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embeddedFontLst>
    <p:embeddedFont>
      <p:font typeface="Berlin Sans FB" panose="020E0602020502020306" pitchFamily="34" charset="0"/>
      <p:regular r:id="rId21"/>
      <p:bold r:id="rId22"/>
    </p:embeddedFon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5" autoAdjust="0"/>
    <p:restoredTop sz="94660"/>
  </p:normalViewPr>
  <p:slideViewPr>
    <p:cSldViewPr snapToGrid="0">
      <p:cViewPr varScale="1">
        <p:scale>
          <a:sx n="102" d="100"/>
          <a:sy n="102" d="100"/>
        </p:scale>
        <p:origin x="132"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6BF81-6890-4404-AF9E-D085A7E6D9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4DD120-F7F9-4FB1-9DBF-86320AB5BF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075D2F-7D41-4EB6-94F5-DDBD6ABCBD48}"/>
              </a:ext>
            </a:extLst>
          </p:cNvPr>
          <p:cNvSpPr>
            <a:spLocks noGrp="1"/>
          </p:cNvSpPr>
          <p:nvPr>
            <p:ph type="dt" sz="half" idx="10"/>
          </p:nvPr>
        </p:nvSpPr>
        <p:spPr/>
        <p:txBody>
          <a:bodyPr/>
          <a:lstStyle/>
          <a:p>
            <a:fld id="{0F3F78A6-4E48-40FB-9F32-2887499ACAFB}" type="datetimeFigureOut">
              <a:rPr lang="en-US" smtClean="0"/>
              <a:t>7/2/2020</a:t>
            </a:fld>
            <a:endParaRPr lang="en-US"/>
          </a:p>
        </p:txBody>
      </p:sp>
      <p:sp>
        <p:nvSpPr>
          <p:cNvPr id="5" name="Footer Placeholder 4">
            <a:extLst>
              <a:ext uri="{FF2B5EF4-FFF2-40B4-BE49-F238E27FC236}">
                <a16:creationId xmlns:a16="http://schemas.microsoft.com/office/drawing/2014/main" id="{D93FB202-38C9-4045-B992-F94E059F8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C63212-F218-475C-B966-61F035522E02}"/>
              </a:ext>
            </a:extLst>
          </p:cNvPr>
          <p:cNvSpPr>
            <a:spLocks noGrp="1"/>
          </p:cNvSpPr>
          <p:nvPr>
            <p:ph type="sldNum" sz="quarter" idx="12"/>
          </p:nvPr>
        </p:nvSpPr>
        <p:spPr/>
        <p:txBody>
          <a:bodyPr/>
          <a:lstStyle/>
          <a:p>
            <a:fld id="{D6E8CA2A-704C-4385-895B-C1821C44B86C}" type="slidenum">
              <a:rPr lang="en-US" smtClean="0"/>
              <a:t>‹#›</a:t>
            </a:fld>
            <a:endParaRPr lang="en-US"/>
          </a:p>
        </p:txBody>
      </p:sp>
    </p:spTree>
    <p:extLst>
      <p:ext uri="{BB962C8B-B14F-4D97-AF65-F5344CB8AC3E}">
        <p14:creationId xmlns:p14="http://schemas.microsoft.com/office/powerpoint/2010/main" val="1459949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C4F6A-3AD4-4D5A-AFA2-4D4AA0DB4F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184227-1FED-4466-B507-6323E19BCA5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F12FAE-FCD6-446B-A657-86E6208AF687}"/>
              </a:ext>
            </a:extLst>
          </p:cNvPr>
          <p:cNvSpPr>
            <a:spLocks noGrp="1"/>
          </p:cNvSpPr>
          <p:nvPr>
            <p:ph type="dt" sz="half" idx="10"/>
          </p:nvPr>
        </p:nvSpPr>
        <p:spPr/>
        <p:txBody>
          <a:bodyPr/>
          <a:lstStyle/>
          <a:p>
            <a:fld id="{0F3F78A6-4E48-40FB-9F32-2887499ACAFB}" type="datetimeFigureOut">
              <a:rPr lang="en-US" smtClean="0"/>
              <a:t>7/2/2020</a:t>
            </a:fld>
            <a:endParaRPr lang="en-US"/>
          </a:p>
        </p:txBody>
      </p:sp>
      <p:sp>
        <p:nvSpPr>
          <p:cNvPr id="5" name="Footer Placeholder 4">
            <a:extLst>
              <a:ext uri="{FF2B5EF4-FFF2-40B4-BE49-F238E27FC236}">
                <a16:creationId xmlns:a16="http://schemas.microsoft.com/office/drawing/2014/main" id="{ADB10C3A-18C6-4112-967A-FAD2B7791E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66D62E-F02B-4133-A5AF-116FB42F5CFF}"/>
              </a:ext>
            </a:extLst>
          </p:cNvPr>
          <p:cNvSpPr>
            <a:spLocks noGrp="1"/>
          </p:cNvSpPr>
          <p:nvPr>
            <p:ph type="sldNum" sz="quarter" idx="12"/>
          </p:nvPr>
        </p:nvSpPr>
        <p:spPr/>
        <p:txBody>
          <a:bodyPr/>
          <a:lstStyle/>
          <a:p>
            <a:fld id="{D6E8CA2A-704C-4385-895B-C1821C44B86C}" type="slidenum">
              <a:rPr lang="en-US" smtClean="0"/>
              <a:t>‹#›</a:t>
            </a:fld>
            <a:endParaRPr lang="en-US"/>
          </a:p>
        </p:txBody>
      </p:sp>
    </p:spTree>
    <p:extLst>
      <p:ext uri="{BB962C8B-B14F-4D97-AF65-F5344CB8AC3E}">
        <p14:creationId xmlns:p14="http://schemas.microsoft.com/office/powerpoint/2010/main" val="348727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3F52B6-66FF-4DF6-A94C-611E7E672C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008941-F3B7-42A8-9C10-C1D8B001EA6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DC63F4-2004-4538-AAD6-F16E4DD72B79}"/>
              </a:ext>
            </a:extLst>
          </p:cNvPr>
          <p:cNvSpPr>
            <a:spLocks noGrp="1"/>
          </p:cNvSpPr>
          <p:nvPr>
            <p:ph type="dt" sz="half" idx="10"/>
          </p:nvPr>
        </p:nvSpPr>
        <p:spPr/>
        <p:txBody>
          <a:bodyPr/>
          <a:lstStyle/>
          <a:p>
            <a:fld id="{0F3F78A6-4E48-40FB-9F32-2887499ACAFB}" type="datetimeFigureOut">
              <a:rPr lang="en-US" smtClean="0"/>
              <a:t>7/2/2020</a:t>
            </a:fld>
            <a:endParaRPr lang="en-US"/>
          </a:p>
        </p:txBody>
      </p:sp>
      <p:sp>
        <p:nvSpPr>
          <p:cNvPr id="5" name="Footer Placeholder 4">
            <a:extLst>
              <a:ext uri="{FF2B5EF4-FFF2-40B4-BE49-F238E27FC236}">
                <a16:creationId xmlns:a16="http://schemas.microsoft.com/office/drawing/2014/main" id="{F4A3143B-4EE4-4653-BEE5-3E7011F756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7082C3-E44C-4448-9578-1422AA127BF0}"/>
              </a:ext>
            </a:extLst>
          </p:cNvPr>
          <p:cNvSpPr>
            <a:spLocks noGrp="1"/>
          </p:cNvSpPr>
          <p:nvPr>
            <p:ph type="sldNum" sz="quarter" idx="12"/>
          </p:nvPr>
        </p:nvSpPr>
        <p:spPr/>
        <p:txBody>
          <a:bodyPr/>
          <a:lstStyle/>
          <a:p>
            <a:fld id="{D6E8CA2A-704C-4385-895B-C1821C44B86C}" type="slidenum">
              <a:rPr lang="en-US" smtClean="0"/>
              <a:t>‹#›</a:t>
            </a:fld>
            <a:endParaRPr lang="en-US"/>
          </a:p>
        </p:txBody>
      </p:sp>
    </p:spTree>
    <p:extLst>
      <p:ext uri="{BB962C8B-B14F-4D97-AF65-F5344CB8AC3E}">
        <p14:creationId xmlns:p14="http://schemas.microsoft.com/office/powerpoint/2010/main" val="3100624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7378E-A375-4914-A95D-6D7CDE1450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33CA61-93F4-42E1-9EC9-B7969749864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F215A1-DD95-4D9B-B973-E6F1652D976E}"/>
              </a:ext>
            </a:extLst>
          </p:cNvPr>
          <p:cNvSpPr>
            <a:spLocks noGrp="1"/>
          </p:cNvSpPr>
          <p:nvPr>
            <p:ph type="dt" sz="half" idx="10"/>
          </p:nvPr>
        </p:nvSpPr>
        <p:spPr/>
        <p:txBody>
          <a:bodyPr/>
          <a:lstStyle/>
          <a:p>
            <a:fld id="{0F3F78A6-4E48-40FB-9F32-2887499ACAFB}" type="datetimeFigureOut">
              <a:rPr lang="en-US" smtClean="0"/>
              <a:t>7/2/2020</a:t>
            </a:fld>
            <a:endParaRPr lang="en-US"/>
          </a:p>
        </p:txBody>
      </p:sp>
      <p:sp>
        <p:nvSpPr>
          <p:cNvPr id="5" name="Footer Placeholder 4">
            <a:extLst>
              <a:ext uri="{FF2B5EF4-FFF2-40B4-BE49-F238E27FC236}">
                <a16:creationId xmlns:a16="http://schemas.microsoft.com/office/drawing/2014/main" id="{12078862-6DB3-4CA7-9FDA-92C1B98CF4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DA9733-D9A2-423F-AA23-AAFBFD56FE19}"/>
              </a:ext>
            </a:extLst>
          </p:cNvPr>
          <p:cNvSpPr>
            <a:spLocks noGrp="1"/>
          </p:cNvSpPr>
          <p:nvPr>
            <p:ph type="sldNum" sz="quarter" idx="12"/>
          </p:nvPr>
        </p:nvSpPr>
        <p:spPr/>
        <p:txBody>
          <a:bodyPr/>
          <a:lstStyle/>
          <a:p>
            <a:fld id="{D6E8CA2A-704C-4385-895B-C1821C44B86C}" type="slidenum">
              <a:rPr lang="en-US" smtClean="0"/>
              <a:t>‹#›</a:t>
            </a:fld>
            <a:endParaRPr lang="en-US"/>
          </a:p>
        </p:txBody>
      </p:sp>
    </p:spTree>
    <p:extLst>
      <p:ext uri="{BB962C8B-B14F-4D97-AF65-F5344CB8AC3E}">
        <p14:creationId xmlns:p14="http://schemas.microsoft.com/office/powerpoint/2010/main" val="1262002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21ED0-A9F7-4BA9-820C-F12DB674EC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198B23-E11A-4F44-8887-E11729C7A4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539D675-F815-4BF6-B262-CEE67279B7FB}"/>
              </a:ext>
            </a:extLst>
          </p:cNvPr>
          <p:cNvSpPr>
            <a:spLocks noGrp="1"/>
          </p:cNvSpPr>
          <p:nvPr>
            <p:ph type="dt" sz="half" idx="10"/>
          </p:nvPr>
        </p:nvSpPr>
        <p:spPr/>
        <p:txBody>
          <a:bodyPr/>
          <a:lstStyle/>
          <a:p>
            <a:fld id="{0F3F78A6-4E48-40FB-9F32-2887499ACAFB}" type="datetimeFigureOut">
              <a:rPr lang="en-US" smtClean="0"/>
              <a:t>7/2/2020</a:t>
            </a:fld>
            <a:endParaRPr lang="en-US"/>
          </a:p>
        </p:txBody>
      </p:sp>
      <p:sp>
        <p:nvSpPr>
          <p:cNvPr id="5" name="Footer Placeholder 4">
            <a:extLst>
              <a:ext uri="{FF2B5EF4-FFF2-40B4-BE49-F238E27FC236}">
                <a16:creationId xmlns:a16="http://schemas.microsoft.com/office/drawing/2014/main" id="{87E76EAF-FB78-4A7C-AC59-3A869E339F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F850FA-C59D-4300-8DB1-768B8C95601F}"/>
              </a:ext>
            </a:extLst>
          </p:cNvPr>
          <p:cNvSpPr>
            <a:spLocks noGrp="1"/>
          </p:cNvSpPr>
          <p:nvPr>
            <p:ph type="sldNum" sz="quarter" idx="12"/>
          </p:nvPr>
        </p:nvSpPr>
        <p:spPr/>
        <p:txBody>
          <a:bodyPr/>
          <a:lstStyle/>
          <a:p>
            <a:fld id="{D6E8CA2A-704C-4385-895B-C1821C44B86C}" type="slidenum">
              <a:rPr lang="en-US" smtClean="0"/>
              <a:t>‹#›</a:t>
            </a:fld>
            <a:endParaRPr lang="en-US"/>
          </a:p>
        </p:txBody>
      </p:sp>
    </p:spTree>
    <p:extLst>
      <p:ext uri="{BB962C8B-B14F-4D97-AF65-F5344CB8AC3E}">
        <p14:creationId xmlns:p14="http://schemas.microsoft.com/office/powerpoint/2010/main" val="1688987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92253-0C9D-4125-AB1B-333089F103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79810A-DC5B-49F4-9302-77ED0C405E7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F4996E-E82F-401D-B6DE-1D8EF8A34D8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A939DF-FBE1-4780-8548-672699A0C8D6}"/>
              </a:ext>
            </a:extLst>
          </p:cNvPr>
          <p:cNvSpPr>
            <a:spLocks noGrp="1"/>
          </p:cNvSpPr>
          <p:nvPr>
            <p:ph type="dt" sz="half" idx="10"/>
          </p:nvPr>
        </p:nvSpPr>
        <p:spPr/>
        <p:txBody>
          <a:bodyPr/>
          <a:lstStyle/>
          <a:p>
            <a:fld id="{0F3F78A6-4E48-40FB-9F32-2887499ACAFB}" type="datetimeFigureOut">
              <a:rPr lang="en-US" smtClean="0"/>
              <a:t>7/2/2020</a:t>
            </a:fld>
            <a:endParaRPr lang="en-US"/>
          </a:p>
        </p:txBody>
      </p:sp>
      <p:sp>
        <p:nvSpPr>
          <p:cNvPr id="6" name="Footer Placeholder 5">
            <a:extLst>
              <a:ext uri="{FF2B5EF4-FFF2-40B4-BE49-F238E27FC236}">
                <a16:creationId xmlns:a16="http://schemas.microsoft.com/office/drawing/2014/main" id="{0636EA2C-AAE8-4439-BA4F-4BBC7BFE84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9DB043-8276-4526-A170-22FACE3A5BBB}"/>
              </a:ext>
            </a:extLst>
          </p:cNvPr>
          <p:cNvSpPr>
            <a:spLocks noGrp="1"/>
          </p:cNvSpPr>
          <p:nvPr>
            <p:ph type="sldNum" sz="quarter" idx="12"/>
          </p:nvPr>
        </p:nvSpPr>
        <p:spPr/>
        <p:txBody>
          <a:bodyPr/>
          <a:lstStyle/>
          <a:p>
            <a:fld id="{D6E8CA2A-704C-4385-895B-C1821C44B86C}" type="slidenum">
              <a:rPr lang="en-US" smtClean="0"/>
              <a:t>‹#›</a:t>
            </a:fld>
            <a:endParaRPr lang="en-US"/>
          </a:p>
        </p:txBody>
      </p:sp>
    </p:spTree>
    <p:extLst>
      <p:ext uri="{BB962C8B-B14F-4D97-AF65-F5344CB8AC3E}">
        <p14:creationId xmlns:p14="http://schemas.microsoft.com/office/powerpoint/2010/main" val="1022890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FA2D-6361-4C1D-92E4-0FC8C35816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358BE1-06CE-41C3-B2F6-65CF8895DA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0C13D60-116E-481E-87A6-53DF8CE48E5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044C4B-23E0-46AF-9080-253E3F4BE2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5E88D57-9159-43E7-B156-B982BBADE8C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F0F87E-C885-491E-B0B9-A7AF166DF43A}"/>
              </a:ext>
            </a:extLst>
          </p:cNvPr>
          <p:cNvSpPr>
            <a:spLocks noGrp="1"/>
          </p:cNvSpPr>
          <p:nvPr>
            <p:ph type="dt" sz="half" idx="10"/>
          </p:nvPr>
        </p:nvSpPr>
        <p:spPr/>
        <p:txBody>
          <a:bodyPr/>
          <a:lstStyle/>
          <a:p>
            <a:fld id="{0F3F78A6-4E48-40FB-9F32-2887499ACAFB}" type="datetimeFigureOut">
              <a:rPr lang="en-US" smtClean="0"/>
              <a:t>7/2/2020</a:t>
            </a:fld>
            <a:endParaRPr lang="en-US"/>
          </a:p>
        </p:txBody>
      </p:sp>
      <p:sp>
        <p:nvSpPr>
          <p:cNvPr id="8" name="Footer Placeholder 7">
            <a:extLst>
              <a:ext uri="{FF2B5EF4-FFF2-40B4-BE49-F238E27FC236}">
                <a16:creationId xmlns:a16="http://schemas.microsoft.com/office/drawing/2014/main" id="{01266C68-97FF-46EC-9356-C9BB477B14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4F5C52-0B77-4C7E-96DE-6C2F74B4B2FC}"/>
              </a:ext>
            </a:extLst>
          </p:cNvPr>
          <p:cNvSpPr>
            <a:spLocks noGrp="1"/>
          </p:cNvSpPr>
          <p:nvPr>
            <p:ph type="sldNum" sz="quarter" idx="12"/>
          </p:nvPr>
        </p:nvSpPr>
        <p:spPr/>
        <p:txBody>
          <a:bodyPr/>
          <a:lstStyle/>
          <a:p>
            <a:fld id="{D6E8CA2A-704C-4385-895B-C1821C44B86C}" type="slidenum">
              <a:rPr lang="en-US" smtClean="0"/>
              <a:t>‹#›</a:t>
            </a:fld>
            <a:endParaRPr lang="en-US"/>
          </a:p>
        </p:txBody>
      </p:sp>
    </p:spTree>
    <p:extLst>
      <p:ext uri="{BB962C8B-B14F-4D97-AF65-F5344CB8AC3E}">
        <p14:creationId xmlns:p14="http://schemas.microsoft.com/office/powerpoint/2010/main" val="94274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8374D-3695-44D1-BE2F-4EA8769018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4419C1-8BDD-47D4-AFFE-2091C2328F88}"/>
              </a:ext>
            </a:extLst>
          </p:cNvPr>
          <p:cNvSpPr>
            <a:spLocks noGrp="1"/>
          </p:cNvSpPr>
          <p:nvPr>
            <p:ph type="dt" sz="half" idx="10"/>
          </p:nvPr>
        </p:nvSpPr>
        <p:spPr/>
        <p:txBody>
          <a:bodyPr/>
          <a:lstStyle/>
          <a:p>
            <a:fld id="{0F3F78A6-4E48-40FB-9F32-2887499ACAFB}" type="datetimeFigureOut">
              <a:rPr lang="en-US" smtClean="0"/>
              <a:t>7/2/2020</a:t>
            </a:fld>
            <a:endParaRPr lang="en-US"/>
          </a:p>
        </p:txBody>
      </p:sp>
      <p:sp>
        <p:nvSpPr>
          <p:cNvPr id="4" name="Footer Placeholder 3">
            <a:extLst>
              <a:ext uri="{FF2B5EF4-FFF2-40B4-BE49-F238E27FC236}">
                <a16:creationId xmlns:a16="http://schemas.microsoft.com/office/drawing/2014/main" id="{245BD977-60C1-4494-9CDC-A1F2500F33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3A5FFE-32BA-43F9-AC30-59AF9A4BFCCE}"/>
              </a:ext>
            </a:extLst>
          </p:cNvPr>
          <p:cNvSpPr>
            <a:spLocks noGrp="1"/>
          </p:cNvSpPr>
          <p:nvPr>
            <p:ph type="sldNum" sz="quarter" idx="12"/>
          </p:nvPr>
        </p:nvSpPr>
        <p:spPr/>
        <p:txBody>
          <a:bodyPr/>
          <a:lstStyle/>
          <a:p>
            <a:fld id="{D6E8CA2A-704C-4385-895B-C1821C44B86C}" type="slidenum">
              <a:rPr lang="en-US" smtClean="0"/>
              <a:t>‹#›</a:t>
            </a:fld>
            <a:endParaRPr lang="en-US"/>
          </a:p>
        </p:txBody>
      </p:sp>
    </p:spTree>
    <p:extLst>
      <p:ext uri="{BB962C8B-B14F-4D97-AF65-F5344CB8AC3E}">
        <p14:creationId xmlns:p14="http://schemas.microsoft.com/office/powerpoint/2010/main" val="1561537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2C9A7E-21E2-488D-B80D-76E93CD70C98}"/>
              </a:ext>
            </a:extLst>
          </p:cNvPr>
          <p:cNvSpPr>
            <a:spLocks noGrp="1"/>
          </p:cNvSpPr>
          <p:nvPr>
            <p:ph type="dt" sz="half" idx="10"/>
          </p:nvPr>
        </p:nvSpPr>
        <p:spPr/>
        <p:txBody>
          <a:bodyPr/>
          <a:lstStyle/>
          <a:p>
            <a:fld id="{0F3F78A6-4E48-40FB-9F32-2887499ACAFB}" type="datetimeFigureOut">
              <a:rPr lang="en-US" smtClean="0"/>
              <a:t>7/2/2020</a:t>
            </a:fld>
            <a:endParaRPr lang="en-US"/>
          </a:p>
        </p:txBody>
      </p:sp>
      <p:sp>
        <p:nvSpPr>
          <p:cNvPr id="3" name="Footer Placeholder 2">
            <a:extLst>
              <a:ext uri="{FF2B5EF4-FFF2-40B4-BE49-F238E27FC236}">
                <a16:creationId xmlns:a16="http://schemas.microsoft.com/office/drawing/2014/main" id="{5FA653E6-BF61-4E8B-93C2-A84BC2EA38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65AC13-766D-4330-90E4-E0D580A4987A}"/>
              </a:ext>
            </a:extLst>
          </p:cNvPr>
          <p:cNvSpPr>
            <a:spLocks noGrp="1"/>
          </p:cNvSpPr>
          <p:nvPr>
            <p:ph type="sldNum" sz="quarter" idx="12"/>
          </p:nvPr>
        </p:nvSpPr>
        <p:spPr/>
        <p:txBody>
          <a:bodyPr/>
          <a:lstStyle/>
          <a:p>
            <a:fld id="{D6E8CA2A-704C-4385-895B-C1821C44B86C}" type="slidenum">
              <a:rPr lang="en-US" smtClean="0"/>
              <a:t>‹#›</a:t>
            </a:fld>
            <a:endParaRPr lang="en-US"/>
          </a:p>
        </p:txBody>
      </p:sp>
    </p:spTree>
    <p:extLst>
      <p:ext uri="{BB962C8B-B14F-4D97-AF65-F5344CB8AC3E}">
        <p14:creationId xmlns:p14="http://schemas.microsoft.com/office/powerpoint/2010/main" val="1077988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42A01-859F-4647-85C4-A8E23AD2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5B7A77-72A5-4C47-A9DB-DF753187A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721D39-8EC7-4FE7-B5E5-977581E12C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2817D7F-C144-4FCE-B2C7-CD805D8B08DD}"/>
              </a:ext>
            </a:extLst>
          </p:cNvPr>
          <p:cNvSpPr>
            <a:spLocks noGrp="1"/>
          </p:cNvSpPr>
          <p:nvPr>
            <p:ph type="dt" sz="half" idx="10"/>
          </p:nvPr>
        </p:nvSpPr>
        <p:spPr/>
        <p:txBody>
          <a:bodyPr/>
          <a:lstStyle/>
          <a:p>
            <a:fld id="{0F3F78A6-4E48-40FB-9F32-2887499ACAFB}" type="datetimeFigureOut">
              <a:rPr lang="en-US" smtClean="0"/>
              <a:t>7/2/2020</a:t>
            </a:fld>
            <a:endParaRPr lang="en-US"/>
          </a:p>
        </p:txBody>
      </p:sp>
      <p:sp>
        <p:nvSpPr>
          <p:cNvPr id="6" name="Footer Placeholder 5">
            <a:extLst>
              <a:ext uri="{FF2B5EF4-FFF2-40B4-BE49-F238E27FC236}">
                <a16:creationId xmlns:a16="http://schemas.microsoft.com/office/drawing/2014/main" id="{D6FB0DA7-B27B-42F7-9E22-9C112B0738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73F5CF-D987-44DC-B582-7FD6B8C8326E}"/>
              </a:ext>
            </a:extLst>
          </p:cNvPr>
          <p:cNvSpPr>
            <a:spLocks noGrp="1"/>
          </p:cNvSpPr>
          <p:nvPr>
            <p:ph type="sldNum" sz="quarter" idx="12"/>
          </p:nvPr>
        </p:nvSpPr>
        <p:spPr/>
        <p:txBody>
          <a:bodyPr/>
          <a:lstStyle/>
          <a:p>
            <a:fld id="{D6E8CA2A-704C-4385-895B-C1821C44B86C}" type="slidenum">
              <a:rPr lang="en-US" smtClean="0"/>
              <a:t>‹#›</a:t>
            </a:fld>
            <a:endParaRPr lang="en-US"/>
          </a:p>
        </p:txBody>
      </p:sp>
    </p:spTree>
    <p:extLst>
      <p:ext uri="{BB962C8B-B14F-4D97-AF65-F5344CB8AC3E}">
        <p14:creationId xmlns:p14="http://schemas.microsoft.com/office/powerpoint/2010/main" val="3951286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1D193-48AB-4C52-B740-D6504C8122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47773C-141C-4DDB-AB41-530AA50FFB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7E5FF1-ACCF-4B72-AC22-2D0B31D5D1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CB8E0B-DD9E-4369-B032-5ECF7E6D1B5E}"/>
              </a:ext>
            </a:extLst>
          </p:cNvPr>
          <p:cNvSpPr>
            <a:spLocks noGrp="1"/>
          </p:cNvSpPr>
          <p:nvPr>
            <p:ph type="dt" sz="half" idx="10"/>
          </p:nvPr>
        </p:nvSpPr>
        <p:spPr/>
        <p:txBody>
          <a:bodyPr/>
          <a:lstStyle/>
          <a:p>
            <a:fld id="{0F3F78A6-4E48-40FB-9F32-2887499ACAFB}" type="datetimeFigureOut">
              <a:rPr lang="en-US" smtClean="0"/>
              <a:t>7/2/2020</a:t>
            </a:fld>
            <a:endParaRPr lang="en-US"/>
          </a:p>
        </p:txBody>
      </p:sp>
      <p:sp>
        <p:nvSpPr>
          <p:cNvPr id="6" name="Footer Placeholder 5">
            <a:extLst>
              <a:ext uri="{FF2B5EF4-FFF2-40B4-BE49-F238E27FC236}">
                <a16:creationId xmlns:a16="http://schemas.microsoft.com/office/drawing/2014/main" id="{78BEFC86-D9D8-456F-A474-29EA769C1E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DB9C0-CEA6-42BC-B522-17EA9A72582E}"/>
              </a:ext>
            </a:extLst>
          </p:cNvPr>
          <p:cNvSpPr>
            <a:spLocks noGrp="1"/>
          </p:cNvSpPr>
          <p:nvPr>
            <p:ph type="sldNum" sz="quarter" idx="12"/>
          </p:nvPr>
        </p:nvSpPr>
        <p:spPr/>
        <p:txBody>
          <a:bodyPr/>
          <a:lstStyle/>
          <a:p>
            <a:fld id="{D6E8CA2A-704C-4385-895B-C1821C44B86C}" type="slidenum">
              <a:rPr lang="en-US" smtClean="0"/>
              <a:t>‹#›</a:t>
            </a:fld>
            <a:endParaRPr lang="en-US"/>
          </a:p>
        </p:txBody>
      </p:sp>
    </p:spTree>
    <p:extLst>
      <p:ext uri="{BB962C8B-B14F-4D97-AF65-F5344CB8AC3E}">
        <p14:creationId xmlns:p14="http://schemas.microsoft.com/office/powerpoint/2010/main" val="4052399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061114-65CC-47D3-9D29-73AFE5ECFF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AEA8FE-38E3-47CD-A1DD-41AB909388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DC4B4C-0D42-49C3-A06F-89150B4BA5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3F78A6-4E48-40FB-9F32-2887499ACAFB}" type="datetimeFigureOut">
              <a:rPr lang="en-US" smtClean="0"/>
              <a:t>7/2/2020</a:t>
            </a:fld>
            <a:endParaRPr lang="en-US"/>
          </a:p>
        </p:txBody>
      </p:sp>
      <p:sp>
        <p:nvSpPr>
          <p:cNvPr id="5" name="Footer Placeholder 4">
            <a:extLst>
              <a:ext uri="{FF2B5EF4-FFF2-40B4-BE49-F238E27FC236}">
                <a16:creationId xmlns:a16="http://schemas.microsoft.com/office/drawing/2014/main" id="{948E95E4-761D-4E88-9A94-C24DEEF8D9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14A7F6-43BA-4374-B29D-4689CE61E7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E8CA2A-704C-4385-895B-C1821C44B86C}" type="slidenum">
              <a:rPr lang="en-US" smtClean="0"/>
              <a:t>‹#›</a:t>
            </a:fld>
            <a:endParaRPr lang="en-US"/>
          </a:p>
        </p:txBody>
      </p:sp>
    </p:spTree>
    <p:extLst>
      <p:ext uri="{BB962C8B-B14F-4D97-AF65-F5344CB8AC3E}">
        <p14:creationId xmlns:p14="http://schemas.microsoft.com/office/powerpoint/2010/main" val="107587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1C4439-FE85-4461-B401-FA880A6E48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29564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5EF4670-B52D-4FD5-B03A-18E382CF70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69575"/>
            <a:ext cx="12334461" cy="6957391"/>
          </a:xfrm>
          <a:prstGeom prst="rect">
            <a:avLst/>
          </a:prstGeom>
        </p:spPr>
      </p:pic>
      <p:sp>
        <p:nvSpPr>
          <p:cNvPr id="11" name="TextBox 10"/>
          <p:cNvSpPr txBox="1"/>
          <p:nvPr/>
        </p:nvSpPr>
        <p:spPr>
          <a:xfrm>
            <a:off x="0" y="6488162"/>
            <a:ext cx="9144000" cy="381000"/>
          </a:xfrm>
          <a:prstGeom prst="rect">
            <a:avLst/>
          </a:prstGeom>
          <a:noFill/>
        </p:spPr>
        <p:txBody>
          <a:bodyPr wrap="square" rtlCol="0">
            <a:spAutoFit/>
          </a:bodyPr>
          <a:lstStyle/>
          <a:p>
            <a:r>
              <a:rPr lang="en-US" dirty="0">
                <a:solidFill>
                  <a:schemeClr val="bg1"/>
                </a:solidFill>
              </a:rPr>
              <a:t>D&amp;C 5:14</a:t>
            </a:r>
          </a:p>
        </p:txBody>
      </p:sp>
      <p:sp>
        <p:nvSpPr>
          <p:cNvPr id="10" name="TextBox 9"/>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Berlin Sans FB" pitchFamily="34" charset="0"/>
              </a:rPr>
              <a:t>Song of Solomon</a:t>
            </a:r>
          </a:p>
        </p:txBody>
      </p:sp>
      <p:sp>
        <p:nvSpPr>
          <p:cNvPr id="13" name="Rectangle 12"/>
          <p:cNvSpPr/>
          <p:nvPr/>
        </p:nvSpPr>
        <p:spPr>
          <a:xfrm>
            <a:off x="1828800" y="838200"/>
            <a:ext cx="6019800" cy="923330"/>
          </a:xfrm>
          <a:prstGeom prst="rect">
            <a:avLst/>
          </a:prstGeom>
        </p:spPr>
        <p:txBody>
          <a:bodyPr wrap="square">
            <a:spAutoFit/>
          </a:bodyPr>
          <a:lstStyle/>
          <a:p>
            <a:pPr fontAlgn="base"/>
            <a:r>
              <a:rPr lang="en-US" dirty="0">
                <a:solidFill>
                  <a:schemeClr val="bg1"/>
                </a:solidFill>
              </a:rPr>
              <a:t>Clear as the Moon—</a:t>
            </a:r>
          </a:p>
          <a:p>
            <a:pPr fontAlgn="base"/>
            <a:r>
              <a:rPr lang="en-US" dirty="0">
                <a:solidFill>
                  <a:schemeClr val="bg1"/>
                </a:solidFill>
              </a:rPr>
              <a:t>	Fair as the Sun—</a:t>
            </a:r>
          </a:p>
          <a:p>
            <a:pPr fontAlgn="base"/>
            <a:r>
              <a:rPr lang="en-US" dirty="0">
                <a:solidFill>
                  <a:schemeClr val="bg1"/>
                </a:solidFill>
              </a:rPr>
              <a:t>		Terrible as an army with banners</a:t>
            </a:r>
          </a:p>
        </p:txBody>
      </p:sp>
      <p:sp>
        <p:nvSpPr>
          <p:cNvPr id="14" name="Rectangle 13"/>
          <p:cNvSpPr/>
          <p:nvPr/>
        </p:nvSpPr>
        <p:spPr>
          <a:xfrm>
            <a:off x="1905000" y="2057401"/>
            <a:ext cx="4419600" cy="1200329"/>
          </a:xfrm>
          <a:prstGeom prst="rect">
            <a:avLst/>
          </a:prstGeom>
        </p:spPr>
        <p:txBody>
          <a:bodyPr wrap="square">
            <a:spAutoFit/>
          </a:bodyPr>
          <a:lstStyle/>
          <a:p>
            <a:pPr fontAlgn="base"/>
            <a:r>
              <a:rPr lang="en-US" dirty="0">
                <a:solidFill>
                  <a:schemeClr val="bg1"/>
                </a:solidFill>
              </a:rPr>
              <a:t>“Who </a:t>
            </a:r>
            <a:r>
              <a:rPr lang="en-US" i="1" dirty="0">
                <a:solidFill>
                  <a:schemeClr val="bg1"/>
                </a:solidFill>
              </a:rPr>
              <a:t>is</a:t>
            </a:r>
            <a:r>
              <a:rPr lang="en-US" dirty="0">
                <a:solidFill>
                  <a:schemeClr val="bg1"/>
                </a:solidFill>
              </a:rPr>
              <a:t> she </a:t>
            </a:r>
            <a:r>
              <a:rPr lang="en-US" i="1" dirty="0">
                <a:solidFill>
                  <a:schemeClr val="bg1"/>
                </a:solidFill>
              </a:rPr>
              <a:t>that</a:t>
            </a:r>
            <a:r>
              <a:rPr lang="en-US" dirty="0">
                <a:solidFill>
                  <a:schemeClr val="bg1"/>
                </a:solidFill>
              </a:rPr>
              <a:t> </a:t>
            </a:r>
            <a:r>
              <a:rPr lang="en-US" dirty="0" err="1">
                <a:solidFill>
                  <a:schemeClr val="bg1"/>
                </a:solidFill>
              </a:rPr>
              <a:t>looketh</a:t>
            </a:r>
            <a:r>
              <a:rPr lang="en-US" dirty="0">
                <a:solidFill>
                  <a:schemeClr val="bg1"/>
                </a:solidFill>
              </a:rPr>
              <a:t> forth as the morning, fair as the moon, clear as the sun, </a:t>
            </a:r>
            <a:r>
              <a:rPr lang="en-US" i="1" dirty="0">
                <a:solidFill>
                  <a:schemeClr val="bg1"/>
                </a:solidFill>
              </a:rPr>
              <a:t>and</a:t>
            </a:r>
            <a:r>
              <a:rPr lang="en-US" dirty="0">
                <a:solidFill>
                  <a:schemeClr val="bg1"/>
                </a:solidFill>
              </a:rPr>
              <a:t> terrible as </a:t>
            </a:r>
            <a:r>
              <a:rPr lang="en-US" i="1" dirty="0">
                <a:solidFill>
                  <a:schemeClr val="bg1"/>
                </a:solidFill>
              </a:rPr>
              <a:t>an army</a:t>
            </a:r>
            <a:r>
              <a:rPr lang="en-US" dirty="0">
                <a:solidFill>
                  <a:schemeClr val="bg1"/>
                </a:solidFill>
              </a:rPr>
              <a:t> with banners?”</a:t>
            </a:r>
          </a:p>
          <a:p>
            <a:pPr fontAlgn="base"/>
            <a:r>
              <a:rPr lang="en-US" dirty="0">
                <a:solidFill>
                  <a:schemeClr val="bg1"/>
                </a:solidFill>
              </a:rPr>
              <a:t>Song of Solomon 6:10</a:t>
            </a:r>
          </a:p>
        </p:txBody>
      </p:sp>
      <p:sp>
        <p:nvSpPr>
          <p:cNvPr id="73" name="Rectangle 72"/>
          <p:cNvSpPr/>
          <p:nvPr/>
        </p:nvSpPr>
        <p:spPr>
          <a:xfrm>
            <a:off x="6503376" y="3346104"/>
            <a:ext cx="5146431" cy="1200329"/>
          </a:xfrm>
          <a:prstGeom prst="rect">
            <a:avLst/>
          </a:prstGeom>
        </p:spPr>
        <p:txBody>
          <a:bodyPr wrap="square">
            <a:spAutoFit/>
          </a:bodyPr>
          <a:lstStyle/>
          <a:p>
            <a:pPr fontAlgn="base"/>
            <a:r>
              <a:rPr lang="en-US" dirty="0">
                <a:solidFill>
                  <a:schemeClr val="bg1"/>
                </a:solidFill>
              </a:rPr>
              <a:t>“Where </a:t>
            </a:r>
            <a:r>
              <a:rPr lang="en-US" dirty="0" err="1">
                <a:solidFill>
                  <a:schemeClr val="bg1"/>
                </a:solidFill>
              </a:rPr>
              <a:t>Shulamite</a:t>
            </a:r>
            <a:r>
              <a:rPr lang="en-US" dirty="0">
                <a:solidFill>
                  <a:schemeClr val="bg1"/>
                </a:solidFill>
              </a:rPr>
              <a:t>…that is, indescribably beautiful, but at the same time inaccessible to flatterers, unconquerable, as an army under banners. –this would apply to the Church.”</a:t>
            </a:r>
          </a:p>
        </p:txBody>
      </p:sp>
      <p:sp>
        <p:nvSpPr>
          <p:cNvPr id="74" name="Rectangle 73"/>
          <p:cNvSpPr/>
          <p:nvPr/>
        </p:nvSpPr>
        <p:spPr>
          <a:xfrm>
            <a:off x="5867400" y="4876801"/>
            <a:ext cx="4419600" cy="1661993"/>
          </a:xfrm>
          <a:prstGeom prst="rect">
            <a:avLst/>
          </a:prstGeom>
        </p:spPr>
        <p:txBody>
          <a:bodyPr wrap="square">
            <a:spAutoFit/>
          </a:bodyPr>
          <a:lstStyle/>
          <a:p>
            <a:pPr fontAlgn="base"/>
            <a:r>
              <a:rPr lang="en-US" dirty="0">
                <a:solidFill>
                  <a:schemeClr val="bg1"/>
                </a:solidFill>
              </a:rPr>
              <a:t>“When the prophet was revising by inspiration the books of the Bible the Lord revealed to him that the song of Solomon is not an inspired book, therefore the Prophet did not include it in his revision.”</a:t>
            </a:r>
          </a:p>
          <a:p>
            <a:pPr fontAlgn="base"/>
            <a:r>
              <a:rPr lang="en-US" sz="1200" dirty="0">
                <a:solidFill>
                  <a:schemeClr val="bg1"/>
                </a:solidFill>
              </a:rPr>
              <a:t>Hyrum M. Smith</a:t>
            </a:r>
          </a:p>
        </p:txBody>
      </p:sp>
      <p:pic>
        <p:nvPicPr>
          <p:cNvPr id="3" name="Picture 2">
            <a:extLst>
              <a:ext uri="{FF2B5EF4-FFF2-40B4-BE49-F238E27FC236}">
                <a16:creationId xmlns:a16="http://schemas.microsoft.com/office/drawing/2014/main" id="{21AFD87C-CA37-4F76-921D-4B8DAEC730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2197" y="540687"/>
            <a:ext cx="1644925" cy="2441686"/>
          </a:xfrm>
          <a:prstGeom prst="rect">
            <a:avLst/>
          </a:prstGeom>
        </p:spPr>
      </p:pic>
      <p:pic>
        <p:nvPicPr>
          <p:cNvPr id="12" name="Picture 11">
            <a:extLst>
              <a:ext uri="{FF2B5EF4-FFF2-40B4-BE49-F238E27FC236}">
                <a16:creationId xmlns:a16="http://schemas.microsoft.com/office/drawing/2014/main" id="{C7674257-B674-4BE7-8B51-27447E54E9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4867" y="3878997"/>
            <a:ext cx="3517392" cy="1828800"/>
          </a:xfrm>
          <a:prstGeom prst="rect">
            <a:avLst/>
          </a:prstGeom>
        </p:spPr>
      </p:pic>
      <p:pic>
        <p:nvPicPr>
          <p:cNvPr id="20" name="Picture 19">
            <a:extLst>
              <a:ext uri="{FF2B5EF4-FFF2-40B4-BE49-F238E27FC236}">
                <a16:creationId xmlns:a16="http://schemas.microsoft.com/office/drawing/2014/main" id="{9677A888-C4B7-4007-8395-316635A5DC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4614" y="5089587"/>
            <a:ext cx="914558" cy="1236419"/>
          </a:xfrm>
          <a:prstGeom prst="rect">
            <a:avLst/>
          </a:prstGeom>
        </p:spPr>
      </p:pic>
    </p:spTree>
    <p:extLst>
      <p:ext uri="{BB962C8B-B14F-4D97-AF65-F5344CB8AC3E}">
        <p14:creationId xmlns:p14="http://schemas.microsoft.com/office/powerpoint/2010/main" val="265860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fade">
                                      <p:cBhvr>
                                        <p:cTn id="19" dur="2000"/>
                                        <p:tgtEl>
                                          <p:spTgt spid="74"/>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3" grpId="0"/>
      <p:bldP spid="7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B1BB7F93-A64D-47CC-BF28-7F6B499462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69575"/>
            <a:ext cx="12334461" cy="6957391"/>
          </a:xfrm>
          <a:prstGeom prst="rect">
            <a:avLst/>
          </a:prstGeom>
        </p:spPr>
      </p:pic>
      <p:sp>
        <p:nvSpPr>
          <p:cNvPr id="11" name="TextBox 10"/>
          <p:cNvSpPr txBox="1"/>
          <p:nvPr/>
        </p:nvSpPr>
        <p:spPr>
          <a:xfrm>
            <a:off x="1524000" y="6477000"/>
            <a:ext cx="9144000" cy="381000"/>
          </a:xfrm>
          <a:prstGeom prst="rect">
            <a:avLst/>
          </a:prstGeom>
          <a:noFill/>
        </p:spPr>
        <p:txBody>
          <a:bodyPr wrap="square" rtlCol="0">
            <a:spAutoFit/>
          </a:bodyPr>
          <a:lstStyle/>
          <a:p>
            <a:r>
              <a:rPr lang="en-US" dirty="0">
                <a:solidFill>
                  <a:schemeClr val="bg1"/>
                </a:solidFill>
              </a:rPr>
              <a:t>D&amp;C 5:16-18</a:t>
            </a:r>
          </a:p>
        </p:txBody>
      </p:sp>
      <p:sp>
        <p:nvSpPr>
          <p:cNvPr id="74" name="Rectangle 73"/>
          <p:cNvSpPr/>
          <p:nvPr/>
        </p:nvSpPr>
        <p:spPr>
          <a:xfrm>
            <a:off x="6096000" y="1219200"/>
            <a:ext cx="4419600" cy="1938992"/>
          </a:xfrm>
          <a:prstGeom prst="rect">
            <a:avLst/>
          </a:prstGeom>
        </p:spPr>
        <p:txBody>
          <a:bodyPr wrap="square">
            <a:spAutoFit/>
          </a:bodyPr>
          <a:lstStyle/>
          <a:p>
            <a:pPr fontAlgn="base"/>
            <a:r>
              <a:rPr lang="en-US" dirty="0">
                <a:solidFill>
                  <a:schemeClr val="bg1"/>
                </a:solidFill>
              </a:rPr>
              <a:t>“We each need to get our own testimony of the Book of Mormon through the Holy Ghost. Then our testimony, coupled with the Book of Mormon, should be shared with others so that they, too, can know through the Holy Ghost of its truthfulness” </a:t>
            </a:r>
          </a:p>
          <a:p>
            <a:pPr fontAlgn="base"/>
            <a:r>
              <a:rPr lang="en-US" sz="1200" dirty="0">
                <a:solidFill>
                  <a:schemeClr val="bg1"/>
                </a:solidFill>
              </a:rPr>
              <a:t>Ezra Taft Benson</a:t>
            </a:r>
          </a:p>
        </p:txBody>
      </p:sp>
      <p:grpSp>
        <p:nvGrpSpPr>
          <p:cNvPr id="15" name="Group 14"/>
          <p:cNvGrpSpPr/>
          <p:nvPr/>
        </p:nvGrpSpPr>
        <p:grpSpPr>
          <a:xfrm>
            <a:off x="2057400" y="1524000"/>
            <a:ext cx="2362200" cy="4343400"/>
            <a:chOff x="838200" y="76200"/>
            <a:chExt cx="2667000" cy="5029200"/>
          </a:xfrm>
        </p:grpSpPr>
        <p:grpSp>
          <p:nvGrpSpPr>
            <p:cNvPr id="16" name="Group 17"/>
            <p:cNvGrpSpPr/>
            <p:nvPr/>
          </p:nvGrpSpPr>
          <p:grpSpPr>
            <a:xfrm>
              <a:off x="838200" y="76200"/>
              <a:ext cx="2667000" cy="5029200"/>
              <a:chOff x="838200" y="76200"/>
              <a:chExt cx="2667000" cy="5029200"/>
            </a:xfrm>
          </p:grpSpPr>
          <p:grpSp>
            <p:nvGrpSpPr>
              <p:cNvPr id="18" name="Group 17"/>
              <p:cNvGrpSpPr/>
              <p:nvPr/>
            </p:nvGrpSpPr>
            <p:grpSpPr>
              <a:xfrm flipH="1">
                <a:off x="2209800" y="1447800"/>
                <a:ext cx="1295400" cy="3429000"/>
                <a:chOff x="685800" y="1447800"/>
                <a:chExt cx="1295400" cy="3124200"/>
              </a:xfrm>
            </p:grpSpPr>
            <p:sp>
              <p:nvSpPr>
                <p:cNvPr id="34" name="Bent Arrow 33"/>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 name="Group 16"/>
              <p:cNvGrpSpPr/>
              <p:nvPr/>
            </p:nvGrpSpPr>
            <p:grpSpPr>
              <a:xfrm>
                <a:off x="838200" y="1447800"/>
                <a:ext cx="1295400" cy="3429000"/>
                <a:chOff x="685800" y="1447800"/>
                <a:chExt cx="1295400" cy="3429000"/>
              </a:xfrm>
            </p:grpSpPr>
            <p:sp>
              <p:nvSpPr>
                <p:cNvPr id="32" name="Bent Arrow 31"/>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0"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nut 24"/>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1354394" y="2017295"/>
              <a:ext cx="1788604" cy="2102600"/>
            </a:xfrm>
            <a:prstGeom prst="rect">
              <a:avLst/>
            </a:prstGeom>
          </p:spPr>
          <p:txBody>
            <a:bodyPr wrap="square">
              <a:spAutoFit/>
            </a:bodyPr>
            <a:lstStyle/>
            <a:p>
              <a:pPr algn="ctr"/>
              <a:r>
                <a:rPr lang="en-US" sz="1600" dirty="0"/>
                <a:t> </a:t>
              </a:r>
              <a:r>
                <a:rPr lang="en-US" sz="1600" b="1" dirty="0"/>
                <a:t>If we will believe on the Lord’s words, He will confirm their truth through His Spirit</a:t>
              </a:r>
              <a:endParaRPr lang="en-US" sz="1600" dirty="0"/>
            </a:p>
          </p:txBody>
        </p:sp>
      </p:grpSp>
      <p:pic>
        <p:nvPicPr>
          <p:cNvPr id="36" name="Picture 35" descr="Ezra t benson.jpg"/>
          <p:cNvPicPr>
            <a:picLocks noChangeAspect="1"/>
          </p:cNvPicPr>
          <p:nvPr/>
        </p:nvPicPr>
        <p:blipFill>
          <a:blip r:embed="rId3" cstate="print"/>
          <a:stretch>
            <a:fillRect/>
          </a:stretch>
        </p:blipFill>
        <p:spPr>
          <a:xfrm>
            <a:off x="4800600" y="1219200"/>
            <a:ext cx="1217226" cy="1722120"/>
          </a:xfrm>
          <a:prstGeom prst="rect">
            <a:avLst/>
          </a:prstGeom>
        </p:spPr>
      </p:pic>
      <p:sp>
        <p:nvSpPr>
          <p:cNvPr id="37" name="TextBox 36"/>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Berlin Sans FB" pitchFamily="34" charset="0"/>
              </a:rPr>
              <a:t>A Promise and a Warning</a:t>
            </a:r>
          </a:p>
        </p:txBody>
      </p:sp>
      <p:sp>
        <p:nvSpPr>
          <p:cNvPr id="38" name="Rectangle 37"/>
          <p:cNvSpPr/>
          <p:nvPr/>
        </p:nvSpPr>
        <p:spPr>
          <a:xfrm>
            <a:off x="5715000" y="4267201"/>
            <a:ext cx="4419600" cy="1661993"/>
          </a:xfrm>
          <a:prstGeom prst="rect">
            <a:avLst/>
          </a:prstGeom>
        </p:spPr>
        <p:txBody>
          <a:bodyPr wrap="square">
            <a:spAutoFit/>
          </a:bodyPr>
          <a:lstStyle/>
          <a:p>
            <a:pPr fontAlgn="base"/>
            <a:r>
              <a:rPr lang="en-US" dirty="0">
                <a:solidFill>
                  <a:schemeClr val="bg1"/>
                </a:solidFill>
              </a:rPr>
              <a:t>Those who heed their testimony will find God’s word in the Book of Mormon and will receive the Holy Ghost and be born again. But those who reject this testimony shall come under condemnation. </a:t>
            </a:r>
          </a:p>
          <a:p>
            <a:pPr fontAlgn="base"/>
            <a:r>
              <a:rPr lang="en-US" sz="1200" dirty="0">
                <a:solidFill>
                  <a:schemeClr val="bg1"/>
                </a:solidFill>
              </a:rPr>
              <a:t>Manual</a:t>
            </a:r>
          </a:p>
        </p:txBody>
      </p:sp>
    </p:spTree>
    <p:extLst>
      <p:ext uri="{BB962C8B-B14F-4D97-AF65-F5344CB8AC3E}">
        <p14:creationId xmlns:p14="http://schemas.microsoft.com/office/powerpoint/2010/main" val="385902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CED99A9-F52C-4C83-B761-F1BBC75C77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69575"/>
            <a:ext cx="12334461" cy="6957391"/>
          </a:xfrm>
          <a:prstGeom prst="rect">
            <a:avLst/>
          </a:prstGeom>
        </p:spPr>
      </p:pic>
      <p:sp>
        <p:nvSpPr>
          <p:cNvPr id="11" name="TextBox 10"/>
          <p:cNvSpPr txBox="1"/>
          <p:nvPr/>
        </p:nvSpPr>
        <p:spPr>
          <a:xfrm>
            <a:off x="0" y="6493287"/>
            <a:ext cx="9144000" cy="381000"/>
          </a:xfrm>
          <a:prstGeom prst="rect">
            <a:avLst/>
          </a:prstGeom>
          <a:noFill/>
        </p:spPr>
        <p:txBody>
          <a:bodyPr wrap="square" rtlCol="0">
            <a:spAutoFit/>
          </a:bodyPr>
          <a:lstStyle/>
          <a:p>
            <a:r>
              <a:rPr lang="en-US" dirty="0">
                <a:solidFill>
                  <a:schemeClr val="bg1"/>
                </a:solidFill>
              </a:rPr>
              <a:t>D&amp;C 5:22</a:t>
            </a:r>
          </a:p>
        </p:txBody>
      </p:sp>
      <p:sp>
        <p:nvSpPr>
          <p:cNvPr id="74" name="Rectangle 73"/>
          <p:cNvSpPr/>
          <p:nvPr/>
        </p:nvSpPr>
        <p:spPr>
          <a:xfrm>
            <a:off x="2892425" y="758548"/>
            <a:ext cx="5979160" cy="646331"/>
          </a:xfrm>
          <a:prstGeom prst="rect">
            <a:avLst/>
          </a:prstGeom>
        </p:spPr>
        <p:txBody>
          <a:bodyPr wrap="square">
            <a:spAutoFit/>
          </a:bodyPr>
          <a:lstStyle/>
          <a:p>
            <a:pPr algn="ctr" fontAlgn="base"/>
            <a:r>
              <a:rPr lang="en-US" dirty="0">
                <a:solidFill>
                  <a:srgbClr val="FFFF00"/>
                </a:solidFill>
              </a:rPr>
              <a:t>The Lord’s foreknowledge of the Prophet Joseph’s death by violence for his part in the latter-day work.</a:t>
            </a:r>
            <a:endParaRPr lang="en-US" sz="1200" dirty="0">
              <a:solidFill>
                <a:srgbClr val="FFFF00"/>
              </a:solidFill>
            </a:endParaRPr>
          </a:p>
        </p:txBody>
      </p:sp>
      <p:sp>
        <p:nvSpPr>
          <p:cNvPr id="37" name="TextBox 36"/>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Berlin Sans FB" pitchFamily="34" charset="0"/>
              </a:rPr>
              <a:t>Foreknowledge of Death</a:t>
            </a:r>
          </a:p>
        </p:txBody>
      </p:sp>
      <p:sp>
        <p:nvSpPr>
          <p:cNvPr id="39" name="Rectangle 38"/>
          <p:cNvSpPr/>
          <p:nvPr/>
        </p:nvSpPr>
        <p:spPr>
          <a:xfrm>
            <a:off x="1752600" y="1524000"/>
            <a:ext cx="4343400" cy="1477328"/>
          </a:xfrm>
          <a:prstGeom prst="rect">
            <a:avLst/>
          </a:prstGeom>
        </p:spPr>
        <p:txBody>
          <a:bodyPr wrap="square">
            <a:spAutoFit/>
          </a:bodyPr>
          <a:lstStyle/>
          <a:p>
            <a:r>
              <a:rPr lang="en-US" i="1" dirty="0">
                <a:solidFill>
                  <a:schemeClr val="bg1"/>
                </a:solidFill>
              </a:rPr>
              <a:t>“And that you be firm in keeping the commandments wherewith I have commanded you; and if you do this, behold I grant unto you eternal life, even if you should be slain.”</a:t>
            </a:r>
          </a:p>
        </p:txBody>
      </p:sp>
      <p:sp>
        <p:nvSpPr>
          <p:cNvPr id="40" name="Rectangle 39"/>
          <p:cNvSpPr/>
          <p:nvPr/>
        </p:nvSpPr>
        <p:spPr>
          <a:xfrm>
            <a:off x="5715000" y="2743201"/>
            <a:ext cx="4572000" cy="1200329"/>
          </a:xfrm>
          <a:prstGeom prst="rect">
            <a:avLst/>
          </a:prstGeom>
        </p:spPr>
        <p:txBody>
          <a:bodyPr>
            <a:spAutoFit/>
          </a:bodyPr>
          <a:lstStyle/>
          <a:p>
            <a:r>
              <a:rPr lang="en-US" i="1" dirty="0">
                <a:solidFill>
                  <a:schemeClr val="bg1"/>
                </a:solidFill>
              </a:rPr>
              <a:t>“And even if they do unto you even as they have done unto me, blessed are ye, for you shall dwell with me in glory.”</a:t>
            </a:r>
          </a:p>
          <a:p>
            <a:r>
              <a:rPr lang="en-US" i="1" dirty="0">
                <a:solidFill>
                  <a:schemeClr val="bg1"/>
                </a:solidFill>
              </a:rPr>
              <a:t>D&amp;C 6:30</a:t>
            </a:r>
          </a:p>
        </p:txBody>
      </p:sp>
      <p:sp>
        <p:nvSpPr>
          <p:cNvPr id="41" name="Rectangle 40"/>
          <p:cNvSpPr/>
          <p:nvPr/>
        </p:nvSpPr>
        <p:spPr>
          <a:xfrm>
            <a:off x="5562600" y="4343400"/>
            <a:ext cx="4572000" cy="1754326"/>
          </a:xfrm>
          <a:prstGeom prst="rect">
            <a:avLst/>
          </a:prstGeom>
        </p:spPr>
        <p:txBody>
          <a:bodyPr>
            <a:spAutoFit/>
          </a:bodyPr>
          <a:lstStyle/>
          <a:p>
            <a:pPr fontAlgn="base"/>
            <a:r>
              <a:rPr lang="en-US" i="1" dirty="0">
                <a:solidFill>
                  <a:schemeClr val="bg1"/>
                </a:solidFill>
              </a:rPr>
              <a:t>“For where a testament is, there must also of necessity be the</a:t>
            </a:r>
            <a:r>
              <a:rPr lang="en-US" i="1" baseline="30000" dirty="0">
                <a:solidFill>
                  <a:schemeClr val="bg1"/>
                </a:solidFill>
              </a:rPr>
              <a:t> </a:t>
            </a:r>
            <a:r>
              <a:rPr lang="en-US" i="1" dirty="0">
                <a:solidFill>
                  <a:schemeClr val="bg1"/>
                </a:solidFill>
              </a:rPr>
              <a:t>death of the testator.</a:t>
            </a:r>
          </a:p>
          <a:p>
            <a:pPr fontAlgn="base"/>
            <a:r>
              <a:rPr lang="en-US" i="1" dirty="0">
                <a:solidFill>
                  <a:schemeClr val="bg1"/>
                </a:solidFill>
              </a:rPr>
              <a:t>For a testament is of force after men are dead: otherwise it is of no strength at all while the testator </a:t>
            </a:r>
            <a:r>
              <a:rPr lang="en-US" i="1" dirty="0" err="1">
                <a:solidFill>
                  <a:schemeClr val="bg1"/>
                </a:solidFill>
              </a:rPr>
              <a:t>liveth</a:t>
            </a:r>
            <a:r>
              <a:rPr lang="en-US" i="1" dirty="0">
                <a:solidFill>
                  <a:schemeClr val="bg1"/>
                </a:solidFill>
              </a:rPr>
              <a:t>.”</a:t>
            </a:r>
          </a:p>
          <a:p>
            <a:pPr fontAlgn="base"/>
            <a:r>
              <a:rPr lang="en-US" i="1" dirty="0">
                <a:solidFill>
                  <a:schemeClr val="bg1"/>
                </a:solidFill>
              </a:rPr>
              <a:t>Hebrews 9:16-17</a:t>
            </a:r>
          </a:p>
        </p:txBody>
      </p:sp>
      <p:sp>
        <p:nvSpPr>
          <p:cNvPr id="42" name="Rectangle 41"/>
          <p:cNvSpPr/>
          <p:nvPr/>
        </p:nvSpPr>
        <p:spPr>
          <a:xfrm>
            <a:off x="3429000" y="6096001"/>
            <a:ext cx="4572000" cy="646331"/>
          </a:xfrm>
          <a:prstGeom prst="rect">
            <a:avLst/>
          </a:prstGeom>
        </p:spPr>
        <p:txBody>
          <a:bodyPr>
            <a:spAutoFit/>
          </a:bodyPr>
          <a:lstStyle/>
          <a:p>
            <a:r>
              <a:rPr lang="en-US" dirty="0">
                <a:solidFill>
                  <a:schemeClr val="bg1"/>
                </a:solidFill>
              </a:rPr>
              <a:t>Testator: a person who dies leaving a will or testament in force</a:t>
            </a:r>
          </a:p>
        </p:txBody>
      </p:sp>
      <p:pic>
        <p:nvPicPr>
          <p:cNvPr id="3" name="Picture 2">
            <a:extLst>
              <a:ext uri="{FF2B5EF4-FFF2-40B4-BE49-F238E27FC236}">
                <a16:creationId xmlns:a16="http://schemas.microsoft.com/office/drawing/2014/main" id="{82EFFD72-FF7C-4D3D-851A-D553C12DB4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3288121"/>
            <a:ext cx="2990850" cy="2076450"/>
          </a:xfrm>
          <a:prstGeom prst="rect">
            <a:avLst/>
          </a:prstGeom>
        </p:spPr>
      </p:pic>
    </p:spTree>
    <p:extLst>
      <p:ext uri="{BB962C8B-B14F-4D97-AF65-F5344CB8AC3E}">
        <p14:creationId xmlns:p14="http://schemas.microsoft.com/office/powerpoint/2010/main" val="225832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a:extLst>
              <a:ext uri="{FF2B5EF4-FFF2-40B4-BE49-F238E27FC236}">
                <a16:creationId xmlns:a16="http://schemas.microsoft.com/office/drawing/2014/main" id="{B540AD76-6449-4CA8-B2A4-3C806712DF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69575"/>
            <a:ext cx="12334461" cy="6957391"/>
          </a:xfrm>
          <a:prstGeom prst="rect">
            <a:avLst/>
          </a:prstGeom>
        </p:spPr>
      </p:pic>
      <p:sp>
        <p:nvSpPr>
          <p:cNvPr id="11" name="TextBox 10"/>
          <p:cNvSpPr txBox="1"/>
          <p:nvPr/>
        </p:nvSpPr>
        <p:spPr>
          <a:xfrm>
            <a:off x="-79513" y="6501373"/>
            <a:ext cx="9144000" cy="381000"/>
          </a:xfrm>
          <a:prstGeom prst="rect">
            <a:avLst/>
          </a:prstGeom>
          <a:noFill/>
        </p:spPr>
        <p:txBody>
          <a:bodyPr wrap="square" rtlCol="0">
            <a:spAutoFit/>
          </a:bodyPr>
          <a:lstStyle/>
          <a:p>
            <a:r>
              <a:rPr lang="en-US" dirty="0">
                <a:solidFill>
                  <a:schemeClr val="bg1"/>
                </a:solidFill>
              </a:rPr>
              <a:t>D&amp;C 5:23-24</a:t>
            </a:r>
          </a:p>
        </p:txBody>
      </p:sp>
      <p:sp>
        <p:nvSpPr>
          <p:cNvPr id="37" name="TextBox 36"/>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Berlin Sans FB" pitchFamily="34" charset="0"/>
              </a:rPr>
              <a:t>Steps to Receiving</a:t>
            </a:r>
          </a:p>
        </p:txBody>
      </p:sp>
      <p:sp>
        <p:nvSpPr>
          <p:cNvPr id="38" name="Rectangle 37"/>
          <p:cNvSpPr/>
          <p:nvPr/>
        </p:nvSpPr>
        <p:spPr>
          <a:xfrm>
            <a:off x="3124200" y="5943601"/>
            <a:ext cx="5562600" cy="830997"/>
          </a:xfrm>
          <a:prstGeom prst="rect">
            <a:avLst/>
          </a:prstGeom>
        </p:spPr>
        <p:txBody>
          <a:bodyPr wrap="square">
            <a:spAutoFit/>
          </a:bodyPr>
          <a:lstStyle/>
          <a:p>
            <a:pPr fontAlgn="base"/>
            <a:r>
              <a:rPr lang="en-US" sz="1600" dirty="0">
                <a:solidFill>
                  <a:schemeClr val="bg1"/>
                </a:solidFill>
              </a:rPr>
              <a:t>Just as there are several steps to turning on a light bulb, Martin Harris learned that there would be several steps to receiving the witness of the plates he desired from the Lord.</a:t>
            </a:r>
          </a:p>
        </p:txBody>
      </p:sp>
      <p:grpSp>
        <p:nvGrpSpPr>
          <p:cNvPr id="77" name="Group 76"/>
          <p:cNvGrpSpPr/>
          <p:nvPr/>
        </p:nvGrpSpPr>
        <p:grpSpPr>
          <a:xfrm>
            <a:off x="7239000" y="1828800"/>
            <a:ext cx="1447800" cy="1981200"/>
            <a:chOff x="5715000" y="1828800"/>
            <a:chExt cx="1447800" cy="1981200"/>
          </a:xfrm>
        </p:grpSpPr>
        <p:sp>
          <p:nvSpPr>
            <p:cNvPr id="68" name="Rounded Rectangle 67"/>
            <p:cNvSpPr/>
            <p:nvPr/>
          </p:nvSpPr>
          <p:spPr>
            <a:xfrm>
              <a:off x="5715000" y="1828800"/>
              <a:ext cx="1447800" cy="19812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6241143" y="2188029"/>
              <a:ext cx="344715" cy="312057"/>
              <a:chOff x="6248400" y="2286000"/>
              <a:chExt cx="344715" cy="312057"/>
            </a:xfrm>
          </p:grpSpPr>
          <p:sp>
            <p:nvSpPr>
              <p:cNvPr id="69" name="Rounded Rectangle 68"/>
              <p:cNvSpPr/>
              <p:nvPr/>
            </p:nvSpPr>
            <p:spPr>
              <a:xfrm>
                <a:off x="6248400" y="2286000"/>
                <a:ext cx="76200" cy="3048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6516915" y="2293257"/>
                <a:ext cx="76200" cy="3048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ounded Rectangle 70"/>
            <p:cNvSpPr/>
            <p:nvPr/>
          </p:nvSpPr>
          <p:spPr>
            <a:xfrm>
              <a:off x="6248400" y="2971800"/>
              <a:ext cx="76200" cy="3048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a:off x="6516915" y="2979057"/>
              <a:ext cx="76200" cy="3048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Delay 72"/>
            <p:cNvSpPr/>
            <p:nvPr/>
          </p:nvSpPr>
          <p:spPr>
            <a:xfrm rot="16200000">
              <a:off x="6324600" y="3352800"/>
              <a:ext cx="152400" cy="152400"/>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Delay 75"/>
            <p:cNvSpPr/>
            <p:nvPr/>
          </p:nvSpPr>
          <p:spPr>
            <a:xfrm rot="16200000">
              <a:off x="6324600" y="2590800"/>
              <a:ext cx="152400" cy="152400"/>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3429001" y="1447800"/>
            <a:ext cx="4697463" cy="4343400"/>
            <a:chOff x="1905000" y="1447800"/>
            <a:chExt cx="4697463" cy="4343400"/>
          </a:xfrm>
        </p:grpSpPr>
        <p:grpSp>
          <p:nvGrpSpPr>
            <p:cNvPr id="47" name="Group 17"/>
            <p:cNvGrpSpPr/>
            <p:nvPr/>
          </p:nvGrpSpPr>
          <p:grpSpPr>
            <a:xfrm>
              <a:off x="1905000" y="1447800"/>
              <a:ext cx="2362200" cy="4343400"/>
              <a:chOff x="838200" y="76200"/>
              <a:chExt cx="2667000" cy="5029200"/>
            </a:xfrm>
          </p:grpSpPr>
          <p:grpSp>
            <p:nvGrpSpPr>
              <p:cNvPr id="49" name="Group 17"/>
              <p:cNvGrpSpPr/>
              <p:nvPr/>
            </p:nvGrpSpPr>
            <p:grpSpPr>
              <a:xfrm flipH="1">
                <a:off x="2209800" y="1447800"/>
                <a:ext cx="1295400" cy="3429000"/>
                <a:chOff x="685800" y="1447800"/>
                <a:chExt cx="1295400" cy="3124200"/>
              </a:xfrm>
            </p:grpSpPr>
            <p:sp>
              <p:nvSpPr>
                <p:cNvPr id="65" name="Bent Arrow 64"/>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Bent Arrow 65"/>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0" name="Group 16"/>
              <p:cNvGrpSpPr/>
              <p:nvPr/>
            </p:nvGrpSpPr>
            <p:grpSpPr>
              <a:xfrm>
                <a:off x="838200" y="1447800"/>
                <a:ext cx="1295400" cy="3429000"/>
                <a:chOff x="685800" y="1447800"/>
                <a:chExt cx="1295400" cy="3429000"/>
              </a:xfrm>
            </p:grpSpPr>
            <p:sp>
              <p:nvSpPr>
                <p:cNvPr id="63" name="Bent Arrow 62"/>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1"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onut 55"/>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4136571" y="4133668"/>
              <a:ext cx="2465892" cy="1584961"/>
              <a:chOff x="4136571" y="4133668"/>
              <a:chExt cx="2465892" cy="1584961"/>
            </a:xfrm>
          </p:grpSpPr>
          <p:sp>
            <p:nvSpPr>
              <p:cNvPr id="78" name="Freeform 77"/>
              <p:cNvSpPr/>
              <p:nvPr/>
            </p:nvSpPr>
            <p:spPr>
              <a:xfrm>
                <a:off x="4136571" y="4499429"/>
                <a:ext cx="2162629" cy="1219200"/>
              </a:xfrm>
              <a:custGeom>
                <a:avLst/>
                <a:gdLst>
                  <a:gd name="connsiteX0" fmla="*/ 0 w 2162629"/>
                  <a:gd name="connsiteY0" fmla="*/ 1219200 h 1219200"/>
                  <a:gd name="connsiteX1" fmla="*/ 101600 w 2162629"/>
                  <a:gd name="connsiteY1" fmla="*/ 1190171 h 1219200"/>
                  <a:gd name="connsiteX2" fmla="*/ 188686 w 2162629"/>
                  <a:gd name="connsiteY2" fmla="*/ 1103085 h 1219200"/>
                  <a:gd name="connsiteX3" fmla="*/ 217715 w 2162629"/>
                  <a:gd name="connsiteY3" fmla="*/ 1059542 h 1219200"/>
                  <a:gd name="connsiteX4" fmla="*/ 261258 w 2162629"/>
                  <a:gd name="connsiteY4" fmla="*/ 1045028 h 1219200"/>
                  <a:gd name="connsiteX5" fmla="*/ 319315 w 2162629"/>
                  <a:gd name="connsiteY5" fmla="*/ 957942 h 1219200"/>
                  <a:gd name="connsiteX6" fmla="*/ 348343 w 2162629"/>
                  <a:gd name="connsiteY6" fmla="*/ 914400 h 1219200"/>
                  <a:gd name="connsiteX7" fmla="*/ 391886 w 2162629"/>
                  <a:gd name="connsiteY7" fmla="*/ 870857 h 1219200"/>
                  <a:gd name="connsiteX8" fmla="*/ 464458 w 2162629"/>
                  <a:gd name="connsiteY8" fmla="*/ 740228 h 1219200"/>
                  <a:gd name="connsiteX9" fmla="*/ 522515 w 2162629"/>
                  <a:gd name="connsiteY9" fmla="*/ 653142 h 1219200"/>
                  <a:gd name="connsiteX10" fmla="*/ 566058 w 2162629"/>
                  <a:gd name="connsiteY10" fmla="*/ 624114 h 1219200"/>
                  <a:gd name="connsiteX11" fmla="*/ 740229 w 2162629"/>
                  <a:gd name="connsiteY11" fmla="*/ 580571 h 1219200"/>
                  <a:gd name="connsiteX12" fmla="*/ 1074058 w 2162629"/>
                  <a:gd name="connsiteY12" fmla="*/ 566057 h 1219200"/>
                  <a:gd name="connsiteX13" fmla="*/ 1494972 w 2162629"/>
                  <a:gd name="connsiteY13" fmla="*/ 551542 h 1219200"/>
                  <a:gd name="connsiteX14" fmla="*/ 1683658 w 2162629"/>
                  <a:gd name="connsiteY14" fmla="*/ 522514 h 1219200"/>
                  <a:gd name="connsiteX15" fmla="*/ 1843315 w 2162629"/>
                  <a:gd name="connsiteY15" fmla="*/ 493485 h 1219200"/>
                  <a:gd name="connsiteX16" fmla="*/ 1886858 w 2162629"/>
                  <a:gd name="connsiteY16" fmla="*/ 478971 h 1219200"/>
                  <a:gd name="connsiteX17" fmla="*/ 1930400 w 2162629"/>
                  <a:gd name="connsiteY17" fmla="*/ 449942 h 1219200"/>
                  <a:gd name="connsiteX18" fmla="*/ 2017486 w 2162629"/>
                  <a:gd name="connsiteY18" fmla="*/ 420914 h 1219200"/>
                  <a:gd name="connsiteX19" fmla="*/ 2133600 w 2162629"/>
                  <a:gd name="connsiteY19" fmla="*/ 275771 h 1219200"/>
                  <a:gd name="connsiteX20" fmla="*/ 2148115 w 2162629"/>
                  <a:gd name="connsiteY20" fmla="*/ 232228 h 1219200"/>
                  <a:gd name="connsiteX21" fmla="*/ 2162629 w 2162629"/>
                  <a:gd name="connsiteY21" fmla="*/ 188685 h 1219200"/>
                  <a:gd name="connsiteX22" fmla="*/ 2148115 w 2162629"/>
                  <a:gd name="connsiteY22"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2629" h="1219200">
                    <a:moveTo>
                      <a:pt x="0" y="1219200"/>
                    </a:moveTo>
                    <a:cubicBezTo>
                      <a:pt x="4310" y="1218122"/>
                      <a:pt x="91738" y="1197842"/>
                      <a:pt x="101600" y="1190171"/>
                    </a:cubicBezTo>
                    <a:cubicBezTo>
                      <a:pt x="134005" y="1164967"/>
                      <a:pt x="165914" y="1137243"/>
                      <a:pt x="188686" y="1103085"/>
                    </a:cubicBezTo>
                    <a:cubicBezTo>
                      <a:pt x="198362" y="1088571"/>
                      <a:pt x="204093" y="1070439"/>
                      <a:pt x="217715" y="1059542"/>
                    </a:cubicBezTo>
                    <a:cubicBezTo>
                      <a:pt x="229662" y="1049985"/>
                      <a:pt x="246744" y="1049866"/>
                      <a:pt x="261258" y="1045028"/>
                    </a:cubicBezTo>
                    <a:lnTo>
                      <a:pt x="319315" y="957942"/>
                    </a:lnTo>
                    <a:cubicBezTo>
                      <a:pt x="328991" y="943428"/>
                      <a:pt x="336008" y="926735"/>
                      <a:pt x="348343" y="914400"/>
                    </a:cubicBezTo>
                    <a:lnTo>
                      <a:pt x="391886" y="870857"/>
                    </a:lnTo>
                    <a:cubicBezTo>
                      <a:pt x="417433" y="794215"/>
                      <a:pt x="397913" y="840046"/>
                      <a:pt x="464458" y="740228"/>
                    </a:cubicBezTo>
                    <a:lnTo>
                      <a:pt x="522515" y="653142"/>
                    </a:lnTo>
                    <a:cubicBezTo>
                      <a:pt x="537029" y="643466"/>
                      <a:pt x="550118" y="631199"/>
                      <a:pt x="566058" y="624114"/>
                    </a:cubicBezTo>
                    <a:cubicBezTo>
                      <a:pt x="615307" y="602226"/>
                      <a:pt x="686202" y="584297"/>
                      <a:pt x="740229" y="580571"/>
                    </a:cubicBezTo>
                    <a:cubicBezTo>
                      <a:pt x="851347" y="572908"/>
                      <a:pt x="962759" y="570338"/>
                      <a:pt x="1074058" y="566057"/>
                    </a:cubicBezTo>
                    <a:lnTo>
                      <a:pt x="1494972" y="551542"/>
                    </a:lnTo>
                    <a:cubicBezTo>
                      <a:pt x="1769648" y="521023"/>
                      <a:pt x="1526536" y="553938"/>
                      <a:pt x="1683658" y="522514"/>
                    </a:cubicBezTo>
                    <a:cubicBezTo>
                      <a:pt x="1748377" y="509571"/>
                      <a:pt x="1781034" y="509055"/>
                      <a:pt x="1843315" y="493485"/>
                    </a:cubicBezTo>
                    <a:cubicBezTo>
                      <a:pt x="1858158" y="489774"/>
                      <a:pt x="1872344" y="483809"/>
                      <a:pt x="1886858" y="478971"/>
                    </a:cubicBezTo>
                    <a:cubicBezTo>
                      <a:pt x="1901372" y="469295"/>
                      <a:pt x="1914460" y="457027"/>
                      <a:pt x="1930400" y="449942"/>
                    </a:cubicBezTo>
                    <a:cubicBezTo>
                      <a:pt x="1958362" y="437515"/>
                      <a:pt x="2017486" y="420914"/>
                      <a:pt x="2017486" y="420914"/>
                    </a:cubicBezTo>
                    <a:cubicBezTo>
                      <a:pt x="2130033" y="345883"/>
                      <a:pt x="2093538" y="395956"/>
                      <a:pt x="2133600" y="275771"/>
                    </a:cubicBezTo>
                    <a:lnTo>
                      <a:pt x="2148115" y="232228"/>
                    </a:lnTo>
                    <a:lnTo>
                      <a:pt x="2162629" y="188685"/>
                    </a:lnTo>
                    <a:cubicBezTo>
                      <a:pt x="2147239" y="19392"/>
                      <a:pt x="2148115" y="82466"/>
                      <a:pt x="2148115" y="0"/>
                    </a:cubicBezTo>
                  </a:path>
                </a:pathLst>
              </a:cu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Rounded Rectangle 81"/>
              <p:cNvSpPr/>
              <p:nvPr/>
            </p:nvSpPr>
            <p:spPr>
              <a:xfrm rot="1586177">
                <a:off x="6320475" y="4133668"/>
                <a:ext cx="129588" cy="190866"/>
              </a:xfrm>
              <a:prstGeom prst="roundRect">
                <a:avLst/>
              </a:prstGeom>
              <a:solidFill>
                <a:srgbClr val="B88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rot="1586177">
                <a:off x="6472875" y="4198982"/>
                <a:ext cx="129588" cy="190866"/>
              </a:xfrm>
              <a:prstGeom prst="roundRect">
                <a:avLst/>
              </a:prstGeom>
              <a:solidFill>
                <a:srgbClr val="B88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Delay 78"/>
              <p:cNvSpPr/>
              <p:nvPr/>
            </p:nvSpPr>
            <p:spPr>
              <a:xfrm rot="7103095">
                <a:off x="6144579" y="4315780"/>
                <a:ext cx="381000" cy="381000"/>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5" name="Group 84"/>
          <p:cNvGrpSpPr/>
          <p:nvPr/>
        </p:nvGrpSpPr>
        <p:grpSpPr>
          <a:xfrm>
            <a:off x="2041453" y="3345873"/>
            <a:ext cx="892376" cy="1524000"/>
            <a:chOff x="2667000" y="3352800"/>
            <a:chExt cx="892376" cy="1524000"/>
          </a:xfrm>
        </p:grpSpPr>
        <p:grpSp>
          <p:nvGrpSpPr>
            <p:cNvPr id="39" name="Group 38"/>
            <p:cNvGrpSpPr/>
            <p:nvPr/>
          </p:nvGrpSpPr>
          <p:grpSpPr>
            <a:xfrm>
              <a:off x="2667000" y="3352800"/>
              <a:ext cx="892376" cy="1450626"/>
              <a:chOff x="2382176" y="3197574"/>
              <a:chExt cx="892376" cy="1450626"/>
            </a:xfrm>
          </p:grpSpPr>
          <p:sp>
            <p:nvSpPr>
              <p:cNvPr id="40" name="Teardrop 39"/>
              <p:cNvSpPr/>
              <p:nvPr/>
            </p:nvSpPr>
            <p:spPr>
              <a:xfrm rot="8026554">
                <a:off x="2412906" y="3166844"/>
                <a:ext cx="830915" cy="892376"/>
              </a:xfrm>
              <a:prstGeom prst="teardrop">
                <a:avLst>
                  <a:gd name="adj" fmla="val 16305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2667000" y="4191000"/>
                <a:ext cx="381000" cy="762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2667000" y="4343400"/>
                <a:ext cx="381000" cy="762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2667000" y="4267200"/>
                <a:ext cx="381000" cy="762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2667000" y="4495800"/>
                <a:ext cx="381000"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2667000" y="4419600"/>
                <a:ext cx="381000" cy="762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Rectangle 66"/>
            <p:cNvSpPr/>
            <p:nvPr/>
          </p:nvSpPr>
          <p:spPr>
            <a:xfrm>
              <a:off x="2895600" y="4648200"/>
              <a:ext cx="5334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p:cNvSpPr txBox="1"/>
          <p:nvPr/>
        </p:nvSpPr>
        <p:spPr>
          <a:xfrm>
            <a:off x="8915400" y="2057400"/>
            <a:ext cx="1295400" cy="1477328"/>
          </a:xfrm>
          <a:prstGeom prst="rect">
            <a:avLst/>
          </a:prstGeom>
          <a:noFill/>
        </p:spPr>
        <p:txBody>
          <a:bodyPr wrap="square" rtlCol="0">
            <a:spAutoFit/>
          </a:bodyPr>
          <a:lstStyle/>
          <a:p>
            <a:r>
              <a:rPr lang="en-US" dirty="0">
                <a:solidFill>
                  <a:schemeClr val="bg1"/>
                </a:solidFill>
              </a:rPr>
              <a:t>Conditions:</a:t>
            </a:r>
          </a:p>
          <a:p>
            <a:r>
              <a:rPr lang="en-US" dirty="0" err="1">
                <a:solidFill>
                  <a:schemeClr val="bg1"/>
                </a:solidFill>
              </a:rPr>
              <a:t>Prayful</a:t>
            </a:r>
            <a:endParaRPr lang="en-US" dirty="0">
              <a:solidFill>
                <a:schemeClr val="bg1"/>
              </a:solidFill>
            </a:endParaRPr>
          </a:p>
          <a:p>
            <a:r>
              <a:rPr lang="en-US" dirty="0">
                <a:solidFill>
                  <a:schemeClr val="bg1"/>
                </a:solidFill>
              </a:rPr>
              <a:t>Humility</a:t>
            </a:r>
          </a:p>
          <a:p>
            <a:r>
              <a:rPr lang="en-US" dirty="0">
                <a:solidFill>
                  <a:schemeClr val="bg1"/>
                </a:solidFill>
              </a:rPr>
              <a:t>Sincerity</a:t>
            </a:r>
          </a:p>
          <a:p>
            <a:endParaRPr lang="en-US" dirty="0">
              <a:solidFill>
                <a:schemeClr val="bg1"/>
              </a:solidFill>
            </a:endParaRPr>
          </a:p>
        </p:txBody>
      </p:sp>
    </p:spTree>
    <p:extLst>
      <p:ext uri="{BB962C8B-B14F-4D97-AF65-F5344CB8AC3E}">
        <p14:creationId xmlns:p14="http://schemas.microsoft.com/office/powerpoint/2010/main" val="80475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06381 -0.00509 L 0.1707 -0.00509 " pathEditMode="relative" rAng="0" ptsTypes="AA">
                                      <p:cBhvr>
                                        <p:cTn id="6" dur="2000" fill="hold"/>
                                        <p:tgtEl>
                                          <p:spTgt spid="85"/>
                                        </p:tgtEl>
                                        <p:attrNameLst>
                                          <p:attrName>ppt_x</p:attrName>
                                          <p:attrName>ppt_y</p:attrName>
                                        </p:attrNameLst>
                                      </p:cBhvr>
                                      <p:rCtr x="11719" y="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8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605EF642-A32F-470C-AB68-6508E20D0A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69575"/>
            <a:ext cx="12334461" cy="6957391"/>
          </a:xfrm>
          <a:prstGeom prst="rect">
            <a:avLst/>
          </a:prstGeom>
        </p:spPr>
      </p:pic>
      <p:sp>
        <p:nvSpPr>
          <p:cNvPr id="11" name="TextBox 10"/>
          <p:cNvSpPr txBox="1"/>
          <p:nvPr/>
        </p:nvSpPr>
        <p:spPr>
          <a:xfrm>
            <a:off x="1524000" y="6477000"/>
            <a:ext cx="9144000" cy="381000"/>
          </a:xfrm>
          <a:prstGeom prst="rect">
            <a:avLst/>
          </a:prstGeom>
          <a:noFill/>
        </p:spPr>
        <p:txBody>
          <a:bodyPr wrap="square" rtlCol="0">
            <a:spAutoFit/>
          </a:bodyPr>
          <a:lstStyle/>
          <a:p>
            <a:r>
              <a:rPr lang="en-US" dirty="0">
                <a:solidFill>
                  <a:schemeClr val="bg1"/>
                </a:solidFill>
              </a:rPr>
              <a:t>D&amp;C 5:24</a:t>
            </a:r>
          </a:p>
        </p:txBody>
      </p:sp>
      <p:sp>
        <p:nvSpPr>
          <p:cNvPr id="74" name="Rectangle 73"/>
          <p:cNvSpPr/>
          <p:nvPr/>
        </p:nvSpPr>
        <p:spPr>
          <a:xfrm>
            <a:off x="5334000" y="1371601"/>
            <a:ext cx="4419600" cy="4524315"/>
          </a:xfrm>
          <a:prstGeom prst="rect">
            <a:avLst/>
          </a:prstGeom>
        </p:spPr>
        <p:txBody>
          <a:bodyPr wrap="square">
            <a:spAutoFit/>
          </a:bodyPr>
          <a:lstStyle/>
          <a:p>
            <a:pPr fontAlgn="base"/>
            <a:r>
              <a:rPr lang="en-US" sz="2400" dirty="0">
                <a:solidFill>
                  <a:srgbClr val="FFFF00"/>
                </a:solidFill>
              </a:rPr>
              <a:t>How do you think praying with humility, faith, and sincerity might prepare us to receive answers from the Lord?</a:t>
            </a:r>
          </a:p>
          <a:p>
            <a:pPr fontAlgn="base"/>
            <a:endParaRPr lang="en-US" sz="2400" dirty="0">
              <a:solidFill>
                <a:srgbClr val="FFFF00"/>
              </a:solidFill>
            </a:endParaRPr>
          </a:p>
          <a:p>
            <a:pPr fontAlgn="base"/>
            <a:r>
              <a:rPr lang="en-US" sz="2400" dirty="0">
                <a:solidFill>
                  <a:srgbClr val="FFFF00"/>
                </a:solidFill>
              </a:rPr>
              <a:t>When have you heard or offered a prayer that you felt was offered in humility, faith, and sincerity? </a:t>
            </a:r>
          </a:p>
          <a:p>
            <a:pPr fontAlgn="base"/>
            <a:endParaRPr lang="en-US" sz="2400" dirty="0">
              <a:solidFill>
                <a:srgbClr val="FFFF00"/>
              </a:solidFill>
            </a:endParaRPr>
          </a:p>
          <a:p>
            <a:pPr fontAlgn="base"/>
            <a:r>
              <a:rPr lang="en-US" sz="2400" dirty="0">
                <a:solidFill>
                  <a:srgbClr val="FFFF00"/>
                </a:solidFill>
              </a:rPr>
              <a:t>What made this prayer different from other prayers you had heard or offered?</a:t>
            </a:r>
          </a:p>
        </p:txBody>
      </p:sp>
      <p:grpSp>
        <p:nvGrpSpPr>
          <p:cNvPr id="2" name="Group 14"/>
          <p:cNvGrpSpPr/>
          <p:nvPr/>
        </p:nvGrpSpPr>
        <p:grpSpPr>
          <a:xfrm>
            <a:off x="2286000" y="1295400"/>
            <a:ext cx="2362200" cy="4343400"/>
            <a:chOff x="838200" y="76200"/>
            <a:chExt cx="2667000" cy="5029200"/>
          </a:xfrm>
        </p:grpSpPr>
        <p:grpSp>
          <p:nvGrpSpPr>
            <p:cNvPr id="3" name="Group 17"/>
            <p:cNvGrpSpPr/>
            <p:nvPr/>
          </p:nvGrpSpPr>
          <p:grpSpPr>
            <a:xfrm>
              <a:off x="838200" y="76200"/>
              <a:ext cx="2667000" cy="5029200"/>
              <a:chOff x="838200" y="76200"/>
              <a:chExt cx="2667000" cy="5029200"/>
            </a:xfrm>
          </p:grpSpPr>
          <p:grpSp>
            <p:nvGrpSpPr>
              <p:cNvPr id="5" name="Group 17"/>
              <p:cNvGrpSpPr/>
              <p:nvPr/>
            </p:nvGrpSpPr>
            <p:grpSpPr>
              <a:xfrm flipH="1">
                <a:off x="2209800" y="1447800"/>
                <a:ext cx="1295400" cy="3429000"/>
                <a:chOff x="685800" y="1447800"/>
                <a:chExt cx="1295400" cy="3124200"/>
              </a:xfrm>
            </p:grpSpPr>
            <p:sp>
              <p:nvSpPr>
                <p:cNvPr id="34" name="Bent Arrow 33"/>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16"/>
              <p:cNvGrpSpPr/>
              <p:nvPr/>
            </p:nvGrpSpPr>
            <p:grpSpPr>
              <a:xfrm>
                <a:off x="838200" y="1447800"/>
                <a:ext cx="1295400" cy="3429000"/>
                <a:chOff x="685800" y="1447800"/>
                <a:chExt cx="1295400" cy="3429000"/>
              </a:xfrm>
            </p:grpSpPr>
            <p:sp>
              <p:nvSpPr>
                <p:cNvPr id="32" name="Bent Arrow 31"/>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0"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nut 24"/>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1354394" y="2017295"/>
              <a:ext cx="1788604" cy="1853139"/>
            </a:xfrm>
            <a:prstGeom prst="rect">
              <a:avLst/>
            </a:prstGeom>
          </p:spPr>
          <p:txBody>
            <a:bodyPr wrap="square">
              <a:spAutoFit/>
            </a:bodyPr>
            <a:lstStyle/>
            <a:p>
              <a:pPr algn="ctr"/>
              <a:r>
                <a:rPr lang="en-US" sz="1400" b="1" i="1" dirty="0"/>
                <a:t>If we sincerely pray in humility and faith, then we can receive answers according to our righteous desires.</a:t>
              </a:r>
              <a:endParaRPr lang="en-US" sz="1400" dirty="0"/>
            </a:p>
          </p:txBody>
        </p:sp>
      </p:grpSp>
      <p:sp>
        <p:nvSpPr>
          <p:cNvPr id="37" name="TextBox 36"/>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Berlin Sans FB" pitchFamily="34" charset="0"/>
              </a:rPr>
              <a:t>Pray in Humility and Faith</a:t>
            </a:r>
          </a:p>
        </p:txBody>
      </p:sp>
    </p:spTree>
    <p:extLst>
      <p:ext uri="{BB962C8B-B14F-4D97-AF65-F5344CB8AC3E}">
        <p14:creationId xmlns:p14="http://schemas.microsoft.com/office/powerpoint/2010/main" val="239842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242A295-938C-4180-8D9B-F39AC9C563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69575"/>
            <a:ext cx="12334461" cy="6957391"/>
          </a:xfrm>
          <a:prstGeom prst="rect">
            <a:avLst/>
          </a:prstGeom>
        </p:spPr>
      </p:pic>
      <p:sp>
        <p:nvSpPr>
          <p:cNvPr id="11" name="TextBox 10"/>
          <p:cNvSpPr txBox="1"/>
          <p:nvPr/>
        </p:nvSpPr>
        <p:spPr>
          <a:xfrm>
            <a:off x="0" y="6476999"/>
            <a:ext cx="9144000" cy="381000"/>
          </a:xfrm>
          <a:prstGeom prst="rect">
            <a:avLst/>
          </a:prstGeom>
          <a:noFill/>
        </p:spPr>
        <p:txBody>
          <a:bodyPr wrap="square" rtlCol="0">
            <a:spAutoFit/>
          </a:bodyPr>
          <a:lstStyle/>
          <a:p>
            <a:r>
              <a:rPr lang="en-US" dirty="0">
                <a:solidFill>
                  <a:schemeClr val="bg1"/>
                </a:solidFill>
              </a:rPr>
              <a:t>D&amp;C 5:25-28</a:t>
            </a:r>
          </a:p>
        </p:txBody>
      </p:sp>
      <p:sp>
        <p:nvSpPr>
          <p:cNvPr id="74" name="Rectangle 73"/>
          <p:cNvSpPr/>
          <p:nvPr/>
        </p:nvSpPr>
        <p:spPr>
          <a:xfrm>
            <a:off x="851452" y="1723293"/>
            <a:ext cx="3505200" cy="3139321"/>
          </a:xfrm>
          <a:prstGeom prst="rect">
            <a:avLst/>
          </a:prstGeom>
        </p:spPr>
        <p:txBody>
          <a:bodyPr wrap="square">
            <a:spAutoFit/>
          </a:bodyPr>
          <a:lstStyle/>
          <a:p>
            <a:pPr fontAlgn="base"/>
            <a:r>
              <a:rPr lang="en-US" dirty="0">
                <a:solidFill>
                  <a:schemeClr val="bg1"/>
                </a:solidFill>
              </a:rPr>
              <a:t>If Joseph is to show the plates to Martin the Lord expects him to:</a:t>
            </a:r>
          </a:p>
          <a:p>
            <a:pPr fontAlgn="base"/>
            <a:endParaRPr lang="en-US" dirty="0">
              <a:solidFill>
                <a:schemeClr val="bg1"/>
              </a:solidFill>
            </a:endParaRPr>
          </a:p>
          <a:p>
            <a:pPr fontAlgn="base"/>
            <a:r>
              <a:rPr lang="en-US" dirty="0">
                <a:solidFill>
                  <a:schemeClr val="bg1"/>
                </a:solidFill>
              </a:rPr>
              <a:t>Testify that he has seen them by the power of God, and that they are true</a:t>
            </a:r>
          </a:p>
          <a:p>
            <a:pPr fontAlgn="base"/>
            <a:endParaRPr lang="en-US" dirty="0">
              <a:solidFill>
                <a:schemeClr val="bg1"/>
              </a:solidFill>
            </a:endParaRPr>
          </a:p>
          <a:p>
            <a:pPr fontAlgn="base"/>
            <a:r>
              <a:rPr lang="en-US" dirty="0">
                <a:solidFill>
                  <a:schemeClr val="bg1"/>
                </a:solidFill>
              </a:rPr>
              <a:t>But if he denies them:</a:t>
            </a:r>
          </a:p>
          <a:p>
            <a:pPr fontAlgn="base"/>
            <a:endParaRPr lang="en-US" dirty="0">
              <a:solidFill>
                <a:schemeClr val="bg1"/>
              </a:solidFill>
            </a:endParaRPr>
          </a:p>
          <a:p>
            <a:pPr fontAlgn="base"/>
            <a:r>
              <a:rPr lang="en-US" dirty="0">
                <a:solidFill>
                  <a:schemeClr val="bg1"/>
                </a:solidFill>
              </a:rPr>
              <a:t>He will have broken the covenant and be condemned</a:t>
            </a:r>
          </a:p>
        </p:txBody>
      </p:sp>
      <p:sp>
        <p:nvSpPr>
          <p:cNvPr id="37" name="TextBox 36"/>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Berlin Sans FB" pitchFamily="34" charset="0"/>
              </a:rPr>
              <a:t>Expectations and Choice</a:t>
            </a:r>
          </a:p>
        </p:txBody>
      </p:sp>
      <p:sp>
        <p:nvSpPr>
          <p:cNvPr id="36" name="Rectangle 35"/>
          <p:cNvSpPr/>
          <p:nvPr/>
        </p:nvSpPr>
        <p:spPr>
          <a:xfrm>
            <a:off x="7382646" y="1861792"/>
            <a:ext cx="4419600" cy="2862322"/>
          </a:xfrm>
          <a:prstGeom prst="rect">
            <a:avLst/>
          </a:prstGeom>
        </p:spPr>
        <p:txBody>
          <a:bodyPr wrap="square">
            <a:spAutoFit/>
          </a:bodyPr>
          <a:lstStyle/>
          <a:p>
            <a:pPr fontAlgn="base"/>
            <a:r>
              <a:rPr lang="en-US" dirty="0">
                <a:solidFill>
                  <a:schemeClr val="bg1"/>
                </a:solidFill>
              </a:rPr>
              <a:t>Martin Harries was given a condition to humble himself and willing to bear his testimony to the world.</a:t>
            </a:r>
          </a:p>
          <a:p>
            <a:pPr fontAlgn="base"/>
            <a:endParaRPr lang="en-US" dirty="0">
              <a:solidFill>
                <a:schemeClr val="bg1"/>
              </a:solidFill>
            </a:endParaRPr>
          </a:p>
          <a:p>
            <a:pPr fontAlgn="base"/>
            <a:r>
              <a:rPr lang="en-US" dirty="0">
                <a:solidFill>
                  <a:schemeClr val="bg1"/>
                </a:solidFill>
              </a:rPr>
              <a:t>He was given liberty to choose to accept or reject… God does not deprive man of his agency.</a:t>
            </a:r>
          </a:p>
          <a:p>
            <a:pPr fontAlgn="base"/>
            <a:endParaRPr lang="en-US" dirty="0">
              <a:solidFill>
                <a:schemeClr val="bg1"/>
              </a:solidFill>
            </a:endParaRPr>
          </a:p>
          <a:p>
            <a:pPr fontAlgn="base"/>
            <a:r>
              <a:rPr lang="en-US" dirty="0">
                <a:solidFill>
                  <a:schemeClr val="bg1"/>
                </a:solidFill>
              </a:rPr>
              <a:t>If he refused to comply he was told not to trouble the Lord anymore.</a:t>
            </a:r>
          </a:p>
        </p:txBody>
      </p:sp>
      <p:pic>
        <p:nvPicPr>
          <p:cNvPr id="3" name="Picture 2">
            <a:extLst>
              <a:ext uri="{FF2B5EF4-FFF2-40B4-BE49-F238E27FC236}">
                <a16:creationId xmlns:a16="http://schemas.microsoft.com/office/drawing/2014/main" id="{808544EC-6093-4135-9A70-38868D276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6975" y="1632494"/>
            <a:ext cx="2445663" cy="3230120"/>
          </a:xfrm>
          <a:prstGeom prst="rect">
            <a:avLst/>
          </a:prstGeom>
        </p:spPr>
      </p:pic>
    </p:spTree>
    <p:extLst>
      <p:ext uri="{BB962C8B-B14F-4D97-AF65-F5344CB8AC3E}">
        <p14:creationId xmlns:p14="http://schemas.microsoft.com/office/powerpoint/2010/main" val="44304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754336C-AD63-4680-BC75-05499D9E2D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69575"/>
            <a:ext cx="12334461" cy="6957391"/>
          </a:xfrm>
          <a:prstGeom prst="rect">
            <a:avLst/>
          </a:prstGeom>
        </p:spPr>
      </p:pic>
      <p:sp>
        <p:nvSpPr>
          <p:cNvPr id="11" name="TextBox 10"/>
          <p:cNvSpPr txBox="1"/>
          <p:nvPr/>
        </p:nvSpPr>
        <p:spPr>
          <a:xfrm>
            <a:off x="1524000" y="6477000"/>
            <a:ext cx="9144000" cy="381000"/>
          </a:xfrm>
          <a:prstGeom prst="rect">
            <a:avLst/>
          </a:prstGeom>
          <a:noFill/>
        </p:spPr>
        <p:txBody>
          <a:bodyPr wrap="square" rtlCol="0">
            <a:spAutoFit/>
          </a:bodyPr>
          <a:lstStyle/>
          <a:p>
            <a:r>
              <a:rPr lang="en-US" dirty="0">
                <a:solidFill>
                  <a:schemeClr val="bg1"/>
                </a:solidFill>
              </a:rPr>
              <a:t>D&amp;C 5:30-31</a:t>
            </a:r>
          </a:p>
        </p:txBody>
      </p:sp>
      <p:sp>
        <p:nvSpPr>
          <p:cNvPr id="74" name="Rectangle 73"/>
          <p:cNvSpPr/>
          <p:nvPr/>
        </p:nvSpPr>
        <p:spPr>
          <a:xfrm>
            <a:off x="1429116" y="900574"/>
            <a:ext cx="4419600" cy="2862322"/>
          </a:xfrm>
          <a:prstGeom prst="rect">
            <a:avLst/>
          </a:prstGeom>
        </p:spPr>
        <p:txBody>
          <a:bodyPr wrap="square">
            <a:spAutoFit/>
          </a:bodyPr>
          <a:lstStyle/>
          <a:p>
            <a:pPr fontAlgn="base"/>
            <a:r>
              <a:rPr lang="en-US" sz="2400" dirty="0">
                <a:solidFill>
                  <a:schemeClr val="bg1"/>
                </a:solidFill>
              </a:rPr>
              <a:t>(At this time) the Lord directed the Prophet to discontinue the work of translation for the time being. He was about to raise up another friend to him, who would take the place of martin Harris as an assistant and scribe.</a:t>
            </a:r>
          </a:p>
          <a:p>
            <a:pPr fontAlgn="base"/>
            <a:r>
              <a:rPr lang="en-US" sz="1200" dirty="0">
                <a:solidFill>
                  <a:schemeClr val="bg1"/>
                </a:solidFill>
              </a:rPr>
              <a:t>Hyrum M. Smith</a:t>
            </a:r>
          </a:p>
        </p:txBody>
      </p:sp>
      <p:sp>
        <p:nvSpPr>
          <p:cNvPr id="37" name="TextBox 36"/>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Berlin Sans FB" pitchFamily="34" charset="0"/>
              </a:rPr>
              <a:t>Stop for a Season</a:t>
            </a:r>
          </a:p>
        </p:txBody>
      </p:sp>
      <p:sp>
        <p:nvSpPr>
          <p:cNvPr id="10" name="Rectangle 9"/>
          <p:cNvSpPr/>
          <p:nvPr/>
        </p:nvSpPr>
        <p:spPr>
          <a:xfrm>
            <a:off x="5791200" y="3886200"/>
            <a:ext cx="4419600" cy="1569660"/>
          </a:xfrm>
          <a:prstGeom prst="rect">
            <a:avLst/>
          </a:prstGeom>
        </p:spPr>
        <p:txBody>
          <a:bodyPr wrap="square">
            <a:spAutoFit/>
          </a:bodyPr>
          <a:lstStyle/>
          <a:p>
            <a:pPr fontAlgn="base"/>
            <a:r>
              <a:rPr lang="en-US" sz="2400" dirty="0">
                <a:solidFill>
                  <a:schemeClr val="bg1"/>
                </a:solidFill>
              </a:rPr>
              <a:t>Unless the Prophet followed the instructions here given, the plates and the sacred instrument would be taken from him</a:t>
            </a:r>
            <a:endParaRPr lang="en-US" sz="1200" dirty="0">
              <a:solidFill>
                <a:schemeClr val="bg1"/>
              </a:solidFill>
            </a:endParaRPr>
          </a:p>
        </p:txBody>
      </p:sp>
      <p:pic>
        <p:nvPicPr>
          <p:cNvPr id="3" name="Picture 2">
            <a:extLst>
              <a:ext uri="{FF2B5EF4-FFF2-40B4-BE49-F238E27FC236}">
                <a16:creationId xmlns:a16="http://schemas.microsoft.com/office/drawing/2014/main" id="{DC474660-C5B1-4F4A-8DE7-526690D417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009" y="1093725"/>
            <a:ext cx="3952875" cy="2133600"/>
          </a:xfrm>
          <a:prstGeom prst="rect">
            <a:avLst/>
          </a:prstGeom>
        </p:spPr>
      </p:pic>
      <p:pic>
        <p:nvPicPr>
          <p:cNvPr id="12" name="Picture 11">
            <a:extLst>
              <a:ext uri="{FF2B5EF4-FFF2-40B4-BE49-F238E27FC236}">
                <a16:creationId xmlns:a16="http://schemas.microsoft.com/office/drawing/2014/main" id="{A422BA89-A5F4-4DE5-8C7F-E944F383B2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5292" y="3833872"/>
            <a:ext cx="1752600" cy="2476500"/>
          </a:xfrm>
          <a:prstGeom prst="rect">
            <a:avLst/>
          </a:prstGeom>
        </p:spPr>
      </p:pic>
      <p:pic>
        <p:nvPicPr>
          <p:cNvPr id="15" name="Picture 14">
            <a:extLst>
              <a:ext uri="{FF2B5EF4-FFF2-40B4-BE49-F238E27FC236}">
                <a16:creationId xmlns:a16="http://schemas.microsoft.com/office/drawing/2014/main" id="{935D58C6-0CD2-420B-ABD5-ACF914F121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712" y="900574"/>
            <a:ext cx="914558" cy="1236419"/>
          </a:xfrm>
          <a:prstGeom prst="rect">
            <a:avLst/>
          </a:prstGeom>
        </p:spPr>
      </p:pic>
    </p:spTree>
    <p:extLst>
      <p:ext uri="{BB962C8B-B14F-4D97-AF65-F5344CB8AC3E}">
        <p14:creationId xmlns:p14="http://schemas.microsoft.com/office/powerpoint/2010/main" val="353020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260FEA1-FA53-4B4B-8ED2-9D5AF35076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69575"/>
            <a:ext cx="12334461" cy="6957391"/>
          </a:xfrm>
          <a:prstGeom prst="rect">
            <a:avLst/>
          </a:prstGeom>
        </p:spPr>
      </p:pic>
      <p:sp>
        <p:nvSpPr>
          <p:cNvPr id="11" name="TextBox 10"/>
          <p:cNvSpPr txBox="1"/>
          <p:nvPr/>
        </p:nvSpPr>
        <p:spPr>
          <a:xfrm>
            <a:off x="99646" y="6476999"/>
            <a:ext cx="9144000" cy="381000"/>
          </a:xfrm>
          <a:prstGeom prst="rect">
            <a:avLst/>
          </a:prstGeom>
          <a:noFill/>
        </p:spPr>
        <p:txBody>
          <a:bodyPr wrap="square" rtlCol="0">
            <a:spAutoFit/>
          </a:bodyPr>
          <a:lstStyle/>
          <a:p>
            <a:r>
              <a:rPr lang="en-US" dirty="0">
                <a:solidFill>
                  <a:schemeClr val="bg1"/>
                </a:solidFill>
              </a:rPr>
              <a:t>D&amp;C 5:35</a:t>
            </a:r>
          </a:p>
        </p:txBody>
      </p:sp>
      <p:sp>
        <p:nvSpPr>
          <p:cNvPr id="74" name="Rectangle 73"/>
          <p:cNvSpPr/>
          <p:nvPr/>
        </p:nvSpPr>
        <p:spPr>
          <a:xfrm>
            <a:off x="3832452" y="1021139"/>
            <a:ext cx="4419600" cy="1569660"/>
          </a:xfrm>
          <a:prstGeom prst="rect">
            <a:avLst/>
          </a:prstGeom>
        </p:spPr>
        <p:txBody>
          <a:bodyPr wrap="square">
            <a:spAutoFit/>
          </a:bodyPr>
          <a:lstStyle/>
          <a:p>
            <a:pPr algn="ctr" fontAlgn="base"/>
            <a:r>
              <a:rPr lang="en-US" sz="2400" dirty="0">
                <a:solidFill>
                  <a:schemeClr val="bg1"/>
                </a:solidFill>
              </a:rPr>
              <a:t>“And if thou art faithful in keeping my commandments, thou </a:t>
            </a:r>
            <a:r>
              <a:rPr lang="en-US" sz="2400" dirty="0" err="1">
                <a:solidFill>
                  <a:schemeClr val="bg1"/>
                </a:solidFill>
              </a:rPr>
              <a:t>shalt</a:t>
            </a:r>
            <a:r>
              <a:rPr lang="en-US" sz="2400" dirty="0">
                <a:solidFill>
                  <a:schemeClr val="bg1"/>
                </a:solidFill>
              </a:rPr>
              <a:t> be lifted up at the last day. Amen.”</a:t>
            </a:r>
            <a:endParaRPr lang="en-US" sz="1200" dirty="0">
              <a:solidFill>
                <a:schemeClr val="bg1"/>
              </a:solidFill>
            </a:endParaRPr>
          </a:p>
        </p:txBody>
      </p:sp>
      <p:sp>
        <p:nvSpPr>
          <p:cNvPr id="37" name="TextBox 36"/>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Berlin Sans FB" pitchFamily="34" charset="0"/>
              </a:rPr>
              <a:t>Lifted Up</a:t>
            </a:r>
          </a:p>
        </p:txBody>
      </p:sp>
      <p:sp>
        <p:nvSpPr>
          <p:cNvPr id="10" name="Rectangle 9"/>
          <p:cNvSpPr/>
          <p:nvPr/>
        </p:nvSpPr>
        <p:spPr>
          <a:xfrm>
            <a:off x="5638800" y="3886201"/>
            <a:ext cx="4419600" cy="830997"/>
          </a:xfrm>
          <a:prstGeom prst="rect">
            <a:avLst/>
          </a:prstGeom>
        </p:spPr>
        <p:txBody>
          <a:bodyPr wrap="square">
            <a:spAutoFit/>
          </a:bodyPr>
          <a:lstStyle/>
          <a:p>
            <a:pPr fontAlgn="base"/>
            <a:r>
              <a:rPr lang="en-US" sz="2400" dirty="0">
                <a:solidFill>
                  <a:schemeClr val="bg1"/>
                </a:solidFill>
              </a:rPr>
              <a:t>…to be exalted and receive honor and glory</a:t>
            </a:r>
            <a:endParaRPr lang="en-US" sz="1200" dirty="0">
              <a:solidFill>
                <a:schemeClr val="bg1"/>
              </a:solidFill>
            </a:endParaRPr>
          </a:p>
        </p:txBody>
      </p:sp>
      <p:pic>
        <p:nvPicPr>
          <p:cNvPr id="3" name="Picture 2">
            <a:extLst>
              <a:ext uri="{FF2B5EF4-FFF2-40B4-BE49-F238E27FC236}">
                <a16:creationId xmlns:a16="http://schemas.microsoft.com/office/drawing/2014/main" id="{3ECEB33A-F986-47FC-90E2-4D68F3DF4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2612" y="2961484"/>
            <a:ext cx="2639680" cy="3574386"/>
          </a:xfrm>
          <a:prstGeom prst="rect">
            <a:avLst/>
          </a:prstGeom>
        </p:spPr>
      </p:pic>
    </p:spTree>
    <p:extLst>
      <p:ext uri="{BB962C8B-B14F-4D97-AF65-F5344CB8AC3E}">
        <p14:creationId xmlns:p14="http://schemas.microsoft.com/office/powerpoint/2010/main" val="311996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15E00BC-C1F6-4B82-AA2E-2192779EEE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69575"/>
            <a:ext cx="12334461" cy="6957391"/>
          </a:xfrm>
          <a:prstGeom prst="rect">
            <a:avLst/>
          </a:prstGeom>
        </p:spPr>
      </p:pic>
      <p:sp>
        <p:nvSpPr>
          <p:cNvPr id="16" name="TextBox 15"/>
          <p:cNvSpPr txBox="1"/>
          <p:nvPr/>
        </p:nvSpPr>
        <p:spPr>
          <a:xfrm>
            <a:off x="641688" y="835270"/>
            <a:ext cx="9674274" cy="5262979"/>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a:t>
            </a:r>
          </a:p>
          <a:p>
            <a:r>
              <a:rPr lang="en-US" b="1" dirty="0">
                <a:solidFill>
                  <a:schemeClr val="bg1"/>
                </a:solidFill>
              </a:rPr>
              <a:t>Book of Mormon Testimonies</a:t>
            </a:r>
            <a:r>
              <a:rPr lang="en-US" dirty="0">
                <a:solidFill>
                  <a:schemeClr val="bg1"/>
                </a:solidFill>
              </a:rPr>
              <a:t>(3:47)—</a:t>
            </a:r>
          </a:p>
          <a:p>
            <a:endParaRPr lang="en-US" dirty="0">
              <a:solidFill>
                <a:schemeClr val="bg1"/>
              </a:solidFill>
            </a:endParaRPr>
          </a:p>
          <a:p>
            <a:r>
              <a:rPr lang="en-US" dirty="0" err="1">
                <a:solidFill>
                  <a:schemeClr val="bg1"/>
                </a:solidFill>
              </a:rPr>
              <a:t>Widtsoe</a:t>
            </a:r>
            <a:r>
              <a:rPr lang="en-US" dirty="0">
                <a:solidFill>
                  <a:schemeClr val="bg1"/>
                </a:solidFill>
              </a:rPr>
              <a:t>,  </a:t>
            </a:r>
            <a:r>
              <a:rPr lang="en-US" i="1" dirty="0">
                <a:solidFill>
                  <a:schemeClr val="bg1"/>
                </a:solidFill>
              </a:rPr>
              <a:t>Joseph Smith </a:t>
            </a:r>
            <a:r>
              <a:rPr lang="en-US" dirty="0">
                <a:solidFill>
                  <a:schemeClr val="bg1"/>
                </a:solidFill>
              </a:rPr>
              <a:t>pg. 53</a:t>
            </a:r>
          </a:p>
          <a:p>
            <a:endParaRPr lang="en-US" dirty="0">
              <a:solidFill>
                <a:schemeClr val="bg1"/>
              </a:solidFill>
            </a:endParaRPr>
          </a:p>
          <a:p>
            <a:r>
              <a:rPr lang="en-US" dirty="0">
                <a:solidFill>
                  <a:schemeClr val="bg1"/>
                </a:solidFill>
              </a:rPr>
              <a:t>Doctrine and Covenants Student Manual 324-325 pg. 13. (</a:t>
            </a:r>
            <a:r>
              <a:rPr lang="en-US" i="1" dirty="0">
                <a:solidFill>
                  <a:schemeClr val="bg1"/>
                </a:solidFill>
              </a:rPr>
              <a:t>Church History and Modern Revelation,</a:t>
            </a:r>
            <a:r>
              <a:rPr lang="en-US" dirty="0">
                <a:solidFill>
                  <a:schemeClr val="bg1"/>
                </a:solidFill>
              </a:rPr>
              <a:t> 1:39–40.)pg.13</a:t>
            </a:r>
          </a:p>
          <a:p>
            <a:endParaRPr lang="en-US" dirty="0">
              <a:solidFill>
                <a:schemeClr val="bg1"/>
              </a:solidFill>
            </a:endParaRPr>
          </a:p>
          <a:p>
            <a:r>
              <a:rPr lang="en-US" dirty="0">
                <a:solidFill>
                  <a:schemeClr val="bg1"/>
                </a:solidFill>
              </a:rPr>
              <a:t>Joseph Fielding Smith (</a:t>
            </a:r>
            <a:r>
              <a:rPr lang="en-US" i="1" dirty="0">
                <a:solidFill>
                  <a:schemeClr val="bg1"/>
                </a:solidFill>
              </a:rPr>
              <a:t>Church History and Modern Revelation, 2 vols. [1953],</a:t>
            </a:r>
            <a:r>
              <a:rPr lang="en-US" dirty="0">
                <a:solidFill>
                  <a:schemeClr val="bg1"/>
                </a:solidFill>
              </a:rPr>
              <a:t> 1:40).</a:t>
            </a:r>
          </a:p>
          <a:p>
            <a:endParaRPr lang="en-US" dirty="0">
              <a:solidFill>
                <a:schemeClr val="bg1"/>
              </a:solidFill>
            </a:endParaRPr>
          </a:p>
          <a:p>
            <a:r>
              <a:rPr lang="en-US" dirty="0">
                <a:solidFill>
                  <a:schemeClr val="bg1"/>
                </a:solidFill>
              </a:rPr>
              <a:t>Joseph Fielding Smith (</a:t>
            </a:r>
            <a:r>
              <a:rPr lang="en-US" i="1" dirty="0">
                <a:solidFill>
                  <a:schemeClr val="bg1"/>
                </a:solidFill>
              </a:rPr>
              <a:t>Church History and Modern Revelation,</a:t>
            </a:r>
            <a:r>
              <a:rPr lang="en-US" dirty="0">
                <a:solidFill>
                  <a:schemeClr val="bg1"/>
                </a:solidFill>
              </a:rPr>
              <a:t> 1:40.)</a:t>
            </a:r>
          </a:p>
          <a:p>
            <a:endParaRPr lang="en-US" dirty="0">
              <a:solidFill>
                <a:schemeClr val="bg1"/>
              </a:solidFill>
            </a:endParaRPr>
          </a:p>
          <a:p>
            <a:r>
              <a:rPr lang="en-US" dirty="0">
                <a:solidFill>
                  <a:schemeClr val="bg1"/>
                </a:solidFill>
              </a:rPr>
              <a:t>Hyrum M. Smith Doctrine and Covenants Commentary pg. 27, 30</a:t>
            </a:r>
          </a:p>
          <a:p>
            <a:endParaRPr lang="en-US" dirty="0">
              <a:solidFill>
                <a:schemeClr val="bg1"/>
              </a:solidFill>
            </a:endParaRPr>
          </a:p>
          <a:p>
            <a:r>
              <a:rPr lang="en-US" dirty="0">
                <a:solidFill>
                  <a:schemeClr val="bg1"/>
                </a:solidFill>
              </a:rPr>
              <a:t>Ezra Taft Benson (“The Book of Mormon and the Doctrine and Covenants. ”</a:t>
            </a:r>
            <a:r>
              <a:rPr lang="en-US" i="1" dirty="0">
                <a:solidFill>
                  <a:schemeClr val="bg1"/>
                </a:solidFill>
              </a:rPr>
              <a:t>Ensign,</a:t>
            </a:r>
            <a:r>
              <a:rPr lang="en-US" dirty="0">
                <a:solidFill>
                  <a:schemeClr val="bg1"/>
                </a:solidFill>
              </a:rPr>
              <a:t> May 1987, </a:t>
            </a:r>
            <a:r>
              <a:rPr lang="en-US">
                <a:solidFill>
                  <a:schemeClr val="bg1"/>
                </a:solidFill>
              </a:rPr>
              <a:t>84).</a:t>
            </a:r>
            <a:endParaRPr lang="en-US" sz="1200" dirty="0">
              <a:solidFill>
                <a:schemeClr val="bg1"/>
              </a:solidFill>
            </a:endParaRPr>
          </a:p>
          <a:p>
            <a:endParaRPr lang="en-US" dirty="0">
              <a:solidFill>
                <a:schemeClr val="bg1"/>
              </a:solidFill>
            </a:endParaRPr>
          </a:p>
        </p:txBody>
      </p:sp>
      <p:grpSp>
        <p:nvGrpSpPr>
          <p:cNvPr id="4" name="Group 3">
            <a:extLst>
              <a:ext uri="{FF2B5EF4-FFF2-40B4-BE49-F238E27FC236}">
                <a16:creationId xmlns:a16="http://schemas.microsoft.com/office/drawing/2014/main" id="{657E2F08-A80E-44DE-B6CC-BCB3467C499E}"/>
              </a:ext>
            </a:extLst>
          </p:cNvPr>
          <p:cNvGrpSpPr/>
          <p:nvPr/>
        </p:nvGrpSpPr>
        <p:grpSpPr>
          <a:xfrm>
            <a:off x="4340659" y="1217938"/>
            <a:ext cx="921350" cy="1167043"/>
            <a:chOff x="7543800" y="3810000"/>
            <a:chExt cx="1143000" cy="1447800"/>
          </a:xfrm>
        </p:grpSpPr>
        <p:sp>
          <p:nvSpPr>
            <p:cNvPr id="5" name="Trapezoid 4">
              <a:extLst>
                <a:ext uri="{FF2B5EF4-FFF2-40B4-BE49-F238E27FC236}">
                  <a16:creationId xmlns:a16="http://schemas.microsoft.com/office/drawing/2014/main" id="{DB05CCB8-5626-45F8-A900-6FBE54DDE528}"/>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79">
              <a:extLst>
                <a:ext uri="{FF2B5EF4-FFF2-40B4-BE49-F238E27FC236}">
                  <a16:creationId xmlns:a16="http://schemas.microsoft.com/office/drawing/2014/main" id="{B070D62B-6F06-4840-9F80-976A16B3ED0B}"/>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80">
              <a:extLst>
                <a:ext uri="{FF2B5EF4-FFF2-40B4-BE49-F238E27FC236}">
                  <a16:creationId xmlns:a16="http://schemas.microsoft.com/office/drawing/2014/main" id="{8E0CE41C-D56F-4BC9-8C3A-9A11A7516793}"/>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81">
              <a:extLst>
                <a:ext uri="{FF2B5EF4-FFF2-40B4-BE49-F238E27FC236}">
                  <a16:creationId xmlns:a16="http://schemas.microsoft.com/office/drawing/2014/main" id="{26D72136-5994-44EE-8DE4-E66BD862DF80}"/>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83639A0E-EFD5-46F6-B65C-8E0E42CB54C1}"/>
                </a:ext>
              </a:extLst>
            </p:cNvPr>
            <p:cNvGrpSpPr/>
            <p:nvPr/>
          </p:nvGrpSpPr>
          <p:grpSpPr>
            <a:xfrm>
              <a:off x="7924800" y="3810000"/>
              <a:ext cx="645353" cy="610017"/>
              <a:chOff x="7924800" y="5867400"/>
              <a:chExt cx="645353" cy="610017"/>
            </a:xfrm>
          </p:grpSpPr>
          <p:grpSp>
            <p:nvGrpSpPr>
              <p:cNvPr id="19" name="Group 13">
                <a:extLst>
                  <a:ext uri="{FF2B5EF4-FFF2-40B4-BE49-F238E27FC236}">
                    <a16:creationId xmlns:a16="http://schemas.microsoft.com/office/drawing/2014/main" id="{4E6F2494-A02C-4868-B9E6-36EB7F937CAD}"/>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73C1BED4-71B1-4B1E-A767-B8B8EFAC608F}"/>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71EA71C9-9E29-4A26-B036-81A627F66852}"/>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71E92EF-87B7-46E8-B0D1-D6327484A6D8}"/>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2F1D097-1A07-4407-AB70-915AC02FEC20}"/>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9037A3D4-79A3-41AB-9C45-6BCE2C2C6085}"/>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7C31E054-0551-442A-B156-611FA10FD01F}"/>
                </a:ext>
              </a:extLst>
            </p:cNvPr>
            <p:cNvGrpSpPr/>
            <p:nvPr/>
          </p:nvGrpSpPr>
          <p:grpSpPr>
            <a:xfrm>
              <a:off x="7543800" y="4038600"/>
              <a:ext cx="403070" cy="381000"/>
              <a:chOff x="7924800" y="5867400"/>
              <a:chExt cx="645353" cy="610017"/>
            </a:xfrm>
          </p:grpSpPr>
          <p:grpSp>
            <p:nvGrpSpPr>
              <p:cNvPr id="12" name="Group 13">
                <a:extLst>
                  <a:ext uri="{FF2B5EF4-FFF2-40B4-BE49-F238E27FC236}">
                    <a16:creationId xmlns:a16="http://schemas.microsoft.com/office/drawing/2014/main" id="{C1541BB5-F6AE-44BC-942B-77F1B6DA575E}"/>
                  </a:ext>
                </a:extLst>
              </p:cNvPr>
              <p:cNvGrpSpPr/>
              <p:nvPr/>
            </p:nvGrpSpPr>
            <p:grpSpPr>
              <a:xfrm>
                <a:off x="7924800" y="5867400"/>
                <a:ext cx="645353" cy="610017"/>
                <a:chOff x="3037563" y="3121795"/>
                <a:chExt cx="1250371" cy="1224010"/>
              </a:xfrm>
            </p:grpSpPr>
            <p:sp>
              <p:nvSpPr>
                <p:cNvPr id="14" name="Oval 13">
                  <a:extLst>
                    <a:ext uri="{FF2B5EF4-FFF2-40B4-BE49-F238E27FC236}">
                      <a16:creationId xmlns:a16="http://schemas.microsoft.com/office/drawing/2014/main" id="{827BD2F0-8149-43B6-8340-873841A2006A}"/>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FF96C44-7455-46D2-8FB5-46BFC7ECC285}"/>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F6AF500-46AA-472B-BD0F-C2CABCF1A42E}"/>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D19552E-03E4-49C9-9CEC-870E682C8BD3}"/>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a:extLst>
                  <a:ext uri="{FF2B5EF4-FFF2-40B4-BE49-F238E27FC236}">
                    <a16:creationId xmlns:a16="http://schemas.microsoft.com/office/drawing/2014/main" id="{2C1420B0-63F4-42B5-82F8-52AD866EB19E}"/>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TextBox 24">
            <a:extLst>
              <a:ext uri="{FF2B5EF4-FFF2-40B4-BE49-F238E27FC236}">
                <a16:creationId xmlns:a16="http://schemas.microsoft.com/office/drawing/2014/main" id="{FDF5A06D-21E3-4D4A-ACFE-34AA83965F34}"/>
              </a:ext>
            </a:extLst>
          </p:cNvPr>
          <p:cNvSpPr txBox="1"/>
          <p:nvPr/>
        </p:nvSpPr>
        <p:spPr>
          <a:xfrm>
            <a:off x="0" y="6421060"/>
            <a:ext cx="6165128" cy="307777"/>
          </a:xfrm>
          <a:prstGeom prst="rect">
            <a:avLst/>
          </a:prstGeom>
          <a:noFill/>
        </p:spPr>
        <p:txBody>
          <a:bodyPr wrap="square">
            <a:spAutoFit/>
          </a:bodyPr>
          <a:lstStyle/>
          <a:p>
            <a:r>
              <a:rPr lang="en-US" sz="1400" dirty="0">
                <a:solidFill>
                  <a:schemeClr val="bg1"/>
                </a:solidFill>
              </a:rPr>
              <a:t>Presentation by http://fashionsbylynda.com/blog/</a:t>
            </a:r>
          </a:p>
        </p:txBody>
      </p:sp>
    </p:spTree>
    <p:extLst>
      <p:ext uri="{BB962C8B-B14F-4D97-AF65-F5344CB8AC3E}">
        <p14:creationId xmlns:p14="http://schemas.microsoft.com/office/powerpoint/2010/main" val="3697421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348" y="192156"/>
            <a:ext cx="4876800" cy="2677656"/>
          </a:xfrm>
          <a:prstGeom prst="rect">
            <a:avLst/>
          </a:prstGeom>
          <a:noFill/>
          <a:ln>
            <a:solidFill>
              <a:schemeClr val="tx1"/>
            </a:solidFill>
          </a:ln>
        </p:spPr>
        <p:txBody>
          <a:bodyPr wrap="square" rtlCol="0">
            <a:spAutoFit/>
          </a:bodyPr>
          <a:lstStyle/>
          <a:p>
            <a:r>
              <a:rPr lang="en-US" sz="1200" b="1" dirty="0"/>
              <a:t>Song of Solomon</a:t>
            </a:r>
          </a:p>
          <a:p>
            <a:r>
              <a:rPr lang="en-US" sz="1200" dirty="0"/>
              <a:t>“The fact remains no matter what view we take of it that an expression of this kind full of beauty and poetry could be found even in an uninspired book. Even should this be the case it is no reason why the Lord could not use it in a revelation given to the church in our own day.”</a:t>
            </a:r>
          </a:p>
          <a:p>
            <a:r>
              <a:rPr lang="en-US" sz="1200" dirty="0"/>
              <a:t>Hyrum M. Smith pgs. 27-28</a:t>
            </a:r>
          </a:p>
          <a:p>
            <a:endParaRPr lang="en-US" sz="1200" dirty="0"/>
          </a:p>
          <a:p>
            <a:r>
              <a:rPr lang="en-US" sz="1200" dirty="0"/>
              <a:t>D&amp;C 105: 31 But first let my army become very great, and let it be sanctified before me, that it may become fair as the sun, and clear as the moon, and that her banners may be terrible unto all nations;</a:t>
            </a:r>
          </a:p>
          <a:p>
            <a:endParaRPr lang="en-US" sz="1200" dirty="0"/>
          </a:p>
          <a:p>
            <a:r>
              <a:rPr lang="en-US" sz="1200" dirty="0"/>
              <a:t>D&amp;C 109:73 That thy church may come forth out of the wilderness of darkness, and shine forth fair as the moon, clear as the sun, and terrible as an army with banners;</a:t>
            </a:r>
          </a:p>
        </p:txBody>
      </p:sp>
    </p:spTree>
    <p:extLst>
      <p:ext uri="{BB962C8B-B14F-4D97-AF65-F5344CB8AC3E}">
        <p14:creationId xmlns:p14="http://schemas.microsoft.com/office/powerpoint/2010/main" val="2618872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3C2A16B-AE9A-4E2F-836F-FE9C31AC2B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69575"/>
            <a:ext cx="12334461" cy="6957391"/>
          </a:xfrm>
          <a:prstGeom prst="rect">
            <a:avLst/>
          </a:prstGeom>
        </p:spPr>
      </p:pic>
      <p:sp>
        <p:nvSpPr>
          <p:cNvPr id="12" name="TextBox 11"/>
          <p:cNvSpPr txBox="1"/>
          <p:nvPr/>
        </p:nvSpPr>
        <p:spPr>
          <a:xfrm>
            <a:off x="542192" y="1322339"/>
            <a:ext cx="5943600" cy="1569660"/>
          </a:xfrm>
          <a:prstGeom prst="rect">
            <a:avLst/>
          </a:prstGeom>
          <a:noFill/>
        </p:spPr>
        <p:txBody>
          <a:bodyPr wrap="square" rtlCol="0">
            <a:spAutoFit/>
          </a:bodyPr>
          <a:lstStyle/>
          <a:p>
            <a:pPr algn="ctr" fontAlgn="base"/>
            <a:r>
              <a:rPr lang="en-US" sz="2400" dirty="0">
                <a:solidFill>
                  <a:srgbClr val="FFFF00"/>
                </a:solidFill>
              </a:rPr>
              <a:t> What is something you have only heard about but would like to see with your own eyes? </a:t>
            </a:r>
          </a:p>
          <a:p>
            <a:pPr algn="ctr" fontAlgn="base"/>
            <a:endParaRPr lang="en-US" sz="2400" dirty="0">
              <a:solidFill>
                <a:srgbClr val="FFFF00"/>
              </a:solidFill>
            </a:endParaRPr>
          </a:p>
          <a:p>
            <a:pPr algn="ctr" fontAlgn="base"/>
            <a:r>
              <a:rPr lang="en-US" sz="2400" dirty="0">
                <a:solidFill>
                  <a:srgbClr val="FFFF00"/>
                </a:solidFill>
              </a:rPr>
              <a:t>Why would you like to see it?</a:t>
            </a:r>
          </a:p>
        </p:txBody>
      </p:sp>
      <p:sp>
        <p:nvSpPr>
          <p:cNvPr id="10" name="TextBox 9"/>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Berlin Sans FB" pitchFamily="34" charset="0"/>
              </a:rPr>
              <a:t>Seeing is Believing?</a:t>
            </a:r>
          </a:p>
        </p:txBody>
      </p:sp>
      <p:sp>
        <p:nvSpPr>
          <p:cNvPr id="13" name="TextBox 12"/>
          <p:cNvSpPr txBox="1"/>
          <p:nvPr/>
        </p:nvSpPr>
        <p:spPr>
          <a:xfrm>
            <a:off x="1981200" y="4953001"/>
            <a:ext cx="4724400" cy="1200329"/>
          </a:xfrm>
          <a:prstGeom prst="rect">
            <a:avLst/>
          </a:prstGeom>
          <a:noFill/>
        </p:spPr>
        <p:txBody>
          <a:bodyPr wrap="square" rtlCol="0">
            <a:spAutoFit/>
          </a:bodyPr>
          <a:lstStyle/>
          <a:p>
            <a:r>
              <a:rPr lang="en-US" sz="2400" dirty="0">
                <a:solidFill>
                  <a:schemeClr val="bg1"/>
                </a:solidFill>
              </a:rPr>
              <a:t>After Martin Harris had lost the 116 pages, he repented but still had the desire to see the plates</a:t>
            </a:r>
          </a:p>
        </p:txBody>
      </p:sp>
      <p:pic>
        <p:nvPicPr>
          <p:cNvPr id="3" name="Picture 2">
            <a:extLst>
              <a:ext uri="{FF2B5EF4-FFF2-40B4-BE49-F238E27FC236}">
                <a16:creationId xmlns:a16="http://schemas.microsoft.com/office/drawing/2014/main" id="{E77E9DED-ED5A-430E-900C-5AF9309BF1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5931" y="1778000"/>
            <a:ext cx="3302000" cy="3302000"/>
          </a:xfrm>
          <a:prstGeom prst="rect">
            <a:avLst/>
          </a:prstGeom>
        </p:spPr>
      </p:pic>
    </p:spTree>
    <p:extLst>
      <p:ext uri="{BB962C8B-B14F-4D97-AF65-F5344CB8AC3E}">
        <p14:creationId xmlns:p14="http://schemas.microsoft.com/office/powerpoint/2010/main" val="267283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par>
                                <p:cTn id="7" presetID="6" presetClass="entr" presetSubtype="32"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circle(out)">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49CDCFF-5CFA-482A-84BC-682178B3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69575"/>
            <a:ext cx="12334461" cy="6957391"/>
          </a:xfrm>
          <a:prstGeom prst="rect">
            <a:avLst/>
          </a:prstGeom>
        </p:spPr>
      </p:pic>
      <p:sp>
        <p:nvSpPr>
          <p:cNvPr id="10" name="TextBox 9"/>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Berlin Sans FB" pitchFamily="34" charset="0"/>
              </a:rPr>
              <a:t>Historical Background</a:t>
            </a:r>
          </a:p>
        </p:txBody>
      </p:sp>
      <p:sp>
        <p:nvSpPr>
          <p:cNvPr id="13" name="Rectangle 12"/>
          <p:cNvSpPr/>
          <p:nvPr/>
        </p:nvSpPr>
        <p:spPr>
          <a:xfrm>
            <a:off x="3042138" y="844311"/>
            <a:ext cx="6254262" cy="5078313"/>
          </a:xfrm>
          <a:prstGeom prst="rect">
            <a:avLst/>
          </a:prstGeom>
        </p:spPr>
        <p:txBody>
          <a:bodyPr wrap="square">
            <a:spAutoFit/>
          </a:bodyPr>
          <a:lstStyle/>
          <a:p>
            <a:pPr algn="ctr"/>
            <a:r>
              <a:rPr lang="en-US" sz="2400" dirty="0">
                <a:solidFill>
                  <a:srgbClr val="FFFF00"/>
                </a:solidFill>
              </a:rPr>
              <a:t>Why did Martin Harris seek an additional witness of the existence of the plates?</a:t>
            </a:r>
          </a:p>
          <a:p>
            <a:endParaRPr lang="en-US" sz="2400" dirty="0">
              <a:solidFill>
                <a:srgbClr val="FFFF00"/>
              </a:solidFill>
            </a:endParaRPr>
          </a:p>
          <a:p>
            <a:r>
              <a:rPr lang="en-US" dirty="0">
                <a:solidFill>
                  <a:schemeClr val="bg1"/>
                </a:solidFill>
              </a:rPr>
              <a:t>His wife, Lucy Harris, was upset about the time and money her husband was dedicating to the publication of the Book of Mormon. </a:t>
            </a:r>
          </a:p>
          <a:p>
            <a:endParaRPr lang="en-US" dirty="0">
              <a:solidFill>
                <a:schemeClr val="bg1"/>
              </a:solidFill>
            </a:endParaRPr>
          </a:p>
          <a:p>
            <a:r>
              <a:rPr lang="en-US" dirty="0">
                <a:solidFill>
                  <a:schemeClr val="bg1"/>
                </a:solidFill>
              </a:rPr>
              <a:t>She was also angry with Joseph Smith for having denied her earlier requests to see the gold plates. </a:t>
            </a:r>
          </a:p>
          <a:p>
            <a:endParaRPr lang="en-US" dirty="0">
              <a:solidFill>
                <a:schemeClr val="bg1"/>
              </a:solidFill>
            </a:endParaRPr>
          </a:p>
          <a:p>
            <a:r>
              <a:rPr lang="en-US" dirty="0">
                <a:solidFill>
                  <a:schemeClr val="bg1"/>
                </a:solidFill>
              </a:rPr>
              <a:t>She filed a legal complaint against Joseph and gathered a number of people who were willing to testify that he had lied about the existence of the plates. In addition to the threat of the lawsuit against Joseph, these people warned Martin that if he did not join them in testifying of Joseph Smith’s alleged deception and fraud, Martin would be complicit with Joseph and would join him in prison. </a:t>
            </a:r>
          </a:p>
        </p:txBody>
      </p:sp>
      <p:sp>
        <p:nvSpPr>
          <p:cNvPr id="16" name="TextBox 15"/>
          <p:cNvSpPr txBox="1"/>
          <p:nvPr/>
        </p:nvSpPr>
        <p:spPr>
          <a:xfrm>
            <a:off x="1524000" y="0"/>
            <a:ext cx="9144000" cy="381000"/>
          </a:xfrm>
          <a:prstGeom prst="rect">
            <a:avLst/>
          </a:prstGeom>
          <a:noFill/>
        </p:spPr>
        <p:txBody>
          <a:bodyPr wrap="square" rtlCol="0">
            <a:spAutoFit/>
          </a:bodyPr>
          <a:lstStyle/>
          <a:p>
            <a:r>
              <a:rPr lang="en-US" dirty="0">
                <a:solidFill>
                  <a:schemeClr val="bg1"/>
                </a:solidFill>
              </a:rPr>
              <a:t>March 1829</a:t>
            </a:r>
          </a:p>
        </p:txBody>
      </p:sp>
      <p:pic>
        <p:nvPicPr>
          <p:cNvPr id="3" name="Picture 2">
            <a:extLst>
              <a:ext uri="{FF2B5EF4-FFF2-40B4-BE49-F238E27FC236}">
                <a16:creationId xmlns:a16="http://schemas.microsoft.com/office/drawing/2014/main" id="{64232BD9-FF9D-4E0A-BC8A-C974656B2F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 y="2373923"/>
            <a:ext cx="2857500" cy="1600200"/>
          </a:xfrm>
          <a:prstGeom prst="rect">
            <a:avLst/>
          </a:prstGeom>
        </p:spPr>
      </p:pic>
      <p:pic>
        <p:nvPicPr>
          <p:cNvPr id="11" name="Picture 10">
            <a:extLst>
              <a:ext uri="{FF2B5EF4-FFF2-40B4-BE49-F238E27FC236}">
                <a16:creationId xmlns:a16="http://schemas.microsoft.com/office/drawing/2014/main" id="{61C1E73E-24BF-49D2-B882-BC889E99DB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5788" y="2268778"/>
            <a:ext cx="2409118" cy="1810489"/>
          </a:xfrm>
          <a:prstGeom prst="rect">
            <a:avLst/>
          </a:prstGeom>
        </p:spPr>
      </p:pic>
    </p:spTree>
    <p:extLst>
      <p:ext uri="{BB962C8B-B14F-4D97-AF65-F5344CB8AC3E}">
        <p14:creationId xmlns:p14="http://schemas.microsoft.com/office/powerpoint/2010/main" val="363330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3">
                                            <p:txEl>
                                              <p:pRg st="6" end="6"/>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8C666BF-EECB-4A9A-A3D5-BF6E6AFBE4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69575"/>
            <a:ext cx="12334461" cy="6957391"/>
          </a:xfrm>
          <a:prstGeom prst="rect">
            <a:avLst/>
          </a:prstGeom>
        </p:spPr>
      </p:pic>
      <p:sp>
        <p:nvSpPr>
          <p:cNvPr id="10" name="TextBox 9"/>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Berlin Sans FB" pitchFamily="34" charset="0"/>
              </a:rPr>
              <a:t>Being a Scribe</a:t>
            </a:r>
          </a:p>
        </p:txBody>
      </p:sp>
      <p:sp>
        <p:nvSpPr>
          <p:cNvPr id="13" name="Rectangle 12"/>
          <p:cNvSpPr/>
          <p:nvPr/>
        </p:nvSpPr>
        <p:spPr>
          <a:xfrm>
            <a:off x="2353917" y="758704"/>
            <a:ext cx="7467600" cy="3139321"/>
          </a:xfrm>
          <a:prstGeom prst="rect">
            <a:avLst/>
          </a:prstGeom>
        </p:spPr>
        <p:txBody>
          <a:bodyPr wrap="square">
            <a:spAutoFit/>
          </a:bodyPr>
          <a:lstStyle/>
          <a:p>
            <a:endParaRPr lang="en-US" dirty="0">
              <a:solidFill>
                <a:schemeClr val="bg1"/>
              </a:solidFill>
            </a:endParaRPr>
          </a:p>
          <a:p>
            <a:r>
              <a:rPr lang="en-US" dirty="0">
                <a:solidFill>
                  <a:schemeClr val="bg1"/>
                </a:solidFill>
              </a:rPr>
              <a:t>At this time, Martin had never seen the gold plates himself, although he had acted as a scribe for Joseph. </a:t>
            </a:r>
          </a:p>
          <a:p>
            <a:endParaRPr lang="en-US" dirty="0">
              <a:solidFill>
                <a:schemeClr val="bg1"/>
              </a:solidFill>
            </a:endParaRPr>
          </a:p>
          <a:p>
            <a:r>
              <a:rPr lang="en-US" dirty="0">
                <a:solidFill>
                  <a:schemeClr val="bg1"/>
                </a:solidFill>
              </a:rPr>
              <a:t>After traveling to Joseph’s home in Harmony, Pennsylvania, Martin expressed his desire to receive a further witness of the reality of the gold plates. </a:t>
            </a:r>
          </a:p>
          <a:p>
            <a:endParaRPr lang="en-US" dirty="0">
              <a:solidFill>
                <a:schemeClr val="bg1"/>
              </a:solidFill>
            </a:endParaRPr>
          </a:p>
          <a:p>
            <a:r>
              <a:rPr lang="en-US" dirty="0">
                <a:solidFill>
                  <a:schemeClr val="bg1"/>
                </a:solidFill>
              </a:rPr>
              <a:t>He may have believed that if he could see the plates himself, he would be prepared to testify in court of their existence and clear his and Joseph Smith’s names of fraud. </a:t>
            </a:r>
          </a:p>
          <a:p>
            <a:endParaRPr lang="en-US" dirty="0">
              <a:solidFill>
                <a:schemeClr val="bg1"/>
              </a:solidFill>
            </a:endParaRPr>
          </a:p>
        </p:txBody>
      </p:sp>
      <p:pic>
        <p:nvPicPr>
          <p:cNvPr id="3" name="Picture 2">
            <a:extLst>
              <a:ext uri="{FF2B5EF4-FFF2-40B4-BE49-F238E27FC236}">
                <a16:creationId xmlns:a16="http://schemas.microsoft.com/office/drawing/2014/main" id="{260481EC-551B-47CD-8108-5B764CE642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1041" y="3898025"/>
            <a:ext cx="3709694" cy="2507163"/>
          </a:xfrm>
          <a:prstGeom prst="rect">
            <a:avLst/>
          </a:prstGeom>
        </p:spPr>
      </p:pic>
    </p:spTree>
    <p:extLst>
      <p:ext uri="{BB962C8B-B14F-4D97-AF65-F5344CB8AC3E}">
        <p14:creationId xmlns:p14="http://schemas.microsoft.com/office/powerpoint/2010/main" val="18074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5CFC0AD-5E31-401D-8D81-E10DD80DF5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69575"/>
            <a:ext cx="12334461" cy="6957391"/>
          </a:xfrm>
          <a:prstGeom prst="rect">
            <a:avLst/>
          </a:prstGeom>
        </p:spPr>
      </p:pic>
      <p:sp>
        <p:nvSpPr>
          <p:cNvPr id="11" name="TextBox 10"/>
          <p:cNvSpPr txBox="1"/>
          <p:nvPr/>
        </p:nvSpPr>
        <p:spPr>
          <a:xfrm>
            <a:off x="0" y="6477000"/>
            <a:ext cx="9144000" cy="381000"/>
          </a:xfrm>
          <a:prstGeom prst="rect">
            <a:avLst/>
          </a:prstGeom>
          <a:noFill/>
        </p:spPr>
        <p:txBody>
          <a:bodyPr wrap="square" rtlCol="0">
            <a:spAutoFit/>
          </a:bodyPr>
          <a:lstStyle/>
          <a:p>
            <a:r>
              <a:rPr lang="en-US" dirty="0">
                <a:solidFill>
                  <a:schemeClr val="bg1"/>
                </a:solidFill>
              </a:rPr>
              <a:t>D&amp;C 5:1</a:t>
            </a:r>
          </a:p>
        </p:txBody>
      </p:sp>
      <p:sp>
        <p:nvSpPr>
          <p:cNvPr id="10" name="TextBox 9"/>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Berlin Sans FB" pitchFamily="34" charset="0"/>
              </a:rPr>
              <a:t>The Request</a:t>
            </a:r>
          </a:p>
        </p:txBody>
      </p:sp>
      <p:sp>
        <p:nvSpPr>
          <p:cNvPr id="13" name="Rectangle 12"/>
          <p:cNvSpPr/>
          <p:nvPr/>
        </p:nvSpPr>
        <p:spPr>
          <a:xfrm>
            <a:off x="2209800" y="1066800"/>
            <a:ext cx="4572000" cy="1754326"/>
          </a:xfrm>
          <a:prstGeom prst="rect">
            <a:avLst/>
          </a:prstGeom>
        </p:spPr>
        <p:txBody>
          <a:bodyPr>
            <a:spAutoFit/>
          </a:bodyPr>
          <a:lstStyle/>
          <a:p>
            <a:r>
              <a:rPr lang="en-US" i="1" dirty="0">
                <a:solidFill>
                  <a:schemeClr val="bg1"/>
                </a:solidFill>
              </a:rPr>
              <a:t>“Behold, I say unto you, that as my servant Martin Harris has desired a witness at my hand, that you, my servant Joseph Smith, Jun., have got the plates of which you have testified and borne record that you have received of me;”</a:t>
            </a:r>
          </a:p>
        </p:txBody>
      </p:sp>
      <p:sp>
        <p:nvSpPr>
          <p:cNvPr id="16" name="TextBox 15"/>
          <p:cNvSpPr txBox="1"/>
          <p:nvPr/>
        </p:nvSpPr>
        <p:spPr>
          <a:xfrm>
            <a:off x="1524000" y="0"/>
            <a:ext cx="9144000" cy="381000"/>
          </a:xfrm>
          <a:prstGeom prst="rect">
            <a:avLst/>
          </a:prstGeom>
          <a:noFill/>
        </p:spPr>
        <p:txBody>
          <a:bodyPr wrap="square" rtlCol="0">
            <a:spAutoFit/>
          </a:bodyPr>
          <a:lstStyle/>
          <a:p>
            <a:r>
              <a:rPr lang="en-US" dirty="0">
                <a:solidFill>
                  <a:schemeClr val="bg1"/>
                </a:solidFill>
              </a:rPr>
              <a:t>March 1829</a:t>
            </a:r>
          </a:p>
        </p:txBody>
      </p:sp>
      <p:sp>
        <p:nvSpPr>
          <p:cNvPr id="17" name="TextBox 16"/>
          <p:cNvSpPr txBox="1"/>
          <p:nvPr/>
        </p:nvSpPr>
        <p:spPr>
          <a:xfrm>
            <a:off x="5638800" y="3048001"/>
            <a:ext cx="4800600" cy="2215991"/>
          </a:xfrm>
          <a:prstGeom prst="rect">
            <a:avLst/>
          </a:prstGeom>
          <a:noFill/>
        </p:spPr>
        <p:txBody>
          <a:bodyPr wrap="square" rtlCol="0">
            <a:spAutoFit/>
          </a:bodyPr>
          <a:lstStyle/>
          <a:p>
            <a:r>
              <a:rPr lang="en-US" dirty="0">
                <a:solidFill>
                  <a:schemeClr val="bg1"/>
                </a:solidFill>
              </a:rPr>
              <a:t>“Martin Harris was a religious minded, prosperous farmer. He appears to have been a rather </a:t>
            </a:r>
            <a:r>
              <a:rPr lang="en-US" dirty="0" err="1">
                <a:solidFill>
                  <a:schemeClr val="bg1"/>
                </a:solidFill>
              </a:rPr>
              <a:t>wilful</a:t>
            </a:r>
            <a:r>
              <a:rPr lang="en-US" dirty="0">
                <a:solidFill>
                  <a:schemeClr val="bg1"/>
                </a:solidFill>
              </a:rPr>
              <a:t> but honest man, who wanted to be sure of everything he undertook. It was he who took the transcript of the characters from the Book of Mormon plates to Professor Anthon for verification” </a:t>
            </a:r>
          </a:p>
          <a:p>
            <a:r>
              <a:rPr lang="en-US" sz="1200" dirty="0">
                <a:solidFill>
                  <a:schemeClr val="bg1"/>
                </a:solidFill>
              </a:rPr>
              <a:t>John A. </a:t>
            </a:r>
            <a:r>
              <a:rPr lang="en-US" sz="1200" dirty="0" err="1">
                <a:solidFill>
                  <a:schemeClr val="bg1"/>
                </a:solidFill>
              </a:rPr>
              <a:t>Widtsoe</a:t>
            </a:r>
            <a:endParaRPr lang="en-US" sz="1200" dirty="0">
              <a:solidFill>
                <a:schemeClr val="bg1"/>
              </a:solidFill>
            </a:endParaRPr>
          </a:p>
        </p:txBody>
      </p:sp>
      <p:sp>
        <p:nvSpPr>
          <p:cNvPr id="18" name="TextBox 17"/>
          <p:cNvSpPr txBox="1"/>
          <p:nvPr/>
        </p:nvSpPr>
        <p:spPr>
          <a:xfrm>
            <a:off x="2438400" y="4724401"/>
            <a:ext cx="3048000" cy="1661993"/>
          </a:xfrm>
          <a:prstGeom prst="rect">
            <a:avLst/>
          </a:prstGeom>
          <a:noFill/>
        </p:spPr>
        <p:txBody>
          <a:bodyPr wrap="square" rtlCol="0">
            <a:spAutoFit/>
          </a:bodyPr>
          <a:lstStyle/>
          <a:p>
            <a:r>
              <a:rPr lang="en-US" dirty="0">
                <a:solidFill>
                  <a:schemeClr val="bg1"/>
                </a:solidFill>
              </a:rPr>
              <a:t>“…But he was not yet satisfied. He seems to have asked for further evidence that the Prophet Joseph actually had the plates…”</a:t>
            </a:r>
          </a:p>
          <a:p>
            <a:r>
              <a:rPr lang="en-US" sz="1200" dirty="0">
                <a:solidFill>
                  <a:schemeClr val="bg1"/>
                </a:solidFill>
              </a:rPr>
              <a:t>Manual</a:t>
            </a:r>
          </a:p>
        </p:txBody>
      </p:sp>
      <p:pic>
        <p:nvPicPr>
          <p:cNvPr id="3" name="Picture 2">
            <a:extLst>
              <a:ext uri="{FF2B5EF4-FFF2-40B4-BE49-F238E27FC236}">
                <a16:creationId xmlns:a16="http://schemas.microsoft.com/office/drawing/2014/main" id="{8E811318-5053-4B26-A674-20F2E7051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9100" y="607875"/>
            <a:ext cx="1685925" cy="2286000"/>
          </a:xfrm>
          <a:prstGeom prst="rect">
            <a:avLst/>
          </a:prstGeom>
        </p:spPr>
      </p:pic>
      <p:pic>
        <p:nvPicPr>
          <p:cNvPr id="15" name="Picture 14">
            <a:extLst>
              <a:ext uri="{FF2B5EF4-FFF2-40B4-BE49-F238E27FC236}">
                <a16:creationId xmlns:a16="http://schemas.microsoft.com/office/drawing/2014/main" id="{E86BD221-3EB7-4D18-A6D5-4F410D5CA6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9400" y="4155996"/>
            <a:ext cx="1045344" cy="1555613"/>
          </a:xfrm>
          <a:prstGeom prst="rect">
            <a:avLst/>
          </a:prstGeom>
        </p:spPr>
      </p:pic>
    </p:spTree>
    <p:extLst>
      <p:ext uri="{BB962C8B-B14F-4D97-AF65-F5344CB8AC3E}">
        <p14:creationId xmlns:p14="http://schemas.microsoft.com/office/powerpoint/2010/main" val="108178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2C16179-F745-4FCA-A812-0AA6CC7BA1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69575"/>
            <a:ext cx="12334461" cy="6957391"/>
          </a:xfrm>
          <a:prstGeom prst="rect">
            <a:avLst/>
          </a:prstGeom>
        </p:spPr>
      </p:pic>
      <p:sp>
        <p:nvSpPr>
          <p:cNvPr id="11" name="TextBox 10"/>
          <p:cNvSpPr txBox="1"/>
          <p:nvPr/>
        </p:nvSpPr>
        <p:spPr>
          <a:xfrm>
            <a:off x="-76200" y="6506816"/>
            <a:ext cx="9144000" cy="381000"/>
          </a:xfrm>
          <a:prstGeom prst="rect">
            <a:avLst/>
          </a:prstGeom>
          <a:noFill/>
        </p:spPr>
        <p:txBody>
          <a:bodyPr wrap="square" rtlCol="0">
            <a:spAutoFit/>
          </a:bodyPr>
          <a:lstStyle/>
          <a:p>
            <a:r>
              <a:rPr lang="en-US" dirty="0">
                <a:solidFill>
                  <a:schemeClr val="bg1"/>
                </a:solidFill>
              </a:rPr>
              <a:t>D&amp;C 5:5-7</a:t>
            </a:r>
          </a:p>
        </p:txBody>
      </p:sp>
      <p:sp>
        <p:nvSpPr>
          <p:cNvPr id="10" name="TextBox 9"/>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Berlin Sans FB" pitchFamily="34" charset="0"/>
              </a:rPr>
              <a:t>The Answer</a:t>
            </a:r>
          </a:p>
        </p:txBody>
      </p:sp>
      <p:sp>
        <p:nvSpPr>
          <p:cNvPr id="13" name="Rectangle 12"/>
          <p:cNvSpPr/>
          <p:nvPr/>
        </p:nvSpPr>
        <p:spPr>
          <a:xfrm>
            <a:off x="3810000" y="900574"/>
            <a:ext cx="4572000" cy="1938992"/>
          </a:xfrm>
          <a:prstGeom prst="rect">
            <a:avLst/>
          </a:prstGeom>
        </p:spPr>
        <p:txBody>
          <a:bodyPr>
            <a:spAutoFit/>
          </a:bodyPr>
          <a:lstStyle/>
          <a:p>
            <a:pPr algn="ctr" fontAlgn="base"/>
            <a:r>
              <a:rPr lang="en-US" sz="2400" dirty="0">
                <a:solidFill>
                  <a:srgbClr val="FFFF00"/>
                </a:solidFill>
              </a:rPr>
              <a:t>How did the Lord tell Joseph to answer Martin?</a:t>
            </a:r>
          </a:p>
          <a:p>
            <a:pPr algn="ctr" fontAlgn="base"/>
            <a:endParaRPr lang="en-US" sz="2400" dirty="0">
              <a:solidFill>
                <a:srgbClr val="FFFF00"/>
              </a:solidFill>
            </a:endParaRPr>
          </a:p>
          <a:p>
            <a:pPr algn="ctr" fontAlgn="base"/>
            <a:r>
              <a:rPr lang="en-US" sz="2400" dirty="0">
                <a:solidFill>
                  <a:srgbClr val="FFFF00"/>
                </a:solidFill>
              </a:rPr>
              <a:t>Why couldn’t Joseph Smith show Martin Harris the plates?</a:t>
            </a:r>
          </a:p>
        </p:txBody>
      </p:sp>
      <p:sp>
        <p:nvSpPr>
          <p:cNvPr id="17" name="TextBox 16"/>
          <p:cNvSpPr txBox="1"/>
          <p:nvPr/>
        </p:nvSpPr>
        <p:spPr>
          <a:xfrm>
            <a:off x="5638800" y="3200401"/>
            <a:ext cx="4800600" cy="3139321"/>
          </a:xfrm>
          <a:prstGeom prst="rect">
            <a:avLst/>
          </a:prstGeom>
          <a:noFill/>
        </p:spPr>
        <p:txBody>
          <a:bodyPr wrap="square" rtlCol="0">
            <a:spAutoFit/>
          </a:bodyPr>
          <a:lstStyle/>
          <a:p>
            <a:r>
              <a:rPr lang="en-US" dirty="0">
                <a:solidFill>
                  <a:schemeClr val="bg1"/>
                </a:solidFill>
              </a:rPr>
              <a:t>“Frequently when [people] … hear the story of the coming forth of the Book of Mormon, they ask if the plates are in some museum where they may be seen. Some of them with some scientific training, [suggest] that if the scholars could see and examine the plates and learn to read them, they would then bear witness to the truth of the Book of Mormon and the veracity of Joseph Smith, and the whole world would then be converted” </a:t>
            </a:r>
          </a:p>
          <a:p>
            <a:r>
              <a:rPr lang="en-US" sz="1200" dirty="0">
                <a:solidFill>
                  <a:schemeClr val="bg1"/>
                </a:solidFill>
              </a:rPr>
              <a:t>Joseph Fielding Smith</a:t>
            </a:r>
          </a:p>
        </p:txBody>
      </p:sp>
      <p:pic>
        <p:nvPicPr>
          <p:cNvPr id="14" name="Picture 13" descr="Joseph Fielding Smith.jpg"/>
          <p:cNvPicPr>
            <a:picLocks noChangeAspect="1"/>
          </p:cNvPicPr>
          <p:nvPr/>
        </p:nvPicPr>
        <p:blipFill>
          <a:blip r:embed="rId3" cstate="print"/>
          <a:stretch>
            <a:fillRect/>
          </a:stretch>
        </p:blipFill>
        <p:spPr>
          <a:xfrm>
            <a:off x="3352801" y="3810001"/>
            <a:ext cx="1769423" cy="2232561"/>
          </a:xfrm>
          <a:prstGeom prst="rect">
            <a:avLst/>
          </a:prstGeom>
        </p:spPr>
      </p:pic>
    </p:spTree>
    <p:extLst>
      <p:ext uri="{BB962C8B-B14F-4D97-AF65-F5344CB8AC3E}">
        <p14:creationId xmlns:p14="http://schemas.microsoft.com/office/powerpoint/2010/main" val="412398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2000"/>
                                        <p:tgtEl>
                                          <p:spTgt spid="17"/>
                                        </p:tgtEl>
                                      </p:cBhvr>
                                    </p:animEffect>
                                  </p:childTnLst>
                                </p:cTn>
                              </p:par>
                              <p:par>
                                <p:cTn id="12" presetID="10"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8FB343F3-0762-47B9-95C6-C56EE8FF05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69575"/>
            <a:ext cx="12334461" cy="6957391"/>
          </a:xfrm>
          <a:prstGeom prst="rect">
            <a:avLst/>
          </a:prstGeom>
        </p:spPr>
      </p:pic>
      <p:sp>
        <p:nvSpPr>
          <p:cNvPr id="11" name="TextBox 10"/>
          <p:cNvSpPr txBox="1"/>
          <p:nvPr/>
        </p:nvSpPr>
        <p:spPr>
          <a:xfrm>
            <a:off x="-79513" y="6433663"/>
            <a:ext cx="9144000" cy="381000"/>
          </a:xfrm>
          <a:prstGeom prst="rect">
            <a:avLst/>
          </a:prstGeom>
          <a:noFill/>
        </p:spPr>
        <p:txBody>
          <a:bodyPr wrap="square" rtlCol="0">
            <a:spAutoFit/>
          </a:bodyPr>
          <a:lstStyle/>
          <a:p>
            <a:r>
              <a:rPr lang="en-US" dirty="0">
                <a:solidFill>
                  <a:schemeClr val="bg1"/>
                </a:solidFill>
              </a:rPr>
              <a:t>D&amp;C 5:7-10</a:t>
            </a:r>
          </a:p>
        </p:txBody>
      </p:sp>
      <p:sp>
        <p:nvSpPr>
          <p:cNvPr id="10" name="TextBox 9"/>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Berlin Sans FB" pitchFamily="34" charset="0"/>
              </a:rPr>
              <a:t>The Reasoning</a:t>
            </a:r>
          </a:p>
        </p:txBody>
      </p:sp>
      <p:sp>
        <p:nvSpPr>
          <p:cNvPr id="13" name="Rectangle 12"/>
          <p:cNvSpPr/>
          <p:nvPr/>
        </p:nvSpPr>
        <p:spPr>
          <a:xfrm>
            <a:off x="1981200" y="914401"/>
            <a:ext cx="8458200" cy="2339102"/>
          </a:xfrm>
          <a:prstGeom prst="rect">
            <a:avLst/>
          </a:prstGeom>
        </p:spPr>
        <p:txBody>
          <a:bodyPr wrap="square">
            <a:spAutoFit/>
          </a:bodyPr>
          <a:lstStyle/>
          <a:p>
            <a:pPr algn="ctr" fontAlgn="base"/>
            <a:r>
              <a:rPr lang="en-US" sz="2800" dirty="0">
                <a:solidFill>
                  <a:srgbClr val="FFFF00"/>
                </a:solidFill>
              </a:rPr>
              <a:t>What reasons did the Lord give for why Joseph Smith should not display the plates before the world? </a:t>
            </a:r>
          </a:p>
          <a:p>
            <a:pPr fontAlgn="base"/>
            <a:endParaRPr lang="en-US" dirty="0">
              <a:solidFill>
                <a:srgbClr val="FFFF00"/>
              </a:solidFill>
            </a:endParaRPr>
          </a:p>
          <a:p>
            <a:pPr fontAlgn="base"/>
            <a:r>
              <a:rPr lang="en-US" dirty="0">
                <a:solidFill>
                  <a:schemeClr val="bg1"/>
                </a:solidFill>
              </a:rPr>
              <a:t>If people did not believe the Lord’s words revealed through Joseph Smith, they still would not believe if they saw the plates; </a:t>
            </a:r>
          </a:p>
          <a:p>
            <a:pPr fontAlgn="base"/>
            <a:endParaRPr lang="en-US" dirty="0">
              <a:solidFill>
                <a:schemeClr val="bg1"/>
              </a:solidFill>
            </a:endParaRPr>
          </a:p>
          <a:p>
            <a:pPr fontAlgn="base"/>
            <a:r>
              <a:rPr lang="en-US" dirty="0">
                <a:solidFill>
                  <a:schemeClr val="bg1"/>
                </a:solidFill>
              </a:rPr>
              <a:t>The Lord reserved the plates from the world for a wise purpose</a:t>
            </a:r>
          </a:p>
        </p:txBody>
      </p:sp>
      <p:grpSp>
        <p:nvGrpSpPr>
          <p:cNvPr id="12" name="Group 11"/>
          <p:cNvGrpSpPr/>
          <p:nvPr/>
        </p:nvGrpSpPr>
        <p:grpSpPr>
          <a:xfrm>
            <a:off x="8765931" y="2746595"/>
            <a:ext cx="2060864" cy="3886200"/>
            <a:chOff x="838200" y="76200"/>
            <a:chExt cx="2667000" cy="5029200"/>
          </a:xfrm>
        </p:grpSpPr>
        <p:grpSp>
          <p:nvGrpSpPr>
            <p:cNvPr id="15" name="Group 17"/>
            <p:cNvGrpSpPr/>
            <p:nvPr/>
          </p:nvGrpSpPr>
          <p:grpSpPr>
            <a:xfrm>
              <a:off x="838200" y="76200"/>
              <a:ext cx="2667000" cy="5029200"/>
              <a:chOff x="838200" y="76200"/>
              <a:chExt cx="2667000" cy="5029200"/>
            </a:xfrm>
          </p:grpSpPr>
          <p:grpSp>
            <p:nvGrpSpPr>
              <p:cNvPr id="18" name="Group 17"/>
              <p:cNvGrpSpPr/>
              <p:nvPr/>
            </p:nvGrpSpPr>
            <p:grpSpPr>
              <a:xfrm flipH="1">
                <a:off x="2209800" y="1447800"/>
                <a:ext cx="1295400" cy="3429000"/>
                <a:chOff x="685800" y="1447800"/>
                <a:chExt cx="1295400" cy="3124200"/>
              </a:xfrm>
            </p:grpSpPr>
            <p:sp>
              <p:nvSpPr>
                <p:cNvPr id="34" name="Bent Arrow 33"/>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 name="Group 16"/>
              <p:cNvGrpSpPr/>
              <p:nvPr/>
            </p:nvGrpSpPr>
            <p:grpSpPr>
              <a:xfrm>
                <a:off x="838200" y="1447800"/>
                <a:ext cx="1295400" cy="3429000"/>
                <a:chOff x="685800" y="1447800"/>
                <a:chExt cx="1295400" cy="3429000"/>
              </a:xfrm>
            </p:grpSpPr>
            <p:sp>
              <p:nvSpPr>
                <p:cNvPr id="32" name="Bent Arrow 31"/>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0"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nut 24"/>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a:off x="1237130" y="2344271"/>
              <a:ext cx="1905000" cy="1712686"/>
            </a:xfrm>
            <a:prstGeom prst="rect">
              <a:avLst/>
            </a:prstGeom>
          </p:spPr>
          <p:txBody>
            <a:bodyPr wrap="square">
              <a:spAutoFit/>
            </a:bodyPr>
            <a:lstStyle/>
            <a:p>
              <a:pPr algn="ctr"/>
              <a:r>
                <a:rPr lang="en-US" sz="1600" b="1" dirty="0"/>
                <a:t>The Lord called Joseph Smith to deliver His word to the world.</a:t>
              </a:r>
              <a:r>
                <a:rPr lang="en-US" sz="1600" dirty="0"/>
                <a:t> </a:t>
              </a:r>
            </a:p>
          </p:txBody>
        </p:sp>
      </p:grpSp>
      <p:sp>
        <p:nvSpPr>
          <p:cNvPr id="36" name="Rectangle 35"/>
          <p:cNvSpPr/>
          <p:nvPr/>
        </p:nvSpPr>
        <p:spPr>
          <a:xfrm>
            <a:off x="3657600" y="3657601"/>
            <a:ext cx="2819400" cy="2062103"/>
          </a:xfrm>
          <a:prstGeom prst="rect">
            <a:avLst/>
          </a:prstGeom>
        </p:spPr>
        <p:txBody>
          <a:bodyPr wrap="square">
            <a:spAutoFit/>
          </a:bodyPr>
          <a:lstStyle/>
          <a:p>
            <a:pPr fontAlgn="base"/>
            <a:r>
              <a:rPr lang="en-US" sz="3200" dirty="0">
                <a:solidFill>
                  <a:srgbClr val="FFFF00"/>
                </a:solidFill>
              </a:rPr>
              <a:t>What can we learn about Joseph Smith’s unique calling? </a:t>
            </a:r>
          </a:p>
        </p:txBody>
      </p:sp>
    </p:spTree>
    <p:extLst>
      <p:ext uri="{BB962C8B-B14F-4D97-AF65-F5344CB8AC3E}">
        <p14:creationId xmlns:p14="http://schemas.microsoft.com/office/powerpoint/2010/main" val="210205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CF688B5-CF40-4E49-8394-EAC8C97E68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69575"/>
            <a:ext cx="12334461" cy="6957391"/>
          </a:xfrm>
          <a:prstGeom prst="rect">
            <a:avLst/>
          </a:prstGeom>
        </p:spPr>
      </p:pic>
      <p:sp>
        <p:nvSpPr>
          <p:cNvPr id="11" name="TextBox 10"/>
          <p:cNvSpPr txBox="1"/>
          <p:nvPr/>
        </p:nvSpPr>
        <p:spPr>
          <a:xfrm>
            <a:off x="0" y="6464015"/>
            <a:ext cx="9144000" cy="381000"/>
          </a:xfrm>
          <a:prstGeom prst="rect">
            <a:avLst/>
          </a:prstGeom>
          <a:noFill/>
        </p:spPr>
        <p:txBody>
          <a:bodyPr wrap="square" rtlCol="0">
            <a:spAutoFit/>
          </a:bodyPr>
          <a:lstStyle/>
          <a:p>
            <a:r>
              <a:rPr lang="en-US" dirty="0">
                <a:solidFill>
                  <a:schemeClr val="bg1"/>
                </a:solidFill>
              </a:rPr>
              <a:t>D&amp;C 5:10</a:t>
            </a:r>
          </a:p>
        </p:txBody>
      </p:sp>
      <p:sp>
        <p:nvSpPr>
          <p:cNvPr id="10" name="TextBox 9"/>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Berlin Sans FB" pitchFamily="34" charset="0"/>
              </a:rPr>
              <a:t>True Conversion</a:t>
            </a:r>
          </a:p>
        </p:txBody>
      </p:sp>
      <p:sp>
        <p:nvSpPr>
          <p:cNvPr id="13" name="Rectangle 12"/>
          <p:cNvSpPr/>
          <p:nvPr/>
        </p:nvSpPr>
        <p:spPr>
          <a:xfrm>
            <a:off x="1981200" y="914400"/>
            <a:ext cx="4419600" cy="1754326"/>
          </a:xfrm>
          <a:prstGeom prst="rect">
            <a:avLst/>
          </a:prstGeom>
        </p:spPr>
        <p:txBody>
          <a:bodyPr wrap="square">
            <a:spAutoFit/>
          </a:bodyPr>
          <a:lstStyle/>
          <a:p>
            <a:pPr fontAlgn="base"/>
            <a:r>
              <a:rPr lang="en-US" dirty="0">
                <a:solidFill>
                  <a:schemeClr val="bg1"/>
                </a:solidFill>
              </a:rPr>
              <a:t>“We have learned that people are not converted by miracles or by examining records. If the Lord had placed the plates where the scholars could examine them, they would have scoffed at them just as much as they do today.”</a:t>
            </a:r>
          </a:p>
        </p:txBody>
      </p:sp>
      <p:sp>
        <p:nvSpPr>
          <p:cNvPr id="37" name="Rectangle 36"/>
          <p:cNvSpPr/>
          <p:nvPr/>
        </p:nvSpPr>
        <p:spPr>
          <a:xfrm>
            <a:off x="5035062" y="3792427"/>
            <a:ext cx="4572000" cy="2215991"/>
          </a:xfrm>
          <a:prstGeom prst="rect">
            <a:avLst/>
          </a:prstGeom>
        </p:spPr>
        <p:txBody>
          <a:bodyPr>
            <a:spAutoFit/>
          </a:bodyPr>
          <a:lstStyle/>
          <a:p>
            <a:r>
              <a:rPr lang="en-US" dirty="0">
                <a:solidFill>
                  <a:schemeClr val="bg1"/>
                </a:solidFill>
              </a:rPr>
              <a:t>“People are converted by their hearts being penetrated by the Spirit of the Lord when they humbly hearken to the testimonies of the Lord’s servants. The Jews witnessed the miracles of our Lord, but this did not prevent them from crying out against him and having him crucified.” </a:t>
            </a:r>
          </a:p>
          <a:p>
            <a:r>
              <a:rPr lang="en-US" sz="1200" dirty="0">
                <a:solidFill>
                  <a:schemeClr val="bg1"/>
                </a:solidFill>
              </a:rPr>
              <a:t>Manual</a:t>
            </a:r>
          </a:p>
        </p:txBody>
      </p:sp>
      <p:pic>
        <p:nvPicPr>
          <p:cNvPr id="3" name="Picture 2">
            <a:extLst>
              <a:ext uri="{FF2B5EF4-FFF2-40B4-BE49-F238E27FC236}">
                <a16:creationId xmlns:a16="http://schemas.microsoft.com/office/drawing/2014/main" id="{273345F8-9D14-46D8-A73D-0338BCDCDE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0425" y="914400"/>
            <a:ext cx="3542567" cy="2504029"/>
          </a:xfrm>
          <a:prstGeom prst="rect">
            <a:avLst/>
          </a:prstGeom>
        </p:spPr>
      </p:pic>
      <p:pic>
        <p:nvPicPr>
          <p:cNvPr id="12" name="Picture 11">
            <a:extLst>
              <a:ext uri="{FF2B5EF4-FFF2-40B4-BE49-F238E27FC236}">
                <a16:creationId xmlns:a16="http://schemas.microsoft.com/office/drawing/2014/main" id="{C7FAD2DC-05B2-4855-A9DE-DA1A3E8800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4968" y="3309070"/>
            <a:ext cx="2514600" cy="2514600"/>
          </a:xfrm>
          <a:prstGeom prst="rect">
            <a:avLst/>
          </a:prstGeom>
        </p:spPr>
      </p:pic>
    </p:spTree>
    <p:extLst>
      <p:ext uri="{BB962C8B-B14F-4D97-AF65-F5344CB8AC3E}">
        <p14:creationId xmlns:p14="http://schemas.microsoft.com/office/powerpoint/2010/main" val="77789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a:extLst>
              <a:ext uri="{FF2B5EF4-FFF2-40B4-BE49-F238E27FC236}">
                <a16:creationId xmlns:a16="http://schemas.microsoft.com/office/drawing/2014/main" id="{36E3A25F-1431-4850-820D-9100D03475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69575"/>
            <a:ext cx="12334461" cy="6957391"/>
          </a:xfrm>
          <a:prstGeom prst="rect">
            <a:avLst/>
          </a:prstGeom>
        </p:spPr>
      </p:pic>
      <p:sp>
        <p:nvSpPr>
          <p:cNvPr id="11" name="TextBox 10"/>
          <p:cNvSpPr txBox="1"/>
          <p:nvPr/>
        </p:nvSpPr>
        <p:spPr>
          <a:xfrm>
            <a:off x="-79513" y="6496239"/>
            <a:ext cx="9144000" cy="381000"/>
          </a:xfrm>
          <a:prstGeom prst="rect">
            <a:avLst/>
          </a:prstGeom>
          <a:noFill/>
        </p:spPr>
        <p:txBody>
          <a:bodyPr wrap="square" rtlCol="0">
            <a:spAutoFit/>
          </a:bodyPr>
          <a:lstStyle/>
          <a:p>
            <a:r>
              <a:rPr lang="en-US" dirty="0">
                <a:solidFill>
                  <a:schemeClr val="bg1"/>
                </a:solidFill>
              </a:rPr>
              <a:t>D&amp;C 5:11-13</a:t>
            </a:r>
          </a:p>
        </p:txBody>
      </p:sp>
      <p:sp>
        <p:nvSpPr>
          <p:cNvPr id="10" name="TextBox 9"/>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Berlin Sans FB" pitchFamily="34" charset="0"/>
              </a:rPr>
              <a:t>3 Witnesses</a:t>
            </a:r>
          </a:p>
        </p:txBody>
      </p:sp>
      <p:sp>
        <p:nvSpPr>
          <p:cNvPr id="13" name="Rectangle 12"/>
          <p:cNvSpPr/>
          <p:nvPr/>
        </p:nvSpPr>
        <p:spPr>
          <a:xfrm>
            <a:off x="3352800" y="1524000"/>
            <a:ext cx="4419600" cy="923330"/>
          </a:xfrm>
          <a:prstGeom prst="rect">
            <a:avLst/>
          </a:prstGeom>
        </p:spPr>
        <p:txBody>
          <a:bodyPr wrap="square">
            <a:spAutoFit/>
          </a:bodyPr>
          <a:lstStyle/>
          <a:p>
            <a:pPr fontAlgn="base"/>
            <a:r>
              <a:rPr lang="en-US" dirty="0">
                <a:solidFill>
                  <a:schemeClr val="bg1"/>
                </a:solidFill>
              </a:rPr>
              <a:t>“…in the mouth of two or three witnesses shall every word be established” (2 Corinthians 13:1). </a:t>
            </a:r>
          </a:p>
        </p:txBody>
      </p:sp>
      <p:sp>
        <p:nvSpPr>
          <p:cNvPr id="14" name="Rectangle 13"/>
          <p:cNvSpPr/>
          <p:nvPr/>
        </p:nvSpPr>
        <p:spPr>
          <a:xfrm>
            <a:off x="7178317" y="3140332"/>
            <a:ext cx="4419600" cy="2862322"/>
          </a:xfrm>
          <a:prstGeom prst="rect">
            <a:avLst/>
          </a:prstGeom>
        </p:spPr>
        <p:txBody>
          <a:bodyPr wrap="square">
            <a:spAutoFit/>
          </a:bodyPr>
          <a:lstStyle/>
          <a:p>
            <a:pPr fontAlgn="base"/>
            <a:r>
              <a:rPr lang="en-US" dirty="0">
                <a:solidFill>
                  <a:schemeClr val="bg1"/>
                </a:solidFill>
              </a:rPr>
              <a:t>“In giving the world the testimony of three witnesses in addition to Joseph Smith, the Lord fulfilled the law. We are called upon in this life to walk by faith, not by sight, not by the proclamation of heavenly messengers with the voice of thunder, but by the proclamation of accredited witnesses whom the Lord sends and by whom every word shall be established.” </a:t>
            </a:r>
          </a:p>
          <a:p>
            <a:pPr fontAlgn="base"/>
            <a:r>
              <a:rPr lang="en-US" dirty="0">
                <a:solidFill>
                  <a:schemeClr val="bg1"/>
                </a:solidFill>
              </a:rPr>
              <a:t>Joseph Fielding Smith</a:t>
            </a:r>
          </a:p>
        </p:txBody>
      </p:sp>
      <p:grpSp>
        <p:nvGrpSpPr>
          <p:cNvPr id="74" name="Group 73">
            <a:extLst>
              <a:ext uri="{FF2B5EF4-FFF2-40B4-BE49-F238E27FC236}">
                <a16:creationId xmlns:a16="http://schemas.microsoft.com/office/drawing/2014/main" id="{B6663D51-777D-49E8-8335-1DE73EA39F64}"/>
              </a:ext>
            </a:extLst>
          </p:cNvPr>
          <p:cNvGrpSpPr/>
          <p:nvPr/>
        </p:nvGrpSpPr>
        <p:grpSpPr>
          <a:xfrm>
            <a:off x="1141344" y="505677"/>
            <a:ext cx="1638300" cy="3477866"/>
            <a:chOff x="3691365" y="4596897"/>
            <a:chExt cx="973433" cy="2066453"/>
          </a:xfrm>
        </p:grpSpPr>
        <p:grpSp>
          <p:nvGrpSpPr>
            <p:cNvPr id="75" name="Group 94">
              <a:extLst>
                <a:ext uri="{FF2B5EF4-FFF2-40B4-BE49-F238E27FC236}">
                  <a16:creationId xmlns:a16="http://schemas.microsoft.com/office/drawing/2014/main" id="{8E16300C-059A-4D58-B7D0-AFE83E615C1D}"/>
                </a:ext>
              </a:extLst>
            </p:cNvPr>
            <p:cNvGrpSpPr/>
            <p:nvPr/>
          </p:nvGrpSpPr>
          <p:grpSpPr>
            <a:xfrm>
              <a:off x="3691365" y="4596897"/>
              <a:ext cx="948536" cy="2066453"/>
              <a:chOff x="4405860" y="139189"/>
              <a:chExt cx="2861871" cy="6475262"/>
            </a:xfrm>
          </p:grpSpPr>
          <p:grpSp>
            <p:nvGrpSpPr>
              <p:cNvPr id="87" name="Group 86">
                <a:extLst>
                  <a:ext uri="{FF2B5EF4-FFF2-40B4-BE49-F238E27FC236}">
                    <a16:creationId xmlns:a16="http://schemas.microsoft.com/office/drawing/2014/main" id="{19A93398-4BFA-4F8B-956D-2F0393F11F79}"/>
                  </a:ext>
                </a:extLst>
              </p:cNvPr>
              <p:cNvGrpSpPr/>
              <p:nvPr/>
            </p:nvGrpSpPr>
            <p:grpSpPr>
              <a:xfrm rot="2107423">
                <a:off x="4802579" y="139189"/>
                <a:ext cx="743864" cy="1806453"/>
                <a:chOff x="7696200" y="914400"/>
                <a:chExt cx="685800" cy="2438400"/>
              </a:xfrm>
            </p:grpSpPr>
            <p:sp>
              <p:nvSpPr>
                <p:cNvPr id="127" name="Moon 126">
                  <a:extLst>
                    <a:ext uri="{FF2B5EF4-FFF2-40B4-BE49-F238E27FC236}">
                      <a16:creationId xmlns:a16="http://schemas.microsoft.com/office/drawing/2014/main" id="{ADAC7F91-EAC5-4F91-B937-B0FDDCB6D113}"/>
                    </a:ext>
                  </a:extLst>
                </p:cNvPr>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27">
                  <a:extLst>
                    <a:ext uri="{FF2B5EF4-FFF2-40B4-BE49-F238E27FC236}">
                      <a16:creationId xmlns:a16="http://schemas.microsoft.com/office/drawing/2014/main" id="{3E570A09-5881-4201-AF2F-D32411B3BE61}"/>
                    </a:ext>
                  </a:extLst>
                </p:cNvPr>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a:extLst>
                    <a:ext uri="{FF2B5EF4-FFF2-40B4-BE49-F238E27FC236}">
                      <a16:creationId xmlns:a16="http://schemas.microsoft.com/office/drawing/2014/main" id="{FB975F93-61AA-45C3-86E2-4A4B9739ADA8}"/>
                    </a:ext>
                  </a:extLst>
                </p:cNvPr>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812D5F28-C10D-4BDD-A151-3C0904D9FB84}"/>
                    </a:ext>
                  </a:extLst>
                </p:cNvPr>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A959F74F-9B58-4460-93CA-33C1E487614E}"/>
                  </a:ext>
                </a:extLst>
              </p:cNvPr>
              <p:cNvGrpSpPr/>
              <p:nvPr/>
            </p:nvGrpSpPr>
            <p:grpSpPr>
              <a:xfrm rot="19262140" flipH="1">
                <a:off x="6126313" y="231425"/>
                <a:ext cx="743864" cy="1645187"/>
                <a:chOff x="7696200" y="914400"/>
                <a:chExt cx="685800" cy="2438400"/>
              </a:xfrm>
            </p:grpSpPr>
            <p:sp>
              <p:nvSpPr>
                <p:cNvPr id="123" name="Moon 122">
                  <a:extLst>
                    <a:ext uri="{FF2B5EF4-FFF2-40B4-BE49-F238E27FC236}">
                      <a16:creationId xmlns:a16="http://schemas.microsoft.com/office/drawing/2014/main" id="{C0058CCE-5D28-4B0F-911B-574B5A6E76B3}"/>
                    </a:ext>
                  </a:extLst>
                </p:cNvPr>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oon 123">
                  <a:extLst>
                    <a:ext uri="{FF2B5EF4-FFF2-40B4-BE49-F238E27FC236}">
                      <a16:creationId xmlns:a16="http://schemas.microsoft.com/office/drawing/2014/main" id="{12214B96-E53F-4C89-814C-9EF72F88992F}"/>
                    </a:ext>
                  </a:extLst>
                </p:cNvPr>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Moon 124">
                  <a:extLst>
                    <a:ext uri="{FF2B5EF4-FFF2-40B4-BE49-F238E27FC236}">
                      <a16:creationId xmlns:a16="http://schemas.microsoft.com/office/drawing/2014/main" id="{14A13788-8701-40F9-AFC1-9402DEF4332F}"/>
                    </a:ext>
                  </a:extLst>
                </p:cNvPr>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1A4C31D6-AC81-4DE9-BEAB-8106E0919E6B}"/>
                    </a:ext>
                  </a:extLst>
                </p:cNvPr>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47">
                <a:extLst>
                  <a:ext uri="{FF2B5EF4-FFF2-40B4-BE49-F238E27FC236}">
                    <a16:creationId xmlns:a16="http://schemas.microsoft.com/office/drawing/2014/main" id="{2B7B7F74-81EE-4D0B-8364-C53A59A3348A}"/>
                  </a:ext>
                </a:extLst>
              </p:cNvPr>
              <p:cNvGrpSpPr/>
              <p:nvPr/>
            </p:nvGrpSpPr>
            <p:grpSpPr>
              <a:xfrm rot="562843">
                <a:off x="5697438" y="5840305"/>
                <a:ext cx="666047" cy="774146"/>
                <a:chOff x="6106804" y="4039302"/>
                <a:chExt cx="666047" cy="774146"/>
              </a:xfrm>
            </p:grpSpPr>
            <p:sp>
              <p:nvSpPr>
                <p:cNvPr id="120" name="Oval 119">
                  <a:extLst>
                    <a:ext uri="{FF2B5EF4-FFF2-40B4-BE49-F238E27FC236}">
                      <a16:creationId xmlns:a16="http://schemas.microsoft.com/office/drawing/2014/main" id="{01C4E9C5-0CDA-44ED-BF55-F4E784328938}"/>
                    </a:ext>
                  </a:extLst>
                </p:cNvPr>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44F36777-AEAE-4A49-B8B3-716CEB7071C4}"/>
                    </a:ext>
                  </a:extLst>
                </p:cNvPr>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BE1706FB-50CE-488C-8E31-246A590BB675}"/>
                    </a:ext>
                  </a:extLst>
                </p:cNvPr>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47">
                <a:extLst>
                  <a:ext uri="{FF2B5EF4-FFF2-40B4-BE49-F238E27FC236}">
                    <a16:creationId xmlns:a16="http://schemas.microsoft.com/office/drawing/2014/main" id="{089B03E5-B09D-420F-A76C-3BB52862F765}"/>
                  </a:ext>
                </a:extLst>
              </p:cNvPr>
              <p:cNvGrpSpPr/>
              <p:nvPr/>
            </p:nvGrpSpPr>
            <p:grpSpPr>
              <a:xfrm rot="2613352">
                <a:off x="5128037" y="5761712"/>
                <a:ext cx="666047" cy="774146"/>
                <a:chOff x="6106804" y="4039302"/>
                <a:chExt cx="666047" cy="774146"/>
              </a:xfrm>
            </p:grpSpPr>
            <p:sp>
              <p:nvSpPr>
                <p:cNvPr id="117" name="Oval 116">
                  <a:extLst>
                    <a:ext uri="{FF2B5EF4-FFF2-40B4-BE49-F238E27FC236}">
                      <a16:creationId xmlns:a16="http://schemas.microsoft.com/office/drawing/2014/main" id="{152DD9CD-700B-4CBC-B145-377330C4E8F1}"/>
                    </a:ext>
                  </a:extLst>
                </p:cNvPr>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505BC32E-4EC1-4111-8BB1-C0C833182C29}"/>
                    </a:ext>
                  </a:extLst>
                </p:cNvPr>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33EA066E-D310-4363-86C0-94EFD7326D63}"/>
                    </a:ext>
                  </a:extLst>
                </p:cNvPr>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Oval 90">
                <a:extLst>
                  <a:ext uri="{FF2B5EF4-FFF2-40B4-BE49-F238E27FC236}">
                    <a16:creationId xmlns:a16="http://schemas.microsoft.com/office/drawing/2014/main" id="{3BC88066-62DB-43E7-A0D2-2E18C9581E43}"/>
                  </a:ext>
                </a:extLst>
              </p:cNvPr>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764D505-5FE0-4733-A132-A960E2F243C3}"/>
                  </a:ext>
                </a:extLst>
              </p:cNvPr>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a:extLst>
                  <a:ext uri="{FF2B5EF4-FFF2-40B4-BE49-F238E27FC236}">
                    <a16:creationId xmlns:a16="http://schemas.microsoft.com/office/drawing/2014/main" id="{2A694AEB-513E-423B-9CDE-75E39CD39AB4}"/>
                  </a:ext>
                </a:extLst>
              </p:cNvPr>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a:extLst>
                  <a:ext uri="{FF2B5EF4-FFF2-40B4-BE49-F238E27FC236}">
                    <a16:creationId xmlns:a16="http://schemas.microsoft.com/office/drawing/2014/main" id="{4173B01E-0129-4538-B84B-A2B857ADE82C}"/>
                  </a:ext>
                </a:extLst>
              </p:cNvPr>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a:extLst>
                  <a:ext uri="{FF2B5EF4-FFF2-40B4-BE49-F238E27FC236}">
                    <a16:creationId xmlns:a16="http://schemas.microsoft.com/office/drawing/2014/main" id="{5766E3EC-6EB9-47E6-AC43-C20976669BDA}"/>
                  </a:ext>
                </a:extLst>
              </p:cNvPr>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a:extLst>
                  <a:ext uri="{FF2B5EF4-FFF2-40B4-BE49-F238E27FC236}">
                    <a16:creationId xmlns:a16="http://schemas.microsoft.com/office/drawing/2014/main" id="{F4835CC3-C30B-45CC-AD84-29CBA37435A1}"/>
                  </a:ext>
                </a:extLst>
              </p:cNvPr>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a:extLst>
                  <a:ext uri="{FF2B5EF4-FFF2-40B4-BE49-F238E27FC236}">
                    <a16:creationId xmlns:a16="http://schemas.microsoft.com/office/drawing/2014/main" id="{C37B78C4-6484-43CA-AB50-943E6E8D7936}"/>
                  </a:ext>
                </a:extLst>
              </p:cNvPr>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a:extLst>
                  <a:ext uri="{FF2B5EF4-FFF2-40B4-BE49-F238E27FC236}">
                    <a16:creationId xmlns:a16="http://schemas.microsoft.com/office/drawing/2014/main" id="{6610DA5A-83F9-4B1D-816F-9A7C5505CF91}"/>
                  </a:ext>
                </a:extLst>
              </p:cNvPr>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74480D43-1D61-4525-B296-C0D269CFE209}"/>
                  </a:ext>
                </a:extLst>
              </p:cNvPr>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C8807BB1-7278-4547-8ADC-2720F3B01A67}"/>
                  </a:ext>
                </a:extLst>
              </p:cNvPr>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57">
                <a:extLst>
                  <a:ext uri="{FF2B5EF4-FFF2-40B4-BE49-F238E27FC236}">
                    <a16:creationId xmlns:a16="http://schemas.microsoft.com/office/drawing/2014/main" id="{118A3056-BC2F-43BC-BE69-FFEB607AD5EE}"/>
                  </a:ext>
                </a:extLst>
              </p:cNvPr>
              <p:cNvGrpSpPr/>
              <p:nvPr/>
            </p:nvGrpSpPr>
            <p:grpSpPr>
              <a:xfrm>
                <a:off x="4953000" y="5334000"/>
                <a:ext cx="1828800" cy="609600"/>
                <a:chOff x="1371600" y="3962400"/>
                <a:chExt cx="6705600" cy="2057400"/>
              </a:xfrm>
            </p:grpSpPr>
            <p:grpSp>
              <p:nvGrpSpPr>
                <p:cNvPr id="105" name="Group 195">
                  <a:extLst>
                    <a:ext uri="{FF2B5EF4-FFF2-40B4-BE49-F238E27FC236}">
                      <a16:creationId xmlns:a16="http://schemas.microsoft.com/office/drawing/2014/main" id="{2B62CBA1-5819-442B-A346-2B69BC349206}"/>
                    </a:ext>
                  </a:extLst>
                </p:cNvPr>
                <p:cNvGrpSpPr/>
                <p:nvPr/>
              </p:nvGrpSpPr>
              <p:grpSpPr>
                <a:xfrm>
                  <a:off x="1371600" y="3962400"/>
                  <a:ext cx="1676400" cy="2057400"/>
                  <a:chOff x="1371600" y="3962400"/>
                  <a:chExt cx="1676400" cy="2057400"/>
                </a:xfrm>
              </p:grpSpPr>
              <p:sp>
                <p:nvSpPr>
                  <p:cNvPr id="115" name="Right Arrow Callout 111">
                    <a:extLst>
                      <a:ext uri="{FF2B5EF4-FFF2-40B4-BE49-F238E27FC236}">
                        <a16:creationId xmlns:a16="http://schemas.microsoft.com/office/drawing/2014/main" id="{37AB9B35-8EB9-4220-864B-20EFD4070F97}"/>
                      </a:ext>
                    </a:extLst>
                  </p:cNvPr>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Quad Arrow 112">
                    <a:extLst>
                      <a:ext uri="{FF2B5EF4-FFF2-40B4-BE49-F238E27FC236}">
                        <a16:creationId xmlns:a16="http://schemas.microsoft.com/office/drawing/2014/main" id="{590EDEA3-40F0-485D-93CE-7853F17709B4}"/>
                      </a:ext>
                    </a:extLst>
                  </p:cNvPr>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96">
                  <a:extLst>
                    <a:ext uri="{FF2B5EF4-FFF2-40B4-BE49-F238E27FC236}">
                      <a16:creationId xmlns:a16="http://schemas.microsoft.com/office/drawing/2014/main" id="{3976F004-61A9-4DF2-A6E7-FB41BEB767B3}"/>
                    </a:ext>
                  </a:extLst>
                </p:cNvPr>
                <p:cNvGrpSpPr/>
                <p:nvPr/>
              </p:nvGrpSpPr>
              <p:grpSpPr>
                <a:xfrm>
                  <a:off x="3048000" y="3962400"/>
                  <a:ext cx="1676400" cy="2057400"/>
                  <a:chOff x="1371600" y="3962400"/>
                  <a:chExt cx="1676400" cy="2057400"/>
                </a:xfrm>
              </p:grpSpPr>
              <p:sp>
                <p:nvSpPr>
                  <p:cNvPr id="113" name="Right Arrow Callout 109">
                    <a:extLst>
                      <a:ext uri="{FF2B5EF4-FFF2-40B4-BE49-F238E27FC236}">
                        <a16:creationId xmlns:a16="http://schemas.microsoft.com/office/drawing/2014/main" id="{CDD23F5E-2D3F-4A4B-B79D-1FD3AB4DA2CC}"/>
                      </a:ext>
                    </a:extLst>
                  </p:cNvPr>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Quad Arrow 110">
                    <a:extLst>
                      <a:ext uri="{FF2B5EF4-FFF2-40B4-BE49-F238E27FC236}">
                        <a16:creationId xmlns:a16="http://schemas.microsoft.com/office/drawing/2014/main" id="{3220B72B-1740-4E92-B242-CFBFDD596672}"/>
                      </a:ext>
                    </a:extLst>
                  </p:cNvPr>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99">
                  <a:extLst>
                    <a:ext uri="{FF2B5EF4-FFF2-40B4-BE49-F238E27FC236}">
                      <a16:creationId xmlns:a16="http://schemas.microsoft.com/office/drawing/2014/main" id="{2606187C-A033-4A39-953D-2431BFEEAA4B}"/>
                    </a:ext>
                  </a:extLst>
                </p:cNvPr>
                <p:cNvGrpSpPr/>
                <p:nvPr/>
              </p:nvGrpSpPr>
              <p:grpSpPr>
                <a:xfrm>
                  <a:off x="4724400" y="3962400"/>
                  <a:ext cx="1676400" cy="2057400"/>
                  <a:chOff x="1371600" y="3962400"/>
                  <a:chExt cx="1676400" cy="2057400"/>
                </a:xfrm>
              </p:grpSpPr>
              <p:sp>
                <p:nvSpPr>
                  <p:cNvPr id="111" name="Right Arrow Callout 107">
                    <a:extLst>
                      <a:ext uri="{FF2B5EF4-FFF2-40B4-BE49-F238E27FC236}">
                        <a16:creationId xmlns:a16="http://schemas.microsoft.com/office/drawing/2014/main" id="{15C150D7-0B84-410D-9AF1-A7B73B3EC5A9}"/>
                      </a:ext>
                    </a:extLst>
                  </p:cNvPr>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Quad Arrow 108">
                    <a:extLst>
                      <a:ext uri="{FF2B5EF4-FFF2-40B4-BE49-F238E27FC236}">
                        <a16:creationId xmlns:a16="http://schemas.microsoft.com/office/drawing/2014/main" id="{EA132148-44D6-4E33-B4CC-DAB59D3C4787}"/>
                      </a:ext>
                    </a:extLst>
                  </p:cNvPr>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202">
                  <a:extLst>
                    <a:ext uri="{FF2B5EF4-FFF2-40B4-BE49-F238E27FC236}">
                      <a16:creationId xmlns:a16="http://schemas.microsoft.com/office/drawing/2014/main" id="{2E2A6436-C539-48B9-91D5-B5C653B3F1E1}"/>
                    </a:ext>
                  </a:extLst>
                </p:cNvPr>
                <p:cNvGrpSpPr/>
                <p:nvPr/>
              </p:nvGrpSpPr>
              <p:grpSpPr>
                <a:xfrm>
                  <a:off x="6400800" y="3962400"/>
                  <a:ext cx="1676400" cy="2057400"/>
                  <a:chOff x="1371600" y="3962400"/>
                  <a:chExt cx="1676400" cy="2057400"/>
                </a:xfrm>
              </p:grpSpPr>
              <p:sp>
                <p:nvSpPr>
                  <p:cNvPr id="109" name="Right Arrow Callout 105">
                    <a:extLst>
                      <a:ext uri="{FF2B5EF4-FFF2-40B4-BE49-F238E27FC236}">
                        <a16:creationId xmlns:a16="http://schemas.microsoft.com/office/drawing/2014/main" id="{70B2A094-69CE-4D41-8376-BCD958E34D2B}"/>
                      </a:ext>
                    </a:extLst>
                  </p:cNvPr>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Quad Arrow 106">
                    <a:extLst>
                      <a:ext uri="{FF2B5EF4-FFF2-40B4-BE49-F238E27FC236}">
                        <a16:creationId xmlns:a16="http://schemas.microsoft.com/office/drawing/2014/main" id="{5786BFB9-F97E-4C08-97A9-3CB485D1AD13}"/>
                      </a:ext>
                    </a:extLst>
                  </p:cNvPr>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2" name="Cloud 101">
                <a:extLst>
                  <a:ext uri="{FF2B5EF4-FFF2-40B4-BE49-F238E27FC236}">
                    <a16:creationId xmlns:a16="http://schemas.microsoft.com/office/drawing/2014/main" id="{3345E46C-6E92-4889-909B-1AB80D2587D4}"/>
                  </a:ext>
                </a:extLst>
              </p:cNvPr>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lowchart: Delay 102">
                <a:extLst>
                  <a:ext uri="{FF2B5EF4-FFF2-40B4-BE49-F238E27FC236}">
                    <a16:creationId xmlns:a16="http://schemas.microsoft.com/office/drawing/2014/main" id="{AA05F6D2-CA0F-4CAF-B86D-58245B486897}"/>
                  </a:ext>
                </a:extLst>
              </p:cNvPr>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8B65D515-E3A8-4C2D-856E-8F0960A04C07}"/>
                  </a:ext>
                </a:extLst>
              </p:cNvPr>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15">
              <a:extLst>
                <a:ext uri="{FF2B5EF4-FFF2-40B4-BE49-F238E27FC236}">
                  <a16:creationId xmlns:a16="http://schemas.microsoft.com/office/drawing/2014/main" id="{2C347D29-A602-4E47-86DC-8F0AE9DDD519}"/>
                </a:ext>
              </a:extLst>
            </p:cNvPr>
            <p:cNvGrpSpPr/>
            <p:nvPr/>
          </p:nvGrpSpPr>
          <p:grpSpPr>
            <a:xfrm rot="1408708">
              <a:off x="4204699" y="5472173"/>
              <a:ext cx="432205" cy="576273"/>
              <a:chOff x="838200" y="1371600"/>
              <a:chExt cx="1524000" cy="1752600"/>
            </a:xfrm>
          </p:grpSpPr>
          <p:sp>
            <p:nvSpPr>
              <p:cNvPr id="78" name="Rounded Rectangle 22">
                <a:extLst>
                  <a:ext uri="{FF2B5EF4-FFF2-40B4-BE49-F238E27FC236}">
                    <a16:creationId xmlns:a16="http://schemas.microsoft.com/office/drawing/2014/main" id="{D64A266B-EB06-46EE-BEA8-E3EB667FB6B5}"/>
                  </a:ext>
                </a:extLst>
              </p:cNvPr>
              <p:cNvSpPr/>
              <p:nvPr/>
            </p:nvSpPr>
            <p:spPr>
              <a:xfrm>
                <a:off x="990600" y="1447800"/>
                <a:ext cx="1219200" cy="1676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23">
                <a:extLst>
                  <a:ext uri="{FF2B5EF4-FFF2-40B4-BE49-F238E27FC236}">
                    <a16:creationId xmlns:a16="http://schemas.microsoft.com/office/drawing/2014/main" id="{519385CB-5624-46F9-953F-699128FA8F34}"/>
                  </a:ext>
                </a:extLst>
              </p:cNvPr>
              <p:cNvSpPr/>
              <p:nvPr/>
            </p:nvSpPr>
            <p:spPr>
              <a:xfrm>
                <a:off x="1066800" y="1447800"/>
                <a:ext cx="1219200" cy="1676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24">
                <a:extLst>
                  <a:ext uri="{FF2B5EF4-FFF2-40B4-BE49-F238E27FC236}">
                    <a16:creationId xmlns:a16="http://schemas.microsoft.com/office/drawing/2014/main" id="{A489A5E9-8AEB-4A13-A5B5-3F16AFF3C978}"/>
                  </a:ext>
                </a:extLst>
              </p:cNvPr>
              <p:cNvSpPr/>
              <p:nvPr/>
            </p:nvSpPr>
            <p:spPr>
              <a:xfrm>
                <a:off x="1143000" y="1371600"/>
                <a:ext cx="1219200" cy="1676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onut 25">
                <a:extLst>
                  <a:ext uri="{FF2B5EF4-FFF2-40B4-BE49-F238E27FC236}">
                    <a16:creationId xmlns:a16="http://schemas.microsoft.com/office/drawing/2014/main" id="{DC8B5A4A-A326-4357-A27E-EA545D7D46FD}"/>
                  </a:ext>
                </a:extLst>
              </p:cNvPr>
              <p:cNvSpPr/>
              <p:nvPr/>
            </p:nvSpPr>
            <p:spPr>
              <a:xfrm>
                <a:off x="838200" y="2057400"/>
                <a:ext cx="533400" cy="304800"/>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Donut 26">
                <a:extLst>
                  <a:ext uri="{FF2B5EF4-FFF2-40B4-BE49-F238E27FC236}">
                    <a16:creationId xmlns:a16="http://schemas.microsoft.com/office/drawing/2014/main" id="{2861029C-3EE0-4822-9D62-899F121B0C47}"/>
                  </a:ext>
                </a:extLst>
              </p:cNvPr>
              <p:cNvSpPr/>
              <p:nvPr/>
            </p:nvSpPr>
            <p:spPr>
              <a:xfrm>
                <a:off x="838200" y="2438400"/>
                <a:ext cx="533400" cy="304800"/>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Donut 27">
                <a:extLst>
                  <a:ext uri="{FF2B5EF4-FFF2-40B4-BE49-F238E27FC236}">
                    <a16:creationId xmlns:a16="http://schemas.microsoft.com/office/drawing/2014/main" id="{50F43CB5-8E80-4448-817A-91AC391D981B}"/>
                  </a:ext>
                </a:extLst>
              </p:cNvPr>
              <p:cNvSpPr/>
              <p:nvPr/>
            </p:nvSpPr>
            <p:spPr>
              <a:xfrm>
                <a:off x="838200" y="1676400"/>
                <a:ext cx="533400" cy="304800"/>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Plaque 83">
                <a:extLst>
                  <a:ext uri="{FF2B5EF4-FFF2-40B4-BE49-F238E27FC236}">
                    <a16:creationId xmlns:a16="http://schemas.microsoft.com/office/drawing/2014/main" id="{4CC58226-E215-4B6F-A27E-5D2EEC0CA5BA}"/>
                  </a:ext>
                </a:extLst>
              </p:cNvPr>
              <p:cNvSpPr/>
              <p:nvPr/>
            </p:nvSpPr>
            <p:spPr>
              <a:xfrm>
                <a:off x="914400" y="1676400"/>
                <a:ext cx="381000" cy="381000"/>
              </a:xfrm>
              <a:prstGeom prst="plaque">
                <a:avLst>
                  <a:gd name="adj" fmla="val 40196"/>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Plaque 84">
                <a:extLst>
                  <a:ext uri="{FF2B5EF4-FFF2-40B4-BE49-F238E27FC236}">
                    <a16:creationId xmlns:a16="http://schemas.microsoft.com/office/drawing/2014/main" id="{4B7D66C4-CA23-4D00-9992-EA8B85E9BC16}"/>
                  </a:ext>
                </a:extLst>
              </p:cNvPr>
              <p:cNvSpPr/>
              <p:nvPr/>
            </p:nvSpPr>
            <p:spPr>
              <a:xfrm>
                <a:off x="914400" y="2057400"/>
                <a:ext cx="381000" cy="381000"/>
              </a:xfrm>
              <a:prstGeom prst="plaque">
                <a:avLst>
                  <a:gd name="adj" fmla="val 40196"/>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Plaque 85">
                <a:extLst>
                  <a:ext uri="{FF2B5EF4-FFF2-40B4-BE49-F238E27FC236}">
                    <a16:creationId xmlns:a16="http://schemas.microsoft.com/office/drawing/2014/main" id="{9192592D-7BA3-4089-900A-E9D8BFCB7E31}"/>
                  </a:ext>
                </a:extLst>
              </p:cNvPr>
              <p:cNvSpPr/>
              <p:nvPr/>
            </p:nvSpPr>
            <p:spPr>
              <a:xfrm>
                <a:off x="914400" y="2514600"/>
                <a:ext cx="381000" cy="381000"/>
              </a:xfrm>
              <a:prstGeom prst="plaque">
                <a:avLst>
                  <a:gd name="adj" fmla="val 40196"/>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Oval 76">
              <a:extLst>
                <a:ext uri="{FF2B5EF4-FFF2-40B4-BE49-F238E27FC236}">
                  <a16:creationId xmlns:a16="http://schemas.microsoft.com/office/drawing/2014/main" id="{5A94F4F4-57D5-4A37-B557-FAACCE938D5E}"/>
                </a:ext>
              </a:extLst>
            </p:cNvPr>
            <p:cNvSpPr/>
            <p:nvPr/>
          </p:nvSpPr>
          <p:spPr>
            <a:xfrm>
              <a:off x="4487905" y="5752994"/>
              <a:ext cx="176893" cy="15531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Related image">
            <a:extLst>
              <a:ext uri="{FF2B5EF4-FFF2-40B4-BE49-F238E27FC236}">
                <a16:creationId xmlns:a16="http://schemas.microsoft.com/office/drawing/2014/main" id="{75FA0620-BE60-49FF-85F8-B849FEC699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9107" y="3499319"/>
            <a:ext cx="3359060" cy="2381999"/>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130" descr="Joseph Fielding Smith.jpg">
            <a:extLst>
              <a:ext uri="{FF2B5EF4-FFF2-40B4-BE49-F238E27FC236}">
                <a16:creationId xmlns:a16="http://schemas.microsoft.com/office/drawing/2014/main" id="{676F886F-47CA-4F1B-A4B0-A6767CF9DB39}"/>
              </a:ext>
            </a:extLst>
          </p:cNvPr>
          <p:cNvPicPr>
            <a:picLocks noChangeAspect="1"/>
          </p:cNvPicPr>
          <p:nvPr/>
        </p:nvPicPr>
        <p:blipFill>
          <a:blip r:embed="rId4" cstate="print"/>
          <a:stretch>
            <a:fillRect/>
          </a:stretch>
        </p:blipFill>
        <p:spPr>
          <a:xfrm>
            <a:off x="9663527" y="5496824"/>
            <a:ext cx="751666" cy="948411"/>
          </a:xfrm>
          <a:prstGeom prst="rect">
            <a:avLst/>
          </a:prstGeom>
        </p:spPr>
      </p:pic>
    </p:spTree>
    <p:extLst>
      <p:ext uri="{BB962C8B-B14F-4D97-AF65-F5344CB8AC3E}">
        <p14:creationId xmlns:p14="http://schemas.microsoft.com/office/powerpoint/2010/main" val="154617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31"/>
                                        </p:tgtEl>
                                        <p:attrNameLst>
                                          <p:attrName>style.visibility</p:attrName>
                                        </p:attrNameLst>
                                      </p:cBhvr>
                                      <p:to>
                                        <p:strVal val="visible"/>
                                      </p:to>
                                    </p:set>
                                    <p:animEffect transition="in" filter="fade">
                                      <p:cBhvr>
                                        <p:cTn id="10" dur="2000"/>
                                        <p:tgtEl>
                                          <p:spTgt spid="131"/>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1866</Words>
  <Application>Microsoft Office PowerPoint</Application>
  <PresentationFormat>Widescreen</PresentationFormat>
  <Paragraphs>144</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Berlin Sans FB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10</cp:revision>
  <dcterms:created xsi:type="dcterms:W3CDTF">2018-02-16T14:59:00Z</dcterms:created>
  <dcterms:modified xsi:type="dcterms:W3CDTF">2020-07-02T15:24:50Z</dcterms:modified>
</cp:coreProperties>
</file>