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8" r:id="rId4"/>
    <p:sldId id="262" r:id="rId5"/>
    <p:sldId id="263" r:id="rId6"/>
    <p:sldId id="264" r:id="rId7"/>
    <p:sldId id="265" r:id="rId8"/>
    <p:sldId id="278" r:id="rId9"/>
    <p:sldId id="279" r:id="rId10"/>
    <p:sldId id="270" r:id="rId11"/>
    <p:sldId id="275" r:id="rId12"/>
    <p:sldId id="276" r:id="rId13"/>
    <p:sldId id="277" r:id="rId14"/>
    <p:sldId id="280" r:id="rId15"/>
    <p:sldId id="266" r:id="rId16"/>
    <p:sldId id="268" r:id="rId17"/>
    <p:sldId id="267" r:id="rId18"/>
    <p:sldId id="281" r:id="rId19"/>
    <p:sldId id="259" r:id="rId20"/>
    <p:sldId id="261" r:id="rId21"/>
    <p:sldId id="269" r:id="rId22"/>
    <p:sldId id="271" r:id="rId23"/>
    <p:sldId id="272" r:id="rId24"/>
    <p:sldId id="273" r:id="rId25"/>
  </p:sldIdLst>
  <p:sldSz cx="12192000" cy="6858000"/>
  <p:notesSz cx="6858000" cy="9144000"/>
  <p:embeddedFontLst>
    <p:embeddedFont>
      <p:font typeface="Abadi" panose="020B0604020104020204" pitchFamily="34"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French Script MT" panose="03020402040607040605" pitchFamily="66" charset="0"/>
      <p:regular r:id="rId33"/>
    </p:embeddedFont>
    <p:embeddedFont>
      <p:font typeface="Georgia" panose="02040502050405020303" pitchFamily="18"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12E504-AAC9-4A1B-8ABB-6F2593C35F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3417808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2E504-AAC9-4A1B-8ABB-6F2593C35F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226725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2E504-AAC9-4A1B-8ABB-6F2593C35F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11024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2E504-AAC9-4A1B-8ABB-6F2593C35F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174740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12E504-AAC9-4A1B-8ABB-6F2593C35F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389169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12E504-AAC9-4A1B-8ABB-6F2593C35F3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59126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12E504-AAC9-4A1B-8ABB-6F2593C35F33}"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428965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12E504-AAC9-4A1B-8ABB-6F2593C35F33}"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183380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2E504-AAC9-4A1B-8ABB-6F2593C35F33}"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235804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12E504-AAC9-4A1B-8ABB-6F2593C35F3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193251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12E504-AAC9-4A1B-8ABB-6F2593C35F3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162964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E504-AAC9-4A1B-8ABB-6F2593C35F33}"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C3D47-9253-4B88-B6BF-AF66B16E38DC}" type="slidenum">
              <a:rPr lang="en-US" smtClean="0"/>
              <a:t>‹#›</a:t>
            </a:fld>
            <a:endParaRPr lang="en-US"/>
          </a:p>
        </p:txBody>
      </p:sp>
    </p:spTree>
    <p:extLst>
      <p:ext uri="{BB962C8B-B14F-4D97-AF65-F5344CB8AC3E}">
        <p14:creationId xmlns:p14="http://schemas.microsoft.com/office/powerpoint/2010/main" val="183932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hyperlink" Target="http://nephicode.blogspot.com/2013/02/the-book-of-abraham-and-facsimile-image.html"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s://tech.lds.org/blog/606-the-history-of-ldsorg-shows-gods-hands-part-2" TargetMode="External"/><Relationship Id="rId4" Type="http://schemas.openxmlformats.org/officeDocument/2006/relationships/hyperlink" Target="https://www.lds.org/scriptures/pgp/introduction?lang=e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B8BB98-E0B7-46E8-B335-DBD2F74B1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8934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91F49777-7ABF-4F38-9C2D-148D24600CB9}"/>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grpSp>
        <p:nvGrpSpPr>
          <p:cNvPr id="14341" name="Group 14340"/>
          <p:cNvGrpSpPr/>
          <p:nvPr/>
        </p:nvGrpSpPr>
        <p:grpSpPr>
          <a:xfrm>
            <a:off x="163225" y="392004"/>
            <a:ext cx="6602444" cy="1402856"/>
            <a:chOff x="212920" y="216619"/>
            <a:chExt cx="6602444" cy="1402856"/>
          </a:xfrm>
        </p:grpSpPr>
        <p:sp>
          <p:nvSpPr>
            <p:cNvPr id="5" name="Rectangle 4"/>
            <p:cNvSpPr/>
            <p:nvPr/>
          </p:nvSpPr>
          <p:spPr>
            <a:xfrm>
              <a:off x="1609408" y="335494"/>
              <a:ext cx="5205956" cy="923330"/>
            </a:xfrm>
            <a:prstGeom prst="rect">
              <a:avLst/>
            </a:prstGeom>
          </p:spPr>
          <p:txBody>
            <a:bodyPr wrap="square">
              <a:spAutoFit/>
            </a:bodyPr>
            <a:lstStyle/>
            <a:p>
              <a:r>
                <a:rPr lang="en-US" dirty="0">
                  <a:latin typeface="Open Sans"/>
                </a:rPr>
                <a:t>Why did Joseph Smith say he had translated the writings of Abraham even though the manuscripts do not date from Abraham’s time?</a:t>
              </a:r>
            </a:p>
          </p:txBody>
        </p:sp>
        <p:grpSp>
          <p:nvGrpSpPr>
            <p:cNvPr id="33" name="Group 32"/>
            <p:cNvGrpSpPr/>
            <p:nvPr/>
          </p:nvGrpSpPr>
          <p:grpSpPr>
            <a:xfrm>
              <a:off x="212920" y="216619"/>
              <a:ext cx="1304670" cy="1402856"/>
              <a:chOff x="1655501" y="1122630"/>
              <a:chExt cx="3376090" cy="3812529"/>
            </a:xfrm>
          </p:grpSpPr>
          <p:grpSp>
            <p:nvGrpSpPr>
              <p:cNvPr id="34" name="Group 33"/>
              <p:cNvGrpSpPr/>
              <p:nvPr/>
            </p:nvGrpSpPr>
            <p:grpSpPr>
              <a:xfrm>
                <a:off x="1655501" y="1122630"/>
                <a:ext cx="1938725" cy="3286871"/>
                <a:chOff x="1655501" y="1122630"/>
                <a:chExt cx="1938725" cy="3286871"/>
              </a:xfrm>
            </p:grpSpPr>
            <p:sp>
              <p:nvSpPr>
                <p:cNvPr id="51" name="Oval 50"/>
                <p:cNvSpPr/>
                <p:nvPr/>
              </p:nvSpPr>
              <p:spPr>
                <a:xfrm>
                  <a:off x="1738265" y="1122630"/>
                  <a:ext cx="1855961" cy="2064190"/>
                </a:xfrm>
                <a:prstGeom prst="ellipse">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1873426" y="2688701"/>
                  <a:ext cx="1502875" cy="1938725"/>
                </a:xfrm>
                <a:prstGeom prst="flowChartDelay">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a:off x="3014803" y="4502016"/>
                <a:ext cx="437777" cy="433143"/>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40229" y="2115624"/>
                <a:ext cx="1086130" cy="108612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933895" y="2109458"/>
                <a:ext cx="1064361" cy="1237296"/>
                <a:chOff x="1293349" y="1456588"/>
                <a:chExt cx="1738915" cy="2021452"/>
              </a:xfrm>
            </p:grpSpPr>
            <p:cxnSp>
              <p:nvCxnSpPr>
                <p:cNvPr id="46" name="Straight Connector 45"/>
                <p:cNvCxnSpPr/>
                <p:nvPr/>
              </p:nvCxnSpPr>
              <p:spPr>
                <a:xfrm>
                  <a:off x="1466661" y="1810693"/>
                  <a:ext cx="923454" cy="1430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729212" y="1573794"/>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982711" y="1466661"/>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18523" y="1456588"/>
                  <a:ext cx="713741" cy="11689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3349" y="2093472"/>
                  <a:ext cx="897590" cy="13845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5210816">
                <a:off x="3875100" y="2207211"/>
                <a:ext cx="1220687" cy="1092295"/>
                <a:chOff x="1283874" y="1456588"/>
                <a:chExt cx="1994316" cy="1784553"/>
              </a:xfrm>
            </p:grpSpPr>
            <p:cxnSp>
              <p:nvCxnSpPr>
                <p:cNvPr id="41" name="Straight Connector 40"/>
                <p:cNvCxnSpPr/>
                <p:nvPr/>
              </p:nvCxnSpPr>
              <p:spPr>
                <a:xfrm>
                  <a:off x="1466661" y="1810693"/>
                  <a:ext cx="923454" cy="1430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29212" y="1573794"/>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82711" y="1466661"/>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18523" y="1456588"/>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389184" flipH="1">
                  <a:off x="1103585" y="2300025"/>
                  <a:ext cx="1119929" cy="7593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Rounded Rectangle 38"/>
              <p:cNvSpPr/>
              <p:nvPr/>
            </p:nvSpPr>
            <p:spPr>
              <a:xfrm rot="1806739">
                <a:off x="3704315" y="2995529"/>
                <a:ext cx="932834" cy="33299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2652178">
                <a:off x="3309066" y="3207073"/>
                <a:ext cx="749326" cy="1547583"/>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39" name="Group 14338"/>
          <p:cNvGrpSpPr/>
          <p:nvPr/>
        </p:nvGrpSpPr>
        <p:grpSpPr>
          <a:xfrm>
            <a:off x="3206815" y="1878014"/>
            <a:ext cx="8166219" cy="1728641"/>
            <a:chOff x="1741848" y="1848037"/>
            <a:chExt cx="8166219" cy="1728641"/>
          </a:xfrm>
        </p:grpSpPr>
        <p:sp>
          <p:nvSpPr>
            <p:cNvPr id="2" name="Rectangle 1"/>
            <p:cNvSpPr/>
            <p:nvPr/>
          </p:nvSpPr>
          <p:spPr>
            <a:xfrm>
              <a:off x="3015343" y="1848037"/>
              <a:ext cx="6892724" cy="1615827"/>
            </a:xfrm>
            <a:prstGeom prst="rect">
              <a:avLst/>
            </a:prstGeom>
          </p:spPr>
          <p:txBody>
            <a:bodyPr wrap="square">
              <a:spAutoFit/>
            </a:bodyPr>
            <a:lstStyle/>
            <a:p>
              <a:r>
                <a:rPr lang="en-US" dirty="0">
                  <a:solidFill>
                    <a:srgbClr val="333333"/>
                  </a:solidFill>
                  <a:latin typeface="Open Sans"/>
                </a:rPr>
                <a:t>“The Prophet Joseph Smith never claimed the papyri were indeed the writings of Abraham. He said the book of Abraham was “a translation of some ancient Records that have fallen into our hands, from the Catacombs of Egypt, purporting to be the writings of Abraham, while he was in Egypt.”</a:t>
              </a:r>
            </a:p>
            <a:p>
              <a:r>
                <a:rPr lang="en-US" sz="900" dirty="0">
                  <a:solidFill>
                    <a:srgbClr val="333333"/>
                  </a:solidFill>
                  <a:latin typeface="Open Sans"/>
                </a:rPr>
                <a:t>Times and Seasons</a:t>
              </a:r>
              <a:endParaRPr lang="en-US" sz="900" dirty="0"/>
            </a:p>
          </p:txBody>
        </p:sp>
        <p:grpSp>
          <p:nvGrpSpPr>
            <p:cNvPr id="57" name="Group 56"/>
            <p:cNvGrpSpPr/>
            <p:nvPr/>
          </p:nvGrpSpPr>
          <p:grpSpPr>
            <a:xfrm>
              <a:off x="1741848" y="1848037"/>
              <a:ext cx="1019620" cy="1728641"/>
              <a:chOff x="6880644" y="1874530"/>
              <a:chExt cx="1938725" cy="3286871"/>
            </a:xfrm>
          </p:grpSpPr>
          <p:sp>
            <p:nvSpPr>
              <p:cNvPr id="58" name="Oval 57"/>
              <p:cNvSpPr/>
              <p:nvPr/>
            </p:nvSpPr>
            <p:spPr>
              <a:xfrm>
                <a:off x="6963408" y="1874530"/>
                <a:ext cx="1855961" cy="20641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6200000">
                <a:off x="7098569" y="3440601"/>
                <a:ext cx="1502875" cy="1938725"/>
              </a:xfrm>
              <a:prstGeom prst="flowChartDelay">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196489" y="3868270"/>
            <a:ext cx="10621893" cy="2862322"/>
            <a:chOff x="1196489" y="3868270"/>
            <a:chExt cx="10621893" cy="2862322"/>
          </a:xfrm>
        </p:grpSpPr>
        <p:sp>
          <p:nvSpPr>
            <p:cNvPr id="14338" name="Rectangle 14337"/>
            <p:cNvSpPr/>
            <p:nvPr/>
          </p:nvSpPr>
          <p:spPr>
            <a:xfrm>
              <a:off x="2761468" y="3868270"/>
              <a:ext cx="9056914" cy="2862322"/>
            </a:xfrm>
            <a:prstGeom prst="rect">
              <a:avLst/>
            </a:prstGeom>
          </p:spPr>
          <p:txBody>
            <a:bodyPr wrap="square">
              <a:spAutoFit/>
            </a:bodyPr>
            <a:lstStyle/>
            <a:p>
              <a:r>
                <a:rPr lang="en-US" dirty="0">
                  <a:solidFill>
                    <a:srgbClr val="333333"/>
                  </a:solidFill>
                  <a:latin typeface="Open Sans"/>
                </a:rPr>
                <a:t>“In 1966 eleven fragments of papyri once possessed by the Prophet Joseph Smith were discovered in the Metropolitan Museum of Art in New York City. They were given to the Church and have been analyzed by scholars who date them between about 100 B.C. and A.D. 100. A common objection to the authenticity of the book of Abraham is that the manuscripts are not old enough to have been written by Abraham, who lived almost two thousand years before Christ. Joseph Smith never claimed that the papyri were autographic (written by Abraham himself), nor that they dated from the time of Abraham. It is common to refer to an author’s works as ‘his’ writings, whether he penned them himself, dictated them to others, or others copied his writings later.”</a:t>
              </a:r>
              <a:endParaRPr lang="en-US" sz="1200" dirty="0">
                <a:solidFill>
                  <a:srgbClr val="333333"/>
                </a:solidFill>
                <a:latin typeface="Open Sans"/>
              </a:endParaRPr>
            </a:p>
            <a:p>
              <a:r>
                <a:rPr lang="en-US" sz="1200" dirty="0">
                  <a:solidFill>
                    <a:srgbClr val="333333"/>
                  </a:solidFill>
                  <a:latin typeface="Open Sans"/>
                </a:rPr>
                <a:t> (</a:t>
              </a:r>
              <a:r>
                <a:rPr lang="en-US" sz="1200" i="1" dirty="0">
                  <a:solidFill>
                    <a:srgbClr val="333333"/>
                  </a:solidFill>
                  <a:latin typeface="Open Sans"/>
                </a:rPr>
                <a:t>The Pearl of Great Price Student Manual,</a:t>
              </a:r>
              <a:r>
                <a:rPr lang="en-US" sz="1200" dirty="0">
                  <a:solidFill>
                    <a:srgbClr val="333333"/>
                  </a:solidFill>
                  <a:latin typeface="Open Sans"/>
                </a:rPr>
                <a:t> 28).</a:t>
              </a:r>
              <a:endParaRPr lang="en-US" sz="1200" dirty="0"/>
            </a:p>
          </p:txBody>
        </p:sp>
        <p:grpSp>
          <p:nvGrpSpPr>
            <p:cNvPr id="63" name="Group 62"/>
            <p:cNvGrpSpPr/>
            <p:nvPr/>
          </p:nvGrpSpPr>
          <p:grpSpPr>
            <a:xfrm>
              <a:off x="1196489" y="4225845"/>
              <a:ext cx="987516" cy="1674213"/>
              <a:chOff x="6880644" y="1874530"/>
              <a:chExt cx="1938725" cy="3286871"/>
            </a:xfrm>
            <a:solidFill>
              <a:schemeClr val="accent1">
                <a:lumMod val="75000"/>
              </a:schemeClr>
            </a:solidFill>
          </p:grpSpPr>
          <p:sp>
            <p:nvSpPr>
              <p:cNvPr id="64" name="Oval 63"/>
              <p:cNvSpPr/>
              <p:nvPr/>
            </p:nvSpPr>
            <p:spPr>
              <a:xfrm>
                <a:off x="6963408" y="1874530"/>
                <a:ext cx="1855961" cy="20641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7098569" y="3440601"/>
                <a:ext cx="1502875" cy="193872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 name="TextBox 54">
            <a:extLst>
              <a:ext uri="{FF2B5EF4-FFF2-40B4-BE49-F238E27FC236}">
                <a16:creationId xmlns:a16="http://schemas.microsoft.com/office/drawing/2014/main" id="{8E5B611D-8FAE-4B47-8EE4-4803B9AECFC5}"/>
              </a:ext>
            </a:extLst>
          </p:cNvPr>
          <p:cNvSpPr txBox="1"/>
          <p:nvPr/>
        </p:nvSpPr>
        <p:spPr>
          <a:xfrm>
            <a:off x="0" y="-149643"/>
            <a:ext cx="12192000" cy="769441"/>
          </a:xfrm>
          <a:prstGeom prst="rect">
            <a:avLst/>
          </a:prstGeom>
          <a:noFill/>
        </p:spPr>
        <p:txBody>
          <a:bodyPr wrap="square" rtlCol="0">
            <a:spAutoFit/>
          </a:bodyPr>
          <a:lstStyle/>
          <a:p>
            <a:pPr algn="ctr"/>
            <a:r>
              <a:rPr lang="en-US" sz="4400" dirty="0">
                <a:latin typeface="French Script MT" panose="03020402040607040605" pitchFamily="66" charset="0"/>
              </a:rPr>
              <a:t>An Interview</a:t>
            </a:r>
          </a:p>
        </p:txBody>
      </p:sp>
    </p:spTree>
    <p:extLst>
      <p:ext uri="{BB962C8B-B14F-4D97-AF65-F5344CB8AC3E}">
        <p14:creationId xmlns:p14="http://schemas.microsoft.com/office/powerpoint/2010/main" val="327232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C8B18E5E-2305-4AF8-99A0-33BA696EBCE9}"/>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grpSp>
        <p:nvGrpSpPr>
          <p:cNvPr id="14341" name="Group 14340"/>
          <p:cNvGrpSpPr/>
          <p:nvPr/>
        </p:nvGrpSpPr>
        <p:grpSpPr>
          <a:xfrm>
            <a:off x="212920" y="216619"/>
            <a:ext cx="6602444" cy="1402856"/>
            <a:chOff x="212920" y="216619"/>
            <a:chExt cx="6602444" cy="1402856"/>
          </a:xfrm>
        </p:grpSpPr>
        <p:sp>
          <p:nvSpPr>
            <p:cNvPr id="5" name="Rectangle 4"/>
            <p:cNvSpPr/>
            <p:nvPr/>
          </p:nvSpPr>
          <p:spPr>
            <a:xfrm>
              <a:off x="1609408" y="335494"/>
              <a:ext cx="5205956" cy="369332"/>
            </a:xfrm>
            <a:prstGeom prst="rect">
              <a:avLst/>
            </a:prstGeom>
          </p:spPr>
          <p:txBody>
            <a:bodyPr wrap="square">
              <a:spAutoFit/>
            </a:bodyPr>
            <a:lstStyle/>
            <a:p>
              <a:r>
                <a:rPr lang="en-US" dirty="0">
                  <a:latin typeface="Open Sans"/>
                </a:rPr>
                <a:t>What did Joseph Smith do with his translation?</a:t>
              </a:r>
            </a:p>
          </p:txBody>
        </p:sp>
        <p:grpSp>
          <p:nvGrpSpPr>
            <p:cNvPr id="33" name="Group 32"/>
            <p:cNvGrpSpPr/>
            <p:nvPr/>
          </p:nvGrpSpPr>
          <p:grpSpPr>
            <a:xfrm>
              <a:off x="212920" y="216619"/>
              <a:ext cx="1304670" cy="1402856"/>
              <a:chOff x="1655501" y="1122630"/>
              <a:chExt cx="3376090" cy="3812529"/>
            </a:xfrm>
          </p:grpSpPr>
          <p:grpSp>
            <p:nvGrpSpPr>
              <p:cNvPr id="34" name="Group 33"/>
              <p:cNvGrpSpPr/>
              <p:nvPr/>
            </p:nvGrpSpPr>
            <p:grpSpPr>
              <a:xfrm>
                <a:off x="1655501" y="1122630"/>
                <a:ext cx="1938725" cy="3286871"/>
                <a:chOff x="1655501" y="1122630"/>
                <a:chExt cx="1938725" cy="3286871"/>
              </a:xfrm>
            </p:grpSpPr>
            <p:sp>
              <p:nvSpPr>
                <p:cNvPr id="51" name="Oval 50"/>
                <p:cNvSpPr/>
                <p:nvPr/>
              </p:nvSpPr>
              <p:spPr>
                <a:xfrm>
                  <a:off x="1738265" y="1122630"/>
                  <a:ext cx="1855961" cy="2064190"/>
                </a:xfrm>
                <a:prstGeom prst="ellipse">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1873426" y="2688701"/>
                  <a:ext cx="1502875" cy="1938725"/>
                </a:xfrm>
                <a:prstGeom prst="flowChartDelay">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a:off x="3014803" y="4502016"/>
                <a:ext cx="437777" cy="433143"/>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40229" y="2115624"/>
                <a:ext cx="1086130" cy="108612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933895" y="2109458"/>
                <a:ext cx="1064361" cy="1237296"/>
                <a:chOff x="1293349" y="1456588"/>
                <a:chExt cx="1738915" cy="2021452"/>
              </a:xfrm>
            </p:grpSpPr>
            <p:cxnSp>
              <p:nvCxnSpPr>
                <p:cNvPr id="46" name="Straight Connector 45"/>
                <p:cNvCxnSpPr/>
                <p:nvPr/>
              </p:nvCxnSpPr>
              <p:spPr>
                <a:xfrm>
                  <a:off x="1466661" y="1810693"/>
                  <a:ext cx="923454" cy="1430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729212" y="1573794"/>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982711" y="1466661"/>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18523" y="1456588"/>
                  <a:ext cx="713741" cy="11689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3349" y="2093472"/>
                  <a:ext cx="897590" cy="13845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5210816">
                <a:off x="3875100" y="2207211"/>
                <a:ext cx="1220687" cy="1092295"/>
                <a:chOff x="1283874" y="1456588"/>
                <a:chExt cx="1994316" cy="1784553"/>
              </a:xfrm>
            </p:grpSpPr>
            <p:cxnSp>
              <p:nvCxnSpPr>
                <p:cNvPr id="41" name="Straight Connector 40"/>
                <p:cNvCxnSpPr/>
                <p:nvPr/>
              </p:nvCxnSpPr>
              <p:spPr>
                <a:xfrm>
                  <a:off x="1466661" y="1810693"/>
                  <a:ext cx="923454" cy="1430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29212" y="1573794"/>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82711" y="1466661"/>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18523" y="1456588"/>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389184" flipH="1">
                  <a:off x="1103585" y="2300025"/>
                  <a:ext cx="1119929" cy="7593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Rounded Rectangle 38"/>
              <p:cNvSpPr/>
              <p:nvPr/>
            </p:nvSpPr>
            <p:spPr>
              <a:xfrm rot="1806739">
                <a:off x="3704315" y="2995529"/>
                <a:ext cx="932834" cy="33299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2652178">
                <a:off x="3309066" y="3207073"/>
                <a:ext cx="749326" cy="1547583"/>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39" name="Group 14338"/>
          <p:cNvGrpSpPr/>
          <p:nvPr/>
        </p:nvGrpSpPr>
        <p:grpSpPr>
          <a:xfrm>
            <a:off x="2761468" y="1117273"/>
            <a:ext cx="8467369" cy="2585323"/>
            <a:chOff x="1272192" y="1467613"/>
            <a:chExt cx="8467369" cy="2585323"/>
          </a:xfrm>
        </p:grpSpPr>
        <p:sp>
          <p:nvSpPr>
            <p:cNvPr id="2" name="Rectangle 1"/>
            <p:cNvSpPr/>
            <p:nvPr/>
          </p:nvSpPr>
          <p:spPr>
            <a:xfrm>
              <a:off x="2480733" y="1467613"/>
              <a:ext cx="7258828" cy="2585323"/>
            </a:xfrm>
            <a:prstGeom prst="rect">
              <a:avLst/>
            </a:prstGeom>
          </p:spPr>
          <p:txBody>
            <a:bodyPr wrap="square">
              <a:spAutoFit/>
            </a:bodyPr>
            <a:lstStyle/>
            <a:p>
              <a:r>
                <a:rPr lang="en-US" dirty="0">
                  <a:latin typeface="Open Sans"/>
                </a:rPr>
                <a:t>“The book of Abraham was originally published a few excerpts at a time in </a:t>
              </a:r>
              <a:r>
                <a:rPr lang="en-US" i="1" dirty="0">
                  <a:latin typeface="Open Sans"/>
                </a:rPr>
                <a:t>Times and Seasons,</a:t>
              </a:r>
              <a:r>
                <a:rPr lang="en-US" dirty="0">
                  <a:latin typeface="Open Sans"/>
                </a:rPr>
                <a:t> a Church publication, beginning in March 1842 at Nauvoo, Illinois (see [the introduction] at the beginning of the Pearl of Great Price). The Prophet Joseph Smith indicated that he would publish more of the book of Abraham later, but he was martyred before he was able to do so. Concerning the potential length of the completed translation, Oliver Cowdery once said that ‘volumes’ would be necessary to contain it.”</a:t>
              </a:r>
            </a:p>
            <a:p>
              <a:r>
                <a:rPr lang="en-US" dirty="0">
                  <a:latin typeface="Open Sans"/>
                </a:rPr>
                <a:t> </a:t>
              </a:r>
              <a:r>
                <a:rPr lang="en-US" sz="1100" i="1" dirty="0">
                  <a:latin typeface="Open Sans"/>
                </a:rPr>
                <a:t>Messenger and </a:t>
              </a:r>
              <a:r>
                <a:rPr lang="en-US" sz="1100" i="1" dirty="0" err="1">
                  <a:latin typeface="Open Sans"/>
                </a:rPr>
                <a:t>Advocate,</a:t>
              </a:r>
              <a:r>
                <a:rPr lang="en-US" sz="1100" dirty="0" err="1">
                  <a:latin typeface="Open Sans"/>
                </a:rPr>
                <a:t>Dec</a:t>
              </a:r>
              <a:r>
                <a:rPr lang="en-US" sz="1100" dirty="0">
                  <a:latin typeface="Open Sans"/>
                </a:rPr>
                <a:t>. 1835, 236).</a:t>
              </a:r>
            </a:p>
          </p:txBody>
        </p:sp>
        <p:grpSp>
          <p:nvGrpSpPr>
            <p:cNvPr id="57" name="Group 56"/>
            <p:cNvGrpSpPr/>
            <p:nvPr/>
          </p:nvGrpSpPr>
          <p:grpSpPr>
            <a:xfrm>
              <a:off x="1272192" y="1697097"/>
              <a:ext cx="1019620" cy="1728642"/>
              <a:chOff x="5987631" y="1587530"/>
              <a:chExt cx="1938725" cy="3286872"/>
            </a:xfrm>
          </p:grpSpPr>
          <p:sp>
            <p:nvSpPr>
              <p:cNvPr id="58" name="Oval 57"/>
              <p:cNvSpPr/>
              <p:nvPr/>
            </p:nvSpPr>
            <p:spPr>
              <a:xfrm>
                <a:off x="6070394" y="1587530"/>
                <a:ext cx="1855962" cy="20641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6200000">
                <a:off x="6205556" y="3153601"/>
                <a:ext cx="1502876" cy="1938725"/>
              </a:xfrm>
              <a:prstGeom prst="flowChartDelay">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196489" y="4225845"/>
            <a:ext cx="10393293" cy="2097865"/>
            <a:chOff x="1196489" y="4225845"/>
            <a:chExt cx="10393293" cy="2097865"/>
          </a:xfrm>
        </p:grpSpPr>
        <p:sp>
          <p:nvSpPr>
            <p:cNvPr id="14338" name="Rectangle 14337"/>
            <p:cNvSpPr/>
            <p:nvPr/>
          </p:nvSpPr>
          <p:spPr>
            <a:xfrm>
              <a:off x="2532868" y="4400106"/>
              <a:ext cx="9056914" cy="1923604"/>
            </a:xfrm>
            <a:prstGeom prst="rect">
              <a:avLst/>
            </a:prstGeom>
          </p:spPr>
          <p:txBody>
            <a:bodyPr wrap="square">
              <a:spAutoFit/>
            </a:bodyPr>
            <a:lstStyle/>
            <a:p>
              <a:r>
                <a:rPr lang="en-US" dirty="0">
                  <a:latin typeface="Open Sans"/>
                </a:rPr>
                <a:t>“In addition to hieroglyphic writings, the manuscript also contained Egyptian drawings. On 23 February 1842, the Prophet Joseph Smith asked Reuben </a:t>
              </a:r>
              <a:r>
                <a:rPr lang="en-US" dirty="0" err="1">
                  <a:latin typeface="Open Sans"/>
                </a:rPr>
                <a:t>Hedlock</a:t>
              </a:r>
              <a:r>
                <a:rPr lang="en-US" dirty="0">
                  <a:latin typeface="Open Sans"/>
                </a:rPr>
                <a:t>, a professional wood engraver and member of the Church, to prepare woodcuts of three of those drawings so they could be printed. </a:t>
              </a:r>
              <a:r>
                <a:rPr lang="en-US" dirty="0" err="1">
                  <a:latin typeface="Open Sans"/>
                </a:rPr>
                <a:t>Hedlock</a:t>
              </a:r>
              <a:r>
                <a:rPr lang="en-US" dirty="0">
                  <a:latin typeface="Open Sans"/>
                </a:rPr>
                <a:t> finished the engravings in one week, and Joseph Smith published the copies (facsimiles) along with the book of Abraham. Joseph Smith’s explanations of the drawings accompany the facsimiles.”</a:t>
              </a:r>
            </a:p>
            <a:p>
              <a:r>
                <a:rPr lang="en-US" sz="1100" dirty="0">
                  <a:latin typeface="Open Sans"/>
                </a:rPr>
                <a:t> (</a:t>
              </a:r>
              <a:r>
                <a:rPr lang="en-US" sz="1100" i="1" dirty="0">
                  <a:latin typeface="Open Sans"/>
                </a:rPr>
                <a:t>The Pearl of Great Price Student Manual,</a:t>
              </a:r>
              <a:r>
                <a:rPr lang="en-US" sz="1100" dirty="0">
                  <a:latin typeface="Open Sans"/>
                </a:rPr>
                <a:t> 28–29).</a:t>
              </a:r>
            </a:p>
          </p:txBody>
        </p:sp>
        <p:grpSp>
          <p:nvGrpSpPr>
            <p:cNvPr id="63" name="Group 62"/>
            <p:cNvGrpSpPr/>
            <p:nvPr/>
          </p:nvGrpSpPr>
          <p:grpSpPr>
            <a:xfrm>
              <a:off x="1196489" y="4225845"/>
              <a:ext cx="987516" cy="1674213"/>
              <a:chOff x="6880644" y="1874530"/>
              <a:chExt cx="1938725" cy="3286871"/>
            </a:xfrm>
            <a:solidFill>
              <a:schemeClr val="accent1">
                <a:lumMod val="75000"/>
              </a:schemeClr>
            </a:solidFill>
          </p:grpSpPr>
          <p:sp>
            <p:nvSpPr>
              <p:cNvPr id="64" name="Oval 63"/>
              <p:cNvSpPr/>
              <p:nvPr/>
            </p:nvSpPr>
            <p:spPr>
              <a:xfrm>
                <a:off x="6963408" y="1874530"/>
                <a:ext cx="1855961" cy="20641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7098569" y="3440601"/>
                <a:ext cx="1502875" cy="193872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1814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05F1F773-91B7-4D69-AAA3-BD119FEDA67E}"/>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grpSp>
        <p:nvGrpSpPr>
          <p:cNvPr id="14341" name="Group 14340"/>
          <p:cNvGrpSpPr/>
          <p:nvPr/>
        </p:nvGrpSpPr>
        <p:grpSpPr>
          <a:xfrm>
            <a:off x="212920" y="216619"/>
            <a:ext cx="6602444" cy="1402856"/>
            <a:chOff x="212920" y="216619"/>
            <a:chExt cx="6602444" cy="1402856"/>
          </a:xfrm>
        </p:grpSpPr>
        <p:sp>
          <p:nvSpPr>
            <p:cNvPr id="5" name="Rectangle 4"/>
            <p:cNvSpPr/>
            <p:nvPr/>
          </p:nvSpPr>
          <p:spPr>
            <a:xfrm>
              <a:off x="1609408" y="335494"/>
              <a:ext cx="5205956" cy="369332"/>
            </a:xfrm>
            <a:prstGeom prst="rect">
              <a:avLst/>
            </a:prstGeom>
          </p:spPr>
          <p:txBody>
            <a:bodyPr wrap="square">
              <a:spAutoFit/>
            </a:bodyPr>
            <a:lstStyle/>
            <a:p>
              <a:r>
                <a:rPr lang="en-US" dirty="0">
                  <a:latin typeface="Open Sans"/>
                </a:rPr>
                <a:t>What happened to the mummies and the papyri?</a:t>
              </a:r>
            </a:p>
          </p:txBody>
        </p:sp>
        <p:grpSp>
          <p:nvGrpSpPr>
            <p:cNvPr id="33" name="Group 32"/>
            <p:cNvGrpSpPr/>
            <p:nvPr/>
          </p:nvGrpSpPr>
          <p:grpSpPr>
            <a:xfrm>
              <a:off x="212920" y="216619"/>
              <a:ext cx="1304670" cy="1402856"/>
              <a:chOff x="1655501" y="1122630"/>
              <a:chExt cx="3376090" cy="3812529"/>
            </a:xfrm>
          </p:grpSpPr>
          <p:grpSp>
            <p:nvGrpSpPr>
              <p:cNvPr id="34" name="Group 33"/>
              <p:cNvGrpSpPr/>
              <p:nvPr/>
            </p:nvGrpSpPr>
            <p:grpSpPr>
              <a:xfrm>
                <a:off x="1655501" y="1122630"/>
                <a:ext cx="1938725" cy="3286871"/>
                <a:chOff x="1655501" y="1122630"/>
                <a:chExt cx="1938725" cy="3286871"/>
              </a:xfrm>
            </p:grpSpPr>
            <p:sp>
              <p:nvSpPr>
                <p:cNvPr id="51" name="Oval 50"/>
                <p:cNvSpPr/>
                <p:nvPr/>
              </p:nvSpPr>
              <p:spPr>
                <a:xfrm>
                  <a:off x="1738265" y="1122630"/>
                  <a:ext cx="1855961" cy="2064190"/>
                </a:xfrm>
                <a:prstGeom prst="ellipse">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1873426" y="2688701"/>
                  <a:ext cx="1502875" cy="1938725"/>
                </a:xfrm>
                <a:prstGeom prst="flowChartDelay">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a:off x="3014803" y="4502016"/>
                <a:ext cx="437777" cy="433143"/>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40229" y="2115624"/>
                <a:ext cx="1086130" cy="108612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933895" y="2109458"/>
                <a:ext cx="1064361" cy="1237296"/>
                <a:chOff x="1293349" y="1456588"/>
                <a:chExt cx="1738915" cy="2021452"/>
              </a:xfrm>
            </p:grpSpPr>
            <p:cxnSp>
              <p:nvCxnSpPr>
                <p:cNvPr id="46" name="Straight Connector 45"/>
                <p:cNvCxnSpPr/>
                <p:nvPr/>
              </p:nvCxnSpPr>
              <p:spPr>
                <a:xfrm>
                  <a:off x="1466661" y="1810693"/>
                  <a:ext cx="923454" cy="1430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729212" y="1573794"/>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982711" y="1466661"/>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18523" y="1456588"/>
                  <a:ext cx="713741" cy="11689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3349" y="2093472"/>
                  <a:ext cx="897590" cy="13845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5210816">
                <a:off x="3875100" y="2207211"/>
                <a:ext cx="1220687" cy="1092295"/>
                <a:chOff x="1283874" y="1456588"/>
                <a:chExt cx="1994316" cy="1784553"/>
              </a:xfrm>
            </p:grpSpPr>
            <p:cxnSp>
              <p:nvCxnSpPr>
                <p:cNvPr id="41" name="Straight Connector 40"/>
                <p:cNvCxnSpPr/>
                <p:nvPr/>
              </p:nvCxnSpPr>
              <p:spPr>
                <a:xfrm>
                  <a:off x="1466661" y="1810693"/>
                  <a:ext cx="923454" cy="1430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29212" y="1573794"/>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82711" y="1466661"/>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18523" y="1456588"/>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389184" flipH="1">
                  <a:off x="1103585" y="2300025"/>
                  <a:ext cx="1119929" cy="7593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Rounded Rectangle 38"/>
              <p:cNvSpPr/>
              <p:nvPr/>
            </p:nvSpPr>
            <p:spPr>
              <a:xfrm rot="1806739">
                <a:off x="3704315" y="2995529"/>
                <a:ext cx="932834" cy="33299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2652178">
                <a:off x="3309066" y="3207073"/>
                <a:ext cx="749326" cy="1547583"/>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39" name="Group 14338"/>
          <p:cNvGrpSpPr/>
          <p:nvPr/>
        </p:nvGrpSpPr>
        <p:grpSpPr>
          <a:xfrm>
            <a:off x="2646431" y="905740"/>
            <a:ext cx="8166219" cy="3000821"/>
            <a:chOff x="1741848" y="1848037"/>
            <a:chExt cx="8166219" cy="3000821"/>
          </a:xfrm>
        </p:grpSpPr>
        <p:sp>
          <p:nvSpPr>
            <p:cNvPr id="2" name="Rectangle 1"/>
            <p:cNvSpPr/>
            <p:nvPr/>
          </p:nvSpPr>
          <p:spPr>
            <a:xfrm>
              <a:off x="3015343" y="1848037"/>
              <a:ext cx="6892724" cy="3000821"/>
            </a:xfrm>
            <a:prstGeom prst="rect">
              <a:avLst/>
            </a:prstGeom>
          </p:spPr>
          <p:txBody>
            <a:bodyPr wrap="square">
              <a:spAutoFit/>
            </a:bodyPr>
            <a:lstStyle/>
            <a:p>
              <a:r>
                <a:rPr lang="en-US" dirty="0">
                  <a:latin typeface="Open Sans"/>
                </a:rPr>
                <a:t>“After the death of the Prophet Joseph Smith, the four mummies and the papyri became the property of Joseph’s widowed mother, Lucy Mack Smith” (</a:t>
              </a:r>
              <a:r>
                <a:rPr lang="en-US" i="1" dirty="0">
                  <a:latin typeface="Open Sans"/>
                </a:rPr>
                <a:t>The Pearl of Great Price Student Manual,</a:t>
              </a:r>
              <a:r>
                <a:rPr lang="en-US" dirty="0">
                  <a:latin typeface="Open Sans"/>
                </a:rPr>
                <a:t> 29). After Lucy Mack Smith died, the collection was sold to a man named Abel Combs. The collection may have been sold by Joseph Smith’s wife Emma, or it may have been sold by his brother William. Mr. Combs sold some of the collection to a museum in St. Louis, Missouri. He retained other portions and later gave some of them away.”</a:t>
              </a:r>
            </a:p>
            <a:p>
              <a:r>
                <a:rPr lang="en-US" dirty="0"/>
                <a:t> </a:t>
              </a:r>
              <a:r>
                <a:rPr lang="en-US" sz="900" dirty="0"/>
                <a:t>(See </a:t>
              </a:r>
              <a:r>
                <a:rPr lang="en-US" sz="900" i="1" dirty="0"/>
                <a:t>The Pearl of Great Price Student Manual,</a:t>
              </a:r>
              <a:r>
                <a:rPr lang="en-US" sz="900" dirty="0"/>
                <a:t> 29; H. </a:t>
              </a:r>
              <a:r>
                <a:rPr lang="en-US" sz="900" dirty="0" err="1"/>
                <a:t>Donl</a:t>
              </a:r>
              <a:r>
                <a:rPr lang="en-US" sz="900" dirty="0"/>
                <a:t> Peterson, </a:t>
              </a:r>
              <a:r>
                <a:rPr lang="en-US" sz="900" i="1" dirty="0"/>
                <a:t>The Story of the Book of Abraham: Mummies, Manuscripts, and Mormonism</a:t>
              </a:r>
              <a:r>
                <a:rPr lang="en-US" sz="900" dirty="0"/>
                <a:t> [1995], 204–9, 257.)</a:t>
              </a:r>
            </a:p>
          </p:txBody>
        </p:sp>
        <p:grpSp>
          <p:nvGrpSpPr>
            <p:cNvPr id="57" name="Group 56"/>
            <p:cNvGrpSpPr/>
            <p:nvPr/>
          </p:nvGrpSpPr>
          <p:grpSpPr>
            <a:xfrm>
              <a:off x="1741848" y="1848037"/>
              <a:ext cx="1019620" cy="1728641"/>
              <a:chOff x="6880644" y="1874530"/>
              <a:chExt cx="1938725" cy="3286871"/>
            </a:xfrm>
          </p:grpSpPr>
          <p:sp>
            <p:nvSpPr>
              <p:cNvPr id="58" name="Oval 57"/>
              <p:cNvSpPr/>
              <p:nvPr/>
            </p:nvSpPr>
            <p:spPr>
              <a:xfrm>
                <a:off x="6963408" y="1874530"/>
                <a:ext cx="1855961" cy="20641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6200000">
                <a:off x="7098569" y="3440601"/>
                <a:ext cx="1502875" cy="1938725"/>
              </a:xfrm>
              <a:prstGeom prst="flowChartDelay">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338" name="Rectangle 14337"/>
          <p:cNvSpPr/>
          <p:nvPr/>
        </p:nvSpPr>
        <p:spPr>
          <a:xfrm>
            <a:off x="2434896" y="4751557"/>
            <a:ext cx="9056914" cy="1092607"/>
          </a:xfrm>
          <a:prstGeom prst="rect">
            <a:avLst/>
          </a:prstGeom>
        </p:spPr>
        <p:txBody>
          <a:bodyPr wrap="square">
            <a:spAutoFit/>
          </a:bodyPr>
          <a:lstStyle/>
          <a:p>
            <a:r>
              <a:rPr lang="en-US" dirty="0">
                <a:latin typeface="Open Sans"/>
              </a:rPr>
              <a:t>“Several theories have been offered regarding what happened … to the mummies and the papyri. It appears that at least two of the mummies were burned in the great Chicago fire of 1871.” </a:t>
            </a:r>
          </a:p>
          <a:p>
            <a:r>
              <a:rPr lang="en-US" sz="1100" dirty="0">
                <a:latin typeface="Open Sans"/>
              </a:rPr>
              <a:t>(see B. H. Roberts, </a:t>
            </a:r>
            <a:r>
              <a:rPr lang="en-US" sz="1100" i="1" dirty="0">
                <a:latin typeface="Open Sans"/>
              </a:rPr>
              <a:t>New Witnesses for God,</a:t>
            </a:r>
            <a:r>
              <a:rPr lang="en-US" sz="1100" dirty="0">
                <a:latin typeface="Open Sans"/>
              </a:rPr>
              <a:t> 3 vols. [1909–11], 2:380–382).</a:t>
            </a:r>
          </a:p>
        </p:txBody>
      </p:sp>
      <p:grpSp>
        <p:nvGrpSpPr>
          <p:cNvPr id="63" name="Group 62"/>
          <p:cNvGrpSpPr/>
          <p:nvPr/>
        </p:nvGrpSpPr>
        <p:grpSpPr>
          <a:xfrm>
            <a:off x="1196489" y="4225845"/>
            <a:ext cx="987516" cy="1674213"/>
            <a:chOff x="6880644" y="1874530"/>
            <a:chExt cx="1938725" cy="3286871"/>
          </a:xfrm>
          <a:solidFill>
            <a:schemeClr val="accent1">
              <a:lumMod val="75000"/>
            </a:schemeClr>
          </a:solidFill>
        </p:grpSpPr>
        <p:sp>
          <p:nvSpPr>
            <p:cNvPr id="64" name="Oval 63"/>
            <p:cNvSpPr/>
            <p:nvPr/>
          </p:nvSpPr>
          <p:spPr>
            <a:xfrm>
              <a:off x="6963408" y="1874530"/>
              <a:ext cx="1855961" cy="20641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7098569" y="3440601"/>
              <a:ext cx="1502875" cy="193872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462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FB711E-8F8B-4B50-89F3-CD90DA5B8EA6}"/>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grpSp>
        <p:nvGrpSpPr>
          <p:cNvPr id="4" name="Group 3"/>
          <p:cNvGrpSpPr/>
          <p:nvPr/>
        </p:nvGrpSpPr>
        <p:grpSpPr>
          <a:xfrm>
            <a:off x="1011432" y="1451641"/>
            <a:ext cx="10621893" cy="2862322"/>
            <a:chOff x="1196489" y="3868270"/>
            <a:chExt cx="10621893" cy="2862322"/>
          </a:xfrm>
        </p:grpSpPr>
        <p:sp>
          <p:nvSpPr>
            <p:cNvPr id="14338" name="Rectangle 14337"/>
            <p:cNvSpPr/>
            <p:nvPr/>
          </p:nvSpPr>
          <p:spPr>
            <a:xfrm>
              <a:off x="2761468" y="3868270"/>
              <a:ext cx="9056914" cy="2862322"/>
            </a:xfrm>
            <a:prstGeom prst="rect">
              <a:avLst/>
            </a:prstGeom>
          </p:spPr>
          <p:txBody>
            <a:bodyPr wrap="square">
              <a:spAutoFit/>
            </a:bodyPr>
            <a:lstStyle/>
            <a:p>
              <a:r>
                <a:rPr lang="en-US" sz="2400" dirty="0">
                  <a:latin typeface="Open Sans"/>
                </a:rPr>
                <a:t>“In the early spring of 1966, Dr. Aziz S. </a:t>
              </a:r>
              <a:r>
                <a:rPr lang="en-US" sz="2400" dirty="0" err="1">
                  <a:latin typeface="Open Sans"/>
                </a:rPr>
                <a:t>Atiya</a:t>
              </a:r>
              <a:r>
                <a:rPr lang="en-US" sz="2400" dirty="0">
                  <a:latin typeface="Open Sans"/>
                </a:rPr>
                <a:t>, a University of Utah professor, [brought to the attention of the Church several fragments of the Joseph Smith papyri that were located] at the Metropolitan Museum of Art in New York City. These fragments were presented to the Church by the director of the museum on 27 November 1967. The current whereabouts of the other mummies and the other portions of the papyri are unknown.</a:t>
              </a:r>
            </a:p>
            <a:p>
              <a:r>
                <a:rPr lang="en-US" sz="1200" i="1" dirty="0"/>
                <a:t>Studies in Scripture</a:t>
              </a:r>
              <a:endParaRPr lang="en-US" sz="1200" dirty="0"/>
            </a:p>
          </p:txBody>
        </p:sp>
        <p:grpSp>
          <p:nvGrpSpPr>
            <p:cNvPr id="63" name="Group 62"/>
            <p:cNvGrpSpPr/>
            <p:nvPr/>
          </p:nvGrpSpPr>
          <p:grpSpPr>
            <a:xfrm>
              <a:off x="1196489" y="4225845"/>
              <a:ext cx="987516" cy="1674213"/>
              <a:chOff x="6880644" y="1874530"/>
              <a:chExt cx="1938725" cy="3286871"/>
            </a:xfrm>
            <a:solidFill>
              <a:schemeClr val="accent1">
                <a:lumMod val="75000"/>
              </a:schemeClr>
            </a:solidFill>
          </p:grpSpPr>
          <p:sp>
            <p:nvSpPr>
              <p:cNvPr id="64" name="Oval 63"/>
              <p:cNvSpPr/>
              <p:nvPr/>
            </p:nvSpPr>
            <p:spPr>
              <a:xfrm>
                <a:off x="6963408" y="1874530"/>
                <a:ext cx="1855961" cy="20641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7098569" y="3440601"/>
                <a:ext cx="1502875" cy="193872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4078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FB711E-8F8B-4B50-89F3-CD90DA5B8EA6}"/>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14338" name="Rectangle 14337"/>
          <p:cNvSpPr/>
          <p:nvPr/>
        </p:nvSpPr>
        <p:spPr>
          <a:xfrm>
            <a:off x="3687416" y="636496"/>
            <a:ext cx="7637795" cy="5693866"/>
          </a:xfrm>
          <a:prstGeom prst="rect">
            <a:avLst/>
          </a:prstGeom>
        </p:spPr>
        <p:txBody>
          <a:bodyPr wrap="square">
            <a:spAutoFit/>
          </a:bodyPr>
          <a:lstStyle/>
          <a:p>
            <a:r>
              <a:rPr lang="en-US" sz="2800" dirty="0"/>
              <a:t>“The Prophet Joseph Smith never communicated his method of translating these records. As with all other scriptures, a testimony of the truthfulness of these writings is primarily a matter of faith. The greatest evidence of the truthfulness of the book of Abraham is not found in an analysis of physical evidence nor historical background, but in prayerful consideration of its content and power” </a:t>
            </a:r>
          </a:p>
          <a:p>
            <a:endParaRPr lang="en-US" sz="2800" dirty="0"/>
          </a:p>
          <a:p>
            <a:r>
              <a:rPr lang="en-US" sz="2800" dirty="0"/>
              <a:t>Although we do not know the exact method Joseph Smith used to translate the writings, we do know that he translated the book of Abraham by the gift and power of God.</a:t>
            </a:r>
          </a:p>
        </p:txBody>
      </p:sp>
      <p:grpSp>
        <p:nvGrpSpPr>
          <p:cNvPr id="63" name="Group 62"/>
          <p:cNvGrpSpPr/>
          <p:nvPr/>
        </p:nvGrpSpPr>
        <p:grpSpPr>
          <a:xfrm>
            <a:off x="1041249" y="1918546"/>
            <a:ext cx="1254690" cy="2106801"/>
            <a:chOff x="6880644" y="1874530"/>
            <a:chExt cx="1938725" cy="3286871"/>
          </a:xfrm>
          <a:solidFill>
            <a:schemeClr val="accent1">
              <a:lumMod val="75000"/>
            </a:schemeClr>
          </a:solidFill>
        </p:grpSpPr>
        <p:sp>
          <p:nvSpPr>
            <p:cNvPr id="64" name="Oval 63"/>
            <p:cNvSpPr/>
            <p:nvPr/>
          </p:nvSpPr>
          <p:spPr>
            <a:xfrm>
              <a:off x="6963408" y="1874530"/>
              <a:ext cx="1855961" cy="20641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7098569" y="3440601"/>
              <a:ext cx="1502875" cy="193872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4C5DBF39-0758-429E-9FAC-F10DFC09BBC5}"/>
              </a:ext>
            </a:extLst>
          </p:cNvPr>
          <p:cNvSpPr/>
          <p:nvPr/>
        </p:nvSpPr>
        <p:spPr>
          <a:xfrm>
            <a:off x="0" y="6439886"/>
            <a:ext cx="4355359" cy="369332"/>
          </a:xfrm>
          <a:prstGeom prst="rect">
            <a:avLst/>
          </a:prstGeom>
        </p:spPr>
        <p:txBody>
          <a:bodyPr wrap="none">
            <a:spAutoFit/>
          </a:bodyPr>
          <a:lstStyle/>
          <a:p>
            <a:r>
              <a:rPr lang="en-US" i="1" dirty="0"/>
              <a:t>The Pearl of Great Price Student Manual,</a:t>
            </a:r>
            <a:r>
              <a:rPr lang="en-US" dirty="0"/>
              <a:t> 28</a:t>
            </a:r>
          </a:p>
        </p:txBody>
      </p:sp>
    </p:spTree>
    <p:extLst>
      <p:ext uri="{BB962C8B-B14F-4D97-AF65-F5344CB8AC3E}">
        <p14:creationId xmlns:p14="http://schemas.microsoft.com/office/powerpoint/2010/main" val="2652596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7F7F2D-EC1A-4260-8880-00CDAC893034}"/>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3" name="Rectangle 2"/>
          <p:cNvSpPr/>
          <p:nvPr/>
        </p:nvSpPr>
        <p:spPr>
          <a:xfrm>
            <a:off x="149827" y="1548966"/>
            <a:ext cx="6302829" cy="1938992"/>
          </a:xfrm>
          <a:prstGeom prst="rect">
            <a:avLst/>
          </a:prstGeom>
        </p:spPr>
        <p:txBody>
          <a:bodyPr wrap="square">
            <a:spAutoFit/>
          </a:bodyPr>
          <a:lstStyle/>
          <a:p>
            <a:pPr fontAlgn="base"/>
            <a:r>
              <a:rPr lang="en-US" sz="2400" i="1" dirty="0"/>
              <a:t>Joseph Smith—Matthew.</a:t>
            </a:r>
            <a:r>
              <a:rPr lang="en-US" sz="2400" dirty="0"/>
              <a:t> An extract from the testimony of Matthew in Joseph Smith’s translation of the Bible (see Doctrine and Covenants 45:60–61 for the divine injunction to begin the translation of the New Testament).</a:t>
            </a:r>
            <a:endParaRPr lang="en-US" sz="2400" b="0" i="0" dirty="0">
              <a:effectLst/>
              <a:latin typeface="Open Sans"/>
            </a:endParaRPr>
          </a:p>
        </p:txBody>
      </p:sp>
      <p:sp>
        <p:nvSpPr>
          <p:cNvPr id="8" name="TextBox 7"/>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Book of Matthew</a:t>
            </a:r>
          </a:p>
        </p:txBody>
      </p:sp>
      <p:grpSp>
        <p:nvGrpSpPr>
          <p:cNvPr id="2" name="Group 1"/>
          <p:cNvGrpSpPr/>
          <p:nvPr/>
        </p:nvGrpSpPr>
        <p:grpSpPr>
          <a:xfrm>
            <a:off x="6810285" y="1164394"/>
            <a:ext cx="4445543" cy="4452258"/>
            <a:chOff x="6810285" y="1164394"/>
            <a:chExt cx="4445543" cy="4452258"/>
          </a:xfrm>
        </p:grpSpPr>
        <p:pic>
          <p:nvPicPr>
            <p:cNvPr id="11266" name="Picture 2" descr="http://www.3d-christian-wallpaper.com/backgrounds/matthew-21-1280x1024-bible-verse.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80" t="12921" r="19314" b="13084"/>
            <a:stretch/>
          </p:blipFill>
          <p:spPr bwMode="auto">
            <a:xfrm>
              <a:off x="6810285" y="1164394"/>
              <a:ext cx="4445543" cy="44522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268" name="Picture 4" descr="https://encrypted-tbn0.gstatic.com/images?q=tbn:ANd9GcQV1PM5MICuE2jeccIdVati_qbLunRAdxtNnb9vjijRvztEUeP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0649" y="2227979"/>
              <a:ext cx="3708627" cy="23113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30628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EB8B3C-ECDE-4689-954F-344711B5E6C4}"/>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3" name="Rectangle 2"/>
          <p:cNvSpPr/>
          <p:nvPr/>
        </p:nvSpPr>
        <p:spPr>
          <a:xfrm>
            <a:off x="564769" y="1820863"/>
            <a:ext cx="5389717" cy="2677656"/>
          </a:xfrm>
          <a:prstGeom prst="rect">
            <a:avLst/>
          </a:prstGeom>
        </p:spPr>
        <p:txBody>
          <a:bodyPr wrap="square">
            <a:spAutoFit/>
          </a:bodyPr>
          <a:lstStyle/>
          <a:p>
            <a:pPr fontAlgn="base"/>
            <a:r>
              <a:rPr lang="en-US" sz="2400" i="1" dirty="0">
                <a:latin typeface="Open Sans"/>
              </a:rPr>
              <a:t>Joseph Smith—History.</a:t>
            </a:r>
            <a:r>
              <a:rPr lang="en-US" sz="2400" dirty="0">
                <a:latin typeface="Open Sans"/>
              </a:rPr>
              <a:t> Excerpts from Joseph Smith’s official testimony and history, which he and his scribes prepared in 1838–1839 and which was published serially in the </a:t>
            </a:r>
            <a:r>
              <a:rPr lang="en-US" sz="2400" i="1" dirty="0">
                <a:latin typeface="Open Sans"/>
              </a:rPr>
              <a:t>Times and Seasons</a:t>
            </a:r>
            <a:r>
              <a:rPr lang="en-US" sz="2400" dirty="0">
                <a:latin typeface="Open Sans"/>
              </a:rPr>
              <a:t> in Nauvoo, Illinois, beginning on March 15, 1842.</a:t>
            </a:r>
          </a:p>
        </p:txBody>
      </p:sp>
      <p:sp>
        <p:nvSpPr>
          <p:cNvPr id="8" name="TextBox 7"/>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Joseph Smith History</a:t>
            </a:r>
          </a:p>
        </p:txBody>
      </p:sp>
      <p:grpSp>
        <p:nvGrpSpPr>
          <p:cNvPr id="5" name="Group 4"/>
          <p:cNvGrpSpPr/>
          <p:nvPr/>
        </p:nvGrpSpPr>
        <p:grpSpPr>
          <a:xfrm>
            <a:off x="6237514" y="1323439"/>
            <a:ext cx="5181600" cy="5159829"/>
            <a:chOff x="6237514" y="1323439"/>
            <a:chExt cx="5181600" cy="5159829"/>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185" t="4040" r="26300" b="4762"/>
            <a:stretch/>
          </p:blipFill>
          <p:spPr>
            <a:xfrm>
              <a:off x="6237514" y="1323439"/>
              <a:ext cx="5181600" cy="5159829"/>
            </a:xfrm>
            <a:prstGeom prst="ellipse">
              <a:avLst/>
            </a:prstGeom>
            <a:ln>
              <a:noFill/>
            </a:ln>
            <a:effectLst>
              <a:softEdge rad="112500"/>
            </a:effectLst>
          </p:spPr>
        </p:pic>
        <p:pic>
          <p:nvPicPr>
            <p:cNvPr id="12290" name="Picture 2" descr="https://www.lds.org/bc/content/shared/content/images/gospel-library/magazine/ensignlp.nfo:o:eb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4839" y="2555833"/>
              <a:ext cx="2266950" cy="27432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145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C5DAC8-C1CA-4177-B392-077B85E00621}"/>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3" name="Rectangle 2"/>
          <p:cNvSpPr/>
          <p:nvPr/>
        </p:nvSpPr>
        <p:spPr>
          <a:xfrm>
            <a:off x="564770" y="1820863"/>
            <a:ext cx="5107973" cy="2677656"/>
          </a:xfrm>
          <a:prstGeom prst="rect">
            <a:avLst/>
          </a:prstGeom>
        </p:spPr>
        <p:txBody>
          <a:bodyPr wrap="square">
            <a:spAutoFit/>
          </a:bodyPr>
          <a:lstStyle/>
          <a:p>
            <a:pPr fontAlgn="base"/>
            <a:r>
              <a:rPr lang="en-US" sz="2400" i="1" dirty="0"/>
              <a:t>The Articles of Faith of The Church of Jesus Christ of Latter-day Saints.</a:t>
            </a:r>
            <a:r>
              <a:rPr lang="en-US" sz="2400" dirty="0"/>
              <a:t> A statement by Joseph Smith published in the </a:t>
            </a:r>
            <a:r>
              <a:rPr lang="en-US" sz="2400" i="1" dirty="0"/>
              <a:t>Times and Seasons</a:t>
            </a:r>
            <a:r>
              <a:rPr lang="en-US" sz="2400" dirty="0"/>
              <a:t> March 1, 1842, in company with a short history of the Church that was popularly known as the Wentworth Letter.</a:t>
            </a:r>
          </a:p>
        </p:txBody>
      </p:sp>
      <p:sp>
        <p:nvSpPr>
          <p:cNvPr id="8" name="TextBox 7"/>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Articles of Faith</a:t>
            </a:r>
          </a:p>
        </p:txBody>
      </p:sp>
      <p:sp>
        <p:nvSpPr>
          <p:cNvPr id="2" name="Rectangle 1"/>
          <p:cNvSpPr/>
          <p:nvPr/>
        </p:nvSpPr>
        <p:spPr>
          <a:xfrm>
            <a:off x="8464989" y="1400392"/>
            <a:ext cx="3612333" cy="3139321"/>
          </a:xfrm>
          <a:prstGeom prst="rect">
            <a:avLst/>
          </a:prstGeom>
        </p:spPr>
        <p:txBody>
          <a:bodyPr wrap="square">
            <a:spAutoFit/>
          </a:bodyPr>
          <a:lstStyle/>
          <a:p>
            <a:r>
              <a:rPr lang="en-US" dirty="0">
                <a:latin typeface="Open Sans"/>
              </a:rPr>
              <a:t>Joseph Smith wrote a letter to John Wentworth, editor and proprietor of the </a:t>
            </a:r>
            <a:r>
              <a:rPr lang="en-US" i="1" dirty="0">
                <a:latin typeface="Open Sans"/>
              </a:rPr>
              <a:t>Chicago Democrat,</a:t>
            </a:r>
            <a:r>
              <a:rPr lang="en-US" dirty="0">
                <a:latin typeface="Open Sans"/>
              </a:rPr>
              <a:t> an Illinois newspaper. In the letter the Prophet Joseph Smith gave an account of the doctrines and history of the Latter-day Saints. The Articles of Faith were a part of that letter. For the text of the entire letter.</a:t>
            </a:r>
          </a:p>
          <a:p>
            <a:r>
              <a:rPr lang="en-US" i="1" dirty="0">
                <a:latin typeface="Open Sans"/>
              </a:rPr>
              <a:t> </a:t>
            </a:r>
            <a:endParaRPr lang="en-US" dirty="0"/>
          </a:p>
        </p:txBody>
      </p:sp>
      <p:grpSp>
        <p:nvGrpSpPr>
          <p:cNvPr id="4" name="Group 3"/>
          <p:cNvGrpSpPr/>
          <p:nvPr/>
        </p:nvGrpSpPr>
        <p:grpSpPr>
          <a:xfrm>
            <a:off x="5607111" y="3178629"/>
            <a:ext cx="2743200" cy="3449783"/>
            <a:chOff x="4397829" y="3320143"/>
            <a:chExt cx="2155371" cy="2710543"/>
          </a:xfrm>
        </p:grpSpPr>
        <p:pic>
          <p:nvPicPr>
            <p:cNvPr id="7" name="Picture 4" descr="http://ecx.images-amazon.com/images/I/41rFIO-OZIL._SY300_.jpg"/>
            <p:cNvPicPr>
              <a:picLocks noChangeAspect="1" noChangeArrowheads="1"/>
            </p:cNvPicPr>
            <p:nvPr/>
          </p:nvPicPr>
          <p:blipFill rotWithShape="1">
            <a:blip r:embed="rId3">
              <a:extLst>
                <a:ext uri="{28A0092B-C50C-407E-A947-70E740481C1C}">
                  <a14:useLocalDpi xmlns:a14="http://schemas.microsoft.com/office/drawing/2010/main" val="0"/>
                </a:ext>
              </a:extLst>
            </a:blip>
            <a:srcRect l="3895" t="2451" r="2915" b="2693"/>
            <a:stretch/>
          </p:blipFill>
          <p:spPr bwMode="auto">
            <a:xfrm>
              <a:off x="4397829" y="3320143"/>
              <a:ext cx="2155371" cy="271054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lds.org/bc/content/shared/content/images/gospel-library/manual/32502/20-0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26" y="3539739"/>
              <a:ext cx="1720660" cy="230058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0" y="6443746"/>
            <a:ext cx="2005677" cy="369332"/>
          </a:xfrm>
          <a:prstGeom prst="rect">
            <a:avLst/>
          </a:prstGeom>
        </p:spPr>
        <p:txBody>
          <a:bodyPr wrap="none">
            <a:spAutoFit/>
          </a:bodyPr>
          <a:lstStyle/>
          <a:p>
            <a:r>
              <a:rPr lang="en-US" i="1" dirty="0">
                <a:latin typeface="Open Sans"/>
              </a:rPr>
              <a:t> Ensign</a:t>
            </a:r>
            <a:r>
              <a:rPr lang="en-US" dirty="0">
                <a:latin typeface="Open Sans"/>
              </a:rPr>
              <a:t> July 2002</a:t>
            </a:r>
            <a:endParaRPr lang="en-US" dirty="0"/>
          </a:p>
        </p:txBody>
      </p:sp>
    </p:spTree>
    <p:extLst>
      <p:ext uri="{BB962C8B-B14F-4D97-AF65-F5344CB8AC3E}">
        <p14:creationId xmlns:p14="http://schemas.microsoft.com/office/powerpoint/2010/main" val="349362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C5DAC8-C1CA-4177-B392-077B85E00621}"/>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grpSp>
        <p:nvGrpSpPr>
          <p:cNvPr id="10" name="Group 9">
            <a:extLst>
              <a:ext uri="{FF2B5EF4-FFF2-40B4-BE49-F238E27FC236}">
                <a16:creationId xmlns:a16="http://schemas.microsoft.com/office/drawing/2014/main" id="{C9145CF1-3DBD-4D27-96E3-A55A91703E45}"/>
              </a:ext>
            </a:extLst>
          </p:cNvPr>
          <p:cNvGrpSpPr/>
          <p:nvPr/>
        </p:nvGrpSpPr>
        <p:grpSpPr>
          <a:xfrm>
            <a:off x="4565336" y="173475"/>
            <a:ext cx="3326332" cy="6272512"/>
            <a:chOff x="1345059" y="1089061"/>
            <a:chExt cx="2667000" cy="5029200"/>
          </a:xfrm>
        </p:grpSpPr>
        <p:grpSp>
          <p:nvGrpSpPr>
            <p:cNvPr id="12" name="Group 17">
              <a:extLst>
                <a:ext uri="{FF2B5EF4-FFF2-40B4-BE49-F238E27FC236}">
                  <a16:creationId xmlns:a16="http://schemas.microsoft.com/office/drawing/2014/main" id="{F6B78425-6CCB-4E54-9D95-D6A4C3A4CCCE}"/>
                </a:ext>
              </a:extLst>
            </p:cNvPr>
            <p:cNvGrpSpPr/>
            <p:nvPr/>
          </p:nvGrpSpPr>
          <p:grpSpPr>
            <a:xfrm>
              <a:off x="1345059" y="1089061"/>
              <a:ext cx="2667000" cy="5029200"/>
              <a:chOff x="838200" y="76200"/>
              <a:chExt cx="2667000" cy="5029200"/>
            </a:xfrm>
          </p:grpSpPr>
          <p:grpSp>
            <p:nvGrpSpPr>
              <p:cNvPr id="14" name="Group 17">
                <a:extLst>
                  <a:ext uri="{FF2B5EF4-FFF2-40B4-BE49-F238E27FC236}">
                    <a16:creationId xmlns:a16="http://schemas.microsoft.com/office/drawing/2014/main" id="{124162F6-DF4C-4941-850C-CBDF726CF23E}"/>
                  </a:ext>
                </a:extLst>
              </p:cNvPr>
              <p:cNvGrpSpPr/>
              <p:nvPr/>
            </p:nvGrpSpPr>
            <p:grpSpPr>
              <a:xfrm flipH="1">
                <a:off x="2209800" y="1447800"/>
                <a:ext cx="1295400" cy="3429000"/>
                <a:chOff x="685800" y="1447800"/>
                <a:chExt cx="1295400" cy="3124200"/>
              </a:xfrm>
            </p:grpSpPr>
            <p:sp>
              <p:nvSpPr>
                <p:cNvPr id="30" name="Bent Arrow 25">
                  <a:extLst>
                    <a:ext uri="{FF2B5EF4-FFF2-40B4-BE49-F238E27FC236}">
                      <a16:creationId xmlns:a16="http://schemas.microsoft.com/office/drawing/2014/main" id="{033D724F-9084-4B94-8F9E-4A8C228F5733}"/>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6">
                  <a:extLst>
                    <a:ext uri="{FF2B5EF4-FFF2-40B4-BE49-F238E27FC236}">
                      <a16:creationId xmlns:a16="http://schemas.microsoft.com/office/drawing/2014/main" id="{3CB75CCB-E2FF-4F46-B6D6-16C60AC912C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849CCACD-5EC1-42E2-A4C0-FB850D8CC24B}"/>
                  </a:ext>
                </a:extLst>
              </p:cNvPr>
              <p:cNvGrpSpPr/>
              <p:nvPr/>
            </p:nvGrpSpPr>
            <p:grpSpPr>
              <a:xfrm>
                <a:off x="838200" y="1447800"/>
                <a:ext cx="1295400" cy="3429000"/>
                <a:chOff x="685800" y="1447800"/>
                <a:chExt cx="1295400" cy="3429000"/>
              </a:xfrm>
            </p:grpSpPr>
            <p:sp>
              <p:nvSpPr>
                <p:cNvPr id="28" name="Bent Arrow 23">
                  <a:extLst>
                    <a:ext uri="{FF2B5EF4-FFF2-40B4-BE49-F238E27FC236}">
                      <a16:creationId xmlns:a16="http://schemas.microsoft.com/office/drawing/2014/main" id="{20EB571C-5FF9-4D53-9E65-583CECC89C99}"/>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D223D350-0622-4842-B6CD-8C18F35B570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99C72E9A-A303-4F74-AAB4-E925051532EA}"/>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1A4BD69F-0BAE-4E88-ADB8-794A038F34EF}"/>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179A31CD-96F9-4B03-9C9A-9142082A00ED}"/>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123D686E-DCEA-473C-9B73-FE8EF0838E44}"/>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60BC6C7C-13FD-4D7C-91CF-C5E96D9A41A1}"/>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6">
                <a:extLst>
                  <a:ext uri="{FF2B5EF4-FFF2-40B4-BE49-F238E27FC236}">
                    <a16:creationId xmlns:a16="http://schemas.microsoft.com/office/drawing/2014/main" id="{AC220338-F4BC-4B45-B7F0-1B1676137A83}"/>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FF540B6F-D27A-44F1-9A57-DAC942577885}"/>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505B4962-7DE2-4A92-AB6C-30A71728B01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B68C4158-71E3-4A6B-8FCC-4B56C8649F6D}"/>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68A81BEE-689C-4D54-9246-161198ED95DF}"/>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EA4CFB4F-4E3D-4624-B32E-B2E780100C5D}"/>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1EAEC069-F34A-435F-837E-1DAF0AD79DDC}"/>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4DF73DFF-E773-4611-A8D1-CECF32798377}"/>
                </a:ext>
              </a:extLst>
            </p:cNvPr>
            <p:cNvSpPr/>
            <p:nvPr/>
          </p:nvSpPr>
          <p:spPr>
            <a:xfrm>
              <a:off x="1726059" y="3297135"/>
              <a:ext cx="1939576" cy="1307883"/>
            </a:xfrm>
            <a:prstGeom prst="rect">
              <a:avLst/>
            </a:prstGeom>
          </p:spPr>
          <p:txBody>
            <a:bodyPr wrap="square">
              <a:spAutoFit/>
            </a:bodyPr>
            <a:lstStyle/>
            <a:p>
              <a:pPr algn="ctr"/>
              <a:r>
                <a:rPr lang="en-US" sz="2000" b="1" dirty="0"/>
                <a:t>The Pearl of Great Price is evidence that Joseph Smith was a prophet, seer, and revelator</a:t>
              </a:r>
              <a:endParaRPr lang="en-US" sz="2000" dirty="0"/>
            </a:p>
          </p:txBody>
        </p:sp>
      </p:grpSp>
      <p:grpSp>
        <p:nvGrpSpPr>
          <p:cNvPr id="2048" name="Group 2047">
            <a:extLst>
              <a:ext uri="{FF2B5EF4-FFF2-40B4-BE49-F238E27FC236}">
                <a16:creationId xmlns:a16="http://schemas.microsoft.com/office/drawing/2014/main" id="{CF852D45-15AA-4DE0-9EA0-E1C3035B0ECB}"/>
              </a:ext>
            </a:extLst>
          </p:cNvPr>
          <p:cNvGrpSpPr/>
          <p:nvPr/>
        </p:nvGrpSpPr>
        <p:grpSpPr>
          <a:xfrm>
            <a:off x="8563279" y="625199"/>
            <a:ext cx="3171825" cy="3809741"/>
            <a:chOff x="-459279" y="2942375"/>
            <a:chExt cx="3171825" cy="3809741"/>
          </a:xfrm>
        </p:grpSpPr>
        <p:pic>
          <p:nvPicPr>
            <p:cNvPr id="2052" name="Picture 4" descr="Related image">
              <a:extLst>
                <a:ext uri="{FF2B5EF4-FFF2-40B4-BE49-F238E27FC236}">
                  <a16:creationId xmlns:a16="http://schemas.microsoft.com/office/drawing/2014/main" id="{30491AF6-63FB-4020-9B3A-BFB24B00A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79" y="2942375"/>
              <a:ext cx="3171825" cy="30575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045B6CC-4F89-4928-891A-51CB685BA73E}"/>
                </a:ext>
              </a:extLst>
            </p:cNvPr>
            <p:cNvSpPr txBox="1"/>
            <p:nvPr/>
          </p:nvSpPr>
          <p:spPr>
            <a:xfrm>
              <a:off x="0" y="6105785"/>
              <a:ext cx="1987826" cy="646331"/>
            </a:xfrm>
            <a:prstGeom prst="rect">
              <a:avLst/>
            </a:prstGeom>
            <a:noFill/>
          </p:spPr>
          <p:txBody>
            <a:bodyPr wrap="square" rtlCol="0">
              <a:spAutoFit/>
            </a:bodyPr>
            <a:lstStyle/>
            <a:p>
              <a:pPr algn="ctr"/>
              <a:r>
                <a:rPr lang="en-US" dirty="0"/>
                <a:t>Hypocephalus of B’nai-Amen</a:t>
              </a:r>
            </a:p>
          </p:txBody>
        </p:sp>
      </p:grpSp>
      <p:grpSp>
        <p:nvGrpSpPr>
          <p:cNvPr id="2051" name="Group 2050">
            <a:extLst>
              <a:ext uri="{FF2B5EF4-FFF2-40B4-BE49-F238E27FC236}">
                <a16:creationId xmlns:a16="http://schemas.microsoft.com/office/drawing/2014/main" id="{73B422C7-E2A2-43C0-BB11-DFCA0BB7FD9F}"/>
              </a:ext>
            </a:extLst>
          </p:cNvPr>
          <p:cNvGrpSpPr/>
          <p:nvPr/>
        </p:nvGrpSpPr>
        <p:grpSpPr>
          <a:xfrm>
            <a:off x="313682" y="691037"/>
            <a:ext cx="3675081" cy="4614493"/>
            <a:chOff x="386647" y="797442"/>
            <a:chExt cx="3675081" cy="4614493"/>
          </a:xfrm>
        </p:grpSpPr>
        <p:pic>
          <p:nvPicPr>
            <p:cNvPr id="2054" name="Picture 6" descr="Related image">
              <a:extLst>
                <a:ext uri="{FF2B5EF4-FFF2-40B4-BE49-F238E27FC236}">
                  <a16:creationId xmlns:a16="http://schemas.microsoft.com/office/drawing/2014/main" id="{B02B3A12-117C-40D5-8F80-4F10D6A5B4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16" y="797442"/>
              <a:ext cx="3614712" cy="34716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49" name="Rectangle 2048">
              <a:extLst>
                <a:ext uri="{FF2B5EF4-FFF2-40B4-BE49-F238E27FC236}">
                  <a16:creationId xmlns:a16="http://schemas.microsoft.com/office/drawing/2014/main" id="{3978B781-7CA1-41DE-B61A-04562D9A8808}"/>
                </a:ext>
              </a:extLst>
            </p:cNvPr>
            <p:cNvSpPr/>
            <p:nvPr/>
          </p:nvSpPr>
          <p:spPr>
            <a:xfrm>
              <a:off x="386647" y="4488605"/>
              <a:ext cx="3495336" cy="923330"/>
            </a:xfrm>
            <a:prstGeom prst="rect">
              <a:avLst/>
            </a:prstGeom>
          </p:spPr>
          <p:txBody>
            <a:bodyPr wrap="square">
              <a:spAutoFit/>
            </a:bodyPr>
            <a:lstStyle/>
            <a:p>
              <a:pPr algn="ctr"/>
              <a:r>
                <a:rPr lang="en-US" dirty="0"/>
                <a:t>A hypocephalus similar to one originally in the Smith collection, but now lost.</a:t>
              </a:r>
            </a:p>
          </p:txBody>
        </p:sp>
      </p:grpSp>
    </p:spTree>
    <p:extLst>
      <p:ext uri="{BB962C8B-B14F-4D97-AF65-F5344CB8AC3E}">
        <p14:creationId xmlns:p14="http://schemas.microsoft.com/office/powerpoint/2010/main" val="277831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7A0BDF-2315-412D-9ECC-49FA97812E1C}"/>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2" name="Rectangle 1"/>
          <p:cNvSpPr/>
          <p:nvPr/>
        </p:nvSpPr>
        <p:spPr>
          <a:xfrm>
            <a:off x="0" y="0"/>
            <a:ext cx="12192000" cy="4524315"/>
          </a:xfrm>
          <a:prstGeom prst="rect">
            <a:avLst/>
          </a:prstGeom>
        </p:spPr>
        <p:txBody>
          <a:bodyPr wrap="square">
            <a:spAutoFit/>
          </a:bodyPr>
          <a:lstStyle/>
          <a:p>
            <a:r>
              <a:rPr lang="en-US" dirty="0">
                <a:solidFill>
                  <a:srgbClr val="333333"/>
                </a:solidFill>
                <a:latin typeface="Open Sans"/>
              </a:rPr>
              <a:t>Sources:</a:t>
            </a:r>
          </a:p>
          <a:p>
            <a:endParaRPr lang="en-US" dirty="0">
              <a:solidFill>
                <a:srgbClr val="333333"/>
              </a:solidFill>
              <a:latin typeface="Open Sans"/>
            </a:endParaRPr>
          </a:p>
          <a:p>
            <a:r>
              <a:rPr lang="en-US" dirty="0">
                <a:solidFill>
                  <a:srgbClr val="333333"/>
                </a:solidFill>
                <a:latin typeface="Open Sans"/>
              </a:rPr>
              <a:t>Video:</a:t>
            </a:r>
          </a:p>
          <a:p>
            <a:r>
              <a:rPr lang="en-US" b="1" dirty="0"/>
              <a:t>The Doctrines and Principles Contained in the Articles of Faith (2:47)</a:t>
            </a:r>
          </a:p>
          <a:p>
            <a:r>
              <a:rPr lang="en-US" b="1" dirty="0"/>
              <a:t>First Vision Accounts: Joseph Smith, “Church History,” 1 March 1842 (Wentworth Letter) (2:37)</a:t>
            </a:r>
            <a:endParaRPr lang="en-US" dirty="0">
              <a:solidFill>
                <a:srgbClr val="333333"/>
              </a:solidFill>
              <a:latin typeface="Open Sans"/>
            </a:endParaRPr>
          </a:p>
          <a:p>
            <a:r>
              <a:rPr lang="en-US" dirty="0">
                <a:solidFill>
                  <a:srgbClr val="333333"/>
                </a:solidFill>
                <a:latin typeface="Open Sans"/>
              </a:rPr>
              <a:t>Introduction to the Pearl of Great Price</a:t>
            </a:r>
          </a:p>
          <a:p>
            <a:endParaRPr lang="en-US" dirty="0">
              <a:solidFill>
                <a:srgbClr val="333333"/>
              </a:solidFill>
              <a:latin typeface="Open Sans"/>
            </a:endParaRPr>
          </a:p>
          <a:p>
            <a:r>
              <a:rPr lang="en-US" dirty="0">
                <a:solidFill>
                  <a:srgbClr val="333333"/>
                </a:solidFill>
                <a:latin typeface="Open Sans"/>
                <a:hlinkClick r:id="rId3"/>
              </a:rPr>
              <a:t>http://nephicode.blogspot.com/2013/02/the-book-of-abraham-and-facsimile-image.html</a:t>
            </a:r>
            <a:endParaRPr lang="en-US" dirty="0">
              <a:solidFill>
                <a:srgbClr val="333333"/>
              </a:solidFill>
              <a:latin typeface="Open Sans"/>
            </a:endParaRPr>
          </a:p>
          <a:p>
            <a:endParaRPr lang="en-US" dirty="0">
              <a:solidFill>
                <a:srgbClr val="333333"/>
              </a:solidFill>
              <a:latin typeface="Open Sans"/>
            </a:endParaRPr>
          </a:p>
          <a:p>
            <a:r>
              <a:rPr lang="en-US" dirty="0">
                <a:solidFill>
                  <a:srgbClr val="333333"/>
                </a:solidFill>
                <a:latin typeface="Open Sans"/>
              </a:rPr>
              <a:t>Church History in the Fulness of Time Student Manual Chapter 20</a:t>
            </a:r>
          </a:p>
          <a:p>
            <a:r>
              <a:rPr lang="en-US" i="1" dirty="0"/>
              <a:t>History of the Church,</a:t>
            </a:r>
            <a:r>
              <a:rPr lang="en-US" dirty="0"/>
              <a:t> 2:236)” (</a:t>
            </a:r>
            <a:r>
              <a:rPr lang="en-US" i="1" dirty="0"/>
              <a:t>The Pearl of Great Price Student Manual</a:t>
            </a:r>
            <a:r>
              <a:rPr lang="en-US" dirty="0"/>
              <a:t> [Church Educational System manual, 2000], 28).</a:t>
            </a:r>
            <a:endParaRPr lang="en-US" dirty="0">
              <a:solidFill>
                <a:srgbClr val="333333"/>
              </a:solidFill>
              <a:latin typeface="Open Sans"/>
            </a:endParaRPr>
          </a:p>
          <a:p>
            <a:endParaRPr lang="en-US" dirty="0">
              <a:solidFill>
                <a:srgbClr val="333333"/>
              </a:solidFill>
              <a:latin typeface="Open Sans"/>
            </a:endParaRPr>
          </a:p>
          <a:p>
            <a:r>
              <a:rPr lang="en-US" dirty="0">
                <a:solidFill>
                  <a:srgbClr val="333333"/>
                </a:solidFill>
                <a:latin typeface="Open Sans"/>
              </a:rPr>
              <a:t>History of the scriptures:</a:t>
            </a:r>
          </a:p>
          <a:p>
            <a:endParaRPr lang="en-US" dirty="0">
              <a:solidFill>
                <a:srgbClr val="333333"/>
              </a:solidFill>
              <a:latin typeface="Open Sans"/>
            </a:endParaRPr>
          </a:p>
          <a:p>
            <a:r>
              <a:rPr lang="en-US" dirty="0">
                <a:solidFill>
                  <a:srgbClr val="333333"/>
                </a:solidFill>
                <a:latin typeface="Open Sans"/>
              </a:rPr>
              <a:t>  </a:t>
            </a:r>
          </a:p>
          <a:p>
            <a:r>
              <a:rPr lang="en-US" dirty="0"/>
              <a:t>	</a:t>
            </a:r>
          </a:p>
        </p:txBody>
      </p:sp>
      <p:sp>
        <p:nvSpPr>
          <p:cNvPr id="3" name="Rectangle 2"/>
          <p:cNvSpPr/>
          <p:nvPr/>
        </p:nvSpPr>
        <p:spPr>
          <a:xfrm>
            <a:off x="0" y="3582404"/>
            <a:ext cx="12004897" cy="3139321"/>
          </a:xfrm>
          <a:prstGeom prst="rect">
            <a:avLst/>
          </a:prstGeom>
        </p:spPr>
        <p:txBody>
          <a:bodyPr wrap="square">
            <a:spAutoFit/>
          </a:bodyPr>
          <a:lstStyle/>
          <a:p>
            <a:r>
              <a:rPr lang="en-US" dirty="0">
                <a:hlinkClick r:id="rId4"/>
              </a:rPr>
              <a:t>https://www.lds.org/scriptures/pgp/introduction?lang=eng</a:t>
            </a:r>
            <a:r>
              <a:rPr lang="en-US" dirty="0"/>
              <a:t>    </a:t>
            </a:r>
            <a:r>
              <a:rPr lang="en-US" dirty="0">
                <a:hlinkClick r:id="rId5"/>
              </a:rPr>
              <a:t>https://tech.lds.org/blog/606-the-history-of-ldsorg-shows-gods-hands-part-2</a:t>
            </a:r>
            <a:endParaRPr lang="en-US" dirty="0"/>
          </a:p>
          <a:p>
            <a:endParaRPr lang="en-US" dirty="0"/>
          </a:p>
          <a:p>
            <a:r>
              <a:rPr lang="en-US" dirty="0">
                <a:solidFill>
                  <a:srgbClr val="333333"/>
                </a:solidFill>
                <a:latin typeface="Open Sans"/>
              </a:rPr>
              <a:t>(</a:t>
            </a:r>
            <a:r>
              <a:rPr lang="en-US" i="1" dirty="0">
                <a:solidFill>
                  <a:srgbClr val="333333"/>
                </a:solidFill>
                <a:latin typeface="Open Sans"/>
              </a:rPr>
              <a:t>Times and Seasons,</a:t>
            </a:r>
            <a:r>
              <a:rPr lang="en-US" dirty="0">
                <a:solidFill>
                  <a:srgbClr val="333333"/>
                </a:solidFill>
                <a:latin typeface="Open Sans"/>
              </a:rPr>
              <a:t> Mar. 1, 1842, 704).</a:t>
            </a:r>
          </a:p>
          <a:p>
            <a:r>
              <a:rPr lang="en-US" dirty="0"/>
              <a:t>[see H. </a:t>
            </a:r>
            <a:r>
              <a:rPr lang="en-US" dirty="0" err="1"/>
              <a:t>Donl</a:t>
            </a:r>
            <a:r>
              <a:rPr lang="en-US" dirty="0"/>
              <a:t> Peterson, “Some Joseph Smith Papyri Rediscovered (1967),” in </a:t>
            </a:r>
            <a:r>
              <a:rPr lang="en-US" i="1" dirty="0"/>
              <a:t>Studies in Scripture, Volume Two: The Pearl of Great Price,</a:t>
            </a:r>
            <a:r>
              <a:rPr lang="en-US" dirty="0"/>
              <a:t> ed. Robert L. Millett and Kent P. Jackson (1985), 183–85]” (</a:t>
            </a:r>
            <a:r>
              <a:rPr lang="en-US" i="1" dirty="0"/>
              <a:t>The Pearl of Great Price Student Manual,</a:t>
            </a:r>
            <a:r>
              <a:rPr lang="en-US" dirty="0"/>
              <a:t> 29).</a:t>
            </a:r>
            <a:endParaRPr lang="en-US" dirty="0">
              <a:solidFill>
                <a:srgbClr val="333333"/>
              </a:solidFill>
              <a:latin typeface="Open Sans"/>
            </a:endParaRPr>
          </a:p>
          <a:p>
            <a:endParaRPr lang="en-US" dirty="0"/>
          </a:p>
          <a:p>
            <a:r>
              <a:rPr lang="en-US" i="1" dirty="0"/>
              <a:t>Studies in Scripture, Volume Two: The Pearl of Great Price,</a:t>
            </a:r>
            <a:r>
              <a:rPr lang="en-US" dirty="0"/>
              <a:t> ed. Robert L. Millett and Kent P. Jackson (1985), 183–85]” (</a:t>
            </a:r>
            <a:r>
              <a:rPr lang="en-US" i="1" dirty="0"/>
              <a:t>The Pearl of Great Price Student Manual,</a:t>
            </a:r>
            <a:r>
              <a:rPr lang="en-US" dirty="0"/>
              <a:t> 29).</a:t>
            </a:r>
          </a:p>
          <a:p>
            <a:endParaRPr lang="en-US" dirty="0"/>
          </a:p>
          <a:p>
            <a:r>
              <a:rPr lang="en-US" dirty="0">
                <a:latin typeface="Open Sans"/>
              </a:rPr>
              <a:t>“The Wentworth Letter,”</a:t>
            </a:r>
            <a:r>
              <a:rPr lang="en-US" i="1" dirty="0">
                <a:latin typeface="Open Sans"/>
              </a:rPr>
              <a:t> Ensign,</a:t>
            </a:r>
            <a:r>
              <a:rPr lang="en-US" dirty="0">
                <a:latin typeface="Open Sans"/>
              </a:rPr>
              <a:t> July 2002, 26–32</a:t>
            </a:r>
            <a:endParaRPr lang="en-US" dirty="0"/>
          </a:p>
        </p:txBody>
      </p:sp>
      <p:grpSp>
        <p:nvGrpSpPr>
          <p:cNvPr id="5" name="Group 4">
            <a:extLst>
              <a:ext uri="{FF2B5EF4-FFF2-40B4-BE49-F238E27FC236}">
                <a16:creationId xmlns:a16="http://schemas.microsoft.com/office/drawing/2014/main" id="{4BDE7B5F-9B33-46B2-B63C-6E32F38712DC}"/>
              </a:ext>
            </a:extLst>
          </p:cNvPr>
          <p:cNvGrpSpPr/>
          <p:nvPr/>
        </p:nvGrpSpPr>
        <p:grpSpPr>
          <a:xfrm>
            <a:off x="9238530" y="524818"/>
            <a:ext cx="1143000" cy="1447800"/>
            <a:chOff x="7543800" y="3810000"/>
            <a:chExt cx="1143000" cy="1447800"/>
          </a:xfrm>
        </p:grpSpPr>
        <p:sp>
          <p:nvSpPr>
            <p:cNvPr id="7" name="Trapezoid 6">
              <a:extLst>
                <a:ext uri="{FF2B5EF4-FFF2-40B4-BE49-F238E27FC236}">
                  <a16:creationId xmlns:a16="http://schemas.microsoft.com/office/drawing/2014/main" id="{C6E449A4-2E48-4879-A9D6-17904CBB237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CF98763E-654C-432A-93FC-B77B77BFF55B}"/>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838E5737-008C-45C2-830B-47D118D7C497}"/>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5E6A7AEA-AC0F-4109-AE5A-6AEB2DB72A75}"/>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203C6E0-A83B-4E35-88A8-F5A844734956}"/>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387FA137-9C6E-40CD-AB48-0E98E072B99F}"/>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A1BCE61E-EDCC-4DC9-A837-571BBB673B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70B669F-873A-43E8-A95B-7E6742C8E7A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3B6E289-11C8-40B4-BA64-7397888322B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7A55BA7-7DD4-46E6-B63A-3E71AC362AC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9711B25F-2B79-4345-86BF-A7AC546AFCD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073FD3B-681F-45AC-B699-EB552D9466C3}"/>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8055E951-2505-4F27-A296-B35D2549955F}"/>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38B86335-9C21-44E0-9D89-DB6442B3AC1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6290C82-422E-4A4B-8717-F4D0B5EFD24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464665B-B924-4D5C-B447-B108CA251DA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FA7CE5-E862-4EE2-A51B-C3A050522A0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CB001BC8-7D70-4778-A4F3-680610FBDA0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6364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D2E155F-5A2D-481F-86D8-F4A99693D6C2}"/>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6" name="TextBox 5"/>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The Pearl of Great Price</a:t>
            </a:r>
          </a:p>
        </p:txBody>
      </p:sp>
      <p:sp>
        <p:nvSpPr>
          <p:cNvPr id="2" name="Rectangle 1"/>
          <p:cNvSpPr/>
          <p:nvPr/>
        </p:nvSpPr>
        <p:spPr>
          <a:xfrm>
            <a:off x="341014" y="1397497"/>
            <a:ext cx="6096000" cy="1477328"/>
          </a:xfrm>
          <a:prstGeom prst="rect">
            <a:avLst/>
          </a:prstGeom>
        </p:spPr>
        <p:txBody>
          <a:bodyPr>
            <a:spAutoFit/>
          </a:bodyPr>
          <a:lstStyle/>
          <a:p>
            <a:r>
              <a:rPr lang="en-US" b="0" i="0" dirty="0">
                <a:solidFill>
                  <a:srgbClr val="333333"/>
                </a:solidFill>
                <a:effectLst/>
                <a:latin typeface="Open Sans"/>
              </a:rPr>
              <a:t>In 1851, Elder Franklin D. Richards, a member of the Quorum of the Twelve Apostles and the president of the British Mission, published several revelations, translations, and writings of </a:t>
            </a:r>
            <a:r>
              <a:rPr lang="en-US" b="0" i="0" u="none" strike="noStrike" dirty="0">
                <a:solidFill>
                  <a:srgbClr val="2F393A"/>
                </a:solidFill>
                <a:effectLst/>
                <a:latin typeface="Open Sans"/>
              </a:rPr>
              <a:t>Joseph Smith</a:t>
            </a:r>
            <a:r>
              <a:rPr lang="en-US" b="0" i="0" dirty="0">
                <a:solidFill>
                  <a:srgbClr val="333333"/>
                </a:solidFill>
                <a:effectLst/>
                <a:latin typeface="Open Sans"/>
              </a:rPr>
              <a:t> and called the collection the Pearl of Great Price. </a:t>
            </a:r>
            <a:endParaRPr lang="en-US" sz="1200" dirty="0"/>
          </a:p>
        </p:txBody>
      </p:sp>
      <p:sp>
        <p:nvSpPr>
          <p:cNvPr id="3" name="Rectangle 2"/>
          <p:cNvSpPr/>
          <p:nvPr/>
        </p:nvSpPr>
        <p:spPr>
          <a:xfrm>
            <a:off x="6685551" y="3983611"/>
            <a:ext cx="4722890" cy="2585323"/>
          </a:xfrm>
          <a:prstGeom prst="rect">
            <a:avLst/>
          </a:prstGeom>
        </p:spPr>
        <p:txBody>
          <a:bodyPr wrap="square">
            <a:spAutoFit/>
          </a:bodyPr>
          <a:lstStyle/>
          <a:p>
            <a:r>
              <a:rPr lang="en-US" b="0" i="0" dirty="0">
                <a:solidFill>
                  <a:srgbClr val="333333"/>
                </a:solidFill>
                <a:effectLst/>
                <a:latin typeface="Open Sans"/>
              </a:rPr>
              <a:t>During a general conference of the Church in October 1880, the Church accepted the Pearl of Great Price as scripture—part of the standard works. </a:t>
            </a:r>
          </a:p>
          <a:p>
            <a:endParaRPr lang="en-US" dirty="0">
              <a:solidFill>
                <a:srgbClr val="333333"/>
              </a:solidFill>
              <a:latin typeface="Open Sans"/>
            </a:endParaRPr>
          </a:p>
          <a:p>
            <a:r>
              <a:rPr lang="en-US" b="0" i="0" dirty="0">
                <a:solidFill>
                  <a:srgbClr val="333333"/>
                </a:solidFill>
                <a:effectLst/>
                <a:latin typeface="Open Sans"/>
              </a:rPr>
              <a:t>“The Pearl of Great Price is a selection of choice materials touching many significant aspects of the faith and doctrine of The Church of </a:t>
            </a:r>
            <a:r>
              <a:rPr lang="en-US" b="0" i="0" u="none" strike="noStrike" dirty="0">
                <a:solidFill>
                  <a:srgbClr val="2F393A"/>
                </a:solidFill>
                <a:effectLst/>
                <a:latin typeface="Open Sans"/>
              </a:rPr>
              <a:t>Jesus Christ</a:t>
            </a:r>
            <a:r>
              <a:rPr lang="en-US" b="0" i="0" dirty="0">
                <a:solidFill>
                  <a:srgbClr val="333333"/>
                </a:solidFill>
                <a:effectLst/>
                <a:latin typeface="Open Sans"/>
              </a:rPr>
              <a:t> of Latter-day Saints”</a:t>
            </a:r>
          </a:p>
        </p:txBody>
      </p:sp>
      <p:sp>
        <p:nvSpPr>
          <p:cNvPr id="5" name="Rectangle 4"/>
          <p:cNvSpPr/>
          <p:nvPr/>
        </p:nvSpPr>
        <p:spPr>
          <a:xfrm>
            <a:off x="0" y="6488668"/>
            <a:ext cx="3690434" cy="338554"/>
          </a:xfrm>
          <a:prstGeom prst="rect">
            <a:avLst/>
          </a:prstGeom>
        </p:spPr>
        <p:txBody>
          <a:bodyPr wrap="none">
            <a:spAutoFit/>
          </a:bodyPr>
          <a:lstStyle/>
          <a:p>
            <a:r>
              <a:rPr lang="en-US" sz="1600" dirty="0">
                <a:solidFill>
                  <a:srgbClr val="333333"/>
                </a:solidFill>
                <a:latin typeface="Open Sans"/>
              </a:rPr>
              <a:t>Introduction to the Pearl of Great Price</a:t>
            </a:r>
            <a:endParaRPr lang="en-US" sz="1600" dirty="0"/>
          </a:p>
        </p:txBody>
      </p:sp>
      <p:grpSp>
        <p:nvGrpSpPr>
          <p:cNvPr id="7" name="Group 6"/>
          <p:cNvGrpSpPr/>
          <p:nvPr/>
        </p:nvGrpSpPr>
        <p:grpSpPr>
          <a:xfrm>
            <a:off x="2046083" y="3194127"/>
            <a:ext cx="2381760" cy="2827862"/>
            <a:chOff x="1167897" y="2939196"/>
            <a:chExt cx="2381760" cy="2827862"/>
          </a:xfrm>
        </p:grpSpPr>
        <p:pic>
          <p:nvPicPr>
            <p:cNvPr id="4102" name="Picture 6" descr="http://ecx.images-amazon.com/images/I/71ynJyaSUSL._SY355_.jpg"/>
            <p:cNvPicPr>
              <a:picLocks noChangeAspect="1" noChangeArrowheads="1"/>
            </p:cNvPicPr>
            <p:nvPr/>
          </p:nvPicPr>
          <p:blipFill rotWithShape="1">
            <a:blip r:embed="rId3">
              <a:extLst>
                <a:ext uri="{28A0092B-C50C-407E-A947-70E740481C1C}">
                  <a14:useLocalDpi xmlns:a14="http://schemas.microsoft.com/office/drawing/2010/main" val="0"/>
                </a:ext>
              </a:extLst>
            </a:blip>
            <a:srcRect l="15786" t="13405" r="15605" b="12698"/>
            <a:stretch/>
          </p:blipFill>
          <p:spPr bwMode="auto">
            <a:xfrm>
              <a:off x="1167897" y="2939196"/>
              <a:ext cx="2381760" cy="282786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orsonprattbrown.com/Daniel-CJB-bro/franklin-dewey-richards45yrs.jpg"/>
            <p:cNvPicPr>
              <a:picLocks noChangeAspect="1" noChangeArrowheads="1"/>
            </p:cNvPicPr>
            <p:nvPr/>
          </p:nvPicPr>
          <p:blipFill rotWithShape="1">
            <a:blip r:embed="rId4">
              <a:extLst>
                <a:ext uri="{28A0092B-C50C-407E-A947-70E740481C1C}">
                  <a14:useLocalDpi xmlns:a14="http://schemas.microsoft.com/office/drawing/2010/main" val="0"/>
                </a:ext>
              </a:extLst>
            </a:blip>
            <a:srcRect l="8739" t="4454" r="6924" b="20432"/>
            <a:stretch/>
          </p:blipFill>
          <p:spPr bwMode="auto">
            <a:xfrm>
              <a:off x="1411892" y="3211487"/>
              <a:ext cx="1872382" cy="22749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7425752" y="1233730"/>
            <a:ext cx="3770429" cy="2574071"/>
            <a:chOff x="7425752" y="1233730"/>
            <a:chExt cx="3770429" cy="2574071"/>
          </a:xfrm>
        </p:grpSpPr>
        <p:pic>
          <p:nvPicPr>
            <p:cNvPr id="5122" name="Picture 2" descr="http://www.lightplanet.com/mormons/art/archite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5752" y="1233730"/>
              <a:ext cx="3770429" cy="23467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583615" y="3530802"/>
              <a:ext cx="2765501" cy="276999"/>
            </a:xfrm>
            <a:prstGeom prst="rect">
              <a:avLst/>
            </a:prstGeom>
          </p:spPr>
          <p:txBody>
            <a:bodyPr wrap="none">
              <a:spAutoFit/>
            </a:bodyPr>
            <a:lstStyle/>
            <a:p>
              <a:r>
                <a:rPr lang="en-US" sz="1200" dirty="0">
                  <a:solidFill>
                    <a:srgbClr val="333333"/>
                  </a:solidFill>
                  <a:latin typeface="Open Sans"/>
                </a:rPr>
                <a:t>Assembly Hall 1888—finished in 1880</a:t>
              </a:r>
              <a:endParaRPr lang="en-US" sz="1200" dirty="0"/>
            </a:p>
          </p:txBody>
        </p:sp>
      </p:grpSp>
    </p:spTree>
    <p:extLst>
      <p:ext uri="{BB962C8B-B14F-4D97-AF65-F5344CB8AC3E}">
        <p14:creationId xmlns:p14="http://schemas.microsoft.com/office/powerpoint/2010/main" val="20271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1" y="43598"/>
            <a:ext cx="6096000" cy="6740307"/>
          </a:xfrm>
          <a:prstGeom prst="rect">
            <a:avLst/>
          </a:prstGeom>
        </p:spPr>
        <p:txBody>
          <a:bodyPr>
            <a:spAutoFit/>
          </a:bodyPr>
          <a:lstStyle/>
          <a:p>
            <a:r>
              <a:rPr lang="en-US" sz="1200" b="1" i="0" dirty="0">
                <a:solidFill>
                  <a:srgbClr val="000000"/>
                </a:solidFill>
                <a:effectLst/>
                <a:latin typeface="Trebuchet MS" panose="020B0603020202020204" pitchFamily="34" charset="0"/>
              </a:rPr>
              <a:t>The Assembly Hall </a:t>
            </a:r>
            <a:r>
              <a:rPr lang="en-US" sz="1200" b="0" i="0" dirty="0">
                <a:solidFill>
                  <a:srgbClr val="000000"/>
                </a:solidFill>
                <a:effectLst/>
                <a:latin typeface="Trebuchet MS" panose="020B0603020202020204" pitchFamily="34" charset="0"/>
              </a:rPr>
              <a:t>(c. 1888), on Temple Square in Salt Lake City, has been used for over a century for Church meetings, conferences, firesides, public lectures, and concerts. Photographer: C. R. Savage.</a:t>
            </a:r>
          </a:p>
          <a:p>
            <a:endParaRPr lang="en-US" sz="1200" dirty="0">
              <a:solidFill>
                <a:srgbClr val="000000"/>
              </a:solidFill>
              <a:latin typeface="Trebuchet MS" panose="020B0603020202020204" pitchFamily="34" charset="0"/>
            </a:endParaRPr>
          </a:p>
          <a:p>
            <a:r>
              <a:rPr lang="en-US" sz="1200" dirty="0"/>
              <a:t>Finding ample meeting space was a constant struggle for the early members of The Church of Jesus Christ of Latter Day Saints (also referred to as the LDS or Mormon church).  After building multiple tabernacles and </a:t>
            </a:r>
            <a:r>
              <a:rPr lang="en-US" sz="1200" dirty="0" err="1"/>
              <a:t>boweries</a:t>
            </a:r>
            <a:r>
              <a:rPr lang="en-US" sz="1200" dirty="0"/>
              <a:t>, the pioneers finally constructed the Tabernacle which currently sits on Temple Square in Salt Lake City.  The Tabernacle could not be adequately heated during the winter and consequently in 1877 the old (or adobe) tabernacle was demolished in order to construct the Assembly Hall.</a:t>
            </a:r>
          </a:p>
          <a:p>
            <a:r>
              <a:rPr lang="en-US" sz="1200" dirty="0"/>
              <a:t>The Assembly Hall was built mostly using left over granite from the Salt Lake Temple.  Unlike the Temple, the granite for the Assembly Hall was not finished nor polished which gives it a rougher, gray appearance.  Construction continued for 3 years, and the building was dedicated in 1882.</a:t>
            </a:r>
          </a:p>
          <a:p>
            <a:r>
              <a:rPr lang="en-US" sz="1200" dirty="0"/>
              <a:t>During construction, the building was often referred to as the "new tabernacle."  Then president of the LDS church John Taylor corrected the confusion by naming it the "Salt Lake Assembly Hall" in 1879.  Every member of the Latter-day Saint community was asked to contribute the equivalent of one day's pay or one day's labor to the construction of the building.  The building originally was meant to hold around 3,000, but it currently only sits around 1,400, less that the old, adobe tabernacle that was razed.  People from Provo may recognize the building because the Assembly Hall was used as a blueprint for later construction of the Provo Tabernacle.</a:t>
            </a:r>
          </a:p>
          <a:p>
            <a:r>
              <a:rPr lang="en-US" sz="1200" dirty="0"/>
              <a:t>The building has several architectural features that I have found confusing, one being the prominent star of David over the entrance.  The year the building was finished, 1880, was the "jubilee year," or 50th anniversary of the founding of the LDS church.  Consequently builders decided to incorporate the star in reference to the Israelite jubilee celebrations in the Old Testament.  An additional oddity are the spires, several of which are truncated.  These spires previously served as chimneys.  Finally, I have often wondered about the incorporation of the large flowers around the ceiling.  These flowers are sego lilies, the Utah state flower and an important food source for early pioneers.  Murals of important figures and locations in the LDS church were previously painted on the ceiling, although these have since been removed.</a:t>
            </a:r>
          </a:p>
          <a:p>
            <a:r>
              <a:rPr lang="en-US" sz="1200" dirty="0"/>
              <a:t>Extensive renovations occurred between 1979 and 1983, which mainly consisted of making the building and its roof more structurally sound.  Like the Tabernacle, the Assembly Hall has mainly served as a meeting hall and a location for musical concerts. It still fulfills that purpose today, serving as the location for the Temple Square Concert Series, meetings, and overflow for General Conference, a bi-annual LDS meeting.</a:t>
            </a:r>
          </a:p>
        </p:txBody>
      </p:sp>
      <p:pic>
        <p:nvPicPr>
          <p:cNvPr id="6146" name="Picture 2" descr="http://3.bp.blogspot.com/-yQTSrH4BKIo/Udb-DUBxgoI/AAAAAAAABYw/aGL9G90OY7I/s640/a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257" y="2320245"/>
            <a:ext cx="5478689" cy="192610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3.bp.blogspot.com/-P4-Pmlio1w0/Udb-El2Ei0I/AAAAAAAABZM/Z5clTY93JQ0/s640/ah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257" y="4529375"/>
            <a:ext cx="5395458" cy="211603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1.bp.blogspot.com/-SmZkXrF7CS8/Udb-D2JQe1I/AAAAAAAABZA/ya02cgpbABg/s640/a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257" y="194493"/>
            <a:ext cx="5326289" cy="2038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44887" y="6609693"/>
            <a:ext cx="8556171" cy="276999"/>
          </a:xfrm>
          <a:prstGeom prst="rect">
            <a:avLst/>
          </a:prstGeom>
        </p:spPr>
        <p:txBody>
          <a:bodyPr wrap="square">
            <a:spAutoFit/>
          </a:bodyPr>
          <a:lstStyle/>
          <a:p>
            <a:r>
              <a:rPr lang="en-US" sz="1200" dirty="0"/>
              <a:t>http://utahspresenthistory.blogspot.com/2013/07/salt-lake-assembly-hall-at-temple-square.html</a:t>
            </a:r>
          </a:p>
        </p:txBody>
      </p:sp>
    </p:spTree>
    <p:extLst>
      <p:ext uri="{BB962C8B-B14F-4D97-AF65-F5344CB8AC3E}">
        <p14:creationId xmlns:p14="http://schemas.microsoft.com/office/powerpoint/2010/main" val="93307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2" y="79445"/>
            <a:ext cx="4863328" cy="5632311"/>
          </a:xfrm>
          <a:prstGeom prst="rect">
            <a:avLst/>
          </a:prstGeom>
          <a:ln>
            <a:solidFill>
              <a:schemeClr val="tx1"/>
            </a:solidFill>
          </a:ln>
        </p:spPr>
        <p:txBody>
          <a:bodyPr wrap="square">
            <a:spAutoFit/>
          </a:bodyPr>
          <a:lstStyle/>
          <a:p>
            <a:pPr fontAlgn="base"/>
            <a:r>
              <a:rPr lang="en-US" sz="1200" b="1" i="0">
                <a:solidFill>
                  <a:srgbClr val="333333"/>
                </a:solidFill>
                <a:effectLst/>
              </a:rPr>
              <a:t>Wentworth Letters:</a:t>
            </a:r>
          </a:p>
          <a:p>
            <a:pPr fontAlgn="base"/>
            <a:r>
              <a:rPr lang="en-US" sz="1200" b="0" i="0">
                <a:solidFill>
                  <a:srgbClr val="333333"/>
                </a:solidFill>
                <a:effectLst/>
              </a:rPr>
              <a:t>The Prophet was occasionally called on</a:t>
            </a:r>
            <a:r>
              <a:rPr lang="en-US" sz="1200" baseline="30000">
                <a:solidFill>
                  <a:srgbClr val="0091BC"/>
                </a:solidFill>
              </a:rPr>
              <a:t> </a:t>
            </a:r>
            <a:r>
              <a:rPr lang="en-US" sz="1200" b="0" i="0">
                <a:solidFill>
                  <a:srgbClr val="333333"/>
                </a:solidFill>
                <a:effectLst/>
              </a:rPr>
              <a:t>to explain the teachings and practices of Mormonism to outsiders. A significant example was the Wentworth Letter. In the spring of 1842, John Wentworth, editor of the </a:t>
            </a:r>
            <a:r>
              <a:rPr lang="en-US" sz="1200" b="0" i="1">
                <a:solidFill>
                  <a:srgbClr val="333333"/>
                </a:solidFill>
                <a:effectLst/>
              </a:rPr>
              <a:t>Chicago Democrat,</a:t>
            </a:r>
            <a:r>
              <a:rPr lang="en-US" sz="1200" b="0" i="0">
                <a:solidFill>
                  <a:srgbClr val="333333"/>
                </a:solidFill>
                <a:effectLst/>
              </a:rPr>
              <a:t> asked Joseph Smith to provide him with a sketch of “the rise, progress, persecution, and faith of the Latter-Day Saints.”</a:t>
            </a:r>
            <a:r>
              <a:rPr lang="en-US" sz="1200" baseline="30000">
                <a:solidFill>
                  <a:srgbClr val="0091BC"/>
                </a:solidFill>
              </a:rPr>
              <a:t> </a:t>
            </a:r>
            <a:r>
              <a:rPr lang="en-US" sz="1200" b="0" i="0">
                <a:solidFill>
                  <a:srgbClr val="333333"/>
                </a:solidFill>
                <a:effectLst/>
              </a:rPr>
              <a:t>Wentworth was originally from New Hampshire and desired this information to help in the compilation of a history of his native state, which was being written by his friend George Barstow. Joseph complied with this request and sent Wentworth a multi-page document containing an account of many of the early events in the history of the Restoration, including the First Vision and the coming forth of the </a:t>
            </a:r>
            <a:r>
              <a:rPr lang="en-US" sz="1200" b="0" i="0" u="none" strike="noStrike">
                <a:solidFill>
                  <a:srgbClr val="2F393A"/>
                </a:solidFill>
                <a:effectLst/>
              </a:rPr>
              <a:t>Book of Mormon</a:t>
            </a:r>
            <a:r>
              <a:rPr lang="en-US" sz="1200" b="0" i="0">
                <a:solidFill>
                  <a:srgbClr val="333333"/>
                </a:solidFill>
                <a:effectLst/>
              </a:rPr>
              <a:t>. The document also contained thirteen statements outlining Latter-day Saint beliefs, which have come to be known as the Articles of Faith. Barstow did publish his history, but the Wentworth Letter was not included, nor was anything about the Mormons.</a:t>
            </a:r>
          </a:p>
          <a:p>
            <a:pPr fontAlgn="base"/>
            <a:r>
              <a:rPr lang="en-US" sz="1200" b="0" i="0">
                <a:solidFill>
                  <a:srgbClr val="333333"/>
                </a:solidFill>
                <a:effectLst/>
              </a:rPr>
              <a:t>Wentworth did not publish this document in the</a:t>
            </a:r>
          </a:p>
          <a:p>
            <a:pPr fontAlgn="base"/>
            <a:r>
              <a:rPr lang="en-US" sz="1200" i="1"/>
              <a:t>Chicago Democrat,</a:t>
            </a:r>
            <a:r>
              <a:rPr lang="en-US" sz="1200"/>
              <a:t> nor did it ever appear in any history of New Hampshire. But the Church’s newspaper, </a:t>
            </a:r>
            <a:r>
              <a:rPr lang="en-US" sz="1200" i="1"/>
              <a:t>Times and Seasons,</a:t>
            </a:r>
            <a:r>
              <a:rPr lang="en-US" sz="1200"/>
              <a:t> published it in March 1842, and it has become one of the most important statements of inspiration, history, and doctrine for the Church. The Articles of Faith were written for non-Mormons and were never intended to be a complete summary of gospel principles and practices. They do, however, provide a clear statement about the unique beliefs of the Latter-day Saints. Each article is a positive statement of the differences between Mormonism and the sectarian beliefs of other denominations.</a:t>
            </a:r>
          </a:p>
          <a:p>
            <a:pPr fontAlgn="base"/>
            <a:r>
              <a:rPr lang="en-US" sz="1200"/>
              <a:t>In 1851 the Articles of Faith were included in the first edition of the Pearl of Great Price published in the British Mission. After the Pearl of Great Price was revised in 1878 and canonized in 1880, the Articles of Faith became official doctrine of the Church.</a:t>
            </a:r>
            <a:endParaRPr lang="en-US" sz="1200" b="0" i="0" dirty="0">
              <a:solidFill>
                <a:srgbClr val="333333"/>
              </a:solidFill>
              <a:effectLst/>
            </a:endParaRPr>
          </a:p>
        </p:txBody>
      </p:sp>
      <p:pic>
        <p:nvPicPr>
          <p:cNvPr id="1026" name="Picture 2" descr="http://tech.lds.org/images/stories/Pioneer%20Sesquicentenn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607" y="79445"/>
            <a:ext cx="3891942" cy="39197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61301" y="79445"/>
            <a:ext cx="2761306" cy="1200329"/>
          </a:xfrm>
          <a:prstGeom prst="rect">
            <a:avLst/>
          </a:prstGeom>
        </p:spPr>
        <p:txBody>
          <a:bodyPr wrap="square">
            <a:spAutoFit/>
          </a:bodyPr>
          <a:lstStyle/>
          <a:p>
            <a:r>
              <a:rPr lang="en-US" sz="1200" b="1" dirty="0">
                <a:solidFill>
                  <a:srgbClr val="31312B"/>
                </a:solidFill>
                <a:latin typeface="Abadi" panose="020B0604020104020204" pitchFamily="34" charset="0"/>
              </a:rPr>
              <a:t>LDS Website:</a:t>
            </a:r>
          </a:p>
          <a:p>
            <a:r>
              <a:rPr lang="en-US" sz="1200" dirty="0">
                <a:solidFill>
                  <a:srgbClr val="31312B"/>
                </a:solidFill>
                <a:latin typeface="Abadi" panose="020B0604020104020204" pitchFamily="34" charset="0"/>
              </a:rPr>
              <a:t>By April of 1997 content was added to celebrate the pioneer sesquicentennial, including an interactive map. Until it was taken down in 2012, this was the oldest content on the website.</a:t>
            </a:r>
            <a:endParaRPr lang="en-US" sz="1200" dirty="0"/>
          </a:p>
        </p:txBody>
      </p:sp>
    </p:spTree>
    <p:extLst>
      <p:ext uri="{BB962C8B-B14F-4D97-AF65-F5344CB8AC3E}">
        <p14:creationId xmlns:p14="http://schemas.microsoft.com/office/powerpoint/2010/main" val="2100567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0" y="0"/>
            <a:ext cx="7837715" cy="6924973"/>
          </a:xfrm>
          <a:prstGeom prst="rect">
            <a:avLst/>
          </a:prstGeom>
          <a:ln>
            <a:solidFill>
              <a:schemeClr val="tx1"/>
            </a:solidFill>
          </a:ln>
        </p:spPr>
        <p:txBody>
          <a:bodyPr wrap="square">
            <a:spAutoFit/>
          </a:bodyPr>
          <a:lstStyle/>
          <a:p>
            <a:r>
              <a:rPr lang="en-US" sz="1200" b="1" i="0" dirty="0">
                <a:solidFill>
                  <a:srgbClr val="333333"/>
                </a:solidFill>
                <a:effectLst/>
                <a:latin typeface="Open Sans"/>
              </a:rPr>
              <a:t>Several papyri </a:t>
            </a:r>
            <a:r>
              <a:rPr lang="en-US" sz="1200" b="0" i="0" dirty="0">
                <a:solidFill>
                  <a:srgbClr val="333333"/>
                </a:solidFill>
                <a:effectLst/>
                <a:latin typeface="Open Sans"/>
              </a:rPr>
              <a:t>and eleven mummies were discovered near the ancient Egyptian city of Thebes by Antonio </a:t>
            </a:r>
            <a:r>
              <a:rPr lang="en-US" sz="1200" b="0" i="0" dirty="0" err="1">
                <a:solidFill>
                  <a:srgbClr val="333333"/>
                </a:solidFill>
                <a:effectLst/>
                <a:latin typeface="Open Sans"/>
              </a:rPr>
              <a:t>Lebolo</a:t>
            </a:r>
            <a:r>
              <a:rPr lang="en-US" sz="1200" b="0" i="0" dirty="0">
                <a:solidFill>
                  <a:srgbClr val="333333"/>
                </a:solidFill>
                <a:effectLst/>
                <a:latin typeface="Open Sans"/>
              </a:rPr>
              <a:t> between 1818 and 1822, and around 1830, he arranged to have them sold. The mummies were shipped to </a:t>
            </a:r>
            <a:r>
              <a:rPr lang="en-US" sz="1200" b="0" i="0" dirty="0" err="1">
                <a:solidFill>
                  <a:srgbClr val="333333"/>
                </a:solidFill>
                <a:effectLst/>
                <a:latin typeface="Open Sans"/>
              </a:rPr>
              <a:t>Lebolo's</a:t>
            </a:r>
            <a:r>
              <a:rPr lang="en-US" sz="1200" b="0" i="0" dirty="0">
                <a:solidFill>
                  <a:srgbClr val="333333"/>
                </a:solidFill>
                <a:effectLst/>
                <a:latin typeface="Open Sans"/>
              </a:rPr>
              <a:t> nephew, Michael Chandler, in New York, in 1833. He spent two years touring the eastern United States, displaying and selling most of the mummies. In July 1835, Chandler brought the remaining four mummies and associated papyri to Kirtland, Ohio.</a:t>
            </a:r>
          </a:p>
          <a:p>
            <a:r>
              <a:rPr lang="en-US" sz="1200" dirty="0">
                <a:latin typeface="Open Sans"/>
              </a:rPr>
              <a:t>Even though the Rosetta Stone had been deciphered by Jean-Francois Champollion in 1822, the ability to read Egyptian was not well developed until the 1850s. Chandler asked Joseph Smith to look at the scrolls and give some insight into what was written on them because of his notoriety and claim to have translated the plates of the Book of Mormon. After examining the scrolls, Joseph, Simeon Andrews  and Joseph Coe purchased the four mummies and at least five papyrus documents for $2,400.</a:t>
            </a:r>
          </a:p>
          <a:p>
            <a:r>
              <a:rPr lang="en-US" sz="1200" dirty="0">
                <a:latin typeface="Open Sans"/>
              </a:rPr>
              <a:t>With W.W. Phelps and Oliver Cowdery as scribes, Joseph translated some of the characters and hieroglyphics, and “much to our joy found that one of the rolls contained the writings of Abraham, another the writings of Joseph of Egypt.” He also said that “a more full account of which will appear in its place, as I proceed to examine or unfold them,” which was mostly translated in July and November of 1835, with some minor revisions in March 1842. Beginning October 1</a:t>
            </a:r>
            <a:r>
              <a:rPr lang="en-US" sz="1200" baseline="30000" dirty="0">
                <a:latin typeface="Open Sans"/>
              </a:rPr>
              <a:t>st</a:t>
            </a:r>
            <a:r>
              <a:rPr lang="en-US" sz="1200" dirty="0">
                <a:latin typeface="Open Sans"/>
              </a:rPr>
              <a:t> of that year, Joseph had begun translating an alphabet to the Book of Abraham, and arranging a grammar of the Egyptian language as practiced by the ancients, which  became known as the Kirtland Egyptian Alphabet and Grammar or the Kirtland Egyptian Papers. Also that year, the complete work was published serially in the </a:t>
            </a:r>
            <a:r>
              <a:rPr lang="en-US" sz="1200" i="1" dirty="0">
                <a:latin typeface="Open Sans"/>
              </a:rPr>
              <a:t>Times and Seasons</a:t>
            </a:r>
            <a:r>
              <a:rPr lang="en-US" sz="1200" dirty="0">
                <a:latin typeface="Open Sans"/>
              </a:rPr>
              <a:t>, and later canonized by the Church in 1880 as part of the </a:t>
            </a:r>
            <a:r>
              <a:rPr lang="en-US" sz="1200" i="1" dirty="0">
                <a:latin typeface="Open Sans"/>
              </a:rPr>
              <a:t>Pearl of Great Price</a:t>
            </a:r>
            <a:r>
              <a:rPr lang="en-US" sz="1200" dirty="0">
                <a:latin typeface="Open Sans"/>
              </a:rPr>
              <a:t>.</a:t>
            </a:r>
          </a:p>
          <a:p>
            <a:r>
              <a:rPr lang="en-US" sz="1200" dirty="0">
                <a:latin typeface="Open Sans"/>
              </a:rPr>
              <a:t>One of the outstanding doctrinal tenets in Abraham’s writing was the concept of God organizing eternal, pre-existing elements to create the universe instead of creating it </a:t>
            </a:r>
            <a:r>
              <a:rPr lang="en-US" sz="1200" i="1" dirty="0">
                <a:latin typeface="Open Sans"/>
              </a:rPr>
              <a:t>ex nihilo</a:t>
            </a:r>
            <a:r>
              <a:rPr lang="en-US" sz="1200" dirty="0">
                <a:latin typeface="Open Sans"/>
              </a:rPr>
              <a:t> (out of nothing), which was, and still is, most of the world’s view of the Creation. The papyri were thought lost in the 1871 Great Chicago Fire, but turned up in 1966 in several fragments found in the archives of the Metropolitan Museum of Art in New York, and in Church archives.</a:t>
            </a:r>
          </a:p>
          <a:p>
            <a:r>
              <a:rPr lang="en-US" sz="1200" dirty="0">
                <a:latin typeface="Open Sans"/>
              </a:rPr>
              <a:t>Critics of the Church and Egyptologists claim, upon examination of the papyri fragments, that the interpretation of the text bears no resemblance to the interpretation given by Joseph Smith, saying, in part, that Facsimile 1 is nothing more than common Egyptian funerary text, dating to about the first century B.C.</a:t>
            </a:r>
          </a:p>
          <a:p>
            <a:r>
              <a:rPr lang="en-US" sz="1200" dirty="0">
                <a:latin typeface="Open Sans"/>
              </a:rPr>
              <a:t>However, if you examine the Book of Abraham, you will notice a rather peculiar circumstance for what some allege to be an Egyptian work—that is, Egyptian elements are both limited and casually used, and found almost solely in the facsimiles. Yet, you would expect to find such Egyptian ideas to permeate such a pagan document if it were “merely an Egyptian funerary.” Take, for instance, the bizarre names in the explanation of Facsimile 1.2—which, for the most part, are a recognizable form of Hebrew, though they may be Hebrew adaptations of Egyptian words, as in the case of "Pharaoh." Likewise, </a:t>
            </a:r>
            <a:r>
              <a:rPr lang="en-US" sz="1200" i="1" dirty="0" err="1">
                <a:latin typeface="Open Sans"/>
              </a:rPr>
              <a:t>Kolob</a:t>
            </a:r>
            <a:r>
              <a:rPr lang="en-US" sz="1200" dirty="0">
                <a:latin typeface="Open Sans"/>
              </a:rPr>
              <a:t> is undoubtedly a rendering of Hebrew terminology. When these mysterious words are viewed in light of their Jewish origins, their significance becomes apparent, as do other curious components of the Book of Abraham.</a:t>
            </a:r>
          </a:p>
          <a:p>
            <a:r>
              <a:rPr lang="en-US" sz="1200" dirty="0" err="1">
                <a:latin typeface="Open Sans"/>
              </a:rPr>
              <a:t>Nephicode</a:t>
            </a:r>
            <a:r>
              <a:rPr lang="en-US" sz="1200" dirty="0">
                <a:latin typeface="Open Sans"/>
              </a:rPr>
              <a:t> </a:t>
            </a:r>
            <a:r>
              <a:rPr lang="en-US" sz="1200" dirty="0" err="1">
                <a:latin typeface="Open Sans"/>
              </a:rPr>
              <a:t>blogspot</a:t>
            </a:r>
            <a:endParaRPr lang="en-US" sz="1200" dirty="0">
              <a:latin typeface="Open Sans"/>
            </a:endParaRPr>
          </a:p>
        </p:txBody>
      </p:sp>
      <p:sp>
        <p:nvSpPr>
          <p:cNvPr id="3" name="Rectangle 2"/>
          <p:cNvSpPr/>
          <p:nvPr/>
        </p:nvSpPr>
        <p:spPr>
          <a:xfrm>
            <a:off x="7935685" y="0"/>
            <a:ext cx="4256315" cy="2862322"/>
          </a:xfrm>
          <a:prstGeom prst="rect">
            <a:avLst/>
          </a:prstGeom>
          <a:ln>
            <a:solidFill>
              <a:schemeClr val="tx1"/>
            </a:solidFill>
          </a:ln>
        </p:spPr>
        <p:txBody>
          <a:bodyPr wrap="square">
            <a:spAutoFit/>
          </a:bodyPr>
          <a:lstStyle/>
          <a:p>
            <a:r>
              <a:rPr lang="en-US" sz="1200" b="0" i="1" dirty="0">
                <a:solidFill>
                  <a:srgbClr val="333333"/>
                </a:solidFill>
                <a:effectLst/>
                <a:latin typeface="Georgia" panose="02040502050405020303" pitchFamily="18" charset="0"/>
              </a:rPr>
              <a:t>The stone of black granite, bearing three inscriptions found at Rosetta, and is </a:t>
            </a:r>
            <a:r>
              <a:rPr lang="en-US" sz="1200" b="0" i="1">
                <a:solidFill>
                  <a:srgbClr val="333333"/>
                </a:solidFill>
                <a:effectLst/>
                <a:latin typeface="Georgia" panose="02040502050405020303" pitchFamily="18" charset="0"/>
              </a:rPr>
              <a:t>a fragment </a:t>
            </a:r>
            <a:r>
              <a:rPr lang="en-US" sz="1200" b="0" i="1" dirty="0">
                <a:solidFill>
                  <a:srgbClr val="333333"/>
                </a:solidFill>
                <a:effectLst/>
                <a:latin typeface="Georgia" panose="02040502050405020303" pitchFamily="18" charset="0"/>
              </a:rPr>
              <a:t>of a larger stele. The stone weighs 1700 pounds and is 45" by 28.5" and 11" thick, and contains a decree passed by a council of priests in 196 B.C., affirming the royal cult of the 13-year-old Ptolemy V on the first anniversary of his coronation. It was written in two languages, Egyptian and Greek, using three scripts (hieroglyphic, demotic and Greek), making its interpretation possible and opening the door to understanding Egyptian hieroglyphic writing for the first time since 400 A.D.</a:t>
            </a:r>
            <a:r>
              <a:rPr lang="en-US" sz="1200" b="0" i="0" dirty="0">
                <a:solidFill>
                  <a:srgbClr val="333333"/>
                </a:solidFill>
                <a:effectLst/>
                <a:latin typeface="Georgia" panose="02040502050405020303" pitchFamily="18" charset="0"/>
              </a:rPr>
              <a:t> </a:t>
            </a:r>
          </a:p>
          <a:p>
            <a:r>
              <a:rPr lang="en-US" sz="1200" i="1" dirty="0"/>
              <a:t>The Rosetta Stone was first discovered in 1799 during Napoleon's campaign in Egypt to protect French trading interests. When the war was lost to the English, the stone passed into British hands, and ended up in the New York Metropolitan Museum</a:t>
            </a:r>
            <a:endParaRPr lang="en-US" sz="1200" dirty="0"/>
          </a:p>
        </p:txBody>
      </p:sp>
      <p:sp>
        <p:nvSpPr>
          <p:cNvPr id="4" name="Rectangle 3"/>
          <p:cNvSpPr/>
          <p:nvPr/>
        </p:nvSpPr>
        <p:spPr>
          <a:xfrm>
            <a:off x="7935685" y="4801315"/>
            <a:ext cx="4256315" cy="1938992"/>
          </a:xfrm>
          <a:prstGeom prst="rect">
            <a:avLst/>
          </a:prstGeom>
          <a:ln>
            <a:solidFill>
              <a:schemeClr val="tx1"/>
            </a:solidFill>
          </a:ln>
        </p:spPr>
        <p:txBody>
          <a:bodyPr wrap="square">
            <a:spAutoFit/>
          </a:bodyPr>
          <a:lstStyle/>
          <a:p>
            <a:r>
              <a:rPr lang="en-US" sz="1200" b="0" i="0" dirty="0">
                <a:solidFill>
                  <a:srgbClr val="333333"/>
                </a:solidFill>
                <a:effectLst/>
                <a:latin typeface="Georgia" panose="02040502050405020303" pitchFamily="18" charset="0"/>
              </a:rPr>
              <a:t>The fact is, the Book of Abraham is an inspired document of the ancient prophet’s knowledge and understanding, his experiences as a youth, and the teachings the Lord inspired him to understand and write down. The exact details of how the Spirit worked on Joseph to interpret the papyri is unknown, and ultimately, unimportant—what is important is that we have that information that is critically important in understanding some of the deeper doctrines of God and those tenets we now have that helps us better understand the Universe and God’s working upon it.</a:t>
            </a:r>
            <a:endParaRPr lang="en-US" sz="1200" dirty="0"/>
          </a:p>
        </p:txBody>
      </p:sp>
      <p:pic>
        <p:nvPicPr>
          <p:cNvPr id="6" name="Picture 2" descr="http://4.bp.blogspot.com/-xHaLwTSL-OY/URvS-LCJxmI/AAAAAAAAI1o/UgjIHwga-JY/s400/42A-Image+Rosetta+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327" y="2862322"/>
            <a:ext cx="3331029" cy="192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7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EDC87074-93DF-4FE1-AB4B-553BB12C2796}"/>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cxnSp>
        <p:nvCxnSpPr>
          <p:cNvPr id="4" name="Straight Connector 3"/>
          <p:cNvCxnSpPr/>
          <p:nvPr/>
        </p:nvCxnSpPr>
        <p:spPr>
          <a:xfrm>
            <a:off x="0" y="2525917"/>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156584"/>
            <a:ext cx="1253905" cy="3189364"/>
            <a:chOff x="0" y="2156584"/>
            <a:chExt cx="1253905" cy="3189364"/>
          </a:xfrm>
        </p:grpSpPr>
        <p:cxnSp>
          <p:nvCxnSpPr>
            <p:cNvPr id="5" name="Straight Connector 4"/>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2551" y="2156584"/>
              <a:ext cx="832918" cy="369332"/>
            </a:xfrm>
            <a:prstGeom prst="rect">
              <a:avLst/>
            </a:prstGeom>
            <a:noFill/>
          </p:spPr>
          <p:txBody>
            <a:bodyPr wrap="square" rtlCol="0">
              <a:spAutoFit/>
            </a:bodyPr>
            <a:lstStyle/>
            <a:p>
              <a:r>
                <a:rPr lang="en-US" dirty="0"/>
                <a:t>1611</a:t>
              </a:r>
            </a:p>
          </p:txBody>
        </p:sp>
        <p:sp>
          <p:nvSpPr>
            <p:cNvPr id="9" name="TextBox 8"/>
            <p:cNvSpPr txBox="1"/>
            <p:nvPr/>
          </p:nvSpPr>
          <p:spPr>
            <a:xfrm>
              <a:off x="0" y="4422618"/>
              <a:ext cx="1253905" cy="923330"/>
            </a:xfrm>
            <a:prstGeom prst="rect">
              <a:avLst/>
            </a:prstGeom>
            <a:noFill/>
          </p:spPr>
          <p:txBody>
            <a:bodyPr wrap="square" rtlCol="0">
              <a:spAutoFit/>
            </a:bodyPr>
            <a:lstStyle/>
            <a:p>
              <a:pPr algn="ctr"/>
              <a:r>
                <a:rPr lang="en-US" dirty="0"/>
                <a:t>King James Bible </a:t>
              </a:r>
            </a:p>
            <a:p>
              <a:pPr algn="ctr"/>
              <a:r>
                <a:rPr lang="en-US" dirty="0"/>
                <a:t>1</a:t>
              </a:r>
              <a:r>
                <a:rPr lang="en-US" baseline="30000" dirty="0"/>
                <a:t>st</a:t>
              </a:r>
              <a:r>
                <a:rPr lang="en-US" dirty="0"/>
                <a:t> Edition</a:t>
              </a:r>
            </a:p>
          </p:txBody>
        </p:sp>
      </p:grpSp>
      <p:grpSp>
        <p:nvGrpSpPr>
          <p:cNvPr id="11" name="Group 10"/>
          <p:cNvGrpSpPr/>
          <p:nvPr/>
        </p:nvGrpSpPr>
        <p:grpSpPr>
          <a:xfrm>
            <a:off x="927980" y="236011"/>
            <a:ext cx="1253905" cy="2674555"/>
            <a:chOff x="0" y="220693"/>
            <a:chExt cx="1253905" cy="2674555"/>
          </a:xfrm>
        </p:grpSpPr>
        <p:cxnSp>
          <p:nvCxnSpPr>
            <p:cNvPr id="12" name="Straight Connector 11"/>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8764" y="2525916"/>
              <a:ext cx="832918" cy="369332"/>
            </a:xfrm>
            <a:prstGeom prst="rect">
              <a:avLst/>
            </a:prstGeom>
            <a:noFill/>
          </p:spPr>
          <p:txBody>
            <a:bodyPr wrap="square" rtlCol="0">
              <a:spAutoFit/>
            </a:bodyPr>
            <a:lstStyle/>
            <a:p>
              <a:r>
                <a:rPr lang="en-US" dirty="0"/>
                <a:t>1769</a:t>
              </a:r>
            </a:p>
          </p:txBody>
        </p:sp>
        <p:sp>
          <p:nvSpPr>
            <p:cNvPr id="14" name="TextBox 13"/>
            <p:cNvSpPr txBox="1"/>
            <p:nvPr/>
          </p:nvSpPr>
          <p:spPr>
            <a:xfrm>
              <a:off x="0" y="220693"/>
              <a:ext cx="1253905" cy="1200329"/>
            </a:xfrm>
            <a:prstGeom prst="rect">
              <a:avLst/>
            </a:prstGeom>
            <a:noFill/>
          </p:spPr>
          <p:txBody>
            <a:bodyPr wrap="square" rtlCol="0">
              <a:spAutoFit/>
            </a:bodyPr>
            <a:lstStyle/>
            <a:p>
              <a:pPr algn="ctr"/>
              <a:r>
                <a:rPr lang="en-US" dirty="0"/>
                <a:t>King James Bible </a:t>
              </a:r>
            </a:p>
            <a:p>
              <a:pPr algn="ctr"/>
              <a:r>
                <a:rPr lang="en-US" dirty="0"/>
                <a:t>Oxford Edition</a:t>
              </a:r>
            </a:p>
          </p:txBody>
        </p:sp>
      </p:grpSp>
      <p:grpSp>
        <p:nvGrpSpPr>
          <p:cNvPr id="16" name="Group 15"/>
          <p:cNvGrpSpPr/>
          <p:nvPr/>
        </p:nvGrpSpPr>
        <p:grpSpPr>
          <a:xfrm>
            <a:off x="1832194" y="2160988"/>
            <a:ext cx="1253905" cy="4297359"/>
            <a:chOff x="0" y="2156584"/>
            <a:chExt cx="1253905" cy="4297359"/>
          </a:xfrm>
        </p:grpSpPr>
        <p:cxnSp>
          <p:nvCxnSpPr>
            <p:cNvPr id="17" name="Straight Connector 16"/>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2551" y="2156584"/>
              <a:ext cx="832918" cy="369332"/>
            </a:xfrm>
            <a:prstGeom prst="rect">
              <a:avLst/>
            </a:prstGeom>
            <a:noFill/>
          </p:spPr>
          <p:txBody>
            <a:bodyPr wrap="square" rtlCol="0">
              <a:spAutoFit/>
            </a:bodyPr>
            <a:lstStyle/>
            <a:p>
              <a:r>
                <a:rPr lang="en-US" dirty="0"/>
                <a:t>1830</a:t>
              </a:r>
            </a:p>
          </p:txBody>
        </p:sp>
        <p:sp>
          <p:nvSpPr>
            <p:cNvPr id="19" name="TextBox 18"/>
            <p:cNvSpPr txBox="1"/>
            <p:nvPr/>
          </p:nvSpPr>
          <p:spPr>
            <a:xfrm>
              <a:off x="0" y="4422618"/>
              <a:ext cx="1253905" cy="2031325"/>
            </a:xfrm>
            <a:prstGeom prst="rect">
              <a:avLst/>
            </a:prstGeom>
            <a:noFill/>
          </p:spPr>
          <p:txBody>
            <a:bodyPr wrap="square" rtlCol="0">
              <a:spAutoFit/>
            </a:bodyPr>
            <a:lstStyle/>
            <a:p>
              <a:pPr algn="ctr"/>
              <a:r>
                <a:rPr lang="en-US" dirty="0"/>
                <a:t>Book of Mormon 1</a:t>
              </a:r>
              <a:r>
                <a:rPr lang="en-US" baseline="30000" dirty="0"/>
                <a:t>st</a:t>
              </a:r>
              <a:r>
                <a:rPr lang="en-US" dirty="0"/>
                <a:t> Edition</a:t>
              </a:r>
            </a:p>
            <a:p>
              <a:pPr algn="ctr"/>
              <a:r>
                <a:rPr lang="en-US" dirty="0"/>
                <a:t>And Joseph Smith’s Translation of the Bible</a:t>
              </a:r>
            </a:p>
          </p:txBody>
        </p:sp>
      </p:grpSp>
      <p:grpSp>
        <p:nvGrpSpPr>
          <p:cNvPr id="20" name="Group 19"/>
          <p:cNvGrpSpPr/>
          <p:nvPr/>
        </p:nvGrpSpPr>
        <p:grpSpPr>
          <a:xfrm>
            <a:off x="2282913" y="661758"/>
            <a:ext cx="1846907" cy="2220671"/>
            <a:chOff x="-301028" y="674577"/>
            <a:chExt cx="1846907" cy="2220671"/>
          </a:xfrm>
        </p:grpSpPr>
        <p:cxnSp>
          <p:nvCxnSpPr>
            <p:cNvPr id="21" name="Straight Connector 20"/>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764" y="2525916"/>
              <a:ext cx="832918" cy="369332"/>
            </a:xfrm>
            <a:prstGeom prst="rect">
              <a:avLst/>
            </a:prstGeom>
            <a:noFill/>
          </p:spPr>
          <p:txBody>
            <a:bodyPr wrap="square" rtlCol="0">
              <a:spAutoFit/>
            </a:bodyPr>
            <a:lstStyle/>
            <a:p>
              <a:r>
                <a:rPr lang="en-US" dirty="0"/>
                <a:t>1833</a:t>
              </a:r>
            </a:p>
          </p:txBody>
        </p:sp>
        <p:sp>
          <p:nvSpPr>
            <p:cNvPr id="23" name="TextBox 22"/>
            <p:cNvSpPr txBox="1"/>
            <p:nvPr/>
          </p:nvSpPr>
          <p:spPr>
            <a:xfrm>
              <a:off x="-301028" y="674577"/>
              <a:ext cx="1846907" cy="646331"/>
            </a:xfrm>
            <a:prstGeom prst="rect">
              <a:avLst/>
            </a:prstGeom>
            <a:noFill/>
          </p:spPr>
          <p:txBody>
            <a:bodyPr wrap="square" rtlCol="0">
              <a:spAutoFit/>
            </a:bodyPr>
            <a:lstStyle/>
            <a:p>
              <a:pPr algn="ctr"/>
              <a:r>
                <a:rPr lang="en-US" dirty="0"/>
                <a:t>Book of Commandments</a:t>
              </a:r>
            </a:p>
          </p:txBody>
        </p:sp>
      </p:grpSp>
      <p:grpSp>
        <p:nvGrpSpPr>
          <p:cNvPr id="24" name="Group 23"/>
          <p:cNvGrpSpPr/>
          <p:nvPr/>
        </p:nvGrpSpPr>
        <p:grpSpPr>
          <a:xfrm>
            <a:off x="3464845" y="2168179"/>
            <a:ext cx="1253905" cy="2345388"/>
            <a:chOff x="-33952" y="2156584"/>
            <a:chExt cx="1253905" cy="2345388"/>
          </a:xfrm>
        </p:grpSpPr>
        <p:cxnSp>
          <p:nvCxnSpPr>
            <p:cNvPr id="25" name="Straight Connector 24"/>
            <p:cNvCxnSpPr/>
            <p:nvPr/>
          </p:nvCxnSpPr>
          <p:spPr>
            <a:xfrm flipH="1">
              <a:off x="593001" y="2525917"/>
              <a:ext cx="4529" cy="820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2551" y="2156584"/>
              <a:ext cx="832918" cy="369332"/>
            </a:xfrm>
            <a:prstGeom prst="rect">
              <a:avLst/>
            </a:prstGeom>
            <a:noFill/>
          </p:spPr>
          <p:txBody>
            <a:bodyPr wrap="square" rtlCol="0">
              <a:spAutoFit/>
            </a:bodyPr>
            <a:lstStyle/>
            <a:p>
              <a:r>
                <a:rPr lang="en-US" dirty="0"/>
                <a:t>1835</a:t>
              </a:r>
            </a:p>
          </p:txBody>
        </p:sp>
        <p:sp>
          <p:nvSpPr>
            <p:cNvPr id="27" name="TextBox 26"/>
            <p:cNvSpPr txBox="1"/>
            <p:nvPr/>
          </p:nvSpPr>
          <p:spPr>
            <a:xfrm>
              <a:off x="-33952" y="3301643"/>
              <a:ext cx="1253905" cy="1200329"/>
            </a:xfrm>
            <a:prstGeom prst="rect">
              <a:avLst/>
            </a:prstGeom>
            <a:noFill/>
          </p:spPr>
          <p:txBody>
            <a:bodyPr wrap="square" rtlCol="0">
              <a:spAutoFit/>
            </a:bodyPr>
            <a:lstStyle/>
            <a:p>
              <a:pPr algn="ctr"/>
              <a:r>
                <a:rPr lang="en-US" dirty="0"/>
                <a:t>Doctrine and Covenants 1</a:t>
              </a:r>
              <a:r>
                <a:rPr lang="en-US" baseline="30000" dirty="0"/>
                <a:t>st</a:t>
              </a:r>
              <a:r>
                <a:rPr lang="en-US" dirty="0"/>
                <a:t> Edition</a:t>
              </a:r>
            </a:p>
          </p:txBody>
        </p:sp>
      </p:grpSp>
      <p:grpSp>
        <p:nvGrpSpPr>
          <p:cNvPr id="29" name="Group 28"/>
          <p:cNvGrpSpPr/>
          <p:nvPr/>
        </p:nvGrpSpPr>
        <p:grpSpPr>
          <a:xfrm>
            <a:off x="4320476" y="228068"/>
            <a:ext cx="1253905" cy="2674555"/>
            <a:chOff x="0" y="220693"/>
            <a:chExt cx="1253905" cy="2674555"/>
          </a:xfrm>
        </p:grpSpPr>
        <p:cxnSp>
          <p:nvCxnSpPr>
            <p:cNvPr id="30" name="Straight Connector 29"/>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8764" y="2525916"/>
              <a:ext cx="832918" cy="369332"/>
            </a:xfrm>
            <a:prstGeom prst="rect">
              <a:avLst/>
            </a:prstGeom>
            <a:noFill/>
          </p:spPr>
          <p:txBody>
            <a:bodyPr wrap="square" rtlCol="0">
              <a:spAutoFit/>
            </a:bodyPr>
            <a:lstStyle/>
            <a:p>
              <a:r>
                <a:rPr lang="en-US" dirty="0"/>
                <a:t>1837</a:t>
              </a:r>
            </a:p>
          </p:txBody>
        </p:sp>
        <p:sp>
          <p:nvSpPr>
            <p:cNvPr id="32" name="TextBox 31"/>
            <p:cNvSpPr txBox="1"/>
            <p:nvPr/>
          </p:nvSpPr>
          <p:spPr>
            <a:xfrm>
              <a:off x="0" y="220693"/>
              <a:ext cx="1253905" cy="923330"/>
            </a:xfrm>
            <a:prstGeom prst="rect">
              <a:avLst/>
            </a:prstGeom>
            <a:noFill/>
          </p:spPr>
          <p:txBody>
            <a:bodyPr wrap="square" rtlCol="0">
              <a:spAutoFit/>
            </a:bodyPr>
            <a:lstStyle/>
            <a:p>
              <a:pPr algn="ctr"/>
              <a:r>
                <a:rPr lang="en-US" dirty="0"/>
                <a:t>Book of Mormon 2</a:t>
              </a:r>
              <a:r>
                <a:rPr lang="en-US" baseline="30000" dirty="0"/>
                <a:t>nd</a:t>
              </a:r>
              <a:r>
                <a:rPr lang="en-US" dirty="0"/>
                <a:t> Edition</a:t>
              </a:r>
            </a:p>
          </p:txBody>
        </p:sp>
      </p:grpSp>
      <p:grpSp>
        <p:nvGrpSpPr>
          <p:cNvPr id="33" name="Group 32"/>
          <p:cNvGrpSpPr/>
          <p:nvPr/>
        </p:nvGrpSpPr>
        <p:grpSpPr>
          <a:xfrm>
            <a:off x="5134909" y="2168179"/>
            <a:ext cx="1253905" cy="3189364"/>
            <a:chOff x="0" y="2156584"/>
            <a:chExt cx="1253905" cy="3189364"/>
          </a:xfrm>
        </p:grpSpPr>
        <p:cxnSp>
          <p:nvCxnSpPr>
            <p:cNvPr id="34" name="Straight Connector 33"/>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2551" y="2156584"/>
              <a:ext cx="832918" cy="369332"/>
            </a:xfrm>
            <a:prstGeom prst="rect">
              <a:avLst/>
            </a:prstGeom>
            <a:noFill/>
          </p:spPr>
          <p:txBody>
            <a:bodyPr wrap="square" rtlCol="0">
              <a:spAutoFit/>
            </a:bodyPr>
            <a:lstStyle/>
            <a:p>
              <a:r>
                <a:rPr lang="en-US" dirty="0"/>
                <a:t>1840</a:t>
              </a:r>
            </a:p>
          </p:txBody>
        </p:sp>
        <p:sp>
          <p:nvSpPr>
            <p:cNvPr id="36" name="TextBox 35"/>
            <p:cNvSpPr txBox="1"/>
            <p:nvPr/>
          </p:nvSpPr>
          <p:spPr>
            <a:xfrm>
              <a:off x="0" y="4422618"/>
              <a:ext cx="1253905" cy="923330"/>
            </a:xfrm>
            <a:prstGeom prst="rect">
              <a:avLst/>
            </a:prstGeom>
            <a:noFill/>
          </p:spPr>
          <p:txBody>
            <a:bodyPr wrap="square" rtlCol="0">
              <a:spAutoFit/>
            </a:bodyPr>
            <a:lstStyle/>
            <a:p>
              <a:pPr algn="ctr"/>
              <a:r>
                <a:rPr lang="en-US" dirty="0"/>
                <a:t>Book of Mormon 3</a:t>
              </a:r>
              <a:r>
                <a:rPr lang="en-US" baseline="30000" dirty="0"/>
                <a:t>rd</a:t>
              </a:r>
              <a:r>
                <a:rPr lang="en-US" dirty="0"/>
                <a:t> Edition</a:t>
              </a:r>
            </a:p>
          </p:txBody>
        </p:sp>
      </p:grpSp>
      <p:grpSp>
        <p:nvGrpSpPr>
          <p:cNvPr id="37" name="Group 36"/>
          <p:cNvGrpSpPr/>
          <p:nvPr/>
        </p:nvGrpSpPr>
        <p:grpSpPr>
          <a:xfrm>
            <a:off x="5633709" y="9674"/>
            <a:ext cx="1253905" cy="2900892"/>
            <a:chOff x="-7829" y="-5644"/>
            <a:chExt cx="1253905" cy="2900892"/>
          </a:xfrm>
        </p:grpSpPr>
        <p:cxnSp>
          <p:nvCxnSpPr>
            <p:cNvPr id="38" name="Straight Connector 37"/>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98764" y="2525916"/>
              <a:ext cx="832918" cy="369332"/>
            </a:xfrm>
            <a:prstGeom prst="rect">
              <a:avLst/>
            </a:prstGeom>
            <a:noFill/>
          </p:spPr>
          <p:txBody>
            <a:bodyPr wrap="square" rtlCol="0">
              <a:spAutoFit/>
            </a:bodyPr>
            <a:lstStyle/>
            <a:p>
              <a:r>
                <a:rPr lang="en-US" dirty="0"/>
                <a:t>1841</a:t>
              </a:r>
            </a:p>
          </p:txBody>
        </p:sp>
        <p:sp>
          <p:nvSpPr>
            <p:cNvPr id="40" name="TextBox 39"/>
            <p:cNvSpPr txBox="1"/>
            <p:nvPr/>
          </p:nvSpPr>
          <p:spPr>
            <a:xfrm>
              <a:off x="-7829" y="-5644"/>
              <a:ext cx="1253905" cy="1477328"/>
            </a:xfrm>
            <a:prstGeom prst="rect">
              <a:avLst/>
            </a:prstGeom>
            <a:noFill/>
          </p:spPr>
          <p:txBody>
            <a:bodyPr wrap="square" rtlCol="0">
              <a:spAutoFit/>
            </a:bodyPr>
            <a:lstStyle/>
            <a:p>
              <a:pPr algn="ctr"/>
              <a:r>
                <a:rPr lang="en-US" dirty="0"/>
                <a:t>Book of Mormon 1</a:t>
              </a:r>
              <a:r>
                <a:rPr lang="en-US" baseline="30000" dirty="0"/>
                <a:t>st</a:t>
              </a:r>
              <a:r>
                <a:rPr lang="en-US" dirty="0"/>
                <a:t> European Edition</a:t>
              </a:r>
            </a:p>
          </p:txBody>
        </p:sp>
      </p:grpSp>
      <p:grpSp>
        <p:nvGrpSpPr>
          <p:cNvPr id="41" name="Group 40"/>
          <p:cNvGrpSpPr/>
          <p:nvPr/>
        </p:nvGrpSpPr>
        <p:grpSpPr>
          <a:xfrm>
            <a:off x="7247411" y="206587"/>
            <a:ext cx="1532195" cy="2696036"/>
            <a:chOff x="-175070" y="199212"/>
            <a:chExt cx="1532195" cy="2696036"/>
          </a:xfrm>
        </p:grpSpPr>
        <p:cxnSp>
          <p:nvCxnSpPr>
            <p:cNvPr id="42" name="Straight Connector 41"/>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8764" y="2525916"/>
              <a:ext cx="832918" cy="369332"/>
            </a:xfrm>
            <a:prstGeom prst="rect">
              <a:avLst/>
            </a:prstGeom>
            <a:noFill/>
          </p:spPr>
          <p:txBody>
            <a:bodyPr wrap="square" rtlCol="0">
              <a:spAutoFit/>
            </a:bodyPr>
            <a:lstStyle/>
            <a:p>
              <a:r>
                <a:rPr lang="en-US" dirty="0"/>
                <a:t>1845</a:t>
              </a:r>
            </a:p>
          </p:txBody>
        </p:sp>
        <p:sp>
          <p:nvSpPr>
            <p:cNvPr id="44" name="TextBox 43"/>
            <p:cNvSpPr txBox="1"/>
            <p:nvPr/>
          </p:nvSpPr>
          <p:spPr>
            <a:xfrm>
              <a:off x="-175070" y="199212"/>
              <a:ext cx="1532195" cy="1200329"/>
            </a:xfrm>
            <a:prstGeom prst="rect">
              <a:avLst/>
            </a:prstGeom>
            <a:noFill/>
          </p:spPr>
          <p:txBody>
            <a:bodyPr wrap="square" rtlCol="0">
              <a:spAutoFit/>
            </a:bodyPr>
            <a:lstStyle/>
            <a:p>
              <a:pPr algn="ctr"/>
              <a:r>
                <a:rPr lang="en-US" dirty="0"/>
                <a:t>Doctrine and Covenants 1</a:t>
              </a:r>
              <a:r>
                <a:rPr lang="en-US" baseline="30000" dirty="0"/>
                <a:t>st</a:t>
              </a:r>
              <a:r>
                <a:rPr lang="en-US" dirty="0"/>
                <a:t> European Edition</a:t>
              </a:r>
            </a:p>
          </p:txBody>
        </p:sp>
      </p:grpSp>
      <p:grpSp>
        <p:nvGrpSpPr>
          <p:cNvPr id="45" name="Group 44"/>
          <p:cNvGrpSpPr/>
          <p:nvPr/>
        </p:nvGrpSpPr>
        <p:grpSpPr>
          <a:xfrm>
            <a:off x="6859320" y="2168625"/>
            <a:ext cx="1253905" cy="2323073"/>
            <a:chOff x="15080" y="2156584"/>
            <a:chExt cx="1253905" cy="2323073"/>
          </a:xfrm>
        </p:grpSpPr>
        <p:cxnSp>
          <p:nvCxnSpPr>
            <p:cNvPr id="46" name="Straight Connector 45"/>
            <p:cNvCxnSpPr/>
            <p:nvPr/>
          </p:nvCxnSpPr>
          <p:spPr>
            <a:xfrm flipH="1">
              <a:off x="579794" y="2507810"/>
              <a:ext cx="1135" cy="793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62551" y="2156584"/>
              <a:ext cx="832918" cy="369332"/>
            </a:xfrm>
            <a:prstGeom prst="rect">
              <a:avLst/>
            </a:prstGeom>
            <a:noFill/>
          </p:spPr>
          <p:txBody>
            <a:bodyPr wrap="square" rtlCol="0">
              <a:spAutoFit/>
            </a:bodyPr>
            <a:lstStyle/>
            <a:p>
              <a:r>
                <a:rPr lang="en-US" dirty="0"/>
                <a:t>1844</a:t>
              </a:r>
            </a:p>
          </p:txBody>
        </p:sp>
        <p:sp>
          <p:nvSpPr>
            <p:cNvPr id="48" name="TextBox 47"/>
            <p:cNvSpPr txBox="1"/>
            <p:nvPr/>
          </p:nvSpPr>
          <p:spPr>
            <a:xfrm>
              <a:off x="15080" y="3279328"/>
              <a:ext cx="1253905" cy="1200329"/>
            </a:xfrm>
            <a:prstGeom prst="rect">
              <a:avLst/>
            </a:prstGeom>
            <a:noFill/>
          </p:spPr>
          <p:txBody>
            <a:bodyPr wrap="square" rtlCol="0">
              <a:spAutoFit/>
            </a:bodyPr>
            <a:lstStyle/>
            <a:p>
              <a:pPr algn="ctr"/>
              <a:r>
                <a:rPr lang="en-US" dirty="0"/>
                <a:t>Doctrine and Covenants 2</a:t>
              </a:r>
              <a:r>
                <a:rPr lang="en-US" baseline="30000" dirty="0"/>
                <a:t>nd</a:t>
              </a:r>
              <a:r>
                <a:rPr lang="en-US" dirty="0"/>
                <a:t> Edition</a:t>
              </a:r>
            </a:p>
          </p:txBody>
        </p:sp>
      </p:grpSp>
      <p:grpSp>
        <p:nvGrpSpPr>
          <p:cNvPr id="51" name="Group 50"/>
          <p:cNvGrpSpPr/>
          <p:nvPr/>
        </p:nvGrpSpPr>
        <p:grpSpPr>
          <a:xfrm>
            <a:off x="8461234" y="2168625"/>
            <a:ext cx="1253905" cy="3466363"/>
            <a:chOff x="0" y="2156584"/>
            <a:chExt cx="1253905" cy="3466363"/>
          </a:xfrm>
        </p:grpSpPr>
        <p:cxnSp>
          <p:nvCxnSpPr>
            <p:cNvPr id="52" name="Straight Connector 51"/>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62551" y="2156584"/>
              <a:ext cx="832918" cy="369332"/>
            </a:xfrm>
            <a:prstGeom prst="rect">
              <a:avLst/>
            </a:prstGeom>
            <a:noFill/>
          </p:spPr>
          <p:txBody>
            <a:bodyPr wrap="square" rtlCol="0">
              <a:spAutoFit/>
            </a:bodyPr>
            <a:lstStyle/>
            <a:p>
              <a:r>
                <a:rPr lang="en-US" dirty="0"/>
                <a:t>1851</a:t>
              </a:r>
            </a:p>
          </p:txBody>
        </p:sp>
        <p:sp>
          <p:nvSpPr>
            <p:cNvPr id="54" name="TextBox 53"/>
            <p:cNvSpPr txBox="1"/>
            <p:nvPr/>
          </p:nvSpPr>
          <p:spPr>
            <a:xfrm>
              <a:off x="0" y="4422618"/>
              <a:ext cx="1253905" cy="1200329"/>
            </a:xfrm>
            <a:prstGeom prst="rect">
              <a:avLst/>
            </a:prstGeom>
            <a:noFill/>
          </p:spPr>
          <p:txBody>
            <a:bodyPr wrap="square" rtlCol="0">
              <a:spAutoFit/>
            </a:bodyPr>
            <a:lstStyle/>
            <a:p>
              <a:pPr algn="ctr"/>
              <a:r>
                <a:rPr lang="en-US" dirty="0"/>
                <a:t>Pearl of Great Price</a:t>
              </a:r>
            </a:p>
            <a:p>
              <a:pPr algn="ctr"/>
              <a:r>
                <a:rPr lang="en-US" dirty="0"/>
                <a:t>Liverpool Edition</a:t>
              </a:r>
            </a:p>
          </p:txBody>
        </p:sp>
      </p:grpSp>
      <p:grpSp>
        <p:nvGrpSpPr>
          <p:cNvPr id="55" name="Group 54"/>
          <p:cNvGrpSpPr/>
          <p:nvPr/>
        </p:nvGrpSpPr>
        <p:grpSpPr>
          <a:xfrm>
            <a:off x="9514635" y="501966"/>
            <a:ext cx="1253905" cy="2400657"/>
            <a:chOff x="-4527" y="494591"/>
            <a:chExt cx="1253905" cy="2400657"/>
          </a:xfrm>
        </p:grpSpPr>
        <p:cxnSp>
          <p:nvCxnSpPr>
            <p:cNvPr id="56" name="Straight Connector 55"/>
            <p:cNvCxnSpPr/>
            <p:nvPr/>
          </p:nvCxnSpPr>
          <p:spPr>
            <a:xfrm flipH="1">
              <a:off x="622426" y="1954438"/>
              <a:ext cx="4526" cy="571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98764" y="2525916"/>
              <a:ext cx="832918" cy="369332"/>
            </a:xfrm>
            <a:prstGeom prst="rect">
              <a:avLst/>
            </a:prstGeom>
            <a:noFill/>
          </p:spPr>
          <p:txBody>
            <a:bodyPr wrap="square" rtlCol="0">
              <a:spAutoFit/>
            </a:bodyPr>
            <a:lstStyle/>
            <a:p>
              <a:r>
                <a:rPr lang="en-US" dirty="0"/>
                <a:t>1876</a:t>
              </a:r>
            </a:p>
          </p:txBody>
        </p:sp>
        <p:sp>
          <p:nvSpPr>
            <p:cNvPr id="58" name="TextBox 57"/>
            <p:cNvSpPr txBox="1"/>
            <p:nvPr/>
          </p:nvSpPr>
          <p:spPr>
            <a:xfrm>
              <a:off x="-4527" y="494591"/>
              <a:ext cx="1253905" cy="1477328"/>
            </a:xfrm>
            <a:prstGeom prst="rect">
              <a:avLst/>
            </a:prstGeom>
            <a:noFill/>
          </p:spPr>
          <p:txBody>
            <a:bodyPr wrap="square" rtlCol="0">
              <a:spAutoFit/>
            </a:bodyPr>
            <a:lstStyle/>
            <a:p>
              <a:pPr algn="ctr"/>
              <a:r>
                <a:rPr lang="en-US" dirty="0"/>
                <a:t>Doctrine and Covenants </a:t>
              </a:r>
            </a:p>
            <a:p>
              <a:pPr algn="ctr"/>
              <a:r>
                <a:rPr lang="en-US" dirty="0"/>
                <a:t>Orson Pratt Revision</a:t>
              </a:r>
            </a:p>
          </p:txBody>
        </p:sp>
      </p:grpSp>
      <p:grpSp>
        <p:nvGrpSpPr>
          <p:cNvPr id="61" name="Group 60"/>
          <p:cNvGrpSpPr/>
          <p:nvPr/>
        </p:nvGrpSpPr>
        <p:grpSpPr>
          <a:xfrm>
            <a:off x="10787581" y="2146310"/>
            <a:ext cx="1253905" cy="3466363"/>
            <a:chOff x="0" y="2156584"/>
            <a:chExt cx="1253905" cy="3466363"/>
          </a:xfrm>
        </p:grpSpPr>
        <p:cxnSp>
          <p:nvCxnSpPr>
            <p:cNvPr id="62" name="Straight Connector 61"/>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62551" y="2156584"/>
              <a:ext cx="832918" cy="369332"/>
            </a:xfrm>
            <a:prstGeom prst="rect">
              <a:avLst/>
            </a:prstGeom>
            <a:noFill/>
          </p:spPr>
          <p:txBody>
            <a:bodyPr wrap="square" rtlCol="0">
              <a:spAutoFit/>
            </a:bodyPr>
            <a:lstStyle/>
            <a:p>
              <a:r>
                <a:rPr lang="en-US" dirty="0"/>
                <a:t>1878</a:t>
              </a:r>
            </a:p>
          </p:txBody>
        </p:sp>
        <p:sp>
          <p:nvSpPr>
            <p:cNvPr id="64" name="TextBox 63"/>
            <p:cNvSpPr txBox="1"/>
            <p:nvPr/>
          </p:nvSpPr>
          <p:spPr>
            <a:xfrm>
              <a:off x="0" y="4422618"/>
              <a:ext cx="1253905" cy="1200329"/>
            </a:xfrm>
            <a:prstGeom prst="rect">
              <a:avLst/>
            </a:prstGeom>
            <a:noFill/>
          </p:spPr>
          <p:txBody>
            <a:bodyPr wrap="square" rtlCol="0">
              <a:spAutoFit/>
            </a:bodyPr>
            <a:lstStyle/>
            <a:p>
              <a:pPr algn="ctr"/>
              <a:r>
                <a:rPr lang="en-US" dirty="0"/>
                <a:t>Pearl of Great Price</a:t>
              </a:r>
            </a:p>
            <a:p>
              <a:pPr algn="ctr"/>
              <a:r>
                <a:rPr lang="en-US" dirty="0"/>
                <a:t>Utah Edition</a:t>
              </a:r>
            </a:p>
          </p:txBody>
        </p:sp>
      </p:grpSp>
      <p:sp>
        <p:nvSpPr>
          <p:cNvPr id="65" name="TextBox 64"/>
          <p:cNvSpPr txBox="1"/>
          <p:nvPr/>
        </p:nvSpPr>
        <p:spPr>
          <a:xfrm>
            <a:off x="3337461" y="6007732"/>
            <a:ext cx="8722213" cy="646331"/>
          </a:xfrm>
          <a:prstGeom prst="rect">
            <a:avLst/>
          </a:prstGeom>
          <a:noFill/>
        </p:spPr>
        <p:txBody>
          <a:bodyPr wrap="square" rtlCol="0">
            <a:spAutoFit/>
          </a:bodyPr>
          <a:lstStyle/>
          <a:p>
            <a:r>
              <a:rPr lang="en-US" sz="3600" dirty="0"/>
              <a:t>History Timeline of Latter-day Saint Scriptures</a:t>
            </a:r>
          </a:p>
        </p:txBody>
      </p:sp>
    </p:spTree>
    <p:extLst>
      <p:ext uri="{BB962C8B-B14F-4D97-AF65-F5344CB8AC3E}">
        <p14:creationId xmlns:p14="http://schemas.microsoft.com/office/powerpoint/2010/main" val="2421174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c00.deviantart.net/fs12/i/2011/145/b/b/mother_of_pearl_by_nmsmith-dptbc3.jpg"/>
          <p:cNvPicPr>
            <a:picLocks noChangeAspect="1" noChangeArrowheads="1"/>
          </p:cNvPicPr>
          <p:nvPr/>
        </p:nvPicPr>
        <p:blipFill rotWithShape="1">
          <a:blip r:embed="rId2">
            <a:extLst>
              <a:ext uri="{28A0092B-C50C-407E-A947-70E740481C1C}">
                <a14:useLocalDpi xmlns:a14="http://schemas.microsoft.com/office/drawing/2010/main" val="0"/>
              </a:ext>
            </a:extLst>
          </a:blip>
          <a:srcRect l="-316" t="13801" r="53637" b="16215"/>
          <a:stretch/>
        </p:blipFill>
        <p:spPr bwMode="auto">
          <a:xfrm rot="5400000">
            <a:off x="2628523" y="-2705477"/>
            <a:ext cx="6934953" cy="1219200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0" y="2525917"/>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156767"/>
            <a:ext cx="1624330" cy="4020177"/>
            <a:chOff x="0" y="2156767"/>
            <a:chExt cx="1624330" cy="4020177"/>
          </a:xfrm>
        </p:grpSpPr>
        <p:cxnSp>
          <p:nvCxnSpPr>
            <p:cNvPr id="5" name="Straight Connector 4"/>
            <p:cNvCxnSpPr/>
            <p:nvPr/>
          </p:nvCxnSpPr>
          <p:spPr>
            <a:xfrm flipH="1">
              <a:off x="800803" y="2515643"/>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9873" y="2156767"/>
              <a:ext cx="832918" cy="369332"/>
            </a:xfrm>
            <a:prstGeom prst="rect">
              <a:avLst/>
            </a:prstGeom>
            <a:noFill/>
          </p:spPr>
          <p:txBody>
            <a:bodyPr wrap="square" rtlCol="0">
              <a:spAutoFit/>
            </a:bodyPr>
            <a:lstStyle/>
            <a:p>
              <a:r>
                <a:rPr lang="en-US" dirty="0"/>
                <a:t>1879</a:t>
              </a:r>
            </a:p>
          </p:txBody>
        </p:sp>
        <p:sp>
          <p:nvSpPr>
            <p:cNvPr id="9" name="TextBox 8"/>
            <p:cNvSpPr txBox="1"/>
            <p:nvPr/>
          </p:nvSpPr>
          <p:spPr>
            <a:xfrm>
              <a:off x="0" y="4422618"/>
              <a:ext cx="1624330" cy="1754326"/>
            </a:xfrm>
            <a:prstGeom prst="rect">
              <a:avLst/>
            </a:prstGeom>
            <a:noFill/>
          </p:spPr>
          <p:txBody>
            <a:bodyPr wrap="square" rtlCol="0">
              <a:spAutoFit/>
            </a:bodyPr>
            <a:lstStyle/>
            <a:p>
              <a:pPr algn="ctr"/>
              <a:r>
                <a:rPr lang="en-US" dirty="0"/>
                <a:t>Book of Mormon and Doctrine and Covenants</a:t>
              </a:r>
            </a:p>
            <a:p>
              <a:pPr algn="ctr"/>
              <a:r>
                <a:rPr lang="en-US" dirty="0"/>
                <a:t>Orson Pratt Revision </a:t>
              </a:r>
            </a:p>
          </p:txBody>
        </p:sp>
      </p:grpSp>
      <p:grpSp>
        <p:nvGrpSpPr>
          <p:cNvPr id="11" name="Group 10"/>
          <p:cNvGrpSpPr/>
          <p:nvPr/>
        </p:nvGrpSpPr>
        <p:grpSpPr>
          <a:xfrm>
            <a:off x="927980" y="236011"/>
            <a:ext cx="1253905" cy="2674555"/>
            <a:chOff x="0" y="220693"/>
            <a:chExt cx="1253905" cy="2674555"/>
          </a:xfrm>
        </p:grpSpPr>
        <p:cxnSp>
          <p:nvCxnSpPr>
            <p:cNvPr id="12" name="Straight Connector 11"/>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8764" y="2525916"/>
              <a:ext cx="832918" cy="369332"/>
            </a:xfrm>
            <a:prstGeom prst="rect">
              <a:avLst/>
            </a:prstGeom>
            <a:noFill/>
          </p:spPr>
          <p:txBody>
            <a:bodyPr wrap="square" rtlCol="0">
              <a:spAutoFit/>
            </a:bodyPr>
            <a:lstStyle/>
            <a:p>
              <a:r>
                <a:rPr lang="en-US" dirty="0"/>
                <a:t>1920</a:t>
              </a:r>
            </a:p>
          </p:txBody>
        </p:sp>
        <p:sp>
          <p:nvSpPr>
            <p:cNvPr id="14" name="TextBox 13"/>
            <p:cNvSpPr txBox="1"/>
            <p:nvPr/>
          </p:nvSpPr>
          <p:spPr>
            <a:xfrm>
              <a:off x="0" y="220693"/>
              <a:ext cx="1253905" cy="1200329"/>
            </a:xfrm>
            <a:prstGeom prst="rect">
              <a:avLst/>
            </a:prstGeom>
            <a:noFill/>
          </p:spPr>
          <p:txBody>
            <a:bodyPr wrap="square" rtlCol="0">
              <a:spAutoFit/>
            </a:bodyPr>
            <a:lstStyle/>
            <a:p>
              <a:pPr algn="ctr"/>
              <a:r>
                <a:rPr lang="en-US" dirty="0"/>
                <a:t>Book of Mormon</a:t>
              </a:r>
            </a:p>
            <a:p>
              <a:pPr algn="ctr"/>
              <a:r>
                <a:rPr lang="en-US" dirty="0"/>
                <a:t>Apostles Revision</a:t>
              </a:r>
            </a:p>
          </p:txBody>
        </p:sp>
      </p:grpSp>
      <p:grpSp>
        <p:nvGrpSpPr>
          <p:cNvPr id="16" name="Group 15"/>
          <p:cNvGrpSpPr/>
          <p:nvPr/>
        </p:nvGrpSpPr>
        <p:grpSpPr>
          <a:xfrm>
            <a:off x="1832194" y="2160988"/>
            <a:ext cx="1253905" cy="3743362"/>
            <a:chOff x="0" y="2156584"/>
            <a:chExt cx="1253905" cy="3743362"/>
          </a:xfrm>
        </p:grpSpPr>
        <p:cxnSp>
          <p:nvCxnSpPr>
            <p:cNvPr id="17" name="Straight Connector 16"/>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2551" y="2156584"/>
              <a:ext cx="832918" cy="369332"/>
            </a:xfrm>
            <a:prstGeom prst="rect">
              <a:avLst/>
            </a:prstGeom>
            <a:noFill/>
          </p:spPr>
          <p:txBody>
            <a:bodyPr wrap="square" rtlCol="0">
              <a:spAutoFit/>
            </a:bodyPr>
            <a:lstStyle/>
            <a:p>
              <a:r>
                <a:rPr lang="en-US" dirty="0"/>
                <a:t>1921</a:t>
              </a:r>
            </a:p>
          </p:txBody>
        </p:sp>
        <p:sp>
          <p:nvSpPr>
            <p:cNvPr id="19" name="TextBox 18"/>
            <p:cNvSpPr txBox="1"/>
            <p:nvPr/>
          </p:nvSpPr>
          <p:spPr>
            <a:xfrm>
              <a:off x="0" y="4422618"/>
              <a:ext cx="1253905" cy="1477328"/>
            </a:xfrm>
            <a:prstGeom prst="rect">
              <a:avLst/>
            </a:prstGeom>
            <a:noFill/>
          </p:spPr>
          <p:txBody>
            <a:bodyPr wrap="square" rtlCol="0">
              <a:spAutoFit/>
            </a:bodyPr>
            <a:lstStyle/>
            <a:p>
              <a:pPr algn="ctr"/>
              <a:r>
                <a:rPr lang="en-US" dirty="0"/>
                <a:t>Doctrine and Covenants</a:t>
              </a:r>
            </a:p>
            <a:p>
              <a:pPr algn="ctr"/>
              <a:r>
                <a:rPr lang="en-US" dirty="0"/>
                <a:t>Apostles Revision</a:t>
              </a:r>
            </a:p>
          </p:txBody>
        </p:sp>
      </p:grpSp>
      <p:grpSp>
        <p:nvGrpSpPr>
          <p:cNvPr id="20" name="Group 19"/>
          <p:cNvGrpSpPr/>
          <p:nvPr/>
        </p:nvGrpSpPr>
        <p:grpSpPr>
          <a:xfrm>
            <a:off x="3700561" y="671375"/>
            <a:ext cx="1846907" cy="2220671"/>
            <a:chOff x="-301028" y="674577"/>
            <a:chExt cx="1846907" cy="2220671"/>
          </a:xfrm>
        </p:grpSpPr>
        <p:cxnSp>
          <p:nvCxnSpPr>
            <p:cNvPr id="21" name="Straight Connector 20"/>
            <p:cNvCxnSpPr>
              <a:stCxn id="23" idx="2"/>
            </p:cNvCxnSpPr>
            <p:nvPr/>
          </p:nvCxnSpPr>
          <p:spPr>
            <a:xfrm>
              <a:off x="622426" y="2151905"/>
              <a:ext cx="0" cy="3740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764" y="2525916"/>
              <a:ext cx="832918" cy="369332"/>
            </a:xfrm>
            <a:prstGeom prst="rect">
              <a:avLst/>
            </a:prstGeom>
            <a:noFill/>
          </p:spPr>
          <p:txBody>
            <a:bodyPr wrap="square" rtlCol="0">
              <a:spAutoFit/>
            </a:bodyPr>
            <a:lstStyle/>
            <a:p>
              <a:r>
                <a:rPr lang="en-US" dirty="0"/>
                <a:t>1941</a:t>
              </a:r>
            </a:p>
          </p:txBody>
        </p:sp>
        <p:sp>
          <p:nvSpPr>
            <p:cNvPr id="23" name="TextBox 22"/>
            <p:cNvSpPr txBox="1"/>
            <p:nvPr/>
          </p:nvSpPr>
          <p:spPr>
            <a:xfrm>
              <a:off x="-301028" y="674577"/>
              <a:ext cx="1846907" cy="1477328"/>
            </a:xfrm>
            <a:prstGeom prst="rect">
              <a:avLst/>
            </a:prstGeom>
            <a:noFill/>
          </p:spPr>
          <p:txBody>
            <a:bodyPr wrap="square" rtlCol="0">
              <a:spAutoFit/>
            </a:bodyPr>
            <a:lstStyle/>
            <a:p>
              <a:pPr algn="ctr"/>
              <a:r>
                <a:rPr lang="en-US" dirty="0"/>
                <a:t>1</a:t>
              </a:r>
              <a:r>
                <a:rPr lang="en-US" baseline="30000" dirty="0"/>
                <a:t>st</a:t>
              </a:r>
              <a:r>
                <a:rPr lang="en-US" dirty="0"/>
                <a:t> General Conference Broadcast outside of Utah (Radio and TV)</a:t>
              </a:r>
            </a:p>
          </p:txBody>
        </p:sp>
      </p:grpSp>
      <p:grpSp>
        <p:nvGrpSpPr>
          <p:cNvPr id="24" name="Group 23"/>
          <p:cNvGrpSpPr/>
          <p:nvPr/>
        </p:nvGrpSpPr>
        <p:grpSpPr>
          <a:xfrm>
            <a:off x="6213649" y="2156767"/>
            <a:ext cx="1390075" cy="2622833"/>
            <a:chOff x="-104433" y="2156584"/>
            <a:chExt cx="1390075" cy="2622833"/>
          </a:xfrm>
        </p:grpSpPr>
        <p:cxnSp>
          <p:nvCxnSpPr>
            <p:cNvPr id="25" name="Straight Connector 24"/>
            <p:cNvCxnSpPr/>
            <p:nvPr/>
          </p:nvCxnSpPr>
          <p:spPr>
            <a:xfrm flipH="1">
              <a:off x="593001" y="2525917"/>
              <a:ext cx="4529" cy="820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2551" y="2156584"/>
              <a:ext cx="832918" cy="369332"/>
            </a:xfrm>
            <a:prstGeom prst="rect">
              <a:avLst/>
            </a:prstGeom>
            <a:noFill/>
          </p:spPr>
          <p:txBody>
            <a:bodyPr wrap="square" rtlCol="0">
              <a:spAutoFit/>
            </a:bodyPr>
            <a:lstStyle/>
            <a:p>
              <a:r>
                <a:rPr lang="en-US" dirty="0"/>
                <a:t>1981</a:t>
              </a:r>
            </a:p>
          </p:txBody>
        </p:sp>
        <p:sp>
          <p:nvSpPr>
            <p:cNvPr id="27" name="TextBox 26"/>
            <p:cNvSpPr txBox="1"/>
            <p:nvPr/>
          </p:nvSpPr>
          <p:spPr>
            <a:xfrm>
              <a:off x="-104433" y="3302089"/>
              <a:ext cx="1390075" cy="1477328"/>
            </a:xfrm>
            <a:prstGeom prst="rect">
              <a:avLst/>
            </a:prstGeom>
            <a:noFill/>
          </p:spPr>
          <p:txBody>
            <a:bodyPr wrap="square" rtlCol="0">
              <a:spAutoFit/>
            </a:bodyPr>
            <a:lstStyle/>
            <a:p>
              <a:pPr algn="ctr"/>
              <a:r>
                <a:rPr lang="en-US" dirty="0"/>
                <a:t>Triple Combination Scripture Publication Committee</a:t>
              </a:r>
            </a:p>
          </p:txBody>
        </p:sp>
      </p:grpSp>
      <p:grpSp>
        <p:nvGrpSpPr>
          <p:cNvPr id="29" name="Group 28"/>
          <p:cNvGrpSpPr/>
          <p:nvPr/>
        </p:nvGrpSpPr>
        <p:grpSpPr>
          <a:xfrm>
            <a:off x="10557767" y="2121707"/>
            <a:ext cx="1253905" cy="2232452"/>
            <a:chOff x="-10886" y="2112401"/>
            <a:chExt cx="1253905" cy="2232452"/>
          </a:xfrm>
        </p:grpSpPr>
        <p:cxnSp>
          <p:nvCxnSpPr>
            <p:cNvPr id="30" name="Straight Connector 29"/>
            <p:cNvCxnSpPr/>
            <p:nvPr/>
          </p:nvCxnSpPr>
          <p:spPr>
            <a:xfrm flipH="1">
              <a:off x="630484" y="2498687"/>
              <a:ext cx="9168" cy="452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9710" y="2112401"/>
              <a:ext cx="832918" cy="369332"/>
            </a:xfrm>
            <a:prstGeom prst="rect">
              <a:avLst/>
            </a:prstGeom>
            <a:noFill/>
          </p:spPr>
          <p:txBody>
            <a:bodyPr wrap="square" rtlCol="0">
              <a:spAutoFit/>
            </a:bodyPr>
            <a:lstStyle/>
            <a:p>
              <a:r>
                <a:rPr lang="en-US" dirty="0"/>
                <a:t>2013</a:t>
              </a:r>
            </a:p>
          </p:txBody>
        </p:sp>
        <p:sp>
          <p:nvSpPr>
            <p:cNvPr id="32" name="TextBox 31"/>
            <p:cNvSpPr txBox="1"/>
            <p:nvPr/>
          </p:nvSpPr>
          <p:spPr>
            <a:xfrm>
              <a:off x="-10886" y="2867525"/>
              <a:ext cx="1253905" cy="1477328"/>
            </a:xfrm>
            <a:prstGeom prst="rect">
              <a:avLst/>
            </a:prstGeom>
            <a:noFill/>
          </p:spPr>
          <p:txBody>
            <a:bodyPr wrap="square" rtlCol="0">
              <a:spAutoFit/>
            </a:bodyPr>
            <a:lstStyle/>
            <a:p>
              <a:pPr algn="ctr"/>
              <a:r>
                <a:rPr lang="en-US" dirty="0"/>
                <a:t>Standard Works</a:t>
              </a:r>
            </a:p>
            <a:p>
              <a:pPr algn="ctr"/>
              <a:r>
                <a:rPr lang="en-US" dirty="0"/>
                <a:t>Scripture Publication Committee</a:t>
              </a:r>
            </a:p>
          </p:txBody>
        </p:sp>
      </p:grpSp>
      <p:sp>
        <p:nvSpPr>
          <p:cNvPr id="7" name="Rectangle 6"/>
          <p:cNvSpPr/>
          <p:nvPr/>
        </p:nvSpPr>
        <p:spPr>
          <a:xfrm>
            <a:off x="6862047" y="5182450"/>
            <a:ext cx="5103390" cy="1600438"/>
          </a:xfrm>
          <a:prstGeom prst="rect">
            <a:avLst/>
          </a:prstGeom>
        </p:spPr>
        <p:txBody>
          <a:bodyPr wrap="square">
            <a:spAutoFit/>
          </a:bodyPr>
          <a:lstStyle/>
          <a:p>
            <a:r>
              <a:rPr lang="en-US" sz="1400" dirty="0">
                <a:solidFill>
                  <a:srgbClr val="333333"/>
                </a:solidFill>
              </a:rPr>
              <a:t>Throughout the history of The Church of Jesus Christ of Latter-day Saints, leaders and members have reverenced the text of the scriptures and deepened their understanding by using study aids such as dictionaries, cross-references, and the historical information given in chapter and section headings. The scriptures as we know them today have undergone careful revisions and subtle improvements, introduced gradually through numerous editions.</a:t>
            </a:r>
            <a:endParaRPr lang="en-US" sz="1400" dirty="0"/>
          </a:p>
        </p:txBody>
      </p:sp>
      <p:grpSp>
        <p:nvGrpSpPr>
          <p:cNvPr id="60" name="Group 59"/>
          <p:cNvGrpSpPr/>
          <p:nvPr/>
        </p:nvGrpSpPr>
        <p:grpSpPr>
          <a:xfrm>
            <a:off x="2383324" y="223769"/>
            <a:ext cx="1253905" cy="2674555"/>
            <a:chOff x="0" y="220693"/>
            <a:chExt cx="1253905" cy="2674555"/>
          </a:xfrm>
        </p:grpSpPr>
        <p:cxnSp>
          <p:nvCxnSpPr>
            <p:cNvPr id="65" name="Straight Connector 64"/>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98764" y="2525916"/>
              <a:ext cx="832918" cy="369332"/>
            </a:xfrm>
            <a:prstGeom prst="rect">
              <a:avLst/>
            </a:prstGeom>
            <a:noFill/>
          </p:spPr>
          <p:txBody>
            <a:bodyPr wrap="square" rtlCol="0">
              <a:spAutoFit/>
            </a:bodyPr>
            <a:lstStyle/>
            <a:p>
              <a:r>
                <a:rPr lang="en-US" dirty="0"/>
                <a:t>1922</a:t>
              </a:r>
            </a:p>
          </p:txBody>
        </p:sp>
        <p:sp>
          <p:nvSpPr>
            <p:cNvPr id="67" name="TextBox 66"/>
            <p:cNvSpPr txBox="1"/>
            <p:nvPr/>
          </p:nvSpPr>
          <p:spPr>
            <a:xfrm>
              <a:off x="0" y="220693"/>
              <a:ext cx="1253905" cy="1200329"/>
            </a:xfrm>
            <a:prstGeom prst="rect">
              <a:avLst/>
            </a:prstGeom>
            <a:noFill/>
          </p:spPr>
          <p:txBody>
            <a:bodyPr wrap="square" rtlCol="0">
              <a:spAutoFit/>
            </a:bodyPr>
            <a:lstStyle/>
            <a:p>
              <a:pPr algn="ctr"/>
              <a:r>
                <a:rPr lang="en-US" dirty="0"/>
                <a:t>First Radio Broadcast by Heber J. Grant</a:t>
              </a:r>
            </a:p>
          </p:txBody>
        </p:sp>
      </p:grpSp>
      <p:grpSp>
        <p:nvGrpSpPr>
          <p:cNvPr id="72" name="Group 71"/>
          <p:cNvGrpSpPr/>
          <p:nvPr/>
        </p:nvGrpSpPr>
        <p:grpSpPr>
          <a:xfrm>
            <a:off x="3109206" y="2173540"/>
            <a:ext cx="1253905" cy="4130903"/>
            <a:chOff x="-31212" y="2156584"/>
            <a:chExt cx="1253905" cy="4130903"/>
          </a:xfrm>
        </p:grpSpPr>
        <p:cxnSp>
          <p:nvCxnSpPr>
            <p:cNvPr id="73" name="Straight Connector 72"/>
            <p:cNvCxnSpPr/>
            <p:nvPr/>
          </p:nvCxnSpPr>
          <p:spPr>
            <a:xfrm>
              <a:off x="597530" y="2525917"/>
              <a:ext cx="10187" cy="1150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62551" y="2156584"/>
              <a:ext cx="832918" cy="369332"/>
            </a:xfrm>
            <a:prstGeom prst="rect">
              <a:avLst/>
            </a:prstGeom>
            <a:noFill/>
          </p:spPr>
          <p:txBody>
            <a:bodyPr wrap="square" rtlCol="0">
              <a:spAutoFit/>
            </a:bodyPr>
            <a:lstStyle/>
            <a:p>
              <a:r>
                <a:rPr lang="en-US" dirty="0"/>
                <a:t>1924</a:t>
              </a:r>
            </a:p>
          </p:txBody>
        </p:sp>
        <p:sp>
          <p:nvSpPr>
            <p:cNvPr id="75" name="TextBox 74"/>
            <p:cNvSpPr txBox="1"/>
            <p:nvPr/>
          </p:nvSpPr>
          <p:spPr>
            <a:xfrm>
              <a:off x="-31212" y="3702164"/>
              <a:ext cx="1253905" cy="2585323"/>
            </a:xfrm>
            <a:prstGeom prst="rect">
              <a:avLst/>
            </a:prstGeom>
            <a:noFill/>
          </p:spPr>
          <p:txBody>
            <a:bodyPr wrap="square" rtlCol="0">
              <a:spAutoFit/>
            </a:bodyPr>
            <a:lstStyle/>
            <a:p>
              <a:pPr algn="ctr"/>
              <a:r>
                <a:rPr lang="en-US" dirty="0"/>
                <a:t>First General Conference Broadcast (Radio)</a:t>
              </a:r>
            </a:p>
            <a:p>
              <a:pPr algn="ctr"/>
              <a:r>
                <a:rPr lang="en-US" dirty="0"/>
                <a:t>Weekly Broadcast began in July</a:t>
              </a:r>
            </a:p>
          </p:txBody>
        </p:sp>
      </p:grpSp>
      <p:grpSp>
        <p:nvGrpSpPr>
          <p:cNvPr id="76" name="Group 75"/>
          <p:cNvGrpSpPr/>
          <p:nvPr/>
        </p:nvGrpSpPr>
        <p:grpSpPr>
          <a:xfrm>
            <a:off x="4624015" y="2148703"/>
            <a:ext cx="1695870" cy="3466363"/>
            <a:chOff x="-255324" y="2156584"/>
            <a:chExt cx="1695870" cy="3466363"/>
          </a:xfrm>
        </p:grpSpPr>
        <p:cxnSp>
          <p:nvCxnSpPr>
            <p:cNvPr id="77" name="Straight Connector 76"/>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62551" y="2156584"/>
              <a:ext cx="832918" cy="369332"/>
            </a:xfrm>
            <a:prstGeom prst="rect">
              <a:avLst/>
            </a:prstGeom>
            <a:noFill/>
          </p:spPr>
          <p:txBody>
            <a:bodyPr wrap="square" rtlCol="0">
              <a:spAutoFit/>
            </a:bodyPr>
            <a:lstStyle/>
            <a:p>
              <a:r>
                <a:rPr lang="en-US" dirty="0"/>
                <a:t>1952</a:t>
              </a:r>
            </a:p>
          </p:txBody>
        </p:sp>
        <p:sp>
          <p:nvSpPr>
            <p:cNvPr id="79" name="TextBox 78"/>
            <p:cNvSpPr txBox="1"/>
            <p:nvPr/>
          </p:nvSpPr>
          <p:spPr>
            <a:xfrm>
              <a:off x="-255324" y="4422618"/>
              <a:ext cx="1695870" cy="1200329"/>
            </a:xfrm>
            <a:prstGeom prst="rect">
              <a:avLst/>
            </a:prstGeom>
            <a:noFill/>
          </p:spPr>
          <p:txBody>
            <a:bodyPr wrap="square" rtlCol="0">
              <a:spAutoFit/>
            </a:bodyPr>
            <a:lstStyle/>
            <a:p>
              <a:pPr algn="ctr"/>
              <a:r>
                <a:rPr lang="en-US" dirty="0"/>
                <a:t>Priesthood Session carried via telephone to Stake Centers</a:t>
              </a:r>
            </a:p>
          </p:txBody>
        </p:sp>
      </p:grpSp>
      <p:grpSp>
        <p:nvGrpSpPr>
          <p:cNvPr id="84" name="Group 83"/>
          <p:cNvGrpSpPr/>
          <p:nvPr/>
        </p:nvGrpSpPr>
        <p:grpSpPr>
          <a:xfrm>
            <a:off x="5724040" y="224867"/>
            <a:ext cx="1253905" cy="2674555"/>
            <a:chOff x="0" y="220693"/>
            <a:chExt cx="1253905" cy="2674555"/>
          </a:xfrm>
        </p:grpSpPr>
        <p:cxnSp>
          <p:nvCxnSpPr>
            <p:cNvPr id="85" name="Straight Connector 84"/>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98764" y="2525916"/>
              <a:ext cx="832918" cy="369332"/>
            </a:xfrm>
            <a:prstGeom prst="rect">
              <a:avLst/>
            </a:prstGeom>
            <a:noFill/>
          </p:spPr>
          <p:txBody>
            <a:bodyPr wrap="square" rtlCol="0">
              <a:spAutoFit/>
            </a:bodyPr>
            <a:lstStyle/>
            <a:p>
              <a:r>
                <a:rPr lang="en-US" dirty="0"/>
                <a:t>1979</a:t>
              </a:r>
            </a:p>
          </p:txBody>
        </p:sp>
        <p:sp>
          <p:nvSpPr>
            <p:cNvPr id="87" name="TextBox 86"/>
            <p:cNvSpPr txBox="1"/>
            <p:nvPr/>
          </p:nvSpPr>
          <p:spPr>
            <a:xfrm>
              <a:off x="0" y="220693"/>
              <a:ext cx="1253905" cy="1200329"/>
            </a:xfrm>
            <a:prstGeom prst="rect">
              <a:avLst/>
            </a:prstGeom>
            <a:noFill/>
          </p:spPr>
          <p:txBody>
            <a:bodyPr wrap="square" rtlCol="0">
              <a:spAutoFit/>
            </a:bodyPr>
            <a:lstStyle/>
            <a:p>
              <a:pPr algn="ctr"/>
              <a:r>
                <a:rPr lang="en-US" dirty="0"/>
                <a:t>Broadcast of General Conference via Satellite</a:t>
              </a:r>
            </a:p>
          </p:txBody>
        </p:sp>
      </p:grpSp>
      <p:grpSp>
        <p:nvGrpSpPr>
          <p:cNvPr id="88" name="Group 87"/>
          <p:cNvGrpSpPr/>
          <p:nvPr/>
        </p:nvGrpSpPr>
        <p:grpSpPr>
          <a:xfrm>
            <a:off x="7965271" y="2156767"/>
            <a:ext cx="1253905" cy="2288006"/>
            <a:chOff x="-26966" y="2156584"/>
            <a:chExt cx="1253905" cy="2288006"/>
          </a:xfrm>
        </p:grpSpPr>
        <p:cxnSp>
          <p:nvCxnSpPr>
            <p:cNvPr id="89" name="Straight Connector 88"/>
            <p:cNvCxnSpPr/>
            <p:nvPr/>
          </p:nvCxnSpPr>
          <p:spPr>
            <a:xfrm flipH="1">
              <a:off x="579794" y="2507810"/>
              <a:ext cx="1135" cy="793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62551" y="2156584"/>
              <a:ext cx="832918" cy="369332"/>
            </a:xfrm>
            <a:prstGeom prst="rect">
              <a:avLst/>
            </a:prstGeom>
            <a:noFill/>
          </p:spPr>
          <p:txBody>
            <a:bodyPr wrap="square" rtlCol="0">
              <a:spAutoFit/>
            </a:bodyPr>
            <a:lstStyle/>
            <a:p>
              <a:r>
                <a:rPr lang="en-US" dirty="0"/>
                <a:t>1997</a:t>
              </a:r>
            </a:p>
          </p:txBody>
        </p:sp>
        <p:sp>
          <p:nvSpPr>
            <p:cNvPr id="91" name="TextBox 90"/>
            <p:cNvSpPr txBox="1"/>
            <p:nvPr/>
          </p:nvSpPr>
          <p:spPr>
            <a:xfrm>
              <a:off x="-26966" y="3244261"/>
              <a:ext cx="1253905" cy="1200329"/>
            </a:xfrm>
            <a:prstGeom prst="rect">
              <a:avLst/>
            </a:prstGeom>
            <a:noFill/>
          </p:spPr>
          <p:txBody>
            <a:bodyPr wrap="square" rtlCol="0">
              <a:spAutoFit/>
            </a:bodyPr>
            <a:lstStyle/>
            <a:p>
              <a:pPr algn="ctr"/>
              <a:r>
                <a:rPr lang="en-US" dirty="0"/>
                <a:t>First Official Website of the Church</a:t>
              </a:r>
            </a:p>
          </p:txBody>
        </p:sp>
      </p:grpSp>
      <p:grpSp>
        <p:nvGrpSpPr>
          <p:cNvPr id="92" name="Group 91"/>
          <p:cNvGrpSpPr/>
          <p:nvPr/>
        </p:nvGrpSpPr>
        <p:grpSpPr>
          <a:xfrm>
            <a:off x="6863791" y="1444288"/>
            <a:ext cx="1664104" cy="1424958"/>
            <a:chOff x="-225329" y="1470290"/>
            <a:chExt cx="1664104" cy="1424958"/>
          </a:xfrm>
        </p:grpSpPr>
        <p:cxnSp>
          <p:nvCxnSpPr>
            <p:cNvPr id="93" name="Straight Connector 92"/>
            <p:cNvCxnSpPr/>
            <p:nvPr/>
          </p:nvCxnSpPr>
          <p:spPr>
            <a:xfrm>
              <a:off x="642689" y="2075738"/>
              <a:ext cx="0" cy="470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298764" y="2525916"/>
              <a:ext cx="832918" cy="369332"/>
            </a:xfrm>
            <a:prstGeom prst="rect">
              <a:avLst/>
            </a:prstGeom>
            <a:noFill/>
          </p:spPr>
          <p:txBody>
            <a:bodyPr wrap="square" rtlCol="0">
              <a:spAutoFit/>
            </a:bodyPr>
            <a:lstStyle/>
            <a:p>
              <a:r>
                <a:rPr lang="en-US" dirty="0"/>
                <a:t>1996</a:t>
              </a:r>
            </a:p>
          </p:txBody>
        </p:sp>
        <p:sp>
          <p:nvSpPr>
            <p:cNvPr id="95" name="TextBox 94"/>
            <p:cNvSpPr txBox="1"/>
            <p:nvPr/>
          </p:nvSpPr>
          <p:spPr>
            <a:xfrm>
              <a:off x="-225329" y="1470290"/>
              <a:ext cx="1664104" cy="646331"/>
            </a:xfrm>
            <a:prstGeom prst="rect">
              <a:avLst/>
            </a:prstGeom>
            <a:noFill/>
          </p:spPr>
          <p:txBody>
            <a:bodyPr wrap="square" rtlCol="0">
              <a:spAutoFit/>
            </a:bodyPr>
            <a:lstStyle/>
            <a:p>
              <a:pPr algn="ctr"/>
              <a:r>
                <a:rPr lang="en-US" dirty="0"/>
                <a:t>Introduction to LDS Tools</a:t>
              </a:r>
            </a:p>
          </p:txBody>
        </p:sp>
      </p:grpSp>
      <p:grpSp>
        <p:nvGrpSpPr>
          <p:cNvPr id="98" name="Group 97"/>
          <p:cNvGrpSpPr/>
          <p:nvPr/>
        </p:nvGrpSpPr>
        <p:grpSpPr>
          <a:xfrm>
            <a:off x="8738115" y="565582"/>
            <a:ext cx="1664104" cy="2283489"/>
            <a:chOff x="-219701" y="611759"/>
            <a:chExt cx="1664104" cy="2283489"/>
          </a:xfrm>
        </p:grpSpPr>
        <p:cxnSp>
          <p:nvCxnSpPr>
            <p:cNvPr id="99" name="Straight Connector 98"/>
            <p:cNvCxnSpPr/>
            <p:nvPr/>
          </p:nvCxnSpPr>
          <p:spPr>
            <a:xfrm>
              <a:off x="642689" y="2075738"/>
              <a:ext cx="0" cy="470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298764" y="2525916"/>
              <a:ext cx="832918" cy="369332"/>
            </a:xfrm>
            <a:prstGeom prst="rect">
              <a:avLst/>
            </a:prstGeom>
            <a:noFill/>
          </p:spPr>
          <p:txBody>
            <a:bodyPr wrap="square" rtlCol="0">
              <a:spAutoFit/>
            </a:bodyPr>
            <a:lstStyle/>
            <a:p>
              <a:r>
                <a:rPr lang="en-US" dirty="0"/>
                <a:t>1999</a:t>
              </a:r>
            </a:p>
          </p:txBody>
        </p:sp>
        <p:sp>
          <p:nvSpPr>
            <p:cNvPr id="101" name="TextBox 100"/>
            <p:cNvSpPr txBox="1"/>
            <p:nvPr/>
          </p:nvSpPr>
          <p:spPr>
            <a:xfrm>
              <a:off x="-219701" y="611759"/>
              <a:ext cx="1664104" cy="1477328"/>
            </a:xfrm>
            <a:prstGeom prst="rect">
              <a:avLst/>
            </a:prstGeom>
            <a:noFill/>
          </p:spPr>
          <p:txBody>
            <a:bodyPr wrap="square" rtlCol="0">
              <a:spAutoFit/>
            </a:bodyPr>
            <a:lstStyle/>
            <a:p>
              <a:pPr algn="ctr"/>
              <a:r>
                <a:rPr lang="en-US" dirty="0"/>
                <a:t>First Live Broadcast of General Conference via internet</a:t>
              </a:r>
            </a:p>
          </p:txBody>
        </p:sp>
      </p:grpSp>
    </p:spTree>
    <p:extLst>
      <p:ext uri="{BB962C8B-B14F-4D97-AF65-F5344CB8AC3E}">
        <p14:creationId xmlns:p14="http://schemas.microsoft.com/office/powerpoint/2010/main" val="193664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7659A2-6879-46F8-B04E-796777B7C12F}"/>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6" name="TextBox 5"/>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Origin of the Name</a:t>
            </a:r>
          </a:p>
        </p:txBody>
      </p:sp>
      <p:sp>
        <p:nvSpPr>
          <p:cNvPr id="2" name="Rectangle 1"/>
          <p:cNvSpPr/>
          <p:nvPr/>
        </p:nvSpPr>
        <p:spPr>
          <a:xfrm>
            <a:off x="580500" y="1748909"/>
            <a:ext cx="4426929" cy="3416320"/>
          </a:xfrm>
          <a:prstGeom prst="rect">
            <a:avLst/>
          </a:prstGeom>
        </p:spPr>
        <p:txBody>
          <a:bodyPr wrap="square">
            <a:spAutoFit/>
          </a:bodyPr>
          <a:lstStyle/>
          <a:p>
            <a:r>
              <a:rPr lang="en-US" sz="2400" dirty="0">
                <a:latin typeface="Open Sans"/>
              </a:rPr>
              <a:t>A pearl is produced inside an oyster as the oyster responds to the irritation of foreign matter, such as a grain of sand. The oyster produces a substance to surround the grain, which eventually forms a pearl. Natural pearls are rare and are considered precious.</a:t>
            </a:r>
          </a:p>
        </p:txBody>
      </p:sp>
      <p:pic>
        <p:nvPicPr>
          <p:cNvPr id="4" name="Picture 3">
            <a:extLst>
              <a:ext uri="{FF2B5EF4-FFF2-40B4-BE49-F238E27FC236}">
                <a16:creationId xmlns:a16="http://schemas.microsoft.com/office/drawing/2014/main" id="{EA1F9EB7-3F08-4263-93B4-E777B05AE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146" y="1547192"/>
            <a:ext cx="6041136" cy="3962400"/>
          </a:xfrm>
          <a:prstGeom prst="rect">
            <a:avLst/>
          </a:prstGeom>
        </p:spPr>
      </p:pic>
    </p:spTree>
    <p:extLst>
      <p:ext uri="{BB962C8B-B14F-4D97-AF65-F5344CB8AC3E}">
        <p14:creationId xmlns:p14="http://schemas.microsoft.com/office/powerpoint/2010/main" val="57781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7115B6-56DC-4561-9558-1FC62DB28167}"/>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6" name="TextBox 5"/>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Purpose of the Articles</a:t>
            </a:r>
          </a:p>
        </p:txBody>
      </p:sp>
      <p:sp>
        <p:nvSpPr>
          <p:cNvPr id="2" name="Rectangle 1"/>
          <p:cNvSpPr/>
          <p:nvPr/>
        </p:nvSpPr>
        <p:spPr>
          <a:xfrm>
            <a:off x="580500" y="1748909"/>
            <a:ext cx="4426929" cy="1569660"/>
          </a:xfrm>
          <a:prstGeom prst="rect">
            <a:avLst/>
          </a:prstGeom>
        </p:spPr>
        <p:txBody>
          <a:bodyPr wrap="square">
            <a:spAutoFit/>
          </a:bodyPr>
          <a:lstStyle/>
          <a:p>
            <a:r>
              <a:rPr lang="en-US" sz="2400" dirty="0"/>
              <a:t>To make more readily accessible some important articles that had had limited circulation in the time of Joseph Smith. </a:t>
            </a:r>
            <a:endParaRPr lang="en-US" sz="2400" dirty="0">
              <a:latin typeface="Open Sans"/>
            </a:endParaRPr>
          </a:p>
        </p:txBody>
      </p:sp>
      <p:pic>
        <p:nvPicPr>
          <p:cNvPr id="7170" name="Picture 2" descr="http://www.pbs.org/wgbh/roadshow/fts/images/saltlakecity_200602A18_02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417" y="3318569"/>
            <a:ext cx="4010025" cy="3009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3789" y="1853923"/>
            <a:ext cx="4621139" cy="3477875"/>
          </a:xfrm>
          <a:prstGeom prst="rect">
            <a:avLst/>
          </a:prstGeom>
        </p:spPr>
        <p:txBody>
          <a:bodyPr wrap="square">
            <a:spAutoFit/>
          </a:bodyPr>
          <a:lstStyle/>
          <a:p>
            <a:r>
              <a:rPr lang="en-US" sz="2000" b="0" i="0" dirty="0">
                <a:solidFill>
                  <a:srgbClr val="333333"/>
                </a:solidFill>
                <a:effectLst/>
                <a:latin typeface="Open Sans"/>
              </a:rPr>
              <a:t>As Church membership increased throughout Europe and America, there was a need to make these items available. </a:t>
            </a:r>
          </a:p>
          <a:p>
            <a:endParaRPr lang="en-US" sz="2000" dirty="0">
              <a:solidFill>
                <a:srgbClr val="333333"/>
              </a:solidFill>
              <a:latin typeface="Open Sans"/>
            </a:endParaRPr>
          </a:p>
          <a:p>
            <a:r>
              <a:rPr lang="en-US" sz="2000" b="0" i="0" dirty="0">
                <a:solidFill>
                  <a:srgbClr val="333333"/>
                </a:solidFill>
                <a:effectLst/>
                <a:latin typeface="Open Sans"/>
              </a:rPr>
              <a:t>The Pearl of Great Price received wide use and subsequently became a standard work of the Church by action of the First Presidency and the general conference in Salt Lake City on October 10, 1880.</a:t>
            </a:r>
            <a:endParaRPr lang="en-US" sz="2000" dirty="0"/>
          </a:p>
        </p:txBody>
      </p:sp>
    </p:spTree>
    <p:extLst>
      <p:ext uri="{BB962C8B-B14F-4D97-AF65-F5344CB8AC3E}">
        <p14:creationId xmlns:p14="http://schemas.microsoft.com/office/powerpoint/2010/main" val="144666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4FC451-D790-4CCA-A525-FDA2CFF1E1DD}"/>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3" name="Rectangle 2"/>
          <p:cNvSpPr/>
          <p:nvPr/>
        </p:nvSpPr>
        <p:spPr>
          <a:xfrm>
            <a:off x="283028" y="1127194"/>
            <a:ext cx="7805057" cy="5355312"/>
          </a:xfrm>
          <a:prstGeom prst="rect">
            <a:avLst/>
          </a:prstGeom>
        </p:spPr>
        <p:txBody>
          <a:bodyPr wrap="square">
            <a:spAutoFit/>
          </a:bodyPr>
          <a:lstStyle/>
          <a:p>
            <a:r>
              <a:rPr lang="en-US" b="0" i="0" dirty="0">
                <a:effectLst/>
                <a:latin typeface="Arial" panose="020B0604020202020204" pitchFamily="34" charset="0"/>
              </a:rPr>
              <a:t>The Book of Moses or </a:t>
            </a:r>
            <a:r>
              <a:rPr lang="en-US" b="0" i="1" dirty="0">
                <a:effectLst/>
                <a:latin typeface="Arial" panose="020B0604020202020204" pitchFamily="34" charset="0"/>
              </a:rPr>
              <a:t>Selections from the Book of Moses</a:t>
            </a:r>
            <a:r>
              <a:rPr lang="en-US" b="0" i="0" dirty="0">
                <a:effectLst/>
                <a:latin typeface="Arial" panose="020B0604020202020204" pitchFamily="34" charset="0"/>
              </a:rPr>
              <a:t> consists of several revelations given to </a:t>
            </a:r>
            <a:r>
              <a:rPr lang="en-US" b="0" i="0" u="none" strike="noStrike" dirty="0">
                <a:effectLst/>
                <a:latin typeface="Arial" panose="020B0604020202020204" pitchFamily="34" charset="0"/>
              </a:rPr>
              <a:t>Joseph Smith </a:t>
            </a:r>
            <a:r>
              <a:rPr lang="en-US" b="0" i="0" dirty="0">
                <a:effectLst/>
                <a:latin typeface="Arial" panose="020B0604020202020204" pitchFamily="34" charset="0"/>
              </a:rPr>
              <a:t>while he was revising the Bible under inspiration, beginning in June 1830.</a:t>
            </a:r>
          </a:p>
          <a:p>
            <a:endParaRPr lang="en-US" b="0" i="0" dirty="0">
              <a:effectLst/>
              <a:latin typeface="Arial" panose="020B0604020202020204" pitchFamily="34" charset="0"/>
            </a:endParaRPr>
          </a:p>
          <a:p>
            <a:r>
              <a:rPr lang="en-US" b="0" i="0" dirty="0">
                <a:effectLst/>
                <a:latin typeface="Arial" panose="020B0604020202020204" pitchFamily="34" charset="0"/>
              </a:rPr>
              <a:t>The Book of Abraham contains writings of Abraham, and it is a translation from some Egyptian papyri that the Church obtained in 1835. It includes a record of the life of the patriarch Abraham and also a description of the creation of the world that is similar to that recorded in Genesis and in the Book of Moses.</a:t>
            </a:r>
          </a:p>
          <a:p>
            <a:endParaRPr lang="en-US" b="0" i="0" dirty="0">
              <a:effectLst/>
              <a:latin typeface="Arial" panose="020B0604020202020204" pitchFamily="34" charset="0"/>
            </a:endParaRPr>
          </a:p>
          <a:p>
            <a:r>
              <a:rPr lang="en-US" b="0" i="0" dirty="0">
                <a:effectLst/>
                <a:latin typeface="Arial" panose="020B0604020202020204" pitchFamily="34" charset="0"/>
              </a:rPr>
              <a:t>Joseph Smith-Matthew is an extract from the testimony of Matthew taken from </a:t>
            </a:r>
            <a:r>
              <a:rPr lang="en-US" b="0" i="0" u="none" strike="noStrike" dirty="0">
                <a:effectLst/>
                <a:latin typeface="Arial" panose="020B0604020202020204" pitchFamily="34" charset="0"/>
              </a:rPr>
              <a:t>Joseph Smith's translation of the Bible</a:t>
            </a:r>
            <a:r>
              <a:rPr lang="en-US" b="0" i="0" dirty="0">
                <a:effectLst/>
                <a:latin typeface="Arial" panose="020B0604020202020204" pitchFamily="34" charset="0"/>
              </a:rPr>
              <a:t>.</a:t>
            </a:r>
          </a:p>
          <a:p>
            <a:endParaRPr lang="en-US" b="0" i="0" dirty="0">
              <a:effectLst/>
              <a:latin typeface="Arial" panose="020B0604020202020204" pitchFamily="34" charset="0"/>
            </a:endParaRPr>
          </a:p>
          <a:p>
            <a:r>
              <a:rPr lang="en-US" b="0" i="0" dirty="0">
                <a:effectLst/>
                <a:latin typeface="Arial" panose="020B0604020202020204" pitchFamily="34" charset="0"/>
              </a:rPr>
              <a:t>Joseph Smith-History includes excerpts from Joseph Smith's official testimony and history, which he prepared in 1838.</a:t>
            </a:r>
          </a:p>
          <a:p>
            <a:endParaRPr lang="en-US" b="0" i="0" dirty="0">
              <a:effectLst/>
              <a:latin typeface="Arial" panose="020B0604020202020204" pitchFamily="34" charset="0"/>
            </a:endParaRPr>
          </a:p>
          <a:p>
            <a:r>
              <a:rPr lang="en-US" b="0" i="0" dirty="0">
                <a:effectLst/>
                <a:latin typeface="Arial" panose="020B0604020202020204" pitchFamily="34" charset="0"/>
              </a:rPr>
              <a:t>The Articles of Faith of The Church of Jesus Christ of Latter-day Saints include thirteen untitled statements previously published in the </a:t>
            </a:r>
            <a:r>
              <a:rPr lang="en-US" b="0" i="1" dirty="0">
                <a:effectLst/>
                <a:latin typeface="Arial" panose="020B0604020202020204" pitchFamily="34" charset="0"/>
              </a:rPr>
              <a:t>Times and Seasons</a:t>
            </a:r>
            <a:r>
              <a:rPr lang="en-US" b="0" i="0" dirty="0">
                <a:effectLst/>
                <a:latin typeface="Arial" panose="020B0604020202020204" pitchFamily="34" charset="0"/>
              </a:rPr>
              <a:t> in March 1842.</a:t>
            </a:r>
          </a:p>
        </p:txBody>
      </p:sp>
      <p:pic>
        <p:nvPicPr>
          <p:cNvPr id="8194" name="Picture 2" descr="Mormon Pearl of Great Price"/>
          <p:cNvPicPr>
            <a:picLocks noChangeAspect="1" noChangeArrowheads="1"/>
          </p:cNvPicPr>
          <p:nvPr/>
        </p:nvPicPr>
        <p:blipFill rotWithShape="1">
          <a:blip r:embed="rId3">
            <a:extLst>
              <a:ext uri="{28A0092B-C50C-407E-A947-70E740481C1C}">
                <a14:useLocalDpi xmlns:a14="http://schemas.microsoft.com/office/drawing/2010/main" val="0"/>
              </a:ext>
            </a:extLst>
          </a:blip>
          <a:srcRect l="17238" t="-381" r="18381" b="1"/>
          <a:stretch/>
        </p:blipFill>
        <p:spPr bwMode="auto">
          <a:xfrm>
            <a:off x="8850086" y="1502228"/>
            <a:ext cx="2667000" cy="41583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What is in the Book?</a:t>
            </a:r>
          </a:p>
        </p:txBody>
      </p:sp>
      <p:sp>
        <p:nvSpPr>
          <p:cNvPr id="4" name="TextBox 3"/>
          <p:cNvSpPr txBox="1"/>
          <p:nvPr/>
        </p:nvSpPr>
        <p:spPr>
          <a:xfrm>
            <a:off x="0" y="6488668"/>
            <a:ext cx="2688772" cy="369332"/>
          </a:xfrm>
          <a:prstGeom prst="rect">
            <a:avLst/>
          </a:prstGeom>
          <a:noFill/>
        </p:spPr>
        <p:txBody>
          <a:bodyPr wrap="square" rtlCol="0">
            <a:spAutoFit/>
          </a:bodyPr>
          <a:lstStyle/>
          <a:p>
            <a:r>
              <a:rPr lang="en-US" dirty="0" err="1"/>
              <a:t>Mormonwiki</a:t>
            </a:r>
            <a:endParaRPr lang="en-US" dirty="0"/>
          </a:p>
        </p:txBody>
      </p:sp>
    </p:spTree>
    <p:extLst>
      <p:ext uri="{BB962C8B-B14F-4D97-AF65-F5344CB8AC3E}">
        <p14:creationId xmlns:p14="http://schemas.microsoft.com/office/powerpoint/2010/main" val="112720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E619CA3F-F763-47A8-AACE-B89960B172D3}"/>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8" name="TextBox 7"/>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Revisions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7459" y="3249705"/>
            <a:ext cx="5475171" cy="3421982"/>
          </a:xfrm>
          <a:prstGeom prst="rect">
            <a:avLst/>
          </a:prstGeom>
        </p:spPr>
      </p:pic>
      <p:cxnSp>
        <p:nvCxnSpPr>
          <p:cNvPr id="7" name="Straight Connector 6"/>
          <p:cNvCxnSpPr/>
          <p:nvPr/>
        </p:nvCxnSpPr>
        <p:spPr>
          <a:xfrm>
            <a:off x="0" y="1400392"/>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 y="1058962"/>
            <a:ext cx="2645230" cy="2428576"/>
            <a:chOff x="-1" y="1058962"/>
            <a:chExt cx="2645230" cy="2428576"/>
          </a:xfrm>
        </p:grpSpPr>
        <p:cxnSp>
          <p:nvCxnSpPr>
            <p:cNvPr id="11" name="Straight Connector 10"/>
            <p:cNvCxnSpPr/>
            <p:nvPr/>
          </p:nvCxnSpPr>
          <p:spPr>
            <a:xfrm flipV="1">
              <a:off x="1121229" y="1400392"/>
              <a:ext cx="0" cy="1182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0" y="1058962"/>
              <a:ext cx="1121228" cy="369332"/>
            </a:xfrm>
            <a:prstGeom prst="rect">
              <a:avLst/>
            </a:prstGeom>
            <a:noFill/>
          </p:spPr>
          <p:txBody>
            <a:bodyPr wrap="square" rtlCol="0">
              <a:spAutoFit/>
            </a:bodyPr>
            <a:lstStyle/>
            <a:p>
              <a:r>
                <a:rPr lang="en-US" dirty="0">
                  <a:latin typeface="Open Sans"/>
                </a:rPr>
                <a:t>1878</a:t>
              </a:r>
            </a:p>
          </p:txBody>
        </p:sp>
        <p:sp>
          <p:nvSpPr>
            <p:cNvPr id="14" name="TextBox 13"/>
            <p:cNvSpPr txBox="1"/>
            <p:nvPr/>
          </p:nvSpPr>
          <p:spPr>
            <a:xfrm>
              <a:off x="-1" y="2564208"/>
              <a:ext cx="2645230" cy="923330"/>
            </a:xfrm>
            <a:prstGeom prst="rect">
              <a:avLst/>
            </a:prstGeom>
            <a:noFill/>
          </p:spPr>
          <p:txBody>
            <a:bodyPr wrap="square" rtlCol="0">
              <a:spAutoFit/>
            </a:bodyPr>
            <a:lstStyle/>
            <a:p>
              <a:pPr algn="ctr"/>
              <a:r>
                <a:rPr lang="en-US" dirty="0">
                  <a:latin typeface="Open Sans"/>
                </a:rPr>
                <a:t>Portions of Book of Moses not contained in first edition were added</a:t>
              </a:r>
            </a:p>
          </p:txBody>
        </p:sp>
      </p:grpSp>
      <p:sp>
        <p:nvSpPr>
          <p:cNvPr id="12" name="Rectangle 11"/>
          <p:cNvSpPr/>
          <p:nvPr/>
        </p:nvSpPr>
        <p:spPr>
          <a:xfrm>
            <a:off x="248643" y="12745"/>
            <a:ext cx="3864428" cy="923330"/>
          </a:xfrm>
          <a:prstGeom prst="rect">
            <a:avLst/>
          </a:prstGeom>
        </p:spPr>
        <p:txBody>
          <a:bodyPr wrap="square">
            <a:spAutoFit/>
          </a:bodyPr>
          <a:lstStyle/>
          <a:p>
            <a:pPr algn="ctr"/>
            <a:r>
              <a:rPr lang="en-US" dirty="0">
                <a:latin typeface="Open Sans"/>
              </a:rPr>
              <a:t>Several revisions have been made in the contents as the needs of the Church have required. </a:t>
            </a:r>
          </a:p>
        </p:txBody>
      </p:sp>
      <p:grpSp>
        <p:nvGrpSpPr>
          <p:cNvPr id="17" name="Group 16"/>
          <p:cNvGrpSpPr/>
          <p:nvPr/>
        </p:nvGrpSpPr>
        <p:grpSpPr>
          <a:xfrm>
            <a:off x="2666747" y="1058962"/>
            <a:ext cx="2645230" cy="3138799"/>
            <a:chOff x="-123710" y="1058962"/>
            <a:chExt cx="2645230" cy="3138799"/>
          </a:xfrm>
        </p:grpSpPr>
        <p:cxnSp>
          <p:nvCxnSpPr>
            <p:cNvPr id="18" name="Straight Connector 17"/>
            <p:cNvCxnSpPr/>
            <p:nvPr/>
          </p:nvCxnSpPr>
          <p:spPr>
            <a:xfrm flipV="1">
              <a:off x="1117514" y="1400392"/>
              <a:ext cx="3715" cy="417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1058962"/>
              <a:ext cx="1121228" cy="369332"/>
            </a:xfrm>
            <a:prstGeom prst="rect">
              <a:avLst/>
            </a:prstGeom>
            <a:noFill/>
          </p:spPr>
          <p:txBody>
            <a:bodyPr wrap="square" rtlCol="0">
              <a:spAutoFit/>
            </a:bodyPr>
            <a:lstStyle/>
            <a:p>
              <a:r>
                <a:rPr lang="en-US" dirty="0">
                  <a:latin typeface="Open Sans"/>
                </a:rPr>
                <a:t>1902</a:t>
              </a:r>
            </a:p>
          </p:txBody>
        </p:sp>
        <p:sp>
          <p:nvSpPr>
            <p:cNvPr id="20" name="TextBox 19"/>
            <p:cNvSpPr txBox="1"/>
            <p:nvPr/>
          </p:nvSpPr>
          <p:spPr>
            <a:xfrm>
              <a:off x="-123710" y="1889437"/>
              <a:ext cx="2645230" cy="2308324"/>
            </a:xfrm>
            <a:prstGeom prst="rect">
              <a:avLst/>
            </a:prstGeom>
            <a:noFill/>
          </p:spPr>
          <p:txBody>
            <a:bodyPr wrap="square" rtlCol="0">
              <a:spAutoFit/>
            </a:bodyPr>
            <a:lstStyle/>
            <a:p>
              <a:pPr algn="ctr"/>
              <a:r>
                <a:rPr lang="en-US" dirty="0">
                  <a:latin typeface="Open Sans"/>
                </a:rPr>
                <a:t>Certain parts of Pearl of Great Price that were duplicated and published in D&amp;C were omitted and Arrangements into chapters and verse, with footnotes</a:t>
              </a:r>
            </a:p>
          </p:txBody>
        </p:sp>
      </p:grpSp>
      <p:grpSp>
        <p:nvGrpSpPr>
          <p:cNvPr id="22" name="Group 21"/>
          <p:cNvGrpSpPr/>
          <p:nvPr/>
        </p:nvGrpSpPr>
        <p:grpSpPr>
          <a:xfrm>
            <a:off x="5368639" y="1083759"/>
            <a:ext cx="2645230" cy="1476806"/>
            <a:chOff x="-123710" y="1058962"/>
            <a:chExt cx="2645230" cy="1476806"/>
          </a:xfrm>
        </p:grpSpPr>
        <p:cxnSp>
          <p:nvCxnSpPr>
            <p:cNvPr id="23" name="Straight Connector 22"/>
            <p:cNvCxnSpPr/>
            <p:nvPr/>
          </p:nvCxnSpPr>
          <p:spPr>
            <a:xfrm flipV="1">
              <a:off x="1117514" y="1400392"/>
              <a:ext cx="3715" cy="417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0" y="1058962"/>
              <a:ext cx="1121228" cy="369332"/>
            </a:xfrm>
            <a:prstGeom prst="rect">
              <a:avLst/>
            </a:prstGeom>
            <a:noFill/>
          </p:spPr>
          <p:txBody>
            <a:bodyPr wrap="square" rtlCol="0">
              <a:spAutoFit/>
            </a:bodyPr>
            <a:lstStyle/>
            <a:p>
              <a:r>
                <a:rPr lang="en-US" dirty="0">
                  <a:latin typeface="Open Sans"/>
                </a:rPr>
                <a:t>1921</a:t>
              </a:r>
            </a:p>
          </p:txBody>
        </p:sp>
        <p:sp>
          <p:nvSpPr>
            <p:cNvPr id="25" name="TextBox 24"/>
            <p:cNvSpPr txBox="1"/>
            <p:nvPr/>
          </p:nvSpPr>
          <p:spPr>
            <a:xfrm>
              <a:off x="-123710" y="1889437"/>
              <a:ext cx="2645230" cy="646331"/>
            </a:xfrm>
            <a:prstGeom prst="rect">
              <a:avLst/>
            </a:prstGeom>
            <a:noFill/>
          </p:spPr>
          <p:txBody>
            <a:bodyPr wrap="square" rtlCol="0">
              <a:spAutoFit/>
            </a:bodyPr>
            <a:lstStyle/>
            <a:p>
              <a:pPr algn="ctr"/>
              <a:r>
                <a:rPr lang="en-US" dirty="0">
                  <a:latin typeface="Open Sans"/>
                </a:rPr>
                <a:t>Double-column pages with index</a:t>
              </a:r>
            </a:p>
          </p:txBody>
        </p:sp>
      </p:grpSp>
      <p:grpSp>
        <p:nvGrpSpPr>
          <p:cNvPr id="26" name="Group 25"/>
          <p:cNvGrpSpPr/>
          <p:nvPr/>
        </p:nvGrpSpPr>
        <p:grpSpPr>
          <a:xfrm>
            <a:off x="7779319" y="1057252"/>
            <a:ext cx="2645230" cy="1476806"/>
            <a:chOff x="-123710" y="1058962"/>
            <a:chExt cx="2645230" cy="1476806"/>
          </a:xfrm>
        </p:grpSpPr>
        <p:cxnSp>
          <p:nvCxnSpPr>
            <p:cNvPr id="27" name="Straight Connector 26"/>
            <p:cNvCxnSpPr/>
            <p:nvPr/>
          </p:nvCxnSpPr>
          <p:spPr>
            <a:xfrm flipV="1">
              <a:off x="1117514" y="1400392"/>
              <a:ext cx="3715" cy="417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1058962"/>
              <a:ext cx="1121228" cy="369332"/>
            </a:xfrm>
            <a:prstGeom prst="rect">
              <a:avLst/>
            </a:prstGeom>
            <a:noFill/>
          </p:spPr>
          <p:txBody>
            <a:bodyPr wrap="square" rtlCol="0">
              <a:spAutoFit/>
            </a:bodyPr>
            <a:lstStyle/>
            <a:p>
              <a:r>
                <a:rPr lang="en-US" dirty="0">
                  <a:latin typeface="Open Sans"/>
                </a:rPr>
                <a:t>1976</a:t>
              </a:r>
            </a:p>
          </p:txBody>
        </p:sp>
        <p:sp>
          <p:nvSpPr>
            <p:cNvPr id="29" name="TextBox 28"/>
            <p:cNvSpPr txBox="1"/>
            <p:nvPr/>
          </p:nvSpPr>
          <p:spPr>
            <a:xfrm>
              <a:off x="-123710" y="1889437"/>
              <a:ext cx="2645230" cy="646331"/>
            </a:xfrm>
            <a:prstGeom prst="rect">
              <a:avLst/>
            </a:prstGeom>
            <a:noFill/>
          </p:spPr>
          <p:txBody>
            <a:bodyPr wrap="square" rtlCol="0">
              <a:spAutoFit/>
            </a:bodyPr>
            <a:lstStyle/>
            <a:p>
              <a:pPr algn="ctr"/>
              <a:r>
                <a:rPr lang="en-US" dirty="0">
                  <a:latin typeface="Open Sans"/>
                </a:rPr>
                <a:t>Two items of revelation were added</a:t>
              </a:r>
            </a:p>
          </p:txBody>
        </p:sp>
      </p:grpSp>
      <p:grpSp>
        <p:nvGrpSpPr>
          <p:cNvPr id="30" name="Group 29"/>
          <p:cNvGrpSpPr/>
          <p:nvPr/>
        </p:nvGrpSpPr>
        <p:grpSpPr>
          <a:xfrm>
            <a:off x="9726385" y="1058962"/>
            <a:ext cx="2645230" cy="2190743"/>
            <a:chOff x="-205609" y="1058962"/>
            <a:chExt cx="2645230" cy="2190743"/>
          </a:xfrm>
        </p:grpSpPr>
        <p:cxnSp>
          <p:nvCxnSpPr>
            <p:cNvPr id="31" name="Straight Connector 30"/>
            <p:cNvCxnSpPr/>
            <p:nvPr/>
          </p:nvCxnSpPr>
          <p:spPr>
            <a:xfrm flipV="1">
              <a:off x="1117006" y="1400392"/>
              <a:ext cx="4223" cy="982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2000" y="1058962"/>
              <a:ext cx="1121228" cy="369332"/>
            </a:xfrm>
            <a:prstGeom prst="rect">
              <a:avLst/>
            </a:prstGeom>
            <a:noFill/>
          </p:spPr>
          <p:txBody>
            <a:bodyPr wrap="square" rtlCol="0">
              <a:spAutoFit/>
            </a:bodyPr>
            <a:lstStyle/>
            <a:p>
              <a:r>
                <a:rPr lang="en-US" dirty="0">
                  <a:latin typeface="Open Sans"/>
                </a:rPr>
                <a:t>1979 </a:t>
              </a:r>
            </a:p>
          </p:txBody>
        </p:sp>
        <p:sp>
          <p:nvSpPr>
            <p:cNvPr id="33" name="TextBox 32"/>
            <p:cNvSpPr txBox="1"/>
            <p:nvPr/>
          </p:nvSpPr>
          <p:spPr>
            <a:xfrm>
              <a:off x="-205609" y="2326375"/>
              <a:ext cx="2645230" cy="923330"/>
            </a:xfrm>
            <a:prstGeom prst="rect">
              <a:avLst/>
            </a:prstGeom>
            <a:noFill/>
          </p:spPr>
          <p:txBody>
            <a:bodyPr wrap="square" rtlCol="0">
              <a:spAutoFit/>
            </a:bodyPr>
            <a:lstStyle/>
            <a:p>
              <a:pPr algn="ctr"/>
              <a:r>
                <a:rPr lang="en-US" dirty="0">
                  <a:latin typeface="Open Sans"/>
                </a:rPr>
                <a:t>The items removed were placed in </a:t>
              </a:r>
            </a:p>
            <a:p>
              <a:pPr algn="ctr"/>
              <a:r>
                <a:rPr lang="en-US" dirty="0">
                  <a:latin typeface="Open Sans"/>
                </a:rPr>
                <a:t>D&amp;C 137 and 138</a:t>
              </a:r>
            </a:p>
          </p:txBody>
        </p:sp>
      </p:grpSp>
    </p:spTree>
    <p:extLst>
      <p:ext uri="{BB962C8B-B14F-4D97-AF65-F5344CB8AC3E}">
        <p14:creationId xmlns:p14="http://schemas.microsoft.com/office/powerpoint/2010/main" val="390267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2CB8CF5-B846-4524-BA32-651267C8949D}"/>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3" name="Rectangle 2"/>
          <p:cNvSpPr/>
          <p:nvPr/>
        </p:nvSpPr>
        <p:spPr>
          <a:xfrm>
            <a:off x="149828" y="1548966"/>
            <a:ext cx="5833530" cy="830997"/>
          </a:xfrm>
          <a:prstGeom prst="rect">
            <a:avLst/>
          </a:prstGeom>
        </p:spPr>
        <p:txBody>
          <a:bodyPr wrap="square">
            <a:spAutoFit/>
          </a:bodyPr>
          <a:lstStyle/>
          <a:p>
            <a:pPr fontAlgn="base"/>
            <a:r>
              <a:rPr lang="en-US" sz="2400" i="1" dirty="0">
                <a:latin typeface="Open Sans"/>
              </a:rPr>
              <a:t>The Book of Abraham.</a:t>
            </a:r>
            <a:r>
              <a:rPr lang="en-US" sz="2400" dirty="0">
                <a:latin typeface="Open Sans"/>
              </a:rPr>
              <a:t> An inspired translation of the writings of Abraham. </a:t>
            </a:r>
            <a:endParaRPr lang="en-US" sz="2400" b="0" i="0" dirty="0">
              <a:effectLst/>
              <a:latin typeface="Open Sans"/>
            </a:endParaRPr>
          </a:p>
        </p:txBody>
      </p:sp>
      <p:sp>
        <p:nvSpPr>
          <p:cNvPr id="8" name="TextBox 7"/>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Book of Abraham</a:t>
            </a:r>
          </a:p>
        </p:txBody>
      </p:sp>
      <p:pic>
        <p:nvPicPr>
          <p:cNvPr id="10242" name="Picture 2" descr="http://dwellingintheword.files.wordpress.com/2010/05/11-abraham-stars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11" y="2675105"/>
            <a:ext cx="4028319" cy="302123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thumb/2/21/Joseph_Smith_Papyrus_I.jpg/300px-Joseph_Smith_Papyrus_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8008" y="2368715"/>
            <a:ext cx="3199967" cy="21759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95999" y="1400392"/>
            <a:ext cx="6302829" cy="830997"/>
          </a:xfrm>
          <a:prstGeom prst="rect">
            <a:avLst/>
          </a:prstGeom>
        </p:spPr>
        <p:txBody>
          <a:bodyPr wrap="square">
            <a:spAutoFit/>
          </a:bodyPr>
          <a:lstStyle/>
          <a:p>
            <a:pPr fontAlgn="base"/>
            <a:r>
              <a:rPr lang="en-US" sz="2400" dirty="0">
                <a:latin typeface="Open Sans"/>
              </a:rPr>
              <a:t>Joseph Smith began the translation in 1835 after obtaining some Egyptian papyri.</a:t>
            </a:r>
          </a:p>
        </p:txBody>
      </p:sp>
      <p:sp>
        <p:nvSpPr>
          <p:cNvPr id="10" name="Rectangle 9"/>
          <p:cNvSpPr/>
          <p:nvPr/>
        </p:nvSpPr>
        <p:spPr>
          <a:xfrm>
            <a:off x="5413373" y="5294198"/>
            <a:ext cx="6302829" cy="1200329"/>
          </a:xfrm>
          <a:prstGeom prst="rect">
            <a:avLst/>
          </a:prstGeom>
        </p:spPr>
        <p:txBody>
          <a:bodyPr wrap="square">
            <a:spAutoFit/>
          </a:bodyPr>
          <a:lstStyle/>
          <a:p>
            <a:pPr fontAlgn="base"/>
            <a:r>
              <a:rPr lang="en-US" sz="2400" dirty="0">
                <a:latin typeface="Open Sans"/>
              </a:rPr>
              <a:t> The translation was published serially in the </a:t>
            </a:r>
            <a:r>
              <a:rPr lang="en-US" sz="2400" i="1" dirty="0">
                <a:latin typeface="Open Sans"/>
              </a:rPr>
              <a:t>Times and Seasons</a:t>
            </a:r>
            <a:r>
              <a:rPr lang="en-US" sz="2400" dirty="0">
                <a:latin typeface="Open Sans"/>
              </a:rPr>
              <a:t> beginning March 1, 1842, at Nauvoo, Illinois.</a:t>
            </a:r>
            <a:endParaRPr lang="en-US" sz="2400" b="0" i="0" dirty="0">
              <a:effectLst/>
              <a:latin typeface="Open Sans"/>
            </a:endParaRPr>
          </a:p>
        </p:txBody>
      </p:sp>
      <p:pic>
        <p:nvPicPr>
          <p:cNvPr id="10246" name="Picture 6" descr="http://www.happyscrappinscrapbooking.com/mm5/graphics/eppts22012.jpg"/>
          <p:cNvPicPr>
            <a:picLocks noChangeAspect="1" noChangeArrowheads="1"/>
          </p:cNvPicPr>
          <p:nvPr/>
        </p:nvPicPr>
        <p:blipFill rotWithShape="1">
          <a:blip r:embed="rId5">
            <a:extLst>
              <a:ext uri="{28A0092B-C50C-407E-A947-70E740481C1C}">
                <a14:useLocalDpi xmlns:a14="http://schemas.microsoft.com/office/drawing/2010/main" val="0"/>
              </a:ext>
            </a:extLst>
          </a:blip>
          <a:srcRect l="13292" t="18286"/>
          <a:stretch/>
        </p:blipFill>
        <p:spPr bwMode="auto">
          <a:xfrm>
            <a:off x="4869302" y="3329424"/>
            <a:ext cx="2084833" cy="196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4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500"/>
                                        <p:tgtEl>
                                          <p:spTgt spid="102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animEffect transition="in" filter="fade">
                                      <p:cBhvr>
                                        <p:cTn id="15" dur="500"/>
                                        <p:tgtEl>
                                          <p:spTgt spid="102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65CF90-C711-4329-866D-EA5C384CFA85}"/>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8" name="TextBox 7"/>
          <p:cNvSpPr txBox="1"/>
          <p:nvPr/>
        </p:nvSpPr>
        <p:spPr>
          <a:xfrm>
            <a:off x="0" y="-108908"/>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Egyptian Mummies</a:t>
            </a:r>
          </a:p>
        </p:txBody>
      </p:sp>
      <p:sp>
        <p:nvSpPr>
          <p:cNvPr id="2" name="Rectangle 1">
            <a:extLst>
              <a:ext uri="{FF2B5EF4-FFF2-40B4-BE49-F238E27FC236}">
                <a16:creationId xmlns:a16="http://schemas.microsoft.com/office/drawing/2014/main" id="{DC47440A-A3E3-4B45-A9C6-4F4142F36C63}"/>
              </a:ext>
            </a:extLst>
          </p:cNvPr>
          <p:cNvSpPr/>
          <p:nvPr/>
        </p:nvSpPr>
        <p:spPr>
          <a:xfrm>
            <a:off x="503582" y="1561978"/>
            <a:ext cx="5261113" cy="1754326"/>
          </a:xfrm>
          <a:prstGeom prst="rect">
            <a:avLst/>
          </a:prstGeom>
        </p:spPr>
        <p:txBody>
          <a:bodyPr wrap="square">
            <a:spAutoFit/>
          </a:bodyPr>
          <a:lstStyle/>
          <a:p>
            <a:r>
              <a:rPr lang="en-US" dirty="0">
                <a:solidFill>
                  <a:srgbClr val="333333"/>
                </a:solidFill>
                <a:latin typeface="Abadi" panose="020B0604020104020204" pitchFamily="34" charset="0"/>
              </a:rPr>
              <a:t>“On 3 July 1835 a man named Michael Chandler brought four Egyptian mummies and several papyrus scrolls of ancient Egyptian writings to Kirtland, Ohio. The mummies and papyri had been discovered in Egypt several years earlier by Antonio </a:t>
            </a:r>
            <a:r>
              <a:rPr lang="en-US" dirty="0" err="1">
                <a:solidFill>
                  <a:srgbClr val="333333"/>
                </a:solidFill>
                <a:latin typeface="Abadi" panose="020B0604020104020204" pitchFamily="34" charset="0"/>
              </a:rPr>
              <a:t>Lebolo</a:t>
            </a:r>
            <a:r>
              <a:rPr lang="en-US" dirty="0">
                <a:solidFill>
                  <a:srgbClr val="333333"/>
                </a:solidFill>
                <a:latin typeface="Abadi" panose="020B0604020104020204" pitchFamily="34" charset="0"/>
              </a:rPr>
              <a:t>.</a:t>
            </a:r>
            <a:endParaRPr lang="en-US" dirty="0"/>
          </a:p>
        </p:txBody>
      </p:sp>
      <p:sp>
        <p:nvSpPr>
          <p:cNvPr id="4" name="Rectangle 3">
            <a:extLst>
              <a:ext uri="{FF2B5EF4-FFF2-40B4-BE49-F238E27FC236}">
                <a16:creationId xmlns:a16="http://schemas.microsoft.com/office/drawing/2014/main" id="{7A87C34F-A87A-480B-8031-890117245266}"/>
              </a:ext>
            </a:extLst>
          </p:cNvPr>
          <p:cNvSpPr/>
          <p:nvPr/>
        </p:nvSpPr>
        <p:spPr>
          <a:xfrm>
            <a:off x="4780722" y="3429000"/>
            <a:ext cx="7221606" cy="3170099"/>
          </a:xfrm>
          <a:prstGeom prst="rect">
            <a:avLst/>
          </a:prstGeom>
        </p:spPr>
        <p:txBody>
          <a:bodyPr wrap="square">
            <a:spAutoFit/>
          </a:bodyPr>
          <a:lstStyle/>
          <a:p>
            <a:r>
              <a:rPr lang="en-US" sz="2000" dirty="0">
                <a:solidFill>
                  <a:srgbClr val="333333"/>
                </a:solidFill>
                <a:latin typeface="Abadi" panose="020B0604020104020204" pitchFamily="34" charset="0"/>
              </a:rPr>
              <a:t>Kirtland was one of many stops in the eastern United States for Chandler’s mummy exhibition. Chandler was offering the mummies and rolls of papyrus for sale and, at the urging of the Prophet Joseph Smith, several members of the Church donated money to purchase them. In a statement dated 5 July 1835, Joseph Smith, declaring the importance of these ancient Egyptian writings, recorded: ‘I commenced the translation of some of the characters or hieroglyphics, and much to our joy found that one of the rolls contained the writings of Abraham. … </a:t>
            </a:r>
            <a:endParaRPr lang="en-US" sz="2000" dirty="0"/>
          </a:p>
        </p:txBody>
      </p:sp>
      <p:pic>
        <p:nvPicPr>
          <p:cNvPr id="1028" name="Picture 4" descr="Image result for joseph smith mummies">
            <a:extLst>
              <a:ext uri="{FF2B5EF4-FFF2-40B4-BE49-F238E27FC236}">
                <a16:creationId xmlns:a16="http://schemas.microsoft.com/office/drawing/2014/main" id="{2DB8C7F0-0DB6-42A5-97E9-54CCE895C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72" y="3597967"/>
            <a:ext cx="4362450" cy="254325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A5078C4-8894-464C-AD1F-A78D28EC43A2}"/>
              </a:ext>
            </a:extLst>
          </p:cNvPr>
          <p:cNvSpPr/>
          <p:nvPr/>
        </p:nvSpPr>
        <p:spPr>
          <a:xfrm>
            <a:off x="0" y="6488668"/>
            <a:ext cx="2111668" cy="338554"/>
          </a:xfrm>
          <a:prstGeom prst="rect">
            <a:avLst/>
          </a:prstGeom>
        </p:spPr>
        <p:txBody>
          <a:bodyPr wrap="none">
            <a:spAutoFit/>
          </a:bodyPr>
          <a:lstStyle/>
          <a:p>
            <a:r>
              <a:rPr lang="en-US" sz="1600" dirty="0">
                <a:solidFill>
                  <a:srgbClr val="333333"/>
                </a:solidFill>
                <a:latin typeface="Open Sans"/>
              </a:rPr>
              <a:t>History of the Church</a:t>
            </a:r>
            <a:endParaRPr lang="en-US" sz="1600" dirty="0"/>
          </a:p>
        </p:txBody>
      </p:sp>
      <p:grpSp>
        <p:nvGrpSpPr>
          <p:cNvPr id="11" name="Group 10">
            <a:extLst>
              <a:ext uri="{FF2B5EF4-FFF2-40B4-BE49-F238E27FC236}">
                <a16:creationId xmlns:a16="http://schemas.microsoft.com/office/drawing/2014/main" id="{B530E9EF-B761-488E-8270-D40064DE1AA4}"/>
              </a:ext>
            </a:extLst>
          </p:cNvPr>
          <p:cNvGrpSpPr/>
          <p:nvPr/>
        </p:nvGrpSpPr>
        <p:grpSpPr>
          <a:xfrm>
            <a:off x="6341091" y="1256171"/>
            <a:ext cx="1755609" cy="2240097"/>
            <a:chOff x="5259649" y="1215213"/>
            <a:chExt cx="1755609" cy="2240097"/>
          </a:xfrm>
        </p:grpSpPr>
        <p:pic>
          <p:nvPicPr>
            <p:cNvPr id="1026" name="Picture 2" descr="Image result for Antonio Lebolo.">
              <a:extLst>
                <a:ext uri="{FF2B5EF4-FFF2-40B4-BE49-F238E27FC236}">
                  <a16:creationId xmlns:a16="http://schemas.microsoft.com/office/drawing/2014/main" id="{854AF4FD-351D-4FCC-91A9-A09900C86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291" y="1215213"/>
              <a:ext cx="1403074" cy="18707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66A022B-0EE1-4CE6-A807-160F253F2C0F}"/>
                </a:ext>
              </a:extLst>
            </p:cNvPr>
            <p:cNvSpPr/>
            <p:nvPr/>
          </p:nvSpPr>
          <p:spPr>
            <a:xfrm>
              <a:off x="5259649" y="3085978"/>
              <a:ext cx="1755609" cy="369332"/>
            </a:xfrm>
            <a:prstGeom prst="rect">
              <a:avLst/>
            </a:prstGeom>
          </p:spPr>
          <p:txBody>
            <a:bodyPr wrap="none">
              <a:spAutoFit/>
            </a:bodyPr>
            <a:lstStyle/>
            <a:p>
              <a:r>
                <a:rPr lang="en-US" dirty="0">
                  <a:solidFill>
                    <a:srgbClr val="333333"/>
                  </a:solidFill>
                  <a:latin typeface="Abadi" panose="020B0604020104020204" pitchFamily="34" charset="0"/>
                </a:rPr>
                <a:t>Antonio </a:t>
              </a:r>
              <a:r>
                <a:rPr lang="en-US" dirty="0" err="1">
                  <a:solidFill>
                    <a:srgbClr val="333333"/>
                  </a:solidFill>
                  <a:latin typeface="Abadi" panose="020B0604020104020204" pitchFamily="34" charset="0"/>
                </a:rPr>
                <a:t>Lebolo</a:t>
              </a:r>
              <a:r>
                <a:rPr lang="en-US" dirty="0">
                  <a:solidFill>
                    <a:srgbClr val="333333"/>
                  </a:solidFill>
                  <a:latin typeface="Abadi" panose="020B0604020104020204" pitchFamily="34" charset="0"/>
                </a:rPr>
                <a:t>.</a:t>
              </a:r>
              <a:endParaRPr lang="en-US" dirty="0"/>
            </a:p>
          </p:txBody>
        </p:sp>
      </p:grpSp>
    </p:spTree>
    <p:extLst>
      <p:ext uri="{BB962C8B-B14F-4D97-AF65-F5344CB8AC3E}">
        <p14:creationId xmlns:p14="http://schemas.microsoft.com/office/powerpoint/2010/main" val="324679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65CF90-C711-4329-866D-EA5C384CFA85}"/>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3" name="Rectangle 2"/>
          <p:cNvSpPr/>
          <p:nvPr/>
        </p:nvSpPr>
        <p:spPr>
          <a:xfrm>
            <a:off x="427662" y="1191300"/>
            <a:ext cx="11336674" cy="338554"/>
          </a:xfrm>
          <a:prstGeom prst="rect">
            <a:avLst/>
          </a:prstGeom>
        </p:spPr>
        <p:txBody>
          <a:bodyPr wrap="square">
            <a:spAutoFit/>
          </a:bodyPr>
          <a:lstStyle/>
          <a:p>
            <a:pPr fontAlgn="base"/>
            <a:r>
              <a:rPr lang="en-US" sz="1600" dirty="0"/>
              <a:t>These records had been acquired in 1835 when the Church purchased several rolls of ancient Egyptian papyrus from Michael Chandler.</a:t>
            </a:r>
            <a:endParaRPr lang="en-US" sz="1600" b="0" i="0" dirty="0">
              <a:effectLst/>
              <a:latin typeface="Open Sans"/>
            </a:endParaRPr>
          </a:p>
        </p:txBody>
      </p:sp>
      <p:sp>
        <p:nvSpPr>
          <p:cNvPr id="8" name="TextBox 7"/>
          <p:cNvSpPr txBox="1"/>
          <p:nvPr/>
        </p:nvSpPr>
        <p:spPr>
          <a:xfrm>
            <a:off x="-36407" y="-205392"/>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Egyptian Papyrus</a:t>
            </a:r>
          </a:p>
        </p:txBody>
      </p:sp>
      <p:sp>
        <p:nvSpPr>
          <p:cNvPr id="5" name="Rectangle 4"/>
          <p:cNvSpPr/>
          <p:nvPr/>
        </p:nvSpPr>
        <p:spPr>
          <a:xfrm>
            <a:off x="461845" y="3969981"/>
            <a:ext cx="5050971" cy="2585323"/>
          </a:xfrm>
          <a:prstGeom prst="rect">
            <a:avLst/>
          </a:prstGeom>
        </p:spPr>
        <p:txBody>
          <a:bodyPr wrap="square">
            <a:spAutoFit/>
          </a:bodyPr>
          <a:lstStyle/>
          <a:p>
            <a:r>
              <a:rPr lang="en-US" b="0" i="0" dirty="0">
                <a:solidFill>
                  <a:srgbClr val="333333"/>
                </a:solidFill>
                <a:effectLst/>
                <a:latin typeface="Open Sans"/>
              </a:rPr>
              <a:t>Extracts from the book of Abraham appeared first in the </a:t>
            </a:r>
            <a:r>
              <a:rPr lang="en-US" b="0" i="1" dirty="0">
                <a:solidFill>
                  <a:srgbClr val="333333"/>
                </a:solidFill>
                <a:effectLst/>
                <a:latin typeface="Open Sans"/>
              </a:rPr>
              <a:t>Times and Seasons</a:t>
            </a:r>
            <a:r>
              <a:rPr lang="en-US" b="0" i="0" dirty="0">
                <a:solidFill>
                  <a:srgbClr val="333333"/>
                </a:solidFill>
                <a:effectLst/>
                <a:latin typeface="Open Sans"/>
              </a:rPr>
              <a:t> and in the </a:t>
            </a:r>
            <a:r>
              <a:rPr lang="en-US" b="0" i="1" dirty="0">
                <a:solidFill>
                  <a:srgbClr val="333333"/>
                </a:solidFill>
                <a:effectLst/>
                <a:latin typeface="Open Sans"/>
              </a:rPr>
              <a:t>Millennial Star</a:t>
            </a:r>
            <a:r>
              <a:rPr lang="en-US" b="0" i="0" dirty="0">
                <a:solidFill>
                  <a:srgbClr val="333333"/>
                </a:solidFill>
                <a:effectLst/>
                <a:latin typeface="Open Sans"/>
              </a:rPr>
              <a:t> in the summer of 1842. Joseph Smith indicated that more would be forthcoming, but he was unable to continue the translation after 1842. What the Church received—five chapters of the book of Abraham in the Pearl of Great Price—is only a portion of the original record.</a:t>
            </a:r>
            <a:endParaRPr lang="en-US" dirty="0"/>
          </a:p>
        </p:txBody>
      </p:sp>
      <p:sp>
        <p:nvSpPr>
          <p:cNvPr id="6" name="Rectangle 5"/>
          <p:cNvSpPr/>
          <p:nvPr/>
        </p:nvSpPr>
        <p:spPr>
          <a:xfrm>
            <a:off x="6047475" y="1627954"/>
            <a:ext cx="5561342" cy="5355312"/>
          </a:xfrm>
          <a:prstGeom prst="rect">
            <a:avLst/>
          </a:prstGeom>
        </p:spPr>
        <p:txBody>
          <a:bodyPr wrap="square">
            <a:spAutoFit/>
          </a:bodyPr>
          <a:lstStyle/>
          <a:p>
            <a:r>
              <a:rPr lang="en-US" b="0" i="0" dirty="0">
                <a:solidFill>
                  <a:srgbClr val="333333"/>
                </a:solidFill>
                <a:effectLst/>
                <a:latin typeface="Open Sans"/>
              </a:rPr>
              <a:t>In 1967 eleven fragments of the Joseph Smith papyri were rediscovered by Doctor Aziz S. </a:t>
            </a:r>
            <a:r>
              <a:rPr lang="en-US" b="0" i="0" dirty="0" err="1">
                <a:solidFill>
                  <a:srgbClr val="333333"/>
                </a:solidFill>
                <a:effectLst/>
                <a:latin typeface="Open Sans"/>
              </a:rPr>
              <a:t>Atiya</a:t>
            </a:r>
            <a:r>
              <a:rPr lang="en-US" b="0" i="0" dirty="0">
                <a:solidFill>
                  <a:srgbClr val="333333"/>
                </a:solidFill>
                <a:effectLst/>
                <a:latin typeface="Open Sans"/>
              </a:rPr>
              <a:t>, in the New York Metropolitan Museum of Art. Studies of them have confirmed that they are mainly ancient Egyptian funerary texts of the sort commonly buried with royalty and nobility and designed to guide them through their eternal </a:t>
            </a:r>
            <a:r>
              <a:rPr lang="en-US" b="0" i="0" dirty="0" err="1">
                <a:solidFill>
                  <a:srgbClr val="333333"/>
                </a:solidFill>
                <a:effectLst/>
                <a:latin typeface="Open Sans"/>
              </a:rPr>
              <a:t>journeyings</a:t>
            </a:r>
            <a:r>
              <a:rPr lang="en-US" b="0" i="0" dirty="0">
                <a:solidFill>
                  <a:srgbClr val="333333"/>
                </a:solidFill>
                <a:effectLst/>
                <a:latin typeface="Open Sans"/>
              </a:rPr>
              <a:t>.</a:t>
            </a:r>
            <a:r>
              <a:rPr lang="en-US" baseline="30000" dirty="0">
                <a:solidFill>
                  <a:srgbClr val="0091BC"/>
                </a:solidFill>
                <a:latin typeface="Open Sans"/>
              </a:rPr>
              <a:t> </a:t>
            </a:r>
            <a:r>
              <a:rPr lang="en-US" b="0" i="0" dirty="0">
                <a:solidFill>
                  <a:srgbClr val="333333"/>
                </a:solidFill>
                <a:effectLst/>
                <a:latin typeface="Open Sans"/>
              </a:rPr>
              <a:t>This has renewed the question about the connection between the records and the book of Abraham. </a:t>
            </a:r>
          </a:p>
          <a:p>
            <a:r>
              <a:rPr lang="en-US" b="0" i="0" dirty="0">
                <a:solidFill>
                  <a:srgbClr val="333333"/>
                </a:solidFill>
                <a:effectLst/>
                <a:latin typeface="Open Sans"/>
              </a:rPr>
              <a:t>Joseph Smith did not explain the </a:t>
            </a:r>
          </a:p>
          <a:p>
            <a:r>
              <a:rPr lang="en-US" b="0" i="0" dirty="0">
                <a:solidFill>
                  <a:srgbClr val="333333"/>
                </a:solidFill>
                <a:effectLst/>
                <a:latin typeface="Open Sans"/>
              </a:rPr>
              <a:t>method of translating the book of </a:t>
            </a:r>
          </a:p>
          <a:p>
            <a:r>
              <a:rPr lang="en-US" b="0" i="0" dirty="0">
                <a:solidFill>
                  <a:srgbClr val="333333"/>
                </a:solidFill>
                <a:effectLst/>
                <a:latin typeface="Open Sans"/>
              </a:rPr>
              <a:t>Abraham, just as he did not explain </a:t>
            </a:r>
          </a:p>
          <a:p>
            <a:r>
              <a:rPr lang="en-US" b="0" i="0" dirty="0">
                <a:solidFill>
                  <a:srgbClr val="333333"/>
                </a:solidFill>
                <a:effectLst/>
                <a:latin typeface="Open Sans"/>
              </a:rPr>
              <a:t>fully how the Book of Mormon was </a:t>
            </a:r>
          </a:p>
          <a:p>
            <a:r>
              <a:rPr lang="en-US" b="0" i="0" dirty="0">
                <a:solidFill>
                  <a:srgbClr val="333333"/>
                </a:solidFill>
                <a:effectLst/>
                <a:latin typeface="Open Sans"/>
              </a:rPr>
              <a:t>translated. Nevertheless, like the </a:t>
            </a:r>
          </a:p>
          <a:p>
            <a:r>
              <a:rPr lang="en-US" b="0" i="0" dirty="0">
                <a:solidFill>
                  <a:srgbClr val="333333"/>
                </a:solidFill>
                <a:effectLst/>
                <a:latin typeface="Open Sans"/>
              </a:rPr>
              <a:t>Book of Mormon, the book of </a:t>
            </a:r>
          </a:p>
          <a:p>
            <a:r>
              <a:rPr lang="en-US" b="0" i="0" dirty="0">
                <a:solidFill>
                  <a:srgbClr val="333333"/>
                </a:solidFill>
                <a:effectLst/>
                <a:latin typeface="Open Sans"/>
              </a:rPr>
              <a:t>Abraham is its own evidence that </a:t>
            </a:r>
          </a:p>
          <a:p>
            <a:r>
              <a:rPr lang="en-US" b="0" i="0" dirty="0">
                <a:solidFill>
                  <a:srgbClr val="333333"/>
                </a:solidFill>
                <a:effectLst/>
                <a:latin typeface="Open Sans"/>
              </a:rPr>
              <a:t>it came about through the gift and </a:t>
            </a:r>
          </a:p>
          <a:p>
            <a:r>
              <a:rPr lang="en-US" b="0" i="0" dirty="0">
                <a:solidFill>
                  <a:srgbClr val="333333"/>
                </a:solidFill>
                <a:effectLst/>
                <a:latin typeface="Open Sans"/>
              </a:rPr>
              <a:t>power of God.</a:t>
            </a:r>
            <a:endParaRPr lang="en-US" dirty="0"/>
          </a:p>
        </p:txBody>
      </p:sp>
      <p:pic>
        <p:nvPicPr>
          <p:cNvPr id="14340" name="Picture 4" descr="http://www.lib.utah.edu/img/people/Dr_Ati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8157" y="4364237"/>
            <a:ext cx="1762252" cy="219106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Papyrus #7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49" y="1940478"/>
            <a:ext cx="40005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01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4437</Words>
  <Application>Microsoft Office PowerPoint</Application>
  <PresentationFormat>Widescreen</PresentationFormat>
  <Paragraphs>208</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Calibri</vt:lpstr>
      <vt:lpstr>Abadi</vt:lpstr>
      <vt:lpstr>French Script MT</vt:lpstr>
      <vt:lpstr>Georgia</vt:lpstr>
      <vt:lpstr>Trebuchet MS</vt:lpstr>
      <vt:lpstr>Open Sans</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35</cp:revision>
  <dcterms:created xsi:type="dcterms:W3CDTF">2015-04-25T14:15:18Z</dcterms:created>
  <dcterms:modified xsi:type="dcterms:W3CDTF">2020-07-27T14:18:45Z</dcterms:modified>
</cp:coreProperties>
</file>