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85" r:id="rId3"/>
    <p:sldId id="262" r:id="rId4"/>
    <p:sldId id="267" r:id="rId5"/>
    <p:sldId id="264" r:id="rId6"/>
    <p:sldId id="268" r:id="rId7"/>
    <p:sldId id="266" r:id="rId8"/>
    <p:sldId id="278" r:id="rId9"/>
    <p:sldId id="269" r:id="rId10"/>
    <p:sldId id="279" r:id="rId11"/>
    <p:sldId id="270" r:id="rId12"/>
    <p:sldId id="283" r:id="rId13"/>
    <p:sldId id="273" r:id="rId14"/>
    <p:sldId id="274" r:id="rId15"/>
    <p:sldId id="272" r:id="rId16"/>
    <p:sldId id="284" r:id="rId17"/>
    <p:sldId id="277" r:id="rId18"/>
    <p:sldId id="276" r:id="rId19"/>
    <p:sldId id="275" r:id="rId20"/>
    <p:sldId id="271" r:id="rId21"/>
    <p:sldId id="263" r:id="rId22"/>
    <p:sldId id="280" r:id="rId23"/>
    <p:sldId id="281" r:id="rId24"/>
    <p:sldId id="282" r:id="rId25"/>
  </p:sldIdLst>
  <p:sldSz cx="12192000" cy="6858000"/>
  <p:notesSz cx="6858000" cy="9144000"/>
  <p:embeddedFontLst>
    <p:embeddedFont>
      <p:font typeface="Abadi" panose="020B0604020104020204" pitchFamily="34"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Georgia" panose="02040502050405020303" pitchFamily="18" charset="0"/>
      <p:regular r:id="rId33"/>
      <p:bold r:id="rId34"/>
      <p:italic r:id="rId35"/>
      <p:boldItalic r:id="rId36"/>
    </p:embeddedFont>
    <p:embeddedFont>
      <p:font typeface="Lucida Handwriting" panose="03010101010101010101" pitchFamily="66" charset="0"/>
      <p:regular r:id="rId37"/>
    </p:embeddedFont>
    <p:embeddedFont>
      <p:font typeface="Open Sans" panose="020B0606030504020204" pitchFamily="34" charset="0"/>
      <p:regular r:id="rId38"/>
      <p:bold r:id="rId39"/>
      <p:italic r:id="rId40"/>
      <p:boldItalic r:id="rId41"/>
    </p:embeddedFont>
    <p:embeddedFont>
      <p:font typeface="Palatino" pitchFamily="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CCFF"/>
    <a:srgbClr val="492303"/>
    <a:srgbClr val="E7C225"/>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29F1CC-B4B0-4866-8154-F1AAA04B2050}"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145375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9F1CC-B4B0-4866-8154-F1AAA04B2050}"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1075027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9F1CC-B4B0-4866-8154-F1AAA04B2050}"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7060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9F1CC-B4B0-4866-8154-F1AAA04B2050}"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41965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9F1CC-B4B0-4866-8154-F1AAA04B2050}"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12031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29F1CC-B4B0-4866-8154-F1AAA04B2050}"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409001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29F1CC-B4B0-4866-8154-F1AAA04B2050}" type="datetimeFigureOut">
              <a:rPr lang="en-US" smtClean="0"/>
              <a:t>7/28/2020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12863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29F1CC-B4B0-4866-8154-F1AAA04B2050}" type="datetimeFigureOut">
              <a:rPr lang="en-US" smtClean="0"/>
              <a:t>7/28/2020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23525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9F1CC-B4B0-4866-8154-F1AAA04B2050}" type="datetimeFigureOut">
              <a:rPr lang="en-US" smtClean="0"/>
              <a:t>7/28/2020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22813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9F1CC-B4B0-4866-8154-F1AAA04B2050}"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603209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9F1CC-B4B0-4866-8154-F1AAA04B2050}"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402682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9F1CC-B4B0-4866-8154-F1AAA04B2050}" type="datetimeFigureOut">
              <a:rPr lang="en-US" smtClean="0"/>
              <a:t>7/28/2020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3917F-AF7F-4EFB-8D0D-C3F71C1784A4}" type="slidenum">
              <a:rPr lang="en-US" smtClean="0"/>
              <a:t>‹#›</a:t>
            </a:fld>
            <a:endParaRPr lang="en-US"/>
          </a:p>
        </p:txBody>
      </p:sp>
    </p:spTree>
    <p:extLst>
      <p:ext uri="{BB962C8B-B14F-4D97-AF65-F5344CB8AC3E}">
        <p14:creationId xmlns:p14="http://schemas.microsoft.com/office/powerpoint/2010/main" val="830924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2.gi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jp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072">
            <a:extLst>
              <a:ext uri="{FF2B5EF4-FFF2-40B4-BE49-F238E27FC236}">
                <a16:creationId xmlns:a16="http://schemas.microsoft.com/office/drawing/2014/main" id="{6E62083C-51C5-418B-B820-B483B2AE5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4101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coolblackppt.com/wp-content/uploads/2013/12/Free-vintage-digital-stamps-free-digital-scrapbook-paper-shabby.jpg"/>
          <p:cNvPicPr>
            <a:picLocks noChangeAspect="1" noChangeArrowheads="1"/>
          </p:cNvPicPr>
          <p:nvPr/>
        </p:nvPicPr>
        <p:blipFill rotWithShape="1">
          <a:blip r:embed="rId2">
            <a:extLst>
              <a:ext uri="{28A0092B-C50C-407E-A947-70E740481C1C}">
                <a14:useLocalDpi xmlns:a14="http://schemas.microsoft.com/office/drawing/2010/main" val="0"/>
              </a:ext>
            </a:extLst>
          </a:blip>
          <a:srcRect r="35308" b="38692"/>
          <a:stretch/>
        </p:blipFill>
        <p:spPr bwMode="auto">
          <a:xfrm>
            <a:off x="0" y="0"/>
            <a:ext cx="6259286" cy="68362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oolblackppt.com/wp-content/uploads/2013/12/Free-vintage-digital-stamps-free-digital-scrapbook-paper-shabby.jp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5308" b="38692"/>
          <a:stretch/>
        </p:blipFill>
        <p:spPr bwMode="auto">
          <a:xfrm>
            <a:off x="5932714" y="-1"/>
            <a:ext cx="6259286" cy="6836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Divinely Appointed</a:t>
            </a:r>
            <a:endParaRPr lang="en-US" sz="5400" dirty="0">
              <a:latin typeface="Lucida Handwriting" panose="03010101010101010101" pitchFamily="66" charset="0"/>
            </a:endParaRPr>
          </a:p>
        </p:txBody>
      </p:sp>
      <p:sp>
        <p:nvSpPr>
          <p:cNvPr id="2" name="Rectangle 1"/>
          <p:cNvSpPr/>
          <p:nvPr/>
        </p:nvSpPr>
        <p:spPr>
          <a:xfrm>
            <a:off x="3309257" y="1062535"/>
            <a:ext cx="6096000" cy="1569660"/>
          </a:xfrm>
          <a:prstGeom prst="rect">
            <a:avLst/>
          </a:prstGeom>
        </p:spPr>
        <p:txBody>
          <a:bodyPr>
            <a:spAutoFit/>
          </a:bodyPr>
          <a:lstStyle/>
          <a:p>
            <a:pPr algn="ctr"/>
            <a:r>
              <a:rPr lang="en-US" sz="2400" b="1" dirty="0">
                <a:solidFill>
                  <a:srgbClr val="333333"/>
                </a:solidFill>
                <a:latin typeface="Open Sans"/>
              </a:rPr>
              <a:t>We declare the means by which mortal life is created to be divinely appointed. We affirm the sanctity of life and of its importance in God’s eternal plan.</a:t>
            </a:r>
            <a:endParaRPr lang="en-US" sz="2400" b="1" dirty="0"/>
          </a:p>
        </p:txBody>
      </p:sp>
      <p:grpSp>
        <p:nvGrpSpPr>
          <p:cNvPr id="17" name="Group 16"/>
          <p:cNvGrpSpPr/>
          <p:nvPr/>
        </p:nvGrpSpPr>
        <p:grpSpPr>
          <a:xfrm>
            <a:off x="9497725" y="1614382"/>
            <a:ext cx="2354495" cy="2822798"/>
            <a:chOff x="9497725" y="1614382"/>
            <a:chExt cx="2354495" cy="2822798"/>
          </a:xfrm>
        </p:grpSpPr>
        <p:pic>
          <p:nvPicPr>
            <p:cNvPr id="13"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9263574" y="1848533"/>
              <a:ext cx="2822798" cy="2354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1133" t="2221" r="6558" b="68413"/>
            <a:stretch/>
          </p:blipFill>
          <p:spPr>
            <a:xfrm>
              <a:off x="9746228" y="1819664"/>
              <a:ext cx="1901486" cy="2376858"/>
            </a:xfrm>
            <a:prstGeom prst="ellipse">
              <a:avLst/>
            </a:prstGeom>
            <a:ln>
              <a:noFill/>
            </a:ln>
            <a:effectLst>
              <a:softEdge rad="112500"/>
            </a:effectLst>
          </p:spPr>
        </p:pic>
      </p:grpSp>
      <p:grpSp>
        <p:nvGrpSpPr>
          <p:cNvPr id="11" name="Group 10"/>
          <p:cNvGrpSpPr/>
          <p:nvPr/>
        </p:nvGrpSpPr>
        <p:grpSpPr>
          <a:xfrm>
            <a:off x="119742" y="1062537"/>
            <a:ext cx="2373087" cy="3127487"/>
            <a:chOff x="119742" y="1062537"/>
            <a:chExt cx="2373087" cy="3127487"/>
          </a:xfrm>
        </p:grpSpPr>
        <p:pic>
          <p:nvPicPr>
            <p:cNvPr id="15"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257458" y="1439737"/>
              <a:ext cx="3127487" cy="23730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3056" t="42063" r="21492" b="31755"/>
            <a:stretch/>
          </p:blipFill>
          <p:spPr>
            <a:xfrm>
              <a:off x="366934" y="1315861"/>
              <a:ext cx="1915885" cy="2620837"/>
            </a:xfrm>
            <a:prstGeom prst="ellipse">
              <a:avLst/>
            </a:prstGeom>
            <a:ln>
              <a:noFill/>
            </a:ln>
            <a:effectLst>
              <a:softEdge rad="112500"/>
            </a:effectLst>
          </p:spPr>
        </p:pic>
      </p:grpSp>
      <p:grpSp>
        <p:nvGrpSpPr>
          <p:cNvPr id="18" name="Group 17"/>
          <p:cNvGrpSpPr/>
          <p:nvPr/>
        </p:nvGrpSpPr>
        <p:grpSpPr>
          <a:xfrm>
            <a:off x="6492071" y="3666124"/>
            <a:ext cx="2354495" cy="2822798"/>
            <a:chOff x="6310534" y="3663045"/>
            <a:chExt cx="2354495" cy="2822798"/>
          </a:xfrm>
        </p:grpSpPr>
        <p:pic>
          <p:nvPicPr>
            <p:cNvPr id="12"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6076383" y="3897196"/>
              <a:ext cx="2822798" cy="2354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9605" t="60475" r="15290" b="16984"/>
            <a:stretch/>
          </p:blipFill>
          <p:spPr>
            <a:xfrm>
              <a:off x="6540386" y="3898835"/>
              <a:ext cx="1926772" cy="2379144"/>
            </a:xfrm>
            <a:prstGeom prst="ellipse">
              <a:avLst/>
            </a:prstGeom>
            <a:ln>
              <a:noFill/>
            </a:ln>
            <a:effectLst>
              <a:softEdge rad="112500"/>
            </a:effectLst>
          </p:spPr>
        </p:pic>
      </p:grpSp>
      <p:grpSp>
        <p:nvGrpSpPr>
          <p:cNvPr id="21" name="Group 20"/>
          <p:cNvGrpSpPr/>
          <p:nvPr/>
        </p:nvGrpSpPr>
        <p:grpSpPr>
          <a:xfrm>
            <a:off x="2981095" y="3546382"/>
            <a:ext cx="2169438" cy="2822798"/>
            <a:chOff x="2380791" y="3666125"/>
            <a:chExt cx="2169438" cy="2822798"/>
          </a:xfrm>
        </p:grpSpPr>
        <p:pic>
          <p:nvPicPr>
            <p:cNvPr id="14"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2054111" y="3992805"/>
              <a:ext cx="2822798" cy="21694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0067" y="3895375"/>
              <a:ext cx="1675905" cy="2364297"/>
            </a:xfrm>
            <a:prstGeom prst="ellipse">
              <a:avLst/>
            </a:prstGeom>
            <a:ln>
              <a:noFill/>
            </a:ln>
            <a:effectLst>
              <a:softEdge rad="112500"/>
            </a:effectLst>
          </p:spPr>
        </p:pic>
      </p:grpSp>
      <p:sp>
        <p:nvSpPr>
          <p:cNvPr id="19" name="Rectangle 18">
            <a:extLst>
              <a:ext uri="{FF2B5EF4-FFF2-40B4-BE49-F238E27FC236}">
                <a16:creationId xmlns:a16="http://schemas.microsoft.com/office/drawing/2014/main" id="{AA7286EE-56A5-467F-B48F-EC5C7D5C3893}"/>
              </a:ext>
            </a:extLst>
          </p:cNvPr>
          <p:cNvSpPr/>
          <p:nvPr/>
        </p:nvSpPr>
        <p:spPr>
          <a:xfrm>
            <a:off x="-444289" y="6465232"/>
            <a:ext cx="3104707" cy="369332"/>
          </a:xfrm>
          <a:prstGeom prst="rect">
            <a:avLst/>
          </a:prstGeom>
        </p:spPr>
        <p:txBody>
          <a:bodyPr wrap="square">
            <a:spAutoFit/>
          </a:bodyPr>
          <a:lstStyle/>
          <a:p>
            <a:pPr algn="ctr"/>
            <a:r>
              <a:rPr lang="en-US" dirty="0">
                <a:latin typeface="Open Sans"/>
              </a:rPr>
              <a:t>Paragraph 3 and 5</a:t>
            </a:r>
          </a:p>
        </p:txBody>
      </p:sp>
    </p:spTree>
    <p:extLst>
      <p:ext uri="{BB962C8B-B14F-4D97-AF65-F5344CB8AC3E}">
        <p14:creationId xmlns:p14="http://schemas.microsoft.com/office/powerpoint/2010/main" val="8201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kanashaandrob.files.wordpress.com/2014/03/pa-0255_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799" y="1486225"/>
            <a:ext cx="4717040" cy="3046988"/>
          </a:xfrm>
          <a:prstGeom prst="rect">
            <a:avLst/>
          </a:prstGeom>
        </p:spPr>
        <p:txBody>
          <a:bodyPr wrap="square">
            <a:spAutoFit/>
          </a:bodyPr>
          <a:lstStyle/>
          <a:p>
            <a:r>
              <a:rPr lang="en-US" sz="3200" dirty="0">
                <a:latin typeface="Open Sans"/>
              </a:rPr>
              <a:t>Husband and wife have a solemn responsibility to love and care for each other and for their children. “Children are an heritage of the Lord” </a:t>
            </a:r>
            <a:endParaRPr lang="en-US" sz="3200" dirty="0"/>
          </a:p>
        </p:txBody>
      </p:sp>
      <p:grpSp>
        <p:nvGrpSpPr>
          <p:cNvPr id="8" name="Group 7"/>
          <p:cNvGrpSpPr/>
          <p:nvPr/>
        </p:nvGrpSpPr>
        <p:grpSpPr>
          <a:xfrm>
            <a:off x="5600638" y="276198"/>
            <a:ext cx="4262906" cy="5467041"/>
            <a:chOff x="8727420" y="-385019"/>
            <a:chExt cx="3198380" cy="4740488"/>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rot="5400000">
              <a:off x="8441100" y="838671"/>
              <a:ext cx="3771020" cy="2828265"/>
            </a:xfrm>
            <a:prstGeom prst="rect">
              <a:avLst/>
            </a:prstGeom>
          </p:spPr>
        </p:pic>
        <p:pic>
          <p:nvPicPr>
            <p:cNvPr id="3074" name="Picture 2" descr="http://artbyamy.com/images/gold_frame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956366" y="386035"/>
              <a:ext cx="4740488" cy="319838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3850783" y="5734836"/>
            <a:ext cx="7654345" cy="830997"/>
          </a:xfrm>
          <a:prstGeom prst="rect">
            <a:avLst/>
          </a:prstGeom>
        </p:spPr>
        <p:txBody>
          <a:bodyPr wrap="square">
            <a:spAutoFit/>
          </a:bodyPr>
          <a:lstStyle/>
          <a:p>
            <a:r>
              <a:rPr lang="en-US" sz="2400" i="1" dirty="0">
                <a:solidFill>
                  <a:srgbClr val="333333"/>
                </a:solidFill>
                <a:latin typeface="Open Sans"/>
              </a:rPr>
              <a:t>Lo, children are an heritage of the </a:t>
            </a:r>
            <a:r>
              <a:rPr lang="en-US" sz="2400" i="1" cap="small" dirty="0">
                <a:solidFill>
                  <a:srgbClr val="333333"/>
                </a:solidFill>
                <a:latin typeface="Open Sans"/>
              </a:rPr>
              <a:t>Lord</a:t>
            </a:r>
            <a:r>
              <a:rPr lang="en-US" sz="2400" i="1" dirty="0">
                <a:solidFill>
                  <a:srgbClr val="333333"/>
                </a:solidFill>
                <a:latin typeface="Open Sans"/>
              </a:rPr>
              <a:t>: and the fruit of the womb is his reward. Psalm 127:3</a:t>
            </a:r>
            <a:endParaRPr lang="en-US" sz="2400" i="1" dirty="0">
              <a:latin typeface="Open Sans"/>
            </a:endParaRPr>
          </a:p>
        </p:txBody>
      </p:sp>
    </p:spTree>
    <p:extLst>
      <p:ext uri="{BB962C8B-B14F-4D97-AF65-F5344CB8AC3E}">
        <p14:creationId xmlns:p14="http://schemas.microsoft.com/office/powerpoint/2010/main" val="278391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p.yimg.com/ay/yhst-136236585452764/modern-squares-diamond-pattern-upholstery-fabric-white-tan-beige-4.gif"/>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1263" r="11253"/>
          <a:stretch/>
        </p:blipFill>
        <p:spPr bwMode="auto">
          <a:xfrm rot="5400000">
            <a:off x="2646450" y="-2646451"/>
            <a:ext cx="6899099" cy="121920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7424" y="4374682"/>
            <a:ext cx="11505740" cy="1815882"/>
          </a:xfrm>
          <a:prstGeom prst="rect">
            <a:avLst/>
          </a:prstGeom>
        </p:spPr>
        <p:txBody>
          <a:bodyPr wrap="square">
            <a:spAutoFit/>
          </a:bodyPr>
          <a:lstStyle/>
          <a:p>
            <a:r>
              <a:rPr lang="en-US" sz="2800" dirty="0">
                <a:latin typeface="Open Sans"/>
              </a:rPr>
              <a:t>Parents have a sacred duty to rear their children in love and righteousness, to provide for their physical and spiritual needs, and to teach them to love and serve one another, observe the commandments of God, and be law-abiding citizens wherever they live. </a:t>
            </a:r>
            <a:endParaRPr lang="en-US" sz="2800" dirty="0"/>
          </a:p>
        </p:txBody>
      </p:sp>
      <p:grpSp>
        <p:nvGrpSpPr>
          <p:cNvPr id="5" name="Group 4"/>
          <p:cNvGrpSpPr/>
          <p:nvPr/>
        </p:nvGrpSpPr>
        <p:grpSpPr>
          <a:xfrm>
            <a:off x="6410059" y="489711"/>
            <a:ext cx="4898571" cy="3546089"/>
            <a:chOff x="6292364" y="-117144"/>
            <a:chExt cx="4898571" cy="3546089"/>
          </a:xfrm>
        </p:grpSpPr>
        <p:sp>
          <p:nvSpPr>
            <p:cNvPr id="2" name="Rectangle 1"/>
            <p:cNvSpPr/>
            <p:nvPr/>
          </p:nvSpPr>
          <p:spPr>
            <a:xfrm>
              <a:off x="7605401" y="3151946"/>
              <a:ext cx="2848643" cy="276999"/>
            </a:xfrm>
            <a:prstGeom prst="rect">
              <a:avLst/>
            </a:prstGeom>
          </p:spPr>
          <p:txBody>
            <a:bodyPr wrap="square">
              <a:spAutoFit/>
            </a:bodyPr>
            <a:lstStyle/>
            <a:p>
              <a:r>
                <a:rPr lang="en-US" sz="1200" dirty="0">
                  <a:latin typeface="Palatino"/>
                </a:rPr>
                <a:t>The Jenson’s and the Dudley’s</a:t>
              </a:r>
              <a:endParaRPr lang="en-US" sz="1200" dirty="0"/>
            </a:p>
          </p:txBody>
        </p:sp>
        <p:grpSp>
          <p:nvGrpSpPr>
            <p:cNvPr id="3" name="Group 2"/>
            <p:cNvGrpSpPr/>
            <p:nvPr/>
          </p:nvGrpSpPr>
          <p:grpSpPr>
            <a:xfrm>
              <a:off x="6292364" y="-117144"/>
              <a:ext cx="4898571" cy="3421689"/>
              <a:chOff x="6632754" y="-153574"/>
              <a:chExt cx="4898571" cy="3421689"/>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2161" b="34925"/>
              <a:stretch/>
            </p:blipFill>
            <p:spPr>
              <a:xfrm>
                <a:off x="7116024" y="320989"/>
                <a:ext cx="3932033" cy="2591860"/>
              </a:xfrm>
              <a:prstGeom prst="rect">
                <a:avLst/>
              </a:prstGeom>
            </p:spPr>
          </p:pic>
          <p:pic>
            <p:nvPicPr>
              <p:cNvPr id="9" name="Picture 4" descr="http://framefinders.com/wp-content/uploads/2013/09/13-015B-1-670x46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754" y="-153574"/>
                <a:ext cx="4898571" cy="342168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p:cNvGrpSpPr/>
          <p:nvPr/>
        </p:nvGrpSpPr>
        <p:grpSpPr>
          <a:xfrm>
            <a:off x="392728" y="463283"/>
            <a:ext cx="4898571" cy="3552814"/>
            <a:chOff x="392728" y="463283"/>
            <a:chExt cx="4898571" cy="3552814"/>
          </a:xfrm>
        </p:grpSpPr>
        <p:grpSp>
          <p:nvGrpSpPr>
            <p:cNvPr id="11" name="Group 10"/>
            <p:cNvGrpSpPr/>
            <p:nvPr/>
          </p:nvGrpSpPr>
          <p:grpSpPr>
            <a:xfrm>
              <a:off x="392728" y="463283"/>
              <a:ext cx="4898571" cy="3421689"/>
              <a:chOff x="70756" y="2759442"/>
              <a:chExt cx="4898571" cy="3421689"/>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738" t="10635" r="9881" b="3492"/>
              <a:stretch/>
            </p:blipFill>
            <p:spPr>
              <a:xfrm>
                <a:off x="576943" y="3083889"/>
                <a:ext cx="3886199" cy="2864351"/>
              </a:xfrm>
              <a:prstGeom prst="rect">
                <a:avLst/>
              </a:prstGeom>
            </p:spPr>
          </p:pic>
          <p:pic>
            <p:nvPicPr>
              <p:cNvPr id="3076" name="Picture 4" descr="http://framefinders.com/wp-content/uploads/2013/09/13-015B-1-670x46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56" y="2759442"/>
                <a:ext cx="4898571" cy="34216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1876095" y="3739098"/>
              <a:ext cx="2848643" cy="276999"/>
            </a:xfrm>
            <a:prstGeom prst="rect">
              <a:avLst/>
            </a:prstGeom>
          </p:spPr>
          <p:txBody>
            <a:bodyPr wrap="square">
              <a:spAutoFit/>
            </a:bodyPr>
            <a:lstStyle/>
            <a:p>
              <a:r>
                <a:rPr lang="en-US" sz="1200" dirty="0">
                  <a:latin typeface="Palatino"/>
                </a:rPr>
                <a:t>Blau and Frandsen</a:t>
              </a:r>
              <a:endParaRPr lang="en-US" sz="1200" dirty="0"/>
            </a:p>
          </p:txBody>
        </p:sp>
      </p:grpSp>
    </p:spTree>
    <p:extLst>
      <p:ext uri="{BB962C8B-B14F-4D97-AF65-F5344CB8AC3E}">
        <p14:creationId xmlns:p14="http://schemas.microsoft.com/office/powerpoint/2010/main" val="2573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encrypted-tbn1.gstatic.com/shopping?q=tbn:ANd9GcTpPrHnebhQCN_MN8WNeGAGPOPj3Ch-1zz2FPbtCpp0_wFt7dBW&amp;usqp=C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0236" y="1681748"/>
            <a:ext cx="5709615" cy="2862322"/>
          </a:xfrm>
          <a:prstGeom prst="rect">
            <a:avLst/>
          </a:prstGeom>
          <a:solidFill>
            <a:srgbClr val="FFCCCC"/>
          </a:solidFill>
        </p:spPr>
        <p:txBody>
          <a:bodyPr wrap="square">
            <a:spAutoFit/>
          </a:bodyPr>
          <a:lstStyle/>
          <a:p>
            <a:r>
              <a:rPr lang="en-US" sz="3600" dirty="0">
                <a:solidFill>
                  <a:srgbClr val="333333"/>
                </a:solidFill>
                <a:latin typeface="Open Sans"/>
              </a:rPr>
              <a:t>Husbands and wives—mothers and fathers—will be held accountable before God for the discharge of these obligations.</a:t>
            </a:r>
            <a:endParaRPr lang="en-US" sz="3600" dirty="0"/>
          </a:p>
        </p:txBody>
      </p:sp>
      <p:grpSp>
        <p:nvGrpSpPr>
          <p:cNvPr id="3" name="Group 2"/>
          <p:cNvGrpSpPr/>
          <p:nvPr/>
        </p:nvGrpSpPr>
        <p:grpSpPr>
          <a:xfrm>
            <a:off x="6954611" y="0"/>
            <a:ext cx="4702629" cy="6683829"/>
            <a:chOff x="5845628" y="0"/>
            <a:chExt cx="4702629" cy="6683829"/>
          </a:xfrm>
        </p:grpSpPr>
        <p:pic>
          <p:nvPicPr>
            <p:cNvPr id="5" name="Picture 12" descr="http://www.yourpictureframes.com/product_images/a/472/458A-VC__18123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628" y="0"/>
              <a:ext cx="4702629" cy="66838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54418" b="49043"/>
            <a:stretch/>
          </p:blipFill>
          <p:spPr>
            <a:xfrm>
              <a:off x="6653596" y="969071"/>
              <a:ext cx="3086692" cy="4745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6" name="TextBox 5"/>
          <p:cNvSpPr txBox="1"/>
          <p:nvPr/>
        </p:nvSpPr>
        <p:spPr>
          <a:xfrm>
            <a:off x="5445727" y="5975589"/>
            <a:ext cx="2483008" cy="646331"/>
          </a:xfrm>
          <a:prstGeom prst="rect">
            <a:avLst/>
          </a:prstGeom>
          <a:noFill/>
        </p:spPr>
        <p:txBody>
          <a:bodyPr wrap="square" rtlCol="0">
            <a:spAutoFit/>
          </a:bodyPr>
          <a:lstStyle/>
          <a:p>
            <a:pPr algn="ctr"/>
            <a:r>
              <a:rPr lang="en-US" b="1" dirty="0">
                <a:latin typeface="Open Sans"/>
              </a:rPr>
              <a:t>The Sovine Family</a:t>
            </a:r>
          </a:p>
          <a:p>
            <a:pPr algn="ctr"/>
            <a:r>
              <a:rPr lang="en-US" b="1" dirty="0">
                <a:latin typeface="Open Sans"/>
              </a:rPr>
              <a:t>Logan, Utah</a:t>
            </a:r>
          </a:p>
        </p:txBody>
      </p:sp>
    </p:spTree>
    <p:extLst>
      <p:ext uri="{BB962C8B-B14F-4D97-AF65-F5344CB8AC3E}">
        <p14:creationId xmlns:p14="http://schemas.microsoft.com/office/powerpoint/2010/main" val="1693198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s-media-cache-ak0.pinimg.com/originals/75/58/7d/75587de0d2622b99ace4a4ecc169194c.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3860" t="13273" r="1780" b="96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79476" y="867567"/>
            <a:ext cx="5072744" cy="4893647"/>
          </a:xfrm>
          <a:prstGeom prst="rect">
            <a:avLst/>
          </a:prstGeom>
        </p:spPr>
        <p:txBody>
          <a:bodyPr wrap="square">
            <a:spAutoFit/>
          </a:bodyPr>
          <a:lstStyle/>
          <a:p>
            <a:r>
              <a:rPr lang="en-US" sz="2400" dirty="0">
                <a:solidFill>
                  <a:srgbClr val="333333"/>
                </a:solidFill>
                <a:latin typeface="Open Sans"/>
              </a:rPr>
              <a:t>The family is ordained of God. Marriage between man and woman is essential to His eternal plan. Children are entitled to birth within the bonds of matrimony, and to be reared by a father and a mother who honor marital vows with complete fidelity. </a:t>
            </a:r>
          </a:p>
          <a:p>
            <a:endParaRPr lang="en-US" sz="2400" dirty="0">
              <a:solidFill>
                <a:srgbClr val="333333"/>
              </a:solidFill>
              <a:latin typeface="Open Sans"/>
            </a:endParaRPr>
          </a:p>
          <a:p>
            <a:r>
              <a:rPr lang="en-US" sz="2400" dirty="0">
                <a:solidFill>
                  <a:srgbClr val="333333"/>
                </a:solidFill>
                <a:latin typeface="Open Sans"/>
              </a:rPr>
              <a:t>Happiness in family life is most likely to be achieved when founded upon the teachings of the Lord Jesus Christ. </a:t>
            </a:r>
            <a:endParaRPr lang="en-US" sz="2400" dirty="0"/>
          </a:p>
        </p:txBody>
      </p:sp>
      <p:grpSp>
        <p:nvGrpSpPr>
          <p:cNvPr id="8" name="Group 7"/>
          <p:cNvGrpSpPr/>
          <p:nvPr/>
        </p:nvGrpSpPr>
        <p:grpSpPr>
          <a:xfrm>
            <a:off x="9451522" y="1784882"/>
            <a:ext cx="2465614" cy="3776703"/>
            <a:chOff x="9201150" y="1741340"/>
            <a:chExt cx="2465614" cy="3776703"/>
          </a:xfrm>
        </p:grpSpPr>
        <p:pic>
          <p:nvPicPr>
            <p:cNvPr id="9" name="Picture 2" descr="http://www.coohousing.net/wp-content/uploads/2014/11/Antique-Graduation-Frames.jpg"/>
            <p:cNvPicPr>
              <a:picLocks noChangeAspect="1" noChangeArrowheads="1"/>
            </p:cNvPicPr>
            <p:nvPr/>
          </p:nvPicPr>
          <p:blipFill rotWithShape="1">
            <a:blip r:embed="rId3">
              <a:extLst>
                <a:ext uri="{28A0092B-C50C-407E-A947-70E740481C1C}">
                  <a14:useLocalDpi xmlns:a14="http://schemas.microsoft.com/office/drawing/2010/main" val="0"/>
                </a:ext>
              </a:extLst>
            </a:blip>
            <a:srcRect l="8270" t="5434" r="9064" b="6735"/>
            <a:stretch/>
          </p:blipFill>
          <p:spPr bwMode="auto">
            <a:xfrm rot="5400000">
              <a:off x="8545605" y="2396885"/>
              <a:ext cx="3776703" cy="2465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014" y="2111828"/>
              <a:ext cx="1828800" cy="3048000"/>
            </a:xfrm>
            <a:prstGeom prst="rect">
              <a:avLst/>
            </a:prstGeom>
          </p:spPr>
        </p:pic>
      </p:grpSp>
      <p:grpSp>
        <p:nvGrpSpPr>
          <p:cNvPr id="10" name="Group 9"/>
          <p:cNvGrpSpPr/>
          <p:nvPr/>
        </p:nvGrpSpPr>
        <p:grpSpPr>
          <a:xfrm>
            <a:off x="278036" y="867567"/>
            <a:ext cx="3639490" cy="5045779"/>
            <a:chOff x="443623" y="715438"/>
            <a:chExt cx="3639490" cy="5045779"/>
          </a:xfrm>
        </p:grpSpPr>
        <p:pic>
          <p:nvPicPr>
            <p:cNvPr id="11" name="Picture 2" descr="http://www.coohousing.net/wp-content/uploads/2014/11/Antique-Graduation-Frames.jpg"/>
            <p:cNvPicPr>
              <a:picLocks noChangeAspect="1" noChangeArrowheads="1"/>
            </p:cNvPicPr>
            <p:nvPr/>
          </p:nvPicPr>
          <p:blipFill rotWithShape="1">
            <a:blip r:embed="rId3">
              <a:extLst>
                <a:ext uri="{28A0092B-C50C-407E-A947-70E740481C1C}">
                  <a14:useLocalDpi xmlns:a14="http://schemas.microsoft.com/office/drawing/2010/main" val="0"/>
                </a:ext>
              </a:extLst>
            </a:blip>
            <a:srcRect l="8270" t="5434" r="9064" b="6735"/>
            <a:stretch/>
          </p:blipFill>
          <p:spPr bwMode="auto">
            <a:xfrm rot="5400000">
              <a:off x="-259522" y="1418583"/>
              <a:ext cx="5045779" cy="36394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55931" t="2641" r="5760" b="56831"/>
            <a:stretch/>
          </p:blipFill>
          <p:spPr>
            <a:xfrm>
              <a:off x="899808" y="1235477"/>
              <a:ext cx="2727117" cy="4060799"/>
            </a:xfrm>
            <a:prstGeom prst="rect">
              <a:avLst/>
            </a:prstGeom>
          </p:spPr>
        </p:pic>
      </p:grpSp>
      <p:sp>
        <p:nvSpPr>
          <p:cNvPr id="12" name="TextBox 11"/>
          <p:cNvSpPr txBox="1"/>
          <p:nvPr/>
        </p:nvSpPr>
        <p:spPr>
          <a:xfrm>
            <a:off x="736245" y="5968444"/>
            <a:ext cx="2725093" cy="461665"/>
          </a:xfrm>
          <a:prstGeom prst="rect">
            <a:avLst/>
          </a:prstGeom>
          <a:noFill/>
        </p:spPr>
        <p:txBody>
          <a:bodyPr wrap="square" rtlCol="0">
            <a:spAutoFit/>
          </a:bodyPr>
          <a:lstStyle/>
          <a:p>
            <a:pPr algn="ctr"/>
            <a:r>
              <a:rPr lang="en-US" sz="1200" dirty="0"/>
              <a:t>Gary and Pat Blau</a:t>
            </a:r>
          </a:p>
          <a:p>
            <a:pPr algn="ctr"/>
            <a:r>
              <a:rPr lang="en-US" sz="1200" dirty="0"/>
              <a:t>Mesa, Arizona</a:t>
            </a:r>
          </a:p>
        </p:txBody>
      </p:sp>
    </p:spTree>
    <p:extLst>
      <p:ext uri="{BB962C8B-B14F-4D97-AF65-F5344CB8AC3E}">
        <p14:creationId xmlns:p14="http://schemas.microsoft.com/office/powerpoint/2010/main" val="7344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ncrypted-tbn1.gstatic.com/shopping?q=tbn:ANd9GcSka_7841qMVLQPBK18Pn98tqYp3pZdyUMCwbwEQQ6OXMTUeao4&amp;usqp=C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09642" y="947398"/>
            <a:ext cx="5354831" cy="4524315"/>
          </a:xfrm>
          <a:prstGeom prst="rect">
            <a:avLst/>
          </a:prstGeom>
        </p:spPr>
        <p:txBody>
          <a:bodyPr wrap="square">
            <a:spAutoFit/>
          </a:bodyPr>
          <a:lstStyle/>
          <a:p>
            <a:r>
              <a:rPr lang="en-US" sz="3200" b="1" dirty="0">
                <a:solidFill>
                  <a:srgbClr val="333333"/>
                </a:solidFill>
                <a:latin typeface="Open Sans"/>
              </a:rPr>
              <a:t>Successful marriages and families are established and maintained on principles of faith, prayer, repentance, </a:t>
            </a:r>
            <a:r>
              <a:rPr lang="en-US" sz="3200" b="1" dirty="0">
                <a:solidFill>
                  <a:srgbClr val="2F393A"/>
                </a:solidFill>
                <a:latin typeface="Open Sans"/>
              </a:rPr>
              <a:t>forgiveness</a:t>
            </a:r>
            <a:r>
              <a:rPr lang="en-US" sz="3200" b="1" dirty="0">
                <a:solidFill>
                  <a:srgbClr val="333333"/>
                </a:solidFill>
                <a:latin typeface="Open Sans"/>
              </a:rPr>
              <a:t>, respect, love, compassion, work, and wholesome recreational activities. </a:t>
            </a:r>
            <a:endParaRPr lang="en-US" sz="3200" b="1" dirty="0"/>
          </a:p>
        </p:txBody>
      </p:sp>
      <p:grpSp>
        <p:nvGrpSpPr>
          <p:cNvPr id="3" name="Group 2"/>
          <p:cNvGrpSpPr/>
          <p:nvPr/>
        </p:nvGrpSpPr>
        <p:grpSpPr>
          <a:xfrm>
            <a:off x="264651" y="458001"/>
            <a:ext cx="6117464" cy="5646585"/>
            <a:chOff x="-273775" y="-552957"/>
            <a:chExt cx="5521888" cy="464830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42" y="306632"/>
              <a:ext cx="4277655" cy="3208241"/>
            </a:xfrm>
            <a:prstGeom prst="rect">
              <a:avLst/>
            </a:prstGeom>
          </p:spPr>
        </p:pic>
        <p:pic>
          <p:nvPicPr>
            <p:cNvPr id="7" name="Picture 12" descr="https://az480170.vo.msecnd.net/debd7172-44dc-4681-b074-d940a93cc4e1/img/prd/f25f42a1-9f0b-4e01-a8a4-9516eed4ced3/l_05frame_defr_hpe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75" y="-552957"/>
              <a:ext cx="5521888" cy="464830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1159097" y="6104586"/>
            <a:ext cx="3837905" cy="646331"/>
          </a:xfrm>
          <a:prstGeom prst="rect">
            <a:avLst/>
          </a:prstGeom>
          <a:noFill/>
        </p:spPr>
        <p:txBody>
          <a:bodyPr wrap="square" rtlCol="0">
            <a:spAutoFit/>
          </a:bodyPr>
          <a:lstStyle/>
          <a:p>
            <a:pPr algn="ctr"/>
            <a:r>
              <a:rPr lang="en-US" b="1" dirty="0"/>
              <a:t>The Campbell Family</a:t>
            </a:r>
          </a:p>
          <a:p>
            <a:pPr algn="ctr"/>
            <a:r>
              <a:rPr lang="en-US" b="1" dirty="0"/>
              <a:t>Mt. Pleasant, Utah</a:t>
            </a:r>
          </a:p>
        </p:txBody>
      </p:sp>
    </p:spTree>
    <p:extLst>
      <p:ext uri="{BB962C8B-B14F-4D97-AF65-F5344CB8AC3E}">
        <p14:creationId xmlns:p14="http://schemas.microsoft.com/office/powerpoint/2010/main" val="351416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ncrypted-tbn1.gstatic.com/shopping?q=tbn:ANd9GcSka_7841qMVLQPBK18Pn98tqYp3pZdyUMCwbwEQQ6OXMTUeao4&amp;usqp=C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3978" y="1413063"/>
            <a:ext cx="4950602" cy="4031873"/>
          </a:xfrm>
          <a:prstGeom prst="rect">
            <a:avLst/>
          </a:prstGeom>
        </p:spPr>
        <p:txBody>
          <a:bodyPr wrap="square">
            <a:spAutoFit/>
          </a:bodyPr>
          <a:lstStyle/>
          <a:p>
            <a:r>
              <a:rPr lang="en-US" sz="3200" b="1" dirty="0">
                <a:solidFill>
                  <a:srgbClr val="333333"/>
                </a:solidFill>
                <a:latin typeface="Open Sans"/>
              </a:rPr>
              <a:t>By divine design, fathers are to preside over their families in love and righteousness and are responsible to provide the necessities of life and protection for their families. </a:t>
            </a:r>
            <a:endParaRPr lang="en-US" sz="3200" b="1" dirty="0"/>
          </a:p>
        </p:txBody>
      </p:sp>
      <p:sp>
        <p:nvSpPr>
          <p:cNvPr id="10" name="TextBox 9"/>
          <p:cNvSpPr txBox="1"/>
          <p:nvPr/>
        </p:nvSpPr>
        <p:spPr>
          <a:xfrm>
            <a:off x="6965591" y="6302003"/>
            <a:ext cx="3837905" cy="369332"/>
          </a:xfrm>
          <a:prstGeom prst="rect">
            <a:avLst/>
          </a:prstGeom>
          <a:noFill/>
        </p:spPr>
        <p:txBody>
          <a:bodyPr wrap="square" rtlCol="0">
            <a:spAutoFit/>
          </a:bodyPr>
          <a:lstStyle/>
          <a:p>
            <a:pPr algn="ctr"/>
            <a:r>
              <a:rPr lang="en-US" b="1" dirty="0"/>
              <a:t>Joseph Moroni Green Family</a:t>
            </a:r>
          </a:p>
        </p:txBody>
      </p:sp>
      <p:grpSp>
        <p:nvGrpSpPr>
          <p:cNvPr id="5" name="Group 4">
            <a:extLst>
              <a:ext uri="{FF2B5EF4-FFF2-40B4-BE49-F238E27FC236}">
                <a16:creationId xmlns:a16="http://schemas.microsoft.com/office/drawing/2014/main" id="{B4EF2630-E83D-460B-B89F-ABEA5604BBE5}"/>
              </a:ext>
            </a:extLst>
          </p:cNvPr>
          <p:cNvGrpSpPr/>
          <p:nvPr/>
        </p:nvGrpSpPr>
        <p:grpSpPr>
          <a:xfrm>
            <a:off x="5201885" y="566519"/>
            <a:ext cx="6972550" cy="5735484"/>
            <a:chOff x="5433506" y="1056035"/>
            <a:chExt cx="6972550" cy="5735484"/>
          </a:xfrm>
        </p:grpSpPr>
        <p:pic>
          <p:nvPicPr>
            <p:cNvPr id="11" name="Picture 10">
              <a:extLst>
                <a:ext uri="{FF2B5EF4-FFF2-40B4-BE49-F238E27FC236}">
                  <a16:creationId xmlns:a16="http://schemas.microsoft.com/office/drawing/2014/main" id="{C5F1C313-6A49-4E32-A2DA-BA0CBD615FFE}"/>
                </a:ext>
              </a:extLst>
            </p:cNvPr>
            <p:cNvPicPr>
              <a:picLocks noChangeAspect="1"/>
            </p:cNvPicPr>
            <p:nvPr/>
          </p:nvPicPr>
          <p:blipFill rotWithShape="1">
            <a:blip r:embed="rId3"/>
            <a:srcRect l="24945" t="42754" r="60381" b="40145"/>
            <a:stretch/>
          </p:blipFill>
          <p:spPr>
            <a:xfrm>
              <a:off x="6668319" y="2547190"/>
              <a:ext cx="4502925" cy="2951922"/>
            </a:xfrm>
            <a:prstGeom prst="rect">
              <a:avLst/>
            </a:prstGeom>
          </p:spPr>
        </p:pic>
        <p:pic>
          <p:nvPicPr>
            <p:cNvPr id="3" name="Picture 2">
              <a:extLst>
                <a:ext uri="{FF2B5EF4-FFF2-40B4-BE49-F238E27FC236}">
                  <a16:creationId xmlns:a16="http://schemas.microsoft.com/office/drawing/2014/main" id="{90BF2469-04B1-4AD6-8B88-31AEE20F4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52039" y="437502"/>
              <a:ext cx="5735484" cy="6972550"/>
            </a:xfrm>
            <a:prstGeom prst="rect">
              <a:avLst/>
            </a:prstGeom>
          </p:spPr>
        </p:pic>
      </p:grpSp>
    </p:spTree>
    <p:extLst>
      <p:ext uri="{BB962C8B-B14F-4D97-AF65-F5344CB8AC3E}">
        <p14:creationId xmlns:p14="http://schemas.microsoft.com/office/powerpoint/2010/main" val="7436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fc09.deviantart.net/fs71/i/2011/027/7/2/blue_faded_vintage_scrap_paper_by_jinifur-d387cv2.jpg"/>
          <p:cNvPicPr>
            <a:picLocks noChangeAspect="1" noChangeArrowheads="1"/>
          </p:cNvPicPr>
          <p:nvPr/>
        </p:nvPicPr>
        <p:blipFill rotWithShape="1">
          <a:blip r:embed="rId2">
            <a:extLst>
              <a:ext uri="{28A0092B-C50C-407E-A947-70E740481C1C}">
                <a14:useLocalDpi xmlns:a14="http://schemas.microsoft.com/office/drawing/2010/main" val="0"/>
              </a:ext>
            </a:extLst>
          </a:blip>
          <a:srcRect t="35937" r="-281"/>
          <a:stretch/>
        </p:blipFill>
        <p:spPr bwMode="auto">
          <a:xfrm>
            <a:off x="0" y="0"/>
            <a:ext cx="122573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6630" y="706296"/>
            <a:ext cx="6840967" cy="1569660"/>
          </a:xfrm>
          <a:prstGeom prst="rect">
            <a:avLst/>
          </a:prstGeom>
        </p:spPr>
        <p:txBody>
          <a:bodyPr wrap="square">
            <a:spAutoFit/>
          </a:bodyPr>
          <a:lstStyle/>
          <a:p>
            <a:r>
              <a:rPr lang="en-US" sz="2400" dirty="0">
                <a:solidFill>
                  <a:srgbClr val="333333"/>
                </a:solidFill>
                <a:latin typeface="Open Sans"/>
              </a:rPr>
              <a:t>Mothers are primarily responsible for the nurture of their children. In these sacred responsibilities, fathers and mothers are obligated to help one another as equal partners. </a:t>
            </a:r>
            <a:endParaRPr lang="en-US" sz="2400" dirty="0"/>
          </a:p>
        </p:txBody>
      </p:sp>
      <p:grpSp>
        <p:nvGrpSpPr>
          <p:cNvPr id="4" name="Group 3"/>
          <p:cNvGrpSpPr/>
          <p:nvPr/>
        </p:nvGrpSpPr>
        <p:grpSpPr>
          <a:xfrm>
            <a:off x="7422913" y="800746"/>
            <a:ext cx="4349240" cy="5681155"/>
            <a:chOff x="7216084" y="332661"/>
            <a:chExt cx="4349240" cy="568115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050" y="1023041"/>
              <a:ext cx="2859306" cy="4300396"/>
            </a:xfrm>
            <a:prstGeom prst="rect">
              <a:avLst/>
            </a:prstGeom>
          </p:spPr>
        </p:pic>
        <p:pic>
          <p:nvPicPr>
            <p:cNvPr id="5" name="Picture 14" descr="http://www.clipartbest.com/cliparts/9i4/e95/9i4e95GA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550126" y="998619"/>
              <a:ext cx="5681155" cy="434924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526972" y="2744534"/>
            <a:ext cx="3765311" cy="3046988"/>
          </a:xfrm>
          <a:prstGeom prst="rect">
            <a:avLst/>
          </a:prstGeom>
        </p:spPr>
        <p:txBody>
          <a:bodyPr wrap="square">
            <a:spAutoFit/>
          </a:bodyPr>
          <a:lstStyle/>
          <a:p>
            <a:r>
              <a:rPr lang="en-US" sz="2400" dirty="0">
                <a:solidFill>
                  <a:srgbClr val="333333"/>
                </a:solidFill>
                <a:latin typeface="Open Sans"/>
              </a:rPr>
              <a:t>Disability, death, or other circumstances may necessitate individual adaptation. </a:t>
            </a:r>
          </a:p>
          <a:p>
            <a:endParaRPr lang="en-US" sz="2400" dirty="0">
              <a:solidFill>
                <a:srgbClr val="333333"/>
              </a:solidFill>
              <a:latin typeface="Open Sans"/>
            </a:endParaRPr>
          </a:p>
          <a:p>
            <a:r>
              <a:rPr lang="en-US" sz="2400" dirty="0">
                <a:solidFill>
                  <a:srgbClr val="333333"/>
                </a:solidFill>
                <a:latin typeface="Open Sans"/>
              </a:rPr>
              <a:t>Extended families should lend support when needed.</a:t>
            </a:r>
            <a:endParaRPr lang="en-US" sz="2400" dirty="0"/>
          </a:p>
        </p:txBody>
      </p:sp>
    </p:spTree>
    <p:extLst>
      <p:ext uri="{BB962C8B-B14F-4D97-AF65-F5344CB8AC3E}">
        <p14:creationId xmlns:p14="http://schemas.microsoft.com/office/powerpoint/2010/main" val="210487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rgbstock.com/cache1tJgcv/users/x/xy/xymonau/300/nRw1i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21828" y="4426051"/>
            <a:ext cx="5845630" cy="1569660"/>
          </a:xfrm>
          <a:prstGeom prst="rect">
            <a:avLst/>
          </a:prstGeom>
        </p:spPr>
        <p:txBody>
          <a:bodyPr wrap="square">
            <a:spAutoFit/>
          </a:bodyPr>
          <a:lstStyle/>
          <a:p>
            <a:r>
              <a:rPr lang="en-US" sz="2400" dirty="0">
                <a:solidFill>
                  <a:srgbClr val="333333"/>
                </a:solidFill>
                <a:latin typeface="Open Sans"/>
              </a:rPr>
              <a:t>Further, we warn that the disintegration of the family will bring upon individuals, communities, and nations the calamities foretold by ancient and modern prophets.</a:t>
            </a:r>
            <a:endParaRPr lang="en-US" sz="2400" dirty="0"/>
          </a:p>
        </p:txBody>
      </p:sp>
      <p:sp>
        <p:nvSpPr>
          <p:cNvPr id="6" name="Rectangle 5"/>
          <p:cNvSpPr/>
          <p:nvPr/>
        </p:nvSpPr>
        <p:spPr>
          <a:xfrm>
            <a:off x="692052" y="452766"/>
            <a:ext cx="4925084" cy="2308324"/>
          </a:xfrm>
          <a:prstGeom prst="rect">
            <a:avLst/>
          </a:prstGeom>
        </p:spPr>
        <p:txBody>
          <a:bodyPr wrap="square">
            <a:spAutoFit/>
          </a:bodyPr>
          <a:lstStyle/>
          <a:p>
            <a:r>
              <a:rPr lang="en-US" sz="2400" dirty="0">
                <a:solidFill>
                  <a:srgbClr val="333333"/>
                </a:solidFill>
                <a:latin typeface="Open Sans"/>
              </a:rPr>
              <a:t>We warn that individuals who violate covenants of chastity, who abuse spouse or offspring, or who fail to fulfill family responsibilities will one day stand accountable before God. </a:t>
            </a:r>
            <a:endParaRPr lang="en-US" sz="2400" dirty="0"/>
          </a:p>
        </p:txBody>
      </p:sp>
      <p:grpSp>
        <p:nvGrpSpPr>
          <p:cNvPr id="7" name="Group 6"/>
          <p:cNvGrpSpPr/>
          <p:nvPr/>
        </p:nvGrpSpPr>
        <p:grpSpPr>
          <a:xfrm>
            <a:off x="6582725" y="594280"/>
            <a:ext cx="4523835" cy="3316756"/>
            <a:chOff x="6582725" y="594280"/>
            <a:chExt cx="4523835" cy="3316756"/>
          </a:xfrm>
        </p:grpSpPr>
        <p:pic>
          <p:nvPicPr>
            <p:cNvPr id="2054" name="Picture 6" descr="http://twistedsifter.files.wordpress.com/2011/01/underwater-sculptures-artist-jason-decaires-taylor-artificial-reefs-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725" y="594280"/>
              <a:ext cx="4523835" cy="3013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7265813" y="3634037"/>
              <a:ext cx="2867773" cy="276999"/>
            </a:xfrm>
            <a:prstGeom prst="rect">
              <a:avLst/>
            </a:prstGeom>
          </p:spPr>
          <p:txBody>
            <a:bodyPr wrap="none">
              <a:spAutoFit/>
            </a:bodyPr>
            <a:lstStyle/>
            <a:p>
              <a:pPr fontAlgn="base"/>
              <a:r>
                <a:rPr lang="en-US" sz="1200" dirty="0">
                  <a:solidFill>
                    <a:srgbClr val="333333"/>
                  </a:solidFill>
                  <a:latin typeface="Calibri" panose="020F0502020204030204" pitchFamily="34" charset="0"/>
                </a:rPr>
                <a:t>Jason </a:t>
              </a:r>
              <a:r>
                <a:rPr lang="en-US" sz="1200" dirty="0" err="1">
                  <a:solidFill>
                    <a:srgbClr val="333333"/>
                  </a:solidFill>
                  <a:latin typeface="Calibri" panose="020F0502020204030204" pitchFamily="34" charset="0"/>
                </a:rPr>
                <a:t>deCaires</a:t>
              </a:r>
              <a:r>
                <a:rPr lang="en-US" sz="1200" dirty="0">
                  <a:solidFill>
                    <a:srgbClr val="333333"/>
                  </a:solidFill>
                  <a:latin typeface="Calibri" panose="020F0502020204030204" pitchFamily="34" charset="0"/>
                </a:rPr>
                <a:t> Taylor—underwater statues</a:t>
              </a:r>
              <a:endParaRPr lang="en-US" sz="1200" b="0" i="0" dirty="0">
                <a:solidFill>
                  <a:srgbClr val="333333"/>
                </a:solidFill>
                <a:effectLst/>
                <a:latin typeface="Calibri" panose="020F0502020204030204" pitchFamily="34" charset="0"/>
              </a:endParaRPr>
            </a:p>
          </p:txBody>
        </p:sp>
      </p:grpSp>
      <p:grpSp>
        <p:nvGrpSpPr>
          <p:cNvPr id="8" name="Group 7"/>
          <p:cNvGrpSpPr/>
          <p:nvPr/>
        </p:nvGrpSpPr>
        <p:grpSpPr>
          <a:xfrm>
            <a:off x="1137156" y="2870791"/>
            <a:ext cx="4179124" cy="3780381"/>
            <a:chOff x="1137155" y="2590799"/>
            <a:chExt cx="4360131" cy="4060373"/>
          </a:xfrm>
        </p:grpSpPr>
        <p:pic>
          <p:nvPicPr>
            <p:cNvPr id="2052" name="Picture 4" descr="http://www.arlnow.com/wp-content/uploads/2012/01/resize-sculpture.jpg"/>
            <p:cNvPicPr>
              <a:picLocks noChangeAspect="1" noChangeArrowheads="1"/>
            </p:cNvPicPr>
            <p:nvPr/>
          </p:nvPicPr>
          <p:blipFill rotWithShape="1">
            <a:blip r:embed="rId4">
              <a:extLst>
                <a:ext uri="{28A0092B-C50C-407E-A947-70E740481C1C}">
                  <a14:useLocalDpi xmlns:a14="http://schemas.microsoft.com/office/drawing/2010/main" val="0"/>
                </a:ext>
              </a:extLst>
            </a:blip>
            <a:srcRect l="28635" t="831" r="26482" b="2130"/>
            <a:stretch/>
          </p:blipFill>
          <p:spPr bwMode="auto">
            <a:xfrm>
              <a:off x="2680240" y="2590799"/>
              <a:ext cx="2817046" cy="4060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37155" y="5995711"/>
              <a:ext cx="1627817" cy="461665"/>
            </a:xfrm>
            <a:prstGeom prst="rect">
              <a:avLst/>
            </a:prstGeom>
          </p:spPr>
          <p:txBody>
            <a:bodyPr wrap="square">
              <a:spAutoFit/>
            </a:bodyPr>
            <a:lstStyle/>
            <a:p>
              <a:pPr algn="ctr" fontAlgn="base"/>
              <a:r>
                <a:rPr lang="en-US" sz="1200" dirty="0">
                  <a:solidFill>
                    <a:srgbClr val="333333"/>
                  </a:solidFill>
                  <a:latin typeface="Calibri" panose="020F0502020204030204" pitchFamily="34" charset="0"/>
                </a:rPr>
                <a:t>Mother and Child—</a:t>
              </a:r>
            </a:p>
            <a:p>
              <a:pPr algn="ctr" fontAlgn="base"/>
              <a:r>
                <a:rPr lang="en-US" sz="1200" b="0" i="0" dirty="0">
                  <a:solidFill>
                    <a:srgbClr val="333333"/>
                  </a:solidFill>
                  <a:effectLst/>
                  <a:latin typeface="Calibri" panose="020F0502020204030204" pitchFamily="34" charset="0"/>
                </a:rPr>
                <a:t>Arlington</a:t>
              </a:r>
            </a:p>
          </p:txBody>
        </p:sp>
      </p:grpSp>
    </p:spTree>
    <p:extLst>
      <p:ext uri="{BB962C8B-B14F-4D97-AF65-F5344CB8AC3E}">
        <p14:creationId xmlns:p14="http://schemas.microsoft.com/office/powerpoint/2010/main" val="35014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brickhousefabrics.com/store/graphics/00000001/Paisley-fabric-beige-7-n-b.jp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9422" b="27872"/>
          <a:stretch/>
        </p:blipFill>
        <p:spPr bwMode="auto">
          <a:xfrm>
            <a:off x="0" y="0"/>
            <a:ext cx="12192000" cy="6858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9486" y="2186579"/>
            <a:ext cx="4474028" cy="2677656"/>
          </a:xfrm>
          <a:prstGeom prst="rect">
            <a:avLst/>
          </a:prstGeom>
        </p:spPr>
        <p:txBody>
          <a:bodyPr wrap="square">
            <a:spAutoFit/>
          </a:bodyPr>
          <a:lstStyle/>
          <a:p>
            <a:r>
              <a:rPr lang="en-US" sz="2400" dirty="0">
                <a:solidFill>
                  <a:srgbClr val="333333"/>
                </a:solidFill>
                <a:latin typeface="Open Sans"/>
              </a:rPr>
              <a:t>We call upon responsible citizens and officers of government everywhere to promote those measures designed to maintain and strengthen the family as the fundamental unit of society.</a:t>
            </a:r>
            <a:endParaRPr lang="en-US" sz="2400" dirty="0"/>
          </a:p>
        </p:txBody>
      </p:sp>
      <p:pic>
        <p:nvPicPr>
          <p:cNvPr id="1026" name="Picture 2" descr="http://the420times.com/wp-content/uploads/2014/11/united-nati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1301" y="1436914"/>
            <a:ext cx="6984274" cy="4365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504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75163C0-F82D-49D5-A605-01E7E6EAA55F}"/>
              </a:ext>
            </a:extLst>
          </p:cNvPr>
          <p:cNvSpPr/>
          <p:nvPr/>
        </p:nvSpPr>
        <p:spPr>
          <a:xfrm>
            <a:off x="0" y="0"/>
            <a:ext cx="12192000" cy="6858000"/>
          </a:xfrm>
          <a:prstGeom prst="roundRect">
            <a:avLst>
              <a:gd name="adj" fmla="val 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6DC9F6-20FB-4C04-BC3B-AA04724245CB}"/>
              </a:ext>
            </a:extLst>
          </p:cNvPr>
          <p:cNvSpPr/>
          <p:nvPr/>
        </p:nvSpPr>
        <p:spPr>
          <a:xfrm>
            <a:off x="4837635" y="1053091"/>
            <a:ext cx="3038209" cy="315920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2700000" scaled="1"/>
            <a:tileRect/>
          </a:gra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The importance of marriage and family</a:t>
            </a:r>
          </a:p>
        </p:txBody>
      </p:sp>
      <p:grpSp>
        <p:nvGrpSpPr>
          <p:cNvPr id="9" name="Group 8">
            <a:extLst>
              <a:ext uri="{FF2B5EF4-FFF2-40B4-BE49-F238E27FC236}">
                <a16:creationId xmlns:a16="http://schemas.microsoft.com/office/drawing/2014/main" id="{C5B8B909-160F-4C76-AA43-0A48732CEDB1}"/>
              </a:ext>
            </a:extLst>
          </p:cNvPr>
          <p:cNvGrpSpPr/>
          <p:nvPr/>
        </p:nvGrpSpPr>
        <p:grpSpPr>
          <a:xfrm>
            <a:off x="8028857" y="3324618"/>
            <a:ext cx="4012096" cy="707886"/>
            <a:chOff x="987286" y="4082774"/>
            <a:chExt cx="4012096" cy="707886"/>
          </a:xfrm>
        </p:grpSpPr>
        <p:sp>
          <p:nvSpPr>
            <p:cNvPr id="7" name="Freeform: Shape 6">
              <a:extLst>
                <a:ext uri="{FF2B5EF4-FFF2-40B4-BE49-F238E27FC236}">
                  <a16:creationId xmlns:a16="http://schemas.microsoft.com/office/drawing/2014/main" id="{57180711-94F1-47DF-B84D-80F92520758C}"/>
                </a:ext>
              </a:extLst>
            </p:cNvPr>
            <p:cNvSpPr/>
            <p:nvPr/>
          </p:nvSpPr>
          <p:spPr>
            <a:xfrm flipH="1">
              <a:off x="987286" y="4204250"/>
              <a:ext cx="4012096" cy="586410"/>
            </a:xfrm>
            <a:custGeom>
              <a:avLst/>
              <a:gdLst>
                <a:gd name="connsiteX0" fmla="*/ 3718892 w 4012096"/>
                <a:gd name="connsiteY0" fmla="*/ 0 h 586410"/>
                <a:gd name="connsiteX1" fmla="*/ 1388165 w 4012096"/>
                <a:gd name="connsiteY1" fmla="*/ 0 h 586410"/>
                <a:gd name="connsiteX2" fmla="*/ 1388165 w 4012096"/>
                <a:gd name="connsiteY2" fmla="*/ 1 h 586410"/>
                <a:gd name="connsiteX3" fmla="*/ 293204 w 4012096"/>
                <a:gd name="connsiteY3" fmla="*/ 1 h 586410"/>
                <a:gd name="connsiteX4" fmla="*/ 0 w 4012096"/>
                <a:gd name="connsiteY4" fmla="*/ 293206 h 586410"/>
                <a:gd name="connsiteX5" fmla="*/ 293204 w 4012096"/>
                <a:gd name="connsiteY5" fmla="*/ 586410 h 586410"/>
                <a:gd name="connsiteX6" fmla="*/ 2623931 w 4012096"/>
                <a:gd name="connsiteY6" fmla="*/ 586410 h 586410"/>
                <a:gd name="connsiteX7" fmla="*/ 2623931 w 4012096"/>
                <a:gd name="connsiteY7" fmla="*/ 586409 h 586410"/>
                <a:gd name="connsiteX8" fmla="*/ 3718892 w 4012096"/>
                <a:gd name="connsiteY8" fmla="*/ 586409 h 586410"/>
                <a:gd name="connsiteX9" fmla="*/ 4012096 w 4012096"/>
                <a:gd name="connsiteY9" fmla="*/ 293205 h 58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2096" h="586410">
                  <a:moveTo>
                    <a:pt x="3718892" y="0"/>
                  </a:moveTo>
                  <a:lnTo>
                    <a:pt x="1388165" y="0"/>
                  </a:lnTo>
                  <a:lnTo>
                    <a:pt x="1388165" y="1"/>
                  </a:lnTo>
                  <a:lnTo>
                    <a:pt x="293204" y="1"/>
                  </a:lnTo>
                  <a:lnTo>
                    <a:pt x="0" y="293206"/>
                  </a:lnTo>
                  <a:lnTo>
                    <a:pt x="293204" y="586410"/>
                  </a:lnTo>
                  <a:lnTo>
                    <a:pt x="2623931" y="586410"/>
                  </a:lnTo>
                  <a:lnTo>
                    <a:pt x="2623931" y="586409"/>
                  </a:lnTo>
                  <a:lnTo>
                    <a:pt x="3718892" y="586409"/>
                  </a:lnTo>
                  <a:lnTo>
                    <a:pt x="4012096" y="293205"/>
                  </a:lnTo>
                  <a:close/>
                </a:path>
              </a:pathLst>
            </a:cu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FEAA0C-D4EA-4FC9-859E-60B2E22629F2}"/>
                </a:ext>
              </a:extLst>
            </p:cNvPr>
            <p:cNvSpPr/>
            <p:nvPr/>
          </p:nvSpPr>
          <p:spPr>
            <a:xfrm>
              <a:off x="2049069" y="4082774"/>
              <a:ext cx="1888530" cy="707886"/>
            </a:xfrm>
            <a:prstGeom prst="rect">
              <a:avLst/>
            </a:prstGeom>
          </p:spPr>
          <p:txBody>
            <a:bodyPr wrap="none">
              <a:spAutoFit/>
            </a:bodyPr>
            <a:lstStyle/>
            <a:p>
              <a:pPr fontAlgn="base"/>
              <a:r>
                <a:rPr lang="en-US" sz="4000" dirty="0">
                  <a:solidFill>
                    <a:schemeClr val="bg1"/>
                  </a:solidFill>
                  <a:latin typeface="Open Sans"/>
                </a:rPr>
                <a:t>Divorce</a:t>
              </a:r>
            </a:p>
          </p:txBody>
        </p:sp>
      </p:grpSp>
      <p:grpSp>
        <p:nvGrpSpPr>
          <p:cNvPr id="45" name="Group 44">
            <a:extLst>
              <a:ext uri="{FF2B5EF4-FFF2-40B4-BE49-F238E27FC236}">
                <a16:creationId xmlns:a16="http://schemas.microsoft.com/office/drawing/2014/main" id="{624162C6-6F8A-4BE2-9C3D-4D61FF01628A}"/>
              </a:ext>
            </a:extLst>
          </p:cNvPr>
          <p:cNvGrpSpPr/>
          <p:nvPr/>
        </p:nvGrpSpPr>
        <p:grpSpPr>
          <a:xfrm>
            <a:off x="946827" y="4373967"/>
            <a:ext cx="3056281" cy="2017644"/>
            <a:chOff x="844826" y="3309730"/>
            <a:chExt cx="3056281" cy="2017644"/>
          </a:xfrm>
        </p:grpSpPr>
        <p:sp>
          <p:nvSpPr>
            <p:cNvPr id="13" name="Oval 12">
              <a:extLst>
                <a:ext uri="{FF2B5EF4-FFF2-40B4-BE49-F238E27FC236}">
                  <a16:creationId xmlns:a16="http://schemas.microsoft.com/office/drawing/2014/main" id="{6B8B0F92-BD26-47FB-A5EB-9DC3D62874B4}"/>
                </a:ext>
              </a:extLst>
            </p:cNvPr>
            <p:cNvSpPr/>
            <p:nvPr/>
          </p:nvSpPr>
          <p:spPr>
            <a:xfrm>
              <a:off x="1023730" y="3429000"/>
              <a:ext cx="2643809" cy="18089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1AC81A-6CDA-4503-AFB0-8B9D79E676B5}"/>
                </a:ext>
              </a:extLst>
            </p:cNvPr>
            <p:cNvSpPr/>
            <p:nvPr/>
          </p:nvSpPr>
          <p:spPr>
            <a:xfrm>
              <a:off x="844826" y="3309730"/>
              <a:ext cx="2978425" cy="2017644"/>
            </a:xfrm>
            <a:custGeom>
              <a:avLst/>
              <a:gdLst>
                <a:gd name="connsiteX0" fmla="*/ 1489213 w 2978425"/>
                <a:gd name="connsiteY0" fmla="*/ 484862 h 2017644"/>
                <a:gd name="connsiteX1" fmla="*/ 1465340 w 2978425"/>
                <a:gd name="connsiteY1" fmla="*/ 504559 h 2017644"/>
                <a:gd name="connsiteX2" fmla="*/ 1256467 w 2978425"/>
                <a:gd name="connsiteY2" fmla="*/ 1008822 h 2017644"/>
                <a:gd name="connsiteX3" fmla="*/ 1465340 w 2978425"/>
                <a:gd name="connsiteY3" fmla="*/ 1513086 h 2017644"/>
                <a:gd name="connsiteX4" fmla="*/ 1489213 w 2978425"/>
                <a:gd name="connsiteY4" fmla="*/ 1532782 h 2017644"/>
                <a:gd name="connsiteX5" fmla="*/ 1513085 w 2978425"/>
                <a:gd name="connsiteY5" fmla="*/ 1513086 h 2017644"/>
                <a:gd name="connsiteX6" fmla="*/ 1721958 w 2978425"/>
                <a:gd name="connsiteY6" fmla="*/ 1008822 h 2017644"/>
                <a:gd name="connsiteX7" fmla="*/ 1513085 w 2978425"/>
                <a:gd name="connsiteY7" fmla="*/ 504559 h 2017644"/>
                <a:gd name="connsiteX8" fmla="*/ 1969603 w 2978425"/>
                <a:gd name="connsiteY8" fmla="*/ 295686 h 2017644"/>
                <a:gd name="connsiteX9" fmla="*/ 1825881 w 2978425"/>
                <a:gd name="connsiteY9" fmla="*/ 310175 h 2017644"/>
                <a:gd name="connsiteX10" fmla="*/ 1752968 w 2978425"/>
                <a:gd name="connsiteY10" fmla="*/ 332808 h 2017644"/>
                <a:gd name="connsiteX11" fmla="*/ 1845353 w 2978425"/>
                <a:gd name="connsiteY11" fmla="*/ 444780 h 2017644"/>
                <a:gd name="connsiteX12" fmla="*/ 2017644 w 2978425"/>
                <a:gd name="connsiteY12" fmla="*/ 1008822 h 2017644"/>
                <a:gd name="connsiteX13" fmla="*/ 1845353 w 2978425"/>
                <a:gd name="connsiteY13" fmla="*/ 1572864 h 2017644"/>
                <a:gd name="connsiteX14" fmla="*/ 1752968 w 2978425"/>
                <a:gd name="connsiteY14" fmla="*/ 1684836 h 2017644"/>
                <a:gd name="connsiteX15" fmla="*/ 1825881 w 2978425"/>
                <a:gd name="connsiteY15" fmla="*/ 1707470 h 2017644"/>
                <a:gd name="connsiteX16" fmla="*/ 1969603 w 2978425"/>
                <a:gd name="connsiteY16" fmla="*/ 1721958 h 2017644"/>
                <a:gd name="connsiteX17" fmla="*/ 2682739 w 2978425"/>
                <a:gd name="connsiteY17" fmla="*/ 1008822 h 2017644"/>
                <a:gd name="connsiteX18" fmla="*/ 1969603 w 2978425"/>
                <a:gd name="connsiteY18" fmla="*/ 295686 h 2017644"/>
                <a:gd name="connsiteX19" fmla="*/ 1008822 w 2978425"/>
                <a:gd name="connsiteY19" fmla="*/ 295686 h 2017644"/>
                <a:gd name="connsiteX20" fmla="*/ 295686 w 2978425"/>
                <a:gd name="connsiteY20" fmla="*/ 1008822 h 2017644"/>
                <a:gd name="connsiteX21" fmla="*/ 1008822 w 2978425"/>
                <a:gd name="connsiteY21" fmla="*/ 1721958 h 2017644"/>
                <a:gd name="connsiteX22" fmla="*/ 1152544 w 2978425"/>
                <a:gd name="connsiteY22" fmla="*/ 1707470 h 2017644"/>
                <a:gd name="connsiteX23" fmla="*/ 1225457 w 2978425"/>
                <a:gd name="connsiteY23" fmla="*/ 1684836 h 2017644"/>
                <a:gd name="connsiteX24" fmla="*/ 1133072 w 2978425"/>
                <a:gd name="connsiteY24" fmla="*/ 1572864 h 2017644"/>
                <a:gd name="connsiteX25" fmla="*/ 960781 w 2978425"/>
                <a:gd name="connsiteY25" fmla="*/ 1008822 h 2017644"/>
                <a:gd name="connsiteX26" fmla="*/ 1133072 w 2978425"/>
                <a:gd name="connsiteY26" fmla="*/ 444780 h 2017644"/>
                <a:gd name="connsiteX27" fmla="*/ 1225457 w 2978425"/>
                <a:gd name="connsiteY27" fmla="*/ 332808 h 2017644"/>
                <a:gd name="connsiteX28" fmla="*/ 1152544 w 2978425"/>
                <a:gd name="connsiteY28" fmla="*/ 310175 h 2017644"/>
                <a:gd name="connsiteX29" fmla="*/ 1008822 w 2978425"/>
                <a:gd name="connsiteY29" fmla="*/ 295686 h 2017644"/>
                <a:gd name="connsiteX30" fmla="*/ 1008822 w 2978425"/>
                <a:gd name="connsiteY30" fmla="*/ 0 h 2017644"/>
                <a:gd name="connsiteX31" fmla="*/ 1401501 w 2978425"/>
                <a:gd name="connsiteY31" fmla="*/ 79278 h 2017644"/>
                <a:gd name="connsiteX32" fmla="*/ 1489213 w 2978425"/>
                <a:gd name="connsiteY32" fmla="*/ 121531 h 2017644"/>
                <a:gd name="connsiteX33" fmla="*/ 1576924 w 2978425"/>
                <a:gd name="connsiteY33" fmla="*/ 79278 h 2017644"/>
                <a:gd name="connsiteX34" fmla="*/ 1969603 w 2978425"/>
                <a:gd name="connsiteY34" fmla="*/ 0 h 2017644"/>
                <a:gd name="connsiteX35" fmla="*/ 2978425 w 2978425"/>
                <a:gd name="connsiteY35" fmla="*/ 1008822 h 2017644"/>
                <a:gd name="connsiteX36" fmla="*/ 1969603 w 2978425"/>
                <a:gd name="connsiteY36" fmla="*/ 2017644 h 2017644"/>
                <a:gd name="connsiteX37" fmla="*/ 1576924 w 2978425"/>
                <a:gd name="connsiteY37" fmla="*/ 1938366 h 2017644"/>
                <a:gd name="connsiteX38" fmla="*/ 1489213 w 2978425"/>
                <a:gd name="connsiteY38" fmla="*/ 1896113 h 2017644"/>
                <a:gd name="connsiteX39" fmla="*/ 1401501 w 2978425"/>
                <a:gd name="connsiteY39" fmla="*/ 1938366 h 2017644"/>
                <a:gd name="connsiteX40" fmla="*/ 1008822 w 2978425"/>
                <a:gd name="connsiteY40" fmla="*/ 2017644 h 2017644"/>
                <a:gd name="connsiteX41" fmla="*/ 0 w 2978425"/>
                <a:gd name="connsiteY41" fmla="*/ 1008822 h 2017644"/>
                <a:gd name="connsiteX42" fmla="*/ 1008822 w 2978425"/>
                <a:gd name="connsiteY42" fmla="*/ 0 h 201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78425" h="2017644">
                  <a:moveTo>
                    <a:pt x="1489213" y="484862"/>
                  </a:moveTo>
                  <a:lnTo>
                    <a:pt x="1465340" y="504559"/>
                  </a:lnTo>
                  <a:cubicBezTo>
                    <a:pt x="1336288" y="633611"/>
                    <a:pt x="1256467" y="811895"/>
                    <a:pt x="1256467" y="1008822"/>
                  </a:cubicBezTo>
                  <a:cubicBezTo>
                    <a:pt x="1256467" y="1205749"/>
                    <a:pt x="1336288" y="1384033"/>
                    <a:pt x="1465340" y="1513086"/>
                  </a:cubicBezTo>
                  <a:lnTo>
                    <a:pt x="1489213" y="1532782"/>
                  </a:lnTo>
                  <a:lnTo>
                    <a:pt x="1513085" y="1513086"/>
                  </a:lnTo>
                  <a:cubicBezTo>
                    <a:pt x="1642138" y="1384033"/>
                    <a:pt x="1721958" y="1205749"/>
                    <a:pt x="1721958" y="1008822"/>
                  </a:cubicBezTo>
                  <a:cubicBezTo>
                    <a:pt x="1721958" y="811895"/>
                    <a:pt x="1642138" y="633611"/>
                    <a:pt x="1513085" y="504559"/>
                  </a:cubicBezTo>
                  <a:close/>
                  <a:moveTo>
                    <a:pt x="1969603" y="295686"/>
                  </a:moveTo>
                  <a:cubicBezTo>
                    <a:pt x="1920371" y="295686"/>
                    <a:pt x="1872305" y="300675"/>
                    <a:pt x="1825881" y="310175"/>
                  </a:cubicBezTo>
                  <a:lnTo>
                    <a:pt x="1752968" y="332808"/>
                  </a:lnTo>
                  <a:lnTo>
                    <a:pt x="1845353" y="444780"/>
                  </a:lnTo>
                  <a:cubicBezTo>
                    <a:pt x="1954129" y="605789"/>
                    <a:pt x="2017644" y="799888"/>
                    <a:pt x="2017644" y="1008822"/>
                  </a:cubicBezTo>
                  <a:cubicBezTo>
                    <a:pt x="2017644" y="1217756"/>
                    <a:pt x="1954129" y="1411855"/>
                    <a:pt x="1845353" y="1572864"/>
                  </a:cubicBezTo>
                  <a:lnTo>
                    <a:pt x="1752968" y="1684836"/>
                  </a:lnTo>
                  <a:lnTo>
                    <a:pt x="1825881" y="1707470"/>
                  </a:lnTo>
                  <a:cubicBezTo>
                    <a:pt x="1872305" y="1716969"/>
                    <a:pt x="1920371" y="1721958"/>
                    <a:pt x="1969603" y="1721958"/>
                  </a:cubicBezTo>
                  <a:cubicBezTo>
                    <a:pt x="2363457" y="1721958"/>
                    <a:pt x="2682739" y="1402676"/>
                    <a:pt x="2682739" y="1008822"/>
                  </a:cubicBezTo>
                  <a:cubicBezTo>
                    <a:pt x="2682739" y="614968"/>
                    <a:pt x="2363457" y="295686"/>
                    <a:pt x="1969603" y="295686"/>
                  </a:cubicBezTo>
                  <a:close/>
                  <a:moveTo>
                    <a:pt x="1008822" y="295686"/>
                  </a:moveTo>
                  <a:cubicBezTo>
                    <a:pt x="614968" y="295686"/>
                    <a:pt x="295686" y="614968"/>
                    <a:pt x="295686" y="1008822"/>
                  </a:cubicBezTo>
                  <a:cubicBezTo>
                    <a:pt x="295686" y="1402676"/>
                    <a:pt x="614968" y="1721958"/>
                    <a:pt x="1008822" y="1721958"/>
                  </a:cubicBezTo>
                  <a:cubicBezTo>
                    <a:pt x="1058054" y="1721958"/>
                    <a:pt x="1106120" y="1716969"/>
                    <a:pt x="1152544" y="1707470"/>
                  </a:cubicBezTo>
                  <a:lnTo>
                    <a:pt x="1225457" y="1684836"/>
                  </a:lnTo>
                  <a:lnTo>
                    <a:pt x="1133072" y="1572864"/>
                  </a:lnTo>
                  <a:cubicBezTo>
                    <a:pt x="1024297" y="1411855"/>
                    <a:pt x="960781" y="1217756"/>
                    <a:pt x="960781" y="1008822"/>
                  </a:cubicBezTo>
                  <a:cubicBezTo>
                    <a:pt x="960781" y="799888"/>
                    <a:pt x="1024297" y="605789"/>
                    <a:pt x="1133072" y="444780"/>
                  </a:cubicBezTo>
                  <a:lnTo>
                    <a:pt x="1225457" y="332808"/>
                  </a:lnTo>
                  <a:lnTo>
                    <a:pt x="1152544" y="310175"/>
                  </a:lnTo>
                  <a:cubicBezTo>
                    <a:pt x="1106120" y="300675"/>
                    <a:pt x="1058054" y="295686"/>
                    <a:pt x="1008822" y="295686"/>
                  </a:cubicBezTo>
                  <a:close/>
                  <a:moveTo>
                    <a:pt x="1008822" y="0"/>
                  </a:moveTo>
                  <a:cubicBezTo>
                    <a:pt x="1148111" y="0"/>
                    <a:pt x="1280807" y="28229"/>
                    <a:pt x="1401501" y="79278"/>
                  </a:cubicBezTo>
                  <a:lnTo>
                    <a:pt x="1489213" y="121531"/>
                  </a:lnTo>
                  <a:lnTo>
                    <a:pt x="1576924" y="79278"/>
                  </a:lnTo>
                  <a:cubicBezTo>
                    <a:pt x="1697618" y="28229"/>
                    <a:pt x="1830314" y="0"/>
                    <a:pt x="1969603" y="0"/>
                  </a:cubicBezTo>
                  <a:cubicBezTo>
                    <a:pt x="2526760" y="0"/>
                    <a:pt x="2978425" y="451665"/>
                    <a:pt x="2978425" y="1008822"/>
                  </a:cubicBezTo>
                  <a:cubicBezTo>
                    <a:pt x="2978425" y="1565979"/>
                    <a:pt x="2526760" y="2017644"/>
                    <a:pt x="1969603" y="2017644"/>
                  </a:cubicBezTo>
                  <a:cubicBezTo>
                    <a:pt x="1830314" y="2017644"/>
                    <a:pt x="1697618" y="1989415"/>
                    <a:pt x="1576924" y="1938366"/>
                  </a:cubicBezTo>
                  <a:lnTo>
                    <a:pt x="1489213" y="1896113"/>
                  </a:lnTo>
                  <a:lnTo>
                    <a:pt x="1401501" y="1938366"/>
                  </a:lnTo>
                  <a:cubicBezTo>
                    <a:pt x="1280807" y="1989415"/>
                    <a:pt x="1148111" y="2017644"/>
                    <a:pt x="1008822" y="2017644"/>
                  </a:cubicBezTo>
                  <a:cubicBezTo>
                    <a:pt x="451665" y="2017644"/>
                    <a:pt x="0" y="1565979"/>
                    <a:pt x="0" y="1008822"/>
                  </a:cubicBezTo>
                  <a:cubicBezTo>
                    <a:pt x="0" y="451665"/>
                    <a:pt x="451665" y="0"/>
                    <a:pt x="1008822" y="0"/>
                  </a:cubicBezTo>
                  <a:close/>
                </a:path>
              </a:pathLst>
            </a:cu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54690EC-9758-45B4-AEDD-73EE0D83B65F}"/>
                </a:ext>
              </a:extLst>
            </p:cNvPr>
            <p:cNvSpPr/>
            <p:nvPr/>
          </p:nvSpPr>
          <p:spPr>
            <a:xfrm>
              <a:off x="1257298" y="3651526"/>
              <a:ext cx="2643809" cy="1323439"/>
            </a:xfrm>
            <a:prstGeom prst="rect">
              <a:avLst/>
            </a:prstGeom>
          </p:spPr>
          <p:txBody>
            <a:bodyPr wrap="square">
              <a:spAutoFit/>
            </a:bodyPr>
            <a:lstStyle/>
            <a:p>
              <a:pPr fontAlgn="base"/>
              <a:r>
                <a:rPr lang="en-US" sz="4000" dirty="0">
                  <a:solidFill>
                    <a:schemeClr val="bg1"/>
                  </a:solidFill>
                  <a:latin typeface="Open Sans"/>
                </a:rPr>
                <a:t>Same-sex marriage</a:t>
              </a:r>
            </a:p>
          </p:txBody>
        </p:sp>
      </p:grpSp>
      <p:grpSp>
        <p:nvGrpSpPr>
          <p:cNvPr id="44" name="Group 43">
            <a:extLst>
              <a:ext uri="{FF2B5EF4-FFF2-40B4-BE49-F238E27FC236}">
                <a16:creationId xmlns:a16="http://schemas.microsoft.com/office/drawing/2014/main" id="{CF749837-3C3B-434A-A362-A9A937C97617}"/>
              </a:ext>
            </a:extLst>
          </p:cNvPr>
          <p:cNvGrpSpPr/>
          <p:nvPr/>
        </p:nvGrpSpPr>
        <p:grpSpPr>
          <a:xfrm>
            <a:off x="487141" y="374020"/>
            <a:ext cx="1987827" cy="1888435"/>
            <a:chOff x="4323522" y="3866322"/>
            <a:chExt cx="1987827" cy="1888435"/>
          </a:xfrm>
        </p:grpSpPr>
        <p:sp>
          <p:nvSpPr>
            <p:cNvPr id="15" name="Arrow: Quad 14">
              <a:extLst>
                <a:ext uri="{FF2B5EF4-FFF2-40B4-BE49-F238E27FC236}">
                  <a16:creationId xmlns:a16="http://schemas.microsoft.com/office/drawing/2014/main" id="{34E5DD70-BDA9-4A46-A7BB-E77E6D70D1B8}"/>
                </a:ext>
              </a:extLst>
            </p:cNvPr>
            <p:cNvSpPr/>
            <p:nvPr/>
          </p:nvSpPr>
          <p:spPr>
            <a:xfrm>
              <a:off x="4323522" y="3866322"/>
              <a:ext cx="1987827" cy="1888435"/>
            </a:xfrm>
            <a:prstGeom prst="quadArrow">
              <a:avLst>
                <a:gd name="adj1" fmla="val 44605"/>
                <a:gd name="adj2" fmla="val 22500"/>
                <a:gd name="adj3" fmla="val 22500"/>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DC52E4-20BC-48E8-BCCC-6C060EF3BB2C}"/>
                </a:ext>
              </a:extLst>
            </p:cNvPr>
            <p:cNvSpPr/>
            <p:nvPr/>
          </p:nvSpPr>
          <p:spPr>
            <a:xfrm>
              <a:off x="4560657" y="4390190"/>
              <a:ext cx="1513556" cy="584775"/>
            </a:xfrm>
            <a:prstGeom prst="rect">
              <a:avLst/>
            </a:prstGeom>
          </p:spPr>
          <p:txBody>
            <a:bodyPr wrap="none">
              <a:spAutoFit/>
            </a:bodyPr>
            <a:lstStyle/>
            <a:p>
              <a:pPr fontAlgn="base"/>
              <a:r>
                <a:rPr lang="en-US" sz="3200" dirty="0">
                  <a:solidFill>
                    <a:schemeClr val="bg1"/>
                  </a:solidFill>
                  <a:latin typeface="Open Sans"/>
                </a:rPr>
                <a:t>Gender</a:t>
              </a:r>
            </a:p>
          </p:txBody>
        </p:sp>
      </p:grpSp>
      <p:grpSp>
        <p:nvGrpSpPr>
          <p:cNvPr id="21" name="Group 20">
            <a:extLst>
              <a:ext uri="{FF2B5EF4-FFF2-40B4-BE49-F238E27FC236}">
                <a16:creationId xmlns:a16="http://schemas.microsoft.com/office/drawing/2014/main" id="{CA16DDFC-78D6-4B02-ABEF-D04546D7B0B9}"/>
              </a:ext>
            </a:extLst>
          </p:cNvPr>
          <p:cNvGrpSpPr/>
          <p:nvPr/>
        </p:nvGrpSpPr>
        <p:grpSpPr>
          <a:xfrm>
            <a:off x="5299098" y="4954162"/>
            <a:ext cx="2189347" cy="1639956"/>
            <a:chOff x="7156722" y="4403035"/>
            <a:chExt cx="2189347" cy="1639956"/>
          </a:xfrm>
        </p:grpSpPr>
        <p:grpSp>
          <p:nvGrpSpPr>
            <p:cNvPr id="19" name="Group 18">
              <a:extLst>
                <a:ext uri="{FF2B5EF4-FFF2-40B4-BE49-F238E27FC236}">
                  <a16:creationId xmlns:a16="http://schemas.microsoft.com/office/drawing/2014/main" id="{FC7BB433-DFBA-4998-BF83-1C0DFA478013}"/>
                </a:ext>
              </a:extLst>
            </p:cNvPr>
            <p:cNvGrpSpPr/>
            <p:nvPr/>
          </p:nvGrpSpPr>
          <p:grpSpPr>
            <a:xfrm>
              <a:off x="7434470" y="4403035"/>
              <a:ext cx="1639956" cy="1639956"/>
              <a:chOff x="7434470" y="4403035"/>
              <a:chExt cx="1639956" cy="1639956"/>
            </a:xfrm>
          </p:grpSpPr>
          <p:sp>
            <p:nvSpPr>
              <p:cNvPr id="17" name="Rectangle: Rounded Corners 16">
                <a:extLst>
                  <a:ext uri="{FF2B5EF4-FFF2-40B4-BE49-F238E27FC236}">
                    <a16:creationId xmlns:a16="http://schemas.microsoft.com/office/drawing/2014/main" id="{426E12D3-CC09-408B-996C-5D4A5049FE5B}"/>
                  </a:ext>
                </a:extLst>
              </p:cNvPr>
              <p:cNvSpPr/>
              <p:nvPr/>
            </p:nvSpPr>
            <p:spPr>
              <a:xfrm rot="2727554">
                <a:off x="7434470" y="4403035"/>
                <a:ext cx="1639956" cy="1639956"/>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8367E28-19A0-4F6B-9EFA-E24415EC87CE}"/>
                  </a:ext>
                </a:extLst>
              </p:cNvPr>
              <p:cNvSpPr/>
              <p:nvPr/>
            </p:nvSpPr>
            <p:spPr>
              <a:xfrm rot="2727554">
                <a:off x="7582813" y="4551378"/>
                <a:ext cx="1343270" cy="134327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0DD63F60-40B6-4FED-A76E-0463C74D9640}"/>
                </a:ext>
              </a:extLst>
            </p:cNvPr>
            <p:cNvSpPr/>
            <p:nvPr/>
          </p:nvSpPr>
          <p:spPr>
            <a:xfrm>
              <a:off x="7156722" y="4682577"/>
              <a:ext cx="2189347" cy="954107"/>
            </a:xfrm>
            <a:prstGeom prst="rect">
              <a:avLst/>
            </a:prstGeom>
          </p:spPr>
          <p:txBody>
            <a:bodyPr wrap="square">
              <a:spAutoFit/>
            </a:bodyPr>
            <a:lstStyle/>
            <a:p>
              <a:pPr algn="ctr" fontAlgn="base"/>
              <a:r>
                <a:rPr lang="en-US" sz="2800" dirty="0">
                  <a:latin typeface="Open Sans"/>
                </a:rPr>
                <a:t>Having Children</a:t>
              </a:r>
            </a:p>
          </p:txBody>
        </p:sp>
      </p:grpSp>
      <p:grpSp>
        <p:nvGrpSpPr>
          <p:cNvPr id="46" name="Group 45">
            <a:extLst>
              <a:ext uri="{FF2B5EF4-FFF2-40B4-BE49-F238E27FC236}">
                <a16:creationId xmlns:a16="http://schemas.microsoft.com/office/drawing/2014/main" id="{DE02FDD5-19DE-41B0-ADC5-0B4A42326584}"/>
              </a:ext>
            </a:extLst>
          </p:cNvPr>
          <p:cNvGrpSpPr/>
          <p:nvPr/>
        </p:nvGrpSpPr>
        <p:grpSpPr>
          <a:xfrm>
            <a:off x="8721516" y="250395"/>
            <a:ext cx="2998973" cy="2764226"/>
            <a:chOff x="8955646" y="460491"/>
            <a:chExt cx="2998973" cy="2764226"/>
          </a:xfrm>
        </p:grpSpPr>
        <p:sp>
          <p:nvSpPr>
            <p:cNvPr id="22" name="Hexagon 21">
              <a:extLst>
                <a:ext uri="{FF2B5EF4-FFF2-40B4-BE49-F238E27FC236}">
                  <a16:creationId xmlns:a16="http://schemas.microsoft.com/office/drawing/2014/main" id="{E5F91146-AE93-48A7-8574-60BA5AFC9B38}"/>
                </a:ext>
              </a:extLst>
            </p:cNvPr>
            <p:cNvSpPr/>
            <p:nvPr/>
          </p:nvSpPr>
          <p:spPr>
            <a:xfrm>
              <a:off x="8955646" y="460491"/>
              <a:ext cx="2998973" cy="2764226"/>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4279004-90E6-42F8-BC67-5AE457F2EE66}"/>
                </a:ext>
              </a:extLst>
            </p:cNvPr>
            <p:cNvSpPr/>
            <p:nvPr/>
          </p:nvSpPr>
          <p:spPr>
            <a:xfrm>
              <a:off x="9159692" y="636679"/>
              <a:ext cx="2590879" cy="2388076"/>
            </a:xfrm>
            <a:prstGeom prst="hexagon">
              <a:avLst/>
            </a:prstGeom>
            <a:solidFill>
              <a:srgbClr val="FF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41A6D53-1786-44D8-9A26-BBDA6F52FF40}"/>
                </a:ext>
              </a:extLst>
            </p:cNvPr>
            <p:cNvSpPr/>
            <p:nvPr/>
          </p:nvSpPr>
          <p:spPr>
            <a:xfrm>
              <a:off x="9635669" y="873108"/>
              <a:ext cx="1613983" cy="1938992"/>
            </a:xfrm>
            <a:prstGeom prst="rect">
              <a:avLst/>
            </a:prstGeom>
          </p:spPr>
          <p:txBody>
            <a:bodyPr wrap="square">
              <a:spAutoFit/>
            </a:bodyPr>
            <a:lstStyle/>
            <a:p>
              <a:pPr algn="ctr" fontAlgn="base"/>
              <a:r>
                <a:rPr lang="en-US" sz="2400" b="1" dirty="0">
                  <a:solidFill>
                    <a:schemeClr val="bg1"/>
                  </a:solidFill>
                  <a:latin typeface="Open Sans"/>
                </a:rPr>
                <a:t>Sexual relations outside of marriage</a:t>
              </a:r>
            </a:p>
          </p:txBody>
        </p:sp>
      </p:grpSp>
      <p:grpSp>
        <p:nvGrpSpPr>
          <p:cNvPr id="33" name="Group 32">
            <a:extLst>
              <a:ext uri="{FF2B5EF4-FFF2-40B4-BE49-F238E27FC236}">
                <a16:creationId xmlns:a16="http://schemas.microsoft.com/office/drawing/2014/main" id="{8ACB16DC-7CD7-43CD-A249-9A383172B0F4}"/>
              </a:ext>
            </a:extLst>
          </p:cNvPr>
          <p:cNvGrpSpPr/>
          <p:nvPr/>
        </p:nvGrpSpPr>
        <p:grpSpPr>
          <a:xfrm>
            <a:off x="3038540" y="347849"/>
            <a:ext cx="1371499" cy="3228521"/>
            <a:chOff x="4690155" y="776948"/>
            <a:chExt cx="1098264" cy="2585323"/>
          </a:xfrm>
        </p:grpSpPr>
        <p:grpSp>
          <p:nvGrpSpPr>
            <p:cNvPr id="31" name="Group 30">
              <a:extLst>
                <a:ext uri="{FF2B5EF4-FFF2-40B4-BE49-F238E27FC236}">
                  <a16:creationId xmlns:a16="http://schemas.microsoft.com/office/drawing/2014/main" id="{C99CB5D7-82C3-4252-939B-E94606BD5D81}"/>
                </a:ext>
              </a:extLst>
            </p:cNvPr>
            <p:cNvGrpSpPr/>
            <p:nvPr/>
          </p:nvGrpSpPr>
          <p:grpSpPr>
            <a:xfrm>
              <a:off x="4690155" y="776948"/>
              <a:ext cx="1082578" cy="2585323"/>
              <a:chOff x="4690155" y="1181440"/>
              <a:chExt cx="913201" cy="2180831"/>
            </a:xfrm>
            <a:solidFill>
              <a:schemeClr val="accent6">
                <a:lumMod val="50000"/>
              </a:schemeClr>
            </a:solidFill>
          </p:grpSpPr>
          <p:sp>
            <p:nvSpPr>
              <p:cNvPr id="28" name="Arrow: Pentagon 27">
                <a:extLst>
                  <a:ext uri="{FF2B5EF4-FFF2-40B4-BE49-F238E27FC236}">
                    <a16:creationId xmlns:a16="http://schemas.microsoft.com/office/drawing/2014/main" id="{5FA33FD1-D9D0-4E19-BD17-10A92D7B5FA3}"/>
                  </a:ext>
                </a:extLst>
              </p:cNvPr>
              <p:cNvSpPr/>
              <p:nvPr/>
            </p:nvSpPr>
            <p:spPr>
              <a:xfrm rot="5400000">
                <a:off x="4199039" y="2119456"/>
                <a:ext cx="1888435" cy="597195"/>
              </a:xfrm>
              <a:prstGeom prst="homePlat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03B98258-6B8B-4E94-BD6B-33180F77959C}"/>
                  </a:ext>
                </a:extLst>
              </p:cNvPr>
              <p:cNvSpPr/>
              <p:nvPr/>
            </p:nvSpPr>
            <p:spPr>
              <a:xfrm rot="10800000">
                <a:off x="4690155" y="1181440"/>
                <a:ext cx="913201" cy="584791"/>
              </a:xfrm>
              <a:prstGeom prst="trapezoid">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4B1E0110-B63B-457A-946E-4368EB40B11B}"/>
                </a:ext>
              </a:extLst>
            </p:cNvPr>
            <p:cNvSpPr/>
            <p:nvPr/>
          </p:nvSpPr>
          <p:spPr>
            <a:xfrm>
              <a:off x="4698279" y="1679713"/>
              <a:ext cx="1090140" cy="961195"/>
            </a:xfrm>
            <a:prstGeom prst="rect">
              <a:avLst/>
            </a:prstGeom>
          </p:spPr>
          <p:txBody>
            <a:bodyPr wrap="square">
              <a:spAutoFit/>
            </a:bodyPr>
            <a:lstStyle/>
            <a:p>
              <a:pPr algn="ctr" fontAlgn="base"/>
              <a:r>
                <a:rPr lang="en-US" sz="2400" dirty="0">
                  <a:solidFill>
                    <a:schemeClr val="bg1"/>
                  </a:solidFill>
                  <a:latin typeface="Open Sans"/>
                </a:rPr>
                <a:t>Roles </a:t>
              </a:r>
            </a:p>
            <a:p>
              <a:pPr algn="ctr" fontAlgn="base"/>
              <a:r>
                <a:rPr lang="en-US" sz="2400" dirty="0">
                  <a:solidFill>
                    <a:schemeClr val="bg1"/>
                  </a:solidFill>
                  <a:latin typeface="Open Sans"/>
                </a:rPr>
                <a:t>of fathers</a:t>
              </a:r>
            </a:p>
          </p:txBody>
        </p:sp>
      </p:grpSp>
      <p:grpSp>
        <p:nvGrpSpPr>
          <p:cNvPr id="42" name="Group 41">
            <a:extLst>
              <a:ext uri="{FF2B5EF4-FFF2-40B4-BE49-F238E27FC236}">
                <a16:creationId xmlns:a16="http://schemas.microsoft.com/office/drawing/2014/main" id="{1BEE215D-8AC4-45DB-8176-B6C2795AF73B}"/>
              </a:ext>
            </a:extLst>
          </p:cNvPr>
          <p:cNvGrpSpPr/>
          <p:nvPr/>
        </p:nvGrpSpPr>
        <p:grpSpPr>
          <a:xfrm>
            <a:off x="9490702" y="4335586"/>
            <a:ext cx="2277231" cy="2232771"/>
            <a:chOff x="6096415" y="4198735"/>
            <a:chExt cx="2277231" cy="2232771"/>
          </a:xfrm>
        </p:grpSpPr>
        <p:sp>
          <p:nvSpPr>
            <p:cNvPr id="40" name="Freeform: Shape 39">
              <a:extLst>
                <a:ext uri="{FF2B5EF4-FFF2-40B4-BE49-F238E27FC236}">
                  <a16:creationId xmlns:a16="http://schemas.microsoft.com/office/drawing/2014/main" id="{6A3BC297-1B61-4C8C-A073-0A3E85E600A2}"/>
                </a:ext>
              </a:extLst>
            </p:cNvPr>
            <p:cNvSpPr/>
            <p:nvPr/>
          </p:nvSpPr>
          <p:spPr>
            <a:xfrm rot="5400000">
              <a:off x="6118645" y="4176505"/>
              <a:ext cx="2232771" cy="2277231"/>
            </a:xfrm>
            <a:custGeom>
              <a:avLst/>
              <a:gdLst>
                <a:gd name="connsiteX0" fmla="*/ 223 w 2232771"/>
                <a:gd name="connsiteY0" fmla="*/ 764938 h 2277231"/>
                <a:gd name="connsiteX1" fmla="*/ 371266 w 2232771"/>
                <a:gd name="connsiteY1" fmla="*/ 477654 h 2277231"/>
                <a:gd name="connsiteX2" fmla="*/ 478277 w 2232771"/>
                <a:gd name="connsiteY2" fmla="*/ 494888 h 2277231"/>
                <a:gd name="connsiteX3" fmla="*/ 468086 w 2232771"/>
                <a:gd name="connsiteY3" fmla="*/ 456498 h 2277231"/>
                <a:gd name="connsiteX4" fmla="*/ 1097112 w 2232771"/>
                <a:gd name="connsiteY4" fmla="*/ 298130 h 2277231"/>
                <a:gd name="connsiteX5" fmla="*/ 1726138 w 2232771"/>
                <a:gd name="connsiteY5" fmla="*/ 456498 h 2277231"/>
                <a:gd name="connsiteX6" fmla="*/ 1710650 w 2232771"/>
                <a:gd name="connsiteY6" fmla="*/ 514843 h 2277231"/>
                <a:gd name="connsiteX7" fmla="*/ 1743599 w 2232771"/>
                <a:gd name="connsiteY7" fmla="*/ 504385 h 2277231"/>
                <a:gd name="connsiteX8" fmla="*/ 1934642 w 2232771"/>
                <a:gd name="connsiteY8" fmla="*/ 1125658 h 2277231"/>
                <a:gd name="connsiteX9" fmla="*/ 1776274 w 2232771"/>
                <a:gd name="connsiteY9" fmla="*/ 1754684 h 2277231"/>
                <a:gd name="connsiteX10" fmla="*/ 1726665 w 2232771"/>
                <a:gd name="connsiteY10" fmla="*/ 1741514 h 2277231"/>
                <a:gd name="connsiteX11" fmla="*/ 1731559 w 2232771"/>
                <a:gd name="connsiteY11" fmla="*/ 1754530 h 2277231"/>
                <a:gd name="connsiteX12" fmla="*/ 1120108 w 2232771"/>
                <a:gd name="connsiteY12" fmla="*/ 1979102 h 2277231"/>
                <a:gd name="connsiteX13" fmla="*/ 479335 w 2232771"/>
                <a:gd name="connsiteY13" fmla="*/ 1942343 h 2277231"/>
                <a:gd name="connsiteX14" fmla="*/ 498836 w 2232771"/>
                <a:gd name="connsiteY14" fmla="*/ 1788058 h 2277231"/>
                <a:gd name="connsiteX15" fmla="*/ 518083 w 2232771"/>
                <a:gd name="connsiteY15" fmla="*/ 1730593 h 2277231"/>
                <a:gd name="connsiteX16" fmla="*/ 456497 w 2232771"/>
                <a:gd name="connsiteY16" fmla="*/ 1746942 h 2277231"/>
                <a:gd name="connsiteX17" fmla="*/ 2530 w 2232771"/>
                <a:gd name="connsiteY17" fmla="*/ 1497040 h 2277231"/>
                <a:gd name="connsiteX18" fmla="*/ 298129 w 2232771"/>
                <a:gd name="connsiteY18" fmla="*/ 1117916 h 2277231"/>
                <a:gd name="connsiteX19" fmla="*/ 223 w 2232771"/>
                <a:gd name="connsiteY19" fmla="*/ 764938 h 227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2771" h="2277231">
                  <a:moveTo>
                    <a:pt x="223" y="764938"/>
                  </a:moveTo>
                  <a:cubicBezTo>
                    <a:pt x="6588" y="606958"/>
                    <a:pt x="148442" y="466270"/>
                    <a:pt x="371266" y="477654"/>
                  </a:cubicBezTo>
                  <a:lnTo>
                    <a:pt x="478277" y="494888"/>
                  </a:lnTo>
                  <a:lnTo>
                    <a:pt x="468086" y="456498"/>
                  </a:lnTo>
                  <a:cubicBezTo>
                    <a:pt x="369193" y="-16360"/>
                    <a:pt x="914848" y="-205053"/>
                    <a:pt x="1097112" y="298130"/>
                  </a:cubicBezTo>
                  <a:cubicBezTo>
                    <a:pt x="1279377" y="-205053"/>
                    <a:pt x="1825031" y="-16360"/>
                    <a:pt x="1726138" y="456498"/>
                  </a:cubicBezTo>
                  <a:lnTo>
                    <a:pt x="1710650" y="514843"/>
                  </a:lnTo>
                  <a:lnTo>
                    <a:pt x="1743599" y="504385"/>
                  </a:lnTo>
                  <a:cubicBezTo>
                    <a:pt x="2240198" y="372748"/>
                    <a:pt x="2449261" y="939250"/>
                    <a:pt x="1934642" y="1125658"/>
                  </a:cubicBezTo>
                  <a:cubicBezTo>
                    <a:pt x="2437826" y="1307922"/>
                    <a:pt x="2249132" y="1853577"/>
                    <a:pt x="1776274" y="1754684"/>
                  </a:cubicBezTo>
                  <a:lnTo>
                    <a:pt x="1726665" y="1741514"/>
                  </a:lnTo>
                  <a:lnTo>
                    <a:pt x="1731559" y="1754530"/>
                  </a:lnTo>
                  <a:cubicBezTo>
                    <a:pt x="1898383" y="2275008"/>
                    <a:pt x="1310658" y="2505157"/>
                    <a:pt x="1120108" y="1979102"/>
                  </a:cubicBezTo>
                  <a:cubicBezTo>
                    <a:pt x="954413" y="2436541"/>
                    <a:pt x="488396" y="2322181"/>
                    <a:pt x="479335" y="1942343"/>
                  </a:cubicBezTo>
                  <a:cubicBezTo>
                    <a:pt x="478203" y="1894863"/>
                    <a:pt x="484210" y="1843236"/>
                    <a:pt x="498836" y="1788058"/>
                  </a:cubicBezTo>
                  <a:lnTo>
                    <a:pt x="518083" y="1730593"/>
                  </a:lnTo>
                  <a:lnTo>
                    <a:pt x="456497" y="1746942"/>
                  </a:lnTo>
                  <a:cubicBezTo>
                    <a:pt x="198575" y="1800884"/>
                    <a:pt x="25197" y="1663059"/>
                    <a:pt x="2530" y="1497040"/>
                  </a:cubicBezTo>
                  <a:cubicBezTo>
                    <a:pt x="-16361" y="1358691"/>
                    <a:pt x="69410" y="1200763"/>
                    <a:pt x="298129" y="1117916"/>
                  </a:cubicBezTo>
                  <a:cubicBezTo>
                    <a:pt x="83705" y="1040246"/>
                    <a:pt x="-5081" y="896588"/>
                    <a:pt x="223" y="764938"/>
                  </a:cubicBezTo>
                  <a:close/>
                </a:path>
              </a:pathLst>
            </a:custGeom>
            <a:solidFill>
              <a:srgbClr val="FF99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470A356-A2D6-4330-9BF1-1CB55DA694E4}"/>
                </a:ext>
              </a:extLst>
            </p:cNvPr>
            <p:cNvSpPr/>
            <p:nvPr/>
          </p:nvSpPr>
          <p:spPr>
            <a:xfrm>
              <a:off x="6373210" y="4800650"/>
              <a:ext cx="1793789" cy="954107"/>
            </a:xfrm>
            <a:prstGeom prst="rect">
              <a:avLst/>
            </a:prstGeom>
          </p:spPr>
          <p:txBody>
            <a:bodyPr wrap="square">
              <a:spAutoFit/>
            </a:bodyPr>
            <a:lstStyle/>
            <a:p>
              <a:pPr algn="ctr" fontAlgn="base"/>
              <a:r>
                <a:rPr lang="en-US" sz="2800" dirty="0">
                  <a:solidFill>
                    <a:srgbClr val="333333"/>
                  </a:solidFill>
                  <a:latin typeface="Open Sans"/>
                </a:rPr>
                <a:t>Roles of mothers</a:t>
              </a:r>
            </a:p>
          </p:txBody>
        </p:sp>
      </p:grpSp>
      <p:grpSp>
        <p:nvGrpSpPr>
          <p:cNvPr id="47" name="Group 46">
            <a:extLst>
              <a:ext uri="{FF2B5EF4-FFF2-40B4-BE49-F238E27FC236}">
                <a16:creationId xmlns:a16="http://schemas.microsoft.com/office/drawing/2014/main" id="{DCD78F05-C0C1-4244-8ED2-02AEF9B28F5B}"/>
              </a:ext>
            </a:extLst>
          </p:cNvPr>
          <p:cNvGrpSpPr/>
          <p:nvPr/>
        </p:nvGrpSpPr>
        <p:grpSpPr>
          <a:xfrm>
            <a:off x="546335" y="1975175"/>
            <a:ext cx="2071194" cy="1938992"/>
            <a:chOff x="606056" y="873109"/>
            <a:chExt cx="2071194" cy="1938992"/>
          </a:xfrm>
        </p:grpSpPr>
        <p:sp>
          <p:nvSpPr>
            <p:cNvPr id="43" name="Callout: Quad Arrow 42">
              <a:extLst>
                <a:ext uri="{FF2B5EF4-FFF2-40B4-BE49-F238E27FC236}">
                  <a16:creationId xmlns:a16="http://schemas.microsoft.com/office/drawing/2014/main" id="{28C4B01A-162E-41FE-BAAA-3A4FE2154EC2}"/>
                </a:ext>
              </a:extLst>
            </p:cNvPr>
            <p:cNvSpPr/>
            <p:nvPr/>
          </p:nvSpPr>
          <p:spPr>
            <a:xfrm>
              <a:off x="606056" y="873109"/>
              <a:ext cx="1903104" cy="1938992"/>
            </a:xfrm>
            <a:prstGeom prst="quadArrowCallout">
              <a:avLst>
                <a:gd name="adj1" fmla="val 36162"/>
                <a:gd name="adj2" fmla="val 18515"/>
                <a:gd name="adj3" fmla="val 18515"/>
                <a:gd name="adj4" fmla="val 48123"/>
              </a:avLst>
            </a:prstGeom>
            <a:solidFill>
              <a:schemeClr val="bg2">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3EB5A13-63D0-4D58-9C8D-DC17698D2C08}"/>
                </a:ext>
              </a:extLst>
            </p:cNvPr>
            <p:cNvSpPr/>
            <p:nvPr/>
          </p:nvSpPr>
          <p:spPr>
            <a:xfrm>
              <a:off x="842581" y="1530626"/>
              <a:ext cx="1834669" cy="461665"/>
            </a:xfrm>
            <a:prstGeom prst="rect">
              <a:avLst/>
            </a:prstGeom>
          </p:spPr>
          <p:txBody>
            <a:bodyPr wrap="square">
              <a:spAutoFit/>
            </a:bodyPr>
            <a:lstStyle/>
            <a:p>
              <a:pPr fontAlgn="base"/>
              <a:r>
                <a:rPr lang="en-US" sz="2400" dirty="0">
                  <a:solidFill>
                    <a:schemeClr val="bg1"/>
                  </a:solidFill>
                  <a:latin typeface="Open Sans"/>
                </a:rPr>
                <a:t>Abortion</a:t>
              </a:r>
              <a:endParaRPr lang="en-US" sz="2400" b="0" i="0" dirty="0">
                <a:solidFill>
                  <a:schemeClr val="bg1"/>
                </a:solidFill>
                <a:effectLst/>
                <a:latin typeface="Open Sans"/>
              </a:endParaRPr>
            </a:p>
          </p:txBody>
        </p:sp>
      </p:grpSp>
    </p:spTree>
    <p:extLst>
      <p:ext uri="{BB962C8B-B14F-4D97-AF65-F5344CB8AC3E}">
        <p14:creationId xmlns:p14="http://schemas.microsoft.com/office/powerpoint/2010/main" val="1902824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dev.bowdenweb.com/a/i/style/textures/vintage-seamless-digital-scrapbooking-paper/vintage-seamless-digital-scrapbooking-paper-textures-00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97745" y="255376"/>
            <a:ext cx="2913768" cy="3619419"/>
            <a:chOff x="-247588" y="589028"/>
            <a:chExt cx="4231760" cy="5256599"/>
          </a:xfrm>
        </p:grpSpPr>
        <p:pic>
          <p:nvPicPr>
            <p:cNvPr id="4" name="Picture 10" descr="http://www.yourpictureframes.com/product_images/v/426/wm_844a_gl_resized__35513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88" y="589028"/>
              <a:ext cx="4231760" cy="52565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022" t="10159" r="22712" b="34286"/>
            <a:stretch/>
          </p:blipFill>
          <p:spPr>
            <a:xfrm>
              <a:off x="540234" y="1409390"/>
              <a:ext cx="2656115" cy="3630696"/>
            </a:xfrm>
            <a:prstGeom prst="ellipse">
              <a:avLst/>
            </a:prstGeom>
            <a:ln>
              <a:noFill/>
            </a:ln>
            <a:effectLst>
              <a:softEdge rad="112500"/>
            </a:effectLst>
          </p:spPr>
        </p:pic>
      </p:grpSp>
      <p:grpSp>
        <p:nvGrpSpPr>
          <p:cNvPr id="6" name="Group 5"/>
          <p:cNvGrpSpPr/>
          <p:nvPr/>
        </p:nvGrpSpPr>
        <p:grpSpPr>
          <a:xfrm>
            <a:off x="6555032" y="1953547"/>
            <a:ext cx="5268685" cy="4560951"/>
            <a:chOff x="5473337" y="-157762"/>
            <a:chExt cx="5268685" cy="456095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26760"/>
              <a:ext cx="4023360" cy="3387852"/>
            </a:xfrm>
            <a:prstGeom prst="rect">
              <a:avLst/>
            </a:prstGeom>
          </p:spPr>
        </p:pic>
        <p:pic>
          <p:nvPicPr>
            <p:cNvPr id="7" name="Picture 8" descr="http://framefinders.com/wp-content/uploads/2012/12/12-055B-1-670x5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337" y="-157762"/>
              <a:ext cx="5268685" cy="456095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3507032" y="374854"/>
            <a:ext cx="6096000" cy="923330"/>
          </a:xfrm>
          <a:prstGeom prst="rect">
            <a:avLst/>
          </a:prstGeom>
          <a:solidFill>
            <a:srgbClr val="FFCCCC"/>
          </a:solidFill>
        </p:spPr>
        <p:txBody>
          <a:bodyPr>
            <a:spAutoFit/>
          </a:bodyPr>
          <a:lstStyle/>
          <a:p>
            <a:r>
              <a:rPr lang="en-US">
                <a:solidFill>
                  <a:srgbClr val="333333"/>
                </a:solidFill>
                <a:latin typeface="Open Sans"/>
              </a:rPr>
              <a:t>“I also assert the virtue of a temple marriage. It is the highest and most enduring type of marriage that our Creator can offer to His children.”</a:t>
            </a:r>
            <a:endParaRPr lang="en-US" dirty="0"/>
          </a:p>
        </p:txBody>
      </p:sp>
      <p:sp>
        <p:nvSpPr>
          <p:cNvPr id="10" name="Rectangle 9"/>
          <p:cNvSpPr/>
          <p:nvPr/>
        </p:nvSpPr>
        <p:spPr>
          <a:xfrm>
            <a:off x="3006289" y="2744887"/>
            <a:ext cx="3111513" cy="923330"/>
          </a:xfrm>
          <a:prstGeom prst="rect">
            <a:avLst/>
          </a:prstGeom>
          <a:solidFill>
            <a:srgbClr val="FFCCCC"/>
          </a:solidFill>
        </p:spPr>
        <p:txBody>
          <a:bodyPr wrap="square">
            <a:spAutoFit/>
          </a:bodyPr>
          <a:lstStyle/>
          <a:p>
            <a:r>
              <a:rPr lang="en-US" dirty="0">
                <a:solidFill>
                  <a:srgbClr val="333333"/>
                </a:solidFill>
                <a:latin typeface="Open Sans"/>
              </a:rPr>
              <a:t>“While salvation is an individual matter, exaltation is a </a:t>
            </a:r>
            <a:r>
              <a:rPr lang="en-US" dirty="0">
                <a:solidFill>
                  <a:srgbClr val="2F393A"/>
                </a:solidFill>
                <a:latin typeface="Open Sans"/>
              </a:rPr>
              <a:t>family</a:t>
            </a:r>
            <a:r>
              <a:rPr lang="en-US" dirty="0">
                <a:solidFill>
                  <a:srgbClr val="333333"/>
                </a:solidFill>
                <a:latin typeface="Open Sans"/>
              </a:rPr>
              <a:t> matter.”</a:t>
            </a:r>
            <a:endParaRPr lang="en-US" dirty="0"/>
          </a:p>
        </p:txBody>
      </p:sp>
      <p:sp>
        <p:nvSpPr>
          <p:cNvPr id="12" name="Rectangle 11"/>
          <p:cNvSpPr/>
          <p:nvPr/>
        </p:nvSpPr>
        <p:spPr>
          <a:xfrm>
            <a:off x="570066" y="4978944"/>
            <a:ext cx="5210247" cy="1107996"/>
          </a:xfrm>
          <a:prstGeom prst="rect">
            <a:avLst/>
          </a:prstGeom>
          <a:solidFill>
            <a:srgbClr val="FFCCCC"/>
          </a:solidFill>
        </p:spPr>
        <p:txBody>
          <a:bodyPr wrap="square">
            <a:spAutoFit/>
          </a:bodyPr>
          <a:lstStyle/>
          <a:p>
            <a:r>
              <a:rPr lang="en-US" dirty="0">
                <a:solidFill>
                  <a:srgbClr val="333333"/>
                </a:solidFill>
                <a:latin typeface="Open Sans"/>
              </a:rPr>
              <a:t>That proclamation on the family helps us realize that celestial marriage brings greater possibilities for happiness than does any other relationship.”</a:t>
            </a:r>
          </a:p>
          <a:p>
            <a:pPr fontAlgn="base"/>
            <a:r>
              <a:rPr lang="en-US" sz="1200" dirty="0"/>
              <a:t>Elder Russell M. Nelson</a:t>
            </a:r>
          </a:p>
        </p:txBody>
      </p:sp>
    </p:spTree>
    <p:extLst>
      <p:ext uri="{BB962C8B-B14F-4D97-AF65-F5344CB8AC3E}">
        <p14:creationId xmlns:p14="http://schemas.microsoft.com/office/powerpoint/2010/main" val="169114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1.etsystatic.com/009/1/7463745/il_fullxfull.412483985_dce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650" y="86915"/>
            <a:ext cx="12094029" cy="6186309"/>
          </a:xfrm>
          <a:prstGeom prst="rect">
            <a:avLst/>
          </a:prstGeom>
          <a:noFill/>
        </p:spPr>
        <p:txBody>
          <a:bodyPr wrap="square" rtlCol="0">
            <a:spAutoFit/>
          </a:bodyPr>
          <a:lstStyle/>
          <a:p>
            <a:r>
              <a:rPr lang="en-US" b="1" dirty="0">
                <a:solidFill>
                  <a:schemeClr val="bg1"/>
                </a:solidFill>
                <a:latin typeface="Open Sans"/>
              </a:rPr>
              <a:t>Sources:</a:t>
            </a:r>
          </a:p>
          <a:p>
            <a:endParaRPr lang="en-US" b="1" dirty="0">
              <a:solidFill>
                <a:schemeClr val="bg1"/>
              </a:solidFill>
              <a:latin typeface="Open Sans"/>
            </a:endParaRPr>
          </a:p>
          <a:p>
            <a:r>
              <a:rPr lang="en-US" b="1" dirty="0">
                <a:solidFill>
                  <a:schemeClr val="bg1"/>
                </a:solidFill>
              </a:rPr>
              <a:t>Videos: Defenders of the Proclamation(1:05)</a:t>
            </a:r>
          </a:p>
          <a:p>
            <a:r>
              <a:rPr lang="en-US" b="1" dirty="0">
                <a:solidFill>
                  <a:schemeClr val="bg1"/>
                </a:solidFill>
              </a:rPr>
              <a:t>Proclamation (2:12)</a:t>
            </a:r>
          </a:p>
          <a:p>
            <a:r>
              <a:rPr lang="en-US" b="1" dirty="0">
                <a:solidFill>
                  <a:schemeClr val="bg1"/>
                </a:solidFill>
              </a:rPr>
              <a:t>Gender is an Essential Characteristic (1:51)</a:t>
            </a:r>
          </a:p>
          <a:p>
            <a:endParaRPr lang="en-US" b="1" i="1" dirty="0">
              <a:solidFill>
                <a:schemeClr val="bg1"/>
              </a:solidFill>
              <a:latin typeface="Open Sans"/>
            </a:endParaRPr>
          </a:p>
          <a:p>
            <a:r>
              <a:rPr lang="en-US" b="1" dirty="0">
                <a:solidFill>
                  <a:schemeClr val="bg1"/>
                </a:solidFill>
                <a:latin typeface="Open Sans"/>
              </a:rPr>
              <a:t>President Gordon B. Hinckley (“Stand Strong against the Wiles of the World,” </a:t>
            </a:r>
            <a:r>
              <a:rPr lang="en-US" b="1" i="1" dirty="0">
                <a:solidFill>
                  <a:schemeClr val="bg1"/>
                </a:solidFill>
                <a:latin typeface="Open Sans"/>
              </a:rPr>
              <a:t>Ensign,</a:t>
            </a:r>
            <a:r>
              <a:rPr lang="en-US" b="1" dirty="0">
                <a:solidFill>
                  <a:schemeClr val="bg1"/>
                </a:solidFill>
                <a:latin typeface="Open Sans"/>
              </a:rPr>
              <a:t> Nov. 1995, 100).</a:t>
            </a:r>
          </a:p>
          <a:p>
            <a:endParaRPr lang="en-US" b="1" dirty="0">
              <a:solidFill>
                <a:schemeClr val="bg1"/>
              </a:solidFill>
              <a:latin typeface="Open Sans"/>
            </a:endParaRPr>
          </a:p>
          <a:p>
            <a:r>
              <a:rPr lang="en-US" b="1" dirty="0">
                <a:solidFill>
                  <a:schemeClr val="bg1"/>
                </a:solidFill>
                <a:latin typeface="Open Sans"/>
              </a:rPr>
              <a:t>http://twistedsifter.com/2011/01/astonishing-underwater-sculptures-by-jason-decaires-taylor-30-pics/</a:t>
            </a:r>
          </a:p>
          <a:p>
            <a:endParaRPr lang="en-US" b="1" dirty="0">
              <a:solidFill>
                <a:schemeClr val="bg1"/>
              </a:solidFill>
              <a:latin typeface="Open Sans"/>
            </a:endParaRPr>
          </a:p>
          <a:p>
            <a:r>
              <a:rPr lang="en-US" b="1" dirty="0">
                <a:solidFill>
                  <a:schemeClr val="bg1"/>
                </a:solidFill>
                <a:latin typeface="Open Sans"/>
              </a:rPr>
              <a:t>Defenders of the Proclamation(1:05)</a:t>
            </a:r>
          </a:p>
          <a:p>
            <a:endParaRPr lang="en-US" b="1" dirty="0">
              <a:solidFill>
                <a:schemeClr val="bg1"/>
              </a:solidFill>
              <a:latin typeface="Open Sans"/>
            </a:endParaRPr>
          </a:p>
          <a:p>
            <a:r>
              <a:rPr lang="en-US" b="1" dirty="0">
                <a:solidFill>
                  <a:schemeClr val="bg1"/>
                </a:solidFill>
                <a:latin typeface="Open Sans"/>
              </a:rPr>
              <a:t>Proclamation (2:12)</a:t>
            </a:r>
          </a:p>
          <a:p>
            <a:endParaRPr lang="en-US" b="1" dirty="0">
              <a:solidFill>
                <a:schemeClr val="bg1"/>
              </a:solidFill>
              <a:latin typeface="Open Sans"/>
            </a:endParaRPr>
          </a:p>
          <a:p>
            <a:r>
              <a:rPr lang="en-US" b="1" dirty="0">
                <a:solidFill>
                  <a:schemeClr val="bg1"/>
                </a:solidFill>
                <a:latin typeface="Open Sans"/>
              </a:rPr>
              <a:t>“Gender Is an Essential Characteristic.”</a:t>
            </a:r>
          </a:p>
          <a:p>
            <a:endParaRPr lang="en-US" b="1" dirty="0">
              <a:solidFill>
                <a:schemeClr val="bg1"/>
              </a:solidFill>
              <a:latin typeface="Open Sans"/>
            </a:endParaRPr>
          </a:p>
          <a:p>
            <a:r>
              <a:rPr lang="en-US" b="1" dirty="0">
                <a:solidFill>
                  <a:schemeClr val="bg1"/>
                </a:solidFill>
                <a:latin typeface="Open Sans"/>
              </a:rPr>
              <a:t>Elder Russell M. Nelson </a:t>
            </a:r>
            <a:r>
              <a:rPr lang="en-US" b="1" i="1" dirty="0">
                <a:solidFill>
                  <a:schemeClr val="bg1"/>
                </a:solidFill>
                <a:latin typeface="Open Sans"/>
              </a:rPr>
              <a:t>Celestial Marriage </a:t>
            </a:r>
          </a:p>
          <a:p>
            <a:r>
              <a:rPr lang="en-US" b="1" dirty="0">
                <a:solidFill>
                  <a:schemeClr val="bg1"/>
                </a:solidFill>
                <a:latin typeface="Open Sans"/>
              </a:rPr>
              <a:t>October 2008  General Conference</a:t>
            </a:r>
          </a:p>
          <a:p>
            <a:endParaRPr lang="en-US" b="1" i="1" dirty="0">
              <a:solidFill>
                <a:schemeClr val="bg1"/>
              </a:solidFill>
              <a:latin typeface="Open Sans"/>
            </a:endParaRPr>
          </a:p>
          <a:p>
            <a:endParaRPr lang="en-US" b="1" i="1" dirty="0">
              <a:solidFill>
                <a:schemeClr val="bg1"/>
              </a:solidFill>
              <a:latin typeface="Open Sans"/>
            </a:endParaRPr>
          </a:p>
          <a:p>
            <a:endParaRPr lang="en-US" b="1" i="1" dirty="0">
              <a:solidFill>
                <a:schemeClr val="bg1"/>
              </a:solidFill>
              <a:latin typeface="Open Sans"/>
            </a:endParaRPr>
          </a:p>
          <a:p>
            <a:endParaRPr lang="en-US" b="1" dirty="0">
              <a:solidFill>
                <a:schemeClr val="bg1"/>
              </a:solidFill>
              <a:latin typeface="Open Sans"/>
            </a:endParaRPr>
          </a:p>
        </p:txBody>
      </p:sp>
      <p:grpSp>
        <p:nvGrpSpPr>
          <p:cNvPr id="7" name="Group 6">
            <a:extLst>
              <a:ext uri="{FF2B5EF4-FFF2-40B4-BE49-F238E27FC236}">
                <a16:creationId xmlns:a16="http://schemas.microsoft.com/office/drawing/2014/main" id="{312D210A-801E-44EF-9F36-2CCB9E6DB9B5}"/>
              </a:ext>
            </a:extLst>
          </p:cNvPr>
          <p:cNvGrpSpPr/>
          <p:nvPr/>
        </p:nvGrpSpPr>
        <p:grpSpPr>
          <a:xfrm>
            <a:off x="4770476" y="332855"/>
            <a:ext cx="1143000" cy="1447800"/>
            <a:chOff x="7543800" y="3810000"/>
            <a:chExt cx="1143000" cy="1447800"/>
          </a:xfrm>
        </p:grpSpPr>
        <p:sp>
          <p:nvSpPr>
            <p:cNvPr id="8" name="Trapezoid 7">
              <a:extLst>
                <a:ext uri="{FF2B5EF4-FFF2-40B4-BE49-F238E27FC236}">
                  <a16:creationId xmlns:a16="http://schemas.microsoft.com/office/drawing/2014/main" id="{CE3AB555-141F-4589-93CB-78DDF6190E99}"/>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9">
              <a:extLst>
                <a:ext uri="{FF2B5EF4-FFF2-40B4-BE49-F238E27FC236}">
                  <a16:creationId xmlns:a16="http://schemas.microsoft.com/office/drawing/2014/main" id="{B4D32E85-8800-47B2-ADC5-54CC6628F67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0">
              <a:extLst>
                <a:ext uri="{FF2B5EF4-FFF2-40B4-BE49-F238E27FC236}">
                  <a16:creationId xmlns:a16="http://schemas.microsoft.com/office/drawing/2014/main" id="{960FFB86-196B-4A53-9460-66AD2D3B6FCC}"/>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1">
              <a:extLst>
                <a:ext uri="{FF2B5EF4-FFF2-40B4-BE49-F238E27FC236}">
                  <a16:creationId xmlns:a16="http://schemas.microsoft.com/office/drawing/2014/main" id="{E83A9771-75A8-43B3-9E3D-1DB83980107E}"/>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82CFD6C-2A8A-471F-AD2E-364B8FE9B5C0}"/>
                </a:ext>
              </a:extLst>
            </p:cNvPr>
            <p:cNvGrpSpPr/>
            <p:nvPr/>
          </p:nvGrpSpPr>
          <p:grpSpPr>
            <a:xfrm>
              <a:off x="7924800" y="3810000"/>
              <a:ext cx="645353" cy="610017"/>
              <a:chOff x="7924800" y="5867400"/>
              <a:chExt cx="645353" cy="610017"/>
            </a:xfrm>
          </p:grpSpPr>
          <p:grpSp>
            <p:nvGrpSpPr>
              <p:cNvPr id="20" name="Group 13">
                <a:extLst>
                  <a:ext uri="{FF2B5EF4-FFF2-40B4-BE49-F238E27FC236}">
                    <a16:creationId xmlns:a16="http://schemas.microsoft.com/office/drawing/2014/main" id="{9A9AB0B4-4E18-47E4-BAEF-D3619BF58FA3}"/>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DFB88DBA-A4C5-4729-AE22-BAF705B728E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CA15AD-487E-47F1-8597-0A603BE1ECE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0D93963-9DBC-4D33-8762-2FB01C39870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841FCDB-E4ED-46F2-9035-E1FE5E50F00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7CA3BAD1-F734-4611-A209-F8227D7132B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63D3C80-1D27-41E7-B48C-DD35B45FA4C4}"/>
                </a:ext>
              </a:extLst>
            </p:cNvPr>
            <p:cNvGrpSpPr/>
            <p:nvPr/>
          </p:nvGrpSpPr>
          <p:grpSpPr>
            <a:xfrm>
              <a:off x="7543800" y="4038600"/>
              <a:ext cx="403070" cy="381000"/>
              <a:chOff x="7924800" y="5867400"/>
              <a:chExt cx="645353" cy="610017"/>
            </a:xfrm>
          </p:grpSpPr>
          <p:grpSp>
            <p:nvGrpSpPr>
              <p:cNvPr id="14" name="Group 13">
                <a:extLst>
                  <a:ext uri="{FF2B5EF4-FFF2-40B4-BE49-F238E27FC236}">
                    <a16:creationId xmlns:a16="http://schemas.microsoft.com/office/drawing/2014/main" id="{E9FFFF22-96E6-4A05-8195-98D8DA826D2A}"/>
                  </a:ext>
                </a:extLst>
              </p:cNvPr>
              <p:cNvGrpSpPr/>
              <p:nvPr/>
            </p:nvGrpSpPr>
            <p:grpSpPr>
              <a:xfrm>
                <a:off x="7924800" y="5867400"/>
                <a:ext cx="645353" cy="610017"/>
                <a:chOff x="3037563" y="3121795"/>
                <a:chExt cx="1250371" cy="1224010"/>
              </a:xfrm>
            </p:grpSpPr>
            <p:sp>
              <p:nvSpPr>
                <p:cNvPr id="16" name="Oval 15">
                  <a:extLst>
                    <a:ext uri="{FF2B5EF4-FFF2-40B4-BE49-F238E27FC236}">
                      <a16:creationId xmlns:a16="http://schemas.microsoft.com/office/drawing/2014/main" id="{14FF9200-2232-46FC-9824-C199F1D60CE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8B73ED-51FB-477E-8038-C3BC82DE5D8A}"/>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15BBD3-EEED-48E9-B47E-CA1D8546F4E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44E8283-AC45-44DA-967D-6254E00523D6}"/>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7CB1FD1D-B2CD-4470-97FA-4F3E1098991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59933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57" y="1298139"/>
            <a:ext cx="6096000" cy="4154984"/>
          </a:xfrm>
          <a:prstGeom prst="rect">
            <a:avLst/>
          </a:prstGeom>
          <a:ln>
            <a:solidFill>
              <a:schemeClr val="tx1"/>
            </a:solidFill>
          </a:ln>
        </p:spPr>
        <p:txBody>
          <a:bodyPr>
            <a:spAutoFit/>
          </a:bodyPr>
          <a:lstStyle/>
          <a:p>
            <a:pPr fontAlgn="base"/>
            <a:r>
              <a:rPr lang="en-US" sz="1200" b="1" i="1" dirty="0">
                <a:latin typeface="Open Sans"/>
              </a:rPr>
              <a:t>“Reason 1</a:t>
            </a:r>
            <a:r>
              <a:rPr lang="en-US" sz="1200" i="1" dirty="0">
                <a:solidFill>
                  <a:srgbClr val="333333"/>
                </a:solidFill>
                <a:latin typeface="Open Sans"/>
              </a:rPr>
              <a:t>: The natures of male and female spirits complete and perfect each other, and therefore men and women are intended to progress together toward exaltation.</a:t>
            </a:r>
          </a:p>
          <a:p>
            <a:pPr fontAlgn="base"/>
            <a:r>
              <a:rPr lang="en-US" sz="1200" dirty="0"/>
              <a:t>“The eternal nature and importance of marriage can be fully understood only within the overarching context of the Father’s plan for His children. …</a:t>
            </a:r>
          </a:p>
          <a:p>
            <a:pPr fontAlgn="base"/>
            <a:r>
              <a:rPr lang="en-US" sz="1200" dirty="0"/>
              <a:t>“‘Gender is an essential characteristic of individual premortal, mortal, and eternal identity and purpose’ and in large measure defines who we are, why we are here upon the earth, and what we are to do and become. For divine purposes, male and female spirits are different, distinctive, and complementary.</a:t>
            </a:r>
          </a:p>
          <a:p>
            <a:pPr fontAlgn="base"/>
            <a:r>
              <a:rPr lang="en-US" sz="1200" dirty="0"/>
              <a:t>“After the earth was created, Adam was placed in the Garden of Eden. Importantly, however, God said it was ‘not good that the man should be alone’ (Genesis 2:18; Moses 3:18), and Eve became Adam’s companion and helpmeet. The unique combination of spiritual, physical, mental, and emotional capacities of both males and females were needed to implement the plan of happiness. Alone, neither the man nor the woman could fulfill the purposes of his or her creation.</a:t>
            </a:r>
          </a:p>
          <a:p>
            <a:pPr fontAlgn="base"/>
            <a:r>
              <a:rPr lang="en-US" sz="1200" dirty="0"/>
              <a:t>“By divine design, men and women are intended to progress together toward perfection and a </a:t>
            </a:r>
            <a:r>
              <a:rPr lang="en-US" sz="1200" dirty="0" err="1"/>
              <a:t>fulness</a:t>
            </a:r>
            <a:r>
              <a:rPr lang="en-US" sz="1200" dirty="0"/>
              <a:t> of glory. Because of their distinctive temperaments and capacities, males and females each bring to a marriage relationship unique perspectives and experiences. The man and the woman contribute differently but equally to a oneness and a unity that can be achieved in no other way. The man completes and perfects the woman and the woman completes and perfects the man as they learn from and mutually strengthen and bless each other. ‘Neither is the man without the woman, neither the woman without the man, </a:t>
            </a:r>
            <a:r>
              <a:rPr lang="en-US" sz="1200" i="1" dirty="0"/>
              <a:t>in the Lord’</a:t>
            </a:r>
            <a:r>
              <a:rPr lang="en-US" sz="1200" dirty="0"/>
              <a:t> (1 Corinthians 11:11; italics added).</a:t>
            </a:r>
            <a:endParaRPr lang="en-US" sz="1200" b="0" i="0" dirty="0">
              <a:solidFill>
                <a:srgbClr val="333333"/>
              </a:solidFill>
              <a:effectLst/>
              <a:latin typeface="Open Sans"/>
            </a:endParaRPr>
          </a:p>
        </p:txBody>
      </p:sp>
      <p:sp>
        <p:nvSpPr>
          <p:cNvPr id="3" name="Rectangle 2"/>
          <p:cNvSpPr/>
          <p:nvPr/>
        </p:nvSpPr>
        <p:spPr>
          <a:xfrm>
            <a:off x="2264228" y="168762"/>
            <a:ext cx="6096000" cy="830997"/>
          </a:xfrm>
          <a:prstGeom prst="rect">
            <a:avLst/>
          </a:prstGeom>
          <a:ln>
            <a:solidFill>
              <a:schemeClr val="tx1"/>
            </a:solidFill>
          </a:ln>
        </p:spPr>
        <p:txBody>
          <a:bodyPr>
            <a:spAutoFit/>
          </a:bodyPr>
          <a:lstStyle/>
          <a:p>
            <a:pPr fontAlgn="base"/>
            <a:r>
              <a:rPr lang="en-US" sz="1200" b="1" dirty="0">
                <a:solidFill>
                  <a:srgbClr val="333333"/>
                </a:solidFill>
                <a:latin typeface="Open Sans"/>
              </a:rPr>
              <a:t>“A Righteous marriage </a:t>
            </a:r>
            <a:r>
              <a:rPr lang="en-US" sz="1200" dirty="0">
                <a:solidFill>
                  <a:srgbClr val="333333"/>
                </a:solidFill>
                <a:latin typeface="Open Sans"/>
              </a:rPr>
              <a:t>is a commandment and an essential step in the process of creating a loving </a:t>
            </a:r>
            <a:r>
              <a:rPr lang="en-US" sz="1200" dirty="0">
                <a:solidFill>
                  <a:srgbClr val="2F393A"/>
                </a:solidFill>
                <a:latin typeface="Open Sans"/>
              </a:rPr>
              <a:t>family</a:t>
            </a:r>
            <a:r>
              <a:rPr lang="en-US" sz="1200" dirty="0">
                <a:solidFill>
                  <a:srgbClr val="333333"/>
                </a:solidFill>
                <a:latin typeface="Open Sans"/>
              </a:rPr>
              <a:t> relationship that can be perpetuated beyond the grave.</a:t>
            </a:r>
          </a:p>
          <a:p>
            <a:pPr fontAlgn="base"/>
            <a:r>
              <a:rPr lang="en-US" sz="1200" dirty="0">
                <a:solidFill>
                  <a:srgbClr val="333333"/>
                </a:solidFill>
                <a:latin typeface="Open Sans"/>
              </a:rPr>
              <a:t>“Two compelling doctrinal reasons help us to understand why eternal marriage is essential to the Father’s plan.</a:t>
            </a:r>
          </a:p>
        </p:txBody>
      </p:sp>
      <p:sp>
        <p:nvSpPr>
          <p:cNvPr id="4" name="Rectangle 3"/>
          <p:cNvSpPr/>
          <p:nvPr/>
        </p:nvSpPr>
        <p:spPr>
          <a:xfrm>
            <a:off x="6792686" y="2009785"/>
            <a:ext cx="4702628" cy="3970318"/>
          </a:xfrm>
          <a:prstGeom prst="rect">
            <a:avLst/>
          </a:prstGeom>
          <a:ln>
            <a:solidFill>
              <a:schemeClr val="tx1"/>
            </a:solidFill>
          </a:ln>
        </p:spPr>
        <p:txBody>
          <a:bodyPr wrap="square">
            <a:spAutoFit/>
          </a:bodyPr>
          <a:lstStyle/>
          <a:p>
            <a:pPr fontAlgn="base"/>
            <a:r>
              <a:rPr lang="en-US" sz="1200" i="1" dirty="0">
                <a:latin typeface="Open Sans"/>
              </a:rPr>
              <a:t>“Reason 2: By divine design, both a man and a woman are needed to bring children into mortality and to provide the best setting for the rearing and nurturing of children.</a:t>
            </a:r>
            <a:endParaRPr lang="en-US" sz="1200" dirty="0">
              <a:latin typeface="Open Sans"/>
            </a:endParaRPr>
          </a:p>
          <a:p>
            <a:pPr fontAlgn="base"/>
            <a:r>
              <a:rPr lang="en-US" sz="1200" dirty="0">
                <a:latin typeface="Open Sans"/>
              </a:rPr>
              <a:t>“The commandment given anciently to Adam and Eve to multiply and replenish the earth remains in force today. ‘God has commanded that the sacred powers of procreation are to be employed only between man and woman, lawfully wedded as husband and wife. … The means by which mortal life is created [are] divinely appointed.’ Thus, marriage between a man and a woman is the authorized channel through which premortal spirits enter mortality. Complete sexual abstinence before marriage and total fidelity within marriage protect the sanctity of this sacred channel.</a:t>
            </a:r>
          </a:p>
          <a:p>
            <a:pPr fontAlgn="base"/>
            <a:r>
              <a:rPr lang="en-US" sz="1200" dirty="0">
                <a:latin typeface="Open Sans"/>
              </a:rPr>
              <a:t>“A home with a loving and loyal husband and wife is the supreme setting in which children can be reared in love and righteousness and in which the spiritual and physical needs of children can be met. Just as the unique characteristics of both males and females contribute to the completeness of a marriage relationship, so those same characteristics are vital to the rearing, nurturing, and teaching of children” (“Marriage Is Essential to His Eternal Plan,”</a:t>
            </a:r>
            <a:r>
              <a:rPr lang="en-US" sz="1200" dirty="0"/>
              <a:t> Elder David A. Bednar </a:t>
            </a:r>
            <a:r>
              <a:rPr lang="en-US" sz="1200" i="1" dirty="0">
                <a:latin typeface="Open Sans"/>
              </a:rPr>
              <a:t> Ensign,</a:t>
            </a:r>
            <a:r>
              <a:rPr lang="en-US" sz="1200" dirty="0">
                <a:latin typeface="Open Sans"/>
              </a:rPr>
              <a:t> June 2006, 82–84).</a:t>
            </a:r>
            <a:endParaRPr lang="en-US" sz="1200" b="0" i="0" dirty="0">
              <a:effectLst/>
              <a:latin typeface="Open Sans"/>
            </a:endParaRPr>
          </a:p>
        </p:txBody>
      </p:sp>
      <p:sp>
        <p:nvSpPr>
          <p:cNvPr id="5" name="Rectangle 4"/>
          <p:cNvSpPr/>
          <p:nvPr/>
        </p:nvSpPr>
        <p:spPr>
          <a:xfrm>
            <a:off x="8643257" y="155138"/>
            <a:ext cx="3472543" cy="830997"/>
          </a:xfrm>
          <a:prstGeom prst="rect">
            <a:avLst/>
          </a:prstGeom>
        </p:spPr>
        <p:txBody>
          <a:bodyPr wrap="square">
            <a:spAutoFit/>
          </a:bodyPr>
          <a:lstStyle/>
          <a:p>
            <a:r>
              <a:rPr lang="en-US" sz="1200" dirty="0">
                <a:solidFill>
                  <a:srgbClr val="333333"/>
                </a:solidFill>
                <a:latin typeface="Open Sans"/>
              </a:rPr>
              <a:t>Elder David A. Bednar</a:t>
            </a:r>
          </a:p>
          <a:p>
            <a:r>
              <a:rPr lang="en-US" sz="1200" dirty="0">
                <a:latin typeface="Open Sans"/>
              </a:rPr>
              <a:t>(“Marriage Is Essential to His Eternal Plan,”</a:t>
            </a:r>
            <a:r>
              <a:rPr lang="en-US" sz="1200" dirty="0"/>
              <a:t> Elder David A. Bednar </a:t>
            </a:r>
            <a:r>
              <a:rPr lang="en-US" sz="1200" i="1" dirty="0">
                <a:latin typeface="Open Sans"/>
              </a:rPr>
              <a:t> Ensign,</a:t>
            </a:r>
            <a:r>
              <a:rPr lang="en-US" sz="1200" dirty="0">
                <a:latin typeface="Open Sans"/>
              </a:rPr>
              <a:t> June 2006, 82–84).</a:t>
            </a:r>
          </a:p>
          <a:p>
            <a:r>
              <a:rPr lang="en-US" sz="1200" dirty="0">
                <a:solidFill>
                  <a:srgbClr val="333333"/>
                </a:solidFill>
                <a:latin typeface="Open Sans"/>
              </a:rPr>
              <a:t> </a:t>
            </a:r>
            <a:endParaRPr lang="en-US" sz="1200" dirty="0"/>
          </a:p>
        </p:txBody>
      </p:sp>
    </p:spTree>
    <p:extLst>
      <p:ext uri="{BB962C8B-B14F-4D97-AF65-F5344CB8AC3E}">
        <p14:creationId xmlns:p14="http://schemas.microsoft.com/office/powerpoint/2010/main" val="166738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487886" cy="5016758"/>
          </a:xfrm>
          <a:prstGeom prst="rect">
            <a:avLst/>
          </a:prstGeom>
          <a:ln>
            <a:solidFill>
              <a:schemeClr val="tx1"/>
            </a:solidFill>
          </a:ln>
        </p:spPr>
        <p:txBody>
          <a:bodyPr wrap="square">
            <a:spAutoFit/>
          </a:bodyPr>
          <a:lstStyle/>
          <a:p>
            <a:pPr fontAlgn="base"/>
            <a:r>
              <a:rPr lang="en-US" sz="1600" b="1" dirty="0">
                <a:latin typeface="Abadi" panose="020B0604020104020204" pitchFamily="34" charset="0"/>
              </a:rPr>
              <a:t>The Church’s position on same-sex marriage</a:t>
            </a:r>
          </a:p>
          <a:p>
            <a:pPr fontAlgn="base"/>
            <a:r>
              <a:rPr lang="en-US" sz="1600" dirty="0">
                <a:latin typeface="Open Sans"/>
              </a:rPr>
              <a:t>“The Church distinguishes between same-sex attraction and behavior. While maintaining that feelings and inclinations toward the same sex are not inherently sinful, engaging in homosexual behavior is in conflict with the ‘doctrinal principle, based on sacred scripture … that marriage between a man and a woman is essential to the Creator’s plan for the eternal destiny of His children’ [“First Presidency Statement on Same-Gender Marriage”].</a:t>
            </a:r>
          </a:p>
          <a:p>
            <a:pPr fontAlgn="base"/>
            <a:r>
              <a:rPr lang="en-US" sz="1600" dirty="0">
                <a:latin typeface="Open Sans"/>
              </a:rPr>
              <a:t>“Because the Church believes that the sacred powers of procreation are ‘to be exercised only between a man and a woman lawfully wedded as husband and wife … any other sexual relations, including those between persons of the same gender, undermine the divinely created institution of the family.’ Accordingly, the Church favors measures that define marriage as the union of a man and a woman. However, ‘protecting marriage between a man and a woman does not remove Church members’ Christian obligations of love, kindness and humanity toward all people’ </a:t>
            </a:r>
          </a:p>
          <a:p>
            <a:pPr fontAlgn="base"/>
            <a:r>
              <a:rPr lang="en-US" sz="1600" dirty="0">
                <a:latin typeface="Open Sans"/>
              </a:rPr>
              <a:t>[“The Divine Institution of Marriage,” Aug. 13, 2008, mormonnewsroom.org]” (“Same-Sex Attraction,” LDS.org).</a:t>
            </a:r>
            <a:endParaRPr lang="en-US" sz="1600" b="0" i="0" dirty="0">
              <a:effectLst/>
              <a:latin typeface="Open Sans"/>
            </a:endParaRPr>
          </a:p>
        </p:txBody>
      </p:sp>
    </p:spTree>
    <p:extLst>
      <p:ext uri="{BB962C8B-B14F-4D97-AF65-F5344CB8AC3E}">
        <p14:creationId xmlns:p14="http://schemas.microsoft.com/office/powerpoint/2010/main" val="2061890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6200000">
            <a:off x="2993296" y="-2601089"/>
            <a:ext cx="6379581" cy="11864786"/>
          </a:xfrm>
          <a:prstGeom prst="rect">
            <a:avLst/>
          </a:prstGeom>
        </p:spPr>
        <p:txBody>
          <a:bodyPr wrap="square">
            <a:spAutoFit/>
          </a:bodyPr>
          <a:lstStyle/>
          <a:p>
            <a:pPr fontAlgn="base"/>
            <a:r>
              <a:rPr lang="en-US" sz="2400" dirty="0"/>
              <a:t>The Family: A Proclamation to the World</a:t>
            </a:r>
          </a:p>
          <a:p>
            <a:pPr fontAlgn="base"/>
            <a:endParaRPr lang="en-US" sz="2400" dirty="0">
              <a:latin typeface="Open Sans"/>
            </a:endParaRPr>
          </a:p>
          <a:p>
            <a:pPr fontAlgn="base"/>
            <a:r>
              <a:rPr lang="en-US" sz="900" dirty="0">
                <a:latin typeface="Open Sans"/>
              </a:rPr>
              <a:t>The First Presidency and Council of the Twelve Apostles of The Church of Jesus Christ of Latter-day Saints</a:t>
            </a:r>
          </a:p>
          <a:p>
            <a:pPr fontAlgn="base"/>
            <a:endParaRPr lang="en-US" sz="1200" dirty="0"/>
          </a:p>
          <a:p>
            <a:pPr fontAlgn="base"/>
            <a:endParaRPr lang="en-US" sz="1200" dirty="0"/>
          </a:p>
          <a:p>
            <a:pPr fontAlgn="base"/>
            <a:r>
              <a:rPr lang="en-US" sz="1200" dirty="0">
                <a:solidFill>
                  <a:srgbClr val="333333"/>
                </a:solidFill>
                <a:latin typeface="Open Sans"/>
              </a:rPr>
              <a:t>We, the First Presidency and the Council of the Twelve Apostles of The Church of </a:t>
            </a:r>
            <a:r>
              <a:rPr lang="en-US" sz="1200" dirty="0">
                <a:solidFill>
                  <a:srgbClr val="2F393A"/>
                </a:solidFill>
                <a:latin typeface="Open Sans"/>
              </a:rPr>
              <a:t>Jesus Christ </a:t>
            </a:r>
            <a:r>
              <a:rPr lang="en-US" sz="1200" dirty="0">
                <a:solidFill>
                  <a:srgbClr val="333333"/>
                </a:solidFill>
                <a:latin typeface="Open Sans"/>
              </a:rPr>
              <a:t>of Latter-day Saints, solemnly proclaim that marriage between a man and a woman is ordained of God and that the </a:t>
            </a:r>
            <a:r>
              <a:rPr lang="en-US" sz="1200" dirty="0">
                <a:solidFill>
                  <a:srgbClr val="2F393A"/>
                </a:solidFill>
                <a:latin typeface="Open Sans"/>
              </a:rPr>
              <a:t>family </a:t>
            </a:r>
            <a:r>
              <a:rPr lang="en-US" sz="1200" dirty="0">
                <a:solidFill>
                  <a:srgbClr val="333333"/>
                </a:solidFill>
                <a:latin typeface="Open Sans"/>
              </a:rPr>
              <a:t> is central to the Creator’s plan for the eternal destiny of His children.</a:t>
            </a:r>
          </a:p>
          <a:p>
            <a:pPr fontAlgn="base"/>
            <a:endParaRPr lang="en-US" sz="1200" dirty="0">
              <a:solidFill>
                <a:srgbClr val="333333"/>
              </a:solidFill>
              <a:latin typeface="Open Sans"/>
            </a:endParaRPr>
          </a:p>
          <a:p>
            <a:pPr fontAlgn="base"/>
            <a:r>
              <a:rPr lang="en-US" sz="1200" dirty="0">
                <a:solidFill>
                  <a:srgbClr val="333333"/>
                </a:solidFill>
                <a:latin typeface="Open Sans"/>
              </a:rPr>
              <a:t>All human beings—male and female—are created in the image of God. Each is a beloved spirit son or daughter of heavenly parents, and, as such, each has a divine nature and destiny. Gender is an essential characteristic of individual premortal, mortal, and eternal identity and purpose.</a:t>
            </a:r>
          </a:p>
          <a:p>
            <a:pPr fontAlgn="base"/>
            <a:endParaRPr lang="en-US" sz="1200" dirty="0">
              <a:solidFill>
                <a:srgbClr val="333333"/>
              </a:solidFill>
              <a:latin typeface="Open Sans"/>
            </a:endParaRPr>
          </a:p>
          <a:p>
            <a:pPr fontAlgn="base"/>
            <a:r>
              <a:rPr lang="en-US" sz="1200" dirty="0"/>
              <a:t>In the premortal realm, spirit sons and daughters knew and worshipped God as their Eternal Father and accepted His plan by which His children could obtain a physical body and gain earthly experience to progress toward perfection and ultimately realize their divine destiny as heirs of eternal life. The divine plan of happiness enables family relationships to be perpetuated beyond the grave. Sacred ordinances and covenants available in holy temples make it possible for individuals to return to the presence of God and for families to be united eternally.</a:t>
            </a:r>
          </a:p>
          <a:p>
            <a:pPr fontAlgn="base"/>
            <a:endParaRPr lang="en-US" sz="1200" dirty="0"/>
          </a:p>
          <a:p>
            <a:pPr fontAlgn="base"/>
            <a:r>
              <a:rPr lang="en-US" sz="1200" dirty="0"/>
              <a:t>The first commandment that God gave to Adam and Eve pertained to their potential for parenthood as husband and wife. We declare that God’s commandment for His children to multiply and replenish the earth remains in force. We further declare that God has commanded that the sacred powers of procreation are to be employed only between man and woman, lawfully wedded as husband and wife.</a:t>
            </a:r>
          </a:p>
          <a:p>
            <a:pPr fontAlgn="base"/>
            <a:endParaRPr lang="en-US" sz="1200" dirty="0"/>
          </a:p>
          <a:p>
            <a:pPr fontAlgn="base"/>
            <a:r>
              <a:rPr lang="en-US" sz="1200" dirty="0"/>
              <a:t>We declare the means by which mortal life is created to be divinely appointed. We affirm the sanctity of life and of its importance in God’s eternal plan.</a:t>
            </a:r>
          </a:p>
          <a:p>
            <a:pPr fontAlgn="base"/>
            <a:endParaRPr lang="en-US" sz="1200" dirty="0"/>
          </a:p>
          <a:p>
            <a:pPr fontAlgn="base"/>
            <a:r>
              <a:rPr lang="en-US" sz="1200" dirty="0"/>
              <a:t>Husband and wife have a solemn responsibility to love and care for each other and for their children. “Children are an heritage of the Lord” (Psalm 127:3). Parents have a sacred duty to rear their children in love and righteousness, to provide for their physical and spiritual needs, and to teach them to love and serve one another, observe the commandments of God, and be law-abiding citizens wherever they live. Husbands and wives—mothers and fathers—will be held accountable before God for the discharge of these obligations.</a:t>
            </a:r>
          </a:p>
          <a:p>
            <a:pPr fontAlgn="base"/>
            <a:endParaRPr lang="en-US" sz="1200" dirty="0"/>
          </a:p>
          <a:p>
            <a:pPr fontAlgn="base"/>
            <a:r>
              <a:rPr lang="en-US" sz="1200" dirty="0"/>
              <a:t>The family is ordained of God. Marriage between man and woman is essential to His eternal plan. Children are entitled to birth within the bonds of matrimony, and to be reared by a father and a mother who honor marital vows with complete fidelity. Happiness in family life is most likely to be achieved when founded upon the teachings of the Lord Jesus Christ. Successful marriages and families are established and maintained on principles of faith, prayer, repentance, forgiveness, respect, love, compassion, work, and wholesome recreational activities. By divine design, fathers are to preside over their families in love and righteousness and are responsible to provide the necessities of life and protection for their families. Mothers are primarily responsible for the nurture of their children. In these sacred responsibilities, fathers and mothers are obligated to help one another as equal partners. Disability, death, or other circumstances may necessitate individual adaptation. Extended families should lend support when needed.</a:t>
            </a:r>
          </a:p>
          <a:p>
            <a:pPr fontAlgn="base"/>
            <a:endParaRPr lang="en-US" sz="1200" dirty="0"/>
          </a:p>
          <a:p>
            <a:pPr fontAlgn="base"/>
            <a:r>
              <a:rPr lang="en-US" sz="1200" dirty="0"/>
              <a:t>We warn that individuals who violate covenants of chastity, who abuse spouse or offspring, or who fail to fulfill family responsibilities will one day stand accountable before God. Further, we warn that the disintegration of the family will bring upon individuals, communities, and nations the calamities foretold by ancient and modern prophets.</a:t>
            </a:r>
          </a:p>
          <a:p>
            <a:pPr fontAlgn="base"/>
            <a:endParaRPr lang="en-US" sz="1200" dirty="0"/>
          </a:p>
          <a:p>
            <a:pPr fontAlgn="base"/>
            <a:r>
              <a:rPr lang="en-US" sz="1200" dirty="0"/>
              <a:t>We call upon responsible citizens and officers of government everywhere to promote those measures designed to maintain and strengthen the family as the fundamental unit of society.</a:t>
            </a:r>
          </a:p>
          <a:p>
            <a:pPr fontAlgn="base"/>
            <a:endParaRPr lang="en-US" sz="1200" dirty="0"/>
          </a:p>
          <a:p>
            <a:pPr fontAlgn="base"/>
            <a:endParaRPr lang="en-US" sz="1200" dirty="0"/>
          </a:p>
          <a:p>
            <a:pPr fontAlgn="base"/>
            <a:r>
              <a:rPr lang="en-US" sz="1200" i="1" dirty="0"/>
              <a:t>This proclamation was read by President Gordon B. Hinckley as part of his message at the General Relief Society Meeting held September 23, 1995, in Salt Lake City, Utah.</a:t>
            </a:r>
            <a:endParaRPr lang="en-US" sz="1200" b="0" i="0" dirty="0">
              <a:solidFill>
                <a:srgbClr val="333333"/>
              </a:solidFill>
              <a:effectLst/>
              <a:latin typeface="Open Sans"/>
            </a:endParaRPr>
          </a:p>
        </p:txBody>
      </p:sp>
    </p:spTree>
    <p:extLst>
      <p:ext uri="{BB962C8B-B14F-4D97-AF65-F5344CB8AC3E}">
        <p14:creationId xmlns:p14="http://schemas.microsoft.com/office/powerpoint/2010/main" val="313246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vintageholidaycrafts.com/wp-content/uploads/2009/03/floral-white-and-brown-free-scrapbook-pap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11" y="-92982"/>
            <a:ext cx="12373882" cy="69509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September 23, 1995</a:t>
            </a:r>
            <a:endParaRPr lang="en-US" sz="5400" dirty="0">
              <a:latin typeface="Lucida Handwriting" panose="03010101010101010101" pitchFamily="66" charset="0"/>
            </a:endParaRPr>
          </a:p>
        </p:txBody>
      </p:sp>
      <p:sp>
        <p:nvSpPr>
          <p:cNvPr id="2" name="Rectangle 1"/>
          <p:cNvSpPr/>
          <p:nvPr/>
        </p:nvSpPr>
        <p:spPr>
          <a:xfrm>
            <a:off x="642256" y="1369665"/>
            <a:ext cx="6226629" cy="3970318"/>
          </a:xfrm>
          <a:prstGeom prst="rect">
            <a:avLst/>
          </a:prstGeom>
        </p:spPr>
        <p:txBody>
          <a:bodyPr wrap="square">
            <a:spAutoFit/>
          </a:bodyPr>
          <a:lstStyle/>
          <a:p>
            <a:r>
              <a:rPr lang="en-US" b="1" dirty="0">
                <a:latin typeface="Open Sans"/>
              </a:rPr>
              <a:t>“With so much of sophistry that is passed off as truth, with so much of deception concerning standards and values, with so much of allurement and enticement to take on the slow stain of the world, we have felt to warn and forewarn.</a:t>
            </a:r>
          </a:p>
          <a:p>
            <a:endParaRPr lang="en-US" b="1" dirty="0">
              <a:latin typeface="Open Sans"/>
            </a:endParaRPr>
          </a:p>
          <a:p>
            <a:r>
              <a:rPr lang="en-US" b="1" dirty="0">
                <a:latin typeface="Open Sans"/>
              </a:rPr>
              <a:t>In furtherance of this we of the First Presidency and the Council of the Twelve Apostles now issue a proclamation to the Church and to the world as a declaration and reaffirmation of standards, doctrines, and practices relative to the family which the prophets, seers, and revelators of this church have repeatedly stated throughout its history” </a:t>
            </a:r>
          </a:p>
          <a:p>
            <a:r>
              <a:rPr lang="en-US" b="1" dirty="0">
                <a:latin typeface="Open Sans"/>
              </a:rPr>
              <a:t>--President Gordon B. Hinckley</a:t>
            </a:r>
            <a:endParaRPr lang="en-US" b="1" dirty="0"/>
          </a:p>
        </p:txBody>
      </p:sp>
      <p:grpSp>
        <p:nvGrpSpPr>
          <p:cNvPr id="5" name="Group 4"/>
          <p:cNvGrpSpPr/>
          <p:nvPr/>
        </p:nvGrpSpPr>
        <p:grpSpPr>
          <a:xfrm>
            <a:off x="7595052" y="1730915"/>
            <a:ext cx="3124268" cy="3609068"/>
            <a:chOff x="7757848" y="1369665"/>
            <a:chExt cx="3124268" cy="360906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017" y="1737632"/>
              <a:ext cx="2569931" cy="3204482"/>
            </a:xfrm>
            <a:prstGeom prst="rect">
              <a:avLst/>
            </a:prstGeom>
          </p:spPr>
        </p:pic>
        <p:pic>
          <p:nvPicPr>
            <p:cNvPr id="6" name="Picture 8" descr="http://framefinders.com/wp-content/uploads/2012/12/12-055B-1-670x58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515448" y="1612065"/>
              <a:ext cx="3609068" cy="31242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64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5868"/>
            <a:ext cx="12192000" cy="6955972"/>
            <a:chOff x="0" y="-55868"/>
            <a:chExt cx="12192000" cy="6955972"/>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90" r="2856" b="9839"/>
            <a:stretch/>
          </p:blipFill>
          <p:spPr>
            <a:xfrm>
              <a:off x="0" y="-55868"/>
              <a:ext cx="5355771" cy="6913868"/>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90" r="2856" b="9839"/>
            <a:stretch/>
          </p:blipFill>
          <p:spPr>
            <a:xfrm>
              <a:off x="5355771" y="-55868"/>
              <a:ext cx="5355771" cy="6913868"/>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90" t="-548" r="67869" b="9838"/>
            <a:stretch/>
          </p:blipFill>
          <p:spPr>
            <a:xfrm>
              <a:off x="10461170" y="-55868"/>
              <a:ext cx="1730830" cy="6955972"/>
            </a:xfrm>
            <a:prstGeom prst="rect">
              <a:avLst/>
            </a:prstGeom>
          </p:spPr>
        </p:pic>
      </p:grpSp>
      <p:sp>
        <p:nvSpPr>
          <p:cNvPr id="7" name="Rectangle 6"/>
          <p:cNvSpPr/>
          <p:nvPr/>
        </p:nvSpPr>
        <p:spPr>
          <a:xfrm>
            <a:off x="4158001" y="1527279"/>
            <a:ext cx="6303169" cy="1477328"/>
          </a:xfrm>
          <a:prstGeom prst="rect">
            <a:avLst/>
          </a:prstGeom>
        </p:spPr>
        <p:txBody>
          <a:bodyPr wrap="square">
            <a:spAutoFit/>
          </a:bodyPr>
          <a:lstStyle/>
          <a:p>
            <a:r>
              <a:rPr lang="en-US" dirty="0">
                <a:solidFill>
                  <a:srgbClr val="333333"/>
                </a:solidFill>
                <a:latin typeface="Open Sans"/>
              </a:rPr>
              <a:t>We, the First Presidency and the Council of the Twelve Apostles of The Church of </a:t>
            </a:r>
            <a:r>
              <a:rPr lang="en-US" dirty="0">
                <a:solidFill>
                  <a:srgbClr val="2F393A"/>
                </a:solidFill>
                <a:latin typeface="Open Sans"/>
              </a:rPr>
              <a:t>Jesus Christ</a:t>
            </a:r>
            <a:r>
              <a:rPr lang="en-US" dirty="0">
                <a:solidFill>
                  <a:srgbClr val="333333"/>
                </a:solidFill>
                <a:latin typeface="Open Sans"/>
              </a:rPr>
              <a:t> of Latter-day Saints, solemnly proclaim that marriage between a man and a woman is ordained of God and that the </a:t>
            </a:r>
            <a:r>
              <a:rPr lang="en-US" dirty="0">
                <a:solidFill>
                  <a:srgbClr val="2F393A"/>
                </a:solidFill>
                <a:latin typeface="Open Sans"/>
              </a:rPr>
              <a:t>family</a:t>
            </a:r>
            <a:r>
              <a:rPr lang="en-US" dirty="0">
                <a:solidFill>
                  <a:srgbClr val="333333"/>
                </a:solidFill>
                <a:latin typeface="Open Sans"/>
              </a:rPr>
              <a:t> is central to the Creator’s plan for the eternal destiny of His children.</a:t>
            </a:r>
            <a:endParaRPr lang="en-US" dirty="0"/>
          </a:p>
        </p:txBody>
      </p:sp>
      <p:sp>
        <p:nvSpPr>
          <p:cNvPr id="8" name="Rectangle 7"/>
          <p:cNvSpPr/>
          <p:nvPr/>
        </p:nvSpPr>
        <p:spPr>
          <a:xfrm>
            <a:off x="7030" y="803324"/>
            <a:ext cx="6096000" cy="646331"/>
          </a:xfrm>
          <a:prstGeom prst="rect">
            <a:avLst/>
          </a:prstGeom>
        </p:spPr>
        <p:txBody>
          <a:bodyPr>
            <a:spAutoFit/>
          </a:bodyPr>
          <a:lstStyle/>
          <a:p>
            <a:r>
              <a:rPr lang="en-US" dirty="0">
                <a:solidFill>
                  <a:srgbClr val="333333"/>
                </a:solidFill>
                <a:latin typeface="Georgia" panose="02040502050405020303" pitchFamily="18" charset="0"/>
              </a:rPr>
              <a:t>The First Presidency and Council of the Twelve Apostles of The Church of Jesus Christ of Latter-day Saints</a:t>
            </a:r>
            <a:endParaRPr lang="en-US" dirty="0"/>
          </a:p>
        </p:txBody>
      </p:sp>
      <p:sp>
        <p:nvSpPr>
          <p:cNvPr id="9" name="TextBox 8"/>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Marriage</a:t>
            </a:r>
            <a:endParaRPr lang="en-US" sz="5400" dirty="0">
              <a:latin typeface="Lucida Handwriting" panose="03010101010101010101" pitchFamily="66"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524" t="6349" r="18730" b="4496"/>
          <a:stretch/>
        </p:blipFill>
        <p:spPr>
          <a:xfrm rot="5400000">
            <a:off x="-702409" y="2444916"/>
            <a:ext cx="4920344" cy="3668486"/>
          </a:xfrm>
          <a:prstGeom prst="ellipse">
            <a:avLst/>
          </a:prstGeom>
          <a:ln>
            <a:noFill/>
          </a:ln>
          <a:effectLst>
            <a:softEdge rad="112500"/>
          </a:effectLst>
        </p:spPr>
      </p:pic>
      <p:grpSp>
        <p:nvGrpSpPr>
          <p:cNvPr id="13" name="Group 12"/>
          <p:cNvGrpSpPr/>
          <p:nvPr/>
        </p:nvGrpSpPr>
        <p:grpSpPr>
          <a:xfrm>
            <a:off x="6757308" y="3166947"/>
            <a:ext cx="5075463" cy="3517677"/>
            <a:chOff x="5791200" y="2166257"/>
            <a:chExt cx="5701393" cy="3842657"/>
          </a:xfrm>
        </p:grpSpPr>
        <p:pic>
          <p:nvPicPr>
            <p:cNvPr id="12" name="Picture 2" descr="http://www.houseofducentis.com/media/catalog/product/cache/1/image/b22fc9c52ae58bf854b8c6c92b7faea4/m/r/mrm862_silv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16" t="3879" r="2119" b="3166"/>
            <a:stretch/>
          </p:blipFill>
          <p:spPr bwMode="auto">
            <a:xfrm>
              <a:off x="5791200" y="2166257"/>
              <a:ext cx="5701393" cy="38426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5643" r="3327"/>
            <a:stretch/>
          </p:blipFill>
          <p:spPr>
            <a:xfrm>
              <a:off x="6376308" y="2733434"/>
              <a:ext cx="4453620" cy="2581208"/>
            </a:xfrm>
            <a:prstGeom prst="rect">
              <a:avLst/>
            </a:prstGeom>
          </p:spPr>
        </p:pic>
      </p:grpSp>
      <p:sp>
        <p:nvSpPr>
          <p:cNvPr id="14" name="Rectangle 13"/>
          <p:cNvSpPr/>
          <p:nvPr/>
        </p:nvSpPr>
        <p:spPr>
          <a:xfrm>
            <a:off x="10644180" y="2624112"/>
            <a:ext cx="1580754" cy="461665"/>
          </a:xfrm>
          <a:prstGeom prst="rect">
            <a:avLst/>
          </a:prstGeom>
        </p:spPr>
        <p:txBody>
          <a:bodyPr wrap="square">
            <a:spAutoFit/>
          </a:bodyPr>
          <a:lstStyle/>
          <a:p>
            <a:pPr algn="ctr"/>
            <a:r>
              <a:rPr lang="en-US" sz="1200" b="0" i="0" dirty="0">
                <a:solidFill>
                  <a:srgbClr val="222222"/>
                </a:solidFill>
                <a:effectLst/>
                <a:latin typeface="Open Sans"/>
              </a:rPr>
              <a:t>The Blau Family </a:t>
            </a:r>
          </a:p>
          <a:p>
            <a:pPr algn="ctr"/>
            <a:r>
              <a:rPr lang="en-US" sz="1200" dirty="0">
                <a:solidFill>
                  <a:srgbClr val="222222"/>
                </a:solidFill>
                <a:latin typeface="Open Sans"/>
              </a:rPr>
              <a:t>Nibley,, Utah</a:t>
            </a:r>
            <a:endParaRPr lang="en-US" sz="1200" dirty="0">
              <a:latin typeface="Open Sans"/>
            </a:endParaRPr>
          </a:p>
        </p:txBody>
      </p:sp>
      <p:sp>
        <p:nvSpPr>
          <p:cNvPr id="2" name="Rectangle 1">
            <a:extLst>
              <a:ext uri="{FF2B5EF4-FFF2-40B4-BE49-F238E27FC236}">
                <a16:creationId xmlns:a16="http://schemas.microsoft.com/office/drawing/2014/main" id="{A11F8499-9E68-4CFA-8592-066EDA54E24B}"/>
              </a:ext>
            </a:extLst>
          </p:cNvPr>
          <p:cNvSpPr/>
          <p:nvPr/>
        </p:nvSpPr>
        <p:spPr>
          <a:xfrm>
            <a:off x="3477676" y="3860345"/>
            <a:ext cx="3267357" cy="1938992"/>
          </a:xfrm>
          <a:prstGeom prst="rect">
            <a:avLst/>
          </a:prstGeom>
        </p:spPr>
        <p:txBody>
          <a:bodyPr wrap="square">
            <a:spAutoFit/>
          </a:bodyPr>
          <a:lstStyle/>
          <a:p>
            <a:pPr algn="ctr"/>
            <a:r>
              <a:rPr lang="en-US" sz="2000" b="1" dirty="0">
                <a:solidFill>
                  <a:srgbClr val="333333"/>
                </a:solidFill>
              </a:rPr>
              <a:t>Marriage between a man and a woman is ordained of God</a:t>
            </a:r>
          </a:p>
          <a:p>
            <a:pPr algn="ctr"/>
            <a:endParaRPr lang="en-US" sz="2000" b="1" dirty="0">
              <a:solidFill>
                <a:srgbClr val="333333"/>
              </a:solidFill>
            </a:endParaRPr>
          </a:p>
          <a:p>
            <a:pPr algn="ctr"/>
            <a:r>
              <a:rPr lang="en-US" sz="2000" b="1" dirty="0"/>
              <a:t>The family is central to Heavenly Father’s plan</a:t>
            </a:r>
            <a:r>
              <a:rPr lang="en-US" sz="2000" dirty="0"/>
              <a:t> </a:t>
            </a:r>
          </a:p>
        </p:txBody>
      </p:sp>
      <p:sp>
        <p:nvSpPr>
          <p:cNvPr id="15" name="Rectangle 14">
            <a:extLst>
              <a:ext uri="{FF2B5EF4-FFF2-40B4-BE49-F238E27FC236}">
                <a16:creationId xmlns:a16="http://schemas.microsoft.com/office/drawing/2014/main" id="{34027885-D1ED-48CD-8A40-87CE822147B9}"/>
              </a:ext>
            </a:extLst>
          </p:cNvPr>
          <p:cNvSpPr/>
          <p:nvPr/>
        </p:nvSpPr>
        <p:spPr>
          <a:xfrm>
            <a:off x="0" y="6509280"/>
            <a:ext cx="1658907" cy="369332"/>
          </a:xfrm>
          <a:prstGeom prst="rect">
            <a:avLst/>
          </a:prstGeom>
        </p:spPr>
        <p:txBody>
          <a:bodyPr wrap="square">
            <a:spAutoFit/>
          </a:bodyPr>
          <a:lstStyle/>
          <a:p>
            <a:pPr algn="ctr"/>
            <a:r>
              <a:rPr lang="en-US" dirty="0">
                <a:latin typeface="Open Sans"/>
              </a:rPr>
              <a:t>Paragraph 1</a:t>
            </a:r>
          </a:p>
        </p:txBody>
      </p:sp>
    </p:spTree>
    <p:extLst>
      <p:ext uri="{BB962C8B-B14F-4D97-AF65-F5344CB8AC3E}">
        <p14:creationId xmlns:p14="http://schemas.microsoft.com/office/powerpoint/2010/main" val="8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000"/>
                                        <p:tgtEl>
                                          <p:spTgt spid="2">
                                            <p:txEl>
                                              <p:pRg st="0" end="0"/>
                                            </p:txEl>
                                          </p:spTgt>
                                        </p:tgtEl>
                                      </p:cBhvr>
                                    </p:animEffect>
                                    <p:anim calcmode="lin" valueType="num">
                                      <p:cBhvr>
                                        <p:cTn id="2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ttp://www.polyvore.com/cgi/img-thing?.out=jpg&amp;size=l&amp;tid=940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97085" y="1521018"/>
            <a:ext cx="4397829" cy="4893647"/>
          </a:xfrm>
          <a:prstGeom prst="rect">
            <a:avLst/>
          </a:prstGeom>
        </p:spPr>
        <p:txBody>
          <a:bodyPr wrap="square">
            <a:spAutoFit/>
          </a:bodyPr>
          <a:lstStyle/>
          <a:p>
            <a:r>
              <a:rPr lang="en-US" sz="2400" dirty="0">
                <a:solidFill>
                  <a:srgbClr val="333333"/>
                </a:solidFill>
                <a:latin typeface="Open Sans"/>
              </a:rPr>
              <a:t>All human beings—male and female—are created in the image of God. </a:t>
            </a:r>
          </a:p>
          <a:p>
            <a:endParaRPr lang="en-US" sz="2400" dirty="0">
              <a:solidFill>
                <a:srgbClr val="333333"/>
              </a:solidFill>
              <a:latin typeface="Open Sans"/>
            </a:endParaRPr>
          </a:p>
          <a:p>
            <a:r>
              <a:rPr lang="en-US" sz="2400" dirty="0">
                <a:solidFill>
                  <a:srgbClr val="333333"/>
                </a:solidFill>
                <a:latin typeface="Open Sans"/>
              </a:rPr>
              <a:t>Each is a beloved spirit son or daughter of heavenly parents, and, as such, each has a divine nature and destiny. </a:t>
            </a:r>
          </a:p>
          <a:p>
            <a:endParaRPr lang="en-US" sz="2400" dirty="0">
              <a:solidFill>
                <a:srgbClr val="333333"/>
              </a:solidFill>
              <a:latin typeface="Open Sans"/>
            </a:endParaRPr>
          </a:p>
          <a:p>
            <a:r>
              <a:rPr lang="en-US" sz="2400" b="1" dirty="0">
                <a:solidFill>
                  <a:srgbClr val="333333"/>
                </a:solidFill>
                <a:latin typeface="Open Sans"/>
              </a:rPr>
              <a:t>Gender is an essential characteristic of individual premortal, mortal, and eternal identity and purpose.</a:t>
            </a:r>
            <a:endParaRPr lang="en-US" sz="2400" b="1" dirty="0"/>
          </a:p>
        </p:txBody>
      </p:sp>
      <p:sp>
        <p:nvSpPr>
          <p:cNvPr id="5" name="TextBox 4"/>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Gender</a:t>
            </a:r>
            <a:endParaRPr lang="en-US" sz="5400" dirty="0">
              <a:latin typeface="Lucida Handwriting" panose="03010101010101010101" pitchFamily="66" charset="0"/>
            </a:endParaRPr>
          </a:p>
        </p:txBody>
      </p:sp>
      <p:grpSp>
        <p:nvGrpSpPr>
          <p:cNvPr id="4" name="Group 3"/>
          <p:cNvGrpSpPr/>
          <p:nvPr/>
        </p:nvGrpSpPr>
        <p:grpSpPr>
          <a:xfrm>
            <a:off x="372277" y="531267"/>
            <a:ext cx="3347197" cy="3955779"/>
            <a:chOff x="285191" y="1102768"/>
            <a:chExt cx="3347197" cy="3955779"/>
          </a:xfrm>
        </p:grpSpPr>
        <p:pic>
          <p:nvPicPr>
            <p:cNvPr id="9" name="Picture 2" descr="http://framemytv.com/images/gallery/41/FrameMyTV10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5" t="2623" r="4197" b="2737"/>
            <a:stretch/>
          </p:blipFill>
          <p:spPr bwMode="auto">
            <a:xfrm rot="5400000">
              <a:off x="-19100" y="1407059"/>
              <a:ext cx="3955779" cy="33471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723" t="13747" r="73267" b="72013"/>
            <a:stretch/>
          </p:blipFill>
          <p:spPr>
            <a:xfrm>
              <a:off x="801823" y="1665515"/>
              <a:ext cx="2313934" cy="2873828"/>
            </a:xfrm>
            <a:prstGeom prst="rect">
              <a:avLst/>
            </a:prstGeom>
          </p:spPr>
        </p:pic>
      </p:grpSp>
      <p:grpSp>
        <p:nvGrpSpPr>
          <p:cNvPr id="10" name="Group 9"/>
          <p:cNvGrpSpPr/>
          <p:nvPr/>
        </p:nvGrpSpPr>
        <p:grpSpPr>
          <a:xfrm>
            <a:off x="8472525" y="2386419"/>
            <a:ext cx="3347197" cy="3955779"/>
            <a:chOff x="8653036" y="1243108"/>
            <a:chExt cx="3347197" cy="3955779"/>
          </a:xfrm>
        </p:grpSpPr>
        <p:pic>
          <p:nvPicPr>
            <p:cNvPr id="11" name="Picture 2" descr="http://framemytv.com/images/gallery/41/FrameMyTV10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5" t="2623" r="4197" b="2737"/>
            <a:stretch/>
          </p:blipFill>
          <p:spPr bwMode="auto">
            <a:xfrm rot="5400000">
              <a:off x="8348745" y="1547399"/>
              <a:ext cx="3955779" cy="33471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262" t="11147" r="55148" b="72013"/>
            <a:stretch/>
          </p:blipFill>
          <p:spPr>
            <a:xfrm>
              <a:off x="9238062" y="1789837"/>
              <a:ext cx="2177143" cy="2906486"/>
            </a:xfrm>
            <a:prstGeom prst="rect">
              <a:avLst/>
            </a:prstGeom>
          </p:spPr>
        </p:pic>
      </p:grpSp>
      <p:sp>
        <p:nvSpPr>
          <p:cNvPr id="2" name="TextBox 1"/>
          <p:cNvSpPr txBox="1"/>
          <p:nvPr/>
        </p:nvSpPr>
        <p:spPr>
          <a:xfrm>
            <a:off x="917200" y="4487046"/>
            <a:ext cx="2394857" cy="369332"/>
          </a:xfrm>
          <a:prstGeom prst="rect">
            <a:avLst/>
          </a:prstGeom>
          <a:noFill/>
        </p:spPr>
        <p:txBody>
          <a:bodyPr wrap="square" rtlCol="0">
            <a:spAutoFit/>
          </a:bodyPr>
          <a:lstStyle/>
          <a:p>
            <a:r>
              <a:rPr lang="en-US" dirty="0" err="1"/>
              <a:t>Leeta</a:t>
            </a:r>
            <a:r>
              <a:rPr lang="en-US" dirty="0"/>
              <a:t> Richardson Blau</a:t>
            </a:r>
          </a:p>
        </p:txBody>
      </p:sp>
      <p:sp>
        <p:nvSpPr>
          <p:cNvPr id="12" name="TextBox 11"/>
          <p:cNvSpPr txBox="1"/>
          <p:nvPr/>
        </p:nvSpPr>
        <p:spPr>
          <a:xfrm>
            <a:off x="8948693" y="6331460"/>
            <a:ext cx="2394857" cy="369332"/>
          </a:xfrm>
          <a:prstGeom prst="rect">
            <a:avLst/>
          </a:prstGeom>
          <a:noFill/>
        </p:spPr>
        <p:txBody>
          <a:bodyPr wrap="square" rtlCol="0">
            <a:spAutoFit/>
          </a:bodyPr>
          <a:lstStyle/>
          <a:p>
            <a:pPr algn="ctr"/>
            <a:r>
              <a:rPr lang="en-US" dirty="0"/>
              <a:t>George Blau</a:t>
            </a:r>
          </a:p>
        </p:txBody>
      </p:sp>
      <p:sp>
        <p:nvSpPr>
          <p:cNvPr id="13" name="Rectangle 12">
            <a:extLst>
              <a:ext uri="{FF2B5EF4-FFF2-40B4-BE49-F238E27FC236}">
                <a16:creationId xmlns:a16="http://schemas.microsoft.com/office/drawing/2014/main" id="{238B42C3-370C-49D3-B45B-904CF0B5671D}"/>
              </a:ext>
            </a:extLst>
          </p:cNvPr>
          <p:cNvSpPr/>
          <p:nvPr/>
        </p:nvSpPr>
        <p:spPr>
          <a:xfrm>
            <a:off x="0" y="6509280"/>
            <a:ext cx="1658907" cy="369332"/>
          </a:xfrm>
          <a:prstGeom prst="rect">
            <a:avLst/>
          </a:prstGeom>
        </p:spPr>
        <p:txBody>
          <a:bodyPr wrap="square">
            <a:spAutoFit/>
          </a:bodyPr>
          <a:lstStyle/>
          <a:p>
            <a:pPr algn="ctr"/>
            <a:r>
              <a:rPr lang="en-US" dirty="0">
                <a:latin typeface="Open Sans"/>
              </a:rPr>
              <a:t>Paragraph 2</a:t>
            </a:r>
          </a:p>
        </p:txBody>
      </p:sp>
    </p:spTree>
    <p:extLst>
      <p:ext uri="{BB962C8B-B14F-4D97-AF65-F5344CB8AC3E}">
        <p14:creationId xmlns:p14="http://schemas.microsoft.com/office/powerpoint/2010/main" val="29720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vintageillustrations.org/hash/thumbs/5/a/4/9/5a49-pale-sky-blue-background-with-soft-pastel-vintage-background-grunge-texture-and-light-solid-design-1507616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8196" r="2043" b="13727"/>
          <a:stretch/>
        </p:blipFill>
        <p:spPr bwMode="auto">
          <a:xfrm>
            <a:off x="7030" y="-2965"/>
            <a:ext cx="12184970" cy="68661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0" y="2040208"/>
            <a:ext cx="4615542" cy="3785652"/>
          </a:xfrm>
          <a:prstGeom prst="rect">
            <a:avLst/>
          </a:prstGeom>
        </p:spPr>
        <p:txBody>
          <a:bodyPr wrap="square">
            <a:spAutoFit/>
          </a:bodyPr>
          <a:lstStyle/>
          <a:p>
            <a:r>
              <a:rPr lang="en-US" sz="2400" dirty="0">
                <a:solidFill>
                  <a:srgbClr val="333333"/>
                </a:solidFill>
                <a:latin typeface="Open Sans"/>
              </a:rPr>
              <a:t>In the premortal realm, spirit sons and daughters knew and worshipped God as their Eternal Father and accepted His plan by which His children could obtain a physical body and gain earthly experience to progress toward perfection and ultimately realize their divine destiny as heirs of eternal life.</a:t>
            </a:r>
            <a:endParaRPr lang="en-US" sz="2400" dirty="0"/>
          </a:p>
        </p:txBody>
      </p:sp>
      <p:sp>
        <p:nvSpPr>
          <p:cNvPr id="5" name="TextBox 4"/>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Premortal Realm</a:t>
            </a:r>
            <a:endParaRPr lang="en-US" sz="5400" dirty="0">
              <a:latin typeface="Lucida Handwriting" panose="03010101010101010101" pitchFamily="66" charset="0"/>
            </a:endParaRPr>
          </a:p>
        </p:txBody>
      </p:sp>
      <p:grpSp>
        <p:nvGrpSpPr>
          <p:cNvPr id="4" name="Group 3"/>
          <p:cNvGrpSpPr/>
          <p:nvPr/>
        </p:nvGrpSpPr>
        <p:grpSpPr>
          <a:xfrm>
            <a:off x="413657" y="1208314"/>
            <a:ext cx="6030686" cy="4441372"/>
            <a:chOff x="413657" y="1208314"/>
            <a:chExt cx="6030686" cy="4441372"/>
          </a:xfrm>
        </p:grpSpPr>
        <p:pic>
          <p:nvPicPr>
            <p:cNvPr id="7174" name="Picture 6" descr="http://cdn.vectorstock.com/i/composite/54,30/realistic-white-frame-vector-895430.jpg"/>
            <p:cNvPicPr>
              <a:picLocks noChangeAspect="1" noChangeArrowheads="1"/>
            </p:cNvPicPr>
            <p:nvPr/>
          </p:nvPicPr>
          <p:blipFill rotWithShape="1">
            <a:blip r:embed="rId3">
              <a:extLst>
                <a:ext uri="{28A0092B-C50C-407E-A947-70E740481C1C}">
                  <a14:useLocalDpi xmlns:a14="http://schemas.microsoft.com/office/drawing/2010/main" val="0"/>
                </a:ext>
              </a:extLst>
            </a:blip>
            <a:srcRect l="9235" t="10857" r="8058" b="10571"/>
            <a:stretch/>
          </p:blipFill>
          <p:spPr bwMode="auto">
            <a:xfrm>
              <a:off x="413657" y="1208314"/>
              <a:ext cx="6030686" cy="44413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www.lds.org/bc/content/shared/content/images/gospel-library/manual/11174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75" y="1804275"/>
              <a:ext cx="4286250" cy="3429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4527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humbs.dreamstime.com/z/grey-cream-damask-vintage-grungy-background-38147968.jpg"/>
          <p:cNvPicPr>
            <a:picLocks noChangeAspect="1" noChangeArrowheads="1"/>
          </p:cNvPicPr>
          <p:nvPr/>
        </p:nvPicPr>
        <p:blipFill rotWithShape="1">
          <a:blip r:embed="rId2">
            <a:extLst>
              <a:ext uri="{28A0092B-C50C-407E-A947-70E740481C1C}">
                <a14:useLocalDpi xmlns:a14="http://schemas.microsoft.com/office/drawing/2010/main" val="0"/>
              </a:ext>
            </a:extLst>
          </a:blip>
          <a:srcRect r="-235" b="7224"/>
          <a:stretch/>
        </p:blipFill>
        <p:spPr bwMode="auto">
          <a:xfrm>
            <a:off x="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Divine Plan of Happiness</a:t>
            </a:r>
            <a:endParaRPr lang="en-US" sz="5400" dirty="0">
              <a:latin typeface="Lucida Handwriting" panose="03010101010101010101" pitchFamily="66" charset="0"/>
            </a:endParaRPr>
          </a:p>
        </p:txBody>
      </p:sp>
      <p:sp>
        <p:nvSpPr>
          <p:cNvPr id="4" name="Rectangle 3"/>
          <p:cNvSpPr/>
          <p:nvPr/>
        </p:nvSpPr>
        <p:spPr>
          <a:xfrm>
            <a:off x="1179845" y="1343153"/>
            <a:ext cx="5151381" cy="3416320"/>
          </a:xfrm>
          <a:prstGeom prst="rect">
            <a:avLst/>
          </a:prstGeom>
        </p:spPr>
        <p:txBody>
          <a:bodyPr wrap="square">
            <a:spAutoFit/>
          </a:bodyPr>
          <a:lstStyle/>
          <a:p>
            <a:r>
              <a:rPr lang="en-US" sz="2400" b="1" dirty="0">
                <a:solidFill>
                  <a:srgbClr val="333333"/>
                </a:solidFill>
                <a:latin typeface="Open Sans"/>
              </a:rPr>
              <a:t>The divine plan of happiness enables family relationships to be perpetuated beyond the grave. </a:t>
            </a:r>
          </a:p>
          <a:p>
            <a:endParaRPr lang="en-US" sz="2400" dirty="0">
              <a:solidFill>
                <a:srgbClr val="333333"/>
              </a:solidFill>
              <a:latin typeface="Open Sans"/>
            </a:endParaRPr>
          </a:p>
          <a:p>
            <a:r>
              <a:rPr lang="en-US" sz="2400" dirty="0">
                <a:solidFill>
                  <a:srgbClr val="333333"/>
                </a:solidFill>
                <a:latin typeface="Open Sans"/>
              </a:rPr>
              <a:t>Sacred ordinances and covenants available in holy temples make it possible for individuals to return to the presence of God and for families to be united eternally.</a:t>
            </a:r>
            <a:endParaRPr lang="en-US" sz="2400" dirty="0"/>
          </a:p>
        </p:txBody>
      </p:sp>
      <p:sp>
        <p:nvSpPr>
          <p:cNvPr id="11" name="Rectangle 10"/>
          <p:cNvSpPr/>
          <p:nvPr/>
        </p:nvSpPr>
        <p:spPr>
          <a:xfrm>
            <a:off x="3508668" y="6182419"/>
            <a:ext cx="5025732" cy="646331"/>
          </a:xfrm>
          <a:prstGeom prst="rect">
            <a:avLst/>
          </a:prstGeom>
        </p:spPr>
        <p:txBody>
          <a:bodyPr wrap="square">
            <a:spAutoFit/>
          </a:bodyPr>
          <a:lstStyle/>
          <a:p>
            <a:pPr algn="ctr"/>
            <a:r>
              <a:rPr lang="en-US" b="0" i="0" dirty="0">
                <a:solidFill>
                  <a:srgbClr val="222222"/>
                </a:solidFill>
                <a:effectLst/>
                <a:latin typeface="Open Sans"/>
              </a:rPr>
              <a:t>The Miller Family</a:t>
            </a:r>
          </a:p>
          <a:p>
            <a:pPr algn="ctr"/>
            <a:r>
              <a:rPr lang="en-US" dirty="0">
                <a:latin typeface="Open Sans"/>
              </a:rPr>
              <a:t>Caserta, Italy</a:t>
            </a:r>
          </a:p>
        </p:txBody>
      </p:sp>
      <p:grpSp>
        <p:nvGrpSpPr>
          <p:cNvPr id="6" name="Group 5"/>
          <p:cNvGrpSpPr/>
          <p:nvPr/>
        </p:nvGrpSpPr>
        <p:grpSpPr>
          <a:xfrm>
            <a:off x="7144887" y="1062535"/>
            <a:ext cx="3740828" cy="5306344"/>
            <a:chOff x="6219601" y="626373"/>
            <a:chExt cx="3740828" cy="5306344"/>
          </a:xfrm>
        </p:grpSpPr>
        <p:pic>
          <p:nvPicPr>
            <p:cNvPr id="12" name="Picture 6" descr="http://www.free-photo-frames.com/images/frames/frame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05" t="3781" r="3705" b="5081"/>
            <a:stretch/>
          </p:blipFill>
          <p:spPr bwMode="auto">
            <a:xfrm rot="5400000">
              <a:off x="5436843" y="1409131"/>
              <a:ext cx="5306344" cy="37408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899" b="7489"/>
            <a:stretch/>
          </p:blipFill>
          <p:spPr>
            <a:xfrm>
              <a:off x="6672942" y="1167180"/>
              <a:ext cx="2840109" cy="4177706"/>
            </a:xfrm>
            <a:prstGeom prst="rect">
              <a:avLst/>
            </a:prstGeom>
            <a:ln>
              <a:noFill/>
            </a:ln>
            <a:effectLst>
              <a:outerShdw blurRad="190500" algn="tl" rotWithShape="0">
                <a:srgbClr val="000000">
                  <a:alpha val="70000"/>
                </a:srgbClr>
              </a:outerShdw>
            </a:effectLst>
          </p:spPr>
        </p:pic>
      </p:grpSp>
      <p:sp>
        <p:nvSpPr>
          <p:cNvPr id="9" name="Rectangle 8">
            <a:extLst>
              <a:ext uri="{FF2B5EF4-FFF2-40B4-BE49-F238E27FC236}">
                <a16:creationId xmlns:a16="http://schemas.microsoft.com/office/drawing/2014/main" id="{8E3F6F66-35AD-48A9-9359-7A2448CD889E}"/>
              </a:ext>
            </a:extLst>
          </p:cNvPr>
          <p:cNvSpPr/>
          <p:nvPr/>
        </p:nvSpPr>
        <p:spPr>
          <a:xfrm>
            <a:off x="0" y="6509280"/>
            <a:ext cx="1658907" cy="369332"/>
          </a:xfrm>
          <a:prstGeom prst="rect">
            <a:avLst/>
          </a:prstGeom>
        </p:spPr>
        <p:txBody>
          <a:bodyPr wrap="square">
            <a:spAutoFit/>
          </a:bodyPr>
          <a:lstStyle/>
          <a:p>
            <a:pPr algn="ctr"/>
            <a:r>
              <a:rPr lang="en-US" dirty="0">
                <a:latin typeface="Open Sans"/>
              </a:rPr>
              <a:t>Paragraph 3</a:t>
            </a:r>
          </a:p>
        </p:txBody>
      </p:sp>
    </p:spTree>
    <p:extLst>
      <p:ext uri="{BB962C8B-B14F-4D97-AF65-F5344CB8AC3E}">
        <p14:creationId xmlns:p14="http://schemas.microsoft.com/office/powerpoint/2010/main" val="1138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rgbimg.com/cache1uwgfO/users/x/xy/xymonau/300/o4gm9zM.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12192001" cy="6890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63338" y="2691110"/>
            <a:ext cx="5408962" cy="1815882"/>
          </a:xfrm>
          <a:prstGeom prst="rect">
            <a:avLst/>
          </a:prstGeom>
        </p:spPr>
        <p:txBody>
          <a:bodyPr wrap="square">
            <a:spAutoFit/>
          </a:bodyPr>
          <a:lstStyle/>
          <a:p>
            <a:r>
              <a:rPr lang="en-US" sz="2800" dirty="0">
                <a:solidFill>
                  <a:srgbClr val="333333"/>
                </a:solidFill>
                <a:latin typeface="Open Sans"/>
              </a:rPr>
              <a:t>The first commandment that God gave to Adam and Eve pertained to their potential for parenthood as husband and wife. </a:t>
            </a:r>
          </a:p>
        </p:txBody>
      </p:sp>
      <p:sp>
        <p:nvSpPr>
          <p:cNvPr id="4" name="TextBox 3"/>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To Have Children</a:t>
            </a:r>
            <a:endParaRPr lang="en-US" sz="5400" dirty="0">
              <a:latin typeface="Lucida Handwriting" panose="03010101010101010101" pitchFamily="66" charset="0"/>
            </a:endParaRPr>
          </a:p>
        </p:txBody>
      </p:sp>
      <p:grpSp>
        <p:nvGrpSpPr>
          <p:cNvPr id="3" name="Group 2"/>
          <p:cNvGrpSpPr/>
          <p:nvPr/>
        </p:nvGrpSpPr>
        <p:grpSpPr>
          <a:xfrm>
            <a:off x="559142" y="1402552"/>
            <a:ext cx="5784497" cy="4392999"/>
            <a:chOff x="428513" y="914213"/>
            <a:chExt cx="5784497" cy="4392999"/>
          </a:xfrm>
        </p:grpSpPr>
        <p:pic>
          <p:nvPicPr>
            <p:cNvPr id="6" name="Picture 4" descr="http://framemytv.com/images/gallery/46/FrameMyTV1124.jpg"/>
            <p:cNvPicPr>
              <a:picLocks noChangeAspect="1" noChangeArrowheads="1"/>
            </p:cNvPicPr>
            <p:nvPr/>
          </p:nvPicPr>
          <p:blipFill rotWithShape="1">
            <a:blip r:embed="rId3">
              <a:extLst>
                <a:ext uri="{28A0092B-C50C-407E-A947-70E740481C1C}">
                  <a14:useLocalDpi xmlns:a14="http://schemas.microsoft.com/office/drawing/2010/main" val="0"/>
                </a:ext>
              </a:extLst>
            </a:blip>
            <a:srcRect l="2247" t="2002" r="2134" b="2449"/>
            <a:stretch/>
          </p:blipFill>
          <p:spPr bwMode="auto">
            <a:xfrm>
              <a:off x="428513" y="914213"/>
              <a:ext cx="5784497" cy="43929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lds.org/scriptures/bc/scriptures/pgp/moses/5/images/005-005-adam-and-eve-teaching-their-children-full.jpg?download=tr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43" t="3248" r="9449" b="11401"/>
            <a:stretch/>
          </p:blipFill>
          <p:spPr bwMode="auto">
            <a:xfrm>
              <a:off x="1045030" y="1589315"/>
              <a:ext cx="4517570" cy="309154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0B2BF652-251B-437D-B0C5-F1E4CF847921}"/>
              </a:ext>
            </a:extLst>
          </p:cNvPr>
          <p:cNvSpPr/>
          <p:nvPr/>
        </p:nvSpPr>
        <p:spPr>
          <a:xfrm>
            <a:off x="5194852" y="5844298"/>
            <a:ext cx="6096000" cy="646331"/>
          </a:xfrm>
          <a:prstGeom prst="rect">
            <a:avLst/>
          </a:prstGeom>
        </p:spPr>
        <p:txBody>
          <a:bodyPr>
            <a:spAutoFit/>
          </a:bodyPr>
          <a:lstStyle/>
          <a:p>
            <a:pPr algn="ctr"/>
            <a:r>
              <a:rPr lang="en-US" b="1" dirty="0">
                <a:solidFill>
                  <a:srgbClr val="333333"/>
                </a:solidFill>
                <a:latin typeface="Open Sans"/>
              </a:rPr>
              <a:t>God’s commandment for husbands and wives to have children remains in force today</a:t>
            </a:r>
            <a:endParaRPr lang="en-US" dirty="0"/>
          </a:p>
        </p:txBody>
      </p:sp>
      <p:sp>
        <p:nvSpPr>
          <p:cNvPr id="9" name="Rectangle 8">
            <a:extLst>
              <a:ext uri="{FF2B5EF4-FFF2-40B4-BE49-F238E27FC236}">
                <a16:creationId xmlns:a16="http://schemas.microsoft.com/office/drawing/2014/main" id="{7C66ACF4-6A3A-4016-BFDB-8E280FF49667}"/>
              </a:ext>
            </a:extLst>
          </p:cNvPr>
          <p:cNvSpPr/>
          <p:nvPr/>
        </p:nvSpPr>
        <p:spPr>
          <a:xfrm>
            <a:off x="0" y="6509280"/>
            <a:ext cx="1658907" cy="369332"/>
          </a:xfrm>
          <a:prstGeom prst="rect">
            <a:avLst/>
          </a:prstGeom>
        </p:spPr>
        <p:txBody>
          <a:bodyPr wrap="square">
            <a:spAutoFit/>
          </a:bodyPr>
          <a:lstStyle/>
          <a:p>
            <a:pPr algn="ctr"/>
            <a:r>
              <a:rPr lang="en-US" dirty="0">
                <a:latin typeface="Open Sans"/>
              </a:rPr>
              <a:t>Paragraph 4</a:t>
            </a:r>
          </a:p>
        </p:txBody>
      </p:sp>
    </p:spTree>
    <p:extLst>
      <p:ext uri="{BB962C8B-B14F-4D97-AF65-F5344CB8AC3E}">
        <p14:creationId xmlns:p14="http://schemas.microsoft.com/office/powerpoint/2010/main" val="3561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m.rgbimg.com/cache1tx8Kw/users/x/xy/xymonau/600/nOmx72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14504" y="1520778"/>
            <a:ext cx="4877496" cy="4154984"/>
          </a:xfrm>
          <a:prstGeom prst="rect">
            <a:avLst/>
          </a:prstGeom>
        </p:spPr>
        <p:txBody>
          <a:bodyPr wrap="square">
            <a:spAutoFit/>
          </a:bodyPr>
          <a:lstStyle/>
          <a:p>
            <a:r>
              <a:rPr lang="en-US" sz="2400" dirty="0">
                <a:solidFill>
                  <a:srgbClr val="333333"/>
                </a:solidFill>
                <a:latin typeface="Open Sans"/>
              </a:rPr>
              <a:t>We declare that God’s commandment for His children to multiply and replenish the earth remains in force. </a:t>
            </a:r>
          </a:p>
          <a:p>
            <a:endParaRPr lang="en-US" sz="2400" dirty="0">
              <a:solidFill>
                <a:srgbClr val="333333"/>
              </a:solidFill>
              <a:latin typeface="Open Sans"/>
            </a:endParaRPr>
          </a:p>
          <a:p>
            <a:r>
              <a:rPr lang="en-US" sz="2400" b="1" dirty="0">
                <a:solidFill>
                  <a:srgbClr val="333333"/>
                </a:solidFill>
                <a:latin typeface="Open Sans"/>
              </a:rPr>
              <a:t>We further declare that God has commanded that the sacred powers of procreation are to be employed only between man and woman, lawfully wedded as husband and wife.</a:t>
            </a:r>
            <a:endParaRPr lang="en-US" sz="2400" b="1" dirty="0"/>
          </a:p>
        </p:txBody>
      </p:sp>
      <p:sp>
        <p:nvSpPr>
          <p:cNvPr id="4" name="TextBox 3"/>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Lawfully Wedded</a:t>
            </a:r>
            <a:endParaRPr lang="en-US" sz="5400" dirty="0">
              <a:latin typeface="Lucida Handwriting" panose="03010101010101010101" pitchFamily="66" charset="0"/>
            </a:endParaRPr>
          </a:p>
        </p:txBody>
      </p:sp>
      <p:sp>
        <p:nvSpPr>
          <p:cNvPr id="7" name="TextBox 6"/>
          <p:cNvSpPr txBox="1"/>
          <p:nvPr/>
        </p:nvSpPr>
        <p:spPr>
          <a:xfrm>
            <a:off x="2862943" y="6425218"/>
            <a:ext cx="2982686" cy="369332"/>
          </a:xfrm>
          <a:prstGeom prst="rect">
            <a:avLst/>
          </a:prstGeom>
          <a:noFill/>
        </p:spPr>
        <p:txBody>
          <a:bodyPr wrap="square" rtlCol="0">
            <a:spAutoFit/>
          </a:bodyPr>
          <a:lstStyle/>
          <a:p>
            <a:r>
              <a:rPr lang="en-US" dirty="0">
                <a:latin typeface="Open Sans"/>
              </a:rPr>
              <a:t>The </a:t>
            </a:r>
            <a:r>
              <a:rPr lang="en-US" dirty="0" err="1">
                <a:latin typeface="Open Sans"/>
              </a:rPr>
              <a:t>Rhiner</a:t>
            </a:r>
            <a:r>
              <a:rPr lang="en-US" dirty="0">
                <a:latin typeface="Open Sans"/>
              </a:rPr>
              <a:t> Family</a:t>
            </a:r>
          </a:p>
        </p:txBody>
      </p:sp>
      <p:grpSp>
        <p:nvGrpSpPr>
          <p:cNvPr id="8" name="Group 7"/>
          <p:cNvGrpSpPr/>
          <p:nvPr/>
        </p:nvGrpSpPr>
        <p:grpSpPr>
          <a:xfrm>
            <a:off x="371185" y="1039099"/>
            <a:ext cx="6579164" cy="5363657"/>
            <a:chOff x="-102164" y="730457"/>
            <a:chExt cx="6579164" cy="5363657"/>
          </a:xfrm>
        </p:grpSpPr>
        <p:pic>
          <p:nvPicPr>
            <p:cNvPr id="11" name="Picture 10" descr="http://www.free-photo-frames.com/images/frames/frame_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9" t="3963" r="2577" b="4222"/>
            <a:stretch/>
          </p:blipFill>
          <p:spPr bwMode="auto">
            <a:xfrm>
              <a:off x="-102164" y="730457"/>
              <a:ext cx="6579164" cy="5363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81" y="1543730"/>
              <a:ext cx="5012733" cy="3757613"/>
            </a:xfrm>
            <a:prstGeom prst="rect">
              <a:avLst/>
            </a:prstGeom>
          </p:spPr>
        </p:pic>
      </p:grpSp>
      <p:sp>
        <p:nvSpPr>
          <p:cNvPr id="9" name="Rectangle 8">
            <a:extLst>
              <a:ext uri="{FF2B5EF4-FFF2-40B4-BE49-F238E27FC236}">
                <a16:creationId xmlns:a16="http://schemas.microsoft.com/office/drawing/2014/main" id="{AD59DE92-4EA1-4B9A-B219-DD469107BC03}"/>
              </a:ext>
            </a:extLst>
          </p:cNvPr>
          <p:cNvSpPr/>
          <p:nvPr/>
        </p:nvSpPr>
        <p:spPr>
          <a:xfrm>
            <a:off x="0" y="6509280"/>
            <a:ext cx="1658907" cy="369332"/>
          </a:xfrm>
          <a:prstGeom prst="rect">
            <a:avLst/>
          </a:prstGeom>
        </p:spPr>
        <p:txBody>
          <a:bodyPr wrap="square">
            <a:spAutoFit/>
          </a:bodyPr>
          <a:lstStyle/>
          <a:p>
            <a:pPr algn="ctr"/>
            <a:r>
              <a:rPr lang="en-US" dirty="0">
                <a:latin typeface="Open Sans"/>
              </a:rPr>
              <a:t>Paragraph 4</a:t>
            </a:r>
          </a:p>
        </p:txBody>
      </p:sp>
    </p:spTree>
    <p:extLst>
      <p:ext uri="{BB962C8B-B14F-4D97-AF65-F5344CB8AC3E}">
        <p14:creationId xmlns:p14="http://schemas.microsoft.com/office/powerpoint/2010/main" val="39706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2706</Words>
  <Application>Microsoft Office PowerPoint</Application>
  <PresentationFormat>Widescreen</PresentationFormat>
  <Paragraphs>149</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Calibri</vt:lpstr>
      <vt:lpstr>Open Sans</vt:lpstr>
      <vt:lpstr>Georgia</vt:lpstr>
      <vt:lpstr>Palatino</vt:lpstr>
      <vt:lpstr>Arial</vt:lpstr>
      <vt:lpstr>Lucida Handwriting</vt:lpstr>
      <vt:lpstr>Calibri Light</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60</cp:revision>
  <dcterms:created xsi:type="dcterms:W3CDTF">2015-05-03T15:13:43Z</dcterms:created>
  <dcterms:modified xsi:type="dcterms:W3CDTF">2020-07-28T15:12:43Z</dcterms:modified>
</cp:coreProperties>
</file>