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65" r:id="rId14"/>
    <p:sldId id="272" r:id="rId15"/>
    <p:sldId id="271" r:id="rId16"/>
    <p:sldId id="257" r:id="rId17"/>
    <p:sldId id="270" r:id="rId18"/>
  </p:sldIdLst>
  <p:sldSz cx="12192000" cy="6858000"/>
  <p:notesSz cx="6858000" cy="9144000"/>
  <p:embeddedFontLst>
    <p:embeddedFont>
      <p:font typeface="Abadi" panose="020B0604020104020204" pitchFamily="34" charset="0"/>
      <p:regular r:id="rId19"/>
    </p:embeddedFont>
    <p:embeddedFont>
      <p:font typeface="Baskerville Old Face" panose="02020602080505020303" pitchFamily="18"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pen Sans" panose="020B0606030504020204" pitchFamily="34" charset="0"/>
      <p:regular r:id="rId27"/>
      <p:bold r:id="rId28"/>
      <p:italic r:id="rId29"/>
      <p:boldItalic r:id="rId30"/>
    </p:embeddedFont>
    <p:embeddedFont>
      <p:font typeface="Palatino"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5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C5C267-DD11-4DC7-9EB9-03B12B78964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175004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7435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20702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21668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5C267-DD11-4DC7-9EB9-03B12B78964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43916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C5C267-DD11-4DC7-9EB9-03B12B78964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03301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5C267-DD11-4DC7-9EB9-03B12B789645}"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47770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5C267-DD11-4DC7-9EB9-03B12B789645}"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5022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5C267-DD11-4DC7-9EB9-03B12B789645}"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186541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C5C267-DD11-4DC7-9EB9-03B12B78964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406403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C5C267-DD11-4DC7-9EB9-03B12B78964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2012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5C267-DD11-4DC7-9EB9-03B12B789645}"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E96A1-F86B-4CAB-8282-5FB6948275A9}" type="slidenum">
              <a:rPr lang="en-US" smtClean="0"/>
              <a:t>‹#›</a:t>
            </a:fld>
            <a:endParaRPr lang="en-US"/>
          </a:p>
        </p:txBody>
      </p:sp>
    </p:spTree>
    <p:extLst>
      <p:ext uri="{BB962C8B-B14F-4D97-AF65-F5344CB8AC3E}">
        <p14:creationId xmlns:p14="http://schemas.microsoft.com/office/powerpoint/2010/main" val="108536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gif"/></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FCC50A9A-7309-4C47-9B55-0891E068F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193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Teaching By Repetition</a:t>
            </a:r>
          </a:p>
        </p:txBody>
      </p:sp>
      <p:sp>
        <p:nvSpPr>
          <p:cNvPr id="5" name="Rectangle 4"/>
          <p:cNvSpPr/>
          <p:nvPr/>
        </p:nvSpPr>
        <p:spPr>
          <a:xfrm>
            <a:off x="217715" y="1083272"/>
            <a:ext cx="3777342" cy="646331"/>
          </a:xfrm>
          <a:prstGeom prst="rect">
            <a:avLst/>
          </a:prstGeom>
        </p:spPr>
        <p:txBody>
          <a:bodyPr wrap="square">
            <a:spAutoFit/>
          </a:bodyPr>
          <a:lstStyle/>
          <a:p>
            <a:pPr fontAlgn="base"/>
            <a:r>
              <a:rPr lang="en-US" dirty="0">
                <a:solidFill>
                  <a:schemeClr val="bg1"/>
                </a:solidFill>
                <a:latin typeface="Open Sans"/>
              </a:rPr>
              <a:t>“Don’t discount a message merely because it sounds familiar.”</a:t>
            </a:r>
          </a:p>
        </p:txBody>
      </p:sp>
      <p:sp>
        <p:nvSpPr>
          <p:cNvPr id="7" name="Rectangle 6"/>
          <p:cNvSpPr/>
          <p:nvPr/>
        </p:nvSpPr>
        <p:spPr>
          <a:xfrm>
            <a:off x="6868885" y="1406437"/>
            <a:ext cx="5138057" cy="2308324"/>
          </a:xfrm>
          <a:prstGeom prst="rect">
            <a:avLst/>
          </a:prstGeom>
        </p:spPr>
        <p:txBody>
          <a:bodyPr wrap="square">
            <a:spAutoFit/>
          </a:bodyPr>
          <a:lstStyle/>
          <a:p>
            <a:r>
              <a:rPr lang="en-US" dirty="0">
                <a:solidFill>
                  <a:schemeClr val="bg1"/>
                </a:solidFill>
                <a:latin typeface="Open Sans"/>
              </a:rPr>
              <a:t>“Prophets have always taught by repetition; it is a law of learning. </a:t>
            </a:r>
          </a:p>
          <a:p>
            <a:endParaRPr lang="en-US" dirty="0">
              <a:solidFill>
                <a:schemeClr val="bg1"/>
              </a:solidFill>
              <a:latin typeface="Open Sans"/>
            </a:endParaRPr>
          </a:p>
          <a:p>
            <a:r>
              <a:rPr lang="en-US" dirty="0">
                <a:solidFill>
                  <a:schemeClr val="bg1"/>
                </a:solidFill>
                <a:latin typeface="Open Sans"/>
              </a:rPr>
              <a:t>You will hear repetition in themes and doctrines in general conference. </a:t>
            </a:r>
          </a:p>
          <a:p>
            <a:endParaRPr lang="en-US" dirty="0">
              <a:solidFill>
                <a:schemeClr val="bg1"/>
              </a:solidFill>
              <a:latin typeface="Open Sans"/>
            </a:endParaRPr>
          </a:p>
          <a:p>
            <a:r>
              <a:rPr lang="en-US" dirty="0">
                <a:solidFill>
                  <a:schemeClr val="bg1"/>
                </a:solidFill>
                <a:latin typeface="Open Sans"/>
              </a:rPr>
              <a:t>Let me reassure you: this is not due to a lack of creativity or imagination.” </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sp>
        <p:nvSpPr>
          <p:cNvPr id="2" name="Rectangle 1"/>
          <p:cNvSpPr/>
          <p:nvPr/>
        </p:nvSpPr>
        <p:spPr>
          <a:xfrm>
            <a:off x="217715" y="4123167"/>
            <a:ext cx="6096000" cy="2308324"/>
          </a:xfrm>
          <a:prstGeom prst="rect">
            <a:avLst/>
          </a:prstGeom>
        </p:spPr>
        <p:txBody>
          <a:bodyPr>
            <a:spAutoFit/>
          </a:bodyPr>
          <a:lstStyle/>
          <a:p>
            <a:r>
              <a:rPr lang="en-US" dirty="0">
                <a:solidFill>
                  <a:schemeClr val="bg1"/>
                </a:solidFill>
                <a:latin typeface="Open Sans"/>
              </a:rPr>
              <a:t>“We continue to hear messages on similar issues because the Lord is teaching and impressing upon our minds and hearts certain foundational principles of great eternal importance that must be understood and acted upon before we can move on to other things. </a:t>
            </a:r>
          </a:p>
          <a:p>
            <a:endParaRPr lang="en-US" dirty="0">
              <a:solidFill>
                <a:schemeClr val="bg1"/>
              </a:solidFill>
              <a:latin typeface="Open Sans"/>
            </a:endParaRPr>
          </a:p>
          <a:p>
            <a:r>
              <a:rPr lang="en-US" dirty="0">
                <a:solidFill>
                  <a:schemeClr val="bg1"/>
                </a:solidFill>
                <a:latin typeface="Open Sans"/>
              </a:rPr>
              <a:t>A wise builder first lays the foundation before erecting the walls and the roof.”</a:t>
            </a:r>
          </a:p>
        </p:txBody>
      </p:sp>
      <p:pic>
        <p:nvPicPr>
          <p:cNvPr id="11266" name="Picture 2" descr="http://www.netanimations.net/Moving-animated-picture-of-chicken-dance-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452" y="1311275"/>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0B1246-C38B-435D-98A6-2603896D0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249" y="3981122"/>
            <a:ext cx="2450369" cy="2450369"/>
          </a:xfrm>
          <a:prstGeom prst="rect">
            <a:avLst/>
          </a:prstGeom>
        </p:spPr>
      </p:pic>
    </p:spTree>
    <p:extLst>
      <p:ext uri="{BB962C8B-B14F-4D97-AF65-F5344CB8AC3E}">
        <p14:creationId xmlns:p14="http://schemas.microsoft.com/office/powerpoint/2010/main" val="36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Prophets Speak For Our Time</a:t>
            </a:r>
          </a:p>
        </p:txBody>
      </p:sp>
      <p:sp>
        <p:nvSpPr>
          <p:cNvPr id="5" name="Rectangle 4"/>
          <p:cNvSpPr/>
          <p:nvPr/>
        </p:nvSpPr>
        <p:spPr>
          <a:xfrm>
            <a:off x="223217" y="1083272"/>
            <a:ext cx="3080657" cy="1477328"/>
          </a:xfrm>
          <a:prstGeom prst="rect">
            <a:avLst/>
          </a:prstGeom>
        </p:spPr>
        <p:txBody>
          <a:bodyPr wrap="square">
            <a:spAutoFit/>
          </a:bodyPr>
          <a:lstStyle/>
          <a:p>
            <a:pPr fontAlgn="base"/>
            <a:r>
              <a:rPr lang="en-US" dirty="0">
                <a:solidFill>
                  <a:schemeClr val="bg1"/>
                </a:solidFill>
                <a:latin typeface="Open Sans"/>
              </a:rPr>
              <a:t>“The words spoken at general conference should be a compass that points the way for us during the coming months.”</a:t>
            </a:r>
          </a:p>
        </p:txBody>
      </p:sp>
      <p:sp>
        <p:nvSpPr>
          <p:cNvPr id="7" name="Rectangle 6"/>
          <p:cNvSpPr/>
          <p:nvPr/>
        </p:nvSpPr>
        <p:spPr>
          <a:xfrm>
            <a:off x="6720416" y="1360270"/>
            <a:ext cx="4985657" cy="1200329"/>
          </a:xfrm>
          <a:prstGeom prst="rect">
            <a:avLst/>
          </a:prstGeom>
        </p:spPr>
        <p:txBody>
          <a:bodyPr wrap="square">
            <a:spAutoFit/>
          </a:bodyPr>
          <a:lstStyle/>
          <a:p>
            <a:r>
              <a:rPr lang="en-US" dirty="0">
                <a:solidFill>
                  <a:schemeClr val="bg1"/>
                </a:solidFill>
                <a:latin typeface="Open Sans"/>
              </a:rPr>
              <a:t>“If we listen to and follow the promptings of the Spirit, they will serve as a Liahona, guiding us through the unknown, challenging valleys and mountains that are ahead.” (see 1 Nephi 16).</a:t>
            </a:r>
          </a:p>
        </p:txBody>
      </p:sp>
      <p:sp>
        <p:nvSpPr>
          <p:cNvPr id="9" name="Rectangle 8"/>
          <p:cNvSpPr/>
          <p:nvPr/>
        </p:nvSpPr>
        <p:spPr>
          <a:xfrm>
            <a:off x="304800" y="4318338"/>
            <a:ext cx="6096000" cy="1477328"/>
          </a:xfrm>
          <a:prstGeom prst="rect">
            <a:avLst/>
          </a:prstGeom>
        </p:spPr>
        <p:txBody>
          <a:bodyPr>
            <a:spAutoFit/>
          </a:bodyPr>
          <a:lstStyle/>
          <a:p>
            <a:r>
              <a:rPr lang="en-US" dirty="0">
                <a:solidFill>
                  <a:schemeClr val="bg1"/>
                </a:solidFill>
                <a:latin typeface="Open Sans"/>
              </a:rPr>
              <a:t>“Since the world began, God has raised up prophets who speak the will of heaven to the people of their times. </a:t>
            </a:r>
          </a:p>
          <a:p>
            <a:endParaRPr lang="en-US" dirty="0">
              <a:solidFill>
                <a:schemeClr val="bg1"/>
              </a:solidFill>
              <a:latin typeface="Open Sans"/>
            </a:endParaRPr>
          </a:p>
          <a:p>
            <a:r>
              <a:rPr lang="en-US" dirty="0">
                <a:solidFill>
                  <a:schemeClr val="bg1"/>
                </a:solidFill>
                <a:latin typeface="Open Sans"/>
              </a:rPr>
              <a:t>It is our responsibility to listen and then apply the messages the Lord provides for us.”</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2050" name="Picture 2" descr="http://www.sagcr.org/astronom/e_animacion_eclipse_luna_03marzo07_luis_casad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6573" y="1470068"/>
            <a:ext cx="2903316" cy="2181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353F4F0-FDC5-4694-9DF2-DDE0564E7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310" y="3056752"/>
            <a:ext cx="2000250" cy="2000250"/>
          </a:xfrm>
          <a:prstGeom prst="rect">
            <a:avLst/>
          </a:prstGeom>
        </p:spPr>
      </p:pic>
      <p:pic>
        <p:nvPicPr>
          <p:cNvPr id="12" name="Picture 11">
            <a:extLst>
              <a:ext uri="{FF2B5EF4-FFF2-40B4-BE49-F238E27FC236}">
                <a16:creationId xmlns:a16="http://schemas.microsoft.com/office/drawing/2014/main" id="{0BE6CD08-BF8D-4F0E-B86B-ACA1999C2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889" y="5231162"/>
            <a:ext cx="4547400" cy="1200329"/>
          </a:xfrm>
          <a:prstGeom prst="rect">
            <a:avLst/>
          </a:prstGeom>
        </p:spPr>
      </p:pic>
      <p:pic>
        <p:nvPicPr>
          <p:cNvPr id="3" name="Picture 2">
            <a:extLst>
              <a:ext uri="{FF2B5EF4-FFF2-40B4-BE49-F238E27FC236}">
                <a16:creationId xmlns:a16="http://schemas.microsoft.com/office/drawing/2014/main" id="{6E1187A4-ACE1-4271-A32D-19AD11674F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9725" y="5268557"/>
            <a:ext cx="913362" cy="114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8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This Is No Ordinary Blessing</a:t>
            </a:r>
          </a:p>
        </p:txBody>
      </p:sp>
      <p:sp>
        <p:nvSpPr>
          <p:cNvPr id="5" name="Rectangle 4"/>
          <p:cNvSpPr/>
          <p:nvPr/>
        </p:nvSpPr>
        <p:spPr>
          <a:xfrm>
            <a:off x="500743" y="1229659"/>
            <a:ext cx="3679371" cy="2308324"/>
          </a:xfrm>
          <a:prstGeom prst="rect">
            <a:avLst/>
          </a:prstGeom>
        </p:spPr>
        <p:txBody>
          <a:bodyPr wrap="square">
            <a:spAutoFit/>
          </a:bodyPr>
          <a:lstStyle/>
          <a:p>
            <a:pPr fontAlgn="base"/>
            <a:r>
              <a:rPr lang="en-US" dirty="0">
                <a:solidFill>
                  <a:schemeClr val="bg1"/>
                </a:solidFill>
                <a:latin typeface="Open Sans"/>
              </a:rPr>
              <a:t>“Our merciful and loving Heavenly Father has not forsaken and will not forsake His children. </a:t>
            </a:r>
          </a:p>
          <a:p>
            <a:pPr fontAlgn="base"/>
            <a:endParaRPr lang="en-US" dirty="0">
              <a:solidFill>
                <a:schemeClr val="bg1"/>
              </a:solidFill>
              <a:latin typeface="Open Sans"/>
            </a:endParaRPr>
          </a:p>
          <a:p>
            <a:pPr fontAlgn="base"/>
            <a:r>
              <a:rPr lang="en-US" dirty="0">
                <a:solidFill>
                  <a:schemeClr val="bg1"/>
                </a:solidFill>
                <a:latin typeface="Open Sans"/>
              </a:rPr>
              <a:t>Today, as well as in times past, He has appointed apostles and prophets. He continues to reveal His word to them.”</a:t>
            </a:r>
          </a:p>
        </p:txBody>
      </p:sp>
      <p:sp>
        <p:nvSpPr>
          <p:cNvPr id="7" name="Rectangle 6"/>
          <p:cNvSpPr/>
          <p:nvPr/>
        </p:nvSpPr>
        <p:spPr>
          <a:xfrm>
            <a:off x="6131833" y="4549305"/>
            <a:ext cx="5393474" cy="1754326"/>
          </a:xfrm>
          <a:prstGeom prst="rect">
            <a:avLst/>
          </a:prstGeom>
        </p:spPr>
        <p:txBody>
          <a:bodyPr wrap="square">
            <a:spAutoFit/>
          </a:bodyPr>
          <a:lstStyle/>
          <a:p>
            <a:r>
              <a:rPr lang="en-US" dirty="0">
                <a:solidFill>
                  <a:schemeClr val="bg1"/>
                </a:solidFill>
                <a:latin typeface="Open Sans"/>
              </a:rPr>
              <a:t>“What a marvelous privilege it is to hear God’s messages for each of us during general conference! </a:t>
            </a:r>
          </a:p>
          <a:p>
            <a:endParaRPr lang="en-US" dirty="0">
              <a:solidFill>
                <a:schemeClr val="bg1"/>
              </a:solidFill>
              <a:latin typeface="Open Sans"/>
            </a:endParaRPr>
          </a:p>
          <a:p>
            <a:r>
              <a:rPr lang="en-US" dirty="0">
                <a:solidFill>
                  <a:schemeClr val="bg1"/>
                </a:solidFill>
                <a:latin typeface="Open Sans"/>
              </a:rPr>
              <a:t>Let us prepare well for this great blessing of divine guidance delivered by His chosen servants.”</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3" name="Picture 2">
            <a:extLst>
              <a:ext uri="{FF2B5EF4-FFF2-40B4-BE49-F238E27FC236}">
                <a16:creationId xmlns:a16="http://schemas.microsoft.com/office/drawing/2014/main" id="{78839DED-BD75-49CB-B354-451B31D6A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29" y="1083273"/>
            <a:ext cx="3076575" cy="3076575"/>
          </a:xfrm>
          <a:prstGeom prst="rect">
            <a:avLst/>
          </a:prstGeom>
        </p:spPr>
      </p:pic>
      <p:pic>
        <p:nvPicPr>
          <p:cNvPr id="1026" name="Picture 2" descr="Image result for president Nelson">
            <a:extLst>
              <a:ext uri="{FF2B5EF4-FFF2-40B4-BE49-F238E27FC236}">
                <a16:creationId xmlns:a16="http://schemas.microsoft.com/office/drawing/2014/main" id="{90864F51-FDEC-43E0-AF4F-D2D70BF6D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3" y="3764341"/>
            <a:ext cx="5021745" cy="2588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F6DD49-41A6-48D6-B1FF-CE8CC0CD5A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5231" y="168552"/>
            <a:ext cx="980152" cy="1224206"/>
          </a:xfrm>
          <a:prstGeom prst="rect">
            <a:avLst/>
          </a:prstGeom>
        </p:spPr>
      </p:pic>
    </p:spTree>
    <p:extLst>
      <p:ext uri="{BB962C8B-B14F-4D97-AF65-F5344CB8AC3E}">
        <p14:creationId xmlns:p14="http://schemas.microsoft.com/office/powerpoint/2010/main" val="22408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After the Message, Ask Yourself:</a:t>
            </a:r>
          </a:p>
        </p:txBody>
      </p:sp>
      <p:sp>
        <p:nvSpPr>
          <p:cNvPr id="8" name="Rectangle 7"/>
          <p:cNvSpPr/>
          <p:nvPr/>
        </p:nvSpPr>
        <p:spPr>
          <a:xfrm>
            <a:off x="5253800" y="4595855"/>
            <a:ext cx="4695623" cy="830997"/>
          </a:xfrm>
          <a:prstGeom prst="rect">
            <a:avLst/>
          </a:prstGeom>
        </p:spPr>
        <p:txBody>
          <a:bodyPr wrap="square">
            <a:spAutoFit/>
          </a:bodyPr>
          <a:lstStyle/>
          <a:p>
            <a:r>
              <a:rPr lang="en-US" sz="2400" dirty="0">
                <a:solidFill>
                  <a:srgbClr val="FFFF00"/>
                </a:solidFill>
                <a:latin typeface="Open Sans"/>
              </a:rPr>
              <a:t>What messages do I feel the Lord wants me to receive?</a:t>
            </a:r>
            <a:endParaRPr lang="en-US" sz="2400" b="0" i="0" dirty="0">
              <a:solidFill>
                <a:srgbClr val="FFFF00"/>
              </a:solidFill>
              <a:effectLst/>
              <a:latin typeface="Open Sans"/>
            </a:endParaRPr>
          </a:p>
        </p:txBody>
      </p:sp>
      <p:sp>
        <p:nvSpPr>
          <p:cNvPr id="5" name="Rectangle 4"/>
          <p:cNvSpPr/>
          <p:nvPr/>
        </p:nvSpPr>
        <p:spPr>
          <a:xfrm>
            <a:off x="6901543" y="5695483"/>
            <a:ext cx="4969542" cy="830997"/>
          </a:xfrm>
          <a:prstGeom prst="rect">
            <a:avLst/>
          </a:prstGeom>
        </p:spPr>
        <p:txBody>
          <a:bodyPr wrap="square">
            <a:spAutoFit/>
          </a:bodyPr>
          <a:lstStyle/>
          <a:p>
            <a:r>
              <a:rPr lang="en-US" sz="2400" b="0" i="0" dirty="0">
                <a:solidFill>
                  <a:srgbClr val="FFFF00"/>
                </a:solidFill>
                <a:effectLst/>
                <a:latin typeface="Open Sans"/>
              </a:rPr>
              <a:t>What will I do because of the prophet’s recent counsel?</a:t>
            </a:r>
            <a:endParaRPr lang="en-US" sz="2400" dirty="0">
              <a:solidFill>
                <a:srgbClr val="FFFF00"/>
              </a:solidFill>
            </a:endParaRPr>
          </a:p>
        </p:txBody>
      </p:sp>
      <p:sp>
        <p:nvSpPr>
          <p:cNvPr id="7" name="Rectangle 6"/>
          <p:cNvSpPr/>
          <p:nvPr/>
        </p:nvSpPr>
        <p:spPr>
          <a:xfrm>
            <a:off x="160191" y="1108993"/>
            <a:ext cx="5370253" cy="2308324"/>
          </a:xfrm>
          <a:prstGeom prst="rect">
            <a:avLst/>
          </a:prstGeom>
        </p:spPr>
        <p:txBody>
          <a:bodyPr wrap="square">
            <a:spAutoFit/>
          </a:bodyPr>
          <a:lstStyle/>
          <a:p>
            <a:pPr fontAlgn="base"/>
            <a:r>
              <a:rPr lang="en-US" b="0" i="0" dirty="0">
                <a:solidFill>
                  <a:srgbClr val="FFFF00"/>
                </a:solidFill>
                <a:effectLst/>
                <a:latin typeface="Open Sans"/>
              </a:rPr>
              <a:t>Which of these principles or doctrines do I feel are especially relevant to me?    Why?</a:t>
            </a:r>
          </a:p>
          <a:p>
            <a:pPr fontAlgn="base"/>
            <a:endParaRPr lang="en-US" b="0" i="0" dirty="0">
              <a:solidFill>
                <a:srgbClr val="FFFF00"/>
              </a:solidFill>
              <a:effectLst/>
              <a:latin typeface="Open Sans"/>
            </a:endParaRPr>
          </a:p>
          <a:p>
            <a:pPr fontAlgn="base"/>
            <a:r>
              <a:rPr lang="en-US" b="0" i="0" dirty="0">
                <a:solidFill>
                  <a:srgbClr val="FFFF00"/>
                </a:solidFill>
                <a:effectLst/>
                <a:latin typeface="Open Sans"/>
              </a:rPr>
              <a:t>In what ways am I and my </a:t>
            </a:r>
            <a:r>
              <a:rPr lang="en-US" b="0" i="0" u="none" strike="noStrike" dirty="0">
                <a:solidFill>
                  <a:srgbClr val="FFFF00"/>
                </a:solidFill>
                <a:effectLst/>
                <a:latin typeface="Open Sans"/>
              </a:rPr>
              <a:t>family</a:t>
            </a:r>
            <a:r>
              <a:rPr lang="en-US" b="0" i="0" dirty="0">
                <a:solidFill>
                  <a:srgbClr val="FFFF00"/>
                </a:solidFill>
                <a:effectLst/>
                <a:latin typeface="Open Sans"/>
              </a:rPr>
              <a:t> trying to follow the counsel of the prophet?</a:t>
            </a:r>
          </a:p>
          <a:p>
            <a:pPr fontAlgn="base"/>
            <a:endParaRPr lang="en-US" b="0" i="0" dirty="0">
              <a:solidFill>
                <a:srgbClr val="FFFF00"/>
              </a:solidFill>
              <a:effectLst/>
              <a:latin typeface="Open Sans"/>
            </a:endParaRPr>
          </a:p>
          <a:p>
            <a:pPr fontAlgn="base"/>
            <a:r>
              <a:rPr lang="en-US" b="0" i="0" dirty="0">
                <a:solidFill>
                  <a:srgbClr val="FFFF00"/>
                </a:solidFill>
                <a:effectLst/>
                <a:latin typeface="Open Sans"/>
              </a:rPr>
              <a:t>Why is it  important I study and apply what the current President of the Church is teaching?</a:t>
            </a:r>
          </a:p>
        </p:txBody>
      </p:sp>
      <p:pic>
        <p:nvPicPr>
          <p:cNvPr id="3" name="Picture 2">
            <a:extLst>
              <a:ext uri="{FF2B5EF4-FFF2-40B4-BE49-F238E27FC236}">
                <a16:creationId xmlns:a16="http://schemas.microsoft.com/office/drawing/2014/main" id="{3676DCF1-D27A-4A20-ADC4-A750280AE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61" y="3633257"/>
            <a:ext cx="4538774" cy="3046112"/>
          </a:xfrm>
          <a:prstGeom prst="rect">
            <a:avLst/>
          </a:prstGeom>
        </p:spPr>
      </p:pic>
      <p:pic>
        <p:nvPicPr>
          <p:cNvPr id="9" name="Picture 8">
            <a:extLst>
              <a:ext uri="{FF2B5EF4-FFF2-40B4-BE49-F238E27FC236}">
                <a16:creationId xmlns:a16="http://schemas.microsoft.com/office/drawing/2014/main" id="{641C85FF-AB16-447D-BF11-D029F9993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506" y="1364265"/>
            <a:ext cx="4426526" cy="3144190"/>
          </a:xfrm>
          <a:prstGeom prst="rect">
            <a:avLst/>
          </a:prstGeom>
        </p:spPr>
      </p:pic>
    </p:spTree>
    <p:extLst>
      <p:ext uri="{BB962C8B-B14F-4D97-AF65-F5344CB8AC3E}">
        <p14:creationId xmlns:p14="http://schemas.microsoft.com/office/powerpoint/2010/main" val="17096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646331"/>
          </a:xfrm>
          <a:prstGeom prst="rect">
            <a:avLst/>
          </a:prstGeom>
          <a:noFill/>
        </p:spPr>
        <p:txBody>
          <a:bodyPr wrap="square" rtlCol="0">
            <a:spAutoFit/>
          </a:bodyPr>
          <a:lstStyle/>
          <a:p>
            <a:pPr algn="ctr"/>
            <a:r>
              <a:rPr lang="en-US" sz="3600" i="1" dirty="0">
                <a:solidFill>
                  <a:schemeClr val="bg1"/>
                </a:solidFill>
                <a:latin typeface="Baskerville Old Face" panose="02020602080505020303" pitchFamily="18" charset="0"/>
              </a:rPr>
              <a:t>The End of Seminary But The Beginning of New Knowledge</a:t>
            </a:r>
          </a:p>
        </p:txBody>
      </p:sp>
      <p:sp>
        <p:nvSpPr>
          <p:cNvPr id="2" name="Rectangle 1"/>
          <p:cNvSpPr/>
          <p:nvPr/>
        </p:nvSpPr>
        <p:spPr>
          <a:xfrm>
            <a:off x="1814946" y="990628"/>
            <a:ext cx="4281054" cy="1477328"/>
          </a:xfrm>
          <a:prstGeom prst="rect">
            <a:avLst/>
          </a:prstGeom>
        </p:spPr>
        <p:txBody>
          <a:bodyPr wrap="square">
            <a:spAutoFit/>
          </a:bodyPr>
          <a:lstStyle/>
          <a:p>
            <a:r>
              <a:rPr lang="en-US" dirty="0">
                <a:solidFill>
                  <a:schemeClr val="bg1"/>
                </a:solidFill>
                <a:latin typeface="Open Sans"/>
              </a:rPr>
              <a:t>“When we follow the counsel of our leaders to read and study the scriptures, benefits and blessings of many kinds come to us. This is the most profitable of all study in which we could engage.”</a:t>
            </a:r>
          </a:p>
        </p:txBody>
      </p:sp>
      <p:sp>
        <p:nvSpPr>
          <p:cNvPr id="3" name="Rectangle 2"/>
          <p:cNvSpPr/>
          <p:nvPr/>
        </p:nvSpPr>
        <p:spPr>
          <a:xfrm>
            <a:off x="4894117" y="5824332"/>
            <a:ext cx="6972301" cy="646331"/>
          </a:xfrm>
          <a:prstGeom prst="rect">
            <a:avLst/>
          </a:prstGeom>
        </p:spPr>
        <p:txBody>
          <a:bodyPr wrap="square">
            <a:spAutoFit/>
          </a:bodyPr>
          <a:lstStyle/>
          <a:p>
            <a:r>
              <a:rPr lang="en-US" dirty="0">
                <a:solidFill>
                  <a:schemeClr val="bg1"/>
                </a:solidFill>
                <a:latin typeface="Open Sans"/>
              </a:rPr>
              <a:t>“Not only should we study each day, but there should be a regular time set aside when we can concentrate without interference.”</a:t>
            </a:r>
          </a:p>
        </p:txBody>
      </p:sp>
      <p:sp>
        <p:nvSpPr>
          <p:cNvPr id="9" name="Rectangle 8"/>
          <p:cNvSpPr/>
          <p:nvPr/>
        </p:nvSpPr>
        <p:spPr>
          <a:xfrm>
            <a:off x="7897092" y="1105962"/>
            <a:ext cx="3532908" cy="1200329"/>
          </a:xfrm>
          <a:prstGeom prst="rect">
            <a:avLst/>
          </a:prstGeom>
        </p:spPr>
        <p:txBody>
          <a:bodyPr wrap="square">
            <a:spAutoFit/>
          </a:bodyPr>
          <a:lstStyle/>
          <a:p>
            <a:r>
              <a:rPr lang="en-US" dirty="0">
                <a:solidFill>
                  <a:schemeClr val="bg1"/>
                </a:solidFill>
                <a:latin typeface="Open Sans"/>
              </a:rPr>
              <a:t>“Scriptures contain the record of the self-revelation of God, and through them God speaks to man.”</a:t>
            </a:r>
          </a:p>
        </p:txBody>
      </p:sp>
      <p:sp>
        <p:nvSpPr>
          <p:cNvPr id="10" name="Rectangle 9"/>
          <p:cNvSpPr/>
          <p:nvPr/>
        </p:nvSpPr>
        <p:spPr>
          <a:xfrm>
            <a:off x="502226" y="3509874"/>
            <a:ext cx="4610101" cy="1200329"/>
          </a:xfrm>
          <a:prstGeom prst="rect">
            <a:avLst/>
          </a:prstGeom>
        </p:spPr>
        <p:txBody>
          <a:bodyPr wrap="square">
            <a:spAutoFit/>
          </a:bodyPr>
          <a:lstStyle/>
          <a:p>
            <a:r>
              <a:rPr lang="en-US" dirty="0">
                <a:solidFill>
                  <a:schemeClr val="bg1"/>
                </a:solidFill>
                <a:latin typeface="Open Sans"/>
              </a:rPr>
              <a:t>“There is nothing more helpful than prayer to open our understanding of the scriptures. Through prayer we can attune our minds to seek the answers to our </a:t>
            </a:r>
            <a:r>
              <a:rPr lang="en-US" dirty="0" err="1">
                <a:solidFill>
                  <a:schemeClr val="bg1"/>
                </a:solidFill>
                <a:latin typeface="Open Sans"/>
              </a:rPr>
              <a:t>searchings</a:t>
            </a:r>
            <a:r>
              <a:rPr lang="en-US" dirty="0">
                <a:solidFill>
                  <a:schemeClr val="bg1"/>
                </a:solidFill>
                <a:latin typeface="Open Sans"/>
              </a:rPr>
              <a:t>.” </a:t>
            </a:r>
          </a:p>
        </p:txBody>
      </p:sp>
      <p:sp>
        <p:nvSpPr>
          <p:cNvPr id="13" name="Rectangle 12"/>
          <p:cNvSpPr/>
          <p:nvPr/>
        </p:nvSpPr>
        <p:spPr>
          <a:xfrm>
            <a:off x="45026" y="6550223"/>
            <a:ext cx="6096000" cy="307777"/>
          </a:xfrm>
          <a:prstGeom prst="rect">
            <a:avLst/>
          </a:prstGeom>
        </p:spPr>
        <p:txBody>
          <a:bodyPr>
            <a:spAutoFit/>
          </a:bodyPr>
          <a:lstStyle/>
          <a:p>
            <a:r>
              <a:rPr lang="en-US" sz="1400" dirty="0">
                <a:solidFill>
                  <a:schemeClr val="bg1"/>
                </a:solidFill>
                <a:latin typeface="Open Sans"/>
              </a:rPr>
              <a:t>Excerpts from President Howard W. Hunter</a:t>
            </a:r>
          </a:p>
        </p:txBody>
      </p:sp>
      <p:pic>
        <p:nvPicPr>
          <p:cNvPr id="1026" name="Picture 2" descr="http://ldsblogs.com/files/2008/01/howard-w-hunter-morm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40" t="3409" r="7401" b="7546"/>
          <a:stretch/>
        </p:blipFill>
        <p:spPr bwMode="auto">
          <a:xfrm>
            <a:off x="270164" y="726302"/>
            <a:ext cx="1492826" cy="1961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calvarybaptistmd.org/clientimages/23570/animated/animated_bible__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52656" y="2564269"/>
            <a:ext cx="4488872" cy="2992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wonacz.co.uk/images/alarmclock.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5912" y="4718841"/>
            <a:ext cx="1862569" cy="175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500"/>
                                        <p:tgtEl>
                                          <p:spTgt spid="1030"/>
                                        </p:tgtEl>
                                      </p:cBhvr>
                                    </p:animEffec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My Testimony</a:t>
            </a:r>
          </a:p>
        </p:txBody>
      </p:sp>
      <p:sp>
        <p:nvSpPr>
          <p:cNvPr id="7" name="Rectangle 6"/>
          <p:cNvSpPr/>
          <p:nvPr/>
        </p:nvSpPr>
        <p:spPr>
          <a:xfrm>
            <a:off x="213378" y="948497"/>
            <a:ext cx="10567554" cy="5355312"/>
          </a:xfrm>
          <a:prstGeom prst="rect">
            <a:avLst/>
          </a:prstGeom>
        </p:spPr>
        <p:txBody>
          <a:bodyPr wrap="square">
            <a:spAutoFit/>
          </a:bodyPr>
          <a:lstStyle/>
          <a:p>
            <a:pPr fontAlgn="base"/>
            <a:r>
              <a:rPr lang="en-US" dirty="0">
                <a:solidFill>
                  <a:schemeClr val="bg1"/>
                </a:solidFill>
                <a:latin typeface="Open Sans"/>
              </a:rPr>
              <a:t>During this year I have gain a tremendous yearning for learning, and deep new respect for the Latter-day Saints who began building their testimonies on a newly found Book of Mormon.</a:t>
            </a:r>
          </a:p>
          <a:p>
            <a:pPr fontAlgn="base"/>
            <a:endParaRPr lang="en-US" dirty="0">
              <a:solidFill>
                <a:schemeClr val="bg1"/>
              </a:solidFill>
              <a:latin typeface="Open Sans"/>
            </a:endParaRPr>
          </a:p>
          <a:p>
            <a:pPr fontAlgn="base"/>
            <a:r>
              <a:rPr lang="en-US" dirty="0">
                <a:solidFill>
                  <a:schemeClr val="bg1"/>
                </a:solidFill>
                <a:latin typeface="Open Sans"/>
              </a:rPr>
              <a:t>I can’t even imagine the great strength it took to believe in something so new, yet so old, and I can’t imagine suffering the great persecution the early Saints did along with the Prophet Joseph Smith.</a:t>
            </a:r>
          </a:p>
          <a:p>
            <a:pPr fontAlgn="base"/>
            <a:r>
              <a:rPr lang="en-US" dirty="0">
                <a:solidFill>
                  <a:schemeClr val="bg1"/>
                </a:solidFill>
                <a:latin typeface="Open Sans"/>
              </a:rPr>
              <a:t>Through all the reading and scripture studying I questioned the exactness of the Doctrine and Covenants…and I can tell you without a doubt that the things I learned and pondered are true. </a:t>
            </a:r>
          </a:p>
          <a:p>
            <a:pPr fontAlgn="base"/>
            <a:endParaRPr lang="en-US" dirty="0">
              <a:solidFill>
                <a:schemeClr val="bg1"/>
              </a:solidFill>
              <a:latin typeface="Open Sans"/>
            </a:endParaRPr>
          </a:p>
          <a:p>
            <a:pPr fontAlgn="base"/>
            <a:r>
              <a:rPr lang="en-US" dirty="0">
                <a:solidFill>
                  <a:schemeClr val="bg1"/>
                </a:solidFill>
                <a:latin typeface="Open Sans"/>
              </a:rPr>
              <a:t>I believe Joseph Smith did receive the priesthood, which was taken from the </a:t>
            </a:r>
          </a:p>
          <a:p>
            <a:pPr fontAlgn="base"/>
            <a:r>
              <a:rPr lang="en-US" dirty="0">
                <a:solidFill>
                  <a:schemeClr val="bg1"/>
                </a:solidFill>
                <a:latin typeface="Open Sans"/>
              </a:rPr>
              <a:t>earth…and restored it to its fullest by revelation from Heavenly Father.</a:t>
            </a:r>
          </a:p>
          <a:p>
            <a:pPr fontAlgn="base"/>
            <a:endParaRPr lang="en-US" dirty="0">
              <a:solidFill>
                <a:schemeClr val="bg1"/>
              </a:solidFill>
              <a:latin typeface="Open Sans"/>
            </a:endParaRPr>
          </a:p>
          <a:p>
            <a:pPr fontAlgn="base"/>
            <a:r>
              <a:rPr lang="en-US" dirty="0">
                <a:solidFill>
                  <a:schemeClr val="bg1"/>
                </a:solidFill>
                <a:latin typeface="Open Sans"/>
              </a:rPr>
              <a:t>I believe in a Heavenly Father, and in His Son, Jesus, and in the power and </a:t>
            </a:r>
          </a:p>
          <a:p>
            <a:pPr fontAlgn="base"/>
            <a:r>
              <a:rPr lang="en-US" dirty="0">
                <a:solidFill>
                  <a:schemeClr val="bg1"/>
                </a:solidFill>
                <a:latin typeface="Open Sans"/>
              </a:rPr>
              <a:t>companionship of the Holy Ghost. Many mornings that companionship has </a:t>
            </a:r>
          </a:p>
          <a:p>
            <a:pPr fontAlgn="base"/>
            <a:r>
              <a:rPr lang="en-US" dirty="0">
                <a:solidFill>
                  <a:schemeClr val="bg1"/>
                </a:solidFill>
                <a:latin typeface="Open Sans"/>
              </a:rPr>
              <a:t>brought more comfort than I could possibly dream of. </a:t>
            </a:r>
          </a:p>
          <a:p>
            <a:pPr fontAlgn="base"/>
            <a:endParaRPr lang="en-US" dirty="0">
              <a:solidFill>
                <a:schemeClr val="bg1"/>
              </a:solidFill>
              <a:latin typeface="Open Sans"/>
            </a:endParaRPr>
          </a:p>
          <a:p>
            <a:pPr fontAlgn="base"/>
            <a:r>
              <a:rPr lang="en-US" dirty="0">
                <a:solidFill>
                  <a:schemeClr val="bg1"/>
                </a:solidFill>
                <a:latin typeface="Open Sans"/>
              </a:rPr>
              <a:t>Thank  you for being with me this Seminary year and sharing the most </a:t>
            </a:r>
          </a:p>
          <a:p>
            <a:pPr fontAlgn="base"/>
            <a:r>
              <a:rPr lang="en-US" dirty="0">
                <a:solidFill>
                  <a:schemeClr val="bg1"/>
                </a:solidFill>
                <a:latin typeface="Open Sans"/>
              </a:rPr>
              <a:t>important principles of the gospel.</a:t>
            </a:r>
          </a:p>
          <a:p>
            <a:pPr fontAlgn="base"/>
            <a:endParaRPr lang="en-US" b="0" i="0" dirty="0">
              <a:solidFill>
                <a:schemeClr val="bg1"/>
              </a:solidFill>
              <a:effectLst/>
              <a:latin typeface="Open Sans"/>
            </a:endParaRPr>
          </a:p>
          <a:p>
            <a:pPr fontAlgn="base"/>
            <a:r>
              <a:rPr lang="en-US" dirty="0">
                <a:solidFill>
                  <a:schemeClr val="bg1"/>
                </a:solidFill>
                <a:latin typeface="Open Sans"/>
              </a:rPr>
              <a:t>A special thank you my husband who totally supports me.---Sister Blau</a:t>
            </a:r>
            <a:endParaRPr lang="en-US" b="0" i="0" dirty="0">
              <a:solidFill>
                <a:schemeClr val="bg1"/>
              </a:solidFill>
              <a:effectLst/>
              <a:latin typeface="Open Sans"/>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3561" t="303" r="17121" b="758"/>
          <a:stretch/>
        </p:blipFill>
        <p:spPr>
          <a:xfrm>
            <a:off x="8654753" y="3465368"/>
            <a:ext cx="2886945" cy="30904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341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6748" y="63374"/>
            <a:ext cx="11968681"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Videos:</a:t>
            </a:r>
          </a:p>
          <a:p>
            <a:r>
              <a:rPr lang="en-US" b="1" dirty="0">
                <a:solidFill>
                  <a:schemeClr val="bg1"/>
                </a:solidFill>
              </a:rPr>
              <a:t>The Lord Communicates through Prophets</a:t>
            </a:r>
            <a:r>
              <a:rPr lang="en-US" dirty="0">
                <a:solidFill>
                  <a:schemeClr val="bg1"/>
                </a:solidFill>
              </a:rPr>
              <a:t> (1:52)</a:t>
            </a:r>
          </a:p>
          <a:p>
            <a:r>
              <a:rPr lang="en-US" b="1" dirty="0">
                <a:solidFill>
                  <a:schemeClr val="bg1"/>
                </a:solidFill>
              </a:rPr>
              <a:t>Learning From General Conference</a:t>
            </a:r>
            <a:r>
              <a:rPr lang="en-US" dirty="0">
                <a:solidFill>
                  <a:schemeClr val="bg1"/>
                </a:solidFill>
              </a:rPr>
              <a:t> (1:24)</a:t>
            </a:r>
            <a:endParaRPr lang="en-US" i="1" dirty="0">
              <a:solidFill>
                <a:schemeClr val="bg1"/>
              </a:solidFill>
            </a:endParaRPr>
          </a:p>
          <a:p>
            <a:r>
              <a:rPr lang="en-US" b="1" dirty="0">
                <a:solidFill>
                  <a:schemeClr val="bg1"/>
                </a:solidFill>
              </a:rPr>
              <a:t>God's Words Never Cease</a:t>
            </a:r>
            <a:r>
              <a:rPr lang="en-US" dirty="0">
                <a:solidFill>
                  <a:schemeClr val="bg1"/>
                </a:solidFill>
              </a:rPr>
              <a:t> (2:54)</a:t>
            </a:r>
          </a:p>
          <a:p>
            <a:endParaRPr lang="en-US" i="1" dirty="0">
              <a:solidFill>
                <a:schemeClr val="bg1"/>
              </a:solidFill>
            </a:endParaRPr>
          </a:p>
          <a:p>
            <a:r>
              <a:rPr lang="en-US" b="0" i="0" dirty="0">
                <a:solidFill>
                  <a:schemeClr val="bg1"/>
                </a:solidFill>
                <a:effectLst/>
              </a:rPr>
              <a:t>Ezra Taft Benson (“Jesus Christ—Gifts and Expectations,”</a:t>
            </a:r>
            <a:r>
              <a:rPr lang="en-US" b="0" i="1" dirty="0">
                <a:solidFill>
                  <a:schemeClr val="bg1"/>
                </a:solidFill>
                <a:effectLst/>
              </a:rPr>
              <a:t> New Era,</a:t>
            </a:r>
            <a:r>
              <a:rPr lang="en-US" b="0" i="0" dirty="0">
                <a:solidFill>
                  <a:schemeClr val="bg1"/>
                </a:solidFill>
                <a:effectLst/>
              </a:rPr>
              <a:t> May 1975, 17).</a:t>
            </a:r>
          </a:p>
          <a:p>
            <a:endParaRPr lang="en-US" dirty="0">
              <a:solidFill>
                <a:schemeClr val="bg1"/>
              </a:solidFill>
            </a:endParaRPr>
          </a:p>
          <a:p>
            <a:r>
              <a:rPr lang="en-US" dirty="0">
                <a:solidFill>
                  <a:schemeClr val="bg1"/>
                </a:solidFill>
              </a:rPr>
              <a:t>President Dieter F. Uchtdorf (“Why Do We Need Prophets?” </a:t>
            </a:r>
            <a:r>
              <a:rPr lang="en-US" i="1" dirty="0">
                <a:solidFill>
                  <a:schemeClr val="bg1"/>
                </a:solidFill>
              </a:rPr>
              <a:t>Ensign,</a:t>
            </a:r>
            <a:r>
              <a:rPr lang="en-US" dirty="0">
                <a:solidFill>
                  <a:schemeClr val="bg1"/>
                </a:solidFill>
              </a:rPr>
              <a:t> March 2012, 4).</a:t>
            </a:r>
          </a:p>
          <a:p>
            <a:endParaRPr lang="en-US" b="0" i="0" dirty="0">
              <a:solidFill>
                <a:schemeClr val="bg1"/>
              </a:solidFill>
              <a:effectLst/>
            </a:endParaRPr>
          </a:p>
          <a:p>
            <a:r>
              <a:rPr lang="en-US" dirty="0">
                <a:solidFill>
                  <a:schemeClr val="bg1"/>
                </a:solidFill>
              </a:rPr>
              <a:t>President John Taylor (in </a:t>
            </a:r>
            <a:r>
              <a:rPr lang="en-US" i="1" dirty="0">
                <a:solidFill>
                  <a:schemeClr val="bg1"/>
                </a:solidFill>
              </a:rPr>
              <a:t>The Gospel Kingdom,</a:t>
            </a:r>
            <a:r>
              <a:rPr lang="en-US" dirty="0">
                <a:solidFill>
                  <a:schemeClr val="bg1"/>
                </a:solidFill>
              </a:rPr>
              <a:t> sel. G. Homer Durham [1987], 34).</a:t>
            </a:r>
          </a:p>
          <a:p>
            <a:endParaRPr lang="en-US" dirty="0">
              <a:solidFill>
                <a:schemeClr val="bg1"/>
              </a:solidFill>
            </a:endParaRPr>
          </a:p>
          <a:p>
            <a:pPr fontAlgn="base"/>
            <a:r>
              <a:rPr lang="en-US" dirty="0">
                <a:solidFill>
                  <a:schemeClr val="bg1"/>
                </a:solidFill>
              </a:rPr>
              <a:t> President Dieter F. Uchtdorf General Conference—</a:t>
            </a:r>
            <a:r>
              <a:rPr lang="en-US" i="1" dirty="0">
                <a:solidFill>
                  <a:schemeClr val="bg1"/>
                </a:solidFill>
              </a:rPr>
              <a:t>No Ordinary Blessing </a:t>
            </a:r>
            <a:r>
              <a:rPr lang="en-US" dirty="0">
                <a:solidFill>
                  <a:schemeClr val="bg1"/>
                </a:solidFill>
              </a:rPr>
              <a:t>September 2011 First Presidency Message</a:t>
            </a:r>
          </a:p>
          <a:p>
            <a:pPr fontAlgn="base"/>
            <a:endParaRPr lang="en-US" dirty="0">
              <a:solidFill>
                <a:schemeClr val="bg1"/>
              </a:solidFill>
            </a:endParaRPr>
          </a:p>
          <a:p>
            <a:pPr fontAlgn="base"/>
            <a:r>
              <a:rPr lang="en-US" dirty="0">
                <a:solidFill>
                  <a:schemeClr val="bg1"/>
                </a:solidFill>
              </a:rPr>
              <a:t>President Howard W. Hunter </a:t>
            </a:r>
            <a:r>
              <a:rPr lang="en-US" i="1" dirty="0">
                <a:solidFill>
                  <a:schemeClr val="bg1"/>
                </a:solidFill>
              </a:rPr>
              <a:t>Reading the Scriptures </a:t>
            </a:r>
            <a:r>
              <a:rPr lang="en-US" dirty="0">
                <a:solidFill>
                  <a:schemeClr val="bg1"/>
                </a:solidFill>
              </a:rPr>
              <a:t>October 1979 General Conference</a:t>
            </a:r>
          </a:p>
          <a:p>
            <a:pPr fontAlgn="base"/>
            <a:endParaRPr lang="en-US" dirty="0">
              <a:solidFill>
                <a:schemeClr val="bg1"/>
              </a:solidFill>
            </a:endParaRPr>
          </a:p>
          <a:p>
            <a:endParaRPr lang="en-US" b="0" i="0" dirty="0">
              <a:solidFill>
                <a:schemeClr val="bg1"/>
              </a:solidFill>
              <a:effectLst/>
            </a:endParaRPr>
          </a:p>
          <a:p>
            <a:endParaRPr lang="en-US" b="0" i="0" dirty="0">
              <a:solidFill>
                <a:schemeClr val="bg1"/>
              </a:solidFill>
              <a:effectLst/>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5721123" y="668360"/>
            <a:ext cx="779929" cy="98791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061D0B9-5560-456D-A0EE-7495C146BA15}"/>
              </a:ext>
            </a:extLst>
          </p:cNvPr>
          <p:cNvSpPr>
            <a:spLocks noGrp="1"/>
          </p:cNvSpPr>
          <p:nvPr/>
        </p:nvSpPr>
        <p:spPr>
          <a:xfrm>
            <a:off x="126749" y="653196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9014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135715"/>
            <a:ext cx="6096000" cy="4339650"/>
          </a:xfrm>
          <a:prstGeom prst="rect">
            <a:avLst/>
          </a:prstGeom>
          <a:ln>
            <a:solidFill>
              <a:schemeClr val="tx1"/>
            </a:solidFill>
          </a:ln>
        </p:spPr>
        <p:txBody>
          <a:bodyPr>
            <a:spAutoFit/>
          </a:bodyPr>
          <a:lstStyle/>
          <a:p>
            <a:pPr fontAlgn="base"/>
            <a:r>
              <a:rPr lang="en-US" sz="1200" b="1" i="0" dirty="0">
                <a:solidFill>
                  <a:srgbClr val="333333"/>
                </a:solidFill>
                <a:effectLst/>
                <a:latin typeface="Open Sans"/>
              </a:rPr>
              <a:t>President Ezra Taft Benson taught:</a:t>
            </a:r>
          </a:p>
          <a:p>
            <a:pPr fontAlgn="base"/>
            <a:r>
              <a:rPr lang="en-US" sz="1200" b="0" i="0" dirty="0">
                <a:solidFill>
                  <a:srgbClr val="333333"/>
                </a:solidFill>
                <a:effectLst/>
                <a:latin typeface="Open Sans"/>
              </a:rPr>
              <a:t>“Of all mortal men, we should keep our eyes most firmly fixed on the captain, the prophet, seer, and revelator, and president of The Church of </a:t>
            </a:r>
            <a:r>
              <a:rPr lang="en-US" sz="1200" b="0" i="0" u="none" strike="noStrike" dirty="0">
                <a:solidFill>
                  <a:srgbClr val="2F393A"/>
                </a:solidFill>
                <a:effectLst/>
                <a:latin typeface="Open Sans"/>
              </a:rPr>
              <a:t>Jesus Christ</a:t>
            </a:r>
            <a:r>
              <a:rPr lang="en-US" sz="1200" b="0" i="0" dirty="0">
                <a:solidFill>
                  <a:srgbClr val="333333"/>
                </a:solidFill>
                <a:effectLst/>
                <a:latin typeface="Open Sans"/>
              </a:rPr>
              <a:t> of Latter-day Saints. This is the man who stands closest to the fountain of living waters. There are some heavenly instructions for us that we can only receive through the prophet. A good way to measure your standing with the Lord is to see how you feel about, and act upon, the inspired words of his earthly representative, the prophet-president. The inspired words of the president are not to be trifled with. All men are entitled to inspiration, and various men are entitled to revelation for their particular assignment. But only one man stands as the Lord’s spokesman to the Church and the world, and he is the president of the Church. The words of all other men should be weighed against his inspired words.</a:t>
            </a:r>
          </a:p>
          <a:p>
            <a:pPr fontAlgn="base"/>
            <a:r>
              <a:rPr lang="en-US" sz="1200" dirty="0"/>
              <a:t>“Though his prophet is mortal, God will not let him lead his church astray. (See </a:t>
            </a:r>
            <a:r>
              <a:rPr lang="en-US" sz="1200" i="1" dirty="0"/>
              <a:t>Discourses of Wilford Woodruff,</a:t>
            </a:r>
            <a:r>
              <a:rPr lang="en-US" sz="1200" dirty="0"/>
              <a:t> pp. 212–13.) God knows all things, the end from the beginning, and no man becomes president of the church of Jesus Christ by accident, or remains there by chance, or is called home by happenstance.</a:t>
            </a:r>
          </a:p>
          <a:p>
            <a:pPr fontAlgn="base"/>
            <a:r>
              <a:rPr lang="en-US" sz="1200" dirty="0"/>
              <a:t>“The most important prophet, so far as we are concerned, is the one who is living in our day and age. This is the prophet who has today’s instructions from God to us. God’s revelation to Adam did not instruct Noah how to build the ark. Every generation has need of the ancient scripture, plus the current scripture from the living prophet. Therefore, the most crucial reading and pondering that you should do is of the latest inspired words from the Lord’s mouthpiece. That is why it is essential that you have access to and carefully read his words in Church periodicals” (“Jesus Christ—Gifts and Expectations,”</a:t>
            </a:r>
            <a:r>
              <a:rPr lang="en-US" sz="1200" i="1" dirty="0"/>
              <a:t> New Era,</a:t>
            </a:r>
            <a:r>
              <a:rPr lang="en-US" sz="1200" dirty="0"/>
              <a:t> May 1975, 16–17).</a:t>
            </a:r>
          </a:p>
          <a:p>
            <a:pPr fontAlgn="base"/>
            <a:endParaRPr lang="en-US" sz="1200" b="0" i="0" dirty="0">
              <a:solidFill>
                <a:srgbClr val="333333"/>
              </a:solidFill>
              <a:effectLst/>
              <a:latin typeface="Open Sans"/>
            </a:endParaRPr>
          </a:p>
        </p:txBody>
      </p:sp>
      <p:sp>
        <p:nvSpPr>
          <p:cNvPr id="3" name="Rectangle 2"/>
          <p:cNvSpPr/>
          <p:nvPr/>
        </p:nvSpPr>
        <p:spPr>
          <a:xfrm>
            <a:off x="6912427" y="135715"/>
            <a:ext cx="4474029" cy="1569660"/>
          </a:xfrm>
          <a:prstGeom prst="rect">
            <a:avLst/>
          </a:prstGeom>
          <a:ln>
            <a:solidFill>
              <a:schemeClr val="tx1"/>
            </a:solidFill>
          </a:ln>
        </p:spPr>
        <p:txBody>
          <a:bodyPr wrap="square">
            <a:spAutoFit/>
          </a:bodyPr>
          <a:lstStyle/>
          <a:p>
            <a:pPr fontAlgn="base"/>
            <a:r>
              <a:rPr lang="en-US" sz="1200" b="1" i="0" dirty="0">
                <a:solidFill>
                  <a:srgbClr val="333333"/>
                </a:solidFill>
                <a:effectLst/>
              </a:rPr>
              <a:t>President J. Reuben Clark Jr. </a:t>
            </a:r>
            <a:r>
              <a:rPr lang="en-US" sz="1200" b="0" i="0" dirty="0">
                <a:solidFill>
                  <a:srgbClr val="333333"/>
                </a:solidFill>
                <a:effectLst/>
              </a:rPr>
              <a:t>also emphasized the need for listening to living prophets:</a:t>
            </a:r>
          </a:p>
          <a:p>
            <a:pPr fontAlgn="base"/>
            <a:r>
              <a:rPr lang="en-US" sz="1200" b="0" i="0" dirty="0">
                <a:solidFill>
                  <a:srgbClr val="333333"/>
                </a:solidFill>
                <a:effectLst/>
              </a:rPr>
              <a:t>“Some time ago a pamphlet came across my desk. … On the outside page it was stated, ‘We need a prophet,’ and as I read it then, and as I think of it now, I think how blind the world is. …</a:t>
            </a:r>
          </a:p>
          <a:p>
            <a:pPr fontAlgn="base"/>
            <a:r>
              <a:rPr lang="en-US" sz="1200" b="0" i="0" dirty="0">
                <a:solidFill>
                  <a:srgbClr val="333333"/>
                </a:solidFill>
                <a:effectLst/>
              </a:rPr>
              <a:t>“… We do not lack a prophet; what we lack is a listening ear by the people and a determination to live as God has commanded” (in Conference Report, Oct. 1948, 79–80).</a:t>
            </a:r>
          </a:p>
        </p:txBody>
      </p:sp>
      <p:pic>
        <p:nvPicPr>
          <p:cNvPr id="5" name="Picture 2" descr="http://rsc.byu.edu/sites/default/files/image001_11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43" y="4597933"/>
            <a:ext cx="1087987" cy="134669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kaiology.files.wordpress.com/2011/03/clark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461" y="1804080"/>
            <a:ext cx="1111193" cy="134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7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5" name="TextBox 4"/>
          <p:cNvSpPr txBox="1"/>
          <p:nvPr/>
        </p:nvSpPr>
        <p:spPr>
          <a:xfrm>
            <a:off x="344032" y="1333188"/>
            <a:ext cx="2706986" cy="1754326"/>
          </a:xfrm>
          <a:prstGeom prst="rect">
            <a:avLst/>
          </a:prstGeom>
          <a:noFill/>
        </p:spPr>
        <p:txBody>
          <a:bodyPr wrap="square" rtlCol="0">
            <a:spAutoFit/>
          </a:bodyPr>
          <a:lstStyle/>
          <a:p>
            <a:r>
              <a:rPr lang="en-US" dirty="0">
                <a:solidFill>
                  <a:schemeClr val="bg1"/>
                </a:solidFill>
              </a:rPr>
              <a:t>Members of The Church of Jesus Christ of Latter-day Saints are blessed to be led by a living prophet, seer, and revelator. </a:t>
            </a:r>
          </a:p>
          <a:p>
            <a:endParaRPr lang="en-US" dirty="0">
              <a:solidFill>
                <a:schemeClr val="bg1"/>
              </a:solidFill>
            </a:endParaRPr>
          </a:p>
        </p:txBody>
      </p:sp>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Led By a Living Prophet</a:t>
            </a:r>
          </a:p>
        </p:txBody>
      </p:sp>
      <p:sp>
        <p:nvSpPr>
          <p:cNvPr id="2" name="Rectangle 1"/>
          <p:cNvSpPr/>
          <p:nvPr/>
        </p:nvSpPr>
        <p:spPr>
          <a:xfrm>
            <a:off x="694099" y="4795241"/>
            <a:ext cx="3425227" cy="1754326"/>
          </a:xfrm>
          <a:prstGeom prst="rect">
            <a:avLst/>
          </a:prstGeom>
        </p:spPr>
        <p:txBody>
          <a:bodyPr wrap="square">
            <a:spAutoFit/>
          </a:bodyPr>
          <a:lstStyle/>
          <a:p>
            <a:r>
              <a:rPr lang="en-US" b="0" i="1" dirty="0">
                <a:solidFill>
                  <a:srgbClr val="FFFF00"/>
                </a:solidFill>
                <a:effectLst/>
                <a:latin typeface="Palatino"/>
              </a:rPr>
              <a:t>Search these commandments, for they are true and faithful, and the prophecies and promises which are in them shall all be fulfilled.</a:t>
            </a:r>
          </a:p>
          <a:p>
            <a:r>
              <a:rPr lang="en-US" i="1" dirty="0">
                <a:solidFill>
                  <a:srgbClr val="FFFF00"/>
                </a:solidFill>
                <a:latin typeface="Palatino"/>
              </a:rPr>
              <a:t>D&amp;C 1:37</a:t>
            </a:r>
            <a:endParaRPr lang="en-US" i="1" dirty="0">
              <a:solidFill>
                <a:srgbClr val="FFFF00"/>
              </a:solidFill>
            </a:endParaRPr>
          </a:p>
        </p:txBody>
      </p:sp>
      <p:sp>
        <p:nvSpPr>
          <p:cNvPr id="3" name="Rectangle 2"/>
          <p:cNvSpPr/>
          <p:nvPr/>
        </p:nvSpPr>
        <p:spPr>
          <a:xfrm>
            <a:off x="7684883" y="4411177"/>
            <a:ext cx="4164594" cy="2308324"/>
          </a:xfrm>
          <a:prstGeom prst="rect">
            <a:avLst/>
          </a:prstGeom>
        </p:spPr>
        <p:txBody>
          <a:bodyPr wrap="square">
            <a:spAutoFit/>
          </a:bodyPr>
          <a:lstStyle/>
          <a:p>
            <a:r>
              <a:rPr lang="en-US" b="0" i="1" dirty="0">
                <a:solidFill>
                  <a:srgbClr val="FFFF00"/>
                </a:solidFill>
                <a:effectLst/>
                <a:latin typeface="Palatino"/>
              </a:rPr>
              <a:t>What I the Lord have spoken, I have spoken, and I excuse not myself; and though the heavens and the earth pass away, my word shall not pass away, but shall all be fulfilled, whether by mine own voice or by the voice of my servants, it is the same.</a:t>
            </a:r>
          </a:p>
          <a:p>
            <a:r>
              <a:rPr lang="en-US" i="1" dirty="0">
                <a:solidFill>
                  <a:srgbClr val="FFFF00"/>
                </a:solidFill>
                <a:latin typeface="Palatino"/>
              </a:rPr>
              <a:t>D&amp;C 1:38</a:t>
            </a:r>
            <a:endParaRPr lang="en-US" i="1" dirty="0">
              <a:solidFill>
                <a:srgbClr val="FFFF00"/>
              </a:solidFill>
            </a:endParaRPr>
          </a:p>
        </p:txBody>
      </p:sp>
      <p:sp>
        <p:nvSpPr>
          <p:cNvPr id="7" name="Rectangle 6"/>
          <p:cNvSpPr/>
          <p:nvPr/>
        </p:nvSpPr>
        <p:spPr>
          <a:xfrm>
            <a:off x="8311080" y="1095634"/>
            <a:ext cx="3014805" cy="2031325"/>
          </a:xfrm>
          <a:prstGeom prst="rect">
            <a:avLst/>
          </a:prstGeom>
        </p:spPr>
        <p:txBody>
          <a:bodyPr wrap="square">
            <a:spAutoFit/>
          </a:bodyPr>
          <a:lstStyle/>
          <a:p>
            <a:r>
              <a:rPr lang="en-US" dirty="0">
                <a:solidFill>
                  <a:schemeClr val="bg1"/>
                </a:solidFill>
              </a:rPr>
              <a:t>In ancient times, prophets were chosen by the Lord and authorized to speak for Him. Likewise, in our day the words of the living prophet represent the voice of the Lord unto us and to the world.</a:t>
            </a:r>
          </a:p>
        </p:txBody>
      </p:sp>
      <p:pic>
        <p:nvPicPr>
          <p:cNvPr id="10" name="Picture 9">
            <a:extLst>
              <a:ext uri="{FF2B5EF4-FFF2-40B4-BE49-F238E27FC236}">
                <a16:creationId xmlns:a16="http://schemas.microsoft.com/office/drawing/2014/main" id="{2F50CE00-AD58-42D4-BBF0-2D4713637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085" y="1111652"/>
            <a:ext cx="2247900" cy="3162300"/>
          </a:xfrm>
          <a:prstGeom prst="rect">
            <a:avLst/>
          </a:prstGeom>
        </p:spPr>
      </p:pic>
      <p:pic>
        <p:nvPicPr>
          <p:cNvPr id="12" name="Picture 11">
            <a:extLst>
              <a:ext uri="{FF2B5EF4-FFF2-40B4-BE49-F238E27FC236}">
                <a16:creationId xmlns:a16="http://schemas.microsoft.com/office/drawing/2014/main" id="{93CCB5E8-640C-4D88-8610-76F788061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689" y="4533889"/>
            <a:ext cx="3280728" cy="2182872"/>
          </a:xfrm>
          <a:prstGeom prst="rect">
            <a:avLst/>
          </a:prstGeom>
        </p:spPr>
      </p:pic>
      <p:pic>
        <p:nvPicPr>
          <p:cNvPr id="9" name="Picture 8">
            <a:extLst>
              <a:ext uri="{FF2B5EF4-FFF2-40B4-BE49-F238E27FC236}">
                <a16:creationId xmlns:a16="http://schemas.microsoft.com/office/drawing/2014/main" id="{086FAB2C-7688-4A59-A91C-AF506472D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18" y="1333188"/>
            <a:ext cx="1746298" cy="2182872"/>
          </a:xfrm>
          <a:prstGeom prst="rect">
            <a:avLst/>
          </a:prstGeom>
        </p:spPr>
      </p:pic>
    </p:spTree>
    <p:extLst>
      <p:ext uri="{BB962C8B-B14F-4D97-AF65-F5344CB8AC3E}">
        <p14:creationId xmlns:p14="http://schemas.microsoft.com/office/powerpoint/2010/main" val="30561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5" name="TextBox 4"/>
          <p:cNvSpPr txBox="1"/>
          <p:nvPr/>
        </p:nvSpPr>
        <p:spPr>
          <a:xfrm>
            <a:off x="344032" y="1333188"/>
            <a:ext cx="4762122" cy="1077218"/>
          </a:xfrm>
          <a:prstGeom prst="rect">
            <a:avLst/>
          </a:prstGeom>
          <a:noFill/>
        </p:spPr>
        <p:txBody>
          <a:bodyPr wrap="square" rtlCol="0">
            <a:spAutoFit/>
          </a:bodyPr>
          <a:lstStyle/>
          <a:p>
            <a:r>
              <a:rPr lang="en-US" sz="3200" i="1" dirty="0">
                <a:solidFill>
                  <a:srgbClr val="FFFF00"/>
                </a:solidFill>
              </a:rPr>
              <a:t>Who is the most important prophet for you?</a:t>
            </a:r>
            <a:endParaRPr lang="en-US" sz="3200" dirty="0">
              <a:solidFill>
                <a:srgbClr val="FFFF00"/>
              </a:solidFill>
            </a:endParaRPr>
          </a:p>
        </p:txBody>
      </p:sp>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The Most Important Prophet</a:t>
            </a:r>
          </a:p>
        </p:txBody>
      </p:sp>
      <p:grpSp>
        <p:nvGrpSpPr>
          <p:cNvPr id="13" name="Group 12"/>
          <p:cNvGrpSpPr/>
          <p:nvPr/>
        </p:nvGrpSpPr>
        <p:grpSpPr>
          <a:xfrm>
            <a:off x="5656908" y="1175605"/>
            <a:ext cx="5107726" cy="1346694"/>
            <a:chOff x="5656908" y="1175605"/>
            <a:chExt cx="5107726" cy="1346694"/>
          </a:xfrm>
        </p:grpSpPr>
        <p:sp>
          <p:nvSpPr>
            <p:cNvPr id="8" name="Rectangle 7"/>
            <p:cNvSpPr/>
            <p:nvPr/>
          </p:nvSpPr>
          <p:spPr>
            <a:xfrm>
              <a:off x="5656908" y="1336256"/>
              <a:ext cx="4048407" cy="923330"/>
            </a:xfrm>
            <a:prstGeom prst="rect">
              <a:avLst/>
            </a:prstGeom>
          </p:spPr>
          <p:txBody>
            <a:bodyPr wrap="square">
              <a:spAutoFit/>
            </a:bodyPr>
            <a:lstStyle/>
            <a:p>
              <a:r>
                <a:rPr lang="en-US" b="0" i="0" dirty="0">
                  <a:solidFill>
                    <a:schemeClr val="bg1"/>
                  </a:solidFill>
                  <a:effectLst/>
                  <a:latin typeface="Open Sans"/>
                </a:rPr>
                <a:t>“The most important prophet, so far as we are concerned, is the one who is living in our day and age.” </a:t>
              </a:r>
            </a:p>
          </p:txBody>
        </p:sp>
        <p:pic>
          <p:nvPicPr>
            <p:cNvPr id="2050" name="Picture 2" descr="http://rsc.byu.edu/sites/default/files/image001_11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6647" y="1175605"/>
              <a:ext cx="1087987" cy="134669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122631" y="2865752"/>
            <a:ext cx="4490518" cy="1200329"/>
          </a:xfrm>
          <a:prstGeom prst="rect">
            <a:avLst/>
          </a:prstGeom>
        </p:spPr>
        <p:txBody>
          <a:bodyPr wrap="square">
            <a:spAutoFit/>
          </a:bodyPr>
          <a:lstStyle/>
          <a:p>
            <a:r>
              <a:rPr lang="en-US" sz="2400" b="0" i="1" dirty="0">
                <a:solidFill>
                  <a:srgbClr val="FFFF00"/>
                </a:solidFill>
                <a:effectLst/>
                <a:latin typeface="Open Sans"/>
              </a:rPr>
              <a:t>Why do you think the living prophet is the most important prophet for us?</a:t>
            </a:r>
            <a:endParaRPr lang="en-US" sz="2400" i="1" dirty="0">
              <a:solidFill>
                <a:srgbClr val="FFFF00"/>
              </a:solidFill>
            </a:endParaRPr>
          </a:p>
        </p:txBody>
      </p:sp>
      <p:sp>
        <p:nvSpPr>
          <p:cNvPr id="11" name="Rectangle 10"/>
          <p:cNvSpPr/>
          <p:nvPr/>
        </p:nvSpPr>
        <p:spPr>
          <a:xfrm>
            <a:off x="7038094" y="3147400"/>
            <a:ext cx="4973371" cy="3416320"/>
          </a:xfrm>
          <a:prstGeom prst="rect">
            <a:avLst/>
          </a:prstGeom>
        </p:spPr>
        <p:txBody>
          <a:bodyPr wrap="square">
            <a:spAutoFit/>
          </a:bodyPr>
          <a:lstStyle/>
          <a:p>
            <a:r>
              <a:rPr lang="en-US" b="0" i="0" dirty="0">
                <a:solidFill>
                  <a:schemeClr val="bg1"/>
                </a:solidFill>
                <a:effectLst/>
                <a:latin typeface="Open Sans"/>
              </a:rPr>
              <a:t>“This is the prophet who has today’s instructions from God to us. … Every generation has need of the ancient scripture, plus the current scripture from the living prophet.</a:t>
            </a:r>
          </a:p>
          <a:p>
            <a:endParaRPr lang="en-US" dirty="0">
              <a:solidFill>
                <a:schemeClr val="bg1"/>
              </a:solidFill>
              <a:latin typeface="Open Sans"/>
            </a:endParaRPr>
          </a:p>
          <a:p>
            <a:r>
              <a:rPr lang="en-US" b="0" i="0" dirty="0">
                <a:solidFill>
                  <a:schemeClr val="bg1"/>
                </a:solidFill>
                <a:effectLst/>
                <a:latin typeface="Open Sans"/>
              </a:rPr>
              <a:t>Therefore, the most crucial reading and pondering that you should do is of the latest inspired words from the Lord’s mouthpiece. That is why it is essential that you have access to and carefully read his words in Church periodicals.”</a:t>
            </a:r>
            <a:endParaRPr lang="en-US" dirty="0">
              <a:solidFill>
                <a:schemeClr val="bg1"/>
              </a:solidFill>
            </a:endParaRPr>
          </a:p>
        </p:txBody>
      </p:sp>
      <p:sp>
        <p:nvSpPr>
          <p:cNvPr id="12" name="Rectangle 11"/>
          <p:cNvSpPr/>
          <p:nvPr/>
        </p:nvSpPr>
        <p:spPr>
          <a:xfrm>
            <a:off x="0" y="6484286"/>
            <a:ext cx="1743554" cy="338554"/>
          </a:xfrm>
          <a:prstGeom prst="rect">
            <a:avLst/>
          </a:prstGeom>
        </p:spPr>
        <p:txBody>
          <a:bodyPr wrap="none">
            <a:spAutoFit/>
          </a:bodyPr>
          <a:lstStyle/>
          <a:p>
            <a:r>
              <a:rPr lang="en-US" sz="1600" b="0" i="0" dirty="0">
                <a:solidFill>
                  <a:schemeClr val="bg1"/>
                </a:solidFill>
                <a:effectLst/>
                <a:latin typeface="Open Sans"/>
              </a:rPr>
              <a:t>Ezra Taft Benson</a:t>
            </a:r>
            <a:endParaRPr lang="en-US" sz="1600" dirty="0">
              <a:solidFill>
                <a:schemeClr val="bg1"/>
              </a:solidFill>
            </a:endParaRPr>
          </a:p>
        </p:txBody>
      </p:sp>
      <p:pic>
        <p:nvPicPr>
          <p:cNvPr id="3" name="Picture 2">
            <a:extLst>
              <a:ext uri="{FF2B5EF4-FFF2-40B4-BE49-F238E27FC236}">
                <a16:creationId xmlns:a16="http://schemas.microsoft.com/office/drawing/2014/main" id="{64195005-AE66-4210-B77E-69CAFCD0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532" y="4180524"/>
            <a:ext cx="4114585" cy="2119980"/>
          </a:xfrm>
          <a:prstGeom prst="rect">
            <a:avLst/>
          </a:prstGeom>
        </p:spPr>
      </p:pic>
    </p:spTree>
    <p:extLst>
      <p:ext uri="{BB962C8B-B14F-4D97-AF65-F5344CB8AC3E}">
        <p14:creationId xmlns:p14="http://schemas.microsoft.com/office/powerpoint/2010/main" val="514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Sustaining All Leaders</a:t>
            </a:r>
          </a:p>
        </p:txBody>
      </p:sp>
      <p:sp>
        <p:nvSpPr>
          <p:cNvPr id="8" name="Rectangle 7"/>
          <p:cNvSpPr/>
          <p:nvPr/>
        </p:nvSpPr>
        <p:spPr>
          <a:xfrm>
            <a:off x="366234" y="1175605"/>
            <a:ext cx="3988483" cy="1200329"/>
          </a:xfrm>
          <a:prstGeom prst="rect">
            <a:avLst/>
          </a:prstGeom>
        </p:spPr>
        <p:txBody>
          <a:bodyPr wrap="square">
            <a:spAutoFit/>
          </a:bodyPr>
          <a:lstStyle/>
          <a:p>
            <a:r>
              <a:rPr lang="en-US" dirty="0">
                <a:solidFill>
                  <a:schemeClr val="bg1"/>
                </a:solidFill>
                <a:latin typeface="Open Sans"/>
              </a:rPr>
              <a:t>We sustain all the members of the First Presidency and the Quorum of the Twelve Apostles as prophets, seers, and revelators. </a:t>
            </a:r>
            <a:endParaRPr lang="en-US" b="0" i="0" dirty="0">
              <a:solidFill>
                <a:schemeClr val="bg1"/>
              </a:solidFill>
              <a:effectLst/>
              <a:latin typeface="Open Sans"/>
            </a:endParaRPr>
          </a:p>
        </p:txBody>
      </p:sp>
      <p:sp>
        <p:nvSpPr>
          <p:cNvPr id="14" name="Rectangle 13"/>
          <p:cNvSpPr/>
          <p:nvPr/>
        </p:nvSpPr>
        <p:spPr>
          <a:xfrm>
            <a:off x="5878327" y="4585524"/>
            <a:ext cx="5087940" cy="1477328"/>
          </a:xfrm>
          <a:prstGeom prst="rect">
            <a:avLst/>
          </a:prstGeom>
        </p:spPr>
        <p:txBody>
          <a:bodyPr wrap="square">
            <a:spAutoFit/>
          </a:bodyPr>
          <a:lstStyle/>
          <a:p>
            <a:r>
              <a:rPr lang="en-US" dirty="0">
                <a:solidFill>
                  <a:schemeClr val="bg1"/>
                </a:solidFill>
                <a:latin typeface="Open Sans"/>
              </a:rPr>
              <a:t>However, the President of the Church is the only person who is authorized to exercise all the priesthood keys on the earth and the only person who is authorized to receive and declare revelations for the entire Church. </a:t>
            </a:r>
            <a:endParaRPr lang="en-US" b="0" i="0" dirty="0">
              <a:solidFill>
                <a:schemeClr val="bg1"/>
              </a:solidFill>
              <a:effectLst/>
              <a:latin typeface="Open San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11" t="14522" b="13267"/>
          <a:stretch/>
        </p:blipFill>
        <p:spPr>
          <a:xfrm flipH="1">
            <a:off x="1157010" y="2652609"/>
            <a:ext cx="3859313" cy="3865830"/>
          </a:xfrm>
          <a:prstGeom prst="rect">
            <a:avLst/>
          </a:prstGeom>
        </p:spPr>
      </p:pic>
      <p:pic>
        <p:nvPicPr>
          <p:cNvPr id="5" name="Picture 4">
            <a:extLst>
              <a:ext uri="{FF2B5EF4-FFF2-40B4-BE49-F238E27FC236}">
                <a16:creationId xmlns:a16="http://schemas.microsoft.com/office/drawing/2014/main" id="{3C732B57-DE5D-4713-B946-339190B2E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634" y="1195284"/>
            <a:ext cx="2981325" cy="2914650"/>
          </a:xfrm>
          <a:prstGeom prst="rect">
            <a:avLst/>
          </a:prstGeom>
        </p:spPr>
      </p:pic>
    </p:spTree>
    <p:extLst>
      <p:ext uri="{BB962C8B-B14F-4D97-AF65-F5344CB8AC3E}">
        <p14:creationId xmlns:p14="http://schemas.microsoft.com/office/powerpoint/2010/main" val="40486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Changes</a:t>
            </a:r>
          </a:p>
        </p:txBody>
      </p:sp>
      <p:sp>
        <p:nvSpPr>
          <p:cNvPr id="8" name="Rectangle 7"/>
          <p:cNvSpPr/>
          <p:nvPr/>
        </p:nvSpPr>
        <p:spPr>
          <a:xfrm>
            <a:off x="2014341" y="938125"/>
            <a:ext cx="8438688" cy="646331"/>
          </a:xfrm>
          <a:prstGeom prst="rect">
            <a:avLst/>
          </a:prstGeom>
        </p:spPr>
        <p:txBody>
          <a:bodyPr wrap="square">
            <a:spAutoFit/>
          </a:bodyPr>
          <a:lstStyle/>
          <a:p>
            <a:r>
              <a:rPr lang="en-US" dirty="0">
                <a:solidFill>
                  <a:schemeClr val="bg1"/>
                </a:solidFill>
                <a:latin typeface="Open Sans"/>
              </a:rPr>
              <a:t>When has the President of the Church declared revelations for the entire Church or announced significant changes in the way the Church operates? </a:t>
            </a:r>
            <a:endParaRPr lang="en-US" b="0" i="0" dirty="0">
              <a:solidFill>
                <a:schemeClr val="bg1"/>
              </a:solidFill>
              <a:effectLst/>
              <a:latin typeface="Open Sans"/>
            </a:endParaRPr>
          </a:p>
        </p:txBody>
      </p:sp>
      <p:grpSp>
        <p:nvGrpSpPr>
          <p:cNvPr id="11" name="Group 10"/>
          <p:cNvGrpSpPr/>
          <p:nvPr/>
        </p:nvGrpSpPr>
        <p:grpSpPr>
          <a:xfrm>
            <a:off x="792578" y="1675026"/>
            <a:ext cx="2885198" cy="5020071"/>
            <a:chOff x="792578" y="1675026"/>
            <a:chExt cx="2885198" cy="5020071"/>
          </a:xfrm>
        </p:grpSpPr>
        <p:pic>
          <p:nvPicPr>
            <p:cNvPr id="4098" name="Picture 2" descr="http://wchsutah.org/people/wilford-woodruff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378" y="1675026"/>
              <a:ext cx="1963598" cy="256358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5400000">
              <a:off x="1702321" y="4741075"/>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578" y="5494768"/>
              <a:ext cx="2885198" cy="1200329"/>
            </a:xfrm>
            <a:prstGeom prst="rect">
              <a:avLst/>
            </a:prstGeom>
          </p:spPr>
          <p:txBody>
            <a:bodyPr wrap="square">
              <a:spAutoFit/>
            </a:bodyPr>
            <a:lstStyle/>
            <a:p>
              <a:pPr algn="ctr"/>
              <a:r>
                <a:rPr lang="en-US" dirty="0">
                  <a:solidFill>
                    <a:srgbClr val="FFFF00"/>
                  </a:solidFill>
                  <a:latin typeface="Open Sans"/>
                </a:rPr>
                <a:t>Official Declaration 1</a:t>
              </a:r>
            </a:p>
            <a:p>
              <a:pPr algn="ctr"/>
              <a:endParaRPr lang="en-US" b="0" i="0" dirty="0">
                <a:solidFill>
                  <a:srgbClr val="FFFF00"/>
                </a:solidFill>
                <a:effectLst/>
                <a:latin typeface="Open Sans"/>
              </a:endParaRPr>
            </a:p>
            <a:p>
              <a:pPr algn="ctr"/>
              <a:r>
                <a:rPr lang="en-US" dirty="0">
                  <a:solidFill>
                    <a:srgbClr val="FFFF00"/>
                  </a:solidFill>
                  <a:latin typeface="Open Sans"/>
                </a:rPr>
                <a:t>Manifesto regarding plural marriage</a:t>
              </a:r>
              <a:endParaRPr lang="en-US" b="0" i="0" dirty="0">
                <a:solidFill>
                  <a:srgbClr val="FFFF00"/>
                </a:solidFill>
                <a:effectLst/>
                <a:latin typeface="Open Sans"/>
              </a:endParaRPr>
            </a:p>
          </p:txBody>
        </p:sp>
      </p:grpSp>
      <p:grpSp>
        <p:nvGrpSpPr>
          <p:cNvPr id="7" name="Group 6"/>
          <p:cNvGrpSpPr/>
          <p:nvPr/>
        </p:nvGrpSpPr>
        <p:grpSpPr>
          <a:xfrm>
            <a:off x="4088958" y="1663290"/>
            <a:ext cx="3988483" cy="4598956"/>
            <a:chOff x="4088958" y="1663290"/>
            <a:chExt cx="3988483" cy="4598956"/>
          </a:xfrm>
        </p:grpSpPr>
        <p:pic>
          <p:nvPicPr>
            <p:cNvPr id="4102" name="Picture 6" descr="https://www.lds.org/bc/content/shared/content/images/gospel-library/manual/32502/36-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532" y="1663290"/>
              <a:ext cx="1967993" cy="251264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5400000">
              <a:off x="5440742" y="4562046"/>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88958" y="5338916"/>
              <a:ext cx="3988483" cy="923330"/>
            </a:xfrm>
            <a:prstGeom prst="rect">
              <a:avLst/>
            </a:prstGeom>
          </p:spPr>
          <p:txBody>
            <a:bodyPr wrap="square">
              <a:spAutoFit/>
            </a:bodyPr>
            <a:lstStyle/>
            <a:p>
              <a:pPr algn="ctr"/>
              <a:r>
                <a:rPr lang="en-US" dirty="0">
                  <a:solidFill>
                    <a:srgbClr val="FFFF00"/>
                  </a:solidFill>
                  <a:latin typeface="Open Sans"/>
                </a:rPr>
                <a:t>Declared previously unknown truths about the </a:t>
              </a:r>
              <a:r>
                <a:rPr lang="en-US" dirty="0" err="1">
                  <a:solidFill>
                    <a:srgbClr val="FFFF00"/>
                  </a:solidFill>
                  <a:latin typeface="Open Sans"/>
                </a:rPr>
                <a:t>postmortal</a:t>
              </a:r>
              <a:r>
                <a:rPr lang="en-US" dirty="0">
                  <a:solidFill>
                    <a:srgbClr val="FFFF00"/>
                  </a:solidFill>
                  <a:latin typeface="Open Sans"/>
                </a:rPr>
                <a:t> spirit world </a:t>
              </a:r>
            </a:p>
            <a:p>
              <a:pPr algn="ctr"/>
              <a:r>
                <a:rPr lang="en-US" b="0" i="0" dirty="0">
                  <a:solidFill>
                    <a:srgbClr val="FFFF00"/>
                  </a:solidFill>
                  <a:effectLst/>
                  <a:latin typeface="Open Sans"/>
                </a:rPr>
                <a:t>D&amp;C 138</a:t>
              </a:r>
            </a:p>
          </p:txBody>
        </p:sp>
      </p:grpSp>
      <p:grpSp>
        <p:nvGrpSpPr>
          <p:cNvPr id="5" name="Group 4"/>
          <p:cNvGrpSpPr/>
          <p:nvPr/>
        </p:nvGrpSpPr>
        <p:grpSpPr>
          <a:xfrm>
            <a:off x="8533546" y="1663290"/>
            <a:ext cx="3139673" cy="4820034"/>
            <a:chOff x="8533546" y="1663290"/>
            <a:chExt cx="3139673" cy="4820034"/>
          </a:xfrm>
        </p:grpSpPr>
        <p:pic>
          <p:nvPicPr>
            <p:cNvPr id="4100" name="Picture 4" descr="http://www.eac.edu/alumni/images/Spencer_W_Kimb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746" y="1663290"/>
              <a:ext cx="2046753" cy="23987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533546" y="5282995"/>
              <a:ext cx="3139673" cy="1200329"/>
            </a:xfrm>
            <a:prstGeom prst="rect">
              <a:avLst/>
            </a:prstGeom>
          </p:spPr>
          <p:txBody>
            <a:bodyPr wrap="square">
              <a:spAutoFit/>
            </a:bodyPr>
            <a:lstStyle/>
            <a:p>
              <a:pPr algn="ctr"/>
              <a:r>
                <a:rPr lang="en-US" dirty="0">
                  <a:solidFill>
                    <a:srgbClr val="FFFF00"/>
                  </a:solidFill>
                  <a:latin typeface="Open Sans"/>
                </a:rPr>
                <a:t>Official Declaration 2</a:t>
              </a:r>
            </a:p>
            <a:p>
              <a:pPr algn="ctr"/>
              <a:r>
                <a:rPr lang="en-US" dirty="0">
                  <a:solidFill>
                    <a:srgbClr val="FFFF00"/>
                  </a:solidFill>
                  <a:latin typeface="Open Sans"/>
                </a:rPr>
                <a:t>priesthood were to be made available to all worthy members of the Church</a:t>
              </a:r>
              <a:endParaRPr lang="en-US" b="0" i="0" dirty="0">
                <a:solidFill>
                  <a:srgbClr val="FFFF00"/>
                </a:solidFill>
                <a:effectLst/>
                <a:latin typeface="Open Sans"/>
              </a:endParaRPr>
            </a:p>
          </p:txBody>
        </p:sp>
        <p:sp>
          <p:nvSpPr>
            <p:cNvPr id="17" name="Right Arrow 16"/>
            <p:cNvSpPr/>
            <p:nvPr/>
          </p:nvSpPr>
          <p:spPr>
            <a:xfrm rot="5400000">
              <a:off x="9349690" y="4482249"/>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0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Messages From Heaven</a:t>
            </a:r>
          </a:p>
        </p:txBody>
      </p:sp>
      <p:sp>
        <p:nvSpPr>
          <p:cNvPr id="8" name="Rectangle 7"/>
          <p:cNvSpPr/>
          <p:nvPr/>
        </p:nvSpPr>
        <p:spPr>
          <a:xfrm>
            <a:off x="366234" y="1175605"/>
            <a:ext cx="3988483" cy="1754326"/>
          </a:xfrm>
          <a:prstGeom prst="rect">
            <a:avLst/>
          </a:prstGeom>
        </p:spPr>
        <p:txBody>
          <a:bodyPr wrap="square">
            <a:spAutoFit/>
          </a:bodyPr>
          <a:lstStyle/>
          <a:p>
            <a:r>
              <a:rPr lang="en-US" dirty="0">
                <a:solidFill>
                  <a:schemeClr val="bg1"/>
                </a:solidFill>
                <a:latin typeface="Open Sans"/>
              </a:rPr>
              <a:t>“One of the glorious messages of the Restoration of the Church of Jesus Christ is that God continues to speak to His children! He is not hidden in the heavens but speaks today as He did in ancient days. …</a:t>
            </a:r>
            <a:endParaRPr lang="en-US" b="0" i="0" dirty="0">
              <a:solidFill>
                <a:schemeClr val="bg1"/>
              </a:solidFill>
              <a:effectLst/>
              <a:latin typeface="Open Sans"/>
            </a:endParaRPr>
          </a:p>
        </p:txBody>
      </p:sp>
      <p:sp>
        <p:nvSpPr>
          <p:cNvPr id="14" name="Rectangle 13"/>
          <p:cNvSpPr/>
          <p:nvPr/>
        </p:nvSpPr>
        <p:spPr>
          <a:xfrm>
            <a:off x="5329948" y="4487552"/>
            <a:ext cx="5505690" cy="1754326"/>
          </a:xfrm>
          <a:prstGeom prst="rect">
            <a:avLst/>
          </a:prstGeom>
        </p:spPr>
        <p:txBody>
          <a:bodyPr wrap="square">
            <a:spAutoFit/>
          </a:bodyPr>
          <a:lstStyle/>
          <a:p>
            <a:r>
              <a:rPr lang="en-US" dirty="0">
                <a:solidFill>
                  <a:schemeClr val="bg1"/>
                </a:solidFill>
                <a:latin typeface="Open Sans"/>
              </a:rPr>
              <a:t>“God’s priceless instructions to humankind are found in the Bible, the Book of Mormon, the Doctrine and Covenants, and the Pearl of Great Price.</a:t>
            </a:r>
          </a:p>
          <a:p>
            <a:endParaRPr lang="en-US" dirty="0">
              <a:solidFill>
                <a:schemeClr val="bg1"/>
              </a:solidFill>
              <a:latin typeface="Open Sans"/>
            </a:endParaRPr>
          </a:p>
          <a:p>
            <a:r>
              <a:rPr lang="en-US" dirty="0">
                <a:solidFill>
                  <a:schemeClr val="bg1"/>
                </a:solidFill>
                <a:latin typeface="Open Sans"/>
              </a:rPr>
              <a:t>In addition, the Lord speaks to us through His servants, as He will again at … general conference.”</a:t>
            </a:r>
            <a:endParaRPr lang="en-US" b="0" i="0" dirty="0">
              <a:solidFill>
                <a:schemeClr val="bg1"/>
              </a:solidFill>
              <a:effectLst/>
              <a:latin typeface="Open Sans"/>
            </a:endParaRPr>
          </a:p>
        </p:txBody>
      </p:sp>
      <p:sp>
        <p:nvSpPr>
          <p:cNvPr id="3" name="Rectangle 2"/>
          <p:cNvSpPr/>
          <p:nvPr/>
        </p:nvSpPr>
        <p:spPr>
          <a:xfrm>
            <a:off x="112551" y="6436320"/>
            <a:ext cx="2383345" cy="307777"/>
          </a:xfrm>
          <a:prstGeom prst="rect">
            <a:avLst/>
          </a:prstGeom>
        </p:spPr>
        <p:txBody>
          <a:bodyPr wrap="none">
            <a:spAutoFit/>
          </a:bodyPr>
          <a:lstStyle/>
          <a:p>
            <a:r>
              <a:rPr lang="en-US" sz="1400" b="0" i="0" dirty="0">
                <a:solidFill>
                  <a:schemeClr val="bg1"/>
                </a:solidFill>
                <a:effectLst/>
                <a:latin typeface="Open Sans"/>
              </a:rPr>
              <a:t>President Dieter F. Uchtdorf</a:t>
            </a:r>
            <a:endParaRPr lang="en-US" sz="1400" dirty="0">
              <a:solidFill>
                <a:schemeClr val="bg1"/>
              </a:solidFill>
            </a:endParaRPr>
          </a:p>
        </p:txBody>
      </p:sp>
      <p:pic>
        <p:nvPicPr>
          <p:cNvPr id="5" name="Picture 4">
            <a:extLst>
              <a:ext uri="{FF2B5EF4-FFF2-40B4-BE49-F238E27FC236}">
                <a16:creationId xmlns:a16="http://schemas.microsoft.com/office/drawing/2014/main" id="{E6012DEB-3F56-46C2-A5EA-34D41A843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22" y="961417"/>
            <a:ext cx="4542194" cy="3403194"/>
          </a:xfrm>
          <a:prstGeom prst="rect">
            <a:avLst/>
          </a:prstGeom>
        </p:spPr>
      </p:pic>
      <p:pic>
        <p:nvPicPr>
          <p:cNvPr id="9" name="Picture 8">
            <a:extLst>
              <a:ext uri="{FF2B5EF4-FFF2-40B4-BE49-F238E27FC236}">
                <a16:creationId xmlns:a16="http://schemas.microsoft.com/office/drawing/2014/main" id="{8919BAC5-4273-4EE8-938B-2E91EA0FB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039" y="3291506"/>
            <a:ext cx="3762375" cy="2705100"/>
          </a:xfrm>
          <a:prstGeom prst="rect">
            <a:avLst/>
          </a:prstGeom>
        </p:spPr>
      </p:pic>
    </p:spTree>
    <p:extLst>
      <p:ext uri="{BB962C8B-B14F-4D97-AF65-F5344CB8AC3E}">
        <p14:creationId xmlns:p14="http://schemas.microsoft.com/office/powerpoint/2010/main" val="8480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Through His Living Prophet</a:t>
            </a:r>
          </a:p>
        </p:txBody>
      </p:sp>
      <p:sp>
        <p:nvSpPr>
          <p:cNvPr id="3" name="Rectangle 2"/>
          <p:cNvSpPr/>
          <p:nvPr/>
        </p:nvSpPr>
        <p:spPr>
          <a:xfrm>
            <a:off x="112551" y="6436320"/>
            <a:ext cx="2383345" cy="307777"/>
          </a:xfrm>
          <a:prstGeom prst="rect">
            <a:avLst/>
          </a:prstGeom>
        </p:spPr>
        <p:txBody>
          <a:bodyPr wrap="none">
            <a:spAutoFit/>
          </a:bodyPr>
          <a:lstStyle/>
          <a:p>
            <a:r>
              <a:rPr lang="en-US" sz="1400" b="0" i="0" dirty="0">
                <a:solidFill>
                  <a:schemeClr val="bg1"/>
                </a:solidFill>
                <a:effectLst/>
                <a:latin typeface="Open Sans"/>
              </a:rPr>
              <a:t>President Dieter F. Uchtdorf</a:t>
            </a:r>
            <a:endParaRPr lang="en-US" sz="1400" dirty="0">
              <a:solidFill>
                <a:schemeClr val="bg1"/>
              </a:solidFill>
            </a:endParaRPr>
          </a:p>
        </p:txBody>
      </p:sp>
      <p:grpSp>
        <p:nvGrpSpPr>
          <p:cNvPr id="17" name="Group 16"/>
          <p:cNvGrpSpPr/>
          <p:nvPr/>
        </p:nvGrpSpPr>
        <p:grpSpPr>
          <a:xfrm>
            <a:off x="296512" y="963846"/>
            <a:ext cx="2057400" cy="3657600"/>
            <a:chOff x="438496" y="2052418"/>
            <a:chExt cx="2057400" cy="3657600"/>
          </a:xfrm>
        </p:grpSpPr>
        <p:grpSp>
          <p:nvGrpSpPr>
            <p:cNvPr id="9" name="Group 8"/>
            <p:cNvGrpSpPr/>
            <p:nvPr/>
          </p:nvGrpSpPr>
          <p:grpSpPr>
            <a:xfrm>
              <a:off x="438496" y="2052418"/>
              <a:ext cx="2057400" cy="3657600"/>
              <a:chOff x="609600" y="914400"/>
              <a:chExt cx="4114800" cy="3505200"/>
            </a:xfrm>
          </p:grpSpPr>
          <p:sp>
            <p:nvSpPr>
              <p:cNvPr id="10" name="Rounded Rectangle 9"/>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3"/>
              <p:cNvGrpSpPr/>
              <p:nvPr/>
            </p:nvGrpSpPr>
            <p:grpSpPr>
              <a:xfrm>
                <a:off x="1447800" y="3200400"/>
                <a:ext cx="2590800" cy="1143000"/>
                <a:chOff x="1447800" y="4724400"/>
                <a:chExt cx="2590800" cy="1143000"/>
              </a:xfrm>
            </p:grpSpPr>
            <p:sp>
              <p:nvSpPr>
                <p:cNvPr id="13" name="Rounded Rectangle 12"/>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8" name="Rectangle 7"/>
            <p:cNvSpPr/>
            <p:nvPr/>
          </p:nvSpPr>
          <p:spPr>
            <a:xfrm>
              <a:off x="590896" y="2403890"/>
              <a:ext cx="1905000" cy="1477328"/>
            </a:xfrm>
            <a:prstGeom prst="rect">
              <a:avLst/>
            </a:prstGeom>
          </p:spPr>
          <p:txBody>
            <a:bodyPr wrap="square">
              <a:spAutoFit/>
            </a:bodyPr>
            <a:lstStyle/>
            <a:p>
              <a:r>
                <a:rPr lang="en-US" b="1" dirty="0"/>
                <a:t>The Lord continues to speak to us today through His living prophet.</a:t>
              </a:r>
              <a:endParaRPr lang="en-US" b="0" i="0" dirty="0">
                <a:effectLst/>
                <a:latin typeface="Open Sans"/>
              </a:endParaRPr>
            </a:p>
          </p:txBody>
        </p:sp>
      </p:grpSp>
      <p:sp>
        <p:nvSpPr>
          <p:cNvPr id="2" name="Rectangle 1"/>
          <p:cNvSpPr/>
          <p:nvPr/>
        </p:nvSpPr>
        <p:spPr>
          <a:xfrm>
            <a:off x="3475363" y="1518929"/>
            <a:ext cx="7184980" cy="461665"/>
          </a:xfrm>
          <a:prstGeom prst="rect">
            <a:avLst/>
          </a:prstGeom>
        </p:spPr>
        <p:txBody>
          <a:bodyPr wrap="none">
            <a:spAutoFit/>
          </a:bodyPr>
          <a:lstStyle/>
          <a:p>
            <a:r>
              <a:rPr lang="en-US" sz="2400" b="0" i="0" dirty="0">
                <a:solidFill>
                  <a:srgbClr val="FFFF00"/>
                </a:solidFill>
                <a:effectLst/>
                <a:latin typeface="Open Sans"/>
              </a:rPr>
              <a:t>Where can we find the words of the living prophet? </a:t>
            </a:r>
            <a:endParaRPr lang="en-US" sz="2400" dirty="0">
              <a:solidFill>
                <a:srgbClr val="FFFF00"/>
              </a:solidFill>
            </a:endParaRPr>
          </a:p>
        </p:txBody>
      </p:sp>
      <p:grpSp>
        <p:nvGrpSpPr>
          <p:cNvPr id="19" name="Group 18"/>
          <p:cNvGrpSpPr/>
          <p:nvPr/>
        </p:nvGrpSpPr>
        <p:grpSpPr>
          <a:xfrm>
            <a:off x="2773012" y="2171595"/>
            <a:ext cx="4647755" cy="3610444"/>
            <a:chOff x="1371600" y="1219200"/>
            <a:chExt cx="4800600" cy="3780503"/>
          </a:xfrm>
        </p:grpSpPr>
        <p:sp>
          <p:nvSpPr>
            <p:cNvPr id="20" name="Rounded Rectangle 19"/>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399" y="2339014"/>
            <a:ext cx="3289698" cy="2292754"/>
          </a:xfrm>
          <a:prstGeom prst="rect">
            <a:avLst/>
          </a:prstGeom>
        </p:spPr>
      </p:pic>
      <p:pic>
        <p:nvPicPr>
          <p:cNvPr id="6148" name="Picture 4" descr="http://ldsmediatalk.com/wp-content/uploads/2012/02/magazine-gift-subscription-ensign-300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8013" t="5497" r="17571" b="8212"/>
          <a:stretch/>
        </p:blipFill>
        <p:spPr bwMode="auto">
          <a:xfrm rot="20470718">
            <a:off x="6050804" y="4922520"/>
            <a:ext cx="1204583" cy="161361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748983" y="2893253"/>
            <a:ext cx="4114800" cy="3505200"/>
            <a:chOff x="7748983" y="2893253"/>
            <a:chExt cx="4114800" cy="3505200"/>
          </a:xfrm>
        </p:grpSpPr>
        <p:grpSp>
          <p:nvGrpSpPr>
            <p:cNvPr id="26" name="Group 25"/>
            <p:cNvGrpSpPr/>
            <p:nvPr/>
          </p:nvGrpSpPr>
          <p:grpSpPr>
            <a:xfrm>
              <a:off x="7748983" y="2893253"/>
              <a:ext cx="4114800" cy="3505200"/>
              <a:chOff x="609600" y="914400"/>
              <a:chExt cx="4114800" cy="3505200"/>
            </a:xfrm>
          </p:grpSpPr>
          <p:sp>
            <p:nvSpPr>
              <p:cNvPr id="27" name="Rounded Rectangle 26"/>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447800" y="3200400"/>
                <a:ext cx="2590800" cy="1143000"/>
                <a:chOff x="1447800" y="4724400"/>
                <a:chExt cx="2590800" cy="1143000"/>
              </a:xfrm>
            </p:grpSpPr>
            <p:sp>
              <p:nvSpPr>
                <p:cNvPr id="30" name="Rounded Rectangle 29"/>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pic>
          <p:nvPicPr>
            <p:cNvPr id="6150" name="Picture 6" descr="http://s3.amazonaws.com/quarkbase_test.com/lds.org-snap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3771" y="3132744"/>
              <a:ext cx="2774212" cy="1970309"/>
            </a:xfrm>
            <a:prstGeom prst="rect">
              <a:avLst/>
            </a:prstGeom>
            <a:noFill/>
            <a:extLst>
              <a:ext uri="{909E8E84-426E-40DD-AFC4-6F175D3DCCD1}">
                <a14:hiddenFill xmlns:a14="http://schemas.microsoft.com/office/drawing/2010/main">
                  <a:solidFill>
                    <a:srgbClr val="FFFFFF"/>
                  </a:solidFill>
                </a14:hiddenFill>
              </a:ext>
            </a:extLst>
          </p:spPr>
        </p:pic>
      </p:grpSp>
      <p:pic>
        <p:nvPicPr>
          <p:cNvPr id="6152" name="Picture 8" descr="http://channels.roku.com/images/f3f4c77c15fe4a25a87cce1f00577b1f-h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764" y="2359116"/>
            <a:ext cx="2762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 calcmode="lin" valueType="num">
                                      <p:cBhvr>
                                        <p:cTn id="33" dur="1000" fill="hold"/>
                                        <p:tgtEl>
                                          <p:spTgt spid="6148"/>
                                        </p:tgtEl>
                                        <p:attrNameLst>
                                          <p:attrName>ppt_w</p:attrName>
                                        </p:attrNameLst>
                                      </p:cBhvr>
                                      <p:tavLst>
                                        <p:tav tm="0">
                                          <p:val>
                                            <p:fltVal val="0"/>
                                          </p:val>
                                        </p:tav>
                                        <p:tav tm="100000">
                                          <p:val>
                                            <p:strVal val="#ppt_w"/>
                                          </p:val>
                                        </p:tav>
                                      </p:tavLst>
                                    </p:anim>
                                    <p:anim calcmode="lin" valueType="num">
                                      <p:cBhvr>
                                        <p:cTn id="34" dur="1000" fill="hold"/>
                                        <p:tgtEl>
                                          <p:spTgt spid="6148"/>
                                        </p:tgtEl>
                                        <p:attrNameLst>
                                          <p:attrName>ppt_h</p:attrName>
                                        </p:attrNameLst>
                                      </p:cBhvr>
                                      <p:tavLst>
                                        <p:tav tm="0">
                                          <p:val>
                                            <p:fltVal val="0"/>
                                          </p:val>
                                        </p:tav>
                                        <p:tav tm="100000">
                                          <p:val>
                                            <p:strVal val="#ppt_h"/>
                                          </p:val>
                                        </p:tav>
                                      </p:tavLst>
                                    </p:anim>
                                    <p:anim calcmode="lin" valueType="num">
                                      <p:cBhvr>
                                        <p:cTn id="35" dur="1000" fill="hold"/>
                                        <p:tgtEl>
                                          <p:spTgt spid="6148"/>
                                        </p:tgtEl>
                                        <p:attrNameLst>
                                          <p:attrName>style.rotation</p:attrName>
                                        </p:attrNameLst>
                                      </p:cBhvr>
                                      <p:tavLst>
                                        <p:tav tm="0">
                                          <p:val>
                                            <p:fltVal val="90"/>
                                          </p:val>
                                        </p:tav>
                                        <p:tav tm="100000">
                                          <p:val>
                                            <p:fltVal val="0"/>
                                          </p:val>
                                        </p:tav>
                                      </p:tavLst>
                                    </p:anim>
                                    <p:animEffect transition="in" filter="fade">
                                      <p:cBhvr>
                                        <p:cTn id="36" dur="1000"/>
                                        <p:tgtEl>
                                          <p:spTgt spid="614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152"/>
                                        </p:tgtEl>
                                        <p:attrNameLst>
                                          <p:attrName>style.visibility</p:attrName>
                                        </p:attrNameLst>
                                      </p:cBhvr>
                                      <p:to>
                                        <p:strVal val="visible"/>
                                      </p:to>
                                    </p:set>
                                    <p:anim calcmode="lin" valueType="num">
                                      <p:cBhvr>
                                        <p:cTn id="49" dur="500" fill="hold"/>
                                        <p:tgtEl>
                                          <p:spTgt spid="6152"/>
                                        </p:tgtEl>
                                        <p:attrNameLst>
                                          <p:attrName>ppt_w</p:attrName>
                                        </p:attrNameLst>
                                      </p:cBhvr>
                                      <p:tavLst>
                                        <p:tav tm="0">
                                          <p:val>
                                            <p:fltVal val="0"/>
                                          </p:val>
                                        </p:tav>
                                        <p:tav tm="100000">
                                          <p:val>
                                            <p:strVal val="#ppt_w"/>
                                          </p:val>
                                        </p:tav>
                                      </p:tavLst>
                                    </p:anim>
                                    <p:anim calcmode="lin" valueType="num">
                                      <p:cBhvr>
                                        <p:cTn id="50" dur="500" fill="hold"/>
                                        <p:tgtEl>
                                          <p:spTgt spid="6152"/>
                                        </p:tgtEl>
                                        <p:attrNameLst>
                                          <p:attrName>ppt_h</p:attrName>
                                        </p:attrNameLst>
                                      </p:cBhvr>
                                      <p:tavLst>
                                        <p:tav tm="0">
                                          <p:val>
                                            <p:fltVal val="0"/>
                                          </p:val>
                                        </p:tav>
                                        <p:tav tm="100000">
                                          <p:val>
                                            <p:strVal val="#ppt_h"/>
                                          </p:val>
                                        </p:tav>
                                      </p:tavLst>
                                    </p:anim>
                                    <p:animEffect transition="in" filter="fade">
                                      <p:cBhvr>
                                        <p:cTn id="51" dur="500"/>
                                        <p:tgtEl>
                                          <p:spTgt spid="6152"/>
                                        </p:tgtEl>
                                      </p:cBhvr>
                                    </p:animEffect>
                                  </p:childTnLst>
                                </p:cTn>
                              </p:par>
                              <p:par>
                                <p:cTn id="52" presetID="53" presetClass="exit" presetSubtype="32" fill="hold" nodeType="withEffect">
                                  <p:stCondLst>
                                    <p:cond delay="0"/>
                                  </p:stCondLst>
                                  <p:childTnLst>
                                    <p:anim calcmode="lin" valueType="num">
                                      <p:cBhvr>
                                        <p:cTn id="53" dur="500"/>
                                        <p:tgtEl>
                                          <p:spTgt spid="7"/>
                                        </p:tgtEl>
                                        <p:attrNameLst>
                                          <p:attrName>ppt_w</p:attrName>
                                        </p:attrNameLst>
                                      </p:cBhvr>
                                      <p:tavLst>
                                        <p:tav tm="0">
                                          <p:val>
                                            <p:strVal val="ppt_w"/>
                                          </p:val>
                                        </p:tav>
                                        <p:tav tm="100000">
                                          <p:val>
                                            <p:fltVal val="0"/>
                                          </p:val>
                                        </p:tav>
                                      </p:tavLst>
                                    </p:anim>
                                    <p:anim calcmode="lin" valueType="num">
                                      <p:cBhvr>
                                        <p:cTn id="54" dur="500"/>
                                        <p:tgtEl>
                                          <p:spTgt spid="7"/>
                                        </p:tgtEl>
                                        <p:attrNameLst>
                                          <p:attrName>ppt_h</p:attrName>
                                        </p:attrNameLst>
                                      </p:cBhvr>
                                      <p:tavLst>
                                        <p:tav tm="0">
                                          <p:val>
                                            <p:strVal val="ppt_h"/>
                                          </p:val>
                                        </p:tav>
                                        <p:tav tm="100000">
                                          <p:val>
                                            <p:fltVal val="0"/>
                                          </p:val>
                                        </p:tav>
                                      </p:tavLst>
                                    </p:anim>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The Living Priesthood</a:t>
            </a:r>
          </a:p>
        </p:txBody>
      </p:sp>
      <p:sp>
        <p:nvSpPr>
          <p:cNvPr id="8" name="Rectangle 7"/>
          <p:cNvSpPr/>
          <p:nvPr/>
        </p:nvSpPr>
        <p:spPr>
          <a:xfrm>
            <a:off x="112551" y="1626433"/>
            <a:ext cx="4695623" cy="1477328"/>
          </a:xfrm>
          <a:prstGeom prst="rect">
            <a:avLst/>
          </a:prstGeom>
        </p:spPr>
        <p:txBody>
          <a:bodyPr wrap="square">
            <a:spAutoFit/>
          </a:bodyPr>
          <a:lstStyle/>
          <a:p>
            <a:r>
              <a:rPr lang="en-US" dirty="0">
                <a:solidFill>
                  <a:schemeClr val="bg1"/>
                </a:solidFill>
                <a:latin typeface="Open Sans"/>
              </a:rPr>
              <a:t>“We require a living tree—a living fountain—living intelligence, proceeding from the living priesthood in heaven, through the living priesthood on earth. … </a:t>
            </a:r>
          </a:p>
          <a:p>
            <a:endParaRPr lang="en-US" dirty="0">
              <a:solidFill>
                <a:schemeClr val="bg1"/>
              </a:solidFill>
              <a:latin typeface="Open Sans"/>
            </a:endParaRPr>
          </a:p>
        </p:txBody>
      </p:sp>
      <p:sp>
        <p:nvSpPr>
          <p:cNvPr id="3" name="Rectangle 2"/>
          <p:cNvSpPr/>
          <p:nvPr/>
        </p:nvSpPr>
        <p:spPr>
          <a:xfrm>
            <a:off x="112551" y="6436320"/>
            <a:ext cx="1902380" cy="307777"/>
          </a:xfrm>
          <a:prstGeom prst="rect">
            <a:avLst/>
          </a:prstGeom>
        </p:spPr>
        <p:txBody>
          <a:bodyPr wrap="none">
            <a:spAutoFit/>
          </a:bodyPr>
          <a:lstStyle/>
          <a:p>
            <a:r>
              <a:rPr lang="en-US" sz="1400" b="0" i="0" dirty="0">
                <a:solidFill>
                  <a:schemeClr val="bg1"/>
                </a:solidFill>
                <a:effectLst/>
                <a:latin typeface="Open Sans"/>
              </a:rPr>
              <a:t>President John Taylor</a:t>
            </a:r>
            <a:endParaRPr lang="en-US" sz="1400" dirty="0">
              <a:solidFill>
                <a:schemeClr val="bg1"/>
              </a:solidFill>
            </a:endParaRPr>
          </a:p>
        </p:txBody>
      </p:sp>
      <p:pic>
        <p:nvPicPr>
          <p:cNvPr id="7176" name="Picture 8" descr="President John Tay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1" y="138827"/>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98D79-4EDF-4882-A337-0C42E9DE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492" y="3729107"/>
            <a:ext cx="2018098" cy="2861101"/>
          </a:xfrm>
          <a:prstGeom prst="rect">
            <a:avLst/>
          </a:prstGeom>
        </p:spPr>
      </p:pic>
      <p:pic>
        <p:nvPicPr>
          <p:cNvPr id="12" name="Picture 11">
            <a:extLst>
              <a:ext uri="{FF2B5EF4-FFF2-40B4-BE49-F238E27FC236}">
                <a16:creationId xmlns:a16="http://schemas.microsoft.com/office/drawing/2014/main" id="{499FDCF0-4A8F-48A9-B0F1-1898ABB53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715" y="3984273"/>
            <a:ext cx="2018098" cy="2706086"/>
          </a:xfrm>
          <a:prstGeom prst="rect">
            <a:avLst/>
          </a:prstGeom>
        </p:spPr>
      </p:pic>
      <p:pic>
        <p:nvPicPr>
          <p:cNvPr id="14" name="Picture 13">
            <a:extLst>
              <a:ext uri="{FF2B5EF4-FFF2-40B4-BE49-F238E27FC236}">
                <a16:creationId xmlns:a16="http://schemas.microsoft.com/office/drawing/2014/main" id="{49533D1D-411B-457C-A3E3-94D3E389B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4844" y="956101"/>
            <a:ext cx="1514475" cy="2809875"/>
          </a:xfrm>
          <a:prstGeom prst="rect">
            <a:avLst/>
          </a:prstGeom>
        </p:spPr>
      </p:pic>
      <p:pic>
        <p:nvPicPr>
          <p:cNvPr id="16" name="Picture 15">
            <a:extLst>
              <a:ext uri="{FF2B5EF4-FFF2-40B4-BE49-F238E27FC236}">
                <a16:creationId xmlns:a16="http://schemas.microsoft.com/office/drawing/2014/main" id="{2EE8FC67-4E80-40DE-A9BB-C4B8661CD4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6159" y="3358628"/>
            <a:ext cx="2852173" cy="2139130"/>
          </a:xfrm>
          <a:prstGeom prst="rect">
            <a:avLst/>
          </a:prstGeom>
        </p:spPr>
      </p:pic>
      <p:sp>
        <p:nvSpPr>
          <p:cNvPr id="17" name="Rectangle 16">
            <a:extLst>
              <a:ext uri="{FF2B5EF4-FFF2-40B4-BE49-F238E27FC236}">
                <a16:creationId xmlns:a16="http://schemas.microsoft.com/office/drawing/2014/main" id="{CAF62994-49F8-4DA4-9F17-BFB3FE291FF1}"/>
              </a:ext>
            </a:extLst>
          </p:cNvPr>
          <p:cNvSpPr/>
          <p:nvPr/>
        </p:nvSpPr>
        <p:spPr>
          <a:xfrm>
            <a:off x="5837571" y="1306717"/>
            <a:ext cx="3895750" cy="1754326"/>
          </a:xfrm>
          <a:prstGeom prst="rect">
            <a:avLst/>
          </a:prstGeom>
        </p:spPr>
        <p:txBody>
          <a:bodyPr wrap="square">
            <a:spAutoFit/>
          </a:bodyPr>
          <a:lstStyle/>
          <a:p>
            <a:r>
              <a:rPr lang="en-US" dirty="0">
                <a:solidFill>
                  <a:schemeClr val="bg1"/>
                </a:solidFill>
                <a:latin typeface="Open Sans"/>
              </a:rPr>
              <a:t>And from the time that Adam first received a communication from God, … it always required new revelations, adapted to the peculiar circumstances in which the churches or individuals were placed. </a:t>
            </a:r>
          </a:p>
        </p:txBody>
      </p:sp>
      <p:sp>
        <p:nvSpPr>
          <p:cNvPr id="18" name="Rectangle 17">
            <a:extLst>
              <a:ext uri="{FF2B5EF4-FFF2-40B4-BE49-F238E27FC236}">
                <a16:creationId xmlns:a16="http://schemas.microsoft.com/office/drawing/2014/main" id="{C4FDA18C-10A4-4739-AB98-ED3C86F3B7EC}"/>
              </a:ext>
            </a:extLst>
          </p:cNvPr>
          <p:cNvSpPr/>
          <p:nvPr/>
        </p:nvSpPr>
        <p:spPr>
          <a:xfrm>
            <a:off x="5576413" y="3729107"/>
            <a:ext cx="3895750" cy="2031325"/>
          </a:xfrm>
          <a:prstGeom prst="rect">
            <a:avLst/>
          </a:prstGeom>
        </p:spPr>
        <p:txBody>
          <a:bodyPr wrap="square">
            <a:spAutoFit/>
          </a:bodyPr>
          <a:lstStyle/>
          <a:p>
            <a:endParaRPr lang="en-US" dirty="0">
              <a:solidFill>
                <a:schemeClr val="bg1"/>
              </a:solidFill>
              <a:latin typeface="Open Sans"/>
            </a:endParaRPr>
          </a:p>
          <a:p>
            <a:r>
              <a:rPr lang="en-US" dirty="0">
                <a:solidFill>
                  <a:schemeClr val="bg1"/>
                </a:solidFill>
                <a:latin typeface="Open Sans"/>
              </a:rPr>
              <a:t>Adam’s revelation did not instruct Noah to build his ark; nor did Noah’s revelation tell Lot to forsake Sodom; nor did either of these speak of the departure of the children of Israel from Egypt.”</a:t>
            </a:r>
          </a:p>
        </p:txBody>
      </p:sp>
    </p:spTree>
    <p:extLst>
      <p:ext uri="{BB962C8B-B14F-4D97-AF65-F5344CB8AC3E}">
        <p14:creationId xmlns:p14="http://schemas.microsoft.com/office/powerpoint/2010/main" val="16809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3227" cy="6926190"/>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Preparing Yourself To Receive the Message</a:t>
            </a:r>
          </a:p>
        </p:txBody>
      </p:sp>
      <p:sp>
        <p:nvSpPr>
          <p:cNvPr id="5" name="Rectangle 4"/>
          <p:cNvSpPr/>
          <p:nvPr/>
        </p:nvSpPr>
        <p:spPr>
          <a:xfrm>
            <a:off x="86689" y="1573669"/>
            <a:ext cx="3439886" cy="1477328"/>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“Members of the Church are entitled to personal revelation as they listen to and study the inspired words spoken at general conference.”</a:t>
            </a:r>
          </a:p>
        </p:txBody>
      </p:sp>
      <p:sp>
        <p:nvSpPr>
          <p:cNvPr id="7" name="Rectangle 6"/>
          <p:cNvSpPr/>
          <p:nvPr/>
        </p:nvSpPr>
        <p:spPr>
          <a:xfrm>
            <a:off x="6020990" y="1344538"/>
            <a:ext cx="6096000" cy="1200329"/>
          </a:xfrm>
          <a:prstGeom prst="rect">
            <a:avLst/>
          </a:prstGeom>
        </p:spPr>
        <p:txBody>
          <a:bodyPr>
            <a:spAutoFit/>
          </a:bodyPr>
          <a:lstStyle/>
          <a:p>
            <a:r>
              <a:rPr lang="en-US" b="0" i="0" dirty="0">
                <a:solidFill>
                  <a:schemeClr val="bg1"/>
                </a:solidFill>
                <a:effectLst/>
                <a:latin typeface="Open Sans"/>
              </a:rPr>
              <a:t>“As you prepare for general conference, I invite you to ponder questions you need to have answered. For example, you might yearn for direction and guidance by the Lord regarding challenges you are facing.”</a:t>
            </a:r>
            <a:endParaRPr lang="en-US" dirty="0">
              <a:solidFill>
                <a:schemeClr val="bg1"/>
              </a:solidFill>
            </a:endParaRPr>
          </a:p>
        </p:txBody>
      </p:sp>
      <p:sp>
        <p:nvSpPr>
          <p:cNvPr id="9" name="Rectangle 8"/>
          <p:cNvSpPr/>
          <p:nvPr/>
        </p:nvSpPr>
        <p:spPr>
          <a:xfrm>
            <a:off x="3799028" y="5002185"/>
            <a:ext cx="7957458" cy="1477328"/>
          </a:xfrm>
          <a:prstGeom prst="rect">
            <a:avLst/>
          </a:prstGeom>
        </p:spPr>
        <p:txBody>
          <a:bodyPr wrap="square">
            <a:spAutoFit/>
          </a:bodyPr>
          <a:lstStyle/>
          <a:p>
            <a:r>
              <a:rPr lang="en-US" b="0" i="0" dirty="0">
                <a:solidFill>
                  <a:schemeClr val="bg1"/>
                </a:solidFill>
                <a:effectLst/>
                <a:latin typeface="Open Sans"/>
              </a:rPr>
              <a:t>“Answers to your specific prayers may come directly from a particular talk or from a specific phrase. At other times answers may come in a seemingly unrelated word, phrase, or song. A heart filled with </a:t>
            </a:r>
            <a:r>
              <a:rPr lang="en-US" b="0" i="0" u="none" strike="noStrike" dirty="0">
                <a:solidFill>
                  <a:schemeClr val="bg1"/>
                </a:solidFill>
                <a:effectLst/>
                <a:latin typeface="Open Sans"/>
              </a:rPr>
              <a:t>gratitude</a:t>
            </a:r>
            <a:r>
              <a:rPr lang="en-US" b="0" i="0" dirty="0">
                <a:solidFill>
                  <a:schemeClr val="bg1"/>
                </a:solidFill>
                <a:effectLst/>
                <a:latin typeface="Open Sans"/>
              </a:rPr>
              <a:t> for the blessings of life and an earnest desire to hear and follow the words of counsel will prepare the way for personal revelation.”</a:t>
            </a:r>
            <a:endParaRPr lang="en-US" dirty="0">
              <a:solidFill>
                <a:schemeClr val="bg1"/>
              </a:solidFill>
            </a:endParaRP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3" name="Picture 2">
            <a:extLst>
              <a:ext uri="{FF2B5EF4-FFF2-40B4-BE49-F238E27FC236}">
                <a16:creationId xmlns:a16="http://schemas.microsoft.com/office/drawing/2014/main" id="{7AC71878-6188-4DC6-A1B7-3981F14BF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1" y="3541394"/>
            <a:ext cx="3095625" cy="2533650"/>
          </a:xfrm>
          <a:prstGeom prst="rect">
            <a:avLst/>
          </a:prstGeom>
        </p:spPr>
      </p:pic>
      <p:pic>
        <p:nvPicPr>
          <p:cNvPr id="11" name="Picture 10">
            <a:extLst>
              <a:ext uri="{FF2B5EF4-FFF2-40B4-BE49-F238E27FC236}">
                <a16:creationId xmlns:a16="http://schemas.microsoft.com/office/drawing/2014/main" id="{EC065768-8C08-4A88-ADE1-1F55F5301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575" y="1083272"/>
            <a:ext cx="2152650" cy="2686050"/>
          </a:xfrm>
          <a:prstGeom prst="rect">
            <a:avLst/>
          </a:prstGeom>
        </p:spPr>
      </p:pic>
      <p:pic>
        <p:nvPicPr>
          <p:cNvPr id="13" name="Picture 12">
            <a:extLst>
              <a:ext uri="{FF2B5EF4-FFF2-40B4-BE49-F238E27FC236}">
                <a16:creationId xmlns:a16="http://schemas.microsoft.com/office/drawing/2014/main" id="{AE54299E-DCCD-4D94-BCD0-3EE2E6052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506" y="2572247"/>
            <a:ext cx="5044697" cy="2311604"/>
          </a:xfrm>
          <a:prstGeom prst="rect">
            <a:avLst/>
          </a:prstGeom>
        </p:spPr>
      </p:pic>
    </p:spTree>
    <p:extLst>
      <p:ext uri="{BB962C8B-B14F-4D97-AF65-F5344CB8AC3E}">
        <p14:creationId xmlns:p14="http://schemas.microsoft.com/office/powerpoint/2010/main" val="22498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2153</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Palatino</vt:lpstr>
      <vt:lpstr>Abadi</vt:lpstr>
      <vt:lpstr>Arial</vt:lpstr>
      <vt:lpstr>Baskerville Old Face</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2015-05-07T13:49:34Z</dcterms:created>
  <dcterms:modified xsi:type="dcterms:W3CDTF">2020-07-27T15:11:43Z</dcterms:modified>
</cp:coreProperties>
</file>