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99" d="100"/>
          <a:sy n="99"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0C98-F135-4885-BDD7-077B78C3B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43E9E4-5D25-4A13-9073-709E369B7C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4A5A1E-954F-4B8F-8428-52F839ACE440}"/>
              </a:ext>
            </a:extLst>
          </p:cNvPr>
          <p:cNvSpPr>
            <a:spLocks noGrp="1"/>
          </p:cNvSpPr>
          <p:nvPr>
            <p:ph type="dt" sz="half" idx="10"/>
          </p:nvPr>
        </p:nvSpPr>
        <p:spPr/>
        <p:txBody>
          <a:bodyPr/>
          <a:lstStyle/>
          <a:p>
            <a:fld id="{6EE6DEE1-F915-4387-A853-B0AE78CC0E33}" type="datetimeFigureOut">
              <a:rPr lang="en-US" smtClean="0"/>
              <a:t>7/2/2020</a:t>
            </a:fld>
            <a:endParaRPr lang="en-US"/>
          </a:p>
        </p:txBody>
      </p:sp>
      <p:sp>
        <p:nvSpPr>
          <p:cNvPr id="5" name="Footer Placeholder 4">
            <a:extLst>
              <a:ext uri="{FF2B5EF4-FFF2-40B4-BE49-F238E27FC236}">
                <a16:creationId xmlns:a16="http://schemas.microsoft.com/office/drawing/2014/main" id="{DB7A7985-D168-42B1-996F-4B28239DF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65D09-8F8C-4949-9CD6-A43DC7546B92}"/>
              </a:ext>
            </a:extLst>
          </p:cNvPr>
          <p:cNvSpPr>
            <a:spLocks noGrp="1"/>
          </p:cNvSpPr>
          <p:nvPr>
            <p:ph type="sldNum" sz="quarter" idx="12"/>
          </p:nvPr>
        </p:nvSpPr>
        <p:spPr/>
        <p:txBody>
          <a:bodyPr/>
          <a:lstStyle/>
          <a:p>
            <a:fld id="{75172D8E-B89B-4C2F-8F52-AE82D7B0F333}" type="slidenum">
              <a:rPr lang="en-US" smtClean="0"/>
              <a:t>‹#›</a:t>
            </a:fld>
            <a:endParaRPr lang="en-US"/>
          </a:p>
        </p:txBody>
      </p:sp>
    </p:spTree>
    <p:extLst>
      <p:ext uri="{BB962C8B-B14F-4D97-AF65-F5344CB8AC3E}">
        <p14:creationId xmlns:p14="http://schemas.microsoft.com/office/powerpoint/2010/main" val="80920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A470-B2AD-483D-9B6C-726D6760FB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789CAE-B69F-4383-8EDC-4E5A828577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4523B-136A-464A-BF2A-7BCAF755854E}"/>
              </a:ext>
            </a:extLst>
          </p:cNvPr>
          <p:cNvSpPr>
            <a:spLocks noGrp="1"/>
          </p:cNvSpPr>
          <p:nvPr>
            <p:ph type="dt" sz="half" idx="10"/>
          </p:nvPr>
        </p:nvSpPr>
        <p:spPr/>
        <p:txBody>
          <a:bodyPr/>
          <a:lstStyle/>
          <a:p>
            <a:fld id="{6EE6DEE1-F915-4387-A853-B0AE78CC0E33}" type="datetimeFigureOut">
              <a:rPr lang="en-US" smtClean="0"/>
              <a:t>7/2/2020</a:t>
            </a:fld>
            <a:endParaRPr lang="en-US"/>
          </a:p>
        </p:txBody>
      </p:sp>
      <p:sp>
        <p:nvSpPr>
          <p:cNvPr id="5" name="Footer Placeholder 4">
            <a:extLst>
              <a:ext uri="{FF2B5EF4-FFF2-40B4-BE49-F238E27FC236}">
                <a16:creationId xmlns:a16="http://schemas.microsoft.com/office/drawing/2014/main" id="{7D493760-7278-4E4E-B5A2-95056475E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9FE7F-7142-4A85-A3BA-D575F4DF3073}"/>
              </a:ext>
            </a:extLst>
          </p:cNvPr>
          <p:cNvSpPr>
            <a:spLocks noGrp="1"/>
          </p:cNvSpPr>
          <p:nvPr>
            <p:ph type="sldNum" sz="quarter" idx="12"/>
          </p:nvPr>
        </p:nvSpPr>
        <p:spPr/>
        <p:txBody>
          <a:bodyPr/>
          <a:lstStyle/>
          <a:p>
            <a:fld id="{75172D8E-B89B-4C2F-8F52-AE82D7B0F333}" type="slidenum">
              <a:rPr lang="en-US" smtClean="0"/>
              <a:t>‹#›</a:t>
            </a:fld>
            <a:endParaRPr lang="en-US"/>
          </a:p>
        </p:txBody>
      </p:sp>
    </p:spTree>
    <p:extLst>
      <p:ext uri="{BB962C8B-B14F-4D97-AF65-F5344CB8AC3E}">
        <p14:creationId xmlns:p14="http://schemas.microsoft.com/office/powerpoint/2010/main" val="224139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1C4BA9-F554-4358-ADBE-23196BAD4B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9E56F7-7948-4B79-8443-87060C9AC6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5A26C-F39B-437B-A2CE-60F119612E59}"/>
              </a:ext>
            </a:extLst>
          </p:cNvPr>
          <p:cNvSpPr>
            <a:spLocks noGrp="1"/>
          </p:cNvSpPr>
          <p:nvPr>
            <p:ph type="dt" sz="half" idx="10"/>
          </p:nvPr>
        </p:nvSpPr>
        <p:spPr/>
        <p:txBody>
          <a:bodyPr/>
          <a:lstStyle/>
          <a:p>
            <a:fld id="{6EE6DEE1-F915-4387-A853-B0AE78CC0E33}" type="datetimeFigureOut">
              <a:rPr lang="en-US" smtClean="0"/>
              <a:t>7/2/2020</a:t>
            </a:fld>
            <a:endParaRPr lang="en-US"/>
          </a:p>
        </p:txBody>
      </p:sp>
      <p:sp>
        <p:nvSpPr>
          <p:cNvPr id="5" name="Footer Placeholder 4">
            <a:extLst>
              <a:ext uri="{FF2B5EF4-FFF2-40B4-BE49-F238E27FC236}">
                <a16:creationId xmlns:a16="http://schemas.microsoft.com/office/drawing/2014/main" id="{0FB50447-6526-4C49-AD4E-A7F6A6612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65D12-51A3-446E-B44E-C0E521123FEF}"/>
              </a:ext>
            </a:extLst>
          </p:cNvPr>
          <p:cNvSpPr>
            <a:spLocks noGrp="1"/>
          </p:cNvSpPr>
          <p:nvPr>
            <p:ph type="sldNum" sz="quarter" idx="12"/>
          </p:nvPr>
        </p:nvSpPr>
        <p:spPr/>
        <p:txBody>
          <a:bodyPr/>
          <a:lstStyle/>
          <a:p>
            <a:fld id="{75172D8E-B89B-4C2F-8F52-AE82D7B0F333}" type="slidenum">
              <a:rPr lang="en-US" smtClean="0"/>
              <a:t>‹#›</a:t>
            </a:fld>
            <a:endParaRPr lang="en-US"/>
          </a:p>
        </p:txBody>
      </p:sp>
    </p:spTree>
    <p:extLst>
      <p:ext uri="{BB962C8B-B14F-4D97-AF65-F5344CB8AC3E}">
        <p14:creationId xmlns:p14="http://schemas.microsoft.com/office/powerpoint/2010/main" val="395239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5692-7771-4B58-9D57-0E8256E16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4E910D-B953-40F8-A01E-3185552D06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BDACB3-8D66-4404-A367-2EA1ACEBF97D}"/>
              </a:ext>
            </a:extLst>
          </p:cNvPr>
          <p:cNvSpPr>
            <a:spLocks noGrp="1"/>
          </p:cNvSpPr>
          <p:nvPr>
            <p:ph type="dt" sz="half" idx="10"/>
          </p:nvPr>
        </p:nvSpPr>
        <p:spPr/>
        <p:txBody>
          <a:bodyPr/>
          <a:lstStyle/>
          <a:p>
            <a:fld id="{6EE6DEE1-F915-4387-A853-B0AE78CC0E33}" type="datetimeFigureOut">
              <a:rPr lang="en-US" smtClean="0"/>
              <a:t>7/2/2020</a:t>
            </a:fld>
            <a:endParaRPr lang="en-US"/>
          </a:p>
        </p:txBody>
      </p:sp>
      <p:sp>
        <p:nvSpPr>
          <p:cNvPr id="5" name="Footer Placeholder 4">
            <a:extLst>
              <a:ext uri="{FF2B5EF4-FFF2-40B4-BE49-F238E27FC236}">
                <a16:creationId xmlns:a16="http://schemas.microsoft.com/office/drawing/2014/main" id="{9239325E-042D-4B65-A85A-568B26260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2F147-3663-4CC7-BDBB-6239EEED50D1}"/>
              </a:ext>
            </a:extLst>
          </p:cNvPr>
          <p:cNvSpPr>
            <a:spLocks noGrp="1"/>
          </p:cNvSpPr>
          <p:nvPr>
            <p:ph type="sldNum" sz="quarter" idx="12"/>
          </p:nvPr>
        </p:nvSpPr>
        <p:spPr/>
        <p:txBody>
          <a:bodyPr/>
          <a:lstStyle/>
          <a:p>
            <a:fld id="{75172D8E-B89B-4C2F-8F52-AE82D7B0F333}" type="slidenum">
              <a:rPr lang="en-US" smtClean="0"/>
              <a:t>‹#›</a:t>
            </a:fld>
            <a:endParaRPr lang="en-US"/>
          </a:p>
        </p:txBody>
      </p:sp>
    </p:spTree>
    <p:extLst>
      <p:ext uri="{BB962C8B-B14F-4D97-AF65-F5344CB8AC3E}">
        <p14:creationId xmlns:p14="http://schemas.microsoft.com/office/powerpoint/2010/main" val="161098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910C-CB50-4191-BD5F-C9224D70DB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2436ED-2D4B-4798-ACBC-7151B6E134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42CC7B-277F-411D-B011-EAEF875934E8}"/>
              </a:ext>
            </a:extLst>
          </p:cNvPr>
          <p:cNvSpPr>
            <a:spLocks noGrp="1"/>
          </p:cNvSpPr>
          <p:nvPr>
            <p:ph type="dt" sz="half" idx="10"/>
          </p:nvPr>
        </p:nvSpPr>
        <p:spPr/>
        <p:txBody>
          <a:bodyPr/>
          <a:lstStyle/>
          <a:p>
            <a:fld id="{6EE6DEE1-F915-4387-A853-B0AE78CC0E33}" type="datetimeFigureOut">
              <a:rPr lang="en-US" smtClean="0"/>
              <a:t>7/2/2020</a:t>
            </a:fld>
            <a:endParaRPr lang="en-US"/>
          </a:p>
        </p:txBody>
      </p:sp>
      <p:sp>
        <p:nvSpPr>
          <p:cNvPr id="5" name="Footer Placeholder 4">
            <a:extLst>
              <a:ext uri="{FF2B5EF4-FFF2-40B4-BE49-F238E27FC236}">
                <a16:creationId xmlns:a16="http://schemas.microsoft.com/office/drawing/2014/main" id="{296AF570-9799-4D93-A851-633E7C9AA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E18D9-6609-4D16-A58C-2044B6E24644}"/>
              </a:ext>
            </a:extLst>
          </p:cNvPr>
          <p:cNvSpPr>
            <a:spLocks noGrp="1"/>
          </p:cNvSpPr>
          <p:nvPr>
            <p:ph type="sldNum" sz="quarter" idx="12"/>
          </p:nvPr>
        </p:nvSpPr>
        <p:spPr/>
        <p:txBody>
          <a:bodyPr/>
          <a:lstStyle/>
          <a:p>
            <a:fld id="{75172D8E-B89B-4C2F-8F52-AE82D7B0F333}" type="slidenum">
              <a:rPr lang="en-US" smtClean="0"/>
              <a:t>‹#›</a:t>
            </a:fld>
            <a:endParaRPr lang="en-US"/>
          </a:p>
        </p:txBody>
      </p:sp>
    </p:spTree>
    <p:extLst>
      <p:ext uri="{BB962C8B-B14F-4D97-AF65-F5344CB8AC3E}">
        <p14:creationId xmlns:p14="http://schemas.microsoft.com/office/powerpoint/2010/main" val="99637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6D5E6-C176-46D6-B4EE-3D9688A649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FEC4D1-C616-4389-B541-1F9CF13C56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FA221A-A8A8-4332-9B8D-04A09C4D32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0EEBE5-B173-4B62-9AA7-4F9B07BE01B5}"/>
              </a:ext>
            </a:extLst>
          </p:cNvPr>
          <p:cNvSpPr>
            <a:spLocks noGrp="1"/>
          </p:cNvSpPr>
          <p:nvPr>
            <p:ph type="dt" sz="half" idx="10"/>
          </p:nvPr>
        </p:nvSpPr>
        <p:spPr/>
        <p:txBody>
          <a:bodyPr/>
          <a:lstStyle/>
          <a:p>
            <a:fld id="{6EE6DEE1-F915-4387-A853-B0AE78CC0E33}" type="datetimeFigureOut">
              <a:rPr lang="en-US" smtClean="0"/>
              <a:t>7/2/2020</a:t>
            </a:fld>
            <a:endParaRPr lang="en-US"/>
          </a:p>
        </p:txBody>
      </p:sp>
      <p:sp>
        <p:nvSpPr>
          <p:cNvPr id="6" name="Footer Placeholder 5">
            <a:extLst>
              <a:ext uri="{FF2B5EF4-FFF2-40B4-BE49-F238E27FC236}">
                <a16:creationId xmlns:a16="http://schemas.microsoft.com/office/drawing/2014/main" id="{E87BBC7C-745E-4170-B1AF-6A975DB8AD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7A1D66-5008-4FEC-8E48-AC87CE7ED87D}"/>
              </a:ext>
            </a:extLst>
          </p:cNvPr>
          <p:cNvSpPr>
            <a:spLocks noGrp="1"/>
          </p:cNvSpPr>
          <p:nvPr>
            <p:ph type="sldNum" sz="quarter" idx="12"/>
          </p:nvPr>
        </p:nvSpPr>
        <p:spPr/>
        <p:txBody>
          <a:bodyPr/>
          <a:lstStyle/>
          <a:p>
            <a:fld id="{75172D8E-B89B-4C2F-8F52-AE82D7B0F333}" type="slidenum">
              <a:rPr lang="en-US" smtClean="0"/>
              <a:t>‹#›</a:t>
            </a:fld>
            <a:endParaRPr lang="en-US"/>
          </a:p>
        </p:txBody>
      </p:sp>
    </p:spTree>
    <p:extLst>
      <p:ext uri="{BB962C8B-B14F-4D97-AF65-F5344CB8AC3E}">
        <p14:creationId xmlns:p14="http://schemas.microsoft.com/office/powerpoint/2010/main" val="32271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F5D5-FB80-4866-9549-0D3A4DDC3B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92E5B6-FC3F-4CB4-9420-345BCFE332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3A8BD7-EBEE-4C6F-B8B1-51AF7CF8E0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25445C-22F2-4F86-9201-5E45B22B4B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270C1C-3B30-439D-BE40-937A0DB5BBC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AD3EC4-B250-484B-8B40-12B87A300350}"/>
              </a:ext>
            </a:extLst>
          </p:cNvPr>
          <p:cNvSpPr>
            <a:spLocks noGrp="1"/>
          </p:cNvSpPr>
          <p:nvPr>
            <p:ph type="dt" sz="half" idx="10"/>
          </p:nvPr>
        </p:nvSpPr>
        <p:spPr/>
        <p:txBody>
          <a:bodyPr/>
          <a:lstStyle/>
          <a:p>
            <a:fld id="{6EE6DEE1-F915-4387-A853-B0AE78CC0E33}" type="datetimeFigureOut">
              <a:rPr lang="en-US" smtClean="0"/>
              <a:t>7/2/2020</a:t>
            </a:fld>
            <a:endParaRPr lang="en-US"/>
          </a:p>
        </p:txBody>
      </p:sp>
      <p:sp>
        <p:nvSpPr>
          <p:cNvPr id="8" name="Footer Placeholder 7">
            <a:extLst>
              <a:ext uri="{FF2B5EF4-FFF2-40B4-BE49-F238E27FC236}">
                <a16:creationId xmlns:a16="http://schemas.microsoft.com/office/drawing/2014/main" id="{03E1587E-560A-40E0-9922-DA8F69CD5E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D9CDCC-F00C-4350-99D8-5B12D0F66F9C}"/>
              </a:ext>
            </a:extLst>
          </p:cNvPr>
          <p:cNvSpPr>
            <a:spLocks noGrp="1"/>
          </p:cNvSpPr>
          <p:nvPr>
            <p:ph type="sldNum" sz="quarter" idx="12"/>
          </p:nvPr>
        </p:nvSpPr>
        <p:spPr/>
        <p:txBody>
          <a:bodyPr/>
          <a:lstStyle/>
          <a:p>
            <a:fld id="{75172D8E-B89B-4C2F-8F52-AE82D7B0F333}" type="slidenum">
              <a:rPr lang="en-US" smtClean="0"/>
              <a:t>‹#›</a:t>
            </a:fld>
            <a:endParaRPr lang="en-US"/>
          </a:p>
        </p:txBody>
      </p:sp>
    </p:spTree>
    <p:extLst>
      <p:ext uri="{BB962C8B-B14F-4D97-AF65-F5344CB8AC3E}">
        <p14:creationId xmlns:p14="http://schemas.microsoft.com/office/powerpoint/2010/main" val="285845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ECCC-1B40-4774-8DFB-E23961DCD4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A270C5-AF88-466F-B323-3AB5360448C7}"/>
              </a:ext>
            </a:extLst>
          </p:cNvPr>
          <p:cNvSpPr>
            <a:spLocks noGrp="1"/>
          </p:cNvSpPr>
          <p:nvPr>
            <p:ph type="dt" sz="half" idx="10"/>
          </p:nvPr>
        </p:nvSpPr>
        <p:spPr/>
        <p:txBody>
          <a:bodyPr/>
          <a:lstStyle/>
          <a:p>
            <a:fld id="{6EE6DEE1-F915-4387-A853-B0AE78CC0E33}" type="datetimeFigureOut">
              <a:rPr lang="en-US" smtClean="0"/>
              <a:t>7/2/2020</a:t>
            </a:fld>
            <a:endParaRPr lang="en-US"/>
          </a:p>
        </p:txBody>
      </p:sp>
      <p:sp>
        <p:nvSpPr>
          <p:cNvPr id="4" name="Footer Placeholder 3">
            <a:extLst>
              <a:ext uri="{FF2B5EF4-FFF2-40B4-BE49-F238E27FC236}">
                <a16:creationId xmlns:a16="http://schemas.microsoft.com/office/drawing/2014/main" id="{324664A3-C691-4946-AC46-0A10A2B481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909F0C-B745-4B80-ABA9-A8C9A5711E45}"/>
              </a:ext>
            </a:extLst>
          </p:cNvPr>
          <p:cNvSpPr>
            <a:spLocks noGrp="1"/>
          </p:cNvSpPr>
          <p:nvPr>
            <p:ph type="sldNum" sz="quarter" idx="12"/>
          </p:nvPr>
        </p:nvSpPr>
        <p:spPr/>
        <p:txBody>
          <a:bodyPr/>
          <a:lstStyle/>
          <a:p>
            <a:fld id="{75172D8E-B89B-4C2F-8F52-AE82D7B0F333}" type="slidenum">
              <a:rPr lang="en-US" smtClean="0"/>
              <a:t>‹#›</a:t>
            </a:fld>
            <a:endParaRPr lang="en-US"/>
          </a:p>
        </p:txBody>
      </p:sp>
    </p:spTree>
    <p:extLst>
      <p:ext uri="{BB962C8B-B14F-4D97-AF65-F5344CB8AC3E}">
        <p14:creationId xmlns:p14="http://schemas.microsoft.com/office/powerpoint/2010/main" val="343436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4B0349-1B21-4B0C-8FC2-8DFD347D2FFB}"/>
              </a:ext>
            </a:extLst>
          </p:cNvPr>
          <p:cNvSpPr>
            <a:spLocks noGrp="1"/>
          </p:cNvSpPr>
          <p:nvPr>
            <p:ph type="dt" sz="half" idx="10"/>
          </p:nvPr>
        </p:nvSpPr>
        <p:spPr/>
        <p:txBody>
          <a:bodyPr/>
          <a:lstStyle/>
          <a:p>
            <a:fld id="{6EE6DEE1-F915-4387-A853-B0AE78CC0E33}" type="datetimeFigureOut">
              <a:rPr lang="en-US" smtClean="0"/>
              <a:t>7/2/2020</a:t>
            </a:fld>
            <a:endParaRPr lang="en-US"/>
          </a:p>
        </p:txBody>
      </p:sp>
      <p:sp>
        <p:nvSpPr>
          <p:cNvPr id="3" name="Footer Placeholder 2">
            <a:extLst>
              <a:ext uri="{FF2B5EF4-FFF2-40B4-BE49-F238E27FC236}">
                <a16:creationId xmlns:a16="http://schemas.microsoft.com/office/drawing/2014/main" id="{921786E3-8B99-492C-A8B0-A7A2C87B7E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E7631E-1728-4265-B4BD-D644E6E9622E}"/>
              </a:ext>
            </a:extLst>
          </p:cNvPr>
          <p:cNvSpPr>
            <a:spLocks noGrp="1"/>
          </p:cNvSpPr>
          <p:nvPr>
            <p:ph type="sldNum" sz="quarter" idx="12"/>
          </p:nvPr>
        </p:nvSpPr>
        <p:spPr/>
        <p:txBody>
          <a:bodyPr/>
          <a:lstStyle/>
          <a:p>
            <a:fld id="{75172D8E-B89B-4C2F-8F52-AE82D7B0F333}" type="slidenum">
              <a:rPr lang="en-US" smtClean="0"/>
              <a:t>‹#›</a:t>
            </a:fld>
            <a:endParaRPr lang="en-US"/>
          </a:p>
        </p:txBody>
      </p:sp>
    </p:spTree>
    <p:extLst>
      <p:ext uri="{BB962C8B-B14F-4D97-AF65-F5344CB8AC3E}">
        <p14:creationId xmlns:p14="http://schemas.microsoft.com/office/powerpoint/2010/main" val="120842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241A-E679-4DA7-9012-8ABC5B7D8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DE1EBF-B443-41C2-BDD9-0F12B5C2D2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59B87F-2343-4CFB-BE72-0F5827B67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69671B-1EC8-4E52-A3D6-CF046EF864EA}"/>
              </a:ext>
            </a:extLst>
          </p:cNvPr>
          <p:cNvSpPr>
            <a:spLocks noGrp="1"/>
          </p:cNvSpPr>
          <p:nvPr>
            <p:ph type="dt" sz="half" idx="10"/>
          </p:nvPr>
        </p:nvSpPr>
        <p:spPr/>
        <p:txBody>
          <a:bodyPr/>
          <a:lstStyle/>
          <a:p>
            <a:fld id="{6EE6DEE1-F915-4387-A853-B0AE78CC0E33}" type="datetimeFigureOut">
              <a:rPr lang="en-US" smtClean="0"/>
              <a:t>7/2/2020</a:t>
            </a:fld>
            <a:endParaRPr lang="en-US"/>
          </a:p>
        </p:txBody>
      </p:sp>
      <p:sp>
        <p:nvSpPr>
          <p:cNvPr id="6" name="Footer Placeholder 5">
            <a:extLst>
              <a:ext uri="{FF2B5EF4-FFF2-40B4-BE49-F238E27FC236}">
                <a16:creationId xmlns:a16="http://schemas.microsoft.com/office/drawing/2014/main" id="{68BD169A-7C60-412B-AB20-5DEF23F5D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5E2B85-CE34-43EF-B025-8A1F67515CC3}"/>
              </a:ext>
            </a:extLst>
          </p:cNvPr>
          <p:cNvSpPr>
            <a:spLocks noGrp="1"/>
          </p:cNvSpPr>
          <p:nvPr>
            <p:ph type="sldNum" sz="quarter" idx="12"/>
          </p:nvPr>
        </p:nvSpPr>
        <p:spPr/>
        <p:txBody>
          <a:bodyPr/>
          <a:lstStyle/>
          <a:p>
            <a:fld id="{75172D8E-B89B-4C2F-8F52-AE82D7B0F333}" type="slidenum">
              <a:rPr lang="en-US" smtClean="0"/>
              <a:t>‹#›</a:t>
            </a:fld>
            <a:endParaRPr lang="en-US"/>
          </a:p>
        </p:txBody>
      </p:sp>
    </p:spTree>
    <p:extLst>
      <p:ext uri="{BB962C8B-B14F-4D97-AF65-F5344CB8AC3E}">
        <p14:creationId xmlns:p14="http://schemas.microsoft.com/office/powerpoint/2010/main" val="355935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F0AF8-60A7-4BDF-81F3-8D4438961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0E8004-CEE0-432F-8637-8A30FD013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B30796-99BC-4E10-B712-602039167D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0BE59B-07D7-4A82-9AD2-C8193F93915E}"/>
              </a:ext>
            </a:extLst>
          </p:cNvPr>
          <p:cNvSpPr>
            <a:spLocks noGrp="1"/>
          </p:cNvSpPr>
          <p:nvPr>
            <p:ph type="dt" sz="half" idx="10"/>
          </p:nvPr>
        </p:nvSpPr>
        <p:spPr/>
        <p:txBody>
          <a:bodyPr/>
          <a:lstStyle/>
          <a:p>
            <a:fld id="{6EE6DEE1-F915-4387-A853-B0AE78CC0E33}" type="datetimeFigureOut">
              <a:rPr lang="en-US" smtClean="0"/>
              <a:t>7/2/2020</a:t>
            </a:fld>
            <a:endParaRPr lang="en-US"/>
          </a:p>
        </p:txBody>
      </p:sp>
      <p:sp>
        <p:nvSpPr>
          <p:cNvPr id="6" name="Footer Placeholder 5">
            <a:extLst>
              <a:ext uri="{FF2B5EF4-FFF2-40B4-BE49-F238E27FC236}">
                <a16:creationId xmlns:a16="http://schemas.microsoft.com/office/drawing/2014/main" id="{E4F86DE0-FF80-4CBD-85E1-8C96890B7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9E8B51-51C3-4AA2-9698-630C479A1DF8}"/>
              </a:ext>
            </a:extLst>
          </p:cNvPr>
          <p:cNvSpPr>
            <a:spLocks noGrp="1"/>
          </p:cNvSpPr>
          <p:nvPr>
            <p:ph type="sldNum" sz="quarter" idx="12"/>
          </p:nvPr>
        </p:nvSpPr>
        <p:spPr/>
        <p:txBody>
          <a:bodyPr/>
          <a:lstStyle/>
          <a:p>
            <a:fld id="{75172D8E-B89B-4C2F-8F52-AE82D7B0F333}" type="slidenum">
              <a:rPr lang="en-US" smtClean="0"/>
              <a:t>‹#›</a:t>
            </a:fld>
            <a:endParaRPr lang="en-US"/>
          </a:p>
        </p:txBody>
      </p:sp>
    </p:spTree>
    <p:extLst>
      <p:ext uri="{BB962C8B-B14F-4D97-AF65-F5344CB8AC3E}">
        <p14:creationId xmlns:p14="http://schemas.microsoft.com/office/powerpoint/2010/main" val="150197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BF6F3-937F-4F65-A943-847986DAAF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F8389C-67E7-4B5C-A55A-05CC955487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0F5AE-E63B-4CD0-9EAD-17FC8FF7AE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6DEE1-F915-4387-A853-B0AE78CC0E33}" type="datetimeFigureOut">
              <a:rPr lang="en-US" smtClean="0"/>
              <a:t>7/2/2020</a:t>
            </a:fld>
            <a:endParaRPr lang="en-US"/>
          </a:p>
        </p:txBody>
      </p:sp>
      <p:sp>
        <p:nvSpPr>
          <p:cNvPr id="5" name="Footer Placeholder 4">
            <a:extLst>
              <a:ext uri="{FF2B5EF4-FFF2-40B4-BE49-F238E27FC236}">
                <a16:creationId xmlns:a16="http://schemas.microsoft.com/office/drawing/2014/main" id="{C29BEB0C-5212-448B-8C54-465A9F0450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FF687A-3EDD-4270-8EA7-A1803ABA2A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72D8E-B89B-4C2F-8F52-AE82D7B0F333}" type="slidenum">
              <a:rPr lang="en-US" smtClean="0"/>
              <a:t>‹#›</a:t>
            </a:fld>
            <a:endParaRPr lang="en-US"/>
          </a:p>
        </p:txBody>
      </p:sp>
    </p:spTree>
    <p:extLst>
      <p:ext uri="{BB962C8B-B14F-4D97-AF65-F5344CB8AC3E}">
        <p14:creationId xmlns:p14="http://schemas.microsoft.com/office/powerpoint/2010/main" val="388743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0.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29.pn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1.jpg"/><Relationship Id="rId11" Type="http://schemas.openxmlformats.org/officeDocument/2006/relationships/image" Target="../media/image36.jpeg"/><Relationship Id="rId5" Type="http://schemas.openxmlformats.org/officeDocument/2006/relationships/image" Target="../media/image30.jpg"/><Relationship Id="rId15" Type="http://schemas.openxmlformats.org/officeDocument/2006/relationships/image" Target="../media/image40.jpeg"/><Relationship Id="rId10" Type="http://schemas.openxmlformats.org/officeDocument/2006/relationships/image" Target="../media/image35.jpeg"/><Relationship Id="rId4" Type="http://schemas.openxmlformats.org/officeDocument/2006/relationships/image" Target="../media/image27.jpg"/><Relationship Id="rId9" Type="http://schemas.openxmlformats.org/officeDocument/2006/relationships/image" Target="../media/image34.jpeg"/><Relationship Id="rId14" Type="http://schemas.openxmlformats.org/officeDocument/2006/relationships/image" Target="../media/image39.jpeg"/></Relationships>
</file>

<file path=ppt/slides/_rels/slide13.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gif"/><Relationship Id="rId3" Type="http://schemas.openxmlformats.org/officeDocument/2006/relationships/image" Target="../media/image41.jpeg"/><Relationship Id="rId7" Type="http://schemas.openxmlformats.org/officeDocument/2006/relationships/image" Target="../media/image45.gif"/><Relationship Id="rId12" Type="http://schemas.openxmlformats.org/officeDocument/2006/relationships/image" Target="../media/image50.gif"/><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gif"/><Relationship Id="rId4" Type="http://schemas.openxmlformats.org/officeDocument/2006/relationships/image" Target="../media/image42.png"/><Relationship Id="rId9" Type="http://schemas.openxmlformats.org/officeDocument/2006/relationships/image" Target="../media/image47.gif"/></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8.gif"/><Relationship Id="rId13" Type="http://schemas.openxmlformats.org/officeDocument/2006/relationships/image" Target="../media/image51.gif"/><Relationship Id="rId3" Type="http://schemas.openxmlformats.org/officeDocument/2006/relationships/image" Target="../media/image53.jpeg"/><Relationship Id="rId7" Type="http://schemas.openxmlformats.org/officeDocument/2006/relationships/image" Target="../media/image49.jpeg"/><Relationship Id="rId12" Type="http://schemas.openxmlformats.org/officeDocument/2006/relationships/image" Target="../media/image57.gif"/><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56.jpeg"/><Relationship Id="rId5" Type="http://schemas.openxmlformats.org/officeDocument/2006/relationships/image" Target="../media/image42.png"/><Relationship Id="rId10" Type="http://schemas.openxmlformats.org/officeDocument/2006/relationships/image" Target="../media/image55.jpeg"/><Relationship Id="rId4" Type="http://schemas.openxmlformats.org/officeDocument/2006/relationships/image" Target="../media/image41.jpeg"/><Relationship Id="rId9" Type="http://schemas.openxmlformats.org/officeDocument/2006/relationships/image" Target="../media/image54.jpeg"/></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0.jpg"/><Relationship Id="rId4" Type="http://schemas.openxmlformats.org/officeDocument/2006/relationships/image" Target="../media/image59.jpeg"/></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62.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8" Type="http://schemas.openxmlformats.org/officeDocument/2006/relationships/image" Target="../media/image50.gif"/><Relationship Id="rId13" Type="http://schemas.openxmlformats.org/officeDocument/2006/relationships/image" Target="../media/image54.jpeg"/><Relationship Id="rId18" Type="http://schemas.openxmlformats.org/officeDocument/2006/relationships/image" Target="../media/image66.jpeg"/><Relationship Id="rId3" Type="http://schemas.openxmlformats.org/officeDocument/2006/relationships/image" Target="../media/image65.jpeg"/><Relationship Id="rId7" Type="http://schemas.openxmlformats.org/officeDocument/2006/relationships/image" Target="../media/image45.gif"/><Relationship Id="rId12" Type="http://schemas.openxmlformats.org/officeDocument/2006/relationships/image" Target="../media/image49.jpeg"/><Relationship Id="rId17" Type="http://schemas.openxmlformats.org/officeDocument/2006/relationships/image" Target="../media/image51.gif"/><Relationship Id="rId2" Type="http://schemas.openxmlformats.org/officeDocument/2006/relationships/hyperlink" Target="http://en.wikipedia.org/wiki/Quorum_of_the_Twelve" TargetMode="External"/><Relationship Id="rId16" Type="http://schemas.openxmlformats.org/officeDocument/2006/relationships/image" Target="../media/image57.gif"/><Relationship Id="rId1" Type="http://schemas.openxmlformats.org/officeDocument/2006/relationships/slideLayout" Target="../slideLayouts/slideLayout7.xml"/><Relationship Id="rId6" Type="http://schemas.openxmlformats.org/officeDocument/2006/relationships/image" Target="../media/image44.jpeg"/><Relationship Id="rId11" Type="http://schemas.openxmlformats.org/officeDocument/2006/relationships/image" Target="../media/image48.gif"/><Relationship Id="rId5" Type="http://schemas.openxmlformats.org/officeDocument/2006/relationships/image" Target="../media/image43.jpeg"/><Relationship Id="rId15" Type="http://schemas.openxmlformats.org/officeDocument/2006/relationships/image" Target="../media/image56.jpeg"/><Relationship Id="rId10" Type="http://schemas.openxmlformats.org/officeDocument/2006/relationships/image" Target="../media/image47.gif"/><Relationship Id="rId19" Type="http://schemas.openxmlformats.org/officeDocument/2006/relationships/image" Target="../media/image67.jpeg"/><Relationship Id="rId4" Type="http://schemas.openxmlformats.org/officeDocument/2006/relationships/image" Target="../media/image42.png"/><Relationship Id="rId9" Type="http://schemas.openxmlformats.org/officeDocument/2006/relationships/image" Target="../media/image46.jpeg"/><Relationship Id="rId14" Type="http://schemas.openxmlformats.org/officeDocument/2006/relationships/image" Target="../media/image55.jpeg"/></Relationships>
</file>

<file path=ppt/slides/_rels/slide21.xml.rels><?xml version="1.0" encoding="UTF-8" standalone="yes"?>
<Relationships xmlns="http://schemas.openxmlformats.org/package/2006/relationships"><Relationship Id="rId8" Type="http://schemas.openxmlformats.org/officeDocument/2006/relationships/image" Target="../media/image50.gif"/><Relationship Id="rId13" Type="http://schemas.openxmlformats.org/officeDocument/2006/relationships/image" Target="../media/image49.jpeg"/><Relationship Id="rId18" Type="http://schemas.openxmlformats.org/officeDocument/2006/relationships/image" Target="../media/image56.jpeg"/><Relationship Id="rId3" Type="http://schemas.openxmlformats.org/officeDocument/2006/relationships/image" Target="../media/image42.png"/><Relationship Id="rId7" Type="http://schemas.openxmlformats.org/officeDocument/2006/relationships/image" Target="../media/image45.gif"/><Relationship Id="rId12" Type="http://schemas.openxmlformats.org/officeDocument/2006/relationships/image" Target="../media/image48.gif"/><Relationship Id="rId17" Type="http://schemas.openxmlformats.org/officeDocument/2006/relationships/image" Target="../media/image55.jpeg"/><Relationship Id="rId2" Type="http://schemas.openxmlformats.org/officeDocument/2006/relationships/image" Target="../media/image65.jpeg"/><Relationship Id="rId16"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44.jpeg"/><Relationship Id="rId11" Type="http://schemas.openxmlformats.org/officeDocument/2006/relationships/image" Target="../media/image47.gif"/><Relationship Id="rId5" Type="http://schemas.openxmlformats.org/officeDocument/2006/relationships/image" Target="../media/image68.jpg"/><Relationship Id="rId15" Type="http://schemas.openxmlformats.org/officeDocument/2006/relationships/image" Target="../media/image54.jpeg"/><Relationship Id="rId10" Type="http://schemas.openxmlformats.org/officeDocument/2006/relationships/image" Target="../media/image46.jpeg"/><Relationship Id="rId19" Type="http://schemas.openxmlformats.org/officeDocument/2006/relationships/image" Target="../media/image57.gif"/><Relationship Id="rId4" Type="http://schemas.openxmlformats.org/officeDocument/2006/relationships/image" Target="../media/image43.jpeg"/><Relationship Id="rId9" Type="http://schemas.openxmlformats.org/officeDocument/2006/relationships/image" Target="../media/image51.gif"/><Relationship Id="rId14" Type="http://schemas.openxmlformats.org/officeDocument/2006/relationships/image" Target="../media/image66.jpe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FF8D7C-A5D5-45B8-8E58-A357093A2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74731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D6CCAD8-0461-465E-BF16-6B8453701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1"/>
                </a:solidFill>
              </a:rPr>
              <a:t>Take Upon You the Name Of Christ</a:t>
            </a:r>
          </a:p>
        </p:txBody>
      </p:sp>
      <p:sp>
        <p:nvSpPr>
          <p:cNvPr id="4" name="TextBox 3"/>
          <p:cNvSpPr txBox="1"/>
          <p:nvPr/>
        </p:nvSpPr>
        <p:spPr>
          <a:xfrm>
            <a:off x="1752601" y="914401"/>
            <a:ext cx="4428565" cy="646331"/>
          </a:xfrm>
          <a:prstGeom prst="rect">
            <a:avLst/>
          </a:prstGeom>
          <a:noFill/>
        </p:spPr>
        <p:txBody>
          <a:bodyPr wrap="square" rtlCol="0">
            <a:spAutoFit/>
          </a:bodyPr>
          <a:lstStyle/>
          <a:p>
            <a:pPr fontAlgn="base"/>
            <a:r>
              <a:rPr lang="en-US" dirty="0">
                <a:solidFill>
                  <a:schemeClr val="bg1"/>
                </a:solidFill>
              </a:rPr>
              <a:t>To take upon one’s self the name of Christ, is to acknowledge Him as the Master. </a:t>
            </a:r>
            <a:endParaRPr lang="en-US" sz="1200" dirty="0">
              <a:solidFill>
                <a:schemeClr val="bg1"/>
              </a:solidFill>
            </a:endParaRPr>
          </a:p>
        </p:txBody>
      </p:sp>
      <p:sp>
        <p:nvSpPr>
          <p:cNvPr id="6" name="TextBox 5"/>
          <p:cNvSpPr txBox="1"/>
          <p:nvPr/>
        </p:nvSpPr>
        <p:spPr>
          <a:xfrm>
            <a:off x="8991600" y="6673334"/>
            <a:ext cx="1828800" cy="369332"/>
          </a:xfrm>
          <a:prstGeom prst="rect">
            <a:avLst/>
          </a:prstGeom>
          <a:noFill/>
        </p:spPr>
        <p:txBody>
          <a:bodyPr wrap="square" rtlCol="0">
            <a:spAutoFit/>
          </a:bodyPr>
          <a:lstStyle/>
          <a:p>
            <a:r>
              <a:rPr lang="en-US" dirty="0">
                <a:solidFill>
                  <a:schemeClr val="bg1"/>
                </a:solidFill>
              </a:rPr>
              <a:t>D&amp;C 18:21-25</a:t>
            </a:r>
          </a:p>
        </p:txBody>
      </p:sp>
      <p:sp>
        <p:nvSpPr>
          <p:cNvPr id="9" name="Rectangle 8"/>
          <p:cNvSpPr/>
          <p:nvPr/>
        </p:nvSpPr>
        <p:spPr>
          <a:xfrm>
            <a:off x="5638800" y="1371601"/>
            <a:ext cx="5029200" cy="830997"/>
          </a:xfrm>
          <a:prstGeom prst="rect">
            <a:avLst/>
          </a:prstGeom>
        </p:spPr>
        <p:txBody>
          <a:bodyPr wrap="square">
            <a:spAutoFit/>
          </a:bodyPr>
          <a:lstStyle/>
          <a:p>
            <a:r>
              <a:rPr lang="en-US" dirty="0">
                <a:solidFill>
                  <a:schemeClr val="bg1"/>
                </a:solidFill>
              </a:rPr>
              <a:t>Slaves in the olden times, sometimes had the name of their master on their foreheads. </a:t>
            </a:r>
          </a:p>
          <a:p>
            <a:r>
              <a:rPr lang="en-US" sz="1200" dirty="0">
                <a:solidFill>
                  <a:schemeClr val="bg1"/>
                </a:solidFill>
              </a:rPr>
              <a:t>Hyrum M. Smith</a:t>
            </a:r>
          </a:p>
        </p:txBody>
      </p:sp>
      <p:sp>
        <p:nvSpPr>
          <p:cNvPr id="10" name="Rectangle 9"/>
          <p:cNvSpPr/>
          <p:nvPr/>
        </p:nvSpPr>
        <p:spPr>
          <a:xfrm>
            <a:off x="1905000" y="3962401"/>
            <a:ext cx="7924800" cy="2769989"/>
          </a:xfrm>
          <a:prstGeom prst="rect">
            <a:avLst/>
          </a:prstGeom>
        </p:spPr>
        <p:txBody>
          <a:bodyPr wrap="square">
            <a:spAutoFit/>
          </a:bodyPr>
          <a:lstStyle/>
          <a:p>
            <a:pPr fontAlgn="base"/>
            <a:r>
              <a:rPr lang="en-US" dirty="0">
                <a:solidFill>
                  <a:schemeClr val="bg1"/>
                </a:solidFill>
              </a:rPr>
              <a:t>“We take the name of Christ upon us in the waters of baptism. We renew the effect of that baptism each week as we partake of the sacrament, signifying our willingness to take His name upon us and promising always to remember Him …</a:t>
            </a:r>
          </a:p>
          <a:p>
            <a:pPr fontAlgn="base"/>
            <a:r>
              <a:rPr lang="en-US" dirty="0">
                <a:solidFill>
                  <a:schemeClr val="bg1"/>
                </a:solidFill>
              </a:rPr>
              <a:t>“We are asked to stand as a witness of Him. … </a:t>
            </a:r>
          </a:p>
          <a:p>
            <a:pPr fontAlgn="base"/>
            <a:endParaRPr lang="en-US" dirty="0">
              <a:solidFill>
                <a:schemeClr val="bg1"/>
              </a:solidFill>
            </a:endParaRPr>
          </a:p>
          <a:p>
            <a:pPr fontAlgn="base"/>
            <a:r>
              <a:rPr lang="en-US" dirty="0">
                <a:solidFill>
                  <a:schemeClr val="bg1"/>
                </a:solidFill>
              </a:rPr>
              <a:t>This means that we must be willing to let others know whom we follow and to whose Church we belong: the Church of Jesus Christ. We certainly want to do this in the spirit of love and testimony. We want to follow the Savior by simply and clearly, yet humbly, declaring that we are members of His Church” </a:t>
            </a:r>
          </a:p>
          <a:p>
            <a:pPr fontAlgn="base"/>
            <a:r>
              <a:rPr lang="en-US" sz="1200" dirty="0">
                <a:solidFill>
                  <a:schemeClr val="bg1"/>
                </a:solidFill>
              </a:rPr>
              <a:t>Elder M. Russell Ballard</a:t>
            </a:r>
          </a:p>
        </p:txBody>
      </p:sp>
      <p:pic>
        <p:nvPicPr>
          <p:cNvPr id="3" name="Picture 2">
            <a:extLst>
              <a:ext uri="{FF2B5EF4-FFF2-40B4-BE49-F238E27FC236}">
                <a16:creationId xmlns:a16="http://schemas.microsoft.com/office/drawing/2014/main" id="{B74B1CF0-393F-47EE-AA47-4E72E4872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8418" y="1767482"/>
            <a:ext cx="1694688" cy="2109216"/>
          </a:xfrm>
          <a:prstGeom prst="rect">
            <a:avLst/>
          </a:prstGeom>
        </p:spPr>
      </p:pic>
      <p:pic>
        <p:nvPicPr>
          <p:cNvPr id="8" name="Picture 7">
            <a:extLst>
              <a:ext uri="{FF2B5EF4-FFF2-40B4-BE49-F238E27FC236}">
                <a16:creationId xmlns:a16="http://schemas.microsoft.com/office/drawing/2014/main" id="{6D66B8B5-469D-4C46-A0B2-608706B4B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5496" y="2134860"/>
            <a:ext cx="2895600" cy="1739900"/>
          </a:xfrm>
          <a:prstGeom prst="rect">
            <a:avLst/>
          </a:prstGeom>
        </p:spPr>
      </p:pic>
      <p:pic>
        <p:nvPicPr>
          <p:cNvPr id="15" name="Picture 14">
            <a:extLst>
              <a:ext uri="{FF2B5EF4-FFF2-40B4-BE49-F238E27FC236}">
                <a16:creationId xmlns:a16="http://schemas.microsoft.com/office/drawing/2014/main" id="{EE433483-F3E0-455A-80B1-210A2B269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7778" y="117711"/>
            <a:ext cx="716466" cy="968613"/>
          </a:xfrm>
          <a:prstGeom prst="rect">
            <a:avLst/>
          </a:prstGeom>
        </p:spPr>
      </p:pic>
      <p:pic>
        <p:nvPicPr>
          <p:cNvPr id="16" name="Picture 15">
            <a:extLst>
              <a:ext uri="{FF2B5EF4-FFF2-40B4-BE49-F238E27FC236}">
                <a16:creationId xmlns:a16="http://schemas.microsoft.com/office/drawing/2014/main" id="{CE8FA457-D1B8-4491-B0F1-8749969D08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698" y="5459403"/>
            <a:ext cx="971145" cy="1213931"/>
          </a:xfrm>
          <a:prstGeom prst="rect">
            <a:avLst/>
          </a:prstGeom>
        </p:spPr>
      </p:pic>
    </p:spTree>
    <p:extLst>
      <p:ext uri="{BB962C8B-B14F-4D97-AF65-F5344CB8AC3E}">
        <p14:creationId xmlns:p14="http://schemas.microsoft.com/office/powerpoint/2010/main" val="13621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897D699A-6AA3-4C84-895E-EFF9CE1AB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1"/>
                </a:solidFill>
              </a:rPr>
              <a:t>Selecting Apostles</a:t>
            </a:r>
          </a:p>
        </p:txBody>
      </p:sp>
      <p:sp>
        <p:nvSpPr>
          <p:cNvPr id="4" name="TextBox 3"/>
          <p:cNvSpPr txBox="1"/>
          <p:nvPr/>
        </p:nvSpPr>
        <p:spPr>
          <a:xfrm>
            <a:off x="1752600" y="914400"/>
            <a:ext cx="5105400" cy="2862322"/>
          </a:xfrm>
          <a:prstGeom prst="rect">
            <a:avLst/>
          </a:prstGeom>
          <a:noFill/>
        </p:spPr>
        <p:txBody>
          <a:bodyPr wrap="square" rtlCol="0">
            <a:spAutoFit/>
          </a:bodyPr>
          <a:lstStyle/>
          <a:p>
            <a:pPr fontAlgn="base"/>
            <a:r>
              <a:rPr lang="en-US" dirty="0">
                <a:solidFill>
                  <a:schemeClr val="bg1"/>
                </a:solidFill>
              </a:rPr>
              <a:t>What desires would these twelve disciples have?</a:t>
            </a:r>
          </a:p>
          <a:p>
            <a:pPr fontAlgn="base"/>
            <a:endParaRPr lang="en-US" dirty="0">
              <a:solidFill>
                <a:schemeClr val="bg1"/>
              </a:solidFill>
            </a:endParaRPr>
          </a:p>
          <a:p>
            <a:pPr fontAlgn="base"/>
            <a:r>
              <a:rPr lang="en-US" dirty="0">
                <a:solidFill>
                  <a:schemeClr val="accent2">
                    <a:lumMod val="40000"/>
                    <a:lumOff val="60000"/>
                  </a:schemeClr>
                </a:solidFill>
              </a:rPr>
              <a:t>To take upon His name with full purpose of heart</a:t>
            </a:r>
          </a:p>
          <a:p>
            <a:pPr fontAlgn="base"/>
            <a:endParaRPr lang="en-US" dirty="0">
              <a:solidFill>
                <a:schemeClr val="bg1"/>
              </a:solidFill>
            </a:endParaRPr>
          </a:p>
          <a:p>
            <a:pPr fontAlgn="base"/>
            <a:r>
              <a:rPr lang="en-US" dirty="0">
                <a:solidFill>
                  <a:schemeClr val="bg1"/>
                </a:solidFill>
              </a:rPr>
              <a:t>What would these men be called to do? </a:t>
            </a:r>
          </a:p>
          <a:p>
            <a:pPr fontAlgn="base"/>
            <a:endParaRPr lang="en-US" dirty="0">
              <a:solidFill>
                <a:schemeClr val="accent2">
                  <a:lumMod val="40000"/>
                  <a:lumOff val="60000"/>
                </a:schemeClr>
              </a:solidFill>
            </a:endParaRPr>
          </a:p>
          <a:p>
            <a:pPr fontAlgn="base"/>
            <a:r>
              <a:rPr lang="en-US" dirty="0">
                <a:solidFill>
                  <a:schemeClr val="accent2">
                    <a:lumMod val="40000"/>
                    <a:lumOff val="60000"/>
                  </a:schemeClr>
                </a:solidFill>
              </a:rPr>
              <a:t>To go and preach the gospel to everyone, and be ordained of “me” to baptize in “my” name</a:t>
            </a:r>
          </a:p>
          <a:p>
            <a:pPr fontAlgn="base"/>
            <a:endParaRPr lang="en-US" dirty="0">
              <a:solidFill>
                <a:schemeClr val="bg1"/>
              </a:solidFill>
            </a:endParaRPr>
          </a:p>
          <a:p>
            <a:pPr fontAlgn="base"/>
            <a:endParaRPr lang="en-US" dirty="0">
              <a:solidFill>
                <a:schemeClr val="bg1"/>
              </a:solidFill>
            </a:endParaRPr>
          </a:p>
        </p:txBody>
      </p:sp>
      <p:sp>
        <p:nvSpPr>
          <p:cNvPr id="6" name="TextBox 5"/>
          <p:cNvSpPr txBox="1"/>
          <p:nvPr/>
        </p:nvSpPr>
        <p:spPr>
          <a:xfrm>
            <a:off x="120713" y="6488667"/>
            <a:ext cx="1828800" cy="369332"/>
          </a:xfrm>
          <a:prstGeom prst="rect">
            <a:avLst/>
          </a:prstGeom>
          <a:noFill/>
        </p:spPr>
        <p:txBody>
          <a:bodyPr wrap="square" rtlCol="0">
            <a:spAutoFit/>
          </a:bodyPr>
          <a:lstStyle/>
          <a:p>
            <a:r>
              <a:rPr lang="en-US" dirty="0">
                <a:solidFill>
                  <a:schemeClr val="bg1"/>
                </a:solidFill>
              </a:rPr>
              <a:t>D&amp;C 18:26-29</a:t>
            </a:r>
          </a:p>
        </p:txBody>
      </p:sp>
      <p:grpSp>
        <p:nvGrpSpPr>
          <p:cNvPr id="12" name="Group 11"/>
          <p:cNvGrpSpPr/>
          <p:nvPr/>
        </p:nvGrpSpPr>
        <p:grpSpPr>
          <a:xfrm>
            <a:off x="7086600" y="914400"/>
            <a:ext cx="2667000" cy="5029200"/>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19200" y="2286000"/>
              <a:ext cx="1905000" cy="1569660"/>
            </a:xfrm>
            <a:prstGeom prst="rect">
              <a:avLst/>
            </a:prstGeom>
          </p:spPr>
          <p:txBody>
            <a:bodyPr wrap="square">
              <a:spAutoFit/>
            </a:bodyPr>
            <a:lstStyle/>
            <a:p>
              <a:pPr algn="ctr"/>
              <a:r>
                <a:rPr lang="en-US" sz="1600" b="1" dirty="0"/>
                <a:t>The Lord’s Twelve Apostles are called to preach and administer the gospel to the entire world.</a:t>
              </a:r>
              <a:endParaRPr lang="en-US" sz="1600" dirty="0">
                <a:solidFill>
                  <a:schemeClr val="bg1"/>
                </a:solidFill>
              </a:endParaRPr>
            </a:p>
          </p:txBody>
        </p:sp>
      </p:grpSp>
      <p:pic>
        <p:nvPicPr>
          <p:cNvPr id="3" name="Picture 2">
            <a:extLst>
              <a:ext uri="{FF2B5EF4-FFF2-40B4-BE49-F238E27FC236}">
                <a16:creationId xmlns:a16="http://schemas.microsoft.com/office/drawing/2014/main" id="{8BFAB903-1710-485B-8124-F7546E734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484418"/>
            <a:ext cx="3752850" cy="2914650"/>
          </a:xfrm>
          <a:prstGeom prst="rect">
            <a:avLst/>
          </a:prstGeom>
        </p:spPr>
      </p:pic>
    </p:spTree>
    <p:extLst>
      <p:ext uri="{BB962C8B-B14F-4D97-AF65-F5344CB8AC3E}">
        <p14:creationId xmlns:p14="http://schemas.microsoft.com/office/powerpoint/2010/main" val="100081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DE3DB0D-9740-462D-A005-9C59DC8FFD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97B8F837-EDF0-4A59-85E1-FEA6DDC8D33D}"/>
              </a:ext>
            </a:extLst>
          </p:cNvPr>
          <p:cNvSpPr/>
          <p:nvPr/>
        </p:nvSpPr>
        <p:spPr>
          <a:xfrm>
            <a:off x="2884660" y="1078863"/>
            <a:ext cx="6575079" cy="565438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EB7A89D-5B19-4EEC-B931-8E3D5D77E28F}"/>
              </a:ext>
            </a:extLst>
          </p:cNvPr>
          <p:cNvSpPr/>
          <p:nvPr/>
        </p:nvSpPr>
        <p:spPr>
          <a:xfrm>
            <a:off x="6708572" y="6210546"/>
            <a:ext cx="1587714" cy="215444"/>
          </a:xfrm>
          <a:prstGeom prst="rect">
            <a:avLst/>
          </a:prstGeom>
        </p:spPr>
        <p:txBody>
          <a:bodyPr wrap="square">
            <a:spAutoFit/>
          </a:bodyPr>
          <a:lstStyle/>
          <a:p>
            <a:pPr algn="ctr"/>
            <a:r>
              <a:rPr lang="en-US" sz="800" dirty="0" err="1">
                <a:solidFill>
                  <a:srgbClr val="545454"/>
                </a:solidFill>
              </a:rPr>
              <a:t>Ulisses</a:t>
            </a:r>
            <a:r>
              <a:rPr lang="en-US" sz="800" dirty="0">
                <a:solidFill>
                  <a:srgbClr val="545454"/>
                </a:solidFill>
              </a:rPr>
              <a:t> Soares</a:t>
            </a:r>
            <a:endParaRPr lang="en-US" sz="800" dirty="0"/>
          </a:p>
        </p:txBody>
      </p:sp>
      <p:sp>
        <p:nvSpPr>
          <p:cNvPr id="4" name="TextBox 3"/>
          <p:cNvSpPr txBox="1"/>
          <p:nvPr/>
        </p:nvSpPr>
        <p:spPr>
          <a:xfrm>
            <a:off x="1676400" y="1"/>
            <a:ext cx="8991600" cy="954107"/>
          </a:xfrm>
          <a:prstGeom prst="rect">
            <a:avLst/>
          </a:prstGeom>
          <a:noFill/>
        </p:spPr>
        <p:txBody>
          <a:bodyPr wrap="square" rtlCol="0">
            <a:spAutoFit/>
          </a:bodyPr>
          <a:lstStyle/>
          <a:p>
            <a:pPr algn="ctr" fontAlgn="base"/>
            <a:r>
              <a:rPr lang="en-US" sz="2800" dirty="0">
                <a:solidFill>
                  <a:schemeClr val="bg1"/>
                </a:solidFill>
              </a:rPr>
              <a:t> Which members of the current Quorum of the Twelve Apostles can you remember? </a:t>
            </a:r>
          </a:p>
        </p:txBody>
      </p:sp>
      <p:sp>
        <p:nvSpPr>
          <p:cNvPr id="43" name="Rectangle 42"/>
          <p:cNvSpPr/>
          <p:nvPr/>
        </p:nvSpPr>
        <p:spPr>
          <a:xfrm>
            <a:off x="7092866" y="5102140"/>
            <a:ext cx="838200" cy="1295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http://www.kristendukephotography.com/wp-content/uploads/2014/04/Screen-Shot-2014-04-04-at-8.33.11-AM.png">
            <a:extLst>
              <a:ext uri="{FF2B5EF4-FFF2-40B4-BE49-F238E27FC236}">
                <a16:creationId xmlns:a16="http://schemas.microsoft.com/office/drawing/2014/main" id="{49E95037-0531-4166-8E6D-6867F540C751}"/>
              </a:ext>
            </a:extLst>
          </p:cNvPr>
          <p:cNvPicPr>
            <a:picLocks noChangeAspect="1" noChangeArrowheads="1"/>
          </p:cNvPicPr>
          <p:nvPr/>
        </p:nvPicPr>
        <p:blipFill rotWithShape="1">
          <a:blip r:embed="rId3" cstate="print"/>
          <a:srcRect l="38360" t="49110" r="50855" b="34638"/>
          <a:stretch/>
        </p:blipFill>
        <p:spPr bwMode="auto">
          <a:xfrm>
            <a:off x="5706131" y="1261263"/>
            <a:ext cx="1073978" cy="1396451"/>
          </a:xfrm>
          <a:prstGeom prst="rect">
            <a:avLst/>
          </a:prstGeom>
          <a:noFill/>
        </p:spPr>
      </p:pic>
      <p:pic>
        <p:nvPicPr>
          <p:cNvPr id="20" name="Picture 2" descr="http://www.kristendukephotography.com/wp-content/uploads/2014/04/Screen-Shot-2014-04-04-at-8.33.11-AM.png">
            <a:extLst>
              <a:ext uri="{FF2B5EF4-FFF2-40B4-BE49-F238E27FC236}">
                <a16:creationId xmlns:a16="http://schemas.microsoft.com/office/drawing/2014/main" id="{2CE5C3F3-7B25-462D-BEC0-5A286CCB2805}"/>
              </a:ext>
            </a:extLst>
          </p:cNvPr>
          <p:cNvPicPr>
            <a:picLocks noChangeAspect="1" noChangeArrowheads="1"/>
          </p:cNvPicPr>
          <p:nvPr/>
        </p:nvPicPr>
        <p:blipFill rotWithShape="1">
          <a:blip r:embed="rId3" cstate="print"/>
          <a:srcRect l="52108" t="48970" r="36870" b="35509"/>
          <a:stretch/>
        </p:blipFill>
        <p:spPr bwMode="auto">
          <a:xfrm>
            <a:off x="4545288" y="1498591"/>
            <a:ext cx="841972" cy="1071240"/>
          </a:xfrm>
          <a:prstGeom prst="rect">
            <a:avLst/>
          </a:prstGeom>
          <a:noFill/>
        </p:spPr>
      </p:pic>
      <p:pic>
        <p:nvPicPr>
          <p:cNvPr id="21" name="Picture 6" descr="http://www.kristendukephotography.com/wp-content/uploads/2014/04/Screen-Shot-2014-04-04-at-8.33.11-AM.png">
            <a:extLst>
              <a:ext uri="{FF2B5EF4-FFF2-40B4-BE49-F238E27FC236}">
                <a16:creationId xmlns:a16="http://schemas.microsoft.com/office/drawing/2014/main" id="{6EA4AE01-B3A4-43F5-832C-891BCD79E25A}"/>
              </a:ext>
            </a:extLst>
          </p:cNvPr>
          <p:cNvPicPr>
            <a:picLocks noChangeAspect="1" noChangeArrowheads="1"/>
          </p:cNvPicPr>
          <p:nvPr/>
        </p:nvPicPr>
        <p:blipFill rotWithShape="1">
          <a:blip r:embed="rId3" cstate="print"/>
          <a:srcRect l="30221" t="12317" r="58764" b="72220"/>
          <a:stretch/>
        </p:blipFill>
        <p:spPr bwMode="auto">
          <a:xfrm>
            <a:off x="7008435" y="1519424"/>
            <a:ext cx="850004" cy="1029574"/>
          </a:xfrm>
          <a:prstGeom prst="rect">
            <a:avLst/>
          </a:prstGeom>
          <a:noFill/>
        </p:spPr>
      </p:pic>
      <p:sp>
        <p:nvSpPr>
          <p:cNvPr id="28" name="TextBox 27">
            <a:extLst>
              <a:ext uri="{FF2B5EF4-FFF2-40B4-BE49-F238E27FC236}">
                <a16:creationId xmlns:a16="http://schemas.microsoft.com/office/drawing/2014/main" id="{86617814-E971-45E2-A95C-3A677504F5E9}"/>
              </a:ext>
            </a:extLst>
          </p:cNvPr>
          <p:cNvSpPr txBox="1"/>
          <p:nvPr/>
        </p:nvSpPr>
        <p:spPr>
          <a:xfrm>
            <a:off x="5692448" y="2657714"/>
            <a:ext cx="1073978" cy="738664"/>
          </a:xfrm>
          <a:prstGeom prst="rect">
            <a:avLst/>
          </a:prstGeom>
          <a:noFill/>
        </p:spPr>
        <p:txBody>
          <a:bodyPr wrap="square" rtlCol="0">
            <a:spAutoFit/>
          </a:bodyPr>
          <a:lstStyle/>
          <a:p>
            <a:pPr algn="ctr"/>
            <a:r>
              <a:rPr lang="en-US" sz="1400" i="1" dirty="0"/>
              <a:t>President Russell M. Nelson</a:t>
            </a:r>
          </a:p>
        </p:txBody>
      </p:sp>
      <p:sp>
        <p:nvSpPr>
          <p:cNvPr id="29" name="TextBox 28">
            <a:extLst>
              <a:ext uri="{FF2B5EF4-FFF2-40B4-BE49-F238E27FC236}">
                <a16:creationId xmlns:a16="http://schemas.microsoft.com/office/drawing/2014/main" id="{C7DD8D7C-D0D2-409B-9B83-7B2B1777BBF0}"/>
              </a:ext>
            </a:extLst>
          </p:cNvPr>
          <p:cNvSpPr txBox="1"/>
          <p:nvPr/>
        </p:nvSpPr>
        <p:spPr>
          <a:xfrm>
            <a:off x="3406758" y="4698650"/>
            <a:ext cx="957378" cy="215444"/>
          </a:xfrm>
          <a:prstGeom prst="rect">
            <a:avLst/>
          </a:prstGeom>
          <a:noFill/>
        </p:spPr>
        <p:txBody>
          <a:bodyPr wrap="square" rtlCol="0">
            <a:spAutoFit/>
          </a:bodyPr>
          <a:lstStyle/>
          <a:p>
            <a:pPr algn="ctr"/>
            <a:r>
              <a:rPr lang="en-US" sz="800" dirty="0"/>
              <a:t>M. Russell Ballard</a:t>
            </a:r>
          </a:p>
        </p:txBody>
      </p:sp>
      <p:sp>
        <p:nvSpPr>
          <p:cNvPr id="45" name="TextBox 44">
            <a:extLst>
              <a:ext uri="{FF2B5EF4-FFF2-40B4-BE49-F238E27FC236}">
                <a16:creationId xmlns:a16="http://schemas.microsoft.com/office/drawing/2014/main" id="{1A4A6F0D-8785-4D00-BF74-A92BD491B9AA}"/>
              </a:ext>
            </a:extLst>
          </p:cNvPr>
          <p:cNvSpPr txBox="1"/>
          <p:nvPr/>
        </p:nvSpPr>
        <p:spPr>
          <a:xfrm>
            <a:off x="4404770" y="2582009"/>
            <a:ext cx="1073978" cy="738664"/>
          </a:xfrm>
          <a:prstGeom prst="rect">
            <a:avLst/>
          </a:prstGeom>
          <a:noFill/>
        </p:spPr>
        <p:txBody>
          <a:bodyPr wrap="square" rtlCol="0">
            <a:spAutoFit/>
          </a:bodyPr>
          <a:lstStyle/>
          <a:p>
            <a:pPr algn="ctr"/>
            <a:r>
              <a:rPr lang="en-US" sz="1400" i="1" dirty="0"/>
              <a:t>President Dallin H. Oaks</a:t>
            </a:r>
          </a:p>
        </p:txBody>
      </p:sp>
      <p:sp>
        <p:nvSpPr>
          <p:cNvPr id="46" name="TextBox 45">
            <a:extLst>
              <a:ext uri="{FF2B5EF4-FFF2-40B4-BE49-F238E27FC236}">
                <a16:creationId xmlns:a16="http://schemas.microsoft.com/office/drawing/2014/main" id="{E1EAC399-D93B-4253-A61E-5E36AFE97EB6}"/>
              </a:ext>
            </a:extLst>
          </p:cNvPr>
          <p:cNvSpPr txBox="1"/>
          <p:nvPr/>
        </p:nvSpPr>
        <p:spPr>
          <a:xfrm>
            <a:off x="6949336" y="2582009"/>
            <a:ext cx="1073978" cy="738664"/>
          </a:xfrm>
          <a:prstGeom prst="rect">
            <a:avLst/>
          </a:prstGeom>
          <a:noFill/>
        </p:spPr>
        <p:txBody>
          <a:bodyPr wrap="square" rtlCol="0">
            <a:spAutoFit/>
          </a:bodyPr>
          <a:lstStyle/>
          <a:p>
            <a:pPr algn="ctr"/>
            <a:r>
              <a:rPr lang="en-US" sz="1400" i="1" dirty="0"/>
              <a:t>President Henry B. Eyring</a:t>
            </a:r>
          </a:p>
        </p:txBody>
      </p:sp>
      <p:sp>
        <p:nvSpPr>
          <p:cNvPr id="33" name="Rectangle 32"/>
          <p:cNvSpPr/>
          <p:nvPr/>
        </p:nvSpPr>
        <p:spPr>
          <a:xfrm>
            <a:off x="3439354" y="3655646"/>
            <a:ext cx="838200" cy="1295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64C9629-D598-4459-9889-D5F51B04D0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4830" y="3872548"/>
            <a:ext cx="691402" cy="864252"/>
          </a:xfrm>
          <a:prstGeom prst="rect">
            <a:avLst/>
          </a:prstGeom>
        </p:spPr>
      </p:pic>
      <p:sp>
        <p:nvSpPr>
          <p:cNvPr id="47" name="TextBox 46">
            <a:extLst>
              <a:ext uri="{FF2B5EF4-FFF2-40B4-BE49-F238E27FC236}">
                <a16:creationId xmlns:a16="http://schemas.microsoft.com/office/drawing/2014/main" id="{1CA81279-7495-4205-9597-2D3FB733CC32}"/>
              </a:ext>
            </a:extLst>
          </p:cNvPr>
          <p:cNvSpPr txBox="1"/>
          <p:nvPr/>
        </p:nvSpPr>
        <p:spPr>
          <a:xfrm>
            <a:off x="4287908" y="4748086"/>
            <a:ext cx="914400" cy="215444"/>
          </a:xfrm>
          <a:prstGeom prst="rect">
            <a:avLst/>
          </a:prstGeom>
          <a:noFill/>
        </p:spPr>
        <p:txBody>
          <a:bodyPr wrap="square" rtlCol="0">
            <a:spAutoFit/>
          </a:bodyPr>
          <a:lstStyle/>
          <a:p>
            <a:pPr algn="ctr"/>
            <a:r>
              <a:rPr lang="en-US" sz="800" dirty="0"/>
              <a:t>Jeffrey R. Holland</a:t>
            </a:r>
          </a:p>
        </p:txBody>
      </p:sp>
      <p:sp>
        <p:nvSpPr>
          <p:cNvPr id="34" name="Rectangle 33"/>
          <p:cNvSpPr/>
          <p:nvPr/>
        </p:nvSpPr>
        <p:spPr>
          <a:xfrm>
            <a:off x="4343400" y="3657600"/>
            <a:ext cx="838200" cy="12954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C789BBE0-8B07-4E15-8D18-794569477954}"/>
              </a:ext>
            </a:extLst>
          </p:cNvPr>
          <p:cNvSpPr txBox="1"/>
          <p:nvPr/>
        </p:nvSpPr>
        <p:spPr>
          <a:xfrm>
            <a:off x="5112201" y="4766466"/>
            <a:ext cx="1180715" cy="215444"/>
          </a:xfrm>
          <a:prstGeom prst="rect">
            <a:avLst/>
          </a:prstGeom>
          <a:noFill/>
        </p:spPr>
        <p:txBody>
          <a:bodyPr wrap="square" rtlCol="0">
            <a:spAutoFit/>
          </a:bodyPr>
          <a:lstStyle/>
          <a:p>
            <a:pPr algn="ctr"/>
            <a:r>
              <a:rPr lang="en-US" sz="800" dirty="0"/>
              <a:t>Dieter F. Uchtdorf</a:t>
            </a:r>
          </a:p>
        </p:txBody>
      </p:sp>
      <p:sp>
        <p:nvSpPr>
          <p:cNvPr id="35" name="Rectangle 34"/>
          <p:cNvSpPr/>
          <p:nvPr/>
        </p:nvSpPr>
        <p:spPr>
          <a:xfrm>
            <a:off x="5257800" y="3657600"/>
            <a:ext cx="838200" cy="1295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9FA00DE0-A78B-489B-936B-02ED9D64ECD7}"/>
              </a:ext>
            </a:extLst>
          </p:cNvPr>
          <p:cNvSpPr txBox="1"/>
          <p:nvPr/>
        </p:nvSpPr>
        <p:spPr>
          <a:xfrm>
            <a:off x="6121118" y="4746867"/>
            <a:ext cx="914400" cy="215444"/>
          </a:xfrm>
          <a:prstGeom prst="rect">
            <a:avLst/>
          </a:prstGeom>
          <a:noFill/>
        </p:spPr>
        <p:txBody>
          <a:bodyPr wrap="square" rtlCol="0">
            <a:spAutoFit/>
          </a:bodyPr>
          <a:lstStyle/>
          <a:p>
            <a:pPr algn="ctr"/>
            <a:r>
              <a:rPr lang="en-US" sz="800" dirty="0"/>
              <a:t>David A. Bednar</a:t>
            </a:r>
          </a:p>
        </p:txBody>
      </p:sp>
      <p:sp>
        <p:nvSpPr>
          <p:cNvPr id="36" name="Rectangle 35"/>
          <p:cNvSpPr/>
          <p:nvPr/>
        </p:nvSpPr>
        <p:spPr>
          <a:xfrm>
            <a:off x="6172200" y="3667435"/>
            <a:ext cx="838200" cy="12954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3338C3C-D12B-404F-8B82-C884BF2A6E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264" y="3854470"/>
            <a:ext cx="716072" cy="900407"/>
          </a:xfrm>
          <a:prstGeom prst="rect">
            <a:avLst/>
          </a:prstGeom>
        </p:spPr>
      </p:pic>
      <p:sp>
        <p:nvSpPr>
          <p:cNvPr id="53" name="TextBox 52">
            <a:extLst>
              <a:ext uri="{FF2B5EF4-FFF2-40B4-BE49-F238E27FC236}">
                <a16:creationId xmlns:a16="http://schemas.microsoft.com/office/drawing/2014/main" id="{DBDE057F-AB96-4AAD-A8EA-A2C112846348}"/>
              </a:ext>
            </a:extLst>
          </p:cNvPr>
          <p:cNvSpPr txBox="1"/>
          <p:nvPr/>
        </p:nvSpPr>
        <p:spPr>
          <a:xfrm>
            <a:off x="7078351" y="4755936"/>
            <a:ext cx="914400" cy="215444"/>
          </a:xfrm>
          <a:prstGeom prst="rect">
            <a:avLst/>
          </a:prstGeom>
          <a:noFill/>
        </p:spPr>
        <p:txBody>
          <a:bodyPr wrap="square" rtlCol="0">
            <a:spAutoFit/>
          </a:bodyPr>
          <a:lstStyle/>
          <a:p>
            <a:pPr algn="ctr"/>
            <a:r>
              <a:rPr lang="en-US" sz="800" dirty="0"/>
              <a:t>Quentin L. Cook</a:t>
            </a:r>
          </a:p>
        </p:txBody>
      </p:sp>
      <p:sp>
        <p:nvSpPr>
          <p:cNvPr id="37" name="Rectangle 36"/>
          <p:cNvSpPr/>
          <p:nvPr/>
        </p:nvSpPr>
        <p:spPr>
          <a:xfrm>
            <a:off x="7086600" y="3657600"/>
            <a:ext cx="838200" cy="1295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EDC7BF-407D-4F3A-B24B-616A68A7ABEC}"/>
              </a:ext>
            </a:extLst>
          </p:cNvPr>
          <p:cNvPicPr>
            <a:picLocks noChangeAspect="1"/>
          </p:cNvPicPr>
          <p:nvPr/>
        </p:nvPicPr>
        <p:blipFill rotWithShape="1">
          <a:blip r:embed="rId6">
            <a:extLst>
              <a:ext uri="{28A0092B-C50C-407E-A947-70E740481C1C}">
                <a14:useLocalDpi xmlns:a14="http://schemas.microsoft.com/office/drawing/2010/main" val="0"/>
              </a:ext>
            </a:extLst>
          </a:blip>
          <a:srcRect l="16253" r="10325" b="-8272"/>
          <a:stretch/>
        </p:blipFill>
        <p:spPr>
          <a:xfrm>
            <a:off x="7183632" y="3864230"/>
            <a:ext cx="656669" cy="968363"/>
          </a:xfrm>
          <a:prstGeom prst="rect">
            <a:avLst/>
          </a:prstGeom>
        </p:spPr>
      </p:pic>
      <p:sp>
        <p:nvSpPr>
          <p:cNvPr id="54" name="TextBox 53">
            <a:extLst>
              <a:ext uri="{FF2B5EF4-FFF2-40B4-BE49-F238E27FC236}">
                <a16:creationId xmlns:a16="http://schemas.microsoft.com/office/drawing/2014/main" id="{82EBDDA2-9566-4171-9D8B-2CB6548C25D7}"/>
              </a:ext>
            </a:extLst>
          </p:cNvPr>
          <p:cNvSpPr txBox="1"/>
          <p:nvPr/>
        </p:nvSpPr>
        <p:spPr>
          <a:xfrm>
            <a:off x="7962900" y="4686531"/>
            <a:ext cx="914400" cy="338554"/>
          </a:xfrm>
          <a:prstGeom prst="rect">
            <a:avLst/>
          </a:prstGeom>
          <a:noFill/>
        </p:spPr>
        <p:txBody>
          <a:bodyPr wrap="square" rtlCol="0">
            <a:spAutoFit/>
          </a:bodyPr>
          <a:lstStyle/>
          <a:p>
            <a:pPr algn="ctr"/>
            <a:r>
              <a:rPr lang="en-US" sz="800" dirty="0"/>
              <a:t>D. Todd Christofferson</a:t>
            </a:r>
          </a:p>
        </p:txBody>
      </p:sp>
      <p:sp>
        <p:nvSpPr>
          <p:cNvPr id="38" name="Rectangle 37"/>
          <p:cNvSpPr/>
          <p:nvPr/>
        </p:nvSpPr>
        <p:spPr>
          <a:xfrm>
            <a:off x="8001000" y="3657600"/>
            <a:ext cx="838200" cy="12954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47B76D28-D9AE-42B7-AF3E-C8D8F687CE05}"/>
              </a:ext>
            </a:extLst>
          </p:cNvPr>
          <p:cNvSpPr txBox="1"/>
          <p:nvPr/>
        </p:nvSpPr>
        <p:spPr>
          <a:xfrm>
            <a:off x="3398442" y="6181612"/>
            <a:ext cx="914400" cy="215444"/>
          </a:xfrm>
          <a:prstGeom prst="rect">
            <a:avLst/>
          </a:prstGeom>
          <a:noFill/>
        </p:spPr>
        <p:txBody>
          <a:bodyPr wrap="square" rtlCol="0">
            <a:spAutoFit/>
          </a:bodyPr>
          <a:lstStyle/>
          <a:p>
            <a:pPr algn="ctr"/>
            <a:r>
              <a:rPr lang="en-US" sz="800" dirty="0"/>
              <a:t>Neil L. Anderson</a:t>
            </a:r>
          </a:p>
        </p:txBody>
      </p:sp>
      <p:sp>
        <p:nvSpPr>
          <p:cNvPr id="39" name="Rectangle 38"/>
          <p:cNvSpPr/>
          <p:nvPr/>
        </p:nvSpPr>
        <p:spPr>
          <a:xfrm>
            <a:off x="3427578" y="5102140"/>
            <a:ext cx="838200" cy="12954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9F680A51-B14F-4290-99A3-E265B5BAC532}"/>
              </a:ext>
            </a:extLst>
          </p:cNvPr>
          <p:cNvSpPr txBox="1"/>
          <p:nvPr/>
        </p:nvSpPr>
        <p:spPr>
          <a:xfrm>
            <a:off x="4253452" y="6161166"/>
            <a:ext cx="1033181" cy="215444"/>
          </a:xfrm>
          <a:prstGeom prst="rect">
            <a:avLst/>
          </a:prstGeom>
          <a:noFill/>
        </p:spPr>
        <p:txBody>
          <a:bodyPr wrap="square" rtlCol="0">
            <a:spAutoFit/>
          </a:bodyPr>
          <a:lstStyle/>
          <a:p>
            <a:pPr algn="ctr"/>
            <a:r>
              <a:rPr lang="en-US" sz="800" dirty="0"/>
              <a:t>Ronald A. </a:t>
            </a:r>
            <a:r>
              <a:rPr lang="en-US" sz="800" dirty="0" err="1"/>
              <a:t>Rasband</a:t>
            </a:r>
            <a:endParaRPr lang="en-US" sz="800" dirty="0"/>
          </a:p>
        </p:txBody>
      </p:sp>
      <p:sp>
        <p:nvSpPr>
          <p:cNvPr id="40" name="Rectangle 39"/>
          <p:cNvSpPr/>
          <p:nvPr/>
        </p:nvSpPr>
        <p:spPr>
          <a:xfrm>
            <a:off x="4350942" y="5098865"/>
            <a:ext cx="838200" cy="12954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ttps://www.lds.org/bc/content/shared/content/images/leaders/elder-rasband-2016-278.jpg">
            <a:extLst>
              <a:ext uri="{FF2B5EF4-FFF2-40B4-BE49-F238E27FC236}">
                <a16:creationId xmlns:a16="http://schemas.microsoft.com/office/drawing/2014/main" id="{4B933E23-DB6E-4253-A412-2781AEEC84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0293" y="5297678"/>
            <a:ext cx="700444" cy="871776"/>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8931FEAC-AF24-483C-99B0-62A741E491D5}"/>
              </a:ext>
            </a:extLst>
          </p:cNvPr>
          <p:cNvSpPr txBox="1"/>
          <p:nvPr/>
        </p:nvSpPr>
        <p:spPr>
          <a:xfrm>
            <a:off x="5140287" y="6176083"/>
            <a:ext cx="1065293" cy="215444"/>
          </a:xfrm>
          <a:prstGeom prst="rect">
            <a:avLst/>
          </a:prstGeom>
          <a:noFill/>
        </p:spPr>
        <p:txBody>
          <a:bodyPr wrap="square" rtlCol="0">
            <a:spAutoFit/>
          </a:bodyPr>
          <a:lstStyle/>
          <a:p>
            <a:pPr algn="ctr"/>
            <a:r>
              <a:rPr lang="en-US" sz="800" dirty="0"/>
              <a:t>Gary E. Stevenson</a:t>
            </a:r>
          </a:p>
        </p:txBody>
      </p:sp>
      <p:sp>
        <p:nvSpPr>
          <p:cNvPr id="41" name="Rectangle 40"/>
          <p:cNvSpPr/>
          <p:nvPr/>
        </p:nvSpPr>
        <p:spPr>
          <a:xfrm>
            <a:off x="5257800" y="5105400"/>
            <a:ext cx="838200" cy="1295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https://www.lds.org/bc/content/shared/content/images/leaders/stevenson-gary-e-267x334.jpg">
            <a:extLst>
              <a:ext uri="{FF2B5EF4-FFF2-40B4-BE49-F238E27FC236}">
                <a16:creationId xmlns:a16="http://schemas.microsoft.com/office/drawing/2014/main" id="{6F95B7FB-B8BD-49B3-8CF5-ECD8BABD79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4733" y="5297678"/>
            <a:ext cx="713298" cy="889619"/>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CA2920D9-9408-46AE-8A1B-B532F20FE915}"/>
              </a:ext>
            </a:extLst>
          </p:cNvPr>
          <p:cNvSpPr txBox="1"/>
          <p:nvPr/>
        </p:nvSpPr>
        <p:spPr>
          <a:xfrm>
            <a:off x="6134100" y="6191000"/>
            <a:ext cx="914400" cy="215444"/>
          </a:xfrm>
          <a:prstGeom prst="rect">
            <a:avLst/>
          </a:prstGeom>
          <a:noFill/>
        </p:spPr>
        <p:txBody>
          <a:bodyPr wrap="square" rtlCol="0">
            <a:spAutoFit/>
          </a:bodyPr>
          <a:lstStyle/>
          <a:p>
            <a:pPr algn="ctr"/>
            <a:r>
              <a:rPr lang="en-US" sz="800" dirty="0"/>
              <a:t>Dale G. </a:t>
            </a:r>
            <a:r>
              <a:rPr lang="en-US" sz="800" dirty="0" err="1"/>
              <a:t>Renlund</a:t>
            </a:r>
            <a:endParaRPr lang="en-US" sz="800" dirty="0"/>
          </a:p>
        </p:txBody>
      </p:sp>
      <p:sp>
        <p:nvSpPr>
          <p:cNvPr id="42" name="Rectangle 41"/>
          <p:cNvSpPr/>
          <p:nvPr/>
        </p:nvSpPr>
        <p:spPr>
          <a:xfrm>
            <a:off x="6172200" y="5105400"/>
            <a:ext cx="8382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https://www.lds.org/bc/content/shared/content/images/leaders/elder-renlund-2016-278.jpg">
            <a:extLst>
              <a:ext uri="{FF2B5EF4-FFF2-40B4-BE49-F238E27FC236}">
                <a16:creationId xmlns:a16="http://schemas.microsoft.com/office/drawing/2014/main" id="{C3602291-9179-4A0F-907B-6D16A5E74E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4346" y="5321288"/>
            <a:ext cx="695811" cy="86600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www.lds.org/bc/content/shared/content/images/leaders/d-todd-christofferson-large.jpg">
            <a:extLst>
              <a:ext uri="{FF2B5EF4-FFF2-40B4-BE49-F238E27FC236}">
                <a16:creationId xmlns:a16="http://schemas.microsoft.com/office/drawing/2014/main" id="{F45C0600-35AE-475D-A0B0-DEF452AC89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68951" y="3859863"/>
            <a:ext cx="710627" cy="88961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www.lds.org/bc/content/shared/content/images/leaders/dieter-f-uchtdorf-large.jpg">
            <a:extLst>
              <a:ext uri="{FF2B5EF4-FFF2-40B4-BE49-F238E27FC236}">
                <a16:creationId xmlns:a16="http://schemas.microsoft.com/office/drawing/2014/main" id="{88C6435F-092D-4794-A88E-127B2092B0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44143" y="3868596"/>
            <a:ext cx="716072" cy="89307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www.lds.org/bc/content/shared/content/images/leaders/neil-l-andersen-large.jpg">
            <a:extLst>
              <a:ext uri="{FF2B5EF4-FFF2-40B4-BE49-F238E27FC236}">
                <a16:creationId xmlns:a16="http://schemas.microsoft.com/office/drawing/2014/main" id="{40480A3C-5984-4064-A22F-92089AC0C95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22085" y="5311734"/>
            <a:ext cx="670579" cy="8394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7D4FB6D-8C10-4111-9677-BC7D52DADA13}"/>
              </a:ext>
            </a:extLst>
          </p:cNvPr>
          <p:cNvSpPr/>
          <p:nvPr/>
        </p:nvSpPr>
        <p:spPr>
          <a:xfrm>
            <a:off x="8011284" y="6175499"/>
            <a:ext cx="811441" cy="215444"/>
          </a:xfrm>
          <a:prstGeom prst="rect">
            <a:avLst/>
          </a:prstGeom>
        </p:spPr>
        <p:txBody>
          <a:bodyPr wrap="none">
            <a:spAutoFit/>
          </a:bodyPr>
          <a:lstStyle/>
          <a:p>
            <a:r>
              <a:rPr lang="en-US" sz="800" dirty="0">
                <a:solidFill>
                  <a:srgbClr val="212121"/>
                </a:solidFill>
              </a:rPr>
              <a:t>Gerrit W. Gong</a:t>
            </a:r>
            <a:endParaRPr lang="en-US" sz="800" dirty="0"/>
          </a:p>
        </p:txBody>
      </p:sp>
      <p:pic>
        <p:nvPicPr>
          <p:cNvPr id="2064" name="Picture 16" descr="https://www.lds.org/bc/content/shared/content/images/leaders/jeffrey-r-holland-large.jpg">
            <a:extLst>
              <a:ext uri="{FF2B5EF4-FFF2-40B4-BE49-F238E27FC236}">
                <a16:creationId xmlns:a16="http://schemas.microsoft.com/office/drawing/2014/main" id="{A25C2F2E-B0B6-4C23-82FD-E7BAD9727A3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18128" y="3882536"/>
            <a:ext cx="724602" cy="9018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a:extLst>
              <a:ext uri="{FF2B5EF4-FFF2-40B4-BE49-F238E27FC236}">
                <a16:creationId xmlns:a16="http://schemas.microsoft.com/office/drawing/2014/main" id="{3F02F491-3AEC-41F5-B3B0-2C296CCC9DD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8295" r="3565" b="19394"/>
          <a:stretch/>
        </p:blipFill>
        <p:spPr bwMode="auto">
          <a:xfrm>
            <a:off x="7150438" y="5305912"/>
            <a:ext cx="774362" cy="881385"/>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8007266" y="5094490"/>
            <a:ext cx="838200" cy="12954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Related image">
            <a:extLst>
              <a:ext uri="{FF2B5EF4-FFF2-40B4-BE49-F238E27FC236}">
                <a16:creationId xmlns:a16="http://schemas.microsoft.com/office/drawing/2014/main" id="{2D8C3F71-DBBC-4F26-864A-445094594CC3}"/>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8687" r="13324" b="18064"/>
          <a:stretch/>
        </p:blipFill>
        <p:spPr bwMode="auto">
          <a:xfrm>
            <a:off x="8057381" y="5290025"/>
            <a:ext cx="705782" cy="92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90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400"/>
                                        <p:tgtEl>
                                          <p:spTgt spid="33"/>
                                        </p:tgtEl>
                                      </p:cBhvr>
                                    </p:animEffect>
                                    <p:set>
                                      <p:cBhvr>
                                        <p:cTn id="7" dur="1" fill="hold">
                                          <p:stCondLst>
                                            <p:cond delay="1399"/>
                                          </p:stCondLst>
                                        </p:cTn>
                                        <p:tgtEl>
                                          <p:spTgt spid="3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400"/>
                                        <p:tgtEl>
                                          <p:spTgt spid="34"/>
                                        </p:tgtEl>
                                      </p:cBhvr>
                                    </p:animEffect>
                                    <p:set>
                                      <p:cBhvr>
                                        <p:cTn id="12" dur="1" fill="hold">
                                          <p:stCondLst>
                                            <p:cond delay="13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300"/>
                                        <p:tgtEl>
                                          <p:spTgt spid="35"/>
                                        </p:tgtEl>
                                      </p:cBhvr>
                                    </p:animEffect>
                                    <p:set>
                                      <p:cBhvr>
                                        <p:cTn id="17" dur="1" fill="hold">
                                          <p:stCondLst>
                                            <p:cond delay="1299"/>
                                          </p:stCondLst>
                                        </p:cTn>
                                        <p:tgtEl>
                                          <p:spTgt spid="3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1400"/>
                                        <p:tgtEl>
                                          <p:spTgt spid="36"/>
                                        </p:tgtEl>
                                      </p:cBhvr>
                                    </p:animEffect>
                                    <p:set>
                                      <p:cBhvr>
                                        <p:cTn id="22" dur="1" fill="hold">
                                          <p:stCondLst>
                                            <p:cond delay="1399"/>
                                          </p:stCondLst>
                                        </p:cTn>
                                        <p:tgtEl>
                                          <p:spTgt spid="3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1400"/>
                                        <p:tgtEl>
                                          <p:spTgt spid="37"/>
                                        </p:tgtEl>
                                      </p:cBhvr>
                                    </p:animEffect>
                                    <p:set>
                                      <p:cBhvr>
                                        <p:cTn id="27" dur="1" fill="hold">
                                          <p:stCondLst>
                                            <p:cond delay="1399"/>
                                          </p:stCondLst>
                                        </p:cTn>
                                        <p:tgtEl>
                                          <p:spTgt spid="3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1400"/>
                                        <p:tgtEl>
                                          <p:spTgt spid="38"/>
                                        </p:tgtEl>
                                      </p:cBhvr>
                                    </p:animEffect>
                                    <p:set>
                                      <p:cBhvr>
                                        <p:cTn id="32" dur="1" fill="hold">
                                          <p:stCondLst>
                                            <p:cond delay="1399"/>
                                          </p:stCondLst>
                                        </p:cTn>
                                        <p:tgtEl>
                                          <p:spTgt spid="3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1400"/>
                                        <p:tgtEl>
                                          <p:spTgt spid="39"/>
                                        </p:tgtEl>
                                      </p:cBhvr>
                                    </p:animEffect>
                                    <p:set>
                                      <p:cBhvr>
                                        <p:cTn id="37" dur="1" fill="hold">
                                          <p:stCondLst>
                                            <p:cond delay="1399"/>
                                          </p:stCondLst>
                                        </p:cTn>
                                        <p:tgtEl>
                                          <p:spTgt spid="3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1400"/>
                                        <p:tgtEl>
                                          <p:spTgt spid="40"/>
                                        </p:tgtEl>
                                      </p:cBhvr>
                                    </p:animEffect>
                                    <p:set>
                                      <p:cBhvr>
                                        <p:cTn id="42" dur="1" fill="hold">
                                          <p:stCondLst>
                                            <p:cond delay="1399"/>
                                          </p:stCondLst>
                                        </p:cTn>
                                        <p:tgtEl>
                                          <p:spTgt spid="4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1400"/>
                                        <p:tgtEl>
                                          <p:spTgt spid="41"/>
                                        </p:tgtEl>
                                      </p:cBhvr>
                                    </p:animEffect>
                                    <p:set>
                                      <p:cBhvr>
                                        <p:cTn id="47" dur="1" fill="hold">
                                          <p:stCondLst>
                                            <p:cond delay="1399"/>
                                          </p:stCondLst>
                                        </p:cTn>
                                        <p:tgtEl>
                                          <p:spTgt spid="4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1400"/>
                                        <p:tgtEl>
                                          <p:spTgt spid="42"/>
                                        </p:tgtEl>
                                      </p:cBhvr>
                                    </p:animEffect>
                                    <p:set>
                                      <p:cBhvr>
                                        <p:cTn id="52" dur="1" fill="hold">
                                          <p:stCondLst>
                                            <p:cond delay="1399"/>
                                          </p:stCondLst>
                                        </p:cTn>
                                        <p:tgtEl>
                                          <p:spTgt spid="4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1400"/>
                                        <p:tgtEl>
                                          <p:spTgt spid="43"/>
                                        </p:tgtEl>
                                      </p:cBhvr>
                                    </p:animEffect>
                                    <p:set>
                                      <p:cBhvr>
                                        <p:cTn id="57" dur="1" fill="hold">
                                          <p:stCondLst>
                                            <p:cond delay="1399"/>
                                          </p:stCondLst>
                                        </p:cTn>
                                        <p:tgtEl>
                                          <p:spTgt spid="4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1400"/>
                                        <p:tgtEl>
                                          <p:spTgt spid="44"/>
                                        </p:tgtEl>
                                      </p:cBhvr>
                                    </p:animEffect>
                                    <p:set>
                                      <p:cBhvr>
                                        <p:cTn id="62" dur="1" fill="hold">
                                          <p:stCondLst>
                                            <p:cond delay="13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0CC2128-B04E-4200-B1CB-7987E5F4B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1"/>
                </a:solidFill>
              </a:rPr>
              <a:t>Searching For Qualifying Men</a:t>
            </a:r>
          </a:p>
        </p:txBody>
      </p:sp>
      <p:sp>
        <p:nvSpPr>
          <p:cNvPr id="4" name="TextBox 3"/>
          <p:cNvSpPr txBox="1"/>
          <p:nvPr/>
        </p:nvSpPr>
        <p:spPr>
          <a:xfrm>
            <a:off x="1752600" y="914400"/>
            <a:ext cx="4419600" cy="4801314"/>
          </a:xfrm>
          <a:prstGeom prst="rect">
            <a:avLst/>
          </a:prstGeom>
          <a:noFill/>
        </p:spPr>
        <p:txBody>
          <a:bodyPr wrap="square" rtlCol="0">
            <a:spAutoFit/>
          </a:bodyPr>
          <a:lstStyle/>
          <a:p>
            <a:pPr fontAlgn="base"/>
            <a:r>
              <a:rPr lang="en-US" dirty="0">
                <a:solidFill>
                  <a:schemeClr val="bg1"/>
                </a:solidFill>
              </a:rPr>
              <a:t>The duty of the Twelve is to carry the message of Christ to the world. </a:t>
            </a:r>
          </a:p>
          <a:p>
            <a:pPr fontAlgn="base"/>
            <a:r>
              <a:rPr lang="en-US" dirty="0">
                <a:solidFill>
                  <a:schemeClr val="bg1"/>
                </a:solidFill>
              </a:rPr>
              <a:t>They are His messengers. </a:t>
            </a:r>
          </a:p>
          <a:p>
            <a:pPr fontAlgn="base"/>
            <a:endParaRPr lang="en-US" dirty="0">
              <a:solidFill>
                <a:schemeClr val="bg1"/>
              </a:solidFill>
            </a:endParaRPr>
          </a:p>
          <a:p>
            <a:pPr fontAlgn="base"/>
            <a:r>
              <a:rPr lang="en-US" dirty="0">
                <a:solidFill>
                  <a:schemeClr val="bg1"/>
                </a:solidFill>
              </a:rPr>
              <a:t>They have power over unclean spirits and diseases. They have the “keys of the kingdom of god:; That is, authority to act in the name of Christ. </a:t>
            </a:r>
          </a:p>
          <a:p>
            <a:pPr fontAlgn="base"/>
            <a:endParaRPr lang="en-US" dirty="0">
              <a:solidFill>
                <a:schemeClr val="bg1"/>
              </a:solidFill>
            </a:endParaRPr>
          </a:p>
          <a:p>
            <a:pPr fontAlgn="base"/>
            <a:r>
              <a:rPr lang="en-US" dirty="0">
                <a:solidFill>
                  <a:schemeClr val="bg1"/>
                </a:solidFill>
              </a:rPr>
              <a:t>They are witnesses. </a:t>
            </a:r>
          </a:p>
          <a:p>
            <a:pPr fontAlgn="base"/>
            <a:endParaRPr lang="en-US" dirty="0">
              <a:solidFill>
                <a:schemeClr val="bg1"/>
              </a:solidFill>
            </a:endParaRPr>
          </a:p>
          <a:p>
            <a:pPr fontAlgn="base"/>
            <a:r>
              <a:rPr lang="en-US" dirty="0">
                <a:solidFill>
                  <a:schemeClr val="bg1"/>
                </a:solidFill>
              </a:rPr>
              <a:t>They must know for themselves that their message is true, for they cannot testify to what they know only by hearsay.”</a:t>
            </a:r>
          </a:p>
          <a:p>
            <a:pPr fontAlgn="base"/>
            <a:r>
              <a:rPr lang="en-US" sz="1200" dirty="0">
                <a:solidFill>
                  <a:schemeClr val="bg1"/>
                </a:solidFill>
              </a:rPr>
              <a:t>Hyrum M. Smith</a:t>
            </a:r>
            <a:endParaRPr lang="en-US" sz="1200" dirty="0">
              <a:solidFill>
                <a:schemeClr val="accent2">
                  <a:lumMod val="40000"/>
                  <a:lumOff val="60000"/>
                </a:schemeClr>
              </a:solidFill>
            </a:endParaRPr>
          </a:p>
          <a:p>
            <a:pPr fontAlgn="base"/>
            <a:endParaRPr lang="en-US" dirty="0">
              <a:solidFill>
                <a:schemeClr val="bg1"/>
              </a:solidFill>
            </a:endParaRPr>
          </a:p>
          <a:p>
            <a:pPr fontAlgn="base"/>
            <a:endParaRPr lang="en-US" dirty="0">
              <a:solidFill>
                <a:schemeClr val="bg1"/>
              </a:solidFill>
            </a:endParaRPr>
          </a:p>
        </p:txBody>
      </p:sp>
      <p:sp>
        <p:nvSpPr>
          <p:cNvPr id="6" name="TextBox 5"/>
          <p:cNvSpPr txBox="1"/>
          <p:nvPr/>
        </p:nvSpPr>
        <p:spPr>
          <a:xfrm>
            <a:off x="0" y="6484239"/>
            <a:ext cx="1828800" cy="369332"/>
          </a:xfrm>
          <a:prstGeom prst="rect">
            <a:avLst/>
          </a:prstGeom>
          <a:noFill/>
        </p:spPr>
        <p:txBody>
          <a:bodyPr wrap="square" rtlCol="0">
            <a:spAutoFit/>
          </a:bodyPr>
          <a:lstStyle/>
          <a:p>
            <a:r>
              <a:rPr lang="en-US" dirty="0">
                <a:solidFill>
                  <a:schemeClr val="bg1"/>
                </a:solidFill>
              </a:rPr>
              <a:t>D&amp;C 18:31-42</a:t>
            </a:r>
          </a:p>
        </p:txBody>
      </p:sp>
      <p:sp>
        <p:nvSpPr>
          <p:cNvPr id="33" name="Rectangle 32"/>
          <p:cNvSpPr/>
          <p:nvPr/>
        </p:nvSpPr>
        <p:spPr>
          <a:xfrm>
            <a:off x="6400800" y="2056686"/>
            <a:ext cx="4267200" cy="4801314"/>
          </a:xfrm>
          <a:prstGeom prst="rect">
            <a:avLst/>
          </a:prstGeom>
        </p:spPr>
        <p:txBody>
          <a:bodyPr wrap="square">
            <a:spAutoFit/>
          </a:bodyPr>
          <a:lstStyle/>
          <a:p>
            <a:pPr fontAlgn="base"/>
            <a:r>
              <a:rPr lang="en-US" dirty="0">
                <a:solidFill>
                  <a:schemeClr val="bg1"/>
                </a:solidFill>
              </a:rPr>
              <a:t>Oliver and David were told to search for men the Lord would call as the first members of the Quorum of the Twelve Apostles in the latter days.</a:t>
            </a:r>
          </a:p>
          <a:p>
            <a:pPr fontAlgn="base"/>
            <a:endParaRPr lang="en-US" dirty="0">
              <a:solidFill>
                <a:schemeClr val="bg1"/>
              </a:solidFill>
            </a:endParaRPr>
          </a:p>
          <a:p>
            <a:pPr fontAlgn="base"/>
            <a:r>
              <a:rPr lang="en-US" dirty="0">
                <a:solidFill>
                  <a:schemeClr val="bg1"/>
                </a:solidFill>
              </a:rPr>
              <a:t>The future Apostles would demonstrate the desires and works the Lord had spoken of</a:t>
            </a:r>
          </a:p>
          <a:p>
            <a:pPr fontAlgn="base"/>
            <a:endParaRPr lang="en-US" dirty="0">
              <a:solidFill>
                <a:schemeClr val="bg1"/>
              </a:solidFill>
            </a:endParaRPr>
          </a:p>
          <a:p>
            <a:pPr fontAlgn="base"/>
            <a:r>
              <a:rPr lang="en-US" dirty="0">
                <a:solidFill>
                  <a:schemeClr val="bg1"/>
                </a:solidFill>
              </a:rPr>
              <a:t>Martin Harris also received the responsibility to search out the Twelve Apostles. </a:t>
            </a:r>
          </a:p>
          <a:p>
            <a:pPr fontAlgn="base"/>
            <a:endParaRPr lang="en-US" dirty="0">
              <a:solidFill>
                <a:schemeClr val="bg1"/>
              </a:solidFill>
            </a:endParaRPr>
          </a:p>
          <a:p>
            <a:pPr fontAlgn="base"/>
            <a:r>
              <a:rPr lang="en-US" dirty="0">
                <a:solidFill>
                  <a:schemeClr val="bg1"/>
                </a:solidFill>
              </a:rPr>
              <a:t>The first members of the Quorum of the Twelve Apostles in the latter days were called on February 14, 1835, nearly five years after the official organization of the Church. </a:t>
            </a:r>
          </a:p>
        </p:txBody>
      </p:sp>
      <p:pic>
        <p:nvPicPr>
          <p:cNvPr id="31746" name="Picture 2" descr="http://upload.wikimedia.org/wikipedia/commons/2/20/Brigham_Young_by_Charles_William_Carter.jpg"/>
          <p:cNvPicPr>
            <a:picLocks noChangeAspect="1" noChangeArrowheads="1"/>
          </p:cNvPicPr>
          <p:nvPr/>
        </p:nvPicPr>
        <p:blipFill>
          <a:blip r:embed="rId3" cstate="print"/>
          <a:srcRect/>
          <a:stretch>
            <a:fillRect/>
          </a:stretch>
        </p:blipFill>
        <p:spPr bwMode="auto">
          <a:xfrm>
            <a:off x="9677401" y="381001"/>
            <a:ext cx="712053" cy="1066799"/>
          </a:xfrm>
          <a:prstGeom prst="rect">
            <a:avLst/>
          </a:prstGeom>
          <a:noFill/>
        </p:spPr>
      </p:pic>
      <p:pic>
        <p:nvPicPr>
          <p:cNvPr id="31748" name="Picture 4" descr="Heber Chase Kimball-2.png"/>
          <p:cNvPicPr>
            <a:picLocks noChangeAspect="1" noChangeArrowheads="1"/>
          </p:cNvPicPr>
          <p:nvPr/>
        </p:nvPicPr>
        <p:blipFill>
          <a:blip r:embed="rId4" cstate="print"/>
          <a:srcRect/>
          <a:stretch>
            <a:fillRect/>
          </a:stretch>
        </p:blipFill>
        <p:spPr bwMode="auto">
          <a:xfrm>
            <a:off x="8763000" y="990600"/>
            <a:ext cx="625522" cy="838200"/>
          </a:xfrm>
          <a:prstGeom prst="rect">
            <a:avLst/>
          </a:prstGeom>
          <a:noFill/>
        </p:spPr>
      </p:pic>
      <p:pic>
        <p:nvPicPr>
          <p:cNvPr id="31750" name="Picture 6" descr="Lyman E. Johnson.JPG"/>
          <p:cNvPicPr>
            <a:picLocks noChangeAspect="1" noChangeArrowheads="1"/>
          </p:cNvPicPr>
          <p:nvPr/>
        </p:nvPicPr>
        <p:blipFill>
          <a:blip r:embed="rId5" cstate="print"/>
          <a:srcRect/>
          <a:stretch>
            <a:fillRect/>
          </a:stretch>
        </p:blipFill>
        <p:spPr bwMode="auto">
          <a:xfrm>
            <a:off x="7772401" y="914400"/>
            <a:ext cx="568657" cy="762000"/>
          </a:xfrm>
          <a:prstGeom prst="rect">
            <a:avLst/>
          </a:prstGeom>
          <a:noFill/>
        </p:spPr>
      </p:pic>
      <p:pic>
        <p:nvPicPr>
          <p:cNvPr id="31752" name="Picture 8" descr="Orson Hyde.jpg"/>
          <p:cNvPicPr>
            <a:picLocks noChangeAspect="1" noChangeArrowheads="1"/>
          </p:cNvPicPr>
          <p:nvPr/>
        </p:nvPicPr>
        <p:blipFill>
          <a:blip r:embed="rId6" cstate="print"/>
          <a:srcRect/>
          <a:stretch>
            <a:fillRect/>
          </a:stretch>
        </p:blipFill>
        <p:spPr bwMode="auto">
          <a:xfrm>
            <a:off x="6096000" y="838200"/>
            <a:ext cx="762000" cy="1021080"/>
          </a:xfrm>
          <a:prstGeom prst="rect">
            <a:avLst/>
          </a:prstGeom>
          <a:noFill/>
        </p:spPr>
      </p:pic>
      <p:pic>
        <p:nvPicPr>
          <p:cNvPr id="31754" name="Picture 10" descr="Lukesjohnson.gif"/>
          <p:cNvPicPr>
            <a:picLocks noChangeAspect="1" noChangeArrowheads="1"/>
          </p:cNvPicPr>
          <p:nvPr/>
        </p:nvPicPr>
        <p:blipFill>
          <a:blip r:embed="rId7" cstate="print"/>
          <a:srcRect/>
          <a:stretch>
            <a:fillRect/>
          </a:stretch>
        </p:blipFill>
        <p:spPr bwMode="auto">
          <a:xfrm>
            <a:off x="5562600" y="4724401"/>
            <a:ext cx="609600" cy="804673"/>
          </a:xfrm>
          <a:prstGeom prst="rect">
            <a:avLst/>
          </a:prstGeom>
          <a:noFill/>
        </p:spPr>
      </p:pic>
      <p:pic>
        <p:nvPicPr>
          <p:cNvPr id="31756" name="Picture 12" descr="John F. Boynton.JPG"/>
          <p:cNvPicPr>
            <a:picLocks noChangeAspect="1" noChangeArrowheads="1"/>
          </p:cNvPicPr>
          <p:nvPr/>
        </p:nvPicPr>
        <p:blipFill>
          <a:blip r:embed="rId8" cstate="print"/>
          <a:srcRect/>
          <a:stretch>
            <a:fillRect/>
          </a:stretch>
        </p:blipFill>
        <p:spPr bwMode="auto">
          <a:xfrm>
            <a:off x="4038600" y="4953000"/>
            <a:ext cx="838200" cy="1123188"/>
          </a:xfrm>
          <a:prstGeom prst="rect">
            <a:avLst/>
          </a:prstGeom>
          <a:noFill/>
        </p:spPr>
      </p:pic>
      <p:pic>
        <p:nvPicPr>
          <p:cNvPr id="31758" name="Picture 14" descr="Williamsmith.gif"/>
          <p:cNvPicPr>
            <a:picLocks noChangeAspect="1" noChangeArrowheads="1"/>
          </p:cNvPicPr>
          <p:nvPr/>
        </p:nvPicPr>
        <p:blipFill>
          <a:blip r:embed="rId9" cstate="print"/>
          <a:srcRect/>
          <a:stretch>
            <a:fillRect/>
          </a:stretch>
        </p:blipFill>
        <p:spPr bwMode="auto">
          <a:xfrm>
            <a:off x="3048000" y="5662804"/>
            <a:ext cx="685800" cy="918972"/>
          </a:xfrm>
          <a:prstGeom prst="rect">
            <a:avLst/>
          </a:prstGeom>
          <a:noFill/>
        </p:spPr>
      </p:pic>
      <p:pic>
        <p:nvPicPr>
          <p:cNvPr id="31760" name="Picture 16" descr="Parley P Pratt.gif"/>
          <p:cNvPicPr>
            <a:picLocks noChangeAspect="1" noChangeArrowheads="1"/>
          </p:cNvPicPr>
          <p:nvPr/>
        </p:nvPicPr>
        <p:blipFill>
          <a:blip r:embed="rId10" cstate="print"/>
          <a:srcRect/>
          <a:stretch>
            <a:fillRect/>
          </a:stretch>
        </p:blipFill>
        <p:spPr bwMode="auto">
          <a:xfrm>
            <a:off x="1828800" y="5334000"/>
            <a:ext cx="625522" cy="838200"/>
          </a:xfrm>
          <a:prstGeom prst="rect">
            <a:avLst/>
          </a:prstGeom>
          <a:noFill/>
        </p:spPr>
      </p:pic>
      <p:pic>
        <p:nvPicPr>
          <p:cNvPr id="31762" name="Picture 18" descr="OrsonPratt.jpg"/>
          <p:cNvPicPr>
            <a:picLocks noChangeAspect="1" noChangeArrowheads="1"/>
          </p:cNvPicPr>
          <p:nvPr/>
        </p:nvPicPr>
        <p:blipFill>
          <a:blip r:embed="rId11" cstate="print"/>
          <a:srcRect/>
          <a:stretch>
            <a:fillRect/>
          </a:stretch>
        </p:blipFill>
        <p:spPr bwMode="auto">
          <a:xfrm>
            <a:off x="5029200" y="5684518"/>
            <a:ext cx="762000" cy="1173482"/>
          </a:xfrm>
          <a:prstGeom prst="rect">
            <a:avLst/>
          </a:prstGeom>
          <a:noFill/>
        </p:spPr>
      </p:pic>
      <p:pic>
        <p:nvPicPr>
          <p:cNvPr id="31764" name="Picture 20" descr="Williamemlellin.gif"/>
          <p:cNvPicPr>
            <a:picLocks noChangeAspect="1" noChangeArrowheads="1"/>
          </p:cNvPicPr>
          <p:nvPr/>
        </p:nvPicPr>
        <p:blipFill>
          <a:blip r:embed="rId12" cstate="print"/>
          <a:srcRect/>
          <a:stretch>
            <a:fillRect/>
          </a:stretch>
        </p:blipFill>
        <p:spPr bwMode="auto">
          <a:xfrm>
            <a:off x="5257800" y="2971800"/>
            <a:ext cx="609600" cy="816864"/>
          </a:xfrm>
          <a:prstGeom prst="rect">
            <a:avLst/>
          </a:prstGeom>
          <a:noFill/>
        </p:spPr>
      </p:pic>
      <p:pic>
        <p:nvPicPr>
          <p:cNvPr id="18" name="Picture 2" descr="https://4.bp.blogspot.com/-U73Og2thyzo/TsFC3QCQExI/AAAAAAAACXo/g1h1nTVA1a8/s320/david+w.+patten+lds+mormon+sud.gif">
            <a:extLst>
              <a:ext uri="{FF2B5EF4-FFF2-40B4-BE49-F238E27FC236}">
                <a16:creationId xmlns:a16="http://schemas.microsoft.com/office/drawing/2014/main" id="{7FD7D0A9-BC90-47D9-83AC-C77FE2D8CA9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956" y="4252470"/>
            <a:ext cx="705844" cy="94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52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1746"/>
                                        </p:tgtEl>
                                        <p:attrNameLst>
                                          <p:attrName>style.visibility</p:attrName>
                                        </p:attrNameLst>
                                      </p:cBhvr>
                                      <p:to>
                                        <p:strVal val="visible"/>
                                      </p:to>
                                    </p:set>
                                    <p:animEffect transition="in" filter="fade">
                                      <p:cBhvr>
                                        <p:cTn id="9" dur="2000"/>
                                        <p:tgtEl>
                                          <p:spTgt spid="31746"/>
                                        </p:tgtEl>
                                      </p:cBhvr>
                                    </p:animEffect>
                                  </p:childTnLst>
                                </p:cTn>
                              </p:par>
                              <p:par>
                                <p:cTn id="10" presetID="10" presetClass="entr" presetSubtype="0" fill="hold" nodeType="with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fade">
                                      <p:cBhvr>
                                        <p:cTn id="12" dur="2000"/>
                                        <p:tgtEl>
                                          <p:spTgt spid="31748"/>
                                        </p:tgtEl>
                                      </p:cBhvr>
                                    </p:animEffect>
                                  </p:childTnLst>
                                </p:cTn>
                              </p:par>
                              <p:par>
                                <p:cTn id="13" presetID="10" presetClass="entr" presetSubtype="0" fill="hold" nodeType="withEffect">
                                  <p:stCondLst>
                                    <p:cond delay="0"/>
                                  </p:stCondLst>
                                  <p:childTnLst>
                                    <p:set>
                                      <p:cBhvr>
                                        <p:cTn id="14" dur="1" fill="hold">
                                          <p:stCondLst>
                                            <p:cond delay="0"/>
                                          </p:stCondLst>
                                        </p:cTn>
                                        <p:tgtEl>
                                          <p:spTgt spid="31750"/>
                                        </p:tgtEl>
                                        <p:attrNameLst>
                                          <p:attrName>style.visibility</p:attrName>
                                        </p:attrNameLst>
                                      </p:cBhvr>
                                      <p:to>
                                        <p:strVal val="visible"/>
                                      </p:to>
                                    </p:set>
                                    <p:animEffect transition="in" filter="fade">
                                      <p:cBhvr>
                                        <p:cTn id="15" dur="2000"/>
                                        <p:tgtEl>
                                          <p:spTgt spid="3175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31756"/>
                                        </p:tgtEl>
                                        <p:attrNameLst>
                                          <p:attrName>style.visibility</p:attrName>
                                        </p:attrNameLst>
                                      </p:cBhvr>
                                      <p:to>
                                        <p:strVal val="visible"/>
                                      </p:to>
                                    </p:set>
                                    <p:animEffect transition="in" filter="fade">
                                      <p:cBhvr>
                                        <p:cTn id="28" dur="2000"/>
                                        <p:tgtEl>
                                          <p:spTgt spid="31756"/>
                                        </p:tgtEl>
                                      </p:cBhvr>
                                    </p:animEffect>
                                  </p:childTnLst>
                                </p:cTn>
                              </p:par>
                              <p:par>
                                <p:cTn id="29" presetID="10" presetClass="entr" presetSubtype="0" fill="hold" nodeType="withEffect">
                                  <p:stCondLst>
                                    <p:cond delay="0"/>
                                  </p:stCondLst>
                                  <p:childTnLst>
                                    <p:set>
                                      <p:cBhvr>
                                        <p:cTn id="30" dur="1" fill="hold">
                                          <p:stCondLst>
                                            <p:cond delay="0"/>
                                          </p:stCondLst>
                                        </p:cTn>
                                        <p:tgtEl>
                                          <p:spTgt spid="31762"/>
                                        </p:tgtEl>
                                        <p:attrNameLst>
                                          <p:attrName>style.visibility</p:attrName>
                                        </p:attrNameLst>
                                      </p:cBhvr>
                                      <p:to>
                                        <p:strVal val="visible"/>
                                      </p:to>
                                    </p:set>
                                    <p:animEffect transition="in" filter="fade">
                                      <p:cBhvr>
                                        <p:cTn id="31" dur="2000"/>
                                        <p:tgtEl>
                                          <p:spTgt spid="31762"/>
                                        </p:tgtEl>
                                      </p:cBhvr>
                                    </p:animEffect>
                                  </p:childTnLst>
                                </p:cTn>
                              </p:par>
                              <p:par>
                                <p:cTn id="32" presetID="1"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3">
                                            <p:txEl>
                                              <p:pRg st="2" end="2"/>
                                            </p:txEl>
                                          </p:spTgt>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31760"/>
                                        </p:tgtEl>
                                        <p:attrNameLst>
                                          <p:attrName>style.visibility</p:attrName>
                                        </p:attrNameLst>
                                      </p:cBhvr>
                                      <p:to>
                                        <p:strVal val="visible"/>
                                      </p:to>
                                    </p:set>
                                    <p:animEffect transition="in" filter="fade">
                                      <p:cBhvr>
                                        <p:cTn id="44" dur="2000"/>
                                        <p:tgtEl>
                                          <p:spTgt spid="31760"/>
                                        </p:tgtEl>
                                      </p:cBhvr>
                                    </p:animEffect>
                                  </p:childTnLst>
                                </p:cTn>
                              </p:par>
                              <p:par>
                                <p:cTn id="45" presetID="10" presetClass="entr" presetSubtype="0" fill="hold" nodeType="withEffect">
                                  <p:stCondLst>
                                    <p:cond delay="0"/>
                                  </p:stCondLst>
                                  <p:childTnLst>
                                    <p:set>
                                      <p:cBhvr>
                                        <p:cTn id="46" dur="1" fill="hold">
                                          <p:stCondLst>
                                            <p:cond delay="0"/>
                                          </p:stCondLst>
                                        </p:cTn>
                                        <p:tgtEl>
                                          <p:spTgt spid="31752"/>
                                        </p:tgtEl>
                                        <p:attrNameLst>
                                          <p:attrName>style.visibility</p:attrName>
                                        </p:attrNameLst>
                                      </p:cBhvr>
                                      <p:to>
                                        <p:strVal val="visible"/>
                                      </p:to>
                                    </p:set>
                                    <p:animEffect transition="in" filter="fade">
                                      <p:cBhvr>
                                        <p:cTn id="47" dur="2000"/>
                                        <p:tgtEl>
                                          <p:spTgt spid="3175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3">
                                            <p:txEl>
                                              <p:pRg st="4" end="4"/>
                                            </p:txEl>
                                          </p:spTgt>
                                        </p:tgtEl>
                                        <p:attrNameLst>
                                          <p:attrName>style.visibility</p:attrName>
                                        </p:attrNameLst>
                                      </p:cBhvr>
                                      <p:to>
                                        <p:strVal val="visible"/>
                                      </p:to>
                                    </p:set>
                                  </p:childTnLst>
                                </p:cTn>
                              </p:par>
                              <p:par>
                                <p:cTn id="52" presetID="10" presetClass="exit" presetSubtype="0" fill="hold" nodeType="withEffect">
                                  <p:stCondLst>
                                    <p:cond delay="0"/>
                                  </p:stCondLst>
                                  <p:childTnLst>
                                    <p:animEffect transition="out" filter="fade">
                                      <p:cBhvr>
                                        <p:cTn id="53" dur="2000"/>
                                        <p:tgtEl>
                                          <p:spTgt spid="4">
                                            <p:txEl>
                                              <p:pRg st="0" end="0"/>
                                            </p:txEl>
                                          </p:spTgt>
                                        </p:tgtEl>
                                      </p:cBhvr>
                                    </p:animEffect>
                                    <p:set>
                                      <p:cBhvr>
                                        <p:cTn id="54" dur="1" fill="hold">
                                          <p:stCondLst>
                                            <p:cond delay="1999"/>
                                          </p:stCondLst>
                                        </p:cTn>
                                        <p:tgtEl>
                                          <p:spTgt spid="4">
                                            <p:txEl>
                                              <p:pRg st="0" end="0"/>
                                            </p:txEl>
                                          </p:spTgt>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4">
                                            <p:txEl>
                                              <p:pRg st="1" end="1"/>
                                            </p:txEl>
                                          </p:spTgt>
                                        </p:tgtEl>
                                      </p:cBhvr>
                                    </p:animEffect>
                                    <p:set>
                                      <p:cBhvr>
                                        <p:cTn id="57" dur="1" fill="hold">
                                          <p:stCondLst>
                                            <p:cond delay="1999"/>
                                          </p:stCondLst>
                                        </p:cTn>
                                        <p:tgtEl>
                                          <p:spTgt spid="4">
                                            <p:txEl>
                                              <p:pRg st="1" end="1"/>
                                            </p:txEl>
                                          </p:spTgt>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2000"/>
                                        <p:tgtEl>
                                          <p:spTgt spid="4">
                                            <p:txEl>
                                              <p:pRg st="3" end="3"/>
                                            </p:txEl>
                                          </p:spTgt>
                                        </p:tgtEl>
                                      </p:cBhvr>
                                    </p:animEffect>
                                    <p:set>
                                      <p:cBhvr>
                                        <p:cTn id="60" dur="1" fill="hold">
                                          <p:stCondLst>
                                            <p:cond delay="1999"/>
                                          </p:stCondLst>
                                        </p:cTn>
                                        <p:tgtEl>
                                          <p:spTgt spid="4">
                                            <p:txEl>
                                              <p:pRg st="3" end="3"/>
                                            </p:txEl>
                                          </p:spTgt>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2000"/>
                                        <p:tgtEl>
                                          <p:spTgt spid="4">
                                            <p:txEl>
                                              <p:pRg st="5" end="5"/>
                                            </p:txEl>
                                          </p:spTgt>
                                        </p:tgtEl>
                                      </p:cBhvr>
                                    </p:animEffect>
                                    <p:set>
                                      <p:cBhvr>
                                        <p:cTn id="63" dur="1" fill="hold">
                                          <p:stCondLst>
                                            <p:cond delay="1999"/>
                                          </p:stCondLst>
                                        </p:cTn>
                                        <p:tgtEl>
                                          <p:spTgt spid="4">
                                            <p:txEl>
                                              <p:pRg st="5" end="5"/>
                                            </p:txEl>
                                          </p:spTgt>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2000"/>
                                        <p:tgtEl>
                                          <p:spTgt spid="4">
                                            <p:txEl>
                                              <p:pRg st="7" end="7"/>
                                            </p:txEl>
                                          </p:spTgt>
                                        </p:tgtEl>
                                      </p:cBhvr>
                                    </p:animEffect>
                                    <p:set>
                                      <p:cBhvr>
                                        <p:cTn id="66" dur="1" fill="hold">
                                          <p:stCondLst>
                                            <p:cond delay="1999"/>
                                          </p:stCondLst>
                                        </p:cTn>
                                        <p:tgtEl>
                                          <p:spTgt spid="4">
                                            <p:txEl>
                                              <p:pRg st="7" end="7"/>
                                            </p:txEl>
                                          </p:spTgt>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2000"/>
                                        <p:tgtEl>
                                          <p:spTgt spid="4">
                                            <p:txEl>
                                              <p:pRg st="8" end="8"/>
                                            </p:txEl>
                                          </p:spTgt>
                                        </p:tgtEl>
                                      </p:cBhvr>
                                    </p:animEffect>
                                    <p:set>
                                      <p:cBhvr>
                                        <p:cTn id="69" dur="1" fill="hold">
                                          <p:stCondLst>
                                            <p:cond delay="1999"/>
                                          </p:stCondLst>
                                        </p:cTn>
                                        <p:tgtEl>
                                          <p:spTgt spid="4">
                                            <p:txEl>
                                              <p:pRg st="8" end="8"/>
                                            </p:txEl>
                                          </p:spTgt>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31758"/>
                                        </p:tgtEl>
                                        <p:attrNameLst>
                                          <p:attrName>style.visibility</p:attrName>
                                        </p:attrNameLst>
                                      </p:cBhvr>
                                      <p:to>
                                        <p:strVal val="visible"/>
                                      </p:to>
                                    </p:set>
                                    <p:animEffect transition="in" filter="fade">
                                      <p:cBhvr>
                                        <p:cTn id="72" dur="2000"/>
                                        <p:tgtEl>
                                          <p:spTgt spid="31758"/>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3">
                                            <p:txEl>
                                              <p:pRg st="6" end="6"/>
                                            </p:txEl>
                                          </p:spTgt>
                                        </p:tgtEl>
                                        <p:attrNameLst>
                                          <p:attrName>style.visibility</p:attrName>
                                        </p:attrNameLst>
                                      </p:cBhvr>
                                      <p:to>
                                        <p:strVal val="visible"/>
                                      </p:to>
                                    </p:set>
                                  </p:childTnLst>
                                </p:cTn>
                              </p:par>
                              <p:par>
                                <p:cTn id="77" presetID="10" presetClass="entr" presetSubtype="0" fill="hold" nodeType="withEffect">
                                  <p:stCondLst>
                                    <p:cond delay="0"/>
                                  </p:stCondLst>
                                  <p:childTnLst>
                                    <p:set>
                                      <p:cBhvr>
                                        <p:cTn id="78" dur="1" fill="hold">
                                          <p:stCondLst>
                                            <p:cond delay="0"/>
                                          </p:stCondLst>
                                        </p:cTn>
                                        <p:tgtEl>
                                          <p:spTgt spid="31764"/>
                                        </p:tgtEl>
                                        <p:attrNameLst>
                                          <p:attrName>style.visibility</p:attrName>
                                        </p:attrNameLst>
                                      </p:cBhvr>
                                      <p:to>
                                        <p:strVal val="visible"/>
                                      </p:to>
                                    </p:set>
                                    <p:animEffect transition="in" filter="fade">
                                      <p:cBhvr>
                                        <p:cTn id="79" dur="2000"/>
                                        <p:tgtEl>
                                          <p:spTgt spid="31764"/>
                                        </p:tgtEl>
                                      </p:cBhvr>
                                    </p:animEffect>
                                  </p:childTnLst>
                                </p:cTn>
                              </p:par>
                              <p:par>
                                <p:cTn id="80" presetID="10" presetClass="entr" presetSubtype="0" fill="hold" nodeType="withEffect">
                                  <p:stCondLst>
                                    <p:cond delay="0"/>
                                  </p:stCondLst>
                                  <p:childTnLst>
                                    <p:set>
                                      <p:cBhvr>
                                        <p:cTn id="81" dur="1" fill="hold">
                                          <p:stCondLst>
                                            <p:cond delay="0"/>
                                          </p:stCondLst>
                                        </p:cTn>
                                        <p:tgtEl>
                                          <p:spTgt spid="31754"/>
                                        </p:tgtEl>
                                        <p:attrNameLst>
                                          <p:attrName>style.visibility</p:attrName>
                                        </p:attrNameLst>
                                      </p:cBhvr>
                                      <p:to>
                                        <p:strVal val="visible"/>
                                      </p:to>
                                    </p:set>
                                    <p:animEffect transition="in" filter="fade">
                                      <p:cBhvr>
                                        <p:cTn id="82" dur="20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217A9A-631C-44A1-B62F-9D7B803B1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69992" y="520511"/>
            <a:ext cx="6708617" cy="5816977"/>
          </a:xfrm>
          <a:prstGeom prst="rect">
            <a:avLst/>
          </a:prstGeom>
          <a:noFill/>
        </p:spPr>
        <p:txBody>
          <a:bodyPr wrap="square" rtlCol="0">
            <a:spAutoFit/>
          </a:bodyPr>
          <a:lstStyle/>
          <a:p>
            <a:pPr fontAlgn="base"/>
            <a:r>
              <a:rPr lang="en-US" dirty="0">
                <a:solidFill>
                  <a:schemeClr val="bg1"/>
                </a:solidFill>
              </a:rPr>
              <a:t>“Obviously my greatest thrill and the most joyful of all realizations is that I have the opportunity, as Nephi phrased it, to ‘talk of Christ, … rejoice in Christ, … preach of Christ, [and] prophesy of Christ’ (2 Ne. 25:26) wherever I may be and with whomever I may find myself until the last breath of my life is gone.</a:t>
            </a:r>
          </a:p>
          <a:p>
            <a:pPr fontAlgn="base"/>
            <a:endParaRPr lang="en-US" dirty="0">
              <a:solidFill>
                <a:schemeClr val="bg1"/>
              </a:solidFill>
            </a:endParaRPr>
          </a:p>
          <a:p>
            <a:pPr fontAlgn="base"/>
            <a:r>
              <a:rPr lang="en-US" dirty="0">
                <a:solidFill>
                  <a:schemeClr val="bg1"/>
                </a:solidFill>
              </a:rPr>
              <a:t> Surely there could be no higher purpose or greater privilege than that of ‘special [witness] of the name of Christ in all the world’ (D&amp;C 107:23).</a:t>
            </a:r>
          </a:p>
          <a:p>
            <a:pPr fontAlgn="base"/>
            <a:endParaRPr lang="en-US" dirty="0">
              <a:solidFill>
                <a:schemeClr val="bg1"/>
              </a:solidFill>
            </a:endParaRPr>
          </a:p>
          <a:p>
            <a:pPr fontAlgn="base"/>
            <a:r>
              <a:rPr lang="en-US" dirty="0">
                <a:solidFill>
                  <a:schemeClr val="bg1"/>
                </a:solidFill>
              </a:rPr>
              <a:t>“… Beyond my words and teachings and spoken witness, my life must be part of that testimony of Jesus. My very being should reflect the divinity of this work. I could not bear it if anything I might ever say or do would in any way diminish your faith in Christ, your love for this church, or the esteem in which you hold the holy apostleship.</a:t>
            </a:r>
          </a:p>
          <a:p>
            <a:pPr fontAlgn="base"/>
            <a:endParaRPr lang="en-US" dirty="0">
              <a:solidFill>
                <a:schemeClr val="bg1"/>
              </a:solidFill>
            </a:endParaRPr>
          </a:p>
          <a:p>
            <a:pPr fontAlgn="base"/>
            <a:r>
              <a:rPr lang="en-US" dirty="0">
                <a:solidFill>
                  <a:schemeClr val="bg1"/>
                </a:solidFill>
              </a:rPr>
              <a:t>“I do promise you—as I have promised the Lord and these my brethren—that I will strive to live worthy of this trust and serve to the full measure of my ability” </a:t>
            </a:r>
          </a:p>
          <a:p>
            <a:pPr fontAlgn="base"/>
            <a:r>
              <a:rPr lang="en-US" sz="1200" dirty="0">
                <a:solidFill>
                  <a:schemeClr val="bg1"/>
                </a:solidFill>
              </a:rPr>
              <a:t>Elder Jeffrey R. Holland</a:t>
            </a:r>
          </a:p>
          <a:p>
            <a:pPr fontAlgn="base"/>
            <a:endParaRPr lang="en-US" dirty="0">
              <a:solidFill>
                <a:schemeClr val="bg1"/>
              </a:solidFill>
            </a:endParaRPr>
          </a:p>
        </p:txBody>
      </p:sp>
      <p:pic>
        <p:nvPicPr>
          <p:cNvPr id="33" name="Picture 32" descr="Jeffrey R. Holland.jpg"/>
          <p:cNvPicPr>
            <a:picLocks noChangeAspect="1"/>
          </p:cNvPicPr>
          <p:nvPr/>
        </p:nvPicPr>
        <p:blipFill>
          <a:blip r:embed="rId3" cstate="print"/>
          <a:stretch>
            <a:fillRect/>
          </a:stretch>
        </p:blipFill>
        <p:spPr>
          <a:xfrm>
            <a:off x="8355595" y="1109048"/>
            <a:ext cx="2902888" cy="3625913"/>
          </a:xfrm>
          <a:prstGeom prst="rect">
            <a:avLst/>
          </a:prstGeom>
        </p:spPr>
      </p:pic>
    </p:spTree>
    <p:extLst>
      <p:ext uri="{BB962C8B-B14F-4D97-AF65-F5344CB8AC3E}">
        <p14:creationId xmlns:p14="http://schemas.microsoft.com/office/powerpoint/2010/main" val="26687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1CACED5-40BA-4C55-B41A-70FC10225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828800" y="1143001"/>
            <a:ext cx="4800600" cy="2585323"/>
          </a:xfrm>
          <a:prstGeom prst="rect">
            <a:avLst/>
          </a:prstGeom>
          <a:noFill/>
        </p:spPr>
        <p:txBody>
          <a:bodyPr wrap="square" rtlCol="0">
            <a:spAutoFit/>
          </a:bodyPr>
          <a:lstStyle/>
          <a:p>
            <a:pPr fontAlgn="base"/>
            <a:r>
              <a:rPr lang="en-US" dirty="0">
                <a:solidFill>
                  <a:schemeClr val="bg1"/>
                </a:solidFill>
              </a:rPr>
              <a:t>For the Apostles</a:t>
            </a:r>
          </a:p>
          <a:p>
            <a:pPr fontAlgn="base"/>
            <a:endParaRPr lang="en-US" dirty="0">
              <a:solidFill>
                <a:schemeClr val="bg1"/>
              </a:solidFill>
            </a:endParaRPr>
          </a:p>
          <a:p>
            <a:pPr fontAlgn="base"/>
            <a:r>
              <a:rPr lang="en-US" dirty="0">
                <a:solidFill>
                  <a:schemeClr val="bg1"/>
                </a:solidFill>
              </a:rPr>
              <a:t>“They must walk uprightly and sin not; they must have integrity. They were to ordain priests and Teaches, to preach by the power of the Holy ghost, and to testify of the Lord that they have heard His voice and know His words.</a:t>
            </a:r>
          </a:p>
          <a:p>
            <a:pPr fontAlgn="base"/>
            <a:endParaRPr lang="en-US" dirty="0">
              <a:solidFill>
                <a:schemeClr val="bg1"/>
              </a:solidFill>
            </a:endParaRPr>
          </a:p>
          <a:p>
            <a:pPr fontAlgn="base"/>
            <a:endParaRPr lang="en-US" dirty="0">
              <a:solidFill>
                <a:schemeClr val="bg1"/>
              </a:solidFill>
            </a:endParaRPr>
          </a:p>
        </p:txBody>
      </p:sp>
      <p:sp>
        <p:nvSpPr>
          <p:cNvPr id="5" name="TextBox 4"/>
          <p:cNvSpPr txBox="1"/>
          <p:nvPr/>
        </p:nvSpPr>
        <p:spPr>
          <a:xfrm>
            <a:off x="165980" y="6488667"/>
            <a:ext cx="1828800" cy="369332"/>
          </a:xfrm>
          <a:prstGeom prst="rect">
            <a:avLst/>
          </a:prstGeom>
          <a:noFill/>
        </p:spPr>
        <p:txBody>
          <a:bodyPr wrap="square" rtlCol="0">
            <a:spAutoFit/>
          </a:bodyPr>
          <a:lstStyle/>
          <a:p>
            <a:r>
              <a:rPr lang="en-US" dirty="0">
                <a:solidFill>
                  <a:schemeClr val="bg1"/>
                </a:solidFill>
              </a:rPr>
              <a:t>D&amp;C 18:37-42</a:t>
            </a:r>
          </a:p>
        </p:txBody>
      </p:sp>
      <p:sp>
        <p:nvSpPr>
          <p:cNvPr id="6" name="TextBox 5"/>
          <p:cNvSpPr txBox="1"/>
          <p:nvPr/>
        </p:nvSpPr>
        <p:spPr>
          <a:xfrm>
            <a:off x="1676400" y="1"/>
            <a:ext cx="8991600" cy="769441"/>
          </a:xfrm>
          <a:prstGeom prst="rect">
            <a:avLst/>
          </a:prstGeom>
          <a:noFill/>
        </p:spPr>
        <p:txBody>
          <a:bodyPr wrap="square" rtlCol="0">
            <a:spAutoFit/>
          </a:bodyPr>
          <a:lstStyle/>
          <a:p>
            <a:pPr algn="ctr"/>
            <a:r>
              <a:rPr lang="en-US" sz="4400" dirty="0">
                <a:solidFill>
                  <a:schemeClr val="bg1"/>
                </a:solidFill>
              </a:rPr>
              <a:t>Searching For Qualifying Men</a:t>
            </a:r>
          </a:p>
        </p:txBody>
      </p:sp>
      <p:sp>
        <p:nvSpPr>
          <p:cNvPr id="7" name="TextBox 6"/>
          <p:cNvSpPr txBox="1"/>
          <p:nvPr/>
        </p:nvSpPr>
        <p:spPr>
          <a:xfrm>
            <a:off x="5867400" y="4559082"/>
            <a:ext cx="4800600" cy="1754326"/>
          </a:xfrm>
          <a:prstGeom prst="rect">
            <a:avLst/>
          </a:prstGeom>
          <a:noFill/>
        </p:spPr>
        <p:txBody>
          <a:bodyPr wrap="square" rtlCol="0">
            <a:spAutoFit/>
          </a:bodyPr>
          <a:lstStyle/>
          <a:p>
            <a:pPr fontAlgn="base"/>
            <a:r>
              <a:rPr lang="en-US" dirty="0">
                <a:solidFill>
                  <a:schemeClr val="bg1"/>
                </a:solidFill>
              </a:rPr>
              <a:t>“No man is perfect, but one who strives earnestly to conquer weaknesses and grow unto perfection does not “sin.” That is to say, he is not a “sinner.” A sinner is one who indulges in sin habitually because he takes pleasure in it.”</a:t>
            </a:r>
          </a:p>
          <a:p>
            <a:pPr fontAlgn="base"/>
            <a:r>
              <a:rPr lang="en-US" sz="1400" dirty="0">
                <a:solidFill>
                  <a:schemeClr val="bg1"/>
                </a:solidFill>
              </a:rPr>
              <a:t>Hyrum M. Smith</a:t>
            </a:r>
          </a:p>
        </p:txBody>
      </p:sp>
      <p:pic>
        <p:nvPicPr>
          <p:cNvPr id="8" name="Picture 7" descr="Hyrum_M._Smith.jpg"/>
          <p:cNvPicPr>
            <a:picLocks noChangeAspect="1"/>
          </p:cNvPicPr>
          <p:nvPr/>
        </p:nvPicPr>
        <p:blipFill>
          <a:blip r:embed="rId3" cstate="print"/>
          <a:stretch>
            <a:fillRect/>
          </a:stretch>
        </p:blipFill>
        <p:spPr>
          <a:xfrm>
            <a:off x="4104019" y="4409415"/>
            <a:ext cx="1478001" cy="2077770"/>
          </a:xfrm>
          <a:prstGeom prst="rect">
            <a:avLst/>
          </a:prstGeom>
        </p:spPr>
      </p:pic>
      <p:pic>
        <p:nvPicPr>
          <p:cNvPr id="9" name="Picture 2" descr="http://upload.wikimedia.org/wikipedia/commons/2/20/Brigham_Young_by_Charles_William_Carter.jpg"/>
          <p:cNvPicPr>
            <a:picLocks noChangeAspect="1" noChangeArrowheads="1"/>
          </p:cNvPicPr>
          <p:nvPr/>
        </p:nvPicPr>
        <p:blipFill>
          <a:blip r:embed="rId4" cstate="print"/>
          <a:srcRect/>
          <a:stretch>
            <a:fillRect/>
          </a:stretch>
        </p:blipFill>
        <p:spPr bwMode="auto">
          <a:xfrm>
            <a:off x="8915401" y="990601"/>
            <a:ext cx="712053" cy="1066799"/>
          </a:xfrm>
          <a:prstGeom prst="rect">
            <a:avLst/>
          </a:prstGeom>
          <a:noFill/>
        </p:spPr>
      </p:pic>
      <p:pic>
        <p:nvPicPr>
          <p:cNvPr id="10" name="Picture 4" descr="Heber Chase Kimball-2.png"/>
          <p:cNvPicPr>
            <a:picLocks noChangeAspect="1" noChangeArrowheads="1"/>
          </p:cNvPicPr>
          <p:nvPr/>
        </p:nvPicPr>
        <p:blipFill>
          <a:blip r:embed="rId5" cstate="print"/>
          <a:srcRect/>
          <a:stretch>
            <a:fillRect/>
          </a:stretch>
        </p:blipFill>
        <p:spPr bwMode="auto">
          <a:xfrm>
            <a:off x="8001000" y="1600200"/>
            <a:ext cx="625522" cy="838200"/>
          </a:xfrm>
          <a:prstGeom prst="rect">
            <a:avLst/>
          </a:prstGeom>
          <a:noFill/>
        </p:spPr>
      </p:pic>
      <p:pic>
        <p:nvPicPr>
          <p:cNvPr id="11" name="Picture 6" descr="Lyman E. Johnson.JPG"/>
          <p:cNvPicPr>
            <a:picLocks noChangeAspect="1" noChangeArrowheads="1"/>
          </p:cNvPicPr>
          <p:nvPr/>
        </p:nvPicPr>
        <p:blipFill>
          <a:blip r:embed="rId6" cstate="print"/>
          <a:srcRect/>
          <a:stretch>
            <a:fillRect/>
          </a:stretch>
        </p:blipFill>
        <p:spPr bwMode="auto">
          <a:xfrm>
            <a:off x="7010401" y="1524000"/>
            <a:ext cx="568657" cy="762000"/>
          </a:xfrm>
          <a:prstGeom prst="rect">
            <a:avLst/>
          </a:prstGeom>
          <a:noFill/>
        </p:spPr>
      </p:pic>
      <p:pic>
        <p:nvPicPr>
          <p:cNvPr id="32774" name="Picture 6" descr="OrsonPratt.jpg"/>
          <p:cNvPicPr>
            <a:picLocks noChangeAspect="1" noChangeArrowheads="1"/>
          </p:cNvPicPr>
          <p:nvPr/>
        </p:nvPicPr>
        <p:blipFill>
          <a:blip r:embed="rId7" cstate="print"/>
          <a:srcRect/>
          <a:stretch>
            <a:fillRect/>
          </a:stretch>
        </p:blipFill>
        <p:spPr bwMode="auto">
          <a:xfrm>
            <a:off x="8610600" y="2819400"/>
            <a:ext cx="476250" cy="733426"/>
          </a:xfrm>
          <a:prstGeom prst="rect">
            <a:avLst/>
          </a:prstGeom>
          <a:noFill/>
        </p:spPr>
      </p:pic>
      <p:pic>
        <p:nvPicPr>
          <p:cNvPr id="32776" name="Picture 8" descr="Parley P Pratt.gif"/>
          <p:cNvPicPr>
            <a:picLocks noChangeAspect="1" noChangeArrowheads="1"/>
          </p:cNvPicPr>
          <p:nvPr/>
        </p:nvPicPr>
        <p:blipFill>
          <a:blip r:embed="rId8" cstate="print"/>
          <a:srcRect/>
          <a:stretch>
            <a:fillRect/>
          </a:stretch>
        </p:blipFill>
        <p:spPr bwMode="auto">
          <a:xfrm>
            <a:off x="9448800" y="2667001"/>
            <a:ext cx="476250" cy="638175"/>
          </a:xfrm>
          <a:prstGeom prst="rect">
            <a:avLst/>
          </a:prstGeom>
          <a:noFill/>
        </p:spPr>
      </p:pic>
      <p:pic>
        <p:nvPicPr>
          <p:cNvPr id="32778" name="Picture 10" descr="John Taylor seated in chair.jpg"/>
          <p:cNvPicPr>
            <a:picLocks noChangeAspect="1" noChangeArrowheads="1"/>
          </p:cNvPicPr>
          <p:nvPr/>
        </p:nvPicPr>
        <p:blipFill>
          <a:blip r:embed="rId9" cstate="print"/>
          <a:srcRect/>
          <a:stretch>
            <a:fillRect/>
          </a:stretch>
        </p:blipFill>
        <p:spPr bwMode="auto">
          <a:xfrm>
            <a:off x="7620001" y="2895600"/>
            <a:ext cx="672353" cy="914400"/>
          </a:xfrm>
          <a:prstGeom prst="rect">
            <a:avLst/>
          </a:prstGeom>
          <a:noFill/>
        </p:spPr>
      </p:pic>
      <p:pic>
        <p:nvPicPr>
          <p:cNvPr id="32780" name="Picture 12" descr="Wilford Woodruff 1889.jpg"/>
          <p:cNvPicPr>
            <a:picLocks noChangeAspect="1" noChangeArrowheads="1"/>
          </p:cNvPicPr>
          <p:nvPr/>
        </p:nvPicPr>
        <p:blipFill>
          <a:blip r:embed="rId10" cstate="print"/>
          <a:srcRect/>
          <a:stretch>
            <a:fillRect/>
          </a:stretch>
        </p:blipFill>
        <p:spPr bwMode="auto">
          <a:xfrm>
            <a:off x="6629400" y="2971800"/>
            <a:ext cx="737418" cy="914400"/>
          </a:xfrm>
          <a:prstGeom prst="rect">
            <a:avLst/>
          </a:prstGeom>
          <a:noFill/>
        </p:spPr>
      </p:pic>
      <p:pic>
        <p:nvPicPr>
          <p:cNvPr id="32782" name="Picture 14" descr="GeorgeAlbertSmith.jpg"/>
          <p:cNvPicPr>
            <a:picLocks noChangeAspect="1" noChangeArrowheads="1"/>
          </p:cNvPicPr>
          <p:nvPr/>
        </p:nvPicPr>
        <p:blipFill>
          <a:blip r:embed="rId11" cstate="print"/>
          <a:srcRect/>
          <a:stretch>
            <a:fillRect/>
          </a:stretch>
        </p:blipFill>
        <p:spPr bwMode="auto">
          <a:xfrm>
            <a:off x="5486400" y="3124200"/>
            <a:ext cx="703383" cy="914400"/>
          </a:xfrm>
          <a:prstGeom prst="rect">
            <a:avLst/>
          </a:prstGeom>
          <a:noFill/>
        </p:spPr>
      </p:pic>
      <p:pic>
        <p:nvPicPr>
          <p:cNvPr id="32784" name="Picture 16" descr="Willardrichards.gif"/>
          <p:cNvPicPr>
            <a:picLocks noChangeAspect="1" noChangeArrowheads="1"/>
          </p:cNvPicPr>
          <p:nvPr/>
        </p:nvPicPr>
        <p:blipFill>
          <a:blip r:embed="rId12" cstate="print"/>
          <a:srcRect/>
          <a:stretch>
            <a:fillRect/>
          </a:stretch>
        </p:blipFill>
        <p:spPr bwMode="auto">
          <a:xfrm>
            <a:off x="10058400" y="1676401"/>
            <a:ext cx="476250" cy="638175"/>
          </a:xfrm>
          <a:prstGeom prst="rect">
            <a:avLst/>
          </a:prstGeom>
          <a:noFill/>
        </p:spPr>
      </p:pic>
      <p:pic>
        <p:nvPicPr>
          <p:cNvPr id="18" name="Picture 2" descr="https://4.bp.blogspot.com/-U73Og2thyzo/TsFC3QCQExI/AAAAAAAACXo/g1h1nTVA1a8/s320/david+w.+patten+lds+mormon+sud.gif">
            <a:extLst>
              <a:ext uri="{FF2B5EF4-FFF2-40B4-BE49-F238E27FC236}">
                <a16:creationId xmlns:a16="http://schemas.microsoft.com/office/drawing/2014/main" id="{BFB4D2A4-176A-403A-B65E-D56E92EC44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63200" y="2682657"/>
            <a:ext cx="683812"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38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2782"/>
                                        </p:tgtEl>
                                        <p:attrNameLst>
                                          <p:attrName>style.visibility</p:attrName>
                                        </p:attrNameLst>
                                      </p:cBhvr>
                                      <p:to>
                                        <p:strVal val="visible"/>
                                      </p:to>
                                    </p:set>
                                    <p:animEffect transition="in" filter="fade">
                                      <p:cBhvr>
                                        <p:cTn id="17" dur="1000"/>
                                        <p:tgtEl>
                                          <p:spTgt spid="32782"/>
                                        </p:tgtEl>
                                      </p:cBhvr>
                                    </p:animEffect>
                                    <p:anim calcmode="lin" valueType="num">
                                      <p:cBhvr>
                                        <p:cTn id="18" dur="1000" fill="hold"/>
                                        <p:tgtEl>
                                          <p:spTgt spid="32782"/>
                                        </p:tgtEl>
                                        <p:attrNameLst>
                                          <p:attrName>ppt_x</p:attrName>
                                        </p:attrNameLst>
                                      </p:cBhvr>
                                      <p:tavLst>
                                        <p:tav tm="0">
                                          <p:val>
                                            <p:strVal val="#ppt_x"/>
                                          </p:val>
                                        </p:tav>
                                        <p:tav tm="100000">
                                          <p:val>
                                            <p:strVal val="#ppt_x"/>
                                          </p:val>
                                        </p:tav>
                                      </p:tavLst>
                                    </p:anim>
                                    <p:anim calcmode="lin" valueType="num">
                                      <p:cBhvr>
                                        <p:cTn id="19" dur="1000" fill="hold"/>
                                        <p:tgtEl>
                                          <p:spTgt spid="3278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2780"/>
                                        </p:tgtEl>
                                        <p:attrNameLst>
                                          <p:attrName>style.visibility</p:attrName>
                                        </p:attrNameLst>
                                      </p:cBhvr>
                                      <p:to>
                                        <p:strVal val="visible"/>
                                      </p:to>
                                    </p:set>
                                    <p:animEffect transition="in" filter="fade">
                                      <p:cBhvr>
                                        <p:cTn id="22" dur="1000"/>
                                        <p:tgtEl>
                                          <p:spTgt spid="32780"/>
                                        </p:tgtEl>
                                      </p:cBhvr>
                                    </p:animEffect>
                                    <p:anim calcmode="lin" valueType="num">
                                      <p:cBhvr>
                                        <p:cTn id="23" dur="1000" fill="hold"/>
                                        <p:tgtEl>
                                          <p:spTgt spid="32780"/>
                                        </p:tgtEl>
                                        <p:attrNameLst>
                                          <p:attrName>ppt_x</p:attrName>
                                        </p:attrNameLst>
                                      </p:cBhvr>
                                      <p:tavLst>
                                        <p:tav tm="0">
                                          <p:val>
                                            <p:strVal val="#ppt_x"/>
                                          </p:val>
                                        </p:tav>
                                        <p:tav tm="100000">
                                          <p:val>
                                            <p:strVal val="#ppt_x"/>
                                          </p:val>
                                        </p:tav>
                                      </p:tavLst>
                                    </p:anim>
                                    <p:anim calcmode="lin" valueType="num">
                                      <p:cBhvr>
                                        <p:cTn id="24" dur="1000" fill="hold"/>
                                        <p:tgtEl>
                                          <p:spTgt spid="3278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2778"/>
                                        </p:tgtEl>
                                        <p:attrNameLst>
                                          <p:attrName>style.visibility</p:attrName>
                                        </p:attrNameLst>
                                      </p:cBhvr>
                                      <p:to>
                                        <p:strVal val="visible"/>
                                      </p:to>
                                    </p:set>
                                    <p:animEffect transition="in" filter="fade">
                                      <p:cBhvr>
                                        <p:cTn id="27" dur="1000"/>
                                        <p:tgtEl>
                                          <p:spTgt spid="32778"/>
                                        </p:tgtEl>
                                      </p:cBhvr>
                                    </p:animEffect>
                                    <p:anim calcmode="lin" valueType="num">
                                      <p:cBhvr>
                                        <p:cTn id="28" dur="1000" fill="hold"/>
                                        <p:tgtEl>
                                          <p:spTgt spid="32778"/>
                                        </p:tgtEl>
                                        <p:attrNameLst>
                                          <p:attrName>ppt_x</p:attrName>
                                        </p:attrNameLst>
                                      </p:cBhvr>
                                      <p:tavLst>
                                        <p:tav tm="0">
                                          <p:val>
                                            <p:strVal val="#ppt_x"/>
                                          </p:val>
                                        </p:tav>
                                        <p:tav tm="100000">
                                          <p:val>
                                            <p:strVal val="#ppt_x"/>
                                          </p:val>
                                        </p:tav>
                                      </p:tavLst>
                                    </p:anim>
                                    <p:anim calcmode="lin" valueType="num">
                                      <p:cBhvr>
                                        <p:cTn id="29" dur="1000" fill="hold"/>
                                        <p:tgtEl>
                                          <p:spTgt spid="3277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2774"/>
                                        </p:tgtEl>
                                        <p:attrNameLst>
                                          <p:attrName>style.visibility</p:attrName>
                                        </p:attrNameLst>
                                      </p:cBhvr>
                                      <p:to>
                                        <p:strVal val="visible"/>
                                      </p:to>
                                    </p:set>
                                    <p:animEffect transition="in" filter="fade">
                                      <p:cBhvr>
                                        <p:cTn id="37" dur="1000"/>
                                        <p:tgtEl>
                                          <p:spTgt spid="32774"/>
                                        </p:tgtEl>
                                      </p:cBhvr>
                                    </p:animEffect>
                                    <p:anim calcmode="lin" valueType="num">
                                      <p:cBhvr>
                                        <p:cTn id="38" dur="1000" fill="hold"/>
                                        <p:tgtEl>
                                          <p:spTgt spid="32774"/>
                                        </p:tgtEl>
                                        <p:attrNameLst>
                                          <p:attrName>ppt_x</p:attrName>
                                        </p:attrNameLst>
                                      </p:cBhvr>
                                      <p:tavLst>
                                        <p:tav tm="0">
                                          <p:val>
                                            <p:strVal val="#ppt_x"/>
                                          </p:val>
                                        </p:tav>
                                        <p:tav tm="100000">
                                          <p:val>
                                            <p:strVal val="#ppt_x"/>
                                          </p:val>
                                        </p:tav>
                                      </p:tavLst>
                                    </p:anim>
                                    <p:anim calcmode="lin" valueType="num">
                                      <p:cBhvr>
                                        <p:cTn id="39" dur="1000" fill="hold"/>
                                        <p:tgtEl>
                                          <p:spTgt spid="32774"/>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32784"/>
                                        </p:tgtEl>
                                        <p:attrNameLst>
                                          <p:attrName>style.visibility</p:attrName>
                                        </p:attrNameLst>
                                      </p:cBhvr>
                                      <p:to>
                                        <p:strVal val="visible"/>
                                      </p:to>
                                    </p:set>
                                    <p:animEffect transition="in" filter="fade">
                                      <p:cBhvr>
                                        <p:cTn id="47" dur="1000"/>
                                        <p:tgtEl>
                                          <p:spTgt spid="32784"/>
                                        </p:tgtEl>
                                      </p:cBhvr>
                                    </p:animEffect>
                                    <p:anim calcmode="lin" valueType="num">
                                      <p:cBhvr>
                                        <p:cTn id="48" dur="1000" fill="hold"/>
                                        <p:tgtEl>
                                          <p:spTgt spid="32784"/>
                                        </p:tgtEl>
                                        <p:attrNameLst>
                                          <p:attrName>ppt_x</p:attrName>
                                        </p:attrNameLst>
                                      </p:cBhvr>
                                      <p:tavLst>
                                        <p:tav tm="0">
                                          <p:val>
                                            <p:strVal val="#ppt_x"/>
                                          </p:val>
                                        </p:tav>
                                        <p:tav tm="100000">
                                          <p:val>
                                            <p:strVal val="#ppt_x"/>
                                          </p:val>
                                        </p:tav>
                                      </p:tavLst>
                                    </p:anim>
                                    <p:anim calcmode="lin" valueType="num">
                                      <p:cBhvr>
                                        <p:cTn id="49" dur="1000" fill="hold"/>
                                        <p:tgtEl>
                                          <p:spTgt spid="32784"/>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32776"/>
                                        </p:tgtEl>
                                        <p:attrNameLst>
                                          <p:attrName>style.visibility</p:attrName>
                                        </p:attrNameLst>
                                      </p:cBhvr>
                                      <p:to>
                                        <p:strVal val="visible"/>
                                      </p:to>
                                    </p:set>
                                    <p:animEffect transition="in" filter="fade">
                                      <p:cBhvr>
                                        <p:cTn id="52" dur="1000"/>
                                        <p:tgtEl>
                                          <p:spTgt spid="32776"/>
                                        </p:tgtEl>
                                      </p:cBhvr>
                                    </p:animEffect>
                                    <p:anim calcmode="lin" valueType="num">
                                      <p:cBhvr>
                                        <p:cTn id="53" dur="1000" fill="hold"/>
                                        <p:tgtEl>
                                          <p:spTgt spid="32776"/>
                                        </p:tgtEl>
                                        <p:attrNameLst>
                                          <p:attrName>ppt_x</p:attrName>
                                        </p:attrNameLst>
                                      </p:cBhvr>
                                      <p:tavLst>
                                        <p:tav tm="0">
                                          <p:val>
                                            <p:strVal val="#ppt_x"/>
                                          </p:val>
                                        </p:tav>
                                        <p:tav tm="100000">
                                          <p:val>
                                            <p:strVal val="#ppt_x"/>
                                          </p:val>
                                        </p:tav>
                                      </p:tavLst>
                                    </p:anim>
                                    <p:anim calcmode="lin" valueType="num">
                                      <p:cBhvr>
                                        <p:cTn id="54" dur="1000" fill="hold"/>
                                        <p:tgtEl>
                                          <p:spTgt spid="3277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0BDE8B-2532-4314-BD55-A28681622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685800"/>
            <a:ext cx="8839200" cy="5909310"/>
          </a:xfrm>
          <a:prstGeom prst="rect">
            <a:avLst/>
          </a:prstGeom>
          <a:noFill/>
        </p:spPr>
        <p:txBody>
          <a:bodyPr wrap="square" rtlCol="0">
            <a:spAutoFit/>
          </a:bodyPr>
          <a:lstStyle/>
          <a:p>
            <a:pPr fontAlgn="base"/>
            <a:r>
              <a:rPr lang="en-US" dirty="0">
                <a:solidFill>
                  <a:schemeClr val="bg1"/>
                </a:solidFill>
              </a:rPr>
              <a:t>“In 1835 the Twelve were chosen, as you know, and on one occasion they were called together and given their instructions. Oliver Cowdery was the spokesman; and after having given them some very powerful and heartwarming instruction, so moved was he, himself, that he had to stop two or three times to weep. He finally read the revelation [now designated as section 18].</a:t>
            </a:r>
          </a:p>
          <a:p>
            <a:pPr fontAlgn="base"/>
            <a:endParaRPr lang="en-US" dirty="0">
              <a:solidFill>
                <a:schemeClr val="bg1"/>
              </a:solidFill>
            </a:endParaRPr>
          </a:p>
          <a:p>
            <a:pPr fontAlgn="base"/>
            <a:r>
              <a:rPr lang="en-US" dirty="0">
                <a:solidFill>
                  <a:schemeClr val="bg1"/>
                </a:solidFill>
              </a:rPr>
              <a:t>“Brigham Young was so impressed by it that he copied it in his laborious handwriting into his diary. I am impressed by it likewise. These are the words: [D&amp;C 18:34–36].</a:t>
            </a:r>
          </a:p>
          <a:p>
            <a:pPr fontAlgn="base"/>
            <a:r>
              <a:rPr lang="en-US" dirty="0">
                <a:solidFill>
                  <a:schemeClr val="bg1"/>
                </a:solidFill>
              </a:rPr>
              <a:t>“The thing that impresses me about this is, and I have never thought of it before, when I read a verse in the Doctrine and Covenants I am hearing the voice of the Lord as well as reading his words, if I hear by the Spirit.</a:t>
            </a:r>
          </a:p>
          <a:p>
            <a:pPr fontAlgn="base"/>
            <a:endParaRPr lang="en-US" dirty="0">
              <a:solidFill>
                <a:schemeClr val="bg1"/>
              </a:solidFill>
            </a:endParaRPr>
          </a:p>
          <a:p>
            <a:pPr fontAlgn="base"/>
            <a:r>
              <a:rPr lang="en-US" dirty="0">
                <a:solidFill>
                  <a:schemeClr val="bg1"/>
                </a:solidFill>
              </a:rPr>
              <a:t>“Now I have heard it said many times by men that they have often </a:t>
            </a:r>
          </a:p>
          <a:p>
            <a:pPr fontAlgn="base"/>
            <a:r>
              <a:rPr lang="en-US" dirty="0">
                <a:solidFill>
                  <a:schemeClr val="bg1"/>
                </a:solidFill>
              </a:rPr>
              <a:t>asked the Lord for a special testimony and oftentimes haven’t had </a:t>
            </a:r>
          </a:p>
          <a:p>
            <a:pPr fontAlgn="base"/>
            <a:r>
              <a:rPr lang="en-US" dirty="0">
                <a:solidFill>
                  <a:schemeClr val="bg1"/>
                </a:solidFill>
              </a:rPr>
              <a:t>it. They seem to want to hear the voice of the Lord. I confess I have</a:t>
            </a:r>
          </a:p>
          <a:p>
            <a:pPr fontAlgn="base"/>
            <a:r>
              <a:rPr lang="en-US" dirty="0">
                <a:solidFill>
                  <a:schemeClr val="bg1"/>
                </a:solidFill>
              </a:rPr>
              <a:t> often wanted to hear the voice of the Lord, without knowing that </a:t>
            </a:r>
          </a:p>
          <a:p>
            <a:pPr fontAlgn="base"/>
            <a:r>
              <a:rPr lang="en-US" dirty="0">
                <a:solidFill>
                  <a:schemeClr val="bg1"/>
                </a:solidFill>
              </a:rPr>
              <a:t>all these years I have been hearing it with deaf ears. This woke me </a:t>
            </a:r>
          </a:p>
          <a:p>
            <a:pPr fontAlgn="base"/>
            <a:r>
              <a:rPr lang="en-US" dirty="0">
                <a:solidFill>
                  <a:schemeClr val="bg1"/>
                </a:solidFill>
              </a:rPr>
              <a:t>up.” </a:t>
            </a:r>
          </a:p>
          <a:p>
            <a:pPr fontAlgn="base"/>
            <a:r>
              <a:rPr lang="en-US" sz="1200" dirty="0">
                <a:solidFill>
                  <a:schemeClr val="bg1"/>
                </a:solidFill>
              </a:rPr>
              <a:t>Elder S. Dilworth Young</a:t>
            </a:r>
          </a:p>
          <a:p>
            <a:pPr fontAlgn="base"/>
            <a:endParaRPr lang="en-US" dirty="0">
              <a:solidFill>
                <a:schemeClr val="bg1"/>
              </a:solidFill>
            </a:endParaRPr>
          </a:p>
          <a:p>
            <a:pPr fontAlgn="base"/>
            <a:endParaRPr lang="en-US" dirty="0">
              <a:solidFill>
                <a:schemeClr val="bg1"/>
              </a:solidFill>
            </a:endParaRPr>
          </a:p>
        </p:txBody>
      </p:sp>
      <p:sp>
        <p:nvSpPr>
          <p:cNvPr id="5" name="TextBox 4"/>
          <p:cNvSpPr txBox="1"/>
          <p:nvPr/>
        </p:nvSpPr>
        <p:spPr>
          <a:xfrm>
            <a:off x="129767" y="6535923"/>
            <a:ext cx="1828800" cy="369332"/>
          </a:xfrm>
          <a:prstGeom prst="rect">
            <a:avLst/>
          </a:prstGeom>
          <a:noFill/>
        </p:spPr>
        <p:txBody>
          <a:bodyPr wrap="square" rtlCol="0">
            <a:spAutoFit/>
          </a:bodyPr>
          <a:lstStyle/>
          <a:p>
            <a:r>
              <a:rPr lang="en-US" dirty="0">
                <a:solidFill>
                  <a:schemeClr val="bg1"/>
                </a:solidFill>
              </a:rPr>
              <a:t>D&amp;C 18:34-36</a:t>
            </a:r>
          </a:p>
        </p:txBody>
      </p:sp>
      <p:sp>
        <p:nvSpPr>
          <p:cNvPr id="6" name="TextBox 5"/>
          <p:cNvSpPr txBox="1"/>
          <p:nvPr/>
        </p:nvSpPr>
        <p:spPr>
          <a:xfrm>
            <a:off x="1676400" y="1"/>
            <a:ext cx="8991600" cy="769441"/>
          </a:xfrm>
          <a:prstGeom prst="rect">
            <a:avLst/>
          </a:prstGeom>
          <a:noFill/>
        </p:spPr>
        <p:txBody>
          <a:bodyPr wrap="square" rtlCol="0">
            <a:spAutoFit/>
          </a:bodyPr>
          <a:lstStyle/>
          <a:p>
            <a:pPr algn="ctr"/>
            <a:r>
              <a:rPr lang="en-US" sz="4400" dirty="0">
                <a:solidFill>
                  <a:schemeClr val="bg1"/>
                </a:solidFill>
              </a:rPr>
              <a:t>Hearing One’s Voice</a:t>
            </a:r>
          </a:p>
        </p:txBody>
      </p:sp>
      <p:pic>
        <p:nvPicPr>
          <p:cNvPr id="32788" name="Picture 20" descr="https://www.lds.org/churchhistory/presidents/images/presidents/BY_hero.jpg"/>
          <p:cNvPicPr>
            <a:picLocks noChangeAspect="1" noChangeArrowheads="1"/>
          </p:cNvPicPr>
          <p:nvPr/>
        </p:nvPicPr>
        <p:blipFill>
          <a:blip r:embed="rId3" cstate="print"/>
          <a:srcRect/>
          <a:stretch>
            <a:fillRect/>
          </a:stretch>
        </p:blipFill>
        <p:spPr bwMode="auto">
          <a:xfrm>
            <a:off x="10774680" y="140885"/>
            <a:ext cx="1264920" cy="1581150"/>
          </a:xfrm>
          <a:prstGeom prst="rect">
            <a:avLst/>
          </a:prstGeom>
          <a:noFill/>
        </p:spPr>
      </p:pic>
      <p:pic>
        <p:nvPicPr>
          <p:cNvPr id="32790" name="Picture 22" descr="http://jared.pratt-family.org/images/helaman-pratt/kids-gladys/sdy-1940s-big.jpg"/>
          <p:cNvPicPr>
            <a:picLocks noChangeAspect="1" noChangeArrowheads="1"/>
          </p:cNvPicPr>
          <p:nvPr/>
        </p:nvPicPr>
        <p:blipFill>
          <a:blip r:embed="rId4" cstate="print"/>
          <a:srcRect/>
          <a:stretch>
            <a:fillRect/>
          </a:stretch>
        </p:blipFill>
        <p:spPr bwMode="auto">
          <a:xfrm>
            <a:off x="363588" y="4920256"/>
            <a:ext cx="926592" cy="1219200"/>
          </a:xfrm>
          <a:prstGeom prst="rect">
            <a:avLst/>
          </a:prstGeom>
          <a:noFill/>
        </p:spPr>
      </p:pic>
      <p:pic>
        <p:nvPicPr>
          <p:cNvPr id="3" name="Picture 2">
            <a:extLst>
              <a:ext uri="{FF2B5EF4-FFF2-40B4-BE49-F238E27FC236}">
                <a16:creationId xmlns:a16="http://schemas.microsoft.com/office/drawing/2014/main" id="{C8CFE5E8-50F0-4851-BA22-5E6470FF0E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6844" y="3495675"/>
            <a:ext cx="2470724" cy="3099435"/>
          </a:xfrm>
          <a:prstGeom prst="rect">
            <a:avLst/>
          </a:prstGeom>
        </p:spPr>
      </p:pic>
    </p:spTree>
    <p:extLst>
      <p:ext uri="{BB962C8B-B14F-4D97-AF65-F5344CB8AC3E}">
        <p14:creationId xmlns:p14="http://schemas.microsoft.com/office/powerpoint/2010/main" val="249026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32788"/>
                                        </p:tgtEl>
                                        <p:attrNameLst>
                                          <p:attrName>style.visibility</p:attrName>
                                        </p:attrNameLst>
                                      </p:cBhvr>
                                      <p:to>
                                        <p:strVal val="visible"/>
                                      </p:to>
                                    </p:set>
                                    <p:animEffect transition="in" filter="fade">
                                      <p:cBhvr>
                                        <p:cTn id="18" dur="2000"/>
                                        <p:tgtEl>
                                          <p:spTgt spid="3278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487356-9A46-44CD-85E3-5D71E4C11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583284" y="1524000"/>
            <a:ext cx="4913014" cy="3046988"/>
          </a:xfrm>
          <a:prstGeom prst="rect">
            <a:avLst/>
          </a:prstGeom>
          <a:noFill/>
        </p:spPr>
        <p:txBody>
          <a:bodyPr wrap="square" rtlCol="0">
            <a:spAutoFit/>
          </a:bodyPr>
          <a:lstStyle/>
          <a:p>
            <a:pPr fontAlgn="base"/>
            <a:r>
              <a:rPr lang="en-US" dirty="0">
                <a:solidFill>
                  <a:schemeClr val="bg1"/>
                </a:solidFill>
              </a:rPr>
              <a:t>“As we emulate [the Savior’s] perfect example, our hands can become His hands; our eyes, His eyes; our heart, His heart. …</a:t>
            </a:r>
          </a:p>
          <a:p>
            <a:pPr fontAlgn="base"/>
            <a:endParaRPr lang="en-US" dirty="0">
              <a:solidFill>
                <a:schemeClr val="bg1"/>
              </a:solidFill>
            </a:endParaRPr>
          </a:p>
          <a:p>
            <a:pPr fontAlgn="base"/>
            <a:r>
              <a:rPr lang="en-US" dirty="0">
                <a:solidFill>
                  <a:schemeClr val="bg1"/>
                </a:solidFill>
              </a:rPr>
              <a:t>“With this in mind, let our hearts and hands be stretched out in compassion toward others, for everyone is walking his or her own difficult path. </a:t>
            </a:r>
          </a:p>
          <a:p>
            <a:pPr fontAlgn="base"/>
            <a:endParaRPr lang="en-US" dirty="0">
              <a:solidFill>
                <a:schemeClr val="bg1"/>
              </a:solidFill>
            </a:endParaRPr>
          </a:p>
          <a:p>
            <a:pPr fontAlgn="base"/>
            <a:r>
              <a:rPr lang="en-US" dirty="0">
                <a:solidFill>
                  <a:schemeClr val="bg1"/>
                </a:solidFill>
              </a:rPr>
              <a:t>As disciples of Jesus Christ, our Master, we are called to support and heal rather than condemn.” </a:t>
            </a:r>
          </a:p>
          <a:p>
            <a:pPr fontAlgn="base"/>
            <a:r>
              <a:rPr lang="en-US" sz="1200" dirty="0">
                <a:solidFill>
                  <a:schemeClr val="bg1"/>
                </a:solidFill>
              </a:rPr>
              <a:t>President Dieter F. </a:t>
            </a:r>
            <a:r>
              <a:rPr lang="en-US" sz="1200" dirty="0" err="1">
                <a:solidFill>
                  <a:schemeClr val="bg1"/>
                </a:solidFill>
              </a:rPr>
              <a:t>Uchtdorf</a:t>
            </a:r>
            <a:endParaRPr lang="en-US" sz="1200" dirty="0">
              <a:solidFill>
                <a:schemeClr val="bg1"/>
              </a:solidFill>
            </a:endParaRPr>
          </a:p>
        </p:txBody>
      </p:sp>
      <p:sp>
        <p:nvSpPr>
          <p:cNvPr id="5" name="TextBox 4"/>
          <p:cNvSpPr txBox="1"/>
          <p:nvPr/>
        </p:nvSpPr>
        <p:spPr>
          <a:xfrm>
            <a:off x="49040" y="6488669"/>
            <a:ext cx="1828800" cy="369332"/>
          </a:xfrm>
          <a:prstGeom prst="rect">
            <a:avLst/>
          </a:prstGeom>
          <a:noFill/>
        </p:spPr>
        <p:txBody>
          <a:bodyPr wrap="square" rtlCol="0">
            <a:spAutoFit/>
          </a:bodyPr>
          <a:lstStyle/>
          <a:p>
            <a:r>
              <a:rPr lang="en-US" dirty="0">
                <a:solidFill>
                  <a:schemeClr val="bg1"/>
                </a:solidFill>
              </a:rPr>
              <a:t>D&amp;C 18:43-47</a:t>
            </a:r>
          </a:p>
        </p:txBody>
      </p:sp>
      <p:sp>
        <p:nvSpPr>
          <p:cNvPr id="6" name="TextBox 5"/>
          <p:cNvSpPr txBox="1"/>
          <p:nvPr/>
        </p:nvSpPr>
        <p:spPr>
          <a:xfrm>
            <a:off x="1676400" y="1"/>
            <a:ext cx="8991600" cy="769441"/>
          </a:xfrm>
          <a:prstGeom prst="rect">
            <a:avLst/>
          </a:prstGeom>
          <a:noFill/>
        </p:spPr>
        <p:txBody>
          <a:bodyPr wrap="square" rtlCol="0">
            <a:spAutoFit/>
          </a:bodyPr>
          <a:lstStyle/>
          <a:p>
            <a:pPr algn="ctr"/>
            <a:r>
              <a:rPr lang="en-US" sz="4400" dirty="0">
                <a:solidFill>
                  <a:schemeClr val="bg1"/>
                </a:solidFill>
              </a:rPr>
              <a:t>By Your Hands—a Marvelous Work</a:t>
            </a:r>
          </a:p>
        </p:txBody>
      </p:sp>
      <p:sp>
        <p:nvSpPr>
          <p:cNvPr id="7" name="TextBox 6"/>
          <p:cNvSpPr txBox="1"/>
          <p:nvPr/>
        </p:nvSpPr>
        <p:spPr>
          <a:xfrm>
            <a:off x="963440" y="831503"/>
            <a:ext cx="3962400" cy="1384995"/>
          </a:xfrm>
          <a:prstGeom prst="rect">
            <a:avLst/>
          </a:prstGeom>
          <a:noFill/>
        </p:spPr>
        <p:txBody>
          <a:bodyPr wrap="square" rtlCol="0">
            <a:spAutoFit/>
          </a:bodyPr>
          <a:lstStyle/>
          <a:p>
            <a:pPr fontAlgn="base"/>
            <a:r>
              <a:rPr lang="en-US" dirty="0">
                <a:solidFill>
                  <a:schemeClr val="bg1"/>
                </a:solidFill>
              </a:rPr>
              <a:t>“Those who are favored with divine instructions must follow them; if they do not, they cannot be saved in the Kingdom of God.”</a:t>
            </a:r>
          </a:p>
          <a:p>
            <a:pPr fontAlgn="base"/>
            <a:r>
              <a:rPr lang="en-US" sz="1200" dirty="0">
                <a:solidFill>
                  <a:schemeClr val="bg1"/>
                </a:solidFill>
              </a:rPr>
              <a:t>Hyrum M. Smith</a:t>
            </a:r>
          </a:p>
        </p:txBody>
      </p:sp>
      <p:pic>
        <p:nvPicPr>
          <p:cNvPr id="8" name="Picture 7" descr="dieter F. Uchtdorf.jpg"/>
          <p:cNvPicPr>
            <a:picLocks noChangeAspect="1"/>
          </p:cNvPicPr>
          <p:nvPr/>
        </p:nvPicPr>
        <p:blipFill>
          <a:blip r:embed="rId3" cstate="print"/>
          <a:stretch>
            <a:fillRect/>
          </a:stretch>
        </p:blipFill>
        <p:spPr>
          <a:xfrm>
            <a:off x="4849765" y="2379499"/>
            <a:ext cx="1517904" cy="1895856"/>
          </a:xfrm>
          <a:prstGeom prst="rect">
            <a:avLst/>
          </a:prstGeom>
        </p:spPr>
      </p:pic>
      <p:sp>
        <p:nvSpPr>
          <p:cNvPr id="10" name="Rectangle 9"/>
          <p:cNvSpPr/>
          <p:nvPr/>
        </p:nvSpPr>
        <p:spPr>
          <a:xfrm>
            <a:off x="3974471" y="4929664"/>
            <a:ext cx="7282004" cy="1569660"/>
          </a:xfrm>
          <a:prstGeom prst="rect">
            <a:avLst/>
          </a:prstGeom>
        </p:spPr>
        <p:txBody>
          <a:bodyPr wrap="square">
            <a:spAutoFit/>
          </a:bodyPr>
          <a:lstStyle/>
          <a:p>
            <a:pPr algn="ctr"/>
            <a:r>
              <a:rPr lang="en-US" sz="3200" b="1" i="1" dirty="0">
                <a:solidFill>
                  <a:srgbClr val="FFFF00"/>
                </a:solidFill>
              </a:rPr>
              <a:t>We can hear the voice of Jesus Christ as we read the scriptures by the power of the Spirit.</a:t>
            </a:r>
            <a:endParaRPr lang="en-US" sz="3200" dirty="0">
              <a:solidFill>
                <a:srgbClr val="FFFF00"/>
              </a:solidFill>
            </a:endParaRPr>
          </a:p>
        </p:txBody>
      </p:sp>
      <p:pic>
        <p:nvPicPr>
          <p:cNvPr id="3" name="Picture 2">
            <a:extLst>
              <a:ext uri="{FF2B5EF4-FFF2-40B4-BE49-F238E27FC236}">
                <a16:creationId xmlns:a16="http://schemas.microsoft.com/office/drawing/2014/main" id="{36052904-9F51-4B33-AC86-2262A66249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4455" y="3155543"/>
            <a:ext cx="2182309" cy="2719824"/>
          </a:xfrm>
          <a:prstGeom prst="rect">
            <a:avLst/>
          </a:prstGeom>
        </p:spPr>
      </p:pic>
      <p:pic>
        <p:nvPicPr>
          <p:cNvPr id="13" name="Picture 12">
            <a:extLst>
              <a:ext uri="{FF2B5EF4-FFF2-40B4-BE49-F238E27FC236}">
                <a16:creationId xmlns:a16="http://schemas.microsoft.com/office/drawing/2014/main" id="{38FED719-BB51-4D6C-9FAB-75AE25E56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851" y="262567"/>
            <a:ext cx="671590" cy="907943"/>
          </a:xfrm>
          <a:prstGeom prst="rect">
            <a:avLst/>
          </a:prstGeom>
        </p:spPr>
      </p:pic>
    </p:spTree>
    <p:extLst>
      <p:ext uri="{BB962C8B-B14F-4D97-AF65-F5344CB8AC3E}">
        <p14:creationId xmlns:p14="http://schemas.microsoft.com/office/powerpoint/2010/main" val="158974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47"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E0B025-86F5-4AD0-818E-6EC49A048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53497" y="152401"/>
            <a:ext cx="10414503" cy="6740307"/>
          </a:xfrm>
          <a:prstGeom prst="rect">
            <a:avLst/>
          </a:prstGeom>
          <a:noFill/>
        </p:spPr>
        <p:txBody>
          <a:bodyPr wrap="square" rtlCol="0">
            <a:spAutoFit/>
          </a:bodyPr>
          <a:lstStyle/>
          <a:p>
            <a:r>
              <a:rPr lang="en-US" dirty="0">
                <a:solidFill>
                  <a:schemeClr val="bg1"/>
                </a:solidFill>
              </a:rPr>
              <a:t>Sources:</a:t>
            </a:r>
          </a:p>
          <a:p>
            <a:r>
              <a:rPr lang="en-US" dirty="0">
                <a:solidFill>
                  <a:schemeClr val="bg1"/>
                </a:solidFill>
              </a:rPr>
              <a:t>Video:</a:t>
            </a:r>
          </a:p>
          <a:p>
            <a:r>
              <a:rPr lang="en-US" dirty="0">
                <a:solidFill>
                  <a:schemeClr val="bg1"/>
                </a:solidFill>
              </a:rPr>
              <a:t>Miracles of Restoration –talk by Elder Holland (18:16)</a:t>
            </a:r>
          </a:p>
          <a:p>
            <a:endParaRPr lang="en-US" dirty="0">
              <a:solidFill>
                <a:schemeClr val="bg1"/>
              </a:solidFill>
            </a:endParaRPr>
          </a:p>
          <a:p>
            <a:r>
              <a:rPr lang="en-US" dirty="0">
                <a:solidFill>
                  <a:schemeClr val="bg1"/>
                </a:solidFill>
              </a:rPr>
              <a:t>Meaning of names—Ancestory.com</a:t>
            </a:r>
          </a:p>
          <a:p>
            <a:endParaRPr lang="en-US" dirty="0">
              <a:solidFill>
                <a:schemeClr val="bg1"/>
              </a:solidFill>
            </a:endParaRPr>
          </a:p>
          <a:p>
            <a:r>
              <a:rPr lang="en-US" dirty="0">
                <a:solidFill>
                  <a:schemeClr val="bg1"/>
                </a:solidFill>
              </a:rPr>
              <a:t>President Spencer W. Kimball  (</a:t>
            </a:r>
            <a:r>
              <a:rPr lang="en-US" i="1" dirty="0">
                <a:solidFill>
                  <a:schemeClr val="bg1"/>
                </a:solidFill>
              </a:rPr>
              <a:t>The Wondrous Gift</a:t>
            </a:r>
            <a:r>
              <a:rPr lang="en-US" dirty="0">
                <a:solidFill>
                  <a:schemeClr val="bg1"/>
                </a:solidFill>
              </a:rPr>
              <a:t> [1978], 2).</a:t>
            </a:r>
          </a:p>
          <a:p>
            <a:endParaRPr lang="en-US" dirty="0">
              <a:solidFill>
                <a:schemeClr val="bg1"/>
              </a:solidFill>
            </a:endParaRPr>
          </a:p>
          <a:p>
            <a:r>
              <a:rPr lang="en-US" dirty="0">
                <a:solidFill>
                  <a:schemeClr val="bg1"/>
                </a:solidFill>
              </a:rPr>
              <a:t>Hyrum M. Smith </a:t>
            </a:r>
            <a:r>
              <a:rPr lang="en-US" i="1" dirty="0">
                <a:solidFill>
                  <a:schemeClr val="bg1"/>
                </a:solidFill>
              </a:rPr>
              <a:t>Doctrine and Covenants Commentary </a:t>
            </a:r>
            <a:r>
              <a:rPr lang="en-US" dirty="0">
                <a:solidFill>
                  <a:schemeClr val="bg1"/>
                </a:solidFill>
              </a:rPr>
              <a:t>pg. 85, 86, 88, 90</a:t>
            </a:r>
          </a:p>
          <a:p>
            <a:endParaRPr lang="en-US" dirty="0">
              <a:solidFill>
                <a:schemeClr val="bg1"/>
              </a:solidFill>
            </a:endParaRPr>
          </a:p>
          <a:p>
            <a:r>
              <a:rPr lang="en-US" dirty="0">
                <a:solidFill>
                  <a:schemeClr val="bg1"/>
                </a:solidFill>
              </a:rPr>
              <a:t>President Joseph Fielding Smith  (</a:t>
            </a:r>
            <a:r>
              <a:rPr lang="en-US" i="1" dirty="0">
                <a:solidFill>
                  <a:schemeClr val="bg1"/>
                </a:solidFill>
              </a:rPr>
              <a:t>Church History and Modern Revelation,</a:t>
            </a:r>
            <a:r>
              <a:rPr lang="en-US" dirty="0">
                <a:solidFill>
                  <a:schemeClr val="bg1"/>
                </a:solidFill>
              </a:rPr>
              <a:t> 2 vols. [1953], 1:83).</a:t>
            </a:r>
          </a:p>
          <a:p>
            <a:endParaRPr lang="en-US" dirty="0">
              <a:solidFill>
                <a:schemeClr val="bg1"/>
              </a:solidFill>
            </a:endParaRPr>
          </a:p>
          <a:p>
            <a:r>
              <a:rPr lang="en-US" dirty="0">
                <a:solidFill>
                  <a:schemeClr val="bg1"/>
                </a:solidFill>
              </a:rPr>
              <a:t>Elder Bruce R. McConkie  (</a:t>
            </a:r>
            <a:r>
              <a:rPr lang="en-US" i="1" dirty="0">
                <a:solidFill>
                  <a:schemeClr val="bg1"/>
                </a:solidFill>
              </a:rPr>
              <a:t>Mormon Doctrine,</a:t>
            </a:r>
            <a:r>
              <a:rPr lang="en-US" dirty="0">
                <a:solidFill>
                  <a:schemeClr val="bg1"/>
                </a:solidFill>
              </a:rPr>
              <a:t> pp. 137–38).</a:t>
            </a:r>
          </a:p>
          <a:p>
            <a:endParaRPr lang="en-US" dirty="0">
              <a:solidFill>
                <a:schemeClr val="bg1"/>
              </a:solidFill>
            </a:endParaRPr>
          </a:p>
          <a:p>
            <a:r>
              <a:rPr lang="en-US" dirty="0">
                <a:solidFill>
                  <a:schemeClr val="bg1"/>
                </a:solidFill>
              </a:rPr>
              <a:t>Student Manual </a:t>
            </a:r>
            <a:r>
              <a:rPr lang="en-US" i="1" dirty="0">
                <a:solidFill>
                  <a:schemeClr val="bg1"/>
                </a:solidFill>
              </a:rPr>
              <a:t>Doctrine and Covenants</a:t>
            </a:r>
            <a:r>
              <a:rPr lang="en-US" dirty="0">
                <a:solidFill>
                  <a:schemeClr val="bg1"/>
                </a:solidFill>
              </a:rPr>
              <a:t> Religion 324-325 pg. 36</a:t>
            </a:r>
          </a:p>
          <a:p>
            <a:endParaRPr lang="en-US" dirty="0">
              <a:solidFill>
                <a:schemeClr val="bg1"/>
              </a:solidFill>
            </a:endParaRPr>
          </a:p>
          <a:p>
            <a:r>
              <a:rPr lang="en-US" dirty="0">
                <a:solidFill>
                  <a:schemeClr val="bg1"/>
                </a:solidFill>
              </a:rPr>
              <a:t>Elder M. Russell Ballard (“The Importance of a Name,”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2011, 79–80).</a:t>
            </a:r>
          </a:p>
          <a:p>
            <a:endParaRPr lang="en-US" dirty="0">
              <a:solidFill>
                <a:schemeClr val="bg1"/>
              </a:solidFill>
            </a:endParaRPr>
          </a:p>
          <a:p>
            <a:r>
              <a:rPr lang="en-US" dirty="0">
                <a:solidFill>
                  <a:schemeClr val="bg1"/>
                </a:solidFill>
              </a:rPr>
              <a:t>Elder Jeffrey R. Holland (“Miracles of the Restoration,” </a:t>
            </a:r>
            <a:r>
              <a:rPr lang="en-US" i="1" dirty="0">
                <a:solidFill>
                  <a:schemeClr val="bg1"/>
                </a:solidFill>
              </a:rPr>
              <a:t>Ensign,</a:t>
            </a:r>
            <a:r>
              <a:rPr lang="en-US" dirty="0">
                <a:solidFill>
                  <a:schemeClr val="bg1"/>
                </a:solidFill>
              </a:rPr>
              <a:t> Nov. 1994, 31).</a:t>
            </a:r>
          </a:p>
          <a:p>
            <a:endParaRPr lang="en-US" dirty="0">
              <a:solidFill>
                <a:schemeClr val="bg1"/>
              </a:solidFill>
            </a:endParaRPr>
          </a:p>
          <a:p>
            <a:r>
              <a:rPr lang="en-US" dirty="0">
                <a:solidFill>
                  <a:schemeClr val="bg1"/>
                </a:solidFill>
              </a:rPr>
              <a:t>President Dieter F. </a:t>
            </a:r>
            <a:r>
              <a:rPr lang="en-US" dirty="0" err="1">
                <a:solidFill>
                  <a:schemeClr val="bg1"/>
                </a:solidFill>
              </a:rPr>
              <a:t>Uchtdorf</a:t>
            </a:r>
            <a:r>
              <a:rPr lang="en-US" dirty="0">
                <a:solidFill>
                  <a:schemeClr val="bg1"/>
                </a:solidFill>
              </a:rPr>
              <a:t>  (“You Are My Hands,”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2010, 68–69).</a:t>
            </a:r>
          </a:p>
          <a:p>
            <a:endParaRPr lang="en-US" dirty="0">
              <a:solidFill>
                <a:schemeClr val="bg1"/>
              </a:solidFill>
            </a:endParaRPr>
          </a:p>
          <a:p>
            <a:r>
              <a:rPr lang="en-US" dirty="0">
                <a:solidFill>
                  <a:schemeClr val="bg1"/>
                </a:solidFill>
              </a:rPr>
              <a:t>Elder S. Dilworth Young (In Conference Report, Apr. 1963, p. 74.)</a:t>
            </a:r>
          </a:p>
          <a:p>
            <a:endParaRPr lang="en-US" dirty="0">
              <a:solidFill>
                <a:schemeClr val="bg1"/>
              </a:solidFill>
            </a:endParaRPr>
          </a:p>
        </p:txBody>
      </p:sp>
      <p:sp>
        <p:nvSpPr>
          <p:cNvPr id="6" name="Footer Placeholder 14">
            <a:extLst>
              <a:ext uri="{FF2B5EF4-FFF2-40B4-BE49-F238E27FC236}">
                <a16:creationId xmlns:a16="http://schemas.microsoft.com/office/drawing/2014/main" id="{87CC25E5-4532-43C6-B7ED-F0864DDDFF2C}"/>
              </a:ext>
            </a:extLst>
          </p:cNvPr>
          <p:cNvSpPr>
            <a:spLocks noGrp="1"/>
          </p:cNvSpPr>
          <p:nvPr/>
        </p:nvSpPr>
        <p:spPr>
          <a:xfrm>
            <a:off x="6604591" y="63623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0CC66828-1092-4878-9DA8-BB2DF828BCC1}"/>
              </a:ext>
            </a:extLst>
          </p:cNvPr>
          <p:cNvGrpSpPr/>
          <p:nvPr/>
        </p:nvGrpSpPr>
        <p:grpSpPr>
          <a:xfrm>
            <a:off x="5421762" y="354419"/>
            <a:ext cx="987708" cy="1251097"/>
            <a:chOff x="7543800" y="3810000"/>
            <a:chExt cx="1143000" cy="1447800"/>
          </a:xfrm>
        </p:grpSpPr>
        <p:sp>
          <p:nvSpPr>
            <p:cNvPr id="8" name="Trapezoid 7">
              <a:extLst>
                <a:ext uri="{FF2B5EF4-FFF2-40B4-BE49-F238E27FC236}">
                  <a16:creationId xmlns:a16="http://schemas.microsoft.com/office/drawing/2014/main" id="{CA28934E-8A19-4B8E-86A1-63C821BC97D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6890B1D8-DFD6-4FEA-BE9B-FBF8C5EABE7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6E67841A-7EA4-4001-A7DF-10FFF399E0B9}"/>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6D9B03F0-B9E7-4094-B2A7-68C081BDCC40}"/>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A206F9C-FEEB-49D0-919A-383C36336757}"/>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8D51EDB0-7DA2-48CC-98ED-F4151184BF01}"/>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D56425AB-3D08-40C5-903D-6AECD3A5AB9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37D4D71-3B11-4B86-8A92-5B0E159BF53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FECE156-C65A-4B40-A719-39F84EDDB40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5D9BBBA-4248-4DFB-8CD0-D64D3031AC4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8A77568E-CE5A-401C-B907-08C9C417005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D380FA30-7AEC-4EB3-A3A5-0A2D5F83A1B4}"/>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F2490423-D145-4E94-8D60-6B599A5BA313}"/>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47DFE84D-7E81-499C-A1EC-405E666482D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E29F279-220D-4DFE-A163-8E11B71898B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809C716-E5FA-415E-9CBE-7780CFBBC28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1659E5-8EEB-43D5-8DD4-6C8E1EAC1D5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7746F0FB-FDC1-4CD4-854D-01FEF78AED1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97327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905" y="253497"/>
            <a:ext cx="4572000" cy="1938992"/>
          </a:xfrm>
          <a:prstGeom prst="rect">
            <a:avLst/>
          </a:prstGeom>
        </p:spPr>
        <p:txBody>
          <a:bodyPr>
            <a:spAutoFit/>
          </a:bodyPr>
          <a:lstStyle/>
          <a:p>
            <a:r>
              <a:rPr lang="en-US" sz="1200" b="1" dirty="0"/>
              <a:t>Improper to Contend:</a:t>
            </a:r>
          </a:p>
          <a:p>
            <a:r>
              <a:rPr lang="en-US" sz="1200" dirty="0"/>
              <a:t>The Prophet Joseph Smith taught the same principle: “The Elders would go forth, and each must stand for himself … to go in all meekness, in sobriety, and preach Jesus Christ and Him crucified; not to contend with others on account of their faith, or systems of religion, but pursue a steady course. This I delivered by way of commandment; and all who observe it not will pull down persecution upon their heads, while those who do, shall always be filled with the Holy Ghost; this I pronounced as a prophecy, and sealed with hosanna and amen.” (</a:t>
            </a:r>
            <a:r>
              <a:rPr lang="en-US" sz="1200" i="1" dirty="0"/>
              <a:t>History of the Church,</a:t>
            </a:r>
            <a:r>
              <a:rPr lang="en-US" sz="1200" dirty="0"/>
              <a:t> 2:431.)</a:t>
            </a:r>
          </a:p>
        </p:txBody>
      </p:sp>
      <p:pic>
        <p:nvPicPr>
          <p:cNvPr id="1026" name="Picture 2" descr="Image result for new presidency lds">
            <a:extLst>
              <a:ext uri="{FF2B5EF4-FFF2-40B4-BE49-F238E27FC236}">
                <a16:creationId xmlns:a16="http://schemas.microsoft.com/office/drawing/2014/main" id="{CB95FA66-093D-4506-897E-19C71D767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545" y="253497"/>
            <a:ext cx="3272261" cy="16869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A825424D-20D6-4497-A766-50FD572007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88" r="13281"/>
          <a:stretch/>
        </p:blipFill>
        <p:spPr bwMode="auto">
          <a:xfrm>
            <a:off x="240123" y="2367676"/>
            <a:ext cx="4239097" cy="294394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C6C9D9AE-213D-40AB-A373-C7F4207C4B70}"/>
              </a:ext>
            </a:extLst>
          </p:cNvPr>
          <p:cNvSpPr/>
          <p:nvPr/>
        </p:nvSpPr>
        <p:spPr>
          <a:xfrm>
            <a:off x="4694976" y="2192489"/>
            <a:ext cx="5797990" cy="4524315"/>
          </a:xfrm>
          <a:prstGeom prst="rect">
            <a:avLst/>
          </a:prstGeom>
          <a:ln>
            <a:solidFill>
              <a:schemeClr val="tx1"/>
            </a:solidFill>
          </a:ln>
        </p:spPr>
        <p:txBody>
          <a:bodyPr wrap="square">
            <a:spAutoFit/>
          </a:bodyPr>
          <a:lstStyle/>
          <a:p>
            <a:r>
              <a:rPr lang="en-US" sz="1200" b="1" dirty="0"/>
              <a:t>Who is Hyrum M. (Mack) Smith? </a:t>
            </a:r>
            <a:r>
              <a:rPr lang="en-US" sz="1200" dirty="0"/>
              <a:t> (March 21, 1872 – January 23, 1918) was a member of the Quorum of the Twelve Apostles of The Church of Jesus Christ of Latter-day Saints (LDS Church).</a:t>
            </a:r>
          </a:p>
          <a:p>
            <a:r>
              <a:rPr lang="en-US" sz="1200" dirty="0"/>
              <a:t>Smith was born in Salt Lake City, Utah Territory, the eldest son of church apostle and future church president Joseph F. Smith and Edna </a:t>
            </a:r>
            <a:r>
              <a:rPr lang="en-US" sz="1200" dirty="0" err="1"/>
              <a:t>Lambson</a:t>
            </a:r>
            <a:r>
              <a:rPr lang="en-US" sz="1200" dirty="0"/>
              <a:t>. Smith was named after his paternal grandfather Hyrum Smith, who was the elder brother of LDS Church founder Joseph Smith and a prominent leader of the early Church.</a:t>
            </a:r>
          </a:p>
          <a:p>
            <a:r>
              <a:rPr lang="en-US" sz="1200" dirty="0"/>
              <a:t>Smith attended Latter-day Saint College, from which he graduated in 1894. On November 15, 1895, he married Ida Bowman and the next day left her behind so he could go and serve a mission in Great Britain. From October 1896 until February 1898 he presided over the Newcastle Conference.</a:t>
            </a:r>
            <a:r>
              <a:rPr lang="en-US" sz="1200" baseline="30000" dirty="0"/>
              <a:t>[</a:t>
            </a:r>
            <a:endParaRPr lang="en-US" sz="1200" dirty="0"/>
          </a:p>
          <a:p>
            <a:r>
              <a:rPr lang="en-US" sz="1200" dirty="0"/>
              <a:t>After returning from his mission abroad Smith worked at ZCMI while also serving as a part-time missionary in Salt Lake City.</a:t>
            </a:r>
            <a:r>
              <a:rPr lang="en-US" sz="1200" baseline="30000" dirty="0"/>
              <a:t>[</a:t>
            </a:r>
            <a:endParaRPr lang="en-US" sz="1200" dirty="0"/>
          </a:p>
          <a:p>
            <a:r>
              <a:rPr lang="en-US" sz="1200" dirty="0"/>
              <a:t>Smith was ordained an apostle of the church on October 24, 1901 at the age of 29, by his father, who was by then president of the church.</a:t>
            </a:r>
          </a:p>
          <a:p>
            <a:r>
              <a:rPr lang="en-US" sz="1200" dirty="0"/>
              <a:t>In 1913 Smith was called as the president of the European Mission of the church. He served in this capacity until 1916, when the activities of the mission were suspended due to World War I.</a:t>
            </a:r>
          </a:p>
          <a:p>
            <a:r>
              <a:rPr lang="en-US" sz="1200" dirty="0"/>
              <a:t>Smith was married to Ida Elizabeth Bowman, with whom he had five children, one of whom was Joseph Fielding Smith, a one-time presiding patriarch of the church. Another of Smith's children was Geraldine Smith, the mother of M. Russell Ballard.</a:t>
            </a:r>
          </a:p>
          <a:p>
            <a:r>
              <a:rPr lang="en-US" sz="1200" dirty="0"/>
              <a:t>Smith wrote a commentary on the Doctrine and Covenants with </a:t>
            </a:r>
            <a:r>
              <a:rPr lang="en-US" sz="1200" dirty="0" err="1"/>
              <a:t>Janne</a:t>
            </a:r>
            <a:r>
              <a:rPr lang="en-US" sz="1200" dirty="0"/>
              <a:t> M. </a:t>
            </a:r>
            <a:r>
              <a:rPr lang="en-US" sz="1200" dirty="0" err="1"/>
              <a:t>Sjödahl</a:t>
            </a:r>
            <a:r>
              <a:rPr lang="en-US" sz="1200" dirty="0"/>
              <a:t>.</a:t>
            </a:r>
          </a:p>
          <a:p>
            <a:r>
              <a:rPr lang="en-US" sz="1200" dirty="0"/>
              <a:t>Smith died prematurely in Salt Lake City from a ruptured appendix at the age of 45. He was buried at Salt Lake City Cemetery.</a:t>
            </a:r>
          </a:p>
        </p:txBody>
      </p:sp>
      <p:pic>
        <p:nvPicPr>
          <p:cNvPr id="13" name="Picture 12" descr="Hyrum_M._Smith.jpg">
            <a:extLst>
              <a:ext uri="{FF2B5EF4-FFF2-40B4-BE49-F238E27FC236}">
                <a16:creationId xmlns:a16="http://schemas.microsoft.com/office/drawing/2014/main" id="{3BCCFC12-A749-475D-9391-113A45CDD03D}"/>
              </a:ext>
            </a:extLst>
          </p:cNvPr>
          <p:cNvPicPr>
            <a:picLocks noChangeAspect="1"/>
          </p:cNvPicPr>
          <p:nvPr/>
        </p:nvPicPr>
        <p:blipFill>
          <a:blip r:embed="rId4" cstate="print"/>
          <a:stretch>
            <a:fillRect/>
          </a:stretch>
        </p:blipFill>
        <p:spPr>
          <a:xfrm>
            <a:off x="10604813" y="3069125"/>
            <a:ext cx="1461901" cy="2055137"/>
          </a:xfrm>
          <a:prstGeom prst="rect">
            <a:avLst/>
          </a:prstGeom>
        </p:spPr>
      </p:pic>
    </p:spTree>
    <p:extLst>
      <p:ext uri="{BB962C8B-B14F-4D97-AF65-F5344CB8AC3E}">
        <p14:creationId xmlns:p14="http://schemas.microsoft.com/office/powerpoint/2010/main" val="4001822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B2CC43-0374-4091-AC5A-326F82B93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1015663"/>
          </a:xfrm>
          <a:prstGeom prst="rect">
            <a:avLst/>
          </a:prstGeom>
          <a:noFill/>
        </p:spPr>
        <p:txBody>
          <a:bodyPr wrap="square" rtlCol="0">
            <a:spAutoFit/>
          </a:bodyPr>
          <a:lstStyle/>
          <a:p>
            <a:pPr algn="ctr"/>
            <a:r>
              <a:rPr lang="en-US" sz="6000" dirty="0">
                <a:solidFill>
                  <a:schemeClr val="bg1"/>
                </a:solidFill>
              </a:rPr>
              <a:t>What is in a Name?</a:t>
            </a:r>
          </a:p>
        </p:txBody>
      </p:sp>
      <p:sp>
        <p:nvSpPr>
          <p:cNvPr id="4" name="TextBox 3"/>
          <p:cNvSpPr txBox="1"/>
          <p:nvPr/>
        </p:nvSpPr>
        <p:spPr>
          <a:xfrm>
            <a:off x="1828800" y="1371601"/>
            <a:ext cx="4876800" cy="3693319"/>
          </a:xfrm>
          <a:prstGeom prst="rect">
            <a:avLst/>
          </a:prstGeom>
          <a:noFill/>
        </p:spPr>
        <p:txBody>
          <a:bodyPr wrap="square" rtlCol="0">
            <a:spAutoFit/>
          </a:bodyPr>
          <a:lstStyle/>
          <a:p>
            <a:r>
              <a:rPr lang="en-US" dirty="0">
                <a:solidFill>
                  <a:schemeClr val="bg1"/>
                </a:solidFill>
              </a:rPr>
              <a:t>Surname:</a:t>
            </a:r>
          </a:p>
          <a:p>
            <a:endParaRPr lang="en-US" dirty="0">
              <a:solidFill>
                <a:schemeClr val="bg1"/>
              </a:solidFill>
            </a:endParaRPr>
          </a:p>
          <a:p>
            <a:r>
              <a:rPr lang="en-US" dirty="0">
                <a:solidFill>
                  <a:schemeClr val="bg1"/>
                </a:solidFill>
              </a:rPr>
              <a:t>A </a:t>
            </a:r>
            <a:r>
              <a:rPr lang="en-US" b="1" dirty="0">
                <a:solidFill>
                  <a:schemeClr val="bg1"/>
                </a:solidFill>
              </a:rPr>
              <a:t>surname</a:t>
            </a:r>
            <a:r>
              <a:rPr lang="en-US" dirty="0">
                <a:solidFill>
                  <a:schemeClr val="bg1"/>
                </a:solidFill>
              </a:rPr>
              <a:t> is a name added to a given name and is part of a personal name.</a:t>
            </a:r>
          </a:p>
          <a:p>
            <a:endParaRPr lang="en-US" dirty="0">
              <a:solidFill>
                <a:schemeClr val="bg1"/>
              </a:solidFill>
            </a:endParaRPr>
          </a:p>
          <a:p>
            <a:r>
              <a:rPr lang="en-US" dirty="0">
                <a:solidFill>
                  <a:schemeClr val="bg1"/>
                </a:solidFill>
              </a:rPr>
              <a:t>In many cases, a surname is a family name and many dictionaries define "surname" as a synonym of "family name". </a:t>
            </a:r>
          </a:p>
          <a:p>
            <a:endParaRPr lang="en-US" dirty="0">
              <a:solidFill>
                <a:schemeClr val="bg1"/>
              </a:solidFill>
            </a:endParaRPr>
          </a:p>
          <a:p>
            <a:r>
              <a:rPr lang="en-US" dirty="0">
                <a:solidFill>
                  <a:schemeClr val="bg1"/>
                </a:solidFill>
              </a:rPr>
              <a:t>In the western hemisphere, it is commonly synonymous with "last name", since it is usually placed at the end of a person's given name.</a:t>
            </a:r>
          </a:p>
          <a:p>
            <a:endParaRPr lang="en-US" dirty="0">
              <a:solidFill>
                <a:schemeClr val="bg1"/>
              </a:solidFill>
            </a:endParaRPr>
          </a:p>
        </p:txBody>
      </p:sp>
      <p:pic>
        <p:nvPicPr>
          <p:cNvPr id="3" name="Picture 2">
            <a:extLst>
              <a:ext uri="{FF2B5EF4-FFF2-40B4-BE49-F238E27FC236}">
                <a16:creationId xmlns:a16="http://schemas.microsoft.com/office/drawing/2014/main" id="{3AD7A35B-5F22-408F-BE4D-799108489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1183480"/>
            <a:ext cx="3200400" cy="1809750"/>
          </a:xfrm>
          <a:prstGeom prst="rect">
            <a:avLst/>
          </a:prstGeom>
        </p:spPr>
      </p:pic>
      <p:pic>
        <p:nvPicPr>
          <p:cNvPr id="7" name="Picture 6">
            <a:extLst>
              <a:ext uri="{FF2B5EF4-FFF2-40B4-BE49-F238E27FC236}">
                <a16:creationId xmlns:a16="http://schemas.microsoft.com/office/drawing/2014/main" id="{92D22B08-FDEC-43C0-B09D-BBAB731A2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200" y="3864770"/>
            <a:ext cx="3606800" cy="2400300"/>
          </a:xfrm>
          <a:prstGeom prst="rect">
            <a:avLst/>
          </a:prstGeom>
        </p:spPr>
      </p:pic>
      <p:pic>
        <p:nvPicPr>
          <p:cNvPr id="10" name="Picture 9">
            <a:extLst>
              <a:ext uri="{FF2B5EF4-FFF2-40B4-BE49-F238E27FC236}">
                <a16:creationId xmlns:a16="http://schemas.microsoft.com/office/drawing/2014/main" id="{5CC87B34-9EFE-47B6-8A0A-4341CF5263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4459" y="5151736"/>
            <a:ext cx="2819400" cy="990600"/>
          </a:xfrm>
          <a:prstGeom prst="rect">
            <a:avLst/>
          </a:prstGeom>
        </p:spPr>
      </p:pic>
    </p:spTree>
    <p:extLst>
      <p:ext uri="{BB962C8B-B14F-4D97-AF65-F5344CB8AC3E}">
        <p14:creationId xmlns:p14="http://schemas.microsoft.com/office/powerpoint/2010/main" val="193832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752600" y="304800"/>
            <a:ext cx="7239000" cy="6310056"/>
          </a:xfrm>
          <a:prstGeom prst="rect">
            <a:avLst/>
          </a:prstGeom>
          <a:solidFill>
            <a:srgbClr val="FFFFFF"/>
          </a:solidFill>
          <a:ln w="9525">
            <a:noFill/>
            <a:miter lim="800000"/>
            <a:headEnd/>
            <a:tailEnd/>
          </a:ln>
          <a:effectLst/>
        </p:spPr>
        <p:txBody>
          <a:bodyPr vert="horz" wrap="square" lIns="253920" tIns="45720" rIns="0" bIns="15870" numCol="1" anchor="ctr" anchorCtr="0" compatLnSpc="1">
            <a:prstTxWarp prst="textNoShape">
              <a:avLst/>
            </a:prstTxWarp>
            <a:spAutoFit/>
          </a:bodyPr>
          <a:lstStyle/>
          <a:p>
            <a:pPr fontAlgn="base">
              <a:spcBef>
                <a:spcPct val="0"/>
              </a:spcBef>
              <a:spcAft>
                <a:spcPct val="0"/>
              </a:spcAft>
            </a:pPr>
            <a:endParaRPr lang="en-US" dirty="0">
              <a:latin typeface="Arial" pitchFamily="34" charset="0"/>
              <a:cs typeface="Arial" pitchFamily="34" charset="0"/>
            </a:endParaRPr>
          </a:p>
          <a:p>
            <a:pPr eaLnBrk="0" fontAlgn="base" hangingPunct="0">
              <a:spcBef>
                <a:spcPct val="0"/>
              </a:spcBef>
              <a:spcAft>
                <a:spcPct val="0"/>
              </a:spcAft>
            </a:pPr>
            <a:r>
              <a:rPr lang="en-US" sz="1000" b="1" dirty="0">
                <a:latin typeface="Arial" pitchFamily="34" charset="0"/>
                <a:cs typeface="Arial" pitchFamily="34" charset="0"/>
              </a:rPr>
              <a:t>14 February 1835 </a:t>
            </a:r>
          </a:p>
          <a:p>
            <a:pPr lvl="1" indent="-457200" eaLnBrk="0" fontAlgn="base" hangingPunct="0">
              <a:spcBef>
                <a:spcPct val="0"/>
              </a:spcBef>
              <a:spcAft>
                <a:spcPct val="0"/>
              </a:spcAft>
            </a:pPr>
            <a:r>
              <a:rPr lang="en-US" sz="1000" dirty="0">
                <a:latin typeface="Arial" pitchFamily="34" charset="0"/>
                <a:cs typeface="Arial" pitchFamily="34" charset="0"/>
              </a:rPr>
              <a:t>Quorum of the Twelve Apostles is organized. Oliver Cowdery, Martin Harris, and David Whitmer choose the first 12 members. Lyman E. Johnson, Brigham Young and Heber C. Kimball ordained.</a:t>
            </a:r>
          </a:p>
          <a:p>
            <a:pPr eaLnBrk="0" fontAlgn="base" hangingPunct="0">
              <a:spcBef>
                <a:spcPct val="0"/>
              </a:spcBef>
              <a:spcAft>
                <a:spcPct val="0"/>
              </a:spcAft>
            </a:pPr>
            <a:r>
              <a:rPr lang="en-US" sz="1000" b="1" dirty="0">
                <a:latin typeface="Arial" pitchFamily="34" charset="0"/>
                <a:cs typeface="Arial" pitchFamily="34" charset="0"/>
              </a:rPr>
              <a:t>15 February 1835 </a:t>
            </a:r>
          </a:p>
          <a:p>
            <a:pPr lvl="1" indent="-457200" eaLnBrk="0" fontAlgn="base" hangingPunct="0">
              <a:spcBef>
                <a:spcPct val="0"/>
              </a:spcBef>
              <a:spcAft>
                <a:spcPct val="0"/>
              </a:spcAft>
            </a:pPr>
            <a:r>
              <a:rPr lang="en-US" sz="1000" dirty="0">
                <a:latin typeface="Arial" pitchFamily="34" charset="0"/>
                <a:cs typeface="Arial" pitchFamily="34" charset="0"/>
              </a:rPr>
              <a:t>Orson Hyde, David W. Patten, Luke S. Johnson, William E. </a:t>
            </a:r>
            <a:r>
              <a:rPr lang="en-US" sz="1000" dirty="0" err="1">
                <a:latin typeface="Arial" pitchFamily="34" charset="0"/>
                <a:cs typeface="Arial" pitchFamily="34" charset="0"/>
              </a:rPr>
              <a:t>McLellin</a:t>
            </a:r>
            <a:r>
              <a:rPr lang="en-US" sz="1000" dirty="0">
                <a:latin typeface="Arial" pitchFamily="34" charset="0"/>
                <a:cs typeface="Arial" pitchFamily="34" charset="0"/>
              </a:rPr>
              <a:t>, John F. Boynton and William Smith ordained.</a:t>
            </a:r>
          </a:p>
          <a:p>
            <a:pPr eaLnBrk="0" fontAlgn="base" hangingPunct="0">
              <a:spcBef>
                <a:spcPct val="0"/>
              </a:spcBef>
              <a:spcAft>
                <a:spcPct val="0"/>
              </a:spcAft>
            </a:pPr>
            <a:r>
              <a:rPr lang="en-US" sz="1000" b="1" dirty="0">
                <a:latin typeface="Arial" pitchFamily="34" charset="0"/>
                <a:cs typeface="Arial" pitchFamily="34" charset="0"/>
              </a:rPr>
              <a:t>21 February 1835 </a:t>
            </a:r>
          </a:p>
          <a:p>
            <a:pPr lvl="1" indent="-457200" eaLnBrk="0" fontAlgn="base" hangingPunct="0">
              <a:spcBef>
                <a:spcPct val="0"/>
              </a:spcBef>
              <a:spcAft>
                <a:spcPct val="0"/>
              </a:spcAft>
            </a:pPr>
            <a:r>
              <a:rPr lang="en-US" sz="1000" dirty="0">
                <a:latin typeface="Arial" pitchFamily="34" charset="0"/>
                <a:cs typeface="Arial" pitchFamily="34" charset="0"/>
              </a:rPr>
              <a:t>Parley P. Pratt ordained.</a:t>
            </a:r>
          </a:p>
          <a:p>
            <a:pPr eaLnBrk="0" fontAlgn="base" hangingPunct="0">
              <a:spcBef>
                <a:spcPct val="0"/>
              </a:spcBef>
              <a:spcAft>
                <a:spcPct val="0"/>
              </a:spcAft>
            </a:pPr>
            <a:r>
              <a:rPr lang="en-US" sz="1000" b="1" dirty="0">
                <a:latin typeface="Arial" pitchFamily="34" charset="0"/>
                <a:cs typeface="Arial" pitchFamily="34" charset="0"/>
              </a:rPr>
              <a:t>25 April 1835</a:t>
            </a:r>
          </a:p>
          <a:p>
            <a:pPr lvl="1" indent="-457200" eaLnBrk="0" fontAlgn="base" hangingPunct="0">
              <a:spcBef>
                <a:spcPct val="0"/>
              </a:spcBef>
              <a:spcAft>
                <a:spcPct val="0"/>
              </a:spcAft>
            </a:pPr>
            <a:r>
              <a:rPr lang="en-US" sz="1000" dirty="0">
                <a:latin typeface="Arial" pitchFamily="34" charset="0"/>
                <a:cs typeface="Arial" pitchFamily="34" charset="0"/>
              </a:rPr>
              <a:t>Thomas B. Marsh ordained.</a:t>
            </a:r>
          </a:p>
          <a:p>
            <a:pPr eaLnBrk="0" fontAlgn="base" hangingPunct="0">
              <a:spcBef>
                <a:spcPct val="0"/>
              </a:spcBef>
              <a:spcAft>
                <a:spcPct val="0"/>
              </a:spcAft>
            </a:pPr>
            <a:r>
              <a:rPr lang="en-US" sz="1000" b="1" dirty="0">
                <a:latin typeface="Arial" pitchFamily="34" charset="0"/>
                <a:cs typeface="Arial" pitchFamily="34" charset="0"/>
              </a:rPr>
              <a:t>26 April 1835 </a:t>
            </a:r>
          </a:p>
          <a:p>
            <a:pPr lvl="1" indent="-457200" eaLnBrk="0" fontAlgn="base" hangingPunct="0">
              <a:spcBef>
                <a:spcPct val="0"/>
              </a:spcBef>
              <a:spcAft>
                <a:spcPct val="0"/>
              </a:spcAft>
            </a:pPr>
            <a:r>
              <a:rPr lang="en-US" sz="1000" dirty="0">
                <a:latin typeface="Arial" pitchFamily="34" charset="0"/>
                <a:cs typeface="Arial" pitchFamily="34" charset="0"/>
              </a:rPr>
              <a:t>Orson Pratt ordained.</a:t>
            </a:r>
          </a:p>
          <a:p>
            <a:pPr eaLnBrk="0" fontAlgn="base" hangingPunct="0">
              <a:spcBef>
                <a:spcPct val="0"/>
              </a:spcBef>
              <a:spcAft>
                <a:spcPct val="0"/>
              </a:spcAft>
            </a:pPr>
            <a:r>
              <a:rPr lang="en-US" sz="1000" b="1" dirty="0">
                <a:latin typeface="Arial" pitchFamily="34" charset="0"/>
                <a:cs typeface="Arial" pitchFamily="34" charset="0"/>
              </a:rPr>
              <a:t>2 May 1835 </a:t>
            </a:r>
          </a:p>
          <a:p>
            <a:pPr lvl="1" indent="-457200" eaLnBrk="0" fontAlgn="base" hangingPunct="0">
              <a:spcBef>
                <a:spcPct val="0"/>
              </a:spcBef>
              <a:spcAft>
                <a:spcPct val="0"/>
              </a:spcAft>
            </a:pPr>
            <a:r>
              <a:rPr lang="en-US" sz="1000" dirty="0">
                <a:latin typeface="Arial" pitchFamily="34" charset="0"/>
                <a:cs typeface="Arial" pitchFamily="34" charset="0"/>
              </a:rPr>
              <a:t>Thomas B. Marsh sustained as President of the Quorum of the Twelve</a:t>
            </a:r>
          </a:p>
          <a:p>
            <a:pPr eaLnBrk="0" fontAlgn="base" hangingPunct="0">
              <a:spcBef>
                <a:spcPct val="0"/>
              </a:spcBef>
              <a:spcAft>
                <a:spcPct val="0"/>
              </a:spcAft>
            </a:pPr>
            <a:r>
              <a:rPr lang="en-US" sz="1000" b="1" dirty="0">
                <a:latin typeface="Arial" pitchFamily="34" charset="0"/>
                <a:cs typeface="Arial" pitchFamily="34" charset="0"/>
              </a:rPr>
              <a:t>3 September 1837 </a:t>
            </a:r>
          </a:p>
          <a:p>
            <a:pPr lvl="1" indent="-457200" eaLnBrk="0" fontAlgn="base" hangingPunct="0">
              <a:spcBef>
                <a:spcPct val="0"/>
              </a:spcBef>
              <a:spcAft>
                <a:spcPct val="0"/>
              </a:spcAft>
            </a:pPr>
            <a:r>
              <a:rPr lang="en-US" sz="1000" dirty="0">
                <a:latin typeface="Arial" pitchFamily="34" charset="0"/>
                <a:cs typeface="Arial" pitchFamily="34" charset="0"/>
              </a:rPr>
              <a:t>John F. Boynton </a:t>
            </a:r>
            <a:r>
              <a:rPr lang="en-US" sz="1000" dirty="0" err="1">
                <a:latin typeface="Arial" pitchFamily="34" charset="0"/>
                <a:cs typeface="Arial" pitchFamily="34" charset="0"/>
              </a:rPr>
              <a:t>disfellowshipped</a:t>
            </a:r>
            <a:r>
              <a:rPr lang="en-US" sz="1000" dirty="0">
                <a:latin typeface="Arial" pitchFamily="34" charset="0"/>
                <a:cs typeface="Arial" pitchFamily="34" charset="0"/>
              </a:rPr>
              <a:t>. He was excommunicated later that year.</a:t>
            </a:r>
          </a:p>
          <a:p>
            <a:pPr eaLnBrk="0" fontAlgn="base" hangingPunct="0">
              <a:spcBef>
                <a:spcPct val="0"/>
              </a:spcBef>
              <a:spcAft>
                <a:spcPct val="0"/>
              </a:spcAft>
            </a:pPr>
            <a:r>
              <a:rPr lang="en-US" sz="1000" b="1" dirty="0">
                <a:latin typeface="Arial" pitchFamily="34" charset="0"/>
                <a:cs typeface="Arial" pitchFamily="34" charset="0"/>
              </a:rPr>
              <a:t>13 April 1838 </a:t>
            </a:r>
          </a:p>
          <a:p>
            <a:pPr lvl="1" indent="-457200" eaLnBrk="0" fontAlgn="base" hangingPunct="0">
              <a:spcBef>
                <a:spcPct val="0"/>
              </a:spcBef>
              <a:spcAft>
                <a:spcPct val="0"/>
              </a:spcAft>
            </a:pPr>
            <a:r>
              <a:rPr lang="en-US" sz="1000" dirty="0">
                <a:latin typeface="Arial" pitchFamily="34" charset="0"/>
                <a:cs typeface="Arial" pitchFamily="34" charset="0"/>
              </a:rPr>
              <a:t>Lyman E. Johnson and his brother, Luke S. Johnson excommunicated.</a:t>
            </a:r>
          </a:p>
          <a:p>
            <a:pPr eaLnBrk="0" fontAlgn="base" hangingPunct="0">
              <a:spcBef>
                <a:spcPct val="0"/>
              </a:spcBef>
              <a:spcAft>
                <a:spcPct val="0"/>
              </a:spcAft>
            </a:pPr>
            <a:r>
              <a:rPr lang="en-US" sz="1000" b="1" dirty="0">
                <a:latin typeface="Arial" pitchFamily="34" charset="0"/>
                <a:cs typeface="Arial" pitchFamily="34" charset="0"/>
              </a:rPr>
              <a:t>11 May 1838 </a:t>
            </a:r>
          </a:p>
          <a:p>
            <a:pPr lvl="1" indent="-457200" eaLnBrk="0" fontAlgn="base" hangingPunct="0">
              <a:spcBef>
                <a:spcPct val="0"/>
              </a:spcBef>
              <a:spcAft>
                <a:spcPct val="0"/>
              </a:spcAft>
            </a:pPr>
            <a:r>
              <a:rPr lang="en-US" sz="1000" dirty="0">
                <a:latin typeface="Arial" pitchFamily="34" charset="0"/>
                <a:cs typeface="Arial" pitchFamily="34" charset="0"/>
              </a:rPr>
              <a:t>William E. </a:t>
            </a:r>
            <a:r>
              <a:rPr lang="en-US" sz="1000" dirty="0" err="1">
                <a:latin typeface="Arial" pitchFamily="34" charset="0"/>
                <a:cs typeface="Arial" pitchFamily="34" charset="0"/>
              </a:rPr>
              <a:t>McLellin</a:t>
            </a:r>
            <a:r>
              <a:rPr lang="en-US" sz="1000" dirty="0">
                <a:latin typeface="Arial" pitchFamily="34" charset="0"/>
                <a:cs typeface="Arial" pitchFamily="34" charset="0"/>
              </a:rPr>
              <a:t> excommunicated.</a:t>
            </a:r>
          </a:p>
          <a:p>
            <a:pPr eaLnBrk="0" fontAlgn="base" hangingPunct="0">
              <a:spcBef>
                <a:spcPct val="0"/>
              </a:spcBef>
              <a:spcAft>
                <a:spcPct val="0"/>
              </a:spcAft>
            </a:pPr>
            <a:r>
              <a:rPr lang="en-US" sz="1000" b="1" dirty="0">
                <a:latin typeface="Arial" pitchFamily="34" charset="0"/>
                <a:cs typeface="Arial" pitchFamily="34" charset="0"/>
              </a:rPr>
              <a:t>25 October 1838 </a:t>
            </a:r>
          </a:p>
          <a:p>
            <a:pPr lvl="1" indent="-457200" eaLnBrk="0" fontAlgn="base" hangingPunct="0">
              <a:spcBef>
                <a:spcPct val="0"/>
              </a:spcBef>
              <a:spcAft>
                <a:spcPct val="0"/>
              </a:spcAft>
            </a:pPr>
            <a:r>
              <a:rPr lang="en-US" sz="1000" dirty="0">
                <a:latin typeface="Arial" pitchFamily="34" charset="0"/>
                <a:cs typeface="Arial" pitchFamily="34" charset="0"/>
              </a:rPr>
              <a:t>David W. Patten killed in Battle of Crooked River.</a:t>
            </a:r>
          </a:p>
          <a:p>
            <a:pPr eaLnBrk="0" fontAlgn="base" hangingPunct="0">
              <a:spcBef>
                <a:spcPct val="0"/>
              </a:spcBef>
              <a:spcAft>
                <a:spcPct val="0"/>
              </a:spcAft>
            </a:pPr>
            <a:r>
              <a:rPr lang="en-US" sz="1000" b="1" dirty="0">
                <a:latin typeface="Arial" pitchFamily="34" charset="0"/>
                <a:cs typeface="Arial" pitchFamily="34" charset="0"/>
              </a:rPr>
              <a:t>19 December 1838 </a:t>
            </a:r>
          </a:p>
          <a:p>
            <a:pPr lvl="1" indent="-457200" eaLnBrk="0" fontAlgn="base" hangingPunct="0">
              <a:spcBef>
                <a:spcPct val="0"/>
              </a:spcBef>
              <a:spcAft>
                <a:spcPct val="0"/>
              </a:spcAft>
            </a:pPr>
            <a:r>
              <a:rPr lang="en-US" sz="1000" dirty="0">
                <a:latin typeface="Arial" pitchFamily="34" charset="0"/>
                <a:cs typeface="Arial" pitchFamily="34" charset="0"/>
              </a:rPr>
              <a:t>John Taylor and John E. Page ordained.</a:t>
            </a:r>
          </a:p>
          <a:p>
            <a:pPr eaLnBrk="0" fontAlgn="base" hangingPunct="0">
              <a:spcBef>
                <a:spcPct val="0"/>
              </a:spcBef>
              <a:spcAft>
                <a:spcPct val="0"/>
              </a:spcAft>
            </a:pPr>
            <a:r>
              <a:rPr lang="en-US" sz="1000" b="1" dirty="0">
                <a:latin typeface="Arial" pitchFamily="34" charset="0"/>
                <a:cs typeface="Arial" pitchFamily="34" charset="0"/>
              </a:rPr>
              <a:t>17 March 1839 </a:t>
            </a:r>
          </a:p>
          <a:p>
            <a:pPr lvl="1" indent="-457200" eaLnBrk="0" fontAlgn="base" hangingPunct="0">
              <a:spcBef>
                <a:spcPct val="0"/>
              </a:spcBef>
              <a:spcAft>
                <a:spcPct val="0"/>
              </a:spcAft>
            </a:pPr>
            <a:r>
              <a:rPr lang="en-US" sz="1000" dirty="0">
                <a:latin typeface="Arial" pitchFamily="34" charset="0"/>
                <a:cs typeface="Arial" pitchFamily="34" charset="0"/>
              </a:rPr>
              <a:t>Thomas B. Marsh excommunicated.</a:t>
            </a:r>
          </a:p>
          <a:p>
            <a:pPr eaLnBrk="0" fontAlgn="base" hangingPunct="0">
              <a:spcBef>
                <a:spcPct val="0"/>
              </a:spcBef>
              <a:spcAft>
                <a:spcPct val="0"/>
              </a:spcAft>
            </a:pPr>
            <a:r>
              <a:rPr lang="en-US" sz="1000" b="1" dirty="0">
                <a:latin typeface="Arial" pitchFamily="34" charset="0"/>
                <a:cs typeface="Arial" pitchFamily="34" charset="0"/>
              </a:rPr>
              <a:t>26 April 1839 </a:t>
            </a:r>
          </a:p>
          <a:p>
            <a:pPr lvl="1" indent="-457200" eaLnBrk="0" fontAlgn="base" hangingPunct="0">
              <a:spcBef>
                <a:spcPct val="0"/>
              </a:spcBef>
              <a:spcAft>
                <a:spcPct val="0"/>
              </a:spcAft>
            </a:pPr>
            <a:r>
              <a:rPr lang="en-US" sz="1000" dirty="0" err="1">
                <a:latin typeface="Arial" pitchFamily="34" charset="0"/>
                <a:cs typeface="Arial" pitchFamily="34" charset="0"/>
              </a:rPr>
              <a:t>Wilford</a:t>
            </a:r>
            <a:r>
              <a:rPr lang="en-US" sz="1000" dirty="0">
                <a:latin typeface="Arial" pitchFamily="34" charset="0"/>
                <a:cs typeface="Arial" pitchFamily="34" charset="0"/>
              </a:rPr>
              <a:t> Woodruff and George A. Smith ordained.</a:t>
            </a:r>
          </a:p>
          <a:p>
            <a:pPr eaLnBrk="0" fontAlgn="base" hangingPunct="0">
              <a:spcBef>
                <a:spcPct val="0"/>
              </a:spcBef>
              <a:spcAft>
                <a:spcPct val="0"/>
              </a:spcAft>
            </a:pPr>
            <a:r>
              <a:rPr lang="en-US" sz="1000" b="1" dirty="0">
                <a:latin typeface="Arial" pitchFamily="34" charset="0"/>
                <a:cs typeface="Arial" pitchFamily="34" charset="0"/>
              </a:rPr>
              <a:t>4 May 1839 </a:t>
            </a:r>
          </a:p>
          <a:p>
            <a:pPr lvl="1" indent="-457200" eaLnBrk="0" fontAlgn="base" hangingPunct="0">
              <a:spcBef>
                <a:spcPct val="0"/>
              </a:spcBef>
              <a:spcAft>
                <a:spcPct val="0"/>
              </a:spcAft>
            </a:pPr>
            <a:r>
              <a:rPr lang="en-US" sz="1000" dirty="0">
                <a:latin typeface="Arial" pitchFamily="34" charset="0"/>
                <a:cs typeface="Arial" pitchFamily="34" charset="0"/>
              </a:rPr>
              <a:t>William Smith and Orson Hyde removed from the Quorum by vote of the church.</a:t>
            </a:r>
          </a:p>
          <a:p>
            <a:pPr eaLnBrk="0" fontAlgn="base" hangingPunct="0">
              <a:spcBef>
                <a:spcPct val="0"/>
              </a:spcBef>
              <a:spcAft>
                <a:spcPct val="0"/>
              </a:spcAft>
            </a:pPr>
            <a:r>
              <a:rPr lang="en-US" sz="1000" b="1" dirty="0">
                <a:latin typeface="Arial" pitchFamily="34" charset="0"/>
                <a:cs typeface="Arial" pitchFamily="34" charset="0"/>
              </a:rPr>
              <a:t>25 May 1839 </a:t>
            </a:r>
          </a:p>
          <a:p>
            <a:pPr lvl="1" indent="-457200" eaLnBrk="0" fontAlgn="base" hangingPunct="0">
              <a:spcBef>
                <a:spcPct val="0"/>
              </a:spcBef>
              <a:spcAft>
                <a:spcPct val="0"/>
              </a:spcAft>
            </a:pPr>
            <a:r>
              <a:rPr lang="en-US" sz="1000" dirty="0">
                <a:latin typeface="Arial" pitchFamily="34" charset="0"/>
                <a:cs typeface="Arial" pitchFamily="34" charset="0"/>
              </a:rPr>
              <a:t>William Smith restored to Quorum by vote of the Church.</a:t>
            </a:r>
          </a:p>
          <a:p>
            <a:pPr eaLnBrk="0" fontAlgn="base" hangingPunct="0">
              <a:spcBef>
                <a:spcPct val="0"/>
              </a:spcBef>
              <a:spcAft>
                <a:spcPct val="0"/>
              </a:spcAft>
            </a:pPr>
            <a:r>
              <a:rPr lang="en-US" sz="1000" b="1" dirty="0">
                <a:latin typeface="Arial" pitchFamily="34" charset="0"/>
                <a:cs typeface="Arial" pitchFamily="34" charset="0"/>
              </a:rPr>
              <a:t>27 June 1839 </a:t>
            </a:r>
          </a:p>
          <a:p>
            <a:pPr lvl="1" indent="-457200" eaLnBrk="0" fontAlgn="base" hangingPunct="0">
              <a:spcBef>
                <a:spcPct val="0"/>
              </a:spcBef>
              <a:spcAft>
                <a:spcPct val="0"/>
              </a:spcAft>
            </a:pPr>
            <a:r>
              <a:rPr lang="en-US" sz="1000" dirty="0">
                <a:latin typeface="Arial" pitchFamily="34" charset="0"/>
                <a:cs typeface="Arial" pitchFamily="34" charset="0"/>
              </a:rPr>
              <a:t>Orson Hyde restored to the Quorum by vote of the church.</a:t>
            </a:r>
          </a:p>
          <a:p>
            <a:pPr lvl="0" eaLnBrk="0" fontAlgn="base" hangingPunct="0">
              <a:spcBef>
                <a:spcPct val="0"/>
              </a:spcBef>
              <a:spcAft>
                <a:spcPct val="0"/>
              </a:spcAft>
            </a:pPr>
            <a:r>
              <a:rPr lang="en-US" sz="1000" b="1" dirty="0">
                <a:latin typeface="Arial" pitchFamily="34" charset="0"/>
                <a:cs typeface="Arial" pitchFamily="34" charset="0"/>
              </a:rPr>
              <a:t>14 April 1840 </a:t>
            </a:r>
          </a:p>
          <a:p>
            <a:pPr lvl="1" indent="-457200" eaLnBrk="0" fontAlgn="base" hangingPunct="0">
              <a:spcBef>
                <a:spcPct val="0"/>
              </a:spcBef>
              <a:spcAft>
                <a:spcPct val="0"/>
              </a:spcAft>
            </a:pPr>
            <a:r>
              <a:rPr lang="en-US" sz="1000" dirty="0">
                <a:latin typeface="Arial" pitchFamily="34" charset="0"/>
                <a:cs typeface="Arial" pitchFamily="34" charset="0"/>
              </a:rPr>
              <a:t>Willard Richards ordained in England. Also the first occasion where Brigham Young was formally sustained President of the Quorum of the Twelve Apostles</a:t>
            </a:r>
          </a:p>
          <a:p>
            <a:pPr lvl="1" indent="-457200" eaLnBrk="0" fontAlgn="base" hangingPunct="0">
              <a:spcBef>
                <a:spcPct val="0"/>
              </a:spcBef>
              <a:spcAft>
                <a:spcPct val="0"/>
              </a:spcAft>
            </a:pPr>
            <a:endParaRPr lang="en-US" sz="1000" dirty="0">
              <a:latin typeface="Arial" pitchFamily="34" charset="0"/>
              <a:cs typeface="Arial" pitchFamily="34" charset="0"/>
            </a:endParaRPr>
          </a:p>
          <a:p>
            <a:pPr eaLnBrk="0" fontAlgn="base" hangingPunct="0">
              <a:spcBef>
                <a:spcPct val="0"/>
              </a:spcBef>
              <a:spcAft>
                <a:spcPct val="0"/>
              </a:spcAft>
            </a:pPr>
            <a:endParaRPr lang="en-US" dirty="0">
              <a:latin typeface="Arial" pitchFamily="34" charset="0"/>
              <a:cs typeface="Arial" pitchFamily="34" charset="0"/>
            </a:endParaRPr>
          </a:p>
        </p:txBody>
      </p:sp>
      <p:sp>
        <p:nvSpPr>
          <p:cNvPr id="3" name="TextBox 2"/>
          <p:cNvSpPr txBox="1"/>
          <p:nvPr/>
        </p:nvSpPr>
        <p:spPr>
          <a:xfrm>
            <a:off x="1905000" y="76200"/>
            <a:ext cx="7086600" cy="369332"/>
          </a:xfrm>
          <a:prstGeom prst="rect">
            <a:avLst/>
          </a:prstGeom>
          <a:noFill/>
        </p:spPr>
        <p:txBody>
          <a:bodyPr wrap="square" rtlCol="0">
            <a:spAutoFit/>
          </a:bodyPr>
          <a:lstStyle/>
          <a:p>
            <a:r>
              <a:rPr lang="en-US" dirty="0"/>
              <a:t>Apostles from 1835-1840</a:t>
            </a:r>
          </a:p>
        </p:txBody>
      </p:sp>
      <p:sp>
        <p:nvSpPr>
          <p:cNvPr id="4" name="TextBox 3"/>
          <p:cNvSpPr txBox="1"/>
          <p:nvPr/>
        </p:nvSpPr>
        <p:spPr>
          <a:xfrm>
            <a:off x="1676400" y="6172201"/>
            <a:ext cx="7086600" cy="461665"/>
          </a:xfrm>
          <a:prstGeom prst="rect">
            <a:avLst/>
          </a:prstGeom>
          <a:noFill/>
        </p:spPr>
        <p:txBody>
          <a:bodyPr wrap="square" rtlCol="0">
            <a:spAutoFit/>
          </a:bodyPr>
          <a:lstStyle/>
          <a:p>
            <a:r>
              <a:rPr lang="en-US" sz="1200" dirty="0"/>
              <a:t>Wikipedia…to see more go to Joseph Smith and apostles </a:t>
            </a:r>
            <a:r>
              <a:rPr lang="en-US" sz="1200" dirty="0">
                <a:hlinkClick r:id="rId2"/>
              </a:rPr>
              <a:t>http://en.wikipedia.org/wiki/Quorum_of_the_Twelve#Members_of_the_Quorum.2C_prior_to_1844</a:t>
            </a:r>
            <a:endParaRPr lang="en-US" sz="1200" dirty="0"/>
          </a:p>
        </p:txBody>
      </p:sp>
      <p:pic>
        <p:nvPicPr>
          <p:cNvPr id="28676" name="Picture 4" descr="http://upload.wikimedia.org/wikipedia/commons/2/20/Brigham_Young_by_Charles_William_Carter.jpg"/>
          <p:cNvPicPr>
            <a:picLocks noChangeAspect="1" noChangeArrowheads="1"/>
          </p:cNvPicPr>
          <p:nvPr/>
        </p:nvPicPr>
        <p:blipFill>
          <a:blip r:embed="rId3" cstate="print"/>
          <a:srcRect/>
          <a:stretch>
            <a:fillRect/>
          </a:stretch>
        </p:blipFill>
        <p:spPr bwMode="auto">
          <a:xfrm>
            <a:off x="9296400" y="381000"/>
            <a:ext cx="457200" cy="684978"/>
          </a:xfrm>
          <a:prstGeom prst="rect">
            <a:avLst/>
          </a:prstGeom>
          <a:noFill/>
        </p:spPr>
      </p:pic>
      <p:pic>
        <p:nvPicPr>
          <p:cNvPr id="28678" name="Picture 6" descr="Heber Chase Kimball-2.png"/>
          <p:cNvPicPr>
            <a:picLocks noChangeAspect="1" noChangeArrowheads="1"/>
          </p:cNvPicPr>
          <p:nvPr/>
        </p:nvPicPr>
        <p:blipFill>
          <a:blip r:embed="rId4" cstate="print"/>
          <a:srcRect/>
          <a:stretch>
            <a:fillRect/>
          </a:stretch>
        </p:blipFill>
        <p:spPr bwMode="auto">
          <a:xfrm>
            <a:off x="9829800" y="457201"/>
            <a:ext cx="476250" cy="638175"/>
          </a:xfrm>
          <a:prstGeom prst="rect">
            <a:avLst/>
          </a:prstGeom>
          <a:noFill/>
        </p:spPr>
      </p:pic>
      <p:pic>
        <p:nvPicPr>
          <p:cNvPr id="28680" name="Picture 8" descr="Lyman E. Johnson.JPG"/>
          <p:cNvPicPr>
            <a:picLocks noChangeAspect="1" noChangeArrowheads="1"/>
          </p:cNvPicPr>
          <p:nvPr/>
        </p:nvPicPr>
        <p:blipFill>
          <a:blip r:embed="rId5" cstate="print"/>
          <a:srcRect/>
          <a:stretch>
            <a:fillRect/>
          </a:stretch>
        </p:blipFill>
        <p:spPr bwMode="auto">
          <a:xfrm>
            <a:off x="8686800" y="457201"/>
            <a:ext cx="476250" cy="638175"/>
          </a:xfrm>
          <a:prstGeom prst="rect">
            <a:avLst/>
          </a:prstGeom>
          <a:noFill/>
        </p:spPr>
      </p:pic>
      <p:pic>
        <p:nvPicPr>
          <p:cNvPr id="28682" name="Picture 10" descr="Orson Hyde.jpg"/>
          <p:cNvPicPr>
            <a:picLocks noChangeAspect="1" noChangeArrowheads="1"/>
          </p:cNvPicPr>
          <p:nvPr/>
        </p:nvPicPr>
        <p:blipFill>
          <a:blip r:embed="rId6" cstate="print"/>
          <a:srcRect/>
          <a:stretch>
            <a:fillRect/>
          </a:stretch>
        </p:blipFill>
        <p:spPr bwMode="auto">
          <a:xfrm>
            <a:off x="8458200" y="1219201"/>
            <a:ext cx="476250" cy="638175"/>
          </a:xfrm>
          <a:prstGeom prst="rect">
            <a:avLst/>
          </a:prstGeom>
          <a:noFill/>
        </p:spPr>
      </p:pic>
      <p:sp>
        <p:nvSpPr>
          <p:cNvPr id="9" name="Rectangle 8"/>
          <p:cNvSpPr/>
          <p:nvPr/>
        </p:nvSpPr>
        <p:spPr>
          <a:xfrm>
            <a:off x="8991600" y="1219200"/>
            <a:ext cx="457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84" name="Picture 12" descr="Lukesjohnson.gif"/>
          <p:cNvPicPr>
            <a:picLocks noChangeAspect="1" noChangeArrowheads="1"/>
          </p:cNvPicPr>
          <p:nvPr/>
        </p:nvPicPr>
        <p:blipFill>
          <a:blip r:embed="rId7" cstate="print"/>
          <a:srcRect/>
          <a:stretch>
            <a:fillRect/>
          </a:stretch>
        </p:blipFill>
        <p:spPr bwMode="auto">
          <a:xfrm>
            <a:off x="9505763" y="1200244"/>
            <a:ext cx="476250" cy="628651"/>
          </a:xfrm>
          <a:prstGeom prst="rect">
            <a:avLst/>
          </a:prstGeom>
          <a:noFill/>
        </p:spPr>
      </p:pic>
      <p:pic>
        <p:nvPicPr>
          <p:cNvPr id="28686" name="Picture 14" descr="Williamemlellin.gif"/>
          <p:cNvPicPr>
            <a:picLocks noChangeAspect="1" noChangeArrowheads="1"/>
          </p:cNvPicPr>
          <p:nvPr/>
        </p:nvPicPr>
        <p:blipFill>
          <a:blip r:embed="rId8" cstate="print"/>
          <a:srcRect/>
          <a:stretch>
            <a:fillRect/>
          </a:stretch>
        </p:blipFill>
        <p:spPr bwMode="auto">
          <a:xfrm>
            <a:off x="10034681" y="1201272"/>
            <a:ext cx="476250" cy="638175"/>
          </a:xfrm>
          <a:prstGeom prst="rect">
            <a:avLst/>
          </a:prstGeom>
          <a:noFill/>
        </p:spPr>
      </p:pic>
      <p:pic>
        <p:nvPicPr>
          <p:cNvPr id="28688" name="Picture 16" descr="John F. Boynton.JPG"/>
          <p:cNvPicPr>
            <a:picLocks noChangeAspect="1" noChangeArrowheads="1"/>
          </p:cNvPicPr>
          <p:nvPr/>
        </p:nvPicPr>
        <p:blipFill>
          <a:blip r:embed="rId9" cstate="print"/>
          <a:srcRect/>
          <a:stretch>
            <a:fillRect/>
          </a:stretch>
        </p:blipFill>
        <p:spPr bwMode="auto">
          <a:xfrm>
            <a:off x="8839200" y="1981201"/>
            <a:ext cx="476250" cy="638175"/>
          </a:xfrm>
          <a:prstGeom prst="rect">
            <a:avLst/>
          </a:prstGeom>
          <a:noFill/>
        </p:spPr>
      </p:pic>
      <p:pic>
        <p:nvPicPr>
          <p:cNvPr id="28690" name="Picture 18" descr="Williamsmith.gif"/>
          <p:cNvPicPr>
            <a:picLocks noChangeAspect="1" noChangeArrowheads="1"/>
          </p:cNvPicPr>
          <p:nvPr/>
        </p:nvPicPr>
        <p:blipFill>
          <a:blip r:embed="rId10" cstate="print"/>
          <a:srcRect/>
          <a:stretch>
            <a:fillRect/>
          </a:stretch>
        </p:blipFill>
        <p:spPr bwMode="auto">
          <a:xfrm>
            <a:off x="9448800" y="1981201"/>
            <a:ext cx="476250" cy="638175"/>
          </a:xfrm>
          <a:prstGeom prst="rect">
            <a:avLst/>
          </a:prstGeom>
          <a:noFill/>
        </p:spPr>
      </p:pic>
      <p:pic>
        <p:nvPicPr>
          <p:cNvPr id="28692" name="Picture 20" descr="Parley P Pratt.gif"/>
          <p:cNvPicPr>
            <a:picLocks noChangeAspect="1" noChangeArrowheads="1"/>
          </p:cNvPicPr>
          <p:nvPr/>
        </p:nvPicPr>
        <p:blipFill>
          <a:blip r:embed="rId11" cstate="print"/>
          <a:srcRect/>
          <a:stretch>
            <a:fillRect/>
          </a:stretch>
        </p:blipFill>
        <p:spPr bwMode="auto">
          <a:xfrm>
            <a:off x="4267200" y="1447801"/>
            <a:ext cx="476250" cy="638175"/>
          </a:xfrm>
          <a:prstGeom prst="rect">
            <a:avLst/>
          </a:prstGeom>
          <a:noFill/>
        </p:spPr>
      </p:pic>
      <p:sp>
        <p:nvSpPr>
          <p:cNvPr id="15" name="Rectangle 14"/>
          <p:cNvSpPr/>
          <p:nvPr/>
        </p:nvSpPr>
        <p:spPr>
          <a:xfrm>
            <a:off x="4800600" y="1600200"/>
            <a:ext cx="457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94" name="Picture 22" descr="OrsonPratt.jpg"/>
          <p:cNvPicPr>
            <a:picLocks noChangeAspect="1" noChangeArrowheads="1"/>
          </p:cNvPicPr>
          <p:nvPr/>
        </p:nvPicPr>
        <p:blipFill>
          <a:blip r:embed="rId12" cstate="print"/>
          <a:srcRect/>
          <a:stretch>
            <a:fillRect/>
          </a:stretch>
        </p:blipFill>
        <p:spPr bwMode="auto">
          <a:xfrm>
            <a:off x="5334000" y="1676400"/>
            <a:ext cx="476250" cy="733426"/>
          </a:xfrm>
          <a:prstGeom prst="rect">
            <a:avLst/>
          </a:prstGeom>
          <a:noFill/>
        </p:spPr>
      </p:pic>
      <p:pic>
        <p:nvPicPr>
          <p:cNvPr id="28696" name="Picture 24" descr="John Taylor seated in chair.jpg"/>
          <p:cNvPicPr>
            <a:picLocks noChangeAspect="1" noChangeArrowheads="1"/>
          </p:cNvPicPr>
          <p:nvPr/>
        </p:nvPicPr>
        <p:blipFill>
          <a:blip r:embed="rId13" cstate="print"/>
          <a:srcRect/>
          <a:stretch>
            <a:fillRect/>
          </a:stretch>
        </p:blipFill>
        <p:spPr bwMode="auto">
          <a:xfrm>
            <a:off x="4724400" y="3886200"/>
            <a:ext cx="476250" cy="647700"/>
          </a:xfrm>
          <a:prstGeom prst="rect">
            <a:avLst/>
          </a:prstGeom>
          <a:noFill/>
        </p:spPr>
      </p:pic>
      <p:sp>
        <p:nvSpPr>
          <p:cNvPr id="18" name="Rectangle 17"/>
          <p:cNvSpPr/>
          <p:nvPr/>
        </p:nvSpPr>
        <p:spPr>
          <a:xfrm>
            <a:off x="5334000" y="3886200"/>
            <a:ext cx="457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98" name="Picture 26" descr="Wilford Woodruff 1889.jpg"/>
          <p:cNvPicPr>
            <a:picLocks noChangeAspect="1" noChangeArrowheads="1"/>
          </p:cNvPicPr>
          <p:nvPr/>
        </p:nvPicPr>
        <p:blipFill>
          <a:blip r:embed="rId14" cstate="print"/>
          <a:srcRect/>
          <a:stretch>
            <a:fillRect/>
          </a:stretch>
        </p:blipFill>
        <p:spPr bwMode="auto">
          <a:xfrm>
            <a:off x="5943600" y="4267201"/>
            <a:ext cx="476250" cy="590551"/>
          </a:xfrm>
          <a:prstGeom prst="rect">
            <a:avLst/>
          </a:prstGeom>
          <a:noFill/>
        </p:spPr>
      </p:pic>
      <p:pic>
        <p:nvPicPr>
          <p:cNvPr id="28700" name="Picture 28" descr="GeorgeAlbertSmith.jpg"/>
          <p:cNvPicPr>
            <a:picLocks noChangeAspect="1" noChangeArrowheads="1"/>
          </p:cNvPicPr>
          <p:nvPr/>
        </p:nvPicPr>
        <p:blipFill>
          <a:blip r:embed="rId15" cstate="print"/>
          <a:srcRect/>
          <a:stretch>
            <a:fillRect/>
          </a:stretch>
        </p:blipFill>
        <p:spPr bwMode="auto">
          <a:xfrm>
            <a:off x="6477000" y="4267200"/>
            <a:ext cx="476250" cy="619126"/>
          </a:xfrm>
          <a:prstGeom prst="rect">
            <a:avLst/>
          </a:prstGeom>
          <a:noFill/>
        </p:spPr>
      </p:pic>
      <p:pic>
        <p:nvPicPr>
          <p:cNvPr id="28702" name="Picture 30" descr="Willardrichards.gif"/>
          <p:cNvPicPr>
            <a:picLocks noChangeAspect="1" noChangeArrowheads="1"/>
          </p:cNvPicPr>
          <p:nvPr/>
        </p:nvPicPr>
        <p:blipFill>
          <a:blip r:embed="rId16" cstate="print"/>
          <a:srcRect/>
          <a:stretch>
            <a:fillRect/>
          </a:stretch>
        </p:blipFill>
        <p:spPr bwMode="auto">
          <a:xfrm>
            <a:off x="9067800" y="5638801"/>
            <a:ext cx="476250" cy="638175"/>
          </a:xfrm>
          <a:prstGeom prst="rect">
            <a:avLst/>
          </a:prstGeom>
          <a:noFill/>
        </p:spPr>
      </p:pic>
      <p:pic>
        <p:nvPicPr>
          <p:cNvPr id="3074" name="Picture 2" descr="https://4.bp.blogspot.com/-U73Og2thyzo/TsFC3QCQExI/AAAAAAAACXo/g1h1nTVA1a8/s320/david+w.+patten+lds+mormon+sud.gif">
            <a:extLst>
              <a:ext uri="{FF2B5EF4-FFF2-40B4-BE49-F238E27FC236}">
                <a16:creationId xmlns:a16="http://schemas.microsoft.com/office/drawing/2014/main" id="{36ED1D37-12C5-40D5-8B65-30A9DEFFDDB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91413" y="1208603"/>
            <a:ext cx="477244" cy="6381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a:extLst>
              <a:ext uri="{FF2B5EF4-FFF2-40B4-BE49-F238E27FC236}">
                <a16:creationId xmlns:a16="http://schemas.microsoft.com/office/drawing/2014/main" id="{E2562D7B-6615-4E99-8079-8E562833728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86545" y="1599329"/>
            <a:ext cx="495300" cy="6113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ohn E. Page.JPG">
            <a:extLst>
              <a:ext uri="{FF2B5EF4-FFF2-40B4-BE49-F238E27FC236}">
                <a16:creationId xmlns:a16="http://schemas.microsoft.com/office/drawing/2014/main" id="{86CBEBD9-88F8-402C-A4B4-C17126D015D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18456" y="3869769"/>
            <a:ext cx="533101" cy="67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61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upload.wikimedia.org/wikipedia/commons/2/20/Brigham_Young_by_Charles_William_Carter.jpg">
            <a:extLst>
              <a:ext uri="{FF2B5EF4-FFF2-40B4-BE49-F238E27FC236}">
                <a16:creationId xmlns:a16="http://schemas.microsoft.com/office/drawing/2014/main" id="{B1FA96CD-8F27-4E58-91B3-5C09FFA0D622}"/>
              </a:ext>
            </a:extLst>
          </p:cNvPr>
          <p:cNvPicPr>
            <a:picLocks noChangeAspect="1" noChangeArrowheads="1"/>
          </p:cNvPicPr>
          <p:nvPr/>
        </p:nvPicPr>
        <p:blipFill>
          <a:blip r:embed="rId2" cstate="print"/>
          <a:srcRect/>
          <a:stretch>
            <a:fillRect/>
          </a:stretch>
        </p:blipFill>
        <p:spPr bwMode="auto">
          <a:xfrm>
            <a:off x="2284310" y="1371292"/>
            <a:ext cx="887421" cy="1329536"/>
          </a:xfrm>
          <a:prstGeom prst="rect">
            <a:avLst/>
          </a:prstGeom>
          <a:noFill/>
        </p:spPr>
      </p:pic>
      <p:pic>
        <p:nvPicPr>
          <p:cNvPr id="3" name="Picture 6" descr="Heber Chase Kimball-2.png">
            <a:extLst>
              <a:ext uri="{FF2B5EF4-FFF2-40B4-BE49-F238E27FC236}">
                <a16:creationId xmlns:a16="http://schemas.microsoft.com/office/drawing/2014/main" id="{C1112CC8-B175-4A5E-8187-FD012180CE94}"/>
              </a:ext>
            </a:extLst>
          </p:cNvPr>
          <p:cNvPicPr>
            <a:picLocks noChangeAspect="1" noChangeArrowheads="1"/>
          </p:cNvPicPr>
          <p:nvPr/>
        </p:nvPicPr>
        <p:blipFill>
          <a:blip r:embed="rId3" cstate="print"/>
          <a:srcRect/>
          <a:stretch>
            <a:fillRect/>
          </a:stretch>
        </p:blipFill>
        <p:spPr bwMode="auto">
          <a:xfrm>
            <a:off x="3381854" y="1462136"/>
            <a:ext cx="924397" cy="1238692"/>
          </a:xfrm>
          <a:prstGeom prst="rect">
            <a:avLst/>
          </a:prstGeom>
          <a:noFill/>
        </p:spPr>
      </p:pic>
      <p:pic>
        <p:nvPicPr>
          <p:cNvPr id="4" name="Picture 8" descr="Lyman E. Johnson.JPG">
            <a:extLst>
              <a:ext uri="{FF2B5EF4-FFF2-40B4-BE49-F238E27FC236}">
                <a16:creationId xmlns:a16="http://schemas.microsoft.com/office/drawing/2014/main" id="{AEDC93B6-6BC7-4840-880C-4E118A58805E}"/>
              </a:ext>
            </a:extLst>
          </p:cNvPr>
          <p:cNvPicPr>
            <a:picLocks noChangeAspect="1" noChangeArrowheads="1"/>
          </p:cNvPicPr>
          <p:nvPr/>
        </p:nvPicPr>
        <p:blipFill>
          <a:blip r:embed="rId4" cstate="print"/>
          <a:srcRect/>
          <a:stretch>
            <a:fillRect/>
          </a:stretch>
        </p:blipFill>
        <p:spPr bwMode="auto">
          <a:xfrm>
            <a:off x="1149790" y="1462136"/>
            <a:ext cx="924397" cy="1238692"/>
          </a:xfrm>
          <a:prstGeom prst="rect">
            <a:avLst/>
          </a:prstGeom>
          <a:noFill/>
        </p:spPr>
      </p:pic>
      <p:pic>
        <p:nvPicPr>
          <p:cNvPr id="6" name="Picture 5">
            <a:extLst>
              <a:ext uri="{FF2B5EF4-FFF2-40B4-BE49-F238E27FC236}">
                <a16:creationId xmlns:a16="http://schemas.microsoft.com/office/drawing/2014/main" id="{9A34EDF8-69DC-4380-9AE8-DA91F0CA0E01}"/>
              </a:ext>
            </a:extLst>
          </p:cNvPr>
          <p:cNvPicPr>
            <a:picLocks noChangeAspect="1"/>
          </p:cNvPicPr>
          <p:nvPr/>
        </p:nvPicPr>
        <p:blipFill rotWithShape="1">
          <a:blip r:embed="rId5">
            <a:extLst>
              <a:ext uri="{28A0092B-C50C-407E-A947-70E740481C1C}">
                <a14:useLocalDpi xmlns:a14="http://schemas.microsoft.com/office/drawing/2010/main" val="0"/>
              </a:ext>
            </a:extLst>
          </a:blip>
          <a:srcRect t="9357" b="11631"/>
          <a:stretch/>
        </p:blipFill>
        <p:spPr>
          <a:xfrm>
            <a:off x="4740901" y="144855"/>
            <a:ext cx="3832382" cy="1656784"/>
          </a:xfrm>
          <a:prstGeom prst="rect">
            <a:avLst/>
          </a:prstGeom>
        </p:spPr>
      </p:pic>
      <p:pic>
        <p:nvPicPr>
          <p:cNvPr id="7" name="Picture 10" descr="Orson Hyde.jpg">
            <a:extLst>
              <a:ext uri="{FF2B5EF4-FFF2-40B4-BE49-F238E27FC236}">
                <a16:creationId xmlns:a16="http://schemas.microsoft.com/office/drawing/2014/main" id="{B8404C62-AC7F-46D5-897F-2984BD824E31}"/>
              </a:ext>
            </a:extLst>
          </p:cNvPr>
          <p:cNvPicPr>
            <a:picLocks noChangeAspect="1" noChangeArrowheads="1"/>
          </p:cNvPicPr>
          <p:nvPr/>
        </p:nvPicPr>
        <p:blipFill>
          <a:blip r:embed="rId6" cstate="print"/>
          <a:srcRect/>
          <a:stretch>
            <a:fillRect/>
          </a:stretch>
        </p:blipFill>
        <p:spPr bwMode="auto">
          <a:xfrm>
            <a:off x="379143" y="3249944"/>
            <a:ext cx="887420" cy="1189143"/>
          </a:xfrm>
          <a:prstGeom prst="rect">
            <a:avLst/>
          </a:prstGeom>
          <a:noFill/>
        </p:spPr>
      </p:pic>
      <p:pic>
        <p:nvPicPr>
          <p:cNvPr id="8" name="Picture 12" descr="Lukesjohnson.gif">
            <a:extLst>
              <a:ext uri="{FF2B5EF4-FFF2-40B4-BE49-F238E27FC236}">
                <a16:creationId xmlns:a16="http://schemas.microsoft.com/office/drawing/2014/main" id="{0CB9260D-2350-45C5-B37B-D105013A6880}"/>
              </a:ext>
            </a:extLst>
          </p:cNvPr>
          <p:cNvPicPr>
            <a:picLocks noChangeAspect="1" noChangeArrowheads="1"/>
          </p:cNvPicPr>
          <p:nvPr/>
        </p:nvPicPr>
        <p:blipFill>
          <a:blip r:embed="rId7" cstate="print"/>
          <a:srcRect/>
          <a:stretch>
            <a:fillRect/>
          </a:stretch>
        </p:blipFill>
        <p:spPr bwMode="auto">
          <a:xfrm>
            <a:off x="2327860" y="3258818"/>
            <a:ext cx="887420" cy="1171396"/>
          </a:xfrm>
          <a:prstGeom prst="rect">
            <a:avLst/>
          </a:prstGeom>
          <a:noFill/>
        </p:spPr>
      </p:pic>
      <p:pic>
        <p:nvPicPr>
          <p:cNvPr id="9" name="Picture 14" descr="Williamemlellin.gif">
            <a:extLst>
              <a:ext uri="{FF2B5EF4-FFF2-40B4-BE49-F238E27FC236}">
                <a16:creationId xmlns:a16="http://schemas.microsoft.com/office/drawing/2014/main" id="{A1824D22-316F-4152-BEE1-BA7C9FA0D1BA}"/>
              </a:ext>
            </a:extLst>
          </p:cNvPr>
          <p:cNvPicPr>
            <a:picLocks noChangeAspect="1" noChangeArrowheads="1"/>
          </p:cNvPicPr>
          <p:nvPr/>
        </p:nvPicPr>
        <p:blipFill>
          <a:blip r:embed="rId8" cstate="print"/>
          <a:srcRect/>
          <a:stretch>
            <a:fillRect/>
          </a:stretch>
        </p:blipFill>
        <p:spPr bwMode="auto">
          <a:xfrm>
            <a:off x="3447116" y="3220195"/>
            <a:ext cx="887420" cy="1189143"/>
          </a:xfrm>
          <a:prstGeom prst="rect">
            <a:avLst/>
          </a:prstGeom>
          <a:noFill/>
        </p:spPr>
      </p:pic>
      <p:pic>
        <p:nvPicPr>
          <p:cNvPr id="10" name="Picture 2" descr="https://4.bp.blogspot.com/-U73Og2thyzo/TsFC3QCQExI/AAAAAAAACXo/g1h1nTVA1a8/s320/david+w.+patten+lds+mormon+sud.gif">
            <a:extLst>
              <a:ext uri="{FF2B5EF4-FFF2-40B4-BE49-F238E27FC236}">
                <a16:creationId xmlns:a16="http://schemas.microsoft.com/office/drawing/2014/main" id="{BC987B1C-5C58-46F9-B811-3905C08F5C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2670" y="3220194"/>
            <a:ext cx="889272" cy="1189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John F. Boynton.JPG">
            <a:extLst>
              <a:ext uri="{FF2B5EF4-FFF2-40B4-BE49-F238E27FC236}">
                <a16:creationId xmlns:a16="http://schemas.microsoft.com/office/drawing/2014/main" id="{A8271FA3-CAB0-4135-AB3B-AA6163ABE24D}"/>
              </a:ext>
            </a:extLst>
          </p:cNvPr>
          <p:cNvPicPr>
            <a:picLocks noChangeAspect="1" noChangeArrowheads="1"/>
          </p:cNvPicPr>
          <p:nvPr/>
        </p:nvPicPr>
        <p:blipFill>
          <a:blip r:embed="rId10" cstate="print"/>
          <a:srcRect/>
          <a:stretch>
            <a:fillRect/>
          </a:stretch>
        </p:blipFill>
        <p:spPr bwMode="auto">
          <a:xfrm>
            <a:off x="435250" y="5096928"/>
            <a:ext cx="887420" cy="1189143"/>
          </a:xfrm>
          <a:prstGeom prst="rect">
            <a:avLst/>
          </a:prstGeom>
          <a:noFill/>
        </p:spPr>
      </p:pic>
      <p:pic>
        <p:nvPicPr>
          <p:cNvPr id="12" name="Picture 18" descr="Williamsmith.gif">
            <a:extLst>
              <a:ext uri="{FF2B5EF4-FFF2-40B4-BE49-F238E27FC236}">
                <a16:creationId xmlns:a16="http://schemas.microsoft.com/office/drawing/2014/main" id="{E4D830F5-C62C-41EF-9DAE-A06EEB511DCE}"/>
              </a:ext>
            </a:extLst>
          </p:cNvPr>
          <p:cNvPicPr>
            <a:picLocks noChangeAspect="1" noChangeArrowheads="1"/>
          </p:cNvPicPr>
          <p:nvPr/>
        </p:nvPicPr>
        <p:blipFill>
          <a:blip r:embed="rId11" cstate="print"/>
          <a:srcRect/>
          <a:stretch>
            <a:fillRect/>
          </a:stretch>
        </p:blipFill>
        <p:spPr bwMode="auto">
          <a:xfrm>
            <a:off x="1548340" y="5096928"/>
            <a:ext cx="887420" cy="1189143"/>
          </a:xfrm>
          <a:prstGeom prst="rect">
            <a:avLst/>
          </a:prstGeom>
          <a:noFill/>
        </p:spPr>
      </p:pic>
      <p:pic>
        <p:nvPicPr>
          <p:cNvPr id="13" name="Picture 20" descr="Parley P Pratt.gif">
            <a:extLst>
              <a:ext uri="{FF2B5EF4-FFF2-40B4-BE49-F238E27FC236}">
                <a16:creationId xmlns:a16="http://schemas.microsoft.com/office/drawing/2014/main" id="{73719144-3ED9-45A6-818C-59DD8C7C552D}"/>
              </a:ext>
            </a:extLst>
          </p:cNvPr>
          <p:cNvPicPr>
            <a:picLocks noChangeAspect="1" noChangeArrowheads="1"/>
          </p:cNvPicPr>
          <p:nvPr/>
        </p:nvPicPr>
        <p:blipFill>
          <a:blip r:embed="rId12" cstate="print"/>
          <a:srcRect/>
          <a:stretch>
            <a:fillRect/>
          </a:stretch>
        </p:blipFill>
        <p:spPr bwMode="auto">
          <a:xfrm>
            <a:off x="6885340" y="2661416"/>
            <a:ext cx="875733" cy="1173482"/>
          </a:xfrm>
          <a:prstGeom prst="rect">
            <a:avLst/>
          </a:prstGeom>
          <a:noFill/>
        </p:spPr>
      </p:pic>
      <p:pic>
        <p:nvPicPr>
          <p:cNvPr id="14" name="Picture 22" descr="OrsonPratt.jpg">
            <a:extLst>
              <a:ext uri="{FF2B5EF4-FFF2-40B4-BE49-F238E27FC236}">
                <a16:creationId xmlns:a16="http://schemas.microsoft.com/office/drawing/2014/main" id="{21798A01-0220-40A5-BEE7-54B4A165E642}"/>
              </a:ext>
            </a:extLst>
          </p:cNvPr>
          <p:cNvPicPr>
            <a:picLocks noChangeAspect="1" noChangeArrowheads="1"/>
          </p:cNvPicPr>
          <p:nvPr/>
        </p:nvPicPr>
        <p:blipFill>
          <a:blip r:embed="rId13" cstate="print"/>
          <a:srcRect/>
          <a:stretch>
            <a:fillRect/>
          </a:stretch>
        </p:blipFill>
        <p:spPr bwMode="auto">
          <a:xfrm>
            <a:off x="8979649" y="2661416"/>
            <a:ext cx="762000" cy="1173482"/>
          </a:xfrm>
          <a:prstGeom prst="rect">
            <a:avLst/>
          </a:prstGeom>
          <a:noFill/>
        </p:spPr>
      </p:pic>
      <p:pic>
        <p:nvPicPr>
          <p:cNvPr id="15" name="Picture 4" descr="Image result">
            <a:extLst>
              <a:ext uri="{FF2B5EF4-FFF2-40B4-BE49-F238E27FC236}">
                <a16:creationId xmlns:a16="http://schemas.microsoft.com/office/drawing/2014/main" id="{C12F54D3-26D2-43DA-A89B-D66F03F8C33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85751" y="2661416"/>
            <a:ext cx="950738" cy="11734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4" descr="John Taylor seated in chair.jpg">
            <a:extLst>
              <a:ext uri="{FF2B5EF4-FFF2-40B4-BE49-F238E27FC236}">
                <a16:creationId xmlns:a16="http://schemas.microsoft.com/office/drawing/2014/main" id="{13FA3C24-AC79-4F7C-BF0F-F21C02DFFED2}"/>
              </a:ext>
            </a:extLst>
          </p:cNvPr>
          <p:cNvPicPr>
            <a:picLocks noChangeAspect="1" noChangeArrowheads="1"/>
          </p:cNvPicPr>
          <p:nvPr/>
        </p:nvPicPr>
        <p:blipFill>
          <a:blip r:embed="rId15" cstate="print"/>
          <a:srcRect/>
          <a:stretch>
            <a:fillRect/>
          </a:stretch>
        </p:blipFill>
        <p:spPr bwMode="auto">
          <a:xfrm>
            <a:off x="4898344" y="4288395"/>
            <a:ext cx="924073" cy="1256739"/>
          </a:xfrm>
          <a:prstGeom prst="rect">
            <a:avLst/>
          </a:prstGeom>
          <a:noFill/>
        </p:spPr>
      </p:pic>
      <p:pic>
        <p:nvPicPr>
          <p:cNvPr id="17" name="Picture 6" descr="John E. Page.JPG">
            <a:extLst>
              <a:ext uri="{FF2B5EF4-FFF2-40B4-BE49-F238E27FC236}">
                <a16:creationId xmlns:a16="http://schemas.microsoft.com/office/drawing/2014/main" id="{020C49E2-A4DB-4F08-9FD7-DFBFA65E21E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39901" y="4260672"/>
            <a:ext cx="1034382" cy="13121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6" descr="Wilford Woodruff 1889.jpg">
            <a:extLst>
              <a:ext uri="{FF2B5EF4-FFF2-40B4-BE49-F238E27FC236}">
                <a16:creationId xmlns:a16="http://schemas.microsoft.com/office/drawing/2014/main" id="{6FE91E8E-3CCA-445E-A246-18D480AE907F}"/>
              </a:ext>
            </a:extLst>
          </p:cNvPr>
          <p:cNvPicPr>
            <a:picLocks noChangeAspect="1" noChangeArrowheads="1"/>
          </p:cNvPicPr>
          <p:nvPr/>
        </p:nvPicPr>
        <p:blipFill>
          <a:blip r:embed="rId17" cstate="print"/>
          <a:srcRect/>
          <a:stretch>
            <a:fillRect/>
          </a:stretch>
        </p:blipFill>
        <p:spPr bwMode="auto">
          <a:xfrm>
            <a:off x="8348756" y="4088925"/>
            <a:ext cx="924073" cy="1145852"/>
          </a:xfrm>
          <a:prstGeom prst="rect">
            <a:avLst/>
          </a:prstGeom>
          <a:noFill/>
        </p:spPr>
      </p:pic>
      <p:pic>
        <p:nvPicPr>
          <p:cNvPr id="19" name="Picture 28" descr="GeorgeAlbertSmith.jpg">
            <a:extLst>
              <a:ext uri="{FF2B5EF4-FFF2-40B4-BE49-F238E27FC236}">
                <a16:creationId xmlns:a16="http://schemas.microsoft.com/office/drawing/2014/main" id="{FEAA520C-2363-4AE4-BB04-38C4A18F2A4D}"/>
              </a:ext>
            </a:extLst>
          </p:cNvPr>
          <p:cNvPicPr>
            <a:picLocks noChangeAspect="1" noChangeArrowheads="1"/>
          </p:cNvPicPr>
          <p:nvPr/>
        </p:nvPicPr>
        <p:blipFill>
          <a:blip r:embed="rId18" cstate="print"/>
          <a:srcRect/>
          <a:stretch>
            <a:fillRect/>
          </a:stretch>
        </p:blipFill>
        <p:spPr bwMode="auto">
          <a:xfrm>
            <a:off x="9741649" y="4092435"/>
            <a:ext cx="924073" cy="1201297"/>
          </a:xfrm>
          <a:prstGeom prst="rect">
            <a:avLst/>
          </a:prstGeom>
          <a:noFill/>
        </p:spPr>
      </p:pic>
      <p:pic>
        <p:nvPicPr>
          <p:cNvPr id="20" name="Picture 30" descr="Willardrichards.gif">
            <a:extLst>
              <a:ext uri="{FF2B5EF4-FFF2-40B4-BE49-F238E27FC236}">
                <a16:creationId xmlns:a16="http://schemas.microsoft.com/office/drawing/2014/main" id="{4948E7C5-8718-483C-8853-93BEEF96B1AC}"/>
              </a:ext>
            </a:extLst>
          </p:cNvPr>
          <p:cNvPicPr>
            <a:picLocks noChangeAspect="1" noChangeArrowheads="1"/>
          </p:cNvPicPr>
          <p:nvPr/>
        </p:nvPicPr>
        <p:blipFill>
          <a:blip r:embed="rId19" cstate="print"/>
          <a:srcRect/>
          <a:stretch>
            <a:fillRect/>
          </a:stretch>
        </p:blipFill>
        <p:spPr bwMode="auto">
          <a:xfrm>
            <a:off x="9067799" y="5572858"/>
            <a:ext cx="761999" cy="1021079"/>
          </a:xfrm>
          <a:prstGeom prst="rect">
            <a:avLst/>
          </a:prstGeom>
          <a:noFill/>
        </p:spPr>
      </p:pic>
      <p:sp>
        <p:nvSpPr>
          <p:cNvPr id="21" name="TextBox 20">
            <a:extLst>
              <a:ext uri="{FF2B5EF4-FFF2-40B4-BE49-F238E27FC236}">
                <a16:creationId xmlns:a16="http://schemas.microsoft.com/office/drawing/2014/main" id="{113C0FAE-CB0B-4937-BE62-4D3871935F52}"/>
              </a:ext>
            </a:extLst>
          </p:cNvPr>
          <p:cNvSpPr txBox="1"/>
          <p:nvPr/>
        </p:nvSpPr>
        <p:spPr>
          <a:xfrm>
            <a:off x="4969958" y="1789839"/>
            <a:ext cx="1076943" cy="246221"/>
          </a:xfrm>
          <a:prstGeom prst="rect">
            <a:avLst/>
          </a:prstGeom>
          <a:noFill/>
        </p:spPr>
        <p:txBody>
          <a:bodyPr wrap="square" rtlCol="0">
            <a:spAutoFit/>
          </a:bodyPr>
          <a:lstStyle/>
          <a:p>
            <a:pPr algn="ctr"/>
            <a:r>
              <a:rPr lang="en-US" sz="1000" dirty="0"/>
              <a:t>Oliver Cowdery</a:t>
            </a:r>
          </a:p>
        </p:txBody>
      </p:sp>
      <p:sp>
        <p:nvSpPr>
          <p:cNvPr id="22" name="TextBox 21">
            <a:extLst>
              <a:ext uri="{FF2B5EF4-FFF2-40B4-BE49-F238E27FC236}">
                <a16:creationId xmlns:a16="http://schemas.microsoft.com/office/drawing/2014/main" id="{4E9E9951-072B-4B03-9E46-EB8380EFAE90}"/>
              </a:ext>
            </a:extLst>
          </p:cNvPr>
          <p:cNvSpPr txBox="1"/>
          <p:nvPr/>
        </p:nvSpPr>
        <p:spPr>
          <a:xfrm>
            <a:off x="6233148" y="1801639"/>
            <a:ext cx="1076943" cy="246221"/>
          </a:xfrm>
          <a:prstGeom prst="rect">
            <a:avLst/>
          </a:prstGeom>
          <a:noFill/>
        </p:spPr>
        <p:txBody>
          <a:bodyPr wrap="square" rtlCol="0">
            <a:spAutoFit/>
          </a:bodyPr>
          <a:lstStyle/>
          <a:p>
            <a:pPr algn="ctr"/>
            <a:r>
              <a:rPr lang="en-US" sz="1000" dirty="0"/>
              <a:t>David Witmer</a:t>
            </a:r>
          </a:p>
        </p:txBody>
      </p:sp>
      <p:sp>
        <p:nvSpPr>
          <p:cNvPr id="23" name="TextBox 22">
            <a:extLst>
              <a:ext uri="{FF2B5EF4-FFF2-40B4-BE49-F238E27FC236}">
                <a16:creationId xmlns:a16="http://schemas.microsoft.com/office/drawing/2014/main" id="{97B0F4B2-2D5C-4B3B-907A-15A16A904822}"/>
              </a:ext>
            </a:extLst>
          </p:cNvPr>
          <p:cNvSpPr txBox="1"/>
          <p:nvPr/>
        </p:nvSpPr>
        <p:spPr>
          <a:xfrm>
            <a:off x="7403215" y="1779893"/>
            <a:ext cx="1076943" cy="246221"/>
          </a:xfrm>
          <a:prstGeom prst="rect">
            <a:avLst/>
          </a:prstGeom>
          <a:noFill/>
        </p:spPr>
        <p:txBody>
          <a:bodyPr wrap="square" rtlCol="0">
            <a:spAutoFit/>
          </a:bodyPr>
          <a:lstStyle/>
          <a:p>
            <a:pPr algn="ctr"/>
            <a:r>
              <a:rPr lang="en-US" sz="1000" dirty="0"/>
              <a:t>Martin Harris</a:t>
            </a:r>
          </a:p>
        </p:txBody>
      </p:sp>
      <p:sp>
        <p:nvSpPr>
          <p:cNvPr id="24" name="TextBox 23">
            <a:extLst>
              <a:ext uri="{FF2B5EF4-FFF2-40B4-BE49-F238E27FC236}">
                <a16:creationId xmlns:a16="http://schemas.microsoft.com/office/drawing/2014/main" id="{7EDF1F1E-DEFE-4BA9-B4BC-AA8D933B3437}"/>
              </a:ext>
            </a:extLst>
          </p:cNvPr>
          <p:cNvSpPr txBox="1"/>
          <p:nvPr/>
        </p:nvSpPr>
        <p:spPr>
          <a:xfrm>
            <a:off x="986486" y="2714289"/>
            <a:ext cx="1190518" cy="246221"/>
          </a:xfrm>
          <a:prstGeom prst="rect">
            <a:avLst/>
          </a:prstGeom>
          <a:noFill/>
        </p:spPr>
        <p:txBody>
          <a:bodyPr wrap="square" rtlCol="0">
            <a:spAutoFit/>
          </a:bodyPr>
          <a:lstStyle/>
          <a:p>
            <a:pPr algn="ctr"/>
            <a:r>
              <a:rPr lang="en-US" sz="1000" dirty="0"/>
              <a:t>Lyman E. Johnson</a:t>
            </a:r>
          </a:p>
        </p:txBody>
      </p:sp>
      <p:sp>
        <p:nvSpPr>
          <p:cNvPr id="25" name="TextBox 24">
            <a:extLst>
              <a:ext uri="{FF2B5EF4-FFF2-40B4-BE49-F238E27FC236}">
                <a16:creationId xmlns:a16="http://schemas.microsoft.com/office/drawing/2014/main" id="{27C7399F-D7DB-4C98-BD57-97F8B41B1043}"/>
              </a:ext>
            </a:extLst>
          </p:cNvPr>
          <p:cNvSpPr txBox="1"/>
          <p:nvPr/>
        </p:nvSpPr>
        <p:spPr>
          <a:xfrm>
            <a:off x="2189548" y="2722487"/>
            <a:ext cx="1076943" cy="246221"/>
          </a:xfrm>
          <a:prstGeom prst="rect">
            <a:avLst/>
          </a:prstGeom>
          <a:noFill/>
        </p:spPr>
        <p:txBody>
          <a:bodyPr wrap="square" rtlCol="0">
            <a:spAutoFit/>
          </a:bodyPr>
          <a:lstStyle/>
          <a:p>
            <a:pPr algn="ctr"/>
            <a:r>
              <a:rPr lang="en-US" sz="1000" dirty="0"/>
              <a:t>Brigham Young</a:t>
            </a:r>
          </a:p>
        </p:txBody>
      </p:sp>
      <p:sp>
        <p:nvSpPr>
          <p:cNvPr id="26" name="TextBox 25">
            <a:extLst>
              <a:ext uri="{FF2B5EF4-FFF2-40B4-BE49-F238E27FC236}">
                <a16:creationId xmlns:a16="http://schemas.microsoft.com/office/drawing/2014/main" id="{8FBDE47F-17DC-4777-9F08-179D5D3AA21F}"/>
              </a:ext>
            </a:extLst>
          </p:cNvPr>
          <p:cNvSpPr txBox="1"/>
          <p:nvPr/>
        </p:nvSpPr>
        <p:spPr>
          <a:xfrm>
            <a:off x="3391169" y="2722486"/>
            <a:ext cx="1076943" cy="246221"/>
          </a:xfrm>
          <a:prstGeom prst="rect">
            <a:avLst/>
          </a:prstGeom>
          <a:noFill/>
        </p:spPr>
        <p:txBody>
          <a:bodyPr wrap="square" rtlCol="0">
            <a:spAutoFit/>
          </a:bodyPr>
          <a:lstStyle/>
          <a:p>
            <a:pPr algn="ctr"/>
            <a:r>
              <a:rPr lang="en-US" sz="1000" dirty="0"/>
              <a:t>Heber C. Kimball</a:t>
            </a:r>
          </a:p>
        </p:txBody>
      </p:sp>
      <p:sp>
        <p:nvSpPr>
          <p:cNvPr id="27" name="Rectangle 26">
            <a:extLst>
              <a:ext uri="{FF2B5EF4-FFF2-40B4-BE49-F238E27FC236}">
                <a16:creationId xmlns:a16="http://schemas.microsoft.com/office/drawing/2014/main" id="{CBF405E2-0E51-42CD-B69B-4DB710094087}"/>
              </a:ext>
            </a:extLst>
          </p:cNvPr>
          <p:cNvSpPr/>
          <p:nvPr/>
        </p:nvSpPr>
        <p:spPr>
          <a:xfrm>
            <a:off x="245646" y="4453154"/>
            <a:ext cx="6096000" cy="246221"/>
          </a:xfrm>
          <a:prstGeom prst="rect">
            <a:avLst/>
          </a:prstGeom>
        </p:spPr>
        <p:txBody>
          <a:bodyPr>
            <a:spAutoFit/>
          </a:bodyPr>
          <a:lstStyle/>
          <a:p>
            <a:r>
              <a:rPr lang="en-US" sz="1000" dirty="0">
                <a:latin typeface="Arial" pitchFamily="34" charset="0"/>
                <a:cs typeface="Arial" pitchFamily="34" charset="0"/>
              </a:rPr>
              <a:t>Orson Hyde      David W. Patten      Luke S. Johnson      William E. </a:t>
            </a:r>
            <a:r>
              <a:rPr lang="en-US" sz="1000" dirty="0" err="1">
                <a:latin typeface="Arial" pitchFamily="34" charset="0"/>
                <a:cs typeface="Arial" pitchFamily="34" charset="0"/>
              </a:rPr>
              <a:t>McLellin</a:t>
            </a:r>
            <a:r>
              <a:rPr lang="en-US" sz="1000" dirty="0">
                <a:latin typeface="Arial" pitchFamily="34" charset="0"/>
                <a:cs typeface="Arial" pitchFamily="34" charset="0"/>
              </a:rPr>
              <a:t>, </a:t>
            </a:r>
            <a:endParaRPr lang="en-US" sz="1000" dirty="0"/>
          </a:p>
        </p:txBody>
      </p:sp>
      <p:sp>
        <p:nvSpPr>
          <p:cNvPr id="28" name="Rectangle 27">
            <a:extLst>
              <a:ext uri="{FF2B5EF4-FFF2-40B4-BE49-F238E27FC236}">
                <a16:creationId xmlns:a16="http://schemas.microsoft.com/office/drawing/2014/main" id="{D9CF896B-0356-402A-BEED-0636C12C5BD3}"/>
              </a:ext>
            </a:extLst>
          </p:cNvPr>
          <p:cNvSpPr/>
          <p:nvPr/>
        </p:nvSpPr>
        <p:spPr>
          <a:xfrm>
            <a:off x="245646" y="6275860"/>
            <a:ext cx="2220480" cy="261610"/>
          </a:xfrm>
          <a:prstGeom prst="rect">
            <a:avLst/>
          </a:prstGeom>
        </p:spPr>
        <p:txBody>
          <a:bodyPr wrap="none">
            <a:spAutoFit/>
          </a:bodyPr>
          <a:lstStyle/>
          <a:p>
            <a:r>
              <a:rPr lang="en-US" sz="1100" dirty="0">
                <a:latin typeface="Arial" pitchFamily="34" charset="0"/>
                <a:cs typeface="Arial" pitchFamily="34" charset="0"/>
              </a:rPr>
              <a:t>John F. Boynton    William Smith</a:t>
            </a:r>
            <a:endParaRPr lang="en-US" sz="1100" dirty="0"/>
          </a:p>
        </p:txBody>
      </p:sp>
      <p:sp>
        <p:nvSpPr>
          <p:cNvPr id="29" name="TextBox 28">
            <a:extLst>
              <a:ext uri="{FF2B5EF4-FFF2-40B4-BE49-F238E27FC236}">
                <a16:creationId xmlns:a16="http://schemas.microsoft.com/office/drawing/2014/main" id="{30B46F14-523E-4C2D-BF4B-5426ECD6E9CF}"/>
              </a:ext>
            </a:extLst>
          </p:cNvPr>
          <p:cNvSpPr txBox="1"/>
          <p:nvPr/>
        </p:nvSpPr>
        <p:spPr>
          <a:xfrm>
            <a:off x="6771619" y="3891340"/>
            <a:ext cx="1076943" cy="246221"/>
          </a:xfrm>
          <a:prstGeom prst="rect">
            <a:avLst/>
          </a:prstGeom>
          <a:noFill/>
        </p:spPr>
        <p:txBody>
          <a:bodyPr wrap="square" rtlCol="0">
            <a:spAutoFit/>
          </a:bodyPr>
          <a:lstStyle/>
          <a:p>
            <a:pPr algn="ctr"/>
            <a:r>
              <a:rPr lang="en-US" sz="1000" dirty="0"/>
              <a:t>Parley P. Pratt</a:t>
            </a:r>
          </a:p>
        </p:txBody>
      </p:sp>
      <p:sp>
        <p:nvSpPr>
          <p:cNvPr id="30" name="TextBox 29">
            <a:extLst>
              <a:ext uri="{FF2B5EF4-FFF2-40B4-BE49-F238E27FC236}">
                <a16:creationId xmlns:a16="http://schemas.microsoft.com/office/drawing/2014/main" id="{B8E7E756-9540-4E74-B53E-B2A4A93B9822}"/>
              </a:ext>
            </a:extLst>
          </p:cNvPr>
          <p:cNvSpPr txBox="1"/>
          <p:nvPr/>
        </p:nvSpPr>
        <p:spPr>
          <a:xfrm>
            <a:off x="7848562" y="3869594"/>
            <a:ext cx="1076943" cy="246221"/>
          </a:xfrm>
          <a:prstGeom prst="rect">
            <a:avLst/>
          </a:prstGeom>
          <a:noFill/>
        </p:spPr>
        <p:txBody>
          <a:bodyPr wrap="square" rtlCol="0">
            <a:spAutoFit/>
          </a:bodyPr>
          <a:lstStyle/>
          <a:p>
            <a:pPr algn="ctr"/>
            <a:r>
              <a:rPr lang="en-US" sz="1000" dirty="0"/>
              <a:t>Thomas B. Marsh</a:t>
            </a:r>
          </a:p>
        </p:txBody>
      </p:sp>
      <p:sp>
        <p:nvSpPr>
          <p:cNvPr id="31" name="TextBox 30">
            <a:extLst>
              <a:ext uri="{FF2B5EF4-FFF2-40B4-BE49-F238E27FC236}">
                <a16:creationId xmlns:a16="http://schemas.microsoft.com/office/drawing/2014/main" id="{206658D5-9C9E-45F0-8C11-06175F6ACDB1}"/>
              </a:ext>
            </a:extLst>
          </p:cNvPr>
          <p:cNvSpPr txBox="1"/>
          <p:nvPr/>
        </p:nvSpPr>
        <p:spPr>
          <a:xfrm>
            <a:off x="8822177" y="3842704"/>
            <a:ext cx="1076943" cy="246221"/>
          </a:xfrm>
          <a:prstGeom prst="rect">
            <a:avLst/>
          </a:prstGeom>
          <a:noFill/>
        </p:spPr>
        <p:txBody>
          <a:bodyPr wrap="square" rtlCol="0">
            <a:spAutoFit/>
          </a:bodyPr>
          <a:lstStyle/>
          <a:p>
            <a:pPr algn="ctr"/>
            <a:r>
              <a:rPr lang="en-US" sz="1000" dirty="0"/>
              <a:t>Orson Pratt</a:t>
            </a:r>
          </a:p>
        </p:txBody>
      </p:sp>
      <p:sp>
        <p:nvSpPr>
          <p:cNvPr id="32" name="TextBox 31">
            <a:extLst>
              <a:ext uri="{FF2B5EF4-FFF2-40B4-BE49-F238E27FC236}">
                <a16:creationId xmlns:a16="http://schemas.microsoft.com/office/drawing/2014/main" id="{8607B7A3-0202-4D52-966B-6FC4F622CF63}"/>
              </a:ext>
            </a:extLst>
          </p:cNvPr>
          <p:cNvSpPr txBox="1"/>
          <p:nvPr/>
        </p:nvSpPr>
        <p:spPr>
          <a:xfrm>
            <a:off x="4821908" y="5545134"/>
            <a:ext cx="1076943" cy="246221"/>
          </a:xfrm>
          <a:prstGeom prst="rect">
            <a:avLst/>
          </a:prstGeom>
          <a:noFill/>
        </p:spPr>
        <p:txBody>
          <a:bodyPr wrap="square" rtlCol="0">
            <a:spAutoFit/>
          </a:bodyPr>
          <a:lstStyle/>
          <a:p>
            <a:pPr algn="ctr"/>
            <a:r>
              <a:rPr lang="en-US" sz="1000" dirty="0"/>
              <a:t>John Taylor</a:t>
            </a:r>
          </a:p>
        </p:txBody>
      </p:sp>
      <p:sp>
        <p:nvSpPr>
          <p:cNvPr id="33" name="TextBox 32">
            <a:extLst>
              <a:ext uri="{FF2B5EF4-FFF2-40B4-BE49-F238E27FC236}">
                <a16:creationId xmlns:a16="http://schemas.microsoft.com/office/drawing/2014/main" id="{2ED5BD79-E5D7-454A-B0ED-575B57AF589C}"/>
              </a:ext>
            </a:extLst>
          </p:cNvPr>
          <p:cNvSpPr txBox="1"/>
          <p:nvPr/>
        </p:nvSpPr>
        <p:spPr>
          <a:xfrm>
            <a:off x="6139901" y="5582237"/>
            <a:ext cx="1076943" cy="246221"/>
          </a:xfrm>
          <a:prstGeom prst="rect">
            <a:avLst/>
          </a:prstGeom>
          <a:noFill/>
        </p:spPr>
        <p:txBody>
          <a:bodyPr wrap="square" rtlCol="0">
            <a:spAutoFit/>
          </a:bodyPr>
          <a:lstStyle/>
          <a:p>
            <a:pPr algn="ctr"/>
            <a:r>
              <a:rPr lang="en-US" sz="1000" dirty="0"/>
              <a:t>John E. Page</a:t>
            </a:r>
          </a:p>
        </p:txBody>
      </p:sp>
      <p:sp>
        <p:nvSpPr>
          <p:cNvPr id="34" name="TextBox 33">
            <a:extLst>
              <a:ext uri="{FF2B5EF4-FFF2-40B4-BE49-F238E27FC236}">
                <a16:creationId xmlns:a16="http://schemas.microsoft.com/office/drawing/2014/main" id="{D58D6832-C796-4BDB-A22A-BCE06F2E8F77}"/>
              </a:ext>
            </a:extLst>
          </p:cNvPr>
          <p:cNvSpPr txBox="1"/>
          <p:nvPr/>
        </p:nvSpPr>
        <p:spPr>
          <a:xfrm>
            <a:off x="8283705" y="5267682"/>
            <a:ext cx="1076943" cy="400110"/>
          </a:xfrm>
          <a:prstGeom prst="rect">
            <a:avLst/>
          </a:prstGeom>
          <a:noFill/>
        </p:spPr>
        <p:txBody>
          <a:bodyPr wrap="square" rtlCol="0">
            <a:spAutoFit/>
          </a:bodyPr>
          <a:lstStyle/>
          <a:p>
            <a:pPr algn="ctr"/>
            <a:r>
              <a:rPr lang="en-US" sz="1000" dirty="0"/>
              <a:t>Wilford Woodruff</a:t>
            </a:r>
          </a:p>
        </p:txBody>
      </p:sp>
      <p:sp>
        <p:nvSpPr>
          <p:cNvPr id="35" name="TextBox 34">
            <a:extLst>
              <a:ext uri="{FF2B5EF4-FFF2-40B4-BE49-F238E27FC236}">
                <a16:creationId xmlns:a16="http://schemas.microsoft.com/office/drawing/2014/main" id="{EB4F0BFE-4081-4C04-A77B-B0362AA02AA4}"/>
              </a:ext>
            </a:extLst>
          </p:cNvPr>
          <p:cNvSpPr txBox="1"/>
          <p:nvPr/>
        </p:nvSpPr>
        <p:spPr>
          <a:xfrm>
            <a:off x="9665213" y="5267681"/>
            <a:ext cx="1076943" cy="400110"/>
          </a:xfrm>
          <a:prstGeom prst="rect">
            <a:avLst/>
          </a:prstGeom>
          <a:noFill/>
        </p:spPr>
        <p:txBody>
          <a:bodyPr wrap="square" rtlCol="0">
            <a:spAutoFit/>
          </a:bodyPr>
          <a:lstStyle/>
          <a:p>
            <a:pPr algn="ctr"/>
            <a:r>
              <a:rPr lang="en-US" sz="1000" dirty="0"/>
              <a:t>George Albert Smith</a:t>
            </a:r>
          </a:p>
        </p:txBody>
      </p:sp>
      <p:sp>
        <p:nvSpPr>
          <p:cNvPr id="36" name="TextBox 35">
            <a:extLst>
              <a:ext uri="{FF2B5EF4-FFF2-40B4-BE49-F238E27FC236}">
                <a16:creationId xmlns:a16="http://schemas.microsoft.com/office/drawing/2014/main" id="{7C9963C8-8BA6-4420-B56A-DAE877A79E34}"/>
              </a:ext>
            </a:extLst>
          </p:cNvPr>
          <p:cNvSpPr txBox="1"/>
          <p:nvPr/>
        </p:nvSpPr>
        <p:spPr>
          <a:xfrm>
            <a:off x="8979649" y="6593937"/>
            <a:ext cx="1076943" cy="246221"/>
          </a:xfrm>
          <a:prstGeom prst="rect">
            <a:avLst/>
          </a:prstGeom>
          <a:noFill/>
        </p:spPr>
        <p:txBody>
          <a:bodyPr wrap="square" rtlCol="0">
            <a:spAutoFit/>
          </a:bodyPr>
          <a:lstStyle/>
          <a:p>
            <a:pPr algn="ctr"/>
            <a:r>
              <a:rPr lang="en-US" sz="1000" dirty="0"/>
              <a:t>Willard Richards</a:t>
            </a:r>
          </a:p>
        </p:txBody>
      </p:sp>
      <p:sp>
        <p:nvSpPr>
          <p:cNvPr id="37" name="Rectangle 36">
            <a:extLst>
              <a:ext uri="{FF2B5EF4-FFF2-40B4-BE49-F238E27FC236}">
                <a16:creationId xmlns:a16="http://schemas.microsoft.com/office/drawing/2014/main" id="{B562EB04-09AF-45E4-A954-AC70C427DFFB}"/>
              </a:ext>
            </a:extLst>
          </p:cNvPr>
          <p:cNvSpPr/>
          <p:nvPr/>
        </p:nvSpPr>
        <p:spPr>
          <a:xfrm>
            <a:off x="9272829" y="264063"/>
            <a:ext cx="2549224" cy="369332"/>
          </a:xfrm>
          <a:prstGeom prst="rect">
            <a:avLst/>
          </a:prstGeom>
        </p:spPr>
        <p:txBody>
          <a:bodyPr wrap="none">
            <a:spAutoFit/>
          </a:bodyPr>
          <a:lstStyle/>
          <a:p>
            <a:r>
              <a:rPr lang="en-US" dirty="0"/>
              <a:t>Apostles from 1835-1840</a:t>
            </a:r>
          </a:p>
        </p:txBody>
      </p:sp>
    </p:spTree>
    <p:extLst>
      <p:ext uri="{BB962C8B-B14F-4D97-AF65-F5344CB8AC3E}">
        <p14:creationId xmlns:p14="http://schemas.microsoft.com/office/powerpoint/2010/main" val="270198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87A363-4F4E-4235-90F9-E819609BF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830997"/>
          </a:xfrm>
          <a:prstGeom prst="rect">
            <a:avLst/>
          </a:prstGeom>
          <a:noFill/>
        </p:spPr>
        <p:txBody>
          <a:bodyPr wrap="square" rtlCol="0">
            <a:spAutoFit/>
          </a:bodyPr>
          <a:lstStyle/>
          <a:p>
            <a:pPr algn="ctr"/>
            <a:r>
              <a:rPr lang="en-US" sz="4800" dirty="0">
                <a:solidFill>
                  <a:schemeClr val="bg1"/>
                </a:solidFill>
              </a:rPr>
              <a:t>What Does Your Surname Mean?</a:t>
            </a:r>
          </a:p>
        </p:txBody>
      </p:sp>
      <p:sp>
        <p:nvSpPr>
          <p:cNvPr id="4" name="TextBox 3"/>
          <p:cNvSpPr txBox="1"/>
          <p:nvPr/>
        </p:nvSpPr>
        <p:spPr>
          <a:xfrm>
            <a:off x="521329" y="830998"/>
            <a:ext cx="4876800" cy="5632311"/>
          </a:xfrm>
          <a:prstGeom prst="rect">
            <a:avLst/>
          </a:prstGeom>
          <a:noFill/>
        </p:spPr>
        <p:txBody>
          <a:bodyPr wrap="square" rtlCol="0">
            <a:spAutoFit/>
          </a:bodyPr>
          <a:lstStyle/>
          <a:p>
            <a:r>
              <a:rPr lang="en-US" dirty="0">
                <a:solidFill>
                  <a:schemeClr val="bg1"/>
                </a:solidFill>
              </a:rPr>
              <a:t>Smith Name Meaning English: </a:t>
            </a:r>
          </a:p>
          <a:p>
            <a:endParaRPr lang="en-US" dirty="0">
              <a:solidFill>
                <a:schemeClr val="bg1"/>
              </a:solidFill>
            </a:endParaRPr>
          </a:p>
          <a:p>
            <a:r>
              <a:rPr lang="en-US" dirty="0">
                <a:solidFill>
                  <a:schemeClr val="bg1"/>
                </a:solidFill>
              </a:rPr>
              <a:t>Occupational name for a worker in metal, from Middle English smith (Old English </a:t>
            </a:r>
            <a:r>
              <a:rPr lang="en-US" dirty="0" err="1">
                <a:solidFill>
                  <a:schemeClr val="bg1"/>
                </a:solidFill>
              </a:rPr>
              <a:t>smið</a:t>
            </a:r>
            <a:r>
              <a:rPr lang="en-US" dirty="0">
                <a:solidFill>
                  <a:schemeClr val="bg1"/>
                </a:solidFill>
              </a:rPr>
              <a:t>, probably a derivative of </a:t>
            </a:r>
            <a:r>
              <a:rPr lang="en-US" dirty="0" err="1">
                <a:solidFill>
                  <a:schemeClr val="bg1"/>
                </a:solidFill>
              </a:rPr>
              <a:t>smitan</a:t>
            </a:r>
            <a:r>
              <a:rPr lang="en-US" dirty="0">
                <a:solidFill>
                  <a:schemeClr val="bg1"/>
                </a:solidFill>
              </a:rPr>
              <a:t> ‘to strike, hammer’). </a:t>
            </a:r>
          </a:p>
          <a:p>
            <a:endParaRPr lang="en-US" dirty="0">
              <a:solidFill>
                <a:schemeClr val="bg1"/>
              </a:solidFill>
            </a:endParaRPr>
          </a:p>
          <a:p>
            <a:r>
              <a:rPr lang="en-US" dirty="0">
                <a:solidFill>
                  <a:schemeClr val="bg1"/>
                </a:solidFill>
              </a:rPr>
              <a:t>Metal-working was one of the earliest occupations for which specialist skills were required, and its importance ensured that this term and its equivalents were perhaps the most widespread of all occupational surnames in Europe. </a:t>
            </a:r>
          </a:p>
          <a:p>
            <a:endParaRPr lang="en-US" dirty="0">
              <a:solidFill>
                <a:schemeClr val="bg1"/>
              </a:solidFill>
            </a:endParaRPr>
          </a:p>
          <a:p>
            <a:r>
              <a:rPr lang="en-US" dirty="0">
                <a:solidFill>
                  <a:schemeClr val="bg1"/>
                </a:solidFill>
              </a:rPr>
              <a:t>Medieval smiths were important not only in making horseshoes, plowshares, and other domestic articles, but above all for their skill in forging swords, other weapons, and armor. </a:t>
            </a:r>
          </a:p>
          <a:p>
            <a:endParaRPr lang="en-US" dirty="0">
              <a:solidFill>
                <a:schemeClr val="bg1"/>
              </a:solidFill>
            </a:endParaRPr>
          </a:p>
          <a:p>
            <a:r>
              <a:rPr lang="en-US" dirty="0">
                <a:solidFill>
                  <a:schemeClr val="bg1"/>
                </a:solidFill>
              </a:rPr>
              <a:t>This is the most frequent of all American surnames</a:t>
            </a:r>
          </a:p>
        </p:txBody>
      </p:sp>
      <p:sp>
        <p:nvSpPr>
          <p:cNvPr id="9" name="TextBox 8"/>
          <p:cNvSpPr txBox="1"/>
          <p:nvPr/>
        </p:nvSpPr>
        <p:spPr>
          <a:xfrm>
            <a:off x="6858000" y="948690"/>
            <a:ext cx="4685168" cy="4801314"/>
          </a:xfrm>
          <a:prstGeom prst="rect">
            <a:avLst/>
          </a:prstGeom>
          <a:noFill/>
        </p:spPr>
        <p:txBody>
          <a:bodyPr wrap="square" rtlCol="0">
            <a:spAutoFit/>
          </a:bodyPr>
          <a:lstStyle/>
          <a:p>
            <a:r>
              <a:rPr lang="en-US" dirty="0">
                <a:solidFill>
                  <a:schemeClr val="bg1"/>
                </a:solidFill>
              </a:rPr>
              <a:t>Jones Name Meaning English and Welsh: </a:t>
            </a:r>
          </a:p>
          <a:p>
            <a:endParaRPr lang="en-US" dirty="0">
              <a:solidFill>
                <a:schemeClr val="bg1"/>
              </a:solidFill>
            </a:endParaRPr>
          </a:p>
          <a:p>
            <a:r>
              <a:rPr lang="en-US" dirty="0">
                <a:solidFill>
                  <a:schemeClr val="bg1"/>
                </a:solidFill>
              </a:rPr>
              <a:t>Patronymic from the Middle English personal name Jon(e) (see John).</a:t>
            </a:r>
          </a:p>
          <a:p>
            <a:r>
              <a:rPr lang="en-US" dirty="0">
                <a:solidFill>
                  <a:schemeClr val="bg1"/>
                </a:solidFill>
              </a:rPr>
              <a:t>English, Welsh, German, etc.: ultimately from the Hebrew personal name </a:t>
            </a:r>
            <a:r>
              <a:rPr lang="en-US" dirty="0" err="1">
                <a:solidFill>
                  <a:schemeClr val="bg1"/>
                </a:solidFill>
              </a:rPr>
              <a:t>yo?hanan</a:t>
            </a:r>
            <a:r>
              <a:rPr lang="en-US" dirty="0">
                <a:solidFill>
                  <a:schemeClr val="bg1"/>
                </a:solidFill>
              </a:rPr>
              <a:t> ‘Jehovah has favored (me with a son)’ or ‘may Jehovah favor (this child)’. </a:t>
            </a:r>
          </a:p>
          <a:p>
            <a:endParaRPr lang="en-US" dirty="0">
              <a:solidFill>
                <a:schemeClr val="bg1"/>
              </a:solidFill>
            </a:endParaRPr>
          </a:p>
          <a:p>
            <a:r>
              <a:rPr lang="en-US" dirty="0">
                <a:solidFill>
                  <a:schemeClr val="bg1"/>
                </a:solidFill>
              </a:rPr>
              <a:t>This personal name was adopted into Latin (via Greek) as Johannes, and has enjoyed enormous popularity in Europe throughout the Christian era, being given in honor of St. John the Baptist, precursor of Christ, and of St. John the Evangelist, author of the fourth gospel, as well as others of the nearly one thousand other Christian saints of the name.</a:t>
            </a:r>
          </a:p>
        </p:txBody>
      </p:sp>
    </p:spTree>
    <p:extLst>
      <p:ext uri="{BB962C8B-B14F-4D97-AF65-F5344CB8AC3E}">
        <p14:creationId xmlns:p14="http://schemas.microsoft.com/office/powerpoint/2010/main" val="95899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55E895-34A9-48AE-8525-A69398235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0"/>
            <a:ext cx="8991600" cy="707886"/>
          </a:xfrm>
          <a:prstGeom prst="rect">
            <a:avLst/>
          </a:prstGeom>
          <a:noFill/>
        </p:spPr>
        <p:txBody>
          <a:bodyPr wrap="square" rtlCol="0">
            <a:spAutoFit/>
          </a:bodyPr>
          <a:lstStyle/>
          <a:p>
            <a:pPr algn="ctr"/>
            <a:r>
              <a:rPr lang="en-US" sz="4000" dirty="0">
                <a:solidFill>
                  <a:schemeClr val="bg1"/>
                </a:solidFill>
              </a:rPr>
              <a:t>Privileges and Responsibilities in a Name</a:t>
            </a:r>
          </a:p>
        </p:txBody>
      </p:sp>
      <p:sp>
        <p:nvSpPr>
          <p:cNvPr id="4" name="TextBox 3"/>
          <p:cNvSpPr txBox="1"/>
          <p:nvPr/>
        </p:nvSpPr>
        <p:spPr>
          <a:xfrm>
            <a:off x="1752600" y="1066800"/>
            <a:ext cx="4876800" cy="1815882"/>
          </a:xfrm>
          <a:prstGeom prst="rect">
            <a:avLst/>
          </a:prstGeom>
          <a:noFill/>
        </p:spPr>
        <p:txBody>
          <a:bodyPr wrap="square" rtlCol="0">
            <a:spAutoFit/>
          </a:bodyPr>
          <a:lstStyle/>
          <a:p>
            <a:r>
              <a:rPr lang="en-US" sz="2800" dirty="0">
                <a:solidFill>
                  <a:schemeClr val="bg1"/>
                </a:solidFill>
              </a:rPr>
              <a:t>Privileges :</a:t>
            </a:r>
          </a:p>
          <a:p>
            <a:r>
              <a:rPr lang="en-US" sz="2800" dirty="0">
                <a:solidFill>
                  <a:schemeClr val="bg1"/>
                </a:solidFill>
              </a:rPr>
              <a:t>A place to live, family love, security, and being raised in the Church. </a:t>
            </a:r>
          </a:p>
        </p:txBody>
      </p:sp>
      <p:pic>
        <p:nvPicPr>
          <p:cNvPr id="6" name="Picture 5" descr="1960's0014.jpg"/>
          <p:cNvPicPr>
            <a:picLocks noChangeAspect="1"/>
          </p:cNvPicPr>
          <p:nvPr/>
        </p:nvPicPr>
        <p:blipFill>
          <a:blip r:embed="rId3" cstate="print"/>
          <a:stretch>
            <a:fillRect/>
          </a:stretch>
        </p:blipFill>
        <p:spPr>
          <a:xfrm>
            <a:off x="6705600" y="838201"/>
            <a:ext cx="3429000" cy="2376297"/>
          </a:xfrm>
          <a:prstGeom prst="rect">
            <a:avLst/>
          </a:prstGeom>
        </p:spPr>
      </p:pic>
      <p:pic>
        <p:nvPicPr>
          <p:cNvPr id="7" name="Picture 6" descr="1965 family.jpg"/>
          <p:cNvPicPr>
            <a:picLocks noChangeAspect="1"/>
          </p:cNvPicPr>
          <p:nvPr/>
        </p:nvPicPr>
        <p:blipFill>
          <a:blip r:embed="rId4" cstate="print"/>
          <a:stretch>
            <a:fillRect/>
          </a:stretch>
        </p:blipFill>
        <p:spPr>
          <a:xfrm>
            <a:off x="2514600" y="3429000"/>
            <a:ext cx="2971800" cy="3054096"/>
          </a:xfrm>
          <a:prstGeom prst="rect">
            <a:avLst/>
          </a:prstGeom>
        </p:spPr>
      </p:pic>
      <p:sp>
        <p:nvSpPr>
          <p:cNvPr id="8" name="TextBox 7"/>
          <p:cNvSpPr txBox="1"/>
          <p:nvPr/>
        </p:nvSpPr>
        <p:spPr>
          <a:xfrm>
            <a:off x="6096000" y="3505201"/>
            <a:ext cx="4343400" cy="3108543"/>
          </a:xfrm>
          <a:prstGeom prst="rect">
            <a:avLst/>
          </a:prstGeom>
          <a:noFill/>
        </p:spPr>
        <p:txBody>
          <a:bodyPr wrap="square" rtlCol="0">
            <a:spAutoFit/>
          </a:bodyPr>
          <a:lstStyle/>
          <a:p>
            <a:r>
              <a:rPr lang="en-US" sz="2800" dirty="0">
                <a:solidFill>
                  <a:schemeClr val="bg1"/>
                </a:solidFill>
              </a:rPr>
              <a:t>Responsibilities :</a:t>
            </a:r>
          </a:p>
          <a:p>
            <a:r>
              <a:rPr lang="en-US" sz="2800" dirty="0">
                <a:solidFill>
                  <a:schemeClr val="bg1"/>
                </a:solidFill>
              </a:rPr>
              <a:t>Helping to keep the home safe, treating family members with respect, doing household chores, and bringing honor to the family name.</a:t>
            </a:r>
          </a:p>
        </p:txBody>
      </p:sp>
    </p:spTree>
    <p:extLst>
      <p:ext uri="{BB962C8B-B14F-4D97-AF65-F5344CB8AC3E}">
        <p14:creationId xmlns:p14="http://schemas.microsoft.com/office/powerpoint/2010/main" val="92027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7993E4-E56E-4B31-A496-4555C8AB6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830997"/>
          </a:xfrm>
          <a:prstGeom prst="rect">
            <a:avLst/>
          </a:prstGeom>
          <a:noFill/>
        </p:spPr>
        <p:txBody>
          <a:bodyPr wrap="square" rtlCol="0">
            <a:spAutoFit/>
          </a:bodyPr>
          <a:lstStyle/>
          <a:p>
            <a:pPr algn="ctr"/>
            <a:r>
              <a:rPr lang="en-US" sz="4800" dirty="0">
                <a:solidFill>
                  <a:schemeClr val="bg1"/>
                </a:solidFill>
              </a:rPr>
              <a:t>Privileges and Responsibilities</a:t>
            </a:r>
          </a:p>
        </p:txBody>
      </p:sp>
      <p:sp>
        <p:nvSpPr>
          <p:cNvPr id="4" name="TextBox 3"/>
          <p:cNvSpPr txBox="1"/>
          <p:nvPr/>
        </p:nvSpPr>
        <p:spPr>
          <a:xfrm>
            <a:off x="1667436" y="1201272"/>
            <a:ext cx="4428565" cy="2585323"/>
          </a:xfrm>
          <a:prstGeom prst="rect">
            <a:avLst/>
          </a:prstGeom>
          <a:noFill/>
        </p:spPr>
        <p:txBody>
          <a:bodyPr wrap="square" rtlCol="0">
            <a:spAutoFit/>
          </a:bodyPr>
          <a:lstStyle/>
          <a:p>
            <a:pPr algn="ctr" fontAlgn="base"/>
            <a:r>
              <a:rPr lang="en-US" dirty="0">
                <a:solidFill>
                  <a:schemeClr val="bg1"/>
                </a:solidFill>
              </a:rPr>
              <a:t>PRIVILEGES</a:t>
            </a:r>
          </a:p>
          <a:p>
            <a:pPr fontAlgn="base"/>
            <a:endParaRPr lang="en-US" dirty="0">
              <a:solidFill>
                <a:schemeClr val="bg1"/>
              </a:solidFill>
            </a:endParaRPr>
          </a:p>
          <a:p>
            <a:pPr fontAlgn="base"/>
            <a:r>
              <a:rPr lang="en-US" dirty="0">
                <a:solidFill>
                  <a:schemeClr val="bg1"/>
                </a:solidFill>
              </a:rPr>
              <a:t>Receive and be taught by the Holy Ghost</a:t>
            </a:r>
          </a:p>
          <a:p>
            <a:pPr fontAlgn="base"/>
            <a:endParaRPr lang="en-US" dirty="0">
              <a:solidFill>
                <a:schemeClr val="bg1"/>
              </a:solidFill>
            </a:endParaRPr>
          </a:p>
          <a:p>
            <a:pPr fontAlgn="base"/>
            <a:r>
              <a:rPr lang="en-US" dirty="0">
                <a:solidFill>
                  <a:schemeClr val="bg1"/>
                </a:solidFill>
              </a:rPr>
              <a:t>Invite others to be baptized and endure to the end</a:t>
            </a:r>
          </a:p>
          <a:p>
            <a:pPr fontAlgn="base"/>
            <a:endParaRPr lang="en-US" dirty="0">
              <a:solidFill>
                <a:schemeClr val="bg1"/>
              </a:solidFill>
            </a:endParaRPr>
          </a:p>
          <a:p>
            <a:pPr fontAlgn="base"/>
            <a:r>
              <a:rPr lang="en-US" dirty="0">
                <a:solidFill>
                  <a:schemeClr val="bg1"/>
                </a:solidFill>
              </a:rPr>
              <a:t>Receive salvation in the kingdom of the Father</a:t>
            </a:r>
          </a:p>
        </p:txBody>
      </p:sp>
      <p:sp>
        <p:nvSpPr>
          <p:cNvPr id="6" name="TextBox 5"/>
          <p:cNvSpPr txBox="1"/>
          <p:nvPr/>
        </p:nvSpPr>
        <p:spPr>
          <a:xfrm>
            <a:off x="138820" y="6477000"/>
            <a:ext cx="1828800" cy="369332"/>
          </a:xfrm>
          <a:prstGeom prst="rect">
            <a:avLst/>
          </a:prstGeom>
          <a:noFill/>
        </p:spPr>
        <p:txBody>
          <a:bodyPr wrap="square" rtlCol="0">
            <a:spAutoFit/>
          </a:bodyPr>
          <a:lstStyle/>
          <a:p>
            <a:r>
              <a:rPr lang="en-US" dirty="0">
                <a:solidFill>
                  <a:schemeClr val="bg1"/>
                </a:solidFill>
              </a:rPr>
              <a:t>D&amp;C 18:18</a:t>
            </a:r>
          </a:p>
        </p:txBody>
      </p:sp>
      <p:sp>
        <p:nvSpPr>
          <p:cNvPr id="7" name="TextBox 6"/>
          <p:cNvSpPr txBox="1"/>
          <p:nvPr/>
        </p:nvSpPr>
        <p:spPr>
          <a:xfrm>
            <a:off x="6593541" y="1183342"/>
            <a:ext cx="3733800" cy="2585323"/>
          </a:xfrm>
          <a:prstGeom prst="rect">
            <a:avLst/>
          </a:prstGeom>
          <a:noFill/>
        </p:spPr>
        <p:txBody>
          <a:bodyPr wrap="square" rtlCol="0">
            <a:spAutoFit/>
          </a:bodyPr>
          <a:lstStyle/>
          <a:p>
            <a:pPr algn="ctr" fontAlgn="base"/>
            <a:r>
              <a:rPr lang="en-US" dirty="0">
                <a:solidFill>
                  <a:schemeClr val="bg1"/>
                </a:solidFill>
              </a:rPr>
              <a:t>RESPONSIBILITIES</a:t>
            </a:r>
          </a:p>
          <a:p>
            <a:pPr fontAlgn="base"/>
            <a:endParaRPr lang="en-US" dirty="0">
              <a:solidFill>
                <a:schemeClr val="bg1"/>
              </a:solidFill>
            </a:endParaRPr>
          </a:p>
          <a:p>
            <a:pPr fontAlgn="base"/>
            <a:r>
              <a:rPr lang="en-US" dirty="0">
                <a:solidFill>
                  <a:schemeClr val="bg1"/>
                </a:solidFill>
              </a:rPr>
              <a:t>Have faith, hope, and charity</a:t>
            </a:r>
          </a:p>
          <a:p>
            <a:pPr fontAlgn="base"/>
            <a:endParaRPr lang="en-US" dirty="0">
              <a:solidFill>
                <a:schemeClr val="bg1"/>
              </a:solidFill>
            </a:endParaRPr>
          </a:p>
          <a:p>
            <a:pPr fontAlgn="base"/>
            <a:r>
              <a:rPr lang="en-US" dirty="0">
                <a:solidFill>
                  <a:schemeClr val="bg1"/>
                </a:solidFill>
              </a:rPr>
              <a:t>Avoid contending with other churches</a:t>
            </a:r>
          </a:p>
          <a:p>
            <a:pPr fontAlgn="base"/>
            <a:endParaRPr lang="en-US" dirty="0">
              <a:solidFill>
                <a:schemeClr val="bg1"/>
              </a:solidFill>
            </a:endParaRPr>
          </a:p>
          <a:p>
            <a:pPr fontAlgn="base"/>
            <a:r>
              <a:rPr lang="en-US" dirty="0">
                <a:solidFill>
                  <a:schemeClr val="bg1"/>
                </a:solidFill>
              </a:rPr>
              <a:t>Speak the truth in soberness</a:t>
            </a:r>
          </a:p>
          <a:p>
            <a:pPr fontAlgn="base"/>
            <a:endParaRPr lang="en-US" dirty="0">
              <a:solidFill>
                <a:schemeClr val="bg1"/>
              </a:solidFill>
            </a:endParaRPr>
          </a:p>
          <a:p>
            <a:pPr fontAlgn="base"/>
            <a:r>
              <a:rPr lang="en-US" dirty="0">
                <a:solidFill>
                  <a:schemeClr val="bg1"/>
                </a:solidFill>
              </a:rPr>
              <a:t>Repent and endure to the end</a:t>
            </a:r>
          </a:p>
        </p:txBody>
      </p:sp>
      <p:pic>
        <p:nvPicPr>
          <p:cNvPr id="3" name="Picture 2">
            <a:extLst>
              <a:ext uri="{FF2B5EF4-FFF2-40B4-BE49-F238E27FC236}">
                <a16:creationId xmlns:a16="http://schemas.microsoft.com/office/drawing/2014/main" id="{812A157B-7269-4F1A-81F9-8CA383336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896" y="3949642"/>
            <a:ext cx="1809750" cy="2076450"/>
          </a:xfrm>
          <a:prstGeom prst="rect">
            <a:avLst/>
          </a:prstGeom>
        </p:spPr>
      </p:pic>
      <p:pic>
        <p:nvPicPr>
          <p:cNvPr id="10" name="Picture 9">
            <a:extLst>
              <a:ext uri="{FF2B5EF4-FFF2-40B4-BE49-F238E27FC236}">
                <a16:creationId xmlns:a16="http://schemas.microsoft.com/office/drawing/2014/main" id="{9178E277-7E60-46C1-BEA2-DF3BD3AC4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541" y="4246532"/>
            <a:ext cx="4267200" cy="2133600"/>
          </a:xfrm>
          <a:prstGeom prst="rect">
            <a:avLst/>
          </a:prstGeom>
        </p:spPr>
      </p:pic>
    </p:spTree>
    <p:extLst>
      <p:ext uri="{BB962C8B-B14F-4D97-AF65-F5344CB8AC3E}">
        <p14:creationId xmlns:p14="http://schemas.microsoft.com/office/powerpoint/2010/main" val="209082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336A7B-A391-47AD-8800-AAEF56192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830997"/>
          </a:xfrm>
          <a:prstGeom prst="rect">
            <a:avLst/>
          </a:prstGeom>
          <a:noFill/>
        </p:spPr>
        <p:txBody>
          <a:bodyPr wrap="square" rtlCol="0">
            <a:spAutoFit/>
          </a:bodyPr>
          <a:lstStyle/>
          <a:p>
            <a:pPr algn="ctr"/>
            <a:r>
              <a:rPr lang="en-US" sz="4800" dirty="0">
                <a:solidFill>
                  <a:schemeClr val="bg1"/>
                </a:solidFill>
              </a:rPr>
              <a:t>Faith, Hope, and Charity</a:t>
            </a:r>
          </a:p>
        </p:txBody>
      </p:sp>
      <p:sp>
        <p:nvSpPr>
          <p:cNvPr id="6" name="TextBox 5"/>
          <p:cNvSpPr txBox="1"/>
          <p:nvPr/>
        </p:nvSpPr>
        <p:spPr>
          <a:xfrm>
            <a:off x="76200" y="6488667"/>
            <a:ext cx="1828800" cy="369332"/>
          </a:xfrm>
          <a:prstGeom prst="rect">
            <a:avLst/>
          </a:prstGeom>
          <a:noFill/>
        </p:spPr>
        <p:txBody>
          <a:bodyPr wrap="square" rtlCol="0">
            <a:spAutoFit/>
          </a:bodyPr>
          <a:lstStyle/>
          <a:p>
            <a:r>
              <a:rPr lang="en-US" dirty="0">
                <a:solidFill>
                  <a:schemeClr val="bg1"/>
                </a:solidFill>
              </a:rPr>
              <a:t>D&amp;C 18:19</a:t>
            </a:r>
          </a:p>
        </p:txBody>
      </p:sp>
      <p:sp>
        <p:nvSpPr>
          <p:cNvPr id="7" name="TextBox 6"/>
          <p:cNvSpPr txBox="1"/>
          <p:nvPr/>
        </p:nvSpPr>
        <p:spPr>
          <a:xfrm>
            <a:off x="1905000" y="1066801"/>
            <a:ext cx="3733800" cy="1200329"/>
          </a:xfrm>
          <a:prstGeom prst="rect">
            <a:avLst/>
          </a:prstGeom>
          <a:noFill/>
        </p:spPr>
        <p:txBody>
          <a:bodyPr wrap="square" rtlCol="0">
            <a:spAutoFit/>
          </a:bodyPr>
          <a:lstStyle/>
          <a:p>
            <a:pPr fontAlgn="base"/>
            <a:r>
              <a:rPr lang="en-US" dirty="0">
                <a:solidFill>
                  <a:schemeClr val="bg1"/>
                </a:solidFill>
              </a:rPr>
              <a:t>“And now </a:t>
            </a:r>
            <a:r>
              <a:rPr lang="en-US" dirty="0" err="1">
                <a:solidFill>
                  <a:schemeClr val="bg1"/>
                </a:solidFill>
              </a:rPr>
              <a:t>abideth</a:t>
            </a:r>
            <a:r>
              <a:rPr lang="en-US" dirty="0">
                <a:solidFill>
                  <a:schemeClr val="bg1"/>
                </a:solidFill>
              </a:rPr>
              <a:t> faith, hope, charity, these three; but the greatest of these </a:t>
            </a:r>
            <a:r>
              <a:rPr lang="en-US" i="1" dirty="0">
                <a:solidFill>
                  <a:schemeClr val="bg1"/>
                </a:solidFill>
              </a:rPr>
              <a:t>is</a:t>
            </a:r>
            <a:r>
              <a:rPr lang="en-US" dirty="0">
                <a:solidFill>
                  <a:schemeClr val="bg1"/>
                </a:solidFill>
              </a:rPr>
              <a:t> charity.”</a:t>
            </a:r>
          </a:p>
          <a:p>
            <a:pPr fontAlgn="base"/>
            <a:r>
              <a:rPr lang="en-US" dirty="0">
                <a:solidFill>
                  <a:schemeClr val="bg1"/>
                </a:solidFill>
              </a:rPr>
              <a:t>1 Corinthians 13:13</a:t>
            </a:r>
          </a:p>
        </p:txBody>
      </p:sp>
      <p:sp>
        <p:nvSpPr>
          <p:cNvPr id="10" name="TextBox 9"/>
          <p:cNvSpPr txBox="1"/>
          <p:nvPr/>
        </p:nvSpPr>
        <p:spPr>
          <a:xfrm>
            <a:off x="3699163" y="5414628"/>
            <a:ext cx="5205846" cy="1200329"/>
          </a:xfrm>
          <a:prstGeom prst="rect">
            <a:avLst/>
          </a:prstGeom>
          <a:noFill/>
        </p:spPr>
        <p:txBody>
          <a:bodyPr wrap="square" rtlCol="0">
            <a:spAutoFit/>
          </a:bodyPr>
          <a:lstStyle/>
          <a:p>
            <a:pPr fontAlgn="base"/>
            <a:r>
              <a:rPr lang="en-US" dirty="0">
                <a:solidFill>
                  <a:schemeClr val="bg1"/>
                </a:solidFill>
              </a:rPr>
              <a:t>“Charity is the pure love of Christ, and it </a:t>
            </a:r>
            <a:r>
              <a:rPr lang="en-US" dirty="0" err="1">
                <a:solidFill>
                  <a:schemeClr val="bg1"/>
                </a:solidFill>
              </a:rPr>
              <a:t>endureth</a:t>
            </a:r>
            <a:r>
              <a:rPr lang="en-US" dirty="0">
                <a:solidFill>
                  <a:schemeClr val="bg1"/>
                </a:solidFill>
              </a:rPr>
              <a:t> forever, and whoso is found possessed of it at the last day, it shall be well with him.”</a:t>
            </a:r>
          </a:p>
          <a:p>
            <a:pPr fontAlgn="base"/>
            <a:r>
              <a:rPr lang="en-US" dirty="0">
                <a:solidFill>
                  <a:schemeClr val="bg1"/>
                </a:solidFill>
              </a:rPr>
              <a:t>Moroni 7:47</a:t>
            </a:r>
          </a:p>
        </p:txBody>
      </p:sp>
      <p:pic>
        <p:nvPicPr>
          <p:cNvPr id="3" name="Picture 2">
            <a:extLst>
              <a:ext uri="{FF2B5EF4-FFF2-40B4-BE49-F238E27FC236}">
                <a16:creationId xmlns:a16="http://schemas.microsoft.com/office/drawing/2014/main" id="{4D811912-77D4-4FC1-8187-2E3327E14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567" y="1015664"/>
            <a:ext cx="2619375" cy="1743075"/>
          </a:xfrm>
          <a:prstGeom prst="rect">
            <a:avLst/>
          </a:prstGeom>
        </p:spPr>
      </p:pic>
      <p:pic>
        <p:nvPicPr>
          <p:cNvPr id="8" name="Picture 7">
            <a:extLst>
              <a:ext uri="{FF2B5EF4-FFF2-40B4-BE49-F238E27FC236}">
                <a16:creationId xmlns:a16="http://schemas.microsoft.com/office/drawing/2014/main" id="{11FE8CD3-6961-4CAF-BEC2-C2261E79A4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6454" y="2766535"/>
            <a:ext cx="2857500" cy="2286000"/>
          </a:xfrm>
          <a:prstGeom prst="rect">
            <a:avLst/>
          </a:prstGeom>
        </p:spPr>
      </p:pic>
      <p:pic>
        <p:nvPicPr>
          <p:cNvPr id="12" name="Picture 11">
            <a:extLst>
              <a:ext uri="{FF2B5EF4-FFF2-40B4-BE49-F238E27FC236}">
                <a16:creationId xmlns:a16="http://schemas.microsoft.com/office/drawing/2014/main" id="{EA8B5D4A-9784-4388-98C7-00B69EBE62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3062406"/>
            <a:ext cx="2667000" cy="2133600"/>
          </a:xfrm>
          <a:prstGeom prst="rect">
            <a:avLst/>
          </a:prstGeom>
        </p:spPr>
      </p:pic>
    </p:spTree>
    <p:extLst>
      <p:ext uri="{BB962C8B-B14F-4D97-AF65-F5344CB8AC3E}">
        <p14:creationId xmlns:p14="http://schemas.microsoft.com/office/powerpoint/2010/main" val="130937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B3FD38-26EA-4249-BBAF-9FB1D3D50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830997"/>
          </a:xfrm>
          <a:prstGeom prst="rect">
            <a:avLst/>
          </a:prstGeom>
          <a:noFill/>
        </p:spPr>
        <p:txBody>
          <a:bodyPr wrap="square" rtlCol="0">
            <a:spAutoFit/>
          </a:bodyPr>
          <a:lstStyle/>
          <a:p>
            <a:pPr algn="ctr"/>
            <a:r>
              <a:rPr lang="en-US" sz="4800" dirty="0">
                <a:solidFill>
                  <a:schemeClr val="bg1"/>
                </a:solidFill>
              </a:rPr>
              <a:t>Savior’s Example of Charity</a:t>
            </a:r>
          </a:p>
        </p:txBody>
      </p:sp>
      <p:sp>
        <p:nvSpPr>
          <p:cNvPr id="4" name="TextBox 3"/>
          <p:cNvSpPr txBox="1"/>
          <p:nvPr/>
        </p:nvSpPr>
        <p:spPr>
          <a:xfrm>
            <a:off x="1828801" y="762001"/>
            <a:ext cx="4428565" cy="4524315"/>
          </a:xfrm>
          <a:prstGeom prst="rect">
            <a:avLst/>
          </a:prstGeom>
          <a:noFill/>
        </p:spPr>
        <p:txBody>
          <a:bodyPr wrap="square" rtlCol="0">
            <a:spAutoFit/>
          </a:bodyPr>
          <a:lstStyle/>
          <a:p>
            <a:pPr fontAlgn="base"/>
            <a:r>
              <a:rPr lang="en-US" dirty="0">
                <a:solidFill>
                  <a:schemeClr val="bg1"/>
                </a:solidFill>
              </a:rPr>
              <a:t>The greatest acts of charity come from giving of yourself and receiving expressions of charity with humility as well. </a:t>
            </a:r>
          </a:p>
          <a:p>
            <a:pPr fontAlgn="base"/>
            <a:endParaRPr lang="en-US" dirty="0">
              <a:solidFill>
                <a:schemeClr val="bg1"/>
              </a:solidFill>
            </a:endParaRPr>
          </a:p>
          <a:p>
            <a:pPr fontAlgn="base"/>
            <a:r>
              <a:rPr lang="en-US" dirty="0">
                <a:solidFill>
                  <a:schemeClr val="bg1"/>
                </a:solidFill>
              </a:rPr>
              <a:t>“[The Savior’s] gifts were rare ones: eyes to the blind, ears to the deaf, and legs to the lame; cleanliness to the unclean, wholeness to the infirm, and breath to the lifeless.</a:t>
            </a:r>
          </a:p>
          <a:p>
            <a:pPr fontAlgn="base"/>
            <a:endParaRPr lang="en-US" dirty="0">
              <a:solidFill>
                <a:schemeClr val="bg1"/>
              </a:solidFill>
            </a:endParaRPr>
          </a:p>
          <a:p>
            <a:pPr fontAlgn="base"/>
            <a:r>
              <a:rPr lang="en-US" dirty="0">
                <a:solidFill>
                  <a:schemeClr val="bg1"/>
                </a:solidFill>
              </a:rPr>
              <a:t> His gifts were … forgiveness to the repentant, hope to the despairing. His friends gave him shelter, food, and love. He gave them of himself, his love, his service, his life. … We should strive to give as he gave. To give of oneself is a holy gift”</a:t>
            </a:r>
          </a:p>
          <a:p>
            <a:pPr fontAlgn="base"/>
            <a:r>
              <a:rPr lang="en-US" dirty="0">
                <a:solidFill>
                  <a:schemeClr val="bg1"/>
                </a:solidFill>
              </a:rPr>
              <a:t> </a:t>
            </a:r>
            <a:r>
              <a:rPr lang="en-US" sz="1200" dirty="0">
                <a:solidFill>
                  <a:schemeClr val="bg1"/>
                </a:solidFill>
              </a:rPr>
              <a:t>President Spencer W. Kimball</a:t>
            </a:r>
          </a:p>
        </p:txBody>
      </p:sp>
      <p:sp>
        <p:nvSpPr>
          <p:cNvPr id="6" name="TextBox 5"/>
          <p:cNvSpPr txBox="1"/>
          <p:nvPr/>
        </p:nvSpPr>
        <p:spPr>
          <a:xfrm>
            <a:off x="138820" y="6488669"/>
            <a:ext cx="1828800" cy="369332"/>
          </a:xfrm>
          <a:prstGeom prst="rect">
            <a:avLst/>
          </a:prstGeom>
          <a:noFill/>
        </p:spPr>
        <p:txBody>
          <a:bodyPr wrap="square" rtlCol="0">
            <a:spAutoFit/>
          </a:bodyPr>
          <a:lstStyle/>
          <a:p>
            <a:r>
              <a:rPr lang="en-US" dirty="0">
                <a:solidFill>
                  <a:schemeClr val="bg1"/>
                </a:solidFill>
              </a:rPr>
              <a:t>D&amp;C 18:19</a:t>
            </a:r>
          </a:p>
        </p:txBody>
      </p:sp>
      <p:pic>
        <p:nvPicPr>
          <p:cNvPr id="3" name="Picture 2">
            <a:extLst>
              <a:ext uri="{FF2B5EF4-FFF2-40B4-BE49-F238E27FC236}">
                <a16:creationId xmlns:a16="http://schemas.microsoft.com/office/drawing/2014/main" id="{341D95D0-4B4F-4BD9-A7B5-7CDDBF64C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683" y="919335"/>
            <a:ext cx="2286000" cy="2286000"/>
          </a:xfrm>
          <a:prstGeom prst="rect">
            <a:avLst/>
          </a:prstGeom>
        </p:spPr>
      </p:pic>
      <p:pic>
        <p:nvPicPr>
          <p:cNvPr id="8" name="Picture 7">
            <a:extLst>
              <a:ext uri="{FF2B5EF4-FFF2-40B4-BE49-F238E27FC236}">
                <a16:creationId xmlns:a16="http://schemas.microsoft.com/office/drawing/2014/main" id="{BE6FA932-9548-44C6-AB86-1730BFD3E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2667" y="3555129"/>
            <a:ext cx="3304032" cy="2383536"/>
          </a:xfrm>
          <a:prstGeom prst="rect">
            <a:avLst/>
          </a:prstGeom>
        </p:spPr>
      </p:pic>
      <p:pic>
        <p:nvPicPr>
          <p:cNvPr id="14" name="Picture 13">
            <a:extLst>
              <a:ext uri="{FF2B5EF4-FFF2-40B4-BE49-F238E27FC236}">
                <a16:creationId xmlns:a16="http://schemas.microsoft.com/office/drawing/2014/main" id="{38922687-754E-4FFD-A7F3-A0537757F0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1683" y="4948646"/>
            <a:ext cx="2476500" cy="1444752"/>
          </a:xfrm>
          <a:prstGeom prst="rect">
            <a:avLst/>
          </a:prstGeom>
        </p:spPr>
      </p:pic>
      <p:pic>
        <p:nvPicPr>
          <p:cNvPr id="16" name="Picture 15">
            <a:extLst>
              <a:ext uri="{FF2B5EF4-FFF2-40B4-BE49-F238E27FC236}">
                <a16:creationId xmlns:a16="http://schemas.microsoft.com/office/drawing/2014/main" id="{831047A2-84C9-429E-B376-3EA9FFEC96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289" y="153471"/>
            <a:ext cx="926294" cy="1217059"/>
          </a:xfrm>
          <a:prstGeom prst="rect">
            <a:avLst/>
          </a:prstGeom>
        </p:spPr>
      </p:pic>
    </p:spTree>
    <p:extLst>
      <p:ext uri="{BB962C8B-B14F-4D97-AF65-F5344CB8AC3E}">
        <p14:creationId xmlns:p14="http://schemas.microsoft.com/office/powerpoint/2010/main" val="168035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54B574-695E-4722-8369-9FA9F0D08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830997"/>
          </a:xfrm>
          <a:prstGeom prst="rect">
            <a:avLst/>
          </a:prstGeom>
          <a:noFill/>
        </p:spPr>
        <p:txBody>
          <a:bodyPr wrap="square" rtlCol="0">
            <a:spAutoFit/>
          </a:bodyPr>
          <a:lstStyle/>
          <a:p>
            <a:pPr algn="ctr"/>
            <a:r>
              <a:rPr lang="en-US" sz="4800" dirty="0">
                <a:solidFill>
                  <a:schemeClr val="bg1"/>
                </a:solidFill>
              </a:rPr>
              <a:t>Contend Against No Church</a:t>
            </a:r>
          </a:p>
        </p:txBody>
      </p:sp>
      <p:sp>
        <p:nvSpPr>
          <p:cNvPr id="4" name="TextBox 3"/>
          <p:cNvSpPr txBox="1"/>
          <p:nvPr/>
        </p:nvSpPr>
        <p:spPr>
          <a:xfrm>
            <a:off x="1752601" y="2209800"/>
            <a:ext cx="4428565" cy="1107996"/>
          </a:xfrm>
          <a:prstGeom prst="rect">
            <a:avLst/>
          </a:prstGeom>
          <a:noFill/>
        </p:spPr>
        <p:txBody>
          <a:bodyPr wrap="square" rtlCol="0">
            <a:spAutoFit/>
          </a:bodyPr>
          <a:lstStyle/>
          <a:p>
            <a:pPr fontAlgn="base"/>
            <a:r>
              <a:rPr lang="en-US" dirty="0">
                <a:solidFill>
                  <a:schemeClr val="bg1"/>
                </a:solidFill>
              </a:rPr>
              <a:t>“It is the calling of a minister of the Lord to preach the gospel and not to engage in endless and unprofitable controversies.”</a:t>
            </a:r>
          </a:p>
          <a:p>
            <a:pPr fontAlgn="base"/>
            <a:r>
              <a:rPr lang="en-US" sz="1200" dirty="0">
                <a:solidFill>
                  <a:schemeClr val="bg1"/>
                </a:solidFill>
              </a:rPr>
              <a:t>Hyrum M. Smith</a:t>
            </a:r>
          </a:p>
        </p:txBody>
      </p:sp>
      <p:sp>
        <p:nvSpPr>
          <p:cNvPr id="6" name="TextBox 5"/>
          <p:cNvSpPr txBox="1"/>
          <p:nvPr/>
        </p:nvSpPr>
        <p:spPr>
          <a:xfrm>
            <a:off x="138820" y="6473904"/>
            <a:ext cx="1828800" cy="369332"/>
          </a:xfrm>
          <a:prstGeom prst="rect">
            <a:avLst/>
          </a:prstGeom>
          <a:noFill/>
        </p:spPr>
        <p:txBody>
          <a:bodyPr wrap="square" rtlCol="0">
            <a:spAutoFit/>
          </a:bodyPr>
          <a:lstStyle/>
          <a:p>
            <a:r>
              <a:rPr lang="en-US" dirty="0">
                <a:solidFill>
                  <a:schemeClr val="bg1"/>
                </a:solidFill>
              </a:rPr>
              <a:t>D&amp;C 18:20</a:t>
            </a:r>
          </a:p>
        </p:txBody>
      </p:sp>
      <p:sp>
        <p:nvSpPr>
          <p:cNvPr id="9" name="Rectangle 8"/>
          <p:cNvSpPr/>
          <p:nvPr/>
        </p:nvSpPr>
        <p:spPr>
          <a:xfrm>
            <a:off x="5257800" y="3352801"/>
            <a:ext cx="4572000" cy="1200329"/>
          </a:xfrm>
          <a:prstGeom prst="rect">
            <a:avLst/>
          </a:prstGeom>
        </p:spPr>
        <p:txBody>
          <a:bodyPr>
            <a:spAutoFit/>
          </a:bodyPr>
          <a:lstStyle/>
          <a:p>
            <a:r>
              <a:rPr lang="en-US" dirty="0">
                <a:solidFill>
                  <a:schemeClr val="bg1"/>
                </a:solidFill>
              </a:rPr>
              <a:t>“We must understand that this is instruction to us to contend against all evil, that which is opposed to righteousness and truth”</a:t>
            </a:r>
          </a:p>
          <a:p>
            <a:r>
              <a:rPr lang="en-US" dirty="0">
                <a:solidFill>
                  <a:schemeClr val="bg1"/>
                </a:solidFill>
              </a:rPr>
              <a:t> </a:t>
            </a:r>
            <a:r>
              <a:rPr lang="en-US" sz="1200" dirty="0">
                <a:solidFill>
                  <a:schemeClr val="bg1"/>
                </a:solidFill>
              </a:rPr>
              <a:t>President Joseph Fielding Smith </a:t>
            </a:r>
          </a:p>
        </p:txBody>
      </p:sp>
      <p:pic>
        <p:nvPicPr>
          <p:cNvPr id="14" name="Picture 13" descr="20140610_142115.jpg"/>
          <p:cNvPicPr>
            <a:picLocks noChangeAspect="1"/>
          </p:cNvPicPr>
          <p:nvPr/>
        </p:nvPicPr>
        <p:blipFill>
          <a:blip r:embed="rId3" cstate="print"/>
          <a:srcRect t="1389" r="35833"/>
          <a:stretch>
            <a:fillRect/>
          </a:stretch>
        </p:blipFill>
        <p:spPr>
          <a:xfrm>
            <a:off x="2362200" y="3657600"/>
            <a:ext cx="2561822" cy="2362200"/>
          </a:xfrm>
          <a:prstGeom prst="rect">
            <a:avLst/>
          </a:prstGeom>
        </p:spPr>
      </p:pic>
      <p:pic>
        <p:nvPicPr>
          <p:cNvPr id="15" name="Picture 14" descr="20140609_140902.jpg"/>
          <p:cNvPicPr>
            <a:picLocks noChangeAspect="1"/>
          </p:cNvPicPr>
          <p:nvPr/>
        </p:nvPicPr>
        <p:blipFill>
          <a:blip r:embed="rId4" cstate="print"/>
          <a:stretch>
            <a:fillRect/>
          </a:stretch>
        </p:blipFill>
        <p:spPr>
          <a:xfrm>
            <a:off x="7239000" y="1600200"/>
            <a:ext cx="2590800" cy="1554480"/>
          </a:xfrm>
          <a:prstGeom prst="rect">
            <a:avLst/>
          </a:prstGeom>
        </p:spPr>
      </p:pic>
      <p:pic>
        <p:nvPicPr>
          <p:cNvPr id="16" name="Picture 15" descr="20140610_191534.jpg"/>
          <p:cNvPicPr>
            <a:picLocks noChangeAspect="1"/>
          </p:cNvPicPr>
          <p:nvPr/>
        </p:nvPicPr>
        <p:blipFill>
          <a:blip r:embed="rId5" cstate="print"/>
          <a:srcRect t="2778" r="38333"/>
          <a:stretch>
            <a:fillRect/>
          </a:stretch>
        </p:blipFill>
        <p:spPr>
          <a:xfrm>
            <a:off x="7848600" y="4695568"/>
            <a:ext cx="2286000" cy="2162432"/>
          </a:xfrm>
          <a:prstGeom prst="rect">
            <a:avLst/>
          </a:prstGeom>
        </p:spPr>
      </p:pic>
      <p:sp>
        <p:nvSpPr>
          <p:cNvPr id="17" name="Rectangle 16"/>
          <p:cNvSpPr/>
          <p:nvPr/>
        </p:nvSpPr>
        <p:spPr>
          <a:xfrm>
            <a:off x="2438400" y="762001"/>
            <a:ext cx="7086600" cy="830997"/>
          </a:xfrm>
          <a:prstGeom prst="rect">
            <a:avLst/>
          </a:prstGeom>
        </p:spPr>
        <p:txBody>
          <a:bodyPr wrap="square">
            <a:spAutoFit/>
          </a:bodyPr>
          <a:lstStyle/>
          <a:p>
            <a:r>
              <a:rPr lang="en-US" sz="2400" dirty="0">
                <a:solidFill>
                  <a:srgbClr val="FFFF00"/>
                </a:solidFill>
              </a:rPr>
              <a:t>The word </a:t>
            </a:r>
            <a:r>
              <a:rPr lang="en-US" sz="2400" i="1" dirty="0">
                <a:solidFill>
                  <a:srgbClr val="FFFF00"/>
                </a:solidFill>
              </a:rPr>
              <a:t>contend</a:t>
            </a:r>
            <a:r>
              <a:rPr lang="en-US" sz="2400" dirty="0">
                <a:solidFill>
                  <a:srgbClr val="FFFF00"/>
                </a:solidFill>
              </a:rPr>
              <a:t> carries with it ideas of debate, striving, struggling, and even quarreling and disputing.</a:t>
            </a:r>
          </a:p>
        </p:txBody>
      </p:sp>
      <p:pic>
        <p:nvPicPr>
          <p:cNvPr id="3" name="Picture 2">
            <a:extLst>
              <a:ext uri="{FF2B5EF4-FFF2-40B4-BE49-F238E27FC236}">
                <a16:creationId xmlns:a16="http://schemas.microsoft.com/office/drawing/2014/main" id="{C26DC382-D0BB-4174-B459-D8F3363FBD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850" y="262567"/>
            <a:ext cx="1221321" cy="1651142"/>
          </a:xfrm>
          <a:prstGeom prst="rect">
            <a:avLst/>
          </a:prstGeom>
        </p:spPr>
      </p:pic>
      <p:pic>
        <p:nvPicPr>
          <p:cNvPr id="8" name="Picture 7">
            <a:extLst>
              <a:ext uri="{FF2B5EF4-FFF2-40B4-BE49-F238E27FC236}">
                <a16:creationId xmlns:a16="http://schemas.microsoft.com/office/drawing/2014/main" id="{D677FD1B-33D4-4052-B1CF-5E5D7F2C1B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142" y="262567"/>
            <a:ext cx="1232008" cy="1554480"/>
          </a:xfrm>
          <a:prstGeom prst="rect">
            <a:avLst/>
          </a:prstGeom>
        </p:spPr>
      </p:pic>
    </p:spTree>
    <p:extLst>
      <p:ext uri="{BB962C8B-B14F-4D97-AF65-F5344CB8AC3E}">
        <p14:creationId xmlns:p14="http://schemas.microsoft.com/office/powerpoint/2010/main" val="273506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56219E-E954-4DC9-AEF7-D464820FF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1"/>
                </a:solidFill>
              </a:rPr>
              <a:t>Those Who Lead Men Away From God</a:t>
            </a:r>
          </a:p>
        </p:txBody>
      </p:sp>
      <p:sp>
        <p:nvSpPr>
          <p:cNvPr id="4" name="TextBox 3"/>
          <p:cNvSpPr txBox="1"/>
          <p:nvPr/>
        </p:nvSpPr>
        <p:spPr>
          <a:xfrm>
            <a:off x="1752601" y="914401"/>
            <a:ext cx="4428565" cy="2769989"/>
          </a:xfrm>
          <a:prstGeom prst="rect">
            <a:avLst/>
          </a:prstGeom>
          <a:noFill/>
        </p:spPr>
        <p:txBody>
          <a:bodyPr wrap="square" rtlCol="0">
            <a:spAutoFit/>
          </a:bodyPr>
          <a:lstStyle/>
          <a:p>
            <a:pPr fontAlgn="base"/>
            <a:r>
              <a:rPr lang="en-US" dirty="0">
                <a:solidFill>
                  <a:schemeClr val="bg1"/>
                </a:solidFill>
              </a:rPr>
              <a:t>The use of the word </a:t>
            </a:r>
            <a:r>
              <a:rPr lang="en-US" i="1" dirty="0">
                <a:solidFill>
                  <a:schemeClr val="bg1"/>
                </a:solidFill>
              </a:rPr>
              <a:t>church</a:t>
            </a:r>
            <a:r>
              <a:rPr lang="en-US" dirty="0">
                <a:solidFill>
                  <a:schemeClr val="bg1"/>
                </a:solidFill>
              </a:rPr>
              <a:t> to describe Satan and his followers has confused some because they think of the term in the more limited sense of a specific religious organization. But if one thinks of the phrase “the church and kingdom of God,” one has a better concept of what is meant by the church of the devil. It is his kingdom, the sphere of his influence, the whole of his area of power.</a:t>
            </a:r>
          </a:p>
          <a:p>
            <a:pPr fontAlgn="base"/>
            <a:r>
              <a:rPr lang="en-US" sz="1200" dirty="0">
                <a:solidFill>
                  <a:schemeClr val="bg1"/>
                </a:solidFill>
              </a:rPr>
              <a:t>Manual</a:t>
            </a:r>
          </a:p>
        </p:txBody>
      </p:sp>
      <p:sp>
        <p:nvSpPr>
          <p:cNvPr id="6" name="TextBox 5"/>
          <p:cNvSpPr txBox="1"/>
          <p:nvPr/>
        </p:nvSpPr>
        <p:spPr>
          <a:xfrm>
            <a:off x="76200" y="6480401"/>
            <a:ext cx="1828800" cy="369332"/>
          </a:xfrm>
          <a:prstGeom prst="rect">
            <a:avLst/>
          </a:prstGeom>
          <a:noFill/>
        </p:spPr>
        <p:txBody>
          <a:bodyPr wrap="square" rtlCol="0">
            <a:spAutoFit/>
          </a:bodyPr>
          <a:lstStyle/>
          <a:p>
            <a:r>
              <a:rPr lang="en-US" dirty="0">
                <a:solidFill>
                  <a:schemeClr val="bg1"/>
                </a:solidFill>
              </a:rPr>
              <a:t>D&amp;C 18:20</a:t>
            </a:r>
          </a:p>
        </p:txBody>
      </p:sp>
      <p:sp>
        <p:nvSpPr>
          <p:cNvPr id="9" name="Rectangle 8"/>
          <p:cNvSpPr/>
          <p:nvPr/>
        </p:nvSpPr>
        <p:spPr>
          <a:xfrm>
            <a:off x="5257800" y="4038601"/>
            <a:ext cx="5029200" cy="2585323"/>
          </a:xfrm>
          <a:prstGeom prst="rect">
            <a:avLst/>
          </a:prstGeom>
        </p:spPr>
        <p:txBody>
          <a:bodyPr wrap="square">
            <a:spAutoFit/>
          </a:bodyPr>
          <a:lstStyle/>
          <a:p>
            <a:r>
              <a:rPr lang="en-US" dirty="0">
                <a:solidFill>
                  <a:schemeClr val="bg1"/>
                </a:solidFill>
              </a:rPr>
              <a:t>“The titles </a:t>
            </a:r>
            <a:r>
              <a:rPr lang="en-US" i="1" dirty="0">
                <a:solidFill>
                  <a:schemeClr val="bg1"/>
                </a:solidFill>
              </a:rPr>
              <a:t>church of the devil</a:t>
            </a:r>
            <a:r>
              <a:rPr lang="en-US" dirty="0">
                <a:solidFill>
                  <a:schemeClr val="bg1"/>
                </a:solidFill>
              </a:rPr>
              <a:t> and </a:t>
            </a:r>
            <a:r>
              <a:rPr lang="en-US" i="1" dirty="0">
                <a:solidFill>
                  <a:schemeClr val="bg1"/>
                </a:solidFill>
              </a:rPr>
              <a:t>great and abominable church</a:t>
            </a:r>
            <a:r>
              <a:rPr lang="en-US" dirty="0">
                <a:solidFill>
                  <a:schemeClr val="bg1"/>
                </a:solidFill>
              </a:rPr>
              <a:t> are used to identify all churches or organizations of whatever name or nature—whether political, philosophical, educational, economic, social, fraternal, civic, or religious—which are designed to take men on a course that leads away from God and his laws and thus from salvation in the kingdom of God” </a:t>
            </a:r>
          </a:p>
          <a:p>
            <a:r>
              <a:rPr lang="en-US" sz="1200" dirty="0">
                <a:solidFill>
                  <a:schemeClr val="bg1"/>
                </a:solidFill>
              </a:rPr>
              <a:t>Elder Bruce R. McConkie</a:t>
            </a:r>
          </a:p>
        </p:txBody>
      </p:sp>
      <p:pic>
        <p:nvPicPr>
          <p:cNvPr id="3" name="Picture 2">
            <a:extLst>
              <a:ext uri="{FF2B5EF4-FFF2-40B4-BE49-F238E27FC236}">
                <a16:creationId xmlns:a16="http://schemas.microsoft.com/office/drawing/2014/main" id="{650CC13D-83B2-4743-8FEC-5D19836DF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1" y="4038601"/>
            <a:ext cx="2514600" cy="1819275"/>
          </a:xfrm>
          <a:prstGeom prst="rect">
            <a:avLst/>
          </a:prstGeom>
        </p:spPr>
      </p:pic>
      <p:pic>
        <p:nvPicPr>
          <p:cNvPr id="8" name="Picture 7">
            <a:extLst>
              <a:ext uri="{FF2B5EF4-FFF2-40B4-BE49-F238E27FC236}">
                <a16:creationId xmlns:a16="http://schemas.microsoft.com/office/drawing/2014/main" id="{B4E6F637-5FDD-4335-83D1-BE692D1364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4430" y="1095852"/>
            <a:ext cx="4162425" cy="2133600"/>
          </a:xfrm>
          <a:prstGeom prst="rect">
            <a:avLst/>
          </a:prstGeom>
        </p:spPr>
      </p:pic>
      <p:pic>
        <p:nvPicPr>
          <p:cNvPr id="12" name="Picture 11">
            <a:extLst>
              <a:ext uri="{FF2B5EF4-FFF2-40B4-BE49-F238E27FC236}">
                <a16:creationId xmlns:a16="http://schemas.microsoft.com/office/drawing/2014/main" id="{C270A930-B687-4071-9CB3-0433BD7EA8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071" y="5178114"/>
            <a:ext cx="973987" cy="1359523"/>
          </a:xfrm>
          <a:prstGeom prst="rect">
            <a:avLst/>
          </a:prstGeom>
        </p:spPr>
      </p:pic>
    </p:spTree>
    <p:extLst>
      <p:ext uri="{BB962C8B-B14F-4D97-AF65-F5344CB8AC3E}">
        <p14:creationId xmlns:p14="http://schemas.microsoft.com/office/powerpoint/2010/main" val="188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3172</Words>
  <Application>Microsoft Office PowerPoint</Application>
  <PresentationFormat>Widescreen</PresentationFormat>
  <Paragraphs>257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17</cp:revision>
  <dcterms:created xsi:type="dcterms:W3CDTF">2018-03-16T15:05:18Z</dcterms:created>
  <dcterms:modified xsi:type="dcterms:W3CDTF">2020-07-02T15:41:24Z</dcterms:modified>
</cp:coreProperties>
</file>