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embeddedFontLst>
    <p:embeddedFont>
      <p:font typeface="Arial Rounded MT Bold" panose="020F0704030504030204" pitchFamily="34"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alifornian FB" panose="0207040306080B030204" pitchFamily="18" charset="0"/>
      <p:regular r:id="rId27"/>
      <p:bold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102" d="100"/>
          <a:sy n="102" d="100"/>
        </p:scale>
        <p:origin x="132"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24BC-12FA-42FD-BB9E-E852475EE8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D1D3DF-7A4D-497B-B8F7-847A451C49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DC77AC-05A3-49E6-9BE3-72EEE125AC92}"/>
              </a:ext>
            </a:extLst>
          </p:cNvPr>
          <p:cNvSpPr>
            <a:spLocks noGrp="1"/>
          </p:cNvSpPr>
          <p:nvPr>
            <p:ph type="dt" sz="half" idx="10"/>
          </p:nvPr>
        </p:nvSpPr>
        <p:spPr/>
        <p:txBody>
          <a:bodyPr/>
          <a:lstStyle/>
          <a:p>
            <a:fld id="{AC1FBA04-5BD4-40A7-9AB5-363A873A809B}" type="datetimeFigureOut">
              <a:rPr lang="en-US" smtClean="0"/>
              <a:t>7/2/2020</a:t>
            </a:fld>
            <a:endParaRPr lang="en-US"/>
          </a:p>
        </p:txBody>
      </p:sp>
      <p:sp>
        <p:nvSpPr>
          <p:cNvPr id="5" name="Footer Placeholder 4">
            <a:extLst>
              <a:ext uri="{FF2B5EF4-FFF2-40B4-BE49-F238E27FC236}">
                <a16:creationId xmlns:a16="http://schemas.microsoft.com/office/drawing/2014/main" id="{0BA9201F-5D31-4DCB-89ED-5BB8E8E33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4B6CE-B099-4AFD-A92C-72AC5F2B8BF0}"/>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347438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8FFD-06A0-476A-AEC2-978FF14A74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0012DE-94E6-4F03-9FB9-85DD97774A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406CE-8F7A-438F-BC38-152C3AD288FF}"/>
              </a:ext>
            </a:extLst>
          </p:cNvPr>
          <p:cNvSpPr>
            <a:spLocks noGrp="1"/>
          </p:cNvSpPr>
          <p:nvPr>
            <p:ph type="dt" sz="half" idx="10"/>
          </p:nvPr>
        </p:nvSpPr>
        <p:spPr/>
        <p:txBody>
          <a:bodyPr/>
          <a:lstStyle/>
          <a:p>
            <a:fld id="{AC1FBA04-5BD4-40A7-9AB5-363A873A809B}" type="datetimeFigureOut">
              <a:rPr lang="en-US" smtClean="0"/>
              <a:t>7/2/2020</a:t>
            </a:fld>
            <a:endParaRPr lang="en-US"/>
          </a:p>
        </p:txBody>
      </p:sp>
      <p:sp>
        <p:nvSpPr>
          <p:cNvPr id="5" name="Footer Placeholder 4">
            <a:extLst>
              <a:ext uri="{FF2B5EF4-FFF2-40B4-BE49-F238E27FC236}">
                <a16:creationId xmlns:a16="http://schemas.microsoft.com/office/drawing/2014/main" id="{3434862D-7479-44BD-B728-B45E73343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171C1-BCD7-442A-8C04-A930873C10B5}"/>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49809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027BD5-5365-4672-8473-D57F0ED86A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25377-BF01-4B97-8F6F-A435E061ED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02597B-1912-4F6A-A403-5F4FCACBA483}"/>
              </a:ext>
            </a:extLst>
          </p:cNvPr>
          <p:cNvSpPr>
            <a:spLocks noGrp="1"/>
          </p:cNvSpPr>
          <p:nvPr>
            <p:ph type="dt" sz="half" idx="10"/>
          </p:nvPr>
        </p:nvSpPr>
        <p:spPr/>
        <p:txBody>
          <a:bodyPr/>
          <a:lstStyle/>
          <a:p>
            <a:fld id="{AC1FBA04-5BD4-40A7-9AB5-363A873A809B}" type="datetimeFigureOut">
              <a:rPr lang="en-US" smtClean="0"/>
              <a:t>7/2/2020</a:t>
            </a:fld>
            <a:endParaRPr lang="en-US"/>
          </a:p>
        </p:txBody>
      </p:sp>
      <p:sp>
        <p:nvSpPr>
          <p:cNvPr id="5" name="Footer Placeholder 4">
            <a:extLst>
              <a:ext uri="{FF2B5EF4-FFF2-40B4-BE49-F238E27FC236}">
                <a16:creationId xmlns:a16="http://schemas.microsoft.com/office/drawing/2014/main" id="{D559FED6-13BB-4701-8D5A-DD6E1B127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C53EE-812F-4007-9941-BAB97C3924EA}"/>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175159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B93D-6A72-4D9D-BDEB-B22F87E626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2C2150-A483-4D72-86E9-D5325D6B4D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962F5-E449-427F-BF80-E35177A899EC}"/>
              </a:ext>
            </a:extLst>
          </p:cNvPr>
          <p:cNvSpPr>
            <a:spLocks noGrp="1"/>
          </p:cNvSpPr>
          <p:nvPr>
            <p:ph type="dt" sz="half" idx="10"/>
          </p:nvPr>
        </p:nvSpPr>
        <p:spPr/>
        <p:txBody>
          <a:bodyPr/>
          <a:lstStyle/>
          <a:p>
            <a:fld id="{AC1FBA04-5BD4-40A7-9AB5-363A873A809B}" type="datetimeFigureOut">
              <a:rPr lang="en-US" smtClean="0"/>
              <a:t>7/2/2020</a:t>
            </a:fld>
            <a:endParaRPr lang="en-US"/>
          </a:p>
        </p:txBody>
      </p:sp>
      <p:sp>
        <p:nvSpPr>
          <p:cNvPr id="5" name="Footer Placeholder 4">
            <a:extLst>
              <a:ext uri="{FF2B5EF4-FFF2-40B4-BE49-F238E27FC236}">
                <a16:creationId xmlns:a16="http://schemas.microsoft.com/office/drawing/2014/main" id="{9CB81BF2-7CFA-4876-A36C-B36052340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AB38B-2EAE-4393-9E91-988D001B0843}"/>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395681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499A-3168-455D-8C9D-BDBF749BAF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D646BA-9357-427F-A0F5-45A7D15780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88F347-D7C8-40E6-8297-67BA9E86048E}"/>
              </a:ext>
            </a:extLst>
          </p:cNvPr>
          <p:cNvSpPr>
            <a:spLocks noGrp="1"/>
          </p:cNvSpPr>
          <p:nvPr>
            <p:ph type="dt" sz="half" idx="10"/>
          </p:nvPr>
        </p:nvSpPr>
        <p:spPr/>
        <p:txBody>
          <a:bodyPr/>
          <a:lstStyle/>
          <a:p>
            <a:fld id="{AC1FBA04-5BD4-40A7-9AB5-363A873A809B}" type="datetimeFigureOut">
              <a:rPr lang="en-US" smtClean="0"/>
              <a:t>7/2/2020</a:t>
            </a:fld>
            <a:endParaRPr lang="en-US"/>
          </a:p>
        </p:txBody>
      </p:sp>
      <p:sp>
        <p:nvSpPr>
          <p:cNvPr id="5" name="Footer Placeholder 4">
            <a:extLst>
              <a:ext uri="{FF2B5EF4-FFF2-40B4-BE49-F238E27FC236}">
                <a16:creationId xmlns:a16="http://schemas.microsoft.com/office/drawing/2014/main" id="{92792820-6D44-4D92-A686-EABFBB496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15C7E-9617-46F3-922B-27A74D48C51A}"/>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203859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131F-ED7C-4337-9D49-EFBF9D6D9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E3E338-EA9B-4867-9BFD-238C788F95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A46548-08BA-407B-9477-6921551788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120FEC-8F6E-48E4-B35D-7597B7A5A83B}"/>
              </a:ext>
            </a:extLst>
          </p:cNvPr>
          <p:cNvSpPr>
            <a:spLocks noGrp="1"/>
          </p:cNvSpPr>
          <p:nvPr>
            <p:ph type="dt" sz="half" idx="10"/>
          </p:nvPr>
        </p:nvSpPr>
        <p:spPr/>
        <p:txBody>
          <a:bodyPr/>
          <a:lstStyle/>
          <a:p>
            <a:fld id="{AC1FBA04-5BD4-40A7-9AB5-363A873A809B}" type="datetimeFigureOut">
              <a:rPr lang="en-US" smtClean="0"/>
              <a:t>7/2/2020</a:t>
            </a:fld>
            <a:endParaRPr lang="en-US"/>
          </a:p>
        </p:txBody>
      </p:sp>
      <p:sp>
        <p:nvSpPr>
          <p:cNvPr id="6" name="Footer Placeholder 5">
            <a:extLst>
              <a:ext uri="{FF2B5EF4-FFF2-40B4-BE49-F238E27FC236}">
                <a16:creationId xmlns:a16="http://schemas.microsoft.com/office/drawing/2014/main" id="{7222DA93-2AC4-4161-887F-C907C4B565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901AC3-75B1-4CEC-A6C3-7EAFB2DF1680}"/>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57748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8996-C650-4348-8F19-0785AD4A5E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E14AC2-1E06-4E0D-ADD3-5EC0AE826F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A71436-0F75-4088-A096-AE2376E277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E8914B-F1DE-417E-AE5D-C87C07F803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7383A1-5AD6-47CC-A3E4-603FF07624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BA8A75-1B6D-45EE-BDD8-D2E9DD3A8F1B}"/>
              </a:ext>
            </a:extLst>
          </p:cNvPr>
          <p:cNvSpPr>
            <a:spLocks noGrp="1"/>
          </p:cNvSpPr>
          <p:nvPr>
            <p:ph type="dt" sz="half" idx="10"/>
          </p:nvPr>
        </p:nvSpPr>
        <p:spPr/>
        <p:txBody>
          <a:bodyPr/>
          <a:lstStyle/>
          <a:p>
            <a:fld id="{AC1FBA04-5BD4-40A7-9AB5-363A873A809B}" type="datetimeFigureOut">
              <a:rPr lang="en-US" smtClean="0"/>
              <a:t>7/2/2020</a:t>
            </a:fld>
            <a:endParaRPr lang="en-US"/>
          </a:p>
        </p:txBody>
      </p:sp>
      <p:sp>
        <p:nvSpPr>
          <p:cNvPr id="8" name="Footer Placeholder 7">
            <a:extLst>
              <a:ext uri="{FF2B5EF4-FFF2-40B4-BE49-F238E27FC236}">
                <a16:creationId xmlns:a16="http://schemas.microsoft.com/office/drawing/2014/main" id="{6DE2B625-0466-4097-BFE1-A7CF9A501A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933A06-6B13-4B64-AA64-3AD64A296083}"/>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96769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9DE47-671A-4EB7-847B-B30E83D38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03B07D-544A-4A40-AEBB-EADAE4CEA314}"/>
              </a:ext>
            </a:extLst>
          </p:cNvPr>
          <p:cNvSpPr>
            <a:spLocks noGrp="1"/>
          </p:cNvSpPr>
          <p:nvPr>
            <p:ph type="dt" sz="half" idx="10"/>
          </p:nvPr>
        </p:nvSpPr>
        <p:spPr/>
        <p:txBody>
          <a:bodyPr/>
          <a:lstStyle/>
          <a:p>
            <a:fld id="{AC1FBA04-5BD4-40A7-9AB5-363A873A809B}" type="datetimeFigureOut">
              <a:rPr lang="en-US" smtClean="0"/>
              <a:t>7/2/2020</a:t>
            </a:fld>
            <a:endParaRPr lang="en-US"/>
          </a:p>
        </p:txBody>
      </p:sp>
      <p:sp>
        <p:nvSpPr>
          <p:cNvPr id="4" name="Footer Placeholder 3">
            <a:extLst>
              <a:ext uri="{FF2B5EF4-FFF2-40B4-BE49-F238E27FC236}">
                <a16:creationId xmlns:a16="http://schemas.microsoft.com/office/drawing/2014/main" id="{8E3E04BD-FFB4-4DA4-A1F8-B506DAE999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344302-6BA0-41D0-9B6A-56BF950768EF}"/>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356219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8D22F-C07D-4630-91F0-23AA1EB5BC20}"/>
              </a:ext>
            </a:extLst>
          </p:cNvPr>
          <p:cNvSpPr>
            <a:spLocks noGrp="1"/>
          </p:cNvSpPr>
          <p:nvPr>
            <p:ph type="dt" sz="half" idx="10"/>
          </p:nvPr>
        </p:nvSpPr>
        <p:spPr/>
        <p:txBody>
          <a:bodyPr/>
          <a:lstStyle/>
          <a:p>
            <a:fld id="{AC1FBA04-5BD4-40A7-9AB5-363A873A809B}" type="datetimeFigureOut">
              <a:rPr lang="en-US" smtClean="0"/>
              <a:t>7/2/2020</a:t>
            </a:fld>
            <a:endParaRPr lang="en-US"/>
          </a:p>
        </p:txBody>
      </p:sp>
      <p:sp>
        <p:nvSpPr>
          <p:cNvPr id="3" name="Footer Placeholder 2">
            <a:extLst>
              <a:ext uri="{FF2B5EF4-FFF2-40B4-BE49-F238E27FC236}">
                <a16:creationId xmlns:a16="http://schemas.microsoft.com/office/drawing/2014/main" id="{9170AB9A-E11C-4E08-A436-A26CB52CB0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24F72F-4D98-45B4-AF0F-F132D65A1678}"/>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32177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B25B-AB8D-4D5E-8DA7-048CF9727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3D8396-0F54-4CC6-AA7D-F1ED7D7F3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8D0B5F-62A3-4F86-A811-2EDE232EE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1673B8-0D21-43BD-9604-A057E079F89C}"/>
              </a:ext>
            </a:extLst>
          </p:cNvPr>
          <p:cNvSpPr>
            <a:spLocks noGrp="1"/>
          </p:cNvSpPr>
          <p:nvPr>
            <p:ph type="dt" sz="half" idx="10"/>
          </p:nvPr>
        </p:nvSpPr>
        <p:spPr/>
        <p:txBody>
          <a:bodyPr/>
          <a:lstStyle/>
          <a:p>
            <a:fld id="{AC1FBA04-5BD4-40A7-9AB5-363A873A809B}" type="datetimeFigureOut">
              <a:rPr lang="en-US" smtClean="0"/>
              <a:t>7/2/2020</a:t>
            </a:fld>
            <a:endParaRPr lang="en-US"/>
          </a:p>
        </p:txBody>
      </p:sp>
      <p:sp>
        <p:nvSpPr>
          <p:cNvPr id="6" name="Footer Placeholder 5">
            <a:extLst>
              <a:ext uri="{FF2B5EF4-FFF2-40B4-BE49-F238E27FC236}">
                <a16:creationId xmlns:a16="http://schemas.microsoft.com/office/drawing/2014/main" id="{2D950945-3A3D-4C28-887A-9653F6EFA0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7E6E4F-07F0-4DD1-AB49-BDE2DBB3C495}"/>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107483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C226-8E3B-43E6-858F-BBB694916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0A7CBE-D32B-47E5-9C90-C0A785CB7D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8E1ED3-7958-4220-90BC-E5AAD1EED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0A1E64-E9DB-4CB6-93DE-4B3D8CD9FD3A}"/>
              </a:ext>
            </a:extLst>
          </p:cNvPr>
          <p:cNvSpPr>
            <a:spLocks noGrp="1"/>
          </p:cNvSpPr>
          <p:nvPr>
            <p:ph type="dt" sz="half" idx="10"/>
          </p:nvPr>
        </p:nvSpPr>
        <p:spPr/>
        <p:txBody>
          <a:bodyPr/>
          <a:lstStyle/>
          <a:p>
            <a:fld id="{AC1FBA04-5BD4-40A7-9AB5-363A873A809B}" type="datetimeFigureOut">
              <a:rPr lang="en-US" smtClean="0"/>
              <a:t>7/2/2020</a:t>
            </a:fld>
            <a:endParaRPr lang="en-US"/>
          </a:p>
        </p:txBody>
      </p:sp>
      <p:sp>
        <p:nvSpPr>
          <p:cNvPr id="6" name="Footer Placeholder 5">
            <a:extLst>
              <a:ext uri="{FF2B5EF4-FFF2-40B4-BE49-F238E27FC236}">
                <a16:creationId xmlns:a16="http://schemas.microsoft.com/office/drawing/2014/main" id="{FF033AF4-19FD-4956-B625-BDF5AD223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2F7E7-4AF9-48C3-BF98-8CA849118318}"/>
              </a:ext>
            </a:extLst>
          </p:cNvPr>
          <p:cNvSpPr>
            <a:spLocks noGrp="1"/>
          </p:cNvSpPr>
          <p:nvPr>
            <p:ph type="sldNum" sz="quarter" idx="12"/>
          </p:nvPr>
        </p:nvSpPr>
        <p:spPr/>
        <p:txBody>
          <a:bodyPr/>
          <a:lstStyle/>
          <a:p>
            <a:fld id="{CFB7C287-E2FB-4302-A62E-A54360AFC6A4}" type="slidenum">
              <a:rPr lang="en-US" smtClean="0"/>
              <a:t>‹#›</a:t>
            </a:fld>
            <a:endParaRPr lang="en-US"/>
          </a:p>
        </p:txBody>
      </p:sp>
    </p:spTree>
    <p:extLst>
      <p:ext uri="{BB962C8B-B14F-4D97-AF65-F5344CB8AC3E}">
        <p14:creationId xmlns:p14="http://schemas.microsoft.com/office/powerpoint/2010/main" val="25967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43EAEC-DA17-4BF2-841A-3E043EFDE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1D2F95-5117-4222-95C4-69AECDFE9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DDC1E-BFE5-4BE5-91F7-A09A70513F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FBA04-5BD4-40A7-9AB5-363A873A809B}" type="datetimeFigureOut">
              <a:rPr lang="en-US" smtClean="0"/>
              <a:t>7/2/2020</a:t>
            </a:fld>
            <a:endParaRPr lang="en-US"/>
          </a:p>
        </p:txBody>
      </p:sp>
      <p:sp>
        <p:nvSpPr>
          <p:cNvPr id="5" name="Footer Placeholder 4">
            <a:extLst>
              <a:ext uri="{FF2B5EF4-FFF2-40B4-BE49-F238E27FC236}">
                <a16:creationId xmlns:a16="http://schemas.microsoft.com/office/drawing/2014/main" id="{3CA8CDC6-E2DA-4160-8C75-5D772EFB44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3EE73A-362B-4568-A057-FF6F905E5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7C287-E2FB-4302-A62E-A54360AFC6A4}" type="slidenum">
              <a:rPr lang="en-US" smtClean="0"/>
              <a:t>‹#›</a:t>
            </a:fld>
            <a:endParaRPr lang="en-US"/>
          </a:p>
        </p:txBody>
      </p:sp>
    </p:spTree>
    <p:extLst>
      <p:ext uri="{BB962C8B-B14F-4D97-AF65-F5344CB8AC3E}">
        <p14:creationId xmlns:p14="http://schemas.microsoft.com/office/powerpoint/2010/main" val="33710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theboard.byu.edu/questions/42370/" TargetMode="Externa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676754-C4E0-4F88-AF38-38CA2834F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57902" cy="6858000"/>
          </a:xfrm>
          <a:prstGeom prst="rect">
            <a:avLst/>
          </a:prstGeom>
        </p:spPr>
      </p:pic>
    </p:spTree>
    <p:extLst>
      <p:ext uri="{BB962C8B-B14F-4D97-AF65-F5344CB8AC3E}">
        <p14:creationId xmlns:p14="http://schemas.microsoft.com/office/powerpoint/2010/main" val="406811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rial Rounded MT Bold" pitchFamily="34" charset="0"/>
              </a:rPr>
              <a:t>Share the Gospel</a:t>
            </a:r>
          </a:p>
        </p:txBody>
      </p:sp>
      <p:sp>
        <p:nvSpPr>
          <p:cNvPr id="8" name="Rectangle 7"/>
          <p:cNvSpPr/>
          <p:nvPr/>
        </p:nvSpPr>
        <p:spPr>
          <a:xfrm>
            <a:off x="85618" y="6488668"/>
            <a:ext cx="4572000" cy="369332"/>
          </a:xfrm>
          <a:prstGeom prst="rect">
            <a:avLst/>
          </a:prstGeom>
        </p:spPr>
        <p:txBody>
          <a:bodyPr>
            <a:spAutoFit/>
          </a:bodyPr>
          <a:lstStyle/>
          <a:p>
            <a:r>
              <a:rPr lang="en-US" dirty="0"/>
              <a:t>D&amp;C 19:29</a:t>
            </a:r>
            <a:endParaRPr lang="en-US" sz="1200" dirty="0"/>
          </a:p>
        </p:txBody>
      </p:sp>
      <p:sp>
        <p:nvSpPr>
          <p:cNvPr id="9" name="Rectangle 8"/>
          <p:cNvSpPr/>
          <p:nvPr/>
        </p:nvSpPr>
        <p:spPr>
          <a:xfrm>
            <a:off x="1600200" y="914401"/>
            <a:ext cx="3200400" cy="1384995"/>
          </a:xfrm>
          <a:prstGeom prst="rect">
            <a:avLst/>
          </a:prstGeom>
        </p:spPr>
        <p:txBody>
          <a:bodyPr wrap="square">
            <a:spAutoFit/>
          </a:bodyPr>
          <a:lstStyle/>
          <a:p>
            <a:pPr fontAlgn="base"/>
            <a:r>
              <a:rPr lang="en-US" dirty="0"/>
              <a:t>“…and to stand as</a:t>
            </a:r>
            <a:r>
              <a:rPr lang="en-US" baseline="30000" dirty="0"/>
              <a:t> </a:t>
            </a:r>
            <a:r>
              <a:rPr lang="en-US" dirty="0"/>
              <a:t>witnesses of God at all times and in all things, and in all places that ye may be in,…”</a:t>
            </a:r>
          </a:p>
          <a:p>
            <a:pPr fontAlgn="base"/>
            <a:r>
              <a:rPr lang="en-US" sz="1200" dirty="0"/>
              <a:t> Mosiah 18:9</a:t>
            </a:r>
          </a:p>
        </p:txBody>
      </p:sp>
      <p:sp>
        <p:nvSpPr>
          <p:cNvPr id="7" name="Rectangle 6"/>
          <p:cNvSpPr/>
          <p:nvPr/>
        </p:nvSpPr>
        <p:spPr>
          <a:xfrm>
            <a:off x="3657600" y="1905001"/>
            <a:ext cx="2362200" cy="1384995"/>
          </a:xfrm>
          <a:prstGeom prst="rect">
            <a:avLst/>
          </a:prstGeom>
        </p:spPr>
        <p:txBody>
          <a:bodyPr wrap="square">
            <a:spAutoFit/>
          </a:bodyPr>
          <a:lstStyle/>
          <a:p>
            <a:r>
              <a:rPr lang="en-US" dirty="0"/>
              <a:t>“After all that has been said, the greatest and most important duty is to preach the Gospel” </a:t>
            </a:r>
          </a:p>
          <a:p>
            <a:r>
              <a:rPr lang="en-US" sz="1200" dirty="0"/>
              <a:t>Prophet Joseph Smith </a:t>
            </a:r>
          </a:p>
        </p:txBody>
      </p:sp>
      <p:sp>
        <p:nvSpPr>
          <p:cNvPr id="10" name="Rectangle 9"/>
          <p:cNvSpPr/>
          <p:nvPr/>
        </p:nvSpPr>
        <p:spPr>
          <a:xfrm>
            <a:off x="1676400" y="4800601"/>
            <a:ext cx="4572000" cy="1200329"/>
          </a:xfrm>
          <a:prstGeom prst="rect">
            <a:avLst/>
          </a:prstGeom>
        </p:spPr>
        <p:txBody>
          <a:bodyPr>
            <a:spAutoFit/>
          </a:bodyPr>
          <a:lstStyle/>
          <a:p>
            <a:r>
              <a:rPr lang="en-US" dirty="0"/>
              <a:t>There's no shortage of ways to spread the word. Blogs, social networks, instant messenger, and mobile phones can help you share the gospel on the web.</a:t>
            </a:r>
          </a:p>
        </p:txBody>
      </p:sp>
      <p:sp>
        <p:nvSpPr>
          <p:cNvPr id="11" name="Rectangle 10"/>
          <p:cNvSpPr/>
          <p:nvPr/>
        </p:nvSpPr>
        <p:spPr>
          <a:xfrm>
            <a:off x="5791200" y="5791200"/>
            <a:ext cx="4572000" cy="923330"/>
          </a:xfrm>
          <a:prstGeom prst="rect">
            <a:avLst/>
          </a:prstGeom>
        </p:spPr>
        <p:txBody>
          <a:bodyPr>
            <a:spAutoFit/>
          </a:bodyPr>
          <a:lstStyle/>
          <a:p>
            <a:r>
              <a:rPr lang="en-US" dirty="0"/>
              <a:t>Publishing your life through a blog can be an excellent way to share with the world what being a member of the Church means to you.</a:t>
            </a:r>
          </a:p>
        </p:txBody>
      </p:sp>
      <p:pic>
        <p:nvPicPr>
          <p:cNvPr id="1026" name="Picture 2" descr="https://www.lds.org/bc/content/church/share/teasers/images/sharing-via-blogs-teaser-image.jpg"/>
          <p:cNvPicPr>
            <a:picLocks noChangeAspect="1" noChangeArrowheads="1"/>
          </p:cNvPicPr>
          <p:nvPr/>
        </p:nvPicPr>
        <p:blipFill>
          <a:blip r:embed="rId2" cstate="print"/>
          <a:srcRect/>
          <a:stretch>
            <a:fillRect/>
          </a:stretch>
        </p:blipFill>
        <p:spPr bwMode="auto">
          <a:xfrm>
            <a:off x="2743200" y="3442448"/>
            <a:ext cx="1676400" cy="1281954"/>
          </a:xfrm>
          <a:prstGeom prst="rect">
            <a:avLst/>
          </a:prstGeom>
          <a:noFill/>
        </p:spPr>
      </p:pic>
      <p:pic>
        <p:nvPicPr>
          <p:cNvPr id="1028" name="Picture 4" descr="https://www.lds.org/bc/content/ldsorg/topics/share/woman-blogging-thumb.jpg"/>
          <p:cNvPicPr>
            <a:picLocks noChangeAspect="1" noChangeArrowheads="1"/>
          </p:cNvPicPr>
          <p:nvPr/>
        </p:nvPicPr>
        <p:blipFill>
          <a:blip r:embed="rId3" cstate="print"/>
          <a:srcRect/>
          <a:stretch>
            <a:fillRect/>
          </a:stretch>
        </p:blipFill>
        <p:spPr bwMode="auto">
          <a:xfrm>
            <a:off x="7239000" y="4648200"/>
            <a:ext cx="1447800" cy="1107142"/>
          </a:xfrm>
          <a:prstGeom prst="rect">
            <a:avLst/>
          </a:prstGeom>
          <a:noFill/>
        </p:spPr>
      </p:pic>
      <p:grpSp>
        <p:nvGrpSpPr>
          <p:cNvPr id="19" name="Group 18"/>
          <p:cNvGrpSpPr/>
          <p:nvPr/>
        </p:nvGrpSpPr>
        <p:grpSpPr>
          <a:xfrm>
            <a:off x="6096000" y="990600"/>
            <a:ext cx="4114800" cy="3505200"/>
            <a:chOff x="609600" y="914400"/>
            <a:chExt cx="4114800" cy="3505200"/>
          </a:xfrm>
        </p:grpSpPr>
        <p:grpSp>
          <p:nvGrpSpPr>
            <p:cNvPr id="13" name="Group 12"/>
            <p:cNvGrpSpPr/>
            <p:nvPr/>
          </p:nvGrpSpPr>
          <p:grpSpPr>
            <a:xfrm>
              <a:off x="609600" y="914400"/>
              <a:ext cx="4114800" cy="3505200"/>
              <a:chOff x="609600" y="914400"/>
              <a:chExt cx="4114800" cy="3505200"/>
            </a:xfrm>
          </p:grpSpPr>
          <p:sp>
            <p:nvSpPr>
              <p:cNvPr id="14" name="Rounded Rectangle 13"/>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73"/>
              <p:cNvGrpSpPr/>
              <p:nvPr/>
            </p:nvGrpSpPr>
            <p:grpSpPr>
              <a:xfrm>
                <a:off x="1447800" y="3200400"/>
                <a:ext cx="2590800" cy="1143000"/>
                <a:chOff x="1447800" y="4724400"/>
                <a:chExt cx="2590800" cy="1143000"/>
              </a:xfrm>
            </p:grpSpPr>
            <p:sp>
              <p:nvSpPr>
                <p:cNvPr id="17" name="Rounded Rectangle 16"/>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sp>
          <p:nvSpPr>
            <p:cNvPr id="12" name="Rectangle 11"/>
            <p:cNvSpPr/>
            <p:nvPr/>
          </p:nvSpPr>
          <p:spPr>
            <a:xfrm>
              <a:off x="914400" y="1219200"/>
              <a:ext cx="3581400" cy="1938992"/>
            </a:xfrm>
            <a:prstGeom prst="rect">
              <a:avLst/>
            </a:prstGeom>
          </p:spPr>
          <p:txBody>
            <a:bodyPr wrap="square">
              <a:spAutoFit/>
            </a:bodyPr>
            <a:lstStyle/>
            <a:p>
              <a:r>
                <a:rPr lang="en-US" dirty="0"/>
                <a:t>“There are new ways to invite others to ‘come and see.’ Let’s make sharing our faith online more a part of our daily life. LDS.org, Mormon.org, </a:t>
              </a:r>
              <a:r>
                <a:rPr lang="en-US" dirty="0" err="1"/>
                <a:t>Facebook</a:t>
              </a:r>
              <a:r>
                <a:rPr lang="en-US" dirty="0"/>
                <a:t>, Twitter—all provide opportunities.”</a:t>
              </a:r>
              <a:br>
                <a:rPr lang="en-US" dirty="0"/>
              </a:br>
              <a:r>
                <a:rPr lang="en-US" sz="1200" dirty="0"/>
                <a:t>— Elder Neil L. Andersen</a:t>
              </a:r>
            </a:p>
          </p:txBody>
        </p:sp>
      </p:grpSp>
    </p:spTree>
    <p:extLst>
      <p:ext uri="{BB962C8B-B14F-4D97-AF65-F5344CB8AC3E}">
        <p14:creationId xmlns:p14="http://schemas.microsoft.com/office/powerpoint/2010/main" val="41919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2000"/>
                                        <p:tgtEl>
                                          <p:spTgt spid="10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2000"/>
                                        <p:tgtEl>
                                          <p:spTgt spid="10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rial Rounded MT Bold" pitchFamily="34" charset="0"/>
              </a:rPr>
              <a:t>Slight</a:t>
            </a:r>
          </a:p>
        </p:txBody>
      </p:sp>
      <p:sp>
        <p:nvSpPr>
          <p:cNvPr id="8" name="Rectangle 7"/>
          <p:cNvSpPr/>
          <p:nvPr/>
        </p:nvSpPr>
        <p:spPr>
          <a:xfrm>
            <a:off x="49819" y="6517333"/>
            <a:ext cx="4572000" cy="369332"/>
          </a:xfrm>
          <a:prstGeom prst="rect">
            <a:avLst/>
          </a:prstGeom>
        </p:spPr>
        <p:txBody>
          <a:bodyPr>
            <a:spAutoFit/>
          </a:bodyPr>
          <a:lstStyle/>
          <a:p>
            <a:r>
              <a:rPr lang="en-US" dirty="0"/>
              <a:t>D&amp;C 19:33</a:t>
            </a:r>
            <a:endParaRPr lang="en-US" sz="1200" dirty="0"/>
          </a:p>
        </p:txBody>
      </p:sp>
      <p:sp>
        <p:nvSpPr>
          <p:cNvPr id="9" name="Rectangle 8"/>
          <p:cNvSpPr/>
          <p:nvPr/>
        </p:nvSpPr>
        <p:spPr>
          <a:xfrm>
            <a:off x="1676400" y="762000"/>
            <a:ext cx="4953000" cy="369332"/>
          </a:xfrm>
          <a:prstGeom prst="rect">
            <a:avLst/>
          </a:prstGeom>
        </p:spPr>
        <p:txBody>
          <a:bodyPr wrap="square">
            <a:spAutoFit/>
          </a:bodyPr>
          <a:lstStyle/>
          <a:p>
            <a:pPr fontAlgn="base"/>
            <a:r>
              <a:rPr lang="en-US" dirty="0"/>
              <a:t>Disregarding God’s Commandment:</a:t>
            </a:r>
            <a:endParaRPr lang="en-US" sz="1200" dirty="0"/>
          </a:p>
        </p:txBody>
      </p:sp>
      <p:sp>
        <p:nvSpPr>
          <p:cNvPr id="7" name="Rectangle 6"/>
          <p:cNvSpPr/>
          <p:nvPr/>
        </p:nvSpPr>
        <p:spPr>
          <a:xfrm>
            <a:off x="2057400" y="1219200"/>
            <a:ext cx="5029200" cy="2308324"/>
          </a:xfrm>
          <a:prstGeom prst="rect">
            <a:avLst/>
          </a:prstGeom>
        </p:spPr>
        <p:txBody>
          <a:bodyPr wrap="square">
            <a:spAutoFit/>
          </a:bodyPr>
          <a:lstStyle/>
          <a:p>
            <a:r>
              <a:rPr lang="en-US" dirty="0"/>
              <a:t>“[You] will encounter people who pick which commandments they will keep and ignore others that they choose to break. I call this the cafeteria approach to obedience. This practice of picking and choosing will not work. It will lead to misery. To prepare to meet God, one keeps </a:t>
            </a:r>
            <a:r>
              <a:rPr lang="en-US" i="1" dirty="0"/>
              <a:t>all</a:t>
            </a:r>
            <a:r>
              <a:rPr lang="en-US" dirty="0"/>
              <a:t> of His commandments” </a:t>
            </a:r>
          </a:p>
          <a:p>
            <a:r>
              <a:rPr lang="en-US" dirty="0"/>
              <a:t> </a:t>
            </a:r>
            <a:r>
              <a:rPr lang="en-US" sz="1100" dirty="0"/>
              <a:t>Elder Russell M. Nelson</a:t>
            </a:r>
          </a:p>
        </p:txBody>
      </p:sp>
      <p:sp>
        <p:nvSpPr>
          <p:cNvPr id="10" name="Rectangle 9"/>
          <p:cNvSpPr/>
          <p:nvPr/>
        </p:nvSpPr>
        <p:spPr>
          <a:xfrm>
            <a:off x="5410200" y="3581401"/>
            <a:ext cx="4876800" cy="1200329"/>
          </a:xfrm>
          <a:prstGeom prst="rect">
            <a:avLst/>
          </a:prstGeom>
        </p:spPr>
        <p:txBody>
          <a:bodyPr wrap="square">
            <a:spAutoFit/>
          </a:bodyPr>
          <a:lstStyle/>
          <a:p>
            <a:r>
              <a:rPr lang="en-US" dirty="0"/>
              <a:t>Just as the Lord knew Martin Harris, He knows each of us. And just as He gave Martin commandments and counsel to help him, the Lord gives commandments and counsel to help us. </a:t>
            </a:r>
          </a:p>
        </p:txBody>
      </p:sp>
      <p:sp>
        <p:nvSpPr>
          <p:cNvPr id="11" name="Rectangle 10"/>
          <p:cNvSpPr/>
          <p:nvPr/>
        </p:nvSpPr>
        <p:spPr>
          <a:xfrm>
            <a:off x="2895600" y="5715001"/>
            <a:ext cx="7467600" cy="830997"/>
          </a:xfrm>
          <a:prstGeom prst="rect">
            <a:avLst/>
          </a:prstGeom>
        </p:spPr>
        <p:txBody>
          <a:bodyPr wrap="square">
            <a:spAutoFit/>
          </a:bodyPr>
          <a:lstStyle/>
          <a:p>
            <a:pPr algn="ctr"/>
            <a:r>
              <a:rPr lang="en-US" sz="2400" dirty="0">
                <a:solidFill>
                  <a:srgbClr val="FFFF00"/>
                </a:solidFill>
              </a:rPr>
              <a:t>Are there any commandments that you might disregard of have a tendency to not fully keep them? </a:t>
            </a:r>
          </a:p>
        </p:txBody>
      </p:sp>
      <p:pic>
        <p:nvPicPr>
          <p:cNvPr id="13" name="Picture 12" descr="martin harris.jpg"/>
          <p:cNvPicPr>
            <a:picLocks noChangeAspect="1"/>
          </p:cNvPicPr>
          <p:nvPr/>
        </p:nvPicPr>
        <p:blipFill>
          <a:blip r:embed="rId2" cstate="print"/>
          <a:stretch>
            <a:fillRect/>
          </a:stretch>
        </p:blipFill>
        <p:spPr>
          <a:xfrm>
            <a:off x="3891350" y="3429000"/>
            <a:ext cx="1460938" cy="1981200"/>
          </a:xfrm>
          <a:prstGeom prst="rect">
            <a:avLst/>
          </a:prstGeom>
        </p:spPr>
      </p:pic>
      <p:pic>
        <p:nvPicPr>
          <p:cNvPr id="29700" name="Picture 4" descr="http://www.tucsonindianrestaurant.com/wp-content/uploads/2009/08/buffet2.jpg"/>
          <p:cNvPicPr>
            <a:picLocks noChangeAspect="1" noChangeArrowheads="1"/>
          </p:cNvPicPr>
          <p:nvPr/>
        </p:nvPicPr>
        <p:blipFill>
          <a:blip r:embed="rId3" cstate="print"/>
          <a:srcRect/>
          <a:stretch>
            <a:fillRect/>
          </a:stretch>
        </p:blipFill>
        <p:spPr bwMode="auto">
          <a:xfrm>
            <a:off x="7162800" y="914400"/>
            <a:ext cx="3147632" cy="2362200"/>
          </a:xfrm>
          <a:prstGeom prst="rect">
            <a:avLst/>
          </a:prstGeom>
          <a:noFill/>
        </p:spPr>
      </p:pic>
    </p:spTree>
    <p:extLst>
      <p:ext uri="{BB962C8B-B14F-4D97-AF65-F5344CB8AC3E}">
        <p14:creationId xmlns:p14="http://schemas.microsoft.com/office/powerpoint/2010/main" val="288258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rial Rounded MT Bold" pitchFamily="34" charset="0"/>
              </a:rPr>
              <a:t>A Sacrifice</a:t>
            </a:r>
          </a:p>
        </p:txBody>
      </p:sp>
      <p:sp>
        <p:nvSpPr>
          <p:cNvPr id="8" name="Rectangle 7"/>
          <p:cNvSpPr/>
          <p:nvPr/>
        </p:nvSpPr>
        <p:spPr>
          <a:xfrm>
            <a:off x="98323" y="6488668"/>
            <a:ext cx="4572000" cy="369332"/>
          </a:xfrm>
          <a:prstGeom prst="rect">
            <a:avLst/>
          </a:prstGeom>
        </p:spPr>
        <p:txBody>
          <a:bodyPr>
            <a:spAutoFit/>
          </a:bodyPr>
          <a:lstStyle/>
          <a:p>
            <a:r>
              <a:rPr lang="en-US" dirty="0"/>
              <a:t>D&amp;C 19:36-41</a:t>
            </a:r>
            <a:endParaRPr lang="en-US" sz="1200" dirty="0"/>
          </a:p>
        </p:txBody>
      </p:sp>
      <p:sp>
        <p:nvSpPr>
          <p:cNvPr id="7" name="Rectangle 6"/>
          <p:cNvSpPr/>
          <p:nvPr/>
        </p:nvSpPr>
        <p:spPr>
          <a:xfrm>
            <a:off x="1828800" y="1066801"/>
            <a:ext cx="5029200" cy="4524315"/>
          </a:xfrm>
          <a:prstGeom prst="rect">
            <a:avLst/>
          </a:prstGeom>
        </p:spPr>
        <p:txBody>
          <a:bodyPr wrap="square">
            <a:spAutoFit/>
          </a:bodyPr>
          <a:lstStyle/>
          <a:p>
            <a:pPr fontAlgn="base"/>
            <a:r>
              <a:rPr lang="en-US" dirty="0"/>
              <a:t>“Born in poverty but nurtured in faith, Jose [Garcia] prepared for a mission call. I was present the day his recommendation was received. </a:t>
            </a:r>
          </a:p>
          <a:p>
            <a:pPr fontAlgn="base"/>
            <a:endParaRPr lang="en-US" dirty="0"/>
          </a:p>
          <a:p>
            <a:pPr fontAlgn="base"/>
            <a:r>
              <a:rPr lang="en-US" dirty="0"/>
              <a:t>There appeared the statement: ‘Brother Garcia will serve at great sacrifice to his family, for he is the means of much of the family support. </a:t>
            </a:r>
          </a:p>
          <a:p>
            <a:pPr fontAlgn="base"/>
            <a:endParaRPr lang="en-US" dirty="0"/>
          </a:p>
          <a:p>
            <a:pPr fontAlgn="base"/>
            <a:r>
              <a:rPr lang="en-US" dirty="0"/>
              <a:t>He has but one possession—a treasured stamp collection—which he is willing to sell, if necessary, to help finance his mission.’</a:t>
            </a:r>
          </a:p>
          <a:p>
            <a:pPr fontAlgn="base"/>
            <a:endParaRPr lang="en-US" dirty="0"/>
          </a:p>
          <a:p>
            <a:pPr fontAlgn="base"/>
            <a:r>
              <a:rPr lang="en-US" dirty="0"/>
              <a:t>“President [Spencer W.] Kimball listened attentively as this statement was read to him, and then he responded: ‘Have him sell his stamp collection. Such sacrifice will be to him a blessing’”  </a:t>
            </a:r>
          </a:p>
        </p:txBody>
      </p:sp>
      <p:pic>
        <p:nvPicPr>
          <p:cNvPr id="3" name="Picture 2">
            <a:extLst>
              <a:ext uri="{FF2B5EF4-FFF2-40B4-BE49-F238E27FC236}">
                <a16:creationId xmlns:a16="http://schemas.microsoft.com/office/drawing/2014/main" id="{173690E5-21D6-4589-95BE-0E1DE51FE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0640" y="953034"/>
            <a:ext cx="3305175" cy="2209800"/>
          </a:xfrm>
          <a:prstGeom prst="rect">
            <a:avLst/>
          </a:prstGeom>
        </p:spPr>
      </p:pic>
      <p:pic>
        <p:nvPicPr>
          <p:cNvPr id="9" name="Picture 8">
            <a:extLst>
              <a:ext uri="{FF2B5EF4-FFF2-40B4-BE49-F238E27FC236}">
                <a16:creationId xmlns:a16="http://schemas.microsoft.com/office/drawing/2014/main" id="{9A8DCC61-6A83-4533-A4D2-80134CF65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3991232"/>
            <a:ext cx="3636230" cy="2424153"/>
          </a:xfrm>
          <a:prstGeom prst="rect">
            <a:avLst/>
          </a:prstGeom>
        </p:spPr>
      </p:pic>
    </p:spTree>
    <p:extLst>
      <p:ext uri="{BB962C8B-B14F-4D97-AF65-F5344CB8AC3E}">
        <p14:creationId xmlns:p14="http://schemas.microsoft.com/office/powerpoint/2010/main" val="412381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983" y="6488668"/>
            <a:ext cx="4572000" cy="369332"/>
          </a:xfrm>
          <a:prstGeom prst="rect">
            <a:avLst/>
          </a:prstGeom>
        </p:spPr>
        <p:txBody>
          <a:bodyPr>
            <a:spAutoFit/>
          </a:bodyPr>
          <a:lstStyle/>
          <a:p>
            <a:r>
              <a:rPr lang="en-US" dirty="0"/>
              <a:t>D&amp;C 19:36-41</a:t>
            </a:r>
            <a:endParaRPr lang="en-US" sz="1200" dirty="0"/>
          </a:p>
        </p:txBody>
      </p:sp>
      <p:grpSp>
        <p:nvGrpSpPr>
          <p:cNvPr id="9" name="Group 163"/>
          <p:cNvGrpSpPr/>
          <p:nvPr/>
        </p:nvGrpSpPr>
        <p:grpSpPr>
          <a:xfrm>
            <a:off x="6248400" y="762000"/>
            <a:ext cx="3886200" cy="5257800"/>
            <a:chOff x="6934200" y="838200"/>
            <a:chExt cx="1371600" cy="2043250"/>
          </a:xfrm>
        </p:grpSpPr>
        <p:grpSp>
          <p:nvGrpSpPr>
            <p:cNvPr id="10" name="Group 35"/>
            <p:cNvGrpSpPr/>
            <p:nvPr/>
          </p:nvGrpSpPr>
          <p:grpSpPr>
            <a:xfrm>
              <a:off x="6934200" y="838200"/>
              <a:ext cx="1371600" cy="2043250"/>
              <a:chOff x="1295400" y="471350"/>
              <a:chExt cx="4214730" cy="5893641"/>
            </a:xfrm>
          </p:grpSpPr>
          <p:grpSp>
            <p:nvGrpSpPr>
              <p:cNvPr id="12" name="Group 11"/>
              <p:cNvGrpSpPr/>
              <p:nvPr/>
            </p:nvGrpSpPr>
            <p:grpSpPr>
              <a:xfrm rot="5400000">
                <a:off x="-1147588" y="2976388"/>
                <a:ext cx="5791627" cy="905652"/>
                <a:chOff x="1295400" y="1532748"/>
                <a:chExt cx="9202710" cy="1439052"/>
              </a:xfrm>
            </p:grpSpPr>
            <p:sp>
              <p:nvSpPr>
                <p:cNvPr id="29" name="Oval 4"/>
                <p:cNvSpPr/>
                <p:nvPr/>
              </p:nvSpPr>
              <p:spPr>
                <a:xfrm>
                  <a:off x="1295400" y="1600200"/>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5"/>
                <p:cNvSpPr/>
                <p:nvPr/>
              </p:nvSpPr>
              <p:spPr>
                <a:xfrm>
                  <a:off x="2613285" y="1588958"/>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6"/>
                <p:cNvSpPr/>
                <p:nvPr/>
              </p:nvSpPr>
              <p:spPr>
                <a:xfrm>
                  <a:off x="3931170" y="1577716"/>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7"/>
                <p:cNvSpPr/>
                <p:nvPr/>
              </p:nvSpPr>
              <p:spPr>
                <a:xfrm>
                  <a:off x="5249055" y="1566474"/>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8"/>
                <p:cNvSpPr/>
                <p:nvPr/>
              </p:nvSpPr>
              <p:spPr>
                <a:xfrm>
                  <a:off x="6566940" y="1555232"/>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9"/>
                <p:cNvSpPr/>
                <p:nvPr/>
              </p:nvSpPr>
              <p:spPr>
                <a:xfrm>
                  <a:off x="7884825" y="1543990"/>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0"/>
                <p:cNvSpPr/>
                <p:nvPr/>
              </p:nvSpPr>
              <p:spPr>
                <a:xfrm>
                  <a:off x="9202710" y="1532748"/>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rot="5400000">
                <a:off x="2579727" y="3379635"/>
                <a:ext cx="4962230" cy="898577"/>
                <a:chOff x="2613285" y="1532748"/>
                <a:chExt cx="7884825" cy="1427810"/>
              </a:xfrm>
            </p:grpSpPr>
            <p:sp>
              <p:nvSpPr>
                <p:cNvPr id="23" name="Oval 22"/>
                <p:cNvSpPr/>
                <p:nvPr/>
              </p:nvSpPr>
              <p:spPr>
                <a:xfrm>
                  <a:off x="2613285" y="1588958"/>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31170" y="1577716"/>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249055" y="1566474"/>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7"/>
                <p:cNvSpPr/>
                <p:nvPr/>
              </p:nvSpPr>
              <p:spPr>
                <a:xfrm>
                  <a:off x="6566940" y="1555232"/>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884825" y="1543990"/>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202710" y="1532748"/>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0"/>
              <p:cNvGrpSpPr/>
              <p:nvPr/>
            </p:nvGrpSpPr>
            <p:grpSpPr>
              <a:xfrm>
                <a:off x="2124797" y="471350"/>
                <a:ext cx="3303436" cy="884427"/>
                <a:chOff x="2613285" y="1555232"/>
                <a:chExt cx="5249055" cy="1405326"/>
              </a:xfrm>
            </p:grpSpPr>
            <p:sp>
              <p:nvSpPr>
                <p:cNvPr id="19" name="Oval 22"/>
                <p:cNvSpPr/>
                <p:nvPr/>
              </p:nvSpPr>
              <p:spPr>
                <a:xfrm>
                  <a:off x="2613285" y="1588958"/>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23"/>
                <p:cNvSpPr/>
                <p:nvPr/>
              </p:nvSpPr>
              <p:spPr>
                <a:xfrm>
                  <a:off x="3931170" y="1577716"/>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4"/>
                <p:cNvSpPr/>
                <p:nvPr/>
              </p:nvSpPr>
              <p:spPr>
                <a:xfrm>
                  <a:off x="5249055" y="1566474"/>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566940" y="1555232"/>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8"/>
              <p:cNvGrpSpPr/>
              <p:nvPr/>
            </p:nvGrpSpPr>
            <p:grpSpPr>
              <a:xfrm>
                <a:off x="2157276" y="5487639"/>
                <a:ext cx="2474039" cy="877352"/>
                <a:chOff x="2613285" y="1566474"/>
                <a:chExt cx="3931170" cy="1394084"/>
              </a:xfrm>
            </p:grpSpPr>
            <p:sp>
              <p:nvSpPr>
                <p:cNvPr id="16" name="Oval 30"/>
                <p:cNvSpPr/>
                <p:nvPr/>
              </p:nvSpPr>
              <p:spPr>
                <a:xfrm>
                  <a:off x="2613285" y="1588958"/>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1"/>
                <p:cNvSpPr/>
                <p:nvPr/>
              </p:nvSpPr>
              <p:spPr>
                <a:xfrm>
                  <a:off x="3931170" y="1577716"/>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32"/>
                <p:cNvSpPr/>
                <p:nvPr/>
              </p:nvSpPr>
              <p:spPr>
                <a:xfrm>
                  <a:off x="5249055" y="1566474"/>
                  <a:ext cx="1295400" cy="1371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7095565" y="990600"/>
              <a:ext cx="1044095" cy="17526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6858000" y="1524000"/>
            <a:ext cx="2667000" cy="3539430"/>
          </a:xfrm>
          <a:prstGeom prst="rect">
            <a:avLst/>
          </a:prstGeom>
        </p:spPr>
        <p:txBody>
          <a:bodyPr wrap="square">
            <a:spAutoFit/>
          </a:bodyPr>
          <a:lstStyle/>
          <a:p>
            <a:pPr fontAlgn="base"/>
            <a:r>
              <a:rPr lang="en-US" sz="2800" b="1" dirty="0"/>
              <a:t>If we do the will of the Lord, He will give us blessings that are of greater value than the treasures of the earth.</a:t>
            </a:r>
            <a:endParaRPr lang="en-US" sz="2800" dirty="0"/>
          </a:p>
        </p:txBody>
      </p:sp>
      <p:sp>
        <p:nvSpPr>
          <p:cNvPr id="36" name="Rectangle 35"/>
          <p:cNvSpPr/>
          <p:nvPr/>
        </p:nvSpPr>
        <p:spPr>
          <a:xfrm>
            <a:off x="1752600" y="2362201"/>
            <a:ext cx="4572000" cy="2769989"/>
          </a:xfrm>
          <a:prstGeom prst="rect">
            <a:avLst/>
          </a:prstGeom>
        </p:spPr>
        <p:txBody>
          <a:bodyPr>
            <a:spAutoFit/>
          </a:bodyPr>
          <a:lstStyle/>
          <a:p>
            <a:r>
              <a:rPr lang="en-US" dirty="0"/>
              <a:t>“Then, with a twinkle in his eye and a smile on his face, this loving prophet said, ‘Each month at Church headquarters we receive thousands of letters from all parts of the world. </a:t>
            </a:r>
          </a:p>
          <a:p>
            <a:endParaRPr lang="en-US" dirty="0"/>
          </a:p>
          <a:p>
            <a:r>
              <a:rPr lang="en-US" dirty="0"/>
              <a:t>See that we save these stamps and provide them to Jose at the conclusion of his mission. He will have, without cost, the finest stamp collection of any young man in Mexico’” </a:t>
            </a:r>
          </a:p>
          <a:p>
            <a:r>
              <a:rPr lang="en-US" sz="1200" dirty="0"/>
              <a:t>President Thomas S. Monson</a:t>
            </a:r>
          </a:p>
        </p:txBody>
      </p:sp>
      <p:pic>
        <p:nvPicPr>
          <p:cNvPr id="37" name="Picture 36" descr="Spencer W Kimball1.jpg"/>
          <p:cNvPicPr>
            <a:picLocks noChangeAspect="1"/>
          </p:cNvPicPr>
          <p:nvPr/>
        </p:nvPicPr>
        <p:blipFill>
          <a:blip r:embed="rId2" cstate="print">
            <a:grayscl/>
          </a:blip>
          <a:stretch>
            <a:fillRect/>
          </a:stretch>
        </p:blipFill>
        <p:spPr>
          <a:xfrm>
            <a:off x="3200400" y="304800"/>
            <a:ext cx="1524000" cy="2002386"/>
          </a:xfrm>
          <a:prstGeom prst="rect">
            <a:avLst/>
          </a:prstGeom>
        </p:spPr>
      </p:pic>
      <p:pic>
        <p:nvPicPr>
          <p:cNvPr id="27650" name="Picture 2" descr="https://encrypted-tbn3.gstatic.com/images?q=tbn:ANd9GcQpgJZ_da8IMIBMRZ1Fwmh69-tm5ABiYk4_yKClvpWSN-rgGRQdRw"/>
          <p:cNvPicPr>
            <a:picLocks noChangeAspect="1" noChangeArrowheads="1"/>
          </p:cNvPicPr>
          <p:nvPr/>
        </p:nvPicPr>
        <p:blipFill>
          <a:blip r:embed="rId3" cstate="print"/>
          <a:srcRect/>
          <a:stretch>
            <a:fillRect/>
          </a:stretch>
        </p:blipFill>
        <p:spPr bwMode="auto">
          <a:xfrm>
            <a:off x="3505201" y="5105401"/>
            <a:ext cx="2352675" cy="1526287"/>
          </a:xfrm>
          <a:prstGeom prst="rect">
            <a:avLst/>
          </a:prstGeom>
          <a:noFill/>
        </p:spPr>
      </p:pic>
    </p:spTree>
    <p:extLst>
      <p:ext uri="{BB962C8B-B14F-4D97-AF65-F5344CB8AC3E}">
        <p14:creationId xmlns:p14="http://schemas.microsoft.com/office/powerpoint/2010/main" val="337084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animEffect transition="in" filter="fade">
                                      <p:cBhvr>
                                        <p:cTn id="9" dur="20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6">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6">
                                            <p:txEl>
                                              <p:pRg st="3" end="3"/>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27650"/>
                                        </p:tgtEl>
                                        <p:attrNameLst>
                                          <p:attrName>style.visibility</p:attrName>
                                        </p:attrNameLst>
                                      </p:cBhvr>
                                      <p:to>
                                        <p:strVal val="visible"/>
                                      </p:to>
                                    </p:set>
                                    <p:animEffect transition="in" filter="fade">
                                      <p:cBhvr>
                                        <p:cTn id="18" dur="2000"/>
                                        <p:tgtEl>
                                          <p:spTgt spid="276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981200" y="838200"/>
            <a:ext cx="4572000" cy="3416320"/>
          </a:xfrm>
          <a:prstGeom prst="rect">
            <a:avLst/>
          </a:prstGeom>
        </p:spPr>
        <p:txBody>
          <a:bodyPr>
            <a:spAutoFit/>
          </a:bodyPr>
          <a:lstStyle/>
          <a:p>
            <a:r>
              <a:rPr lang="en-US" dirty="0"/>
              <a:t>“</a:t>
            </a:r>
            <a:r>
              <a:rPr lang="en-US" i="1" dirty="0"/>
              <a:t>Hosanna</a:t>
            </a:r>
            <a:r>
              <a:rPr lang="en-US" dirty="0"/>
              <a:t> is a transliteration of a Hebrew (or Semitic) word that literally means ‘save now’ and that could be translated ‘grant us salvation.’ </a:t>
            </a:r>
          </a:p>
          <a:p>
            <a:endParaRPr lang="en-US" dirty="0"/>
          </a:p>
          <a:p>
            <a:r>
              <a:rPr lang="en-US" dirty="0"/>
              <a:t>Most of the prayers said by the Jews at the Feast of Tabernacles begin with this word, and it was also used by the multitude as they greeted Jesus Christ when he came into Jerusalem during the last week of His life upon the earth. …” </a:t>
            </a:r>
          </a:p>
          <a:p>
            <a:r>
              <a:rPr lang="en-US" sz="1200" dirty="0"/>
              <a:t>(Ludlow, </a:t>
            </a:r>
            <a:r>
              <a:rPr lang="en-US" sz="1200" i="1" dirty="0"/>
              <a:t>Companion,</a:t>
            </a:r>
            <a:r>
              <a:rPr lang="en-US" sz="1200" dirty="0"/>
              <a:t> 2:136.)</a:t>
            </a:r>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latin typeface="Arial Rounded MT Bold" pitchFamily="34" charset="0"/>
              </a:rPr>
              <a:t>Hosanna</a:t>
            </a:r>
          </a:p>
        </p:txBody>
      </p:sp>
      <p:sp>
        <p:nvSpPr>
          <p:cNvPr id="5" name="Rectangle 4"/>
          <p:cNvSpPr/>
          <p:nvPr/>
        </p:nvSpPr>
        <p:spPr>
          <a:xfrm>
            <a:off x="116441" y="6488668"/>
            <a:ext cx="4572000" cy="369332"/>
          </a:xfrm>
          <a:prstGeom prst="rect">
            <a:avLst/>
          </a:prstGeom>
        </p:spPr>
        <p:txBody>
          <a:bodyPr>
            <a:spAutoFit/>
          </a:bodyPr>
          <a:lstStyle/>
          <a:p>
            <a:r>
              <a:rPr lang="en-US" dirty="0"/>
              <a:t>D&amp;C 19:37</a:t>
            </a:r>
            <a:endParaRPr lang="en-US" sz="1200" dirty="0"/>
          </a:p>
        </p:txBody>
      </p:sp>
      <p:sp>
        <p:nvSpPr>
          <p:cNvPr id="6" name="Rectangle 5"/>
          <p:cNvSpPr/>
          <p:nvPr/>
        </p:nvSpPr>
        <p:spPr>
          <a:xfrm>
            <a:off x="5334000" y="4800601"/>
            <a:ext cx="4572000" cy="1384995"/>
          </a:xfrm>
          <a:prstGeom prst="rect">
            <a:avLst/>
          </a:prstGeom>
        </p:spPr>
        <p:txBody>
          <a:bodyPr>
            <a:spAutoFit/>
          </a:bodyPr>
          <a:lstStyle/>
          <a:p>
            <a:r>
              <a:rPr lang="en-US" i="1" dirty="0"/>
              <a:t>“And the multitudes that went before, and that followed, cried, saying, Hosanna to the Son of David: Blessed is he that cometh in the name of the Lord; Hosanna in the highest.”</a:t>
            </a:r>
          </a:p>
          <a:p>
            <a:r>
              <a:rPr lang="en-US" sz="1200" i="1" dirty="0"/>
              <a:t>Matthew 21:9</a:t>
            </a:r>
          </a:p>
        </p:txBody>
      </p:sp>
      <p:pic>
        <p:nvPicPr>
          <p:cNvPr id="25602" name="Picture 2" descr="http://www.ilovemuslims.net/wp-content/uploads/2014/04/Picture1-crowd.jpg"/>
          <p:cNvPicPr>
            <a:picLocks noChangeAspect="1" noChangeArrowheads="1"/>
          </p:cNvPicPr>
          <p:nvPr/>
        </p:nvPicPr>
        <p:blipFill>
          <a:blip r:embed="rId2" cstate="print"/>
          <a:srcRect/>
          <a:stretch>
            <a:fillRect/>
          </a:stretch>
        </p:blipFill>
        <p:spPr bwMode="auto">
          <a:xfrm>
            <a:off x="6629400" y="1447800"/>
            <a:ext cx="3683000" cy="2762250"/>
          </a:xfrm>
          <a:prstGeom prst="rect">
            <a:avLst/>
          </a:prstGeom>
          <a:noFill/>
        </p:spPr>
      </p:pic>
      <p:pic>
        <p:nvPicPr>
          <p:cNvPr id="25604" name="Picture 4" descr="http://www.churchsermon.org/multimedia/title%20shot/Jesus%20rides%20to%20Jerusalem%20on%20a%20donkey.jpg"/>
          <p:cNvPicPr>
            <a:picLocks noChangeAspect="1" noChangeArrowheads="1"/>
          </p:cNvPicPr>
          <p:nvPr/>
        </p:nvPicPr>
        <p:blipFill>
          <a:blip r:embed="rId3" cstate="print"/>
          <a:srcRect/>
          <a:stretch>
            <a:fillRect/>
          </a:stretch>
        </p:blipFill>
        <p:spPr bwMode="auto">
          <a:xfrm>
            <a:off x="2133600" y="4191000"/>
            <a:ext cx="2844800" cy="2133600"/>
          </a:xfrm>
          <a:prstGeom prst="rect">
            <a:avLst/>
          </a:prstGeom>
          <a:noFill/>
        </p:spPr>
      </p:pic>
    </p:spTree>
    <p:extLst>
      <p:ext uri="{BB962C8B-B14F-4D97-AF65-F5344CB8AC3E}">
        <p14:creationId xmlns:p14="http://schemas.microsoft.com/office/powerpoint/2010/main" val="1380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5602"/>
                                        </p:tgtEl>
                                        <p:attrNameLst>
                                          <p:attrName>style.visibility</p:attrName>
                                        </p:attrNameLst>
                                      </p:cBhvr>
                                      <p:to>
                                        <p:strVal val="visible"/>
                                      </p:to>
                                    </p:set>
                                    <p:animEffect transition="in" filter="fade">
                                      <p:cBhvr>
                                        <p:cTn id="9" dur="2000"/>
                                        <p:tgtEl>
                                          <p:spTgt spid="25602"/>
                                        </p:tgtEl>
                                      </p:cBhvr>
                                    </p:animEffect>
                                  </p:childTnLst>
                                </p:cTn>
                              </p:par>
                              <p:par>
                                <p:cTn id="10" presetID="10"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25604"/>
                                        </p:tgtEl>
                                        <p:attrNameLst>
                                          <p:attrName>style.visibility</p:attrName>
                                        </p:attrNameLst>
                                      </p:cBhvr>
                                      <p:to>
                                        <p:strVal val="visible"/>
                                      </p:to>
                                    </p:set>
                                    <p:animEffect transition="in" filter="fade">
                                      <p:cBhvr>
                                        <p:cTn id="20"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rial Rounded MT Bold" pitchFamily="34" charset="0"/>
              </a:rPr>
              <a:t>Obedience</a:t>
            </a:r>
          </a:p>
        </p:txBody>
      </p:sp>
      <p:sp>
        <p:nvSpPr>
          <p:cNvPr id="36" name="Rectangle 35"/>
          <p:cNvSpPr/>
          <p:nvPr/>
        </p:nvSpPr>
        <p:spPr>
          <a:xfrm>
            <a:off x="5867400" y="4191000"/>
            <a:ext cx="4572000" cy="2308324"/>
          </a:xfrm>
          <a:prstGeom prst="rect">
            <a:avLst/>
          </a:prstGeom>
        </p:spPr>
        <p:txBody>
          <a:bodyPr>
            <a:spAutoFit/>
          </a:bodyPr>
          <a:lstStyle/>
          <a:p>
            <a:r>
              <a:rPr lang="en-US" dirty="0"/>
              <a:t>Martin Harris obeyed the command to impart of his property to finance the printing of the Book of Mormon by selling 151 acres of his farm. </a:t>
            </a:r>
          </a:p>
          <a:p>
            <a:endParaRPr lang="en-US" dirty="0"/>
          </a:p>
          <a:p>
            <a:r>
              <a:rPr lang="en-US" dirty="0"/>
              <a:t>Because of Martin’s choice, millions of lives have been blessed and will continue to be blessed.</a:t>
            </a:r>
            <a:endParaRPr lang="en-US" sz="1200" dirty="0"/>
          </a:p>
        </p:txBody>
      </p:sp>
      <p:sp>
        <p:nvSpPr>
          <p:cNvPr id="38" name="Rectangle 37"/>
          <p:cNvSpPr/>
          <p:nvPr/>
        </p:nvSpPr>
        <p:spPr>
          <a:xfrm>
            <a:off x="1676400" y="762000"/>
            <a:ext cx="4572000" cy="3600986"/>
          </a:xfrm>
          <a:prstGeom prst="rect">
            <a:avLst/>
          </a:prstGeom>
        </p:spPr>
        <p:txBody>
          <a:bodyPr>
            <a:spAutoFit/>
          </a:bodyPr>
          <a:lstStyle/>
          <a:p>
            <a:pPr fontAlgn="base"/>
            <a:r>
              <a:rPr lang="en-US" dirty="0"/>
              <a:t>“When we choose to disobey a commandment, it is usually because (1) we have convinced ourselves that the commandment does not apply to us; (2) we do not believe that it is important; or (3) we are certain that it is too difficult to obey”</a:t>
            </a:r>
          </a:p>
          <a:p>
            <a:pPr fontAlgn="base"/>
            <a:r>
              <a:rPr lang="en-US" dirty="0"/>
              <a:t> </a:t>
            </a:r>
            <a:r>
              <a:rPr lang="en-US" sz="1200" dirty="0"/>
              <a:t>Elder Bruce A. Carlson</a:t>
            </a:r>
          </a:p>
          <a:p>
            <a:pPr fontAlgn="base"/>
            <a:endParaRPr lang="en-US" dirty="0"/>
          </a:p>
          <a:p>
            <a:pPr fontAlgn="base"/>
            <a:r>
              <a:rPr lang="en-US" dirty="0"/>
              <a:t>“The safety of the church lies in the members keeping the commandments. … As they keep the commandments, blessings will come” </a:t>
            </a:r>
            <a:r>
              <a:rPr lang="en-US" sz="1200" dirty="0"/>
              <a:t>President Harold B. Lee</a:t>
            </a:r>
          </a:p>
          <a:p>
            <a:pPr fontAlgn="base"/>
            <a:endParaRPr lang="en-US" dirty="0"/>
          </a:p>
        </p:txBody>
      </p:sp>
      <p:pic>
        <p:nvPicPr>
          <p:cNvPr id="26626" name="Picture 2" descr="http://www.belnapfamily.org/nathanharrisfamily/Martin_Harris_Farm_2006.jpg"/>
          <p:cNvPicPr>
            <a:picLocks noChangeAspect="1" noChangeArrowheads="1"/>
          </p:cNvPicPr>
          <p:nvPr/>
        </p:nvPicPr>
        <p:blipFill>
          <a:blip r:embed="rId2" cstate="print"/>
          <a:srcRect/>
          <a:stretch>
            <a:fillRect/>
          </a:stretch>
        </p:blipFill>
        <p:spPr bwMode="auto">
          <a:xfrm>
            <a:off x="6705600" y="1295400"/>
            <a:ext cx="3454400" cy="2590800"/>
          </a:xfrm>
          <a:prstGeom prst="rect">
            <a:avLst/>
          </a:prstGeom>
          <a:noFill/>
        </p:spPr>
      </p:pic>
      <p:pic>
        <p:nvPicPr>
          <p:cNvPr id="26628" name="Picture 4" descr="http://s2.hubimg.com/u/5456419_f260.jpg"/>
          <p:cNvPicPr>
            <a:picLocks noChangeAspect="1" noChangeArrowheads="1"/>
          </p:cNvPicPr>
          <p:nvPr/>
        </p:nvPicPr>
        <p:blipFill>
          <a:blip r:embed="rId3" cstate="print"/>
          <a:srcRect/>
          <a:stretch>
            <a:fillRect/>
          </a:stretch>
        </p:blipFill>
        <p:spPr bwMode="auto">
          <a:xfrm>
            <a:off x="2514600" y="4267200"/>
            <a:ext cx="2476500" cy="1895476"/>
          </a:xfrm>
          <a:prstGeom prst="rect">
            <a:avLst/>
          </a:prstGeom>
          <a:noFill/>
        </p:spPr>
      </p:pic>
    </p:spTree>
    <p:extLst>
      <p:ext uri="{BB962C8B-B14F-4D97-AF65-F5344CB8AC3E}">
        <p14:creationId xmlns:p14="http://schemas.microsoft.com/office/powerpoint/2010/main" val="399586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xEl>
                                              <p:pRg st="3" end="3"/>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fade">
                                      <p:cBhvr>
                                        <p:cTn id="15" dur="2000"/>
                                        <p:tgtEl>
                                          <p:spTgt spid="266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2000"/>
                                        <p:tgtEl>
                                          <p:spTgt spid="36"/>
                                        </p:tgtEl>
                                      </p:cBhvr>
                                    </p:animEffect>
                                  </p:childTnLst>
                                </p:cTn>
                              </p:par>
                              <p:par>
                                <p:cTn id="21" presetID="10" presetClass="entr" presetSubtype="0" fill="hold" nodeType="withEffect">
                                  <p:stCondLst>
                                    <p:cond delay="0"/>
                                  </p:stCondLst>
                                  <p:childTnLst>
                                    <p:set>
                                      <p:cBhvr>
                                        <p:cTn id="22" dur="1" fill="hold">
                                          <p:stCondLst>
                                            <p:cond delay="0"/>
                                          </p:stCondLst>
                                        </p:cTn>
                                        <p:tgtEl>
                                          <p:spTgt spid="26626"/>
                                        </p:tgtEl>
                                        <p:attrNameLst>
                                          <p:attrName>style.visibility</p:attrName>
                                        </p:attrNameLst>
                                      </p:cBhvr>
                                      <p:to>
                                        <p:strVal val="visible"/>
                                      </p:to>
                                    </p:set>
                                    <p:animEffect transition="in" filter="fade">
                                      <p:cBhvr>
                                        <p:cTn id="23"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10668000" cy="7386638"/>
          </a:xfrm>
          <a:prstGeom prst="rect">
            <a:avLst/>
          </a:prstGeom>
          <a:noFill/>
        </p:spPr>
        <p:txBody>
          <a:bodyPr wrap="square" rtlCol="0">
            <a:spAutoFit/>
          </a:bodyPr>
          <a:lstStyle/>
          <a:p>
            <a:r>
              <a:rPr lang="en-US" sz="1600" dirty="0"/>
              <a:t>Sources:</a:t>
            </a:r>
          </a:p>
          <a:p>
            <a:r>
              <a:rPr lang="en-US" sz="1600" dirty="0"/>
              <a:t>Videos:</a:t>
            </a:r>
          </a:p>
          <a:p>
            <a:r>
              <a:rPr lang="en-US" sz="1400" b="1" dirty="0"/>
              <a:t>A Blessing from Sacrifice, Part 1(0:58) and A Blessing from Sacrifice, Part 2(0:35)</a:t>
            </a:r>
          </a:p>
          <a:p>
            <a:r>
              <a:rPr lang="en-US" sz="1400" b="1" dirty="0"/>
              <a:t>Sharing Your Beliefs (2:02)</a:t>
            </a:r>
          </a:p>
          <a:p>
            <a:endParaRPr lang="en-US" sz="1400" b="1" dirty="0"/>
          </a:p>
          <a:p>
            <a:r>
              <a:rPr lang="en-US" sz="1600" dirty="0"/>
              <a:t>Quote by Joseph F. Smith--Hyrum M. Smith and </a:t>
            </a:r>
            <a:r>
              <a:rPr lang="en-US" sz="1600" dirty="0" err="1"/>
              <a:t>Janne</a:t>
            </a:r>
            <a:r>
              <a:rPr lang="en-US" sz="1600" dirty="0"/>
              <a:t> M. </a:t>
            </a:r>
            <a:r>
              <a:rPr lang="en-US" sz="1600" dirty="0" err="1"/>
              <a:t>Sjodahl</a:t>
            </a:r>
            <a:r>
              <a:rPr lang="en-US" sz="1600" dirty="0"/>
              <a:t> </a:t>
            </a:r>
            <a:r>
              <a:rPr lang="en-US" sz="1600" i="1" dirty="0"/>
              <a:t>Commentary</a:t>
            </a:r>
            <a:r>
              <a:rPr lang="en-US" sz="1600" dirty="0"/>
              <a:t> pg. 96</a:t>
            </a:r>
          </a:p>
          <a:p>
            <a:endParaRPr lang="en-US" sz="1600" dirty="0"/>
          </a:p>
          <a:p>
            <a:pPr fontAlgn="base"/>
            <a:r>
              <a:rPr lang="en-US" sz="1600" dirty="0"/>
              <a:t>Chapter 18: Faith in Jesus Christ </a:t>
            </a:r>
            <a:r>
              <a:rPr lang="en-US" sz="1600" i="1" dirty="0"/>
              <a:t>Gospel Principles</a:t>
            </a:r>
            <a:r>
              <a:rPr lang="en-US" sz="1600" dirty="0"/>
              <a:t>, (2011), 101–6</a:t>
            </a:r>
          </a:p>
          <a:p>
            <a:pPr fontAlgn="base"/>
            <a:endParaRPr lang="en-US" sz="1600" dirty="0"/>
          </a:p>
          <a:p>
            <a:pPr fontAlgn="base"/>
            <a:r>
              <a:rPr lang="en-US" sz="1600" dirty="0"/>
              <a:t>President Dieter F. </a:t>
            </a:r>
            <a:r>
              <a:rPr lang="en-US" sz="1600" dirty="0" err="1"/>
              <a:t>Uchtodorf</a:t>
            </a:r>
            <a:r>
              <a:rPr lang="en-US" sz="1600" dirty="0"/>
              <a:t> </a:t>
            </a:r>
            <a:r>
              <a:rPr lang="en-US" sz="1600" i="1" dirty="0"/>
              <a:t>Waiting on the Road to Damascus </a:t>
            </a:r>
            <a:r>
              <a:rPr lang="en-US" sz="1600" dirty="0"/>
              <a:t>May 2011 Gen. Conf</a:t>
            </a:r>
          </a:p>
          <a:p>
            <a:pPr fontAlgn="base"/>
            <a:endParaRPr lang="en-US" sz="1600" cap="all" dirty="0"/>
          </a:p>
          <a:p>
            <a:pPr fontAlgn="base"/>
            <a:r>
              <a:rPr lang="en-US" sz="1600" dirty="0"/>
              <a:t>(Guide to the Scriptures, “Peace,” scriptures.lds.org).</a:t>
            </a:r>
          </a:p>
          <a:p>
            <a:pPr fontAlgn="base"/>
            <a:endParaRPr lang="en-US" sz="1600" cap="all" dirty="0"/>
          </a:p>
          <a:p>
            <a:pPr fontAlgn="base"/>
            <a:r>
              <a:rPr lang="en-US" sz="1600" dirty="0"/>
              <a:t>President Joseph Fielding Smith (“How Was Lehi a Descendant of the Jews?” </a:t>
            </a:r>
            <a:r>
              <a:rPr lang="en-US" sz="1600" i="1" dirty="0"/>
              <a:t>Improvement Era, </a:t>
            </a:r>
            <a:r>
              <a:rPr lang="en-US" sz="1600" dirty="0"/>
              <a:t>Oct. 1955, p. 702.)</a:t>
            </a:r>
          </a:p>
          <a:p>
            <a:pPr fontAlgn="base"/>
            <a:endParaRPr lang="en-US" sz="1600" dirty="0"/>
          </a:p>
          <a:p>
            <a:pPr fontAlgn="base"/>
            <a:r>
              <a:rPr lang="en-US" sz="1600" dirty="0"/>
              <a:t>Student Manual Doctrine and Covenants Religion 324-325 pg. 38</a:t>
            </a:r>
          </a:p>
          <a:p>
            <a:pPr fontAlgn="base"/>
            <a:endParaRPr lang="en-US" sz="1600" dirty="0"/>
          </a:p>
          <a:p>
            <a:pPr fontAlgn="base"/>
            <a:r>
              <a:rPr lang="en-US" sz="1600" dirty="0"/>
              <a:t>Elder </a:t>
            </a:r>
            <a:r>
              <a:rPr lang="en-US" sz="1600" dirty="0" err="1"/>
              <a:t>Rudger</a:t>
            </a:r>
            <a:r>
              <a:rPr lang="en-US" sz="1600" dirty="0"/>
              <a:t> Clawson(In Conference Report, Apr. 1904, pp. 42–43</a:t>
            </a:r>
          </a:p>
          <a:p>
            <a:pPr fontAlgn="base"/>
            <a:endParaRPr lang="en-US" sz="1600" dirty="0"/>
          </a:p>
          <a:p>
            <a:pPr fontAlgn="base"/>
            <a:r>
              <a:rPr lang="en-US" sz="1600" dirty="0"/>
              <a:t>Prophet Joseph Smith (</a:t>
            </a:r>
            <a:r>
              <a:rPr lang="en-US" sz="1600" i="1" dirty="0"/>
              <a:t>Teachings,</a:t>
            </a:r>
            <a:r>
              <a:rPr lang="en-US" sz="1600" dirty="0"/>
              <a:t> p. 113).</a:t>
            </a:r>
          </a:p>
          <a:p>
            <a:pPr fontAlgn="base"/>
            <a:endParaRPr lang="en-US" sz="1600" dirty="0"/>
          </a:p>
          <a:p>
            <a:pPr fontAlgn="base"/>
            <a:r>
              <a:rPr lang="en-US" sz="1600" dirty="0"/>
              <a:t>Elder Neil L. Andersen </a:t>
            </a:r>
            <a:r>
              <a:rPr lang="en-US" sz="1600" i="1" dirty="0"/>
              <a:t>Sharing the Gospel on Line</a:t>
            </a:r>
          </a:p>
          <a:p>
            <a:pPr fontAlgn="base"/>
            <a:r>
              <a:rPr lang="en-US" sz="1600" dirty="0"/>
              <a:t>Elder Russell M. Nelson(“Face the Future with Faith,” </a:t>
            </a:r>
            <a:r>
              <a:rPr lang="en-US" sz="1600" i="1" dirty="0"/>
              <a:t>Ensign </a:t>
            </a:r>
            <a:r>
              <a:rPr lang="en-US" sz="1600" dirty="0"/>
              <a:t>or </a:t>
            </a:r>
            <a:r>
              <a:rPr lang="en-US" sz="1600" i="1" dirty="0"/>
              <a:t>Liahona,</a:t>
            </a:r>
            <a:r>
              <a:rPr lang="en-US" sz="1600" dirty="0"/>
              <a:t> May 2011, 34).</a:t>
            </a:r>
            <a:r>
              <a:rPr lang="en-US" sz="1600" i="1" dirty="0"/>
              <a:t> </a:t>
            </a:r>
          </a:p>
          <a:p>
            <a:pPr fontAlgn="base"/>
            <a:endParaRPr lang="en-US" sz="1600" i="1" dirty="0"/>
          </a:p>
          <a:p>
            <a:pPr fontAlgn="base"/>
            <a:r>
              <a:rPr lang="en-US" sz="1600" dirty="0"/>
              <a:t>President Thomas S. Monson(“Profiles of Faith,” </a:t>
            </a:r>
            <a:r>
              <a:rPr lang="en-US" sz="1600" i="1" dirty="0"/>
              <a:t>Ensign,</a:t>
            </a:r>
            <a:r>
              <a:rPr lang="en-US" sz="1600" dirty="0"/>
              <a:t> Nov. 1978, 56).</a:t>
            </a:r>
          </a:p>
          <a:p>
            <a:pPr fontAlgn="base"/>
            <a:r>
              <a:rPr lang="en-US" sz="1600" dirty="0"/>
              <a:t>Elder Bruce A. Carlson (“When the Lord Commands,” </a:t>
            </a:r>
            <a:r>
              <a:rPr lang="en-US" sz="1600" i="1" dirty="0"/>
              <a:t>Ensign</a:t>
            </a:r>
            <a:r>
              <a:rPr lang="en-US" sz="1600" dirty="0"/>
              <a:t> or </a:t>
            </a:r>
            <a:r>
              <a:rPr lang="en-US" sz="1600" i="1" dirty="0"/>
              <a:t>Liahona,</a:t>
            </a:r>
            <a:r>
              <a:rPr lang="en-US" sz="1600" dirty="0"/>
              <a:t> May 2010, 38).</a:t>
            </a:r>
          </a:p>
          <a:p>
            <a:pPr fontAlgn="base"/>
            <a:r>
              <a:rPr lang="en-US" sz="1600" dirty="0"/>
              <a:t>President Harold B. Lee  (Stephen W. Gibson, “Presidency Meets the Press,” </a:t>
            </a:r>
            <a:r>
              <a:rPr lang="en-US" sz="1600" i="1" dirty="0"/>
              <a:t>Church News,</a:t>
            </a:r>
            <a:r>
              <a:rPr lang="en-US" sz="1600" dirty="0"/>
              <a:t> July 15, 1972, 3).</a:t>
            </a:r>
            <a:endParaRPr lang="en-US" sz="1600" i="1" dirty="0"/>
          </a:p>
          <a:p>
            <a:pPr fontAlgn="base"/>
            <a:endParaRPr lang="en-US" sz="1600" dirty="0"/>
          </a:p>
          <a:p>
            <a:pPr fontAlgn="base"/>
            <a:endParaRPr lang="en-US" sz="1600" dirty="0"/>
          </a:p>
          <a:p>
            <a:endParaRPr lang="en-US" sz="1600" dirty="0"/>
          </a:p>
        </p:txBody>
      </p:sp>
      <p:grpSp>
        <p:nvGrpSpPr>
          <p:cNvPr id="7" name="Group 6"/>
          <p:cNvGrpSpPr/>
          <p:nvPr/>
        </p:nvGrpSpPr>
        <p:grpSpPr>
          <a:xfrm>
            <a:off x="6096000" y="126852"/>
            <a:ext cx="782053" cy="990600"/>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2"/>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33"/>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0E361690-C39B-4610-B992-877D42DA1815}"/>
              </a:ext>
            </a:extLst>
          </p:cNvPr>
          <p:cNvSpPr>
            <a:spLocks noGrp="1"/>
          </p:cNvSpPr>
          <p:nvPr/>
        </p:nvSpPr>
        <p:spPr>
          <a:xfrm>
            <a:off x="0" y="657463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401564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5181600" cy="6740307"/>
          </a:xfrm>
          <a:prstGeom prst="rect">
            <a:avLst/>
          </a:prstGeom>
        </p:spPr>
        <p:txBody>
          <a:bodyPr wrap="square">
            <a:spAutoFit/>
          </a:bodyPr>
          <a:lstStyle/>
          <a:p>
            <a:pPr fontAlgn="base"/>
            <a:r>
              <a:rPr lang="en-US" sz="1200" b="1" dirty="0"/>
              <a:t>Martin Harris’s Key Contribution:</a:t>
            </a:r>
          </a:p>
          <a:p>
            <a:pPr fontAlgn="base"/>
            <a:endParaRPr lang="en-US" sz="1200" b="1" dirty="0"/>
          </a:p>
          <a:p>
            <a:pPr fontAlgn="base"/>
            <a:r>
              <a:rPr lang="en-US" sz="1200" b="1" dirty="0"/>
              <a:t> </a:t>
            </a:r>
            <a:r>
              <a:rPr lang="en-US" sz="1200" dirty="0"/>
              <a:t>Elder </a:t>
            </a:r>
            <a:r>
              <a:rPr lang="en-US" sz="1200" dirty="0" err="1"/>
              <a:t>Dallin</a:t>
            </a:r>
            <a:r>
              <a:rPr lang="en-US" sz="1200" dirty="0"/>
              <a:t> H. Oaks of the Quorum of the Twelve Apostles highlighted Martin Harris’s key contribution to the Restoration of the gospel:</a:t>
            </a:r>
          </a:p>
          <a:p>
            <a:pPr fontAlgn="base"/>
            <a:r>
              <a:rPr lang="en-US" sz="1200" dirty="0"/>
              <a:t>“Having a special interest in Martin Harris, I have been saddened at how he is remembered by most Church members. He deserves better than to be remembered solely as the man who </a:t>
            </a:r>
            <a:r>
              <a:rPr lang="en-US" sz="1200" dirty="0" err="1"/>
              <a:t>unrighteously</a:t>
            </a:r>
            <a:r>
              <a:rPr lang="en-US" sz="1200" dirty="0"/>
              <a:t> obtained and then lost the initial manuscript pages of the Book of Mormon…</a:t>
            </a:r>
          </a:p>
          <a:p>
            <a:pPr fontAlgn="base"/>
            <a:r>
              <a:rPr lang="en-US" sz="1200" dirty="0"/>
              <a:t>“One of Martin Harris’s greatest contributions to the Church, for which he should be honored for all time, was his financing the publication of the Book of Mormon. In August 1829 he mortgaged his home and farm to Egbert B. </a:t>
            </a:r>
            <a:r>
              <a:rPr lang="en-US" sz="1200" dirty="0" err="1"/>
              <a:t>Grandin</a:t>
            </a:r>
            <a:r>
              <a:rPr lang="en-US" sz="1200" dirty="0"/>
              <a:t> to secure payment on the printer’s contract. Seven months later, the 5,000 copies of the first printing of the Book of Mormon were completed. Later, when the mortgage note fell due, the home and a portion of the farm were sold for $3,000. In this way, Martin Harris was obedient to the Lord’s revelation:</a:t>
            </a:r>
          </a:p>
          <a:p>
            <a:pPr fontAlgn="base"/>
            <a:r>
              <a:rPr lang="en-US" sz="1200" dirty="0"/>
              <a:t>“‘Thou </a:t>
            </a:r>
            <a:r>
              <a:rPr lang="en-US" sz="1200" dirty="0" err="1"/>
              <a:t>shalt</a:t>
            </a:r>
            <a:r>
              <a:rPr lang="en-US" sz="1200" dirty="0"/>
              <a:t> not covet </a:t>
            </a:r>
            <a:r>
              <a:rPr lang="en-US" sz="1200" dirty="0" err="1"/>
              <a:t>thine</a:t>
            </a:r>
            <a:r>
              <a:rPr lang="en-US" sz="1200" dirty="0"/>
              <a:t> own property, but impart it freely to the printing of the Book of Mormon…</a:t>
            </a:r>
          </a:p>
          <a:p>
            <a:pPr fontAlgn="base"/>
            <a:r>
              <a:rPr lang="en-US" sz="1200" dirty="0"/>
              <a:t>“‘Pay the debt thou hast contracted with the printer. Release thyself from bondage’ (D&amp;C 19:26, 35)” (“The Witness: Martin Harris,” </a:t>
            </a:r>
            <a:r>
              <a:rPr lang="en-US" sz="1200" i="1" dirty="0"/>
              <a:t>Ensign,</a:t>
            </a:r>
            <a:r>
              <a:rPr lang="en-US" sz="1200" dirty="0"/>
              <a:t> May 1999, 36).</a:t>
            </a:r>
          </a:p>
          <a:p>
            <a:pPr fontAlgn="base"/>
            <a:endParaRPr lang="en-US" sz="1200" dirty="0"/>
          </a:p>
          <a:p>
            <a:pPr fontAlgn="base"/>
            <a:r>
              <a:rPr lang="en-US" sz="1200" b="1" dirty="0"/>
              <a:t>Journal Notes:</a:t>
            </a:r>
          </a:p>
          <a:p>
            <a:pPr fontAlgn="base"/>
            <a:endParaRPr lang="en-US" sz="1200" dirty="0"/>
          </a:p>
          <a:p>
            <a:pPr fontAlgn="base"/>
            <a:r>
              <a:rPr lang="en-US" sz="1200" dirty="0"/>
              <a:t>None of the early residents of Palmyra, with the exception of the Smith family, ‘received so many rebuffs’ and endured ‘so many unfeeling comments’ from near neighbors as Martin did. Let it be remembered that no other early believer in the Restoration contributed more financial support to the coming forth of the Book of Mormon than Martin. Without his willingness to meet the publisher’s financial requirements, the printing of the Book of Mormon would have been delayed if not postponed for an indeterminate season. … The financial support of Martin Harris, too often forgotten in the abyss of history and the personal struggles of the man, was very significant. Martin was raised up to help a prophet of God secure the first publication of the Restoration, and he fulfilled that important role at great personal cost” (Susan Easton Black and Larry C. Porter, “For the Sum of Three Thousand Dollars, ”</a:t>
            </a:r>
            <a:r>
              <a:rPr lang="en-US" sz="1200" i="1" dirty="0"/>
              <a:t>Journal of Book of Mormon Studies,</a:t>
            </a:r>
            <a:r>
              <a:rPr lang="en-US" sz="1200" dirty="0"/>
              <a:t> vol. 14, no. 2 [2005], 11).</a:t>
            </a:r>
          </a:p>
        </p:txBody>
      </p:sp>
      <p:sp>
        <p:nvSpPr>
          <p:cNvPr id="5" name="Rectangle 4"/>
          <p:cNvSpPr/>
          <p:nvPr/>
        </p:nvSpPr>
        <p:spPr>
          <a:xfrm>
            <a:off x="6629400" y="1"/>
            <a:ext cx="3886200" cy="5262979"/>
          </a:xfrm>
          <a:prstGeom prst="rect">
            <a:avLst/>
          </a:prstGeom>
        </p:spPr>
        <p:txBody>
          <a:bodyPr wrap="square">
            <a:spAutoFit/>
          </a:bodyPr>
          <a:lstStyle/>
          <a:p>
            <a:pPr fontAlgn="base"/>
            <a:r>
              <a:rPr lang="en-US" sz="1200" b="1" dirty="0"/>
              <a:t>Martin Harris was faithful </a:t>
            </a:r>
            <a:r>
              <a:rPr lang="en-US" sz="1200" dirty="0"/>
              <a:t>to the Lord’s instructions in Doctrine and Covenants 19 and did impart freely of his property to finance the printing of the Book of Mormon. Martin Harris owned approximately 231 acres of quality farmland. He had previously deeded 80 acres to his wife Lucy Harris, leaving about 151 acres under his control. In August 1829 Martin mortgaged those 151 acres to the printer Egbert B. </a:t>
            </a:r>
            <a:r>
              <a:rPr lang="en-US" sz="1200" dirty="0" err="1"/>
              <a:t>Grandin</a:t>
            </a:r>
            <a:r>
              <a:rPr lang="en-US" sz="1200" dirty="0"/>
              <a:t> as payment for the $3,000 cost of printing the Book of Mormon. When the mortgage was signed, E. B. </a:t>
            </a:r>
            <a:r>
              <a:rPr lang="en-US" sz="1200" dirty="0" err="1"/>
              <a:t>Grandin</a:t>
            </a:r>
            <a:r>
              <a:rPr lang="en-US" sz="1200" dirty="0"/>
              <a:t> considered himself paid in full and immediately began work on printing the book.</a:t>
            </a:r>
          </a:p>
          <a:p>
            <a:pPr fontAlgn="base"/>
            <a:r>
              <a:rPr lang="en-US" sz="1200" dirty="0"/>
              <a:t>According to the terms of the 18-month mortgage, Martin Harris was not required to make regular payments and he was entitled to remain on the land. He also retained the option to sell the property at any time and use the proceeds to pay E. B. </a:t>
            </a:r>
            <a:r>
              <a:rPr lang="en-US" sz="1200" dirty="0" err="1"/>
              <a:t>Grandin</a:t>
            </a:r>
            <a:r>
              <a:rPr lang="en-US" sz="1200" dirty="0"/>
              <a:t> the $3,000 owed him. E. B. </a:t>
            </a:r>
            <a:r>
              <a:rPr lang="en-US" sz="1200" dirty="0" err="1"/>
              <a:t>Grandin</a:t>
            </a:r>
            <a:r>
              <a:rPr lang="en-US" sz="1200" dirty="0"/>
              <a:t> had the right to sell the property or assign the mortgage note to someone else at any time during the term of the mortgage. In October 1830, E. B. </a:t>
            </a:r>
            <a:r>
              <a:rPr lang="en-US" sz="1200" dirty="0" err="1"/>
              <a:t>Grandin</a:t>
            </a:r>
            <a:r>
              <a:rPr lang="en-US" sz="1200" dirty="0"/>
              <a:t> sold the mortgage note to Thomas Rogers, who later sold the property to Thomas </a:t>
            </a:r>
            <a:r>
              <a:rPr lang="en-US" sz="1200" dirty="0" err="1"/>
              <a:t>Lakey</a:t>
            </a:r>
            <a:r>
              <a:rPr lang="en-US" sz="1200" dirty="0"/>
              <a:t>. Since E. B. </a:t>
            </a:r>
            <a:r>
              <a:rPr lang="en-US" sz="1200" dirty="0" err="1"/>
              <a:t>Grandin</a:t>
            </a:r>
            <a:r>
              <a:rPr lang="en-US" sz="1200" dirty="0"/>
              <a:t> had the ability to sell the mortgage at any time, his investment was secure from the moment the note was signed. Thus, Martin Harris’s mortgage essentially paid for the costs of printing the Book of Mormon from the beginning of the publication process. (See </a:t>
            </a:r>
            <a:r>
              <a:rPr lang="en-US" sz="1200" i="1" dirty="0"/>
              <a:t>Documents, Volume 1: July 1828–June 1831,</a:t>
            </a:r>
            <a:r>
              <a:rPr lang="en-US" sz="1200" dirty="0"/>
              <a:t> vol. 1 of the Documents series of </a:t>
            </a:r>
            <a:r>
              <a:rPr lang="en-US" sz="1200" i="1" dirty="0"/>
              <a:t>The Joseph Smith Papers</a:t>
            </a:r>
            <a:r>
              <a:rPr lang="en-US" sz="1200" dirty="0"/>
              <a:t> [2012], 86–89.)</a:t>
            </a:r>
          </a:p>
        </p:txBody>
      </p:sp>
      <p:sp>
        <p:nvSpPr>
          <p:cNvPr id="6" name="Rectangle 5"/>
          <p:cNvSpPr/>
          <p:nvPr/>
        </p:nvSpPr>
        <p:spPr>
          <a:xfrm>
            <a:off x="1524000" y="0"/>
            <a:ext cx="5105400" cy="3733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3733800"/>
            <a:ext cx="5105400" cy="3124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29400" y="0"/>
            <a:ext cx="4038600" cy="518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29400" y="5181600"/>
            <a:ext cx="4038600" cy="1569660"/>
          </a:xfrm>
          <a:prstGeom prst="rect">
            <a:avLst/>
          </a:prstGeom>
          <a:ln>
            <a:solidFill>
              <a:schemeClr val="tx1"/>
            </a:solidFill>
          </a:ln>
        </p:spPr>
        <p:txBody>
          <a:bodyPr wrap="square">
            <a:spAutoFit/>
          </a:bodyPr>
          <a:lstStyle/>
          <a:p>
            <a:r>
              <a:rPr lang="en-US" sz="1200" b="1" dirty="0"/>
              <a:t>In 1813</a:t>
            </a:r>
            <a:r>
              <a:rPr lang="en-US" sz="1200" dirty="0"/>
              <a:t>, at the age of 30, Martin Harris acquired 320 acres of his father's farm just north of Palmyra, where he prospered and was active in community affairs. When Joseph Smith, Jr. translated the record that became the Book of Mormon, Harris was one of his first scribes and helped pay expenses. He also mortgaged part of his farm to pay for the book's publication, and he was one of the witnesses who bore testimony of the divinity of the book. HillCumorah.org</a:t>
            </a:r>
          </a:p>
        </p:txBody>
      </p:sp>
    </p:spTree>
    <p:extLst>
      <p:ext uri="{BB962C8B-B14F-4D97-AF65-F5344CB8AC3E}">
        <p14:creationId xmlns:p14="http://schemas.microsoft.com/office/powerpoint/2010/main" val="3953142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9782" y="152400"/>
            <a:ext cx="4572000" cy="4247317"/>
          </a:xfrm>
          <a:prstGeom prst="rect">
            <a:avLst/>
          </a:prstGeom>
        </p:spPr>
        <p:txBody>
          <a:bodyPr>
            <a:spAutoFit/>
          </a:bodyPr>
          <a:lstStyle/>
          <a:p>
            <a:r>
              <a:rPr lang="en-US" dirty="0"/>
              <a:t>Choose the Sprite (sung to tune of “Choose the Right)</a:t>
            </a:r>
            <a:br>
              <a:rPr lang="en-US" dirty="0"/>
            </a:br>
            <a:r>
              <a:rPr lang="en-US" dirty="0"/>
              <a:t>When a Coke is placed before you</a:t>
            </a:r>
            <a:br>
              <a:rPr lang="en-US" dirty="0"/>
            </a:br>
            <a:r>
              <a:rPr lang="en-US" dirty="0"/>
              <a:t>In the Sprite</a:t>
            </a:r>
            <a:br>
              <a:rPr lang="en-US" dirty="0"/>
            </a:br>
            <a:r>
              <a:rPr lang="en-US" dirty="0"/>
              <a:t>There isn't the caffeine.</a:t>
            </a:r>
            <a:br>
              <a:rPr lang="en-US" dirty="0"/>
            </a:br>
            <a:r>
              <a:rPr lang="en-US" dirty="0"/>
              <a:t>There's a right</a:t>
            </a:r>
            <a:br>
              <a:rPr lang="en-US" dirty="0"/>
            </a:br>
            <a:r>
              <a:rPr lang="en-US" dirty="0"/>
              <a:t>and a wrong to every soft drink;</a:t>
            </a:r>
            <a:br>
              <a:rPr lang="en-US" dirty="0"/>
            </a:br>
            <a:r>
              <a:rPr lang="en-US" dirty="0"/>
              <a:t>Let the stimulants be your guide.</a:t>
            </a:r>
            <a:br>
              <a:rPr lang="en-US" dirty="0"/>
            </a:br>
            <a:br>
              <a:rPr lang="en-US" dirty="0"/>
            </a:br>
            <a:r>
              <a:rPr lang="en-US" dirty="0"/>
              <a:t>Choose the Sprite, Choose the Sprite,</a:t>
            </a:r>
            <a:br>
              <a:rPr lang="en-US" dirty="0"/>
            </a:br>
            <a:r>
              <a:rPr lang="en-US" dirty="0"/>
              <a:t>Coke and Pepsi will give you jitters.</a:t>
            </a:r>
            <a:br>
              <a:rPr lang="en-US" dirty="0"/>
            </a:br>
            <a:r>
              <a:rPr lang="en-US" dirty="0"/>
              <a:t>It's all right to choose the Sprite.</a:t>
            </a:r>
            <a:br>
              <a:rPr lang="en-US" dirty="0"/>
            </a:br>
            <a:r>
              <a:rPr lang="en-US" dirty="0"/>
              <a:t>Now don't get offended and write me letters!</a:t>
            </a:r>
          </a:p>
          <a:p>
            <a:endParaRPr lang="en-US" dirty="0"/>
          </a:p>
          <a:p>
            <a:r>
              <a:rPr lang="en-US" dirty="0">
                <a:hlinkClick r:id="rId2"/>
              </a:rPr>
              <a:t>http://theboard.byu.edu/questions/42370/</a:t>
            </a:r>
            <a:endParaRPr lang="en-US" dirty="0"/>
          </a:p>
        </p:txBody>
      </p:sp>
      <p:pic>
        <p:nvPicPr>
          <p:cNvPr id="31746" name="Picture 2" descr="http://assets.coca-colacompany.com/17/74/00ecfb1c468b838f175189dbb7bc/sprite-can-small.png"/>
          <p:cNvPicPr>
            <a:picLocks noChangeAspect="1" noChangeArrowheads="1"/>
          </p:cNvPicPr>
          <p:nvPr/>
        </p:nvPicPr>
        <p:blipFill>
          <a:blip r:embed="rId3" cstate="print"/>
          <a:srcRect/>
          <a:stretch>
            <a:fillRect/>
          </a:stretch>
        </p:blipFill>
        <p:spPr bwMode="auto">
          <a:xfrm>
            <a:off x="5181600" y="228600"/>
            <a:ext cx="2346446" cy="2667000"/>
          </a:xfrm>
          <a:prstGeom prst="rect">
            <a:avLst/>
          </a:prstGeom>
          <a:noFill/>
        </p:spPr>
      </p:pic>
      <p:pic>
        <p:nvPicPr>
          <p:cNvPr id="31748" name="Picture 4" descr="http://images.sodahead.com/polls/003322247/513497958_Coke_Can_answer_1_xlarge.jpeg"/>
          <p:cNvPicPr>
            <a:picLocks noChangeAspect="1" noChangeArrowheads="1"/>
          </p:cNvPicPr>
          <p:nvPr/>
        </p:nvPicPr>
        <p:blipFill>
          <a:blip r:embed="rId4" cstate="print"/>
          <a:srcRect/>
          <a:stretch>
            <a:fillRect/>
          </a:stretch>
        </p:blipFill>
        <p:spPr bwMode="auto">
          <a:xfrm>
            <a:off x="7162800" y="1143000"/>
            <a:ext cx="2171700" cy="2533650"/>
          </a:xfrm>
          <a:prstGeom prst="rect">
            <a:avLst/>
          </a:prstGeom>
          <a:noFill/>
        </p:spPr>
      </p:pic>
      <p:sp>
        <p:nvSpPr>
          <p:cNvPr id="5" name="TextBox 4"/>
          <p:cNvSpPr txBox="1"/>
          <p:nvPr/>
        </p:nvSpPr>
        <p:spPr>
          <a:xfrm>
            <a:off x="7162800" y="152400"/>
            <a:ext cx="2743200" cy="523220"/>
          </a:xfrm>
          <a:prstGeom prst="rect">
            <a:avLst/>
          </a:prstGeom>
          <a:noFill/>
        </p:spPr>
        <p:txBody>
          <a:bodyPr wrap="square" rtlCol="0">
            <a:spAutoFit/>
          </a:bodyPr>
          <a:lstStyle/>
          <a:p>
            <a:r>
              <a:rPr lang="en-US" sz="2800" dirty="0"/>
              <a:t>Something Fun</a:t>
            </a:r>
          </a:p>
        </p:txBody>
      </p:sp>
    </p:spTree>
    <p:extLst>
      <p:ext uri="{BB962C8B-B14F-4D97-AF65-F5344CB8AC3E}">
        <p14:creationId xmlns:p14="http://schemas.microsoft.com/office/powerpoint/2010/main" val="356905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2600" y="1066801"/>
            <a:ext cx="4343400" cy="1200329"/>
          </a:xfrm>
          <a:prstGeom prst="rect">
            <a:avLst/>
          </a:prstGeom>
          <a:noFill/>
        </p:spPr>
        <p:txBody>
          <a:bodyPr wrap="square" rtlCol="0">
            <a:spAutoFit/>
          </a:bodyPr>
          <a:lstStyle/>
          <a:p>
            <a:r>
              <a:rPr lang="en-US" dirty="0"/>
              <a:t>In order to guarantee E. B. </a:t>
            </a:r>
            <a:r>
              <a:rPr lang="en-US" dirty="0" err="1"/>
              <a:t>Grandin</a:t>
            </a:r>
            <a:r>
              <a:rPr lang="en-US" dirty="0"/>
              <a:t> payment for printing the Book of Mormon, Martin Harris signed a mortgage agreement on his farm in August 1829. </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Arial Rounded MT Bold" pitchFamily="34" charset="0"/>
              </a:rPr>
              <a:t>Martin’s Farm</a:t>
            </a:r>
          </a:p>
        </p:txBody>
      </p:sp>
      <p:sp>
        <p:nvSpPr>
          <p:cNvPr id="7" name="Rectangle 6"/>
          <p:cNvSpPr/>
          <p:nvPr/>
        </p:nvSpPr>
        <p:spPr>
          <a:xfrm>
            <a:off x="5791200" y="3505200"/>
            <a:ext cx="4572000" cy="923330"/>
          </a:xfrm>
          <a:prstGeom prst="rect">
            <a:avLst/>
          </a:prstGeom>
        </p:spPr>
        <p:txBody>
          <a:bodyPr>
            <a:spAutoFit/>
          </a:bodyPr>
          <a:lstStyle/>
          <a:p>
            <a:r>
              <a:rPr lang="en-US" dirty="0"/>
              <a:t>During the printing, some local citizens held a meeting and passed resolutions not to purchase the Book of Mormon. guidance. </a:t>
            </a:r>
          </a:p>
        </p:txBody>
      </p:sp>
      <p:sp>
        <p:nvSpPr>
          <p:cNvPr id="8" name="Rectangle 7"/>
          <p:cNvSpPr/>
          <p:nvPr/>
        </p:nvSpPr>
        <p:spPr>
          <a:xfrm>
            <a:off x="1904999" y="4876801"/>
            <a:ext cx="4761271" cy="923330"/>
          </a:xfrm>
          <a:prstGeom prst="rect">
            <a:avLst/>
          </a:prstGeom>
        </p:spPr>
        <p:txBody>
          <a:bodyPr wrap="square">
            <a:spAutoFit/>
          </a:bodyPr>
          <a:lstStyle/>
          <a:p>
            <a:r>
              <a:rPr lang="en-US" dirty="0"/>
              <a:t>Martin Harris, fearing that he might lose his farm if the Book of Mormon did not sell, approached the Prophet and requested guidance. </a:t>
            </a:r>
          </a:p>
        </p:txBody>
      </p:sp>
      <p:pic>
        <p:nvPicPr>
          <p:cNvPr id="3" name="Picture 2">
            <a:extLst>
              <a:ext uri="{FF2B5EF4-FFF2-40B4-BE49-F238E27FC236}">
                <a16:creationId xmlns:a16="http://schemas.microsoft.com/office/drawing/2014/main" id="{909682C7-6192-4BA6-9D51-13E64BADA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5503" y="2392389"/>
            <a:ext cx="1773936" cy="2359152"/>
          </a:xfrm>
          <a:prstGeom prst="rect">
            <a:avLst/>
          </a:prstGeom>
        </p:spPr>
      </p:pic>
      <p:pic>
        <p:nvPicPr>
          <p:cNvPr id="14" name="Picture 13">
            <a:extLst>
              <a:ext uri="{FF2B5EF4-FFF2-40B4-BE49-F238E27FC236}">
                <a16:creationId xmlns:a16="http://schemas.microsoft.com/office/drawing/2014/main" id="{6130F687-2056-4A9E-93A5-F50E9B30B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237" y="985229"/>
            <a:ext cx="3210373" cy="2286319"/>
          </a:xfrm>
          <a:prstGeom prst="rect">
            <a:avLst/>
          </a:prstGeom>
        </p:spPr>
      </p:pic>
      <p:pic>
        <p:nvPicPr>
          <p:cNvPr id="16" name="Picture 15">
            <a:extLst>
              <a:ext uri="{FF2B5EF4-FFF2-40B4-BE49-F238E27FC236}">
                <a16:creationId xmlns:a16="http://schemas.microsoft.com/office/drawing/2014/main" id="{0BEE317E-B203-4C12-B451-4EFC3BD50C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6993" y="4953319"/>
            <a:ext cx="2200275" cy="1676400"/>
          </a:xfrm>
          <a:prstGeom prst="rect">
            <a:avLst/>
          </a:prstGeom>
        </p:spPr>
      </p:pic>
      <p:sp>
        <p:nvSpPr>
          <p:cNvPr id="11" name="&quot;No&quot; Symbol 10"/>
          <p:cNvSpPr/>
          <p:nvPr/>
        </p:nvSpPr>
        <p:spPr>
          <a:xfrm>
            <a:off x="7101378" y="4662182"/>
            <a:ext cx="2209800" cy="2133600"/>
          </a:xfrm>
          <a:prstGeom prst="noSmoking">
            <a:avLst>
              <a:gd name="adj" fmla="val 82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798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486400" y="1981200"/>
            <a:ext cx="4572000" cy="2862322"/>
          </a:xfrm>
          <a:prstGeom prst="rect">
            <a:avLst/>
          </a:prstGeom>
        </p:spPr>
        <p:txBody>
          <a:bodyPr>
            <a:spAutoFit/>
          </a:bodyPr>
          <a:lstStyle/>
          <a:p>
            <a:r>
              <a:rPr lang="en-US" sz="3600" baseline="30000" dirty="0"/>
              <a:t>“</a:t>
            </a:r>
            <a:r>
              <a:rPr lang="en-US" sz="3600" dirty="0"/>
              <a:t>Learn of me, and listen to my words; walk in the meekness of my Spirit, and you shall have peace in me.”</a:t>
            </a:r>
          </a:p>
        </p:txBody>
      </p:sp>
      <p:grpSp>
        <p:nvGrpSpPr>
          <p:cNvPr id="4" name="Group 3"/>
          <p:cNvGrpSpPr/>
          <p:nvPr/>
        </p:nvGrpSpPr>
        <p:grpSpPr>
          <a:xfrm>
            <a:off x="1081548" y="1603888"/>
            <a:ext cx="3259394" cy="3802626"/>
            <a:chOff x="2646084" y="2667000"/>
            <a:chExt cx="3886200" cy="3931920"/>
          </a:xfrm>
        </p:grpSpPr>
        <p:grpSp>
          <p:nvGrpSpPr>
            <p:cNvPr id="5" name="Group 13"/>
            <p:cNvGrpSpPr/>
            <p:nvPr/>
          </p:nvGrpSpPr>
          <p:grpSpPr>
            <a:xfrm>
              <a:off x="3048000" y="2667000"/>
              <a:ext cx="2971800" cy="3931920"/>
              <a:chOff x="152400" y="152400"/>
              <a:chExt cx="4953000" cy="6553200"/>
            </a:xfrm>
          </p:grpSpPr>
          <p:sp>
            <p:nvSpPr>
              <p:cNvPr id="9" name="Rounded Rectangle 8"/>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646084" y="3823447"/>
              <a:ext cx="3886200" cy="668307"/>
            </a:xfrm>
            <a:prstGeom prst="rect">
              <a:avLst/>
            </a:prstGeom>
            <a:noFill/>
          </p:spPr>
          <p:txBody>
            <a:bodyPr wrap="square" rtlCol="0">
              <a:spAutoFit/>
            </a:bodyPr>
            <a:lstStyle/>
            <a:p>
              <a:pPr algn="ctr"/>
              <a:r>
                <a:rPr lang="en-US" sz="3600" dirty="0">
                  <a:solidFill>
                    <a:schemeClr val="bg2"/>
                  </a:solidFill>
                  <a:latin typeface="Californian FB" pitchFamily="18" charset="0"/>
                </a:rPr>
                <a:t>D&amp;C 19:23</a:t>
              </a:r>
            </a:p>
          </p:txBody>
        </p:sp>
        <p:sp>
          <p:nvSpPr>
            <p:cNvPr id="7" name="TextBox 6"/>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8" name="Straight Connector 7"/>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ight Arrow 11"/>
          <p:cNvSpPr/>
          <p:nvPr/>
        </p:nvSpPr>
        <p:spPr>
          <a:xfrm>
            <a:off x="4114800" y="2743200"/>
            <a:ext cx="1066800" cy="609600"/>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0" y="0"/>
            <a:ext cx="9144000" cy="1107996"/>
          </a:xfrm>
          <a:prstGeom prst="rect">
            <a:avLst/>
          </a:prstGeom>
          <a:noFill/>
        </p:spPr>
        <p:txBody>
          <a:bodyPr wrap="square" rtlCol="0">
            <a:spAutoFit/>
          </a:bodyPr>
          <a:lstStyle/>
          <a:p>
            <a:pPr algn="ctr"/>
            <a:r>
              <a:rPr lang="en-US" sz="6600" dirty="0">
                <a:latin typeface="Arial Rounded MT Bold" pitchFamily="34" charset="0"/>
              </a:rPr>
              <a:t>Doctrinal Mastery</a:t>
            </a:r>
          </a:p>
        </p:txBody>
      </p:sp>
    </p:spTree>
    <p:extLst>
      <p:ext uri="{BB962C8B-B14F-4D97-AF65-F5344CB8AC3E}">
        <p14:creationId xmlns:p14="http://schemas.microsoft.com/office/powerpoint/2010/main" val="282024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52600" y="762000"/>
            <a:ext cx="3352800" cy="1754326"/>
          </a:xfrm>
          <a:prstGeom prst="rect">
            <a:avLst/>
          </a:prstGeom>
          <a:noFill/>
        </p:spPr>
        <p:txBody>
          <a:bodyPr wrap="square" rtlCol="0">
            <a:spAutoFit/>
          </a:bodyPr>
          <a:lstStyle/>
          <a:p>
            <a:pPr fontAlgn="base"/>
            <a:r>
              <a:rPr lang="en-US" dirty="0"/>
              <a:t>If you were faced with having to do something that was right, but you were unsure how it would turn out, what would help you have the faith to follow through even though it was hard?</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latin typeface="Arial Rounded MT Bold" pitchFamily="34" charset="0"/>
              </a:rPr>
              <a:t>Having Faith To Follow Through</a:t>
            </a:r>
          </a:p>
        </p:txBody>
      </p:sp>
      <p:sp>
        <p:nvSpPr>
          <p:cNvPr id="9" name="Rectangle 8"/>
          <p:cNvSpPr/>
          <p:nvPr/>
        </p:nvSpPr>
        <p:spPr>
          <a:xfrm>
            <a:off x="147483" y="6488667"/>
            <a:ext cx="4572000" cy="369332"/>
          </a:xfrm>
          <a:prstGeom prst="rect">
            <a:avLst/>
          </a:prstGeom>
        </p:spPr>
        <p:txBody>
          <a:bodyPr>
            <a:spAutoFit/>
          </a:bodyPr>
          <a:lstStyle/>
          <a:p>
            <a:r>
              <a:rPr lang="en-US" dirty="0"/>
              <a:t>D&amp;C 19:23-24</a:t>
            </a:r>
          </a:p>
        </p:txBody>
      </p:sp>
      <p:sp>
        <p:nvSpPr>
          <p:cNvPr id="10" name="Rectangle 9"/>
          <p:cNvSpPr/>
          <p:nvPr/>
        </p:nvSpPr>
        <p:spPr>
          <a:xfrm>
            <a:off x="5638800" y="1371600"/>
            <a:ext cx="4800600" cy="4785926"/>
          </a:xfrm>
          <a:prstGeom prst="rect">
            <a:avLst/>
          </a:prstGeom>
        </p:spPr>
        <p:txBody>
          <a:bodyPr wrap="square">
            <a:spAutoFit/>
          </a:bodyPr>
          <a:lstStyle/>
          <a:p>
            <a:pPr algn="ctr"/>
            <a:r>
              <a:rPr lang="en-US" sz="2400" dirty="0"/>
              <a:t>Hebrews 11</a:t>
            </a:r>
          </a:p>
          <a:p>
            <a:endParaRPr lang="en-US" dirty="0"/>
          </a:p>
          <a:p>
            <a:r>
              <a:rPr lang="en-US" dirty="0"/>
              <a:t>By faith Noah built an ark and saved his family from the flood</a:t>
            </a:r>
          </a:p>
          <a:p>
            <a:endParaRPr lang="en-US" dirty="0"/>
          </a:p>
          <a:p>
            <a:r>
              <a:rPr lang="en-US" dirty="0"/>
              <a:t>Moses parted the waters of the Red Sea</a:t>
            </a:r>
          </a:p>
          <a:p>
            <a:endParaRPr lang="en-US" dirty="0"/>
          </a:p>
          <a:p>
            <a:r>
              <a:rPr lang="en-US" dirty="0"/>
              <a:t>Elijah called down fire from heaven (see 1 Kings 18:17–40).</a:t>
            </a:r>
          </a:p>
          <a:p>
            <a:endParaRPr lang="en-US" dirty="0"/>
          </a:p>
          <a:p>
            <a:r>
              <a:rPr lang="en-US" dirty="0"/>
              <a:t>Nephi called for a famine </a:t>
            </a:r>
          </a:p>
          <a:p>
            <a:endParaRPr lang="en-US" dirty="0"/>
          </a:p>
          <a:p>
            <a:r>
              <a:rPr lang="en-US" dirty="0"/>
              <a:t>He also asked the Lord to end the famine</a:t>
            </a:r>
          </a:p>
          <a:p>
            <a:endParaRPr lang="en-US" dirty="0"/>
          </a:p>
          <a:p>
            <a:r>
              <a:rPr lang="en-US" dirty="0"/>
              <a:t>Seas have been calmed, visions opened, and prayers answered, all through the power of faith.</a:t>
            </a:r>
          </a:p>
          <a:p>
            <a:r>
              <a:rPr lang="en-US" sz="1100" dirty="0"/>
              <a:t>Gospel Principles</a:t>
            </a:r>
          </a:p>
        </p:txBody>
      </p:sp>
      <p:pic>
        <p:nvPicPr>
          <p:cNvPr id="8" name="Picture 7">
            <a:extLst>
              <a:ext uri="{FF2B5EF4-FFF2-40B4-BE49-F238E27FC236}">
                <a16:creationId xmlns:a16="http://schemas.microsoft.com/office/drawing/2014/main" id="{F5C581B1-6F18-40D3-A49A-06B178E51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061" y="2682574"/>
            <a:ext cx="3162300" cy="1447800"/>
          </a:xfrm>
          <a:prstGeom prst="rect">
            <a:avLst/>
          </a:prstGeom>
        </p:spPr>
      </p:pic>
      <p:pic>
        <p:nvPicPr>
          <p:cNvPr id="12" name="Picture 11">
            <a:extLst>
              <a:ext uri="{FF2B5EF4-FFF2-40B4-BE49-F238E27FC236}">
                <a16:creationId xmlns:a16="http://schemas.microsoft.com/office/drawing/2014/main" id="{54337A64-9082-41CE-A67F-C3D73C2EE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023" y="3624863"/>
            <a:ext cx="5981700" cy="2882900"/>
          </a:xfrm>
          <a:prstGeom prst="rect">
            <a:avLst/>
          </a:prstGeom>
        </p:spPr>
      </p:pic>
      <p:pic>
        <p:nvPicPr>
          <p:cNvPr id="14" name="Picture 13">
            <a:extLst>
              <a:ext uri="{FF2B5EF4-FFF2-40B4-BE49-F238E27FC236}">
                <a16:creationId xmlns:a16="http://schemas.microsoft.com/office/drawing/2014/main" id="{034A08F1-85E9-4620-A10E-66F63FF43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8089" y="3383048"/>
            <a:ext cx="2857500" cy="2105025"/>
          </a:xfrm>
          <a:prstGeom prst="rect">
            <a:avLst/>
          </a:prstGeom>
        </p:spPr>
      </p:pic>
      <p:pic>
        <p:nvPicPr>
          <p:cNvPr id="16" name="Picture 15">
            <a:extLst>
              <a:ext uri="{FF2B5EF4-FFF2-40B4-BE49-F238E27FC236}">
                <a16:creationId xmlns:a16="http://schemas.microsoft.com/office/drawing/2014/main" id="{4BA5F46F-7AD8-487B-9E71-7A78486921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0348" y="769442"/>
            <a:ext cx="4038600" cy="2686050"/>
          </a:xfrm>
          <a:prstGeom prst="rect">
            <a:avLst/>
          </a:prstGeom>
        </p:spPr>
      </p:pic>
      <p:pic>
        <p:nvPicPr>
          <p:cNvPr id="3" name="Picture 2">
            <a:extLst>
              <a:ext uri="{FF2B5EF4-FFF2-40B4-BE49-F238E27FC236}">
                <a16:creationId xmlns:a16="http://schemas.microsoft.com/office/drawing/2014/main" id="{1753BFF9-1A9E-4D9F-8291-6D2EB534E5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688" y="700474"/>
            <a:ext cx="5374112" cy="2799418"/>
          </a:xfrm>
          <a:prstGeom prst="rect">
            <a:avLst/>
          </a:prstGeom>
        </p:spPr>
      </p:pic>
    </p:spTree>
    <p:extLst>
      <p:ext uri="{BB962C8B-B14F-4D97-AF65-F5344CB8AC3E}">
        <p14:creationId xmlns:p14="http://schemas.microsoft.com/office/powerpoint/2010/main" val="95902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xit" presetSubtype="0" fill="hold" nodeType="withEffect">
                                  <p:stCondLst>
                                    <p:cond delay="0"/>
                                  </p:stCondLst>
                                  <p:childTnLst>
                                    <p:animEffect transition="out" filter="fade">
                                      <p:cBhvr>
                                        <p:cTn id="18" dur="500"/>
                                        <p:tgtEl>
                                          <p:spTgt spid="10">
                                            <p:txEl>
                                              <p:pRg st="2" end="2"/>
                                            </p:txEl>
                                          </p:spTgt>
                                        </p:tgtEl>
                                      </p:cBhvr>
                                    </p:animEffect>
                                    <p:set>
                                      <p:cBhvr>
                                        <p:cTn id="19" dur="1" fill="hold">
                                          <p:stCondLst>
                                            <p:cond delay="499"/>
                                          </p:stCondLst>
                                        </p:cTn>
                                        <p:tgtEl>
                                          <p:spTgt spid="10">
                                            <p:txEl>
                                              <p:pRg st="2" end="2"/>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xit" presetSubtype="0" fill="hold"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0">
                                            <p:txEl>
                                              <p:pRg st="4" end="4"/>
                                            </p:txEl>
                                          </p:spTgt>
                                        </p:tgtEl>
                                      </p:cBhvr>
                                    </p:animEffect>
                                    <p:set>
                                      <p:cBhvr>
                                        <p:cTn id="38" dur="1" fill="hold">
                                          <p:stCondLst>
                                            <p:cond delay="499"/>
                                          </p:stCondLst>
                                        </p:cTn>
                                        <p:tgtEl>
                                          <p:spTgt spid="10">
                                            <p:txEl>
                                              <p:pRg st="4" end="4"/>
                                            </p:txEl>
                                          </p:spTgt>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0">
                                            <p:txEl>
                                              <p:pRg st="0" end="0"/>
                                            </p:txEl>
                                          </p:spTgt>
                                        </p:tgtEl>
                                      </p:cBhvr>
                                    </p:animEffect>
                                    <p:set>
                                      <p:cBhvr>
                                        <p:cTn id="41"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8" end="8"/>
                                            </p:txEl>
                                          </p:spTgt>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xit" presetSubtype="0" fill="hold" nodeType="withEffect">
                                  <p:stCondLst>
                                    <p:cond delay="0"/>
                                  </p:stCondLst>
                                  <p:childTnLst>
                                    <p:animEffect transition="out" filter="fade">
                                      <p:cBhvr>
                                        <p:cTn id="50" dur="500"/>
                                        <p:tgtEl>
                                          <p:spTgt spid="10">
                                            <p:txEl>
                                              <p:pRg st="6" end="6"/>
                                            </p:txEl>
                                          </p:spTgt>
                                        </p:tgtEl>
                                      </p:cBhvr>
                                    </p:animEffect>
                                    <p:set>
                                      <p:cBhvr>
                                        <p:cTn id="51" dur="1" fill="hold">
                                          <p:stCondLst>
                                            <p:cond delay="499"/>
                                          </p:stCondLst>
                                        </p:cTn>
                                        <p:tgtEl>
                                          <p:spTgt spid="10">
                                            <p:txEl>
                                              <p:pRg st="6" end="6"/>
                                            </p:txEl>
                                          </p:spTgt>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10" end="10"/>
                                            </p:txEl>
                                          </p:spTgt>
                                        </p:tgtEl>
                                        <p:attrNameLst>
                                          <p:attrName>style.visibility</p:attrName>
                                        </p:attrNameLst>
                                      </p:cBhvr>
                                      <p:to>
                                        <p:strVal val="visible"/>
                                      </p:to>
                                    </p:set>
                                  </p:childTnLst>
                                </p:cTn>
                              </p:par>
                              <p:par>
                                <p:cTn id="59" presetID="10"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xit" presetSubtype="0" fill="hold" nodeType="withEffect">
                                  <p:stCondLst>
                                    <p:cond delay="0"/>
                                  </p:stCondLst>
                                  <p:childTnLst>
                                    <p:animEffect transition="out" filter="fade">
                                      <p:cBhvr>
                                        <p:cTn id="63" dur="500"/>
                                        <p:tgtEl>
                                          <p:spTgt spid="10">
                                            <p:txEl>
                                              <p:pRg st="8" end="8"/>
                                            </p:txEl>
                                          </p:spTgt>
                                        </p:tgtEl>
                                      </p:cBhvr>
                                    </p:animEffect>
                                    <p:set>
                                      <p:cBhvr>
                                        <p:cTn id="64" dur="1" fill="hold">
                                          <p:stCondLst>
                                            <p:cond delay="499"/>
                                          </p:stCondLst>
                                        </p:cTn>
                                        <p:tgtEl>
                                          <p:spTgt spid="10">
                                            <p:txEl>
                                              <p:pRg st="8" end="8"/>
                                            </p:txEl>
                                          </p:spTgt>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0">
                                            <p:txEl>
                                              <p:pRg st="12" end="12"/>
                                            </p:txEl>
                                          </p:spTgt>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0">
                                            <p:txEl>
                                              <p:pRg st="13" end="13"/>
                                            </p:txEl>
                                          </p:spTgt>
                                        </p:tgtEl>
                                        <p:attrNameLst>
                                          <p:attrName>style.visibility</p:attrName>
                                        </p:attrNameLst>
                                      </p:cBhvr>
                                      <p:to>
                                        <p:strVal val="visible"/>
                                      </p:to>
                                    </p:set>
                                  </p:childTnLst>
                                </p:cTn>
                              </p:par>
                              <p:par>
                                <p:cTn id="74" presetID="10" presetClass="exit" presetSubtype="0" fill="hold" nodeType="withEffect">
                                  <p:stCondLst>
                                    <p:cond delay="0"/>
                                  </p:stCondLst>
                                  <p:childTnLst>
                                    <p:animEffect transition="out" filter="fade">
                                      <p:cBhvr>
                                        <p:cTn id="75" dur="500"/>
                                        <p:tgtEl>
                                          <p:spTgt spid="10">
                                            <p:txEl>
                                              <p:pRg st="10" end="10"/>
                                            </p:txEl>
                                          </p:spTgt>
                                        </p:tgtEl>
                                      </p:cBhvr>
                                    </p:animEffect>
                                    <p:set>
                                      <p:cBhvr>
                                        <p:cTn id="76" dur="1" fill="hold">
                                          <p:stCondLst>
                                            <p:cond delay="499"/>
                                          </p:stCondLst>
                                        </p:cTn>
                                        <p:tgtEl>
                                          <p:spTgt spid="10">
                                            <p:txEl>
                                              <p:pRg st="10" end="10"/>
                                            </p:txEl>
                                          </p:spTgt>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3"/>
                                        </p:tgtEl>
                                      </p:cBhvr>
                                    </p:animEffect>
                                    <p:set>
                                      <p:cBhvr>
                                        <p:cTn id="7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latin typeface="Arial Rounded MT Bold" pitchFamily="34" charset="0"/>
              </a:rPr>
              <a:t>Learn of Me</a:t>
            </a:r>
          </a:p>
        </p:txBody>
      </p:sp>
      <p:sp>
        <p:nvSpPr>
          <p:cNvPr id="9" name="Rectangle 8"/>
          <p:cNvSpPr/>
          <p:nvPr/>
        </p:nvSpPr>
        <p:spPr>
          <a:xfrm>
            <a:off x="44824" y="6499819"/>
            <a:ext cx="4572000" cy="369332"/>
          </a:xfrm>
          <a:prstGeom prst="rect">
            <a:avLst/>
          </a:prstGeom>
        </p:spPr>
        <p:txBody>
          <a:bodyPr>
            <a:spAutoFit/>
          </a:bodyPr>
          <a:lstStyle/>
          <a:p>
            <a:r>
              <a:rPr lang="en-US" dirty="0"/>
              <a:t>D&amp;C 19:23-24 </a:t>
            </a:r>
            <a:r>
              <a:rPr lang="en-US" sz="1200" dirty="0"/>
              <a:t>President Dieter F. </a:t>
            </a:r>
            <a:r>
              <a:rPr lang="en-US" sz="1200" dirty="0" err="1"/>
              <a:t>Uchtdorf</a:t>
            </a:r>
            <a:endParaRPr lang="en-US" sz="1200" dirty="0"/>
          </a:p>
        </p:txBody>
      </p:sp>
      <p:grpSp>
        <p:nvGrpSpPr>
          <p:cNvPr id="7" name="Group 6"/>
          <p:cNvGrpSpPr/>
          <p:nvPr/>
        </p:nvGrpSpPr>
        <p:grpSpPr>
          <a:xfrm>
            <a:off x="2057400" y="1066800"/>
            <a:ext cx="2667000" cy="5029200"/>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371600" y="2057400"/>
              <a:ext cx="1676400" cy="1815882"/>
            </a:xfrm>
            <a:prstGeom prst="rect">
              <a:avLst/>
            </a:prstGeom>
          </p:spPr>
          <p:txBody>
            <a:bodyPr wrap="square">
              <a:spAutoFit/>
            </a:bodyPr>
            <a:lstStyle/>
            <a:p>
              <a:pPr algn="ctr"/>
              <a:r>
                <a:rPr lang="en-US" sz="1600" b="1" i="1" dirty="0"/>
                <a:t>If we learn of Christ, listen to His words, and walk in the meekness of His Spirit, then we will have peace.</a:t>
              </a:r>
              <a:r>
                <a:rPr lang="en-US" sz="1600" b="1" dirty="0"/>
                <a:t> </a:t>
              </a:r>
              <a:endParaRPr lang="en-US" sz="1600" dirty="0">
                <a:solidFill>
                  <a:schemeClr val="bg1"/>
                </a:solidFill>
              </a:endParaRPr>
            </a:p>
          </p:txBody>
        </p:sp>
      </p:grpSp>
      <p:sp>
        <p:nvSpPr>
          <p:cNvPr id="30" name="Rectangle 29"/>
          <p:cNvSpPr/>
          <p:nvPr/>
        </p:nvSpPr>
        <p:spPr>
          <a:xfrm>
            <a:off x="5410200" y="838201"/>
            <a:ext cx="5257800" cy="5632311"/>
          </a:xfrm>
          <a:prstGeom prst="rect">
            <a:avLst/>
          </a:prstGeom>
        </p:spPr>
        <p:txBody>
          <a:bodyPr wrap="square">
            <a:spAutoFit/>
          </a:bodyPr>
          <a:lstStyle/>
          <a:p>
            <a:r>
              <a:rPr lang="en-US" dirty="0"/>
              <a:t>“The truth is, those who diligently seek to learn of Christ eventually will come to know Him. </a:t>
            </a:r>
          </a:p>
          <a:p>
            <a:endParaRPr lang="en-US" dirty="0"/>
          </a:p>
          <a:p>
            <a:r>
              <a:rPr lang="en-US" dirty="0"/>
              <a:t>They will personally receive a divine portrait of the Master, although it most often comes in the form of a puzzle—one piece at a time. </a:t>
            </a:r>
          </a:p>
          <a:p>
            <a:endParaRPr lang="en-US" dirty="0"/>
          </a:p>
          <a:p>
            <a:r>
              <a:rPr lang="en-US" dirty="0"/>
              <a:t>Each individual piece may not be easily recognizable by itself; it may not be clear how it relates to the whole. </a:t>
            </a:r>
          </a:p>
          <a:p>
            <a:endParaRPr lang="en-US" dirty="0"/>
          </a:p>
          <a:p>
            <a:r>
              <a:rPr lang="en-US" dirty="0"/>
              <a:t>Each piece helps us to see the big picture a little more clearly. </a:t>
            </a:r>
          </a:p>
          <a:p>
            <a:endParaRPr lang="en-US" dirty="0"/>
          </a:p>
          <a:p>
            <a:r>
              <a:rPr lang="en-US" dirty="0"/>
              <a:t>Eventually, after enough pieces have been put together, we recognize the grand beauty of it all. </a:t>
            </a:r>
          </a:p>
          <a:p>
            <a:endParaRPr lang="en-US" dirty="0"/>
          </a:p>
          <a:p>
            <a:r>
              <a:rPr lang="en-US" dirty="0"/>
              <a:t>Then, looking back on our experience, we see that the Savior had indeed come to be with us—not all at once but quietly, gently, almost unnoticed.”</a:t>
            </a:r>
          </a:p>
        </p:txBody>
      </p:sp>
      <p:sp>
        <p:nvSpPr>
          <p:cNvPr id="31" name="Rectangle 30"/>
          <p:cNvSpPr/>
          <p:nvPr/>
        </p:nvSpPr>
        <p:spPr>
          <a:xfrm>
            <a:off x="1828800" y="914400"/>
            <a:ext cx="152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352800" y="914400"/>
            <a:ext cx="152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828800" y="2514600"/>
            <a:ext cx="152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352800" y="2514600"/>
            <a:ext cx="152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828800" y="4114800"/>
            <a:ext cx="1524000" cy="2057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352800" y="4038600"/>
            <a:ext cx="1524000"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60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2000"/>
                                        <p:tgtEl>
                                          <p:spTgt spid="31"/>
                                        </p:tgtEl>
                                      </p:cBhvr>
                                    </p:animEffect>
                                    <p:set>
                                      <p:cBhvr>
                                        <p:cTn id="9" dur="1" fill="hold">
                                          <p:stCondLst>
                                            <p:cond delay="1999"/>
                                          </p:stCondLst>
                                        </p:cTn>
                                        <p:tgtEl>
                                          <p:spTgt spid="3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
                                            <p:txEl>
                                              <p:pRg st="2" end="2"/>
                                            </p:txEl>
                                          </p:spTgt>
                                        </p:tgtEl>
                                        <p:attrNameLst>
                                          <p:attrName>style.visibility</p:attrName>
                                        </p:attrNameLst>
                                      </p:cBhvr>
                                      <p:to>
                                        <p:strVal val="visible"/>
                                      </p:to>
                                    </p:set>
                                  </p:childTnLst>
                                </p:cTn>
                              </p:par>
                              <p:par>
                                <p:cTn id="14" presetID="10" presetClass="exit" presetSubtype="0" fill="hold" grpId="0" nodeType="withEffect">
                                  <p:stCondLst>
                                    <p:cond delay="0"/>
                                  </p:stCondLst>
                                  <p:childTnLst>
                                    <p:animEffect transition="out" filter="fade">
                                      <p:cBhvr>
                                        <p:cTn id="15" dur="2000"/>
                                        <p:tgtEl>
                                          <p:spTgt spid="34"/>
                                        </p:tgtEl>
                                      </p:cBhvr>
                                    </p:animEffect>
                                    <p:set>
                                      <p:cBhvr>
                                        <p:cTn id="16" dur="1" fill="hold">
                                          <p:stCondLst>
                                            <p:cond delay="1999"/>
                                          </p:stCondLst>
                                        </p:cTn>
                                        <p:tgtEl>
                                          <p:spTgt spid="3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xEl>
                                              <p:pRg st="4" end="4"/>
                                            </p:txEl>
                                          </p:spTgt>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2000"/>
                                        <p:tgtEl>
                                          <p:spTgt spid="35"/>
                                        </p:tgtEl>
                                      </p:cBhvr>
                                    </p:animEffect>
                                    <p:set>
                                      <p:cBhvr>
                                        <p:cTn id="23" dur="1" fill="hold">
                                          <p:stCondLst>
                                            <p:cond delay="1999"/>
                                          </p:stCondLst>
                                        </p:cTn>
                                        <p:tgtEl>
                                          <p:spTgt spid="3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xEl>
                                              <p:pRg st="6" end="6"/>
                                            </p:txEl>
                                          </p:spTgt>
                                        </p:tgtEl>
                                        <p:attrNameLst>
                                          <p:attrName>style.visibility</p:attrName>
                                        </p:attrNameLst>
                                      </p:cBhvr>
                                      <p:to>
                                        <p:strVal val="visible"/>
                                      </p:to>
                                    </p:set>
                                  </p:childTnLst>
                                </p:cTn>
                              </p:par>
                              <p:par>
                                <p:cTn id="28" presetID="10" presetClass="exit" presetSubtype="0" fill="hold" grpId="0" nodeType="withEffect">
                                  <p:stCondLst>
                                    <p:cond delay="0"/>
                                  </p:stCondLst>
                                  <p:childTnLst>
                                    <p:animEffect transition="out" filter="fade">
                                      <p:cBhvr>
                                        <p:cTn id="29" dur="2000"/>
                                        <p:tgtEl>
                                          <p:spTgt spid="33"/>
                                        </p:tgtEl>
                                      </p:cBhvr>
                                    </p:animEffect>
                                    <p:set>
                                      <p:cBhvr>
                                        <p:cTn id="30" dur="1" fill="hold">
                                          <p:stCondLst>
                                            <p:cond delay="1999"/>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xEl>
                                              <p:pRg st="8" end="8"/>
                                            </p:txEl>
                                          </p:spTgt>
                                        </p:tgtEl>
                                        <p:attrNameLst>
                                          <p:attrName>style.visibility</p:attrName>
                                        </p:attrNameLst>
                                      </p:cBhvr>
                                      <p:to>
                                        <p:strVal val="visible"/>
                                      </p:to>
                                    </p:set>
                                  </p:childTnLst>
                                </p:cTn>
                              </p:par>
                              <p:par>
                                <p:cTn id="35" presetID="10" presetClass="exit" presetSubtype="0" fill="hold" grpId="0" nodeType="withEffect">
                                  <p:stCondLst>
                                    <p:cond delay="0"/>
                                  </p:stCondLst>
                                  <p:childTnLst>
                                    <p:animEffect transition="out" filter="fade">
                                      <p:cBhvr>
                                        <p:cTn id="36" dur="2000"/>
                                        <p:tgtEl>
                                          <p:spTgt spid="32"/>
                                        </p:tgtEl>
                                      </p:cBhvr>
                                    </p:animEffect>
                                    <p:set>
                                      <p:cBhvr>
                                        <p:cTn id="37" dur="1" fill="hold">
                                          <p:stCondLst>
                                            <p:cond delay="1999"/>
                                          </p:stCondLst>
                                        </p:cTn>
                                        <p:tgtEl>
                                          <p:spTgt spid="3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0">
                                            <p:txEl>
                                              <p:pRg st="10" end="10"/>
                                            </p:txEl>
                                          </p:spTgt>
                                        </p:tgtEl>
                                        <p:attrNameLst>
                                          <p:attrName>style.visibility</p:attrName>
                                        </p:attrNameLst>
                                      </p:cBhvr>
                                      <p:to>
                                        <p:strVal val="visible"/>
                                      </p:to>
                                    </p:set>
                                  </p:childTnLst>
                                </p:cTn>
                              </p:par>
                              <p:par>
                                <p:cTn id="42" presetID="10" presetClass="exit" presetSubtype="0" fill="hold" grpId="0" nodeType="withEffect">
                                  <p:stCondLst>
                                    <p:cond delay="0"/>
                                  </p:stCondLst>
                                  <p:childTnLst>
                                    <p:animEffect transition="out" filter="fade">
                                      <p:cBhvr>
                                        <p:cTn id="43" dur="2000"/>
                                        <p:tgtEl>
                                          <p:spTgt spid="36"/>
                                        </p:tgtEl>
                                      </p:cBhvr>
                                    </p:animEffect>
                                    <p:set>
                                      <p:cBhvr>
                                        <p:cTn id="44"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9759" y="977205"/>
            <a:ext cx="4343400" cy="1384995"/>
          </a:xfrm>
          <a:prstGeom prst="rect">
            <a:avLst/>
          </a:prstGeom>
          <a:noFill/>
        </p:spPr>
        <p:txBody>
          <a:bodyPr wrap="square" rtlCol="0">
            <a:spAutoFit/>
          </a:bodyPr>
          <a:lstStyle/>
          <a:p>
            <a:r>
              <a:rPr lang="en-US" dirty="0"/>
              <a:t>“Peace can mean either freedom from conflict and turmoil or the inner calm and comfort born of the Spirit that God gives to his faithful Saints” </a:t>
            </a:r>
          </a:p>
          <a:p>
            <a:r>
              <a:rPr lang="en-US" sz="1200" dirty="0"/>
              <a:t>Guide to the Scriptures</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Arial Rounded MT Bold" pitchFamily="34" charset="0"/>
              </a:rPr>
              <a:t>Inner Peace</a:t>
            </a:r>
          </a:p>
        </p:txBody>
      </p:sp>
      <p:sp>
        <p:nvSpPr>
          <p:cNvPr id="7" name="Rectangle 6"/>
          <p:cNvSpPr/>
          <p:nvPr/>
        </p:nvSpPr>
        <p:spPr>
          <a:xfrm>
            <a:off x="2209800" y="4495800"/>
            <a:ext cx="4572000" cy="1477328"/>
          </a:xfrm>
          <a:prstGeom prst="rect">
            <a:avLst/>
          </a:prstGeom>
        </p:spPr>
        <p:txBody>
          <a:bodyPr>
            <a:spAutoFit/>
          </a:bodyPr>
          <a:lstStyle/>
          <a:p>
            <a:r>
              <a:rPr lang="en-US" i="1" dirty="0"/>
              <a:t>“But learn that he who doeth the works of righteousness shall receive his reward, even peace in this world, and eternal life in the world to come.”</a:t>
            </a:r>
          </a:p>
          <a:p>
            <a:r>
              <a:rPr lang="en-US" i="1" dirty="0"/>
              <a:t>D&amp;C 59:23</a:t>
            </a:r>
          </a:p>
        </p:txBody>
      </p:sp>
      <p:sp>
        <p:nvSpPr>
          <p:cNvPr id="8" name="Rectangle 7"/>
          <p:cNvSpPr/>
          <p:nvPr/>
        </p:nvSpPr>
        <p:spPr>
          <a:xfrm>
            <a:off x="304800" y="6400800"/>
            <a:ext cx="4572000" cy="369332"/>
          </a:xfrm>
          <a:prstGeom prst="rect">
            <a:avLst/>
          </a:prstGeom>
        </p:spPr>
        <p:txBody>
          <a:bodyPr>
            <a:spAutoFit/>
          </a:bodyPr>
          <a:lstStyle/>
          <a:p>
            <a:r>
              <a:rPr lang="en-US" dirty="0"/>
              <a:t>D&amp;C 19:23</a:t>
            </a:r>
          </a:p>
        </p:txBody>
      </p:sp>
      <p:sp>
        <p:nvSpPr>
          <p:cNvPr id="9" name="Rectangle 8"/>
          <p:cNvSpPr/>
          <p:nvPr/>
        </p:nvSpPr>
        <p:spPr>
          <a:xfrm>
            <a:off x="7162800" y="2514600"/>
            <a:ext cx="3200400" cy="1477328"/>
          </a:xfrm>
          <a:prstGeom prst="rect">
            <a:avLst/>
          </a:prstGeom>
        </p:spPr>
        <p:txBody>
          <a:bodyPr wrap="square">
            <a:spAutoFit/>
          </a:bodyPr>
          <a:lstStyle/>
          <a:p>
            <a:r>
              <a:rPr lang="en-US" i="1" dirty="0"/>
              <a:t>“And the peace of God, which </a:t>
            </a:r>
            <a:r>
              <a:rPr lang="en-US" i="1" dirty="0" err="1"/>
              <a:t>passeth</a:t>
            </a:r>
            <a:r>
              <a:rPr lang="en-US" i="1" dirty="0"/>
              <a:t> all understanding, shall</a:t>
            </a:r>
            <a:r>
              <a:rPr lang="en-US" i="1" baseline="30000" dirty="0"/>
              <a:t> </a:t>
            </a:r>
            <a:r>
              <a:rPr lang="en-US" i="1" dirty="0"/>
              <a:t>keep your hearts and minds through Christ Jesus.”</a:t>
            </a:r>
          </a:p>
          <a:p>
            <a:r>
              <a:rPr lang="en-US" i="1" dirty="0"/>
              <a:t>Philippians 4:7</a:t>
            </a:r>
          </a:p>
        </p:txBody>
      </p:sp>
      <p:pic>
        <p:nvPicPr>
          <p:cNvPr id="3" name="Picture 2">
            <a:extLst>
              <a:ext uri="{FF2B5EF4-FFF2-40B4-BE49-F238E27FC236}">
                <a16:creationId xmlns:a16="http://schemas.microsoft.com/office/drawing/2014/main" id="{66C90101-C393-456D-A582-9E46D9CF1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805" y="1990464"/>
            <a:ext cx="3333750" cy="2324100"/>
          </a:xfrm>
          <a:prstGeom prst="rect">
            <a:avLst/>
          </a:prstGeom>
        </p:spPr>
      </p:pic>
      <p:pic>
        <p:nvPicPr>
          <p:cNvPr id="12" name="Picture 11">
            <a:extLst>
              <a:ext uri="{FF2B5EF4-FFF2-40B4-BE49-F238E27FC236}">
                <a16:creationId xmlns:a16="http://schemas.microsoft.com/office/drawing/2014/main" id="{04FA9BDA-D237-4BAF-8300-E82306947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450" y="4314564"/>
            <a:ext cx="2952750" cy="2209800"/>
          </a:xfrm>
          <a:prstGeom prst="rect">
            <a:avLst/>
          </a:prstGeom>
        </p:spPr>
      </p:pic>
    </p:spTree>
    <p:extLst>
      <p:ext uri="{BB962C8B-B14F-4D97-AF65-F5344CB8AC3E}">
        <p14:creationId xmlns:p14="http://schemas.microsoft.com/office/powerpoint/2010/main" val="383846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2600" y="1066800"/>
            <a:ext cx="4343400" cy="1477328"/>
          </a:xfrm>
          <a:prstGeom prst="rect">
            <a:avLst/>
          </a:prstGeom>
          <a:noFill/>
        </p:spPr>
        <p:txBody>
          <a:bodyPr wrap="square" rtlCol="0">
            <a:spAutoFit/>
          </a:bodyPr>
          <a:lstStyle/>
          <a:p>
            <a:r>
              <a:rPr lang="en-US" dirty="0"/>
              <a:t>“And again, I command thee that thou </a:t>
            </a:r>
            <a:r>
              <a:rPr lang="en-US" dirty="0" err="1"/>
              <a:t>shalt</a:t>
            </a:r>
            <a:r>
              <a:rPr lang="en-US" dirty="0"/>
              <a:t> not covet </a:t>
            </a:r>
            <a:r>
              <a:rPr lang="en-US" dirty="0" err="1"/>
              <a:t>thine</a:t>
            </a:r>
            <a:r>
              <a:rPr lang="en-US" dirty="0"/>
              <a:t> own property, but impart it freely to the printing of the Book of Mormon, which contains the truth and the word of God—”</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rial Rounded MT Bold" pitchFamily="34" charset="0"/>
              </a:rPr>
              <a:t>The Lord’s Command</a:t>
            </a:r>
          </a:p>
        </p:txBody>
      </p:sp>
      <p:sp>
        <p:nvSpPr>
          <p:cNvPr id="8" name="Rectangle 7"/>
          <p:cNvSpPr/>
          <p:nvPr/>
        </p:nvSpPr>
        <p:spPr>
          <a:xfrm>
            <a:off x="0" y="6403538"/>
            <a:ext cx="4572000" cy="369332"/>
          </a:xfrm>
          <a:prstGeom prst="rect">
            <a:avLst/>
          </a:prstGeom>
        </p:spPr>
        <p:txBody>
          <a:bodyPr>
            <a:spAutoFit/>
          </a:bodyPr>
          <a:lstStyle/>
          <a:p>
            <a:r>
              <a:rPr lang="en-US" dirty="0"/>
              <a:t>D&amp;C 19:26</a:t>
            </a:r>
          </a:p>
        </p:txBody>
      </p:sp>
      <p:sp>
        <p:nvSpPr>
          <p:cNvPr id="9" name="Rectangle 8"/>
          <p:cNvSpPr/>
          <p:nvPr/>
        </p:nvSpPr>
        <p:spPr>
          <a:xfrm>
            <a:off x="6553200" y="3886201"/>
            <a:ext cx="3733800" cy="1661993"/>
          </a:xfrm>
          <a:prstGeom prst="rect">
            <a:avLst/>
          </a:prstGeom>
        </p:spPr>
        <p:txBody>
          <a:bodyPr wrap="square">
            <a:spAutoFit/>
          </a:bodyPr>
          <a:lstStyle/>
          <a:p>
            <a:r>
              <a:rPr lang="en-US" dirty="0"/>
              <a:t>“We are here on His (Christ’s Earth, we breath His air, we behold His sunlight. We eat His food, we wear His clothing. “Our  “Own” property belongs to Him.”</a:t>
            </a:r>
          </a:p>
          <a:p>
            <a:r>
              <a:rPr lang="en-US" sz="1200" dirty="0"/>
              <a:t>Joseph F. Smith</a:t>
            </a:r>
          </a:p>
        </p:txBody>
      </p:sp>
      <p:pic>
        <p:nvPicPr>
          <p:cNvPr id="4100" name="Picture 4" descr="http://upload.wikimedia.org/wikipedia/commons/f/f8/JFS_First_Presidency_1905_large.jpg"/>
          <p:cNvPicPr>
            <a:picLocks noChangeAspect="1" noChangeArrowheads="1"/>
          </p:cNvPicPr>
          <p:nvPr/>
        </p:nvPicPr>
        <p:blipFill>
          <a:blip r:embed="rId2" cstate="print"/>
          <a:srcRect/>
          <a:stretch>
            <a:fillRect/>
          </a:stretch>
        </p:blipFill>
        <p:spPr bwMode="auto">
          <a:xfrm>
            <a:off x="7239000" y="914400"/>
            <a:ext cx="1828800" cy="2460172"/>
          </a:xfrm>
          <a:prstGeom prst="rect">
            <a:avLst/>
          </a:prstGeom>
          <a:noFill/>
        </p:spPr>
      </p:pic>
      <p:pic>
        <p:nvPicPr>
          <p:cNvPr id="3" name="Picture 2">
            <a:extLst>
              <a:ext uri="{FF2B5EF4-FFF2-40B4-BE49-F238E27FC236}">
                <a16:creationId xmlns:a16="http://schemas.microsoft.com/office/drawing/2014/main" id="{CBEB66F6-D34B-4510-AD7B-C27C0ED6D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752" y="3177683"/>
            <a:ext cx="4370832" cy="3279648"/>
          </a:xfrm>
          <a:prstGeom prst="rect">
            <a:avLst/>
          </a:prstGeom>
        </p:spPr>
      </p:pic>
    </p:spTree>
    <p:extLst>
      <p:ext uri="{BB962C8B-B14F-4D97-AF65-F5344CB8AC3E}">
        <p14:creationId xmlns:p14="http://schemas.microsoft.com/office/powerpoint/2010/main" val="29280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4321" y="1447801"/>
            <a:ext cx="5574957" cy="1477328"/>
          </a:xfrm>
          <a:prstGeom prst="rect">
            <a:avLst/>
          </a:prstGeom>
          <a:noFill/>
        </p:spPr>
        <p:txBody>
          <a:bodyPr wrap="square" rtlCol="0">
            <a:spAutoFit/>
          </a:bodyPr>
          <a:lstStyle/>
          <a:p>
            <a:pPr fontAlgn="base"/>
            <a:r>
              <a:rPr lang="en-US" dirty="0"/>
              <a:t>“Lehi was a citizen of Jerusalem, in the kingdom of Judah. Presumably his family had lived there for several generations, and all of the inhabitants of the kingdom of Judah, no matter which tribe they had descended through, were known as Jews. …</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rial Rounded MT Bold" pitchFamily="34" charset="0"/>
              </a:rPr>
              <a:t>Lamanites</a:t>
            </a:r>
          </a:p>
        </p:txBody>
      </p:sp>
      <p:sp>
        <p:nvSpPr>
          <p:cNvPr id="7" name="Rectangle 6"/>
          <p:cNvSpPr/>
          <p:nvPr/>
        </p:nvSpPr>
        <p:spPr>
          <a:xfrm>
            <a:off x="5943601" y="5017531"/>
            <a:ext cx="4624387" cy="1384995"/>
          </a:xfrm>
          <a:prstGeom prst="rect">
            <a:avLst/>
          </a:prstGeom>
        </p:spPr>
        <p:txBody>
          <a:bodyPr wrap="square">
            <a:spAutoFit/>
          </a:bodyPr>
          <a:lstStyle/>
          <a:p>
            <a:pPr fontAlgn="base"/>
            <a:r>
              <a:rPr lang="en-US" dirty="0"/>
              <a:t>The Mulekites in the Book of Mormon were of, and present-day Lamanites share this heritage. Also, in the Book of Mormon </a:t>
            </a:r>
            <a:r>
              <a:rPr lang="en-US" i="1" dirty="0"/>
              <a:t>Jew</a:t>
            </a:r>
            <a:r>
              <a:rPr lang="en-US" dirty="0"/>
              <a:t> is sometimes used to mean the whole house of Israel</a:t>
            </a:r>
          </a:p>
          <a:p>
            <a:pPr fontAlgn="base"/>
            <a:r>
              <a:rPr lang="en-US" sz="1200" dirty="0"/>
              <a:t>Manual</a:t>
            </a:r>
          </a:p>
        </p:txBody>
      </p:sp>
      <p:sp>
        <p:nvSpPr>
          <p:cNvPr id="8" name="Rectangle 7"/>
          <p:cNvSpPr/>
          <p:nvPr/>
        </p:nvSpPr>
        <p:spPr>
          <a:xfrm>
            <a:off x="108155" y="6402526"/>
            <a:ext cx="4572000" cy="369332"/>
          </a:xfrm>
          <a:prstGeom prst="rect">
            <a:avLst/>
          </a:prstGeom>
        </p:spPr>
        <p:txBody>
          <a:bodyPr>
            <a:spAutoFit/>
          </a:bodyPr>
          <a:lstStyle/>
          <a:p>
            <a:r>
              <a:rPr lang="en-US" dirty="0"/>
              <a:t>D&amp;C 19:27 </a:t>
            </a:r>
            <a:r>
              <a:rPr lang="en-US" sz="1200" dirty="0"/>
              <a:t>President Joseph Fielding Smith</a:t>
            </a:r>
          </a:p>
        </p:txBody>
      </p:sp>
      <p:sp>
        <p:nvSpPr>
          <p:cNvPr id="9" name="Rectangle 8"/>
          <p:cNvSpPr/>
          <p:nvPr/>
        </p:nvSpPr>
        <p:spPr>
          <a:xfrm>
            <a:off x="6849891" y="1114169"/>
            <a:ext cx="4572000" cy="3139321"/>
          </a:xfrm>
          <a:prstGeom prst="rect">
            <a:avLst/>
          </a:prstGeom>
        </p:spPr>
        <p:txBody>
          <a:bodyPr>
            <a:spAutoFit/>
          </a:bodyPr>
          <a:lstStyle/>
          <a:p>
            <a:pPr fontAlgn="base"/>
            <a:r>
              <a:rPr lang="en-US" dirty="0"/>
              <a:t>“Not only in the Book of Mormon are the descendants of Lehi called Jews, but also in the Doctrine and Covenants... Again, in giving instruction to the elders who had journeyed from Kirtland to Missouri, the Lord revealed the place for the building of the temple and gave instruction for the purchase of land ‘lying westward, even unto the line running directly between Jew and Gentile.’ (Section 57:4.) This line westward was the dividing line between the whites and Indians.” </a:t>
            </a:r>
          </a:p>
        </p:txBody>
      </p:sp>
      <p:pic>
        <p:nvPicPr>
          <p:cNvPr id="3" name="Picture 2">
            <a:extLst>
              <a:ext uri="{FF2B5EF4-FFF2-40B4-BE49-F238E27FC236}">
                <a16:creationId xmlns:a16="http://schemas.microsoft.com/office/drawing/2014/main" id="{FDD40EDE-7A0A-44C4-A3A6-EFD68605F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13" y="3259276"/>
            <a:ext cx="3762375" cy="2476500"/>
          </a:xfrm>
          <a:prstGeom prst="rect">
            <a:avLst/>
          </a:prstGeom>
        </p:spPr>
      </p:pic>
    </p:spTree>
    <p:extLst>
      <p:ext uri="{BB962C8B-B14F-4D97-AF65-F5344CB8AC3E}">
        <p14:creationId xmlns:p14="http://schemas.microsoft.com/office/powerpoint/2010/main" val="242304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rial Rounded MT Bold" pitchFamily="34" charset="0"/>
              </a:rPr>
              <a:t>Pray Vocally</a:t>
            </a:r>
          </a:p>
        </p:txBody>
      </p:sp>
      <p:sp>
        <p:nvSpPr>
          <p:cNvPr id="8" name="Rectangle 7"/>
          <p:cNvSpPr/>
          <p:nvPr/>
        </p:nvSpPr>
        <p:spPr>
          <a:xfrm>
            <a:off x="228600" y="6488668"/>
            <a:ext cx="4572000" cy="369332"/>
          </a:xfrm>
          <a:prstGeom prst="rect">
            <a:avLst/>
          </a:prstGeom>
        </p:spPr>
        <p:txBody>
          <a:bodyPr>
            <a:spAutoFit/>
          </a:bodyPr>
          <a:lstStyle/>
          <a:p>
            <a:r>
              <a:rPr lang="en-US" dirty="0"/>
              <a:t>D&amp;C 19:28</a:t>
            </a:r>
            <a:endParaRPr lang="en-US" sz="1200" dirty="0"/>
          </a:p>
        </p:txBody>
      </p:sp>
      <p:sp>
        <p:nvSpPr>
          <p:cNvPr id="9" name="Rectangle 8"/>
          <p:cNvSpPr/>
          <p:nvPr/>
        </p:nvSpPr>
        <p:spPr>
          <a:xfrm>
            <a:off x="1828800" y="990600"/>
            <a:ext cx="4953000" cy="5539978"/>
          </a:xfrm>
          <a:prstGeom prst="rect">
            <a:avLst/>
          </a:prstGeom>
        </p:spPr>
        <p:txBody>
          <a:bodyPr wrap="square">
            <a:spAutoFit/>
          </a:bodyPr>
          <a:lstStyle/>
          <a:p>
            <a:pPr fontAlgn="base"/>
            <a:r>
              <a:rPr lang="en-US" dirty="0"/>
              <a:t>“Prayer is not reserved for the Sabbath day or for any particular occasion. It is not only to be used at the general conferences of the Church, but the spirit of prayer must be in our hearts unceasingly. </a:t>
            </a:r>
          </a:p>
          <a:p>
            <a:pPr fontAlgn="base"/>
            <a:endParaRPr lang="en-US" dirty="0"/>
          </a:p>
          <a:p>
            <a:pPr fontAlgn="base"/>
            <a:r>
              <a:rPr lang="en-US" dirty="0"/>
              <a:t>We must pray in our families; we must pray in secret; we must pray in our hearts. The spirit of prayer must be with us when we retire at night and when we arise in the morning. </a:t>
            </a:r>
          </a:p>
          <a:p>
            <a:pPr fontAlgn="base"/>
            <a:endParaRPr lang="en-US" dirty="0"/>
          </a:p>
          <a:p>
            <a:pPr fontAlgn="base"/>
            <a:r>
              <a:rPr lang="en-US" dirty="0"/>
              <a:t>It must be upon us when we leave our homes for our daily employment; in the office; in the shop; in the field; in the mountains or in the valleys, or wherever we are. </a:t>
            </a:r>
          </a:p>
          <a:p>
            <a:pPr fontAlgn="base"/>
            <a:endParaRPr lang="en-US" dirty="0"/>
          </a:p>
          <a:p>
            <a:pPr fontAlgn="base"/>
            <a:r>
              <a:rPr lang="en-US" dirty="0"/>
              <a:t>We are told … that if that spirit is upon us the Lord will bless us, and the blessings which will come in answer to prayer will be of more importance to us than treasures of earth.” </a:t>
            </a:r>
          </a:p>
          <a:p>
            <a:pPr fontAlgn="base"/>
            <a:r>
              <a:rPr lang="en-US" sz="1200" dirty="0"/>
              <a:t>Elder </a:t>
            </a:r>
            <a:r>
              <a:rPr lang="en-US" sz="1200" dirty="0" err="1"/>
              <a:t>Rudger</a:t>
            </a:r>
            <a:r>
              <a:rPr lang="en-US" sz="1200" dirty="0"/>
              <a:t> Clawson</a:t>
            </a:r>
          </a:p>
        </p:txBody>
      </p:sp>
      <p:pic>
        <p:nvPicPr>
          <p:cNvPr id="2052" name="Picture 4" descr="http://media.ldscdn.org/images/media-library/prayer/elder-praying-reading-scriptures-lds-934517-gallery.jpg"/>
          <p:cNvPicPr>
            <a:picLocks noChangeAspect="1" noChangeArrowheads="1"/>
          </p:cNvPicPr>
          <p:nvPr/>
        </p:nvPicPr>
        <p:blipFill>
          <a:blip r:embed="rId2" cstate="print"/>
          <a:srcRect/>
          <a:stretch>
            <a:fillRect/>
          </a:stretch>
        </p:blipFill>
        <p:spPr bwMode="auto">
          <a:xfrm>
            <a:off x="8229600" y="3810000"/>
            <a:ext cx="1930400" cy="2895600"/>
          </a:xfrm>
          <a:prstGeom prst="rect">
            <a:avLst/>
          </a:prstGeom>
          <a:noFill/>
        </p:spPr>
      </p:pic>
      <p:pic>
        <p:nvPicPr>
          <p:cNvPr id="2054" name="Picture 6" descr="Young man praying for healing"/>
          <p:cNvPicPr>
            <a:picLocks noChangeAspect="1" noChangeArrowheads="1"/>
          </p:cNvPicPr>
          <p:nvPr/>
        </p:nvPicPr>
        <p:blipFill>
          <a:blip r:embed="rId3" cstate="print"/>
          <a:srcRect/>
          <a:stretch>
            <a:fillRect/>
          </a:stretch>
        </p:blipFill>
        <p:spPr bwMode="auto">
          <a:xfrm>
            <a:off x="8382000" y="381000"/>
            <a:ext cx="1905000" cy="2857500"/>
          </a:xfrm>
          <a:prstGeom prst="rect">
            <a:avLst/>
          </a:prstGeom>
          <a:noFill/>
        </p:spPr>
      </p:pic>
      <p:pic>
        <p:nvPicPr>
          <p:cNvPr id="2050" name="Picture 2" descr="http://1.bp.blogspot.com/-ILHKrRil7x4/T8AhEwBElCI/AAAAAAAADbM/Hw1xjqxj3v4/s1600/33765_105857_topics_prayer_st.jpg"/>
          <p:cNvPicPr>
            <a:picLocks noChangeAspect="1" noChangeArrowheads="1"/>
          </p:cNvPicPr>
          <p:nvPr/>
        </p:nvPicPr>
        <p:blipFill>
          <a:blip r:embed="rId4" cstate="print"/>
          <a:srcRect/>
          <a:stretch>
            <a:fillRect/>
          </a:stretch>
        </p:blipFill>
        <p:spPr bwMode="auto">
          <a:xfrm>
            <a:off x="6781800" y="2438401"/>
            <a:ext cx="1905000" cy="1809751"/>
          </a:xfrm>
          <a:prstGeom prst="rect">
            <a:avLst/>
          </a:prstGeom>
          <a:noFill/>
        </p:spPr>
      </p:pic>
    </p:spTree>
    <p:extLst>
      <p:ext uri="{BB962C8B-B14F-4D97-AF65-F5344CB8AC3E}">
        <p14:creationId xmlns:p14="http://schemas.microsoft.com/office/powerpoint/2010/main" val="20582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2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fade">
                                      <p:cBhvr>
                                        <p:cTn id="16" dur="2000"/>
                                        <p:tgtEl>
                                          <p:spTgt spid="205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2970</Words>
  <Application>Microsoft Office PowerPoint</Application>
  <PresentationFormat>Widescreen</PresentationFormat>
  <Paragraphs>161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Californian FB</vt:lpstr>
      <vt:lpstr>Arial</vt:lpstr>
      <vt:lpstr>Calibri</vt:lpstr>
      <vt:lpstr>Calibri Light</vt:lpstr>
      <vt:lpstr>Arial Rounded MT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cp:revision>
  <dcterms:created xsi:type="dcterms:W3CDTF">2018-03-27T02:03:32Z</dcterms:created>
  <dcterms:modified xsi:type="dcterms:W3CDTF">2020-07-02T15:44:23Z</dcterms:modified>
</cp:coreProperties>
</file>