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6" r:id="rId3"/>
    <p:sldId id="257" r:id="rId4"/>
    <p:sldId id="258" r:id="rId5"/>
    <p:sldId id="259" r:id="rId6"/>
  </p:sldIdLst>
  <p:sldSz cx="9144000" cy="6858000" type="screen4x3"/>
  <p:notesSz cx="6858000" cy="9144000"/>
  <p:embeddedFontLst>
    <p:embeddedFont>
      <p:font typeface="Dotum" panose="020B0600000101010101" pitchFamily="34" charset="-127"/>
      <p:regular r:id="rId7"/>
    </p:embeddedFont>
    <p:embeddedFont>
      <p:font typeface="Baskerville Old Face" panose="02020602080505020303" pitchFamily="18" charset="0"/>
      <p:regular r:id="rId8"/>
    </p:embeddedFont>
    <p:embeddedFont>
      <p:font typeface="Calibri" panose="020F0502020204030204" pitchFamily="34" charset="0"/>
      <p:regular r:id="rId9"/>
      <p:bold r:id="rId10"/>
      <p:italic r:id="rId11"/>
      <p:boldItalic r:id="rId12"/>
    </p:embeddedFont>
    <p:embeddedFont>
      <p:font typeface="Californian FB" panose="0207040306080B030204" pitchFamily="18" charset="0"/>
      <p:regular r:id="rId13"/>
      <p:bold r:id="rId14"/>
      <p:italic r:id="rId15"/>
    </p:embeddedFont>
    <p:embeddedFont>
      <p:font typeface="Rockwell" panose="02060603020205020403"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73DD0-B418-47C0-B839-F72EEFB0EB90}"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73DD0-B418-47C0-B839-F72EEFB0EB90}"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73DD0-B418-47C0-B839-F72EEFB0EB90}"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73DD0-B418-47C0-B839-F72EEFB0EB90}"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73DD0-B418-47C0-B839-F72EEFB0EB90}"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73DD0-B418-47C0-B839-F72EEFB0EB90}"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73DD0-B418-47C0-B839-F72EEFB0EB90}"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73DD0-B418-47C0-B839-F72EEFB0EB90}"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73DD0-B418-47C0-B839-F72EEFB0EB90}"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73DD0-B418-47C0-B839-F72EEFB0EB90}"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73DD0-B418-47C0-B839-F72EEFB0EB90}"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4FFFB-6745-44A9-A6CB-B595245AAB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73DD0-B418-47C0-B839-F72EEFB0EB90}" type="datetimeFigureOut">
              <a:rPr lang="en-US" smtClean="0"/>
              <a:pPr/>
              <a:t>7/2/2020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4FFFB-6745-44A9-A6CB-B595245AAB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09600" y="1447800"/>
            <a:ext cx="8229600" cy="1446550"/>
          </a:xfrm>
          <a:prstGeom prst="rect">
            <a:avLst/>
          </a:prstGeom>
          <a:noFill/>
        </p:spPr>
        <p:txBody>
          <a:bodyPr wrap="square" rtlCol="0">
            <a:spAutoFit/>
          </a:bodyPr>
          <a:lstStyle/>
          <a:p>
            <a:pPr algn="ctr"/>
            <a:r>
              <a:rPr lang="en-US" sz="6000" dirty="0">
                <a:latin typeface="English Towne" pitchFamily="2" charset="0"/>
              </a:rPr>
              <a:t>Articles and Covenants</a:t>
            </a:r>
          </a:p>
          <a:p>
            <a:pPr algn="ctr"/>
            <a:r>
              <a:rPr lang="en-US" sz="2800" dirty="0">
                <a:latin typeface="Dotum" pitchFamily="34" charset="-127"/>
                <a:ea typeface="Dotum" pitchFamily="34" charset="-127"/>
              </a:rPr>
              <a:t>Doctrine and Covenants 20:1-36</a:t>
            </a:r>
          </a:p>
        </p:txBody>
      </p:sp>
      <p:sp>
        <p:nvSpPr>
          <p:cNvPr id="4" name="TextBox 3"/>
          <p:cNvSpPr txBox="1"/>
          <p:nvPr/>
        </p:nvSpPr>
        <p:spPr>
          <a:xfrm>
            <a:off x="29317" y="61699"/>
            <a:ext cx="1219200" cy="369332"/>
          </a:xfrm>
          <a:prstGeom prst="rect">
            <a:avLst/>
          </a:prstGeom>
          <a:noFill/>
        </p:spPr>
        <p:txBody>
          <a:bodyPr wrap="square" rtlCol="0">
            <a:spAutoFit/>
          </a:bodyPr>
          <a:lstStyle/>
          <a:p>
            <a:r>
              <a:rPr lang="en-US" dirty="0"/>
              <a:t>Lesson 26</a:t>
            </a:r>
          </a:p>
        </p:txBody>
      </p:sp>
      <p:sp>
        <p:nvSpPr>
          <p:cNvPr id="5" name="Rectangle 4"/>
          <p:cNvSpPr/>
          <p:nvPr/>
        </p:nvSpPr>
        <p:spPr>
          <a:xfrm>
            <a:off x="1828800" y="4343400"/>
            <a:ext cx="5715000" cy="1569660"/>
          </a:xfrm>
          <a:prstGeom prst="rect">
            <a:avLst/>
          </a:prstGeom>
        </p:spPr>
        <p:txBody>
          <a:bodyPr wrap="square">
            <a:spAutoFit/>
          </a:bodyPr>
          <a:lstStyle/>
          <a:p>
            <a:pPr fontAlgn="base"/>
            <a:r>
              <a:rPr lang="en-US" sz="1600" i="1" dirty="0"/>
              <a:t>“And we know that these things are true and according to the revelations of John, neither adding to, nor diminishing from the prophecy of his book, the holy scriptures, or the revelations of God which shall come hereafter by the gift and power of the Holy Ghost, the voice of God, or the ministering of angels.”</a:t>
            </a:r>
          </a:p>
          <a:p>
            <a:pPr algn="ctr" fontAlgn="base"/>
            <a:r>
              <a:rPr lang="en-US" sz="1600" i="1" dirty="0"/>
              <a:t>D&amp;C 20:35</a:t>
            </a:r>
          </a:p>
        </p:txBody>
      </p:sp>
      <p:grpSp>
        <p:nvGrpSpPr>
          <p:cNvPr id="6" name="Group 91"/>
          <p:cNvGrpSpPr/>
          <p:nvPr/>
        </p:nvGrpSpPr>
        <p:grpSpPr>
          <a:xfrm>
            <a:off x="381000" y="3124200"/>
            <a:ext cx="1393322" cy="3048000"/>
            <a:chOff x="949038" y="838201"/>
            <a:chExt cx="2214084" cy="4807874"/>
          </a:xfrm>
        </p:grpSpPr>
        <p:sp>
          <p:nvSpPr>
            <p:cNvPr id="7" name="Oval 6"/>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4"/>
            <p:cNvGrpSpPr/>
            <p:nvPr/>
          </p:nvGrpSpPr>
          <p:grpSpPr>
            <a:xfrm>
              <a:off x="1143000" y="2048478"/>
              <a:ext cx="1722171" cy="2447322"/>
              <a:chOff x="4553133" y="901823"/>
              <a:chExt cx="2186627" cy="3449921"/>
            </a:xfrm>
          </p:grpSpPr>
          <p:sp>
            <p:nvSpPr>
              <p:cNvPr id="8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p:cNvGrpSpPr/>
              <p:nvPr/>
            </p:nvGrpSpPr>
            <p:grpSpPr>
              <a:xfrm>
                <a:off x="4694566" y="901823"/>
                <a:ext cx="2045194" cy="1982724"/>
                <a:chOff x="2594848" y="2213440"/>
                <a:chExt cx="2045194" cy="1982724"/>
              </a:xfrm>
              <a:solidFill>
                <a:srgbClr val="E0C13C"/>
              </a:solidFill>
            </p:grpSpPr>
            <p:sp>
              <p:nvSpPr>
                <p:cNvPr id="8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5"/>
                <p:cNvGrpSpPr/>
                <p:nvPr/>
              </p:nvGrpSpPr>
              <p:grpSpPr>
                <a:xfrm>
                  <a:off x="2840416" y="2333435"/>
                  <a:ext cx="1586009" cy="1634505"/>
                  <a:chOff x="2838154" y="2333435"/>
                  <a:chExt cx="1586009" cy="1634505"/>
                </a:xfrm>
                <a:grpFill/>
              </p:grpSpPr>
              <p:sp>
                <p:nvSpPr>
                  <p:cNvPr id="8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Oval 19"/>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8"/>
            <p:cNvGrpSpPr/>
            <p:nvPr/>
          </p:nvGrpSpPr>
          <p:grpSpPr>
            <a:xfrm>
              <a:off x="1236689" y="4868055"/>
              <a:ext cx="1586459" cy="585867"/>
              <a:chOff x="3810000" y="1677648"/>
              <a:chExt cx="4705061" cy="1827552"/>
            </a:xfrm>
          </p:grpSpPr>
          <p:grpSp>
            <p:nvGrpSpPr>
              <p:cNvPr id="55" name="Group 37"/>
              <p:cNvGrpSpPr/>
              <p:nvPr/>
            </p:nvGrpSpPr>
            <p:grpSpPr>
              <a:xfrm>
                <a:off x="3810000" y="1828800"/>
                <a:ext cx="1776984" cy="1676400"/>
                <a:chOff x="3810000" y="1828800"/>
                <a:chExt cx="4038600" cy="3810000"/>
              </a:xfrm>
            </p:grpSpPr>
            <p:sp>
              <p:nvSpPr>
                <p:cNvPr id="76" name="Half Frame 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p:cNvGrpSpPr/>
              <p:nvPr/>
            </p:nvGrpSpPr>
            <p:grpSpPr>
              <a:xfrm>
                <a:off x="5314014" y="1757596"/>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p:cNvGrpSpPr/>
              <p:nvPr/>
            </p:nvGrpSpPr>
            <p:grpSpPr>
              <a:xfrm>
                <a:off x="6738077" y="1677648"/>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90"/>
            <p:cNvGrpSpPr/>
            <p:nvPr/>
          </p:nvGrpSpPr>
          <p:grpSpPr>
            <a:xfrm>
              <a:off x="1140502" y="1128010"/>
              <a:ext cx="1722619" cy="206116"/>
              <a:chOff x="3733800" y="723275"/>
              <a:chExt cx="1930420" cy="585867"/>
            </a:xfrm>
          </p:grpSpPr>
          <p:sp>
            <p:nvSpPr>
              <p:cNvPr id="23"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p:cNvGrpSpPr/>
              <p:nvPr/>
            </p:nvGrpSpPr>
            <p:grpSpPr>
              <a:xfrm rot="228535">
                <a:off x="3889947" y="723275"/>
                <a:ext cx="1586459" cy="585867"/>
                <a:chOff x="3810000" y="1677648"/>
                <a:chExt cx="4705061" cy="1827552"/>
              </a:xfrm>
            </p:grpSpPr>
            <p:grpSp>
              <p:nvGrpSpPr>
                <p:cNvPr id="25" name="Group 37"/>
                <p:cNvGrpSpPr/>
                <p:nvPr/>
              </p:nvGrpSpPr>
              <p:grpSpPr>
                <a:xfrm>
                  <a:off x="3810000" y="1828800"/>
                  <a:ext cx="1776984" cy="1676400"/>
                  <a:chOff x="3810000" y="1828800"/>
                  <a:chExt cx="4038600" cy="3810000"/>
                </a:xfrm>
              </p:grpSpPr>
              <p:sp>
                <p:nvSpPr>
                  <p:cNvPr id="46" name="Half Frame 4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p:cNvGrpSpPr/>
                <p:nvPr/>
              </p:nvGrpSpPr>
              <p:grpSpPr>
                <a:xfrm>
                  <a:off x="5314014" y="1757596"/>
                  <a:ext cx="1776984" cy="1676400"/>
                  <a:chOff x="3810000" y="1828800"/>
                  <a:chExt cx="4038600" cy="3810000"/>
                </a:xfrm>
              </p:grpSpPr>
              <p:sp>
                <p:nvSpPr>
                  <p:cNvPr id="37" name="Half Frame 3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p:cNvGrpSpPr/>
                <p:nvPr/>
              </p:nvGrpSpPr>
              <p:grpSpPr>
                <a:xfrm>
                  <a:off x="6738077" y="1677648"/>
                  <a:ext cx="1776984" cy="1676400"/>
                  <a:chOff x="3810000" y="1828800"/>
                  <a:chExt cx="4038600" cy="3810000"/>
                </a:xfrm>
              </p:grpSpPr>
              <p:sp>
                <p:nvSpPr>
                  <p:cNvPr id="28" name="Half Frame 2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1" name="Group 90"/>
          <p:cNvGrpSpPr/>
          <p:nvPr/>
        </p:nvGrpSpPr>
        <p:grpSpPr>
          <a:xfrm rot="856041">
            <a:off x="7183687" y="3005983"/>
            <a:ext cx="1752600" cy="1905000"/>
            <a:chOff x="2590800" y="2667000"/>
            <a:chExt cx="3886200" cy="3931920"/>
          </a:xfrm>
        </p:grpSpPr>
        <p:grpSp>
          <p:nvGrpSpPr>
            <p:cNvPr id="92" name="Group 13"/>
            <p:cNvGrpSpPr/>
            <p:nvPr/>
          </p:nvGrpSpPr>
          <p:grpSpPr>
            <a:xfrm>
              <a:off x="3048000" y="2667000"/>
              <a:ext cx="2971800" cy="3931920"/>
              <a:chOff x="152400" y="152400"/>
              <a:chExt cx="4953000" cy="6553200"/>
            </a:xfrm>
          </p:grpSpPr>
          <p:sp>
            <p:nvSpPr>
              <p:cNvPr id="98" name="Rounded Rectangle 9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2590800" y="3200400"/>
              <a:ext cx="3886200" cy="1309360"/>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94" name="TextBox 93"/>
            <p:cNvSpPr txBox="1"/>
            <p:nvPr/>
          </p:nvSpPr>
          <p:spPr>
            <a:xfrm>
              <a:off x="3124200" y="5257800"/>
              <a:ext cx="2667001" cy="464611"/>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95" name="Straight Connector 94"/>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0"/>
            <a:ext cx="8229600" cy="830997"/>
          </a:xfrm>
          <a:prstGeom prst="rect">
            <a:avLst/>
          </a:prstGeom>
          <a:noFill/>
        </p:spPr>
        <p:txBody>
          <a:bodyPr wrap="square" rtlCol="0">
            <a:spAutoFit/>
          </a:bodyPr>
          <a:lstStyle/>
          <a:p>
            <a:pPr algn="ctr"/>
            <a:r>
              <a:rPr lang="en-US" sz="4800" dirty="0">
                <a:latin typeface="Rockwell" panose="02060603020205020403" pitchFamily="18" charset="0"/>
              </a:rPr>
              <a:t>Evening and Morning Star</a:t>
            </a:r>
          </a:p>
        </p:txBody>
      </p:sp>
      <p:sp>
        <p:nvSpPr>
          <p:cNvPr id="7" name="TextBox 6"/>
          <p:cNvSpPr txBox="1"/>
          <p:nvPr/>
        </p:nvSpPr>
        <p:spPr>
          <a:xfrm>
            <a:off x="0" y="1143000"/>
            <a:ext cx="9144000" cy="381000"/>
          </a:xfrm>
          <a:prstGeom prst="rect">
            <a:avLst/>
          </a:prstGeom>
          <a:noFill/>
        </p:spPr>
        <p:txBody>
          <a:bodyPr wrap="square" rtlCol="0">
            <a:spAutoFit/>
          </a:bodyPr>
          <a:lstStyle/>
          <a:p>
            <a:pPr algn="ctr"/>
            <a:r>
              <a:rPr lang="en-US" dirty="0">
                <a:latin typeface="Baskerville Old Face" pitchFamily="18" charset="0"/>
              </a:rPr>
              <a:t>1832</a:t>
            </a:r>
          </a:p>
        </p:txBody>
      </p:sp>
      <p:sp>
        <p:nvSpPr>
          <p:cNvPr id="8" name="TextBox 7"/>
          <p:cNvSpPr txBox="1"/>
          <p:nvPr/>
        </p:nvSpPr>
        <p:spPr>
          <a:xfrm>
            <a:off x="0" y="1447800"/>
            <a:ext cx="9144000" cy="584775"/>
          </a:xfrm>
          <a:prstGeom prst="rect">
            <a:avLst/>
          </a:prstGeom>
          <a:noFill/>
        </p:spPr>
        <p:txBody>
          <a:bodyPr wrap="square" rtlCol="0">
            <a:spAutoFit/>
          </a:bodyPr>
          <a:lstStyle/>
          <a:p>
            <a:pPr algn="ctr"/>
            <a:r>
              <a:rPr lang="en-US" sz="3200" b="1" i="1" dirty="0">
                <a:latin typeface="Baskerville Old Face" pitchFamily="18" charset="0"/>
              </a:rPr>
              <a:t>First Given Revelation</a:t>
            </a:r>
          </a:p>
        </p:txBody>
      </p:sp>
      <p:cxnSp>
        <p:nvCxnSpPr>
          <p:cNvPr id="9" name="Straight Connector 8"/>
          <p:cNvCxnSpPr/>
          <p:nvPr/>
        </p:nvCxnSpPr>
        <p:spPr>
          <a:xfrm>
            <a:off x="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3534013"/>
            <a:ext cx="1905000" cy="3323987"/>
          </a:xfrm>
          <a:prstGeom prst="rect">
            <a:avLst/>
          </a:prstGeom>
          <a:noFill/>
        </p:spPr>
        <p:txBody>
          <a:bodyPr wrap="square" rtlCol="0">
            <a:spAutoFit/>
          </a:bodyPr>
          <a:lstStyle/>
          <a:p>
            <a:pPr algn="just"/>
            <a:r>
              <a:rPr lang="en-US" sz="1400" dirty="0"/>
              <a:t>On April 6, 1830 at Peter </a:t>
            </a:r>
            <a:r>
              <a:rPr lang="en-US" sz="1400" dirty="0" err="1"/>
              <a:t>Whitmer’s</a:t>
            </a:r>
            <a:r>
              <a:rPr lang="en-US" sz="1400" dirty="0"/>
              <a:t> home, </a:t>
            </a:r>
          </a:p>
          <a:p>
            <a:pPr algn="just"/>
            <a:r>
              <a:rPr lang="en-US" sz="1400" dirty="0"/>
              <a:t>“April 6, is a significant date because it commemorates not only the anniversary of the organization of The Church of Jesus Christ of Latter-day Saints in this dispensation, but also the anniversary of the birth of the Savior, our Lord and Master, Jesus Christ”. Harold B. Lee Apr. 1973 Ensign</a:t>
            </a:r>
            <a:endParaRPr lang="en-US" sz="1400" dirty="0">
              <a:latin typeface="Baskerville Old Face" pitchFamily="18" charset="0"/>
            </a:endParaRPr>
          </a:p>
        </p:txBody>
      </p:sp>
      <p:sp>
        <p:nvSpPr>
          <p:cNvPr id="14" name="TextBox 13"/>
          <p:cNvSpPr txBox="1"/>
          <p:nvPr/>
        </p:nvSpPr>
        <p:spPr>
          <a:xfrm>
            <a:off x="2057400" y="3811012"/>
            <a:ext cx="5029200" cy="3046988"/>
          </a:xfrm>
          <a:prstGeom prst="rect">
            <a:avLst/>
          </a:prstGeom>
          <a:noFill/>
        </p:spPr>
        <p:txBody>
          <a:bodyPr wrap="square" rtlCol="0">
            <a:spAutoFit/>
          </a:bodyPr>
          <a:lstStyle/>
          <a:p>
            <a:endParaRPr lang="en-US" sz="1600" b="1" dirty="0">
              <a:latin typeface="Baskerville Old Face" pitchFamily="18" charset="0"/>
            </a:endParaRPr>
          </a:p>
          <a:p>
            <a:pPr algn="just"/>
            <a:r>
              <a:rPr lang="en-US" sz="1600" dirty="0"/>
              <a:t>This Revelation revealed on June 9, 1832 was unanimously accepted by those present at the Conference held in Fayette, New York and presiding over by Joseph Smith.</a:t>
            </a:r>
          </a:p>
          <a:p>
            <a:pPr algn="just"/>
            <a:endParaRPr lang="en-US" sz="1600" dirty="0">
              <a:latin typeface="Baskerville Old Face" pitchFamily="18" charset="0"/>
            </a:endParaRPr>
          </a:p>
          <a:p>
            <a:pPr algn="just"/>
            <a:r>
              <a:rPr lang="en-US" sz="1600" dirty="0"/>
              <a:t>Thus this became the first revelation given through Joseph Smith to be formally sustained by the Church membership</a:t>
            </a:r>
          </a:p>
          <a:p>
            <a:pPr algn="just"/>
            <a:endParaRPr lang="en-US" sz="1600" dirty="0">
              <a:latin typeface="Baskerville Old Face" pitchFamily="18" charset="0"/>
            </a:endParaRPr>
          </a:p>
          <a:p>
            <a:pPr algn="just"/>
            <a:r>
              <a:rPr lang="en-US" sz="1600" dirty="0"/>
              <a:t>This revelation includes a concise treatment of the basic doctrine, ordinances, and requirements for membership in The Church of Jesus Christ of Latter-day Saints. It is now known as Doctrine and Covenants Section 20.</a:t>
            </a:r>
            <a:endParaRPr lang="en-US" sz="1600" dirty="0">
              <a:latin typeface="Baskerville Old Face" pitchFamily="18" charset="0"/>
            </a:endParaRPr>
          </a:p>
        </p:txBody>
      </p:sp>
      <p:sp>
        <p:nvSpPr>
          <p:cNvPr id="15" name="TextBox 14"/>
          <p:cNvSpPr txBox="1"/>
          <p:nvPr/>
        </p:nvSpPr>
        <p:spPr>
          <a:xfrm>
            <a:off x="1905000" y="3581400"/>
            <a:ext cx="5334000" cy="461665"/>
          </a:xfrm>
          <a:prstGeom prst="rect">
            <a:avLst/>
          </a:prstGeom>
          <a:noFill/>
        </p:spPr>
        <p:txBody>
          <a:bodyPr wrap="square" rtlCol="0">
            <a:spAutoFit/>
          </a:bodyPr>
          <a:lstStyle/>
          <a:p>
            <a:pPr algn="ctr"/>
            <a:r>
              <a:rPr lang="en-US" sz="2400" b="1" dirty="0"/>
              <a:t>Articles and Covenants of the Church</a:t>
            </a:r>
            <a:endParaRPr lang="en-US" sz="2400" b="1" dirty="0">
              <a:latin typeface="Baskerville Old Face" pitchFamily="18" charset="0"/>
            </a:endParaRPr>
          </a:p>
        </p:txBody>
      </p:sp>
      <p:sp>
        <p:nvSpPr>
          <p:cNvPr id="16" name="TextBox 15"/>
          <p:cNvSpPr txBox="1"/>
          <p:nvPr/>
        </p:nvSpPr>
        <p:spPr>
          <a:xfrm>
            <a:off x="8153400" y="914400"/>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7" name="TextBox 16"/>
          <p:cNvSpPr txBox="1"/>
          <p:nvPr/>
        </p:nvSpPr>
        <p:spPr>
          <a:xfrm>
            <a:off x="7185212" y="1860176"/>
            <a:ext cx="1905000" cy="646331"/>
          </a:xfrm>
          <a:prstGeom prst="rect">
            <a:avLst/>
          </a:prstGeom>
          <a:noFill/>
        </p:spPr>
        <p:txBody>
          <a:bodyPr wrap="square" rtlCol="0">
            <a:spAutoFit/>
          </a:bodyPr>
          <a:lstStyle/>
          <a:p>
            <a:pPr algn="ctr"/>
            <a:r>
              <a:rPr lang="en-US" b="1" dirty="0">
                <a:latin typeface="Baskerville Old Face" pitchFamily="18" charset="0"/>
              </a:rPr>
              <a:t>Joseph Smith is Called</a:t>
            </a:r>
          </a:p>
        </p:txBody>
      </p:sp>
      <p:sp>
        <p:nvSpPr>
          <p:cNvPr id="18" name="TextBox 17"/>
          <p:cNvSpPr txBox="1"/>
          <p:nvPr/>
        </p:nvSpPr>
        <p:spPr>
          <a:xfrm>
            <a:off x="7162800" y="2438400"/>
            <a:ext cx="1981200" cy="2031325"/>
          </a:xfrm>
          <a:prstGeom prst="rect">
            <a:avLst/>
          </a:prstGeom>
          <a:noFill/>
        </p:spPr>
        <p:txBody>
          <a:bodyPr wrap="square" rtlCol="0">
            <a:spAutoFit/>
          </a:bodyPr>
          <a:lstStyle/>
          <a:p>
            <a:pPr algn="just"/>
            <a:r>
              <a:rPr lang="en-US" sz="1400" dirty="0"/>
              <a:t>Joseph Smith, Jun.,  was called of God, and ordained an apostle of Jesus Christ, to be the first elder of the Church. Oliver Cowdery was also called to be the second elder of the Church </a:t>
            </a:r>
            <a:r>
              <a:rPr lang="en-US" sz="1400" dirty="0">
                <a:solidFill>
                  <a:srgbClr val="FF0000"/>
                </a:solidFill>
              </a:rPr>
              <a:t>(D&amp;C 20:2-3)</a:t>
            </a:r>
            <a:endParaRPr lang="en-US" sz="1400" dirty="0">
              <a:solidFill>
                <a:srgbClr val="FF0000"/>
              </a:solidFill>
              <a:latin typeface="Baskerville Old Face" pitchFamily="18" charset="0"/>
            </a:endParaRPr>
          </a:p>
        </p:txBody>
      </p:sp>
      <p:sp>
        <p:nvSpPr>
          <p:cNvPr id="10" name="Rectangle 9"/>
          <p:cNvSpPr/>
          <p:nvPr/>
        </p:nvSpPr>
        <p:spPr>
          <a:xfrm>
            <a:off x="1905000" y="1905000"/>
            <a:ext cx="5334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replace, table, small podium, books"/>
          <p:cNvPicPr>
            <a:picLocks noChangeAspect="1" noChangeArrowheads="1"/>
          </p:cNvPicPr>
          <p:nvPr/>
        </p:nvPicPr>
        <p:blipFill>
          <a:blip r:embed="rId2" cstate="print"/>
          <a:srcRect/>
          <a:stretch>
            <a:fillRect/>
          </a:stretch>
        </p:blipFill>
        <p:spPr bwMode="auto">
          <a:xfrm>
            <a:off x="228600" y="1981200"/>
            <a:ext cx="1447800" cy="1042416"/>
          </a:xfrm>
          <a:prstGeom prst="rect">
            <a:avLst/>
          </a:prstGeom>
          <a:noFill/>
        </p:spPr>
      </p:pic>
      <p:pic>
        <p:nvPicPr>
          <p:cNvPr id="2060" name="Picture 12" descr="http://www.mormonchannel.org/sites/default/files/legacy-joseph-smith-papers-project-388x218.jpg"/>
          <p:cNvPicPr>
            <a:picLocks noChangeAspect="1" noChangeArrowheads="1"/>
          </p:cNvPicPr>
          <p:nvPr/>
        </p:nvPicPr>
        <p:blipFill>
          <a:blip r:embed="rId3" cstate="print"/>
          <a:srcRect/>
          <a:stretch>
            <a:fillRect/>
          </a:stretch>
        </p:blipFill>
        <p:spPr bwMode="auto">
          <a:xfrm>
            <a:off x="3200400" y="1981200"/>
            <a:ext cx="2628900" cy="1477062"/>
          </a:xfrm>
          <a:prstGeom prst="rect">
            <a:avLst/>
          </a:prstGeom>
          <a:noFill/>
        </p:spPr>
      </p:pic>
      <p:pic>
        <p:nvPicPr>
          <p:cNvPr id="2062" name="Picture 14" descr="http://upload.wikimedia.org/wikipedia/commons/c/c6/Olivercowdery-sm.jpg"/>
          <p:cNvPicPr>
            <a:picLocks noChangeAspect="1" noChangeArrowheads="1"/>
          </p:cNvPicPr>
          <p:nvPr/>
        </p:nvPicPr>
        <p:blipFill>
          <a:blip r:embed="rId4" cstate="print"/>
          <a:srcRect/>
          <a:stretch>
            <a:fillRect/>
          </a:stretch>
        </p:blipFill>
        <p:spPr bwMode="auto">
          <a:xfrm>
            <a:off x="7508047" y="4419600"/>
            <a:ext cx="1367118" cy="2286000"/>
          </a:xfrm>
          <a:prstGeom prst="rect">
            <a:avLst/>
          </a:prstGeom>
          <a:noFill/>
        </p:spPr>
      </p:pic>
      <p:sp>
        <p:nvSpPr>
          <p:cNvPr id="22" name="TextBox 21"/>
          <p:cNvSpPr txBox="1"/>
          <p:nvPr/>
        </p:nvSpPr>
        <p:spPr>
          <a:xfrm>
            <a:off x="0" y="2971800"/>
            <a:ext cx="1905000" cy="646331"/>
          </a:xfrm>
          <a:prstGeom prst="rect">
            <a:avLst/>
          </a:prstGeom>
          <a:noFill/>
        </p:spPr>
        <p:txBody>
          <a:bodyPr wrap="square" rtlCol="0">
            <a:spAutoFit/>
          </a:bodyPr>
          <a:lstStyle/>
          <a:p>
            <a:pPr algn="ctr"/>
            <a:r>
              <a:rPr lang="en-US" b="1" dirty="0">
                <a:latin typeface="Baskerville Old Face" pitchFamily="18" charset="0"/>
              </a:rPr>
              <a:t>The Church is Organized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381000"/>
            <a:ext cx="19050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381000"/>
            <a:ext cx="19050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53400" y="0"/>
            <a:ext cx="990600" cy="307777"/>
          </a:xfrm>
          <a:prstGeom prst="rect">
            <a:avLst/>
          </a:prstGeom>
          <a:noFill/>
        </p:spPr>
        <p:txBody>
          <a:bodyPr wrap="square" rtlCol="0">
            <a:spAutoFit/>
          </a:bodyPr>
          <a:lstStyle/>
          <a:p>
            <a:pPr algn="r"/>
            <a:r>
              <a:rPr lang="en-US" sz="1400" b="1" dirty="0">
                <a:latin typeface="Baskerville Old Face" pitchFamily="18" charset="0"/>
              </a:rPr>
              <a:t>Page 2</a:t>
            </a:r>
            <a:endParaRPr lang="en-US" sz="1400" dirty="0">
              <a:latin typeface="Baskerville Old Face" pitchFamily="18" charset="0"/>
            </a:endParaRPr>
          </a:p>
        </p:txBody>
      </p:sp>
      <p:sp>
        <p:nvSpPr>
          <p:cNvPr id="17" name="TextBox 16"/>
          <p:cNvSpPr txBox="1"/>
          <p:nvPr/>
        </p:nvSpPr>
        <p:spPr>
          <a:xfrm>
            <a:off x="7239000" y="381000"/>
            <a:ext cx="1905000" cy="707886"/>
          </a:xfrm>
          <a:prstGeom prst="rect">
            <a:avLst/>
          </a:prstGeom>
          <a:noFill/>
        </p:spPr>
        <p:txBody>
          <a:bodyPr wrap="square" rtlCol="0">
            <a:spAutoFit/>
          </a:bodyPr>
          <a:lstStyle/>
          <a:p>
            <a:pPr algn="ctr"/>
            <a:r>
              <a:rPr lang="en-US" sz="2000" b="1" dirty="0">
                <a:latin typeface="Baskerville Old Face" pitchFamily="18" charset="0"/>
              </a:rPr>
              <a:t>I Have A Question</a:t>
            </a:r>
          </a:p>
        </p:txBody>
      </p:sp>
      <p:sp>
        <p:nvSpPr>
          <p:cNvPr id="18" name="TextBox 17"/>
          <p:cNvSpPr txBox="1"/>
          <p:nvPr/>
        </p:nvSpPr>
        <p:spPr>
          <a:xfrm>
            <a:off x="7239000" y="1066800"/>
            <a:ext cx="1905000" cy="5047536"/>
          </a:xfrm>
          <a:prstGeom prst="rect">
            <a:avLst/>
          </a:prstGeom>
          <a:noFill/>
        </p:spPr>
        <p:txBody>
          <a:bodyPr wrap="square" rtlCol="0">
            <a:spAutoFit/>
          </a:bodyPr>
          <a:lstStyle/>
          <a:p>
            <a:pPr fontAlgn="base"/>
            <a:r>
              <a:rPr lang="en-US" sz="1400" dirty="0"/>
              <a:t>What blessings does the Lord promise to those who receive the Book of Mormon in faith?</a:t>
            </a:r>
          </a:p>
          <a:p>
            <a:pPr fontAlgn="base"/>
            <a:endParaRPr lang="en-US" sz="1400" dirty="0"/>
          </a:p>
          <a:p>
            <a:pPr fontAlgn="base"/>
            <a:r>
              <a:rPr lang="en-US" sz="1400" dirty="0"/>
              <a:t>What will happen to those who harden their hearts in unbelief and reject the Book of Mormon?</a:t>
            </a:r>
          </a:p>
          <a:p>
            <a:pPr fontAlgn="base"/>
            <a:endParaRPr lang="en-US" sz="1400" dirty="0"/>
          </a:p>
          <a:p>
            <a:pPr fontAlgn="base"/>
            <a:r>
              <a:rPr lang="en-US" sz="1400" dirty="0"/>
              <a:t>What are some ways we can receive the Book of Mormon in faith?</a:t>
            </a:r>
          </a:p>
          <a:p>
            <a:pPr fontAlgn="base"/>
            <a:endParaRPr lang="en-US" sz="1400" dirty="0"/>
          </a:p>
          <a:p>
            <a:pPr fontAlgn="base"/>
            <a:r>
              <a:rPr lang="en-US" sz="1400" dirty="0"/>
              <a:t>How can the Book of Mormon lead a person to “work righteousness”?</a:t>
            </a:r>
          </a:p>
          <a:p>
            <a:pPr fontAlgn="base"/>
            <a:endParaRPr lang="en-US" sz="1400" dirty="0"/>
          </a:p>
          <a:p>
            <a:pPr fontAlgn="base"/>
            <a:r>
              <a:rPr lang="en-US" sz="1400" dirty="0"/>
              <a:t>Answers: </a:t>
            </a:r>
            <a:r>
              <a:rPr lang="en-US" sz="1400" dirty="0">
                <a:solidFill>
                  <a:srgbClr val="FF0000"/>
                </a:solidFill>
              </a:rPr>
              <a:t>D&amp;C 20:14-15</a:t>
            </a:r>
          </a:p>
        </p:txBody>
      </p:sp>
      <p:sp>
        <p:nvSpPr>
          <p:cNvPr id="10" name="Rectangle 9"/>
          <p:cNvSpPr/>
          <p:nvPr/>
        </p:nvSpPr>
        <p:spPr>
          <a:xfrm>
            <a:off x="1905000" y="838200"/>
            <a:ext cx="5334000" cy="419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381000"/>
            <a:ext cx="1905000" cy="646331"/>
          </a:xfrm>
          <a:prstGeom prst="rect">
            <a:avLst/>
          </a:prstGeom>
          <a:noFill/>
        </p:spPr>
        <p:txBody>
          <a:bodyPr wrap="square" rtlCol="0">
            <a:spAutoFit/>
          </a:bodyPr>
          <a:lstStyle/>
          <a:p>
            <a:pPr algn="ctr"/>
            <a:r>
              <a:rPr lang="en-US" b="1" dirty="0">
                <a:latin typeface="Baskerville Old Face" pitchFamily="18" charset="0"/>
              </a:rPr>
              <a:t>Fullness of the Gospel </a:t>
            </a:r>
            <a:endParaRPr lang="en-US" sz="1400" dirty="0">
              <a:latin typeface="Baskerville Old Face" pitchFamily="18" charset="0"/>
            </a:endParaRPr>
          </a:p>
        </p:txBody>
      </p:sp>
      <p:sp>
        <p:nvSpPr>
          <p:cNvPr id="123" name="TextBox 122"/>
          <p:cNvSpPr txBox="1"/>
          <p:nvPr/>
        </p:nvSpPr>
        <p:spPr>
          <a:xfrm>
            <a:off x="0" y="914400"/>
            <a:ext cx="1981200" cy="2677656"/>
          </a:xfrm>
          <a:prstGeom prst="rect">
            <a:avLst/>
          </a:prstGeom>
          <a:noFill/>
        </p:spPr>
        <p:txBody>
          <a:bodyPr wrap="square" rtlCol="0">
            <a:spAutoFit/>
          </a:bodyPr>
          <a:lstStyle/>
          <a:p>
            <a:pPr algn="just"/>
            <a:r>
              <a:rPr lang="en-US" sz="1200" dirty="0"/>
              <a:t>“Our revelations say that the Book of Mormon contains the fulness of the gospel. This is true in the sense that the Book of Mormon is a record of God’s dealings with a people who had the fulness of the gospel, and therefore the laws and principles leading to the highest salvation are found recorded in that book.” Bruce R. McConkie, </a:t>
            </a:r>
            <a:r>
              <a:rPr lang="en-US" sz="1200" i="1" dirty="0"/>
              <a:t>Mormon Doctrine,</a:t>
            </a:r>
            <a:r>
              <a:rPr lang="en-US" sz="1200" dirty="0"/>
              <a:t> p. 333</a:t>
            </a:r>
            <a:endParaRPr lang="en-US" sz="1200" dirty="0">
              <a:latin typeface="Baskerville Old Face" pitchFamily="18" charset="0"/>
            </a:endParaRPr>
          </a:p>
        </p:txBody>
      </p:sp>
      <p:sp>
        <p:nvSpPr>
          <p:cNvPr id="8" name="TextBox 7"/>
          <p:cNvSpPr txBox="1"/>
          <p:nvPr/>
        </p:nvSpPr>
        <p:spPr>
          <a:xfrm>
            <a:off x="1905000" y="381000"/>
            <a:ext cx="5334000" cy="461665"/>
          </a:xfrm>
          <a:prstGeom prst="rect">
            <a:avLst/>
          </a:prstGeom>
          <a:noFill/>
        </p:spPr>
        <p:txBody>
          <a:bodyPr wrap="square" rtlCol="0">
            <a:spAutoFit/>
          </a:bodyPr>
          <a:lstStyle/>
          <a:p>
            <a:pPr algn="ctr"/>
            <a:r>
              <a:rPr lang="en-US" sz="2400" b="1" i="1" dirty="0">
                <a:latin typeface="Baskerville Old Face" pitchFamily="18" charset="0"/>
              </a:rPr>
              <a:t>Vanities of the World by Joseph Smith</a:t>
            </a:r>
          </a:p>
        </p:txBody>
      </p:sp>
      <p:sp>
        <p:nvSpPr>
          <p:cNvPr id="124" name="TextBox 123"/>
          <p:cNvSpPr txBox="1"/>
          <p:nvPr/>
        </p:nvSpPr>
        <p:spPr>
          <a:xfrm>
            <a:off x="1981200" y="838200"/>
            <a:ext cx="5029200" cy="4185761"/>
          </a:xfrm>
          <a:prstGeom prst="rect">
            <a:avLst/>
          </a:prstGeom>
          <a:noFill/>
        </p:spPr>
        <p:txBody>
          <a:bodyPr wrap="square" rtlCol="0">
            <a:spAutoFit/>
          </a:bodyPr>
          <a:lstStyle/>
          <a:p>
            <a:r>
              <a:rPr lang="en-US" sz="1400" dirty="0"/>
              <a:t> “During the space of time which intervened between the time I had the vision and the year eighteen hundred and twenty-three—having been forbidden to join any of the religious sects of the day, and being of very tender years, and persecuted by those who ought to have been my friends, and to have treated me kindly, and if they supposed me to be deluded to have endeavored in a proper and affectionate manner to have reclaimed me,—I was left to all kinds of temptations; and mingling with all kinds of society, I frequently fell into many foolish errors, and displayed the weakness of youth, and the foibles of human nature; which, I am sorry to say, led me into divers temptations, offensive in the sight of God. In making this confession, no one need suppose me guilty of any great or malignant sins. A disposition to commit such was never in my nature. But I was guilty of levity, and sometimes associated with jovial company, etc., not consistent with that character which ought to be maintained by one who was called of God as I had been. But this will not seem very strange to any one who recollects my youth, and is acquainted with my native cheery temperament.” --</a:t>
            </a:r>
            <a:r>
              <a:rPr lang="en-US" sz="1400" i="1" dirty="0"/>
              <a:t>History of the Church 1:9-10</a:t>
            </a:r>
            <a:endParaRPr lang="en-US" sz="1400" i="1" dirty="0">
              <a:solidFill>
                <a:srgbClr val="FF0000"/>
              </a:solidFill>
              <a:latin typeface="Baskerville Old Face" pitchFamily="18" charset="0"/>
            </a:endParaRPr>
          </a:p>
        </p:txBody>
      </p:sp>
      <p:sp>
        <p:nvSpPr>
          <p:cNvPr id="125" name="Rectangle 124"/>
          <p:cNvSpPr/>
          <p:nvPr/>
        </p:nvSpPr>
        <p:spPr>
          <a:xfrm>
            <a:off x="0" y="3657600"/>
            <a:ext cx="19050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3657600"/>
            <a:ext cx="1905000" cy="707886"/>
          </a:xfrm>
          <a:prstGeom prst="rect">
            <a:avLst/>
          </a:prstGeom>
          <a:noFill/>
        </p:spPr>
        <p:txBody>
          <a:bodyPr wrap="square" rtlCol="0">
            <a:spAutoFit/>
          </a:bodyPr>
          <a:lstStyle/>
          <a:p>
            <a:pPr algn="ctr"/>
            <a:r>
              <a:rPr lang="en-US" sz="2000" b="1" dirty="0" err="1">
                <a:latin typeface="Baskerville Old Face" pitchFamily="18" charset="0"/>
              </a:rPr>
              <a:t>Dallin</a:t>
            </a:r>
            <a:r>
              <a:rPr lang="en-US" sz="2000" b="1" dirty="0">
                <a:latin typeface="Baskerville Old Face" pitchFamily="18" charset="0"/>
              </a:rPr>
              <a:t> H. Oaks on Testimony</a:t>
            </a:r>
          </a:p>
        </p:txBody>
      </p:sp>
      <p:sp>
        <p:nvSpPr>
          <p:cNvPr id="126" name="TextBox 125"/>
          <p:cNvSpPr txBox="1"/>
          <p:nvPr/>
        </p:nvSpPr>
        <p:spPr>
          <a:xfrm>
            <a:off x="0" y="4395787"/>
            <a:ext cx="1905000" cy="2246769"/>
          </a:xfrm>
          <a:prstGeom prst="rect">
            <a:avLst/>
          </a:prstGeom>
          <a:noFill/>
        </p:spPr>
        <p:txBody>
          <a:bodyPr wrap="square" rtlCol="0">
            <a:spAutoFit/>
          </a:bodyPr>
          <a:lstStyle/>
          <a:p>
            <a:pPr algn="just"/>
            <a:r>
              <a:rPr lang="en-US" sz="1400" dirty="0"/>
              <a:t>“A testimony of the gospel is a personal witness borne to our souls by the Holy Ghost that certain facts of eternal significance are true and that we know them to be true” “Testimony,” </a:t>
            </a:r>
            <a:r>
              <a:rPr lang="en-US" sz="1400" i="1" dirty="0"/>
              <a:t>Ensign</a:t>
            </a:r>
            <a:r>
              <a:rPr lang="en-US" sz="1400" dirty="0"/>
              <a:t> or </a:t>
            </a:r>
            <a:r>
              <a:rPr lang="en-US" sz="1400" i="1" dirty="0"/>
              <a:t>Liahona,</a:t>
            </a:r>
            <a:r>
              <a:rPr lang="en-US" sz="1400" dirty="0"/>
              <a:t> May 2008, 26.</a:t>
            </a:r>
            <a:endParaRPr lang="en-US" sz="1400" dirty="0">
              <a:solidFill>
                <a:srgbClr val="FF0000"/>
              </a:solidFill>
              <a:latin typeface="Baskerville Old Face" pitchFamily="18" charset="0"/>
            </a:endParaRPr>
          </a:p>
        </p:txBody>
      </p:sp>
      <p:sp>
        <p:nvSpPr>
          <p:cNvPr id="127" name="TextBox 126"/>
          <p:cNvSpPr txBox="1"/>
          <p:nvPr/>
        </p:nvSpPr>
        <p:spPr>
          <a:xfrm>
            <a:off x="1905000" y="5029200"/>
            <a:ext cx="5334000" cy="400110"/>
          </a:xfrm>
          <a:prstGeom prst="rect">
            <a:avLst/>
          </a:prstGeom>
          <a:noFill/>
        </p:spPr>
        <p:txBody>
          <a:bodyPr wrap="square" rtlCol="0">
            <a:spAutoFit/>
          </a:bodyPr>
          <a:lstStyle/>
          <a:p>
            <a:pPr algn="ctr"/>
            <a:r>
              <a:rPr lang="en-US" sz="2000" b="1" dirty="0">
                <a:latin typeface="Baskerville Old Face" pitchFamily="18" charset="0"/>
              </a:rPr>
              <a:t>Witnesses of Christ Come Forth</a:t>
            </a:r>
          </a:p>
        </p:txBody>
      </p:sp>
      <p:sp>
        <p:nvSpPr>
          <p:cNvPr id="19" name="TextBox 18"/>
          <p:cNvSpPr txBox="1"/>
          <p:nvPr/>
        </p:nvSpPr>
        <p:spPr>
          <a:xfrm>
            <a:off x="1981200" y="5334000"/>
            <a:ext cx="5257800" cy="1569660"/>
          </a:xfrm>
          <a:prstGeom prst="rect">
            <a:avLst/>
          </a:prstGeom>
          <a:noFill/>
        </p:spPr>
        <p:txBody>
          <a:bodyPr wrap="square" rtlCol="0">
            <a:spAutoFit/>
          </a:bodyPr>
          <a:lstStyle/>
          <a:p>
            <a:pPr fontAlgn="base"/>
            <a:r>
              <a:rPr lang="en-US" sz="1200" dirty="0"/>
              <a:t>We know that there is a God in heaven, who is infinite and eternal, from everlasting to everlasting the same</a:t>
            </a:r>
            <a:r>
              <a:rPr lang="en-US" sz="1200" baseline="30000" dirty="0"/>
              <a:t> </a:t>
            </a:r>
            <a:r>
              <a:rPr lang="en-US" sz="1200" dirty="0"/>
              <a:t>unchangeable God, the framer of heaven and earth, and all things which are in them;</a:t>
            </a:r>
          </a:p>
          <a:p>
            <a:pPr fontAlgn="base"/>
            <a:r>
              <a:rPr lang="en-US" sz="1200" dirty="0"/>
              <a:t>And that he created man, male and female, after his own image and in his own likeness, created he them;</a:t>
            </a:r>
          </a:p>
          <a:p>
            <a:pPr fontAlgn="base"/>
            <a:r>
              <a:rPr lang="en-US" sz="1200" dirty="0"/>
              <a:t>And gave unto them commandments that they should love and serve him, the only living and true God, and that he should be the only being whom they should worship. Oliver Cowdery, Martin Harris, and David Whitmer—D&amp;C 20:17-19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2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381000"/>
            <a:ext cx="1905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381000"/>
            <a:ext cx="19812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381000"/>
            <a:ext cx="1905000" cy="1200329"/>
          </a:xfrm>
          <a:prstGeom prst="rect">
            <a:avLst/>
          </a:prstGeom>
          <a:noFill/>
        </p:spPr>
        <p:txBody>
          <a:bodyPr wrap="square" rtlCol="0">
            <a:spAutoFit/>
          </a:bodyPr>
          <a:lstStyle/>
          <a:p>
            <a:pPr algn="ctr"/>
            <a:r>
              <a:rPr lang="en-US" b="1" dirty="0">
                <a:latin typeface="Baskerville Old Face" pitchFamily="18" charset="0"/>
              </a:rPr>
              <a:t>Doctrines of the Church of Jesus Christ of Latter-day Saints</a:t>
            </a:r>
            <a:endParaRPr lang="en-US" sz="1400" dirty="0">
              <a:latin typeface="Baskerville Old Face" pitchFamily="18" charset="0"/>
            </a:endParaRPr>
          </a:p>
        </p:txBody>
      </p:sp>
      <p:sp>
        <p:nvSpPr>
          <p:cNvPr id="16" name="TextBox 15"/>
          <p:cNvSpPr txBox="1"/>
          <p:nvPr/>
        </p:nvSpPr>
        <p:spPr>
          <a:xfrm>
            <a:off x="8153400" y="0"/>
            <a:ext cx="990600" cy="307777"/>
          </a:xfrm>
          <a:prstGeom prst="rect">
            <a:avLst/>
          </a:prstGeom>
          <a:noFill/>
        </p:spPr>
        <p:txBody>
          <a:bodyPr wrap="square" rtlCol="0">
            <a:spAutoFit/>
          </a:bodyPr>
          <a:lstStyle/>
          <a:p>
            <a:pPr algn="r"/>
            <a:r>
              <a:rPr lang="en-US" sz="1400" b="1" dirty="0">
                <a:latin typeface="Baskerville Old Face" pitchFamily="18" charset="0"/>
              </a:rPr>
              <a:t>Page 3</a:t>
            </a:r>
            <a:endParaRPr lang="en-US" sz="1400" dirty="0">
              <a:latin typeface="Baskerville Old Face" pitchFamily="18" charset="0"/>
            </a:endParaRPr>
          </a:p>
        </p:txBody>
      </p:sp>
      <p:sp>
        <p:nvSpPr>
          <p:cNvPr id="17" name="TextBox 16"/>
          <p:cNvSpPr txBox="1"/>
          <p:nvPr/>
        </p:nvSpPr>
        <p:spPr>
          <a:xfrm>
            <a:off x="7239000" y="381000"/>
            <a:ext cx="1905000" cy="369332"/>
          </a:xfrm>
          <a:prstGeom prst="rect">
            <a:avLst/>
          </a:prstGeom>
          <a:noFill/>
        </p:spPr>
        <p:txBody>
          <a:bodyPr wrap="square" rtlCol="0">
            <a:spAutoFit/>
          </a:bodyPr>
          <a:lstStyle/>
          <a:p>
            <a:pPr algn="ctr"/>
            <a:r>
              <a:rPr lang="en-US" b="1" dirty="0">
                <a:latin typeface="Baskerville Old Face" pitchFamily="18" charset="0"/>
              </a:rPr>
              <a:t>The Natural Man</a:t>
            </a:r>
          </a:p>
        </p:txBody>
      </p:sp>
      <p:sp>
        <p:nvSpPr>
          <p:cNvPr id="18" name="TextBox 17"/>
          <p:cNvSpPr txBox="1"/>
          <p:nvPr/>
        </p:nvSpPr>
        <p:spPr>
          <a:xfrm>
            <a:off x="7162800" y="685800"/>
            <a:ext cx="1981200" cy="6017032"/>
          </a:xfrm>
          <a:prstGeom prst="rect">
            <a:avLst/>
          </a:prstGeom>
          <a:noFill/>
        </p:spPr>
        <p:txBody>
          <a:bodyPr wrap="square" rtlCol="0">
            <a:spAutoFit/>
          </a:bodyPr>
          <a:lstStyle/>
          <a:p>
            <a:pPr fontAlgn="base"/>
            <a:r>
              <a:rPr lang="en-US" sz="1100" dirty="0"/>
              <a:t>One issue that has troubled many is the inherent goodness or evil of mankind. Do people by virtue of their birth inherit some kind of original sin, or are they instinctively good? </a:t>
            </a:r>
          </a:p>
          <a:p>
            <a:pPr fontAlgn="base"/>
            <a:r>
              <a:rPr lang="en-US" sz="1100" dirty="0"/>
              <a:t>Those who argue that people are inherently wicked and their very nature sinful cite the abundant wickedness in the world. </a:t>
            </a:r>
          </a:p>
          <a:p>
            <a:pPr fontAlgn="base"/>
            <a:r>
              <a:rPr lang="en-US" sz="1100" dirty="0"/>
              <a:t>People have demonstrated a widespread tendency to be selfish, immoral, cruel, and greedy. Those who think people are basically good point out that if we are inherently evil, then we would have had to inherit that evil from God, since we are His children. That, of course, contradicts all we know of God’s nature.</a:t>
            </a:r>
          </a:p>
          <a:p>
            <a:pPr fontAlgn="base"/>
            <a:r>
              <a:rPr lang="en-US" sz="1100" dirty="0"/>
              <a:t>The scriptural definition of “natural man” is fallen, disobedient man, and this “nature” can be overcome when a person “yields to the </a:t>
            </a:r>
            <a:r>
              <a:rPr lang="en-US" sz="1100" dirty="0" err="1"/>
              <a:t>enticings</a:t>
            </a:r>
            <a:r>
              <a:rPr lang="en-US" sz="1100" dirty="0"/>
              <a:t> of the Holy Spirit, and </a:t>
            </a:r>
            <a:r>
              <a:rPr lang="en-US" sz="1100" dirty="0" err="1"/>
              <a:t>putteth</a:t>
            </a:r>
            <a:r>
              <a:rPr lang="en-US" sz="1100" dirty="0"/>
              <a:t> off the natural man and </a:t>
            </a:r>
            <a:r>
              <a:rPr lang="en-US" sz="1100" dirty="0" err="1"/>
              <a:t>becometh</a:t>
            </a:r>
            <a:r>
              <a:rPr lang="en-US" sz="1100" dirty="0"/>
              <a:t> a saint through the atonement of Christ the Lord” </a:t>
            </a:r>
          </a:p>
          <a:p>
            <a:pPr fontAlgn="base"/>
            <a:r>
              <a:rPr lang="en-US" sz="1100" dirty="0"/>
              <a:t>D&amp;C 18-20  Student Manual Religion 324-325 pg. 40-41</a:t>
            </a:r>
          </a:p>
          <a:p>
            <a:pPr fontAlgn="base"/>
            <a:r>
              <a:rPr lang="en-US" sz="1100" dirty="0">
                <a:solidFill>
                  <a:srgbClr val="FF0000"/>
                </a:solidFill>
              </a:rPr>
              <a:t>D&amp;C 20:18-20</a:t>
            </a:r>
          </a:p>
        </p:txBody>
      </p:sp>
      <p:sp>
        <p:nvSpPr>
          <p:cNvPr id="10" name="Rectangle 9"/>
          <p:cNvSpPr/>
          <p:nvPr/>
        </p:nvSpPr>
        <p:spPr>
          <a:xfrm>
            <a:off x="1905000" y="838200"/>
            <a:ext cx="52578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0" y="1447800"/>
            <a:ext cx="1981200" cy="2862322"/>
          </a:xfrm>
          <a:prstGeom prst="rect">
            <a:avLst/>
          </a:prstGeom>
          <a:noFill/>
        </p:spPr>
        <p:txBody>
          <a:bodyPr wrap="square" rtlCol="0">
            <a:spAutoFit/>
          </a:bodyPr>
          <a:lstStyle/>
          <a:p>
            <a:pPr fontAlgn="base"/>
            <a:r>
              <a:rPr lang="en-US" sz="1200" dirty="0"/>
              <a:t>1. God lives and is infinite, eternal, and unchanging.</a:t>
            </a:r>
          </a:p>
          <a:p>
            <a:pPr fontAlgn="base"/>
            <a:r>
              <a:rPr lang="en-US" sz="1200" dirty="0"/>
              <a:t>2. We are created in the image and likeness of God.</a:t>
            </a:r>
          </a:p>
          <a:p>
            <a:pPr fontAlgn="base"/>
            <a:r>
              <a:rPr lang="en-US" sz="1200" dirty="0"/>
              <a:t>3. God gave His Only Begotten Son to be crucified and rise again so that all who believe, are baptized, and endure in faith may be saved.</a:t>
            </a:r>
          </a:p>
          <a:p>
            <a:pPr fontAlgn="base"/>
            <a:r>
              <a:rPr lang="en-US" sz="1200" dirty="0"/>
              <a:t>4. The Holy Ghost testifies of the Father and the Son.</a:t>
            </a:r>
          </a:p>
          <a:p>
            <a:pPr fontAlgn="base"/>
            <a:r>
              <a:rPr lang="en-US" sz="1200" dirty="0"/>
              <a:t>The Father, the Son, and the Holy Ghost work together to prepare us for eternal life.</a:t>
            </a:r>
          </a:p>
        </p:txBody>
      </p:sp>
      <p:sp>
        <p:nvSpPr>
          <p:cNvPr id="8" name="TextBox 7"/>
          <p:cNvSpPr txBox="1"/>
          <p:nvPr/>
        </p:nvSpPr>
        <p:spPr>
          <a:xfrm>
            <a:off x="1905000" y="381000"/>
            <a:ext cx="5334000" cy="461665"/>
          </a:xfrm>
          <a:prstGeom prst="rect">
            <a:avLst/>
          </a:prstGeom>
          <a:noFill/>
        </p:spPr>
        <p:txBody>
          <a:bodyPr wrap="square" rtlCol="0">
            <a:spAutoFit/>
          </a:bodyPr>
          <a:lstStyle/>
          <a:p>
            <a:pPr algn="ctr"/>
            <a:r>
              <a:rPr lang="en-US" sz="2400" b="1" i="1" dirty="0">
                <a:latin typeface="Baskerville Old Face" pitchFamily="18" charset="0"/>
              </a:rPr>
              <a:t>Key Doctrines of the Gospel</a:t>
            </a:r>
          </a:p>
        </p:txBody>
      </p:sp>
      <p:sp>
        <p:nvSpPr>
          <p:cNvPr id="124" name="TextBox 123"/>
          <p:cNvSpPr txBox="1"/>
          <p:nvPr/>
        </p:nvSpPr>
        <p:spPr>
          <a:xfrm>
            <a:off x="1981200" y="838200"/>
            <a:ext cx="5029200" cy="2246769"/>
          </a:xfrm>
          <a:prstGeom prst="rect">
            <a:avLst/>
          </a:prstGeom>
          <a:noFill/>
        </p:spPr>
        <p:txBody>
          <a:bodyPr wrap="square" rtlCol="0">
            <a:spAutoFit/>
          </a:bodyPr>
          <a:lstStyle/>
          <a:p>
            <a:r>
              <a:rPr lang="en-US" sz="1400" dirty="0"/>
              <a:t>“In the twentieth section of the Doctrine and Covenants, the Lord devotes several verses to summarizing the vital truths which the Book of Mormon teaches. It speaks of God, the </a:t>
            </a:r>
          </a:p>
          <a:p>
            <a:r>
              <a:rPr lang="en-US" sz="1400" dirty="0"/>
              <a:t>creation of man, the Fall, the Atonement, the </a:t>
            </a:r>
          </a:p>
          <a:p>
            <a:r>
              <a:rPr lang="en-US" sz="1400" dirty="0"/>
              <a:t>ascension of Christ into heaven, prophets, faith, repentance, baptism, the Holy Ghost, endurance, </a:t>
            </a:r>
          </a:p>
          <a:p>
            <a:r>
              <a:rPr lang="en-US" sz="1400" dirty="0"/>
              <a:t>prayer, justification and sanctification through grace, </a:t>
            </a:r>
          </a:p>
          <a:p>
            <a:r>
              <a:rPr lang="en-US" sz="1400" dirty="0"/>
              <a:t>and loving and serving God” </a:t>
            </a:r>
            <a:r>
              <a:rPr lang="en-US" sz="1400" dirty="0">
                <a:solidFill>
                  <a:srgbClr val="FF0000"/>
                </a:solidFill>
              </a:rPr>
              <a:t>D&amp;C 17-36</a:t>
            </a:r>
          </a:p>
          <a:p>
            <a:endParaRPr lang="en-US" sz="1200" dirty="0"/>
          </a:p>
          <a:p>
            <a:r>
              <a:rPr lang="en-US" sz="1200" dirty="0"/>
              <a:t>Ezra Taft Benson (“A New Witness for Christ,” </a:t>
            </a:r>
            <a:r>
              <a:rPr lang="en-US" sz="1200" i="1" dirty="0"/>
              <a:t>Ensign,</a:t>
            </a:r>
            <a:r>
              <a:rPr lang="en-US" sz="1200" dirty="0"/>
              <a:t> Nov. 1984, 7).</a:t>
            </a:r>
            <a:endParaRPr lang="en-US" sz="1200" i="1" dirty="0">
              <a:solidFill>
                <a:srgbClr val="FF0000"/>
              </a:solidFill>
              <a:latin typeface="Baskerville Old Face" pitchFamily="18" charset="0"/>
            </a:endParaRPr>
          </a:p>
        </p:txBody>
      </p:sp>
      <p:sp>
        <p:nvSpPr>
          <p:cNvPr id="125" name="Rectangle 124"/>
          <p:cNvSpPr/>
          <p:nvPr/>
        </p:nvSpPr>
        <p:spPr>
          <a:xfrm>
            <a:off x="0" y="4343400"/>
            <a:ext cx="19050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4343400"/>
            <a:ext cx="1905000" cy="707886"/>
          </a:xfrm>
          <a:prstGeom prst="rect">
            <a:avLst/>
          </a:prstGeom>
          <a:noFill/>
        </p:spPr>
        <p:txBody>
          <a:bodyPr wrap="square" rtlCol="0">
            <a:spAutoFit/>
          </a:bodyPr>
          <a:lstStyle/>
          <a:p>
            <a:pPr algn="ctr"/>
            <a:r>
              <a:rPr lang="en-US" sz="2000" b="1" dirty="0">
                <a:latin typeface="Baskerville Old Face" pitchFamily="18" charset="0"/>
              </a:rPr>
              <a:t>Paul’s Offer to Israel is Refused</a:t>
            </a:r>
          </a:p>
        </p:txBody>
      </p:sp>
      <p:sp>
        <p:nvSpPr>
          <p:cNvPr id="126" name="TextBox 125"/>
          <p:cNvSpPr txBox="1"/>
          <p:nvPr/>
        </p:nvSpPr>
        <p:spPr>
          <a:xfrm>
            <a:off x="0" y="4953000"/>
            <a:ext cx="1905000" cy="1600438"/>
          </a:xfrm>
          <a:prstGeom prst="rect">
            <a:avLst/>
          </a:prstGeom>
          <a:noFill/>
        </p:spPr>
        <p:txBody>
          <a:bodyPr wrap="square" rtlCol="0">
            <a:spAutoFit/>
          </a:bodyPr>
          <a:lstStyle/>
          <a:p>
            <a:pPr algn="just"/>
            <a:r>
              <a:rPr lang="en-US" sz="1400" i="1" dirty="0"/>
              <a:t>Paul and his companion Barnabas preach to the Gentiles who embrace the gospel, but the Jews persecute them and send them out of the land. </a:t>
            </a:r>
            <a:r>
              <a:rPr lang="en-US" sz="1400" i="1" dirty="0">
                <a:solidFill>
                  <a:srgbClr val="FF0000"/>
                </a:solidFill>
              </a:rPr>
              <a:t>Acts 13:46-32 </a:t>
            </a:r>
            <a:endParaRPr lang="en-US" sz="1400" dirty="0">
              <a:solidFill>
                <a:srgbClr val="FF0000"/>
              </a:solidFill>
              <a:latin typeface="Baskerville Old Face" pitchFamily="18" charset="0"/>
            </a:endParaRPr>
          </a:p>
        </p:txBody>
      </p:sp>
      <p:sp>
        <p:nvSpPr>
          <p:cNvPr id="127" name="TextBox 126"/>
          <p:cNvSpPr txBox="1"/>
          <p:nvPr/>
        </p:nvSpPr>
        <p:spPr>
          <a:xfrm>
            <a:off x="1905000" y="3200400"/>
            <a:ext cx="5334000" cy="338554"/>
          </a:xfrm>
          <a:prstGeom prst="rect">
            <a:avLst/>
          </a:prstGeom>
          <a:noFill/>
        </p:spPr>
        <p:txBody>
          <a:bodyPr wrap="square" rtlCol="0">
            <a:spAutoFit/>
          </a:bodyPr>
          <a:lstStyle/>
          <a:p>
            <a:pPr algn="ctr"/>
            <a:r>
              <a:rPr lang="en-US" sz="1600" b="1" dirty="0">
                <a:latin typeface="Baskerville Old Face" pitchFamily="18" charset="0"/>
              </a:rPr>
              <a:t>The History of The Coming of the Book of Mormon as</a:t>
            </a:r>
          </a:p>
        </p:txBody>
      </p:sp>
      <p:sp>
        <p:nvSpPr>
          <p:cNvPr id="19" name="TextBox 18"/>
          <p:cNvSpPr txBox="1"/>
          <p:nvPr/>
        </p:nvSpPr>
        <p:spPr>
          <a:xfrm>
            <a:off x="1981200" y="3505200"/>
            <a:ext cx="5257800" cy="3600986"/>
          </a:xfrm>
          <a:prstGeom prst="rect">
            <a:avLst/>
          </a:prstGeom>
          <a:noFill/>
        </p:spPr>
        <p:txBody>
          <a:bodyPr wrap="square" rtlCol="0">
            <a:spAutoFit/>
          </a:bodyPr>
          <a:lstStyle/>
          <a:p>
            <a:pPr fontAlgn="base"/>
            <a:r>
              <a:rPr lang="en-US" sz="1200" dirty="0"/>
              <a:t>Spring 1820: Joseph Smith receives the First Vision  (JS—H 1:15–20)</a:t>
            </a:r>
          </a:p>
          <a:p>
            <a:pPr fontAlgn="base"/>
            <a:endParaRPr lang="en-US" sz="1200" dirty="0"/>
          </a:p>
          <a:p>
            <a:pPr fontAlgn="base"/>
            <a:r>
              <a:rPr lang="en-US" sz="1200" dirty="0"/>
              <a:t>1820–1823: “During the space of time which intervened between the time I had the vision and the year eighteen hundred and twenty-three … I was left to all kinds of temptations; and … I frequently fell into many foolish errors, and displayed the weakness of youth, and the foibles of human nature” (JS—H 1:28).</a:t>
            </a:r>
          </a:p>
          <a:p>
            <a:pPr fontAlgn="base"/>
            <a:endParaRPr lang="en-US" sz="1200" dirty="0"/>
          </a:p>
          <a:p>
            <a:pPr fontAlgn="base"/>
            <a:r>
              <a:rPr lang="en-US" sz="1200" dirty="0"/>
              <a:t>		September 1823: The angel Moroni ministers to 		Joseph (JS—H 1:30–33).</a:t>
            </a:r>
          </a:p>
          <a:p>
            <a:pPr fontAlgn="base"/>
            <a:endParaRPr lang="en-US" sz="1200" dirty="0"/>
          </a:p>
          <a:p>
            <a:pPr fontAlgn="base"/>
            <a:r>
              <a:rPr lang="en-US" sz="1200" dirty="0"/>
              <a:t>		September 1823: The angel Moroni gives 			instructions to Joseph (JS—H 1:34–42).</a:t>
            </a:r>
          </a:p>
          <a:p>
            <a:pPr fontAlgn="base"/>
            <a:endParaRPr lang="en-US" sz="1200" dirty="0"/>
          </a:p>
          <a:p>
            <a:pPr fontAlgn="base"/>
            <a:r>
              <a:rPr lang="en-US" sz="1200" dirty="0"/>
              <a:t>		September 22, 1827–Summer 1829: Joseph obtains 		the gold plates and the Urim and Thummim and 		translates the Book of Mormon (see JS—H 1:59–75).</a:t>
            </a:r>
          </a:p>
          <a:p>
            <a:br>
              <a:rPr lang="en-US" sz="1200" dirty="0"/>
            </a:br>
            <a:endParaRPr lang="en-US" sz="1200" dirty="0"/>
          </a:p>
        </p:txBody>
      </p:sp>
      <p:pic>
        <p:nvPicPr>
          <p:cNvPr id="1026" name="Picture 2" descr="President Ezra Taft Benson"/>
          <p:cNvPicPr>
            <a:picLocks noChangeAspect="1" noChangeArrowheads="1"/>
          </p:cNvPicPr>
          <p:nvPr/>
        </p:nvPicPr>
        <p:blipFill>
          <a:blip r:embed="rId2" cstate="print">
            <a:grayscl/>
          </a:blip>
          <a:srcRect/>
          <a:stretch>
            <a:fillRect/>
          </a:stretch>
        </p:blipFill>
        <p:spPr bwMode="auto">
          <a:xfrm>
            <a:off x="6019800" y="1371600"/>
            <a:ext cx="1066800" cy="1428750"/>
          </a:xfrm>
          <a:prstGeom prst="rect">
            <a:avLst/>
          </a:prstGeom>
          <a:noFill/>
        </p:spPr>
      </p:pic>
      <p:pic>
        <p:nvPicPr>
          <p:cNvPr id="20" name="Picture 19" descr="joseph smith.jpg"/>
          <p:cNvPicPr>
            <a:picLocks noChangeAspect="1"/>
          </p:cNvPicPr>
          <p:nvPr/>
        </p:nvPicPr>
        <p:blipFill>
          <a:blip r:embed="rId3" cstate="print"/>
          <a:stretch>
            <a:fillRect/>
          </a:stretch>
        </p:blipFill>
        <p:spPr>
          <a:xfrm>
            <a:off x="2133600" y="4800600"/>
            <a:ext cx="1466661" cy="1844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
                                            <p:txEl>
                                              <p:pRg st="1" end="1"/>
                                            </p:txEl>
                                          </p:spTgt>
                                        </p:tgtEl>
                                        <p:attrNameLst>
                                          <p:attrName>style.visibility</p:attrName>
                                        </p:attrNameLst>
                                      </p:cBhvr>
                                      <p:to>
                                        <p:strVal val="visible"/>
                                      </p:to>
                                    </p:set>
                                    <p:animEffect transition="in" filter="fade">
                                      <p:cBhvr>
                                        <p:cTn id="10" dur="1000"/>
                                        <p:tgtEl>
                                          <p:spTgt spid="12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xEl>
                                              <p:pRg st="2" end="2"/>
                                            </p:txEl>
                                          </p:spTgt>
                                        </p:tgtEl>
                                        <p:attrNameLst>
                                          <p:attrName>style.visibility</p:attrName>
                                        </p:attrNameLst>
                                      </p:cBhvr>
                                      <p:to>
                                        <p:strVal val="visible"/>
                                      </p:to>
                                    </p:set>
                                    <p:animEffect transition="in" filter="fade">
                                      <p:cBhvr>
                                        <p:cTn id="13" dur="1000"/>
                                        <p:tgtEl>
                                          <p:spTgt spid="1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4">
                                            <p:txEl>
                                              <p:pRg st="3" end="3"/>
                                            </p:txEl>
                                          </p:spTgt>
                                        </p:tgtEl>
                                        <p:attrNameLst>
                                          <p:attrName>style.visibility</p:attrName>
                                        </p:attrNameLst>
                                      </p:cBhvr>
                                      <p:to>
                                        <p:strVal val="visible"/>
                                      </p:to>
                                    </p:set>
                                    <p:animEffect transition="in" filter="fade">
                                      <p:cBhvr>
                                        <p:cTn id="16" dur="1000"/>
                                        <p:tgtEl>
                                          <p:spTgt spid="12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4">
                                            <p:txEl>
                                              <p:pRg st="4" end="4"/>
                                            </p:txEl>
                                          </p:spTgt>
                                        </p:tgtEl>
                                        <p:attrNameLst>
                                          <p:attrName>style.visibility</p:attrName>
                                        </p:attrNameLst>
                                      </p:cBhvr>
                                      <p:to>
                                        <p:strVal val="visible"/>
                                      </p:to>
                                    </p:set>
                                    <p:animEffect transition="in" filter="fade">
                                      <p:cBhvr>
                                        <p:cTn id="19" dur="1000"/>
                                        <p:tgtEl>
                                          <p:spTgt spid="12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xEl>
                                              <p:pRg st="6" end="6"/>
                                            </p:txEl>
                                          </p:spTgt>
                                        </p:tgtEl>
                                        <p:attrNameLst>
                                          <p:attrName>style.visibility</p:attrName>
                                        </p:attrNameLst>
                                      </p:cBhvr>
                                      <p:to>
                                        <p:strVal val="visible"/>
                                      </p:to>
                                    </p:set>
                                    <p:animEffect transition="in" filter="fade">
                                      <p:cBhvr>
                                        <p:cTn id="22" dur="1000"/>
                                        <p:tgtEl>
                                          <p:spTgt spid="12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1000"/>
                                        <p:tgtEl>
                                          <p:spTgt spid="1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8">
                                            <p:txEl>
                                              <p:pRg st="3" end="3"/>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8">
                                            <p:txEl>
                                              <p:pRg st="4" end="4"/>
                                            </p:txEl>
                                          </p:spTgt>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304800"/>
            <a:ext cx="5334000" cy="461665"/>
          </a:xfrm>
          <a:prstGeom prst="rect">
            <a:avLst/>
          </a:prstGeom>
          <a:noFill/>
        </p:spPr>
        <p:txBody>
          <a:bodyPr wrap="square" rtlCol="0">
            <a:spAutoFit/>
          </a:bodyPr>
          <a:lstStyle/>
          <a:p>
            <a:pPr algn="ctr"/>
            <a:r>
              <a:rPr lang="en-US" sz="2400" b="1" i="1" dirty="0">
                <a:latin typeface="Baskerville Old Face" pitchFamily="18" charset="0"/>
              </a:rPr>
              <a:t>Justification and Sanctification Explained</a:t>
            </a:r>
          </a:p>
        </p:txBody>
      </p:sp>
      <p:cxnSp>
        <p:nvCxnSpPr>
          <p:cNvPr id="9" name="Straight Connector 8"/>
          <p:cNvCxnSpPr/>
          <p:nvPr/>
        </p:nvCxnSpPr>
        <p:spPr>
          <a:xfrm>
            <a:off x="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381000"/>
            <a:ext cx="54864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53400" y="0"/>
            <a:ext cx="990600" cy="307777"/>
          </a:xfrm>
          <a:prstGeom prst="rect">
            <a:avLst/>
          </a:prstGeom>
          <a:noFill/>
        </p:spPr>
        <p:txBody>
          <a:bodyPr wrap="square" rtlCol="0">
            <a:spAutoFit/>
          </a:bodyPr>
          <a:lstStyle/>
          <a:p>
            <a:pPr algn="r"/>
            <a:r>
              <a:rPr lang="en-US" sz="1400" b="1" dirty="0">
                <a:latin typeface="Baskerville Old Face" pitchFamily="18" charset="0"/>
              </a:rPr>
              <a:t>Page 4</a:t>
            </a:r>
            <a:endParaRPr lang="en-US" sz="1400" dirty="0">
              <a:latin typeface="Baskerville Old Face" pitchFamily="18" charset="0"/>
            </a:endParaRPr>
          </a:p>
        </p:txBody>
      </p:sp>
      <p:sp>
        <p:nvSpPr>
          <p:cNvPr id="124" name="TextBox 123"/>
          <p:cNvSpPr txBox="1"/>
          <p:nvPr/>
        </p:nvSpPr>
        <p:spPr>
          <a:xfrm>
            <a:off x="0" y="685800"/>
            <a:ext cx="5486400" cy="6186309"/>
          </a:xfrm>
          <a:prstGeom prst="rect">
            <a:avLst/>
          </a:prstGeom>
          <a:noFill/>
        </p:spPr>
        <p:txBody>
          <a:bodyPr wrap="square" rtlCol="0">
            <a:spAutoFit/>
          </a:bodyPr>
          <a:lstStyle/>
          <a:p>
            <a:pPr fontAlgn="base"/>
            <a:r>
              <a:rPr lang="en-US" sz="1200" dirty="0"/>
              <a:t>“Because of ‘the infinite virtue of His great atoning sacrifice,’ Jesus Christ can satisfy or ‘answer the ends of the law’ on our behalf. Pardon comes by the grace of Him who has satisfied the demands of justice by His own suffering, ‘the just for the unjust, that he might bring us to God’ (1 Pet. 3:18). He removes our condemnation without removing the law. </a:t>
            </a:r>
          </a:p>
          <a:p>
            <a:pPr fontAlgn="base"/>
            <a:endParaRPr lang="en-US" sz="1200" dirty="0"/>
          </a:p>
          <a:p>
            <a:pPr fontAlgn="base"/>
            <a:r>
              <a:rPr lang="en-US" sz="1200" dirty="0"/>
              <a:t>We are pardoned and placed in a condition of righteousness with Him. We become, like Him, without sin. We are sustained and protected by the law, by justice. We are, in a word, </a:t>
            </a:r>
            <a:r>
              <a:rPr lang="en-US" sz="1200" i="1" dirty="0"/>
              <a:t>justified.</a:t>
            </a:r>
            <a:r>
              <a:rPr lang="en-US" sz="1200" dirty="0"/>
              <a:t> “Thus, we may appropriately speak of one who is justified as pardoned, without sin, or guiltless. For example, ‘Whoso </a:t>
            </a:r>
            <a:r>
              <a:rPr lang="en-US" sz="1200" dirty="0" err="1"/>
              <a:t>repenteth</a:t>
            </a:r>
            <a:r>
              <a:rPr lang="en-US" sz="1200" dirty="0"/>
              <a:t> and is baptized in my name shall be filled; and if he </a:t>
            </a:r>
            <a:r>
              <a:rPr lang="en-US" sz="1200" dirty="0" err="1"/>
              <a:t>endureth</a:t>
            </a:r>
            <a:r>
              <a:rPr lang="en-US" sz="1200" dirty="0"/>
              <a:t> to the end, behold, him will I hold </a:t>
            </a:r>
            <a:r>
              <a:rPr lang="en-US" sz="1200" i="1" dirty="0"/>
              <a:t>guiltless</a:t>
            </a:r>
            <a:r>
              <a:rPr lang="en-US" sz="1200" dirty="0"/>
              <a:t> before my Father at that day when I shall stand to judge the world’ (3 Ne. 27:16; emphasis added). Yet glorious as the remission of sins is, the Atonement accomplishes even more. That ‘more’ is expressed by Moroni:</a:t>
            </a:r>
          </a:p>
          <a:p>
            <a:pPr fontAlgn="base"/>
            <a:endParaRPr lang="en-US" sz="1200" dirty="0"/>
          </a:p>
          <a:p>
            <a:pPr fontAlgn="base"/>
            <a:r>
              <a:rPr lang="en-US" sz="1200" dirty="0"/>
              <a:t>“‘And again, if ye by the grace of God are perfect in Christ, and deny not his power, then are ye </a:t>
            </a:r>
            <a:r>
              <a:rPr lang="en-US" sz="1200" i="1" dirty="0"/>
              <a:t>sanctified</a:t>
            </a:r>
            <a:r>
              <a:rPr lang="en-US" sz="1200" dirty="0"/>
              <a:t> in Christ by the grace of God, through the shedding of the blood of Christ, which is in the covenant of the Father unto the remission of your sins, that ye become holy, without spot’ (Moro. 10:33; emphasis added).</a:t>
            </a:r>
          </a:p>
          <a:p>
            <a:pPr fontAlgn="base"/>
            <a:r>
              <a:rPr lang="en-US" sz="1200" dirty="0"/>
              <a:t>“To be sanctified through the blood of Christ is to become clean, pure, and holy. If justification removes the punishment for past sin, then sanctification removes the stain or effects of sin. The Prophet Joseph Smith testified:</a:t>
            </a:r>
          </a:p>
          <a:p>
            <a:pPr fontAlgn="base"/>
            <a:r>
              <a:rPr lang="en-US" sz="1200" dirty="0"/>
              <a:t>“‘And this is the gospel, the glad tidings, which the voice out of the heavens bore record unto us—</a:t>
            </a:r>
          </a:p>
          <a:p>
            <a:pPr fontAlgn="base"/>
            <a:r>
              <a:rPr lang="en-US" sz="1200" dirty="0"/>
              <a:t>“‘That he came into the world, even Jesus, to be crucified for </a:t>
            </a:r>
          </a:p>
          <a:p>
            <a:pPr fontAlgn="base"/>
            <a:r>
              <a:rPr lang="en-US" sz="1200" dirty="0"/>
              <a:t>the world, and to bear [justify] the sins of the world, and to </a:t>
            </a:r>
          </a:p>
          <a:p>
            <a:pPr fontAlgn="base"/>
            <a:r>
              <a:rPr lang="en-US" sz="1200" dirty="0"/>
              <a:t>sanctify the world, and to cleanse it from all unrighteousness’ </a:t>
            </a:r>
          </a:p>
          <a:p>
            <a:pPr fontAlgn="base"/>
            <a:r>
              <a:rPr lang="en-US" sz="1200" dirty="0"/>
              <a:t>(D&amp;C 76:40–41)” </a:t>
            </a:r>
          </a:p>
          <a:p>
            <a:pPr fontAlgn="base"/>
            <a:endParaRPr lang="en-US" sz="1200" dirty="0"/>
          </a:p>
          <a:p>
            <a:pPr fontAlgn="base"/>
            <a:r>
              <a:rPr lang="en-US" sz="1200" dirty="0"/>
              <a:t>Elder D. Todd </a:t>
            </a:r>
            <a:r>
              <a:rPr lang="en-US" sz="1200" dirty="0" err="1"/>
              <a:t>Christofferson</a:t>
            </a:r>
            <a:r>
              <a:rPr lang="en-US" sz="1200" dirty="0"/>
              <a:t> of the Quorum of the Twelve </a:t>
            </a:r>
          </a:p>
          <a:p>
            <a:pPr fontAlgn="base"/>
            <a:r>
              <a:rPr lang="en-US" sz="1200" dirty="0"/>
              <a:t>Apostles(“Justification and Sanctification,” </a:t>
            </a:r>
          </a:p>
          <a:p>
            <a:pPr fontAlgn="base"/>
            <a:r>
              <a:rPr lang="en-US" sz="1200" i="1" dirty="0"/>
              <a:t>Ensign,</a:t>
            </a:r>
            <a:r>
              <a:rPr lang="en-US" sz="1200" dirty="0"/>
              <a:t>  June 2001, 20–22).</a:t>
            </a:r>
          </a:p>
          <a:p>
            <a:pPr fontAlgn="base"/>
            <a:r>
              <a:rPr lang="en-US" sz="1200" i="1" dirty="0">
                <a:solidFill>
                  <a:srgbClr val="FF0000"/>
                </a:solidFill>
                <a:latin typeface="Baskerville Old Face" pitchFamily="18" charset="0"/>
              </a:rPr>
              <a:t>D&amp;C 20:30-31</a:t>
            </a:r>
          </a:p>
        </p:txBody>
      </p:sp>
      <p:sp>
        <p:nvSpPr>
          <p:cNvPr id="21" name="Rectangle 20"/>
          <p:cNvSpPr/>
          <p:nvPr/>
        </p:nvSpPr>
        <p:spPr>
          <a:xfrm>
            <a:off x="5486400" y="381000"/>
            <a:ext cx="36576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86400" y="381000"/>
            <a:ext cx="3657600" cy="707886"/>
          </a:xfrm>
          <a:prstGeom prst="rect">
            <a:avLst/>
          </a:prstGeom>
          <a:noFill/>
        </p:spPr>
        <p:txBody>
          <a:bodyPr wrap="square" rtlCol="0">
            <a:spAutoFit/>
          </a:bodyPr>
          <a:lstStyle/>
          <a:p>
            <a:pPr algn="ctr"/>
            <a:r>
              <a:rPr lang="en-US" sz="2000" b="1" dirty="0">
                <a:latin typeface="Baskerville Old Face" pitchFamily="18" charset="0"/>
              </a:rPr>
              <a:t>The Father, the Son and the Holy Ghost Are One</a:t>
            </a:r>
          </a:p>
        </p:txBody>
      </p:sp>
      <p:sp>
        <p:nvSpPr>
          <p:cNvPr id="23" name="Rectangle 22"/>
          <p:cNvSpPr/>
          <p:nvPr/>
        </p:nvSpPr>
        <p:spPr>
          <a:xfrm>
            <a:off x="5486400" y="990600"/>
            <a:ext cx="3657600" cy="3048000"/>
          </a:xfrm>
          <a:prstGeom prst="rect">
            <a:avLst/>
          </a:prstGeom>
        </p:spPr>
        <p:txBody>
          <a:bodyPr wrap="square">
            <a:spAutoFit/>
          </a:bodyPr>
          <a:lstStyle/>
          <a:p>
            <a:r>
              <a:rPr lang="en-US" sz="1200" dirty="0"/>
              <a:t>“It is perfectly true, as recorded in the Pearl of Great Price and in the Bible, that to us there is but one God [see Moses 1:6; Mark 12:32]. Correctly interpreted God in this sense means Godhead, for it is composed of Father, Son, and Holy Spirit. This Godhead presides over us, and to us, the inhabitants of this world, they constitute the only God, or Godhead. There is none other besides them. [See 1 Corinthians 8:5–6.] </a:t>
            </a:r>
          </a:p>
          <a:p>
            <a:r>
              <a:rPr lang="en-US" sz="1200" dirty="0"/>
              <a:t>To them we are amenable, and </a:t>
            </a:r>
          </a:p>
          <a:p>
            <a:r>
              <a:rPr lang="en-US" sz="1200" dirty="0"/>
              <a:t>subject to their authority, and there</a:t>
            </a:r>
          </a:p>
          <a:p>
            <a:r>
              <a:rPr lang="en-US" sz="1200" dirty="0"/>
              <a:t> is no other Godhead unto whom we</a:t>
            </a:r>
          </a:p>
          <a:p>
            <a:r>
              <a:rPr lang="en-US" sz="1200" dirty="0"/>
              <a:t> are subject. However, as the Prophet</a:t>
            </a:r>
          </a:p>
          <a:p>
            <a:r>
              <a:rPr lang="en-US" sz="1200" dirty="0"/>
              <a:t> has shown, there can be, and are, </a:t>
            </a:r>
          </a:p>
          <a:p>
            <a:r>
              <a:rPr lang="en-US" sz="1200" dirty="0"/>
              <a:t>other Gods.” Joseph Fielding Smith </a:t>
            </a:r>
          </a:p>
          <a:p>
            <a:r>
              <a:rPr lang="en-US" sz="1200" dirty="0"/>
              <a:t>(</a:t>
            </a:r>
            <a:r>
              <a:rPr lang="en-US" sz="1200" i="1" dirty="0"/>
              <a:t>Answers to Gospel Questions,</a:t>
            </a:r>
            <a:r>
              <a:rPr lang="en-US" sz="1200" dirty="0"/>
              <a:t> 2:142.)</a:t>
            </a:r>
          </a:p>
          <a:p>
            <a:r>
              <a:rPr lang="en-US" sz="1200" dirty="0">
                <a:solidFill>
                  <a:srgbClr val="FF0000"/>
                </a:solidFill>
              </a:rPr>
              <a:t>D&amp;C 20:28</a:t>
            </a:r>
          </a:p>
        </p:txBody>
      </p:sp>
      <p:pic>
        <p:nvPicPr>
          <p:cNvPr id="24" name="Picture 23" descr="d. Todd Christofferson.jpg"/>
          <p:cNvPicPr>
            <a:picLocks noChangeAspect="1"/>
          </p:cNvPicPr>
          <p:nvPr/>
        </p:nvPicPr>
        <p:blipFill>
          <a:blip r:embed="rId2" cstate="print">
            <a:grayscl/>
          </a:blip>
          <a:stretch>
            <a:fillRect/>
          </a:stretch>
        </p:blipFill>
        <p:spPr>
          <a:xfrm>
            <a:off x="3962400" y="5105400"/>
            <a:ext cx="1280160" cy="1600200"/>
          </a:xfrm>
          <a:prstGeom prst="rect">
            <a:avLst/>
          </a:prstGeom>
        </p:spPr>
      </p:pic>
      <p:pic>
        <p:nvPicPr>
          <p:cNvPr id="25" name="Picture 24" descr="Joseph Fielding Smith.jpg"/>
          <p:cNvPicPr>
            <a:picLocks noChangeAspect="1"/>
          </p:cNvPicPr>
          <p:nvPr/>
        </p:nvPicPr>
        <p:blipFill>
          <a:blip r:embed="rId3" cstate="print">
            <a:grayscl/>
          </a:blip>
          <a:stretch>
            <a:fillRect/>
          </a:stretch>
        </p:blipFill>
        <p:spPr>
          <a:xfrm>
            <a:off x="7924800" y="2514600"/>
            <a:ext cx="1115238" cy="1407146"/>
          </a:xfrm>
          <a:prstGeom prst="rect">
            <a:avLst/>
          </a:prstGeom>
        </p:spPr>
      </p:pic>
      <p:sp>
        <p:nvSpPr>
          <p:cNvPr id="26" name="TextBox 25"/>
          <p:cNvSpPr txBox="1"/>
          <p:nvPr/>
        </p:nvSpPr>
        <p:spPr>
          <a:xfrm>
            <a:off x="5486400" y="3962400"/>
            <a:ext cx="3657600" cy="400110"/>
          </a:xfrm>
          <a:prstGeom prst="rect">
            <a:avLst/>
          </a:prstGeom>
          <a:noFill/>
        </p:spPr>
        <p:txBody>
          <a:bodyPr wrap="square" rtlCol="0">
            <a:spAutoFit/>
          </a:bodyPr>
          <a:lstStyle/>
          <a:p>
            <a:pPr algn="ctr"/>
            <a:r>
              <a:rPr lang="en-US" sz="2000" b="1" dirty="0">
                <a:latin typeface="Baskerville Old Face" pitchFamily="18" charset="0"/>
              </a:rPr>
              <a:t>Fall From Grace</a:t>
            </a:r>
          </a:p>
        </p:txBody>
      </p:sp>
      <p:sp>
        <p:nvSpPr>
          <p:cNvPr id="27" name="Rectangle 26"/>
          <p:cNvSpPr/>
          <p:nvPr/>
        </p:nvSpPr>
        <p:spPr>
          <a:xfrm>
            <a:off x="5562600" y="4226510"/>
            <a:ext cx="3581400" cy="2631490"/>
          </a:xfrm>
          <a:prstGeom prst="rect">
            <a:avLst/>
          </a:prstGeom>
        </p:spPr>
        <p:txBody>
          <a:bodyPr wrap="square">
            <a:spAutoFit/>
          </a:bodyPr>
          <a:lstStyle/>
          <a:p>
            <a:r>
              <a:rPr lang="en-US" sz="1100" dirty="0"/>
              <a:t>Elder Theodore M. Burton says: “…it means that Jesus Christ is kind and merciful to us when we serve him with our whole hearts, but not any of us can take refuge in past righteousness or service. It also means that there is a possibility that any one of us can fall out of good standing, even those who have already achieved a certain degree of righteousness. Therefore, we need to be on our constant guard, each of us, that we not allow ourselves to fall into habits of carelessness in our faith, in our prayers, or in our various Church activities or responsibilities. It is for this reason that I am resolving again to live closer to God each day and to follow his chosen prophets and apostles more diligently than I have ever done in the past.” (In Conference Report, Oct. 1973, p. 153; or </a:t>
            </a:r>
            <a:r>
              <a:rPr lang="en-US" sz="1100" i="1" dirty="0"/>
              <a:t>Ensign,</a:t>
            </a:r>
            <a:r>
              <a:rPr lang="en-US" sz="1100" dirty="0"/>
              <a:t> Jan. 1974, p. 116.) </a:t>
            </a:r>
            <a:r>
              <a:rPr lang="en-US" sz="1100" dirty="0">
                <a:solidFill>
                  <a:srgbClr val="FF0000"/>
                </a:solidFill>
              </a:rPr>
              <a:t>D&amp;C 20:32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fade">
                                      <p:cBhvr>
                                        <p:cTn id="15" dur="2000"/>
                                        <p:tgtEl>
                                          <p:spTgt spid="2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xEl>
                                              <p:pRg st="3" end="3"/>
                                            </p:txEl>
                                          </p:spTgt>
                                        </p:tgtEl>
                                        <p:attrNameLst>
                                          <p:attrName>style.visibility</p:attrName>
                                        </p:attrNameLst>
                                      </p:cBhvr>
                                      <p:to>
                                        <p:strVal val="visible"/>
                                      </p:to>
                                    </p:set>
                                    <p:animEffect transition="in" filter="fade">
                                      <p:cBhvr>
                                        <p:cTn id="18" dur="2000"/>
                                        <p:tgtEl>
                                          <p:spTgt spid="2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fade">
                                      <p:cBhvr>
                                        <p:cTn id="21" dur="2000"/>
                                        <p:tgtEl>
                                          <p:spTgt spid="2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fade">
                                      <p:cBhvr>
                                        <p:cTn id="24" dur="2000"/>
                                        <p:tgtEl>
                                          <p:spTgt spid="2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fade">
                                      <p:cBhvr>
                                        <p:cTn id="27" dur="2000"/>
                                        <p:tgtEl>
                                          <p:spTgt spid="2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7" end="7"/>
                                            </p:txEl>
                                          </p:spTgt>
                                        </p:tgtEl>
                                        <p:attrNameLst>
                                          <p:attrName>style.visibility</p:attrName>
                                        </p:attrNameLst>
                                      </p:cBhvr>
                                      <p:to>
                                        <p:strVal val="visible"/>
                                      </p:to>
                                    </p:set>
                                    <p:animEffect transition="in" filter="fade">
                                      <p:cBhvr>
                                        <p:cTn id="30" dur="2000"/>
                                        <p:tgtEl>
                                          <p:spTgt spid="2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animEffect transition="in" filter="fade">
                                      <p:cBhvr>
                                        <p:cTn id="33" dur="2000"/>
                                        <p:tgtEl>
                                          <p:spTgt spid="2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4">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4">
                                            <p:txEl>
                                              <p:pRg st="7" end="7"/>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4">
                                            <p:txEl>
                                              <p:pRg st="8" end="8"/>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24">
                                            <p:txEl>
                                              <p:pRg st="9" end="9"/>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4">
                                            <p:txEl>
                                              <p:pRg st="10" end="1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4">
                                            <p:txEl>
                                              <p:pRg st="12" end="12"/>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24">
                                            <p:txEl>
                                              <p:pRg st="13" end="13"/>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24">
                                            <p:txEl>
                                              <p:pRg st="14" end="14"/>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24">
                                            <p:txEl>
                                              <p:pRg st="15" end="15"/>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2280</Words>
  <Application>Microsoft Office PowerPoint</Application>
  <PresentationFormat>On-screen Show (4:3)</PresentationFormat>
  <Paragraphs>113</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Californian FB</vt:lpstr>
      <vt:lpstr>Arial</vt:lpstr>
      <vt:lpstr>Rockwell</vt:lpstr>
      <vt:lpstr>Calibri</vt:lpstr>
      <vt:lpstr>Dotum</vt:lpstr>
      <vt:lpstr>English Towne</vt:lpstr>
      <vt:lpstr>Baskerville Old Face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lynda blau</cp:lastModifiedBy>
  <cp:revision>26</cp:revision>
  <dcterms:created xsi:type="dcterms:W3CDTF">2013-05-31T13:59:01Z</dcterms:created>
  <dcterms:modified xsi:type="dcterms:W3CDTF">2020-07-02T15:49:09Z</dcterms:modified>
</cp:coreProperties>
</file>