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embeddedFontLst>
    <p:embeddedFont>
      <p:font typeface="Arial Rounded MT Bold" panose="020F0704030504030204" pitchFamily="34" charset="0"/>
      <p:regular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60"/>
  </p:normalViewPr>
  <p:slideViewPr>
    <p:cSldViewPr snapToGrid="0">
      <p:cViewPr varScale="1">
        <p:scale>
          <a:sx n="102" d="100"/>
          <a:sy n="102" d="100"/>
        </p:scale>
        <p:origin x="132"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3DE27-2EB0-42F8-82E2-76970E00D4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9BFD59-BD51-4C15-A0CD-70DA59B95B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2B6B55-5F60-4402-B7B4-644F9DBE3E16}"/>
              </a:ext>
            </a:extLst>
          </p:cNvPr>
          <p:cNvSpPr>
            <a:spLocks noGrp="1"/>
          </p:cNvSpPr>
          <p:nvPr>
            <p:ph type="dt" sz="half" idx="10"/>
          </p:nvPr>
        </p:nvSpPr>
        <p:spPr/>
        <p:txBody>
          <a:bodyPr/>
          <a:lstStyle/>
          <a:p>
            <a:fld id="{CCD58037-990A-4F29-A28E-CEEB66795C15}" type="datetimeFigureOut">
              <a:rPr lang="en-US" smtClean="0"/>
              <a:t>7/2/2020</a:t>
            </a:fld>
            <a:endParaRPr lang="en-US"/>
          </a:p>
        </p:txBody>
      </p:sp>
      <p:sp>
        <p:nvSpPr>
          <p:cNvPr id="5" name="Footer Placeholder 4">
            <a:extLst>
              <a:ext uri="{FF2B5EF4-FFF2-40B4-BE49-F238E27FC236}">
                <a16:creationId xmlns:a16="http://schemas.microsoft.com/office/drawing/2014/main" id="{925D4E90-1CBC-49D0-94C9-64F5C31FBD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3EE55A-377E-4828-B084-ECEE7638AC8D}"/>
              </a:ext>
            </a:extLst>
          </p:cNvPr>
          <p:cNvSpPr>
            <a:spLocks noGrp="1"/>
          </p:cNvSpPr>
          <p:nvPr>
            <p:ph type="sldNum" sz="quarter" idx="12"/>
          </p:nvPr>
        </p:nvSpPr>
        <p:spPr/>
        <p:txBody>
          <a:bodyPr/>
          <a:lstStyle/>
          <a:p>
            <a:fld id="{6D140D27-852C-4D5F-9586-635A22D7728D}" type="slidenum">
              <a:rPr lang="en-US" smtClean="0"/>
              <a:t>‹#›</a:t>
            </a:fld>
            <a:endParaRPr lang="en-US"/>
          </a:p>
        </p:txBody>
      </p:sp>
    </p:spTree>
    <p:extLst>
      <p:ext uri="{BB962C8B-B14F-4D97-AF65-F5344CB8AC3E}">
        <p14:creationId xmlns:p14="http://schemas.microsoft.com/office/powerpoint/2010/main" val="1866554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063A-CD66-4A65-B3A4-04395C7452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6D095C-6716-4752-A412-4E96DBC2B7F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97E9D2-AB84-4F5F-8896-5857C7C3CE40}"/>
              </a:ext>
            </a:extLst>
          </p:cNvPr>
          <p:cNvSpPr>
            <a:spLocks noGrp="1"/>
          </p:cNvSpPr>
          <p:nvPr>
            <p:ph type="dt" sz="half" idx="10"/>
          </p:nvPr>
        </p:nvSpPr>
        <p:spPr/>
        <p:txBody>
          <a:bodyPr/>
          <a:lstStyle/>
          <a:p>
            <a:fld id="{CCD58037-990A-4F29-A28E-CEEB66795C15}" type="datetimeFigureOut">
              <a:rPr lang="en-US" smtClean="0"/>
              <a:t>7/2/2020</a:t>
            </a:fld>
            <a:endParaRPr lang="en-US"/>
          </a:p>
        </p:txBody>
      </p:sp>
      <p:sp>
        <p:nvSpPr>
          <p:cNvPr id="5" name="Footer Placeholder 4">
            <a:extLst>
              <a:ext uri="{FF2B5EF4-FFF2-40B4-BE49-F238E27FC236}">
                <a16:creationId xmlns:a16="http://schemas.microsoft.com/office/drawing/2014/main" id="{A8081B03-CCF5-4B00-BDAF-F4F9A1D0C2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BD80AA-FFD7-4559-A693-8FA32123090C}"/>
              </a:ext>
            </a:extLst>
          </p:cNvPr>
          <p:cNvSpPr>
            <a:spLocks noGrp="1"/>
          </p:cNvSpPr>
          <p:nvPr>
            <p:ph type="sldNum" sz="quarter" idx="12"/>
          </p:nvPr>
        </p:nvSpPr>
        <p:spPr/>
        <p:txBody>
          <a:bodyPr/>
          <a:lstStyle/>
          <a:p>
            <a:fld id="{6D140D27-852C-4D5F-9586-635A22D7728D}" type="slidenum">
              <a:rPr lang="en-US" smtClean="0"/>
              <a:t>‹#›</a:t>
            </a:fld>
            <a:endParaRPr lang="en-US"/>
          </a:p>
        </p:txBody>
      </p:sp>
    </p:spTree>
    <p:extLst>
      <p:ext uri="{BB962C8B-B14F-4D97-AF65-F5344CB8AC3E}">
        <p14:creationId xmlns:p14="http://schemas.microsoft.com/office/powerpoint/2010/main" val="4092144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5ABD5F-F818-4EC6-B2BA-B6A8207A18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D344F2-EB0B-4DE9-B006-265997211DC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7E03F3-5E67-4054-8510-964A2AA071AD}"/>
              </a:ext>
            </a:extLst>
          </p:cNvPr>
          <p:cNvSpPr>
            <a:spLocks noGrp="1"/>
          </p:cNvSpPr>
          <p:nvPr>
            <p:ph type="dt" sz="half" idx="10"/>
          </p:nvPr>
        </p:nvSpPr>
        <p:spPr/>
        <p:txBody>
          <a:bodyPr/>
          <a:lstStyle/>
          <a:p>
            <a:fld id="{CCD58037-990A-4F29-A28E-CEEB66795C15}" type="datetimeFigureOut">
              <a:rPr lang="en-US" smtClean="0"/>
              <a:t>7/2/2020</a:t>
            </a:fld>
            <a:endParaRPr lang="en-US"/>
          </a:p>
        </p:txBody>
      </p:sp>
      <p:sp>
        <p:nvSpPr>
          <p:cNvPr id="5" name="Footer Placeholder 4">
            <a:extLst>
              <a:ext uri="{FF2B5EF4-FFF2-40B4-BE49-F238E27FC236}">
                <a16:creationId xmlns:a16="http://schemas.microsoft.com/office/drawing/2014/main" id="{A5BC3440-2F7E-4D9E-8A3F-55644C3E38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F9FB86-7E1D-4B48-BD81-E69FC5ED3106}"/>
              </a:ext>
            </a:extLst>
          </p:cNvPr>
          <p:cNvSpPr>
            <a:spLocks noGrp="1"/>
          </p:cNvSpPr>
          <p:nvPr>
            <p:ph type="sldNum" sz="quarter" idx="12"/>
          </p:nvPr>
        </p:nvSpPr>
        <p:spPr/>
        <p:txBody>
          <a:bodyPr/>
          <a:lstStyle/>
          <a:p>
            <a:fld id="{6D140D27-852C-4D5F-9586-635A22D7728D}" type="slidenum">
              <a:rPr lang="en-US" smtClean="0"/>
              <a:t>‹#›</a:t>
            </a:fld>
            <a:endParaRPr lang="en-US"/>
          </a:p>
        </p:txBody>
      </p:sp>
    </p:spTree>
    <p:extLst>
      <p:ext uri="{BB962C8B-B14F-4D97-AF65-F5344CB8AC3E}">
        <p14:creationId xmlns:p14="http://schemas.microsoft.com/office/powerpoint/2010/main" val="1851764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1F12F-DF4E-4E5C-BDCD-4B7C164CFC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815CB0-234D-47FA-985F-59C06B6C0F5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525E5-9CC1-4CD1-88A6-731426CF7985}"/>
              </a:ext>
            </a:extLst>
          </p:cNvPr>
          <p:cNvSpPr>
            <a:spLocks noGrp="1"/>
          </p:cNvSpPr>
          <p:nvPr>
            <p:ph type="dt" sz="half" idx="10"/>
          </p:nvPr>
        </p:nvSpPr>
        <p:spPr/>
        <p:txBody>
          <a:bodyPr/>
          <a:lstStyle/>
          <a:p>
            <a:fld id="{CCD58037-990A-4F29-A28E-CEEB66795C15}" type="datetimeFigureOut">
              <a:rPr lang="en-US" smtClean="0"/>
              <a:t>7/2/2020</a:t>
            </a:fld>
            <a:endParaRPr lang="en-US"/>
          </a:p>
        </p:txBody>
      </p:sp>
      <p:sp>
        <p:nvSpPr>
          <p:cNvPr id="5" name="Footer Placeholder 4">
            <a:extLst>
              <a:ext uri="{FF2B5EF4-FFF2-40B4-BE49-F238E27FC236}">
                <a16:creationId xmlns:a16="http://schemas.microsoft.com/office/drawing/2014/main" id="{B77702DC-86FB-4536-9B1E-1772D55FD7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94CA1-182A-4FE7-A8CE-AAF5CF446E55}"/>
              </a:ext>
            </a:extLst>
          </p:cNvPr>
          <p:cNvSpPr>
            <a:spLocks noGrp="1"/>
          </p:cNvSpPr>
          <p:nvPr>
            <p:ph type="sldNum" sz="quarter" idx="12"/>
          </p:nvPr>
        </p:nvSpPr>
        <p:spPr/>
        <p:txBody>
          <a:bodyPr/>
          <a:lstStyle/>
          <a:p>
            <a:fld id="{6D140D27-852C-4D5F-9586-635A22D7728D}" type="slidenum">
              <a:rPr lang="en-US" smtClean="0"/>
              <a:t>‹#›</a:t>
            </a:fld>
            <a:endParaRPr lang="en-US"/>
          </a:p>
        </p:txBody>
      </p:sp>
    </p:spTree>
    <p:extLst>
      <p:ext uri="{BB962C8B-B14F-4D97-AF65-F5344CB8AC3E}">
        <p14:creationId xmlns:p14="http://schemas.microsoft.com/office/powerpoint/2010/main" val="1003670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1D127-26CE-4FCD-AE81-82CE854FA3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CAAD3F-0F04-4A74-8FF7-048B241811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A0FE419-D15B-492A-A567-A7A8D117758F}"/>
              </a:ext>
            </a:extLst>
          </p:cNvPr>
          <p:cNvSpPr>
            <a:spLocks noGrp="1"/>
          </p:cNvSpPr>
          <p:nvPr>
            <p:ph type="dt" sz="half" idx="10"/>
          </p:nvPr>
        </p:nvSpPr>
        <p:spPr/>
        <p:txBody>
          <a:bodyPr/>
          <a:lstStyle/>
          <a:p>
            <a:fld id="{CCD58037-990A-4F29-A28E-CEEB66795C15}" type="datetimeFigureOut">
              <a:rPr lang="en-US" smtClean="0"/>
              <a:t>7/2/2020</a:t>
            </a:fld>
            <a:endParaRPr lang="en-US"/>
          </a:p>
        </p:txBody>
      </p:sp>
      <p:sp>
        <p:nvSpPr>
          <p:cNvPr id="5" name="Footer Placeholder 4">
            <a:extLst>
              <a:ext uri="{FF2B5EF4-FFF2-40B4-BE49-F238E27FC236}">
                <a16:creationId xmlns:a16="http://schemas.microsoft.com/office/drawing/2014/main" id="{E7570829-C844-4717-AF77-DB18AFC1EB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7B9DC9-7AE4-4439-99B6-D908E0C486CC}"/>
              </a:ext>
            </a:extLst>
          </p:cNvPr>
          <p:cNvSpPr>
            <a:spLocks noGrp="1"/>
          </p:cNvSpPr>
          <p:nvPr>
            <p:ph type="sldNum" sz="quarter" idx="12"/>
          </p:nvPr>
        </p:nvSpPr>
        <p:spPr/>
        <p:txBody>
          <a:bodyPr/>
          <a:lstStyle/>
          <a:p>
            <a:fld id="{6D140D27-852C-4D5F-9586-635A22D7728D}" type="slidenum">
              <a:rPr lang="en-US" smtClean="0"/>
              <a:t>‹#›</a:t>
            </a:fld>
            <a:endParaRPr lang="en-US"/>
          </a:p>
        </p:txBody>
      </p:sp>
    </p:spTree>
    <p:extLst>
      <p:ext uri="{BB962C8B-B14F-4D97-AF65-F5344CB8AC3E}">
        <p14:creationId xmlns:p14="http://schemas.microsoft.com/office/powerpoint/2010/main" val="2240821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FA9E0-8856-4E06-A701-33907C971C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9C28C7-ED90-491D-B80C-AF4473DC1C9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F2B72E-463C-429F-977B-C24A524DE6C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2427DF-28BE-409F-8631-9446E57880A2}"/>
              </a:ext>
            </a:extLst>
          </p:cNvPr>
          <p:cNvSpPr>
            <a:spLocks noGrp="1"/>
          </p:cNvSpPr>
          <p:nvPr>
            <p:ph type="dt" sz="half" idx="10"/>
          </p:nvPr>
        </p:nvSpPr>
        <p:spPr/>
        <p:txBody>
          <a:bodyPr/>
          <a:lstStyle/>
          <a:p>
            <a:fld id="{CCD58037-990A-4F29-A28E-CEEB66795C15}" type="datetimeFigureOut">
              <a:rPr lang="en-US" smtClean="0"/>
              <a:t>7/2/2020</a:t>
            </a:fld>
            <a:endParaRPr lang="en-US"/>
          </a:p>
        </p:txBody>
      </p:sp>
      <p:sp>
        <p:nvSpPr>
          <p:cNvPr id="6" name="Footer Placeholder 5">
            <a:extLst>
              <a:ext uri="{FF2B5EF4-FFF2-40B4-BE49-F238E27FC236}">
                <a16:creationId xmlns:a16="http://schemas.microsoft.com/office/drawing/2014/main" id="{417C83AA-E2AE-4DA8-B7DC-95DA4823AB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95A5B0-5D80-4C4E-A578-C07C6BBA9565}"/>
              </a:ext>
            </a:extLst>
          </p:cNvPr>
          <p:cNvSpPr>
            <a:spLocks noGrp="1"/>
          </p:cNvSpPr>
          <p:nvPr>
            <p:ph type="sldNum" sz="quarter" idx="12"/>
          </p:nvPr>
        </p:nvSpPr>
        <p:spPr/>
        <p:txBody>
          <a:bodyPr/>
          <a:lstStyle/>
          <a:p>
            <a:fld id="{6D140D27-852C-4D5F-9586-635A22D7728D}" type="slidenum">
              <a:rPr lang="en-US" smtClean="0"/>
              <a:t>‹#›</a:t>
            </a:fld>
            <a:endParaRPr lang="en-US"/>
          </a:p>
        </p:txBody>
      </p:sp>
    </p:spTree>
    <p:extLst>
      <p:ext uri="{BB962C8B-B14F-4D97-AF65-F5344CB8AC3E}">
        <p14:creationId xmlns:p14="http://schemas.microsoft.com/office/powerpoint/2010/main" val="1674997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92A7B-B757-41F8-BBB6-004DA9556B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D8EBFF-E549-4B30-AF04-442403E455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C37B083-3A71-45C9-87E6-A7B49D3BD9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F24015-12E2-43A4-8B88-E6ED116198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6E58734-84E6-4825-ACC6-65C0E2EC81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F7DB49-32FA-4765-AB9C-3C8F42C8A561}"/>
              </a:ext>
            </a:extLst>
          </p:cNvPr>
          <p:cNvSpPr>
            <a:spLocks noGrp="1"/>
          </p:cNvSpPr>
          <p:nvPr>
            <p:ph type="dt" sz="half" idx="10"/>
          </p:nvPr>
        </p:nvSpPr>
        <p:spPr/>
        <p:txBody>
          <a:bodyPr/>
          <a:lstStyle/>
          <a:p>
            <a:fld id="{CCD58037-990A-4F29-A28E-CEEB66795C15}" type="datetimeFigureOut">
              <a:rPr lang="en-US" smtClean="0"/>
              <a:t>7/2/2020</a:t>
            </a:fld>
            <a:endParaRPr lang="en-US"/>
          </a:p>
        </p:txBody>
      </p:sp>
      <p:sp>
        <p:nvSpPr>
          <p:cNvPr id="8" name="Footer Placeholder 7">
            <a:extLst>
              <a:ext uri="{FF2B5EF4-FFF2-40B4-BE49-F238E27FC236}">
                <a16:creationId xmlns:a16="http://schemas.microsoft.com/office/drawing/2014/main" id="{1B8D70EC-5039-48E0-96E5-53A1E3B7F4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7FA3CD-820C-4075-A100-D64E4EEE3795}"/>
              </a:ext>
            </a:extLst>
          </p:cNvPr>
          <p:cNvSpPr>
            <a:spLocks noGrp="1"/>
          </p:cNvSpPr>
          <p:nvPr>
            <p:ph type="sldNum" sz="quarter" idx="12"/>
          </p:nvPr>
        </p:nvSpPr>
        <p:spPr/>
        <p:txBody>
          <a:bodyPr/>
          <a:lstStyle/>
          <a:p>
            <a:fld id="{6D140D27-852C-4D5F-9586-635A22D7728D}" type="slidenum">
              <a:rPr lang="en-US" smtClean="0"/>
              <a:t>‹#›</a:t>
            </a:fld>
            <a:endParaRPr lang="en-US"/>
          </a:p>
        </p:txBody>
      </p:sp>
    </p:spTree>
    <p:extLst>
      <p:ext uri="{BB962C8B-B14F-4D97-AF65-F5344CB8AC3E}">
        <p14:creationId xmlns:p14="http://schemas.microsoft.com/office/powerpoint/2010/main" val="4090584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AC2CD-5176-4177-A99E-F9125350F2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E20F91-B5A2-4330-A5C4-A170E87DBDFB}"/>
              </a:ext>
            </a:extLst>
          </p:cNvPr>
          <p:cNvSpPr>
            <a:spLocks noGrp="1"/>
          </p:cNvSpPr>
          <p:nvPr>
            <p:ph type="dt" sz="half" idx="10"/>
          </p:nvPr>
        </p:nvSpPr>
        <p:spPr/>
        <p:txBody>
          <a:bodyPr/>
          <a:lstStyle/>
          <a:p>
            <a:fld id="{CCD58037-990A-4F29-A28E-CEEB66795C15}" type="datetimeFigureOut">
              <a:rPr lang="en-US" smtClean="0"/>
              <a:t>7/2/2020</a:t>
            </a:fld>
            <a:endParaRPr lang="en-US"/>
          </a:p>
        </p:txBody>
      </p:sp>
      <p:sp>
        <p:nvSpPr>
          <p:cNvPr id="4" name="Footer Placeholder 3">
            <a:extLst>
              <a:ext uri="{FF2B5EF4-FFF2-40B4-BE49-F238E27FC236}">
                <a16:creationId xmlns:a16="http://schemas.microsoft.com/office/drawing/2014/main" id="{0929C8DB-D12A-4B28-AF3A-100C7E16DF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49B84F-98EB-4105-839A-36555AE5EBA8}"/>
              </a:ext>
            </a:extLst>
          </p:cNvPr>
          <p:cNvSpPr>
            <a:spLocks noGrp="1"/>
          </p:cNvSpPr>
          <p:nvPr>
            <p:ph type="sldNum" sz="quarter" idx="12"/>
          </p:nvPr>
        </p:nvSpPr>
        <p:spPr/>
        <p:txBody>
          <a:bodyPr/>
          <a:lstStyle/>
          <a:p>
            <a:fld id="{6D140D27-852C-4D5F-9586-635A22D7728D}" type="slidenum">
              <a:rPr lang="en-US" smtClean="0"/>
              <a:t>‹#›</a:t>
            </a:fld>
            <a:endParaRPr lang="en-US"/>
          </a:p>
        </p:txBody>
      </p:sp>
    </p:spTree>
    <p:extLst>
      <p:ext uri="{BB962C8B-B14F-4D97-AF65-F5344CB8AC3E}">
        <p14:creationId xmlns:p14="http://schemas.microsoft.com/office/powerpoint/2010/main" val="4102666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75FE72-DAC2-4922-89F4-645758A7F144}"/>
              </a:ext>
            </a:extLst>
          </p:cNvPr>
          <p:cNvSpPr>
            <a:spLocks noGrp="1"/>
          </p:cNvSpPr>
          <p:nvPr>
            <p:ph type="dt" sz="half" idx="10"/>
          </p:nvPr>
        </p:nvSpPr>
        <p:spPr/>
        <p:txBody>
          <a:bodyPr/>
          <a:lstStyle/>
          <a:p>
            <a:fld id="{CCD58037-990A-4F29-A28E-CEEB66795C15}" type="datetimeFigureOut">
              <a:rPr lang="en-US" smtClean="0"/>
              <a:t>7/2/2020</a:t>
            </a:fld>
            <a:endParaRPr lang="en-US"/>
          </a:p>
        </p:txBody>
      </p:sp>
      <p:sp>
        <p:nvSpPr>
          <p:cNvPr id="3" name="Footer Placeholder 2">
            <a:extLst>
              <a:ext uri="{FF2B5EF4-FFF2-40B4-BE49-F238E27FC236}">
                <a16:creationId xmlns:a16="http://schemas.microsoft.com/office/drawing/2014/main" id="{C04DE926-188F-448A-8FF0-1B920BBC3E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ADC8D4-98E8-4E4B-92DA-95733D7CBC76}"/>
              </a:ext>
            </a:extLst>
          </p:cNvPr>
          <p:cNvSpPr>
            <a:spLocks noGrp="1"/>
          </p:cNvSpPr>
          <p:nvPr>
            <p:ph type="sldNum" sz="quarter" idx="12"/>
          </p:nvPr>
        </p:nvSpPr>
        <p:spPr/>
        <p:txBody>
          <a:bodyPr/>
          <a:lstStyle/>
          <a:p>
            <a:fld id="{6D140D27-852C-4D5F-9586-635A22D7728D}" type="slidenum">
              <a:rPr lang="en-US" smtClean="0"/>
              <a:t>‹#›</a:t>
            </a:fld>
            <a:endParaRPr lang="en-US"/>
          </a:p>
        </p:txBody>
      </p:sp>
    </p:spTree>
    <p:extLst>
      <p:ext uri="{BB962C8B-B14F-4D97-AF65-F5344CB8AC3E}">
        <p14:creationId xmlns:p14="http://schemas.microsoft.com/office/powerpoint/2010/main" val="2409369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80414-432E-4787-ABBE-D4A240DBC6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565F1C-00CE-4C3D-89F0-D2B66FC033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004B4D-7367-4A6C-AF1B-069F4CF97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D3FE69-FBD7-4EA3-BC18-9F8E38A8418C}"/>
              </a:ext>
            </a:extLst>
          </p:cNvPr>
          <p:cNvSpPr>
            <a:spLocks noGrp="1"/>
          </p:cNvSpPr>
          <p:nvPr>
            <p:ph type="dt" sz="half" idx="10"/>
          </p:nvPr>
        </p:nvSpPr>
        <p:spPr/>
        <p:txBody>
          <a:bodyPr/>
          <a:lstStyle/>
          <a:p>
            <a:fld id="{CCD58037-990A-4F29-A28E-CEEB66795C15}" type="datetimeFigureOut">
              <a:rPr lang="en-US" smtClean="0"/>
              <a:t>7/2/2020</a:t>
            </a:fld>
            <a:endParaRPr lang="en-US"/>
          </a:p>
        </p:txBody>
      </p:sp>
      <p:sp>
        <p:nvSpPr>
          <p:cNvPr id="6" name="Footer Placeholder 5">
            <a:extLst>
              <a:ext uri="{FF2B5EF4-FFF2-40B4-BE49-F238E27FC236}">
                <a16:creationId xmlns:a16="http://schemas.microsoft.com/office/drawing/2014/main" id="{9A6F77E2-A9D8-41B1-BD16-865A5F0FBD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D9DC6E-193F-4C92-B794-842C3214CA68}"/>
              </a:ext>
            </a:extLst>
          </p:cNvPr>
          <p:cNvSpPr>
            <a:spLocks noGrp="1"/>
          </p:cNvSpPr>
          <p:nvPr>
            <p:ph type="sldNum" sz="quarter" idx="12"/>
          </p:nvPr>
        </p:nvSpPr>
        <p:spPr/>
        <p:txBody>
          <a:bodyPr/>
          <a:lstStyle/>
          <a:p>
            <a:fld id="{6D140D27-852C-4D5F-9586-635A22D7728D}" type="slidenum">
              <a:rPr lang="en-US" smtClean="0"/>
              <a:t>‹#›</a:t>
            </a:fld>
            <a:endParaRPr lang="en-US"/>
          </a:p>
        </p:txBody>
      </p:sp>
    </p:spTree>
    <p:extLst>
      <p:ext uri="{BB962C8B-B14F-4D97-AF65-F5344CB8AC3E}">
        <p14:creationId xmlns:p14="http://schemas.microsoft.com/office/powerpoint/2010/main" val="3652094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E2133-873C-4285-BFD1-7FFD1FAC52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6700F5-F0E2-4475-AABF-7213CF0675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71A35B-E736-4B39-92FD-BCCD6024CA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5FADD4-A9DB-4FE1-A684-F62637FAC37F}"/>
              </a:ext>
            </a:extLst>
          </p:cNvPr>
          <p:cNvSpPr>
            <a:spLocks noGrp="1"/>
          </p:cNvSpPr>
          <p:nvPr>
            <p:ph type="dt" sz="half" idx="10"/>
          </p:nvPr>
        </p:nvSpPr>
        <p:spPr/>
        <p:txBody>
          <a:bodyPr/>
          <a:lstStyle/>
          <a:p>
            <a:fld id="{CCD58037-990A-4F29-A28E-CEEB66795C15}" type="datetimeFigureOut">
              <a:rPr lang="en-US" smtClean="0"/>
              <a:t>7/2/2020</a:t>
            </a:fld>
            <a:endParaRPr lang="en-US"/>
          </a:p>
        </p:txBody>
      </p:sp>
      <p:sp>
        <p:nvSpPr>
          <p:cNvPr id="6" name="Footer Placeholder 5">
            <a:extLst>
              <a:ext uri="{FF2B5EF4-FFF2-40B4-BE49-F238E27FC236}">
                <a16:creationId xmlns:a16="http://schemas.microsoft.com/office/drawing/2014/main" id="{91D8BCE8-E561-4C71-B296-A7DBCDBCE7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0A94CA-D804-4F46-8064-2A8B6753A837}"/>
              </a:ext>
            </a:extLst>
          </p:cNvPr>
          <p:cNvSpPr>
            <a:spLocks noGrp="1"/>
          </p:cNvSpPr>
          <p:nvPr>
            <p:ph type="sldNum" sz="quarter" idx="12"/>
          </p:nvPr>
        </p:nvSpPr>
        <p:spPr/>
        <p:txBody>
          <a:bodyPr/>
          <a:lstStyle/>
          <a:p>
            <a:fld id="{6D140D27-852C-4D5F-9586-635A22D7728D}" type="slidenum">
              <a:rPr lang="en-US" smtClean="0"/>
              <a:t>‹#›</a:t>
            </a:fld>
            <a:endParaRPr lang="en-US"/>
          </a:p>
        </p:txBody>
      </p:sp>
    </p:spTree>
    <p:extLst>
      <p:ext uri="{BB962C8B-B14F-4D97-AF65-F5344CB8AC3E}">
        <p14:creationId xmlns:p14="http://schemas.microsoft.com/office/powerpoint/2010/main" val="172669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352857-268B-47C6-861C-98DBC5586A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300E39-8692-4ADC-8A05-60110A3BE0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6B05B3-90D6-40E1-9EF5-02BEAD0703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D58037-990A-4F29-A28E-CEEB66795C15}" type="datetimeFigureOut">
              <a:rPr lang="en-US" smtClean="0"/>
              <a:t>7/2/2020</a:t>
            </a:fld>
            <a:endParaRPr lang="en-US"/>
          </a:p>
        </p:txBody>
      </p:sp>
      <p:sp>
        <p:nvSpPr>
          <p:cNvPr id="5" name="Footer Placeholder 4">
            <a:extLst>
              <a:ext uri="{FF2B5EF4-FFF2-40B4-BE49-F238E27FC236}">
                <a16:creationId xmlns:a16="http://schemas.microsoft.com/office/drawing/2014/main" id="{A283A47A-E1AA-4EB4-9E21-7353AC3743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487CB3-EC68-4058-98DB-46C0537630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140D27-852C-4D5F-9586-635A22D7728D}" type="slidenum">
              <a:rPr lang="en-US" smtClean="0"/>
              <a:t>‹#›</a:t>
            </a:fld>
            <a:endParaRPr lang="en-US"/>
          </a:p>
        </p:txBody>
      </p:sp>
    </p:spTree>
    <p:extLst>
      <p:ext uri="{BB962C8B-B14F-4D97-AF65-F5344CB8AC3E}">
        <p14:creationId xmlns:p14="http://schemas.microsoft.com/office/powerpoint/2010/main" val="3003487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www.mormonnewsroom.org/article/granite-mountain-records-vault"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a:extLst>
              <a:ext uri="{FF2B5EF4-FFF2-40B4-BE49-F238E27FC236}">
                <a16:creationId xmlns:a16="http://schemas.microsoft.com/office/drawing/2014/main" id="{6FB86FEA-1DD4-4717-8488-BF7402457D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03412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5A6E967-ACAF-47FE-BAE6-9D342AB8E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14300" y="6447495"/>
            <a:ext cx="3276600" cy="369332"/>
          </a:xfrm>
          <a:prstGeom prst="rect">
            <a:avLst/>
          </a:prstGeom>
          <a:noFill/>
        </p:spPr>
        <p:txBody>
          <a:bodyPr wrap="square" rtlCol="0">
            <a:spAutoFit/>
          </a:bodyPr>
          <a:lstStyle/>
          <a:p>
            <a:r>
              <a:rPr lang="en-US" dirty="0">
                <a:solidFill>
                  <a:schemeClr val="accent1">
                    <a:lumMod val="20000"/>
                    <a:lumOff val="80000"/>
                  </a:schemeClr>
                </a:solidFill>
              </a:rPr>
              <a:t>D&amp;C 20:75-79</a:t>
            </a:r>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accent1">
                    <a:lumMod val="20000"/>
                    <a:lumOff val="80000"/>
                  </a:schemeClr>
                </a:solidFill>
                <a:latin typeface="Arial Rounded MT Bold" pitchFamily="34" charset="0"/>
              </a:rPr>
              <a:t>The Sacrament</a:t>
            </a:r>
          </a:p>
        </p:txBody>
      </p:sp>
      <p:sp>
        <p:nvSpPr>
          <p:cNvPr id="8" name="TextBox 7"/>
          <p:cNvSpPr txBox="1"/>
          <p:nvPr/>
        </p:nvSpPr>
        <p:spPr>
          <a:xfrm>
            <a:off x="5606845" y="4214099"/>
            <a:ext cx="5061155" cy="2492990"/>
          </a:xfrm>
          <a:prstGeom prst="rect">
            <a:avLst/>
          </a:prstGeom>
          <a:noFill/>
        </p:spPr>
        <p:txBody>
          <a:bodyPr wrap="square" rtlCol="0">
            <a:spAutoFit/>
          </a:bodyPr>
          <a:lstStyle/>
          <a:p>
            <a:r>
              <a:rPr lang="en-US" dirty="0">
                <a:solidFill>
                  <a:schemeClr val="accent1">
                    <a:lumMod val="20000"/>
                    <a:lumOff val="80000"/>
                  </a:schemeClr>
                </a:solidFill>
              </a:rPr>
              <a:t>“The one thing that would make for the safety of every man and woman would be to appear at the sacrament table every Sabbath day. We would not get very far away in one week—not so far away that, by the process of self-investigation, we could not rectify the wrongs we may have done. … The road to the sacrament table is the path of safety for Latter-day Saints” </a:t>
            </a:r>
          </a:p>
          <a:p>
            <a:r>
              <a:rPr lang="en-US" sz="1200" dirty="0">
                <a:solidFill>
                  <a:schemeClr val="accent1">
                    <a:lumMod val="20000"/>
                    <a:lumOff val="80000"/>
                  </a:schemeClr>
                </a:solidFill>
              </a:rPr>
              <a:t>Elder Melvin J. Ballard</a:t>
            </a:r>
          </a:p>
        </p:txBody>
      </p:sp>
      <p:pic>
        <p:nvPicPr>
          <p:cNvPr id="23554" name="Picture 2" descr="Elder Melvin J. Ballard"/>
          <p:cNvPicPr>
            <a:picLocks noChangeAspect="1" noChangeArrowheads="1"/>
          </p:cNvPicPr>
          <p:nvPr/>
        </p:nvPicPr>
        <p:blipFill>
          <a:blip r:embed="rId3" cstate="print"/>
          <a:srcRect/>
          <a:stretch>
            <a:fillRect/>
          </a:stretch>
        </p:blipFill>
        <p:spPr bwMode="auto">
          <a:xfrm>
            <a:off x="10777537" y="5278339"/>
            <a:ext cx="1076325" cy="1428750"/>
          </a:xfrm>
          <a:prstGeom prst="rect">
            <a:avLst/>
          </a:prstGeom>
          <a:noFill/>
        </p:spPr>
      </p:pic>
      <p:sp>
        <p:nvSpPr>
          <p:cNvPr id="11" name="Rectangle 10"/>
          <p:cNvSpPr/>
          <p:nvPr/>
        </p:nvSpPr>
        <p:spPr>
          <a:xfrm>
            <a:off x="235975" y="914401"/>
            <a:ext cx="5250426" cy="4154984"/>
          </a:xfrm>
          <a:prstGeom prst="rect">
            <a:avLst/>
          </a:prstGeom>
        </p:spPr>
        <p:txBody>
          <a:bodyPr wrap="square">
            <a:spAutoFit/>
          </a:bodyPr>
          <a:lstStyle/>
          <a:p>
            <a:r>
              <a:rPr lang="en-US" dirty="0">
                <a:solidFill>
                  <a:schemeClr val="accent1">
                    <a:lumMod val="20000"/>
                    <a:lumOff val="80000"/>
                  </a:schemeClr>
                </a:solidFill>
              </a:rPr>
              <a:t>Bread and Wine—the emblems:</a:t>
            </a:r>
          </a:p>
          <a:p>
            <a:endParaRPr lang="en-US" dirty="0">
              <a:solidFill>
                <a:schemeClr val="accent1">
                  <a:lumMod val="20000"/>
                  <a:lumOff val="80000"/>
                </a:schemeClr>
              </a:solidFill>
            </a:endParaRPr>
          </a:p>
          <a:p>
            <a:r>
              <a:rPr lang="en-US" dirty="0">
                <a:solidFill>
                  <a:schemeClr val="accent1">
                    <a:lumMod val="20000"/>
                    <a:lumOff val="80000"/>
                  </a:schemeClr>
                </a:solidFill>
              </a:rPr>
              <a:t>Bread is the proper emblem of the spiritual food we receive in the Sacrament.</a:t>
            </a:r>
          </a:p>
          <a:p>
            <a:endParaRPr lang="en-US" dirty="0">
              <a:solidFill>
                <a:schemeClr val="accent1">
                  <a:lumMod val="20000"/>
                  <a:lumOff val="80000"/>
                </a:schemeClr>
              </a:solidFill>
            </a:endParaRPr>
          </a:p>
          <a:p>
            <a:r>
              <a:rPr lang="en-US" dirty="0">
                <a:solidFill>
                  <a:schemeClr val="accent1">
                    <a:lumMod val="20000"/>
                    <a:lumOff val="80000"/>
                  </a:schemeClr>
                </a:solidFill>
              </a:rPr>
              <a:t>“Wine” is here, used as a synonym for the </a:t>
            </a:r>
            <a:r>
              <a:rPr lang="en-US" i="1" dirty="0">
                <a:solidFill>
                  <a:schemeClr val="accent1">
                    <a:lumMod val="20000"/>
                    <a:lumOff val="80000"/>
                  </a:schemeClr>
                </a:solidFill>
              </a:rPr>
              <a:t>Cup</a:t>
            </a:r>
            <a:r>
              <a:rPr lang="en-US" dirty="0">
                <a:solidFill>
                  <a:schemeClr val="accent1">
                    <a:lumMod val="20000"/>
                    <a:lumOff val="80000"/>
                  </a:schemeClr>
                </a:solidFill>
              </a:rPr>
              <a:t>.</a:t>
            </a:r>
          </a:p>
          <a:p>
            <a:r>
              <a:rPr lang="en-US" dirty="0">
                <a:solidFill>
                  <a:schemeClr val="accent1">
                    <a:lumMod val="20000"/>
                    <a:lumOff val="80000"/>
                  </a:schemeClr>
                </a:solidFill>
              </a:rPr>
              <a:t>(see Matthew 26:27)</a:t>
            </a:r>
          </a:p>
          <a:p>
            <a:endParaRPr lang="en-US" dirty="0">
              <a:solidFill>
                <a:schemeClr val="accent1">
                  <a:lumMod val="20000"/>
                  <a:lumOff val="80000"/>
                </a:schemeClr>
              </a:solidFill>
            </a:endParaRPr>
          </a:p>
          <a:p>
            <a:r>
              <a:rPr lang="en-US" dirty="0">
                <a:solidFill>
                  <a:schemeClr val="accent1">
                    <a:lumMod val="20000"/>
                    <a:lumOff val="80000"/>
                  </a:schemeClr>
                </a:solidFill>
              </a:rPr>
              <a:t>The essential part of the Sacrament is that those who partake of it receive broken bread and drink of the cup, in remembrance of the broken body and spilt blood of the Redeemer. </a:t>
            </a:r>
          </a:p>
          <a:p>
            <a:r>
              <a:rPr lang="en-US" dirty="0">
                <a:solidFill>
                  <a:schemeClr val="accent1">
                    <a:lumMod val="20000"/>
                    <a:lumOff val="80000"/>
                  </a:schemeClr>
                </a:solidFill>
              </a:rPr>
              <a:t>Both must be blessed, and both must be received by the communicants.</a:t>
            </a:r>
          </a:p>
          <a:p>
            <a:r>
              <a:rPr lang="en-US" sz="1200" dirty="0">
                <a:solidFill>
                  <a:schemeClr val="accent1">
                    <a:lumMod val="20000"/>
                    <a:lumOff val="80000"/>
                  </a:schemeClr>
                </a:solidFill>
              </a:rPr>
              <a:t>Smith and </a:t>
            </a:r>
            <a:r>
              <a:rPr lang="en-US" sz="1200" dirty="0" err="1">
                <a:solidFill>
                  <a:schemeClr val="accent1">
                    <a:lumMod val="20000"/>
                    <a:lumOff val="80000"/>
                  </a:schemeClr>
                </a:solidFill>
              </a:rPr>
              <a:t>Sjodahl</a:t>
            </a:r>
            <a:endParaRPr lang="en-US" sz="1200" dirty="0">
              <a:solidFill>
                <a:schemeClr val="accent1">
                  <a:lumMod val="20000"/>
                  <a:lumOff val="80000"/>
                </a:schemeClr>
              </a:solidFill>
            </a:endParaRPr>
          </a:p>
        </p:txBody>
      </p:sp>
      <p:pic>
        <p:nvPicPr>
          <p:cNvPr id="14" name="Picture 13">
            <a:extLst>
              <a:ext uri="{FF2B5EF4-FFF2-40B4-BE49-F238E27FC236}">
                <a16:creationId xmlns:a16="http://schemas.microsoft.com/office/drawing/2014/main" id="{D18DC47D-DA55-4803-8728-D7432F2226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4423" y="923330"/>
            <a:ext cx="2534004" cy="3858163"/>
          </a:xfrm>
          <a:prstGeom prst="rect">
            <a:avLst/>
          </a:prstGeom>
        </p:spPr>
      </p:pic>
      <p:pic>
        <p:nvPicPr>
          <p:cNvPr id="16" name="Picture 15">
            <a:extLst>
              <a:ext uri="{FF2B5EF4-FFF2-40B4-BE49-F238E27FC236}">
                <a16:creationId xmlns:a16="http://schemas.microsoft.com/office/drawing/2014/main" id="{F3A92247-83AA-4C2B-BC21-348DF68D3B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6450" y="914401"/>
            <a:ext cx="2371550" cy="3834716"/>
          </a:xfrm>
          <a:prstGeom prst="rect">
            <a:avLst/>
          </a:prstGeom>
        </p:spPr>
      </p:pic>
    </p:spTree>
    <p:extLst>
      <p:ext uri="{BB962C8B-B14F-4D97-AF65-F5344CB8AC3E}">
        <p14:creationId xmlns:p14="http://schemas.microsoft.com/office/powerpoint/2010/main" val="400088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4" end="4"/>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 presetClass="entr" presetSubtype="0" fill="hold" nodeType="withEffect">
                                  <p:stCondLst>
                                    <p:cond delay="0"/>
                                  </p:stCondLst>
                                  <p:childTnLst>
                                    <p:set>
                                      <p:cBhvr>
                                        <p:cTn id="13"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xEl>
                                              <p:pRg st="7" end="7"/>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
                                            <p:txEl>
                                              <p:pRg st="8" end="8"/>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3554"/>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7E573FFA-EB0C-4499-98ED-4F17D25803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91729" y="6382540"/>
            <a:ext cx="3276600" cy="369332"/>
          </a:xfrm>
          <a:prstGeom prst="rect">
            <a:avLst/>
          </a:prstGeom>
          <a:noFill/>
        </p:spPr>
        <p:txBody>
          <a:bodyPr wrap="square" rtlCol="0">
            <a:spAutoFit/>
          </a:bodyPr>
          <a:lstStyle/>
          <a:p>
            <a:r>
              <a:rPr lang="en-US" dirty="0">
                <a:solidFill>
                  <a:schemeClr val="accent1">
                    <a:lumMod val="20000"/>
                    <a:lumOff val="80000"/>
                  </a:schemeClr>
                </a:solidFill>
              </a:rPr>
              <a:t>D&amp;C 20:77-79</a:t>
            </a:r>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accent1">
                    <a:lumMod val="20000"/>
                    <a:lumOff val="80000"/>
                  </a:schemeClr>
                </a:solidFill>
                <a:latin typeface="Arial Rounded MT Bold" pitchFamily="34" charset="0"/>
              </a:rPr>
              <a:t>Partaking</a:t>
            </a:r>
          </a:p>
        </p:txBody>
      </p:sp>
      <p:grpSp>
        <p:nvGrpSpPr>
          <p:cNvPr id="22" name="Group 21"/>
          <p:cNvGrpSpPr/>
          <p:nvPr/>
        </p:nvGrpSpPr>
        <p:grpSpPr>
          <a:xfrm>
            <a:off x="3124200" y="1600200"/>
            <a:ext cx="6400800" cy="3657600"/>
            <a:chOff x="1981200" y="2133600"/>
            <a:chExt cx="6400800" cy="3657600"/>
          </a:xfrm>
        </p:grpSpPr>
        <p:grpSp>
          <p:nvGrpSpPr>
            <p:cNvPr id="12" name="Group 11"/>
            <p:cNvGrpSpPr/>
            <p:nvPr/>
          </p:nvGrpSpPr>
          <p:grpSpPr>
            <a:xfrm>
              <a:off x="1981200" y="2133600"/>
              <a:ext cx="6400800" cy="3657600"/>
              <a:chOff x="1143000" y="228600"/>
              <a:chExt cx="7086600" cy="3733800"/>
            </a:xfrm>
          </p:grpSpPr>
          <p:sp>
            <p:nvSpPr>
              <p:cNvPr id="14" name="Flowchart: Manual Operation 13"/>
              <p:cNvSpPr/>
              <p:nvPr/>
            </p:nvSpPr>
            <p:spPr>
              <a:xfrm>
                <a:off x="15240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14"/>
              <p:cNvSpPr/>
              <p:nvPr/>
            </p:nvSpPr>
            <p:spPr>
              <a:xfrm>
                <a:off x="28956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15"/>
              <p:cNvSpPr/>
              <p:nvPr/>
            </p:nvSpPr>
            <p:spPr>
              <a:xfrm>
                <a:off x="41910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16"/>
              <p:cNvSpPr/>
              <p:nvPr/>
            </p:nvSpPr>
            <p:spPr>
              <a:xfrm>
                <a:off x="54864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17"/>
              <p:cNvSpPr/>
              <p:nvPr/>
            </p:nvSpPr>
            <p:spPr>
              <a:xfrm>
                <a:off x="67818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lock Arc 18"/>
              <p:cNvSpPr/>
              <p:nvPr/>
            </p:nvSpPr>
            <p:spPr>
              <a:xfrm>
                <a:off x="2133600" y="228600"/>
                <a:ext cx="4953000" cy="3733800"/>
              </a:xfrm>
              <a:prstGeom prst="blockArc">
                <a:avLst>
                  <a:gd name="adj1" fmla="val 10730320"/>
                  <a:gd name="adj2" fmla="val 41131"/>
                  <a:gd name="adj3" fmla="val 10235"/>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lowchart: Manual Operation 19"/>
              <p:cNvSpPr/>
              <p:nvPr/>
            </p:nvSpPr>
            <p:spPr>
              <a:xfrm>
                <a:off x="1219200" y="2362200"/>
                <a:ext cx="7010400" cy="1447800"/>
              </a:xfrm>
              <a:prstGeom prst="flowChartManualOperatio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143000" y="2057400"/>
                <a:ext cx="7086600" cy="533400"/>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3124200" y="4038600"/>
              <a:ext cx="4572000" cy="1477328"/>
            </a:xfrm>
            <a:prstGeom prst="rect">
              <a:avLst/>
            </a:prstGeom>
          </p:spPr>
          <p:txBody>
            <a:bodyPr>
              <a:spAutoFit/>
            </a:bodyPr>
            <a:lstStyle/>
            <a:p>
              <a:pPr algn="ctr"/>
              <a:r>
                <a:rPr lang="en-US" b="1" i="1" dirty="0"/>
                <a:t>When we partake of the sacrament, we witness that we are willing to take upon ourselves the name of Jesus Christ, that we will always remember Him, and that we will keep His commandments.</a:t>
              </a:r>
              <a:endParaRPr lang="en-US" dirty="0"/>
            </a:p>
          </p:txBody>
        </p:sp>
      </p:grpSp>
    </p:spTree>
    <p:extLst>
      <p:ext uri="{BB962C8B-B14F-4D97-AF65-F5344CB8AC3E}">
        <p14:creationId xmlns:p14="http://schemas.microsoft.com/office/powerpoint/2010/main" val="2102092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2B321D-417C-4C58-9F10-5ABDDFB7D2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06331" y="6400156"/>
            <a:ext cx="3276600" cy="369332"/>
          </a:xfrm>
          <a:prstGeom prst="rect">
            <a:avLst/>
          </a:prstGeom>
          <a:noFill/>
        </p:spPr>
        <p:txBody>
          <a:bodyPr wrap="square" rtlCol="0">
            <a:spAutoFit/>
          </a:bodyPr>
          <a:lstStyle/>
          <a:p>
            <a:r>
              <a:rPr lang="en-US" dirty="0">
                <a:solidFill>
                  <a:schemeClr val="accent1">
                    <a:lumMod val="20000"/>
                    <a:lumOff val="80000"/>
                  </a:schemeClr>
                </a:solidFill>
              </a:rPr>
              <a:t>D&amp;C 20:77-79</a:t>
            </a:r>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accent1">
                    <a:lumMod val="20000"/>
                    <a:lumOff val="80000"/>
                  </a:schemeClr>
                </a:solidFill>
                <a:latin typeface="Arial Rounded MT Bold" pitchFamily="34" charset="0"/>
              </a:rPr>
              <a:t>Always Remember Him</a:t>
            </a:r>
          </a:p>
        </p:txBody>
      </p:sp>
      <p:sp>
        <p:nvSpPr>
          <p:cNvPr id="22" name="Rectangle 21"/>
          <p:cNvSpPr/>
          <p:nvPr/>
        </p:nvSpPr>
        <p:spPr>
          <a:xfrm>
            <a:off x="1579614" y="1062946"/>
            <a:ext cx="6272981" cy="3877985"/>
          </a:xfrm>
          <a:prstGeom prst="rect">
            <a:avLst/>
          </a:prstGeom>
        </p:spPr>
        <p:txBody>
          <a:bodyPr wrap="square">
            <a:spAutoFit/>
          </a:bodyPr>
          <a:lstStyle/>
          <a:p>
            <a:pPr fontAlgn="base"/>
            <a:r>
              <a:rPr lang="en-US" dirty="0">
                <a:solidFill>
                  <a:schemeClr val="accent1">
                    <a:lumMod val="20000"/>
                    <a:lumOff val="80000"/>
                  </a:schemeClr>
                </a:solidFill>
              </a:rPr>
              <a:t>“We should first put in place the things that make it possible to always remember Him—frequent prayer and scripture study, thoughtful study of apostolic teachings, weekly preparation to partake of the sacrament worthily, Sunday worship, and recording and remembering what the Spirit and experience teach us about discipleship.</a:t>
            </a:r>
          </a:p>
          <a:p>
            <a:pPr fontAlgn="base"/>
            <a:r>
              <a:rPr lang="en-US" dirty="0">
                <a:solidFill>
                  <a:schemeClr val="accent1">
                    <a:lumMod val="20000"/>
                    <a:lumOff val="80000"/>
                  </a:schemeClr>
                </a:solidFill>
              </a:rPr>
              <a:t>“Other things may come to your mind particularly suited to you at this point in your life. …</a:t>
            </a:r>
          </a:p>
          <a:p>
            <a:pPr fontAlgn="base"/>
            <a:endParaRPr lang="en-US" dirty="0">
              <a:solidFill>
                <a:schemeClr val="accent1">
                  <a:lumMod val="20000"/>
                  <a:lumOff val="80000"/>
                </a:schemeClr>
              </a:solidFill>
            </a:endParaRPr>
          </a:p>
          <a:p>
            <a:pPr fontAlgn="base"/>
            <a:r>
              <a:rPr lang="en-US" dirty="0">
                <a:solidFill>
                  <a:schemeClr val="accent1">
                    <a:lumMod val="20000"/>
                    <a:lumOff val="80000"/>
                  </a:schemeClr>
                </a:solidFill>
              </a:rPr>
              <a:t>“… I can attest that over time our desire and capacity to always remember and follow the Savior will grow. We should patiently work toward that end and pray always for the discernment and divine help we need” </a:t>
            </a:r>
          </a:p>
          <a:p>
            <a:pPr fontAlgn="base"/>
            <a:r>
              <a:rPr lang="en-US" sz="1200" dirty="0">
                <a:solidFill>
                  <a:schemeClr val="accent1">
                    <a:lumMod val="20000"/>
                    <a:lumOff val="80000"/>
                  </a:schemeClr>
                </a:solidFill>
              </a:rPr>
              <a:t>Elder D. Todd </a:t>
            </a:r>
            <a:r>
              <a:rPr lang="en-US" sz="1200" dirty="0" err="1">
                <a:solidFill>
                  <a:schemeClr val="accent1">
                    <a:lumMod val="20000"/>
                    <a:lumOff val="80000"/>
                  </a:schemeClr>
                </a:solidFill>
              </a:rPr>
              <a:t>Christofferson</a:t>
            </a:r>
            <a:endParaRPr lang="en-US" sz="1200" dirty="0">
              <a:solidFill>
                <a:schemeClr val="accent1">
                  <a:lumMod val="20000"/>
                  <a:lumOff val="80000"/>
                </a:schemeClr>
              </a:solidFill>
            </a:endParaRPr>
          </a:p>
        </p:txBody>
      </p:sp>
      <p:pic>
        <p:nvPicPr>
          <p:cNvPr id="3" name="Picture 2">
            <a:extLst>
              <a:ext uri="{FF2B5EF4-FFF2-40B4-BE49-F238E27FC236}">
                <a16:creationId xmlns:a16="http://schemas.microsoft.com/office/drawing/2014/main" id="{9543E846-8D9F-4BBB-927E-697367B5AD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7463" y="1031238"/>
            <a:ext cx="2975794" cy="2397762"/>
          </a:xfrm>
          <a:prstGeom prst="rect">
            <a:avLst/>
          </a:prstGeom>
        </p:spPr>
      </p:pic>
      <p:pic>
        <p:nvPicPr>
          <p:cNvPr id="8" name="Picture 7">
            <a:extLst>
              <a:ext uri="{FF2B5EF4-FFF2-40B4-BE49-F238E27FC236}">
                <a16:creationId xmlns:a16="http://schemas.microsoft.com/office/drawing/2014/main" id="{0C2D51A3-0EFC-4EF9-9F9B-F2422B3793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7463" y="3919637"/>
            <a:ext cx="1926773" cy="2569031"/>
          </a:xfrm>
          <a:prstGeom prst="rect">
            <a:avLst/>
          </a:prstGeom>
        </p:spPr>
      </p:pic>
      <p:pic>
        <p:nvPicPr>
          <p:cNvPr id="11" name="Picture 10">
            <a:extLst>
              <a:ext uri="{FF2B5EF4-FFF2-40B4-BE49-F238E27FC236}">
                <a16:creationId xmlns:a16="http://schemas.microsoft.com/office/drawing/2014/main" id="{9ED986FE-CA45-4FF2-955A-3A51100A43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6065" y="4697968"/>
            <a:ext cx="2387600" cy="1790700"/>
          </a:xfrm>
          <a:prstGeom prst="rect">
            <a:avLst/>
          </a:prstGeom>
        </p:spPr>
      </p:pic>
      <p:pic>
        <p:nvPicPr>
          <p:cNvPr id="13" name="Picture 12">
            <a:extLst>
              <a:ext uri="{FF2B5EF4-FFF2-40B4-BE49-F238E27FC236}">
                <a16:creationId xmlns:a16="http://schemas.microsoft.com/office/drawing/2014/main" id="{801C770C-B265-4649-AAD6-CE18F8C084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784" y="209974"/>
            <a:ext cx="1170432" cy="1463040"/>
          </a:xfrm>
          <a:prstGeom prst="rect">
            <a:avLst/>
          </a:prstGeom>
        </p:spPr>
      </p:pic>
    </p:spTree>
    <p:extLst>
      <p:ext uri="{BB962C8B-B14F-4D97-AF65-F5344CB8AC3E}">
        <p14:creationId xmlns:p14="http://schemas.microsoft.com/office/powerpoint/2010/main" val="85056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08837BC-D1FE-4204-8481-E66E683197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65529" y="6444626"/>
            <a:ext cx="3276600" cy="369332"/>
          </a:xfrm>
          <a:prstGeom prst="rect">
            <a:avLst/>
          </a:prstGeom>
          <a:noFill/>
        </p:spPr>
        <p:txBody>
          <a:bodyPr wrap="square" rtlCol="0">
            <a:spAutoFit/>
          </a:bodyPr>
          <a:lstStyle/>
          <a:p>
            <a:r>
              <a:rPr lang="en-US" dirty="0">
                <a:solidFill>
                  <a:schemeClr val="accent1">
                    <a:lumMod val="20000"/>
                    <a:lumOff val="80000"/>
                  </a:schemeClr>
                </a:solidFill>
              </a:rPr>
              <a:t>D&amp;C 20:77-79</a:t>
            </a:r>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accent1">
                    <a:lumMod val="20000"/>
                    <a:lumOff val="80000"/>
                  </a:schemeClr>
                </a:solidFill>
                <a:latin typeface="Arial Rounded MT Bold" pitchFamily="34" charset="0"/>
              </a:rPr>
              <a:t>Remission of Sins</a:t>
            </a:r>
          </a:p>
        </p:txBody>
      </p:sp>
      <p:sp>
        <p:nvSpPr>
          <p:cNvPr id="22" name="Rectangle 21"/>
          <p:cNvSpPr/>
          <p:nvPr/>
        </p:nvSpPr>
        <p:spPr>
          <a:xfrm>
            <a:off x="5638800" y="3581401"/>
            <a:ext cx="5029200" cy="3139321"/>
          </a:xfrm>
          <a:prstGeom prst="rect">
            <a:avLst/>
          </a:prstGeom>
        </p:spPr>
        <p:txBody>
          <a:bodyPr wrap="square">
            <a:spAutoFit/>
          </a:bodyPr>
          <a:lstStyle/>
          <a:p>
            <a:pPr fontAlgn="base"/>
            <a:r>
              <a:rPr lang="en-US" dirty="0">
                <a:solidFill>
                  <a:schemeClr val="accent1">
                    <a:lumMod val="20000"/>
                    <a:lumOff val="80000"/>
                  </a:schemeClr>
                </a:solidFill>
              </a:rPr>
              <a:t>“You receive great blessings when you keep the baptismal covenant. As you renew it, the Lord renews the promised remission of your sins. Cleansed from sin, you are able to ‘always have his Spirit to be with [you]’ (D&amp;C 20:77). The Spirit’s constant companionship is one of the greatest gifts you can receive in mortality. The Spirit will guide you in the paths of righteousness and peace, leading you to eternal life with your Father in Heaven and Jesus Christ.”</a:t>
            </a:r>
          </a:p>
          <a:p>
            <a:pPr fontAlgn="base"/>
            <a:r>
              <a:rPr lang="en-US" sz="1200" i="1" dirty="0">
                <a:solidFill>
                  <a:schemeClr val="accent1">
                    <a:lumMod val="20000"/>
                    <a:lumOff val="80000"/>
                  </a:schemeClr>
                </a:solidFill>
              </a:rPr>
              <a:t>True to the Faith</a:t>
            </a:r>
            <a:endParaRPr lang="en-US" sz="1200" dirty="0">
              <a:solidFill>
                <a:schemeClr val="accent1">
                  <a:lumMod val="20000"/>
                  <a:lumOff val="80000"/>
                </a:schemeClr>
              </a:solidFill>
            </a:endParaRPr>
          </a:p>
        </p:txBody>
      </p:sp>
      <p:sp>
        <p:nvSpPr>
          <p:cNvPr id="9" name="Rectangle 8"/>
          <p:cNvSpPr/>
          <p:nvPr/>
        </p:nvSpPr>
        <p:spPr>
          <a:xfrm>
            <a:off x="1828800" y="914400"/>
            <a:ext cx="4572000" cy="2862322"/>
          </a:xfrm>
          <a:prstGeom prst="rect">
            <a:avLst/>
          </a:prstGeom>
        </p:spPr>
        <p:txBody>
          <a:bodyPr>
            <a:spAutoFit/>
          </a:bodyPr>
          <a:lstStyle/>
          <a:p>
            <a:r>
              <a:rPr lang="en-US" dirty="0">
                <a:solidFill>
                  <a:schemeClr val="accent1">
                    <a:lumMod val="20000"/>
                    <a:lumOff val="80000"/>
                  </a:schemeClr>
                </a:solidFill>
              </a:rPr>
              <a:t>“The renewal of our covenants by partaking of the sacrament should also be preceded by repentance, so we come to that sacred ordinance with a broken heart and a contrite spirit…Then, as we renew our baptismal covenants and affirm that we will “always remember him’ the Lord will renew the promised remission of our sins, under the conditions and at the time he chooses…”</a:t>
            </a:r>
          </a:p>
          <a:p>
            <a:r>
              <a:rPr lang="en-US" sz="1200" dirty="0" err="1">
                <a:solidFill>
                  <a:schemeClr val="accent1">
                    <a:lumMod val="20000"/>
                    <a:lumOff val="80000"/>
                  </a:schemeClr>
                </a:solidFill>
              </a:rPr>
              <a:t>Dallin</a:t>
            </a:r>
            <a:r>
              <a:rPr lang="en-US" sz="1200" dirty="0">
                <a:solidFill>
                  <a:schemeClr val="accent1">
                    <a:lumMod val="20000"/>
                    <a:lumOff val="80000"/>
                  </a:schemeClr>
                </a:solidFill>
              </a:rPr>
              <a:t> H. Oaks</a:t>
            </a:r>
          </a:p>
        </p:txBody>
      </p:sp>
      <p:pic>
        <p:nvPicPr>
          <p:cNvPr id="3" name="Picture 2">
            <a:extLst>
              <a:ext uri="{FF2B5EF4-FFF2-40B4-BE49-F238E27FC236}">
                <a16:creationId xmlns:a16="http://schemas.microsoft.com/office/drawing/2014/main" id="{058CED4C-D2AF-43CF-966D-3716153807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0013" y="1034298"/>
            <a:ext cx="2438400" cy="2409825"/>
          </a:xfrm>
          <a:prstGeom prst="rect">
            <a:avLst/>
          </a:prstGeom>
        </p:spPr>
      </p:pic>
      <p:pic>
        <p:nvPicPr>
          <p:cNvPr id="8" name="Picture 7">
            <a:extLst>
              <a:ext uri="{FF2B5EF4-FFF2-40B4-BE49-F238E27FC236}">
                <a16:creationId xmlns:a16="http://schemas.microsoft.com/office/drawing/2014/main" id="{5DC74C32-74AA-426B-BE97-D3CCC739DE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5329" y="4049378"/>
            <a:ext cx="2133600" cy="2151888"/>
          </a:xfrm>
          <a:prstGeom prst="rect">
            <a:avLst/>
          </a:prstGeom>
        </p:spPr>
      </p:pic>
      <p:pic>
        <p:nvPicPr>
          <p:cNvPr id="14" name="Picture 13">
            <a:extLst>
              <a:ext uri="{FF2B5EF4-FFF2-40B4-BE49-F238E27FC236}">
                <a16:creationId xmlns:a16="http://schemas.microsoft.com/office/drawing/2014/main" id="{4E7E673D-68C6-4B0E-9DD5-77C694BDD9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1" y="298314"/>
            <a:ext cx="1267678" cy="1579914"/>
          </a:xfrm>
          <a:prstGeom prst="rect">
            <a:avLst/>
          </a:prstGeom>
        </p:spPr>
      </p:pic>
    </p:spTree>
    <p:extLst>
      <p:ext uri="{BB962C8B-B14F-4D97-AF65-F5344CB8AC3E}">
        <p14:creationId xmlns:p14="http://schemas.microsoft.com/office/powerpoint/2010/main" val="333056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xEl>
                                              <p:pRg st="1" end="1"/>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8D70FF1-AFD6-46DC-9F31-F25D83C038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96645" y="6382276"/>
            <a:ext cx="3276600" cy="369332"/>
          </a:xfrm>
          <a:prstGeom prst="rect">
            <a:avLst/>
          </a:prstGeom>
          <a:noFill/>
        </p:spPr>
        <p:txBody>
          <a:bodyPr wrap="square" rtlCol="0">
            <a:spAutoFit/>
          </a:bodyPr>
          <a:lstStyle/>
          <a:p>
            <a:r>
              <a:rPr lang="en-US" dirty="0">
                <a:solidFill>
                  <a:schemeClr val="accent1">
                    <a:lumMod val="20000"/>
                    <a:lumOff val="80000"/>
                  </a:schemeClr>
                </a:solidFill>
              </a:rPr>
              <a:t>D&amp;C 20:80-84</a:t>
            </a: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accent1">
                    <a:lumMod val="20000"/>
                    <a:lumOff val="80000"/>
                  </a:schemeClr>
                </a:solidFill>
                <a:latin typeface="Arial Rounded MT Bold" pitchFamily="34" charset="0"/>
              </a:rPr>
              <a:t>Keeping Records of Members</a:t>
            </a:r>
          </a:p>
        </p:txBody>
      </p:sp>
      <p:sp>
        <p:nvSpPr>
          <p:cNvPr id="9" name="Rectangle 8"/>
          <p:cNvSpPr/>
          <p:nvPr/>
        </p:nvSpPr>
        <p:spPr>
          <a:xfrm>
            <a:off x="698090" y="1143000"/>
            <a:ext cx="5550310" cy="4801314"/>
          </a:xfrm>
          <a:prstGeom prst="rect">
            <a:avLst/>
          </a:prstGeom>
        </p:spPr>
        <p:txBody>
          <a:bodyPr wrap="square">
            <a:spAutoFit/>
          </a:bodyPr>
          <a:lstStyle/>
          <a:p>
            <a:r>
              <a:rPr lang="en-US" dirty="0">
                <a:solidFill>
                  <a:schemeClr val="accent1">
                    <a:lumMod val="20000"/>
                    <a:lumOff val="80000"/>
                  </a:schemeClr>
                </a:solidFill>
              </a:rPr>
              <a:t>The priesthood holders in the early Church were instructed to record the names of people who had joined the Church. </a:t>
            </a:r>
          </a:p>
          <a:p>
            <a:endParaRPr lang="en-US" dirty="0">
              <a:solidFill>
                <a:schemeClr val="accent1">
                  <a:lumMod val="20000"/>
                  <a:lumOff val="80000"/>
                </a:schemeClr>
              </a:solidFill>
            </a:endParaRPr>
          </a:p>
          <a:p>
            <a:r>
              <a:rPr lang="en-US" dirty="0">
                <a:solidFill>
                  <a:schemeClr val="accent1">
                    <a:lumMod val="20000"/>
                    <a:lumOff val="80000"/>
                  </a:schemeClr>
                </a:solidFill>
              </a:rPr>
              <a:t>They kept these names in a book. </a:t>
            </a:r>
          </a:p>
          <a:p>
            <a:endParaRPr lang="en-US" dirty="0">
              <a:solidFill>
                <a:schemeClr val="accent1">
                  <a:lumMod val="20000"/>
                  <a:lumOff val="80000"/>
                </a:schemeClr>
              </a:solidFill>
            </a:endParaRPr>
          </a:p>
          <a:p>
            <a:r>
              <a:rPr lang="en-US" dirty="0">
                <a:solidFill>
                  <a:schemeClr val="accent1">
                    <a:lumMod val="20000"/>
                    <a:lumOff val="80000"/>
                  </a:schemeClr>
                </a:solidFill>
              </a:rPr>
              <a:t>The names of those who fell away from the Church were removed from the book. </a:t>
            </a:r>
          </a:p>
          <a:p>
            <a:endParaRPr lang="en-US" dirty="0">
              <a:solidFill>
                <a:schemeClr val="accent1">
                  <a:lumMod val="20000"/>
                  <a:lumOff val="80000"/>
                </a:schemeClr>
              </a:solidFill>
            </a:endParaRPr>
          </a:p>
          <a:p>
            <a:r>
              <a:rPr lang="en-US" dirty="0">
                <a:solidFill>
                  <a:schemeClr val="accent1">
                    <a:lumMod val="20000"/>
                    <a:lumOff val="80000"/>
                  </a:schemeClr>
                </a:solidFill>
              </a:rPr>
              <a:t>In addition, Church members who moved from one location to another were to take a certificate of their membership with them to give to their new priesthood leaders. </a:t>
            </a:r>
          </a:p>
          <a:p>
            <a:endParaRPr lang="en-US" dirty="0">
              <a:solidFill>
                <a:schemeClr val="accent1">
                  <a:lumMod val="20000"/>
                  <a:lumOff val="80000"/>
                </a:schemeClr>
              </a:solidFill>
            </a:endParaRPr>
          </a:p>
          <a:p>
            <a:r>
              <a:rPr lang="en-US" dirty="0">
                <a:solidFill>
                  <a:schemeClr val="accent1">
                    <a:lumMod val="20000"/>
                    <a:lumOff val="80000"/>
                  </a:schemeClr>
                </a:solidFill>
              </a:rPr>
              <a:t>In our day, Church leaders continue to keep accurate membership records, but the methods of doing so are more efficient.</a:t>
            </a:r>
            <a:endParaRPr lang="en-US" sz="1200" dirty="0">
              <a:solidFill>
                <a:schemeClr val="accent1">
                  <a:lumMod val="20000"/>
                  <a:lumOff val="80000"/>
                </a:schemeClr>
              </a:solidFill>
            </a:endParaRPr>
          </a:p>
        </p:txBody>
      </p:sp>
      <p:pic>
        <p:nvPicPr>
          <p:cNvPr id="3" name="Picture 2">
            <a:extLst>
              <a:ext uri="{FF2B5EF4-FFF2-40B4-BE49-F238E27FC236}">
                <a16:creationId xmlns:a16="http://schemas.microsoft.com/office/drawing/2014/main" id="{8480568F-4BD3-48AA-B20E-109E3D0C9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7223" y="748802"/>
            <a:ext cx="3657600" cy="1924050"/>
          </a:xfrm>
          <a:prstGeom prst="rect">
            <a:avLst/>
          </a:prstGeom>
        </p:spPr>
      </p:pic>
      <p:pic>
        <p:nvPicPr>
          <p:cNvPr id="8" name="Picture 7">
            <a:extLst>
              <a:ext uri="{FF2B5EF4-FFF2-40B4-BE49-F238E27FC236}">
                <a16:creationId xmlns:a16="http://schemas.microsoft.com/office/drawing/2014/main" id="{FCEC2BE8-E447-4A7C-800C-102FA671D3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0123" y="2809026"/>
            <a:ext cx="2971800" cy="1676400"/>
          </a:xfrm>
          <a:prstGeom prst="rect">
            <a:avLst/>
          </a:prstGeom>
        </p:spPr>
      </p:pic>
      <p:pic>
        <p:nvPicPr>
          <p:cNvPr id="12" name="Picture 11">
            <a:extLst>
              <a:ext uri="{FF2B5EF4-FFF2-40B4-BE49-F238E27FC236}">
                <a16:creationId xmlns:a16="http://schemas.microsoft.com/office/drawing/2014/main" id="{C11CDFD7-D132-4464-971E-B8A7779CB9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9236" y="4621600"/>
            <a:ext cx="3581400" cy="2032000"/>
          </a:xfrm>
          <a:prstGeom prst="rect">
            <a:avLst/>
          </a:prstGeom>
        </p:spPr>
      </p:pic>
    </p:spTree>
    <p:extLst>
      <p:ext uri="{BB962C8B-B14F-4D97-AF65-F5344CB8AC3E}">
        <p14:creationId xmlns:p14="http://schemas.microsoft.com/office/powerpoint/2010/main" val="414786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2A73AFC1-64F8-48C7-A7CA-6B909838FC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8658" y="0"/>
            <a:ext cx="10634650" cy="6278642"/>
          </a:xfrm>
          <a:prstGeom prst="rect">
            <a:avLst/>
          </a:prstGeom>
          <a:noFill/>
        </p:spPr>
        <p:txBody>
          <a:bodyPr wrap="square" rtlCol="0">
            <a:spAutoFit/>
          </a:bodyPr>
          <a:lstStyle/>
          <a:p>
            <a:r>
              <a:rPr lang="en-US" dirty="0">
                <a:solidFill>
                  <a:schemeClr val="accent1">
                    <a:lumMod val="20000"/>
                    <a:lumOff val="80000"/>
                  </a:schemeClr>
                </a:solidFill>
              </a:rPr>
              <a:t>Sources:</a:t>
            </a:r>
          </a:p>
          <a:p>
            <a:endParaRPr lang="en-US" dirty="0">
              <a:solidFill>
                <a:schemeClr val="accent1">
                  <a:lumMod val="20000"/>
                  <a:lumOff val="80000"/>
                </a:schemeClr>
              </a:solidFill>
            </a:endParaRPr>
          </a:p>
          <a:p>
            <a:r>
              <a:rPr lang="en-US" dirty="0">
                <a:solidFill>
                  <a:schemeClr val="accent1">
                    <a:lumMod val="20000"/>
                    <a:lumOff val="80000"/>
                  </a:schemeClr>
                </a:solidFill>
              </a:rPr>
              <a:t>Videos: </a:t>
            </a:r>
          </a:p>
          <a:p>
            <a:r>
              <a:rPr lang="en-US" b="1" dirty="0">
                <a:solidFill>
                  <a:schemeClr val="bg1"/>
                </a:solidFill>
              </a:rPr>
              <a:t>Same Jersey</a:t>
            </a:r>
            <a:r>
              <a:rPr lang="en-US" dirty="0">
                <a:solidFill>
                  <a:schemeClr val="bg1"/>
                </a:solidFill>
              </a:rPr>
              <a:t> (5:01)</a:t>
            </a:r>
          </a:p>
          <a:p>
            <a:r>
              <a:rPr lang="en-US" b="1" dirty="0">
                <a:solidFill>
                  <a:schemeClr val="bg1"/>
                </a:solidFill>
              </a:rPr>
              <a:t>Partake of the Sacrament</a:t>
            </a:r>
            <a:r>
              <a:rPr lang="en-US" dirty="0">
                <a:solidFill>
                  <a:schemeClr val="bg1"/>
                </a:solidFill>
              </a:rPr>
              <a:t> (1:48)</a:t>
            </a:r>
          </a:p>
          <a:p>
            <a:r>
              <a:rPr lang="en-US" b="1" dirty="0">
                <a:solidFill>
                  <a:schemeClr val="bg1"/>
                </a:solidFill>
              </a:rPr>
              <a:t>Always Remember Him</a:t>
            </a:r>
            <a:r>
              <a:rPr lang="en-US" dirty="0">
                <a:solidFill>
                  <a:schemeClr val="bg1"/>
                </a:solidFill>
              </a:rPr>
              <a:t> (5:27)</a:t>
            </a:r>
          </a:p>
          <a:p>
            <a:r>
              <a:rPr lang="en-US" b="1" dirty="0">
                <a:solidFill>
                  <a:schemeClr val="bg1"/>
                </a:solidFill>
              </a:rPr>
              <a:t>Sacrament Worship</a:t>
            </a:r>
            <a:r>
              <a:rPr lang="en-US" dirty="0">
                <a:solidFill>
                  <a:schemeClr val="bg1"/>
                </a:solidFill>
              </a:rPr>
              <a:t> (1:31)</a:t>
            </a:r>
          </a:p>
          <a:p>
            <a:endParaRPr lang="en-US" dirty="0">
              <a:solidFill>
                <a:srgbClr val="FFFF00"/>
              </a:solidFill>
            </a:endParaRPr>
          </a:p>
          <a:p>
            <a:r>
              <a:rPr lang="en-US" i="1" dirty="0">
                <a:solidFill>
                  <a:schemeClr val="accent1">
                    <a:lumMod val="20000"/>
                    <a:lumOff val="80000"/>
                  </a:schemeClr>
                </a:solidFill>
              </a:rPr>
              <a:t>History of the Church,</a:t>
            </a:r>
            <a:r>
              <a:rPr lang="en-US" dirty="0">
                <a:solidFill>
                  <a:schemeClr val="accent1">
                    <a:lumMod val="20000"/>
                    <a:lumOff val="80000"/>
                  </a:schemeClr>
                </a:solidFill>
              </a:rPr>
              <a:t> 1:61</a:t>
            </a:r>
          </a:p>
          <a:p>
            <a:r>
              <a:rPr lang="en-US" dirty="0">
                <a:solidFill>
                  <a:schemeClr val="accent1">
                    <a:lumMod val="20000"/>
                    <a:lumOff val="80000"/>
                  </a:schemeClr>
                </a:solidFill>
              </a:rPr>
              <a:t>Lucy Mack Smith, </a:t>
            </a:r>
            <a:r>
              <a:rPr lang="en-US" i="1" dirty="0">
                <a:solidFill>
                  <a:schemeClr val="accent1">
                    <a:lumMod val="20000"/>
                    <a:lumOff val="80000"/>
                  </a:schemeClr>
                </a:solidFill>
              </a:rPr>
              <a:t>History of Joseph Smith by His Mother,</a:t>
            </a:r>
            <a:r>
              <a:rPr lang="en-US" dirty="0">
                <a:solidFill>
                  <a:schemeClr val="accent1">
                    <a:lumMod val="20000"/>
                    <a:lumOff val="80000"/>
                  </a:schemeClr>
                </a:solidFill>
              </a:rPr>
              <a:t> ed. Preston Nibley [1958], 168; see also </a:t>
            </a:r>
            <a:r>
              <a:rPr lang="en-US" i="1" dirty="0">
                <a:solidFill>
                  <a:schemeClr val="accent1">
                    <a:lumMod val="20000"/>
                    <a:lumOff val="80000"/>
                  </a:schemeClr>
                </a:solidFill>
              </a:rPr>
              <a:t>History of the Church,</a:t>
            </a:r>
            <a:r>
              <a:rPr lang="en-US" dirty="0">
                <a:solidFill>
                  <a:schemeClr val="accent1">
                    <a:lumMod val="20000"/>
                    <a:lumOff val="80000"/>
                  </a:schemeClr>
                </a:solidFill>
              </a:rPr>
              <a:t> 1:79.</a:t>
            </a:r>
          </a:p>
          <a:p>
            <a:r>
              <a:rPr lang="en-US" dirty="0">
                <a:solidFill>
                  <a:schemeClr val="accent1">
                    <a:lumMod val="20000"/>
                    <a:lumOff val="80000"/>
                  </a:schemeClr>
                </a:solidFill>
              </a:rPr>
              <a:t>Joseph Smith </a:t>
            </a:r>
            <a:r>
              <a:rPr lang="en-US" i="1" dirty="0">
                <a:solidFill>
                  <a:schemeClr val="accent1">
                    <a:lumMod val="20000"/>
                    <a:lumOff val="80000"/>
                  </a:schemeClr>
                </a:solidFill>
              </a:rPr>
              <a:t>History of the Church</a:t>
            </a:r>
            <a:r>
              <a:rPr lang="en-US" dirty="0">
                <a:solidFill>
                  <a:schemeClr val="accent1">
                    <a:lumMod val="20000"/>
                    <a:lumOff val="80000"/>
                  </a:schemeClr>
                </a:solidFill>
              </a:rPr>
              <a:t>, Vol. II, p. 263</a:t>
            </a:r>
          </a:p>
          <a:p>
            <a:r>
              <a:rPr lang="en-US" dirty="0">
                <a:solidFill>
                  <a:schemeClr val="accent1">
                    <a:lumMod val="20000"/>
                    <a:lumOff val="80000"/>
                  </a:schemeClr>
                </a:solidFill>
              </a:rPr>
              <a:t>Joseph Fielding Smith </a:t>
            </a:r>
            <a:r>
              <a:rPr lang="en-US" i="1" dirty="0">
                <a:solidFill>
                  <a:schemeClr val="accent1">
                    <a:lumMod val="20000"/>
                    <a:lumOff val="80000"/>
                  </a:schemeClr>
                </a:solidFill>
              </a:rPr>
              <a:t>Doctrines of Salvation,</a:t>
            </a:r>
            <a:r>
              <a:rPr lang="en-US" dirty="0">
                <a:solidFill>
                  <a:schemeClr val="accent1">
                    <a:lumMod val="20000"/>
                    <a:lumOff val="80000"/>
                  </a:schemeClr>
                </a:solidFill>
              </a:rPr>
              <a:t> 2:50; see also Moroni 8:5–26).</a:t>
            </a:r>
          </a:p>
          <a:p>
            <a:r>
              <a:rPr lang="en-US" dirty="0">
                <a:solidFill>
                  <a:schemeClr val="accent1">
                    <a:lumMod val="20000"/>
                    <a:lumOff val="80000"/>
                  </a:schemeClr>
                </a:solidFill>
              </a:rPr>
              <a:t>Elder Melvin J. Ballard (in Bryant S. Hinckley, </a:t>
            </a:r>
            <a:r>
              <a:rPr lang="en-US" i="1" dirty="0">
                <a:solidFill>
                  <a:schemeClr val="accent1">
                    <a:lumMod val="20000"/>
                    <a:lumOff val="80000"/>
                  </a:schemeClr>
                </a:solidFill>
              </a:rPr>
              <a:t>Sermons and Missionary Services of Melvin Joseph Ballard</a:t>
            </a:r>
            <a:r>
              <a:rPr lang="en-US" dirty="0">
                <a:solidFill>
                  <a:schemeClr val="accent1">
                    <a:lumMod val="20000"/>
                    <a:lumOff val="80000"/>
                  </a:schemeClr>
                </a:solidFill>
              </a:rPr>
              <a:t> [1949], 151).</a:t>
            </a:r>
            <a:endParaRPr lang="en-US" sz="1200" dirty="0">
              <a:solidFill>
                <a:schemeClr val="accent1">
                  <a:lumMod val="20000"/>
                  <a:lumOff val="80000"/>
                </a:schemeClr>
              </a:solidFill>
            </a:endParaRPr>
          </a:p>
          <a:p>
            <a:r>
              <a:rPr lang="en-US" dirty="0">
                <a:solidFill>
                  <a:schemeClr val="accent1">
                    <a:lumMod val="20000"/>
                    <a:lumOff val="80000"/>
                  </a:schemeClr>
                </a:solidFill>
              </a:rPr>
              <a:t>Hyrum M. Smith and </a:t>
            </a:r>
            <a:r>
              <a:rPr lang="en-US" dirty="0" err="1">
                <a:solidFill>
                  <a:schemeClr val="accent1">
                    <a:lumMod val="20000"/>
                    <a:lumOff val="80000"/>
                  </a:schemeClr>
                </a:solidFill>
              </a:rPr>
              <a:t>Janne</a:t>
            </a:r>
            <a:r>
              <a:rPr lang="en-US" dirty="0">
                <a:solidFill>
                  <a:schemeClr val="accent1">
                    <a:lumMod val="20000"/>
                    <a:lumOff val="80000"/>
                  </a:schemeClr>
                </a:solidFill>
              </a:rPr>
              <a:t> M. </a:t>
            </a:r>
            <a:r>
              <a:rPr lang="en-US" dirty="0" err="1">
                <a:solidFill>
                  <a:schemeClr val="accent1">
                    <a:lumMod val="20000"/>
                    <a:lumOff val="80000"/>
                  </a:schemeClr>
                </a:solidFill>
              </a:rPr>
              <a:t>Sjodahl</a:t>
            </a:r>
            <a:r>
              <a:rPr lang="en-US" dirty="0">
                <a:solidFill>
                  <a:schemeClr val="accent1">
                    <a:lumMod val="20000"/>
                    <a:lumOff val="80000"/>
                  </a:schemeClr>
                </a:solidFill>
              </a:rPr>
              <a:t> </a:t>
            </a:r>
            <a:r>
              <a:rPr lang="en-US" i="1" dirty="0">
                <a:solidFill>
                  <a:schemeClr val="accent1">
                    <a:lumMod val="20000"/>
                    <a:lumOff val="80000"/>
                  </a:schemeClr>
                </a:solidFill>
              </a:rPr>
              <a:t>Commentary</a:t>
            </a:r>
            <a:r>
              <a:rPr lang="en-US" dirty="0">
                <a:solidFill>
                  <a:schemeClr val="accent1">
                    <a:lumMod val="20000"/>
                    <a:lumOff val="80000"/>
                  </a:schemeClr>
                </a:solidFill>
              </a:rPr>
              <a:t> pg. 111</a:t>
            </a:r>
          </a:p>
          <a:p>
            <a:r>
              <a:rPr lang="en-US" dirty="0">
                <a:solidFill>
                  <a:schemeClr val="accent1">
                    <a:lumMod val="20000"/>
                    <a:lumOff val="80000"/>
                  </a:schemeClr>
                </a:solidFill>
              </a:rPr>
              <a:t>Elder D. Todd </a:t>
            </a:r>
            <a:r>
              <a:rPr lang="en-US" dirty="0" err="1">
                <a:solidFill>
                  <a:schemeClr val="accent1">
                    <a:lumMod val="20000"/>
                    <a:lumOff val="80000"/>
                  </a:schemeClr>
                </a:solidFill>
              </a:rPr>
              <a:t>Christofferson</a:t>
            </a:r>
            <a:r>
              <a:rPr lang="en-US" dirty="0">
                <a:solidFill>
                  <a:schemeClr val="accent1">
                    <a:lumMod val="20000"/>
                    <a:lumOff val="80000"/>
                  </a:schemeClr>
                </a:solidFill>
              </a:rPr>
              <a:t> (“To Always Remember Him,” </a:t>
            </a:r>
            <a:r>
              <a:rPr lang="en-US" i="1" dirty="0">
                <a:solidFill>
                  <a:schemeClr val="accent1">
                    <a:lumMod val="20000"/>
                    <a:lumOff val="80000"/>
                  </a:schemeClr>
                </a:solidFill>
              </a:rPr>
              <a:t>Ensign,</a:t>
            </a:r>
            <a:r>
              <a:rPr lang="en-US" dirty="0">
                <a:solidFill>
                  <a:schemeClr val="accent1">
                    <a:lumMod val="20000"/>
                    <a:lumOff val="80000"/>
                  </a:schemeClr>
                </a:solidFill>
              </a:rPr>
              <a:t> Apr. 2011, 51).</a:t>
            </a:r>
          </a:p>
          <a:p>
            <a:r>
              <a:rPr lang="en-US" dirty="0">
                <a:solidFill>
                  <a:schemeClr val="accent1">
                    <a:lumMod val="20000"/>
                    <a:lumOff val="80000"/>
                  </a:schemeClr>
                </a:solidFill>
              </a:rPr>
              <a:t> (</a:t>
            </a:r>
            <a:r>
              <a:rPr lang="en-US" i="1" dirty="0">
                <a:solidFill>
                  <a:schemeClr val="accent1">
                    <a:lumMod val="20000"/>
                    <a:lumOff val="80000"/>
                  </a:schemeClr>
                </a:solidFill>
              </a:rPr>
              <a:t>True to the Faith: A Gospel Reference</a:t>
            </a:r>
            <a:r>
              <a:rPr lang="en-US" dirty="0">
                <a:solidFill>
                  <a:schemeClr val="accent1">
                    <a:lumMod val="20000"/>
                    <a:lumOff val="80000"/>
                  </a:schemeClr>
                </a:solidFill>
              </a:rPr>
              <a:t> [2004], 148).</a:t>
            </a:r>
            <a:endParaRPr lang="en-US" sz="1200" dirty="0">
              <a:solidFill>
                <a:schemeClr val="accent1">
                  <a:lumMod val="20000"/>
                  <a:lumOff val="80000"/>
                </a:schemeClr>
              </a:solidFill>
            </a:endParaRPr>
          </a:p>
          <a:p>
            <a:r>
              <a:rPr lang="en-US" dirty="0" err="1">
                <a:solidFill>
                  <a:schemeClr val="accent1">
                    <a:lumMod val="20000"/>
                    <a:lumOff val="80000"/>
                  </a:schemeClr>
                </a:solidFill>
              </a:rPr>
              <a:t>Dallin</a:t>
            </a:r>
            <a:r>
              <a:rPr lang="en-US" dirty="0">
                <a:solidFill>
                  <a:schemeClr val="accent1">
                    <a:lumMod val="20000"/>
                    <a:lumOff val="80000"/>
                  </a:schemeClr>
                </a:solidFill>
              </a:rPr>
              <a:t> H. Oaks Ensign Nov 1996 </a:t>
            </a:r>
          </a:p>
          <a:p>
            <a:endParaRPr lang="en-US" sz="1200" dirty="0">
              <a:solidFill>
                <a:schemeClr val="accent1">
                  <a:lumMod val="20000"/>
                  <a:lumOff val="80000"/>
                </a:schemeClr>
              </a:solidFill>
            </a:endParaRPr>
          </a:p>
          <a:p>
            <a:endParaRPr lang="en-US" dirty="0">
              <a:solidFill>
                <a:schemeClr val="accent1">
                  <a:lumMod val="20000"/>
                  <a:lumOff val="80000"/>
                </a:schemeClr>
              </a:solidFill>
            </a:endParaRPr>
          </a:p>
          <a:p>
            <a:endParaRPr lang="en-US" dirty="0">
              <a:solidFill>
                <a:schemeClr val="accent1">
                  <a:lumMod val="20000"/>
                  <a:lumOff val="80000"/>
                </a:schemeClr>
              </a:solidFill>
            </a:endParaRPr>
          </a:p>
        </p:txBody>
      </p:sp>
      <p:grpSp>
        <p:nvGrpSpPr>
          <p:cNvPr id="7" name="Group 6"/>
          <p:cNvGrpSpPr/>
          <p:nvPr/>
        </p:nvGrpSpPr>
        <p:grpSpPr>
          <a:xfrm>
            <a:off x="3434616" y="955335"/>
            <a:ext cx="778475" cy="963958"/>
            <a:chOff x="7543800" y="3810000"/>
            <a:chExt cx="1143000" cy="1447800"/>
          </a:xfrm>
        </p:grpSpPr>
        <p:sp>
          <p:nvSpPr>
            <p:cNvPr id="8" name="Trapezoid 7"/>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32"/>
            <p:cNvGrpSpPr/>
            <p:nvPr/>
          </p:nvGrpSpPr>
          <p:grpSpPr>
            <a:xfrm>
              <a:off x="7924800" y="3810000"/>
              <a:ext cx="645353" cy="610017"/>
              <a:chOff x="7924800" y="5867400"/>
              <a:chExt cx="645353" cy="610017"/>
            </a:xfrm>
          </p:grpSpPr>
          <p:grpSp>
            <p:nvGrpSpPr>
              <p:cNvPr id="20" name="Group 13"/>
              <p:cNvGrpSpPr/>
              <p:nvPr/>
            </p:nvGrpSpPr>
            <p:grpSpPr>
              <a:xfrm>
                <a:off x="7924800" y="5867400"/>
                <a:ext cx="645353" cy="610017"/>
                <a:chOff x="3037563" y="3121795"/>
                <a:chExt cx="1250371" cy="1224010"/>
              </a:xfrm>
            </p:grpSpPr>
            <p:sp>
              <p:nvSpPr>
                <p:cNvPr id="22" name="Oval 21"/>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33"/>
            <p:cNvGrpSpPr/>
            <p:nvPr/>
          </p:nvGrpSpPr>
          <p:grpSpPr>
            <a:xfrm>
              <a:off x="7543800" y="4038600"/>
              <a:ext cx="403070" cy="381000"/>
              <a:chOff x="7924800" y="5867400"/>
              <a:chExt cx="645353" cy="610017"/>
            </a:xfrm>
          </p:grpSpPr>
          <p:grpSp>
            <p:nvGrpSpPr>
              <p:cNvPr id="14" name="Group 13"/>
              <p:cNvGrpSpPr/>
              <p:nvPr/>
            </p:nvGrpSpPr>
            <p:grpSpPr>
              <a:xfrm>
                <a:off x="7924800" y="5867400"/>
                <a:ext cx="645353" cy="610017"/>
                <a:chOff x="3037563" y="3121795"/>
                <a:chExt cx="1250371" cy="1224010"/>
              </a:xfrm>
            </p:grpSpPr>
            <p:sp>
              <p:nvSpPr>
                <p:cNvPr id="16" name="Oval 15"/>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Footer Placeholder 14">
            <a:extLst>
              <a:ext uri="{FF2B5EF4-FFF2-40B4-BE49-F238E27FC236}">
                <a16:creationId xmlns:a16="http://schemas.microsoft.com/office/drawing/2014/main" id="{6ED1A500-09AE-4161-82FB-AE065039E3FB}"/>
              </a:ext>
            </a:extLst>
          </p:cNvPr>
          <p:cNvSpPr>
            <a:spLocks noGrp="1"/>
          </p:cNvSpPr>
          <p:nvPr/>
        </p:nvSpPr>
        <p:spPr>
          <a:xfrm>
            <a:off x="78658" y="638996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633069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0"/>
            <a:ext cx="4572000" cy="2308324"/>
          </a:xfrm>
          <a:prstGeom prst="rect">
            <a:avLst/>
          </a:prstGeom>
        </p:spPr>
        <p:txBody>
          <a:bodyPr>
            <a:spAutoFit/>
          </a:bodyPr>
          <a:lstStyle/>
          <a:p>
            <a:pPr fontAlgn="base"/>
            <a:r>
              <a:rPr lang="en-US" sz="1200" b="1" dirty="0"/>
              <a:t>Priesthood Keys</a:t>
            </a:r>
          </a:p>
          <a:p>
            <a:pPr fontAlgn="base"/>
            <a:r>
              <a:rPr lang="en-US" sz="1200" dirty="0"/>
              <a:t>Priesthood keys are the authority God has given to priesthood leaders to direct, control, and govern the use of His priesthood on earth. The exercise of priesthood authority is governed by those who hold its keys (see D&amp;C 65:2; 81:2; 124:123). Those who hold priesthood keys have the right to preside over and direct the Church within a jurisdiction.</a:t>
            </a:r>
          </a:p>
          <a:p>
            <a:pPr fontAlgn="base"/>
            <a:r>
              <a:rPr lang="en-US" sz="1200" dirty="0"/>
              <a:t>Jesus Christ holds all the keys of the priesthood pertaining to His Church. He has conferred upon each of His Apostles all the keys that pertain to the kingdom of God on earth. The senior living Apostle, the President of the Church, is the only person on earth authorized to exercise all priesthood keys (see D&amp;C 43:1–4; 81:2; 107:64–67, 91–92; 132:7). Handbook 2.1.1</a:t>
            </a:r>
          </a:p>
        </p:txBody>
      </p:sp>
      <p:sp>
        <p:nvSpPr>
          <p:cNvPr id="3" name="Rectangle 2"/>
          <p:cNvSpPr/>
          <p:nvPr/>
        </p:nvSpPr>
        <p:spPr>
          <a:xfrm>
            <a:off x="1524000" y="2362201"/>
            <a:ext cx="4572000" cy="4524315"/>
          </a:xfrm>
          <a:prstGeom prst="rect">
            <a:avLst/>
          </a:prstGeom>
        </p:spPr>
        <p:txBody>
          <a:bodyPr>
            <a:spAutoFit/>
          </a:bodyPr>
          <a:lstStyle/>
          <a:p>
            <a:r>
              <a:rPr lang="en-US" sz="1200" b="1" dirty="0"/>
              <a:t>Water or Wine</a:t>
            </a:r>
            <a:r>
              <a:rPr lang="en-US" sz="1200" dirty="0"/>
              <a:t>: “For, behold, I say unto you, that it </a:t>
            </a:r>
            <a:r>
              <a:rPr lang="en-US" sz="1200" dirty="0" err="1"/>
              <a:t>mattereth</a:t>
            </a:r>
            <a:r>
              <a:rPr lang="en-US" sz="1200" dirty="0"/>
              <a:t> not what ye shall eat or what ye shall drink when ye partake of the sacrament, if it so be that ye do it with an eye single to my glory—remembering unto the Father my body which was laid down for you, and my</a:t>
            </a:r>
            <a:r>
              <a:rPr lang="en-US" sz="1200" baseline="30000" dirty="0"/>
              <a:t> </a:t>
            </a:r>
            <a:r>
              <a:rPr lang="en-US" sz="1200" dirty="0"/>
              <a:t>blood which was shed for the remission of your sins.”</a:t>
            </a:r>
          </a:p>
          <a:p>
            <a:r>
              <a:rPr lang="en-US" sz="1200" dirty="0"/>
              <a:t>D&amp;C 27:2</a:t>
            </a:r>
          </a:p>
          <a:p>
            <a:endParaRPr lang="en-US" sz="1200" dirty="0"/>
          </a:p>
          <a:p>
            <a:r>
              <a:rPr lang="en-US" sz="1200" dirty="0"/>
              <a:t>In 1833 Joseph Smith received the revelation known as the Word of Wisdom, part of which states that alcohol consumption is harmful to a person's health and well-being. Initially the Word of Wisdom was treated simply as counsel, and the early saints would still drink alcohol on occasion. During the late 19th century, church leaders slowly started to take the Word of Wisdom as a commandment. This increased respect for the Word of Wisdom, combined with the scripture in Doctrine and Covenants 27:2. The practice was officially adopted church-wide in 1912.</a:t>
            </a:r>
          </a:p>
          <a:p>
            <a:r>
              <a:rPr lang="en-US" sz="1200" dirty="0"/>
              <a:t>Occasionally circumstances permit various other food substitutes as well. Crackers and tortillas are sometimes used in outdoor, rugged settings, such as church sponsored Boy Scout camping trips. The Church's official policy, however, is that Boy Scout troops not camp or hike on Sundays. Stories abound of WWII impoverished European congregations using potato slices. In such situations, the word "bread" (in English) is typically used in the prayers.</a:t>
            </a:r>
          </a:p>
          <a:p>
            <a:r>
              <a:rPr lang="en-US" sz="1200" dirty="0"/>
              <a:t>Wikipedia</a:t>
            </a:r>
          </a:p>
        </p:txBody>
      </p:sp>
      <p:sp>
        <p:nvSpPr>
          <p:cNvPr id="5" name="Rectangle 4"/>
          <p:cNvSpPr/>
          <p:nvPr/>
        </p:nvSpPr>
        <p:spPr>
          <a:xfrm>
            <a:off x="6096000" y="1"/>
            <a:ext cx="4572000" cy="6924973"/>
          </a:xfrm>
          <a:prstGeom prst="rect">
            <a:avLst/>
          </a:prstGeom>
          <a:ln>
            <a:solidFill>
              <a:schemeClr val="tx1"/>
            </a:solidFill>
          </a:ln>
        </p:spPr>
        <p:txBody>
          <a:bodyPr>
            <a:spAutoFit/>
          </a:bodyPr>
          <a:lstStyle/>
          <a:p>
            <a:r>
              <a:rPr lang="en-US" sz="1200" b="1" dirty="0"/>
              <a:t>History of administration of the sacrament:</a:t>
            </a:r>
          </a:p>
          <a:p>
            <a:r>
              <a:rPr lang="en-US" sz="1200" dirty="0"/>
              <a:t>Weekly administration of the sacrament did not begin until sometime in the 1850s. There is no known revelation commanding the weekly practice to have been adopted, but rather the custom developed and spread throughout the church over time.</a:t>
            </a:r>
          </a:p>
          <a:p>
            <a:r>
              <a:rPr lang="en-US" sz="1200" dirty="0"/>
              <a:t>Until the late 1890s or early 20th century, the entire congregation generally knelt during the sacramental prayers, consistent with D&amp;C 20:76</a:t>
            </a:r>
            <a:r>
              <a:rPr lang="en-US" sz="1200" baseline="30000" dirty="0"/>
              <a:t> </a:t>
            </a:r>
            <a:r>
              <a:rPr lang="en-US" sz="1200" dirty="0"/>
              <a:t>and Moroni 4:2.</a:t>
            </a:r>
            <a:r>
              <a:rPr lang="en-US" sz="1200" baseline="30000" dirty="0"/>
              <a:t> </a:t>
            </a:r>
            <a:r>
              <a:rPr lang="en-US" sz="1200" dirty="0"/>
              <a:t>More recent direction from church leaders only requires that the individual giving the prayer kneel.</a:t>
            </a:r>
          </a:p>
          <a:p>
            <a:r>
              <a:rPr lang="en-US" sz="1200" dirty="0"/>
              <a:t>Deacons and teachers didn't originally take part in the preparing or passing of the sacrament, which seems to have been first encouraged in 1898 and was widely implemented between the 1920s or 1930s. Previous reluctance to involve them was probably due to the following verse from the LDS Doctrine and Covenants:</a:t>
            </a:r>
          </a:p>
          <a:p>
            <a:r>
              <a:rPr lang="en-US" sz="1200" dirty="0"/>
              <a:t>But neither teachers nor deacons have authority to baptize, administer the sacrament, or lay on hands. (Doctrine and Covenants 20:58, LDS edition) The term administer has since been interpreted as reading the sacrament prayer, which deacons and teachers still do not have the authority to do. Individual water cups, instead of drinking from a common cup, were introduced in 1911.</a:t>
            </a:r>
          </a:p>
          <a:p>
            <a:r>
              <a:rPr lang="en-US" sz="1200" dirty="0"/>
              <a:t>Passing the sacrament first to the presiding church authority was emphasized in 1946. Wikipedia</a:t>
            </a:r>
          </a:p>
          <a:p>
            <a:endParaRPr lang="en-US" sz="1200" dirty="0"/>
          </a:p>
          <a:p>
            <a:r>
              <a:rPr lang="en-US" sz="1200" b="1" dirty="0"/>
              <a:t>Granite Vault Records for the Church:</a:t>
            </a:r>
          </a:p>
          <a:p>
            <a:r>
              <a:rPr lang="en-US" sz="1200" dirty="0"/>
              <a:t>The world’s largest collection of genealogical records is housed in a secure vault located in the mountains near Salt Lake City, Utah. The Church of Jesus Christ of Latter-day Saints built the Granite Mountain Records Vault in 1965 to preserve and protect records of importance to the Church, including its vast collection of family history microfilms.</a:t>
            </a:r>
          </a:p>
          <a:p>
            <a:pPr fontAlgn="base"/>
            <a:r>
              <a:rPr lang="en-US" sz="1200" dirty="0"/>
              <a:t>For security reasons, there is no public access to the Granite Mountain Records Vault.</a:t>
            </a:r>
          </a:p>
          <a:p>
            <a:pPr fontAlgn="base"/>
            <a:r>
              <a:rPr lang="en-US" sz="1200" dirty="0"/>
              <a:t>The vault safeguards more than 3.5 billion images on microfilm, microfiche, and digital media. Currently, the Church is in the process of digitizing the microfilms and making those digital records available through the FamilySearch.org website</a:t>
            </a:r>
          </a:p>
          <a:p>
            <a:pPr fontAlgn="base"/>
            <a:r>
              <a:rPr lang="en-US" sz="1200" dirty="0">
                <a:hlinkClick r:id="rId2"/>
              </a:rPr>
              <a:t>http://www.mormonnewsroom.org/article/granite-mountain-records-vault</a:t>
            </a:r>
            <a:endParaRPr lang="en-US" sz="1200" b="1" dirty="0"/>
          </a:p>
        </p:txBody>
      </p:sp>
      <p:sp>
        <p:nvSpPr>
          <p:cNvPr id="6" name="Rectangle 5"/>
          <p:cNvSpPr/>
          <p:nvPr/>
        </p:nvSpPr>
        <p:spPr>
          <a:xfrm>
            <a:off x="1524000" y="0"/>
            <a:ext cx="4572000"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0" y="2286000"/>
            <a:ext cx="4572000" cy="457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6000" y="0"/>
            <a:ext cx="4572000" cy="411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0022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6A57C94-1274-4E16-B028-3C2607B2FB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accent1">
                    <a:lumMod val="20000"/>
                    <a:lumOff val="80000"/>
                  </a:schemeClr>
                </a:solidFill>
                <a:latin typeface="Arial Rounded MT Bold" pitchFamily="34" charset="0"/>
              </a:rPr>
              <a:t>Background</a:t>
            </a:r>
          </a:p>
        </p:txBody>
      </p:sp>
      <p:sp>
        <p:nvSpPr>
          <p:cNvPr id="7" name="Rectangle 6"/>
          <p:cNvSpPr/>
          <p:nvPr/>
        </p:nvSpPr>
        <p:spPr>
          <a:xfrm>
            <a:off x="1386348" y="960333"/>
            <a:ext cx="9556955" cy="2677656"/>
          </a:xfrm>
          <a:prstGeom prst="rect">
            <a:avLst/>
          </a:prstGeom>
        </p:spPr>
        <p:txBody>
          <a:bodyPr wrap="square">
            <a:spAutoFit/>
          </a:bodyPr>
          <a:lstStyle/>
          <a:p>
            <a:pPr fontAlgn="base"/>
            <a:r>
              <a:rPr lang="en-US" dirty="0">
                <a:solidFill>
                  <a:schemeClr val="accent1">
                    <a:lumMod val="20000"/>
                    <a:lumOff val="80000"/>
                  </a:schemeClr>
                </a:solidFill>
              </a:rPr>
              <a:t>On April 6, 1830, as part of the meeting to organize the restored Church of Jesus Christ, Joseph Smith and Oliver Cowdery confirmed those who had previously been baptized and bestowed upon them the gift of the Holy Ghost </a:t>
            </a:r>
          </a:p>
          <a:p>
            <a:pPr fontAlgn="base"/>
            <a:r>
              <a:rPr lang="en-US" sz="1200" i="1" dirty="0">
                <a:solidFill>
                  <a:schemeClr val="accent1">
                    <a:lumMod val="20000"/>
                    <a:lumOff val="80000"/>
                  </a:schemeClr>
                </a:solidFill>
              </a:rPr>
              <a:t>History of the Church</a:t>
            </a:r>
            <a:endParaRPr lang="en-US" sz="1200" dirty="0">
              <a:solidFill>
                <a:schemeClr val="accent1">
                  <a:lumMod val="20000"/>
                  <a:lumOff val="80000"/>
                </a:schemeClr>
              </a:solidFill>
            </a:endParaRPr>
          </a:p>
          <a:p>
            <a:pPr fontAlgn="base"/>
            <a:endParaRPr lang="en-US" dirty="0">
              <a:solidFill>
                <a:schemeClr val="accent1">
                  <a:lumMod val="20000"/>
                  <a:lumOff val="80000"/>
                </a:schemeClr>
              </a:solidFill>
            </a:endParaRPr>
          </a:p>
          <a:p>
            <a:pPr fontAlgn="base"/>
            <a:endParaRPr lang="en-US" dirty="0">
              <a:solidFill>
                <a:schemeClr val="accent1">
                  <a:lumMod val="20000"/>
                  <a:lumOff val="80000"/>
                </a:schemeClr>
              </a:solidFill>
            </a:endParaRPr>
          </a:p>
          <a:p>
            <a:pPr fontAlgn="base"/>
            <a:r>
              <a:rPr lang="en-US" dirty="0">
                <a:solidFill>
                  <a:schemeClr val="accent1">
                    <a:lumMod val="20000"/>
                    <a:lumOff val="80000"/>
                  </a:schemeClr>
                </a:solidFill>
              </a:rPr>
              <a:t>Joseph Smith’s parents were baptized and confirmed that day. This was a joyful time for the Prophet, who exclaimed, “Praise to my God! that I lived to see my own father baptized into the true Church of Jesus Christ!” </a:t>
            </a:r>
          </a:p>
          <a:p>
            <a:pPr fontAlgn="base"/>
            <a:r>
              <a:rPr lang="en-US" sz="1200" dirty="0">
                <a:solidFill>
                  <a:schemeClr val="accent1">
                    <a:lumMod val="20000"/>
                    <a:lumOff val="80000"/>
                  </a:schemeClr>
                </a:solidFill>
              </a:rPr>
              <a:t>Lucy Mack Smith</a:t>
            </a:r>
          </a:p>
        </p:txBody>
      </p:sp>
      <p:sp>
        <p:nvSpPr>
          <p:cNvPr id="1026" name="AutoShape 2" descr="data:image/jpeg;base64,/9j/4AAQSkZJRgABAQAAAQABAAD/2wCEAAkGBhQSERQUExQUFRUUFxgaGBcVFxcYFxcXGhcXHBgXFxcXHCYeFxwjHBcXHy8gJScpLCwsFx4xNTAqNSYsLCkBCQoKBQUFDQUFDSkYEhgpKSkpKSkpKSkpKSkpKSkpKSkpKSkpKSkpKSkpKSkpKSkpKSkpKSkpKSkpKSkpKSkpKf/AABEIAPcAzAMBIgACEQEDEQH/xAAcAAAABwEBAAAAAAAAAAAAAAABAgMEBQYHAAj/xABNEAABAgMEBgQHDgQEBgMAAAABAAIDBBEFEiExBgdBUWFxIoGhsxMUMpGxwfAjJDQ1QlJUYnSj0dLh8Rclc5IzQ0SCFRZyg6LTY5Oy/8QAFAEBAAAAAAAAAAAAAAAAAAAAAP/EABQRAQAAAAAAAAAAAAAAAAAAAAD/2gAMAwEAAhEDEQA/ANuinBNnRTvKcxsimj0CD5h3ziieMv8AnHzrohREB/GnfOK7xp3zj50kVDaQaUwJNtYrsT5LG4vdyGwcTggnTNP+cVEWzpnBlf8AGjhppW4DV55NGPqWT6Q60JmOS2EfAM+qavI4vzH+2ipkSOXEkkknEkmpPMoNPtfXbFJIlmXR86Kan+xpoPOVVZvWZaDzUzURvBl1oHUAquEUoNF0d0xnnSU/FfMRn+DYwMcX4se4uqR1UNeCrB1iWh9Mj9T/ANEErpA6FZ8WWA/x4l4ur5LWhlRdp8qgxrkFXigsI1hWgf8AWx+t36Ljp/aX0yY6nfoq9RAgsX8RLR+mR/7lx1hWh9MmP7/0VfDyP2XXuAQWBusS0fpkf+79FZbG11zcOgj0jN3joP8AO0XT/b1rOqjcUUuQehbD1ny0zQCKYbz8mL0ceDqlp89eCs4mnfOK8qX1ZtG9YMzKEAP8JDH+XEJIp9U5t6sOCD0P4y75xXeMu+cVVtFNOIE8KMNyKBjCfS9xLDk8csRtAVka+qBYTLvnFG8Yd84pKuNF1UC3jDvnFOJaISMSc0yTuVGB5+oIHUXJNHp3GyTOJkgbRUmSjvKzvWDrA8Del5d3uuT3jG59Vv1uOznkDjTnWMyWvQYBD42RObYfPe7hs27ljs/aD4r3PiOLnONSTmUlFiknHEnaUgSgUvICi1XIOBxQrmhKy0uXvDWirnEAAbScAgTa0lWywdWs1M0cW+CYdr616mZ+ei0PRPVrBlmtfF6cUYknyWn6vLepOHpKJiI6BI+Dc6GOnFfXwbAcBda3GKc9obhmggLL1QwGf4l6KfrEtb1NYfSSnU7qplHjBlw72ud6CSCp9tg/KjxIkR297gGf7YTDcA5gnilGWLCALWsLQ8Em70dwph5Na7KIMk0l1YRINXQD4RoFbp8um2mx1PaqoxC32z9E/F4riJiI+E81EJ1CGPOZv5muQy4kqv6WaAwY5c6FSHGPSwwa/MdNuw1BxHPFBkBQJeblHQ3uY8XXNJBB2EJCiAEZAAuQLQY5YQ5pLXNNQQSCDsIIyK1jQjWwH3YM6QHZNj4AHhEGw/WGG+mayIFC1B6rJFK793FCsR0B1lOlbsCOS+BkDm6Fy3s+rs2bjtUCM1zQ5hDmuAIcDUEHIgjAhAsE7lcuv1BNAnUpkefqCB1G8kplEcnkc9Eqr6X6Rtk5d0V1C7JjfnPIwHIZngEFd1i6beKsMGE73Z4xI/y2n5X/AFHZ591cTjRSSSca70taNovixHRIji57ySSdpKYlyAXOREDii3kCgQooQoBBV21T2cIk8C7EQ2Od15D0lUkFabqYgUfHiHIBrfSSguukESJMxPFoRoxtPCnLb5NeWzeeCnJCThwhdhMaxo2NAaOugxPEqOsWyqOdHc59YhLroPRo4ktqKYmhTmLOtPRHzjewpkSKDrHYgdneKc8+VExmAQb141ToRKDYmUzFQKwZjEXshkf1TG07LbFisjMdR7QWup8phOAI4OOB2VKM92GxdKT9IjYTsjUg7QW4mnDAoMn1nSd2OxxFHFpB43SLpw4GnUqUVr+tmyWOl2xyQHMIa3DME5doPUFkJQAAgKElFJQDVcCildVAYLRtWOnngHCWju9xeeg45QnnYfqE57jjkSs4R2vog9WByeShwPP8Fl2qnTXw7BKxnViQ2+5uOb4Y+TXaW9o5FajKZdfqCBeaPQPttXnXWJpSZyZN0+5QqthjYcek/wD3EDqAW1ayJt0OzJhzTQkMbXg+Ixp7HFea47s0CLiiErnIpKArkAQuXBAZqMAisRqoBWl6sH0gRmjNx9VPR6VmgWiarJoBzwQTQg040o3Dmg1eyw7xdl4dK43A51AwruVZtm03Q2GIB0r9A2lSST5IG01VpLSYbmhxD7p5hxGHmNFWJyz/AA7Q5xN7M5YkihqBhw6zvQV7/niPeF5gA23XNfTmGnBWaTmjEhhxz2gKHltHocNzi2GAXOBJacqGtBUYCuxS0pQBwGAAqEFbnNOfdSyHDfEDcy0V25pxLW54SYgBvRffa1zXgg3XkBwptwr58E1bo9CjMf0al2NCaYY4g5HOm/DCiQkrBDY0MHotD4YBrUjp1oN1eyqCW1mybnyVQ4AMINDmaA1HUMepY1txy9S9AW5JsmGFkQG6bwdyI8oOyFKAjkFgk2xrXva115ocQ12V4A4OpxHpQNyEUlGKIUHIaIKIUAoaoKrgUDuzLQfAisiw3XXscHNPEb94OR4Er07ojbbJyVZHZk/MZ3XCgc08j6jtXlloWvaoYxEnFoSPfDsj/wDFBQXrWuK2VMc4XfQ15xihejdbB/lMxzhd9DXnCKcOtAiSioxRSgAoKIW5o+aAWNPt+q5zUYBFKBWVlXRHtYwFznGgAzJK0vRSwH2dejzBaKwy64MSLlHdI5bKYb+IrnVk2m+XjMiw6XmGovCoyIII5ErSLP0sZOS8QzRhNLSOhQ9JuBFBjWjq9iDRLPmC+C1x9zdFa1+BDrpc0OoC4UdQU2U9KiYMe4XtJ8kkVyrTDLnVIWHJOguhC+TCc1xZDdiGmg6LTnS6a3ee5NZmXuufRwc2pLSMi04j8EDmZmxToipPtVRkPSKBDDg+ICaY02YYggZZpeXm2w3EGprTYSKdQwTG040nGDvCXatxxqCM96Auj1rhzHCrSBlyNf1CUg2iDGhMNCTEZ57zfVj1KBgxYMJ1Ibmm9sCJZ06Ic5CealofjwF1wr1EgoL3pjP3JKYJJBDHADiWmhWBFaNrDt90SA3EhsR7ro2ua3ynEbBUhoHAlZq5AJKKuR2s3oChAgXVQGC5ACuBQHWt6oz7zi/aHd1BWSALWtUY96RftDu6goL7ra+KZjnC7+GvOUVq9G62vimY5wu/hrzrECBLIYIr3JRyTcgSojNRmtqpmy7GLqE7exAxl5Jz6BScnow5xFQaV9sleLD0PDyDk0du8q8yNishijWjnRBk8joQ6IR7jdHziSK8h61c7G0AgQwC5l67tdv4DarqyWCOYWxBGxLRhtYbxFWEuGVQRWhFeZHWs/8A+b4cR5Lvciaghx6J3EGpoaYU4Z1wSmlUzcq0keU69jjUHganaFVZl8JzmPpRoreaBnnQ+eiC8yE2HVoaimYy/dKzrAWHAOpkDUdioUpOC+TArCJp5JN0mmILTh1iiGe0vjDoOaC47W/higWteKA+oAFM6JCUt2HCe1zm38RUfV69pz6gnEjYMaJdfFFGk1p5s1LTOjjSKGhrv/FBWtObdhTD2CBUsYHY0u53cKdXaqqBXBWm29ESyroeIHydv6qruhkGlMdqAA1KfJSSVaUCJauAqlHLg2p5oCOhkfihaUciiJRAtH8qp2gHsWq6o/gcX+u7uoKyyM6oBu0y6+K1TVEfecX7Q7uoKC+62fimY5wu/hrzq4r0VrZH8pmOcLv4a87CGgScChbBr1pwQE/kJPIoDWfZQHSdsVr0Ys7wjxUUF6g6s1Dsxy2K76GQOm36oPnKC6ScmGNDWjIJ3coFzEcoAY1cQjBAUEFO6JSz4piuhNc92dcRzunCvGiz3SKx4JmT4OG1jWmhpWhPBtbowrkAtPtea8HDJ34BZhakU+GG41J81B6kESyxCyJeb5F9wplTDD24JnBkREn4TAKgOFeSsM10Jd144jpE/WJJuj0KA0XtMNmw9wqSUGqOk7xrk1gIaONMT7b1HQ5agadjnuHtVWiWeHsLhkRVMYUpWG1pza692oICZsm88DY78KqnaXaHU6UMUdu3rUHwsuBHYU0tCXDhQiv7FBgD4BBySZC0vSDRG+C+EOkMxscPUfwVEmrOc2poQRmD6UEdVC12K4hFQHvYIHBEa5CXIDucabaBaxqiHvOL9od3UFZNsWtaoj7zi/aHd1BQaBrV+KpjnC76GvO5fivQ+tf4qmOcLvoa86tcgHMgKegCjQNpoFCQvKFVOw6XxdJIFKHJA5gso2q0LQxvRcabVnzmG5XYCtE0FPvcHefX+iC3tKMXJNpRg5AeuS6qSc5KNQV7SqLgBwJVCmYLokwAMqHbTyfRjRW3SqN7oRwaPPiqxKOPjTd1wdr3eoBBWtJnRcGxAWDMA5HiD8pI6J2K6NGacQ0Y19uK2SJYsOYgmHFaHA5VGIOwt3FMYdieCNGNGG7CvUgUkIMWDSmLTsy81VKw5gHr9KIw1ATOftGFDiQ2PdR0U0aKHPDM5CpwQOpttE1Lb13gU7mXYDem8NuNPb2wQN5lgurP9I5akcGlLwqDTz81pM03An2/ZUbStuLd7QT6PwKCg2vZYreZ1hQzmedWydNMeNfxVcnIdHEjKqBkuBR4jNoRAEDmE5hHSqHVwIAIpjWoz3ZcVquqL4HF+0O7qCsiC1zVF8Di/aHd1BQX/Wx8UzHOF38NedGlei9bPxTMc4Xfw1502oHMsyruVSpaWdQVUdZh6ZG9qfuwAG38EEx4OsHDf6a/orJq9tHB8InEUcBw/f0qDlRWEBv9WKHR2Z8HNQyMn1afT6aINchOwCUaE2k4oPmTsFAWiPDK5ACEFG0ti3Jk3sAQ1zTvoMR2FU2ybR90gk5EuYeogj/9LTNLrGExBOxzQS0+o8Fjz3eDaQcHMiV7ACg3aRxY2m0IsaF0qqG0JtN0WXbWuGXEKyXUEaG41UfacpDfEgF7A5zYnQJpgbjzjv8AJy30OxTRhYJlMxA27UVq9oGWBNQD2060Cbx2US0KWrid6TiHHHa30JzK+SEDKfi9QCqVoSvhA87SCAFb56ADnlTJQE8TiW4BuSDO4kEFlNor+ygJyHieP7epWKOfdDuJce391X53M8EDBgSURtClGvwQRjkgTC1vVF8Di/aHd1BWSVWt6oj7zi/aHd1BQaBrYH8pmOcLvoa85FejNbPxTMc4XfQ15xcgcScaj6qUiOq4Orv86rrn44J7Jz1KtOXoKC6WbFwA9tpTKHMXYv8A0OvDlWh7KJGy5oVBrgewo00w3q9XUcPWEGs2ROdFpUy2LjRUfRCdvwANrcDzCtUvH3oJMlFaVzTULqIEpgrG9MpEMjRRkC6ter9lsEd2IWQ6ZTfhJh5GRNByagn9WlpCrobQaNaDjj7YrSA6qzvVvLNZeIxLszTs9Kv0N6BV6iZxt4U+s139rgfUpF7sExIrVAk81AO5LS0xRnKiK9oHnTQHAjeUATUYuTGYhVanbsOSbTsyKYVQZpaDaRKbnkdWP4qInYeJUpbILZkg/Kx4EjEJpasOmI9gUFc2nmueUpHpfOHp4IIlNyBFpWu6ox7zi/aHd1BWUy5AcKg57zh5lsGq+IzxaNcDbvjD6EXsR4OFQ0cajCmCC6a2j/KZj/td9DXnCMV6O1tfFMxzhd/DXm6I9AkMULR50cDtQEIH8jOZCtCrA6aqwcM/MqeSpiQn71AfK9P6oLnofO3I93ZEH/kPxC0Bjlj8GZo4UNCCCDu/b1rQdHbe8KKOPSGfFBbIMxTll+CcGJuUdDiY80dke66mxApaDSWuumhINDuwz9Cz5mibnROlV1DnSjfxOa0KYiJm99Qga2LZjYWwV3+2SmfCgDrUW1/NFmZwNGfUgkYkxU02JF0agJOHth7c1DstIk5YIsaZLt9NlEElDmLxoMh7VSAmBU8E0iTng2YeUexMpKZNanfQV2muJQSMxGJcAufBBbQDrRA3HDE88ua50agIrvyQUTTGWo5r9rT+/ZVREZ14A8KFWDSgEtofY0KrNKYIISaZRxCScnM3S+U1egBq13VI73pFwHwh3dQVkQctc1Sn3nFpj7u7uoKC+a3PimZ/7Xfw15qdmvSutv4pmOcLv4a82DNAcelA6Hl7bv0XHApWBQ767tiBIQ0StEvMOxwSYZn2oJOVmyRWuIzU9Yc94OJnTIg+2+pCqcrEuvFcjgVJNmqHlQfgg2KBOBzRxGCcGMSKqh2Ja95gFTVqs0nagd7edBMf8VaG9JJf8QBFainUmM0GPGOCj4sAClCD7cUE1EnKjBM4hrvTFsKgrXtRvHaYZoHDhTOg4Ir5wAYZ70xfGvHOpXQod4mpo0Yk7ggNGiE5Yk+hGY4HKtBgKbVHTlp3gGNF1v8A5HnTJPoALqNbtw5DagW8awzw2URDHArj5lEWlbbIZLITQ6mBcSKcaYKPdbzjm0jkR+qB3ajbwdWuHXkqsH5g5gqaj2wCMcjnUdQyKg5h3TIHD1oIeYPSJG9JRAl3NzSLxggI1a3qiHvOL9od3UFZGCte1RD3nFw/1Du6goL1reP8omecHv4S84u2L0brg+KJnnB7+EvOAQc91TVDDi0w3pNxQV51QLQ8zVHc8AdqThmgRHYoOcU6ixcQeAr5k1qn0vC2lBJWTOFpBBx2/srNLTwdj56fgqlBATuBHLTg4oLjAniKUN4Jd01eOVFVGWq4HHsTuHbTRmSOYQWB76puXYpjAtqG75QSxjA4NIFUC74oG8pKJNOpStAdiUbA41SMeEeA9SBBtMTtTO2NISz3KHm4dJ23eAKJOemgNuHaSoGT6T3PcdvsEDyFDcUo+FTGoPYUoY4HkivNFEfggYzMwRXimktFJeSccKdqPaEXPcexNrNidIhAE3Cuk9ib0wKlIrg7A7ExdBuoGjgtc1RfA4v2h3dQVk720Wr6ovgcX7Q7uoKC963/AIomecHv4S82uyXpLW98UTPOD38JeanIAJQhCGrhzQDewXA7EAaurTFAeHngn7HU8yjoJTsZIHkGPiUoIwqmMIVRyxA+bMXskpfUfDi060sZjYgdMlg8gAYndmU/mZPwLQG3y/aK9Fv4lK2LEbDhh/8AmxCQzc1ozdzrgOfNSERtRice0oIdmkBDaG8HDdT0pKPboIxLu39k/jyrPlDrHtgmceQaBw3oIyPOtfw2chtKkJKNBDQPBl2ObjQnflkmsSQb+oSQaW5oJzxGFFHuLrsQVPg3nEj6ppQ4KHmohZUOzQeMUFdoyI2HZ1otpzpjNbEcBeINSMASHUGHLHrQRUaJXPakpWLddVA7FJlqCWfnhkcQUnEdUIJGNXApSKzBA0itWp6ox7zi/aHd1BWXvFVqWqZtJSL/AF3d1BQXnW6P5RM84Pfwl5reF6V1titkzHOF38Nec2y4J3oGhKIFJOhjIBJRJYIGyJdJyCdiT3p5BlwMUEfCkXFOfEngZhPWxBii4uQNoMB3D26kq6CaVSsJgaMVxq7kgYE8whZGFabtifugYJu+VJNdqB9aM69vgnNpRkJuQ2k0PXgPMnFnW0XnE0O4pB0Zz2ta6lG5DkmkWVGY9utBZr1RwTeKaclFQXRWhorUu3+tOBNYlrsD2V9SAI0RuaTjNFw1FdxSMxDcw18pnaOe9JTE2KANpt5BAwjRT5IyQuYaNbX90/s2QvG8cd37KYbYwoTdOAB6kFebKADIHeUR0EKyGWFMAcDuwx3qMnpO7ll60EYZcjEJVkQkYpYCiTMLGoQJg71qWqce9Iv9d3dQVlsZm1ajqn+CRf67u6goNG1gWREmrPjQYLb0R/g6Nq0VuxWOOLiBkCsdGqi0fo2H9WD+dcuQKs1Tz+2XP/2wfzosTVVaOyW+9g/nXLkHDVTaIHwep/qwfzpL+FdqHOX+9g/+xcuQKQ9VFo7Zf72D+dKfwutECgl/vYP50K5Al/Cu0ifg+H9WD+dKjVbaP0f72D+dcuQG/hfaO2X+9g/nRf4W2j9H+9g/nXLkA/wutEf6f72D+dJx9VtpEYS/3sH86Fcgd/wytClRAFTmDEhYD+9N4uq20DgJfPM+Fg/nXLkDKLqttXENljdyFY0D1xElC1R2ntlsP6sD/wBiFcgtUpqujXATCiseNjokDzi46lFOS2h0yBddDbl5TXNDqmm52HVuC5cgiJvQifDx4OA11PlOdD6W6o8LU9eaSdq+nC4ky+B+SXwSBwxf0hnx60C5BETuqifDvc4Bc074kGo4Hp480gdVNo/R/vYP51y5ADdVVpbZb72D+dXbV9odNy0vEZGhXHOjFwF+GatMOGK9FxGbT5ly5B//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3FD098AD-6B2B-448E-8751-CD38FE9FBF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33" y="3637989"/>
            <a:ext cx="2462997" cy="2987299"/>
          </a:xfrm>
          <a:prstGeom prst="rect">
            <a:avLst/>
          </a:prstGeom>
        </p:spPr>
      </p:pic>
      <p:pic>
        <p:nvPicPr>
          <p:cNvPr id="14" name="Picture 13">
            <a:extLst>
              <a:ext uri="{FF2B5EF4-FFF2-40B4-BE49-F238E27FC236}">
                <a16:creationId xmlns:a16="http://schemas.microsoft.com/office/drawing/2014/main" id="{4803D3A5-7B97-4EF2-A061-38B8F70911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1972" y="3537936"/>
            <a:ext cx="2438611" cy="2956816"/>
          </a:xfrm>
          <a:prstGeom prst="rect">
            <a:avLst/>
          </a:prstGeom>
        </p:spPr>
      </p:pic>
    </p:spTree>
    <p:extLst>
      <p:ext uri="{BB962C8B-B14F-4D97-AF65-F5344CB8AC3E}">
        <p14:creationId xmlns:p14="http://schemas.microsoft.com/office/powerpoint/2010/main" val="192974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D5945A6-D9C1-4627-AEDD-F043D0D27C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accent1">
                    <a:lumMod val="20000"/>
                    <a:lumOff val="80000"/>
                  </a:schemeClr>
                </a:solidFill>
                <a:latin typeface="Arial Rounded MT Bold" pitchFamily="34" charset="0"/>
              </a:rPr>
              <a:t>A Name and a Blessing</a:t>
            </a:r>
          </a:p>
        </p:txBody>
      </p:sp>
      <p:sp>
        <p:nvSpPr>
          <p:cNvPr id="7" name="Rectangle 6"/>
          <p:cNvSpPr/>
          <p:nvPr/>
        </p:nvSpPr>
        <p:spPr>
          <a:xfrm>
            <a:off x="1029929" y="1024612"/>
            <a:ext cx="4572000" cy="1477328"/>
          </a:xfrm>
          <a:prstGeom prst="rect">
            <a:avLst/>
          </a:prstGeom>
        </p:spPr>
        <p:txBody>
          <a:bodyPr wrap="square">
            <a:spAutoFit/>
          </a:bodyPr>
          <a:lstStyle/>
          <a:p>
            <a:pPr fontAlgn="base"/>
            <a:r>
              <a:rPr lang="en-US" i="1" dirty="0">
                <a:solidFill>
                  <a:schemeClr val="accent1">
                    <a:lumMod val="20000"/>
                    <a:lumOff val="80000"/>
                  </a:schemeClr>
                </a:solidFill>
              </a:rPr>
              <a:t>“Every member of the church of Christ having children is to bring them unto the elders before the church, who are to lay their</a:t>
            </a:r>
            <a:r>
              <a:rPr lang="en-US" i="1" baseline="30000" dirty="0">
                <a:solidFill>
                  <a:schemeClr val="accent1">
                    <a:lumMod val="20000"/>
                    <a:lumOff val="80000"/>
                  </a:schemeClr>
                </a:solidFill>
              </a:rPr>
              <a:t> </a:t>
            </a:r>
            <a:r>
              <a:rPr lang="en-US" i="1" dirty="0">
                <a:solidFill>
                  <a:schemeClr val="accent1">
                    <a:lumMod val="20000"/>
                    <a:lumOff val="80000"/>
                  </a:schemeClr>
                </a:solidFill>
              </a:rPr>
              <a:t>hands upon them in the name of Jesus Christ, and bless them in his name.”</a:t>
            </a:r>
            <a:endParaRPr lang="en-US" sz="1200" i="1" dirty="0">
              <a:solidFill>
                <a:schemeClr val="accent1">
                  <a:lumMod val="20000"/>
                  <a:lumOff val="80000"/>
                </a:schemeClr>
              </a:solidFill>
            </a:endParaRPr>
          </a:p>
        </p:txBody>
      </p:sp>
      <p:sp>
        <p:nvSpPr>
          <p:cNvPr id="1026" name="AutoShape 2" descr="data:image/jpeg;base64,/9j/4AAQSkZJRgABAQAAAQABAAD/2wCEAAkGBhQSERQUExQUFRUUFxgaGBcVFxcYFxcXGhcXHBgXFxcXHCYeFxwjHBcXHy8gJScpLCwsFx4xNTAqNSYsLCkBCQoKBQUFDQUFDSkYEhgpKSkpKSkpKSkpKSkpKSkpKSkpKSkpKSkpKSkpKSkpKSkpKSkpKSkpKSkpKSkpKSkpKf/AABEIAPcAzAMBIgACEQEDEQH/xAAcAAAABwEBAAAAAAAAAAAAAAABAgMEBQYHAAj/xABNEAABAgMEBgQHDgQEBgMAAAABAAIDBBEFEiExBgdBUWFxIoGhsxMUMpGxwfAjJDQ1QlJUYnSj0dLh8Rclc5IzQ0SCFRZyg6LTY5Oy/8QAFAEBAAAAAAAAAAAAAAAAAAAAAP/EABQRAQAAAAAAAAAAAAAAAAAAAAD/2gAMAwEAAhEDEQA/ANuinBNnRTvKcxsimj0CD5h3ziieMv8AnHzrohREB/GnfOK7xp3zj50kVDaQaUwJNtYrsT5LG4vdyGwcTggnTNP+cVEWzpnBlf8AGjhppW4DV55NGPqWT6Q60JmOS2EfAM+qavI4vzH+2ipkSOXEkkknEkmpPMoNPtfXbFJIlmXR86Kan+xpoPOVVZvWZaDzUzURvBl1oHUAquEUoNF0d0xnnSU/FfMRn+DYwMcX4se4uqR1UNeCrB1iWh9Mj9T/ANEErpA6FZ8WWA/x4l4ur5LWhlRdp8qgxrkFXigsI1hWgf8AWx+t36Ljp/aX0yY6nfoq9RAgsX8RLR+mR/7lx1hWh9MmP7/0VfDyP2XXuAQWBusS0fpkf+79FZbG11zcOgj0jN3joP8AO0XT/b1rOqjcUUuQehbD1ny0zQCKYbz8mL0ceDqlp89eCs4mnfOK8qX1ZtG9YMzKEAP8JDH+XEJIp9U5t6sOCD0P4y75xXeMu+cVVtFNOIE8KMNyKBjCfS9xLDk8csRtAVka+qBYTLvnFG8Yd84pKuNF1UC3jDvnFOJaISMSc0yTuVGB5+oIHUXJNHp3GyTOJkgbRUmSjvKzvWDrA8Del5d3uuT3jG59Vv1uOznkDjTnWMyWvQYBD42RObYfPe7hs27ljs/aD4r3PiOLnONSTmUlFiknHEnaUgSgUvICi1XIOBxQrmhKy0uXvDWirnEAAbScAgTa0lWywdWs1M0cW+CYdr616mZ+ei0PRPVrBlmtfF6cUYknyWn6vLepOHpKJiI6BI+Dc6GOnFfXwbAcBda3GKc9obhmggLL1QwGf4l6KfrEtb1NYfSSnU7qplHjBlw72ud6CSCp9tg/KjxIkR297gGf7YTDcA5gnilGWLCALWsLQ8Em70dwph5Na7KIMk0l1YRINXQD4RoFbp8um2mx1PaqoxC32z9E/F4riJiI+E81EJ1CGPOZv5muQy4kqv6WaAwY5c6FSHGPSwwa/MdNuw1BxHPFBkBQJeblHQ3uY8XXNJBB2EJCiAEZAAuQLQY5YQ5pLXNNQQSCDsIIyK1jQjWwH3YM6QHZNj4AHhEGw/WGG+mayIFC1B6rJFK793FCsR0B1lOlbsCOS+BkDm6Fy3s+rs2bjtUCM1zQ5hDmuAIcDUEHIgjAhAsE7lcuv1BNAnUpkefqCB1G8kplEcnkc9Eqr6X6Rtk5d0V1C7JjfnPIwHIZngEFd1i6beKsMGE73Z4xI/y2n5X/AFHZ591cTjRSSSca70taNovixHRIji57ySSdpKYlyAXOREDii3kCgQooQoBBV21T2cIk8C7EQ2Od15D0lUkFabqYgUfHiHIBrfSSguukESJMxPFoRoxtPCnLb5NeWzeeCnJCThwhdhMaxo2NAaOugxPEqOsWyqOdHc59YhLroPRo4ktqKYmhTmLOtPRHzjewpkSKDrHYgdneKc8+VExmAQb141ToRKDYmUzFQKwZjEXshkf1TG07LbFisjMdR7QWup8phOAI4OOB2VKM92GxdKT9IjYTsjUg7QW4mnDAoMn1nSd2OxxFHFpB43SLpw4GnUqUVr+tmyWOl2xyQHMIa3DME5doPUFkJQAAgKElFJQDVcCildVAYLRtWOnngHCWju9xeeg45QnnYfqE57jjkSs4R2vog9WByeShwPP8Fl2qnTXw7BKxnViQ2+5uOb4Y+TXaW9o5FajKZdfqCBeaPQPttXnXWJpSZyZN0+5QqthjYcek/wD3EDqAW1ayJt0OzJhzTQkMbXg+Ixp7HFea47s0CLiiErnIpKArkAQuXBAZqMAisRqoBWl6sH0gRmjNx9VPR6VmgWiarJoBzwQTQg040o3Dmg1eyw7xdl4dK43A51AwruVZtm03Q2GIB0r9A2lSST5IG01VpLSYbmhxD7p5hxGHmNFWJyz/AA7Q5xN7M5YkihqBhw6zvQV7/niPeF5gA23XNfTmGnBWaTmjEhhxz2gKHltHocNzi2GAXOBJacqGtBUYCuxS0pQBwGAAqEFbnNOfdSyHDfEDcy0V25pxLW54SYgBvRffa1zXgg3XkBwptwr58E1bo9CjMf0al2NCaYY4g5HOm/DCiQkrBDY0MHotD4YBrUjp1oN1eyqCW1mybnyVQ4AMINDmaA1HUMepY1txy9S9AW5JsmGFkQG6bwdyI8oOyFKAjkFgk2xrXva115ocQ12V4A4OpxHpQNyEUlGKIUHIaIKIUAoaoKrgUDuzLQfAisiw3XXscHNPEb94OR4Er07ojbbJyVZHZk/MZ3XCgc08j6jtXlloWvaoYxEnFoSPfDsj/wDFBQXrWuK2VMc4XfQ15xihejdbB/lMxzhd9DXnCKcOtAiSioxRSgAoKIW5o+aAWNPt+q5zUYBFKBWVlXRHtYwFznGgAzJK0vRSwH2dejzBaKwy64MSLlHdI5bKYb+IrnVk2m+XjMiw6XmGovCoyIII5ErSLP0sZOS8QzRhNLSOhQ9JuBFBjWjq9iDRLPmC+C1x9zdFa1+BDrpc0OoC4UdQU2U9KiYMe4XtJ8kkVyrTDLnVIWHJOguhC+TCc1xZDdiGmg6LTnS6a3ee5NZmXuufRwc2pLSMi04j8EDmZmxToipPtVRkPSKBDDg+ICaY02YYggZZpeXm2w3EGprTYSKdQwTG040nGDvCXatxxqCM96Auj1rhzHCrSBlyNf1CUg2iDGhMNCTEZ57zfVj1KBgxYMJ1Ibmm9sCJZ06Ic5CealofjwF1wr1EgoL3pjP3JKYJJBDHADiWmhWBFaNrDt90SA3EhsR7ro2ua3ynEbBUhoHAlZq5AJKKuR2s3oChAgXVQGC5ACuBQHWt6oz7zi/aHd1BWSALWtUY96RftDu6goL7ra+KZjnC7+GvOUVq9G62vimY5wu/hrzrECBLIYIr3JRyTcgSojNRmtqpmy7GLqE7exAxl5Jz6BScnow5xFQaV9sleLD0PDyDk0du8q8yNishijWjnRBk8joQ6IR7jdHziSK8h61c7G0AgQwC5l67tdv4DarqyWCOYWxBGxLRhtYbxFWEuGVQRWhFeZHWs/8A+b4cR5Lvciaghx6J3EGpoaYU4Z1wSmlUzcq0keU69jjUHganaFVZl8JzmPpRoreaBnnQ+eiC8yE2HVoaimYy/dKzrAWHAOpkDUdioUpOC+TArCJp5JN0mmILTh1iiGe0vjDoOaC47W/higWteKA+oAFM6JCUt2HCe1zm38RUfV69pz6gnEjYMaJdfFFGk1p5s1LTOjjSKGhrv/FBWtObdhTD2CBUsYHY0u53cKdXaqqBXBWm29ESyroeIHydv6qruhkGlMdqAA1KfJSSVaUCJauAqlHLg2p5oCOhkfihaUciiJRAtH8qp2gHsWq6o/gcX+u7uoKyyM6oBu0y6+K1TVEfecX7Q7uoKC+62fimY5wu/hrzq4r0VrZH8pmOcLv4a87CGgScChbBr1pwQE/kJPIoDWfZQHSdsVr0Ys7wjxUUF6g6s1Dsxy2K76GQOm36oPnKC6ScmGNDWjIJ3coFzEcoAY1cQjBAUEFO6JSz4piuhNc92dcRzunCvGiz3SKx4JmT4OG1jWmhpWhPBtbowrkAtPtea8HDJ34BZhakU+GG41J81B6kESyxCyJeb5F9wplTDD24JnBkREn4TAKgOFeSsM10Jd144jpE/WJJuj0KA0XtMNmw9wqSUGqOk7xrk1gIaONMT7b1HQ5agadjnuHtVWiWeHsLhkRVMYUpWG1pza692oICZsm88DY78KqnaXaHU6UMUdu3rUHwsuBHYU0tCXDhQiv7FBgD4BBySZC0vSDRG+C+EOkMxscPUfwVEmrOc2poQRmD6UEdVC12K4hFQHvYIHBEa5CXIDucabaBaxqiHvOL9od3UFZNsWtaoj7zi/aHd1BQaBrV+KpjnC76GvO5fivQ+tf4qmOcLvoa86tcgHMgKegCjQNpoFCQvKFVOw6XxdJIFKHJA5gso2q0LQxvRcabVnzmG5XYCtE0FPvcHefX+iC3tKMXJNpRg5AeuS6qSc5KNQV7SqLgBwJVCmYLokwAMqHbTyfRjRW3SqN7oRwaPPiqxKOPjTd1wdr3eoBBWtJnRcGxAWDMA5HiD8pI6J2K6NGacQ0Y19uK2SJYsOYgmHFaHA5VGIOwt3FMYdieCNGNGG7CvUgUkIMWDSmLTsy81VKw5gHr9KIw1ATOftGFDiQ2PdR0U0aKHPDM5CpwQOpttE1Lb13gU7mXYDem8NuNPb2wQN5lgurP9I5akcGlLwqDTz81pM03An2/ZUbStuLd7QT6PwKCg2vZYreZ1hQzmedWydNMeNfxVcnIdHEjKqBkuBR4jNoRAEDmE5hHSqHVwIAIpjWoz3ZcVquqL4HF+0O7qCsiC1zVF8Di/aHd1BQX/Wx8UzHOF38NedGlei9bPxTMc4Xfw1502oHMsyruVSpaWdQVUdZh6ZG9qfuwAG38EEx4OsHDf6a/orJq9tHB8InEUcBw/f0qDlRWEBv9WKHR2Z8HNQyMn1afT6aINchOwCUaE2k4oPmTsFAWiPDK5ACEFG0ti3Jk3sAQ1zTvoMR2FU2ybR90gk5EuYeogj/9LTNLrGExBOxzQS0+o8Fjz3eDaQcHMiV7ACg3aRxY2m0IsaF0qqG0JtN0WXbWuGXEKyXUEaG41UfacpDfEgF7A5zYnQJpgbjzjv8AJy30OxTRhYJlMxA27UVq9oGWBNQD2060Cbx2US0KWrid6TiHHHa30JzK+SEDKfi9QCqVoSvhA87SCAFb56ADnlTJQE8TiW4BuSDO4kEFlNor+ygJyHieP7epWKOfdDuJce391X53M8EDBgSURtClGvwQRjkgTC1vVF8Di/aHd1BWSVWt6oj7zi/aHd1BQaBrYH8pmOcLvoa85FejNbPxTMc4XfQ15xcgcScaj6qUiOq4Orv86rrn44J7Jz1KtOXoKC6WbFwA9tpTKHMXYv8A0OvDlWh7KJGy5oVBrgewo00w3q9XUcPWEGs2ROdFpUy2LjRUfRCdvwANrcDzCtUvH3oJMlFaVzTULqIEpgrG9MpEMjRRkC6ter9lsEd2IWQ6ZTfhJh5GRNByagn9WlpCrobQaNaDjj7YrSA6qzvVvLNZeIxLszTs9Kv0N6BV6iZxt4U+s139rgfUpF7sExIrVAk81AO5LS0xRnKiK9oHnTQHAjeUATUYuTGYhVanbsOSbTsyKYVQZpaDaRKbnkdWP4qInYeJUpbILZkg/Kx4EjEJpasOmI9gUFc2nmueUpHpfOHp4IIlNyBFpWu6ox7zi/aHd1BWUy5AcKg57zh5lsGq+IzxaNcDbvjD6EXsR4OFQ0cajCmCC6a2j/KZj/td9DXnCMV6O1tfFMxzhd/DXm6I9AkMULR50cDtQEIH8jOZCtCrA6aqwcM/MqeSpiQn71AfK9P6oLnofO3I93ZEH/kPxC0Bjlj8GZo4UNCCCDu/b1rQdHbe8KKOPSGfFBbIMxTll+CcGJuUdDiY80dke66mxApaDSWuumhINDuwz9Cz5mibnROlV1DnSjfxOa0KYiJm99Qga2LZjYWwV3+2SmfCgDrUW1/NFmZwNGfUgkYkxU02JF0agJOHth7c1DstIk5YIsaZLt9NlEElDmLxoMh7VSAmBU8E0iTng2YeUexMpKZNanfQV2muJQSMxGJcAufBBbQDrRA3HDE88ua50agIrvyQUTTGWo5r9rT+/ZVREZ14A8KFWDSgEtofY0KrNKYIISaZRxCScnM3S+U1egBq13VI73pFwHwh3dQVkQctc1Sn3nFpj7u7uoKC+a3PimZ/7Xfw15qdmvSutv4pmOcLv4a82DNAcelA6Hl7bv0XHApWBQ767tiBIQ0StEvMOxwSYZn2oJOVmyRWuIzU9Yc94OJnTIg+2+pCqcrEuvFcjgVJNmqHlQfgg2KBOBzRxGCcGMSKqh2Ja95gFTVqs0nagd7edBMf8VaG9JJf8QBFainUmM0GPGOCj4sAClCD7cUE1EnKjBM4hrvTFsKgrXtRvHaYZoHDhTOg4Ir5wAYZ70xfGvHOpXQod4mpo0Yk7ggNGiE5Yk+hGY4HKtBgKbVHTlp3gGNF1v8A5HnTJPoALqNbtw5DagW8awzw2URDHArj5lEWlbbIZLITQ6mBcSKcaYKPdbzjm0jkR+qB3ajbwdWuHXkqsH5g5gqaj2wCMcjnUdQyKg5h3TIHD1oIeYPSJG9JRAl3NzSLxggI1a3qiHvOL9od3UFZGCte1RD3nFw/1Du6goL1reP8omecHv4S84u2L0brg+KJnnB7+EvOAQc91TVDDi0w3pNxQV51QLQ8zVHc8AdqThmgRHYoOcU6ixcQeAr5k1qn0vC2lBJWTOFpBBx2/srNLTwdj56fgqlBATuBHLTg4oLjAniKUN4Jd01eOVFVGWq4HHsTuHbTRmSOYQWB76puXYpjAtqG75QSxjA4NIFUC74oG8pKJNOpStAdiUbA41SMeEeA9SBBtMTtTO2NISz3KHm4dJ23eAKJOemgNuHaSoGT6T3PcdvsEDyFDcUo+FTGoPYUoY4HkivNFEfggYzMwRXimktFJeSccKdqPaEXPcexNrNidIhAE3Cuk9ib0wKlIrg7A7ExdBuoGjgtc1RfA4v2h3dQVk720Wr6ovgcX7Q7uoKC963/AIomecHv4S82uyXpLW98UTPOD38JeanIAJQhCGrhzQDewXA7EAaurTFAeHngn7HU8yjoJTsZIHkGPiUoIwqmMIVRyxA+bMXskpfUfDi060sZjYgdMlg8gAYndmU/mZPwLQG3y/aK9Fv4lK2LEbDhh/8AmxCQzc1ozdzrgOfNSERtRice0oIdmkBDaG8HDdT0pKPboIxLu39k/jyrPlDrHtgmceQaBw3oIyPOtfw2chtKkJKNBDQPBl2ObjQnflkmsSQb+oSQaW5oJzxGFFHuLrsQVPg3nEj6ppQ4KHmohZUOzQeMUFdoyI2HZ1otpzpjNbEcBeINSMASHUGHLHrQRUaJXPakpWLddVA7FJlqCWfnhkcQUnEdUIJGNXApSKzBA0itWp6ox7zi/aHd1BWXvFVqWqZtJSL/AF3d1BQXnW6P5RM84Pfwl5reF6V1titkzHOF38Nec2y4J3oGhKIFJOhjIBJRJYIGyJdJyCdiT3p5BlwMUEfCkXFOfEngZhPWxBii4uQNoMB3D26kq6CaVSsJgaMVxq7kgYE8whZGFabtifugYJu+VJNdqB9aM69vgnNpRkJuQ2k0PXgPMnFnW0XnE0O4pB0Zz2ta6lG5DkmkWVGY9utBZr1RwTeKaclFQXRWhorUu3+tOBNYlrsD2V9SAI0RuaTjNFw1FdxSMxDcw18pnaOe9JTE2KANpt5BAwjRT5IyQuYaNbX90/s2QvG8cd37KYbYwoTdOAB6kFebKADIHeUR0EKyGWFMAcDuwx3qMnpO7ll60EYZcjEJVkQkYpYCiTMLGoQJg71qWqce9Iv9d3dQVlsZm1ajqn+CRf67u6goNG1gWREmrPjQYLb0R/g6Nq0VuxWOOLiBkCsdGqi0fo2H9WD+dcuQKs1Tz+2XP/2wfzosTVVaOyW+9g/nXLkHDVTaIHwep/qwfzpL+FdqHOX+9g/+xcuQKQ9VFo7Zf72D+dKfwutECgl/vYP50K5Al/Cu0ifg+H9WD+dKjVbaP0f72D+dcuQG/hfaO2X+9g/nRf4W2j9H+9g/nXLkA/wutEf6f72D+dJx9VtpEYS/3sH86Fcgd/wytClRAFTmDEhYD+9N4uq20DgJfPM+Fg/nXLkDKLqttXENljdyFY0D1xElC1R2ntlsP6sD/wBiFcgtUpqujXATCiseNjokDzi46lFOS2h0yBddDbl5TXNDqmm52HVuC5cgiJvQifDx4OA11PlOdD6W6o8LU9eaSdq+nC4ky+B+SXwSBwxf0hnx60C5BETuqifDvc4Bc074kGo4Hp480gdVNo/R/vYP51y5ADdVVpbZb72D+dXbV9odNy0vEZGhXHOjFwF+GatMOGK9FxGbT5ly5B//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114300" y="6400800"/>
            <a:ext cx="1905000" cy="369332"/>
          </a:xfrm>
          <a:prstGeom prst="rect">
            <a:avLst/>
          </a:prstGeom>
          <a:noFill/>
        </p:spPr>
        <p:txBody>
          <a:bodyPr wrap="square" rtlCol="0">
            <a:spAutoFit/>
          </a:bodyPr>
          <a:lstStyle/>
          <a:p>
            <a:r>
              <a:rPr lang="en-US" dirty="0">
                <a:solidFill>
                  <a:schemeClr val="accent1">
                    <a:lumMod val="20000"/>
                    <a:lumOff val="80000"/>
                  </a:schemeClr>
                </a:solidFill>
              </a:rPr>
              <a:t>D&amp;C 20:70-71</a:t>
            </a:r>
          </a:p>
        </p:txBody>
      </p:sp>
      <p:sp>
        <p:nvSpPr>
          <p:cNvPr id="14" name="Rectangle 13"/>
          <p:cNvSpPr/>
          <p:nvPr/>
        </p:nvSpPr>
        <p:spPr>
          <a:xfrm>
            <a:off x="5791200" y="2667000"/>
            <a:ext cx="4572000" cy="1107996"/>
          </a:xfrm>
          <a:prstGeom prst="rect">
            <a:avLst/>
          </a:prstGeom>
        </p:spPr>
        <p:txBody>
          <a:bodyPr>
            <a:spAutoFit/>
          </a:bodyPr>
          <a:lstStyle/>
          <a:p>
            <a:r>
              <a:rPr lang="en-US" dirty="0">
                <a:solidFill>
                  <a:schemeClr val="accent1">
                    <a:lumMod val="20000"/>
                    <a:lumOff val="80000"/>
                  </a:schemeClr>
                </a:solidFill>
              </a:rPr>
              <a:t>“Baptism is for the remission of sins, and no man can repent of a sin until he is accountable before God.” </a:t>
            </a:r>
          </a:p>
          <a:p>
            <a:r>
              <a:rPr lang="en-US" sz="1200" dirty="0">
                <a:solidFill>
                  <a:schemeClr val="accent1">
                    <a:lumMod val="20000"/>
                    <a:lumOff val="80000"/>
                  </a:schemeClr>
                </a:solidFill>
              </a:rPr>
              <a:t>Joseph Fielding Smith </a:t>
            </a:r>
          </a:p>
        </p:txBody>
      </p:sp>
      <p:sp>
        <p:nvSpPr>
          <p:cNvPr id="15" name="Rectangle 14"/>
          <p:cNvSpPr/>
          <p:nvPr/>
        </p:nvSpPr>
        <p:spPr>
          <a:xfrm>
            <a:off x="1029929" y="3613667"/>
            <a:ext cx="4572000" cy="923330"/>
          </a:xfrm>
          <a:prstGeom prst="rect">
            <a:avLst/>
          </a:prstGeom>
        </p:spPr>
        <p:txBody>
          <a:bodyPr>
            <a:spAutoFit/>
          </a:bodyPr>
          <a:lstStyle/>
          <a:p>
            <a:r>
              <a:rPr lang="en-US" dirty="0">
                <a:solidFill>
                  <a:schemeClr val="accent1">
                    <a:lumMod val="20000"/>
                    <a:lumOff val="80000"/>
                  </a:schemeClr>
                </a:solidFill>
              </a:rPr>
              <a:t>“…wherefore, little children are whole, for they are not capable of committing sin;”</a:t>
            </a:r>
          </a:p>
          <a:p>
            <a:r>
              <a:rPr lang="en-US" dirty="0">
                <a:solidFill>
                  <a:schemeClr val="accent1">
                    <a:lumMod val="20000"/>
                    <a:lumOff val="80000"/>
                  </a:schemeClr>
                </a:solidFill>
              </a:rPr>
              <a:t>Moroni 8:8</a:t>
            </a:r>
          </a:p>
        </p:txBody>
      </p:sp>
      <p:sp>
        <p:nvSpPr>
          <p:cNvPr id="16" name="Rectangle 15"/>
          <p:cNvSpPr/>
          <p:nvPr/>
        </p:nvSpPr>
        <p:spPr>
          <a:xfrm>
            <a:off x="5410200" y="5181600"/>
            <a:ext cx="4572000" cy="1477328"/>
          </a:xfrm>
          <a:prstGeom prst="rect">
            <a:avLst/>
          </a:prstGeom>
        </p:spPr>
        <p:txBody>
          <a:bodyPr>
            <a:spAutoFit/>
          </a:bodyPr>
          <a:lstStyle/>
          <a:p>
            <a:r>
              <a:rPr lang="en-US" dirty="0">
                <a:solidFill>
                  <a:schemeClr val="accent1">
                    <a:lumMod val="20000"/>
                    <a:lumOff val="80000"/>
                  </a:schemeClr>
                </a:solidFill>
              </a:rPr>
              <a:t>“And their little children need no repentance, neither baptism. Behold, baptism is unto repentance to the fulfilling the commandments unto the remission of sins.</a:t>
            </a:r>
          </a:p>
          <a:p>
            <a:r>
              <a:rPr lang="en-US" dirty="0">
                <a:solidFill>
                  <a:schemeClr val="accent1">
                    <a:lumMod val="20000"/>
                    <a:lumOff val="80000"/>
                  </a:schemeClr>
                </a:solidFill>
              </a:rPr>
              <a:t>Moroni 8:11</a:t>
            </a:r>
          </a:p>
        </p:txBody>
      </p:sp>
      <p:pic>
        <p:nvPicPr>
          <p:cNvPr id="17" name="Picture 16" descr="Family-0330b.jpg"/>
          <p:cNvPicPr>
            <a:picLocks noChangeAspect="1"/>
          </p:cNvPicPr>
          <p:nvPr/>
        </p:nvPicPr>
        <p:blipFill>
          <a:blip r:embed="rId3" cstate="print"/>
          <a:stretch>
            <a:fillRect/>
          </a:stretch>
        </p:blipFill>
        <p:spPr>
          <a:xfrm>
            <a:off x="8229600" y="3314700"/>
            <a:ext cx="1143000" cy="1714500"/>
          </a:xfrm>
          <a:prstGeom prst="rect">
            <a:avLst/>
          </a:prstGeom>
        </p:spPr>
      </p:pic>
      <p:pic>
        <p:nvPicPr>
          <p:cNvPr id="18" name="Picture 17" descr="John Christopher Burton 1.jpg"/>
          <p:cNvPicPr>
            <a:picLocks noChangeAspect="1"/>
          </p:cNvPicPr>
          <p:nvPr/>
        </p:nvPicPr>
        <p:blipFill>
          <a:blip r:embed="rId4" cstate="print"/>
          <a:stretch>
            <a:fillRect/>
          </a:stretch>
        </p:blipFill>
        <p:spPr>
          <a:xfrm>
            <a:off x="6019800" y="914400"/>
            <a:ext cx="1699090" cy="1606296"/>
          </a:xfrm>
          <a:prstGeom prst="rect">
            <a:avLst/>
          </a:prstGeom>
        </p:spPr>
      </p:pic>
      <p:pic>
        <p:nvPicPr>
          <p:cNvPr id="19" name="Picture 18" descr="2014 JULY 150.jpg"/>
          <p:cNvPicPr>
            <a:picLocks noChangeAspect="1"/>
          </p:cNvPicPr>
          <p:nvPr/>
        </p:nvPicPr>
        <p:blipFill>
          <a:blip r:embed="rId5" cstate="print"/>
          <a:srcRect l="19061" t="3994" r="12431"/>
          <a:stretch>
            <a:fillRect/>
          </a:stretch>
        </p:blipFill>
        <p:spPr>
          <a:xfrm>
            <a:off x="2686050" y="4453257"/>
            <a:ext cx="1676400" cy="2031283"/>
          </a:xfrm>
          <a:prstGeom prst="rect">
            <a:avLst/>
          </a:prstGeom>
        </p:spPr>
      </p:pic>
      <p:sp>
        <p:nvSpPr>
          <p:cNvPr id="20" name="TextBox 19"/>
          <p:cNvSpPr txBox="1"/>
          <p:nvPr/>
        </p:nvSpPr>
        <p:spPr>
          <a:xfrm>
            <a:off x="8382000" y="6400800"/>
            <a:ext cx="2286000" cy="369332"/>
          </a:xfrm>
          <a:prstGeom prst="rect">
            <a:avLst/>
          </a:prstGeom>
          <a:noFill/>
        </p:spPr>
        <p:txBody>
          <a:bodyPr wrap="square" rtlCol="0">
            <a:spAutoFit/>
          </a:bodyPr>
          <a:lstStyle/>
          <a:p>
            <a:r>
              <a:rPr lang="en-US" dirty="0">
                <a:solidFill>
                  <a:srgbClr val="FFFF00"/>
                </a:solidFill>
              </a:rPr>
              <a:t>See Moroni 8:5-26</a:t>
            </a:r>
          </a:p>
        </p:txBody>
      </p:sp>
    </p:spTree>
    <p:extLst>
      <p:ext uri="{BB962C8B-B14F-4D97-AF65-F5344CB8AC3E}">
        <p14:creationId xmlns:p14="http://schemas.microsoft.com/office/powerpoint/2010/main" val="211884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1BCD06C0-F0F6-4C2F-915F-C00D0679A6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2" descr="http://www.andersonstainless.com/Blue%20Satin.jpg"/>
          <p:cNvPicPr>
            <a:picLocks noChangeAspect="1" noChangeArrowheads="1"/>
          </p:cNvPicPr>
          <p:nvPr/>
        </p:nvPicPr>
        <p:blipFill>
          <a:blip r:embed="rId3" cstate="print"/>
          <a:srcRect/>
          <a:stretch>
            <a:fillRect/>
          </a:stretch>
        </p:blipFill>
        <p:spPr bwMode="auto">
          <a:xfrm>
            <a:off x="1524000" y="1"/>
            <a:ext cx="9144000" cy="6858003"/>
          </a:xfrm>
          <a:prstGeom prst="rect">
            <a:avLst/>
          </a:prstGeom>
          <a:noFill/>
        </p:spPr>
      </p:pic>
      <p:sp>
        <p:nvSpPr>
          <p:cNvPr id="5" name="TextBox 4"/>
          <p:cNvSpPr txBox="1"/>
          <p:nvPr/>
        </p:nvSpPr>
        <p:spPr>
          <a:xfrm>
            <a:off x="1524000" y="6488668"/>
            <a:ext cx="1219200" cy="369332"/>
          </a:xfrm>
          <a:prstGeom prst="rect">
            <a:avLst/>
          </a:prstGeom>
          <a:noFill/>
        </p:spPr>
        <p:txBody>
          <a:bodyPr wrap="square" rtlCol="0">
            <a:spAutoFit/>
          </a:bodyPr>
          <a:lstStyle/>
          <a:p>
            <a:r>
              <a:rPr lang="en-US" dirty="0">
                <a:solidFill>
                  <a:schemeClr val="accent1">
                    <a:lumMod val="20000"/>
                    <a:lumOff val="80000"/>
                  </a:schemeClr>
                </a:solidFill>
              </a:rPr>
              <a:t>D&amp;C 20:37</a:t>
            </a:r>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accent1">
                    <a:lumMod val="20000"/>
                    <a:lumOff val="80000"/>
                  </a:schemeClr>
                </a:solidFill>
                <a:latin typeface="Arial Rounded MT Bold" pitchFamily="34" charset="0"/>
              </a:rPr>
              <a:t>Requirements of Baptism</a:t>
            </a:r>
          </a:p>
        </p:txBody>
      </p:sp>
      <p:grpSp>
        <p:nvGrpSpPr>
          <p:cNvPr id="12" name="Group 11"/>
          <p:cNvGrpSpPr/>
          <p:nvPr/>
        </p:nvGrpSpPr>
        <p:grpSpPr>
          <a:xfrm>
            <a:off x="1524000" y="4953000"/>
            <a:ext cx="1905000" cy="1143000"/>
            <a:chOff x="0" y="4953000"/>
            <a:chExt cx="1905000" cy="1143000"/>
          </a:xfrm>
        </p:grpSpPr>
        <p:sp>
          <p:nvSpPr>
            <p:cNvPr id="9" name="Rounded Rectangle 8"/>
            <p:cNvSpPr/>
            <p:nvPr/>
          </p:nvSpPr>
          <p:spPr>
            <a:xfrm>
              <a:off x="0" y="4953000"/>
              <a:ext cx="1905000" cy="11430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5029200"/>
              <a:ext cx="1905000" cy="923330"/>
            </a:xfrm>
            <a:prstGeom prst="rect">
              <a:avLst/>
            </a:prstGeom>
            <a:noFill/>
          </p:spPr>
          <p:txBody>
            <a:bodyPr wrap="square" rtlCol="0">
              <a:spAutoFit/>
            </a:bodyPr>
            <a:lstStyle/>
            <a:p>
              <a:pPr algn="ctr"/>
              <a:r>
                <a:rPr lang="en-US" dirty="0">
                  <a:solidFill>
                    <a:schemeClr val="tx2"/>
                  </a:solidFill>
                </a:rPr>
                <a:t>Humble themselves before God</a:t>
              </a:r>
            </a:p>
          </p:txBody>
        </p:sp>
      </p:grpSp>
      <p:grpSp>
        <p:nvGrpSpPr>
          <p:cNvPr id="13" name="Group 12"/>
          <p:cNvGrpSpPr/>
          <p:nvPr/>
        </p:nvGrpSpPr>
        <p:grpSpPr>
          <a:xfrm>
            <a:off x="8763000" y="4876801"/>
            <a:ext cx="1905000" cy="1200329"/>
            <a:chOff x="1905000" y="4953000"/>
            <a:chExt cx="1905000" cy="1200329"/>
          </a:xfrm>
        </p:grpSpPr>
        <p:sp>
          <p:nvSpPr>
            <p:cNvPr id="14" name="Rounded Rectangle 13"/>
            <p:cNvSpPr/>
            <p:nvPr/>
          </p:nvSpPr>
          <p:spPr>
            <a:xfrm>
              <a:off x="1905000" y="4953000"/>
              <a:ext cx="1905000" cy="11430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057400" y="4953000"/>
              <a:ext cx="1752600" cy="1200329"/>
            </a:xfrm>
            <a:prstGeom prst="rect">
              <a:avLst/>
            </a:prstGeom>
            <a:noFill/>
          </p:spPr>
          <p:txBody>
            <a:bodyPr wrap="square" rtlCol="0">
              <a:spAutoFit/>
            </a:bodyPr>
            <a:lstStyle/>
            <a:p>
              <a:pPr algn="ctr"/>
              <a:r>
                <a:rPr lang="en-US" dirty="0">
                  <a:solidFill>
                    <a:schemeClr val="tx2"/>
                  </a:solidFill>
                </a:rPr>
                <a:t>Come forth with broken hearts and contrite spirits</a:t>
              </a:r>
            </a:p>
          </p:txBody>
        </p:sp>
      </p:grpSp>
      <p:grpSp>
        <p:nvGrpSpPr>
          <p:cNvPr id="19" name="Group 18"/>
          <p:cNvGrpSpPr/>
          <p:nvPr/>
        </p:nvGrpSpPr>
        <p:grpSpPr>
          <a:xfrm>
            <a:off x="2590800" y="3810001"/>
            <a:ext cx="1905000" cy="1200329"/>
            <a:chOff x="1905000" y="4953000"/>
            <a:chExt cx="1905000" cy="1200329"/>
          </a:xfrm>
        </p:grpSpPr>
        <p:sp>
          <p:nvSpPr>
            <p:cNvPr id="20" name="Rounded Rectangle 19"/>
            <p:cNvSpPr/>
            <p:nvPr/>
          </p:nvSpPr>
          <p:spPr>
            <a:xfrm>
              <a:off x="1905000" y="4953000"/>
              <a:ext cx="1905000" cy="11430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981200" y="4953000"/>
              <a:ext cx="1752600" cy="1200329"/>
            </a:xfrm>
            <a:prstGeom prst="rect">
              <a:avLst/>
            </a:prstGeom>
            <a:noFill/>
          </p:spPr>
          <p:txBody>
            <a:bodyPr wrap="square" rtlCol="0">
              <a:spAutoFit/>
            </a:bodyPr>
            <a:lstStyle/>
            <a:p>
              <a:pPr algn="ctr"/>
              <a:r>
                <a:rPr lang="en-US" dirty="0">
                  <a:solidFill>
                    <a:schemeClr val="tx2"/>
                  </a:solidFill>
                </a:rPr>
                <a:t>Willing to take upon them the name of Jesus Christ</a:t>
              </a:r>
            </a:p>
          </p:txBody>
        </p:sp>
      </p:grpSp>
      <p:grpSp>
        <p:nvGrpSpPr>
          <p:cNvPr id="22" name="Group 21"/>
          <p:cNvGrpSpPr/>
          <p:nvPr/>
        </p:nvGrpSpPr>
        <p:grpSpPr>
          <a:xfrm>
            <a:off x="8763000" y="2590801"/>
            <a:ext cx="1905000" cy="1200329"/>
            <a:chOff x="1905000" y="4953000"/>
            <a:chExt cx="1905000" cy="1200329"/>
          </a:xfrm>
        </p:grpSpPr>
        <p:sp>
          <p:nvSpPr>
            <p:cNvPr id="23" name="Rounded Rectangle 22"/>
            <p:cNvSpPr/>
            <p:nvPr/>
          </p:nvSpPr>
          <p:spPr>
            <a:xfrm>
              <a:off x="1905000" y="4953000"/>
              <a:ext cx="1905000" cy="11430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981200" y="4953000"/>
              <a:ext cx="1752600" cy="1200329"/>
            </a:xfrm>
            <a:prstGeom prst="rect">
              <a:avLst/>
            </a:prstGeom>
            <a:noFill/>
          </p:spPr>
          <p:txBody>
            <a:bodyPr wrap="square" rtlCol="0">
              <a:spAutoFit/>
            </a:bodyPr>
            <a:lstStyle/>
            <a:p>
              <a:pPr algn="ctr"/>
              <a:r>
                <a:rPr lang="en-US" dirty="0">
                  <a:solidFill>
                    <a:schemeClr val="tx2"/>
                  </a:solidFill>
                </a:rPr>
                <a:t>Shall be received by baptism into his church</a:t>
              </a:r>
            </a:p>
          </p:txBody>
        </p:sp>
      </p:grpSp>
      <p:grpSp>
        <p:nvGrpSpPr>
          <p:cNvPr id="25" name="Group 24"/>
          <p:cNvGrpSpPr/>
          <p:nvPr/>
        </p:nvGrpSpPr>
        <p:grpSpPr>
          <a:xfrm>
            <a:off x="7772400" y="3733800"/>
            <a:ext cx="1905000" cy="1143000"/>
            <a:chOff x="1905000" y="4953000"/>
            <a:chExt cx="1905000" cy="1143000"/>
          </a:xfrm>
        </p:grpSpPr>
        <p:sp>
          <p:nvSpPr>
            <p:cNvPr id="26" name="Rounded Rectangle 25"/>
            <p:cNvSpPr/>
            <p:nvPr/>
          </p:nvSpPr>
          <p:spPr>
            <a:xfrm>
              <a:off x="1905000" y="4953000"/>
              <a:ext cx="1905000" cy="11430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981200" y="4953000"/>
              <a:ext cx="1752600" cy="923330"/>
            </a:xfrm>
            <a:prstGeom prst="rect">
              <a:avLst/>
            </a:prstGeom>
            <a:noFill/>
          </p:spPr>
          <p:txBody>
            <a:bodyPr wrap="square" rtlCol="0">
              <a:spAutoFit/>
            </a:bodyPr>
            <a:lstStyle/>
            <a:p>
              <a:pPr algn="ctr"/>
              <a:r>
                <a:rPr lang="en-US" dirty="0">
                  <a:solidFill>
                    <a:schemeClr val="tx2"/>
                  </a:solidFill>
                </a:rPr>
                <a:t>Determined to serve Jesus to the end</a:t>
              </a:r>
            </a:p>
          </p:txBody>
        </p:sp>
      </p:grpSp>
      <p:sp>
        <p:nvSpPr>
          <p:cNvPr id="28" name="Rounded Rectangle 27"/>
          <p:cNvSpPr/>
          <p:nvPr/>
        </p:nvSpPr>
        <p:spPr>
          <a:xfrm>
            <a:off x="1524000" y="3810000"/>
            <a:ext cx="1066800" cy="11430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9677400" y="3733800"/>
            <a:ext cx="990600" cy="11430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1524000" y="2667000"/>
            <a:ext cx="1905000" cy="1143000"/>
            <a:chOff x="1905000" y="4953000"/>
            <a:chExt cx="1905000" cy="1143000"/>
          </a:xfrm>
        </p:grpSpPr>
        <p:sp>
          <p:nvSpPr>
            <p:cNvPr id="31" name="Rounded Rectangle 30"/>
            <p:cNvSpPr/>
            <p:nvPr/>
          </p:nvSpPr>
          <p:spPr>
            <a:xfrm>
              <a:off x="1905000" y="4953000"/>
              <a:ext cx="1905000" cy="11430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981200" y="4953000"/>
              <a:ext cx="1752600" cy="1077218"/>
            </a:xfrm>
            <a:prstGeom prst="rect">
              <a:avLst/>
            </a:prstGeom>
            <a:noFill/>
          </p:spPr>
          <p:txBody>
            <a:bodyPr wrap="square" rtlCol="0">
              <a:spAutoFit/>
            </a:bodyPr>
            <a:lstStyle/>
            <a:p>
              <a:pPr algn="ctr"/>
              <a:r>
                <a:rPr lang="en-US" sz="1600" dirty="0">
                  <a:solidFill>
                    <a:schemeClr val="tx2"/>
                  </a:solidFill>
                </a:rPr>
                <a:t>Manifest by their works that they have received the Spirit of Christ</a:t>
              </a:r>
            </a:p>
          </p:txBody>
        </p:sp>
      </p:grpSp>
      <p:grpSp>
        <p:nvGrpSpPr>
          <p:cNvPr id="34" name="Group 51"/>
          <p:cNvGrpSpPr/>
          <p:nvPr/>
        </p:nvGrpSpPr>
        <p:grpSpPr>
          <a:xfrm>
            <a:off x="5029201" y="2590800"/>
            <a:ext cx="2153589" cy="2886734"/>
            <a:chOff x="2806682" y="1913866"/>
            <a:chExt cx="2153589" cy="2886734"/>
          </a:xfrm>
        </p:grpSpPr>
        <p:sp>
          <p:nvSpPr>
            <p:cNvPr id="35" name="Oval 34"/>
            <p:cNvSpPr/>
            <p:nvPr/>
          </p:nvSpPr>
          <p:spPr>
            <a:xfrm rot="10213681">
              <a:off x="2877860" y="2230940"/>
              <a:ext cx="310259" cy="7153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1148156">
              <a:off x="3067008" y="2371926"/>
              <a:ext cx="212023" cy="3867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rot="4902966">
              <a:off x="2971928" y="2710794"/>
              <a:ext cx="269736" cy="38757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810000" y="2971800"/>
              <a:ext cx="914400" cy="1524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19657155">
              <a:off x="3564712" y="3684064"/>
              <a:ext cx="354002" cy="609600"/>
            </a:xfrm>
            <a:prstGeom prst="trapezoid">
              <a:avLst>
                <a:gd name="adj" fmla="val 3214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a:off x="3048000" y="3657600"/>
              <a:ext cx="762000" cy="1143000"/>
            </a:xfrm>
            <a:prstGeom prst="trapezoid">
              <a:avLst>
                <a:gd name="adj" fmla="val 3214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Merge 40"/>
            <p:cNvSpPr/>
            <p:nvPr/>
          </p:nvSpPr>
          <p:spPr>
            <a:xfrm>
              <a:off x="3124200" y="3429000"/>
              <a:ext cx="609600" cy="609600"/>
            </a:xfrm>
            <a:prstGeom prst="flowChartMerg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19"/>
            <p:cNvGrpSpPr/>
            <p:nvPr/>
          </p:nvGrpSpPr>
          <p:grpSpPr>
            <a:xfrm>
              <a:off x="3886200" y="2743200"/>
              <a:ext cx="762000" cy="1295400"/>
              <a:chOff x="6073889" y="2761019"/>
              <a:chExt cx="872936" cy="1506181"/>
            </a:xfrm>
          </p:grpSpPr>
          <p:grpSp>
            <p:nvGrpSpPr>
              <p:cNvPr id="70" name="Group 13"/>
              <p:cNvGrpSpPr/>
              <p:nvPr/>
            </p:nvGrpSpPr>
            <p:grpSpPr>
              <a:xfrm>
                <a:off x="6324600" y="3200400"/>
                <a:ext cx="381000" cy="1066800"/>
                <a:chOff x="1463040" y="844062"/>
                <a:chExt cx="685800" cy="1957755"/>
              </a:xfrm>
            </p:grpSpPr>
            <p:sp>
              <p:nvSpPr>
                <p:cNvPr id="73" name="Pentagon 72"/>
                <p:cNvSpPr/>
                <p:nvPr/>
              </p:nvSpPr>
              <p:spPr>
                <a:xfrm rot="5400000">
                  <a:off x="1104900" y="1925516"/>
                  <a:ext cx="1371600" cy="381001"/>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1463040" y="844062"/>
                  <a:ext cx="685800" cy="908538"/>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Parallelogram 70"/>
              <p:cNvSpPr/>
              <p:nvPr/>
            </p:nvSpPr>
            <p:spPr>
              <a:xfrm rot="18360858">
                <a:off x="6443457" y="2994345"/>
                <a:ext cx="721939" cy="284797"/>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arallelogram 71"/>
              <p:cNvSpPr/>
              <p:nvPr/>
            </p:nvSpPr>
            <p:spPr>
              <a:xfrm rot="3239142" flipH="1">
                <a:off x="5860561" y="2974347"/>
                <a:ext cx="721939" cy="295284"/>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Oval 42"/>
            <p:cNvSpPr/>
            <p:nvPr/>
          </p:nvSpPr>
          <p:spPr>
            <a:xfrm>
              <a:off x="3810000" y="1981200"/>
              <a:ext cx="914400" cy="1219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13665137">
              <a:off x="3900243" y="1837666"/>
              <a:ext cx="533400" cy="685800"/>
            </a:xfrm>
            <a:prstGeom prst="teardrop">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17431144">
              <a:off x="4302195" y="2045813"/>
              <a:ext cx="509012" cy="535031"/>
            </a:xfrm>
            <a:prstGeom prst="teardrop">
              <a:avLst>
                <a:gd name="adj" fmla="val 127034"/>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21046149">
              <a:off x="4583344" y="2983116"/>
              <a:ext cx="376927" cy="10116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4863074">
              <a:off x="4149988" y="3492861"/>
              <a:ext cx="368763" cy="100201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oud 47"/>
            <p:cNvSpPr/>
            <p:nvPr/>
          </p:nvSpPr>
          <p:spPr>
            <a:xfrm rot="16622943">
              <a:off x="2561917" y="3370526"/>
              <a:ext cx="810760" cy="321229"/>
            </a:xfrm>
            <a:prstGeom prst="clou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48"/>
            <p:cNvSpPr/>
            <p:nvPr/>
          </p:nvSpPr>
          <p:spPr>
            <a:xfrm rot="16044977">
              <a:off x="3456583" y="3425172"/>
              <a:ext cx="757064" cy="321229"/>
            </a:xfrm>
            <a:prstGeom prst="clou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1539158">
              <a:off x="2946991" y="3684706"/>
              <a:ext cx="419235" cy="601755"/>
            </a:xfrm>
            <a:prstGeom prst="trapezoid">
              <a:avLst>
                <a:gd name="adj" fmla="val 3214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124200" y="2971800"/>
              <a:ext cx="609600" cy="838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p:cNvSpPr/>
            <p:nvPr/>
          </p:nvSpPr>
          <p:spPr>
            <a:xfrm rot="13665137">
              <a:off x="3071223" y="2812391"/>
              <a:ext cx="412152" cy="508791"/>
            </a:xfrm>
            <a:prstGeom prst="teardrop">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32"/>
            <p:cNvGrpSpPr/>
            <p:nvPr/>
          </p:nvGrpSpPr>
          <p:grpSpPr>
            <a:xfrm rot="7718142">
              <a:off x="2947801" y="2980004"/>
              <a:ext cx="232975" cy="440791"/>
              <a:chOff x="1066800" y="914400"/>
              <a:chExt cx="762000" cy="1143000"/>
            </a:xfrm>
          </p:grpSpPr>
          <p:sp>
            <p:nvSpPr>
              <p:cNvPr id="67" name="Isosceles Triangle 28"/>
              <p:cNvSpPr/>
              <p:nvPr/>
            </p:nvSpPr>
            <p:spPr>
              <a:xfrm>
                <a:off x="1066800" y="1371600"/>
                <a:ext cx="762000" cy="6858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flipH="1" flipV="1">
                <a:off x="1066800" y="914400"/>
                <a:ext cx="762000" cy="6858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1257300" y="1371600"/>
                <a:ext cx="342900" cy="2667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ardrop 53"/>
            <p:cNvSpPr/>
            <p:nvPr/>
          </p:nvSpPr>
          <p:spPr>
            <a:xfrm rot="16200000">
              <a:off x="3438248" y="3038752"/>
              <a:ext cx="437314" cy="303410"/>
            </a:xfrm>
            <a:prstGeom prst="teardrop">
              <a:avLst>
                <a:gd name="adj" fmla="val 12703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33"/>
            <p:cNvGrpSpPr/>
            <p:nvPr/>
          </p:nvGrpSpPr>
          <p:grpSpPr>
            <a:xfrm rot="3806327">
              <a:off x="3668557" y="3139693"/>
              <a:ext cx="250980" cy="350011"/>
              <a:chOff x="1066800" y="914400"/>
              <a:chExt cx="762000" cy="1143000"/>
            </a:xfrm>
          </p:grpSpPr>
          <p:sp>
            <p:nvSpPr>
              <p:cNvPr id="64" name="Isosceles Triangle 63"/>
              <p:cNvSpPr/>
              <p:nvPr/>
            </p:nvSpPr>
            <p:spPr>
              <a:xfrm>
                <a:off x="1066800" y="1371600"/>
                <a:ext cx="762000" cy="6858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64"/>
              <p:cNvSpPr/>
              <p:nvPr/>
            </p:nvSpPr>
            <p:spPr>
              <a:xfrm flipH="1" flipV="1">
                <a:off x="1066800" y="914400"/>
                <a:ext cx="762000" cy="6858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1257300" y="1371600"/>
                <a:ext cx="342900" cy="2667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p:cNvSpPr/>
            <p:nvPr/>
          </p:nvSpPr>
          <p:spPr>
            <a:xfrm rot="15972603">
              <a:off x="3132591" y="3905923"/>
              <a:ext cx="209050" cy="6706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2309058">
              <a:off x="3386006" y="3850291"/>
              <a:ext cx="280046" cy="4054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5629544">
              <a:off x="3423341" y="3856171"/>
              <a:ext cx="346099" cy="5073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22"/>
            <p:cNvSpPr/>
            <p:nvPr/>
          </p:nvSpPr>
          <p:spPr>
            <a:xfrm rot="21135956">
              <a:off x="3757696" y="3902652"/>
              <a:ext cx="269736" cy="37336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2819400" y="4114800"/>
              <a:ext cx="381000" cy="304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2971800" y="4038600"/>
              <a:ext cx="152400" cy="228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4724400" y="3733800"/>
              <a:ext cx="152400" cy="228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11148156">
              <a:off x="2982693" y="2525904"/>
              <a:ext cx="235133" cy="227429"/>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3429000" y="4953000"/>
            <a:ext cx="1905000" cy="1143000"/>
            <a:chOff x="1905000" y="4953000"/>
            <a:chExt cx="1905000" cy="1143000"/>
          </a:xfrm>
        </p:grpSpPr>
        <p:sp>
          <p:nvSpPr>
            <p:cNvPr id="10" name="Rounded Rectangle 9"/>
            <p:cNvSpPr/>
            <p:nvPr/>
          </p:nvSpPr>
          <p:spPr>
            <a:xfrm>
              <a:off x="1905000" y="4953000"/>
              <a:ext cx="1905000" cy="11430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981200" y="5181600"/>
              <a:ext cx="1752600" cy="646331"/>
            </a:xfrm>
            <a:prstGeom prst="rect">
              <a:avLst/>
            </a:prstGeom>
            <a:noFill/>
          </p:spPr>
          <p:txBody>
            <a:bodyPr wrap="square" rtlCol="0">
              <a:spAutoFit/>
            </a:bodyPr>
            <a:lstStyle/>
            <a:p>
              <a:pPr algn="ctr"/>
              <a:r>
                <a:rPr lang="en-US" dirty="0">
                  <a:solidFill>
                    <a:schemeClr val="tx2"/>
                  </a:solidFill>
                </a:rPr>
                <a:t>Have a desire to be baptized</a:t>
              </a:r>
            </a:p>
          </p:txBody>
        </p:sp>
      </p:grpSp>
      <p:grpSp>
        <p:nvGrpSpPr>
          <p:cNvPr id="16" name="Group 15"/>
          <p:cNvGrpSpPr/>
          <p:nvPr/>
        </p:nvGrpSpPr>
        <p:grpSpPr>
          <a:xfrm>
            <a:off x="6858000" y="4876800"/>
            <a:ext cx="1905000" cy="1143000"/>
            <a:chOff x="1905000" y="4953000"/>
            <a:chExt cx="1905000" cy="1143000"/>
          </a:xfrm>
        </p:grpSpPr>
        <p:sp>
          <p:nvSpPr>
            <p:cNvPr id="17" name="Rounded Rectangle 16"/>
            <p:cNvSpPr/>
            <p:nvPr/>
          </p:nvSpPr>
          <p:spPr>
            <a:xfrm>
              <a:off x="1905000" y="4953000"/>
              <a:ext cx="1905000" cy="11430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981200" y="5029200"/>
              <a:ext cx="1752600" cy="923330"/>
            </a:xfrm>
            <a:prstGeom prst="rect">
              <a:avLst/>
            </a:prstGeom>
            <a:noFill/>
          </p:spPr>
          <p:txBody>
            <a:bodyPr wrap="square" rtlCol="0">
              <a:spAutoFit/>
            </a:bodyPr>
            <a:lstStyle/>
            <a:p>
              <a:pPr algn="ctr"/>
              <a:r>
                <a:rPr lang="en-US" dirty="0">
                  <a:solidFill>
                    <a:schemeClr val="tx2"/>
                  </a:solidFill>
                </a:rPr>
                <a:t>Witness before church that they have repented</a:t>
              </a:r>
            </a:p>
          </p:txBody>
        </p:sp>
      </p:grpSp>
      <p:sp>
        <p:nvSpPr>
          <p:cNvPr id="33" name="Rounded Rectangle 32"/>
          <p:cNvSpPr/>
          <p:nvPr/>
        </p:nvSpPr>
        <p:spPr>
          <a:xfrm>
            <a:off x="5334000" y="5105400"/>
            <a:ext cx="1524000" cy="914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723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EAB9B5-30E1-4032-B769-43A88EACD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accent1">
                    <a:lumMod val="20000"/>
                    <a:lumOff val="80000"/>
                  </a:schemeClr>
                </a:solidFill>
                <a:latin typeface="Arial Rounded MT Bold" pitchFamily="34" charset="0"/>
              </a:rPr>
              <a:t>Before Baptism</a:t>
            </a:r>
          </a:p>
        </p:txBody>
      </p:sp>
      <p:sp>
        <p:nvSpPr>
          <p:cNvPr id="14" name="Rectangle 13"/>
          <p:cNvSpPr/>
          <p:nvPr/>
        </p:nvSpPr>
        <p:spPr>
          <a:xfrm>
            <a:off x="552450" y="923330"/>
            <a:ext cx="7151028" cy="3046988"/>
          </a:xfrm>
          <a:prstGeom prst="rect">
            <a:avLst/>
          </a:prstGeom>
        </p:spPr>
        <p:txBody>
          <a:bodyPr wrap="square">
            <a:spAutoFit/>
          </a:bodyPr>
          <a:lstStyle/>
          <a:p>
            <a:pPr fontAlgn="base"/>
            <a:r>
              <a:rPr lang="en-US" sz="2400" dirty="0">
                <a:solidFill>
                  <a:schemeClr val="accent1">
                    <a:lumMod val="20000"/>
                    <a:lumOff val="80000"/>
                  </a:schemeClr>
                </a:solidFill>
              </a:rPr>
              <a:t>The bishop or an assigned counselor conducts interviews for the baptism and confirmation of 8-year-old children who are members of record and 8-year-old children who are not members of record but have at least one parent or guardian who is a member.</a:t>
            </a:r>
          </a:p>
          <a:p>
            <a:pPr fontAlgn="base"/>
            <a:endParaRPr lang="en-US" sz="2400" dirty="0">
              <a:solidFill>
                <a:schemeClr val="accent1">
                  <a:lumMod val="20000"/>
                  <a:lumOff val="80000"/>
                </a:schemeClr>
              </a:solidFill>
            </a:endParaRPr>
          </a:p>
          <a:p>
            <a:pPr fontAlgn="base"/>
            <a:r>
              <a:rPr lang="en-US" sz="2400" dirty="0">
                <a:solidFill>
                  <a:schemeClr val="accent1">
                    <a:lumMod val="20000"/>
                    <a:lumOff val="80000"/>
                  </a:schemeClr>
                </a:solidFill>
              </a:rPr>
              <a:t>Full-time missionaries interview converts for baptism and confirmation.</a:t>
            </a:r>
          </a:p>
        </p:txBody>
      </p:sp>
      <p:pic>
        <p:nvPicPr>
          <p:cNvPr id="21506" name="Picture 2" descr="http://thoughtsonthingsandstuff.com/wp-content/uploads/2014/02/bishop-interview1.jpg"/>
          <p:cNvPicPr>
            <a:picLocks noChangeAspect="1" noChangeArrowheads="1"/>
          </p:cNvPicPr>
          <p:nvPr/>
        </p:nvPicPr>
        <p:blipFill>
          <a:blip r:embed="rId3" cstate="print"/>
          <a:srcRect/>
          <a:stretch>
            <a:fillRect/>
          </a:stretch>
        </p:blipFill>
        <p:spPr bwMode="auto">
          <a:xfrm>
            <a:off x="8518989" y="990228"/>
            <a:ext cx="2857500" cy="3535052"/>
          </a:xfrm>
          <a:prstGeom prst="rect">
            <a:avLst/>
          </a:prstGeom>
          <a:noFill/>
        </p:spPr>
      </p:pic>
      <p:pic>
        <p:nvPicPr>
          <p:cNvPr id="21508" name="Picture 4" descr="http://media.ldscdn.org/images/media-library/missionary/lds-missionary-brothers-with-bishop-361661-tablet.jpg"/>
          <p:cNvPicPr>
            <a:picLocks noChangeAspect="1" noChangeArrowheads="1"/>
          </p:cNvPicPr>
          <p:nvPr/>
        </p:nvPicPr>
        <p:blipFill>
          <a:blip r:embed="rId4" cstate="print"/>
          <a:srcRect/>
          <a:stretch>
            <a:fillRect/>
          </a:stretch>
        </p:blipFill>
        <p:spPr bwMode="auto">
          <a:xfrm>
            <a:off x="3345523" y="4120794"/>
            <a:ext cx="3657600" cy="2436019"/>
          </a:xfrm>
          <a:prstGeom prst="rect">
            <a:avLst/>
          </a:prstGeom>
          <a:noFill/>
        </p:spPr>
      </p:pic>
    </p:spTree>
    <p:extLst>
      <p:ext uri="{BB962C8B-B14F-4D97-AF65-F5344CB8AC3E}">
        <p14:creationId xmlns:p14="http://schemas.microsoft.com/office/powerpoint/2010/main" val="296705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par>
                                <p:cTn id="7" presetID="47" presetClass="entr" presetSubtype="0" fill="hold" nodeType="withEffect">
                                  <p:stCondLst>
                                    <p:cond delay="0"/>
                                  </p:stCondLst>
                                  <p:childTnLst>
                                    <p:set>
                                      <p:cBhvr>
                                        <p:cTn id="8" dur="1" fill="hold">
                                          <p:stCondLst>
                                            <p:cond delay="0"/>
                                          </p:stCondLst>
                                        </p:cTn>
                                        <p:tgtEl>
                                          <p:spTgt spid="21508"/>
                                        </p:tgtEl>
                                        <p:attrNameLst>
                                          <p:attrName>style.visibility</p:attrName>
                                        </p:attrNameLst>
                                      </p:cBhvr>
                                      <p:to>
                                        <p:strVal val="visible"/>
                                      </p:to>
                                    </p:set>
                                    <p:animEffect transition="in" filter="fade">
                                      <p:cBhvr>
                                        <p:cTn id="9" dur="1000"/>
                                        <p:tgtEl>
                                          <p:spTgt spid="21508"/>
                                        </p:tgtEl>
                                      </p:cBhvr>
                                    </p:animEffect>
                                    <p:anim calcmode="lin" valueType="num">
                                      <p:cBhvr>
                                        <p:cTn id="10" dur="1000" fill="hold"/>
                                        <p:tgtEl>
                                          <p:spTgt spid="21508"/>
                                        </p:tgtEl>
                                        <p:attrNameLst>
                                          <p:attrName>ppt_x</p:attrName>
                                        </p:attrNameLst>
                                      </p:cBhvr>
                                      <p:tavLst>
                                        <p:tav tm="0">
                                          <p:val>
                                            <p:strVal val="#ppt_x"/>
                                          </p:val>
                                        </p:tav>
                                        <p:tav tm="100000">
                                          <p:val>
                                            <p:strVal val="#ppt_x"/>
                                          </p:val>
                                        </p:tav>
                                      </p:tavLst>
                                    </p:anim>
                                    <p:anim calcmode="lin" valueType="num">
                                      <p:cBhvr>
                                        <p:cTn id="11" dur="1000" fill="hold"/>
                                        <p:tgtEl>
                                          <p:spTgt spid="215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2D63803-FFB8-47A9-A599-2A39504D09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14184" y="6406628"/>
            <a:ext cx="3276600" cy="369332"/>
          </a:xfrm>
          <a:prstGeom prst="rect">
            <a:avLst/>
          </a:prstGeom>
          <a:noFill/>
        </p:spPr>
        <p:txBody>
          <a:bodyPr wrap="square" rtlCol="0">
            <a:spAutoFit/>
          </a:bodyPr>
          <a:lstStyle/>
          <a:p>
            <a:r>
              <a:rPr lang="en-US" dirty="0">
                <a:solidFill>
                  <a:schemeClr val="accent1">
                    <a:lumMod val="20000"/>
                    <a:lumOff val="80000"/>
                  </a:schemeClr>
                </a:solidFill>
              </a:rPr>
              <a:t>D&amp;C 20:73</a:t>
            </a:r>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accent1">
                    <a:lumMod val="20000"/>
                    <a:lumOff val="80000"/>
                  </a:schemeClr>
                </a:solidFill>
                <a:latin typeface="Arial Rounded MT Bold" pitchFamily="34" charset="0"/>
              </a:rPr>
              <a:t>Authority</a:t>
            </a:r>
          </a:p>
        </p:txBody>
      </p:sp>
      <p:sp>
        <p:nvSpPr>
          <p:cNvPr id="7" name="TextBox 6"/>
          <p:cNvSpPr txBox="1"/>
          <p:nvPr/>
        </p:nvSpPr>
        <p:spPr>
          <a:xfrm>
            <a:off x="1676400" y="838201"/>
            <a:ext cx="3886200" cy="646331"/>
          </a:xfrm>
          <a:prstGeom prst="rect">
            <a:avLst/>
          </a:prstGeom>
          <a:noFill/>
        </p:spPr>
        <p:txBody>
          <a:bodyPr wrap="square" rtlCol="0">
            <a:spAutoFit/>
          </a:bodyPr>
          <a:lstStyle/>
          <a:p>
            <a:r>
              <a:rPr lang="en-US" dirty="0">
                <a:solidFill>
                  <a:schemeClr val="accent1">
                    <a:lumMod val="20000"/>
                    <a:lumOff val="80000"/>
                  </a:schemeClr>
                </a:solidFill>
              </a:rPr>
              <a:t>The person who is called of God has the authority of Jesus Christ to baptize</a:t>
            </a:r>
          </a:p>
        </p:txBody>
      </p:sp>
      <p:sp>
        <p:nvSpPr>
          <p:cNvPr id="9" name="Rectangle 8"/>
          <p:cNvSpPr/>
          <p:nvPr/>
        </p:nvSpPr>
        <p:spPr>
          <a:xfrm>
            <a:off x="2057400" y="3200401"/>
            <a:ext cx="3276600" cy="1200329"/>
          </a:xfrm>
          <a:prstGeom prst="rect">
            <a:avLst/>
          </a:prstGeom>
        </p:spPr>
        <p:txBody>
          <a:bodyPr wrap="square">
            <a:spAutoFit/>
          </a:bodyPr>
          <a:lstStyle/>
          <a:p>
            <a:r>
              <a:rPr lang="en-US" dirty="0">
                <a:solidFill>
                  <a:schemeClr val="accent1">
                    <a:lumMod val="20000"/>
                    <a:lumOff val="80000"/>
                  </a:schemeClr>
                </a:solidFill>
              </a:rPr>
              <a:t>The priesthood is the power and authority of God. It has always existed and will continue to exist without end.</a:t>
            </a:r>
          </a:p>
        </p:txBody>
      </p:sp>
      <p:sp>
        <p:nvSpPr>
          <p:cNvPr id="10" name="Rectangle 9"/>
          <p:cNvSpPr/>
          <p:nvPr/>
        </p:nvSpPr>
        <p:spPr>
          <a:xfrm>
            <a:off x="5943600" y="990600"/>
            <a:ext cx="4572000" cy="1754326"/>
          </a:xfrm>
          <a:prstGeom prst="rect">
            <a:avLst/>
          </a:prstGeom>
        </p:spPr>
        <p:txBody>
          <a:bodyPr>
            <a:spAutoFit/>
          </a:bodyPr>
          <a:lstStyle/>
          <a:p>
            <a:r>
              <a:rPr lang="en-US" dirty="0">
                <a:solidFill>
                  <a:schemeClr val="accent1">
                    <a:lumMod val="20000"/>
                    <a:lumOff val="80000"/>
                  </a:schemeClr>
                </a:solidFill>
              </a:rPr>
              <a:t>In mortality, the priesthood is the power and authority that God gives to man to act in all things necessary for the salvation of God’s children. The blessings of the priesthood are available to all who receive the gospel.</a:t>
            </a:r>
          </a:p>
          <a:p>
            <a:r>
              <a:rPr lang="en-US" dirty="0">
                <a:solidFill>
                  <a:schemeClr val="accent1">
                    <a:lumMod val="20000"/>
                    <a:lumOff val="80000"/>
                  </a:schemeClr>
                </a:solidFill>
              </a:rPr>
              <a:t>Handbook 2:1</a:t>
            </a:r>
          </a:p>
        </p:txBody>
      </p:sp>
      <p:sp>
        <p:nvSpPr>
          <p:cNvPr id="13" name="Rectangle 12"/>
          <p:cNvSpPr/>
          <p:nvPr/>
        </p:nvSpPr>
        <p:spPr>
          <a:xfrm>
            <a:off x="6019800" y="3164682"/>
            <a:ext cx="5286632" cy="3416320"/>
          </a:xfrm>
          <a:prstGeom prst="rect">
            <a:avLst/>
          </a:prstGeom>
        </p:spPr>
        <p:txBody>
          <a:bodyPr wrap="square">
            <a:spAutoFit/>
          </a:bodyPr>
          <a:lstStyle/>
          <a:p>
            <a:pPr fontAlgn="base"/>
            <a:r>
              <a:rPr lang="en-US" dirty="0">
                <a:solidFill>
                  <a:schemeClr val="accent1">
                    <a:lumMod val="20000"/>
                    <a:lumOff val="80000"/>
                  </a:schemeClr>
                </a:solidFill>
              </a:rPr>
              <a:t>“This high priesthood being after the order of his Son, which order was from the foundation of the world; or in other words, being without beginning of days or end of years, being prepared from eternity to all eternity, according to his foreknowledge of all things—</a:t>
            </a:r>
          </a:p>
          <a:p>
            <a:pPr fontAlgn="base"/>
            <a:endParaRPr lang="en-US" dirty="0">
              <a:solidFill>
                <a:schemeClr val="accent1">
                  <a:lumMod val="20000"/>
                  <a:lumOff val="80000"/>
                </a:schemeClr>
              </a:solidFill>
            </a:endParaRPr>
          </a:p>
          <a:p>
            <a:pPr fontAlgn="base"/>
            <a:r>
              <a:rPr lang="en-US" dirty="0">
                <a:solidFill>
                  <a:schemeClr val="accent1">
                    <a:lumMod val="20000"/>
                    <a:lumOff val="80000"/>
                  </a:schemeClr>
                </a:solidFill>
              </a:rPr>
              <a:t>“Now they were ordained after this manner—being called with a holy calling, and ordained with a holy ordinance, and taking upon them the high priesthood of the holy order, which calling, and ordinance, and high priesthood, is without beginning or end—”</a:t>
            </a:r>
          </a:p>
          <a:p>
            <a:pPr fontAlgn="base"/>
            <a:r>
              <a:rPr lang="en-US" dirty="0">
                <a:solidFill>
                  <a:schemeClr val="accent1">
                    <a:lumMod val="20000"/>
                    <a:lumOff val="80000"/>
                  </a:schemeClr>
                </a:solidFill>
              </a:rPr>
              <a:t> Alma 13:7-8</a:t>
            </a:r>
          </a:p>
        </p:txBody>
      </p:sp>
      <p:pic>
        <p:nvPicPr>
          <p:cNvPr id="2050" name="Picture 2" descr="http://www.moroni10.com/ordaining_apostles.jpg"/>
          <p:cNvPicPr>
            <a:picLocks noChangeAspect="1" noChangeArrowheads="1"/>
          </p:cNvPicPr>
          <p:nvPr/>
        </p:nvPicPr>
        <p:blipFill>
          <a:blip r:embed="rId3" cstate="print"/>
          <a:srcRect/>
          <a:stretch>
            <a:fillRect/>
          </a:stretch>
        </p:blipFill>
        <p:spPr bwMode="auto">
          <a:xfrm>
            <a:off x="1676400" y="4419600"/>
            <a:ext cx="4133850" cy="1843052"/>
          </a:xfrm>
          <a:prstGeom prst="rect">
            <a:avLst/>
          </a:prstGeom>
          <a:noFill/>
        </p:spPr>
      </p:pic>
      <p:pic>
        <p:nvPicPr>
          <p:cNvPr id="2052" name="Picture 4" descr="https://www.lds.org/bc/content/shared/content/images/gospel-library/manual/32495/32495_all_005_08-ordaining.jpg"/>
          <p:cNvPicPr>
            <a:picLocks noChangeAspect="1" noChangeArrowheads="1"/>
          </p:cNvPicPr>
          <p:nvPr/>
        </p:nvPicPr>
        <p:blipFill>
          <a:blip r:embed="rId4" cstate="print"/>
          <a:srcRect/>
          <a:stretch>
            <a:fillRect/>
          </a:stretch>
        </p:blipFill>
        <p:spPr bwMode="auto">
          <a:xfrm>
            <a:off x="2667000" y="1447800"/>
            <a:ext cx="2533650" cy="1790446"/>
          </a:xfrm>
          <a:prstGeom prst="rect">
            <a:avLst/>
          </a:prstGeom>
          <a:noFill/>
        </p:spPr>
      </p:pic>
    </p:spTree>
    <p:extLst>
      <p:ext uri="{BB962C8B-B14F-4D97-AF65-F5344CB8AC3E}">
        <p14:creationId xmlns:p14="http://schemas.microsoft.com/office/powerpoint/2010/main" val="344374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1E1B81-E776-4858-92E2-5ABCCB42C7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78086" y="6460733"/>
            <a:ext cx="3276600" cy="369332"/>
          </a:xfrm>
          <a:prstGeom prst="rect">
            <a:avLst/>
          </a:prstGeom>
          <a:noFill/>
        </p:spPr>
        <p:txBody>
          <a:bodyPr wrap="square" rtlCol="0">
            <a:spAutoFit/>
          </a:bodyPr>
          <a:lstStyle/>
          <a:p>
            <a:r>
              <a:rPr lang="en-US" dirty="0">
                <a:solidFill>
                  <a:schemeClr val="accent1">
                    <a:lumMod val="20000"/>
                    <a:lumOff val="80000"/>
                  </a:schemeClr>
                </a:solidFill>
              </a:rPr>
              <a:t>D&amp;C 20:73</a:t>
            </a:r>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accent1">
                    <a:lumMod val="20000"/>
                    <a:lumOff val="80000"/>
                  </a:schemeClr>
                </a:solidFill>
                <a:latin typeface="Arial Rounded MT Bold" pitchFamily="34" charset="0"/>
              </a:rPr>
              <a:t>The Witnesses of Baptism</a:t>
            </a:r>
          </a:p>
        </p:txBody>
      </p:sp>
      <p:sp>
        <p:nvSpPr>
          <p:cNvPr id="15" name="Rectangle 14"/>
          <p:cNvSpPr/>
          <p:nvPr/>
        </p:nvSpPr>
        <p:spPr>
          <a:xfrm>
            <a:off x="1058238" y="1676400"/>
            <a:ext cx="5418762" cy="2554545"/>
          </a:xfrm>
          <a:prstGeom prst="rect">
            <a:avLst/>
          </a:prstGeom>
        </p:spPr>
        <p:txBody>
          <a:bodyPr wrap="square">
            <a:spAutoFit/>
          </a:bodyPr>
          <a:lstStyle/>
          <a:p>
            <a:r>
              <a:rPr lang="en-US" sz="2000" dirty="0">
                <a:solidFill>
                  <a:schemeClr val="accent1">
                    <a:lumMod val="20000"/>
                    <a:lumOff val="80000"/>
                  </a:schemeClr>
                </a:solidFill>
              </a:rPr>
              <a:t>Two priests or Melchizedek Priesthood holders witness each baptism to make sure it is performed properly. </a:t>
            </a:r>
          </a:p>
          <a:p>
            <a:endParaRPr lang="en-US" sz="2000" dirty="0">
              <a:solidFill>
                <a:schemeClr val="accent1">
                  <a:lumMod val="20000"/>
                  <a:lumOff val="80000"/>
                </a:schemeClr>
              </a:solidFill>
            </a:endParaRPr>
          </a:p>
          <a:p>
            <a:r>
              <a:rPr lang="en-US" sz="2000" dirty="0">
                <a:solidFill>
                  <a:schemeClr val="accent1">
                    <a:lumMod val="20000"/>
                    <a:lumOff val="80000"/>
                  </a:schemeClr>
                </a:solidFill>
              </a:rPr>
              <a:t>The baptism must be repeated if the words are not spoken exactly as given in Doctrine and Covenants 20:73 or if part of the person’s body or clothing is not immersed completely.</a:t>
            </a:r>
          </a:p>
        </p:txBody>
      </p:sp>
      <p:sp>
        <p:nvSpPr>
          <p:cNvPr id="17" name="Rectangle 16"/>
          <p:cNvSpPr/>
          <p:nvPr/>
        </p:nvSpPr>
        <p:spPr>
          <a:xfrm>
            <a:off x="4792038" y="4800600"/>
            <a:ext cx="5418762" cy="1015663"/>
          </a:xfrm>
          <a:prstGeom prst="rect">
            <a:avLst/>
          </a:prstGeom>
        </p:spPr>
        <p:txBody>
          <a:bodyPr wrap="square">
            <a:spAutoFit/>
          </a:bodyPr>
          <a:lstStyle/>
          <a:p>
            <a:r>
              <a:rPr lang="en-US" sz="2000" dirty="0">
                <a:solidFill>
                  <a:schemeClr val="accent1">
                    <a:lumMod val="20000"/>
                    <a:lumOff val="80000"/>
                  </a:schemeClr>
                </a:solidFill>
              </a:rPr>
              <a:t>Under the direction of the presiding authority, a priest or Melchizedek Priesthood holder may perform the ordinance of baptism…</a:t>
            </a:r>
            <a:endParaRPr lang="en-US" sz="2000" dirty="0"/>
          </a:p>
        </p:txBody>
      </p:sp>
      <p:pic>
        <p:nvPicPr>
          <p:cNvPr id="2054" name="Picture 6" descr="https://www.lds.org/bc/content/shared/content/images/gospel-library/manual/09797/wilford-woodruff-baptising-art-lds_138052_inl.jpg"/>
          <p:cNvPicPr>
            <a:picLocks noChangeAspect="1" noChangeArrowheads="1"/>
          </p:cNvPicPr>
          <p:nvPr/>
        </p:nvPicPr>
        <p:blipFill>
          <a:blip r:embed="rId3" cstate="print"/>
          <a:srcRect/>
          <a:stretch>
            <a:fillRect/>
          </a:stretch>
        </p:blipFill>
        <p:spPr bwMode="auto">
          <a:xfrm>
            <a:off x="6629401" y="1676400"/>
            <a:ext cx="3532909" cy="2590800"/>
          </a:xfrm>
          <a:prstGeom prst="rect">
            <a:avLst/>
          </a:prstGeom>
          <a:noFill/>
        </p:spPr>
      </p:pic>
      <p:pic>
        <p:nvPicPr>
          <p:cNvPr id="21" name="Picture 20" descr="john242404.JPG"/>
          <p:cNvPicPr>
            <a:picLocks noChangeAspect="1"/>
          </p:cNvPicPr>
          <p:nvPr/>
        </p:nvPicPr>
        <p:blipFill>
          <a:blip r:embed="rId4" cstate="print"/>
          <a:stretch>
            <a:fillRect/>
          </a:stretch>
        </p:blipFill>
        <p:spPr>
          <a:xfrm>
            <a:off x="2178430" y="4359668"/>
            <a:ext cx="2266856" cy="2209800"/>
          </a:xfrm>
          <a:prstGeom prst="rect">
            <a:avLst/>
          </a:prstGeom>
        </p:spPr>
      </p:pic>
    </p:spTree>
    <p:extLst>
      <p:ext uri="{BB962C8B-B14F-4D97-AF65-F5344CB8AC3E}">
        <p14:creationId xmlns:p14="http://schemas.microsoft.com/office/powerpoint/2010/main" val="239971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D9CCEE-B37E-45A3-AEDD-DC06093595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85618" y="6488668"/>
            <a:ext cx="3276600" cy="369332"/>
          </a:xfrm>
          <a:prstGeom prst="rect">
            <a:avLst/>
          </a:prstGeom>
          <a:noFill/>
        </p:spPr>
        <p:txBody>
          <a:bodyPr wrap="square" rtlCol="0">
            <a:spAutoFit/>
          </a:bodyPr>
          <a:lstStyle/>
          <a:p>
            <a:r>
              <a:rPr lang="en-US" dirty="0">
                <a:solidFill>
                  <a:schemeClr val="accent1">
                    <a:lumMod val="20000"/>
                    <a:lumOff val="80000"/>
                  </a:schemeClr>
                </a:solidFill>
              </a:rPr>
              <a:t>D&amp;C 20:73</a:t>
            </a:r>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accent1">
                    <a:lumMod val="20000"/>
                    <a:lumOff val="80000"/>
                  </a:schemeClr>
                </a:solidFill>
                <a:latin typeface="Arial Rounded MT Bold" pitchFamily="34" charset="0"/>
              </a:rPr>
              <a:t>By Immersion</a:t>
            </a:r>
          </a:p>
        </p:txBody>
      </p:sp>
      <p:sp>
        <p:nvSpPr>
          <p:cNvPr id="16" name="Rectangle 15"/>
          <p:cNvSpPr/>
          <p:nvPr/>
        </p:nvSpPr>
        <p:spPr>
          <a:xfrm>
            <a:off x="231607" y="1105287"/>
            <a:ext cx="7785243" cy="5201424"/>
          </a:xfrm>
          <a:prstGeom prst="rect">
            <a:avLst/>
          </a:prstGeom>
        </p:spPr>
        <p:txBody>
          <a:bodyPr wrap="square">
            <a:spAutoFit/>
          </a:bodyPr>
          <a:lstStyle/>
          <a:p>
            <a:pPr fontAlgn="base"/>
            <a:r>
              <a:rPr lang="en-US" sz="1600" dirty="0">
                <a:solidFill>
                  <a:schemeClr val="accent1">
                    <a:lumMod val="20000"/>
                    <a:lumOff val="80000"/>
                  </a:schemeClr>
                </a:solidFill>
              </a:rPr>
              <a:t>The Person being baptized:</a:t>
            </a:r>
          </a:p>
          <a:p>
            <a:pPr fontAlgn="base"/>
            <a:r>
              <a:rPr lang="en-US" sz="1600" dirty="0">
                <a:solidFill>
                  <a:schemeClr val="accent1">
                    <a:lumMod val="20000"/>
                    <a:lumOff val="80000"/>
                  </a:schemeClr>
                </a:solidFill>
              </a:rPr>
              <a:t>1. Stands in the water with the person to be baptized.</a:t>
            </a:r>
          </a:p>
          <a:p>
            <a:pPr fontAlgn="base"/>
            <a:endParaRPr lang="en-US" sz="1600" dirty="0">
              <a:solidFill>
                <a:schemeClr val="accent1">
                  <a:lumMod val="20000"/>
                  <a:lumOff val="80000"/>
                </a:schemeClr>
              </a:solidFill>
            </a:endParaRPr>
          </a:p>
          <a:p>
            <a:pPr fontAlgn="base"/>
            <a:r>
              <a:rPr lang="en-US" sz="1600" dirty="0">
                <a:solidFill>
                  <a:schemeClr val="accent1">
                    <a:lumMod val="20000"/>
                    <a:lumOff val="80000"/>
                  </a:schemeClr>
                </a:solidFill>
              </a:rPr>
              <a:t>2. Holds the person’s right wrist with his left hand (for convenience and safety); the person who is being baptized holds the priesthood holder’s left wrist with his or her left hand.</a:t>
            </a:r>
          </a:p>
          <a:p>
            <a:pPr fontAlgn="base"/>
            <a:endParaRPr lang="en-US" sz="1600" dirty="0">
              <a:solidFill>
                <a:schemeClr val="accent1">
                  <a:lumMod val="20000"/>
                  <a:lumOff val="80000"/>
                </a:schemeClr>
              </a:solidFill>
            </a:endParaRPr>
          </a:p>
          <a:p>
            <a:pPr fontAlgn="base"/>
            <a:r>
              <a:rPr lang="en-US" sz="1600" dirty="0">
                <a:solidFill>
                  <a:schemeClr val="accent1">
                    <a:lumMod val="20000"/>
                    <a:lumOff val="80000"/>
                  </a:schemeClr>
                </a:solidFill>
              </a:rPr>
              <a:t>3. Raises his right arm to the square.</a:t>
            </a:r>
          </a:p>
          <a:p>
            <a:pPr fontAlgn="base"/>
            <a:endParaRPr lang="en-US" sz="1600" dirty="0">
              <a:solidFill>
                <a:schemeClr val="accent1">
                  <a:lumMod val="20000"/>
                  <a:lumOff val="80000"/>
                </a:schemeClr>
              </a:solidFill>
            </a:endParaRPr>
          </a:p>
          <a:p>
            <a:pPr fontAlgn="base"/>
            <a:r>
              <a:rPr lang="en-US" sz="1600" dirty="0">
                <a:solidFill>
                  <a:schemeClr val="accent1">
                    <a:lumMod val="20000"/>
                    <a:lumOff val="80000"/>
                  </a:schemeClr>
                </a:solidFill>
              </a:rPr>
              <a:t>4. States the person’s full name and says, “Having been commissioned of Jesus Christ, I baptize you in the name of the Father, and of the Son, and of the Holy Ghost. Amen” (D&amp;C 20:73).</a:t>
            </a:r>
          </a:p>
          <a:p>
            <a:pPr fontAlgn="base"/>
            <a:endParaRPr lang="en-US" sz="1600" dirty="0">
              <a:solidFill>
                <a:schemeClr val="accent1">
                  <a:lumMod val="20000"/>
                  <a:lumOff val="80000"/>
                </a:schemeClr>
              </a:solidFill>
            </a:endParaRPr>
          </a:p>
          <a:p>
            <a:pPr fontAlgn="base"/>
            <a:r>
              <a:rPr lang="en-US" sz="1600" dirty="0">
                <a:solidFill>
                  <a:schemeClr val="accent1">
                    <a:lumMod val="20000"/>
                    <a:lumOff val="80000"/>
                  </a:schemeClr>
                </a:solidFill>
              </a:rPr>
              <a:t>5. Has the person hold his or her nose with the right hand (for convenience); then the priesthood holder places his right hand high on the person’s back and immerses the person completely, including the person’s clothing.</a:t>
            </a:r>
          </a:p>
          <a:p>
            <a:pPr fontAlgn="base"/>
            <a:endParaRPr lang="en-US" sz="1600" dirty="0">
              <a:solidFill>
                <a:schemeClr val="accent1">
                  <a:lumMod val="20000"/>
                  <a:lumOff val="80000"/>
                </a:schemeClr>
              </a:solidFill>
            </a:endParaRPr>
          </a:p>
          <a:p>
            <a:pPr fontAlgn="base"/>
            <a:r>
              <a:rPr lang="en-US" sz="1600" dirty="0">
                <a:solidFill>
                  <a:schemeClr val="accent1">
                    <a:lumMod val="20000"/>
                    <a:lumOff val="80000"/>
                  </a:schemeClr>
                </a:solidFill>
              </a:rPr>
              <a:t>6. Helps the person come up out of the water.</a:t>
            </a:r>
          </a:p>
          <a:p>
            <a:pPr fontAlgn="base"/>
            <a:r>
              <a:rPr lang="en-US" sz="1600" dirty="0">
                <a:solidFill>
                  <a:schemeClr val="accent1">
                    <a:lumMod val="20000"/>
                    <a:lumOff val="80000"/>
                  </a:schemeClr>
                </a:solidFill>
              </a:rPr>
              <a:t>Convert baptisms are usually performed by a priesthood holder in the ward or by one of the missionaries who taught the person. A convert may also request that another qualified member perform the baptism.</a:t>
            </a:r>
          </a:p>
          <a:p>
            <a:pPr fontAlgn="base"/>
            <a:r>
              <a:rPr lang="en-US" sz="1200" dirty="0">
                <a:solidFill>
                  <a:schemeClr val="accent1">
                    <a:lumMod val="20000"/>
                    <a:lumOff val="80000"/>
                  </a:schemeClr>
                </a:solidFill>
              </a:rPr>
              <a:t>Handbook 20.3.8 </a:t>
            </a:r>
          </a:p>
        </p:txBody>
      </p:sp>
      <p:pic>
        <p:nvPicPr>
          <p:cNvPr id="3" name="Picture 2">
            <a:extLst>
              <a:ext uri="{FF2B5EF4-FFF2-40B4-BE49-F238E27FC236}">
                <a16:creationId xmlns:a16="http://schemas.microsoft.com/office/drawing/2014/main" id="{6B0D692B-72D6-40F9-BA49-55421818B0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9706" y="1716572"/>
            <a:ext cx="2932176" cy="3157728"/>
          </a:xfrm>
          <a:prstGeom prst="rect">
            <a:avLst/>
          </a:prstGeom>
        </p:spPr>
      </p:pic>
    </p:spTree>
    <p:extLst>
      <p:ext uri="{BB962C8B-B14F-4D97-AF65-F5344CB8AC3E}">
        <p14:creationId xmlns:p14="http://schemas.microsoft.com/office/powerpoint/2010/main" val="122109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D1C4B1-615D-43A3-BBC5-D9A8D03B85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86813" y="6439508"/>
            <a:ext cx="3276600" cy="369332"/>
          </a:xfrm>
          <a:prstGeom prst="rect">
            <a:avLst/>
          </a:prstGeom>
          <a:noFill/>
        </p:spPr>
        <p:txBody>
          <a:bodyPr wrap="square" rtlCol="0">
            <a:spAutoFit/>
          </a:bodyPr>
          <a:lstStyle/>
          <a:p>
            <a:r>
              <a:rPr lang="en-US" dirty="0">
                <a:solidFill>
                  <a:schemeClr val="accent1">
                    <a:lumMod val="20000"/>
                    <a:lumOff val="80000"/>
                  </a:schemeClr>
                </a:solidFill>
              </a:rPr>
              <a:t>D&amp;C 20:68-71</a:t>
            </a:r>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accent1">
                    <a:lumMod val="20000"/>
                    <a:lumOff val="80000"/>
                  </a:schemeClr>
                </a:solidFill>
                <a:latin typeface="Arial Rounded MT Bold" pitchFamily="34" charset="0"/>
              </a:rPr>
              <a:t>After Baptism</a:t>
            </a:r>
          </a:p>
        </p:txBody>
      </p:sp>
      <p:sp>
        <p:nvSpPr>
          <p:cNvPr id="7" name="TextBox 6"/>
          <p:cNvSpPr txBox="1"/>
          <p:nvPr/>
        </p:nvSpPr>
        <p:spPr>
          <a:xfrm>
            <a:off x="1347020" y="792033"/>
            <a:ext cx="7620000" cy="1200329"/>
          </a:xfrm>
          <a:prstGeom prst="rect">
            <a:avLst/>
          </a:prstGeom>
          <a:noFill/>
        </p:spPr>
        <p:txBody>
          <a:bodyPr wrap="square" rtlCol="0">
            <a:spAutoFit/>
          </a:bodyPr>
          <a:lstStyle/>
          <a:p>
            <a:r>
              <a:rPr lang="en-US" dirty="0">
                <a:solidFill>
                  <a:schemeClr val="accent1">
                    <a:lumMod val="20000"/>
                    <a:lumOff val="80000"/>
                  </a:schemeClr>
                </a:solidFill>
              </a:rPr>
              <a:t>Duties of the members:</a:t>
            </a:r>
          </a:p>
          <a:p>
            <a:endParaRPr lang="en-US" dirty="0">
              <a:solidFill>
                <a:schemeClr val="accent1">
                  <a:lumMod val="20000"/>
                  <a:lumOff val="80000"/>
                </a:schemeClr>
              </a:solidFill>
            </a:endParaRPr>
          </a:p>
          <a:p>
            <a:r>
              <a:rPr lang="en-US" dirty="0">
                <a:solidFill>
                  <a:schemeClr val="accent1">
                    <a:lumMod val="20000"/>
                    <a:lumOff val="80000"/>
                  </a:schemeClr>
                </a:solidFill>
              </a:rPr>
              <a:t>By baptism we enter into a solemn covenant with God. We must, therefore, learn to know our duties as baptized members of the church</a:t>
            </a:r>
          </a:p>
        </p:txBody>
      </p:sp>
      <p:sp>
        <p:nvSpPr>
          <p:cNvPr id="8" name="TextBox 7"/>
          <p:cNvSpPr txBox="1"/>
          <p:nvPr/>
        </p:nvSpPr>
        <p:spPr>
          <a:xfrm>
            <a:off x="412955" y="2328208"/>
            <a:ext cx="8197645" cy="3877985"/>
          </a:xfrm>
          <a:prstGeom prst="rect">
            <a:avLst/>
          </a:prstGeom>
          <a:noFill/>
        </p:spPr>
        <p:txBody>
          <a:bodyPr wrap="square" rtlCol="0">
            <a:spAutoFit/>
          </a:bodyPr>
          <a:lstStyle/>
          <a:p>
            <a:r>
              <a:rPr lang="en-US" dirty="0">
                <a:solidFill>
                  <a:schemeClr val="accent1">
                    <a:lumMod val="20000"/>
                    <a:lumOff val="80000"/>
                  </a:schemeClr>
                </a:solidFill>
              </a:rPr>
              <a:t>“Be kindly affectionate, one towards another; </a:t>
            </a:r>
          </a:p>
          <a:p>
            <a:endParaRPr lang="en-US" dirty="0">
              <a:solidFill>
                <a:schemeClr val="accent1">
                  <a:lumMod val="20000"/>
                  <a:lumOff val="80000"/>
                </a:schemeClr>
              </a:solidFill>
            </a:endParaRPr>
          </a:p>
          <a:p>
            <a:r>
              <a:rPr lang="en-US" dirty="0">
                <a:solidFill>
                  <a:schemeClr val="accent1">
                    <a:lumMod val="20000"/>
                    <a:lumOff val="80000"/>
                  </a:schemeClr>
                </a:solidFill>
              </a:rPr>
              <a:t>that the fathers should be kind to their children, </a:t>
            </a:r>
          </a:p>
          <a:p>
            <a:endParaRPr lang="en-US" dirty="0">
              <a:solidFill>
                <a:schemeClr val="accent1">
                  <a:lumMod val="20000"/>
                  <a:lumOff val="80000"/>
                </a:schemeClr>
              </a:solidFill>
            </a:endParaRPr>
          </a:p>
          <a:p>
            <a:r>
              <a:rPr lang="en-US" dirty="0">
                <a:solidFill>
                  <a:schemeClr val="accent1">
                    <a:lumMod val="20000"/>
                    <a:lumOff val="80000"/>
                  </a:schemeClr>
                </a:solidFill>
              </a:rPr>
              <a:t>husbands to their wives, </a:t>
            </a:r>
          </a:p>
          <a:p>
            <a:endParaRPr lang="en-US" dirty="0">
              <a:solidFill>
                <a:schemeClr val="accent1">
                  <a:lumMod val="20000"/>
                  <a:lumOff val="80000"/>
                </a:schemeClr>
              </a:solidFill>
            </a:endParaRPr>
          </a:p>
          <a:p>
            <a:r>
              <a:rPr lang="en-US" dirty="0">
                <a:solidFill>
                  <a:schemeClr val="accent1">
                    <a:lumMod val="20000"/>
                    <a:lumOff val="80000"/>
                  </a:schemeClr>
                </a:solidFill>
              </a:rPr>
              <a:t>masters to their slave, or servants, </a:t>
            </a:r>
          </a:p>
          <a:p>
            <a:endParaRPr lang="en-US" dirty="0">
              <a:solidFill>
                <a:schemeClr val="accent1">
                  <a:lumMod val="20000"/>
                  <a:lumOff val="80000"/>
                </a:schemeClr>
              </a:solidFill>
            </a:endParaRPr>
          </a:p>
          <a:p>
            <a:r>
              <a:rPr lang="en-US" dirty="0">
                <a:solidFill>
                  <a:schemeClr val="accent1">
                    <a:lumMod val="20000"/>
                    <a:lumOff val="80000"/>
                  </a:schemeClr>
                </a:solidFill>
              </a:rPr>
              <a:t>children obedient to their parents, </a:t>
            </a:r>
          </a:p>
          <a:p>
            <a:endParaRPr lang="en-US" dirty="0">
              <a:solidFill>
                <a:schemeClr val="accent1">
                  <a:lumMod val="20000"/>
                  <a:lumOff val="80000"/>
                </a:schemeClr>
              </a:solidFill>
            </a:endParaRPr>
          </a:p>
          <a:p>
            <a:r>
              <a:rPr lang="en-US" dirty="0">
                <a:solidFill>
                  <a:schemeClr val="accent1">
                    <a:lumMod val="20000"/>
                    <a:lumOff val="80000"/>
                  </a:schemeClr>
                </a:solidFill>
              </a:rPr>
              <a:t>wives to their husbands, </a:t>
            </a:r>
          </a:p>
          <a:p>
            <a:endParaRPr lang="en-US" dirty="0">
              <a:solidFill>
                <a:schemeClr val="accent1">
                  <a:lumMod val="20000"/>
                  <a:lumOff val="80000"/>
                </a:schemeClr>
              </a:solidFill>
            </a:endParaRPr>
          </a:p>
          <a:p>
            <a:r>
              <a:rPr lang="en-US" dirty="0">
                <a:solidFill>
                  <a:schemeClr val="accent1">
                    <a:lumMod val="20000"/>
                    <a:lumOff val="80000"/>
                  </a:schemeClr>
                </a:solidFill>
              </a:rPr>
              <a:t>and slaves or servants to their masters:”</a:t>
            </a:r>
          </a:p>
          <a:p>
            <a:r>
              <a:rPr lang="en-US" sz="1200" dirty="0">
                <a:solidFill>
                  <a:schemeClr val="accent1">
                    <a:lumMod val="20000"/>
                    <a:lumOff val="80000"/>
                  </a:schemeClr>
                </a:solidFill>
              </a:rPr>
              <a:t>Joseph Smith </a:t>
            </a:r>
          </a:p>
        </p:txBody>
      </p:sp>
      <p:pic>
        <p:nvPicPr>
          <p:cNvPr id="9" name="Picture 8" descr="dave0001.jpg"/>
          <p:cNvPicPr>
            <a:picLocks noChangeAspect="1"/>
          </p:cNvPicPr>
          <p:nvPr/>
        </p:nvPicPr>
        <p:blipFill>
          <a:blip r:embed="rId3" cstate="print"/>
          <a:srcRect l="10065" t="33238" r="9568" b="9782"/>
          <a:stretch>
            <a:fillRect/>
          </a:stretch>
        </p:blipFill>
        <p:spPr>
          <a:xfrm>
            <a:off x="7010400" y="2133600"/>
            <a:ext cx="3200400" cy="1828800"/>
          </a:xfrm>
          <a:prstGeom prst="rect">
            <a:avLst/>
          </a:prstGeom>
        </p:spPr>
      </p:pic>
      <p:pic>
        <p:nvPicPr>
          <p:cNvPr id="10" name="Picture 9" descr="image-34.jpg"/>
          <p:cNvPicPr>
            <a:picLocks noChangeAspect="1"/>
          </p:cNvPicPr>
          <p:nvPr/>
        </p:nvPicPr>
        <p:blipFill>
          <a:blip r:embed="rId4" cstate="print">
            <a:grayscl/>
          </a:blip>
          <a:srcRect l="6025" t="3284" r="14482"/>
          <a:stretch>
            <a:fillRect/>
          </a:stretch>
        </p:blipFill>
        <p:spPr>
          <a:xfrm>
            <a:off x="6019800" y="4114800"/>
            <a:ext cx="1946120" cy="2057400"/>
          </a:xfrm>
          <a:prstGeom prst="rect">
            <a:avLst/>
          </a:prstGeom>
        </p:spPr>
      </p:pic>
      <p:pic>
        <p:nvPicPr>
          <p:cNvPr id="12" name="Picture 11" descr="Scan_Pic0001 (2).jpg"/>
          <p:cNvPicPr>
            <a:picLocks noChangeAspect="1"/>
          </p:cNvPicPr>
          <p:nvPr/>
        </p:nvPicPr>
        <p:blipFill>
          <a:blip r:embed="rId5" cstate="print">
            <a:grayscl/>
          </a:blip>
          <a:srcRect l="26541" t="15592" r="13247" b="2980"/>
          <a:stretch>
            <a:fillRect/>
          </a:stretch>
        </p:blipFill>
        <p:spPr>
          <a:xfrm>
            <a:off x="8229600" y="4572000"/>
            <a:ext cx="2209800" cy="2077212"/>
          </a:xfrm>
          <a:prstGeom prst="rect">
            <a:avLst/>
          </a:prstGeom>
        </p:spPr>
      </p:pic>
    </p:spTree>
    <p:extLst>
      <p:ext uri="{BB962C8B-B14F-4D97-AF65-F5344CB8AC3E}">
        <p14:creationId xmlns:p14="http://schemas.microsoft.com/office/powerpoint/2010/main" val="263941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47"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childTnLst>
                                </p:cTn>
                              </p:par>
                              <p:par>
                                <p:cTn id="20" presetID="47"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childTnLst>
                                </p:cTn>
                              </p:par>
                              <p:par>
                                <p:cTn id="33" presetID="47"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8">
                                            <p:txEl>
                                              <p:pRg st="12" end="12"/>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2520</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Arial Rounded MT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6</cp:revision>
  <dcterms:created xsi:type="dcterms:W3CDTF">2018-04-01T15:16:26Z</dcterms:created>
  <dcterms:modified xsi:type="dcterms:W3CDTF">2020-07-02T15:50:54Z</dcterms:modified>
</cp:coreProperties>
</file>