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73" r:id="rId4"/>
    <p:sldId id="260" r:id="rId5"/>
    <p:sldId id="261" r:id="rId6"/>
    <p:sldId id="274" r:id="rId7"/>
    <p:sldId id="262" r:id="rId8"/>
    <p:sldId id="263" r:id="rId9"/>
    <p:sldId id="276" r:id="rId10"/>
    <p:sldId id="264" r:id="rId11"/>
    <p:sldId id="266" r:id="rId12"/>
    <p:sldId id="267" r:id="rId13"/>
    <p:sldId id="268" r:id="rId14"/>
    <p:sldId id="269" r:id="rId15"/>
    <p:sldId id="270" r:id="rId16"/>
    <p:sldId id="272" r:id="rId17"/>
    <p:sldId id="275" r:id="rId18"/>
    <p:sldId id="271" r:id="rId19"/>
    <p:sldId id="258" r:id="rId20"/>
    <p:sldId id="265"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lifornian FB" panose="0207040306080B030204" pitchFamily="18" charset="0"/>
      <p:regular r:id="rId28"/>
      <p:bold r:id="rId29"/>
      <p:italic r:id="rId30"/>
    </p:embeddedFont>
    <p:embeddedFont>
      <p:font typeface="Palatino Linotype" panose="02040502050505030304"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F655-0736-42F9-9D69-1A09B05CBA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75225-0628-4D56-A551-A92F8666D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5A92-3F38-4C0A-80D4-0F775136B1AF}"/>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5" name="Footer Placeholder 4">
            <a:extLst>
              <a:ext uri="{FF2B5EF4-FFF2-40B4-BE49-F238E27FC236}">
                <a16:creationId xmlns:a16="http://schemas.microsoft.com/office/drawing/2014/main" id="{1FE0FB92-3D8E-41B7-B71E-552914B18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B33FC-3259-4285-9529-D16FF42DC869}"/>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9563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C39E-1648-4843-8C9E-695411441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CEAFE-FDD9-4A7A-948A-8E743941BA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6D868-4405-4656-9F58-E5A97158CF44}"/>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5" name="Footer Placeholder 4">
            <a:extLst>
              <a:ext uri="{FF2B5EF4-FFF2-40B4-BE49-F238E27FC236}">
                <a16:creationId xmlns:a16="http://schemas.microsoft.com/office/drawing/2014/main" id="{B2C4AE8C-BDFB-4172-B7F1-AFE802E0A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5B768-1302-4E02-B679-D7A623EF37FE}"/>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215728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9AB25-8E0D-4735-93B0-B2EAD5F4A2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AEADDC-3CA4-4CCF-8AC4-29FFD10629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9175A-A5E3-48CB-8BAB-DD75045BFBD6}"/>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5" name="Footer Placeholder 4">
            <a:extLst>
              <a:ext uri="{FF2B5EF4-FFF2-40B4-BE49-F238E27FC236}">
                <a16:creationId xmlns:a16="http://schemas.microsoft.com/office/drawing/2014/main" id="{0DAC62BA-2C2A-495C-8AF4-99C108343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BEE47-040A-4E94-BF51-D3BCCF251590}"/>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111665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0604-AEF9-4072-BC45-5B5E41D19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4017E-C038-499B-8E1A-0795A16801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1D21B-5615-4568-B9F1-15662B850BEA}"/>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5" name="Footer Placeholder 4">
            <a:extLst>
              <a:ext uri="{FF2B5EF4-FFF2-40B4-BE49-F238E27FC236}">
                <a16:creationId xmlns:a16="http://schemas.microsoft.com/office/drawing/2014/main" id="{06E0EE7D-C15D-487D-A5A3-A8120F074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73B3A-6332-4A2C-A920-7D4DF1A57C15}"/>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116079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D6BA-AA2C-4A98-A6A1-A04CCDD87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46F07C-46CC-4D77-BD62-5802A1603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03640C-124A-4D03-ADEB-01100284E8A0}"/>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5" name="Footer Placeholder 4">
            <a:extLst>
              <a:ext uri="{FF2B5EF4-FFF2-40B4-BE49-F238E27FC236}">
                <a16:creationId xmlns:a16="http://schemas.microsoft.com/office/drawing/2014/main" id="{E2DC2156-DE77-4B84-BE80-53A4F7420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525C2-992B-4C76-BC12-B16A427951E2}"/>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350071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82F7-2E39-49A8-A181-990466490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01919-5375-4161-82F6-BAEC5AD126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D2AB1F-F918-4D91-B3C0-C057B32701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452A9-F0A0-40B0-AD2A-FF58D558217A}"/>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6" name="Footer Placeholder 5">
            <a:extLst>
              <a:ext uri="{FF2B5EF4-FFF2-40B4-BE49-F238E27FC236}">
                <a16:creationId xmlns:a16="http://schemas.microsoft.com/office/drawing/2014/main" id="{27B74B9E-8AE5-4D4B-80CB-DAE4C963E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BD9CF-5E7F-444E-B91E-452534C94327}"/>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356255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1C19-9CBE-4B3C-9791-D1A4B43051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D441E6-AD78-4A40-ABD6-53E96773D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DFDEF1-DE16-4206-881F-93257C920A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FB9C7-159B-444A-A96A-35CBD8AFC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AEA3BC-BB83-4C5E-96EA-2C2CE69D82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AAFAC-14A7-4D2C-9228-0CBDB301BA9C}"/>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8" name="Footer Placeholder 7">
            <a:extLst>
              <a:ext uri="{FF2B5EF4-FFF2-40B4-BE49-F238E27FC236}">
                <a16:creationId xmlns:a16="http://schemas.microsoft.com/office/drawing/2014/main" id="{239633C7-E774-4753-B5B7-C60E5151F3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E27EC-BCC6-42CF-A1AE-E64F0148B4F2}"/>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74819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8032-0C57-4B97-8165-1823DA791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9178E3-1F4C-4A79-BA3C-AEECA2C8BE0A}"/>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4" name="Footer Placeholder 3">
            <a:extLst>
              <a:ext uri="{FF2B5EF4-FFF2-40B4-BE49-F238E27FC236}">
                <a16:creationId xmlns:a16="http://schemas.microsoft.com/office/drawing/2014/main" id="{5E6BA971-8673-40BB-AD2E-52148A4A4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0B264-3D3B-4406-A006-DAC74EBDB18C}"/>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267350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9E79F-98B2-4186-9CAA-BDDFE5341685}"/>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3" name="Footer Placeholder 2">
            <a:extLst>
              <a:ext uri="{FF2B5EF4-FFF2-40B4-BE49-F238E27FC236}">
                <a16:creationId xmlns:a16="http://schemas.microsoft.com/office/drawing/2014/main" id="{21176DEA-1AA6-4F5F-B3AF-56837D9CD7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5F3771-2270-4B24-9070-809C58FA34DE}"/>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147737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7091-0D05-4FE6-B951-1A68C0CC9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7A107-296A-46F0-B678-BF1D27E94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6BD3ED-7C05-46A9-8BA2-0F00DBBD5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A8CBF-C19A-4611-B5B4-68A2D001BC12}"/>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6" name="Footer Placeholder 5">
            <a:extLst>
              <a:ext uri="{FF2B5EF4-FFF2-40B4-BE49-F238E27FC236}">
                <a16:creationId xmlns:a16="http://schemas.microsoft.com/office/drawing/2014/main" id="{5E57550D-5DA7-4E01-8C3C-2B7F04E34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22502-D004-4AFC-B04D-AE0D5A14BE36}"/>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159263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747B-64EC-4351-BAB9-FBBC6F240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9316E-7E82-46A1-9F38-7DF256244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82C39-F2E9-478C-9A1B-5731901DC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B2F28B-6486-488E-8A79-3ADFD285211C}"/>
              </a:ext>
            </a:extLst>
          </p:cNvPr>
          <p:cNvSpPr>
            <a:spLocks noGrp="1"/>
          </p:cNvSpPr>
          <p:nvPr>
            <p:ph type="dt" sz="half" idx="10"/>
          </p:nvPr>
        </p:nvSpPr>
        <p:spPr/>
        <p:txBody>
          <a:bodyPr/>
          <a:lstStyle/>
          <a:p>
            <a:fld id="{F8B0922A-A63D-4D7A-96B9-68C1D33A33C9}" type="datetimeFigureOut">
              <a:rPr lang="en-US" smtClean="0"/>
              <a:t>7/2/2020</a:t>
            </a:fld>
            <a:endParaRPr lang="en-US"/>
          </a:p>
        </p:txBody>
      </p:sp>
      <p:sp>
        <p:nvSpPr>
          <p:cNvPr id="6" name="Footer Placeholder 5">
            <a:extLst>
              <a:ext uri="{FF2B5EF4-FFF2-40B4-BE49-F238E27FC236}">
                <a16:creationId xmlns:a16="http://schemas.microsoft.com/office/drawing/2014/main" id="{EBBE48BB-8ECE-4091-8B32-FC05D5D5F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2DB73-A9A2-4E3B-B651-834649DD3A73}"/>
              </a:ext>
            </a:extLst>
          </p:cNvPr>
          <p:cNvSpPr>
            <a:spLocks noGrp="1"/>
          </p:cNvSpPr>
          <p:nvPr>
            <p:ph type="sldNum" sz="quarter" idx="12"/>
          </p:nvPr>
        </p:nvSpPr>
        <p:spPr/>
        <p:txBody>
          <a:bodyPr/>
          <a:lstStyle/>
          <a:p>
            <a:fld id="{C328C3FA-7950-497E-8A4A-79184DA391CE}" type="slidenum">
              <a:rPr lang="en-US" smtClean="0"/>
              <a:t>‹#›</a:t>
            </a:fld>
            <a:endParaRPr lang="en-US"/>
          </a:p>
        </p:txBody>
      </p:sp>
    </p:spTree>
    <p:extLst>
      <p:ext uri="{BB962C8B-B14F-4D97-AF65-F5344CB8AC3E}">
        <p14:creationId xmlns:p14="http://schemas.microsoft.com/office/powerpoint/2010/main" val="17657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7BA8B-6176-47E8-8638-BA52C67FA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78649-D914-4D01-9966-702963B1C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60119-46C3-46D6-9512-7DD84805C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0922A-A63D-4D7A-96B9-68C1D33A33C9}" type="datetimeFigureOut">
              <a:rPr lang="en-US" smtClean="0"/>
              <a:t>7/2/2020</a:t>
            </a:fld>
            <a:endParaRPr lang="en-US"/>
          </a:p>
        </p:txBody>
      </p:sp>
      <p:sp>
        <p:nvSpPr>
          <p:cNvPr id="5" name="Footer Placeholder 4">
            <a:extLst>
              <a:ext uri="{FF2B5EF4-FFF2-40B4-BE49-F238E27FC236}">
                <a16:creationId xmlns:a16="http://schemas.microsoft.com/office/drawing/2014/main" id="{C3AB4A98-F6C3-4F73-AF2E-4864ED123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454D1-111B-46CD-A58A-B3F06B8B8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8C3FA-7950-497E-8A4A-79184DA391CE}" type="slidenum">
              <a:rPr lang="en-US" smtClean="0"/>
              <a:t>‹#›</a:t>
            </a:fld>
            <a:endParaRPr lang="en-US"/>
          </a:p>
        </p:txBody>
      </p:sp>
    </p:spTree>
    <p:extLst>
      <p:ext uri="{BB962C8B-B14F-4D97-AF65-F5344CB8AC3E}">
        <p14:creationId xmlns:p14="http://schemas.microsoft.com/office/powerpoint/2010/main" val="344639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mormonmatters.org/2009/02/05/oliver-cowdery-was-punkd/"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EEF599-EDE7-436F-8941-E387B085F4FD}"/>
              </a:ext>
            </a:extLst>
          </p:cNvPr>
          <p:cNvPicPr>
            <a:picLocks noChangeAspect="1"/>
          </p:cNvPicPr>
          <p:nvPr/>
        </p:nvPicPr>
        <p:blipFill rotWithShape="1">
          <a:blip r:embed="rId2">
            <a:extLst>
              <a:ext uri="{28A0092B-C50C-407E-A947-70E740481C1C}">
                <a14:useLocalDpi xmlns:a14="http://schemas.microsoft.com/office/drawing/2010/main" val="0"/>
              </a:ext>
            </a:extLst>
          </a:blip>
          <a:srcRect b="9566"/>
          <a:stretch/>
        </p:blipFill>
        <p:spPr>
          <a:xfrm>
            <a:off x="0" y="0"/>
            <a:ext cx="12192000" cy="6858000"/>
          </a:xfrm>
          <a:prstGeom prst="rect">
            <a:avLst/>
          </a:prstGeom>
        </p:spPr>
      </p:pic>
    </p:spTree>
    <p:extLst>
      <p:ext uri="{BB962C8B-B14F-4D97-AF65-F5344CB8AC3E}">
        <p14:creationId xmlns:p14="http://schemas.microsoft.com/office/powerpoint/2010/main" val="335544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970031-A601-4EF1-A38F-E18D764F8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 y="0"/>
            <a:ext cx="12381470" cy="6858000"/>
          </a:xfrm>
          <a:prstGeom prst="rect">
            <a:avLst/>
          </a:prstGeom>
        </p:spPr>
      </p:pic>
      <p:sp>
        <p:nvSpPr>
          <p:cNvPr id="9" name="TextBox 8"/>
          <p:cNvSpPr txBox="1"/>
          <p:nvPr/>
        </p:nvSpPr>
        <p:spPr>
          <a:xfrm>
            <a:off x="0" y="6529500"/>
            <a:ext cx="7696200" cy="369332"/>
          </a:xfrm>
          <a:prstGeom prst="rect">
            <a:avLst/>
          </a:prstGeom>
          <a:noFill/>
        </p:spPr>
        <p:txBody>
          <a:bodyPr wrap="square" rtlCol="0">
            <a:spAutoFit/>
          </a:bodyPr>
          <a:lstStyle/>
          <a:p>
            <a:pPr fontAlgn="base"/>
            <a:r>
              <a:rPr lang="en-US" dirty="0">
                <a:solidFill>
                  <a:schemeClr val="bg1"/>
                </a:solidFill>
              </a:rPr>
              <a:t>D&amp;C 21: 4-5</a:t>
            </a:r>
          </a:p>
        </p:txBody>
      </p:sp>
      <p:sp>
        <p:nvSpPr>
          <p:cNvPr id="36" name="Rectangle 35"/>
          <p:cNvSpPr/>
          <p:nvPr/>
        </p:nvSpPr>
        <p:spPr>
          <a:xfrm>
            <a:off x="1752600" y="990600"/>
            <a:ext cx="4572000" cy="3416320"/>
          </a:xfrm>
          <a:prstGeom prst="rect">
            <a:avLst/>
          </a:prstGeom>
        </p:spPr>
        <p:txBody>
          <a:bodyPr>
            <a:spAutoFit/>
          </a:bodyPr>
          <a:lstStyle/>
          <a:p>
            <a:pPr fontAlgn="base"/>
            <a:r>
              <a:rPr lang="en-US" i="1" dirty="0">
                <a:solidFill>
                  <a:schemeClr val="bg1"/>
                </a:solidFill>
              </a:rPr>
              <a:t>the church </a:t>
            </a:r>
          </a:p>
          <a:p>
            <a:pPr fontAlgn="base"/>
            <a:endParaRPr lang="en-US" i="1" dirty="0">
              <a:solidFill>
                <a:schemeClr val="bg1"/>
              </a:solidFill>
            </a:endParaRPr>
          </a:p>
          <a:p>
            <a:pPr fontAlgn="base"/>
            <a:endParaRPr lang="en-US" i="1" dirty="0">
              <a:solidFill>
                <a:schemeClr val="bg1"/>
              </a:solidFill>
            </a:endParaRPr>
          </a:p>
          <a:p>
            <a:pPr fontAlgn="base"/>
            <a:endParaRPr lang="en-US" i="1" dirty="0">
              <a:solidFill>
                <a:schemeClr val="bg1"/>
              </a:solidFill>
            </a:endParaRPr>
          </a:p>
          <a:p>
            <a:pPr fontAlgn="base"/>
            <a:r>
              <a:rPr lang="en-US" i="1" dirty="0">
                <a:solidFill>
                  <a:schemeClr val="bg1"/>
                </a:solidFill>
              </a:rPr>
              <a:t>his</a:t>
            </a:r>
          </a:p>
          <a:p>
            <a:pPr fontAlgn="base"/>
            <a:endParaRPr lang="en-US" i="1" dirty="0">
              <a:solidFill>
                <a:schemeClr val="bg1"/>
              </a:solidFill>
            </a:endParaRPr>
          </a:p>
          <a:p>
            <a:pPr fontAlgn="base"/>
            <a:endParaRPr lang="en-US" i="1" dirty="0">
              <a:solidFill>
                <a:schemeClr val="bg1"/>
              </a:solidFill>
            </a:endParaRPr>
          </a:p>
          <a:p>
            <a:pPr fontAlgn="base"/>
            <a:r>
              <a:rPr lang="en-US" i="1" dirty="0">
                <a:solidFill>
                  <a:schemeClr val="bg1"/>
                </a:solidFill>
              </a:rPr>
              <a:t>words and commandments</a:t>
            </a:r>
          </a:p>
          <a:p>
            <a:pPr fontAlgn="base"/>
            <a:endParaRPr lang="en-US" i="1" dirty="0">
              <a:solidFill>
                <a:schemeClr val="bg1"/>
              </a:solidFill>
            </a:endParaRPr>
          </a:p>
          <a:p>
            <a:pPr fontAlgn="base"/>
            <a:endParaRPr lang="en-US" i="1" dirty="0">
              <a:solidFill>
                <a:schemeClr val="bg1"/>
              </a:solidFill>
            </a:endParaRPr>
          </a:p>
          <a:p>
            <a:pPr fontAlgn="base"/>
            <a:endParaRPr lang="en-US" i="1" dirty="0">
              <a:solidFill>
                <a:schemeClr val="bg1"/>
              </a:solidFill>
            </a:endParaRPr>
          </a:p>
          <a:p>
            <a:pPr fontAlgn="base"/>
            <a:r>
              <a:rPr lang="en-US" i="1" dirty="0">
                <a:solidFill>
                  <a:schemeClr val="bg1"/>
                </a:solidFill>
              </a:rPr>
              <a:t>In all patience and faith</a:t>
            </a:r>
          </a:p>
        </p:txBody>
      </p:sp>
      <p:sp>
        <p:nvSpPr>
          <p:cNvPr id="37" name="Rectangle 36"/>
          <p:cNvSpPr/>
          <p:nvPr/>
        </p:nvSpPr>
        <p:spPr>
          <a:xfrm>
            <a:off x="6096000" y="990600"/>
            <a:ext cx="4572000" cy="4801314"/>
          </a:xfrm>
          <a:prstGeom prst="rect">
            <a:avLst/>
          </a:prstGeom>
        </p:spPr>
        <p:txBody>
          <a:bodyPr>
            <a:spAutoFit/>
          </a:bodyPr>
          <a:lstStyle/>
          <a:p>
            <a:pPr fontAlgn="base"/>
            <a:r>
              <a:rPr lang="en-US" dirty="0">
                <a:solidFill>
                  <a:schemeClr val="bg1"/>
                </a:solidFill>
              </a:rPr>
              <a:t>members of The Church of Jesus Christ of Latter-day Saints in Joseph Smith’s day as well as our own</a:t>
            </a:r>
          </a:p>
          <a:p>
            <a:pPr fontAlgn="base"/>
            <a:endParaRPr lang="en-US" dirty="0">
              <a:solidFill>
                <a:schemeClr val="bg1"/>
              </a:solidFill>
            </a:endParaRPr>
          </a:p>
          <a:p>
            <a:pPr fontAlgn="base"/>
            <a:r>
              <a:rPr lang="en-US" dirty="0">
                <a:solidFill>
                  <a:schemeClr val="bg1"/>
                </a:solidFill>
              </a:rPr>
              <a:t>specifically Joseph Smith, but can also refer to the current Church President</a:t>
            </a:r>
          </a:p>
          <a:p>
            <a:pPr fontAlgn="base"/>
            <a:endParaRPr lang="en-US" dirty="0">
              <a:solidFill>
                <a:schemeClr val="bg1"/>
              </a:solidFill>
            </a:endParaRPr>
          </a:p>
          <a:p>
            <a:pPr fontAlgn="base"/>
            <a:r>
              <a:rPr lang="en-US" dirty="0">
                <a:solidFill>
                  <a:schemeClr val="bg1"/>
                </a:solidFill>
              </a:rPr>
              <a:t>could refer to all of a prophet’s teachings and counsel, including specific instructions given by the Lord through the prophet</a:t>
            </a:r>
          </a:p>
          <a:p>
            <a:pPr fontAlgn="base"/>
            <a:endParaRPr lang="en-US" dirty="0">
              <a:solidFill>
                <a:schemeClr val="bg1"/>
              </a:solidFill>
            </a:endParaRPr>
          </a:p>
          <a:p>
            <a:pPr fontAlgn="base"/>
            <a:r>
              <a:rPr lang="en-US" dirty="0">
                <a:solidFill>
                  <a:schemeClr val="bg1"/>
                </a:solidFill>
              </a:rPr>
              <a:t>could mean that we can trust completely in the prophet’s teachings, that we should not be critical of him, that we should follow his counsel in spite of any personal shortcomings he may have, and that we should await promised blessings patiently</a:t>
            </a:r>
          </a:p>
        </p:txBody>
      </p:sp>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Palatino Linotype" pitchFamily="18" charset="0"/>
              </a:rPr>
              <a:t>Receive From Mine Own Mouth</a:t>
            </a:r>
          </a:p>
        </p:txBody>
      </p:sp>
      <p:sp>
        <p:nvSpPr>
          <p:cNvPr id="39" name="Right Arrow 38"/>
          <p:cNvSpPr/>
          <p:nvPr/>
        </p:nvSpPr>
        <p:spPr>
          <a:xfrm>
            <a:off x="2971800" y="1066800"/>
            <a:ext cx="3124200" cy="228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2286000" y="2169886"/>
            <a:ext cx="3733800" cy="254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4441371" y="2982686"/>
            <a:ext cx="1611086" cy="254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249057" y="4096657"/>
            <a:ext cx="1828800" cy="228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7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8"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2000" fill="hold"/>
                                        <p:tgtEl>
                                          <p:spTgt spid="39"/>
                                        </p:tgtEl>
                                        <p:attrNameLst>
                                          <p:attrName>ppt_x</p:attrName>
                                        </p:attrNameLst>
                                      </p:cBhvr>
                                      <p:tavLst>
                                        <p:tav tm="0">
                                          <p:val>
                                            <p:strVal val="0-#ppt_w/2"/>
                                          </p:val>
                                        </p:tav>
                                        <p:tav tm="100000">
                                          <p:val>
                                            <p:strVal val="#ppt_x"/>
                                          </p:val>
                                        </p:tav>
                                      </p:tavLst>
                                    </p:anim>
                                    <p:anim calcmode="lin" valueType="num">
                                      <p:cBhvr additive="base">
                                        <p:cTn id="12" dur="2000" fill="hold"/>
                                        <p:tgtEl>
                                          <p:spTgt spid="39"/>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8"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2000" fill="hold"/>
                                        <p:tgtEl>
                                          <p:spTgt spid="40"/>
                                        </p:tgtEl>
                                        <p:attrNameLst>
                                          <p:attrName>ppt_x</p:attrName>
                                        </p:attrNameLst>
                                      </p:cBhvr>
                                      <p:tavLst>
                                        <p:tav tm="0">
                                          <p:val>
                                            <p:strVal val="0-#ppt_w/2"/>
                                          </p:val>
                                        </p:tav>
                                        <p:tav tm="100000">
                                          <p:val>
                                            <p:strVal val="#ppt_x"/>
                                          </p:val>
                                        </p:tav>
                                      </p:tavLst>
                                    </p:anim>
                                    <p:anim calcmode="lin" valueType="num">
                                      <p:cBhvr additive="base">
                                        <p:cTn id="24" dur="2000" fill="hold"/>
                                        <p:tgtEl>
                                          <p:spTgt spid="40"/>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2000" fill="hold"/>
                                        <p:tgtEl>
                                          <p:spTgt spid="41"/>
                                        </p:tgtEl>
                                        <p:attrNameLst>
                                          <p:attrName>ppt_x</p:attrName>
                                        </p:attrNameLst>
                                      </p:cBhvr>
                                      <p:tavLst>
                                        <p:tav tm="0">
                                          <p:val>
                                            <p:strVal val="0-#ppt_w/2"/>
                                          </p:val>
                                        </p:tav>
                                        <p:tav tm="100000">
                                          <p:val>
                                            <p:strVal val="#ppt_x"/>
                                          </p:val>
                                        </p:tav>
                                      </p:tavLst>
                                    </p:anim>
                                    <p:anim calcmode="lin" valueType="num">
                                      <p:cBhvr additive="base">
                                        <p:cTn id="36" dur="2000" fill="hold"/>
                                        <p:tgtEl>
                                          <p:spTgt spid="41"/>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7"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2000" fill="hold"/>
                                        <p:tgtEl>
                                          <p:spTgt spid="42"/>
                                        </p:tgtEl>
                                        <p:attrNameLst>
                                          <p:attrName>ppt_x</p:attrName>
                                        </p:attrNameLst>
                                      </p:cBhvr>
                                      <p:tavLst>
                                        <p:tav tm="0">
                                          <p:val>
                                            <p:strVal val="0-#ppt_w/2"/>
                                          </p:val>
                                        </p:tav>
                                        <p:tav tm="100000">
                                          <p:val>
                                            <p:strVal val="#ppt_x"/>
                                          </p:val>
                                        </p:tav>
                                      </p:tavLst>
                                    </p:anim>
                                    <p:anim calcmode="lin" valueType="num">
                                      <p:cBhvr additive="base">
                                        <p:cTn id="48" dur="2000" fill="hold"/>
                                        <p:tgtEl>
                                          <p:spTgt spid="42"/>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07DD55-43B5-4802-B1F1-0C8FDA785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0" y="6445091"/>
            <a:ext cx="7696200" cy="369332"/>
          </a:xfrm>
          <a:prstGeom prst="rect">
            <a:avLst/>
          </a:prstGeom>
          <a:noFill/>
        </p:spPr>
        <p:txBody>
          <a:bodyPr wrap="square" rtlCol="0">
            <a:spAutoFit/>
          </a:bodyPr>
          <a:lstStyle/>
          <a:p>
            <a:pPr fontAlgn="base"/>
            <a:r>
              <a:rPr lang="en-US" dirty="0">
                <a:solidFill>
                  <a:schemeClr val="bg1"/>
                </a:solidFill>
              </a:rPr>
              <a:t>Ezra Taft Benson</a:t>
            </a:r>
          </a:p>
        </p:txBody>
      </p:sp>
      <p:sp>
        <p:nvSpPr>
          <p:cNvPr id="12" name="TextBox 11"/>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Following the Prophet</a:t>
            </a:r>
          </a:p>
        </p:txBody>
      </p:sp>
      <p:sp>
        <p:nvSpPr>
          <p:cNvPr id="13" name="Rectangle 12"/>
          <p:cNvSpPr/>
          <p:nvPr/>
        </p:nvSpPr>
        <p:spPr>
          <a:xfrm>
            <a:off x="287720" y="1397675"/>
            <a:ext cx="4353105" cy="4801314"/>
          </a:xfrm>
          <a:prstGeom prst="rect">
            <a:avLst/>
          </a:prstGeom>
        </p:spPr>
        <p:txBody>
          <a:bodyPr wrap="square">
            <a:spAutoFit/>
          </a:bodyPr>
          <a:lstStyle/>
          <a:p>
            <a:pPr fontAlgn="base"/>
            <a:r>
              <a:rPr lang="en-US" dirty="0">
                <a:solidFill>
                  <a:schemeClr val="bg1"/>
                </a:solidFill>
              </a:rPr>
              <a:t>“First: The prophet is the only man who speaks for the Lord in everything.</a:t>
            </a:r>
          </a:p>
          <a:p>
            <a:pPr fontAlgn="base"/>
            <a:endParaRPr lang="en-US" dirty="0">
              <a:solidFill>
                <a:schemeClr val="bg1"/>
              </a:solidFill>
            </a:endParaRPr>
          </a:p>
          <a:p>
            <a:pPr fontAlgn="base"/>
            <a:r>
              <a:rPr lang="en-US" dirty="0">
                <a:solidFill>
                  <a:schemeClr val="bg1"/>
                </a:solidFill>
              </a:rPr>
              <a:t>“Second: The living prophet is more vital to us than the standard works.</a:t>
            </a:r>
          </a:p>
          <a:p>
            <a:pPr fontAlgn="base"/>
            <a:endParaRPr lang="en-US" dirty="0">
              <a:solidFill>
                <a:schemeClr val="bg1"/>
              </a:solidFill>
            </a:endParaRPr>
          </a:p>
          <a:p>
            <a:pPr fontAlgn="base"/>
            <a:r>
              <a:rPr lang="en-US" dirty="0">
                <a:solidFill>
                  <a:schemeClr val="bg1"/>
                </a:solidFill>
              </a:rPr>
              <a:t>“Third: The living prophet is more important to us than a dead prophet.</a:t>
            </a:r>
          </a:p>
          <a:p>
            <a:pPr fontAlgn="base"/>
            <a:endParaRPr lang="en-US" dirty="0">
              <a:solidFill>
                <a:schemeClr val="bg1"/>
              </a:solidFill>
            </a:endParaRPr>
          </a:p>
          <a:p>
            <a:pPr fontAlgn="base"/>
            <a:r>
              <a:rPr lang="en-US" dirty="0">
                <a:solidFill>
                  <a:schemeClr val="bg1"/>
                </a:solidFill>
              </a:rPr>
              <a:t>“Fifth: The prophet is not required to have any particular earthly training or credentials to speak on any subject or act on any matter at any time.</a:t>
            </a:r>
          </a:p>
          <a:p>
            <a:pPr fontAlgn="base"/>
            <a:endParaRPr lang="en-US" dirty="0">
              <a:solidFill>
                <a:schemeClr val="bg1"/>
              </a:solidFill>
            </a:endParaRPr>
          </a:p>
          <a:p>
            <a:pPr fontAlgn="base"/>
            <a:r>
              <a:rPr lang="en-US" dirty="0">
                <a:solidFill>
                  <a:schemeClr val="bg1"/>
                </a:solidFill>
              </a:rPr>
              <a:t>“Sixth: The prophet does not have to say ‘Thus </a:t>
            </a:r>
            <a:r>
              <a:rPr lang="en-US" dirty="0" err="1">
                <a:solidFill>
                  <a:schemeClr val="bg1"/>
                </a:solidFill>
              </a:rPr>
              <a:t>saith</a:t>
            </a:r>
            <a:r>
              <a:rPr lang="en-US" dirty="0">
                <a:solidFill>
                  <a:schemeClr val="bg1"/>
                </a:solidFill>
              </a:rPr>
              <a:t> the Lord’ to give us scripture.</a:t>
            </a:r>
          </a:p>
          <a:p>
            <a:pPr fontAlgn="base"/>
            <a:endParaRPr lang="en-US" dirty="0">
              <a:solidFill>
                <a:schemeClr val="bg1"/>
              </a:solidFill>
            </a:endParaRPr>
          </a:p>
        </p:txBody>
      </p:sp>
      <p:pic>
        <p:nvPicPr>
          <p:cNvPr id="3" name="Picture 2">
            <a:extLst>
              <a:ext uri="{FF2B5EF4-FFF2-40B4-BE49-F238E27FC236}">
                <a16:creationId xmlns:a16="http://schemas.microsoft.com/office/drawing/2014/main" id="{22F99144-5D29-4F22-BE5A-6C706EEB4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5" y="1219676"/>
            <a:ext cx="3676650" cy="2466975"/>
          </a:xfrm>
          <a:prstGeom prst="rect">
            <a:avLst/>
          </a:prstGeom>
        </p:spPr>
      </p:pic>
      <p:pic>
        <p:nvPicPr>
          <p:cNvPr id="5" name="Picture 4">
            <a:extLst>
              <a:ext uri="{FF2B5EF4-FFF2-40B4-BE49-F238E27FC236}">
                <a16:creationId xmlns:a16="http://schemas.microsoft.com/office/drawing/2014/main" id="{53026318-F66F-4B62-8812-8CD2149D6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077" y="4284252"/>
            <a:ext cx="2389082" cy="2389082"/>
          </a:xfrm>
          <a:prstGeom prst="rect">
            <a:avLst/>
          </a:prstGeom>
        </p:spPr>
      </p:pic>
      <p:pic>
        <p:nvPicPr>
          <p:cNvPr id="7" name="Picture 6">
            <a:extLst>
              <a:ext uri="{FF2B5EF4-FFF2-40B4-BE49-F238E27FC236}">
                <a16:creationId xmlns:a16="http://schemas.microsoft.com/office/drawing/2014/main" id="{84D0E8AE-AD88-4B85-9BF1-C704471F0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7155" y="3312412"/>
            <a:ext cx="2314720" cy="2314720"/>
          </a:xfrm>
          <a:prstGeom prst="rect">
            <a:avLst/>
          </a:prstGeom>
        </p:spPr>
      </p:pic>
    </p:spTree>
    <p:extLst>
      <p:ext uri="{BB962C8B-B14F-4D97-AF65-F5344CB8AC3E}">
        <p14:creationId xmlns:p14="http://schemas.microsoft.com/office/powerpoint/2010/main" val="40733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B409B7-64DA-47DD-B5E4-2D483F60C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38545" y="6488668"/>
            <a:ext cx="7696200" cy="369332"/>
          </a:xfrm>
          <a:prstGeom prst="rect">
            <a:avLst/>
          </a:prstGeom>
          <a:noFill/>
        </p:spPr>
        <p:txBody>
          <a:bodyPr wrap="square" rtlCol="0">
            <a:spAutoFit/>
          </a:bodyPr>
          <a:lstStyle/>
          <a:p>
            <a:pPr fontAlgn="base"/>
            <a:r>
              <a:rPr lang="en-US" dirty="0">
                <a:solidFill>
                  <a:schemeClr val="bg1"/>
                </a:solidFill>
              </a:rPr>
              <a:t>Ezra Taft Benson</a:t>
            </a:r>
          </a:p>
        </p:txBody>
      </p:sp>
      <p:sp>
        <p:nvSpPr>
          <p:cNvPr id="37" name="Rectangle 36"/>
          <p:cNvSpPr/>
          <p:nvPr/>
        </p:nvSpPr>
        <p:spPr>
          <a:xfrm>
            <a:off x="609601" y="887362"/>
            <a:ext cx="5257800" cy="4524315"/>
          </a:xfrm>
          <a:prstGeom prst="rect">
            <a:avLst/>
          </a:prstGeom>
        </p:spPr>
        <p:txBody>
          <a:bodyPr wrap="square">
            <a:spAutoFit/>
          </a:bodyPr>
          <a:lstStyle/>
          <a:p>
            <a:pPr fontAlgn="base"/>
            <a:r>
              <a:rPr lang="en-US" dirty="0">
                <a:solidFill>
                  <a:schemeClr val="bg1"/>
                </a:solidFill>
              </a:rPr>
              <a:t>“Seventh: The prophet tells us what we need to know, not always what we want to know.</a:t>
            </a:r>
          </a:p>
          <a:p>
            <a:pPr fontAlgn="base"/>
            <a:endParaRPr lang="en-US" dirty="0">
              <a:solidFill>
                <a:schemeClr val="bg1"/>
              </a:solidFill>
            </a:endParaRPr>
          </a:p>
          <a:p>
            <a:pPr fontAlgn="base"/>
            <a:r>
              <a:rPr lang="en-US" dirty="0">
                <a:solidFill>
                  <a:schemeClr val="bg1"/>
                </a:solidFill>
              </a:rPr>
              <a:t>“Eighth: The prophet is not limited by men’s reasoning.</a:t>
            </a:r>
          </a:p>
          <a:p>
            <a:pPr fontAlgn="base"/>
            <a:endParaRPr lang="en-US" dirty="0">
              <a:solidFill>
                <a:schemeClr val="bg1"/>
              </a:solidFill>
            </a:endParaRPr>
          </a:p>
          <a:p>
            <a:pPr fontAlgn="base"/>
            <a:r>
              <a:rPr lang="en-US" dirty="0">
                <a:solidFill>
                  <a:schemeClr val="bg1"/>
                </a:solidFill>
              </a:rPr>
              <a:t>“Ninth: The prophet can receive revelation on any matter, temporal or spiritual.</a:t>
            </a:r>
          </a:p>
          <a:p>
            <a:pPr fontAlgn="base"/>
            <a:endParaRPr lang="en-US" dirty="0">
              <a:solidFill>
                <a:schemeClr val="bg1"/>
              </a:solidFill>
            </a:endParaRPr>
          </a:p>
          <a:p>
            <a:pPr fontAlgn="base"/>
            <a:r>
              <a:rPr lang="en-US" dirty="0">
                <a:solidFill>
                  <a:schemeClr val="bg1"/>
                </a:solidFill>
              </a:rPr>
              <a:t>“Tenth: The prophet may be involved in civic matters.</a:t>
            </a:r>
          </a:p>
          <a:p>
            <a:pPr fontAlgn="base"/>
            <a:endParaRPr lang="en-US" dirty="0">
              <a:solidFill>
                <a:schemeClr val="bg1"/>
              </a:solidFill>
            </a:endParaRPr>
          </a:p>
          <a:p>
            <a:pPr fontAlgn="base"/>
            <a:r>
              <a:rPr lang="en-US" dirty="0">
                <a:solidFill>
                  <a:schemeClr val="bg1"/>
                </a:solidFill>
              </a:rPr>
              <a:t>“Eleventh: The two groups who have the greatest difficulty in following the prophet are the proud who are learned and the proud who are rich.</a:t>
            </a:r>
          </a:p>
          <a:p>
            <a:pPr fontAlgn="base"/>
            <a:endParaRPr lang="en-US" dirty="0">
              <a:solidFill>
                <a:schemeClr val="bg1"/>
              </a:solidFill>
            </a:endParaRPr>
          </a:p>
          <a:p>
            <a:pPr fontAlgn="base"/>
            <a:endParaRPr lang="en-US" dirty="0">
              <a:solidFill>
                <a:schemeClr val="bg1"/>
              </a:solidFill>
            </a:endParaRPr>
          </a:p>
        </p:txBody>
      </p:sp>
      <p:pic>
        <p:nvPicPr>
          <p:cNvPr id="3" name="Picture 2">
            <a:extLst>
              <a:ext uri="{FF2B5EF4-FFF2-40B4-BE49-F238E27FC236}">
                <a16:creationId xmlns:a16="http://schemas.microsoft.com/office/drawing/2014/main" id="{04CEFE4C-8D61-45D0-B745-DAF859468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61" y="577334"/>
            <a:ext cx="3967568" cy="3094482"/>
          </a:xfrm>
          <a:prstGeom prst="rect">
            <a:avLst/>
          </a:prstGeom>
        </p:spPr>
      </p:pic>
      <p:pic>
        <p:nvPicPr>
          <p:cNvPr id="5" name="Picture 4">
            <a:extLst>
              <a:ext uri="{FF2B5EF4-FFF2-40B4-BE49-F238E27FC236}">
                <a16:creationId xmlns:a16="http://schemas.microsoft.com/office/drawing/2014/main" id="{F587EE52-1AEA-459C-ACA3-ABD5D7BD2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529" y="4249150"/>
            <a:ext cx="3683000" cy="2070100"/>
          </a:xfrm>
          <a:prstGeom prst="rect">
            <a:avLst/>
          </a:prstGeom>
        </p:spPr>
      </p:pic>
    </p:spTree>
    <p:extLst>
      <p:ext uri="{BB962C8B-B14F-4D97-AF65-F5344CB8AC3E}">
        <p14:creationId xmlns:p14="http://schemas.microsoft.com/office/powerpoint/2010/main" val="33695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xEl>
                                              <p:pRg st="8" end="8"/>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DFCC0A-E2AD-43C9-B5D7-03C7E49D2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14633" y="6376152"/>
            <a:ext cx="7696200" cy="369332"/>
          </a:xfrm>
          <a:prstGeom prst="rect">
            <a:avLst/>
          </a:prstGeom>
          <a:noFill/>
        </p:spPr>
        <p:txBody>
          <a:bodyPr wrap="square" rtlCol="0">
            <a:spAutoFit/>
          </a:bodyPr>
          <a:lstStyle/>
          <a:p>
            <a:pPr fontAlgn="base"/>
            <a:r>
              <a:rPr lang="en-US" dirty="0">
                <a:solidFill>
                  <a:schemeClr val="bg1"/>
                </a:solidFill>
              </a:rPr>
              <a:t>Ezra Taft Benson</a:t>
            </a:r>
          </a:p>
        </p:txBody>
      </p:sp>
      <p:sp>
        <p:nvSpPr>
          <p:cNvPr id="37" name="Rectangle 36"/>
          <p:cNvSpPr/>
          <p:nvPr/>
        </p:nvSpPr>
        <p:spPr>
          <a:xfrm>
            <a:off x="446906" y="398919"/>
            <a:ext cx="4648200" cy="3970318"/>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“Twelfth: The prophet will not necessarily be popular with the world or the worldly.</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“Thirteenth: The prophet and his counselors make up the First Presidency—the highest quorum in the Church.</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“Fourteenth: The prophet and the presidency—the living prophet and the First Presidency—follow them and be blessed; reject them and suffer”</a:t>
            </a:r>
          </a:p>
        </p:txBody>
      </p:sp>
      <p:pic>
        <p:nvPicPr>
          <p:cNvPr id="22530" name="Picture 2" descr="http://diapersanddivinity.files.wordpress.com/2012/09/14fundamentals1.jpg"/>
          <p:cNvPicPr>
            <a:picLocks noChangeAspect="1" noChangeArrowheads="1"/>
          </p:cNvPicPr>
          <p:nvPr/>
        </p:nvPicPr>
        <p:blipFill>
          <a:blip r:embed="rId3" cstate="print"/>
          <a:srcRect/>
          <a:stretch>
            <a:fillRect/>
          </a:stretch>
        </p:blipFill>
        <p:spPr bwMode="auto">
          <a:xfrm>
            <a:off x="3868762" y="4292796"/>
            <a:ext cx="2452688" cy="2452688"/>
          </a:xfrm>
          <a:prstGeom prst="rect">
            <a:avLst/>
          </a:prstGeom>
          <a:noFill/>
        </p:spPr>
      </p:pic>
      <p:pic>
        <p:nvPicPr>
          <p:cNvPr id="22534" name="Picture 6" descr="http://www.fairmormon.org/wp-content/uploads/2014/01/alw97.jpg"/>
          <p:cNvPicPr>
            <a:picLocks noChangeAspect="1" noChangeArrowheads="1"/>
          </p:cNvPicPr>
          <p:nvPr/>
        </p:nvPicPr>
        <p:blipFill>
          <a:blip r:embed="rId4" cstate="print"/>
          <a:srcRect/>
          <a:stretch>
            <a:fillRect/>
          </a:stretch>
        </p:blipFill>
        <p:spPr bwMode="auto">
          <a:xfrm>
            <a:off x="6400801" y="533401"/>
            <a:ext cx="2860675" cy="1716405"/>
          </a:xfrm>
          <a:prstGeom prst="rect">
            <a:avLst/>
          </a:prstGeom>
          <a:noFill/>
        </p:spPr>
      </p:pic>
      <p:pic>
        <p:nvPicPr>
          <p:cNvPr id="3" name="Picture 2">
            <a:extLst>
              <a:ext uri="{FF2B5EF4-FFF2-40B4-BE49-F238E27FC236}">
                <a16:creationId xmlns:a16="http://schemas.microsoft.com/office/drawing/2014/main" id="{BA545E8F-8513-4807-856E-35CB43338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631" y="2774632"/>
            <a:ext cx="4255008" cy="3261360"/>
          </a:xfrm>
          <a:prstGeom prst="rect">
            <a:avLst/>
          </a:prstGeom>
        </p:spPr>
      </p:pic>
    </p:spTree>
    <p:extLst>
      <p:ext uri="{BB962C8B-B14F-4D97-AF65-F5344CB8AC3E}">
        <p14:creationId xmlns:p14="http://schemas.microsoft.com/office/powerpoint/2010/main" val="8067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7">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E53F087-0AA3-4FE2-811F-F7D8C3E7E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4973" cy="6858000"/>
          </a:xfrm>
          <a:prstGeom prst="rect">
            <a:avLst/>
          </a:prstGeom>
        </p:spPr>
      </p:pic>
      <p:sp>
        <p:nvSpPr>
          <p:cNvPr id="9" name="TextBox 8"/>
          <p:cNvSpPr txBox="1"/>
          <p:nvPr/>
        </p:nvSpPr>
        <p:spPr>
          <a:xfrm>
            <a:off x="152400" y="6477517"/>
            <a:ext cx="7696200" cy="369332"/>
          </a:xfrm>
          <a:prstGeom prst="rect">
            <a:avLst/>
          </a:prstGeom>
          <a:noFill/>
        </p:spPr>
        <p:txBody>
          <a:bodyPr wrap="square" rtlCol="0">
            <a:spAutoFit/>
          </a:bodyPr>
          <a:lstStyle/>
          <a:p>
            <a:pPr fontAlgn="base"/>
            <a:r>
              <a:rPr lang="en-US" dirty="0">
                <a:solidFill>
                  <a:schemeClr val="bg1"/>
                </a:solidFill>
              </a:rPr>
              <a:t>D&amp;C 4-5</a:t>
            </a:r>
          </a:p>
        </p:txBody>
      </p:sp>
      <p:sp>
        <p:nvSpPr>
          <p:cNvPr id="37" name="Rectangle 36"/>
          <p:cNvSpPr/>
          <p:nvPr/>
        </p:nvSpPr>
        <p:spPr>
          <a:xfrm>
            <a:off x="334297" y="1066801"/>
            <a:ext cx="6371303" cy="4524315"/>
          </a:xfrm>
          <a:prstGeom prst="rect">
            <a:avLst/>
          </a:prstGeom>
        </p:spPr>
        <p:txBody>
          <a:bodyPr wrap="square">
            <a:spAutoFit/>
          </a:bodyPr>
          <a:lstStyle/>
          <a:p>
            <a:pPr fontAlgn="base"/>
            <a:r>
              <a:rPr lang="en-US" sz="2400" dirty="0">
                <a:solidFill>
                  <a:srgbClr val="FFFF00"/>
                </a:solidFill>
              </a:rPr>
              <a:t>Which of the prophet’s teachings are we to heed? </a:t>
            </a:r>
          </a:p>
          <a:p>
            <a:pPr fontAlgn="base"/>
            <a:endParaRPr lang="en-US" sz="2400" dirty="0">
              <a:solidFill>
                <a:schemeClr val="bg1"/>
              </a:solidFill>
            </a:endParaRPr>
          </a:p>
          <a:p>
            <a:pPr fontAlgn="base"/>
            <a:r>
              <a:rPr lang="en-US" sz="2400" dirty="0">
                <a:solidFill>
                  <a:schemeClr val="bg1"/>
                </a:solidFill>
              </a:rPr>
              <a:t>(We are to heed “all his words and commandments.”)</a:t>
            </a:r>
          </a:p>
          <a:p>
            <a:pPr fontAlgn="base"/>
            <a:endParaRPr lang="en-US" sz="2400" dirty="0">
              <a:solidFill>
                <a:schemeClr val="bg1"/>
              </a:solidFill>
            </a:endParaRPr>
          </a:p>
          <a:p>
            <a:pPr fontAlgn="base"/>
            <a:r>
              <a:rPr lang="en-US" sz="2400" dirty="0">
                <a:solidFill>
                  <a:srgbClr val="FFFF00"/>
                </a:solidFill>
              </a:rPr>
              <a:t>Why might it sometimes require patience and faith to heed the words of a prophet?</a:t>
            </a:r>
          </a:p>
          <a:p>
            <a:pPr fontAlgn="base"/>
            <a:endParaRPr lang="en-US" sz="2400" dirty="0">
              <a:solidFill>
                <a:schemeClr val="bg1"/>
              </a:solidFill>
            </a:endParaRPr>
          </a:p>
          <a:p>
            <a:pPr fontAlgn="base"/>
            <a:r>
              <a:rPr lang="en-US" sz="2400" dirty="0">
                <a:solidFill>
                  <a:srgbClr val="FFFF00"/>
                </a:solidFill>
              </a:rPr>
              <a:t>How does knowing that the prophet receives counsel and commandments from the Lord help you to receive his words “in all patience and faith”? </a:t>
            </a:r>
          </a:p>
        </p:txBody>
      </p:sp>
      <p:grpSp>
        <p:nvGrpSpPr>
          <p:cNvPr id="8" name="Group 7"/>
          <p:cNvGrpSpPr/>
          <p:nvPr/>
        </p:nvGrpSpPr>
        <p:grpSpPr>
          <a:xfrm>
            <a:off x="7162800" y="12192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524000" y="2209800"/>
              <a:ext cx="1295400" cy="1815882"/>
            </a:xfrm>
            <a:prstGeom prst="rect">
              <a:avLst/>
            </a:prstGeom>
          </p:spPr>
          <p:txBody>
            <a:bodyPr wrap="square">
              <a:spAutoFit/>
            </a:bodyPr>
            <a:lstStyle/>
            <a:p>
              <a:pPr algn="ctr"/>
              <a:r>
                <a:rPr lang="en-US" sz="1600" b="1" dirty="0"/>
                <a:t>If we heed the words of the prophet, we will be protected against the adversary</a:t>
              </a:r>
              <a:endParaRPr lang="en-US" sz="1600" dirty="0">
                <a:solidFill>
                  <a:schemeClr val="bg1"/>
                </a:solidFill>
              </a:endParaRPr>
            </a:p>
          </p:txBody>
        </p:sp>
      </p:grpSp>
      <p:sp>
        <p:nvSpPr>
          <p:cNvPr id="30" name="TextBox 29"/>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Heed to “All Words”</a:t>
            </a:r>
          </a:p>
        </p:txBody>
      </p:sp>
    </p:spTree>
    <p:extLst>
      <p:ext uri="{BB962C8B-B14F-4D97-AF65-F5344CB8AC3E}">
        <p14:creationId xmlns:p14="http://schemas.microsoft.com/office/powerpoint/2010/main" val="32879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AE1738-B27F-49FE-8631-4137D9155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0" y="6488668"/>
            <a:ext cx="7696200" cy="369332"/>
          </a:xfrm>
          <a:prstGeom prst="rect">
            <a:avLst/>
          </a:prstGeom>
          <a:noFill/>
        </p:spPr>
        <p:txBody>
          <a:bodyPr wrap="square" rtlCol="0">
            <a:spAutoFit/>
          </a:bodyPr>
          <a:lstStyle/>
          <a:p>
            <a:pPr fontAlgn="base"/>
            <a:r>
              <a:rPr lang="en-US" dirty="0">
                <a:solidFill>
                  <a:schemeClr val="bg1"/>
                </a:solidFill>
              </a:rPr>
              <a:t>For the Strength of the Youth</a:t>
            </a:r>
          </a:p>
        </p:txBody>
      </p:sp>
      <p:sp>
        <p:nvSpPr>
          <p:cNvPr id="37" name="Rectangle 36"/>
          <p:cNvSpPr/>
          <p:nvPr/>
        </p:nvSpPr>
        <p:spPr>
          <a:xfrm>
            <a:off x="629265" y="1143001"/>
            <a:ext cx="6302477" cy="4801314"/>
          </a:xfrm>
          <a:prstGeom prst="rect">
            <a:avLst/>
          </a:prstGeom>
        </p:spPr>
        <p:txBody>
          <a:bodyPr wrap="square">
            <a:spAutoFit/>
          </a:bodyPr>
          <a:lstStyle/>
          <a:p>
            <a:pPr fontAlgn="base"/>
            <a:r>
              <a:rPr lang="en-US" dirty="0">
                <a:solidFill>
                  <a:schemeClr val="bg1"/>
                </a:solidFill>
              </a:rPr>
              <a:t>“A date is a planned activity that allows a young man and a young woman to get to know each other better. In cultures where dating is acceptable, it can help you learn and practice social skills, develop friendships, have wholesome fun, and eventually find an eternal companion.</a:t>
            </a:r>
          </a:p>
          <a:p>
            <a:pPr fontAlgn="base"/>
            <a:endParaRPr lang="en-US" dirty="0">
              <a:solidFill>
                <a:schemeClr val="bg1"/>
              </a:solidFill>
            </a:endParaRPr>
          </a:p>
          <a:p>
            <a:pPr fontAlgn="base"/>
            <a:r>
              <a:rPr lang="en-US" dirty="0">
                <a:solidFill>
                  <a:schemeClr val="bg1"/>
                </a:solidFill>
              </a:rPr>
              <a:t>“You should not date until you are at least 16 years old. When you begin dating, go with one or more additional couples. Avoid going on frequent dates with the same person. Developing serious relationships too early in life can limit the number of other people you meet and can perhaps lead to immorality. Invite your parents to become acquainted with those you date.</a:t>
            </a:r>
          </a:p>
          <a:p>
            <a:pPr fontAlgn="base"/>
            <a:endParaRPr lang="en-US" dirty="0">
              <a:solidFill>
                <a:schemeClr val="bg1"/>
              </a:solidFill>
            </a:endParaRPr>
          </a:p>
          <a:p>
            <a:pPr fontAlgn="base"/>
            <a:r>
              <a:rPr lang="en-US" dirty="0">
                <a:solidFill>
                  <a:schemeClr val="bg1"/>
                </a:solidFill>
              </a:rPr>
              <a:t>“Choose to date only those who have high moral standards and in whose company you can maintain your standards. Remember that a young man and a young woman on a date are responsible to protect each other’s honor and virtue.”</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Example of Heeding</a:t>
            </a:r>
          </a:p>
        </p:txBody>
      </p:sp>
      <p:pic>
        <p:nvPicPr>
          <p:cNvPr id="3" name="Picture 2">
            <a:extLst>
              <a:ext uri="{FF2B5EF4-FFF2-40B4-BE49-F238E27FC236}">
                <a16:creationId xmlns:a16="http://schemas.microsoft.com/office/drawing/2014/main" id="{348CB281-D34E-44B2-94B3-D985146B2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319" y="1023332"/>
            <a:ext cx="2333625" cy="1752600"/>
          </a:xfrm>
          <a:prstGeom prst="rect">
            <a:avLst/>
          </a:prstGeom>
        </p:spPr>
      </p:pic>
      <p:pic>
        <p:nvPicPr>
          <p:cNvPr id="5" name="Picture 4">
            <a:extLst>
              <a:ext uri="{FF2B5EF4-FFF2-40B4-BE49-F238E27FC236}">
                <a16:creationId xmlns:a16="http://schemas.microsoft.com/office/drawing/2014/main" id="{901B82A2-7089-46FB-8000-257C785AB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512" y="3133489"/>
            <a:ext cx="2761488" cy="1298448"/>
          </a:xfrm>
          <a:prstGeom prst="rect">
            <a:avLst/>
          </a:prstGeom>
        </p:spPr>
      </p:pic>
      <p:pic>
        <p:nvPicPr>
          <p:cNvPr id="7" name="Picture 6">
            <a:extLst>
              <a:ext uri="{FF2B5EF4-FFF2-40B4-BE49-F238E27FC236}">
                <a16:creationId xmlns:a16="http://schemas.microsoft.com/office/drawing/2014/main" id="{88FB3F51-695F-4EFF-9096-B2FF9762E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701" y="4589503"/>
            <a:ext cx="1950720" cy="2286000"/>
          </a:xfrm>
          <a:prstGeom prst="rect">
            <a:avLst/>
          </a:prstGeom>
        </p:spPr>
      </p:pic>
    </p:spTree>
    <p:extLst>
      <p:ext uri="{BB962C8B-B14F-4D97-AF65-F5344CB8AC3E}">
        <p14:creationId xmlns:p14="http://schemas.microsoft.com/office/powerpoint/2010/main" val="27440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C9C192-9CA2-4133-B09B-2D55089C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4" y="0"/>
            <a:ext cx="12388857" cy="6858000"/>
          </a:xfrm>
          <a:prstGeom prst="rect">
            <a:avLst/>
          </a:prstGeom>
        </p:spPr>
      </p:pic>
      <p:sp>
        <p:nvSpPr>
          <p:cNvPr id="9" name="TextBox 8"/>
          <p:cNvSpPr txBox="1"/>
          <p:nvPr/>
        </p:nvSpPr>
        <p:spPr>
          <a:xfrm>
            <a:off x="0" y="6487334"/>
            <a:ext cx="7696200" cy="369332"/>
          </a:xfrm>
          <a:prstGeom prst="rect">
            <a:avLst/>
          </a:prstGeom>
          <a:noFill/>
        </p:spPr>
        <p:txBody>
          <a:bodyPr wrap="square" rtlCol="0">
            <a:spAutoFit/>
          </a:bodyPr>
          <a:lstStyle/>
          <a:p>
            <a:pPr fontAlgn="base"/>
            <a:r>
              <a:rPr lang="en-US" dirty="0">
                <a:solidFill>
                  <a:schemeClr val="bg1"/>
                </a:solidFill>
              </a:rPr>
              <a:t>D&amp;C 21:6-9</a:t>
            </a:r>
          </a:p>
        </p:txBody>
      </p:sp>
      <p:sp>
        <p:nvSpPr>
          <p:cNvPr id="37" name="Rectangle 36"/>
          <p:cNvSpPr/>
          <p:nvPr/>
        </p:nvSpPr>
        <p:spPr>
          <a:xfrm>
            <a:off x="1524000" y="990600"/>
            <a:ext cx="4648200" cy="2308324"/>
          </a:xfrm>
          <a:prstGeom prst="rect">
            <a:avLst/>
          </a:prstGeom>
        </p:spPr>
        <p:txBody>
          <a:bodyPr wrap="square">
            <a:spAutoFit/>
          </a:bodyPr>
          <a:lstStyle/>
          <a:p>
            <a:pPr fontAlgn="base"/>
            <a:r>
              <a:rPr lang="en-US" dirty="0">
                <a:solidFill>
                  <a:schemeClr val="bg1"/>
                </a:solidFill>
              </a:rPr>
              <a:t> For the Saints in 1830 Joseph Smith was the prophet whom God inspired to move the cause of Zion. </a:t>
            </a:r>
          </a:p>
          <a:p>
            <a:pPr fontAlgn="base"/>
            <a:endParaRPr lang="en-US" dirty="0">
              <a:solidFill>
                <a:schemeClr val="bg1"/>
              </a:solidFill>
            </a:endParaRPr>
          </a:p>
          <a:p>
            <a:pPr fontAlgn="base"/>
            <a:r>
              <a:rPr lang="en-US" dirty="0">
                <a:solidFill>
                  <a:schemeClr val="bg1"/>
                </a:solidFill>
              </a:rPr>
              <a:t>For the Saints in 1860, the one called “to move the cause of Zion” was Brigham Young. For the Saints in the year 2000, the one who had this calling was Gordon B. Hinckley.</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Zion</a:t>
            </a:r>
          </a:p>
        </p:txBody>
      </p:sp>
      <p:sp>
        <p:nvSpPr>
          <p:cNvPr id="10" name="Rectangle 9"/>
          <p:cNvSpPr/>
          <p:nvPr/>
        </p:nvSpPr>
        <p:spPr>
          <a:xfrm>
            <a:off x="4786622" y="3315558"/>
            <a:ext cx="5915537" cy="3416320"/>
          </a:xfrm>
          <a:prstGeom prst="rect">
            <a:avLst/>
          </a:prstGeom>
        </p:spPr>
        <p:txBody>
          <a:bodyPr wrap="square">
            <a:spAutoFit/>
          </a:bodyPr>
          <a:lstStyle/>
          <a:p>
            <a:r>
              <a:rPr lang="en-US" dirty="0">
                <a:solidFill>
                  <a:schemeClr val="bg1"/>
                </a:solidFill>
              </a:rPr>
              <a:t>Though the sorrow Joseph Smith would experience in “moving the cause of Zion” was not yet over—indeed, had hardly begun—the Lord had heard his pleadings for help in establishing the work. His sins were remitted, the Lord manifested his blessings on Joseph’s work, and Joseph needed no longer to stand alone in carrying forth the kingdom. </a:t>
            </a:r>
          </a:p>
          <a:p>
            <a:endParaRPr lang="en-US" dirty="0">
              <a:solidFill>
                <a:schemeClr val="bg1"/>
              </a:solidFill>
            </a:endParaRPr>
          </a:p>
          <a:p>
            <a:r>
              <a:rPr lang="en-US" dirty="0">
                <a:solidFill>
                  <a:schemeClr val="bg1"/>
                </a:solidFill>
              </a:rPr>
              <a:t>With the organization of the Church, the kingdom was set up. The stone cut out of the mountain without hands would now roll forth until Zion was fully established and filled the whole earth </a:t>
            </a:r>
            <a:r>
              <a:rPr lang="en-US" sz="1200" dirty="0">
                <a:solidFill>
                  <a:schemeClr val="bg1"/>
                </a:solidFill>
              </a:rPr>
              <a:t>(see Daniel 2). Student Manual</a:t>
            </a:r>
          </a:p>
        </p:txBody>
      </p:sp>
      <p:pic>
        <p:nvPicPr>
          <p:cNvPr id="3" name="Picture 2">
            <a:extLst>
              <a:ext uri="{FF2B5EF4-FFF2-40B4-BE49-F238E27FC236}">
                <a16:creationId xmlns:a16="http://schemas.microsoft.com/office/drawing/2014/main" id="{5BC2BB1F-160D-4E43-96F9-16835E7E2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258" y="857714"/>
            <a:ext cx="3054096" cy="2029968"/>
          </a:xfrm>
          <a:prstGeom prst="rect">
            <a:avLst/>
          </a:prstGeom>
        </p:spPr>
      </p:pic>
      <p:pic>
        <p:nvPicPr>
          <p:cNvPr id="5" name="Picture 4">
            <a:extLst>
              <a:ext uri="{FF2B5EF4-FFF2-40B4-BE49-F238E27FC236}">
                <a16:creationId xmlns:a16="http://schemas.microsoft.com/office/drawing/2014/main" id="{67BB6CE8-36F8-44E6-A0B2-3957F8E46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8" y="3742771"/>
            <a:ext cx="3553968" cy="2670048"/>
          </a:xfrm>
          <a:prstGeom prst="rect">
            <a:avLst/>
          </a:prstGeom>
        </p:spPr>
      </p:pic>
    </p:spTree>
    <p:extLst>
      <p:ext uri="{BB962C8B-B14F-4D97-AF65-F5344CB8AC3E}">
        <p14:creationId xmlns:p14="http://schemas.microsoft.com/office/powerpoint/2010/main" val="15381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4920CF-97C3-47B4-9EFF-F5F5CC2C8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0" y="6492210"/>
            <a:ext cx="7696200" cy="369332"/>
          </a:xfrm>
          <a:prstGeom prst="rect">
            <a:avLst/>
          </a:prstGeom>
          <a:noFill/>
        </p:spPr>
        <p:txBody>
          <a:bodyPr wrap="square" rtlCol="0">
            <a:spAutoFit/>
          </a:bodyPr>
          <a:lstStyle/>
          <a:p>
            <a:pPr fontAlgn="base"/>
            <a:r>
              <a:rPr lang="en-US" dirty="0">
                <a:solidFill>
                  <a:schemeClr val="bg1"/>
                </a:solidFill>
              </a:rPr>
              <a:t>D&amp;C 21:6-9</a:t>
            </a:r>
          </a:p>
        </p:txBody>
      </p:sp>
      <p:sp>
        <p:nvSpPr>
          <p:cNvPr id="37" name="Rectangle 36"/>
          <p:cNvSpPr/>
          <p:nvPr/>
        </p:nvSpPr>
        <p:spPr>
          <a:xfrm>
            <a:off x="3810000" y="1066801"/>
            <a:ext cx="4648200" cy="646331"/>
          </a:xfrm>
          <a:prstGeom prst="rect">
            <a:avLst/>
          </a:prstGeom>
        </p:spPr>
        <p:txBody>
          <a:bodyPr wrap="square">
            <a:spAutoFit/>
          </a:bodyPr>
          <a:lstStyle/>
          <a:p>
            <a:pPr fontAlgn="base"/>
            <a:r>
              <a:rPr lang="en-US" dirty="0">
                <a:solidFill>
                  <a:srgbClr val="FFFF00"/>
                </a:solidFill>
              </a:rPr>
              <a:t>There is always a blessing for those who are obedient to God’s laws and commandments. </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Always a Promise</a:t>
            </a:r>
          </a:p>
        </p:txBody>
      </p:sp>
      <p:sp>
        <p:nvSpPr>
          <p:cNvPr id="10" name="Rectangle 9"/>
          <p:cNvSpPr/>
          <p:nvPr/>
        </p:nvSpPr>
        <p:spPr>
          <a:xfrm>
            <a:off x="548640" y="1820881"/>
            <a:ext cx="4800600" cy="3970318"/>
          </a:xfrm>
          <a:prstGeom prst="rect">
            <a:avLst/>
          </a:prstGeom>
        </p:spPr>
        <p:txBody>
          <a:bodyPr wrap="square">
            <a:spAutoFit/>
          </a:bodyPr>
          <a:lstStyle/>
          <a:p>
            <a:r>
              <a:rPr lang="en-US" dirty="0">
                <a:solidFill>
                  <a:schemeClr val="bg1"/>
                </a:solidFill>
              </a:rPr>
              <a:t>If  you will “</a:t>
            </a:r>
            <a:r>
              <a:rPr lang="en-US" i="1" dirty="0">
                <a:solidFill>
                  <a:schemeClr val="bg1"/>
                </a:solidFill>
              </a:rPr>
              <a:t>do these things</a:t>
            </a:r>
            <a:r>
              <a:rPr lang="en-US" dirty="0">
                <a:solidFill>
                  <a:schemeClr val="bg1"/>
                </a:solidFill>
              </a:rPr>
              <a:t>”:</a:t>
            </a:r>
          </a:p>
          <a:p>
            <a:endParaRPr lang="en-US" dirty="0">
              <a:solidFill>
                <a:schemeClr val="bg1"/>
              </a:solidFill>
            </a:endParaRPr>
          </a:p>
          <a:p>
            <a:pPr marL="228600" indent="-228600">
              <a:buAutoNum type="arabicPeriod"/>
            </a:pPr>
            <a:r>
              <a:rPr lang="en-US" dirty="0">
                <a:solidFill>
                  <a:schemeClr val="bg1"/>
                </a:solidFill>
              </a:rPr>
              <a:t>The gates of hell shall not prevail against you.</a:t>
            </a:r>
          </a:p>
          <a:p>
            <a:pPr marL="228600" indent="-228600">
              <a:buAutoNum type="arabicPeriod"/>
            </a:pPr>
            <a:endParaRPr lang="en-US" dirty="0">
              <a:solidFill>
                <a:schemeClr val="bg1"/>
              </a:solidFill>
            </a:endParaRPr>
          </a:p>
          <a:p>
            <a:pPr marL="228600" indent="-228600">
              <a:buAutoNum type="arabicPeriod"/>
            </a:pPr>
            <a:r>
              <a:rPr lang="en-US" dirty="0">
                <a:solidFill>
                  <a:schemeClr val="bg1"/>
                </a:solidFill>
              </a:rPr>
              <a:t>The Lord God will disperse the powers of darkness from before you.</a:t>
            </a:r>
          </a:p>
          <a:p>
            <a:pPr marL="228600" indent="-228600">
              <a:buAutoNum type="arabicPeriod"/>
            </a:pPr>
            <a:endParaRPr lang="en-US" dirty="0">
              <a:solidFill>
                <a:schemeClr val="bg1"/>
              </a:solidFill>
            </a:endParaRPr>
          </a:p>
          <a:p>
            <a:pPr marL="228600" indent="-228600">
              <a:buAutoNum type="arabicPeriod"/>
            </a:pPr>
            <a:r>
              <a:rPr lang="en-US" dirty="0">
                <a:solidFill>
                  <a:schemeClr val="bg1"/>
                </a:solidFill>
              </a:rPr>
              <a:t>The Lord God will cause the heavens to shake for your good, and his name’s glory</a:t>
            </a:r>
          </a:p>
          <a:p>
            <a:pPr marL="228600" indent="-228600">
              <a:buAutoNum type="arabicPeriod"/>
            </a:pPr>
            <a:endParaRPr lang="en-US" dirty="0">
              <a:solidFill>
                <a:schemeClr val="bg1"/>
              </a:solidFill>
            </a:endParaRPr>
          </a:p>
          <a:p>
            <a:pPr marL="228600" indent="-228600">
              <a:buAutoNum type="arabicPeriod"/>
            </a:pPr>
            <a:r>
              <a:rPr lang="en-US" dirty="0">
                <a:solidFill>
                  <a:schemeClr val="bg1"/>
                </a:solidFill>
              </a:rPr>
              <a:t>The Lord will give a special witness that the prophet’s words are given to him by Jesus Christ</a:t>
            </a:r>
          </a:p>
          <a:p>
            <a:pPr marL="228600" indent="-228600"/>
            <a:r>
              <a:rPr lang="en-US" sz="1200" dirty="0" err="1">
                <a:solidFill>
                  <a:schemeClr val="bg1"/>
                </a:solidFill>
              </a:rPr>
              <a:t>Otten</a:t>
            </a:r>
            <a:r>
              <a:rPr lang="en-US" sz="1200" dirty="0">
                <a:solidFill>
                  <a:schemeClr val="bg1"/>
                </a:solidFill>
              </a:rPr>
              <a:t> and Caldwell</a:t>
            </a:r>
          </a:p>
        </p:txBody>
      </p:sp>
      <p:sp>
        <p:nvSpPr>
          <p:cNvPr id="11" name="Rectangle 10"/>
          <p:cNvSpPr/>
          <p:nvPr/>
        </p:nvSpPr>
        <p:spPr>
          <a:xfrm>
            <a:off x="6400800" y="5380673"/>
            <a:ext cx="4800600" cy="1384995"/>
          </a:xfrm>
          <a:prstGeom prst="rect">
            <a:avLst/>
          </a:prstGeom>
        </p:spPr>
        <p:txBody>
          <a:bodyPr wrap="square">
            <a:spAutoFit/>
          </a:bodyPr>
          <a:lstStyle/>
          <a:p>
            <a:r>
              <a:rPr lang="en-US" dirty="0">
                <a:solidFill>
                  <a:schemeClr val="bg1"/>
                </a:solidFill>
              </a:rPr>
              <a:t>To you Latter-day Saints everywhere, that promise will be yours if you will follow the leadership the Lord has place within the church…”</a:t>
            </a:r>
            <a:endParaRPr lang="en-US" sz="1200" dirty="0">
              <a:solidFill>
                <a:schemeClr val="bg1"/>
              </a:solidFill>
            </a:endParaRPr>
          </a:p>
          <a:p>
            <a:r>
              <a:rPr lang="en-US" sz="1200" dirty="0">
                <a:solidFill>
                  <a:schemeClr val="bg1"/>
                </a:solidFill>
              </a:rPr>
              <a:t>President Harold B. Lee (Ensign Nov. 1971)</a:t>
            </a:r>
          </a:p>
        </p:txBody>
      </p:sp>
      <p:pic>
        <p:nvPicPr>
          <p:cNvPr id="15" name="Picture 14" descr="Harold B. Lee.jpg"/>
          <p:cNvPicPr>
            <a:picLocks noChangeAspect="1"/>
          </p:cNvPicPr>
          <p:nvPr/>
        </p:nvPicPr>
        <p:blipFill>
          <a:blip r:embed="rId3" cstate="print"/>
          <a:stretch>
            <a:fillRect/>
          </a:stretch>
        </p:blipFill>
        <p:spPr>
          <a:xfrm>
            <a:off x="4800600" y="5334000"/>
            <a:ext cx="1097280" cy="1383792"/>
          </a:xfrm>
          <a:prstGeom prst="rect">
            <a:avLst/>
          </a:prstGeom>
        </p:spPr>
      </p:pic>
      <p:pic>
        <p:nvPicPr>
          <p:cNvPr id="7" name="Picture 6">
            <a:extLst>
              <a:ext uri="{FF2B5EF4-FFF2-40B4-BE49-F238E27FC236}">
                <a16:creationId xmlns:a16="http://schemas.microsoft.com/office/drawing/2014/main" id="{22AF600E-D07B-420C-BC11-EDF9B3B9F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677" y="1793213"/>
            <a:ext cx="2721319" cy="2040989"/>
          </a:xfrm>
          <a:prstGeom prst="rect">
            <a:avLst/>
          </a:prstGeom>
        </p:spPr>
      </p:pic>
      <p:pic>
        <p:nvPicPr>
          <p:cNvPr id="3" name="Picture 2">
            <a:extLst>
              <a:ext uri="{FF2B5EF4-FFF2-40B4-BE49-F238E27FC236}">
                <a16:creationId xmlns:a16="http://schemas.microsoft.com/office/drawing/2014/main" id="{B1D146F9-A02C-4DC7-B0DF-89907A284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100" y="1833218"/>
            <a:ext cx="2667000" cy="1993900"/>
          </a:xfrm>
          <a:prstGeom prst="rect">
            <a:avLst/>
          </a:prstGeom>
        </p:spPr>
      </p:pic>
      <p:pic>
        <p:nvPicPr>
          <p:cNvPr id="16" name="Picture 15">
            <a:extLst>
              <a:ext uri="{FF2B5EF4-FFF2-40B4-BE49-F238E27FC236}">
                <a16:creationId xmlns:a16="http://schemas.microsoft.com/office/drawing/2014/main" id="{381A1F1E-975F-4909-9D3C-22DEDCA74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3100" y="3734217"/>
            <a:ext cx="1524000" cy="1524000"/>
          </a:xfrm>
          <a:prstGeom prst="rect">
            <a:avLst/>
          </a:prstGeom>
        </p:spPr>
      </p:pic>
      <p:pic>
        <p:nvPicPr>
          <p:cNvPr id="5" name="Picture 4">
            <a:extLst>
              <a:ext uri="{FF2B5EF4-FFF2-40B4-BE49-F238E27FC236}">
                <a16:creationId xmlns:a16="http://schemas.microsoft.com/office/drawing/2014/main" id="{CE118469-E62A-46D6-BE58-315B2C833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1388" y="3554575"/>
            <a:ext cx="1505712" cy="1603248"/>
          </a:xfrm>
          <a:prstGeom prst="rect">
            <a:avLst/>
          </a:prstGeom>
        </p:spPr>
      </p:pic>
    </p:spTree>
    <p:extLst>
      <p:ext uri="{BB962C8B-B14F-4D97-AF65-F5344CB8AC3E}">
        <p14:creationId xmlns:p14="http://schemas.microsoft.com/office/powerpoint/2010/main" val="29520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 presetClass="entr" presetSubtype="0" fill="hold" nodeType="with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5E1DB1-8A66-44A0-A4B8-57D3F2839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6488668"/>
            <a:ext cx="7696200" cy="369332"/>
          </a:xfrm>
          <a:prstGeom prst="rect">
            <a:avLst/>
          </a:prstGeom>
          <a:noFill/>
        </p:spPr>
        <p:txBody>
          <a:bodyPr wrap="square" rtlCol="0">
            <a:spAutoFit/>
          </a:bodyPr>
          <a:lstStyle/>
          <a:p>
            <a:pPr fontAlgn="base"/>
            <a:r>
              <a:rPr lang="en-US" dirty="0">
                <a:solidFill>
                  <a:schemeClr val="bg1"/>
                </a:solidFill>
              </a:rPr>
              <a:t>D&amp;C 21:10-12—Guide to the Scriptures</a:t>
            </a:r>
          </a:p>
        </p:txBody>
      </p:sp>
      <p:sp>
        <p:nvSpPr>
          <p:cNvPr id="37" name="Rectangle 36"/>
          <p:cNvSpPr/>
          <p:nvPr/>
        </p:nvSpPr>
        <p:spPr>
          <a:xfrm>
            <a:off x="1752600" y="990601"/>
            <a:ext cx="4648200" cy="1200329"/>
          </a:xfrm>
          <a:prstGeom prst="rect">
            <a:avLst/>
          </a:prstGeom>
        </p:spPr>
        <p:txBody>
          <a:bodyPr wrap="square">
            <a:spAutoFit/>
          </a:bodyPr>
          <a:lstStyle/>
          <a:p>
            <a:pPr fontAlgn="base"/>
            <a:r>
              <a:rPr lang="en-US" dirty="0">
                <a:solidFill>
                  <a:schemeClr val="bg1"/>
                </a:solidFill>
              </a:rPr>
              <a:t>At the first meeting of the Church, Oliver Cowdery was ordained an elder by the Prophet Joseph Smith, and the Prophet was ordained an elder by Oliver Cowdery. </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“Mine Apostle”</a:t>
            </a:r>
          </a:p>
        </p:txBody>
      </p:sp>
      <p:sp>
        <p:nvSpPr>
          <p:cNvPr id="10" name="Rectangle 9"/>
          <p:cNvSpPr/>
          <p:nvPr/>
        </p:nvSpPr>
        <p:spPr>
          <a:xfrm>
            <a:off x="6553200" y="1828801"/>
            <a:ext cx="3733800" cy="4708981"/>
          </a:xfrm>
          <a:prstGeom prst="rect">
            <a:avLst/>
          </a:prstGeom>
        </p:spPr>
        <p:txBody>
          <a:bodyPr wrap="square">
            <a:spAutoFit/>
          </a:bodyPr>
          <a:lstStyle/>
          <a:p>
            <a:pPr algn="ctr" fontAlgn="base"/>
            <a:r>
              <a:rPr lang="en-US" sz="2400" dirty="0">
                <a:solidFill>
                  <a:srgbClr val="FFFF00"/>
                </a:solidFill>
              </a:rPr>
              <a:t>Greek, </a:t>
            </a:r>
            <a:r>
              <a:rPr lang="en-US" sz="2400" i="1" dirty="0">
                <a:solidFill>
                  <a:srgbClr val="FFFF00"/>
                </a:solidFill>
              </a:rPr>
              <a:t>apostle</a:t>
            </a:r>
            <a:r>
              <a:rPr lang="en-US" sz="2400" dirty="0">
                <a:solidFill>
                  <a:srgbClr val="FFFF00"/>
                </a:solidFill>
              </a:rPr>
              <a:t> means </a:t>
            </a:r>
          </a:p>
          <a:p>
            <a:pPr algn="ctr" fontAlgn="base"/>
            <a:r>
              <a:rPr lang="en-US" sz="2400" dirty="0">
                <a:solidFill>
                  <a:srgbClr val="FFFF00"/>
                </a:solidFill>
              </a:rPr>
              <a:t>“one sent forth”</a:t>
            </a:r>
          </a:p>
          <a:p>
            <a:pPr fontAlgn="base"/>
            <a:endParaRPr lang="en-US" dirty="0">
              <a:solidFill>
                <a:schemeClr val="bg1"/>
              </a:solidFill>
            </a:endParaRPr>
          </a:p>
          <a:p>
            <a:pPr fontAlgn="base"/>
            <a:r>
              <a:rPr lang="en-US" dirty="0">
                <a:solidFill>
                  <a:schemeClr val="bg1"/>
                </a:solidFill>
              </a:rPr>
              <a:t>Oliver Cowdery was sent forth by Jesus Christ and commanded to testify of the Savior. </a:t>
            </a:r>
          </a:p>
          <a:p>
            <a:pPr fontAlgn="base"/>
            <a:endParaRPr lang="en-US" dirty="0">
              <a:solidFill>
                <a:schemeClr val="bg1"/>
              </a:solidFill>
            </a:endParaRPr>
          </a:p>
          <a:p>
            <a:pPr fontAlgn="base"/>
            <a:r>
              <a:rPr lang="en-US" dirty="0">
                <a:solidFill>
                  <a:schemeClr val="bg1"/>
                </a:solidFill>
              </a:rPr>
              <a:t>Although Oliver was given apostolic responsibilities, he was not a member of the Quorum of the Twelve Apostles. </a:t>
            </a:r>
          </a:p>
          <a:p>
            <a:pPr fontAlgn="base"/>
            <a:endParaRPr lang="en-US" dirty="0">
              <a:solidFill>
                <a:schemeClr val="bg1"/>
              </a:solidFill>
            </a:endParaRPr>
          </a:p>
          <a:p>
            <a:pPr fontAlgn="base"/>
            <a:r>
              <a:rPr lang="en-US" dirty="0">
                <a:solidFill>
                  <a:schemeClr val="bg1"/>
                </a:solidFill>
              </a:rPr>
              <a:t>However, he did assist in seeking out the men who were called as members of that quorum when it was organized in 1835.</a:t>
            </a:r>
          </a:p>
        </p:txBody>
      </p:sp>
      <p:pic>
        <p:nvPicPr>
          <p:cNvPr id="3" name="Picture 2">
            <a:extLst>
              <a:ext uri="{FF2B5EF4-FFF2-40B4-BE49-F238E27FC236}">
                <a16:creationId xmlns:a16="http://schemas.microsoft.com/office/drawing/2014/main" id="{A90555CC-0354-4131-A285-06BF2877E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796" y="2368295"/>
            <a:ext cx="2097024" cy="3499104"/>
          </a:xfrm>
          <a:prstGeom prst="rect">
            <a:avLst/>
          </a:prstGeom>
        </p:spPr>
      </p:pic>
    </p:spTree>
    <p:extLst>
      <p:ext uri="{BB962C8B-B14F-4D97-AF65-F5344CB8AC3E}">
        <p14:creationId xmlns:p14="http://schemas.microsoft.com/office/powerpoint/2010/main" val="15941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636F73-0E8C-4630-A1BD-912ED2241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88028" y="3819"/>
            <a:ext cx="8792029" cy="6863417"/>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a:t>
            </a:r>
          </a:p>
          <a:p>
            <a:r>
              <a:rPr lang="en-US" sz="1200" b="1" dirty="0">
                <a:solidFill>
                  <a:schemeClr val="bg1"/>
                </a:solidFill>
              </a:rPr>
              <a:t>Organization of the Church </a:t>
            </a:r>
            <a:r>
              <a:rPr lang="en-US" sz="1200" dirty="0">
                <a:solidFill>
                  <a:schemeClr val="bg1"/>
                </a:solidFill>
              </a:rPr>
              <a:t>(1:47)</a:t>
            </a:r>
          </a:p>
          <a:p>
            <a:r>
              <a:rPr lang="en-US" sz="1200" b="1" dirty="0">
                <a:solidFill>
                  <a:schemeClr val="bg1"/>
                </a:solidFill>
              </a:rPr>
              <a:t>Following Prophetic Counsel </a:t>
            </a:r>
            <a:r>
              <a:rPr lang="en-US" sz="1200" dirty="0">
                <a:solidFill>
                  <a:schemeClr val="bg1"/>
                </a:solidFill>
              </a:rPr>
              <a:t>(0:41)</a:t>
            </a:r>
          </a:p>
          <a:p>
            <a:r>
              <a:rPr lang="en-US" sz="1600" dirty="0">
                <a:solidFill>
                  <a:schemeClr val="bg1"/>
                </a:solidFill>
              </a:rPr>
              <a:t> </a:t>
            </a:r>
          </a:p>
          <a:p>
            <a:r>
              <a:rPr lang="en-US" sz="1600" dirty="0">
                <a:solidFill>
                  <a:schemeClr val="bg1"/>
                </a:solidFill>
              </a:rPr>
              <a:t>History of the Church, 1:61 </a:t>
            </a:r>
          </a:p>
          <a:p>
            <a:endParaRPr lang="en-US" sz="1600" dirty="0">
              <a:solidFill>
                <a:schemeClr val="bg1"/>
              </a:solidFill>
            </a:endParaRPr>
          </a:p>
          <a:p>
            <a:r>
              <a:rPr lang="en-US" sz="1600" dirty="0">
                <a:solidFill>
                  <a:schemeClr val="bg1"/>
                </a:solidFill>
              </a:rPr>
              <a:t> John A. </a:t>
            </a:r>
            <a:r>
              <a:rPr lang="en-US" sz="1600" dirty="0" err="1">
                <a:solidFill>
                  <a:schemeClr val="bg1"/>
                </a:solidFill>
              </a:rPr>
              <a:t>Widtsoe</a:t>
            </a:r>
            <a:r>
              <a:rPr lang="en-US" sz="1600" dirty="0">
                <a:solidFill>
                  <a:schemeClr val="bg1"/>
                </a:solidFill>
              </a:rPr>
              <a:t>, </a:t>
            </a:r>
            <a:r>
              <a:rPr lang="en-US" sz="1600" i="1" dirty="0">
                <a:solidFill>
                  <a:schemeClr val="bg1"/>
                </a:solidFill>
              </a:rPr>
              <a:t>Evidences and Reconciliations,</a:t>
            </a:r>
            <a:r>
              <a:rPr lang="en-US" sz="1600" dirty="0">
                <a:solidFill>
                  <a:schemeClr val="bg1"/>
                </a:solidFill>
              </a:rPr>
              <a:t> arr. G. Homer Durham, 3 vols. in 1 [1960], 258.</a:t>
            </a:r>
          </a:p>
          <a:p>
            <a:endParaRPr lang="en-US" sz="1600" dirty="0">
              <a:solidFill>
                <a:schemeClr val="bg1"/>
              </a:solidFill>
            </a:endParaRPr>
          </a:p>
          <a:p>
            <a:r>
              <a:rPr lang="en-US" sz="1600" dirty="0">
                <a:solidFill>
                  <a:schemeClr val="bg1"/>
                </a:solidFill>
              </a:rPr>
              <a:t> Guide to the Scriptures, “Prophet, Translate, Apostles” scriptures.lds.org</a:t>
            </a:r>
          </a:p>
          <a:p>
            <a:endParaRPr lang="en-US" sz="1600" dirty="0">
              <a:solidFill>
                <a:schemeClr val="bg1"/>
              </a:solidFill>
            </a:endParaRPr>
          </a:p>
          <a:p>
            <a:r>
              <a:rPr lang="en-US" sz="1600" dirty="0">
                <a:solidFill>
                  <a:schemeClr val="bg1"/>
                </a:solidFill>
              </a:rPr>
              <a:t>Bible Dictionary, “Apostle, Elders”.</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Syodahl</a:t>
            </a:r>
            <a:r>
              <a:rPr lang="en-US" sz="1600" dirty="0">
                <a:solidFill>
                  <a:schemeClr val="bg1"/>
                </a:solidFill>
              </a:rPr>
              <a:t> </a:t>
            </a:r>
            <a:r>
              <a:rPr lang="en-US" sz="1600" i="1" dirty="0">
                <a:solidFill>
                  <a:schemeClr val="bg1"/>
                </a:solidFill>
              </a:rPr>
              <a:t>Commentary</a:t>
            </a:r>
            <a:r>
              <a:rPr lang="en-US" sz="1600" dirty="0">
                <a:solidFill>
                  <a:schemeClr val="bg1"/>
                </a:solidFill>
              </a:rPr>
              <a:t> pg. 116</a:t>
            </a:r>
          </a:p>
          <a:p>
            <a:endParaRPr lang="en-US" sz="1600" dirty="0">
              <a:solidFill>
                <a:schemeClr val="bg1"/>
              </a:solidFill>
            </a:endParaRPr>
          </a:p>
          <a:p>
            <a:r>
              <a:rPr lang="en-US" sz="1600" dirty="0">
                <a:solidFill>
                  <a:schemeClr val="bg1"/>
                </a:solidFill>
              </a:rPr>
              <a:t>President Harold B. Lee (In Conference Report, Oct. 1970, pp. 152–53.)</a:t>
            </a:r>
          </a:p>
          <a:p>
            <a:endParaRPr lang="en-US" sz="1600" dirty="0">
              <a:solidFill>
                <a:schemeClr val="bg1"/>
              </a:solidFill>
            </a:endParaRPr>
          </a:p>
          <a:p>
            <a:r>
              <a:rPr lang="en-US" sz="1600" dirty="0">
                <a:solidFill>
                  <a:schemeClr val="bg1"/>
                </a:solidFill>
              </a:rPr>
              <a:t>Ezra Taft Benson (“Fourteen Fundamentals in Following the Prophet” [Brigham Young University fireside address, Feb. 26, 1980], 1, 6,</a:t>
            </a:r>
            <a:r>
              <a:rPr lang="en-US" sz="1600" u="sng" dirty="0">
                <a:solidFill>
                  <a:schemeClr val="bg1"/>
                </a:solidFill>
              </a:rPr>
              <a:t>speeches.byu.edu </a:t>
            </a:r>
            <a:r>
              <a:rPr lang="en-US" sz="1600" dirty="0">
                <a:solidFill>
                  <a:schemeClr val="bg1"/>
                </a:solidFill>
              </a:rPr>
              <a:t>).</a:t>
            </a:r>
          </a:p>
          <a:p>
            <a:endParaRPr lang="en-US" sz="1600" dirty="0">
              <a:solidFill>
                <a:schemeClr val="bg1"/>
              </a:solidFill>
            </a:endParaRPr>
          </a:p>
          <a:p>
            <a:r>
              <a:rPr lang="en-US" sz="1600" i="1" dirty="0">
                <a:solidFill>
                  <a:schemeClr val="bg1"/>
                </a:solidFill>
              </a:rPr>
              <a:t>For the Strength of Youth</a:t>
            </a:r>
            <a:r>
              <a:rPr lang="en-US" sz="1600" dirty="0">
                <a:solidFill>
                  <a:schemeClr val="bg1"/>
                </a:solidFill>
              </a:rPr>
              <a:t> [booklet, 2011], 4; see alsoLDS.org .</a:t>
            </a:r>
          </a:p>
          <a:p>
            <a:endParaRPr lang="en-US" sz="1600" dirty="0">
              <a:solidFill>
                <a:schemeClr val="bg1"/>
              </a:solidFill>
            </a:endParaRPr>
          </a:p>
          <a:p>
            <a:r>
              <a:rPr lang="en-US" sz="1600" dirty="0">
                <a:solidFill>
                  <a:schemeClr val="bg1"/>
                </a:solidFill>
              </a:rPr>
              <a:t>Oliver Cowdery picture found on </a:t>
            </a:r>
            <a:r>
              <a:rPr lang="en-US" sz="1600" dirty="0">
                <a:solidFill>
                  <a:schemeClr val="bg1"/>
                </a:solidFill>
                <a:hlinkClick r:id="rId3">
                  <a:extLst>
                    <a:ext uri="{A12FA001-AC4F-418D-AE19-62706E023703}">
                      <ahyp:hlinkClr xmlns:ahyp="http://schemas.microsoft.com/office/drawing/2018/hyperlinkcolor" val="tx"/>
                    </a:ext>
                  </a:extLst>
                </a:hlinkClick>
              </a:rPr>
              <a:t>http://mormonmatters.org/2009/02/05/oliver-cowdery-was-punkd/</a:t>
            </a:r>
            <a:endParaRPr lang="en-US" sz="1600" dirty="0">
              <a:solidFill>
                <a:schemeClr val="bg1"/>
              </a:solidFill>
            </a:endParaRPr>
          </a:p>
          <a:p>
            <a:endParaRPr lang="en-US" sz="1600" dirty="0">
              <a:solidFill>
                <a:schemeClr val="bg1"/>
              </a:solidFill>
            </a:endParaRPr>
          </a:p>
          <a:p>
            <a:r>
              <a:rPr lang="en-US" sz="1600" dirty="0">
                <a:solidFill>
                  <a:schemeClr val="bg1"/>
                </a:solidFill>
              </a:rPr>
              <a:t>Student Manual </a:t>
            </a:r>
            <a:r>
              <a:rPr lang="en-US" sz="1600" i="1" dirty="0">
                <a:solidFill>
                  <a:schemeClr val="bg1"/>
                </a:solidFill>
              </a:rPr>
              <a:t>Doctrine and Covenants </a:t>
            </a:r>
            <a:r>
              <a:rPr lang="en-US" sz="1600" dirty="0">
                <a:solidFill>
                  <a:schemeClr val="bg1"/>
                </a:solidFill>
              </a:rPr>
              <a:t> Religion 324-325 Section 21, pg 45-46</a:t>
            </a:r>
          </a:p>
          <a:p>
            <a:r>
              <a:rPr lang="en-US" sz="1600" dirty="0" err="1">
                <a:solidFill>
                  <a:schemeClr val="bg1"/>
                </a:solidFill>
              </a:rPr>
              <a:t>Otten</a:t>
            </a:r>
            <a:r>
              <a:rPr lang="en-US" sz="1600" dirty="0">
                <a:solidFill>
                  <a:schemeClr val="bg1"/>
                </a:solidFill>
              </a:rPr>
              <a:t> and Caldwell </a:t>
            </a:r>
            <a:r>
              <a:rPr lang="en-US" sz="1600" i="1" dirty="0">
                <a:solidFill>
                  <a:schemeClr val="bg1"/>
                </a:solidFill>
              </a:rPr>
              <a:t>Sacred Truths of the Doctrine and Covenants </a:t>
            </a:r>
            <a:r>
              <a:rPr lang="en-US" sz="1600" dirty="0">
                <a:solidFill>
                  <a:schemeClr val="bg1"/>
                </a:solidFill>
              </a:rPr>
              <a:t>pg. 93-94</a:t>
            </a:r>
          </a:p>
          <a:p>
            <a:endParaRPr lang="en-US" sz="1600" dirty="0">
              <a:solidFill>
                <a:schemeClr val="bg1"/>
              </a:solidFill>
            </a:endParaRPr>
          </a:p>
        </p:txBody>
      </p:sp>
      <p:sp>
        <p:nvSpPr>
          <p:cNvPr id="8" name="Footer Placeholder 14">
            <a:extLst>
              <a:ext uri="{FF2B5EF4-FFF2-40B4-BE49-F238E27FC236}">
                <a16:creationId xmlns:a16="http://schemas.microsoft.com/office/drawing/2014/main" id="{108CA659-6115-4001-97DC-7A03E82EF2D4}"/>
              </a:ext>
            </a:extLst>
          </p:cNvPr>
          <p:cNvSpPr>
            <a:spLocks noGrp="1"/>
          </p:cNvSpPr>
          <p:nvPr/>
        </p:nvSpPr>
        <p:spPr>
          <a:xfrm>
            <a:off x="8646212" y="648905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633D5140-D5DB-45B1-A4F1-928F226FBB99}"/>
              </a:ext>
            </a:extLst>
          </p:cNvPr>
          <p:cNvGrpSpPr/>
          <p:nvPr/>
        </p:nvGrpSpPr>
        <p:grpSpPr>
          <a:xfrm>
            <a:off x="2632364" y="509032"/>
            <a:ext cx="729308" cy="923790"/>
            <a:chOff x="7543800" y="3810000"/>
            <a:chExt cx="1143000" cy="1447800"/>
          </a:xfrm>
        </p:grpSpPr>
        <p:sp>
          <p:nvSpPr>
            <p:cNvPr id="10" name="Trapezoid 9">
              <a:extLst>
                <a:ext uri="{FF2B5EF4-FFF2-40B4-BE49-F238E27FC236}">
                  <a16:creationId xmlns:a16="http://schemas.microsoft.com/office/drawing/2014/main" id="{9E92CEA0-73C1-4055-92E5-8EABE9882D0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9">
              <a:extLst>
                <a:ext uri="{FF2B5EF4-FFF2-40B4-BE49-F238E27FC236}">
                  <a16:creationId xmlns:a16="http://schemas.microsoft.com/office/drawing/2014/main" id="{A75903EE-BD70-4DD4-B73C-658608CF345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0">
              <a:extLst>
                <a:ext uri="{FF2B5EF4-FFF2-40B4-BE49-F238E27FC236}">
                  <a16:creationId xmlns:a16="http://schemas.microsoft.com/office/drawing/2014/main" id="{0FC1A8F9-568F-4E5A-8CD3-E0F5C3B53B4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1">
              <a:extLst>
                <a:ext uri="{FF2B5EF4-FFF2-40B4-BE49-F238E27FC236}">
                  <a16:creationId xmlns:a16="http://schemas.microsoft.com/office/drawing/2014/main" id="{DF75B41F-2829-414A-9EA9-F34959DC7CB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19FE840-0807-40E9-9AF9-B6D82FD14864}"/>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67C3579C-B5A0-44C2-83A8-3EE61E160D21}"/>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77548929-89A9-4E64-93B0-D07B2E7F25B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E447D1-D5CA-4DBF-B1E5-AA7820CF52C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21A2F7-D5F2-4438-A5B0-220BCE9718A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49CE4DC-6176-40FE-A8FC-86B5E1ED7F6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9B2B9B3D-1CAF-46EB-96A1-810FB2EC0C7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D933756-23EA-451F-AEC0-F7B6B938EBEB}"/>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63B1C2F7-C6BA-4EE9-B1DE-BDF8953A88CD}"/>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F0D209A8-8C92-4BA0-BDCB-C4B339B116F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A947A7-C6EA-4278-B0FE-BB0EACED616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43803DD-2C46-4226-AB29-D40FAC0C0C0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7977B1-911D-4282-B256-B29599C6BDF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2D9077F-C312-4412-B9A8-56F1B91146A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2141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A01B5-CA8A-4754-863F-6101B085C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570271" y="1143001"/>
            <a:ext cx="4916129" cy="2031325"/>
          </a:xfrm>
          <a:prstGeom prst="rect">
            <a:avLst/>
          </a:prstGeom>
          <a:noFill/>
        </p:spPr>
        <p:txBody>
          <a:bodyPr wrap="square" rtlCol="0">
            <a:spAutoFit/>
          </a:bodyPr>
          <a:lstStyle/>
          <a:p>
            <a:r>
              <a:rPr lang="en-US" dirty="0">
                <a:solidFill>
                  <a:schemeClr val="bg1"/>
                </a:solidFill>
              </a:rPr>
              <a:t>The Church of Jesus Christ of Latter-day Saints was officially organized on April 6, 1830, at the home of Peter Whitmer Sr. in Fayette, New York. Nearly 60 people attended the meeting, which consisted of prayer, </a:t>
            </a:r>
            <a:r>
              <a:rPr lang="en-US" dirty="0" err="1">
                <a:solidFill>
                  <a:schemeClr val="bg1"/>
                </a:solidFill>
              </a:rPr>
              <a:t>sustainings</a:t>
            </a:r>
            <a:r>
              <a:rPr lang="en-US" dirty="0">
                <a:solidFill>
                  <a:schemeClr val="bg1"/>
                </a:solidFill>
              </a:rPr>
              <a:t>, ordinations, the administration of the sacrament, and confirmations. </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Background</a:t>
            </a:r>
          </a:p>
        </p:txBody>
      </p:sp>
      <p:sp>
        <p:nvSpPr>
          <p:cNvPr id="7" name="Rectangle 6"/>
          <p:cNvSpPr/>
          <p:nvPr/>
        </p:nvSpPr>
        <p:spPr>
          <a:xfrm>
            <a:off x="4953000" y="3657600"/>
            <a:ext cx="5486400" cy="2862322"/>
          </a:xfrm>
          <a:prstGeom prst="rect">
            <a:avLst/>
          </a:prstGeom>
        </p:spPr>
        <p:txBody>
          <a:bodyPr wrap="square">
            <a:spAutoFit/>
          </a:bodyPr>
          <a:lstStyle/>
          <a:p>
            <a:r>
              <a:rPr lang="en-US" dirty="0">
                <a:solidFill>
                  <a:schemeClr val="bg1"/>
                </a:solidFill>
              </a:rPr>
              <a:t>“I then laid my hands upon Oliver Cowdery, and ordained him an Elder of the ‘Church of Jesus Christ of Latter-day Saints;’ after which, he ordained me also to the office of an Elder of said Church.”  </a:t>
            </a:r>
            <a:r>
              <a:rPr lang="en-US" sz="1200" dirty="0">
                <a:solidFill>
                  <a:schemeClr val="bg1"/>
                </a:solidFill>
              </a:rPr>
              <a:t>Joseph Smith</a:t>
            </a:r>
          </a:p>
          <a:p>
            <a:endParaRPr lang="en-US" dirty="0">
              <a:solidFill>
                <a:schemeClr val="bg1"/>
              </a:solidFill>
            </a:endParaRPr>
          </a:p>
          <a:p>
            <a:r>
              <a:rPr lang="en-US" dirty="0">
                <a:solidFill>
                  <a:schemeClr val="bg1"/>
                </a:solidFill>
              </a:rPr>
              <a:t>Although they had been ordained to the Melchizedek Priesthood earlier, they were told to defer ordaining each other to the office of elder until the Church was organized .”</a:t>
            </a:r>
          </a:p>
          <a:p>
            <a:r>
              <a:rPr lang="en-US" dirty="0">
                <a:solidFill>
                  <a:schemeClr val="bg1"/>
                </a:solidFill>
              </a:rPr>
              <a:t> </a:t>
            </a:r>
            <a:r>
              <a:rPr lang="en-US" sz="1200" dirty="0">
                <a:solidFill>
                  <a:schemeClr val="bg1"/>
                </a:solidFill>
              </a:rPr>
              <a:t>History of the Church </a:t>
            </a:r>
          </a:p>
        </p:txBody>
      </p:sp>
      <p:pic>
        <p:nvPicPr>
          <p:cNvPr id="9" name="Picture 8">
            <a:extLst>
              <a:ext uri="{FF2B5EF4-FFF2-40B4-BE49-F238E27FC236}">
                <a16:creationId xmlns:a16="http://schemas.microsoft.com/office/drawing/2014/main" id="{CDCB1397-9D00-49A4-85AD-91A4FCEBE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30" y="1246853"/>
            <a:ext cx="2305050" cy="2000250"/>
          </a:xfrm>
          <a:prstGeom prst="rect">
            <a:avLst/>
          </a:prstGeom>
        </p:spPr>
      </p:pic>
      <p:pic>
        <p:nvPicPr>
          <p:cNvPr id="11" name="Picture 10">
            <a:extLst>
              <a:ext uri="{FF2B5EF4-FFF2-40B4-BE49-F238E27FC236}">
                <a16:creationId xmlns:a16="http://schemas.microsoft.com/office/drawing/2014/main" id="{A17DD3CE-E311-4ADB-895F-30706A38A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1752600"/>
            <a:ext cx="2228850" cy="1728496"/>
          </a:xfrm>
          <a:prstGeom prst="rect">
            <a:avLst/>
          </a:prstGeom>
        </p:spPr>
      </p:pic>
      <p:pic>
        <p:nvPicPr>
          <p:cNvPr id="13" name="Picture 12">
            <a:extLst>
              <a:ext uri="{FF2B5EF4-FFF2-40B4-BE49-F238E27FC236}">
                <a16:creationId xmlns:a16="http://schemas.microsoft.com/office/drawing/2014/main" id="{220EAD4A-F54C-4273-85FB-C05207E8D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2443" y="3946139"/>
            <a:ext cx="1903863" cy="2381534"/>
          </a:xfrm>
          <a:prstGeom prst="rect">
            <a:avLst/>
          </a:prstGeom>
        </p:spPr>
      </p:pic>
    </p:spTree>
    <p:extLst>
      <p:ext uri="{BB962C8B-B14F-4D97-AF65-F5344CB8AC3E}">
        <p14:creationId xmlns:p14="http://schemas.microsoft.com/office/powerpoint/2010/main" val="18253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572000" cy="6924973"/>
          </a:xfrm>
          <a:prstGeom prst="rect">
            <a:avLst/>
          </a:prstGeom>
        </p:spPr>
        <p:txBody>
          <a:bodyPr>
            <a:spAutoFit/>
          </a:bodyPr>
          <a:lstStyle/>
          <a:p>
            <a:r>
              <a:rPr lang="en-US" sz="1200" b="1" dirty="0"/>
              <a:t>Receive from mine own mouth:</a:t>
            </a:r>
          </a:p>
          <a:p>
            <a:r>
              <a:rPr lang="en-US" sz="1200" dirty="0"/>
              <a:t>President Joseph Fielding Smith answered that question in this manner: “There has been much speculation in relation to the statement of the Lord to the Prophet Joseph Smith: ‘For his word ye shall receive, as if from mine own mouth, in all patience and faith.’ This is the word which the Lord gave to Israel in relation to Moses. It is just as true in the case of any other person who is sustained as the mouthpiece of the Almighty. Later, in speaking of his inspired servants, the Lord said: ‘And whatsoever they shall speak when moved upon by the Holy Ghost shall be scripture, shall be the will of the Lord, shall be the mind of the Lord, shall be the word of the Lord, shall be the voice of the Lord, and the power of God unto salvation.’ (D. &amp; C. 68:4.) In this dispensation the same characteristics are shown by the people as were in ancient times. We are more inclined to accept as the word of the Lord something which was uttered in some former dispensation, but look with critical eye and unbelief upon that which the Lord delivers today through his chosen servants. Yet the word of the Lord is very clear on this matter. Let us not lose sight of the word of the Lord, that by hearkening to his chosen servant—and this is true whether it is Joseph Smith or some other President of the Church—‘the gates of hell shall not prevail against us.’” (</a:t>
            </a:r>
            <a:r>
              <a:rPr lang="en-US" sz="1200" i="1" dirty="0"/>
              <a:t>Church History and Modern Revelation,</a:t>
            </a:r>
            <a:r>
              <a:rPr lang="en-US" sz="1200" dirty="0"/>
              <a:t> 1:107–8.)</a:t>
            </a:r>
          </a:p>
          <a:p>
            <a:endParaRPr lang="en-US" sz="1200" b="1" dirty="0"/>
          </a:p>
          <a:p>
            <a:pPr fontAlgn="base"/>
            <a:r>
              <a:rPr lang="en-US" sz="1200" b="1" dirty="0"/>
              <a:t>Patience and Faith:</a:t>
            </a:r>
          </a:p>
          <a:p>
            <a:pPr fontAlgn="base"/>
            <a:r>
              <a:rPr lang="en-US" sz="1200" dirty="0"/>
              <a:t>Elder M. Russell Ballard of the Quorum of the Twelve Apostles taught:</a:t>
            </a:r>
          </a:p>
          <a:p>
            <a:pPr fontAlgn="base"/>
            <a:r>
              <a:rPr lang="en-US" sz="1200" dirty="0"/>
              <a:t>“It is no small thing, my brothers and sisters, to have a prophet of God in our midst. Great and wonderful are the blessings that come into our lives as we listen to the word of the Lord given to us through him. At the same time, knowing that [the current Church President] is God’s prophet also endows us with responsibility. When we hear the counsel of the Lord expressed through the words of the President of the Church, our response should be positive and prompt. History has shown that there is safety, peace, prosperity, and happiness in responding to prophetic counsel as did Nephi of old: ‘I will go and do the things which the Lord hath commanded’” (“His Word Ye Shall Receive,” </a:t>
            </a:r>
            <a:r>
              <a:rPr lang="en-US" sz="1200" i="1" dirty="0"/>
              <a:t>Ensign,</a:t>
            </a:r>
            <a:r>
              <a:rPr lang="en-US" sz="1200" dirty="0"/>
              <a:t> May 2001, 65).</a:t>
            </a:r>
          </a:p>
          <a:p>
            <a:endParaRPr lang="en-US" sz="1200" dirty="0"/>
          </a:p>
        </p:txBody>
      </p:sp>
      <p:sp>
        <p:nvSpPr>
          <p:cNvPr id="3" name="Rectangle 2"/>
          <p:cNvSpPr/>
          <p:nvPr/>
        </p:nvSpPr>
        <p:spPr>
          <a:xfrm>
            <a:off x="6248400" y="0"/>
            <a:ext cx="4419600" cy="3231654"/>
          </a:xfrm>
          <a:prstGeom prst="rect">
            <a:avLst/>
          </a:prstGeom>
        </p:spPr>
        <p:txBody>
          <a:bodyPr wrap="square">
            <a:spAutoFit/>
          </a:bodyPr>
          <a:lstStyle/>
          <a:p>
            <a:pPr fontAlgn="base"/>
            <a:r>
              <a:rPr lang="en-US" sz="1200" b="1" dirty="0"/>
              <a:t>D&amp;C 4-5</a:t>
            </a:r>
          </a:p>
          <a:p>
            <a:pPr fontAlgn="base"/>
            <a:r>
              <a:rPr lang="en-US" sz="1200" dirty="0"/>
              <a:t>“The only safety we have as members of this church is to do exactly what the Lord said to the Church in that day when the Church was organized. We must learn to give heed to the words and commandments that the Lord shall give through his prophet, ‘as he </a:t>
            </a:r>
            <a:r>
              <a:rPr lang="en-US" sz="1200" dirty="0" err="1"/>
              <a:t>receiveth</a:t>
            </a:r>
            <a:r>
              <a:rPr lang="en-US" sz="1200" dirty="0"/>
              <a:t> them, walking in all holiness before me; … as if from mine own mouth, in all patience and faith.’</a:t>
            </a:r>
          </a:p>
          <a:p>
            <a:pPr fontAlgn="base"/>
            <a:r>
              <a:rPr lang="en-US" sz="1200" dirty="0"/>
              <a:t>There will be some things that take patience and faith. You may not like what comes from the authority of the Church. It may contradict your political views. It may contradict your social views. It may interfere with some of your social life.</a:t>
            </a:r>
          </a:p>
          <a:p>
            <a:pPr fontAlgn="base"/>
            <a:r>
              <a:rPr lang="en-US" sz="1200" dirty="0"/>
              <a:t>“… Your safety and ours depends upon whether or not we follow the ones whom the Lord has placed to preside over his church. He knows whom he wants to preside over this church, and he will make no mistake. The Lord doesn’t do things by accident. …</a:t>
            </a:r>
          </a:p>
          <a:p>
            <a:pPr fontAlgn="base"/>
            <a:r>
              <a:rPr lang="en-US" sz="1200" dirty="0"/>
              <a:t>“Let’s keep our eye on the President of the Church.” </a:t>
            </a:r>
          </a:p>
          <a:p>
            <a:pPr fontAlgn="base"/>
            <a:r>
              <a:rPr lang="en-US" sz="1200" dirty="0"/>
              <a:t>President Harold B. Lee </a:t>
            </a:r>
          </a:p>
        </p:txBody>
      </p:sp>
      <p:sp>
        <p:nvSpPr>
          <p:cNvPr id="4" name="Rectangle 3"/>
          <p:cNvSpPr/>
          <p:nvPr/>
        </p:nvSpPr>
        <p:spPr>
          <a:xfrm>
            <a:off x="1524000" y="0"/>
            <a:ext cx="4572000" cy="419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0" y="0"/>
            <a:ext cx="45720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4191000"/>
            <a:ext cx="45720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3429001"/>
            <a:ext cx="4572000" cy="3477875"/>
          </a:xfrm>
          <a:prstGeom prst="rect">
            <a:avLst/>
          </a:prstGeom>
          <a:ln>
            <a:solidFill>
              <a:schemeClr val="tx1"/>
            </a:solidFill>
          </a:ln>
        </p:spPr>
        <p:txBody>
          <a:bodyPr>
            <a:spAutoFit/>
          </a:bodyPr>
          <a:lstStyle/>
          <a:p>
            <a:pPr fontAlgn="base"/>
            <a:r>
              <a:rPr lang="en-US" sz="1100" b="1" dirty="0"/>
              <a:t>“I bear witness to you, </a:t>
            </a:r>
            <a:r>
              <a:rPr lang="en-US" sz="1100" dirty="0"/>
              <a:t>my brothers and sisters, that God sustains [the living prophet], and no one else in the world today but him, because he has the holy calling of prophet, seer, and revelator, representing the Lord upon the earth in our time. He only has the right to revelation for the people of the Church, and if all people would understand that, they would not be tossed about by those who would seek to divert their minds from the Church and its glorious principles. …</a:t>
            </a:r>
          </a:p>
          <a:p>
            <a:pPr fontAlgn="base"/>
            <a:r>
              <a:rPr lang="en-US" sz="1100" dirty="0"/>
              <a:t>“… They will be fortified against false teachers and anti-</a:t>
            </a:r>
            <a:r>
              <a:rPr lang="en-US" sz="1100" dirty="0" err="1"/>
              <a:t>Christs</a:t>
            </a:r>
            <a:r>
              <a:rPr lang="en-US" sz="1100" dirty="0"/>
              <a:t>, and we do have them among us.” (In Conference Report, Oct. 1953, p. 70.)</a:t>
            </a:r>
          </a:p>
          <a:p>
            <a:pPr fontAlgn="base"/>
            <a:r>
              <a:rPr lang="en-US" sz="1100" dirty="0"/>
              <a:t>Elder Harold B. Lee testified: “We are not dependent only upon the revelations given in the past as contained in our standard works—as wonderful as they are. … We have a mouthpiece to whom God does and is revealing his mind and will. God will never permit him to lead us astray. As has been said, God would remove us out of our place if we should attempt to do it. You have no concern. Let the management and government of God, then, be with the Lord. Do not try to find fault with the management and affairs that pertain to him alone and by revelation through his prophet—his living prophet, his seer, and his revelator.” Elder Delbert L. </a:t>
            </a:r>
            <a:r>
              <a:rPr lang="en-US" sz="1100" dirty="0" err="1"/>
              <a:t>Stapley</a:t>
            </a:r>
            <a:r>
              <a:rPr lang="en-US" sz="1100" dirty="0"/>
              <a:t> declared:</a:t>
            </a:r>
          </a:p>
          <a:p>
            <a:pPr fontAlgn="base"/>
            <a:r>
              <a:rPr lang="en-US" sz="1100" dirty="0"/>
              <a:t>(</a:t>
            </a:r>
            <a:r>
              <a:rPr lang="en-US" sz="1100" i="1" dirty="0"/>
              <a:t>The Place of the Living Prophet</a:t>
            </a:r>
            <a:r>
              <a:rPr lang="en-US" sz="1100" dirty="0"/>
              <a:t> [ address delivered to seminary and institute of religion personnel], 8 July 1964, p. 16.)</a:t>
            </a:r>
          </a:p>
        </p:txBody>
      </p:sp>
    </p:spTree>
    <p:extLst>
      <p:ext uri="{BB962C8B-B14F-4D97-AF65-F5344CB8AC3E}">
        <p14:creationId xmlns:p14="http://schemas.microsoft.com/office/powerpoint/2010/main" val="160106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594692-B3D7-4689-9660-AE7B3A791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828800" y="1143000"/>
            <a:ext cx="4343400" cy="3970318"/>
          </a:xfrm>
          <a:prstGeom prst="rect">
            <a:avLst/>
          </a:prstGeom>
          <a:noFill/>
        </p:spPr>
        <p:txBody>
          <a:bodyPr wrap="square" rtlCol="0">
            <a:spAutoFit/>
          </a:bodyPr>
          <a:lstStyle/>
          <a:p>
            <a:r>
              <a:rPr lang="en-US" dirty="0">
                <a:solidFill>
                  <a:schemeClr val="bg1"/>
                </a:solidFill>
              </a:rPr>
              <a:t>Names of 6 members of the church as they were organized April 6, 1830</a:t>
            </a:r>
          </a:p>
          <a:p>
            <a:endParaRPr lang="en-US" dirty="0">
              <a:solidFill>
                <a:schemeClr val="bg1"/>
              </a:solidFill>
            </a:endParaRPr>
          </a:p>
          <a:p>
            <a:r>
              <a:rPr lang="en-US" dirty="0">
                <a:solidFill>
                  <a:schemeClr val="bg1"/>
                </a:solidFill>
              </a:rPr>
              <a:t>Oliver Cowdery</a:t>
            </a:r>
          </a:p>
          <a:p>
            <a:endParaRPr lang="en-US" dirty="0">
              <a:solidFill>
                <a:schemeClr val="bg1"/>
              </a:solidFill>
            </a:endParaRPr>
          </a:p>
          <a:p>
            <a:r>
              <a:rPr lang="en-US" dirty="0">
                <a:solidFill>
                  <a:schemeClr val="bg1"/>
                </a:solidFill>
              </a:rPr>
              <a:t>Joseph Smith, Jun</a:t>
            </a:r>
          </a:p>
          <a:p>
            <a:endParaRPr lang="en-US" dirty="0">
              <a:solidFill>
                <a:schemeClr val="bg1"/>
              </a:solidFill>
            </a:endParaRPr>
          </a:p>
          <a:p>
            <a:r>
              <a:rPr lang="en-US" dirty="0">
                <a:solidFill>
                  <a:schemeClr val="bg1"/>
                </a:solidFill>
              </a:rPr>
              <a:t>Hyrum Smith</a:t>
            </a:r>
          </a:p>
          <a:p>
            <a:endParaRPr lang="en-US" dirty="0">
              <a:solidFill>
                <a:schemeClr val="bg1"/>
              </a:solidFill>
            </a:endParaRPr>
          </a:p>
          <a:p>
            <a:r>
              <a:rPr lang="en-US" dirty="0">
                <a:solidFill>
                  <a:schemeClr val="bg1"/>
                </a:solidFill>
              </a:rPr>
              <a:t>Peter Whitmer, Jun</a:t>
            </a:r>
          </a:p>
          <a:p>
            <a:endParaRPr lang="en-US" dirty="0">
              <a:solidFill>
                <a:schemeClr val="bg1"/>
              </a:solidFill>
            </a:endParaRPr>
          </a:p>
          <a:p>
            <a:r>
              <a:rPr lang="en-US" dirty="0">
                <a:solidFill>
                  <a:schemeClr val="bg1"/>
                </a:solidFill>
              </a:rPr>
              <a:t>Samuel H. Smith</a:t>
            </a:r>
          </a:p>
          <a:p>
            <a:endParaRPr lang="en-US" dirty="0">
              <a:solidFill>
                <a:schemeClr val="bg1"/>
              </a:solidFill>
            </a:endParaRPr>
          </a:p>
          <a:p>
            <a:r>
              <a:rPr lang="en-US" dirty="0">
                <a:solidFill>
                  <a:schemeClr val="bg1"/>
                </a:solidFill>
              </a:rPr>
              <a:t>David Whitmer</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Six Members</a:t>
            </a:r>
          </a:p>
        </p:txBody>
      </p:sp>
      <p:sp>
        <p:nvSpPr>
          <p:cNvPr id="12" name="Rectangle 11"/>
          <p:cNvSpPr/>
          <p:nvPr/>
        </p:nvSpPr>
        <p:spPr>
          <a:xfrm>
            <a:off x="102973" y="6488668"/>
            <a:ext cx="2479140" cy="369332"/>
          </a:xfrm>
          <a:prstGeom prst="rect">
            <a:avLst/>
          </a:prstGeom>
        </p:spPr>
        <p:txBody>
          <a:bodyPr wrap="none">
            <a:spAutoFit/>
          </a:bodyPr>
          <a:lstStyle/>
          <a:p>
            <a:r>
              <a:rPr lang="en-US" dirty="0">
                <a:solidFill>
                  <a:schemeClr val="bg1"/>
                </a:solidFill>
              </a:rPr>
              <a:t>HC Vol. 1. p. 76 footnote</a:t>
            </a:r>
          </a:p>
        </p:txBody>
      </p:sp>
      <p:pic>
        <p:nvPicPr>
          <p:cNvPr id="3" name="Picture 2">
            <a:extLst>
              <a:ext uri="{FF2B5EF4-FFF2-40B4-BE49-F238E27FC236}">
                <a16:creationId xmlns:a16="http://schemas.microsoft.com/office/drawing/2014/main" id="{5CAF6FB7-92F7-49C1-95C2-7F55D1FDA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56" y="2055248"/>
            <a:ext cx="5484420" cy="4119409"/>
          </a:xfrm>
          <a:prstGeom prst="rect">
            <a:avLst/>
          </a:prstGeom>
        </p:spPr>
      </p:pic>
    </p:spTree>
    <p:extLst>
      <p:ext uri="{BB962C8B-B14F-4D97-AF65-F5344CB8AC3E}">
        <p14:creationId xmlns:p14="http://schemas.microsoft.com/office/powerpoint/2010/main" val="155890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F15CAA-B0FA-4074-A283-36BEF3BF4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3" y="0"/>
            <a:ext cx="12290854"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Record Keeping</a:t>
            </a:r>
          </a:p>
        </p:txBody>
      </p:sp>
      <p:sp>
        <p:nvSpPr>
          <p:cNvPr id="9" name="TextBox 8"/>
          <p:cNvSpPr txBox="1"/>
          <p:nvPr/>
        </p:nvSpPr>
        <p:spPr>
          <a:xfrm>
            <a:off x="1905000" y="1295400"/>
            <a:ext cx="4495800" cy="1477328"/>
          </a:xfrm>
          <a:prstGeom prst="rect">
            <a:avLst/>
          </a:prstGeom>
          <a:noFill/>
        </p:spPr>
        <p:txBody>
          <a:bodyPr wrap="square" rtlCol="0">
            <a:spAutoFit/>
          </a:bodyPr>
          <a:lstStyle/>
          <a:p>
            <a:r>
              <a:rPr lang="en-US" dirty="0">
                <a:solidFill>
                  <a:schemeClr val="bg1"/>
                </a:solidFill>
              </a:rPr>
              <a:t>The Spirit directed the Saints to keep a record of the things that took place. Such as the duties and responsibilities of the prophet. </a:t>
            </a:r>
          </a:p>
          <a:p>
            <a:r>
              <a:rPr lang="en-US" dirty="0">
                <a:solidFill>
                  <a:schemeClr val="bg1"/>
                </a:solidFill>
              </a:rPr>
              <a:t>The titles given him were not for honor or payment of services but a duty of service.</a:t>
            </a:r>
          </a:p>
        </p:txBody>
      </p:sp>
      <p:sp>
        <p:nvSpPr>
          <p:cNvPr id="10" name="TextBox 9"/>
          <p:cNvSpPr txBox="1"/>
          <p:nvPr/>
        </p:nvSpPr>
        <p:spPr>
          <a:xfrm>
            <a:off x="2059" y="6489676"/>
            <a:ext cx="7696200" cy="369332"/>
          </a:xfrm>
          <a:prstGeom prst="rect">
            <a:avLst/>
          </a:prstGeom>
          <a:noFill/>
        </p:spPr>
        <p:txBody>
          <a:bodyPr wrap="square" rtlCol="0">
            <a:spAutoFit/>
          </a:bodyPr>
          <a:lstStyle/>
          <a:p>
            <a:pPr fontAlgn="base"/>
            <a:r>
              <a:rPr lang="en-US" dirty="0">
                <a:solidFill>
                  <a:schemeClr val="bg1"/>
                </a:solidFill>
              </a:rPr>
              <a:t>D&amp;C 21:1</a:t>
            </a:r>
          </a:p>
        </p:txBody>
      </p:sp>
      <p:sp>
        <p:nvSpPr>
          <p:cNvPr id="13" name="Rectangle 12"/>
          <p:cNvSpPr/>
          <p:nvPr/>
        </p:nvSpPr>
        <p:spPr>
          <a:xfrm>
            <a:off x="6705600" y="4038601"/>
            <a:ext cx="3581400" cy="1200329"/>
          </a:xfrm>
          <a:prstGeom prst="rect">
            <a:avLst/>
          </a:prstGeom>
        </p:spPr>
        <p:txBody>
          <a:bodyPr wrap="square">
            <a:spAutoFit/>
          </a:bodyPr>
          <a:lstStyle/>
          <a:p>
            <a:pPr algn="ctr"/>
            <a:r>
              <a:rPr lang="en-US" dirty="0">
                <a:solidFill>
                  <a:srgbClr val="FFFF00"/>
                </a:solidFill>
              </a:rPr>
              <a:t>Today: </a:t>
            </a:r>
          </a:p>
          <a:p>
            <a:endParaRPr lang="en-US" dirty="0">
              <a:solidFill>
                <a:schemeClr val="bg1"/>
              </a:solidFill>
            </a:endParaRPr>
          </a:p>
          <a:p>
            <a:r>
              <a:rPr lang="en-US" dirty="0">
                <a:solidFill>
                  <a:schemeClr val="bg1"/>
                </a:solidFill>
              </a:rPr>
              <a:t>Storing records in the Granite Vault preserves the church records.</a:t>
            </a:r>
          </a:p>
        </p:txBody>
      </p:sp>
      <p:pic>
        <p:nvPicPr>
          <p:cNvPr id="3" name="Picture 2">
            <a:extLst>
              <a:ext uri="{FF2B5EF4-FFF2-40B4-BE49-F238E27FC236}">
                <a16:creationId xmlns:a16="http://schemas.microsoft.com/office/drawing/2014/main" id="{A8F66518-3587-4126-B728-CA230DE4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445688"/>
            <a:ext cx="4173741" cy="2357893"/>
          </a:xfrm>
          <a:prstGeom prst="rect">
            <a:avLst/>
          </a:prstGeom>
        </p:spPr>
      </p:pic>
      <p:pic>
        <p:nvPicPr>
          <p:cNvPr id="5" name="Picture 4">
            <a:extLst>
              <a:ext uri="{FF2B5EF4-FFF2-40B4-BE49-F238E27FC236}">
                <a16:creationId xmlns:a16="http://schemas.microsoft.com/office/drawing/2014/main" id="{F9E2E914-EC64-4827-8969-2D3FED220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240280"/>
            <a:ext cx="4286250" cy="3248025"/>
          </a:xfrm>
          <a:prstGeom prst="rect">
            <a:avLst/>
          </a:prstGeom>
        </p:spPr>
      </p:pic>
    </p:spTree>
    <p:extLst>
      <p:ext uri="{BB962C8B-B14F-4D97-AF65-F5344CB8AC3E}">
        <p14:creationId xmlns:p14="http://schemas.microsoft.com/office/powerpoint/2010/main" val="178165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9CC4B70-767B-4E97-8AD8-3C2881654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p:cNvSpPr txBox="1"/>
          <p:nvPr/>
        </p:nvSpPr>
        <p:spPr>
          <a:xfrm>
            <a:off x="3183717" y="1067438"/>
            <a:ext cx="7696200" cy="369332"/>
          </a:xfrm>
          <a:prstGeom prst="rect">
            <a:avLst/>
          </a:prstGeom>
          <a:noFill/>
        </p:spPr>
        <p:txBody>
          <a:bodyPr wrap="square" rtlCol="0">
            <a:spAutoFit/>
          </a:bodyPr>
          <a:lstStyle/>
          <a:p>
            <a:pPr fontAlgn="base"/>
            <a:r>
              <a:rPr lang="en-US" dirty="0">
                <a:solidFill>
                  <a:srgbClr val="FFFF00"/>
                </a:solidFill>
              </a:rPr>
              <a:t>What does it mean that the Lord called Joseph Smith to be a seer?</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A Seer</a:t>
            </a:r>
          </a:p>
        </p:txBody>
      </p:sp>
      <p:sp>
        <p:nvSpPr>
          <p:cNvPr id="8" name="Rectangle 7"/>
          <p:cNvSpPr/>
          <p:nvPr/>
        </p:nvSpPr>
        <p:spPr>
          <a:xfrm>
            <a:off x="530942" y="1676400"/>
            <a:ext cx="5793658" cy="2769989"/>
          </a:xfrm>
          <a:prstGeom prst="rect">
            <a:avLst/>
          </a:prstGeom>
        </p:spPr>
        <p:txBody>
          <a:bodyPr wrap="square">
            <a:spAutoFit/>
          </a:bodyPr>
          <a:lstStyle/>
          <a:p>
            <a:r>
              <a:rPr lang="en-US" dirty="0">
                <a:solidFill>
                  <a:schemeClr val="bg1"/>
                </a:solidFill>
              </a:rPr>
              <a:t>“A seer is one who sees with spiritual eyes. He perceives the meaning of that which seems obscure to [unclear to or hidden from] others; therefore he is an interpreter and clarifier of eternal truth. He foresees the future from the past and the present. This he does by the power of the Lord operating through him directly, or indirectly with the aid of divine instruments such as the Urim and Thummim. In short, he is one who sees, who walks in the Lord’s light with open eyes”</a:t>
            </a:r>
          </a:p>
          <a:p>
            <a:r>
              <a:rPr lang="en-US" sz="1200" dirty="0">
                <a:solidFill>
                  <a:schemeClr val="bg1"/>
                </a:solidFill>
              </a:rPr>
              <a:t>John A. </a:t>
            </a:r>
            <a:r>
              <a:rPr lang="en-US" sz="1200" dirty="0" err="1">
                <a:solidFill>
                  <a:schemeClr val="bg1"/>
                </a:solidFill>
              </a:rPr>
              <a:t>Widtsoe</a:t>
            </a:r>
            <a:endParaRPr lang="en-US" sz="1200" dirty="0">
              <a:solidFill>
                <a:schemeClr val="bg1"/>
              </a:solidFill>
            </a:endParaRPr>
          </a:p>
        </p:txBody>
      </p:sp>
      <p:sp>
        <p:nvSpPr>
          <p:cNvPr id="9" name="TextBox 8"/>
          <p:cNvSpPr txBox="1"/>
          <p:nvPr/>
        </p:nvSpPr>
        <p:spPr>
          <a:xfrm>
            <a:off x="253953" y="6488668"/>
            <a:ext cx="7696200" cy="369332"/>
          </a:xfrm>
          <a:prstGeom prst="rect">
            <a:avLst/>
          </a:prstGeom>
          <a:noFill/>
        </p:spPr>
        <p:txBody>
          <a:bodyPr wrap="square" rtlCol="0">
            <a:spAutoFit/>
          </a:bodyPr>
          <a:lstStyle/>
          <a:p>
            <a:pPr fontAlgn="base"/>
            <a:r>
              <a:rPr lang="en-US" dirty="0">
                <a:solidFill>
                  <a:schemeClr val="bg1"/>
                </a:solidFill>
              </a:rPr>
              <a:t>D&amp;C 21:1</a:t>
            </a:r>
          </a:p>
        </p:txBody>
      </p:sp>
      <p:pic>
        <p:nvPicPr>
          <p:cNvPr id="3" name="Picture 2">
            <a:extLst>
              <a:ext uri="{FF2B5EF4-FFF2-40B4-BE49-F238E27FC236}">
                <a16:creationId xmlns:a16="http://schemas.microsoft.com/office/drawing/2014/main" id="{D8465455-731D-4C60-BC83-9259F212D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125" y="1765544"/>
            <a:ext cx="2132056" cy="2257063"/>
          </a:xfrm>
          <a:prstGeom prst="rect">
            <a:avLst/>
          </a:prstGeom>
        </p:spPr>
      </p:pic>
      <p:pic>
        <p:nvPicPr>
          <p:cNvPr id="7" name="Picture 6">
            <a:extLst>
              <a:ext uri="{FF2B5EF4-FFF2-40B4-BE49-F238E27FC236}">
                <a16:creationId xmlns:a16="http://schemas.microsoft.com/office/drawing/2014/main" id="{FE3FEF80-9FFB-44DC-8599-D5A4D885F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817" y="4012131"/>
            <a:ext cx="1681880" cy="2661203"/>
          </a:xfrm>
          <a:prstGeom prst="rect">
            <a:avLst/>
          </a:prstGeom>
        </p:spPr>
      </p:pic>
      <p:pic>
        <p:nvPicPr>
          <p:cNvPr id="12" name="Picture 11">
            <a:extLst>
              <a:ext uri="{FF2B5EF4-FFF2-40B4-BE49-F238E27FC236}">
                <a16:creationId xmlns:a16="http://schemas.microsoft.com/office/drawing/2014/main" id="{D8E8388E-03E3-46E3-8996-D067CEB51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602" y="4278769"/>
            <a:ext cx="2512726" cy="2574877"/>
          </a:xfrm>
          <a:prstGeom prst="rect">
            <a:avLst/>
          </a:prstGeom>
        </p:spPr>
      </p:pic>
      <p:pic>
        <p:nvPicPr>
          <p:cNvPr id="22" name="Picture 21">
            <a:extLst>
              <a:ext uri="{FF2B5EF4-FFF2-40B4-BE49-F238E27FC236}">
                <a16:creationId xmlns:a16="http://schemas.microsoft.com/office/drawing/2014/main" id="{17D7B266-9187-42BF-96A9-9C1C4DF4B6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725" y="3320243"/>
            <a:ext cx="1755800" cy="3353091"/>
          </a:xfrm>
          <a:prstGeom prst="rect">
            <a:avLst/>
          </a:prstGeom>
        </p:spPr>
      </p:pic>
    </p:spTree>
    <p:extLst>
      <p:ext uri="{BB962C8B-B14F-4D97-AF65-F5344CB8AC3E}">
        <p14:creationId xmlns:p14="http://schemas.microsoft.com/office/powerpoint/2010/main" val="30028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5F06CD-9FAB-41E3-A73E-68A39AE88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444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A Prophet</a:t>
            </a:r>
          </a:p>
        </p:txBody>
      </p:sp>
      <p:sp>
        <p:nvSpPr>
          <p:cNvPr id="7" name="TextBox 6"/>
          <p:cNvSpPr txBox="1"/>
          <p:nvPr/>
        </p:nvSpPr>
        <p:spPr>
          <a:xfrm>
            <a:off x="2209800" y="1066800"/>
            <a:ext cx="7696200" cy="369332"/>
          </a:xfrm>
          <a:prstGeom prst="rect">
            <a:avLst/>
          </a:prstGeom>
          <a:noFill/>
        </p:spPr>
        <p:txBody>
          <a:bodyPr wrap="square" rtlCol="0">
            <a:spAutoFit/>
          </a:bodyPr>
          <a:lstStyle/>
          <a:p>
            <a:pPr fontAlgn="base"/>
            <a:r>
              <a:rPr lang="en-US" dirty="0">
                <a:solidFill>
                  <a:srgbClr val="FFFF00"/>
                </a:solidFill>
              </a:rPr>
              <a:t>What does it mean that the Lord called Joseph Smith to be a prophet?</a:t>
            </a:r>
          </a:p>
        </p:txBody>
      </p:sp>
      <p:sp>
        <p:nvSpPr>
          <p:cNvPr id="8" name="Rectangle 7"/>
          <p:cNvSpPr/>
          <p:nvPr/>
        </p:nvSpPr>
        <p:spPr>
          <a:xfrm>
            <a:off x="1828800" y="1524000"/>
            <a:ext cx="4572000" cy="3970318"/>
          </a:xfrm>
          <a:prstGeom prst="rect">
            <a:avLst/>
          </a:prstGeom>
        </p:spPr>
        <p:txBody>
          <a:bodyPr>
            <a:spAutoFit/>
          </a:bodyPr>
          <a:lstStyle/>
          <a:p>
            <a:r>
              <a:rPr lang="en-US" dirty="0">
                <a:solidFill>
                  <a:schemeClr val="bg1"/>
                </a:solidFill>
              </a:rPr>
              <a:t>A prophet is “a person who has been called by and speaks for God. As a messenger of God, a prophet receives commandments, prophecies, and revelations from God. His responsibility is to make known God’s will and true character to mankind and to show the meaning of his dealings with them. A prophet denounces sin and foretells its consequences. He is a preacher of righteousness. On occasion, prophets may be inspired to foretell the future for the benefit of mankind. His primary responsibility, however, is to bear witness of Christ”</a:t>
            </a:r>
          </a:p>
          <a:p>
            <a:r>
              <a:rPr lang="en-US" sz="1200" dirty="0">
                <a:solidFill>
                  <a:schemeClr val="bg1"/>
                </a:solidFill>
              </a:rPr>
              <a:t>Guide to the Scriptures</a:t>
            </a:r>
          </a:p>
        </p:txBody>
      </p:sp>
      <p:sp>
        <p:nvSpPr>
          <p:cNvPr id="9" name="TextBox 8"/>
          <p:cNvSpPr txBox="1"/>
          <p:nvPr/>
        </p:nvSpPr>
        <p:spPr>
          <a:xfrm>
            <a:off x="114300" y="6463605"/>
            <a:ext cx="7696200" cy="369332"/>
          </a:xfrm>
          <a:prstGeom prst="rect">
            <a:avLst/>
          </a:prstGeom>
          <a:noFill/>
        </p:spPr>
        <p:txBody>
          <a:bodyPr wrap="square" rtlCol="0">
            <a:spAutoFit/>
          </a:bodyPr>
          <a:lstStyle/>
          <a:p>
            <a:pPr fontAlgn="base"/>
            <a:r>
              <a:rPr lang="en-US" dirty="0">
                <a:solidFill>
                  <a:schemeClr val="bg1"/>
                </a:solidFill>
              </a:rPr>
              <a:t>D&amp;C 21:1</a:t>
            </a:r>
          </a:p>
        </p:txBody>
      </p:sp>
      <p:sp>
        <p:nvSpPr>
          <p:cNvPr id="10" name="Rectangle 9"/>
          <p:cNvSpPr/>
          <p:nvPr/>
        </p:nvSpPr>
        <p:spPr>
          <a:xfrm>
            <a:off x="6096000" y="4876801"/>
            <a:ext cx="4572000" cy="1661993"/>
          </a:xfrm>
          <a:prstGeom prst="rect">
            <a:avLst/>
          </a:prstGeom>
        </p:spPr>
        <p:txBody>
          <a:bodyPr>
            <a:spAutoFit/>
          </a:bodyPr>
          <a:lstStyle/>
          <a:p>
            <a:r>
              <a:rPr lang="en-US" dirty="0">
                <a:solidFill>
                  <a:schemeClr val="bg1"/>
                </a:solidFill>
              </a:rPr>
              <a:t>“Originally the Hebrews called the prophets, Seers (1 Samuel 9:9), and that designation is used by Lehi, when he blesses his sons and quotes to them the prophecies of his ancestor, Joseph (2 Nephi 3:5-22).”</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57E9FF22-4A30-456E-B43C-91C011764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5" y="1729265"/>
            <a:ext cx="3514725" cy="2819400"/>
          </a:xfrm>
          <a:prstGeom prst="rect">
            <a:avLst/>
          </a:prstGeom>
        </p:spPr>
      </p:pic>
    </p:spTree>
    <p:extLst>
      <p:ext uri="{BB962C8B-B14F-4D97-AF65-F5344CB8AC3E}">
        <p14:creationId xmlns:p14="http://schemas.microsoft.com/office/powerpoint/2010/main" val="16314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71386A-0D5C-46C1-B1AE-2D9B604A3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Other Titles</a:t>
            </a:r>
          </a:p>
        </p:txBody>
      </p:sp>
      <p:sp>
        <p:nvSpPr>
          <p:cNvPr id="8" name="Rectangle 7"/>
          <p:cNvSpPr/>
          <p:nvPr/>
        </p:nvSpPr>
        <p:spPr>
          <a:xfrm>
            <a:off x="1828800" y="1295401"/>
            <a:ext cx="4572000" cy="4247317"/>
          </a:xfrm>
          <a:prstGeom prst="rect">
            <a:avLst/>
          </a:prstGeom>
        </p:spPr>
        <p:txBody>
          <a:bodyPr>
            <a:spAutoFit/>
          </a:bodyPr>
          <a:lstStyle/>
          <a:p>
            <a:pPr fontAlgn="base"/>
            <a:r>
              <a:rPr lang="en-US" i="1" dirty="0">
                <a:solidFill>
                  <a:schemeClr val="bg1"/>
                </a:solidFill>
              </a:rPr>
              <a:t>Translator:</a:t>
            </a:r>
            <a:r>
              <a:rPr lang="en-US" dirty="0">
                <a:solidFill>
                  <a:schemeClr val="bg1"/>
                </a:solidFill>
              </a:rPr>
              <a:t> someone who (1) converts written or spoken words to another language or (2) gives clearer meaning to an existing translation by improving or correcting it or by restoring lost material.</a:t>
            </a:r>
          </a:p>
          <a:p>
            <a:pPr fontAlgn="base"/>
            <a:endParaRPr lang="en-US" dirty="0">
              <a:solidFill>
                <a:schemeClr val="bg1"/>
              </a:solidFill>
            </a:endParaRPr>
          </a:p>
          <a:p>
            <a:pPr fontAlgn="base"/>
            <a:endParaRPr lang="en-US" dirty="0">
              <a:solidFill>
                <a:schemeClr val="bg1"/>
              </a:solidFill>
            </a:endParaRPr>
          </a:p>
          <a:p>
            <a:pPr fontAlgn="base"/>
            <a:r>
              <a:rPr lang="en-US" i="1" dirty="0">
                <a:solidFill>
                  <a:schemeClr val="bg1"/>
                </a:solidFill>
              </a:rPr>
              <a:t>Apostle:</a:t>
            </a:r>
            <a:r>
              <a:rPr lang="en-US" dirty="0">
                <a:solidFill>
                  <a:schemeClr val="bg1"/>
                </a:solidFill>
              </a:rPr>
              <a:t> a special witness of Jesus Christ to the world.</a:t>
            </a:r>
          </a:p>
          <a:p>
            <a:pPr fontAlgn="base"/>
            <a:endParaRPr lang="en-US" dirty="0">
              <a:solidFill>
                <a:schemeClr val="bg1"/>
              </a:solidFill>
            </a:endParaRPr>
          </a:p>
          <a:p>
            <a:pPr fontAlgn="base"/>
            <a:endParaRPr lang="en-US" dirty="0">
              <a:solidFill>
                <a:schemeClr val="bg1"/>
              </a:solidFill>
            </a:endParaRPr>
          </a:p>
          <a:p>
            <a:pPr fontAlgn="base"/>
            <a:r>
              <a:rPr lang="en-US" i="1" dirty="0">
                <a:solidFill>
                  <a:schemeClr val="bg1"/>
                </a:solidFill>
              </a:rPr>
              <a:t>Elder:</a:t>
            </a:r>
            <a:r>
              <a:rPr lang="en-US" dirty="0">
                <a:solidFill>
                  <a:schemeClr val="bg1"/>
                </a:solidFill>
              </a:rPr>
              <a:t> “the proper title given to all holders of the Melchizedek Priesthood” and to someone who has been called to be a full-time minister for Jesus Christ.</a:t>
            </a:r>
          </a:p>
        </p:txBody>
      </p:sp>
      <p:sp>
        <p:nvSpPr>
          <p:cNvPr id="9" name="TextBox 8"/>
          <p:cNvSpPr txBox="1"/>
          <p:nvPr/>
        </p:nvSpPr>
        <p:spPr>
          <a:xfrm>
            <a:off x="186559" y="6518196"/>
            <a:ext cx="7696200" cy="369332"/>
          </a:xfrm>
          <a:prstGeom prst="rect">
            <a:avLst/>
          </a:prstGeom>
          <a:noFill/>
        </p:spPr>
        <p:txBody>
          <a:bodyPr wrap="square" rtlCol="0">
            <a:spAutoFit/>
          </a:bodyPr>
          <a:lstStyle/>
          <a:p>
            <a:pPr fontAlgn="base"/>
            <a:r>
              <a:rPr lang="en-US" dirty="0">
                <a:solidFill>
                  <a:schemeClr val="bg1"/>
                </a:solidFill>
              </a:rPr>
              <a:t>D&amp;C 21: 1 Guide to the Scriptures and Bible Dictionary</a:t>
            </a:r>
          </a:p>
        </p:txBody>
      </p:sp>
      <p:sp>
        <p:nvSpPr>
          <p:cNvPr id="10" name="Rectangle 9"/>
          <p:cNvSpPr/>
          <p:nvPr/>
        </p:nvSpPr>
        <p:spPr>
          <a:xfrm>
            <a:off x="7010400" y="3962401"/>
            <a:ext cx="3352800" cy="2585323"/>
          </a:xfrm>
          <a:prstGeom prst="rect">
            <a:avLst/>
          </a:prstGeom>
        </p:spPr>
        <p:txBody>
          <a:bodyPr wrap="square">
            <a:spAutoFit/>
          </a:bodyPr>
          <a:lstStyle/>
          <a:p>
            <a:r>
              <a:rPr lang="en-US" dirty="0">
                <a:solidFill>
                  <a:schemeClr val="bg1"/>
                </a:solidFill>
              </a:rPr>
              <a:t>Joseph was called, as was Paul, through the divine will, not human agency.</a:t>
            </a:r>
          </a:p>
          <a:p>
            <a:endParaRPr lang="en-US" dirty="0">
              <a:solidFill>
                <a:schemeClr val="bg1"/>
              </a:solidFill>
            </a:endParaRPr>
          </a:p>
          <a:p>
            <a:r>
              <a:rPr lang="en-US" dirty="0">
                <a:solidFill>
                  <a:schemeClr val="bg1"/>
                </a:solidFill>
              </a:rPr>
              <a:t>“Paul, a servant of Jesus Christ, called </a:t>
            </a:r>
            <a:r>
              <a:rPr lang="en-US" i="1" dirty="0">
                <a:solidFill>
                  <a:schemeClr val="bg1"/>
                </a:solidFill>
              </a:rPr>
              <a:t>to be</a:t>
            </a:r>
            <a:r>
              <a:rPr lang="en-US" dirty="0">
                <a:solidFill>
                  <a:schemeClr val="bg1"/>
                </a:solidFill>
              </a:rPr>
              <a:t> an apostle, separated unto the gospel of God,”</a:t>
            </a:r>
          </a:p>
          <a:p>
            <a:r>
              <a:rPr lang="en-US" sz="1200" dirty="0">
                <a:solidFill>
                  <a:schemeClr val="bg1"/>
                </a:solidFill>
              </a:rPr>
              <a:t>Romans 1:1</a:t>
            </a:r>
          </a:p>
        </p:txBody>
      </p:sp>
      <p:pic>
        <p:nvPicPr>
          <p:cNvPr id="3" name="Picture 2">
            <a:extLst>
              <a:ext uri="{FF2B5EF4-FFF2-40B4-BE49-F238E27FC236}">
                <a16:creationId xmlns:a16="http://schemas.microsoft.com/office/drawing/2014/main" id="{FDFB6FA0-8E67-418D-A1E0-153ED83A8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9" y="944828"/>
            <a:ext cx="2368640" cy="2827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508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6" end="6"/>
                                            </p:txEl>
                                          </p:spTgt>
                                        </p:tgtEl>
                                        <p:attrNameLst>
                                          <p:attrName>style.visibility</p:attrName>
                                        </p:attrNameLst>
                                      </p:cBhvr>
                                      <p:to>
                                        <p:strVal val="visible"/>
                                      </p:to>
                                    </p:set>
                                    <p:animEffect transition="in" filter="fade">
                                      <p:cBhvr>
                                        <p:cTn id="14" dur="1000"/>
                                        <p:tgtEl>
                                          <p:spTgt spid="8">
                                            <p:txEl>
                                              <p:pRg st="6" end="6"/>
                                            </p:txEl>
                                          </p:spTgt>
                                        </p:tgtEl>
                                      </p:cBhvr>
                                    </p:animEffect>
                                    <p:anim calcmode="lin" valueType="num">
                                      <p:cBhvr>
                                        <p:cTn id="1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50B7D31-E580-4D84-A886-A5550FD5E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3" y="0"/>
            <a:ext cx="12418540" cy="6858000"/>
          </a:xfrm>
          <a:prstGeom prst="rect">
            <a:avLst/>
          </a:prstGeom>
        </p:spPr>
      </p:pic>
      <p:sp>
        <p:nvSpPr>
          <p:cNvPr id="9" name="TextBox 8"/>
          <p:cNvSpPr txBox="1"/>
          <p:nvPr/>
        </p:nvSpPr>
        <p:spPr>
          <a:xfrm>
            <a:off x="96371" y="6488668"/>
            <a:ext cx="7696200" cy="369332"/>
          </a:xfrm>
          <a:prstGeom prst="rect">
            <a:avLst/>
          </a:prstGeom>
          <a:noFill/>
        </p:spPr>
        <p:txBody>
          <a:bodyPr wrap="square" rtlCol="0">
            <a:spAutoFit/>
          </a:bodyPr>
          <a:lstStyle/>
          <a:p>
            <a:pPr fontAlgn="base"/>
            <a:r>
              <a:rPr lang="en-US" dirty="0">
                <a:solidFill>
                  <a:schemeClr val="bg1"/>
                </a:solidFill>
              </a:rPr>
              <a:t>D&amp;C 21: 2-3</a:t>
            </a:r>
          </a:p>
        </p:txBody>
      </p:sp>
      <p:grpSp>
        <p:nvGrpSpPr>
          <p:cNvPr id="7" name="Group 6"/>
          <p:cNvGrpSpPr/>
          <p:nvPr/>
        </p:nvGrpSpPr>
        <p:grpSpPr>
          <a:xfrm>
            <a:off x="2209800" y="533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524000" y="2209800"/>
              <a:ext cx="1295400" cy="1569660"/>
            </a:xfrm>
            <a:prstGeom prst="rect">
              <a:avLst/>
            </a:prstGeom>
          </p:spPr>
          <p:txBody>
            <a:bodyPr wrap="square">
              <a:spAutoFit/>
            </a:bodyPr>
            <a:lstStyle/>
            <a:p>
              <a:pPr algn="ctr"/>
              <a:r>
                <a:rPr lang="en-US" sz="1600" b="1" dirty="0"/>
                <a:t>God directed Joseph Smith to restore the Church of Jesus Christ</a:t>
              </a:r>
              <a:r>
                <a:rPr lang="en-US" sz="1600" b="1" i="1" dirty="0"/>
                <a:t>.</a:t>
              </a:r>
              <a:endParaRPr lang="en-US" sz="1600" dirty="0">
                <a:solidFill>
                  <a:schemeClr val="bg1"/>
                </a:solidFill>
              </a:endParaRPr>
            </a:p>
          </p:txBody>
        </p:sp>
      </p:grpSp>
      <p:sp>
        <p:nvSpPr>
          <p:cNvPr id="31" name="Rectangle 30"/>
          <p:cNvSpPr/>
          <p:nvPr/>
        </p:nvSpPr>
        <p:spPr>
          <a:xfrm>
            <a:off x="5181600" y="762000"/>
            <a:ext cx="4953000" cy="1815882"/>
          </a:xfrm>
          <a:prstGeom prst="rect">
            <a:avLst/>
          </a:prstGeom>
        </p:spPr>
        <p:txBody>
          <a:bodyPr wrap="square">
            <a:spAutoFit/>
          </a:bodyPr>
          <a:lstStyle/>
          <a:p>
            <a:r>
              <a:rPr lang="en-US" sz="2800" dirty="0">
                <a:solidFill>
                  <a:srgbClr val="FFFF00"/>
                </a:solidFill>
              </a:rPr>
              <a:t>Why is it important for us to know that Joseph Smith was called by God to restore and lead the Church of Jesus Christ?</a:t>
            </a:r>
          </a:p>
        </p:txBody>
      </p:sp>
      <p:pic>
        <p:nvPicPr>
          <p:cNvPr id="33" name="Picture 32" descr="joseph smith1.jpg">
            <a:extLst>
              <a:ext uri="{FF2B5EF4-FFF2-40B4-BE49-F238E27FC236}">
                <a16:creationId xmlns:a16="http://schemas.microsoft.com/office/drawing/2014/main" id="{D08E6FB8-B11F-462A-9FC5-EF04C1F64FE9}"/>
              </a:ext>
            </a:extLst>
          </p:cNvPr>
          <p:cNvPicPr>
            <a:picLocks noChangeAspect="1"/>
          </p:cNvPicPr>
          <p:nvPr/>
        </p:nvPicPr>
        <p:blipFill>
          <a:blip r:embed="rId3" cstate="print">
            <a:grayscl/>
          </a:blip>
          <a:stretch>
            <a:fillRect/>
          </a:stretch>
        </p:blipFill>
        <p:spPr>
          <a:xfrm>
            <a:off x="7658100" y="2846125"/>
            <a:ext cx="2972346" cy="360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69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50B7D31-E580-4D84-A886-A5550FD5E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3" y="0"/>
            <a:ext cx="12418540" cy="6858000"/>
          </a:xfrm>
          <a:prstGeom prst="rect">
            <a:avLst/>
          </a:prstGeom>
        </p:spPr>
      </p:pic>
      <p:sp>
        <p:nvSpPr>
          <p:cNvPr id="34" name="TextBox 33">
            <a:extLst>
              <a:ext uri="{FF2B5EF4-FFF2-40B4-BE49-F238E27FC236}">
                <a16:creationId xmlns:a16="http://schemas.microsoft.com/office/drawing/2014/main" id="{6FAD9C5E-254E-4F75-91EC-0CDA4A5BD64B}"/>
              </a:ext>
            </a:extLst>
          </p:cNvPr>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Doctrinal Mastery</a:t>
            </a:r>
          </a:p>
        </p:txBody>
      </p:sp>
      <p:grpSp>
        <p:nvGrpSpPr>
          <p:cNvPr id="35" name="Group 34">
            <a:extLst>
              <a:ext uri="{FF2B5EF4-FFF2-40B4-BE49-F238E27FC236}">
                <a16:creationId xmlns:a16="http://schemas.microsoft.com/office/drawing/2014/main" id="{7451F0B5-E152-4956-8D5B-F67DAFAD6592}"/>
              </a:ext>
            </a:extLst>
          </p:cNvPr>
          <p:cNvGrpSpPr/>
          <p:nvPr/>
        </p:nvGrpSpPr>
        <p:grpSpPr>
          <a:xfrm>
            <a:off x="531471" y="2129645"/>
            <a:ext cx="3220257" cy="3258144"/>
            <a:chOff x="2646084" y="2667000"/>
            <a:chExt cx="3886200" cy="3931920"/>
          </a:xfrm>
        </p:grpSpPr>
        <p:grpSp>
          <p:nvGrpSpPr>
            <p:cNvPr id="36" name="Group 13">
              <a:extLst>
                <a:ext uri="{FF2B5EF4-FFF2-40B4-BE49-F238E27FC236}">
                  <a16:creationId xmlns:a16="http://schemas.microsoft.com/office/drawing/2014/main" id="{F0B834DC-08F6-47F4-912D-11960C14375A}"/>
                </a:ext>
              </a:extLst>
            </p:cNvPr>
            <p:cNvGrpSpPr/>
            <p:nvPr/>
          </p:nvGrpSpPr>
          <p:grpSpPr>
            <a:xfrm>
              <a:off x="3048000" y="2667000"/>
              <a:ext cx="2971800" cy="3931920"/>
              <a:chOff x="152400" y="152400"/>
              <a:chExt cx="4953000" cy="6553200"/>
            </a:xfrm>
          </p:grpSpPr>
          <p:sp>
            <p:nvSpPr>
              <p:cNvPr id="40" name="Rounded Rectangle 70">
                <a:extLst>
                  <a:ext uri="{FF2B5EF4-FFF2-40B4-BE49-F238E27FC236}">
                    <a16:creationId xmlns:a16="http://schemas.microsoft.com/office/drawing/2014/main" id="{5A439CBF-9871-4EC0-81D1-2E43E8B17F9B}"/>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71">
                <a:extLst>
                  <a:ext uri="{FF2B5EF4-FFF2-40B4-BE49-F238E27FC236}">
                    <a16:creationId xmlns:a16="http://schemas.microsoft.com/office/drawing/2014/main" id="{07286819-3422-403D-AC85-163ECB5A34E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72">
                <a:extLst>
                  <a:ext uri="{FF2B5EF4-FFF2-40B4-BE49-F238E27FC236}">
                    <a16:creationId xmlns:a16="http://schemas.microsoft.com/office/drawing/2014/main" id="{C0C3F1E8-B362-4A1C-B5E1-CDAF682694BF}"/>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ACCCBC6E-2F0D-40F9-B4C6-9E98F3BBB922}"/>
                </a:ext>
              </a:extLst>
            </p:cNvPr>
            <p:cNvSpPr txBox="1"/>
            <p:nvPr/>
          </p:nvSpPr>
          <p:spPr>
            <a:xfrm>
              <a:off x="2646084" y="3823447"/>
              <a:ext cx="3886200" cy="482852"/>
            </a:xfrm>
            <a:prstGeom prst="rect">
              <a:avLst/>
            </a:prstGeom>
            <a:noFill/>
          </p:spPr>
          <p:txBody>
            <a:bodyPr wrap="square" rtlCol="0">
              <a:spAutoFit/>
            </a:bodyPr>
            <a:lstStyle/>
            <a:p>
              <a:pPr algn="ctr"/>
              <a:r>
                <a:rPr lang="en-US" sz="2000" b="1" dirty="0">
                  <a:solidFill>
                    <a:schemeClr val="bg1"/>
                  </a:solidFill>
                  <a:latin typeface="Californian FB" pitchFamily="18" charset="0"/>
                </a:rPr>
                <a:t>D&amp;C 21:4-6</a:t>
              </a:r>
            </a:p>
          </p:txBody>
        </p:sp>
        <p:sp>
          <p:nvSpPr>
            <p:cNvPr id="38" name="TextBox 37">
              <a:extLst>
                <a:ext uri="{FF2B5EF4-FFF2-40B4-BE49-F238E27FC236}">
                  <a16:creationId xmlns:a16="http://schemas.microsoft.com/office/drawing/2014/main" id="{F7B815D9-F4AD-44D2-8829-1CF54C635121}"/>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9" name="Straight Connector 38">
              <a:extLst>
                <a:ext uri="{FF2B5EF4-FFF2-40B4-BE49-F238E27FC236}">
                  <a16:creationId xmlns:a16="http://schemas.microsoft.com/office/drawing/2014/main" id="{F322FBFF-010C-4801-9944-388FC7BB234E}"/>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43BA225A-AD42-49E7-99BC-E2490DE6EDAC}"/>
              </a:ext>
            </a:extLst>
          </p:cNvPr>
          <p:cNvSpPr/>
          <p:nvPr/>
        </p:nvSpPr>
        <p:spPr>
          <a:xfrm>
            <a:off x="3585404" y="3145558"/>
            <a:ext cx="1667436" cy="131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5402D17-7C07-4778-B99E-4CEDCBEBE755}"/>
              </a:ext>
            </a:extLst>
          </p:cNvPr>
          <p:cNvSpPr/>
          <p:nvPr/>
        </p:nvSpPr>
        <p:spPr>
          <a:xfrm>
            <a:off x="5661212" y="1107996"/>
            <a:ext cx="6321519" cy="5632311"/>
          </a:xfrm>
          <a:prstGeom prst="rect">
            <a:avLst/>
          </a:prstGeom>
        </p:spPr>
        <p:txBody>
          <a:bodyPr wrap="square">
            <a:spAutoFit/>
          </a:bodyPr>
          <a:lstStyle/>
          <a:p>
            <a:pPr fontAlgn="base"/>
            <a:r>
              <a:rPr lang="en-US" sz="2400" dirty="0">
                <a:solidFill>
                  <a:schemeClr val="bg1"/>
                </a:solidFill>
                <a:latin typeface="Palatino"/>
              </a:rPr>
              <a:t>Wherefore, meaning the church, thou shalt give heed unto all his words and commandments which he shall give unto you as he </a:t>
            </a:r>
            <a:r>
              <a:rPr lang="en-US" sz="2400" dirty="0" err="1">
                <a:solidFill>
                  <a:schemeClr val="bg1"/>
                </a:solidFill>
                <a:latin typeface="Palatino"/>
              </a:rPr>
              <a:t>receiveth</a:t>
            </a:r>
            <a:r>
              <a:rPr lang="en-US" sz="2400" dirty="0">
                <a:solidFill>
                  <a:schemeClr val="bg1"/>
                </a:solidFill>
                <a:latin typeface="Palatino"/>
              </a:rPr>
              <a:t> them, walking in all holiness before me;</a:t>
            </a:r>
          </a:p>
          <a:p>
            <a:pPr fontAlgn="base"/>
            <a:endParaRPr lang="en-US" sz="2400" dirty="0">
              <a:solidFill>
                <a:schemeClr val="bg1"/>
              </a:solidFill>
              <a:latin typeface="Palatino"/>
            </a:endParaRPr>
          </a:p>
          <a:p>
            <a:pPr fontAlgn="base"/>
            <a:r>
              <a:rPr lang="en-US" sz="2400" dirty="0">
                <a:solidFill>
                  <a:schemeClr val="bg1"/>
                </a:solidFill>
                <a:latin typeface="Palatino"/>
              </a:rPr>
              <a:t>For his word ye shall receive, as if from mine own mouth, in all patience and faith.</a:t>
            </a:r>
          </a:p>
          <a:p>
            <a:pPr fontAlgn="base"/>
            <a:endParaRPr lang="en-US" sz="2400" b="1" dirty="0">
              <a:solidFill>
                <a:schemeClr val="bg1"/>
              </a:solidFill>
              <a:latin typeface="Palatino"/>
            </a:endParaRPr>
          </a:p>
          <a:p>
            <a:pPr fontAlgn="base"/>
            <a:r>
              <a:rPr lang="en-US" sz="2400" dirty="0">
                <a:solidFill>
                  <a:schemeClr val="bg1"/>
                </a:solidFill>
                <a:latin typeface="Palatino"/>
              </a:rPr>
              <a:t>For by doing these things the gates of hell shall not prevail against you; yea, and the Lord God will disperse the powers of darkness from before you, and cause the heavens to shake for your good, and his name’s glory.</a:t>
            </a:r>
            <a:endParaRPr lang="en-US" sz="2400" b="0" i="0" dirty="0">
              <a:solidFill>
                <a:schemeClr val="bg1"/>
              </a:solidFill>
              <a:effectLst/>
              <a:latin typeface="Palatino"/>
            </a:endParaRPr>
          </a:p>
        </p:txBody>
      </p:sp>
    </p:spTree>
    <p:extLst>
      <p:ext uri="{BB962C8B-B14F-4D97-AF65-F5344CB8AC3E}">
        <p14:creationId xmlns:p14="http://schemas.microsoft.com/office/powerpoint/2010/main" val="37964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250" fill="hold"/>
                                        <p:tgtEl>
                                          <p:spTgt spid="35"/>
                                        </p:tgtEl>
                                        <p:attrNameLst>
                                          <p:attrName>ppt_x</p:attrName>
                                        </p:attrNameLst>
                                      </p:cBhvr>
                                      <p:tavLst>
                                        <p:tav tm="0">
                                          <p:val>
                                            <p:strVal val="0-#ppt_w/2"/>
                                          </p:val>
                                        </p:tav>
                                        <p:tav tm="100000">
                                          <p:val>
                                            <p:strVal val="#ppt_x"/>
                                          </p:val>
                                        </p:tav>
                                      </p:tavLst>
                                    </p:anim>
                                    <p:anim calcmode="lin" valueType="num">
                                      <p:cBhvr additive="base">
                                        <p:cTn id="8" dur="125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3080</Words>
  <Application>Microsoft Office PowerPoint</Application>
  <PresentationFormat>Widescreen</PresentationFormat>
  <Paragraphs>208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Californian FB</vt:lpstr>
      <vt:lpstr>Arial</vt:lpstr>
      <vt:lpstr>Palatino Linotype</vt:lpstr>
      <vt:lpstr>Palatino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2018-04-16T14:21:58Z</dcterms:created>
  <dcterms:modified xsi:type="dcterms:W3CDTF">2020-07-02T15:52:36Z</dcterms:modified>
</cp:coreProperties>
</file>