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9" r:id="rId4"/>
    <p:sldId id="266" r:id="rId5"/>
    <p:sldId id="260" r:id="rId6"/>
    <p:sldId id="261" r:id="rId7"/>
    <p:sldId id="262" r:id="rId8"/>
    <p:sldId id="270" r:id="rId9"/>
    <p:sldId id="259" r:id="rId10"/>
    <p:sldId id="264" r:id="rId11"/>
    <p:sldId id="263" r:id="rId12"/>
    <p:sldId id="267" r:id="rId13"/>
    <p:sldId id="265" r:id="rId14"/>
    <p:sldId id="271" r:id="rId15"/>
    <p:sldId id="268" r:id="rId16"/>
    <p:sldId id="272" r:id="rId17"/>
  </p:sldIdLst>
  <p:sldSz cx="12192000" cy="6858000"/>
  <p:notesSz cx="6858000" cy="9144000"/>
  <p:embeddedFontLst>
    <p:embeddedFont>
      <p:font typeface="Agency FB" panose="020B05030202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02" d="100"/>
          <a:sy n="102"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EF8D-14AD-4441-BE8B-4D3505FAB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353592-DF9F-4476-85FF-A6980CD9F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B5C260-88B5-4662-806B-5AB3E91F2BFF}"/>
              </a:ext>
            </a:extLst>
          </p:cNvPr>
          <p:cNvSpPr>
            <a:spLocks noGrp="1"/>
          </p:cNvSpPr>
          <p:nvPr>
            <p:ph type="dt" sz="half" idx="10"/>
          </p:nvPr>
        </p:nvSpPr>
        <p:spPr/>
        <p:txBody>
          <a:bodyPr/>
          <a:lstStyle/>
          <a:p>
            <a:fld id="{341E168D-4854-45EB-B4B4-152DDCCAE52D}" type="datetimeFigureOut">
              <a:rPr lang="en-US" smtClean="0"/>
              <a:t>7/2/2020</a:t>
            </a:fld>
            <a:endParaRPr lang="en-US"/>
          </a:p>
        </p:txBody>
      </p:sp>
      <p:sp>
        <p:nvSpPr>
          <p:cNvPr id="5" name="Footer Placeholder 4">
            <a:extLst>
              <a:ext uri="{FF2B5EF4-FFF2-40B4-BE49-F238E27FC236}">
                <a16:creationId xmlns:a16="http://schemas.microsoft.com/office/drawing/2014/main" id="{C8F706CD-1CF1-43B6-BA15-F6FDF3D27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F8FD6-A7F7-4115-9FF0-1E21746FAE62}"/>
              </a:ext>
            </a:extLst>
          </p:cNvPr>
          <p:cNvSpPr>
            <a:spLocks noGrp="1"/>
          </p:cNvSpPr>
          <p:nvPr>
            <p:ph type="sldNum" sz="quarter" idx="12"/>
          </p:nvPr>
        </p:nvSpPr>
        <p:spPr/>
        <p:txBody>
          <a:bodyPr/>
          <a:lstStyle/>
          <a:p>
            <a:fld id="{2B28C0F2-DE15-4B7B-B3AC-9A35804C613C}" type="slidenum">
              <a:rPr lang="en-US" smtClean="0"/>
              <a:t>‹#›</a:t>
            </a:fld>
            <a:endParaRPr lang="en-US"/>
          </a:p>
        </p:txBody>
      </p:sp>
    </p:spTree>
    <p:extLst>
      <p:ext uri="{BB962C8B-B14F-4D97-AF65-F5344CB8AC3E}">
        <p14:creationId xmlns:p14="http://schemas.microsoft.com/office/powerpoint/2010/main" val="375149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9762-1C36-441A-BB3C-3543CB1065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F431F0-EA4A-41BD-A699-EC18182D7A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8CC49-CCE3-4DD2-841A-24210E8B0060}"/>
              </a:ext>
            </a:extLst>
          </p:cNvPr>
          <p:cNvSpPr>
            <a:spLocks noGrp="1"/>
          </p:cNvSpPr>
          <p:nvPr>
            <p:ph type="dt" sz="half" idx="10"/>
          </p:nvPr>
        </p:nvSpPr>
        <p:spPr/>
        <p:txBody>
          <a:bodyPr/>
          <a:lstStyle/>
          <a:p>
            <a:fld id="{341E168D-4854-45EB-B4B4-152DDCCAE52D}" type="datetimeFigureOut">
              <a:rPr lang="en-US" smtClean="0"/>
              <a:t>7/2/2020</a:t>
            </a:fld>
            <a:endParaRPr lang="en-US"/>
          </a:p>
        </p:txBody>
      </p:sp>
      <p:sp>
        <p:nvSpPr>
          <p:cNvPr id="5" name="Footer Placeholder 4">
            <a:extLst>
              <a:ext uri="{FF2B5EF4-FFF2-40B4-BE49-F238E27FC236}">
                <a16:creationId xmlns:a16="http://schemas.microsoft.com/office/drawing/2014/main" id="{4807B150-D536-4007-B4F0-DC29CDE28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16EB5-9DEA-4EDD-A522-CF5B69D16543}"/>
              </a:ext>
            </a:extLst>
          </p:cNvPr>
          <p:cNvSpPr>
            <a:spLocks noGrp="1"/>
          </p:cNvSpPr>
          <p:nvPr>
            <p:ph type="sldNum" sz="quarter" idx="12"/>
          </p:nvPr>
        </p:nvSpPr>
        <p:spPr/>
        <p:txBody>
          <a:bodyPr/>
          <a:lstStyle/>
          <a:p>
            <a:fld id="{2B28C0F2-DE15-4B7B-B3AC-9A35804C613C}" type="slidenum">
              <a:rPr lang="en-US" smtClean="0"/>
              <a:t>‹#›</a:t>
            </a:fld>
            <a:endParaRPr lang="en-US"/>
          </a:p>
        </p:txBody>
      </p:sp>
    </p:spTree>
    <p:extLst>
      <p:ext uri="{BB962C8B-B14F-4D97-AF65-F5344CB8AC3E}">
        <p14:creationId xmlns:p14="http://schemas.microsoft.com/office/powerpoint/2010/main" val="383268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54E9F-71EF-484E-AE4F-DEAB601FEA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3950F-8384-4B81-9B8A-FECEFD1199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EA3DB-162B-4357-910B-7E1D95A50948}"/>
              </a:ext>
            </a:extLst>
          </p:cNvPr>
          <p:cNvSpPr>
            <a:spLocks noGrp="1"/>
          </p:cNvSpPr>
          <p:nvPr>
            <p:ph type="dt" sz="half" idx="10"/>
          </p:nvPr>
        </p:nvSpPr>
        <p:spPr/>
        <p:txBody>
          <a:bodyPr/>
          <a:lstStyle/>
          <a:p>
            <a:fld id="{341E168D-4854-45EB-B4B4-152DDCCAE52D}" type="datetimeFigureOut">
              <a:rPr lang="en-US" smtClean="0"/>
              <a:t>7/2/2020</a:t>
            </a:fld>
            <a:endParaRPr lang="en-US"/>
          </a:p>
        </p:txBody>
      </p:sp>
      <p:sp>
        <p:nvSpPr>
          <p:cNvPr id="5" name="Footer Placeholder 4">
            <a:extLst>
              <a:ext uri="{FF2B5EF4-FFF2-40B4-BE49-F238E27FC236}">
                <a16:creationId xmlns:a16="http://schemas.microsoft.com/office/drawing/2014/main" id="{AE09900E-61F2-488A-8988-7F979F084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1587D-E2C4-469E-BB93-7010111CC1C4}"/>
              </a:ext>
            </a:extLst>
          </p:cNvPr>
          <p:cNvSpPr>
            <a:spLocks noGrp="1"/>
          </p:cNvSpPr>
          <p:nvPr>
            <p:ph type="sldNum" sz="quarter" idx="12"/>
          </p:nvPr>
        </p:nvSpPr>
        <p:spPr/>
        <p:txBody>
          <a:bodyPr/>
          <a:lstStyle/>
          <a:p>
            <a:fld id="{2B28C0F2-DE15-4B7B-B3AC-9A35804C613C}" type="slidenum">
              <a:rPr lang="en-US" smtClean="0"/>
              <a:t>‹#›</a:t>
            </a:fld>
            <a:endParaRPr lang="en-US"/>
          </a:p>
        </p:txBody>
      </p:sp>
    </p:spTree>
    <p:extLst>
      <p:ext uri="{BB962C8B-B14F-4D97-AF65-F5344CB8AC3E}">
        <p14:creationId xmlns:p14="http://schemas.microsoft.com/office/powerpoint/2010/main" val="3097528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6717-A902-44CA-B5EA-E18B37B64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1D8AE-8457-4565-9A0D-EAF9F9624F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C2FE8-514D-42FA-922D-D85CCA86698C}"/>
              </a:ext>
            </a:extLst>
          </p:cNvPr>
          <p:cNvSpPr>
            <a:spLocks noGrp="1"/>
          </p:cNvSpPr>
          <p:nvPr>
            <p:ph type="dt" sz="half" idx="10"/>
          </p:nvPr>
        </p:nvSpPr>
        <p:spPr/>
        <p:txBody>
          <a:bodyPr/>
          <a:lstStyle/>
          <a:p>
            <a:fld id="{341E168D-4854-45EB-B4B4-152DDCCAE52D}" type="datetimeFigureOut">
              <a:rPr lang="en-US" smtClean="0"/>
              <a:t>7/2/2020</a:t>
            </a:fld>
            <a:endParaRPr lang="en-US"/>
          </a:p>
        </p:txBody>
      </p:sp>
      <p:sp>
        <p:nvSpPr>
          <p:cNvPr id="5" name="Footer Placeholder 4">
            <a:extLst>
              <a:ext uri="{FF2B5EF4-FFF2-40B4-BE49-F238E27FC236}">
                <a16:creationId xmlns:a16="http://schemas.microsoft.com/office/drawing/2014/main" id="{2C3888AE-18E3-4D91-AC08-10182FFBC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6980F-FC33-4FEF-AF39-123E134C50A8}"/>
              </a:ext>
            </a:extLst>
          </p:cNvPr>
          <p:cNvSpPr>
            <a:spLocks noGrp="1"/>
          </p:cNvSpPr>
          <p:nvPr>
            <p:ph type="sldNum" sz="quarter" idx="12"/>
          </p:nvPr>
        </p:nvSpPr>
        <p:spPr/>
        <p:txBody>
          <a:bodyPr/>
          <a:lstStyle/>
          <a:p>
            <a:fld id="{2B28C0F2-DE15-4B7B-B3AC-9A35804C613C}" type="slidenum">
              <a:rPr lang="en-US" smtClean="0"/>
              <a:t>‹#›</a:t>
            </a:fld>
            <a:endParaRPr lang="en-US"/>
          </a:p>
        </p:txBody>
      </p:sp>
    </p:spTree>
    <p:extLst>
      <p:ext uri="{BB962C8B-B14F-4D97-AF65-F5344CB8AC3E}">
        <p14:creationId xmlns:p14="http://schemas.microsoft.com/office/powerpoint/2010/main" val="382910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B324-37DE-4151-A49D-BFB8BF93DA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E41957-87D0-4572-A602-D5480D17D1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F82E5D-BA3A-4CE2-91A7-6960AC7A0EFA}"/>
              </a:ext>
            </a:extLst>
          </p:cNvPr>
          <p:cNvSpPr>
            <a:spLocks noGrp="1"/>
          </p:cNvSpPr>
          <p:nvPr>
            <p:ph type="dt" sz="half" idx="10"/>
          </p:nvPr>
        </p:nvSpPr>
        <p:spPr/>
        <p:txBody>
          <a:bodyPr/>
          <a:lstStyle/>
          <a:p>
            <a:fld id="{341E168D-4854-45EB-B4B4-152DDCCAE52D}" type="datetimeFigureOut">
              <a:rPr lang="en-US" smtClean="0"/>
              <a:t>7/2/2020</a:t>
            </a:fld>
            <a:endParaRPr lang="en-US"/>
          </a:p>
        </p:txBody>
      </p:sp>
      <p:sp>
        <p:nvSpPr>
          <p:cNvPr id="5" name="Footer Placeholder 4">
            <a:extLst>
              <a:ext uri="{FF2B5EF4-FFF2-40B4-BE49-F238E27FC236}">
                <a16:creationId xmlns:a16="http://schemas.microsoft.com/office/drawing/2014/main" id="{13B492EF-7B84-45EA-BB62-A8FC5A6AD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B01B8-6CA5-4282-B592-126327D3A955}"/>
              </a:ext>
            </a:extLst>
          </p:cNvPr>
          <p:cNvSpPr>
            <a:spLocks noGrp="1"/>
          </p:cNvSpPr>
          <p:nvPr>
            <p:ph type="sldNum" sz="quarter" idx="12"/>
          </p:nvPr>
        </p:nvSpPr>
        <p:spPr/>
        <p:txBody>
          <a:bodyPr/>
          <a:lstStyle/>
          <a:p>
            <a:fld id="{2B28C0F2-DE15-4B7B-B3AC-9A35804C613C}" type="slidenum">
              <a:rPr lang="en-US" smtClean="0"/>
              <a:t>‹#›</a:t>
            </a:fld>
            <a:endParaRPr lang="en-US"/>
          </a:p>
        </p:txBody>
      </p:sp>
    </p:spTree>
    <p:extLst>
      <p:ext uri="{BB962C8B-B14F-4D97-AF65-F5344CB8AC3E}">
        <p14:creationId xmlns:p14="http://schemas.microsoft.com/office/powerpoint/2010/main" val="60714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438F-3ADE-459F-8E17-A498E225A9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29E11-0C25-4981-A954-7FB9717921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C187ED-77CF-41E2-B2E5-A70A391FE9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EB19AE-AE12-4A95-A7EA-89AFF4C7DC16}"/>
              </a:ext>
            </a:extLst>
          </p:cNvPr>
          <p:cNvSpPr>
            <a:spLocks noGrp="1"/>
          </p:cNvSpPr>
          <p:nvPr>
            <p:ph type="dt" sz="half" idx="10"/>
          </p:nvPr>
        </p:nvSpPr>
        <p:spPr/>
        <p:txBody>
          <a:bodyPr/>
          <a:lstStyle/>
          <a:p>
            <a:fld id="{341E168D-4854-45EB-B4B4-152DDCCAE52D}" type="datetimeFigureOut">
              <a:rPr lang="en-US" smtClean="0"/>
              <a:t>7/2/2020</a:t>
            </a:fld>
            <a:endParaRPr lang="en-US"/>
          </a:p>
        </p:txBody>
      </p:sp>
      <p:sp>
        <p:nvSpPr>
          <p:cNvPr id="6" name="Footer Placeholder 5">
            <a:extLst>
              <a:ext uri="{FF2B5EF4-FFF2-40B4-BE49-F238E27FC236}">
                <a16:creationId xmlns:a16="http://schemas.microsoft.com/office/drawing/2014/main" id="{1F5E5A01-7040-4E8C-A2D6-379E66483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76979-5CE0-48EC-91EA-2CE338FD1E00}"/>
              </a:ext>
            </a:extLst>
          </p:cNvPr>
          <p:cNvSpPr>
            <a:spLocks noGrp="1"/>
          </p:cNvSpPr>
          <p:nvPr>
            <p:ph type="sldNum" sz="quarter" idx="12"/>
          </p:nvPr>
        </p:nvSpPr>
        <p:spPr/>
        <p:txBody>
          <a:bodyPr/>
          <a:lstStyle/>
          <a:p>
            <a:fld id="{2B28C0F2-DE15-4B7B-B3AC-9A35804C613C}" type="slidenum">
              <a:rPr lang="en-US" smtClean="0"/>
              <a:t>‹#›</a:t>
            </a:fld>
            <a:endParaRPr lang="en-US"/>
          </a:p>
        </p:txBody>
      </p:sp>
    </p:spTree>
    <p:extLst>
      <p:ext uri="{BB962C8B-B14F-4D97-AF65-F5344CB8AC3E}">
        <p14:creationId xmlns:p14="http://schemas.microsoft.com/office/powerpoint/2010/main" val="10132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E2D7-081B-4153-A4E5-8AD949CC74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ACAA9B-AA9E-4DA7-8817-450D67BAC1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9F627D-A260-4656-B0B0-56E2E95DE8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FDA8FA-413E-46CD-A6CE-8CDA4BCDB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B8C464-B64B-4380-BB7D-97E4343F61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D2B296-32B5-4D18-BE97-960C4D8E00FE}"/>
              </a:ext>
            </a:extLst>
          </p:cNvPr>
          <p:cNvSpPr>
            <a:spLocks noGrp="1"/>
          </p:cNvSpPr>
          <p:nvPr>
            <p:ph type="dt" sz="half" idx="10"/>
          </p:nvPr>
        </p:nvSpPr>
        <p:spPr/>
        <p:txBody>
          <a:bodyPr/>
          <a:lstStyle/>
          <a:p>
            <a:fld id="{341E168D-4854-45EB-B4B4-152DDCCAE52D}" type="datetimeFigureOut">
              <a:rPr lang="en-US" smtClean="0"/>
              <a:t>7/2/2020</a:t>
            </a:fld>
            <a:endParaRPr lang="en-US"/>
          </a:p>
        </p:txBody>
      </p:sp>
      <p:sp>
        <p:nvSpPr>
          <p:cNvPr id="8" name="Footer Placeholder 7">
            <a:extLst>
              <a:ext uri="{FF2B5EF4-FFF2-40B4-BE49-F238E27FC236}">
                <a16:creationId xmlns:a16="http://schemas.microsoft.com/office/drawing/2014/main" id="{CC55986D-E80D-4B43-AFAA-005F2E7D32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1E3A11-5A39-4BA7-B541-712110EBDDCB}"/>
              </a:ext>
            </a:extLst>
          </p:cNvPr>
          <p:cNvSpPr>
            <a:spLocks noGrp="1"/>
          </p:cNvSpPr>
          <p:nvPr>
            <p:ph type="sldNum" sz="quarter" idx="12"/>
          </p:nvPr>
        </p:nvSpPr>
        <p:spPr/>
        <p:txBody>
          <a:bodyPr/>
          <a:lstStyle/>
          <a:p>
            <a:fld id="{2B28C0F2-DE15-4B7B-B3AC-9A35804C613C}" type="slidenum">
              <a:rPr lang="en-US" smtClean="0"/>
              <a:t>‹#›</a:t>
            </a:fld>
            <a:endParaRPr lang="en-US"/>
          </a:p>
        </p:txBody>
      </p:sp>
    </p:spTree>
    <p:extLst>
      <p:ext uri="{BB962C8B-B14F-4D97-AF65-F5344CB8AC3E}">
        <p14:creationId xmlns:p14="http://schemas.microsoft.com/office/powerpoint/2010/main" val="397979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58C-7594-4315-85F4-CDDABC7AF0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C643E9-6C1D-4F23-B1CC-CDCD3EB0AC1B}"/>
              </a:ext>
            </a:extLst>
          </p:cNvPr>
          <p:cNvSpPr>
            <a:spLocks noGrp="1"/>
          </p:cNvSpPr>
          <p:nvPr>
            <p:ph type="dt" sz="half" idx="10"/>
          </p:nvPr>
        </p:nvSpPr>
        <p:spPr/>
        <p:txBody>
          <a:bodyPr/>
          <a:lstStyle/>
          <a:p>
            <a:fld id="{341E168D-4854-45EB-B4B4-152DDCCAE52D}" type="datetimeFigureOut">
              <a:rPr lang="en-US" smtClean="0"/>
              <a:t>7/2/2020</a:t>
            </a:fld>
            <a:endParaRPr lang="en-US"/>
          </a:p>
        </p:txBody>
      </p:sp>
      <p:sp>
        <p:nvSpPr>
          <p:cNvPr id="4" name="Footer Placeholder 3">
            <a:extLst>
              <a:ext uri="{FF2B5EF4-FFF2-40B4-BE49-F238E27FC236}">
                <a16:creationId xmlns:a16="http://schemas.microsoft.com/office/drawing/2014/main" id="{F7AE149B-CD50-4BDF-9986-F543A4F7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497643-8701-4EA7-851F-102C6B980814}"/>
              </a:ext>
            </a:extLst>
          </p:cNvPr>
          <p:cNvSpPr>
            <a:spLocks noGrp="1"/>
          </p:cNvSpPr>
          <p:nvPr>
            <p:ph type="sldNum" sz="quarter" idx="12"/>
          </p:nvPr>
        </p:nvSpPr>
        <p:spPr/>
        <p:txBody>
          <a:bodyPr/>
          <a:lstStyle/>
          <a:p>
            <a:fld id="{2B28C0F2-DE15-4B7B-B3AC-9A35804C613C}" type="slidenum">
              <a:rPr lang="en-US" smtClean="0"/>
              <a:t>‹#›</a:t>
            </a:fld>
            <a:endParaRPr lang="en-US"/>
          </a:p>
        </p:txBody>
      </p:sp>
    </p:spTree>
    <p:extLst>
      <p:ext uri="{BB962C8B-B14F-4D97-AF65-F5344CB8AC3E}">
        <p14:creationId xmlns:p14="http://schemas.microsoft.com/office/powerpoint/2010/main" val="163989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846377-9949-4034-94D2-BC74B0AF0DF5}"/>
              </a:ext>
            </a:extLst>
          </p:cNvPr>
          <p:cNvSpPr>
            <a:spLocks noGrp="1"/>
          </p:cNvSpPr>
          <p:nvPr>
            <p:ph type="dt" sz="half" idx="10"/>
          </p:nvPr>
        </p:nvSpPr>
        <p:spPr/>
        <p:txBody>
          <a:bodyPr/>
          <a:lstStyle/>
          <a:p>
            <a:fld id="{341E168D-4854-45EB-B4B4-152DDCCAE52D}" type="datetimeFigureOut">
              <a:rPr lang="en-US" smtClean="0"/>
              <a:t>7/2/2020</a:t>
            </a:fld>
            <a:endParaRPr lang="en-US"/>
          </a:p>
        </p:txBody>
      </p:sp>
      <p:sp>
        <p:nvSpPr>
          <p:cNvPr id="3" name="Footer Placeholder 2">
            <a:extLst>
              <a:ext uri="{FF2B5EF4-FFF2-40B4-BE49-F238E27FC236}">
                <a16:creationId xmlns:a16="http://schemas.microsoft.com/office/drawing/2014/main" id="{995B2708-7C09-4CE3-A139-8EE75FD6B8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C66029-91CE-4975-BBBE-0615EA8482B3}"/>
              </a:ext>
            </a:extLst>
          </p:cNvPr>
          <p:cNvSpPr>
            <a:spLocks noGrp="1"/>
          </p:cNvSpPr>
          <p:nvPr>
            <p:ph type="sldNum" sz="quarter" idx="12"/>
          </p:nvPr>
        </p:nvSpPr>
        <p:spPr/>
        <p:txBody>
          <a:bodyPr/>
          <a:lstStyle/>
          <a:p>
            <a:fld id="{2B28C0F2-DE15-4B7B-B3AC-9A35804C613C}" type="slidenum">
              <a:rPr lang="en-US" smtClean="0"/>
              <a:t>‹#›</a:t>
            </a:fld>
            <a:endParaRPr lang="en-US"/>
          </a:p>
        </p:txBody>
      </p:sp>
    </p:spTree>
    <p:extLst>
      <p:ext uri="{BB962C8B-B14F-4D97-AF65-F5344CB8AC3E}">
        <p14:creationId xmlns:p14="http://schemas.microsoft.com/office/powerpoint/2010/main" val="201672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89CC-B775-4522-9FAA-987BAB4D3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B6F42C-EFCA-4915-BAD8-1C73428FE6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12B298-4460-4943-AECB-81CE7B42D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A10768-0C6D-483B-B33A-8A037C2529A6}"/>
              </a:ext>
            </a:extLst>
          </p:cNvPr>
          <p:cNvSpPr>
            <a:spLocks noGrp="1"/>
          </p:cNvSpPr>
          <p:nvPr>
            <p:ph type="dt" sz="half" idx="10"/>
          </p:nvPr>
        </p:nvSpPr>
        <p:spPr/>
        <p:txBody>
          <a:bodyPr/>
          <a:lstStyle/>
          <a:p>
            <a:fld id="{341E168D-4854-45EB-B4B4-152DDCCAE52D}" type="datetimeFigureOut">
              <a:rPr lang="en-US" smtClean="0"/>
              <a:t>7/2/2020</a:t>
            </a:fld>
            <a:endParaRPr lang="en-US"/>
          </a:p>
        </p:txBody>
      </p:sp>
      <p:sp>
        <p:nvSpPr>
          <p:cNvPr id="6" name="Footer Placeholder 5">
            <a:extLst>
              <a:ext uri="{FF2B5EF4-FFF2-40B4-BE49-F238E27FC236}">
                <a16:creationId xmlns:a16="http://schemas.microsoft.com/office/drawing/2014/main" id="{DD7FD721-7F63-4302-BE78-5316757F2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5D2A7B-BE4D-4D2B-BDBE-2CA582EADC21}"/>
              </a:ext>
            </a:extLst>
          </p:cNvPr>
          <p:cNvSpPr>
            <a:spLocks noGrp="1"/>
          </p:cNvSpPr>
          <p:nvPr>
            <p:ph type="sldNum" sz="quarter" idx="12"/>
          </p:nvPr>
        </p:nvSpPr>
        <p:spPr/>
        <p:txBody>
          <a:bodyPr/>
          <a:lstStyle/>
          <a:p>
            <a:fld id="{2B28C0F2-DE15-4B7B-B3AC-9A35804C613C}" type="slidenum">
              <a:rPr lang="en-US" smtClean="0"/>
              <a:t>‹#›</a:t>
            </a:fld>
            <a:endParaRPr lang="en-US"/>
          </a:p>
        </p:txBody>
      </p:sp>
    </p:spTree>
    <p:extLst>
      <p:ext uri="{BB962C8B-B14F-4D97-AF65-F5344CB8AC3E}">
        <p14:creationId xmlns:p14="http://schemas.microsoft.com/office/powerpoint/2010/main" val="46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B0257-7609-48BC-9E2F-9CD06492F6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D68B0A-8F8E-4796-8DBA-BD6C21898F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130918-46B8-4E09-8EEC-EC003BE60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51CD60-ADC2-47CC-BB15-0A3A08ACE4BD}"/>
              </a:ext>
            </a:extLst>
          </p:cNvPr>
          <p:cNvSpPr>
            <a:spLocks noGrp="1"/>
          </p:cNvSpPr>
          <p:nvPr>
            <p:ph type="dt" sz="half" idx="10"/>
          </p:nvPr>
        </p:nvSpPr>
        <p:spPr/>
        <p:txBody>
          <a:bodyPr/>
          <a:lstStyle/>
          <a:p>
            <a:fld id="{341E168D-4854-45EB-B4B4-152DDCCAE52D}" type="datetimeFigureOut">
              <a:rPr lang="en-US" smtClean="0"/>
              <a:t>7/2/2020</a:t>
            </a:fld>
            <a:endParaRPr lang="en-US"/>
          </a:p>
        </p:txBody>
      </p:sp>
      <p:sp>
        <p:nvSpPr>
          <p:cNvPr id="6" name="Footer Placeholder 5">
            <a:extLst>
              <a:ext uri="{FF2B5EF4-FFF2-40B4-BE49-F238E27FC236}">
                <a16:creationId xmlns:a16="http://schemas.microsoft.com/office/drawing/2014/main" id="{F69DF0E1-A96A-45D2-ACD0-4A9B628E8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886BE-3D82-4FEE-9985-0EE0F66DECE5}"/>
              </a:ext>
            </a:extLst>
          </p:cNvPr>
          <p:cNvSpPr>
            <a:spLocks noGrp="1"/>
          </p:cNvSpPr>
          <p:nvPr>
            <p:ph type="sldNum" sz="quarter" idx="12"/>
          </p:nvPr>
        </p:nvSpPr>
        <p:spPr/>
        <p:txBody>
          <a:bodyPr/>
          <a:lstStyle/>
          <a:p>
            <a:fld id="{2B28C0F2-DE15-4B7B-B3AC-9A35804C613C}" type="slidenum">
              <a:rPr lang="en-US" smtClean="0"/>
              <a:t>‹#›</a:t>
            </a:fld>
            <a:endParaRPr lang="en-US"/>
          </a:p>
        </p:txBody>
      </p:sp>
    </p:spTree>
    <p:extLst>
      <p:ext uri="{BB962C8B-B14F-4D97-AF65-F5344CB8AC3E}">
        <p14:creationId xmlns:p14="http://schemas.microsoft.com/office/powerpoint/2010/main" val="178299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91F14E-9B69-42F2-A0D3-30A6D12849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E27A54-9BE2-4F2D-B693-26F8A4D58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4D5E9-A938-45D2-A885-5F10C9E9B9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E168D-4854-45EB-B4B4-152DDCCAE52D}" type="datetimeFigureOut">
              <a:rPr lang="en-US" smtClean="0"/>
              <a:t>7/2/2020</a:t>
            </a:fld>
            <a:endParaRPr lang="en-US"/>
          </a:p>
        </p:txBody>
      </p:sp>
      <p:sp>
        <p:nvSpPr>
          <p:cNvPr id="5" name="Footer Placeholder 4">
            <a:extLst>
              <a:ext uri="{FF2B5EF4-FFF2-40B4-BE49-F238E27FC236}">
                <a16:creationId xmlns:a16="http://schemas.microsoft.com/office/drawing/2014/main" id="{4C271D4B-4800-4B7B-923A-08655A52B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5783FA-B20A-4BD9-BAA4-A40B5E8A20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8C0F2-DE15-4B7B-B3AC-9A35804C613C}" type="slidenum">
              <a:rPr lang="en-US" smtClean="0"/>
              <a:t>‹#›</a:t>
            </a:fld>
            <a:endParaRPr lang="en-US"/>
          </a:p>
        </p:txBody>
      </p:sp>
    </p:spTree>
    <p:extLst>
      <p:ext uri="{BB962C8B-B14F-4D97-AF65-F5344CB8AC3E}">
        <p14:creationId xmlns:p14="http://schemas.microsoft.com/office/powerpoint/2010/main" val="1205967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a:extLst>
              <a:ext uri="{FF2B5EF4-FFF2-40B4-BE49-F238E27FC236}">
                <a16:creationId xmlns:a16="http://schemas.microsoft.com/office/drawing/2014/main" id="{7653EC73-8B40-474C-99EC-9200598F9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70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8CF96C-8D1D-4389-9CEA-D27AC4E4F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148" y="6488668"/>
            <a:ext cx="2057400" cy="369332"/>
          </a:xfrm>
          <a:prstGeom prst="rect">
            <a:avLst/>
          </a:prstGeom>
          <a:noFill/>
        </p:spPr>
        <p:txBody>
          <a:bodyPr wrap="square" rtlCol="0">
            <a:spAutoFit/>
          </a:bodyPr>
          <a:lstStyle/>
          <a:p>
            <a:r>
              <a:rPr lang="en-US" dirty="0">
                <a:solidFill>
                  <a:schemeClr val="bg1"/>
                </a:solidFill>
              </a:rPr>
              <a:t>D&amp;C 23:3-4</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5 Men—Called of God</a:t>
            </a:r>
          </a:p>
        </p:txBody>
      </p:sp>
      <p:sp>
        <p:nvSpPr>
          <p:cNvPr id="10" name="Rectangle 9"/>
          <p:cNvSpPr/>
          <p:nvPr/>
        </p:nvSpPr>
        <p:spPr>
          <a:xfrm>
            <a:off x="580103" y="1219201"/>
            <a:ext cx="5973097" cy="1938992"/>
          </a:xfrm>
          <a:prstGeom prst="rect">
            <a:avLst/>
          </a:prstGeom>
        </p:spPr>
        <p:txBody>
          <a:bodyPr wrap="square">
            <a:spAutoFit/>
          </a:bodyPr>
          <a:lstStyle/>
          <a:p>
            <a:r>
              <a:rPr lang="en-US" sz="2000" i="1" dirty="0">
                <a:solidFill>
                  <a:schemeClr val="bg1"/>
                </a:solidFill>
              </a:rPr>
              <a:t>Hyrum Smith,</a:t>
            </a:r>
            <a:r>
              <a:rPr lang="en-US" sz="2000" dirty="0">
                <a:solidFill>
                  <a:schemeClr val="bg1"/>
                </a:solidFill>
              </a:rPr>
              <a:t> an older brother of the Prophet, assisted in the publication of the Book of Mormon by working directly with the printer. He served as president of the first branch of the Church in </a:t>
            </a:r>
            <a:r>
              <a:rPr lang="en-US" sz="2000" dirty="0" err="1">
                <a:solidFill>
                  <a:schemeClr val="bg1"/>
                </a:solidFill>
              </a:rPr>
              <a:t>Colesville</a:t>
            </a:r>
            <a:r>
              <a:rPr lang="en-US" sz="2000" dirty="0">
                <a:solidFill>
                  <a:schemeClr val="bg1"/>
                </a:solidFill>
              </a:rPr>
              <a:t>, New York. Hyrum was faithful to the Lord and the Church throughout his life.</a:t>
            </a:r>
          </a:p>
        </p:txBody>
      </p:sp>
      <p:sp>
        <p:nvSpPr>
          <p:cNvPr id="11" name="Rectangle 10"/>
          <p:cNvSpPr/>
          <p:nvPr/>
        </p:nvSpPr>
        <p:spPr>
          <a:xfrm>
            <a:off x="4797797" y="3893165"/>
            <a:ext cx="6548630" cy="2554545"/>
          </a:xfrm>
          <a:prstGeom prst="rect">
            <a:avLst/>
          </a:prstGeom>
        </p:spPr>
        <p:txBody>
          <a:bodyPr wrap="square">
            <a:spAutoFit/>
          </a:bodyPr>
          <a:lstStyle/>
          <a:p>
            <a:r>
              <a:rPr lang="en-US" sz="2000" i="1" dirty="0">
                <a:solidFill>
                  <a:schemeClr val="bg1"/>
                </a:solidFill>
              </a:rPr>
              <a:t>Samuel Smith,</a:t>
            </a:r>
            <a:r>
              <a:rPr lang="en-US" sz="2000" dirty="0">
                <a:solidFill>
                  <a:schemeClr val="bg1"/>
                </a:solidFill>
              </a:rPr>
              <a:t> a younger brother of the Prophet, was baptized in May 1829. In June 1830, he departed on a mission and placed a Book of Mormon that would eventually lead to the conversion of Brigham Young and many of his family members. Samuel was loyal to his family and to the Church throughout his life. Samuel was not ready to preach when this revelation was given, but two months later he would begin his missionary service.</a:t>
            </a:r>
          </a:p>
        </p:txBody>
      </p:sp>
      <p:pic>
        <p:nvPicPr>
          <p:cNvPr id="1028" name="Picture 4" descr="http://signaturebookslibrary.org/wp-content/uploads/67-Hyrum-Smith.jpg"/>
          <p:cNvPicPr>
            <a:picLocks noChangeAspect="1" noChangeArrowheads="1"/>
          </p:cNvPicPr>
          <p:nvPr/>
        </p:nvPicPr>
        <p:blipFill>
          <a:blip r:embed="rId3" cstate="print"/>
          <a:srcRect/>
          <a:stretch>
            <a:fillRect/>
          </a:stretch>
        </p:blipFill>
        <p:spPr bwMode="auto">
          <a:xfrm>
            <a:off x="7162800" y="990600"/>
            <a:ext cx="1969264" cy="2514600"/>
          </a:xfrm>
          <a:prstGeom prst="rect">
            <a:avLst/>
          </a:prstGeom>
          <a:noFill/>
        </p:spPr>
      </p:pic>
      <p:pic>
        <p:nvPicPr>
          <p:cNvPr id="6" name="Picture 5">
            <a:extLst>
              <a:ext uri="{FF2B5EF4-FFF2-40B4-BE49-F238E27FC236}">
                <a16:creationId xmlns:a16="http://schemas.microsoft.com/office/drawing/2014/main" id="{3938C90B-0375-426B-A649-8C59BAA72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848" y="3764518"/>
            <a:ext cx="2438400" cy="2724150"/>
          </a:xfrm>
          <a:prstGeom prst="rect">
            <a:avLst/>
          </a:prstGeom>
        </p:spPr>
      </p:pic>
    </p:spTree>
    <p:extLst>
      <p:ext uri="{BB962C8B-B14F-4D97-AF65-F5344CB8AC3E}">
        <p14:creationId xmlns:p14="http://schemas.microsoft.com/office/powerpoint/2010/main" val="340725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BA94DC-A6CE-46B4-8917-9173C00A0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7820" y="6456908"/>
            <a:ext cx="2057400" cy="369332"/>
          </a:xfrm>
          <a:prstGeom prst="rect">
            <a:avLst/>
          </a:prstGeom>
          <a:noFill/>
        </p:spPr>
        <p:txBody>
          <a:bodyPr wrap="square" rtlCol="0">
            <a:spAutoFit/>
          </a:bodyPr>
          <a:lstStyle/>
          <a:p>
            <a:r>
              <a:rPr lang="en-US" dirty="0">
                <a:solidFill>
                  <a:schemeClr val="bg1"/>
                </a:solidFill>
              </a:rPr>
              <a:t>D&amp;C 23</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5 Men—Called of God</a:t>
            </a:r>
          </a:p>
        </p:txBody>
      </p:sp>
      <p:sp>
        <p:nvSpPr>
          <p:cNvPr id="10" name="Rectangle 9"/>
          <p:cNvSpPr/>
          <p:nvPr/>
        </p:nvSpPr>
        <p:spPr>
          <a:xfrm>
            <a:off x="747252" y="1066800"/>
            <a:ext cx="5348748" cy="2492990"/>
          </a:xfrm>
          <a:prstGeom prst="rect">
            <a:avLst/>
          </a:prstGeom>
        </p:spPr>
        <p:txBody>
          <a:bodyPr wrap="square">
            <a:spAutoFit/>
          </a:bodyPr>
          <a:lstStyle/>
          <a:p>
            <a:r>
              <a:rPr lang="en-US" i="1" dirty="0">
                <a:solidFill>
                  <a:schemeClr val="bg1"/>
                </a:solidFill>
              </a:rPr>
              <a:t>Joseph Smith Sr.,</a:t>
            </a:r>
            <a:r>
              <a:rPr lang="en-US" dirty="0">
                <a:solidFill>
                  <a:schemeClr val="bg1"/>
                </a:solidFill>
              </a:rPr>
              <a:t> the Prophet’s father, joined the Church the day it was organized. The following summer, he and his son Don Carlos embarked on a mission to extended family in New York. He became a high priest and the first patriarch of the Church. Joseph Smith Jr. described his father as “a man faithful to his God and to the Church in every situation and under all circumstances through which he was called to pass” </a:t>
            </a:r>
          </a:p>
          <a:p>
            <a:r>
              <a:rPr lang="en-US" sz="1200" i="1" dirty="0">
                <a:solidFill>
                  <a:schemeClr val="bg1"/>
                </a:solidFill>
              </a:rPr>
              <a:t>History of the Church</a:t>
            </a:r>
          </a:p>
        </p:txBody>
      </p:sp>
      <p:sp>
        <p:nvSpPr>
          <p:cNvPr id="11" name="Rectangle 10"/>
          <p:cNvSpPr/>
          <p:nvPr/>
        </p:nvSpPr>
        <p:spPr>
          <a:xfrm>
            <a:off x="5936228" y="3890457"/>
            <a:ext cx="5348748" cy="2769989"/>
          </a:xfrm>
          <a:prstGeom prst="rect">
            <a:avLst/>
          </a:prstGeom>
        </p:spPr>
        <p:txBody>
          <a:bodyPr wrap="square">
            <a:spAutoFit/>
          </a:bodyPr>
          <a:lstStyle/>
          <a:p>
            <a:r>
              <a:rPr lang="en-US" i="1" dirty="0">
                <a:solidFill>
                  <a:schemeClr val="bg1"/>
                </a:solidFill>
              </a:rPr>
              <a:t>Joseph Knight Sr.</a:t>
            </a:r>
            <a:r>
              <a:rPr lang="en-US" dirty="0">
                <a:solidFill>
                  <a:schemeClr val="bg1"/>
                </a:solidFill>
              </a:rPr>
              <a:t> was a close friend of Joseph Smith Jr. and had shown him great kindness. He provided the Prophet with supplies while he worked on the translation of the Book of Mormon. He had felt a desire to be baptized with others on the day the Church was organized, but he refrained because he wanted to study the Book of Mormon further. He later wrote, “I should [have] felt better if I had … gone forward” to be baptized (as quoted in Larry Porter, </a:t>
            </a:r>
          </a:p>
          <a:p>
            <a:r>
              <a:rPr lang="en-US" sz="1200" dirty="0">
                <a:solidFill>
                  <a:schemeClr val="bg1"/>
                </a:solidFill>
              </a:rPr>
              <a:t>The Joseph Knight Family Article</a:t>
            </a:r>
          </a:p>
        </p:txBody>
      </p:sp>
      <p:pic>
        <p:nvPicPr>
          <p:cNvPr id="3" name="Picture 2">
            <a:extLst>
              <a:ext uri="{FF2B5EF4-FFF2-40B4-BE49-F238E27FC236}">
                <a16:creationId xmlns:a16="http://schemas.microsoft.com/office/drawing/2014/main" id="{88A4D863-03D4-4A58-B0E4-4DA992ED0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948" y="1066800"/>
            <a:ext cx="2709709" cy="2784288"/>
          </a:xfrm>
          <a:prstGeom prst="rect">
            <a:avLst/>
          </a:prstGeom>
        </p:spPr>
      </p:pic>
      <p:pic>
        <p:nvPicPr>
          <p:cNvPr id="7" name="Picture 6">
            <a:extLst>
              <a:ext uri="{FF2B5EF4-FFF2-40B4-BE49-F238E27FC236}">
                <a16:creationId xmlns:a16="http://schemas.microsoft.com/office/drawing/2014/main" id="{FF9830EE-9617-4C99-BAD7-BA323B085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2395" y="3851088"/>
            <a:ext cx="2066809" cy="2686852"/>
          </a:xfrm>
          <a:prstGeom prst="rect">
            <a:avLst/>
          </a:prstGeom>
        </p:spPr>
      </p:pic>
    </p:spTree>
    <p:extLst>
      <p:ext uri="{BB962C8B-B14F-4D97-AF65-F5344CB8AC3E}">
        <p14:creationId xmlns:p14="http://schemas.microsoft.com/office/powerpoint/2010/main" val="38225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92556B-D8AC-4721-9878-C0BBE3EC6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Divine Truth Bestowed</a:t>
            </a:r>
          </a:p>
        </p:txBody>
      </p:sp>
      <p:sp>
        <p:nvSpPr>
          <p:cNvPr id="9" name="Rectangle 8"/>
          <p:cNvSpPr/>
          <p:nvPr/>
        </p:nvSpPr>
        <p:spPr>
          <a:xfrm>
            <a:off x="1853380" y="1283175"/>
            <a:ext cx="9030929" cy="1785104"/>
          </a:xfrm>
          <a:prstGeom prst="rect">
            <a:avLst/>
          </a:prstGeom>
        </p:spPr>
        <p:txBody>
          <a:bodyPr wrap="square">
            <a:spAutoFit/>
          </a:bodyPr>
          <a:lstStyle/>
          <a:p>
            <a:r>
              <a:rPr lang="en-US" sz="2400" dirty="0">
                <a:solidFill>
                  <a:schemeClr val="bg1"/>
                </a:solidFill>
              </a:rPr>
              <a:t>“When a person is a recipient of divine truth, he is obligated to conform his life to that truth. By so doing, that individual is approved of the Lord. When a person knowingly lives contrary to the Lord’s will he is under condemnation in the sight of the Lord.”</a:t>
            </a:r>
          </a:p>
          <a:p>
            <a:r>
              <a:rPr lang="en-US" sz="1400" dirty="0" err="1">
                <a:solidFill>
                  <a:schemeClr val="bg1"/>
                </a:solidFill>
              </a:rPr>
              <a:t>Otten</a:t>
            </a:r>
            <a:r>
              <a:rPr lang="en-US" sz="1400" dirty="0">
                <a:solidFill>
                  <a:schemeClr val="bg1"/>
                </a:solidFill>
              </a:rPr>
              <a:t> and Caldwell</a:t>
            </a:r>
          </a:p>
        </p:txBody>
      </p:sp>
      <p:pic>
        <p:nvPicPr>
          <p:cNvPr id="3" name="Picture 2">
            <a:extLst>
              <a:ext uri="{FF2B5EF4-FFF2-40B4-BE49-F238E27FC236}">
                <a16:creationId xmlns:a16="http://schemas.microsoft.com/office/drawing/2014/main" id="{FB646F0E-60D0-43F2-918B-5EAD2178E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352" y="3429000"/>
            <a:ext cx="5715000" cy="2857500"/>
          </a:xfrm>
          <a:prstGeom prst="rect">
            <a:avLst/>
          </a:prstGeom>
        </p:spPr>
      </p:pic>
    </p:spTree>
    <p:extLst>
      <p:ext uri="{BB962C8B-B14F-4D97-AF65-F5344CB8AC3E}">
        <p14:creationId xmlns:p14="http://schemas.microsoft.com/office/powerpoint/2010/main" val="319587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CCBC2C36-2141-41F9-92BF-73D372559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209800" y="1066800"/>
            <a:ext cx="2667000" cy="5029200"/>
            <a:chOff x="838200" y="76200"/>
            <a:chExt cx="2667000" cy="5029200"/>
          </a:xfrm>
        </p:grpSpPr>
        <p:grpSp>
          <p:nvGrpSpPr>
            <p:cNvPr id="7"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19200" y="2362200"/>
              <a:ext cx="1905000" cy="1323439"/>
            </a:xfrm>
            <a:prstGeom prst="rect">
              <a:avLst/>
            </a:prstGeom>
          </p:spPr>
          <p:txBody>
            <a:bodyPr wrap="square">
              <a:spAutoFit/>
            </a:bodyPr>
            <a:lstStyle/>
            <a:p>
              <a:pPr algn="ctr"/>
              <a:r>
                <a:rPr lang="en-US" sz="1600" b="1" dirty="0"/>
                <a:t>As we desire to serve the Lord, we can receive personal guidance from Him.</a:t>
              </a:r>
              <a:endParaRPr lang="en-US" sz="1600" dirty="0">
                <a:solidFill>
                  <a:schemeClr val="bg1"/>
                </a:solidFill>
              </a:endParaRPr>
            </a:p>
          </p:txBody>
        </p:sp>
      </p:grpSp>
      <p:grpSp>
        <p:nvGrpSpPr>
          <p:cNvPr id="29" name="Group 28"/>
          <p:cNvGrpSpPr/>
          <p:nvPr/>
        </p:nvGrpSpPr>
        <p:grpSpPr>
          <a:xfrm>
            <a:off x="7315200" y="990600"/>
            <a:ext cx="2667000" cy="5029200"/>
            <a:chOff x="838200" y="76200"/>
            <a:chExt cx="2667000" cy="5029200"/>
          </a:xfrm>
        </p:grpSpPr>
        <p:grpSp>
          <p:nvGrpSpPr>
            <p:cNvPr id="30" name="Group 17"/>
            <p:cNvGrpSpPr/>
            <p:nvPr/>
          </p:nvGrpSpPr>
          <p:grpSpPr>
            <a:xfrm>
              <a:off x="838200" y="76200"/>
              <a:ext cx="2667000" cy="5029200"/>
              <a:chOff x="838200" y="76200"/>
              <a:chExt cx="2667000" cy="5029200"/>
            </a:xfrm>
          </p:grpSpPr>
          <p:grpSp>
            <p:nvGrpSpPr>
              <p:cNvPr id="32" name="Group 17"/>
              <p:cNvGrpSpPr/>
              <p:nvPr/>
            </p:nvGrpSpPr>
            <p:grpSpPr>
              <a:xfrm flipH="1">
                <a:off x="2209800" y="1447800"/>
                <a:ext cx="1295400" cy="3429000"/>
                <a:chOff x="685800" y="1447800"/>
                <a:chExt cx="1295400" cy="3124200"/>
              </a:xfrm>
            </p:grpSpPr>
            <p:sp>
              <p:nvSpPr>
                <p:cNvPr id="48" name="Bent Arrow 4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ent Arrow 4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16"/>
              <p:cNvGrpSpPr/>
              <p:nvPr/>
            </p:nvGrpSpPr>
            <p:grpSpPr>
              <a:xfrm>
                <a:off x="838200" y="1447800"/>
                <a:ext cx="1295400" cy="3429000"/>
                <a:chOff x="685800" y="1447800"/>
                <a:chExt cx="1295400" cy="3429000"/>
              </a:xfrm>
            </p:grpSpPr>
            <p:sp>
              <p:nvSpPr>
                <p:cNvPr id="46" name="Bent Arrow 4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nut 3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1219200" y="2514600"/>
              <a:ext cx="1905000" cy="1077218"/>
            </a:xfrm>
            <a:prstGeom prst="rect">
              <a:avLst/>
            </a:prstGeom>
          </p:spPr>
          <p:txBody>
            <a:bodyPr wrap="square">
              <a:spAutoFit/>
            </a:bodyPr>
            <a:lstStyle/>
            <a:p>
              <a:pPr algn="ctr"/>
              <a:r>
                <a:rPr lang="en-US" sz="1600" b="1" dirty="0"/>
                <a:t>The Lord will bless us as we follow the guidance He gives us.</a:t>
              </a:r>
              <a:endParaRPr lang="en-US" sz="1600" dirty="0">
                <a:solidFill>
                  <a:schemeClr val="bg1"/>
                </a:solidFill>
              </a:endParaRPr>
            </a:p>
          </p:txBody>
        </p:sp>
      </p:grpSp>
      <p:pic>
        <p:nvPicPr>
          <p:cNvPr id="3" name="Picture 2">
            <a:extLst>
              <a:ext uri="{FF2B5EF4-FFF2-40B4-BE49-F238E27FC236}">
                <a16:creationId xmlns:a16="http://schemas.microsoft.com/office/drawing/2014/main" id="{BBC2EE85-9026-4918-B347-5F1A10E22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661" y="228322"/>
            <a:ext cx="3200677" cy="6401355"/>
          </a:xfrm>
          <a:prstGeom prst="rect">
            <a:avLst/>
          </a:prstGeom>
        </p:spPr>
      </p:pic>
    </p:spTree>
    <p:extLst>
      <p:ext uri="{BB962C8B-B14F-4D97-AF65-F5344CB8AC3E}">
        <p14:creationId xmlns:p14="http://schemas.microsoft.com/office/powerpoint/2010/main" val="289323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32FBD6-274E-4798-A042-73484012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53962" y="122903"/>
            <a:ext cx="86106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Commentary </a:t>
            </a:r>
            <a:r>
              <a:rPr lang="en-US" dirty="0">
                <a:solidFill>
                  <a:schemeClr val="bg1"/>
                </a:solidFill>
              </a:rPr>
              <a:t>pg. 119</a:t>
            </a:r>
          </a:p>
          <a:p>
            <a:endParaRPr lang="en-US" dirty="0">
              <a:solidFill>
                <a:schemeClr val="bg1"/>
              </a:solidFill>
            </a:endParaRPr>
          </a:p>
          <a:p>
            <a:r>
              <a:rPr lang="en-US" dirty="0">
                <a:solidFill>
                  <a:schemeClr val="bg1"/>
                </a:solidFill>
              </a:rPr>
              <a:t>Anthon H. Lund CR, October 1915 p. 10 (</a:t>
            </a:r>
            <a:r>
              <a:rPr lang="en-US" dirty="0" err="1">
                <a:solidFill>
                  <a:schemeClr val="bg1"/>
                </a:solidFill>
              </a:rPr>
              <a:t>Otten</a:t>
            </a:r>
            <a:r>
              <a:rPr lang="en-US" dirty="0">
                <a:solidFill>
                  <a:schemeClr val="bg1"/>
                </a:solidFill>
              </a:rPr>
              <a:t> and Caldwell </a:t>
            </a:r>
            <a:r>
              <a:rPr lang="en-US" i="1" dirty="0">
                <a:solidFill>
                  <a:schemeClr val="bg1"/>
                </a:solidFill>
              </a:rPr>
              <a:t>Sacred Truths of the Doctrine and Covenants </a:t>
            </a:r>
            <a:r>
              <a:rPr lang="en-US" dirty="0">
                <a:solidFill>
                  <a:schemeClr val="bg1"/>
                </a:solidFill>
              </a:rPr>
              <a:t>pg. 97)</a:t>
            </a:r>
          </a:p>
          <a:p>
            <a:endParaRPr lang="en-US" dirty="0">
              <a:solidFill>
                <a:schemeClr val="bg1"/>
              </a:solidFill>
            </a:endParaRPr>
          </a:p>
          <a:p>
            <a:r>
              <a:rPr lang="en-US" dirty="0">
                <a:solidFill>
                  <a:schemeClr val="bg1"/>
                </a:solidFill>
              </a:rPr>
              <a:t>Joseph Fielding Smith (</a:t>
            </a:r>
            <a:r>
              <a:rPr lang="en-US" i="1" dirty="0">
                <a:solidFill>
                  <a:schemeClr val="bg1"/>
                </a:solidFill>
              </a:rPr>
              <a:t>Answers to Gospel Questions,</a:t>
            </a:r>
            <a:r>
              <a:rPr lang="en-US" dirty="0">
                <a:solidFill>
                  <a:schemeClr val="bg1"/>
                </a:solidFill>
              </a:rPr>
              <a:t> comp. Joseph Fielding Smith Jr., 5 vols. [1957–66], 1:65).</a:t>
            </a:r>
          </a:p>
          <a:p>
            <a:endParaRPr lang="en-US" dirty="0">
              <a:solidFill>
                <a:schemeClr val="bg1"/>
              </a:solidFill>
            </a:endParaRPr>
          </a:p>
          <a:p>
            <a:r>
              <a:rPr lang="en-US" dirty="0">
                <a:solidFill>
                  <a:schemeClr val="bg1"/>
                </a:solidFill>
              </a:rPr>
              <a:t>Joseph Smith Sr. </a:t>
            </a:r>
            <a:r>
              <a:rPr lang="en-US" i="1" dirty="0">
                <a:solidFill>
                  <a:schemeClr val="bg1"/>
                </a:solidFill>
              </a:rPr>
              <a:t>History of the Church,</a:t>
            </a:r>
            <a:r>
              <a:rPr lang="en-US" dirty="0">
                <a:solidFill>
                  <a:schemeClr val="bg1"/>
                </a:solidFill>
              </a:rPr>
              <a:t> 4:192</a:t>
            </a:r>
          </a:p>
          <a:p>
            <a:endParaRPr lang="en-US" dirty="0">
              <a:solidFill>
                <a:schemeClr val="bg1"/>
              </a:solidFill>
            </a:endParaRPr>
          </a:p>
          <a:p>
            <a:r>
              <a:rPr lang="en-US" dirty="0">
                <a:solidFill>
                  <a:schemeClr val="bg1"/>
                </a:solidFill>
              </a:rPr>
              <a:t>“The Joseph Knight Family,” </a:t>
            </a:r>
            <a:r>
              <a:rPr lang="en-US" i="1" dirty="0">
                <a:solidFill>
                  <a:schemeClr val="bg1"/>
                </a:solidFill>
              </a:rPr>
              <a:t>Ensign, </a:t>
            </a:r>
            <a:r>
              <a:rPr lang="en-US" dirty="0">
                <a:solidFill>
                  <a:schemeClr val="bg1"/>
                </a:solidFill>
              </a:rPr>
              <a:t>Oct. 1978, 40; spelling and capitalization standardized).</a:t>
            </a:r>
          </a:p>
          <a:p>
            <a:endParaRPr lang="en-US" dirty="0">
              <a:solidFill>
                <a:schemeClr val="bg1"/>
              </a:solidFill>
            </a:endParaRPr>
          </a:p>
          <a:p>
            <a:r>
              <a:rPr lang="en-US" dirty="0" err="1">
                <a:solidFill>
                  <a:schemeClr val="bg1"/>
                </a:solidFill>
              </a:rPr>
              <a:t>Otten</a:t>
            </a:r>
            <a:r>
              <a:rPr lang="en-US" dirty="0">
                <a:solidFill>
                  <a:schemeClr val="bg1"/>
                </a:solidFill>
              </a:rPr>
              <a:t> and Caldwell </a:t>
            </a:r>
            <a:r>
              <a:rPr lang="en-US" i="1" dirty="0">
                <a:solidFill>
                  <a:schemeClr val="bg1"/>
                </a:solidFill>
              </a:rPr>
              <a:t>Sacred Truths of the Doctrine and Covenants </a:t>
            </a:r>
            <a:r>
              <a:rPr lang="en-US" dirty="0">
                <a:solidFill>
                  <a:schemeClr val="bg1"/>
                </a:solidFill>
              </a:rPr>
              <a:t>pg. 104</a:t>
            </a:r>
          </a:p>
          <a:p>
            <a:endParaRPr lang="en-US" dirty="0">
              <a:solidFill>
                <a:schemeClr val="bg1"/>
              </a:solidFill>
            </a:endParaRPr>
          </a:p>
          <a:p>
            <a:r>
              <a:rPr lang="en-US" dirty="0">
                <a:solidFill>
                  <a:schemeClr val="bg1"/>
                </a:solidFill>
              </a:rPr>
              <a:t>Stuart Miles digital free photography Your way My way</a:t>
            </a:r>
          </a:p>
          <a:p>
            <a:endParaRPr lang="en-US" dirty="0">
              <a:solidFill>
                <a:schemeClr val="bg1"/>
              </a:solidFill>
            </a:endParaRPr>
          </a:p>
        </p:txBody>
      </p:sp>
      <p:sp>
        <p:nvSpPr>
          <p:cNvPr id="7" name="Footer Placeholder 14">
            <a:extLst>
              <a:ext uri="{FF2B5EF4-FFF2-40B4-BE49-F238E27FC236}">
                <a16:creationId xmlns:a16="http://schemas.microsoft.com/office/drawing/2014/main" id="{C5266445-7FC7-4D0D-922B-3CD6F1825DD6}"/>
              </a:ext>
            </a:extLst>
          </p:cNvPr>
          <p:cNvSpPr>
            <a:spLocks noGrp="1"/>
          </p:cNvSpPr>
          <p:nvPr/>
        </p:nvSpPr>
        <p:spPr>
          <a:xfrm>
            <a:off x="95441" y="646262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961078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4284" y="0"/>
            <a:ext cx="4572000" cy="4154984"/>
          </a:xfrm>
          <a:prstGeom prst="rect">
            <a:avLst/>
          </a:prstGeom>
          <a:ln>
            <a:solidFill>
              <a:schemeClr val="tx1"/>
            </a:solidFill>
          </a:ln>
        </p:spPr>
        <p:txBody>
          <a:bodyPr>
            <a:spAutoFit/>
          </a:bodyPr>
          <a:lstStyle/>
          <a:p>
            <a:pPr fontAlgn="base"/>
            <a:r>
              <a:rPr lang="en-US" sz="1200" b="1" dirty="0"/>
              <a:t>“Enter ye in at the gate”</a:t>
            </a:r>
          </a:p>
          <a:p>
            <a:pPr fontAlgn="base"/>
            <a:r>
              <a:rPr lang="en-US" sz="1200" dirty="0"/>
              <a:t>Baptism is the gate, or requirement, for entry into the celestial kingdom for anyone who has reached the age of accountability (see2 Nephi 31:15–21). The ordinance of baptism, while absolutely essential, becomes valid only when it is accompanied by a corresponding change of heart that leads to a new life.</a:t>
            </a:r>
          </a:p>
          <a:p>
            <a:pPr fontAlgn="base"/>
            <a:endParaRPr lang="en-US" sz="1200" dirty="0"/>
          </a:p>
          <a:p>
            <a:pPr fontAlgn="base"/>
            <a:r>
              <a:rPr lang="en-US" sz="1200" dirty="0"/>
              <a:t>Elder John A. </a:t>
            </a:r>
            <a:r>
              <a:rPr lang="en-US" sz="1200" dirty="0" err="1"/>
              <a:t>Widtsoe</a:t>
            </a:r>
            <a:r>
              <a:rPr lang="en-US" sz="1200" dirty="0"/>
              <a:t> of the Quorum of the Twelve Apostles described such a changed life:</a:t>
            </a:r>
          </a:p>
          <a:p>
            <a:pPr fontAlgn="base"/>
            <a:r>
              <a:rPr lang="en-US" sz="1200" dirty="0"/>
              <a:t>“I remember the man who baptized me into the Church, a very common, ordinary man … with a jug of beer two or three times a day, a glass of whiskey a little later, … tobacco mostly all day long, living a useless, purposeless life, except for three meals a day, and the satisfaction of some of the carnal appetites. He heard the Gospel and accepted it. It was good. It was something he had been longing for. The man grew in power and stature in the Church. As I recall it, he filled five or six missions and presided over one of the missions of the Church. He was the same man, with the same arms, same feet, same body, same mind, but changed because of the Spirit that comes with the acceptance of eternal truth” (in Conference Report, Apr. 1952, 34; see also </a:t>
            </a:r>
            <a:r>
              <a:rPr lang="en-US" sz="1200" i="1" dirty="0"/>
              <a:t>Doctrine and Covenants Student Manual,</a:t>
            </a:r>
            <a:r>
              <a:rPr lang="en-US" sz="1200" dirty="0"/>
              <a:t> 2nd ed. [Church Educational System manual, 2001] </a:t>
            </a:r>
          </a:p>
        </p:txBody>
      </p:sp>
      <p:sp>
        <p:nvSpPr>
          <p:cNvPr id="3" name="Rectangle 2"/>
          <p:cNvSpPr/>
          <p:nvPr/>
        </p:nvSpPr>
        <p:spPr>
          <a:xfrm>
            <a:off x="98323" y="0"/>
            <a:ext cx="4925961" cy="6555641"/>
          </a:xfrm>
          <a:prstGeom prst="rect">
            <a:avLst/>
          </a:prstGeom>
          <a:ln>
            <a:solidFill>
              <a:schemeClr val="tx1"/>
            </a:solidFill>
          </a:ln>
        </p:spPr>
        <p:txBody>
          <a:bodyPr wrap="square">
            <a:spAutoFit/>
          </a:bodyPr>
          <a:lstStyle/>
          <a:p>
            <a:pPr fontAlgn="base"/>
            <a:r>
              <a:rPr lang="en-US" sz="1200" b="1" dirty="0"/>
              <a:t>Importance of Restoration:</a:t>
            </a:r>
          </a:p>
          <a:p>
            <a:pPr fontAlgn="base"/>
            <a:r>
              <a:rPr lang="en-US" sz="1200" dirty="0"/>
              <a:t>Elder James E. </a:t>
            </a:r>
            <a:r>
              <a:rPr lang="en-US" sz="1200" dirty="0" err="1"/>
              <a:t>Talmage</a:t>
            </a:r>
            <a:r>
              <a:rPr lang="en-US" sz="1200" dirty="0"/>
              <a:t> of the Quorum of the Twelve Apostles explained:</a:t>
            </a:r>
          </a:p>
          <a:p>
            <a:pPr fontAlgn="base"/>
            <a:r>
              <a:rPr lang="en-US" sz="1200" dirty="0"/>
              <a:t>“When the Lord established his Church amongst the Nephites upon this continent, he told those who were chosen and ordained, unto whom authority was given, just how to administer the ordinance of baptism. They were to say: ‘Having authority given me of Jesus Christ, I baptize you in the name of the Father and of the Son, and of the Holy Ghost.’ That does not give us in this age any such authority. The words that Christ spoke unto his apostles of old would be no authority unto the apostles today, nor unto any of the elders of the Church. I repeat, the words that he, the Lord, spoke unto the disciples who were chosen from among the Nephites would be no authority unto us; but in this day and age he has spoken again, and has given that same power and authority to speak in his name, and to administer the ordinances of the gospel, after the pattern that he has set; and therefore the elders and priests who take candidates, who have professed their faith, and who have repented of their sins, into the waters of baptism today, declare that they have authority given them; and, being commissioned of Jesus Christ, they baptize in the name of the Father and of the Son and of the Holy Ghost” (in Conference Report, Apr. 1924, 68; see also </a:t>
            </a:r>
            <a:r>
              <a:rPr lang="en-US" sz="1200" i="1" dirty="0"/>
              <a:t>Doctrine and Covenants Student Manual,</a:t>
            </a:r>
            <a:r>
              <a:rPr lang="en-US" sz="1200" dirty="0"/>
              <a:t> 2nd ed. [Church Educational System manual, 2001] , 46).</a:t>
            </a:r>
          </a:p>
          <a:p>
            <a:pPr fontAlgn="base"/>
            <a:endParaRPr lang="en-US" sz="1200" dirty="0"/>
          </a:p>
          <a:p>
            <a:pPr fontAlgn="base"/>
            <a:r>
              <a:rPr lang="en-US" sz="1200" dirty="0"/>
              <a:t>Some early Church converts did not understand that the Lord does not accept a baptism unless it is performed by someone holding priesthood authority. President Joseph Fielding Smith explained:</a:t>
            </a:r>
          </a:p>
          <a:p>
            <a:pPr fontAlgn="base"/>
            <a:r>
              <a:rPr lang="en-US" sz="1200" dirty="0"/>
              <a:t>“Immediately after the Church was organized, converts were made. Some of these had belonged to churches which believed in baptism by immersion. In fact, many of the early converts of the Church had previously accepted this mode, believing that it was right. The question of divine authority, however, was not firmly fixed in their minds. When they desired to come into the Church, having received the testimony that Joseph Smith [was a true prophet], they wondered why it was necessary for them to be baptized again when they had complied with an ordinance of baptism by immersion” (</a:t>
            </a:r>
            <a:r>
              <a:rPr lang="en-US" sz="1200" i="1" dirty="0"/>
              <a:t>Church History and Modern Revelation</a:t>
            </a:r>
            <a:r>
              <a:rPr lang="en-US" sz="1200" dirty="0"/>
              <a:t> [1953], 1:109).</a:t>
            </a:r>
          </a:p>
          <a:p>
            <a:pPr fontAlgn="base"/>
            <a:endParaRPr lang="en-US" sz="1200" dirty="0"/>
          </a:p>
        </p:txBody>
      </p:sp>
    </p:spTree>
    <p:extLst>
      <p:ext uri="{BB962C8B-B14F-4D97-AF65-F5344CB8AC3E}">
        <p14:creationId xmlns:p14="http://schemas.microsoft.com/office/powerpoint/2010/main" val="5249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3E2C8F-1C7F-40FB-BD7F-C26F332FDBD5}"/>
              </a:ext>
            </a:extLst>
          </p:cNvPr>
          <p:cNvSpPr/>
          <p:nvPr/>
        </p:nvSpPr>
        <p:spPr>
          <a:xfrm>
            <a:off x="9832" y="0"/>
            <a:ext cx="5456903" cy="6555641"/>
          </a:xfrm>
          <a:prstGeom prst="rect">
            <a:avLst/>
          </a:prstGeom>
          <a:ln>
            <a:solidFill>
              <a:schemeClr val="tx1"/>
            </a:solidFill>
          </a:ln>
        </p:spPr>
        <p:txBody>
          <a:bodyPr wrap="square">
            <a:spAutoFit/>
          </a:bodyPr>
          <a:lstStyle/>
          <a:p>
            <a:r>
              <a:rPr lang="en-US" sz="1200" b="0" i="0" dirty="0">
                <a:effectLst/>
              </a:rPr>
              <a:t>In </a:t>
            </a:r>
            <a:r>
              <a:rPr lang="en-US" sz="1200" dirty="0"/>
              <a:t>the History of Mormonism</a:t>
            </a:r>
            <a:r>
              <a:rPr lang="en-US" sz="1200" b="1" i="0" dirty="0">
                <a:effectLst/>
              </a:rPr>
              <a:t>, Samuel Smith</a:t>
            </a:r>
            <a:r>
              <a:rPr lang="en-US" sz="1200" b="0" i="0" dirty="0">
                <a:effectLst/>
              </a:rPr>
              <a:t>, born March, 1808, was Joseph's younger brother. He was baptized into the </a:t>
            </a:r>
            <a:r>
              <a:rPr lang="en-US" sz="1200" dirty="0"/>
              <a:t>Church of Jesus Christ of Latter-day Saints</a:t>
            </a:r>
            <a:r>
              <a:rPr lang="en-US" sz="1200" b="0" i="0" dirty="0">
                <a:effectLst/>
              </a:rPr>
              <a:t> on May 25, 1829, at the age of 22. He was the third person to be baptized in the church, and receiving the priesthood. Joseph then asked Samuel to be the first missionary. His first day of being on a mission, Samuel walked 25 miles, carrying only a knapsack full of </a:t>
            </a:r>
            <a:r>
              <a:rPr lang="en-US" sz="1200" dirty="0"/>
              <a:t>Book of Mormons</a:t>
            </a:r>
            <a:r>
              <a:rPr lang="en-US" sz="1200" b="0" i="0" dirty="0">
                <a:effectLst/>
              </a:rPr>
              <a:t>. Samuel visited four houses along the way, but none of them wanted to buy a copy. Tired, hungry, and discouraged, Samuel stopped by an inn to rest. He asked the innkeeper if he wanted to buy a Book of Mormon. He told the innkeeper about his brother receiving revelation from an angel where the plates were buried. Angry, the innkeeper called Samuel a liar and threw him out of his inn. So Samuel had to sleep under an apple tree on the ground.</a:t>
            </a:r>
            <a:br>
              <a:rPr lang="en-US" sz="1200" dirty="0"/>
            </a:br>
            <a:r>
              <a:rPr lang="en-US" sz="1200" b="0" i="0" dirty="0">
                <a:effectLst/>
              </a:rPr>
              <a:t>The next morning Samuel stopped by a widow's house. In return, the widow gave Samuel some breakfast. He gave her a Book of Mormon in return. Then he walked eight miles and shared the Book of Mormon with John Greene, a Methodist minister.</a:t>
            </a:r>
          </a:p>
          <a:p>
            <a:r>
              <a:rPr lang="en-US" sz="1200" dirty="0"/>
              <a:t>He only took it see if others he knew might be interested in buying a copy. Mr. Greene’s wife, Rhoda, was Brigham Young’s sister, but Brigham did not know about the church yet.</a:t>
            </a:r>
            <a:br>
              <a:rPr lang="en-US" sz="1200" dirty="0"/>
            </a:br>
            <a:r>
              <a:rPr lang="en-US" sz="1200" dirty="0"/>
              <a:t>Two months later, Samuel returned to the Greene's home. When he arrived, Mr. Greene wasn't home, but Mrs. Greene told Samuel that she had read the book. The Spirit prompted Samuel to leave the book with her, and he did. Later, Mrs. Greene convinced her husband to read the book, and the couple was later baptized.</a:t>
            </a:r>
            <a:br>
              <a:rPr lang="en-US" sz="1200" dirty="0"/>
            </a:br>
            <a:r>
              <a:rPr lang="en-US" sz="1200" dirty="0"/>
              <a:t>Samuel also sold a copy of the Book of Mormon to Brigham Young’s brother: Phineas Young, a Methodist preacher. Samuel told Phineas about the book, including how he is one of the witnesses of the Golden Plates. Phineas thanked Samuel for his time, and had it in his mind to find errors in the book and expose it to the world. A week later, and after reading the book twice, Phineas told his congregation that he believed the Book of Mormon. Later in the summer, the Young family read the Book of Mormon, including Brigham Young.</a:t>
            </a:r>
            <a:br>
              <a:rPr lang="en-US" sz="1200" dirty="0"/>
            </a:br>
            <a:r>
              <a:rPr lang="en-US" sz="1200" dirty="0"/>
              <a:t>Even though Samuel baptized no one, and would feel like he didn't succeed in his calling, his efforts would later convert many church members, including Brigham Young who would be the next prophet of the church, and Heber C. Kimball, an Apostle to the church.</a:t>
            </a:r>
            <a:br>
              <a:rPr lang="en-US" sz="1200" dirty="0"/>
            </a:br>
            <a:r>
              <a:rPr lang="en-US" sz="1200" dirty="0"/>
              <a:t>Samuel died a month after Joseph did in 1844, from gunshot wounds received from the mob while he was fleeing on horseback.</a:t>
            </a:r>
          </a:p>
          <a:p>
            <a:r>
              <a:rPr lang="en-US" sz="1200" dirty="0"/>
              <a:t>Posted by Ben </a:t>
            </a:r>
            <a:r>
              <a:rPr lang="en-US" sz="1200" dirty="0" err="1"/>
              <a:t>Sokaol</a:t>
            </a:r>
            <a:r>
              <a:rPr lang="en-US" sz="1200" dirty="0"/>
              <a:t> Dec. 2012</a:t>
            </a:r>
          </a:p>
        </p:txBody>
      </p:sp>
      <p:sp>
        <p:nvSpPr>
          <p:cNvPr id="3" name="Rectangle 2">
            <a:extLst>
              <a:ext uri="{FF2B5EF4-FFF2-40B4-BE49-F238E27FC236}">
                <a16:creationId xmlns:a16="http://schemas.microsoft.com/office/drawing/2014/main" id="{E38B2C0F-0F06-4967-9AB4-B2B6BD2D79D3}"/>
              </a:ext>
            </a:extLst>
          </p:cNvPr>
          <p:cNvSpPr/>
          <p:nvPr/>
        </p:nvSpPr>
        <p:spPr>
          <a:xfrm>
            <a:off x="5466735" y="0"/>
            <a:ext cx="3936756" cy="5909310"/>
          </a:xfrm>
          <a:prstGeom prst="rect">
            <a:avLst/>
          </a:prstGeom>
          <a:ln>
            <a:solidFill>
              <a:schemeClr val="tx1"/>
            </a:solidFill>
          </a:ln>
        </p:spPr>
        <p:txBody>
          <a:bodyPr wrap="square">
            <a:spAutoFit/>
          </a:bodyPr>
          <a:lstStyle/>
          <a:p>
            <a:r>
              <a:rPr lang="en-US" b="0" i="0" dirty="0">
                <a:effectLst/>
              </a:rPr>
              <a:t>The </a:t>
            </a:r>
            <a:r>
              <a:rPr lang="en-US" b="1" i="0" dirty="0">
                <a:effectLst/>
              </a:rPr>
              <a:t>Catacombs of San Gennaro</a:t>
            </a:r>
            <a:r>
              <a:rPr lang="en-US" b="0" i="0" dirty="0">
                <a:effectLst/>
              </a:rPr>
              <a:t> are underground </a:t>
            </a:r>
            <a:r>
              <a:rPr lang="en-US" dirty="0"/>
              <a:t>paleo-Christian</a:t>
            </a:r>
            <a:r>
              <a:rPr lang="en-US" b="0" i="0" dirty="0">
                <a:effectLst/>
              </a:rPr>
              <a:t> burial and worship sites in </a:t>
            </a:r>
            <a:r>
              <a:rPr lang="en-US" dirty="0"/>
              <a:t>Naples</a:t>
            </a:r>
            <a:r>
              <a:rPr lang="en-US" b="0" i="0" dirty="0">
                <a:effectLst/>
              </a:rPr>
              <a:t>, </a:t>
            </a:r>
            <a:r>
              <a:rPr lang="en-US" dirty="0"/>
              <a:t>Italy</a:t>
            </a:r>
            <a:r>
              <a:rPr lang="en-US" b="0" i="0" dirty="0">
                <a:effectLst/>
              </a:rPr>
              <a:t>, carved out of </a:t>
            </a:r>
            <a:r>
              <a:rPr lang="en-US" dirty="0"/>
              <a:t>tuff</a:t>
            </a:r>
            <a:r>
              <a:rPr lang="en-US" b="0" i="0" dirty="0">
                <a:effectLst/>
              </a:rPr>
              <a:t>, a porous stone. They are situated in the northern part of the city, on the slope leading up to </a:t>
            </a:r>
            <a:r>
              <a:rPr lang="en-US" dirty="0" err="1"/>
              <a:t>Capodimonte</a:t>
            </a:r>
            <a:r>
              <a:rPr lang="en-US" b="0" i="0" dirty="0">
                <a:effectLst/>
              </a:rPr>
              <a:t> (</a:t>
            </a:r>
            <a:r>
              <a:rPr lang="en-US" dirty="0"/>
              <a:t>it</a:t>
            </a:r>
            <a:r>
              <a:rPr lang="en-US" b="0" i="0" dirty="0">
                <a:effectLst/>
              </a:rPr>
              <a:t>), consisting of two levels, San Gennaro </a:t>
            </a:r>
            <a:r>
              <a:rPr lang="en-US" b="0" i="0" dirty="0" err="1">
                <a:effectLst/>
              </a:rPr>
              <a:t>Superiore</a:t>
            </a:r>
            <a:r>
              <a:rPr lang="en-US" b="0" i="0" dirty="0">
                <a:effectLst/>
              </a:rPr>
              <a:t>, and San Gennaro </a:t>
            </a:r>
            <a:r>
              <a:rPr lang="en-US" b="0" i="0" dirty="0" err="1">
                <a:effectLst/>
              </a:rPr>
              <a:t>Inferiore</a:t>
            </a:r>
            <a:r>
              <a:rPr lang="en-US" b="0" i="0" dirty="0">
                <a:effectLst/>
              </a:rPr>
              <a:t>. The catacombs lie under the </a:t>
            </a:r>
            <a:r>
              <a:rPr lang="en-US" dirty="0" err="1"/>
              <a:t>Rione</a:t>
            </a:r>
            <a:r>
              <a:rPr lang="en-US" dirty="0"/>
              <a:t> </a:t>
            </a:r>
            <a:r>
              <a:rPr lang="en-US" dirty="0" err="1"/>
              <a:t>Sanità</a:t>
            </a:r>
            <a:r>
              <a:rPr lang="en-US" b="0" i="0" dirty="0">
                <a:effectLst/>
              </a:rPr>
              <a:t> </a:t>
            </a:r>
            <a:r>
              <a:rPr lang="en-US" b="0" i="0" dirty="0" err="1">
                <a:effectLst/>
              </a:rPr>
              <a:t>neigborhood</a:t>
            </a:r>
            <a:r>
              <a:rPr lang="en-US" b="0" i="0" dirty="0">
                <a:effectLst/>
              </a:rPr>
              <a:t> of </a:t>
            </a:r>
            <a:r>
              <a:rPr lang="en-US" dirty="0"/>
              <a:t>Naples</a:t>
            </a:r>
            <a:r>
              <a:rPr lang="en-US" b="0" i="0" dirty="0">
                <a:effectLst/>
              </a:rPr>
              <a:t>, sometimes called the "Valley of the Dead".</a:t>
            </a:r>
            <a:r>
              <a:rPr lang="en-US" baseline="30000" dirty="0"/>
              <a:t>[</a:t>
            </a:r>
            <a:r>
              <a:rPr lang="en-US" b="0" i="0" dirty="0">
                <a:effectLst/>
              </a:rPr>
              <a:t> The site is now easily identified by the large church of </a:t>
            </a:r>
            <a:r>
              <a:rPr lang="en-US" dirty="0"/>
              <a:t>Madre del </a:t>
            </a:r>
            <a:r>
              <a:rPr lang="en-US" dirty="0" err="1"/>
              <a:t>Buon</a:t>
            </a:r>
            <a:r>
              <a:rPr lang="en-US" dirty="0"/>
              <a:t> </a:t>
            </a:r>
            <a:r>
              <a:rPr lang="en-US" dirty="0" err="1"/>
              <a:t>Consiglio</a:t>
            </a:r>
            <a:r>
              <a:rPr lang="en-US" b="0" i="0" dirty="0">
                <a:effectLst/>
              </a:rPr>
              <a:t>.</a:t>
            </a:r>
          </a:p>
          <a:p>
            <a:r>
              <a:rPr lang="en-US" dirty="0"/>
              <a:t> Other ritual spaces included a confessional, </a:t>
            </a:r>
            <a:r>
              <a:rPr lang="en-US" b="1" dirty="0"/>
              <a:t>baptismal font</a:t>
            </a:r>
            <a:r>
              <a:rPr lang="en-US" dirty="0"/>
              <a:t>, a carved tuff table used as a seat for a </a:t>
            </a:r>
            <a:r>
              <a:rPr lang="en-US" dirty="0" err="1"/>
              <a:t>consignatorium</a:t>
            </a:r>
            <a:r>
              <a:rPr lang="en-US" dirty="0"/>
              <a:t> (area for confirmation), or “</a:t>
            </a:r>
            <a:r>
              <a:rPr lang="en-US" dirty="0" err="1"/>
              <a:t>oleorum</a:t>
            </a:r>
            <a:r>
              <a:rPr lang="en-US" dirty="0"/>
              <a:t>” table for holy oils, and possibly, monastic and hermit cells.</a:t>
            </a:r>
            <a:endParaRPr lang="en-US" baseline="30000" dirty="0"/>
          </a:p>
          <a:p>
            <a:r>
              <a:rPr lang="en-US" baseline="30000" dirty="0"/>
              <a:t>Wikipedia</a:t>
            </a:r>
            <a:endParaRPr lang="en-US" dirty="0"/>
          </a:p>
        </p:txBody>
      </p:sp>
      <p:pic>
        <p:nvPicPr>
          <p:cNvPr id="5" name="Picture 4">
            <a:extLst>
              <a:ext uri="{FF2B5EF4-FFF2-40B4-BE49-F238E27FC236}">
                <a16:creationId xmlns:a16="http://schemas.microsoft.com/office/drawing/2014/main" id="{49F66C23-C15C-4B5B-B72D-D68F4C1A3EA3}"/>
              </a:ext>
            </a:extLst>
          </p:cNvPr>
          <p:cNvPicPr>
            <a:picLocks noChangeAspect="1"/>
          </p:cNvPicPr>
          <p:nvPr/>
        </p:nvPicPr>
        <p:blipFill rotWithShape="1">
          <a:blip r:embed="rId2">
            <a:extLst>
              <a:ext uri="{28A0092B-C50C-407E-A947-70E740481C1C}">
                <a14:useLocalDpi xmlns:a14="http://schemas.microsoft.com/office/drawing/2010/main" val="0"/>
              </a:ext>
            </a:extLst>
          </a:blip>
          <a:srcRect t="14284"/>
          <a:stretch/>
        </p:blipFill>
        <p:spPr>
          <a:xfrm rot="5400000">
            <a:off x="8787059" y="1493762"/>
            <a:ext cx="4074917" cy="2619633"/>
          </a:xfrm>
          <a:prstGeom prst="rect">
            <a:avLst/>
          </a:prstGeom>
        </p:spPr>
      </p:pic>
    </p:spTree>
    <p:extLst>
      <p:ext uri="{BB962C8B-B14F-4D97-AF65-F5344CB8AC3E}">
        <p14:creationId xmlns:p14="http://schemas.microsoft.com/office/powerpoint/2010/main" val="341367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A54967-C2EA-4E89-AC7E-04FB31563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9470" y="6464118"/>
            <a:ext cx="2057400" cy="369332"/>
          </a:xfrm>
          <a:prstGeom prst="rect">
            <a:avLst/>
          </a:prstGeom>
          <a:noFill/>
        </p:spPr>
        <p:txBody>
          <a:bodyPr wrap="square" rtlCol="0">
            <a:spAutoFit/>
          </a:bodyPr>
          <a:lstStyle/>
          <a:p>
            <a:r>
              <a:rPr lang="en-US" dirty="0">
                <a:solidFill>
                  <a:schemeClr val="bg1"/>
                </a:solidFill>
              </a:rPr>
              <a:t>D&amp;C 22:1</a:t>
            </a:r>
          </a:p>
        </p:txBody>
      </p:sp>
      <p:sp>
        <p:nvSpPr>
          <p:cNvPr id="7" name="Rectangle 6"/>
          <p:cNvSpPr/>
          <p:nvPr/>
        </p:nvSpPr>
        <p:spPr>
          <a:xfrm>
            <a:off x="1747418" y="1382497"/>
            <a:ext cx="6248400" cy="1477328"/>
          </a:xfrm>
          <a:prstGeom prst="rect">
            <a:avLst/>
          </a:prstGeom>
        </p:spPr>
        <p:txBody>
          <a:bodyPr wrap="square">
            <a:spAutoFit/>
          </a:bodyPr>
          <a:lstStyle/>
          <a:p>
            <a:endParaRPr lang="en-US" dirty="0">
              <a:solidFill>
                <a:schemeClr val="bg1"/>
              </a:solidFill>
            </a:endParaRPr>
          </a:p>
          <a:p>
            <a:r>
              <a:rPr lang="en-US" dirty="0">
                <a:solidFill>
                  <a:schemeClr val="bg1"/>
                </a:solidFill>
              </a:rPr>
              <a:t>During the Great Apostasy, the ordinances of Jesus Christ’s Church were changed, eliminated, or performed without proper authority. </a:t>
            </a:r>
          </a:p>
          <a:p>
            <a:endParaRPr lang="en-US" dirty="0">
              <a:solidFill>
                <a:schemeClr val="bg1"/>
              </a:solidFill>
            </a:endParaRP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Dead Works</a:t>
            </a:r>
          </a:p>
        </p:txBody>
      </p:sp>
      <p:sp>
        <p:nvSpPr>
          <p:cNvPr id="11" name="Rectangle 10"/>
          <p:cNvSpPr/>
          <p:nvPr/>
        </p:nvSpPr>
        <p:spPr>
          <a:xfrm>
            <a:off x="4571979" y="3878978"/>
            <a:ext cx="3321908" cy="2492990"/>
          </a:xfrm>
          <a:prstGeom prst="rect">
            <a:avLst/>
          </a:prstGeom>
        </p:spPr>
        <p:txBody>
          <a:bodyPr wrap="square">
            <a:spAutoFit/>
          </a:bodyPr>
          <a:lstStyle/>
          <a:p>
            <a:r>
              <a:rPr lang="en-US" dirty="0">
                <a:solidFill>
                  <a:schemeClr val="bg1"/>
                </a:solidFill>
              </a:rPr>
              <a:t>Romanists hold that, in the case of an emergency, anybody—man or woman, Jew, pagan, or atheist, may administer baptism, and that it is valid, provided the administrator really intended to baptize.</a:t>
            </a:r>
          </a:p>
          <a:p>
            <a:r>
              <a:rPr lang="en-US" sz="1200" dirty="0">
                <a:solidFill>
                  <a:schemeClr val="bg1"/>
                </a:solidFill>
              </a:rPr>
              <a:t>Smith and </a:t>
            </a:r>
            <a:r>
              <a:rPr lang="en-US" sz="1200" dirty="0" err="1">
                <a:solidFill>
                  <a:schemeClr val="bg1"/>
                </a:solidFill>
              </a:rPr>
              <a:t>Syodahl</a:t>
            </a:r>
            <a:endParaRPr lang="en-US" sz="1200" dirty="0">
              <a:solidFill>
                <a:schemeClr val="bg1"/>
              </a:solidFill>
            </a:endParaRPr>
          </a:p>
          <a:p>
            <a:endParaRPr lang="en-US" dirty="0">
              <a:solidFill>
                <a:schemeClr val="bg1"/>
              </a:solidFill>
            </a:endParaRPr>
          </a:p>
        </p:txBody>
      </p:sp>
      <p:pic>
        <p:nvPicPr>
          <p:cNvPr id="3" name="Picture 2">
            <a:extLst>
              <a:ext uri="{FF2B5EF4-FFF2-40B4-BE49-F238E27FC236}">
                <a16:creationId xmlns:a16="http://schemas.microsoft.com/office/drawing/2014/main" id="{310B6391-5847-4823-8C20-C6C4310CF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214" y="381100"/>
            <a:ext cx="1902117" cy="2969009"/>
          </a:xfrm>
          <a:prstGeom prst="rect">
            <a:avLst/>
          </a:prstGeom>
        </p:spPr>
      </p:pic>
      <p:pic>
        <p:nvPicPr>
          <p:cNvPr id="9" name="Picture 8">
            <a:extLst>
              <a:ext uri="{FF2B5EF4-FFF2-40B4-BE49-F238E27FC236}">
                <a16:creationId xmlns:a16="http://schemas.microsoft.com/office/drawing/2014/main" id="{28E6B069-1430-45F6-A8D1-FB954B8EB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05" y="2894831"/>
            <a:ext cx="3886369" cy="2580672"/>
          </a:xfrm>
          <a:prstGeom prst="rect">
            <a:avLst/>
          </a:prstGeom>
        </p:spPr>
      </p:pic>
      <p:sp>
        <p:nvSpPr>
          <p:cNvPr id="10" name="Rectangle 9">
            <a:extLst>
              <a:ext uri="{FF2B5EF4-FFF2-40B4-BE49-F238E27FC236}">
                <a16:creationId xmlns:a16="http://schemas.microsoft.com/office/drawing/2014/main" id="{7D774D9C-7EA2-4585-82ED-2841E8959686}"/>
              </a:ext>
            </a:extLst>
          </p:cNvPr>
          <p:cNvSpPr/>
          <p:nvPr/>
        </p:nvSpPr>
        <p:spPr>
          <a:xfrm>
            <a:off x="4229174" y="1013988"/>
            <a:ext cx="3733651" cy="523220"/>
          </a:xfrm>
          <a:prstGeom prst="rect">
            <a:avLst/>
          </a:prstGeom>
        </p:spPr>
        <p:txBody>
          <a:bodyPr wrap="none">
            <a:spAutoFit/>
          </a:bodyPr>
          <a:lstStyle/>
          <a:p>
            <a:r>
              <a:rPr lang="en-US" sz="2800" dirty="0">
                <a:solidFill>
                  <a:srgbClr val="FFFF00"/>
                </a:solidFill>
              </a:rPr>
              <a:t>Unauthorized Authority:</a:t>
            </a:r>
          </a:p>
        </p:txBody>
      </p:sp>
      <p:pic>
        <p:nvPicPr>
          <p:cNvPr id="16" name="Picture 15">
            <a:extLst>
              <a:ext uri="{FF2B5EF4-FFF2-40B4-BE49-F238E27FC236}">
                <a16:creationId xmlns:a16="http://schemas.microsoft.com/office/drawing/2014/main" id="{A002E7BA-A5B0-4351-BE23-662EED0AA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863238" y="3881346"/>
            <a:ext cx="2987631" cy="2240723"/>
          </a:xfrm>
          <a:prstGeom prst="rect">
            <a:avLst/>
          </a:prstGeom>
        </p:spPr>
      </p:pic>
      <p:sp>
        <p:nvSpPr>
          <p:cNvPr id="19" name="Rectangle 18">
            <a:extLst>
              <a:ext uri="{FF2B5EF4-FFF2-40B4-BE49-F238E27FC236}">
                <a16:creationId xmlns:a16="http://schemas.microsoft.com/office/drawing/2014/main" id="{431DB0F6-702E-404E-B87C-CE20F0C4E90E}"/>
              </a:ext>
            </a:extLst>
          </p:cNvPr>
          <p:cNvSpPr/>
          <p:nvPr/>
        </p:nvSpPr>
        <p:spPr>
          <a:xfrm>
            <a:off x="10580327" y="5001707"/>
            <a:ext cx="1321078" cy="646331"/>
          </a:xfrm>
          <a:prstGeom prst="rect">
            <a:avLst/>
          </a:prstGeom>
        </p:spPr>
        <p:txBody>
          <a:bodyPr wrap="square">
            <a:spAutoFit/>
          </a:bodyPr>
          <a:lstStyle/>
          <a:p>
            <a:r>
              <a:rPr lang="en-US" sz="1200" dirty="0">
                <a:solidFill>
                  <a:schemeClr val="bg1"/>
                </a:solidFill>
              </a:rPr>
              <a:t>Baptismal font in catacombs in Napoli, Italy</a:t>
            </a:r>
          </a:p>
        </p:txBody>
      </p:sp>
    </p:spTree>
    <p:extLst>
      <p:ext uri="{BB962C8B-B14F-4D97-AF65-F5344CB8AC3E}">
        <p14:creationId xmlns:p14="http://schemas.microsoft.com/office/powerpoint/2010/main" val="310682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12A413-D6CF-46B6-99A3-241A24E79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148" y="6473904"/>
            <a:ext cx="2057400" cy="369332"/>
          </a:xfrm>
          <a:prstGeom prst="rect">
            <a:avLst/>
          </a:prstGeom>
          <a:noFill/>
        </p:spPr>
        <p:txBody>
          <a:bodyPr wrap="square" rtlCol="0">
            <a:spAutoFit/>
          </a:bodyPr>
          <a:lstStyle/>
          <a:p>
            <a:r>
              <a:rPr lang="en-US" dirty="0">
                <a:solidFill>
                  <a:schemeClr val="bg1"/>
                </a:solidFill>
              </a:rPr>
              <a:t>D&amp;C 22:2</a:t>
            </a:r>
          </a:p>
        </p:txBody>
      </p:sp>
      <p:sp>
        <p:nvSpPr>
          <p:cNvPr id="7" name="Rectangle 6"/>
          <p:cNvSpPr/>
          <p:nvPr/>
        </p:nvSpPr>
        <p:spPr>
          <a:xfrm>
            <a:off x="481781" y="1447800"/>
            <a:ext cx="7595419" cy="3970318"/>
          </a:xfrm>
          <a:prstGeom prst="rect">
            <a:avLst/>
          </a:prstGeom>
        </p:spPr>
        <p:txBody>
          <a:bodyPr wrap="square">
            <a:spAutoFit/>
          </a:bodyPr>
          <a:lstStyle/>
          <a:p>
            <a:r>
              <a:rPr lang="en-US" dirty="0">
                <a:solidFill>
                  <a:schemeClr val="bg1"/>
                </a:solidFill>
              </a:rPr>
              <a:t>The law of Moses, with its system of carnal commandments, ceremonies, rituals, and symbols, was given to help the Israelites remember God and look forward to the Atonement of Jesus Christ. </a:t>
            </a:r>
          </a:p>
          <a:p>
            <a:endParaRPr lang="en-US" dirty="0">
              <a:solidFill>
                <a:schemeClr val="bg1"/>
              </a:solidFill>
            </a:endParaRPr>
          </a:p>
          <a:p>
            <a:r>
              <a:rPr lang="en-US" dirty="0">
                <a:solidFill>
                  <a:schemeClr val="bg1"/>
                </a:solidFill>
              </a:rPr>
              <a:t>The Savior fulfilled this law through the Atonement (see Alma 34:13–14). During His mortal ministry, Jesus Christ and His Apostles labored to teach the Jews that salvation could not come by obedience to the law alone, but through the saving power of the Atonement.</a:t>
            </a:r>
          </a:p>
          <a:p>
            <a:endParaRPr lang="en-US" dirty="0">
              <a:solidFill>
                <a:schemeClr val="bg1"/>
              </a:solidFill>
            </a:endParaRPr>
          </a:p>
          <a:p>
            <a:r>
              <a:rPr lang="en-US" dirty="0">
                <a:solidFill>
                  <a:schemeClr val="bg1"/>
                </a:solidFill>
              </a:rPr>
              <a:t>The Lord compared an individual who had undergone unauthorized baptisms to those who relied on the law of Moses without having faith in Jesus Christ. This comparison emphasizes the need to let go of “dead” religious practices that cannot save us and embrace the new and everlasting covenant of the gospel, just as early Jewish converts to Christianity had to do.</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Law of Moses</a:t>
            </a:r>
          </a:p>
        </p:txBody>
      </p:sp>
      <p:pic>
        <p:nvPicPr>
          <p:cNvPr id="3" name="Picture 2">
            <a:extLst>
              <a:ext uri="{FF2B5EF4-FFF2-40B4-BE49-F238E27FC236}">
                <a16:creationId xmlns:a16="http://schemas.microsoft.com/office/drawing/2014/main" id="{955D4926-CF5E-4561-86C2-86FBA63B4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053" y="1619723"/>
            <a:ext cx="2982861" cy="3618553"/>
          </a:xfrm>
          <a:prstGeom prst="rect">
            <a:avLst/>
          </a:prstGeom>
        </p:spPr>
      </p:pic>
    </p:spTree>
    <p:extLst>
      <p:ext uri="{BB962C8B-B14F-4D97-AF65-F5344CB8AC3E}">
        <p14:creationId xmlns:p14="http://schemas.microsoft.com/office/powerpoint/2010/main" val="419150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5F0348-1144-40D2-8784-81B1C243E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2317888" y="2039522"/>
            <a:ext cx="5402826" cy="3508653"/>
          </a:xfrm>
          <a:prstGeom prst="rect">
            <a:avLst/>
          </a:prstGeom>
        </p:spPr>
        <p:txBody>
          <a:bodyPr wrap="square">
            <a:spAutoFit/>
          </a:bodyPr>
          <a:lstStyle/>
          <a:p>
            <a:r>
              <a:rPr lang="en-US" sz="2400" dirty="0">
                <a:solidFill>
                  <a:schemeClr val="bg1"/>
                </a:solidFill>
              </a:rPr>
              <a:t>“The true Church must be established by authority of God, and there must be the life of the Holy Spirit in it. The Holy Ghost must be conferred upon the members by the ordinances ordained for its bestowal, and when the Spirit is received it will testify unto the recipients that they have obeyed the demands of the true Gospel. </a:t>
            </a:r>
          </a:p>
          <a:p>
            <a:r>
              <a:rPr lang="en-US" sz="1200" dirty="0">
                <a:solidFill>
                  <a:schemeClr val="bg1"/>
                </a:solidFill>
              </a:rPr>
              <a:t>Anthon H. Lund</a:t>
            </a:r>
          </a:p>
          <a:p>
            <a:endParaRPr lang="en-US" dirty="0">
              <a:solidFill>
                <a:schemeClr val="bg1"/>
              </a:solidFill>
            </a:endParaRP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Life of the Holy Spirit</a:t>
            </a:r>
          </a:p>
        </p:txBody>
      </p:sp>
      <p:pic>
        <p:nvPicPr>
          <p:cNvPr id="3" name="Picture 2">
            <a:extLst>
              <a:ext uri="{FF2B5EF4-FFF2-40B4-BE49-F238E27FC236}">
                <a16:creationId xmlns:a16="http://schemas.microsoft.com/office/drawing/2014/main" id="{9B6933CE-EB60-4376-A958-EFB402AB0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413" y="1828800"/>
            <a:ext cx="2749637" cy="3719375"/>
          </a:xfrm>
          <a:prstGeom prst="rect">
            <a:avLst/>
          </a:prstGeom>
        </p:spPr>
      </p:pic>
      <p:pic>
        <p:nvPicPr>
          <p:cNvPr id="11" name="Picture 10">
            <a:extLst>
              <a:ext uri="{FF2B5EF4-FFF2-40B4-BE49-F238E27FC236}">
                <a16:creationId xmlns:a16="http://schemas.microsoft.com/office/drawing/2014/main" id="{E9A8DE9A-89B5-4F95-92CB-44F3AD7AE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70" y="310287"/>
            <a:ext cx="1666875" cy="2209800"/>
          </a:xfrm>
          <a:prstGeom prst="rect">
            <a:avLst/>
          </a:prstGeom>
        </p:spPr>
      </p:pic>
    </p:spTree>
    <p:extLst>
      <p:ext uri="{BB962C8B-B14F-4D97-AF65-F5344CB8AC3E}">
        <p14:creationId xmlns:p14="http://schemas.microsoft.com/office/powerpoint/2010/main" val="18314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1CFCAB5-EA05-4F6D-A577-0E7085347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8658" y="6369397"/>
            <a:ext cx="2057400" cy="369332"/>
          </a:xfrm>
          <a:prstGeom prst="rect">
            <a:avLst/>
          </a:prstGeom>
          <a:noFill/>
        </p:spPr>
        <p:txBody>
          <a:bodyPr wrap="square" rtlCol="0">
            <a:spAutoFit/>
          </a:bodyPr>
          <a:lstStyle/>
          <a:p>
            <a:r>
              <a:rPr lang="en-US" dirty="0">
                <a:solidFill>
                  <a:schemeClr val="bg1"/>
                </a:solidFill>
              </a:rPr>
              <a:t>D&amp;C 22:1-4</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Old Covenants--Rebaptism</a:t>
            </a:r>
          </a:p>
        </p:txBody>
      </p:sp>
      <p:sp>
        <p:nvSpPr>
          <p:cNvPr id="9" name="Rectangle 8"/>
          <p:cNvSpPr/>
          <p:nvPr/>
        </p:nvSpPr>
        <p:spPr>
          <a:xfrm>
            <a:off x="1752600" y="4495800"/>
            <a:ext cx="4572000" cy="1754326"/>
          </a:xfrm>
          <a:prstGeom prst="rect">
            <a:avLst/>
          </a:prstGeom>
        </p:spPr>
        <p:txBody>
          <a:bodyPr wrap="square">
            <a:spAutoFit/>
          </a:bodyPr>
          <a:lstStyle/>
          <a:p>
            <a:r>
              <a:rPr lang="en-US" dirty="0">
                <a:solidFill>
                  <a:schemeClr val="bg1"/>
                </a:solidFill>
              </a:rPr>
              <a:t>Revelation in D&amp;C 22:</a:t>
            </a:r>
          </a:p>
          <a:p>
            <a:endParaRPr lang="en-US" dirty="0">
              <a:solidFill>
                <a:schemeClr val="bg1"/>
              </a:solidFill>
            </a:endParaRPr>
          </a:p>
          <a:p>
            <a:r>
              <a:rPr lang="en-US" dirty="0">
                <a:solidFill>
                  <a:schemeClr val="bg1"/>
                </a:solidFill>
              </a:rPr>
              <a:t>The ordinance of baptism must be performed by those with the authority to grant individuals Church membership and entrance into the kingdom of God. </a:t>
            </a:r>
          </a:p>
        </p:txBody>
      </p:sp>
      <p:sp>
        <p:nvSpPr>
          <p:cNvPr id="10" name="Rectangle 9"/>
          <p:cNvSpPr/>
          <p:nvPr/>
        </p:nvSpPr>
        <p:spPr>
          <a:xfrm>
            <a:off x="1524000" y="1219200"/>
            <a:ext cx="4876800" cy="923330"/>
          </a:xfrm>
          <a:prstGeom prst="rect">
            <a:avLst/>
          </a:prstGeom>
        </p:spPr>
        <p:txBody>
          <a:bodyPr wrap="square">
            <a:spAutoFit/>
          </a:bodyPr>
          <a:lstStyle/>
          <a:p>
            <a:r>
              <a:rPr lang="en-US" dirty="0">
                <a:solidFill>
                  <a:schemeClr val="bg1"/>
                </a:solidFill>
              </a:rPr>
              <a:t>Many of those seeking membership in the Church had been baptized in their former faiths. They wondered why they had to be baptized again.</a:t>
            </a:r>
          </a:p>
        </p:txBody>
      </p:sp>
      <p:grpSp>
        <p:nvGrpSpPr>
          <p:cNvPr id="11" name="Group 10"/>
          <p:cNvGrpSpPr/>
          <p:nvPr/>
        </p:nvGrpSpPr>
        <p:grpSpPr>
          <a:xfrm>
            <a:off x="9121322" y="1468398"/>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19200" y="2514600"/>
              <a:ext cx="1905000" cy="1077218"/>
            </a:xfrm>
            <a:prstGeom prst="rect">
              <a:avLst/>
            </a:prstGeom>
          </p:spPr>
          <p:txBody>
            <a:bodyPr wrap="square">
              <a:spAutoFit/>
            </a:bodyPr>
            <a:lstStyle/>
            <a:p>
              <a:pPr algn="ctr"/>
              <a:r>
                <a:rPr lang="en-US" sz="1600" b="1" i="1" dirty="0"/>
                <a:t>Baptism must be performed by one having authority from God.</a:t>
              </a:r>
              <a:endParaRPr lang="en-US" sz="1600" dirty="0">
                <a:solidFill>
                  <a:schemeClr val="bg1"/>
                </a:solidFill>
              </a:endParaRPr>
            </a:p>
          </p:txBody>
        </p:sp>
      </p:grpSp>
      <p:pic>
        <p:nvPicPr>
          <p:cNvPr id="3" name="Picture 2">
            <a:extLst>
              <a:ext uri="{FF2B5EF4-FFF2-40B4-BE49-F238E27FC236}">
                <a16:creationId xmlns:a16="http://schemas.microsoft.com/office/drawing/2014/main" id="{3627F5C1-2FB9-49FC-BA53-0B84A9180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17" y="2326341"/>
            <a:ext cx="2273808" cy="1524000"/>
          </a:xfrm>
          <a:prstGeom prst="rect">
            <a:avLst/>
          </a:prstGeom>
        </p:spPr>
      </p:pic>
      <p:pic>
        <p:nvPicPr>
          <p:cNvPr id="7" name="Picture 6">
            <a:extLst>
              <a:ext uri="{FF2B5EF4-FFF2-40B4-BE49-F238E27FC236}">
                <a16:creationId xmlns:a16="http://schemas.microsoft.com/office/drawing/2014/main" id="{998CCA8A-911B-4474-8712-948FC0874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6525" y="2923208"/>
            <a:ext cx="4225365" cy="1673529"/>
          </a:xfrm>
          <a:prstGeom prst="rect">
            <a:avLst/>
          </a:prstGeom>
        </p:spPr>
      </p:pic>
    </p:spTree>
    <p:extLst>
      <p:ext uri="{BB962C8B-B14F-4D97-AF65-F5344CB8AC3E}">
        <p14:creationId xmlns:p14="http://schemas.microsoft.com/office/powerpoint/2010/main" val="121288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204961-D461-495B-AB4A-2A105588B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6440" y="6488668"/>
            <a:ext cx="2057400" cy="369332"/>
          </a:xfrm>
          <a:prstGeom prst="rect">
            <a:avLst/>
          </a:prstGeom>
          <a:noFill/>
        </p:spPr>
        <p:txBody>
          <a:bodyPr wrap="square" rtlCol="0">
            <a:spAutoFit/>
          </a:bodyPr>
          <a:lstStyle/>
          <a:p>
            <a:r>
              <a:rPr lang="en-US" dirty="0">
                <a:solidFill>
                  <a:schemeClr val="bg1"/>
                </a:solidFill>
              </a:rPr>
              <a:t>D&amp;C 22:1-4</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New and Everlasting Covenant</a:t>
            </a:r>
          </a:p>
        </p:txBody>
      </p:sp>
      <p:sp>
        <p:nvSpPr>
          <p:cNvPr id="10" name="Rectangle 9"/>
          <p:cNvSpPr/>
          <p:nvPr/>
        </p:nvSpPr>
        <p:spPr>
          <a:xfrm>
            <a:off x="1348440" y="1582340"/>
            <a:ext cx="5670197" cy="4493538"/>
          </a:xfrm>
          <a:prstGeom prst="rect">
            <a:avLst/>
          </a:prstGeom>
        </p:spPr>
        <p:txBody>
          <a:bodyPr wrap="square">
            <a:spAutoFit/>
          </a:bodyPr>
          <a:lstStyle/>
          <a:p>
            <a:pPr algn="ctr"/>
            <a:r>
              <a:rPr lang="en-US" sz="2000" dirty="0">
                <a:solidFill>
                  <a:srgbClr val="FFFF00"/>
                </a:solidFill>
              </a:rPr>
              <a:t>“</a:t>
            </a:r>
            <a:r>
              <a:rPr lang="en-US" sz="2000" i="1" dirty="0">
                <a:solidFill>
                  <a:srgbClr val="FFFF00"/>
                </a:solidFill>
              </a:rPr>
              <a:t>The new and everlasting covenant</a:t>
            </a:r>
            <a:r>
              <a:rPr lang="en-US" sz="2000" dirty="0">
                <a:solidFill>
                  <a:srgbClr val="FFFF00"/>
                </a:solidFill>
              </a:rPr>
              <a:t> is the fulness of the gospel. </a:t>
            </a:r>
          </a:p>
          <a:p>
            <a:endParaRPr lang="en-US" dirty="0">
              <a:solidFill>
                <a:schemeClr val="bg1"/>
              </a:solidFill>
            </a:endParaRPr>
          </a:p>
          <a:p>
            <a:r>
              <a:rPr lang="en-US" dirty="0">
                <a:solidFill>
                  <a:schemeClr val="bg1"/>
                </a:solidFill>
              </a:rPr>
              <a:t>It is composed of ‘All covenants, contracts, bonds, obligations, oaths, vows, performances, connections, associations, or expectations’ that are sealed upon members of the Church by the Holy Spirit of promise, or the Holy Ghost, by the authority of the President of the Church who holds the keys. </a:t>
            </a:r>
          </a:p>
          <a:p>
            <a:endParaRPr lang="en-US" dirty="0">
              <a:solidFill>
                <a:schemeClr val="bg1"/>
              </a:solidFill>
            </a:endParaRPr>
          </a:p>
          <a:p>
            <a:r>
              <a:rPr lang="en-US" dirty="0">
                <a:solidFill>
                  <a:schemeClr val="bg1"/>
                </a:solidFill>
              </a:rPr>
              <a:t>The President of the Church holds the keys of the Melchizedek Priesthood. He delegates authority to others and authorizes them to perform the sacred ordinances of the priesthood.</a:t>
            </a:r>
          </a:p>
          <a:p>
            <a:r>
              <a:rPr lang="en-US" sz="1200" dirty="0">
                <a:solidFill>
                  <a:schemeClr val="bg1"/>
                </a:solidFill>
              </a:rPr>
              <a:t>Joseph Fielding Smith</a:t>
            </a:r>
          </a:p>
          <a:p>
            <a:endParaRPr lang="en-US" dirty="0">
              <a:solidFill>
                <a:schemeClr val="bg1"/>
              </a:solidFill>
            </a:endParaRPr>
          </a:p>
        </p:txBody>
      </p:sp>
      <p:pic>
        <p:nvPicPr>
          <p:cNvPr id="3" name="Picture 2">
            <a:extLst>
              <a:ext uri="{FF2B5EF4-FFF2-40B4-BE49-F238E27FC236}">
                <a16:creationId xmlns:a16="http://schemas.microsoft.com/office/drawing/2014/main" id="{9A74434B-0EDE-4386-B4E7-8FA727081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846" y="1398103"/>
            <a:ext cx="3810000" cy="2857500"/>
          </a:xfrm>
          <a:prstGeom prst="rect">
            <a:avLst/>
          </a:prstGeom>
        </p:spPr>
      </p:pic>
      <p:pic>
        <p:nvPicPr>
          <p:cNvPr id="7" name="Picture 6">
            <a:extLst>
              <a:ext uri="{FF2B5EF4-FFF2-40B4-BE49-F238E27FC236}">
                <a16:creationId xmlns:a16="http://schemas.microsoft.com/office/drawing/2014/main" id="{25D1C646-44FB-48D3-BB6C-99E526B9D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6014" y="4471570"/>
            <a:ext cx="1310640" cy="1749552"/>
          </a:xfrm>
          <a:prstGeom prst="rect">
            <a:avLst/>
          </a:prstGeom>
        </p:spPr>
      </p:pic>
      <p:pic>
        <p:nvPicPr>
          <p:cNvPr id="12" name="Picture 11">
            <a:extLst>
              <a:ext uri="{FF2B5EF4-FFF2-40B4-BE49-F238E27FC236}">
                <a16:creationId xmlns:a16="http://schemas.microsoft.com/office/drawing/2014/main" id="{E10826D7-8DE2-4011-93B6-B4E059CBE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584" y="4471570"/>
            <a:ext cx="1322832" cy="1749552"/>
          </a:xfrm>
          <a:prstGeom prst="rect">
            <a:avLst/>
          </a:prstGeom>
        </p:spPr>
      </p:pic>
      <p:pic>
        <p:nvPicPr>
          <p:cNvPr id="14" name="Picture 13">
            <a:extLst>
              <a:ext uri="{FF2B5EF4-FFF2-40B4-BE49-F238E27FC236}">
                <a16:creationId xmlns:a16="http://schemas.microsoft.com/office/drawing/2014/main" id="{7462A0A8-7D0F-46D8-8237-2AB2602FD4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307" y="216600"/>
            <a:ext cx="1195387" cy="1547812"/>
          </a:xfrm>
          <a:prstGeom prst="rect">
            <a:avLst/>
          </a:prstGeom>
        </p:spPr>
      </p:pic>
    </p:spTree>
    <p:extLst>
      <p:ext uri="{BB962C8B-B14F-4D97-AF65-F5344CB8AC3E}">
        <p14:creationId xmlns:p14="http://schemas.microsoft.com/office/powerpoint/2010/main" val="162719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98DBE4-A76B-4E11-96F3-1CA6C49C2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5618" y="6488668"/>
            <a:ext cx="2057400" cy="369332"/>
          </a:xfrm>
          <a:prstGeom prst="rect">
            <a:avLst/>
          </a:prstGeom>
          <a:noFill/>
        </p:spPr>
        <p:txBody>
          <a:bodyPr wrap="square" rtlCol="0">
            <a:spAutoFit/>
          </a:bodyPr>
          <a:lstStyle/>
          <a:p>
            <a:r>
              <a:rPr lang="en-US" dirty="0">
                <a:solidFill>
                  <a:schemeClr val="bg1"/>
                </a:solidFill>
              </a:rPr>
              <a:t>D&amp;C 22:1-4</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Marriage for Eternity</a:t>
            </a:r>
          </a:p>
        </p:txBody>
      </p:sp>
      <p:sp>
        <p:nvSpPr>
          <p:cNvPr id="9" name="Rectangle 8"/>
          <p:cNvSpPr/>
          <p:nvPr/>
        </p:nvSpPr>
        <p:spPr>
          <a:xfrm>
            <a:off x="5345558" y="2164559"/>
            <a:ext cx="6305336" cy="2492990"/>
          </a:xfrm>
          <a:prstGeom prst="rect">
            <a:avLst/>
          </a:prstGeom>
        </p:spPr>
        <p:txBody>
          <a:bodyPr wrap="square">
            <a:spAutoFit/>
          </a:bodyPr>
          <a:lstStyle/>
          <a:p>
            <a:r>
              <a:rPr lang="en-US" sz="2400" dirty="0">
                <a:solidFill>
                  <a:schemeClr val="bg1"/>
                </a:solidFill>
              </a:rPr>
              <a:t>“Marriage for eternity is </a:t>
            </a:r>
            <a:r>
              <a:rPr lang="en-US" sz="2400" i="1" dirty="0">
                <a:solidFill>
                  <a:schemeClr val="bg1"/>
                </a:solidFill>
              </a:rPr>
              <a:t>a</a:t>
            </a:r>
            <a:r>
              <a:rPr lang="en-US" sz="2400" dirty="0">
                <a:solidFill>
                  <a:schemeClr val="bg1"/>
                </a:solidFill>
              </a:rPr>
              <a:t> new and everlasting covenant. Baptism is also </a:t>
            </a:r>
            <a:r>
              <a:rPr lang="en-US" sz="2400" i="1" dirty="0">
                <a:solidFill>
                  <a:schemeClr val="bg1"/>
                </a:solidFill>
              </a:rPr>
              <a:t>a </a:t>
            </a:r>
            <a:r>
              <a:rPr lang="en-US" sz="2400" dirty="0">
                <a:solidFill>
                  <a:schemeClr val="bg1"/>
                </a:solidFill>
              </a:rPr>
              <a:t>new and everlasting covenant [see D&amp;C 132:22], and likewise ordination to the priesthood, and every other covenant is everlasting and a part of </a:t>
            </a:r>
            <a:r>
              <a:rPr lang="en-US" sz="2400" i="1" dirty="0">
                <a:solidFill>
                  <a:schemeClr val="bg1"/>
                </a:solidFill>
              </a:rPr>
              <a:t>the</a:t>
            </a:r>
            <a:r>
              <a:rPr lang="en-US" sz="2400" dirty="0">
                <a:solidFill>
                  <a:schemeClr val="bg1"/>
                </a:solidFill>
              </a:rPr>
              <a:t> new and everlasting covenant which embraces all things.” </a:t>
            </a:r>
          </a:p>
          <a:p>
            <a:r>
              <a:rPr lang="en-US" sz="1200" dirty="0">
                <a:solidFill>
                  <a:schemeClr val="bg1"/>
                </a:solidFill>
              </a:rPr>
              <a:t>Joseph Fielding Smith</a:t>
            </a:r>
          </a:p>
        </p:txBody>
      </p:sp>
      <p:pic>
        <p:nvPicPr>
          <p:cNvPr id="7" name="Picture 6" descr="image-61.jpg"/>
          <p:cNvPicPr>
            <a:picLocks noChangeAspect="1"/>
          </p:cNvPicPr>
          <p:nvPr/>
        </p:nvPicPr>
        <p:blipFill>
          <a:blip r:embed="rId3" cstate="print"/>
          <a:srcRect l="5479" b="8119"/>
          <a:stretch>
            <a:fillRect/>
          </a:stretch>
        </p:blipFill>
        <p:spPr>
          <a:xfrm>
            <a:off x="767993" y="1802259"/>
            <a:ext cx="4267200" cy="3586922"/>
          </a:xfrm>
          <a:prstGeom prst="rect">
            <a:avLst/>
          </a:prstGeom>
        </p:spPr>
      </p:pic>
      <p:pic>
        <p:nvPicPr>
          <p:cNvPr id="11" name="Picture 10">
            <a:extLst>
              <a:ext uri="{FF2B5EF4-FFF2-40B4-BE49-F238E27FC236}">
                <a16:creationId xmlns:a16="http://schemas.microsoft.com/office/drawing/2014/main" id="{6568F008-BC0F-44D7-B2DA-75D914A0D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0690" y="4983868"/>
            <a:ext cx="1195387" cy="1547812"/>
          </a:xfrm>
          <a:prstGeom prst="rect">
            <a:avLst/>
          </a:prstGeom>
        </p:spPr>
      </p:pic>
    </p:spTree>
    <p:extLst>
      <p:ext uri="{BB962C8B-B14F-4D97-AF65-F5344CB8AC3E}">
        <p14:creationId xmlns:p14="http://schemas.microsoft.com/office/powerpoint/2010/main" val="102726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9694B0-733C-4957-A84A-29FFF5B94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148" y="6486256"/>
            <a:ext cx="2057400" cy="369332"/>
          </a:xfrm>
          <a:prstGeom prst="rect">
            <a:avLst/>
          </a:prstGeom>
          <a:noFill/>
        </p:spPr>
        <p:txBody>
          <a:bodyPr wrap="square" rtlCol="0">
            <a:spAutoFit/>
          </a:bodyPr>
          <a:lstStyle/>
          <a:p>
            <a:r>
              <a:rPr lang="en-US" dirty="0">
                <a:solidFill>
                  <a:schemeClr val="bg1"/>
                </a:solidFill>
              </a:rPr>
              <a:t>D&amp;C 22:4</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Take Council From God Only</a:t>
            </a:r>
          </a:p>
        </p:txBody>
      </p:sp>
      <p:sp>
        <p:nvSpPr>
          <p:cNvPr id="9" name="Rectangle 8"/>
          <p:cNvSpPr/>
          <p:nvPr/>
        </p:nvSpPr>
        <p:spPr>
          <a:xfrm>
            <a:off x="531341" y="1219201"/>
            <a:ext cx="7469659" cy="2677656"/>
          </a:xfrm>
          <a:prstGeom prst="rect">
            <a:avLst/>
          </a:prstGeom>
        </p:spPr>
        <p:txBody>
          <a:bodyPr wrap="square">
            <a:spAutoFit/>
          </a:bodyPr>
          <a:lstStyle/>
          <a:p>
            <a:pPr fontAlgn="base"/>
            <a:r>
              <a:rPr lang="en-US" sz="2400" dirty="0">
                <a:solidFill>
                  <a:schemeClr val="bg1"/>
                </a:solidFill>
              </a:rPr>
              <a:t> ¶For my thoughts </a:t>
            </a:r>
            <a:r>
              <a:rPr lang="en-US" sz="2400" i="1" dirty="0">
                <a:solidFill>
                  <a:schemeClr val="bg1"/>
                </a:solidFill>
              </a:rPr>
              <a:t>are</a:t>
            </a:r>
            <a:r>
              <a:rPr lang="en-US" sz="2400" dirty="0">
                <a:solidFill>
                  <a:schemeClr val="bg1"/>
                </a:solidFill>
              </a:rPr>
              <a:t> not your thoughts, neither </a:t>
            </a:r>
            <a:r>
              <a:rPr lang="en-US" sz="2400" i="1" dirty="0">
                <a:solidFill>
                  <a:schemeClr val="bg1"/>
                </a:solidFill>
              </a:rPr>
              <a:t>are</a:t>
            </a:r>
            <a:r>
              <a:rPr lang="en-US" sz="2400" dirty="0">
                <a:solidFill>
                  <a:schemeClr val="bg1"/>
                </a:solidFill>
              </a:rPr>
              <a:t> your</a:t>
            </a:r>
            <a:r>
              <a:rPr lang="en-US" sz="2400" baseline="30000" dirty="0">
                <a:solidFill>
                  <a:schemeClr val="bg1"/>
                </a:solidFill>
              </a:rPr>
              <a:t> </a:t>
            </a:r>
            <a:r>
              <a:rPr lang="en-US" sz="2400" dirty="0">
                <a:solidFill>
                  <a:schemeClr val="bg1"/>
                </a:solidFill>
              </a:rPr>
              <a:t>ways my ways, </a:t>
            </a:r>
            <a:r>
              <a:rPr lang="en-US" sz="2400" dirty="0" err="1">
                <a:solidFill>
                  <a:schemeClr val="bg1"/>
                </a:solidFill>
              </a:rPr>
              <a:t>saith</a:t>
            </a:r>
            <a:r>
              <a:rPr lang="en-US" sz="2400" dirty="0">
                <a:solidFill>
                  <a:schemeClr val="bg1"/>
                </a:solidFill>
              </a:rPr>
              <a:t> the </a:t>
            </a:r>
            <a:r>
              <a:rPr lang="en-US" sz="2400" cap="small" dirty="0">
                <a:solidFill>
                  <a:schemeClr val="bg1"/>
                </a:solidFill>
              </a:rPr>
              <a:t>Lord</a:t>
            </a:r>
            <a:r>
              <a:rPr lang="en-US" sz="2400" dirty="0">
                <a:solidFill>
                  <a:schemeClr val="bg1"/>
                </a:solidFill>
              </a:rPr>
              <a:t>.</a:t>
            </a:r>
          </a:p>
          <a:p>
            <a:pPr fontAlgn="base"/>
            <a:endParaRPr lang="en-US" sz="2400" dirty="0">
              <a:solidFill>
                <a:schemeClr val="bg1"/>
              </a:solidFill>
            </a:endParaRPr>
          </a:p>
          <a:p>
            <a:pPr fontAlgn="base"/>
            <a:r>
              <a:rPr lang="en-US" sz="2400" dirty="0">
                <a:solidFill>
                  <a:schemeClr val="bg1"/>
                </a:solidFill>
              </a:rPr>
              <a:t>For </a:t>
            </a:r>
            <a:r>
              <a:rPr lang="en-US" sz="2400" i="1" dirty="0">
                <a:solidFill>
                  <a:schemeClr val="bg1"/>
                </a:solidFill>
              </a:rPr>
              <a:t>as</a:t>
            </a:r>
            <a:r>
              <a:rPr lang="en-US" sz="2400" dirty="0">
                <a:solidFill>
                  <a:schemeClr val="bg1"/>
                </a:solidFill>
              </a:rPr>
              <a:t> the heavens are higher than the earth, so are my ways</a:t>
            </a:r>
            <a:r>
              <a:rPr lang="en-US" sz="2400" baseline="30000" dirty="0">
                <a:solidFill>
                  <a:schemeClr val="bg1"/>
                </a:solidFill>
              </a:rPr>
              <a:t> </a:t>
            </a:r>
            <a:r>
              <a:rPr lang="en-US" sz="2400" dirty="0">
                <a:solidFill>
                  <a:schemeClr val="bg1"/>
                </a:solidFill>
              </a:rPr>
              <a:t>higher than your ways, and my thoughts than your thoughts.”</a:t>
            </a:r>
          </a:p>
          <a:p>
            <a:pPr fontAlgn="base"/>
            <a:r>
              <a:rPr lang="en-US" sz="2400" dirty="0">
                <a:solidFill>
                  <a:schemeClr val="bg1"/>
                </a:solidFill>
              </a:rPr>
              <a:t>Isaiah 55:8-9</a:t>
            </a:r>
          </a:p>
        </p:txBody>
      </p:sp>
      <p:sp>
        <p:nvSpPr>
          <p:cNvPr id="6" name="Rectangle 5"/>
          <p:cNvSpPr/>
          <p:nvPr/>
        </p:nvSpPr>
        <p:spPr>
          <a:xfrm>
            <a:off x="5719320" y="4371815"/>
            <a:ext cx="6305532" cy="2308324"/>
          </a:xfrm>
          <a:prstGeom prst="rect">
            <a:avLst/>
          </a:prstGeom>
        </p:spPr>
        <p:txBody>
          <a:bodyPr wrap="square">
            <a:spAutoFit/>
          </a:bodyPr>
          <a:lstStyle/>
          <a:p>
            <a:r>
              <a:rPr lang="en-US" sz="2400" dirty="0">
                <a:solidFill>
                  <a:schemeClr val="bg1"/>
                </a:solidFill>
              </a:rPr>
              <a:t>“Wherefore, brethren, seek not to counsel the Lord, but to take counsel from his hand. For behold, ye yourselves know that he </a:t>
            </a:r>
            <a:r>
              <a:rPr lang="en-US" sz="2400" dirty="0" err="1">
                <a:solidFill>
                  <a:schemeClr val="bg1"/>
                </a:solidFill>
              </a:rPr>
              <a:t>counseleth</a:t>
            </a:r>
            <a:r>
              <a:rPr lang="en-US" sz="2400" dirty="0">
                <a:solidFill>
                  <a:schemeClr val="bg1"/>
                </a:solidFill>
              </a:rPr>
              <a:t> in wisdom, and in justice, and in great mercy, over all his works.”</a:t>
            </a:r>
          </a:p>
          <a:p>
            <a:r>
              <a:rPr lang="en-US" sz="2400" dirty="0">
                <a:solidFill>
                  <a:schemeClr val="bg1"/>
                </a:solidFill>
              </a:rPr>
              <a:t>Jacob 4:10</a:t>
            </a:r>
          </a:p>
        </p:txBody>
      </p:sp>
      <p:pic>
        <p:nvPicPr>
          <p:cNvPr id="3" name="Picture 2">
            <a:extLst>
              <a:ext uri="{FF2B5EF4-FFF2-40B4-BE49-F238E27FC236}">
                <a16:creationId xmlns:a16="http://schemas.microsoft.com/office/drawing/2014/main" id="{049705BD-5B76-4159-9413-44736A8C7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871" y="1407594"/>
            <a:ext cx="2664622" cy="2664622"/>
          </a:xfrm>
          <a:prstGeom prst="rect">
            <a:avLst/>
          </a:prstGeom>
        </p:spPr>
      </p:pic>
      <p:pic>
        <p:nvPicPr>
          <p:cNvPr id="11" name="Picture 10">
            <a:extLst>
              <a:ext uri="{FF2B5EF4-FFF2-40B4-BE49-F238E27FC236}">
                <a16:creationId xmlns:a16="http://schemas.microsoft.com/office/drawing/2014/main" id="{BE9AC574-CA9E-450B-AB57-63DB242E5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592" y="3913643"/>
            <a:ext cx="4021121" cy="2570201"/>
          </a:xfrm>
          <a:prstGeom prst="rect">
            <a:avLst/>
          </a:prstGeom>
        </p:spPr>
      </p:pic>
    </p:spTree>
    <p:extLst>
      <p:ext uri="{BB962C8B-B14F-4D97-AF65-F5344CB8AC3E}">
        <p14:creationId xmlns:p14="http://schemas.microsoft.com/office/powerpoint/2010/main" val="126860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387341-7EC3-4C19-B42E-DDA97070C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6200" y="6488668"/>
            <a:ext cx="2057400" cy="369332"/>
          </a:xfrm>
          <a:prstGeom prst="rect">
            <a:avLst/>
          </a:prstGeom>
          <a:noFill/>
        </p:spPr>
        <p:txBody>
          <a:bodyPr wrap="square" rtlCol="0">
            <a:spAutoFit/>
          </a:bodyPr>
          <a:lstStyle/>
          <a:p>
            <a:r>
              <a:rPr lang="en-US" dirty="0">
                <a:solidFill>
                  <a:schemeClr val="bg1"/>
                </a:solidFill>
              </a:rPr>
              <a:t>D&amp;C 23:1-2</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gency FB" pitchFamily="34" charset="0"/>
              </a:rPr>
              <a:t>5 Men—Called of God</a:t>
            </a:r>
          </a:p>
        </p:txBody>
      </p:sp>
      <p:sp>
        <p:nvSpPr>
          <p:cNvPr id="12" name="Rectangle 11"/>
          <p:cNvSpPr/>
          <p:nvPr/>
        </p:nvSpPr>
        <p:spPr>
          <a:xfrm>
            <a:off x="1198944" y="1626082"/>
            <a:ext cx="5112774" cy="4154984"/>
          </a:xfrm>
          <a:prstGeom prst="rect">
            <a:avLst/>
          </a:prstGeom>
        </p:spPr>
        <p:txBody>
          <a:bodyPr wrap="square">
            <a:spAutoFit/>
          </a:bodyPr>
          <a:lstStyle/>
          <a:p>
            <a:r>
              <a:rPr lang="en-US" sz="2400" i="1" dirty="0">
                <a:solidFill>
                  <a:schemeClr val="bg1"/>
                </a:solidFill>
              </a:rPr>
              <a:t>Oliver </a:t>
            </a:r>
            <a:r>
              <a:rPr lang="en-US" sz="2400" i="1" dirty="0" err="1">
                <a:solidFill>
                  <a:schemeClr val="bg1"/>
                </a:solidFill>
              </a:rPr>
              <a:t>Cowdery</a:t>
            </a:r>
            <a:r>
              <a:rPr lang="en-US" sz="2400" i="1" dirty="0">
                <a:solidFill>
                  <a:schemeClr val="bg1"/>
                </a:solidFill>
              </a:rPr>
              <a:t>, </a:t>
            </a:r>
            <a:r>
              <a:rPr lang="en-US" sz="2400" dirty="0">
                <a:solidFill>
                  <a:schemeClr val="bg1"/>
                </a:solidFill>
              </a:rPr>
              <a:t>On May 15, 1829, Cowdery and Smith received the Aaronic priesthood from John the Baptist, after which they baptized each other in the Susquehanna River. Then the Melchizedek Priesthood shortly thereafter from Peter, James, and John.</a:t>
            </a:r>
          </a:p>
          <a:p>
            <a:r>
              <a:rPr lang="en-US" sz="2400" dirty="0">
                <a:solidFill>
                  <a:schemeClr val="bg1"/>
                </a:solidFill>
              </a:rPr>
              <a:t>The Lord exhorted him to not be prideful and avoid temptation. To make known to the world the gospel and to preach the truth.</a:t>
            </a:r>
          </a:p>
        </p:txBody>
      </p:sp>
      <p:pic>
        <p:nvPicPr>
          <p:cNvPr id="3" name="Picture 2">
            <a:extLst>
              <a:ext uri="{FF2B5EF4-FFF2-40B4-BE49-F238E27FC236}">
                <a16:creationId xmlns:a16="http://schemas.microsoft.com/office/drawing/2014/main" id="{BFD0A6F4-94B8-4554-ADA3-2058BE75C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662" y="1391566"/>
            <a:ext cx="2322777" cy="4389500"/>
          </a:xfrm>
          <a:prstGeom prst="rect">
            <a:avLst/>
          </a:prstGeom>
        </p:spPr>
      </p:pic>
    </p:spTree>
    <p:extLst>
      <p:ext uri="{BB962C8B-B14F-4D97-AF65-F5344CB8AC3E}">
        <p14:creationId xmlns:p14="http://schemas.microsoft.com/office/powerpoint/2010/main" val="995158738"/>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2741</Words>
  <Application>Microsoft Office PowerPoint</Application>
  <PresentationFormat>Widescreen</PresentationFormat>
  <Paragraphs>98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Agency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2018-04-17T13:42:31Z</dcterms:created>
  <dcterms:modified xsi:type="dcterms:W3CDTF">2020-07-02T15:53:21Z</dcterms:modified>
</cp:coreProperties>
</file>