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2" r:id="rId4"/>
    <p:sldId id="259" r:id="rId5"/>
    <p:sldId id="260" r:id="rId6"/>
    <p:sldId id="263" r:id="rId7"/>
    <p:sldId id="264" r:id="rId8"/>
    <p:sldId id="267" r:id="rId9"/>
    <p:sldId id="268" r:id="rId10"/>
    <p:sldId id="265" r:id="rId11"/>
    <p:sldId id="266" r:id="rId12"/>
    <p:sldId id="269" r:id="rId13"/>
    <p:sldId id="274" r:id="rId14"/>
    <p:sldId id="270" r:id="rId15"/>
    <p:sldId id="271" r:id="rId16"/>
    <p:sldId id="272" r:id="rId17"/>
    <p:sldId id="273" r:id="rId18"/>
    <p:sldId id="276" r:id="rId19"/>
    <p:sldId id="275" r:id="rId20"/>
    <p:sldId id="277" r:id="rId21"/>
    <p:sldId id="261"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1643-BF0A-48AB-BCE9-0290BBA23C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92DB71-7D60-4521-955E-5EE24AF963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DF0A6B-794C-4029-AA9E-8DC3648BB73D}"/>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5" name="Footer Placeholder 4">
            <a:extLst>
              <a:ext uri="{FF2B5EF4-FFF2-40B4-BE49-F238E27FC236}">
                <a16:creationId xmlns:a16="http://schemas.microsoft.com/office/drawing/2014/main" id="{C4C7CDC2-7C6C-47C1-9459-9AB6755BA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4DDC6-4BA2-45D1-8BA7-57C5AFEF688B}"/>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276571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A0FB-2382-418C-B9A9-B87C2BE45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304FE-1172-4451-BB11-4E090C9BF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DDA67-EB2C-4A9D-9FCB-5B4F4866F6CD}"/>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5" name="Footer Placeholder 4">
            <a:extLst>
              <a:ext uri="{FF2B5EF4-FFF2-40B4-BE49-F238E27FC236}">
                <a16:creationId xmlns:a16="http://schemas.microsoft.com/office/drawing/2014/main" id="{02CA1CD0-05F6-4DD1-B685-411D0A690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3584E-B2EE-48D9-BCD8-CC0E57C667EB}"/>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28130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708DD-9240-48AF-9168-EF25D75AA3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C51D17-92FE-44FA-BAF9-A33D0A8942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BCD49-CA0E-41FD-9F6F-94ED28D4DFD1}"/>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5" name="Footer Placeholder 4">
            <a:extLst>
              <a:ext uri="{FF2B5EF4-FFF2-40B4-BE49-F238E27FC236}">
                <a16:creationId xmlns:a16="http://schemas.microsoft.com/office/drawing/2014/main" id="{D854D92E-B81F-460D-B378-CCA8A2A17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21D41-AE8D-48A9-9D2D-86427E91A144}"/>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196073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0320-AC3B-4482-8977-66D03CBA4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D0293-61DC-4145-8523-1C1CE29013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45080-D74C-4964-8CE5-6F488A079FB5}"/>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5" name="Footer Placeholder 4">
            <a:extLst>
              <a:ext uri="{FF2B5EF4-FFF2-40B4-BE49-F238E27FC236}">
                <a16:creationId xmlns:a16="http://schemas.microsoft.com/office/drawing/2014/main" id="{BFF1C12E-2CEE-4055-BFC9-9D214F4D9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A5515-6BA3-4306-92B3-D484A8EA03FB}"/>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389355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6384-EAB0-4464-B82B-94A4373860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AC851F-5FBC-4B1E-A901-1A2C8580B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8ABCC3-4E3D-430C-8A22-D91B676A6940}"/>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5" name="Footer Placeholder 4">
            <a:extLst>
              <a:ext uri="{FF2B5EF4-FFF2-40B4-BE49-F238E27FC236}">
                <a16:creationId xmlns:a16="http://schemas.microsoft.com/office/drawing/2014/main" id="{CF4ED79A-5079-4DE9-862A-76A5F1C38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9535E-0873-4737-9AC9-57D18135D82B}"/>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272827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CABA-B658-4ADF-8F3B-EB277D104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1782D-DAB1-4022-8429-F7F2FFB862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7D3236-7C04-4713-A63D-D5B1D57505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33FDDB-3771-43BA-B720-8677AB5F2E36}"/>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6" name="Footer Placeholder 5">
            <a:extLst>
              <a:ext uri="{FF2B5EF4-FFF2-40B4-BE49-F238E27FC236}">
                <a16:creationId xmlns:a16="http://schemas.microsoft.com/office/drawing/2014/main" id="{E52875A8-CA69-4532-832C-B4A022699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126FA-26FD-4A1D-B8B8-61F4689905B2}"/>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360192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FA39-1B0E-404E-87DB-8914E459A1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B41EAD-CCF6-4469-9C19-C004F7AE5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B2EFF7-C398-4FB0-84BC-CB5150219D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908D8B-D893-438E-B3E6-C9DCAEFFF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0088DC-2DE8-4D2B-8923-85F538CE96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3B19E9-976C-456A-BC41-7AF146CD768D}"/>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8" name="Footer Placeholder 7">
            <a:extLst>
              <a:ext uri="{FF2B5EF4-FFF2-40B4-BE49-F238E27FC236}">
                <a16:creationId xmlns:a16="http://schemas.microsoft.com/office/drawing/2014/main" id="{F768C940-F005-427C-BDD2-503D00B896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74F6C9-ACFE-44E4-B527-D7BCA58264A1}"/>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390372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A3E0-3E8B-4BF5-B2EC-A6A21D1FEA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21554-EDB4-4ACA-A29A-283C33EA87AA}"/>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4" name="Footer Placeholder 3">
            <a:extLst>
              <a:ext uri="{FF2B5EF4-FFF2-40B4-BE49-F238E27FC236}">
                <a16:creationId xmlns:a16="http://schemas.microsoft.com/office/drawing/2014/main" id="{E34228AC-99F8-41BD-BC91-7A7D54F57C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AB6870-0DFF-46B6-A9BC-63CF1193F9DC}"/>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41584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0B17D5-7785-4FC3-9BA8-089903F1CE5F}"/>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3" name="Footer Placeholder 2">
            <a:extLst>
              <a:ext uri="{FF2B5EF4-FFF2-40B4-BE49-F238E27FC236}">
                <a16:creationId xmlns:a16="http://schemas.microsoft.com/office/drawing/2014/main" id="{E81841B8-C374-45CA-8F25-630C3BA668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F11D2B-A4CC-44F2-BA2D-F0CDBED3AF15}"/>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379278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B01B-7A8C-4D4B-9AE3-D35426ED2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A5403-6E50-475C-8735-1F35FD3D4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34737C-66A3-4F3E-BA38-DB77B5000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91DBCF-708C-446B-9E6D-7D7E579D1E32}"/>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6" name="Footer Placeholder 5">
            <a:extLst>
              <a:ext uri="{FF2B5EF4-FFF2-40B4-BE49-F238E27FC236}">
                <a16:creationId xmlns:a16="http://schemas.microsoft.com/office/drawing/2014/main" id="{3BF72E57-E265-486A-8B8E-00F602389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24E9FE-53AD-4E32-BAB8-54F4B7E39362}"/>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12106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0728-361A-438F-A9E4-9C09095BC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1B66F9-3B86-494B-8EB4-3F4282D9C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9F73B-22D1-4C3E-A23A-06C58ADE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0037D0-A649-4038-A761-D403417CFCA8}"/>
              </a:ext>
            </a:extLst>
          </p:cNvPr>
          <p:cNvSpPr>
            <a:spLocks noGrp="1"/>
          </p:cNvSpPr>
          <p:nvPr>
            <p:ph type="dt" sz="half" idx="10"/>
          </p:nvPr>
        </p:nvSpPr>
        <p:spPr/>
        <p:txBody>
          <a:bodyPr/>
          <a:lstStyle/>
          <a:p>
            <a:fld id="{634F7410-771F-404F-A967-1DC7EB21B043}" type="datetimeFigureOut">
              <a:rPr lang="en-US" smtClean="0"/>
              <a:t>7/9/2020</a:t>
            </a:fld>
            <a:endParaRPr lang="en-US"/>
          </a:p>
        </p:txBody>
      </p:sp>
      <p:sp>
        <p:nvSpPr>
          <p:cNvPr id="6" name="Footer Placeholder 5">
            <a:extLst>
              <a:ext uri="{FF2B5EF4-FFF2-40B4-BE49-F238E27FC236}">
                <a16:creationId xmlns:a16="http://schemas.microsoft.com/office/drawing/2014/main" id="{A575001F-9F92-4913-A26D-56FFA4041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514FF-8FE4-4BB1-8D04-4F74214BF56E}"/>
              </a:ext>
            </a:extLst>
          </p:cNvPr>
          <p:cNvSpPr>
            <a:spLocks noGrp="1"/>
          </p:cNvSpPr>
          <p:nvPr>
            <p:ph type="sldNum" sz="quarter" idx="12"/>
          </p:nvPr>
        </p:nvSpPr>
        <p:spPr/>
        <p:txBody>
          <a:bodyPr/>
          <a:lstStyle/>
          <a:p>
            <a:fld id="{F0494B89-F0CD-476A-9607-8A23F5E32593}" type="slidenum">
              <a:rPr lang="en-US" smtClean="0"/>
              <a:t>‹#›</a:t>
            </a:fld>
            <a:endParaRPr lang="en-US"/>
          </a:p>
        </p:txBody>
      </p:sp>
    </p:spTree>
    <p:extLst>
      <p:ext uri="{BB962C8B-B14F-4D97-AF65-F5344CB8AC3E}">
        <p14:creationId xmlns:p14="http://schemas.microsoft.com/office/powerpoint/2010/main" val="217587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28679-6D81-4743-B433-6CDDB77D0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E4A13E-C0D2-49CF-8994-5B171D078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13C3D-CC08-4A53-B731-5CBFCBD4D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F7410-771F-404F-A967-1DC7EB21B043}" type="datetimeFigureOut">
              <a:rPr lang="en-US" smtClean="0"/>
              <a:t>7/9/2020</a:t>
            </a:fld>
            <a:endParaRPr lang="en-US"/>
          </a:p>
        </p:txBody>
      </p:sp>
      <p:sp>
        <p:nvSpPr>
          <p:cNvPr id="5" name="Footer Placeholder 4">
            <a:extLst>
              <a:ext uri="{FF2B5EF4-FFF2-40B4-BE49-F238E27FC236}">
                <a16:creationId xmlns:a16="http://schemas.microsoft.com/office/drawing/2014/main" id="{5975A035-8879-43C6-971B-AA90D4F983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EA16AC-211B-47DF-BB95-391C56A10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94B89-F0CD-476A-9607-8A23F5E32593}" type="slidenum">
              <a:rPr lang="en-US" smtClean="0"/>
              <a:t>‹#›</a:t>
            </a:fld>
            <a:endParaRPr lang="en-US"/>
          </a:p>
        </p:txBody>
      </p:sp>
    </p:spTree>
    <p:extLst>
      <p:ext uri="{BB962C8B-B14F-4D97-AF65-F5344CB8AC3E}">
        <p14:creationId xmlns:p14="http://schemas.microsoft.com/office/powerpoint/2010/main" val="557881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A6E69CF0-D82A-4C2F-8A18-9A967EE02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18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4A9922C-21AE-42BB-AB0A-206E41240CAC}"/>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grpSp>
        <p:nvGrpSpPr>
          <p:cNvPr id="10" name="Group 9"/>
          <p:cNvGrpSpPr/>
          <p:nvPr/>
        </p:nvGrpSpPr>
        <p:grpSpPr>
          <a:xfrm>
            <a:off x="4724401" y="914400"/>
            <a:ext cx="2545773" cy="48006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95400" y="2362200"/>
              <a:ext cx="1905000" cy="1128514"/>
            </a:xfrm>
            <a:prstGeom prst="rect">
              <a:avLst/>
            </a:prstGeom>
          </p:spPr>
          <p:txBody>
            <a:bodyPr wrap="square">
              <a:spAutoFit/>
            </a:bodyPr>
            <a:lstStyle/>
            <a:p>
              <a:pPr algn="ctr"/>
              <a:r>
                <a:rPr lang="en-US" sz="1600" b="1" i="1" dirty="0"/>
                <a:t>If we are patient and endure our afflictions, the Lord will be with us</a:t>
              </a:r>
              <a:endParaRPr lang="en-US" sz="1600" dirty="0">
                <a:solidFill>
                  <a:schemeClr val="bg1"/>
                </a:solidFill>
              </a:endParaRPr>
            </a:p>
          </p:txBody>
        </p:sp>
      </p:grpSp>
      <p:sp>
        <p:nvSpPr>
          <p:cNvPr id="31" name="Rectangle 30"/>
          <p:cNvSpPr/>
          <p:nvPr/>
        </p:nvSpPr>
        <p:spPr>
          <a:xfrm>
            <a:off x="521227" y="726373"/>
            <a:ext cx="3873060" cy="3970318"/>
          </a:xfrm>
          <a:prstGeom prst="rect">
            <a:avLst/>
          </a:prstGeom>
        </p:spPr>
        <p:txBody>
          <a:bodyPr wrap="square">
            <a:spAutoFit/>
          </a:bodyPr>
          <a:lstStyle/>
          <a:p>
            <a:pPr fontAlgn="base"/>
            <a:r>
              <a:rPr lang="en-US" dirty="0">
                <a:solidFill>
                  <a:schemeClr val="bg1"/>
                </a:solidFill>
              </a:rPr>
              <a:t>“Patience—the ability to put our desires on hold for a time—is a precious and rare virtue. We want what we want, and we want it now. Therefore, the very idea of patience may seem unpleasant and, at times, bitter.</a:t>
            </a:r>
          </a:p>
          <a:p>
            <a:pPr fontAlgn="base"/>
            <a:endParaRPr lang="en-US" dirty="0">
              <a:solidFill>
                <a:schemeClr val="bg1"/>
              </a:solidFill>
            </a:endParaRPr>
          </a:p>
          <a:p>
            <a:pPr fontAlgn="base"/>
            <a:r>
              <a:rPr lang="en-US" dirty="0">
                <a:solidFill>
                  <a:schemeClr val="bg1"/>
                </a:solidFill>
              </a:rPr>
              <a:t>Nevertheless, without patience, we cannot please God; we cannot become perfect. Indeed, patience is a purifying process that refines understanding, deepens happiness, focuses action, and offers hope for peace.”</a:t>
            </a:r>
          </a:p>
        </p:txBody>
      </p:sp>
      <p:sp>
        <p:nvSpPr>
          <p:cNvPr id="32" name="Rectangle 31"/>
          <p:cNvSpPr/>
          <p:nvPr/>
        </p:nvSpPr>
        <p:spPr>
          <a:xfrm>
            <a:off x="7983045" y="645163"/>
            <a:ext cx="3048000" cy="4524315"/>
          </a:xfrm>
          <a:prstGeom prst="rect">
            <a:avLst/>
          </a:prstGeom>
        </p:spPr>
        <p:txBody>
          <a:bodyPr wrap="square">
            <a:spAutoFit/>
          </a:bodyPr>
          <a:lstStyle/>
          <a:p>
            <a:r>
              <a:rPr lang="en-US" dirty="0">
                <a:solidFill>
                  <a:schemeClr val="bg1"/>
                </a:solidFill>
              </a:rPr>
              <a:t>“There is an important concept here: patience is not passive resignation, nor is it failing to act because of our fears. </a:t>
            </a:r>
          </a:p>
          <a:p>
            <a:endParaRPr lang="en-US" dirty="0">
              <a:solidFill>
                <a:schemeClr val="bg1"/>
              </a:solidFill>
            </a:endParaRPr>
          </a:p>
          <a:p>
            <a:r>
              <a:rPr lang="en-US" dirty="0">
                <a:solidFill>
                  <a:schemeClr val="bg1"/>
                </a:solidFill>
              </a:rPr>
              <a:t>Patience means active waiting and enduring. It means staying with something and doing all that we can—working, hoping, and exercising faith; bearing hardship with fortitude, even when the desires of our hearts are delayed. Patience is not simply enduring; it is enduring well!”</a:t>
            </a:r>
          </a:p>
        </p:txBody>
      </p:sp>
      <p:sp>
        <p:nvSpPr>
          <p:cNvPr id="33" name="Rectangle 32"/>
          <p:cNvSpPr/>
          <p:nvPr/>
        </p:nvSpPr>
        <p:spPr>
          <a:xfrm>
            <a:off x="83575" y="6480617"/>
            <a:ext cx="2839239" cy="369332"/>
          </a:xfrm>
          <a:prstGeom prst="rect">
            <a:avLst/>
          </a:prstGeom>
        </p:spPr>
        <p:txBody>
          <a:bodyPr wrap="none">
            <a:spAutoFit/>
          </a:bodyPr>
          <a:lstStyle/>
          <a:p>
            <a:r>
              <a:rPr lang="en-US" dirty="0">
                <a:solidFill>
                  <a:schemeClr val="bg1"/>
                </a:solidFill>
              </a:rPr>
              <a:t>President Dieter F. </a:t>
            </a:r>
            <a:r>
              <a:rPr lang="en-US" dirty="0" err="1">
                <a:solidFill>
                  <a:schemeClr val="bg1"/>
                </a:solidFill>
              </a:rPr>
              <a:t>Uchtdorf</a:t>
            </a:r>
            <a:r>
              <a:rPr lang="en-US" dirty="0">
                <a:solidFill>
                  <a:schemeClr val="bg1"/>
                </a:solidFill>
              </a:rPr>
              <a:t> </a:t>
            </a:r>
            <a:endParaRPr lang="en-US" dirty="0"/>
          </a:p>
        </p:txBody>
      </p:sp>
      <p:pic>
        <p:nvPicPr>
          <p:cNvPr id="34" name="Picture 33" descr="dieter F. Uchtdorf.jpg"/>
          <p:cNvPicPr>
            <a:picLocks noChangeAspect="1"/>
          </p:cNvPicPr>
          <p:nvPr/>
        </p:nvPicPr>
        <p:blipFill>
          <a:blip r:embed="rId3" cstate="print"/>
          <a:stretch>
            <a:fillRect/>
          </a:stretch>
        </p:blipFill>
        <p:spPr>
          <a:xfrm>
            <a:off x="10429103" y="5009033"/>
            <a:ext cx="1326064" cy="1656249"/>
          </a:xfrm>
          <a:prstGeom prst="rect">
            <a:avLst/>
          </a:prstGeom>
        </p:spPr>
      </p:pic>
    </p:spTree>
    <p:extLst>
      <p:ext uri="{BB962C8B-B14F-4D97-AF65-F5344CB8AC3E}">
        <p14:creationId xmlns:p14="http://schemas.microsoft.com/office/powerpoint/2010/main" val="142543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3E5449-B3E0-4A76-B79D-96E34499F379}"/>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“Continue In Bearing My Name”</a:t>
            </a:r>
          </a:p>
        </p:txBody>
      </p:sp>
      <p:sp>
        <p:nvSpPr>
          <p:cNvPr id="7" name="TextBox 6"/>
          <p:cNvSpPr txBox="1"/>
          <p:nvPr/>
        </p:nvSpPr>
        <p:spPr>
          <a:xfrm>
            <a:off x="997974" y="1327356"/>
            <a:ext cx="3810000" cy="3139321"/>
          </a:xfrm>
          <a:prstGeom prst="rect">
            <a:avLst/>
          </a:prstGeom>
          <a:noFill/>
        </p:spPr>
        <p:txBody>
          <a:bodyPr wrap="square" rtlCol="0">
            <a:spAutoFit/>
          </a:bodyPr>
          <a:lstStyle/>
          <a:p>
            <a:r>
              <a:rPr lang="en-US" dirty="0">
                <a:solidFill>
                  <a:schemeClr val="bg1"/>
                </a:solidFill>
              </a:rPr>
              <a:t>All persons who are baptized as members of the Church covenant to take upon them the name of Christ and be known as Christians. </a:t>
            </a:r>
          </a:p>
          <a:p>
            <a:endParaRPr lang="en-US" dirty="0">
              <a:solidFill>
                <a:schemeClr val="bg1"/>
              </a:solidFill>
            </a:endParaRPr>
          </a:p>
          <a:p>
            <a:r>
              <a:rPr lang="en-US" dirty="0">
                <a:solidFill>
                  <a:schemeClr val="bg1"/>
                </a:solidFill>
              </a:rPr>
              <a:t>They thus bear witness to all others by their words and deeds concerning the Savior and His mission.</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9" name="TextBox 8"/>
          <p:cNvSpPr txBox="1"/>
          <p:nvPr/>
        </p:nvSpPr>
        <p:spPr>
          <a:xfrm>
            <a:off x="76200" y="6488668"/>
            <a:ext cx="3810000" cy="369332"/>
          </a:xfrm>
          <a:prstGeom prst="rect">
            <a:avLst/>
          </a:prstGeom>
          <a:noFill/>
        </p:spPr>
        <p:txBody>
          <a:bodyPr wrap="square" rtlCol="0">
            <a:spAutoFit/>
          </a:bodyPr>
          <a:lstStyle/>
          <a:p>
            <a:r>
              <a:rPr lang="en-US" dirty="0">
                <a:solidFill>
                  <a:schemeClr val="bg1"/>
                </a:solidFill>
              </a:rPr>
              <a:t>D&amp;C 24:10</a:t>
            </a:r>
          </a:p>
        </p:txBody>
      </p:sp>
      <p:sp>
        <p:nvSpPr>
          <p:cNvPr id="10" name="Rectangle 9"/>
          <p:cNvSpPr/>
          <p:nvPr/>
        </p:nvSpPr>
        <p:spPr>
          <a:xfrm>
            <a:off x="5562600" y="4574917"/>
            <a:ext cx="4572000" cy="1754326"/>
          </a:xfrm>
          <a:prstGeom prst="rect">
            <a:avLst/>
          </a:prstGeom>
        </p:spPr>
        <p:txBody>
          <a:bodyPr>
            <a:spAutoFit/>
          </a:bodyPr>
          <a:lstStyle/>
          <a:p>
            <a:r>
              <a:rPr lang="en-US" dirty="0">
                <a:solidFill>
                  <a:schemeClr val="bg1"/>
                </a:solidFill>
              </a:rPr>
              <a:t>“And the members shall manifest before the church, and also before the elders, by a godly walk and conversation, that they are worthy of it, that there may be works and faith agreeable to the holy scriptures—walking in holiness before the Lord.” D&amp;C 20:69</a:t>
            </a:r>
          </a:p>
        </p:txBody>
      </p:sp>
      <p:pic>
        <p:nvPicPr>
          <p:cNvPr id="3" name="Picture 2">
            <a:extLst>
              <a:ext uri="{FF2B5EF4-FFF2-40B4-BE49-F238E27FC236}">
                <a16:creationId xmlns:a16="http://schemas.microsoft.com/office/drawing/2014/main" id="{A5AADC05-859A-4202-A33B-CAAD905DC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626" y="1059121"/>
            <a:ext cx="3733800" cy="2987040"/>
          </a:xfrm>
          <a:prstGeom prst="rect">
            <a:avLst/>
          </a:prstGeom>
        </p:spPr>
      </p:pic>
    </p:spTree>
    <p:extLst>
      <p:ext uri="{BB962C8B-B14F-4D97-AF65-F5344CB8AC3E}">
        <p14:creationId xmlns:p14="http://schemas.microsoft.com/office/powerpoint/2010/main" val="27849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A4CE0C-A851-4C47-A418-3DE067AE13E4}"/>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Miracles</a:t>
            </a:r>
          </a:p>
        </p:txBody>
      </p:sp>
      <p:sp>
        <p:nvSpPr>
          <p:cNvPr id="7" name="TextBox 6"/>
          <p:cNvSpPr txBox="1"/>
          <p:nvPr/>
        </p:nvSpPr>
        <p:spPr>
          <a:xfrm>
            <a:off x="668594" y="969288"/>
            <a:ext cx="5562600" cy="4708981"/>
          </a:xfrm>
          <a:prstGeom prst="rect">
            <a:avLst/>
          </a:prstGeom>
          <a:noFill/>
        </p:spPr>
        <p:txBody>
          <a:bodyPr wrap="square" rtlCol="0">
            <a:spAutoFit/>
          </a:bodyPr>
          <a:lstStyle/>
          <a:p>
            <a:pPr fontAlgn="base"/>
            <a:r>
              <a:rPr lang="en-US" dirty="0">
                <a:solidFill>
                  <a:schemeClr val="bg1"/>
                </a:solidFill>
              </a:rPr>
              <a:t>“Oliver Cowdery was commanded to avoid requiring miracles outside of those associated with the preaching of the gospel unless commanded of the Lord</a:t>
            </a:r>
          </a:p>
          <a:p>
            <a:pPr fontAlgn="base"/>
            <a:endParaRPr lang="en-US" dirty="0">
              <a:solidFill>
                <a:schemeClr val="bg1"/>
              </a:solidFill>
            </a:endParaRPr>
          </a:p>
          <a:p>
            <a:pPr fontAlgn="base"/>
            <a:r>
              <a:rPr lang="en-US" dirty="0">
                <a:solidFill>
                  <a:schemeClr val="bg1"/>
                </a:solidFill>
              </a:rPr>
              <a:t>It is expected that priesthood holders acting properly will do works of the priesthood.</a:t>
            </a:r>
          </a:p>
          <a:p>
            <a:pPr fontAlgn="base"/>
            <a:endParaRPr lang="en-US" dirty="0">
              <a:solidFill>
                <a:schemeClr val="bg1"/>
              </a:solidFill>
            </a:endParaRPr>
          </a:p>
          <a:p>
            <a:pPr fontAlgn="base"/>
            <a:r>
              <a:rPr lang="en-US" dirty="0">
                <a:solidFill>
                  <a:schemeClr val="bg1"/>
                </a:solidFill>
              </a:rPr>
              <a:t>The miracles … are gifts of the Spirit (Holy Ghost) bestowed upon those who believe and obey the gospel of Christ and are intended not to convert people to the truth but to bless those who are already converted. </a:t>
            </a:r>
          </a:p>
          <a:p>
            <a:pPr fontAlgn="base"/>
            <a:endParaRPr lang="en-US" dirty="0">
              <a:solidFill>
                <a:schemeClr val="bg1"/>
              </a:solidFill>
            </a:endParaRPr>
          </a:p>
          <a:p>
            <a:pPr fontAlgn="base"/>
            <a:r>
              <a:rPr lang="en-US" dirty="0">
                <a:solidFill>
                  <a:schemeClr val="bg1"/>
                </a:solidFill>
              </a:rPr>
              <a:t>By requiring the person who is in need of a miracle to request it, the scriptures are fulfilled, that is, the miracle is performed in behalf of one who believes and is, therefore, a sign of his faith.”</a:t>
            </a:r>
          </a:p>
          <a:p>
            <a:pPr fontAlgn="base"/>
            <a:r>
              <a:rPr lang="en-US" sz="1200" dirty="0">
                <a:solidFill>
                  <a:schemeClr val="bg1"/>
                </a:solidFill>
              </a:rPr>
              <a:t>Student Manual</a:t>
            </a:r>
            <a:endParaRPr lang="en-US" dirty="0">
              <a:solidFill>
                <a:schemeClr val="bg1"/>
              </a:solidFill>
            </a:endParaRPr>
          </a:p>
        </p:txBody>
      </p:sp>
      <p:sp>
        <p:nvSpPr>
          <p:cNvPr id="9" name="TextBox 8"/>
          <p:cNvSpPr txBox="1"/>
          <p:nvPr/>
        </p:nvSpPr>
        <p:spPr>
          <a:xfrm>
            <a:off x="108997" y="6444734"/>
            <a:ext cx="3810000" cy="369332"/>
          </a:xfrm>
          <a:prstGeom prst="rect">
            <a:avLst/>
          </a:prstGeom>
          <a:noFill/>
        </p:spPr>
        <p:txBody>
          <a:bodyPr wrap="square" rtlCol="0">
            <a:spAutoFit/>
          </a:bodyPr>
          <a:lstStyle/>
          <a:p>
            <a:r>
              <a:rPr lang="en-US" dirty="0">
                <a:solidFill>
                  <a:schemeClr val="bg1"/>
                </a:solidFill>
              </a:rPr>
              <a:t>D&amp;C 24:13-14</a:t>
            </a:r>
          </a:p>
        </p:txBody>
      </p:sp>
      <p:pic>
        <p:nvPicPr>
          <p:cNvPr id="3" name="Picture 2">
            <a:extLst>
              <a:ext uri="{FF2B5EF4-FFF2-40B4-BE49-F238E27FC236}">
                <a16:creationId xmlns:a16="http://schemas.microsoft.com/office/drawing/2014/main" id="{D106163C-6620-4264-A83A-2AE425430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881" y="243761"/>
            <a:ext cx="1809750" cy="2343150"/>
          </a:xfrm>
          <a:prstGeom prst="rect">
            <a:avLst/>
          </a:prstGeom>
        </p:spPr>
      </p:pic>
      <p:pic>
        <p:nvPicPr>
          <p:cNvPr id="8" name="Picture 7">
            <a:extLst>
              <a:ext uri="{FF2B5EF4-FFF2-40B4-BE49-F238E27FC236}">
                <a16:creationId xmlns:a16="http://schemas.microsoft.com/office/drawing/2014/main" id="{55468D45-61B1-4F42-82E9-CA0D15965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564" y="2713876"/>
            <a:ext cx="2310384" cy="1731264"/>
          </a:xfrm>
          <a:prstGeom prst="rect">
            <a:avLst/>
          </a:prstGeom>
        </p:spPr>
      </p:pic>
      <p:pic>
        <p:nvPicPr>
          <p:cNvPr id="12" name="Picture 11">
            <a:extLst>
              <a:ext uri="{FF2B5EF4-FFF2-40B4-BE49-F238E27FC236}">
                <a16:creationId xmlns:a16="http://schemas.microsoft.com/office/drawing/2014/main" id="{F4FB21F6-D904-4D14-9B62-F2BD633174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7249" y="4709239"/>
            <a:ext cx="1905000" cy="1905000"/>
          </a:xfrm>
          <a:prstGeom prst="rect">
            <a:avLst/>
          </a:prstGeom>
        </p:spPr>
      </p:pic>
    </p:spTree>
    <p:extLst>
      <p:ext uri="{BB962C8B-B14F-4D97-AF65-F5344CB8AC3E}">
        <p14:creationId xmlns:p14="http://schemas.microsoft.com/office/powerpoint/2010/main" val="5940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1751-D700-425F-866D-22256EEADC3D}"/>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Shake the Dust</a:t>
            </a:r>
          </a:p>
        </p:txBody>
      </p:sp>
      <p:sp>
        <p:nvSpPr>
          <p:cNvPr id="7" name="TextBox 6"/>
          <p:cNvSpPr txBox="1"/>
          <p:nvPr/>
        </p:nvSpPr>
        <p:spPr>
          <a:xfrm>
            <a:off x="1838632" y="1249444"/>
            <a:ext cx="5257800" cy="4985980"/>
          </a:xfrm>
          <a:prstGeom prst="rect">
            <a:avLst/>
          </a:prstGeom>
          <a:noFill/>
        </p:spPr>
        <p:txBody>
          <a:bodyPr wrap="square" rtlCol="0">
            <a:spAutoFit/>
          </a:bodyPr>
          <a:lstStyle/>
          <a:p>
            <a:pPr fontAlgn="base"/>
            <a:r>
              <a:rPr lang="en-US" dirty="0">
                <a:solidFill>
                  <a:schemeClr val="bg1"/>
                </a:solidFill>
              </a:rPr>
              <a:t>“To ceremonially shake the dust from one’s feet as a testimony against another was understood by the Jews to symbolize a cessation of fellowship and a renunciation of all responsibility for consequences that might follow. It became an ordinance of accusation and testimony by the Lord’s instructions to His apostles. … </a:t>
            </a:r>
          </a:p>
          <a:p>
            <a:pPr fontAlgn="base"/>
            <a:endParaRPr lang="en-US" dirty="0">
              <a:solidFill>
                <a:schemeClr val="bg1"/>
              </a:solidFill>
            </a:endParaRPr>
          </a:p>
          <a:p>
            <a:pPr fontAlgn="base"/>
            <a:r>
              <a:rPr lang="en-US" dirty="0">
                <a:solidFill>
                  <a:schemeClr val="bg1"/>
                </a:solidFill>
              </a:rPr>
              <a:t>In the current dispensation, the Lord has similarly directed His authorized servants to so testify against those who </a:t>
            </a:r>
            <a:r>
              <a:rPr lang="en-US" dirty="0" err="1">
                <a:solidFill>
                  <a:schemeClr val="bg1"/>
                </a:solidFill>
              </a:rPr>
              <a:t>wilfully</a:t>
            </a:r>
            <a:r>
              <a:rPr lang="en-US" dirty="0">
                <a:solidFill>
                  <a:schemeClr val="bg1"/>
                </a:solidFill>
              </a:rPr>
              <a:t> and maliciously oppose the truth when authoritatively presented. </a:t>
            </a:r>
          </a:p>
          <a:p>
            <a:pPr fontAlgn="base"/>
            <a:endParaRPr lang="en-US" dirty="0">
              <a:solidFill>
                <a:schemeClr val="bg1"/>
              </a:solidFill>
            </a:endParaRPr>
          </a:p>
          <a:p>
            <a:pPr fontAlgn="base"/>
            <a:r>
              <a:rPr lang="en-US" dirty="0">
                <a:solidFill>
                  <a:schemeClr val="bg1"/>
                </a:solidFill>
              </a:rPr>
              <a:t>The responsibility of testifying before the Lord by this accusing symbol is so great that the means may be employed only under unusual and extreme conditions, as the Spirit of the Lord may direct” </a:t>
            </a:r>
          </a:p>
          <a:p>
            <a:pPr fontAlgn="base"/>
            <a:r>
              <a:rPr lang="en-US" sz="1200" dirty="0">
                <a:solidFill>
                  <a:schemeClr val="bg1"/>
                </a:solidFill>
              </a:rPr>
              <a:t>Elder James E. Talmage</a:t>
            </a:r>
            <a:endParaRPr lang="en-US" dirty="0">
              <a:solidFill>
                <a:schemeClr val="bg1"/>
              </a:solidFill>
            </a:endParaRPr>
          </a:p>
        </p:txBody>
      </p:sp>
      <p:sp>
        <p:nvSpPr>
          <p:cNvPr id="9" name="TextBox 8"/>
          <p:cNvSpPr txBox="1"/>
          <p:nvPr/>
        </p:nvSpPr>
        <p:spPr>
          <a:xfrm>
            <a:off x="90949" y="6362046"/>
            <a:ext cx="3810000" cy="369332"/>
          </a:xfrm>
          <a:prstGeom prst="rect">
            <a:avLst/>
          </a:prstGeom>
          <a:noFill/>
        </p:spPr>
        <p:txBody>
          <a:bodyPr wrap="square" rtlCol="0">
            <a:spAutoFit/>
          </a:bodyPr>
          <a:lstStyle/>
          <a:p>
            <a:r>
              <a:rPr lang="en-US" dirty="0">
                <a:solidFill>
                  <a:schemeClr val="bg1"/>
                </a:solidFill>
              </a:rPr>
              <a:t>D&amp;C 24:15</a:t>
            </a:r>
          </a:p>
        </p:txBody>
      </p:sp>
      <p:pic>
        <p:nvPicPr>
          <p:cNvPr id="3" name="Picture 2">
            <a:extLst>
              <a:ext uri="{FF2B5EF4-FFF2-40B4-BE49-F238E27FC236}">
                <a16:creationId xmlns:a16="http://schemas.microsoft.com/office/drawing/2014/main" id="{4998BB50-C011-4B7E-BD1A-0663FB783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583" y="1224116"/>
            <a:ext cx="3115056" cy="1676400"/>
          </a:xfrm>
          <a:prstGeom prst="rect">
            <a:avLst/>
          </a:prstGeom>
        </p:spPr>
      </p:pic>
      <p:pic>
        <p:nvPicPr>
          <p:cNvPr id="10" name="Picture 9">
            <a:extLst>
              <a:ext uri="{FF2B5EF4-FFF2-40B4-BE49-F238E27FC236}">
                <a16:creationId xmlns:a16="http://schemas.microsoft.com/office/drawing/2014/main" id="{B29550C0-A7E8-495C-95D8-A8D812BB5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296" y="3726484"/>
            <a:ext cx="3108960" cy="2438400"/>
          </a:xfrm>
          <a:prstGeom prst="rect">
            <a:avLst/>
          </a:prstGeom>
        </p:spPr>
      </p:pic>
      <p:pic>
        <p:nvPicPr>
          <p:cNvPr id="12" name="Picture 11">
            <a:extLst>
              <a:ext uri="{FF2B5EF4-FFF2-40B4-BE49-F238E27FC236}">
                <a16:creationId xmlns:a16="http://schemas.microsoft.com/office/drawing/2014/main" id="{2B245E8D-198A-470F-9584-065277EBD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965" y="152400"/>
            <a:ext cx="1260094" cy="1676400"/>
          </a:xfrm>
          <a:prstGeom prst="rect">
            <a:avLst/>
          </a:prstGeom>
        </p:spPr>
      </p:pic>
    </p:spTree>
    <p:extLst>
      <p:ext uri="{BB962C8B-B14F-4D97-AF65-F5344CB8AC3E}">
        <p14:creationId xmlns:p14="http://schemas.microsoft.com/office/powerpoint/2010/main" val="23416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9B69B8-A107-41B5-A946-CF5376B96274}"/>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No Purse, No Scrip</a:t>
            </a:r>
          </a:p>
        </p:txBody>
      </p:sp>
      <p:sp>
        <p:nvSpPr>
          <p:cNvPr id="7" name="TextBox 6"/>
          <p:cNvSpPr txBox="1"/>
          <p:nvPr/>
        </p:nvSpPr>
        <p:spPr>
          <a:xfrm>
            <a:off x="495300" y="860286"/>
            <a:ext cx="5562600" cy="1569660"/>
          </a:xfrm>
          <a:prstGeom prst="rect">
            <a:avLst/>
          </a:prstGeom>
          <a:noFill/>
        </p:spPr>
        <p:txBody>
          <a:bodyPr wrap="square" rtlCol="0">
            <a:spAutoFit/>
          </a:bodyPr>
          <a:lstStyle/>
          <a:p>
            <a:pPr fontAlgn="base"/>
            <a:r>
              <a:rPr lang="en-US" sz="2400" dirty="0">
                <a:solidFill>
                  <a:schemeClr val="bg1"/>
                </a:solidFill>
              </a:rPr>
              <a:t>Joseph and Oliver were to  traveled without money, relying on the goodness of Church members and others to provide food and shelter. </a:t>
            </a:r>
          </a:p>
        </p:txBody>
      </p:sp>
      <p:sp>
        <p:nvSpPr>
          <p:cNvPr id="9" name="TextBox 8"/>
          <p:cNvSpPr txBox="1"/>
          <p:nvPr/>
        </p:nvSpPr>
        <p:spPr>
          <a:xfrm>
            <a:off x="169606" y="6363824"/>
            <a:ext cx="3810000" cy="369332"/>
          </a:xfrm>
          <a:prstGeom prst="rect">
            <a:avLst/>
          </a:prstGeom>
          <a:noFill/>
        </p:spPr>
        <p:txBody>
          <a:bodyPr wrap="square" rtlCol="0">
            <a:spAutoFit/>
          </a:bodyPr>
          <a:lstStyle/>
          <a:p>
            <a:r>
              <a:rPr lang="en-US" dirty="0">
                <a:solidFill>
                  <a:schemeClr val="bg1"/>
                </a:solidFill>
              </a:rPr>
              <a:t>D&amp;C 24:18</a:t>
            </a:r>
          </a:p>
        </p:txBody>
      </p:sp>
      <p:sp>
        <p:nvSpPr>
          <p:cNvPr id="10" name="TextBox 9"/>
          <p:cNvSpPr txBox="1"/>
          <p:nvPr/>
        </p:nvSpPr>
        <p:spPr>
          <a:xfrm>
            <a:off x="6324600" y="2676833"/>
            <a:ext cx="4038600" cy="1938992"/>
          </a:xfrm>
          <a:prstGeom prst="rect">
            <a:avLst/>
          </a:prstGeom>
          <a:noFill/>
        </p:spPr>
        <p:txBody>
          <a:bodyPr wrap="square" rtlCol="0">
            <a:spAutoFit/>
          </a:bodyPr>
          <a:lstStyle/>
          <a:p>
            <a:pPr fontAlgn="base"/>
            <a:r>
              <a:rPr lang="en-US" sz="2400" dirty="0">
                <a:solidFill>
                  <a:schemeClr val="bg1"/>
                </a:solidFill>
              </a:rPr>
              <a:t>Today, full-time missionaries are not commanded to go without purse or scrip.</a:t>
            </a:r>
          </a:p>
          <a:p>
            <a:endParaRPr lang="en-US" sz="2400" dirty="0">
              <a:solidFill>
                <a:schemeClr val="bg1"/>
              </a:solidFill>
            </a:endParaRPr>
          </a:p>
          <a:p>
            <a:endParaRPr lang="en-US" sz="2400" dirty="0">
              <a:solidFill>
                <a:schemeClr val="bg1"/>
              </a:solidFill>
            </a:endParaRPr>
          </a:p>
        </p:txBody>
      </p:sp>
      <p:pic>
        <p:nvPicPr>
          <p:cNvPr id="3" name="Picture 2">
            <a:extLst>
              <a:ext uri="{FF2B5EF4-FFF2-40B4-BE49-F238E27FC236}">
                <a16:creationId xmlns:a16="http://schemas.microsoft.com/office/drawing/2014/main" id="{92C9338B-2228-4285-94EF-0729D7D1B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346" y="2792343"/>
            <a:ext cx="3200400" cy="2133600"/>
          </a:xfrm>
          <a:prstGeom prst="rect">
            <a:avLst/>
          </a:prstGeom>
        </p:spPr>
      </p:pic>
      <p:pic>
        <p:nvPicPr>
          <p:cNvPr id="8" name="Picture 7">
            <a:extLst>
              <a:ext uri="{FF2B5EF4-FFF2-40B4-BE49-F238E27FC236}">
                <a16:creationId xmlns:a16="http://schemas.microsoft.com/office/drawing/2014/main" id="{FA2BA42C-1160-47F8-ACAA-7ECE77FD0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696" y="4101798"/>
            <a:ext cx="3848100" cy="2247900"/>
          </a:xfrm>
          <a:prstGeom prst="rect">
            <a:avLst/>
          </a:prstGeom>
        </p:spPr>
      </p:pic>
    </p:spTree>
    <p:extLst>
      <p:ext uri="{BB962C8B-B14F-4D97-AF65-F5344CB8AC3E}">
        <p14:creationId xmlns:p14="http://schemas.microsoft.com/office/powerpoint/2010/main" val="117135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Picture 276">
            <a:extLst>
              <a:ext uri="{FF2B5EF4-FFF2-40B4-BE49-F238E27FC236}">
                <a16:creationId xmlns:a16="http://schemas.microsoft.com/office/drawing/2014/main" id="{C1A3BC03-392B-4DA2-AAE3-A15E7370DB42}"/>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“Prune My Vineyard”</a:t>
            </a:r>
          </a:p>
        </p:txBody>
      </p:sp>
      <p:sp>
        <p:nvSpPr>
          <p:cNvPr id="7" name="TextBox 6"/>
          <p:cNvSpPr txBox="1"/>
          <p:nvPr/>
        </p:nvSpPr>
        <p:spPr>
          <a:xfrm>
            <a:off x="1828800" y="948690"/>
            <a:ext cx="5562600" cy="923330"/>
          </a:xfrm>
          <a:prstGeom prst="rect">
            <a:avLst/>
          </a:prstGeom>
          <a:noFill/>
        </p:spPr>
        <p:txBody>
          <a:bodyPr wrap="square" rtlCol="0">
            <a:spAutoFit/>
          </a:bodyPr>
          <a:lstStyle/>
          <a:p>
            <a:pPr fontAlgn="base"/>
            <a:r>
              <a:rPr lang="en-US" dirty="0">
                <a:solidFill>
                  <a:schemeClr val="bg1"/>
                </a:solidFill>
              </a:rPr>
              <a:t>See Allegory of the Olive Tree</a:t>
            </a:r>
          </a:p>
          <a:p>
            <a:pPr fontAlgn="base"/>
            <a:endParaRPr lang="en-US" dirty="0">
              <a:solidFill>
                <a:schemeClr val="bg1"/>
              </a:solidFill>
            </a:endParaRPr>
          </a:p>
          <a:p>
            <a:pPr fontAlgn="base"/>
            <a:r>
              <a:rPr lang="en-US" dirty="0">
                <a:solidFill>
                  <a:schemeClr val="bg1"/>
                </a:solidFill>
              </a:rPr>
              <a:t>Jacob 5</a:t>
            </a:r>
          </a:p>
        </p:txBody>
      </p:sp>
      <p:sp>
        <p:nvSpPr>
          <p:cNvPr id="9" name="TextBox 8"/>
          <p:cNvSpPr txBox="1"/>
          <p:nvPr/>
        </p:nvSpPr>
        <p:spPr>
          <a:xfrm>
            <a:off x="199615" y="6356379"/>
            <a:ext cx="3810000" cy="369332"/>
          </a:xfrm>
          <a:prstGeom prst="rect">
            <a:avLst/>
          </a:prstGeom>
          <a:noFill/>
        </p:spPr>
        <p:txBody>
          <a:bodyPr wrap="square" rtlCol="0">
            <a:spAutoFit/>
          </a:bodyPr>
          <a:lstStyle/>
          <a:p>
            <a:r>
              <a:rPr lang="en-US" dirty="0">
                <a:solidFill>
                  <a:schemeClr val="bg1"/>
                </a:solidFill>
              </a:rPr>
              <a:t>D&amp;C 24:19</a:t>
            </a:r>
          </a:p>
        </p:txBody>
      </p:sp>
      <p:grpSp>
        <p:nvGrpSpPr>
          <p:cNvPr id="11" name="Group 10"/>
          <p:cNvGrpSpPr/>
          <p:nvPr/>
        </p:nvGrpSpPr>
        <p:grpSpPr>
          <a:xfrm>
            <a:off x="2514601" y="1676400"/>
            <a:ext cx="4781871" cy="4284496"/>
            <a:chOff x="457200" y="2497304"/>
            <a:chExt cx="4781871" cy="4284496"/>
          </a:xfrm>
        </p:grpSpPr>
        <p:grpSp>
          <p:nvGrpSpPr>
            <p:cNvPr id="12" name="Group 230"/>
            <p:cNvGrpSpPr/>
            <p:nvPr/>
          </p:nvGrpSpPr>
          <p:grpSpPr>
            <a:xfrm rot="18989829" flipH="1">
              <a:off x="2994882" y="2720848"/>
              <a:ext cx="1586260" cy="1364114"/>
              <a:chOff x="736597" y="733384"/>
              <a:chExt cx="1807860" cy="1807860"/>
            </a:xfrm>
          </p:grpSpPr>
          <p:grpSp>
            <p:nvGrpSpPr>
              <p:cNvPr id="246" name="Group 15"/>
              <p:cNvGrpSpPr/>
              <p:nvPr/>
            </p:nvGrpSpPr>
            <p:grpSpPr>
              <a:xfrm rot="20238387">
                <a:off x="736597" y="881328"/>
                <a:ext cx="1193804" cy="897916"/>
                <a:chOff x="1111998" y="1862460"/>
                <a:chExt cx="2362200" cy="1921930"/>
              </a:xfrm>
            </p:grpSpPr>
            <p:grpSp>
              <p:nvGrpSpPr>
                <p:cNvPr id="267" name="Group 6"/>
                <p:cNvGrpSpPr/>
                <p:nvPr/>
              </p:nvGrpSpPr>
              <p:grpSpPr>
                <a:xfrm rot="17802976">
                  <a:off x="1912098" y="1823816"/>
                  <a:ext cx="762000" cy="2362200"/>
                  <a:chOff x="1905000" y="1828800"/>
                  <a:chExt cx="762000" cy="2362200"/>
                </a:xfrm>
              </p:grpSpPr>
              <p:sp>
                <p:nvSpPr>
                  <p:cNvPr id="2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9"/>
                <p:cNvGrpSpPr/>
                <p:nvPr/>
              </p:nvGrpSpPr>
              <p:grpSpPr>
                <a:xfrm rot="19123498">
                  <a:off x="2501621" y="1862460"/>
                  <a:ext cx="542170" cy="1782007"/>
                  <a:chOff x="1905000" y="1828800"/>
                  <a:chExt cx="762000" cy="2362200"/>
                </a:xfrm>
              </p:grpSpPr>
              <p:sp>
                <p:nvSpPr>
                  <p:cNvPr id="272"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2"/>
                <p:cNvGrpSpPr/>
                <p:nvPr/>
              </p:nvGrpSpPr>
              <p:grpSpPr>
                <a:xfrm rot="15530705">
                  <a:off x="2284581" y="2639655"/>
                  <a:ext cx="405591" cy="1883879"/>
                  <a:chOff x="1905000" y="1828800"/>
                  <a:chExt cx="762000" cy="2362200"/>
                </a:xfrm>
              </p:grpSpPr>
              <p:sp>
                <p:nvSpPr>
                  <p:cNvPr id="270"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21"/>
              <p:cNvGrpSpPr/>
              <p:nvPr/>
            </p:nvGrpSpPr>
            <p:grpSpPr>
              <a:xfrm rot="2927600">
                <a:off x="1498597" y="881328"/>
                <a:ext cx="1193804" cy="897916"/>
                <a:chOff x="1111998" y="1862460"/>
                <a:chExt cx="2362200" cy="1921930"/>
              </a:xfrm>
            </p:grpSpPr>
            <p:grpSp>
              <p:nvGrpSpPr>
                <p:cNvPr id="258" name="Group 6"/>
                <p:cNvGrpSpPr/>
                <p:nvPr/>
              </p:nvGrpSpPr>
              <p:grpSpPr>
                <a:xfrm rot="17802976">
                  <a:off x="1912098" y="1823816"/>
                  <a:ext cx="762000" cy="2362200"/>
                  <a:chOff x="1905000" y="1828800"/>
                  <a:chExt cx="762000" cy="2362200"/>
                </a:xfrm>
              </p:grpSpPr>
              <p:sp>
                <p:nvSpPr>
                  <p:cNvPr id="2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9"/>
                <p:cNvGrpSpPr/>
                <p:nvPr/>
              </p:nvGrpSpPr>
              <p:grpSpPr>
                <a:xfrm rot="19123498">
                  <a:off x="2501621" y="1862460"/>
                  <a:ext cx="542170" cy="1782007"/>
                  <a:chOff x="1905000" y="1828800"/>
                  <a:chExt cx="762000" cy="2362200"/>
                </a:xfrm>
              </p:grpSpPr>
              <p:sp>
                <p:nvSpPr>
                  <p:cNvPr id="263"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
                <p:cNvGrpSpPr/>
                <p:nvPr/>
              </p:nvGrpSpPr>
              <p:grpSpPr>
                <a:xfrm rot="15530705">
                  <a:off x="2284581" y="2639655"/>
                  <a:ext cx="405591" cy="1883879"/>
                  <a:chOff x="1905000" y="1828800"/>
                  <a:chExt cx="762000" cy="2362200"/>
                </a:xfrm>
              </p:grpSpPr>
              <p:sp>
                <p:nvSpPr>
                  <p:cNvPr id="261" name="Oval 2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31"/>
              <p:cNvGrpSpPr/>
              <p:nvPr/>
            </p:nvGrpSpPr>
            <p:grpSpPr>
              <a:xfrm rot="20238387">
                <a:off x="1346199" y="1643328"/>
                <a:ext cx="1193804" cy="897916"/>
                <a:chOff x="1111998" y="1862460"/>
                <a:chExt cx="2362200" cy="1921930"/>
              </a:xfrm>
            </p:grpSpPr>
            <p:grpSp>
              <p:nvGrpSpPr>
                <p:cNvPr id="249" name="Group 6"/>
                <p:cNvGrpSpPr/>
                <p:nvPr/>
              </p:nvGrpSpPr>
              <p:grpSpPr>
                <a:xfrm rot="17802976">
                  <a:off x="1912098" y="1823816"/>
                  <a:ext cx="762000" cy="2362200"/>
                  <a:chOff x="1905000" y="1828800"/>
                  <a:chExt cx="762000" cy="2362200"/>
                </a:xfrm>
              </p:grpSpPr>
              <p:sp>
                <p:nvSpPr>
                  <p:cNvPr id="2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9"/>
                <p:cNvGrpSpPr/>
                <p:nvPr/>
              </p:nvGrpSpPr>
              <p:grpSpPr>
                <a:xfrm rot="19123498">
                  <a:off x="2501621" y="1862460"/>
                  <a:ext cx="542170" cy="1782007"/>
                  <a:chOff x="1905000" y="1828800"/>
                  <a:chExt cx="762000" cy="2362200"/>
                </a:xfrm>
              </p:grpSpPr>
              <p:sp>
                <p:nvSpPr>
                  <p:cNvPr id="254"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2"/>
                <p:cNvGrpSpPr/>
                <p:nvPr/>
              </p:nvGrpSpPr>
              <p:grpSpPr>
                <a:xfrm rot="15530705">
                  <a:off x="2284581" y="2639655"/>
                  <a:ext cx="405591" cy="1883879"/>
                  <a:chOff x="1905000" y="1828800"/>
                  <a:chExt cx="762000" cy="2362200"/>
                </a:xfrm>
              </p:grpSpPr>
              <p:sp>
                <p:nvSpPr>
                  <p:cNvPr id="252"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 name="Group 199"/>
            <p:cNvGrpSpPr/>
            <p:nvPr/>
          </p:nvGrpSpPr>
          <p:grpSpPr>
            <a:xfrm rot="3068959">
              <a:off x="1334455" y="2628335"/>
              <a:ext cx="1820842" cy="1558779"/>
              <a:chOff x="736597" y="733384"/>
              <a:chExt cx="1807860" cy="1807860"/>
            </a:xfrm>
          </p:grpSpPr>
          <p:grpSp>
            <p:nvGrpSpPr>
              <p:cNvPr id="216" name="Group 15"/>
              <p:cNvGrpSpPr/>
              <p:nvPr/>
            </p:nvGrpSpPr>
            <p:grpSpPr>
              <a:xfrm rot="20238387">
                <a:off x="736597" y="881328"/>
                <a:ext cx="1193804" cy="897916"/>
                <a:chOff x="1111998" y="1862460"/>
                <a:chExt cx="2362200" cy="1921930"/>
              </a:xfrm>
            </p:grpSpPr>
            <p:grpSp>
              <p:nvGrpSpPr>
                <p:cNvPr id="237" name="Group 6"/>
                <p:cNvGrpSpPr/>
                <p:nvPr/>
              </p:nvGrpSpPr>
              <p:grpSpPr>
                <a:xfrm rot="17802976">
                  <a:off x="1912098" y="1823816"/>
                  <a:ext cx="762000" cy="2362200"/>
                  <a:chOff x="1905000" y="1828800"/>
                  <a:chExt cx="762000" cy="2362200"/>
                </a:xfrm>
              </p:grpSpPr>
              <p:sp>
                <p:nvSpPr>
                  <p:cNvPr id="2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9"/>
                <p:cNvGrpSpPr/>
                <p:nvPr/>
              </p:nvGrpSpPr>
              <p:grpSpPr>
                <a:xfrm rot="19123498">
                  <a:off x="2501621" y="1862460"/>
                  <a:ext cx="542170" cy="1782007"/>
                  <a:chOff x="1905000" y="1828800"/>
                  <a:chExt cx="762000" cy="2362200"/>
                </a:xfrm>
              </p:grpSpPr>
              <p:sp>
                <p:nvSpPr>
                  <p:cNvPr id="242" name="Oval 2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2"/>
                <p:cNvGrpSpPr/>
                <p:nvPr/>
              </p:nvGrpSpPr>
              <p:grpSpPr>
                <a:xfrm rot="15530705">
                  <a:off x="2284581" y="2639655"/>
                  <a:ext cx="405591" cy="1883879"/>
                  <a:chOff x="1905000" y="1828800"/>
                  <a:chExt cx="762000" cy="2362200"/>
                </a:xfrm>
              </p:grpSpPr>
              <p:sp>
                <p:nvSpPr>
                  <p:cNvPr id="240"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21"/>
              <p:cNvGrpSpPr/>
              <p:nvPr/>
            </p:nvGrpSpPr>
            <p:grpSpPr>
              <a:xfrm rot="2927600">
                <a:off x="1498597" y="881328"/>
                <a:ext cx="1193804" cy="897916"/>
                <a:chOff x="1111998" y="1862460"/>
                <a:chExt cx="2362200" cy="1921930"/>
              </a:xfrm>
            </p:grpSpPr>
            <p:grpSp>
              <p:nvGrpSpPr>
                <p:cNvPr id="228" name="Group 6"/>
                <p:cNvGrpSpPr/>
                <p:nvPr/>
              </p:nvGrpSpPr>
              <p:grpSpPr>
                <a:xfrm rot="17802976">
                  <a:off x="1912098" y="1823816"/>
                  <a:ext cx="762000" cy="2362200"/>
                  <a:chOff x="1905000" y="1828800"/>
                  <a:chExt cx="762000" cy="2362200"/>
                </a:xfrm>
              </p:grpSpPr>
              <p:sp>
                <p:nvSpPr>
                  <p:cNvPr id="2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9"/>
                <p:cNvGrpSpPr/>
                <p:nvPr/>
              </p:nvGrpSpPr>
              <p:grpSpPr>
                <a:xfrm rot="19123498">
                  <a:off x="2501621" y="1862460"/>
                  <a:ext cx="542170" cy="1782007"/>
                  <a:chOff x="1905000" y="1828800"/>
                  <a:chExt cx="762000" cy="2362200"/>
                </a:xfrm>
              </p:grpSpPr>
              <p:sp>
                <p:nvSpPr>
                  <p:cNvPr id="233" name="Oval 2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2"/>
                <p:cNvGrpSpPr/>
                <p:nvPr/>
              </p:nvGrpSpPr>
              <p:grpSpPr>
                <a:xfrm rot="15530705">
                  <a:off x="2284581" y="2639655"/>
                  <a:ext cx="405591" cy="1883879"/>
                  <a:chOff x="1905000" y="1828800"/>
                  <a:chExt cx="762000" cy="2362200"/>
                </a:xfrm>
              </p:grpSpPr>
              <p:sp>
                <p:nvSpPr>
                  <p:cNvPr id="231" name="Oval 2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31"/>
              <p:cNvGrpSpPr/>
              <p:nvPr/>
            </p:nvGrpSpPr>
            <p:grpSpPr>
              <a:xfrm rot="20238387">
                <a:off x="1346199" y="1643328"/>
                <a:ext cx="1193804" cy="897916"/>
                <a:chOff x="1111998" y="1862460"/>
                <a:chExt cx="2362200" cy="1921930"/>
              </a:xfrm>
            </p:grpSpPr>
            <p:grpSp>
              <p:nvGrpSpPr>
                <p:cNvPr id="219" name="Group 6"/>
                <p:cNvGrpSpPr/>
                <p:nvPr/>
              </p:nvGrpSpPr>
              <p:grpSpPr>
                <a:xfrm rot="17802976">
                  <a:off x="1912098" y="1823816"/>
                  <a:ext cx="762000" cy="2362200"/>
                  <a:chOff x="1905000" y="1828800"/>
                  <a:chExt cx="762000" cy="2362200"/>
                </a:xfrm>
              </p:grpSpPr>
              <p:sp>
                <p:nvSpPr>
                  <p:cNvPr id="2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9"/>
                <p:cNvGrpSpPr/>
                <p:nvPr/>
              </p:nvGrpSpPr>
              <p:grpSpPr>
                <a:xfrm rot="19123498">
                  <a:off x="2501621" y="1862460"/>
                  <a:ext cx="542170" cy="1782007"/>
                  <a:chOff x="1905000" y="1828800"/>
                  <a:chExt cx="762000" cy="2362200"/>
                </a:xfrm>
              </p:grpSpPr>
              <p:sp>
                <p:nvSpPr>
                  <p:cNvPr id="224"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2"/>
                <p:cNvGrpSpPr/>
                <p:nvPr/>
              </p:nvGrpSpPr>
              <p:grpSpPr>
                <a:xfrm rot="15530705">
                  <a:off x="2284581" y="2639655"/>
                  <a:ext cx="405591" cy="1883879"/>
                  <a:chOff x="1905000" y="1828800"/>
                  <a:chExt cx="762000" cy="2362200"/>
                </a:xfrm>
              </p:grpSpPr>
              <p:sp>
                <p:nvSpPr>
                  <p:cNvPr id="222"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 name="Double Wave 13"/>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ble Wave 14"/>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uble Wave 15"/>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1"/>
            <p:cNvGrpSpPr/>
            <p:nvPr/>
          </p:nvGrpSpPr>
          <p:grpSpPr>
            <a:xfrm>
              <a:off x="457200" y="3352800"/>
              <a:ext cx="1397003" cy="1095416"/>
              <a:chOff x="736597" y="733384"/>
              <a:chExt cx="1807860" cy="1807860"/>
            </a:xfrm>
          </p:grpSpPr>
          <p:grpSp>
            <p:nvGrpSpPr>
              <p:cNvPr id="186" name="Group 15"/>
              <p:cNvGrpSpPr/>
              <p:nvPr/>
            </p:nvGrpSpPr>
            <p:grpSpPr>
              <a:xfrm rot="20238387">
                <a:off x="736597" y="881328"/>
                <a:ext cx="1193804" cy="897916"/>
                <a:chOff x="1111998" y="1862460"/>
                <a:chExt cx="2362200" cy="1921930"/>
              </a:xfrm>
            </p:grpSpPr>
            <p:grpSp>
              <p:nvGrpSpPr>
                <p:cNvPr id="207" name="Group 6"/>
                <p:cNvGrpSpPr/>
                <p:nvPr/>
              </p:nvGrpSpPr>
              <p:grpSpPr>
                <a:xfrm rot="17802976">
                  <a:off x="1912098" y="1823816"/>
                  <a:ext cx="762000" cy="2362200"/>
                  <a:chOff x="1905000" y="1828800"/>
                  <a:chExt cx="762000" cy="2362200"/>
                </a:xfrm>
              </p:grpSpPr>
              <p:sp>
                <p:nvSpPr>
                  <p:cNvPr id="2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9"/>
                <p:cNvGrpSpPr/>
                <p:nvPr/>
              </p:nvGrpSpPr>
              <p:grpSpPr>
                <a:xfrm rot="19123498">
                  <a:off x="2501621" y="1862460"/>
                  <a:ext cx="542170" cy="1782007"/>
                  <a:chOff x="1905000" y="1828800"/>
                  <a:chExt cx="762000" cy="2362200"/>
                </a:xfrm>
              </p:grpSpPr>
              <p:sp>
                <p:nvSpPr>
                  <p:cNvPr id="212"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
                <p:cNvGrpSpPr/>
                <p:nvPr/>
              </p:nvGrpSpPr>
              <p:grpSpPr>
                <a:xfrm rot="15530705">
                  <a:off x="2284581" y="2639655"/>
                  <a:ext cx="405591" cy="1883879"/>
                  <a:chOff x="1905000" y="1828800"/>
                  <a:chExt cx="762000" cy="2362200"/>
                </a:xfrm>
              </p:grpSpPr>
              <p:sp>
                <p:nvSpPr>
                  <p:cNvPr id="210"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21"/>
              <p:cNvGrpSpPr/>
              <p:nvPr/>
            </p:nvGrpSpPr>
            <p:grpSpPr>
              <a:xfrm rot="2927600">
                <a:off x="1498597" y="881328"/>
                <a:ext cx="1193804" cy="897916"/>
                <a:chOff x="1111998" y="1862460"/>
                <a:chExt cx="2362200" cy="1921930"/>
              </a:xfrm>
            </p:grpSpPr>
            <p:grpSp>
              <p:nvGrpSpPr>
                <p:cNvPr id="198" name="Group 6"/>
                <p:cNvGrpSpPr/>
                <p:nvPr/>
              </p:nvGrpSpPr>
              <p:grpSpPr>
                <a:xfrm rot="17802976">
                  <a:off x="1912098" y="1823816"/>
                  <a:ext cx="762000" cy="2362200"/>
                  <a:chOff x="1905000" y="1828800"/>
                  <a:chExt cx="762000" cy="2362200"/>
                </a:xfrm>
              </p:grpSpPr>
              <p:sp>
                <p:nvSpPr>
                  <p:cNvPr id="2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9"/>
                <p:cNvGrpSpPr/>
                <p:nvPr/>
              </p:nvGrpSpPr>
              <p:grpSpPr>
                <a:xfrm rot="19123498">
                  <a:off x="2501621" y="1862460"/>
                  <a:ext cx="542170" cy="1782007"/>
                  <a:chOff x="1905000" y="1828800"/>
                  <a:chExt cx="762000" cy="2362200"/>
                </a:xfrm>
              </p:grpSpPr>
              <p:sp>
                <p:nvSpPr>
                  <p:cNvPr id="203"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2"/>
                <p:cNvGrpSpPr/>
                <p:nvPr/>
              </p:nvGrpSpPr>
              <p:grpSpPr>
                <a:xfrm rot="15530705">
                  <a:off x="2284581" y="2639655"/>
                  <a:ext cx="405591" cy="1883879"/>
                  <a:chOff x="1905000" y="1828800"/>
                  <a:chExt cx="762000" cy="2362200"/>
                </a:xfrm>
              </p:grpSpPr>
              <p:sp>
                <p:nvSpPr>
                  <p:cNvPr id="201"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31"/>
              <p:cNvGrpSpPr/>
              <p:nvPr/>
            </p:nvGrpSpPr>
            <p:grpSpPr>
              <a:xfrm rot="20238387">
                <a:off x="1346199" y="1643328"/>
                <a:ext cx="1193804" cy="897916"/>
                <a:chOff x="1111998" y="1862460"/>
                <a:chExt cx="2362200" cy="1921930"/>
              </a:xfrm>
            </p:grpSpPr>
            <p:grpSp>
              <p:nvGrpSpPr>
                <p:cNvPr id="189" name="Group 6"/>
                <p:cNvGrpSpPr/>
                <p:nvPr/>
              </p:nvGrpSpPr>
              <p:grpSpPr>
                <a:xfrm rot="17802976">
                  <a:off x="1912098" y="1823816"/>
                  <a:ext cx="762000" cy="2362200"/>
                  <a:chOff x="1905000" y="1828800"/>
                  <a:chExt cx="762000" cy="2362200"/>
                </a:xfrm>
              </p:grpSpPr>
              <p:sp>
                <p:nvSpPr>
                  <p:cNvPr id="1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9"/>
                <p:cNvGrpSpPr/>
                <p:nvPr/>
              </p:nvGrpSpPr>
              <p:grpSpPr>
                <a:xfrm rot="19123498">
                  <a:off x="2501621" y="1862460"/>
                  <a:ext cx="542170" cy="1782007"/>
                  <a:chOff x="1905000" y="1828800"/>
                  <a:chExt cx="762000" cy="2362200"/>
                </a:xfrm>
              </p:grpSpPr>
              <p:sp>
                <p:nvSpPr>
                  <p:cNvPr id="194" name="Oval 1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2"/>
                <p:cNvGrpSpPr/>
                <p:nvPr/>
              </p:nvGrpSpPr>
              <p:grpSpPr>
                <a:xfrm rot="15530705">
                  <a:off x="2284581" y="2639655"/>
                  <a:ext cx="405591" cy="1883879"/>
                  <a:chOff x="1905000" y="1828800"/>
                  <a:chExt cx="762000" cy="2362200"/>
                </a:xfrm>
              </p:grpSpPr>
              <p:sp>
                <p:nvSpPr>
                  <p:cNvPr id="192" name="Oval 1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42"/>
            <p:cNvGrpSpPr/>
            <p:nvPr/>
          </p:nvGrpSpPr>
          <p:grpSpPr>
            <a:xfrm rot="1956276">
              <a:off x="1167495" y="3842653"/>
              <a:ext cx="1397003" cy="1095416"/>
              <a:chOff x="736597" y="733384"/>
              <a:chExt cx="1807860" cy="1807860"/>
            </a:xfrm>
          </p:grpSpPr>
          <p:grpSp>
            <p:nvGrpSpPr>
              <p:cNvPr id="156" name="Group 15"/>
              <p:cNvGrpSpPr/>
              <p:nvPr/>
            </p:nvGrpSpPr>
            <p:grpSpPr>
              <a:xfrm rot="20238387">
                <a:off x="736597" y="881328"/>
                <a:ext cx="1193804" cy="897916"/>
                <a:chOff x="1111998" y="1862460"/>
                <a:chExt cx="2362200" cy="1921930"/>
              </a:xfrm>
            </p:grpSpPr>
            <p:grpSp>
              <p:nvGrpSpPr>
                <p:cNvPr id="177" name="Group 6"/>
                <p:cNvGrpSpPr/>
                <p:nvPr/>
              </p:nvGrpSpPr>
              <p:grpSpPr>
                <a:xfrm rot="17802976">
                  <a:off x="1912098" y="1823816"/>
                  <a:ext cx="762000" cy="2362200"/>
                  <a:chOff x="1905000" y="1828800"/>
                  <a:chExt cx="762000" cy="2362200"/>
                </a:xfrm>
              </p:grpSpPr>
              <p:sp>
                <p:nvSpPr>
                  <p:cNvPr id="1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9"/>
                <p:cNvGrpSpPr/>
                <p:nvPr/>
              </p:nvGrpSpPr>
              <p:grpSpPr>
                <a:xfrm rot="19123498">
                  <a:off x="2501621" y="1862460"/>
                  <a:ext cx="542170" cy="1782007"/>
                  <a:chOff x="1905000" y="1828800"/>
                  <a:chExt cx="762000" cy="2362200"/>
                </a:xfrm>
              </p:grpSpPr>
              <p:sp>
                <p:nvSpPr>
                  <p:cNvPr id="182"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2"/>
                <p:cNvGrpSpPr/>
                <p:nvPr/>
              </p:nvGrpSpPr>
              <p:grpSpPr>
                <a:xfrm rot="15530705">
                  <a:off x="2284581" y="2639655"/>
                  <a:ext cx="405591" cy="1883879"/>
                  <a:chOff x="1905000" y="1828800"/>
                  <a:chExt cx="762000" cy="2362200"/>
                </a:xfrm>
              </p:grpSpPr>
              <p:sp>
                <p:nvSpPr>
                  <p:cNvPr id="180" name="Oval 17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21"/>
              <p:cNvGrpSpPr/>
              <p:nvPr/>
            </p:nvGrpSpPr>
            <p:grpSpPr>
              <a:xfrm rot="2927600">
                <a:off x="1498597" y="881328"/>
                <a:ext cx="1193804" cy="897916"/>
                <a:chOff x="1111998" y="1862460"/>
                <a:chExt cx="2362200" cy="1921930"/>
              </a:xfrm>
            </p:grpSpPr>
            <p:grpSp>
              <p:nvGrpSpPr>
                <p:cNvPr id="168" name="Group 6"/>
                <p:cNvGrpSpPr/>
                <p:nvPr/>
              </p:nvGrpSpPr>
              <p:grpSpPr>
                <a:xfrm rot="17802976">
                  <a:off x="1912098" y="1823816"/>
                  <a:ext cx="762000" cy="2362200"/>
                  <a:chOff x="1905000" y="1828800"/>
                  <a:chExt cx="762000" cy="2362200"/>
                </a:xfrm>
              </p:grpSpPr>
              <p:sp>
                <p:nvSpPr>
                  <p:cNvPr id="1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9"/>
                <p:cNvGrpSpPr/>
                <p:nvPr/>
              </p:nvGrpSpPr>
              <p:grpSpPr>
                <a:xfrm rot="19123498">
                  <a:off x="2501621" y="1862460"/>
                  <a:ext cx="542170" cy="1782007"/>
                  <a:chOff x="1905000" y="1828800"/>
                  <a:chExt cx="762000" cy="2362200"/>
                </a:xfrm>
              </p:grpSpPr>
              <p:sp>
                <p:nvSpPr>
                  <p:cNvPr id="173"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2"/>
                <p:cNvGrpSpPr/>
                <p:nvPr/>
              </p:nvGrpSpPr>
              <p:grpSpPr>
                <a:xfrm rot="15530705">
                  <a:off x="2284581" y="2639655"/>
                  <a:ext cx="405591" cy="1883879"/>
                  <a:chOff x="1905000" y="1828800"/>
                  <a:chExt cx="762000" cy="2362200"/>
                </a:xfrm>
              </p:grpSpPr>
              <p:sp>
                <p:nvSpPr>
                  <p:cNvPr id="171"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31"/>
              <p:cNvGrpSpPr/>
              <p:nvPr/>
            </p:nvGrpSpPr>
            <p:grpSpPr>
              <a:xfrm rot="20238387">
                <a:off x="1346199" y="1643328"/>
                <a:ext cx="1193804" cy="897916"/>
                <a:chOff x="1111998" y="1862460"/>
                <a:chExt cx="2362200" cy="1921930"/>
              </a:xfrm>
            </p:grpSpPr>
            <p:grpSp>
              <p:nvGrpSpPr>
                <p:cNvPr id="159" name="Group 6"/>
                <p:cNvGrpSpPr/>
                <p:nvPr/>
              </p:nvGrpSpPr>
              <p:grpSpPr>
                <a:xfrm rot="17802976">
                  <a:off x="1912098" y="1823816"/>
                  <a:ext cx="762000" cy="2362200"/>
                  <a:chOff x="1905000" y="1828800"/>
                  <a:chExt cx="762000" cy="2362200"/>
                </a:xfrm>
              </p:grpSpPr>
              <p:sp>
                <p:nvSpPr>
                  <p:cNvPr id="16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9"/>
                <p:cNvGrpSpPr/>
                <p:nvPr/>
              </p:nvGrpSpPr>
              <p:grpSpPr>
                <a:xfrm rot="19123498">
                  <a:off x="2501621" y="1862460"/>
                  <a:ext cx="542170" cy="1782007"/>
                  <a:chOff x="1905000" y="1828800"/>
                  <a:chExt cx="762000" cy="2362200"/>
                </a:xfrm>
              </p:grpSpPr>
              <p:sp>
                <p:nvSpPr>
                  <p:cNvPr id="164" name="Oval 1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2"/>
                <p:cNvGrpSpPr/>
                <p:nvPr/>
              </p:nvGrpSpPr>
              <p:grpSpPr>
                <a:xfrm rot="15530705">
                  <a:off x="2284581" y="2639655"/>
                  <a:ext cx="405591" cy="1883879"/>
                  <a:chOff x="1905000" y="1828800"/>
                  <a:chExt cx="762000" cy="2362200"/>
                </a:xfrm>
              </p:grpSpPr>
              <p:sp>
                <p:nvSpPr>
                  <p:cNvPr id="162"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73"/>
            <p:cNvGrpSpPr/>
            <p:nvPr/>
          </p:nvGrpSpPr>
          <p:grpSpPr>
            <a:xfrm rot="3068959">
              <a:off x="1791654" y="2628338"/>
              <a:ext cx="1820842" cy="1558779"/>
              <a:chOff x="736597" y="733384"/>
              <a:chExt cx="1807860" cy="1807860"/>
            </a:xfrm>
          </p:grpSpPr>
          <p:grpSp>
            <p:nvGrpSpPr>
              <p:cNvPr id="126" name="Group 15"/>
              <p:cNvGrpSpPr/>
              <p:nvPr/>
            </p:nvGrpSpPr>
            <p:grpSpPr>
              <a:xfrm rot="20238387">
                <a:off x="736597" y="881328"/>
                <a:ext cx="1193804" cy="897916"/>
                <a:chOff x="1111998" y="1862460"/>
                <a:chExt cx="2362200" cy="1921930"/>
              </a:xfrm>
            </p:grpSpPr>
            <p:grpSp>
              <p:nvGrpSpPr>
                <p:cNvPr id="147" name="Group 6"/>
                <p:cNvGrpSpPr/>
                <p:nvPr/>
              </p:nvGrpSpPr>
              <p:grpSpPr>
                <a:xfrm rot="17802976">
                  <a:off x="1912098" y="1823816"/>
                  <a:ext cx="762000" cy="2362200"/>
                  <a:chOff x="1905000" y="1828800"/>
                  <a:chExt cx="762000" cy="2362200"/>
                </a:xfrm>
              </p:grpSpPr>
              <p:sp>
                <p:nvSpPr>
                  <p:cNvPr id="1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9"/>
                <p:cNvGrpSpPr/>
                <p:nvPr/>
              </p:nvGrpSpPr>
              <p:grpSpPr>
                <a:xfrm rot="19123498">
                  <a:off x="2501621" y="1862460"/>
                  <a:ext cx="542170" cy="1782007"/>
                  <a:chOff x="1905000" y="1828800"/>
                  <a:chExt cx="762000" cy="2362200"/>
                </a:xfrm>
              </p:grpSpPr>
              <p:sp>
                <p:nvSpPr>
                  <p:cNvPr id="152"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2"/>
                <p:cNvGrpSpPr/>
                <p:nvPr/>
              </p:nvGrpSpPr>
              <p:grpSpPr>
                <a:xfrm rot="15530705">
                  <a:off x="2284581" y="2639655"/>
                  <a:ext cx="405591" cy="1883879"/>
                  <a:chOff x="1905000" y="1828800"/>
                  <a:chExt cx="762000" cy="2362200"/>
                </a:xfrm>
              </p:grpSpPr>
              <p:sp>
                <p:nvSpPr>
                  <p:cNvPr id="150"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21"/>
              <p:cNvGrpSpPr/>
              <p:nvPr/>
            </p:nvGrpSpPr>
            <p:grpSpPr>
              <a:xfrm rot="2927600">
                <a:off x="1498597" y="881328"/>
                <a:ext cx="1193804" cy="897916"/>
                <a:chOff x="1111998" y="1862460"/>
                <a:chExt cx="2362200" cy="1921930"/>
              </a:xfrm>
            </p:grpSpPr>
            <p:grpSp>
              <p:nvGrpSpPr>
                <p:cNvPr id="138" name="Group 6"/>
                <p:cNvGrpSpPr/>
                <p:nvPr/>
              </p:nvGrpSpPr>
              <p:grpSpPr>
                <a:xfrm rot="17802976">
                  <a:off x="1912098" y="1823816"/>
                  <a:ext cx="762000" cy="2362200"/>
                  <a:chOff x="1905000" y="1828800"/>
                  <a:chExt cx="762000" cy="2362200"/>
                </a:xfrm>
              </p:grpSpPr>
              <p:sp>
                <p:nvSpPr>
                  <p:cNvPr id="1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9"/>
                <p:cNvGrpSpPr/>
                <p:nvPr/>
              </p:nvGrpSpPr>
              <p:grpSpPr>
                <a:xfrm rot="19123498">
                  <a:off x="2501621" y="1862460"/>
                  <a:ext cx="542170" cy="1782007"/>
                  <a:chOff x="1905000" y="1828800"/>
                  <a:chExt cx="762000" cy="2362200"/>
                </a:xfrm>
              </p:grpSpPr>
              <p:sp>
                <p:nvSpPr>
                  <p:cNvPr id="143"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2"/>
                <p:cNvGrpSpPr/>
                <p:nvPr/>
              </p:nvGrpSpPr>
              <p:grpSpPr>
                <a:xfrm rot="15530705">
                  <a:off x="2284581" y="2639655"/>
                  <a:ext cx="405591" cy="1883879"/>
                  <a:chOff x="1905000" y="1828800"/>
                  <a:chExt cx="762000" cy="2362200"/>
                </a:xfrm>
              </p:grpSpPr>
              <p:sp>
                <p:nvSpPr>
                  <p:cNvPr id="141"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31"/>
              <p:cNvGrpSpPr/>
              <p:nvPr/>
            </p:nvGrpSpPr>
            <p:grpSpPr>
              <a:xfrm rot="20238387">
                <a:off x="1346199" y="1643328"/>
                <a:ext cx="1193804" cy="897916"/>
                <a:chOff x="1111998" y="1862460"/>
                <a:chExt cx="2362200" cy="1921930"/>
              </a:xfrm>
            </p:grpSpPr>
            <p:grpSp>
              <p:nvGrpSpPr>
                <p:cNvPr id="129" name="Group 6"/>
                <p:cNvGrpSpPr/>
                <p:nvPr/>
              </p:nvGrpSpPr>
              <p:grpSpPr>
                <a:xfrm rot="17802976">
                  <a:off x="1912098" y="1823816"/>
                  <a:ext cx="762000" cy="2362200"/>
                  <a:chOff x="1905000" y="1828800"/>
                  <a:chExt cx="762000" cy="2362200"/>
                </a:xfrm>
              </p:grpSpPr>
              <p:sp>
                <p:nvSpPr>
                  <p:cNvPr id="13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9"/>
                <p:cNvGrpSpPr/>
                <p:nvPr/>
              </p:nvGrpSpPr>
              <p:grpSpPr>
                <a:xfrm rot="19123498">
                  <a:off x="2501621" y="1862460"/>
                  <a:ext cx="542170" cy="1782007"/>
                  <a:chOff x="1905000" y="1828800"/>
                  <a:chExt cx="762000" cy="2362200"/>
                </a:xfrm>
              </p:grpSpPr>
              <p:sp>
                <p:nvSpPr>
                  <p:cNvPr id="134" name="Oval 13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2"/>
                <p:cNvGrpSpPr/>
                <p:nvPr/>
              </p:nvGrpSpPr>
              <p:grpSpPr>
                <a:xfrm rot="15530705">
                  <a:off x="2284581" y="2639655"/>
                  <a:ext cx="405591" cy="1883879"/>
                  <a:chOff x="1905000" y="1828800"/>
                  <a:chExt cx="762000" cy="2362200"/>
                </a:xfrm>
              </p:grpSpPr>
              <p:sp>
                <p:nvSpPr>
                  <p:cNvPr id="132" name="Oval 13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104"/>
            <p:cNvGrpSpPr/>
            <p:nvPr/>
          </p:nvGrpSpPr>
          <p:grpSpPr>
            <a:xfrm rot="3068959">
              <a:off x="2247659" y="3793897"/>
              <a:ext cx="1143483" cy="840157"/>
              <a:chOff x="736597" y="733384"/>
              <a:chExt cx="1807860" cy="1807860"/>
            </a:xfrm>
          </p:grpSpPr>
          <p:grpSp>
            <p:nvGrpSpPr>
              <p:cNvPr id="96" name="Group 15"/>
              <p:cNvGrpSpPr/>
              <p:nvPr/>
            </p:nvGrpSpPr>
            <p:grpSpPr>
              <a:xfrm rot="20238387">
                <a:off x="736597" y="881328"/>
                <a:ext cx="1193804" cy="897916"/>
                <a:chOff x="1111998" y="1862460"/>
                <a:chExt cx="2362200" cy="1921930"/>
              </a:xfrm>
            </p:grpSpPr>
            <p:grpSp>
              <p:nvGrpSpPr>
                <p:cNvPr id="117" name="Group 6"/>
                <p:cNvGrpSpPr/>
                <p:nvPr/>
              </p:nvGrpSpPr>
              <p:grpSpPr>
                <a:xfrm rot="17802976">
                  <a:off x="1912098" y="1823816"/>
                  <a:ext cx="762000" cy="2362200"/>
                  <a:chOff x="1905000" y="1828800"/>
                  <a:chExt cx="762000" cy="2362200"/>
                </a:xfrm>
              </p:grpSpPr>
              <p:sp>
                <p:nvSpPr>
                  <p:cNvPr id="1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9"/>
                <p:cNvGrpSpPr/>
                <p:nvPr/>
              </p:nvGrpSpPr>
              <p:grpSpPr>
                <a:xfrm rot="19123498">
                  <a:off x="2501621" y="1862460"/>
                  <a:ext cx="542170" cy="1782007"/>
                  <a:chOff x="1905000" y="1828800"/>
                  <a:chExt cx="762000" cy="2362200"/>
                </a:xfrm>
              </p:grpSpPr>
              <p:sp>
                <p:nvSpPr>
                  <p:cNvPr id="122" name="Oval 1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2"/>
                <p:cNvGrpSpPr/>
                <p:nvPr/>
              </p:nvGrpSpPr>
              <p:grpSpPr>
                <a:xfrm rot="15530705">
                  <a:off x="2284581" y="2639655"/>
                  <a:ext cx="405591" cy="1883879"/>
                  <a:chOff x="1905000" y="1828800"/>
                  <a:chExt cx="762000" cy="2362200"/>
                </a:xfrm>
              </p:grpSpPr>
              <p:sp>
                <p:nvSpPr>
                  <p:cNvPr id="120" name="Oval 1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21"/>
              <p:cNvGrpSpPr/>
              <p:nvPr/>
            </p:nvGrpSpPr>
            <p:grpSpPr>
              <a:xfrm rot="2927600">
                <a:off x="1498597" y="881328"/>
                <a:ext cx="1193804" cy="897916"/>
                <a:chOff x="1111998" y="1862460"/>
                <a:chExt cx="2362200" cy="1921930"/>
              </a:xfrm>
            </p:grpSpPr>
            <p:grpSp>
              <p:nvGrpSpPr>
                <p:cNvPr id="108" name="Group 6"/>
                <p:cNvGrpSpPr/>
                <p:nvPr/>
              </p:nvGrpSpPr>
              <p:grpSpPr>
                <a:xfrm rot="17802976">
                  <a:off x="1912098" y="1823816"/>
                  <a:ext cx="762000" cy="2362200"/>
                  <a:chOff x="1905000" y="1828800"/>
                  <a:chExt cx="762000" cy="2362200"/>
                </a:xfrm>
              </p:grpSpPr>
              <p:sp>
                <p:nvSpPr>
                  <p:cNvPr id="1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9"/>
                <p:cNvGrpSpPr/>
                <p:nvPr/>
              </p:nvGrpSpPr>
              <p:grpSpPr>
                <a:xfrm rot="19123498">
                  <a:off x="2501621" y="1862460"/>
                  <a:ext cx="542170" cy="1782007"/>
                  <a:chOff x="1905000" y="1828800"/>
                  <a:chExt cx="762000" cy="2362200"/>
                </a:xfrm>
              </p:grpSpPr>
              <p:sp>
                <p:nvSpPr>
                  <p:cNvPr id="113" name="Oval 1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2"/>
                <p:cNvGrpSpPr/>
                <p:nvPr/>
              </p:nvGrpSpPr>
              <p:grpSpPr>
                <a:xfrm rot="15530705">
                  <a:off x="2284581" y="2639655"/>
                  <a:ext cx="405591" cy="1883879"/>
                  <a:chOff x="1905000" y="1828800"/>
                  <a:chExt cx="762000" cy="2362200"/>
                </a:xfrm>
              </p:grpSpPr>
              <p:sp>
                <p:nvSpPr>
                  <p:cNvPr id="111" name="Oval 1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31"/>
              <p:cNvGrpSpPr/>
              <p:nvPr/>
            </p:nvGrpSpPr>
            <p:grpSpPr>
              <a:xfrm rot="20238387">
                <a:off x="1346199" y="1643328"/>
                <a:ext cx="1193804" cy="897916"/>
                <a:chOff x="1111998" y="1862460"/>
                <a:chExt cx="2362200" cy="1921930"/>
              </a:xfrm>
            </p:grpSpPr>
            <p:grpSp>
              <p:nvGrpSpPr>
                <p:cNvPr id="99" name="Group 6"/>
                <p:cNvGrpSpPr/>
                <p:nvPr/>
              </p:nvGrpSpPr>
              <p:grpSpPr>
                <a:xfrm rot="17802976">
                  <a:off x="1912098" y="1823816"/>
                  <a:ext cx="762000" cy="2362200"/>
                  <a:chOff x="1905000" y="1828800"/>
                  <a:chExt cx="762000" cy="2362200"/>
                </a:xfrm>
              </p:grpSpPr>
              <p:sp>
                <p:nvSpPr>
                  <p:cNvPr id="1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
                <p:cNvGrpSpPr/>
                <p:nvPr/>
              </p:nvGrpSpPr>
              <p:grpSpPr>
                <a:xfrm rot="19123498">
                  <a:off x="2501621" y="1862460"/>
                  <a:ext cx="542170" cy="1782007"/>
                  <a:chOff x="1905000" y="1828800"/>
                  <a:chExt cx="762000" cy="2362200"/>
                </a:xfrm>
              </p:grpSpPr>
              <p:sp>
                <p:nvSpPr>
                  <p:cNvPr id="104" name="Oval 1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2"/>
                <p:cNvGrpSpPr/>
                <p:nvPr/>
              </p:nvGrpSpPr>
              <p:grpSpPr>
                <a:xfrm rot="15530705">
                  <a:off x="2284581" y="2639655"/>
                  <a:ext cx="405591" cy="1883879"/>
                  <a:chOff x="1905000" y="1828800"/>
                  <a:chExt cx="762000" cy="2362200"/>
                </a:xfrm>
              </p:grpSpPr>
              <p:sp>
                <p:nvSpPr>
                  <p:cNvPr id="102" name="Oval 1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135"/>
            <p:cNvGrpSpPr/>
            <p:nvPr/>
          </p:nvGrpSpPr>
          <p:grpSpPr>
            <a:xfrm rot="5892673">
              <a:off x="3061159" y="3301846"/>
              <a:ext cx="1528325" cy="1350205"/>
              <a:chOff x="736597" y="733384"/>
              <a:chExt cx="1807860" cy="1807860"/>
            </a:xfrm>
          </p:grpSpPr>
          <p:grpSp>
            <p:nvGrpSpPr>
              <p:cNvPr id="66" name="Group 15"/>
              <p:cNvGrpSpPr/>
              <p:nvPr/>
            </p:nvGrpSpPr>
            <p:grpSpPr>
              <a:xfrm rot="20238387">
                <a:off x="736597" y="881328"/>
                <a:ext cx="1193804" cy="897916"/>
                <a:chOff x="1111998" y="1862460"/>
                <a:chExt cx="2362200" cy="1921930"/>
              </a:xfrm>
            </p:grpSpPr>
            <p:grpSp>
              <p:nvGrpSpPr>
                <p:cNvPr id="87" name="Group 6"/>
                <p:cNvGrpSpPr/>
                <p:nvPr/>
              </p:nvGrpSpPr>
              <p:grpSpPr>
                <a:xfrm rot="17802976">
                  <a:off x="1912098" y="1823816"/>
                  <a:ext cx="762000" cy="2362200"/>
                  <a:chOff x="1905000" y="1828800"/>
                  <a:chExt cx="762000" cy="2362200"/>
                </a:xfrm>
              </p:grpSpPr>
              <p:sp>
                <p:nvSpPr>
                  <p:cNvPr id="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9"/>
                <p:cNvGrpSpPr/>
                <p:nvPr/>
              </p:nvGrpSpPr>
              <p:grpSpPr>
                <a:xfrm rot="19123498">
                  <a:off x="2501621" y="1862460"/>
                  <a:ext cx="542170" cy="1782007"/>
                  <a:chOff x="1905000" y="1828800"/>
                  <a:chExt cx="762000" cy="2362200"/>
                </a:xfrm>
              </p:grpSpPr>
              <p:sp>
                <p:nvSpPr>
                  <p:cNvPr id="9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2"/>
                <p:cNvGrpSpPr/>
                <p:nvPr/>
              </p:nvGrpSpPr>
              <p:grpSpPr>
                <a:xfrm rot="15530705">
                  <a:off x="2284581" y="2639655"/>
                  <a:ext cx="405591" cy="1883879"/>
                  <a:chOff x="1905000" y="1828800"/>
                  <a:chExt cx="762000" cy="2362200"/>
                </a:xfrm>
              </p:grpSpPr>
              <p:sp>
                <p:nvSpPr>
                  <p:cNvPr id="9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21"/>
              <p:cNvGrpSpPr/>
              <p:nvPr/>
            </p:nvGrpSpPr>
            <p:grpSpPr>
              <a:xfrm rot="2927600">
                <a:off x="1498597" y="881328"/>
                <a:ext cx="1193804" cy="897916"/>
                <a:chOff x="1111998" y="1862460"/>
                <a:chExt cx="2362200" cy="1921930"/>
              </a:xfrm>
            </p:grpSpPr>
            <p:grpSp>
              <p:nvGrpSpPr>
                <p:cNvPr id="78" name="Group 6"/>
                <p:cNvGrpSpPr/>
                <p:nvPr/>
              </p:nvGrpSpPr>
              <p:grpSpPr>
                <a:xfrm rot="17802976">
                  <a:off x="1912098" y="1823816"/>
                  <a:ext cx="762000" cy="2362200"/>
                  <a:chOff x="1905000" y="1828800"/>
                  <a:chExt cx="762000" cy="2362200"/>
                </a:xfrm>
              </p:grpSpPr>
              <p:sp>
                <p:nvSpPr>
                  <p:cNvPr id="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9"/>
                <p:cNvGrpSpPr/>
                <p:nvPr/>
              </p:nvGrpSpPr>
              <p:grpSpPr>
                <a:xfrm rot="19123498">
                  <a:off x="2501621" y="1862460"/>
                  <a:ext cx="542170" cy="1782007"/>
                  <a:chOff x="1905000" y="1828800"/>
                  <a:chExt cx="762000" cy="2362200"/>
                </a:xfrm>
              </p:grpSpPr>
              <p:sp>
                <p:nvSpPr>
                  <p:cNvPr id="83" name="Oval 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2"/>
                <p:cNvGrpSpPr/>
                <p:nvPr/>
              </p:nvGrpSpPr>
              <p:grpSpPr>
                <a:xfrm rot="15530705">
                  <a:off x="2284581" y="2639655"/>
                  <a:ext cx="405591" cy="1883879"/>
                  <a:chOff x="1905000" y="1828800"/>
                  <a:chExt cx="762000" cy="2362200"/>
                </a:xfrm>
              </p:grpSpPr>
              <p:sp>
                <p:nvSpPr>
                  <p:cNvPr id="81" name="Oval 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31"/>
              <p:cNvGrpSpPr/>
              <p:nvPr/>
            </p:nvGrpSpPr>
            <p:grpSpPr>
              <a:xfrm rot="20238387">
                <a:off x="1346199" y="1643328"/>
                <a:ext cx="1193804" cy="897916"/>
                <a:chOff x="1111998" y="1862460"/>
                <a:chExt cx="2362200" cy="1921930"/>
              </a:xfrm>
            </p:grpSpPr>
            <p:grpSp>
              <p:nvGrpSpPr>
                <p:cNvPr id="69" name="Group 6"/>
                <p:cNvGrpSpPr/>
                <p:nvPr/>
              </p:nvGrpSpPr>
              <p:grpSpPr>
                <a:xfrm rot="17802976">
                  <a:off x="1912098" y="1823816"/>
                  <a:ext cx="762000" cy="2362200"/>
                  <a:chOff x="1905000" y="1828800"/>
                  <a:chExt cx="762000" cy="2362200"/>
                </a:xfrm>
              </p:grpSpPr>
              <p:sp>
                <p:nvSpPr>
                  <p:cNvPr id="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9"/>
                <p:cNvGrpSpPr/>
                <p:nvPr/>
              </p:nvGrpSpPr>
              <p:grpSpPr>
                <a:xfrm rot="19123498">
                  <a:off x="2501621" y="1862460"/>
                  <a:ext cx="542170" cy="1782007"/>
                  <a:chOff x="1905000" y="1828800"/>
                  <a:chExt cx="762000" cy="2362200"/>
                </a:xfrm>
              </p:grpSpPr>
              <p:sp>
                <p:nvSpPr>
                  <p:cNvPr id="74" name="Oval 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2"/>
                <p:cNvGrpSpPr/>
                <p:nvPr/>
              </p:nvGrpSpPr>
              <p:grpSpPr>
                <a:xfrm rot="15530705">
                  <a:off x="2284581" y="2639655"/>
                  <a:ext cx="405591" cy="1883879"/>
                  <a:chOff x="1905000" y="1828800"/>
                  <a:chExt cx="762000" cy="2362200"/>
                </a:xfrm>
              </p:grpSpPr>
              <p:sp>
                <p:nvSpPr>
                  <p:cNvPr id="72" name="Oval 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166"/>
            <p:cNvGrpSpPr/>
            <p:nvPr/>
          </p:nvGrpSpPr>
          <p:grpSpPr>
            <a:xfrm rot="20555714" flipH="1">
              <a:off x="3652811" y="2791157"/>
              <a:ext cx="1586260" cy="1364114"/>
              <a:chOff x="736597" y="733384"/>
              <a:chExt cx="1807860" cy="1807860"/>
            </a:xfrm>
          </p:grpSpPr>
          <p:grpSp>
            <p:nvGrpSpPr>
              <p:cNvPr id="36" name="Group 15"/>
              <p:cNvGrpSpPr/>
              <p:nvPr/>
            </p:nvGrpSpPr>
            <p:grpSpPr>
              <a:xfrm rot="20238387">
                <a:off x="736597" y="881328"/>
                <a:ext cx="1193804" cy="897916"/>
                <a:chOff x="1111998" y="1862460"/>
                <a:chExt cx="2362200" cy="1921930"/>
              </a:xfrm>
            </p:grpSpPr>
            <p:grpSp>
              <p:nvGrpSpPr>
                <p:cNvPr id="57" name="Group 6"/>
                <p:cNvGrpSpPr/>
                <p:nvPr/>
              </p:nvGrpSpPr>
              <p:grpSpPr>
                <a:xfrm rot="17802976">
                  <a:off x="1912098" y="1823816"/>
                  <a:ext cx="762000" cy="2362200"/>
                  <a:chOff x="1905000" y="1828800"/>
                  <a:chExt cx="762000" cy="2362200"/>
                </a:xfrm>
              </p:grpSpPr>
              <p:sp>
                <p:nvSpPr>
                  <p:cNvPr id="6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9"/>
                <p:cNvGrpSpPr/>
                <p:nvPr/>
              </p:nvGrpSpPr>
              <p:grpSpPr>
                <a:xfrm rot="19123498">
                  <a:off x="2501621" y="1862460"/>
                  <a:ext cx="542170" cy="1782007"/>
                  <a:chOff x="1905000" y="1828800"/>
                  <a:chExt cx="762000" cy="2362200"/>
                </a:xfrm>
              </p:grpSpPr>
              <p:sp>
                <p:nvSpPr>
                  <p:cNvPr id="62" name="Oval 6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2"/>
                <p:cNvGrpSpPr/>
                <p:nvPr/>
              </p:nvGrpSpPr>
              <p:grpSpPr>
                <a:xfrm rot="15530705">
                  <a:off x="2284581" y="2639655"/>
                  <a:ext cx="405591" cy="1883879"/>
                  <a:chOff x="1905000" y="1828800"/>
                  <a:chExt cx="762000" cy="2362200"/>
                </a:xfrm>
              </p:grpSpPr>
              <p:sp>
                <p:nvSpPr>
                  <p:cNvPr id="60" name="Oval 5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21"/>
              <p:cNvGrpSpPr/>
              <p:nvPr/>
            </p:nvGrpSpPr>
            <p:grpSpPr>
              <a:xfrm rot="2927600">
                <a:off x="1498597" y="881328"/>
                <a:ext cx="1193804" cy="897916"/>
                <a:chOff x="1111998" y="1862460"/>
                <a:chExt cx="2362200" cy="1921930"/>
              </a:xfrm>
            </p:grpSpPr>
            <p:grpSp>
              <p:nvGrpSpPr>
                <p:cNvPr id="48" name="Group 6"/>
                <p:cNvGrpSpPr/>
                <p:nvPr/>
              </p:nvGrpSpPr>
              <p:grpSpPr>
                <a:xfrm rot="17802976">
                  <a:off x="1912098" y="1823816"/>
                  <a:ext cx="762000" cy="2362200"/>
                  <a:chOff x="1905000" y="1828800"/>
                  <a:chExt cx="762000" cy="2362200"/>
                </a:xfrm>
              </p:grpSpPr>
              <p:sp>
                <p:nvSpPr>
                  <p:cNvPr id="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9"/>
                <p:cNvGrpSpPr/>
                <p:nvPr/>
              </p:nvGrpSpPr>
              <p:grpSpPr>
                <a:xfrm rot="19123498">
                  <a:off x="2501621" y="1862460"/>
                  <a:ext cx="542170" cy="1782007"/>
                  <a:chOff x="1905000" y="1828800"/>
                  <a:chExt cx="762000" cy="2362200"/>
                </a:xfrm>
              </p:grpSpPr>
              <p:sp>
                <p:nvSpPr>
                  <p:cNvPr id="53" name="Oval 5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2"/>
                <p:cNvGrpSpPr/>
                <p:nvPr/>
              </p:nvGrpSpPr>
              <p:grpSpPr>
                <a:xfrm rot="15530705">
                  <a:off x="2284581" y="2639655"/>
                  <a:ext cx="405591" cy="1883879"/>
                  <a:chOff x="1905000" y="1828800"/>
                  <a:chExt cx="762000" cy="2362200"/>
                </a:xfrm>
              </p:grpSpPr>
              <p:sp>
                <p:nvSpPr>
                  <p:cNvPr id="51" name="Oval 5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1"/>
              <p:cNvGrpSpPr/>
              <p:nvPr/>
            </p:nvGrpSpPr>
            <p:grpSpPr>
              <a:xfrm rot="20238387">
                <a:off x="1346199" y="1643328"/>
                <a:ext cx="1193804" cy="897916"/>
                <a:chOff x="1111998" y="1862460"/>
                <a:chExt cx="2362200" cy="1921930"/>
              </a:xfrm>
            </p:grpSpPr>
            <p:grpSp>
              <p:nvGrpSpPr>
                <p:cNvPr id="39" name="Group 6"/>
                <p:cNvGrpSpPr/>
                <p:nvPr/>
              </p:nvGrpSpPr>
              <p:grpSpPr>
                <a:xfrm rot="17802976">
                  <a:off x="1912098" y="1823816"/>
                  <a:ext cx="762000" cy="2362200"/>
                  <a:chOff x="1905000" y="1828800"/>
                  <a:chExt cx="762000" cy="2362200"/>
                </a:xfrm>
              </p:grpSpPr>
              <p:sp>
                <p:nvSpPr>
                  <p:cNvPr id="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9"/>
                <p:cNvGrpSpPr/>
                <p:nvPr/>
              </p:nvGrpSpPr>
              <p:grpSpPr>
                <a:xfrm rot="19123498">
                  <a:off x="2501621" y="1862460"/>
                  <a:ext cx="542170" cy="1782007"/>
                  <a:chOff x="1905000" y="1828800"/>
                  <a:chExt cx="762000" cy="2362200"/>
                </a:xfrm>
              </p:grpSpPr>
              <p:sp>
                <p:nvSpPr>
                  <p:cNvPr id="44" name="Oval 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2"/>
                <p:cNvGrpSpPr/>
                <p:nvPr/>
              </p:nvGrpSpPr>
              <p:grpSpPr>
                <a:xfrm rot="15530705">
                  <a:off x="2284581" y="2639655"/>
                  <a:ext cx="405591" cy="1883879"/>
                  <a:chOff x="1905000" y="1828800"/>
                  <a:chExt cx="762000" cy="2362200"/>
                </a:xfrm>
              </p:grpSpPr>
              <p:sp>
                <p:nvSpPr>
                  <p:cNvPr id="42" name="Oval 4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 name="Double Wave 24"/>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uble Wave 25"/>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Rectangle 275"/>
          <p:cNvSpPr/>
          <p:nvPr/>
        </p:nvSpPr>
        <p:spPr>
          <a:xfrm>
            <a:off x="6033646" y="4264580"/>
            <a:ext cx="5076806" cy="1815882"/>
          </a:xfrm>
          <a:prstGeom prst="rect">
            <a:avLst/>
          </a:prstGeom>
        </p:spPr>
        <p:txBody>
          <a:bodyPr wrap="square">
            <a:spAutoFit/>
          </a:bodyPr>
          <a:lstStyle/>
          <a:p>
            <a:r>
              <a:rPr lang="en-US" sz="2000" dirty="0">
                <a:solidFill>
                  <a:schemeClr val="bg1"/>
                </a:solidFill>
              </a:rPr>
              <a:t>“In this dispensation the Lord’s vineyard covers the whole earth, and the laborers are going forth to gather scattered Israel before the appointed day of burning when the vineyard will be purified of corruption.”</a:t>
            </a:r>
          </a:p>
          <a:p>
            <a:r>
              <a:rPr lang="en-US" sz="1200" dirty="0">
                <a:solidFill>
                  <a:schemeClr val="bg1"/>
                </a:solidFill>
              </a:rPr>
              <a:t>Elder Bruce R. McConkie </a:t>
            </a:r>
            <a:endParaRPr lang="en-US" dirty="0">
              <a:solidFill>
                <a:schemeClr val="bg1"/>
              </a:solidFill>
            </a:endParaRPr>
          </a:p>
        </p:txBody>
      </p:sp>
      <p:pic>
        <p:nvPicPr>
          <p:cNvPr id="3" name="Picture 2">
            <a:extLst>
              <a:ext uri="{FF2B5EF4-FFF2-40B4-BE49-F238E27FC236}">
                <a16:creationId xmlns:a16="http://schemas.microsoft.com/office/drawing/2014/main" id="{F5187F00-0D49-4D4B-A43F-DC68C780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566" y="5133237"/>
            <a:ext cx="1073206" cy="1498017"/>
          </a:xfrm>
          <a:prstGeom prst="rect">
            <a:avLst/>
          </a:prstGeom>
        </p:spPr>
      </p:pic>
    </p:spTree>
    <p:extLst>
      <p:ext uri="{BB962C8B-B14F-4D97-AF65-F5344CB8AC3E}">
        <p14:creationId xmlns:p14="http://schemas.microsoft.com/office/powerpoint/2010/main" val="197298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BB8377-EFB3-4312-A707-017466D79E0C}"/>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Go West—the Next Conference</a:t>
            </a:r>
          </a:p>
        </p:txBody>
      </p:sp>
      <p:sp>
        <p:nvSpPr>
          <p:cNvPr id="7" name="TextBox 6"/>
          <p:cNvSpPr txBox="1"/>
          <p:nvPr/>
        </p:nvSpPr>
        <p:spPr>
          <a:xfrm>
            <a:off x="5479025" y="1478297"/>
            <a:ext cx="6290187" cy="3693319"/>
          </a:xfrm>
          <a:prstGeom prst="rect">
            <a:avLst/>
          </a:prstGeom>
          <a:noFill/>
        </p:spPr>
        <p:txBody>
          <a:bodyPr wrap="square" rtlCol="0">
            <a:spAutoFit/>
          </a:bodyPr>
          <a:lstStyle/>
          <a:p>
            <a:pPr fontAlgn="base"/>
            <a:r>
              <a:rPr lang="en-US" dirty="0">
                <a:solidFill>
                  <a:schemeClr val="bg1"/>
                </a:solidFill>
              </a:rPr>
              <a:t>“Going ‘to the west’ meant going to Fayette, New York, a distance of about a hundred miles; and the ‘next conference’ was held at Fayette on September 26 and 27, 1830.</a:t>
            </a:r>
          </a:p>
          <a:p>
            <a:pPr fontAlgn="base"/>
            <a:endParaRPr lang="en-US" dirty="0">
              <a:solidFill>
                <a:schemeClr val="bg1"/>
              </a:solidFill>
            </a:endParaRPr>
          </a:p>
          <a:p>
            <a:pPr fontAlgn="base"/>
            <a:r>
              <a:rPr lang="en-US" dirty="0">
                <a:solidFill>
                  <a:schemeClr val="bg1"/>
                </a:solidFill>
              </a:rPr>
              <a:t>‘Studying the scriptures’ probably had something to do with the translation of the Bible, since the earliest manuscript entries, recorded in the summer and fall of 1830, are in the handwriting of John Whitmer and Oliver Cowdery. </a:t>
            </a:r>
          </a:p>
          <a:p>
            <a:pPr fontAlgn="base"/>
            <a:endParaRPr lang="en-US" dirty="0">
              <a:solidFill>
                <a:schemeClr val="bg1"/>
              </a:solidFill>
            </a:endParaRPr>
          </a:p>
          <a:p>
            <a:pPr fontAlgn="base"/>
            <a:r>
              <a:rPr lang="en-US" dirty="0">
                <a:solidFill>
                  <a:schemeClr val="bg1"/>
                </a:solidFill>
              </a:rPr>
              <a:t>Apparently the ‘translation’ and the ‘study’ were being conducted at the same time; perhaps they were actually one and the same.” (Matthews, </a:t>
            </a:r>
            <a:r>
              <a:rPr lang="en-US" i="1" dirty="0">
                <a:solidFill>
                  <a:schemeClr val="bg1"/>
                </a:solidFill>
              </a:rPr>
              <a:t>Joseph Smith’s Translation of the Bible,</a:t>
            </a:r>
            <a:r>
              <a:rPr lang="en-US" dirty="0">
                <a:solidFill>
                  <a:schemeClr val="bg1"/>
                </a:solidFill>
              </a:rPr>
              <a:t> p. 27.)</a:t>
            </a:r>
          </a:p>
        </p:txBody>
      </p:sp>
      <p:sp>
        <p:nvSpPr>
          <p:cNvPr id="9" name="TextBox 8"/>
          <p:cNvSpPr txBox="1"/>
          <p:nvPr/>
        </p:nvSpPr>
        <p:spPr>
          <a:xfrm>
            <a:off x="149942" y="6445360"/>
            <a:ext cx="3810000" cy="369332"/>
          </a:xfrm>
          <a:prstGeom prst="rect">
            <a:avLst/>
          </a:prstGeom>
          <a:noFill/>
        </p:spPr>
        <p:txBody>
          <a:bodyPr wrap="square" rtlCol="0">
            <a:spAutoFit/>
          </a:bodyPr>
          <a:lstStyle/>
          <a:p>
            <a:r>
              <a:rPr lang="en-US" dirty="0">
                <a:solidFill>
                  <a:schemeClr val="bg1"/>
                </a:solidFill>
              </a:rPr>
              <a:t>D&amp;C 26:1</a:t>
            </a:r>
          </a:p>
        </p:txBody>
      </p:sp>
      <p:pic>
        <p:nvPicPr>
          <p:cNvPr id="3" name="Picture 2">
            <a:extLst>
              <a:ext uri="{FF2B5EF4-FFF2-40B4-BE49-F238E27FC236}">
                <a16:creationId xmlns:a16="http://schemas.microsoft.com/office/drawing/2014/main" id="{0A8C0C9D-FA56-4376-9203-ACCEBB432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16" y="1026928"/>
            <a:ext cx="3425952" cy="2206752"/>
          </a:xfrm>
          <a:prstGeom prst="rect">
            <a:avLst/>
          </a:prstGeom>
        </p:spPr>
      </p:pic>
      <p:pic>
        <p:nvPicPr>
          <p:cNvPr id="10" name="Picture 9">
            <a:extLst>
              <a:ext uri="{FF2B5EF4-FFF2-40B4-BE49-F238E27FC236}">
                <a16:creationId xmlns:a16="http://schemas.microsoft.com/office/drawing/2014/main" id="{8A7C2DB6-F309-4CD0-9734-3B5B7369B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660" y="3607292"/>
            <a:ext cx="3425952" cy="2597454"/>
          </a:xfrm>
          <a:prstGeom prst="rect">
            <a:avLst/>
          </a:prstGeom>
        </p:spPr>
      </p:pic>
    </p:spTree>
    <p:extLst>
      <p:ext uri="{BB962C8B-B14F-4D97-AF65-F5344CB8AC3E}">
        <p14:creationId xmlns:p14="http://schemas.microsoft.com/office/powerpoint/2010/main" val="29988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21BC1D-7350-4421-AE01-50C82E5BB33D}"/>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Law of Common Consent</a:t>
            </a:r>
          </a:p>
        </p:txBody>
      </p:sp>
      <p:sp>
        <p:nvSpPr>
          <p:cNvPr id="7" name="TextBox 6"/>
          <p:cNvSpPr txBox="1"/>
          <p:nvPr/>
        </p:nvSpPr>
        <p:spPr>
          <a:xfrm>
            <a:off x="169607" y="914400"/>
            <a:ext cx="6612193" cy="1754326"/>
          </a:xfrm>
          <a:prstGeom prst="rect">
            <a:avLst/>
          </a:prstGeom>
          <a:noFill/>
        </p:spPr>
        <p:txBody>
          <a:bodyPr wrap="square" rtlCol="0">
            <a:spAutoFit/>
          </a:bodyPr>
          <a:lstStyle/>
          <a:p>
            <a:pPr fontAlgn="base"/>
            <a:r>
              <a:rPr lang="en-US" dirty="0">
                <a:solidFill>
                  <a:schemeClr val="bg1"/>
                </a:solidFill>
              </a:rPr>
              <a:t>“common consent” refers to Church members using their agency to express their willingness or unwillingness to support a proposal from a Church leader. </a:t>
            </a:r>
          </a:p>
          <a:p>
            <a:pPr fontAlgn="base"/>
            <a:endParaRPr lang="en-US" dirty="0">
              <a:solidFill>
                <a:schemeClr val="bg1"/>
              </a:solidFill>
            </a:endParaRPr>
          </a:p>
          <a:p>
            <a:pPr fontAlgn="base"/>
            <a:r>
              <a:rPr lang="en-US" dirty="0">
                <a:solidFill>
                  <a:schemeClr val="bg1"/>
                </a:solidFill>
              </a:rPr>
              <a:t>In sacrament meetings and stake and general conferences, we are asked to signify consent by raising our right hands.</a:t>
            </a:r>
            <a:endParaRPr lang="en-US" sz="1200" dirty="0">
              <a:solidFill>
                <a:schemeClr val="bg1"/>
              </a:solidFill>
            </a:endParaRPr>
          </a:p>
        </p:txBody>
      </p:sp>
      <p:sp>
        <p:nvSpPr>
          <p:cNvPr id="9" name="TextBox 8"/>
          <p:cNvSpPr txBox="1"/>
          <p:nvPr/>
        </p:nvSpPr>
        <p:spPr>
          <a:xfrm>
            <a:off x="169607" y="6416256"/>
            <a:ext cx="3810000" cy="369332"/>
          </a:xfrm>
          <a:prstGeom prst="rect">
            <a:avLst/>
          </a:prstGeom>
          <a:noFill/>
        </p:spPr>
        <p:txBody>
          <a:bodyPr wrap="square" rtlCol="0">
            <a:spAutoFit/>
          </a:bodyPr>
          <a:lstStyle/>
          <a:p>
            <a:r>
              <a:rPr lang="en-US" dirty="0">
                <a:solidFill>
                  <a:schemeClr val="bg1"/>
                </a:solidFill>
              </a:rPr>
              <a:t>D&amp;C 26:2</a:t>
            </a:r>
          </a:p>
        </p:txBody>
      </p:sp>
      <p:sp>
        <p:nvSpPr>
          <p:cNvPr id="8" name="Rectangle 7"/>
          <p:cNvSpPr/>
          <p:nvPr/>
        </p:nvSpPr>
        <p:spPr>
          <a:xfrm>
            <a:off x="2667000" y="4419600"/>
            <a:ext cx="3733800" cy="1938992"/>
          </a:xfrm>
          <a:prstGeom prst="rect">
            <a:avLst/>
          </a:prstGeom>
        </p:spPr>
        <p:txBody>
          <a:bodyPr wrap="square">
            <a:spAutoFit/>
          </a:bodyPr>
          <a:lstStyle/>
          <a:p>
            <a:r>
              <a:rPr lang="en-US" dirty="0">
                <a:solidFill>
                  <a:schemeClr val="bg1"/>
                </a:solidFill>
              </a:rPr>
              <a:t>Not only are Church officers sustained by common consent, but this same principle operates for policies, major decisions, acceptance of new scripture, and other things that affect the lives of the Saints. </a:t>
            </a:r>
          </a:p>
          <a:p>
            <a:r>
              <a:rPr lang="en-US" sz="1200" dirty="0">
                <a:solidFill>
                  <a:schemeClr val="bg1"/>
                </a:solidFill>
              </a:rPr>
              <a:t>Student Manual</a:t>
            </a:r>
          </a:p>
        </p:txBody>
      </p:sp>
      <p:sp>
        <p:nvSpPr>
          <p:cNvPr id="10" name="Rectangle 9"/>
          <p:cNvSpPr/>
          <p:nvPr/>
        </p:nvSpPr>
        <p:spPr>
          <a:xfrm>
            <a:off x="6858000" y="2895601"/>
            <a:ext cx="3505200" cy="1661993"/>
          </a:xfrm>
          <a:prstGeom prst="rect">
            <a:avLst/>
          </a:prstGeom>
        </p:spPr>
        <p:txBody>
          <a:bodyPr wrap="square">
            <a:spAutoFit/>
          </a:bodyPr>
          <a:lstStyle/>
          <a:p>
            <a:r>
              <a:rPr lang="en-US" dirty="0">
                <a:solidFill>
                  <a:schemeClr val="bg1"/>
                </a:solidFill>
              </a:rPr>
              <a:t>“The procedure of sustaining is much more than a ritualistic raising of the hand. It is a commitment to uphold, to support, to assist those who have been selected.” </a:t>
            </a:r>
          </a:p>
          <a:p>
            <a:r>
              <a:rPr lang="en-US" sz="1200" dirty="0">
                <a:solidFill>
                  <a:schemeClr val="bg1"/>
                </a:solidFill>
              </a:rPr>
              <a:t>Gordon B. Hinckley</a:t>
            </a:r>
          </a:p>
        </p:txBody>
      </p:sp>
      <p:pic>
        <p:nvPicPr>
          <p:cNvPr id="3" name="Picture 2">
            <a:extLst>
              <a:ext uri="{FF2B5EF4-FFF2-40B4-BE49-F238E27FC236}">
                <a16:creationId xmlns:a16="http://schemas.microsoft.com/office/drawing/2014/main" id="{7E147E7C-0F45-4B88-8A2F-9A210DB77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258" y="932936"/>
            <a:ext cx="2438400" cy="1762125"/>
          </a:xfrm>
          <a:prstGeom prst="rect">
            <a:avLst/>
          </a:prstGeom>
        </p:spPr>
      </p:pic>
      <p:pic>
        <p:nvPicPr>
          <p:cNvPr id="12" name="Picture 11">
            <a:extLst>
              <a:ext uri="{FF2B5EF4-FFF2-40B4-BE49-F238E27FC236}">
                <a16:creationId xmlns:a16="http://schemas.microsoft.com/office/drawing/2014/main" id="{CFD67F5A-94FF-4EAD-8951-B31924CB1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4941838"/>
            <a:ext cx="2657475" cy="1676400"/>
          </a:xfrm>
          <a:prstGeom prst="rect">
            <a:avLst/>
          </a:prstGeom>
        </p:spPr>
      </p:pic>
      <p:pic>
        <p:nvPicPr>
          <p:cNvPr id="14" name="Picture 13">
            <a:extLst>
              <a:ext uri="{FF2B5EF4-FFF2-40B4-BE49-F238E27FC236}">
                <a16:creationId xmlns:a16="http://schemas.microsoft.com/office/drawing/2014/main" id="{BCBCC085-E8A2-45E9-A199-25A12791F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8670" y="2968421"/>
            <a:ext cx="1017331" cy="1268524"/>
          </a:xfrm>
          <a:prstGeom prst="rect">
            <a:avLst/>
          </a:prstGeom>
        </p:spPr>
      </p:pic>
    </p:spTree>
    <p:extLst>
      <p:ext uri="{BB962C8B-B14F-4D97-AF65-F5344CB8AC3E}">
        <p14:creationId xmlns:p14="http://schemas.microsoft.com/office/powerpoint/2010/main" val="427546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70E1CD-AF48-4B01-9D65-C535FE0E063E}"/>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Holding An Office </a:t>
            </a:r>
          </a:p>
        </p:txBody>
      </p:sp>
      <p:sp>
        <p:nvSpPr>
          <p:cNvPr id="7" name="TextBox 6"/>
          <p:cNvSpPr txBox="1"/>
          <p:nvPr/>
        </p:nvSpPr>
        <p:spPr>
          <a:xfrm>
            <a:off x="1457632" y="1351508"/>
            <a:ext cx="4267200" cy="4154984"/>
          </a:xfrm>
          <a:prstGeom prst="rect">
            <a:avLst/>
          </a:prstGeom>
          <a:noFill/>
        </p:spPr>
        <p:txBody>
          <a:bodyPr wrap="square" rtlCol="0">
            <a:spAutoFit/>
          </a:bodyPr>
          <a:lstStyle/>
          <a:p>
            <a:pPr fontAlgn="base"/>
            <a:r>
              <a:rPr lang="en-US" dirty="0">
                <a:solidFill>
                  <a:schemeClr val="bg1"/>
                </a:solidFill>
              </a:rPr>
              <a:t>“No man can preside in this Church in any capacity without the consent of the people. </a:t>
            </a:r>
          </a:p>
          <a:p>
            <a:pPr fontAlgn="base"/>
            <a:endParaRPr lang="en-US" dirty="0">
              <a:solidFill>
                <a:schemeClr val="bg1"/>
              </a:solidFill>
            </a:endParaRPr>
          </a:p>
          <a:p>
            <a:pPr fontAlgn="base"/>
            <a:r>
              <a:rPr lang="en-US" dirty="0">
                <a:solidFill>
                  <a:schemeClr val="bg1"/>
                </a:solidFill>
              </a:rPr>
              <a:t>The Lord has placed upon us the responsibility of sustaining by vote those who are called to various positions of responsibility. </a:t>
            </a:r>
          </a:p>
          <a:p>
            <a:pPr fontAlgn="base"/>
            <a:endParaRPr lang="en-US" dirty="0">
              <a:solidFill>
                <a:schemeClr val="bg1"/>
              </a:solidFill>
            </a:endParaRPr>
          </a:p>
          <a:p>
            <a:pPr fontAlgn="base"/>
            <a:r>
              <a:rPr lang="en-US" dirty="0">
                <a:solidFill>
                  <a:schemeClr val="bg1"/>
                </a:solidFill>
              </a:rPr>
              <a:t>No man, should the people decide to the contrary, could preside over any body of Latter-day Saints in this Church, and yet it is not the right of the people to nominate, to choose, for that is the right of the priesthood.” </a:t>
            </a:r>
          </a:p>
          <a:p>
            <a:pPr fontAlgn="base"/>
            <a:r>
              <a:rPr lang="en-US" sz="1200" dirty="0">
                <a:solidFill>
                  <a:schemeClr val="bg1"/>
                </a:solidFill>
              </a:rPr>
              <a:t>Joseph Fielding Smith </a:t>
            </a:r>
          </a:p>
        </p:txBody>
      </p:sp>
      <p:sp>
        <p:nvSpPr>
          <p:cNvPr id="9" name="TextBox 8"/>
          <p:cNvSpPr txBox="1"/>
          <p:nvPr/>
        </p:nvSpPr>
        <p:spPr>
          <a:xfrm>
            <a:off x="76200" y="6413091"/>
            <a:ext cx="3810000" cy="369332"/>
          </a:xfrm>
          <a:prstGeom prst="rect">
            <a:avLst/>
          </a:prstGeom>
          <a:noFill/>
        </p:spPr>
        <p:txBody>
          <a:bodyPr wrap="square" rtlCol="0">
            <a:spAutoFit/>
          </a:bodyPr>
          <a:lstStyle/>
          <a:p>
            <a:r>
              <a:rPr lang="en-US" dirty="0">
                <a:solidFill>
                  <a:schemeClr val="bg1"/>
                </a:solidFill>
              </a:rPr>
              <a:t>D&amp;C 26:2</a:t>
            </a:r>
          </a:p>
        </p:txBody>
      </p:sp>
      <p:pic>
        <p:nvPicPr>
          <p:cNvPr id="3" name="Picture 2">
            <a:extLst>
              <a:ext uri="{FF2B5EF4-FFF2-40B4-BE49-F238E27FC236}">
                <a16:creationId xmlns:a16="http://schemas.microsoft.com/office/drawing/2014/main" id="{98D7115B-1D4F-4D42-BCD4-6659B2904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820" y="1563142"/>
            <a:ext cx="4639121" cy="3313658"/>
          </a:xfrm>
          <a:prstGeom prst="rect">
            <a:avLst/>
          </a:prstGeom>
        </p:spPr>
      </p:pic>
      <p:pic>
        <p:nvPicPr>
          <p:cNvPr id="10" name="Picture 9">
            <a:extLst>
              <a:ext uri="{FF2B5EF4-FFF2-40B4-BE49-F238E27FC236}">
                <a16:creationId xmlns:a16="http://schemas.microsoft.com/office/drawing/2014/main" id="{34144037-EA10-40C3-98E7-73BDAD20E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09" y="175182"/>
            <a:ext cx="1030047" cy="1299657"/>
          </a:xfrm>
          <a:prstGeom prst="rect">
            <a:avLst/>
          </a:prstGeom>
        </p:spPr>
      </p:pic>
    </p:spTree>
    <p:extLst>
      <p:ext uri="{BB962C8B-B14F-4D97-AF65-F5344CB8AC3E}">
        <p14:creationId xmlns:p14="http://schemas.microsoft.com/office/powerpoint/2010/main" val="36749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E0E5EA-C6F6-4F41-9744-6C02196C5563}"/>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Sustaining One Into Office</a:t>
            </a:r>
          </a:p>
        </p:txBody>
      </p:sp>
      <p:sp>
        <p:nvSpPr>
          <p:cNvPr id="9" name="TextBox 8"/>
          <p:cNvSpPr txBox="1"/>
          <p:nvPr/>
        </p:nvSpPr>
        <p:spPr>
          <a:xfrm>
            <a:off x="344129" y="6406992"/>
            <a:ext cx="3810000" cy="369332"/>
          </a:xfrm>
          <a:prstGeom prst="rect">
            <a:avLst/>
          </a:prstGeom>
          <a:noFill/>
        </p:spPr>
        <p:txBody>
          <a:bodyPr wrap="square" rtlCol="0">
            <a:spAutoFit/>
          </a:bodyPr>
          <a:lstStyle/>
          <a:p>
            <a:r>
              <a:rPr lang="en-US" dirty="0">
                <a:solidFill>
                  <a:schemeClr val="bg1"/>
                </a:solidFill>
              </a:rPr>
              <a:t>D&amp;C 26:2</a:t>
            </a:r>
          </a:p>
        </p:txBody>
      </p:sp>
      <p:sp>
        <p:nvSpPr>
          <p:cNvPr id="10" name="Rectangle 9"/>
          <p:cNvSpPr/>
          <p:nvPr/>
        </p:nvSpPr>
        <p:spPr>
          <a:xfrm>
            <a:off x="7135659" y="4622319"/>
            <a:ext cx="4513006" cy="1661993"/>
          </a:xfrm>
          <a:prstGeom prst="rect">
            <a:avLst/>
          </a:prstGeom>
        </p:spPr>
        <p:txBody>
          <a:bodyPr wrap="square">
            <a:spAutoFit/>
          </a:bodyPr>
          <a:lstStyle/>
          <a:p>
            <a:pPr fontAlgn="base"/>
            <a:r>
              <a:rPr lang="en-US" dirty="0">
                <a:solidFill>
                  <a:schemeClr val="bg1"/>
                </a:solidFill>
              </a:rPr>
              <a:t>“When you vote affirmatively you make a solemn covenant with the Lord that you will sustain, that is, </a:t>
            </a:r>
            <a:r>
              <a:rPr lang="en-US" dirty="0">
                <a:solidFill>
                  <a:srgbClr val="FFFF00"/>
                </a:solidFill>
              </a:rPr>
              <a:t>give your full loyalty and support</a:t>
            </a:r>
            <a:r>
              <a:rPr lang="en-US" dirty="0">
                <a:solidFill>
                  <a:schemeClr val="bg1"/>
                </a:solidFill>
              </a:rPr>
              <a:t>, without equivocation or reservation, to the officer for whom you vote” </a:t>
            </a:r>
          </a:p>
          <a:p>
            <a:pPr fontAlgn="base"/>
            <a:r>
              <a:rPr lang="en-US" sz="1200" dirty="0">
                <a:solidFill>
                  <a:schemeClr val="bg1"/>
                </a:solidFill>
              </a:rPr>
              <a:t>Harold B. Lee</a:t>
            </a:r>
          </a:p>
        </p:txBody>
      </p:sp>
      <p:sp>
        <p:nvSpPr>
          <p:cNvPr id="11" name="Rectangle 10"/>
          <p:cNvSpPr/>
          <p:nvPr/>
        </p:nvSpPr>
        <p:spPr>
          <a:xfrm>
            <a:off x="490192" y="1493656"/>
            <a:ext cx="5375787" cy="4431983"/>
          </a:xfrm>
          <a:prstGeom prst="rect">
            <a:avLst/>
          </a:prstGeom>
        </p:spPr>
        <p:txBody>
          <a:bodyPr wrap="square">
            <a:spAutoFit/>
          </a:bodyPr>
          <a:lstStyle/>
          <a:p>
            <a:pPr fontAlgn="base"/>
            <a:r>
              <a:rPr lang="en-US" dirty="0">
                <a:solidFill>
                  <a:schemeClr val="bg1"/>
                </a:solidFill>
              </a:rPr>
              <a:t>“When we sustain officers, we are given the opportunity of sustaining those whom the Lord has already called by revelation. … The Lord, then, gives us the opportunity to sustain the action of a divine calling and in effect express ourselves if for any reason we may feel otherwise. </a:t>
            </a:r>
          </a:p>
          <a:p>
            <a:pPr fontAlgn="base"/>
            <a:endParaRPr lang="en-US" dirty="0">
              <a:solidFill>
                <a:schemeClr val="bg1"/>
              </a:solidFill>
            </a:endParaRPr>
          </a:p>
          <a:p>
            <a:pPr fontAlgn="base"/>
            <a:r>
              <a:rPr lang="en-US" dirty="0">
                <a:solidFill>
                  <a:schemeClr val="bg1"/>
                </a:solidFill>
              </a:rPr>
              <a:t>To sustain is to make the action binding on ourselves to support those people whom we have sustained. </a:t>
            </a:r>
          </a:p>
          <a:p>
            <a:pPr fontAlgn="base"/>
            <a:endParaRPr lang="en-US" dirty="0">
              <a:solidFill>
                <a:schemeClr val="bg1"/>
              </a:solidFill>
            </a:endParaRPr>
          </a:p>
          <a:p>
            <a:pPr fontAlgn="base"/>
            <a:r>
              <a:rPr lang="en-US" dirty="0">
                <a:solidFill>
                  <a:schemeClr val="bg1"/>
                </a:solidFill>
              </a:rPr>
              <a:t>When a person goes through the sacred act of raising his arm to the square, he should remember, with soberness, that which he has done and commence to act in harmony with his sustaining vote both in public and in private.” </a:t>
            </a:r>
          </a:p>
          <a:p>
            <a:pPr fontAlgn="base"/>
            <a:r>
              <a:rPr lang="en-US" sz="1200" dirty="0">
                <a:solidFill>
                  <a:schemeClr val="bg1"/>
                </a:solidFill>
              </a:rPr>
              <a:t>Elder Loren C. Dunn</a:t>
            </a:r>
          </a:p>
        </p:txBody>
      </p:sp>
      <p:pic>
        <p:nvPicPr>
          <p:cNvPr id="3" name="Picture 2">
            <a:extLst>
              <a:ext uri="{FF2B5EF4-FFF2-40B4-BE49-F238E27FC236}">
                <a16:creationId xmlns:a16="http://schemas.microsoft.com/office/drawing/2014/main" id="{5BBA2659-F676-45CB-925F-C889717B8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946" y="943291"/>
            <a:ext cx="5055317" cy="2930619"/>
          </a:xfrm>
          <a:prstGeom prst="rect">
            <a:avLst/>
          </a:prstGeom>
        </p:spPr>
      </p:pic>
      <p:pic>
        <p:nvPicPr>
          <p:cNvPr id="7" name="Picture 6">
            <a:extLst>
              <a:ext uri="{FF2B5EF4-FFF2-40B4-BE49-F238E27FC236}">
                <a16:creationId xmlns:a16="http://schemas.microsoft.com/office/drawing/2014/main" id="{BAA2340E-A1E6-47DB-A9E6-E07BC79CF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446" y="4783981"/>
            <a:ext cx="1097280" cy="1383792"/>
          </a:xfrm>
          <a:prstGeom prst="rect">
            <a:avLst/>
          </a:prstGeom>
        </p:spPr>
      </p:pic>
      <p:pic>
        <p:nvPicPr>
          <p:cNvPr id="13" name="Picture 12">
            <a:extLst>
              <a:ext uri="{FF2B5EF4-FFF2-40B4-BE49-F238E27FC236}">
                <a16:creationId xmlns:a16="http://schemas.microsoft.com/office/drawing/2014/main" id="{006A64BC-AF1C-436A-B174-4B0B9FA91FFF}"/>
              </a:ext>
            </a:extLst>
          </p:cNvPr>
          <p:cNvPicPr>
            <a:picLocks noChangeAspect="1"/>
          </p:cNvPicPr>
          <p:nvPr/>
        </p:nvPicPr>
        <p:blipFill rotWithShape="1">
          <a:blip r:embed="rId5">
            <a:extLst>
              <a:ext uri="{28A0092B-C50C-407E-A947-70E740481C1C}">
                <a14:useLocalDpi xmlns:a14="http://schemas.microsoft.com/office/drawing/2010/main" val="0"/>
              </a:ext>
            </a:extLst>
          </a:blip>
          <a:srcRect r="79083" b="53913"/>
          <a:stretch/>
        </p:blipFill>
        <p:spPr>
          <a:xfrm>
            <a:off x="240597" y="152400"/>
            <a:ext cx="817776" cy="1067730"/>
          </a:xfrm>
          <a:prstGeom prst="rect">
            <a:avLst/>
          </a:prstGeom>
        </p:spPr>
      </p:pic>
    </p:spTree>
    <p:extLst>
      <p:ext uri="{BB962C8B-B14F-4D97-AF65-F5344CB8AC3E}">
        <p14:creationId xmlns:p14="http://schemas.microsoft.com/office/powerpoint/2010/main" val="222875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D37618-FBBF-4E33-B3F7-26C23BFEFE1C}"/>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5" name="TextBox 4"/>
          <p:cNvSpPr txBox="1"/>
          <p:nvPr/>
        </p:nvSpPr>
        <p:spPr>
          <a:xfrm>
            <a:off x="947195" y="2198131"/>
            <a:ext cx="3810000" cy="3693319"/>
          </a:xfrm>
          <a:prstGeom prst="rect">
            <a:avLst/>
          </a:prstGeom>
          <a:noFill/>
        </p:spPr>
        <p:txBody>
          <a:bodyPr wrap="square" rtlCol="0">
            <a:spAutoFit/>
          </a:bodyPr>
          <a:lstStyle/>
          <a:p>
            <a:r>
              <a:rPr lang="en-US" dirty="0">
                <a:solidFill>
                  <a:schemeClr val="bg1"/>
                </a:solidFill>
              </a:rPr>
              <a:t>After the Church was organized, the Prophet Joseph Smith visited groups of friends in Manchester, Fayette and </a:t>
            </a:r>
            <a:r>
              <a:rPr lang="en-US" dirty="0" err="1">
                <a:solidFill>
                  <a:schemeClr val="bg1"/>
                </a:solidFill>
              </a:rPr>
              <a:t>Colesville</a:t>
            </a:r>
            <a:r>
              <a:rPr lang="en-US" dirty="0">
                <a:solidFill>
                  <a:schemeClr val="bg1"/>
                </a:solidFill>
              </a:rPr>
              <a:t>, New York.</a:t>
            </a:r>
          </a:p>
          <a:p>
            <a:endParaRPr lang="en-US" dirty="0">
              <a:solidFill>
                <a:schemeClr val="bg1"/>
              </a:solidFill>
            </a:endParaRPr>
          </a:p>
          <a:p>
            <a:r>
              <a:rPr lang="en-US" dirty="0">
                <a:solidFill>
                  <a:schemeClr val="bg1"/>
                </a:solidFill>
              </a:rPr>
              <a:t>In </a:t>
            </a:r>
            <a:r>
              <a:rPr lang="en-US" dirty="0" err="1">
                <a:solidFill>
                  <a:schemeClr val="bg1"/>
                </a:solidFill>
              </a:rPr>
              <a:t>Colesville</a:t>
            </a:r>
            <a:r>
              <a:rPr lang="en-US" dirty="0">
                <a:solidFill>
                  <a:schemeClr val="bg1"/>
                </a:solidFill>
              </a:rPr>
              <a:t> Joseph was teaching the gospel to a number of people who were anxious to be baptized.</a:t>
            </a:r>
          </a:p>
          <a:p>
            <a:endParaRPr lang="en-US" dirty="0">
              <a:solidFill>
                <a:schemeClr val="bg1"/>
              </a:solidFill>
            </a:endParaRPr>
          </a:p>
          <a:p>
            <a:r>
              <a:rPr lang="en-US" dirty="0">
                <a:solidFill>
                  <a:schemeClr val="bg1"/>
                </a:solidFill>
              </a:rPr>
              <a:t>Their interest in the church created feelings of opposition among the sectarian priests who feared the loss of their followers.</a:t>
            </a:r>
          </a:p>
        </p:txBody>
      </p:sp>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Historical Setting</a:t>
            </a:r>
          </a:p>
        </p:txBody>
      </p:sp>
      <p:sp>
        <p:nvSpPr>
          <p:cNvPr id="9" name="TextBox 8"/>
          <p:cNvSpPr txBox="1"/>
          <p:nvPr/>
        </p:nvSpPr>
        <p:spPr>
          <a:xfrm>
            <a:off x="76200" y="6443870"/>
            <a:ext cx="3810000" cy="369332"/>
          </a:xfrm>
          <a:prstGeom prst="rect">
            <a:avLst/>
          </a:prstGeom>
          <a:noFill/>
        </p:spPr>
        <p:txBody>
          <a:bodyPr wrap="square" rtlCol="0">
            <a:spAutoFit/>
          </a:bodyPr>
          <a:lstStyle/>
          <a:p>
            <a:r>
              <a:rPr lang="en-US" dirty="0">
                <a:solidFill>
                  <a:schemeClr val="bg1"/>
                </a:solidFill>
              </a:rPr>
              <a:t>HC</a:t>
            </a:r>
          </a:p>
        </p:txBody>
      </p:sp>
      <p:sp>
        <p:nvSpPr>
          <p:cNvPr id="10" name="TextBox 9"/>
          <p:cNvSpPr txBox="1"/>
          <p:nvPr/>
        </p:nvSpPr>
        <p:spPr>
          <a:xfrm>
            <a:off x="1981199" y="1491505"/>
            <a:ext cx="3810000" cy="584775"/>
          </a:xfrm>
          <a:prstGeom prst="rect">
            <a:avLst/>
          </a:prstGeom>
          <a:noFill/>
        </p:spPr>
        <p:txBody>
          <a:bodyPr wrap="square" rtlCol="0">
            <a:spAutoFit/>
          </a:bodyPr>
          <a:lstStyle/>
          <a:p>
            <a:r>
              <a:rPr lang="en-US" sz="3200" dirty="0">
                <a:solidFill>
                  <a:schemeClr val="bg1"/>
                </a:solidFill>
              </a:rPr>
              <a:t>June 1830</a:t>
            </a:r>
          </a:p>
        </p:txBody>
      </p:sp>
      <p:pic>
        <p:nvPicPr>
          <p:cNvPr id="3" name="Picture 2">
            <a:extLst>
              <a:ext uri="{FF2B5EF4-FFF2-40B4-BE49-F238E27FC236}">
                <a16:creationId xmlns:a16="http://schemas.microsoft.com/office/drawing/2014/main" id="{BAD101B0-2F1B-4511-B65B-A441588F9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2" y="1327977"/>
            <a:ext cx="4419600" cy="2846832"/>
          </a:xfrm>
          <a:prstGeom prst="rect">
            <a:avLst/>
          </a:prstGeom>
        </p:spPr>
      </p:pic>
      <p:pic>
        <p:nvPicPr>
          <p:cNvPr id="8" name="Picture 7">
            <a:extLst>
              <a:ext uri="{FF2B5EF4-FFF2-40B4-BE49-F238E27FC236}">
                <a16:creationId xmlns:a16="http://schemas.microsoft.com/office/drawing/2014/main" id="{CE0A586B-C961-40DE-B241-D472693EBA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058" y="4334722"/>
            <a:ext cx="4283964" cy="2145499"/>
          </a:xfrm>
          <a:prstGeom prst="rect">
            <a:avLst/>
          </a:prstGeom>
        </p:spPr>
      </p:pic>
    </p:spTree>
    <p:extLst>
      <p:ext uri="{BB962C8B-B14F-4D97-AF65-F5344CB8AC3E}">
        <p14:creationId xmlns:p14="http://schemas.microsoft.com/office/powerpoint/2010/main" val="211756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DE659-B66E-4AEC-8E35-D5FFEC939C8A}"/>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5" name="TextBox 4"/>
          <p:cNvSpPr txBox="1"/>
          <p:nvPr/>
        </p:nvSpPr>
        <p:spPr>
          <a:xfrm>
            <a:off x="463983" y="117693"/>
            <a:ext cx="11497108" cy="6740307"/>
          </a:xfrm>
          <a:prstGeom prst="rect">
            <a:avLst/>
          </a:prstGeom>
          <a:noFill/>
        </p:spPr>
        <p:txBody>
          <a:bodyPr wrap="square" rtlCol="0">
            <a:spAutoFit/>
          </a:bodyPr>
          <a:lstStyle/>
          <a:p>
            <a:r>
              <a:rPr lang="en-US" sz="1600" dirty="0">
                <a:solidFill>
                  <a:schemeClr val="bg1"/>
                </a:solidFill>
              </a:rPr>
              <a:t>Sources:</a:t>
            </a:r>
          </a:p>
          <a:p>
            <a:r>
              <a:rPr lang="en-US" sz="1600" dirty="0">
                <a:solidFill>
                  <a:schemeClr val="bg1"/>
                </a:solidFill>
              </a:rPr>
              <a:t>Video:</a:t>
            </a:r>
          </a:p>
          <a:p>
            <a:r>
              <a:rPr lang="en-US" b="1" dirty="0">
                <a:solidFill>
                  <a:schemeClr val="bg1"/>
                </a:solidFill>
              </a:rPr>
              <a:t>Mountains to Climb</a:t>
            </a:r>
            <a:r>
              <a:rPr lang="en-US" dirty="0">
                <a:solidFill>
                  <a:schemeClr val="bg1"/>
                </a:solidFill>
              </a:rPr>
              <a:t> (5:04)</a:t>
            </a:r>
            <a:endParaRPr lang="en-US" sz="1600" dirty="0">
              <a:solidFill>
                <a:schemeClr val="bg1"/>
              </a:solidFill>
            </a:endParaRPr>
          </a:p>
          <a:p>
            <a:endParaRPr lang="en-US" sz="1600" dirty="0">
              <a:solidFill>
                <a:schemeClr val="bg1"/>
              </a:solidFill>
            </a:endParaRPr>
          </a:p>
          <a:p>
            <a:r>
              <a:rPr lang="en-US" sz="1600" dirty="0">
                <a:solidFill>
                  <a:schemeClr val="bg1"/>
                </a:solidFill>
              </a:rPr>
              <a:t>History of the Church Vol. 1, pp. 86-144 and CHMR Vol. 1, pp. 114, </a:t>
            </a:r>
            <a:r>
              <a:rPr lang="en-US" sz="1600" i="1" dirty="0">
                <a:solidFill>
                  <a:schemeClr val="bg1"/>
                </a:solidFill>
              </a:rPr>
              <a:t>History of the Church,</a:t>
            </a:r>
            <a:r>
              <a:rPr lang="en-US" sz="1600" dirty="0">
                <a:solidFill>
                  <a:schemeClr val="bg1"/>
                </a:solidFill>
              </a:rPr>
              <a:t> 1:86–88 </a:t>
            </a:r>
          </a:p>
          <a:p>
            <a:endParaRPr lang="en-US" sz="1600" dirty="0">
              <a:solidFill>
                <a:schemeClr val="bg1"/>
              </a:solidFill>
            </a:endParaRPr>
          </a:p>
          <a:p>
            <a:pPr fontAlgn="base"/>
            <a:r>
              <a:rPr lang="en-US" sz="1600" dirty="0">
                <a:solidFill>
                  <a:schemeClr val="bg1"/>
                </a:solidFill>
              </a:rPr>
              <a:t>President Dieter F. </a:t>
            </a:r>
            <a:r>
              <a:rPr lang="en-US" sz="1600" dirty="0" err="1">
                <a:solidFill>
                  <a:schemeClr val="bg1"/>
                </a:solidFill>
              </a:rPr>
              <a:t>Uchtdorf</a:t>
            </a:r>
            <a:r>
              <a:rPr lang="en-US" sz="1600" dirty="0">
                <a:solidFill>
                  <a:schemeClr val="bg1"/>
                </a:solidFill>
              </a:rPr>
              <a:t> </a:t>
            </a:r>
            <a:r>
              <a:rPr lang="en-US" sz="1600" i="1" dirty="0">
                <a:solidFill>
                  <a:schemeClr val="bg1"/>
                </a:solidFill>
              </a:rPr>
              <a:t>Continue in Patience </a:t>
            </a:r>
            <a:r>
              <a:rPr lang="en-US" sz="1600" dirty="0">
                <a:solidFill>
                  <a:schemeClr val="bg1"/>
                </a:solidFill>
              </a:rPr>
              <a:t>April 2010 General Conf.</a:t>
            </a:r>
          </a:p>
          <a:p>
            <a:pPr fontAlgn="base"/>
            <a:endParaRPr lang="en-US" sz="1600" dirty="0">
              <a:solidFill>
                <a:schemeClr val="bg1"/>
              </a:solidFill>
            </a:endParaRPr>
          </a:p>
          <a:p>
            <a:pPr fontAlgn="base"/>
            <a:r>
              <a:rPr lang="en-US" sz="1600" dirty="0">
                <a:solidFill>
                  <a:schemeClr val="bg1"/>
                </a:solidFill>
              </a:rPr>
              <a:t>Bruce R. McConkie (In Conference Report, Apr. 1975, p. 77; or </a:t>
            </a:r>
            <a:r>
              <a:rPr lang="en-US" sz="1600" i="1" dirty="0">
                <a:solidFill>
                  <a:schemeClr val="bg1"/>
                </a:solidFill>
              </a:rPr>
              <a:t>Ensign,</a:t>
            </a:r>
            <a:r>
              <a:rPr lang="en-US" sz="1600" dirty="0">
                <a:solidFill>
                  <a:schemeClr val="bg1"/>
                </a:solidFill>
              </a:rPr>
              <a:t> May 1975, p. 52.)</a:t>
            </a:r>
          </a:p>
          <a:p>
            <a:pPr fontAlgn="base"/>
            <a:endParaRPr lang="en-US" sz="1600" dirty="0">
              <a:solidFill>
                <a:schemeClr val="bg1"/>
              </a:solidFill>
            </a:endParaRPr>
          </a:p>
          <a:p>
            <a:pPr marL="342900" indent="-342900" fontAlgn="base">
              <a:buAutoNum type="alphaUcPeriod"/>
            </a:pPr>
            <a:r>
              <a:rPr lang="en-US" sz="1600" dirty="0">
                <a:solidFill>
                  <a:schemeClr val="bg1"/>
                </a:solidFill>
              </a:rPr>
              <a:t>Theodore Tuttle </a:t>
            </a:r>
            <a:r>
              <a:rPr lang="en-US" sz="1600" i="1" dirty="0">
                <a:solidFill>
                  <a:schemeClr val="bg1"/>
                </a:solidFill>
              </a:rPr>
              <a:t>Your Mission Preparation </a:t>
            </a:r>
            <a:r>
              <a:rPr lang="en-US" sz="1600" dirty="0">
                <a:solidFill>
                  <a:schemeClr val="bg1"/>
                </a:solidFill>
              </a:rPr>
              <a:t>Oct. 1974 Gen. Conf.</a:t>
            </a:r>
          </a:p>
          <a:p>
            <a:pPr marL="342900" indent="-342900" fontAlgn="base">
              <a:buAutoNum type="alphaUcPeriod"/>
            </a:pPr>
            <a:endParaRPr lang="en-US" sz="1600" dirty="0">
              <a:solidFill>
                <a:schemeClr val="bg1"/>
              </a:solidFill>
            </a:endParaRPr>
          </a:p>
          <a:p>
            <a:pPr marL="342900" indent="-342900" fontAlgn="base"/>
            <a:r>
              <a:rPr lang="en-US" sz="1600" dirty="0">
                <a:solidFill>
                  <a:schemeClr val="bg1"/>
                </a:solidFill>
              </a:rPr>
              <a:t>Student Manual Religion 324-325 </a:t>
            </a:r>
            <a:r>
              <a:rPr lang="en-US" sz="1600" i="1" dirty="0">
                <a:solidFill>
                  <a:schemeClr val="bg1"/>
                </a:solidFill>
              </a:rPr>
              <a:t>Doctrine and Covenants </a:t>
            </a:r>
            <a:r>
              <a:rPr lang="en-US" sz="1600" dirty="0">
                <a:solidFill>
                  <a:schemeClr val="bg1"/>
                </a:solidFill>
              </a:rPr>
              <a:t> pg. 149-150</a:t>
            </a:r>
          </a:p>
          <a:p>
            <a:pPr marL="342900" indent="-342900" fontAlgn="base"/>
            <a:endParaRPr lang="en-US" sz="1600" dirty="0">
              <a:solidFill>
                <a:schemeClr val="bg1"/>
              </a:solidFill>
            </a:endParaRPr>
          </a:p>
          <a:p>
            <a:pPr marL="342900" indent="-342900" fontAlgn="base"/>
            <a:r>
              <a:rPr lang="en-US" sz="1600" dirty="0">
                <a:solidFill>
                  <a:schemeClr val="bg1"/>
                </a:solidFill>
              </a:rPr>
              <a:t>Elder Bruce R. McConkie </a:t>
            </a:r>
            <a:r>
              <a:rPr lang="en-US" sz="1600" i="1" dirty="0">
                <a:solidFill>
                  <a:schemeClr val="bg1"/>
                </a:solidFill>
              </a:rPr>
              <a:t>Mormon Doctrine </a:t>
            </a:r>
            <a:r>
              <a:rPr lang="en-US" sz="1600" dirty="0">
                <a:solidFill>
                  <a:schemeClr val="bg1"/>
                </a:solidFill>
              </a:rPr>
              <a:t>p. 149, 150, 452</a:t>
            </a:r>
          </a:p>
          <a:p>
            <a:pPr marL="342900" indent="-342900" fontAlgn="base"/>
            <a:endParaRPr lang="en-US" sz="1600" dirty="0">
              <a:solidFill>
                <a:schemeClr val="bg1"/>
              </a:solidFill>
            </a:endParaRPr>
          </a:p>
          <a:p>
            <a:pPr marL="342900" indent="-342900" fontAlgn="base"/>
            <a:r>
              <a:rPr lang="en-US" sz="1600" dirty="0">
                <a:solidFill>
                  <a:schemeClr val="bg1"/>
                </a:solidFill>
              </a:rPr>
              <a:t>Elder James E. </a:t>
            </a:r>
            <a:r>
              <a:rPr lang="en-US" sz="1600" dirty="0" err="1">
                <a:solidFill>
                  <a:schemeClr val="bg1"/>
                </a:solidFill>
              </a:rPr>
              <a:t>Talmage</a:t>
            </a:r>
            <a:r>
              <a:rPr lang="en-US" sz="1600" dirty="0">
                <a:solidFill>
                  <a:schemeClr val="bg1"/>
                </a:solidFill>
              </a:rPr>
              <a:t> (</a:t>
            </a:r>
            <a:r>
              <a:rPr lang="en-US" sz="1600" i="1" dirty="0">
                <a:solidFill>
                  <a:schemeClr val="bg1"/>
                </a:solidFill>
              </a:rPr>
              <a:t>Jesus the Christ,</a:t>
            </a:r>
            <a:r>
              <a:rPr lang="en-US" sz="1600" dirty="0">
                <a:solidFill>
                  <a:schemeClr val="bg1"/>
                </a:solidFill>
              </a:rPr>
              <a:t>3rd ed. [1916], 345; see also </a:t>
            </a:r>
            <a:r>
              <a:rPr lang="en-US" sz="1600" i="1" dirty="0">
                <a:solidFill>
                  <a:schemeClr val="bg1"/>
                </a:solidFill>
              </a:rPr>
              <a:t>Doctrine and Covenants Student Manual,</a:t>
            </a:r>
            <a:r>
              <a:rPr lang="en-US" sz="1600" dirty="0">
                <a:solidFill>
                  <a:schemeClr val="bg1"/>
                </a:solidFill>
              </a:rPr>
              <a:t> 2nd ed. [Church Educational System manual, 2001], 50).</a:t>
            </a:r>
          </a:p>
          <a:p>
            <a:pPr marL="342900" indent="-342900" fontAlgn="base"/>
            <a:endParaRPr lang="en-US" sz="1600" dirty="0">
              <a:solidFill>
                <a:schemeClr val="bg1"/>
              </a:solidFill>
            </a:endParaRPr>
          </a:p>
          <a:p>
            <a:pPr marL="342900" indent="-342900" fontAlgn="base"/>
            <a:r>
              <a:rPr lang="en-US" sz="1600" dirty="0">
                <a:solidFill>
                  <a:schemeClr val="bg1"/>
                </a:solidFill>
              </a:rPr>
              <a:t>Gordon B. Hinckley (“This Work Is Concerned with People,” </a:t>
            </a:r>
            <a:r>
              <a:rPr lang="en-US" sz="1600" i="1" dirty="0">
                <a:solidFill>
                  <a:schemeClr val="bg1"/>
                </a:solidFill>
              </a:rPr>
              <a:t>Ensign,</a:t>
            </a:r>
            <a:r>
              <a:rPr lang="en-US" sz="1600" dirty="0">
                <a:solidFill>
                  <a:schemeClr val="bg1"/>
                </a:solidFill>
              </a:rPr>
              <a:t> May 1995, 51).</a:t>
            </a:r>
          </a:p>
          <a:p>
            <a:pPr marL="342900" indent="-342900" fontAlgn="base"/>
            <a:endParaRPr lang="en-US" sz="1600" dirty="0">
              <a:solidFill>
                <a:schemeClr val="bg1"/>
              </a:solidFill>
            </a:endParaRPr>
          </a:p>
          <a:p>
            <a:pPr marL="342900" indent="-342900" fontAlgn="base"/>
            <a:r>
              <a:rPr lang="en-US" sz="1600" dirty="0">
                <a:solidFill>
                  <a:schemeClr val="bg1"/>
                </a:solidFill>
              </a:rPr>
              <a:t>Joseph Fielding Smith (Smith, </a:t>
            </a:r>
            <a:r>
              <a:rPr lang="en-US" sz="1600" i="1" dirty="0">
                <a:solidFill>
                  <a:schemeClr val="bg1"/>
                </a:solidFill>
              </a:rPr>
              <a:t>Doctrines of Salvation,</a:t>
            </a:r>
            <a:r>
              <a:rPr lang="en-US" sz="1600" dirty="0">
                <a:solidFill>
                  <a:schemeClr val="bg1"/>
                </a:solidFill>
              </a:rPr>
              <a:t> 3:123; see also </a:t>
            </a:r>
            <a:r>
              <a:rPr lang="en-US" sz="1600" u="sng" dirty="0">
                <a:solidFill>
                  <a:schemeClr val="bg1"/>
                </a:solidFill>
              </a:rPr>
              <a:t>D&amp;C 20:65</a:t>
            </a:r>
          </a:p>
          <a:p>
            <a:pPr marL="342900" indent="-342900" fontAlgn="base"/>
            <a:endParaRPr lang="en-US" sz="1600" u="sng" dirty="0">
              <a:solidFill>
                <a:schemeClr val="bg1"/>
              </a:solidFill>
            </a:endParaRPr>
          </a:p>
          <a:p>
            <a:pPr marL="342900" indent="-342900" fontAlgn="base"/>
            <a:r>
              <a:rPr lang="en-US" sz="1600" dirty="0">
                <a:solidFill>
                  <a:schemeClr val="bg1"/>
                </a:solidFill>
              </a:rPr>
              <a:t>Elder Loren C. Dunn (In Conference Report, Apr. 1972, p. 19; or </a:t>
            </a:r>
            <a:r>
              <a:rPr lang="en-US" sz="1600" i="1" dirty="0">
                <a:solidFill>
                  <a:schemeClr val="bg1"/>
                </a:solidFill>
              </a:rPr>
              <a:t>Ensign,</a:t>
            </a:r>
            <a:r>
              <a:rPr lang="en-US" sz="1600" dirty="0">
                <a:solidFill>
                  <a:schemeClr val="bg1"/>
                </a:solidFill>
              </a:rPr>
              <a:t> July 1972, p. 43.)</a:t>
            </a:r>
          </a:p>
          <a:p>
            <a:pPr marL="342900" indent="-342900" fontAlgn="base"/>
            <a:endParaRPr lang="en-US" sz="1600" dirty="0">
              <a:solidFill>
                <a:schemeClr val="bg1"/>
              </a:solidFill>
            </a:endParaRPr>
          </a:p>
          <a:p>
            <a:pPr marL="342900" indent="-342900" fontAlgn="base"/>
            <a:r>
              <a:rPr lang="en-US" sz="1600" dirty="0">
                <a:solidFill>
                  <a:schemeClr val="bg1"/>
                </a:solidFill>
              </a:rPr>
              <a:t>(Harold B. Lee, in Conference Report, Apr. 1970, p. 103).</a:t>
            </a:r>
          </a:p>
          <a:p>
            <a:pPr marL="342900" indent="-342900" fontAlgn="base"/>
            <a:endParaRPr lang="en-US" sz="1600" dirty="0">
              <a:solidFill>
                <a:schemeClr val="bg1"/>
              </a:solidFill>
            </a:endParaRPr>
          </a:p>
        </p:txBody>
      </p:sp>
      <p:sp>
        <p:nvSpPr>
          <p:cNvPr id="7" name="Footer Placeholder 14">
            <a:extLst>
              <a:ext uri="{FF2B5EF4-FFF2-40B4-BE49-F238E27FC236}">
                <a16:creationId xmlns:a16="http://schemas.microsoft.com/office/drawing/2014/main" id="{F383576E-5CE7-468E-992C-48140BB87F4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4C4B0DF0-1397-4840-B6D5-93979C93A2B3}"/>
              </a:ext>
            </a:extLst>
          </p:cNvPr>
          <p:cNvGrpSpPr/>
          <p:nvPr/>
        </p:nvGrpSpPr>
        <p:grpSpPr>
          <a:xfrm>
            <a:off x="3150049" y="398196"/>
            <a:ext cx="553367" cy="700932"/>
            <a:chOff x="7543800" y="3810000"/>
            <a:chExt cx="1143000" cy="1447800"/>
          </a:xfrm>
        </p:grpSpPr>
        <p:sp>
          <p:nvSpPr>
            <p:cNvPr id="9" name="Trapezoid 8">
              <a:extLst>
                <a:ext uri="{FF2B5EF4-FFF2-40B4-BE49-F238E27FC236}">
                  <a16:creationId xmlns:a16="http://schemas.microsoft.com/office/drawing/2014/main" id="{0F65057C-AAE8-477F-8A08-B27669B1B47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D9D3C3EE-CB70-4C85-A110-37B708EF938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B803101A-81E8-484F-897C-DB677722B5F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262E0D5D-B34B-49BF-ACD2-B8E7E13ACCA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B6D570D-4063-4950-B980-478860671E06}"/>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A4DD8C3C-DDA8-40E7-8358-6A4D384C595C}"/>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93EDE91C-362F-4DA3-9060-8F6A85218DF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008BB3F-6600-4FAD-8CD0-1FE5093B49B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342AC3-000B-482B-8112-B1703B0EE52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B3129D7-8A12-4E06-9C9F-82AD64BA26B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B57C789E-D03B-422F-8A4D-E8633C5C062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0B3A10F-0B47-480F-B370-B09859E00DCB}"/>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558F65AA-21FE-4295-AD00-1B3E59675A87}"/>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DB7FBC42-DAB4-4E32-93E8-529418AAF01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3CBD4C-87D8-4022-94AD-E22EAF21F69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FD90936-148E-4D13-BC73-B243371A3A3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25E194-C4D0-45C4-BB1A-9B75FD87F41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823D2681-FFB8-4B90-8C50-B93E85AB294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5350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52401"/>
            <a:ext cx="4419600" cy="5447645"/>
          </a:xfrm>
          <a:prstGeom prst="rect">
            <a:avLst/>
          </a:prstGeom>
        </p:spPr>
        <p:txBody>
          <a:bodyPr wrap="square">
            <a:spAutoFit/>
          </a:bodyPr>
          <a:lstStyle/>
          <a:p>
            <a:pPr fontAlgn="base"/>
            <a:r>
              <a:rPr lang="en-US" sz="1200" b="1" dirty="0"/>
              <a:t>Magnifying our Callings:</a:t>
            </a:r>
          </a:p>
          <a:p>
            <a:pPr fontAlgn="base"/>
            <a:r>
              <a:rPr lang="en-US" sz="1200" dirty="0"/>
              <a:t>The word magnify is commonly interpreted to mean “enlarge.” In order for an enlargement to take place, one needs to gather the powers of the existing resources and focus them on a given point. This is illustrated in the process by which a magnifying lens enlarges by focusing the powers of the available light. </a:t>
            </a:r>
          </a:p>
          <a:p>
            <a:pPr fontAlgn="base"/>
            <a:r>
              <a:rPr lang="en-US" sz="1200" dirty="0"/>
              <a:t>Joseph Smith was to concentrate and focus all his energies and talents to the calling given him by the Lord at that time. He was to pray, write, expound the scriptures, exercise patience and administer the affairs of the Church. As he utilized all of his available resources in the magnifying of his calling , the Lord would then give the increase and enlarge his abilities and the fruits of his labors.” </a:t>
            </a:r>
            <a:r>
              <a:rPr lang="en-US" sz="1200" dirty="0" err="1"/>
              <a:t>Otten</a:t>
            </a:r>
            <a:r>
              <a:rPr lang="en-US" sz="1200" dirty="0"/>
              <a:t> and Caldwell </a:t>
            </a:r>
            <a:r>
              <a:rPr lang="en-US" sz="1200" i="1" dirty="0"/>
              <a:t>Sacred Truths of the Doctrine and Covenants </a:t>
            </a:r>
            <a:r>
              <a:rPr lang="en-US" sz="1200" dirty="0"/>
              <a:t> pp. 107</a:t>
            </a:r>
          </a:p>
          <a:p>
            <a:pPr fontAlgn="base"/>
            <a:endParaRPr lang="en-US" sz="1200" dirty="0"/>
          </a:p>
          <a:p>
            <a:pPr fontAlgn="base"/>
            <a:r>
              <a:rPr lang="en-US" sz="1200" b="1" dirty="0"/>
              <a:t>The Law of Common Consent</a:t>
            </a:r>
          </a:p>
          <a:p>
            <a:pPr fontAlgn="base"/>
            <a:r>
              <a:rPr lang="en-US" sz="1200" dirty="0"/>
              <a:t>Elder Bruce R. McConkie explained that “administrative affairs of the Church are handled in accordance with the law of </a:t>
            </a:r>
            <a:r>
              <a:rPr lang="en-US" sz="1200" i="1" dirty="0"/>
              <a:t>common consent</a:t>
            </a:r>
            <a:r>
              <a:rPr lang="en-US" sz="1200" dirty="0"/>
              <a:t>. This law is that in God’s earthly kingdom, the King counsels what should be done, but then he allows his subjects to accept or reject his proposals. Unless the principle of free agency is operated in righteousness men do not progress to ultimate salvation in the heavenly kingdom hereafter. Accordingly, church officers are selected by the spirit of revelation in those appointed to choose them, but before the officers may serve in their positions, they must receive a formal sustaining vote of the people over whom they are to preside. (D. &amp; C. 20:60–67; 26:2; 28; 38:34–35; 41:9–11; 42:11; 102:9; 124:124–145.)” (</a:t>
            </a:r>
            <a:r>
              <a:rPr lang="en-US" sz="1200" i="1" dirty="0"/>
              <a:t>Mormon Doctrine,</a:t>
            </a:r>
            <a:r>
              <a:rPr lang="en-US" sz="1200" dirty="0"/>
              <a:t> pp. 149–50.)</a:t>
            </a:r>
          </a:p>
          <a:p>
            <a:pPr fontAlgn="base"/>
            <a:endParaRPr lang="en-US" sz="1200" dirty="0"/>
          </a:p>
        </p:txBody>
      </p:sp>
      <p:sp>
        <p:nvSpPr>
          <p:cNvPr id="5" name="Rectangle 4"/>
          <p:cNvSpPr/>
          <p:nvPr/>
        </p:nvSpPr>
        <p:spPr>
          <a:xfrm>
            <a:off x="6096000" y="0"/>
            <a:ext cx="4572000" cy="4154984"/>
          </a:xfrm>
          <a:prstGeom prst="rect">
            <a:avLst/>
          </a:prstGeom>
        </p:spPr>
        <p:txBody>
          <a:bodyPr>
            <a:spAutoFit/>
          </a:bodyPr>
          <a:lstStyle/>
          <a:p>
            <a:r>
              <a:rPr lang="en-US" sz="1200" b="1" dirty="0"/>
              <a:t>Miracles:</a:t>
            </a:r>
          </a:p>
          <a:p>
            <a:r>
              <a:rPr lang="en-US" sz="1200" dirty="0"/>
              <a:t>President Spencer W. Kimball taught that “where [the Lord’s] priesthood was and where faith was found, there would be the signs of power, not for show but for a blessing to the people” (“President Kimball Speaks Out on Administration to the Sick,” </a:t>
            </a:r>
            <a:r>
              <a:rPr lang="en-US" sz="1200" i="1" dirty="0"/>
              <a:t>New Era,</a:t>
            </a:r>
            <a:r>
              <a:rPr lang="en-US" sz="1200" dirty="0"/>
              <a:t> Oct. 1981, 45). In our day, believers receive healings and miracles just as they always have. However, we do not hear about all healings and miracles that occur. Such experiences are sacred. Many times, people who receive such miracles feel prompted to keep them quiet and private.</a:t>
            </a:r>
          </a:p>
          <a:p>
            <a:endParaRPr lang="en-US" sz="1200" dirty="0"/>
          </a:p>
          <a:p>
            <a:pPr fontAlgn="base"/>
            <a:r>
              <a:rPr lang="en-US" sz="1200" dirty="0"/>
              <a:t>President Joseph Fielding Smith taught of the circumstances in which a </a:t>
            </a:r>
            <a:r>
              <a:rPr lang="en-US" sz="1200" b="1" dirty="0"/>
              <a:t>non-consenting vote </a:t>
            </a:r>
            <a:r>
              <a:rPr lang="en-US" sz="1200" dirty="0"/>
              <a:t>would be given:</a:t>
            </a:r>
          </a:p>
          <a:p>
            <a:pPr fontAlgn="base"/>
            <a:r>
              <a:rPr lang="en-US" sz="1200" dirty="0"/>
              <a:t>“I have no right to raise my hand in opposition to a man who is appointed to any position in this Church, simply because I may not like him, or because of some personal disagreement or feeling I may have, but </a:t>
            </a:r>
            <a:r>
              <a:rPr lang="en-US" sz="1200" i="1" dirty="0"/>
              <a:t>only on the grounds that he is guilty of wrong doing, of transgression of the laws of the Church which would disqualify him for the position which he is called to hold</a:t>
            </a:r>
            <a:r>
              <a:rPr lang="en-US" sz="1200" dirty="0"/>
              <a:t>” (</a:t>
            </a:r>
            <a:r>
              <a:rPr lang="en-US" sz="1200" i="1" dirty="0"/>
              <a:t>Doctrines of Salvation, </a:t>
            </a:r>
            <a:r>
              <a:rPr lang="en-US" sz="1200" dirty="0"/>
              <a:t>comp. Bruce R. McConkie, 3 vols. [1954–56], 3:124; see also </a:t>
            </a:r>
            <a:r>
              <a:rPr lang="en-US" sz="1200" i="1" dirty="0"/>
              <a:t>Doctrine and Covenants Student Manual,</a:t>
            </a:r>
            <a:r>
              <a:rPr lang="en-US" sz="1200" dirty="0"/>
              <a:t> 2nd ed. [Church Educational System manual, 2001], 52).</a:t>
            </a:r>
          </a:p>
          <a:p>
            <a:endParaRPr lang="en-US" sz="1200" dirty="0"/>
          </a:p>
        </p:txBody>
      </p:sp>
      <p:sp>
        <p:nvSpPr>
          <p:cNvPr id="6" name="Rectangle 5"/>
          <p:cNvSpPr/>
          <p:nvPr/>
        </p:nvSpPr>
        <p:spPr>
          <a:xfrm>
            <a:off x="1524000" y="0"/>
            <a:ext cx="44958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2895600"/>
            <a:ext cx="4495800" cy="2856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19800" y="0"/>
            <a:ext cx="4495800" cy="403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54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ECB3B1-6267-4971-BE7B-64BCBAF3C82C}"/>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5" name="TextBox 4"/>
          <p:cNvSpPr txBox="1"/>
          <p:nvPr/>
        </p:nvSpPr>
        <p:spPr>
          <a:xfrm>
            <a:off x="560439" y="1186071"/>
            <a:ext cx="5348748" cy="2585323"/>
          </a:xfrm>
          <a:prstGeom prst="rect">
            <a:avLst/>
          </a:prstGeom>
          <a:noFill/>
        </p:spPr>
        <p:txBody>
          <a:bodyPr wrap="square" rtlCol="0">
            <a:spAutoFit/>
          </a:bodyPr>
          <a:lstStyle/>
          <a:p>
            <a:r>
              <a:rPr lang="en-US" dirty="0">
                <a:solidFill>
                  <a:schemeClr val="bg1"/>
                </a:solidFill>
              </a:rPr>
              <a:t>A stream was dammed to prepare for baptisms the next day (Sunday), but a hostile mob destroyed the dam during the night. </a:t>
            </a:r>
          </a:p>
          <a:p>
            <a:endParaRPr lang="en-US" dirty="0">
              <a:solidFill>
                <a:schemeClr val="bg1"/>
              </a:solidFill>
            </a:endParaRPr>
          </a:p>
          <a:p>
            <a:r>
              <a:rPr lang="en-US" dirty="0">
                <a:solidFill>
                  <a:schemeClr val="bg1"/>
                </a:solidFill>
              </a:rPr>
              <a:t>Early Monday morning, the dam was rebuilt and 13 people were baptized, including Emma Smith. By the time the baptisms were completed, however, a mob of nearly 50 men had gathered, insulting and threatening to harm the Saints. </a:t>
            </a:r>
          </a:p>
        </p:txBody>
      </p:sp>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Mob Action</a:t>
            </a:r>
          </a:p>
        </p:txBody>
      </p:sp>
      <p:sp>
        <p:nvSpPr>
          <p:cNvPr id="9" name="TextBox 8"/>
          <p:cNvSpPr txBox="1"/>
          <p:nvPr/>
        </p:nvSpPr>
        <p:spPr>
          <a:xfrm>
            <a:off x="190500" y="6367670"/>
            <a:ext cx="3810000" cy="369332"/>
          </a:xfrm>
          <a:prstGeom prst="rect">
            <a:avLst/>
          </a:prstGeom>
          <a:noFill/>
        </p:spPr>
        <p:txBody>
          <a:bodyPr wrap="square" rtlCol="0">
            <a:spAutoFit/>
          </a:bodyPr>
          <a:lstStyle/>
          <a:p>
            <a:r>
              <a:rPr lang="en-US" dirty="0">
                <a:solidFill>
                  <a:schemeClr val="bg1"/>
                </a:solidFill>
              </a:rPr>
              <a:t>HC</a:t>
            </a:r>
          </a:p>
        </p:txBody>
      </p:sp>
      <p:pic>
        <p:nvPicPr>
          <p:cNvPr id="14" name="Picture 13">
            <a:extLst>
              <a:ext uri="{FF2B5EF4-FFF2-40B4-BE49-F238E27FC236}">
                <a16:creationId xmlns:a16="http://schemas.microsoft.com/office/drawing/2014/main" id="{474D5ADC-ED38-4E68-9609-6E3F6C46A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575" y="1355700"/>
            <a:ext cx="3444043" cy="2574884"/>
          </a:xfrm>
          <a:prstGeom prst="rect">
            <a:avLst/>
          </a:prstGeom>
        </p:spPr>
      </p:pic>
      <p:pic>
        <p:nvPicPr>
          <p:cNvPr id="16" name="Picture 15">
            <a:extLst>
              <a:ext uri="{FF2B5EF4-FFF2-40B4-BE49-F238E27FC236}">
                <a16:creationId xmlns:a16="http://schemas.microsoft.com/office/drawing/2014/main" id="{9DEFD7D9-27FE-4A8D-870D-78CCBEF62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248" y="4418736"/>
            <a:ext cx="2663952" cy="2133600"/>
          </a:xfrm>
          <a:prstGeom prst="rect">
            <a:avLst/>
          </a:prstGeom>
        </p:spPr>
      </p:pic>
      <p:pic>
        <p:nvPicPr>
          <p:cNvPr id="18" name="Picture 17">
            <a:extLst>
              <a:ext uri="{FF2B5EF4-FFF2-40B4-BE49-F238E27FC236}">
                <a16:creationId xmlns:a16="http://schemas.microsoft.com/office/drawing/2014/main" id="{866207FF-599E-4DE9-947E-EFD05260F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2840" y="3771394"/>
            <a:ext cx="2667608" cy="4039520"/>
          </a:xfrm>
          <a:prstGeom prst="rect">
            <a:avLst/>
          </a:prstGeom>
        </p:spPr>
      </p:pic>
    </p:spTree>
    <p:extLst>
      <p:ext uri="{BB962C8B-B14F-4D97-AF65-F5344CB8AC3E}">
        <p14:creationId xmlns:p14="http://schemas.microsoft.com/office/powerpoint/2010/main" val="25412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par>
                                <p:cTn id="10" presetID="10"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C0B56D-6E14-4FBE-AE4C-00CF54D55D53}"/>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Joseph Arrested</a:t>
            </a:r>
          </a:p>
        </p:txBody>
      </p:sp>
      <p:sp>
        <p:nvSpPr>
          <p:cNvPr id="7" name="TextBox 6"/>
          <p:cNvSpPr txBox="1"/>
          <p:nvPr/>
        </p:nvSpPr>
        <p:spPr>
          <a:xfrm>
            <a:off x="461503" y="1465093"/>
            <a:ext cx="5120148" cy="4247317"/>
          </a:xfrm>
          <a:prstGeom prst="rect">
            <a:avLst/>
          </a:prstGeom>
          <a:noFill/>
        </p:spPr>
        <p:txBody>
          <a:bodyPr wrap="square" rtlCol="0">
            <a:spAutoFit/>
          </a:bodyPr>
          <a:lstStyle/>
          <a:p>
            <a:r>
              <a:rPr lang="en-US" dirty="0">
                <a:solidFill>
                  <a:schemeClr val="bg1"/>
                </a:solidFill>
              </a:rPr>
              <a:t>That evening, the Saints met to confirm those who had been baptized earlier that day, but before the confirmations could be performed, Joseph was arrested on charges of “being a disorderly person, of setting the country in an uproar by preaching the Book of Mormon.</a:t>
            </a:r>
          </a:p>
          <a:p>
            <a:endParaRPr lang="en-US" dirty="0">
              <a:solidFill>
                <a:schemeClr val="bg1"/>
              </a:solidFill>
            </a:endParaRPr>
          </a:p>
          <a:p>
            <a:r>
              <a:rPr lang="en-US" dirty="0">
                <a:solidFill>
                  <a:schemeClr val="bg1"/>
                </a:solidFill>
              </a:rPr>
              <a:t>This resulted in a trial and eventually acquittal, with harassments throughout the proceedings.</a:t>
            </a:r>
          </a:p>
          <a:p>
            <a:endParaRPr lang="en-US" dirty="0">
              <a:solidFill>
                <a:schemeClr val="bg1"/>
              </a:solidFill>
            </a:endParaRPr>
          </a:p>
          <a:p>
            <a:r>
              <a:rPr lang="en-US" dirty="0">
                <a:solidFill>
                  <a:schemeClr val="bg1"/>
                </a:solidFill>
              </a:rPr>
              <a:t>After the trial, Joseph and Oliver Cowdery returned to the Prophet’s home in Harmony, Pennsylvania.</a:t>
            </a:r>
          </a:p>
          <a:p>
            <a:endParaRPr lang="en-US" dirty="0">
              <a:solidFill>
                <a:schemeClr val="bg1"/>
              </a:solidFill>
            </a:endParaRPr>
          </a:p>
          <a:p>
            <a:r>
              <a:rPr lang="en-US" dirty="0">
                <a:solidFill>
                  <a:schemeClr val="bg1"/>
                </a:solidFill>
              </a:rPr>
              <a:t>The Prophet received three revelations known as sections 24, 25, and 26. </a:t>
            </a:r>
          </a:p>
        </p:txBody>
      </p:sp>
      <p:sp>
        <p:nvSpPr>
          <p:cNvPr id="9" name="TextBox 8"/>
          <p:cNvSpPr txBox="1"/>
          <p:nvPr/>
        </p:nvSpPr>
        <p:spPr>
          <a:xfrm>
            <a:off x="208936" y="6347850"/>
            <a:ext cx="3810000" cy="369332"/>
          </a:xfrm>
          <a:prstGeom prst="rect">
            <a:avLst/>
          </a:prstGeom>
          <a:noFill/>
        </p:spPr>
        <p:txBody>
          <a:bodyPr wrap="square" rtlCol="0">
            <a:spAutoFit/>
          </a:bodyPr>
          <a:lstStyle/>
          <a:p>
            <a:r>
              <a:rPr lang="en-US" dirty="0">
                <a:solidFill>
                  <a:schemeClr val="bg1"/>
                </a:solidFill>
              </a:rPr>
              <a:t>HC</a:t>
            </a:r>
          </a:p>
        </p:txBody>
      </p:sp>
      <p:pic>
        <p:nvPicPr>
          <p:cNvPr id="3" name="Picture 2">
            <a:extLst>
              <a:ext uri="{FF2B5EF4-FFF2-40B4-BE49-F238E27FC236}">
                <a16:creationId xmlns:a16="http://schemas.microsoft.com/office/drawing/2014/main" id="{531FF643-68FA-4BFD-8608-C3D4A33AD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070" y="1325932"/>
            <a:ext cx="3182112" cy="2133600"/>
          </a:xfrm>
          <a:prstGeom prst="rect">
            <a:avLst/>
          </a:prstGeom>
        </p:spPr>
      </p:pic>
      <p:pic>
        <p:nvPicPr>
          <p:cNvPr id="11" name="Picture 10">
            <a:extLst>
              <a:ext uri="{FF2B5EF4-FFF2-40B4-BE49-F238E27FC236}">
                <a16:creationId xmlns:a16="http://schemas.microsoft.com/office/drawing/2014/main" id="{4E034DE0-EF68-48CF-99FD-419F74B67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371" y="2674374"/>
            <a:ext cx="2059126" cy="2445774"/>
          </a:xfrm>
          <a:prstGeom prst="rect">
            <a:avLst/>
          </a:prstGeom>
        </p:spPr>
      </p:pic>
      <p:pic>
        <p:nvPicPr>
          <p:cNvPr id="13" name="Picture 12">
            <a:extLst>
              <a:ext uri="{FF2B5EF4-FFF2-40B4-BE49-F238E27FC236}">
                <a16:creationId xmlns:a16="http://schemas.microsoft.com/office/drawing/2014/main" id="{B3F99979-EA1C-4E3A-9740-E25B09F7A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298" y="3897261"/>
            <a:ext cx="3599656" cy="2691917"/>
          </a:xfrm>
          <a:prstGeom prst="rect">
            <a:avLst/>
          </a:prstGeom>
        </p:spPr>
      </p:pic>
    </p:spTree>
    <p:extLst>
      <p:ext uri="{BB962C8B-B14F-4D97-AF65-F5344CB8AC3E}">
        <p14:creationId xmlns:p14="http://schemas.microsoft.com/office/powerpoint/2010/main" val="359241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230413-2307-4BE5-8728-4670376553DC}"/>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How Rough Did It Get?</a:t>
            </a:r>
          </a:p>
        </p:txBody>
      </p:sp>
      <p:sp>
        <p:nvSpPr>
          <p:cNvPr id="7" name="TextBox 6"/>
          <p:cNvSpPr txBox="1"/>
          <p:nvPr/>
        </p:nvSpPr>
        <p:spPr>
          <a:xfrm>
            <a:off x="381000" y="1465007"/>
            <a:ext cx="3810000" cy="5324535"/>
          </a:xfrm>
          <a:prstGeom prst="rect">
            <a:avLst/>
          </a:prstGeom>
          <a:noFill/>
        </p:spPr>
        <p:txBody>
          <a:bodyPr wrap="square" rtlCol="0">
            <a:spAutoFit/>
          </a:bodyPr>
          <a:lstStyle/>
          <a:p>
            <a:r>
              <a:rPr lang="en-US" sz="2000" dirty="0">
                <a:solidFill>
                  <a:schemeClr val="bg1"/>
                </a:solidFill>
              </a:rPr>
              <a:t>Joseph’s Schedule:</a:t>
            </a:r>
          </a:p>
          <a:p>
            <a:endParaRPr lang="en-US" sz="2000" dirty="0">
              <a:solidFill>
                <a:schemeClr val="bg1"/>
              </a:solidFill>
            </a:endParaRPr>
          </a:p>
          <a:p>
            <a:r>
              <a:rPr lang="en-US" sz="2000" dirty="0">
                <a:solidFill>
                  <a:schemeClr val="bg1"/>
                </a:solidFill>
              </a:rPr>
              <a:t>Committed to translate and publish  the Book of Mormon</a:t>
            </a:r>
          </a:p>
          <a:p>
            <a:endParaRPr lang="en-US" sz="2000" dirty="0">
              <a:solidFill>
                <a:schemeClr val="bg1"/>
              </a:solidFill>
            </a:endParaRPr>
          </a:p>
          <a:p>
            <a:r>
              <a:rPr lang="en-US" sz="2000" dirty="0">
                <a:solidFill>
                  <a:schemeClr val="bg1"/>
                </a:solidFill>
              </a:rPr>
              <a:t>Organizing the Lord’s Church</a:t>
            </a:r>
          </a:p>
          <a:p>
            <a:endParaRPr lang="en-US" sz="2000" dirty="0">
              <a:solidFill>
                <a:schemeClr val="bg1"/>
              </a:solidFill>
            </a:endParaRPr>
          </a:p>
          <a:p>
            <a:r>
              <a:rPr lang="en-US" sz="2000" dirty="0">
                <a:solidFill>
                  <a:schemeClr val="bg1"/>
                </a:solidFill>
              </a:rPr>
              <a:t>Sending missionaries to the Saints and others</a:t>
            </a:r>
          </a:p>
          <a:p>
            <a:endParaRPr lang="en-US" sz="2000" dirty="0">
              <a:solidFill>
                <a:schemeClr val="bg1"/>
              </a:solidFill>
            </a:endParaRPr>
          </a:p>
          <a:p>
            <a:r>
              <a:rPr lang="en-US" sz="2000" dirty="0">
                <a:solidFill>
                  <a:schemeClr val="bg1"/>
                </a:solidFill>
              </a:rPr>
              <a:t>To provide temporally for his family (which he missed the planting season)</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pic>
        <p:nvPicPr>
          <p:cNvPr id="3" name="Picture 2">
            <a:extLst>
              <a:ext uri="{FF2B5EF4-FFF2-40B4-BE49-F238E27FC236}">
                <a16:creationId xmlns:a16="http://schemas.microsoft.com/office/drawing/2014/main" id="{E18AD37D-BD55-448D-ACD6-AC4B3DA4E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154" y="1232037"/>
            <a:ext cx="1493520" cy="1981200"/>
          </a:xfrm>
          <a:prstGeom prst="rect">
            <a:avLst/>
          </a:prstGeom>
        </p:spPr>
      </p:pic>
      <p:pic>
        <p:nvPicPr>
          <p:cNvPr id="8" name="Picture 7">
            <a:extLst>
              <a:ext uri="{FF2B5EF4-FFF2-40B4-BE49-F238E27FC236}">
                <a16:creationId xmlns:a16="http://schemas.microsoft.com/office/drawing/2014/main" id="{96A81C5A-B911-4BC1-BF5E-7A84B16CA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044" y="1773924"/>
            <a:ext cx="2935000" cy="1655075"/>
          </a:xfrm>
          <a:prstGeom prst="rect">
            <a:avLst/>
          </a:prstGeom>
        </p:spPr>
      </p:pic>
      <p:pic>
        <p:nvPicPr>
          <p:cNvPr id="11" name="Picture 10">
            <a:extLst>
              <a:ext uri="{FF2B5EF4-FFF2-40B4-BE49-F238E27FC236}">
                <a16:creationId xmlns:a16="http://schemas.microsoft.com/office/drawing/2014/main" id="{3A39F2DC-68C9-4544-AF60-090ECE44D0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642" y="3868062"/>
            <a:ext cx="2540558" cy="1880237"/>
          </a:xfrm>
          <a:prstGeom prst="rect">
            <a:avLst/>
          </a:prstGeom>
        </p:spPr>
      </p:pic>
      <p:pic>
        <p:nvPicPr>
          <p:cNvPr id="13" name="Picture 12">
            <a:extLst>
              <a:ext uri="{FF2B5EF4-FFF2-40B4-BE49-F238E27FC236}">
                <a16:creationId xmlns:a16="http://schemas.microsoft.com/office/drawing/2014/main" id="{8E8FE627-ED35-4D59-AC0D-6959C25E9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0039" y="4532671"/>
            <a:ext cx="2865123" cy="1969772"/>
          </a:xfrm>
          <a:prstGeom prst="rect">
            <a:avLst/>
          </a:prstGeom>
        </p:spPr>
      </p:pic>
    </p:spTree>
    <p:extLst>
      <p:ext uri="{BB962C8B-B14F-4D97-AF65-F5344CB8AC3E}">
        <p14:creationId xmlns:p14="http://schemas.microsoft.com/office/powerpoint/2010/main" val="238588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C90BF3-C584-4262-AA77-EFFA77608EE9}"/>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How Rough Can It Get?</a:t>
            </a:r>
          </a:p>
        </p:txBody>
      </p:sp>
      <p:sp>
        <p:nvSpPr>
          <p:cNvPr id="7" name="TextBox 6"/>
          <p:cNvSpPr txBox="1"/>
          <p:nvPr/>
        </p:nvSpPr>
        <p:spPr>
          <a:xfrm>
            <a:off x="528096" y="1242562"/>
            <a:ext cx="3810000" cy="3139321"/>
          </a:xfrm>
          <a:prstGeom prst="rect">
            <a:avLst/>
          </a:prstGeom>
          <a:noFill/>
        </p:spPr>
        <p:txBody>
          <a:bodyPr wrap="square" rtlCol="0">
            <a:spAutoFit/>
          </a:bodyPr>
          <a:lstStyle/>
          <a:p>
            <a:r>
              <a:rPr lang="en-US" dirty="0">
                <a:solidFill>
                  <a:schemeClr val="bg1"/>
                </a:solidFill>
              </a:rPr>
              <a:t>Your Schedule:</a:t>
            </a:r>
          </a:p>
          <a:p>
            <a:endParaRPr lang="en-US" dirty="0">
              <a:solidFill>
                <a:schemeClr val="bg1"/>
              </a:solidFill>
            </a:endParaRPr>
          </a:p>
          <a:p>
            <a:r>
              <a:rPr lang="en-US" dirty="0">
                <a:solidFill>
                  <a:schemeClr val="bg1"/>
                </a:solidFill>
              </a:rPr>
              <a:t>Finishing High School</a:t>
            </a:r>
          </a:p>
          <a:p>
            <a:endParaRPr lang="en-US" dirty="0">
              <a:solidFill>
                <a:schemeClr val="bg1"/>
              </a:solidFill>
            </a:endParaRPr>
          </a:p>
          <a:p>
            <a:r>
              <a:rPr lang="en-US" dirty="0">
                <a:solidFill>
                  <a:schemeClr val="bg1"/>
                </a:solidFill>
              </a:rPr>
              <a:t>Deciding on college or a mission</a:t>
            </a:r>
          </a:p>
          <a:p>
            <a:endParaRPr lang="en-US" dirty="0">
              <a:solidFill>
                <a:schemeClr val="bg1"/>
              </a:solidFill>
            </a:endParaRPr>
          </a:p>
          <a:p>
            <a:r>
              <a:rPr lang="en-US" dirty="0">
                <a:solidFill>
                  <a:schemeClr val="bg1"/>
                </a:solidFill>
              </a:rPr>
              <a:t>Peer pressure</a:t>
            </a:r>
          </a:p>
          <a:p>
            <a:endParaRPr lang="en-US" dirty="0">
              <a:solidFill>
                <a:schemeClr val="bg1"/>
              </a:solidFill>
            </a:endParaRPr>
          </a:p>
          <a:p>
            <a:r>
              <a:rPr lang="en-US" dirty="0">
                <a:solidFill>
                  <a:schemeClr val="bg1"/>
                </a:solidFill>
              </a:rPr>
              <a:t>Family situations</a:t>
            </a:r>
          </a:p>
          <a:p>
            <a:endParaRPr lang="en-US" dirty="0">
              <a:solidFill>
                <a:schemeClr val="bg1"/>
              </a:solidFill>
            </a:endParaRPr>
          </a:p>
          <a:p>
            <a:r>
              <a:rPr lang="en-US" dirty="0">
                <a:solidFill>
                  <a:schemeClr val="bg1"/>
                </a:solidFill>
              </a:rPr>
              <a:t>Funding for College/and or mission</a:t>
            </a:r>
          </a:p>
        </p:txBody>
      </p:sp>
      <p:pic>
        <p:nvPicPr>
          <p:cNvPr id="3" name="Picture 2">
            <a:extLst>
              <a:ext uri="{FF2B5EF4-FFF2-40B4-BE49-F238E27FC236}">
                <a16:creationId xmlns:a16="http://schemas.microsoft.com/office/drawing/2014/main" id="{343BCECC-FFAA-44EA-8437-583D0C231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096" y="1270447"/>
            <a:ext cx="2654300" cy="1905000"/>
          </a:xfrm>
          <a:prstGeom prst="rect">
            <a:avLst/>
          </a:prstGeom>
        </p:spPr>
      </p:pic>
      <p:pic>
        <p:nvPicPr>
          <p:cNvPr id="8" name="Picture 7">
            <a:extLst>
              <a:ext uri="{FF2B5EF4-FFF2-40B4-BE49-F238E27FC236}">
                <a16:creationId xmlns:a16="http://schemas.microsoft.com/office/drawing/2014/main" id="{4635487F-68D6-4109-BFDA-43016958D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325" y="3510316"/>
            <a:ext cx="2812579" cy="2109434"/>
          </a:xfrm>
          <a:prstGeom prst="rect">
            <a:avLst/>
          </a:prstGeom>
        </p:spPr>
      </p:pic>
      <p:pic>
        <p:nvPicPr>
          <p:cNvPr id="11" name="Picture 10">
            <a:extLst>
              <a:ext uri="{FF2B5EF4-FFF2-40B4-BE49-F238E27FC236}">
                <a16:creationId xmlns:a16="http://schemas.microsoft.com/office/drawing/2014/main" id="{9B6EBF6E-798F-454B-8555-11A38345A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3599" y="1334706"/>
            <a:ext cx="1982281" cy="2477851"/>
          </a:xfrm>
          <a:prstGeom prst="rect">
            <a:avLst/>
          </a:prstGeom>
        </p:spPr>
      </p:pic>
      <p:pic>
        <p:nvPicPr>
          <p:cNvPr id="13" name="Picture 12">
            <a:extLst>
              <a:ext uri="{FF2B5EF4-FFF2-40B4-BE49-F238E27FC236}">
                <a16:creationId xmlns:a16="http://schemas.microsoft.com/office/drawing/2014/main" id="{FA0726C7-63A6-4C17-B943-048DCBE472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4644245"/>
            <a:ext cx="2455528" cy="1905000"/>
          </a:xfrm>
          <a:prstGeom prst="rect">
            <a:avLst/>
          </a:prstGeom>
        </p:spPr>
      </p:pic>
      <p:pic>
        <p:nvPicPr>
          <p:cNvPr id="15" name="Picture 14">
            <a:extLst>
              <a:ext uri="{FF2B5EF4-FFF2-40B4-BE49-F238E27FC236}">
                <a16:creationId xmlns:a16="http://schemas.microsoft.com/office/drawing/2014/main" id="{3852CE31-DB68-45F5-810E-34B04096CC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0353" y="4644245"/>
            <a:ext cx="2689259" cy="1792839"/>
          </a:xfrm>
          <a:prstGeom prst="rect">
            <a:avLst/>
          </a:prstGeom>
        </p:spPr>
      </p:pic>
    </p:spTree>
    <p:extLst>
      <p:ext uri="{BB962C8B-B14F-4D97-AF65-F5344CB8AC3E}">
        <p14:creationId xmlns:p14="http://schemas.microsoft.com/office/powerpoint/2010/main" val="98250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D0AA88-806E-41ED-AF21-5DEC99D26003}"/>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The Lord’s Answer</a:t>
            </a:r>
          </a:p>
        </p:txBody>
      </p:sp>
      <p:sp>
        <p:nvSpPr>
          <p:cNvPr id="7" name="TextBox 6"/>
          <p:cNvSpPr txBox="1"/>
          <p:nvPr/>
        </p:nvSpPr>
        <p:spPr>
          <a:xfrm>
            <a:off x="695326" y="1137821"/>
            <a:ext cx="3810000" cy="5632311"/>
          </a:xfrm>
          <a:prstGeom prst="rect">
            <a:avLst/>
          </a:prstGeom>
          <a:noFill/>
        </p:spPr>
        <p:txBody>
          <a:bodyPr wrap="square" rtlCol="0">
            <a:spAutoFit/>
          </a:bodyPr>
          <a:lstStyle/>
          <a:p>
            <a:r>
              <a:rPr lang="en-US" dirty="0">
                <a:solidFill>
                  <a:srgbClr val="FFFF00"/>
                </a:solidFill>
              </a:rPr>
              <a:t>To Joseph:</a:t>
            </a:r>
          </a:p>
          <a:p>
            <a:endParaRPr lang="en-US" dirty="0">
              <a:solidFill>
                <a:schemeClr val="bg1"/>
              </a:solidFill>
            </a:endParaRPr>
          </a:p>
          <a:p>
            <a:r>
              <a:rPr lang="en-US" dirty="0">
                <a:solidFill>
                  <a:schemeClr val="bg1"/>
                </a:solidFill>
              </a:rPr>
              <a:t>Magnify Your Calling</a:t>
            </a:r>
          </a:p>
          <a:p>
            <a:endParaRPr lang="en-US" dirty="0">
              <a:solidFill>
                <a:schemeClr val="bg1"/>
              </a:solidFill>
            </a:endParaRPr>
          </a:p>
          <a:p>
            <a:r>
              <a:rPr lang="en-US" dirty="0">
                <a:solidFill>
                  <a:schemeClr val="bg1"/>
                </a:solidFill>
              </a:rPr>
              <a:t>Secure your temporal needs</a:t>
            </a:r>
          </a:p>
          <a:p>
            <a:endParaRPr lang="en-US" dirty="0">
              <a:solidFill>
                <a:schemeClr val="bg1"/>
              </a:solidFill>
            </a:endParaRPr>
          </a:p>
          <a:p>
            <a:endParaRPr lang="en-US" dirty="0">
              <a:solidFill>
                <a:schemeClr val="bg1"/>
              </a:solidFill>
            </a:endParaRPr>
          </a:p>
          <a:p>
            <a:r>
              <a:rPr lang="en-US" dirty="0">
                <a:solidFill>
                  <a:schemeClr val="bg1"/>
                </a:solidFill>
              </a:rPr>
              <a:t>Then speedily go to </a:t>
            </a:r>
            <a:r>
              <a:rPr lang="en-US" dirty="0" err="1">
                <a:solidFill>
                  <a:schemeClr val="bg1"/>
                </a:solidFill>
              </a:rPr>
              <a:t>Colesville</a:t>
            </a:r>
            <a:r>
              <a:rPr lang="en-US" dirty="0">
                <a:solidFill>
                  <a:schemeClr val="bg1"/>
                </a:solidFill>
              </a:rPr>
              <a:t>, Fayette, and Manchester and the Lord will bless them spiritually and temporally</a:t>
            </a:r>
          </a:p>
          <a:p>
            <a:endParaRPr lang="en-US" dirty="0">
              <a:solidFill>
                <a:schemeClr val="bg1"/>
              </a:solidFill>
            </a:endParaRPr>
          </a:p>
          <a:p>
            <a:r>
              <a:rPr lang="en-US" dirty="0">
                <a:solidFill>
                  <a:schemeClr val="bg1"/>
                </a:solidFill>
              </a:rPr>
              <a:t>Continue to pray</a:t>
            </a:r>
          </a:p>
          <a:p>
            <a:endParaRPr lang="en-US" dirty="0">
              <a:solidFill>
                <a:schemeClr val="bg1"/>
              </a:solidFill>
            </a:endParaRPr>
          </a:p>
          <a:p>
            <a:r>
              <a:rPr lang="en-US" dirty="0">
                <a:solidFill>
                  <a:schemeClr val="bg1"/>
                </a:solidFill>
              </a:rPr>
              <a:t>Continue to translate the Book of Mormon</a:t>
            </a:r>
          </a:p>
          <a:p>
            <a:endParaRPr lang="en-US" dirty="0">
              <a:solidFill>
                <a:schemeClr val="bg1"/>
              </a:solidFill>
            </a:endParaRPr>
          </a:p>
          <a:p>
            <a:endParaRPr lang="en-US" dirty="0">
              <a:solidFill>
                <a:schemeClr val="bg1"/>
              </a:solidFill>
            </a:endParaRPr>
          </a:p>
          <a:p>
            <a:r>
              <a:rPr lang="en-US" dirty="0">
                <a:solidFill>
                  <a:schemeClr val="bg1"/>
                </a:solidFill>
              </a:rPr>
              <a:t>Be Patient</a:t>
            </a:r>
          </a:p>
          <a:p>
            <a:endParaRPr lang="en-US" dirty="0">
              <a:solidFill>
                <a:schemeClr val="bg1"/>
              </a:solidFill>
            </a:endParaRPr>
          </a:p>
          <a:p>
            <a:endParaRPr lang="en-US" dirty="0">
              <a:solidFill>
                <a:schemeClr val="bg1"/>
              </a:solidFill>
            </a:endParaRPr>
          </a:p>
        </p:txBody>
      </p:sp>
      <p:sp>
        <p:nvSpPr>
          <p:cNvPr id="9" name="TextBox 8"/>
          <p:cNvSpPr txBox="1"/>
          <p:nvPr/>
        </p:nvSpPr>
        <p:spPr>
          <a:xfrm>
            <a:off x="198294" y="6400801"/>
            <a:ext cx="3810000" cy="369332"/>
          </a:xfrm>
          <a:prstGeom prst="rect">
            <a:avLst/>
          </a:prstGeom>
          <a:noFill/>
        </p:spPr>
        <p:txBody>
          <a:bodyPr wrap="square" rtlCol="0">
            <a:spAutoFit/>
          </a:bodyPr>
          <a:lstStyle/>
          <a:p>
            <a:r>
              <a:rPr lang="en-US" dirty="0">
                <a:solidFill>
                  <a:schemeClr val="bg1"/>
                </a:solidFill>
              </a:rPr>
              <a:t>D&amp;C 24:3-8</a:t>
            </a:r>
          </a:p>
        </p:txBody>
      </p:sp>
      <p:sp>
        <p:nvSpPr>
          <p:cNvPr id="11" name="TextBox 10"/>
          <p:cNvSpPr txBox="1"/>
          <p:nvPr/>
        </p:nvSpPr>
        <p:spPr>
          <a:xfrm>
            <a:off x="6324600" y="1225690"/>
            <a:ext cx="3276600" cy="5632311"/>
          </a:xfrm>
          <a:prstGeom prst="rect">
            <a:avLst/>
          </a:prstGeom>
          <a:noFill/>
        </p:spPr>
        <p:txBody>
          <a:bodyPr wrap="square" rtlCol="0">
            <a:spAutoFit/>
          </a:bodyPr>
          <a:lstStyle/>
          <a:p>
            <a:r>
              <a:rPr lang="en-US" dirty="0">
                <a:solidFill>
                  <a:srgbClr val="FFFF00"/>
                </a:solidFill>
              </a:rPr>
              <a:t>To You:</a:t>
            </a:r>
          </a:p>
          <a:p>
            <a:endParaRPr lang="en-US" dirty="0">
              <a:solidFill>
                <a:schemeClr val="bg1"/>
              </a:solidFill>
            </a:endParaRPr>
          </a:p>
          <a:p>
            <a:r>
              <a:rPr lang="en-US" dirty="0">
                <a:solidFill>
                  <a:schemeClr val="bg1"/>
                </a:solidFill>
              </a:rPr>
              <a:t>Magnify Your Calling</a:t>
            </a:r>
          </a:p>
          <a:p>
            <a:endParaRPr lang="en-US" dirty="0">
              <a:solidFill>
                <a:schemeClr val="bg1"/>
              </a:solidFill>
            </a:endParaRPr>
          </a:p>
          <a:p>
            <a:r>
              <a:rPr lang="en-US" dirty="0">
                <a:solidFill>
                  <a:schemeClr val="bg1"/>
                </a:solidFill>
              </a:rPr>
              <a:t>Save your earnings for your needs, not your wants</a:t>
            </a:r>
          </a:p>
          <a:p>
            <a:endParaRPr lang="en-US" dirty="0">
              <a:solidFill>
                <a:schemeClr val="bg1"/>
              </a:solidFill>
            </a:endParaRPr>
          </a:p>
          <a:p>
            <a:r>
              <a:rPr lang="en-US" dirty="0">
                <a:solidFill>
                  <a:schemeClr val="bg1"/>
                </a:solidFill>
              </a:rPr>
              <a:t>Continue to serve others and look for missionary opportunities among your friends</a:t>
            </a:r>
          </a:p>
          <a:p>
            <a:endParaRPr lang="en-US" dirty="0">
              <a:solidFill>
                <a:schemeClr val="bg1"/>
              </a:solidFill>
            </a:endParaRPr>
          </a:p>
          <a:p>
            <a:r>
              <a:rPr lang="en-US" dirty="0">
                <a:solidFill>
                  <a:schemeClr val="bg1"/>
                </a:solidFill>
              </a:rPr>
              <a:t>Continue to pray</a:t>
            </a:r>
          </a:p>
          <a:p>
            <a:endParaRPr lang="en-US" dirty="0">
              <a:solidFill>
                <a:schemeClr val="bg1"/>
              </a:solidFill>
            </a:endParaRPr>
          </a:p>
          <a:p>
            <a:r>
              <a:rPr lang="en-US" dirty="0">
                <a:solidFill>
                  <a:schemeClr val="bg1"/>
                </a:solidFill>
              </a:rPr>
              <a:t>Continue to read </a:t>
            </a:r>
          </a:p>
          <a:p>
            <a:r>
              <a:rPr lang="en-US" dirty="0">
                <a:solidFill>
                  <a:schemeClr val="bg1"/>
                </a:solidFill>
              </a:rPr>
              <a:t>and study the </a:t>
            </a:r>
          </a:p>
          <a:p>
            <a:r>
              <a:rPr lang="en-US" dirty="0">
                <a:solidFill>
                  <a:schemeClr val="bg1"/>
                </a:solidFill>
              </a:rPr>
              <a:t>scriptures</a:t>
            </a:r>
          </a:p>
          <a:p>
            <a:endParaRPr lang="en-US" dirty="0">
              <a:solidFill>
                <a:schemeClr val="bg1"/>
              </a:solidFill>
            </a:endParaRPr>
          </a:p>
          <a:p>
            <a:r>
              <a:rPr lang="en-US" dirty="0">
                <a:solidFill>
                  <a:schemeClr val="bg1"/>
                </a:solidFill>
              </a:rPr>
              <a:t>Be Patient</a:t>
            </a:r>
          </a:p>
          <a:p>
            <a:endParaRPr lang="en-US" dirty="0">
              <a:solidFill>
                <a:schemeClr val="bg1"/>
              </a:solidFill>
            </a:endParaRPr>
          </a:p>
          <a:p>
            <a:endParaRPr lang="en-US" dirty="0">
              <a:solidFill>
                <a:schemeClr val="bg1"/>
              </a:solidFill>
            </a:endParaRPr>
          </a:p>
        </p:txBody>
      </p:sp>
      <p:pic>
        <p:nvPicPr>
          <p:cNvPr id="14" name="Picture 13" descr="joseph smith1.jpg"/>
          <p:cNvPicPr>
            <a:picLocks noChangeAspect="1"/>
          </p:cNvPicPr>
          <p:nvPr/>
        </p:nvPicPr>
        <p:blipFill>
          <a:blip r:embed="rId3" cstate="print"/>
          <a:stretch>
            <a:fillRect/>
          </a:stretch>
        </p:blipFill>
        <p:spPr>
          <a:xfrm>
            <a:off x="4185748" y="1168064"/>
            <a:ext cx="1136188" cy="1377696"/>
          </a:xfrm>
          <a:prstGeom prst="rect">
            <a:avLst/>
          </a:prstGeom>
        </p:spPr>
      </p:pic>
      <p:pic>
        <p:nvPicPr>
          <p:cNvPr id="3" name="Picture 2">
            <a:extLst>
              <a:ext uri="{FF2B5EF4-FFF2-40B4-BE49-F238E27FC236}">
                <a16:creationId xmlns:a16="http://schemas.microsoft.com/office/drawing/2014/main" id="{117A0BFF-4C3E-4B4B-BE16-979662539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993" y="1039729"/>
            <a:ext cx="1649541" cy="1606880"/>
          </a:xfrm>
          <a:prstGeom prst="rect">
            <a:avLst/>
          </a:prstGeom>
        </p:spPr>
      </p:pic>
      <p:pic>
        <p:nvPicPr>
          <p:cNvPr id="8" name="Picture 7">
            <a:extLst>
              <a:ext uri="{FF2B5EF4-FFF2-40B4-BE49-F238E27FC236}">
                <a16:creationId xmlns:a16="http://schemas.microsoft.com/office/drawing/2014/main" id="{083E112D-F78A-44B0-BF7F-933AA3600D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433" y="4440575"/>
            <a:ext cx="2146300" cy="2146300"/>
          </a:xfrm>
          <a:prstGeom prst="rect">
            <a:avLst/>
          </a:prstGeom>
        </p:spPr>
      </p:pic>
    </p:spTree>
    <p:extLst>
      <p:ext uri="{BB962C8B-B14F-4D97-AF65-F5344CB8AC3E}">
        <p14:creationId xmlns:p14="http://schemas.microsoft.com/office/powerpoint/2010/main" val="11964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xEl>
                                              <p:pRg st="10" end="1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1">
                                            <p:txEl>
                                              <p:pRg st="11" end="1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1">
                                            <p:txEl>
                                              <p:pRg st="14" end="14"/>
                                            </p:txEl>
                                          </p:spTgt>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DFD231F-CE42-4F20-9E50-7AAF8A0DCC8A}"/>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1"/>
            <a:ext cx="8610600" cy="1015663"/>
          </a:xfrm>
          <a:prstGeom prst="rect">
            <a:avLst/>
          </a:prstGeom>
          <a:noFill/>
        </p:spPr>
        <p:txBody>
          <a:bodyPr wrap="square" rtlCol="0">
            <a:spAutoFit/>
          </a:bodyPr>
          <a:lstStyle/>
          <a:p>
            <a:pPr algn="ctr"/>
            <a:r>
              <a:rPr lang="en-US" sz="6000" dirty="0">
                <a:solidFill>
                  <a:schemeClr val="bg1"/>
                </a:solidFill>
              </a:rPr>
              <a:t>Supporting a Mission</a:t>
            </a:r>
          </a:p>
        </p:txBody>
      </p:sp>
      <p:sp>
        <p:nvSpPr>
          <p:cNvPr id="7" name="TextBox 6"/>
          <p:cNvSpPr txBox="1"/>
          <p:nvPr/>
        </p:nvSpPr>
        <p:spPr>
          <a:xfrm>
            <a:off x="541594" y="1233533"/>
            <a:ext cx="4114800" cy="1138773"/>
          </a:xfrm>
          <a:prstGeom prst="rect">
            <a:avLst/>
          </a:prstGeom>
          <a:noFill/>
        </p:spPr>
        <p:txBody>
          <a:bodyPr wrap="square" rtlCol="0">
            <a:spAutoFit/>
          </a:bodyPr>
          <a:lstStyle/>
          <a:p>
            <a:r>
              <a:rPr lang="en-US" dirty="0">
                <a:solidFill>
                  <a:schemeClr val="bg1"/>
                </a:solidFill>
              </a:rPr>
              <a:t>The Lord promised Joseph that his temporal needs would be taken care of if he would </a:t>
            </a:r>
            <a:r>
              <a:rPr lang="en-US" sz="3200" dirty="0">
                <a:solidFill>
                  <a:srgbClr val="FFFF00"/>
                </a:solidFill>
              </a:rPr>
              <a:t>“magnify” </a:t>
            </a:r>
            <a:r>
              <a:rPr lang="en-US" dirty="0">
                <a:solidFill>
                  <a:schemeClr val="bg1"/>
                </a:solidFill>
              </a:rPr>
              <a:t>his calling. </a:t>
            </a:r>
          </a:p>
        </p:txBody>
      </p:sp>
      <p:sp>
        <p:nvSpPr>
          <p:cNvPr id="9" name="TextBox 8"/>
          <p:cNvSpPr txBox="1"/>
          <p:nvPr/>
        </p:nvSpPr>
        <p:spPr>
          <a:xfrm>
            <a:off x="152400" y="6385708"/>
            <a:ext cx="3810000" cy="369332"/>
          </a:xfrm>
          <a:prstGeom prst="rect">
            <a:avLst/>
          </a:prstGeom>
          <a:noFill/>
        </p:spPr>
        <p:txBody>
          <a:bodyPr wrap="square" rtlCol="0">
            <a:spAutoFit/>
          </a:bodyPr>
          <a:lstStyle/>
          <a:p>
            <a:r>
              <a:rPr lang="en-US" dirty="0">
                <a:solidFill>
                  <a:schemeClr val="bg1"/>
                </a:solidFill>
              </a:rPr>
              <a:t>D&amp;C 24:3-9</a:t>
            </a:r>
          </a:p>
        </p:txBody>
      </p:sp>
      <p:sp>
        <p:nvSpPr>
          <p:cNvPr id="11" name="Rectangle 10"/>
          <p:cNvSpPr/>
          <p:nvPr/>
        </p:nvSpPr>
        <p:spPr>
          <a:xfrm>
            <a:off x="6481097" y="1233533"/>
            <a:ext cx="3886200" cy="923330"/>
          </a:xfrm>
          <a:prstGeom prst="rect">
            <a:avLst/>
          </a:prstGeom>
        </p:spPr>
        <p:txBody>
          <a:bodyPr wrap="square">
            <a:spAutoFit/>
          </a:bodyPr>
          <a:lstStyle/>
          <a:p>
            <a:pPr fontAlgn="base"/>
            <a:r>
              <a:rPr lang="en-US" dirty="0">
                <a:solidFill>
                  <a:schemeClr val="bg1"/>
                </a:solidFill>
              </a:rPr>
              <a:t>The members were encouraged to support and sustain the Prophet in every possible way.</a:t>
            </a:r>
          </a:p>
        </p:txBody>
      </p:sp>
      <p:sp>
        <p:nvSpPr>
          <p:cNvPr id="12" name="Rectangle 11"/>
          <p:cNvSpPr/>
          <p:nvPr/>
        </p:nvSpPr>
        <p:spPr>
          <a:xfrm>
            <a:off x="554736" y="2976235"/>
            <a:ext cx="3352800" cy="2031325"/>
          </a:xfrm>
          <a:prstGeom prst="rect">
            <a:avLst/>
          </a:prstGeom>
        </p:spPr>
        <p:txBody>
          <a:bodyPr wrap="square">
            <a:spAutoFit/>
          </a:bodyPr>
          <a:lstStyle/>
          <a:p>
            <a:r>
              <a:rPr lang="en-US" dirty="0">
                <a:solidFill>
                  <a:schemeClr val="bg1"/>
                </a:solidFill>
              </a:rPr>
              <a:t>With the great increase in the number of new missionaries - many coming from modest means - President Thomas S. Monson invited members to donate generously to the missionary fund.—May 18, 2013</a:t>
            </a:r>
          </a:p>
        </p:txBody>
      </p:sp>
      <p:sp>
        <p:nvSpPr>
          <p:cNvPr id="13" name="Rectangle 12"/>
          <p:cNvSpPr/>
          <p:nvPr/>
        </p:nvSpPr>
        <p:spPr>
          <a:xfrm>
            <a:off x="4789883" y="4631382"/>
            <a:ext cx="5574890" cy="1938992"/>
          </a:xfrm>
          <a:prstGeom prst="rect">
            <a:avLst/>
          </a:prstGeom>
        </p:spPr>
        <p:txBody>
          <a:bodyPr wrap="square">
            <a:spAutoFit/>
          </a:bodyPr>
          <a:lstStyle/>
          <a:p>
            <a:r>
              <a:rPr lang="en-US" dirty="0">
                <a:solidFill>
                  <a:schemeClr val="bg1"/>
                </a:solidFill>
              </a:rPr>
              <a:t>“Do not squander your missionary funds for a bike, then a scooter, then a car or stereo, and records, etc. Do not rationalize that this is an “investment” which can be transferred into ready cash just before you go. Self-denial and purposeful saving may well be the greatest blessing to come from your missionary service.”</a:t>
            </a:r>
          </a:p>
          <a:p>
            <a:r>
              <a:rPr lang="en-US" sz="1200" dirty="0">
                <a:solidFill>
                  <a:schemeClr val="bg1"/>
                </a:solidFill>
              </a:rPr>
              <a:t>A. Theodore Tuttle</a:t>
            </a:r>
          </a:p>
        </p:txBody>
      </p:sp>
      <p:pic>
        <p:nvPicPr>
          <p:cNvPr id="16" name="Picture 15" descr="Thomas S. Monson 1.jpg"/>
          <p:cNvPicPr>
            <a:picLocks noChangeAspect="1"/>
          </p:cNvPicPr>
          <p:nvPr/>
        </p:nvPicPr>
        <p:blipFill>
          <a:blip r:embed="rId3" cstate="print"/>
          <a:stretch>
            <a:fillRect/>
          </a:stretch>
        </p:blipFill>
        <p:spPr>
          <a:xfrm>
            <a:off x="2890684" y="4883639"/>
            <a:ext cx="1414272" cy="1755648"/>
          </a:xfrm>
          <a:prstGeom prst="rect">
            <a:avLst/>
          </a:prstGeom>
        </p:spPr>
      </p:pic>
      <p:pic>
        <p:nvPicPr>
          <p:cNvPr id="3" name="Picture 2">
            <a:extLst>
              <a:ext uri="{FF2B5EF4-FFF2-40B4-BE49-F238E27FC236}">
                <a16:creationId xmlns:a16="http://schemas.microsoft.com/office/drawing/2014/main" id="{15FC1617-7FB2-4232-8D87-504A119B8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876" y="2315497"/>
            <a:ext cx="2438173" cy="1826036"/>
          </a:xfrm>
          <a:prstGeom prst="rect">
            <a:avLst/>
          </a:prstGeom>
        </p:spPr>
      </p:pic>
      <p:pic>
        <p:nvPicPr>
          <p:cNvPr id="8" name="Picture 7">
            <a:extLst>
              <a:ext uri="{FF2B5EF4-FFF2-40B4-BE49-F238E27FC236}">
                <a16:creationId xmlns:a16="http://schemas.microsoft.com/office/drawing/2014/main" id="{7802D392-6DB1-4ED6-88D2-E95807D93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1133" y="4702245"/>
            <a:ext cx="1251974" cy="1560903"/>
          </a:xfrm>
          <a:prstGeom prst="rect">
            <a:avLst/>
          </a:prstGeom>
        </p:spPr>
      </p:pic>
    </p:spTree>
    <p:extLst>
      <p:ext uri="{BB962C8B-B14F-4D97-AF65-F5344CB8AC3E}">
        <p14:creationId xmlns:p14="http://schemas.microsoft.com/office/powerpoint/2010/main" val="5300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xit" presetSubtype="0" fill="hold" grpId="1"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P spid="12" grpId="0"/>
      <p:bldP spid="12" grpId="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564266-8726-410E-94D9-ABDBFD9E2991}"/>
              </a:ext>
            </a:extLst>
          </p:cNvPr>
          <p:cNvPicPr>
            <a:picLocks noChangeAspect="1"/>
          </p:cNvPicPr>
          <p:nvPr/>
        </p:nvPicPr>
        <p:blipFill rotWithShape="1">
          <a:blip r:embed="rId2">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9" name="TextBox 8"/>
          <p:cNvSpPr txBox="1"/>
          <p:nvPr/>
        </p:nvSpPr>
        <p:spPr>
          <a:xfrm>
            <a:off x="267929" y="6374024"/>
            <a:ext cx="3810000" cy="369332"/>
          </a:xfrm>
          <a:prstGeom prst="rect">
            <a:avLst/>
          </a:prstGeom>
          <a:noFill/>
        </p:spPr>
        <p:txBody>
          <a:bodyPr wrap="square" rtlCol="0">
            <a:spAutoFit/>
          </a:bodyPr>
          <a:lstStyle/>
          <a:p>
            <a:r>
              <a:rPr lang="en-US" dirty="0">
                <a:solidFill>
                  <a:schemeClr val="bg1"/>
                </a:solidFill>
              </a:rPr>
              <a:t>D&amp;C 24:3-9</a:t>
            </a:r>
          </a:p>
        </p:txBody>
      </p:sp>
      <p:sp>
        <p:nvSpPr>
          <p:cNvPr id="11" name="Rectangle 10"/>
          <p:cNvSpPr/>
          <p:nvPr/>
        </p:nvSpPr>
        <p:spPr>
          <a:xfrm>
            <a:off x="419100" y="225520"/>
            <a:ext cx="6324600" cy="6001643"/>
          </a:xfrm>
          <a:prstGeom prst="rect">
            <a:avLst/>
          </a:prstGeom>
        </p:spPr>
        <p:txBody>
          <a:bodyPr wrap="square">
            <a:spAutoFit/>
          </a:bodyPr>
          <a:lstStyle/>
          <a:p>
            <a:pPr fontAlgn="base"/>
            <a:r>
              <a:rPr lang="en-US" sz="1600" dirty="0">
                <a:solidFill>
                  <a:schemeClr val="bg1"/>
                </a:solidFill>
              </a:rPr>
              <a:t>All our service in God’s kingdom is predicated on his eternal law which states: ‘The laborer in Zion shall labor for Zion; for if they labor for money they shall perish.’ (2 Ne. 26:31.)</a:t>
            </a:r>
          </a:p>
          <a:p>
            <a:pPr fontAlgn="base"/>
            <a:endParaRPr lang="en-US" sz="1600" dirty="0">
              <a:solidFill>
                <a:schemeClr val="bg1"/>
              </a:solidFill>
            </a:endParaRPr>
          </a:p>
          <a:p>
            <a:pPr fontAlgn="base"/>
            <a:r>
              <a:rPr lang="en-US" sz="1600" dirty="0">
                <a:solidFill>
                  <a:schemeClr val="bg1"/>
                </a:solidFill>
              </a:rPr>
              <a:t>“We know full well that the laborer is worthy of his hire, and that those who devote all their time to the building up of the kingdom must be provided with food, clothing, shelter, and the necessaries of life. </a:t>
            </a:r>
          </a:p>
          <a:p>
            <a:pPr fontAlgn="base"/>
            <a:endParaRPr lang="en-US" sz="1600" dirty="0">
              <a:solidFill>
                <a:schemeClr val="bg1"/>
              </a:solidFill>
            </a:endParaRPr>
          </a:p>
          <a:p>
            <a:pPr fontAlgn="base"/>
            <a:r>
              <a:rPr lang="en-US" sz="1600" dirty="0">
                <a:solidFill>
                  <a:schemeClr val="bg1"/>
                </a:solidFill>
              </a:rPr>
              <a:t>We must employ teachers in our schools, architects to design our temples, contractors to build our synagogues, and managers to run our businesses. But those so employed, along with the whole membership of the Church, participate also on a freewill and voluntary basis in otherwise furthering the Lord’s work. </a:t>
            </a:r>
          </a:p>
          <a:p>
            <a:pPr fontAlgn="base"/>
            <a:endParaRPr lang="en-US" sz="1600" dirty="0">
              <a:solidFill>
                <a:schemeClr val="bg1"/>
              </a:solidFill>
            </a:endParaRPr>
          </a:p>
          <a:p>
            <a:pPr fontAlgn="base"/>
            <a:r>
              <a:rPr lang="en-US" sz="1600" dirty="0">
                <a:solidFill>
                  <a:schemeClr val="bg1"/>
                </a:solidFill>
              </a:rPr>
              <a:t>Bank presidents work on welfare projects. Architects leave their drafting boards to go on missions. </a:t>
            </a:r>
          </a:p>
          <a:p>
            <a:pPr fontAlgn="base"/>
            <a:endParaRPr lang="en-US" sz="1600" dirty="0">
              <a:solidFill>
                <a:schemeClr val="bg1"/>
              </a:solidFill>
            </a:endParaRPr>
          </a:p>
          <a:p>
            <a:pPr fontAlgn="base"/>
            <a:r>
              <a:rPr lang="en-US" sz="1600" dirty="0">
                <a:solidFill>
                  <a:schemeClr val="bg1"/>
                </a:solidFill>
              </a:rPr>
              <a:t>Contractors lay down their tools to serve as home teachers or bishops. Lawyers put aside </a:t>
            </a:r>
            <a:r>
              <a:rPr lang="en-US" sz="1600" i="1" dirty="0">
                <a:solidFill>
                  <a:schemeClr val="bg1"/>
                </a:solidFill>
              </a:rPr>
              <a:t>Corpus </a:t>
            </a:r>
            <a:r>
              <a:rPr lang="en-US" sz="1600" i="1" dirty="0" err="1">
                <a:solidFill>
                  <a:schemeClr val="bg1"/>
                </a:solidFill>
              </a:rPr>
              <a:t>Juris</a:t>
            </a:r>
            <a:r>
              <a:rPr lang="en-US" sz="1600" dirty="0">
                <a:solidFill>
                  <a:schemeClr val="bg1"/>
                </a:solidFill>
              </a:rPr>
              <a:t> and the Civil Code to act as guides on Temple Square. Teachers leave the classroom to visit the fatherless and widows in their afflictions. Musicians who make their livelihood from their artistry willingly direct church choirs and perform in church gatherings. Artists who paint for a living are pleased to volunteer their services freely.”</a:t>
            </a:r>
          </a:p>
          <a:p>
            <a:pPr fontAlgn="base"/>
            <a:r>
              <a:rPr lang="en-US" sz="1200" dirty="0">
                <a:solidFill>
                  <a:schemeClr val="bg1"/>
                </a:solidFill>
              </a:rPr>
              <a:t>Bruce R. McConkie</a:t>
            </a:r>
          </a:p>
        </p:txBody>
      </p:sp>
      <p:pic>
        <p:nvPicPr>
          <p:cNvPr id="8" name="Picture 7" descr="bruce R. McConkie.jpg"/>
          <p:cNvPicPr>
            <a:picLocks noChangeAspect="1"/>
          </p:cNvPicPr>
          <p:nvPr/>
        </p:nvPicPr>
        <p:blipFill>
          <a:blip r:embed="rId3" cstate="print"/>
          <a:stretch>
            <a:fillRect/>
          </a:stretch>
        </p:blipFill>
        <p:spPr>
          <a:xfrm>
            <a:off x="10822859" y="145026"/>
            <a:ext cx="1143000" cy="1595438"/>
          </a:xfrm>
          <a:prstGeom prst="rect">
            <a:avLst/>
          </a:prstGeom>
        </p:spPr>
      </p:pic>
      <p:pic>
        <p:nvPicPr>
          <p:cNvPr id="3" name="Picture 2">
            <a:extLst>
              <a:ext uri="{FF2B5EF4-FFF2-40B4-BE49-F238E27FC236}">
                <a16:creationId xmlns:a16="http://schemas.microsoft.com/office/drawing/2014/main" id="{57583221-E133-4B9C-B1E9-EFEF6A129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576" y="784220"/>
            <a:ext cx="3148781" cy="2099187"/>
          </a:xfrm>
          <a:prstGeom prst="rect">
            <a:avLst/>
          </a:prstGeom>
        </p:spPr>
      </p:pic>
      <p:pic>
        <p:nvPicPr>
          <p:cNvPr id="6" name="Picture 5">
            <a:extLst>
              <a:ext uri="{FF2B5EF4-FFF2-40B4-BE49-F238E27FC236}">
                <a16:creationId xmlns:a16="http://schemas.microsoft.com/office/drawing/2014/main" id="{698EAB9D-074E-4E84-BF1E-DAC3A76BD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8114" y="4026351"/>
            <a:ext cx="3883786" cy="2200812"/>
          </a:xfrm>
          <a:prstGeom prst="rect">
            <a:avLst/>
          </a:prstGeom>
        </p:spPr>
      </p:pic>
    </p:spTree>
    <p:extLst>
      <p:ext uri="{BB962C8B-B14F-4D97-AF65-F5344CB8AC3E}">
        <p14:creationId xmlns:p14="http://schemas.microsoft.com/office/powerpoint/2010/main" val="219044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xEl>
                                              <p:pRg st="9" end="9"/>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2810</Words>
  <Application>Microsoft Office PowerPoint</Application>
  <PresentationFormat>Widescreen</PresentationFormat>
  <Paragraphs>211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2018-04-17T14:33:52Z</dcterms:created>
  <dcterms:modified xsi:type="dcterms:W3CDTF">2020-07-09T14:13:10Z</dcterms:modified>
</cp:coreProperties>
</file>