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7" r:id="rId9"/>
    <p:sldId id="269" r:id="rId10"/>
    <p:sldId id="268" r:id="rId11"/>
    <p:sldId id="272" r:id="rId12"/>
    <p:sldId id="270" r:id="rId13"/>
    <p:sldId id="271" r:id="rId14"/>
    <p:sldId id="274" r:id="rId15"/>
    <p:sldId id="264" r:id="rId16"/>
    <p:sldId id="265" r:id="rId17"/>
    <p:sldId id="273" r:id="rId18"/>
    <p:sldId id="275" r:id="rId19"/>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Californian FB" panose="0207040306080B030204" pitchFamily="18" charset="0"/>
      <p:regular r:id="rId26"/>
      <p:bold r:id="rId27"/>
      <p:italic r:id="rId28"/>
    </p:embeddedFont>
    <p:embeddedFont>
      <p:font typeface="Lucida Calligraphy" panose="03010101010101010101" pitchFamily="66"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5" autoAdjust="0"/>
    <p:restoredTop sz="94660"/>
  </p:normalViewPr>
  <p:slideViewPr>
    <p:cSldViewPr snapToGrid="0">
      <p:cViewPr varScale="1">
        <p:scale>
          <a:sx n="64" d="100"/>
          <a:sy n="64" d="100"/>
        </p:scale>
        <p:origin x="64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BE94B-04D0-426C-B0E7-AC0BB67279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DC03BF-E528-45FC-BB61-BB7D34CC05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C59E60-BE61-4ED3-9284-26B50C87746C}"/>
              </a:ext>
            </a:extLst>
          </p:cNvPr>
          <p:cNvSpPr>
            <a:spLocks noGrp="1"/>
          </p:cNvSpPr>
          <p:nvPr>
            <p:ph type="dt" sz="half" idx="10"/>
          </p:nvPr>
        </p:nvSpPr>
        <p:spPr/>
        <p:txBody>
          <a:bodyPr/>
          <a:lstStyle/>
          <a:p>
            <a:fld id="{E721FAB6-A0B8-42A3-99AC-25E2AF3C8D51}" type="datetimeFigureOut">
              <a:rPr lang="en-US" smtClean="0"/>
              <a:t>7/9/2020</a:t>
            </a:fld>
            <a:endParaRPr lang="en-US"/>
          </a:p>
        </p:txBody>
      </p:sp>
      <p:sp>
        <p:nvSpPr>
          <p:cNvPr id="5" name="Footer Placeholder 4">
            <a:extLst>
              <a:ext uri="{FF2B5EF4-FFF2-40B4-BE49-F238E27FC236}">
                <a16:creationId xmlns:a16="http://schemas.microsoft.com/office/drawing/2014/main" id="{ADFEFB62-0E35-4E0E-AB16-471EC6CDB5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2851B2-F724-47AF-A8D0-C74DF78E6DA6}"/>
              </a:ext>
            </a:extLst>
          </p:cNvPr>
          <p:cNvSpPr>
            <a:spLocks noGrp="1"/>
          </p:cNvSpPr>
          <p:nvPr>
            <p:ph type="sldNum" sz="quarter" idx="12"/>
          </p:nvPr>
        </p:nvSpPr>
        <p:spPr/>
        <p:txBody>
          <a:bodyPr/>
          <a:lstStyle/>
          <a:p>
            <a:fld id="{7DB4CC58-956E-4A34-9959-ABEBF2D796B3}" type="slidenum">
              <a:rPr lang="en-US" smtClean="0"/>
              <a:t>‹#›</a:t>
            </a:fld>
            <a:endParaRPr lang="en-US"/>
          </a:p>
        </p:txBody>
      </p:sp>
    </p:spTree>
    <p:extLst>
      <p:ext uri="{BB962C8B-B14F-4D97-AF65-F5344CB8AC3E}">
        <p14:creationId xmlns:p14="http://schemas.microsoft.com/office/powerpoint/2010/main" val="3380082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D0EEA-B715-4121-93FB-BF650C693F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BD8692-A3BF-4A56-A366-A6AB9C3441F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04F8A8-0009-4CE0-8914-533D21716C54}"/>
              </a:ext>
            </a:extLst>
          </p:cNvPr>
          <p:cNvSpPr>
            <a:spLocks noGrp="1"/>
          </p:cNvSpPr>
          <p:nvPr>
            <p:ph type="dt" sz="half" idx="10"/>
          </p:nvPr>
        </p:nvSpPr>
        <p:spPr/>
        <p:txBody>
          <a:bodyPr/>
          <a:lstStyle/>
          <a:p>
            <a:fld id="{E721FAB6-A0B8-42A3-99AC-25E2AF3C8D51}" type="datetimeFigureOut">
              <a:rPr lang="en-US" smtClean="0"/>
              <a:t>7/9/2020</a:t>
            </a:fld>
            <a:endParaRPr lang="en-US"/>
          </a:p>
        </p:txBody>
      </p:sp>
      <p:sp>
        <p:nvSpPr>
          <p:cNvPr id="5" name="Footer Placeholder 4">
            <a:extLst>
              <a:ext uri="{FF2B5EF4-FFF2-40B4-BE49-F238E27FC236}">
                <a16:creationId xmlns:a16="http://schemas.microsoft.com/office/drawing/2014/main" id="{0821425D-C8F5-440A-929F-E437A8D311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0C4F1E-B657-46B5-8787-EC0595E6E6DA}"/>
              </a:ext>
            </a:extLst>
          </p:cNvPr>
          <p:cNvSpPr>
            <a:spLocks noGrp="1"/>
          </p:cNvSpPr>
          <p:nvPr>
            <p:ph type="sldNum" sz="quarter" idx="12"/>
          </p:nvPr>
        </p:nvSpPr>
        <p:spPr/>
        <p:txBody>
          <a:bodyPr/>
          <a:lstStyle/>
          <a:p>
            <a:fld id="{7DB4CC58-956E-4A34-9959-ABEBF2D796B3}" type="slidenum">
              <a:rPr lang="en-US" smtClean="0"/>
              <a:t>‹#›</a:t>
            </a:fld>
            <a:endParaRPr lang="en-US"/>
          </a:p>
        </p:txBody>
      </p:sp>
    </p:spTree>
    <p:extLst>
      <p:ext uri="{BB962C8B-B14F-4D97-AF65-F5344CB8AC3E}">
        <p14:creationId xmlns:p14="http://schemas.microsoft.com/office/powerpoint/2010/main" val="2177367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17C379-91F8-4517-BE8F-20B861ED71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43CF09-B1B0-452D-B8CE-30A3596546D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FBF2CE-8892-493A-A837-AE2B6EF0502F}"/>
              </a:ext>
            </a:extLst>
          </p:cNvPr>
          <p:cNvSpPr>
            <a:spLocks noGrp="1"/>
          </p:cNvSpPr>
          <p:nvPr>
            <p:ph type="dt" sz="half" idx="10"/>
          </p:nvPr>
        </p:nvSpPr>
        <p:spPr/>
        <p:txBody>
          <a:bodyPr/>
          <a:lstStyle/>
          <a:p>
            <a:fld id="{E721FAB6-A0B8-42A3-99AC-25E2AF3C8D51}" type="datetimeFigureOut">
              <a:rPr lang="en-US" smtClean="0"/>
              <a:t>7/9/2020</a:t>
            </a:fld>
            <a:endParaRPr lang="en-US"/>
          </a:p>
        </p:txBody>
      </p:sp>
      <p:sp>
        <p:nvSpPr>
          <p:cNvPr id="5" name="Footer Placeholder 4">
            <a:extLst>
              <a:ext uri="{FF2B5EF4-FFF2-40B4-BE49-F238E27FC236}">
                <a16:creationId xmlns:a16="http://schemas.microsoft.com/office/drawing/2014/main" id="{EDDE07FF-FC93-4D4A-89BF-565D15BFF3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3E4016-095F-437F-BD1F-C812A734827B}"/>
              </a:ext>
            </a:extLst>
          </p:cNvPr>
          <p:cNvSpPr>
            <a:spLocks noGrp="1"/>
          </p:cNvSpPr>
          <p:nvPr>
            <p:ph type="sldNum" sz="quarter" idx="12"/>
          </p:nvPr>
        </p:nvSpPr>
        <p:spPr/>
        <p:txBody>
          <a:bodyPr/>
          <a:lstStyle/>
          <a:p>
            <a:fld id="{7DB4CC58-956E-4A34-9959-ABEBF2D796B3}" type="slidenum">
              <a:rPr lang="en-US" smtClean="0"/>
              <a:t>‹#›</a:t>
            </a:fld>
            <a:endParaRPr lang="en-US"/>
          </a:p>
        </p:txBody>
      </p:sp>
    </p:spTree>
    <p:extLst>
      <p:ext uri="{BB962C8B-B14F-4D97-AF65-F5344CB8AC3E}">
        <p14:creationId xmlns:p14="http://schemas.microsoft.com/office/powerpoint/2010/main" val="937097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01EE4-2703-4287-BBD9-AA5D5CEDEA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30E849-FF76-4E81-9238-F39FCDB1BDD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754D1B-DF6E-48F1-96FA-5CCD97532A5B}"/>
              </a:ext>
            </a:extLst>
          </p:cNvPr>
          <p:cNvSpPr>
            <a:spLocks noGrp="1"/>
          </p:cNvSpPr>
          <p:nvPr>
            <p:ph type="dt" sz="half" idx="10"/>
          </p:nvPr>
        </p:nvSpPr>
        <p:spPr/>
        <p:txBody>
          <a:bodyPr/>
          <a:lstStyle/>
          <a:p>
            <a:fld id="{E721FAB6-A0B8-42A3-99AC-25E2AF3C8D51}" type="datetimeFigureOut">
              <a:rPr lang="en-US" smtClean="0"/>
              <a:t>7/9/2020</a:t>
            </a:fld>
            <a:endParaRPr lang="en-US"/>
          </a:p>
        </p:txBody>
      </p:sp>
      <p:sp>
        <p:nvSpPr>
          <p:cNvPr id="5" name="Footer Placeholder 4">
            <a:extLst>
              <a:ext uri="{FF2B5EF4-FFF2-40B4-BE49-F238E27FC236}">
                <a16:creationId xmlns:a16="http://schemas.microsoft.com/office/drawing/2014/main" id="{E660E9AF-C2AC-41A8-9618-ECD583C95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E43EF5-9957-461A-A6B1-F721AEC272D1}"/>
              </a:ext>
            </a:extLst>
          </p:cNvPr>
          <p:cNvSpPr>
            <a:spLocks noGrp="1"/>
          </p:cNvSpPr>
          <p:nvPr>
            <p:ph type="sldNum" sz="quarter" idx="12"/>
          </p:nvPr>
        </p:nvSpPr>
        <p:spPr/>
        <p:txBody>
          <a:bodyPr/>
          <a:lstStyle/>
          <a:p>
            <a:fld id="{7DB4CC58-956E-4A34-9959-ABEBF2D796B3}" type="slidenum">
              <a:rPr lang="en-US" smtClean="0"/>
              <a:t>‹#›</a:t>
            </a:fld>
            <a:endParaRPr lang="en-US"/>
          </a:p>
        </p:txBody>
      </p:sp>
    </p:spTree>
    <p:extLst>
      <p:ext uri="{BB962C8B-B14F-4D97-AF65-F5344CB8AC3E}">
        <p14:creationId xmlns:p14="http://schemas.microsoft.com/office/powerpoint/2010/main" val="2464357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BC7D9-7D62-4651-9C45-75C8E0403A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33A4C9-3A16-40BB-888B-EB92442E84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19C42C7-DAC8-41D3-BBD8-4187705CEEAD}"/>
              </a:ext>
            </a:extLst>
          </p:cNvPr>
          <p:cNvSpPr>
            <a:spLocks noGrp="1"/>
          </p:cNvSpPr>
          <p:nvPr>
            <p:ph type="dt" sz="half" idx="10"/>
          </p:nvPr>
        </p:nvSpPr>
        <p:spPr/>
        <p:txBody>
          <a:bodyPr/>
          <a:lstStyle/>
          <a:p>
            <a:fld id="{E721FAB6-A0B8-42A3-99AC-25E2AF3C8D51}" type="datetimeFigureOut">
              <a:rPr lang="en-US" smtClean="0"/>
              <a:t>7/9/2020</a:t>
            </a:fld>
            <a:endParaRPr lang="en-US"/>
          </a:p>
        </p:txBody>
      </p:sp>
      <p:sp>
        <p:nvSpPr>
          <p:cNvPr id="5" name="Footer Placeholder 4">
            <a:extLst>
              <a:ext uri="{FF2B5EF4-FFF2-40B4-BE49-F238E27FC236}">
                <a16:creationId xmlns:a16="http://schemas.microsoft.com/office/drawing/2014/main" id="{2C9CCC50-F9DA-4F46-82A6-45D2F4630E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486D22-E0EB-4EDD-A6FE-F034B92DE30C}"/>
              </a:ext>
            </a:extLst>
          </p:cNvPr>
          <p:cNvSpPr>
            <a:spLocks noGrp="1"/>
          </p:cNvSpPr>
          <p:nvPr>
            <p:ph type="sldNum" sz="quarter" idx="12"/>
          </p:nvPr>
        </p:nvSpPr>
        <p:spPr/>
        <p:txBody>
          <a:bodyPr/>
          <a:lstStyle/>
          <a:p>
            <a:fld id="{7DB4CC58-956E-4A34-9959-ABEBF2D796B3}" type="slidenum">
              <a:rPr lang="en-US" smtClean="0"/>
              <a:t>‹#›</a:t>
            </a:fld>
            <a:endParaRPr lang="en-US"/>
          </a:p>
        </p:txBody>
      </p:sp>
    </p:spTree>
    <p:extLst>
      <p:ext uri="{BB962C8B-B14F-4D97-AF65-F5344CB8AC3E}">
        <p14:creationId xmlns:p14="http://schemas.microsoft.com/office/powerpoint/2010/main" val="624322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23514-C69F-4C22-8AC1-CF9B7434EC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543EEF-751D-46AF-BDAC-D6EA575B18F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1C6BA0-BE64-44A9-ABC4-87F565E262F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0F31C7-0F13-4B55-B504-88C3C2827199}"/>
              </a:ext>
            </a:extLst>
          </p:cNvPr>
          <p:cNvSpPr>
            <a:spLocks noGrp="1"/>
          </p:cNvSpPr>
          <p:nvPr>
            <p:ph type="dt" sz="half" idx="10"/>
          </p:nvPr>
        </p:nvSpPr>
        <p:spPr/>
        <p:txBody>
          <a:bodyPr/>
          <a:lstStyle/>
          <a:p>
            <a:fld id="{E721FAB6-A0B8-42A3-99AC-25E2AF3C8D51}" type="datetimeFigureOut">
              <a:rPr lang="en-US" smtClean="0"/>
              <a:t>7/9/2020</a:t>
            </a:fld>
            <a:endParaRPr lang="en-US"/>
          </a:p>
        </p:txBody>
      </p:sp>
      <p:sp>
        <p:nvSpPr>
          <p:cNvPr id="6" name="Footer Placeholder 5">
            <a:extLst>
              <a:ext uri="{FF2B5EF4-FFF2-40B4-BE49-F238E27FC236}">
                <a16:creationId xmlns:a16="http://schemas.microsoft.com/office/drawing/2014/main" id="{A4856E4E-23BB-4958-8BAE-FD3A43ACA2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18AE1B-B561-4979-B9E3-BBB9F3C06CF5}"/>
              </a:ext>
            </a:extLst>
          </p:cNvPr>
          <p:cNvSpPr>
            <a:spLocks noGrp="1"/>
          </p:cNvSpPr>
          <p:nvPr>
            <p:ph type="sldNum" sz="quarter" idx="12"/>
          </p:nvPr>
        </p:nvSpPr>
        <p:spPr/>
        <p:txBody>
          <a:bodyPr/>
          <a:lstStyle/>
          <a:p>
            <a:fld id="{7DB4CC58-956E-4A34-9959-ABEBF2D796B3}" type="slidenum">
              <a:rPr lang="en-US" smtClean="0"/>
              <a:t>‹#›</a:t>
            </a:fld>
            <a:endParaRPr lang="en-US"/>
          </a:p>
        </p:txBody>
      </p:sp>
    </p:spTree>
    <p:extLst>
      <p:ext uri="{BB962C8B-B14F-4D97-AF65-F5344CB8AC3E}">
        <p14:creationId xmlns:p14="http://schemas.microsoft.com/office/powerpoint/2010/main" val="1757767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B25EE-6B2E-4AEA-AC1F-9416AFB43C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7E16BC-9045-4AFF-8DAE-8063943FBD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5F5F6CF-8A33-4B5D-AF24-E18EE8322AB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C35E97-CB64-40F4-B132-FABC4763DB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53AD585-21B2-4390-A7B9-2D421B9438A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B65B7B-15F5-464B-B01B-25B836FBFF8B}"/>
              </a:ext>
            </a:extLst>
          </p:cNvPr>
          <p:cNvSpPr>
            <a:spLocks noGrp="1"/>
          </p:cNvSpPr>
          <p:nvPr>
            <p:ph type="dt" sz="half" idx="10"/>
          </p:nvPr>
        </p:nvSpPr>
        <p:spPr/>
        <p:txBody>
          <a:bodyPr/>
          <a:lstStyle/>
          <a:p>
            <a:fld id="{E721FAB6-A0B8-42A3-99AC-25E2AF3C8D51}" type="datetimeFigureOut">
              <a:rPr lang="en-US" smtClean="0"/>
              <a:t>7/9/2020</a:t>
            </a:fld>
            <a:endParaRPr lang="en-US"/>
          </a:p>
        </p:txBody>
      </p:sp>
      <p:sp>
        <p:nvSpPr>
          <p:cNvPr id="8" name="Footer Placeholder 7">
            <a:extLst>
              <a:ext uri="{FF2B5EF4-FFF2-40B4-BE49-F238E27FC236}">
                <a16:creationId xmlns:a16="http://schemas.microsoft.com/office/drawing/2014/main" id="{9CDC4F6A-0213-4182-B59A-BF3AE5D230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26F423-1B35-406F-BBF3-802FD73B733A}"/>
              </a:ext>
            </a:extLst>
          </p:cNvPr>
          <p:cNvSpPr>
            <a:spLocks noGrp="1"/>
          </p:cNvSpPr>
          <p:nvPr>
            <p:ph type="sldNum" sz="quarter" idx="12"/>
          </p:nvPr>
        </p:nvSpPr>
        <p:spPr/>
        <p:txBody>
          <a:bodyPr/>
          <a:lstStyle/>
          <a:p>
            <a:fld id="{7DB4CC58-956E-4A34-9959-ABEBF2D796B3}" type="slidenum">
              <a:rPr lang="en-US" smtClean="0"/>
              <a:t>‹#›</a:t>
            </a:fld>
            <a:endParaRPr lang="en-US"/>
          </a:p>
        </p:txBody>
      </p:sp>
    </p:spTree>
    <p:extLst>
      <p:ext uri="{BB962C8B-B14F-4D97-AF65-F5344CB8AC3E}">
        <p14:creationId xmlns:p14="http://schemas.microsoft.com/office/powerpoint/2010/main" val="1972460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557D5-FDAF-40B4-B0CB-FBDC8EE1D5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A35034-BE0E-4F3B-A161-3E42DD49E4DE}"/>
              </a:ext>
            </a:extLst>
          </p:cNvPr>
          <p:cNvSpPr>
            <a:spLocks noGrp="1"/>
          </p:cNvSpPr>
          <p:nvPr>
            <p:ph type="dt" sz="half" idx="10"/>
          </p:nvPr>
        </p:nvSpPr>
        <p:spPr/>
        <p:txBody>
          <a:bodyPr/>
          <a:lstStyle/>
          <a:p>
            <a:fld id="{E721FAB6-A0B8-42A3-99AC-25E2AF3C8D51}" type="datetimeFigureOut">
              <a:rPr lang="en-US" smtClean="0"/>
              <a:t>7/9/2020</a:t>
            </a:fld>
            <a:endParaRPr lang="en-US"/>
          </a:p>
        </p:txBody>
      </p:sp>
      <p:sp>
        <p:nvSpPr>
          <p:cNvPr id="4" name="Footer Placeholder 3">
            <a:extLst>
              <a:ext uri="{FF2B5EF4-FFF2-40B4-BE49-F238E27FC236}">
                <a16:creationId xmlns:a16="http://schemas.microsoft.com/office/drawing/2014/main" id="{83DE7BB1-3E2B-4A06-835C-2366882A54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A12227-9C91-4350-AAEA-8C272ED04D2B}"/>
              </a:ext>
            </a:extLst>
          </p:cNvPr>
          <p:cNvSpPr>
            <a:spLocks noGrp="1"/>
          </p:cNvSpPr>
          <p:nvPr>
            <p:ph type="sldNum" sz="quarter" idx="12"/>
          </p:nvPr>
        </p:nvSpPr>
        <p:spPr/>
        <p:txBody>
          <a:bodyPr/>
          <a:lstStyle/>
          <a:p>
            <a:fld id="{7DB4CC58-956E-4A34-9959-ABEBF2D796B3}" type="slidenum">
              <a:rPr lang="en-US" smtClean="0"/>
              <a:t>‹#›</a:t>
            </a:fld>
            <a:endParaRPr lang="en-US"/>
          </a:p>
        </p:txBody>
      </p:sp>
    </p:spTree>
    <p:extLst>
      <p:ext uri="{BB962C8B-B14F-4D97-AF65-F5344CB8AC3E}">
        <p14:creationId xmlns:p14="http://schemas.microsoft.com/office/powerpoint/2010/main" val="2626059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7BB6C2-73BE-472D-86F1-695D97CCA041}"/>
              </a:ext>
            </a:extLst>
          </p:cNvPr>
          <p:cNvSpPr>
            <a:spLocks noGrp="1"/>
          </p:cNvSpPr>
          <p:nvPr>
            <p:ph type="dt" sz="half" idx="10"/>
          </p:nvPr>
        </p:nvSpPr>
        <p:spPr/>
        <p:txBody>
          <a:bodyPr/>
          <a:lstStyle/>
          <a:p>
            <a:fld id="{E721FAB6-A0B8-42A3-99AC-25E2AF3C8D51}" type="datetimeFigureOut">
              <a:rPr lang="en-US" smtClean="0"/>
              <a:t>7/9/2020</a:t>
            </a:fld>
            <a:endParaRPr lang="en-US"/>
          </a:p>
        </p:txBody>
      </p:sp>
      <p:sp>
        <p:nvSpPr>
          <p:cNvPr id="3" name="Footer Placeholder 2">
            <a:extLst>
              <a:ext uri="{FF2B5EF4-FFF2-40B4-BE49-F238E27FC236}">
                <a16:creationId xmlns:a16="http://schemas.microsoft.com/office/drawing/2014/main" id="{C32735CF-E3BC-42C5-B81B-1438137342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567692-9FB6-469F-AD58-1E359B771810}"/>
              </a:ext>
            </a:extLst>
          </p:cNvPr>
          <p:cNvSpPr>
            <a:spLocks noGrp="1"/>
          </p:cNvSpPr>
          <p:nvPr>
            <p:ph type="sldNum" sz="quarter" idx="12"/>
          </p:nvPr>
        </p:nvSpPr>
        <p:spPr/>
        <p:txBody>
          <a:bodyPr/>
          <a:lstStyle/>
          <a:p>
            <a:fld id="{7DB4CC58-956E-4A34-9959-ABEBF2D796B3}" type="slidenum">
              <a:rPr lang="en-US" smtClean="0"/>
              <a:t>‹#›</a:t>
            </a:fld>
            <a:endParaRPr lang="en-US"/>
          </a:p>
        </p:txBody>
      </p:sp>
    </p:spTree>
    <p:extLst>
      <p:ext uri="{BB962C8B-B14F-4D97-AF65-F5344CB8AC3E}">
        <p14:creationId xmlns:p14="http://schemas.microsoft.com/office/powerpoint/2010/main" val="1738309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1A60D-9D12-4BB6-8AF0-E07F353232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812ADF-C246-4C1F-BB86-B27A1DEA19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A1424F-2F93-4907-8E0C-E15DE29332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00751ED-307E-4972-B874-E32987E780CA}"/>
              </a:ext>
            </a:extLst>
          </p:cNvPr>
          <p:cNvSpPr>
            <a:spLocks noGrp="1"/>
          </p:cNvSpPr>
          <p:nvPr>
            <p:ph type="dt" sz="half" idx="10"/>
          </p:nvPr>
        </p:nvSpPr>
        <p:spPr/>
        <p:txBody>
          <a:bodyPr/>
          <a:lstStyle/>
          <a:p>
            <a:fld id="{E721FAB6-A0B8-42A3-99AC-25E2AF3C8D51}" type="datetimeFigureOut">
              <a:rPr lang="en-US" smtClean="0"/>
              <a:t>7/9/2020</a:t>
            </a:fld>
            <a:endParaRPr lang="en-US"/>
          </a:p>
        </p:txBody>
      </p:sp>
      <p:sp>
        <p:nvSpPr>
          <p:cNvPr id="6" name="Footer Placeholder 5">
            <a:extLst>
              <a:ext uri="{FF2B5EF4-FFF2-40B4-BE49-F238E27FC236}">
                <a16:creationId xmlns:a16="http://schemas.microsoft.com/office/drawing/2014/main" id="{75A362F3-1B4E-465D-9744-FA759EDBB9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D092F2-166B-4112-BD48-89F40EEF7FE7}"/>
              </a:ext>
            </a:extLst>
          </p:cNvPr>
          <p:cNvSpPr>
            <a:spLocks noGrp="1"/>
          </p:cNvSpPr>
          <p:nvPr>
            <p:ph type="sldNum" sz="quarter" idx="12"/>
          </p:nvPr>
        </p:nvSpPr>
        <p:spPr/>
        <p:txBody>
          <a:bodyPr/>
          <a:lstStyle/>
          <a:p>
            <a:fld id="{7DB4CC58-956E-4A34-9959-ABEBF2D796B3}" type="slidenum">
              <a:rPr lang="en-US" smtClean="0"/>
              <a:t>‹#›</a:t>
            </a:fld>
            <a:endParaRPr lang="en-US"/>
          </a:p>
        </p:txBody>
      </p:sp>
    </p:spTree>
    <p:extLst>
      <p:ext uri="{BB962C8B-B14F-4D97-AF65-F5344CB8AC3E}">
        <p14:creationId xmlns:p14="http://schemas.microsoft.com/office/powerpoint/2010/main" val="1976111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41C8D-3CB9-4794-8CF9-8074E874C0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ABFD00-385C-463E-9123-CFDCBC2CB8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5C6B09-B862-4129-BEE6-5991A1DBE2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34EA5A-F0C3-47F3-AF0A-EF9A9FDF408F}"/>
              </a:ext>
            </a:extLst>
          </p:cNvPr>
          <p:cNvSpPr>
            <a:spLocks noGrp="1"/>
          </p:cNvSpPr>
          <p:nvPr>
            <p:ph type="dt" sz="half" idx="10"/>
          </p:nvPr>
        </p:nvSpPr>
        <p:spPr/>
        <p:txBody>
          <a:bodyPr/>
          <a:lstStyle/>
          <a:p>
            <a:fld id="{E721FAB6-A0B8-42A3-99AC-25E2AF3C8D51}" type="datetimeFigureOut">
              <a:rPr lang="en-US" smtClean="0"/>
              <a:t>7/9/2020</a:t>
            </a:fld>
            <a:endParaRPr lang="en-US"/>
          </a:p>
        </p:txBody>
      </p:sp>
      <p:sp>
        <p:nvSpPr>
          <p:cNvPr id="6" name="Footer Placeholder 5">
            <a:extLst>
              <a:ext uri="{FF2B5EF4-FFF2-40B4-BE49-F238E27FC236}">
                <a16:creationId xmlns:a16="http://schemas.microsoft.com/office/drawing/2014/main" id="{3F3300D6-86E4-44BE-8BEA-01ED56182C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9F1C3D-1216-4DA9-BFC0-00370CFE57F8}"/>
              </a:ext>
            </a:extLst>
          </p:cNvPr>
          <p:cNvSpPr>
            <a:spLocks noGrp="1"/>
          </p:cNvSpPr>
          <p:nvPr>
            <p:ph type="sldNum" sz="quarter" idx="12"/>
          </p:nvPr>
        </p:nvSpPr>
        <p:spPr/>
        <p:txBody>
          <a:bodyPr/>
          <a:lstStyle/>
          <a:p>
            <a:fld id="{7DB4CC58-956E-4A34-9959-ABEBF2D796B3}" type="slidenum">
              <a:rPr lang="en-US" smtClean="0"/>
              <a:t>‹#›</a:t>
            </a:fld>
            <a:endParaRPr lang="en-US"/>
          </a:p>
        </p:txBody>
      </p:sp>
    </p:spTree>
    <p:extLst>
      <p:ext uri="{BB962C8B-B14F-4D97-AF65-F5344CB8AC3E}">
        <p14:creationId xmlns:p14="http://schemas.microsoft.com/office/powerpoint/2010/main" val="3526384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0D7679-4626-44AD-9019-FCCF5878FF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7A75D7-0F2A-4706-BECF-BF4057053B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2B3AE3-BD03-4642-98A5-F220406DE2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21FAB6-A0B8-42A3-99AC-25E2AF3C8D51}" type="datetimeFigureOut">
              <a:rPr lang="en-US" smtClean="0"/>
              <a:t>7/9/2020</a:t>
            </a:fld>
            <a:endParaRPr lang="en-US"/>
          </a:p>
        </p:txBody>
      </p:sp>
      <p:sp>
        <p:nvSpPr>
          <p:cNvPr id="5" name="Footer Placeholder 4">
            <a:extLst>
              <a:ext uri="{FF2B5EF4-FFF2-40B4-BE49-F238E27FC236}">
                <a16:creationId xmlns:a16="http://schemas.microsoft.com/office/drawing/2014/main" id="{C34213B6-660C-4F31-8999-E97213AA2F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0DF735-D3D0-4B94-8E2D-2895959CD8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B4CC58-956E-4A34-9959-ABEBF2D796B3}" type="slidenum">
              <a:rPr lang="en-US" smtClean="0"/>
              <a:t>‹#›</a:t>
            </a:fld>
            <a:endParaRPr lang="en-US"/>
          </a:p>
        </p:txBody>
      </p:sp>
    </p:spTree>
    <p:extLst>
      <p:ext uri="{BB962C8B-B14F-4D97-AF65-F5344CB8AC3E}">
        <p14:creationId xmlns:p14="http://schemas.microsoft.com/office/powerpoint/2010/main" val="1020565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josephsmithpapers.org/paperSummary/collection-of-sacred-hymns-1835"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3735310-674C-4404-9B95-FF9B702E48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11" y="0"/>
            <a:ext cx="12303211" cy="6858000"/>
          </a:xfrm>
          <a:prstGeom prst="rect">
            <a:avLst/>
          </a:prstGeom>
        </p:spPr>
      </p:pic>
    </p:spTree>
    <p:extLst>
      <p:ext uri="{BB962C8B-B14F-4D97-AF65-F5344CB8AC3E}">
        <p14:creationId xmlns:p14="http://schemas.microsoft.com/office/powerpoint/2010/main" val="3510141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2F96D84-5416-44FF-B696-60BA5C8E4E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1524000" y="1"/>
            <a:ext cx="9144000" cy="830997"/>
          </a:xfrm>
          <a:prstGeom prst="rect">
            <a:avLst/>
          </a:prstGeom>
          <a:noFill/>
        </p:spPr>
        <p:txBody>
          <a:bodyPr wrap="square" rtlCol="0">
            <a:spAutoFit/>
          </a:bodyPr>
          <a:lstStyle/>
          <a:p>
            <a:pPr algn="ctr"/>
            <a:r>
              <a:rPr lang="en-US" sz="4800" b="1" dirty="0">
                <a:latin typeface="Lucida Calligraphy" pitchFamily="66" charset="0"/>
              </a:rPr>
              <a:t>Revelation For Emma</a:t>
            </a:r>
          </a:p>
        </p:txBody>
      </p:sp>
      <p:sp>
        <p:nvSpPr>
          <p:cNvPr id="17" name="TextBox 16"/>
          <p:cNvSpPr txBox="1"/>
          <p:nvPr/>
        </p:nvSpPr>
        <p:spPr>
          <a:xfrm>
            <a:off x="5257800" y="838200"/>
            <a:ext cx="2286000" cy="2677656"/>
          </a:xfrm>
          <a:prstGeom prst="rect">
            <a:avLst/>
          </a:prstGeom>
          <a:noFill/>
        </p:spPr>
        <p:txBody>
          <a:bodyPr wrap="square" rtlCol="0">
            <a:spAutoFit/>
          </a:bodyPr>
          <a:lstStyle/>
          <a:p>
            <a:pPr algn="ctr" fontAlgn="base"/>
            <a:r>
              <a:rPr lang="en-US" sz="2400" b="1" dirty="0"/>
              <a:t>Calling</a:t>
            </a:r>
          </a:p>
          <a:p>
            <a:pPr fontAlgn="base"/>
            <a:endParaRPr lang="en-US" b="1" dirty="0"/>
          </a:p>
          <a:p>
            <a:pPr fontAlgn="base"/>
            <a:r>
              <a:rPr lang="en-US" b="1" dirty="0"/>
              <a:t>Go with him as he travels and be his scribe</a:t>
            </a:r>
          </a:p>
          <a:p>
            <a:pPr fontAlgn="base"/>
            <a:endParaRPr lang="en-US" b="1" dirty="0"/>
          </a:p>
          <a:p>
            <a:pPr fontAlgn="base"/>
            <a:r>
              <a:rPr lang="en-US" b="1" dirty="0"/>
              <a:t>Make a selection of sacred hymns to be sung in church</a:t>
            </a:r>
          </a:p>
        </p:txBody>
      </p:sp>
      <p:sp>
        <p:nvSpPr>
          <p:cNvPr id="10" name="TextBox 9"/>
          <p:cNvSpPr txBox="1"/>
          <p:nvPr/>
        </p:nvSpPr>
        <p:spPr>
          <a:xfrm>
            <a:off x="186813" y="6455079"/>
            <a:ext cx="4267200" cy="369332"/>
          </a:xfrm>
          <a:prstGeom prst="rect">
            <a:avLst/>
          </a:prstGeom>
          <a:noFill/>
        </p:spPr>
        <p:txBody>
          <a:bodyPr wrap="square" rtlCol="0">
            <a:spAutoFit/>
          </a:bodyPr>
          <a:lstStyle/>
          <a:p>
            <a:pPr fontAlgn="base"/>
            <a:r>
              <a:rPr lang="en-US" b="1" dirty="0"/>
              <a:t>D&amp;C 25:4-16</a:t>
            </a:r>
          </a:p>
        </p:txBody>
      </p:sp>
      <p:sp>
        <p:nvSpPr>
          <p:cNvPr id="11" name="TextBox 10"/>
          <p:cNvSpPr txBox="1"/>
          <p:nvPr/>
        </p:nvSpPr>
        <p:spPr>
          <a:xfrm>
            <a:off x="1524000" y="762001"/>
            <a:ext cx="3886200" cy="5447645"/>
          </a:xfrm>
          <a:prstGeom prst="rect">
            <a:avLst/>
          </a:prstGeom>
          <a:noFill/>
        </p:spPr>
        <p:txBody>
          <a:bodyPr wrap="square" rtlCol="0">
            <a:spAutoFit/>
          </a:bodyPr>
          <a:lstStyle/>
          <a:p>
            <a:pPr algn="ctr" fontAlgn="base"/>
            <a:r>
              <a:rPr lang="en-US" sz="2400" b="1" dirty="0"/>
              <a:t>Council</a:t>
            </a:r>
          </a:p>
          <a:p>
            <a:pPr fontAlgn="base"/>
            <a:endParaRPr lang="en-US" b="1" dirty="0"/>
          </a:p>
          <a:p>
            <a:pPr fontAlgn="base"/>
            <a:r>
              <a:rPr lang="en-US" b="1" dirty="0"/>
              <a:t>Murmur not</a:t>
            </a:r>
          </a:p>
          <a:p>
            <a:pPr fontAlgn="base"/>
            <a:endParaRPr lang="en-US" b="1" dirty="0"/>
          </a:p>
          <a:p>
            <a:pPr fontAlgn="base"/>
            <a:r>
              <a:rPr lang="en-US" b="1" dirty="0"/>
              <a:t>Comfort and console </a:t>
            </a:r>
          </a:p>
          <a:p>
            <a:pPr fontAlgn="base"/>
            <a:endParaRPr lang="en-US" b="1" dirty="0"/>
          </a:p>
          <a:p>
            <a:pPr fontAlgn="base"/>
            <a:r>
              <a:rPr lang="en-US" b="1" dirty="0"/>
              <a:t>Do not fear</a:t>
            </a:r>
          </a:p>
          <a:p>
            <a:pPr fontAlgn="base"/>
            <a:endParaRPr lang="en-US" b="1" dirty="0"/>
          </a:p>
          <a:p>
            <a:pPr fontAlgn="base"/>
            <a:r>
              <a:rPr lang="en-US" b="1" dirty="0"/>
              <a:t>Lay aside the things of the world </a:t>
            </a:r>
          </a:p>
          <a:p>
            <a:pPr fontAlgn="base"/>
            <a:endParaRPr lang="en-US" b="1" dirty="0"/>
          </a:p>
          <a:p>
            <a:pPr fontAlgn="base"/>
            <a:r>
              <a:rPr lang="en-US" b="1" dirty="0"/>
              <a:t>Lift up “thy heart” and rejoice and “cleave” the covenants made</a:t>
            </a:r>
          </a:p>
          <a:p>
            <a:pPr fontAlgn="base"/>
            <a:endParaRPr lang="en-US" b="1" dirty="0"/>
          </a:p>
          <a:p>
            <a:pPr fontAlgn="base"/>
            <a:r>
              <a:rPr lang="en-US" b="1" dirty="0"/>
              <a:t>Beware of Pride</a:t>
            </a:r>
          </a:p>
          <a:p>
            <a:pPr fontAlgn="base"/>
            <a:endParaRPr lang="en-US" b="1" dirty="0"/>
          </a:p>
          <a:p>
            <a:pPr fontAlgn="base"/>
            <a:r>
              <a:rPr lang="en-US" b="1" dirty="0"/>
              <a:t>Let “thy soul delight in thy husband”</a:t>
            </a:r>
          </a:p>
          <a:p>
            <a:pPr fontAlgn="base"/>
            <a:endParaRPr lang="en-US" b="1" dirty="0"/>
          </a:p>
          <a:p>
            <a:pPr fontAlgn="base"/>
            <a:r>
              <a:rPr lang="en-US" b="1" dirty="0"/>
              <a:t>Keep the commandments</a:t>
            </a:r>
          </a:p>
          <a:p>
            <a:pPr fontAlgn="base"/>
            <a:endParaRPr lang="en-US" b="1" dirty="0"/>
          </a:p>
        </p:txBody>
      </p:sp>
      <p:sp>
        <p:nvSpPr>
          <p:cNvPr id="12" name="TextBox 11"/>
          <p:cNvSpPr txBox="1"/>
          <p:nvPr/>
        </p:nvSpPr>
        <p:spPr>
          <a:xfrm>
            <a:off x="8077200" y="838200"/>
            <a:ext cx="2286000" cy="4616648"/>
          </a:xfrm>
          <a:prstGeom prst="rect">
            <a:avLst/>
          </a:prstGeom>
          <a:noFill/>
        </p:spPr>
        <p:txBody>
          <a:bodyPr wrap="square" rtlCol="0">
            <a:spAutoFit/>
          </a:bodyPr>
          <a:lstStyle/>
          <a:p>
            <a:pPr algn="ctr" fontAlgn="base"/>
            <a:r>
              <a:rPr lang="en-US" sz="2400" b="1" dirty="0"/>
              <a:t>Promises</a:t>
            </a:r>
          </a:p>
          <a:p>
            <a:pPr fontAlgn="base"/>
            <a:endParaRPr lang="en-US" b="1" dirty="0"/>
          </a:p>
          <a:p>
            <a:pPr fontAlgn="base"/>
            <a:r>
              <a:rPr lang="en-US" b="1" dirty="0"/>
              <a:t>She will receive the Holy Spirit</a:t>
            </a:r>
          </a:p>
          <a:p>
            <a:pPr fontAlgn="base"/>
            <a:endParaRPr lang="en-US" b="1" dirty="0"/>
          </a:p>
          <a:p>
            <a:pPr fontAlgn="base"/>
            <a:r>
              <a:rPr lang="en-US" b="1" dirty="0"/>
              <a:t>She will gain knowledge</a:t>
            </a:r>
          </a:p>
          <a:p>
            <a:pPr fontAlgn="base"/>
            <a:endParaRPr lang="en-US" b="1" dirty="0"/>
          </a:p>
          <a:p>
            <a:pPr fontAlgn="base"/>
            <a:r>
              <a:rPr lang="en-US" b="1" dirty="0"/>
              <a:t>She will receive blessings</a:t>
            </a:r>
          </a:p>
          <a:p>
            <a:pPr fontAlgn="base"/>
            <a:endParaRPr lang="en-US" b="1" dirty="0"/>
          </a:p>
          <a:p>
            <a:pPr fontAlgn="base"/>
            <a:r>
              <a:rPr lang="en-US" b="1" dirty="0"/>
              <a:t>Her husband will support her</a:t>
            </a:r>
          </a:p>
          <a:p>
            <a:pPr fontAlgn="base"/>
            <a:endParaRPr lang="en-US" b="1" dirty="0"/>
          </a:p>
          <a:p>
            <a:pPr fontAlgn="base"/>
            <a:r>
              <a:rPr lang="en-US" b="1" dirty="0"/>
              <a:t>Her husband’s glory shall come upon him</a:t>
            </a:r>
          </a:p>
        </p:txBody>
      </p:sp>
      <p:pic>
        <p:nvPicPr>
          <p:cNvPr id="3" name="Picture 2">
            <a:extLst>
              <a:ext uri="{FF2B5EF4-FFF2-40B4-BE49-F238E27FC236}">
                <a16:creationId xmlns:a16="http://schemas.microsoft.com/office/drawing/2014/main" id="{3E7F44FB-3CA7-4C60-AE61-B246310BE5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5900" y="3896545"/>
            <a:ext cx="2209800" cy="2743200"/>
          </a:xfrm>
          <a:prstGeom prst="rect">
            <a:avLst/>
          </a:prstGeom>
        </p:spPr>
      </p:pic>
    </p:spTree>
    <p:extLst>
      <p:ext uri="{BB962C8B-B14F-4D97-AF65-F5344CB8AC3E}">
        <p14:creationId xmlns:p14="http://schemas.microsoft.com/office/powerpoint/2010/main" val="398419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a:extLst>
              <a:ext uri="{FF2B5EF4-FFF2-40B4-BE49-F238E27FC236}">
                <a16:creationId xmlns:a16="http://schemas.microsoft.com/office/drawing/2014/main" id="{93F1605C-7A01-4A48-B6C8-FF7DFBDA6F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1" name="Group 20"/>
          <p:cNvGrpSpPr/>
          <p:nvPr/>
        </p:nvGrpSpPr>
        <p:grpSpPr>
          <a:xfrm>
            <a:off x="1676400" y="228601"/>
            <a:ext cx="1752600" cy="3304903"/>
            <a:chOff x="838200" y="76200"/>
            <a:chExt cx="2667000" cy="5029200"/>
          </a:xfrm>
        </p:grpSpPr>
        <p:grpSp>
          <p:nvGrpSpPr>
            <p:cNvPr id="22" name="Group 17"/>
            <p:cNvGrpSpPr/>
            <p:nvPr/>
          </p:nvGrpSpPr>
          <p:grpSpPr>
            <a:xfrm>
              <a:off x="838200" y="76200"/>
              <a:ext cx="2667000" cy="5029200"/>
              <a:chOff x="838200" y="76200"/>
              <a:chExt cx="2667000" cy="5029200"/>
            </a:xfrm>
          </p:grpSpPr>
          <p:grpSp>
            <p:nvGrpSpPr>
              <p:cNvPr id="24" name="Group 17"/>
              <p:cNvGrpSpPr/>
              <p:nvPr/>
            </p:nvGrpSpPr>
            <p:grpSpPr>
              <a:xfrm flipH="1">
                <a:off x="2209800" y="1447800"/>
                <a:ext cx="1295400" cy="3429000"/>
                <a:chOff x="685800" y="1447800"/>
                <a:chExt cx="1295400" cy="3124200"/>
              </a:xfrm>
            </p:grpSpPr>
            <p:sp>
              <p:nvSpPr>
                <p:cNvPr id="40" name="Bent Arrow 39"/>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Bent Arrow 40"/>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 name="Group 16"/>
              <p:cNvGrpSpPr/>
              <p:nvPr/>
            </p:nvGrpSpPr>
            <p:grpSpPr>
              <a:xfrm>
                <a:off x="838200" y="1447800"/>
                <a:ext cx="1295400" cy="3429000"/>
                <a:chOff x="685800" y="1447800"/>
                <a:chExt cx="1295400" cy="3429000"/>
              </a:xfrm>
            </p:grpSpPr>
            <p:sp>
              <p:nvSpPr>
                <p:cNvPr id="38" name="Bent Arrow 37"/>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6"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3"/>
              <p:cNvSpPr/>
              <p:nvPr/>
            </p:nvSpPr>
            <p:spPr>
              <a:xfrm rot="10800000">
                <a:off x="1524000" y="1828800"/>
                <a:ext cx="1371600" cy="228600"/>
              </a:xfrm>
              <a:prstGeom prst="flowChartManualOperation">
                <a:avLst/>
              </a:prstGeom>
              <a:solidFill>
                <a:srgbClr val="C965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4"/>
              <p:cNvSpPr/>
              <p:nvPr/>
            </p:nvSpPr>
            <p:spPr>
              <a:xfrm rot="10800000">
                <a:off x="1537447" y="1107141"/>
                <a:ext cx="1371600" cy="228600"/>
              </a:xfrm>
              <a:prstGeom prst="flowChartManualOperation">
                <a:avLst/>
              </a:prstGeom>
              <a:solidFill>
                <a:srgbClr val="C965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5"/>
              <p:cNvSpPr/>
              <p:nvPr/>
            </p:nvSpPr>
            <p:spPr>
              <a:xfrm>
                <a:off x="1752600" y="1447800"/>
                <a:ext cx="914400" cy="381000"/>
              </a:xfrm>
              <a:prstGeom prst="roundRect">
                <a:avLst/>
              </a:prstGeom>
              <a:solidFill>
                <a:srgbClr val="C965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nut 30"/>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10"/>
              <p:cNvSpPr/>
              <p:nvPr/>
            </p:nvSpPr>
            <p:spPr>
              <a:xfrm>
                <a:off x="1111624" y="4648200"/>
                <a:ext cx="2241176" cy="457200"/>
              </a:xfrm>
              <a:prstGeom prst="roundRect">
                <a:avLst/>
              </a:prstGeom>
              <a:solidFill>
                <a:srgbClr val="C965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12"/>
              <p:cNvSpPr/>
              <p:nvPr/>
            </p:nvSpPr>
            <p:spPr>
              <a:xfrm>
                <a:off x="1600200" y="4267200"/>
                <a:ext cx="1219200" cy="152400"/>
              </a:xfrm>
              <a:prstGeom prst="roundRect">
                <a:avLst/>
              </a:prstGeom>
              <a:solidFill>
                <a:srgbClr val="C965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anual Operation 13"/>
              <p:cNvSpPr/>
              <p:nvPr/>
            </p:nvSpPr>
            <p:spPr>
              <a:xfrm rot="10800000">
                <a:off x="1143000" y="4419600"/>
                <a:ext cx="2133600" cy="228600"/>
              </a:xfrm>
              <a:prstGeom prst="flowChartManualOperation">
                <a:avLst/>
              </a:prstGeom>
              <a:solidFill>
                <a:srgbClr val="C965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p:cNvSpPr/>
            <p:nvPr/>
          </p:nvSpPr>
          <p:spPr>
            <a:xfrm>
              <a:off x="1186070" y="2163417"/>
              <a:ext cx="1905000" cy="1545574"/>
            </a:xfrm>
            <a:prstGeom prst="rect">
              <a:avLst/>
            </a:prstGeom>
          </p:spPr>
          <p:txBody>
            <a:bodyPr wrap="square">
              <a:spAutoFit/>
            </a:bodyPr>
            <a:lstStyle/>
            <a:p>
              <a:pPr algn="ctr"/>
              <a:r>
                <a:rPr lang="en-US" sz="1200" b="1" i="1" dirty="0"/>
                <a:t>We are to lay aside the things of the world and seek for that which is eternal</a:t>
              </a:r>
              <a:endParaRPr lang="en-US" sz="1200" dirty="0">
                <a:solidFill>
                  <a:schemeClr val="bg1"/>
                </a:solidFill>
              </a:endParaRPr>
            </a:p>
          </p:txBody>
        </p:sp>
      </p:grpSp>
      <p:grpSp>
        <p:nvGrpSpPr>
          <p:cNvPr id="42" name="Group 41"/>
          <p:cNvGrpSpPr/>
          <p:nvPr/>
        </p:nvGrpSpPr>
        <p:grpSpPr>
          <a:xfrm>
            <a:off x="3733800" y="1143000"/>
            <a:ext cx="1905000" cy="3592286"/>
            <a:chOff x="838200" y="76200"/>
            <a:chExt cx="2667000" cy="5029200"/>
          </a:xfrm>
        </p:grpSpPr>
        <p:grpSp>
          <p:nvGrpSpPr>
            <p:cNvPr id="43" name="Group 17"/>
            <p:cNvGrpSpPr/>
            <p:nvPr/>
          </p:nvGrpSpPr>
          <p:grpSpPr>
            <a:xfrm>
              <a:off x="838200" y="76200"/>
              <a:ext cx="2667000" cy="5029200"/>
              <a:chOff x="838200" y="76200"/>
              <a:chExt cx="2667000" cy="5029200"/>
            </a:xfrm>
          </p:grpSpPr>
          <p:grpSp>
            <p:nvGrpSpPr>
              <p:cNvPr id="45" name="Group 17"/>
              <p:cNvGrpSpPr/>
              <p:nvPr/>
            </p:nvGrpSpPr>
            <p:grpSpPr>
              <a:xfrm flipH="1">
                <a:off x="2209800" y="1447800"/>
                <a:ext cx="1295400" cy="3429000"/>
                <a:chOff x="685800" y="1447800"/>
                <a:chExt cx="1295400" cy="3124200"/>
              </a:xfrm>
            </p:grpSpPr>
            <p:sp>
              <p:nvSpPr>
                <p:cNvPr id="61" name="Bent Arrow 60"/>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Bent Arrow 61"/>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6" name="Group 16"/>
              <p:cNvGrpSpPr/>
              <p:nvPr/>
            </p:nvGrpSpPr>
            <p:grpSpPr>
              <a:xfrm>
                <a:off x="838200" y="1447800"/>
                <a:ext cx="1295400" cy="3429000"/>
                <a:chOff x="685800" y="1447800"/>
                <a:chExt cx="1295400" cy="3429000"/>
              </a:xfrm>
            </p:grpSpPr>
            <p:sp>
              <p:nvSpPr>
                <p:cNvPr id="59" name="Bent Arrow 58"/>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7"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Manual Operation 3"/>
              <p:cNvSpPr/>
              <p:nvPr/>
            </p:nvSpPr>
            <p:spPr>
              <a:xfrm rot="10800000">
                <a:off x="1524000" y="1828800"/>
                <a:ext cx="1371600" cy="228600"/>
              </a:xfrm>
              <a:prstGeom prst="flowChartManualOperation">
                <a:avLst/>
              </a:prstGeom>
              <a:solidFill>
                <a:srgbClr val="C965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Manual Operation 4"/>
              <p:cNvSpPr/>
              <p:nvPr/>
            </p:nvSpPr>
            <p:spPr>
              <a:xfrm rot="10800000">
                <a:off x="1537447" y="1107141"/>
                <a:ext cx="1371600" cy="228600"/>
              </a:xfrm>
              <a:prstGeom prst="flowChartManualOperation">
                <a:avLst/>
              </a:prstGeom>
              <a:solidFill>
                <a:srgbClr val="C965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
              <p:cNvSpPr/>
              <p:nvPr/>
            </p:nvSpPr>
            <p:spPr>
              <a:xfrm>
                <a:off x="1752600" y="1447800"/>
                <a:ext cx="914400" cy="381000"/>
              </a:xfrm>
              <a:prstGeom prst="roundRect">
                <a:avLst/>
              </a:prstGeom>
              <a:solidFill>
                <a:srgbClr val="C965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nut 51"/>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10"/>
              <p:cNvSpPr/>
              <p:nvPr/>
            </p:nvSpPr>
            <p:spPr>
              <a:xfrm>
                <a:off x="1111624" y="4648200"/>
                <a:ext cx="2241176" cy="457200"/>
              </a:xfrm>
              <a:prstGeom prst="roundRect">
                <a:avLst/>
              </a:prstGeom>
              <a:solidFill>
                <a:srgbClr val="C965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12"/>
              <p:cNvSpPr/>
              <p:nvPr/>
            </p:nvSpPr>
            <p:spPr>
              <a:xfrm>
                <a:off x="1600200" y="4267200"/>
                <a:ext cx="1219200" cy="152400"/>
              </a:xfrm>
              <a:prstGeom prst="roundRect">
                <a:avLst/>
              </a:prstGeom>
              <a:solidFill>
                <a:srgbClr val="C965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Manual Operation 13"/>
              <p:cNvSpPr/>
              <p:nvPr/>
            </p:nvSpPr>
            <p:spPr>
              <a:xfrm rot="10800000">
                <a:off x="1143000" y="4419600"/>
                <a:ext cx="2133600" cy="228600"/>
              </a:xfrm>
              <a:prstGeom prst="flowChartManualOperation">
                <a:avLst/>
              </a:prstGeom>
              <a:solidFill>
                <a:srgbClr val="C965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1302026" y="2163416"/>
              <a:ext cx="1905000" cy="1938993"/>
            </a:xfrm>
            <a:prstGeom prst="rect">
              <a:avLst/>
            </a:prstGeom>
          </p:spPr>
          <p:txBody>
            <a:bodyPr wrap="square">
              <a:spAutoFit/>
            </a:bodyPr>
            <a:lstStyle/>
            <a:p>
              <a:pPr algn="ctr" fontAlgn="base"/>
              <a:r>
                <a:rPr lang="en-US" sz="1400" b="1" i="1" dirty="0"/>
                <a:t>As we worship the Lord through righteous music, He will bless us.</a:t>
              </a:r>
              <a:endParaRPr lang="en-US" sz="1400" i="1" dirty="0"/>
            </a:p>
          </p:txBody>
        </p:sp>
      </p:grpSp>
      <p:grpSp>
        <p:nvGrpSpPr>
          <p:cNvPr id="63" name="Group 62"/>
          <p:cNvGrpSpPr/>
          <p:nvPr/>
        </p:nvGrpSpPr>
        <p:grpSpPr>
          <a:xfrm>
            <a:off x="5867400" y="2286000"/>
            <a:ext cx="1981200" cy="3657600"/>
            <a:chOff x="838200" y="76200"/>
            <a:chExt cx="2667000" cy="5029200"/>
          </a:xfrm>
        </p:grpSpPr>
        <p:grpSp>
          <p:nvGrpSpPr>
            <p:cNvPr id="64" name="Group 17"/>
            <p:cNvGrpSpPr/>
            <p:nvPr/>
          </p:nvGrpSpPr>
          <p:grpSpPr>
            <a:xfrm>
              <a:off x="838200" y="76200"/>
              <a:ext cx="2667000" cy="5029200"/>
              <a:chOff x="838200" y="76200"/>
              <a:chExt cx="2667000" cy="5029200"/>
            </a:xfrm>
          </p:grpSpPr>
          <p:grpSp>
            <p:nvGrpSpPr>
              <p:cNvPr id="66" name="Group 17"/>
              <p:cNvGrpSpPr/>
              <p:nvPr/>
            </p:nvGrpSpPr>
            <p:grpSpPr>
              <a:xfrm flipH="1">
                <a:off x="2209800" y="1447800"/>
                <a:ext cx="1295400" cy="3429000"/>
                <a:chOff x="685800" y="1447800"/>
                <a:chExt cx="1295400" cy="3124200"/>
              </a:xfrm>
            </p:grpSpPr>
            <p:sp>
              <p:nvSpPr>
                <p:cNvPr id="82" name="Bent Arrow 81"/>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Bent Arrow 82"/>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7" name="Group 16"/>
              <p:cNvGrpSpPr/>
              <p:nvPr/>
            </p:nvGrpSpPr>
            <p:grpSpPr>
              <a:xfrm>
                <a:off x="838200" y="1447800"/>
                <a:ext cx="1295400" cy="3429000"/>
                <a:chOff x="685800" y="1447800"/>
                <a:chExt cx="1295400" cy="3429000"/>
              </a:xfrm>
            </p:grpSpPr>
            <p:sp>
              <p:nvSpPr>
                <p:cNvPr id="80" name="Bent Arrow 79"/>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Manual Operation 3"/>
              <p:cNvSpPr/>
              <p:nvPr/>
            </p:nvSpPr>
            <p:spPr>
              <a:xfrm rot="10800000">
                <a:off x="1524000" y="1828800"/>
                <a:ext cx="1371600" cy="228600"/>
              </a:xfrm>
              <a:prstGeom prst="flowChartManualOperation">
                <a:avLst/>
              </a:prstGeom>
              <a:solidFill>
                <a:srgbClr val="C965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Manual Operation 4"/>
              <p:cNvSpPr/>
              <p:nvPr/>
            </p:nvSpPr>
            <p:spPr>
              <a:xfrm rot="10800000">
                <a:off x="1537447" y="1107141"/>
                <a:ext cx="1371600" cy="228600"/>
              </a:xfrm>
              <a:prstGeom prst="flowChartManualOperation">
                <a:avLst/>
              </a:prstGeom>
              <a:solidFill>
                <a:srgbClr val="C965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5"/>
              <p:cNvSpPr/>
              <p:nvPr/>
            </p:nvSpPr>
            <p:spPr>
              <a:xfrm>
                <a:off x="1752600" y="1447800"/>
                <a:ext cx="914400" cy="381000"/>
              </a:xfrm>
              <a:prstGeom prst="roundRect">
                <a:avLst/>
              </a:prstGeom>
              <a:solidFill>
                <a:srgbClr val="C965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onut 72"/>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10"/>
              <p:cNvSpPr/>
              <p:nvPr/>
            </p:nvSpPr>
            <p:spPr>
              <a:xfrm>
                <a:off x="1111624" y="4648200"/>
                <a:ext cx="2241176" cy="457200"/>
              </a:xfrm>
              <a:prstGeom prst="roundRect">
                <a:avLst/>
              </a:prstGeom>
              <a:solidFill>
                <a:srgbClr val="C965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12"/>
              <p:cNvSpPr/>
              <p:nvPr/>
            </p:nvSpPr>
            <p:spPr>
              <a:xfrm>
                <a:off x="1600200" y="4267200"/>
                <a:ext cx="1219200" cy="152400"/>
              </a:xfrm>
              <a:prstGeom prst="roundRect">
                <a:avLst/>
              </a:prstGeom>
              <a:solidFill>
                <a:srgbClr val="C965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Manual Operation 13"/>
              <p:cNvSpPr/>
              <p:nvPr/>
            </p:nvSpPr>
            <p:spPr>
              <a:xfrm rot="10800000">
                <a:off x="1143000" y="4419600"/>
                <a:ext cx="2133600" cy="228600"/>
              </a:xfrm>
              <a:prstGeom prst="flowChartManualOperation">
                <a:avLst/>
              </a:prstGeom>
              <a:solidFill>
                <a:srgbClr val="C965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Rectangle 64"/>
            <p:cNvSpPr/>
            <p:nvPr/>
          </p:nvSpPr>
          <p:spPr>
            <a:xfrm>
              <a:off x="1238737" y="2201833"/>
              <a:ext cx="1905000" cy="1904368"/>
            </a:xfrm>
            <a:prstGeom prst="rect">
              <a:avLst/>
            </a:prstGeom>
          </p:spPr>
          <p:txBody>
            <a:bodyPr wrap="square">
              <a:spAutoFit/>
            </a:bodyPr>
            <a:lstStyle/>
            <a:p>
              <a:pPr algn="ctr" fontAlgn="base"/>
              <a:r>
                <a:rPr lang="en-US" sz="1400" b="1" dirty="0"/>
                <a:t>We can find joy and comfort in cleaving to the covenants we have made with God.</a:t>
              </a:r>
              <a:endParaRPr lang="en-US" sz="1400" dirty="0"/>
            </a:p>
          </p:txBody>
        </p:sp>
      </p:grpSp>
      <p:grpSp>
        <p:nvGrpSpPr>
          <p:cNvPr id="84" name="Group 83"/>
          <p:cNvGrpSpPr/>
          <p:nvPr/>
        </p:nvGrpSpPr>
        <p:grpSpPr>
          <a:xfrm>
            <a:off x="8305801" y="2971800"/>
            <a:ext cx="1980045" cy="3733800"/>
            <a:chOff x="838200" y="76200"/>
            <a:chExt cx="2667000" cy="5029200"/>
          </a:xfrm>
        </p:grpSpPr>
        <p:grpSp>
          <p:nvGrpSpPr>
            <p:cNvPr id="85" name="Group 17"/>
            <p:cNvGrpSpPr/>
            <p:nvPr/>
          </p:nvGrpSpPr>
          <p:grpSpPr>
            <a:xfrm>
              <a:off x="838200" y="76200"/>
              <a:ext cx="2667000" cy="5029200"/>
              <a:chOff x="838200" y="76200"/>
              <a:chExt cx="2667000" cy="5029200"/>
            </a:xfrm>
          </p:grpSpPr>
          <p:grpSp>
            <p:nvGrpSpPr>
              <p:cNvPr id="87" name="Group 17"/>
              <p:cNvGrpSpPr/>
              <p:nvPr/>
            </p:nvGrpSpPr>
            <p:grpSpPr>
              <a:xfrm flipH="1">
                <a:off x="2209800" y="1447800"/>
                <a:ext cx="1295400" cy="3429000"/>
                <a:chOff x="685800" y="1447800"/>
                <a:chExt cx="1295400" cy="3124200"/>
              </a:xfrm>
            </p:grpSpPr>
            <p:sp>
              <p:nvSpPr>
                <p:cNvPr id="103" name="Bent Arrow 102"/>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 name="Bent Arrow 103"/>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8" name="Group 16"/>
              <p:cNvGrpSpPr/>
              <p:nvPr/>
            </p:nvGrpSpPr>
            <p:grpSpPr>
              <a:xfrm>
                <a:off x="838200" y="1447800"/>
                <a:ext cx="1295400" cy="3429000"/>
                <a:chOff x="685800" y="1447800"/>
                <a:chExt cx="1295400" cy="3429000"/>
              </a:xfrm>
            </p:grpSpPr>
            <p:sp>
              <p:nvSpPr>
                <p:cNvPr id="101" name="Bent Arrow 100"/>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9"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Manual Operation 3"/>
              <p:cNvSpPr/>
              <p:nvPr/>
            </p:nvSpPr>
            <p:spPr>
              <a:xfrm rot="10800000">
                <a:off x="1524000" y="1828800"/>
                <a:ext cx="1371600" cy="228600"/>
              </a:xfrm>
              <a:prstGeom prst="flowChartManualOperation">
                <a:avLst/>
              </a:prstGeom>
              <a:solidFill>
                <a:srgbClr val="C965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lowchart: Manual Operation 4"/>
              <p:cNvSpPr/>
              <p:nvPr/>
            </p:nvSpPr>
            <p:spPr>
              <a:xfrm rot="10800000">
                <a:off x="1537447" y="1107141"/>
                <a:ext cx="1371600" cy="228600"/>
              </a:xfrm>
              <a:prstGeom prst="flowChartManualOperation">
                <a:avLst/>
              </a:prstGeom>
              <a:solidFill>
                <a:srgbClr val="C965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5"/>
              <p:cNvSpPr/>
              <p:nvPr/>
            </p:nvSpPr>
            <p:spPr>
              <a:xfrm>
                <a:off x="1752600" y="1447800"/>
                <a:ext cx="914400" cy="381000"/>
              </a:xfrm>
              <a:prstGeom prst="roundRect">
                <a:avLst/>
              </a:prstGeom>
              <a:solidFill>
                <a:srgbClr val="C965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onut 93"/>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10"/>
              <p:cNvSpPr/>
              <p:nvPr/>
            </p:nvSpPr>
            <p:spPr>
              <a:xfrm>
                <a:off x="1111624" y="4648200"/>
                <a:ext cx="2241176" cy="457200"/>
              </a:xfrm>
              <a:prstGeom prst="roundRect">
                <a:avLst/>
              </a:prstGeom>
              <a:solidFill>
                <a:srgbClr val="C965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12"/>
              <p:cNvSpPr/>
              <p:nvPr/>
            </p:nvSpPr>
            <p:spPr>
              <a:xfrm>
                <a:off x="1600200" y="4267200"/>
                <a:ext cx="1219200" cy="152400"/>
              </a:xfrm>
              <a:prstGeom prst="roundRect">
                <a:avLst/>
              </a:prstGeom>
              <a:solidFill>
                <a:srgbClr val="C965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lowchart: Manual Operation 13"/>
              <p:cNvSpPr/>
              <p:nvPr/>
            </p:nvSpPr>
            <p:spPr>
              <a:xfrm rot="10800000">
                <a:off x="1143000" y="4419600"/>
                <a:ext cx="2133600" cy="228600"/>
              </a:xfrm>
              <a:prstGeom prst="flowChartManualOperation">
                <a:avLst/>
              </a:prstGeom>
              <a:solidFill>
                <a:srgbClr val="C965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Rectangle 85"/>
            <p:cNvSpPr/>
            <p:nvPr/>
          </p:nvSpPr>
          <p:spPr>
            <a:xfrm>
              <a:off x="1263373" y="2217530"/>
              <a:ext cx="1905000" cy="1616770"/>
            </a:xfrm>
            <a:prstGeom prst="rect">
              <a:avLst/>
            </a:prstGeom>
          </p:spPr>
          <p:txBody>
            <a:bodyPr wrap="square">
              <a:spAutoFit/>
            </a:bodyPr>
            <a:lstStyle/>
            <a:p>
              <a:pPr algn="ctr" fontAlgn="base"/>
              <a:r>
                <a:rPr lang="en-US" sz="1200" b="1" dirty="0"/>
                <a:t>If we will keep God’s commandments continually, we will receive a crown of righteousness.</a:t>
              </a:r>
              <a:endParaRPr lang="en-US" sz="1200" dirty="0"/>
            </a:p>
          </p:txBody>
        </p:sp>
      </p:grpSp>
      <p:pic>
        <p:nvPicPr>
          <p:cNvPr id="27650" name="Picture 2" descr="http://angelstarspeaks.files.wordpress.com/2010/06/host-of-heaven.jpg"/>
          <p:cNvPicPr>
            <a:picLocks noChangeAspect="1" noChangeArrowheads="1"/>
          </p:cNvPicPr>
          <p:nvPr/>
        </p:nvPicPr>
        <p:blipFill>
          <a:blip r:embed="rId3" cstate="print"/>
          <a:srcRect/>
          <a:stretch>
            <a:fillRect/>
          </a:stretch>
        </p:blipFill>
        <p:spPr bwMode="auto">
          <a:xfrm>
            <a:off x="6934200" y="304800"/>
            <a:ext cx="304800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7652" name="Picture 4" descr="http://robinbl.files.wordpress.com/2008/10/we_also_sing0001.jpg"/>
          <p:cNvPicPr>
            <a:picLocks noChangeAspect="1" noChangeArrowheads="1"/>
          </p:cNvPicPr>
          <p:nvPr/>
        </p:nvPicPr>
        <p:blipFill>
          <a:blip r:embed="rId4" cstate="print"/>
          <a:srcRect/>
          <a:stretch>
            <a:fillRect/>
          </a:stretch>
        </p:blipFill>
        <p:spPr bwMode="auto">
          <a:xfrm>
            <a:off x="1981200" y="4876800"/>
            <a:ext cx="2717208" cy="1752600"/>
          </a:xfrm>
          <a:prstGeom prst="rect">
            <a:avLst/>
          </a:prstGeom>
          <a:noFill/>
        </p:spPr>
      </p:pic>
    </p:spTree>
    <p:extLst>
      <p:ext uri="{BB962C8B-B14F-4D97-AF65-F5344CB8AC3E}">
        <p14:creationId xmlns:p14="http://schemas.microsoft.com/office/powerpoint/2010/main" val="90754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7650"/>
                                        </p:tgtEl>
                                        <p:attrNameLst>
                                          <p:attrName>style.visibility</p:attrName>
                                        </p:attrNameLst>
                                      </p:cBhvr>
                                      <p:to>
                                        <p:strVal val="visible"/>
                                      </p:to>
                                    </p:set>
                                    <p:animEffect transition="in" filter="fade">
                                      <p:cBhvr>
                                        <p:cTn id="9" dur="2000"/>
                                        <p:tgtEl>
                                          <p:spTgt spid="2765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2"/>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27652"/>
                                        </p:tgtEl>
                                        <p:attrNameLst>
                                          <p:attrName>style.visibility</p:attrName>
                                        </p:attrNameLst>
                                      </p:cBhvr>
                                      <p:to>
                                        <p:strVal val="visible"/>
                                      </p:to>
                                    </p:set>
                                    <p:animEffect transition="in" filter="fade">
                                      <p:cBhvr>
                                        <p:cTn id="16" dur="2000"/>
                                        <p:tgtEl>
                                          <p:spTgt spid="2765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3236A49-392D-4C66-8083-56204EDBD2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1524000" y="1"/>
            <a:ext cx="9144000" cy="830997"/>
          </a:xfrm>
          <a:prstGeom prst="rect">
            <a:avLst/>
          </a:prstGeom>
          <a:noFill/>
        </p:spPr>
        <p:txBody>
          <a:bodyPr wrap="square" rtlCol="0">
            <a:spAutoFit/>
          </a:bodyPr>
          <a:lstStyle/>
          <a:p>
            <a:pPr algn="ctr"/>
            <a:r>
              <a:rPr lang="en-US" sz="4800" b="1" dirty="0">
                <a:latin typeface="Lucida Calligraphy" pitchFamily="66" charset="0"/>
              </a:rPr>
              <a:t>Sacred Hymns</a:t>
            </a:r>
          </a:p>
        </p:txBody>
      </p:sp>
      <p:sp>
        <p:nvSpPr>
          <p:cNvPr id="10" name="TextBox 9"/>
          <p:cNvSpPr txBox="1"/>
          <p:nvPr/>
        </p:nvSpPr>
        <p:spPr>
          <a:xfrm>
            <a:off x="117987" y="6470809"/>
            <a:ext cx="4267200" cy="369332"/>
          </a:xfrm>
          <a:prstGeom prst="rect">
            <a:avLst/>
          </a:prstGeom>
          <a:noFill/>
        </p:spPr>
        <p:txBody>
          <a:bodyPr wrap="square" rtlCol="0">
            <a:spAutoFit/>
          </a:bodyPr>
          <a:lstStyle/>
          <a:p>
            <a:pPr fontAlgn="base"/>
            <a:r>
              <a:rPr lang="en-US" b="1" dirty="0"/>
              <a:t>D&amp;C 25:11  Preface in the Hymn Book</a:t>
            </a:r>
          </a:p>
        </p:txBody>
      </p:sp>
      <p:sp>
        <p:nvSpPr>
          <p:cNvPr id="11" name="TextBox 10"/>
          <p:cNvSpPr txBox="1"/>
          <p:nvPr/>
        </p:nvSpPr>
        <p:spPr>
          <a:xfrm>
            <a:off x="790832" y="914400"/>
            <a:ext cx="5381368" cy="2308324"/>
          </a:xfrm>
          <a:prstGeom prst="rect">
            <a:avLst/>
          </a:prstGeom>
          <a:noFill/>
        </p:spPr>
        <p:txBody>
          <a:bodyPr wrap="square" rtlCol="0">
            <a:spAutoFit/>
          </a:bodyPr>
          <a:lstStyle/>
          <a:p>
            <a:pPr fontAlgn="base"/>
            <a:r>
              <a:rPr lang="en-US" b="1" dirty="0"/>
              <a:t>In order to sing by the Spirit, and with the understanding, it is necessary that the church of the Latter Day Saints should have a collection of "</a:t>
            </a:r>
            <a:r>
              <a:rPr lang="en-US" b="1" cap="small" dirty="0"/>
              <a:t>Sacred Hymns</a:t>
            </a:r>
            <a:r>
              <a:rPr lang="en-US" b="1" dirty="0"/>
              <a:t>," adapted to their faith and belief in the gospel, and, as far as can be, holding forth the promises made to the fathers who died in the precious faith of a glorious resurrection, and a thousand years' reign on earth with the Son of Man in his glory..</a:t>
            </a:r>
          </a:p>
        </p:txBody>
      </p:sp>
      <p:sp>
        <p:nvSpPr>
          <p:cNvPr id="12" name="TextBox 11"/>
          <p:cNvSpPr txBox="1"/>
          <p:nvPr/>
        </p:nvSpPr>
        <p:spPr>
          <a:xfrm>
            <a:off x="6324602" y="4495800"/>
            <a:ext cx="5631426" cy="1754326"/>
          </a:xfrm>
          <a:prstGeom prst="rect">
            <a:avLst/>
          </a:prstGeom>
          <a:noFill/>
        </p:spPr>
        <p:txBody>
          <a:bodyPr wrap="square" rtlCol="0">
            <a:spAutoFit/>
          </a:bodyPr>
          <a:lstStyle/>
          <a:p>
            <a:pPr fontAlgn="base"/>
            <a:r>
              <a:rPr lang="en-US" b="1" dirty="0"/>
              <a:t>Notwithstanding the church, as it were, is still in its infancy, yet, as the song of the righteous is a prayer unto God, it is sincerely hoped that the following collection, selected with an eye single to his glory, may answer every purpose till more are composed, or till we are blessed with a copious variety of the songs of Zion.</a:t>
            </a:r>
          </a:p>
        </p:txBody>
      </p:sp>
      <p:grpSp>
        <p:nvGrpSpPr>
          <p:cNvPr id="17" name="Group 16"/>
          <p:cNvGrpSpPr/>
          <p:nvPr/>
        </p:nvGrpSpPr>
        <p:grpSpPr>
          <a:xfrm>
            <a:off x="1524001" y="3810000"/>
            <a:ext cx="3107707" cy="2743200"/>
            <a:chOff x="0" y="3810000"/>
            <a:chExt cx="3107707" cy="2743200"/>
          </a:xfrm>
        </p:grpSpPr>
        <p:pic>
          <p:nvPicPr>
            <p:cNvPr id="25604" name="Picture 4" descr="http://upload.wikimedia.org/wikipedia/commons/9/99/1948_edition_hymn_book_of_the_Church_of_Jesus_Christ_of_Latter-day_Saints.jpg"/>
            <p:cNvPicPr>
              <a:picLocks noChangeAspect="1" noChangeArrowheads="1"/>
            </p:cNvPicPr>
            <p:nvPr/>
          </p:nvPicPr>
          <p:blipFill>
            <a:blip r:embed="rId3" cstate="print"/>
            <a:srcRect/>
            <a:stretch>
              <a:fillRect/>
            </a:stretch>
          </p:blipFill>
          <p:spPr bwMode="auto">
            <a:xfrm>
              <a:off x="1295400" y="3810000"/>
              <a:ext cx="1812307" cy="2743200"/>
            </a:xfrm>
            <a:prstGeom prst="rect">
              <a:avLst/>
            </a:prstGeom>
            <a:noFill/>
          </p:spPr>
        </p:pic>
        <p:sp>
          <p:nvSpPr>
            <p:cNvPr id="13" name="TextBox 12"/>
            <p:cNvSpPr txBox="1"/>
            <p:nvPr/>
          </p:nvSpPr>
          <p:spPr>
            <a:xfrm>
              <a:off x="0" y="4800600"/>
              <a:ext cx="1219200" cy="646331"/>
            </a:xfrm>
            <a:prstGeom prst="rect">
              <a:avLst/>
            </a:prstGeom>
            <a:noFill/>
          </p:spPr>
          <p:txBody>
            <a:bodyPr wrap="square" rtlCol="0">
              <a:spAutoFit/>
            </a:bodyPr>
            <a:lstStyle/>
            <a:p>
              <a:pPr algn="ctr" fontAlgn="base"/>
              <a:r>
                <a:rPr lang="en-US" b="1" dirty="0"/>
                <a:t>1948 edition</a:t>
              </a:r>
            </a:p>
          </p:txBody>
        </p:sp>
      </p:grpSp>
      <p:grpSp>
        <p:nvGrpSpPr>
          <p:cNvPr id="16" name="Group 15"/>
          <p:cNvGrpSpPr/>
          <p:nvPr/>
        </p:nvGrpSpPr>
        <p:grpSpPr>
          <a:xfrm>
            <a:off x="4648200" y="4495800"/>
            <a:ext cx="1219200" cy="1905000"/>
            <a:chOff x="3124200" y="4495800"/>
            <a:chExt cx="1219200" cy="1905000"/>
          </a:xfrm>
        </p:grpSpPr>
        <p:pic>
          <p:nvPicPr>
            <p:cNvPr id="25608" name="Picture 8" descr="http://upload.wikimedia.org/wikipedia/en/5/56/Hymns_of_the_LDS_Church.jpg"/>
            <p:cNvPicPr>
              <a:picLocks noChangeAspect="1" noChangeArrowheads="1"/>
            </p:cNvPicPr>
            <p:nvPr/>
          </p:nvPicPr>
          <p:blipFill>
            <a:blip r:embed="rId4" cstate="print"/>
            <a:srcRect r="9565" b="5325"/>
            <a:stretch>
              <a:fillRect/>
            </a:stretch>
          </p:blipFill>
          <p:spPr bwMode="auto">
            <a:xfrm>
              <a:off x="3276600" y="4876800"/>
              <a:ext cx="990600" cy="1524000"/>
            </a:xfrm>
            <a:prstGeom prst="rect">
              <a:avLst/>
            </a:prstGeom>
            <a:noFill/>
          </p:spPr>
        </p:pic>
        <p:sp>
          <p:nvSpPr>
            <p:cNvPr id="15" name="TextBox 14"/>
            <p:cNvSpPr txBox="1"/>
            <p:nvPr/>
          </p:nvSpPr>
          <p:spPr>
            <a:xfrm>
              <a:off x="3124200" y="4495800"/>
              <a:ext cx="1219200" cy="369332"/>
            </a:xfrm>
            <a:prstGeom prst="rect">
              <a:avLst/>
            </a:prstGeom>
            <a:noFill/>
          </p:spPr>
          <p:txBody>
            <a:bodyPr wrap="square" rtlCol="0">
              <a:spAutoFit/>
            </a:bodyPr>
            <a:lstStyle/>
            <a:p>
              <a:pPr algn="ctr" fontAlgn="base"/>
              <a:r>
                <a:rPr lang="en-US" b="1" dirty="0"/>
                <a:t>1980</a:t>
              </a:r>
            </a:p>
          </p:txBody>
        </p:sp>
      </p:grpSp>
      <p:pic>
        <p:nvPicPr>
          <p:cNvPr id="3" name="Picture 2">
            <a:extLst>
              <a:ext uri="{FF2B5EF4-FFF2-40B4-BE49-F238E27FC236}">
                <a16:creationId xmlns:a16="http://schemas.microsoft.com/office/drawing/2014/main" id="{06C7A148-AF3E-424A-9568-F5DEFEE0A1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0862" y="871033"/>
            <a:ext cx="3505504" cy="3279932"/>
          </a:xfrm>
          <a:prstGeom prst="rect">
            <a:avLst/>
          </a:prstGeom>
        </p:spPr>
      </p:pic>
    </p:spTree>
    <p:extLst>
      <p:ext uri="{BB962C8B-B14F-4D97-AF65-F5344CB8AC3E}">
        <p14:creationId xmlns:p14="http://schemas.microsoft.com/office/powerpoint/2010/main" val="2814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682A2FD1-FA98-4583-866A-2FB4A94CB2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1524000" y="1"/>
            <a:ext cx="9144000" cy="830997"/>
          </a:xfrm>
          <a:prstGeom prst="rect">
            <a:avLst/>
          </a:prstGeom>
          <a:noFill/>
        </p:spPr>
        <p:txBody>
          <a:bodyPr wrap="square" rtlCol="0">
            <a:spAutoFit/>
          </a:bodyPr>
          <a:lstStyle/>
          <a:p>
            <a:pPr algn="ctr"/>
            <a:r>
              <a:rPr lang="en-US" sz="4800" b="1" dirty="0">
                <a:latin typeface="Lucida Calligraphy" pitchFamily="66" charset="0"/>
              </a:rPr>
              <a:t>Doctrinal Mastery</a:t>
            </a:r>
          </a:p>
        </p:txBody>
      </p:sp>
      <p:sp>
        <p:nvSpPr>
          <p:cNvPr id="17" name="TextBox 16"/>
          <p:cNvSpPr txBox="1"/>
          <p:nvPr/>
        </p:nvSpPr>
        <p:spPr>
          <a:xfrm>
            <a:off x="5791200" y="1447801"/>
            <a:ext cx="4267200" cy="3785652"/>
          </a:xfrm>
          <a:prstGeom prst="rect">
            <a:avLst/>
          </a:prstGeom>
          <a:noFill/>
        </p:spPr>
        <p:txBody>
          <a:bodyPr wrap="square" rtlCol="0">
            <a:spAutoFit/>
          </a:bodyPr>
          <a:lstStyle/>
          <a:p>
            <a:pPr fontAlgn="base"/>
            <a:r>
              <a:rPr lang="en-US" sz="4000" b="1" i="1" dirty="0"/>
              <a:t>“Wherefore, lift up thy heart and rejoice, and cleave unto the covenants which thou hast made.”</a:t>
            </a:r>
          </a:p>
        </p:txBody>
      </p:sp>
      <p:grpSp>
        <p:nvGrpSpPr>
          <p:cNvPr id="8" name="Group 7"/>
          <p:cNvGrpSpPr/>
          <p:nvPr/>
        </p:nvGrpSpPr>
        <p:grpSpPr>
          <a:xfrm>
            <a:off x="2209800" y="1981200"/>
            <a:ext cx="2286000" cy="2667000"/>
            <a:chOff x="2646084" y="2667000"/>
            <a:chExt cx="3886200" cy="3931920"/>
          </a:xfrm>
        </p:grpSpPr>
        <p:grpSp>
          <p:nvGrpSpPr>
            <p:cNvPr id="11" name="Group 13"/>
            <p:cNvGrpSpPr/>
            <p:nvPr/>
          </p:nvGrpSpPr>
          <p:grpSpPr>
            <a:xfrm>
              <a:off x="3048000" y="2667000"/>
              <a:ext cx="2971800" cy="3931920"/>
              <a:chOff x="152400" y="152400"/>
              <a:chExt cx="4953000" cy="6553200"/>
            </a:xfrm>
          </p:grpSpPr>
          <p:sp>
            <p:nvSpPr>
              <p:cNvPr id="16" name="Rounded Rectangle 15"/>
              <p:cNvSpPr/>
              <p:nvPr/>
            </p:nvSpPr>
            <p:spPr>
              <a:xfrm>
                <a:off x="4572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524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2646084" y="3823447"/>
              <a:ext cx="3886200" cy="589876"/>
            </a:xfrm>
            <a:prstGeom prst="rect">
              <a:avLst/>
            </a:prstGeom>
            <a:noFill/>
          </p:spPr>
          <p:txBody>
            <a:bodyPr wrap="square" rtlCol="0">
              <a:spAutoFit/>
            </a:bodyPr>
            <a:lstStyle/>
            <a:p>
              <a:pPr algn="ctr"/>
              <a:r>
                <a:rPr lang="en-US" sz="2000" dirty="0">
                  <a:solidFill>
                    <a:schemeClr val="bg2"/>
                  </a:solidFill>
                  <a:latin typeface="Californian FB" pitchFamily="18" charset="0"/>
                </a:rPr>
                <a:t>D&amp;C 25:13</a:t>
              </a:r>
            </a:p>
          </p:txBody>
        </p:sp>
        <p:sp>
          <p:nvSpPr>
            <p:cNvPr id="14" name="TextBox 13"/>
            <p:cNvSpPr txBox="1"/>
            <p:nvPr/>
          </p:nvSpPr>
          <p:spPr>
            <a:xfrm>
              <a:off x="3124201" y="5257801"/>
              <a:ext cx="2667001" cy="499125"/>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15" name="Straight Connector 14"/>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Right Arrow 19"/>
          <p:cNvSpPr/>
          <p:nvPr/>
        </p:nvSpPr>
        <p:spPr>
          <a:xfrm>
            <a:off x="4419600" y="2971800"/>
            <a:ext cx="1143000" cy="45720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311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2000" fill="hold"/>
                                        <p:tgtEl>
                                          <p:spTgt spid="20"/>
                                        </p:tgtEl>
                                        <p:attrNameLst>
                                          <p:attrName>ppt_x</p:attrName>
                                        </p:attrNameLst>
                                      </p:cBhvr>
                                      <p:tavLst>
                                        <p:tav tm="0">
                                          <p:val>
                                            <p:strVal val="0-#ppt_w/2"/>
                                          </p:val>
                                        </p:tav>
                                        <p:tav tm="100000">
                                          <p:val>
                                            <p:strVal val="#ppt_x"/>
                                          </p:val>
                                        </p:tav>
                                      </p:tavLst>
                                    </p:anim>
                                    <p:anim calcmode="lin" valueType="num">
                                      <p:cBhvr additive="base">
                                        <p:cTn id="12" dur="2000" fill="hold"/>
                                        <p:tgtEl>
                                          <p:spTgt spid="20"/>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3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DFD409-25F1-41C9-9A4C-C853AE13C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1524000" y="1"/>
            <a:ext cx="9144000" cy="830997"/>
          </a:xfrm>
          <a:prstGeom prst="rect">
            <a:avLst/>
          </a:prstGeom>
          <a:noFill/>
        </p:spPr>
        <p:txBody>
          <a:bodyPr wrap="square" rtlCol="0">
            <a:spAutoFit/>
          </a:bodyPr>
          <a:lstStyle/>
          <a:p>
            <a:pPr algn="ctr"/>
            <a:r>
              <a:rPr lang="en-US" sz="4800" b="1" dirty="0">
                <a:latin typeface="Lucida Calligraphy" pitchFamily="66" charset="0"/>
              </a:rPr>
              <a:t>Emma Smith</a:t>
            </a:r>
          </a:p>
        </p:txBody>
      </p:sp>
      <p:sp>
        <p:nvSpPr>
          <p:cNvPr id="21" name="Rectangle 20"/>
          <p:cNvSpPr/>
          <p:nvPr/>
        </p:nvSpPr>
        <p:spPr>
          <a:xfrm>
            <a:off x="2209800" y="914400"/>
            <a:ext cx="7848600" cy="2308324"/>
          </a:xfrm>
          <a:prstGeom prst="rect">
            <a:avLst/>
          </a:prstGeom>
        </p:spPr>
        <p:txBody>
          <a:bodyPr wrap="square">
            <a:spAutoFit/>
          </a:bodyPr>
          <a:lstStyle/>
          <a:p>
            <a:pPr fontAlgn="base"/>
            <a:r>
              <a:rPr lang="en-US" sz="2400" b="1" dirty="0"/>
              <a:t>Over the years, Emma Smith lost six children to death and endured relentless persecution with her husband. Her house was broken in to, she was left homeless several times, and she often had to rely on the kindness of others to obtain the necessities of life. Eventually, even her beloved Joseph was taken from her and violently murdered.</a:t>
            </a:r>
          </a:p>
        </p:txBody>
      </p:sp>
      <p:pic>
        <p:nvPicPr>
          <p:cNvPr id="3" name="Picture 2">
            <a:extLst>
              <a:ext uri="{FF2B5EF4-FFF2-40B4-BE49-F238E27FC236}">
                <a16:creationId xmlns:a16="http://schemas.microsoft.com/office/drawing/2014/main" id="{0FE71C4F-B527-453C-9308-9B85FA5F41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366" y="3306126"/>
            <a:ext cx="3353268" cy="3353268"/>
          </a:xfrm>
          <a:prstGeom prst="rect">
            <a:avLst/>
          </a:prstGeom>
        </p:spPr>
      </p:pic>
    </p:spTree>
    <p:extLst>
      <p:ext uri="{BB962C8B-B14F-4D97-AF65-F5344CB8AC3E}">
        <p14:creationId xmlns:p14="http://schemas.microsoft.com/office/powerpoint/2010/main" val="2333172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2104D015-D27B-4310-907B-AD998E4E35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216310" y="98323"/>
            <a:ext cx="9144000" cy="5632311"/>
          </a:xfrm>
          <a:prstGeom prst="rect">
            <a:avLst/>
          </a:prstGeom>
          <a:noFill/>
        </p:spPr>
        <p:txBody>
          <a:bodyPr wrap="square" rtlCol="0">
            <a:spAutoFit/>
          </a:bodyPr>
          <a:lstStyle/>
          <a:p>
            <a:r>
              <a:rPr lang="en-US" dirty="0"/>
              <a:t>Sources:</a:t>
            </a:r>
          </a:p>
          <a:p>
            <a:r>
              <a:rPr lang="en-US" dirty="0"/>
              <a:t>Videos:</a:t>
            </a:r>
          </a:p>
          <a:p>
            <a:r>
              <a:rPr lang="en-US" b="1" dirty="0"/>
              <a:t>The Song of the Heart (2:49)</a:t>
            </a:r>
          </a:p>
          <a:p>
            <a:r>
              <a:rPr lang="en-US" b="1" dirty="0"/>
              <a:t>Emma Smith Follows the Lord’s Counsel (10:35)</a:t>
            </a:r>
          </a:p>
          <a:p>
            <a:r>
              <a:rPr lang="en-US" b="1" dirty="0"/>
              <a:t>An Elect Lady (5:18)</a:t>
            </a:r>
          </a:p>
          <a:p>
            <a:endParaRPr lang="en-US" dirty="0"/>
          </a:p>
          <a:p>
            <a:r>
              <a:rPr lang="en-US" i="1" dirty="0"/>
              <a:t>Who’s Who in the Doctrine and Covenants </a:t>
            </a:r>
            <a:r>
              <a:rPr lang="en-US" dirty="0"/>
              <a:t>by Ed J. Pinegar and Richard J. Allen pg. 133-134</a:t>
            </a:r>
          </a:p>
          <a:p>
            <a:endParaRPr lang="en-US" dirty="0"/>
          </a:p>
          <a:p>
            <a:r>
              <a:rPr lang="en-US" dirty="0"/>
              <a:t>Doctrine and Covenants Student Manual Religion 324-325 pg. 50</a:t>
            </a:r>
          </a:p>
          <a:p>
            <a:endParaRPr lang="en-US" dirty="0"/>
          </a:p>
          <a:p>
            <a:r>
              <a:rPr lang="en-US" dirty="0"/>
              <a:t>Lucy Mack Smith(</a:t>
            </a:r>
            <a:r>
              <a:rPr lang="en-US" i="1" dirty="0"/>
              <a:t>History of Joseph Smith,</a:t>
            </a:r>
            <a:r>
              <a:rPr lang="en-US" dirty="0"/>
              <a:t> pp. 190–91.)</a:t>
            </a:r>
          </a:p>
          <a:p>
            <a:endParaRPr lang="en-US" dirty="0"/>
          </a:p>
          <a:p>
            <a:r>
              <a:rPr lang="en-US" dirty="0"/>
              <a:t>Hyrum M. Smith and </a:t>
            </a:r>
            <a:r>
              <a:rPr lang="en-US" dirty="0" err="1"/>
              <a:t>Janne</a:t>
            </a:r>
            <a:r>
              <a:rPr lang="en-US" dirty="0"/>
              <a:t> M. </a:t>
            </a:r>
            <a:r>
              <a:rPr lang="en-US" dirty="0" err="1"/>
              <a:t>Sjodahl</a:t>
            </a:r>
            <a:r>
              <a:rPr lang="en-US" dirty="0"/>
              <a:t> Doctrine and Covenants </a:t>
            </a:r>
            <a:r>
              <a:rPr lang="en-US" i="1" dirty="0"/>
              <a:t>Commentary </a:t>
            </a:r>
            <a:r>
              <a:rPr lang="en-US" dirty="0"/>
              <a:t> pg. 128</a:t>
            </a:r>
          </a:p>
          <a:p>
            <a:endParaRPr lang="en-US" dirty="0"/>
          </a:p>
          <a:p>
            <a:r>
              <a:rPr lang="en-US" i="1" dirty="0"/>
              <a:t>History of the Church,</a:t>
            </a:r>
            <a:r>
              <a:rPr lang="en-US" dirty="0"/>
              <a:t> 4:552–53.</a:t>
            </a:r>
          </a:p>
          <a:p>
            <a:endParaRPr lang="en-US" dirty="0"/>
          </a:p>
          <a:p>
            <a:r>
              <a:rPr lang="en-US" dirty="0"/>
              <a:t>Hymn Book Preface </a:t>
            </a:r>
            <a:r>
              <a:rPr lang="en-US" dirty="0">
                <a:hlinkClick r:id="rId3"/>
              </a:rPr>
              <a:t>http://josephsmithpapers.org/paperSummary/collection-of-sacred-hymns-1835#!/paperSummary/collection-of-sacred-hymns-1835&amp;p=5</a:t>
            </a:r>
            <a:endParaRPr lang="en-US" dirty="0"/>
          </a:p>
          <a:p>
            <a:endParaRPr lang="en-US" dirty="0"/>
          </a:p>
          <a:p>
            <a:r>
              <a:rPr lang="en-US" dirty="0"/>
              <a:t>Lucy Mack Smith’s (</a:t>
            </a:r>
            <a:r>
              <a:rPr lang="en-US" i="1" dirty="0"/>
              <a:t>History of Joseph Smith by His Mother,</a:t>
            </a:r>
            <a:r>
              <a:rPr lang="en-US" dirty="0"/>
              <a:t> ed. Preston </a:t>
            </a:r>
            <a:r>
              <a:rPr lang="en-US" dirty="0" err="1"/>
              <a:t>Nibley</a:t>
            </a:r>
            <a:r>
              <a:rPr lang="en-US" dirty="0"/>
              <a:t> [1958], 190–91).</a:t>
            </a:r>
          </a:p>
        </p:txBody>
      </p:sp>
      <p:grpSp>
        <p:nvGrpSpPr>
          <p:cNvPr id="5" name="Group 4"/>
          <p:cNvGrpSpPr/>
          <p:nvPr/>
        </p:nvGrpSpPr>
        <p:grpSpPr>
          <a:xfrm>
            <a:off x="4895273" y="501825"/>
            <a:ext cx="765464" cy="969588"/>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32"/>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33"/>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Footer Placeholder 14">
            <a:extLst>
              <a:ext uri="{FF2B5EF4-FFF2-40B4-BE49-F238E27FC236}">
                <a16:creationId xmlns:a16="http://schemas.microsoft.com/office/drawing/2014/main" id="{B89F703D-6381-4BEA-BBAB-38B4B93314F9}"/>
              </a:ext>
            </a:extLst>
          </p:cNvPr>
          <p:cNvSpPr>
            <a:spLocks noGrp="1"/>
          </p:cNvSpPr>
          <p:nvPr/>
        </p:nvSpPr>
        <p:spPr>
          <a:xfrm>
            <a:off x="72081" y="6456028"/>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1844139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995" y="1"/>
            <a:ext cx="12019005" cy="5816977"/>
          </a:xfrm>
          <a:prstGeom prst="rect">
            <a:avLst/>
          </a:prstGeom>
          <a:ln>
            <a:solidFill>
              <a:schemeClr val="tx1"/>
            </a:solidFill>
          </a:ln>
        </p:spPr>
        <p:txBody>
          <a:bodyPr wrap="square">
            <a:spAutoFit/>
          </a:bodyPr>
          <a:lstStyle/>
          <a:p>
            <a:pPr fontAlgn="base"/>
            <a:r>
              <a:rPr lang="en-US" sz="1200" b="1" dirty="0"/>
              <a:t>First Presidency Preface to Hymns</a:t>
            </a:r>
          </a:p>
          <a:p>
            <a:pPr fontAlgn="base"/>
            <a:r>
              <a:rPr lang="en-US" sz="1200" dirty="0"/>
              <a:t>Three months after the Church was organized, the Lord, through the Prophet Joseph Smith, instructed Joseph's wife, Emma, to make a selection of sacred hymns for the Church: “For my soul </a:t>
            </a:r>
            <a:r>
              <a:rPr lang="en-US" sz="1200" dirty="0" err="1"/>
              <a:t>delighteth</a:t>
            </a:r>
            <a:r>
              <a:rPr lang="en-US" sz="1200" dirty="0"/>
              <a:t> in the song of the heart; yea, the song of the righteous is a prayer unto me, and it shall be answered with a blessing upon their heads” (D&amp;C 25:12).</a:t>
            </a:r>
          </a:p>
          <a:p>
            <a:pPr fontAlgn="base"/>
            <a:r>
              <a:rPr lang="en-US" sz="1200" dirty="0"/>
              <a:t>Now, 150 years after the first hymnbook was published by the Church, we are pleased to present this revision. Many hymns found in our original hymnbook and in subsequent editions are included, as are a number of newly added hymns. All have been selected to meet the varied needs of today's worldwide Church membership.</a:t>
            </a:r>
          </a:p>
          <a:p>
            <a:pPr fontAlgn="base"/>
            <a:endParaRPr lang="en-US" sz="1200" dirty="0"/>
          </a:p>
          <a:p>
            <a:pPr fontAlgn="base"/>
            <a:r>
              <a:rPr lang="en-US" sz="1200" dirty="0"/>
              <a:t>Music in Our Church Meetings</a:t>
            </a:r>
          </a:p>
          <a:p>
            <a:pPr fontAlgn="base"/>
            <a:r>
              <a:rPr lang="en-US" sz="1200" dirty="0"/>
              <a:t>Inspirational music is an essential part of our church meetings. The hymns invite the Spirit of the Lord, create a feeling of reverence, unify us as members, and provide a way for us to offer praises to the Lord.</a:t>
            </a:r>
          </a:p>
          <a:p>
            <a:pPr fontAlgn="base"/>
            <a:r>
              <a:rPr lang="en-US" sz="1200" dirty="0"/>
              <a:t>Some of the greatest sermons are preached by the singing of hymns. Hymns move us to repentance and good works, build testimony and faith, comfort the weary, console the mourning, and inspire us to endure to the end.</a:t>
            </a:r>
          </a:p>
          <a:p>
            <a:pPr fontAlgn="base"/>
            <a:r>
              <a:rPr lang="en-US" sz="1200" dirty="0"/>
              <a:t>We hope to see an increase of hymn singing in our congregations. We encourage all members, whether musically inclined or not, to join with us in singing the hymns. We hope leaders, teachers, and members who are called on to speak will turn often to the hymnbook to find sermons presented powerfully and beautifully in verse.</a:t>
            </a:r>
          </a:p>
          <a:p>
            <a:pPr fontAlgn="base"/>
            <a:r>
              <a:rPr lang="en-US" sz="1200" dirty="0"/>
              <a:t>Latter-day Saints have a long tradition of choir singing. Every ward and branch in the Church should have a choir that performs regularly. We encourage choirs to use the hymnbook as their basic resource.</a:t>
            </a:r>
          </a:p>
          <a:p>
            <a:pPr fontAlgn="base"/>
            <a:endParaRPr lang="en-US" sz="1200" dirty="0"/>
          </a:p>
          <a:p>
            <a:pPr fontAlgn="base"/>
            <a:r>
              <a:rPr lang="en-US" sz="1200" dirty="0"/>
              <a:t>Music in Our Homes</a:t>
            </a:r>
          </a:p>
          <a:p>
            <a:pPr fontAlgn="base"/>
            <a:r>
              <a:rPr lang="en-US" sz="1200" dirty="0"/>
              <a:t>Music has boundless powers for moving families toward greater spirituality and devotion to the gospel. Latter-day Saints should fill their homes with the sound of worthy music.</a:t>
            </a:r>
          </a:p>
          <a:p>
            <a:pPr fontAlgn="base"/>
            <a:r>
              <a:rPr lang="en-US" sz="1200" dirty="0"/>
              <a:t>Ours is a hymnbook for the home as well as for the meetinghouse. We hope the hymnbook will take a prominent place among the scriptures and other religious books in our homes. The hymns can bring families a spirit of beauty and peace and can inspire love and unity among family members.</a:t>
            </a:r>
          </a:p>
          <a:p>
            <a:pPr fontAlgn="base"/>
            <a:r>
              <a:rPr lang="en-US" sz="1200" dirty="0"/>
              <a:t>Teach your children to love the hymns. Sing them on the Sabbath, in home evening, during scripture study, at prayer time. Sing as you work, as you play, and as you travel together. Sing hymns as lullabies to build faith and testimony in your young ones.</a:t>
            </a:r>
          </a:p>
          <a:p>
            <a:pPr fontAlgn="base"/>
            <a:endParaRPr lang="en-US" sz="1200" dirty="0"/>
          </a:p>
          <a:p>
            <a:pPr fontAlgn="base"/>
            <a:r>
              <a:rPr lang="en-US" sz="1200" dirty="0"/>
              <a:t>Music in Our Personal Lives</a:t>
            </a:r>
          </a:p>
          <a:p>
            <a:pPr fontAlgn="base"/>
            <a:r>
              <a:rPr lang="en-US" sz="1200" dirty="0"/>
              <a:t>In addition to blessing us as Church and family members, the hymns can greatly benefit us as individuals. Hymns can lift our spirits, give us courage, and move us to righteous action. They can fill our souls with heavenly thoughts and bring us a spirit of peace.</a:t>
            </a:r>
          </a:p>
          <a:p>
            <a:pPr fontAlgn="base"/>
            <a:r>
              <a:rPr lang="en-US" sz="1200" dirty="0"/>
              <a:t>Hymns can also help us withstand the temptations of the adversary. We encourage you to memorize your favorite hymns and study the scriptures that relate to them. Then, if unworthy thoughts enter your mind, sing a hymn to yourself, crowding out the evil with the good.</a:t>
            </a:r>
          </a:p>
          <a:p>
            <a:pPr fontAlgn="base"/>
            <a:r>
              <a:rPr lang="en-US" sz="1200" dirty="0"/>
              <a:t>Brothers and sisters, let us use the hymns to invite the Spirit of the Lord into our congregations, our homes, and our personal lives. Let us memorize and ponder them, recite and sing them, and partake of their spiritual nourishment. Know that the song of the righteous is a prayer unto our Father in Heaven, “and it shall be answered with a blessing upon [your] heads.”</a:t>
            </a:r>
          </a:p>
          <a:p>
            <a:pPr fontAlgn="base"/>
            <a:r>
              <a:rPr lang="en-US" sz="1200" i="1" dirty="0"/>
              <a:t>The First Presidency</a:t>
            </a:r>
            <a:endParaRPr lang="en-US" sz="1200" dirty="0"/>
          </a:p>
        </p:txBody>
      </p:sp>
    </p:spTree>
    <p:extLst>
      <p:ext uri="{BB962C8B-B14F-4D97-AF65-F5344CB8AC3E}">
        <p14:creationId xmlns:p14="http://schemas.microsoft.com/office/powerpoint/2010/main" val="1981651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 y="0"/>
            <a:ext cx="4457700" cy="4339650"/>
          </a:xfrm>
          <a:prstGeom prst="rect">
            <a:avLst/>
          </a:prstGeom>
          <a:ln>
            <a:solidFill>
              <a:schemeClr val="tx1"/>
            </a:solidFill>
          </a:ln>
        </p:spPr>
        <p:txBody>
          <a:bodyPr wrap="square">
            <a:spAutoFit/>
          </a:bodyPr>
          <a:lstStyle/>
          <a:p>
            <a:pPr fontAlgn="base"/>
            <a:r>
              <a:rPr lang="en-US" sz="1200" dirty="0"/>
              <a:t>How Does </a:t>
            </a:r>
            <a:r>
              <a:rPr lang="en-US" sz="1200" b="1" dirty="0"/>
              <a:t>Emma’s Calling </a:t>
            </a:r>
            <a:r>
              <a:rPr lang="en-US" sz="1200" dirty="0"/>
              <a:t>to Exhort the Church Relate to the Apostle Paul’s Statement That Women Are Not to “Speak” in Church?</a:t>
            </a:r>
          </a:p>
          <a:p>
            <a:pPr fontAlgn="base"/>
            <a:r>
              <a:rPr lang="en-US" sz="1200" dirty="0"/>
              <a:t>The correct meaning of the statement of the Apostle Paul that women should not speak in church (see 1 Corinthians 14:34–35) was given in the Prophet Joseph Smith’s revision of the Bible. The Prophet changed this verse to say that women are not to “rule” in the Church. In other words women (like all Church members) are to be directed in the Church by the priesthood. </a:t>
            </a:r>
          </a:p>
          <a:p>
            <a:pPr fontAlgn="base"/>
            <a:endParaRPr lang="en-US" sz="1200" dirty="0"/>
          </a:p>
          <a:p>
            <a:pPr fontAlgn="base"/>
            <a:r>
              <a:rPr lang="en-US" sz="1200" dirty="0"/>
              <a:t>This principle was stated by the Prophet Joseph Smith to the members of the first Relief Society: “You will receive instructions through the order of the Priesthood which God has established, through the medium of those appointed to lead, guide and direct the affairs of the Church in this last dispensation; and I now turn the key in your behalf in the name of the Lord, and this Society shall rejoice, and knowledge and intelligence shall flow down from this time henceforth; this is the beginning of better days to the poor and needy, who shall be made to rejoice and pour forth blessings on your heads.” (</a:t>
            </a:r>
            <a:r>
              <a:rPr lang="en-US" sz="1200" i="1" dirty="0"/>
              <a:t>History of the Church,</a:t>
            </a:r>
            <a:r>
              <a:rPr lang="en-US" sz="1200" dirty="0"/>
              <a:t>4:607.)</a:t>
            </a:r>
          </a:p>
          <a:p>
            <a:pPr fontAlgn="base"/>
            <a:r>
              <a:rPr lang="en-US" sz="1200" dirty="0"/>
              <a:t>Emma Smith’s calling to exhort the Church was in complete harmony with her future calling, under the direction of the priesthood, in the Relief Society.</a:t>
            </a:r>
          </a:p>
          <a:p>
            <a:pPr fontAlgn="base"/>
            <a:endParaRPr lang="en-US" sz="1200" dirty="0"/>
          </a:p>
        </p:txBody>
      </p:sp>
      <p:sp>
        <p:nvSpPr>
          <p:cNvPr id="3" name="Rectangle 2"/>
          <p:cNvSpPr/>
          <p:nvPr/>
        </p:nvSpPr>
        <p:spPr>
          <a:xfrm>
            <a:off x="4495800" y="1"/>
            <a:ext cx="7658100" cy="5632311"/>
          </a:xfrm>
          <a:prstGeom prst="rect">
            <a:avLst/>
          </a:prstGeom>
          <a:ln>
            <a:solidFill>
              <a:schemeClr val="tx1"/>
            </a:solidFill>
          </a:ln>
        </p:spPr>
        <p:txBody>
          <a:bodyPr wrap="square">
            <a:spAutoFit/>
          </a:bodyPr>
          <a:lstStyle/>
          <a:p>
            <a:pPr fontAlgn="base"/>
            <a:r>
              <a:rPr lang="en-US" sz="1200" b="1" dirty="0"/>
              <a:t>What is a song of the heart? </a:t>
            </a:r>
            <a:r>
              <a:rPr lang="en-US" sz="1200" dirty="0"/>
              <a:t>In what way might feelings of the heart be associated with true worship? Writing on the importance of music, Elder Bruce R. McConkie said:</a:t>
            </a:r>
          </a:p>
          <a:p>
            <a:pPr fontAlgn="base"/>
            <a:r>
              <a:rPr lang="en-US" sz="1200" dirty="0"/>
              <a:t>“Music is given of God to further his purposes. Sweet melodies mellow the souls of men and help prepare them for the gospel. After men receive the truth, songs of praise to Deity help to sanctify and cleanse their souls. It follows that the best and greatest music is that in which, by both note and word, God is praised and his truths are extolled. On the other hand, music can be used for sensuous and carnal purposes. To accomplish the Lord’s aims both word and melody must be edifying and lead to wholesome thoughts and emotions. There is vulgar as well as virtuous music.</a:t>
            </a:r>
          </a:p>
          <a:p>
            <a:pPr fontAlgn="base"/>
            <a:r>
              <a:rPr lang="en-US" sz="1200" dirty="0"/>
              <a:t>“Wholesome light music designed primarily to entertain has its place. So do the heavy classical presentations that appeal to the more musically gifted. But in meetings set apart to worship the Lord, the saints should sing songs which teach the gospel and enhance faith. Beautiful melodies alone do not suffice; the word-message must also conform to true principles. Truths taught in the hymns should be as accurately presented as they are in the scriptures themselves.” (</a:t>
            </a:r>
            <a:r>
              <a:rPr lang="en-US" sz="1200" i="1" dirty="0"/>
              <a:t>Mormon Doctrine,</a:t>
            </a:r>
            <a:r>
              <a:rPr lang="en-US" sz="1200" dirty="0"/>
              <a:t> p. 521; </a:t>
            </a:r>
          </a:p>
          <a:p>
            <a:pPr fontAlgn="base"/>
            <a:r>
              <a:rPr lang="en-US" sz="1200" dirty="0"/>
              <a:t>Elder Boyd K. Packer suggested that inspiring music can become a source of spiritual power in one’s life:</a:t>
            </a:r>
          </a:p>
          <a:p>
            <a:pPr fontAlgn="base"/>
            <a:r>
              <a:rPr lang="en-US" sz="1200" dirty="0"/>
              <a:t>“This is what I would teach you. Choose from among the sacred music of the Church a favorite hymn, one with words that are uplifting and music that is reverent, one that makes you feel something akin to inspiration. Remember President Lee’s counsel: perhaps ‘I am a Child of God’ would do. Go over it in your mind carefully. Memorize it. Even though you have had no musical training, you can think through a hymn.</a:t>
            </a:r>
          </a:p>
          <a:p>
            <a:pPr fontAlgn="base"/>
            <a:r>
              <a:rPr lang="en-US" sz="1200" dirty="0"/>
              <a:t>“Now, use this hymn as the place for your thoughts to go. Make it your emergency channel. Whenever you find these shady actors have slipped from the sidelines of your thinking onto the stage of your mind, put on this record, as it were.</a:t>
            </a:r>
          </a:p>
          <a:p>
            <a:pPr fontAlgn="base"/>
            <a:r>
              <a:rPr lang="en-US" sz="1200" dirty="0"/>
              <a:t>“As the music begins and as the words form in your thoughts, the unworthy ones will slip shamefully away. It will change the whole mood on the stage of your mind. Because it is uplifting and clean, the baser thoughts will disappear. For while virtue, by choice, </a:t>
            </a:r>
            <a:r>
              <a:rPr lang="en-US" sz="1200" i="1" dirty="0"/>
              <a:t>will not</a:t>
            </a:r>
            <a:r>
              <a:rPr lang="en-US" sz="1200" dirty="0"/>
              <a:t> associate with filth, evil </a:t>
            </a:r>
            <a:r>
              <a:rPr lang="en-US" sz="1200" i="1" dirty="0"/>
              <a:t>cannot</a:t>
            </a:r>
            <a:r>
              <a:rPr lang="en-US" sz="1200" dirty="0"/>
              <a:t> tolerate the presence of light.</a:t>
            </a:r>
          </a:p>
          <a:p>
            <a:pPr fontAlgn="base"/>
            <a:r>
              <a:rPr lang="en-US" sz="1200" dirty="0"/>
              <a:t>“In due time you will find yourself, on occasion, humming the music inwardly. As you retrace your thoughts, you discover some influence from the world about you encouraged an unworthy thought to move on stage in your mind, and the music almost automatically began. …</a:t>
            </a:r>
          </a:p>
          <a:p>
            <a:pPr fontAlgn="base"/>
            <a:r>
              <a:rPr lang="en-US" sz="1200" dirty="0"/>
              <a:t>“There are many references in the scriptures, both ancient and modern, that attest to the influence of righteous music. The Lord, Himself, was prepared for His greatest test through its influence, for the scripture records: ‘And when they had sung an hymn, they went out into the mount of Olives.’ (Mark 14:26.)” (In Conference Report, Oct. 1973, pp. 24–25; or </a:t>
            </a:r>
            <a:r>
              <a:rPr lang="en-US" sz="1200" i="1" dirty="0"/>
              <a:t>Ensign,</a:t>
            </a:r>
            <a:r>
              <a:rPr lang="en-US" sz="1200" dirty="0"/>
              <a:t> Jan. 1974, p. 28.)</a:t>
            </a:r>
          </a:p>
          <a:p>
            <a:pPr fontAlgn="base"/>
            <a:endParaRPr lang="en-US" sz="1200" dirty="0"/>
          </a:p>
        </p:txBody>
      </p:sp>
    </p:spTree>
    <p:extLst>
      <p:ext uri="{BB962C8B-B14F-4D97-AF65-F5344CB8AC3E}">
        <p14:creationId xmlns:p14="http://schemas.microsoft.com/office/powerpoint/2010/main" val="1846797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639" y="127820"/>
            <a:ext cx="8001000" cy="5447645"/>
          </a:xfrm>
          <a:prstGeom prst="rect">
            <a:avLst/>
          </a:prstGeom>
          <a:ln>
            <a:solidFill>
              <a:schemeClr val="tx1"/>
            </a:solidFill>
          </a:ln>
        </p:spPr>
        <p:txBody>
          <a:bodyPr wrap="square">
            <a:spAutoFit/>
          </a:bodyPr>
          <a:lstStyle/>
          <a:p>
            <a:pPr fontAlgn="base"/>
            <a:r>
              <a:rPr lang="en-US" sz="1200" b="1" dirty="0"/>
              <a:t>The Importance of Women:</a:t>
            </a:r>
          </a:p>
          <a:p>
            <a:pPr fontAlgn="base"/>
            <a:endParaRPr lang="en-US" sz="1200" dirty="0"/>
          </a:p>
          <a:p>
            <a:pPr fontAlgn="base"/>
            <a:r>
              <a:rPr lang="en-US" sz="1200" dirty="0"/>
              <a:t>Elder Neal A. Maxwell said of women and their importance in the Lord’s plan:</a:t>
            </a:r>
          </a:p>
          <a:p>
            <a:pPr fontAlgn="base"/>
            <a:r>
              <a:rPr lang="en-US" sz="1200" dirty="0"/>
              <a:t>“We know so little, brothers and sisters, about the reasons for the division of duties between womanhood and manhood as well as between motherhood and priesthood. These were divinely determined in another time and another place. We are accustomed to focusing on the men of God because theirs is the priesthood and leadership line. But paralleling that authority line is a stream of righteous influence reflecting the remarkable women of God who have existed in all ages and dispensations, including our own. Greatness is not measured by coverage in column inches, either in newspapers or in the scriptures. The story of the women of God, therefore, is, for now, an untold drama within a drama. …</a:t>
            </a:r>
          </a:p>
          <a:p>
            <a:pPr fontAlgn="base"/>
            <a:r>
              <a:rPr lang="en-US" sz="1200" dirty="0"/>
              <a:t>“Just as certain men were foreordained from before the foundations of the world, so were certain women appointed to certain tasks. Divine design—not chance—brought Mary forward to be the mother of Jesus. The boy prophet, Joseph Smith, was blessed not only with a great father but also with a superb mother, Lucy Mack, who influenced a whole dispensation.</a:t>
            </a:r>
          </a:p>
          <a:p>
            <a:pPr fontAlgn="base"/>
            <a:r>
              <a:rPr lang="en-US" sz="1200" dirty="0"/>
              <a:t>“In our modern kingdom, it is no accident that women were, through the Relief Society, assigned compassionate service. So often the service of women seems instinctive, while that of some men seems more labored. It is precisely because the daughters of Zion are so uncommon that the adversary will not leave them alone. …</a:t>
            </a:r>
          </a:p>
          <a:p>
            <a:pPr fontAlgn="base"/>
            <a:r>
              <a:rPr lang="en-US" sz="1200" dirty="0"/>
              <a:t>“So often our sisters comfort others when their own needs are greater than those being comforted. That quality is like the generosity of Jesus on the cross. Empathy during agony is a portion of divinity!</a:t>
            </a:r>
          </a:p>
          <a:p>
            <a:pPr fontAlgn="base"/>
            <a:r>
              <a:rPr lang="en-US" sz="1200" dirty="0"/>
              <a:t>“When the real history of mankind is fully disclosed, will it feature the echoes of gunfire or the shaping sound of lullabies? The great armistices made by military men or the peacemaking of women in homes and neighborhoods? Will what happened in cradles and kitchens prove to be more controlling than what happened in congresses? When the surf of the centuries has made the great pyramids so much sand, the everlasting family will still be standing, because it is a celestial institution, formed outside </a:t>
            </a:r>
            <a:r>
              <a:rPr lang="en-US" sz="1200" dirty="0" err="1"/>
              <a:t>telestial</a:t>
            </a:r>
            <a:r>
              <a:rPr lang="en-US" sz="1200" dirty="0"/>
              <a:t> time. The women of God know this.</a:t>
            </a:r>
          </a:p>
          <a:p>
            <a:pPr fontAlgn="base"/>
            <a:r>
              <a:rPr lang="en-US" sz="1200" dirty="0"/>
              <a:t>“No wonder the men of God support and sustain you sisters in your unique roles, for the act of deserting home in order to shape society is like thoughtlessly removing crucial fingers from an imperiled dike in order to teach people to swim. …</a:t>
            </a:r>
          </a:p>
          <a:p>
            <a:pPr fontAlgn="base"/>
            <a:r>
              <a:rPr lang="en-US" sz="1200" dirty="0"/>
              <a:t>“Finally, remember: When we return to our real home, it will be with the ‘mutual approbation’ of those who reign in the ‘royal courts on high.’ There we will find beauty such as mortal ‘eye hath not seen’; we will hear sounds of surpassing music which mortal ‘ear hath not heard.’ Could such a regal homecoming be possible without the anticipatory arrangements of a Heavenly Mother?” (In Conference Report, Apr. 1978, pp. 13–15; or </a:t>
            </a:r>
            <a:r>
              <a:rPr lang="en-US" sz="1200" i="1" dirty="0"/>
              <a:t>Ensign,</a:t>
            </a:r>
            <a:r>
              <a:rPr lang="en-US" sz="1200" dirty="0"/>
              <a:t> May 1978, pp. 10–11.)</a:t>
            </a:r>
          </a:p>
          <a:p>
            <a:pPr fontAlgn="base"/>
            <a:endParaRPr lang="en-US" sz="1200" dirty="0"/>
          </a:p>
        </p:txBody>
      </p:sp>
    </p:spTree>
    <p:extLst>
      <p:ext uri="{BB962C8B-B14F-4D97-AF65-F5344CB8AC3E}">
        <p14:creationId xmlns:p14="http://schemas.microsoft.com/office/powerpoint/2010/main" val="4192091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8DE99A0-6DFF-41BA-A78C-3B7B34A10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137825" y="1092030"/>
            <a:ext cx="8187813" cy="5262979"/>
          </a:xfrm>
          <a:prstGeom prst="rect">
            <a:avLst/>
          </a:prstGeom>
          <a:noFill/>
        </p:spPr>
        <p:txBody>
          <a:bodyPr wrap="square" rtlCol="0">
            <a:spAutoFit/>
          </a:bodyPr>
          <a:lstStyle/>
          <a:p>
            <a:r>
              <a:rPr lang="en-US" sz="1600" b="1" dirty="0"/>
              <a:t>She was born on July 10, 1804, in Harmony, Susquehanna County, Pennsylvania and daughter of Isaac Hale and Elizabeth Lewis Hale</a:t>
            </a:r>
          </a:p>
          <a:p>
            <a:endParaRPr lang="en-US" sz="1600" b="1" dirty="0"/>
          </a:p>
          <a:p>
            <a:r>
              <a:rPr lang="en-US" sz="1600" b="1" dirty="0"/>
              <a:t>Her father withheld consent for her to marry Joseph, so they eloped in January 1827</a:t>
            </a:r>
          </a:p>
          <a:p>
            <a:endParaRPr lang="en-US" sz="1600" b="1" dirty="0"/>
          </a:p>
          <a:p>
            <a:r>
              <a:rPr lang="en-US" sz="1600" b="1" dirty="0"/>
              <a:t>She assisted her husband as a scribe in the translation of the Book of Mormon.</a:t>
            </a:r>
          </a:p>
          <a:p>
            <a:endParaRPr lang="en-US" sz="1600" b="1" dirty="0"/>
          </a:p>
          <a:p>
            <a:r>
              <a:rPr lang="en-US" sz="1600" b="1" dirty="0"/>
              <a:t>She was baptized on June 28, 1830 by Oliver Cowdery</a:t>
            </a:r>
          </a:p>
          <a:p>
            <a:endParaRPr lang="en-US" sz="1600" b="1" dirty="0"/>
          </a:p>
          <a:p>
            <a:r>
              <a:rPr lang="en-US" sz="1600" b="1" dirty="0"/>
              <a:t>She was instrumental in preparing a selection of hymns for the church D&amp;C 25</a:t>
            </a:r>
          </a:p>
          <a:p>
            <a:endParaRPr lang="en-US" sz="1600" b="1" dirty="0"/>
          </a:p>
          <a:p>
            <a:r>
              <a:rPr lang="en-US" sz="1600" b="1" dirty="0"/>
              <a:t>She is also mentioned in D&amp;C 132 concerning the Lord’s law of marriage</a:t>
            </a:r>
          </a:p>
          <a:p>
            <a:endParaRPr lang="en-US" sz="1600" b="1" dirty="0"/>
          </a:p>
          <a:p>
            <a:r>
              <a:rPr lang="en-US" sz="1600" b="1" dirty="0"/>
              <a:t>She was the first President of the Relief Society in 1879</a:t>
            </a:r>
          </a:p>
          <a:p>
            <a:endParaRPr lang="en-US" sz="1600" b="1" dirty="0"/>
          </a:p>
          <a:p>
            <a:r>
              <a:rPr lang="en-US" sz="1600" b="1" dirty="0"/>
              <a:t>She had 9 children and only 4 lived to maturity</a:t>
            </a:r>
          </a:p>
          <a:p>
            <a:endParaRPr lang="en-US" sz="1600" b="1" dirty="0"/>
          </a:p>
          <a:p>
            <a:r>
              <a:rPr lang="en-US" sz="1600" b="1" dirty="0"/>
              <a:t>After Joseph was martyred, she declined to go west with the Saints</a:t>
            </a:r>
          </a:p>
          <a:p>
            <a:endParaRPr lang="en-US" sz="1600" b="1" dirty="0"/>
          </a:p>
          <a:p>
            <a:r>
              <a:rPr lang="en-US" sz="1600" b="1" dirty="0"/>
              <a:t>She married Major Lewis </a:t>
            </a:r>
            <a:r>
              <a:rPr lang="en-US" sz="1600" b="1" dirty="0" err="1"/>
              <a:t>Bidamon</a:t>
            </a:r>
            <a:r>
              <a:rPr lang="en-US" sz="1600" b="1" dirty="0"/>
              <a:t> and passed away on April 30, 1879 in Nauvoo, Illinois at the age of 74 and was buried next to the plot where the Prophet Joseph was buried.</a:t>
            </a:r>
          </a:p>
        </p:txBody>
      </p:sp>
      <p:grpSp>
        <p:nvGrpSpPr>
          <p:cNvPr id="2" name="Group 33"/>
          <p:cNvGrpSpPr/>
          <p:nvPr/>
        </p:nvGrpSpPr>
        <p:grpSpPr>
          <a:xfrm>
            <a:off x="9075174" y="1450033"/>
            <a:ext cx="1981200" cy="4419599"/>
            <a:chOff x="4572000" y="1981200"/>
            <a:chExt cx="1981200" cy="4419599"/>
          </a:xfrm>
        </p:grpSpPr>
        <p:sp>
          <p:nvSpPr>
            <p:cNvPr id="35" name="Oval 34"/>
            <p:cNvSpPr/>
            <p:nvPr/>
          </p:nvSpPr>
          <p:spPr>
            <a:xfrm>
              <a:off x="5715000" y="2133600"/>
              <a:ext cx="838200" cy="1295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loud 35"/>
            <p:cNvSpPr/>
            <p:nvPr/>
          </p:nvSpPr>
          <p:spPr>
            <a:xfrm rot="16564297">
              <a:off x="4345638" y="2712538"/>
              <a:ext cx="1704490" cy="771004"/>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4050661">
              <a:off x="5644742" y="5808069"/>
              <a:ext cx="417361" cy="768100"/>
            </a:xfrm>
            <a:prstGeom prst="ellipse">
              <a:avLst/>
            </a:prstGeom>
            <a:solidFill>
              <a:srgbClr val="1D0E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4050661">
              <a:off x="4988307" y="5837869"/>
              <a:ext cx="389719" cy="717229"/>
            </a:xfrm>
            <a:prstGeom prst="ellipse">
              <a:avLst/>
            </a:prstGeom>
            <a:solidFill>
              <a:srgbClr val="1D0E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096000" y="4343400"/>
              <a:ext cx="361346" cy="70270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572000" y="4419600"/>
              <a:ext cx="403455" cy="70270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rot="20029742">
              <a:off x="5618214" y="3381034"/>
              <a:ext cx="674207" cy="1428703"/>
            </a:xfrm>
            <a:prstGeom prst="trapezoi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rot="1403006">
              <a:off x="4652999" y="3518351"/>
              <a:ext cx="674207" cy="1325844"/>
            </a:xfrm>
            <a:prstGeom prst="trapezoi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a:off x="4838570" y="3579005"/>
              <a:ext cx="1399758" cy="2529733"/>
            </a:xfrm>
            <a:prstGeom prst="trapezoi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77"/>
            <p:cNvGrpSpPr/>
            <p:nvPr/>
          </p:nvGrpSpPr>
          <p:grpSpPr>
            <a:xfrm>
              <a:off x="4876800" y="3276600"/>
              <a:ext cx="1248228" cy="1208918"/>
              <a:chOff x="7445829" y="1534282"/>
              <a:chExt cx="1248228" cy="1208918"/>
            </a:xfrm>
          </p:grpSpPr>
          <p:sp>
            <p:nvSpPr>
              <p:cNvPr id="49" name="Isosceles Triangle 48"/>
              <p:cNvSpPr/>
              <p:nvPr/>
            </p:nvSpPr>
            <p:spPr>
              <a:xfrm rot="10800000">
                <a:off x="7620000" y="1828800"/>
                <a:ext cx="838200" cy="6858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hord 49"/>
              <p:cNvSpPr/>
              <p:nvPr/>
            </p:nvSpPr>
            <p:spPr>
              <a:xfrm rot="1059312">
                <a:off x="7520333" y="1534282"/>
                <a:ext cx="744614" cy="1122435"/>
              </a:xfrm>
              <a:prstGeom prst="chord">
                <a:avLst>
                  <a:gd name="adj1" fmla="val 2700000"/>
                  <a:gd name="adj2" fmla="val 13413489"/>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hord 50"/>
              <p:cNvSpPr/>
              <p:nvPr/>
            </p:nvSpPr>
            <p:spPr>
              <a:xfrm rot="20540688" flipH="1">
                <a:off x="7846905" y="1556053"/>
                <a:ext cx="744614" cy="1122435"/>
              </a:xfrm>
              <a:prstGeom prst="chord">
                <a:avLst>
                  <a:gd name="adj1" fmla="val 2700000"/>
                  <a:gd name="adj2" fmla="val 13413489"/>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53"/>
              <p:cNvGrpSpPr/>
              <p:nvPr/>
            </p:nvGrpSpPr>
            <p:grpSpPr>
              <a:xfrm>
                <a:off x="7445829" y="1930400"/>
                <a:ext cx="1248228" cy="812800"/>
                <a:chOff x="1790203" y="1022292"/>
                <a:chExt cx="5523076" cy="3396303"/>
              </a:xfrm>
            </p:grpSpPr>
            <p:grpSp>
              <p:nvGrpSpPr>
                <p:cNvPr id="5" name="Group 1"/>
                <p:cNvGrpSpPr/>
                <p:nvPr/>
              </p:nvGrpSpPr>
              <p:grpSpPr>
                <a:xfrm rot="2680637">
                  <a:off x="1790203" y="1142805"/>
                  <a:ext cx="1524000" cy="1600200"/>
                  <a:chOff x="2286000" y="457200"/>
                  <a:chExt cx="1524000" cy="1600200"/>
                </a:xfrm>
              </p:grpSpPr>
              <p:sp>
                <p:nvSpPr>
                  <p:cNvPr id="70" name="Quad Arrow 2"/>
                  <p:cNvSpPr/>
                  <p:nvPr/>
                </p:nvSpPr>
                <p:spPr>
                  <a:xfrm>
                    <a:off x="2286000" y="457200"/>
                    <a:ext cx="1524000" cy="1600200"/>
                  </a:xfrm>
                  <a:prstGeom prst="quadArrow">
                    <a:avLst>
                      <a:gd name="adj1" fmla="val 35833"/>
                      <a:gd name="adj2" fmla="val 22500"/>
                      <a:gd name="adj3" fmla="val 22500"/>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Quad Arrow 3"/>
                  <p:cNvSpPr/>
                  <p:nvPr/>
                </p:nvSpPr>
                <p:spPr>
                  <a:xfrm>
                    <a:off x="2514600" y="667657"/>
                    <a:ext cx="1088571" cy="1143000"/>
                  </a:xfrm>
                  <a:prstGeom prst="quadArrow">
                    <a:avLst>
                      <a:gd name="adj1" fmla="val 35833"/>
                      <a:gd name="adj2" fmla="val 22500"/>
                      <a:gd name="adj3" fmla="val 22500"/>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4"/>
                  <p:cNvSpPr/>
                  <p:nvPr/>
                </p:nvSpPr>
                <p:spPr>
                  <a:xfrm>
                    <a:off x="2895600" y="914400"/>
                    <a:ext cx="304800" cy="609600"/>
                  </a:xfrm>
                  <a:prstGeom prst="diamon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rot="2149962">
                  <a:off x="2824256" y="2000084"/>
                  <a:ext cx="1524000" cy="1600200"/>
                  <a:chOff x="2286000" y="457200"/>
                  <a:chExt cx="1524000" cy="1600200"/>
                </a:xfrm>
              </p:grpSpPr>
              <p:sp>
                <p:nvSpPr>
                  <p:cNvPr id="67" name="Quad Arrow 6"/>
                  <p:cNvSpPr/>
                  <p:nvPr/>
                </p:nvSpPr>
                <p:spPr>
                  <a:xfrm>
                    <a:off x="2286000" y="457200"/>
                    <a:ext cx="1524000" cy="1600200"/>
                  </a:xfrm>
                  <a:prstGeom prst="quadArrow">
                    <a:avLst>
                      <a:gd name="adj1" fmla="val 35833"/>
                      <a:gd name="adj2" fmla="val 22500"/>
                      <a:gd name="adj3" fmla="val 22500"/>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Quad Arrow 67"/>
                  <p:cNvSpPr/>
                  <p:nvPr/>
                </p:nvSpPr>
                <p:spPr>
                  <a:xfrm>
                    <a:off x="2514600" y="667657"/>
                    <a:ext cx="1088571" cy="1143000"/>
                  </a:xfrm>
                  <a:prstGeom prst="quadArrow">
                    <a:avLst>
                      <a:gd name="adj1" fmla="val 35833"/>
                      <a:gd name="adj2" fmla="val 22500"/>
                      <a:gd name="adj3" fmla="val 22500"/>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p:cNvSpPr/>
                  <p:nvPr/>
                </p:nvSpPr>
                <p:spPr>
                  <a:xfrm>
                    <a:off x="2895600" y="914400"/>
                    <a:ext cx="304800" cy="609600"/>
                  </a:xfrm>
                  <a:prstGeom prst="diamon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9"/>
                <p:cNvGrpSpPr/>
                <p:nvPr/>
              </p:nvGrpSpPr>
              <p:grpSpPr>
                <a:xfrm>
                  <a:off x="3795818" y="2818395"/>
                  <a:ext cx="1524000" cy="1600200"/>
                  <a:chOff x="2286000" y="457200"/>
                  <a:chExt cx="1524000" cy="1600200"/>
                </a:xfrm>
              </p:grpSpPr>
              <p:sp>
                <p:nvSpPr>
                  <p:cNvPr id="64" name="Quad Arrow 63"/>
                  <p:cNvSpPr/>
                  <p:nvPr/>
                </p:nvSpPr>
                <p:spPr>
                  <a:xfrm>
                    <a:off x="2286000" y="457200"/>
                    <a:ext cx="1524000" cy="1600200"/>
                  </a:xfrm>
                  <a:prstGeom prst="quadArrow">
                    <a:avLst>
                      <a:gd name="adj1" fmla="val 35833"/>
                      <a:gd name="adj2" fmla="val 22500"/>
                      <a:gd name="adj3" fmla="val 22500"/>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Quad Arrow 64"/>
                  <p:cNvSpPr/>
                  <p:nvPr/>
                </p:nvSpPr>
                <p:spPr>
                  <a:xfrm>
                    <a:off x="2514600" y="667657"/>
                    <a:ext cx="1088571" cy="1143000"/>
                  </a:xfrm>
                  <a:prstGeom prst="quadArrow">
                    <a:avLst>
                      <a:gd name="adj1" fmla="val 35833"/>
                      <a:gd name="adj2" fmla="val 22500"/>
                      <a:gd name="adj3" fmla="val 22500"/>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2895600" y="914400"/>
                    <a:ext cx="304800" cy="609600"/>
                  </a:xfrm>
                  <a:prstGeom prst="diamon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3"/>
                <p:cNvGrpSpPr/>
                <p:nvPr/>
              </p:nvGrpSpPr>
              <p:grpSpPr>
                <a:xfrm rot="19268318">
                  <a:off x="4752958" y="1977419"/>
                  <a:ext cx="1524000" cy="1600200"/>
                  <a:chOff x="2286000" y="457200"/>
                  <a:chExt cx="1524000" cy="1600200"/>
                </a:xfrm>
              </p:grpSpPr>
              <p:sp>
                <p:nvSpPr>
                  <p:cNvPr id="61" name="Quad Arrow 60"/>
                  <p:cNvSpPr/>
                  <p:nvPr/>
                </p:nvSpPr>
                <p:spPr>
                  <a:xfrm>
                    <a:off x="2286000" y="457200"/>
                    <a:ext cx="1524000" cy="1600200"/>
                  </a:xfrm>
                  <a:prstGeom prst="quadArrow">
                    <a:avLst>
                      <a:gd name="adj1" fmla="val 35833"/>
                      <a:gd name="adj2" fmla="val 22500"/>
                      <a:gd name="adj3" fmla="val 22500"/>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Quad Arrow 61"/>
                  <p:cNvSpPr/>
                  <p:nvPr/>
                </p:nvSpPr>
                <p:spPr>
                  <a:xfrm>
                    <a:off x="2514600" y="667657"/>
                    <a:ext cx="1088571" cy="1143000"/>
                  </a:xfrm>
                  <a:prstGeom prst="quadArrow">
                    <a:avLst>
                      <a:gd name="adj1" fmla="val 35833"/>
                      <a:gd name="adj2" fmla="val 22500"/>
                      <a:gd name="adj3" fmla="val 22500"/>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2895600" y="914400"/>
                    <a:ext cx="304800" cy="609600"/>
                  </a:xfrm>
                  <a:prstGeom prst="diamon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7"/>
                <p:cNvGrpSpPr/>
                <p:nvPr/>
              </p:nvGrpSpPr>
              <p:grpSpPr>
                <a:xfrm rot="18613410">
                  <a:off x="5751179" y="984192"/>
                  <a:ext cx="1524000" cy="1600200"/>
                  <a:chOff x="2286000" y="457200"/>
                  <a:chExt cx="1524000" cy="1600200"/>
                </a:xfrm>
              </p:grpSpPr>
              <p:sp>
                <p:nvSpPr>
                  <p:cNvPr id="58" name="Quad Arrow 57"/>
                  <p:cNvSpPr/>
                  <p:nvPr/>
                </p:nvSpPr>
                <p:spPr>
                  <a:xfrm>
                    <a:off x="2286000" y="457200"/>
                    <a:ext cx="1524000" cy="1600200"/>
                  </a:xfrm>
                  <a:prstGeom prst="quadArrow">
                    <a:avLst>
                      <a:gd name="adj1" fmla="val 35833"/>
                      <a:gd name="adj2" fmla="val 22500"/>
                      <a:gd name="adj3" fmla="val 22500"/>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Quad Arrow 58"/>
                  <p:cNvSpPr/>
                  <p:nvPr/>
                </p:nvSpPr>
                <p:spPr>
                  <a:xfrm>
                    <a:off x="2514600" y="667657"/>
                    <a:ext cx="1088571" cy="1143000"/>
                  </a:xfrm>
                  <a:prstGeom prst="quadArrow">
                    <a:avLst>
                      <a:gd name="adj1" fmla="val 35833"/>
                      <a:gd name="adj2" fmla="val 22500"/>
                      <a:gd name="adj3" fmla="val 22500"/>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2895600" y="914400"/>
                    <a:ext cx="304800" cy="609600"/>
                  </a:xfrm>
                  <a:prstGeom prst="diamon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5" name="Oval 44"/>
            <p:cNvSpPr/>
            <p:nvPr/>
          </p:nvSpPr>
          <p:spPr>
            <a:xfrm>
              <a:off x="4953000" y="2286000"/>
              <a:ext cx="1056728" cy="1600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876800" y="1981200"/>
              <a:ext cx="838200" cy="685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5450114" y="2017486"/>
              <a:ext cx="631372" cy="685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oud 47"/>
            <p:cNvSpPr/>
            <p:nvPr/>
          </p:nvSpPr>
          <p:spPr>
            <a:xfrm rot="16564297">
              <a:off x="5257320" y="2772473"/>
              <a:ext cx="1507787" cy="588647"/>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p:cNvSpPr txBox="1"/>
          <p:nvPr/>
        </p:nvSpPr>
        <p:spPr>
          <a:xfrm>
            <a:off x="9457763" y="6526337"/>
            <a:ext cx="2667000" cy="369332"/>
          </a:xfrm>
          <a:prstGeom prst="rect">
            <a:avLst/>
          </a:prstGeom>
          <a:noFill/>
        </p:spPr>
        <p:txBody>
          <a:bodyPr wrap="square" rtlCol="0">
            <a:spAutoFit/>
          </a:bodyPr>
          <a:lstStyle/>
          <a:p>
            <a:pPr algn="r"/>
            <a:r>
              <a:rPr lang="en-US" dirty="0"/>
              <a:t>Who’s Who</a:t>
            </a:r>
          </a:p>
        </p:txBody>
      </p:sp>
      <p:sp>
        <p:nvSpPr>
          <p:cNvPr id="9" name="TextBox 8"/>
          <p:cNvSpPr txBox="1"/>
          <p:nvPr/>
        </p:nvSpPr>
        <p:spPr>
          <a:xfrm>
            <a:off x="1524000" y="1"/>
            <a:ext cx="9144000" cy="830997"/>
          </a:xfrm>
          <a:prstGeom prst="rect">
            <a:avLst/>
          </a:prstGeom>
          <a:noFill/>
        </p:spPr>
        <p:txBody>
          <a:bodyPr wrap="square" rtlCol="0">
            <a:spAutoFit/>
          </a:bodyPr>
          <a:lstStyle/>
          <a:p>
            <a:pPr algn="ctr"/>
            <a:r>
              <a:rPr lang="en-US" sz="4800" b="1" dirty="0">
                <a:latin typeface="Lucida Calligraphy" pitchFamily="66" charset="0"/>
              </a:rPr>
              <a:t>Emma</a:t>
            </a:r>
          </a:p>
        </p:txBody>
      </p:sp>
    </p:spTree>
    <p:extLst>
      <p:ext uri="{BB962C8B-B14F-4D97-AF65-F5344CB8AC3E}">
        <p14:creationId xmlns:p14="http://schemas.microsoft.com/office/powerpoint/2010/main" val="272977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down)">
                                      <p:cBhvr>
                                        <p:cTn id="9" dur="580">
                                          <p:stCondLst>
                                            <p:cond delay="0"/>
                                          </p:stCondLst>
                                        </p:cTn>
                                        <p:tgtEl>
                                          <p:spTgt spid="2"/>
                                        </p:tgtEl>
                                      </p:cBhvr>
                                    </p:animEffect>
                                    <p:anim calcmode="lin" valueType="num">
                                      <p:cBhvr>
                                        <p:cTn id="1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5" dur="26">
                                          <p:stCondLst>
                                            <p:cond delay="650"/>
                                          </p:stCondLst>
                                        </p:cTn>
                                        <p:tgtEl>
                                          <p:spTgt spid="2"/>
                                        </p:tgtEl>
                                      </p:cBhvr>
                                      <p:to x="100000" y="60000"/>
                                    </p:animScale>
                                    <p:animScale>
                                      <p:cBhvr>
                                        <p:cTn id="16" dur="166" decel="50000">
                                          <p:stCondLst>
                                            <p:cond delay="676"/>
                                          </p:stCondLst>
                                        </p:cTn>
                                        <p:tgtEl>
                                          <p:spTgt spid="2"/>
                                        </p:tgtEl>
                                      </p:cBhvr>
                                      <p:to x="100000" y="100000"/>
                                    </p:animScale>
                                    <p:animScale>
                                      <p:cBhvr>
                                        <p:cTn id="17" dur="26">
                                          <p:stCondLst>
                                            <p:cond delay="1312"/>
                                          </p:stCondLst>
                                        </p:cTn>
                                        <p:tgtEl>
                                          <p:spTgt spid="2"/>
                                        </p:tgtEl>
                                      </p:cBhvr>
                                      <p:to x="100000" y="80000"/>
                                    </p:animScale>
                                    <p:animScale>
                                      <p:cBhvr>
                                        <p:cTn id="18" dur="166" decel="50000">
                                          <p:stCondLst>
                                            <p:cond delay="1338"/>
                                          </p:stCondLst>
                                        </p:cTn>
                                        <p:tgtEl>
                                          <p:spTgt spid="2"/>
                                        </p:tgtEl>
                                      </p:cBhvr>
                                      <p:to x="100000" y="100000"/>
                                    </p:animScale>
                                    <p:animScale>
                                      <p:cBhvr>
                                        <p:cTn id="19" dur="26">
                                          <p:stCondLst>
                                            <p:cond delay="1642"/>
                                          </p:stCondLst>
                                        </p:cTn>
                                        <p:tgtEl>
                                          <p:spTgt spid="2"/>
                                        </p:tgtEl>
                                      </p:cBhvr>
                                      <p:to x="100000" y="90000"/>
                                    </p:animScale>
                                    <p:animScale>
                                      <p:cBhvr>
                                        <p:cTn id="20" dur="166" decel="50000">
                                          <p:stCondLst>
                                            <p:cond delay="1668"/>
                                          </p:stCondLst>
                                        </p:cTn>
                                        <p:tgtEl>
                                          <p:spTgt spid="2"/>
                                        </p:tgtEl>
                                      </p:cBhvr>
                                      <p:to x="100000" y="100000"/>
                                    </p:animScale>
                                    <p:animScale>
                                      <p:cBhvr>
                                        <p:cTn id="21" dur="26">
                                          <p:stCondLst>
                                            <p:cond delay="1808"/>
                                          </p:stCondLst>
                                        </p:cTn>
                                        <p:tgtEl>
                                          <p:spTgt spid="2"/>
                                        </p:tgtEl>
                                      </p:cBhvr>
                                      <p:to x="100000" y="95000"/>
                                    </p:animScale>
                                    <p:animScale>
                                      <p:cBhvr>
                                        <p:cTn id="22" dur="166" decel="50000">
                                          <p:stCondLst>
                                            <p:cond delay="1834"/>
                                          </p:stCondLst>
                                        </p:cTn>
                                        <p:tgtEl>
                                          <p:spTgt spid="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315A18D-361E-4105-8121-7449AB3E1D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3" name="TextBox 72"/>
          <p:cNvSpPr txBox="1"/>
          <p:nvPr/>
        </p:nvSpPr>
        <p:spPr>
          <a:xfrm>
            <a:off x="678426" y="1219200"/>
            <a:ext cx="4731774" cy="2308324"/>
          </a:xfrm>
          <a:prstGeom prst="rect">
            <a:avLst/>
          </a:prstGeom>
          <a:noFill/>
        </p:spPr>
        <p:txBody>
          <a:bodyPr wrap="square" rtlCol="0">
            <a:spAutoFit/>
          </a:bodyPr>
          <a:lstStyle/>
          <a:p>
            <a:r>
              <a:rPr lang="en-US" sz="2400" b="1" dirty="0"/>
              <a:t>It is reported that Emma was a beautiful woman with an attractive personality, and she had the reputation of being a refined and dignified woman who was an excellent housekeeper and cook.</a:t>
            </a:r>
          </a:p>
        </p:txBody>
      </p:sp>
      <p:sp>
        <p:nvSpPr>
          <p:cNvPr id="9" name="TextBox 8"/>
          <p:cNvSpPr txBox="1"/>
          <p:nvPr/>
        </p:nvSpPr>
        <p:spPr>
          <a:xfrm>
            <a:off x="1524000" y="1"/>
            <a:ext cx="9144000" cy="830997"/>
          </a:xfrm>
          <a:prstGeom prst="rect">
            <a:avLst/>
          </a:prstGeom>
          <a:noFill/>
        </p:spPr>
        <p:txBody>
          <a:bodyPr wrap="square" rtlCol="0">
            <a:spAutoFit/>
          </a:bodyPr>
          <a:lstStyle/>
          <a:p>
            <a:pPr algn="ctr"/>
            <a:r>
              <a:rPr lang="en-US" sz="4800" b="1" dirty="0">
                <a:latin typeface="Lucida Calligraphy" pitchFamily="66" charset="0"/>
              </a:rPr>
              <a:t>Before Marriage</a:t>
            </a:r>
          </a:p>
        </p:txBody>
      </p:sp>
      <p:sp>
        <p:nvSpPr>
          <p:cNvPr id="55" name="Rectangle 54"/>
          <p:cNvSpPr/>
          <p:nvPr/>
        </p:nvSpPr>
        <p:spPr>
          <a:xfrm>
            <a:off x="5262716" y="4847130"/>
            <a:ext cx="5124450" cy="830997"/>
          </a:xfrm>
          <a:prstGeom prst="rect">
            <a:avLst/>
          </a:prstGeom>
        </p:spPr>
        <p:txBody>
          <a:bodyPr wrap="square">
            <a:spAutoFit/>
          </a:bodyPr>
          <a:lstStyle/>
          <a:p>
            <a:r>
              <a:rPr lang="en-US" sz="2400" b="1" dirty="0"/>
              <a:t>Her Methodist upbringing had helped her develop a great love of music.</a:t>
            </a:r>
          </a:p>
        </p:txBody>
      </p:sp>
      <p:pic>
        <p:nvPicPr>
          <p:cNvPr id="3" name="Picture 2">
            <a:extLst>
              <a:ext uri="{FF2B5EF4-FFF2-40B4-BE49-F238E27FC236}">
                <a16:creationId xmlns:a16="http://schemas.microsoft.com/office/drawing/2014/main" id="{D2834875-54AB-41C4-9AA8-C34ED84E09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0698" y="930202"/>
            <a:ext cx="2241455" cy="3356662"/>
          </a:xfrm>
          <a:prstGeom prst="rect">
            <a:avLst/>
          </a:prstGeom>
        </p:spPr>
      </p:pic>
      <p:pic>
        <p:nvPicPr>
          <p:cNvPr id="5" name="Picture 4">
            <a:extLst>
              <a:ext uri="{FF2B5EF4-FFF2-40B4-BE49-F238E27FC236}">
                <a16:creationId xmlns:a16="http://schemas.microsoft.com/office/drawing/2014/main" id="{A6BF085E-D4F0-42DD-85DE-AC721D0423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306" y="3845843"/>
            <a:ext cx="3754161" cy="2649996"/>
          </a:xfrm>
          <a:prstGeom prst="rect">
            <a:avLst/>
          </a:prstGeom>
        </p:spPr>
      </p:pic>
    </p:spTree>
    <p:extLst>
      <p:ext uri="{BB962C8B-B14F-4D97-AF65-F5344CB8AC3E}">
        <p14:creationId xmlns:p14="http://schemas.microsoft.com/office/powerpoint/2010/main" val="118275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1000"/>
                                        <p:tgtEl>
                                          <p:spTgt spid="55"/>
                                        </p:tgtEl>
                                      </p:cBhvr>
                                    </p:animEffect>
                                    <p:anim calcmode="lin" valueType="num">
                                      <p:cBhvr>
                                        <p:cTn id="13" dur="1000" fill="hold"/>
                                        <p:tgtEl>
                                          <p:spTgt spid="55"/>
                                        </p:tgtEl>
                                        <p:attrNameLst>
                                          <p:attrName>ppt_x</p:attrName>
                                        </p:attrNameLst>
                                      </p:cBhvr>
                                      <p:tavLst>
                                        <p:tav tm="0">
                                          <p:val>
                                            <p:strVal val="#ppt_x"/>
                                          </p:val>
                                        </p:tav>
                                        <p:tav tm="100000">
                                          <p:val>
                                            <p:strVal val="#ppt_x"/>
                                          </p:val>
                                        </p:tav>
                                      </p:tavLst>
                                    </p:anim>
                                    <p:anim calcmode="lin" valueType="num">
                                      <p:cBhvr>
                                        <p:cTn id="1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518A133-1A59-479A-B911-A70E55C3FD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3" name="TextBox 72"/>
          <p:cNvSpPr txBox="1"/>
          <p:nvPr/>
        </p:nvSpPr>
        <p:spPr>
          <a:xfrm>
            <a:off x="678426" y="731163"/>
            <a:ext cx="4751439" cy="2677656"/>
          </a:xfrm>
          <a:prstGeom prst="rect">
            <a:avLst/>
          </a:prstGeom>
          <a:noFill/>
        </p:spPr>
        <p:txBody>
          <a:bodyPr wrap="square" rtlCol="0">
            <a:spAutoFit/>
          </a:bodyPr>
          <a:lstStyle/>
          <a:p>
            <a:r>
              <a:rPr lang="en-US" sz="2400" b="1" dirty="0"/>
              <a:t>The first three years for the newly married couple were indeed tense and trying ones. </a:t>
            </a:r>
          </a:p>
          <a:p>
            <a:endParaRPr lang="en-US" sz="2400" b="1" dirty="0"/>
          </a:p>
          <a:p>
            <a:r>
              <a:rPr lang="en-US" sz="2400" b="1" dirty="0"/>
              <a:t>Eight months after their marriage Joseph received the golden plates from the angel Moroni.</a:t>
            </a:r>
          </a:p>
        </p:txBody>
      </p:sp>
      <p:sp>
        <p:nvSpPr>
          <p:cNvPr id="9" name="TextBox 8"/>
          <p:cNvSpPr txBox="1"/>
          <p:nvPr/>
        </p:nvSpPr>
        <p:spPr>
          <a:xfrm>
            <a:off x="1524000" y="1"/>
            <a:ext cx="9144000" cy="830997"/>
          </a:xfrm>
          <a:prstGeom prst="rect">
            <a:avLst/>
          </a:prstGeom>
          <a:noFill/>
        </p:spPr>
        <p:txBody>
          <a:bodyPr wrap="square" rtlCol="0">
            <a:spAutoFit/>
          </a:bodyPr>
          <a:lstStyle/>
          <a:p>
            <a:pPr algn="ctr"/>
            <a:r>
              <a:rPr lang="en-US" sz="4800" b="1" dirty="0">
                <a:latin typeface="Lucida Calligraphy" pitchFamily="66" charset="0"/>
              </a:rPr>
              <a:t>Married Life</a:t>
            </a:r>
          </a:p>
        </p:txBody>
      </p:sp>
      <p:sp>
        <p:nvSpPr>
          <p:cNvPr id="55" name="Rectangle 54"/>
          <p:cNvSpPr/>
          <p:nvPr/>
        </p:nvSpPr>
        <p:spPr>
          <a:xfrm>
            <a:off x="3540526" y="3888016"/>
            <a:ext cx="5444357" cy="2677656"/>
          </a:xfrm>
          <a:prstGeom prst="rect">
            <a:avLst/>
          </a:prstGeom>
        </p:spPr>
        <p:txBody>
          <a:bodyPr wrap="square">
            <a:spAutoFit/>
          </a:bodyPr>
          <a:lstStyle/>
          <a:p>
            <a:r>
              <a:rPr lang="en-US" sz="2400" b="1" dirty="0"/>
              <a:t>From that moment on their lives were punctuated with persecution and trial. Emma passed through these trying experiences with her husband. She was at his side during those agonizing months when Joseph lost the gift to translate. She served as his scribe for a while.</a:t>
            </a:r>
          </a:p>
        </p:txBody>
      </p:sp>
      <p:pic>
        <p:nvPicPr>
          <p:cNvPr id="5" name="Picture 4">
            <a:extLst>
              <a:ext uri="{FF2B5EF4-FFF2-40B4-BE49-F238E27FC236}">
                <a16:creationId xmlns:a16="http://schemas.microsoft.com/office/drawing/2014/main" id="{37E20288-E416-49AE-8B39-E2A5BA888F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9450" y="1081088"/>
            <a:ext cx="2667000" cy="2514600"/>
          </a:xfrm>
          <a:prstGeom prst="rect">
            <a:avLst/>
          </a:prstGeom>
        </p:spPr>
      </p:pic>
      <p:pic>
        <p:nvPicPr>
          <p:cNvPr id="7" name="Picture 6">
            <a:extLst>
              <a:ext uri="{FF2B5EF4-FFF2-40B4-BE49-F238E27FC236}">
                <a16:creationId xmlns:a16="http://schemas.microsoft.com/office/drawing/2014/main" id="{08B591E4-3CF0-430E-B00E-E026489AF2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1840" y="3876109"/>
            <a:ext cx="1795279" cy="2514600"/>
          </a:xfrm>
          <a:prstGeom prst="rect">
            <a:avLst/>
          </a:prstGeom>
        </p:spPr>
      </p:pic>
      <p:pic>
        <p:nvPicPr>
          <p:cNvPr id="11" name="Picture 10">
            <a:extLst>
              <a:ext uri="{FF2B5EF4-FFF2-40B4-BE49-F238E27FC236}">
                <a16:creationId xmlns:a16="http://schemas.microsoft.com/office/drawing/2014/main" id="{079DB234-B4EF-468B-BFDC-E8E47E6DB2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6464" y="4005594"/>
            <a:ext cx="1743803" cy="2442499"/>
          </a:xfrm>
          <a:prstGeom prst="rect">
            <a:avLst/>
          </a:prstGeom>
        </p:spPr>
      </p:pic>
    </p:spTree>
    <p:extLst>
      <p:ext uri="{BB962C8B-B14F-4D97-AF65-F5344CB8AC3E}">
        <p14:creationId xmlns:p14="http://schemas.microsoft.com/office/powerpoint/2010/main" val="157693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1000"/>
                                        <p:tgtEl>
                                          <p:spTgt spid="55"/>
                                        </p:tgtEl>
                                      </p:cBhvr>
                                    </p:animEffect>
                                    <p:anim calcmode="lin" valueType="num">
                                      <p:cBhvr>
                                        <p:cTn id="13" dur="1000" fill="hold"/>
                                        <p:tgtEl>
                                          <p:spTgt spid="55"/>
                                        </p:tgtEl>
                                        <p:attrNameLst>
                                          <p:attrName>ppt_x</p:attrName>
                                        </p:attrNameLst>
                                      </p:cBhvr>
                                      <p:tavLst>
                                        <p:tav tm="0">
                                          <p:val>
                                            <p:strVal val="#ppt_x"/>
                                          </p:val>
                                        </p:tav>
                                        <p:tav tm="100000">
                                          <p:val>
                                            <p:strVal val="#ppt_x"/>
                                          </p:val>
                                        </p:tav>
                                      </p:tavLst>
                                    </p:anim>
                                    <p:anim calcmode="lin" valueType="num">
                                      <p:cBhvr>
                                        <p:cTn id="14" dur="1000" fill="hold"/>
                                        <p:tgtEl>
                                          <p:spTgt spid="5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F0504FD-A5D6-425D-88B1-DDEAB45E7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3" name="TextBox 72"/>
          <p:cNvSpPr txBox="1"/>
          <p:nvPr/>
        </p:nvSpPr>
        <p:spPr>
          <a:xfrm>
            <a:off x="1752600" y="1219200"/>
            <a:ext cx="4638368" cy="1938992"/>
          </a:xfrm>
          <a:prstGeom prst="rect">
            <a:avLst/>
          </a:prstGeom>
          <a:noFill/>
        </p:spPr>
        <p:txBody>
          <a:bodyPr wrap="square" rtlCol="0">
            <a:spAutoFit/>
          </a:bodyPr>
          <a:lstStyle/>
          <a:p>
            <a:r>
              <a:rPr lang="en-US" sz="2400" b="1" dirty="0"/>
              <a:t>She traveled with the Prophet on many of his missionary journeys and shared with him the joy and sorrow associated with the preaching of the gospel.</a:t>
            </a:r>
          </a:p>
        </p:txBody>
      </p:sp>
      <p:sp>
        <p:nvSpPr>
          <p:cNvPr id="9" name="TextBox 8"/>
          <p:cNvSpPr txBox="1"/>
          <p:nvPr/>
        </p:nvSpPr>
        <p:spPr>
          <a:xfrm>
            <a:off x="1524000" y="1"/>
            <a:ext cx="9144000" cy="830997"/>
          </a:xfrm>
          <a:prstGeom prst="rect">
            <a:avLst/>
          </a:prstGeom>
          <a:noFill/>
        </p:spPr>
        <p:txBody>
          <a:bodyPr wrap="square" rtlCol="0">
            <a:spAutoFit/>
          </a:bodyPr>
          <a:lstStyle/>
          <a:p>
            <a:pPr algn="ctr"/>
            <a:r>
              <a:rPr lang="en-US" sz="4800" b="1" dirty="0">
                <a:latin typeface="Lucida Calligraphy" pitchFamily="66" charset="0"/>
              </a:rPr>
              <a:t>Life As A Companion</a:t>
            </a:r>
          </a:p>
        </p:txBody>
      </p:sp>
      <p:sp>
        <p:nvSpPr>
          <p:cNvPr id="55" name="Rectangle 54"/>
          <p:cNvSpPr/>
          <p:nvPr/>
        </p:nvSpPr>
        <p:spPr>
          <a:xfrm>
            <a:off x="4495800" y="4343400"/>
            <a:ext cx="5943600" cy="2308324"/>
          </a:xfrm>
          <a:prstGeom prst="rect">
            <a:avLst/>
          </a:prstGeom>
        </p:spPr>
        <p:txBody>
          <a:bodyPr wrap="square">
            <a:spAutoFit/>
          </a:bodyPr>
          <a:lstStyle/>
          <a:p>
            <a:r>
              <a:rPr lang="en-US" b="1" dirty="0"/>
              <a:t>“I have never seen a woman in my life, who would endure every species of fatigue and hardship, from month to month, and from year to year, with that unflinching courage, zeal, and patience, which she has ever done; for I know that which she has had to endure … she has breasted the storms of persecution, and buffeted the rage of men and devils, which would have borne down almost any other woman.” Lucy Mack Smith</a:t>
            </a:r>
          </a:p>
        </p:txBody>
      </p:sp>
      <p:pic>
        <p:nvPicPr>
          <p:cNvPr id="6" name="Picture 5">
            <a:extLst>
              <a:ext uri="{FF2B5EF4-FFF2-40B4-BE49-F238E27FC236}">
                <a16:creationId xmlns:a16="http://schemas.microsoft.com/office/drawing/2014/main" id="{46F164F6-9428-417F-B90A-380A1BCDF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9366" y="3429000"/>
            <a:ext cx="2213040" cy="2975106"/>
          </a:xfrm>
          <a:prstGeom prst="rect">
            <a:avLst/>
          </a:prstGeom>
        </p:spPr>
      </p:pic>
      <p:pic>
        <p:nvPicPr>
          <p:cNvPr id="8" name="Picture 7">
            <a:extLst>
              <a:ext uri="{FF2B5EF4-FFF2-40B4-BE49-F238E27FC236}">
                <a16:creationId xmlns:a16="http://schemas.microsoft.com/office/drawing/2014/main" id="{2E362CC9-BBDE-4BFA-9882-10D3CA3168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6200" y="1020791"/>
            <a:ext cx="2511770" cy="3322608"/>
          </a:xfrm>
          <a:prstGeom prst="rect">
            <a:avLst/>
          </a:prstGeom>
        </p:spPr>
      </p:pic>
    </p:spTree>
    <p:extLst>
      <p:ext uri="{BB962C8B-B14F-4D97-AF65-F5344CB8AC3E}">
        <p14:creationId xmlns:p14="http://schemas.microsoft.com/office/powerpoint/2010/main" val="67124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1000"/>
                                        <p:tgtEl>
                                          <p:spTgt spid="55"/>
                                        </p:tgtEl>
                                      </p:cBhvr>
                                    </p:animEffect>
                                    <p:anim calcmode="lin" valueType="num">
                                      <p:cBhvr>
                                        <p:cTn id="13" dur="1000" fill="hold"/>
                                        <p:tgtEl>
                                          <p:spTgt spid="55"/>
                                        </p:tgtEl>
                                        <p:attrNameLst>
                                          <p:attrName>ppt_x</p:attrName>
                                        </p:attrNameLst>
                                      </p:cBhvr>
                                      <p:tavLst>
                                        <p:tav tm="0">
                                          <p:val>
                                            <p:strVal val="#ppt_x"/>
                                          </p:val>
                                        </p:tav>
                                        <p:tav tm="100000">
                                          <p:val>
                                            <p:strVal val="#ppt_x"/>
                                          </p:val>
                                        </p:tav>
                                      </p:tavLst>
                                    </p:anim>
                                    <p:anim calcmode="lin" valueType="num">
                                      <p:cBhvr>
                                        <p:cTn id="1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8B44449-E8F1-42C2-9216-E31CD0581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3" name="TextBox 72"/>
          <p:cNvSpPr txBox="1"/>
          <p:nvPr/>
        </p:nvSpPr>
        <p:spPr>
          <a:xfrm>
            <a:off x="3729402" y="941726"/>
            <a:ext cx="3657600" cy="2308324"/>
          </a:xfrm>
          <a:prstGeom prst="rect">
            <a:avLst/>
          </a:prstGeom>
          <a:noFill/>
        </p:spPr>
        <p:txBody>
          <a:bodyPr wrap="square" rtlCol="0">
            <a:spAutoFit/>
          </a:bodyPr>
          <a:lstStyle/>
          <a:p>
            <a:pPr fontAlgn="base"/>
            <a:r>
              <a:rPr lang="en-US" b="1" dirty="0"/>
              <a:t>Emma experienced tragedy, heartache, and persecution.</a:t>
            </a:r>
          </a:p>
          <a:p>
            <a:pPr fontAlgn="base"/>
            <a:r>
              <a:rPr lang="en-US" b="1" dirty="0"/>
              <a:t>While living in Harmony, Pennsylvania, Emma gave birth to a son named Alvin who did not long survive. Emma herself became critically ill, and Joseph feared she would not live. </a:t>
            </a:r>
          </a:p>
        </p:txBody>
      </p:sp>
      <p:sp>
        <p:nvSpPr>
          <p:cNvPr id="9" name="TextBox 8"/>
          <p:cNvSpPr txBox="1"/>
          <p:nvPr/>
        </p:nvSpPr>
        <p:spPr>
          <a:xfrm>
            <a:off x="1524000" y="1"/>
            <a:ext cx="9144000" cy="830997"/>
          </a:xfrm>
          <a:prstGeom prst="rect">
            <a:avLst/>
          </a:prstGeom>
          <a:noFill/>
        </p:spPr>
        <p:txBody>
          <a:bodyPr wrap="square" rtlCol="0">
            <a:spAutoFit/>
          </a:bodyPr>
          <a:lstStyle/>
          <a:p>
            <a:pPr algn="ctr"/>
            <a:r>
              <a:rPr lang="en-US" sz="4800" b="1" dirty="0">
                <a:latin typeface="Lucida Calligraphy" pitchFamily="66" charset="0"/>
              </a:rPr>
              <a:t>Tribulation</a:t>
            </a:r>
          </a:p>
        </p:txBody>
      </p:sp>
      <p:sp>
        <p:nvSpPr>
          <p:cNvPr id="17" name="TextBox 16"/>
          <p:cNvSpPr txBox="1"/>
          <p:nvPr/>
        </p:nvSpPr>
        <p:spPr>
          <a:xfrm>
            <a:off x="5558202" y="4022973"/>
            <a:ext cx="5393724" cy="2308324"/>
          </a:xfrm>
          <a:prstGeom prst="rect">
            <a:avLst/>
          </a:prstGeom>
          <a:noFill/>
        </p:spPr>
        <p:txBody>
          <a:bodyPr wrap="square" rtlCol="0">
            <a:spAutoFit/>
          </a:bodyPr>
          <a:lstStyle/>
          <a:p>
            <a:pPr fontAlgn="base"/>
            <a:r>
              <a:rPr lang="en-US" b="1" dirty="0"/>
              <a:t>When she recovered, she heard the devastating news that the 116 translated pages of manuscript had been lost by Joseph’s friend Martin Harris. Even in her frail health, Emma consoled her heartbroken husband, who had lost the power to translate. Together, they awaited the Lord’s will for the translation of the plates. She was later forced to leave her home in Harmony because of threats from malicious people.</a:t>
            </a:r>
          </a:p>
        </p:txBody>
      </p:sp>
      <p:pic>
        <p:nvPicPr>
          <p:cNvPr id="3" name="Picture 2">
            <a:extLst>
              <a:ext uri="{FF2B5EF4-FFF2-40B4-BE49-F238E27FC236}">
                <a16:creationId xmlns:a16="http://schemas.microsoft.com/office/drawing/2014/main" id="{CFD75102-3F8A-496E-AC0C-250E8FDB3B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8544" y="3773785"/>
            <a:ext cx="2806700" cy="2806700"/>
          </a:xfrm>
          <a:prstGeom prst="rect">
            <a:avLst/>
          </a:prstGeom>
        </p:spPr>
      </p:pic>
      <p:grpSp>
        <p:nvGrpSpPr>
          <p:cNvPr id="7" name="Group 6">
            <a:extLst>
              <a:ext uri="{FF2B5EF4-FFF2-40B4-BE49-F238E27FC236}">
                <a16:creationId xmlns:a16="http://schemas.microsoft.com/office/drawing/2014/main" id="{036AFDF5-F4D4-4C74-B5C5-82D0E4B30AAA}"/>
              </a:ext>
            </a:extLst>
          </p:cNvPr>
          <p:cNvGrpSpPr/>
          <p:nvPr/>
        </p:nvGrpSpPr>
        <p:grpSpPr>
          <a:xfrm>
            <a:off x="7315200" y="1022629"/>
            <a:ext cx="2843577" cy="2227421"/>
            <a:chOff x="6784258" y="1035049"/>
            <a:chExt cx="2843577" cy="2227421"/>
          </a:xfrm>
        </p:grpSpPr>
        <p:pic>
          <p:nvPicPr>
            <p:cNvPr id="5" name="Picture 4">
              <a:extLst>
                <a:ext uri="{FF2B5EF4-FFF2-40B4-BE49-F238E27FC236}">
                  <a16:creationId xmlns:a16="http://schemas.microsoft.com/office/drawing/2014/main" id="{9D21E2A7-4019-4301-9B1C-4D4DD678B7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6060" y="1035049"/>
              <a:ext cx="2771775" cy="1981200"/>
            </a:xfrm>
            <a:prstGeom prst="rect">
              <a:avLst/>
            </a:prstGeom>
          </p:spPr>
        </p:pic>
        <p:sp>
          <p:nvSpPr>
            <p:cNvPr id="6" name="TextBox 5">
              <a:extLst>
                <a:ext uri="{FF2B5EF4-FFF2-40B4-BE49-F238E27FC236}">
                  <a16:creationId xmlns:a16="http://schemas.microsoft.com/office/drawing/2014/main" id="{E2B9AF5D-3D6F-4285-850B-9658B78A020E}"/>
                </a:ext>
              </a:extLst>
            </p:cNvPr>
            <p:cNvSpPr txBox="1"/>
            <p:nvPr/>
          </p:nvSpPr>
          <p:spPr>
            <a:xfrm>
              <a:off x="6784258" y="3016249"/>
              <a:ext cx="2143432" cy="246221"/>
            </a:xfrm>
            <a:prstGeom prst="rect">
              <a:avLst/>
            </a:prstGeom>
            <a:noFill/>
          </p:spPr>
          <p:txBody>
            <a:bodyPr wrap="square" rtlCol="0">
              <a:spAutoFit/>
            </a:bodyPr>
            <a:lstStyle/>
            <a:p>
              <a:r>
                <a:rPr lang="en-US" sz="1000" dirty="0"/>
                <a:t>Liz Lemon Swindle</a:t>
              </a:r>
            </a:p>
          </p:txBody>
        </p:sp>
      </p:grpSp>
      <p:pic>
        <p:nvPicPr>
          <p:cNvPr id="11" name="Picture 10">
            <a:extLst>
              <a:ext uri="{FF2B5EF4-FFF2-40B4-BE49-F238E27FC236}">
                <a16:creationId xmlns:a16="http://schemas.microsoft.com/office/drawing/2014/main" id="{C3B555AA-1FFD-477F-A91D-9F9A40810D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202" y="415500"/>
            <a:ext cx="3408684" cy="2433604"/>
          </a:xfrm>
          <a:prstGeom prst="rect">
            <a:avLst/>
          </a:prstGeom>
        </p:spPr>
      </p:pic>
    </p:spTree>
    <p:extLst>
      <p:ext uri="{BB962C8B-B14F-4D97-AF65-F5344CB8AC3E}">
        <p14:creationId xmlns:p14="http://schemas.microsoft.com/office/powerpoint/2010/main" val="344549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20263D6-0EAA-4294-8AAD-EEE0C816F0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3" name="TextBox 72"/>
          <p:cNvSpPr txBox="1"/>
          <p:nvPr/>
        </p:nvSpPr>
        <p:spPr>
          <a:xfrm>
            <a:off x="1752600" y="838201"/>
            <a:ext cx="3657600" cy="1200329"/>
          </a:xfrm>
          <a:prstGeom prst="rect">
            <a:avLst/>
          </a:prstGeom>
          <a:noFill/>
        </p:spPr>
        <p:txBody>
          <a:bodyPr wrap="square" rtlCol="0">
            <a:spAutoFit/>
          </a:bodyPr>
          <a:lstStyle/>
          <a:p>
            <a:pPr fontAlgn="base"/>
            <a:r>
              <a:rPr lang="en-US" b="1" dirty="0"/>
              <a:t>Between Emma’s Baptism and her confirmation Joseph Smith received a revelation concerning Emma’s calling and recorded it in D&amp;C 25</a:t>
            </a:r>
          </a:p>
        </p:txBody>
      </p:sp>
      <p:sp>
        <p:nvSpPr>
          <p:cNvPr id="9" name="TextBox 8"/>
          <p:cNvSpPr txBox="1"/>
          <p:nvPr/>
        </p:nvSpPr>
        <p:spPr>
          <a:xfrm>
            <a:off x="1524000" y="1"/>
            <a:ext cx="9144000" cy="830997"/>
          </a:xfrm>
          <a:prstGeom prst="rect">
            <a:avLst/>
          </a:prstGeom>
          <a:noFill/>
        </p:spPr>
        <p:txBody>
          <a:bodyPr wrap="square" rtlCol="0">
            <a:spAutoFit/>
          </a:bodyPr>
          <a:lstStyle/>
          <a:p>
            <a:pPr algn="ctr"/>
            <a:r>
              <a:rPr lang="en-US" sz="4800" b="1" dirty="0">
                <a:latin typeface="Lucida Calligraphy" pitchFamily="66" charset="0"/>
              </a:rPr>
              <a:t>Revelation</a:t>
            </a:r>
          </a:p>
        </p:txBody>
      </p:sp>
      <p:sp>
        <p:nvSpPr>
          <p:cNvPr id="17" name="TextBox 16"/>
          <p:cNvSpPr txBox="1"/>
          <p:nvPr/>
        </p:nvSpPr>
        <p:spPr>
          <a:xfrm>
            <a:off x="6096000" y="1295401"/>
            <a:ext cx="4267200" cy="2031325"/>
          </a:xfrm>
          <a:prstGeom prst="rect">
            <a:avLst/>
          </a:prstGeom>
          <a:noFill/>
        </p:spPr>
        <p:txBody>
          <a:bodyPr wrap="square" rtlCol="0">
            <a:spAutoFit/>
          </a:bodyPr>
          <a:lstStyle/>
          <a:p>
            <a:pPr algn="ctr" fontAlgn="base"/>
            <a:r>
              <a:rPr lang="en-US" sz="2400" b="1" dirty="0"/>
              <a:t>Sons and Daughters:</a:t>
            </a:r>
          </a:p>
          <a:p>
            <a:pPr fontAlgn="base"/>
            <a:endParaRPr lang="en-US" b="1" dirty="0"/>
          </a:p>
          <a:p>
            <a:pPr fontAlgn="base"/>
            <a:r>
              <a:rPr lang="en-US" b="1" dirty="0"/>
              <a:t>“All men and women are the offspring of God and they will become sons and daughters of God through obedience to all ordinances and covenants of the Gospel.”</a:t>
            </a:r>
          </a:p>
          <a:p>
            <a:pPr fontAlgn="base"/>
            <a:r>
              <a:rPr lang="en-US" sz="1200" b="1" dirty="0"/>
              <a:t>Smith and </a:t>
            </a:r>
            <a:r>
              <a:rPr lang="en-US" sz="1200" b="1" dirty="0" err="1"/>
              <a:t>Sjodahl</a:t>
            </a:r>
            <a:endParaRPr lang="en-US" sz="1200" b="1" dirty="0"/>
          </a:p>
        </p:txBody>
      </p:sp>
      <p:sp>
        <p:nvSpPr>
          <p:cNvPr id="10" name="TextBox 9"/>
          <p:cNvSpPr txBox="1"/>
          <p:nvPr/>
        </p:nvSpPr>
        <p:spPr>
          <a:xfrm>
            <a:off x="228600" y="6440985"/>
            <a:ext cx="4267200" cy="369332"/>
          </a:xfrm>
          <a:prstGeom prst="rect">
            <a:avLst/>
          </a:prstGeom>
          <a:noFill/>
        </p:spPr>
        <p:txBody>
          <a:bodyPr wrap="square" rtlCol="0">
            <a:spAutoFit/>
          </a:bodyPr>
          <a:lstStyle/>
          <a:p>
            <a:pPr fontAlgn="base"/>
            <a:r>
              <a:rPr lang="en-US" b="1" dirty="0"/>
              <a:t>D&amp;C 25:1-2</a:t>
            </a:r>
          </a:p>
        </p:txBody>
      </p:sp>
      <p:sp>
        <p:nvSpPr>
          <p:cNvPr id="12" name="TextBox 11"/>
          <p:cNvSpPr txBox="1"/>
          <p:nvPr/>
        </p:nvSpPr>
        <p:spPr>
          <a:xfrm>
            <a:off x="4724400" y="5288340"/>
            <a:ext cx="4267200" cy="1569660"/>
          </a:xfrm>
          <a:prstGeom prst="rect">
            <a:avLst/>
          </a:prstGeom>
          <a:noFill/>
        </p:spPr>
        <p:txBody>
          <a:bodyPr wrap="square" rtlCol="0">
            <a:spAutoFit/>
          </a:bodyPr>
          <a:lstStyle/>
          <a:p>
            <a:pPr algn="ctr" fontAlgn="base"/>
            <a:r>
              <a:rPr lang="en-US" sz="2400" b="1" dirty="0"/>
              <a:t>Walking in the paths of virtue--</a:t>
            </a:r>
          </a:p>
          <a:p>
            <a:pPr algn="ctr" fontAlgn="base"/>
            <a:endParaRPr lang="en-US" sz="2400" b="1" dirty="0"/>
          </a:p>
          <a:p>
            <a:pPr algn="ctr" fontAlgn="base"/>
            <a:r>
              <a:rPr lang="en-US" sz="2400" b="1" dirty="0"/>
              <a:t>Promises of receiving and inheritance in Zion</a:t>
            </a:r>
            <a:endParaRPr lang="en-US" sz="1200" b="1" dirty="0"/>
          </a:p>
        </p:txBody>
      </p:sp>
      <p:pic>
        <p:nvPicPr>
          <p:cNvPr id="3" name="Picture 2">
            <a:extLst>
              <a:ext uri="{FF2B5EF4-FFF2-40B4-BE49-F238E27FC236}">
                <a16:creationId xmlns:a16="http://schemas.microsoft.com/office/drawing/2014/main" id="{99061946-6B30-466B-AB2D-12BC1E737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768" y="2240340"/>
            <a:ext cx="2036064" cy="3048000"/>
          </a:xfrm>
          <a:prstGeom prst="rect">
            <a:avLst/>
          </a:prstGeom>
        </p:spPr>
      </p:pic>
      <p:pic>
        <p:nvPicPr>
          <p:cNvPr id="5" name="Picture 4">
            <a:extLst>
              <a:ext uri="{FF2B5EF4-FFF2-40B4-BE49-F238E27FC236}">
                <a16:creationId xmlns:a16="http://schemas.microsoft.com/office/drawing/2014/main" id="{F2665782-C033-4691-9A93-EB3E047B72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6192" y="3386387"/>
            <a:ext cx="1499616" cy="1901952"/>
          </a:xfrm>
          <a:prstGeom prst="rect">
            <a:avLst/>
          </a:prstGeom>
        </p:spPr>
      </p:pic>
      <p:pic>
        <p:nvPicPr>
          <p:cNvPr id="7" name="Picture 6">
            <a:extLst>
              <a:ext uri="{FF2B5EF4-FFF2-40B4-BE49-F238E27FC236}">
                <a16:creationId xmlns:a16="http://schemas.microsoft.com/office/drawing/2014/main" id="{262B2356-7DF4-4DF5-8E41-E8AD2B6256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9168" y="3531275"/>
            <a:ext cx="2286000" cy="1450848"/>
          </a:xfrm>
          <a:prstGeom prst="rect">
            <a:avLst/>
          </a:prstGeom>
        </p:spPr>
      </p:pic>
    </p:spTree>
    <p:extLst>
      <p:ext uri="{BB962C8B-B14F-4D97-AF65-F5344CB8AC3E}">
        <p14:creationId xmlns:p14="http://schemas.microsoft.com/office/powerpoint/2010/main" val="163566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par>
                                <p:cTn id="10" presetID="1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80BF0A0-AA26-4355-8B1A-2CEB1CA27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1524000" y="1"/>
            <a:ext cx="9144000" cy="830997"/>
          </a:xfrm>
          <a:prstGeom prst="rect">
            <a:avLst/>
          </a:prstGeom>
          <a:noFill/>
        </p:spPr>
        <p:txBody>
          <a:bodyPr wrap="square" rtlCol="0">
            <a:spAutoFit/>
          </a:bodyPr>
          <a:lstStyle/>
          <a:p>
            <a:pPr algn="ctr"/>
            <a:r>
              <a:rPr lang="en-US" sz="4800" b="1" dirty="0">
                <a:latin typeface="Lucida Calligraphy" pitchFamily="66" charset="0"/>
              </a:rPr>
              <a:t>An Elect Lady</a:t>
            </a:r>
          </a:p>
        </p:txBody>
      </p:sp>
      <p:sp>
        <p:nvSpPr>
          <p:cNvPr id="17" name="TextBox 16"/>
          <p:cNvSpPr txBox="1"/>
          <p:nvPr/>
        </p:nvSpPr>
        <p:spPr>
          <a:xfrm>
            <a:off x="5867400" y="4114800"/>
            <a:ext cx="4267200" cy="1938992"/>
          </a:xfrm>
          <a:prstGeom prst="rect">
            <a:avLst/>
          </a:prstGeom>
          <a:noFill/>
        </p:spPr>
        <p:txBody>
          <a:bodyPr wrap="square" rtlCol="0">
            <a:spAutoFit/>
          </a:bodyPr>
          <a:lstStyle/>
          <a:p>
            <a:pPr fontAlgn="base"/>
            <a:r>
              <a:rPr lang="en-US" b="1" dirty="0"/>
              <a:t>He then explained that Emma was “elect” because she had been “elected to a certain work … and that the revelation was then fulfilled by [her] election to the Presidency of the Society, she having previously been ordained to expound the Scriptures”  </a:t>
            </a:r>
          </a:p>
          <a:p>
            <a:pPr fontAlgn="base"/>
            <a:r>
              <a:rPr lang="en-US" sz="1200" b="1" i="1" dirty="0"/>
              <a:t>History of the Church</a:t>
            </a:r>
            <a:endParaRPr lang="en-US" sz="1200" b="1" dirty="0"/>
          </a:p>
        </p:txBody>
      </p:sp>
      <p:sp>
        <p:nvSpPr>
          <p:cNvPr id="10" name="TextBox 9"/>
          <p:cNvSpPr txBox="1"/>
          <p:nvPr/>
        </p:nvSpPr>
        <p:spPr>
          <a:xfrm>
            <a:off x="137652" y="6460647"/>
            <a:ext cx="4267200" cy="369332"/>
          </a:xfrm>
          <a:prstGeom prst="rect">
            <a:avLst/>
          </a:prstGeom>
          <a:noFill/>
        </p:spPr>
        <p:txBody>
          <a:bodyPr wrap="square" rtlCol="0">
            <a:spAutoFit/>
          </a:bodyPr>
          <a:lstStyle/>
          <a:p>
            <a:pPr fontAlgn="base"/>
            <a:r>
              <a:rPr lang="en-US" b="1" dirty="0"/>
              <a:t>D&amp;C 25:3</a:t>
            </a:r>
          </a:p>
        </p:txBody>
      </p:sp>
      <p:sp>
        <p:nvSpPr>
          <p:cNvPr id="11" name="TextBox 10"/>
          <p:cNvSpPr txBox="1"/>
          <p:nvPr/>
        </p:nvSpPr>
        <p:spPr>
          <a:xfrm>
            <a:off x="1905000" y="1295400"/>
            <a:ext cx="4267200" cy="2308324"/>
          </a:xfrm>
          <a:prstGeom prst="rect">
            <a:avLst/>
          </a:prstGeom>
          <a:noFill/>
        </p:spPr>
        <p:txBody>
          <a:bodyPr wrap="square" rtlCol="0">
            <a:spAutoFit/>
          </a:bodyPr>
          <a:lstStyle/>
          <a:p>
            <a:pPr fontAlgn="base"/>
            <a:r>
              <a:rPr lang="en-US" b="1" dirty="0"/>
              <a:t>When the Relief Society was organized in 1842 (more than a decade after this revelation was given), Emma Smith was called to be the organization’s first president. On that occasion, the Prophet Joseph Smith read the revelation contained in Doctrine and Covenants 25.</a:t>
            </a:r>
          </a:p>
          <a:p>
            <a:pPr fontAlgn="base"/>
            <a:endParaRPr lang="en-US" b="1" dirty="0"/>
          </a:p>
        </p:txBody>
      </p:sp>
      <p:pic>
        <p:nvPicPr>
          <p:cNvPr id="3" name="Picture 2">
            <a:extLst>
              <a:ext uri="{FF2B5EF4-FFF2-40B4-BE49-F238E27FC236}">
                <a16:creationId xmlns:a16="http://schemas.microsoft.com/office/drawing/2014/main" id="{5740FA50-E60E-49CA-A6CB-12C0FD5B80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603724"/>
            <a:ext cx="3629025" cy="2667000"/>
          </a:xfrm>
          <a:prstGeom prst="rect">
            <a:avLst/>
          </a:prstGeom>
        </p:spPr>
      </p:pic>
      <p:pic>
        <p:nvPicPr>
          <p:cNvPr id="5" name="Picture 4">
            <a:extLst>
              <a:ext uri="{FF2B5EF4-FFF2-40B4-BE49-F238E27FC236}">
                <a16:creationId xmlns:a16="http://schemas.microsoft.com/office/drawing/2014/main" id="{B464DB9A-24D0-4CAC-A2CC-FD1AEE6387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2724" y="1144287"/>
            <a:ext cx="3971925" cy="2057400"/>
          </a:xfrm>
          <a:prstGeom prst="rect">
            <a:avLst/>
          </a:prstGeom>
        </p:spPr>
      </p:pic>
    </p:spTree>
    <p:extLst>
      <p:ext uri="{BB962C8B-B14F-4D97-AF65-F5344CB8AC3E}">
        <p14:creationId xmlns:p14="http://schemas.microsoft.com/office/powerpoint/2010/main" val="229852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249526-4852-4EF7-A4D2-D5DC2257CF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1524000" y="1"/>
            <a:ext cx="9144000" cy="830997"/>
          </a:xfrm>
          <a:prstGeom prst="rect">
            <a:avLst/>
          </a:prstGeom>
          <a:noFill/>
        </p:spPr>
        <p:txBody>
          <a:bodyPr wrap="square" rtlCol="0">
            <a:spAutoFit/>
          </a:bodyPr>
          <a:lstStyle/>
          <a:p>
            <a:pPr algn="ctr"/>
            <a:r>
              <a:rPr lang="en-US" sz="4800" b="1" dirty="0">
                <a:latin typeface="Lucida Calligraphy" pitchFamily="66" charset="0"/>
              </a:rPr>
              <a:t>Sacred Hymns</a:t>
            </a:r>
          </a:p>
        </p:txBody>
      </p:sp>
      <p:sp>
        <p:nvSpPr>
          <p:cNvPr id="10" name="TextBox 9"/>
          <p:cNvSpPr txBox="1"/>
          <p:nvPr/>
        </p:nvSpPr>
        <p:spPr>
          <a:xfrm>
            <a:off x="167148" y="6434688"/>
            <a:ext cx="4267200" cy="369332"/>
          </a:xfrm>
          <a:prstGeom prst="rect">
            <a:avLst/>
          </a:prstGeom>
          <a:noFill/>
        </p:spPr>
        <p:txBody>
          <a:bodyPr wrap="square" rtlCol="0">
            <a:spAutoFit/>
          </a:bodyPr>
          <a:lstStyle/>
          <a:p>
            <a:pPr fontAlgn="base"/>
            <a:r>
              <a:rPr lang="en-US" b="1" dirty="0"/>
              <a:t>D&amp;C 25:11</a:t>
            </a:r>
          </a:p>
        </p:txBody>
      </p:sp>
      <p:sp>
        <p:nvSpPr>
          <p:cNvPr id="11" name="TextBox 10"/>
          <p:cNvSpPr txBox="1"/>
          <p:nvPr/>
        </p:nvSpPr>
        <p:spPr>
          <a:xfrm>
            <a:off x="840259" y="914400"/>
            <a:ext cx="5331941" cy="1938992"/>
          </a:xfrm>
          <a:prstGeom prst="rect">
            <a:avLst/>
          </a:prstGeom>
          <a:noFill/>
        </p:spPr>
        <p:txBody>
          <a:bodyPr wrap="square" rtlCol="0">
            <a:spAutoFit/>
          </a:bodyPr>
          <a:lstStyle/>
          <a:p>
            <a:r>
              <a:rPr lang="en-US" sz="2000" b="1" dirty="0"/>
              <a:t>The first hymnal of the "Church of the Latter Day Saints" was published in Kirtland, Ohio by "F. G. Williams &amp; co."  The title page names Emma Smith as the only compiler of the hymnal.</a:t>
            </a:r>
          </a:p>
          <a:p>
            <a:r>
              <a:rPr lang="en-US" sz="2000" b="1" dirty="0"/>
              <a:t>While the book carries "1835" as its publication date it probably came off the press early 1836.  </a:t>
            </a:r>
          </a:p>
        </p:txBody>
      </p:sp>
      <p:sp>
        <p:nvSpPr>
          <p:cNvPr id="13" name="TextBox 12"/>
          <p:cNvSpPr txBox="1"/>
          <p:nvPr/>
        </p:nvSpPr>
        <p:spPr>
          <a:xfrm>
            <a:off x="5820032" y="4394293"/>
            <a:ext cx="5331941" cy="1938992"/>
          </a:xfrm>
          <a:prstGeom prst="rect">
            <a:avLst/>
          </a:prstGeom>
          <a:noFill/>
        </p:spPr>
        <p:txBody>
          <a:bodyPr wrap="square" rtlCol="0">
            <a:spAutoFit/>
          </a:bodyPr>
          <a:lstStyle/>
          <a:p>
            <a:r>
              <a:rPr lang="en-US" sz="2000" b="1" dirty="0"/>
              <a:t>  It contains the texts for 90 hymns, at least fifty of them "overtly borrowed and rewritten Protestant hymns," and about forty probably written by members of the church. Of the 40 original hymns, most have been attributed to W. W. Phelps. </a:t>
            </a:r>
          </a:p>
        </p:txBody>
      </p:sp>
      <p:pic>
        <p:nvPicPr>
          <p:cNvPr id="3" name="Picture 2">
            <a:extLst>
              <a:ext uri="{FF2B5EF4-FFF2-40B4-BE49-F238E27FC236}">
                <a16:creationId xmlns:a16="http://schemas.microsoft.com/office/drawing/2014/main" id="{6BF69C46-F53E-4378-8BDD-B1BA7856D3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1182737"/>
            <a:ext cx="3962400" cy="2828925"/>
          </a:xfrm>
          <a:prstGeom prst="rect">
            <a:avLst/>
          </a:prstGeom>
        </p:spPr>
      </p:pic>
      <p:pic>
        <p:nvPicPr>
          <p:cNvPr id="5" name="Picture 4">
            <a:extLst>
              <a:ext uri="{FF2B5EF4-FFF2-40B4-BE49-F238E27FC236}">
                <a16:creationId xmlns:a16="http://schemas.microsoft.com/office/drawing/2014/main" id="{A8920649-3814-4060-B9DC-B551C30B61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6825" y="3484096"/>
            <a:ext cx="3914775" cy="2743200"/>
          </a:xfrm>
          <a:prstGeom prst="rect">
            <a:avLst/>
          </a:prstGeom>
        </p:spPr>
      </p:pic>
    </p:spTree>
    <p:extLst>
      <p:ext uri="{BB962C8B-B14F-4D97-AF65-F5344CB8AC3E}">
        <p14:creationId xmlns:p14="http://schemas.microsoft.com/office/powerpoint/2010/main" val="154863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3538</Words>
  <Application>Microsoft Office PowerPoint</Application>
  <PresentationFormat>Widescreen</PresentationFormat>
  <Paragraphs>171</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Californian FB</vt:lpstr>
      <vt:lpstr>Calibri Light</vt:lpstr>
      <vt:lpstr>Calibri</vt:lpstr>
      <vt:lpstr>Lucida Calligraphy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9</cp:revision>
  <dcterms:created xsi:type="dcterms:W3CDTF">2018-04-19T18:44:34Z</dcterms:created>
  <dcterms:modified xsi:type="dcterms:W3CDTF">2020-07-09T14:14:53Z</dcterms:modified>
</cp:coreProperties>
</file>