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7" r:id="rId2"/>
    <p:sldId id="258" r:id="rId3"/>
    <p:sldId id="259" r:id="rId4"/>
    <p:sldId id="262" r:id="rId5"/>
    <p:sldId id="263" r:id="rId6"/>
    <p:sldId id="264" r:id="rId7"/>
    <p:sldId id="265" r:id="rId8"/>
    <p:sldId id="267" r:id="rId9"/>
    <p:sldId id="266" r:id="rId10"/>
    <p:sldId id="272" r:id="rId11"/>
    <p:sldId id="271"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73" r:id="rId26"/>
    <p:sldId id="261" r:id="rId27"/>
    <p:sldId id="287" r:id="rId28"/>
    <p:sldId id="268" r:id="rId29"/>
    <p:sldId id="269" r:id="rId30"/>
    <p:sldId id="270" r:id="rId31"/>
  </p:sldIdLst>
  <p:sldSz cx="12192000" cy="6858000"/>
  <p:notesSz cx="6858000" cy="9144000"/>
  <p:embeddedFontLst>
    <p:embeddedFont>
      <p:font typeface="Book Antiqua" panose="020406020503050303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38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64" d="100"/>
          <a:sy n="64"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9F37C-7F9F-4AF5-A5FE-3372F1A3D7D2}" type="datetimeFigureOut">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68C7B-614B-40FC-B996-E2E5B6ED828E}" type="slidenum">
              <a:rPr lang="en-US" smtClean="0"/>
              <a:t>‹#›</a:t>
            </a:fld>
            <a:endParaRPr lang="en-US"/>
          </a:p>
        </p:txBody>
      </p:sp>
    </p:spTree>
    <p:extLst>
      <p:ext uri="{BB962C8B-B14F-4D97-AF65-F5344CB8AC3E}">
        <p14:creationId xmlns:p14="http://schemas.microsoft.com/office/powerpoint/2010/main" val="37203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F391C-B9C4-4D64-8A15-959CBFC3F124}" type="slidenum">
              <a:rPr lang="en-US" smtClean="0"/>
              <a:t>20</a:t>
            </a:fld>
            <a:endParaRPr lang="en-US"/>
          </a:p>
        </p:txBody>
      </p:sp>
    </p:spTree>
    <p:extLst>
      <p:ext uri="{BB962C8B-B14F-4D97-AF65-F5344CB8AC3E}">
        <p14:creationId xmlns:p14="http://schemas.microsoft.com/office/powerpoint/2010/main" val="418984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4307-2CC2-4781-A6E3-4009AA797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C1FD3-902E-4C0E-BDB1-EF65A3E10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978C7-A93C-4029-BB17-6255B2A7614D}"/>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5" name="Footer Placeholder 4">
            <a:extLst>
              <a:ext uri="{FF2B5EF4-FFF2-40B4-BE49-F238E27FC236}">
                <a16:creationId xmlns:a16="http://schemas.microsoft.com/office/drawing/2014/main" id="{267F7A5E-8D65-4D86-8273-72A0C20ED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65507-DB1F-4816-BA08-8497B863BD82}"/>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62458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079D-C5BA-48E2-AA5B-F018C2571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3290F-7BC3-4AB7-AA6D-6179C0005C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4BB8-5A45-4A47-9A0F-5838E5F94C47}"/>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5" name="Footer Placeholder 4">
            <a:extLst>
              <a:ext uri="{FF2B5EF4-FFF2-40B4-BE49-F238E27FC236}">
                <a16:creationId xmlns:a16="http://schemas.microsoft.com/office/drawing/2014/main" id="{54767A74-0F01-4128-8F5A-31A379DFB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01515-D511-48F8-A992-BE3A6FD40F05}"/>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93602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26633-D019-406B-A440-AEB6608BF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780DFD-4B08-4EEF-BA14-E7B455CF05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EDD3C-A6A0-4BE0-A30E-E7534AE2F786}"/>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5" name="Footer Placeholder 4">
            <a:extLst>
              <a:ext uri="{FF2B5EF4-FFF2-40B4-BE49-F238E27FC236}">
                <a16:creationId xmlns:a16="http://schemas.microsoft.com/office/drawing/2014/main" id="{C8DCAC0E-04A7-4AB7-84EF-373EF1F76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BFEC4-1CD2-4525-9396-39EADE9FA92A}"/>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60505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2E6B-2F08-485C-9E56-2D8BF73DA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6A513-AAD6-40E3-B562-419B23A85B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D3D0-2B74-4F6F-B475-0B66D68E0978}"/>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5" name="Footer Placeholder 4">
            <a:extLst>
              <a:ext uri="{FF2B5EF4-FFF2-40B4-BE49-F238E27FC236}">
                <a16:creationId xmlns:a16="http://schemas.microsoft.com/office/drawing/2014/main" id="{82F665A5-785E-46CA-92EE-9891F8942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39426-E2A1-4061-9205-5A95E66BED67}"/>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34198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1778-AC00-48EC-B483-864EC0FB0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F55904-4AAD-4E4E-9751-3837DF80D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9B38A6-7C8B-48B9-B2F7-15EF061258AA}"/>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5" name="Footer Placeholder 4">
            <a:extLst>
              <a:ext uri="{FF2B5EF4-FFF2-40B4-BE49-F238E27FC236}">
                <a16:creationId xmlns:a16="http://schemas.microsoft.com/office/drawing/2014/main" id="{400E69BB-7544-4146-94AB-B1D4376E1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49EFA-59A5-4533-B59D-89BB03FA687C}"/>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234552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1D16-2AE1-4874-8093-9CE9EBB42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52A6E-48A3-4567-96F7-2A7FED5D76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B0BAFA-A2C5-4A19-8D0E-8B3F1457E2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975A7-3F00-4674-8DC7-D9A14AF0E47B}"/>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6" name="Footer Placeholder 5">
            <a:extLst>
              <a:ext uri="{FF2B5EF4-FFF2-40B4-BE49-F238E27FC236}">
                <a16:creationId xmlns:a16="http://schemas.microsoft.com/office/drawing/2014/main" id="{CA546AE6-C40C-4F56-9FA5-1A25F4AE9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52D25-EF78-492B-8653-CCA4D03F4DB9}"/>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15282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8C08-0F73-4F5C-93EC-418C6DFB0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17072-D699-45FD-A0BE-AD9E525A3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B18101-6EE4-47AD-B559-AE0D38B37E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DB4610-F325-42FE-B883-35ADD6D96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8B10DC-A6CC-4236-9DF7-9FD8735F7D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027ACD-5140-49D5-9A25-DC2B93DC81E0}"/>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8" name="Footer Placeholder 7">
            <a:extLst>
              <a:ext uri="{FF2B5EF4-FFF2-40B4-BE49-F238E27FC236}">
                <a16:creationId xmlns:a16="http://schemas.microsoft.com/office/drawing/2014/main" id="{66ECF23A-3127-49CE-8E79-6503DD5B7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A6D97C-1D92-436D-9BC2-CD65970EEDAD}"/>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341630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4018-EAAE-441A-AA94-0CDB014B42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14092A-E6F0-43FD-A503-E6CA063EB1AD}"/>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4" name="Footer Placeholder 3">
            <a:extLst>
              <a:ext uri="{FF2B5EF4-FFF2-40B4-BE49-F238E27FC236}">
                <a16:creationId xmlns:a16="http://schemas.microsoft.com/office/drawing/2014/main" id="{89998C7C-12F4-4AB2-B9E0-0901A520C0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F19A7-0DE3-4238-8E8F-CE65360A2852}"/>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61838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1F1B4-7241-4A53-A163-34800215D3DF}"/>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3" name="Footer Placeholder 2">
            <a:extLst>
              <a:ext uri="{FF2B5EF4-FFF2-40B4-BE49-F238E27FC236}">
                <a16:creationId xmlns:a16="http://schemas.microsoft.com/office/drawing/2014/main" id="{EC9BB614-414C-4B0B-AC37-0F2E7A1F1A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9D1D7-4D26-4515-9381-B6F36B78AFD5}"/>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384698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5B9D-93FD-4FE1-A565-CB273BE45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2DC55-D83C-4C60-B482-25456FC3D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2AA9E7-3513-4BE0-9F84-B8CD46AFB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9BF2F-75FB-4336-9ECF-3D470C2126BE}"/>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6" name="Footer Placeholder 5">
            <a:extLst>
              <a:ext uri="{FF2B5EF4-FFF2-40B4-BE49-F238E27FC236}">
                <a16:creationId xmlns:a16="http://schemas.microsoft.com/office/drawing/2014/main" id="{E220A087-376E-488A-93FD-A75A2EC46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DB21-29C2-4BEF-9303-4DC97BDA51A0}"/>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25783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26C-0058-4289-B7E0-A44BA8C42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88D30-8FE3-4363-8581-B45784F68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3912C-4CD5-4471-9818-49A4EDB33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7A8558-E660-4C75-A915-CD8E0D52E77A}"/>
              </a:ext>
            </a:extLst>
          </p:cNvPr>
          <p:cNvSpPr>
            <a:spLocks noGrp="1"/>
          </p:cNvSpPr>
          <p:nvPr>
            <p:ph type="dt" sz="half" idx="10"/>
          </p:nvPr>
        </p:nvSpPr>
        <p:spPr/>
        <p:txBody>
          <a:bodyPr/>
          <a:lstStyle/>
          <a:p>
            <a:fld id="{9BD39F8F-9583-40ED-945C-740FF8B6C1CC}" type="datetimeFigureOut">
              <a:rPr lang="en-US" smtClean="0"/>
              <a:t>7/9/2020</a:t>
            </a:fld>
            <a:endParaRPr lang="en-US"/>
          </a:p>
        </p:txBody>
      </p:sp>
      <p:sp>
        <p:nvSpPr>
          <p:cNvPr id="6" name="Footer Placeholder 5">
            <a:extLst>
              <a:ext uri="{FF2B5EF4-FFF2-40B4-BE49-F238E27FC236}">
                <a16:creationId xmlns:a16="http://schemas.microsoft.com/office/drawing/2014/main" id="{B1EE7C84-66A8-4BE6-B7FF-7B5D73DF7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74B8D-9E2D-4A14-BDB7-2BBB07ED29CA}"/>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174792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39926-E976-4C0E-A0A1-BE755FAAC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E3040-5921-4A24-BEFF-82FD25A3F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027E0-7766-421F-9802-0244F4E08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39F8F-9583-40ED-945C-740FF8B6C1CC}" type="datetimeFigureOut">
              <a:rPr lang="en-US" smtClean="0"/>
              <a:t>7/9/2020</a:t>
            </a:fld>
            <a:endParaRPr lang="en-US"/>
          </a:p>
        </p:txBody>
      </p:sp>
      <p:sp>
        <p:nvSpPr>
          <p:cNvPr id="5" name="Footer Placeholder 4">
            <a:extLst>
              <a:ext uri="{FF2B5EF4-FFF2-40B4-BE49-F238E27FC236}">
                <a16:creationId xmlns:a16="http://schemas.microsoft.com/office/drawing/2014/main" id="{6EB1FC35-08BE-41B7-9498-1CF038EBC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837D1-B6CD-4FDB-B751-0F3C98F37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39345-834E-475B-85BF-8B71641FC4B3}" type="slidenum">
              <a:rPr lang="en-US" smtClean="0"/>
              <a:t>‹#›</a:t>
            </a:fld>
            <a:endParaRPr lang="en-US"/>
          </a:p>
        </p:txBody>
      </p:sp>
    </p:spTree>
    <p:extLst>
      <p:ext uri="{BB962C8B-B14F-4D97-AF65-F5344CB8AC3E}">
        <p14:creationId xmlns:p14="http://schemas.microsoft.com/office/powerpoint/2010/main" val="3135226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freepages.genealogy.rootsweb.ancestry.com/~knight57/direct/knight/aqwg579.htm" TargetMode="Externa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fbcgrovecity.org/pdf/Wine%20in%20Bible%20Times.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0C1602BE-7D45-4DD9-BB12-F59337160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282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ok Antiqua" pitchFamily="18" charset="0"/>
              </a:rPr>
              <a:t>Joseph’s Warning on Wine</a:t>
            </a:r>
          </a:p>
        </p:txBody>
      </p:sp>
      <p:sp>
        <p:nvSpPr>
          <p:cNvPr id="8" name="Rectangle 7"/>
          <p:cNvSpPr/>
          <p:nvPr/>
        </p:nvSpPr>
        <p:spPr>
          <a:xfrm>
            <a:off x="1752600" y="1371601"/>
            <a:ext cx="4953000" cy="4247317"/>
          </a:xfrm>
          <a:prstGeom prst="rect">
            <a:avLst/>
          </a:prstGeom>
        </p:spPr>
        <p:txBody>
          <a:bodyPr wrap="square">
            <a:spAutoFit/>
          </a:bodyPr>
          <a:lstStyle/>
          <a:p>
            <a:pPr fontAlgn="base"/>
            <a:r>
              <a:rPr lang="en-US" dirty="0">
                <a:solidFill>
                  <a:schemeClr val="bg1"/>
                </a:solidFill>
              </a:rPr>
              <a:t>“[A] heavenly messenger told Joseph Smith that it mattered not what should be used for the Sacrament, and he was not to purchase wine or strong drink from his enemies. </a:t>
            </a:r>
          </a:p>
          <a:p>
            <a:pPr fontAlgn="base"/>
            <a:endParaRPr lang="en-US" dirty="0">
              <a:solidFill>
                <a:schemeClr val="bg1"/>
              </a:solidFill>
            </a:endParaRPr>
          </a:p>
          <a:p>
            <a:pPr fontAlgn="base"/>
            <a:r>
              <a:rPr lang="en-US" dirty="0">
                <a:solidFill>
                  <a:schemeClr val="bg1"/>
                </a:solidFill>
              </a:rPr>
              <a:t>The reason for this is obvious, for the Prophet had many enemies. However, this reason went further than merely protection against his enemies, for it was a caution against evil and designing persons who would adulterate these things. </a:t>
            </a:r>
          </a:p>
          <a:p>
            <a:pPr fontAlgn="base"/>
            <a:endParaRPr lang="en-US" dirty="0">
              <a:solidFill>
                <a:schemeClr val="bg1"/>
              </a:solidFill>
            </a:endParaRPr>
          </a:p>
          <a:p>
            <a:pPr fontAlgn="base"/>
            <a:r>
              <a:rPr lang="en-US" dirty="0">
                <a:solidFill>
                  <a:schemeClr val="bg1"/>
                </a:solidFill>
              </a:rPr>
              <a:t>Joseph Smith was also told that wine should not be used for the Sacrament unless it was made by the Saints, and should be had new among them.”</a:t>
            </a:r>
          </a:p>
          <a:p>
            <a:pPr fontAlgn="base"/>
            <a:r>
              <a:rPr lang="en-US" sz="1200" dirty="0">
                <a:solidFill>
                  <a:schemeClr val="bg1"/>
                </a:solidFill>
              </a:rPr>
              <a:t>Joseph Fielding Smith </a:t>
            </a:r>
          </a:p>
        </p:txBody>
      </p:sp>
      <p:pic>
        <p:nvPicPr>
          <p:cNvPr id="28676" name="Picture 4" descr="http://www.greatriverarts.com/Missouri%20River/hermann/image021.jpg"/>
          <p:cNvPicPr>
            <a:picLocks noChangeAspect="1" noChangeArrowheads="1"/>
          </p:cNvPicPr>
          <p:nvPr/>
        </p:nvPicPr>
        <p:blipFill>
          <a:blip r:embed="rId2" cstate="print"/>
          <a:srcRect/>
          <a:stretch>
            <a:fillRect/>
          </a:stretch>
        </p:blipFill>
        <p:spPr bwMode="auto">
          <a:xfrm>
            <a:off x="7543800" y="1219201"/>
            <a:ext cx="2438400" cy="3251201"/>
          </a:xfrm>
          <a:prstGeom prst="rect">
            <a:avLst/>
          </a:prstGeom>
          <a:noFill/>
        </p:spPr>
      </p:pic>
      <p:pic>
        <p:nvPicPr>
          <p:cNvPr id="9" name="Picture 4" descr="http://www.mormonmemorabilia.com/images/Merchandise/Miscellaneous/LDS%20Silver%20Sacrament%20cup%20-%20Schuab.jpg"/>
          <p:cNvPicPr>
            <a:picLocks noChangeAspect="1" noChangeArrowheads="1"/>
          </p:cNvPicPr>
          <p:nvPr/>
        </p:nvPicPr>
        <p:blipFill>
          <a:blip r:embed="rId3" cstate="print"/>
          <a:srcRect/>
          <a:stretch>
            <a:fillRect/>
          </a:stretch>
        </p:blipFill>
        <p:spPr bwMode="auto">
          <a:xfrm>
            <a:off x="6629401" y="4648200"/>
            <a:ext cx="1375265" cy="1981200"/>
          </a:xfrm>
          <a:prstGeom prst="rect">
            <a:avLst/>
          </a:prstGeom>
          <a:noFill/>
        </p:spPr>
      </p:pic>
      <p:pic>
        <p:nvPicPr>
          <p:cNvPr id="10" name="Picture 9">
            <a:extLst>
              <a:ext uri="{FF2B5EF4-FFF2-40B4-BE49-F238E27FC236}">
                <a16:creationId xmlns:a16="http://schemas.microsoft.com/office/drawing/2014/main" id="{69D2C20A-AAC4-4BD0-B466-749E153B9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64" y="255587"/>
            <a:ext cx="908272" cy="1176049"/>
          </a:xfrm>
          <a:prstGeom prst="rect">
            <a:avLst/>
          </a:prstGeom>
        </p:spPr>
      </p:pic>
    </p:spTree>
    <p:extLst>
      <p:ext uri="{BB962C8B-B14F-4D97-AF65-F5344CB8AC3E}">
        <p14:creationId xmlns:p14="http://schemas.microsoft.com/office/powerpoint/2010/main" val="296782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animEffect transition="in" filter="fade">
                                      <p:cBhvr>
                                        <p:cTn id="9" dur="2000"/>
                                        <p:tgtEl>
                                          <p:spTgt spid="286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Today’s Water</a:t>
            </a:r>
            <a:endParaRPr lang="en-US" sz="4000" dirty="0">
              <a:solidFill>
                <a:schemeClr val="bg1"/>
              </a:solidFill>
              <a:latin typeface="Book Antiqua" pitchFamily="18" charset="0"/>
            </a:endParaRPr>
          </a:p>
        </p:txBody>
      </p:sp>
      <p:sp>
        <p:nvSpPr>
          <p:cNvPr id="8" name="Rectangle 7"/>
          <p:cNvSpPr/>
          <p:nvPr/>
        </p:nvSpPr>
        <p:spPr>
          <a:xfrm>
            <a:off x="1828800" y="1676400"/>
            <a:ext cx="4572000" cy="3600986"/>
          </a:xfrm>
          <a:prstGeom prst="rect">
            <a:avLst/>
          </a:prstGeom>
        </p:spPr>
        <p:txBody>
          <a:bodyPr wrap="square">
            <a:spAutoFit/>
          </a:bodyPr>
          <a:lstStyle/>
          <a:p>
            <a:pPr fontAlgn="base"/>
            <a:r>
              <a:rPr lang="en-US" dirty="0">
                <a:solidFill>
                  <a:schemeClr val="bg1"/>
                </a:solidFill>
              </a:rPr>
              <a:t>“While the Church did not adopt the custom of using water exclusively in the Sacrament at that early time, yet it was from this time that water was used as a substitute for wine, which had been used principally because of its resemblance to blood. </a:t>
            </a:r>
          </a:p>
          <a:p>
            <a:pPr fontAlgn="base"/>
            <a:endParaRPr lang="en-US" dirty="0">
              <a:solidFill>
                <a:schemeClr val="bg1"/>
              </a:solidFill>
            </a:endParaRPr>
          </a:p>
          <a:p>
            <a:pPr fontAlgn="base"/>
            <a:r>
              <a:rPr lang="en-US" dirty="0">
                <a:solidFill>
                  <a:schemeClr val="bg1"/>
                </a:solidFill>
              </a:rPr>
              <a:t>Today throughout the Church water is used in the Sacrament in remembrance of the blood of Jesus Christ which was shed for the remission of sins in behalf of all who repent and accept the Gospel” </a:t>
            </a:r>
          </a:p>
          <a:p>
            <a:pPr fontAlgn="base"/>
            <a:r>
              <a:rPr lang="en-US" sz="1200" dirty="0">
                <a:solidFill>
                  <a:schemeClr val="bg1"/>
                </a:solidFill>
              </a:rPr>
              <a:t>President Joseph Fielding Smith</a:t>
            </a:r>
          </a:p>
        </p:txBody>
      </p:sp>
      <p:pic>
        <p:nvPicPr>
          <p:cNvPr id="13" name="Picture 12" descr="scan0009.jpg"/>
          <p:cNvPicPr>
            <a:picLocks noChangeAspect="1"/>
          </p:cNvPicPr>
          <p:nvPr/>
        </p:nvPicPr>
        <p:blipFill>
          <a:blip r:embed="rId2" cstate="print"/>
          <a:srcRect l="2256" t="2222"/>
          <a:stretch>
            <a:fillRect/>
          </a:stretch>
        </p:blipFill>
        <p:spPr>
          <a:xfrm>
            <a:off x="6934200" y="1752600"/>
            <a:ext cx="3301026" cy="3352800"/>
          </a:xfrm>
          <a:prstGeom prst="rect">
            <a:avLst/>
          </a:prstGeom>
        </p:spPr>
      </p:pic>
      <p:pic>
        <p:nvPicPr>
          <p:cNvPr id="3" name="Picture 2">
            <a:extLst>
              <a:ext uri="{FF2B5EF4-FFF2-40B4-BE49-F238E27FC236}">
                <a16:creationId xmlns:a16="http://schemas.microsoft.com/office/drawing/2014/main" id="{3FB705D3-656D-47D7-B8C4-5B0C9CC6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4" y="255587"/>
            <a:ext cx="908272" cy="1176049"/>
          </a:xfrm>
          <a:prstGeom prst="rect">
            <a:avLst/>
          </a:prstGeom>
        </p:spPr>
      </p:pic>
    </p:spTree>
    <p:extLst>
      <p:ext uri="{BB962C8B-B14F-4D97-AF65-F5344CB8AC3E}">
        <p14:creationId xmlns:p14="http://schemas.microsoft.com/office/powerpoint/2010/main" val="20135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Moroni</a:t>
            </a:r>
            <a:endParaRPr lang="en-US" sz="4000" dirty="0">
              <a:solidFill>
                <a:schemeClr val="bg1"/>
              </a:solidFill>
              <a:latin typeface="Book Antiqua" pitchFamily="18" charset="0"/>
            </a:endParaRPr>
          </a:p>
        </p:txBody>
      </p:sp>
      <p:sp>
        <p:nvSpPr>
          <p:cNvPr id="8" name="Rectangle 7"/>
          <p:cNvSpPr/>
          <p:nvPr/>
        </p:nvSpPr>
        <p:spPr>
          <a:xfrm>
            <a:off x="1828800" y="1676401"/>
            <a:ext cx="5638800" cy="1200329"/>
          </a:xfrm>
          <a:prstGeom prst="rect">
            <a:avLst/>
          </a:prstGeom>
        </p:spPr>
        <p:txBody>
          <a:bodyPr wrap="square">
            <a:spAutoFit/>
          </a:bodyPr>
          <a:lstStyle/>
          <a:p>
            <a:pPr fontAlgn="base"/>
            <a:r>
              <a:rPr lang="en-US" sz="2400" dirty="0">
                <a:solidFill>
                  <a:schemeClr val="bg1"/>
                </a:solidFill>
              </a:rPr>
              <a:t>Reveal the Book of Mormon </a:t>
            </a:r>
          </a:p>
          <a:p>
            <a:pPr fontAlgn="base"/>
            <a:endParaRPr lang="en-US" sz="2400" dirty="0">
              <a:solidFill>
                <a:schemeClr val="bg1"/>
              </a:solidFill>
            </a:endParaRPr>
          </a:p>
          <a:p>
            <a:pPr fontAlgn="base"/>
            <a:r>
              <a:rPr lang="en-US" sz="2400" dirty="0">
                <a:solidFill>
                  <a:schemeClr val="bg1"/>
                </a:solidFill>
              </a:rPr>
              <a:t>Keys of the record of the Stick of Ephraim</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1748" name="Picture 4" descr="https://www.lds.org/scriptures/bc/scriptures/bofm/moro/6/images/086-086-moroni-hides-the-plate-in-the-hill-cumorah-full.jpg?download=true"/>
          <p:cNvPicPr>
            <a:picLocks noChangeAspect="1" noChangeArrowheads="1"/>
          </p:cNvPicPr>
          <p:nvPr/>
        </p:nvPicPr>
        <p:blipFill>
          <a:blip r:embed="rId3" cstate="print"/>
          <a:srcRect/>
          <a:stretch>
            <a:fillRect/>
          </a:stretch>
        </p:blipFill>
        <p:spPr bwMode="auto">
          <a:xfrm>
            <a:off x="2209800" y="3048000"/>
            <a:ext cx="2328949" cy="3124200"/>
          </a:xfrm>
          <a:prstGeom prst="rect">
            <a:avLst/>
          </a:prstGeom>
          <a:noFill/>
        </p:spPr>
      </p:pic>
      <p:sp>
        <p:nvSpPr>
          <p:cNvPr id="9" name="TextBox 8"/>
          <p:cNvSpPr txBox="1"/>
          <p:nvPr/>
        </p:nvSpPr>
        <p:spPr>
          <a:xfrm>
            <a:off x="0" y="6477001"/>
            <a:ext cx="1905000" cy="381000"/>
          </a:xfrm>
          <a:prstGeom prst="rect">
            <a:avLst/>
          </a:prstGeom>
          <a:noFill/>
        </p:spPr>
        <p:txBody>
          <a:bodyPr wrap="square" rtlCol="0">
            <a:spAutoFit/>
          </a:bodyPr>
          <a:lstStyle/>
          <a:p>
            <a:r>
              <a:rPr lang="en-US" dirty="0">
                <a:solidFill>
                  <a:schemeClr val="bg1"/>
                </a:solidFill>
              </a:rPr>
              <a:t>D&amp;C 27:5</a:t>
            </a:r>
          </a:p>
        </p:txBody>
      </p:sp>
    </p:spTree>
    <p:extLst>
      <p:ext uri="{BB962C8B-B14F-4D97-AF65-F5344CB8AC3E}">
        <p14:creationId xmlns:p14="http://schemas.microsoft.com/office/powerpoint/2010/main" val="104379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Elias</a:t>
            </a:r>
            <a:endParaRPr lang="en-US" sz="4000" dirty="0">
              <a:solidFill>
                <a:schemeClr val="bg1"/>
              </a:solidFill>
              <a:latin typeface="Book Antiqua" pitchFamily="18" charset="0"/>
            </a:endParaRPr>
          </a:p>
        </p:txBody>
      </p:sp>
      <p:sp>
        <p:nvSpPr>
          <p:cNvPr id="8" name="Rectangle 7"/>
          <p:cNvSpPr/>
          <p:nvPr/>
        </p:nvSpPr>
        <p:spPr>
          <a:xfrm>
            <a:off x="1828800" y="1676401"/>
            <a:ext cx="5638800" cy="830997"/>
          </a:xfrm>
          <a:prstGeom prst="rect">
            <a:avLst/>
          </a:prstGeom>
        </p:spPr>
        <p:txBody>
          <a:bodyPr wrap="square">
            <a:spAutoFit/>
          </a:bodyPr>
          <a:lstStyle/>
          <a:p>
            <a:pPr fontAlgn="base"/>
            <a:r>
              <a:rPr lang="en-US" sz="2400" dirty="0">
                <a:solidFill>
                  <a:schemeClr val="bg1"/>
                </a:solidFill>
              </a:rPr>
              <a:t>Committed the keys of bringing to pass the restoration of all things </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2770" name="Picture 2" descr="http://www.omhksea.org/wp-content/uploads/2012/07/elias_icon.gif"/>
          <p:cNvPicPr>
            <a:picLocks noChangeAspect="1" noChangeArrowheads="1"/>
          </p:cNvPicPr>
          <p:nvPr/>
        </p:nvPicPr>
        <p:blipFill>
          <a:blip r:embed="rId3" cstate="print"/>
          <a:srcRect/>
          <a:stretch>
            <a:fillRect/>
          </a:stretch>
        </p:blipFill>
        <p:spPr bwMode="auto">
          <a:xfrm>
            <a:off x="2362200" y="2590800"/>
            <a:ext cx="2461272" cy="3352800"/>
          </a:xfrm>
          <a:prstGeom prst="rect">
            <a:avLst/>
          </a:prstGeom>
          <a:noFill/>
        </p:spPr>
      </p:pic>
      <p:sp>
        <p:nvSpPr>
          <p:cNvPr id="9" name="TextBox 8"/>
          <p:cNvSpPr txBox="1"/>
          <p:nvPr/>
        </p:nvSpPr>
        <p:spPr>
          <a:xfrm>
            <a:off x="6927" y="6477001"/>
            <a:ext cx="1905000" cy="381000"/>
          </a:xfrm>
          <a:prstGeom prst="rect">
            <a:avLst/>
          </a:prstGeom>
          <a:noFill/>
        </p:spPr>
        <p:txBody>
          <a:bodyPr wrap="square" rtlCol="0">
            <a:spAutoFit/>
          </a:bodyPr>
          <a:lstStyle/>
          <a:p>
            <a:r>
              <a:rPr lang="en-US" dirty="0">
                <a:solidFill>
                  <a:schemeClr val="bg1"/>
                </a:solidFill>
              </a:rPr>
              <a:t>D&amp;C 27:6</a:t>
            </a:r>
          </a:p>
        </p:txBody>
      </p:sp>
    </p:spTree>
    <p:extLst>
      <p:ext uri="{BB962C8B-B14F-4D97-AF65-F5344CB8AC3E}">
        <p14:creationId xmlns:p14="http://schemas.microsoft.com/office/powerpoint/2010/main" val="189629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John, Son of Zacharias</a:t>
            </a:r>
            <a:endParaRPr lang="en-US" sz="4000" dirty="0">
              <a:solidFill>
                <a:schemeClr val="bg1"/>
              </a:solidFill>
              <a:latin typeface="Book Antiqua" pitchFamily="18" charset="0"/>
            </a:endParaRPr>
          </a:p>
        </p:txBody>
      </p:sp>
      <p:sp>
        <p:nvSpPr>
          <p:cNvPr id="8" name="Rectangle 7"/>
          <p:cNvSpPr/>
          <p:nvPr/>
        </p:nvSpPr>
        <p:spPr>
          <a:xfrm>
            <a:off x="1828800" y="1676401"/>
            <a:ext cx="5638800" cy="830997"/>
          </a:xfrm>
          <a:prstGeom prst="rect">
            <a:avLst/>
          </a:prstGeom>
        </p:spPr>
        <p:txBody>
          <a:bodyPr wrap="square">
            <a:spAutoFit/>
          </a:bodyPr>
          <a:lstStyle/>
          <a:p>
            <a:pPr fontAlgn="base"/>
            <a:r>
              <a:rPr lang="en-US" sz="2400" dirty="0">
                <a:solidFill>
                  <a:schemeClr val="bg1"/>
                </a:solidFill>
              </a:rPr>
              <a:t>To ordain Joseph and Oliver Cowdery with the Aaronic Priesthood</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3794" name="Picture 2" descr="http://www.saviorsite.com/wp-content/uploads/2011/03/John-the-Baptist-Baptizing-Jesus.jpg"/>
          <p:cNvPicPr>
            <a:picLocks noChangeAspect="1" noChangeArrowheads="1"/>
          </p:cNvPicPr>
          <p:nvPr/>
        </p:nvPicPr>
        <p:blipFill>
          <a:blip r:embed="rId3" cstate="print"/>
          <a:srcRect/>
          <a:stretch>
            <a:fillRect/>
          </a:stretch>
        </p:blipFill>
        <p:spPr bwMode="auto">
          <a:xfrm>
            <a:off x="2057400" y="2743200"/>
            <a:ext cx="2611254" cy="3390900"/>
          </a:xfrm>
          <a:prstGeom prst="rect">
            <a:avLst/>
          </a:prstGeom>
          <a:noFill/>
        </p:spPr>
      </p:pic>
      <p:pic>
        <p:nvPicPr>
          <p:cNvPr id="33796" name="Picture 4" descr="http://www.millennialday.com/Resources/aaronicpriesthoo.jpeg"/>
          <p:cNvPicPr>
            <a:picLocks noChangeAspect="1" noChangeArrowheads="1"/>
          </p:cNvPicPr>
          <p:nvPr/>
        </p:nvPicPr>
        <p:blipFill>
          <a:blip r:embed="rId4" cstate="print"/>
          <a:srcRect l="4678" t="6084" r="4094" b="8745"/>
          <a:stretch>
            <a:fillRect/>
          </a:stretch>
        </p:blipFill>
        <p:spPr bwMode="auto">
          <a:xfrm>
            <a:off x="7391400" y="4419600"/>
            <a:ext cx="2971800" cy="2133600"/>
          </a:xfrm>
          <a:prstGeom prst="rect">
            <a:avLst/>
          </a:prstGeom>
          <a:noFill/>
        </p:spPr>
      </p:pic>
      <p:sp>
        <p:nvSpPr>
          <p:cNvPr id="9" name="TextBox 8"/>
          <p:cNvSpPr txBox="1"/>
          <p:nvPr/>
        </p:nvSpPr>
        <p:spPr>
          <a:xfrm>
            <a:off x="46182" y="6477000"/>
            <a:ext cx="1905000" cy="381000"/>
          </a:xfrm>
          <a:prstGeom prst="rect">
            <a:avLst/>
          </a:prstGeom>
          <a:noFill/>
        </p:spPr>
        <p:txBody>
          <a:bodyPr wrap="square" rtlCol="0">
            <a:spAutoFit/>
          </a:bodyPr>
          <a:lstStyle/>
          <a:p>
            <a:r>
              <a:rPr lang="en-US" dirty="0">
                <a:solidFill>
                  <a:schemeClr val="bg1"/>
                </a:solidFill>
              </a:rPr>
              <a:t>D&amp;C 27:7-8</a:t>
            </a:r>
          </a:p>
        </p:txBody>
      </p:sp>
    </p:spTree>
    <p:extLst>
      <p:ext uri="{BB962C8B-B14F-4D97-AF65-F5344CB8AC3E}">
        <p14:creationId xmlns:p14="http://schemas.microsoft.com/office/powerpoint/2010/main" val="356229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Elijah</a:t>
            </a:r>
            <a:endParaRPr lang="en-US" sz="4000" dirty="0">
              <a:solidFill>
                <a:schemeClr val="bg1"/>
              </a:solidFill>
              <a:latin typeface="Book Antiqua" pitchFamily="18" charset="0"/>
            </a:endParaRPr>
          </a:p>
        </p:txBody>
      </p:sp>
      <p:sp>
        <p:nvSpPr>
          <p:cNvPr id="8" name="Rectangle 7"/>
          <p:cNvSpPr/>
          <p:nvPr/>
        </p:nvSpPr>
        <p:spPr>
          <a:xfrm>
            <a:off x="1752600" y="1371600"/>
            <a:ext cx="5638800" cy="1569660"/>
          </a:xfrm>
          <a:prstGeom prst="rect">
            <a:avLst/>
          </a:prstGeom>
        </p:spPr>
        <p:txBody>
          <a:bodyPr wrap="square">
            <a:spAutoFit/>
          </a:bodyPr>
          <a:lstStyle/>
          <a:p>
            <a:pPr fontAlgn="base"/>
            <a:r>
              <a:rPr lang="en-US" sz="2400" dirty="0">
                <a:solidFill>
                  <a:schemeClr val="bg1"/>
                </a:solidFill>
              </a:rPr>
              <a:t>Committed the keys of the power of turning the hearts of the fathers to the children, and the hearts of the children to the fathers </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4818" name="Picture 2" descr="http://img.photobucket.com/albums/v624/DivHunter/bible_html_35cb50a5_zpsec093f9a.png"/>
          <p:cNvPicPr>
            <a:picLocks noChangeAspect="1" noChangeArrowheads="1"/>
          </p:cNvPicPr>
          <p:nvPr/>
        </p:nvPicPr>
        <p:blipFill>
          <a:blip r:embed="rId3" cstate="print"/>
          <a:srcRect/>
          <a:stretch>
            <a:fillRect/>
          </a:stretch>
        </p:blipFill>
        <p:spPr bwMode="auto">
          <a:xfrm>
            <a:off x="1981200" y="3124200"/>
            <a:ext cx="3352800" cy="2514600"/>
          </a:xfrm>
          <a:prstGeom prst="rect">
            <a:avLst/>
          </a:prstGeom>
          <a:noFill/>
        </p:spPr>
      </p:pic>
      <p:pic>
        <p:nvPicPr>
          <p:cNvPr id="34820" name="Picture 4" descr="http://mormontemples.org/media/Twin%20Falls%20Idaho%20Temple%20-%20Baptistry%20-%20AV080618_cah008.jpg/600x339"/>
          <p:cNvPicPr>
            <a:picLocks noChangeAspect="1" noChangeArrowheads="1"/>
          </p:cNvPicPr>
          <p:nvPr/>
        </p:nvPicPr>
        <p:blipFill>
          <a:blip r:embed="rId4" cstate="print"/>
          <a:srcRect/>
          <a:stretch>
            <a:fillRect/>
          </a:stretch>
        </p:blipFill>
        <p:spPr bwMode="auto">
          <a:xfrm>
            <a:off x="7239000" y="4800600"/>
            <a:ext cx="3132292" cy="1772700"/>
          </a:xfrm>
          <a:prstGeom prst="rect">
            <a:avLst/>
          </a:prstGeom>
          <a:noFill/>
        </p:spPr>
      </p:pic>
      <p:sp>
        <p:nvSpPr>
          <p:cNvPr id="10" name="TextBox 9"/>
          <p:cNvSpPr txBox="1"/>
          <p:nvPr/>
        </p:nvSpPr>
        <p:spPr>
          <a:xfrm>
            <a:off x="0" y="6504879"/>
            <a:ext cx="1905000" cy="381000"/>
          </a:xfrm>
          <a:prstGeom prst="rect">
            <a:avLst/>
          </a:prstGeom>
          <a:noFill/>
        </p:spPr>
        <p:txBody>
          <a:bodyPr wrap="square" rtlCol="0">
            <a:spAutoFit/>
          </a:bodyPr>
          <a:lstStyle/>
          <a:p>
            <a:r>
              <a:rPr lang="en-US" dirty="0">
                <a:solidFill>
                  <a:schemeClr val="bg1"/>
                </a:solidFill>
              </a:rPr>
              <a:t>D&amp;C 27:9</a:t>
            </a:r>
          </a:p>
        </p:txBody>
      </p:sp>
    </p:spTree>
    <p:extLst>
      <p:ext uri="{BB962C8B-B14F-4D97-AF65-F5344CB8AC3E}">
        <p14:creationId xmlns:p14="http://schemas.microsoft.com/office/powerpoint/2010/main" val="68574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Book Antiqua" pitchFamily="18" charset="0"/>
              </a:rPr>
              <a:t>Joseph and Jacob, and Isaac, and Abraham, </a:t>
            </a:r>
          </a:p>
        </p:txBody>
      </p:sp>
      <p:sp>
        <p:nvSpPr>
          <p:cNvPr id="8" name="Rectangle 7"/>
          <p:cNvSpPr/>
          <p:nvPr/>
        </p:nvSpPr>
        <p:spPr>
          <a:xfrm>
            <a:off x="1981200" y="838201"/>
            <a:ext cx="5638800" cy="461665"/>
          </a:xfrm>
          <a:prstGeom prst="rect">
            <a:avLst/>
          </a:prstGeom>
        </p:spPr>
        <p:txBody>
          <a:bodyPr wrap="square">
            <a:spAutoFit/>
          </a:bodyPr>
          <a:lstStyle/>
          <a:p>
            <a:pPr fontAlgn="base"/>
            <a:r>
              <a:rPr lang="en-US" sz="2400" dirty="0">
                <a:solidFill>
                  <a:schemeClr val="bg1"/>
                </a:solidFill>
              </a:rPr>
              <a:t>Promises Remain</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3886200" y="609601"/>
            <a:ext cx="5715000" cy="5600701"/>
          </a:xfrm>
          <a:prstGeom prst="rect">
            <a:avLst/>
          </a:prstGeom>
          <a:noFill/>
        </p:spPr>
      </p:pic>
      <p:sp>
        <p:nvSpPr>
          <p:cNvPr id="9" name="TextBox 8"/>
          <p:cNvSpPr txBox="1"/>
          <p:nvPr/>
        </p:nvSpPr>
        <p:spPr>
          <a:xfrm>
            <a:off x="76200" y="6436667"/>
            <a:ext cx="1905000" cy="381000"/>
          </a:xfrm>
          <a:prstGeom prst="rect">
            <a:avLst/>
          </a:prstGeom>
          <a:noFill/>
        </p:spPr>
        <p:txBody>
          <a:bodyPr wrap="square" rtlCol="0">
            <a:spAutoFit/>
          </a:bodyPr>
          <a:lstStyle/>
          <a:p>
            <a:r>
              <a:rPr lang="en-US" dirty="0">
                <a:solidFill>
                  <a:schemeClr val="bg1"/>
                </a:solidFill>
              </a:rPr>
              <a:t>D&amp;C 27:10</a:t>
            </a:r>
          </a:p>
        </p:txBody>
      </p:sp>
      <p:pic>
        <p:nvPicPr>
          <p:cNvPr id="35842" name="Picture 2" descr="http://www.hunterscastle.com/images/josephcoat.jpg"/>
          <p:cNvPicPr>
            <a:picLocks noChangeAspect="1" noChangeArrowheads="1"/>
          </p:cNvPicPr>
          <p:nvPr/>
        </p:nvPicPr>
        <p:blipFill>
          <a:blip r:embed="rId3" cstate="print"/>
          <a:srcRect/>
          <a:stretch>
            <a:fillRect/>
          </a:stretch>
        </p:blipFill>
        <p:spPr bwMode="auto">
          <a:xfrm>
            <a:off x="1981200" y="1600200"/>
            <a:ext cx="2600276" cy="2362200"/>
          </a:xfrm>
          <a:prstGeom prst="rect">
            <a:avLst/>
          </a:prstGeom>
          <a:noFill/>
        </p:spPr>
      </p:pic>
      <p:pic>
        <p:nvPicPr>
          <p:cNvPr id="35846" name="Picture 6" descr="http://www.finaltrump.com/wp-content/uploads/abraham-and-Isaac.jpg"/>
          <p:cNvPicPr>
            <a:picLocks noChangeAspect="1" noChangeArrowheads="1"/>
          </p:cNvPicPr>
          <p:nvPr/>
        </p:nvPicPr>
        <p:blipFill>
          <a:blip r:embed="rId4" cstate="print"/>
          <a:srcRect/>
          <a:stretch>
            <a:fillRect/>
          </a:stretch>
        </p:blipFill>
        <p:spPr bwMode="auto">
          <a:xfrm>
            <a:off x="7620000" y="3810000"/>
            <a:ext cx="2057400" cy="2743200"/>
          </a:xfrm>
          <a:prstGeom prst="rect">
            <a:avLst/>
          </a:prstGeom>
          <a:noFill/>
        </p:spPr>
      </p:pic>
    </p:spTree>
    <p:extLst>
      <p:ext uri="{BB962C8B-B14F-4D97-AF65-F5344CB8AC3E}">
        <p14:creationId xmlns:p14="http://schemas.microsoft.com/office/powerpoint/2010/main" val="364106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ok Antiqua" pitchFamily="18" charset="0"/>
              </a:rPr>
              <a:t>Michael---Adam </a:t>
            </a:r>
          </a:p>
        </p:txBody>
      </p:sp>
      <p:sp>
        <p:nvSpPr>
          <p:cNvPr id="8" name="Rectangle 7"/>
          <p:cNvSpPr/>
          <p:nvPr/>
        </p:nvSpPr>
        <p:spPr>
          <a:xfrm>
            <a:off x="1981200" y="838201"/>
            <a:ext cx="5638800" cy="461665"/>
          </a:xfrm>
          <a:prstGeom prst="rect">
            <a:avLst/>
          </a:prstGeom>
        </p:spPr>
        <p:txBody>
          <a:bodyPr wrap="square">
            <a:spAutoFit/>
          </a:bodyPr>
          <a:lstStyle/>
          <a:p>
            <a:pPr fontAlgn="base"/>
            <a:r>
              <a:rPr lang="en-US" sz="2400" dirty="0">
                <a:solidFill>
                  <a:schemeClr val="bg1"/>
                </a:solidFill>
              </a:rPr>
              <a:t>The Father of All</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sp>
        <p:nvSpPr>
          <p:cNvPr id="9" name="TextBox 8"/>
          <p:cNvSpPr txBox="1"/>
          <p:nvPr/>
        </p:nvSpPr>
        <p:spPr>
          <a:xfrm>
            <a:off x="76200" y="6477000"/>
            <a:ext cx="1905000" cy="381000"/>
          </a:xfrm>
          <a:prstGeom prst="rect">
            <a:avLst/>
          </a:prstGeom>
          <a:noFill/>
        </p:spPr>
        <p:txBody>
          <a:bodyPr wrap="square" rtlCol="0">
            <a:spAutoFit/>
          </a:bodyPr>
          <a:lstStyle/>
          <a:p>
            <a:r>
              <a:rPr lang="en-US" dirty="0">
                <a:solidFill>
                  <a:schemeClr val="bg1"/>
                </a:solidFill>
              </a:rPr>
              <a:t>D&amp;C 27:11</a:t>
            </a:r>
          </a:p>
        </p:txBody>
      </p:sp>
      <p:pic>
        <p:nvPicPr>
          <p:cNvPr id="36866" name="Picture 2" descr="http://2.bp.blogspot.com/-kR3iN2-elow/UgUY2OG326I/AAAAAAAAK0Y/s7AxkjU3Bwc/s1600/aaepic1.jpg"/>
          <p:cNvPicPr>
            <a:picLocks noChangeAspect="1" noChangeArrowheads="1"/>
          </p:cNvPicPr>
          <p:nvPr/>
        </p:nvPicPr>
        <p:blipFill>
          <a:blip r:embed="rId3" cstate="print"/>
          <a:srcRect/>
          <a:stretch>
            <a:fillRect/>
          </a:stretch>
        </p:blipFill>
        <p:spPr bwMode="auto">
          <a:xfrm>
            <a:off x="2286001" y="1524000"/>
            <a:ext cx="3105515" cy="3886200"/>
          </a:xfrm>
          <a:prstGeom prst="rect">
            <a:avLst/>
          </a:prstGeom>
          <a:noFill/>
        </p:spPr>
      </p:pic>
    </p:spTree>
    <p:extLst>
      <p:ext uri="{BB962C8B-B14F-4D97-AF65-F5344CB8AC3E}">
        <p14:creationId xmlns:p14="http://schemas.microsoft.com/office/powerpoint/2010/main" val="91743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Peter, James, and John </a:t>
            </a:r>
          </a:p>
        </p:txBody>
      </p:sp>
      <p:sp>
        <p:nvSpPr>
          <p:cNvPr id="8" name="Rectangle 7"/>
          <p:cNvSpPr/>
          <p:nvPr/>
        </p:nvSpPr>
        <p:spPr>
          <a:xfrm>
            <a:off x="1981200" y="838200"/>
            <a:ext cx="5638800" cy="2308324"/>
          </a:xfrm>
          <a:prstGeom prst="rect">
            <a:avLst/>
          </a:prstGeom>
        </p:spPr>
        <p:txBody>
          <a:bodyPr wrap="square">
            <a:spAutoFit/>
          </a:bodyPr>
          <a:lstStyle/>
          <a:p>
            <a:pPr fontAlgn="base"/>
            <a:r>
              <a:rPr lang="en-US" sz="2400" dirty="0">
                <a:solidFill>
                  <a:schemeClr val="bg1"/>
                </a:solidFill>
              </a:rPr>
              <a:t>“…by whom I have ordained you and confirmed you to be</a:t>
            </a:r>
            <a:r>
              <a:rPr lang="en-US" sz="2400" baseline="30000" dirty="0">
                <a:solidFill>
                  <a:schemeClr val="bg1"/>
                </a:solidFill>
              </a:rPr>
              <a:t> </a:t>
            </a:r>
            <a:r>
              <a:rPr lang="en-US" sz="2400" dirty="0">
                <a:solidFill>
                  <a:schemeClr val="bg1"/>
                </a:solidFill>
              </a:rPr>
              <a:t>apostles, and especial witnesses of my name, and bear the keys of your ministry and of the same things which I revealed unto them;”</a:t>
            </a:r>
          </a:p>
          <a:p>
            <a:pPr fontAlgn="base"/>
            <a:endParaRPr lang="en-US" sz="2400" dirty="0">
              <a:solidFill>
                <a:schemeClr val="bg1"/>
              </a:solidFill>
            </a:endParaRP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572000" y="685801"/>
            <a:ext cx="5715000" cy="5600701"/>
          </a:xfrm>
          <a:prstGeom prst="rect">
            <a:avLst/>
          </a:prstGeom>
          <a:noFill/>
        </p:spPr>
      </p:pic>
      <p:sp>
        <p:nvSpPr>
          <p:cNvPr id="9" name="TextBox 8"/>
          <p:cNvSpPr txBox="1"/>
          <p:nvPr/>
        </p:nvSpPr>
        <p:spPr>
          <a:xfrm>
            <a:off x="0" y="6515100"/>
            <a:ext cx="1905000" cy="381000"/>
          </a:xfrm>
          <a:prstGeom prst="rect">
            <a:avLst/>
          </a:prstGeom>
          <a:noFill/>
        </p:spPr>
        <p:txBody>
          <a:bodyPr wrap="square" rtlCol="0">
            <a:spAutoFit/>
          </a:bodyPr>
          <a:lstStyle/>
          <a:p>
            <a:r>
              <a:rPr lang="en-US" dirty="0">
                <a:solidFill>
                  <a:schemeClr val="bg1"/>
                </a:solidFill>
              </a:rPr>
              <a:t>D&amp;C 27:12</a:t>
            </a:r>
          </a:p>
        </p:txBody>
      </p:sp>
      <p:pic>
        <p:nvPicPr>
          <p:cNvPr id="37890" name="Picture 2" descr="http://freepages.genealogy.rootsweb.ancestry.com/~jleatham/Peter%20James%20John.jpg"/>
          <p:cNvPicPr>
            <a:picLocks noChangeAspect="1" noChangeArrowheads="1"/>
          </p:cNvPicPr>
          <p:nvPr/>
        </p:nvPicPr>
        <p:blipFill>
          <a:blip r:embed="rId3" cstate="print"/>
          <a:srcRect/>
          <a:stretch>
            <a:fillRect/>
          </a:stretch>
        </p:blipFill>
        <p:spPr bwMode="auto">
          <a:xfrm>
            <a:off x="7467600" y="3352800"/>
            <a:ext cx="2520902" cy="3352800"/>
          </a:xfrm>
          <a:prstGeom prst="rect">
            <a:avLst/>
          </a:prstGeom>
          <a:noFill/>
        </p:spPr>
      </p:pic>
      <p:pic>
        <p:nvPicPr>
          <p:cNvPr id="37892" name="Picture 4" descr="https://www.lds.org/bc/content/shared/content/images/gospel-library/manual/36618/36618_all_055_04.jpg"/>
          <p:cNvPicPr>
            <a:picLocks noChangeAspect="1" noChangeArrowheads="1"/>
          </p:cNvPicPr>
          <p:nvPr/>
        </p:nvPicPr>
        <p:blipFill>
          <a:blip r:embed="rId4" cstate="print"/>
          <a:srcRect/>
          <a:stretch>
            <a:fillRect/>
          </a:stretch>
        </p:blipFill>
        <p:spPr bwMode="auto">
          <a:xfrm>
            <a:off x="2057400" y="2971801"/>
            <a:ext cx="3124200" cy="2235539"/>
          </a:xfrm>
          <a:prstGeom prst="rect">
            <a:avLst/>
          </a:prstGeom>
          <a:noFill/>
        </p:spPr>
      </p:pic>
    </p:spTree>
    <p:extLst>
      <p:ext uri="{BB962C8B-B14F-4D97-AF65-F5344CB8AC3E}">
        <p14:creationId xmlns:p14="http://schemas.microsoft.com/office/powerpoint/2010/main" val="2103148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309"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Keys of the Kingdom</a:t>
            </a:r>
          </a:p>
        </p:txBody>
      </p:sp>
      <p:grpSp>
        <p:nvGrpSpPr>
          <p:cNvPr id="12" name="Group 11"/>
          <p:cNvGrpSpPr/>
          <p:nvPr/>
        </p:nvGrpSpPr>
        <p:grpSpPr>
          <a:xfrm>
            <a:off x="2590800" y="-685800"/>
            <a:ext cx="7201738" cy="7081794"/>
            <a:chOff x="1219200" y="-719366"/>
            <a:chExt cx="7201738" cy="7081794"/>
          </a:xfrm>
        </p:grpSpPr>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6729">
              <a:off x="1409961" y="-648549"/>
              <a:ext cx="7081794" cy="6940160"/>
            </a:xfrm>
            <a:prstGeom prst="rect">
              <a:avLst/>
            </a:prstGeom>
            <a:noFill/>
          </p:spPr>
        </p:pic>
        <p:sp>
          <p:nvSpPr>
            <p:cNvPr id="10" name="Rectangle 9"/>
            <p:cNvSpPr/>
            <p:nvPr/>
          </p:nvSpPr>
          <p:spPr>
            <a:xfrm>
              <a:off x="1219200" y="2286000"/>
              <a:ext cx="6553200" cy="1200329"/>
            </a:xfrm>
            <a:prstGeom prst="rect">
              <a:avLst/>
            </a:prstGeom>
          </p:spPr>
          <p:txBody>
            <a:bodyPr wrap="square">
              <a:spAutoFit/>
            </a:bodyPr>
            <a:lstStyle/>
            <a:p>
              <a:r>
                <a:rPr lang="en-US" sz="2400" b="1" i="1" dirty="0"/>
                <a:t>The dispensation of the fulness of times gathers together all gospel keys, ordinances, and truths of past dispensations</a:t>
              </a:r>
              <a:endParaRPr lang="en-US" sz="2400" dirty="0"/>
            </a:p>
          </p:txBody>
        </p:sp>
      </p:grpSp>
      <p:sp>
        <p:nvSpPr>
          <p:cNvPr id="11" name="TextBox 10"/>
          <p:cNvSpPr txBox="1"/>
          <p:nvPr/>
        </p:nvSpPr>
        <p:spPr>
          <a:xfrm>
            <a:off x="129309" y="6476999"/>
            <a:ext cx="1905000" cy="381000"/>
          </a:xfrm>
          <a:prstGeom prst="rect">
            <a:avLst/>
          </a:prstGeom>
          <a:noFill/>
        </p:spPr>
        <p:txBody>
          <a:bodyPr wrap="square" rtlCol="0">
            <a:spAutoFit/>
          </a:bodyPr>
          <a:lstStyle/>
          <a:p>
            <a:r>
              <a:rPr lang="en-US" dirty="0">
                <a:solidFill>
                  <a:schemeClr val="bg1"/>
                </a:solidFill>
              </a:rPr>
              <a:t>D&amp;C 27:13</a:t>
            </a:r>
          </a:p>
        </p:txBody>
      </p:sp>
    </p:spTree>
    <p:extLst>
      <p:ext uri="{BB962C8B-B14F-4D97-AF65-F5344CB8AC3E}">
        <p14:creationId xmlns:p14="http://schemas.microsoft.com/office/powerpoint/2010/main" val="381169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105400" y="914400"/>
            <a:ext cx="1905000" cy="381000"/>
          </a:xfrm>
          <a:prstGeom prst="rect">
            <a:avLst/>
          </a:prstGeom>
          <a:noFill/>
        </p:spPr>
        <p:txBody>
          <a:bodyPr wrap="square" rtlCol="0">
            <a:spAutoFit/>
          </a:bodyPr>
          <a:lstStyle/>
          <a:p>
            <a:r>
              <a:rPr lang="en-US" dirty="0">
                <a:solidFill>
                  <a:schemeClr val="bg1"/>
                </a:solidFill>
              </a:rPr>
              <a:t>August 1830</a:t>
            </a: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Historical Background</a:t>
            </a:r>
            <a:endParaRPr lang="en-US" sz="4000" dirty="0">
              <a:solidFill>
                <a:schemeClr val="bg1"/>
              </a:solidFill>
              <a:latin typeface="Book Antiqua" pitchFamily="18" charset="0"/>
            </a:endParaRPr>
          </a:p>
        </p:txBody>
      </p:sp>
      <p:sp>
        <p:nvSpPr>
          <p:cNvPr id="8" name="Rectangle 7"/>
          <p:cNvSpPr/>
          <p:nvPr/>
        </p:nvSpPr>
        <p:spPr>
          <a:xfrm>
            <a:off x="1828800" y="1295400"/>
            <a:ext cx="4572000" cy="5355312"/>
          </a:xfrm>
          <a:prstGeom prst="rect">
            <a:avLst/>
          </a:prstGeom>
        </p:spPr>
        <p:txBody>
          <a:bodyPr>
            <a:spAutoFit/>
          </a:bodyPr>
          <a:lstStyle/>
          <a:p>
            <a:r>
              <a:rPr lang="en-US" dirty="0">
                <a:solidFill>
                  <a:schemeClr val="bg1"/>
                </a:solidFill>
              </a:rPr>
              <a:t>Newel Knight and his wife, Sally, traveled to Harmony, Pennsylvania, to visit the Prophet Joseph Smith. </a:t>
            </a:r>
          </a:p>
          <a:p>
            <a:endParaRPr lang="en-US" dirty="0">
              <a:solidFill>
                <a:schemeClr val="bg1"/>
              </a:solidFill>
            </a:endParaRPr>
          </a:p>
          <a:p>
            <a:r>
              <a:rPr lang="en-US" dirty="0">
                <a:solidFill>
                  <a:schemeClr val="bg1"/>
                </a:solidFill>
              </a:rPr>
              <a:t>Sally Knight and Emma Smith had been baptized earlier in the summer but had not yet been confirmed because of persecution by a mob. </a:t>
            </a:r>
          </a:p>
          <a:p>
            <a:endParaRPr lang="en-US" dirty="0">
              <a:solidFill>
                <a:schemeClr val="bg1"/>
              </a:solidFill>
            </a:endParaRPr>
          </a:p>
          <a:p>
            <a:r>
              <a:rPr lang="en-US" dirty="0">
                <a:solidFill>
                  <a:schemeClr val="bg1"/>
                </a:solidFill>
              </a:rPr>
              <a:t>During the Knights’ visit to Harmony, it was determined that Sally and Emma should be confirmed and that the group, along with John Whitmer, would partake of the sacrament together. </a:t>
            </a:r>
          </a:p>
          <a:p>
            <a:endParaRPr lang="en-US" dirty="0">
              <a:solidFill>
                <a:schemeClr val="bg1"/>
              </a:solidFill>
            </a:endParaRPr>
          </a:p>
          <a:p>
            <a:r>
              <a:rPr lang="en-US" dirty="0">
                <a:solidFill>
                  <a:schemeClr val="bg1"/>
                </a:solidFill>
              </a:rPr>
              <a:t>When Joseph went out to obtain wine for the sacrament, he was met by a heavenly messenger who communicated the revelation now recorded in Doctrine and Covenants 27.</a:t>
            </a:r>
          </a:p>
        </p:txBody>
      </p:sp>
      <p:pic>
        <p:nvPicPr>
          <p:cNvPr id="6" name="Picture 2" descr="http://freepages.genealogy.rootsweb.ancestry.com/~mcindoo/newel_knight.jpg"/>
          <p:cNvPicPr>
            <a:picLocks noChangeAspect="1" noChangeArrowheads="1"/>
          </p:cNvPicPr>
          <p:nvPr/>
        </p:nvPicPr>
        <p:blipFill>
          <a:blip r:embed="rId2" cstate="print"/>
          <a:srcRect/>
          <a:stretch>
            <a:fillRect/>
          </a:stretch>
        </p:blipFill>
        <p:spPr bwMode="auto">
          <a:xfrm>
            <a:off x="8305800" y="1447800"/>
            <a:ext cx="1841754" cy="2236948"/>
          </a:xfrm>
          <a:prstGeom prst="rect">
            <a:avLst/>
          </a:prstGeom>
          <a:noFill/>
        </p:spPr>
      </p:pic>
      <p:pic>
        <p:nvPicPr>
          <p:cNvPr id="9" name="Picture 6" descr="http://freepages.genealogy.rootsweb.ancestry.com/~knight57/direct/knight/images/25da00.jpg"/>
          <p:cNvPicPr>
            <a:picLocks noChangeAspect="1" noChangeArrowheads="1"/>
          </p:cNvPicPr>
          <p:nvPr/>
        </p:nvPicPr>
        <p:blipFill>
          <a:blip r:embed="rId3" cstate="print"/>
          <a:srcRect/>
          <a:stretch>
            <a:fillRect/>
          </a:stretch>
        </p:blipFill>
        <p:spPr bwMode="auto">
          <a:xfrm>
            <a:off x="6858000" y="1219200"/>
            <a:ext cx="1143496" cy="1905000"/>
          </a:xfrm>
          <a:prstGeom prst="rect">
            <a:avLst/>
          </a:prstGeom>
          <a:noFill/>
        </p:spPr>
      </p:pic>
      <p:pic>
        <p:nvPicPr>
          <p:cNvPr id="5122" name="Picture 2" descr="https://www.lds.org/bc/content/shared/content/images/gospel-library/manual/36481/36481_all_00-04-EmmaSmith.jpg"/>
          <p:cNvPicPr>
            <a:picLocks noChangeAspect="1" noChangeArrowheads="1"/>
          </p:cNvPicPr>
          <p:nvPr/>
        </p:nvPicPr>
        <p:blipFill>
          <a:blip r:embed="rId4" cstate="print"/>
          <a:srcRect/>
          <a:stretch>
            <a:fillRect/>
          </a:stretch>
        </p:blipFill>
        <p:spPr bwMode="auto">
          <a:xfrm>
            <a:off x="6553200" y="3810000"/>
            <a:ext cx="1905000" cy="1905000"/>
          </a:xfrm>
          <a:prstGeom prst="rect">
            <a:avLst/>
          </a:prstGeom>
          <a:noFill/>
        </p:spPr>
      </p:pic>
      <p:pic>
        <p:nvPicPr>
          <p:cNvPr id="5124" name="Picture 4" descr="http://www.moroni10.com/JWhitmer.jpg"/>
          <p:cNvPicPr>
            <a:picLocks noChangeAspect="1" noChangeArrowheads="1"/>
          </p:cNvPicPr>
          <p:nvPr/>
        </p:nvPicPr>
        <p:blipFill>
          <a:blip r:embed="rId5" cstate="print"/>
          <a:srcRect/>
          <a:stretch>
            <a:fillRect/>
          </a:stretch>
        </p:blipFill>
        <p:spPr bwMode="auto">
          <a:xfrm>
            <a:off x="8610601" y="4572001"/>
            <a:ext cx="1552575" cy="1924051"/>
          </a:xfrm>
          <a:prstGeom prst="rect">
            <a:avLst/>
          </a:prstGeom>
          <a:noFill/>
        </p:spPr>
      </p:pic>
    </p:spTree>
    <p:extLst>
      <p:ext uri="{BB962C8B-B14F-4D97-AF65-F5344CB8AC3E}">
        <p14:creationId xmlns:p14="http://schemas.microsoft.com/office/powerpoint/2010/main" val="29432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2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2000"/>
                                        <p:tgtEl>
                                          <p:spTgt spid="51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a:extLst>
              <a:ext uri="{FF2B5EF4-FFF2-40B4-BE49-F238E27FC236}">
                <a16:creationId xmlns:a16="http://schemas.microsoft.com/office/drawing/2014/main" id="{85DF0BDF-8268-4377-9304-3D482220FAA6}"/>
              </a:ext>
            </a:extLst>
          </p:cNvPr>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Dispensations</a:t>
            </a:r>
            <a:endParaRPr lang="en-US" sz="4000" dirty="0">
              <a:solidFill>
                <a:schemeClr val="bg1"/>
              </a:solidFill>
              <a:latin typeface="Book Antiqua" pitchFamily="18" charset="0"/>
            </a:endParaRPr>
          </a:p>
        </p:txBody>
      </p:sp>
      <p:sp>
        <p:nvSpPr>
          <p:cNvPr id="8" name="Rectangle 7"/>
          <p:cNvSpPr/>
          <p:nvPr/>
        </p:nvSpPr>
        <p:spPr>
          <a:xfrm>
            <a:off x="6469743" y="2191658"/>
            <a:ext cx="1752600" cy="830997"/>
          </a:xfrm>
          <a:prstGeom prst="rect">
            <a:avLst/>
          </a:prstGeom>
        </p:spPr>
        <p:txBody>
          <a:bodyPr wrap="square">
            <a:spAutoFit/>
          </a:bodyPr>
          <a:lstStyle/>
          <a:p>
            <a:pPr algn="ctr" fontAlgn="base"/>
            <a:r>
              <a:rPr lang="en-US" sz="2400" dirty="0">
                <a:solidFill>
                  <a:schemeClr val="bg1"/>
                </a:solidFill>
              </a:rPr>
              <a:t>Moses</a:t>
            </a:r>
          </a:p>
          <a:p>
            <a:pPr algn="ctr" fontAlgn="base"/>
            <a:r>
              <a:rPr lang="en-US" sz="2400" dirty="0">
                <a:solidFill>
                  <a:schemeClr val="bg1"/>
                </a:solidFill>
              </a:rPr>
              <a:t>1400 BC</a:t>
            </a:r>
          </a:p>
        </p:txBody>
      </p:sp>
      <p:sp>
        <p:nvSpPr>
          <p:cNvPr id="9" name="Rectangle 8"/>
          <p:cNvSpPr/>
          <p:nvPr/>
        </p:nvSpPr>
        <p:spPr>
          <a:xfrm>
            <a:off x="2783114" y="3976915"/>
            <a:ext cx="1371600" cy="830997"/>
          </a:xfrm>
          <a:prstGeom prst="rect">
            <a:avLst/>
          </a:prstGeom>
        </p:spPr>
        <p:txBody>
          <a:bodyPr wrap="square">
            <a:spAutoFit/>
          </a:bodyPr>
          <a:lstStyle/>
          <a:p>
            <a:pPr algn="ctr" fontAlgn="base"/>
            <a:r>
              <a:rPr lang="en-US" sz="2400" dirty="0">
                <a:solidFill>
                  <a:schemeClr val="bg1"/>
                </a:solidFill>
              </a:rPr>
              <a:t>Enoch</a:t>
            </a:r>
          </a:p>
          <a:p>
            <a:pPr algn="ctr" fontAlgn="base"/>
            <a:r>
              <a:rPr lang="en-US" sz="2400" dirty="0">
                <a:solidFill>
                  <a:schemeClr val="bg1"/>
                </a:solidFill>
              </a:rPr>
              <a:t>3300 BC</a:t>
            </a:r>
          </a:p>
        </p:txBody>
      </p:sp>
      <p:sp>
        <p:nvSpPr>
          <p:cNvPr id="10" name="Rectangle 9"/>
          <p:cNvSpPr/>
          <p:nvPr/>
        </p:nvSpPr>
        <p:spPr>
          <a:xfrm>
            <a:off x="3864428" y="2133601"/>
            <a:ext cx="1371600" cy="830997"/>
          </a:xfrm>
          <a:prstGeom prst="rect">
            <a:avLst/>
          </a:prstGeom>
        </p:spPr>
        <p:txBody>
          <a:bodyPr wrap="square">
            <a:spAutoFit/>
          </a:bodyPr>
          <a:lstStyle/>
          <a:p>
            <a:pPr algn="ctr" fontAlgn="base"/>
            <a:r>
              <a:rPr lang="en-US" sz="2400" dirty="0">
                <a:solidFill>
                  <a:schemeClr val="bg1"/>
                </a:solidFill>
              </a:rPr>
              <a:t>Noah</a:t>
            </a:r>
          </a:p>
          <a:p>
            <a:pPr algn="ctr" fontAlgn="base"/>
            <a:r>
              <a:rPr lang="en-US" sz="2400" dirty="0">
                <a:solidFill>
                  <a:schemeClr val="bg1"/>
                </a:solidFill>
              </a:rPr>
              <a:t>3100 BC</a:t>
            </a:r>
          </a:p>
        </p:txBody>
      </p:sp>
      <p:sp>
        <p:nvSpPr>
          <p:cNvPr id="11" name="Rectangle 10"/>
          <p:cNvSpPr/>
          <p:nvPr/>
        </p:nvSpPr>
        <p:spPr>
          <a:xfrm>
            <a:off x="5236029" y="3976915"/>
            <a:ext cx="1447800" cy="830997"/>
          </a:xfrm>
          <a:prstGeom prst="rect">
            <a:avLst/>
          </a:prstGeom>
        </p:spPr>
        <p:txBody>
          <a:bodyPr wrap="square">
            <a:spAutoFit/>
          </a:bodyPr>
          <a:lstStyle/>
          <a:p>
            <a:pPr algn="ctr" fontAlgn="base"/>
            <a:r>
              <a:rPr lang="en-US" sz="2400" dirty="0">
                <a:solidFill>
                  <a:schemeClr val="bg1"/>
                </a:solidFill>
              </a:rPr>
              <a:t>Abraham</a:t>
            </a:r>
          </a:p>
          <a:p>
            <a:pPr algn="ctr" fontAlgn="base"/>
            <a:r>
              <a:rPr lang="en-US" sz="2400" dirty="0">
                <a:solidFill>
                  <a:schemeClr val="bg1"/>
                </a:solidFill>
              </a:rPr>
              <a:t>2000 BC</a:t>
            </a:r>
          </a:p>
        </p:txBody>
      </p:sp>
      <p:sp>
        <p:nvSpPr>
          <p:cNvPr id="12" name="Rectangle 11"/>
          <p:cNvSpPr/>
          <p:nvPr/>
        </p:nvSpPr>
        <p:spPr>
          <a:xfrm>
            <a:off x="1524000" y="2362201"/>
            <a:ext cx="1752600" cy="830997"/>
          </a:xfrm>
          <a:prstGeom prst="rect">
            <a:avLst/>
          </a:prstGeom>
        </p:spPr>
        <p:txBody>
          <a:bodyPr wrap="square">
            <a:spAutoFit/>
          </a:bodyPr>
          <a:lstStyle/>
          <a:p>
            <a:pPr algn="ctr" fontAlgn="base"/>
            <a:r>
              <a:rPr lang="en-US" sz="2400" dirty="0">
                <a:solidFill>
                  <a:schemeClr val="bg1"/>
                </a:solidFill>
              </a:rPr>
              <a:t>Adam</a:t>
            </a:r>
          </a:p>
          <a:p>
            <a:pPr algn="ctr" fontAlgn="base"/>
            <a:r>
              <a:rPr lang="en-US" sz="2400" dirty="0">
                <a:solidFill>
                  <a:schemeClr val="bg1"/>
                </a:solidFill>
              </a:rPr>
              <a:t>4000 BC</a:t>
            </a:r>
          </a:p>
        </p:txBody>
      </p:sp>
      <p:sp>
        <p:nvSpPr>
          <p:cNvPr id="14" name="Rectangle 13"/>
          <p:cNvSpPr/>
          <p:nvPr/>
        </p:nvSpPr>
        <p:spPr>
          <a:xfrm>
            <a:off x="7924800" y="3962401"/>
            <a:ext cx="990600" cy="830997"/>
          </a:xfrm>
          <a:prstGeom prst="rect">
            <a:avLst/>
          </a:prstGeom>
        </p:spPr>
        <p:txBody>
          <a:bodyPr wrap="square">
            <a:spAutoFit/>
          </a:bodyPr>
          <a:lstStyle/>
          <a:p>
            <a:pPr algn="ctr" fontAlgn="base"/>
            <a:r>
              <a:rPr lang="en-US" sz="2400" dirty="0">
                <a:solidFill>
                  <a:schemeClr val="bg1"/>
                </a:solidFill>
              </a:rPr>
              <a:t>Jesus</a:t>
            </a:r>
          </a:p>
          <a:p>
            <a:pPr algn="ctr" fontAlgn="base"/>
            <a:r>
              <a:rPr lang="en-US" sz="2400" dirty="0">
                <a:solidFill>
                  <a:schemeClr val="bg1"/>
                </a:solidFill>
              </a:rPr>
              <a:t>AD 1</a:t>
            </a:r>
          </a:p>
        </p:txBody>
      </p:sp>
      <p:sp>
        <p:nvSpPr>
          <p:cNvPr id="16" name="Rectangle 15"/>
          <p:cNvSpPr/>
          <p:nvPr/>
        </p:nvSpPr>
        <p:spPr>
          <a:xfrm>
            <a:off x="8534400" y="2057401"/>
            <a:ext cx="2590800" cy="830997"/>
          </a:xfrm>
          <a:prstGeom prst="rect">
            <a:avLst/>
          </a:prstGeom>
        </p:spPr>
        <p:txBody>
          <a:bodyPr wrap="square">
            <a:spAutoFit/>
          </a:bodyPr>
          <a:lstStyle/>
          <a:p>
            <a:pPr algn="ctr" fontAlgn="base"/>
            <a:r>
              <a:rPr lang="en-US" sz="2400" dirty="0">
                <a:solidFill>
                  <a:schemeClr val="bg1"/>
                </a:solidFill>
              </a:rPr>
              <a:t>Joseph Smith</a:t>
            </a:r>
          </a:p>
          <a:p>
            <a:pPr algn="ctr" fontAlgn="base"/>
            <a:r>
              <a:rPr lang="en-US" sz="2400" dirty="0">
                <a:solidFill>
                  <a:schemeClr val="bg1"/>
                </a:solidFill>
              </a:rPr>
              <a:t>AD 1830</a:t>
            </a:r>
          </a:p>
        </p:txBody>
      </p:sp>
      <p:grpSp>
        <p:nvGrpSpPr>
          <p:cNvPr id="17" name="Group 16"/>
          <p:cNvGrpSpPr/>
          <p:nvPr/>
        </p:nvGrpSpPr>
        <p:grpSpPr>
          <a:xfrm>
            <a:off x="5203372" y="957943"/>
            <a:ext cx="1236747" cy="2045174"/>
            <a:chOff x="4495800" y="926626"/>
            <a:chExt cx="2895600" cy="4788374"/>
          </a:xfrm>
        </p:grpSpPr>
        <p:sp>
          <p:nvSpPr>
            <p:cNvPr id="18" name="Cloud 17"/>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81800" y="35814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800" y="35814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93679" y="2073530"/>
              <a:ext cx="528715" cy="2707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gonal Stripe 34"/>
            <p:cNvSpPr/>
            <p:nvPr/>
          </p:nvSpPr>
          <p:spPr>
            <a:xfrm rot="7585615">
              <a:off x="4439071" y="4290467"/>
              <a:ext cx="1507228" cy="61990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62"/>
            <p:cNvGrpSpPr/>
            <p:nvPr/>
          </p:nvGrpSpPr>
          <p:grpSpPr>
            <a:xfrm rot="5201482">
              <a:off x="5790144" y="3233628"/>
              <a:ext cx="916511" cy="252324"/>
              <a:chOff x="3886200" y="6096000"/>
              <a:chExt cx="3124200" cy="533400"/>
            </a:xfrm>
          </p:grpSpPr>
          <p:sp>
            <p:nvSpPr>
              <p:cNvPr id="51" name="Left-Right Arrow 5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63"/>
            <p:cNvGrpSpPr/>
            <p:nvPr/>
          </p:nvGrpSpPr>
          <p:grpSpPr>
            <a:xfrm rot="5201482">
              <a:off x="5866344" y="4377212"/>
              <a:ext cx="916511" cy="252324"/>
              <a:chOff x="3886200" y="6096000"/>
              <a:chExt cx="3124200" cy="533400"/>
            </a:xfrm>
          </p:grpSpPr>
          <p:sp>
            <p:nvSpPr>
              <p:cNvPr id="48" name="Left-Right Arrow 4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7"/>
            <p:cNvGrpSpPr/>
            <p:nvPr/>
          </p:nvGrpSpPr>
          <p:grpSpPr>
            <a:xfrm rot="5828466">
              <a:off x="5332945" y="3234211"/>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71"/>
            <p:cNvGrpSpPr/>
            <p:nvPr/>
          </p:nvGrpSpPr>
          <p:grpSpPr>
            <a:xfrm rot="5400000">
              <a:off x="5221768" y="4320998"/>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iagonal Stripe 39"/>
            <p:cNvSpPr/>
            <p:nvPr/>
          </p:nvSpPr>
          <p:spPr>
            <a:xfrm rot="11733933">
              <a:off x="5251839" y="3448490"/>
              <a:ext cx="1459720" cy="72302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40"/>
            <p:cNvSpPr/>
            <p:nvPr/>
          </p:nvSpPr>
          <p:spPr>
            <a:xfrm>
              <a:off x="5257800" y="3810000"/>
              <a:ext cx="381000"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5"/>
          <p:cNvGrpSpPr/>
          <p:nvPr/>
        </p:nvGrpSpPr>
        <p:grpSpPr>
          <a:xfrm>
            <a:off x="2953658" y="743857"/>
            <a:ext cx="1206823" cy="2057400"/>
            <a:chOff x="838200" y="533400"/>
            <a:chExt cx="2959423" cy="5091789"/>
          </a:xfrm>
        </p:grpSpPr>
        <p:sp>
          <p:nvSpPr>
            <p:cNvPr id="55" name="Oval 54"/>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7"/>
            <p:cNvGrpSpPr/>
            <p:nvPr/>
          </p:nvGrpSpPr>
          <p:grpSpPr>
            <a:xfrm rot="2754858">
              <a:off x="1366669" y="5020454"/>
              <a:ext cx="451567" cy="757903"/>
              <a:chOff x="1676400" y="2133600"/>
              <a:chExt cx="1447800" cy="2088845"/>
            </a:xfrm>
          </p:grpSpPr>
          <p:sp>
            <p:nvSpPr>
              <p:cNvPr id="86"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8"/>
            <p:cNvGrpSpPr/>
            <p:nvPr/>
          </p:nvGrpSpPr>
          <p:grpSpPr>
            <a:xfrm rot="18845142" flipH="1">
              <a:off x="2094336" y="4964730"/>
              <a:ext cx="451567" cy="757903"/>
              <a:chOff x="1676400" y="2133600"/>
              <a:chExt cx="1447800" cy="2088845"/>
            </a:xfrm>
          </p:grpSpPr>
          <p:sp>
            <p:nvSpPr>
              <p:cNvPr id="83" name="Oval 8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3"/>
            <p:cNvGrpSpPr/>
            <p:nvPr/>
          </p:nvGrpSpPr>
          <p:grpSpPr>
            <a:xfrm rot="19025436">
              <a:off x="2146207" y="3548341"/>
              <a:ext cx="1651416" cy="462197"/>
              <a:chOff x="3505200" y="1981200"/>
              <a:chExt cx="2138597" cy="749508"/>
            </a:xfrm>
          </p:grpSpPr>
          <p:grpSp>
            <p:nvGrpSpPr>
              <p:cNvPr id="75" name="Group 38"/>
              <p:cNvGrpSpPr/>
              <p:nvPr/>
            </p:nvGrpSpPr>
            <p:grpSpPr>
              <a:xfrm>
                <a:off x="3505200" y="1981200"/>
                <a:ext cx="2133600" cy="381000"/>
                <a:chOff x="3505200" y="1981200"/>
                <a:chExt cx="2133600" cy="381000"/>
              </a:xfrm>
            </p:grpSpPr>
            <p:sp>
              <p:nvSpPr>
                <p:cNvPr id="80" name="Rounded Rectangle 79"/>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9"/>
              <p:cNvGrpSpPr/>
              <p:nvPr/>
            </p:nvGrpSpPr>
            <p:grpSpPr>
              <a:xfrm>
                <a:off x="3510197" y="2349708"/>
                <a:ext cx="2133600" cy="381000"/>
                <a:chOff x="3505200" y="1981200"/>
                <a:chExt cx="2133600" cy="381000"/>
              </a:xfrm>
            </p:grpSpPr>
            <p:sp>
              <p:nvSpPr>
                <p:cNvPr id="77" name="Rounded Rectangle 76"/>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Oval 73"/>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26"/>
          <p:cNvGrpSpPr/>
          <p:nvPr/>
        </p:nvGrpSpPr>
        <p:grpSpPr>
          <a:xfrm>
            <a:off x="6727371" y="3900714"/>
            <a:ext cx="1143000" cy="2286000"/>
            <a:chOff x="3937483" y="513080"/>
            <a:chExt cx="681026" cy="1754293"/>
          </a:xfrm>
        </p:grpSpPr>
        <p:sp>
          <p:nvSpPr>
            <p:cNvPr id="90"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23"/>
            <p:cNvGrpSpPr/>
            <p:nvPr/>
          </p:nvGrpSpPr>
          <p:grpSpPr>
            <a:xfrm>
              <a:off x="4342580" y="1037026"/>
              <a:ext cx="275929" cy="637681"/>
              <a:chOff x="4755948" y="2903312"/>
              <a:chExt cx="1111452" cy="2049688"/>
            </a:xfrm>
          </p:grpSpPr>
          <p:sp>
            <p:nvSpPr>
              <p:cNvPr id="109"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43"/>
            <p:cNvSpPr/>
            <p:nvPr/>
          </p:nvSpPr>
          <p:spPr>
            <a:xfrm rot="5225831">
              <a:off x="4220179" y="893001"/>
              <a:ext cx="70182" cy="1140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842657" y="4140200"/>
            <a:ext cx="1184564" cy="2057400"/>
            <a:chOff x="2743200" y="1752600"/>
            <a:chExt cx="1853312" cy="3418171"/>
          </a:xfrm>
        </p:grpSpPr>
        <p:sp>
          <p:nvSpPr>
            <p:cNvPr id="113" name="Oval 112"/>
            <p:cNvSpPr/>
            <p:nvPr/>
          </p:nvSpPr>
          <p:spPr>
            <a:xfrm rot="20039060">
              <a:off x="2743200" y="40503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3837370">
              <a:off x="4200543" y="3895737"/>
              <a:ext cx="466190" cy="325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436617">
              <a:off x="4157282" y="212924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9596435">
              <a:off x="4193614" y="201926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688057">
              <a:off x="4013178" y="1999817"/>
              <a:ext cx="287694" cy="109178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211022">
              <a:off x="3061120" y="219190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211022">
              <a:off x="3022014" y="2067977"/>
              <a:ext cx="204015" cy="99096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083159">
              <a:off x="3097452" y="208192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3543122" y="1600200"/>
              <a:ext cx="381000" cy="990600"/>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314522" y="2514600"/>
              <a:ext cx="762000" cy="9144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505200" y="2819400"/>
              <a:ext cx="457200"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1752600" y="4191000"/>
            <a:ext cx="1184766" cy="2057400"/>
            <a:chOff x="6196511" y="1887967"/>
            <a:chExt cx="1565766" cy="3294010"/>
          </a:xfrm>
        </p:grpSpPr>
        <p:sp>
          <p:nvSpPr>
            <p:cNvPr id="138" name="Oval 137"/>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3" name="Straight Connector 152"/>
          <p:cNvCxnSpPr/>
          <p:nvPr/>
        </p:nvCxnSpPr>
        <p:spPr>
          <a:xfrm>
            <a:off x="1524000" y="3429000"/>
            <a:ext cx="9144000"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5181600" y="29718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2256972" y="31278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3374572" y="31278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361545" y="3055257"/>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842000" y="3084286"/>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228114" y="29754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287658" y="29464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8969829" y="2931885"/>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9782629" y="29464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267200" y="3886201"/>
            <a:ext cx="1752600" cy="307777"/>
          </a:xfrm>
          <a:prstGeom prst="rect">
            <a:avLst/>
          </a:prstGeom>
        </p:spPr>
        <p:txBody>
          <a:bodyPr wrap="square">
            <a:spAutoFit/>
          </a:bodyPr>
          <a:lstStyle/>
          <a:p>
            <a:pPr algn="ctr" fontAlgn="base"/>
            <a:r>
              <a:rPr lang="en-US" sz="1400" dirty="0">
                <a:solidFill>
                  <a:schemeClr val="bg1"/>
                </a:solidFill>
              </a:rPr>
              <a:t>Flood</a:t>
            </a:r>
          </a:p>
        </p:txBody>
      </p:sp>
      <p:sp>
        <p:nvSpPr>
          <p:cNvPr id="172" name="Rectangle 171"/>
          <p:cNvSpPr/>
          <p:nvPr/>
        </p:nvSpPr>
        <p:spPr>
          <a:xfrm>
            <a:off x="8153400" y="3733801"/>
            <a:ext cx="1752600" cy="307777"/>
          </a:xfrm>
          <a:prstGeom prst="rect">
            <a:avLst/>
          </a:prstGeom>
        </p:spPr>
        <p:txBody>
          <a:bodyPr wrap="square">
            <a:spAutoFit/>
          </a:bodyPr>
          <a:lstStyle/>
          <a:p>
            <a:pPr algn="ctr" fontAlgn="base"/>
            <a:r>
              <a:rPr lang="en-US" sz="1400" dirty="0">
                <a:solidFill>
                  <a:schemeClr val="bg1"/>
                </a:solidFill>
              </a:rPr>
              <a:t>Apostasy</a:t>
            </a:r>
          </a:p>
        </p:txBody>
      </p:sp>
      <p:grpSp>
        <p:nvGrpSpPr>
          <p:cNvPr id="173" name="Group 93"/>
          <p:cNvGrpSpPr/>
          <p:nvPr/>
        </p:nvGrpSpPr>
        <p:grpSpPr>
          <a:xfrm rot="5925249">
            <a:off x="7813429" y="1133275"/>
            <a:ext cx="1113434" cy="1500715"/>
            <a:chOff x="1219200" y="1371600"/>
            <a:chExt cx="1676400" cy="2286000"/>
          </a:xfrm>
        </p:grpSpPr>
        <p:sp>
          <p:nvSpPr>
            <p:cNvPr id="174"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extBox 180"/>
          <p:cNvSpPr txBox="1"/>
          <p:nvPr/>
        </p:nvSpPr>
        <p:spPr>
          <a:xfrm>
            <a:off x="59837" y="6489020"/>
            <a:ext cx="1905000" cy="381000"/>
          </a:xfrm>
          <a:prstGeom prst="rect">
            <a:avLst/>
          </a:prstGeom>
          <a:noFill/>
        </p:spPr>
        <p:txBody>
          <a:bodyPr wrap="square" rtlCol="0">
            <a:spAutoFit/>
          </a:bodyPr>
          <a:lstStyle/>
          <a:p>
            <a:r>
              <a:rPr lang="en-US" dirty="0">
                <a:solidFill>
                  <a:schemeClr val="bg1"/>
                </a:solidFill>
              </a:rPr>
              <a:t>D&amp;C 27:14</a:t>
            </a:r>
          </a:p>
        </p:txBody>
      </p:sp>
      <p:grpSp>
        <p:nvGrpSpPr>
          <p:cNvPr id="182" name="Group 181"/>
          <p:cNvGrpSpPr/>
          <p:nvPr/>
        </p:nvGrpSpPr>
        <p:grpSpPr>
          <a:xfrm>
            <a:off x="9296400" y="3886201"/>
            <a:ext cx="990600" cy="2391111"/>
            <a:chOff x="3870397" y="2195781"/>
            <a:chExt cx="1711151" cy="4130380"/>
          </a:xfrm>
        </p:grpSpPr>
        <p:sp>
          <p:nvSpPr>
            <p:cNvPr id="183" name="Oval 182"/>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Manual Input 193"/>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anual Input 194"/>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a:endCxn id="192"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Wave 197"/>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198"/>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p:cNvGrpSpPr/>
            <p:nvPr/>
          </p:nvGrpSpPr>
          <p:grpSpPr>
            <a:xfrm>
              <a:off x="4616158" y="3525311"/>
              <a:ext cx="325774" cy="383844"/>
              <a:chOff x="4043055" y="609600"/>
              <a:chExt cx="986145" cy="929576"/>
            </a:xfrm>
            <a:solidFill>
              <a:schemeClr val="tx1"/>
            </a:solidFill>
          </p:grpSpPr>
          <p:sp>
            <p:nvSpPr>
              <p:cNvPr id="202" name="Trapezoid 201"/>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1056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72335"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Every Faithful Person</a:t>
            </a:r>
          </a:p>
        </p:txBody>
      </p:sp>
      <p:sp>
        <p:nvSpPr>
          <p:cNvPr id="11" name="TextBox 10"/>
          <p:cNvSpPr txBox="1"/>
          <p:nvPr/>
        </p:nvSpPr>
        <p:spPr>
          <a:xfrm>
            <a:off x="113507" y="6484105"/>
            <a:ext cx="1905000" cy="381000"/>
          </a:xfrm>
          <a:prstGeom prst="rect">
            <a:avLst/>
          </a:prstGeom>
          <a:noFill/>
        </p:spPr>
        <p:txBody>
          <a:bodyPr wrap="square" rtlCol="0">
            <a:spAutoFit/>
          </a:bodyPr>
          <a:lstStyle/>
          <a:p>
            <a:r>
              <a:rPr lang="en-US" dirty="0">
                <a:solidFill>
                  <a:schemeClr val="bg1"/>
                </a:solidFill>
              </a:rPr>
              <a:t>D&amp;C 27:14</a:t>
            </a:r>
          </a:p>
        </p:txBody>
      </p:sp>
      <p:sp>
        <p:nvSpPr>
          <p:cNvPr id="8" name="Rectangle 7"/>
          <p:cNvSpPr/>
          <p:nvPr/>
        </p:nvSpPr>
        <p:spPr>
          <a:xfrm>
            <a:off x="3048000" y="1295401"/>
            <a:ext cx="7010400" cy="2431435"/>
          </a:xfrm>
          <a:prstGeom prst="rect">
            <a:avLst/>
          </a:prstGeom>
        </p:spPr>
        <p:txBody>
          <a:bodyPr wrap="square">
            <a:spAutoFit/>
          </a:bodyPr>
          <a:lstStyle/>
          <a:p>
            <a:pPr algn="just"/>
            <a:r>
              <a:rPr lang="en-US" sz="2800" dirty="0">
                <a:solidFill>
                  <a:schemeClr val="bg1"/>
                </a:solidFill>
              </a:rPr>
              <a:t>“Every faithful person in the whole history of the world, every person who has so lived as to merit eternal life in the kingdom of the Father will be in attendance and will partake, with the Lord, of the sacrament” </a:t>
            </a:r>
          </a:p>
          <a:p>
            <a:pPr algn="just"/>
            <a:r>
              <a:rPr lang="en-US" sz="1200" dirty="0">
                <a:solidFill>
                  <a:schemeClr val="bg1"/>
                </a:solidFill>
              </a:rPr>
              <a:t>Bruce R. McConkie</a:t>
            </a:r>
          </a:p>
        </p:txBody>
      </p:sp>
      <p:grpSp>
        <p:nvGrpSpPr>
          <p:cNvPr id="9" name="Group 8"/>
          <p:cNvGrpSpPr/>
          <p:nvPr/>
        </p:nvGrpSpPr>
        <p:grpSpPr>
          <a:xfrm>
            <a:off x="3581400" y="3886200"/>
            <a:ext cx="5105400" cy="2667000"/>
            <a:chOff x="1295400" y="990600"/>
            <a:chExt cx="6134100" cy="3352800"/>
          </a:xfrm>
        </p:grpSpPr>
        <p:grpSp>
          <p:nvGrpSpPr>
            <p:cNvPr id="12" name="Group 60"/>
            <p:cNvGrpSpPr/>
            <p:nvPr/>
          </p:nvGrpSpPr>
          <p:grpSpPr>
            <a:xfrm>
              <a:off x="6438900" y="1219200"/>
              <a:ext cx="990600" cy="2743200"/>
              <a:chOff x="2266409" y="197971"/>
              <a:chExt cx="2325313" cy="5974229"/>
            </a:xfrm>
          </p:grpSpPr>
          <p:sp>
            <p:nvSpPr>
              <p:cNvPr id="205" name="Oval 204"/>
              <p:cNvSpPr/>
              <p:nvPr/>
            </p:nvSpPr>
            <p:spPr>
              <a:xfrm>
                <a:off x="2819400" y="5791200"/>
                <a:ext cx="762000" cy="381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733800" y="5715000"/>
                <a:ext cx="685800" cy="381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21172062">
                <a:off x="3272348" y="4115065"/>
                <a:ext cx="1143000" cy="1760306"/>
              </a:xfrm>
              <a:prstGeom prst="trapezoid">
                <a:avLst>
                  <a:gd name="adj" fmla="val 188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54514">
                <a:off x="2667000" y="4114800"/>
                <a:ext cx="1143000" cy="1828800"/>
              </a:xfrm>
              <a:prstGeom prst="trapezoid">
                <a:avLst>
                  <a:gd name="adj" fmla="val 188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125742" y="3270432"/>
                <a:ext cx="46598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266409" y="3441124"/>
                <a:ext cx="46598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67"/>
              <p:cNvGrpSpPr/>
              <p:nvPr/>
            </p:nvGrpSpPr>
            <p:grpSpPr>
              <a:xfrm rot="19360698">
                <a:off x="3585818" y="1657546"/>
                <a:ext cx="807846" cy="1991314"/>
                <a:chOff x="1020253" y="1098173"/>
                <a:chExt cx="1494347" cy="2877091"/>
              </a:xfrm>
            </p:grpSpPr>
            <p:sp>
              <p:nvSpPr>
                <p:cNvPr id="221" name="Trapezoid 220"/>
                <p:cNvSpPr/>
                <p:nvPr/>
              </p:nvSpPr>
              <p:spPr>
                <a:xfrm rot="665349">
                  <a:off x="1020253" y="1098173"/>
                  <a:ext cx="1450159" cy="287709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p:nvPr/>
              </p:nvCxnSpPr>
              <p:spPr>
                <a:xfrm>
                  <a:off x="1447800" y="1600200"/>
                  <a:ext cx="10668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2" name="Trapezoid 211"/>
              <p:cNvSpPr/>
              <p:nvPr/>
            </p:nvSpPr>
            <p:spPr>
              <a:xfrm rot="1986577">
                <a:off x="2550634" y="1687866"/>
                <a:ext cx="803215" cy="219161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2590801" y="1981199"/>
                <a:ext cx="1752601" cy="236219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Extract 213"/>
              <p:cNvSpPr/>
              <p:nvPr/>
            </p:nvSpPr>
            <p:spPr>
              <a:xfrm rot="10800000">
                <a:off x="3200398" y="1981198"/>
                <a:ext cx="533401" cy="838201"/>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664837" y="197971"/>
                <a:ext cx="1524001" cy="20573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3429000" y="4419600"/>
                <a:ext cx="533400" cy="5334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3124200" y="1524000"/>
                <a:ext cx="685800" cy="925830"/>
              </a:xfrm>
              <a:prstGeom prst="ellipse">
                <a:avLst/>
              </a:prstGeom>
              <a:solidFill>
                <a:srgbClr val="803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3200400" y="1676400"/>
                <a:ext cx="465979" cy="2847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218"/>
              <p:cNvSpPr/>
              <p:nvPr/>
            </p:nvSpPr>
            <p:spPr>
              <a:xfrm rot="19906900">
                <a:off x="2599855" y="197971"/>
                <a:ext cx="990600" cy="609600"/>
              </a:xfrm>
              <a:prstGeom prst="round2DiagRect">
                <a:avLst>
                  <a:gd name="adj1" fmla="val 16667"/>
                  <a:gd name="adj2" fmla="val 50000"/>
                </a:avLst>
              </a:prstGeom>
              <a:solidFill>
                <a:srgbClr val="803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Diagonal Corner Rectangle 219"/>
              <p:cNvSpPr/>
              <p:nvPr/>
            </p:nvSpPr>
            <p:spPr>
              <a:xfrm rot="12436263" flipH="1" flipV="1">
                <a:off x="3276842" y="253577"/>
                <a:ext cx="990600" cy="609600"/>
              </a:xfrm>
              <a:prstGeom prst="round2DiagRect">
                <a:avLst>
                  <a:gd name="adj1" fmla="val 16667"/>
                  <a:gd name="adj2" fmla="val 50000"/>
                </a:avLst>
              </a:prstGeom>
              <a:solidFill>
                <a:srgbClr val="803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09"/>
            <p:cNvGrpSpPr/>
            <p:nvPr/>
          </p:nvGrpSpPr>
          <p:grpSpPr>
            <a:xfrm>
              <a:off x="4610100" y="1143000"/>
              <a:ext cx="952500" cy="3048000"/>
              <a:chOff x="6705600" y="1708140"/>
              <a:chExt cx="1524000" cy="3627089"/>
            </a:xfrm>
          </p:grpSpPr>
          <p:sp>
            <p:nvSpPr>
              <p:cNvPr id="188" name="Trapezoid 2"/>
              <p:cNvSpPr/>
              <p:nvPr/>
            </p:nvSpPr>
            <p:spPr>
              <a:xfrm>
                <a:off x="6705600" y="2286000"/>
                <a:ext cx="1524000" cy="1371600"/>
              </a:xfrm>
              <a:prstGeom prst="trapezoi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5"/>
              <p:cNvSpPr/>
              <p:nvPr/>
            </p:nvSpPr>
            <p:spPr>
              <a:xfrm>
                <a:off x="7852002" y="3885486"/>
                <a:ext cx="243228" cy="4812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6"/>
              <p:cNvSpPr/>
              <p:nvPr/>
            </p:nvSpPr>
            <p:spPr>
              <a:xfrm>
                <a:off x="6830446" y="3885486"/>
                <a:ext cx="243228" cy="4812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Manual Operation 8"/>
              <p:cNvSpPr/>
              <p:nvPr/>
            </p:nvSpPr>
            <p:spPr>
              <a:xfrm rot="12378413" flipH="1">
                <a:off x="6947416" y="3143871"/>
                <a:ext cx="340519" cy="1022568"/>
              </a:xfrm>
              <a:prstGeom prst="flowChartManualOperati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Manual Operation 9"/>
              <p:cNvSpPr/>
              <p:nvPr/>
            </p:nvSpPr>
            <p:spPr>
              <a:xfrm rot="9493756">
                <a:off x="7652699" y="3084988"/>
                <a:ext cx="340519" cy="1022568"/>
              </a:xfrm>
              <a:prstGeom prst="flowChartManualOperati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2"/>
              <p:cNvSpPr/>
              <p:nvPr/>
            </p:nvSpPr>
            <p:spPr>
              <a:xfrm rot="17610301" flipH="1">
                <a:off x="7492696" y="4956222"/>
                <a:ext cx="337483" cy="42053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3"/>
              <p:cNvSpPr/>
              <p:nvPr/>
            </p:nvSpPr>
            <p:spPr>
              <a:xfrm rot="3989699">
                <a:off x="6998205" y="4947498"/>
                <a:ext cx="337483" cy="42053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anual Operation 4"/>
              <p:cNvSpPr/>
              <p:nvPr/>
            </p:nvSpPr>
            <p:spPr>
              <a:xfrm rot="10800000">
                <a:off x="6781800" y="4065939"/>
                <a:ext cx="1313429" cy="1022568"/>
              </a:xfrm>
              <a:prstGeom prst="flowChartManualOperati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Extract 7"/>
              <p:cNvSpPr/>
              <p:nvPr/>
            </p:nvSpPr>
            <p:spPr>
              <a:xfrm>
                <a:off x="6781800" y="2923069"/>
                <a:ext cx="1362075" cy="1804532"/>
              </a:xfrm>
              <a:prstGeom prst="flowChartExtra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0"/>
              <p:cNvSpPr/>
              <p:nvPr/>
            </p:nvSpPr>
            <p:spPr>
              <a:xfrm>
                <a:off x="7315200" y="2823882"/>
                <a:ext cx="304800" cy="621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0"/>
              <p:cNvSpPr/>
              <p:nvPr/>
            </p:nvSpPr>
            <p:spPr>
              <a:xfrm>
                <a:off x="7073673" y="1960652"/>
                <a:ext cx="826974" cy="1323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Wave 11"/>
              <p:cNvSpPr/>
              <p:nvPr/>
            </p:nvSpPr>
            <p:spPr>
              <a:xfrm rot="4349616">
                <a:off x="7109969" y="2515702"/>
                <a:ext cx="1580249" cy="408551"/>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Wave 12"/>
              <p:cNvSpPr/>
              <p:nvPr/>
            </p:nvSpPr>
            <p:spPr>
              <a:xfrm rot="17342052" flipH="1">
                <a:off x="6095612" y="2559593"/>
                <a:ext cx="1646256" cy="366626"/>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14"/>
              <p:cNvSpPr/>
              <p:nvPr/>
            </p:nvSpPr>
            <p:spPr>
              <a:xfrm>
                <a:off x="7906870" y="3200400"/>
                <a:ext cx="246529" cy="381000"/>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14"/>
              <p:cNvSpPr/>
              <p:nvPr/>
            </p:nvSpPr>
            <p:spPr>
              <a:xfrm rot="1506987">
                <a:off x="6717059" y="2864362"/>
                <a:ext cx="300669" cy="685642"/>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Wave 13"/>
              <p:cNvSpPr/>
              <p:nvPr/>
            </p:nvSpPr>
            <p:spPr>
              <a:xfrm rot="312085" flipH="1">
                <a:off x="7030911" y="1708140"/>
                <a:ext cx="722269" cy="485311"/>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14"/>
              <p:cNvSpPr/>
              <p:nvPr/>
            </p:nvSpPr>
            <p:spPr>
              <a:xfrm rot="19620334">
                <a:off x="7473387" y="1910550"/>
                <a:ext cx="229893" cy="316218"/>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9"/>
            <p:cNvGrpSpPr/>
            <p:nvPr/>
          </p:nvGrpSpPr>
          <p:grpSpPr>
            <a:xfrm>
              <a:off x="3544833" y="990600"/>
              <a:ext cx="1293869" cy="3276600"/>
              <a:chOff x="6781800" y="2133600"/>
              <a:chExt cx="1423988" cy="3898149"/>
            </a:xfrm>
          </p:grpSpPr>
          <p:sp>
            <p:nvSpPr>
              <p:cNvPr id="169" name="Rounded Rectangle 168"/>
              <p:cNvSpPr/>
              <p:nvPr/>
            </p:nvSpPr>
            <p:spPr>
              <a:xfrm rot="731251">
                <a:off x="6799792" y="2343338"/>
                <a:ext cx="284798" cy="806379"/>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21194807">
                <a:off x="7792661" y="2335126"/>
                <a:ext cx="284798" cy="806379"/>
              </a:xfrm>
              <a:prstGeom prst="roundRect">
                <a:avLst>
                  <a:gd name="adj" fmla="val 4958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7610301" flipH="1">
                <a:off x="7466887" y="5565506"/>
                <a:ext cx="348020" cy="49240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2704841" flipH="1">
                <a:off x="6951914" y="5611537"/>
                <a:ext cx="348020" cy="49240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6781800" y="4304620"/>
                <a:ext cx="284798" cy="496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920990" y="4304620"/>
                <a:ext cx="284798" cy="496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Manual Operation 174"/>
              <p:cNvSpPr/>
              <p:nvPr/>
            </p:nvSpPr>
            <p:spPr>
              <a:xfrm rot="9438105" flipH="1">
                <a:off x="7665739" y="3483134"/>
                <a:ext cx="428558" cy="105449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175"/>
              <p:cNvSpPr/>
              <p:nvPr/>
            </p:nvSpPr>
            <p:spPr>
              <a:xfrm rot="11918038">
                <a:off x="6868305" y="3483135"/>
                <a:ext cx="428558" cy="105449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Manual Operation 28"/>
              <p:cNvSpPr/>
              <p:nvPr/>
            </p:nvSpPr>
            <p:spPr>
              <a:xfrm rot="10800000">
                <a:off x="7009638" y="3436212"/>
                <a:ext cx="911352" cy="1178554"/>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Manual Operation 29"/>
              <p:cNvSpPr/>
              <p:nvPr/>
            </p:nvSpPr>
            <p:spPr>
              <a:xfrm rot="10800000">
                <a:off x="6952679" y="4614766"/>
                <a:ext cx="626555" cy="117855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10800000">
                <a:off x="7351395" y="4614766"/>
                <a:ext cx="626555" cy="117855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7009638" y="4490708"/>
                <a:ext cx="911352" cy="124058"/>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180"/>
              <p:cNvSpPr/>
              <p:nvPr/>
            </p:nvSpPr>
            <p:spPr>
              <a:xfrm rot="16010993">
                <a:off x="7527320" y="3799649"/>
                <a:ext cx="406137" cy="54060"/>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entagon 181"/>
              <p:cNvSpPr/>
              <p:nvPr/>
            </p:nvSpPr>
            <p:spPr>
              <a:xfrm rot="5400000">
                <a:off x="7509600" y="3821061"/>
                <a:ext cx="310146" cy="284798"/>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7351395" y="4490708"/>
                <a:ext cx="227838" cy="12405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25"/>
              <p:cNvGrpSpPr/>
              <p:nvPr/>
            </p:nvGrpSpPr>
            <p:grpSpPr>
              <a:xfrm>
                <a:off x="6934200" y="3429000"/>
                <a:ext cx="990600" cy="1981200"/>
                <a:chOff x="4191000" y="3505200"/>
                <a:chExt cx="990600" cy="1981200"/>
              </a:xfrm>
            </p:grpSpPr>
            <p:sp>
              <p:nvSpPr>
                <p:cNvPr id="186" name="Curved Down Arrow 24"/>
                <p:cNvSpPr/>
                <p:nvPr/>
              </p:nvSpPr>
              <p:spPr>
                <a:xfrm>
                  <a:off x="4419600" y="3505200"/>
                  <a:ext cx="533400" cy="304800"/>
                </a:xfrm>
                <a:prstGeom prst="curvedDownArrow">
                  <a:avLst>
                    <a:gd name="adj1" fmla="val 49955"/>
                    <a:gd name="adj2" fmla="val 51981"/>
                    <a:gd name="adj3" fmla="val 831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Trapezoid 23"/>
                <p:cNvSpPr/>
                <p:nvPr/>
              </p:nvSpPr>
              <p:spPr>
                <a:xfrm>
                  <a:off x="4191000" y="3810000"/>
                  <a:ext cx="990600" cy="1676400"/>
                </a:xfrm>
                <a:prstGeom prst="trapezoid">
                  <a:avLst>
                    <a:gd name="adj" fmla="val 23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Oval 184"/>
              <p:cNvSpPr/>
              <p:nvPr/>
            </p:nvSpPr>
            <p:spPr>
              <a:xfrm>
                <a:off x="6838760" y="2133600"/>
                <a:ext cx="1196150" cy="14887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5"/>
            <p:cNvGrpSpPr/>
            <p:nvPr/>
          </p:nvGrpSpPr>
          <p:grpSpPr>
            <a:xfrm>
              <a:off x="5905500" y="1524000"/>
              <a:ext cx="990600" cy="2514600"/>
              <a:chOff x="3657600" y="680867"/>
              <a:chExt cx="3428999" cy="5415133"/>
            </a:xfrm>
          </p:grpSpPr>
          <p:sp>
            <p:nvSpPr>
              <p:cNvPr id="155" name="Cloud 154"/>
              <p:cNvSpPr/>
              <p:nvPr/>
            </p:nvSpPr>
            <p:spPr>
              <a:xfrm>
                <a:off x="3810000" y="2362200"/>
                <a:ext cx="3124200" cy="1524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a:off x="5727424" y="4646955"/>
                <a:ext cx="748895" cy="3613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200924" y="4550352"/>
                <a:ext cx="748895" cy="3613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nual Operation 157"/>
              <p:cNvSpPr/>
              <p:nvPr/>
            </p:nvSpPr>
            <p:spPr>
              <a:xfrm rot="10800000">
                <a:off x="4397636" y="4788111"/>
                <a:ext cx="2003794" cy="1083905"/>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Manual Operation 158"/>
              <p:cNvSpPr/>
              <p:nvPr/>
            </p:nvSpPr>
            <p:spPr>
              <a:xfrm rot="11701945" flipH="1">
                <a:off x="4524038" y="3072317"/>
                <a:ext cx="825552" cy="1683160"/>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Operation 159"/>
              <p:cNvSpPr/>
              <p:nvPr/>
            </p:nvSpPr>
            <p:spPr>
              <a:xfrm rot="9898055">
                <a:off x="5356661" y="3049027"/>
                <a:ext cx="976638" cy="1787785"/>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Extract 160"/>
              <p:cNvSpPr/>
              <p:nvPr/>
            </p:nvSpPr>
            <p:spPr>
              <a:xfrm>
                <a:off x="4509309" y="2803097"/>
                <a:ext cx="1747420" cy="2529111"/>
              </a:xfrm>
              <a:prstGeom prst="flowChartExtra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620280" y="5734698"/>
                <a:ext cx="748895" cy="3613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510855" y="5734698"/>
                <a:ext cx="748895" cy="3613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Extract 163"/>
              <p:cNvSpPr/>
              <p:nvPr/>
            </p:nvSpPr>
            <p:spPr>
              <a:xfrm rot="10800000">
                <a:off x="5029200" y="2971800"/>
                <a:ext cx="609600" cy="533400"/>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292600" y="1467597"/>
                <a:ext cx="2140459" cy="169685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rot="17299812">
                <a:off x="2824175" y="1514292"/>
                <a:ext cx="2772895" cy="1106046"/>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rot="5151226">
                <a:off x="5227767" y="1537523"/>
                <a:ext cx="2568103" cy="114956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3952349" y="686231"/>
                <a:ext cx="2560897" cy="1006412"/>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18"/>
            <p:cNvGrpSpPr/>
            <p:nvPr/>
          </p:nvGrpSpPr>
          <p:grpSpPr>
            <a:xfrm flipH="1">
              <a:off x="2857503" y="1524000"/>
              <a:ext cx="1041790" cy="2812738"/>
              <a:chOff x="5943600" y="1197467"/>
              <a:chExt cx="2286000" cy="4746133"/>
            </a:xfrm>
          </p:grpSpPr>
          <p:sp>
            <p:nvSpPr>
              <p:cNvPr id="142" name="Oval 141"/>
              <p:cNvSpPr/>
              <p:nvPr/>
            </p:nvSpPr>
            <p:spPr>
              <a:xfrm>
                <a:off x="5943600" y="4194313"/>
                <a:ext cx="741948" cy="4072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487652" y="4266900"/>
                <a:ext cx="741948" cy="4072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49"/>
              <p:cNvSpPr/>
              <p:nvPr/>
            </p:nvSpPr>
            <p:spPr>
              <a:xfrm rot="10800000">
                <a:off x="6831812" y="4529138"/>
                <a:ext cx="1291537" cy="1221723"/>
              </a:xfrm>
              <a:prstGeom prst="flowChartManualOperation">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Manual Operation 114"/>
              <p:cNvSpPr/>
              <p:nvPr/>
            </p:nvSpPr>
            <p:spPr>
              <a:xfrm rot="10800000">
                <a:off x="6268475" y="4518257"/>
                <a:ext cx="989264" cy="1221723"/>
              </a:xfrm>
              <a:prstGeom prst="flowChartManualOperation">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Manual Operation 145"/>
              <p:cNvSpPr/>
              <p:nvPr/>
            </p:nvSpPr>
            <p:spPr>
              <a:xfrm rot="11701945" flipH="1">
                <a:off x="6286038" y="2680324"/>
                <a:ext cx="783891" cy="172766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anual Operation 146"/>
              <p:cNvSpPr/>
              <p:nvPr/>
            </p:nvSpPr>
            <p:spPr>
              <a:xfrm rot="9898055">
                <a:off x="7173852" y="2764946"/>
                <a:ext cx="783891" cy="1745965"/>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Extract 147"/>
              <p:cNvSpPr/>
              <p:nvPr/>
            </p:nvSpPr>
            <p:spPr>
              <a:xfrm>
                <a:off x="6378399" y="2026628"/>
                <a:ext cx="1511377" cy="2502512"/>
              </a:xfrm>
              <a:prstGeom prst="flowChartExtra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268475" y="5536359"/>
                <a:ext cx="741948" cy="40724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7257741" y="5536359"/>
                <a:ext cx="741948" cy="40724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Extract 150"/>
              <p:cNvSpPr/>
              <p:nvPr/>
            </p:nvSpPr>
            <p:spPr>
              <a:xfrm rot="10800000">
                <a:off x="6831812" y="3005872"/>
                <a:ext cx="604551" cy="326414"/>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477000" y="1295400"/>
                <a:ext cx="1219200" cy="1839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52"/>
              <p:cNvSpPr/>
              <p:nvPr/>
            </p:nvSpPr>
            <p:spPr>
              <a:xfrm rot="20753086">
                <a:off x="6304498" y="1389095"/>
                <a:ext cx="838200" cy="563833"/>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14691791">
                <a:off x="6914038" y="1299414"/>
                <a:ext cx="890324" cy="68642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29"/>
            <p:cNvGrpSpPr/>
            <p:nvPr/>
          </p:nvGrpSpPr>
          <p:grpSpPr>
            <a:xfrm>
              <a:off x="5372100" y="1981200"/>
              <a:ext cx="990600" cy="2223353"/>
              <a:chOff x="838200" y="2348647"/>
              <a:chExt cx="2474067" cy="4814153"/>
            </a:xfrm>
          </p:grpSpPr>
          <p:grpSp>
            <p:nvGrpSpPr>
              <p:cNvPr id="120" name="Group 80"/>
              <p:cNvGrpSpPr/>
              <p:nvPr/>
            </p:nvGrpSpPr>
            <p:grpSpPr>
              <a:xfrm>
                <a:off x="914400" y="2590800"/>
                <a:ext cx="1905000" cy="4572000"/>
                <a:chOff x="838200" y="1189272"/>
                <a:chExt cx="1724447" cy="3749362"/>
              </a:xfrm>
            </p:grpSpPr>
            <p:sp>
              <p:nvSpPr>
                <p:cNvPr id="128" name="Oval 127"/>
                <p:cNvSpPr/>
                <p:nvPr/>
              </p:nvSpPr>
              <p:spPr>
                <a:xfrm rot="2760997" flipH="1">
                  <a:off x="1010947" y="2919245"/>
                  <a:ext cx="369220"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8839003">
                  <a:off x="2020681" y="2919243"/>
                  <a:ext cx="369220"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1648421" y="3657600"/>
                  <a:ext cx="457200" cy="11430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1343621" y="3657600"/>
                  <a:ext cx="381000" cy="11430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832865" flipH="1">
                  <a:off x="1122952" y="2583717"/>
                  <a:ext cx="480065" cy="762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9767135">
                  <a:off x="1808751" y="2583717"/>
                  <a:ext cx="480065" cy="762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1343621" y="2590800"/>
                  <a:ext cx="762000" cy="1143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16803" y="2105891"/>
                  <a:ext cx="3810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267421" y="12954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572221" y="3810000"/>
                  <a:ext cx="228600"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5400000">
                  <a:off x="1322377" y="4593244"/>
                  <a:ext cx="214234"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5400000">
                  <a:off x="1779577" y="4593244"/>
                  <a:ext cx="214234"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18309613">
                  <a:off x="993940" y="1366922"/>
                  <a:ext cx="755321" cy="400022"/>
                </a:xfrm>
                <a:prstGeom prst="round2DiagRect">
                  <a:avLst>
                    <a:gd name="adj1" fmla="val 0"/>
                    <a:gd name="adj2" fmla="val 5000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1483725">
                  <a:off x="1495854" y="1316151"/>
                  <a:ext cx="755321" cy="400022"/>
                </a:xfrm>
                <a:prstGeom prst="round2DiagRect">
                  <a:avLst>
                    <a:gd name="adj1" fmla="val 0"/>
                    <a:gd name="adj2" fmla="val 5000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Moon 120"/>
              <p:cNvSpPr/>
              <p:nvPr/>
            </p:nvSpPr>
            <p:spPr>
              <a:xfrm rot="5400000">
                <a:off x="1271042" y="2112753"/>
                <a:ext cx="1103794" cy="1575582"/>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38200" y="3257654"/>
                <a:ext cx="492369" cy="476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364545" y="3257654"/>
                <a:ext cx="492369" cy="476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30"/>
              <p:cNvGrpSpPr/>
              <p:nvPr/>
            </p:nvGrpSpPr>
            <p:grpSpPr>
              <a:xfrm rot="1786692">
                <a:off x="2438400" y="4267200"/>
                <a:ext cx="738554" cy="1082151"/>
                <a:chOff x="3300046" y="2175503"/>
                <a:chExt cx="738554" cy="1082151"/>
              </a:xfrm>
            </p:grpSpPr>
            <p:sp>
              <p:nvSpPr>
                <p:cNvPr id="126" name="Rounded Rectangle 125"/>
                <p:cNvSpPr/>
                <p:nvPr/>
              </p:nvSpPr>
              <p:spPr>
                <a:xfrm>
                  <a:off x="3300046" y="2175503"/>
                  <a:ext cx="738554" cy="108215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398520" y="2339203"/>
                  <a:ext cx="492369" cy="47614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Freeform 124"/>
              <p:cNvSpPr/>
              <p:nvPr/>
            </p:nvSpPr>
            <p:spPr>
              <a:xfrm rot="4808446">
                <a:off x="2507251" y="3486101"/>
                <a:ext cx="882551" cy="727480"/>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270"/>
            <p:cNvGrpSpPr/>
            <p:nvPr/>
          </p:nvGrpSpPr>
          <p:grpSpPr>
            <a:xfrm>
              <a:off x="1295400" y="1524000"/>
              <a:ext cx="1752599" cy="2819400"/>
              <a:chOff x="4648201" y="3886200"/>
              <a:chExt cx="1752599" cy="2819400"/>
            </a:xfrm>
          </p:grpSpPr>
          <p:grpSp>
            <p:nvGrpSpPr>
              <p:cNvPr id="19" name="Group 103"/>
              <p:cNvGrpSpPr/>
              <p:nvPr/>
            </p:nvGrpSpPr>
            <p:grpSpPr>
              <a:xfrm>
                <a:off x="5638800" y="4059365"/>
                <a:ext cx="762000" cy="2559261"/>
                <a:chOff x="4438081" y="1563194"/>
                <a:chExt cx="1324569" cy="3465586"/>
              </a:xfrm>
            </p:grpSpPr>
            <p:sp>
              <p:nvSpPr>
                <p:cNvPr id="106" name="Round Diagonal Corner Rectangle 105"/>
                <p:cNvSpPr/>
                <p:nvPr/>
              </p:nvSpPr>
              <p:spPr>
                <a:xfrm rot="3939485" flipV="1">
                  <a:off x="4622359" y="2154822"/>
                  <a:ext cx="1677500" cy="603082"/>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17642699">
                  <a:off x="3938675" y="2176809"/>
                  <a:ext cx="1750592" cy="751780"/>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Extract 6"/>
                <p:cNvSpPr/>
                <p:nvPr/>
              </p:nvSpPr>
              <p:spPr>
                <a:xfrm>
                  <a:off x="4591697" y="2742796"/>
                  <a:ext cx="1066800" cy="2133600"/>
                </a:xfrm>
                <a:prstGeom prst="flowChartExtra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477984" y="3883509"/>
                  <a:ext cx="404984" cy="2781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320787" y="3883509"/>
                  <a:ext cx="404984" cy="2781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anual Operation 110"/>
                <p:cNvSpPr/>
                <p:nvPr/>
              </p:nvSpPr>
              <p:spPr>
                <a:xfrm rot="12087336" flipH="1">
                  <a:off x="4650212" y="2891001"/>
                  <a:ext cx="427878" cy="1087287"/>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Manual Operation 111"/>
                <p:cNvSpPr/>
                <p:nvPr/>
              </p:nvSpPr>
              <p:spPr>
                <a:xfrm rot="9898055">
                  <a:off x="5165639" y="2958405"/>
                  <a:ext cx="427878" cy="1090021"/>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Extract 112"/>
                <p:cNvSpPr/>
                <p:nvPr/>
              </p:nvSpPr>
              <p:spPr>
                <a:xfrm>
                  <a:off x="4655314" y="2525284"/>
                  <a:ext cx="944963" cy="1947164"/>
                </a:xfrm>
                <a:prstGeom prst="flowChartExtra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991724" y="2590800"/>
                  <a:ext cx="252334" cy="6470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655314" y="4750614"/>
                  <a:ext cx="404984" cy="27816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195293" y="4750614"/>
                  <a:ext cx="404984" cy="27816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6200000">
                  <a:off x="4896497" y="3172514"/>
                  <a:ext cx="457200" cy="304800"/>
                </a:xfrm>
                <a:prstGeom prst="moon">
                  <a:avLst>
                    <a:gd name="adj" fmla="val 411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724400" y="1676400"/>
                  <a:ext cx="8382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118"/>
                <p:cNvSpPr/>
                <p:nvPr/>
              </p:nvSpPr>
              <p:spPr>
                <a:xfrm rot="10503555">
                  <a:off x="4598776" y="1563194"/>
                  <a:ext cx="868145" cy="539979"/>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1"/>
              <p:cNvGrpSpPr/>
              <p:nvPr/>
            </p:nvGrpSpPr>
            <p:grpSpPr>
              <a:xfrm>
                <a:off x="4648201" y="3886200"/>
                <a:ext cx="914400" cy="2819400"/>
                <a:chOff x="7694977" y="457200"/>
                <a:chExt cx="1068023" cy="3276600"/>
              </a:xfrm>
            </p:grpSpPr>
            <p:sp>
              <p:nvSpPr>
                <p:cNvPr id="89" name="Oval 88"/>
                <p:cNvSpPr/>
                <p:nvPr/>
              </p:nvSpPr>
              <p:spPr>
                <a:xfrm>
                  <a:off x="7694977" y="2500568"/>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0" name="Oval 89"/>
                <p:cNvSpPr/>
                <p:nvPr/>
              </p:nvSpPr>
              <p:spPr>
                <a:xfrm>
                  <a:off x="8378749" y="2500859"/>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1" name="Flowchart: Manual Operation 90"/>
                <p:cNvSpPr/>
                <p:nvPr/>
              </p:nvSpPr>
              <p:spPr>
                <a:xfrm rot="10800000">
                  <a:off x="7834130" y="2720173"/>
                  <a:ext cx="463841" cy="87842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2" name="Flowchart: Manual Operation 49"/>
                <p:cNvSpPr/>
                <p:nvPr/>
              </p:nvSpPr>
              <p:spPr>
                <a:xfrm rot="10800000">
                  <a:off x="8112434" y="2720173"/>
                  <a:ext cx="572270" cy="878424"/>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3" name="Flowchart: Manual Operation 92"/>
                <p:cNvSpPr/>
                <p:nvPr/>
              </p:nvSpPr>
              <p:spPr>
                <a:xfrm rot="11916454" flipH="1">
                  <a:off x="7825940" y="1615959"/>
                  <a:ext cx="405973" cy="103940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4" name="Flowchart: Manual Operation 93"/>
                <p:cNvSpPr/>
                <p:nvPr/>
              </p:nvSpPr>
              <p:spPr>
                <a:xfrm rot="9898055">
                  <a:off x="8254970" y="1611877"/>
                  <a:ext cx="405973" cy="105041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5" name="Flowchart: Extract 94"/>
                <p:cNvSpPr/>
                <p:nvPr/>
              </p:nvSpPr>
              <p:spPr>
                <a:xfrm>
                  <a:off x="7880514" y="1237834"/>
                  <a:ext cx="782733" cy="1505568"/>
                </a:xfrm>
                <a:prstGeom prst="flowChartExtra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6" name="Oval 95"/>
                <p:cNvSpPr/>
                <p:nvPr/>
              </p:nvSpPr>
              <p:spPr>
                <a:xfrm>
                  <a:off x="7834130"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7" name="Oval 96"/>
                <p:cNvSpPr/>
                <p:nvPr/>
              </p:nvSpPr>
              <p:spPr>
                <a:xfrm>
                  <a:off x="8251587"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8" name="Rectangle 97"/>
                <p:cNvSpPr/>
                <p:nvPr/>
              </p:nvSpPr>
              <p:spPr>
                <a:xfrm>
                  <a:off x="8127778" y="1896652"/>
                  <a:ext cx="259242" cy="1348988"/>
                </a:xfrm>
                <a:prstGeom prst="rect">
                  <a:avLst/>
                </a:prstGeom>
                <a:noFill/>
              </p:spPr>
              <p:txBody>
                <a:bodyPr wrap="none" lIns="91440" tIns="45720" rIns="91440" bIns="45720">
                  <a:spAutoFit/>
                </a:bodyPr>
                <a:lstStyle/>
                <a:p>
                  <a:pPr algn="ctr"/>
                  <a:endPar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9" name="Flowchart: Extract 98"/>
                <p:cNvSpPr/>
                <p:nvPr/>
              </p:nvSpPr>
              <p:spPr>
                <a:xfrm rot="10800000">
                  <a:off x="8158819" y="1677046"/>
                  <a:ext cx="231921" cy="267900"/>
                </a:xfrm>
                <a:prstGeom prst="flowChartExtra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0" name="Oval 99"/>
                <p:cNvSpPr/>
                <p:nvPr/>
              </p:nvSpPr>
              <p:spPr>
                <a:xfrm>
                  <a:off x="7880514" y="469213"/>
                  <a:ext cx="742146" cy="12627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1" name="Pentagon 100"/>
                <p:cNvSpPr/>
                <p:nvPr/>
              </p:nvSpPr>
              <p:spPr>
                <a:xfrm rot="5400000" flipV="1">
                  <a:off x="7962900" y="2095500"/>
                  <a:ext cx="609600" cy="76200"/>
                </a:xfrm>
                <a:prstGeom prst="homePlat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Punched Tape 101"/>
                <p:cNvSpPr/>
                <p:nvPr/>
              </p:nvSpPr>
              <p:spPr>
                <a:xfrm>
                  <a:off x="7848600" y="457200"/>
                  <a:ext cx="609600" cy="304800"/>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Punched Tape 102"/>
                <p:cNvSpPr/>
                <p:nvPr/>
              </p:nvSpPr>
              <p:spPr>
                <a:xfrm rot="4932495">
                  <a:off x="8250419" y="677269"/>
                  <a:ext cx="609600" cy="189527"/>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382000" y="533400"/>
                  <a:ext cx="152400" cy="152400"/>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24800" y="2590800"/>
                  <a:ext cx="685800" cy="1524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59"/>
              <p:cNvGrpSpPr/>
              <p:nvPr/>
            </p:nvGrpSpPr>
            <p:grpSpPr>
              <a:xfrm>
                <a:off x="5638800" y="5257800"/>
                <a:ext cx="457200" cy="838200"/>
                <a:chOff x="6019800" y="4876800"/>
                <a:chExt cx="793040" cy="1524000"/>
              </a:xfrm>
            </p:grpSpPr>
            <p:sp>
              <p:nvSpPr>
                <p:cNvPr id="79" name="Oval 78"/>
                <p:cNvSpPr/>
                <p:nvPr/>
              </p:nvSpPr>
              <p:spPr>
                <a:xfrm>
                  <a:off x="6019800" y="5867400"/>
                  <a:ext cx="259640" cy="1287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p:cNvSpPr/>
                <p:nvPr/>
              </p:nvSpPr>
              <p:spPr>
                <a:xfrm rot="10800000">
                  <a:off x="6408415" y="5950237"/>
                  <a:ext cx="346187" cy="386196"/>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10800000">
                  <a:off x="6148775" y="5950237"/>
                  <a:ext cx="346187" cy="386196"/>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nual Operation 81"/>
                <p:cNvSpPr/>
                <p:nvPr/>
              </p:nvSpPr>
              <p:spPr>
                <a:xfrm rot="11701945" flipH="1">
                  <a:off x="6137749" y="5453894"/>
                  <a:ext cx="274317" cy="460012"/>
                </a:xfrm>
                <a:prstGeom prst="flowChartManualOperation">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82"/>
                <p:cNvSpPr/>
                <p:nvPr/>
              </p:nvSpPr>
              <p:spPr>
                <a:xfrm rot="9898055">
                  <a:off x="6483934" y="5486331"/>
                  <a:ext cx="274317" cy="460012"/>
                </a:xfrm>
                <a:prstGeom prst="flowChartManualOperation">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Extract 83"/>
                <p:cNvSpPr/>
                <p:nvPr/>
              </p:nvSpPr>
              <p:spPr>
                <a:xfrm>
                  <a:off x="6148775" y="5242209"/>
                  <a:ext cx="605825" cy="901126"/>
                </a:xfrm>
                <a:prstGeom prst="flowChartExtract">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096000" y="4876800"/>
                  <a:ext cx="685800" cy="6725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148775" y="6272068"/>
                  <a:ext cx="259640" cy="12873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494962" y="6272068"/>
                  <a:ext cx="259640" cy="12873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553200" y="5867400"/>
                  <a:ext cx="259640" cy="1287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83"/>
              <p:cNvGrpSpPr/>
              <p:nvPr/>
            </p:nvGrpSpPr>
            <p:grpSpPr>
              <a:xfrm>
                <a:off x="5105400" y="5334000"/>
                <a:ext cx="609600" cy="1371600"/>
                <a:chOff x="7224486" y="3429000"/>
                <a:chExt cx="1462314" cy="2971800"/>
              </a:xfrm>
            </p:grpSpPr>
            <p:sp>
              <p:nvSpPr>
                <p:cNvPr id="23" name="Teardrop 22"/>
                <p:cNvSpPr/>
                <p:nvPr/>
              </p:nvSpPr>
              <p:spPr>
                <a:xfrm>
                  <a:off x="7449457" y="3714848"/>
                  <a:ext cx="449943" cy="628866"/>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rot="19651584">
                  <a:off x="8030309" y="3731295"/>
                  <a:ext cx="449943" cy="628866"/>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p:cNvSpPr/>
                <p:nvPr/>
              </p:nvSpPr>
              <p:spPr>
                <a:xfrm>
                  <a:off x="8053425" y="6173143"/>
                  <a:ext cx="335368" cy="22765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
                <p:cNvSpPr/>
                <p:nvPr/>
              </p:nvSpPr>
              <p:spPr>
                <a:xfrm>
                  <a:off x="7603482" y="6173143"/>
                  <a:ext cx="335368" cy="22765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8293100" y="4915411"/>
                  <a:ext cx="224971" cy="3636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6"/>
                <p:cNvSpPr/>
                <p:nvPr/>
              </p:nvSpPr>
              <p:spPr>
                <a:xfrm>
                  <a:off x="7280729" y="4876800"/>
                  <a:ext cx="224971" cy="3636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7"/>
                <p:cNvSpPr/>
                <p:nvPr/>
              </p:nvSpPr>
              <p:spPr>
                <a:xfrm rot="10800000">
                  <a:off x="7940939" y="5601446"/>
                  <a:ext cx="447159" cy="682975"/>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8"/>
                <p:cNvSpPr/>
                <p:nvPr/>
              </p:nvSpPr>
              <p:spPr>
                <a:xfrm rot="10800000">
                  <a:off x="7547239" y="5601446"/>
                  <a:ext cx="447159" cy="682975"/>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9"/>
                <p:cNvSpPr/>
                <p:nvPr/>
              </p:nvSpPr>
              <p:spPr>
                <a:xfrm rot="12479278" flipH="1">
                  <a:off x="7462852" y="4223969"/>
                  <a:ext cx="360165" cy="881394"/>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0"/>
                <p:cNvSpPr/>
                <p:nvPr/>
              </p:nvSpPr>
              <p:spPr>
                <a:xfrm rot="9664865">
                  <a:off x="7860965" y="4291710"/>
                  <a:ext cx="526813" cy="906175"/>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Extract 11"/>
                <p:cNvSpPr/>
                <p:nvPr/>
              </p:nvSpPr>
              <p:spPr>
                <a:xfrm>
                  <a:off x="7224486" y="3943527"/>
                  <a:ext cx="1462314" cy="1934587"/>
                </a:xfrm>
                <a:prstGeom prst="flowChartExtra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2"/>
                <p:cNvSpPr/>
                <p:nvPr/>
              </p:nvSpPr>
              <p:spPr>
                <a:xfrm>
                  <a:off x="7870866" y="4192824"/>
                  <a:ext cx="225893" cy="3261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3"/>
                <p:cNvSpPr/>
                <p:nvPr/>
              </p:nvSpPr>
              <p:spPr>
                <a:xfrm>
                  <a:off x="7661569" y="3465551"/>
                  <a:ext cx="662006" cy="9524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16"/>
                <p:cNvSpPr/>
                <p:nvPr/>
              </p:nvSpPr>
              <p:spPr>
                <a:xfrm>
                  <a:off x="7659725" y="3429000"/>
                  <a:ext cx="337457" cy="343018"/>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17"/>
                <p:cNvSpPr/>
                <p:nvPr/>
              </p:nvSpPr>
              <p:spPr>
                <a:xfrm rot="15216902">
                  <a:off x="7946547" y="3456934"/>
                  <a:ext cx="414501" cy="366190"/>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4"/>
                <p:cNvGrpSpPr/>
                <p:nvPr/>
              </p:nvGrpSpPr>
              <p:grpSpPr>
                <a:xfrm>
                  <a:off x="7715968" y="4686732"/>
                  <a:ext cx="408404" cy="800375"/>
                  <a:chOff x="228600" y="457200"/>
                  <a:chExt cx="2514600" cy="4953000"/>
                </a:xfrm>
              </p:grpSpPr>
              <p:grpSp>
                <p:nvGrpSpPr>
                  <p:cNvPr id="39" name="Group 90"/>
                  <p:cNvGrpSpPr/>
                  <p:nvPr/>
                </p:nvGrpSpPr>
                <p:grpSpPr>
                  <a:xfrm>
                    <a:off x="457200" y="457200"/>
                    <a:ext cx="2133600" cy="4695819"/>
                    <a:chOff x="685800" y="1552581"/>
                    <a:chExt cx="2133600" cy="4695819"/>
                  </a:xfrm>
                </p:grpSpPr>
                <p:sp>
                  <p:nvSpPr>
                    <p:cNvPr id="42" name="Oval 41"/>
                    <p:cNvSpPr/>
                    <p:nvPr/>
                  </p:nvSpPr>
                  <p:spPr>
                    <a:xfrm rot="420643">
                      <a:off x="912140" y="3579291"/>
                      <a:ext cx="6096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408380">
                      <a:off x="1978940" y="3579290"/>
                      <a:ext cx="6096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685800" y="3962400"/>
                      <a:ext cx="2133600" cy="2209800"/>
                    </a:xfrm>
                    <a:prstGeom prst="trapezoid">
                      <a:avLst>
                        <a:gd name="adj" fmla="val 2400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uble Wave 44"/>
                    <p:cNvSpPr/>
                    <p:nvPr/>
                  </p:nvSpPr>
                  <p:spPr>
                    <a:xfrm rot="21230876">
                      <a:off x="907059" y="2825358"/>
                      <a:ext cx="1523507" cy="1301498"/>
                    </a:xfrm>
                    <a:prstGeom prst="doubleWave">
                      <a:avLst>
                        <a:gd name="adj1" fmla="val 1250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38902" y="1676400"/>
                      <a:ext cx="990601" cy="16002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uble Wave 46"/>
                    <p:cNvSpPr/>
                    <p:nvPr/>
                  </p:nvSpPr>
                  <p:spPr>
                    <a:xfrm rot="16811448">
                      <a:off x="158650" y="2573553"/>
                      <a:ext cx="2021831" cy="608002"/>
                    </a:xfrm>
                    <a:prstGeom prst="doubleWave">
                      <a:avLst>
                        <a:gd name="adj1" fmla="val 625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a:off x="990600" y="1676400"/>
                      <a:ext cx="685800" cy="609600"/>
                    </a:xfrm>
                    <a:prstGeom prst="round2DiagRect">
                      <a:avLst>
                        <a:gd name="adj1" fmla="val 50000"/>
                        <a:gd name="adj2" fmla="val 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p:cNvSpPr/>
                    <p:nvPr/>
                  </p:nvSpPr>
                  <p:spPr>
                    <a:xfrm rot="4347704">
                      <a:off x="1296259" y="2325153"/>
                      <a:ext cx="2021831" cy="684082"/>
                    </a:xfrm>
                    <a:prstGeom prst="doubleWave">
                      <a:avLst>
                        <a:gd name="adj1" fmla="val 625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4216856">
                      <a:off x="1695674" y="1540026"/>
                      <a:ext cx="721353" cy="746464"/>
                    </a:xfrm>
                    <a:prstGeom prst="round2DiagRect">
                      <a:avLst>
                        <a:gd name="adj1" fmla="val 50000"/>
                        <a:gd name="adj2" fmla="val 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32"/>
                    <p:cNvSpPr/>
                    <p:nvPr/>
                  </p:nvSpPr>
                  <p:spPr>
                    <a:xfrm>
                      <a:off x="990600" y="3048000"/>
                      <a:ext cx="457200" cy="6096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33"/>
                    <p:cNvSpPr/>
                    <p:nvPr/>
                  </p:nvSpPr>
                  <p:spPr>
                    <a:xfrm>
                      <a:off x="2057400" y="2971800"/>
                      <a:ext cx="304800" cy="6096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34"/>
                    <p:cNvSpPr/>
                    <p:nvPr/>
                  </p:nvSpPr>
                  <p:spPr>
                    <a:xfrm>
                      <a:off x="1143000" y="3276600"/>
                      <a:ext cx="1219200" cy="914400"/>
                    </a:xfrm>
                    <a:prstGeom prst="trapezoid">
                      <a:avLst>
                        <a:gd name="adj" fmla="val 60309"/>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35"/>
                    <p:cNvSpPr/>
                    <p:nvPr/>
                  </p:nvSpPr>
                  <p:spPr>
                    <a:xfrm>
                      <a:off x="1143000" y="3505200"/>
                      <a:ext cx="685800" cy="609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6"/>
                    <p:cNvSpPr/>
                    <p:nvPr/>
                  </p:nvSpPr>
                  <p:spPr>
                    <a:xfrm>
                      <a:off x="1676400" y="3505200"/>
                      <a:ext cx="685800" cy="609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37"/>
                    <p:cNvSpPr/>
                    <p:nvPr/>
                  </p:nvSpPr>
                  <p:spPr>
                    <a:xfrm rot="16200000">
                      <a:off x="1257300" y="4076700"/>
                      <a:ext cx="381000" cy="609600"/>
                    </a:xfrm>
                    <a:prstGeom prst="moon">
                      <a:avLst>
                        <a:gd name="adj" fmla="val 8147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38"/>
                    <p:cNvSpPr/>
                    <p:nvPr/>
                  </p:nvSpPr>
                  <p:spPr>
                    <a:xfrm rot="16200000">
                      <a:off x="1790700" y="40767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39"/>
                    <p:cNvSpPr/>
                    <p:nvPr/>
                  </p:nvSpPr>
                  <p:spPr>
                    <a:xfrm rot="16200000">
                      <a:off x="1181100" y="4305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40"/>
                    <p:cNvSpPr/>
                    <p:nvPr/>
                  </p:nvSpPr>
                  <p:spPr>
                    <a:xfrm rot="16200000">
                      <a:off x="1562100" y="4381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41"/>
                    <p:cNvSpPr/>
                    <p:nvPr/>
                  </p:nvSpPr>
                  <p:spPr>
                    <a:xfrm rot="16200000">
                      <a:off x="1943100" y="4381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42"/>
                    <p:cNvSpPr/>
                    <p:nvPr/>
                  </p:nvSpPr>
                  <p:spPr>
                    <a:xfrm rot="16200000">
                      <a:off x="1104900" y="4610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43"/>
                    <p:cNvSpPr/>
                    <p:nvPr/>
                  </p:nvSpPr>
                  <p:spPr>
                    <a:xfrm rot="16200000">
                      <a:off x="1562100" y="4686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44"/>
                    <p:cNvSpPr/>
                    <p:nvPr/>
                  </p:nvSpPr>
                  <p:spPr>
                    <a:xfrm rot="16200000">
                      <a:off x="1943100" y="4686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45"/>
                    <p:cNvSpPr/>
                    <p:nvPr/>
                  </p:nvSpPr>
                  <p:spPr>
                    <a:xfrm rot="16200000">
                      <a:off x="1028700" y="48387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46"/>
                    <p:cNvSpPr/>
                    <p:nvPr/>
                  </p:nvSpPr>
                  <p:spPr>
                    <a:xfrm rot="16200000">
                      <a:off x="1485900" y="49149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47"/>
                    <p:cNvSpPr/>
                    <p:nvPr/>
                  </p:nvSpPr>
                  <p:spPr>
                    <a:xfrm rot="16200000">
                      <a:off x="2095500" y="49149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48"/>
                    <p:cNvSpPr/>
                    <p:nvPr/>
                  </p:nvSpPr>
                  <p:spPr>
                    <a:xfrm rot="16200000">
                      <a:off x="9525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49"/>
                    <p:cNvSpPr/>
                    <p:nvPr/>
                  </p:nvSpPr>
                  <p:spPr>
                    <a:xfrm rot="16200000">
                      <a:off x="14097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50"/>
                    <p:cNvSpPr/>
                    <p:nvPr/>
                  </p:nvSpPr>
                  <p:spPr>
                    <a:xfrm rot="16200000">
                      <a:off x="18669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51"/>
                    <p:cNvSpPr/>
                    <p:nvPr/>
                  </p:nvSpPr>
                  <p:spPr>
                    <a:xfrm rot="16200000">
                      <a:off x="2209800" y="5181600"/>
                      <a:ext cx="381000" cy="5334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2"/>
                    <p:cNvSpPr/>
                    <p:nvPr/>
                  </p:nvSpPr>
                  <p:spPr>
                    <a:xfrm rot="16200000">
                      <a:off x="8763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53"/>
                    <p:cNvSpPr/>
                    <p:nvPr/>
                  </p:nvSpPr>
                  <p:spPr>
                    <a:xfrm rot="16200000">
                      <a:off x="13335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54"/>
                    <p:cNvSpPr/>
                    <p:nvPr/>
                  </p:nvSpPr>
                  <p:spPr>
                    <a:xfrm rot="16200000">
                      <a:off x="18669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55"/>
                    <p:cNvSpPr/>
                    <p:nvPr/>
                  </p:nvSpPr>
                  <p:spPr>
                    <a:xfrm rot="16200000">
                      <a:off x="23241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56"/>
                    <p:cNvSpPr/>
                    <p:nvPr/>
                  </p:nvSpPr>
                  <p:spPr>
                    <a:xfrm rot="16200000">
                      <a:off x="800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57"/>
                    <p:cNvSpPr/>
                    <p:nvPr/>
                  </p:nvSpPr>
                  <p:spPr>
                    <a:xfrm rot="16200000">
                      <a:off x="1181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58"/>
                    <p:cNvSpPr/>
                    <p:nvPr/>
                  </p:nvSpPr>
                  <p:spPr>
                    <a:xfrm rot="16200000">
                      <a:off x="17145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9"/>
                    <p:cNvSpPr/>
                    <p:nvPr/>
                  </p:nvSpPr>
                  <p:spPr>
                    <a:xfrm rot="16200000">
                      <a:off x="2324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ouble Wave 39"/>
                  <p:cNvSpPr/>
                  <p:nvPr/>
                </p:nvSpPr>
                <p:spPr>
                  <a:xfrm>
                    <a:off x="228600" y="4648200"/>
                    <a:ext cx="2514600" cy="685800"/>
                  </a:xfrm>
                  <a:prstGeom prst="doubleWave">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0800000">
                    <a:off x="228600" y="4800600"/>
                    <a:ext cx="2514600" cy="609600"/>
                  </a:xfrm>
                  <a:prstGeom prst="doubleWave">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3" name="Picture 2">
            <a:extLst>
              <a:ext uri="{FF2B5EF4-FFF2-40B4-BE49-F238E27FC236}">
                <a16:creationId xmlns:a16="http://schemas.microsoft.com/office/drawing/2014/main" id="{92BD95DF-9929-4DA5-B61A-A53F94449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31" y="155018"/>
            <a:ext cx="816991" cy="1140383"/>
          </a:xfrm>
          <a:prstGeom prst="rect">
            <a:avLst/>
          </a:prstGeom>
        </p:spPr>
      </p:pic>
    </p:spTree>
    <p:extLst>
      <p:ext uri="{BB962C8B-B14F-4D97-AF65-F5344CB8AC3E}">
        <p14:creationId xmlns:p14="http://schemas.microsoft.com/office/powerpoint/2010/main" val="328160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The Whole Armor of God</a:t>
            </a:r>
          </a:p>
        </p:txBody>
      </p:sp>
      <p:sp>
        <p:nvSpPr>
          <p:cNvPr id="11" name="TextBox 10"/>
          <p:cNvSpPr txBox="1"/>
          <p:nvPr/>
        </p:nvSpPr>
        <p:spPr>
          <a:xfrm>
            <a:off x="0" y="6460003"/>
            <a:ext cx="1905000" cy="369332"/>
          </a:xfrm>
          <a:prstGeom prst="rect">
            <a:avLst/>
          </a:prstGeom>
          <a:noFill/>
        </p:spPr>
        <p:txBody>
          <a:bodyPr wrap="square" rtlCol="0">
            <a:spAutoFit/>
          </a:bodyPr>
          <a:lstStyle/>
          <a:p>
            <a:r>
              <a:rPr lang="en-US" dirty="0">
                <a:solidFill>
                  <a:schemeClr val="bg1"/>
                </a:solidFill>
              </a:rPr>
              <a:t>D&amp;C 27:15-18</a:t>
            </a:r>
          </a:p>
        </p:txBody>
      </p:sp>
      <p:sp>
        <p:nvSpPr>
          <p:cNvPr id="8" name="Rectangle 7"/>
          <p:cNvSpPr/>
          <p:nvPr/>
        </p:nvSpPr>
        <p:spPr>
          <a:xfrm>
            <a:off x="5943600" y="1066801"/>
            <a:ext cx="4114800" cy="4524315"/>
          </a:xfrm>
          <a:prstGeom prst="rect">
            <a:avLst/>
          </a:prstGeom>
        </p:spPr>
        <p:txBody>
          <a:bodyPr wrap="square">
            <a:spAutoFit/>
          </a:bodyPr>
          <a:lstStyle/>
          <a:p>
            <a:pPr algn="just"/>
            <a:r>
              <a:rPr lang="en-US" dirty="0">
                <a:solidFill>
                  <a:schemeClr val="bg1"/>
                </a:solidFill>
              </a:rPr>
              <a:t>“We have the four parts of the body that the Apostle Paul said [are] the most vulnerable to the powers of darkness. </a:t>
            </a:r>
          </a:p>
          <a:p>
            <a:pPr algn="just"/>
            <a:endParaRPr lang="en-US" dirty="0">
              <a:solidFill>
                <a:schemeClr val="bg1"/>
              </a:solidFill>
            </a:endParaRPr>
          </a:p>
          <a:p>
            <a:pPr algn="just"/>
            <a:r>
              <a:rPr lang="en-US" dirty="0">
                <a:solidFill>
                  <a:schemeClr val="bg1"/>
                </a:solidFill>
              </a:rPr>
              <a:t>The loins, typifying virtue, chastity. (The loins is that part of the body between the lower rib and the hip into which you will recognize are the vital organs which have to do with reproduction.)</a:t>
            </a:r>
          </a:p>
          <a:p>
            <a:pPr algn="just"/>
            <a:endParaRPr lang="en-US" dirty="0">
              <a:solidFill>
                <a:schemeClr val="bg1"/>
              </a:solidFill>
            </a:endParaRPr>
          </a:p>
          <a:p>
            <a:pPr algn="just"/>
            <a:r>
              <a:rPr lang="en-US" dirty="0">
                <a:solidFill>
                  <a:schemeClr val="bg1"/>
                </a:solidFill>
              </a:rPr>
              <a:t>The heart, typifying our conduct. </a:t>
            </a:r>
          </a:p>
          <a:p>
            <a:pPr algn="just"/>
            <a:endParaRPr lang="en-US" dirty="0">
              <a:solidFill>
                <a:schemeClr val="bg1"/>
              </a:solidFill>
            </a:endParaRPr>
          </a:p>
          <a:p>
            <a:pPr algn="just"/>
            <a:r>
              <a:rPr lang="en-US" dirty="0">
                <a:solidFill>
                  <a:schemeClr val="bg1"/>
                </a:solidFill>
              </a:rPr>
              <a:t>Our feet, our goals or objectives in life</a:t>
            </a:r>
          </a:p>
          <a:p>
            <a:pPr algn="just"/>
            <a:endParaRPr lang="en-US" dirty="0">
              <a:solidFill>
                <a:schemeClr val="bg1"/>
              </a:solidFill>
            </a:endParaRPr>
          </a:p>
          <a:p>
            <a:pPr algn="just"/>
            <a:r>
              <a:rPr lang="en-US" dirty="0">
                <a:solidFill>
                  <a:schemeClr val="bg1"/>
                </a:solidFill>
              </a:rPr>
              <a:t>and finally our head, our thoughts.” ” </a:t>
            </a:r>
          </a:p>
          <a:p>
            <a:pPr algn="just"/>
            <a:r>
              <a:rPr lang="en-US" sz="1200" dirty="0">
                <a:solidFill>
                  <a:schemeClr val="bg1"/>
                </a:solidFill>
              </a:rPr>
              <a:t>Harold B. Lee</a:t>
            </a:r>
          </a:p>
        </p:txBody>
      </p:sp>
      <p:grpSp>
        <p:nvGrpSpPr>
          <p:cNvPr id="223" name="Group 222"/>
          <p:cNvGrpSpPr/>
          <p:nvPr/>
        </p:nvGrpSpPr>
        <p:grpSpPr>
          <a:xfrm>
            <a:off x="2514600" y="1143000"/>
            <a:ext cx="2193224" cy="4419600"/>
            <a:chOff x="702376" y="1371600"/>
            <a:chExt cx="2193224" cy="4419600"/>
          </a:xfrm>
        </p:grpSpPr>
        <p:sp>
          <p:nvSpPr>
            <p:cNvPr id="224" name="Moon 223"/>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7" name="Oval 226"/>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8"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40"/>
            <p:cNvGrpSpPr/>
            <p:nvPr/>
          </p:nvGrpSpPr>
          <p:grpSpPr>
            <a:xfrm>
              <a:off x="1143000" y="1981200"/>
              <a:ext cx="1113312" cy="914400"/>
              <a:chOff x="3657600" y="1447800"/>
              <a:chExt cx="1295400" cy="1143000"/>
            </a:xfrm>
          </p:grpSpPr>
          <p:sp>
            <p:nvSpPr>
              <p:cNvPr id="259" name="Hexagon 258"/>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Flowchart: Delay 236"/>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237"/>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gular Pentagon 240"/>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2" name="Regular Pentagon 241"/>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3" name="Pentagon 242"/>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Decision 243"/>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ross 244"/>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7" name="Flowchart: Manual Operation 246"/>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Manual Operation 247"/>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entagon 250"/>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entagon 251"/>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4" name="Pentagon 253"/>
            <p:cNvSpPr/>
            <p:nvPr/>
          </p:nvSpPr>
          <p:spPr>
            <a:xfrm rot="3463742">
              <a:off x="1324668" y="4332353"/>
              <a:ext cx="767482" cy="131799"/>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5" name="Rectangle 254"/>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6" name="Oval 255"/>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4419600" y="5943601"/>
            <a:ext cx="5943600" cy="830997"/>
          </a:xfrm>
          <a:prstGeom prst="rect">
            <a:avLst/>
          </a:prstGeom>
        </p:spPr>
        <p:txBody>
          <a:bodyPr wrap="square">
            <a:spAutoFit/>
          </a:bodyPr>
          <a:lstStyle/>
          <a:p>
            <a:r>
              <a:rPr lang="en-US" sz="2400" b="1" i="1" dirty="0">
                <a:ln>
                  <a:solidFill>
                    <a:srgbClr val="FF0000"/>
                  </a:solidFill>
                </a:ln>
                <a:solidFill>
                  <a:srgbClr val="FF0000"/>
                </a:solidFill>
              </a:rPr>
              <a:t>If we take upon ourselves the whole armor of God, we will be able to withstand evil.</a:t>
            </a:r>
            <a:r>
              <a:rPr lang="en-US" sz="2400" b="1" dirty="0">
                <a:ln>
                  <a:solidFill>
                    <a:srgbClr val="FF0000"/>
                  </a:solidFill>
                </a:ln>
                <a:solidFill>
                  <a:srgbClr val="FF0000"/>
                </a:solidFill>
              </a:rPr>
              <a:t> </a:t>
            </a:r>
            <a:endParaRPr lang="en-US" sz="2400" dirty="0">
              <a:ln>
                <a:solidFill>
                  <a:srgbClr val="FF0000"/>
                </a:solidFill>
              </a:ln>
              <a:solidFill>
                <a:srgbClr val="FF0000"/>
              </a:solidFill>
            </a:endParaRPr>
          </a:p>
        </p:txBody>
      </p:sp>
      <p:sp>
        <p:nvSpPr>
          <p:cNvPr id="272" name="Left Arrow 271"/>
          <p:cNvSpPr/>
          <p:nvPr/>
        </p:nvSpPr>
        <p:spPr>
          <a:xfrm>
            <a:off x="4114800" y="16764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eft Arrow 272"/>
          <p:cNvSpPr/>
          <p:nvPr/>
        </p:nvSpPr>
        <p:spPr>
          <a:xfrm>
            <a:off x="3886200" y="32004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 Arrow 273"/>
          <p:cNvSpPr/>
          <p:nvPr/>
        </p:nvSpPr>
        <p:spPr>
          <a:xfrm>
            <a:off x="3886200" y="54102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eft Arrow 274"/>
          <p:cNvSpPr/>
          <p:nvPr/>
        </p:nvSpPr>
        <p:spPr>
          <a:xfrm rot="10800000">
            <a:off x="1676400" y="3505200"/>
            <a:ext cx="14478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752600" y="3810000"/>
            <a:ext cx="990600" cy="523220"/>
          </a:xfrm>
          <a:prstGeom prst="rect">
            <a:avLst/>
          </a:prstGeom>
          <a:noFill/>
        </p:spPr>
        <p:txBody>
          <a:bodyPr wrap="square" rtlCol="0">
            <a:spAutoFit/>
          </a:bodyPr>
          <a:lstStyle/>
          <a:p>
            <a:r>
              <a:rPr lang="en-US" sz="1400" dirty="0">
                <a:solidFill>
                  <a:srgbClr val="FFFF00"/>
                </a:solidFill>
              </a:rPr>
              <a:t>Grit about with truth</a:t>
            </a:r>
          </a:p>
        </p:txBody>
      </p:sp>
      <p:sp>
        <p:nvSpPr>
          <p:cNvPr id="295" name="TextBox 294"/>
          <p:cNvSpPr txBox="1"/>
          <p:nvPr/>
        </p:nvSpPr>
        <p:spPr>
          <a:xfrm>
            <a:off x="4343400" y="2743200"/>
            <a:ext cx="1371600" cy="523220"/>
          </a:xfrm>
          <a:prstGeom prst="rect">
            <a:avLst/>
          </a:prstGeom>
          <a:noFill/>
        </p:spPr>
        <p:txBody>
          <a:bodyPr wrap="square" rtlCol="0">
            <a:spAutoFit/>
          </a:bodyPr>
          <a:lstStyle/>
          <a:p>
            <a:r>
              <a:rPr lang="en-US" sz="1400" dirty="0">
                <a:solidFill>
                  <a:srgbClr val="FFFF00"/>
                </a:solidFill>
              </a:rPr>
              <a:t>Breastplate of Righteousness</a:t>
            </a:r>
          </a:p>
        </p:txBody>
      </p:sp>
      <p:sp>
        <p:nvSpPr>
          <p:cNvPr id="296" name="TextBox 295"/>
          <p:cNvSpPr txBox="1"/>
          <p:nvPr/>
        </p:nvSpPr>
        <p:spPr>
          <a:xfrm>
            <a:off x="4267200" y="4953000"/>
            <a:ext cx="1447800" cy="523220"/>
          </a:xfrm>
          <a:prstGeom prst="rect">
            <a:avLst/>
          </a:prstGeom>
          <a:noFill/>
        </p:spPr>
        <p:txBody>
          <a:bodyPr wrap="square" rtlCol="0">
            <a:spAutoFit/>
          </a:bodyPr>
          <a:lstStyle/>
          <a:p>
            <a:r>
              <a:rPr lang="en-US" sz="1400" dirty="0">
                <a:solidFill>
                  <a:srgbClr val="FFFF00"/>
                </a:solidFill>
              </a:rPr>
              <a:t>Preparation of Gospel of peace</a:t>
            </a:r>
          </a:p>
        </p:txBody>
      </p:sp>
      <p:sp>
        <p:nvSpPr>
          <p:cNvPr id="297" name="TextBox 296"/>
          <p:cNvSpPr txBox="1"/>
          <p:nvPr/>
        </p:nvSpPr>
        <p:spPr>
          <a:xfrm>
            <a:off x="4343400" y="1219200"/>
            <a:ext cx="990600" cy="523220"/>
          </a:xfrm>
          <a:prstGeom prst="rect">
            <a:avLst/>
          </a:prstGeom>
          <a:noFill/>
        </p:spPr>
        <p:txBody>
          <a:bodyPr wrap="square" rtlCol="0">
            <a:spAutoFit/>
          </a:bodyPr>
          <a:lstStyle/>
          <a:p>
            <a:r>
              <a:rPr lang="en-US" sz="1400" dirty="0">
                <a:solidFill>
                  <a:srgbClr val="FFFF00"/>
                </a:solidFill>
              </a:rPr>
              <a:t>Helmet of Salvation</a:t>
            </a:r>
          </a:p>
        </p:txBody>
      </p:sp>
      <p:sp>
        <p:nvSpPr>
          <p:cNvPr id="298" name="Left Arrow 297"/>
          <p:cNvSpPr/>
          <p:nvPr/>
        </p:nvSpPr>
        <p:spPr>
          <a:xfrm>
            <a:off x="4572000" y="4114800"/>
            <a:ext cx="9906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4724400" y="3657600"/>
            <a:ext cx="990600" cy="523220"/>
          </a:xfrm>
          <a:prstGeom prst="rect">
            <a:avLst/>
          </a:prstGeom>
          <a:noFill/>
        </p:spPr>
        <p:txBody>
          <a:bodyPr wrap="square" rtlCol="0">
            <a:spAutoFit/>
          </a:bodyPr>
          <a:lstStyle/>
          <a:p>
            <a:r>
              <a:rPr lang="en-US" sz="1400" dirty="0">
                <a:solidFill>
                  <a:srgbClr val="FFFF00"/>
                </a:solidFill>
              </a:rPr>
              <a:t>Shield of Faith</a:t>
            </a:r>
          </a:p>
        </p:txBody>
      </p:sp>
      <p:sp>
        <p:nvSpPr>
          <p:cNvPr id="300" name="Left Arrow 299"/>
          <p:cNvSpPr/>
          <p:nvPr/>
        </p:nvSpPr>
        <p:spPr>
          <a:xfrm rot="10800000">
            <a:off x="1524000" y="41910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1752600" y="3048000"/>
            <a:ext cx="990600" cy="523220"/>
          </a:xfrm>
          <a:prstGeom prst="rect">
            <a:avLst/>
          </a:prstGeom>
          <a:noFill/>
        </p:spPr>
        <p:txBody>
          <a:bodyPr wrap="square" rtlCol="0">
            <a:spAutoFit/>
          </a:bodyPr>
          <a:lstStyle/>
          <a:p>
            <a:r>
              <a:rPr lang="en-US" sz="1400" dirty="0">
                <a:solidFill>
                  <a:srgbClr val="FFFF00"/>
                </a:solidFill>
              </a:rPr>
              <a:t>Sword of Spirit</a:t>
            </a:r>
          </a:p>
        </p:txBody>
      </p:sp>
      <p:pic>
        <p:nvPicPr>
          <p:cNvPr id="3" name="Picture 2">
            <a:extLst>
              <a:ext uri="{FF2B5EF4-FFF2-40B4-BE49-F238E27FC236}">
                <a16:creationId xmlns:a16="http://schemas.microsoft.com/office/drawing/2014/main" id="{973F402F-83FC-4D43-8C3D-902D281DC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168" y="181772"/>
            <a:ext cx="1097280" cy="1383792"/>
          </a:xfrm>
          <a:prstGeom prst="rect">
            <a:avLst/>
          </a:prstGeom>
        </p:spPr>
      </p:pic>
    </p:spTree>
    <p:extLst>
      <p:ext uri="{BB962C8B-B14F-4D97-AF65-F5344CB8AC3E}">
        <p14:creationId xmlns:p14="http://schemas.microsoft.com/office/powerpoint/2010/main" val="232841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00"/>
                                        </p:tgtEl>
                                        <p:attrNameLst>
                                          <p:attrName>style.visibility</p:attrName>
                                        </p:attrNameLst>
                                      </p:cBhvr>
                                      <p:to>
                                        <p:strVal val="visible"/>
                                      </p:to>
                                    </p:set>
                                    <p:anim calcmode="lin" valueType="num">
                                      <p:cBhvr additive="base">
                                        <p:cTn id="9" dur="500" fill="hold"/>
                                        <p:tgtEl>
                                          <p:spTgt spid="300"/>
                                        </p:tgtEl>
                                        <p:attrNameLst>
                                          <p:attrName>ppt_x</p:attrName>
                                        </p:attrNameLst>
                                      </p:cBhvr>
                                      <p:tavLst>
                                        <p:tav tm="0">
                                          <p:val>
                                            <p:strVal val="0-#ppt_w/2"/>
                                          </p:val>
                                        </p:tav>
                                        <p:tav tm="100000">
                                          <p:val>
                                            <p:strVal val="#ppt_x"/>
                                          </p:val>
                                        </p:tav>
                                      </p:tavLst>
                                    </p:anim>
                                    <p:anim calcmode="lin" valueType="num">
                                      <p:cBhvr additive="base">
                                        <p:cTn id="10" dur="500" fill="hold"/>
                                        <p:tgtEl>
                                          <p:spTgt spid="300"/>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294"/>
                                        </p:tgtEl>
                                        <p:attrNameLst>
                                          <p:attrName>style.visibility</p:attrName>
                                        </p:attrNameLst>
                                      </p:cBhvr>
                                      <p:to>
                                        <p:strVal val="visible"/>
                                      </p:to>
                                    </p:set>
                                    <p:anim calcmode="lin" valueType="num">
                                      <p:cBhvr additive="base">
                                        <p:cTn id="13" dur="500" fill="hold"/>
                                        <p:tgtEl>
                                          <p:spTgt spid="294"/>
                                        </p:tgtEl>
                                        <p:attrNameLst>
                                          <p:attrName>ppt_x</p:attrName>
                                        </p:attrNameLst>
                                      </p:cBhvr>
                                      <p:tavLst>
                                        <p:tav tm="0">
                                          <p:val>
                                            <p:strVal val="0-#ppt_w/2"/>
                                          </p:val>
                                        </p:tav>
                                        <p:tav tm="100000">
                                          <p:val>
                                            <p:strVal val="#ppt_x"/>
                                          </p:val>
                                        </p:tav>
                                      </p:tavLst>
                                    </p:anim>
                                    <p:anim calcmode="lin" valueType="num">
                                      <p:cBhvr additive="base">
                                        <p:cTn id="14" dur="500" fill="hold"/>
                                        <p:tgtEl>
                                          <p:spTgt spid="2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2" presetClass="entr" presetSubtype="2" fill="hold" grpId="0" nodeType="withEffect">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cBhvr additive="base">
                                        <p:cTn id="21" dur="500" fill="hold"/>
                                        <p:tgtEl>
                                          <p:spTgt spid="295"/>
                                        </p:tgtEl>
                                        <p:attrNameLst>
                                          <p:attrName>ppt_x</p:attrName>
                                        </p:attrNameLst>
                                      </p:cBhvr>
                                      <p:tavLst>
                                        <p:tav tm="0">
                                          <p:val>
                                            <p:strVal val="1+#ppt_w/2"/>
                                          </p:val>
                                        </p:tav>
                                        <p:tav tm="100000">
                                          <p:val>
                                            <p:strVal val="#ppt_x"/>
                                          </p:val>
                                        </p:tav>
                                      </p:tavLst>
                                    </p:anim>
                                    <p:anim calcmode="lin" valueType="num">
                                      <p:cBhvr additive="base">
                                        <p:cTn id="22" dur="500" fill="hold"/>
                                        <p:tgtEl>
                                          <p:spTgt spid="29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3"/>
                                        </p:tgtEl>
                                        <p:attrNameLst>
                                          <p:attrName>style.visibility</p:attrName>
                                        </p:attrNameLst>
                                      </p:cBhvr>
                                      <p:to>
                                        <p:strVal val="visible"/>
                                      </p:to>
                                    </p:set>
                                    <p:anim calcmode="lin" valueType="num">
                                      <p:cBhvr additive="base">
                                        <p:cTn id="25" dur="500" fill="hold"/>
                                        <p:tgtEl>
                                          <p:spTgt spid="273"/>
                                        </p:tgtEl>
                                        <p:attrNameLst>
                                          <p:attrName>ppt_x</p:attrName>
                                        </p:attrNameLst>
                                      </p:cBhvr>
                                      <p:tavLst>
                                        <p:tav tm="0">
                                          <p:val>
                                            <p:strVal val="1+#ppt_w/2"/>
                                          </p:val>
                                        </p:tav>
                                        <p:tav tm="100000">
                                          <p:val>
                                            <p:strVal val="#ppt_x"/>
                                          </p:val>
                                        </p:tav>
                                      </p:tavLst>
                                    </p:anim>
                                    <p:anim calcmode="lin" valueType="num">
                                      <p:cBhvr additive="base">
                                        <p:cTn id="26" dur="500" fill="hold"/>
                                        <p:tgtEl>
                                          <p:spTgt spid="2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2" presetClass="entr" presetSubtype="2" fill="hold" grpId="0" nodeType="withEffect">
                                  <p:stCondLst>
                                    <p:cond delay="0"/>
                                  </p:stCondLst>
                                  <p:childTnLst>
                                    <p:set>
                                      <p:cBhvr>
                                        <p:cTn id="32" dur="1" fill="hold">
                                          <p:stCondLst>
                                            <p:cond delay="0"/>
                                          </p:stCondLst>
                                        </p:cTn>
                                        <p:tgtEl>
                                          <p:spTgt spid="296"/>
                                        </p:tgtEl>
                                        <p:attrNameLst>
                                          <p:attrName>style.visibility</p:attrName>
                                        </p:attrNameLst>
                                      </p:cBhvr>
                                      <p:to>
                                        <p:strVal val="visible"/>
                                      </p:to>
                                    </p:set>
                                    <p:anim calcmode="lin" valueType="num">
                                      <p:cBhvr additive="base">
                                        <p:cTn id="33" dur="500" fill="hold"/>
                                        <p:tgtEl>
                                          <p:spTgt spid="296"/>
                                        </p:tgtEl>
                                        <p:attrNameLst>
                                          <p:attrName>ppt_x</p:attrName>
                                        </p:attrNameLst>
                                      </p:cBhvr>
                                      <p:tavLst>
                                        <p:tav tm="0">
                                          <p:val>
                                            <p:strVal val="1+#ppt_w/2"/>
                                          </p:val>
                                        </p:tav>
                                        <p:tav tm="100000">
                                          <p:val>
                                            <p:strVal val="#ppt_x"/>
                                          </p:val>
                                        </p:tav>
                                      </p:tavLst>
                                    </p:anim>
                                    <p:anim calcmode="lin" valueType="num">
                                      <p:cBhvr additive="base">
                                        <p:cTn id="34" dur="500" fill="hold"/>
                                        <p:tgtEl>
                                          <p:spTgt spid="29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74"/>
                                        </p:tgtEl>
                                        <p:attrNameLst>
                                          <p:attrName>style.visibility</p:attrName>
                                        </p:attrNameLst>
                                      </p:cBhvr>
                                      <p:to>
                                        <p:strVal val="visible"/>
                                      </p:to>
                                    </p:set>
                                    <p:anim calcmode="lin" valueType="num">
                                      <p:cBhvr additive="base">
                                        <p:cTn id="37" dur="500" fill="hold"/>
                                        <p:tgtEl>
                                          <p:spTgt spid="274"/>
                                        </p:tgtEl>
                                        <p:attrNameLst>
                                          <p:attrName>ppt_x</p:attrName>
                                        </p:attrNameLst>
                                      </p:cBhvr>
                                      <p:tavLst>
                                        <p:tav tm="0">
                                          <p:val>
                                            <p:strVal val="1+#ppt_w/2"/>
                                          </p:val>
                                        </p:tav>
                                        <p:tav tm="100000">
                                          <p:val>
                                            <p:strVal val="#ppt_x"/>
                                          </p:val>
                                        </p:tav>
                                      </p:tavLst>
                                    </p:anim>
                                    <p:anim calcmode="lin" valueType="num">
                                      <p:cBhvr additive="base">
                                        <p:cTn id="38" dur="500" fill="hold"/>
                                        <p:tgtEl>
                                          <p:spTgt spid="27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cTn>
                              </p:par>
                              <p:par>
                                <p:cTn id="45" presetID="2" presetClass="entr" presetSubtype="2" fill="hold" grpId="0" nodeType="withEffect">
                                  <p:stCondLst>
                                    <p:cond delay="0"/>
                                  </p:stCondLst>
                                  <p:childTnLst>
                                    <p:set>
                                      <p:cBhvr>
                                        <p:cTn id="46" dur="1" fill="hold">
                                          <p:stCondLst>
                                            <p:cond delay="0"/>
                                          </p:stCondLst>
                                        </p:cTn>
                                        <p:tgtEl>
                                          <p:spTgt spid="297"/>
                                        </p:tgtEl>
                                        <p:attrNameLst>
                                          <p:attrName>style.visibility</p:attrName>
                                        </p:attrNameLst>
                                      </p:cBhvr>
                                      <p:to>
                                        <p:strVal val="visible"/>
                                      </p:to>
                                    </p:set>
                                    <p:anim calcmode="lin" valueType="num">
                                      <p:cBhvr additive="base">
                                        <p:cTn id="47" dur="500" fill="hold"/>
                                        <p:tgtEl>
                                          <p:spTgt spid="297"/>
                                        </p:tgtEl>
                                        <p:attrNameLst>
                                          <p:attrName>ppt_x</p:attrName>
                                        </p:attrNameLst>
                                      </p:cBhvr>
                                      <p:tavLst>
                                        <p:tav tm="0">
                                          <p:val>
                                            <p:strVal val="1+#ppt_w/2"/>
                                          </p:val>
                                        </p:tav>
                                        <p:tav tm="100000">
                                          <p:val>
                                            <p:strVal val="#ppt_x"/>
                                          </p:val>
                                        </p:tav>
                                      </p:tavLst>
                                    </p:anim>
                                    <p:anim calcmode="lin" valueType="num">
                                      <p:cBhvr additive="base">
                                        <p:cTn id="48" dur="500" fill="hold"/>
                                        <p:tgtEl>
                                          <p:spTgt spid="29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72"/>
                                        </p:tgtEl>
                                        <p:attrNameLst>
                                          <p:attrName>style.visibility</p:attrName>
                                        </p:attrNameLst>
                                      </p:cBhvr>
                                      <p:to>
                                        <p:strVal val="visible"/>
                                      </p:to>
                                    </p:set>
                                    <p:anim calcmode="lin" valueType="num">
                                      <p:cBhvr additive="base">
                                        <p:cTn id="51" dur="500" fill="hold"/>
                                        <p:tgtEl>
                                          <p:spTgt spid="272"/>
                                        </p:tgtEl>
                                        <p:attrNameLst>
                                          <p:attrName>ppt_x</p:attrName>
                                        </p:attrNameLst>
                                      </p:cBhvr>
                                      <p:tavLst>
                                        <p:tav tm="0">
                                          <p:val>
                                            <p:strVal val="1+#ppt_w/2"/>
                                          </p:val>
                                        </p:tav>
                                        <p:tav tm="100000">
                                          <p:val>
                                            <p:strVal val="#ppt_x"/>
                                          </p:val>
                                        </p:tav>
                                      </p:tavLst>
                                    </p:anim>
                                    <p:anim calcmode="lin" valueType="num">
                                      <p:cBhvr additive="base">
                                        <p:cTn id="52" dur="500" fill="hold"/>
                                        <p:tgtEl>
                                          <p:spTgt spid="27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4"/>
                                        </p:tgtEl>
                                        <p:attrNameLst>
                                          <p:attrName>style.visibility</p:attrName>
                                        </p:attrNameLst>
                                      </p:cBhvr>
                                      <p:to>
                                        <p:strVal val="visible"/>
                                      </p:to>
                                    </p:set>
                                    <p:animEffect transition="in" filter="fade">
                                      <p:cBhvr>
                                        <p:cTn id="69"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72" grpId="0" animBg="1"/>
      <p:bldP spid="273" grpId="0" animBg="1"/>
      <p:bldP spid="274" grpId="0" animBg="1"/>
      <p:bldP spid="275" grpId="0" animBg="1"/>
      <p:bldP spid="294" grpId="0"/>
      <p:bldP spid="295" grpId="0"/>
      <p:bldP spid="296" grpId="0"/>
      <p:bldP spid="297" grpId="0"/>
      <p:bldP spid="298" grpId="0" animBg="1"/>
      <p:bldP spid="299" grpId="0"/>
      <p:bldP spid="300" grpId="0" animBg="1"/>
      <p:bldP spid="3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828800" y="381001"/>
            <a:ext cx="4572000" cy="2246769"/>
          </a:xfrm>
          <a:prstGeom prst="rect">
            <a:avLst/>
          </a:prstGeom>
        </p:spPr>
        <p:txBody>
          <a:bodyPr>
            <a:spAutoFit/>
          </a:bodyPr>
          <a:lstStyle/>
          <a:p>
            <a:r>
              <a:rPr lang="en-US" sz="2000" dirty="0">
                <a:solidFill>
                  <a:schemeClr val="bg1"/>
                </a:solidFill>
              </a:rPr>
              <a:t>“I like to think of this spiritual armor not as a solid piece of metal molded to fit the body but more like chain mail. Chain mail consists of dozens of tiny pieces of steel fastened together to allow the user greater flexibility without losing protection. </a:t>
            </a:r>
          </a:p>
        </p:txBody>
      </p:sp>
      <p:pic>
        <p:nvPicPr>
          <p:cNvPr id="40964" name="Picture 4" descr="http://thumb9.shutterstock.com/display_pic_with_logo/94404/94404,1213539718,2/stock-photo-steel-chain-mail-armour-used-by-knights-at-middle-age-13782415.jpg"/>
          <p:cNvPicPr>
            <a:picLocks noChangeAspect="1" noChangeArrowheads="1"/>
          </p:cNvPicPr>
          <p:nvPr/>
        </p:nvPicPr>
        <p:blipFill>
          <a:blip r:embed="rId2" cstate="print"/>
          <a:srcRect r="4895" b="62553"/>
          <a:stretch>
            <a:fillRect/>
          </a:stretch>
        </p:blipFill>
        <p:spPr bwMode="auto">
          <a:xfrm>
            <a:off x="6705600" y="1143000"/>
            <a:ext cx="2590800" cy="1676400"/>
          </a:xfrm>
          <a:prstGeom prst="rect">
            <a:avLst/>
          </a:prstGeom>
          <a:noFill/>
        </p:spPr>
      </p:pic>
      <p:sp>
        <p:nvSpPr>
          <p:cNvPr id="6" name="Rectangle 5"/>
          <p:cNvSpPr/>
          <p:nvPr/>
        </p:nvSpPr>
        <p:spPr>
          <a:xfrm>
            <a:off x="5715000" y="3581401"/>
            <a:ext cx="4572000" cy="2431435"/>
          </a:xfrm>
          <a:prstGeom prst="rect">
            <a:avLst/>
          </a:prstGeom>
        </p:spPr>
        <p:txBody>
          <a:bodyPr>
            <a:spAutoFit/>
          </a:bodyPr>
          <a:lstStyle/>
          <a:p>
            <a:r>
              <a:rPr lang="en-US" sz="2000" dirty="0">
                <a:solidFill>
                  <a:schemeClr val="bg1"/>
                </a:solidFill>
              </a:rPr>
              <a:t>I say that because it has been my experience that there is not one great and grand thing we can do to arm ourselves spiritually. True spiritual power lies in numerous smaller acts woven together in a fabric of spiritual fortification that protects and shields from all evil” </a:t>
            </a:r>
          </a:p>
          <a:p>
            <a:r>
              <a:rPr lang="en-US" sz="1200" dirty="0">
                <a:solidFill>
                  <a:schemeClr val="bg1"/>
                </a:solidFill>
              </a:rPr>
              <a:t>Elder M. Russell Ballard</a:t>
            </a:r>
          </a:p>
        </p:txBody>
      </p:sp>
      <p:pic>
        <p:nvPicPr>
          <p:cNvPr id="40966" name="Picture 6" descr="http://thumbs2.ebaystatic.com/d/l225/m/mryK9DNwUxpXYez4AqLg55g.jpg"/>
          <p:cNvPicPr>
            <a:picLocks noChangeAspect="1" noChangeArrowheads="1"/>
          </p:cNvPicPr>
          <p:nvPr/>
        </p:nvPicPr>
        <p:blipFill>
          <a:blip r:embed="rId3" cstate="print"/>
          <a:srcRect/>
          <a:stretch>
            <a:fillRect/>
          </a:stretch>
        </p:blipFill>
        <p:spPr bwMode="auto">
          <a:xfrm>
            <a:off x="2286000" y="2971800"/>
            <a:ext cx="2819400" cy="2819400"/>
          </a:xfrm>
          <a:prstGeom prst="rect">
            <a:avLst/>
          </a:prstGeom>
          <a:noFill/>
        </p:spPr>
      </p:pic>
      <p:pic>
        <p:nvPicPr>
          <p:cNvPr id="5" name="Picture 4">
            <a:extLst>
              <a:ext uri="{FF2B5EF4-FFF2-40B4-BE49-F238E27FC236}">
                <a16:creationId xmlns:a16="http://schemas.microsoft.com/office/drawing/2014/main" id="{078AA06C-08EA-47ED-911E-B49D6983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9900" y="3856703"/>
            <a:ext cx="1219200" cy="1524000"/>
          </a:xfrm>
          <a:prstGeom prst="rect">
            <a:avLst/>
          </a:prstGeom>
        </p:spPr>
      </p:pic>
    </p:spTree>
    <p:extLst>
      <p:ext uri="{BB962C8B-B14F-4D97-AF65-F5344CB8AC3E}">
        <p14:creationId xmlns:p14="http://schemas.microsoft.com/office/powerpoint/2010/main" val="11576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fade">
                                      <p:cBhvr>
                                        <p:cTn id="10" dur="2000"/>
                                        <p:tgtEl>
                                          <p:spTgt spid="40964"/>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5805" y="0"/>
            <a:ext cx="9144001" cy="6740307"/>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 </a:t>
            </a:r>
          </a:p>
          <a:p>
            <a:r>
              <a:rPr lang="en-US" dirty="0">
                <a:solidFill>
                  <a:schemeClr val="bg1"/>
                </a:solidFill>
              </a:rPr>
              <a:t>Video: </a:t>
            </a:r>
            <a:r>
              <a:rPr lang="en-US" b="1" dirty="0">
                <a:solidFill>
                  <a:schemeClr val="bg1"/>
                </a:solidFill>
              </a:rPr>
              <a:t>Put on the Whole Armor of God</a:t>
            </a:r>
            <a:r>
              <a:rPr lang="en-US" dirty="0">
                <a:solidFill>
                  <a:schemeClr val="bg1"/>
                </a:solidFill>
              </a:rPr>
              <a:t>(3:10)</a:t>
            </a:r>
          </a:p>
          <a:p>
            <a:endParaRPr lang="en-US" dirty="0">
              <a:solidFill>
                <a:schemeClr val="bg1"/>
              </a:solidFill>
            </a:endParaRPr>
          </a:p>
          <a:p>
            <a:r>
              <a:rPr lang="en-US" i="1" dirty="0">
                <a:solidFill>
                  <a:schemeClr val="bg1"/>
                </a:solidFill>
              </a:rPr>
              <a:t>Who’s Who in the Doctrine and Covenants </a:t>
            </a:r>
            <a:r>
              <a:rPr lang="en-US" dirty="0">
                <a:solidFill>
                  <a:schemeClr val="bg1"/>
                </a:solidFill>
              </a:rPr>
              <a:t>by Ed J. Pinegar and Richard J. Allen pg. 85 also rootsweb.ancestry.com</a:t>
            </a:r>
          </a:p>
          <a:p>
            <a:endParaRPr lang="en-US" dirty="0">
              <a:solidFill>
                <a:schemeClr val="bg1"/>
              </a:solidFill>
            </a:endParaRPr>
          </a:p>
          <a:p>
            <a:r>
              <a:rPr lang="en-US" dirty="0">
                <a:solidFill>
                  <a:schemeClr val="bg1"/>
                </a:solidFill>
              </a:rPr>
              <a:t>President Ezra Taft Benson (“Prepare for the Days of Tribulation,” </a:t>
            </a:r>
            <a:r>
              <a:rPr lang="en-US" i="1" dirty="0">
                <a:solidFill>
                  <a:schemeClr val="bg1"/>
                </a:solidFill>
              </a:rPr>
              <a:t>Ensign,</a:t>
            </a:r>
            <a:r>
              <a:rPr lang="en-US" dirty="0">
                <a:solidFill>
                  <a:schemeClr val="bg1"/>
                </a:solidFill>
              </a:rPr>
              <a:t> Nov. 1980, 33–34).</a:t>
            </a:r>
          </a:p>
          <a:p>
            <a:endParaRPr lang="en-US" dirty="0">
              <a:solidFill>
                <a:schemeClr val="bg1"/>
              </a:solidFill>
            </a:endParaRPr>
          </a:p>
          <a:p>
            <a:r>
              <a:rPr lang="en-US" i="1" dirty="0">
                <a:solidFill>
                  <a:schemeClr val="bg1"/>
                </a:solidFill>
              </a:rPr>
              <a:t>Book of Mormon Student Manual </a:t>
            </a:r>
            <a:r>
              <a:rPr lang="en-US" dirty="0">
                <a:solidFill>
                  <a:schemeClr val="bg1"/>
                </a:solidFill>
              </a:rPr>
              <a:t>Religion 121-122 pg. 419</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134</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2 vols. [1953], 1:132; see also </a:t>
            </a:r>
            <a:r>
              <a:rPr lang="en-US" i="1" dirty="0">
                <a:solidFill>
                  <a:schemeClr val="bg1"/>
                </a:solidFill>
              </a:rPr>
              <a:t>Doctrine and Covenants Student Manual,</a:t>
            </a:r>
            <a:r>
              <a:rPr lang="en-US" dirty="0">
                <a:solidFill>
                  <a:schemeClr val="bg1"/>
                </a:solidFill>
              </a:rPr>
              <a:t> 2nd ed. [Church Educational System manual, 2001], 55).</a:t>
            </a:r>
          </a:p>
          <a:p>
            <a:endParaRPr lang="en-US" dirty="0">
              <a:solidFill>
                <a:schemeClr val="bg1"/>
              </a:solidFill>
            </a:endParaRPr>
          </a:p>
          <a:p>
            <a:r>
              <a:rPr lang="en-US" dirty="0">
                <a:solidFill>
                  <a:schemeClr val="bg1"/>
                </a:solidFill>
              </a:rPr>
              <a:t>Bruce R. McConkie (</a:t>
            </a:r>
            <a:r>
              <a:rPr lang="en-US" i="1" dirty="0">
                <a:solidFill>
                  <a:schemeClr val="bg1"/>
                </a:solidFill>
              </a:rPr>
              <a:t>The Promised Messiah: The First Coming of Christ</a:t>
            </a:r>
            <a:r>
              <a:rPr lang="en-US" dirty="0">
                <a:solidFill>
                  <a:schemeClr val="bg1"/>
                </a:solidFill>
              </a:rPr>
              <a:t> [1978], 595).</a:t>
            </a:r>
          </a:p>
          <a:p>
            <a:endParaRPr lang="en-US" dirty="0">
              <a:solidFill>
                <a:schemeClr val="bg1"/>
              </a:solidFill>
            </a:endParaRPr>
          </a:p>
          <a:p>
            <a:r>
              <a:rPr lang="en-US" dirty="0">
                <a:solidFill>
                  <a:schemeClr val="bg1"/>
                </a:solidFill>
              </a:rPr>
              <a:t>Harold B. Lee, </a:t>
            </a:r>
            <a:r>
              <a:rPr lang="en-US" i="1" dirty="0">
                <a:solidFill>
                  <a:schemeClr val="bg1"/>
                </a:solidFill>
              </a:rPr>
              <a:t>Feet Shod with the Preparation of the Gospel of Peace,</a:t>
            </a:r>
            <a:r>
              <a:rPr lang="en-US" dirty="0">
                <a:solidFill>
                  <a:schemeClr val="bg1"/>
                </a:solidFill>
              </a:rPr>
              <a:t> Brigham Young University Speeches of the Year [Nov. 9, 1954], 2). </a:t>
            </a:r>
          </a:p>
          <a:p>
            <a:endParaRPr lang="en-US" dirty="0">
              <a:solidFill>
                <a:schemeClr val="bg1"/>
              </a:solidFill>
            </a:endParaRPr>
          </a:p>
          <a:p>
            <a:r>
              <a:rPr lang="en-US" dirty="0">
                <a:solidFill>
                  <a:schemeClr val="bg1"/>
                </a:solidFill>
              </a:rPr>
              <a:t>Elder M. Russell Ballard (“Be Strong in the Lord,” </a:t>
            </a:r>
            <a:r>
              <a:rPr lang="en-US" i="1" dirty="0">
                <a:solidFill>
                  <a:schemeClr val="bg1"/>
                </a:solidFill>
              </a:rPr>
              <a:t>Ensign,</a:t>
            </a:r>
            <a:r>
              <a:rPr lang="en-US" dirty="0">
                <a:solidFill>
                  <a:schemeClr val="bg1"/>
                </a:solidFill>
              </a:rPr>
              <a:t> July 2004, 8).</a:t>
            </a:r>
          </a:p>
          <a:p>
            <a:endParaRPr lang="en-US" dirty="0">
              <a:solidFill>
                <a:schemeClr val="bg1"/>
              </a:solidFill>
            </a:endParaRPr>
          </a:p>
        </p:txBody>
      </p:sp>
      <p:grpSp>
        <p:nvGrpSpPr>
          <p:cNvPr id="6" name="Group 5"/>
          <p:cNvGrpSpPr/>
          <p:nvPr/>
        </p:nvGrpSpPr>
        <p:grpSpPr>
          <a:xfrm>
            <a:off x="4701309" y="117693"/>
            <a:ext cx="617211" cy="7112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C6C2E6E7-DBE5-4077-A195-7C1F6CD0630B}"/>
              </a:ext>
            </a:extLst>
          </p:cNvPr>
          <p:cNvSpPr>
            <a:spLocks noGrp="1"/>
          </p:cNvSpPr>
          <p:nvPr/>
        </p:nvSpPr>
        <p:spPr>
          <a:xfrm>
            <a:off x="22415" y="649010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6846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3804" y="-762000"/>
            <a:ext cx="3467101" cy="3537858"/>
            <a:chOff x="739803" y="-665058"/>
            <a:chExt cx="3467101" cy="3537858"/>
          </a:xfrm>
        </p:grpSpPr>
        <p:pic>
          <p:nvPicPr>
            <p:cNvPr id="30722"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3" name="TextBox 2"/>
            <p:cNvSpPr txBox="1"/>
            <p:nvPr/>
          </p:nvSpPr>
          <p:spPr>
            <a:xfrm>
              <a:off x="1661886" y="867229"/>
              <a:ext cx="2209800" cy="523220"/>
            </a:xfrm>
            <a:prstGeom prst="rect">
              <a:avLst/>
            </a:prstGeom>
            <a:noFill/>
          </p:spPr>
          <p:txBody>
            <a:bodyPr wrap="square" rtlCol="0">
              <a:spAutoFit/>
            </a:bodyPr>
            <a:lstStyle/>
            <a:p>
              <a:r>
                <a:rPr lang="en-US" sz="2800" dirty="0"/>
                <a:t>D&amp;C 25:5</a:t>
              </a:r>
            </a:p>
          </p:txBody>
        </p:sp>
      </p:grpSp>
      <p:grpSp>
        <p:nvGrpSpPr>
          <p:cNvPr id="5" name="Group 4"/>
          <p:cNvGrpSpPr/>
          <p:nvPr/>
        </p:nvGrpSpPr>
        <p:grpSpPr>
          <a:xfrm>
            <a:off x="6781801" y="-685800"/>
            <a:ext cx="3467101" cy="3537858"/>
            <a:chOff x="739803" y="-665058"/>
            <a:chExt cx="3467101" cy="3537858"/>
          </a:xfrm>
        </p:grpSpPr>
        <p:pic>
          <p:nvPicPr>
            <p:cNvPr id="6"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7" name="TextBox 6"/>
            <p:cNvSpPr txBox="1"/>
            <p:nvPr/>
          </p:nvSpPr>
          <p:spPr>
            <a:xfrm>
              <a:off x="1661886" y="867229"/>
              <a:ext cx="2209800" cy="523220"/>
            </a:xfrm>
            <a:prstGeom prst="rect">
              <a:avLst/>
            </a:prstGeom>
            <a:noFill/>
          </p:spPr>
          <p:txBody>
            <a:bodyPr wrap="square" rtlCol="0">
              <a:spAutoFit/>
            </a:bodyPr>
            <a:lstStyle/>
            <a:p>
              <a:r>
                <a:rPr lang="en-US" sz="2800" dirty="0"/>
                <a:t>D&amp;C 25:6</a:t>
              </a:r>
            </a:p>
          </p:txBody>
        </p:sp>
      </p:grpSp>
      <p:grpSp>
        <p:nvGrpSpPr>
          <p:cNvPr id="8" name="Group 7"/>
          <p:cNvGrpSpPr/>
          <p:nvPr/>
        </p:nvGrpSpPr>
        <p:grpSpPr>
          <a:xfrm flipH="1">
            <a:off x="2057401" y="762000"/>
            <a:ext cx="3467101" cy="3537858"/>
            <a:chOff x="739803" y="-665058"/>
            <a:chExt cx="3467101" cy="3537858"/>
          </a:xfrm>
        </p:grpSpPr>
        <p:pic>
          <p:nvPicPr>
            <p:cNvPr id="9"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0" name="TextBox 9"/>
            <p:cNvSpPr txBox="1"/>
            <p:nvPr/>
          </p:nvSpPr>
          <p:spPr>
            <a:xfrm>
              <a:off x="1661886" y="867229"/>
              <a:ext cx="2209800" cy="523220"/>
            </a:xfrm>
            <a:prstGeom prst="rect">
              <a:avLst/>
            </a:prstGeom>
            <a:noFill/>
          </p:spPr>
          <p:txBody>
            <a:bodyPr wrap="square" rtlCol="0">
              <a:spAutoFit/>
            </a:bodyPr>
            <a:lstStyle/>
            <a:p>
              <a:r>
                <a:rPr lang="en-US" sz="2800" dirty="0"/>
                <a:t>D&amp;C 25:7-8</a:t>
              </a:r>
            </a:p>
          </p:txBody>
        </p:sp>
      </p:grpSp>
      <p:grpSp>
        <p:nvGrpSpPr>
          <p:cNvPr id="11" name="Group 10"/>
          <p:cNvGrpSpPr/>
          <p:nvPr/>
        </p:nvGrpSpPr>
        <p:grpSpPr>
          <a:xfrm flipH="1">
            <a:off x="6553201" y="990600"/>
            <a:ext cx="3467101" cy="3537858"/>
            <a:chOff x="739803" y="-665058"/>
            <a:chExt cx="3467101" cy="3537858"/>
          </a:xfrm>
        </p:grpSpPr>
        <p:pic>
          <p:nvPicPr>
            <p:cNvPr id="12"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3" name="TextBox 12"/>
            <p:cNvSpPr txBox="1"/>
            <p:nvPr/>
          </p:nvSpPr>
          <p:spPr>
            <a:xfrm>
              <a:off x="1661886" y="867229"/>
              <a:ext cx="2209800" cy="523220"/>
            </a:xfrm>
            <a:prstGeom prst="rect">
              <a:avLst/>
            </a:prstGeom>
            <a:noFill/>
          </p:spPr>
          <p:txBody>
            <a:bodyPr wrap="square" rtlCol="0">
              <a:spAutoFit/>
            </a:bodyPr>
            <a:lstStyle/>
            <a:p>
              <a:r>
                <a:rPr lang="en-US" sz="2800" dirty="0"/>
                <a:t>D&amp;C 25:9</a:t>
              </a:r>
            </a:p>
          </p:txBody>
        </p:sp>
      </p:grpSp>
      <p:grpSp>
        <p:nvGrpSpPr>
          <p:cNvPr id="14" name="Group 13"/>
          <p:cNvGrpSpPr/>
          <p:nvPr/>
        </p:nvGrpSpPr>
        <p:grpSpPr>
          <a:xfrm>
            <a:off x="2286001" y="2362200"/>
            <a:ext cx="3467101" cy="3537858"/>
            <a:chOff x="739803" y="-665058"/>
            <a:chExt cx="3467101" cy="3537858"/>
          </a:xfrm>
        </p:grpSpPr>
        <p:pic>
          <p:nvPicPr>
            <p:cNvPr id="15"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6" name="TextBox 15"/>
            <p:cNvSpPr txBox="1"/>
            <p:nvPr/>
          </p:nvSpPr>
          <p:spPr>
            <a:xfrm>
              <a:off x="1661886" y="867229"/>
              <a:ext cx="2209800" cy="523220"/>
            </a:xfrm>
            <a:prstGeom prst="rect">
              <a:avLst/>
            </a:prstGeom>
            <a:noFill/>
          </p:spPr>
          <p:txBody>
            <a:bodyPr wrap="square" rtlCol="0">
              <a:spAutoFit/>
            </a:bodyPr>
            <a:lstStyle/>
            <a:p>
              <a:r>
                <a:rPr lang="en-US" sz="2800" dirty="0"/>
                <a:t>D&amp;C 25:10</a:t>
              </a:r>
            </a:p>
          </p:txBody>
        </p:sp>
      </p:grpSp>
      <p:grpSp>
        <p:nvGrpSpPr>
          <p:cNvPr id="17" name="Group 16"/>
          <p:cNvGrpSpPr/>
          <p:nvPr/>
        </p:nvGrpSpPr>
        <p:grpSpPr>
          <a:xfrm>
            <a:off x="6781801" y="2590800"/>
            <a:ext cx="3467101" cy="3537858"/>
            <a:chOff x="739803" y="-665058"/>
            <a:chExt cx="3467101" cy="3537858"/>
          </a:xfrm>
        </p:grpSpPr>
        <p:pic>
          <p:nvPicPr>
            <p:cNvPr id="18"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9" name="TextBox 18"/>
            <p:cNvSpPr txBox="1"/>
            <p:nvPr/>
          </p:nvSpPr>
          <p:spPr>
            <a:xfrm>
              <a:off x="1661886" y="867229"/>
              <a:ext cx="2209800" cy="523220"/>
            </a:xfrm>
            <a:prstGeom prst="rect">
              <a:avLst/>
            </a:prstGeom>
            <a:noFill/>
          </p:spPr>
          <p:txBody>
            <a:bodyPr wrap="square" rtlCol="0">
              <a:spAutoFit/>
            </a:bodyPr>
            <a:lstStyle/>
            <a:p>
              <a:r>
                <a:rPr lang="en-US" sz="2800" dirty="0"/>
                <a:t>D&amp;C 25:11</a:t>
              </a:r>
            </a:p>
          </p:txBody>
        </p:sp>
      </p:grpSp>
      <p:grpSp>
        <p:nvGrpSpPr>
          <p:cNvPr id="20" name="Group 19"/>
          <p:cNvGrpSpPr/>
          <p:nvPr/>
        </p:nvGrpSpPr>
        <p:grpSpPr>
          <a:xfrm flipH="1">
            <a:off x="2133601" y="3962400"/>
            <a:ext cx="3467101" cy="3537858"/>
            <a:chOff x="739803" y="-665058"/>
            <a:chExt cx="3467101" cy="3537858"/>
          </a:xfrm>
        </p:grpSpPr>
        <p:pic>
          <p:nvPicPr>
            <p:cNvPr id="21"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22" name="TextBox 21"/>
            <p:cNvSpPr txBox="1"/>
            <p:nvPr/>
          </p:nvSpPr>
          <p:spPr>
            <a:xfrm>
              <a:off x="1661886" y="867229"/>
              <a:ext cx="2209800" cy="523220"/>
            </a:xfrm>
            <a:prstGeom prst="rect">
              <a:avLst/>
            </a:prstGeom>
            <a:noFill/>
          </p:spPr>
          <p:txBody>
            <a:bodyPr wrap="square" rtlCol="0">
              <a:spAutoFit/>
            </a:bodyPr>
            <a:lstStyle/>
            <a:p>
              <a:r>
                <a:rPr lang="en-US" sz="2800" dirty="0"/>
                <a:t>D&amp;C 25:12</a:t>
              </a:r>
            </a:p>
          </p:txBody>
        </p:sp>
      </p:grpSp>
      <p:sp>
        <p:nvSpPr>
          <p:cNvPr id="23" name="Rectangle 22"/>
          <p:cNvSpPr/>
          <p:nvPr/>
        </p:nvSpPr>
        <p:spPr>
          <a:xfrm>
            <a:off x="6096000" y="5934670"/>
            <a:ext cx="4572000" cy="923330"/>
          </a:xfrm>
          <a:prstGeom prst="rect">
            <a:avLst/>
          </a:prstGeom>
        </p:spPr>
        <p:txBody>
          <a:bodyPr>
            <a:spAutoFit/>
          </a:bodyPr>
          <a:lstStyle/>
          <a:p>
            <a:r>
              <a:rPr lang="en-US" dirty="0"/>
              <a:t>Each scripture reference names one or more of the individuals the Savior said would be present at the great sacrament meeting</a:t>
            </a:r>
          </a:p>
        </p:txBody>
      </p:sp>
    </p:spTree>
    <p:extLst>
      <p:ext uri="{BB962C8B-B14F-4D97-AF65-F5344CB8AC3E}">
        <p14:creationId xmlns:p14="http://schemas.microsoft.com/office/powerpoint/2010/main" val="11676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3231654"/>
          </a:xfrm>
          <a:prstGeom prst="rect">
            <a:avLst/>
          </a:prstGeom>
        </p:spPr>
        <p:txBody>
          <a:bodyPr wrap="square">
            <a:spAutoFit/>
          </a:bodyPr>
          <a:lstStyle/>
          <a:p>
            <a:r>
              <a:rPr lang="en-US" sz="1200" dirty="0"/>
              <a:t>BIOGRAPHY: Came west with the Abraham O. Smoot - George B. Wallace Company (1847)</a:t>
            </a:r>
            <a:br>
              <a:rPr lang="en-US" sz="1200" dirty="0"/>
            </a:br>
            <a:br>
              <a:rPr lang="en-US" sz="1200" dirty="0"/>
            </a:br>
            <a:r>
              <a:rPr lang="en-US" sz="1200" dirty="0"/>
              <a:t>History:</a:t>
            </a:r>
            <a:br>
              <a:rPr lang="en-US" sz="1200" dirty="0"/>
            </a:br>
            <a:r>
              <a:rPr lang="en-US" sz="1200" b="1" dirty="0"/>
              <a:t>Samuel Knight </a:t>
            </a:r>
            <a:r>
              <a:rPr lang="en-US" sz="1200" dirty="0"/>
              <a:t>was born in a log cabin in Independence, Jackson County, Missouri on October 14, 1832. His father, Newel Knight, had been born in 1800 in Vermont, but had spent most of his life in upstate New York until his move to western Missouri in 1831. His mother, Sally Coburn Knight, born in 1804, was likewise a native New Englander. Soon after his parents joined the "Mormon" church, they moved to Kirtland, Ohio, then to Independence, Missouri. In Missouri, Sally had their child, which she named "Samuel", because she had "asked him of the Lord." During the persecutions they camped on the banks of the Missouri River, in shanties. Most were soaked by the rain that poured down and Sally became sick. Samuel was 13 months old. His mother was expecting their second child. Both Newel and Sally came down with malaria. In the midst of these awful circumstances, on Sep. 15, 1834, Sally gave birth to a son who they named Eli. He did not survive the day. Tragically, Sally also died. His father Newel had received a mission call, so his Aunt Esther (his mother's sister) cared for Samuel. Samuel did not see his father for another year. While Newel was in Kirtland on his mission, he met Lydia Goldthwaite, and they were married in November, 1835 by Joseph Smith. They arrived back in Missouri in May 1836. Lydia was the only mother Samuel ever knew, and many years later, he said that Lydia treated him "better than her own children." After Joseph Smith was killed, 11 year old Samuel was in the conference when he "was surprised to hear the voice of Joseph Smith. He arose in astonishment and beheld the transfiguration of Brigham Young...." The family departed Nauvoo, Illinois for the trek west. At the age of 13 Samuel would be considered a man and would be expected to perform a man's duties on the trail.  For more information on Samuel Knight and Lydia see </a:t>
            </a:r>
            <a:r>
              <a:rPr lang="en-US" sz="1200" dirty="0">
                <a:hlinkClick r:id="rId2"/>
              </a:rPr>
              <a:t>http://freepages.genealogy.rootsweb.ancestry.com/~knight57/direct/knight/aqwg579.htm#11101</a:t>
            </a:r>
            <a:endParaRPr lang="en-US" sz="1200" dirty="0"/>
          </a:p>
        </p:txBody>
      </p:sp>
      <p:pic>
        <p:nvPicPr>
          <p:cNvPr id="1026" name="Picture 2" descr="http://www.mormonmemorabilia.com/images/Merchandise/Miscellaneous/LDS_Sacrament_Tray.JPG"/>
          <p:cNvPicPr>
            <a:picLocks noChangeAspect="1" noChangeArrowheads="1"/>
          </p:cNvPicPr>
          <p:nvPr/>
        </p:nvPicPr>
        <p:blipFill>
          <a:blip r:embed="rId3" cstate="print"/>
          <a:srcRect/>
          <a:stretch>
            <a:fillRect/>
          </a:stretch>
        </p:blipFill>
        <p:spPr bwMode="auto">
          <a:xfrm>
            <a:off x="1905000" y="3505200"/>
            <a:ext cx="3810000" cy="2857500"/>
          </a:xfrm>
          <a:prstGeom prst="rect">
            <a:avLst/>
          </a:prstGeom>
          <a:noFill/>
        </p:spPr>
      </p:pic>
      <p:pic>
        <p:nvPicPr>
          <p:cNvPr id="1028" name="Picture 4" descr="http://www.mormonmemorabilia.com/images/Merchandise/Miscellaneous/LDS%20Silver%20Sacrament%20cup%20-%20Schuab.jpg"/>
          <p:cNvPicPr>
            <a:picLocks noChangeAspect="1" noChangeArrowheads="1"/>
          </p:cNvPicPr>
          <p:nvPr/>
        </p:nvPicPr>
        <p:blipFill>
          <a:blip r:embed="rId4" cstate="print"/>
          <a:srcRect/>
          <a:stretch>
            <a:fillRect/>
          </a:stretch>
        </p:blipFill>
        <p:spPr bwMode="auto">
          <a:xfrm>
            <a:off x="6019800" y="3505200"/>
            <a:ext cx="1924050" cy="2771776"/>
          </a:xfrm>
          <a:prstGeom prst="rect">
            <a:avLst/>
          </a:prstGeom>
          <a:noFill/>
        </p:spPr>
      </p:pic>
      <p:pic>
        <p:nvPicPr>
          <p:cNvPr id="5" name="Picture 4" descr="http://www.josephknightfamily.org/images/Nauvoo-Mill-Knight-sign.jpg"/>
          <p:cNvPicPr>
            <a:picLocks noChangeAspect="1" noChangeArrowheads="1"/>
          </p:cNvPicPr>
          <p:nvPr/>
        </p:nvPicPr>
        <p:blipFill>
          <a:blip r:embed="rId5" cstate="print"/>
          <a:srcRect/>
          <a:stretch>
            <a:fillRect/>
          </a:stretch>
        </p:blipFill>
        <p:spPr bwMode="auto">
          <a:xfrm>
            <a:off x="8229600" y="3276600"/>
            <a:ext cx="2194560" cy="2895600"/>
          </a:xfrm>
          <a:prstGeom prst="rect">
            <a:avLst/>
          </a:prstGeom>
          <a:noFill/>
        </p:spPr>
      </p:pic>
      <p:sp>
        <p:nvSpPr>
          <p:cNvPr id="6" name="TextBox 5"/>
          <p:cNvSpPr txBox="1"/>
          <p:nvPr/>
        </p:nvSpPr>
        <p:spPr>
          <a:xfrm>
            <a:off x="2133600" y="6400800"/>
            <a:ext cx="6934200" cy="369332"/>
          </a:xfrm>
          <a:prstGeom prst="rect">
            <a:avLst/>
          </a:prstGeom>
          <a:noFill/>
        </p:spPr>
        <p:txBody>
          <a:bodyPr wrap="square" rtlCol="0">
            <a:spAutoFit/>
          </a:bodyPr>
          <a:lstStyle/>
          <a:p>
            <a:r>
              <a:rPr lang="en-US" dirty="0"/>
              <a:t>Sacrament Tray and Cup used in LDS Sacrament meetings (Silver)</a:t>
            </a:r>
          </a:p>
        </p:txBody>
      </p:sp>
    </p:spTree>
    <p:extLst>
      <p:ext uri="{BB962C8B-B14F-4D97-AF65-F5344CB8AC3E}">
        <p14:creationId xmlns:p14="http://schemas.microsoft.com/office/powerpoint/2010/main" val="1097689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976577" cy="6894195"/>
          </a:xfrm>
          <a:prstGeom prst="rect">
            <a:avLst/>
          </a:prstGeom>
          <a:ln>
            <a:solidFill>
              <a:schemeClr val="tx1"/>
            </a:solidFill>
          </a:ln>
        </p:spPr>
        <p:txBody>
          <a:bodyPr wrap="square">
            <a:spAutoFit/>
          </a:bodyPr>
          <a:lstStyle/>
          <a:p>
            <a:pPr fontAlgn="base"/>
            <a:r>
              <a:rPr lang="en-US" sz="1300" dirty="0"/>
              <a:t>Since</a:t>
            </a:r>
            <a:r>
              <a:rPr lang="en-US" sz="1300" b="1" dirty="0"/>
              <a:t> </a:t>
            </a:r>
            <a:r>
              <a:rPr lang="en-US" sz="1300" b="1" i="1" dirty="0"/>
              <a:t>Elias</a:t>
            </a:r>
            <a:r>
              <a:rPr lang="en-US" sz="1300" b="1" dirty="0"/>
              <a:t> </a:t>
            </a:r>
            <a:r>
              <a:rPr lang="en-US" sz="1300" dirty="0"/>
              <a:t>refers to more than one person, references to him are sometimes confusing. Elder Bruce R. McConkie explained:</a:t>
            </a:r>
          </a:p>
          <a:p>
            <a:pPr fontAlgn="base"/>
            <a:r>
              <a:rPr lang="en-US" sz="1300" dirty="0"/>
              <a:t>“Correcting the Bible by the spirit of revelation, the Prophet restored a statement of John the Baptist which says that Christ is the Elias who was to restore all things. ([JST], John 1:21–28.) By revelation we are also informed that the Elias who was to restore all things is the angel Gabriel who was known in mortality as Noah. (D. &amp; C. 27:6–7; Luke 1:5–25;</a:t>
            </a:r>
            <a:r>
              <a:rPr lang="en-US" sz="1300" i="1" dirty="0"/>
              <a:t>Teachings,</a:t>
            </a:r>
            <a:r>
              <a:rPr lang="en-US" sz="1300" dirty="0"/>
              <a:t> p. 157.) From the same authentic source we also learn that the promised Elias is John the Revelator. (D. &amp; C. 77:9, 14.) Thus there are three different revelations which name Elias as being three different persons. What are we to conclude?</a:t>
            </a:r>
          </a:p>
          <a:p>
            <a:pPr fontAlgn="base"/>
            <a:r>
              <a:rPr lang="en-US" sz="1300" dirty="0"/>
              <a:t>“By finding answer to the question, by whom has the restoration been effected, we shall find who Elias is and find there is no problem in harmonizing these apparently contradictory revelations. Who has restored all things? Was it one man? Certainly not. Many angelic ministrants have been sent from the courts of glory to confer keys and powers, to commit their dispensations and glories again to men on earth. At least the following have come: Moroni, John the Baptist, Peter, James, and John, Moses, Elijah, Elias, Gabriel, Raphael, and Michael. (D. &amp; C. 13; 110;128:19–21.) Since it is apparent that no one messenger has carried the whole burden of the restoration, but rather that each has come with a specific endowment from on high, it becomes clear that Elias is a composite personage. The expression must be understood to be a name and a title for those whose mission it was to commit keys and powers to men in this final dispensation.” (</a:t>
            </a:r>
            <a:r>
              <a:rPr lang="en-US" sz="1300" i="1" dirty="0"/>
              <a:t>Mormon Doctrine,</a:t>
            </a:r>
            <a:r>
              <a:rPr lang="en-US" sz="1300" dirty="0"/>
              <a:t> p. 221; see also D&amp;C 110:12–16.)</a:t>
            </a:r>
          </a:p>
        </p:txBody>
      </p:sp>
      <p:sp>
        <p:nvSpPr>
          <p:cNvPr id="3" name="Rectangle 2"/>
          <p:cNvSpPr/>
          <p:nvPr/>
        </p:nvSpPr>
        <p:spPr>
          <a:xfrm>
            <a:off x="3976577" y="0"/>
            <a:ext cx="3653257" cy="6771084"/>
          </a:xfrm>
          <a:prstGeom prst="rect">
            <a:avLst/>
          </a:prstGeom>
          <a:ln>
            <a:solidFill>
              <a:schemeClr val="tx1"/>
            </a:solidFill>
          </a:ln>
        </p:spPr>
        <p:txBody>
          <a:bodyPr wrap="square">
            <a:spAutoFit/>
          </a:bodyPr>
          <a:lstStyle/>
          <a:p>
            <a:pPr fontAlgn="base"/>
            <a:r>
              <a:rPr lang="en-US" sz="1400" b="1" dirty="0"/>
              <a:t>The Dispensation of the Fulness of Times</a:t>
            </a:r>
          </a:p>
          <a:p>
            <a:pPr fontAlgn="base"/>
            <a:endParaRPr lang="en-US" sz="1400" b="1" dirty="0"/>
          </a:p>
          <a:p>
            <a:pPr fontAlgn="base"/>
            <a:r>
              <a:rPr lang="en-US" sz="1400" dirty="0"/>
              <a:t>Elder David W. Patten, one of the first Apostles and martyrs in this dispensation, said: “Now the thing to be known is, what the fullness of times means, or the extent or authority thereof. It means this, that the dispensation of the fullness of times is made up of all the dispensations that ever have been given since the world began, until this time. Unto Adam first was given a dispensation. It is well known that God </a:t>
            </a:r>
            <a:r>
              <a:rPr lang="en-US" sz="1400" dirty="0" err="1"/>
              <a:t>spake</a:t>
            </a:r>
            <a:r>
              <a:rPr lang="en-US" sz="1400" dirty="0"/>
              <a:t> to him with His own voice in the garden, and gave him the promise of the Messiah. And unto Noah also was a dispensation given; for Jesus said, ‘As it was in the days of Noah, so shall it be also in the days of the Son of Man;’ and as the righteous were saved then, and the wicked destroyed, so it will be now. And from Noah to Abraham, and from Abraham to Moses, and from Moses to Elias, and from Elias to John the Baptist, and from then to Jesus Christ, and from Jesus Christ to Peter, James, and John, the Apostles—all received in their time a dispensation by revelation from God, to accomplish the great scheme of restitution, spoken of by all the holy prophets since the world began; the end of which is the dispensation of the fullness of times, in the which all things shall be fulfilled that have been spoken of since the earth was made.” (In </a:t>
            </a:r>
            <a:r>
              <a:rPr lang="en-US" sz="1400" i="1" dirty="0"/>
              <a:t>History of the Church,</a:t>
            </a:r>
            <a:r>
              <a:rPr lang="en-US" sz="1400" dirty="0"/>
              <a:t>3:51.)</a:t>
            </a:r>
          </a:p>
        </p:txBody>
      </p:sp>
      <p:pic>
        <p:nvPicPr>
          <p:cNvPr id="5" name="Picture 4">
            <a:extLst>
              <a:ext uri="{FF2B5EF4-FFF2-40B4-BE49-F238E27FC236}">
                <a16:creationId xmlns:a16="http://schemas.microsoft.com/office/drawing/2014/main" id="{17F89D4B-C474-4F74-91FC-00C51EB3C957}"/>
              </a:ext>
            </a:extLst>
          </p:cNvPr>
          <p:cNvPicPr>
            <a:picLocks noChangeAspect="1"/>
          </p:cNvPicPr>
          <p:nvPr/>
        </p:nvPicPr>
        <p:blipFill rotWithShape="1">
          <a:blip r:embed="rId2">
            <a:extLst>
              <a:ext uri="{28A0092B-C50C-407E-A947-70E740481C1C}">
                <a14:useLocalDpi xmlns:a14="http://schemas.microsoft.com/office/drawing/2010/main" val="0"/>
              </a:ext>
            </a:extLst>
          </a:blip>
          <a:srcRect l="15290" t="11519" r="9360" b="8902"/>
          <a:stretch/>
        </p:blipFill>
        <p:spPr>
          <a:xfrm>
            <a:off x="8066063" y="2229669"/>
            <a:ext cx="3842402" cy="2434856"/>
          </a:xfrm>
          <a:prstGeom prst="rect">
            <a:avLst/>
          </a:prstGeom>
        </p:spPr>
      </p:pic>
    </p:spTree>
    <p:extLst>
      <p:ext uri="{BB962C8B-B14F-4D97-AF65-F5344CB8AC3E}">
        <p14:creationId xmlns:p14="http://schemas.microsoft.com/office/powerpoint/2010/main" val="96714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8915400" cy="6740307"/>
          </a:xfrm>
          <a:prstGeom prst="rect">
            <a:avLst/>
          </a:prstGeom>
        </p:spPr>
        <p:txBody>
          <a:bodyPr wrap="square">
            <a:spAutoFit/>
          </a:bodyPr>
          <a:lstStyle/>
          <a:p>
            <a:r>
              <a:rPr lang="en-US" sz="1400" b="1" dirty="0"/>
              <a:t>Wine ---One Source of interest---not gospel doctrine. This might be too much information. </a:t>
            </a:r>
          </a:p>
          <a:p>
            <a:endParaRPr lang="en-US" sz="1200" dirty="0"/>
          </a:p>
          <a:p>
            <a:r>
              <a:rPr lang="en-US" sz="1200" dirty="0"/>
              <a:t>1. What do the words mean? </a:t>
            </a:r>
          </a:p>
          <a:p>
            <a:r>
              <a:rPr lang="en-US" sz="1200" dirty="0"/>
              <a:t>A. “</a:t>
            </a:r>
            <a:r>
              <a:rPr lang="en-US" sz="1200" dirty="0" err="1"/>
              <a:t>Yayin</a:t>
            </a:r>
            <a:r>
              <a:rPr lang="en-US" sz="1200" dirty="0"/>
              <a:t>/</a:t>
            </a:r>
            <a:r>
              <a:rPr lang="en-US" sz="1200" dirty="0" err="1"/>
              <a:t>Oinos</a:t>
            </a:r>
            <a:r>
              <a:rPr lang="en-US" sz="1200" dirty="0"/>
              <a:t>” - can mean “fermented/unfermented” wine; can mean “intoxicating/non- </a:t>
            </a:r>
          </a:p>
          <a:p>
            <a:r>
              <a:rPr lang="en-US" sz="1200" dirty="0"/>
              <a:t>intoxicating” wine </a:t>
            </a:r>
          </a:p>
          <a:p>
            <a:r>
              <a:rPr lang="en-US" sz="1200" dirty="0"/>
              <a:t>1) Prov. 23:29ff – must be “fermented” – cannot be grape juice </a:t>
            </a:r>
          </a:p>
          <a:p>
            <a:r>
              <a:rPr lang="en-US" sz="1200" dirty="0"/>
              <a:t>2) Isaiah 16:10 – cannot be “fermented” – must mean grape juice </a:t>
            </a:r>
          </a:p>
          <a:p>
            <a:r>
              <a:rPr lang="en-US" sz="1200" dirty="0"/>
              <a:t>3) Pliny the Elder says, “good wine” was one destitute of spirits – (Lib. IV CB) </a:t>
            </a:r>
          </a:p>
          <a:p>
            <a:r>
              <a:rPr lang="en-US" sz="1200" dirty="0"/>
              <a:t>4) Horace wrote of wine that was non-intoxicating in his Odes (I. 18) </a:t>
            </a:r>
          </a:p>
          <a:p>
            <a:r>
              <a:rPr lang="en-US" sz="1200" dirty="0"/>
              <a:t>5) Plutarch, in </a:t>
            </a:r>
            <a:r>
              <a:rPr lang="en-US" sz="1200" dirty="0" err="1"/>
              <a:t>Moralia</a:t>
            </a:r>
            <a:r>
              <a:rPr lang="en-US" sz="1200" dirty="0"/>
              <a:t>, wrote of wine that neither affected the brain nor passions and </a:t>
            </a:r>
          </a:p>
          <a:p>
            <a:r>
              <a:rPr lang="en-US" sz="1200" dirty="0"/>
              <a:t> remarked that he liked wine that was non-intoxicating. </a:t>
            </a:r>
          </a:p>
          <a:p>
            <a:r>
              <a:rPr lang="en-US" sz="1200" dirty="0"/>
              <a:t>6) Barnes, in his commentary on the Gospel of John, states, “the common wine of Judea was </a:t>
            </a:r>
          </a:p>
          <a:p>
            <a:r>
              <a:rPr lang="en-US" sz="1200" dirty="0"/>
              <a:t> the pure juice of the grape without any mixture of alcohol and was harmless.” </a:t>
            </a:r>
          </a:p>
          <a:p>
            <a:r>
              <a:rPr lang="en-US" sz="1200" dirty="0"/>
              <a:t>7) Aristotle wrote of wine as both fermented and unfermented (Meteorological 384a 4-5 / </a:t>
            </a:r>
          </a:p>
          <a:p>
            <a:r>
              <a:rPr lang="en-US" sz="1200" dirty="0"/>
              <a:t> 388 b 9-13). </a:t>
            </a:r>
          </a:p>
          <a:p>
            <a:r>
              <a:rPr lang="en-US" sz="1200" dirty="0"/>
              <a:t>8) </a:t>
            </a:r>
            <a:r>
              <a:rPr lang="en-US" sz="1200" dirty="0" err="1"/>
              <a:t>Athenaeas</a:t>
            </a:r>
            <a:r>
              <a:rPr lang="en-US" sz="1200" dirty="0"/>
              <a:t> wrote of unfermented wine taken from the fields (Banquet 1, 54 / 2, 24 / 6, 89). </a:t>
            </a:r>
          </a:p>
          <a:p>
            <a:r>
              <a:rPr lang="en-US" sz="1200" dirty="0"/>
              <a:t>9) The Septuagint (an </a:t>
            </a:r>
            <a:r>
              <a:rPr lang="en-US" sz="1200" dirty="0" err="1"/>
              <a:t>intertestamental</a:t>
            </a:r>
            <a:r>
              <a:rPr lang="en-US" sz="1200" dirty="0"/>
              <a:t> Greek translation of the Old Testament) translates the </a:t>
            </a:r>
          </a:p>
          <a:p>
            <a:r>
              <a:rPr lang="en-US" sz="1200" dirty="0"/>
              <a:t> Hebrew word “</a:t>
            </a:r>
            <a:r>
              <a:rPr lang="en-US" sz="1200" dirty="0" err="1"/>
              <a:t>tirosh</a:t>
            </a:r>
            <a:r>
              <a:rPr lang="en-US" sz="1200" dirty="0"/>
              <a:t>” (new wine) as “</a:t>
            </a:r>
            <a:r>
              <a:rPr lang="en-US" sz="1200" dirty="0" err="1"/>
              <a:t>oinos</a:t>
            </a:r>
            <a:r>
              <a:rPr lang="en-US" sz="1200" dirty="0"/>
              <a:t>” 33 times. Obviously, they believed </a:t>
            </a:r>
            <a:r>
              <a:rPr lang="en-US" sz="1200" dirty="0" err="1"/>
              <a:t>oinos</a:t>
            </a:r>
            <a:endParaRPr lang="en-US" sz="1200" dirty="0"/>
          </a:p>
          <a:p>
            <a:r>
              <a:rPr lang="en-US" sz="1200" dirty="0"/>
              <a:t> could be unfermented. </a:t>
            </a:r>
          </a:p>
          <a:p>
            <a:r>
              <a:rPr lang="en-US" sz="1200" dirty="0"/>
              <a:t>10) The word “</a:t>
            </a:r>
            <a:r>
              <a:rPr lang="en-US" sz="1200" dirty="0" err="1"/>
              <a:t>yayin</a:t>
            </a:r>
            <a:r>
              <a:rPr lang="en-US" sz="1200" dirty="0"/>
              <a:t>” (O.T. wine) can refer to newly pressed (unfermented) wine </a:t>
            </a:r>
          </a:p>
          <a:p>
            <a:r>
              <a:rPr lang="en-US" sz="1200" dirty="0"/>
              <a:t> (</a:t>
            </a:r>
            <a:r>
              <a:rPr lang="en-US" sz="1200" dirty="0" err="1"/>
              <a:t>Encyclopaedia</a:t>
            </a:r>
            <a:r>
              <a:rPr lang="en-US" sz="1200" dirty="0"/>
              <a:t> </a:t>
            </a:r>
            <a:r>
              <a:rPr lang="en-US" sz="1200" dirty="0" err="1"/>
              <a:t>Judiaca</a:t>
            </a:r>
            <a:r>
              <a:rPr lang="en-US" sz="1200" dirty="0"/>
              <a:t>, 1971, vol. 16, p. 538). </a:t>
            </a:r>
          </a:p>
          <a:p>
            <a:r>
              <a:rPr lang="en-US" sz="1200" dirty="0"/>
              <a:t>11) Josephus wrote that the “fruit of the vine” was unfermented juice. </a:t>
            </a:r>
          </a:p>
          <a:p>
            <a:r>
              <a:rPr lang="en-US" sz="1200" dirty="0"/>
              <a:t>12) The Jewish Encyclopedia, 1901 (vol. 5, p. 165) states that Jesus would have used the </a:t>
            </a:r>
          </a:p>
          <a:p>
            <a:r>
              <a:rPr lang="en-US" sz="1200" dirty="0"/>
              <a:t> unfermented wine of the Seder Service to institute the Lord’s Supper. </a:t>
            </a:r>
          </a:p>
          <a:p>
            <a:r>
              <a:rPr lang="en-US" sz="1200" dirty="0"/>
              <a:t>B. “</a:t>
            </a:r>
            <a:r>
              <a:rPr lang="en-US" sz="1200" dirty="0" err="1"/>
              <a:t>Tirosh</a:t>
            </a:r>
            <a:r>
              <a:rPr lang="en-US" sz="1200" dirty="0"/>
              <a:t>/</a:t>
            </a:r>
            <a:r>
              <a:rPr lang="en-US" sz="1200" dirty="0" err="1"/>
              <a:t>Gleukos</a:t>
            </a:r>
            <a:r>
              <a:rPr lang="en-US" sz="1200" dirty="0"/>
              <a:t>” – means “new wine” – Acts 2:13 (not fully aged) </a:t>
            </a:r>
          </a:p>
          <a:p>
            <a:r>
              <a:rPr lang="en-US" sz="1200" dirty="0"/>
              <a:t>C. “</a:t>
            </a:r>
            <a:r>
              <a:rPr lang="en-US" sz="1200" dirty="0" err="1"/>
              <a:t>Shakar</a:t>
            </a:r>
            <a:r>
              <a:rPr lang="en-US" sz="1200" dirty="0"/>
              <a:t>” – means “strong drink” – same word as “drunk” – I Sam. 1:14-15 </a:t>
            </a:r>
          </a:p>
          <a:p>
            <a:r>
              <a:rPr lang="en-US" sz="1200" dirty="0"/>
              <a:t>1) 1901 Jewish Encyclopedia – </a:t>
            </a:r>
            <a:r>
              <a:rPr lang="en-US" sz="1200" dirty="0" err="1"/>
              <a:t>shakar</a:t>
            </a:r>
            <a:r>
              <a:rPr lang="en-US" sz="1200" dirty="0"/>
              <a:t> means “unmixed wines” </a:t>
            </a:r>
          </a:p>
          <a:p>
            <a:r>
              <a:rPr lang="en-US" sz="1200" dirty="0"/>
              <a:t>2) T.W.O.T. – “Wine was the most intoxicating drink known in ancient times. All the wine was </a:t>
            </a:r>
          </a:p>
          <a:p>
            <a:r>
              <a:rPr lang="en-US" sz="1200" dirty="0"/>
              <a:t> light wine, i.e. not fortified with extra alcohol. Concentrated alcohol was only known in </a:t>
            </a:r>
          </a:p>
          <a:p>
            <a:r>
              <a:rPr lang="en-US" sz="1200" dirty="0"/>
              <a:t> the Middle Ages when the Arabs invented distillation (“alcohol” is an Arabic word) so </a:t>
            </a:r>
          </a:p>
          <a:p>
            <a:r>
              <a:rPr lang="en-US" sz="1200" dirty="0"/>
              <a:t> what is now called liquor or strong drink (i.e. whiskey, gin, etc.) and the 20% fortified </a:t>
            </a:r>
          </a:p>
          <a:p>
            <a:r>
              <a:rPr lang="en-US" sz="1200" dirty="0"/>
              <a:t> wines were unknown in Bible times.” (vol. 1, p. 865) </a:t>
            </a:r>
          </a:p>
          <a:p>
            <a:r>
              <a:rPr lang="en-US" sz="1200" dirty="0"/>
              <a:t>3) Dr. Ed Dobson states unequivocally, “drinking beverages with strong alcoholic content was </a:t>
            </a:r>
          </a:p>
          <a:p>
            <a:r>
              <a:rPr lang="en-US" sz="1200" dirty="0"/>
              <a:t> prohibited. In fact, even the Greeks thought people who did that were barbaric . . . the </a:t>
            </a:r>
          </a:p>
          <a:p>
            <a:r>
              <a:rPr lang="en-US" sz="1200" dirty="0"/>
              <a:t> Bible and culture condemn unmixed drinks and strong drink.” (sermon 4/22/88)</a:t>
            </a:r>
          </a:p>
          <a:p>
            <a:r>
              <a:rPr lang="en-US" sz="1200" dirty="0"/>
              <a:t>4) McNeil – everything we have today is strong drink by these standards.</a:t>
            </a:r>
          </a:p>
        </p:txBody>
      </p:sp>
    </p:spTree>
    <p:extLst>
      <p:ext uri="{BB962C8B-B14F-4D97-AF65-F5344CB8AC3E}">
        <p14:creationId xmlns:p14="http://schemas.microsoft.com/office/powerpoint/2010/main" val="162638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986528"/>
          </a:xfrm>
          <a:prstGeom prst="rect">
            <a:avLst/>
          </a:prstGeom>
        </p:spPr>
        <p:txBody>
          <a:bodyPr wrap="square">
            <a:spAutoFit/>
          </a:bodyPr>
          <a:lstStyle/>
          <a:p>
            <a:r>
              <a:rPr lang="en-US" sz="1400" dirty="0"/>
              <a:t>2. How was wine stored? </a:t>
            </a:r>
          </a:p>
          <a:p>
            <a:r>
              <a:rPr lang="en-US" sz="1400" dirty="0"/>
              <a:t>A. Boiled until thickened – non-intoxicating – “The wine Jesus and most other Jews drank was </a:t>
            </a:r>
          </a:p>
          <a:p>
            <a:r>
              <a:rPr lang="en-US" sz="1400" dirty="0"/>
              <a:t> ‘</a:t>
            </a:r>
            <a:r>
              <a:rPr lang="en-US" sz="1400" dirty="0" err="1"/>
              <a:t>oinos</a:t>
            </a:r>
            <a:r>
              <a:rPr lang="en-US" sz="1400" dirty="0"/>
              <a:t>’, a drink made by boiling or evaporating fresh grape juice down to a heavy syrup </a:t>
            </a:r>
          </a:p>
          <a:p>
            <a:r>
              <a:rPr lang="en-US" sz="1400" dirty="0"/>
              <a:t> or paste in order to prevent spoilage and simplify storage. To make a beverage, water </a:t>
            </a:r>
          </a:p>
          <a:p>
            <a:r>
              <a:rPr lang="en-US" sz="1400" dirty="0"/>
              <a:t> would be added as needed to a small quantity of the syrup. That mixture was </a:t>
            </a:r>
          </a:p>
          <a:p>
            <a:r>
              <a:rPr lang="en-US" sz="1400" dirty="0"/>
              <a:t> nonalcoholic, and even when allowed to ferment, it was not intoxicating because it was </a:t>
            </a:r>
          </a:p>
          <a:p>
            <a:r>
              <a:rPr lang="en-US" sz="1400" dirty="0"/>
              <a:t> mostly water.” (The MacArthur New Testament Commentary, Matthew 8-15, p. 261-</a:t>
            </a:r>
          </a:p>
          <a:p>
            <a:r>
              <a:rPr lang="en-US" sz="1400" dirty="0"/>
              <a:t> 262) </a:t>
            </a:r>
          </a:p>
          <a:p>
            <a:r>
              <a:rPr lang="en-US" sz="1400" dirty="0"/>
              <a:t>1) The Talmud, a codification of Jewish law, states that the Jews regularly used boiled wine </a:t>
            </a:r>
          </a:p>
          <a:p>
            <a:r>
              <a:rPr lang="en-US" sz="1400" dirty="0"/>
              <a:t> (</a:t>
            </a:r>
            <a:r>
              <a:rPr lang="en-US" sz="1400" dirty="0" err="1"/>
              <a:t>Erubin</a:t>
            </a:r>
            <a:r>
              <a:rPr lang="en-US" sz="1400" dirty="0"/>
              <a:t> 29a). </a:t>
            </a:r>
          </a:p>
          <a:p>
            <a:r>
              <a:rPr lang="en-US" sz="1400" dirty="0"/>
              <a:t>2) Pliny the Elder, in his Natural Histories, wrote of wine that had the consistency of honey and </a:t>
            </a:r>
          </a:p>
          <a:p>
            <a:r>
              <a:rPr lang="en-US" sz="1400" dirty="0"/>
              <a:t> could last ten years. </a:t>
            </a:r>
          </a:p>
          <a:p>
            <a:r>
              <a:rPr lang="en-US" sz="1400" dirty="0"/>
              <a:t>3) Dr. Caspar Neumann (a chemistry professor) said, “It is observable that when sweet juices </a:t>
            </a:r>
          </a:p>
          <a:p>
            <a:r>
              <a:rPr lang="en-US" sz="1400" dirty="0"/>
              <a:t> are boiled down to a thick consistency, they not only do not ferment in that state, but </a:t>
            </a:r>
          </a:p>
          <a:p>
            <a:r>
              <a:rPr lang="en-US" sz="1400" dirty="0"/>
              <a:t> are not easily brought into fermentation when diluted with water... “ (Nott, London ed., </a:t>
            </a:r>
          </a:p>
          <a:p>
            <a:r>
              <a:rPr lang="en-US" sz="1400" dirty="0"/>
              <a:t> p. 81). </a:t>
            </a:r>
          </a:p>
          <a:p>
            <a:r>
              <a:rPr lang="en-US" sz="1400" dirty="0"/>
              <a:t>B. Liquid stored in jars/skins – fermented (mixed with water) – Professor Robert Stein explains </a:t>
            </a:r>
          </a:p>
          <a:p>
            <a:r>
              <a:rPr lang="en-US" sz="1400" dirty="0"/>
              <a:t> that wine was stored in large jars called “amphorae”. The wine was taken from these </a:t>
            </a:r>
          </a:p>
          <a:p>
            <a:r>
              <a:rPr lang="en-US" sz="1400" dirty="0"/>
              <a:t> jars and poured into large bowls called “</a:t>
            </a:r>
            <a:r>
              <a:rPr lang="en-US" sz="1400" dirty="0" err="1"/>
              <a:t>kraters</a:t>
            </a:r>
            <a:r>
              <a:rPr lang="en-US" sz="1400" dirty="0"/>
              <a:t>”, where it was mixed with water. Wine </a:t>
            </a:r>
          </a:p>
          <a:p>
            <a:r>
              <a:rPr lang="en-US" sz="1400" dirty="0"/>
              <a:t> was never served directly from the “amphorae” without first being mixed with water. </a:t>
            </a:r>
          </a:p>
          <a:p>
            <a:r>
              <a:rPr lang="en-US" sz="1400" dirty="0"/>
              <a:t> The ratio could be as high as 20 parts water to one part wine. (Christianity Today, June, </a:t>
            </a:r>
          </a:p>
          <a:p>
            <a:r>
              <a:rPr lang="en-US" sz="1400" dirty="0"/>
              <a:t> 1975, pp. 9-11) </a:t>
            </a:r>
          </a:p>
          <a:p>
            <a:r>
              <a:rPr lang="en-US" sz="1400" dirty="0"/>
              <a:t>“To begin with, the wine was mixed with water and indeed . . . the benediction (blessing) </a:t>
            </a:r>
          </a:p>
          <a:p>
            <a:r>
              <a:rPr lang="en-US" sz="1400" dirty="0"/>
              <a:t>should not be pronounced ‘til the water had been added to the wine.” (The Life &amp; Times of </a:t>
            </a:r>
          </a:p>
          <a:p>
            <a:r>
              <a:rPr lang="en-US" sz="1400" dirty="0"/>
              <a:t>Jesus Christ the Messiah, II, p. 208, Alfred </a:t>
            </a:r>
            <a:r>
              <a:rPr lang="en-US" sz="1400" dirty="0" err="1"/>
              <a:t>Edersheim</a:t>
            </a:r>
            <a:r>
              <a:rPr lang="en-US" sz="1400" dirty="0"/>
              <a:t>) </a:t>
            </a:r>
          </a:p>
          <a:p>
            <a:r>
              <a:rPr lang="en-US" sz="1400" dirty="0"/>
              <a:t>Jews (Jesus) always diluted their wine with water, usually to the proportion of three parts </a:t>
            </a:r>
          </a:p>
          <a:p>
            <a:r>
              <a:rPr lang="en-US" sz="1400" dirty="0"/>
              <a:t>water to one part wine.” (The Bible Expository Commentary, vol. 1, p. 292, Warren </a:t>
            </a:r>
            <a:r>
              <a:rPr lang="en-US" sz="1400" dirty="0" err="1"/>
              <a:t>Wiersbe</a:t>
            </a:r>
            <a:r>
              <a:rPr lang="en-US" sz="1400" dirty="0"/>
              <a:t>) </a:t>
            </a:r>
          </a:p>
          <a:p>
            <a:r>
              <a:rPr lang="en-US" sz="1400" dirty="0"/>
              <a:t>In the 1901 Jewish Encyclopedia, vol. 12, p. 533 it states that “</a:t>
            </a:r>
            <a:r>
              <a:rPr lang="en-US" sz="1400" dirty="0" err="1"/>
              <a:t>yayin</a:t>
            </a:r>
            <a:r>
              <a:rPr lang="en-US" sz="1400" dirty="0"/>
              <a:t>” (wine” was always </a:t>
            </a:r>
          </a:p>
          <a:p>
            <a:r>
              <a:rPr lang="en-US" sz="1400" dirty="0"/>
              <a:t>diluted with water. </a:t>
            </a:r>
          </a:p>
          <a:p>
            <a:r>
              <a:rPr lang="en-US" sz="1400" dirty="0"/>
              <a:t>B.C. Homer, in his Odyssey, advocates a 20-parts water to one-part wine ratio. </a:t>
            </a:r>
          </a:p>
          <a:p>
            <a:r>
              <a:rPr lang="en-US" sz="1400" dirty="0"/>
              <a:t>Pliny, in his Natural Histories, advocates an 8:1 ratio. </a:t>
            </a:r>
          </a:p>
          <a:p>
            <a:r>
              <a:rPr lang="en-US" sz="1400" dirty="0"/>
              <a:t>The Jewish Talmud states that if wine is not mixed in at least a 3:1 ratio it is no longer wine.</a:t>
            </a:r>
          </a:p>
        </p:txBody>
      </p:sp>
    </p:spTree>
    <p:extLst>
      <p:ext uri="{BB962C8B-B14F-4D97-AF65-F5344CB8AC3E}">
        <p14:creationId xmlns:p14="http://schemas.microsoft.com/office/powerpoint/2010/main" val="267336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Newel Knight</a:t>
            </a:r>
            <a:endParaRPr lang="en-US" sz="4000" dirty="0">
              <a:solidFill>
                <a:schemeClr val="bg1"/>
              </a:solidFill>
              <a:latin typeface="Book Antiqua" pitchFamily="18" charset="0"/>
            </a:endParaRPr>
          </a:p>
        </p:txBody>
      </p:sp>
      <p:sp>
        <p:nvSpPr>
          <p:cNvPr id="8" name="Rectangle 7"/>
          <p:cNvSpPr/>
          <p:nvPr/>
        </p:nvSpPr>
        <p:spPr>
          <a:xfrm>
            <a:off x="217539" y="1114842"/>
            <a:ext cx="7973961" cy="5262979"/>
          </a:xfrm>
          <a:prstGeom prst="rect">
            <a:avLst/>
          </a:prstGeom>
        </p:spPr>
        <p:txBody>
          <a:bodyPr wrap="square">
            <a:spAutoFit/>
          </a:bodyPr>
          <a:lstStyle/>
          <a:p>
            <a:r>
              <a:rPr lang="en-US" sz="1600" dirty="0">
                <a:solidFill>
                  <a:schemeClr val="bg1"/>
                </a:solidFill>
              </a:rPr>
              <a:t>He was born on September 13, 1800 in Vermont to Joseph Knight Sr. and Polly Peck</a:t>
            </a:r>
          </a:p>
          <a:p>
            <a:endParaRPr lang="en-US" sz="1600" dirty="0">
              <a:solidFill>
                <a:schemeClr val="bg1"/>
              </a:solidFill>
            </a:endParaRPr>
          </a:p>
          <a:p>
            <a:r>
              <a:rPr lang="en-US" sz="1600" dirty="0">
                <a:solidFill>
                  <a:schemeClr val="bg1"/>
                </a:solidFill>
              </a:rPr>
              <a:t>While boarding in </a:t>
            </a:r>
            <a:r>
              <a:rPr lang="en-US" sz="1600" dirty="0" err="1">
                <a:solidFill>
                  <a:schemeClr val="bg1"/>
                </a:solidFill>
              </a:rPr>
              <a:t>Colesville</a:t>
            </a:r>
            <a:r>
              <a:rPr lang="en-US" sz="1600" dirty="0">
                <a:solidFill>
                  <a:schemeClr val="bg1"/>
                </a:solidFill>
              </a:rPr>
              <a:t>, N.Y. with the Knight family in 1826, he became acquainted with Joseph Smith</a:t>
            </a:r>
          </a:p>
          <a:p>
            <a:endParaRPr lang="en-US" sz="1600" dirty="0">
              <a:solidFill>
                <a:schemeClr val="bg1"/>
              </a:solidFill>
            </a:endParaRPr>
          </a:p>
          <a:p>
            <a:r>
              <a:rPr lang="en-US" sz="1600" dirty="0">
                <a:solidFill>
                  <a:schemeClr val="bg1"/>
                </a:solidFill>
              </a:rPr>
              <a:t>In April 1830 Joseph miraculously rescued Newel from the effects of an evil influence</a:t>
            </a:r>
          </a:p>
          <a:p>
            <a:endParaRPr lang="en-US" sz="1600" dirty="0">
              <a:solidFill>
                <a:schemeClr val="bg1"/>
              </a:solidFill>
            </a:endParaRPr>
          </a:p>
          <a:p>
            <a:r>
              <a:rPr lang="en-US" sz="1600" dirty="0">
                <a:solidFill>
                  <a:schemeClr val="bg1"/>
                </a:solidFill>
              </a:rPr>
              <a:t>He was baptized in May of 1830</a:t>
            </a:r>
          </a:p>
          <a:p>
            <a:endParaRPr lang="en-US" sz="1600" dirty="0">
              <a:solidFill>
                <a:schemeClr val="bg1"/>
              </a:solidFill>
            </a:endParaRPr>
          </a:p>
          <a:p>
            <a:r>
              <a:rPr lang="en-US" sz="1600" dirty="0">
                <a:solidFill>
                  <a:schemeClr val="bg1"/>
                </a:solidFill>
              </a:rPr>
              <a:t>He remained faithful to the Church during persecution and hardship during his sojourn in Missouri and later in Nauvoo</a:t>
            </a:r>
          </a:p>
          <a:p>
            <a:endParaRPr lang="en-US" sz="1600" dirty="0">
              <a:solidFill>
                <a:schemeClr val="bg1"/>
              </a:solidFill>
            </a:endParaRPr>
          </a:p>
          <a:p>
            <a:r>
              <a:rPr lang="en-US" sz="1600" dirty="0">
                <a:solidFill>
                  <a:schemeClr val="bg1"/>
                </a:solidFill>
              </a:rPr>
              <a:t>He was called as a Branch President in Thompson, Ohio in 1831 and led faithful Saints to Missouri, and was on the High Council in Nauvoo</a:t>
            </a:r>
          </a:p>
          <a:p>
            <a:endParaRPr lang="en-US" sz="1600" dirty="0">
              <a:solidFill>
                <a:schemeClr val="bg1"/>
              </a:solidFill>
            </a:endParaRPr>
          </a:p>
          <a:p>
            <a:r>
              <a:rPr lang="en-US" sz="1600" dirty="0">
                <a:solidFill>
                  <a:schemeClr val="bg1"/>
                </a:solidFill>
              </a:rPr>
              <a:t>His first wife, Sally Coburn, died because of suffering in Missouri in 1834. They had one son, Samuel Knight</a:t>
            </a:r>
          </a:p>
          <a:p>
            <a:endParaRPr lang="en-US" sz="1600" dirty="0">
              <a:solidFill>
                <a:schemeClr val="bg1"/>
              </a:solidFill>
            </a:endParaRPr>
          </a:p>
          <a:p>
            <a:r>
              <a:rPr lang="en-US" sz="1600" dirty="0">
                <a:solidFill>
                  <a:schemeClr val="bg1"/>
                </a:solidFill>
              </a:rPr>
              <a:t>With his second wife, Lydia Goldthwaite,  they had 7 children (married 23 Nov 1835)</a:t>
            </a:r>
          </a:p>
          <a:p>
            <a:endParaRPr lang="en-US" sz="1600" dirty="0">
              <a:solidFill>
                <a:schemeClr val="bg1"/>
              </a:solidFill>
            </a:endParaRPr>
          </a:p>
          <a:p>
            <a:r>
              <a:rPr lang="en-US" sz="1600" dirty="0">
                <a:solidFill>
                  <a:schemeClr val="bg1"/>
                </a:solidFill>
              </a:rPr>
              <a:t>He died with a lung disorder on January 11, 1847</a:t>
            </a:r>
          </a:p>
        </p:txBody>
      </p:sp>
      <p:pic>
        <p:nvPicPr>
          <p:cNvPr id="1028" name="Picture 4" descr="http://robertnreynolds.weebly.com/uploads/5/4/2/1/5421966/2082673_orig.jpg?377"/>
          <p:cNvPicPr>
            <a:picLocks noChangeAspect="1" noChangeArrowheads="1"/>
          </p:cNvPicPr>
          <p:nvPr/>
        </p:nvPicPr>
        <p:blipFill>
          <a:blip r:embed="rId2" cstate="print"/>
          <a:srcRect/>
          <a:stretch>
            <a:fillRect/>
          </a:stretch>
        </p:blipFill>
        <p:spPr bwMode="auto">
          <a:xfrm>
            <a:off x="8794947" y="4885768"/>
            <a:ext cx="1373722" cy="1752600"/>
          </a:xfrm>
          <a:prstGeom prst="rect">
            <a:avLst/>
          </a:prstGeom>
          <a:noFill/>
        </p:spPr>
      </p:pic>
      <p:pic>
        <p:nvPicPr>
          <p:cNvPr id="1030" name="Picture 6" descr="http://freepages.genealogy.rootsweb.ancestry.com/~knight57/direct/knight/images/25da00.jpg"/>
          <p:cNvPicPr>
            <a:picLocks noChangeAspect="1" noChangeArrowheads="1"/>
          </p:cNvPicPr>
          <p:nvPr/>
        </p:nvPicPr>
        <p:blipFill>
          <a:blip r:embed="rId3" cstate="print"/>
          <a:srcRect/>
          <a:stretch>
            <a:fillRect/>
          </a:stretch>
        </p:blipFill>
        <p:spPr bwMode="auto">
          <a:xfrm>
            <a:off x="8118111" y="2691039"/>
            <a:ext cx="1143496" cy="1905000"/>
          </a:xfrm>
          <a:prstGeom prst="rect">
            <a:avLst/>
          </a:prstGeom>
          <a:noFill/>
        </p:spPr>
      </p:pic>
      <p:sp>
        <p:nvSpPr>
          <p:cNvPr id="9" name="TextBox 8"/>
          <p:cNvSpPr txBox="1"/>
          <p:nvPr/>
        </p:nvSpPr>
        <p:spPr>
          <a:xfrm>
            <a:off x="95864" y="6477001"/>
            <a:ext cx="1905000" cy="381000"/>
          </a:xfrm>
          <a:prstGeom prst="rect">
            <a:avLst/>
          </a:prstGeom>
          <a:noFill/>
        </p:spPr>
        <p:txBody>
          <a:bodyPr wrap="square" rtlCol="0">
            <a:spAutoFit/>
          </a:bodyPr>
          <a:lstStyle/>
          <a:p>
            <a:r>
              <a:rPr lang="en-US" dirty="0">
                <a:solidFill>
                  <a:schemeClr val="bg1"/>
                </a:solidFill>
              </a:rPr>
              <a:t>Who’s Who</a:t>
            </a:r>
          </a:p>
        </p:txBody>
      </p:sp>
      <p:grpSp>
        <p:nvGrpSpPr>
          <p:cNvPr id="3" name="Group 2">
            <a:extLst>
              <a:ext uri="{FF2B5EF4-FFF2-40B4-BE49-F238E27FC236}">
                <a16:creationId xmlns:a16="http://schemas.microsoft.com/office/drawing/2014/main" id="{279A6315-9B3D-4C63-8212-D2F4E278F0B7}"/>
              </a:ext>
            </a:extLst>
          </p:cNvPr>
          <p:cNvGrpSpPr/>
          <p:nvPr/>
        </p:nvGrpSpPr>
        <p:grpSpPr>
          <a:xfrm>
            <a:off x="10149251" y="1380771"/>
            <a:ext cx="1676400" cy="3905071"/>
            <a:chOff x="10298061" y="1476464"/>
            <a:chExt cx="1676400" cy="3905071"/>
          </a:xfrm>
        </p:grpSpPr>
        <p:grpSp>
          <p:nvGrpSpPr>
            <p:cNvPr id="10" name="Group 127">
              <a:extLst>
                <a:ext uri="{FF2B5EF4-FFF2-40B4-BE49-F238E27FC236}">
                  <a16:creationId xmlns:a16="http://schemas.microsoft.com/office/drawing/2014/main" id="{547B683A-736E-4290-A22E-ABCEB25A79D5}"/>
                </a:ext>
              </a:extLst>
            </p:cNvPr>
            <p:cNvGrpSpPr/>
            <p:nvPr/>
          </p:nvGrpSpPr>
          <p:grpSpPr>
            <a:xfrm>
              <a:off x="10298061" y="1476464"/>
              <a:ext cx="1676400" cy="3905071"/>
              <a:chOff x="2971800" y="1828800"/>
              <a:chExt cx="1942590" cy="4654932"/>
            </a:xfrm>
          </p:grpSpPr>
          <p:sp>
            <p:nvSpPr>
              <p:cNvPr id="11" name="Oval 10">
                <a:extLst>
                  <a:ext uri="{FF2B5EF4-FFF2-40B4-BE49-F238E27FC236}">
                    <a16:creationId xmlns:a16="http://schemas.microsoft.com/office/drawing/2014/main" id="{03ED62CD-8E53-4618-BF82-122FEF6BA768}"/>
                  </a:ext>
                </a:extLst>
              </p:cNvPr>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FCE4E13-BE21-4B47-B76A-B83C61AC8AE6}"/>
                  </a:ext>
                </a:extLst>
              </p:cNvPr>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B80F065D-63B4-4ECF-BDE8-6039F0A677B3}"/>
                  </a:ext>
                </a:extLst>
              </p:cNvPr>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EA37F935-05E4-48AA-9B12-766D9433F60C}"/>
                  </a:ext>
                </a:extLst>
              </p:cNvPr>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4DA168F2-D005-4B75-ADBA-272116FA6FC4}"/>
                  </a:ext>
                </a:extLst>
              </p:cNvPr>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B3E332-A12B-42DD-8019-CD5C15D4B6E1}"/>
                  </a:ext>
                </a:extLst>
              </p:cNvPr>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E290C61-2446-4177-A1FA-36EC9EE9CE54}"/>
                  </a:ext>
                </a:extLst>
              </p:cNvPr>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861711D-729C-4AA0-92C4-140BCE323DAC}"/>
                  </a:ext>
                </a:extLst>
              </p:cNvPr>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7DDE936-0188-4442-9B13-AF8D84E0CD34}"/>
                  </a:ext>
                </a:extLst>
              </p:cNvPr>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48E278-23DD-46E8-8AA0-FA9DE8653E3A}"/>
                  </a:ext>
                </a:extLst>
              </p:cNvPr>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48">
                <a:extLst>
                  <a:ext uri="{FF2B5EF4-FFF2-40B4-BE49-F238E27FC236}">
                    <a16:creationId xmlns:a16="http://schemas.microsoft.com/office/drawing/2014/main" id="{271A5DCF-31FC-41D4-9D26-F6592A7F956A}"/>
                  </a:ext>
                </a:extLst>
              </p:cNvPr>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49">
                <a:extLst>
                  <a:ext uri="{FF2B5EF4-FFF2-40B4-BE49-F238E27FC236}">
                    <a16:creationId xmlns:a16="http://schemas.microsoft.com/office/drawing/2014/main" id="{8128FACD-3037-45CF-9917-6F7B78E6327B}"/>
                  </a:ext>
                </a:extLst>
              </p:cNvPr>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563E6A-280C-4D6C-BF46-1D485917A15F}"/>
                  </a:ext>
                </a:extLst>
              </p:cNvPr>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097AB3-E374-411B-9ECC-5B714FB4A529}"/>
                  </a:ext>
                </a:extLst>
              </p:cNvPr>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DAF3BA-38AF-40AC-885D-36C868A08ED3}"/>
                  </a:ext>
                </a:extLst>
              </p:cNvPr>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a:extLst>
                  <a:ext uri="{FF2B5EF4-FFF2-40B4-BE49-F238E27FC236}">
                    <a16:creationId xmlns:a16="http://schemas.microsoft.com/office/drawing/2014/main" id="{A98D9B95-F82F-4316-B0C6-3DA0A09B5EAC}"/>
                  </a:ext>
                </a:extLst>
              </p:cNvPr>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a:extLst>
                  <a:ext uri="{FF2B5EF4-FFF2-40B4-BE49-F238E27FC236}">
                    <a16:creationId xmlns:a16="http://schemas.microsoft.com/office/drawing/2014/main" id="{54D49D7B-7396-4B9C-9215-75745771D288}"/>
                  </a:ext>
                </a:extLst>
              </p:cNvPr>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E43CF6C-ED9C-4416-91AB-C9C583DE6722}"/>
                  </a:ext>
                </a:extLst>
              </p:cNvPr>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56">
                <a:extLst>
                  <a:ext uri="{FF2B5EF4-FFF2-40B4-BE49-F238E27FC236}">
                    <a16:creationId xmlns:a16="http://schemas.microsoft.com/office/drawing/2014/main" id="{3847B87E-F8FB-4D34-A66D-23F7B779E8B2}"/>
                  </a:ext>
                </a:extLst>
              </p:cNvPr>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6AA6EC87-8DE1-4634-B32C-963860D0E870}"/>
                  </a:ext>
                </a:extLst>
              </p:cNvPr>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4FC4188-0671-44A7-8D4C-27B2B53F0D40}"/>
                  </a:ext>
                </a:extLst>
              </p:cNvPr>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59">
                <a:extLst>
                  <a:ext uri="{FF2B5EF4-FFF2-40B4-BE49-F238E27FC236}">
                    <a16:creationId xmlns:a16="http://schemas.microsoft.com/office/drawing/2014/main" id="{042661DE-72CB-44B8-A898-173C73F4B3C0}"/>
                  </a:ext>
                </a:extLst>
              </p:cNvPr>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7D0EF85-ABA1-4E65-BB87-2A2DE3F40F0F}"/>
                  </a:ext>
                </a:extLst>
              </p:cNvPr>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lowchart: Sort 1">
              <a:extLst>
                <a:ext uri="{FF2B5EF4-FFF2-40B4-BE49-F238E27FC236}">
                  <a16:creationId xmlns:a16="http://schemas.microsoft.com/office/drawing/2014/main" id="{4A5B32A3-745D-4900-ADC9-1E01CFF9CD7B}"/>
                </a:ext>
              </a:extLst>
            </p:cNvPr>
            <p:cNvSpPr/>
            <p:nvPr/>
          </p:nvSpPr>
          <p:spPr>
            <a:xfrm rot="5400000">
              <a:off x="11085844" y="2153388"/>
              <a:ext cx="104307" cy="414341"/>
            </a:xfrm>
            <a:prstGeom prst="flowChartSort">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99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2000"/>
                                        <p:tgtEl>
                                          <p:spTgt spid="103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14" end="14"/>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2000"/>
                                        <p:tgtEl>
                                          <p:spTgt spid="102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8915400" cy="5693866"/>
          </a:xfrm>
          <a:prstGeom prst="rect">
            <a:avLst/>
          </a:prstGeom>
        </p:spPr>
        <p:txBody>
          <a:bodyPr wrap="square">
            <a:spAutoFit/>
          </a:bodyPr>
          <a:lstStyle/>
          <a:p>
            <a:r>
              <a:rPr lang="en-US" sz="1400" dirty="0"/>
              <a:t>Conclusion </a:t>
            </a:r>
          </a:p>
          <a:p>
            <a:r>
              <a:rPr lang="en-US" sz="1400" dirty="0"/>
              <a:t>“The wine that was consumed in biblical times was not what we know as wine today. It was more of </a:t>
            </a:r>
          </a:p>
          <a:p>
            <a:r>
              <a:rPr lang="en-US" sz="1400" dirty="0"/>
              <a:t>a concentrated grape juice with its intoxicating properties basically removed. You cannot defend </a:t>
            </a:r>
          </a:p>
          <a:p>
            <a:r>
              <a:rPr lang="en-US" sz="1400" dirty="0"/>
              <a:t>wine-drinking today on the basis of wine-drinking in Bible times because the two are totally different.” </a:t>
            </a:r>
          </a:p>
          <a:p>
            <a:r>
              <a:rPr lang="en-US" sz="1400" dirty="0"/>
              <a:t>(Living in the Spirit, p. 31, John MacArthur) </a:t>
            </a:r>
          </a:p>
          <a:p>
            <a:r>
              <a:rPr lang="en-US" sz="1400" dirty="0"/>
              <a:t>A brochure from the American Educational Materials, Anaheim, California, gives a running history of </a:t>
            </a:r>
          </a:p>
          <a:p>
            <a:r>
              <a:rPr lang="en-US" sz="1400" dirty="0"/>
              <a:t>alcohol up until 1985. It comments on the alcohol at the time of Jesus Christ as being “ancient </a:t>
            </a:r>
          </a:p>
          <a:p>
            <a:r>
              <a:rPr lang="en-US" sz="1400" dirty="0"/>
              <a:t>fermenting of fruit juice, man’s oldest tranquilizer, very low alcohol content”. </a:t>
            </a:r>
          </a:p>
          <a:p>
            <a:r>
              <a:rPr lang="en-US" sz="1400" dirty="0"/>
              <a:t>“It (wine) was invariably fermented (no refrigeration), it was not always inebriating and in most </a:t>
            </a:r>
          </a:p>
          <a:p>
            <a:r>
              <a:rPr lang="en-US" sz="1400" dirty="0"/>
              <a:t>instances was but slightly alcoholic.” (Unger Bible Dictionary, p. 1168) </a:t>
            </a:r>
          </a:p>
          <a:p>
            <a:r>
              <a:rPr lang="en-US" sz="1400" dirty="0"/>
              <a:t>“The strength of natural wines is limited by two factors. The percentage of alcohol will be half of the </a:t>
            </a:r>
          </a:p>
          <a:p>
            <a:r>
              <a:rPr lang="en-US" sz="1400" dirty="0"/>
              <a:t>percentage of the sugar in the juice. And if the alcoholic content is much above 10-11%, the yeast </a:t>
            </a:r>
          </a:p>
          <a:p>
            <a:r>
              <a:rPr lang="en-US" sz="1400" dirty="0"/>
              <a:t>cells are killed and fermentation ceases. Probably ancient wines were 7-10%.” (T.W.O.T., p. 376) </a:t>
            </a:r>
          </a:p>
          <a:p>
            <a:r>
              <a:rPr lang="en-US" sz="1400" dirty="0"/>
              <a:t>Therefore, much of the wine was boiled, removing its alcoholic content. Jewish people mixed their </a:t>
            </a:r>
          </a:p>
          <a:p>
            <a:r>
              <a:rPr lang="en-US" sz="1400" dirty="0"/>
              <a:t>fermented wines at least 3:1 with water. If the wine had a 7-10% alcoholic content, mixing it would </a:t>
            </a:r>
          </a:p>
          <a:p>
            <a:r>
              <a:rPr lang="en-US" sz="1400" dirty="0"/>
              <a:t>reduce the alcoholic content to between 1.75% and 2.50%. In our culture, a drink has to exceed </a:t>
            </a:r>
          </a:p>
          <a:p>
            <a:r>
              <a:rPr lang="en-US" sz="1400" dirty="0"/>
              <a:t>3.2% to even be considered “alcoholic”. In Jesus’ day, one would have to drink all day in order to </a:t>
            </a:r>
          </a:p>
          <a:p>
            <a:r>
              <a:rPr lang="en-US" sz="1400" dirty="0"/>
              <a:t>become drunk. This explains the comment of Paul to churches that their pastors “not be given to </a:t>
            </a:r>
          </a:p>
          <a:p>
            <a:r>
              <a:rPr lang="en-US" sz="1400" dirty="0"/>
              <a:t>much wine”. (I Timothy 3:3) </a:t>
            </a:r>
          </a:p>
          <a:p>
            <a:r>
              <a:rPr lang="en-US" sz="1400" dirty="0"/>
              <a:t>The process of distillation was not invented until after 1000 AD, so ancient wines could not have a </a:t>
            </a:r>
          </a:p>
          <a:p>
            <a:r>
              <a:rPr lang="en-US" sz="1400" dirty="0"/>
              <a:t>high alcoholic content (Encyclopedia Britannica). </a:t>
            </a:r>
          </a:p>
          <a:p>
            <a:r>
              <a:rPr lang="en-US" sz="1400" dirty="0"/>
              <a:t>You simply cannot defend social drinking on the idea that Jesus drank fermented wine because much </a:t>
            </a:r>
          </a:p>
          <a:p>
            <a:r>
              <a:rPr lang="en-US" sz="1400" dirty="0"/>
              <a:t>of the wine of the day was unfermented and the fermented wine of the day would have been mixed </a:t>
            </a:r>
          </a:p>
          <a:p>
            <a:r>
              <a:rPr lang="en-US" sz="1400" dirty="0"/>
              <a:t>with water and thus sub-alcoholic. </a:t>
            </a:r>
          </a:p>
          <a:p>
            <a:endParaRPr lang="en-US" sz="1400" dirty="0"/>
          </a:p>
          <a:p>
            <a:r>
              <a:rPr lang="en-US" sz="1400" dirty="0">
                <a:hlinkClick r:id="rId2"/>
              </a:rPr>
              <a:t>http://www.fbcgrovecity.org/pdf/Wine%20in%20Bible%20Times.pdf</a:t>
            </a:r>
            <a:endParaRPr lang="en-US" sz="1400" dirty="0"/>
          </a:p>
        </p:txBody>
      </p:sp>
    </p:spTree>
    <p:extLst>
      <p:ext uri="{BB962C8B-B14F-4D97-AF65-F5344CB8AC3E}">
        <p14:creationId xmlns:p14="http://schemas.microsoft.com/office/powerpoint/2010/main" val="405376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Spiritual Emblems</a:t>
            </a:r>
            <a:endParaRPr lang="en-US" sz="4000" dirty="0">
              <a:solidFill>
                <a:schemeClr val="bg1"/>
              </a:solidFill>
              <a:latin typeface="Book Antiqua" pitchFamily="18" charset="0"/>
            </a:endParaRPr>
          </a:p>
        </p:txBody>
      </p:sp>
      <p:sp>
        <p:nvSpPr>
          <p:cNvPr id="8" name="Rectangle 7"/>
          <p:cNvSpPr/>
          <p:nvPr/>
        </p:nvSpPr>
        <p:spPr>
          <a:xfrm>
            <a:off x="1524000" y="914400"/>
            <a:ext cx="6705600" cy="1569660"/>
          </a:xfrm>
          <a:prstGeom prst="rect">
            <a:avLst/>
          </a:prstGeom>
        </p:spPr>
        <p:txBody>
          <a:bodyPr wrap="square">
            <a:spAutoFit/>
          </a:bodyPr>
          <a:lstStyle/>
          <a:p>
            <a:r>
              <a:rPr lang="en-US" sz="4800" dirty="0">
                <a:solidFill>
                  <a:srgbClr val="FFFF00"/>
                </a:solidFill>
              </a:rPr>
              <a:t>What spiritual purpose might these be used for? </a:t>
            </a:r>
          </a:p>
        </p:txBody>
      </p:sp>
      <p:sp>
        <p:nvSpPr>
          <p:cNvPr id="9" name="TextBox 8"/>
          <p:cNvSpPr txBox="1"/>
          <p:nvPr/>
        </p:nvSpPr>
        <p:spPr>
          <a:xfrm>
            <a:off x="150091" y="6452296"/>
            <a:ext cx="1905000" cy="381000"/>
          </a:xfrm>
          <a:prstGeom prst="rect">
            <a:avLst/>
          </a:prstGeom>
          <a:noFill/>
        </p:spPr>
        <p:txBody>
          <a:bodyPr wrap="square" rtlCol="0">
            <a:spAutoFit/>
          </a:bodyPr>
          <a:lstStyle/>
          <a:p>
            <a:r>
              <a:rPr lang="en-US" dirty="0">
                <a:solidFill>
                  <a:schemeClr val="bg1"/>
                </a:solidFill>
              </a:rPr>
              <a:t>D&amp;C 27:2</a:t>
            </a:r>
          </a:p>
        </p:txBody>
      </p:sp>
      <p:pic>
        <p:nvPicPr>
          <p:cNvPr id="19458" name="Picture 2" descr="http://www.supermomnocape.com/wp-content/uploads/2009/03/potato-peels.jpg"/>
          <p:cNvPicPr>
            <a:picLocks noChangeAspect="1" noChangeArrowheads="1"/>
          </p:cNvPicPr>
          <p:nvPr/>
        </p:nvPicPr>
        <p:blipFill>
          <a:blip r:embed="rId2" cstate="print"/>
          <a:srcRect r="20964" b="18841"/>
          <a:stretch>
            <a:fillRect/>
          </a:stretch>
        </p:blipFill>
        <p:spPr bwMode="auto">
          <a:xfrm>
            <a:off x="2971800" y="2514600"/>
            <a:ext cx="3124200" cy="2133600"/>
          </a:xfrm>
          <a:prstGeom prst="rect">
            <a:avLst/>
          </a:prstGeom>
          <a:noFill/>
        </p:spPr>
      </p:pic>
      <p:sp>
        <p:nvSpPr>
          <p:cNvPr id="10" name="Rectangle 9"/>
          <p:cNvSpPr/>
          <p:nvPr/>
        </p:nvSpPr>
        <p:spPr>
          <a:xfrm>
            <a:off x="6705600" y="5257801"/>
            <a:ext cx="3429000" cy="1384995"/>
          </a:xfrm>
          <a:prstGeom prst="rect">
            <a:avLst/>
          </a:prstGeom>
        </p:spPr>
        <p:txBody>
          <a:bodyPr wrap="square">
            <a:spAutoFit/>
          </a:bodyPr>
          <a:lstStyle/>
          <a:p>
            <a:r>
              <a:rPr lang="en-US" dirty="0">
                <a:solidFill>
                  <a:schemeClr val="bg1"/>
                </a:solidFill>
              </a:rPr>
              <a:t>“I cannot forget the French Saints who, unable to obtain bread, used potato peelings for the emblems of the sacrament” </a:t>
            </a:r>
          </a:p>
          <a:p>
            <a:r>
              <a:rPr lang="en-US" sz="1200" dirty="0">
                <a:solidFill>
                  <a:schemeClr val="bg1"/>
                </a:solidFill>
              </a:rPr>
              <a:t>President Ezra Taft Benson</a:t>
            </a:r>
          </a:p>
        </p:txBody>
      </p:sp>
      <p:pic>
        <p:nvPicPr>
          <p:cNvPr id="12" name="Picture 11" descr="Ezra t benson.jpg"/>
          <p:cNvPicPr>
            <a:picLocks noChangeAspect="1"/>
          </p:cNvPicPr>
          <p:nvPr/>
        </p:nvPicPr>
        <p:blipFill>
          <a:blip r:embed="rId3" cstate="print"/>
          <a:stretch>
            <a:fillRect/>
          </a:stretch>
        </p:blipFill>
        <p:spPr>
          <a:xfrm>
            <a:off x="5486400" y="5334000"/>
            <a:ext cx="947928" cy="1341120"/>
          </a:xfrm>
          <a:prstGeom prst="rect">
            <a:avLst/>
          </a:prstGeom>
        </p:spPr>
      </p:pic>
      <p:pic>
        <p:nvPicPr>
          <p:cNvPr id="19468" name="Picture 12" descr="http://31.media.tumblr.com/tumblr_ma5ho1bHay1ry96k9o1_500.jpg"/>
          <p:cNvPicPr>
            <a:picLocks noChangeAspect="1" noChangeArrowheads="1"/>
          </p:cNvPicPr>
          <p:nvPr/>
        </p:nvPicPr>
        <p:blipFill>
          <a:blip r:embed="rId4" cstate="print"/>
          <a:srcRect/>
          <a:stretch>
            <a:fillRect/>
          </a:stretch>
        </p:blipFill>
        <p:spPr bwMode="auto">
          <a:xfrm>
            <a:off x="7239000" y="2590800"/>
            <a:ext cx="2550304" cy="2514600"/>
          </a:xfrm>
          <a:prstGeom prst="rect">
            <a:avLst/>
          </a:prstGeom>
          <a:noFill/>
        </p:spPr>
      </p:pic>
    </p:spTree>
    <p:extLst>
      <p:ext uri="{BB962C8B-B14F-4D97-AF65-F5344CB8AC3E}">
        <p14:creationId xmlns:p14="http://schemas.microsoft.com/office/powerpoint/2010/main" val="21964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fade">
                                      <p:cBhvr>
                                        <p:cTn id="7" dur="2000"/>
                                        <p:tgtEl>
                                          <p:spTgt spid="194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Emblems to Remember</a:t>
            </a:r>
            <a:endParaRPr lang="en-US" sz="4000" dirty="0">
              <a:solidFill>
                <a:schemeClr val="bg1"/>
              </a:solidFill>
              <a:latin typeface="Book Antiqua" pitchFamily="18" charset="0"/>
            </a:endParaRPr>
          </a:p>
        </p:txBody>
      </p:sp>
      <p:sp>
        <p:nvSpPr>
          <p:cNvPr id="8" name="Rectangle 7"/>
          <p:cNvSpPr/>
          <p:nvPr/>
        </p:nvSpPr>
        <p:spPr>
          <a:xfrm>
            <a:off x="1981200" y="914400"/>
            <a:ext cx="6248400" cy="1569660"/>
          </a:xfrm>
          <a:prstGeom prst="rect">
            <a:avLst/>
          </a:prstGeom>
        </p:spPr>
        <p:txBody>
          <a:bodyPr wrap="square">
            <a:spAutoFit/>
          </a:bodyPr>
          <a:lstStyle/>
          <a:p>
            <a:r>
              <a:rPr lang="en-US" sz="2400" dirty="0">
                <a:solidFill>
                  <a:schemeClr val="bg1"/>
                </a:solidFill>
              </a:rPr>
              <a:t>What we use as emblems of the sacrament is not as important as what those emblems help us remember. </a:t>
            </a:r>
          </a:p>
          <a:p>
            <a:endParaRPr lang="en-US" sz="2400" dirty="0">
              <a:solidFill>
                <a:schemeClr val="bg1"/>
              </a:solidFill>
            </a:endParaRPr>
          </a:p>
        </p:txBody>
      </p:sp>
      <p:sp>
        <p:nvSpPr>
          <p:cNvPr id="9" name="TextBox 8"/>
          <p:cNvSpPr txBox="1"/>
          <p:nvPr/>
        </p:nvSpPr>
        <p:spPr>
          <a:xfrm>
            <a:off x="76200" y="6476999"/>
            <a:ext cx="1905000" cy="381000"/>
          </a:xfrm>
          <a:prstGeom prst="rect">
            <a:avLst/>
          </a:prstGeom>
          <a:noFill/>
        </p:spPr>
        <p:txBody>
          <a:bodyPr wrap="square" rtlCol="0">
            <a:spAutoFit/>
          </a:bodyPr>
          <a:lstStyle/>
          <a:p>
            <a:r>
              <a:rPr lang="en-US" dirty="0">
                <a:solidFill>
                  <a:schemeClr val="bg1"/>
                </a:solidFill>
              </a:rPr>
              <a:t>D&amp;C 27:2</a:t>
            </a:r>
          </a:p>
        </p:txBody>
      </p:sp>
      <p:grpSp>
        <p:nvGrpSpPr>
          <p:cNvPr id="11" name="Group 10"/>
          <p:cNvGrpSpPr/>
          <p:nvPr/>
        </p:nvGrpSpPr>
        <p:grpSpPr>
          <a:xfrm>
            <a:off x="6553200" y="1905000"/>
            <a:ext cx="3619500" cy="2133600"/>
            <a:chOff x="3886200" y="1905000"/>
            <a:chExt cx="4762500" cy="3067050"/>
          </a:xfrm>
        </p:grpSpPr>
        <p:pic>
          <p:nvPicPr>
            <p:cNvPr id="13" name="Picture 2" descr="http://galleryplus.ebayimg.com/ws/web/181462018924_1_0_1.jpg"/>
            <p:cNvPicPr>
              <a:picLocks noChangeAspect="1" noChangeArrowheads="1"/>
            </p:cNvPicPr>
            <p:nvPr/>
          </p:nvPicPr>
          <p:blipFill>
            <a:blip r:embed="rId2" cstate="print"/>
            <a:srcRect/>
            <a:stretch>
              <a:fillRect/>
            </a:stretch>
          </p:blipFill>
          <p:spPr bwMode="auto">
            <a:xfrm>
              <a:off x="3886200" y="1905000"/>
              <a:ext cx="4762500" cy="3067050"/>
            </a:xfrm>
            <a:prstGeom prst="rect">
              <a:avLst/>
            </a:prstGeom>
            <a:noFill/>
          </p:spPr>
        </p:pic>
        <p:pic>
          <p:nvPicPr>
            <p:cNvPr id="14" name="Picture 4" descr="http://www.martingut.com/art-installations/art-installation_martin-gut_666-pieces-of-the-bread-of-disgust_5.jpg"/>
            <p:cNvPicPr>
              <a:picLocks noChangeAspect="1" noChangeArrowheads="1"/>
            </p:cNvPicPr>
            <p:nvPr/>
          </p:nvPicPr>
          <p:blipFill>
            <a:blip r:embed="rId3" cstate="print"/>
            <a:srcRect l="41778" t="34667" r="31555" b="33333"/>
            <a:stretch>
              <a:fillRect/>
            </a:stretch>
          </p:blipFill>
          <p:spPr bwMode="auto">
            <a:xfrm>
              <a:off x="5029200" y="2286000"/>
              <a:ext cx="2286000" cy="1828800"/>
            </a:xfrm>
            <a:prstGeom prst="ellipse">
              <a:avLst/>
            </a:prstGeom>
            <a:ln>
              <a:noFill/>
            </a:ln>
            <a:effectLst>
              <a:softEdge rad="112500"/>
            </a:effectLst>
          </p:spPr>
        </p:pic>
      </p:grpSp>
      <p:grpSp>
        <p:nvGrpSpPr>
          <p:cNvPr id="19" name="Group 18"/>
          <p:cNvGrpSpPr/>
          <p:nvPr/>
        </p:nvGrpSpPr>
        <p:grpSpPr>
          <a:xfrm>
            <a:off x="2648856" y="3657600"/>
            <a:ext cx="3218544" cy="2712619"/>
            <a:chOff x="1124856" y="3657599"/>
            <a:chExt cx="3218544" cy="2712619"/>
          </a:xfrm>
        </p:grpSpPr>
        <p:grpSp>
          <p:nvGrpSpPr>
            <p:cNvPr id="18" name="Group 17"/>
            <p:cNvGrpSpPr/>
            <p:nvPr/>
          </p:nvGrpSpPr>
          <p:grpSpPr>
            <a:xfrm>
              <a:off x="1124856" y="3657599"/>
              <a:ext cx="3218544" cy="2712619"/>
              <a:chOff x="1124856" y="3657600"/>
              <a:chExt cx="2169886" cy="1828800"/>
            </a:xfrm>
            <a:solidFill>
              <a:schemeClr val="bg2"/>
            </a:solidFill>
          </p:grpSpPr>
          <p:sp>
            <p:nvSpPr>
              <p:cNvPr id="16" name="Trapezoid 15"/>
              <p:cNvSpPr/>
              <p:nvPr/>
            </p:nvSpPr>
            <p:spPr>
              <a:xfrm rot="10800000">
                <a:off x="1143000" y="3657600"/>
                <a:ext cx="2133600" cy="1828800"/>
              </a:xfrm>
              <a:prstGeom prst="trapezoid">
                <a:avLst>
                  <a:gd name="adj" fmla="val 276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1124856" y="3679370"/>
                <a:ext cx="2169886" cy="210458"/>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676400" y="4114800"/>
              <a:ext cx="2057400" cy="1938992"/>
            </a:xfrm>
            <a:prstGeom prst="rect">
              <a:avLst/>
            </a:prstGeom>
          </p:spPr>
          <p:txBody>
            <a:bodyPr wrap="square">
              <a:spAutoFit/>
            </a:bodyPr>
            <a:lstStyle/>
            <a:p>
              <a:pPr algn="ctr"/>
              <a:r>
                <a:rPr lang="en-US" sz="2000" b="1" dirty="0"/>
                <a:t>As we partake of the sacrament, we are to remember the atoning sacrifice of Jesus Christ.</a:t>
              </a:r>
              <a:r>
                <a:rPr lang="en-US" sz="2000" dirty="0"/>
                <a:t> </a:t>
              </a:r>
            </a:p>
          </p:txBody>
        </p:sp>
      </p:grpSp>
    </p:spTree>
    <p:extLst>
      <p:ext uri="{BB962C8B-B14F-4D97-AF65-F5344CB8AC3E}">
        <p14:creationId xmlns:p14="http://schemas.microsoft.com/office/powerpoint/2010/main" val="15091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981200" y="762000"/>
            <a:ext cx="1066800" cy="457200"/>
            <a:chOff x="1143000" y="228600"/>
            <a:chExt cx="7086600" cy="3733800"/>
          </a:xfrm>
        </p:grpSpPr>
        <p:sp>
          <p:nvSpPr>
            <p:cNvPr id="4" name="Flowchart: Manual Operation 3"/>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owchart: Manual Operation 9"/>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 Antiqua" panose="02040602050305030304" pitchFamily="18" charset="0"/>
                <a:cs typeface="Andalus" pitchFamily="18" charset="-78"/>
              </a:rPr>
              <a:t>Remembering Him</a:t>
            </a:r>
          </a:p>
        </p:txBody>
      </p:sp>
      <p:sp>
        <p:nvSpPr>
          <p:cNvPr id="28" name="Rectangle 27"/>
          <p:cNvSpPr/>
          <p:nvPr/>
        </p:nvSpPr>
        <p:spPr>
          <a:xfrm>
            <a:off x="3200400" y="762000"/>
            <a:ext cx="5257800" cy="5909310"/>
          </a:xfrm>
          <a:prstGeom prst="rect">
            <a:avLst/>
          </a:prstGeom>
        </p:spPr>
        <p:txBody>
          <a:bodyPr wrap="square">
            <a:spAutoFit/>
          </a:bodyPr>
          <a:lstStyle/>
          <a:p>
            <a:pPr marL="342900" indent="-342900"/>
            <a:r>
              <a:rPr lang="en-US" dirty="0">
                <a:solidFill>
                  <a:schemeClr val="bg1"/>
                </a:solidFill>
              </a:rPr>
              <a:t>	We remember the life of the Jesus and the model He set for us by His own life.</a:t>
            </a:r>
          </a:p>
          <a:p>
            <a:pPr marL="342900" indent="-342900">
              <a:buAutoNum type="arabicPeriod"/>
            </a:pPr>
            <a:endParaRPr lang="en-US" dirty="0">
              <a:solidFill>
                <a:schemeClr val="bg1"/>
              </a:solidFill>
            </a:endParaRPr>
          </a:p>
          <a:p>
            <a:pPr marL="342900" indent="-342900"/>
            <a:r>
              <a:rPr lang="en-US" dirty="0">
                <a:solidFill>
                  <a:schemeClr val="bg1"/>
                </a:solidFill>
              </a:rPr>
              <a:t>	We remember His atoning sacrifice made in our behalf through which He endured shame and incomprehensible pain in order to pay for our sins and bring about the Resurrection.</a:t>
            </a:r>
          </a:p>
          <a:p>
            <a:pPr marL="342900" indent="-342900">
              <a:buAutoNum type="arabicPeriod"/>
            </a:pPr>
            <a:endParaRPr lang="en-US" dirty="0">
              <a:solidFill>
                <a:schemeClr val="bg1"/>
              </a:solidFill>
            </a:endParaRPr>
          </a:p>
          <a:p>
            <a:pPr marL="342900" indent="-342900"/>
            <a:r>
              <a:rPr lang="en-US" dirty="0">
                <a:solidFill>
                  <a:schemeClr val="bg1"/>
                </a:solidFill>
              </a:rPr>
              <a:t>	We remember the covenants we have made with Him and examine how well we are keeping those covenants.</a:t>
            </a:r>
          </a:p>
          <a:p>
            <a:pPr marL="342900" indent="-342900">
              <a:buAutoNum type="arabicPeriod"/>
            </a:pPr>
            <a:endParaRPr lang="en-US" dirty="0">
              <a:solidFill>
                <a:schemeClr val="bg1"/>
              </a:solidFill>
            </a:endParaRPr>
          </a:p>
          <a:p>
            <a:pPr marL="342900" indent="-342900"/>
            <a:r>
              <a:rPr lang="en-US" dirty="0">
                <a:solidFill>
                  <a:schemeClr val="bg1"/>
                </a:solidFill>
              </a:rPr>
              <a:t>	We remember him in our everyday life by asking ourselves:	</a:t>
            </a:r>
          </a:p>
          <a:p>
            <a:pPr marL="342900" indent="-342900"/>
            <a:r>
              <a:rPr lang="en-US" dirty="0">
                <a:solidFill>
                  <a:schemeClr val="bg1"/>
                </a:solidFill>
              </a:rPr>
              <a:t>	 “What would Jesus do in this situation?” or </a:t>
            </a:r>
          </a:p>
          <a:p>
            <a:pPr marL="342900" indent="-342900"/>
            <a:r>
              <a:rPr lang="en-US" dirty="0">
                <a:solidFill>
                  <a:schemeClr val="bg1"/>
                </a:solidFill>
              </a:rPr>
              <a:t>	“How would He respond to this challenge” or </a:t>
            </a:r>
          </a:p>
          <a:p>
            <a:pPr marL="342900" indent="-342900"/>
            <a:r>
              <a:rPr lang="en-US" dirty="0">
                <a:solidFill>
                  <a:schemeClr val="bg1"/>
                </a:solidFill>
              </a:rPr>
              <a:t>	“What would He say if He were here now?” </a:t>
            </a:r>
          </a:p>
          <a:p>
            <a:pPr marL="342900" indent="-342900"/>
            <a:endParaRPr lang="en-US" dirty="0">
              <a:solidFill>
                <a:schemeClr val="bg1"/>
              </a:solidFill>
            </a:endParaRPr>
          </a:p>
          <a:p>
            <a:pPr marL="342900" indent="-342900"/>
            <a:r>
              <a:rPr lang="en-US" dirty="0">
                <a:solidFill>
                  <a:schemeClr val="bg1"/>
                </a:solidFill>
              </a:rPr>
              <a:t>	We use Him as the constant standard by which we measure all of our own thoughts, words, and actions.</a:t>
            </a:r>
          </a:p>
        </p:txBody>
      </p:sp>
      <p:grpSp>
        <p:nvGrpSpPr>
          <p:cNvPr id="12" name="Group 2"/>
          <p:cNvGrpSpPr/>
          <p:nvPr/>
        </p:nvGrpSpPr>
        <p:grpSpPr>
          <a:xfrm>
            <a:off x="1963271" y="1497106"/>
            <a:ext cx="1066800" cy="457200"/>
            <a:chOff x="1143000" y="228600"/>
            <a:chExt cx="7086600" cy="3733800"/>
          </a:xfrm>
        </p:grpSpPr>
        <p:sp>
          <p:nvSpPr>
            <p:cNvPr id="30" name="Flowchart: Manual Operation 29"/>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31"/>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 Arc 34"/>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lowchart: Manual Operation 35"/>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
          <p:cNvGrpSpPr/>
          <p:nvPr/>
        </p:nvGrpSpPr>
        <p:grpSpPr>
          <a:xfrm>
            <a:off x="2017059" y="2877670"/>
            <a:ext cx="1066800" cy="457200"/>
            <a:chOff x="1143000" y="228600"/>
            <a:chExt cx="7086600" cy="3733800"/>
          </a:xfrm>
        </p:grpSpPr>
        <p:sp>
          <p:nvSpPr>
            <p:cNvPr id="39" name="Flowchart: Manual Operation 38"/>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lock Arc 43"/>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lowchart: Manual Operation 44"/>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
          <p:cNvGrpSpPr/>
          <p:nvPr/>
        </p:nvGrpSpPr>
        <p:grpSpPr>
          <a:xfrm>
            <a:off x="2017059" y="4007223"/>
            <a:ext cx="1066800" cy="457200"/>
            <a:chOff x="1143000" y="228600"/>
            <a:chExt cx="7086600" cy="3733800"/>
          </a:xfrm>
        </p:grpSpPr>
        <p:sp>
          <p:nvSpPr>
            <p:cNvPr id="48" name="Flowchart: Manual Operation 47"/>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Block Arc 52"/>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lowchart: Manual Operation 53"/>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
          <p:cNvGrpSpPr/>
          <p:nvPr/>
        </p:nvGrpSpPr>
        <p:grpSpPr>
          <a:xfrm>
            <a:off x="2057400" y="5638800"/>
            <a:ext cx="1066800" cy="457200"/>
            <a:chOff x="1143000" y="228600"/>
            <a:chExt cx="7086600" cy="3733800"/>
          </a:xfrm>
        </p:grpSpPr>
        <p:sp>
          <p:nvSpPr>
            <p:cNvPr id="57" name="Flowchart: Manual Operation 56"/>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Manual Operation 62"/>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5" name="Picture 64" descr="1093.gif"/>
          <p:cNvPicPr>
            <a:picLocks noChangeAspect="1"/>
          </p:cNvPicPr>
          <p:nvPr/>
        </p:nvPicPr>
        <p:blipFill>
          <a:blip r:embed="rId2" cstate="print"/>
          <a:stretch>
            <a:fillRect/>
          </a:stretch>
        </p:blipFill>
        <p:spPr>
          <a:xfrm>
            <a:off x="8610600" y="1981201"/>
            <a:ext cx="1638300" cy="1213831"/>
          </a:xfrm>
          <a:prstGeom prst="rect">
            <a:avLst/>
          </a:prstGeom>
        </p:spPr>
      </p:pic>
      <p:pic>
        <p:nvPicPr>
          <p:cNvPr id="66" name="Picture 65" descr="jesus carries load.jpg"/>
          <p:cNvPicPr>
            <a:picLocks noChangeAspect="1"/>
          </p:cNvPicPr>
          <p:nvPr/>
        </p:nvPicPr>
        <p:blipFill>
          <a:blip r:embed="rId3" cstate="print"/>
          <a:stretch>
            <a:fillRect/>
          </a:stretch>
        </p:blipFill>
        <p:spPr>
          <a:xfrm>
            <a:off x="8610601" y="5334000"/>
            <a:ext cx="1663937" cy="1281052"/>
          </a:xfrm>
          <a:prstGeom prst="rect">
            <a:avLst/>
          </a:prstGeom>
        </p:spPr>
      </p:pic>
      <p:pic>
        <p:nvPicPr>
          <p:cNvPr id="22530" name="Picture 2" descr="https://www.lds.org/bc/content/shared/content/images/gospel-library/manual/36907/lds-baptism_1094019_inl.jpg"/>
          <p:cNvPicPr>
            <a:picLocks noChangeAspect="1" noChangeArrowheads="1"/>
          </p:cNvPicPr>
          <p:nvPr/>
        </p:nvPicPr>
        <p:blipFill>
          <a:blip r:embed="rId4" cstate="print"/>
          <a:srcRect/>
          <a:stretch>
            <a:fillRect/>
          </a:stretch>
        </p:blipFill>
        <p:spPr bwMode="auto">
          <a:xfrm>
            <a:off x="8915400" y="3429000"/>
            <a:ext cx="1117678" cy="1600200"/>
          </a:xfrm>
          <a:prstGeom prst="rect">
            <a:avLst/>
          </a:prstGeom>
          <a:noFill/>
        </p:spPr>
      </p:pic>
      <p:pic>
        <p:nvPicPr>
          <p:cNvPr id="69" name="Picture 68" descr="picture of Christ.jpg"/>
          <p:cNvPicPr>
            <a:picLocks noChangeAspect="1"/>
          </p:cNvPicPr>
          <p:nvPr/>
        </p:nvPicPr>
        <p:blipFill>
          <a:blip r:embed="rId5" cstate="print"/>
          <a:srcRect l="1667" r="65833" b="33333"/>
          <a:stretch>
            <a:fillRect/>
          </a:stretch>
        </p:blipFill>
        <p:spPr>
          <a:xfrm>
            <a:off x="8991600" y="228600"/>
            <a:ext cx="1017270" cy="1565031"/>
          </a:xfrm>
          <a:prstGeom prst="rect">
            <a:avLst/>
          </a:prstGeom>
        </p:spPr>
      </p:pic>
      <p:sp>
        <p:nvSpPr>
          <p:cNvPr id="70" name="TextBox 69"/>
          <p:cNvSpPr txBox="1"/>
          <p:nvPr/>
        </p:nvSpPr>
        <p:spPr>
          <a:xfrm>
            <a:off x="138545" y="6461163"/>
            <a:ext cx="1676400" cy="307777"/>
          </a:xfrm>
          <a:prstGeom prst="rect">
            <a:avLst/>
          </a:prstGeom>
          <a:noFill/>
        </p:spPr>
        <p:txBody>
          <a:bodyPr wrap="square" rtlCol="0">
            <a:spAutoFit/>
          </a:bodyPr>
          <a:lstStyle/>
          <a:p>
            <a:r>
              <a:rPr lang="en-US" sz="1400" dirty="0">
                <a:solidFill>
                  <a:schemeClr val="bg1"/>
                </a:solidFill>
              </a:rPr>
              <a:t>Student Manual</a:t>
            </a:r>
          </a:p>
        </p:txBody>
      </p:sp>
    </p:spTree>
    <p:extLst>
      <p:ext uri="{BB962C8B-B14F-4D97-AF65-F5344CB8AC3E}">
        <p14:creationId xmlns:p14="http://schemas.microsoft.com/office/powerpoint/2010/main" val="7809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2530"/>
                                        </p:tgtEl>
                                        <p:attrNameLst>
                                          <p:attrName>style.visibility</p:attrName>
                                        </p:attrNameLst>
                                      </p:cBhvr>
                                      <p:to>
                                        <p:strVal val="visible"/>
                                      </p:to>
                                    </p:set>
                                    <p:animEffect transition="in" filter="fade">
                                      <p:cBhvr>
                                        <p:cTn id="29" dur="2000"/>
                                        <p:tgtEl>
                                          <p:spTgt spid="2253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xEl>
                                              <p:pRg st="8" end="8"/>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
                                            <p:txEl>
                                              <p:pRg st="9" end="9"/>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20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xEl>
                                              <p:pRg st="11" end="11"/>
                                            </p:txEl>
                                          </p:spTgt>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Warned Against Wine</a:t>
            </a:r>
            <a:endParaRPr lang="en-US" sz="4000" dirty="0">
              <a:solidFill>
                <a:schemeClr val="bg1"/>
              </a:solidFill>
              <a:latin typeface="Book Antiqua" pitchFamily="18" charset="0"/>
            </a:endParaRPr>
          </a:p>
        </p:txBody>
      </p:sp>
      <p:sp>
        <p:nvSpPr>
          <p:cNvPr id="8" name="Rectangle 7"/>
          <p:cNvSpPr/>
          <p:nvPr/>
        </p:nvSpPr>
        <p:spPr>
          <a:xfrm>
            <a:off x="1828800" y="1524000"/>
            <a:ext cx="4267200" cy="1754326"/>
          </a:xfrm>
          <a:prstGeom prst="rect">
            <a:avLst/>
          </a:prstGeom>
        </p:spPr>
        <p:txBody>
          <a:bodyPr wrap="square">
            <a:spAutoFit/>
          </a:bodyPr>
          <a:lstStyle/>
          <a:p>
            <a:r>
              <a:rPr lang="en-US" dirty="0">
                <a:solidFill>
                  <a:schemeClr val="bg1"/>
                </a:solidFill>
              </a:rPr>
              <a:t>The Lord warned Joseph Smith not to purchase wine or strong drink (any drink with intoxicating qualities) from the enemies of the Church for use in the sacrament. </a:t>
            </a:r>
          </a:p>
          <a:p>
            <a:endParaRPr lang="en-US" dirty="0">
              <a:solidFill>
                <a:schemeClr val="bg1"/>
              </a:solidFill>
            </a:endParaRPr>
          </a:p>
        </p:txBody>
      </p:sp>
      <p:sp>
        <p:nvSpPr>
          <p:cNvPr id="9" name="TextBox 8"/>
          <p:cNvSpPr txBox="1"/>
          <p:nvPr/>
        </p:nvSpPr>
        <p:spPr>
          <a:xfrm>
            <a:off x="120072" y="6476999"/>
            <a:ext cx="1905000" cy="381000"/>
          </a:xfrm>
          <a:prstGeom prst="rect">
            <a:avLst/>
          </a:prstGeom>
          <a:noFill/>
        </p:spPr>
        <p:txBody>
          <a:bodyPr wrap="square" rtlCol="0">
            <a:spAutoFit/>
          </a:bodyPr>
          <a:lstStyle/>
          <a:p>
            <a:r>
              <a:rPr lang="en-US" dirty="0">
                <a:solidFill>
                  <a:schemeClr val="bg1"/>
                </a:solidFill>
              </a:rPr>
              <a:t>D&amp;C 27:4-5</a:t>
            </a:r>
          </a:p>
        </p:txBody>
      </p:sp>
      <p:sp>
        <p:nvSpPr>
          <p:cNvPr id="18" name="Rectangle 17"/>
          <p:cNvSpPr/>
          <p:nvPr/>
        </p:nvSpPr>
        <p:spPr>
          <a:xfrm>
            <a:off x="5943600" y="4267201"/>
            <a:ext cx="4419600" cy="2031325"/>
          </a:xfrm>
          <a:prstGeom prst="rect">
            <a:avLst/>
          </a:prstGeom>
        </p:spPr>
        <p:txBody>
          <a:bodyPr wrap="square">
            <a:spAutoFit/>
          </a:bodyPr>
          <a:lstStyle/>
          <a:p>
            <a:r>
              <a:rPr lang="en-US" dirty="0">
                <a:solidFill>
                  <a:schemeClr val="bg1"/>
                </a:solidFill>
              </a:rPr>
              <a:t>They were to use only wine that was “made new” by the Saints. </a:t>
            </a:r>
          </a:p>
          <a:p>
            <a:endParaRPr lang="en-US" dirty="0">
              <a:solidFill>
                <a:schemeClr val="bg1"/>
              </a:solidFill>
            </a:endParaRPr>
          </a:p>
          <a:p>
            <a:r>
              <a:rPr lang="en-US" dirty="0">
                <a:solidFill>
                  <a:schemeClr val="bg1"/>
                </a:solidFill>
              </a:rPr>
              <a:t>The Word of Wisdom would not be revealed for another two and a half years </a:t>
            </a:r>
          </a:p>
          <a:p>
            <a:r>
              <a:rPr lang="en-US" dirty="0">
                <a:solidFill>
                  <a:schemeClr val="bg1"/>
                </a:solidFill>
              </a:rPr>
              <a:t>in D&amp;C 89 and that in the Church today we use water for the sacrament.</a:t>
            </a:r>
          </a:p>
        </p:txBody>
      </p:sp>
      <p:pic>
        <p:nvPicPr>
          <p:cNvPr id="22530" name="Picture 2" descr="http://baltimorebottles.com/collection/pics/other/OB_0002.jpg"/>
          <p:cNvPicPr>
            <a:picLocks noChangeAspect="1" noChangeArrowheads="1"/>
          </p:cNvPicPr>
          <p:nvPr/>
        </p:nvPicPr>
        <p:blipFill>
          <a:blip r:embed="rId2" cstate="print"/>
          <a:srcRect/>
          <a:stretch>
            <a:fillRect/>
          </a:stretch>
        </p:blipFill>
        <p:spPr bwMode="auto">
          <a:xfrm>
            <a:off x="3276600" y="2819400"/>
            <a:ext cx="1921106" cy="3581400"/>
          </a:xfrm>
          <a:prstGeom prst="rect">
            <a:avLst/>
          </a:prstGeom>
          <a:noFill/>
        </p:spPr>
      </p:pic>
      <p:pic>
        <p:nvPicPr>
          <p:cNvPr id="22532" name="Picture 4" descr="http://img1.sunset.timeinc.net/sites/default/files/image/1999/01/grapes-vine-m-m.jpg"/>
          <p:cNvPicPr>
            <a:picLocks noChangeAspect="1" noChangeArrowheads="1"/>
          </p:cNvPicPr>
          <p:nvPr/>
        </p:nvPicPr>
        <p:blipFill>
          <a:blip r:embed="rId3" cstate="print"/>
          <a:srcRect/>
          <a:stretch>
            <a:fillRect/>
          </a:stretch>
        </p:blipFill>
        <p:spPr bwMode="auto">
          <a:xfrm>
            <a:off x="6553200" y="1219200"/>
            <a:ext cx="2857500" cy="2857500"/>
          </a:xfrm>
          <a:prstGeom prst="rect">
            <a:avLst/>
          </a:prstGeom>
          <a:noFill/>
        </p:spPr>
      </p:pic>
    </p:spTree>
    <p:extLst>
      <p:ext uri="{BB962C8B-B14F-4D97-AF65-F5344CB8AC3E}">
        <p14:creationId xmlns:p14="http://schemas.microsoft.com/office/powerpoint/2010/main" val="38641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1"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Book of Mormon Wine</a:t>
            </a:r>
            <a:endParaRPr lang="en-US" sz="4000" dirty="0">
              <a:solidFill>
                <a:schemeClr val="bg1"/>
              </a:solidFill>
              <a:latin typeface="Book Antiqua" pitchFamily="18" charset="0"/>
            </a:endParaRPr>
          </a:p>
        </p:txBody>
      </p:sp>
      <p:sp>
        <p:nvSpPr>
          <p:cNvPr id="8" name="Rectangle 7"/>
          <p:cNvSpPr/>
          <p:nvPr/>
        </p:nvSpPr>
        <p:spPr>
          <a:xfrm>
            <a:off x="1905000" y="1219200"/>
            <a:ext cx="4800600" cy="923330"/>
          </a:xfrm>
          <a:prstGeom prst="rect">
            <a:avLst/>
          </a:prstGeom>
        </p:spPr>
        <p:txBody>
          <a:bodyPr wrap="square">
            <a:spAutoFit/>
          </a:bodyPr>
          <a:lstStyle/>
          <a:p>
            <a:r>
              <a:rPr lang="en-US" dirty="0">
                <a:solidFill>
                  <a:schemeClr val="bg1"/>
                </a:solidFill>
              </a:rPr>
              <a:t>Wine was one of the two Sacramental emblems of the ancient Church in Book-of-Mormon lands </a:t>
            </a:r>
          </a:p>
          <a:p>
            <a:endParaRPr lang="en-US" dirty="0">
              <a:solidFill>
                <a:schemeClr val="bg1"/>
              </a:solidFill>
            </a:endParaRPr>
          </a:p>
        </p:txBody>
      </p:sp>
      <p:sp>
        <p:nvSpPr>
          <p:cNvPr id="9" name="TextBox 8"/>
          <p:cNvSpPr txBox="1"/>
          <p:nvPr/>
        </p:nvSpPr>
        <p:spPr>
          <a:xfrm>
            <a:off x="76200" y="6467292"/>
            <a:ext cx="1905000" cy="381000"/>
          </a:xfrm>
          <a:prstGeom prst="rect">
            <a:avLst/>
          </a:prstGeom>
          <a:noFill/>
        </p:spPr>
        <p:txBody>
          <a:bodyPr wrap="square" rtlCol="0">
            <a:spAutoFit/>
          </a:bodyPr>
          <a:lstStyle/>
          <a:p>
            <a:r>
              <a:rPr lang="en-US" dirty="0">
                <a:solidFill>
                  <a:schemeClr val="bg1"/>
                </a:solidFill>
              </a:rPr>
              <a:t>D&amp;C 27:4-5</a:t>
            </a:r>
          </a:p>
        </p:txBody>
      </p:sp>
      <p:sp>
        <p:nvSpPr>
          <p:cNvPr id="18" name="Rectangle 17"/>
          <p:cNvSpPr/>
          <p:nvPr/>
        </p:nvSpPr>
        <p:spPr>
          <a:xfrm>
            <a:off x="7010400" y="1143000"/>
            <a:ext cx="3048000" cy="5355312"/>
          </a:xfrm>
          <a:prstGeom prst="rect">
            <a:avLst/>
          </a:prstGeom>
        </p:spPr>
        <p:txBody>
          <a:bodyPr wrap="square">
            <a:spAutoFit/>
          </a:bodyPr>
          <a:lstStyle/>
          <a:p>
            <a:pPr fontAlgn="base"/>
            <a:r>
              <a:rPr lang="en-US" i="1" dirty="0">
                <a:solidFill>
                  <a:schemeClr val="bg1"/>
                </a:solidFill>
              </a:rPr>
              <a:t>“The manner of administering the wine—Behold, they took the cup, and said:</a:t>
            </a:r>
          </a:p>
          <a:p>
            <a:pPr fontAlgn="base"/>
            <a:endParaRPr lang="en-US" i="1" dirty="0">
              <a:solidFill>
                <a:schemeClr val="bg1"/>
              </a:solidFill>
            </a:endParaRPr>
          </a:p>
          <a:p>
            <a:pPr fontAlgn="base"/>
            <a:r>
              <a:rPr lang="en-US" i="1" dirty="0">
                <a:solidFill>
                  <a:schemeClr val="bg1"/>
                </a:solidFill>
              </a:rPr>
              <a:t>O God, the Eternal Father, we ask thee, in the name of thy Son, Jesus Christ, to bless and sanctify this wine to the souls of all those who drink of it, that they may do it in remembrance of the</a:t>
            </a:r>
            <a:r>
              <a:rPr lang="en-US" i="1" baseline="30000" dirty="0">
                <a:solidFill>
                  <a:schemeClr val="bg1"/>
                </a:solidFill>
              </a:rPr>
              <a:t> </a:t>
            </a:r>
            <a:r>
              <a:rPr lang="en-US" i="1" dirty="0">
                <a:solidFill>
                  <a:schemeClr val="bg1"/>
                </a:solidFill>
              </a:rPr>
              <a:t>blood of thy Son, which was shed for them; that they may witness unto thee, O God, the Eternal Father, that they do always remember him, that they may have his Spirit to be with them. Amen.”</a:t>
            </a:r>
          </a:p>
          <a:p>
            <a:pPr fontAlgn="base"/>
            <a:r>
              <a:rPr lang="en-US" i="1" dirty="0">
                <a:solidFill>
                  <a:schemeClr val="bg1"/>
                </a:solidFill>
              </a:rPr>
              <a:t>Moroni 5:1,2</a:t>
            </a:r>
          </a:p>
        </p:txBody>
      </p:sp>
      <p:pic>
        <p:nvPicPr>
          <p:cNvPr id="21506" name="Picture 2" descr="http://yesu-jidu.org/files/2013/06/SS-BOM-28-02.jpg"/>
          <p:cNvPicPr>
            <a:picLocks noChangeAspect="1" noChangeArrowheads="1"/>
          </p:cNvPicPr>
          <p:nvPr/>
        </p:nvPicPr>
        <p:blipFill>
          <a:blip r:embed="rId2" cstate="print"/>
          <a:srcRect/>
          <a:stretch>
            <a:fillRect/>
          </a:stretch>
        </p:blipFill>
        <p:spPr bwMode="auto">
          <a:xfrm>
            <a:off x="1981200" y="2438400"/>
            <a:ext cx="4667250" cy="3505200"/>
          </a:xfrm>
          <a:prstGeom prst="rect">
            <a:avLst/>
          </a:prstGeom>
          <a:noFill/>
        </p:spPr>
      </p:pic>
    </p:spTree>
    <p:extLst>
      <p:ext uri="{BB962C8B-B14F-4D97-AF65-F5344CB8AC3E}">
        <p14:creationId xmlns:p14="http://schemas.microsoft.com/office/powerpoint/2010/main" val="34697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New Testament Wine</a:t>
            </a:r>
            <a:endParaRPr lang="en-US" sz="4000" dirty="0">
              <a:solidFill>
                <a:schemeClr val="bg1"/>
              </a:solidFill>
              <a:latin typeface="Book Antiqua" pitchFamily="18" charset="0"/>
            </a:endParaRPr>
          </a:p>
        </p:txBody>
      </p:sp>
      <p:sp>
        <p:nvSpPr>
          <p:cNvPr id="8" name="Rectangle 7"/>
          <p:cNvSpPr/>
          <p:nvPr/>
        </p:nvSpPr>
        <p:spPr>
          <a:xfrm>
            <a:off x="1905000" y="1219200"/>
            <a:ext cx="4800600" cy="1107996"/>
          </a:xfrm>
          <a:prstGeom prst="rect">
            <a:avLst/>
          </a:prstGeom>
        </p:spPr>
        <p:txBody>
          <a:bodyPr wrap="square">
            <a:spAutoFit/>
          </a:bodyPr>
          <a:lstStyle/>
          <a:p>
            <a:r>
              <a:rPr lang="en-US" dirty="0">
                <a:solidFill>
                  <a:schemeClr val="bg1"/>
                </a:solidFill>
              </a:rPr>
              <a:t>The New Testament Churches used wine diluted with water</a:t>
            </a:r>
          </a:p>
          <a:p>
            <a:r>
              <a:rPr lang="en-US" sz="1200" dirty="0">
                <a:solidFill>
                  <a:schemeClr val="bg1"/>
                </a:solidFill>
              </a:rPr>
              <a:t>Smith and </a:t>
            </a:r>
            <a:r>
              <a:rPr lang="en-US" sz="1200" dirty="0" err="1">
                <a:solidFill>
                  <a:schemeClr val="bg1"/>
                </a:solidFill>
              </a:rPr>
              <a:t>Syodahl</a:t>
            </a:r>
            <a:endParaRPr lang="en-US" sz="1200" dirty="0">
              <a:solidFill>
                <a:schemeClr val="bg1"/>
              </a:solidFill>
            </a:endParaRPr>
          </a:p>
          <a:p>
            <a:endParaRPr lang="en-US" dirty="0">
              <a:solidFill>
                <a:schemeClr val="bg1"/>
              </a:solidFill>
            </a:endParaRPr>
          </a:p>
        </p:txBody>
      </p:sp>
      <p:sp>
        <p:nvSpPr>
          <p:cNvPr id="9" name="TextBox 8"/>
          <p:cNvSpPr txBox="1"/>
          <p:nvPr/>
        </p:nvSpPr>
        <p:spPr>
          <a:xfrm>
            <a:off x="73891" y="6476999"/>
            <a:ext cx="1905000" cy="381000"/>
          </a:xfrm>
          <a:prstGeom prst="rect">
            <a:avLst/>
          </a:prstGeom>
          <a:noFill/>
        </p:spPr>
        <p:txBody>
          <a:bodyPr wrap="square" rtlCol="0">
            <a:spAutoFit/>
          </a:bodyPr>
          <a:lstStyle/>
          <a:p>
            <a:r>
              <a:rPr lang="en-US" dirty="0">
                <a:solidFill>
                  <a:schemeClr val="bg1"/>
                </a:solidFill>
              </a:rPr>
              <a:t>D&amp;C 27:4</a:t>
            </a:r>
          </a:p>
        </p:txBody>
      </p:sp>
      <p:sp>
        <p:nvSpPr>
          <p:cNvPr id="18" name="Rectangle 17"/>
          <p:cNvSpPr/>
          <p:nvPr/>
        </p:nvSpPr>
        <p:spPr>
          <a:xfrm>
            <a:off x="7315200" y="2362200"/>
            <a:ext cx="3048000" cy="2308324"/>
          </a:xfrm>
          <a:prstGeom prst="rect">
            <a:avLst/>
          </a:prstGeom>
        </p:spPr>
        <p:txBody>
          <a:bodyPr wrap="square">
            <a:spAutoFit/>
          </a:bodyPr>
          <a:lstStyle/>
          <a:p>
            <a:pPr fontAlgn="base"/>
            <a:r>
              <a:rPr lang="en-US" i="1" dirty="0">
                <a:solidFill>
                  <a:schemeClr val="bg1"/>
                </a:solidFill>
              </a:rPr>
              <a:t>“After the same manner also he took the cup, when he had supped, saying, This cup is the new testament in my blood: this do ye, as oft as ye drink it, in remembrance of me.”</a:t>
            </a:r>
          </a:p>
          <a:p>
            <a:pPr fontAlgn="base"/>
            <a:r>
              <a:rPr lang="en-US" i="1" dirty="0">
                <a:solidFill>
                  <a:schemeClr val="bg1"/>
                </a:solidFill>
              </a:rPr>
              <a:t>1 Corinthians 11:25</a:t>
            </a:r>
          </a:p>
        </p:txBody>
      </p:sp>
      <p:sp>
        <p:nvSpPr>
          <p:cNvPr id="10" name="Rectangle 9"/>
          <p:cNvSpPr/>
          <p:nvPr/>
        </p:nvSpPr>
        <p:spPr>
          <a:xfrm>
            <a:off x="4572000" y="5486401"/>
            <a:ext cx="5486400" cy="1015663"/>
          </a:xfrm>
          <a:prstGeom prst="rect">
            <a:avLst/>
          </a:prstGeom>
        </p:spPr>
        <p:txBody>
          <a:bodyPr wrap="square">
            <a:spAutoFit/>
          </a:bodyPr>
          <a:lstStyle/>
          <a:p>
            <a:r>
              <a:rPr lang="en-US" sz="2000" dirty="0">
                <a:solidFill>
                  <a:schemeClr val="bg1"/>
                </a:solidFill>
              </a:rPr>
              <a:t>Nothing is mentioned as to what was in the cup….it was to represent Jesus’ blood.</a:t>
            </a:r>
          </a:p>
          <a:p>
            <a:endParaRPr lang="en-US" sz="2000" dirty="0">
              <a:solidFill>
                <a:schemeClr val="bg1"/>
              </a:solidFill>
            </a:endParaRPr>
          </a:p>
        </p:txBody>
      </p:sp>
      <p:pic>
        <p:nvPicPr>
          <p:cNvPr id="21508" name="Picture 4" descr="http://jamestabor.com/wp-content/uploads/2013/03/LastSupper.jpg"/>
          <p:cNvPicPr>
            <a:picLocks noChangeAspect="1" noChangeArrowheads="1"/>
          </p:cNvPicPr>
          <p:nvPr/>
        </p:nvPicPr>
        <p:blipFill>
          <a:blip r:embed="rId2" cstate="print"/>
          <a:srcRect/>
          <a:stretch>
            <a:fillRect/>
          </a:stretch>
        </p:blipFill>
        <p:spPr bwMode="auto">
          <a:xfrm>
            <a:off x="1752600" y="2057401"/>
            <a:ext cx="5334000" cy="3004821"/>
          </a:xfrm>
          <a:prstGeom prst="rect">
            <a:avLst/>
          </a:prstGeom>
          <a:noFill/>
        </p:spPr>
      </p:pic>
      <p:pic>
        <p:nvPicPr>
          <p:cNvPr id="3" name="Picture 2">
            <a:extLst>
              <a:ext uri="{FF2B5EF4-FFF2-40B4-BE49-F238E27FC236}">
                <a16:creationId xmlns:a16="http://schemas.microsoft.com/office/drawing/2014/main" id="{7BF81397-4C46-4581-ABDB-F41DF89AE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89" y="229496"/>
            <a:ext cx="1165075" cy="887676"/>
          </a:xfrm>
          <a:prstGeom prst="rect">
            <a:avLst/>
          </a:prstGeom>
        </p:spPr>
      </p:pic>
    </p:spTree>
    <p:extLst>
      <p:ext uri="{BB962C8B-B14F-4D97-AF65-F5344CB8AC3E}">
        <p14:creationId xmlns:p14="http://schemas.microsoft.com/office/powerpoint/2010/main" val="22473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4437</Words>
  <Application>Microsoft Office PowerPoint</Application>
  <PresentationFormat>Widescreen</PresentationFormat>
  <Paragraphs>285</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 Light</vt:lpstr>
      <vt:lpstr>Calibri</vt:lpstr>
      <vt:lpstr>Book Antiqua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2018-04-20T14:34:32Z</dcterms:created>
  <dcterms:modified xsi:type="dcterms:W3CDTF">2020-07-09T14:18:54Z</dcterms:modified>
</cp:coreProperties>
</file>