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62" r:id="rId3"/>
    <p:sldId id="259" r:id="rId4"/>
    <p:sldId id="263" r:id="rId5"/>
    <p:sldId id="264" r:id="rId6"/>
    <p:sldId id="261" r:id="rId7"/>
    <p:sldId id="265" r:id="rId8"/>
    <p:sldId id="266" r:id="rId9"/>
    <p:sldId id="267" r:id="rId10"/>
    <p:sldId id="268" r:id="rId11"/>
    <p:sldId id="270" r:id="rId12"/>
    <p:sldId id="273" r:id="rId13"/>
    <p:sldId id="271" r:id="rId14"/>
    <p:sldId id="276" r:id="rId15"/>
    <p:sldId id="277" r:id="rId16"/>
    <p:sldId id="274" r:id="rId17"/>
    <p:sldId id="275" r:id="rId18"/>
    <p:sldId id="258" r:id="rId19"/>
    <p:sldId id="260" r:id="rId20"/>
    <p:sldId id="269" r:id="rId21"/>
    <p:sldId id="272" r:id="rId22"/>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Eras Bold ITC" panose="020B0907030504020204" pitchFamily="3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5" autoAdjust="0"/>
    <p:restoredTop sz="94660"/>
  </p:normalViewPr>
  <p:slideViewPr>
    <p:cSldViewPr snapToGrid="0">
      <p:cViewPr varScale="1">
        <p:scale>
          <a:sx n="64" d="100"/>
          <a:sy n="64" d="100"/>
        </p:scale>
        <p:origin x="64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191E5-3000-4DA6-B270-D37A226366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C7EF51-DE45-4208-B9DB-6F64E95117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37B414-611E-49A2-8566-937E365B4686}"/>
              </a:ext>
            </a:extLst>
          </p:cNvPr>
          <p:cNvSpPr>
            <a:spLocks noGrp="1"/>
          </p:cNvSpPr>
          <p:nvPr>
            <p:ph type="dt" sz="half" idx="10"/>
          </p:nvPr>
        </p:nvSpPr>
        <p:spPr/>
        <p:txBody>
          <a:bodyPr/>
          <a:lstStyle/>
          <a:p>
            <a:fld id="{2E62FBF1-76E9-45A3-BA0A-57B7CCC21825}" type="datetimeFigureOut">
              <a:rPr lang="en-US" smtClean="0"/>
              <a:t>7/9/2020</a:t>
            </a:fld>
            <a:endParaRPr lang="en-US"/>
          </a:p>
        </p:txBody>
      </p:sp>
      <p:sp>
        <p:nvSpPr>
          <p:cNvPr id="5" name="Footer Placeholder 4">
            <a:extLst>
              <a:ext uri="{FF2B5EF4-FFF2-40B4-BE49-F238E27FC236}">
                <a16:creationId xmlns:a16="http://schemas.microsoft.com/office/drawing/2014/main" id="{E67A09B6-1060-44EF-BE48-8354066F15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CA4A3C-C026-4B28-B703-2901B990B065}"/>
              </a:ext>
            </a:extLst>
          </p:cNvPr>
          <p:cNvSpPr>
            <a:spLocks noGrp="1"/>
          </p:cNvSpPr>
          <p:nvPr>
            <p:ph type="sldNum" sz="quarter" idx="12"/>
          </p:nvPr>
        </p:nvSpPr>
        <p:spPr/>
        <p:txBody>
          <a:bodyPr/>
          <a:lstStyle/>
          <a:p>
            <a:fld id="{34B0B7EC-0219-494B-B9CD-64850CC24EB2}" type="slidenum">
              <a:rPr lang="en-US" smtClean="0"/>
              <a:t>‹#›</a:t>
            </a:fld>
            <a:endParaRPr lang="en-US"/>
          </a:p>
        </p:txBody>
      </p:sp>
    </p:spTree>
    <p:extLst>
      <p:ext uri="{BB962C8B-B14F-4D97-AF65-F5344CB8AC3E}">
        <p14:creationId xmlns:p14="http://schemas.microsoft.com/office/powerpoint/2010/main" val="3288199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AB681-5C79-494A-B5FC-8D30DC8B8A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B2A693-ECBB-4DB8-940B-0801EB05A72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729838-EFB1-4F50-A06F-B0750D3A33F2}"/>
              </a:ext>
            </a:extLst>
          </p:cNvPr>
          <p:cNvSpPr>
            <a:spLocks noGrp="1"/>
          </p:cNvSpPr>
          <p:nvPr>
            <p:ph type="dt" sz="half" idx="10"/>
          </p:nvPr>
        </p:nvSpPr>
        <p:spPr/>
        <p:txBody>
          <a:bodyPr/>
          <a:lstStyle/>
          <a:p>
            <a:fld id="{2E62FBF1-76E9-45A3-BA0A-57B7CCC21825}" type="datetimeFigureOut">
              <a:rPr lang="en-US" smtClean="0"/>
              <a:t>7/9/2020</a:t>
            </a:fld>
            <a:endParaRPr lang="en-US"/>
          </a:p>
        </p:txBody>
      </p:sp>
      <p:sp>
        <p:nvSpPr>
          <p:cNvPr id="5" name="Footer Placeholder 4">
            <a:extLst>
              <a:ext uri="{FF2B5EF4-FFF2-40B4-BE49-F238E27FC236}">
                <a16:creationId xmlns:a16="http://schemas.microsoft.com/office/drawing/2014/main" id="{C8C9DEEF-B459-4E98-9F89-04ACA8EC00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57E14E-8D95-4620-BF79-DEF79EBBE4D2}"/>
              </a:ext>
            </a:extLst>
          </p:cNvPr>
          <p:cNvSpPr>
            <a:spLocks noGrp="1"/>
          </p:cNvSpPr>
          <p:nvPr>
            <p:ph type="sldNum" sz="quarter" idx="12"/>
          </p:nvPr>
        </p:nvSpPr>
        <p:spPr/>
        <p:txBody>
          <a:bodyPr/>
          <a:lstStyle/>
          <a:p>
            <a:fld id="{34B0B7EC-0219-494B-B9CD-64850CC24EB2}" type="slidenum">
              <a:rPr lang="en-US" smtClean="0"/>
              <a:t>‹#›</a:t>
            </a:fld>
            <a:endParaRPr lang="en-US"/>
          </a:p>
        </p:txBody>
      </p:sp>
    </p:spTree>
    <p:extLst>
      <p:ext uri="{BB962C8B-B14F-4D97-AF65-F5344CB8AC3E}">
        <p14:creationId xmlns:p14="http://schemas.microsoft.com/office/powerpoint/2010/main" val="3060482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DD5182-AC1A-4E37-87F0-8DB24615D3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A2CDD5-20B8-463C-B4E9-3067270F947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45E3BA-E879-4826-B29D-D27AB6392592}"/>
              </a:ext>
            </a:extLst>
          </p:cNvPr>
          <p:cNvSpPr>
            <a:spLocks noGrp="1"/>
          </p:cNvSpPr>
          <p:nvPr>
            <p:ph type="dt" sz="half" idx="10"/>
          </p:nvPr>
        </p:nvSpPr>
        <p:spPr/>
        <p:txBody>
          <a:bodyPr/>
          <a:lstStyle/>
          <a:p>
            <a:fld id="{2E62FBF1-76E9-45A3-BA0A-57B7CCC21825}" type="datetimeFigureOut">
              <a:rPr lang="en-US" smtClean="0"/>
              <a:t>7/9/2020</a:t>
            </a:fld>
            <a:endParaRPr lang="en-US"/>
          </a:p>
        </p:txBody>
      </p:sp>
      <p:sp>
        <p:nvSpPr>
          <p:cNvPr id="5" name="Footer Placeholder 4">
            <a:extLst>
              <a:ext uri="{FF2B5EF4-FFF2-40B4-BE49-F238E27FC236}">
                <a16:creationId xmlns:a16="http://schemas.microsoft.com/office/drawing/2014/main" id="{E53BA229-FB2D-47F1-9BDA-CDB63A56C1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F457C4-BCCA-4700-BFD6-B8D10B9BC822}"/>
              </a:ext>
            </a:extLst>
          </p:cNvPr>
          <p:cNvSpPr>
            <a:spLocks noGrp="1"/>
          </p:cNvSpPr>
          <p:nvPr>
            <p:ph type="sldNum" sz="quarter" idx="12"/>
          </p:nvPr>
        </p:nvSpPr>
        <p:spPr/>
        <p:txBody>
          <a:bodyPr/>
          <a:lstStyle/>
          <a:p>
            <a:fld id="{34B0B7EC-0219-494B-B9CD-64850CC24EB2}" type="slidenum">
              <a:rPr lang="en-US" smtClean="0"/>
              <a:t>‹#›</a:t>
            </a:fld>
            <a:endParaRPr lang="en-US"/>
          </a:p>
        </p:txBody>
      </p:sp>
    </p:spTree>
    <p:extLst>
      <p:ext uri="{BB962C8B-B14F-4D97-AF65-F5344CB8AC3E}">
        <p14:creationId xmlns:p14="http://schemas.microsoft.com/office/powerpoint/2010/main" val="789015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E60BC-48FA-43F1-BF06-04F1C36338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BDB2FB-7B51-4329-8334-A8723875358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FAB23-DE8C-42B1-AF55-3BDCCA1E4F07}"/>
              </a:ext>
            </a:extLst>
          </p:cNvPr>
          <p:cNvSpPr>
            <a:spLocks noGrp="1"/>
          </p:cNvSpPr>
          <p:nvPr>
            <p:ph type="dt" sz="half" idx="10"/>
          </p:nvPr>
        </p:nvSpPr>
        <p:spPr/>
        <p:txBody>
          <a:bodyPr/>
          <a:lstStyle/>
          <a:p>
            <a:fld id="{2E62FBF1-76E9-45A3-BA0A-57B7CCC21825}" type="datetimeFigureOut">
              <a:rPr lang="en-US" smtClean="0"/>
              <a:t>7/9/2020</a:t>
            </a:fld>
            <a:endParaRPr lang="en-US"/>
          </a:p>
        </p:txBody>
      </p:sp>
      <p:sp>
        <p:nvSpPr>
          <p:cNvPr id="5" name="Footer Placeholder 4">
            <a:extLst>
              <a:ext uri="{FF2B5EF4-FFF2-40B4-BE49-F238E27FC236}">
                <a16:creationId xmlns:a16="http://schemas.microsoft.com/office/drawing/2014/main" id="{55651123-E775-4749-9A2B-4A734ED517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E9143A-3FBC-4056-8879-84F259E47B5B}"/>
              </a:ext>
            </a:extLst>
          </p:cNvPr>
          <p:cNvSpPr>
            <a:spLocks noGrp="1"/>
          </p:cNvSpPr>
          <p:nvPr>
            <p:ph type="sldNum" sz="quarter" idx="12"/>
          </p:nvPr>
        </p:nvSpPr>
        <p:spPr/>
        <p:txBody>
          <a:bodyPr/>
          <a:lstStyle/>
          <a:p>
            <a:fld id="{34B0B7EC-0219-494B-B9CD-64850CC24EB2}" type="slidenum">
              <a:rPr lang="en-US" smtClean="0"/>
              <a:t>‹#›</a:t>
            </a:fld>
            <a:endParaRPr lang="en-US"/>
          </a:p>
        </p:txBody>
      </p:sp>
    </p:spTree>
    <p:extLst>
      <p:ext uri="{BB962C8B-B14F-4D97-AF65-F5344CB8AC3E}">
        <p14:creationId xmlns:p14="http://schemas.microsoft.com/office/powerpoint/2010/main" val="4258113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F46E6-3350-4851-9FC5-F0E6EE3AB0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AF58F7-D79C-4CAB-B964-7110EB6AD2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1ABF148-5834-4E8E-B2D7-49EF87B72843}"/>
              </a:ext>
            </a:extLst>
          </p:cNvPr>
          <p:cNvSpPr>
            <a:spLocks noGrp="1"/>
          </p:cNvSpPr>
          <p:nvPr>
            <p:ph type="dt" sz="half" idx="10"/>
          </p:nvPr>
        </p:nvSpPr>
        <p:spPr/>
        <p:txBody>
          <a:bodyPr/>
          <a:lstStyle/>
          <a:p>
            <a:fld id="{2E62FBF1-76E9-45A3-BA0A-57B7CCC21825}" type="datetimeFigureOut">
              <a:rPr lang="en-US" smtClean="0"/>
              <a:t>7/9/2020</a:t>
            </a:fld>
            <a:endParaRPr lang="en-US"/>
          </a:p>
        </p:txBody>
      </p:sp>
      <p:sp>
        <p:nvSpPr>
          <p:cNvPr id="5" name="Footer Placeholder 4">
            <a:extLst>
              <a:ext uri="{FF2B5EF4-FFF2-40B4-BE49-F238E27FC236}">
                <a16:creationId xmlns:a16="http://schemas.microsoft.com/office/drawing/2014/main" id="{4327ACF6-5AC2-44D1-ABD3-1900F3B5B0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362151-4C84-462F-9806-B629A2EF22B7}"/>
              </a:ext>
            </a:extLst>
          </p:cNvPr>
          <p:cNvSpPr>
            <a:spLocks noGrp="1"/>
          </p:cNvSpPr>
          <p:nvPr>
            <p:ph type="sldNum" sz="quarter" idx="12"/>
          </p:nvPr>
        </p:nvSpPr>
        <p:spPr/>
        <p:txBody>
          <a:bodyPr/>
          <a:lstStyle/>
          <a:p>
            <a:fld id="{34B0B7EC-0219-494B-B9CD-64850CC24EB2}" type="slidenum">
              <a:rPr lang="en-US" smtClean="0"/>
              <a:t>‹#›</a:t>
            </a:fld>
            <a:endParaRPr lang="en-US"/>
          </a:p>
        </p:txBody>
      </p:sp>
    </p:spTree>
    <p:extLst>
      <p:ext uri="{BB962C8B-B14F-4D97-AF65-F5344CB8AC3E}">
        <p14:creationId xmlns:p14="http://schemas.microsoft.com/office/powerpoint/2010/main" val="751726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EE601-6B06-435E-91F0-9CCA4CC0E9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B2059A-5F6B-4D4D-87B1-9E0ED5522F8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4EBFC1-66E8-4528-8901-D51E8059EC7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EBB598-C92B-4419-B59D-0C89C60FDF83}"/>
              </a:ext>
            </a:extLst>
          </p:cNvPr>
          <p:cNvSpPr>
            <a:spLocks noGrp="1"/>
          </p:cNvSpPr>
          <p:nvPr>
            <p:ph type="dt" sz="half" idx="10"/>
          </p:nvPr>
        </p:nvSpPr>
        <p:spPr/>
        <p:txBody>
          <a:bodyPr/>
          <a:lstStyle/>
          <a:p>
            <a:fld id="{2E62FBF1-76E9-45A3-BA0A-57B7CCC21825}" type="datetimeFigureOut">
              <a:rPr lang="en-US" smtClean="0"/>
              <a:t>7/9/2020</a:t>
            </a:fld>
            <a:endParaRPr lang="en-US"/>
          </a:p>
        </p:txBody>
      </p:sp>
      <p:sp>
        <p:nvSpPr>
          <p:cNvPr id="6" name="Footer Placeholder 5">
            <a:extLst>
              <a:ext uri="{FF2B5EF4-FFF2-40B4-BE49-F238E27FC236}">
                <a16:creationId xmlns:a16="http://schemas.microsoft.com/office/drawing/2014/main" id="{E1965C3C-ECB8-49FB-B374-285D5CE0F0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43CF91-EE5F-4C2B-A293-EEC8A7FAFFB5}"/>
              </a:ext>
            </a:extLst>
          </p:cNvPr>
          <p:cNvSpPr>
            <a:spLocks noGrp="1"/>
          </p:cNvSpPr>
          <p:nvPr>
            <p:ph type="sldNum" sz="quarter" idx="12"/>
          </p:nvPr>
        </p:nvSpPr>
        <p:spPr/>
        <p:txBody>
          <a:bodyPr/>
          <a:lstStyle/>
          <a:p>
            <a:fld id="{34B0B7EC-0219-494B-B9CD-64850CC24EB2}" type="slidenum">
              <a:rPr lang="en-US" smtClean="0"/>
              <a:t>‹#›</a:t>
            </a:fld>
            <a:endParaRPr lang="en-US"/>
          </a:p>
        </p:txBody>
      </p:sp>
    </p:spTree>
    <p:extLst>
      <p:ext uri="{BB962C8B-B14F-4D97-AF65-F5344CB8AC3E}">
        <p14:creationId xmlns:p14="http://schemas.microsoft.com/office/powerpoint/2010/main" val="4250064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EAF99-CE78-4B4F-ACE9-AC128A452A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630558-2097-4171-8CBF-45D77ECB15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B5E9AE1-505F-4B4F-B384-EC787C7D305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BDF12A-3FC8-478D-910C-3CAEDBC942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C0E277E-4354-49C3-B581-0293ED369C8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E54452-3A5D-47E0-86C7-05A6CF2B2739}"/>
              </a:ext>
            </a:extLst>
          </p:cNvPr>
          <p:cNvSpPr>
            <a:spLocks noGrp="1"/>
          </p:cNvSpPr>
          <p:nvPr>
            <p:ph type="dt" sz="half" idx="10"/>
          </p:nvPr>
        </p:nvSpPr>
        <p:spPr/>
        <p:txBody>
          <a:bodyPr/>
          <a:lstStyle/>
          <a:p>
            <a:fld id="{2E62FBF1-76E9-45A3-BA0A-57B7CCC21825}" type="datetimeFigureOut">
              <a:rPr lang="en-US" smtClean="0"/>
              <a:t>7/9/2020</a:t>
            </a:fld>
            <a:endParaRPr lang="en-US"/>
          </a:p>
        </p:txBody>
      </p:sp>
      <p:sp>
        <p:nvSpPr>
          <p:cNvPr id="8" name="Footer Placeholder 7">
            <a:extLst>
              <a:ext uri="{FF2B5EF4-FFF2-40B4-BE49-F238E27FC236}">
                <a16:creationId xmlns:a16="http://schemas.microsoft.com/office/drawing/2014/main" id="{FC13B8F6-461A-46EA-BC81-262297C679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060604-CB47-490A-8939-594AAD78130F}"/>
              </a:ext>
            </a:extLst>
          </p:cNvPr>
          <p:cNvSpPr>
            <a:spLocks noGrp="1"/>
          </p:cNvSpPr>
          <p:nvPr>
            <p:ph type="sldNum" sz="quarter" idx="12"/>
          </p:nvPr>
        </p:nvSpPr>
        <p:spPr/>
        <p:txBody>
          <a:bodyPr/>
          <a:lstStyle/>
          <a:p>
            <a:fld id="{34B0B7EC-0219-494B-B9CD-64850CC24EB2}" type="slidenum">
              <a:rPr lang="en-US" smtClean="0"/>
              <a:t>‹#›</a:t>
            </a:fld>
            <a:endParaRPr lang="en-US"/>
          </a:p>
        </p:txBody>
      </p:sp>
    </p:spTree>
    <p:extLst>
      <p:ext uri="{BB962C8B-B14F-4D97-AF65-F5344CB8AC3E}">
        <p14:creationId xmlns:p14="http://schemas.microsoft.com/office/powerpoint/2010/main" val="199228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75B0C-A0B1-4C84-A89E-1A8C475666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5C31F7-C5CD-4402-ABDE-BFD1CF202ED1}"/>
              </a:ext>
            </a:extLst>
          </p:cNvPr>
          <p:cNvSpPr>
            <a:spLocks noGrp="1"/>
          </p:cNvSpPr>
          <p:nvPr>
            <p:ph type="dt" sz="half" idx="10"/>
          </p:nvPr>
        </p:nvSpPr>
        <p:spPr/>
        <p:txBody>
          <a:bodyPr/>
          <a:lstStyle/>
          <a:p>
            <a:fld id="{2E62FBF1-76E9-45A3-BA0A-57B7CCC21825}" type="datetimeFigureOut">
              <a:rPr lang="en-US" smtClean="0"/>
              <a:t>7/9/2020</a:t>
            </a:fld>
            <a:endParaRPr lang="en-US"/>
          </a:p>
        </p:txBody>
      </p:sp>
      <p:sp>
        <p:nvSpPr>
          <p:cNvPr id="4" name="Footer Placeholder 3">
            <a:extLst>
              <a:ext uri="{FF2B5EF4-FFF2-40B4-BE49-F238E27FC236}">
                <a16:creationId xmlns:a16="http://schemas.microsoft.com/office/drawing/2014/main" id="{B47AE740-9C40-4ADE-BCFC-BAAD753A1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A2FC9E-CBE4-4745-87BE-2600FCA67F0E}"/>
              </a:ext>
            </a:extLst>
          </p:cNvPr>
          <p:cNvSpPr>
            <a:spLocks noGrp="1"/>
          </p:cNvSpPr>
          <p:nvPr>
            <p:ph type="sldNum" sz="quarter" idx="12"/>
          </p:nvPr>
        </p:nvSpPr>
        <p:spPr/>
        <p:txBody>
          <a:bodyPr/>
          <a:lstStyle/>
          <a:p>
            <a:fld id="{34B0B7EC-0219-494B-B9CD-64850CC24EB2}" type="slidenum">
              <a:rPr lang="en-US" smtClean="0"/>
              <a:t>‹#›</a:t>
            </a:fld>
            <a:endParaRPr lang="en-US"/>
          </a:p>
        </p:txBody>
      </p:sp>
    </p:spTree>
    <p:extLst>
      <p:ext uri="{BB962C8B-B14F-4D97-AF65-F5344CB8AC3E}">
        <p14:creationId xmlns:p14="http://schemas.microsoft.com/office/powerpoint/2010/main" val="2558831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5929B1-5E86-4812-BCEB-9530E97C945E}"/>
              </a:ext>
            </a:extLst>
          </p:cNvPr>
          <p:cNvSpPr>
            <a:spLocks noGrp="1"/>
          </p:cNvSpPr>
          <p:nvPr>
            <p:ph type="dt" sz="half" idx="10"/>
          </p:nvPr>
        </p:nvSpPr>
        <p:spPr/>
        <p:txBody>
          <a:bodyPr/>
          <a:lstStyle/>
          <a:p>
            <a:fld id="{2E62FBF1-76E9-45A3-BA0A-57B7CCC21825}" type="datetimeFigureOut">
              <a:rPr lang="en-US" smtClean="0"/>
              <a:t>7/9/2020</a:t>
            </a:fld>
            <a:endParaRPr lang="en-US"/>
          </a:p>
        </p:txBody>
      </p:sp>
      <p:sp>
        <p:nvSpPr>
          <p:cNvPr id="3" name="Footer Placeholder 2">
            <a:extLst>
              <a:ext uri="{FF2B5EF4-FFF2-40B4-BE49-F238E27FC236}">
                <a16:creationId xmlns:a16="http://schemas.microsoft.com/office/drawing/2014/main" id="{D1A59317-7ABC-4183-A4BA-21D3AA0BFD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61FC88-129A-412E-8D8A-FCF71EDCB320}"/>
              </a:ext>
            </a:extLst>
          </p:cNvPr>
          <p:cNvSpPr>
            <a:spLocks noGrp="1"/>
          </p:cNvSpPr>
          <p:nvPr>
            <p:ph type="sldNum" sz="quarter" idx="12"/>
          </p:nvPr>
        </p:nvSpPr>
        <p:spPr/>
        <p:txBody>
          <a:bodyPr/>
          <a:lstStyle/>
          <a:p>
            <a:fld id="{34B0B7EC-0219-494B-B9CD-64850CC24EB2}" type="slidenum">
              <a:rPr lang="en-US" smtClean="0"/>
              <a:t>‹#›</a:t>
            </a:fld>
            <a:endParaRPr lang="en-US"/>
          </a:p>
        </p:txBody>
      </p:sp>
    </p:spTree>
    <p:extLst>
      <p:ext uri="{BB962C8B-B14F-4D97-AF65-F5344CB8AC3E}">
        <p14:creationId xmlns:p14="http://schemas.microsoft.com/office/powerpoint/2010/main" val="1608565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1316F-BFD0-42F8-96BF-19A1853A15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C04767-02A7-45A6-98BA-CB60D1E70F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653657-AAC6-431C-B4DC-D1D4FFB07D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6017E6-167F-487B-BEC0-01B663BD2ECD}"/>
              </a:ext>
            </a:extLst>
          </p:cNvPr>
          <p:cNvSpPr>
            <a:spLocks noGrp="1"/>
          </p:cNvSpPr>
          <p:nvPr>
            <p:ph type="dt" sz="half" idx="10"/>
          </p:nvPr>
        </p:nvSpPr>
        <p:spPr/>
        <p:txBody>
          <a:bodyPr/>
          <a:lstStyle/>
          <a:p>
            <a:fld id="{2E62FBF1-76E9-45A3-BA0A-57B7CCC21825}" type="datetimeFigureOut">
              <a:rPr lang="en-US" smtClean="0"/>
              <a:t>7/9/2020</a:t>
            </a:fld>
            <a:endParaRPr lang="en-US"/>
          </a:p>
        </p:txBody>
      </p:sp>
      <p:sp>
        <p:nvSpPr>
          <p:cNvPr id="6" name="Footer Placeholder 5">
            <a:extLst>
              <a:ext uri="{FF2B5EF4-FFF2-40B4-BE49-F238E27FC236}">
                <a16:creationId xmlns:a16="http://schemas.microsoft.com/office/drawing/2014/main" id="{327D9CC7-6457-4513-A552-1CA863DF59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639BE3-69EA-4233-9689-F22E10C4CA8E}"/>
              </a:ext>
            </a:extLst>
          </p:cNvPr>
          <p:cNvSpPr>
            <a:spLocks noGrp="1"/>
          </p:cNvSpPr>
          <p:nvPr>
            <p:ph type="sldNum" sz="quarter" idx="12"/>
          </p:nvPr>
        </p:nvSpPr>
        <p:spPr/>
        <p:txBody>
          <a:bodyPr/>
          <a:lstStyle/>
          <a:p>
            <a:fld id="{34B0B7EC-0219-494B-B9CD-64850CC24EB2}" type="slidenum">
              <a:rPr lang="en-US" smtClean="0"/>
              <a:t>‹#›</a:t>
            </a:fld>
            <a:endParaRPr lang="en-US"/>
          </a:p>
        </p:txBody>
      </p:sp>
    </p:spTree>
    <p:extLst>
      <p:ext uri="{BB962C8B-B14F-4D97-AF65-F5344CB8AC3E}">
        <p14:creationId xmlns:p14="http://schemas.microsoft.com/office/powerpoint/2010/main" val="1917712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971D3-42FC-4C1E-BDAE-663BC81DB6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4A7552-3272-43DC-9DC7-0B520EABC1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ABF42A-7C46-4647-A8B2-1B70BF8014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FA8C79B-F52E-4D35-87D2-CAD753E61BEF}"/>
              </a:ext>
            </a:extLst>
          </p:cNvPr>
          <p:cNvSpPr>
            <a:spLocks noGrp="1"/>
          </p:cNvSpPr>
          <p:nvPr>
            <p:ph type="dt" sz="half" idx="10"/>
          </p:nvPr>
        </p:nvSpPr>
        <p:spPr/>
        <p:txBody>
          <a:bodyPr/>
          <a:lstStyle/>
          <a:p>
            <a:fld id="{2E62FBF1-76E9-45A3-BA0A-57B7CCC21825}" type="datetimeFigureOut">
              <a:rPr lang="en-US" smtClean="0"/>
              <a:t>7/9/2020</a:t>
            </a:fld>
            <a:endParaRPr lang="en-US"/>
          </a:p>
        </p:txBody>
      </p:sp>
      <p:sp>
        <p:nvSpPr>
          <p:cNvPr id="6" name="Footer Placeholder 5">
            <a:extLst>
              <a:ext uri="{FF2B5EF4-FFF2-40B4-BE49-F238E27FC236}">
                <a16:creationId xmlns:a16="http://schemas.microsoft.com/office/drawing/2014/main" id="{F2C6C861-905D-4EB2-95CF-A88ADEF8EC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C93B84-7315-47AF-8C3D-F391C88596FE}"/>
              </a:ext>
            </a:extLst>
          </p:cNvPr>
          <p:cNvSpPr>
            <a:spLocks noGrp="1"/>
          </p:cNvSpPr>
          <p:nvPr>
            <p:ph type="sldNum" sz="quarter" idx="12"/>
          </p:nvPr>
        </p:nvSpPr>
        <p:spPr/>
        <p:txBody>
          <a:bodyPr/>
          <a:lstStyle/>
          <a:p>
            <a:fld id="{34B0B7EC-0219-494B-B9CD-64850CC24EB2}" type="slidenum">
              <a:rPr lang="en-US" smtClean="0"/>
              <a:t>‹#›</a:t>
            </a:fld>
            <a:endParaRPr lang="en-US"/>
          </a:p>
        </p:txBody>
      </p:sp>
    </p:spTree>
    <p:extLst>
      <p:ext uri="{BB962C8B-B14F-4D97-AF65-F5344CB8AC3E}">
        <p14:creationId xmlns:p14="http://schemas.microsoft.com/office/powerpoint/2010/main" val="283112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738DAD-2B4F-40E4-88A2-78BEACE76C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18CE94-18F9-4D74-A906-92E95A13D1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7F86A0-A85C-451E-9E01-6300F9C58C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62FBF1-76E9-45A3-BA0A-57B7CCC21825}" type="datetimeFigureOut">
              <a:rPr lang="en-US" smtClean="0"/>
              <a:t>7/9/2020</a:t>
            </a:fld>
            <a:endParaRPr lang="en-US"/>
          </a:p>
        </p:txBody>
      </p:sp>
      <p:sp>
        <p:nvSpPr>
          <p:cNvPr id="5" name="Footer Placeholder 4">
            <a:extLst>
              <a:ext uri="{FF2B5EF4-FFF2-40B4-BE49-F238E27FC236}">
                <a16:creationId xmlns:a16="http://schemas.microsoft.com/office/drawing/2014/main" id="{2955D814-F17F-4C0D-9765-AEB7DB5F55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D5022E-964A-4D29-B611-C07B3A93E2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0B7EC-0219-494B-B9CD-64850CC24EB2}" type="slidenum">
              <a:rPr lang="en-US" smtClean="0"/>
              <a:t>‹#›</a:t>
            </a:fld>
            <a:endParaRPr lang="en-US"/>
          </a:p>
        </p:txBody>
      </p:sp>
    </p:spTree>
    <p:extLst>
      <p:ext uri="{BB962C8B-B14F-4D97-AF65-F5344CB8AC3E}">
        <p14:creationId xmlns:p14="http://schemas.microsoft.com/office/powerpoint/2010/main" val="1444626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7.jpg"/><Relationship Id="rId5" Type="http://schemas.openxmlformats.org/officeDocument/2006/relationships/image" Target="../media/image36.jpe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7.jpg"/><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3.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5.jpg"/><Relationship Id="rId5"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toriesofusa.com/american-expansion-marbury-madison-thomas-jefferson-louisiana-purchase-lewis-clark-journey-war-1812-missouri-compromise-monroe-doctrine-indian-removal-act-battle-alamo-mexican-american-war-1803-1853/" TargetMode="External"/><Relationship Id="rId2" Type="http://schemas.openxmlformats.org/officeDocument/2006/relationships/hyperlink" Target="http://www.kumeyaay.info/whoswho/bios/gb/3indianremovalact.html" TargetMode="External"/><Relationship Id="rId1" Type="http://schemas.openxmlformats.org/officeDocument/2006/relationships/slideLayout" Target="../slideLayouts/slideLayout7.xml"/><Relationship Id="rId4" Type="http://schemas.openxmlformats.org/officeDocument/2006/relationships/image" Target="../media/image40.gif"/></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9C78E3E-6FA5-4784-B6CC-87861BCC8A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Group 2">
            <a:extLst>
              <a:ext uri="{FF2B5EF4-FFF2-40B4-BE49-F238E27FC236}">
                <a16:creationId xmlns:a16="http://schemas.microsoft.com/office/drawing/2014/main" id="{1FB0ADB8-FF8C-40FA-903F-237392CC5017}"/>
              </a:ext>
            </a:extLst>
          </p:cNvPr>
          <p:cNvGrpSpPr/>
          <p:nvPr/>
        </p:nvGrpSpPr>
        <p:grpSpPr>
          <a:xfrm>
            <a:off x="10450722" y="3507509"/>
            <a:ext cx="1669696" cy="3235036"/>
            <a:chOff x="838200" y="76200"/>
            <a:chExt cx="2667000" cy="5029200"/>
          </a:xfrm>
        </p:grpSpPr>
        <p:grpSp>
          <p:nvGrpSpPr>
            <p:cNvPr id="4" name="Group 17">
              <a:extLst>
                <a:ext uri="{FF2B5EF4-FFF2-40B4-BE49-F238E27FC236}">
                  <a16:creationId xmlns:a16="http://schemas.microsoft.com/office/drawing/2014/main" id="{EE5DEAE2-6F6D-4591-9B61-488045969609}"/>
                </a:ext>
              </a:extLst>
            </p:cNvPr>
            <p:cNvGrpSpPr/>
            <p:nvPr/>
          </p:nvGrpSpPr>
          <p:grpSpPr>
            <a:xfrm>
              <a:off x="838200" y="76200"/>
              <a:ext cx="2667000" cy="5029200"/>
              <a:chOff x="838200" y="76200"/>
              <a:chExt cx="2667000" cy="5029200"/>
            </a:xfrm>
          </p:grpSpPr>
          <p:grpSp>
            <p:nvGrpSpPr>
              <p:cNvPr id="6" name="Group 17">
                <a:extLst>
                  <a:ext uri="{FF2B5EF4-FFF2-40B4-BE49-F238E27FC236}">
                    <a16:creationId xmlns:a16="http://schemas.microsoft.com/office/drawing/2014/main" id="{F9F29755-F2BC-48AB-9417-759F9C1F1EF7}"/>
                  </a:ext>
                </a:extLst>
              </p:cNvPr>
              <p:cNvGrpSpPr/>
              <p:nvPr/>
            </p:nvGrpSpPr>
            <p:grpSpPr>
              <a:xfrm flipH="1">
                <a:off x="2209800" y="1447800"/>
                <a:ext cx="1295400" cy="3429000"/>
                <a:chOff x="685800" y="1447800"/>
                <a:chExt cx="1295400" cy="3124200"/>
              </a:xfrm>
            </p:grpSpPr>
            <p:sp>
              <p:nvSpPr>
                <p:cNvPr id="23" name="Bent Arrow 24">
                  <a:extLst>
                    <a:ext uri="{FF2B5EF4-FFF2-40B4-BE49-F238E27FC236}">
                      <a16:creationId xmlns:a16="http://schemas.microsoft.com/office/drawing/2014/main" id="{6873B8FC-BD7A-47AF-9ED8-4E4AA17483CD}"/>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Bent Arrow 25">
                  <a:extLst>
                    <a:ext uri="{FF2B5EF4-FFF2-40B4-BE49-F238E27FC236}">
                      <a16:creationId xmlns:a16="http://schemas.microsoft.com/office/drawing/2014/main" id="{4987B541-CD10-453A-BEDD-1E6F84E408E6}"/>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16">
                <a:extLst>
                  <a:ext uri="{FF2B5EF4-FFF2-40B4-BE49-F238E27FC236}">
                    <a16:creationId xmlns:a16="http://schemas.microsoft.com/office/drawing/2014/main" id="{FAB2F007-4034-4E5B-95FC-ED89FE4B497F}"/>
                  </a:ext>
                </a:extLst>
              </p:cNvPr>
              <p:cNvGrpSpPr/>
              <p:nvPr/>
            </p:nvGrpSpPr>
            <p:grpSpPr>
              <a:xfrm>
                <a:off x="838200" y="1447800"/>
                <a:ext cx="1295400" cy="3429000"/>
                <a:chOff x="685800" y="1447800"/>
                <a:chExt cx="1295400" cy="3429000"/>
              </a:xfrm>
            </p:grpSpPr>
            <p:sp>
              <p:nvSpPr>
                <p:cNvPr id="21" name="Bent Arrow 22">
                  <a:extLst>
                    <a:ext uri="{FF2B5EF4-FFF2-40B4-BE49-F238E27FC236}">
                      <a16:creationId xmlns:a16="http://schemas.microsoft.com/office/drawing/2014/main" id="{6E8A3BA7-DC5F-4A69-A0C9-405D59C8CFD9}"/>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Bent Arrow 14">
                  <a:extLst>
                    <a:ext uri="{FF2B5EF4-FFF2-40B4-BE49-F238E27FC236}">
                      <a16:creationId xmlns:a16="http://schemas.microsoft.com/office/drawing/2014/main" id="{40E353A7-9C69-4849-A99D-B8F85D51CF8B}"/>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Oval 2">
                <a:extLst>
                  <a:ext uri="{FF2B5EF4-FFF2-40B4-BE49-F238E27FC236}">
                    <a16:creationId xmlns:a16="http://schemas.microsoft.com/office/drawing/2014/main" id="{AFBEB9EF-4E92-46AF-9BA4-9A0B7C052453}"/>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Manual Operation 3">
                <a:extLst>
                  <a:ext uri="{FF2B5EF4-FFF2-40B4-BE49-F238E27FC236}">
                    <a16:creationId xmlns:a16="http://schemas.microsoft.com/office/drawing/2014/main" id="{DA625D14-35D8-4E4C-82B3-C40D89A30174}"/>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Manual Operation 4">
                <a:extLst>
                  <a:ext uri="{FF2B5EF4-FFF2-40B4-BE49-F238E27FC236}">
                    <a16:creationId xmlns:a16="http://schemas.microsoft.com/office/drawing/2014/main" id="{D3E43C87-86CD-4E67-9766-9FD8B7EF0310}"/>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3">
                <a:extLst>
                  <a:ext uri="{FF2B5EF4-FFF2-40B4-BE49-F238E27FC236}">
                    <a16:creationId xmlns:a16="http://schemas.microsoft.com/office/drawing/2014/main" id="{78C7E82C-8179-472A-8FF1-EDB45DEAE787}"/>
                  </a:ext>
                </a:extLst>
              </p:cNvPr>
              <p:cNvSpPr/>
              <p:nvPr/>
            </p:nvSpPr>
            <p:spPr>
              <a:xfrm>
                <a:off x="1828800" y="1344706"/>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5">
                <a:extLst>
                  <a:ext uri="{FF2B5EF4-FFF2-40B4-BE49-F238E27FC236}">
                    <a16:creationId xmlns:a16="http://schemas.microsoft.com/office/drawing/2014/main" id="{4AF93999-5B3C-4D6B-A213-4FCD3C5EE515}"/>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nut 15">
                <a:extLst>
                  <a:ext uri="{FF2B5EF4-FFF2-40B4-BE49-F238E27FC236}">
                    <a16:creationId xmlns:a16="http://schemas.microsoft.com/office/drawing/2014/main" id="{F23268DB-AED8-4DFC-92E4-330EFAA4A49C}"/>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ounded Rectangle 7">
                <a:extLst>
                  <a:ext uri="{FF2B5EF4-FFF2-40B4-BE49-F238E27FC236}">
                    <a16:creationId xmlns:a16="http://schemas.microsoft.com/office/drawing/2014/main" id="{B3A30564-0FF0-475E-9E24-A9E8CE35F5A5}"/>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9">
                <a:extLst>
                  <a:ext uri="{FF2B5EF4-FFF2-40B4-BE49-F238E27FC236}">
                    <a16:creationId xmlns:a16="http://schemas.microsoft.com/office/drawing/2014/main" id="{1EC4F9D3-FF25-4BC0-89CC-AB9B050C21EA}"/>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0">
                <a:extLst>
                  <a:ext uri="{FF2B5EF4-FFF2-40B4-BE49-F238E27FC236}">
                    <a16:creationId xmlns:a16="http://schemas.microsoft.com/office/drawing/2014/main" id="{3BE7CC74-1A04-4A76-B359-73EF58BB7C5B}"/>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1">
                <a:extLst>
                  <a:ext uri="{FF2B5EF4-FFF2-40B4-BE49-F238E27FC236}">
                    <a16:creationId xmlns:a16="http://schemas.microsoft.com/office/drawing/2014/main" id="{FFEB9AD6-A968-4AA6-ACE2-C78D775FFED2}"/>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2">
                <a:extLst>
                  <a:ext uri="{FF2B5EF4-FFF2-40B4-BE49-F238E27FC236}">
                    <a16:creationId xmlns:a16="http://schemas.microsoft.com/office/drawing/2014/main" id="{713714E9-6759-4B4F-98C6-4367823D888E}"/>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nual Operation 13">
                <a:extLst>
                  <a:ext uri="{FF2B5EF4-FFF2-40B4-BE49-F238E27FC236}">
                    <a16:creationId xmlns:a16="http://schemas.microsoft.com/office/drawing/2014/main" id="{E210C78B-25CF-4195-8900-41B1CD841F34}"/>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1D62C39B-50AA-4052-BA3C-5F61AF40967C}"/>
                </a:ext>
              </a:extLst>
            </p:cNvPr>
            <p:cNvSpPr/>
            <p:nvPr/>
          </p:nvSpPr>
          <p:spPr>
            <a:xfrm>
              <a:off x="1257300" y="2323571"/>
              <a:ext cx="1905000" cy="1578954"/>
            </a:xfrm>
            <a:prstGeom prst="rect">
              <a:avLst/>
            </a:prstGeom>
          </p:spPr>
          <p:txBody>
            <a:bodyPr wrap="square">
              <a:spAutoFit/>
            </a:bodyPr>
            <a:lstStyle/>
            <a:p>
              <a:pPr algn="ctr"/>
              <a:r>
                <a:rPr lang="en-US" sz="1200" b="1" i="1" dirty="0"/>
                <a:t>Suggested Hymn: #21 Come Listen to a Prophets Voice</a:t>
              </a:r>
              <a:endParaRPr lang="en-US" sz="1200" dirty="0">
                <a:solidFill>
                  <a:schemeClr val="bg1"/>
                </a:solidFill>
              </a:endParaRPr>
            </a:p>
          </p:txBody>
        </p:sp>
      </p:grpSp>
    </p:spTree>
    <p:extLst>
      <p:ext uri="{BB962C8B-B14F-4D97-AF65-F5344CB8AC3E}">
        <p14:creationId xmlns:p14="http://schemas.microsoft.com/office/powerpoint/2010/main" val="270135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A408EEA6-FE3D-4591-A9D4-B09ADAB5C4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
            <a:ext cx="9144000" cy="584775"/>
          </a:xfrm>
          <a:prstGeom prst="rect">
            <a:avLst/>
          </a:prstGeom>
          <a:noFill/>
        </p:spPr>
        <p:txBody>
          <a:bodyPr wrap="square" rtlCol="0">
            <a:spAutoFit/>
          </a:bodyPr>
          <a:lstStyle/>
          <a:p>
            <a:pPr algn="ctr"/>
            <a:r>
              <a:rPr lang="en-US" sz="3200" dirty="0">
                <a:solidFill>
                  <a:schemeClr val="bg2"/>
                </a:solidFill>
                <a:latin typeface="Eras Bold ITC" pitchFamily="34" charset="0"/>
              </a:rPr>
              <a:t>By Wisdom</a:t>
            </a:r>
          </a:p>
        </p:txBody>
      </p:sp>
      <p:sp>
        <p:nvSpPr>
          <p:cNvPr id="6" name="TextBox 5"/>
          <p:cNvSpPr txBox="1"/>
          <p:nvPr/>
        </p:nvSpPr>
        <p:spPr>
          <a:xfrm>
            <a:off x="120832" y="6480107"/>
            <a:ext cx="3657600" cy="338554"/>
          </a:xfrm>
          <a:prstGeom prst="rect">
            <a:avLst/>
          </a:prstGeom>
          <a:noFill/>
        </p:spPr>
        <p:txBody>
          <a:bodyPr wrap="square" rtlCol="0">
            <a:spAutoFit/>
          </a:bodyPr>
          <a:lstStyle/>
          <a:p>
            <a:pPr fontAlgn="base"/>
            <a:r>
              <a:rPr lang="en-US" sz="1600" dirty="0">
                <a:solidFill>
                  <a:schemeClr val="bg1"/>
                </a:solidFill>
              </a:rPr>
              <a:t>D&amp;C 28:5</a:t>
            </a:r>
            <a:endParaRPr lang="en-US" sz="1200" dirty="0">
              <a:solidFill>
                <a:schemeClr val="bg1"/>
              </a:solidFill>
            </a:endParaRPr>
          </a:p>
        </p:txBody>
      </p:sp>
      <p:sp>
        <p:nvSpPr>
          <p:cNvPr id="10" name="TextBox 9"/>
          <p:cNvSpPr txBox="1"/>
          <p:nvPr/>
        </p:nvSpPr>
        <p:spPr>
          <a:xfrm>
            <a:off x="1828800" y="685801"/>
            <a:ext cx="3657600" cy="1323439"/>
          </a:xfrm>
          <a:prstGeom prst="rect">
            <a:avLst/>
          </a:prstGeom>
          <a:noFill/>
        </p:spPr>
        <p:txBody>
          <a:bodyPr wrap="square" rtlCol="0">
            <a:spAutoFit/>
          </a:bodyPr>
          <a:lstStyle/>
          <a:p>
            <a:pPr fontAlgn="base"/>
            <a:r>
              <a:rPr lang="en-US" sz="1600" dirty="0">
                <a:solidFill>
                  <a:schemeClr val="bg2"/>
                </a:solidFill>
              </a:rPr>
              <a:t>The Lord was telling Oliver that while he might give counsel and advice to the Saints, he was not to establish Church doctrine or revelation. That was the office of the prophet only.</a:t>
            </a:r>
            <a:endParaRPr lang="en-US" sz="1200" dirty="0">
              <a:solidFill>
                <a:schemeClr val="bg2"/>
              </a:solidFill>
            </a:endParaRPr>
          </a:p>
        </p:txBody>
      </p:sp>
      <p:grpSp>
        <p:nvGrpSpPr>
          <p:cNvPr id="30" name="Group 29"/>
          <p:cNvGrpSpPr/>
          <p:nvPr/>
        </p:nvGrpSpPr>
        <p:grpSpPr>
          <a:xfrm>
            <a:off x="3048000" y="1752600"/>
            <a:ext cx="2438400" cy="4724400"/>
            <a:chOff x="838200" y="76200"/>
            <a:chExt cx="2667000" cy="5029200"/>
          </a:xfrm>
        </p:grpSpPr>
        <p:grpSp>
          <p:nvGrpSpPr>
            <p:cNvPr id="31" name="Group 17"/>
            <p:cNvGrpSpPr/>
            <p:nvPr/>
          </p:nvGrpSpPr>
          <p:grpSpPr>
            <a:xfrm>
              <a:off x="838200" y="76200"/>
              <a:ext cx="2667000" cy="5029200"/>
              <a:chOff x="838200" y="76200"/>
              <a:chExt cx="2667000" cy="5029200"/>
            </a:xfrm>
          </p:grpSpPr>
          <p:grpSp>
            <p:nvGrpSpPr>
              <p:cNvPr id="33" name="Group 17"/>
              <p:cNvGrpSpPr/>
              <p:nvPr/>
            </p:nvGrpSpPr>
            <p:grpSpPr>
              <a:xfrm flipH="1">
                <a:off x="2209800" y="1447800"/>
                <a:ext cx="1295400" cy="3429000"/>
                <a:chOff x="685800" y="1447800"/>
                <a:chExt cx="1295400" cy="3124200"/>
              </a:xfrm>
            </p:grpSpPr>
            <p:sp>
              <p:nvSpPr>
                <p:cNvPr id="49" name="Bent Arrow 48"/>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Bent Arrow 49"/>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4" name="Group 16"/>
              <p:cNvGrpSpPr/>
              <p:nvPr/>
            </p:nvGrpSpPr>
            <p:grpSpPr>
              <a:xfrm>
                <a:off x="838200" y="1447800"/>
                <a:ext cx="1295400" cy="3429000"/>
                <a:chOff x="685800" y="1447800"/>
                <a:chExt cx="1295400" cy="3429000"/>
              </a:xfrm>
            </p:grpSpPr>
            <p:sp>
              <p:nvSpPr>
                <p:cNvPr id="47" name="Bent Arrow 46"/>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5"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1828800" y="1344706"/>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nut 39"/>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p:cNvSpPr/>
            <p:nvPr/>
          </p:nvSpPr>
          <p:spPr>
            <a:xfrm>
              <a:off x="1254919" y="2104103"/>
              <a:ext cx="1905000" cy="1933036"/>
            </a:xfrm>
            <a:prstGeom prst="rect">
              <a:avLst/>
            </a:prstGeom>
          </p:spPr>
          <p:txBody>
            <a:bodyPr wrap="square">
              <a:spAutoFit/>
            </a:bodyPr>
            <a:lstStyle/>
            <a:p>
              <a:pPr algn="ctr"/>
              <a:r>
                <a:rPr lang="en-US" sz="1600" b="1" i="1" dirty="0"/>
                <a:t>We may receive revelation for our own benefit and to help us in the callings and assignments we are given</a:t>
              </a:r>
              <a:r>
                <a:rPr lang="en-US" sz="1600" b="1" dirty="0"/>
                <a:t> </a:t>
              </a:r>
              <a:endParaRPr lang="en-US" sz="1600" dirty="0">
                <a:solidFill>
                  <a:schemeClr val="bg1"/>
                </a:solidFill>
              </a:endParaRPr>
            </a:p>
          </p:txBody>
        </p:sp>
      </p:grpSp>
      <p:sp>
        <p:nvSpPr>
          <p:cNvPr id="51" name="Rectangle 50"/>
          <p:cNvSpPr/>
          <p:nvPr/>
        </p:nvSpPr>
        <p:spPr>
          <a:xfrm>
            <a:off x="5867400" y="3505200"/>
            <a:ext cx="4572000" cy="3046988"/>
          </a:xfrm>
          <a:prstGeom prst="rect">
            <a:avLst/>
          </a:prstGeom>
        </p:spPr>
        <p:txBody>
          <a:bodyPr>
            <a:spAutoFit/>
          </a:bodyPr>
          <a:lstStyle/>
          <a:p>
            <a:pPr fontAlgn="base"/>
            <a:r>
              <a:rPr lang="en-US" dirty="0">
                <a:solidFill>
                  <a:schemeClr val="bg2"/>
                </a:solidFill>
              </a:rPr>
              <a:t>“We are entitled to personal revelation. However, unless we are set apart to some presiding office, we will not receive revelations concerning what others should do. …</a:t>
            </a:r>
          </a:p>
          <a:p>
            <a:pPr fontAlgn="base"/>
            <a:endParaRPr lang="en-US" dirty="0">
              <a:solidFill>
                <a:schemeClr val="bg2"/>
              </a:solidFill>
            </a:endParaRPr>
          </a:p>
          <a:p>
            <a:pPr fontAlgn="base"/>
            <a:r>
              <a:rPr lang="en-US" dirty="0">
                <a:solidFill>
                  <a:schemeClr val="bg2"/>
                </a:solidFill>
              </a:rPr>
              <a:t>“An unusual spiritual experience should not be regarded as a personal call to direct others. It is my conviction that experiences of a special, sacred nature are individual and should be kept to oneself” </a:t>
            </a:r>
          </a:p>
          <a:p>
            <a:pPr fontAlgn="base"/>
            <a:r>
              <a:rPr lang="en-US" sz="1200" dirty="0">
                <a:solidFill>
                  <a:schemeClr val="bg2"/>
                </a:solidFill>
              </a:rPr>
              <a:t>President Boyd K. Packer</a:t>
            </a:r>
          </a:p>
        </p:txBody>
      </p:sp>
      <p:pic>
        <p:nvPicPr>
          <p:cNvPr id="52" name="Picture 51" descr="20140612_130226.jpg"/>
          <p:cNvPicPr>
            <a:picLocks noChangeAspect="1"/>
          </p:cNvPicPr>
          <p:nvPr/>
        </p:nvPicPr>
        <p:blipFill>
          <a:blip r:embed="rId3" cstate="print"/>
          <a:stretch>
            <a:fillRect/>
          </a:stretch>
        </p:blipFill>
        <p:spPr>
          <a:xfrm>
            <a:off x="6172200" y="914400"/>
            <a:ext cx="3429000" cy="2057400"/>
          </a:xfrm>
          <a:prstGeom prst="rect">
            <a:avLst/>
          </a:prstGeom>
        </p:spPr>
      </p:pic>
      <p:pic>
        <p:nvPicPr>
          <p:cNvPr id="3" name="Picture 2">
            <a:extLst>
              <a:ext uri="{FF2B5EF4-FFF2-40B4-BE49-F238E27FC236}">
                <a16:creationId xmlns:a16="http://schemas.microsoft.com/office/drawing/2014/main" id="{6E5673FD-64E0-4949-85A3-E1C793A7D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437" y="198150"/>
            <a:ext cx="782554" cy="975301"/>
          </a:xfrm>
          <a:prstGeom prst="rect">
            <a:avLst/>
          </a:prstGeom>
        </p:spPr>
      </p:pic>
    </p:spTree>
    <p:extLst>
      <p:ext uri="{BB962C8B-B14F-4D97-AF65-F5344CB8AC3E}">
        <p14:creationId xmlns:p14="http://schemas.microsoft.com/office/powerpoint/2010/main" val="138858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0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2000"/>
                                        <p:tgtEl>
                                          <p:spTgt spid="5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75AA0C0-3A79-40E0-8D9D-71493E14A7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
            <a:ext cx="9144000" cy="584775"/>
          </a:xfrm>
          <a:prstGeom prst="rect">
            <a:avLst/>
          </a:prstGeom>
          <a:noFill/>
        </p:spPr>
        <p:txBody>
          <a:bodyPr wrap="square" rtlCol="0">
            <a:spAutoFit/>
          </a:bodyPr>
          <a:lstStyle/>
          <a:p>
            <a:pPr algn="ctr"/>
            <a:r>
              <a:rPr lang="en-US" sz="3200" dirty="0">
                <a:solidFill>
                  <a:schemeClr val="bg2"/>
                </a:solidFill>
                <a:latin typeface="Eras Bold ITC" pitchFamily="34" charset="0"/>
              </a:rPr>
              <a:t>Go to the Lamanites</a:t>
            </a:r>
          </a:p>
        </p:txBody>
      </p:sp>
      <p:sp>
        <p:nvSpPr>
          <p:cNvPr id="6" name="TextBox 5"/>
          <p:cNvSpPr txBox="1"/>
          <p:nvPr/>
        </p:nvSpPr>
        <p:spPr>
          <a:xfrm>
            <a:off x="177114" y="6482036"/>
            <a:ext cx="3657600" cy="338554"/>
          </a:xfrm>
          <a:prstGeom prst="rect">
            <a:avLst/>
          </a:prstGeom>
          <a:noFill/>
        </p:spPr>
        <p:txBody>
          <a:bodyPr wrap="square" rtlCol="0">
            <a:spAutoFit/>
          </a:bodyPr>
          <a:lstStyle/>
          <a:p>
            <a:pPr fontAlgn="base"/>
            <a:r>
              <a:rPr lang="en-US" sz="1600" dirty="0">
                <a:solidFill>
                  <a:schemeClr val="bg1"/>
                </a:solidFill>
              </a:rPr>
              <a:t>D&amp;C 28:8-9</a:t>
            </a:r>
            <a:endParaRPr lang="en-US" sz="1200" dirty="0">
              <a:solidFill>
                <a:schemeClr val="bg1"/>
              </a:solidFill>
            </a:endParaRPr>
          </a:p>
        </p:txBody>
      </p:sp>
      <p:sp>
        <p:nvSpPr>
          <p:cNvPr id="51" name="Rectangle 50"/>
          <p:cNvSpPr/>
          <p:nvPr/>
        </p:nvSpPr>
        <p:spPr>
          <a:xfrm>
            <a:off x="4953000" y="5791201"/>
            <a:ext cx="4572000" cy="646331"/>
          </a:xfrm>
          <a:prstGeom prst="rect">
            <a:avLst/>
          </a:prstGeom>
        </p:spPr>
        <p:txBody>
          <a:bodyPr>
            <a:spAutoFit/>
          </a:bodyPr>
          <a:lstStyle/>
          <a:p>
            <a:pPr fontAlgn="base"/>
            <a:r>
              <a:rPr lang="en-US" dirty="0">
                <a:solidFill>
                  <a:srgbClr val="FFFF00"/>
                </a:solidFill>
              </a:rPr>
              <a:t>No one knows where the City of Zion shall be, but it will be on the borders of the Lamanites</a:t>
            </a:r>
            <a:endParaRPr lang="en-US" sz="1200" dirty="0">
              <a:solidFill>
                <a:srgbClr val="FFFF00"/>
              </a:solidFill>
            </a:endParaRPr>
          </a:p>
        </p:txBody>
      </p:sp>
      <p:sp>
        <p:nvSpPr>
          <p:cNvPr id="29" name="Rectangle 28"/>
          <p:cNvSpPr/>
          <p:nvPr/>
        </p:nvSpPr>
        <p:spPr>
          <a:xfrm>
            <a:off x="407773" y="609601"/>
            <a:ext cx="6450227" cy="2031325"/>
          </a:xfrm>
          <a:prstGeom prst="rect">
            <a:avLst/>
          </a:prstGeom>
        </p:spPr>
        <p:txBody>
          <a:bodyPr wrap="square">
            <a:spAutoFit/>
          </a:bodyPr>
          <a:lstStyle/>
          <a:p>
            <a:pPr fontAlgn="base"/>
            <a:r>
              <a:rPr lang="en-US" dirty="0">
                <a:solidFill>
                  <a:schemeClr val="bg2"/>
                </a:solidFill>
              </a:rPr>
              <a:t>The term </a:t>
            </a:r>
            <a:r>
              <a:rPr lang="en-US" i="1" dirty="0">
                <a:solidFill>
                  <a:schemeClr val="bg2"/>
                </a:solidFill>
              </a:rPr>
              <a:t>Lamanites</a:t>
            </a:r>
            <a:r>
              <a:rPr lang="en-US" dirty="0">
                <a:solidFill>
                  <a:schemeClr val="bg2"/>
                </a:solidFill>
              </a:rPr>
              <a:t> refers to a group of people in the Book of Mormon, many of whom were descendants of Laman, the eldest son of Lehi. The Lord’s use of the term </a:t>
            </a:r>
            <a:r>
              <a:rPr lang="en-US" i="1" dirty="0">
                <a:solidFill>
                  <a:schemeClr val="bg2"/>
                </a:solidFill>
              </a:rPr>
              <a:t>Lamanites</a:t>
            </a:r>
            <a:r>
              <a:rPr lang="en-US" dirty="0">
                <a:solidFill>
                  <a:schemeClr val="bg2"/>
                </a:solidFill>
              </a:rPr>
              <a:t> in Doctrine and Covenants 28:9 indicates that some of Lehi’s descendants were among the American Indians who, at the time, were living on what was considered the western border of the United States.</a:t>
            </a:r>
          </a:p>
          <a:p>
            <a:pPr fontAlgn="base"/>
            <a:endParaRPr lang="en-US" dirty="0">
              <a:solidFill>
                <a:schemeClr val="bg2"/>
              </a:solidFill>
            </a:endParaRPr>
          </a:p>
        </p:txBody>
      </p:sp>
      <p:sp>
        <p:nvSpPr>
          <p:cNvPr id="30" name="Rectangle 29"/>
          <p:cNvSpPr/>
          <p:nvPr/>
        </p:nvSpPr>
        <p:spPr>
          <a:xfrm>
            <a:off x="4864442" y="3429000"/>
            <a:ext cx="5366951" cy="2031325"/>
          </a:xfrm>
          <a:prstGeom prst="rect">
            <a:avLst/>
          </a:prstGeom>
        </p:spPr>
        <p:txBody>
          <a:bodyPr wrap="square">
            <a:spAutoFit/>
          </a:bodyPr>
          <a:lstStyle/>
          <a:p>
            <a:pPr fontAlgn="base"/>
            <a:r>
              <a:rPr lang="en-US" dirty="0">
                <a:solidFill>
                  <a:schemeClr val="bg2"/>
                </a:solidFill>
              </a:rPr>
              <a:t>In May 1830, the United States Congress passed the Indian Removal Bill, which required all American Indians to relocate to the federal Indian Territory west of the state of Missouri. Thus, Oliver Cowdery and his companions traveled to western Missouri, “on the borders by the Lamanites” (D&amp;C 28:9), to teach the gospel to American Indians.</a:t>
            </a:r>
          </a:p>
        </p:txBody>
      </p:sp>
      <p:pic>
        <p:nvPicPr>
          <p:cNvPr id="3" name="Picture 2">
            <a:extLst>
              <a:ext uri="{FF2B5EF4-FFF2-40B4-BE49-F238E27FC236}">
                <a16:creationId xmlns:a16="http://schemas.microsoft.com/office/drawing/2014/main" id="{C20BDC6B-F8A7-431C-B113-8E556A4A5D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399" y="697610"/>
            <a:ext cx="3301314" cy="2237557"/>
          </a:xfrm>
          <a:prstGeom prst="rect">
            <a:avLst/>
          </a:prstGeom>
        </p:spPr>
      </p:pic>
      <p:pic>
        <p:nvPicPr>
          <p:cNvPr id="7" name="Picture 6">
            <a:extLst>
              <a:ext uri="{FF2B5EF4-FFF2-40B4-BE49-F238E27FC236}">
                <a16:creationId xmlns:a16="http://schemas.microsoft.com/office/drawing/2014/main" id="{7370B14A-7C7C-4198-8C0E-AA4FA67F00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4723" y="2897273"/>
            <a:ext cx="2054352" cy="3328416"/>
          </a:xfrm>
          <a:prstGeom prst="rect">
            <a:avLst/>
          </a:prstGeom>
        </p:spPr>
      </p:pic>
    </p:spTree>
    <p:extLst>
      <p:ext uri="{BB962C8B-B14F-4D97-AF65-F5344CB8AC3E}">
        <p14:creationId xmlns:p14="http://schemas.microsoft.com/office/powerpoint/2010/main" val="28694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5DA295-3087-4AFC-9CAE-A40A5180CA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
            <a:ext cx="9144000" cy="584775"/>
          </a:xfrm>
          <a:prstGeom prst="rect">
            <a:avLst/>
          </a:prstGeom>
          <a:noFill/>
        </p:spPr>
        <p:txBody>
          <a:bodyPr wrap="square" rtlCol="0">
            <a:spAutoFit/>
          </a:bodyPr>
          <a:lstStyle/>
          <a:p>
            <a:pPr algn="ctr"/>
            <a:r>
              <a:rPr lang="en-US" sz="3200" dirty="0">
                <a:solidFill>
                  <a:schemeClr val="bg2"/>
                </a:solidFill>
                <a:latin typeface="Eras Bold ITC" pitchFamily="34" charset="0"/>
              </a:rPr>
              <a:t>Indian Territory</a:t>
            </a:r>
          </a:p>
        </p:txBody>
      </p:sp>
      <p:sp>
        <p:nvSpPr>
          <p:cNvPr id="11" name="Rectangle 10"/>
          <p:cNvSpPr/>
          <p:nvPr/>
        </p:nvSpPr>
        <p:spPr>
          <a:xfrm>
            <a:off x="7469658" y="2151727"/>
            <a:ext cx="4256903" cy="3046988"/>
          </a:xfrm>
          <a:prstGeom prst="rect">
            <a:avLst/>
          </a:prstGeom>
        </p:spPr>
        <p:txBody>
          <a:bodyPr wrap="square">
            <a:spAutoFit/>
          </a:bodyPr>
          <a:lstStyle/>
          <a:p>
            <a:r>
              <a:rPr lang="en-US" sz="2400" dirty="0">
                <a:solidFill>
                  <a:schemeClr val="bg2"/>
                </a:solidFill>
              </a:rPr>
              <a:t>In 1823 the Supreme Court handed down a decision (Johnson v. </a:t>
            </a:r>
            <a:r>
              <a:rPr lang="en-US" sz="2400" dirty="0" err="1">
                <a:solidFill>
                  <a:schemeClr val="bg2"/>
                </a:solidFill>
              </a:rPr>
              <a:t>M’Intosh</a:t>
            </a:r>
            <a:r>
              <a:rPr lang="en-US" sz="2400" dirty="0">
                <a:solidFill>
                  <a:schemeClr val="bg2"/>
                </a:solidFill>
              </a:rPr>
              <a:t>) which stated that Indians could occupy lands within the United States, but could not hold title to those lands. The Indian Removal Act, part of a United</a:t>
            </a:r>
          </a:p>
        </p:txBody>
      </p:sp>
      <p:pic>
        <p:nvPicPr>
          <p:cNvPr id="3" name="Picture 2">
            <a:extLst>
              <a:ext uri="{FF2B5EF4-FFF2-40B4-BE49-F238E27FC236}">
                <a16:creationId xmlns:a16="http://schemas.microsoft.com/office/drawing/2014/main" id="{73618B12-197D-4B55-B9E0-B0F094EABC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697" y="1492853"/>
            <a:ext cx="5943600" cy="4364736"/>
          </a:xfrm>
          <a:prstGeom prst="rect">
            <a:avLst/>
          </a:prstGeom>
        </p:spPr>
      </p:pic>
    </p:spTree>
    <p:extLst>
      <p:ext uri="{BB962C8B-B14F-4D97-AF65-F5344CB8AC3E}">
        <p14:creationId xmlns:p14="http://schemas.microsoft.com/office/powerpoint/2010/main" val="4188423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4090598-1B42-4BE7-9818-829D03A9CD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0"/>
            <a:ext cx="9144000" cy="523220"/>
          </a:xfrm>
          <a:prstGeom prst="rect">
            <a:avLst/>
          </a:prstGeom>
          <a:noFill/>
        </p:spPr>
        <p:txBody>
          <a:bodyPr wrap="square" rtlCol="0">
            <a:spAutoFit/>
          </a:bodyPr>
          <a:lstStyle/>
          <a:p>
            <a:pPr algn="ctr"/>
            <a:r>
              <a:rPr lang="en-US" sz="2800" dirty="0">
                <a:solidFill>
                  <a:schemeClr val="bg2"/>
                </a:solidFill>
                <a:latin typeface="Eras Bold ITC" pitchFamily="34" charset="0"/>
              </a:rPr>
              <a:t>Understanding the term “American Indians”</a:t>
            </a:r>
          </a:p>
        </p:txBody>
      </p:sp>
      <p:sp>
        <p:nvSpPr>
          <p:cNvPr id="6" name="TextBox 5"/>
          <p:cNvSpPr txBox="1"/>
          <p:nvPr/>
        </p:nvSpPr>
        <p:spPr>
          <a:xfrm>
            <a:off x="0" y="6443245"/>
            <a:ext cx="3657600" cy="338554"/>
          </a:xfrm>
          <a:prstGeom prst="rect">
            <a:avLst/>
          </a:prstGeom>
          <a:noFill/>
        </p:spPr>
        <p:txBody>
          <a:bodyPr wrap="square" rtlCol="0">
            <a:spAutoFit/>
          </a:bodyPr>
          <a:lstStyle/>
          <a:p>
            <a:pPr fontAlgn="base"/>
            <a:r>
              <a:rPr lang="en-US" sz="1600" dirty="0">
                <a:solidFill>
                  <a:schemeClr val="bg1"/>
                </a:solidFill>
              </a:rPr>
              <a:t>D&amp;C 28:8</a:t>
            </a:r>
            <a:endParaRPr lang="en-US" sz="1200" dirty="0">
              <a:solidFill>
                <a:schemeClr val="bg1"/>
              </a:solidFill>
            </a:endParaRPr>
          </a:p>
        </p:txBody>
      </p:sp>
      <p:sp>
        <p:nvSpPr>
          <p:cNvPr id="30" name="Rectangle 29"/>
          <p:cNvSpPr/>
          <p:nvPr/>
        </p:nvSpPr>
        <p:spPr>
          <a:xfrm>
            <a:off x="1140619" y="1474618"/>
            <a:ext cx="5257800" cy="4431983"/>
          </a:xfrm>
          <a:prstGeom prst="rect">
            <a:avLst/>
          </a:prstGeom>
        </p:spPr>
        <p:txBody>
          <a:bodyPr wrap="square">
            <a:spAutoFit/>
          </a:bodyPr>
          <a:lstStyle/>
          <a:p>
            <a:pPr fontAlgn="base"/>
            <a:r>
              <a:rPr lang="en-US" dirty="0">
                <a:solidFill>
                  <a:schemeClr val="bg2"/>
                </a:solidFill>
              </a:rPr>
              <a:t>The Book of Mormon does not claim that American Indians descended exclusively from the family of Lehi. </a:t>
            </a:r>
          </a:p>
          <a:p>
            <a:pPr fontAlgn="base"/>
            <a:endParaRPr lang="en-US" dirty="0">
              <a:solidFill>
                <a:schemeClr val="bg2"/>
              </a:solidFill>
            </a:endParaRPr>
          </a:p>
          <a:p>
            <a:pPr fontAlgn="base"/>
            <a:r>
              <a:rPr lang="en-US" dirty="0">
                <a:solidFill>
                  <a:schemeClr val="bg2"/>
                </a:solidFill>
              </a:rPr>
              <a:t>“We must be careful in the conclusions that we reach. </a:t>
            </a:r>
          </a:p>
          <a:p>
            <a:pPr fontAlgn="base"/>
            <a:endParaRPr lang="en-US" dirty="0">
              <a:solidFill>
                <a:schemeClr val="bg2"/>
              </a:solidFill>
            </a:endParaRPr>
          </a:p>
          <a:p>
            <a:pPr fontAlgn="base"/>
            <a:r>
              <a:rPr lang="en-US" dirty="0">
                <a:solidFill>
                  <a:schemeClr val="bg2"/>
                </a:solidFill>
              </a:rPr>
              <a:t>The Book of Mormon teaches the history of three distinct peoples … who came from the old world to this continent. It does not tell us that there was no one here before them. </a:t>
            </a:r>
          </a:p>
          <a:p>
            <a:pPr fontAlgn="base"/>
            <a:endParaRPr lang="en-US" dirty="0">
              <a:solidFill>
                <a:schemeClr val="bg2"/>
              </a:solidFill>
            </a:endParaRPr>
          </a:p>
          <a:p>
            <a:pPr fontAlgn="base"/>
            <a:r>
              <a:rPr lang="en-US" dirty="0">
                <a:solidFill>
                  <a:schemeClr val="bg2"/>
                </a:solidFill>
              </a:rPr>
              <a:t>It does not tell us that people did not come after. And so if discoveries are made which suggest differences in race origins, it can very easily be accounted for, and reasonably, for we do believe that other people came to this continent” </a:t>
            </a:r>
          </a:p>
          <a:p>
            <a:pPr fontAlgn="base"/>
            <a:r>
              <a:rPr lang="en-US" sz="1200" dirty="0">
                <a:solidFill>
                  <a:schemeClr val="bg2"/>
                </a:solidFill>
              </a:rPr>
              <a:t>President Anthony W. </a:t>
            </a:r>
            <a:r>
              <a:rPr lang="en-US" sz="1200" dirty="0" err="1">
                <a:solidFill>
                  <a:schemeClr val="bg2"/>
                </a:solidFill>
              </a:rPr>
              <a:t>Ivins</a:t>
            </a:r>
            <a:endParaRPr lang="en-US" sz="1200" dirty="0">
              <a:solidFill>
                <a:schemeClr val="bg2"/>
              </a:solidFill>
            </a:endParaRPr>
          </a:p>
        </p:txBody>
      </p:sp>
      <p:pic>
        <p:nvPicPr>
          <p:cNvPr id="22530" name="Picture 2" descr="http://www.erbzine.com/mag14/lamanite.jpg"/>
          <p:cNvPicPr>
            <a:picLocks noChangeAspect="1" noChangeArrowheads="1"/>
          </p:cNvPicPr>
          <p:nvPr/>
        </p:nvPicPr>
        <p:blipFill>
          <a:blip r:embed="rId3" cstate="print"/>
          <a:srcRect/>
          <a:stretch>
            <a:fillRect/>
          </a:stretch>
        </p:blipFill>
        <p:spPr bwMode="auto">
          <a:xfrm>
            <a:off x="7162800" y="762001"/>
            <a:ext cx="3627696" cy="2388972"/>
          </a:xfrm>
          <a:prstGeom prst="rect">
            <a:avLst/>
          </a:prstGeom>
          <a:noFill/>
        </p:spPr>
      </p:pic>
      <p:pic>
        <p:nvPicPr>
          <p:cNvPr id="3" name="Picture 2">
            <a:extLst>
              <a:ext uri="{FF2B5EF4-FFF2-40B4-BE49-F238E27FC236}">
                <a16:creationId xmlns:a16="http://schemas.microsoft.com/office/drawing/2014/main" id="{5EBEBCA2-8828-450E-9448-56C67D29B4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7430" y="3429000"/>
            <a:ext cx="1988064" cy="2982096"/>
          </a:xfrm>
          <a:prstGeom prst="rect">
            <a:avLst/>
          </a:prstGeom>
        </p:spPr>
      </p:pic>
      <p:pic>
        <p:nvPicPr>
          <p:cNvPr id="5" name="Picture 4">
            <a:extLst>
              <a:ext uri="{FF2B5EF4-FFF2-40B4-BE49-F238E27FC236}">
                <a16:creationId xmlns:a16="http://schemas.microsoft.com/office/drawing/2014/main" id="{CC1DF990-17B8-4DDB-9445-B5BF74B60D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016" y="245661"/>
            <a:ext cx="838200" cy="1104900"/>
          </a:xfrm>
          <a:prstGeom prst="rect">
            <a:avLst/>
          </a:prstGeom>
        </p:spPr>
      </p:pic>
    </p:spTree>
    <p:extLst>
      <p:ext uri="{BB962C8B-B14F-4D97-AF65-F5344CB8AC3E}">
        <p14:creationId xmlns:p14="http://schemas.microsoft.com/office/powerpoint/2010/main" val="309498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xEl>
                                              <p:pRg st="7" end="7"/>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7B989152-AB0D-4C34-93DF-6D933EEF5C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647934" y="1616838"/>
            <a:ext cx="4572000" cy="4431983"/>
          </a:xfrm>
          <a:prstGeom prst="rect">
            <a:avLst/>
          </a:prstGeom>
        </p:spPr>
        <p:txBody>
          <a:bodyPr>
            <a:spAutoFit/>
          </a:bodyPr>
          <a:lstStyle/>
          <a:p>
            <a:pPr fontAlgn="base"/>
            <a:r>
              <a:rPr lang="en-US" dirty="0">
                <a:solidFill>
                  <a:schemeClr val="bg2"/>
                </a:solidFill>
              </a:rPr>
              <a:t>“Satan is not an enlightening subject. I consider him to be the great imitator. …</a:t>
            </a:r>
          </a:p>
          <a:p>
            <a:pPr fontAlgn="base"/>
            <a:r>
              <a:rPr lang="en-US" dirty="0">
                <a:solidFill>
                  <a:schemeClr val="bg2"/>
                </a:solidFill>
              </a:rPr>
              <a:t>“It is not good practice to become intrigued by Satan and his mysteries. </a:t>
            </a:r>
          </a:p>
          <a:p>
            <a:pPr fontAlgn="base"/>
            <a:endParaRPr lang="en-US" dirty="0">
              <a:solidFill>
                <a:schemeClr val="bg2"/>
              </a:solidFill>
            </a:endParaRPr>
          </a:p>
          <a:p>
            <a:pPr fontAlgn="base"/>
            <a:r>
              <a:rPr lang="en-US" dirty="0">
                <a:solidFill>
                  <a:schemeClr val="bg2"/>
                </a:solidFill>
              </a:rPr>
              <a:t>No good can come from getting close to evil. Like playing with fire, it is too easy to get burned. … </a:t>
            </a:r>
          </a:p>
          <a:p>
            <a:pPr fontAlgn="base"/>
            <a:endParaRPr lang="en-US" dirty="0">
              <a:solidFill>
                <a:schemeClr val="bg2"/>
              </a:solidFill>
            </a:endParaRPr>
          </a:p>
          <a:p>
            <a:pPr fontAlgn="base"/>
            <a:r>
              <a:rPr lang="en-US" dirty="0">
                <a:solidFill>
                  <a:schemeClr val="bg2"/>
                </a:solidFill>
              </a:rPr>
              <a:t>The only safe course is to keep well distanced from him and any of his wicked activities or nefarious practices. The mischief of devil worship, sorcery, witchcraft, </a:t>
            </a:r>
            <a:r>
              <a:rPr lang="en-US" dirty="0" err="1">
                <a:solidFill>
                  <a:schemeClr val="bg2"/>
                </a:solidFill>
              </a:rPr>
              <a:t>voodooism</a:t>
            </a:r>
            <a:r>
              <a:rPr lang="en-US" dirty="0">
                <a:solidFill>
                  <a:schemeClr val="bg2"/>
                </a:solidFill>
              </a:rPr>
              <a:t>, casting spells, black magic, and all other forms of demonism should always be avoided” </a:t>
            </a:r>
          </a:p>
          <a:p>
            <a:pPr fontAlgn="base"/>
            <a:r>
              <a:rPr lang="en-US" sz="1200" dirty="0">
                <a:solidFill>
                  <a:schemeClr val="bg2"/>
                </a:solidFill>
              </a:rPr>
              <a:t>President James E. Faust </a:t>
            </a:r>
          </a:p>
        </p:txBody>
      </p:sp>
      <p:sp>
        <p:nvSpPr>
          <p:cNvPr id="4" name="TextBox 3"/>
          <p:cNvSpPr txBox="1"/>
          <p:nvPr/>
        </p:nvSpPr>
        <p:spPr>
          <a:xfrm>
            <a:off x="1524000" y="1"/>
            <a:ext cx="9144000" cy="646331"/>
          </a:xfrm>
          <a:prstGeom prst="rect">
            <a:avLst/>
          </a:prstGeom>
          <a:noFill/>
        </p:spPr>
        <p:txBody>
          <a:bodyPr wrap="square" rtlCol="0">
            <a:spAutoFit/>
          </a:bodyPr>
          <a:lstStyle/>
          <a:p>
            <a:pPr algn="ctr"/>
            <a:r>
              <a:rPr lang="en-US" sz="3600" dirty="0">
                <a:solidFill>
                  <a:schemeClr val="bg2"/>
                </a:solidFill>
                <a:latin typeface="Eras Bold ITC" pitchFamily="34" charset="0"/>
              </a:rPr>
              <a:t>The Influence of Satan’s Activities</a:t>
            </a:r>
          </a:p>
        </p:txBody>
      </p:sp>
      <p:grpSp>
        <p:nvGrpSpPr>
          <p:cNvPr id="6" name="Group 5"/>
          <p:cNvGrpSpPr/>
          <p:nvPr/>
        </p:nvGrpSpPr>
        <p:grpSpPr>
          <a:xfrm>
            <a:off x="7391400" y="1143000"/>
            <a:ext cx="2438400" cy="4724400"/>
            <a:chOff x="838200" y="76200"/>
            <a:chExt cx="2667000" cy="5029200"/>
          </a:xfrm>
        </p:grpSpPr>
        <p:grpSp>
          <p:nvGrpSpPr>
            <p:cNvPr id="7" name="Group 17"/>
            <p:cNvGrpSpPr/>
            <p:nvPr/>
          </p:nvGrpSpPr>
          <p:grpSpPr>
            <a:xfrm>
              <a:off x="838200" y="76200"/>
              <a:ext cx="2667000" cy="5029200"/>
              <a:chOff x="838200" y="76200"/>
              <a:chExt cx="2667000" cy="5029200"/>
            </a:xfrm>
          </p:grpSpPr>
          <p:grpSp>
            <p:nvGrpSpPr>
              <p:cNvPr id="9" name="Group 17"/>
              <p:cNvGrpSpPr/>
              <p:nvPr/>
            </p:nvGrpSpPr>
            <p:grpSpPr>
              <a:xfrm flipH="1">
                <a:off x="2209800" y="1447800"/>
                <a:ext cx="1295400" cy="3429000"/>
                <a:chOff x="685800" y="1447800"/>
                <a:chExt cx="1295400" cy="3124200"/>
              </a:xfrm>
            </p:grpSpPr>
            <p:sp>
              <p:nvSpPr>
                <p:cNvPr id="25" name="Bent Arrow 24"/>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Bent Arrow 25"/>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16"/>
              <p:cNvGrpSpPr/>
              <p:nvPr/>
            </p:nvGrpSpPr>
            <p:grpSpPr>
              <a:xfrm>
                <a:off x="838200" y="1447800"/>
                <a:ext cx="1295400" cy="3429000"/>
                <a:chOff x="685800" y="1447800"/>
                <a:chExt cx="1295400" cy="3429000"/>
              </a:xfrm>
            </p:grpSpPr>
            <p:sp>
              <p:nvSpPr>
                <p:cNvPr id="23" name="Bent Arrow 22"/>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828800" y="1344706"/>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nut 15"/>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1254919" y="2104103"/>
              <a:ext cx="1905000" cy="1670928"/>
            </a:xfrm>
            <a:prstGeom prst="rect">
              <a:avLst/>
            </a:prstGeom>
          </p:spPr>
          <p:txBody>
            <a:bodyPr wrap="square">
              <a:spAutoFit/>
            </a:bodyPr>
            <a:lstStyle/>
            <a:p>
              <a:pPr algn="ctr"/>
              <a:r>
                <a:rPr lang="en-US" sz="1600" b="1" i="1" dirty="0"/>
                <a:t>Church leaders have the responsibility to correct those who are leading others astray</a:t>
              </a:r>
              <a:endParaRPr lang="en-US" sz="1600" dirty="0">
                <a:solidFill>
                  <a:schemeClr val="bg1"/>
                </a:solidFill>
              </a:endParaRPr>
            </a:p>
          </p:txBody>
        </p:sp>
      </p:grpSp>
      <p:pic>
        <p:nvPicPr>
          <p:cNvPr id="27" name="Picture 26" descr="james e faust.jpg"/>
          <p:cNvPicPr>
            <a:picLocks noChangeAspect="1"/>
          </p:cNvPicPr>
          <p:nvPr/>
        </p:nvPicPr>
        <p:blipFill>
          <a:blip r:embed="rId3" cstate="print"/>
          <a:stretch>
            <a:fillRect/>
          </a:stretch>
        </p:blipFill>
        <p:spPr>
          <a:xfrm>
            <a:off x="224409" y="495300"/>
            <a:ext cx="1075182" cy="1295400"/>
          </a:xfrm>
          <a:prstGeom prst="rect">
            <a:avLst/>
          </a:prstGeom>
        </p:spPr>
      </p:pic>
    </p:spTree>
    <p:extLst>
      <p:ext uri="{BB962C8B-B14F-4D97-AF65-F5344CB8AC3E}">
        <p14:creationId xmlns:p14="http://schemas.microsoft.com/office/powerpoint/2010/main" val="364109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1294C8D-5C4E-4931-8AA1-B7A24EA32E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2133600" y="1295401"/>
            <a:ext cx="4625546" cy="4247317"/>
          </a:xfrm>
          <a:prstGeom prst="rect">
            <a:avLst/>
          </a:prstGeom>
        </p:spPr>
        <p:txBody>
          <a:bodyPr wrap="square">
            <a:spAutoFit/>
          </a:bodyPr>
          <a:lstStyle/>
          <a:p>
            <a:pPr fontAlgn="base"/>
            <a:r>
              <a:rPr lang="en-US" dirty="0">
                <a:solidFill>
                  <a:schemeClr val="bg2"/>
                </a:solidFill>
              </a:rPr>
              <a:t>1. You receive an electronic communication claiming to be new revelation. It contains teachings that are not in harmony with the scriptures or the words of the living prophets.</a:t>
            </a:r>
          </a:p>
          <a:p>
            <a:pPr fontAlgn="base"/>
            <a:endParaRPr lang="en-US" dirty="0">
              <a:solidFill>
                <a:schemeClr val="bg2"/>
              </a:solidFill>
            </a:endParaRPr>
          </a:p>
          <a:p>
            <a:pPr fontAlgn="base"/>
            <a:endParaRPr lang="en-US" dirty="0">
              <a:solidFill>
                <a:schemeClr val="bg2"/>
              </a:solidFill>
            </a:endParaRPr>
          </a:p>
          <a:p>
            <a:pPr fontAlgn="base"/>
            <a:r>
              <a:rPr lang="en-US" dirty="0">
                <a:solidFill>
                  <a:schemeClr val="bg2"/>
                </a:solidFill>
              </a:rPr>
              <a:t>2. You notice that a member of your ward </a:t>
            </a:r>
          </a:p>
          <a:p>
            <a:pPr fontAlgn="base"/>
            <a:r>
              <a:rPr lang="en-US" dirty="0">
                <a:solidFill>
                  <a:schemeClr val="bg2"/>
                </a:solidFill>
              </a:rPr>
              <a:t>makes a statement that is doctrinally incorrect as she bears her testimony during sacrament meeting. You are concerned that if the message is mistaken for truth, it might have a hurtful impact on others. </a:t>
            </a:r>
          </a:p>
          <a:p>
            <a:pPr fontAlgn="base"/>
            <a:endParaRPr lang="en-US" dirty="0">
              <a:solidFill>
                <a:schemeClr val="bg2"/>
              </a:solidFill>
            </a:endParaRPr>
          </a:p>
          <a:p>
            <a:pPr fontAlgn="base"/>
            <a:r>
              <a:rPr lang="en-US" dirty="0">
                <a:solidFill>
                  <a:schemeClr val="bg2"/>
                </a:solidFill>
              </a:rPr>
              <a:t>Who should correct the member who spoke incorrectly?</a:t>
            </a:r>
          </a:p>
        </p:txBody>
      </p:sp>
      <p:sp>
        <p:nvSpPr>
          <p:cNvPr id="4" name="TextBox 3"/>
          <p:cNvSpPr txBox="1"/>
          <p:nvPr/>
        </p:nvSpPr>
        <p:spPr>
          <a:xfrm>
            <a:off x="1524000" y="1"/>
            <a:ext cx="9144000" cy="830997"/>
          </a:xfrm>
          <a:prstGeom prst="rect">
            <a:avLst/>
          </a:prstGeom>
          <a:noFill/>
        </p:spPr>
        <p:txBody>
          <a:bodyPr wrap="square" rtlCol="0">
            <a:spAutoFit/>
          </a:bodyPr>
          <a:lstStyle/>
          <a:p>
            <a:pPr algn="ctr"/>
            <a:r>
              <a:rPr lang="en-US" sz="4800" dirty="0">
                <a:solidFill>
                  <a:schemeClr val="bg2"/>
                </a:solidFill>
                <a:latin typeface="Eras Bold ITC" pitchFamily="34" charset="0"/>
              </a:rPr>
              <a:t>What Should You Do?</a:t>
            </a:r>
          </a:p>
        </p:txBody>
      </p:sp>
      <p:pic>
        <p:nvPicPr>
          <p:cNvPr id="6" name="Picture 5">
            <a:extLst>
              <a:ext uri="{FF2B5EF4-FFF2-40B4-BE49-F238E27FC236}">
                <a16:creationId xmlns:a16="http://schemas.microsoft.com/office/drawing/2014/main" id="{D32456EF-CEE1-46A5-AD6D-4CAAB9AC1A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6084" y="1015366"/>
            <a:ext cx="3124200" cy="2219325"/>
          </a:xfrm>
          <a:prstGeom prst="rect">
            <a:avLst/>
          </a:prstGeom>
        </p:spPr>
      </p:pic>
      <p:pic>
        <p:nvPicPr>
          <p:cNvPr id="9" name="Picture 8">
            <a:extLst>
              <a:ext uri="{FF2B5EF4-FFF2-40B4-BE49-F238E27FC236}">
                <a16:creationId xmlns:a16="http://schemas.microsoft.com/office/drawing/2014/main" id="{DC16E511-2692-452A-867E-57681DDEB4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600" y="3419059"/>
            <a:ext cx="2438400" cy="3048000"/>
          </a:xfrm>
          <a:prstGeom prst="rect">
            <a:avLst/>
          </a:prstGeom>
        </p:spPr>
      </p:pic>
    </p:spTree>
    <p:extLst>
      <p:ext uri="{BB962C8B-B14F-4D97-AF65-F5344CB8AC3E}">
        <p14:creationId xmlns:p14="http://schemas.microsoft.com/office/powerpoint/2010/main" val="141858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3C09C9E-6EBD-4901-A488-0D7B16DA8C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2"/>
                </a:solidFill>
                <a:latin typeface="Eras Bold ITC" pitchFamily="34" charset="0"/>
              </a:rPr>
              <a:t>Oliver’s Calling</a:t>
            </a:r>
          </a:p>
        </p:txBody>
      </p:sp>
      <p:sp>
        <p:nvSpPr>
          <p:cNvPr id="6" name="TextBox 5"/>
          <p:cNvSpPr txBox="1"/>
          <p:nvPr/>
        </p:nvSpPr>
        <p:spPr>
          <a:xfrm>
            <a:off x="304800" y="6484828"/>
            <a:ext cx="3657600" cy="338554"/>
          </a:xfrm>
          <a:prstGeom prst="rect">
            <a:avLst/>
          </a:prstGeom>
          <a:noFill/>
        </p:spPr>
        <p:txBody>
          <a:bodyPr wrap="square" rtlCol="0">
            <a:spAutoFit/>
          </a:bodyPr>
          <a:lstStyle/>
          <a:p>
            <a:pPr fontAlgn="base"/>
            <a:r>
              <a:rPr lang="en-US" sz="1600" dirty="0">
                <a:solidFill>
                  <a:schemeClr val="bg1"/>
                </a:solidFill>
              </a:rPr>
              <a:t>D&amp;C 28:11-14</a:t>
            </a:r>
            <a:endParaRPr lang="en-US" sz="1200" dirty="0">
              <a:solidFill>
                <a:schemeClr val="bg1"/>
              </a:solidFill>
            </a:endParaRPr>
          </a:p>
        </p:txBody>
      </p:sp>
      <p:sp>
        <p:nvSpPr>
          <p:cNvPr id="30" name="Rectangle 29"/>
          <p:cNvSpPr/>
          <p:nvPr/>
        </p:nvSpPr>
        <p:spPr>
          <a:xfrm>
            <a:off x="1752600" y="1371601"/>
            <a:ext cx="5257800" cy="1200329"/>
          </a:xfrm>
          <a:prstGeom prst="rect">
            <a:avLst/>
          </a:prstGeom>
        </p:spPr>
        <p:txBody>
          <a:bodyPr wrap="square">
            <a:spAutoFit/>
          </a:bodyPr>
          <a:lstStyle/>
          <a:p>
            <a:pPr fontAlgn="base"/>
            <a:r>
              <a:rPr lang="en-US" dirty="0">
                <a:solidFill>
                  <a:schemeClr val="bg2"/>
                </a:solidFill>
              </a:rPr>
              <a:t>“The Lord, having reveled the error of Hiram Page in the matter of the “seer-stone,” directed Oliver Cowdery to labor with him and show him, in all kindness, that he was being deceived by the Evil One.</a:t>
            </a:r>
          </a:p>
        </p:txBody>
      </p:sp>
      <p:sp>
        <p:nvSpPr>
          <p:cNvPr id="9" name="Rectangle 8"/>
          <p:cNvSpPr/>
          <p:nvPr/>
        </p:nvSpPr>
        <p:spPr>
          <a:xfrm>
            <a:off x="5029200" y="2971801"/>
            <a:ext cx="5257800" cy="3323987"/>
          </a:xfrm>
          <a:prstGeom prst="rect">
            <a:avLst/>
          </a:prstGeom>
        </p:spPr>
        <p:txBody>
          <a:bodyPr wrap="square">
            <a:spAutoFit/>
          </a:bodyPr>
          <a:lstStyle/>
          <a:p>
            <a:pPr fontAlgn="base"/>
            <a:r>
              <a:rPr lang="en-US" dirty="0">
                <a:solidFill>
                  <a:schemeClr val="bg2"/>
                </a:solidFill>
              </a:rPr>
              <a:t>Oliver Cowdery could not go on his important mission to the Lamanite, until he had settle this difficulty. </a:t>
            </a:r>
          </a:p>
          <a:p>
            <a:pPr fontAlgn="base"/>
            <a:endParaRPr lang="en-US" dirty="0">
              <a:solidFill>
                <a:schemeClr val="bg2"/>
              </a:solidFill>
            </a:endParaRPr>
          </a:p>
          <a:p>
            <a:pPr fontAlgn="base"/>
            <a:r>
              <a:rPr lang="en-US" dirty="0">
                <a:solidFill>
                  <a:schemeClr val="bg2"/>
                </a:solidFill>
              </a:rPr>
              <a:t>When the Church is weakened by schisms, missionary effort cannot have the same success as when unity and harmony prevail. </a:t>
            </a:r>
          </a:p>
          <a:p>
            <a:pPr fontAlgn="base"/>
            <a:endParaRPr lang="en-US" dirty="0">
              <a:solidFill>
                <a:schemeClr val="bg2"/>
              </a:solidFill>
            </a:endParaRPr>
          </a:p>
          <a:p>
            <a:pPr fontAlgn="base"/>
            <a:r>
              <a:rPr lang="en-US" dirty="0">
                <a:solidFill>
                  <a:schemeClr val="bg2"/>
                </a:solidFill>
              </a:rPr>
              <a:t>The strength of an army in the field depends largely on the conditions at the bases of supply. </a:t>
            </a:r>
          </a:p>
          <a:p>
            <a:pPr fontAlgn="base"/>
            <a:endParaRPr lang="en-US" dirty="0">
              <a:solidFill>
                <a:schemeClr val="bg2"/>
              </a:solidFill>
            </a:endParaRPr>
          </a:p>
          <a:p>
            <a:pPr fontAlgn="base"/>
            <a:r>
              <a:rPr lang="en-US" dirty="0">
                <a:solidFill>
                  <a:schemeClr val="bg2"/>
                </a:solidFill>
              </a:rPr>
              <a:t>It is so with the missionary forces of the Church.”</a:t>
            </a:r>
          </a:p>
          <a:p>
            <a:pPr fontAlgn="base"/>
            <a:r>
              <a:rPr lang="en-US" sz="1200" dirty="0">
                <a:solidFill>
                  <a:schemeClr val="bg2"/>
                </a:solidFill>
              </a:rPr>
              <a:t>Smith and </a:t>
            </a:r>
            <a:r>
              <a:rPr lang="en-US" sz="1200" dirty="0" err="1">
                <a:solidFill>
                  <a:schemeClr val="bg2"/>
                </a:solidFill>
              </a:rPr>
              <a:t>Syodahl</a:t>
            </a:r>
            <a:endParaRPr lang="en-US" sz="1200" dirty="0">
              <a:solidFill>
                <a:schemeClr val="bg2"/>
              </a:solidFill>
            </a:endParaRPr>
          </a:p>
        </p:txBody>
      </p:sp>
      <p:sp>
        <p:nvSpPr>
          <p:cNvPr id="10" name="Rectangle 9"/>
          <p:cNvSpPr/>
          <p:nvPr/>
        </p:nvSpPr>
        <p:spPr>
          <a:xfrm>
            <a:off x="1676400" y="762000"/>
            <a:ext cx="5257800" cy="369332"/>
          </a:xfrm>
          <a:prstGeom prst="rect">
            <a:avLst/>
          </a:prstGeom>
        </p:spPr>
        <p:txBody>
          <a:bodyPr wrap="square">
            <a:spAutoFit/>
          </a:bodyPr>
          <a:lstStyle/>
          <a:p>
            <a:r>
              <a:rPr lang="en-US" dirty="0">
                <a:solidFill>
                  <a:srgbClr val="FFFF00"/>
                </a:solidFill>
              </a:rPr>
              <a:t>The Lord denounced Hiram Page’s false revelations</a:t>
            </a:r>
          </a:p>
        </p:txBody>
      </p:sp>
      <p:pic>
        <p:nvPicPr>
          <p:cNvPr id="32772" name="Picture 4" descr="http://upload.wikimedia.org/wikipedia/commons/c/c6/Olivercowdery-sm.jpg"/>
          <p:cNvPicPr>
            <a:picLocks noChangeAspect="1" noChangeArrowheads="1"/>
          </p:cNvPicPr>
          <p:nvPr/>
        </p:nvPicPr>
        <p:blipFill>
          <a:blip r:embed="rId3" cstate="print"/>
          <a:srcRect/>
          <a:stretch>
            <a:fillRect/>
          </a:stretch>
        </p:blipFill>
        <p:spPr bwMode="auto">
          <a:xfrm>
            <a:off x="7543800" y="838201"/>
            <a:ext cx="1143000" cy="1911245"/>
          </a:xfrm>
          <a:prstGeom prst="rect">
            <a:avLst/>
          </a:prstGeom>
          <a:noFill/>
        </p:spPr>
      </p:pic>
      <p:pic>
        <p:nvPicPr>
          <p:cNvPr id="32774" name="Picture 6" descr="http://usarmy.vo.llnwd.net/e2/c/images/2012/07/22/257053/original.jpg"/>
          <p:cNvPicPr>
            <a:picLocks noChangeAspect="1" noChangeArrowheads="1"/>
          </p:cNvPicPr>
          <p:nvPr/>
        </p:nvPicPr>
        <p:blipFill>
          <a:blip r:embed="rId4" cstate="print"/>
          <a:srcRect/>
          <a:stretch>
            <a:fillRect/>
          </a:stretch>
        </p:blipFill>
        <p:spPr bwMode="auto">
          <a:xfrm>
            <a:off x="1981200" y="2743200"/>
            <a:ext cx="2618082" cy="1752600"/>
          </a:xfrm>
          <a:prstGeom prst="rect">
            <a:avLst/>
          </a:prstGeom>
          <a:noFill/>
        </p:spPr>
      </p:pic>
      <p:pic>
        <p:nvPicPr>
          <p:cNvPr id="32776" name="Picture 8" descr="https://www.lds.org/bc/content/ldsorg/church/news/2014/04/23/300-MTC%20easter%20uchtdorf-2.jpg"/>
          <p:cNvPicPr>
            <a:picLocks noChangeAspect="1" noChangeArrowheads="1"/>
          </p:cNvPicPr>
          <p:nvPr/>
        </p:nvPicPr>
        <p:blipFill>
          <a:blip r:embed="rId5" cstate="print"/>
          <a:srcRect/>
          <a:stretch>
            <a:fillRect/>
          </a:stretch>
        </p:blipFill>
        <p:spPr bwMode="auto">
          <a:xfrm>
            <a:off x="2133600" y="4648200"/>
            <a:ext cx="2209800" cy="1767841"/>
          </a:xfrm>
          <a:prstGeom prst="rect">
            <a:avLst/>
          </a:prstGeom>
          <a:noFill/>
        </p:spPr>
      </p:pic>
      <p:pic>
        <p:nvPicPr>
          <p:cNvPr id="3" name="Picture 2">
            <a:extLst>
              <a:ext uri="{FF2B5EF4-FFF2-40B4-BE49-F238E27FC236}">
                <a16:creationId xmlns:a16="http://schemas.microsoft.com/office/drawing/2014/main" id="{C427E64D-9F47-4462-9910-82A69C8A0A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67416" y="5561232"/>
            <a:ext cx="1344168" cy="1024128"/>
          </a:xfrm>
          <a:prstGeom prst="rect">
            <a:avLst/>
          </a:prstGeom>
        </p:spPr>
      </p:pic>
    </p:spTree>
    <p:extLst>
      <p:ext uri="{BB962C8B-B14F-4D97-AF65-F5344CB8AC3E}">
        <p14:creationId xmlns:p14="http://schemas.microsoft.com/office/powerpoint/2010/main" val="375455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32774"/>
                                        </p:tgtEl>
                                        <p:attrNameLst>
                                          <p:attrName>style.visibility</p:attrName>
                                        </p:attrNameLst>
                                      </p:cBhvr>
                                      <p:to>
                                        <p:strVal val="visible"/>
                                      </p:to>
                                    </p:set>
                                    <p:animEffect transition="in" filter="fade">
                                      <p:cBhvr>
                                        <p:cTn id="23" dur="2000"/>
                                        <p:tgtEl>
                                          <p:spTgt spid="3277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9">
                                            <p:txEl>
                                              <p:pRg st="6" end="6"/>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9">
                                            <p:txEl>
                                              <p:pRg st="7" end="7"/>
                                            </p:txEl>
                                          </p:spTgt>
                                        </p:tgtEl>
                                        <p:attrNameLst>
                                          <p:attrName>style.visibility</p:attrName>
                                        </p:attrNameLst>
                                      </p:cBhvr>
                                      <p:to>
                                        <p:strVal val="visible"/>
                                      </p:to>
                                    </p:set>
                                  </p:childTnLst>
                                </p:cTn>
                              </p:par>
                              <p:par>
                                <p:cTn id="30" presetID="10" presetClass="entr" presetSubtype="0" fill="hold" nodeType="withEffect">
                                  <p:stCondLst>
                                    <p:cond delay="0"/>
                                  </p:stCondLst>
                                  <p:childTnLst>
                                    <p:set>
                                      <p:cBhvr>
                                        <p:cTn id="31" dur="1" fill="hold">
                                          <p:stCondLst>
                                            <p:cond delay="0"/>
                                          </p:stCondLst>
                                        </p:cTn>
                                        <p:tgtEl>
                                          <p:spTgt spid="32776"/>
                                        </p:tgtEl>
                                        <p:attrNameLst>
                                          <p:attrName>style.visibility</p:attrName>
                                        </p:attrNameLst>
                                      </p:cBhvr>
                                      <p:to>
                                        <p:strVal val="visible"/>
                                      </p:to>
                                    </p:set>
                                    <p:animEffect transition="in" filter="fade">
                                      <p:cBhvr>
                                        <p:cTn id="32" dur="2000"/>
                                        <p:tgtEl>
                                          <p:spTgt spid="32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BA949B9-0883-43EC-A04C-D186BC8786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2"/>
                </a:solidFill>
                <a:latin typeface="Eras Bold ITC" pitchFamily="34" charset="0"/>
              </a:rPr>
              <a:t>Missionary’s Calling</a:t>
            </a:r>
          </a:p>
        </p:txBody>
      </p:sp>
      <p:sp>
        <p:nvSpPr>
          <p:cNvPr id="6" name="TextBox 5"/>
          <p:cNvSpPr txBox="1"/>
          <p:nvPr/>
        </p:nvSpPr>
        <p:spPr>
          <a:xfrm>
            <a:off x="266700" y="6519446"/>
            <a:ext cx="3657600" cy="338554"/>
          </a:xfrm>
          <a:prstGeom prst="rect">
            <a:avLst/>
          </a:prstGeom>
          <a:noFill/>
        </p:spPr>
        <p:txBody>
          <a:bodyPr wrap="square" rtlCol="0">
            <a:spAutoFit/>
          </a:bodyPr>
          <a:lstStyle/>
          <a:p>
            <a:pPr fontAlgn="base"/>
            <a:r>
              <a:rPr lang="en-US" sz="1600" dirty="0">
                <a:solidFill>
                  <a:schemeClr val="bg1"/>
                </a:solidFill>
              </a:rPr>
              <a:t>D&amp;C 28:15</a:t>
            </a:r>
            <a:endParaRPr lang="en-US" sz="1200" dirty="0">
              <a:solidFill>
                <a:schemeClr val="bg1"/>
              </a:solidFill>
            </a:endParaRPr>
          </a:p>
        </p:txBody>
      </p:sp>
      <p:sp>
        <p:nvSpPr>
          <p:cNvPr id="30" name="Rectangle 29"/>
          <p:cNvSpPr/>
          <p:nvPr/>
        </p:nvSpPr>
        <p:spPr>
          <a:xfrm>
            <a:off x="1752600" y="914400"/>
            <a:ext cx="4343400" cy="1477328"/>
          </a:xfrm>
          <a:prstGeom prst="rect">
            <a:avLst/>
          </a:prstGeom>
        </p:spPr>
        <p:txBody>
          <a:bodyPr wrap="square">
            <a:spAutoFit/>
          </a:bodyPr>
          <a:lstStyle/>
          <a:p>
            <a:pPr fontAlgn="base"/>
            <a:r>
              <a:rPr lang="en-US" dirty="0">
                <a:solidFill>
                  <a:schemeClr val="bg2"/>
                </a:solidFill>
              </a:rPr>
              <a:t>“When a missionary goes out into the world, in obedience to a divine call, being in full fellowship with the Church, and leaving no unsettled incidents behind, he may rely on the Lord for protection and guidance.”</a:t>
            </a:r>
          </a:p>
        </p:txBody>
      </p:sp>
      <p:sp>
        <p:nvSpPr>
          <p:cNvPr id="9" name="Rectangle 8"/>
          <p:cNvSpPr/>
          <p:nvPr/>
        </p:nvSpPr>
        <p:spPr>
          <a:xfrm>
            <a:off x="6553200" y="2598003"/>
            <a:ext cx="4114800" cy="1661993"/>
          </a:xfrm>
          <a:prstGeom prst="rect">
            <a:avLst/>
          </a:prstGeom>
        </p:spPr>
        <p:txBody>
          <a:bodyPr wrap="square">
            <a:spAutoFit/>
          </a:bodyPr>
          <a:lstStyle/>
          <a:p>
            <a:pPr fontAlgn="base"/>
            <a:r>
              <a:rPr lang="en-US" dirty="0">
                <a:solidFill>
                  <a:schemeClr val="bg2"/>
                </a:solidFill>
              </a:rPr>
              <a:t>The Gospel should be preached with joy, and not as a message of sorrow and gloom. The labors of a missionary should not be a hard but a pleasant duty (service).”</a:t>
            </a:r>
          </a:p>
          <a:p>
            <a:pPr fontAlgn="base"/>
            <a:r>
              <a:rPr lang="en-US" sz="1200" dirty="0">
                <a:solidFill>
                  <a:schemeClr val="bg2"/>
                </a:solidFill>
              </a:rPr>
              <a:t>Smith and </a:t>
            </a:r>
            <a:r>
              <a:rPr lang="en-US" sz="1200" dirty="0" err="1">
                <a:solidFill>
                  <a:schemeClr val="bg2"/>
                </a:solidFill>
              </a:rPr>
              <a:t>Syodahl</a:t>
            </a:r>
            <a:endParaRPr lang="en-US" sz="1200" dirty="0">
              <a:solidFill>
                <a:schemeClr val="bg2"/>
              </a:solidFill>
            </a:endParaRPr>
          </a:p>
        </p:txBody>
      </p:sp>
      <p:pic>
        <p:nvPicPr>
          <p:cNvPr id="7" name="Picture 6" descr="Brendon Mission Photo.jpg"/>
          <p:cNvPicPr>
            <a:picLocks noChangeAspect="1"/>
          </p:cNvPicPr>
          <p:nvPr/>
        </p:nvPicPr>
        <p:blipFill>
          <a:blip r:embed="rId3" cstate="print"/>
          <a:stretch>
            <a:fillRect/>
          </a:stretch>
        </p:blipFill>
        <p:spPr>
          <a:xfrm>
            <a:off x="2514600" y="2514600"/>
            <a:ext cx="2286000" cy="3048000"/>
          </a:xfrm>
          <a:prstGeom prst="rect">
            <a:avLst/>
          </a:prstGeom>
        </p:spPr>
      </p:pic>
      <p:pic>
        <p:nvPicPr>
          <p:cNvPr id="8" name="Picture 7" descr="100_0900.JPG"/>
          <p:cNvPicPr>
            <a:picLocks noChangeAspect="1"/>
          </p:cNvPicPr>
          <p:nvPr/>
        </p:nvPicPr>
        <p:blipFill>
          <a:blip r:embed="rId4" cstate="print"/>
          <a:stretch>
            <a:fillRect/>
          </a:stretch>
        </p:blipFill>
        <p:spPr>
          <a:xfrm>
            <a:off x="6858000" y="4648200"/>
            <a:ext cx="2575560" cy="1931670"/>
          </a:xfrm>
          <a:prstGeom prst="rect">
            <a:avLst/>
          </a:prstGeom>
        </p:spPr>
      </p:pic>
      <p:pic>
        <p:nvPicPr>
          <p:cNvPr id="11" name="Picture 10">
            <a:extLst>
              <a:ext uri="{FF2B5EF4-FFF2-40B4-BE49-F238E27FC236}">
                <a16:creationId xmlns:a16="http://schemas.microsoft.com/office/drawing/2014/main" id="{FE987DEC-1ECC-4EA9-AE38-6FFDFFF44C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700" y="147530"/>
            <a:ext cx="1344168" cy="1024128"/>
          </a:xfrm>
          <a:prstGeom prst="rect">
            <a:avLst/>
          </a:prstGeom>
        </p:spPr>
      </p:pic>
    </p:spTree>
    <p:extLst>
      <p:ext uri="{BB962C8B-B14F-4D97-AF65-F5344CB8AC3E}">
        <p14:creationId xmlns:p14="http://schemas.microsoft.com/office/powerpoint/2010/main" val="80158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9F1D8B-C900-43AA-95C7-7791B033BE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7316" y="29646"/>
            <a:ext cx="9144000" cy="6001643"/>
          </a:xfrm>
          <a:prstGeom prst="rect">
            <a:avLst/>
          </a:prstGeom>
          <a:noFill/>
        </p:spPr>
        <p:txBody>
          <a:bodyPr wrap="square" rtlCol="0">
            <a:spAutoFit/>
          </a:bodyPr>
          <a:lstStyle/>
          <a:p>
            <a:r>
              <a:rPr lang="en-US" sz="1600" dirty="0">
                <a:solidFill>
                  <a:schemeClr val="bg1"/>
                </a:solidFill>
              </a:rPr>
              <a:t>Sources:</a:t>
            </a:r>
          </a:p>
          <a:p>
            <a:r>
              <a:rPr lang="en-US" sz="1600" dirty="0">
                <a:solidFill>
                  <a:schemeClr val="bg1"/>
                </a:solidFill>
              </a:rPr>
              <a:t>Video: </a:t>
            </a:r>
          </a:p>
          <a:p>
            <a:r>
              <a:rPr lang="en-US" sz="1600" b="1" dirty="0">
                <a:solidFill>
                  <a:schemeClr val="bg1"/>
                </a:solidFill>
              </a:rPr>
              <a:t>Revelation Follows Lines of Authority</a:t>
            </a:r>
            <a:r>
              <a:rPr lang="en-US" sz="1600" dirty="0">
                <a:solidFill>
                  <a:schemeClr val="bg1"/>
                </a:solidFill>
              </a:rPr>
              <a:t> (0:57)</a:t>
            </a:r>
          </a:p>
          <a:p>
            <a:r>
              <a:rPr lang="en-US" sz="1600" b="1" dirty="0">
                <a:solidFill>
                  <a:schemeClr val="bg1"/>
                </a:solidFill>
              </a:rPr>
              <a:t>Revelation Comes in an Orderly Way</a:t>
            </a:r>
            <a:r>
              <a:rPr lang="en-US" sz="1600" dirty="0">
                <a:solidFill>
                  <a:schemeClr val="bg1"/>
                </a:solidFill>
              </a:rPr>
              <a:t> (1:00)</a:t>
            </a:r>
          </a:p>
          <a:p>
            <a:endParaRPr lang="en-US" sz="1600" dirty="0">
              <a:solidFill>
                <a:schemeClr val="bg1"/>
              </a:solidFill>
            </a:endParaRPr>
          </a:p>
          <a:p>
            <a:r>
              <a:rPr lang="en-US" sz="1600" dirty="0">
                <a:solidFill>
                  <a:schemeClr val="bg1"/>
                </a:solidFill>
              </a:rPr>
              <a:t>Elder </a:t>
            </a:r>
            <a:r>
              <a:rPr lang="en-US" sz="1600" dirty="0" err="1">
                <a:solidFill>
                  <a:schemeClr val="bg1"/>
                </a:solidFill>
              </a:rPr>
              <a:t>Dallin</a:t>
            </a:r>
            <a:r>
              <a:rPr lang="en-US" sz="1600" dirty="0">
                <a:solidFill>
                  <a:schemeClr val="bg1"/>
                </a:solidFill>
              </a:rPr>
              <a:t> H. Oaks (“Two Lines of Communication,” </a:t>
            </a:r>
            <a:r>
              <a:rPr lang="en-US" sz="1600" i="1" dirty="0">
                <a:solidFill>
                  <a:schemeClr val="bg1"/>
                </a:solidFill>
              </a:rPr>
              <a:t>Ensign</a:t>
            </a:r>
            <a:r>
              <a:rPr lang="en-US" sz="1600" dirty="0">
                <a:solidFill>
                  <a:schemeClr val="bg1"/>
                </a:solidFill>
              </a:rPr>
              <a:t> or </a:t>
            </a:r>
            <a:r>
              <a:rPr lang="en-US" sz="1600" i="1" dirty="0">
                <a:solidFill>
                  <a:schemeClr val="bg1"/>
                </a:solidFill>
              </a:rPr>
              <a:t>Liahona, </a:t>
            </a:r>
            <a:r>
              <a:rPr lang="en-US" sz="1600" dirty="0">
                <a:solidFill>
                  <a:schemeClr val="bg1"/>
                </a:solidFill>
              </a:rPr>
              <a:t>Nov. 2010, 84).</a:t>
            </a:r>
          </a:p>
          <a:p>
            <a:endParaRPr lang="en-US" sz="1600" dirty="0">
              <a:solidFill>
                <a:schemeClr val="bg1"/>
              </a:solidFill>
            </a:endParaRPr>
          </a:p>
          <a:p>
            <a:r>
              <a:rPr lang="en-US" sz="1600" dirty="0">
                <a:solidFill>
                  <a:schemeClr val="bg1"/>
                </a:solidFill>
              </a:rPr>
              <a:t>Who’s Who in the Doctrine and Covenants by Ed J. Pinegar and Richard J. Allen pgs. 109-110</a:t>
            </a:r>
          </a:p>
          <a:p>
            <a:endParaRPr lang="en-US" sz="1600" dirty="0">
              <a:solidFill>
                <a:schemeClr val="bg1"/>
              </a:solidFill>
            </a:endParaRPr>
          </a:p>
          <a:p>
            <a:r>
              <a:rPr lang="en-US" sz="1600" dirty="0">
                <a:solidFill>
                  <a:schemeClr val="bg1"/>
                </a:solidFill>
              </a:rPr>
              <a:t>Joseph Fielding Smith (CHMR, Vol. 1, p 125)</a:t>
            </a:r>
          </a:p>
          <a:p>
            <a:endParaRPr lang="en-US" sz="1600" dirty="0">
              <a:solidFill>
                <a:schemeClr val="bg1"/>
              </a:solidFill>
            </a:endParaRPr>
          </a:p>
          <a:p>
            <a:r>
              <a:rPr lang="en-US" sz="1600" dirty="0" err="1">
                <a:solidFill>
                  <a:schemeClr val="bg1"/>
                </a:solidFill>
              </a:rPr>
              <a:t>Otten</a:t>
            </a:r>
            <a:r>
              <a:rPr lang="en-US" sz="1600" dirty="0">
                <a:solidFill>
                  <a:schemeClr val="bg1"/>
                </a:solidFill>
              </a:rPr>
              <a:t> &amp; Caldwell </a:t>
            </a:r>
            <a:r>
              <a:rPr lang="en-US" sz="1600" i="1" dirty="0">
                <a:solidFill>
                  <a:schemeClr val="bg1"/>
                </a:solidFill>
              </a:rPr>
              <a:t>Sacred Truths of the Doctrine and Covenants </a:t>
            </a:r>
            <a:r>
              <a:rPr lang="en-US" sz="1600" dirty="0">
                <a:solidFill>
                  <a:schemeClr val="bg1"/>
                </a:solidFill>
              </a:rPr>
              <a:t> pgs. 135-136</a:t>
            </a:r>
          </a:p>
          <a:p>
            <a:endParaRPr lang="en-US" sz="1600" dirty="0">
              <a:solidFill>
                <a:schemeClr val="bg1"/>
              </a:solidFill>
            </a:endParaRPr>
          </a:p>
          <a:p>
            <a:r>
              <a:rPr lang="en-US" sz="1600" dirty="0">
                <a:solidFill>
                  <a:schemeClr val="bg1"/>
                </a:solidFill>
              </a:rPr>
              <a:t>Joseph Smith (</a:t>
            </a:r>
            <a:r>
              <a:rPr lang="en-US" sz="1600" i="1" dirty="0">
                <a:solidFill>
                  <a:schemeClr val="bg1"/>
                </a:solidFill>
              </a:rPr>
              <a:t>History of the Church,</a:t>
            </a:r>
            <a:r>
              <a:rPr lang="en-US" sz="1600" dirty="0">
                <a:solidFill>
                  <a:schemeClr val="bg1"/>
                </a:solidFill>
              </a:rPr>
              <a:t> 1:338.)</a:t>
            </a:r>
          </a:p>
          <a:p>
            <a:endParaRPr lang="en-US" sz="1600" dirty="0">
              <a:solidFill>
                <a:schemeClr val="bg1"/>
              </a:solidFill>
            </a:endParaRPr>
          </a:p>
          <a:p>
            <a:pPr fontAlgn="base"/>
            <a:r>
              <a:rPr lang="en-US" sz="1600" dirty="0">
                <a:solidFill>
                  <a:schemeClr val="bg1"/>
                </a:solidFill>
              </a:rPr>
              <a:t>Gospel Principles : Chapter 22: The Gifts of the Spirit (2011), 125–32</a:t>
            </a:r>
          </a:p>
          <a:p>
            <a:pPr fontAlgn="base"/>
            <a:endParaRPr lang="en-US" sz="1600" dirty="0">
              <a:solidFill>
                <a:schemeClr val="bg1"/>
              </a:solidFill>
            </a:endParaRPr>
          </a:p>
          <a:p>
            <a:pPr fontAlgn="base"/>
            <a:r>
              <a:rPr lang="en-US" sz="1600" dirty="0">
                <a:solidFill>
                  <a:schemeClr val="bg1"/>
                </a:solidFill>
              </a:rPr>
              <a:t>President Boyd K. Packer (“Revelation in a Changing World,” </a:t>
            </a:r>
            <a:r>
              <a:rPr lang="en-US" sz="1600" i="1" dirty="0">
                <a:solidFill>
                  <a:schemeClr val="bg1"/>
                </a:solidFill>
              </a:rPr>
              <a:t>Ensign,</a:t>
            </a:r>
            <a:r>
              <a:rPr lang="en-US" sz="1600" dirty="0">
                <a:solidFill>
                  <a:schemeClr val="bg1"/>
                </a:solidFill>
              </a:rPr>
              <a:t> Nov. 1989, 14–15).</a:t>
            </a:r>
          </a:p>
          <a:p>
            <a:pPr fontAlgn="base"/>
            <a:endParaRPr lang="en-US" sz="1600" dirty="0">
              <a:solidFill>
                <a:schemeClr val="bg1"/>
              </a:solidFill>
            </a:endParaRPr>
          </a:p>
          <a:p>
            <a:pPr fontAlgn="base"/>
            <a:r>
              <a:rPr lang="en-US" sz="1600" dirty="0">
                <a:solidFill>
                  <a:schemeClr val="bg1"/>
                </a:solidFill>
              </a:rPr>
              <a:t>President Anthony W. </a:t>
            </a:r>
            <a:r>
              <a:rPr lang="en-US" sz="1600" dirty="0" err="1">
                <a:solidFill>
                  <a:schemeClr val="bg1"/>
                </a:solidFill>
              </a:rPr>
              <a:t>Ivins</a:t>
            </a:r>
            <a:r>
              <a:rPr lang="en-US" sz="1600" dirty="0">
                <a:solidFill>
                  <a:schemeClr val="bg1"/>
                </a:solidFill>
              </a:rPr>
              <a:t> (in Conference Report, Apr. 1929, 15).</a:t>
            </a:r>
          </a:p>
          <a:p>
            <a:pPr fontAlgn="base"/>
            <a:endParaRPr lang="en-US" sz="1600" dirty="0">
              <a:solidFill>
                <a:schemeClr val="bg1"/>
              </a:solidFill>
            </a:endParaRPr>
          </a:p>
          <a:p>
            <a:pPr fontAlgn="base"/>
            <a:r>
              <a:rPr lang="en-US" sz="1600" dirty="0">
                <a:solidFill>
                  <a:schemeClr val="bg1"/>
                </a:solidFill>
              </a:rPr>
              <a:t>Hyrum M. Smith and </a:t>
            </a:r>
            <a:r>
              <a:rPr lang="en-US" sz="1600" dirty="0" err="1">
                <a:solidFill>
                  <a:schemeClr val="bg1"/>
                </a:solidFill>
              </a:rPr>
              <a:t>Janne</a:t>
            </a:r>
            <a:r>
              <a:rPr lang="en-US" sz="1600" dirty="0">
                <a:solidFill>
                  <a:schemeClr val="bg1"/>
                </a:solidFill>
              </a:rPr>
              <a:t> M. </a:t>
            </a:r>
            <a:r>
              <a:rPr lang="en-US" sz="1600" dirty="0" err="1">
                <a:solidFill>
                  <a:schemeClr val="bg1"/>
                </a:solidFill>
              </a:rPr>
              <a:t>Syodahl</a:t>
            </a:r>
            <a:r>
              <a:rPr lang="en-US" sz="1600" dirty="0">
                <a:solidFill>
                  <a:schemeClr val="bg1"/>
                </a:solidFill>
              </a:rPr>
              <a:t> </a:t>
            </a:r>
            <a:r>
              <a:rPr lang="en-US" sz="1600" i="1" dirty="0">
                <a:solidFill>
                  <a:schemeClr val="bg1"/>
                </a:solidFill>
              </a:rPr>
              <a:t>Doctrine and Covenants Commentary </a:t>
            </a:r>
            <a:r>
              <a:rPr lang="en-US" sz="1600" dirty="0">
                <a:solidFill>
                  <a:schemeClr val="bg1"/>
                </a:solidFill>
              </a:rPr>
              <a:t> pg. 142</a:t>
            </a:r>
          </a:p>
          <a:p>
            <a:pPr fontAlgn="base"/>
            <a:endParaRPr lang="en-US" sz="1600" dirty="0">
              <a:solidFill>
                <a:schemeClr val="bg1"/>
              </a:solidFill>
            </a:endParaRPr>
          </a:p>
          <a:p>
            <a:pPr fontAlgn="base"/>
            <a:r>
              <a:rPr lang="en-US" sz="1600" dirty="0">
                <a:solidFill>
                  <a:schemeClr val="bg1"/>
                </a:solidFill>
              </a:rPr>
              <a:t>President James E. Faust (“The Forces That Will Save Us,” </a:t>
            </a:r>
            <a:r>
              <a:rPr lang="en-US" sz="1600" i="1" dirty="0">
                <a:solidFill>
                  <a:schemeClr val="bg1"/>
                </a:solidFill>
              </a:rPr>
              <a:t>Ensign,</a:t>
            </a:r>
            <a:r>
              <a:rPr lang="en-US" sz="1600" dirty="0">
                <a:solidFill>
                  <a:schemeClr val="bg1"/>
                </a:solidFill>
              </a:rPr>
              <a:t> Jan. 2007, 5).</a:t>
            </a:r>
          </a:p>
        </p:txBody>
      </p:sp>
      <p:sp>
        <p:nvSpPr>
          <p:cNvPr id="6" name="Rectangle 5">
            <a:extLst>
              <a:ext uri="{FF2B5EF4-FFF2-40B4-BE49-F238E27FC236}">
                <a16:creationId xmlns:a16="http://schemas.microsoft.com/office/drawing/2014/main" id="{EBA30A9D-D1FC-4AB7-9742-98E630030BDA}"/>
              </a:ext>
            </a:extLst>
          </p:cNvPr>
          <p:cNvSpPr/>
          <p:nvPr/>
        </p:nvSpPr>
        <p:spPr>
          <a:xfrm>
            <a:off x="0" y="6459022"/>
            <a:ext cx="4312463" cy="369332"/>
          </a:xfrm>
          <a:prstGeom prst="rect">
            <a:avLst/>
          </a:prstGeom>
        </p:spPr>
        <p:txBody>
          <a:bodyPr wrap="none">
            <a:spAutoFit/>
          </a:bodyPr>
          <a:lstStyle/>
          <a:p>
            <a:r>
              <a:rPr lang="en-US" dirty="0">
                <a:solidFill>
                  <a:schemeClr val="bg1"/>
                </a:solidFill>
              </a:rPr>
              <a:t>http://fashionsbylynda.com/blog/?p=13316</a:t>
            </a:r>
          </a:p>
        </p:txBody>
      </p:sp>
      <p:grpSp>
        <p:nvGrpSpPr>
          <p:cNvPr id="7" name="Group 6">
            <a:extLst>
              <a:ext uri="{FF2B5EF4-FFF2-40B4-BE49-F238E27FC236}">
                <a16:creationId xmlns:a16="http://schemas.microsoft.com/office/drawing/2014/main" id="{04ACF567-277F-4DF6-906A-7E9E10918354}"/>
              </a:ext>
            </a:extLst>
          </p:cNvPr>
          <p:cNvGrpSpPr/>
          <p:nvPr/>
        </p:nvGrpSpPr>
        <p:grpSpPr>
          <a:xfrm>
            <a:off x="4149045" y="313661"/>
            <a:ext cx="682604" cy="864632"/>
            <a:chOff x="7543800" y="3810000"/>
            <a:chExt cx="1143000" cy="1447800"/>
          </a:xfrm>
        </p:grpSpPr>
        <p:sp>
          <p:nvSpPr>
            <p:cNvPr id="8" name="Trapezoid 7">
              <a:extLst>
                <a:ext uri="{FF2B5EF4-FFF2-40B4-BE49-F238E27FC236}">
                  <a16:creationId xmlns:a16="http://schemas.microsoft.com/office/drawing/2014/main" id="{B5607EC8-DD1F-4C46-A198-6E63999429BB}"/>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79">
              <a:extLst>
                <a:ext uri="{FF2B5EF4-FFF2-40B4-BE49-F238E27FC236}">
                  <a16:creationId xmlns:a16="http://schemas.microsoft.com/office/drawing/2014/main" id="{51711699-8943-47ED-8A0F-27EA8D7403DA}"/>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0">
              <a:extLst>
                <a:ext uri="{FF2B5EF4-FFF2-40B4-BE49-F238E27FC236}">
                  <a16:creationId xmlns:a16="http://schemas.microsoft.com/office/drawing/2014/main" id="{8CE874BB-457C-444F-A247-BCFFEC3C7260}"/>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1">
              <a:extLst>
                <a:ext uri="{FF2B5EF4-FFF2-40B4-BE49-F238E27FC236}">
                  <a16:creationId xmlns:a16="http://schemas.microsoft.com/office/drawing/2014/main" id="{4C3A2C4F-20BA-4D8F-AF54-58F71A93B122}"/>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B909F94-EC27-4559-8BA2-606BF7A5BCC7}"/>
                </a:ext>
              </a:extLst>
            </p:cNvPr>
            <p:cNvGrpSpPr/>
            <p:nvPr/>
          </p:nvGrpSpPr>
          <p:grpSpPr>
            <a:xfrm>
              <a:off x="7924800" y="3810000"/>
              <a:ext cx="645353" cy="610017"/>
              <a:chOff x="7924800" y="5867400"/>
              <a:chExt cx="645353" cy="610017"/>
            </a:xfrm>
          </p:grpSpPr>
          <p:grpSp>
            <p:nvGrpSpPr>
              <p:cNvPr id="20" name="Group 13">
                <a:extLst>
                  <a:ext uri="{FF2B5EF4-FFF2-40B4-BE49-F238E27FC236}">
                    <a16:creationId xmlns:a16="http://schemas.microsoft.com/office/drawing/2014/main" id="{374BB03E-A1B4-4B20-B66C-1BDE30B343CE}"/>
                  </a:ext>
                </a:extLst>
              </p:cNvPr>
              <p:cNvGrpSpPr/>
              <p:nvPr/>
            </p:nvGrpSpPr>
            <p:grpSpPr>
              <a:xfrm>
                <a:off x="7924800" y="5867400"/>
                <a:ext cx="645353" cy="610017"/>
                <a:chOff x="3037563" y="3121795"/>
                <a:chExt cx="1250371" cy="1224010"/>
              </a:xfrm>
            </p:grpSpPr>
            <p:sp>
              <p:nvSpPr>
                <p:cNvPr id="22" name="Oval 21">
                  <a:extLst>
                    <a:ext uri="{FF2B5EF4-FFF2-40B4-BE49-F238E27FC236}">
                      <a16:creationId xmlns:a16="http://schemas.microsoft.com/office/drawing/2014/main" id="{BBBBCB4D-0843-4099-B6D9-E5369EE7361D}"/>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83C192A-B57A-4E68-A66A-E2D6D8908DDA}"/>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B4F9CCD-0839-4DC8-977F-FDC9F44A7A0D}"/>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0FD9892-64E0-4338-80E6-8B4424829C6A}"/>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E11D23D9-1527-4135-8BF7-5C1637BE93D9}"/>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87695F1A-C5FF-4E96-AC0E-E2020C3EB817}"/>
                </a:ext>
              </a:extLst>
            </p:cNvPr>
            <p:cNvGrpSpPr/>
            <p:nvPr/>
          </p:nvGrpSpPr>
          <p:grpSpPr>
            <a:xfrm>
              <a:off x="7543800" y="4038600"/>
              <a:ext cx="403070" cy="381000"/>
              <a:chOff x="7924800" y="5867400"/>
              <a:chExt cx="645353" cy="610017"/>
            </a:xfrm>
          </p:grpSpPr>
          <p:grpSp>
            <p:nvGrpSpPr>
              <p:cNvPr id="14" name="Group 13">
                <a:extLst>
                  <a:ext uri="{FF2B5EF4-FFF2-40B4-BE49-F238E27FC236}">
                    <a16:creationId xmlns:a16="http://schemas.microsoft.com/office/drawing/2014/main" id="{A626D49A-0AD2-49BE-8F10-B4FB2C80B275}"/>
                  </a:ext>
                </a:extLst>
              </p:cNvPr>
              <p:cNvGrpSpPr/>
              <p:nvPr/>
            </p:nvGrpSpPr>
            <p:grpSpPr>
              <a:xfrm>
                <a:off x="7924800" y="5867400"/>
                <a:ext cx="645353" cy="610017"/>
                <a:chOff x="3037563" y="3121795"/>
                <a:chExt cx="1250371" cy="1224010"/>
              </a:xfrm>
            </p:grpSpPr>
            <p:sp>
              <p:nvSpPr>
                <p:cNvPr id="16" name="Oval 15">
                  <a:extLst>
                    <a:ext uri="{FF2B5EF4-FFF2-40B4-BE49-F238E27FC236}">
                      <a16:creationId xmlns:a16="http://schemas.microsoft.com/office/drawing/2014/main" id="{C1E649F9-785D-4D69-BD4E-E110A3346552}"/>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9E18DD5-19FE-4343-BCDE-1E28F2BEB757}"/>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FED08A8-1451-4915-B2B6-AC4EFEEB5F97}"/>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C0F4143-6B47-429D-90A1-BBCB726A90F8}"/>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3855951A-21D8-44D6-B709-1058BE953C96}"/>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110436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267200" cy="6186309"/>
          </a:xfrm>
          <a:prstGeom prst="rect">
            <a:avLst/>
          </a:prstGeom>
          <a:ln>
            <a:solidFill>
              <a:schemeClr val="tx1"/>
            </a:solidFill>
          </a:ln>
        </p:spPr>
        <p:txBody>
          <a:bodyPr wrap="square">
            <a:spAutoFit/>
          </a:bodyPr>
          <a:lstStyle/>
          <a:p>
            <a:pPr fontAlgn="base"/>
            <a:r>
              <a:rPr lang="en-US" sz="1200" dirty="0"/>
              <a:t>Newel Knight:</a:t>
            </a:r>
          </a:p>
          <a:p>
            <a:pPr fontAlgn="base"/>
            <a:r>
              <a:rPr lang="en-US" sz="1200" dirty="0"/>
              <a:t>“After arranging my affairs at home, I again set out for Fayette, to attend our second conference, which had been appointed to be held at Father </a:t>
            </a:r>
            <a:r>
              <a:rPr lang="en-US" sz="1200" dirty="0" err="1"/>
              <a:t>Whitmer’s</a:t>
            </a:r>
            <a:r>
              <a:rPr lang="en-US" sz="1200" dirty="0"/>
              <a:t> where Joseph then resided. On my arrival I found Brother Joseph in great distress of mind on account of Hyrum Page, who had managed to get up some dissension of feeling among the brethren by giving revelations concerning the government of the Church and other matters, which he claimed to have received through the medium of a stone he possessed. He had quite a roll of papers full of these revelations, and many in the Church were led astray by them. Even Oliver Cowdery and the Whitmer family had given heed to them, although they were in contradiction to the New Testament and the revelations of these last days. Here was a chance for Satan to work among the little flock, and he sought by this means to accomplish what persecution failed to do. Joseph was perplexed and scarcely knew how to meet this new exigency. That night I occupied the same room that he did and the greater part of the night was spent in prayer and supplication. After much labor with these brethren they were convinced of their error, and confessed the same, renouncing the revelations as not being of God, but acknowledged that Satan had conspired to overthrow their belief in the true plan of salvation. In consequence of these things Joseph enquired of the Lord before conference commenced and received the revelation published on page 140 of the Doctrine and Covenants [section 28], wherein God explicitly states His mind and will concerning the receiving of revelations.</a:t>
            </a:r>
          </a:p>
          <a:p>
            <a:pPr fontAlgn="base"/>
            <a:r>
              <a:rPr lang="en-US" sz="1200" dirty="0"/>
              <a:t>“Conference having assembled, the first thing done was to consider the subject of the stone in connection with Hyrum Page, and after considerable investigation and discussion, Brother Page and all the members of the Church present renounced the stone, and the revelations connected with it, much to our joy and satisfaction.” (Journal History, 26 Sept. 1830.)</a:t>
            </a:r>
          </a:p>
        </p:txBody>
      </p:sp>
      <p:sp>
        <p:nvSpPr>
          <p:cNvPr id="4" name="Rectangle 3"/>
          <p:cNvSpPr/>
          <p:nvPr/>
        </p:nvSpPr>
        <p:spPr>
          <a:xfrm>
            <a:off x="4267200" y="0"/>
            <a:ext cx="4800600" cy="6740307"/>
          </a:xfrm>
          <a:prstGeom prst="rect">
            <a:avLst/>
          </a:prstGeom>
          <a:ln>
            <a:solidFill>
              <a:schemeClr val="tx1"/>
            </a:solidFill>
          </a:ln>
        </p:spPr>
        <p:txBody>
          <a:bodyPr wrap="square">
            <a:spAutoFit/>
          </a:bodyPr>
          <a:lstStyle/>
          <a:p>
            <a:pPr fontAlgn="base"/>
            <a:r>
              <a:rPr lang="en-US" sz="1200" b="1" dirty="0"/>
              <a:t>An official statement by the First Presidency of the Church </a:t>
            </a:r>
            <a:r>
              <a:rPr lang="en-US" sz="1200" dirty="0"/>
              <a:t>in 1913 gave additional illumination to this principle: “From the days of Hiram Page (Doc. and </a:t>
            </a:r>
            <a:r>
              <a:rPr lang="en-US" sz="1200" dirty="0" err="1"/>
              <a:t>Cov</a:t>
            </a:r>
            <a:r>
              <a:rPr lang="en-US" sz="1200" dirty="0"/>
              <a:t>., Sec. 28), at different periods there have been manifestations from delusive spirits to members of the Church. Sometimes these have come to the men and women who because of transgression became easy prey to the Arch-Deceiver. At other times people who pride themselves on their strict observance of the rules and ordinances and ceremonies of the Church are led astray by false spirits, who exercise an influence so imitative of that which proceeds from a Divine source that even these persons, who think they are ‘the very elect,’ find it difficult to discern the essential difference. Satan himself has transformed himself to be apparently ‘an angel of light.’</a:t>
            </a:r>
          </a:p>
          <a:p>
            <a:pPr fontAlgn="base"/>
            <a:r>
              <a:rPr lang="en-US" sz="1200" dirty="0"/>
              <a:t>“When visions, dreams, tongues, prophecy, impressions or any extraordinary gift or inspiration, convey something out of harmony with the accepted revelations of the Church or contrary to the decisions of its constituted authorities, Latter-day Saints may know that it is not of God, no matter how plausible it may appear. Also, they should understand that directions for the guidance of the Church will come, by revelation, through the head. All faithful members are entitled to the inspiration of the Holy Spirit for themselves, their families, and for those over whom they are appointed and ordained to preside. But anything at discord with that which comes from God through the head of the Church is not to be received as authoritative or reliable. In secular as well as spiritual affairs, Saints may receive Divine guidance and revelation affecting themselves, but this does not convey authority to direct others, and is not to be accepted when contrary to Church covenants, doctrine or discipline, or to known facts, demonstrated truths, or good common sense. …</a:t>
            </a:r>
          </a:p>
          <a:p>
            <a:pPr fontAlgn="base"/>
            <a:r>
              <a:rPr lang="en-US" sz="1200" dirty="0"/>
              <a:t>“Be not led by any spirit or influence that discredits established authority and contradicts true scientific principles and discoveries, or leads away from the direct revelations of God for the government of the Church. The Holy Ghost does not contradict its own </a:t>
            </a:r>
            <a:r>
              <a:rPr lang="en-US" sz="1200" dirty="0" err="1"/>
              <a:t>revealings</a:t>
            </a:r>
            <a:r>
              <a:rPr lang="en-US" sz="1200" dirty="0"/>
              <a:t>. Truth is always harmonious with itself. Piety is often the cloak of error. The counsels of the Lord through the channel he has appointed will be followed with safety, therefore, O! ye Latter-day Saints, profit by these words of warning.” (Joseph F. Smith, Anthon H. Lund, and Charles W. Penrose, “A Warning Voice,” </a:t>
            </a:r>
            <a:r>
              <a:rPr lang="en-US" sz="1200" i="1" dirty="0"/>
              <a:t>Improvement Era,</a:t>
            </a:r>
            <a:r>
              <a:rPr lang="en-US" sz="1200" dirty="0"/>
              <a:t> Sept. 1913, pp. 1148–49.)</a:t>
            </a:r>
          </a:p>
        </p:txBody>
      </p:sp>
      <p:sp>
        <p:nvSpPr>
          <p:cNvPr id="6" name="Rectangle 5">
            <a:extLst>
              <a:ext uri="{FF2B5EF4-FFF2-40B4-BE49-F238E27FC236}">
                <a16:creationId xmlns:a16="http://schemas.microsoft.com/office/drawing/2014/main" id="{4C91F946-BB4E-4E05-91B5-842C4E6045D4}"/>
              </a:ext>
            </a:extLst>
          </p:cNvPr>
          <p:cNvSpPr/>
          <p:nvPr/>
        </p:nvSpPr>
        <p:spPr>
          <a:xfrm>
            <a:off x="9067800" y="0"/>
            <a:ext cx="3124200" cy="5816977"/>
          </a:xfrm>
          <a:prstGeom prst="rect">
            <a:avLst/>
          </a:prstGeom>
          <a:ln>
            <a:solidFill>
              <a:schemeClr val="tx1"/>
            </a:solidFill>
          </a:ln>
        </p:spPr>
        <p:txBody>
          <a:bodyPr wrap="square">
            <a:spAutoFit/>
          </a:bodyPr>
          <a:lstStyle/>
          <a:p>
            <a:pPr fontAlgn="base"/>
            <a:r>
              <a:rPr lang="en-US" sz="1200" b="1" dirty="0"/>
              <a:t>Oliver’s responsibilities:</a:t>
            </a:r>
          </a:p>
          <a:p>
            <a:pPr fontAlgn="base"/>
            <a:endParaRPr lang="en-US" sz="1200" dirty="0"/>
          </a:p>
          <a:p>
            <a:pPr fontAlgn="base"/>
            <a:r>
              <a:rPr lang="en-US" sz="1200" dirty="0"/>
              <a:t>Not long before the Lord revealed the truths that are now recorded in Doctrine and Covenants 28, Oliver Cowdery did something that showed that he did not yet fully understand the differences between his responsibilities in the Church and Joseph Smith’s responsibilities as the President of the Church. Invite a student to read the following account:</a:t>
            </a:r>
          </a:p>
          <a:p>
            <a:pPr fontAlgn="base"/>
            <a:r>
              <a:rPr lang="en-US" sz="1200" dirty="0"/>
              <a:t>Joseph Smith was living in Harmony, Pennsylvania, when he received a letter from Oliver Cowdery, who was in Fayette, New York, about 100 miles (160 kilometers) away. Oliver said he had discovered an error in the revelation we now call Doctrine and Covenants 20. Oliver wrote: “I command you in the name of God to erase those words.” Joseph traveled to Fayette and learned that the Whitmer family agreed with Oliver about the supposed error in the revelation. Joseph wrote, “It was not without both labor and perseverance that I could prevail with any of them to reason calmly on the subject.” Eventually, the Prophet “succeeded in bringing not only the Whitmer family, but … Oliver Cowdery also to acknowledge that they had been in error” (</a:t>
            </a:r>
            <a:r>
              <a:rPr lang="en-US" sz="1200" i="1" dirty="0"/>
              <a:t>Histories, Volume 1: 1832–1844,</a:t>
            </a:r>
            <a:r>
              <a:rPr lang="en-US" sz="1200" dirty="0"/>
              <a:t> vol. 1 of the Histories series of </a:t>
            </a:r>
            <a:r>
              <a:rPr lang="en-US" sz="1200" i="1" dirty="0"/>
              <a:t>The Joseph Smith Papers</a:t>
            </a:r>
            <a:r>
              <a:rPr lang="en-US" sz="1200" dirty="0"/>
              <a:t> [2012], 426; see also pages 424–25).</a:t>
            </a:r>
          </a:p>
        </p:txBody>
      </p:sp>
    </p:spTree>
    <p:extLst>
      <p:ext uri="{BB962C8B-B14F-4D97-AF65-F5344CB8AC3E}">
        <p14:creationId xmlns:p14="http://schemas.microsoft.com/office/powerpoint/2010/main" val="2048928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455145A-364B-4672-8048-C726AD1730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a:solidFill>
                  <a:schemeClr val="bg2"/>
                </a:solidFill>
                <a:latin typeface="Eras Bold ITC" pitchFamily="34" charset="0"/>
              </a:rPr>
              <a:t>Imitations</a:t>
            </a:r>
            <a:endParaRPr lang="en-US" sz="3600" dirty="0">
              <a:solidFill>
                <a:schemeClr val="bg2"/>
              </a:solidFill>
              <a:latin typeface="Eras Bold ITC" pitchFamily="34" charset="0"/>
            </a:endParaRPr>
          </a:p>
        </p:txBody>
      </p:sp>
      <p:sp>
        <p:nvSpPr>
          <p:cNvPr id="13" name="Rectangle 12"/>
          <p:cNvSpPr/>
          <p:nvPr/>
        </p:nvSpPr>
        <p:spPr>
          <a:xfrm>
            <a:off x="7964246" y="749605"/>
            <a:ext cx="2743200" cy="830997"/>
          </a:xfrm>
          <a:prstGeom prst="rect">
            <a:avLst/>
          </a:prstGeom>
        </p:spPr>
        <p:txBody>
          <a:bodyPr wrap="square">
            <a:spAutoFit/>
          </a:bodyPr>
          <a:lstStyle/>
          <a:p>
            <a:pPr algn="ctr"/>
            <a:r>
              <a:rPr lang="en-US" sz="2400" dirty="0">
                <a:solidFill>
                  <a:srgbClr val="FFFF00"/>
                </a:solidFill>
              </a:rPr>
              <a:t>Which one is the Real One?</a:t>
            </a:r>
          </a:p>
        </p:txBody>
      </p:sp>
      <p:sp>
        <p:nvSpPr>
          <p:cNvPr id="14" name="Frame 13"/>
          <p:cNvSpPr/>
          <p:nvPr/>
        </p:nvSpPr>
        <p:spPr>
          <a:xfrm>
            <a:off x="2057400" y="1219200"/>
            <a:ext cx="3048000" cy="2590800"/>
          </a:xfrm>
          <a:prstGeom prst="frame">
            <a:avLst>
              <a:gd name="adj1" fmla="val 363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ame 14"/>
          <p:cNvSpPr/>
          <p:nvPr/>
        </p:nvSpPr>
        <p:spPr>
          <a:xfrm>
            <a:off x="3048000" y="4953000"/>
            <a:ext cx="2286000" cy="1295400"/>
          </a:xfrm>
          <a:prstGeom prst="frame">
            <a:avLst>
              <a:gd name="adj1" fmla="val 8129"/>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ame 15"/>
          <p:cNvSpPr/>
          <p:nvPr/>
        </p:nvSpPr>
        <p:spPr>
          <a:xfrm>
            <a:off x="7924800" y="3886200"/>
            <a:ext cx="2590800" cy="1676400"/>
          </a:xfrm>
          <a:prstGeom prst="frame">
            <a:avLst>
              <a:gd name="adj1" fmla="val 5990"/>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a:extLst>
              <a:ext uri="{FF2B5EF4-FFF2-40B4-BE49-F238E27FC236}">
                <a16:creationId xmlns:a16="http://schemas.microsoft.com/office/drawing/2014/main" id="{2A46EF22-6E94-463A-86AC-0FB1E701B7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50" y="1460332"/>
            <a:ext cx="2781300" cy="2133600"/>
          </a:xfrm>
          <a:prstGeom prst="rect">
            <a:avLst/>
          </a:prstGeom>
        </p:spPr>
      </p:pic>
      <p:pic>
        <p:nvPicPr>
          <p:cNvPr id="7" name="Picture 6">
            <a:extLst>
              <a:ext uri="{FF2B5EF4-FFF2-40B4-BE49-F238E27FC236}">
                <a16:creationId xmlns:a16="http://schemas.microsoft.com/office/drawing/2014/main" id="{9EECAC9A-D9AE-40C2-85FA-F4095AE7F38E}"/>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03626" y="1400265"/>
            <a:ext cx="2641600" cy="2133600"/>
          </a:xfrm>
          <a:prstGeom prst="rect">
            <a:avLst/>
          </a:prstGeom>
        </p:spPr>
      </p:pic>
      <p:pic>
        <p:nvPicPr>
          <p:cNvPr id="9" name="Picture 8">
            <a:extLst>
              <a:ext uri="{FF2B5EF4-FFF2-40B4-BE49-F238E27FC236}">
                <a16:creationId xmlns:a16="http://schemas.microsoft.com/office/drawing/2014/main" id="{E03ABDEC-0A79-454F-AEF9-ED82A70E41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2800" y="5162550"/>
            <a:ext cx="1638300" cy="876300"/>
          </a:xfrm>
          <a:prstGeom prst="rect">
            <a:avLst/>
          </a:prstGeom>
        </p:spPr>
      </p:pic>
      <p:pic>
        <p:nvPicPr>
          <p:cNvPr id="11" name="Picture 10">
            <a:extLst>
              <a:ext uri="{FF2B5EF4-FFF2-40B4-BE49-F238E27FC236}">
                <a16:creationId xmlns:a16="http://schemas.microsoft.com/office/drawing/2014/main" id="{5A7BB6B8-C333-4E62-ABC8-F7C5B8E0C8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6300" y="4419600"/>
            <a:ext cx="1752600" cy="914400"/>
          </a:xfrm>
          <a:prstGeom prst="rect">
            <a:avLst/>
          </a:prstGeom>
        </p:spPr>
      </p:pic>
      <p:pic>
        <p:nvPicPr>
          <p:cNvPr id="19" name="Picture 18">
            <a:extLst>
              <a:ext uri="{FF2B5EF4-FFF2-40B4-BE49-F238E27FC236}">
                <a16:creationId xmlns:a16="http://schemas.microsoft.com/office/drawing/2014/main" id="{174FE0F1-AEB6-44D1-9A32-6775AB4C88D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89062" y="4899086"/>
            <a:ext cx="2009775" cy="1514475"/>
          </a:xfrm>
          <a:prstGeom prst="rect">
            <a:avLst/>
          </a:prstGeom>
        </p:spPr>
      </p:pic>
      <p:pic>
        <p:nvPicPr>
          <p:cNvPr id="21" name="Picture 20">
            <a:extLst>
              <a:ext uri="{FF2B5EF4-FFF2-40B4-BE49-F238E27FC236}">
                <a16:creationId xmlns:a16="http://schemas.microsoft.com/office/drawing/2014/main" id="{F15A20B7-9E2B-4288-B93D-480FA478DF9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34503" y="4044207"/>
            <a:ext cx="2146198" cy="1360385"/>
          </a:xfrm>
          <a:prstGeom prst="rect">
            <a:avLst/>
          </a:prstGeom>
        </p:spPr>
      </p:pic>
    </p:spTree>
    <p:extLst>
      <p:ext uri="{BB962C8B-B14F-4D97-AF65-F5344CB8AC3E}">
        <p14:creationId xmlns:p14="http://schemas.microsoft.com/office/powerpoint/2010/main" val="80274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descr="data:image/jpeg;base64,/9j/4AAQSkZJRgABAQAAAQABAAD/2wCEAAkGBxITERIUEhQUExIXGSEZGRgXFh8fFxgaIRoYHRkdHRsfHygkIh4lHBobIj0hKikrLjAuICAzODMuNygtMCsBCgoKDQwNGg8PGjcfHx03Mzc3ODg3Ny04NzgsODcrNy43Kys3LCsrLis0LCw0KysrLDcsNCwrKywsLCsrKysrK//AABEIAKYBMAMBIgACEQEDEQH/xAAbAAEAAwEBAQEAAAAAAAAAAAAABAUGAwIBB//EAEUQAAIBAwIDAwkHAwIEBQUBAAECAwAEERIhBRMxBiJBBxQjUVRhcrLSFhcyNXGSk0JSgTORFSRidDRTobPBRIKisbQl/8QAGQEBAQADAQAAAAAAAAAAAAAAAAIBAwUE/8QAHxEBAAEFAQEBAQEAAAAAAAAAAAIBAxMyURIUIREE/9oADAMBAAIRAxEAPwDI9ue2N9Bf3EUU7JGpGldKnHcU+K56mqH7f8S9pb9ifTTylfml18S/IlZmtUIR80/Gyc5eq/rTfb/iXtLfsT6afb/iXtLfsT6azNKrHDifcutN9v8AiXtLfsT6afb/AIl7S37E+mszSmOHD3LrTfb/AIl7S37E+mn2/wCJe0t+xPprM0pjhw9y6032/wCJe0t+xPpp9v8AiXtLfsT6azNKY4cPcutN9v8AiXtLfsT6afb/AIl7S37E+mszSmOHD3LrTfb/AIl7S37E+mn2/wCJe0t+xPprM0pjhw9y6032/wCJe0t+xPpp9v8AiXtLfsT6azNKY4cPcutN9v8AiXtLfsT6afb/AIl7S37E+mszSmOHD3LrTfb/AIl7S37E+mn2/wCJe0t+xPprM0pjhw9y6032/wCJe0t+xPpp9v8AiXtLfsT6azNKY4cPcutN9v8AiXtLfsT6afb/AIl7S37E+mszSmOHD3LrTfb/AIl7S37E+mn2/wCJe0t+xPprM0pjhw9y6032/wCJe0t+xPpp9v8AiXtLfsT6azNKY4cPcutN9v8AiXtLfsT6afb/AIl7S37E+mszSmOHD3LrTfb/AIl7S37E+mn2/wCJe0t+xPprM0pjhw9y6032/wCJe0t+xPpp9v8AiXtLfsT6azNKY4cPcutN9v8AiXtLfsT6afb/AIl7S37E+mszSmOHD3LrTfb/AIl7S37E+mr7sN2xvp7+3ilnZ42J1LpUZ7jHwXPUV+d1pvJr+aWvxN8j1M4R81/FQnL1T9PKV+aXXxL8iVma03lK/NLr4l+RKzNVb0ome1SrDs/YrPd20LEqssqRsR1AZ1UkZ8cGq+rnsWP/APRsP+5i/wDdSrSXXAJTd3UFsjzchpOgy2hHK6iB/jp665cV7O3dsiPcW8sKPspdCAT1x7jjwO9bTgUrLxHj7ISrC3vCCDgg8wbgjoaquCyE8F4nqJI59ueviTJk/qfXQRuwfZOa8urfNvLJamRRI4VgmjUA/f26D1HNcLvhkQj4gVhmJhnCJIrDlRqXYYfO5JAwD7q3d5aXEnHLCWJHk4aJYTbNEpa3SIaQAMbKwIOQcEHc1Qyf+A49/wB3F/7s1BmF7K3xtxcC2laAjVrVcjTvk7b42O9RuHcEuZ1Z4IZJVUhW0KWwTnAwN98H/av1PsrwWOy4jw9IbSWcSctjel5OUwdQW5YjITQMlcOW94rN2jGPhfGhGSg85iTukju65Rp28PdQZDjHBLm1ZVuYXhZhkBxjI9YPjVt2G4Hb3LXRummWKC3aY8nTrOlkGBq26N7q7caYng3DM74nuQPcP+XOB/kk128nf+lxf/sJPnjoI/aHs7bC0W9sZpJbcy8l0mQLNG+nUM6SVYEZ3HTbrvir4Z2avLiNpILaaWNerKhI26ges+4ZrS3sIveGR+YgRi0Be5tB1LHZrpScs4IwpBJ5eNtjWgv7pORwueGwnu0it4wksFw4EUygc1WREIWTmZYk/i2P6B+bcO4DdTqWggklAYIdCk4YgkAge4H/AGqaOxPEuaYvM5+YBnGg4wc4Orpvg+Pga0/EeKtNw7i8yobYy3sWuNSdspNrU7DPe3IIqs7VXDnhHBVLMV0znTqOMi4YDb3Db9KDLf8ADZudyOVJz86eXoPM1erTjOalcY7O3dqVFxBLFq/CWU4Y+oHoT7utfp/EWY8S4wkJ/wCeks4RBj/Ub0FuZlTxMjJnGNzvisrwy0mg4RxIXaPFE5iECSgqWnEgJaMN6o9WogdCBQY27tJInMciMkinBVgQwPqIO9WNh2WvZpJYoreRpIjiRMYZDkjBB94NbyyEdyttxmXS3msZW6U9ZLiHSLXPiebqjycY7jCqLgnDFntbi/mhl4hcGfQ0KMRp1KXM0mgFsFsqMaRnO/QUFX2S4IH4pbWt3E6hpVSSNtStg+B6EbVQTgBmxsMnA/zX67dknjnZ9mj5TNbwFkyxKnXKMEuSxwAB3iTtX5VDZSTXAhjUtI8mhV9bFsAf70Gn7F9iRe280jSGNyTHap/506xtIy7jppAGfWw/Q47Qc4wc5xjG+fViv1DifayxsZYLVbIXR4e2I5/OpI8zZDTOEXb/AFQeudgPDapaQW44nHfQ6I0v7eSS1ZyNEV6VwyknYFZCeuwLLQYSz7EcQdoVNtMglfQpZCPAsTg4Oygt+gr52s7H3Vg7iaNuUJCiSkYWTGcEDPiBmvSWF1BewSX0c8ZE6a3mVhkhwSSzddgTnPSu/lL4bNHxK8d4nSN53ZGKkI4ZiwKtjByN9qDP8N4dNcSCOCN5ZD0VFJP67eHv6Cplz2avI50t5LeVJnOERlwX+E9D/itD2VR34VxGK1BN2zxl1TJle2GoOFA3KhypYDw67Uv4JIuBrHdqySNdBrZJARIqcthMwB3EZbQPUW3oO/bDsibG1UGylLaI2ku3kOlZHAZo0jGBgZ0ZbJyD0rI8F4Hc3chjtoXmcDJCjoPWT0H+f0q88pq4vVHT/lrf/wDniqZ5JuJzDiNlbiRhAZ9ZQbKzaDu2PxYA2znHh1oKzsr2ehmhuLq6leK0t9IblKGldnJCqgJAHQ947dP8eu1HZ6COK1ubKWSW3uS6qsqhZkdCoKsASD+IbjarzyeQTrYcQls184uspG0GNa8k5LOYNxIc90Ag4yxp5Q42NjYSXMAsroM6LbICqckYbm8k/wCkxckEf1Yz+gZrtD2Nv7JQ11btGhOA2VZM+rUhIB92a98B7EcQvIzLbW7yR9NRKqpI6hS7DV/jNasWEK8GvIuH3i3pOiW5R1eMxRo2cxRsNzqYanz0AGN68dseEXd5Fw2SwimntFto41WEFxFKuRKrqudLasEseuRvtsH59f2UkMjxTI0ciHDKwwwPvFR62/lUf0tlHI2u7itY47ltQY8wajpZgTl1UgE/+prEUCtN5NfzS1+JvkeszWm8mv5pa/E3yPUXNKqhtQ8pX5pdfEvyJWZrTeUr80uviX5ErM0t6UJ7VK9xSMrBlJVlIIIOCCNwQR0IPjXilWl3W8kBdhI4aQEOQxy4bdgxzuCeoPWvKXDhGQMwRiCygnSxHQkdDjJrlSgmWHFJ4c8maWLPXlyMuf10kVy87kw6630ucuNRw5ByCw8Tknc1wpQTrHjNzCpWGeaJTviOVlGf0BFcPO5NLrrfS51Muo4YjoWHid+prhSg6tcOUVCzFFJKqSdKk41EDoCcD/YUguXTVodlDDS2liNSnqDjqPdXKlB7SQjOCRkYOD1B6g+6u9jxGaEkwyyRMdiY3Kkj3kEVFpQd3vZSrqZHKu2tgWOGbfvMM7tudzvua8yXDsqKzMVTOlSSQuTk6R4ZO+1cqUHaa6kd9buzPt3mYltgAu532AA/wK931/NMQ00skrAYBkcsQPVkk1GpQdVuHCsgZgjEFlBOkkZwSOhIyf8Ac16s7ySJg8TvG4/qRirf7jeuFKCbNxa4eRZXmlaVfwyNIxdcEkYYnI3J/wB6iCQg6gTqznOd8+vPrrzSg+sSTk7mvTSEgAkkDoCdhnc49W9eKUEmbiEzRrE0sjRKcqhclFPTIUnAOCaTcQmeNY3lkaJPwoXJRf0UnA/xUalB0gnZGDIzI6nIZSQwPrBG4r1d3ckrF5XeRz1Z2LMf8neuNKDrcXDyHVIzO2AMsSTgDAGT4AACltcPGweNmRx0ZSQw/QjcVypQdrW5eNg8btG46MjEMP0I3rvBfAzrLchrldQLq0hDSDxGvcjI8ahUoNbxHtfCIJYLCySySYaZX5rSzOuQdGtsaVJG4A32/wA5yz4jNFq5UskQbZtDldQ9+DvUWlApSlArTeTX80tfib5HrM1pvJr+aWvxN8j1FzSqobUPKV+aXXxL8iVma03lK/NLr4l+RKzNLelCe1Sld7Oco6sNJI/vRXXfbdXBU/5Fbq4v7OVp45Bbco3cgj0ARhIgknLdRFpB30jLBs7DerS/PqVq+NR2C+Z+brtqXW5kB1LhNXMjLEqwbP8ASqkZxkDNTb5OGMzgiNVLM5kjZtSjz4KFRAdGPNiWA09ACPeGHpX6JIbNkSFntohiIYSRnjwJ71tzrDHKtHkllK6hnTuBCv7bhqmVVWLcSaTzmJjIs1dApWQqf+Zym5bO4yetBiKVreCXFr5mYpOSJX5wBeNSytiAxkyY1rsJNOCAW67ZqyuIOErJ3I42jwuktO2HUzRDUVWTWriMvkNp9ekY3DAUrdx23DGYFVg1dCjzyLHoE8qu+rXnmcoRELqwckhSdqjRWvDCYyrKdbFdMhbuiMSd5u+gBm9CASwVSX6AUGNpWu7Q29oXigt5Y0i85k7xbUI0aO03LAnKhhIBuc6TuamXbcMuMSQokbIhiSCY8tZGUqYndkI6x6wWLLl1UkjUaDC0rWX5s2l4dqWGODQFnMLHVqDkPrGpj0xhwNwTgtgYlXd1awWlwsS263MiRq4jkkYLlp9YjfmHI0CEkZZcnBz0AYmlbjs01iEiYrFzTGVZZHQ5YTRd/MytGp5evYruNhvvXtuH2JUSOioGnkEZYSRRzRlJzAQC5PK1iJSwCaQwBJ3YBhKVqTbWXnQX0YHIyUEjG38507JzNRbl5xvqxnI1ad6uOLcK4dB5zrWMvHKPRLKwdcSQh495SXBjMhDBTjG7Z2oPz6lbmOy4UgnTPnDxqMPzdAcEOxdCzKupdUaaTnOgkKcnFd2fW3ZLRpDAoguGecSYDPF6IrgEZkHcddAyQT0AbNBl6Vo+KSQ+ZWuBCkqnBROWxkXBJkd0HMQ5IUxs3vAGMC74n/wxpmZkt1je4j0mF37tuVZmbQHOk6gFIK5HguaDA0rdQ2fDsqHFsJO5z1WaQxRx6peY0DayXk0co6dT7k4U7hei8LsF82EscSsyRNjnkFle2LSSShpABiUxsEVkLDUAOhoMDStf2cvLSNLlJTHoeeJC68wObYtJzdADBtOAhwQeoyCQKtLdOHxyu0awo4VgQ9xqVVMLgPFhyGZnIBRmZhthdzpD88pW34tHwtFdoY0fEJMZaY+kYyW4BZFk1q4QykghAd8DbNdOIRWEUEnJeIyPbuhKtkORLasjBS7sjMOZ3SVPdPdFBhKVtbPh3DjawFniMzZBPMK5ZoLgqHUyEromWIayqKc+Iyan8MaxhaFV80LRzRNJIXOrBt4uYUYthl5wkBABxnOBsQH53StvZ2/DWEbMsKlljMqmWQLGnpOc0ff1NKMIQhLddlO+JHCbvh8b6SsPKBtC2tnYSZCmcsurB0MWyo22OxG1BgKVp+JWVstoZtKJMXMASOQsmtXWRpUbU2pREyx41Hc599ZigVpvJr+aWvxN8j1ma03k1/NLX4m+R6i5pVUNqHlK/NLr4l+RKzNabylfml18S/IlZmlvShPaqz7NcOS4uoYXZkSRsFlGSNj0FS5+zgEDSpKGITnBCpBMHN5IfOSA2v8Ao9XjnaqiyEnMTk6+bkaNGderw043zn1VZzpxFo5VcXjRKxaRWEhRWGGYuDsDuGJPrzVpWrdjldYGikYho42mBUEx643fUDlVKYjbOSCoGTkbjnedizGsuqdC6cwqqgkOsSRyMwfoMpICOu+3vqK68SRLQ67ldZK2663DDAUdxT0BEmAR1yRX3jVnxGOSYStcycslJH9KVDOqBlLMBuw0KfBhpxkYNBYS9j4llkzKREr3CHT3jFyUnZOYwA7x5WdOgal3GPCBZdnIzdSwyTaY1h5wlCnGDGsiFl6gYcZAyRvjPjHl/wCItJyW88aTvNyzzC/eDCRtHXvBmBON8nPWvknD7oQm4LkKY1Dd86zGXkgCH3AwkaemAKC3XsHIXWPXok5QY6scsyM0wVQ+Rsyx5GAxPUDFB2TgbUsUzM+i3KlxoUPOgZVIw2QSQM5XTnfNVnDn4gUV7eW5bVmILE8hbTGEOML/AEDmjA8MnpndZ2nEJ2WEG40h1h75cRxsG7iNnZcMdh4Ggkv2PKwPLJPDGyrkRuwVi4jSRo8MQdQWRBsD3mwcYrnZdmNdi9xzFEu7xxak1PEhxK4Utq27x2BGIpM+FQllvm5gBuTzivMGXPMLqWTV/cXUFhnORk1MuOCX8ZQ+laVRywqazKimJHK4AyqhJgpHgSwx6wnz9hd3WO5SSRWkQLoZQWidFkGo9B6RcHx36YyeV12PSMuWuonVCikRkMxdmkXT3SwU5Tq3gQcZ2qqkS/0zMwutKlhKSHwrMV5gc+BYhc567ZqeeG8UmQSN5y6vGJVLM7GRVk0Jp65ZWckDqASRsckOl52TVJ+VzCpZpCFC6ykKPKvMdzoXrGfUMbnHSl/2MaJZtUyGSPmEKFJDLEyhiG6DIYEf56VAN1xGNGfXdoiyHU2ZAqykkNk9A5JOfHc5ru1lxGReY0kjBl1HVcAycuQqGdo9evQx0ksVwRgnag92PZlJIoZDNy1aMOxKFsE3LwAKB8IO/vqy4b2HXUyXEh52tAEjOBpa5EBYuUPXvEAA42J9VU0/C76LmxuZYxEucEuFZVmAHL2wRzX1Dwzk9a+xtxPmrb6rtJXbWI3d0JbUX14YjfUC2o+IJzQWFj2WljSK4W4MHcZmIBEsemISYwrZwyNsTpz6sHNQuNdmzDHLKZhKVkCkKCSAyhleTJyuoHbYgkEZz1+TQcR5GeZNJBHqjIjlMkcahE17oSgTQ4Gc46jwqNeJflRHKLoqSp0OJMEt3Yzg9ScYH6YFBdXfZKBtCwTtrIt19Ip9JLcxmSMLgd1QBuST/wDFc7PsYsgjdbpeTIyojmNsl2do8FfABgDn1H1jFU0dpfSKSqXLqNJJCuQOWGRCT/0BXUHwAYDoakM3E5GjY+eu0mDG3pCX0ZZSp8dJYkEdMk+NBIs+zUbXlpCZi0U4yHVO8MPIhGk/9cbf4wfdUmLsgkywebzZkdA5WRdI0m5aDWD0A/AdJyfxb9BVFBHdltSCcvb75UPqhAZmJyN0w5ZvDck9an39lxFJY1bzh3lRTGVLtzFOmfCH+rDMHIHRt+u9BPbshHp2uI2Go+lVwyKiwSysGRA3f9GRs56jbeuPCuArdwuxnfmrKIYi4JVlEUjKCNyu0YHUgDbB8IyW/EZWfWbkfjDvIZNOpYmDqxP9XLyuD4HB2NcbCwvQmU50KaTMp76q+kBSUwMFtMgGR4N13oLIdi8Z1TqOWDzu4x5bCFpsL/f3VYZGNx6iDXWTsNiTSLmMqvM5jkaQmgQnbWwByJ06kb59WTVyQ8TJSFlvSQhCRkSZEeNDBV/tx3TgY8KjS3d7Hy5We5j1EsjszjUcKrsrHqcBQSPAAUF9F2I5mhY5VJKt6TIMLyCeeONVfI2cRZH4idzjHSIOyOVBWdDhUeXKMOWj27XCnodXcRth449e1RDx26QkpcTqT1KysOrMx6H+5mP6sT41yj4nOpBWaVSCpBDsCCilEOc/0oSo9QJA2oLnjfZyOKJ5YpTIiiLbT3gJIYpNbgHuKWkIXY9CM5G/YdjTkgzqDGDzu43ozyJJ1A/vykbjI6Eeog1RXXF7iRWWSeZ1YhmDSMQSAACQTuQAB/ij8WuCqqZpSqKVVTI2FUrpZQM7Ar3SPEbUF2exza4kEyEzsq2/dI5issTlmJ2QBJQcbnIIx0JqOOcNWCXQssc6lQwaNlI38DpLAMCOmT4VyXi1wAVE0oU6cjmNg6NITbP9IVcerAx0rld3ckra5XeR/wC52LN7tzvQc2lYgKSSozgZ2GeuB4ZxXilKBWm8mv5pa/E3yPWZrTeTX80tfib5HqLmlVQ2oeUr80uviX5ErM1pvKV+aXXxL8iVmaW9KE9qpfCrwQzJI0ayqp3RxsdiP9xnIyCMgZB6VfX/AGxaRieXgEON3ye/aLa5OFUZAXVsAMnGBWWpVpaDjPaXnvE/K0OsrTP3yVZ35erSCMqvoxsS2MnfGBUmTtiTrJiHMPNCkOdKpM5eQFcd5hkgNkYzuDgYy1KC+tO0em9muniDmRmbGRqjLOHBRmVgCMaclTsT0OCJlx2tWXWs0Po33YK+5xPcThc42BabST1AGRvWVpQXPD+PmK3aEICCJRqzv6UQA7Y8OT/nV7qspe2euaKZ4cvDKZI8SEABnDOrjSdW/RhpI8cgADKUoNTb9rwiACAaiI1kJkPeWO3ktwFwAUJjkJzknV7jprzP2uzG8axaUKFFy+WCmCCEZIUAnTCD0GST0rMUoNte9q454LhpQFmZGiiRC2QHeN3L5XSR3ThgQ3gQRgikTjwFvyuX3+SYNYfbQZxP+HH4tWoZzggjbbekpQajjfbJ7mKSNkKamY91hgq0pl0uChLYc5BDL4ZBxXCHtMFw4hHnHKWAyazpMSqE2TGzmNQhbJGM4UHes9Sg1cPbeRCWWJdXMeQZYkAvPbzYI2yAYAOozqPSoFzx1We30pJHFBqKhJvTZZi5IlKbYY7d3YDxOTVHSg0t12uZ2c8pV1GY4B/823WAk7bsANZO2piemamzdvGyvKgWICN1CgjSjM6ujRhVULy3UFQdR9ZPWsbSg1knbZzKJOSoxLHKFViFBjWUEDbo7yu595NdIO3soVFKZHLETgMoVgqqqsoMZ0yAINyWXr3QDisfSg0vBO1fInmmaLmySPr1My8wHv5BYxnIbVltIUkgbgbV2+2XdKCHEciKkw5h1NpgEIKHThO6M9GyTuSMAZSlBp7ntgzsh5QAQSgDWT3ZLdLdck9SqIDnxOelWPEu1kYRWQCSaQSmbSWEamRbYDTqUHPoDldwM7HGww9KDXQduXVm9HhXaRmww1jXKko0syMAVZBuVOd9s4IruK8fWdFWSIvIqECV3Bk1FkPVUXKKFYBDnGtt9gBRUoFKUoFKUoFKUoFKUoFabya/mlr8TfI9ZmtN5NfzS1+JvkeouaVVDah5SvzS6+JfkSszWm8pX5pdfEvyJWZpb0oT2qUrvY2jzSJFGNUjkKoyBknoMnavc3DpkRZHikWNsaXZCEORkYYjByN/0q0otKt17NXOFOhQDo25ialDlQjOgbWqksu5AG49Yr5cdnblDKHjZWjx3SpDPqfQpQY7wLeNBU0rtd2kkTFJUeNx1V1Kt7tjvVmOzF1llEeZFQSGNWDyYLRqAUQlg2ZFOkgHGfVQU1KmHhVxpDcmXSSVB5bYLLnUAcdRpOR4YPqrzBw2ZzhIpGOxwqMTupZeg8VBb9ATQRaVMfhc4DkwygIdLkxthG8A22x9xrpFwacy8lkaOTQz6ZAVOlUZycEf2qaCvpU9eC3RYKLecsy6wvKbJXIAYDG65IGem4r1BwS4dJZBE+mMgMSp/EXVAg2/HqYd3r1oK6lTE4VcGRohDKZVGWQRtrUbblcZA3H+4r43C5wiuYZQjkBW5baWJ/CAcYJPqFBEpVu3Zq753IELtNy+aUAOoJo17jqCF8OucAbkV4vez11Hy9UMhEgXQVRiCWXUFzj8eP6etBV0qzHAbkgYicvrZDGEYyKUEZbKYyB6RaipYTGMyiKQxKcGQIdAO2xbGAdx/uKCNSpz8HuV1ZgmGldZzGwwm+GO2y9079Nj6qScHuV16oJhywGfMbDQDuC22wI8TQQaVYf8Dusovm8+p8lBymy2Bk6RjfA32r5JwiYCHCFmmzoVQS5KuUI0gZzqU7UEClTTwm4zIORNmIZk9G3oxjOX27oxvvQ8JuME8ibSE5hPLbGj+/OPw/8AV0oIVKmvwi4BYGCYFU5jZjbZP7ztsux73Sux4BchcmKQNrVBGUbmEsrMpCYyQQp3oKylTTwi4w55E2mMkOeW2EIwWDHG2Mjr6xXibh0yHS8Uitp14ZCDo/uwR+H39KCLSpkXCrhm0rDKzZxgRsTkAEjAHqIP6GvcfBbltOm3mbXkriJjqA6423x7qCBSrPhnALmcaoomZBIsTPjuqz506j4Dbc+G2eoz5m4HdK7RmCbWo1ECNs6ckaun4dj3ulBXUqTccPmRFd4pEjb8LMhCtkZGCRg5Bz+lRqBWm8mv5pa/E3yPWZrTeTX80tfib5HqLmlVQ2oeUr80uviX5ErM1pvKV+aXXxL8iVmaW9KE9qrDs/eNDcwyohkaNw4QZ72nfwB8BUy97QM8LQlMZSFPxdOSGHTHiWJx4e+quxvJIXEkTFHGcEdRkEH/ANCRWy4dxKykjQ3QSacQkEO7Rrlri7eQArGwDkPERsNicEdKtKsXtbhzKIR5xIEWV9Z0uqNGx0pjusxjXJyR1wBmpEHbp03ES51at2J/+oafHT36c5z4jeriKysFit5WEKRFjy+Yrh5cRLqWUkEA62zrUMo2A6ivknFbBUaFDzoQ2hYlDFnj8/kcKp2yxhII38R+lBleKXqTwry4ZRyVWNSW1hIgZWOtsDLM7n+lQAoArve9p9cRjEbYMPJ1ySapsc2KTvOEXKjlaVXGwY7npXntBdebvLZ27+hUCOUr0mkUjW+++NYwB6h7zm94bNwtVh5iQvJyVyhZlTXldZeXlsdbjO2nu7gN+Gght27/ABlLdEd5xMxDDDYkkfDdzUSRIUJLYx0Ub1xve2zyKF5SqoWVAA39MiPHEvTpFG5Qe7arB7uze3JZ4HIgijVZNRmQhfSFGIxlQNKrsNRzsBgzIrzhi3cTwrbxaHRlZnkdTEHcsdIjXTOFCYByOu+aCpXt/KN1j0sHDoQVI6QhlkzGWZTyVOFZDvuTgYrrvtOXuRMEIAikiCFlwokSVTpKxrsDIWwQTnOSc1O7P3lr5lLHcshXmlyhDc0jlMFMWNtWvA3OMddq8cW81gls2RANbJcyAgnlowQiHBO6jDt71ZKDxxHteJITEkAiUo6YVgFXW9uzaQqDu+g6MWbvHLHFdJ+2pcsxiZZC5KskuCqm6FycAoRr17B9tsZU4qfxDidmwljk83ZDJcOpjVhpzHAYdGcYLMpByOoOdqicYfhzXluI41FtuDy3diwyeVrXQrKemoDLEZwSeoROGdqUhvHufNozkqyqNIKFSpyp0FQW07kIOp06a623bV0bKxD8CJgucYTmZxjBBIkOCDlTuKu7+2sIn0zLbo+hGmAVx3WiyOQMd2TUcnVjqnhqqBw644WGQskbNIhkKuXWOKX0a8stpfu7TOO634ohkYJoKY8fTzhZBEeWIORoMmWKGEwk69AAbSSc6cZ8DUy27ZtGyFYhhREoDNnuxwzQkdMZZZmOcbEdDUgX1guQsNvgQysNWtzzudJykLbagI9ODgZ2z6qk3l9w1Fm5Udu59Kyalc97nR8peo7vLMm3u3oKq57XMyyrobviRQzONQDpbIB3EVcKtuBsBsfdv94Z2iS3tIhGNVyHn/EToRJEgXJXGHJ0NjfAxkg7YuebwkFQqRFPOTqZpHDBOe2MJoy0Zg0j8YOcnGRvAuuI2rWcqxrbJM6ROwKN+JfOFkEZ3w+GiOM4OWNBx4t20edJVKMokKsQHUBWEjO2jTGMBi39WogjOTXSXttli4gAYMzoQ+MyPFy5HlCoFkLAA7BN89ckHvaHhy2sBcwyTKGJyHBJMFwdDqAM6ZhCA+rfP9IzXSG8sQsskfIjkaBw4IfIZ7MKFgGNI9O0gbPrGDjNBC+2YLEvbq4LahlgSpEUcYK6kZdQ5eclT1O2cEeoe1KS31tNMvJjjlkdiCW2kleU9BnbXjofXXzgpsfNoebyhNrfZtTam0PymlIHdjV9AKjOrIO2GzYSXfDygjDQ5Du6hhJ5uJjDagnpq5RZZsD1hc92groe2ulYlEPdg3gzKcqdLL6U49IO9nSNI8Bhe7Xg9sBg+h1Ny1TMjK2t11aJJPRDUyau6w0sMYZnBIqwsJ7CXiN9JcvG0Dytp1BgGRpDqdHAJUqu4GMnOMiuMbwXN5wpQsDIRFHIiqVbIKq4k6Z8cEeFBwv+2hl52uNisiMvLLpyldi7FwohByGbUp1agQcswJFfZe2oJlHIGmU+kOsCR8xyxuxZUA5jc0nWFHTcHJzNt14a7R62tldXRpiBIInGJgwiGCcf6WRsNWrG1e7nitpgOXiMpteWrIH1f+AaN1lyMaudoC48NWTjFBS3PawtsI8KBIoGsnutapark43ZUQEnxJOwrzL2nzeJccoEBdEiuwJnUhg/MZVUFmViNQUdATk5Jm9rbq1kE7wNEzNKxdn1mZhzDyzGTto0YznfOrPhUy6h4YYo0SSHmmGReYQ6jWBbmNnUL3Wzz1/qzgZO4oIg7fSs4aSNWyhWTTgM7FkIkGpWVWAiiXdWGE6ZO3OLtvIJdbIWBi5TZZS5PNMusFkKhtRH9JHu6YsrW84fFco8Xm5iW6YvrRy3L5pEZjBGOWIypP8AVkHY7V5trqyblCVrZmRArauaYVTzm5aURhRkMUaIj3FvGgoOG9ouW0jPGZS08dwDrw3MjZyNR0kEESNkADfB9xsLLtu8eRy/D8SsusOJp5UZS6MBgzMMacnAIINeOOT2Jt2WBUDKISjYPNYlZOcHP4SR3M4wM9KuBxiynMYn5GiNIFwyyBRFygbkRBek3M6Hb9epoMrxHjplhMRXA9DvqzjkwGIbY8c6vd0361T1a8dnhPJWFI1CxJqZQ2ppDGnM1EnchgemB1qqoFabya/mlr8TfI9ZmtN5NfzS1+JvkeouaVVDah5SvzS6+JfkSszWm8pX5pdfEvyJWZpb0oT2qncF4cbieOEME1nGps4GASem/hVzP2NdYXmNxbiPSXiLPpM4ChzpVsNqwcacZLbDYgmn4FxI21xHMFDFDkAnAOxH/wA16fjlyRKDM7CX/UBOQ2BgdfUNtvDarSvL/sqwLcy7RkiDozlZDo5UkSMgBXOPTKRjbrUhOwrDHp4oTGzrJLJKFjDrO0SaSQuASpOcnpn3VmJeLzsHDSuQ5Ytk/iLsjPn9WRT/AIFdU7Q3QbUJ5NXezv11sWfI6HLHV+u9BKk7MyFrRVdJGuehBJRTkZBk6Flz3gMkf5GZlv2O16CtzFy5WRInKv32kaZFGNOVw8LAk7YwaoZeJzNysyN6IAR4ONGMYK46HYb9dh6q7zceuncO0zlgyuDnoyauWR6tOpj/AJProLTsx2dhuEjeSVkLXUcGgLuQ+ckNggHAPX1e8V7g7Gl05oubcQlAUeR+WHYmVdHfwQQ0TjP6Hx2o7Dis8IIikZASrHB/qU5Q/qD419t+MXCLpSVgujl6c93RqZsY6fidj/8AcfXQW/Z/ssZ4mdmwzI/JQfidlZFyTjAXLgbkHrU+y7Gqz+km5qFkjDR5HeFxBBIpDrnurKCD06eoisxa8XnjjeJJXWJ/xKD3T0zt4ZwOnXA9Vd5e0V2za2nkLbDOr1OHH/5gNn1jNBajsaxVH5qIhLag4bXGojllVioBJV0ibDAYPhms2W0PlGPdbuuMg7HZh4j1+upz8fuiixmaQouQBnoCrIR+mh2X3AkV5HHbnSE50mkLpAzsF0PHj9NEjr+jGggO5JJJJJOST1J8STXmu13dPK7PIxd26sep2x/+hXGgUpSgUpSgUpSgUpSgV6jcqQVJBG4IOCD7jXmlApSlApSlApSlApSlApSlArTeTX80tfib5HrM1pvJr+aWvxN8j1FzSqobUPKV+aXXxL8iVma03lK/NLr4l+RKzNLelCe1SlKVaSlKUClKUClKUClKUClKUClKUClKUClKUClKUClKUClKUClKUClKUClKUClKUClKUCtN5NfzS1+JvkeszWm8mv5pa/E3yPUXNKqhtRv+03kza7upZxcKgkIOnlk4woHXUPVVX9zr+1r/ABH66Urn0/0XKU/lKvbWzCv7/D7nX9rX+I/XT7nX9rX+I/XSlPoudYww4fc6/ta/xH66fc6/ta/xH66Up9Fzphhw+51/a1/iP10+51/a1/iP10pT6LnTDDh9zr+1r/Efrp9zr+1r/EfrpSn0XOmGHD7nX9rX+I/XT7nX9rX+I/XSlPoudMMOH3Ov7Wv8R+un3Ov7Wv8AEfrpSn0XOmGHD7nX9rX+I/XT7nX9rX+I/XSlPoudMMOH3Ov7Wv8AEfrp9zr+1r/EfrpSn0XOmGHD7nX9rX+I/XT7nX9rX+I/XSlPoudMMOH3Ov7Wv8R+un3Ov7Wv8R+ulKfRc6YYcPudf2tf4j9dPudf2tf4j9dKU+i50ww4fc6/ta/xH66fc6/ta/xH66Up9Fzphhw+51/a1/iP10+51/a1/iP10pT6LnTDDh9zr+1r/Efrp9zr+1r/ABH66Up9Fzphhw+51/a1/iP10+51/a1/iP10pT6LnTDDh9zr+1r/ABH66fc6/ta/xH66Up9Fzphhw+51/a1/iP10+51/a1/iP10pT6LnTDDh9zr+1r/Efrq07M+TNrS6inNwriMk6eWRnKkddR9dKUr/AKLlafytWaWYU/f4/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0" name="AutoShape 4" descr="data:image/jpeg;base64,/9j/4AAQSkZJRgABAQAAAQABAAD/2wCEAAkGBxITERIUEhQUExIXGSEZGRgXFh8fFxgaIRoYHRkdHRsfHygkIh4lHBobIj0hKikrLjAuICAzODMuNygtMCsBCgoKDQwNGg8PGjcfHx03Mzc3ODg3Ny04NzgsODcrNy43Kys3LCsrLis0LCw0KysrLDcsNCwrKywsLCsrKysrK//AABEIAKYBMAMBIgACEQEDEQH/xAAbAAEAAwEBAQEAAAAAAAAAAAAABAUGAwIBB//EAEUQAAIBAwIDAwkHAwIEBQUBAAECAwAEERIhBRMxBiJBBxQjUVRhcrLSFhcyNXGSk0JSgTORFSRidDRTobPBRIKisbQl/8QAGQEBAQADAQAAAAAAAAAAAAAAAAIBAwUE/8QAHxEBAAEFAQEBAQEAAAAAAAAAAAIBAxMyURIUIREE/9oADAMBAAIRAxEAPwDI9ue2N9Bf3EUU7JGpGldKnHcU+K56mqH7f8S9pb9ifTTylfml18S/IlZmtUIR80/Gyc5eq/rTfb/iXtLfsT6afb/iXtLfsT6azNKrHDifcutN9v8AiXtLfsT6afb/AIl7S37E+mszSmOHD3LrTfb/AIl7S37E+mn2/wCJe0t+xPprM0pjhw9y6032/wCJe0t+xPpp9v8AiXtLfsT6azNKY4cPcutN9v8AiXtLfsT6afb/AIl7S37E+mszSmOHD3LrTfb/AIl7S37E+mn2/wCJe0t+xPprM0pjhw9y6032/wCJe0t+xPpp9v8AiXtLfsT6azNKY4cPcutN9v8AiXtLfsT6afb/AIl7S37E+mszSmOHD3LrTfb/AIl7S37E+mn2/wCJe0t+xPprM0pjhw9y6032/wCJe0t+xPpp9v8AiXtLfsT6azNKY4cPcutN9v8AiXtLfsT6afb/AIl7S37E+mszSmOHD3LrTfb/AIl7S37E+mn2/wCJe0t+xPprM0pjhw9y6032/wCJe0t+xPpp9v8AiXtLfsT6azNKY4cPcutN9v8AiXtLfsT6afb/AIl7S37E+mszSmOHD3LrTfb/AIl7S37E+mn2/wCJe0t+xPprM0pjhw9y6032/wCJe0t+xPpp9v8AiXtLfsT6azNKY4cPcutN9v8AiXtLfsT6afb/AIl7S37E+mszSmOHD3LrTfb/AIl7S37E+mr7sN2xvp7+3ilnZ42J1LpUZ7jHwXPUV+d1pvJr+aWvxN8j1M4R81/FQnL1T9PKV+aXXxL8iVma03lK/NLr4l+RKzNVb0ome1SrDs/YrPd20LEqssqRsR1AZ1UkZ8cGq+rnsWP/APRsP+5i/wDdSrSXXAJTd3UFsjzchpOgy2hHK6iB/jp665cV7O3dsiPcW8sKPspdCAT1x7jjwO9bTgUrLxHj7ISrC3vCCDgg8wbgjoaquCyE8F4nqJI59ueviTJk/qfXQRuwfZOa8urfNvLJamRRI4VgmjUA/f26D1HNcLvhkQj4gVhmJhnCJIrDlRqXYYfO5JAwD7q3d5aXEnHLCWJHk4aJYTbNEpa3SIaQAMbKwIOQcEHc1Qyf+A49/wB3F/7s1BmF7K3xtxcC2laAjVrVcjTvk7b42O9RuHcEuZ1Z4IZJVUhW0KWwTnAwN98H/av1PsrwWOy4jw9IbSWcSctjel5OUwdQW5YjITQMlcOW94rN2jGPhfGhGSg85iTukju65Rp28PdQZDjHBLm1ZVuYXhZhkBxjI9YPjVt2G4Hb3LXRummWKC3aY8nTrOlkGBq26N7q7caYng3DM74nuQPcP+XOB/kk128nf+lxf/sJPnjoI/aHs7bC0W9sZpJbcy8l0mQLNG+nUM6SVYEZ3HTbrvir4Z2avLiNpILaaWNerKhI26ges+4ZrS3sIveGR+YgRi0Be5tB1LHZrpScs4IwpBJ5eNtjWgv7pORwueGwnu0it4wksFw4EUygc1WREIWTmZYk/i2P6B+bcO4DdTqWggklAYIdCk4YgkAge4H/AGqaOxPEuaYvM5+YBnGg4wc4Orpvg+Pga0/EeKtNw7i8yobYy3sWuNSdspNrU7DPe3IIqs7VXDnhHBVLMV0znTqOMi4YDb3Db9KDLf8ADZudyOVJz86eXoPM1erTjOalcY7O3dqVFxBLFq/CWU4Y+oHoT7utfp/EWY8S4wkJ/wCeks4RBj/Ub0FuZlTxMjJnGNzvisrwy0mg4RxIXaPFE5iECSgqWnEgJaMN6o9WogdCBQY27tJInMciMkinBVgQwPqIO9WNh2WvZpJYoreRpIjiRMYZDkjBB94NbyyEdyttxmXS3msZW6U9ZLiHSLXPiebqjycY7jCqLgnDFntbi/mhl4hcGfQ0KMRp1KXM0mgFsFsqMaRnO/QUFX2S4IH4pbWt3E6hpVSSNtStg+B6EbVQTgBmxsMnA/zX67dknjnZ9mj5TNbwFkyxKnXKMEuSxwAB3iTtX5VDZSTXAhjUtI8mhV9bFsAf70Gn7F9iRe280jSGNyTHap/506xtIy7jppAGfWw/Q47Qc4wc5xjG+fViv1DifayxsZYLVbIXR4e2I5/OpI8zZDTOEXb/AFQeudgPDapaQW44nHfQ6I0v7eSS1ZyNEV6VwyknYFZCeuwLLQYSz7EcQdoVNtMglfQpZCPAsTg4Oygt+gr52s7H3Vg7iaNuUJCiSkYWTGcEDPiBmvSWF1BewSX0c8ZE6a3mVhkhwSSzddgTnPSu/lL4bNHxK8d4nSN53ZGKkI4ZiwKtjByN9qDP8N4dNcSCOCN5ZD0VFJP67eHv6Cplz2avI50t5LeVJnOERlwX+E9D/itD2VR34VxGK1BN2zxl1TJle2GoOFA3KhypYDw67Uv4JIuBrHdqySNdBrZJARIqcthMwB3EZbQPUW3oO/bDsibG1UGylLaI2ku3kOlZHAZo0jGBgZ0ZbJyD0rI8F4Hc3chjtoXmcDJCjoPWT0H+f0q88pq4vVHT/lrf/wDniqZ5JuJzDiNlbiRhAZ9ZQbKzaDu2PxYA2znHh1oKzsr2ehmhuLq6leK0t9IblKGldnJCqgJAHQ947dP8eu1HZ6COK1ubKWSW3uS6qsqhZkdCoKsASD+IbjarzyeQTrYcQls184uspG0GNa8k5LOYNxIc90Ag4yxp5Q42NjYSXMAsroM6LbICqckYbm8k/wCkxckEf1Yz+gZrtD2Nv7JQ11btGhOA2VZM+rUhIB92a98B7EcQvIzLbW7yR9NRKqpI6hS7DV/jNasWEK8GvIuH3i3pOiW5R1eMxRo2cxRsNzqYanz0AGN68dseEXd5Fw2SwimntFto41WEFxFKuRKrqudLasEseuRvtsH59f2UkMjxTI0ciHDKwwwPvFR62/lUf0tlHI2u7itY47ltQY8wajpZgTl1UgE/+prEUCtN5NfzS1+JvkeszWm8mv5pa/E3yPUXNKqhtQ8pX5pdfEvyJWZrTeUr80uviX5ErM0t6UJ7VK9xSMrBlJVlIIIOCCNwQR0IPjXilWl3W8kBdhI4aQEOQxy4bdgxzuCeoPWvKXDhGQMwRiCygnSxHQkdDjJrlSgmWHFJ4c8maWLPXlyMuf10kVy87kw6630ucuNRw5ByCw8Tknc1wpQTrHjNzCpWGeaJTviOVlGf0BFcPO5NLrrfS51Muo4YjoWHid+prhSg6tcOUVCzFFJKqSdKk41EDoCcD/YUguXTVodlDDS2liNSnqDjqPdXKlB7SQjOCRkYOD1B6g+6u9jxGaEkwyyRMdiY3Kkj3kEVFpQd3vZSrqZHKu2tgWOGbfvMM7tudzvua8yXDsqKzMVTOlSSQuTk6R4ZO+1cqUHaa6kd9buzPt3mYltgAu532AA/wK931/NMQ00skrAYBkcsQPVkk1GpQdVuHCsgZgjEFlBOkkZwSOhIyf8Ac16s7ySJg8TvG4/qRirf7jeuFKCbNxa4eRZXmlaVfwyNIxdcEkYYnI3J/wB6iCQg6gTqznOd8+vPrrzSg+sSTk7mvTSEgAkkDoCdhnc49W9eKUEmbiEzRrE0sjRKcqhclFPTIUnAOCaTcQmeNY3lkaJPwoXJRf0UnA/xUalB0gnZGDIzI6nIZSQwPrBG4r1d3ckrF5XeRz1Z2LMf8neuNKDrcXDyHVIzO2AMsSTgDAGT4AACltcPGweNmRx0ZSQw/QjcVypQdrW5eNg8btG46MjEMP0I3rvBfAzrLchrldQLq0hDSDxGvcjI8ahUoNbxHtfCIJYLCySySYaZX5rSzOuQdGtsaVJG4A32/wA5yz4jNFq5UskQbZtDldQ9+DvUWlApSlArTeTX80tfib5HrM1pvJr+aWvxN8j1FzSqobUPKV+aXXxL8iVma03lK/NLr4l+RKzNLelCe1Sld7Oco6sNJI/vRXXfbdXBU/5Fbq4v7OVp45Bbco3cgj0ARhIgknLdRFpB30jLBs7DerS/PqVq+NR2C+Z+brtqXW5kB1LhNXMjLEqwbP8ASqkZxkDNTb5OGMzgiNVLM5kjZtSjz4KFRAdGPNiWA09ACPeGHpX6JIbNkSFntohiIYSRnjwJ71tzrDHKtHkllK6hnTuBCv7bhqmVVWLcSaTzmJjIs1dApWQqf+Zym5bO4yetBiKVreCXFr5mYpOSJX5wBeNSytiAxkyY1rsJNOCAW67ZqyuIOErJ3I42jwuktO2HUzRDUVWTWriMvkNp9ekY3DAUrdx23DGYFVg1dCjzyLHoE8qu+rXnmcoRELqwckhSdqjRWvDCYyrKdbFdMhbuiMSd5u+gBm9CASwVSX6AUGNpWu7Q29oXigt5Y0i85k7xbUI0aO03LAnKhhIBuc6TuamXbcMuMSQokbIhiSCY8tZGUqYndkI6x6wWLLl1UkjUaDC0rWX5s2l4dqWGODQFnMLHVqDkPrGpj0xhwNwTgtgYlXd1awWlwsS263MiRq4jkkYLlp9YjfmHI0CEkZZcnBz0AYmlbjs01iEiYrFzTGVZZHQ5YTRd/MytGp5evYruNhvvXtuH2JUSOioGnkEZYSRRzRlJzAQC5PK1iJSwCaQwBJ3YBhKVqTbWXnQX0YHIyUEjG38507JzNRbl5xvqxnI1ad6uOLcK4dB5zrWMvHKPRLKwdcSQh495SXBjMhDBTjG7Z2oPz6lbmOy4UgnTPnDxqMPzdAcEOxdCzKupdUaaTnOgkKcnFd2fW3ZLRpDAoguGecSYDPF6IrgEZkHcddAyQT0AbNBl6Vo+KSQ+ZWuBCkqnBROWxkXBJkd0HMQ5IUxs3vAGMC74n/wxpmZkt1je4j0mF37tuVZmbQHOk6gFIK5HguaDA0rdQ2fDsqHFsJO5z1WaQxRx6peY0DayXk0co6dT7k4U7hei8LsF82EscSsyRNjnkFle2LSSShpABiUxsEVkLDUAOhoMDStf2cvLSNLlJTHoeeJC68wObYtJzdADBtOAhwQeoyCQKtLdOHxyu0awo4VgQ9xqVVMLgPFhyGZnIBRmZhthdzpD88pW34tHwtFdoY0fEJMZaY+kYyW4BZFk1q4QykghAd8DbNdOIRWEUEnJeIyPbuhKtkORLasjBS7sjMOZ3SVPdPdFBhKVtbPh3DjawFniMzZBPMK5ZoLgqHUyEromWIayqKc+Iyan8MaxhaFV80LRzRNJIXOrBt4uYUYthl5wkBABxnOBsQH53StvZ2/DWEbMsKlljMqmWQLGnpOc0ff1NKMIQhLddlO+JHCbvh8b6SsPKBtC2tnYSZCmcsurB0MWyo22OxG1BgKVp+JWVstoZtKJMXMASOQsmtXWRpUbU2pREyx41Hc599ZigVpvJr+aWvxN8j1ma03k1/NLX4m+R6i5pVUNqHlK/NLr4l+RKzNabylfml18S/IlZmlvShPaqz7NcOS4uoYXZkSRsFlGSNj0FS5+zgEDSpKGITnBCpBMHN5IfOSA2v8Ao9XjnaqiyEnMTk6+bkaNGderw043zn1VZzpxFo5VcXjRKxaRWEhRWGGYuDsDuGJPrzVpWrdjldYGikYho42mBUEx643fUDlVKYjbOSCoGTkbjnedizGsuqdC6cwqqgkOsSRyMwfoMpICOu+3vqK68SRLQ67ldZK2663DDAUdxT0BEmAR1yRX3jVnxGOSYStcycslJH9KVDOqBlLMBuw0KfBhpxkYNBYS9j4llkzKREr3CHT3jFyUnZOYwA7x5WdOgal3GPCBZdnIzdSwyTaY1h5wlCnGDGsiFl6gYcZAyRvjPjHl/wCItJyW88aTvNyzzC/eDCRtHXvBmBON8nPWvknD7oQm4LkKY1Dd86zGXkgCH3AwkaemAKC3XsHIXWPXok5QY6scsyM0wVQ+Rsyx5GAxPUDFB2TgbUsUzM+i3KlxoUPOgZVIw2QSQM5XTnfNVnDn4gUV7eW5bVmILE8hbTGEOML/AEDmjA8MnpndZ2nEJ2WEG40h1h75cRxsG7iNnZcMdh4Ggkv2PKwPLJPDGyrkRuwVi4jSRo8MQdQWRBsD3mwcYrnZdmNdi9xzFEu7xxak1PEhxK4Utq27x2BGIpM+FQllvm5gBuTzivMGXPMLqWTV/cXUFhnORk1MuOCX8ZQ+laVRywqazKimJHK4AyqhJgpHgSwx6wnz9hd3WO5SSRWkQLoZQWidFkGo9B6RcHx36YyeV12PSMuWuonVCikRkMxdmkXT3SwU5Tq3gQcZ2qqkS/0zMwutKlhKSHwrMV5gc+BYhc567ZqeeG8UmQSN5y6vGJVLM7GRVk0Jp65ZWckDqASRsckOl52TVJ+VzCpZpCFC6ykKPKvMdzoXrGfUMbnHSl/2MaJZtUyGSPmEKFJDLEyhiG6DIYEf56VAN1xGNGfXdoiyHU2ZAqykkNk9A5JOfHc5ru1lxGReY0kjBl1HVcAycuQqGdo9evQx0ksVwRgnag92PZlJIoZDNy1aMOxKFsE3LwAKB8IO/vqy4b2HXUyXEh52tAEjOBpa5EBYuUPXvEAA42J9VU0/C76LmxuZYxEucEuFZVmAHL2wRzX1Dwzk9a+xtxPmrb6rtJXbWI3d0JbUX14YjfUC2o+IJzQWFj2WljSK4W4MHcZmIBEsemISYwrZwyNsTpz6sHNQuNdmzDHLKZhKVkCkKCSAyhleTJyuoHbYgkEZz1+TQcR5GeZNJBHqjIjlMkcahE17oSgTQ4Gc46jwqNeJflRHKLoqSp0OJMEt3Yzg9ScYH6YFBdXfZKBtCwTtrIt19Ip9JLcxmSMLgd1QBuST/wDFc7PsYsgjdbpeTIyojmNsl2do8FfABgDn1H1jFU0dpfSKSqXLqNJJCuQOWGRCT/0BXUHwAYDoakM3E5GjY+eu0mDG3pCX0ZZSp8dJYkEdMk+NBIs+zUbXlpCZi0U4yHVO8MPIhGk/9cbf4wfdUmLsgkywebzZkdA5WRdI0m5aDWD0A/AdJyfxb9BVFBHdltSCcvb75UPqhAZmJyN0w5ZvDck9an39lxFJY1bzh3lRTGVLtzFOmfCH+rDMHIHRt+u9BPbshHp2uI2Go+lVwyKiwSysGRA3f9GRs56jbeuPCuArdwuxnfmrKIYi4JVlEUjKCNyu0YHUgDbB8IyW/EZWfWbkfjDvIZNOpYmDqxP9XLyuD4HB2NcbCwvQmU50KaTMp76q+kBSUwMFtMgGR4N13oLIdi8Z1TqOWDzu4x5bCFpsL/f3VYZGNx6iDXWTsNiTSLmMqvM5jkaQmgQnbWwByJ06kb59WTVyQ8TJSFlvSQhCRkSZEeNDBV/tx3TgY8KjS3d7Hy5We5j1EsjszjUcKrsrHqcBQSPAAUF9F2I5mhY5VJKt6TIMLyCeeONVfI2cRZH4idzjHSIOyOVBWdDhUeXKMOWj27XCnodXcRth449e1RDx26QkpcTqT1KysOrMx6H+5mP6sT41yj4nOpBWaVSCpBDsCCilEOc/0oSo9QJA2oLnjfZyOKJ5YpTIiiLbT3gJIYpNbgHuKWkIXY9CM5G/YdjTkgzqDGDzu43ozyJJ1A/vykbjI6Eeog1RXXF7iRWWSeZ1YhmDSMQSAACQTuQAB/ij8WuCqqZpSqKVVTI2FUrpZQM7Ar3SPEbUF2exza4kEyEzsq2/dI5issTlmJ2QBJQcbnIIx0JqOOcNWCXQssc6lQwaNlI38DpLAMCOmT4VyXi1wAVE0oU6cjmNg6NITbP9IVcerAx0rld3ckra5XeR/wC52LN7tzvQc2lYgKSSozgZ2GeuB4ZxXilKBWm8mv5pa/E3yPWZrTeTX80tfib5HqLmlVQ2oeUr80uviX5ErM1pvKV+aXXxL8iVmaW9KE9qpfCrwQzJI0ayqp3RxsdiP9xnIyCMgZB6VfX/AGxaRieXgEON3ye/aLa5OFUZAXVsAMnGBWWpVpaDjPaXnvE/K0OsrTP3yVZ35erSCMqvoxsS2MnfGBUmTtiTrJiHMPNCkOdKpM5eQFcd5hkgNkYzuDgYy1KC+tO0em9muniDmRmbGRqjLOHBRmVgCMaclTsT0OCJlx2tWXWs0Po33YK+5xPcThc42BabST1AGRvWVpQXPD+PmK3aEICCJRqzv6UQA7Y8OT/nV7qspe2euaKZ4cvDKZI8SEABnDOrjSdW/RhpI8cgADKUoNTb9rwiACAaiI1kJkPeWO3ktwFwAUJjkJzknV7jprzP2uzG8axaUKFFy+WCmCCEZIUAnTCD0GST0rMUoNte9q454LhpQFmZGiiRC2QHeN3L5XSR3ThgQ3gQRgikTjwFvyuX3+SYNYfbQZxP+HH4tWoZzggjbbekpQajjfbJ7mKSNkKamY91hgq0pl0uChLYc5BDL4ZBxXCHtMFw4hHnHKWAyazpMSqE2TGzmNQhbJGM4UHes9Sg1cPbeRCWWJdXMeQZYkAvPbzYI2yAYAOozqPSoFzx1We30pJHFBqKhJvTZZi5IlKbYY7d3YDxOTVHSg0t12uZ2c8pV1GY4B/823WAk7bsANZO2piemamzdvGyvKgWICN1CgjSjM6ujRhVULy3UFQdR9ZPWsbSg1knbZzKJOSoxLHKFViFBjWUEDbo7yu595NdIO3soVFKZHLETgMoVgqqqsoMZ0yAINyWXr3QDisfSg0vBO1fInmmaLmySPr1My8wHv5BYxnIbVltIUkgbgbV2+2XdKCHEciKkw5h1NpgEIKHThO6M9GyTuSMAZSlBp7ntgzsh5QAQSgDWT3ZLdLdck9SqIDnxOelWPEu1kYRWQCSaQSmbSWEamRbYDTqUHPoDldwM7HGww9KDXQduXVm9HhXaRmww1jXKko0syMAVZBuVOd9s4IruK8fWdFWSIvIqECV3Bk1FkPVUXKKFYBDnGtt9gBRUoFKUoFKUoFKUoFKUoFabya/mlr8TfI9ZmtN5NfzS1+JvkeouaVVDah5SvzS6+JfkSszWm8pX5pdfEvyJWZpb0oT2qUrvY2jzSJFGNUjkKoyBknoMnavc3DpkRZHikWNsaXZCEORkYYjByN/0q0otKt17NXOFOhQDo25ialDlQjOgbWqksu5AG49Yr5cdnblDKHjZWjx3SpDPqfQpQY7wLeNBU0rtd2kkTFJUeNx1V1Kt7tjvVmOzF1llEeZFQSGNWDyYLRqAUQlg2ZFOkgHGfVQU1KmHhVxpDcmXSSVB5bYLLnUAcdRpOR4YPqrzBw2ZzhIpGOxwqMTupZeg8VBb9ATQRaVMfhc4DkwygIdLkxthG8A22x9xrpFwacy8lkaOTQz6ZAVOlUZycEf2qaCvpU9eC3RYKLecsy6wvKbJXIAYDG65IGem4r1BwS4dJZBE+mMgMSp/EXVAg2/HqYd3r1oK6lTE4VcGRohDKZVGWQRtrUbblcZA3H+4r43C5wiuYZQjkBW5baWJ/CAcYJPqFBEpVu3Zq753IELtNy+aUAOoJo17jqCF8OucAbkV4vez11Hy9UMhEgXQVRiCWXUFzj8eP6etBV0qzHAbkgYicvrZDGEYyKUEZbKYyB6RaipYTGMyiKQxKcGQIdAO2xbGAdx/uKCNSpz8HuV1ZgmGldZzGwwm+GO2y9079Nj6qScHuV16oJhywGfMbDQDuC22wI8TQQaVYf8Dusovm8+p8lBymy2Bk6RjfA32r5JwiYCHCFmmzoVQS5KuUI0gZzqU7UEClTTwm4zIORNmIZk9G3oxjOX27oxvvQ8JuME8ibSE5hPLbGj+/OPw/8AV0oIVKmvwi4BYGCYFU5jZjbZP7ztsux73Sux4BchcmKQNrVBGUbmEsrMpCYyQQp3oKylTTwi4w55E2mMkOeW2EIwWDHG2Mjr6xXibh0yHS8Uitp14ZCDo/uwR+H39KCLSpkXCrhm0rDKzZxgRsTkAEjAHqIP6GvcfBbltOm3mbXkriJjqA6423x7qCBSrPhnALmcaoomZBIsTPjuqz506j4Dbc+G2eoz5m4HdK7RmCbWo1ECNs6ckaun4dj3ulBXUqTccPmRFd4pEjb8LMhCtkZGCRg5Bz+lRqBWm8mv5pa/E3yPWZrTeTX80tfib5HqLmlVQ2oeUr80uviX5ErM1pvKV+aXXxL8iVmaW9KE9qrDs/eNDcwyohkaNw4QZ72nfwB8BUy97QM8LQlMZSFPxdOSGHTHiWJx4e+quxvJIXEkTFHGcEdRkEH/ANCRWy4dxKykjQ3QSacQkEO7Rrlri7eQArGwDkPERsNicEdKtKsXtbhzKIR5xIEWV9Z0uqNGx0pjusxjXJyR1wBmpEHbp03ES51at2J/+oafHT36c5z4jeriKysFit5WEKRFjy+Yrh5cRLqWUkEA62zrUMo2A6ivknFbBUaFDzoQ2hYlDFnj8/kcKp2yxhII38R+lBleKXqTwry4ZRyVWNSW1hIgZWOtsDLM7n+lQAoArve9p9cRjEbYMPJ1ySapsc2KTvOEXKjlaVXGwY7npXntBdebvLZ27+hUCOUr0mkUjW+++NYwB6h7zm94bNwtVh5iQvJyVyhZlTXldZeXlsdbjO2nu7gN+Gght27/ABlLdEd5xMxDDDYkkfDdzUSRIUJLYx0Ub1xve2zyKF5SqoWVAA39MiPHEvTpFG5Qe7arB7uze3JZ4HIgijVZNRmQhfSFGIxlQNKrsNRzsBgzIrzhi3cTwrbxaHRlZnkdTEHcsdIjXTOFCYByOu+aCpXt/KN1j0sHDoQVI6QhlkzGWZTyVOFZDvuTgYrrvtOXuRMEIAikiCFlwokSVTpKxrsDIWwQTnOSc1O7P3lr5lLHcshXmlyhDc0jlMFMWNtWvA3OMddq8cW81gls2RANbJcyAgnlowQiHBO6jDt71ZKDxxHteJITEkAiUo6YVgFXW9uzaQqDu+g6MWbvHLHFdJ+2pcsxiZZC5KskuCqm6FycAoRr17B9tsZU4qfxDidmwljk83ZDJcOpjVhpzHAYdGcYLMpByOoOdqicYfhzXluI41FtuDy3diwyeVrXQrKemoDLEZwSeoROGdqUhvHufNozkqyqNIKFSpyp0FQW07kIOp06a623bV0bKxD8CJgucYTmZxjBBIkOCDlTuKu7+2sIn0zLbo+hGmAVx3WiyOQMd2TUcnVjqnhqqBw644WGQskbNIhkKuXWOKX0a8stpfu7TOO634ohkYJoKY8fTzhZBEeWIORoMmWKGEwk69AAbSSc6cZ8DUy27ZtGyFYhhREoDNnuxwzQkdMZZZmOcbEdDUgX1guQsNvgQysNWtzzudJykLbagI9ODgZ2z6qk3l9w1Fm5Udu59Kyalc97nR8peo7vLMm3u3oKq57XMyyrobviRQzONQDpbIB3EVcKtuBsBsfdv94Z2iS3tIhGNVyHn/EToRJEgXJXGHJ0NjfAxkg7YuebwkFQqRFPOTqZpHDBOe2MJoy0Zg0j8YOcnGRvAuuI2rWcqxrbJM6ROwKN+JfOFkEZ3w+GiOM4OWNBx4t20edJVKMokKsQHUBWEjO2jTGMBi39WogjOTXSXttli4gAYMzoQ+MyPFy5HlCoFkLAA7BN89ckHvaHhy2sBcwyTKGJyHBJMFwdDqAM6ZhCA+rfP9IzXSG8sQsskfIjkaBw4IfIZ7MKFgGNI9O0gbPrGDjNBC+2YLEvbq4LahlgSpEUcYK6kZdQ5eclT1O2cEeoe1KS31tNMvJjjlkdiCW2kleU9BnbXjofXXzgpsfNoebyhNrfZtTam0PymlIHdjV9AKjOrIO2GzYSXfDygjDQ5Du6hhJ5uJjDagnpq5RZZsD1hc92groe2ulYlEPdg3gzKcqdLL6U49IO9nSNI8Bhe7Xg9sBg+h1Ny1TMjK2t11aJJPRDUyau6w0sMYZnBIqwsJ7CXiN9JcvG0Dytp1BgGRpDqdHAJUqu4GMnOMiuMbwXN5wpQsDIRFHIiqVbIKq4k6Z8cEeFBwv+2hl52uNisiMvLLpyldi7FwohByGbUp1agQcswJFfZe2oJlHIGmU+kOsCR8xyxuxZUA5jc0nWFHTcHJzNt14a7R62tldXRpiBIInGJgwiGCcf6WRsNWrG1e7nitpgOXiMpteWrIH1f+AaN1lyMaudoC48NWTjFBS3PawtsI8KBIoGsnutapark43ZUQEnxJOwrzL2nzeJccoEBdEiuwJnUhg/MZVUFmViNQUdATk5Jm9rbq1kE7wNEzNKxdn1mZhzDyzGTto0YznfOrPhUy6h4YYo0SSHmmGReYQ6jWBbmNnUL3Wzz1/qzgZO4oIg7fSs4aSNWyhWTTgM7FkIkGpWVWAiiXdWGE6ZO3OLtvIJdbIWBi5TZZS5PNMusFkKhtRH9JHu6YsrW84fFco8Xm5iW6YvrRy3L5pEZjBGOWIypP8AVkHY7V5trqyblCVrZmRArauaYVTzm5aURhRkMUaIj3FvGgoOG9ouW0jPGZS08dwDrw3MjZyNR0kEESNkADfB9xsLLtu8eRy/D8SsusOJp5UZS6MBgzMMacnAIINeOOT2Jt2WBUDKISjYPNYlZOcHP4SR3M4wM9KuBxiynMYn5GiNIFwyyBRFygbkRBek3M6Hb9epoMrxHjplhMRXA9DvqzjkwGIbY8c6vd0361T1a8dnhPJWFI1CxJqZQ2ppDGnM1EnchgemB1qqoFabya/mlr8TfI9ZmtN5NfzS1+JvkeouaVVDah5SvzS6+JfkSszWm8pX5pdfEvyJWZpb0oT2qncF4cbieOEME1nGps4GASem/hVzP2NdYXmNxbiPSXiLPpM4ChzpVsNqwcacZLbDYgmn4FxI21xHMFDFDkAnAOxH/wA16fjlyRKDM7CX/UBOQ2BgdfUNtvDarSvL/sqwLcy7RkiDozlZDo5UkSMgBXOPTKRjbrUhOwrDHp4oTGzrJLJKFjDrO0SaSQuASpOcnpn3VmJeLzsHDSuQ5Ytk/iLsjPn9WRT/AIFdU7Q3QbUJ5NXezv11sWfI6HLHV+u9BKk7MyFrRVdJGuehBJRTkZBk6Flz3gMkf5GZlv2O16CtzFy5WRInKv32kaZFGNOVw8LAk7YwaoZeJzNysyN6IAR4ONGMYK46HYb9dh6q7zceuncO0zlgyuDnoyauWR6tOpj/AJProLTsx2dhuEjeSVkLXUcGgLuQ+ckNggHAPX1e8V7g7Gl05oubcQlAUeR+WHYmVdHfwQQ0TjP6Hx2o7Dis8IIikZASrHB/qU5Q/qD419t+MXCLpSVgujl6c93RqZsY6fidj/8AcfXQW/Z/ssZ4mdmwzI/JQfidlZFyTjAXLgbkHrU+y7Gqz+km5qFkjDR5HeFxBBIpDrnurKCD06eoisxa8XnjjeJJXWJ/xKD3T0zt4ZwOnXA9Vd5e0V2za2nkLbDOr1OHH/5gNn1jNBajsaxVH5qIhLag4bXGojllVioBJV0ibDAYPhms2W0PlGPdbuuMg7HZh4j1+upz8fuiixmaQouQBnoCrIR+mh2X3AkV5HHbnSE50mkLpAzsF0PHj9NEjr+jGggO5JJJJJOST1J8STXmu13dPK7PIxd26sep2x/+hXGgUpSgUpSgUpSgUpSgV6jcqQVJBG4IOCD7jXmlApSlApSlApSlApSlApSlArTeTX80tfib5HrM1pvJr+aWvxN8j1FzSqobUPKV+aXXxL8iVma03lK/NLr4l+RKzNLelCe1SlKVaSlKUClKUClKUClKUClKUClKUClKUClKUClKUClKUClKUClKUClKUClKUClKUClKUCtN5NfzS1+JvkeszWm8mv5pa/E3yPUXNKqhtRv+03kza7upZxcKgkIOnlk4woHXUPVVX9zr+1r/ABH66Urn0/0XKU/lKvbWzCv7/D7nX9rX+I/XT7nX9rX+I/XSlPoudYww4fc6/ta/xH66fc6/ta/xH66Up9Fzphhw+51/a1/iP10+51/a1/iP10pT6LnTDDh9zr+1r/Efrp9zr+1r/EfrpSn0XOmGHD7nX9rX+I/XT7nX9rX+I/XSlPoudMMOH3Ov7Wv8R+un3Ov7Wv8AEfrpSn0XOmGHD7nX9rX+I/XT7nX9rX+I/XSlPoudMMOH3Ov7Wv8AEfrp9zr+1r/EfrpSn0XOmGHD7nX9rX+I/XT7nX9rX+I/XSlPoudMMOH3Ov7Wv8R+un3Ov7Wv8R+ulKfRc6YYcPudf2tf4j9dPudf2tf4j9dKU+i50ww4fc6/ta/xH66fc6/ta/xH66Up9Fzphhw+51/a1/iP10+51/a1/iP10pT6LnTDDh9zr+1r/Efrp9zr+1r/ABH66Up9Fzphhw+51/a1/iP10+51/a1/iP10pT6LnTDDh9zr+1r/ABH66fc6/ta/xH66Up9Fzphhw+51/a1/iP10+51/a1/iP10pT6LnTDDh9zr+1r/Efrq07M+TNrS6inNwriMk6eWRnKkddR9dKUr/AKLlafytWaWYU/f4/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2" name="AutoShape 6" descr="data:image/jpeg;base64,/9j/4AAQSkZJRgABAQAAAQABAAD/2wCEAAkGBxITERIUEhQUExIXGSEZGRgXFh8fFxgaIRoYHRkdHRsfHygkIh4lHBobIj0hKikrLjAuICAzODMuNygtMCsBCgoKDQwNGg8PGjcfHx03Mzc3ODg3Ny04NzgsODcrNy43Kys3LCsrLis0LCw0KysrLDcsNCwrKywsLCsrKysrK//AABEIAKYBMAMBIgACEQEDEQH/xAAbAAEAAwEBAQEAAAAAAAAAAAAABAUGAwIBB//EAEUQAAIBAwIDAwkHAwIEBQUBAAECAwAEERIhBRMxBiJBBxQjUVRhcrLSFhcyNXGSk0JSgTORFSRidDRTobPBRIKisbQl/8QAGQEBAQADAQAAAAAAAAAAAAAAAAIBAwUE/8QAHxEBAAEFAQEBAQEAAAAAAAAAAAIBAxMyURIUIREE/9oADAMBAAIRAxEAPwDI9ue2N9Bf3EUU7JGpGldKnHcU+K56mqH7f8S9pb9ifTTylfml18S/IlZmtUIR80/Gyc5eq/rTfb/iXtLfsT6afb/iXtLfsT6azNKrHDifcutN9v8AiXtLfsT6afb/AIl7S37E+mszSmOHD3LrTfb/AIl7S37E+mn2/wCJe0t+xPprM0pjhw9y6032/wCJe0t+xPpp9v8AiXtLfsT6azNKY4cPcutN9v8AiXtLfsT6afb/AIl7S37E+mszSmOHD3LrTfb/AIl7S37E+mn2/wCJe0t+xPprM0pjhw9y6032/wCJe0t+xPpp9v8AiXtLfsT6azNKY4cPcutN9v8AiXtLfsT6afb/AIl7S37E+mszSmOHD3LrTfb/AIl7S37E+mn2/wCJe0t+xPprM0pjhw9y6032/wCJe0t+xPpp9v8AiXtLfsT6azNKY4cPcutN9v8AiXtLfsT6afb/AIl7S37E+mszSmOHD3LrTfb/AIl7S37E+mn2/wCJe0t+xPprM0pjhw9y6032/wCJe0t+xPpp9v8AiXtLfsT6azNKY4cPcutN9v8AiXtLfsT6afb/AIl7S37E+mszSmOHD3LrTfb/AIl7S37E+mn2/wCJe0t+xPprM0pjhw9y6032/wCJe0t+xPpp9v8AiXtLfsT6azNKY4cPcutN9v8AiXtLfsT6afb/AIl7S37E+mszSmOHD3LrTfb/AIl7S37E+mr7sN2xvp7+3ilnZ42J1LpUZ7jHwXPUV+d1pvJr+aWvxN8j1M4R81/FQnL1T9PKV+aXXxL8iVma03lK/NLr4l+RKzNVb0ome1SrDs/YrPd20LEqssqRsR1AZ1UkZ8cGq+rnsWP/APRsP+5i/wDdSrSXXAJTd3UFsjzchpOgy2hHK6iB/jp665cV7O3dsiPcW8sKPspdCAT1x7jjwO9bTgUrLxHj7ISrC3vCCDgg8wbgjoaquCyE8F4nqJI59ueviTJk/qfXQRuwfZOa8urfNvLJamRRI4VgmjUA/f26D1HNcLvhkQj4gVhmJhnCJIrDlRqXYYfO5JAwD7q3d5aXEnHLCWJHk4aJYTbNEpa3SIaQAMbKwIOQcEHc1Qyf+A49/wB3F/7s1BmF7K3xtxcC2laAjVrVcjTvk7b42O9RuHcEuZ1Z4IZJVUhW0KWwTnAwN98H/av1PsrwWOy4jw9IbSWcSctjel5OUwdQW5YjITQMlcOW94rN2jGPhfGhGSg85iTukju65Rp28PdQZDjHBLm1ZVuYXhZhkBxjI9YPjVt2G4Hb3LXRummWKC3aY8nTrOlkGBq26N7q7caYng3DM74nuQPcP+XOB/kk128nf+lxf/sJPnjoI/aHs7bC0W9sZpJbcy8l0mQLNG+nUM6SVYEZ3HTbrvir4Z2avLiNpILaaWNerKhI26ges+4ZrS3sIveGR+YgRi0Be5tB1LHZrpScs4IwpBJ5eNtjWgv7pORwueGwnu0it4wksFw4EUygc1WREIWTmZYk/i2P6B+bcO4DdTqWggklAYIdCk4YgkAge4H/AGqaOxPEuaYvM5+YBnGg4wc4Orpvg+Pga0/EeKtNw7i8yobYy3sWuNSdspNrU7DPe3IIqs7VXDnhHBVLMV0znTqOMi4YDb3Db9KDLf8ADZudyOVJz86eXoPM1erTjOalcY7O3dqVFxBLFq/CWU4Y+oHoT7utfp/EWY8S4wkJ/wCeks4RBj/Ub0FuZlTxMjJnGNzvisrwy0mg4RxIXaPFE5iECSgqWnEgJaMN6o9WogdCBQY27tJInMciMkinBVgQwPqIO9WNh2WvZpJYoreRpIjiRMYZDkjBB94NbyyEdyttxmXS3msZW6U9ZLiHSLXPiebqjycY7jCqLgnDFntbi/mhl4hcGfQ0KMRp1KXM0mgFsFsqMaRnO/QUFX2S4IH4pbWt3E6hpVSSNtStg+B6EbVQTgBmxsMnA/zX67dknjnZ9mj5TNbwFkyxKnXKMEuSxwAB3iTtX5VDZSTXAhjUtI8mhV9bFsAf70Gn7F9iRe280jSGNyTHap/506xtIy7jppAGfWw/Q47Qc4wc5xjG+fViv1DifayxsZYLVbIXR4e2I5/OpI8zZDTOEXb/AFQeudgPDapaQW44nHfQ6I0v7eSS1ZyNEV6VwyknYFZCeuwLLQYSz7EcQdoVNtMglfQpZCPAsTg4Oygt+gr52s7H3Vg7iaNuUJCiSkYWTGcEDPiBmvSWF1BewSX0c8ZE6a3mVhkhwSSzddgTnPSu/lL4bNHxK8d4nSN53ZGKkI4ZiwKtjByN9qDP8N4dNcSCOCN5ZD0VFJP67eHv6Cplz2avI50t5LeVJnOERlwX+E9D/itD2VR34VxGK1BN2zxl1TJle2GoOFA3KhypYDw67Uv4JIuBrHdqySNdBrZJARIqcthMwB3EZbQPUW3oO/bDsibG1UGylLaI2ku3kOlZHAZo0jGBgZ0ZbJyD0rI8F4Hc3chjtoXmcDJCjoPWT0H+f0q88pq4vVHT/lrf/wDniqZ5JuJzDiNlbiRhAZ9ZQbKzaDu2PxYA2znHh1oKzsr2ehmhuLq6leK0t9IblKGldnJCqgJAHQ947dP8eu1HZ6COK1ubKWSW3uS6qsqhZkdCoKsASD+IbjarzyeQTrYcQls184uspG0GNa8k5LOYNxIc90Ag4yxp5Q42NjYSXMAsroM6LbICqckYbm8k/wCkxckEf1Yz+gZrtD2Nv7JQ11btGhOA2VZM+rUhIB92a98B7EcQvIzLbW7yR9NRKqpI6hS7DV/jNasWEK8GvIuH3i3pOiW5R1eMxRo2cxRsNzqYanz0AGN68dseEXd5Fw2SwimntFto41WEFxFKuRKrqudLasEseuRvtsH59f2UkMjxTI0ciHDKwwwPvFR62/lUf0tlHI2u7itY47ltQY8wajpZgTl1UgE/+prEUCtN5NfzS1+JvkeszWm8mv5pa/E3yPUXNKqhtQ8pX5pdfEvyJWZrTeUr80uviX5ErM0t6UJ7VK9xSMrBlJVlIIIOCCNwQR0IPjXilWl3W8kBdhI4aQEOQxy4bdgxzuCeoPWvKXDhGQMwRiCygnSxHQkdDjJrlSgmWHFJ4c8maWLPXlyMuf10kVy87kw6630ucuNRw5ByCw8Tknc1wpQTrHjNzCpWGeaJTviOVlGf0BFcPO5NLrrfS51Muo4YjoWHid+prhSg6tcOUVCzFFJKqSdKk41EDoCcD/YUguXTVodlDDS2liNSnqDjqPdXKlB7SQjOCRkYOD1B6g+6u9jxGaEkwyyRMdiY3Kkj3kEVFpQd3vZSrqZHKu2tgWOGbfvMM7tudzvua8yXDsqKzMVTOlSSQuTk6R4ZO+1cqUHaa6kd9buzPt3mYltgAu532AA/wK931/NMQ00skrAYBkcsQPVkk1GpQdVuHCsgZgjEFlBOkkZwSOhIyf8Ac16s7ySJg8TvG4/qRirf7jeuFKCbNxa4eRZXmlaVfwyNIxdcEkYYnI3J/wB6iCQg6gTqznOd8+vPrrzSg+sSTk7mvTSEgAkkDoCdhnc49W9eKUEmbiEzRrE0sjRKcqhclFPTIUnAOCaTcQmeNY3lkaJPwoXJRf0UnA/xUalB0gnZGDIzI6nIZSQwPrBG4r1d3ckrF5XeRz1Z2LMf8neuNKDrcXDyHVIzO2AMsSTgDAGT4AACltcPGweNmRx0ZSQw/QjcVypQdrW5eNg8btG46MjEMP0I3rvBfAzrLchrldQLq0hDSDxGvcjI8ahUoNbxHtfCIJYLCySySYaZX5rSzOuQdGtsaVJG4A32/wA5yz4jNFq5UskQbZtDldQ9+DvUWlApSlArTeTX80tfib5HrM1pvJr+aWvxN8j1FzSqobUPKV+aXXxL8iVma03lK/NLr4l+RKzNLelCe1Sld7Oco6sNJI/vRXXfbdXBU/5Fbq4v7OVp45Bbco3cgj0ARhIgknLdRFpB30jLBs7DerS/PqVq+NR2C+Z+brtqXW5kB1LhNXMjLEqwbP8ASqkZxkDNTb5OGMzgiNVLM5kjZtSjz4KFRAdGPNiWA09ACPeGHpX6JIbNkSFntohiIYSRnjwJ71tzrDHKtHkllK6hnTuBCv7bhqmVVWLcSaTzmJjIs1dApWQqf+Zym5bO4yetBiKVreCXFr5mYpOSJX5wBeNSytiAxkyY1rsJNOCAW67ZqyuIOErJ3I42jwuktO2HUzRDUVWTWriMvkNp9ekY3DAUrdx23DGYFVg1dCjzyLHoE8qu+rXnmcoRELqwckhSdqjRWvDCYyrKdbFdMhbuiMSd5u+gBm9CASwVSX6AUGNpWu7Q29oXigt5Y0i85k7xbUI0aO03LAnKhhIBuc6TuamXbcMuMSQokbIhiSCY8tZGUqYndkI6x6wWLLl1UkjUaDC0rWX5s2l4dqWGODQFnMLHVqDkPrGpj0xhwNwTgtgYlXd1awWlwsS263MiRq4jkkYLlp9YjfmHI0CEkZZcnBz0AYmlbjs01iEiYrFzTGVZZHQ5YTRd/MytGp5evYruNhvvXtuH2JUSOioGnkEZYSRRzRlJzAQC5PK1iJSwCaQwBJ3YBhKVqTbWXnQX0YHIyUEjG38507JzNRbl5xvqxnI1ad6uOLcK4dB5zrWMvHKPRLKwdcSQh495SXBjMhDBTjG7Z2oPz6lbmOy4UgnTPnDxqMPzdAcEOxdCzKupdUaaTnOgkKcnFd2fW3ZLRpDAoguGecSYDPF6IrgEZkHcddAyQT0AbNBl6Vo+KSQ+ZWuBCkqnBROWxkXBJkd0HMQ5IUxs3vAGMC74n/wxpmZkt1je4j0mF37tuVZmbQHOk6gFIK5HguaDA0rdQ2fDsqHFsJO5z1WaQxRx6peY0DayXk0co6dT7k4U7hei8LsF82EscSsyRNjnkFle2LSSShpABiUxsEVkLDUAOhoMDStf2cvLSNLlJTHoeeJC68wObYtJzdADBtOAhwQeoyCQKtLdOHxyu0awo4VgQ9xqVVMLgPFhyGZnIBRmZhthdzpD88pW34tHwtFdoY0fEJMZaY+kYyW4BZFk1q4QykghAd8DbNdOIRWEUEnJeIyPbuhKtkORLasjBS7sjMOZ3SVPdPdFBhKVtbPh3DjawFniMzZBPMK5ZoLgqHUyEromWIayqKc+Iyan8MaxhaFV80LRzRNJIXOrBt4uYUYthl5wkBABxnOBsQH53StvZ2/DWEbMsKlljMqmWQLGnpOc0ff1NKMIQhLddlO+JHCbvh8b6SsPKBtC2tnYSZCmcsurB0MWyo22OxG1BgKVp+JWVstoZtKJMXMASOQsmtXWRpUbU2pREyx41Hc599ZigVpvJr+aWvxN8j1ma03k1/NLX4m+R6i5pVUNqHlK/NLr4l+RKzNabylfml18S/IlZmlvShPaqz7NcOS4uoYXZkSRsFlGSNj0FS5+zgEDSpKGITnBCpBMHN5IfOSA2v8Ao9XjnaqiyEnMTk6+bkaNGderw043zn1VZzpxFo5VcXjRKxaRWEhRWGGYuDsDuGJPrzVpWrdjldYGikYho42mBUEx643fUDlVKYjbOSCoGTkbjnedizGsuqdC6cwqqgkOsSRyMwfoMpICOu+3vqK68SRLQ67ldZK2663DDAUdxT0BEmAR1yRX3jVnxGOSYStcycslJH9KVDOqBlLMBuw0KfBhpxkYNBYS9j4llkzKREr3CHT3jFyUnZOYwA7x5WdOgal3GPCBZdnIzdSwyTaY1h5wlCnGDGsiFl6gYcZAyRvjPjHl/wCItJyW88aTvNyzzC/eDCRtHXvBmBON8nPWvknD7oQm4LkKY1Dd86zGXkgCH3AwkaemAKC3XsHIXWPXok5QY6scsyM0wVQ+Rsyx5GAxPUDFB2TgbUsUzM+i3KlxoUPOgZVIw2QSQM5XTnfNVnDn4gUV7eW5bVmILE8hbTGEOML/AEDmjA8MnpndZ2nEJ2WEG40h1h75cRxsG7iNnZcMdh4Ggkv2PKwPLJPDGyrkRuwVi4jSRo8MQdQWRBsD3mwcYrnZdmNdi9xzFEu7xxak1PEhxK4Utq27x2BGIpM+FQllvm5gBuTzivMGXPMLqWTV/cXUFhnORk1MuOCX8ZQ+laVRywqazKimJHK4AyqhJgpHgSwx6wnz9hd3WO5SSRWkQLoZQWidFkGo9B6RcHx36YyeV12PSMuWuonVCikRkMxdmkXT3SwU5Tq3gQcZ2qqkS/0zMwutKlhKSHwrMV5gc+BYhc567ZqeeG8UmQSN5y6vGJVLM7GRVk0Jp65ZWckDqASRsckOl52TVJ+VzCpZpCFC6ykKPKvMdzoXrGfUMbnHSl/2MaJZtUyGSPmEKFJDLEyhiG6DIYEf56VAN1xGNGfXdoiyHU2ZAqykkNk9A5JOfHc5ru1lxGReY0kjBl1HVcAycuQqGdo9evQx0ksVwRgnag92PZlJIoZDNy1aMOxKFsE3LwAKB8IO/vqy4b2HXUyXEh52tAEjOBpa5EBYuUPXvEAA42J9VU0/C76LmxuZYxEucEuFZVmAHL2wRzX1Dwzk9a+xtxPmrb6rtJXbWI3d0JbUX14YjfUC2o+IJzQWFj2WljSK4W4MHcZmIBEsemISYwrZwyNsTpz6sHNQuNdmzDHLKZhKVkCkKCSAyhleTJyuoHbYgkEZz1+TQcR5GeZNJBHqjIjlMkcahE17oSgTQ4Gc46jwqNeJflRHKLoqSp0OJMEt3Yzg9ScYH6YFBdXfZKBtCwTtrIt19Ip9JLcxmSMLgd1QBuST/wDFc7PsYsgjdbpeTIyojmNsl2do8FfABgDn1H1jFU0dpfSKSqXLqNJJCuQOWGRCT/0BXUHwAYDoakM3E5GjY+eu0mDG3pCX0ZZSp8dJYkEdMk+NBIs+zUbXlpCZi0U4yHVO8MPIhGk/9cbf4wfdUmLsgkywebzZkdA5WRdI0m5aDWD0A/AdJyfxb9BVFBHdltSCcvb75UPqhAZmJyN0w5ZvDck9an39lxFJY1bzh3lRTGVLtzFOmfCH+rDMHIHRt+u9BPbshHp2uI2Go+lVwyKiwSysGRA3f9GRs56jbeuPCuArdwuxnfmrKIYi4JVlEUjKCNyu0YHUgDbB8IyW/EZWfWbkfjDvIZNOpYmDqxP9XLyuD4HB2NcbCwvQmU50KaTMp76q+kBSUwMFtMgGR4N13oLIdi8Z1TqOWDzu4x5bCFpsL/f3VYZGNx6iDXWTsNiTSLmMqvM5jkaQmgQnbWwByJ06kb59WTVyQ8TJSFlvSQhCRkSZEeNDBV/tx3TgY8KjS3d7Hy5We5j1EsjszjUcKrsrHqcBQSPAAUF9F2I5mhY5VJKt6TIMLyCeeONVfI2cRZH4idzjHSIOyOVBWdDhUeXKMOWj27XCnodXcRth449e1RDx26QkpcTqT1KysOrMx6H+5mP6sT41yj4nOpBWaVSCpBDsCCilEOc/0oSo9QJA2oLnjfZyOKJ5YpTIiiLbT3gJIYpNbgHuKWkIXY9CM5G/YdjTkgzqDGDzu43ozyJJ1A/vykbjI6Eeog1RXXF7iRWWSeZ1YhmDSMQSAACQTuQAB/ij8WuCqqZpSqKVVTI2FUrpZQM7Ar3SPEbUF2exza4kEyEzsq2/dI5issTlmJ2QBJQcbnIIx0JqOOcNWCXQssc6lQwaNlI38DpLAMCOmT4VyXi1wAVE0oU6cjmNg6NITbP9IVcerAx0rld3ckra5XeR/wC52LN7tzvQc2lYgKSSozgZ2GeuB4ZxXilKBWm8mv5pa/E3yPWZrTeTX80tfib5HqLmlVQ2oeUr80uviX5ErM1pvKV+aXXxL8iVmaW9KE9qpfCrwQzJI0ayqp3RxsdiP9xnIyCMgZB6VfX/AGxaRieXgEON3ye/aLa5OFUZAXVsAMnGBWWpVpaDjPaXnvE/K0OsrTP3yVZ35erSCMqvoxsS2MnfGBUmTtiTrJiHMPNCkOdKpM5eQFcd5hkgNkYzuDgYy1KC+tO0em9muniDmRmbGRqjLOHBRmVgCMaclTsT0OCJlx2tWXWs0Po33YK+5xPcThc42BabST1AGRvWVpQXPD+PmK3aEICCJRqzv6UQA7Y8OT/nV7qspe2euaKZ4cvDKZI8SEABnDOrjSdW/RhpI8cgADKUoNTb9rwiACAaiI1kJkPeWO3ktwFwAUJjkJzknV7jprzP2uzG8axaUKFFy+WCmCCEZIUAnTCD0GST0rMUoNte9q454LhpQFmZGiiRC2QHeN3L5XSR3ThgQ3gQRgikTjwFvyuX3+SYNYfbQZxP+HH4tWoZzggjbbekpQajjfbJ7mKSNkKamY91hgq0pl0uChLYc5BDL4ZBxXCHtMFw4hHnHKWAyazpMSqE2TGzmNQhbJGM4UHes9Sg1cPbeRCWWJdXMeQZYkAvPbzYI2yAYAOozqPSoFzx1We30pJHFBqKhJvTZZi5IlKbYY7d3YDxOTVHSg0t12uZ2c8pV1GY4B/823WAk7bsANZO2piemamzdvGyvKgWICN1CgjSjM6ujRhVULy3UFQdR9ZPWsbSg1knbZzKJOSoxLHKFViFBjWUEDbo7yu595NdIO3soVFKZHLETgMoVgqqqsoMZ0yAINyWXr3QDisfSg0vBO1fInmmaLmySPr1My8wHv5BYxnIbVltIUkgbgbV2+2XdKCHEciKkw5h1NpgEIKHThO6M9GyTuSMAZSlBp7ntgzsh5QAQSgDWT3ZLdLdck9SqIDnxOelWPEu1kYRWQCSaQSmbSWEamRbYDTqUHPoDldwM7HGww9KDXQduXVm9HhXaRmww1jXKko0syMAVZBuVOd9s4IruK8fWdFWSIvIqECV3Bk1FkPVUXKKFYBDnGtt9gBRUoFKUoFKUoFKUoFKUoFabya/mlr8TfI9ZmtN5NfzS1+JvkeouaVVDah5SvzS6+JfkSszWm8pX5pdfEvyJWZpb0oT2qUrvY2jzSJFGNUjkKoyBknoMnavc3DpkRZHikWNsaXZCEORkYYjByN/0q0otKt17NXOFOhQDo25ialDlQjOgbWqksu5AG49Yr5cdnblDKHjZWjx3SpDPqfQpQY7wLeNBU0rtd2kkTFJUeNx1V1Kt7tjvVmOzF1llEeZFQSGNWDyYLRqAUQlg2ZFOkgHGfVQU1KmHhVxpDcmXSSVB5bYLLnUAcdRpOR4YPqrzBw2ZzhIpGOxwqMTupZeg8VBb9ATQRaVMfhc4DkwygIdLkxthG8A22x9xrpFwacy8lkaOTQz6ZAVOlUZycEf2qaCvpU9eC3RYKLecsy6wvKbJXIAYDG65IGem4r1BwS4dJZBE+mMgMSp/EXVAg2/HqYd3r1oK6lTE4VcGRohDKZVGWQRtrUbblcZA3H+4r43C5wiuYZQjkBW5baWJ/CAcYJPqFBEpVu3Zq753IELtNy+aUAOoJo17jqCF8OucAbkV4vez11Hy9UMhEgXQVRiCWXUFzj8eP6etBV0qzHAbkgYicvrZDGEYyKUEZbKYyB6RaipYTGMyiKQxKcGQIdAO2xbGAdx/uKCNSpz8HuV1ZgmGldZzGwwm+GO2y9079Nj6qScHuV16oJhywGfMbDQDuC22wI8TQQaVYf8Dusovm8+p8lBymy2Bk6RjfA32r5JwiYCHCFmmzoVQS5KuUI0gZzqU7UEClTTwm4zIORNmIZk9G3oxjOX27oxvvQ8JuME8ibSE5hPLbGj+/OPw/8AV0oIVKmvwi4BYGCYFU5jZjbZP7ztsux73Sux4BchcmKQNrVBGUbmEsrMpCYyQQp3oKylTTwi4w55E2mMkOeW2EIwWDHG2Mjr6xXibh0yHS8Uitp14ZCDo/uwR+H39KCLSpkXCrhm0rDKzZxgRsTkAEjAHqIP6GvcfBbltOm3mbXkriJjqA6423x7qCBSrPhnALmcaoomZBIsTPjuqz506j4Dbc+G2eoz5m4HdK7RmCbWo1ECNs6ckaun4dj3ulBXUqTccPmRFd4pEjb8LMhCtkZGCRg5Bz+lRqBWm8mv5pa/E3yPWZrTeTX80tfib5HqLmlVQ2oeUr80uviX5ErM1pvKV+aXXxL8iVmaW9KE9qrDs/eNDcwyohkaNw4QZ72nfwB8BUy97QM8LQlMZSFPxdOSGHTHiWJx4e+quxvJIXEkTFHGcEdRkEH/ANCRWy4dxKykjQ3QSacQkEO7Rrlri7eQArGwDkPERsNicEdKtKsXtbhzKIR5xIEWV9Z0uqNGx0pjusxjXJyR1wBmpEHbp03ES51at2J/+oafHT36c5z4jeriKysFit5WEKRFjy+Yrh5cRLqWUkEA62zrUMo2A6ivknFbBUaFDzoQ2hYlDFnj8/kcKp2yxhII38R+lBleKXqTwry4ZRyVWNSW1hIgZWOtsDLM7n+lQAoArve9p9cRjEbYMPJ1ySapsc2KTvOEXKjlaVXGwY7npXntBdebvLZ27+hUCOUr0mkUjW+++NYwB6h7zm94bNwtVh5iQvJyVyhZlTXldZeXlsdbjO2nu7gN+Gght27/ABlLdEd5xMxDDDYkkfDdzUSRIUJLYx0Ub1xve2zyKF5SqoWVAA39MiPHEvTpFG5Qe7arB7uze3JZ4HIgijVZNRmQhfSFGIxlQNKrsNRzsBgzIrzhi3cTwrbxaHRlZnkdTEHcsdIjXTOFCYByOu+aCpXt/KN1j0sHDoQVI6QhlkzGWZTyVOFZDvuTgYrrvtOXuRMEIAikiCFlwokSVTpKxrsDIWwQTnOSc1O7P3lr5lLHcshXmlyhDc0jlMFMWNtWvA3OMddq8cW81gls2RANbJcyAgnlowQiHBO6jDt71ZKDxxHteJITEkAiUo6YVgFXW9uzaQqDu+g6MWbvHLHFdJ+2pcsxiZZC5KskuCqm6FycAoRr17B9tsZU4qfxDidmwljk83ZDJcOpjVhpzHAYdGcYLMpByOoOdqicYfhzXluI41FtuDy3diwyeVrXQrKemoDLEZwSeoROGdqUhvHufNozkqyqNIKFSpyp0FQW07kIOp06a623bV0bKxD8CJgucYTmZxjBBIkOCDlTuKu7+2sIn0zLbo+hGmAVx3WiyOQMd2TUcnVjqnhqqBw644WGQskbNIhkKuXWOKX0a8stpfu7TOO634ohkYJoKY8fTzhZBEeWIORoMmWKGEwk69AAbSSc6cZ8DUy27ZtGyFYhhREoDNnuxwzQkdMZZZmOcbEdDUgX1guQsNvgQysNWtzzudJykLbagI9ODgZ2z6qk3l9w1Fm5Udu59Kyalc97nR8peo7vLMm3u3oKq57XMyyrobviRQzONQDpbIB3EVcKtuBsBsfdv94Z2iS3tIhGNVyHn/EToRJEgXJXGHJ0NjfAxkg7YuebwkFQqRFPOTqZpHDBOe2MJoy0Zg0j8YOcnGRvAuuI2rWcqxrbJM6ROwKN+JfOFkEZ3w+GiOM4OWNBx4t20edJVKMokKsQHUBWEjO2jTGMBi39WogjOTXSXttli4gAYMzoQ+MyPFy5HlCoFkLAA7BN89ckHvaHhy2sBcwyTKGJyHBJMFwdDqAM6ZhCA+rfP9IzXSG8sQsskfIjkaBw4IfIZ7MKFgGNI9O0gbPrGDjNBC+2YLEvbq4LahlgSpEUcYK6kZdQ5eclT1O2cEeoe1KS31tNMvJjjlkdiCW2kleU9BnbXjofXXzgpsfNoebyhNrfZtTam0PymlIHdjV9AKjOrIO2GzYSXfDygjDQ5Du6hhJ5uJjDagnpq5RZZsD1hc92groe2ulYlEPdg3gzKcqdLL6U49IO9nSNI8Bhe7Xg9sBg+h1Ny1TMjK2t11aJJPRDUyau6w0sMYZnBIqwsJ7CXiN9JcvG0Dytp1BgGRpDqdHAJUqu4GMnOMiuMbwXN5wpQsDIRFHIiqVbIKq4k6Z8cEeFBwv+2hl52uNisiMvLLpyldi7FwohByGbUp1agQcswJFfZe2oJlHIGmU+kOsCR8xyxuxZUA5jc0nWFHTcHJzNt14a7R62tldXRpiBIInGJgwiGCcf6WRsNWrG1e7nitpgOXiMpteWrIH1f+AaN1lyMaudoC48NWTjFBS3PawtsI8KBIoGsnutapark43ZUQEnxJOwrzL2nzeJccoEBdEiuwJnUhg/MZVUFmViNQUdATk5Jm9rbq1kE7wNEzNKxdn1mZhzDyzGTto0YznfOrPhUy6h4YYo0SSHmmGReYQ6jWBbmNnUL3Wzz1/qzgZO4oIg7fSs4aSNWyhWTTgM7FkIkGpWVWAiiXdWGE6ZO3OLtvIJdbIWBi5TZZS5PNMusFkKhtRH9JHu6YsrW84fFco8Xm5iW6YvrRy3L5pEZjBGOWIypP8AVkHY7V5trqyblCVrZmRArauaYVTzm5aURhRkMUaIj3FvGgoOG9ouW0jPGZS08dwDrw3MjZyNR0kEESNkADfB9xsLLtu8eRy/D8SsusOJp5UZS6MBgzMMacnAIINeOOT2Jt2WBUDKISjYPNYlZOcHP4SR3M4wM9KuBxiynMYn5GiNIFwyyBRFygbkRBek3M6Hb9epoMrxHjplhMRXA9DvqzjkwGIbY8c6vd0361T1a8dnhPJWFI1CxJqZQ2ppDGnM1EnchgemB1qqoFabya/mlr8TfI9ZmtN5NfzS1+JvkeouaVVDah5SvzS6+JfkSszWm8pX5pdfEvyJWZpb0oT2qncF4cbieOEME1nGps4GASem/hVzP2NdYXmNxbiPSXiLPpM4ChzpVsNqwcacZLbDYgmn4FxI21xHMFDFDkAnAOxH/wA16fjlyRKDM7CX/UBOQ2BgdfUNtvDarSvL/sqwLcy7RkiDozlZDo5UkSMgBXOPTKRjbrUhOwrDHp4oTGzrJLJKFjDrO0SaSQuASpOcnpn3VmJeLzsHDSuQ5Ytk/iLsjPn9WRT/AIFdU7Q3QbUJ5NXezv11sWfI6HLHV+u9BKk7MyFrRVdJGuehBJRTkZBk6Flz3gMkf5GZlv2O16CtzFy5WRInKv32kaZFGNOVw8LAk7YwaoZeJzNysyN6IAR4ONGMYK46HYb9dh6q7zceuncO0zlgyuDnoyauWR6tOpj/AJProLTsx2dhuEjeSVkLXUcGgLuQ+ckNggHAPX1e8V7g7Gl05oubcQlAUeR+WHYmVdHfwQQ0TjP6Hx2o7Dis8IIikZASrHB/qU5Q/qD419t+MXCLpSVgujl6c93RqZsY6fidj/8AcfXQW/Z/ssZ4mdmwzI/JQfidlZFyTjAXLgbkHrU+y7Gqz+km5qFkjDR5HeFxBBIpDrnurKCD06eoisxa8XnjjeJJXWJ/xKD3T0zt4ZwOnXA9Vd5e0V2za2nkLbDOr1OHH/5gNn1jNBajsaxVH5qIhLag4bXGojllVioBJV0ibDAYPhms2W0PlGPdbuuMg7HZh4j1+upz8fuiixmaQouQBnoCrIR+mh2X3AkV5HHbnSE50mkLpAzsF0PHj9NEjr+jGggO5JJJJJOST1J8STXmu13dPK7PIxd26sep2x/+hXGgUpSgUpSgUpSgUpSgV6jcqQVJBG4IOCD7jXmlApSlApSlApSlApSlApSlArTeTX80tfib5HrM1pvJr+aWvxN8j1FzSqobUPKV+aXXxL8iVma03lK/NLr4l+RKzNLelCe1SlKVaSlKUClKUClKUClKUClKUClKUClKUClKUClKUClKUClKUClKUClKUClKUClKUClKUCtN5NfzS1+JvkeszWm8mv5pa/E3yPUXNKqhtRv+03kza7upZxcKgkIOnlk4woHXUPVVX9zr+1r/ABH66Urn0/0XKU/lKvbWzCv7/D7nX9rX+I/XT7nX9rX+I/XSlPoudYww4fc6/ta/xH66fc6/ta/xH66Up9Fzphhw+51/a1/iP10+51/a1/iP10pT6LnTDDh9zr+1r/Efrp9zr+1r/EfrpSn0XOmGHD7nX9rX+I/XT7nX9rX+I/XSlPoudMMOH3Ov7Wv8R+un3Ov7Wv8AEfrpSn0XOmGHD7nX9rX+I/XT7nX9rX+I/XSlPoudMMOH3Ov7Wv8AEfrp9zr+1r/EfrpSn0XOmGHD7nX9rX+I/XT7nX9rX+I/XSlPoudMMOH3Ov7Wv8R+un3Ov7Wv8R+ulKfRc6YYcPudf2tf4j9dPudf2tf4j9dKU+i50ww4fc6/ta/xH66fc6/ta/xH66Up9Fzphhw+51/a1/iP10+51/a1/iP10pT6LnTDDh9zr+1r/Efrp9zr+1r/ABH66Up9Fzphhw+51/a1/iP10+51/a1/iP10pT6LnTDDh9zr+1r/ABH66fc6/ta/xH66Up9Fzphhw+51/a1/iP10+51/a1/iP10pT6LnTDDh9zr+1r/Efrq07M+TNrS6inNwriMk6eWRnKkddR9dKUr/AKLlafytWaWYU/f4/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102972" y="7937"/>
            <a:ext cx="5383427" cy="6771084"/>
          </a:xfrm>
          <a:prstGeom prst="rect">
            <a:avLst/>
          </a:prstGeom>
          <a:ln>
            <a:solidFill>
              <a:schemeClr val="tx1"/>
            </a:solidFill>
          </a:ln>
        </p:spPr>
        <p:txBody>
          <a:bodyPr wrap="square">
            <a:spAutoFit/>
          </a:bodyPr>
          <a:lstStyle/>
          <a:p>
            <a:pPr fontAlgn="base"/>
            <a:r>
              <a:rPr lang="en-US" sz="1400" b="1" dirty="0"/>
              <a:t>The Lamanite mission </a:t>
            </a:r>
            <a:r>
              <a:rPr lang="en-US" sz="1400" dirty="0"/>
              <a:t>was a very important movement of the young but vigorous Church. Oliver Cowdery was the first-appointed member of the party. Peter Whitmer, Jr., was added by Revelation (Sec. 30); and then Parley P. Pratt and </a:t>
            </a:r>
            <a:r>
              <a:rPr lang="en-US" sz="1400" dirty="0" err="1"/>
              <a:t>Ziba</a:t>
            </a:r>
            <a:r>
              <a:rPr lang="en-US" sz="1400" dirty="0"/>
              <a:t> Peterson (Sec. 32). Soon after the Conference the little party set out on the perilous journey of about 1,500 miles. They started on foot, trusting in the Lord to open the way. Near Buffalo they visited the </a:t>
            </a:r>
            <a:r>
              <a:rPr lang="en-US" sz="1400" dirty="0" err="1"/>
              <a:t>Catteraugus</a:t>
            </a:r>
            <a:r>
              <a:rPr lang="en-US" sz="1400" dirty="0"/>
              <a:t> Indians and left the Book of Mormon with them. Then they proceeded to Kirtland, Ohio. Here they visited Sidney </a:t>
            </a:r>
            <a:r>
              <a:rPr lang="en-US" sz="1400" dirty="0" err="1"/>
              <a:t>Rigdon</a:t>
            </a:r>
            <a:r>
              <a:rPr lang="en-US" sz="1400" dirty="0"/>
              <a:t>, then a popular </a:t>
            </a:r>
            <a:r>
              <a:rPr lang="en-US" sz="1400" dirty="0" err="1"/>
              <a:t>Campbellite</a:t>
            </a:r>
            <a:r>
              <a:rPr lang="en-US" sz="1400" dirty="0"/>
              <a:t> minister. He and some of his friends joined the Church. Night and day, for some time, the missionaries were teaching the people in Kirtland and vicinity. After having ordained </a:t>
            </a:r>
            <a:r>
              <a:rPr lang="en-US" sz="1400" dirty="0" err="1"/>
              <a:t>Rigdon</a:t>
            </a:r>
            <a:r>
              <a:rPr lang="en-US" sz="1400" dirty="0"/>
              <a:t>, Isaac Morley, John Murdock, Lyman Wight and others, to the ministry, the missionaries left for the West. Near Sandusky they visited the Wyandot tribe and preached the gospel. In Cincinnati and St. Louis they met with very little success. At the latter place their progress was impeded by heavy snowstorms. With the opening of the New Year, 1831, they continued their journey, traveling on foot 300 miles over prairies, without shelter and fire, living on frozen corn, bread and raw pork. At length they reached Independence, Mo., on the extreme western frontier of the State. They had traveled four months and suffered untold hardships; they had preached to two Indian nations and to thousands of white people, and organized several strong branches of the Church.</a:t>
            </a:r>
          </a:p>
          <a:p>
            <a:pPr fontAlgn="base"/>
            <a:r>
              <a:rPr lang="en-US" sz="1400" dirty="0"/>
              <a:t>“After having rested a little at Independence, three of the brethren crossed the frontier and visited the Shawnee Indians. Then they went among the </a:t>
            </a:r>
            <a:r>
              <a:rPr lang="en-US" sz="1400" dirty="0" err="1"/>
              <a:t>Delawares</a:t>
            </a:r>
            <a:r>
              <a:rPr lang="en-US" sz="1400" dirty="0"/>
              <a:t>. These manifested a great deal of interest in the Book of Mormon. Therefore the jealousy of ministers was aroused and these prevailed upon the Indian agents to expel the missionaries from the Indian country. They, accordingly, returned to Jackson county, where they labored for some time with encouraging success.” (Smith and </a:t>
            </a:r>
            <a:r>
              <a:rPr lang="en-US" sz="1400" dirty="0" err="1"/>
              <a:t>Sjodahl</a:t>
            </a:r>
            <a:r>
              <a:rPr lang="en-US" sz="1400" dirty="0"/>
              <a:t>, Commentary, p. 144.)</a:t>
            </a:r>
          </a:p>
        </p:txBody>
      </p:sp>
    </p:spTree>
    <p:extLst>
      <p:ext uri="{BB962C8B-B14F-4D97-AF65-F5344CB8AC3E}">
        <p14:creationId xmlns:p14="http://schemas.microsoft.com/office/powerpoint/2010/main" val="2566338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descr="data:image/jpeg;base64,/9j/4AAQSkZJRgABAQAAAQABAAD/2wCEAAkGBxITERIUEhQUExIXGSEZGRgXFh8fFxgaIRoYHRkdHRsfHygkIh4lHBobIj0hKikrLjAuICAzODMuNygtMCsBCgoKDQwNGg8PGjcfHx03Mzc3ODg3Ny04NzgsODcrNy43Kys3LCsrLis0LCw0KysrLDcsNCwrKywsLCsrKysrK//AABEIAKYBMAMBIgACEQEDEQH/xAAbAAEAAwEBAQEAAAAAAAAAAAAABAUGAwIBB//EAEUQAAIBAwIDAwkHAwIEBQUBAAECAwAEERIhBRMxBiJBBxQjUVRhcrLSFhcyNXGSk0JSgTORFSRidDRTobPBRIKisbQl/8QAGQEBAQADAQAAAAAAAAAAAAAAAAIBAwUE/8QAHxEBAAEFAQEBAQEAAAAAAAAAAAIBAxMyURIUIREE/9oADAMBAAIRAxEAPwDI9ue2N9Bf3EUU7JGpGldKnHcU+K56mqH7f8S9pb9ifTTylfml18S/IlZmtUIR80/Gyc5eq/rTfb/iXtLfsT6afb/iXtLfsT6azNKrHDifcutN9v8AiXtLfsT6afb/AIl7S37E+mszSmOHD3LrTfb/AIl7S37E+mn2/wCJe0t+xPprM0pjhw9y6032/wCJe0t+xPpp9v8AiXtLfsT6azNKY4cPcutN9v8AiXtLfsT6afb/AIl7S37E+mszSmOHD3LrTfb/AIl7S37E+mn2/wCJe0t+xPprM0pjhw9y6032/wCJe0t+xPpp9v8AiXtLfsT6azNKY4cPcutN9v8AiXtLfsT6afb/AIl7S37E+mszSmOHD3LrTfb/AIl7S37E+mn2/wCJe0t+xPprM0pjhw9y6032/wCJe0t+xPpp9v8AiXtLfsT6azNKY4cPcutN9v8AiXtLfsT6afb/AIl7S37E+mszSmOHD3LrTfb/AIl7S37E+mn2/wCJe0t+xPprM0pjhw9y6032/wCJe0t+xPpp9v8AiXtLfsT6azNKY4cPcutN9v8AiXtLfsT6afb/AIl7S37E+mszSmOHD3LrTfb/AIl7S37E+mn2/wCJe0t+xPprM0pjhw9y6032/wCJe0t+xPpp9v8AiXtLfsT6azNKY4cPcutN9v8AiXtLfsT6afb/AIl7S37E+mszSmOHD3LrTfb/AIl7S37E+mr7sN2xvp7+3ilnZ42J1LpUZ7jHwXPUV+d1pvJr+aWvxN8j1M4R81/FQnL1T9PKV+aXXxL8iVma03lK/NLr4l+RKzNVb0ome1SrDs/YrPd20LEqssqRsR1AZ1UkZ8cGq+rnsWP/APRsP+5i/wDdSrSXXAJTd3UFsjzchpOgy2hHK6iB/jp665cV7O3dsiPcW8sKPspdCAT1x7jjwO9bTgUrLxHj7ISrC3vCCDgg8wbgjoaquCyE8F4nqJI59ueviTJk/qfXQRuwfZOa8urfNvLJamRRI4VgmjUA/f26D1HNcLvhkQj4gVhmJhnCJIrDlRqXYYfO5JAwD7q3d5aXEnHLCWJHk4aJYTbNEpa3SIaQAMbKwIOQcEHc1Qyf+A49/wB3F/7s1BmF7K3xtxcC2laAjVrVcjTvk7b42O9RuHcEuZ1Z4IZJVUhW0KWwTnAwN98H/av1PsrwWOy4jw9IbSWcSctjel5OUwdQW5YjITQMlcOW94rN2jGPhfGhGSg85iTukju65Rp28PdQZDjHBLm1ZVuYXhZhkBxjI9YPjVt2G4Hb3LXRummWKC3aY8nTrOlkGBq26N7q7caYng3DM74nuQPcP+XOB/kk128nf+lxf/sJPnjoI/aHs7bC0W9sZpJbcy8l0mQLNG+nUM6SVYEZ3HTbrvir4Z2avLiNpILaaWNerKhI26ges+4ZrS3sIveGR+YgRi0Be5tB1LHZrpScs4IwpBJ5eNtjWgv7pORwueGwnu0it4wksFw4EUygc1WREIWTmZYk/i2P6B+bcO4DdTqWggklAYIdCk4YgkAge4H/AGqaOxPEuaYvM5+YBnGg4wc4Orpvg+Pga0/EeKtNw7i8yobYy3sWuNSdspNrU7DPe3IIqs7VXDnhHBVLMV0znTqOMi4YDb3Db9KDLf8ADZudyOVJz86eXoPM1erTjOalcY7O3dqVFxBLFq/CWU4Y+oHoT7utfp/EWY8S4wkJ/wCeks4RBj/Ub0FuZlTxMjJnGNzvisrwy0mg4RxIXaPFE5iECSgqWnEgJaMN6o9WogdCBQY27tJInMciMkinBVgQwPqIO9WNh2WvZpJYoreRpIjiRMYZDkjBB94NbyyEdyttxmXS3msZW6U9ZLiHSLXPiebqjycY7jCqLgnDFntbi/mhl4hcGfQ0KMRp1KXM0mgFsFsqMaRnO/QUFX2S4IH4pbWt3E6hpVSSNtStg+B6EbVQTgBmxsMnA/zX67dknjnZ9mj5TNbwFkyxKnXKMEuSxwAB3iTtX5VDZSTXAhjUtI8mhV9bFsAf70Gn7F9iRe280jSGNyTHap/506xtIy7jppAGfWw/Q47Qc4wc5xjG+fViv1DifayxsZYLVbIXR4e2I5/OpI8zZDTOEXb/AFQeudgPDapaQW44nHfQ6I0v7eSS1ZyNEV6VwyknYFZCeuwLLQYSz7EcQdoVNtMglfQpZCPAsTg4Oygt+gr52s7H3Vg7iaNuUJCiSkYWTGcEDPiBmvSWF1BewSX0c8ZE6a3mVhkhwSSzddgTnPSu/lL4bNHxK8d4nSN53ZGKkI4ZiwKtjByN9qDP8N4dNcSCOCN5ZD0VFJP67eHv6Cplz2avI50t5LeVJnOERlwX+E9D/itD2VR34VxGK1BN2zxl1TJle2GoOFA3KhypYDw67Uv4JIuBrHdqySNdBrZJARIqcthMwB3EZbQPUW3oO/bDsibG1UGylLaI2ku3kOlZHAZo0jGBgZ0ZbJyD0rI8F4Hc3chjtoXmcDJCjoPWT0H+f0q88pq4vVHT/lrf/wDniqZ5JuJzDiNlbiRhAZ9ZQbKzaDu2PxYA2znHh1oKzsr2ehmhuLq6leK0t9IblKGldnJCqgJAHQ947dP8eu1HZ6COK1ubKWSW3uS6qsqhZkdCoKsASD+IbjarzyeQTrYcQls184uspG0GNa8k5LOYNxIc90Ag4yxp5Q42NjYSXMAsroM6LbICqckYbm8k/wCkxckEf1Yz+gZrtD2Nv7JQ11btGhOA2VZM+rUhIB92a98B7EcQvIzLbW7yR9NRKqpI6hS7DV/jNasWEK8GvIuH3i3pOiW5R1eMxRo2cxRsNzqYanz0AGN68dseEXd5Fw2SwimntFto41WEFxFKuRKrqudLasEseuRvtsH59f2UkMjxTI0ciHDKwwwPvFR62/lUf0tlHI2u7itY47ltQY8wajpZgTl1UgE/+prEUCtN5NfzS1+JvkeszWm8mv5pa/E3yPUXNKqhtQ8pX5pdfEvyJWZrTeUr80uviX5ErM0t6UJ7VK9xSMrBlJVlIIIOCCNwQR0IPjXilWl3W8kBdhI4aQEOQxy4bdgxzuCeoPWvKXDhGQMwRiCygnSxHQkdDjJrlSgmWHFJ4c8maWLPXlyMuf10kVy87kw6630ucuNRw5ByCw8Tknc1wpQTrHjNzCpWGeaJTviOVlGf0BFcPO5NLrrfS51Muo4YjoWHid+prhSg6tcOUVCzFFJKqSdKk41EDoCcD/YUguXTVodlDDS2liNSnqDjqPdXKlB7SQjOCRkYOD1B6g+6u9jxGaEkwyyRMdiY3Kkj3kEVFpQd3vZSrqZHKu2tgWOGbfvMM7tudzvua8yXDsqKzMVTOlSSQuTk6R4ZO+1cqUHaa6kd9buzPt3mYltgAu532AA/wK931/NMQ00skrAYBkcsQPVkk1GpQdVuHCsgZgjEFlBOkkZwSOhIyf8Ac16s7ySJg8TvG4/qRirf7jeuFKCbNxa4eRZXmlaVfwyNIxdcEkYYnI3J/wB6iCQg6gTqznOd8+vPrrzSg+sSTk7mvTSEgAkkDoCdhnc49W9eKUEmbiEzRrE0sjRKcqhclFPTIUnAOCaTcQmeNY3lkaJPwoXJRf0UnA/xUalB0gnZGDIzI6nIZSQwPrBG4r1d3ckrF5XeRz1Z2LMf8neuNKDrcXDyHVIzO2AMsSTgDAGT4AACltcPGweNmRx0ZSQw/QjcVypQdrW5eNg8btG46MjEMP0I3rvBfAzrLchrldQLq0hDSDxGvcjI8ahUoNbxHtfCIJYLCySySYaZX5rSzOuQdGtsaVJG4A32/wA5yz4jNFq5UskQbZtDldQ9+DvUWlApSlArTeTX80tfib5HrM1pvJr+aWvxN8j1FzSqobUPKV+aXXxL8iVma03lK/NLr4l+RKzNLelCe1Sld7Oco6sNJI/vRXXfbdXBU/5Fbq4v7OVp45Bbco3cgj0ARhIgknLdRFpB30jLBs7DerS/PqVq+NR2C+Z+brtqXW5kB1LhNXMjLEqwbP8ASqkZxkDNTb5OGMzgiNVLM5kjZtSjz4KFRAdGPNiWA09ACPeGHpX6JIbNkSFntohiIYSRnjwJ71tzrDHKtHkllK6hnTuBCv7bhqmVVWLcSaTzmJjIs1dApWQqf+Zym5bO4yetBiKVreCXFr5mYpOSJX5wBeNSytiAxkyY1rsJNOCAW67ZqyuIOErJ3I42jwuktO2HUzRDUVWTWriMvkNp9ekY3DAUrdx23DGYFVg1dCjzyLHoE8qu+rXnmcoRELqwckhSdqjRWvDCYyrKdbFdMhbuiMSd5u+gBm9CASwVSX6AUGNpWu7Q29oXigt5Y0i85k7xbUI0aO03LAnKhhIBuc6TuamXbcMuMSQokbIhiSCY8tZGUqYndkI6x6wWLLl1UkjUaDC0rWX5s2l4dqWGODQFnMLHVqDkPrGpj0xhwNwTgtgYlXd1awWlwsS263MiRq4jkkYLlp9YjfmHI0CEkZZcnBz0AYmlbjs01iEiYrFzTGVZZHQ5YTRd/MytGp5evYruNhvvXtuH2JUSOioGnkEZYSRRzRlJzAQC5PK1iJSwCaQwBJ3YBhKVqTbWXnQX0YHIyUEjG38507JzNRbl5xvqxnI1ad6uOLcK4dB5zrWMvHKPRLKwdcSQh495SXBjMhDBTjG7Z2oPz6lbmOy4UgnTPnDxqMPzdAcEOxdCzKupdUaaTnOgkKcnFd2fW3ZLRpDAoguGecSYDPF6IrgEZkHcddAyQT0AbNBl6Vo+KSQ+ZWuBCkqnBROWxkXBJkd0HMQ5IUxs3vAGMC74n/wxpmZkt1je4j0mF37tuVZmbQHOk6gFIK5HguaDA0rdQ2fDsqHFsJO5z1WaQxRx6peY0DayXk0co6dT7k4U7hei8LsF82EscSsyRNjnkFle2LSSShpABiUxsEVkLDUAOhoMDStf2cvLSNLlJTHoeeJC68wObYtJzdADBtOAhwQeoyCQKtLdOHxyu0awo4VgQ9xqVVMLgPFhyGZnIBRmZhthdzpD88pW34tHwtFdoY0fEJMZaY+kYyW4BZFk1q4QykghAd8DbNdOIRWEUEnJeIyPbuhKtkORLasjBS7sjMOZ3SVPdPdFBhKVtbPh3DjawFniMzZBPMK5ZoLgqHUyEromWIayqKc+Iyan8MaxhaFV80LRzRNJIXOrBt4uYUYthl5wkBABxnOBsQH53StvZ2/DWEbMsKlljMqmWQLGnpOc0ff1NKMIQhLddlO+JHCbvh8b6SsPKBtC2tnYSZCmcsurB0MWyo22OxG1BgKVp+JWVstoZtKJMXMASOQsmtXWRpUbU2pREyx41Hc599ZigVpvJr+aWvxN8j1ma03k1/NLX4m+R6i5pVUNqHlK/NLr4l+RKzNabylfml18S/IlZmlvShPaqz7NcOS4uoYXZkSRsFlGSNj0FS5+zgEDSpKGITnBCpBMHN5IfOSA2v8Ao9XjnaqiyEnMTk6+bkaNGderw043zn1VZzpxFo5VcXjRKxaRWEhRWGGYuDsDuGJPrzVpWrdjldYGikYho42mBUEx643fUDlVKYjbOSCoGTkbjnedizGsuqdC6cwqqgkOsSRyMwfoMpICOu+3vqK68SRLQ67ldZK2663DDAUdxT0BEmAR1yRX3jVnxGOSYStcycslJH9KVDOqBlLMBuw0KfBhpxkYNBYS9j4llkzKREr3CHT3jFyUnZOYwA7x5WdOgal3GPCBZdnIzdSwyTaY1h5wlCnGDGsiFl6gYcZAyRvjPjHl/wCItJyW88aTvNyzzC/eDCRtHXvBmBON8nPWvknD7oQm4LkKY1Dd86zGXkgCH3AwkaemAKC3XsHIXWPXok5QY6scsyM0wVQ+Rsyx5GAxPUDFB2TgbUsUzM+i3KlxoUPOgZVIw2QSQM5XTnfNVnDn4gUV7eW5bVmILE8hbTGEOML/AEDmjA8MnpndZ2nEJ2WEG40h1h75cRxsG7iNnZcMdh4Ggkv2PKwPLJPDGyrkRuwVi4jSRo8MQdQWRBsD3mwcYrnZdmNdi9xzFEu7xxak1PEhxK4Utq27x2BGIpM+FQllvm5gBuTzivMGXPMLqWTV/cXUFhnORk1MuOCX8ZQ+laVRywqazKimJHK4AyqhJgpHgSwx6wnz9hd3WO5SSRWkQLoZQWidFkGo9B6RcHx36YyeV12PSMuWuonVCikRkMxdmkXT3SwU5Tq3gQcZ2qqkS/0zMwutKlhKSHwrMV5gc+BYhc567ZqeeG8UmQSN5y6vGJVLM7GRVk0Jp65ZWckDqASRsckOl52TVJ+VzCpZpCFC6ykKPKvMdzoXrGfUMbnHSl/2MaJZtUyGSPmEKFJDLEyhiG6DIYEf56VAN1xGNGfXdoiyHU2ZAqykkNk9A5JOfHc5ru1lxGReY0kjBl1HVcAycuQqGdo9evQx0ksVwRgnag92PZlJIoZDNy1aMOxKFsE3LwAKB8IO/vqy4b2HXUyXEh52tAEjOBpa5EBYuUPXvEAA42J9VU0/C76LmxuZYxEucEuFZVmAHL2wRzX1Dwzk9a+xtxPmrb6rtJXbWI3d0JbUX14YjfUC2o+IJzQWFj2WljSK4W4MHcZmIBEsemISYwrZwyNsTpz6sHNQuNdmzDHLKZhKVkCkKCSAyhleTJyuoHbYgkEZz1+TQcR5GeZNJBHqjIjlMkcahE17oSgTQ4Gc46jwqNeJflRHKLoqSp0OJMEt3Yzg9ScYH6YFBdXfZKBtCwTtrIt19Ip9JLcxmSMLgd1QBuST/wDFc7PsYsgjdbpeTIyojmNsl2do8FfABgDn1H1jFU0dpfSKSqXLqNJJCuQOWGRCT/0BXUHwAYDoakM3E5GjY+eu0mDG3pCX0ZZSp8dJYkEdMk+NBIs+zUbXlpCZi0U4yHVO8MPIhGk/9cbf4wfdUmLsgkywebzZkdA5WRdI0m5aDWD0A/AdJyfxb9BVFBHdltSCcvb75UPqhAZmJyN0w5ZvDck9an39lxFJY1bzh3lRTGVLtzFOmfCH+rDMHIHRt+u9BPbshHp2uI2Go+lVwyKiwSysGRA3f9GRs56jbeuPCuArdwuxnfmrKIYi4JVlEUjKCNyu0YHUgDbB8IyW/EZWfWbkfjDvIZNOpYmDqxP9XLyuD4HB2NcbCwvQmU50KaTMp76q+kBSUwMFtMgGR4N13oLIdi8Z1TqOWDzu4x5bCFpsL/f3VYZGNx6iDXWTsNiTSLmMqvM5jkaQmgQnbWwByJ06kb59WTVyQ8TJSFlvSQhCRkSZEeNDBV/tx3TgY8KjS3d7Hy5We5j1EsjszjUcKrsrHqcBQSPAAUF9F2I5mhY5VJKt6TIMLyCeeONVfI2cRZH4idzjHSIOyOVBWdDhUeXKMOWj27XCnodXcRth449e1RDx26QkpcTqT1KysOrMx6H+5mP6sT41yj4nOpBWaVSCpBDsCCilEOc/0oSo9QJA2oLnjfZyOKJ5YpTIiiLbT3gJIYpNbgHuKWkIXY9CM5G/YdjTkgzqDGDzu43ozyJJ1A/vykbjI6Eeog1RXXF7iRWWSeZ1YhmDSMQSAACQTuQAB/ij8WuCqqZpSqKVVTI2FUrpZQM7Ar3SPEbUF2exza4kEyEzsq2/dI5issTlmJ2QBJQcbnIIx0JqOOcNWCXQssc6lQwaNlI38DpLAMCOmT4VyXi1wAVE0oU6cjmNg6NITbP9IVcerAx0rld3ckra5XeR/wC52LN7tzvQc2lYgKSSozgZ2GeuB4ZxXilKBWm8mv5pa/E3yPWZrTeTX80tfib5HqLmlVQ2oeUr80uviX5ErM1pvKV+aXXxL8iVmaW9KE9qpfCrwQzJI0ayqp3RxsdiP9xnIyCMgZB6VfX/AGxaRieXgEON3ye/aLa5OFUZAXVsAMnGBWWpVpaDjPaXnvE/K0OsrTP3yVZ35erSCMqvoxsS2MnfGBUmTtiTrJiHMPNCkOdKpM5eQFcd5hkgNkYzuDgYy1KC+tO0em9muniDmRmbGRqjLOHBRmVgCMaclTsT0OCJlx2tWXWs0Po33YK+5xPcThc42BabST1AGRvWVpQXPD+PmK3aEICCJRqzv6UQA7Y8OT/nV7qspe2euaKZ4cvDKZI8SEABnDOrjSdW/RhpI8cgADKUoNTb9rwiACAaiI1kJkPeWO3ktwFwAUJjkJzknV7jprzP2uzG8axaUKFFy+WCmCCEZIUAnTCD0GST0rMUoNte9q454LhpQFmZGiiRC2QHeN3L5XSR3ThgQ3gQRgikTjwFvyuX3+SYNYfbQZxP+HH4tWoZzggjbbekpQajjfbJ7mKSNkKamY91hgq0pl0uChLYc5BDL4ZBxXCHtMFw4hHnHKWAyazpMSqE2TGzmNQhbJGM4UHes9Sg1cPbeRCWWJdXMeQZYkAvPbzYI2yAYAOozqPSoFzx1We30pJHFBqKhJvTZZi5IlKbYY7d3YDxOTVHSg0t12uZ2c8pV1GY4B/823WAk7bsANZO2piemamzdvGyvKgWICN1CgjSjM6ujRhVULy3UFQdR9ZPWsbSg1knbZzKJOSoxLHKFViFBjWUEDbo7yu595NdIO3soVFKZHLETgMoVgqqqsoMZ0yAINyWXr3QDisfSg0vBO1fInmmaLmySPr1My8wHv5BYxnIbVltIUkgbgbV2+2XdKCHEciKkw5h1NpgEIKHThO6M9GyTuSMAZSlBp7ntgzsh5QAQSgDWT3ZLdLdck9SqIDnxOelWPEu1kYRWQCSaQSmbSWEamRbYDTqUHPoDldwM7HGww9KDXQduXVm9HhXaRmww1jXKko0syMAVZBuVOd9s4IruK8fWdFWSIvIqECV3Bk1FkPVUXKKFYBDnGtt9gBRUoFKUoFKUoFKUoFKUoFabya/mlr8TfI9ZmtN5NfzS1+JvkeouaVVDah5SvzS6+JfkSszWm8pX5pdfEvyJWZpb0oT2qUrvY2jzSJFGNUjkKoyBknoMnavc3DpkRZHikWNsaXZCEORkYYjByN/0q0otKt17NXOFOhQDo25ialDlQjOgbWqksu5AG49Yr5cdnblDKHjZWjx3SpDPqfQpQY7wLeNBU0rtd2kkTFJUeNx1V1Kt7tjvVmOzF1llEeZFQSGNWDyYLRqAUQlg2ZFOkgHGfVQU1KmHhVxpDcmXSSVB5bYLLnUAcdRpOR4YPqrzBw2ZzhIpGOxwqMTupZeg8VBb9ATQRaVMfhc4DkwygIdLkxthG8A22x9xrpFwacy8lkaOTQz6ZAVOlUZycEf2qaCvpU9eC3RYKLecsy6wvKbJXIAYDG65IGem4r1BwS4dJZBE+mMgMSp/EXVAg2/HqYd3r1oK6lTE4VcGRohDKZVGWQRtrUbblcZA3H+4r43C5wiuYZQjkBW5baWJ/CAcYJPqFBEpVu3Zq753IELtNy+aUAOoJo17jqCF8OucAbkV4vez11Hy9UMhEgXQVRiCWXUFzj8eP6etBV0qzHAbkgYicvrZDGEYyKUEZbKYyB6RaipYTGMyiKQxKcGQIdAO2xbGAdx/uKCNSpz8HuV1ZgmGldZzGwwm+GO2y9079Nj6qScHuV16oJhywGfMbDQDuC22wI8TQQaVYf8Dusovm8+p8lBymy2Bk6RjfA32r5JwiYCHCFmmzoVQS5KuUI0gZzqU7UEClTTwm4zIORNmIZk9G3oxjOX27oxvvQ8JuME8ibSE5hPLbGj+/OPw/8AV0oIVKmvwi4BYGCYFU5jZjbZP7ztsux73Sux4BchcmKQNrVBGUbmEsrMpCYyQQp3oKylTTwi4w55E2mMkOeW2EIwWDHG2Mjr6xXibh0yHS8Uitp14ZCDo/uwR+H39KCLSpkXCrhm0rDKzZxgRsTkAEjAHqIP6GvcfBbltOm3mbXkriJjqA6423x7qCBSrPhnALmcaoomZBIsTPjuqz506j4Dbc+G2eoz5m4HdK7RmCbWo1ECNs6ckaun4dj3ulBXUqTccPmRFd4pEjb8LMhCtkZGCRg5Bz+lRqBWm8mv5pa/E3yPWZrTeTX80tfib5HqLmlVQ2oeUr80uviX5ErM1pvKV+aXXxL8iVmaW9KE9qrDs/eNDcwyohkaNw4QZ72nfwB8BUy97QM8LQlMZSFPxdOSGHTHiWJx4e+quxvJIXEkTFHGcEdRkEH/ANCRWy4dxKykjQ3QSacQkEO7Rrlri7eQArGwDkPERsNicEdKtKsXtbhzKIR5xIEWV9Z0uqNGx0pjusxjXJyR1wBmpEHbp03ES51at2J/+oafHT36c5z4jeriKysFit5WEKRFjy+Yrh5cRLqWUkEA62zrUMo2A6ivknFbBUaFDzoQ2hYlDFnj8/kcKp2yxhII38R+lBleKXqTwry4ZRyVWNSW1hIgZWOtsDLM7n+lQAoArve9p9cRjEbYMPJ1ySapsc2KTvOEXKjlaVXGwY7npXntBdebvLZ27+hUCOUr0mkUjW+++NYwB6h7zm94bNwtVh5iQvJyVyhZlTXldZeXlsdbjO2nu7gN+Gght27/ABlLdEd5xMxDDDYkkfDdzUSRIUJLYx0Ub1xve2zyKF5SqoWVAA39MiPHEvTpFG5Qe7arB7uze3JZ4HIgijVZNRmQhfSFGIxlQNKrsNRzsBgzIrzhi3cTwrbxaHRlZnkdTEHcsdIjXTOFCYByOu+aCpXt/KN1j0sHDoQVI6QhlkzGWZTyVOFZDvuTgYrrvtOXuRMEIAikiCFlwokSVTpKxrsDIWwQTnOSc1O7P3lr5lLHcshXmlyhDc0jlMFMWNtWvA3OMddq8cW81gls2RANbJcyAgnlowQiHBO6jDt71ZKDxxHteJITEkAiUo6YVgFXW9uzaQqDu+g6MWbvHLHFdJ+2pcsxiZZC5KskuCqm6FycAoRr17B9tsZU4qfxDidmwljk83ZDJcOpjVhpzHAYdGcYLMpByOoOdqicYfhzXluI41FtuDy3diwyeVrXQrKemoDLEZwSeoROGdqUhvHufNozkqyqNIKFSpyp0FQW07kIOp06a623bV0bKxD8CJgucYTmZxjBBIkOCDlTuKu7+2sIn0zLbo+hGmAVx3WiyOQMd2TUcnVjqnhqqBw644WGQskbNIhkKuXWOKX0a8stpfu7TOO634ohkYJoKY8fTzhZBEeWIORoMmWKGEwk69AAbSSc6cZ8DUy27ZtGyFYhhREoDNnuxwzQkdMZZZmOcbEdDUgX1guQsNvgQysNWtzzudJykLbagI9ODgZ2z6qk3l9w1Fm5Udu59Kyalc97nR8peo7vLMm3u3oKq57XMyyrobviRQzONQDpbIB3EVcKtuBsBsfdv94Z2iS3tIhGNVyHn/EToRJEgXJXGHJ0NjfAxkg7YuebwkFQqRFPOTqZpHDBOe2MJoy0Zg0j8YOcnGRvAuuI2rWcqxrbJM6ROwKN+JfOFkEZ3w+GiOM4OWNBx4t20edJVKMokKsQHUBWEjO2jTGMBi39WogjOTXSXttli4gAYMzoQ+MyPFy5HlCoFkLAA7BN89ckHvaHhy2sBcwyTKGJyHBJMFwdDqAM6ZhCA+rfP9IzXSG8sQsskfIjkaBw4IfIZ7MKFgGNI9O0gbPrGDjNBC+2YLEvbq4LahlgSpEUcYK6kZdQ5eclT1O2cEeoe1KS31tNMvJjjlkdiCW2kleU9BnbXjofXXzgpsfNoebyhNrfZtTam0PymlIHdjV9AKjOrIO2GzYSXfDygjDQ5Du6hhJ5uJjDagnpq5RZZsD1hc92groe2ulYlEPdg3gzKcqdLL6U49IO9nSNI8Bhe7Xg9sBg+h1Ny1TMjK2t11aJJPRDUyau6w0sMYZnBIqwsJ7CXiN9JcvG0Dytp1BgGRpDqdHAJUqu4GMnOMiuMbwXN5wpQsDIRFHIiqVbIKq4k6Z8cEeFBwv+2hl52uNisiMvLLpyldi7FwohByGbUp1agQcswJFfZe2oJlHIGmU+kOsCR8xyxuxZUA5jc0nWFHTcHJzNt14a7R62tldXRpiBIInGJgwiGCcf6WRsNWrG1e7nitpgOXiMpteWrIH1f+AaN1lyMaudoC48NWTjFBS3PawtsI8KBIoGsnutapark43ZUQEnxJOwrzL2nzeJccoEBdEiuwJnUhg/MZVUFmViNQUdATk5Jm9rbq1kE7wNEzNKxdn1mZhzDyzGTto0YznfOrPhUy6h4YYo0SSHmmGReYQ6jWBbmNnUL3Wzz1/qzgZO4oIg7fSs4aSNWyhWTTgM7FkIkGpWVWAiiXdWGE6ZO3OLtvIJdbIWBi5TZZS5PNMusFkKhtRH9JHu6YsrW84fFco8Xm5iW6YvrRy3L5pEZjBGOWIypP8AVkHY7V5trqyblCVrZmRArauaYVTzm5aURhRkMUaIj3FvGgoOG9ouW0jPGZS08dwDrw3MjZyNR0kEESNkADfB9xsLLtu8eRy/D8SsusOJp5UZS6MBgzMMacnAIINeOOT2Jt2WBUDKISjYPNYlZOcHP4SR3M4wM9KuBxiynMYn5GiNIFwyyBRFygbkRBek3M6Hb9epoMrxHjplhMRXA9DvqzjkwGIbY8c6vd0361T1a8dnhPJWFI1CxJqZQ2ppDGnM1EnchgemB1qqoFabya/mlr8TfI9ZmtN5NfzS1+JvkeouaVVDah5SvzS6+JfkSszWm8pX5pdfEvyJWZpb0oT2qncF4cbieOEME1nGps4GASem/hVzP2NdYXmNxbiPSXiLPpM4ChzpVsNqwcacZLbDYgmn4FxI21xHMFDFDkAnAOxH/wA16fjlyRKDM7CX/UBOQ2BgdfUNtvDarSvL/sqwLcy7RkiDozlZDo5UkSMgBXOPTKRjbrUhOwrDHp4oTGzrJLJKFjDrO0SaSQuASpOcnpn3VmJeLzsHDSuQ5Ytk/iLsjPn9WRT/AIFdU7Q3QbUJ5NXezv11sWfI6HLHV+u9BKk7MyFrRVdJGuehBJRTkZBk6Flz3gMkf5GZlv2O16CtzFy5WRInKv32kaZFGNOVw8LAk7YwaoZeJzNysyN6IAR4ONGMYK46HYb9dh6q7zceuncO0zlgyuDnoyauWR6tOpj/AJProLTsx2dhuEjeSVkLXUcGgLuQ+ckNggHAPX1e8V7g7Gl05oubcQlAUeR+WHYmVdHfwQQ0TjP6Hx2o7Dis8IIikZASrHB/qU5Q/qD419t+MXCLpSVgujl6c93RqZsY6fidj/8AcfXQW/Z/ssZ4mdmwzI/JQfidlZFyTjAXLgbkHrU+y7Gqz+km5qFkjDR5HeFxBBIpDrnurKCD06eoisxa8XnjjeJJXWJ/xKD3T0zt4ZwOnXA9Vd5e0V2za2nkLbDOr1OHH/5gNn1jNBajsaxVH5qIhLag4bXGojllVioBJV0ibDAYPhms2W0PlGPdbuuMg7HZh4j1+upz8fuiixmaQouQBnoCrIR+mh2X3AkV5HHbnSE50mkLpAzsF0PHj9NEjr+jGggO5JJJJJOST1J8STXmu13dPK7PIxd26sep2x/+hXGgUpSgUpSgUpSgUpSgV6jcqQVJBG4IOCD7jXmlApSlApSlApSlApSlApSlArTeTX80tfib5HrM1pvJr+aWvxN8j1FzSqobUPKV+aXXxL8iVma03lK/NLr4l+RKzNLelCe1SlKVaSlKUClKUClKUClKUClKUClKUClKUClKUClKUClKUClKUClKUClKUClKUClKUClKUCtN5NfzS1+JvkeszWm8mv5pa/E3yPUXNKqhtRv+03kza7upZxcKgkIOnlk4woHXUPVVX9zr+1r/ABH66Urn0/0XKU/lKvbWzCv7/D7nX9rX+I/XT7nX9rX+I/XSlPoudYww4fc6/ta/xH66fc6/ta/xH66Up9Fzphhw+51/a1/iP10+51/a1/iP10pT6LnTDDh9zr+1r/Efrp9zr+1r/EfrpSn0XOmGHD7nX9rX+I/XT7nX9rX+I/XSlPoudMMOH3Ov7Wv8R+un3Ov7Wv8AEfrpSn0XOmGHD7nX9rX+I/XT7nX9rX+I/XSlPoudMMOH3Ov7Wv8AEfrp9zr+1r/EfrpSn0XOmGHD7nX9rX+I/XT7nX9rX+I/XSlPoudMMOH3Ov7Wv8R+un3Ov7Wv8R+ulKfRc6YYcPudf2tf4j9dPudf2tf4j9dKU+i50ww4fc6/ta/xH66fc6/ta/xH66Up9Fzphhw+51/a1/iP10+51/a1/iP10pT6LnTDDh9zr+1r/Efrp9zr+1r/ABH66Up9Fzphhw+51/a1/iP10+51/a1/iP10pT6LnTDDh9zr+1r/ABH66fc6/ta/xH66Up9Fzphhw+51/a1/iP10+51/a1/iP10pT6LnTDDh9zr+1r/Efrq07M+TNrS6inNwriMk6eWRnKkddR9dKUr/AKLlafytWaWYU/f4/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6324600" y="914400"/>
            <a:ext cx="3886200" cy="1938992"/>
          </a:xfrm>
          <a:prstGeom prst="rect">
            <a:avLst/>
          </a:prstGeom>
        </p:spPr>
        <p:txBody>
          <a:bodyPr wrap="square">
            <a:spAutoFit/>
          </a:bodyPr>
          <a:lstStyle/>
          <a:p>
            <a:r>
              <a:rPr lang="en-US" sz="1200" dirty="0"/>
              <a:t>Videos on Indian Removal Act </a:t>
            </a:r>
          </a:p>
          <a:p>
            <a:r>
              <a:rPr lang="en-US" sz="1200" dirty="0">
                <a:hlinkClick r:id="rId2"/>
              </a:rPr>
              <a:t>http://www.kumeyaay.info/whoswho/bios/gb/3indianremovalact.html</a:t>
            </a:r>
            <a:endParaRPr lang="en-US" sz="1200" dirty="0"/>
          </a:p>
          <a:p>
            <a:endParaRPr lang="en-US" sz="1200" dirty="0"/>
          </a:p>
          <a:p>
            <a:r>
              <a:rPr lang="en-US" sz="1200" dirty="0"/>
              <a:t>Also: </a:t>
            </a:r>
            <a:r>
              <a:rPr lang="en-US" sz="1200" dirty="0">
                <a:hlinkClick r:id="rId3"/>
              </a:rPr>
              <a:t>http://storiesofusa.com/american-expansion-marbury-madison-thomas-jefferson-louisiana-purchase-lewis-clark-journey-war-1812-missouri-compromise-monroe-doctrine-indian-removal-act-battle-alamo-mexican-american-war-1803-1853/#indian-removal-act-1830</a:t>
            </a:r>
            <a:endParaRPr lang="en-US" sz="1200" dirty="0"/>
          </a:p>
        </p:txBody>
      </p:sp>
      <p:sp>
        <p:nvSpPr>
          <p:cNvPr id="24580" name="AutoShape 4" descr="data:image/jpeg;base64,/9j/4AAQSkZJRgABAQAAAQABAAD/2wCEAAkGBxITERIUEhQUExIXGSEZGRgXFh8fFxgaIRoYHRkdHRsfHygkIh4lHBobIj0hKikrLjAuICAzODMuNygtMCsBCgoKDQwNGg8PGjcfHx03Mzc3ODg3Ny04NzgsODcrNy43Kys3LCsrLis0LCw0KysrLDcsNCwrKywsLCsrKysrK//AABEIAKYBMAMBIgACEQEDEQH/xAAbAAEAAwEBAQEAAAAAAAAAAAAABAUGAwIBB//EAEUQAAIBAwIDAwkHAwIEBQUBAAECAwAEERIhBRMxBiJBBxQjUVRhcrLSFhcyNXGSk0JSgTORFSRidDRTobPBRIKisbQl/8QAGQEBAQADAQAAAAAAAAAAAAAAAAIBAwUE/8QAHxEBAAEFAQEBAQEAAAAAAAAAAAIBAxMyURIUIREE/9oADAMBAAIRAxEAPwDI9ue2N9Bf3EUU7JGpGldKnHcU+K56mqH7f8S9pb9ifTTylfml18S/IlZmtUIR80/Gyc5eq/rTfb/iXtLfsT6afb/iXtLfsT6azNKrHDifcutN9v8AiXtLfsT6afb/AIl7S37E+mszSmOHD3LrTfb/AIl7S37E+mn2/wCJe0t+xPprM0pjhw9y6032/wCJe0t+xPpp9v8AiXtLfsT6azNKY4cPcutN9v8AiXtLfsT6afb/AIl7S37E+mszSmOHD3LrTfb/AIl7S37E+mn2/wCJe0t+xPprM0pjhw9y6032/wCJe0t+xPpp9v8AiXtLfsT6azNKY4cPcutN9v8AiXtLfsT6afb/AIl7S37E+mszSmOHD3LrTfb/AIl7S37E+mn2/wCJe0t+xPprM0pjhw9y6032/wCJe0t+xPpp9v8AiXtLfsT6azNKY4cPcutN9v8AiXtLfsT6afb/AIl7S37E+mszSmOHD3LrTfb/AIl7S37E+mn2/wCJe0t+xPprM0pjhw9y6032/wCJe0t+xPpp9v8AiXtLfsT6azNKY4cPcutN9v8AiXtLfsT6afb/AIl7S37E+mszSmOHD3LrTfb/AIl7S37E+mn2/wCJe0t+xPprM0pjhw9y6032/wCJe0t+xPpp9v8AiXtLfsT6azNKY4cPcutN9v8AiXtLfsT6afb/AIl7S37E+mszSmOHD3LrTfb/AIl7S37E+mr7sN2xvp7+3ilnZ42J1LpUZ7jHwXPUV+d1pvJr+aWvxN8j1M4R81/FQnL1T9PKV+aXXxL8iVma03lK/NLr4l+RKzNVb0ome1SrDs/YrPd20LEqssqRsR1AZ1UkZ8cGq+rnsWP/APRsP+5i/wDdSrSXXAJTd3UFsjzchpOgy2hHK6iB/jp665cV7O3dsiPcW8sKPspdCAT1x7jjwO9bTgUrLxHj7ISrC3vCCDgg8wbgjoaquCyE8F4nqJI59ueviTJk/qfXQRuwfZOa8urfNvLJamRRI4VgmjUA/f26D1HNcLvhkQj4gVhmJhnCJIrDlRqXYYfO5JAwD7q3d5aXEnHLCWJHk4aJYTbNEpa3SIaQAMbKwIOQcEHc1Qyf+A49/wB3F/7s1BmF7K3xtxcC2laAjVrVcjTvk7b42O9RuHcEuZ1Z4IZJVUhW0KWwTnAwN98H/av1PsrwWOy4jw9IbSWcSctjel5OUwdQW5YjITQMlcOW94rN2jGPhfGhGSg85iTukju65Rp28PdQZDjHBLm1ZVuYXhZhkBxjI9YPjVt2G4Hb3LXRummWKC3aY8nTrOlkGBq26N7q7caYng3DM74nuQPcP+XOB/kk128nf+lxf/sJPnjoI/aHs7bC0W9sZpJbcy8l0mQLNG+nUM6SVYEZ3HTbrvir4Z2avLiNpILaaWNerKhI26ges+4ZrS3sIveGR+YgRi0Be5tB1LHZrpScs4IwpBJ5eNtjWgv7pORwueGwnu0it4wksFw4EUygc1WREIWTmZYk/i2P6B+bcO4DdTqWggklAYIdCk4YgkAge4H/AGqaOxPEuaYvM5+YBnGg4wc4Orpvg+Pga0/EeKtNw7i8yobYy3sWuNSdspNrU7DPe3IIqs7VXDnhHBVLMV0znTqOMi4YDb3Db9KDLf8ADZudyOVJz86eXoPM1erTjOalcY7O3dqVFxBLFq/CWU4Y+oHoT7utfp/EWY8S4wkJ/wCeks4RBj/Ub0FuZlTxMjJnGNzvisrwy0mg4RxIXaPFE5iECSgqWnEgJaMN6o9WogdCBQY27tJInMciMkinBVgQwPqIO9WNh2WvZpJYoreRpIjiRMYZDkjBB94NbyyEdyttxmXS3msZW6U9ZLiHSLXPiebqjycY7jCqLgnDFntbi/mhl4hcGfQ0KMRp1KXM0mgFsFsqMaRnO/QUFX2S4IH4pbWt3E6hpVSSNtStg+B6EbVQTgBmxsMnA/zX67dknjnZ9mj5TNbwFkyxKnXKMEuSxwAB3iTtX5VDZSTXAhjUtI8mhV9bFsAf70Gn7F9iRe280jSGNyTHap/506xtIy7jppAGfWw/Q47Qc4wc5xjG+fViv1DifayxsZYLVbIXR4e2I5/OpI8zZDTOEXb/AFQeudgPDapaQW44nHfQ6I0v7eSS1ZyNEV6VwyknYFZCeuwLLQYSz7EcQdoVNtMglfQpZCPAsTg4Oygt+gr52s7H3Vg7iaNuUJCiSkYWTGcEDPiBmvSWF1BewSX0c8ZE6a3mVhkhwSSzddgTnPSu/lL4bNHxK8d4nSN53ZGKkI4ZiwKtjByN9qDP8N4dNcSCOCN5ZD0VFJP67eHv6Cplz2avI50t5LeVJnOERlwX+E9D/itD2VR34VxGK1BN2zxl1TJle2GoOFA3KhypYDw67Uv4JIuBrHdqySNdBrZJARIqcthMwB3EZbQPUW3oO/bDsibG1UGylLaI2ku3kOlZHAZo0jGBgZ0ZbJyD0rI8F4Hc3chjtoXmcDJCjoPWT0H+f0q88pq4vVHT/lrf/wDniqZ5JuJzDiNlbiRhAZ9ZQbKzaDu2PxYA2znHh1oKzsr2ehmhuLq6leK0t9IblKGldnJCqgJAHQ947dP8eu1HZ6COK1ubKWSW3uS6qsqhZkdCoKsASD+IbjarzyeQTrYcQls184uspG0GNa8k5LOYNxIc90Ag4yxp5Q42NjYSXMAsroM6LbICqckYbm8k/wCkxckEf1Yz+gZrtD2Nv7JQ11btGhOA2VZM+rUhIB92a98B7EcQvIzLbW7yR9NRKqpI6hS7DV/jNasWEK8GvIuH3i3pOiW5R1eMxRo2cxRsNzqYanz0AGN68dseEXd5Fw2SwimntFto41WEFxFKuRKrqudLasEseuRvtsH59f2UkMjxTI0ciHDKwwwPvFR62/lUf0tlHI2u7itY47ltQY8wajpZgTl1UgE/+prEUCtN5NfzS1+JvkeszWm8mv5pa/E3yPUXNKqhtQ8pX5pdfEvyJWZrTeUr80uviX5ErM0t6UJ7VK9xSMrBlJVlIIIOCCNwQR0IPjXilWl3W8kBdhI4aQEOQxy4bdgxzuCeoPWvKXDhGQMwRiCygnSxHQkdDjJrlSgmWHFJ4c8maWLPXlyMuf10kVy87kw6630ucuNRw5ByCw8Tknc1wpQTrHjNzCpWGeaJTviOVlGf0BFcPO5NLrrfS51Muo4YjoWHid+prhSg6tcOUVCzFFJKqSdKk41EDoCcD/YUguXTVodlDDS2liNSnqDjqPdXKlB7SQjOCRkYOD1B6g+6u9jxGaEkwyyRMdiY3Kkj3kEVFpQd3vZSrqZHKu2tgWOGbfvMM7tudzvua8yXDsqKzMVTOlSSQuTk6R4ZO+1cqUHaa6kd9buzPt3mYltgAu532AA/wK931/NMQ00skrAYBkcsQPVkk1GpQdVuHCsgZgjEFlBOkkZwSOhIyf8Ac16s7ySJg8TvG4/qRirf7jeuFKCbNxa4eRZXmlaVfwyNIxdcEkYYnI3J/wB6iCQg6gTqznOd8+vPrrzSg+sSTk7mvTSEgAkkDoCdhnc49W9eKUEmbiEzRrE0sjRKcqhclFPTIUnAOCaTcQmeNY3lkaJPwoXJRf0UnA/xUalB0gnZGDIzI6nIZSQwPrBG4r1d3ckrF5XeRz1Z2LMf8neuNKDrcXDyHVIzO2AMsSTgDAGT4AACltcPGweNmRx0ZSQw/QjcVypQdrW5eNg8btG46MjEMP0I3rvBfAzrLchrldQLq0hDSDxGvcjI8ahUoNbxHtfCIJYLCySySYaZX5rSzOuQdGtsaVJG4A32/wA5yz4jNFq5UskQbZtDldQ9+DvUWlApSlArTeTX80tfib5HrM1pvJr+aWvxN8j1FzSqobUPKV+aXXxL8iVma03lK/NLr4l+RKzNLelCe1Sld7Oco6sNJI/vRXXfbdXBU/5Fbq4v7OVp45Bbco3cgj0ARhIgknLdRFpB30jLBs7DerS/PqVq+NR2C+Z+brtqXW5kB1LhNXMjLEqwbP8ASqkZxkDNTb5OGMzgiNVLM5kjZtSjz4KFRAdGPNiWA09ACPeGHpX6JIbNkSFntohiIYSRnjwJ71tzrDHKtHkllK6hnTuBCv7bhqmVVWLcSaTzmJjIs1dApWQqf+Zym5bO4yetBiKVreCXFr5mYpOSJX5wBeNSytiAxkyY1rsJNOCAW67ZqyuIOErJ3I42jwuktO2HUzRDUVWTWriMvkNp9ekY3DAUrdx23DGYFVg1dCjzyLHoE8qu+rXnmcoRELqwckhSdqjRWvDCYyrKdbFdMhbuiMSd5u+gBm9CASwVSX6AUGNpWu7Q29oXigt5Y0i85k7xbUI0aO03LAnKhhIBuc6TuamXbcMuMSQokbIhiSCY8tZGUqYndkI6x6wWLLl1UkjUaDC0rWX5s2l4dqWGODQFnMLHVqDkPrGpj0xhwNwTgtgYlXd1awWlwsS263MiRq4jkkYLlp9YjfmHI0CEkZZcnBz0AYmlbjs01iEiYrFzTGVZZHQ5YTRd/MytGp5evYruNhvvXtuH2JUSOioGnkEZYSRRzRlJzAQC5PK1iJSwCaQwBJ3YBhKVqTbWXnQX0YHIyUEjG38507JzNRbl5xvqxnI1ad6uOLcK4dB5zrWMvHKPRLKwdcSQh495SXBjMhDBTjG7Z2oPz6lbmOy4UgnTPnDxqMPzdAcEOxdCzKupdUaaTnOgkKcnFd2fW3ZLRpDAoguGecSYDPF6IrgEZkHcddAyQT0AbNBl6Vo+KSQ+ZWuBCkqnBROWxkXBJkd0HMQ5IUxs3vAGMC74n/wxpmZkt1je4j0mF37tuVZmbQHOk6gFIK5HguaDA0rdQ2fDsqHFsJO5z1WaQxRx6peY0DayXk0co6dT7k4U7hei8LsF82EscSsyRNjnkFle2LSSShpABiUxsEVkLDUAOhoMDStf2cvLSNLlJTHoeeJC68wObYtJzdADBtOAhwQeoyCQKtLdOHxyu0awo4VgQ9xqVVMLgPFhyGZnIBRmZhthdzpD88pW34tHwtFdoY0fEJMZaY+kYyW4BZFk1q4QykghAd8DbNdOIRWEUEnJeIyPbuhKtkORLasjBS7sjMOZ3SVPdPdFBhKVtbPh3DjawFniMzZBPMK5ZoLgqHUyEromWIayqKc+Iyan8MaxhaFV80LRzRNJIXOrBt4uYUYthl5wkBABxnOBsQH53StvZ2/DWEbMsKlljMqmWQLGnpOc0ff1NKMIQhLddlO+JHCbvh8b6SsPKBtC2tnYSZCmcsurB0MWyo22OxG1BgKVp+JWVstoZtKJMXMASOQsmtXWRpUbU2pREyx41Hc599ZigVpvJr+aWvxN8j1ma03k1/NLX4m+R6i5pVUNqHlK/NLr4l+RKzNabylfml18S/IlZmlvShPaqz7NcOS4uoYXZkSRsFlGSNj0FS5+zgEDSpKGITnBCpBMHN5IfOSA2v8Ao9XjnaqiyEnMTk6+bkaNGderw043zn1VZzpxFo5VcXjRKxaRWEhRWGGYuDsDuGJPrzVpWrdjldYGikYho42mBUEx643fUDlVKYjbOSCoGTkbjnedizGsuqdC6cwqqgkOsSRyMwfoMpICOu+3vqK68SRLQ67ldZK2663DDAUdxT0BEmAR1yRX3jVnxGOSYStcycslJH9KVDOqBlLMBuw0KfBhpxkYNBYS9j4llkzKREr3CHT3jFyUnZOYwA7x5WdOgal3GPCBZdnIzdSwyTaY1h5wlCnGDGsiFl6gYcZAyRvjPjHl/wCItJyW88aTvNyzzC/eDCRtHXvBmBON8nPWvknD7oQm4LkKY1Dd86zGXkgCH3AwkaemAKC3XsHIXWPXok5QY6scsyM0wVQ+Rsyx5GAxPUDFB2TgbUsUzM+i3KlxoUPOgZVIw2QSQM5XTnfNVnDn4gUV7eW5bVmILE8hbTGEOML/AEDmjA8MnpndZ2nEJ2WEG40h1h75cRxsG7iNnZcMdh4Ggkv2PKwPLJPDGyrkRuwVi4jSRo8MQdQWRBsD3mwcYrnZdmNdi9xzFEu7xxak1PEhxK4Utq27x2BGIpM+FQllvm5gBuTzivMGXPMLqWTV/cXUFhnORk1MuOCX8ZQ+laVRywqazKimJHK4AyqhJgpHgSwx6wnz9hd3WO5SSRWkQLoZQWidFkGo9B6RcHx36YyeV12PSMuWuonVCikRkMxdmkXT3SwU5Tq3gQcZ2qqkS/0zMwutKlhKSHwrMV5gc+BYhc567ZqeeG8UmQSN5y6vGJVLM7GRVk0Jp65ZWckDqASRsckOl52TVJ+VzCpZpCFC6ykKPKvMdzoXrGfUMbnHSl/2MaJZtUyGSPmEKFJDLEyhiG6DIYEf56VAN1xGNGfXdoiyHU2ZAqykkNk9A5JOfHc5ru1lxGReY0kjBl1HVcAycuQqGdo9evQx0ksVwRgnag92PZlJIoZDNy1aMOxKFsE3LwAKB8IO/vqy4b2HXUyXEh52tAEjOBpa5EBYuUPXvEAA42J9VU0/C76LmxuZYxEucEuFZVmAHL2wRzX1Dwzk9a+xtxPmrb6rtJXbWI3d0JbUX14YjfUC2o+IJzQWFj2WljSK4W4MHcZmIBEsemISYwrZwyNsTpz6sHNQuNdmzDHLKZhKVkCkKCSAyhleTJyuoHbYgkEZz1+TQcR5GeZNJBHqjIjlMkcahE17oSgTQ4Gc46jwqNeJflRHKLoqSp0OJMEt3Yzg9ScYH6YFBdXfZKBtCwTtrIt19Ip9JLcxmSMLgd1QBuST/wDFc7PsYsgjdbpeTIyojmNsl2do8FfABgDn1H1jFU0dpfSKSqXLqNJJCuQOWGRCT/0BXUHwAYDoakM3E5GjY+eu0mDG3pCX0ZZSp8dJYkEdMk+NBIs+zUbXlpCZi0U4yHVO8MPIhGk/9cbf4wfdUmLsgkywebzZkdA5WRdI0m5aDWD0A/AdJyfxb9BVFBHdltSCcvb75UPqhAZmJyN0w5ZvDck9an39lxFJY1bzh3lRTGVLtzFOmfCH+rDMHIHRt+u9BPbshHp2uI2Go+lVwyKiwSysGRA3f9GRs56jbeuPCuArdwuxnfmrKIYi4JVlEUjKCNyu0YHUgDbB8IyW/EZWfWbkfjDvIZNOpYmDqxP9XLyuD4HB2NcbCwvQmU50KaTMp76q+kBSUwMFtMgGR4N13oLIdi8Z1TqOWDzu4x5bCFpsL/f3VYZGNx6iDXWTsNiTSLmMqvM5jkaQmgQnbWwByJ06kb59WTVyQ8TJSFlvSQhCRkSZEeNDBV/tx3TgY8KjS3d7Hy5We5j1EsjszjUcKrsrHqcBQSPAAUF9F2I5mhY5VJKt6TIMLyCeeONVfI2cRZH4idzjHSIOyOVBWdDhUeXKMOWj27XCnodXcRth449e1RDx26QkpcTqT1KysOrMx6H+5mP6sT41yj4nOpBWaVSCpBDsCCilEOc/0oSo9QJA2oLnjfZyOKJ5YpTIiiLbT3gJIYpNbgHuKWkIXY9CM5G/YdjTkgzqDGDzu43ozyJJ1A/vykbjI6Eeog1RXXF7iRWWSeZ1YhmDSMQSAACQTuQAB/ij8WuCqqZpSqKVVTI2FUrpZQM7Ar3SPEbUF2exza4kEyEzsq2/dI5issTlmJ2QBJQcbnIIx0JqOOcNWCXQssc6lQwaNlI38DpLAMCOmT4VyXi1wAVE0oU6cjmNg6NITbP9IVcerAx0rld3ckra5XeR/wC52LN7tzvQc2lYgKSSozgZ2GeuB4ZxXilKBWm8mv5pa/E3yPWZrTeTX80tfib5HqLmlVQ2oeUr80uviX5ErM1pvKV+aXXxL8iVmaW9KE9qpfCrwQzJI0ayqp3RxsdiP9xnIyCMgZB6VfX/AGxaRieXgEON3ye/aLa5OFUZAXVsAMnGBWWpVpaDjPaXnvE/K0OsrTP3yVZ35erSCMqvoxsS2MnfGBUmTtiTrJiHMPNCkOdKpM5eQFcd5hkgNkYzuDgYy1KC+tO0em9muniDmRmbGRqjLOHBRmVgCMaclTsT0OCJlx2tWXWs0Po33YK+5xPcThc42BabST1AGRvWVpQXPD+PmK3aEICCJRqzv6UQA7Y8OT/nV7qspe2euaKZ4cvDKZI8SEABnDOrjSdW/RhpI8cgADKUoNTb9rwiACAaiI1kJkPeWO3ktwFwAUJjkJzknV7jprzP2uzG8axaUKFFy+WCmCCEZIUAnTCD0GST0rMUoNte9q454LhpQFmZGiiRC2QHeN3L5XSR3ThgQ3gQRgikTjwFvyuX3+SYNYfbQZxP+HH4tWoZzggjbbekpQajjfbJ7mKSNkKamY91hgq0pl0uChLYc5BDL4ZBxXCHtMFw4hHnHKWAyazpMSqE2TGzmNQhbJGM4UHes9Sg1cPbeRCWWJdXMeQZYkAvPbzYI2yAYAOozqPSoFzx1We30pJHFBqKhJvTZZi5IlKbYY7d3YDxOTVHSg0t12uZ2c8pV1GY4B/823WAk7bsANZO2piemamzdvGyvKgWICN1CgjSjM6ujRhVULy3UFQdR9ZPWsbSg1knbZzKJOSoxLHKFViFBjWUEDbo7yu595NdIO3soVFKZHLETgMoVgqqqsoMZ0yAINyWXr3QDisfSg0vBO1fInmmaLmySPr1My8wHv5BYxnIbVltIUkgbgbV2+2XdKCHEciKkw5h1NpgEIKHThO6M9GyTuSMAZSlBp7ntgzsh5QAQSgDWT3ZLdLdck9SqIDnxOelWPEu1kYRWQCSaQSmbSWEamRbYDTqUHPoDldwM7HGww9KDXQduXVm9HhXaRmww1jXKko0syMAVZBuVOd9s4IruK8fWdFWSIvIqECV3Bk1FkPVUXKKFYBDnGtt9gBRUoFKUoFKUoFKUoFKUoFabya/mlr8TfI9ZmtN5NfzS1+JvkeouaVVDah5SvzS6+JfkSszWm8pX5pdfEvyJWZpb0oT2qUrvY2jzSJFGNUjkKoyBknoMnavc3DpkRZHikWNsaXZCEORkYYjByN/0q0otKt17NXOFOhQDo25ialDlQjOgbWqksu5AG49Yr5cdnblDKHjZWjx3SpDPqfQpQY7wLeNBU0rtd2kkTFJUeNx1V1Kt7tjvVmOzF1llEeZFQSGNWDyYLRqAUQlg2ZFOkgHGfVQU1KmHhVxpDcmXSSVB5bYLLnUAcdRpOR4YPqrzBw2ZzhIpGOxwqMTupZeg8VBb9ATQRaVMfhc4DkwygIdLkxthG8A22x9xrpFwacy8lkaOTQz6ZAVOlUZycEf2qaCvpU9eC3RYKLecsy6wvKbJXIAYDG65IGem4r1BwS4dJZBE+mMgMSp/EXVAg2/HqYd3r1oK6lTE4VcGRohDKZVGWQRtrUbblcZA3H+4r43C5wiuYZQjkBW5baWJ/CAcYJPqFBEpVu3Zq753IELtNy+aUAOoJo17jqCF8OucAbkV4vez11Hy9UMhEgXQVRiCWXUFzj8eP6etBV0qzHAbkgYicvrZDGEYyKUEZbKYyB6RaipYTGMyiKQxKcGQIdAO2xbGAdx/uKCNSpz8HuV1ZgmGldZzGwwm+GO2y9079Nj6qScHuV16oJhywGfMbDQDuC22wI8TQQaVYf8Dusovm8+p8lBymy2Bk6RjfA32r5JwiYCHCFmmzoVQS5KuUI0gZzqU7UEClTTwm4zIORNmIZk9G3oxjOX27oxvvQ8JuME8ibSE5hPLbGj+/OPw/8AV0oIVKmvwi4BYGCYFU5jZjbZP7ztsux73Sux4BchcmKQNrVBGUbmEsrMpCYyQQp3oKylTTwi4w55E2mMkOeW2EIwWDHG2Mjr6xXibh0yHS8Uitp14ZCDo/uwR+H39KCLSpkXCrhm0rDKzZxgRsTkAEjAHqIP6GvcfBbltOm3mbXkriJjqA6423x7qCBSrPhnALmcaoomZBIsTPjuqz506j4Dbc+G2eoz5m4HdK7RmCbWo1ECNs6ckaun4dj3ulBXUqTccPmRFd4pEjb8LMhCtkZGCRg5Bz+lRqBWm8mv5pa/E3yPWZrTeTX80tfib5HqLmlVQ2oeUr80uviX5ErM1pvKV+aXXxL8iVmaW9KE9qrDs/eNDcwyohkaNw4QZ72nfwB8BUy97QM8LQlMZSFPxdOSGHTHiWJx4e+quxvJIXEkTFHGcEdRkEH/ANCRWy4dxKykjQ3QSacQkEO7Rrlri7eQArGwDkPERsNicEdKtKsXtbhzKIR5xIEWV9Z0uqNGx0pjusxjXJyR1wBmpEHbp03ES51at2J/+oafHT36c5z4jeriKysFit5WEKRFjy+Yrh5cRLqWUkEA62zrUMo2A6ivknFbBUaFDzoQ2hYlDFnj8/kcKp2yxhII38R+lBleKXqTwry4ZRyVWNSW1hIgZWOtsDLM7n+lQAoArve9p9cRjEbYMPJ1ySapsc2KTvOEXKjlaVXGwY7npXntBdebvLZ27+hUCOUr0mkUjW+++NYwB6h7zm94bNwtVh5iQvJyVyhZlTXldZeXlsdbjO2nu7gN+Gght27/ABlLdEd5xMxDDDYkkfDdzUSRIUJLYx0Ub1xve2zyKF5SqoWVAA39MiPHEvTpFG5Qe7arB7uze3JZ4HIgijVZNRmQhfSFGIxlQNKrsNRzsBgzIrzhi3cTwrbxaHRlZnkdTEHcsdIjXTOFCYByOu+aCpXt/KN1j0sHDoQVI6QhlkzGWZTyVOFZDvuTgYrrvtOXuRMEIAikiCFlwokSVTpKxrsDIWwQTnOSc1O7P3lr5lLHcshXmlyhDc0jlMFMWNtWvA3OMddq8cW81gls2RANbJcyAgnlowQiHBO6jDt71ZKDxxHteJITEkAiUo6YVgFXW9uzaQqDu+g6MWbvHLHFdJ+2pcsxiZZC5KskuCqm6FycAoRr17B9tsZU4qfxDidmwljk83ZDJcOpjVhpzHAYdGcYLMpByOoOdqicYfhzXluI41FtuDy3diwyeVrXQrKemoDLEZwSeoROGdqUhvHufNozkqyqNIKFSpyp0FQW07kIOp06a623bV0bKxD8CJgucYTmZxjBBIkOCDlTuKu7+2sIn0zLbo+hGmAVx3WiyOQMd2TUcnVjqnhqqBw644WGQskbNIhkKuXWOKX0a8stpfu7TOO634ohkYJoKY8fTzhZBEeWIORoMmWKGEwk69AAbSSc6cZ8DUy27ZtGyFYhhREoDNnuxwzQkdMZZZmOcbEdDUgX1guQsNvgQysNWtzzudJykLbagI9ODgZ2z6qk3l9w1Fm5Udu59Kyalc97nR8peo7vLMm3u3oKq57XMyyrobviRQzONQDpbIB3EVcKtuBsBsfdv94Z2iS3tIhGNVyHn/EToRJEgXJXGHJ0NjfAxkg7YuebwkFQqRFPOTqZpHDBOe2MJoy0Zg0j8YOcnGRvAuuI2rWcqxrbJM6ROwKN+JfOFkEZ3w+GiOM4OWNBx4t20edJVKMokKsQHUBWEjO2jTGMBi39WogjOTXSXttli4gAYMzoQ+MyPFy5HlCoFkLAA7BN89ckHvaHhy2sBcwyTKGJyHBJMFwdDqAM6ZhCA+rfP9IzXSG8sQsskfIjkaBw4IfIZ7MKFgGNI9O0gbPrGDjNBC+2YLEvbq4LahlgSpEUcYK6kZdQ5eclT1O2cEeoe1KS31tNMvJjjlkdiCW2kleU9BnbXjofXXzgpsfNoebyhNrfZtTam0PymlIHdjV9AKjOrIO2GzYSXfDygjDQ5Du6hhJ5uJjDagnpq5RZZsD1hc92groe2ulYlEPdg3gzKcqdLL6U49IO9nSNI8Bhe7Xg9sBg+h1Ny1TMjK2t11aJJPRDUyau6w0sMYZnBIqwsJ7CXiN9JcvG0Dytp1BgGRpDqdHAJUqu4GMnOMiuMbwXN5wpQsDIRFHIiqVbIKq4k6Z8cEeFBwv+2hl52uNisiMvLLpyldi7FwohByGbUp1agQcswJFfZe2oJlHIGmU+kOsCR8xyxuxZUA5jc0nWFHTcHJzNt14a7R62tldXRpiBIInGJgwiGCcf6WRsNWrG1e7nitpgOXiMpteWrIH1f+AaN1lyMaudoC48NWTjFBS3PawtsI8KBIoGsnutapark43ZUQEnxJOwrzL2nzeJccoEBdEiuwJnUhg/MZVUFmViNQUdATk5Jm9rbq1kE7wNEzNKxdn1mZhzDyzGTto0YznfOrPhUy6h4YYo0SSHmmGReYQ6jWBbmNnUL3Wzz1/qzgZO4oIg7fSs4aSNWyhWTTgM7FkIkGpWVWAiiXdWGE6ZO3OLtvIJdbIWBi5TZZS5PNMusFkKhtRH9JHu6YsrW84fFco8Xm5iW6YvrRy3L5pEZjBGOWIypP8AVkHY7V5trqyblCVrZmRArauaYVTzm5aURhRkMUaIj3FvGgoOG9ouW0jPGZS08dwDrw3MjZyNR0kEESNkADfB9xsLLtu8eRy/D8SsusOJp5UZS6MBgzMMacnAIINeOOT2Jt2WBUDKISjYPNYlZOcHP4SR3M4wM9KuBxiynMYn5GiNIFwyyBRFygbkRBek3M6Hb9epoMrxHjplhMRXA9DvqzjkwGIbY8c6vd0361T1a8dnhPJWFI1CxJqZQ2ppDGnM1EnchgemB1qqoFabya/mlr8TfI9ZmtN5NfzS1+JvkeouaVVDah5SvzS6+JfkSszWm8pX5pdfEvyJWZpb0oT2qncF4cbieOEME1nGps4GASem/hVzP2NdYXmNxbiPSXiLPpM4ChzpVsNqwcacZLbDYgmn4FxI21xHMFDFDkAnAOxH/wA16fjlyRKDM7CX/UBOQ2BgdfUNtvDarSvL/sqwLcy7RkiDozlZDo5UkSMgBXOPTKRjbrUhOwrDHp4oTGzrJLJKFjDrO0SaSQuASpOcnpn3VmJeLzsHDSuQ5Ytk/iLsjPn9WRT/AIFdU7Q3QbUJ5NXezv11sWfI6HLHV+u9BKk7MyFrRVdJGuehBJRTkZBk6Flz3gMkf5GZlv2O16CtzFy5WRInKv32kaZFGNOVw8LAk7YwaoZeJzNysyN6IAR4ONGMYK46HYb9dh6q7zceuncO0zlgyuDnoyauWR6tOpj/AJProLTsx2dhuEjeSVkLXUcGgLuQ+ckNggHAPX1e8V7g7Gl05oubcQlAUeR+WHYmVdHfwQQ0TjP6Hx2o7Dis8IIikZASrHB/qU5Q/qD419t+MXCLpSVgujl6c93RqZsY6fidj/8AcfXQW/Z/ssZ4mdmwzI/JQfidlZFyTjAXLgbkHrU+y7Gqz+km5qFkjDR5HeFxBBIpDrnurKCD06eoisxa8XnjjeJJXWJ/xKD3T0zt4ZwOnXA9Vd5e0V2za2nkLbDOr1OHH/5gNn1jNBajsaxVH5qIhLag4bXGojllVioBJV0ibDAYPhms2W0PlGPdbuuMg7HZh4j1+upz8fuiixmaQouQBnoCrIR+mh2X3AkV5HHbnSE50mkLpAzsF0PHj9NEjr+jGggO5JJJJJOST1J8STXmu13dPK7PIxd26sep2x/+hXGgUpSgUpSgUpSgUpSgV6jcqQVJBG4IOCD7jXmlApSlApSlApSlApSlApSlArTeTX80tfib5HrM1pvJr+aWvxN8j1FzSqobUPKV+aXXxL8iVma03lK/NLr4l+RKzNLelCe1SlKVaSlKUClKUClKUClKUClKUClKUClKUClKUClKUClKUClKUClKUClKUClKUClKUClKUCtN5NfzS1+JvkeszWm8mv5pa/E3yPUXNKqhtRv+03kza7upZxcKgkIOnlk4woHXUPVVX9zr+1r/ABH66Urn0/0XKU/lKvbWzCv7/D7nX9rX+I/XT7nX9rX+I/XSlPoudYww4fc6/ta/xH66fc6/ta/xH66Up9Fzphhw+51/a1/iP10+51/a1/iP10pT6LnTDDh9zr+1r/Efrp9zr+1r/EfrpSn0XOmGHD7nX9rX+I/XT7nX9rX+I/XSlPoudMMOH3Ov7Wv8R+un3Ov7Wv8AEfrpSn0XOmGHD7nX9rX+I/XT7nX9rX+I/XSlPoudMMOH3Ov7Wv8AEfrp9zr+1r/EfrpSn0XOmGHD7nX9rX+I/XT7nX9rX+I/XSlPoudMMOH3Ov7Wv8R+un3Ov7Wv8R+ulKfRc6YYcPudf2tf4j9dPudf2tf4j9dKU+i50ww4fc6/ta/xH66fc6/ta/xH66Up9Fzphhw+51/a1/iP10+51/a1/iP10pT6LnTDDh9zr+1r/Efrp9zr+1r/ABH66Up9Fzphhw+51/a1/iP10+51/a1/iP10pT6LnTDDh9zr+1r/ABH66fc6/ta/xH66Up9Fzphhw+51/a1/iP10+51/a1/iP10pT6LnTDDh9zr+1r/Efrq07M+TNrS6inNwriMk6eWRnKkddR9dKUr/AKLlafytWaWYU/f4/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2" name="AutoShape 6" descr="data:image/jpeg;base64,/9j/4AAQSkZJRgABAQAAAQABAAD/2wCEAAkGBxITERIUEhQUExIXGSEZGRgXFh8fFxgaIRoYHRkdHRsfHygkIh4lHBobIj0hKikrLjAuICAzODMuNygtMCsBCgoKDQwNGg8PGjcfHx03Mzc3ODg3Ny04NzgsODcrNy43Kys3LCsrLis0LCw0KysrLDcsNCwrKywsLCsrKysrK//AABEIAKYBMAMBIgACEQEDEQH/xAAbAAEAAwEBAQEAAAAAAAAAAAAABAUGAwIBB//EAEUQAAIBAwIDAwkHAwIEBQUBAAECAwAEERIhBRMxBiJBBxQjUVRhcrLSFhcyNXGSk0JSgTORFSRidDRTobPBRIKisbQl/8QAGQEBAQADAQAAAAAAAAAAAAAAAAIBAwUE/8QAHxEBAAEFAQEBAQEAAAAAAAAAAAIBAxMyURIUIREE/9oADAMBAAIRAxEAPwDI9ue2N9Bf3EUU7JGpGldKnHcU+K56mqH7f8S9pb9ifTTylfml18S/IlZmtUIR80/Gyc5eq/rTfb/iXtLfsT6afb/iXtLfsT6azNKrHDifcutN9v8AiXtLfsT6afb/AIl7S37E+mszSmOHD3LrTfb/AIl7S37E+mn2/wCJe0t+xPprM0pjhw9y6032/wCJe0t+xPpp9v8AiXtLfsT6azNKY4cPcutN9v8AiXtLfsT6afb/AIl7S37E+mszSmOHD3LrTfb/AIl7S37E+mn2/wCJe0t+xPprM0pjhw9y6032/wCJe0t+xPpp9v8AiXtLfsT6azNKY4cPcutN9v8AiXtLfsT6afb/AIl7S37E+mszSmOHD3LrTfb/AIl7S37E+mn2/wCJe0t+xPprM0pjhw9y6032/wCJe0t+xPpp9v8AiXtLfsT6azNKY4cPcutN9v8AiXtLfsT6afb/AIl7S37E+mszSmOHD3LrTfb/AIl7S37E+mn2/wCJe0t+xPprM0pjhw9y6032/wCJe0t+xPpp9v8AiXtLfsT6azNKY4cPcutN9v8AiXtLfsT6afb/AIl7S37E+mszSmOHD3LrTfb/AIl7S37E+mn2/wCJe0t+xPprM0pjhw9y6032/wCJe0t+xPpp9v8AiXtLfsT6azNKY4cPcutN9v8AiXtLfsT6afb/AIl7S37E+mszSmOHD3LrTfb/AIl7S37E+mr7sN2xvp7+3ilnZ42J1LpUZ7jHwXPUV+d1pvJr+aWvxN8j1M4R81/FQnL1T9PKV+aXXxL8iVma03lK/NLr4l+RKzNVb0ome1SrDs/YrPd20LEqssqRsR1AZ1UkZ8cGq+rnsWP/APRsP+5i/wDdSrSXXAJTd3UFsjzchpOgy2hHK6iB/jp665cV7O3dsiPcW8sKPspdCAT1x7jjwO9bTgUrLxHj7ISrC3vCCDgg8wbgjoaquCyE8F4nqJI59ueviTJk/qfXQRuwfZOa8urfNvLJamRRI4VgmjUA/f26D1HNcLvhkQj4gVhmJhnCJIrDlRqXYYfO5JAwD7q3d5aXEnHLCWJHk4aJYTbNEpa3SIaQAMbKwIOQcEHc1Qyf+A49/wB3F/7s1BmF7K3xtxcC2laAjVrVcjTvk7b42O9RuHcEuZ1Z4IZJVUhW0KWwTnAwN98H/av1PsrwWOy4jw9IbSWcSctjel5OUwdQW5YjITQMlcOW94rN2jGPhfGhGSg85iTukju65Rp28PdQZDjHBLm1ZVuYXhZhkBxjI9YPjVt2G4Hb3LXRummWKC3aY8nTrOlkGBq26N7q7caYng3DM74nuQPcP+XOB/kk128nf+lxf/sJPnjoI/aHs7bC0W9sZpJbcy8l0mQLNG+nUM6SVYEZ3HTbrvir4Z2avLiNpILaaWNerKhI26ges+4ZrS3sIveGR+YgRi0Be5tB1LHZrpScs4IwpBJ5eNtjWgv7pORwueGwnu0it4wksFw4EUygc1WREIWTmZYk/i2P6B+bcO4DdTqWggklAYIdCk4YgkAge4H/AGqaOxPEuaYvM5+YBnGg4wc4Orpvg+Pga0/EeKtNw7i8yobYy3sWuNSdspNrU7DPe3IIqs7VXDnhHBVLMV0znTqOMi4YDb3Db9KDLf8ADZudyOVJz86eXoPM1erTjOalcY7O3dqVFxBLFq/CWU4Y+oHoT7utfp/EWY8S4wkJ/wCeks4RBj/Ub0FuZlTxMjJnGNzvisrwy0mg4RxIXaPFE5iECSgqWnEgJaMN6o9WogdCBQY27tJInMciMkinBVgQwPqIO9WNh2WvZpJYoreRpIjiRMYZDkjBB94NbyyEdyttxmXS3msZW6U9ZLiHSLXPiebqjycY7jCqLgnDFntbi/mhl4hcGfQ0KMRp1KXM0mgFsFsqMaRnO/QUFX2S4IH4pbWt3E6hpVSSNtStg+B6EbVQTgBmxsMnA/zX67dknjnZ9mj5TNbwFkyxKnXKMEuSxwAB3iTtX5VDZSTXAhjUtI8mhV9bFsAf70Gn7F9iRe280jSGNyTHap/506xtIy7jppAGfWw/Q47Qc4wc5xjG+fViv1DifayxsZYLVbIXR4e2I5/OpI8zZDTOEXb/AFQeudgPDapaQW44nHfQ6I0v7eSS1ZyNEV6VwyknYFZCeuwLLQYSz7EcQdoVNtMglfQpZCPAsTg4Oygt+gr52s7H3Vg7iaNuUJCiSkYWTGcEDPiBmvSWF1BewSX0c8ZE6a3mVhkhwSSzddgTnPSu/lL4bNHxK8d4nSN53ZGKkI4ZiwKtjByN9qDP8N4dNcSCOCN5ZD0VFJP67eHv6Cplz2avI50t5LeVJnOERlwX+E9D/itD2VR34VxGK1BN2zxl1TJle2GoOFA3KhypYDw67Uv4JIuBrHdqySNdBrZJARIqcthMwB3EZbQPUW3oO/bDsibG1UGylLaI2ku3kOlZHAZo0jGBgZ0ZbJyD0rI8F4Hc3chjtoXmcDJCjoPWT0H+f0q88pq4vVHT/lrf/wDniqZ5JuJzDiNlbiRhAZ9ZQbKzaDu2PxYA2znHh1oKzsr2ehmhuLq6leK0t9IblKGldnJCqgJAHQ947dP8eu1HZ6COK1ubKWSW3uS6qsqhZkdCoKsASD+IbjarzyeQTrYcQls184uspG0GNa8k5LOYNxIc90Ag4yxp5Q42NjYSXMAsroM6LbICqckYbm8k/wCkxckEf1Yz+gZrtD2Nv7JQ11btGhOA2VZM+rUhIB92a98B7EcQvIzLbW7yR9NRKqpI6hS7DV/jNasWEK8GvIuH3i3pOiW5R1eMxRo2cxRsNzqYanz0AGN68dseEXd5Fw2SwimntFto41WEFxFKuRKrqudLasEseuRvtsH59f2UkMjxTI0ciHDKwwwPvFR62/lUf0tlHI2u7itY47ltQY8wajpZgTl1UgE/+prEUCtN5NfzS1+JvkeszWm8mv5pa/E3yPUXNKqhtQ8pX5pdfEvyJWZrTeUr80uviX5ErM0t6UJ7VK9xSMrBlJVlIIIOCCNwQR0IPjXilWl3W8kBdhI4aQEOQxy4bdgxzuCeoPWvKXDhGQMwRiCygnSxHQkdDjJrlSgmWHFJ4c8maWLPXlyMuf10kVy87kw6630ucuNRw5ByCw8Tknc1wpQTrHjNzCpWGeaJTviOVlGf0BFcPO5NLrrfS51Muo4YjoWHid+prhSg6tcOUVCzFFJKqSdKk41EDoCcD/YUguXTVodlDDS2liNSnqDjqPdXKlB7SQjOCRkYOD1B6g+6u9jxGaEkwyyRMdiY3Kkj3kEVFpQd3vZSrqZHKu2tgWOGbfvMM7tudzvua8yXDsqKzMVTOlSSQuTk6R4ZO+1cqUHaa6kd9buzPt3mYltgAu532AA/wK931/NMQ00skrAYBkcsQPVkk1GpQdVuHCsgZgjEFlBOkkZwSOhIyf8Ac16s7ySJg8TvG4/qRirf7jeuFKCbNxa4eRZXmlaVfwyNIxdcEkYYnI3J/wB6iCQg6gTqznOd8+vPrrzSg+sSTk7mvTSEgAkkDoCdhnc49W9eKUEmbiEzRrE0sjRKcqhclFPTIUnAOCaTcQmeNY3lkaJPwoXJRf0UnA/xUalB0gnZGDIzI6nIZSQwPrBG4r1d3ckrF5XeRz1Z2LMf8neuNKDrcXDyHVIzO2AMsSTgDAGT4AACltcPGweNmRx0ZSQw/QjcVypQdrW5eNg8btG46MjEMP0I3rvBfAzrLchrldQLq0hDSDxGvcjI8ahUoNbxHtfCIJYLCySySYaZX5rSzOuQdGtsaVJG4A32/wA5yz4jNFq5UskQbZtDldQ9+DvUWlApSlArTeTX80tfib5HrM1pvJr+aWvxN8j1FzSqobUPKV+aXXxL8iVma03lK/NLr4l+RKzNLelCe1Sld7Oco6sNJI/vRXXfbdXBU/5Fbq4v7OVp45Bbco3cgj0ARhIgknLdRFpB30jLBs7DerS/PqVq+NR2C+Z+brtqXW5kB1LhNXMjLEqwbP8ASqkZxkDNTb5OGMzgiNVLM5kjZtSjz4KFRAdGPNiWA09ACPeGHpX6JIbNkSFntohiIYSRnjwJ71tzrDHKtHkllK6hnTuBCv7bhqmVVWLcSaTzmJjIs1dApWQqf+Zym5bO4yetBiKVreCXFr5mYpOSJX5wBeNSytiAxkyY1rsJNOCAW67ZqyuIOErJ3I42jwuktO2HUzRDUVWTWriMvkNp9ekY3DAUrdx23DGYFVg1dCjzyLHoE8qu+rXnmcoRELqwckhSdqjRWvDCYyrKdbFdMhbuiMSd5u+gBm9CASwVSX6AUGNpWu7Q29oXigt5Y0i85k7xbUI0aO03LAnKhhIBuc6TuamXbcMuMSQokbIhiSCY8tZGUqYndkI6x6wWLLl1UkjUaDC0rWX5s2l4dqWGODQFnMLHVqDkPrGpj0xhwNwTgtgYlXd1awWlwsS263MiRq4jkkYLlp9YjfmHI0CEkZZcnBz0AYmlbjs01iEiYrFzTGVZZHQ5YTRd/MytGp5evYruNhvvXtuH2JUSOioGnkEZYSRRzRlJzAQC5PK1iJSwCaQwBJ3YBhKVqTbWXnQX0YHIyUEjG38507JzNRbl5xvqxnI1ad6uOLcK4dB5zrWMvHKPRLKwdcSQh495SXBjMhDBTjG7Z2oPz6lbmOy4UgnTPnDxqMPzdAcEOxdCzKupdUaaTnOgkKcnFd2fW3ZLRpDAoguGecSYDPF6IrgEZkHcddAyQT0AbNBl6Vo+KSQ+ZWuBCkqnBROWxkXBJkd0HMQ5IUxs3vAGMC74n/wxpmZkt1je4j0mF37tuVZmbQHOk6gFIK5HguaDA0rdQ2fDsqHFsJO5z1WaQxRx6peY0DayXk0co6dT7k4U7hei8LsF82EscSsyRNjnkFle2LSSShpABiUxsEVkLDUAOhoMDStf2cvLSNLlJTHoeeJC68wObYtJzdADBtOAhwQeoyCQKtLdOHxyu0awo4VgQ9xqVVMLgPFhyGZnIBRmZhthdzpD88pW34tHwtFdoY0fEJMZaY+kYyW4BZFk1q4QykghAd8DbNdOIRWEUEnJeIyPbuhKtkORLasjBS7sjMOZ3SVPdPdFBhKVtbPh3DjawFniMzZBPMK5ZoLgqHUyEromWIayqKc+Iyan8MaxhaFV80LRzRNJIXOrBt4uYUYthl5wkBABxnOBsQH53StvZ2/DWEbMsKlljMqmWQLGnpOc0ff1NKMIQhLddlO+JHCbvh8b6SsPKBtC2tnYSZCmcsurB0MWyo22OxG1BgKVp+JWVstoZtKJMXMASOQsmtXWRpUbU2pREyx41Hc599ZigVpvJr+aWvxN8j1ma03k1/NLX4m+R6i5pVUNqHlK/NLr4l+RKzNabylfml18S/IlZmlvShPaqz7NcOS4uoYXZkSRsFlGSNj0FS5+zgEDSpKGITnBCpBMHN5IfOSA2v8Ao9XjnaqiyEnMTk6+bkaNGderw043zn1VZzpxFo5VcXjRKxaRWEhRWGGYuDsDuGJPrzVpWrdjldYGikYho42mBUEx643fUDlVKYjbOSCoGTkbjnedizGsuqdC6cwqqgkOsSRyMwfoMpICOu+3vqK68SRLQ67ldZK2663DDAUdxT0BEmAR1yRX3jVnxGOSYStcycslJH9KVDOqBlLMBuw0KfBhpxkYNBYS9j4llkzKREr3CHT3jFyUnZOYwA7x5WdOgal3GPCBZdnIzdSwyTaY1h5wlCnGDGsiFl6gYcZAyRvjPjHl/wCItJyW88aTvNyzzC/eDCRtHXvBmBON8nPWvknD7oQm4LkKY1Dd86zGXkgCH3AwkaemAKC3XsHIXWPXok5QY6scsyM0wVQ+Rsyx5GAxPUDFB2TgbUsUzM+i3KlxoUPOgZVIw2QSQM5XTnfNVnDn4gUV7eW5bVmILE8hbTGEOML/AEDmjA8MnpndZ2nEJ2WEG40h1h75cRxsG7iNnZcMdh4Ggkv2PKwPLJPDGyrkRuwVi4jSRo8MQdQWRBsD3mwcYrnZdmNdi9xzFEu7xxak1PEhxK4Utq27x2BGIpM+FQllvm5gBuTzivMGXPMLqWTV/cXUFhnORk1MuOCX8ZQ+laVRywqazKimJHK4AyqhJgpHgSwx6wnz9hd3WO5SSRWkQLoZQWidFkGo9B6RcHx36YyeV12PSMuWuonVCikRkMxdmkXT3SwU5Tq3gQcZ2qqkS/0zMwutKlhKSHwrMV5gc+BYhc567ZqeeG8UmQSN5y6vGJVLM7GRVk0Jp65ZWckDqASRsckOl52TVJ+VzCpZpCFC6ykKPKvMdzoXrGfUMbnHSl/2MaJZtUyGSPmEKFJDLEyhiG6DIYEf56VAN1xGNGfXdoiyHU2ZAqykkNk9A5JOfHc5ru1lxGReY0kjBl1HVcAycuQqGdo9evQx0ksVwRgnag92PZlJIoZDNy1aMOxKFsE3LwAKB8IO/vqy4b2HXUyXEh52tAEjOBpa5EBYuUPXvEAA42J9VU0/C76LmxuZYxEucEuFZVmAHL2wRzX1Dwzk9a+xtxPmrb6rtJXbWI3d0JbUX14YjfUC2o+IJzQWFj2WljSK4W4MHcZmIBEsemISYwrZwyNsTpz6sHNQuNdmzDHLKZhKVkCkKCSAyhleTJyuoHbYgkEZz1+TQcR5GeZNJBHqjIjlMkcahE17oSgTQ4Gc46jwqNeJflRHKLoqSp0OJMEt3Yzg9ScYH6YFBdXfZKBtCwTtrIt19Ip9JLcxmSMLgd1QBuST/wDFc7PsYsgjdbpeTIyojmNsl2do8FfABgDn1H1jFU0dpfSKSqXLqNJJCuQOWGRCT/0BXUHwAYDoakM3E5GjY+eu0mDG3pCX0ZZSp8dJYkEdMk+NBIs+zUbXlpCZi0U4yHVO8MPIhGk/9cbf4wfdUmLsgkywebzZkdA5WRdI0m5aDWD0A/AdJyfxb9BVFBHdltSCcvb75UPqhAZmJyN0w5ZvDck9an39lxFJY1bzh3lRTGVLtzFOmfCH+rDMHIHRt+u9BPbshHp2uI2Go+lVwyKiwSysGRA3f9GRs56jbeuPCuArdwuxnfmrKIYi4JVlEUjKCNyu0YHUgDbB8IyW/EZWfWbkfjDvIZNOpYmDqxP9XLyuD4HB2NcbCwvQmU50KaTMp76q+kBSUwMFtMgGR4N13oLIdi8Z1TqOWDzu4x5bCFpsL/f3VYZGNx6iDXWTsNiTSLmMqvM5jkaQmgQnbWwByJ06kb59WTVyQ8TJSFlvSQhCRkSZEeNDBV/tx3TgY8KjS3d7Hy5We5j1EsjszjUcKrsrHqcBQSPAAUF9F2I5mhY5VJKt6TIMLyCeeONVfI2cRZH4idzjHSIOyOVBWdDhUeXKMOWj27XCnodXcRth449e1RDx26QkpcTqT1KysOrMx6H+5mP6sT41yj4nOpBWaVSCpBDsCCilEOc/0oSo9QJA2oLnjfZyOKJ5YpTIiiLbT3gJIYpNbgHuKWkIXY9CM5G/YdjTkgzqDGDzu43ozyJJ1A/vykbjI6Eeog1RXXF7iRWWSeZ1YhmDSMQSAACQTuQAB/ij8WuCqqZpSqKVVTI2FUrpZQM7Ar3SPEbUF2exza4kEyEzsq2/dI5issTlmJ2QBJQcbnIIx0JqOOcNWCXQssc6lQwaNlI38DpLAMCOmT4VyXi1wAVE0oU6cjmNg6NITbP9IVcerAx0rld3ckra5XeR/wC52LN7tzvQc2lYgKSSozgZ2GeuB4ZxXilKBWm8mv5pa/E3yPWZrTeTX80tfib5HqLmlVQ2oeUr80uviX5ErM1pvKV+aXXxL8iVmaW9KE9qpfCrwQzJI0ayqp3RxsdiP9xnIyCMgZB6VfX/AGxaRieXgEON3ye/aLa5OFUZAXVsAMnGBWWpVpaDjPaXnvE/K0OsrTP3yVZ35erSCMqvoxsS2MnfGBUmTtiTrJiHMPNCkOdKpM5eQFcd5hkgNkYzuDgYy1KC+tO0em9muniDmRmbGRqjLOHBRmVgCMaclTsT0OCJlx2tWXWs0Po33YK+5xPcThc42BabST1AGRvWVpQXPD+PmK3aEICCJRqzv6UQA7Y8OT/nV7qspe2euaKZ4cvDKZI8SEABnDOrjSdW/RhpI8cgADKUoNTb9rwiACAaiI1kJkPeWO3ktwFwAUJjkJzknV7jprzP2uzG8axaUKFFy+WCmCCEZIUAnTCD0GST0rMUoNte9q454LhpQFmZGiiRC2QHeN3L5XSR3ThgQ3gQRgikTjwFvyuX3+SYNYfbQZxP+HH4tWoZzggjbbekpQajjfbJ7mKSNkKamY91hgq0pl0uChLYc5BDL4ZBxXCHtMFw4hHnHKWAyazpMSqE2TGzmNQhbJGM4UHes9Sg1cPbeRCWWJdXMeQZYkAvPbzYI2yAYAOozqPSoFzx1We30pJHFBqKhJvTZZi5IlKbYY7d3YDxOTVHSg0t12uZ2c8pV1GY4B/823WAk7bsANZO2piemamzdvGyvKgWICN1CgjSjM6ujRhVULy3UFQdR9ZPWsbSg1knbZzKJOSoxLHKFViFBjWUEDbo7yu595NdIO3soVFKZHLETgMoVgqqqsoMZ0yAINyWXr3QDisfSg0vBO1fInmmaLmySPr1My8wHv5BYxnIbVltIUkgbgbV2+2XdKCHEciKkw5h1NpgEIKHThO6M9GyTuSMAZSlBp7ntgzsh5QAQSgDWT3ZLdLdck9SqIDnxOelWPEu1kYRWQCSaQSmbSWEamRbYDTqUHPoDldwM7HGww9KDXQduXVm9HhXaRmww1jXKko0syMAVZBuVOd9s4IruK8fWdFWSIvIqECV3Bk1FkPVUXKKFYBDnGtt9gBRUoFKUoFKUoFKUoFKUoFabya/mlr8TfI9ZmtN5NfzS1+JvkeouaVVDah5SvzS6+JfkSszWm8pX5pdfEvyJWZpb0oT2qUrvY2jzSJFGNUjkKoyBknoMnavc3DpkRZHikWNsaXZCEORkYYjByN/0q0otKt17NXOFOhQDo25ialDlQjOgbWqksu5AG49Yr5cdnblDKHjZWjx3SpDPqfQpQY7wLeNBU0rtd2kkTFJUeNx1V1Kt7tjvVmOzF1llEeZFQSGNWDyYLRqAUQlg2ZFOkgHGfVQU1KmHhVxpDcmXSSVB5bYLLnUAcdRpOR4YPqrzBw2ZzhIpGOxwqMTupZeg8VBb9ATQRaVMfhc4DkwygIdLkxthG8A22x9xrpFwacy8lkaOTQz6ZAVOlUZycEf2qaCvpU9eC3RYKLecsy6wvKbJXIAYDG65IGem4r1BwS4dJZBE+mMgMSp/EXVAg2/HqYd3r1oK6lTE4VcGRohDKZVGWQRtrUbblcZA3H+4r43C5wiuYZQjkBW5baWJ/CAcYJPqFBEpVu3Zq753IELtNy+aUAOoJo17jqCF8OucAbkV4vez11Hy9UMhEgXQVRiCWXUFzj8eP6etBV0qzHAbkgYicvrZDGEYyKUEZbKYyB6RaipYTGMyiKQxKcGQIdAO2xbGAdx/uKCNSpz8HuV1ZgmGldZzGwwm+GO2y9079Nj6qScHuV16oJhywGfMbDQDuC22wI8TQQaVYf8Dusovm8+p8lBymy2Bk6RjfA32r5JwiYCHCFmmzoVQS5KuUI0gZzqU7UEClTTwm4zIORNmIZk9G3oxjOX27oxvvQ8JuME8ibSE5hPLbGj+/OPw/8AV0oIVKmvwi4BYGCYFU5jZjbZP7ztsux73Sux4BchcmKQNrVBGUbmEsrMpCYyQQp3oKylTTwi4w55E2mMkOeW2EIwWDHG2Mjr6xXibh0yHS8Uitp14ZCDo/uwR+H39KCLSpkXCrhm0rDKzZxgRsTkAEjAHqIP6GvcfBbltOm3mbXkriJjqA6423x7qCBSrPhnALmcaoomZBIsTPjuqz506j4Dbc+G2eoz5m4HdK7RmCbWo1ECNs6ckaun4dj3ulBXUqTccPmRFd4pEjb8LMhCtkZGCRg5Bz+lRqBWm8mv5pa/E3yPWZrTeTX80tfib5HqLmlVQ2oeUr80uviX5ErM1pvKV+aXXxL8iVmaW9KE9qrDs/eNDcwyohkaNw4QZ72nfwB8BUy97QM8LQlMZSFPxdOSGHTHiWJx4e+quxvJIXEkTFHGcEdRkEH/ANCRWy4dxKykjQ3QSacQkEO7Rrlri7eQArGwDkPERsNicEdKtKsXtbhzKIR5xIEWV9Z0uqNGx0pjusxjXJyR1wBmpEHbp03ES51at2J/+oafHT36c5z4jeriKysFit5WEKRFjy+Yrh5cRLqWUkEA62zrUMo2A6ivknFbBUaFDzoQ2hYlDFnj8/kcKp2yxhII38R+lBleKXqTwry4ZRyVWNSW1hIgZWOtsDLM7n+lQAoArve9p9cRjEbYMPJ1ySapsc2KTvOEXKjlaVXGwY7npXntBdebvLZ27+hUCOUr0mkUjW+++NYwB6h7zm94bNwtVh5iQvJyVyhZlTXldZeXlsdbjO2nu7gN+Gght27/ABlLdEd5xMxDDDYkkfDdzUSRIUJLYx0Ub1xve2zyKF5SqoWVAA39MiPHEvTpFG5Qe7arB7uze3JZ4HIgijVZNRmQhfSFGIxlQNKrsNRzsBgzIrzhi3cTwrbxaHRlZnkdTEHcsdIjXTOFCYByOu+aCpXt/KN1j0sHDoQVI6QhlkzGWZTyVOFZDvuTgYrrvtOXuRMEIAikiCFlwokSVTpKxrsDIWwQTnOSc1O7P3lr5lLHcshXmlyhDc0jlMFMWNtWvA3OMddq8cW81gls2RANbJcyAgnlowQiHBO6jDt71ZKDxxHteJITEkAiUo6YVgFXW9uzaQqDu+g6MWbvHLHFdJ+2pcsxiZZC5KskuCqm6FycAoRr17B9tsZU4qfxDidmwljk83ZDJcOpjVhpzHAYdGcYLMpByOoOdqicYfhzXluI41FtuDy3diwyeVrXQrKemoDLEZwSeoROGdqUhvHufNozkqyqNIKFSpyp0FQW07kIOp06a623bV0bKxD8CJgucYTmZxjBBIkOCDlTuKu7+2sIn0zLbo+hGmAVx3WiyOQMd2TUcnVjqnhqqBw644WGQskbNIhkKuXWOKX0a8stpfu7TOO634ohkYJoKY8fTzhZBEeWIORoMmWKGEwk69AAbSSc6cZ8DUy27ZtGyFYhhREoDNnuxwzQkdMZZZmOcbEdDUgX1guQsNvgQysNWtzzudJykLbagI9ODgZ2z6qk3l9w1Fm5Udu59Kyalc97nR8peo7vLMm3u3oKq57XMyyrobviRQzONQDpbIB3EVcKtuBsBsfdv94Z2iS3tIhGNVyHn/EToRJEgXJXGHJ0NjfAxkg7YuebwkFQqRFPOTqZpHDBOe2MJoy0Zg0j8YOcnGRvAuuI2rWcqxrbJM6ROwKN+JfOFkEZ3w+GiOM4OWNBx4t20edJVKMokKsQHUBWEjO2jTGMBi39WogjOTXSXttli4gAYMzoQ+MyPFy5HlCoFkLAA7BN89ckHvaHhy2sBcwyTKGJyHBJMFwdDqAM6ZhCA+rfP9IzXSG8sQsskfIjkaBw4IfIZ7MKFgGNI9O0gbPrGDjNBC+2YLEvbq4LahlgSpEUcYK6kZdQ5eclT1O2cEeoe1KS31tNMvJjjlkdiCW2kleU9BnbXjofXXzgpsfNoebyhNrfZtTam0PymlIHdjV9AKjOrIO2GzYSXfDygjDQ5Du6hhJ5uJjDagnpq5RZZsD1hc92groe2ulYlEPdg3gzKcqdLL6U49IO9nSNI8Bhe7Xg9sBg+h1Ny1TMjK2t11aJJPRDUyau6w0sMYZnBIqwsJ7CXiN9JcvG0Dytp1BgGRpDqdHAJUqu4GMnOMiuMbwXN5wpQsDIRFHIiqVbIKq4k6Z8cEeFBwv+2hl52uNisiMvLLpyldi7FwohByGbUp1agQcswJFfZe2oJlHIGmU+kOsCR8xyxuxZUA5jc0nWFHTcHJzNt14a7R62tldXRpiBIInGJgwiGCcf6WRsNWrG1e7nitpgOXiMpteWrIH1f+AaN1lyMaudoC48NWTjFBS3PawtsI8KBIoGsnutapark43ZUQEnxJOwrzL2nzeJccoEBdEiuwJnUhg/MZVUFmViNQUdATk5Jm9rbq1kE7wNEzNKxdn1mZhzDyzGTto0YznfOrPhUy6h4YYo0SSHmmGReYQ6jWBbmNnUL3Wzz1/qzgZO4oIg7fSs4aSNWyhWTTgM7FkIkGpWVWAiiXdWGE6ZO3OLtvIJdbIWBi5TZZS5PNMusFkKhtRH9JHu6YsrW84fFco8Xm5iW6YvrRy3L5pEZjBGOWIypP8AVkHY7V5trqyblCVrZmRArauaYVTzm5aURhRkMUaIj3FvGgoOG9ouW0jPGZS08dwDrw3MjZyNR0kEESNkADfB9xsLLtu8eRy/D8SsusOJp5UZS6MBgzMMacnAIINeOOT2Jt2WBUDKISjYPNYlZOcHP4SR3M4wM9KuBxiynMYn5GiNIFwyyBRFygbkRBek3M6Hb9epoMrxHjplhMRXA9DvqzjkwGIbY8c6vd0361T1a8dnhPJWFI1CxJqZQ2ppDGnM1EnchgemB1qqoFabya/mlr8TfI9ZmtN5NfzS1+JvkeouaVVDah5SvzS6+JfkSszWm8pX5pdfEvyJWZpb0oT2qncF4cbieOEME1nGps4GASem/hVzP2NdYXmNxbiPSXiLPpM4ChzpVsNqwcacZLbDYgmn4FxI21xHMFDFDkAnAOxH/wA16fjlyRKDM7CX/UBOQ2BgdfUNtvDarSvL/sqwLcy7RkiDozlZDo5UkSMgBXOPTKRjbrUhOwrDHp4oTGzrJLJKFjDrO0SaSQuASpOcnpn3VmJeLzsHDSuQ5Ytk/iLsjPn9WRT/AIFdU7Q3QbUJ5NXezv11sWfI6HLHV+u9BKk7MyFrRVdJGuehBJRTkZBk6Flz3gMkf5GZlv2O16CtzFy5WRInKv32kaZFGNOVw8LAk7YwaoZeJzNysyN6IAR4ONGMYK46HYb9dh6q7zceuncO0zlgyuDnoyauWR6tOpj/AJProLTsx2dhuEjeSVkLXUcGgLuQ+ckNggHAPX1e8V7g7Gl05oubcQlAUeR+WHYmVdHfwQQ0TjP6Hx2o7Dis8IIikZASrHB/qU5Q/qD419t+MXCLpSVgujl6c93RqZsY6fidj/8AcfXQW/Z/ssZ4mdmwzI/JQfidlZFyTjAXLgbkHrU+y7Gqz+km5qFkjDR5HeFxBBIpDrnurKCD06eoisxa8XnjjeJJXWJ/xKD3T0zt4ZwOnXA9Vd5e0V2za2nkLbDOr1OHH/5gNn1jNBajsaxVH5qIhLag4bXGojllVioBJV0ibDAYPhms2W0PlGPdbuuMg7HZh4j1+upz8fuiixmaQouQBnoCrIR+mh2X3AkV5HHbnSE50mkLpAzsF0PHj9NEjr+jGggO5JJJJJOST1J8STXmu13dPK7PIxd26sep2x/+hXGgUpSgUpSgUpSgUpSgV6jcqQVJBG4IOCD7jXmlApSlApSlApSlApSlApSlArTeTX80tfib5HrM1pvJr+aWvxN8j1FzSqobUPKV+aXXxL8iVma03lK/NLr4l+RKzNLelCe1SlKVaSlKUClKUClKUClKUClKUClKUClKUClKUClKUClKUClKUClKUClKUClKUClKUClKUCtN5NfzS1+JvkeszWm8mv5pa/E3yPUXNKqhtRv+03kza7upZxcKgkIOnlk4woHXUPVVX9zr+1r/ABH66Urn0/0XKU/lKvbWzCv7/D7nX9rX+I/XT7nX9rX+I/XSlPoudYww4fc6/ta/xH66fc6/ta/xH66Up9Fzphhw+51/a1/iP10+51/a1/iP10pT6LnTDDh9zr+1r/Efrp9zr+1r/EfrpSn0XOmGHD7nX9rX+I/XT7nX9rX+I/XSlPoudMMOH3Ov7Wv8R+un3Ov7Wv8AEfrpSn0XOmGHD7nX9rX+I/XT7nX9rX+I/XSlPoudMMOH3Ov7Wv8AEfrp9zr+1r/EfrpSn0XOmGHD7nX9rX+I/XT7nX9rX+I/XSlPoudMMOH3Ov7Wv8R+un3Ov7Wv8R+ulKfRc6YYcPudf2tf4j9dPudf2tf4j9dKU+i50ww4fc6/ta/xH66fc6/ta/xH66Up9Fzphhw+51/a1/iP10+51/a1/iP10pT6LnTDDh9zr+1r/Efrp9zr+1r/ABH66Up9Fzphhw+51/a1/iP10+51/a1/iP10pT6LnTDDh9zr+1r/ABH66fc6/ta/xH66Up9Fzphhw+51/a1/iP10+51/a1/iP10pT6LnTDDh9zr+1r/Efrq07M+TNrS6inNwriMk6eWRnKkddR9dKUr/AKLlafytWaWYU/f4/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indian removal act 1830"/>
          <p:cNvPicPr>
            <a:picLocks noChangeAspect="1"/>
          </p:cNvPicPr>
          <p:nvPr/>
        </p:nvPicPr>
        <p:blipFill>
          <a:blip r:embed="rId4" cstate="print"/>
          <a:stretch>
            <a:fillRect/>
          </a:stretch>
        </p:blipFill>
        <p:spPr>
          <a:xfrm>
            <a:off x="1676400" y="228600"/>
            <a:ext cx="4476750" cy="2441864"/>
          </a:xfrm>
          <a:prstGeom prst="rect">
            <a:avLst/>
          </a:prstGeom>
        </p:spPr>
      </p:pic>
      <p:sp>
        <p:nvSpPr>
          <p:cNvPr id="8" name="TextBox 7"/>
          <p:cNvSpPr txBox="1"/>
          <p:nvPr/>
        </p:nvSpPr>
        <p:spPr>
          <a:xfrm>
            <a:off x="6553200" y="152401"/>
            <a:ext cx="3581400" cy="646331"/>
          </a:xfrm>
          <a:prstGeom prst="rect">
            <a:avLst/>
          </a:prstGeom>
          <a:noFill/>
        </p:spPr>
        <p:txBody>
          <a:bodyPr wrap="square" rtlCol="0">
            <a:spAutoFit/>
          </a:bodyPr>
          <a:lstStyle/>
          <a:p>
            <a:r>
              <a:rPr lang="en-US" dirty="0"/>
              <a:t>Just for more Information on the Indian Removal Act of 1830</a:t>
            </a:r>
          </a:p>
        </p:txBody>
      </p:sp>
      <p:sp>
        <p:nvSpPr>
          <p:cNvPr id="9" name="Rectangle 8"/>
          <p:cNvSpPr/>
          <p:nvPr/>
        </p:nvSpPr>
        <p:spPr>
          <a:xfrm>
            <a:off x="1676400" y="2969060"/>
            <a:ext cx="8991600" cy="3785652"/>
          </a:xfrm>
          <a:prstGeom prst="rect">
            <a:avLst/>
          </a:prstGeom>
          <a:ln>
            <a:solidFill>
              <a:schemeClr val="tx1"/>
            </a:solidFill>
          </a:ln>
        </p:spPr>
        <p:txBody>
          <a:bodyPr wrap="square">
            <a:spAutoFit/>
          </a:bodyPr>
          <a:lstStyle/>
          <a:p>
            <a:r>
              <a:rPr lang="en-US" sz="1200" dirty="0"/>
              <a:t>The </a:t>
            </a:r>
            <a:r>
              <a:rPr lang="en-US" sz="1200" b="1" dirty="0"/>
              <a:t>Indian Removal Act</a:t>
            </a:r>
            <a:r>
              <a:rPr lang="en-US" sz="1200" dirty="0"/>
              <a:t> was a law passed by Congress on May 28, 1830, during the presidency of Andrew Jackson. It authorized the president to negotiate with Indian tribes in the Southern United States for their removal to federal territory west of the Mississippi River in exchange for their homelands.</a:t>
            </a:r>
            <a:endParaRPr lang="en-US" sz="1200" baseline="30000" dirty="0"/>
          </a:p>
          <a:p>
            <a:r>
              <a:rPr lang="en-US" sz="1200" dirty="0"/>
              <a:t>The act was strongly supported by non-native people of the South, who were eager to gain access to lands inhabited by the Five Civilized Tribes. Christian missionaries, most notably Jeremiah Evarts, protested against its passage.</a:t>
            </a:r>
          </a:p>
          <a:p>
            <a:endParaRPr lang="en-US" sz="1200" dirty="0"/>
          </a:p>
          <a:p>
            <a:r>
              <a:rPr lang="en-US" sz="1200" dirty="0"/>
              <a:t>The "Five Civilized Tribes," made up of the Chickasaw, Choctaw, Muscogee-Creek, Seminole, and original Cherokee Nations, had been established as autonomous nations in the southeastern United States. The acculturation proposed by George Washington was well under way among the Cherokee and Choctaw. Thomas Jefferson's policy had been to respect the Native Americans' rights to their homelands, allowing all Native Americans who had adopted Anglo-European behavior to remain east of the Mississippi. He planned to guide them towards practicing an agriculture-based society. However, Andrew Jackson sought to renew a policy of political and military action for the removal of the Native Americans from these lands and worked toward enacting a law for Indian removal.</a:t>
            </a:r>
          </a:p>
          <a:p>
            <a:r>
              <a:rPr lang="en-US" sz="1200" dirty="0"/>
              <a:t>In the 1823 case of </a:t>
            </a:r>
            <a:r>
              <a:rPr lang="en-US" sz="1200" i="1" dirty="0"/>
              <a:t>Johnson v. </a:t>
            </a:r>
            <a:r>
              <a:rPr lang="en-US" sz="1200" i="1" dirty="0" err="1"/>
              <a:t>M'Intosh</a:t>
            </a:r>
            <a:r>
              <a:rPr lang="en-US" sz="1200" dirty="0"/>
              <a:t>, the United States Supreme Court handed down a decision which stated that Indians could occupy lands within the United States, but could not hold title to those lands. Jackson, as was common before the American Civil War, viewed the union as a federation of sovereign states. He opposed Washington’s policy of establishing treaties with Indian tribes as if they were foreign nations. Thus, the creation of Indian jurisdictions was a violation of state sovereignty under Article IV, Section 3 of the Constitution. As Jackson saw it, either Indians comprised sovereign states (which violated the Constitution) or they are subject to the laws of existing states of the Union. Jackson urged Indians to assimilate and obey state laws. Further, he believed he could only accommodate the desire for Indian self-rule in federal territories. That required resettlement west of the Mississippi River on federal lands.</a:t>
            </a:r>
            <a:endParaRPr lang="en-US" sz="1200" baseline="30000" dirty="0"/>
          </a:p>
          <a:p>
            <a:r>
              <a:rPr lang="en-US" sz="1200" baseline="30000" dirty="0"/>
              <a:t>Wikipedia</a:t>
            </a:r>
            <a:endParaRPr lang="en-US" sz="1200" dirty="0"/>
          </a:p>
        </p:txBody>
      </p:sp>
    </p:spTree>
    <p:extLst>
      <p:ext uri="{BB962C8B-B14F-4D97-AF65-F5344CB8AC3E}">
        <p14:creationId xmlns:p14="http://schemas.microsoft.com/office/powerpoint/2010/main" val="2483578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4BDC543-62CE-480C-AD64-4626466D74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133600" y="990601"/>
            <a:ext cx="3886200" cy="1200329"/>
          </a:xfrm>
          <a:prstGeom prst="rect">
            <a:avLst/>
          </a:prstGeom>
          <a:noFill/>
        </p:spPr>
        <p:txBody>
          <a:bodyPr wrap="square" rtlCol="0">
            <a:spAutoFit/>
          </a:bodyPr>
          <a:lstStyle/>
          <a:p>
            <a:r>
              <a:rPr lang="en-US" sz="2400" dirty="0">
                <a:solidFill>
                  <a:srgbClr val="FFFF00"/>
                </a:solidFill>
              </a:rPr>
              <a:t>Why might it be harmful to mistake an imitation for something that is real?</a:t>
            </a:r>
          </a:p>
        </p:txBody>
      </p:sp>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2"/>
                </a:solidFill>
                <a:latin typeface="Eras Bold ITC" pitchFamily="34" charset="0"/>
              </a:rPr>
              <a:t>Mistaking Imitations</a:t>
            </a:r>
          </a:p>
        </p:txBody>
      </p:sp>
      <p:sp>
        <p:nvSpPr>
          <p:cNvPr id="46" name="TextBox 45"/>
          <p:cNvSpPr txBox="1"/>
          <p:nvPr/>
        </p:nvSpPr>
        <p:spPr>
          <a:xfrm>
            <a:off x="3086100" y="5084621"/>
            <a:ext cx="5867400" cy="1384995"/>
          </a:xfrm>
          <a:prstGeom prst="rect">
            <a:avLst/>
          </a:prstGeom>
          <a:noFill/>
        </p:spPr>
        <p:txBody>
          <a:bodyPr wrap="square" rtlCol="0">
            <a:spAutoFit/>
          </a:bodyPr>
          <a:lstStyle/>
          <a:p>
            <a:pPr algn="ctr"/>
            <a:r>
              <a:rPr lang="en-US" sz="2400" dirty="0">
                <a:solidFill>
                  <a:srgbClr val="FFFF00"/>
                </a:solidFill>
              </a:rPr>
              <a:t>“The devil is the father of lies, and he is ever anxious to frustrate the work of God by his clever imitations” </a:t>
            </a:r>
          </a:p>
          <a:p>
            <a:pPr algn="ctr"/>
            <a:r>
              <a:rPr lang="en-US" sz="1200" dirty="0">
                <a:solidFill>
                  <a:srgbClr val="FFFF00"/>
                </a:solidFill>
              </a:rPr>
              <a:t>Elder </a:t>
            </a:r>
            <a:r>
              <a:rPr lang="en-US" sz="1200" dirty="0" err="1">
                <a:solidFill>
                  <a:srgbClr val="FFFF00"/>
                </a:solidFill>
              </a:rPr>
              <a:t>Dallin</a:t>
            </a:r>
            <a:r>
              <a:rPr lang="en-US" sz="1200" dirty="0">
                <a:solidFill>
                  <a:srgbClr val="FFFF00"/>
                </a:solidFill>
              </a:rPr>
              <a:t> H. Oaks</a:t>
            </a:r>
          </a:p>
        </p:txBody>
      </p:sp>
      <p:sp>
        <p:nvSpPr>
          <p:cNvPr id="17412" name="AutoShape 4" descr="data:image/jpeg;base64,/9j/4AAQSkZJRgABAQAAAQABAAD/2wCEAAkGBhQSERUUEhQUFRQVFBUXGBcXFRQYFhUVFBgVGBUXFRUXHCYeFxojGhgUHy8gIycpLCwsFR4xNTAqNSYrLCkBCQoKDgwOGg8PGiklHyQsLDAwLC8sLCwpKiwsLCwsKSwsLywsLCwsLCwsLCwsLCwsLCwsLCwsLCksLCwsLCwsLP/AABEIALcBEwMBIgACEQEDEQH/xAAcAAACAgMBAQAAAAAAAAAAAAAABQQGAQIDBwj/xAA9EAABAwIEAwYEBAUDBAMAAAABAAIRAyEEBRIxQVFhBhMicYGRMqHB8BSx0eEjQlJi8QcVMyRTcqIWksL/xAAaAQACAwEBAAAAAAAAAAAAAAAABAIDBQEG/8QALxEAAgIBAwIDBgcBAQAAAAAAAAECEQMEEiExQQUTUSIyYXGR8BQjgaHB0eGxFf/aAAwDAQACEQMRAD8A9xQhCABCEIAEIQgAQhCABCEIAEIQgAQhCABCEIAEIQgAQl2Z52yiCD4nx8I+p4KvYntFWcSNbaUbtDZcAdiSdvdIZ/EMOKW3q12Xb59v5GcemnNX0XxLiSsrzI1iTJJcZ3mbf4THLc4ez4XGORuD6LNj45HftlDj4O/4X/R6Xhcttxl+xfEJbludtqWPhdy4HyKZLcxZoZo7oO0Zc8csbqSBCEK0gCEIQAIQhAAsLKEAYhELKEAEIQhAAhCEACw4SDeOvJZQgCh4rJ8w1Nt3ni8R760XvDiOiMP2jxGDqBmKpvDHOhpdDmHloqAmDH8p5bcVfFzxGHa9pa9oc0iCCJBST0lPdCTTO2c8FjmVW6mGR8x0KkKm4vL6mAf3lIl1Am4NzTE7O/qZ13HzVoy/MG1W6m72kcp28x1VmLM5PZNVJfv8UcJSEITIAhCEACEIQAIQhAAlWeZwKTdLfjPy/dSsyxwpMnibAdVTMVULiSTM7rJ8Q1jxLy4e8/2/0e0mn8x7pdP+kWtWB+K835md5lRMc9tSmab5c0nYk2MyD5g3W1YKMGXXkZzadrg9LixR6sKdDSBpJt1n5qbh9vL/AB+qxSpKbh6CpUuSeTIkjpRmys+UZrqAY/fgefQ9Ukp0+i7to8lo6TVy089y+nqY+ojHKqZakKLl+J1Nv8Q369VKXtcWSOWCnHozDlFxdMEIQrCIIQhAAhCEACEIQAIQhAAhCEACEIQAIQhAGHNBEG4PDmqbiWHA4kd2f4b5cGzs2fEzy5FXNVbtef4tAd254OrUQLNEt+Izt0SesVY966quf15Ooc0c+ouaC10zw4+oUmhjWusDfkV57iuzNMmab3UjMwDqbJ6O29CF3weX4intiNRG0tgfNzo9AkIeJSvmvv8AUltPQlwdjqYMF7fdVl2aVy0NrFs/2AwfUxPsFDrYq0z72VmfxJQVwVnEi6VMUxokuAB2vv5c0UMS1/wkGFQcTiBVaA2pEEHwnleLHYqRgO0TGw7VD2Eh7b3awkOPkYsVVDxZSl7vHf1JbC9oUduYUzEPYQYg6hF9rrXM6+mk49IHrb6rZlNKLl6EErdFZzrH63k8BYeQSivWhGLxEJXWxUleLzZHKTk+rPT4MSSSR3fUldcJRUWgZKc4anAWZlY1knsjR0GGkLrRpwY4/ey2Y9d2jj9wqsTTYjKb6HRrbLdq0a4rYK7M0+ULsm4SvpcD7+Sdqtsen2DqSwH09rL0ngOp3KWJ/P8Asz9TCqZ2QhJs1z11HE0KIYHNrTJmC0gtFue8+i9HOagrkKJX0HKEIUjgIQhAAhCEACEIQAIQhAAhC1e8AEnYIA2UfFY9lMDUbkhoAuS42AAUHE5gTtYfOOqXOKys/iUYS2wVklEMx7dUqY0htQVP+25jtZ5aWidXobcVDpZya7WPdYloOk/ykiYVV7SZMK9djXO00hrc6LVA7cGnU3Zxny85g9msxdTogVXlwDiKbiPF3Ys0vA+45rJ1WrnlhuT79PvuSSSL24SFnDwD4jCUUM2a4fEFxxGZsb8TwPMhZ7zxTUkuTo6xdcOge6g47EMAAbw3J4+nBJ62et4FLsRnxY5rhT1taQTqnSY4WKnHLKfHr39CLFj6VNtZ9Cvhm0qk6qRA0l7Xl3dOJbdpMb9E97O4N/dGjN26g52khpLje5vIOoQk/bTOKVcCvTptL64aypdxLH0iHUqjCbaDTNdhEDdvq27G43/p2TvBDv8AyaSDJTupxY8a4badffwO2ywZbk4oUgxjtQF7n5SpFTGPazQCQDctJn2/ZR/xG0ea3xWFJpybHgfPZVynKSezqCdPki1abXfEB6WPuEnzPAGn4mSWfMfspeHxvNM6tem+nA3i44eSTh+YnbVjmHVTwyTTtegiy+rdP6D7KjuzXu3ub/S4j2Nk5yjMDVkzYe5PQfe6Uy6efU2c01t3voWQKUx1kpbdTKToEzI+aqjo5rlMzvxUW6aJzCtw9LK+ZNaLpFmPaeJuoJSyUoobWFyLUMWAnOX5kAyIJM7dLcVT+z+Hc8CpU3ddreQ4E9VacMBC1/DMc8GRzvmqEdU4+6uSc7MXcgPOT+iUV8XqxVJzg0mmyoRbYuIafyU3EuBbA+SpWYYusHWpVtTjpJ7t8QNzMbFamo1WS6u+/wBOROEUy+084/tnyU2hiWu2PpxVYytxIjY8QZB9k2ZT47FN6bWzkvaISjEbIXDC4jVY7j59V3WtGSkrRU1QIQhSOAhCEACEIQAJfm9X4W/1G/kOCYKBm+HLmhzRJabjiWneOqX1O7ypbfv1OoTYitut6ZhhPoo1cLhWxQDfEYAkm9hG5XkPO25G5dS3sVHtbi/+oZQZIdVEF0SGNgl09dIKY0qFNrRpAEWE3sFWMViG1q5xBkHWDTvYMa0sbqHGQdXS3VM/9y8IvcKT2w4j9srbse0nse0yACIva/slGdZXQd4y1oe0fHxjeCeISytmhAMGJ5Kv5lmBc7TJuJO58gmsP5lRS59TuPG5yUUbOx0EhtwOPD0UpmP1CNQaORJk+9ik3eQEoxmJdNjA+/v1Wrj00ILobmPS4kqotOZNeCO7dqaRtN29Cini6rAIfwmABbzHFVqhjnjjbhz6JrgxUcJ4Rw+7pidTVNWWR0qa9plxyPtBr8DoDxsRs4dJ2PRP8Zmx0ySTAsPoAvNn+AAzDgbXEyNjCm08+LxLjw5LF1OkeOX5bqL6ox9Th8t2uhOqdpGUyBVlhPQkTykKdVzSp3ZdRpvqGLCNPvqiyV4VzKj2lzRDbxa55zFk7bmRnhHLglHgxp8f4UKS44KBi31Gn+JZ7pcWk+O5Ny3hebbp92Rr6Kp1Ey9nhvsLGI2nqnlPJKWJqCvVYHFoho/lI4Fw/mi8A80//wBrY5hHdtAHENA0+RGyYnkWWG2KGcurc1TBteYKlVsV/D2iNzxJO30VYw1Ss2o9pcxwB8NiHaet4PoFNkutqgxaRLQeZFifdZsI5Itr1Fm0Rs7p1AwvadQEyB8QA3OniPJVTJH/AInFMabsHjdyIbED1JHpKueAxTxiIdTnQ1wmQGy6PGOJ+GI6pZhchFCvVq0j/wAjgSwiA0SSQ0ztJNrJyCxwg0ver7/s0oa6W3bL6l8wb7JjSeq9gcXIHNOKFX1UccqiKSdjOmu4YoVKomDSnsL3IqZH7q6702c1u0LoAr8eFLk42cS6CDyTBQHhTKPwjyC0dLLqiMjdCEJ0gCEIQAIQuOLxIptLjw+Z4LkpKKbfQDOKxAY0uP8Akqs4zGuqSHEwbaRt7cVvWzNzyQ4+Q4DyUOi8a/IE+v2V5vWa3zmowfsvgsiqOL8O+nPiJBuAY8G1ha433nflZVvtNSqPABJ7uJc0W1RzIvCtFZ8qNUwoLfEbcPNZDx/mboA2eb4XAnWQ0xTjadjybPC6k1sGWixJjmQfoEyp4cNcW8A4x0lGKpXtx/wmNznyQKxUe8zaw3MwAl1E6qjnW4/KwTLO6Zgxbp5Ku4Wr4lr6KMXyNaXiTJOJr7pY6pJUrGOSnXK0mjXjNUMcPXAdc2XouV6G0e8MaIAkg7x4R04Aea8voPATqhmdXuzTD3GnIcWmI1DY7fLZCk4k5LfRJzrHBzzptvboeqg0MQBIJi/7bqLicRJnp9/fVTcjoB7HkixdA9AD9VRlVwbYn4hVcFgyqrcn7hSsZjPCAFXxjDRs4GOBHLqu2AxXfOIExtKyXjat9jHLhk+ZgsEHaAehCnYnO9NMy6Gi5OwtzSDAYC40n/KX9qsIWkTNjtJi/RLRwS3cOkAxpZt3j9Y4x7bBNsLihqE7Kg0MU6nfdvynzTnL8+1mGh3ygKWTDKHMeh1oueZ12B47s2hZw+Z6WubDXahF+B59VXxR1uD3Ey0WuQL7zG/qsZlinUWFzQXReJ+foqfaeTfDhs4ulDM5horaR0+YVkwOMBC8qwmaOe8ucbk/cK64Gu5oE7xx4efVdlhkpUhrFCU+EXehiFM/3BjBLnQPIqm4bFE3c49LlS62YEshsE8iZB6GfzTEU8fcuyadxLHh+0uHeSG1mEtMGZABG4kwEwZiWuHhc0+RBXllfLaha7uqR1uqExqaIaQNyTBgyLclPybB1KZJqC/GCHGPpsrvOaRUsV9D0V7lPpDwjyCoze0GkgBsjzVjynPxU8LrH73WlpMiTe7ucy6bJGNtcDhCELUFAQhCABQ82wxfTIbuDIHOOCmJFm+bmSxlgLE8Sf0SuryQhie/o+DqETqUm4IA9yeSzTYAdXoinW1T0K4vfw6yvJR2Q5XxJkioBzUDH4wBtzAbJUbF5kGNkkiTAHEnoFW8a6pUkvJMcOA8gqn7fTocZrhsVrcXf3Sen2FKc/xA8AkHfOpuJG3Ec1wxfahrLCS7+nl5n7KdhiclUEcim3SO/aSuDrdESCY5E8PdUV1csuExzHOalTeGjkBJ9ZslT6jv8gLZ0uCeNe11L1hyRe5B+PneFqCJUB4M7Qt2h0TpJHS/vGy0aRcsjj1JweAtvxxAgGyXGr5rAqzZc2Fi1HoSzVJIA3P5q05RjqVJoY5zQW73vPHZVLDUDM6tPW/H8lKw+DPBU5YKSqw8qeeXtXRac/r0nx3Tg7w3id+XmtuzTYaCbXM/l+Sg4DCaReFO7iPEwkFI5IWqQ4/Bm43B/UuWV46nSDnO3iwiZM7dON1VO02cGq8TuTMDYD6fsotfN3A6S0yeP8q5tvc8VStySUjDniljk4yXKIeKxEDjHLqm3ZWgdALokkn0kx8lExFMQpuTVdLAP6SR9R8ioZpXjr4gh+1/iPmumKeIIJkxPA9CLJbUxHzUepiYBKRSvgGY7O5Qe/c43Yw+HqTsPS/qArc6hN7n8rcUu7OUppB3EuJ9rfQpniXnSr1NykzW0fCVdyJ35bHXZbHEuHmTt9+ii133Eg8VtTq/RWt9zcUFV0O8vx7ib2I5b2U6nULtR++N0kwlQFwDZG37pthakyNuXXpKErfIrmxKLtIBSBMnjvHNMMOwg/d1yw9EE3+44/kmWgHZXxhtjwxbLNLgsOUYzWy/xNseo4FTkiyUkP8A/IH5XH1T1a2nnvxpmFlioy4BCEJgqBUzMmlj3NdzJ8wTYq5qHj8GyoIe0HlzHkQkdbpnqIVF8o6nRQalcsMhLcfmryIAA68VbMf2cB+EuHt+iTVuyoO5JXmf/P1EXTXBO0U3WQJF4fPnCdYstc0FuxC2zfs2WDVTBPMfUKv08W+lLSJbJsbEE7x+ialjlBUyAuz7EafC34jx5D9VV3USLhWHHHU4k7m/7emyV14Wtp8KxxS7m1g0+2Bww9Vg+MkehP5KNXrjVaSAIFhJ90Vpmy3pUpTXmFy0rfci1n0zYscDzt+qj1H926W+R6jjZWPA5CapgJPnOX924t5fnxUrtcory6dNONkWs2Rq9usrGGwBN0PP8KkOZf8A+sR8nJhhKlh0UfdQpo8N2wbggBKkUaazUqWhZwztkvNnpNNjSGeGwojcz+Sl0cOTJ+S55dR1mAmuM00gGGQSTqJ4C1o+91VGPdmlPKo1BFczRvEbhbYZ4cG+X7hc85tsZj5jmoeCrnSPM/mozjcbPM+MQVxn3HGaMDGtEy4jUdoAcBpA4zvPmEsoVy10jj9/Vd6zXOubmAPQCB8oRhAGu8Q91VwefOox/Q+651arnXMx5WXbC4J9Z+mkxzz0EwOp2HqmjOxmMMxSgcZqUx/+lXtijo17NYn+A0ctX5n9UzrV5ESJukeGyrEYdjjUp+EGZa4OAB4nSbIOZNcTp5JVQqbZr6FbuDtiK8nfa3Xqs4eqd7Wv14qI2/IfWVJwwve3G3y+at6G8mkqHGFpQ7VsDJA9UxZUDQDv0SagII9B79PVMKJkiZ6+i7d8lM431GuExxO4gxG3mmeGfz9kow9MxuUxoc1OzPzKPYe5beoPX8k7SrJaW7ukfqmq2dIqx/Mwsr9oEIQmioFyqBdVo4IAh1WKHVpBMKjFHqUlU42AprUAq/nmVt7uo7SJDHkW4gEq01GqFiqGppaeII9xCocUyS4Z4niK0pdjGAKdjWFjnNd8TXFp8xY/OUoxVWVGnZ6xZcflkSpUMiOCnYN2yXnddKVQzCKBST4Ljl+NFMGpYRHhMeIm1uJ2JtyKqWfZh3tRzzFyTbqSfqu9JrYlzjaLCJiwMJLiuJU02+BbK4xto5uf4afR1Qe+kphhXXS4tOjyM/fopOEfZSkrQjo8iTkibUqLX8VFufSVoXLhUKp22ayzbUNsszGpqDKYkuMR529l7Lgf9OGPh+Oq1K1ZwGoNIZTB4AaRqMbbjbZeZdhMAO9olwu6owk8hqEBfQLmySeqSlO5OMexk6jxHLkk1F1Xfv8AUome/wCmGGqt/ha6DxsQ5z2dNTXGT6ELzDM+y2IwL9FdsAk6ajb038fC7n0MHovoOozZQM2y5lem6nVbqY6xHLkWng4bgqrzHC0+glPNPIqk7+Z4wytDQY3HDomWU9mhij3jtTKQPiIF3xu1nXmdhPNQs3yp+HxH4Y3Ood27+tlQwx3TkeoK9IGDbSY2k0WY0N843PqZPqoTk4rgpirZrRwrKTNFFoazgAN+ruJPUrtTb4fVcqbo32Uhht9fkllzyy8j92Zt8/r0XnvbDI/wlXvaX/BVcRp/7b9yB/abkctl6Y4cAkva3L+8wjxadbCPO4n5qyEtj+HclCbg9yKNg8VqhOKDJiN+P+fRJMNSgDn802ww1bmPfpAV04no4TtIZUnyRw2sNyR+ScYNmxi23n+iU4SlLgIiYvfb0T7AUzt9FB0kQzTSQ3y+jJuEx/CS4AbrGAw1rC/3xTnD0A3qeaY0+B5evQ89lzvdwd8NRDWgDguq0at1upJKkJghCF0AWpC2WCgDk5qjVWqYQuTmLjQC2oxRajU1fSXCphlW4nTy7t72Tc8nEURJI/iNG9h8Y52iR0nmvMa1Ir6Tr4JUHtN/p62qS+mNDjcx8JPMjgfJcoZx5nHhnkZC0LlaMX2JxDD/AMZd1ELhR7E4lx/4iPOAjYhr8VwVx9RRzRLvJX7C/wCnD96l/wC0bepTQ9kgBGmPRd20L5NQ58I8zODMKOaJadl6XU7KdFw/+LjkqraZXHjlHnweub3K94rscDwSut2NcNpUuBj8Q6oe5VS0NDhuCD7L2jLMZ3tJlQfzAE9Ds4e4XjtBsAA+yv3YTM5Y6iTcEub1ncfVYKltnz34/UzoPktZplzhsFz0LctKy0/4V1Wy4rufZG2vUoVTGrD1NQsLsIMt/wDtpcPI81Dq1iTubqyVwCfQ24HyVXwmMp1abKtIy14kTu3gWnqDZUZbr5Eo9TaoSRx6dVLbiXFoBiG2ta0W/JcabL6j98l2o/T5i/6qpWWGSJWMRl+uk4GwMX5BtyVs2mT92A6piG6mwNoj04+/1XVDzGoLq/tkJulR5BVwb6RvTeRzAB9wpeCrtNpI6OBb+dvmvT/9jadwt6fZ2n/SFry0jfQsjrMke5UMvYHHw38iD+SuGVZQeIIHVMMJljGfC0D0TBoRHQq7myOTVTydTFKmBYLsAtQF0a1aMVXCFTZq3WAFlTAEIQgAQhCAMLBC2WIQByLFqaa7wsEIAiuork7ChTS1alqAFzsC3kFyfghyTMsWjqaAFLsAOSj1cvHJOnUlydRUQK7WyoclDqZXHBWp1BcnYYFQcbJJlUdgByUarl45K21MvBUaplircWSsoWa5aR4mi3H9VpllYscCCQQbFXaplRSTG9m3AywW5fosvWaRzVxKpLm0WrK84bXA2D+LZ36t5+SmPsV5/Ty6tMBjvvrKsGV4DGfzVi1vIw8/+wgKnDjzyVSi79fv+ySyeoyzDGtpU3VHGw2aN3O4Bo/NeQ5LjsTgyWhneU3GSwkgaubSPhK9jflYd8RLupv+3so47MsJkgLQjpOKkd3WVLC9sqTwA+lWpHkW6gTzDgfzTDD5rP8Awsc8/wBwgD0H6hWNvZul/SFNo5c1uwAXVoIXbZxzkIsDldV8Gs7SP6Gx84/dP6OGAEALs2iuoYmcWCGL3V+vcijkKa3DF1DFuGK+jpzaxdGsW4Ytw1doDRrVuAswsroAhCEACEIQAIQhAAhCEACEIQBiEQsIQBgtWpahCANS1aFiEIA1NNa90soQBqaKO4QhcoDH4cLP4YcllCKAx+GHJHcoQgDLaK66EIXQMGmsaUIXAMhq3DUIQBsGrcNQhdAzCyhCABCEIAEIQgAQhCAP/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7" name="Frame 56"/>
          <p:cNvSpPr/>
          <p:nvPr/>
        </p:nvSpPr>
        <p:spPr>
          <a:xfrm>
            <a:off x="1858297" y="2590800"/>
            <a:ext cx="3505200" cy="2209800"/>
          </a:xfrm>
          <a:prstGeom prst="frame">
            <a:avLst>
              <a:gd name="adj1" fmla="val 5603"/>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a:extLst>
              <a:ext uri="{FF2B5EF4-FFF2-40B4-BE49-F238E27FC236}">
                <a16:creationId xmlns:a16="http://schemas.microsoft.com/office/drawing/2014/main" id="{30A54DBA-3FFF-49F0-88DF-52268E384D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6799" y="2762934"/>
            <a:ext cx="3065283" cy="1837403"/>
          </a:xfrm>
          <a:prstGeom prst="rect">
            <a:avLst/>
          </a:prstGeom>
        </p:spPr>
      </p:pic>
      <p:pic>
        <p:nvPicPr>
          <p:cNvPr id="7" name="Picture 6">
            <a:extLst>
              <a:ext uri="{FF2B5EF4-FFF2-40B4-BE49-F238E27FC236}">
                <a16:creationId xmlns:a16="http://schemas.microsoft.com/office/drawing/2014/main" id="{817F903E-96E2-4D98-AAF7-0615D48398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5768" y="2342376"/>
            <a:ext cx="2590800" cy="2590800"/>
          </a:xfrm>
          <a:prstGeom prst="rect">
            <a:avLst/>
          </a:prstGeom>
        </p:spPr>
      </p:pic>
      <p:pic>
        <p:nvPicPr>
          <p:cNvPr id="6" name="Picture 5">
            <a:extLst>
              <a:ext uri="{FF2B5EF4-FFF2-40B4-BE49-F238E27FC236}">
                <a16:creationId xmlns:a16="http://schemas.microsoft.com/office/drawing/2014/main" id="{02EE4021-0392-4FAE-8987-049C746984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54327" y="5521470"/>
            <a:ext cx="874423" cy="1089798"/>
          </a:xfrm>
          <a:prstGeom prst="rect">
            <a:avLst/>
          </a:prstGeom>
        </p:spPr>
      </p:pic>
    </p:spTree>
    <p:extLst>
      <p:ext uri="{BB962C8B-B14F-4D97-AF65-F5344CB8AC3E}">
        <p14:creationId xmlns:p14="http://schemas.microsoft.com/office/powerpoint/2010/main" val="174467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2000"/>
                                        <p:tgtEl>
                                          <p:spTgt spid="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2000"/>
                                        <p:tgtEl>
                                          <p:spTgt spid="46"/>
                                        </p:tgtEl>
                                      </p:cBhvr>
                                    </p:animEffec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5547968-60AA-4D9D-8389-989F860991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676400" y="990600"/>
            <a:ext cx="3886200" cy="1569660"/>
          </a:xfrm>
          <a:prstGeom prst="rect">
            <a:avLst/>
          </a:prstGeom>
          <a:noFill/>
        </p:spPr>
        <p:txBody>
          <a:bodyPr wrap="square" rtlCol="0">
            <a:spAutoFit/>
          </a:bodyPr>
          <a:lstStyle/>
          <a:p>
            <a:r>
              <a:rPr lang="en-US" sz="1600" dirty="0">
                <a:solidFill>
                  <a:schemeClr val="bg2"/>
                </a:solidFill>
              </a:rPr>
              <a:t>August 1830--Just before the conference in Fayette, New York</a:t>
            </a:r>
          </a:p>
          <a:p>
            <a:endParaRPr lang="en-US" sz="1600" dirty="0">
              <a:solidFill>
                <a:schemeClr val="bg2"/>
              </a:solidFill>
            </a:endParaRPr>
          </a:p>
          <a:p>
            <a:r>
              <a:rPr lang="en-US" sz="1600" dirty="0" err="1">
                <a:solidFill>
                  <a:schemeClr val="bg2"/>
                </a:solidFill>
              </a:rPr>
              <a:t>Hirum</a:t>
            </a:r>
            <a:r>
              <a:rPr lang="en-US" sz="1600" dirty="0">
                <a:solidFill>
                  <a:schemeClr val="bg2"/>
                </a:solidFill>
              </a:rPr>
              <a:t> Page, one of the 8 witnesses of the Book of Mormon, claimed to receive  revelations from a stone </a:t>
            </a:r>
          </a:p>
        </p:txBody>
      </p:sp>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2"/>
                </a:solidFill>
                <a:latin typeface="Eras Bold ITC" pitchFamily="34" charset="0"/>
              </a:rPr>
              <a:t>Imitation Revelation</a:t>
            </a:r>
          </a:p>
        </p:txBody>
      </p:sp>
      <p:sp>
        <p:nvSpPr>
          <p:cNvPr id="46" name="TextBox 45"/>
          <p:cNvSpPr txBox="1"/>
          <p:nvPr/>
        </p:nvSpPr>
        <p:spPr>
          <a:xfrm>
            <a:off x="2133600" y="3886200"/>
            <a:ext cx="3886200" cy="1077218"/>
          </a:xfrm>
          <a:prstGeom prst="rect">
            <a:avLst/>
          </a:prstGeom>
          <a:noFill/>
        </p:spPr>
        <p:txBody>
          <a:bodyPr wrap="square" rtlCol="0">
            <a:spAutoFit/>
          </a:bodyPr>
          <a:lstStyle/>
          <a:p>
            <a:r>
              <a:rPr lang="en-US" sz="1600" dirty="0">
                <a:solidFill>
                  <a:schemeClr val="bg2"/>
                </a:solidFill>
              </a:rPr>
              <a:t>“</a:t>
            </a:r>
            <a:r>
              <a:rPr lang="en-US" sz="1600" dirty="0" err="1">
                <a:solidFill>
                  <a:schemeClr val="bg2"/>
                </a:solidFill>
              </a:rPr>
              <a:t>Hirum</a:t>
            </a:r>
            <a:r>
              <a:rPr lang="en-US" sz="1600" dirty="0">
                <a:solidFill>
                  <a:schemeClr val="bg2"/>
                </a:solidFill>
              </a:rPr>
              <a:t> claimed to receive certain spurious revelations, at the variance with the principles of the Gospel ad the revelations received by Joseph Smith”</a:t>
            </a:r>
          </a:p>
        </p:txBody>
      </p:sp>
      <p:sp>
        <p:nvSpPr>
          <p:cNvPr id="47" name="TextBox 46"/>
          <p:cNvSpPr txBox="1"/>
          <p:nvPr/>
        </p:nvSpPr>
        <p:spPr>
          <a:xfrm>
            <a:off x="64655" y="6512991"/>
            <a:ext cx="3886200" cy="338554"/>
          </a:xfrm>
          <a:prstGeom prst="rect">
            <a:avLst/>
          </a:prstGeom>
          <a:noFill/>
        </p:spPr>
        <p:txBody>
          <a:bodyPr wrap="square" rtlCol="0">
            <a:spAutoFit/>
          </a:bodyPr>
          <a:lstStyle/>
          <a:p>
            <a:r>
              <a:rPr lang="en-US" sz="1600" dirty="0">
                <a:solidFill>
                  <a:schemeClr val="bg2"/>
                </a:solidFill>
              </a:rPr>
              <a:t>Joseph Fielding Smith</a:t>
            </a:r>
          </a:p>
        </p:txBody>
      </p:sp>
      <p:sp>
        <p:nvSpPr>
          <p:cNvPr id="48" name="TextBox 47"/>
          <p:cNvSpPr txBox="1"/>
          <p:nvPr/>
        </p:nvSpPr>
        <p:spPr>
          <a:xfrm>
            <a:off x="9144000" y="2002536"/>
            <a:ext cx="2362200" cy="1077218"/>
          </a:xfrm>
          <a:prstGeom prst="rect">
            <a:avLst/>
          </a:prstGeom>
          <a:noFill/>
        </p:spPr>
        <p:txBody>
          <a:bodyPr wrap="square" rtlCol="0">
            <a:spAutoFit/>
          </a:bodyPr>
          <a:lstStyle/>
          <a:p>
            <a:r>
              <a:rPr lang="en-US" sz="1600" dirty="0">
                <a:solidFill>
                  <a:schemeClr val="bg2"/>
                </a:solidFill>
              </a:rPr>
              <a:t>“He also claimed that he received the revelation of the place where the City of Zion should be built”</a:t>
            </a:r>
          </a:p>
        </p:txBody>
      </p:sp>
      <p:sp>
        <p:nvSpPr>
          <p:cNvPr id="49" name="TextBox 48"/>
          <p:cNvSpPr txBox="1"/>
          <p:nvPr/>
        </p:nvSpPr>
        <p:spPr>
          <a:xfrm>
            <a:off x="4191000" y="5486400"/>
            <a:ext cx="5410200" cy="1077218"/>
          </a:xfrm>
          <a:prstGeom prst="rect">
            <a:avLst/>
          </a:prstGeom>
          <a:noFill/>
        </p:spPr>
        <p:txBody>
          <a:bodyPr wrap="square" rtlCol="0">
            <a:spAutoFit/>
          </a:bodyPr>
          <a:lstStyle/>
          <a:p>
            <a:r>
              <a:rPr lang="en-US" sz="1600" dirty="0">
                <a:solidFill>
                  <a:schemeClr val="bg2"/>
                </a:solidFill>
              </a:rPr>
              <a:t>“Oliver Cowdery and the </a:t>
            </a:r>
            <a:r>
              <a:rPr lang="en-US" sz="1600" dirty="0" err="1">
                <a:solidFill>
                  <a:schemeClr val="bg2"/>
                </a:solidFill>
              </a:rPr>
              <a:t>Whitmer’s</a:t>
            </a:r>
            <a:r>
              <a:rPr lang="en-US" sz="1600" dirty="0">
                <a:solidFill>
                  <a:schemeClr val="bg2"/>
                </a:solidFill>
              </a:rPr>
              <a:t> were deceived by these false declarations…This caused serious trouble and Oliver Cowdery took the Prophet to task for not accepting what </a:t>
            </a:r>
            <a:r>
              <a:rPr lang="en-US" sz="1600" dirty="0" err="1">
                <a:solidFill>
                  <a:schemeClr val="bg2"/>
                </a:solidFill>
              </a:rPr>
              <a:t>Hirum</a:t>
            </a:r>
            <a:r>
              <a:rPr lang="en-US" sz="1600" dirty="0">
                <a:solidFill>
                  <a:schemeClr val="bg2"/>
                </a:solidFill>
              </a:rPr>
              <a:t> Page had given.”</a:t>
            </a:r>
          </a:p>
        </p:txBody>
      </p:sp>
      <p:pic>
        <p:nvPicPr>
          <p:cNvPr id="50" name="Picture 49" descr="Joseph Fielding Smith.jpg"/>
          <p:cNvPicPr>
            <a:picLocks noChangeAspect="1"/>
          </p:cNvPicPr>
          <p:nvPr/>
        </p:nvPicPr>
        <p:blipFill>
          <a:blip r:embed="rId3" cstate="print"/>
          <a:stretch>
            <a:fillRect/>
          </a:stretch>
        </p:blipFill>
        <p:spPr>
          <a:xfrm>
            <a:off x="2887189" y="5275280"/>
            <a:ext cx="808511" cy="1020135"/>
          </a:xfrm>
          <a:prstGeom prst="rect">
            <a:avLst/>
          </a:prstGeom>
        </p:spPr>
      </p:pic>
      <p:pic>
        <p:nvPicPr>
          <p:cNvPr id="51" name="Picture 50" descr="20140610_122608.jpg"/>
          <p:cNvPicPr>
            <a:picLocks noChangeAspect="1"/>
          </p:cNvPicPr>
          <p:nvPr/>
        </p:nvPicPr>
        <p:blipFill>
          <a:blip r:embed="rId4" cstate="print"/>
          <a:stretch>
            <a:fillRect/>
          </a:stretch>
        </p:blipFill>
        <p:spPr>
          <a:xfrm>
            <a:off x="6858000" y="3505200"/>
            <a:ext cx="3175000" cy="1905000"/>
          </a:xfrm>
          <a:prstGeom prst="rect">
            <a:avLst/>
          </a:prstGeom>
        </p:spPr>
      </p:pic>
      <p:pic>
        <p:nvPicPr>
          <p:cNvPr id="52" name="Picture 51" descr="map harmony fayette palmyra.jpg"/>
          <p:cNvPicPr>
            <a:picLocks noChangeAspect="1"/>
          </p:cNvPicPr>
          <p:nvPr/>
        </p:nvPicPr>
        <p:blipFill>
          <a:blip r:embed="rId5" cstate="print"/>
          <a:stretch>
            <a:fillRect/>
          </a:stretch>
        </p:blipFill>
        <p:spPr>
          <a:xfrm>
            <a:off x="6537284" y="719328"/>
            <a:ext cx="2165431" cy="2633472"/>
          </a:xfrm>
          <a:prstGeom prst="rect">
            <a:avLst/>
          </a:prstGeom>
        </p:spPr>
      </p:pic>
      <p:pic>
        <p:nvPicPr>
          <p:cNvPr id="3" name="Picture 2">
            <a:extLst>
              <a:ext uri="{FF2B5EF4-FFF2-40B4-BE49-F238E27FC236}">
                <a16:creationId xmlns:a16="http://schemas.microsoft.com/office/drawing/2014/main" id="{74E75440-2D37-4E49-A1ED-2B852EE9E0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3091" y="1756583"/>
            <a:ext cx="1343025" cy="2057400"/>
          </a:xfrm>
          <a:prstGeom prst="rect">
            <a:avLst/>
          </a:prstGeom>
        </p:spPr>
      </p:pic>
      <p:pic>
        <p:nvPicPr>
          <p:cNvPr id="7" name="Picture 6">
            <a:extLst>
              <a:ext uri="{FF2B5EF4-FFF2-40B4-BE49-F238E27FC236}">
                <a16:creationId xmlns:a16="http://schemas.microsoft.com/office/drawing/2014/main" id="{0A225C24-5128-418D-AF89-DC1ABE129B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67401" y="2424966"/>
            <a:ext cx="1800000" cy="1434225"/>
          </a:xfrm>
          <a:prstGeom prst="rect">
            <a:avLst/>
          </a:prstGeom>
        </p:spPr>
      </p:pic>
    </p:spTree>
    <p:extLst>
      <p:ext uri="{BB962C8B-B14F-4D97-AF65-F5344CB8AC3E}">
        <p14:creationId xmlns:p14="http://schemas.microsoft.com/office/powerpoint/2010/main" val="251150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par>
                                <p:cTn id="10" presetID="10"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D12274DC-547B-474A-8CE6-EBD4234BCB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84206" y="990600"/>
            <a:ext cx="8821636" cy="5509200"/>
          </a:xfrm>
          <a:prstGeom prst="rect">
            <a:avLst/>
          </a:prstGeom>
          <a:noFill/>
        </p:spPr>
        <p:txBody>
          <a:bodyPr wrap="square" rtlCol="0">
            <a:spAutoFit/>
          </a:bodyPr>
          <a:lstStyle/>
          <a:p>
            <a:r>
              <a:rPr lang="en-US" sz="1600" dirty="0">
                <a:solidFill>
                  <a:schemeClr val="bg2"/>
                </a:solidFill>
              </a:rPr>
              <a:t>He was born in 1800 Vermont</a:t>
            </a:r>
          </a:p>
          <a:p>
            <a:endParaRPr lang="en-US" sz="1600" dirty="0">
              <a:solidFill>
                <a:schemeClr val="bg2"/>
              </a:solidFill>
            </a:endParaRPr>
          </a:p>
          <a:p>
            <a:r>
              <a:rPr lang="en-US" sz="1600" dirty="0">
                <a:solidFill>
                  <a:schemeClr val="bg2"/>
                </a:solidFill>
              </a:rPr>
              <a:t>He was a medical practitioner and became acquainted with Peter </a:t>
            </a:r>
            <a:r>
              <a:rPr lang="en-US" sz="1600" dirty="0" err="1">
                <a:solidFill>
                  <a:schemeClr val="bg2"/>
                </a:solidFill>
              </a:rPr>
              <a:t>Whitmer’s</a:t>
            </a:r>
            <a:r>
              <a:rPr lang="en-US" sz="1600" dirty="0">
                <a:solidFill>
                  <a:schemeClr val="bg2"/>
                </a:solidFill>
              </a:rPr>
              <a:t> family in New York and married Peter’s oldest daughter Catherine in 1825</a:t>
            </a:r>
          </a:p>
          <a:p>
            <a:endParaRPr lang="en-US" sz="1600" dirty="0">
              <a:solidFill>
                <a:schemeClr val="bg2"/>
              </a:solidFill>
            </a:endParaRPr>
          </a:p>
          <a:p>
            <a:r>
              <a:rPr lang="en-US" sz="1600" dirty="0">
                <a:solidFill>
                  <a:schemeClr val="bg2"/>
                </a:solidFill>
              </a:rPr>
              <a:t>Learning of the mission of Joseph Smith he eventually became one of the 8 witnesses of the Book of Mormon</a:t>
            </a:r>
          </a:p>
          <a:p>
            <a:endParaRPr lang="en-US" sz="1600" dirty="0">
              <a:solidFill>
                <a:schemeClr val="bg2"/>
              </a:solidFill>
            </a:endParaRPr>
          </a:p>
          <a:p>
            <a:r>
              <a:rPr lang="en-US" sz="1600" dirty="0">
                <a:solidFill>
                  <a:schemeClr val="bg2"/>
                </a:solidFill>
              </a:rPr>
              <a:t>He was baptized on April 11, 1830</a:t>
            </a:r>
          </a:p>
          <a:p>
            <a:endParaRPr lang="en-US" sz="1600" dirty="0">
              <a:solidFill>
                <a:schemeClr val="bg2"/>
              </a:solidFill>
            </a:endParaRPr>
          </a:p>
          <a:p>
            <a:r>
              <a:rPr lang="en-US" sz="1600" dirty="0">
                <a:solidFill>
                  <a:schemeClr val="bg2"/>
                </a:solidFill>
              </a:rPr>
              <a:t>Prior to the church conference in September of 1830 he came into possession of a small stone and claimed to receive revelations for the church through it</a:t>
            </a:r>
          </a:p>
          <a:p>
            <a:endParaRPr lang="en-US" sz="1600" dirty="0">
              <a:solidFill>
                <a:schemeClr val="bg2"/>
              </a:solidFill>
            </a:endParaRPr>
          </a:p>
          <a:p>
            <a:r>
              <a:rPr lang="en-US" sz="1600" dirty="0">
                <a:solidFill>
                  <a:schemeClr val="bg2"/>
                </a:solidFill>
              </a:rPr>
              <a:t>He recanted his claim on September 26, 1830 the day of the conference </a:t>
            </a:r>
          </a:p>
          <a:p>
            <a:endParaRPr lang="en-US" sz="1600" dirty="0">
              <a:solidFill>
                <a:schemeClr val="bg2"/>
              </a:solidFill>
            </a:endParaRPr>
          </a:p>
          <a:p>
            <a:r>
              <a:rPr lang="en-US" sz="1600" dirty="0">
                <a:solidFill>
                  <a:schemeClr val="bg2"/>
                </a:solidFill>
              </a:rPr>
              <a:t>After receiving beatings from mobs, and his family suffering abuse, they  were expelled along with other Saints and moved to Clay County</a:t>
            </a:r>
          </a:p>
          <a:p>
            <a:endParaRPr lang="en-US" sz="1600" dirty="0">
              <a:solidFill>
                <a:schemeClr val="bg2"/>
              </a:solidFill>
            </a:endParaRPr>
          </a:p>
          <a:p>
            <a:r>
              <a:rPr lang="en-US" sz="1600" dirty="0">
                <a:solidFill>
                  <a:schemeClr val="bg2"/>
                </a:solidFill>
              </a:rPr>
              <a:t>He lost faith in Joseph Smith’s leadership and was excommunicated, but retained his testimony of the Book of Mormon</a:t>
            </a:r>
          </a:p>
          <a:p>
            <a:endParaRPr lang="en-US" sz="1600" dirty="0">
              <a:solidFill>
                <a:schemeClr val="bg2"/>
              </a:solidFill>
            </a:endParaRPr>
          </a:p>
          <a:p>
            <a:r>
              <a:rPr lang="en-US" sz="1600" dirty="0">
                <a:solidFill>
                  <a:schemeClr val="bg2"/>
                </a:solidFill>
              </a:rPr>
              <a:t>He died on his farm near Excelsior Spring, Missouri on August 12, 1852 </a:t>
            </a:r>
          </a:p>
        </p:txBody>
      </p:sp>
      <p:sp>
        <p:nvSpPr>
          <p:cNvPr id="4" name="TextBox 3"/>
          <p:cNvSpPr txBox="1"/>
          <p:nvPr/>
        </p:nvSpPr>
        <p:spPr>
          <a:xfrm>
            <a:off x="1524000" y="1"/>
            <a:ext cx="9144000" cy="1015663"/>
          </a:xfrm>
          <a:prstGeom prst="rect">
            <a:avLst/>
          </a:prstGeom>
          <a:noFill/>
        </p:spPr>
        <p:txBody>
          <a:bodyPr wrap="square" rtlCol="0">
            <a:spAutoFit/>
          </a:bodyPr>
          <a:lstStyle/>
          <a:p>
            <a:pPr algn="ctr"/>
            <a:r>
              <a:rPr lang="en-US" sz="6000" dirty="0" err="1">
                <a:solidFill>
                  <a:schemeClr val="bg2"/>
                </a:solidFill>
                <a:latin typeface="Eras Bold ITC" pitchFamily="34" charset="0"/>
              </a:rPr>
              <a:t>Hirum</a:t>
            </a:r>
            <a:r>
              <a:rPr lang="en-US" sz="6000" dirty="0">
                <a:solidFill>
                  <a:schemeClr val="bg2"/>
                </a:solidFill>
                <a:latin typeface="Eras Bold ITC" pitchFamily="34" charset="0"/>
              </a:rPr>
              <a:t> Page</a:t>
            </a:r>
            <a:endParaRPr lang="en-US" sz="3600" dirty="0">
              <a:solidFill>
                <a:schemeClr val="bg2"/>
              </a:solidFill>
              <a:latin typeface="Eras Bold ITC" pitchFamily="34" charset="0"/>
            </a:endParaRPr>
          </a:p>
        </p:txBody>
      </p:sp>
      <p:grpSp>
        <p:nvGrpSpPr>
          <p:cNvPr id="46" name="Group 45"/>
          <p:cNvGrpSpPr/>
          <p:nvPr/>
        </p:nvGrpSpPr>
        <p:grpSpPr>
          <a:xfrm>
            <a:off x="9378779" y="1278135"/>
            <a:ext cx="1875867" cy="4301729"/>
            <a:chOff x="6705600" y="1295400"/>
            <a:chExt cx="1875867" cy="4301729"/>
          </a:xfrm>
        </p:grpSpPr>
        <p:sp>
          <p:nvSpPr>
            <p:cNvPr id="45" name="Oval 44"/>
            <p:cNvSpPr/>
            <p:nvPr/>
          </p:nvSpPr>
          <p:spPr>
            <a:xfrm rot="1399028" flipH="1">
              <a:off x="6993110" y="5043792"/>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6705600" y="1295400"/>
              <a:ext cx="1875867" cy="4138812"/>
              <a:chOff x="3352800" y="609600"/>
              <a:chExt cx="1875867" cy="4138812"/>
            </a:xfrm>
          </p:grpSpPr>
          <p:sp>
            <p:nvSpPr>
              <p:cNvPr id="7" name="Cloud 6"/>
              <p:cNvSpPr/>
              <p:nvPr/>
            </p:nvSpPr>
            <p:spPr>
              <a:xfrm rot="10431766">
                <a:off x="3424141" y="681976"/>
                <a:ext cx="1300053" cy="1066800"/>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apezoid 7"/>
              <p:cNvSpPr/>
              <p:nvPr/>
            </p:nvSpPr>
            <p:spPr>
              <a:xfrm>
                <a:off x="3657600" y="18288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10301" flipH="1">
                <a:off x="4120919" y="42744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352800" y="2842435"/>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0160954">
                <a:off x="4648200" y="2743200"/>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Manual Operation 11"/>
              <p:cNvSpPr/>
              <p:nvPr/>
            </p:nvSpPr>
            <p:spPr>
              <a:xfrm rot="9438105" flipH="1">
                <a:off x="4344707" y="1795629"/>
                <a:ext cx="481590" cy="1288263"/>
              </a:xfrm>
              <a:prstGeom prst="flowChartManualOperation">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12"/>
              <p:cNvSpPr/>
              <p:nvPr/>
            </p:nvSpPr>
            <p:spPr>
              <a:xfrm rot="11918038">
                <a:off x="3430511" y="1794188"/>
                <a:ext cx="481590" cy="1348716"/>
              </a:xfrm>
              <a:prstGeom prst="flowChartManualOperation">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13"/>
              <p:cNvSpPr/>
              <p:nvPr/>
            </p:nvSpPr>
            <p:spPr>
              <a:xfrm rot="10800000">
                <a:off x="3544824" y="3194069"/>
                <a:ext cx="704088" cy="1336208"/>
              </a:xfrm>
              <a:prstGeom prst="flowChartManualOperation">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14"/>
              <p:cNvSpPr/>
              <p:nvPr/>
            </p:nvSpPr>
            <p:spPr>
              <a:xfrm rot="10800000">
                <a:off x="3992880" y="3194069"/>
                <a:ext cx="704088" cy="1336208"/>
              </a:xfrm>
              <a:prstGeom prst="flowChartManualOperation">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608832" y="3053416"/>
                <a:ext cx="1024128" cy="140653"/>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992880" y="3053416"/>
                <a:ext cx="256032" cy="14065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31"/>
              <p:cNvGrpSpPr/>
              <p:nvPr/>
            </p:nvGrpSpPr>
            <p:grpSpPr>
              <a:xfrm>
                <a:off x="3581400" y="1752600"/>
                <a:ext cx="1066800" cy="1295400"/>
                <a:chOff x="3962400" y="2743200"/>
                <a:chExt cx="1066800" cy="1295400"/>
              </a:xfrm>
            </p:grpSpPr>
            <p:sp>
              <p:nvSpPr>
                <p:cNvPr id="41" name="Trapezoid 40"/>
                <p:cNvSpPr/>
                <p:nvPr/>
              </p:nvSpPr>
              <p:spPr>
                <a:xfrm>
                  <a:off x="3962400" y="2743200"/>
                  <a:ext cx="609600" cy="1295400"/>
                </a:xfrm>
                <a:prstGeom prst="trapezoid">
                  <a:avLst>
                    <a:gd name="adj" fmla="val 32353"/>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a:off x="4419600" y="2743200"/>
                  <a:ext cx="609600" cy="1295400"/>
                </a:xfrm>
                <a:prstGeom prst="trapezoid">
                  <a:avLst>
                    <a:gd name="adj" fmla="val 30882"/>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450977" y="3523129"/>
                  <a:ext cx="1524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442012" y="3747247"/>
                  <a:ext cx="1524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a:off x="3962400" y="3200400"/>
                <a:ext cx="381000" cy="304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p:cNvSpPr/>
              <p:nvPr/>
            </p:nvSpPr>
            <p:spPr>
              <a:xfrm rot="2421326">
                <a:off x="4263574" y="1763655"/>
                <a:ext cx="300021" cy="371569"/>
              </a:xfrm>
              <a:prstGeom prst="parallelogram">
                <a:avLst>
                  <a:gd name="adj" fmla="val 24674"/>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arallelogram 20"/>
              <p:cNvSpPr/>
              <p:nvPr/>
            </p:nvSpPr>
            <p:spPr>
              <a:xfrm rot="19178674" flipH="1">
                <a:off x="3666004" y="1805527"/>
                <a:ext cx="300021" cy="371569"/>
              </a:xfrm>
              <a:prstGeom prst="parallelogram">
                <a:avLst>
                  <a:gd name="adj" fmla="val 24674"/>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15"/>
              <p:cNvSpPr/>
              <p:nvPr/>
            </p:nvSpPr>
            <p:spPr>
              <a:xfrm>
                <a:off x="3581400" y="762000"/>
                <a:ext cx="1027176" cy="1219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19"/>
              <p:cNvGrpSpPr/>
              <p:nvPr/>
            </p:nvGrpSpPr>
            <p:grpSpPr>
              <a:xfrm rot="718912">
                <a:off x="4632330" y="1639095"/>
                <a:ext cx="596337" cy="2111985"/>
                <a:chOff x="5187482" y="1600200"/>
                <a:chExt cx="2101851" cy="5027905"/>
              </a:xfrm>
            </p:grpSpPr>
            <p:sp>
              <p:nvSpPr>
                <p:cNvPr id="31" name="Block Arc 30"/>
                <p:cNvSpPr/>
                <p:nvPr/>
              </p:nvSpPr>
              <p:spPr>
                <a:xfrm rot="10800000">
                  <a:off x="5334000" y="1600200"/>
                  <a:ext cx="1752600" cy="4114800"/>
                </a:xfrm>
                <a:prstGeom prst="blockArc">
                  <a:avLst>
                    <a:gd name="adj1" fmla="val 10527483"/>
                    <a:gd name="adj2" fmla="val 21191137"/>
                    <a:gd name="adj3" fmla="val 6787"/>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2" name="Group 209"/>
                <p:cNvGrpSpPr/>
                <p:nvPr/>
              </p:nvGrpSpPr>
              <p:grpSpPr>
                <a:xfrm rot="12048576">
                  <a:off x="6462847" y="3330867"/>
                  <a:ext cx="826486" cy="501067"/>
                  <a:chOff x="7467600" y="2971800"/>
                  <a:chExt cx="914400" cy="685800"/>
                </a:xfrm>
              </p:grpSpPr>
              <p:sp>
                <p:nvSpPr>
                  <p:cNvPr id="39" name="Oval 38"/>
                  <p:cNvSpPr/>
                  <p:nvPr/>
                </p:nvSpPr>
                <p:spPr>
                  <a:xfrm>
                    <a:off x="7467600" y="2971800"/>
                    <a:ext cx="914400" cy="6858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749914" y="3013023"/>
                    <a:ext cx="574623" cy="629587"/>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210"/>
                <p:cNvGrpSpPr/>
                <p:nvPr/>
              </p:nvGrpSpPr>
              <p:grpSpPr>
                <a:xfrm rot="20265966">
                  <a:off x="5187482" y="3324981"/>
                  <a:ext cx="773604" cy="585862"/>
                  <a:chOff x="7467600" y="2971800"/>
                  <a:chExt cx="914400" cy="685800"/>
                </a:xfrm>
              </p:grpSpPr>
              <p:sp>
                <p:nvSpPr>
                  <p:cNvPr id="37" name="Oval 36"/>
                  <p:cNvSpPr/>
                  <p:nvPr/>
                </p:nvSpPr>
                <p:spPr>
                  <a:xfrm>
                    <a:off x="7467600" y="2971800"/>
                    <a:ext cx="914400" cy="6858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7749914" y="3013023"/>
                    <a:ext cx="574623" cy="629587"/>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rapezoid 33"/>
                <p:cNvSpPr/>
                <p:nvPr/>
              </p:nvSpPr>
              <p:spPr>
                <a:xfrm>
                  <a:off x="5791200" y="5562600"/>
                  <a:ext cx="838200" cy="914400"/>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10800000">
                  <a:off x="5791200" y="6324600"/>
                  <a:ext cx="865692" cy="303505"/>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5867400" y="5562600"/>
                  <a:ext cx="658318" cy="152399"/>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val 23"/>
              <p:cNvSpPr/>
              <p:nvPr/>
            </p:nvSpPr>
            <p:spPr>
              <a:xfrm rot="1829760">
                <a:off x="4873719" y="2984845"/>
                <a:ext cx="174119" cy="27431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p:cNvSpPr/>
              <p:nvPr/>
            </p:nvSpPr>
            <p:spPr>
              <a:xfrm rot="11031254">
                <a:off x="3850915" y="1499237"/>
                <a:ext cx="567430" cy="169531"/>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46"/>
              <p:cNvGrpSpPr/>
              <p:nvPr/>
            </p:nvGrpSpPr>
            <p:grpSpPr>
              <a:xfrm>
                <a:off x="3810000" y="1219200"/>
                <a:ext cx="666750" cy="243840"/>
                <a:chOff x="5124450" y="1219200"/>
                <a:chExt cx="666750" cy="243840"/>
              </a:xfrm>
            </p:grpSpPr>
            <p:sp>
              <p:nvSpPr>
                <p:cNvPr id="28" name="Oval 27"/>
                <p:cNvSpPr/>
                <p:nvPr/>
              </p:nvSpPr>
              <p:spPr>
                <a:xfrm>
                  <a:off x="5486400" y="1219200"/>
                  <a:ext cx="304800" cy="24384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124450" y="1219200"/>
                  <a:ext cx="285750" cy="2286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410200" y="1295400"/>
                  <a:ext cx="76200" cy="762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Cloud 26"/>
              <p:cNvSpPr/>
              <p:nvPr/>
            </p:nvSpPr>
            <p:spPr>
              <a:xfrm>
                <a:off x="3733800" y="609600"/>
                <a:ext cx="685800" cy="381000"/>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7" name="TextBox 46"/>
          <p:cNvSpPr txBox="1"/>
          <p:nvPr/>
        </p:nvSpPr>
        <p:spPr>
          <a:xfrm>
            <a:off x="10722947" y="6399533"/>
            <a:ext cx="1676400" cy="369332"/>
          </a:xfrm>
          <a:prstGeom prst="rect">
            <a:avLst/>
          </a:prstGeom>
          <a:noFill/>
        </p:spPr>
        <p:txBody>
          <a:bodyPr wrap="square" rtlCol="0">
            <a:spAutoFit/>
          </a:bodyPr>
          <a:lstStyle/>
          <a:p>
            <a:r>
              <a:rPr lang="en-US" dirty="0">
                <a:solidFill>
                  <a:schemeClr val="bg2"/>
                </a:solidFill>
              </a:rPr>
              <a:t>Who’s Who</a:t>
            </a:r>
          </a:p>
        </p:txBody>
      </p:sp>
    </p:spTree>
    <p:extLst>
      <p:ext uri="{BB962C8B-B14F-4D97-AF65-F5344CB8AC3E}">
        <p14:creationId xmlns:p14="http://schemas.microsoft.com/office/powerpoint/2010/main" val="165391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animEffect transition="in" filter="wipe(down)">
                                      <p:cBhvr>
                                        <p:cTn id="9" dur="580">
                                          <p:stCondLst>
                                            <p:cond delay="0"/>
                                          </p:stCondLst>
                                        </p:cTn>
                                        <p:tgtEl>
                                          <p:spTgt spid="46"/>
                                        </p:tgtEl>
                                      </p:cBhvr>
                                    </p:animEffect>
                                    <p:anim calcmode="lin" valueType="num">
                                      <p:cBhvr>
                                        <p:cTn id="10"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5" dur="26">
                                          <p:stCondLst>
                                            <p:cond delay="650"/>
                                          </p:stCondLst>
                                        </p:cTn>
                                        <p:tgtEl>
                                          <p:spTgt spid="46"/>
                                        </p:tgtEl>
                                      </p:cBhvr>
                                      <p:to x="100000" y="60000"/>
                                    </p:animScale>
                                    <p:animScale>
                                      <p:cBhvr>
                                        <p:cTn id="16" dur="166" decel="50000">
                                          <p:stCondLst>
                                            <p:cond delay="676"/>
                                          </p:stCondLst>
                                        </p:cTn>
                                        <p:tgtEl>
                                          <p:spTgt spid="46"/>
                                        </p:tgtEl>
                                      </p:cBhvr>
                                      <p:to x="100000" y="100000"/>
                                    </p:animScale>
                                    <p:animScale>
                                      <p:cBhvr>
                                        <p:cTn id="17" dur="26">
                                          <p:stCondLst>
                                            <p:cond delay="1312"/>
                                          </p:stCondLst>
                                        </p:cTn>
                                        <p:tgtEl>
                                          <p:spTgt spid="46"/>
                                        </p:tgtEl>
                                      </p:cBhvr>
                                      <p:to x="100000" y="80000"/>
                                    </p:animScale>
                                    <p:animScale>
                                      <p:cBhvr>
                                        <p:cTn id="18" dur="166" decel="50000">
                                          <p:stCondLst>
                                            <p:cond delay="1338"/>
                                          </p:stCondLst>
                                        </p:cTn>
                                        <p:tgtEl>
                                          <p:spTgt spid="46"/>
                                        </p:tgtEl>
                                      </p:cBhvr>
                                      <p:to x="100000" y="100000"/>
                                    </p:animScale>
                                    <p:animScale>
                                      <p:cBhvr>
                                        <p:cTn id="19" dur="26">
                                          <p:stCondLst>
                                            <p:cond delay="1642"/>
                                          </p:stCondLst>
                                        </p:cTn>
                                        <p:tgtEl>
                                          <p:spTgt spid="46"/>
                                        </p:tgtEl>
                                      </p:cBhvr>
                                      <p:to x="100000" y="90000"/>
                                    </p:animScale>
                                    <p:animScale>
                                      <p:cBhvr>
                                        <p:cTn id="20" dur="166" decel="50000">
                                          <p:stCondLst>
                                            <p:cond delay="1668"/>
                                          </p:stCondLst>
                                        </p:cTn>
                                        <p:tgtEl>
                                          <p:spTgt spid="46"/>
                                        </p:tgtEl>
                                      </p:cBhvr>
                                      <p:to x="100000" y="100000"/>
                                    </p:animScale>
                                    <p:animScale>
                                      <p:cBhvr>
                                        <p:cTn id="21" dur="26">
                                          <p:stCondLst>
                                            <p:cond delay="1808"/>
                                          </p:stCondLst>
                                        </p:cTn>
                                        <p:tgtEl>
                                          <p:spTgt spid="46"/>
                                        </p:tgtEl>
                                      </p:cBhvr>
                                      <p:to x="100000" y="95000"/>
                                    </p:animScale>
                                    <p:animScale>
                                      <p:cBhvr>
                                        <p:cTn id="22" dur="166" decel="50000">
                                          <p:stCondLst>
                                            <p:cond delay="1834"/>
                                          </p:stCondLst>
                                        </p:cTn>
                                        <p:tgtEl>
                                          <p:spTgt spid="46"/>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DD85C9-F8C8-444F-BAE4-B834B5D9C6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0"/>
            <a:ext cx="12192000" cy="584775"/>
          </a:xfrm>
          <a:prstGeom prst="rect">
            <a:avLst/>
          </a:prstGeom>
          <a:noFill/>
        </p:spPr>
        <p:txBody>
          <a:bodyPr wrap="square" rtlCol="0">
            <a:spAutoFit/>
          </a:bodyPr>
          <a:lstStyle/>
          <a:p>
            <a:pPr algn="ctr"/>
            <a:r>
              <a:rPr lang="en-US" sz="3200" dirty="0">
                <a:solidFill>
                  <a:schemeClr val="bg2"/>
                </a:solidFill>
                <a:latin typeface="Eras Bold ITC" pitchFamily="34" charset="0"/>
              </a:rPr>
              <a:t>Who is Entitled to Receive Revelation for the Church?</a:t>
            </a:r>
          </a:p>
        </p:txBody>
      </p:sp>
      <p:sp>
        <p:nvSpPr>
          <p:cNvPr id="45" name="Rectangle 44"/>
          <p:cNvSpPr/>
          <p:nvPr/>
        </p:nvSpPr>
        <p:spPr>
          <a:xfrm>
            <a:off x="1752600" y="1447800"/>
            <a:ext cx="3886200" cy="1754326"/>
          </a:xfrm>
          <a:prstGeom prst="rect">
            <a:avLst/>
          </a:prstGeom>
        </p:spPr>
        <p:txBody>
          <a:bodyPr wrap="square">
            <a:spAutoFit/>
          </a:bodyPr>
          <a:lstStyle/>
          <a:p>
            <a:r>
              <a:rPr lang="en-US" dirty="0">
                <a:solidFill>
                  <a:schemeClr val="bg2"/>
                </a:solidFill>
              </a:rPr>
              <a:t>The Church, having been organized only a few short months, faced one of its first major problems at the time this revelation was given in September 1830: </a:t>
            </a:r>
          </a:p>
          <a:p>
            <a:endParaRPr lang="en-US" dirty="0">
              <a:solidFill>
                <a:schemeClr val="bg2"/>
              </a:solidFill>
            </a:endParaRPr>
          </a:p>
        </p:txBody>
      </p:sp>
      <p:sp>
        <p:nvSpPr>
          <p:cNvPr id="7" name="Rectangle 6"/>
          <p:cNvSpPr/>
          <p:nvPr/>
        </p:nvSpPr>
        <p:spPr>
          <a:xfrm>
            <a:off x="5791200" y="3962400"/>
            <a:ext cx="4572000" cy="1938992"/>
          </a:xfrm>
          <a:prstGeom prst="rect">
            <a:avLst/>
          </a:prstGeom>
        </p:spPr>
        <p:txBody>
          <a:bodyPr>
            <a:spAutoFit/>
          </a:bodyPr>
          <a:lstStyle/>
          <a:p>
            <a:r>
              <a:rPr lang="en-US" dirty="0">
                <a:solidFill>
                  <a:schemeClr val="bg2"/>
                </a:solidFill>
              </a:rPr>
              <a:t>“Finally the prophet persuaded Oliver Cowdery that these things were wrong, and later the whole membership renounced the revelation given through this stone, but this did not come until the Lord had given the Church the revelation known as Section 28.”</a:t>
            </a:r>
          </a:p>
          <a:p>
            <a:r>
              <a:rPr lang="en-US" sz="1200" dirty="0">
                <a:solidFill>
                  <a:schemeClr val="bg2"/>
                </a:solidFill>
              </a:rPr>
              <a:t>Joseph Fielding Smith</a:t>
            </a:r>
          </a:p>
        </p:txBody>
      </p:sp>
      <p:pic>
        <p:nvPicPr>
          <p:cNvPr id="3" name="Picture 2">
            <a:extLst>
              <a:ext uri="{FF2B5EF4-FFF2-40B4-BE49-F238E27FC236}">
                <a16:creationId xmlns:a16="http://schemas.microsoft.com/office/drawing/2014/main" id="{895FA00A-F9F1-4C69-8A2A-C8B135EE4B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2271" y="1077218"/>
            <a:ext cx="4057650" cy="2743200"/>
          </a:xfrm>
          <a:prstGeom prst="rect">
            <a:avLst/>
          </a:prstGeom>
        </p:spPr>
      </p:pic>
      <p:pic>
        <p:nvPicPr>
          <p:cNvPr id="6" name="Picture 5">
            <a:extLst>
              <a:ext uri="{FF2B5EF4-FFF2-40B4-BE49-F238E27FC236}">
                <a16:creationId xmlns:a16="http://schemas.microsoft.com/office/drawing/2014/main" id="{BAFE03B7-552D-4B99-B253-11FF7668B7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8088" y="3639413"/>
            <a:ext cx="3721100" cy="2781300"/>
          </a:xfrm>
          <a:prstGeom prst="rect">
            <a:avLst/>
          </a:prstGeom>
        </p:spPr>
      </p:pic>
      <p:pic>
        <p:nvPicPr>
          <p:cNvPr id="5" name="Picture 4">
            <a:extLst>
              <a:ext uri="{FF2B5EF4-FFF2-40B4-BE49-F238E27FC236}">
                <a16:creationId xmlns:a16="http://schemas.microsoft.com/office/drawing/2014/main" id="{A409077C-ED58-4471-AA82-DAAEDAD192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3912" y="5339089"/>
            <a:ext cx="868541" cy="1124605"/>
          </a:xfrm>
          <a:prstGeom prst="rect">
            <a:avLst/>
          </a:prstGeom>
        </p:spPr>
      </p:pic>
    </p:spTree>
    <p:extLst>
      <p:ext uri="{BB962C8B-B14F-4D97-AF65-F5344CB8AC3E}">
        <p14:creationId xmlns:p14="http://schemas.microsoft.com/office/powerpoint/2010/main" val="165087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617C98E-5CB9-48BF-9C3F-034049B746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
            <a:ext cx="9144000" cy="584775"/>
          </a:xfrm>
          <a:prstGeom prst="rect">
            <a:avLst/>
          </a:prstGeom>
          <a:noFill/>
        </p:spPr>
        <p:txBody>
          <a:bodyPr wrap="square" rtlCol="0">
            <a:spAutoFit/>
          </a:bodyPr>
          <a:lstStyle/>
          <a:p>
            <a:pPr algn="ctr"/>
            <a:r>
              <a:rPr lang="en-US" sz="3200" dirty="0">
                <a:solidFill>
                  <a:schemeClr val="bg2"/>
                </a:solidFill>
                <a:latin typeface="Eras Bold ITC" pitchFamily="34" charset="0"/>
              </a:rPr>
              <a:t>Joseph Receives/Oliver Teaches</a:t>
            </a:r>
          </a:p>
        </p:txBody>
      </p:sp>
      <p:sp>
        <p:nvSpPr>
          <p:cNvPr id="45" name="Rectangle 44"/>
          <p:cNvSpPr/>
          <p:nvPr/>
        </p:nvSpPr>
        <p:spPr>
          <a:xfrm>
            <a:off x="1524000" y="609600"/>
            <a:ext cx="4572000" cy="1477328"/>
          </a:xfrm>
          <a:prstGeom prst="rect">
            <a:avLst/>
          </a:prstGeom>
        </p:spPr>
        <p:txBody>
          <a:bodyPr>
            <a:spAutoFit/>
          </a:bodyPr>
          <a:lstStyle/>
          <a:p>
            <a:r>
              <a:rPr lang="en-US" dirty="0">
                <a:solidFill>
                  <a:schemeClr val="bg2"/>
                </a:solidFill>
              </a:rPr>
              <a:t>“The Lord taught Oliver Cowdery and the entire church membership that revelation for the Lord’s church will be given to and through only one man, the Lord’s prophet.”</a:t>
            </a:r>
          </a:p>
          <a:p>
            <a:endParaRPr lang="en-US" dirty="0">
              <a:solidFill>
                <a:schemeClr val="bg2"/>
              </a:solidFill>
            </a:endParaRPr>
          </a:p>
        </p:txBody>
      </p:sp>
      <p:sp>
        <p:nvSpPr>
          <p:cNvPr id="7" name="Rectangle 6"/>
          <p:cNvSpPr/>
          <p:nvPr/>
        </p:nvSpPr>
        <p:spPr>
          <a:xfrm>
            <a:off x="6400800" y="1143000"/>
            <a:ext cx="4114800" cy="1754326"/>
          </a:xfrm>
          <a:prstGeom prst="rect">
            <a:avLst/>
          </a:prstGeom>
        </p:spPr>
        <p:txBody>
          <a:bodyPr wrap="square">
            <a:spAutoFit/>
          </a:bodyPr>
          <a:lstStyle/>
          <a:p>
            <a:r>
              <a:rPr lang="en-US" dirty="0">
                <a:solidFill>
                  <a:schemeClr val="bg2"/>
                </a:solidFill>
              </a:rPr>
              <a:t>Joseph was responsible to receive commandments and revelations for the Church. Oliver was responsible to teach by the Comforter concerning the commandments and revelations that Joseph received.</a:t>
            </a:r>
          </a:p>
        </p:txBody>
      </p:sp>
      <p:sp>
        <p:nvSpPr>
          <p:cNvPr id="6" name="TextBox 5"/>
          <p:cNvSpPr txBox="1"/>
          <p:nvPr/>
        </p:nvSpPr>
        <p:spPr>
          <a:xfrm>
            <a:off x="152400" y="6519446"/>
            <a:ext cx="3657600" cy="338554"/>
          </a:xfrm>
          <a:prstGeom prst="rect">
            <a:avLst/>
          </a:prstGeom>
          <a:noFill/>
        </p:spPr>
        <p:txBody>
          <a:bodyPr wrap="square" rtlCol="0">
            <a:spAutoFit/>
          </a:bodyPr>
          <a:lstStyle/>
          <a:p>
            <a:pPr fontAlgn="base"/>
            <a:r>
              <a:rPr lang="en-US" sz="1600" dirty="0">
                <a:solidFill>
                  <a:schemeClr val="bg1"/>
                </a:solidFill>
              </a:rPr>
              <a:t>D&amp;C 28:1-2 and </a:t>
            </a:r>
            <a:r>
              <a:rPr lang="en-US" sz="1200" dirty="0" err="1">
                <a:solidFill>
                  <a:schemeClr val="bg1"/>
                </a:solidFill>
              </a:rPr>
              <a:t>Otten</a:t>
            </a:r>
            <a:r>
              <a:rPr lang="en-US" sz="1200" dirty="0">
                <a:solidFill>
                  <a:schemeClr val="bg1"/>
                </a:solidFill>
              </a:rPr>
              <a:t> &amp; Caldwell</a:t>
            </a:r>
          </a:p>
        </p:txBody>
      </p:sp>
      <p:sp>
        <p:nvSpPr>
          <p:cNvPr id="9" name="Rectangle 8"/>
          <p:cNvSpPr/>
          <p:nvPr/>
        </p:nvSpPr>
        <p:spPr>
          <a:xfrm>
            <a:off x="1676400" y="3657600"/>
            <a:ext cx="6324600" cy="2862322"/>
          </a:xfrm>
          <a:prstGeom prst="rect">
            <a:avLst/>
          </a:prstGeom>
        </p:spPr>
        <p:txBody>
          <a:bodyPr wrap="square">
            <a:spAutoFit/>
          </a:bodyPr>
          <a:lstStyle/>
          <a:p>
            <a:pPr marL="342900" indent="-342900">
              <a:buAutoNum type="arabicPeriod"/>
            </a:pPr>
            <a:r>
              <a:rPr lang="en-US" dirty="0">
                <a:solidFill>
                  <a:schemeClr val="bg2"/>
                </a:solidFill>
              </a:rPr>
              <a:t>The Lord reveals His mind and will to His appointed mouthpiece, the prophet.</a:t>
            </a:r>
          </a:p>
          <a:p>
            <a:pPr marL="342900" indent="-342900">
              <a:buAutoNum type="arabicPeriod"/>
            </a:pPr>
            <a:endParaRPr lang="en-US" dirty="0">
              <a:solidFill>
                <a:schemeClr val="bg2"/>
              </a:solidFill>
            </a:endParaRPr>
          </a:p>
          <a:p>
            <a:pPr marL="342900" indent="-342900">
              <a:buAutoNum type="arabicPeriod"/>
            </a:pPr>
            <a:r>
              <a:rPr lang="en-US" dirty="0">
                <a:solidFill>
                  <a:schemeClr val="bg2"/>
                </a:solidFill>
              </a:rPr>
              <a:t>All revelations that are binding upon the church membership will be presented to the Church for their sustaining vote. This is done in compliance with the Law of Common Consent.</a:t>
            </a:r>
          </a:p>
          <a:p>
            <a:pPr marL="342900" indent="-342900">
              <a:buAutoNum type="arabicPeriod"/>
            </a:pPr>
            <a:endParaRPr lang="en-US" dirty="0">
              <a:solidFill>
                <a:schemeClr val="bg2"/>
              </a:solidFill>
            </a:endParaRPr>
          </a:p>
          <a:p>
            <a:pPr marL="342900" indent="-342900">
              <a:buAutoNum type="arabicPeriod"/>
            </a:pPr>
            <a:r>
              <a:rPr lang="en-US" dirty="0">
                <a:solidFill>
                  <a:schemeClr val="bg2"/>
                </a:solidFill>
              </a:rPr>
              <a:t>Officers and members of the Church, who are authorized to teach, are charged with the responsibility to stay within the guidelines the Lord gave to Oliver Cowdery in D&amp;C 28:1-6</a:t>
            </a:r>
          </a:p>
        </p:txBody>
      </p:sp>
      <p:pic>
        <p:nvPicPr>
          <p:cNvPr id="21508" name="Picture 4" descr="http://en.fairmormon.org/images/3/32/Parson_BoM_Translation.png"/>
          <p:cNvPicPr>
            <a:picLocks noChangeAspect="1" noChangeArrowheads="1"/>
          </p:cNvPicPr>
          <p:nvPr/>
        </p:nvPicPr>
        <p:blipFill>
          <a:blip r:embed="rId3" cstate="print"/>
          <a:srcRect r="5556" b="5458"/>
          <a:stretch>
            <a:fillRect/>
          </a:stretch>
        </p:blipFill>
        <p:spPr bwMode="auto">
          <a:xfrm>
            <a:off x="4495800" y="1828800"/>
            <a:ext cx="1295400" cy="1676400"/>
          </a:xfrm>
          <a:prstGeom prst="rect">
            <a:avLst/>
          </a:prstGeom>
          <a:ln w="28575" cap="sq">
            <a:solidFill>
              <a:schemeClr val="bg1">
                <a:lumMod val="75000"/>
              </a:schemeClr>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C8453694-CBF4-4956-B051-EBCEEA8C531E}"/>
              </a:ext>
            </a:extLst>
          </p:cNvPr>
          <p:cNvPicPr>
            <a:picLocks noChangeAspect="1"/>
          </p:cNvPicPr>
          <p:nvPr/>
        </p:nvPicPr>
        <p:blipFill rotWithShape="1">
          <a:blip r:embed="rId4">
            <a:extLst>
              <a:ext uri="{28A0092B-C50C-407E-A947-70E740481C1C}">
                <a14:useLocalDpi xmlns:a14="http://schemas.microsoft.com/office/drawing/2010/main" val="0"/>
              </a:ext>
            </a:extLst>
          </a:blip>
          <a:srcRect l="8563" t="7841" r="7030" b="9332"/>
          <a:stretch/>
        </p:blipFill>
        <p:spPr>
          <a:xfrm>
            <a:off x="8931876" y="3478427"/>
            <a:ext cx="2040924" cy="2915249"/>
          </a:xfrm>
          <a:prstGeom prst="rect">
            <a:avLst/>
          </a:prstGeom>
        </p:spPr>
      </p:pic>
    </p:spTree>
    <p:extLst>
      <p:ext uri="{BB962C8B-B14F-4D97-AF65-F5344CB8AC3E}">
        <p14:creationId xmlns:p14="http://schemas.microsoft.com/office/powerpoint/2010/main" val="290819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97559C-15DC-4C0A-B921-BE70F725A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
            <a:ext cx="9144000" cy="584775"/>
          </a:xfrm>
          <a:prstGeom prst="rect">
            <a:avLst/>
          </a:prstGeom>
          <a:noFill/>
        </p:spPr>
        <p:txBody>
          <a:bodyPr wrap="square" rtlCol="0">
            <a:spAutoFit/>
          </a:bodyPr>
          <a:lstStyle/>
          <a:p>
            <a:pPr algn="ctr"/>
            <a:r>
              <a:rPr lang="en-US" sz="3200" dirty="0">
                <a:solidFill>
                  <a:schemeClr val="bg2"/>
                </a:solidFill>
                <a:latin typeface="Eras Bold ITC" pitchFamily="34" charset="0"/>
              </a:rPr>
              <a:t>True Divine Intervention</a:t>
            </a:r>
          </a:p>
        </p:txBody>
      </p:sp>
      <p:sp>
        <p:nvSpPr>
          <p:cNvPr id="45" name="Rectangle 44"/>
          <p:cNvSpPr/>
          <p:nvPr/>
        </p:nvSpPr>
        <p:spPr>
          <a:xfrm>
            <a:off x="1066800" y="1597729"/>
            <a:ext cx="6075404" cy="4278094"/>
          </a:xfrm>
          <a:prstGeom prst="rect">
            <a:avLst/>
          </a:prstGeom>
        </p:spPr>
        <p:txBody>
          <a:bodyPr wrap="square">
            <a:spAutoFit/>
          </a:bodyPr>
          <a:lstStyle/>
          <a:p>
            <a:r>
              <a:rPr lang="en-US" sz="2000" dirty="0">
                <a:solidFill>
                  <a:schemeClr val="bg2"/>
                </a:solidFill>
              </a:rPr>
              <a:t>The Prophet taught in 1833 that “it is contrary to the economy of God for any member of the Church, or any one, to receive instructions for those in authority, higher than themselves; </a:t>
            </a:r>
          </a:p>
          <a:p>
            <a:endParaRPr lang="en-US" sz="2000" dirty="0">
              <a:solidFill>
                <a:schemeClr val="bg2"/>
              </a:solidFill>
            </a:endParaRPr>
          </a:p>
          <a:p>
            <a:r>
              <a:rPr lang="en-US" sz="2000" dirty="0">
                <a:solidFill>
                  <a:schemeClr val="bg2"/>
                </a:solidFill>
              </a:rPr>
              <a:t>therefore you will see the impropriety of giving heed to them;</a:t>
            </a:r>
          </a:p>
          <a:p>
            <a:endParaRPr lang="en-US" sz="2000" dirty="0">
              <a:solidFill>
                <a:schemeClr val="bg2"/>
              </a:solidFill>
            </a:endParaRPr>
          </a:p>
          <a:p>
            <a:r>
              <a:rPr lang="en-US" sz="2000" dirty="0">
                <a:solidFill>
                  <a:schemeClr val="bg2"/>
                </a:solidFill>
              </a:rPr>
              <a:t>but if any person have a vision or a visitation from a heavenly messenger, it must be for his own benefit and instruction; for the fundamental principles, government, and doctrine of the Church are vested in the keys of the kingdom.”</a:t>
            </a:r>
          </a:p>
          <a:p>
            <a:r>
              <a:rPr lang="en-US" sz="1200" dirty="0">
                <a:solidFill>
                  <a:schemeClr val="bg2"/>
                </a:solidFill>
              </a:rPr>
              <a:t>Joseph Smith</a:t>
            </a:r>
          </a:p>
        </p:txBody>
      </p:sp>
      <p:sp>
        <p:nvSpPr>
          <p:cNvPr id="6" name="TextBox 5"/>
          <p:cNvSpPr txBox="1"/>
          <p:nvPr/>
        </p:nvSpPr>
        <p:spPr>
          <a:xfrm>
            <a:off x="238897" y="6519446"/>
            <a:ext cx="3657600" cy="338554"/>
          </a:xfrm>
          <a:prstGeom prst="rect">
            <a:avLst/>
          </a:prstGeom>
          <a:noFill/>
        </p:spPr>
        <p:txBody>
          <a:bodyPr wrap="square" rtlCol="0">
            <a:spAutoFit/>
          </a:bodyPr>
          <a:lstStyle/>
          <a:p>
            <a:pPr fontAlgn="base"/>
            <a:r>
              <a:rPr lang="en-US" sz="1600" dirty="0">
                <a:solidFill>
                  <a:schemeClr val="bg1"/>
                </a:solidFill>
              </a:rPr>
              <a:t>D&amp;C 28:3</a:t>
            </a:r>
            <a:endParaRPr lang="en-US" sz="1200" dirty="0">
              <a:solidFill>
                <a:schemeClr val="bg1"/>
              </a:solidFill>
            </a:endParaRPr>
          </a:p>
        </p:txBody>
      </p:sp>
      <p:pic>
        <p:nvPicPr>
          <p:cNvPr id="3" name="Picture 2">
            <a:extLst>
              <a:ext uri="{FF2B5EF4-FFF2-40B4-BE49-F238E27FC236}">
                <a16:creationId xmlns:a16="http://schemas.microsoft.com/office/drawing/2014/main" id="{AD4B9F49-B093-4D2D-ACD0-78361803CC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5428" y="1597729"/>
            <a:ext cx="2912571" cy="4128644"/>
          </a:xfrm>
          <a:prstGeom prst="rect">
            <a:avLst/>
          </a:prstGeom>
        </p:spPr>
      </p:pic>
    </p:spTree>
    <p:extLst>
      <p:ext uri="{BB962C8B-B14F-4D97-AF65-F5344CB8AC3E}">
        <p14:creationId xmlns:p14="http://schemas.microsoft.com/office/powerpoint/2010/main" val="400562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795BF24B-A5FF-4BD5-A845-8BCD15FD68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
            <a:ext cx="9144000" cy="584775"/>
          </a:xfrm>
          <a:prstGeom prst="rect">
            <a:avLst/>
          </a:prstGeom>
          <a:noFill/>
        </p:spPr>
        <p:txBody>
          <a:bodyPr wrap="square" rtlCol="0">
            <a:spAutoFit/>
          </a:bodyPr>
          <a:lstStyle/>
          <a:p>
            <a:pPr algn="ctr"/>
            <a:r>
              <a:rPr lang="en-US" sz="3200" dirty="0">
                <a:solidFill>
                  <a:schemeClr val="bg2"/>
                </a:solidFill>
                <a:latin typeface="Eras Bold ITC" pitchFamily="34" charset="0"/>
              </a:rPr>
              <a:t>Gift of Prophecy</a:t>
            </a:r>
          </a:p>
        </p:txBody>
      </p:sp>
      <p:sp>
        <p:nvSpPr>
          <p:cNvPr id="6" name="TextBox 5"/>
          <p:cNvSpPr txBox="1"/>
          <p:nvPr/>
        </p:nvSpPr>
        <p:spPr>
          <a:xfrm>
            <a:off x="164757" y="6473370"/>
            <a:ext cx="3657600" cy="338554"/>
          </a:xfrm>
          <a:prstGeom prst="rect">
            <a:avLst/>
          </a:prstGeom>
          <a:noFill/>
        </p:spPr>
        <p:txBody>
          <a:bodyPr wrap="square" rtlCol="0">
            <a:spAutoFit/>
          </a:bodyPr>
          <a:lstStyle/>
          <a:p>
            <a:pPr fontAlgn="base"/>
            <a:r>
              <a:rPr lang="en-US" sz="1600" dirty="0">
                <a:solidFill>
                  <a:schemeClr val="bg1"/>
                </a:solidFill>
              </a:rPr>
              <a:t>D&amp;C 28:3</a:t>
            </a:r>
            <a:endParaRPr lang="en-US" sz="1200" dirty="0">
              <a:solidFill>
                <a:schemeClr val="bg1"/>
              </a:solidFill>
            </a:endParaRPr>
          </a:p>
        </p:txBody>
      </p:sp>
      <p:sp>
        <p:nvSpPr>
          <p:cNvPr id="10" name="TextBox 9"/>
          <p:cNvSpPr txBox="1"/>
          <p:nvPr/>
        </p:nvSpPr>
        <p:spPr>
          <a:xfrm>
            <a:off x="1497772" y="1136822"/>
            <a:ext cx="4794422" cy="4955203"/>
          </a:xfrm>
          <a:prstGeom prst="rect">
            <a:avLst/>
          </a:prstGeom>
          <a:noFill/>
        </p:spPr>
        <p:txBody>
          <a:bodyPr wrap="square" rtlCol="0">
            <a:spAutoFit/>
          </a:bodyPr>
          <a:lstStyle/>
          <a:p>
            <a:pPr fontAlgn="base"/>
            <a:r>
              <a:rPr lang="en-US" sz="1600" dirty="0">
                <a:solidFill>
                  <a:schemeClr val="bg2"/>
                </a:solidFill>
              </a:rPr>
              <a:t>The Gift of Prophecy (D&amp;C 46:22)</a:t>
            </a:r>
          </a:p>
          <a:p>
            <a:pPr fontAlgn="base"/>
            <a:endParaRPr lang="en-US" sz="1600" dirty="0">
              <a:solidFill>
                <a:schemeClr val="bg2"/>
              </a:solidFill>
            </a:endParaRPr>
          </a:p>
          <a:p>
            <a:pPr fontAlgn="base"/>
            <a:r>
              <a:rPr lang="en-US" sz="1600" dirty="0">
                <a:solidFill>
                  <a:schemeClr val="bg2"/>
                </a:solidFill>
              </a:rPr>
              <a:t>Those who receive true revelations about the past, present, or future have the gift of prophecy. </a:t>
            </a:r>
          </a:p>
          <a:p>
            <a:pPr fontAlgn="base"/>
            <a:endParaRPr lang="en-US" sz="1600" dirty="0">
              <a:solidFill>
                <a:schemeClr val="bg2"/>
              </a:solidFill>
            </a:endParaRPr>
          </a:p>
          <a:p>
            <a:pPr fontAlgn="base"/>
            <a:r>
              <a:rPr lang="en-US" sz="1600" dirty="0">
                <a:solidFill>
                  <a:schemeClr val="bg2"/>
                </a:solidFill>
              </a:rPr>
              <a:t>Prophets have this gift, but we too can have it to help us govern our own lives (see 1 Corinthians 14:39). </a:t>
            </a:r>
          </a:p>
          <a:p>
            <a:pPr fontAlgn="base"/>
            <a:endParaRPr lang="en-US" sz="1600" dirty="0">
              <a:solidFill>
                <a:schemeClr val="bg2"/>
              </a:solidFill>
            </a:endParaRPr>
          </a:p>
          <a:p>
            <a:pPr fontAlgn="base"/>
            <a:r>
              <a:rPr lang="en-US" sz="1600" dirty="0">
                <a:solidFill>
                  <a:schemeClr val="bg2"/>
                </a:solidFill>
              </a:rPr>
              <a:t>We may receive revelations from God for ourselves and our own callings, but never for the Church or its leaders. </a:t>
            </a:r>
          </a:p>
          <a:p>
            <a:pPr fontAlgn="base"/>
            <a:endParaRPr lang="en-US" sz="1600" dirty="0">
              <a:solidFill>
                <a:schemeClr val="bg2"/>
              </a:solidFill>
            </a:endParaRPr>
          </a:p>
          <a:p>
            <a:pPr fontAlgn="base"/>
            <a:r>
              <a:rPr lang="en-US" sz="1600" dirty="0">
                <a:solidFill>
                  <a:schemeClr val="bg2"/>
                </a:solidFill>
              </a:rPr>
              <a:t>It is contrary to the order of heaven for a person to receive revelation for someone over whom he or she does not preside. </a:t>
            </a:r>
          </a:p>
          <a:p>
            <a:pPr fontAlgn="base"/>
            <a:endParaRPr lang="en-US" sz="1600" dirty="0">
              <a:solidFill>
                <a:schemeClr val="bg2"/>
              </a:solidFill>
            </a:endParaRPr>
          </a:p>
          <a:p>
            <a:pPr fontAlgn="base"/>
            <a:r>
              <a:rPr lang="en-US" sz="1600" dirty="0">
                <a:solidFill>
                  <a:schemeClr val="bg2"/>
                </a:solidFill>
              </a:rPr>
              <a:t>If we truly have the gift of prophecy, we will not receive any revelation that does not agree with what the Lord has said in the scriptures.</a:t>
            </a:r>
          </a:p>
          <a:p>
            <a:pPr fontAlgn="base"/>
            <a:r>
              <a:rPr lang="en-US" sz="1200" dirty="0">
                <a:solidFill>
                  <a:schemeClr val="bg2"/>
                </a:solidFill>
              </a:rPr>
              <a:t>Gospel Principles</a:t>
            </a:r>
          </a:p>
        </p:txBody>
      </p:sp>
      <p:grpSp>
        <p:nvGrpSpPr>
          <p:cNvPr id="8" name="Group 7"/>
          <p:cNvGrpSpPr/>
          <p:nvPr/>
        </p:nvGrpSpPr>
        <p:grpSpPr>
          <a:xfrm>
            <a:off x="6934200" y="685800"/>
            <a:ext cx="2667000" cy="5029200"/>
            <a:chOff x="838200" y="76200"/>
            <a:chExt cx="2667000" cy="5029200"/>
          </a:xfrm>
        </p:grpSpPr>
        <p:grpSp>
          <p:nvGrpSpPr>
            <p:cNvPr id="9" name="Group 17"/>
            <p:cNvGrpSpPr/>
            <p:nvPr/>
          </p:nvGrpSpPr>
          <p:grpSpPr>
            <a:xfrm>
              <a:off x="838200" y="76200"/>
              <a:ext cx="2667000" cy="5029200"/>
              <a:chOff x="838200" y="76200"/>
              <a:chExt cx="2667000" cy="5029200"/>
            </a:xfrm>
          </p:grpSpPr>
          <p:grpSp>
            <p:nvGrpSpPr>
              <p:cNvPr id="12" name="Group 17"/>
              <p:cNvGrpSpPr/>
              <p:nvPr/>
            </p:nvGrpSpPr>
            <p:grpSpPr>
              <a:xfrm flipH="1">
                <a:off x="2209800" y="1447800"/>
                <a:ext cx="1295400" cy="3429000"/>
                <a:chOff x="685800" y="1447800"/>
                <a:chExt cx="1295400" cy="3124200"/>
              </a:xfrm>
            </p:grpSpPr>
            <p:sp>
              <p:nvSpPr>
                <p:cNvPr id="28" name="Bent Arrow 27"/>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28"/>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16"/>
              <p:cNvGrpSpPr/>
              <p:nvPr/>
            </p:nvGrpSpPr>
            <p:grpSpPr>
              <a:xfrm>
                <a:off x="838200" y="1447800"/>
                <a:ext cx="1295400" cy="3429000"/>
                <a:chOff x="685800" y="1447800"/>
                <a:chExt cx="1295400" cy="3429000"/>
              </a:xfrm>
            </p:grpSpPr>
            <p:sp>
              <p:nvSpPr>
                <p:cNvPr id="26" name="Bent Arrow 25"/>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828800" y="1344706"/>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nut 18"/>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1295400" y="2286000"/>
              <a:ext cx="1905000" cy="1569660"/>
            </a:xfrm>
            <a:prstGeom prst="rect">
              <a:avLst/>
            </a:prstGeom>
          </p:spPr>
          <p:txBody>
            <a:bodyPr wrap="square">
              <a:spAutoFit/>
            </a:bodyPr>
            <a:lstStyle/>
            <a:p>
              <a:pPr algn="ctr"/>
              <a:r>
                <a:rPr lang="en-US" sz="1600" b="1" i="1" dirty="0"/>
                <a:t>The President of the Church is the only person who can receive revelation for the whole Church.</a:t>
              </a:r>
              <a:r>
                <a:rPr lang="en-US" sz="1600" b="1" dirty="0"/>
                <a:t> </a:t>
              </a:r>
              <a:endParaRPr lang="en-US" sz="1600" dirty="0">
                <a:solidFill>
                  <a:schemeClr val="bg1"/>
                </a:solidFill>
              </a:endParaRPr>
            </a:p>
          </p:txBody>
        </p:sp>
      </p:grpSp>
    </p:spTree>
    <p:extLst>
      <p:ext uri="{BB962C8B-B14F-4D97-AF65-F5344CB8AC3E}">
        <p14:creationId xmlns:p14="http://schemas.microsoft.com/office/powerpoint/2010/main" val="325042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3887</Words>
  <Application>Microsoft Office PowerPoint</Application>
  <PresentationFormat>Widescreen</PresentationFormat>
  <Paragraphs>177</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 Light</vt:lpstr>
      <vt:lpstr>Calibri</vt:lpstr>
      <vt:lpstr>Eras Bold ITC</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9</cp:revision>
  <dcterms:created xsi:type="dcterms:W3CDTF">2018-04-20T14:55:15Z</dcterms:created>
  <dcterms:modified xsi:type="dcterms:W3CDTF">2020-07-09T14:26:18Z</dcterms:modified>
</cp:coreProperties>
</file>