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2" r:id="rId6"/>
    <p:sldId id="261" r:id="rId7"/>
    <p:sldId id="263" r:id="rId8"/>
    <p:sldId id="265" r:id="rId9"/>
    <p:sldId id="271" r:id="rId10"/>
    <p:sldId id="264" r:id="rId11"/>
    <p:sldId id="266" r:id="rId12"/>
    <p:sldId id="267" r:id="rId13"/>
    <p:sldId id="268" r:id="rId14"/>
    <p:sldId id="274" r:id="rId15"/>
    <p:sldId id="275" r:id="rId16"/>
    <p:sldId id="276" r:id="rId17"/>
    <p:sldId id="285" r:id="rId18"/>
    <p:sldId id="278" r:id="rId19"/>
    <p:sldId id="277" r:id="rId20"/>
    <p:sldId id="269" r:id="rId21"/>
    <p:sldId id="270" r:id="rId22"/>
    <p:sldId id="279" r:id="rId23"/>
    <p:sldId id="280" r:id="rId24"/>
    <p:sldId id="282" r:id="rId25"/>
    <p:sldId id="283" r:id="rId26"/>
    <p:sldId id="284" r:id="rId27"/>
    <p:sldId id="281" r:id="rId28"/>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lifornian FB" panose="0207040306080B030204" pitchFamily="18" charset="0"/>
      <p:regular r:id="rId35"/>
      <p:bold r:id="rId36"/>
      <p:italic r:id="rId37"/>
    </p:embeddedFont>
    <p:embeddedFont>
      <p:font typeface="Colonna MT" panose="04020805060202030203" pitchFamily="82" charset="0"/>
      <p:regular r:id="rId38"/>
    </p:embeddedFont>
    <p:embeddedFont>
      <p:font typeface="Comic Sans MS" panose="030F0702030302020204" pitchFamily="66"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E1EC-9DCD-4D98-85C8-3380793B38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4B2D8A-4733-4AD1-AC6F-EDFC976F6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EDAA13-6902-410F-BC45-22D39E7B77F9}"/>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5" name="Footer Placeholder 4">
            <a:extLst>
              <a:ext uri="{FF2B5EF4-FFF2-40B4-BE49-F238E27FC236}">
                <a16:creationId xmlns:a16="http://schemas.microsoft.com/office/drawing/2014/main" id="{B537F5E8-BFC7-4C23-921A-9E693ACC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4117B-48B6-4435-8243-49692A38633A}"/>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46889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8404-ADBF-4AB0-94C2-DE9594A23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0D99B-0EDE-403C-A977-6EAF32C8F9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21443-9CDA-4919-B2E7-9A800CC60FDB}"/>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5" name="Footer Placeholder 4">
            <a:extLst>
              <a:ext uri="{FF2B5EF4-FFF2-40B4-BE49-F238E27FC236}">
                <a16:creationId xmlns:a16="http://schemas.microsoft.com/office/drawing/2014/main" id="{1D8D19A2-DA67-4188-A1EA-FDF873DA1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C5592-5329-4B0E-B78D-88D004F3F82C}"/>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80534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6E41C-4F82-4ED5-92F3-855528CADA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7E3CD9-AFD5-4632-89E0-56D5A577B6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6BCA8-5D42-4990-A1E1-278FBFE20C2B}"/>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5" name="Footer Placeholder 4">
            <a:extLst>
              <a:ext uri="{FF2B5EF4-FFF2-40B4-BE49-F238E27FC236}">
                <a16:creationId xmlns:a16="http://schemas.microsoft.com/office/drawing/2014/main" id="{8E190611-370C-4CDB-9EF7-86986DBFE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2CFF2-4FDB-4691-9F2D-2EE45633DF42}"/>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330148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4245-4994-4104-8C1A-4E8441CBF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C6750-A4E3-410E-BBB5-BE26E07729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17B08-D9E6-45B2-B77E-CE8BB6501985}"/>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5" name="Footer Placeholder 4">
            <a:extLst>
              <a:ext uri="{FF2B5EF4-FFF2-40B4-BE49-F238E27FC236}">
                <a16:creationId xmlns:a16="http://schemas.microsoft.com/office/drawing/2014/main" id="{AD3B8180-577C-4823-8AA7-CE23FD2BC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E79E7-FAB9-4783-82F9-71F490C1CF3D}"/>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196415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9BF4-6FA7-4AB3-BDC0-61866DCDC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DEE1F-4200-4D04-99EC-E100F31C6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E1FD46-E964-4973-B2CB-947C7C02EE58}"/>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5" name="Footer Placeholder 4">
            <a:extLst>
              <a:ext uri="{FF2B5EF4-FFF2-40B4-BE49-F238E27FC236}">
                <a16:creationId xmlns:a16="http://schemas.microsoft.com/office/drawing/2014/main" id="{72D2AFED-996F-40C6-8054-EE26AB272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26321-7DCB-4952-886D-48CB04CEDDCC}"/>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247340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0E67-05EC-4B11-A51D-83156FDD4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E8611-BEC1-4000-92D8-688C9EA32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FBC7EA-9396-4B16-9F18-94215F2436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5DD74-58C8-498C-B290-56A9A23E05F3}"/>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6" name="Footer Placeholder 5">
            <a:extLst>
              <a:ext uri="{FF2B5EF4-FFF2-40B4-BE49-F238E27FC236}">
                <a16:creationId xmlns:a16="http://schemas.microsoft.com/office/drawing/2014/main" id="{3E2C93F8-1A6C-47C7-B8A1-A72E34EDA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D936D-820D-4848-A0AA-2D4E2AD03192}"/>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27668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5797-80E9-4F55-A083-8EDABC376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CBD253-4AF2-4394-B935-09EDCF0F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D6E0A2-4616-45F6-908B-1AB16CD15C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2800F7-0355-4DD5-8234-6E459C46D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5CDA6-866F-4338-BB70-8AEB141C3E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E9C34-AD4C-4553-993D-EB83381CC121}"/>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8" name="Footer Placeholder 7">
            <a:extLst>
              <a:ext uri="{FF2B5EF4-FFF2-40B4-BE49-F238E27FC236}">
                <a16:creationId xmlns:a16="http://schemas.microsoft.com/office/drawing/2014/main" id="{DC657631-629E-4F9C-B651-83DD03C4A0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AD287-91C9-46A5-98DF-F12D4BCF634B}"/>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232307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960E-2958-4B84-933A-A98623058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2CA118-4FFD-4B67-8942-F57864F96228}"/>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4" name="Footer Placeholder 3">
            <a:extLst>
              <a:ext uri="{FF2B5EF4-FFF2-40B4-BE49-F238E27FC236}">
                <a16:creationId xmlns:a16="http://schemas.microsoft.com/office/drawing/2014/main" id="{B65EA35E-C229-461D-B3F0-E9FD96DE7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A2832-49F7-48E2-ABB5-C9B7393E2DE8}"/>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118260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47BED-D610-45E9-9676-131F1F91FDF3}"/>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3" name="Footer Placeholder 2">
            <a:extLst>
              <a:ext uri="{FF2B5EF4-FFF2-40B4-BE49-F238E27FC236}">
                <a16:creationId xmlns:a16="http://schemas.microsoft.com/office/drawing/2014/main" id="{346E4905-955F-4E56-BBC1-185F59D92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32908C-6579-4036-8E5D-ADE294028143}"/>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386633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C235-D8E9-4BB7-9090-AF1435451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4FD35F-8582-4ACE-A568-A38C82809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F8267-D727-44E6-A7C3-4016E1B84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B3B66D-0638-4703-B413-1DB4D33A2AFF}"/>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6" name="Footer Placeholder 5">
            <a:extLst>
              <a:ext uri="{FF2B5EF4-FFF2-40B4-BE49-F238E27FC236}">
                <a16:creationId xmlns:a16="http://schemas.microsoft.com/office/drawing/2014/main" id="{1A7E912D-6318-44D2-AE70-BDAF5AAA5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8C071-5943-4C7D-91CB-0D20B8413138}"/>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96911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1075-0075-4A40-BECC-342102C16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6E267E-D363-4A3E-9AE3-B66CA2D41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38122-3848-4CAB-BAAA-458D90D61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A2043-FAAA-43B5-9802-8CDF8C65DAFF}"/>
              </a:ext>
            </a:extLst>
          </p:cNvPr>
          <p:cNvSpPr>
            <a:spLocks noGrp="1"/>
          </p:cNvSpPr>
          <p:nvPr>
            <p:ph type="dt" sz="half" idx="10"/>
          </p:nvPr>
        </p:nvSpPr>
        <p:spPr/>
        <p:txBody>
          <a:bodyPr/>
          <a:lstStyle/>
          <a:p>
            <a:fld id="{4C7CBCCE-7215-44F8-B072-0A92385E5602}" type="datetimeFigureOut">
              <a:rPr lang="en-US" smtClean="0"/>
              <a:t>7/9/2020</a:t>
            </a:fld>
            <a:endParaRPr lang="en-US"/>
          </a:p>
        </p:txBody>
      </p:sp>
      <p:sp>
        <p:nvSpPr>
          <p:cNvPr id="6" name="Footer Placeholder 5">
            <a:extLst>
              <a:ext uri="{FF2B5EF4-FFF2-40B4-BE49-F238E27FC236}">
                <a16:creationId xmlns:a16="http://schemas.microsoft.com/office/drawing/2014/main" id="{997F44E8-7505-411E-ADFB-C63C40040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A9BE6-BB1A-472A-A9E0-8A72C7DC67E4}"/>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18312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B94BD-1E1A-40EF-B5CB-5F2D0EAA4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F79163-9124-49FA-8915-723AEEF91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343BD-F04E-4EC9-BE68-E2935A2DE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BCCE-7215-44F8-B072-0A92385E5602}" type="datetimeFigureOut">
              <a:rPr lang="en-US" smtClean="0"/>
              <a:t>7/9/2020</a:t>
            </a:fld>
            <a:endParaRPr lang="en-US"/>
          </a:p>
        </p:txBody>
      </p:sp>
      <p:sp>
        <p:nvSpPr>
          <p:cNvPr id="5" name="Footer Placeholder 4">
            <a:extLst>
              <a:ext uri="{FF2B5EF4-FFF2-40B4-BE49-F238E27FC236}">
                <a16:creationId xmlns:a16="http://schemas.microsoft.com/office/drawing/2014/main" id="{6DCB976C-FF5F-455D-BCBE-2A4DD7731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A6B4C-B272-40D5-891B-30999A310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A0ED8-0159-4BCE-9319-47BAD5C5C79F}" type="slidenum">
              <a:rPr lang="en-US" smtClean="0"/>
              <a:t>‹#›</a:t>
            </a:fld>
            <a:endParaRPr lang="en-US"/>
          </a:p>
        </p:txBody>
      </p:sp>
    </p:spTree>
    <p:extLst>
      <p:ext uri="{BB962C8B-B14F-4D97-AF65-F5344CB8AC3E}">
        <p14:creationId xmlns:p14="http://schemas.microsoft.com/office/powerpoint/2010/main" val="303040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B126B-B02E-48CB-B484-1A94305C5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96"/>
            <a:ext cx="12192000" cy="6944496"/>
          </a:xfrm>
          <a:prstGeom prst="rect">
            <a:avLst/>
          </a:prstGeom>
        </p:spPr>
      </p:pic>
    </p:spTree>
    <p:extLst>
      <p:ext uri="{BB962C8B-B14F-4D97-AF65-F5344CB8AC3E}">
        <p14:creationId xmlns:p14="http://schemas.microsoft.com/office/powerpoint/2010/main" val="384741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DC947A-7C62-4EAB-8815-9065CDC77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1" name="TextBox 30"/>
          <p:cNvSpPr txBox="1"/>
          <p:nvPr/>
        </p:nvSpPr>
        <p:spPr>
          <a:xfrm>
            <a:off x="0" y="6488668"/>
            <a:ext cx="3733800" cy="369332"/>
          </a:xfrm>
          <a:prstGeom prst="rect">
            <a:avLst/>
          </a:prstGeom>
          <a:noFill/>
        </p:spPr>
        <p:txBody>
          <a:bodyPr wrap="square" rtlCol="0">
            <a:spAutoFit/>
          </a:bodyPr>
          <a:lstStyle/>
          <a:p>
            <a:r>
              <a:rPr lang="en-US" dirty="0">
                <a:solidFill>
                  <a:schemeClr val="bg1"/>
                </a:solidFill>
              </a:rPr>
              <a:t>D&amp;C 29:7 Elder Neil L. Andersen</a:t>
            </a:r>
          </a:p>
        </p:txBody>
      </p:sp>
      <p:sp>
        <p:nvSpPr>
          <p:cNvPr id="33" name="Rectangle 32"/>
          <p:cNvSpPr/>
          <p:nvPr/>
        </p:nvSpPr>
        <p:spPr>
          <a:xfrm>
            <a:off x="554805" y="891569"/>
            <a:ext cx="10757042" cy="1200329"/>
          </a:xfrm>
          <a:prstGeom prst="rect">
            <a:avLst/>
          </a:prstGeom>
        </p:spPr>
        <p:txBody>
          <a:bodyPr wrap="square">
            <a:spAutoFit/>
          </a:bodyPr>
          <a:lstStyle/>
          <a:p>
            <a:pPr fontAlgn="base"/>
            <a:r>
              <a:rPr lang="en-US" sz="2400" dirty="0">
                <a:solidFill>
                  <a:schemeClr val="bg1"/>
                </a:solidFill>
              </a:rPr>
              <a:t>“Your mission will be a sacred opportunity to bring others to Christ and help prepare for the Second Coming of the Savior.</a:t>
            </a:r>
          </a:p>
          <a:p>
            <a:pPr fontAlgn="base"/>
            <a:r>
              <a:rPr lang="en-US" sz="2400" dirty="0">
                <a:solidFill>
                  <a:schemeClr val="bg1"/>
                </a:solidFill>
              </a:rPr>
              <a:t>“The Lord has long spoken of the necessary preparations for His Second Coming.</a:t>
            </a:r>
          </a:p>
        </p:txBody>
      </p:sp>
      <p:sp>
        <p:nvSpPr>
          <p:cNvPr id="21506" name="AutoShape 2" descr="data:image/jpeg;base64,/9j/4AAQSkZJRgABAQAAAQABAAD/2wCEAAkGBhQSERUUExQWFRUVGBwYGBgXFxwcHRwYGB4cHxgcFxgXHCceGRwkHhcYHy8gIycpLCwsHR8xNTAqNSYrLCkBCQoKDAwMDQ0MDSkYHhgpKSkpKSkpKSkpKSkpKSkpKSkpKSkpKSkpKSkpKSkpKSkpKSkpKSkpKSkpKSkpKSkpKf/AABEIAKwBJAMBIgACEQEDEQH/xAAcAAABBAMBAAAAAAAAAAAAAAAGAwQFBwABAgj/xABCEAABAwIEBAMGBAYBAgQHAAABAgMRACEEBRIxBkFRYSJxgQcTMpGhsULB0fAUI1JicuGCkrIWQ6LxFSQzU2Ojwv/EABQBAQAAAAAAAAAAAAAAAAAAAAD/xAAUEQEAAAAAAAAAAAAAAAAAAAAA/9oADAMBAAIRAxEAPwBuv2dISCom6SNXO3T7mfKozH8GaENraVIIFt+UcusKHyo/wOaB1BSlJhKAqepmDPlEXqP4j4ubwaBOlTseFsRJP4tZuEpFxaSST0mgrZvOnMIQByvpImbJ+KbRI+/Sho4gkmblRvPM85p1neZqefU4oaSoiAJgAAAAT5UxdHP7UGnBBI8q0gVo1qg2s2PleaTJpQmK0BQcpE0us6RHPn+lYlIAnny/WkyaDVbrVZQdgV3ppNNdigwiuCK6Ua5oOaylAmlmMItfwIUv/FJV/wBoNA1rsCnD2DWg+NCkT/Ukp+WoA1yUUCYpRKa4pRCD+fp+dBytFIlNOF0koUCZrVbIrVBlZWxWRQarK3FZFBuK2KwGtxQbrKytzQYBWRXQFboNhNZW01lAS4Hi1SEnkoCPijV4tV7dY9BHOoTOc1W86VrmSAIPKOXzk+tNXjBIG1cOLnfeg06uU0lFZWUGqwCsNboNgU5YwC1JUsIUUpEqISSADtqIEAWNz0pbJ8ncxDiW2wJJuSYSB1UTsK9I8I8OM4LDJZQASQPeL/8AuKi5M8t4GwFB5ggqvv0/1S7eVuq2bWe+kx89q9M4zgbAu6icM2lat1tjQqfNET5bUJZz7O30Nn3Sg8ASSmNKyOVjIMCdrnpyoKswHB8qAcXHUJExA5k29B2qZ/8ACGGEWUZHNSh9jS+GX8cAmLQUyZJG6TztzFKv4kJkqMBIk9gL7DbnQQGdZThWEgwsqVskOcupJCrUPe6SonSYPIKIv5KsJ8xeu8djS6tSyTcyJ5DkKQoHeFylaztpE3KhAkbiDcnyqdy/hxkfHqWfPSPkDP1pjl+aagEOLgj4Vm8D+lUfQ/Opht8oQh0J8KTpcFlC/wCIHaD+lAR5VlWGQBLLQkwCpIMnpKpvRbgQEFSEDSpsalISNJjsBvVf4DFDUtlZ8Do1NE3CVdvp+zRFlmaKhtQtiGle6cBF1t7iTztAnfagM3FNOpb94lDrbn4lAFIPQhWxqtuLPZiEqU5hUrUAqFMD4k6jZSCfib9PD1o4wTsIWjQPdrMpTN0nt18qlEulQQqDrTYwCQpPeKCqW/ZY6pAUhKkrA8SF3UZH/l6gkTMib1KZR7OCtlYcCgSPCHCJ7aVJUUpUCNikSJFWg2ZvBT27dCRzpRCJJ5225+oO9BSGK9l+II8KQhYsUyCN7HVqOlVx4TvQnnmSuYZYS4jQTMdCRZWk/cbia9NFi5iO4Inffe/pUdxDwyzimihxCTJkEi6TG4IuDy7jeaDzJE7X7VtGHUSAEkk7ACT6AXq0809ljjSVKw7l0jVoUEkkcylRH0N+55gTz7zZ8cpMwTeARvAbIB2PXY0ESplQMFJBG4IIPqDtWkNkgkAkDcgSB5nlUr/EgEafCoX1JSqT3IWv7JqYy7Gvn4XFqj/8Qt/kIk+k0AgBIkV0mj9hTDp04nDJKt/eJZU2o9yAQVeYTTXEcJYR+f4bEaFiZQ4hYBHLTJUodDv6UAXWV28yUqKVAgg39O4sa4igytisisoO62BWJrqg1prdZWUGnbma50QL36fvoKUXby5fvpSRlR60CRFainjeAPP6Ug42UmDQJRUzw9ww7i3NLYAAuparJSB1PM9Ei5p5wdwevGuxOhtMFaj/AEzcI5KVY25c6vDKuH28O2htpOlCVSBckk7kkyZMST5CwoK3Z4d/h4LerwqgqMpBVeFQfTrtbej3hDiguS26RqEAHa0Wn7x6VznqW20yCR08IMzzNif3zqvk4pDZJRdRMyUgkAGboXYk78r2tQXJmHEeHwwl95DYE7quY6JFzyt3oNzT234VCiGmnHQI8RIbBnsoFVtrigb2hMgtsYkWW6Dr77AwSdrbUCiT9vnymgJOKONV4t8uBptmd0pEyr+tRO6iLSBUS9nalNLQYJVEkf0jtTAt/vy3rWgUHCUDmY9K2WlC5Bjr/utFFK4Z0CxAI57/AJEUG22yYgTv9LmZpxhcStudCikHcA2PmDY+tI4xoJUNCiQRYm1Yl2bn9xQT2BzEOBCVgBSPgIsCRsP7TbyopyrHeKTM8yaAUNyJqewGOKgFH4iSFeYj7gg+c0Fi4LFKX8JgdSN/Kp3L8Qu0KSR++YNB+TZhKQT4bTeLURZfibDSmE7j77UBGkE3JHkD16101qsQY7HfysfyprhnhJKU+JUTbpYSeldOLUggyk6jBBsP+P8Augf4omx59e350kHCQb3Nr1ilyPF4fS3bv8qRdccBg6VIPPeOnSgcqwitSVpPwpIjzgfrQJxvwSMQy8poJDnvfeIt/UAXEauUq1Hpt5k3YxJmIsO/+6dvYYECdpmg80u5UhsqQ806h1Bgw4kC39q0k95B5im6sO3EtHSoTZauX9v8sDrzqxva1lPvsQ2ptJMNFTmmJkGAbnnttyFVnh25VASkk7BciekFJT9xQSWT5gUTq0KSqBpWlJSroAtN0K6FQArRzUF0rVqXKYmYWmdtKlSbEmUqJESLb1HYk6VKTp0AiFJ3g2NiZO4B3P641i9KtW5IVPeQoC3SFGfSg3mMq0q3kXIM8yB/2m35EUyp48kpTpvFtRi0/oJN+9N/d+dAlWwK3prYFBtNdVymuqDVbrKygc4XK1umeXU86nsFkiU9+5/SnmAA0+VP8M2tR8CQB1UL/Kg6YypsRIk+U05zPhdt5rwtkLRdPKeoPY0qEwRrWZ5iSPoKmctfb2+sH7mgZZHnqUNpQNISBfSmIJ8rxBERe3KnjfGPvE6EIm2olN0lI+Ig7EDfnyBtugxwml99wpJA1J2gSFRY9rr/AGKLcvwLbaG4SNRMKsNlJg8tpAPrQDB4ZxGIUA+ogxaDbSD4Y3kXFz68jU3geAGm+52m085vHQ+XWiNTgAaPMFI9Ckg/lWDEX8io+h/2DQV57QuB0u4YPNaveN6pSSBISfGNOwUINge4kWqnGmlLVpQkrJFgkEkjkYG/nXp7FYEOa72UUK9RY/NIANMcg4Ww+FENthJubi9970FP5L7KMY8se9T7lPMqgn5CRRc77CmiyrS+577SdM6QjVy1eGYnvVkYrMENAayOw5nyH50kznzOkq16YmQd7dhM+k0Hl7MMvcYdW06kocQSlSTuCOv5HmIpbKMmXiXPdtDUrf0+dWZ7ZMay+2ytCEBz3kBUEOFOk6gq0FM6YEmPoZP2a5IllgLIGtckmL+QPSg1wp7JmmlBbxK1xsSCm4gyAL77Ujn/ALFEwpzCLKF7hCiNPkCBKaspnlTxCqDy2vDLbcW06nStCiFDoeYMeh9ac4NJ8YTvAV/0yFR3g/Sj72y5UhDzL6UgKXqQsjnpgpnqYkVXwchSSN5H3g/mKAkyJckaiDeQOXrRrhH9gBJMVW2U4og2O3ajnI8RItePmaAswT/UfKn5SXBt4eUiZPkeVQKc0bbUAtaQr+nc/IXqSb4hZiSogdShYHzKYoF8qxCVpASq/JKhzG8GnaAsHxJ8tjPeYtQ2pLZcLjbp0HxHRCkyZBAjbYntS7WOMfyzpO/i1Kt6k0E8MBMmIPX7+ld4Z/wQqLfuKjWFqKfiUfpJ+c1oF1BmAeoPSgkUoQDqtyvz8u+9AuM9nrLmJUrTCTcgbAknYcrEUZsqBG2/T/fP0pZoJBvv+96AaX7JsGsfCQY5Hz2G3Oq9479nX/w9CH21laCvQrUBKSbp25GCJq9kqIqB43yY4vAvsgallOpAn8aCFJEn/GPWg8+4fFtmQ4ItZQAlP6jYR0noDTnAYFLwSEzqn4BeZMH3Z6mwg84E3BqFIpTDOFKgQY87D/2oJB3CI0IUBM+FV7agJkdJSQQD3sYmmuOy1TREggHaR5emyk/MHYilmMYClxKz8SdSSf607T5yfXzNY5mRKQJhIFgP6htbaNx69KCOFbra1XrVBlZWVlAW5Q9+ECSfpRIl5CRC1BtPO/iJoFbzFTQ8O5+ZNLYTJMTiiCU256iQJ6gRb0oDLD57hdUJcQJi5BM+VudE7GGQUpUFBQVzT9ZqunvZi6hpbynUpSkSBBkxFhJE26dKJeC8qLejViCUgyADA9dXpQWE0x7tCrciP3+7TTJOI0HUvw7/ABWudonnaAOwoQ41w+YPlPuEqSwFwIXBUf6jEeHwmJPSijLslZDCBiAHnNI1FSlHyAE8hagkziJG4teAZjzitthUCxOoT8//AHAoazFjCpj3B9yu4BbXad7pmCaJsC4VMzKirTGqLztI3vQc4bEE35cr7xubd7elRWfZ4th9IGxbBuSeZFki02qUw7aUpCURCbWMx58586CvaBmJS+yltJU4GhYAndSiJjyoCNrCKcOpxcFXaTHKOnpTh3IECDrUP8hQFhMNnDg1BfuREAKUAY62Bp5wvisenHKafxAcQ3GsagtJ1JMaSAAkjmOtAJ4fhN041aX1FYbWfETuAZSRPIi8CrXycjlYRsKDEe8VjH3VKBS46oIj+gHwk8oiIqaZz9QPu8O0X3ed4Qn/ACXt6UB4wKXFAi38zR4veYawn3ew7gqI+tSGQcdF533D7CmXYsoeJCo3hQFqBL2oZOX8GpQ+Jkhz/iJC/wD0kn0qqShKETF4n8h9TVucWZmtGDeEEKWHACBs2NyB3B0g7XmqRzN4+5sf6R6fsUCeFxgb28Suk/c1LYLN3FGCSlPRJI+ZFzQzhlgVIIxm1BbPCeagEDSnlsAPyvVgtQpMwINUXkuZuW0kIH9Sj+VTuN4vxWFLak4lt9KzBbATaOwunzoDPPMv0LBSBCheABceXUEfKlMJhOcU2yzOf4hMnZK7E9LSJ7TUqHhIT2n03/OgeYBodNrU5ew2ocqRabMQCE/U03Zx6ku+7WQq0yBHp+dAhmQLWlwf4n8u19qVS6HUagL84rXEeJTo91aVmb9B/uh/AYpbbiheBuPWgJWVqHIxTrobz0pjhX1OJlPh+tQmH4nV/FLw7jakrTF9xpNwbbSDNBUntI4ZTgsYUoUS26PeonkFKVKZ5wRv0IoVBqx/bZi0LxLISZU2hQUOgJEfnVbhNB0KyaWwmBccVpbQtapiEpJ+1SaODsWUqV7hYCApRkQYSJMJ38qCGrJrKygyaysrKC08s4Eb0hSoUoDfSfD3E2MdN6nE4cpGloJWqLEkpbnudNj2E0vwjxJqSElVuYFTbTZaUU6dbSjIO++4UPzoK/z/AIYxLyXF4lalIbSFNk6UpTCTq8LatBJXABkqIrnhjErw6my40TqgkKEyki0SIFWW622tBQUyk7pI3i/rULxEhAWlKokiT6dI9KDHcFiFOKcadCsK4kFDUAFC7TeLixi/4o5VCZ2rF60NNIgLPicUsJSPM/EB1gT03om4cxen+WASnlHI/s1MoQCbHSaCuMZwi+88lkvFTTSkrSptKUtkKSZhpIEKCoBUVKURRjlGGLYU25CkxpUBMEEcuYsaI2GjzV8rUg/hAFT13oIjCZI3hm9LKQG/OTJt4juT3oZzZIDzj4GqISLiSlIAGkSCRabA70cIKQSiZBEKFMMTw83GnSE7KQuBMjYE9pM0AJj80xDrI0qbRChDRMrUb3IWEIIAvpKiPOueEMEtt4uvwvWrVAQEJ7kISYggAi1WG1gQCCppOsfjhJv1CommWZ4URr7knvQC2PyN1Dq1lXvGnVqKNIA0gmdJ0iQQDHcCetI4rNlYNuG2lydglJNz5CaLsu5piUm/keR9KdLwSXElCrfqP3vQAWOxGKbQ2l1kqdfBUhSnCAIPw+7aBAMdVHlIkxUrkrTzZbU+gBUSYuL9D8p+1FeHyIyNRKtMwFKUoCdyNUkHvNZm+AhPpEdhyoBb2k5J/EMoXJISlcpgqlMHYC2rVpIJiL33qm8Y7LSR1IjyAO3qa9GZa+FICVCY2+xHkRIrz1xHgQ1inmuTbikD/EE6fpQRuFY1qCRYk71I4rLC2nVrT5Gx9BUdh3NKwamxm6SYUmeR/fSgbZWPeE+8dU0mCUkpJSVCYSTICQTAk2qV/wDhrhUh1KAErIbhBCgk2NlIGlQInxDmFDlRPwZw1h8QNSHHGlfiCVCD/wAVpIPyo/dyhDDVgD4hufwpBibAT4jaIvQR2X4H+GQhuCpBTqBAN9XxWF9/yqTw6QnxEibgX5eXlakOG84ae/kosWydGomQOQveP9VNraBsoCeZIv2vFBGO55CXC0ErUkGApYSJ7D4lRPKB3oYyzNHw97zEuBagsoJSkJEQIgJ5d6sBvLUW8CTAj4RbqL8u1R+YZOjWSU2Vy5bRbkNqCH4hdX/EtKJ1NKbGkadlAnV495um1cYhK0AqS2pU3MRP1tUs9gCpgtCCoeJsn+pO3zFvWm2T56lwaFiFGxm0kb/nQRjOJxTjClMKQ2oCUJ+JSjN0q1ABsRNxPmOcQ0y408p91ZWoK0L1A6rWSZtIgDkKOWcmbQJQpQn8KSQDPbuag+J8IBKeVie/S/W1BXftawSziGsQPEy62EpVHwqSSShRHPxSJ3B7U04a9nTjulzEfy2/6TZSh/8AzVk4INvJDC9KwVBaAdtaLp/MVJ4LFoVYgGLEGOW49KCGy5pnAp/lojlA+JR6AqIvbcmwFLYXEYjFNPLUEtDEocSyE6gpBghIcJ52B9aIsRlTLiP/AKaTeSOtacwKQ1pR4YuPMee/Sg8yrbIJBEEGCOhFiD5bVzVo+0PhH3yVYxhMOJEvoSD49h7xIH4gPiHMX3FVcaDKys/e1ZQH/Byj8qNsLnh1BFrChPLsKWsOpQAACZHqQCfrT/hrDKUrUb9+52H0oDzFZkljDOPr/CmfUwB9SKB8Fj21OrViPESrny8ulF7+EQ60W3AChQI0n7+fShlfALiQQ1iZjYOtpVA5AqF/WgkWMchL6fcGEqvCuV7xRJmGK0rSpJsofUR+RFVziMqfw5BfSkTZJbNiRuYO3yFSuFzZS0pnlMeu8/vpQHWEx81rOcx920pfOBHmTA+9Q+XvTUulpK0lLgCkqsQedAOP8VtNpAgkm3wkknfYXmnjPEpcSEEEEwRNj5kG/wA4p09wszugFB6zPzmTQPlTCmi4F/GklKp3kGDJ5zE+tAc4bGqWYuaZ8T4/QGm+bhM/4p/2RSWTLkg0nxRkKHSHlPe7KUafEJRE6uRCkmeYPpQOcGyhISUKJVzkyI8uVSGNdA0LSd7K8xsaqLG4xxh1Q98laZsWgYvt8W3/AFEUTZJnK3EpBJgdf0mBQWTg8VIptmz4AE7TTTLHLUw4hcfKmy03rQCdcfF/bA3I3nnQSCAZB0wOtvtVZe2LhP3ShjUfC6oJdHRyPCodlBJnuJtNE+LzfGJICMOqCQJWrSCT/TuT6gUAcce0A4pn+GAEBYUpQmCUTATJ73MUAPrNKpxE70hFZFAX8FZr7p8dDarF4z4h04VNzdYHKYg8/OPlVO5RiNK0nvViJwKcYylLilJCTI022BG5Btf6UHOXcUYVpKVhpCHROlSRGqdwSTKh50f8P8TDGNpcAgpsof3fnVZYbgJpS1qDpUhAkpI8duixaAL7delHmSlLKEoSkJT0A58/XvQGbL1cZxjUtta1dQBHU7fvzqLw2YJtB9K1xBljmISgJUEhJk73JEcjaAT86BijM1fFrSf7Rv6U2zXCAFLqdnRrjor8XzJn1oezHAuYY63VKIWqEpACQAkT4SLxeLye9TGAfLiATsNhJNu5POgmckUVpF7j8qhOLs9KMaEK+BKB6qIkz13HpNLYBwh209d6c5vwq1iHFOKBC1QJBI+EBIBg32oBk8U4VLsJCUqF1JT1F5N7HenGa5u2cUhbUp96kKWP7pIn1EH0qIz/AINGDPv20JUnUBChYEzJEQeQtULhXFKdlRvP7A7UFv5TjyQJpfPcZ7prWORAHrQ1k2Mm4P7mpnNct/imUt6y3fVIF7A2IPK9BF5fjlJIXIEGSB0PfrVQcbYVtGOfDXwa9QH9JUApSfRSlCPKiv2g5crCNsFTnvSoqAEEIGkSVFM+JV0gTYRVduLKiSTJJkk8yeZoOays/e9ZQXEhgFvSdiALdTGkfnHlUow2G0lKbaIkjuRP03qNy9ydHmfmBanmROlXvir/AC9QRb6UEViuI3y4rSlDYnd1UGLx4RcWg1rD5s88fFjm2xt/IbJPnqiJtNEzmXMHxOMtKKrkqQkkk/3ET9adYEsxogJG2mDpg8omI7UAtnDbRbabaK1+6C0la91BSkqk/wB2rVfoa4y9uB0v9KIM6ydsEFBEkXAEC2xAG03+VNsJg7RFA8yls05zbO0saQrUVFJKUJBKiB0ArrLkxNc5rhiuI+lBFuZ1jnB/LwjyU9ZQkx3K1famzWDcW6svWWdMiQTJSmBKbFWwt050o9kzwSpQU4EpBUYUYgCeflW+H3vhvqtMnmo8/O1BCZzxiWSprDplSfiJI0p/zPW3pQ6ziHcWoB5950kyG2ASP+oj0sDRyMlZKAC0mApRuOZJvfc+dMc3z/8AgtMbkEpTMAgRYfOgEM3yxDIaBadbUtceNS5MCfEFQDfRsOdTeRqKSB5VEcbcbO4tvDhTfuwlRcSSZJ3T6CDPpzip7LkgtJXEHf50B3gnYbn9/u1NcXxrhmvCt1AI5TJ+Q2pLD4rU0kdN/wB+tMnOHwoyhOknmmx+m/rQIue0hhZKG0lxSrJAmdR2tpJqj1/Wrlz7B4nDYR533rsIRIE9SEgnnAkH0qmVGe/eg5rvlXE10NjQL4D4h2vRKeIVIShvVp5n/lcT6RQvhDePSpJzGpDqipAhRBBhJIiOSrKG4g0BzknEIQkpYUC8sgDUjWpR/wAZ0pTva57gVYeEwKVgBQubT5D9TQVw1xqyoJH8OyFAQFtNpT2lQCQUmj3BvCEEfuR/qg6OHbY8SgYAkmJj0FJf+LWVDwBxf+CFH5zFShXKk9xtTfEYAKMlCV+YE/OgDeMc698GkFCkFOpZ1bwbCPrTrL7N+QH2FRPGagnEhOnToSAZk7nVz7EfWneWYge43vQP8pXK1dQCR3i8fOusbnq2lFCEF1SQlJH9+kElSjbnUTgcd4xHXl9adIa8RMkE3J5zzvsaBjxQ9i0sEvIWG1KSD8BSJUNNkqMXETveKFThYIUJog4/xLicErxrUNaAZJtJkT0+H7VD5Fiw6gJO5AoCDhhwwqiF3PENwgqhUaj2T36XFRuAw4SkADl95pnnGShbpWEgqsLpCpAsLHyoIf2j53h8RhUpS4VOoc1JgWggpWJ+R9KrSivjvFwpDBbQkoAXKUgHxTbrEQflQpQZWVlZQWrl2LlCSOv3H+qJ8uZTO8BwRb6286qrK85KJCtuXap/AcVHWmTAHIfr+VBY7mAkaTcp27g9K4Z4d1X1xfYjbzvTXLc9CilQM8p/WKlxnaZvbvQC2bY73DymlEymPFG4IB+5NcNZ6gQNQqI41zpLuLVEEJSlM9wJPymPnUGjFp7+n+qCxsPjkkSFD0IqSwmPSYk0O5dwM+pIJ0tyAYKzN+oSLHsakHeDHG06l4iQOQTP1UaCdzHHoTh3SogJDa5220mapfhXjItwlUkeYm+x+ZpzxpinA65hdZUhMCZuqUpVflEq2FAuIwS2zcEDkfKgvrKcxbfAUFCDuCYO0xf0oX9qGHbW0koUnUDA8Vt4UJ2536R8q3wOdLRB1HcSAYsOnStPZ4pUT4ryQbiQZ22G5FAtjGf5LKpPNBCrEkkqkCYIjwyOYozybFaW0pUd9p7b0DYE6ilJmJBA6TP5k/s1OcRuBtprzV57JoLEwOMgQTRBgMWBVCMcWOo+Hb+6/wB6kGvaLiUi2n60Fx8b49v+AxOoiFMrA8yPD66orzuRU1xHxE+/CHVWAB09z169qgaDrTW5rYM1hRQd4fejLhjBMuJJdSFXAE9/WgiYqZ4fxa9elIKgb+XegOsTljTThS0nSlQSSB1Iub0R5Lm5QNCzItB6edQGHQXFT+I3Hy2pbMHEkpQjfn5cpoDVnPwViDMWnkD5zUtg82Srbe9Vdjs5LKNLaQtY36CPLc22rjD8XLUPCEIPkT9zQTvtDxCP4pHMFoBccjqOk/I/Kh5nFEAJCpE2M9abLeUpR1kq1EnUTsTyPb7UmMPoJIsDuOv+6CYy1YbU5qiUpMdzbbruKn8OsfFMhUT2J/e1BRaXMpEp5jy6d6VwmZ+7B8aUDmHCB/3flQWBxHlTb2XYhoaR/LK0notsawT/ANMetU1wvmQSsAmNoqWz7jkKYcZaVqU4NKimwCT8UE7yLWoeyjKlrUFCANxP6UFsZdmKTHpzqRw76dcnY1W68yQ0PE6iRyQdX/bMUk7xzpTDcqP9wgDv1oFvazp/jklMSWUTHUFQH0AoKpbGY1bqytxRUo7k/YdAOlI0GordZWUE8zlpNSGCwIWYTPmNqkMtwK8Qfdtjwm081ep5VY+S8Jt4ZIKwFkfEY+E8jB3jr+V6AV4c4NeWCv3pbSDAmTq8k9O9SGc5LiGUylaSki6pIIH+JAg78zR+lw/iRI6gSPluD2qMzLBpeaUlKjEzY7QZi9x5GgrJHDRIkmuH1IwS21GNcymU6oj8RRI1RyE7+VT761skgiQJv1AvNVznuafxOIKoIFkpHOB5+c+tBenDOdtPiW3luEXIcIm46DapTOVfy46/lQX7PmQ3h0rlsreXqSEHYARtFrTImi3Ho1bXlNBVHFeWqVmOIgE/zIsOUAD6RRHlfBiSn+ckEcwb+nYUQZllSfeoxKf/ADAkq/zSAB9B/wCmnLK5FAHYn2VYEydLiewcMdrETVUZ3ggxiXmkiA064gTcwhXhk8zAr0tlrAJ1HYWA79aoP2gJSczxhTsXj8wE6z86BjlbUuk8iqRbvIrfGrl2U9EqV8yB+VLZIm+w26dutMuMz/OR2bH3NBAqNZyNYoV0kUExxFhwPdODZxA+kfkRUPU0w5/EYYtQNbA1I7oEz8p+1QtBoit6yKkHMvDbYUo+Imw+9MHGiL7ig6adE+ISKMcgxbREJ0pPlA9enrQUBXbaym6TegtTEvFlKUputRkdINj9q7zjBhjCi597iCEJjcbFZ/6ZHmRQVknFJQoa4MbTRNnuZnFguSkJQ2kah+G8q1ec7i1hQSqcMkqlQkKEK/y6+oFNsfw4gnUmx5Eb+vWmOW5ohb0IdSpJTGm4M9RMTtR7k+FZfaAJhUnxDt1/SgrlOpPgXvG42I/LyqQw5kQd6Kc/4KHu51XiSZAjuDUDk3DzpWn3gGkLCSQRJgwZvYR96CEzPPU4aw8ayLJnboV/pvQsrDv4pZcVdR3OwtsBGw6Uc59wy2zjXQkW1BxImYCwD67kelO28NLYKQIFoFAH5Twuokar9R3pjnuPKVqZQYSk6VxzI3EjcCrMQtDDRcMAITqV2gVTzzxWok7kk/Mk3670HKa6iuQKe5ZljuIcDTSCtatkjtuTNgBzJoG0VM8O8J4jGq0sokD4lqsgeao37CTVkcK+y1lhIexI986kzo2aE9Qbri97Cjv36Ro0+EAQEARa2w2EWoK8wHsPToBexB1nkhFh/wBRk+dvKsqwlZiEkg6t+n6etaoPPD+erDqVtkpS2Zbj6kxzP2tVy8E+0JvHJDbigh+9h+IDmn03TVDu704wT6knUlRSQQQQdj186D0y07y2vAiYPOxi3+Jv6Uqt0G0BR6bK/wCM7ntaoPJsWp3DtuqPjUhMkWm0363qTYc1fFB+HfvQNc+y4Osr0BOvSfiSDy5jae+0xNqol/LHGHFpcR4kkhWq1zzE3MgyN5Br0LjWgDImR35Hke1Vzx9hUJcYc0JKlSCSOSYIttupV+9Ax4FxpLgSlKWUlJBUASL/AIjzPpaYnarX1gp0zEDSTvtYkVV7LSUvIgWSiUpkwPiIAE7Tej/KlFzDl1RJcJV4ukCbDYXvQLsYtJ1MKUNKh4FdzcfXamLKlJUUKEEbjv8Av707xqLT/UhRPmlIKSOhnpUe+sksrJ8TifEeugwD5xQSWIzVOHw61qMJQCo+QHLudh3IrzpjsYXXVrIGpwqV/wAlKk+dzvVz+0FZGXPx0QP/ANiKo8J+iZ9YNBOZK6mbGRt/uPSkuLMsWtYcSJAQAQBcASSe4vy2phk7pDoFFWYNy05uCgBSSkwQoCxFBXvKumqeZiB/LUEgFxvUqNtQUQSBsJiSBaelNEigcZdiC08hfIKE/wCJsr6TTjN8uDeJWgXGqR5G/wDqmC9vSp3FHXiGCrdaGQf+RE/OTQNhjkOn3aylIA8KzIGoDZXnYA8j503LRbJCgSBZRPLsr9aZ4xoJcWkbJWQPIGpvJllxBC/FoSNJO+kg+HunzuOsUEc7l83R+/I0zKSLEEVLtJ0u6E2SQDHSelOn8Mk7iaAeoi4YxSg4IE2umdxBm3PY1EvMgHanmXDQdSbHrQT+G4ZaL3vEL8MhbaQAEg/EEk9Jtyi3Sj3ht3WPeIC5mFpIk9CTz1JJgwLpKTyoKwTxGkD+gK9YH6VNpxa2sQhTaikqSpSgNipOkAx1hRB62oCXi/NkoaS0pWp10jwA2CAZUCTblF+/KTSGWOpSklJIWke8CSbqE3TB/wAR03NQvGLACmlxJm83nz+dKZdiClSgPwwfVJME+gi0CO96Bfi3AlxxGKCiUKCEKt8J0jSZG4MkeY706w2UgAFJ/SPyPeprAn3jISsBQX71Cp6Jgp9QbiorBq/+XQecCgiuLMMk4ctrX7v3qgjXEgHcFQ5plN+1VLiMMptakLEKQYI/fLnNXJxThEuYNwqElAK0noofrsexpLhDJGcwwyRim0uFAUhK7haQIiFJIJjvIoKz4Y4ZexrwbaHQrWfhQkmNSvkYA3+ZF5cPZCxlzaUNjUSCVOEDWokj4oHw9Ejb61xwhkjWGwqUNje6lGNSldVEATa3SBUo4qFKEAjTz7kUC7YV+LwzsR9ZHqKxSQq0AxaOluXY/nXCDZIJn4voJpBTxCkX+IwR2v6/Wgw4aCQpSpB8rcqypMoB35dzW6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Gathering the Elect of God</a:t>
            </a:r>
          </a:p>
        </p:txBody>
      </p:sp>
      <p:sp>
        <p:nvSpPr>
          <p:cNvPr id="32" name="Rectangle 31"/>
          <p:cNvSpPr/>
          <p:nvPr/>
        </p:nvSpPr>
        <p:spPr>
          <a:xfrm>
            <a:off x="5595670" y="3288775"/>
            <a:ext cx="5805755" cy="2677656"/>
          </a:xfrm>
          <a:prstGeom prst="rect">
            <a:avLst/>
          </a:prstGeom>
        </p:spPr>
        <p:txBody>
          <a:bodyPr wrap="square">
            <a:spAutoFit/>
          </a:bodyPr>
          <a:lstStyle/>
          <a:p>
            <a:r>
              <a:rPr lang="en-US" sz="2400" dirty="0">
                <a:solidFill>
                  <a:schemeClr val="bg1"/>
                </a:solidFill>
              </a:rPr>
              <a:t>To Enoch, He declared, ‘Righteousness will I send down out of heaven; and truth will I send forth out of the earth, … and righteousness and truth will I cause to sweep the earth as with a flood, to gather out mine elect from the four quarters of the earth.’ [Moses 7:62.] </a:t>
            </a:r>
            <a:endParaRPr lang="en-US" sz="2400" dirty="0"/>
          </a:p>
        </p:txBody>
      </p:sp>
      <p:pic>
        <p:nvPicPr>
          <p:cNvPr id="3" name="Picture 2">
            <a:extLst>
              <a:ext uri="{FF2B5EF4-FFF2-40B4-BE49-F238E27FC236}">
                <a16:creationId xmlns:a16="http://schemas.microsoft.com/office/drawing/2014/main" id="{B0FA1FE3-011D-4E3A-82AD-9ED63665B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2631628"/>
            <a:ext cx="4007456" cy="3474354"/>
          </a:xfrm>
          <a:prstGeom prst="rect">
            <a:avLst/>
          </a:prstGeom>
        </p:spPr>
      </p:pic>
      <p:pic>
        <p:nvPicPr>
          <p:cNvPr id="12" name="Picture 11" descr="Neil A. Anderson.jpg">
            <a:extLst>
              <a:ext uri="{FF2B5EF4-FFF2-40B4-BE49-F238E27FC236}">
                <a16:creationId xmlns:a16="http://schemas.microsoft.com/office/drawing/2014/main" id="{E2E5250C-3081-461C-82FF-6FEF509F5DD2}"/>
              </a:ext>
            </a:extLst>
          </p:cNvPr>
          <p:cNvPicPr>
            <a:picLocks noChangeAspect="1"/>
          </p:cNvPicPr>
          <p:nvPr/>
        </p:nvPicPr>
        <p:blipFill>
          <a:blip r:embed="rId4" cstate="print"/>
          <a:stretch>
            <a:fillRect/>
          </a:stretch>
        </p:blipFill>
        <p:spPr>
          <a:xfrm>
            <a:off x="11246670" y="110035"/>
            <a:ext cx="781050" cy="1041400"/>
          </a:xfrm>
          <a:prstGeom prst="rect">
            <a:avLst/>
          </a:prstGeom>
        </p:spPr>
      </p:pic>
    </p:spTree>
    <p:extLst>
      <p:ext uri="{BB962C8B-B14F-4D97-AF65-F5344CB8AC3E}">
        <p14:creationId xmlns:p14="http://schemas.microsoft.com/office/powerpoint/2010/main" val="14559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1AE7E6-2DC0-4E61-B5D7-F45F8CB17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1" name="TextBox 30"/>
          <p:cNvSpPr txBox="1"/>
          <p:nvPr/>
        </p:nvSpPr>
        <p:spPr>
          <a:xfrm>
            <a:off x="117987" y="6420279"/>
            <a:ext cx="4191000" cy="369332"/>
          </a:xfrm>
          <a:prstGeom prst="rect">
            <a:avLst/>
          </a:prstGeom>
          <a:noFill/>
        </p:spPr>
        <p:txBody>
          <a:bodyPr wrap="square" rtlCol="0">
            <a:spAutoFit/>
          </a:bodyPr>
          <a:lstStyle/>
          <a:p>
            <a:r>
              <a:rPr lang="en-US" dirty="0">
                <a:solidFill>
                  <a:schemeClr val="bg1"/>
                </a:solidFill>
              </a:rPr>
              <a:t>D&amp;C 29:7 Elder Neil L. Andersen</a:t>
            </a:r>
          </a:p>
        </p:txBody>
      </p:sp>
      <p:sp>
        <p:nvSpPr>
          <p:cNvPr id="33" name="Rectangle 32"/>
          <p:cNvSpPr/>
          <p:nvPr/>
        </p:nvSpPr>
        <p:spPr>
          <a:xfrm>
            <a:off x="1828800" y="948690"/>
            <a:ext cx="4495800" cy="1477328"/>
          </a:xfrm>
          <a:prstGeom prst="rect">
            <a:avLst/>
          </a:prstGeom>
        </p:spPr>
        <p:txBody>
          <a:bodyPr wrap="square">
            <a:spAutoFit/>
          </a:bodyPr>
          <a:lstStyle/>
          <a:p>
            <a:pPr fontAlgn="base"/>
            <a:r>
              <a:rPr lang="en-US" dirty="0">
                <a:solidFill>
                  <a:schemeClr val="bg1"/>
                </a:solidFill>
              </a:rPr>
              <a:t>The prophet Daniel prophesied that in the latter days the gospel would roll forth unto the ends of the earth as a ‘stone [that is] cut out of [a] mountain without hands.’</a:t>
            </a:r>
          </a:p>
          <a:p>
            <a:pPr fontAlgn="base"/>
            <a:r>
              <a:rPr lang="en-US" dirty="0">
                <a:solidFill>
                  <a:schemeClr val="bg1"/>
                </a:solidFill>
              </a:rPr>
              <a:t> [Daniel 2:45.]</a:t>
            </a:r>
          </a:p>
        </p:txBody>
      </p:sp>
      <p:sp>
        <p:nvSpPr>
          <p:cNvPr id="21506" name="AutoShape 2" descr="data:image/jpeg;base64,/9j/4AAQSkZJRgABAQAAAQABAAD/2wCEAAkGBhQSERUUExQWFRUVGBwYGBgXFxwcHRwYGB4cHxgcFxgXHCceGRwkHhcYHy8gIycpLCwsHR8xNTAqNSYrLCkBCQoKDAwMDQ0MDSkYHhgpKSkpKSkpKSkpKSkpKSkpKSkpKSkpKSkpKSkpKSkpKSkpKSkpKSkpKSkpKSkpKSkpKf/AABEIAKwBJAMBIgACEQEDEQH/xAAcAAABBAMBAAAAAAAAAAAAAAAGAwQFBwABAgj/xABCEAABAwIEBAMGBAYBAgQHAAABAgMRACEEBRIxBkFRYSJxgQcTMpGhsULB0fAUI1JicuGCkrIWQ6LxFSQzU2Ojwv/EABQBAQAAAAAAAAAAAAAAAAAAAAD/xAAUEQEAAAAAAAAAAAAAAAAAAAAA/9oADAMBAAIRAxEAPwBuv2dISCom6SNXO3T7mfKozH8GaENraVIIFt+UcusKHyo/wOaB1BSlJhKAqepmDPlEXqP4j4ubwaBOlTseFsRJP4tZuEpFxaSST0mgrZvOnMIQByvpImbJ+KbRI+/Sho4gkmblRvPM85p1neZqefU4oaSoiAJgAAAAT5UxdHP7UGnBBI8q0gVo1qg2s2PleaTJpQmK0BQcpE0us6RHPn+lYlIAnny/WkyaDVbrVZQdgV3ppNNdigwiuCK6Ua5oOaylAmlmMItfwIUv/FJV/wBoNA1rsCnD2DWg+NCkT/Ukp+WoA1yUUCYpRKa4pRCD+fp+dBytFIlNOF0koUCZrVbIrVBlZWxWRQarK3FZFBuK2KwGtxQbrKytzQYBWRXQFboNhNZW01lAS4Hi1SEnkoCPijV4tV7dY9BHOoTOc1W86VrmSAIPKOXzk+tNXjBIG1cOLnfeg06uU0lFZWUGqwCsNboNgU5YwC1JUsIUUpEqISSADtqIEAWNz0pbJ8ncxDiW2wJJuSYSB1UTsK9I8I8OM4LDJZQASQPeL/8AuKi5M8t4GwFB5ggqvv0/1S7eVuq2bWe+kx89q9M4zgbAu6icM2lat1tjQqfNET5bUJZz7O30Nn3Sg8ASSmNKyOVjIMCdrnpyoKswHB8qAcXHUJExA5k29B2qZ/8ACGGEWUZHNSh9jS+GX8cAmLQUyZJG6TztzFKv4kJkqMBIk9gL7DbnQQGdZThWEgwsqVskOcupJCrUPe6SonSYPIKIv5KsJ8xeu8djS6tSyTcyJ5DkKQoHeFylaztpE3KhAkbiDcnyqdy/hxkfHqWfPSPkDP1pjl+aagEOLgj4Vm8D+lUfQ/Opht8oQh0J8KTpcFlC/wCIHaD+lAR5VlWGQBLLQkwCpIMnpKpvRbgQEFSEDSpsalISNJjsBvVf4DFDUtlZ8Do1NE3CVdvp+zRFlmaKhtQtiGle6cBF1t7iTztAnfagM3FNOpb94lDrbn4lAFIPQhWxqtuLPZiEqU5hUrUAqFMD4k6jZSCfib9PD1o4wTsIWjQPdrMpTN0nt18qlEulQQqDrTYwCQpPeKCqW/ZY6pAUhKkrA8SF3UZH/l6gkTMib1KZR7OCtlYcCgSPCHCJ7aVJUUpUCNikSJFWg2ZvBT27dCRzpRCJJ5225+oO9BSGK9l+II8KQhYsUyCN7HVqOlVx4TvQnnmSuYZYS4jQTMdCRZWk/cbia9NFi5iO4Inffe/pUdxDwyzimihxCTJkEi6TG4IuDy7jeaDzJE7X7VtGHUSAEkk7ACT6AXq0809ljjSVKw7l0jVoUEkkcylRH0N+55gTz7zZ8cpMwTeARvAbIB2PXY0ESplQMFJBG4IIPqDtWkNkgkAkDcgSB5nlUr/EgEafCoX1JSqT3IWv7JqYy7Gvn4XFqj/8Qt/kIk+k0AgBIkV0mj9hTDp04nDJKt/eJZU2o9yAQVeYTTXEcJYR+f4bEaFiZQ4hYBHLTJUodDv6UAXWV28yUqKVAgg39O4sa4igytisisoO62BWJrqg1prdZWUGnbma50QL36fvoKUXby5fvpSRlR60CRFainjeAPP6Ug42UmDQJRUzw9ww7i3NLYAAuparJSB1PM9Ei5p5wdwevGuxOhtMFaj/AEzcI5KVY25c6vDKuH28O2htpOlCVSBckk7kkyZMST5CwoK3Z4d/h4LerwqgqMpBVeFQfTrtbej3hDiguS26RqEAHa0Wn7x6VznqW20yCR08IMzzNif3zqvk4pDZJRdRMyUgkAGboXYk78r2tQXJmHEeHwwl95DYE7quY6JFzyt3oNzT234VCiGmnHQI8RIbBnsoFVtrigb2hMgtsYkWW6Dr77AwSdrbUCiT9vnymgJOKONV4t8uBptmd0pEyr+tRO6iLSBUS9nalNLQYJVEkf0jtTAt/vy3rWgUHCUDmY9K2WlC5Bjr/utFFK4Z0CxAI57/AJEUG22yYgTv9LmZpxhcStudCikHcA2PmDY+tI4xoJUNCiQRYm1Yl2bn9xQT2BzEOBCVgBSPgIsCRsP7TbyopyrHeKTM8yaAUNyJqewGOKgFH4iSFeYj7gg+c0Fi4LFKX8JgdSN/Kp3L8Qu0KSR++YNB+TZhKQT4bTeLURZfibDSmE7j77UBGkE3JHkD16101qsQY7HfysfyprhnhJKU+JUTbpYSeldOLUggyk6jBBsP+P8Augf4omx59e350kHCQb3Nr1ilyPF4fS3bv8qRdccBg6VIPPeOnSgcqwitSVpPwpIjzgfrQJxvwSMQy8poJDnvfeIt/UAXEauUq1Hpt5k3YxJmIsO/+6dvYYECdpmg80u5UhsqQ806h1Bgw4kC39q0k95B5im6sO3EtHSoTZauX9v8sDrzqxva1lPvsQ2ptJMNFTmmJkGAbnnttyFVnh25VASkk7BciekFJT9xQSWT5gUTq0KSqBpWlJSroAtN0K6FQArRzUF0rVqXKYmYWmdtKlSbEmUqJESLb1HYk6VKTp0AiFJ3g2NiZO4B3P641i9KtW5IVPeQoC3SFGfSg3mMq0q3kXIM8yB/2m35EUyp48kpTpvFtRi0/oJN+9N/d+dAlWwK3prYFBtNdVymuqDVbrKygc4XK1umeXU86nsFkiU9+5/SnmAA0+VP8M2tR8CQB1UL/Kg6YypsRIk+U05zPhdt5rwtkLRdPKeoPY0qEwRrWZ5iSPoKmctfb2+sH7mgZZHnqUNpQNISBfSmIJ8rxBERe3KnjfGPvE6EIm2olN0lI+Ig7EDfnyBtugxwml99wpJA1J2gSFRY9rr/AGKLcvwLbaG4SNRMKsNlJg8tpAPrQDB4ZxGIUA+ogxaDbSD4Y3kXFz68jU3geAGm+52m085vHQ+XWiNTgAaPMFI9Ckg/lWDEX8io+h/2DQV57QuB0u4YPNaveN6pSSBISfGNOwUINge4kWqnGmlLVpQkrJFgkEkjkYG/nXp7FYEOa72UUK9RY/NIANMcg4Ww+FENthJubi9970FP5L7KMY8se9T7lPMqgn5CRRc77CmiyrS+577SdM6QjVy1eGYnvVkYrMENAayOw5nyH50kznzOkq16YmQd7dhM+k0Hl7MMvcYdW06kocQSlSTuCOv5HmIpbKMmXiXPdtDUrf0+dWZ7ZMay+2ytCEBz3kBUEOFOk6gq0FM6YEmPoZP2a5IllgLIGtckmL+QPSg1wp7JmmlBbxK1xsSCm4gyAL77Ujn/ALFEwpzCLKF7hCiNPkCBKaspnlTxCqDy2vDLbcW06nStCiFDoeYMeh9ac4NJ8YTvAV/0yFR3g/Sj72y5UhDzL6UgKXqQsjnpgpnqYkVXwchSSN5H3g/mKAkyJckaiDeQOXrRrhH9gBJMVW2U4og2O3ajnI8RItePmaAswT/UfKn5SXBt4eUiZPkeVQKc0bbUAtaQr+nc/IXqSb4hZiSogdShYHzKYoF8qxCVpASq/JKhzG8GnaAsHxJ8tjPeYtQ2pLZcLjbp0HxHRCkyZBAjbYntS7WOMfyzpO/i1Kt6k0E8MBMmIPX7+ld4Z/wQqLfuKjWFqKfiUfpJ+c1oF1BmAeoPSgkUoQDqtyvz8u+9AuM9nrLmJUrTCTcgbAknYcrEUZsqBG2/T/fP0pZoJBvv+96AaX7JsGsfCQY5Hz2G3Oq9479nX/w9CH21laCvQrUBKSbp25GCJq9kqIqB43yY4vAvsgallOpAn8aCFJEn/GPWg8+4fFtmQ4ItZQAlP6jYR0noDTnAYFLwSEzqn4BeZMH3Z6mwg84E3BqFIpTDOFKgQY87D/2oJB3CI0IUBM+FV7agJkdJSQQD3sYmmuOy1TREggHaR5emyk/MHYilmMYClxKz8SdSSf607T5yfXzNY5mRKQJhIFgP6htbaNx69KCOFbra1XrVBlZWVlAW5Q9+ECSfpRIl5CRC1BtPO/iJoFbzFTQ8O5+ZNLYTJMTiiCU256iQJ6gRb0oDLD57hdUJcQJi5BM+VudE7GGQUpUFBQVzT9ZqunvZi6hpbynUpSkSBBkxFhJE26dKJeC8qLejViCUgyADA9dXpQWE0x7tCrciP3+7TTJOI0HUvw7/ABWudonnaAOwoQ41w+YPlPuEqSwFwIXBUf6jEeHwmJPSijLslZDCBiAHnNI1FSlHyAE8hagkziJG4teAZjzitthUCxOoT8//AHAoazFjCpj3B9yu4BbXad7pmCaJsC4VMzKirTGqLztI3vQc4bEE35cr7xubd7elRWfZ4th9IGxbBuSeZFki02qUw7aUpCURCbWMx58586CvaBmJS+yltJU4GhYAndSiJjyoCNrCKcOpxcFXaTHKOnpTh3IECDrUP8hQFhMNnDg1BfuREAKUAY62Bp5wvisenHKafxAcQ3GsagtJ1JMaSAAkjmOtAJ4fhN041aX1FYbWfETuAZSRPIi8CrXycjlYRsKDEe8VjH3VKBS46oIj+gHwk8oiIqaZz9QPu8O0X3ed4Qn/ACXt6UB4wKXFAi38zR4veYawn3ew7gqI+tSGQcdF533D7CmXYsoeJCo3hQFqBL2oZOX8GpQ+Jkhz/iJC/wD0kn0qqShKETF4n8h9TVucWZmtGDeEEKWHACBs2NyB3B0g7XmqRzN4+5sf6R6fsUCeFxgb28Suk/c1LYLN3FGCSlPRJI+ZFzQzhlgVIIxm1BbPCeagEDSnlsAPyvVgtQpMwINUXkuZuW0kIH9Sj+VTuN4vxWFLak4lt9KzBbATaOwunzoDPPMv0LBSBCheABceXUEfKlMJhOcU2yzOf4hMnZK7E9LSJ7TUqHhIT2n03/OgeYBodNrU5ew2ocqRabMQCE/U03Zx6ku+7WQq0yBHp+dAhmQLWlwf4n8u19qVS6HUagL84rXEeJTo91aVmb9B/uh/AYpbbiheBuPWgJWVqHIxTrobz0pjhX1OJlPh+tQmH4nV/FLw7jakrTF9xpNwbbSDNBUntI4ZTgsYUoUS26PeonkFKVKZ5wRv0IoVBqx/bZi0LxLISZU2hQUOgJEfnVbhNB0KyaWwmBccVpbQtapiEpJ+1SaODsWUqV7hYCApRkQYSJMJ38qCGrJrKygyaysrKC08s4Eb0hSoUoDfSfD3E2MdN6nE4cpGloJWqLEkpbnudNj2E0vwjxJqSElVuYFTbTZaUU6dbSjIO++4UPzoK/z/AIYxLyXF4lalIbSFNk6UpTCTq8LatBJXABkqIrnhjErw6my40TqgkKEyki0SIFWW622tBQUyk7pI3i/rULxEhAWlKokiT6dI9KDHcFiFOKcadCsK4kFDUAFC7TeLixi/4o5VCZ2rF60NNIgLPicUsJSPM/EB1gT03om4cxen+WASnlHI/s1MoQCbHSaCuMZwi+88lkvFTTSkrSptKUtkKSZhpIEKCoBUVKURRjlGGLYU25CkxpUBMEEcuYsaI2GjzV8rUg/hAFT13oIjCZI3hm9LKQG/OTJt4juT3oZzZIDzj4GqISLiSlIAGkSCRabA70cIKQSiZBEKFMMTw83GnSE7KQuBMjYE9pM0AJj80xDrI0qbRChDRMrUb3IWEIIAvpKiPOueEMEtt4uvwvWrVAQEJ7kISYggAi1WG1gQCCppOsfjhJv1CommWZ4URr7knvQC2PyN1Dq1lXvGnVqKNIA0gmdJ0iQQDHcCetI4rNlYNuG2lydglJNz5CaLsu5piUm/keR9KdLwSXElCrfqP3vQAWOxGKbQ2l1kqdfBUhSnCAIPw+7aBAMdVHlIkxUrkrTzZbU+gBUSYuL9D8p+1FeHyIyNRKtMwFKUoCdyNUkHvNZm+AhPpEdhyoBb2k5J/EMoXJISlcpgqlMHYC2rVpIJiL33qm8Y7LSR1IjyAO3qa9GZa+FICVCY2+xHkRIrz1xHgQ1inmuTbikD/EE6fpQRuFY1qCRYk71I4rLC2nVrT5Gx9BUdh3NKwamxm6SYUmeR/fSgbZWPeE+8dU0mCUkpJSVCYSTICQTAk2qV/wDhrhUh1KAErIbhBCgk2NlIGlQInxDmFDlRPwZw1h8QNSHHGlfiCVCD/wAVpIPyo/dyhDDVgD4hufwpBibAT4jaIvQR2X4H+GQhuCpBTqBAN9XxWF9/yqTw6QnxEibgX5eXlakOG84ae/kosWydGomQOQveP9VNraBsoCeZIv2vFBGO55CXC0ErUkGApYSJ7D4lRPKB3oYyzNHw97zEuBagsoJSkJEQIgJ5d6sBvLUW8CTAj4RbqL8u1R+YZOjWSU2Vy5bRbkNqCH4hdX/EtKJ1NKbGkadlAnV495um1cYhK0AqS2pU3MRP1tUs9gCpgtCCoeJsn+pO3zFvWm2T56lwaFiFGxm0kb/nQRjOJxTjClMKQ2oCUJ+JSjN0q1ABsRNxPmOcQ0y408p91ZWoK0L1A6rWSZtIgDkKOWcmbQJQpQn8KSQDPbuag+J8IBKeVie/S/W1BXftawSziGsQPEy62EpVHwqSSShRHPxSJ3B7U04a9nTjulzEfy2/6TZSh/8AzVk4INvJDC9KwVBaAdtaLp/MVJ4LFoVYgGLEGOW49KCGy5pnAp/lojlA+JR6AqIvbcmwFLYXEYjFNPLUEtDEocSyE6gpBghIcJ52B9aIsRlTLiP/AKaTeSOtacwKQ1pR4YuPMee/Sg8yrbIJBEEGCOhFiD5bVzVo+0PhH3yVYxhMOJEvoSD49h7xIH4gPiHMX3FVcaDKys/e1ZQH/Byj8qNsLnh1BFrChPLsKWsOpQAACZHqQCfrT/hrDKUrUb9+52H0oDzFZkljDOPr/CmfUwB9SKB8Fj21OrViPESrny8ulF7+EQ60W3AChQI0n7+fShlfALiQQ1iZjYOtpVA5AqF/WgkWMchL6fcGEqvCuV7xRJmGK0rSpJsofUR+RFVziMqfw5BfSkTZJbNiRuYO3yFSuFzZS0pnlMeu8/vpQHWEx81rOcx920pfOBHmTA+9Q+XvTUulpK0lLgCkqsQedAOP8VtNpAgkm3wkknfYXmnjPEpcSEEEEwRNj5kG/wA4p09wszugFB6zPzmTQPlTCmi4F/GklKp3kGDJ5zE+tAc4bGqWYuaZ8T4/QGm+bhM/4p/2RSWTLkg0nxRkKHSHlPe7KUafEJRE6uRCkmeYPpQOcGyhISUKJVzkyI8uVSGNdA0LSd7K8xsaqLG4xxh1Q98laZsWgYvt8W3/AFEUTZJnK3EpBJgdf0mBQWTg8VIptmz4AE7TTTLHLUw4hcfKmy03rQCdcfF/bA3I3nnQSCAZB0wOtvtVZe2LhP3ShjUfC6oJdHRyPCodlBJnuJtNE+LzfGJICMOqCQJWrSCT/TuT6gUAcce0A4pn+GAEBYUpQmCUTATJ73MUAPrNKpxE70hFZFAX8FZr7p8dDarF4z4h04VNzdYHKYg8/OPlVO5RiNK0nvViJwKcYylLilJCTI022BG5Btf6UHOXcUYVpKVhpCHROlSRGqdwSTKh50f8P8TDGNpcAgpsof3fnVZYbgJpS1qDpUhAkpI8duixaAL7delHmSlLKEoSkJT0A58/XvQGbL1cZxjUtta1dQBHU7fvzqLw2YJtB9K1xBljmISgJUEhJk73JEcjaAT86BijM1fFrSf7Rv6U2zXCAFLqdnRrjor8XzJn1oezHAuYY63VKIWqEpACQAkT4SLxeLye9TGAfLiATsNhJNu5POgmckUVpF7j8qhOLs9KMaEK+BKB6qIkz13HpNLYBwh209d6c5vwq1iHFOKBC1QJBI+EBIBg32oBk8U4VLsJCUqF1JT1F5N7HenGa5u2cUhbUp96kKWP7pIn1EH0qIz/AINGDPv20JUnUBChYEzJEQeQtULhXFKdlRvP7A7UFv5TjyQJpfPcZ7prWORAHrQ1k2Mm4P7mpnNct/imUt6y3fVIF7A2IPK9BF5fjlJIXIEGSB0PfrVQcbYVtGOfDXwa9QH9JUApSfRSlCPKiv2g5crCNsFTnvSoqAEEIGkSVFM+JV0gTYRVduLKiSTJJkk8yeZoOays/e9ZQXEhgFvSdiALdTGkfnHlUow2G0lKbaIkjuRP03qNy9ydHmfmBanmROlXvir/AC9QRb6UEViuI3y4rSlDYnd1UGLx4RcWg1rD5s88fFjm2xt/IbJPnqiJtNEzmXMHxOMtKKrkqQkkk/3ET9adYEsxogJG2mDpg8omI7UAtnDbRbabaK1+6C0la91BSkqk/wB2rVfoa4y9uB0v9KIM6ydsEFBEkXAEC2xAG03+VNsJg7RFA8yls05zbO0saQrUVFJKUJBKiB0ArrLkxNc5rhiuI+lBFuZ1jnB/LwjyU9ZQkx3K1famzWDcW6svWWdMiQTJSmBKbFWwt050o9kzwSpQU4EpBUYUYgCeflW+H3vhvqtMnmo8/O1BCZzxiWSprDplSfiJI0p/zPW3pQ6ziHcWoB5950kyG2ASP+oj0sDRyMlZKAC0mApRuOZJvfc+dMc3z/8AgtMbkEpTMAgRYfOgEM3yxDIaBadbUtceNS5MCfEFQDfRsOdTeRqKSB5VEcbcbO4tvDhTfuwlRcSSZJ3T6CDPpzip7LkgtJXEHf50B3gnYbn9/u1NcXxrhmvCt1AI5TJ+Q2pLD4rU0kdN/wB+tMnOHwoyhOknmmx+m/rQIue0hhZKG0lxSrJAmdR2tpJqj1/Wrlz7B4nDYR533rsIRIE9SEgnnAkH0qmVGe/eg5rvlXE10NjQL4D4h2vRKeIVIShvVp5n/lcT6RQvhDePSpJzGpDqipAhRBBhJIiOSrKG4g0BzknEIQkpYUC8sgDUjWpR/wAZ0pTva57gVYeEwKVgBQubT5D9TQVw1xqyoJH8OyFAQFtNpT2lQCQUmj3BvCEEfuR/qg6OHbY8SgYAkmJj0FJf+LWVDwBxf+CFH5zFShXKk9xtTfEYAKMlCV+YE/OgDeMc698GkFCkFOpZ1bwbCPrTrL7N+QH2FRPGagnEhOnToSAZk7nVz7EfWneWYge43vQP8pXK1dQCR3i8fOusbnq2lFCEF1SQlJH9+kElSjbnUTgcd4xHXl9adIa8RMkE3J5zzvsaBjxQ9i0sEvIWG1KSD8BSJUNNkqMXETveKFThYIUJog4/xLicErxrUNaAZJtJkT0+H7VD5Fiw6gJO5AoCDhhwwqiF3PENwgqhUaj2T36XFRuAw4SkADl95pnnGShbpWEgqsLpCpAsLHyoIf2j53h8RhUpS4VOoc1JgWggpWJ+R9KrSivjvFwpDBbQkoAXKUgHxTbrEQflQpQZWVlZQWrl2LlCSOv3H+qJ8uZTO8BwRb6286qrK85KJCtuXap/AcVHWmTAHIfr+VBY7mAkaTcp27g9K4Z4d1X1xfYjbzvTXLc9CilQM8p/WKlxnaZvbvQC2bY73DymlEymPFG4IB+5NcNZ6gQNQqI41zpLuLVEEJSlM9wJPymPnUGjFp7+n+qCxsPjkkSFD0IqSwmPSYk0O5dwM+pIJ0tyAYKzN+oSLHsakHeDHG06l4iQOQTP1UaCdzHHoTh3SogJDa5220mapfhXjItwlUkeYm+x+ZpzxpinA65hdZUhMCZuqUpVflEq2FAuIwS2zcEDkfKgvrKcxbfAUFCDuCYO0xf0oX9qGHbW0koUnUDA8Vt4UJ2536R8q3wOdLRB1HcSAYsOnStPZ4pUT4ryQbiQZ22G5FAtjGf5LKpPNBCrEkkqkCYIjwyOYozybFaW0pUd9p7b0DYE6ilJmJBA6TP5k/s1OcRuBtprzV57JoLEwOMgQTRBgMWBVCMcWOo+Hb+6/wB6kGvaLiUi2n60Fx8b49v+AxOoiFMrA8yPD66orzuRU1xHxE+/CHVWAB09z169qgaDrTW5rYM1hRQd4fejLhjBMuJJdSFXAE9/WgiYqZ4fxa9elIKgb+XegOsTljTThS0nSlQSSB1Iub0R5Lm5QNCzItB6edQGHQXFT+I3Hy2pbMHEkpQjfn5cpoDVnPwViDMWnkD5zUtg82Srbe9Vdjs5LKNLaQtY36CPLc22rjD8XLUPCEIPkT9zQTvtDxCP4pHMFoBccjqOk/I/Kh5nFEAJCpE2M9abLeUpR1kq1EnUTsTyPb7UmMPoJIsDuOv+6CYy1YbU5qiUpMdzbbruKn8OsfFMhUT2J/e1BRaXMpEp5jy6d6VwmZ+7B8aUDmHCB/3flQWBxHlTb2XYhoaR/LK0notsawT/ANMetU1wvmQSsAmNoqWz7jkKYcZaVqU4NKimwCT8UE7yLWoeyjKlrUFCANxP6UFsZdmKTHpzqRw76dcnY1W68yQ0PE6iRyQdX/bMUk7xzpTDcqP9wgDv1oFvazp/jklMSWUTHUFQH0AoKpbGY1bqytxRUo7k/YdAOlI0GordZWUE8zlpNSGCwIWYTPmNqkMtwK8Qfdtjwm081ep5VY+S8Jt4ZIKwFkfEY+E8jB3jr+V6AV4c4NeWCv3pbSDAmTq8k9O9SGc5LiGUylaSki6pIIH+JAg78zR+lw/iRI6gSPluD2qMzLBpeaUlKjEzY7QZi9x5GgrJHDRIkmuH1IwS21GNcymU6oj8RRI1RyE7+VT761skgiQJv1AvNVznuafxOIKoIFkpHOB5+c+tBenDOdtPiW3luEXIcIm46DapTOVfy46/lQX7PmQ3h0rlsreXqSEHYARtFrTImi3Ho1bXlNBVHFeWqVmOIgE/zIsOUAD6RRHlfBiSn+ckEcwb+nYUQZllSfeoxKf/ADAkq/zSAB9B/wCmnLK5FAHYn2VYEydLiewcMdrETVUZ3ggxiXmkiA064gTcwhXhk8zAr0tlrAJ1HYWA79aoP2gJSczxhTsXj8wE6z86BjlbUuk8iqRbvIrfGrl2U9EqV8yB+VLZIm+w26dutMuMz/OR2bH3NBAqNZyNYoV0kUExxFhwPdODZxA+kfkRUPU0w5/EYYtQNbA1I7oEz8p+1QtBoit6yKkHMvDbYUo+Imw+9MHGiL7ig6adE+ISKMcgxbREJ0pPlA9enrQUBXbaym6TegtTEvFlKUputRkdINj9q7zjBhjCi597iCEJjcbFZ/6ZHmRQVknFJQoa4MbTRNnuZnFguSkJQ2kah+G8q1ec7i1hQSqcMkqlQkKEK/y6+oFNsfw4gnUmx5Eb+vWmOW5ohb0IdSpJTGm4M9RMTtR7k+FZfaAJhUnxDt1/SgrlOpPgXvG42I/LyqQw5kQd6Kc/4KHu51XiSZAjuDUDk3DzpWn3gGkLCSQRJgwZvYR96CEzPPU4aw8ayLJnboV/pvQsrDv4pZcVdR3OwtsBGw6Uc59wy2zjXQkW1BxImYCwD67kelO28NLYKQIFoFAH5Twuokar9R3pjnuPKVqZQYSk6VxzI3EjcCrMQtDDRcMAITqV2gVTzzxWok7kk/Mk3670HKa6iuQKe5ZljuIcDTSCtatkjtuTNgBzJoG0VM8O8J4jGq0sokD4lqsgeao37CTVkcK+y1lhIexI986kzo2aE9Qbri97Cjv36Ro0+EAQEARa2w2EWoK8wHsPToBexB1nkhFh/wBRk+dvKsqwlZiEkg6t+n6etaoPPD+erDqVtkpS2Zbj6kxzP2tVy8E+0JvHJDbigh+9h+IDmn03TVDu704wT6knUlRSQQQQdj186D0y07y2vAiYPOxi3+Jv6Uqt0G0BR6bK/wCM7ntaoPJsWp3DtuqPjUhMkWm0363qTYc1fFB+HfvQNc+y4Osr0BOvSfiSDy5jae+0xNqol/LHGHFpcR4kkhWq1zzE3MgyN5Br0LjWgDImR35Hke1Vzx9hUJcYc0JKlSCSOSYIttupV+9Ax4FxpLgSlKWUlJBUASL/AIjzPpaYnarX1gp0zEDSTvtYkVV7LSUvIgWSiUpkwPiIAE7Tej/KlFzDl1RJcJV4ukCbDYXvQLsYtJ1MKUNKh4FdzcfXamLKlJUUKEEbjv8Av707xqLT/UhRPmlIKSOhnpUe+sksrJ8TifEeugwD5xQSWIzVOHw61qMJQCo+QHLudh3IrzpjsYXXVrIGpwqV/wAlKk+dzvVz+0FZGXPx0QP/ANiKo8J+iZ9YNBOZK6mbGRt/uPSkuLMsWtYcSJAQAQBcASSe4vy2phk7pDoFFWYNy05uCgBSSkwQoCxFBXvKumqeZiB/LUEgFxvUqNtQUQSBsJiSBaelNEigcZdiC08hfIKE/wCJsr6TTjN8uDeJWgXGqR5G/wDqmC9vSp3FHXiGCrdaGQf+RE/OTQNhjkOn3aylIA8KzIGoDZXnYA8j503LRbJCgSBZRPLsr9aZ4xoJcWkbJWQPIGpvJllxBC/FoSNJO+kg+HunzuOsUEc7l83R+/I0zKSLEEVLtJ0u6E2SQDHSelOn8Mk7iaAeoi4YxSg4IE2umdxBm3PY1EvMgHanmXDQdSbHrQT+G4ZaL3vEL8MhbaQAEg/EEk9Jtyi3Sj3ht3WPeIC5mFpIk9CTz1JJgwLpKTyoKwTxGkD+gK9YH6VNpxa2sQhTaikqSpSgNipOkAx1hRB62oCXi/NkoaS0pWp10jwA2CAZUCTblF+/KTSGWOpSklJIWke8CSbqE3TB/wAR03NQvGLACmlxJm83nz+dKZdiClSgPwwfVJME+gi0CO96Bfi3AlxxGKCiUKCEKt8J0jSZG4MkeY706w2UgAFJ/SPyPeprAn3jISsBQX71Cp6Jgp9QbiorBq/+XQecCgiuLMMk4ctrX7v3qgjXEgHcFQ5plN+1VLiMMptakLEKQYI/fLnNXJxThEuYNwqElAK0noofrsexpLhDJGcwwyRim0uFAUhK7haQIiFJIJjvIoKz4Y4ZexrwbaHQrWfhQkmNSvkYA3+ZF5cPZCxlzaUNjUSCVOEDWokj4oHw9Ejb61xwhkjWGwqUNje6lGNSldVEATa3SBUo4qFKEAjTz7kUC7YV+LwzsR9ZHqKxSQq0AxaOluXY/nXCDZIJn4voJpBTxCkX+IwR2v6/Wgw4aCQpSpB8rcqypMoB35dzW6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Mission of the Elect </a:t>
            </a:r>
          </a:p>
        </p:txBody>
      </p:sp>
      <p:sp>
        <p:nvSpPr>
          <p:cNvPr id="8" name="Rectangle 7"/>
          <p:cNvSpPr/>
          <p:nvPr/>
        </p:nvSpPr>
        <p:spPr>
          <a:xfrm>
            <a:off x="5181600" y="3429000"/>
            <a:ext cx="4419600" cy="1754326"/>
          </a:xfrm>
          <a:prstGeom prst="rect">
            <a:avLst/>
          </a:prstGeom>
        </p:spPr>
        <p:txBody>
          <a:bodyPr wrap="square">
            <a:spAutoFit/>
          </a:bodyPr>
          <a:lstStyle/>
          <a:p>
            <a:pPr fontAlgn="base"/>
            <a:r>
              <a:rPr lang="en-US" dirty="0">
                <a:solidFill>
                  <a:schemeClr val="bg1"/>
                </a:solidFill>
              </a:rPr>
              <a:t>Nephi spoke of the latter-day Church as being few in number but spread upon all the face of the earth. [See 1 Nephi 14:12–14.] The Lord declared in this dispensation, ‘Ye are called to bring to pass the gathering of mine elect.’</a:t>
            </a:r>
          </a:p>
        </p:txBody>
      </p:sp>
      <p:sp>
        <p:nvSpPr>
          <p:cNvPr id="9" name="Rectangle 8"/>
          <p:cNvSpPr/>
          <p:nvPr/>
        </p:nvSpPr>
        <p:spPr>
          <a:xfrm>
            <a:off x="4572000" y="5486400"/>
            <a:ext cx="5943600" cy="923330"/>
          </a:xfrm>
          <a:prstGeom prst="rect">
            <a:avLst/>
          </a:prstGeom>
        </p:spPr>
        <p:txBody>
          <a:bodyPr wrap="square">
            <a:spAutoFit/>
          </a:bodyPr>
          <a:lstStyle/>
          <a:p>
            <a:pPr fontAlgn="base"/>
            <a:r>
              <a:rPr lang="en-US" dirty="0">
                <a:solidFill>
                  <a:schemeClr val="bg1"/>
                </a:solidFill>
              </a:rPr>
              <a:t>“Your mission is a great opportunity and </a:t>
            </a:r>
          </a:p>
          <a:p>
            <a:pPr fontAlgn="base"/>
            <a:r>
              <a:rPr lang="en-US" dirty="0">
                <a:solidFill>
                  <a:schemeClr val="bg1"/>
                </a:solidFill>
              </a:rPr>
              <a:t>responsibility, important to this promised </a:t>
            </a:r>
          </a:p>
          <a:p>
            <a:pPr fontAlgn="base"/>
            <a:r>
              <a:rPr lang="en-US" dirty="0">
                <a:solidFill>
                  <a:schemeClr val="bg1"/>
                </a:solidFill>
              </a:rPr>
              <a:t>gathering and linked to your eternal destiny”</a:t>
            </a:r>
          </a:p>
        </p:txBody>
      </p:sp>
      <p:pic>
        <p:nvPicPr>
          <p:cNvPr id="11" name="Picture 10" descr="Neil A. Anderson.jpg"/>
          <p:cNvPicPr>
            <a:picLocks noChangeAspect="1"/>
          </p:cNvPicPr>
          <p:nvPr/>
        </p:nvPicPr>
        <p:blipFill>
          <a:blip r:embed="rId3" cstate="print"/>
          <a:stretch>
            <a:fillRect/>
          </a:stretch>
        </p:blipFill>
        <p:spPr>
          <a:xfrm>
            <a:off x="10683875" y="5354746"/>
            <a:ext cx="781050" cy="1041400"/>
          </a:xfrm>
          <a:prstGeom prst="rect">
            <a:avLst/>
          </a:prstGeom>
        </p:spPr>
      </p:pic>
      <p:pic>
        <p:nvPicPr>
          <p:cNvPr id="3" name="Picture 2">
            <a:extLst>
              <a:ext uri="{FF2B5EF4-FFF2-40B4-BE49-F238E27FC236}">
                <a16:creationId xmlns:a16="http://schemas.microsoft.com/office/drawing/2014/main" id="{892AC45C-E3BE-446A-8099-6EBEF1E16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75" y="2724150"/>
            <a:ext cx="2473326" cy="3487390"/>
          </a:xfrm>
          <a:prstGeom prst="rect">
            <a:avLst/>
          </a:prstGeom>
        </p:spPr>
      </p:pic>
      <p:pic>
        <p:nvPicPr>
          <p:cNvPr id="5" name="Picture 4">
            <a:extLst>
              <a:ext uri="{FF2B5EF4-FFF2-40B4-BE49-F238E27FC236}">
                <a16:creationId xmlns:a16="http://schemas.microsoft.com/office/drawing/2014/main" id="{DE0B7171-04F1-43B3-A7AC-A340F7E36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58" y="990599"/>
            <a:ext cx="1647825" cy="2438400"/>
          </a:xfrm>
          <a:prstGeom prst="rect">
            <a:avLst/>
          </a:prstGeom>
        </p:spPr>
      </p:pic>
    </p:spTree>
    <p:extLst>
      <p:ext uri="{BB962C8B-B14F-4D97-AF65-F5344CB8AC3E}">
        <p14:creationId xmlns:p14="http://schemas.microsoft.com/office/powerpoint/2010/main" val="11616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1D745-BF9B-43FB-92D8-8BBBCD8F3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Gathering Place</a:t>
            </a:r>
          </a:p>
        </p:txBody>
      </p:sp>
      <p:sp>
        <p:nvSpPr>
          <p:cNvPr id="7" name="TextBox 6"/>
          <p:cNvSpPr txBox="1"/>
          <p:nvPr/>
        </p:nvSpPr>
        <p:spPr>
          <a:xfrm>
            <a:off x="610215" y="1661996"/>
            <a:ext cx="7034981" cy="5262979"/>
          </a:xfrm>
          <a:prstGeom prst="rect">
            <a:avLst/>
          </a:prstGeom>
          <a:noFill/>
        </p:spPr>
        <p:txBody>
          <a:bodyPr wrap="square" rtlCol="0">
            <a:spAutoFit/>
          </a:bodyPr>
          <a:lstStyle/>
          <a:p>
            <a:pPr fontAlgn="base"/>
            <a:r>
              <a:rPr lang="en-US" sz="1600" dirty="0">
                <a:solidFill>
                  <a:schemeClr val="bg1"/>
                </a:solidFill>
              </a:rPr>
              <a:t>“Stakes of Zion are … being organized at the ends of the earth. In this connection, let us ponder these truths: </a:t>
            </a:r>
          </a:p>
          <a:p>
            <a:pPr fontAlgn="base"/>
            <a:endParaRPr lang="en-US" sz="1600" dirty="0">
              <a:solidFill>
                <a:schemeClr val="bg1"/>
              </a:solidFill>
            </a:endParaRPr>
          </a:p>
          <a:p>
            <a:pPr fontAlgn="base"/>
            <a:r>
              <a:rPr lang="en-US" sz="1600" dirty="0">
                <a:solidFill>
                  <a:schemeClr val="bg1"/>
                </a:solidFill>
              </a:rPr>
              <a:t>A stake of Zion is a part of Zion. You cannot create a stake of Zion without creating a part of Zion. </a:t>
            </a:r>
          </a:p>
          <a:p>
            <a:pPr fontAlgn="base"/>
            <a:endParaRPr lang="en-US" sz="1600" dirty="0">
              <a:solidFill>
                <a:schemeClr val="bg1"/>
              </a:solidFill>
            </a:endParaRPr>
          </a:p>
          <a:p>
            <a:pPr fontAlgn="base"/>
            <a:r>
              <a:rPr lang="en-US" sz="1600" dirty="0">
                <a:solidFill>
                  <a:schemeClr val="bg1"/>
                </a:solidFill>
              </a:rPr>
              <a:t>Zion is the pure in heart; we gain purity of heart by baptism and by obedience. A stake has geographical boundaries. To create a stake is like founding a City of Holiness. Every stake on earth is the gathering place for the lost sheep of Israel who live in its area.</a:t>
            </a:r>
          </a:p>
          <a:p>
            <a:pPr fontAlgn="base"/>
            <a:endParaRPr lang="en-US" sz="1600" dirty="0">
              <a:solidFill>
                <a:schemeClr val="bg1"/>
              </a:solidFill>
            </a:endParaRPr>
          </a:p>
          <a:p>
            <a:pPr fontAlgn="base"/>
            <a:r>
              <a:rPr lang="en-US" sz="1600" dirty="0">
                <a:solidFill>
                  <a:schemeClr val="bg1"/>
                </a:solidFill>
              </a:rPr>
              <a:t>The gathering place for Peruvians is in the stakes of Zion in Peru, or in the places which soon will become stakes. The gathering place for Chileans is in Chile; for Bolivians it is in Bolivia; for Koreans it is in Korea; and so it goes through all the length and breadth of the earth. </a:t>
            </a:r>
          </a:p>
          <a:p>
            <a:pPr fontAlgn="base"/>
            <a:endParaRPr lang="en-US" sz="1600" dirty="0">
              <a:solidFill>
                <a:schemeClr val="bg1"/>
              </a:solidFill>
            </a:endParaRPr>
          </a:p>
          <a:p>
            <a:pPr fontAlgn="base"/>
            <a:r>
              <a:rPr lang="en-US" sz="1600" dirty="0">
                <a:solidFill>
                  <a:schemeClr val="bg1"/>
                </a:solidFill>
              </a:rPr>
              <a:t>Scattered Israel in every nation is called to gather to the fold of Christ, to the stakes of Zion, as such are established in their nations”</a:t>
            </a:r>
          </a:p>
          <a:p>
            <a:pPr fontAlgn="base"/>
            <a:r>
              <a:rPr lang="en-US" sz="1200" dirty="0">
                <a:solidFill>
                  <a:schemeClr val="bg1"/>
                </a:solidFill>
              </a:rPr>
              <a:t>Elder Bruce R. McConkie</a:t>
            </a:r>
          </a:p>
          <a:p>
            <a:endParaRPr lang="en-US" dirty="0">
              <a:solidFill>
                <a:schemeClr val="bg1"/>
              </a:solidFill>
            </a:endParaRPr>
          </a:p>
          <a:p>
            <a:endParaRPr lang="en-US" dirty="0">
              <a:solidFill>
                <a:schemeClr val="bg1"/>
              </a:solidFill>
            </a:endParaRPr>
          </a:p>
        </p:txBody>
      </p:sp>
      <p:sp>
        <p:nvSpPr>
          <p:cNvPr id="31" name="TextBox 30"/>
          <p:cNvSpPr txBox="1"/>
          <p:nvPr/>
        </p:nvSpPr>
        <p:spPr>
          <a:xfrm>
            <a:off x="151171" y="6488668"/>
            <a:ext cx="2286000" cy="369332"/>
          </a:xfrm>
          <a:prstGeom prst="rect">
            <a:avLst/>
          </a:prstGeom>
          <a:noFill/>
        </p:spPr>
        <p:txBody>
          <a:bodyPr wrap="square" rtlCol="0">
            <a:spAutoFit/>
          </a:bodyPr>
          <a:lstStyle/>
          <a:p>
            <a:r>
              <a:rPr lang="en-US" dirty="0">
                <a:solidFill>
                  <a:schemeClr val="bg1"/>
                </a:solidFill>
              </a:rPr>
              <a:t>D&amp;C 29:4-5</a:t>
            </a:r>
          </a:p>
        </p:txBody>
      </p:sp>
      <p:pic>
        <p:nvPicPr>
          <p:cNvPr id="3" name="Picture 2">
            <a:extLst>
              <a:ext uri="{FF2B5EF4-FFF2-40B4-BE49-F238E27FC236}">
                <a16:creationId xmlns:a16="http://schemas.microsoft.com/office/drawing/2014/main" id="{FCB47239-01A3-43E6-BF13-742E59418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591347"/>
            <a:ext cx="2247900" cy="2057400"/>
          </a:xfrm>
          <a:prstGeom prst="rect">
            <a:avLst/>
          </a:prstGeom>
        </p:spPr>
      </p:pic>
      <p:pic>
        <p:nvPicPr>
          <p:cNvPr id="5" name="Picture 4">
            <a:extLst>
              <a:ext uri="{FF2B5EF4-FFF2-40B4-BE49-F238E27FC236}">
                <a16:creationId xmlns:a16="http://schemas.microsoft.com/office/drawing/2014/main" id="{191EBFB0-2553-4E00-9BE9-D0E6F21E2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2885265"/>
            <a:ext cx="2781300" cy="1666875"/>
          </a:xfrm>
          <a:prstGeom prst="rect">
            <a:avLst/>
          </a:prstGeom>
        </p:spPr>
      </p:pic>
      <p:pic>
        <p:nvPicPr>
          <p:cNvPr id="11" name="Picture 10">
            <a:extLst>
              <a:ext uri="{FF2B5EF4-FFF2-40B4-BE49-F238E27FC236}">
                <a16:creationId xmlns:a16="http://schemas.microsoft.com/office/drawing/2014/main" id="{18EF4143-3D9C-41FA-BC5F-4E165B1FF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8984" y="4881157"/>
            <a:ext cx="2266950" cy="1647825"/>
          </a:xfrm>
          <a:prstGeom prst="rect">
            <a:avLst/>
          </a:prstGeom>
        </p:spPr>
      </p:pic>
      <p:pic>
        <p:nvPicPr>
          <p:cNvPr id="4" name="Picture 3">
            <a:extLst>
              <a:ext uri="{FF2B5EF4-FFF2-40B4-BE49-F238E27FC236}">
                <a16:creationId xmlns:a16="http://schemas.microsoft.com/office/drawing/2014/main" id="{8C23D84E-4A16-432F-984C-E331D5858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82" y="192823"/>
            <a:ext cx="914400" cy="1276350"/>
          </a:xfrm>
          <a:prstGeom prst="rect">
            <a:avLst/>
          </a:prstGeom>
        </p:spPr>
      </p:pic>
    </p:spTree>
    <p:extLst>
      <p:ext uri="{BB962C8B-B14F-4D97-AF65-F5344CB8AC3E}">
        <p14:creationId xmlns:p14="http://schemas.microsoft.com/office/powerpoint/2010/main" val="15213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58">
            <a:extLst>
              <a:ext uri="{FF2B5EF4-FFF2-40B4-BE49-F238E27FC236}">
                <a16:creationId xmlns:a16="http://schemas.microsoft.com/office/drawing/2014/main" id="{A77BFB93-2FE8-4349-AC75-FE25CE822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Other Places To Gather</a:t>
            </a:r>
          </a:p>
        </p:txBody>
      </p:sp>
      <p:sp>
        <p:nvSpPr>
          <p:cNvPr id="29" name="Rectangle 28"/>
          <p:cNvSpPr/>
          <p:nvPr/>
        </p:nvSpPr>
        <p:spPr>
          <a:xfrm>
            <a:off x="5867400" y="5257801"/>
            <a:ext cx="4572000" cy="1200329"/>
          </a:xfrm>
          <a:prstGeom prst="rect">
            <a:avLst/>
          </a:prstGeom>
        </p:spPr>
        <p:txBody>
          <a:bodyPr>
            <a:spAutoFit/>
          </a:bodyPr>
          <a:lstStyle/>
          <a:p>
            <a:pPr algn="ctr"/>
            <a:r>
              <a:rPr lang="en-US" sz="2400" dirty="0">
                <a:solidFill>
                  <a:srgbClr val="FFFF00"/>
                </a:solidFill>
              </a:rPr>
              <a:t>Jackson County, Missouri is the </a:t>
            </a:r>
            <a:r>
              <a:rPr lang="en-US" sz="2400" b="1" dirty="0">
                <a:solidFill>
                  <a:srgbClr val="FFFF00"/>
                </a:solidFill>
              </a:rPr>
              <a:t>central gathering </a:t>
            </a:r>
            <a:r>
              <a:rPr lang="en-US" sz="2400" dirty="0">
                <a:solidFill>
                  <a:srgbClr val="FFFF00"/>
                </a:solidFill>
              </a:rPr>
              <a:t>place of the Saints</a:t>
            </a:r>
          </a:p>
        </p:txBody>
      </p:sp>
      <p:grpSp>
        <p:nvGrpSpPr>
          <p:cNvPr id="10" name="Group 9"/>
          <p:cNvGrpSpPr/>
          <p:nvPr/>
        </p:nvGrpSpPr>
        <p:grpSpPr>
          <a:xfrm>
            <a:off x="2286000" y="4191000"/>
            <a:ext cx="3581400" cy="2438400"/>
            <a:chOff x="2057400" y="1447800"/>
            <a:chExt cx="4114800" cy="3048000"/>
          </a:xfrm>
        </p:grpSpPr>
        <p:sp>
          <p:nvSpPr>
            <p:cNvPr id="11" name="Rectangle 10"/>
            <p:cNvSpPr/>
            <p:nvPr/>
          </p:nvSpPr>
          <p:spPr>
            <a:xfrm>
              <a:off x="2514600" y="2286000"/>
              <a:ext cx="3276600" cy="1676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057400" y="1447800"/>
              <a:ext cx="4114800" cy="990600"/>
            </a:xfrm>
            <a:prstGeom prst="triangle">
              <a:avLst/>
            </a:prstGeom>
            <a:solidFill>
              <a:srgbClr val="D283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6"/>
            <p:cNvGrpSpPr/>
            <p:nvPr/>
          </p:nvGrpSpPr>
          <p:grpSpPr>
            <a:xfrm>
              <a:off x="2971800" y="2667000"/>
              <a:ext cx="914400" cy="853439"/>
              <a:chOff x="838200" y="4267200"/>
              <a:chExt cx="914400" cy="853439"/>
            </a:xfrm>
          </p:grpSpPr>
          <p:sp>
            <p:nvSpPr>
              <p:cNvPr id="65" name="Rectangle 15"/>
              <p:cNvSpPr/>
              <p:nvPr/>
            </p:nvSpPr>
            <p:spPr>
              <a:xfrm>
                <a:off x="838200" y="4267200"/>
                <a:ext cx="9144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4"/>
              <p:cNvGrpSpPr/>
              <p:nvPr/>
            </p:nvGrpSpPr>
            <p:grpSpPr>
              <a:xfrm>
                <a:off x="838200" y="4267200"/>
                <a:ext cx="914399" cy="853439"/>
                <a:chOff x="914400" y="4343400"/>
                <a:chExt cx="2286000" cy="2133600"/>
              </a:xfrm>
            </p:grpSpPr>
            <p:grpSp>
              <p:nvGrpSpPr>
                <p:cNvPr id="67" name="Group 8"/>
                <p:cNvGrpSpPr/>
                <p:nvPr/>
              </p:nvGrpSpPr>
              <p:grpSpPr>
                <a:xfrm>
                  <a:off x="914400" y="4495800"/>
                  <a:ext cx="2209800" cy="1905000"/>
                  <a:chOff x="914400" y="4495800"/>
                  <a:chExt cx="2209800" cy="1905000"/>
                </a:xfrm>
              </p:grpSpPr>
              <p:sp>
                <p:nvSpPr>
                  <p:cNvPr id="74" name="Diagonal Stripe 4"/>
                  <p:cNvSpPr/>
                  <p:nvPr/>
                </p:nvSpPr>
                <p:spPr>
                  <a:xfrm rot="5400000">
                    <a:off x="2133600" y="44196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iagonal Stripe 5"/>
                  <p:cNvSpPr/>
                  <p:nvPr/>
                </p:nvSpPr>
                <p:spPr>
                  <a:xfrm rot="5400000">
                    <a:off x="1409700" y="43815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9"/>
                <p:cNvGrpSpPr/>
                <p:nvPr/>
              </p:nvGrpSpPr>
              <p:grpSpPr>
                <a:xfrm rot="16200000">
                  <a:off x="990600" y="4419600"/>
                  <a:ext cx="2133600" cy="1981200"/>
                  <a:chOff x="914400" y="4419600"/>
                  <a:chExt cx="2133600" cy="1981200"/>
                </a:xfrm>
              </p:grpSpPr>
              <p:sp>
                <p:nvSpPr>
                  <p:cNvPr id="70" name="Diagonal Stripe 10"/>
                  <p:cNvSpPr/>
                  <p:nvPr/>
                </p:nvSpPr>
                <p:spPr>
                  <a:xfrm rot="5400000">
                    <a:off x="2057400" y="43434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gonal Stripe 11"/>
                  <p:cNvSpPr/>
                  <p:nvPr/>
                </p:nvSpPr>
                <p:spPr>
                  <a:xfrm rot="5400000">
                    <a:off x="1409700" y="4305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gonal Stripe 12"/>
                  <p:cNvSpPr/>
                  <p:nvPr/>
                </p:nvSpPr>
                <p:spPr>
                  <a:xfrm rot="5400000" flipH="1" flipV="1">
                    <a:off x="1181100" y="46863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iagonal Stripe 13"/>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9" name="Frame 3"/>
                <p:cNvSpPr/>
                <p:nvPr/>
              </p:nvSpPr>
              <p:spPr>
                <a:xfrm>
                  <a:off x="914400" y="4343400"/>
                  <a:ext cx="2286000" cy="2133600"/>
                </a:xfrm>
                <a:prstGeom prst="frame">
                  <a:avLst>
                    <a:gd name="adj1" fmla="val 728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48"/>
            <p:cNvGrpSpPr/>
            <p:nvPr/>
          </p:nvGrpSpPr>
          <p:grpSpPr>
            <a:xfrm>
              <a:off x="2839995" y="3188043"/>
              <a:ext cx="1143000" cy="457200"/>
              <a:chOff x="2209800" y="4648200"/>
              <a:chExt cx="1828800" cy="1143000"/>
            </a:xfrm>
          </p:grpSpPr>
          <p:sp>
            <p:nvSpPr>
              <p:cNvPr id="34" name="Trapezoid 33"/>
              <p:cNvSpPr/>
              <p:nvPr/>
            </p:nvSpPr>
            <p:spPr>
              <a:xfrm rot="10800000">
                <a:off x="2209800" y="5410200"/>
                <a:ext cx="1828800" cy="381000"/>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7"/>
              <p:cNvGrpSpPr/>
              <p:nvPr/>
            </p:nvGrpSpPr>
            <p:grpSpPr>
              <a:xfrm>
                <a:off x="2209800" y="4648200"/>
                <a:ext cx="609600" cy="762000"/>
                <a:chOff x="6208671" y="4664856"/>
                <a:chExt cx="999447" cy="1278744"/>
              </a:xfrm>
            </p:grpSpPr>
            <p:sp>
              <p:nvSpPr>
                <p:cNvPr id="56" name="Rounded Rectangle 24"/>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3"/>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25"/>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8"/>
              <p:cNvGrpSpPr/>
              <p:nvPr/>
            </p:nvGrpSpPr>
            <p:grpSpPr>
              <a:xfrm>
                <a:off x="2743200" y="4648200"/>
                <a:ext cx="609600" cy="762000"/>
                <a:chOff x="6208671" y="4664856"/>
                <a:chExt cx="999447" cy="1278744"/>
              </a:xfrm>
            </p:grpSpPr>
            <p:sp>
              <p:nvSpPr>
                <p:cNvPr id="47" name="Rounded Rectangle 46"/>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8"/>
              <p:cNvGrpSpPr/>
              <p:nvPr/>
            </p:nvGrpSpPr>
            <p:grpSpPr>
              <a:xfrm>
                <a:off x="3276600" y="4648200"/>
                <a:ext cx="609600" cy="762000"/>
                <a:chOff x="6208671" y="4664856"/>
                <a:chExt cx="999447" cy="1278744"/>
              </a:xfrm>
            </p:grpSpPr>
            <p:sp>
              <p:nvSpPr>
                <p:cNvPr id="38" name="Rounded Rectangle 37"/>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4495800" y="2743200"/>
              <a:ext cx="762000" cy="12192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43400" y="3810000"/>
              <a:ext cx="1066800" cy="152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53"/>
            <p:cNvGrpSpPr/>
            <p:nvPr/>
          </p:nvGrpSpPr>
          <p:grpSpPr>
            <a:xfrm>
              <a:off x="5334000" y="2819400"/>
              <a:ext cx="333375" cy="381000"/>
              <a:chOff x="7010400" y="2819400"/>
              <a:chExt cx="533400" cy="609600"/>
            </a:xfrm>
          </p:grpSpPr>
          <p:sp>
            <p:nvSpPr>
              <p:cNvPr id="30" name="Oval 29"/>
              <p:cNvSpPr/>
              <p:nvPr/>
            </p:nvSpPr>
            <p:spPr>
              <a:xfrm>
                <a:off x="7086600" y="2895600"/>
                <a:ext cx="381000"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7086600" y="2743200"/>
                <a:ext cx="381000" cy="533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5027142" y="3196282"/>
              <a:ext cx="152400" cy="2286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4800600" y="2895600"/>
              <a:ext cx="152400" cy="457200"/>
            </a:xfrm>
            <a:prstGeom prst="fram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loud 19"/>
            <p:cNvSpPr/>
            <p:nvPr/>
          </p:nvSpPr>
          <p:spPr>
            <a:xfrm>
              <a:off x="2286000" y="3733800"/>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2743200" y="3733800"/>
              <a:ext cx="9144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2667000" y="3886200"/>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2667000" y="1752600"/>
              <a:ext cx="2819400" cy="678744"/>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0"/>
            <p:cNvGrpSpPr/>
            <p:nvPr/>
          </p:nvGrpSpPr>
          <p:grpSpPr>
            <a:xfrm>
              <a:off x="3828535" y="1959576"/>
              <a:ext cx="498389" cy="410267"/>
              <a:chOff x="6512011" y="4762500"/>
              <a:chExt cx="879389" cy="723900"/>
            </a:xfrm>
          </p:grpSpPr>
          <p:sp>
            <p:nvSpPr>
              <p:cNvPr id="25" name="Flowchart: Delay 24"/>
              <p:cNvSpPr/>
              <p:nvPr/>
            </p:nvSpPr>
            <p:spPr>
              <a:xfrm rot="16200000">
                <a:off x="6591300" y="4686300"/>
                <a:ext cx="723900" cy="876300"/>
              </a:xfrm>
              <a:prstGeom prst="flowChartDelay">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6553200" y="49530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5" idx="2"/>
              </p:cNvCxnSpPr>
              <p:nvPr/>
            </p:nvCxnSpPr>
            <p:spPr>
              <a:xfrm flipV="1">
                <a:off x="6512011" y="5124450"/>
                <a:ext cx="879389" cy="3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520248" y="5334000"/>
                <a:ext cx="871152" cy="6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8" name="Group 41"/>
          <p:cNvGrpSpPr/>
          <p:nvPr/>
        </p:nvGrpSpPr>
        <p:grpSpPr>
          <a:xfrm>
            <a:off x="6705600" y="685800"/>
            <a:ext cx="3733800" cy="3733800"/>
            <a:chOff x="2743200" y="1987421"/>
            <a:chExt cx="4343400" cy="3956179"/>
          </a:xfrm>
        </p:grpSpPr>
        <p:sp>
          <p:nvSpPr>
            <p:cNvPr id="79" name="Rectangle 78"/>
            <p:cNvSpPr/>
            <p:nvPr/>
          </p:nvSpPr>
          <p:spPr>
            <a:xfrm>
              <a:off x="3042745" y="4704608"/>
              <a:ext cx="3744310" cy="11394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639663" y="3828094"/>
              <a:ext cx="2496207" cy="8765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10800000">
              <a:off x="4507910" y="2776282"/>
              <a:ext cx="759716" cy="1051814"/>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Extract 81"/>
            <p:cNvSpPr/>
            <p:nvPr/>
          </p:nvSpPr>
          <p:spPr>
            <a:xfrm>
              <a:off x="4800279" y="1987421"/>
              <a:ext cx="229244" cy="788861"/>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elay 82"/>
            <p:cNvSpPr/>
            <p:nvPr/>
          </p:nvSpPr>
          <p:spPr>
            <a:xfrm rot="16200000">
              <a:off x="3836932" y="4108775"/>
              <a:ext cx="745035" cy="271326"/>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elay 83"/>
            <p:cNvSpPr/>
            <p:nvPr/>
          </p:nvSpPr>
          <p:spPr>
            <a:xfrm rot="16200000">
              <a:off x="5193567" y="4108775"/>
              <a:ext cx="745035" cy="271326"/>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476867"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856726"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6135869"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5756014"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elay 88"/>
            <p:cNvSpPr/>
            <p:nvPr/>
          </p:nvSpPr>
          <p:spPr>
            <a:xfrm rot="16200000">
              <a:off x="4564295" y="5161624"/>
              <a:ext cx="701210" cy="488388"/>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4779236" y="4748434"/>
              <a:ext cx="325592" cy="262954"/>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5258765" y="4911011"/>
              <a:ext cx="198234" cy="15551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571035" y="5657461"/>
              <a:ext cx="687731" cy="124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94619" y="5781869"/>
              <a:ext cx="840559" cy="124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959720" y="4599992"/>
              <a:ext cx="458486" cy="6220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335181" y="4599992"/>
              <a:ext cx="458486" cy="6220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4418206" y="4911011"/>
              <a:ext cx="198234" cy="15551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3492062"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3941379"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5289331"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5738648"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192517" y="3992880"/>
              <a:ext cx="149772" cy="170688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a:off x="3042745"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2743200" y="3505200"/>
              <a:ext cx="898634" cy="73152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487510" y="4114800"/>
              <a:ext cx="149772" cy="170688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a:off x="6187966"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a:off x="6187966" y="3383280"/>
              <a:ext cx="898634" cy="85344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524000" y="838200"/>
            <a:ext cx="4495800" cy="3200400"/>
            <a:chOff x="533400" y="540327"/>
            <a:chExt cx="7924800" cy="5936673"/>
          </a:xfrm>
        </p:grpSpPr>
        <p:sp>
          <p:nvSpPr>
            <p:cNvPr id="108" name="Rectangle 107"/>
            <p:cNvSpPr/>
            <p:nvPr/>
          </p:nvSpPr>
          <p:spPr>
            <a:xfrm rot="5400000">
              <a:off x="4000500" y="1409700"/>
              <a:ext cx="113676" cy="49467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4000500" y="1028700"/>
              <a:ext cx="113676" cy="49467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717561" y="900545"/>
              <a:ext cx="85182" cy="108065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947886" y="540327"/>
              <a:ext cx="181429" cy="144087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274457" y="900545"/>
              <a:ext cx="72691" cy="108065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971800" y="3276600"/>
              <a:ext cx="5410200" cy="1828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3124200" y="4648200"/>
              <a:ext cx="1524000" cy="1066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ouble Wave 114"/>
            <p:cNvSpPr/>
            <p:nvPr/>
          </p:nvSpPr>
          <p:spPr>
            <a:xfrm rot="16200000">
              <a:off x="4305300" y="5067300"/>
              <a:ext cx="1600200" cy="1219200"/>
            </a:xfrm>
            <a:prstGeom prst="doubleWav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2895600" y="2895600"/>
              <a:ext cx="5562600" cy="3810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8200" y="2971800"/>
              <a:ext cx="2286000" cy="2514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43"/>
            <p:cNvGrpSpPr/>
            <p:nvPr/>
          </p:nvGrpSpPr>
          <p:grpSpPr>
            <a:xfrm>
              <a:off x="4572000" y="3962400"/>
              <a:ext cx="1143000" cy="1169232"/>
              <a:chOff x="3657601" y="3962401"/>
              <a:chExt cx="1143000" cy="1169232"/>
            </a:xfrm>
          </p:grpSpPr>
          <p:sp>
            <p:nvSpPr>
              <p:cNvPr id="156" name="Rectangle 3"/>
              <p:cNvSpPr/>
              <p:nvPr/>
            </p:nvSpPr>
            <p:spPr>
              <a:xfrm>
                <a:off x="3657601" y="3962401"/>
                <a:ext cx="1143000" cy="116923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4"/>
              <p:cNvSpPr/>
              <p:nvPr/>
            </p:nvSpPr>
            <p:spPr>
              <a:xfrm>
                <a:off x="3733800" y="4038600"/>
                <a:ext cx="437213" cy="1093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5"/>
              <p:cNvSpPr/>
              <p:nvPr/>
            </p:nvSpPr>
            <p:spPr>
              <a:xfrm>
                <a:off x="4267200" y="4038600"/>
                <a:ext cx="437213" cy="1093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9906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5240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0574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5908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
            <p:cNvSpPr/>
            <p:nvPr/>
          </p:nvSpPr>
          <p:spPr>
            <a:xfrm>
              <a:off x="533400" y="2667000"/>
              <a:ext cx="2895600" cy="3810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3581400" y="1905000"/>
              <a:ext cx="849443" cy="3733800"/>
              <a:chOff x="5838669" y="228600"/>
              <a:chExt cx="1476531" cy="5486400"/>
            </a:xfrm>
          </p:grpSpPr>
          <p:sp>
            <p:nvSpPr>
              <p:cNvPr id="137" name="Rectangle 136"/>
              <p:cNvSpPr/>
              <p:nvPr/>
            </p:nvSpPr>
            <p:spPr>
              <a:xfrm>
                <a:off x="5867400" y="228600"/>
                <a:ext cx="1447800" cy="5486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867400" y="5257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6629400" y="5257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6248400" y="4800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867400" y="43434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6629400" y="43434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248400" y="38862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867400" y="34290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6629400" y="34290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6248400" y="2971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867401" y="2514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629400" y="2514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6248400" y="20574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838669" y="1583961"/>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629400" y="16002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6279630" y="11430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839919" y="70079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6600670" y="685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279630" y="228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ctangle 124"/>
            <p:cNvSpPr/>
            <p:nvPr/>
          </p:nvSpPr>
          <p:spPr>
            <a:xfrm>
              <a:off x="5943600" y="3886200"/>
              <a:ext cx="685800" cy="609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010400" y="3886200"/>
              <a:ext cx="685800" cy="609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019800" y="3962400"/>
              <a:ext cx="529652" cy="5034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086600" y="3962400"/>
              <a:ext cx="529652" cy="5034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7239000" y="4648200"/>
              <a:ext cx="1066800" cy="7620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962400" y="5181600"/>
              <a:ext cx="6096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oud 130"/>
            <p:cNvSpPr/>
            <p:nvPr/>
          </p:nvSpPr>
          <p:spPr>
            <a:xfrm>
              <a:off x="3124200" y="52578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685800" y="49530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1600200" y="49530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a:off x="2438400" y="49530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a:off x="6477000" y="4724400"/>
              <a:ext cx="1066800" cy="7620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a:off x="5715000" y="4724400"/>
              <a:ext cx="914400" cy="7620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914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940903-C883-40C8-BD34-683831AB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“The Hour is Nigh”</a:t>
            </a:r>
          </a:p>
        </p:txBody>
      </p:sp>
      <p:sp>
        <p:nvSpPr>
          <p:cNvPr id="7" name="TextBox 6"/>
          <p:cNvSpPr txBox="1"/>
          <p:nvPr/>
        </p:nvSpPr>
        <p:spPr>
          <a:xfrm>
            <a:off x="405581" y="1225688"/>
            <a:ext cx="6096000" cy="2862322"/>
          </a:xfrm>
          <a:prstGeom prst="rect">
            <a:avLst/>
          </a:prstGeom>
          <a:noFill/>
        </p:spPr>
        <p:txBody>
          <a:bodyPr wrap="square" rtlCol="0">
            <a:spAutoFit/>
          </a:bodyPr>
          <a:lstStyle/>
          <a:p>
            <a:pPr fontAlgn="base"/>
            <a:r>
              <a:rPr lang="en-US" dirty="0">
                <a:solidFill>
                  <a:schemeClr val="bg2"/>
                </a:solidFill>
              </a:rPr>
              <a:t>“The world is rapidly coming to its end, that is, </a:t>
            </a:r>
            <a:r>
              <a:rPr lang="en-US" i="1" dirty="0">
                <a:solidFill>
                  <a:schemeClr val="bg2"/>
                </a:solidFill>
              </a:rPr>
              <a:t>the end of the days of wickedness. When it is fully ripe in iniquity the Lord will come</a:t>
            </a:r>
            <a:r>
              <a:rPr lang="en-US" dirty="0">
                <a:solidFill>
                  <a:schemeClr val="bg2"/>
                </a:solidFill>
              </a:rPr>
              <a:t> in the clouds of heaven to take vengeance on the ungodly, for his wrath is kindled against them. </a:t>
            </a:r>
          </a:p>
          <a:p>
            <a:pPr fontAlgn="base"/>
            <a:endParaRPr lang="en-US" dirty="0">
              <a:solidFill>
                <a:schemeClr val="bg2"/>
              </a:solidFill>
            </a:endParaRPr>
          </a:p>
          <a:p>
            <a:pPr fontAlgn="base"/>
            <a:r>
              <a:rPr lang="en-US" dirty="0">
                <a:solidFill>
                  <a:schemeClr val="bg2"/>
                </a:solidFill>
              </a:rPr>
              <a:t>Do not think that he </a:t>
            </a:r>
            <a:r>
              <a:rPr lang="en-US" dirty="0" err="1">
                <a:solidFill>
                  <a:schemeClr val="bg2"/>
                </a:solidFill>
              </a:rPr>
              <a:t>delayeth</a:t>
            </a:r>
            <a:r>
              <a:rPr lang="en-US" dirty="0">
                <a:solidFill>
                  <a:schemeClr val="bg2"/>
                </a:solidFill>
              </a:rPr>
              <a:t> his coming. Many of the signs of his coming have been given, so we may, if we will, know that the day is even now at our doors.</a:t>
            </a:r>
          </a:p>
          <a:p>
            <a:endParaRPr lang="en-US" dirty="0">
              <a:solidFill>
                <a:schemeClr val="bg2"/>
              </a:solidFill>
            </a:endParaRPr>
          </a:p>
          <a:p>
            <a:endParaRPr lang="en-US" dirty="0">
              <a:solidFill>
                <a:schemeClr val="bg2"/>
              </a:solidFill>
            </a:endParaRPr>
          </a:p>
        </p:txBody>
      </p:sp>
      <p:sp>
        <p:nvSpPr>
          <p:cNvPr id="31" name="TextBox 30"/>
          <p:cNvSpPr txBox="1"/>
          <p:nvPr/>
        </p:nvSpPr>
        <p:spPr>
          <a:xfrm>
            <a:off x="108155" y="6488667"/>
            <a:ext cx="2286000" cy="369332"/>
          </a:xfrm>
          <a:prstGeom prst="rect">
            <a:avLst/>
          </a:prstGeom>
          <a:noFill/>
        </p:spPr>
        <p:txBody>
          <a:bodyPr wrap="square" rtlCol="0">
            <a:spAutoFit/>
          </a:bodyPr>
          <a:lstStyle/>
          <a:p>
            <a:r>
              <a:rPr lang="en-US" dirty="0">
                <a:solidFill>
                  <a:schemeClr val="bg1"/>
                </a:solidFill>
              </a:rPr>
              <a:t>D&amp;C 29:9</a:t>
            </a:r>
          </a:p>
        </p:txBody>
      </p:sp>
      <p:pic>
        <p:nvPicPr>
          <p:cNvPr id="3" name="Picture 2">
            <a:extLst>
              <a:ext uri="{FF2B5EF4-FFF2-40B4-BE49-F238E27FC236}">
                <a16:creationId xmlns:a16="http://schemas.microsoft.com/office/drawing/2014/main" id="{4B3D88C2-BCDE-4D1A-B0AD-169FD58C7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245" y="1053619"/>
            <a:ext cx="2257425" cy="3057525"/>
          </a:xfrm>
          <a:prstGeom prst="rect">
            <a:avLst/>
          </a:prstGeom>
        </p:spPr>
      </p:pic>
      <p:pic>
        <p:nvPicPr>
          <p:cNvPr id="5" name="Picture 4">
            <a:extLst>
              <a:ext uri="{FF2B5EF4-FFF2-40B4-BE49-F238E27FC236}">
                <a16:creationId xmlns:a16="http://schemas.microsoft.com/office/drawing/2014/main" id="{FDBAB51D-0CF0-48F2-A2CF-A6CF8D40E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639" y="3956499"/>
            <a:ext cx="3091016" cy="2325692"/>
          </a:xfrm>
          <a:prstGeom prst="rect">
            <a:avLst/>
          </a:prstGeom>
        </p:spPr>
      </p:pic>
      <p:sp>
        <p:nvSpPr>
          <p:cNvPr id="11" name="Rectangle 10">
            <a:extLst>
              <a:ext uri="{FF2B5EF4-FFF2-40B4-BE49-F238E27FC236}">
                <a16:creationId xmlns:a16="http://schemas.microsoft.com/office/drawing/2014/main" id="{D28C934B-235A-4507-B9F4-8457FD743E91}"/>
              </a:ext>
            </a:extLst>
          </p:cNvPr>
          <p:cNvSpPr/>
          <p:nvPr/>
        </p:nvSpPr>
        <p:spPr>
          <a:xfrm>
            <a:off x="5820697" y="4320229"/>
            <a:ext cx="6096000" cy="2215991"/>
          </a:xfrm>
          <a:prstGeom prst="rect">
            <a:avLst/>
          </a:prstGeom>
        </p:spPr>
        <p:txBody>
          <a:bodyPr>
            <a:spAutoFit/>
          </a:bodyPr>
          <a:lstStyle/>
          <a:p>
            <a:pPr fontAlgn="base"/>
            <a:r>
              <a:rPr lang="en-US" dirty="0">
                <a:solidFill>
                  <a:schemeClr val="bg2"/>
                </a:solidFill>
              </a:rPr>
              <a:t>… The day of the coming of the Lord is near. I do not know when. …</a:t>
            </a:r>
          </a:p>
          <a:p>
            <a:pPr fontAlgn="base"/>
            <a:endParaRPr lang="en-US" dirty="0">
              <a:solidFill>
                <a:schemeClr val="bg2"/>
              </a:solidFill>
            </a:endParaRPr>
          </a:p>
          <a:p>
            <a:pPr fontAlgn="base"/>
            <a:r>
              <a:rPr lang="en-US" dirty="0">
                <a:solidFill>
                  <a:schemeClr val="bg2"/>
                </a:solidFill>
              </a:rPr>
              <a:t>That day is close at hand. It behooves us as Latter-day Saints to set our houses in order, to keep the commandments of God, to turn from evil to righteousness, if it is necessary, and serve the Lord in humility and faith and prayer.”</a:t>
            </a:r>
          </a:p>
          <a:p>
            <a:pPr fontAlgn="base"/>
            <a:r>
              <a:rPr lang="en-US" sz="1200" dirty="0">
                <a:solidFill>
                  <a:schemeClr val="bg2"/>
                </a:solidFill>
              </a:rPr>
              <a:t>President Joseph Fielding Smith</a:t>
            </a:r>
          </a:p>
        </p:txBody>
      </p:sp>
      <p:pic>
        <p:nvPicPr>
          <p:cNvPr id="4" name="Picture 3">
            <a:extLst>
              <a:ext uri="{FF2B5EF4-FFF2-40B4-BE49-F238E27FC236}">
                <a16:creationId xmlns:a16="http://schemas.microsoft.com/office/drawing/2014/main" id="{477C59BF-18FF-43C8-95E8-2C3DFCB68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362" y="203030"/>
            <a:ext cx="789806" cy="1022657"/>
          </a:xfrm>
          <a:prstGeom prst="rect">
            <a:avLst/>
          </a:prstGeom>
        </p:spPr>
      </p:pic>
    </p:spTree>
    <p:extLst>
      <p:ext uri="{BB962C8B-B14F-4D97-AF65-F5344CB8AC3E}">
        <p14:creationId xmlns:p14="http://schemas.microsoft.com/office/powerpoint/2010/main" val="27696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0A02D-C5D1-4F9A-A391-A78056AAE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11205"/>
            <a:ext cx="12270658" cy="6955701"/>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“Shall be as Stubble”</a:t>
            </a:r>
          </a:p>
        </p:txBody>
      </p:sp>
      <p:sp>
        <p:nvSpPr>
          <p:cNvPr id="7" name="TextBox 6"/>
          <p:cNvSpPr txBox="1"/>
          <p:nvPr/>
        </p:nvSpPr>
        <p:spPr>
          <a:xfrm>
            <a:off x="592700" y="1097917"/>
            <a:ext cx="4724400" cy="2308324"/>
          </a:xfrm>
          <a:prstGeom prst="rect">
            <a:avLst/>
          </a:prstGeom>
          <a:noFill/>
        </p:spPr>
        <p:txBody>
          <a:bodyPr wrap="square" rtlCol="0">
            <a:spAutoFit/>
          </a:bodyPr>
          <a:lstStyle/>
          <a:p>
            <a:pPr fontAlgn="base"/>
            <a:r>
              <a:rPr lang="en-US" dirty="0">
                <a:solidFill>
                  <a:schemeClr val="bg2"/>
                </a:solidFill>
              </a:rPr>
              <a:t>“Is this passage figurative, or will the wicked really burn? </a:t>
            </a:r>
          </a:p>
          <a:p>
            <a:pPr fontAlgn="base"/>
            <a:endParaRPr lang="en-US" dirty="0">
              <a:solidFill>
                <a:schemeClr val="bg2"/>
              </a:solidFill>
            </a:endParaRPr>
          </a:p>
          <a:p>
            <a:pPr fontAlgn="base"/>
            <a:r>
              <a:rPr lang="en-US" dirty="0">
                <a:solidFill>
                  <a:schemeClr val="bg2"/>
                </a:solidFill>
              </a:rPr>
              <a:t>It is not a figure of speech that is meaningless, or one not to be taken literally when the Lord speaks of the burning. </a:t>
            </a:r>
          </a:p>
          <a:p>
            <a:endParaRPr lang="en-US" dirty="0">
              <a:solidFill>
                <a:schemeClr val="bg2"/>
              </a:solidFill>
            </a:endParaRPr>
          </a:p>
          <a:p>
            <a:endParaRPr lang="en-US" dirty="0">
              <a:solidFill>
                <a:schemeClr val="bg2"/>
              </a:solidFill>
            </a:endParaRPr>
          </a:p>
        </p:txBody>
      </p:sp>
      <p:sp>
        <p:nvSpPr>
          <p:cNvPr id="31" name="TextBox 30"/>
          <p:cNvSpPr txBox="1"/>
          <p:nvPr/>
        </p:nvSpPr>
        <p:spPr>
          <a:xfrm>
            <a:off x="78658" y="6440879"/>
            <a:ext cx="2286000" cy="369332"/>
          </a:xfrm>
          <a:prstGeom prst="rect">
            <a:avLst/>
          </a:prstGeom>
          <a:noFill/>
        </p:spPr>
        <p:txBody>
          <a:bodyPr wrap="square" rtlCol="0">
            <a:spAutoFit/>
          </a:bodyPr>
          <a:lstStyle/>
          <a:p>
            <a:r>
              <a:rPr lang="en-US" dirty="0">
                <a:solidFill>
                  <a:schemeClr val="bg1"/>
                </a:solidFill>
              </a:rPr>
              <a:t>D&amp;C 29:9</a:t>
            </a:r>
          </a:p>
        </p:txBody>
      </p:sp>
      <p:pic>
        <p:nvPicPr>
          <p:cNvPr id="5" name="Picture 4">
            <a:extLst>
              <a:ext uri="{FF2B5EF4-FFF2-40B4-BE49-F238E27FC236}">
                <a16:creationId xmlns:a16="http://schemas.microsoft.com/office/drawing/2014/main" id="{03BF70A9-B1A3-4E74-8FC9-C6696476B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952" y="3509820"/>
            <a:ext cx="2286000" cy="3212757"/>
          </a:xfrm>
          <a:prstGeom prst="rect">
            <a:avLst/>
          </a:prstGeom>
        </p:spPr>
      </p:pic>
      <p:sp>
        <p:nvSpPr>
          <p:cNvPr id="10" name="Rectangle 9">
            <a:extLst>
              <a:ext uri="{FF2B5EF4-FFF2-40B4-BE49-F238E27FC236}">
                <a16:creationId xmlns:a16="http://schemas.microsoft.com/office/drawing/2014/main" id="{04F107DA-EFE9-45A3-A6EE-0ACCBFC25E74}"/>
              </a:ext>
            </a:extLst>
          </p:cNvPr>
          <p:cNvSpPr/>
          <p:nvPr/>
        </p:nvSpPr>
        <p:spPr>
          <a:xfrm>
            <a:off x="5640952" y="523280"/>
            <a:ext cx="6096000" cy="2862322"/>
          </a:xfrm>
          <a:prstGeom prst="rect">
            <a:avLst/>
          </a:prstGeom>
        </p:spPr>
        <p:txBody>
          <a:bodyPr>
            <a:spAutoFit/>
          </a:bodyPr>
          <a:lstStyle/>
          <a:p>
            <a:pPr fontAlgn="base"/>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All through the scriptures we have the word of the Lord that at his coming the wicked and the rebellious will be as stubble and will be consumed. Isaiah has so prophesied. … </a:t>
            </a:r>
          </a:p>
          <a:p>
            <a:pPr fontAlgn="base"/>
            <a:endParaRPr lang="en-US" dirty="0">
              <a:solidFill>
                <a:schemeClr val="bg2"/>
              </a:solidFill>
            </a:endParaRPr>
          </a:p>
          <a:p>
            <a:pPr fontAlgn="base"/>
            <a:r>
              <a:rPr lang="en-US" dirty="0">
                <a:solidFill>
                  <a:schemeClr val="bg2"/>
                </a:solidFill>
              </a:rPr>
              <a:t>Surely the words of the Lord are not to be received lightly or considered meaningless.” </a:t>
            </a:r>
          </a:p>
          <a:p>
            <a:pPr fontAlgn="base"/>
            <a:r>
              <a:rPr lang="en-US" dirty="0">
                <a:solidFill>
                  <a:schemeClr val="bg2"/>
                </a:solidFill>
              </a:rPr>
              <a:t>President Joseph Fielding Smith</a:t>
            </a:r>
          </a:p>
          <a:p>
            <a:pPr fontAlgn="base"/>
            <a:endParaRPr lang="en-US" dirty="0"/>
          </a:p>
        </p:txBody>
      </p:sp>
      <p:pic>
        <p:nvPicPr>
          <p:cNvPr id="8" name="Picture 7">
            <a:extLst>
              <a:ext uri="{FF2B5EF4-FFF2-40B4-BE49-F238E27FC236}">
                <a16:creationId xmlns:a16="http://schemas.microsoft.com/office/drawing/2014/main" id="{F84F49D7-E0AA-41EA-9822-0AF6DA0A5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62" y="203031"/>
            <a:ext cx="641786" cy="830998"/>
          </a:xfrm>
          <a:prstGeom prst="rect">
            <a:avLst/>
          </a:prstGeom>
        </p:spPr>
      </p:pic>
    </p:spTree>
    <p:extLst>
      <p:ext uri="{BB962C8B-B14F-4D97-AF65-F5344CB8AC3E}">
        <p14:creationId xmlns:p14="http://schemas.microsoft.com/office/powerpoint/2010/main" val="31431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DA55FF-3775-4B8C-84F2-D92497E5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25779"/>
            <a:ext cx="12270658" cy="6970276"/>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Doctrinal Mastery</a:t>
            </a:r>
          </a:p>
        </p:txBody>
      </p:sp>
      <p:sp>
        <p:nvSpPr>
          <p:cNvPr id="2" name="Rectangle 1">
            <a:extLst>
              <a:ext uri="{FF2B5EF4-FFF2-40B4-BE49-F238E27FC236}">
                <a16:creationId xmlns:a16="http://schemas.microsoft.com/office/drawing/2014/main" id="{84C2688F-6CE3-4145-9E3F-41473D767537}"/>
              </a:ext>
            </a:extLst>
          </p:cNvPr>
          <p:cNvSpPr/>
          <p:nvPr/>
        </p:nvSpPr>
        <p:spPr>
          <a:xfrm>
            <a:off x="5327176" y="1321518"/>
            <a:ext cx="6096000" cy="4832092"/>
          </a:xfrm>
          <a:prstGeom prst="rect">
            <a:avLst/>
          </a:prstGeom>
        </p:spPr>
        <p:txBody>
          <a:bodyPr>
            <a:spAutoFit/>
          </a:bodyPr>
          <a:lstStyle/>
          <a:p>
            <a:pPr fontAlgn="base"/>
            <a:r>
              <a:rPr lang="en-US" sz="2800" dirty="0">
                <a:solidFill>
                  <a:schemeClr val="bg1"/>
                </a:solidFill>
                <a:latin typeface="Palatino"/>
              </a:rPr>
              <a:t>For the hour is nigh, and that which was spoken by mine apostles must be fulfilled; for as they spoke so shall it come to pass;</a:t>
            </a:r>
          </a:p>
          <a:p>
            <a:pPr fontAlgn="base"/>
            <a:endParaRPr lang="en-US" sz="2800" b="1" dirty="0">
              <a:solidFill>
                <a:schemeClr val="bg1"/>
              </a:solidFill>
              <a:latin typeface="Palatino"/>
            </a:endParaRPr>
          </a:p>
          <a:p>
            <a:pPr fontAlgn="base"/>
            <a:r>
              <a:rPr lang="en-US" sz="2800" dirty="0">
                <a:solidFill>
                  <a:schemeClr val="bg1"/>
                </a:solidFill>
                <a:latin typeface="Palatino"/>
              </a:rPr>
              <a:t>For I will reveal myself from heaven with power and great glory, with all the hosts thereof, and dwell in righteousness with men on earth a thousand years, and the wicked shall not stand.</a:t>
            </a:r>
            <a:endParaRPr lang="en-US" sz="2800" b="0" i="0" dirty="0">
              <a:solidFill>
                <a:schemeClr val="bg1"/>
              </a:solidFill>
              <a:effectLst/>
              <a:latin typeface="Palatino"/>
            </a:endParaRPr>
          </a:p>
        </p:txBody>
      </p:sp>
      <p:grpSp>
        <p:nvGrpSpPr>
          <p:cNvPr id="11" name="Group 10">
            <a:extLst>
              <a:ext uri="{FF2B5EF4-FFF2-40B4-BE49-F238E27FC236}">
                <a16:creationId xmlns:a16="http://schemas.microsoft.com/office/drawing/2014/main" id="{D74A7029-D0BE-4E24-96C5-0CAD97FB25D9}"/>
              </a:ext>
            </a:extLst>
          </p:cNvPr>
          <p:cNvGrpSpPr/>
          <p:nvPr/>
        </p:nvGrpSpPr>
        <p:grpSpPr>
          <a:xfrm>
            <a:off x="0" y="1969946"/>
            <a:ext cx="3179928" cy="3217340"/>
            <a:chOff x="2646084" y="2667000"/>
            <a:chExt cx="3886200" cy="3931920"/>
          </a:xfrm>
        </p:grpSpPr>
        <p:grpSp>
          <p:nvGrpSpPr>
            <p:cNvPr id="12" name="Group 13">
              <a:extLst>
                <a:ext uri="{FF2B5EF4-FFF2-40B4-BE49-F238E27FC236}">
                  <a16:creationId xmlns:a16="http://schemas.microsoft.com/office/drawing/2014/main" id="{BC35A408-427E-4E8F-9C28-A7480D417F6A}"/>
                </a:ext>
              </a:extLst>
            </p:cNvPr>
            <p:cNvGrpSpPr/>
            <p:nvPr/>
          </p:nvGrpSpPr>
          <p:grpSpPr>
            <a:xfrm>
              <a:off x="3048000" y="2667000"/>
              <a:ext cx="2971800" cy="3931920"/>
              <a:chOff x="152400" y="152400"/>
              <a:chExt cx="4953000" cy="6553200"/>
            </a:xfrm>
          </p:grpSpPr>
          <p:sp>
            <p:nvSpPr>
              <p:cNvPr id="16" name="Rounded Rectangle 70">
                <a:extLst>
                  <a:ext uri="{FF2B5EF4-FFF2-40B4-BE49-F238E27FC236}">
                    <a16:creationId xmlns:a16="http://schemas.microsoft.com/office/drawing/2014/main" id="{4ADD3303-984C-4532-9B61-BE9A9BAE6778}"/>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1">
                <a:extLst>
                  <a:ext uri="{FF2B5EF4-FFF2-40B4-BE49-F238E27FC236}">
                    <a16:creationId xmlns:a16="http://schemas.microsoft.com/office/drawing/2014/main" id="{8B71AB6D-6D42-4DB0-8BC4-1F2807FB56A9}"/>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2">
                <a:extLst>
                  <a:ext uri="{FF2B5EF4-FFF2-40B4-BE49-F238E27FC236}">
                    <a16:creationId xmlns:a16="http://schemas.microsoft.com/office/drawing/2014/main" id="{7BAC327D-DDC4-4E1F-AEDC-CBB8C209B9BB}"/>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7EBE773-C180-4C9E-8F6D-50472DFE5C76}"/>
                </a:ext>
              </a:extLst>
            </p:cNvPr>
            <p:cNvSpPr txBox="1"/>
            <p:nvPr/>
          </p:nvSpPr>
          <p:spPr>
            <a:xfrm>
              <a:off x="2646084" y="3823446"/>
              <a:ext cx="3886200" cy="488976"/>
            </a:xfrm>
            <a:prstGeom prst="rect">
              <a:avLst/>
            </a:prstGeom>
            <a:noFill/>
          </p:spPr>
          <p:txBody>
            <a:bodyPr wrap="square" rtlCol="0">
              <a:spAutoFit/>
            </a:bodyPr>
            <a:lstStyle/>
            <a:p>
              <a:pPr algn="ctr"/>
              <a:r>
                <a:rPr lang="en-US" sz="2000" b="1" dirty="0">
                  <a:solidFill>
                    <a:schemeClr val="bg1"/>
                  </a:solidFill>
                  <a:latin typeface="Californian FB" pitchFamily="18" charset="0"/>
                </a:rPr>
                <a:t>D&amp;C 29:10-11</a:t>
              </a:r>
            </a:p>
          </p:txBody>
        </p:sp>
        <p:sp>
          <p:nvSpPr>
            <p:cNvPr id="14" name="TextBox 13">
              <a:extLst>
                <a:ext uri="{FF2B5EF4-FFF2-40B4-BE49-F238E27FC236}">
                  <a16:creationId xmlns:a16="http://schemas.microsoft.com/office/drawing/2014/main" id="{8D13CDE7-5970-4B0D-8EB8-C054BF040F60}"/>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5" name="Straight Connector 14">
              <a:extLst>
                <a:ext uri="{FF2B5EF4-FFF2-40B4-BE49-F238E27FC236}">
                  <a16:creationId xmlns:a16="http://schemas.microsoft.com/office/drawing/2014/main" id="{03C564D9-1709-4396-997D-8EE0B4C3778E}"/>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Arrow: Right 4">
            <a:extLst>
              <a:ext uri="{FF2B5EF4-FFF2-40B4-BE49-F238E27FC236}">
                <a16:creationId xmlns:a16="http://schemas.microsoft.com/office/drawing/2014/main" id="{D0305E39-6725-4DC3-A2C8-8FCC98BAF348}"/>
              </a:ext>
            </a:extLst>
          </p:cNvPr>
          <p:cNvSpPr/>
          <p:nvPr/>
        </p:nvSpPr>
        <p:spPr>
          <a:xfrm>
            <a:off x="3094992" y="2661313"/>
            <a:ext cx="1463360" cy="121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1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0-#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DA55FF-3775-4B8C-84F2-D92497E5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25779"/>
            <a:ext cx="12270658" cy="6970276"/>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The Lord Will Reveal Himself</a:t>
            </a:r>
          </a:p>
        </p:txBody>
      </p:sp>
      <p:sp>
        <p:nvSpPr>
          <p:cNvPr id="7" name="TextBox 6"/>
          <p:cNvSpPr txBox="1"/>
          <p:nvPr/>
        </p:nvSpPr>
        <p:spPr>
          <a:xfrm>
            <a:off x="501445" y="1066801"/>
            <a:ext cx="5975555" cy="2400657"/>
          </a:xfrm>
          <a:prstGeom prst="rect">
            <a:avLst/>
          </a:prstGeom>
          <a:noFill/>
        </p:spPr>
        <p:txBody>
          <a:bodyPr wrap="square" rtlCol="0">
            <a:spAutoFit/>
          </a:bodyPr>
          <a:lstStyle/>
          <a:p>
            <a:pPr fontAlgn="base"/>
            <a:r>
              <a:rPr lang="en-US" dirty="0">
                <a:solidFill>
                  <a:schemeClr val="bg2"/>
                </a:solidFill>
              </a:rPr>
              <a:t>“Before this “stormy” day is ended, the Lord will reveal himself in power and glory.</a:t>
            </a:r>
          </a:p>
          <a:p>
            <a:pPr fontAlgn="base"/>
            <a:endParaRPr lang="en-US" sz="1200" dirty="0">
              <a:solidFill>
                <a:schemeClr val="bg2"/>
              </a:solidFill>
            </a:endParaRPr>
          </a:p>
          <a:p>
            <a:pPr fontAlgn="base"/>
            <a:r>
              <a:rPr lang="en-US" dirty="0">
                <a:solidFill>
                  <a:schemeClr val="bg2"/>
                </a:solidFill>
              </a:rPr>
              <a:t>A thousand years—the millennium will then begin. </a:t>
            </a:r>
          </a:p>
          <a:p>
            <a:pPr fontAlgn="base"/>
            <a:endParaRPr lang="en-US" dirty="0">
              <a:solidFill>
                <a:schemeClr val="bg2"/>
              </a:solidFill>
            </a:endParaRPr>
          </a:p>
          <a:p>
            <a:pPr fontAlgn="base"/>
            <a:r>
              <a:rPr lang="en-US" dirty="0">
                <a:solidFill>
                  <a:schemeClr val="bg2"/>
                </a:solidFill>
              </a:rPr>
              <a:t>Our Lord will dwell with men on Earth for a thousand years, as he blessed His disciple with His visible presence after His resurrection, for forty days, His kingdom is then on Earth.</a:t>
            </a:r>
          </a:p>
          <a:p>
            <a:pPr fontAlgn="base"/>
            <a:r>
              <a:rPr lang="en-US" sz="1200" dirty="0">
                <a:solidFill>
                  <a:schemeClr val="bg2"/>
                </a:solidFill>
              </a:rPr>
              <a:t>Smith and </a:t>
            </a:r>
            <a:r>
              <a:rPr lang="en-US" sz="1200" dirty="0" err="1">
                <a:solidFill>
                  <a:schemeClr val="bg2"/>
                </a:solidFill>
              </a:rPr>
              <a:t>Sjodahl</a:t>
            </a:r>
            <a:endParaRPr lang="en-US" dirty="0">
              <a:solidFill>
                <a:schemeClr val="bg2"/>
              </a:solidFill>
            </a:endParaRPr>
          </a:p>
        </p:txBody>
      </p:sp>
      <p:sp>
        <p:nvSpPr>
          <p:cNvPr id="31" name="TextBox 30"/>
          <p:cNvSpPr txBox="1"/>
          <p:nvPr/>
        </p:nvSpPr>
        <p:spPr>
          <a:xfrm>
            <a:off x="0" y="6450210"/>
            <a:ext cx="8839200" cy="369332"/>
          </a:xfrm>
          <a:prstGeom prst="rect">
            <a:avLst/>
          </a:prstGeom>
          <a:noFill/>
        </p:spPr>
        <p:txBody>
          <a:bodyPr wrap="square" rtlCol="0">
            <a:spAutoFit/>
          </a:bodyPr>
          <a:lstStyle/>
          <a:p>
            <a:r>
              <a:rPr lang="en-US" dirty="0">
                <a:solidFill>
                  <a:schemeClr val="bg1"/>
                </a:solidFill>
              </a:rPr>
              <a:t>D&amp;C 29:11,  </a:t>
            </a:r>
            <a:r>
              <a:rPr lang="en-US" sz="1200" dirty="0">
                <a:solidFill>
                  <a:schemeClr val="bg1"/>
                </a:solidFill>
              </a:rPr>
              <a:t>D&amp;C 76-70, Hebrew 12:29, D&amp;C 133:40-44, 49; D&amp;C 35:14; 1 Nephi 22:17, 23; Ezekiel 38:22; 39:6</a:t>
            </a:r>
          </a:p>
        </p:txBody>
      </p:sp>
      <p:sp>
        <p:nvSpPr>
          <p:cNvPr id="8" name="Rectangle 7"/>
          <p:cNvSpPr/>
          <p:nvPr/>
        </p:nvSpPr>
        <p:spPr>
          <a:xfrm>
            <a:off x="5463048" y="3403221"/>
            <a:ext cx="6390968" cy="3046988"/>
          </a:xfrm>
          <a:prstGeom prst="rect">
            <a:avLst/>
          </a:prstGeom>
        </p:spPr>
        <p:txBody>
          <a:bodyPr wrap="square">
            <a:spAutoFit/>
          </a:bodyPr>
          <a:lstStyle/>
          <a:p>
            <a:r>
              <a:rPr lang="en-US" dirty="0">
                <a:solidFill>
                  <a:schemeClr val="bg2"/>
                </a:solidFill>
              </a:rPr>
              <a:t>Christ is a glorified, celestial being, and the glory of such beings is comparable to that of the sun. </a:t>
            </a:r>
          </a:p>
          <a:p>
            <a:endParaRPr lang="en-US" dirty="0">
              <a:solidFill>
                <a:schemeClr val="bg2"/>
              </a:solidFill>
            </a:endParaRPr>
          </a:p>
          <a:p>
            <a:r>
              <a:rPr lang="en-US" dirty="0">
                <a:solidFill>
                  <a:schemeClr val="bg2"/>
                </a:solidFill>
              </a:rPr>
              <a:t>The presence of Christ when He comes in His glory will be as a consuming fire. The mountains will flow down at His presence, the elements will melt with fervent heat, and the waters will boil. Even the sun will hide its face in shame. </a:t>
            </a:r>
          </a:p>
          <a:p>
            <a:endParaRPr lang="en-US" dirty="0">
              <a:solidFill>
                <a:schemeClr val="bg2"/>
              </a:solidFill>
            </a:endParaRPr>
          </a:p>
          <a:p>
            <a:r>
              <a:rPr lang="en-US" dirty="0">
                <a:solidFill>
                  <a:schemeClr val="bg2"/>
                </a:solidFill>
              </a:rPr>
              <a:t>The scriptures also talk about the time when “devouring fire” will be poured out upon the wicked.”</a:t>
            </a:r>
          </a:p>
          <a:p>
            <a:r>
              <a:rPr lang="en-US" sz="1200" dirty="0">
                <a:solidFill>
                  <a:schemeClr val="bg2"/>
                </a:solidFill>
              </a:rPr>
              <a:t>Student Manual</a:t>
            </a:r>
          </a:p>
        </p:txBody>
      </p:sp>
      <p:pic>
        <p:nvPicPr>
          <p:cNvPr id="3" name="Picture 2">
            <a:extLst>
              <a:ext uri="{FF2B5EF4-FFF2-40B4-BE49-F238E27FC236}">
                <a16:creationId xmlns:a16="http://schemas.microsoft.com/office/drawing/2014/main" id="{1D3FEEDF-A562-40A2-B9B5-023AA07D2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294" y="1003452"/>
            <a:ext cx="3746705" cy="2098629"/>
          </a:xfrm>
          <a:prstGeom prst="rect">
            <a:avLst/>
          </a:prstGeom>
        </p:spPr>
      </p:pic>
      <p:pic>
        <p:nvPicPr>
          <p:cNvPr id="1028" name="Picture 4" descr="Related image">
            <a:extLst>
              <a:ext uri="{FF2B5EF4-FFF2-40B4-BE49-F238E27FC236}">
                <a16:creationId xmlns:a16="http://schemas.microsoft.com/office/drawing/2014/main" id="{6FD54706-328F-41F7-AAA8-D4D9CA1F4D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7802" y="3652051"/>
            <a:ext cx="3481850" cy="2785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B9159E-5647-4AA5-ACCD-C0F6C89B0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5090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079B66-72D2-4FDA-AFE9-FD2A5E1E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Those Who Come With Christ</a:t>
            </a:r>
          </a:p>
        </p:txBody>
      </p:sp>
      <p:sp>
        <p:nvSpPr>
          <p:cNvPr id="7" name="TextBox 6"/>
          <p:cNvSpPr txBox="1"/>
          <p:nvPr/>
        </p:nvSpPr>
        <p:spPr>
          <a:xfrm>
            <a:off x="1752600" y="1752600"/>
            <a:ext cx="4724400" cy="3416320"/>
          </a:xfrm>
          <a:prstGeom prst="rect">
            <a:avLst/>
          </a:prstGeom>
          <a:noFill/>
        </p:spPr>
        <p:txBody>
          <a:bodyPr wrap="square" rtlCol="0">
            <a:spAutoFit/>
          </a:bodyPr>
          <a:lstStyle/>
          <a:p>
            <a:pPr fontAlgn="base"/>
            <a:r>
              <a:rPr lang="en-US" dirty="0">
                <a:solidFill>
                  <a:schemeClr val="bg2"/>
                </a:solidFill>
              </a:rPr>
              <a:t>The Savior declared that He will come again to the earth with power and glory. </a:t>
            </a:r>
          </a:p>
          <a:p>
            <a:pPr fontAlgn="base"/>
            <a:endParaRPr lang="en-US" dirty="0">
              <a:solidFill>
                <a:schemeClr val="bg2"/>
              </a:solidFill>
            </a:endParaRPr>
          </a:p>
          <a:p>
            <a:pPr fontAlgn="base"/>
            <a:r>
              <a:rPr lang="en-US" dirty="0">
                <a:solidFill>
                  <a:schemeClr val="bg2"/>
                </a:solidFill>
              </a:rPr>
              <a:t>The hosts who will come with the Savior in glory at His Second Coming will be faithful Saints who have lived in all periods of time in the earth’s history. </a:t>
            </a:r>
          </a:p>
          <a:p>
            <a:pPr fontAlgn="base"/>
            <a:endParaRPr lang="en-US" dirty="0">
              <a:solidFill>
                <a:schemeClr val="bg2"/>
              </a:solidFill>
            </a:endParaRPr>
          </a:p>
          <a:p>
            <a:pPr fontAlgn="base"/>
            <a:r>
              <a:rPr lang="en-US" dirty="0">
                <a:solidFill>
                  <a:schemeClr val="bg2"/>
                </a:solidFill>
              </a:rPr>
              <a:t>The righteous who have died will be resurrected, and the wicked will be destroyed. Jesus Christ will “dwell in righteousness with men on earth a thousand years.</a:t>
            </a:r>
          </a:p>
        </p:txBody>
      </p:sp>
      <p:sp>
        <p:nvSpPr>
          <p:cNvPr id="31" name="TextBox 30"/>
          <p:cNvSpPr txBox="1"/>
          <p:nvPr/>
        </p:nvSpPr>
        <p:spPr>
          <a:xfrm>
            <a:off x="140043" y="6452569"/>
            <a:ext cx="8839200" cy="369332"/>
          </a:xfrm>
          <a:prstGeom prst="rect">
            <a:avLst/>
          </a:prstGeom>
          <a:noFill/>
        </p:spPr>
        <p:txBody>
          <a:bodyPr wrap="square" rtlCol="0">
            <a:spAutoFit/>
          </a:bodyPr>
          <a:lstStyle/>
          <a:p>
            <a:r>
              <a:rPr lang="en-US" dirty="0">
                <a:solidFill>
                  <a:schemeClr val="bg1"/>
                </a:solidFill>
              </a:rPr>
              <a:t>D&amp;C 29:11</a:t>
            </a:r>
            <a:endParaRPr lang="en-US" sz="1200" dirty="0">
              <a:solidFill>
                <a:schemeClr val="bg1"/>
              </a:solidFill>
            </a:endParaRPr>
          </a:p>
        </p:txBody>
      </p:sp>
      <p:pic>
        <p:nvPicPr>
          <p:cNvPr id="6146" name="Picture 2" descr="https://encrypted-tbn2.gstatic.com/images?q=tbn:ANd9GcSkwKq7i3qLYfphALO07INZBQfQuCApH_jS4-spWsfl7B8BeYvqLA"/>
          <p:cNvPicPr>
            <a:picLocks noChangeAspect="1" noChangeArrowheads="1"/>
          </p:cNvPicPr>
          <p:nvPr/>
        </p:nvPicPr>
        <p:blipFill>
          <a:blip r:embed="rId3" cstate="print"/>
          <a:srcRect/>
          <a:stretch>
            <a:fillRect/>
          </a:stretch>
        </p:blipFill>
        <p:spPr bwMode="auto">
          <a:xfrm>
            <a:off x="6934200" y="1219200"/>
            <a:ext cx="3715024" cy="2209800"/>
          </a:xfrm>
          <a:prstGeom prst="rect">
            <a:avLst/>
          </a:prstGeom>
          <a:noFill/>
        </p:spPr>
      </p:pic>
      <p:pic>
        <p:nvPicPr>
          <p:cNvPr id="6148" name="Picture 4" descr="http://s1.hubimg.com/u/8865294_f260.jpg"/>
          <p:cNvPicPr>
            <a:picLocks noChangeAspect="1" noChangeArrowheads="1"/>
          </p:cNvPicPr>
          <p:nvPr/>
        </p:nvPicPr>
        <p:blipFill>
          <a:blip r:embed="rId4" cstate="print"/>
          <a:srcRect/>
          <a:stretch>
            <a:fillRect/>
          </a:stretch>
        </p:blipFill>
        <p:spPr bwMode="auto">
          <a:xfrm>
            <a:off x="7239000" y="3817202"/>
            <a:ext cx="3200400" cy="2646486"/>
          </a:xfrm>
          <a:prstGeom prst="rect">
            <a:avLst/>
          </a:prstGeom>
          <a:noFill/>
        </p:spPr>
      </p:pic>
    </p:spTree>
    <p:extLst>
      <p:ext uri="{BB962C8B-B14F-4D97-AF65-F5344CB8AC3E}">
        <p14:creationId xmlns:p14="http://schemas.microsoft.com/office/powerpoint/2010/main" val="19008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47"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1000"/>
                                        <p:tgtEl>
                                          <p:spTgt spid="6148"/>
                                        </p:tgtEl>
                                      </p:cBhvr>
                                    </p:animEffect>
                                    <p:anim calcmode="lin" valueType="num">
                                      <p:cBhvr>
                                        <p:cTn id="14" dur="1000" fill="hold"/>
                                        <p:tgtEl>
                                          <p:spTgt spid="6148"/>
                                        </p:tgtEl>
                                        <p:attrNameLst>
                                          <p:attrName>ppt_x</p:attrName>
                                        </p:attrNameLst>
                                      </p:cBhvr>
                                      <p:tavLst>
                                        <p:tav tm="0">
                                          <p:val>
                                            <p:strVal val="#ppt_x"/>
                                          </p:val>
                                        </p:tav>
                                        <p:tav tm="100000">
                                          <p:val>
                                            <p:strVal val="#ppt_x"/>
                                          </p:val>
                                        </p:tav>
                                      </p:tavLst>
                                    </p:anim>
                                    <p:anim calcmode="lin" valueType="num">
                                      <p:cBhvr>
                                        <p:cTn id="15"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9E53FE-E049-4BE4-994E-0E3586889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Promise to the 12</a:t>
            </a:r>
          </a:p>
        </p:txBody>
      </p:sp>
      <p:sp>
        <p:nvSpPr>
          <p:cNvPr id="7" name="TextBox 6"/>
          <p:cNvSpPr txBox="1"/>
          <p:nvPr/>
        </p:nvSpPr>
        <p:spPr>
          <a:xfrm>
            <a:off x="665204" y="1838638"/>
            <a:ext cx="5735595" cy="4339650"/>
          </a:xfrm>
          <a:prstGeom prst="rect">
            <a:avLst/>
          </a:prstGeom>
          <a:noFill/>
        </p:spPr>
        <p:txBody>
          <a:bodyPr wrap="square" rtlCol="0">
            <a:spAutoFit/>
          </a:bodyPr>
          <a:lstStyle/>
          <a:p>
            <a:pPr fontAlgn="base"/>
            <a:r>
              <a:rPr lang="en-US" sz="2400" dirty="0">
                <a:solidFill>
                  <a:schemeClr val="bg2"/>
                </a:solidFill>
              </a:rPr>
              <a:t>“Our Lord prepared a special reward for his first Apostles. He promised them, while yet with them I the flesh, that, seated on thrones of glory, they should judge the twelve tribes of Israel. </a:t>
            </a:r>
          </a:p>
          <a:p>
            <a:pPr fontAlgn="base"/>
            <a:endParaRPr lang="en-US" sz="2400" dirty="0">
              <a:solidFill>
                <a:schemeClr val="bg2"/>
              </a:solidFill>
            </a:endParaRPr>
          </a:p>
          <a:p>
            <a:pPr fontAlgn="base"/>
            <a:endParaRPr lang="en-US" sz="2400" dirty="0">
              <a:solidFill>
                <a:schemeClr val="bg2"/>
              </a:solidFill>
            </a:endParaRPr>
          </a:p>
          <a:p>
            <a:pPr fontAlgn="base"/>
            <a:endParaRPr lang="en-US" sz="2400" dirty="0">
              <a:solidFill>
                <a:schemeClr val="bg2"/>
              </a:solidFill>
            </a:endParaRPr>
          </a:p>
          <a:p>
            <a:pPr fontAlgn="base"/>
            <a:r>
              <a:rPr lang="en-US" sz="2400" dirty="0">
                <a:solidFill>
                  <a:schemeClr val="bg2"/>
                </a:solidFill>
              </a:rPr>
              <a:t>When our Lord comes to judgment, His Apostles will take the places promised to them, arrayed in the robes of their office.”</a:t>
            </a:r>
          </a:p>
          <a:p>
            <a:pPr fontAlgn="base"/>
            <a:r>
              <a:rPr lang="en-US" sz="1200" dirty="0">
                <a:solidFill>
                  <a:schemeClr val="bg2"/>
                </a:solidFill>
              </a:rPr>
              <a:t>Smith and </a:t>
            </a:r>
            <a:r>
              <a:rPr lang="en-US" sz="1200" dirty="0" err="1">
                <a:solidFill>
                  <a:schemeClr val="bg2"/>
                </a:solidFill>
              </a:rPr>
              <a:t>Sjodahl</a:t>
            </a:r>
            <a:endParaRPr lang="en-US" dirty="0">
              <a:solidFill>
                <a:schemeClr val="bg2"/>
              </a:solidFill>
            </a:endParaRPr>
          </a:p>
        </p:txBody>
      </p:sp>
      <p:sp>
        <p:nvSpPr>
          <p:cNvPr id="31" name="TextBox 30"/>
          <p:cNvSpPr txBox="1"/>
          <p:nvPr/>
        </p:nvSpPr>
        <p:spPr>
          <a:xfrm>
            <a:off x="140043" y="6421904"/>
            <a:ext cx="8839200" cy="369332"/>
          </a:xfrm>
          <a:prstGeom prst="rect">
            <a:avLst/>
          </a:prstGeom>
          <a:noFill/>
        </p:spPr>
        <p:txBody>
          <a:bodyPr wrap="square" rtlCol="0">
            <a:spAutoFit/>
          </a:bodyPr>
          <a:lstStyle/>
          <a:p>
            <a:r>
              <a:rPr lang="en-US" dirty="0">
                <a:solidFill>
                  <a:schemeClr val="bg1"/>
                </a:solidFill>
              </a:rPr>
              <a:t>D&amp;C 29:12</a:t>
            </a:r>
            <a:endParaRPr lang="en-US" sz="1200" dirty="0">
              <a:solidFill>
                <a:schemeClr val="bg1"/>
              </a:solidFill>
            </a:endParaRPr>
          </a:p>
        </p:txBody>
      </p:sp>
      <p:pic>
        <p:nvPicPr>
          <p:cNvPr id="3" name="Picture 2">
            <a:extLst>
              <a:ext uri="{FF2B5EF4-FFF2-40B4-BE49-F238E27FC236}">
                <a16:creationId xmlns:a16="http://schemas.microsoft.com/office/drawing/2014/main" id="{FBFF90AA-19CA-4359-B84F-198EA939C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76" y="1838638"/>
            <a:ext cx="4841533" cy="3628315"/>
          </a:xfrm>
          <a:prstGeom prst="rect">
            <a:avLst/>
          </a:prstGeom>
        </p:spPr>
      </p:pic>
      <p:pic>
        <p:nvPicPr>
          <p:cNvPr id="9" name="Picture 8">
            <a:extLst>
              <a:ext uri="{FF2B5EF4-FFF2-40B4-BE49-F238E27FC236}">
                <a16:creationId xmlns:a16="http://schemas.microsoft.com/office/drawing/2014/main" id="{90239068-792E-4E0E-A874-5AFD95660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19936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46D18-0FB9-4E3A-A217-8AF8EC1BE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5" name="TextBox 4"/>
          <p:cNvSpPr txBox="1"/>
          <p:nvPr/>
        </p:nvSpPr>
        <p:spPr>
          <a:xfrm>
            <a:off x="1630312" y="1600201"/>
            <a:ext cx="4237088" cy="1323439"/>
          </a:xfrm>
          <a:prstGeom prst="rect">
            <a:avLst/>
          </a:prstGeom>
          <a:noFill/>
        </p:spPr>
        <p:txBody>
          <a:bodyPr wrap="square" rtlCol="0">
            <a:spAutoFit/>
          </a:bodyPr>
          <a:lstStyle/>
          <a:p>
            <a:r>
              <a:rPr lang="en-US" sz="2000" dirty="0">
                <a:solidFill>
                  <a:schemeClr val="bg1"/>
                </a:solidFill>
              </a:rPr>
              <a:t>Newel Knight helped move the Prophet’s family to Fayette, New York, where the Smiths had been invited to live with David </a:t>
            </a:r>
            <a:r>
              <a:rPr lang="en-US" sz="2000" dirty="0" err="1">
                <a:solidFill>
                  <a:schemeClr val="bg1"/>
                </a:solidFill>
              </a:rPr>
              <a:t>Whitmer’s</a:t>
            </a:r>
            <a:r>
              <a:rPr lang="en-US" sz="2000" dirty="0">
                <a:solidFill>
                  <a:schemeClr val="bg1"/>
                </a:solidFill>
              </a:rPr>
              <a:t> family.</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Before the Second Conference</a:t>
            </a:r>
          </a:p>
        </p:txBody>
      </p:sp>
      <p:sp>
        <p:nvSpPr>
          <p:cNvPr id="7" name="TextBox 6"/>
          <p:cNvSpPr txBox="1"/>
          <p:nvPr/>
        </p:nvSpPr>
        <p:spPr>
          <a:xfrm>
            <a:off x="3962400" y="685801"/>
            <a:ext cx="5029200" cy="646331"/>
          </a:xfrm>
          <a:prstGeom prst="rect">
            <a:avLst/>
          </a:prstGeom>
          <a:noFill/>
        </p:spPr>
        <p:txBody>
          <a:bodyPr wrap="square" rtlCol="0">
            <a:spAutoFit/>
          </a:bodyPr>
          <a:lstStyle/>
          <a:p>
            <a:pPr algn="ctr"/>
            <a:r>
              <a:rPr lang="en-US" dirty="0">
                <a:solidFill>
                  <a:schemeClr val="bg1"/>
                </a:solidFill>
              </a:rPr>
              <a:t>The Church was less than six months old—September 1830.</a:t>
            </a:r>
          </a:p>
        </p:txBody>
      </p:sp>
      <p:sp>
        <p:nvSpPr>
          <p:cNvPr id="8" name="TextBox 7"/>
          <p:cNvSpPr txBox="1"/>
          <p:nvPr/>
        </p:nvSpPr>
        <p:spPr>
          <a:xfrm>
            <a:off x="5838396" y="4419601"/>
            <a:ext cx="4067604" cy="1323439"/>
          </a:xfrm>
          <a:prstGeom prst="rect">
            <a:avLst/>
          </a:prstGeom>
          <a:noFill/>
        </p:spPr>
        <p:txBody>
          <a:bodyPr wrap="square" rtlCol="0">
            <a:spAutoFit/>
          </a:bodyPr>
          <a:lstStyle/>
          <a:p>
            <a:r>
              <a:rPr lang="en-US" sz="2000" dirty="0">
                <a:solidFill>
                  <a:schemeClr val="bg1"/>
                </a:solidFill>
              </a:rPr>
              <a:t>Before the conference that was held on September 26, 1830 the Prophet Joseph Smith received a revelation in the presence of 6 Elders.</a:t>
            </a:r>
          </a:p>
        </p:txBody>
      </p:sp>
      <p:pic>
        <p:nvPicPr>
          <p:cNvPr id="3" name="Picture 2">
            <a:extLst>
              <a:ext uri="{FF2B5EF4-FFF2-40B4-BE49-F238E27FC236}">
                <a16:creationId xmlns:a16="http://schemas.microsoft.com/office/drawing/2014/main" id="{03EF7E01-6871-40D6-93C1-E28F18A03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912" y="1443592"/>
            <a:ext cx="4237088" cy="2634459"/>
          </a:xfrm>
          <a:prstGeom prst="rect">
            <a:avLst/>
          </a:prstGeom>
        </p:spPr>
      </p:pic>
      <p:pic>
        <p:nvPicPr>
          <p:cNvPr id="11" name="Picture 10">
            <a:extLst>
              <a:ext uri="{FF2B5EF4-FFF2-40B4-BE49-F238E27FC236}">
                <a16:creationId xmlns:a16="http://schemas.microsoft.com/office/drawing/2014/main" id="{DAC0BB64-4C32-4AC8-B075-532F58B4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944" y="3163231"/>
            <a:ext cx="4136308" cy="3142520"/>
          </a:xfrm>
          <a:prstGeom prst="rect">
            <a:avLst/>
          </a:prstGeom>
        </p:spPr>
      </p:pic>
    </p:spTree>
    <p:extLst>
      <p:ext uri="{BB962C8B-B14F-4D97-AF65-F5344CB8AC3E}">
        <p14:creationId xmlns:p14="http://schemas.microsoft.com/office/powerpoint/2010/main" val="13294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3B5070-F97F-4512-B8B3-82A8B6B8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Escape</a:t>
            </a:r>
          </a:p>
        </p:txBody>
      </p:sp>
      <p:sp>
        <p:nvSpPr>
          <p:cNvPr id="31" name="TextBox 30"/>
          <p:cNvSpPr txBox="1"/>
          <p:nvPr/>
        </p:nvSpPr>
        <p:spPr>
          <a:xfrm>
            <a:off x="0" y="6421903"/>
            <a:ext cx="2286000" cy="369332"/>
          </a:xfrm>
          <a:prstGeom prst="rect">
            <a:avLst/>
          </a:prstGeom>
          <a:noFill/>
        </p:spPr>
        <p:txBody>
          <a:bodyPr wrap="square" rtlCol="0">
            <a:spAutoFit/>
          </a:bodyPr>
          <a:lstStyle/>
          <a:p>
            <a:r>
              <a:rPr lang="en-US" dirty="0">
                <a:solidFill>
                  <a:schemeClr val="bg1"/>
                </a:solidFill>
              </a:rPr>
              <a:t>D&amp;C 29:14-21</a:t>
            </a:r>
          </a:p>
        </p:txBody>
      </p:sp>
      <p:sp>
        <p:nvSpPr>
          <p:cNvPr id="33" name="Rectangle 32"/>
          <p:cNvSpPr/>
          <p:nvPr/>
        </p:nvSpPr>
        <p:spPr>
          <a:xfrm>
            <a:off x="222422" y="1073377"/>
            <a:ext cx="4572000" cy="4585871"/>
          </a:xfrm>
          <a:prstGeom prst="rect">
            <a:avLst/>
          </a:prstGeom>
        </p:spPr>
        <p:txBody>
          <a:bodyPr>
            <a:spAutoFit/>
          </a:bodyPr>
          <a:lstStyle/>
          <a:p>
            <a:r>
              <a:rPr lang="en-US" sz="2000" dirty="0">
                <a:solidFill>
                  <a:schemeClr val="bg1"/>
                </a:solidFill>
              </a:rPr>
              <a:t>“Concerning the coming of the Son of Man … it is a false idea that the Saints will escape all the judgments, whilst the wicked suffer; for all flesh is subject to suffer, and ‘the righteous shall hardly escape’ [see D&amp;C 63:34]; </a:t>
            </a:r>
          </a:p>
          <a:p>
            <a:endParaRPr lang="en-US" sz="2000" dirty="0">
              <a:solidFill>
                <a:schemeClr val="bg1"/>
              </a:solidFill>
            </a:endParaRPr>
          </a:p>
          <a:p>
            <a:r>
              <a:rPr lang="en-US" sz="2000" dirty="0">
                <a:solidFill>
                  <a:schemeClr val="bg1"/>
                </a:solidFill>
              </a:rPr>
              <a:t>still many of the Saints will escape, for the just shall live by faith [see Habakkuk 2:4];</a:t>
            </a:r>
          </a:p>
          <a:p>
            <a:endParaRPr lang="en-US" sz="2000" dirty="0">
              <a:solidFill>
                <a:schemeClr val="bg1"/>
              </a:solidFill>
            </a:endParaRPr>
          </a:p>
          <a:p>
            <a:r>
              <a:rPr lang="en-US" sz="2000" dirty="0">
                <a:solidFill>
                  <a:schemeClr val="bg1"/>
                </a:solidFill>
              </a:rPr>
              <a:t> yet many of the righteous shall fall a prey to disease, to pestilence, etc., by reason of the weakness of the flesh, and yet be saved in the Kingdom of God.”</a:t>
            </a:r>
          </a:p>
          <a:p>
            <a:r>
              <a:rPr lang="en-US" sz="1200" dirty="0">
                <a:solidFill>
                  <a:schemeClr val="bg1"/>
                </a:solidFill>
              </a:rPr>
              <a:t>Joseph Smith </a:t>
            </a:r>
          </a:p>
        </p:txBody>
      </p:sp>
      <p:pic>
        <p:nvPicPr>
          <p:cNvPr id="16388" name="Picture 4" descr="http://www.geekygirlengineer.com/wp-content/uploads/2012/12/cracked-mud.jpg"/>
          <p:cNvPicPr>
            <a:picLocks noChangeAspect="1" noChangeArrowheads="1"/>
          </p:cNvPicPr>
          <p:nvPr/>
        </p:nvPicPr>
        <p:blipFill>
          <a:blip r:embed="rId3" cstate="print"/>
          <a:srcRect/>
          <a:stretch>
            <a:fillRect/>
          </a:stretch>
        </p:blipFill>
        <p:spPr bwMode="auto">
          <a:xfrm>
            <a:off x="7239001" y="990600"/>
            <a:ext cx="2641599" cy="1981200"/>
          </a:xfrm>
          <a:prstGeom prst="rect">
            <a:avLst/>
          </a:prstGeom>
          <a:noFill/>
        </p:spPr>
      </p:pic>
      <p:pic>
        <p:nvPicPr>
          <p:cNvPr id="16390" name="Picture 6" descr="http://images.colourbox.com/thumb_COLOURBOX2476569.jpg"/>
          <p:cNvPicPr>
            <a:picLocks noChangeAspect="1" noChangeArrowheads="1"/>
          </p:cNvPicPr>
          <p:nvPr/>
        </p:nvPicPr>
        <p:blipFill>
          <a:blip r:embed="rId4" cstate="print"/>
          <a:srcRect/>
          <a:stretch>
            <a:fillRect/>
          </a:stretch>
        </p:blipFill>
        <p:spPr bwMode="auto">
          <a:xfrm>
            <a:off x="5490050" y="2971800"/>
            <a:ext cx="1521619" cy="2286001"/>
          </a:xfrm>
          <a:prstGeom prst="rect">
            <a:avLst/>
          </a:prstGeom>
          <a:noFill/>
        </p:spPr>
      </p:pic>
      <p:pic>
        <p:nvPicPr>
          <p:cNvPr id="16392" name="Picture 8" descr="http://upload.wikimedia.org/wikipedia/commons/c/c2/Tobacco_mosaic_virus_symptoms_orchid.jpg"/>
          <p:cNvPicPr>
            <a:picLocks noChangeAspect="1" noChangeArrowheads="1"/>
          </p:cNvPicPr>
          <p:nvPr/>
        </p:nvPicPr>
        <p:blipFill>
          <a:blip r:embed="rId5" cstate="print"/>
          <a:srcRect/>
          <a:stretch>
            <a:fillRect/>
          </a:stretch>
        </p:blipFill>
        <p:spPr bwMode="auto">
          <a:xfrm>
            <a:off x="7435628" y="4409812"/>
            <a:ext cx="3402791" cy="1981200"/>
          </a:xfrm>
          <a:prstGeom prst="rect">
            <a:avLst/>
          </a:prstGeom>
          <a:noFill/>
        </p:spPr>
      </p:pic>
      <p:pic>
        <p:nvPicPr>
          <p:cNvPr id="3" name="Picture 2">
            <a:extLst>
              <a:ext uri="{FF2B5EF4-FFF2-40B4-BE49-F238E27FC236}">
                <a16:creationId xmlns:a16="http://schemas.microsoft.com/office/drawing/2014/main" id="{BE548D7E-7BCB-47CE-B78D-C55DC2BF7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08" y="84191"/>
            <a:ext cx="733331" cy="922421"/>
          </a:xfrm>
          <a:prstGeom prst="rect">
            <a:avLst/>
          </a:prstGeom>
        </p:spPr>
      </p:pic>
    </p:spTree>
    <p:extLst>
      <p:ext uri="{BB962C8B-B14F-4D97-AF65-F5344CB8AC3E}">
        <p14:creationId xmlns:p14="http://schemas.microsoft.com/office/powerpoint/2010/main" val="35821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animEffect transition="in" filter="fade">
                                      <p:cBhvr>
                                        <p:cTn id="9" dur="1000"/>
                                        <p:tgtEl>
                                          <p:spTgt spid="16390"/>
                                        </p:tgtEl>
                                      </p:cBhvr>
                                    </p:animEffect>
                                    <p:anim calcmode="lin" valueType="num">
                                      <p:cBhvr>
                                        <p:cTn id="10" dur="1000" fill="hold"/>
                                        <p:tgtEl>
                                          <p:spTgt spid="16390"/>
                                        </p:tgtEl>
                                        <p:attrNameLst>
                                          <p:attrName>ppt_x</p:attrName>
                                        </p:attrNameLst>
                                      </p:cBhvr>
                                      <p:tavLst>
                                        <p:tav tm="0">
                                          <p:val>
                                            <p:strVal val="#ppt_x"/>
                                          </p:val>
                                        </p:tav>
                                        <p:tav tm="100000">
                                          <p:val>
                                            <p:strVal val="#ppt_x"/>
                                          </p:val>
                                        </p:tav>
                                      </p:tavLst>
                                    </p:anim>
                                    <p:anim calcmode="lin" valueType="num">
                                      <p:cBhvr>
                                        <p:cTn id="11"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
                                            <p:txEl>
                                              <p:pRg st="5" end="5"/>
                                            </p:txEl>
                                          </p:spTgt>
                                        </p:tgtEl>
                                        <p:attrNameLst>
                                          <p:attrName>style.visibility</p:attrName>
                                        </p:attrNameLst>
                                      </p:cBhvr>
                                      <p:to>
                                        <p:strVal val="visible"/>
                                      </p:to>
                                    </p:set>
                                  </p:childTnLst>
                                </p:cTn>
                              </p:par>
                              <p:par>
                                <p:cTn id="18" presetID="47" presetClass="entr" presetSubtype="0" fill="hold" nodeType="withEffect">
                                  <p:stCondLst>
                                    <p:cond delay="0"/>
                                  </p:stCondLst>
                                  <p:childTnLst>
                                    <p:set>
                                      <p:cBhvr>
                                        <p:cTn id="19" dur="1" fill="hold">
                                          <p:stCondLst>
                                            <p:cond delay="0"/>
                                          </p:stCondLst>
                                        </p:cTn>
                                        <p:tgtEl>
                                          <p:spTgt spid="16392"/>
                                        </p:tgtEl>
                                        <p:attrNameLst>
                                          <p:attrName>style.visibility</p:attrName>
                                        </p:attrNameLst>
                                      </p:cBhvr>
                                      <p:to>
                                        <p:strVal val="visible"/>
                                      </p:to>
                                    </p:set>
                                    <p:animEffect transition="in" filter="fade">
                                      <p:cBhvr>
                                        <p:cTn id="20" dur="1000"/>
                                        <p:tgtEl>
                                          <p:spTgt spid="16392"/>
                                        </p:tgtEl>
                                      </p:cBhvr>
                                    </p:animEffect>
                                    <p:anim calcmode="lin" valueType="num">
                                      <p:cBhvr>
                                        <p:cTn id="21" dur="1000" fill="hold"/>
                                        <p:tgtEl>
                                          <p:spTgt spid="16392"/>
                                        </p:tgtEl>
                                        <p:attrNameLst>
                                          <p:attrName>ppt_x</p:attrName>
                                        </p:attrNameLst>
                                      </p:cBhvr>
                                      <p:tavLst>
                                        <p:tav tm="0">
                                          <p:val>
                                            <p:strVal val="#ppt_x"/>
                                          </p:val>
                                        </p:tav>
                                        <p:tav tm="100000">
                                          <p:val>
                                            <p:strVal val="#ppt_x"/>
                                          </p:val>
                                        </p:tav>
                                      </p:tavLst>
                                    </p:anim>
                                    <p:anim calcmode="lin" valueType="num">
                                      <p:cBhvr>
                                        <p:cTn id="22"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24">
            <a:extLst>
              <a:ext uri="{FF2B5EF4-FFF2-40B4-BE49-F238E27FC236}">
                <a16:creationId xmlns:a16="http://schemas.microsoft.com/office/drawing/2014/main" id="{674B581C-D0E4-49CE-94FA-B2E6ED0F5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Signs of the Second Coming</a:t>
            </a:r>
          </a:p>
        </p:txBody>
      </p:sp>
      <p:sp>
        <p:nvSpPr>
          <p:cNvPr id="31" name="TextBox 30"/>
          <p:cNvSpPr txBox="1"/>
          <p:nvPr/>
        </p:nvSpPr>
        <p:spPr>
          <a:xfrm>
            <a:off x="0" y="6459646"/>
            <a:ext cx="2286000" cy="369332"/>
          </a:xfrm>
          <a:prstGeom prst="rect">
            <a:avLst/>
          </a:prstGeom>
          <a:noFill/>
        </p:spPr>
        <p:txBody>
          <a:bodyPr wrap="square" rtlCol="0">
            <a:spAutoFit/>
          </a:bodyPr>
          <a:lstStyle/>
          <a:p>
            <a:r>
              <a:rPr lang="en-US" dirty="0">
                <a:solidFill>
                  <a:schemeClr val="bg1"/>
                </a:solidFill>
              </a:rPr>
              <a:t>D&amp;C 29:14-21</a:t>
            </a:r>
          </a:p>
        </p:txBody>
      </p:sp>
      <p:sp>
        <p:nvSpPr>
          <p:cNvPr id="33" name="Rectangle 32"/>
          <p:cNvSpPr/>
          <p:nvPr/>
        </p:nvSpPr>
        <p:spPr>
          <a:xfrm>
            <a:off x="958778" y="945654"/>
            <a:ext cx="4953000" cy="5355312"/>
          </a:xfrm>
          <a:prstGeom prst="rect">
            <a:avLst/>
          </a:prstGeom>
        </p:spPr>
        <p:txBody>
          <a:bodyPr wrap="square">
            <a:spAutoFit/>
          </a:bodyPr>
          <a:lstStyle/>
          <a:p>
            <a:r>
              <a:rPr lang="en-US" dirty="0">
                <a:solidFill>
                  <a:schemeClr val="bg1"/>
                </a:solidFill>
              </a:rPr>
              <a:t>The sun shall be darkened</a:t>
            </a:r>
          </a:p>
          <a:p>
            <a:endParaRPr lang="en-US" dirty="0">
              <a:solidFill>
                <a:schemeClr val="bg1"/>
              </a:solidFill>
            </a:endParaRPr>
          </a:p>
          <a:p>
            <a:r>
              <a:rPr lang="en-US" dirty="0">
                <a:solidFill>
                  <a:schemeClr val="bg1"/>
                </a:solidFill>
              </a:rPr>
              <a:t>The moon shall be turned into blood</a:t>
            </a:r>
          </a:p>
          <a:p>
            <a:endParaRPr lang="en-US" dirty="0">
              <a:solidFill>
                <a:schemeClr val="bg1"/>
              </a:solidFill>
            </a:endParaRPr>
          </a:p>
          <a:p>
            <a:r>
              <a:rPr lang="en-US" dirty="0">
                <a:solidFill>
                  <a:schemeClr val="bg1"/>
                </a:solidFill>
              </a:rPr>
              <a:t>The stars shall fall from heaven</a:t>
            </a:r>
          </a:p>
          <a:p>
            <a:endParaRPr lang="en-US" dirty="0">
              <a:solidFill>
                <a:schemeClr val="bg1"/>
              </a:solidFill>
            </a:endParaRPr>
          </a:p>
          <a:p>
            <a:r>
              <a:rPr lang="en-US" dirty="0">
                <a:solidFill>
                  <a:schemeClr val="bg1"/>
                </a:solidFill>
              </a:rPr>
              <a:t>Signs will be in heaven above and in the earth beneath</a:t>
            </a:r>
          </a:p>
          <a:p>
            <a:endParaRPr lang="en-US" dirty="0">
              <a:solidFill>
                <a:schemeClr val="bg1"/>
              </a:solidFill>
            </a:endParaRPr>
          </a:p>
          <a:p>
            <a:r>
              <a:rPr lang="en-US" dirty="0">
                <a:solidFill>
                  <a:schemeClr val="bg1"/>
                </a:solidFill>
              </a:rPr>
              <a:t>Weeping and wailing among the hosts of men</a:t>
            </a:r>
          </a:p>
          <a:p>
            <a:endParaRPr lang="en-US" dirty="0">
              <a:solidFill>
                <a:schemeClr val="bg1"/>
              </a:solidFill>
            </a:endParaRPr>
          </a:p>
          <a:p>
            <a:r>
              <a:rPr lang="en-US" dirty="0">
                <a:solidFill>
                  <a:schemeClr val="bg1"/>
                </a:solidFill>
              </a:rPr>
              <a:t>Hailstorm to destroy the crops</a:t>
            </a:r>
          </a:p>
          <a:p>
            <a:endParaRPr lang="en-US" dirty="0">
              <a:solidFill>
                <a:schemeClr val="bg1"/>
              </a:solidFill>
            </a:endParaRPr>
          </a:p>
          <a:p>
            <a:r>
              <a:rPr lang="en-US" dirty="0">
                <a:solidFill>
                  <a:schemeClr val="bg1"/>
                </a:solidFill>
              </a:rPr>
              <a:t>Wickedness</a:t>
            </a:r>
          </a:p>
          <a:p>
            <a:endParaRPr lang="en-US" dirty="0">
              <a:solidFill>
                <a:schemeClr val="bg1"/>
              </a:solidFill>
            </a:endParaRPr>
          </a:p>
          <a:p>
            <a:r>
              <a:rPr lang="en-US" dirty="0">
                <a:solidFill>
                  <a:schemeClr val="bg1"/>
                </a:solidFill>
              </a:rPr>
              <a:t>Flies and maggots and flesh fall and eyes from sockets while fowls and beasts devour them up</a:t>
            </a:r>
          </a:p>
          <a:p>
            <a:endParaRPr lang="en-US" dirty="0">
              <a:solidFill>
                <a:schemeClr val="bg1"/>
              </a:solidFill>
            </a:endParaRPr>
          </a:p>
          <a:p>
            <a:r>
              <a:rPr lang="en-US" dirty="0">
                <a:solidFill>
                  <a:schemeClr val="bg1"/>
                </a:solidFill>
              </a:rPr>
              <a:t>The abominable church will be devoured by fire</a:t>
            </a:r>
          </a:p>
        </p:txBody>
      </p:sp>
      <p:sp>
        <p:nvSpPr>
          <p:cNvPr id="7" name="Sun 6"/>
          <p:cNvSpPr/>
          <p:nvPr/>
        </p:nvSpPr>
        <p:spPr>
          <a:xfrm>
            <a:off x="9220200" y="533400"/>
            <a:ext cx="1295400" cy="1295400"/>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4126114">
            <a:off x="7027862" y="1025707"/>
            <a:ext cx="685800" cy="1143000"/>
          </a:xfrm>
          <a:prstGeom prst="moon">
            <a:avLst>
              <a:gd name="adj" fmla="val 419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400800" y="1828800"/>
            <a:ext cx="3276600" cy="1143000"/>
            <a:chOff x="4876800" y="1828800"/>
            <a:chExt cx="3276600" cy="1143000"/>
          </a:xfrm>
        </p:grpSpPr>
        <p:sp>
          <p:nvSpPr>
            <p:cNvPr id="9" name="5-Point Star 8"/>
            <p:cNvSpPr/>
            <p:nvPr/>
          </p:nvSpPr>
          <p:spPr>
            <a:xfrm>
              <a:off x="5791200" y="2286000"/>
              <a:ext cx="533400" cy="533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553200" y="1828800"/>
              <a:ext cx="609600" cy="609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876800" y="1981200"/>
              <a:ext cx="457200" cy="4572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620000" y="2438400"/>
              <a:ext cx="533400" cy="533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ardrop 13"/>
          <p:cNvSpPr/>
          <p:nvPr/>
        </p:nvSpPr>
        <p:spPr>
          <a:xfrm rot="19221004">
            <a:off x="7042526" y="3265019"/>
            <a:ext cx="441904" cy="456501"/>
          </a:xfrm>
          <a:prstGeom prst="teardrop">
            <a:avLst>
              <a:gd name="adj" fmla="val 115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9221004">
            <a:off x="7638617" y="3441282"/>
            <a:ext cx="441904" cy="456501"/>
          </a:xfrm>
          <a:prstGeom prst="teardrop">
            <a:avLst>
              <a:gd name="adj" fmla="val 115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9221004">
            <a:off x="7257617" y="3822282"/>
            <a:ext cx="441904" cy="456501"/>
          </a:xfrm>
          <a:prstGeom prst="teardrop">
            <a:avLst>
              <a:gd name="adj" fmla="val 115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8229601" y="3276600"/>
            <a:ext cx="1956497" cy="2209800"/>
            <a:chOff x="6705600" y="3276600"/>
            <a:chExt cx="1956497" cy="2209800"/>
          </a:xfrm>
        </p:grpSpPr>
        <p:grpSp>
          <p:nvGrpSpPr>
            <p:cNvPr id="18" name="Group 107"/>
            <p:cNvGrpSpPr/>
            <p:nvPr/>
          </p:nvGrpSpPr>
          <p:grpSpPr>
            <a:xfrm>
              <a:off x="6705600" y="3505200"/>
              <a:ext cx="889697" cy="1905000"/>
              <a:chOff x="7610042" y="1124339"/>
              <a:chExt cx="2183077" cy="4674359"/>
            </a:xfrm>
          </p:grpSpPr>
          <p:grpSp>
            <p:nvGrpSpPr>
              <p:cNvPr id="19" name="Group 58"/>
              <p:cNvGrpSpPr/>
              <p:nvPr/>
            </p:nvGrpSpPr>
            <p:grpSpPr>
              <a:xfrm rot="19650881">
                <a:off x="7610042" y="1912498"/>
                <a:ext cx="560711" cy="1828800"/>
                <a:chOff x="6765584" y="990600"/>
                <a:chExt cx="1083016" cy="3532339"/>
              </a:xfrm>
            </p:grpSpPr>
            <p:sp>
              <p:nvSpPr>
                <p:cNvPr id="71" name="Moon 7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Moon 19"/>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9"/>
              <p:cNvGrpSpPr/>
              <p:nvPr/>
            </p:nvGrpSpPr>
            <p:grpSpPr>
              <a:xfrm rot="19650881">
                <a:off x="7610043" y="2598297"/>
                <a:ext cx="560711" cy="1828800"/>
                <a:chOff x="6765584" y="990600"/>
                <a:chExt cx="1083016" cy="3532339"/>
              </a:xfrm>
            </p:grpSpPr>
            <p:sp>
              <p:nvSpPr>
                <p:cNvPr id="66" name="Moon 6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65"/>
              <p:cNvGrpSpPr/>
              <p:nvPr/>
            </p:nvGrpSpPr>
            <p:grpSpPr>
              <a:xfrm rot="19650881">
                <a:off x="7610042" y="3360298"/>
                <a:ext cx="560711" cy="1828800"/>
                <a:chOff x="6765584" y="990600"/>
                <a:chExt cx="1083016" cy="3532339"/>
              </a:xfrm>
            </p:grpSpPr>
            <p:sp>
              <p:nvSpPr>
                <p:cNvPr id="61" name="Moon 6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1"/>
              <p:cNvGrpSpPr/>
              <p:nvPr/>
            </p:nvGrpSpPr>
            <p:grpSpPr>
              <a:xfrm rot="928600">
                <a:off x="8349452" y="1870455"/>
                <a:ext cx="560711" cy="1828800"/>
                <a:chOff x="6765584" y="990600"/>
                <a:chExt cx="1083016" cy="3532339"/>
              </a:xfrm>
            </p:grpSpPr>
            <p:sp>
              <p:nvSpPr>
                <p:cNvPr id="56" name="Moon 5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77"/>
              <p:cNvGrpSpPr/>
              <p:nvPr/>
            </p:nvGrpSpPr>
            <p:grpSpPr>
              <a:xfrm rot="2972959">
                <a:off x="8598363" y="2330596"/>
                <a:ext cx="560711" cy="1828800"/>
                <a:chOff x="6765584" y="990600"/>
                <a:chExt cx="1083016" cy="3532339"/>
              </a:xfrm>
            </p:grpSpPr>
            <p:sp>
              <p:nvSpPr>
                <p:cNvPr id="51" name="Moon 5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3"/>
              <p:cNvGrpSpPr/>
              <p:nvPr/>
            </p:nvGrpSpPr>
            <p:grpSpPr>
              <a:xfrm rot="21057775">
                <a:off x="7936516" y="1124339"/>
                <a:ext cx="560711" cy="2493875"/>
                <a:chOff x="6765584" y="990600"/>
                <a:chExt cx="1083016" cy="3532339"/>
              </a:xfrm>
            </p:grpSpPr>
            <p:sp>
              <p:nvSpPr>
                <p:cNvPr id="46" name="Moon 4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9"/>
              <p:cNvGrpSpPr/>
              <p:nvPr/>
            </p:nvGrpSpPr>
            <p:grpSpPr>
              <a:xfrm rot="1547556">
                <a:off x="8354077" y="3318090"/>
                <a:ext cx="560711" cy="1828800"/>
                <a:chOff x="6765584" y="990600"/>
                <a:chExt cx="1083016" cy="3532339"/>
              </a:xfrm>
            </p:grpSpPr>
            <p:sp>
              <p:nvSpPr>
                <p:cNvPr id="41" name="Moon 4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5"/>
              <p:cNvGrpSpPr/>
              <p:nvPr/>
            </p:nvGrpSpPr>
            <p:grpSpPr>
              <a:xfrm rot="19650881">
                <a:off x="7610042" y="3969898"/>
                <a:ext cx="560711" cy="1828800"/>
                <a:chOff x="6765584" y="990600"/>
                <a:chExt cx="1083016" cy="3532339"/>
              </a:xfrm>
            </p:grpSpPr>
            <p:sp>
              <p:nvSpPr>
                <p:cNvPr id="36" name="Moon 3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1"/>
              <p:cNvGrpSpPr/>
              <p:nvPr/>
            </p:nvGrpSpPr>
            <p:grpSpPr>
              <a:xfrm rot="1949119" flipH="1">
                <a:off x="8372043" y="3969897"/>
                <a:ext cx="560711" cy="1828800"/>
                <a:chOff x="6765584" y="990600"/>
                <a:chExt cx="1083016" cy="3532339"/>
              </a:xfrm>
            </p:grpSpPr>
            <p:sp>
              <p:nvSpPr>
                <p:cNvPr id="29" name="Moon 2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107"/>
            <p:cNvGrpSpPr/>
            <p:nvPr/>
          </p:nvGrpSpPr>
          <p:grpSpPr>
            <a:xfrm>
              <a:off x="7239000" y="3276600"/>
              <a:ext cx="889697" cy="1905000"/>
              <a:chOff x="7610042" y="1124339"/>
              <a:chExt cx="2183077" cy="4674359"/>
            </a:xfrm>
          </p:grpSpPr>
          <p:grpSp>
            <p:nvGrpSpPr>
              <p:cNvPr id="77" name="Group 58"/>
              <p:cNvGrpSpPr/>
              <p:nvPr/>
            </p:nvGrpSpPr>
            <p:grpSpPr>
              <a:xfrm rot="19650881">
                <a:off x="7610042" y="1912498"/>
                <a:ext cx="560711" cy="1828800"/>
                <a:chOff x="6765584" y="990600"/>
                <a:chExt cx="1083016" cy="3532339"/>
              </a:xfrm>
            </p:grpSpPr>
            <p:sp>
              <p:nvSpPr>
                <p:cNvPr id="127" name="Moon 12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Moon 7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59"/>
              <p:cNvGrpSpPr/>
              <p:nvPr/>
            </p:nvGrpSpPr>
            <p:grpSpPr>
              <a:xfrm rot="19650881">
                <a:off x="7610043" y="2598297"/>
                <a:ext cx="560711" cy="1828800"/>
                <a:chOff x="6765584" y="990600"/>
                <a:chExt cx="1083016" cy="3532339"/>
              </a:xfrm>
            </p:grpSpPr>
            <p:sp>
              <p:nvSpPr>
                <p:cNvPr id="122" name="Moon 12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65"/>
              <p:cNvGrpSpPr/>
              <p:nvPr/>
            </p:nvGrpSpPr>
            <p:grpSpPr>
              <a:xfrm rot="19650881">
                <a:off x="7610042" y="3360298"/>
                <a:ext cx="560711" cy="1828800"/>
                <a:chOff x="6765584" y="990600"/>
                <a:chExt cx="1083016" cy="3532339"/>
              </a:xfrm>
            </p:grpSpPr>
            <p:sp>
              <p:nvSpPr>
                <p:cNvPr id="117" name="Moon 11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71"/>
              <p:cNvGrpSpPr/>
              <p:nvPr/>
            </p:nvGrpSpPr>
            <p:grpSpPr>
              <a:xfrm rot="928600">
                <a:off x="8349452" y="1870455"/>
                <a:ext cx="560711" cy="1828800"/>
                <a:chOff x="6765584" y="990600"/>
                <a:chExt cx="1083016" cy="3532339"/>
              </a:xfrm>
            </p:grpSpPr>
            <p:sp>
              <p:nvSpPr>
                <p:cNvPr id="112" name="Moon 11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77"/>
              <p:cNvGrpSpPr/>
              <p:nvPr/>
            </p:nvGrpSpPr>
            <p:grpSpPr>
              <a:xfrm rot="2972959">
                <a:off x="8598363" y="2330596"/>
                <a:ext cx="560711" cy="1828800"/>
                <a:chOff x="6765584" y="990600"/>
                <a:chExt cx="1083016" cy="3532339"/>
              </a:xfrm>
            </p:grpSpPr>
            <p:sp>
              <p:nvSpPr>
                <p:cNvPr id="107" name="Moon 10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3"/>
              <p:cNvGrpSpPr/>
              <p:nvPr/>
            </p:nvGrpSpPr>
            <p:grpSpPr>
              <a:xfrm rot="21057775">
                <a:off x="7936516" y="1124339"/>
                <a:ext cx="560711" cy="2493875"/>
                <a:chOff x="6765584" y="990600"/>
                <a:chExt cx="1083016" cy="3532339"/>
              </a:xfrm>
            </p:grpSpPr>
            <p:sp>
              <p:nvSpPr>
                <p:cNvPr id="102" name="Moon 10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9"/>
              <p:cNvGrpSpPr/>
              <p:nvPr/>
            </p:nvGrpSpPr>
            <p:grpSpPr>
              <a:xfrm rot="1547556">
                <a:off x="8354077" y="3318090"/>
                <a:ext cx="560711" cy="1828800"/>
                <a:chOff x="6765584" y="990600"/>
                <a:chExt cx="1083016" cy="3532339"/>
              </a:xfrm>
            </p:grpSpPr>
            <p:sp>
              <p:nvSpPr>
                <p:cNvPr id="97" name="Moon 9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5"/>
              <p:cNvGrpSpPr/>
              <p:nvPr/>
            </p:nvGrpSpPr>
            <p:grpSpPr>
              <a:xfrm rot="19650881">
                <a:off x="7610042" y="3969898"/>
                <a:ext cx="560711" cy="1828800"/>
                <a:chOff x="6765584" y="990600"/>
                <a:chExt cx="1083016" cy="3532339"/>
              </a:xfrm>
            </p:grpSpPr>
            <p:sp>
              <p:nvSpPr>
                <p:cNvPr id="92" name="Moon 9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01"/>
              <p:cNvGrpSpPr/>
              <p:nvPr/>
            </p:nvGrpSpPr>
            <p:grpSpPr>
              <a:xfrm rot="1949119" flipH="1">
                <a:off x="8372043" y="3969897"/>
                <a:ext cx="560711" cy="1828800"/>
                <a:chOff x="6765584" y="990600"/>
                <a:chExt cx="1083016" cy="3532339"/>
              </a:xfrm>
            </p:grpSpPr>
            <p:sp>
              <p:nvSpPr>
                <p:cNvPr id="87" name="Moon 8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07"/>
            <p:cNvGrpSpPr/>
            <p:nvPr/>
          </p:nvGrpSpPr>
          <p:grpSpPr>
            <a:xfrm>
              <a:off x="7772400" y="3581400"/>
              <a:ext cx="889697" cy="1905000"/>
              <a:chOff x="7610042" y="1124339"/>
              <a:chExt cx="2183077" cy="4674359"/>
            </a:xfrm>
          </p:grpSpPr>
          <p:grpSp>
            <p:nvGrpSpPr>
              <p:cNvPr id="133" name="Group 58"/>
              <p:cNvGrpSpPr/>
              <p:nvPr/>
            </p:nvGrpSpPr>
            <p:grpSpPr>
              <a:xfrm rot="19650881">
                <a:off x="7610042" y="1912498"/>
                <a:ext cx="560711" cy="1828800"/>
                <a:chOff x="6765584" y="990600"/>
                <a:chExt cx="1083016" cy="3532339"/>
              </a:xfrm>
            </p:grpSpPr>
            <p:sp>
              <p:nvSpPr>
                <p:cNvPr id="183" name="Moon 18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Moon 133"/>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59"/>
              <p:cNvGrpSpPr/>
              <p:nvPr/>
            </p:nvGrpSpPr>
            <p:grpSpPr>
              <a:xfrm rot="19650881">
                <a:off x="7610043" y="2598297"/>
                <a:ext cx="560711" cy="1828800"/>
                <a:chOff x="6765584" y="990600"/>
                <a:chExt cx="1083016" cy="3532339"/>
              </a:xfrm>
            </p:grpSpPr>
            <p:sp>
              <p:nvSpPr>
                <p:cNvPr id="178" name="Moon 17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65"/>
              <p:cNvGrpSpPr/>
              <p:nvPr/>
            </p:nvGrpSpPr>
            <p:grpSpPr>
              <a:xfrm rot="19650881">
                <a:off x="7610042" y="3360298"/>
                <a:ext cx="560711" cy="1828800"/>
                <a:chOff x="6765584" y="990600"/>
                <a:chExt cx="1083016" cy="3532339"/>
              </a:xfrm>
            </p:grpSpPr>
            <p:sp>
              <p:nvSpPr>
                <p:cNvPr id="173" name="Moon 17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71"/>
              <p:cNvGrpSpPr/>
              <p:nvPr/>
            </p:nvGrpSpPr>
            <p:grpSpPr>
              <a:xfrm rot="928600">
                <a:off x="8349452" y="1870455"/>
                <a:ext cx="560711" cy="1828800"/>
                <a:chOff x="6765584" y="990600"/>
                <a:chExt cx="1083016" cy="3532339"/>
              </a:xfrm>
            </p:grpSpPr>
            <p:sp>
              <p:nvSpPr>
                <p:cNvPr id="168" name="Moon 16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77"/>
              <p:cNvGrpSpPr/>
              <p:nvPr/>
            </p:nvGrpSpPr>
            <p:grpSpPr>
              <a:xfrm rot="2972959">
                <a:off x="8598363" y="2330596"/>
                <a:ext cx="560711" cy="1828800"/>
                <a:chOff x="6765584" y="990600"/>
                <a:chExt cx="1083016" cy="3532339"/>
              </a:xfrm>
            </p:grpSpPr>
            <p:sp>
              <p:nvSpPr>
                <p:cNvPr id="163" name="Moon 16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83"/>
              <p:cNvGrpSpPr/>
              <p:nvPr/>
            </p:nvGrpSpPr>
            <p:grpSpPr>
              <a:xfrm rot="21057775">
                <a:off x="7936516" y="1124339"/>
                <a:ext cx="560711" cy="2493875"/>
                <a:chOff x="6765584" y="990600"/>
                <a:chExt cx="1083016" cy="3532339"/>
              </a:xfrm>
            </p:grpSpPr>
            <p:sp>
              <p:nvSpPr>
                <p:cNvPr id="158" name="Moon 15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89"/>
              <p:cNvGrpSpPr/>
              <p:nvPr/>
            </p:nvGrpSpPr>
            <p:grpSpPr>
              <a:xfrm rot="1547556">
                <a:off x="8354077" y="3318090"/>
                <a:ext cx="560711" cy="1828800"/>
                <a:chOff x="6765584" y="990600"/>
                <a:chExt cx="1083016" cy="3532339"/>
              </a:xfrm>
            </p:grpSpPr>
            <p:sp>
              <p:nvSpPr>
                <p:cNvPr id="153" name="Moon 15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95"/>
              <p:cNvGrpSpPr/>
              <p:nvPr/>
            </p:nvGrpSpPr>
            <p:grpSpPr>
              <a:xfrm rot="19650881">
                <a:off x="7610042" y="3969898"/>
                <a:ext cx="560711" cy="1828800"/>
                <a:chOff x="6765584" y="990600"/>
                <a:chExt cx="1083016" cy="3532339"/>
              </a:xfrm>
            </p:grpSpPr>
            <p:sp>
              <p:nvSpPr>
                <p:cNvPr id="148" name="Moon 14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01"/>
              <p:cNvGrpSpPr/>
              <p:nvPr/>
            </p:nvGrpSpPr>
            <p:grpSpPr>
              <a:xfrm rot="1949119" flipH="1">
                <a:off x="8372043" y="3969897"/>
                <a:ext cx="560711" cy="1828800"/>
                <a:chOff x="6765584" y="990600"/>
                <a:chExt cx="1083016" cy="3532339"/>
              </a:xfrm>
            </p:grpSpPr>
            <p:sp>
              <p:nvSpPr>
                <p:cNvPr id="143" name="Moon 14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1" name="Group 190"/>
          <p:cNvGrpSpPr/>
          <p:nvPr/>
        </p:nvGrpSpPr>
        <p:grpSpPr>
          <a:xfrm>
            <a:off x="8382736" y="3254722"/>
            <a:ext cx="1528353" cy="1134302"/>
            <a:chOff x="6858735" y="3254722"/>
            <a:chExt cx="1528353" cy="1134302"/>
          </a:xfrm>
        </p:grpSpPr>
        <p:sp>
          <p:nvSpPr>
            <p:cNvPr id="188" name="Regular Pentagon 187"/>
            <p:cNvSpPr/>
            <p:nvPr/>
          </p:nvSpPr>
          <p:spPr>
            <a:xfrm rot="19902329">
              <a:off x="6858735" y="3254722"/>
              <a:ext cx="762000" cy="838200"/>
            </a:xfrm>
            <a:prstGeom prst="pent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gular Pentagon 188"/>
            <p:cNvSpPr/>
            <p:nvPr/>
          </p:nvSpPr>
          <p:spPr>
            <a:xfrm rot="2951817">
              <a:off x="7463368" y="3619733"/>
              <a:ext cx="609600" cy="670560"/>
            </a:xfrm>
            <a:prstGeom prst="pent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gular Pentagon 189"/>
            <p:cNvSpPr/>
            <p:nvPr/>
          </p:nvSpPr>
          <p:spPr>
            <a:xfrm rot="11724171">
              <a:off x="7909758" y="3863961"/>
              <a:ext cx="477330" cy="525063"/>
            </a:xfrm>
            <a:prstGeom prst="pent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36"/>
          <p:cNvGrpSpPr/>
          <p:nvPr/>
        </p:nvGrpSpPr>
        <p:grpSpPr>
          <a:xfrm>
            <a:off x="6705601" y="4876800"/>
            <a:ext cx="1414493" cy="1447800"/>
            <a:chOff x="1676399" y="542274"/>
            <a:chExt cx="5328348" cy="5453816"/>
          </a:xfrm>
        </p:grpSpPr>
        <p:sp>
          <p:nvSpPr>
            <p:cNvPr id="194" name="Chord 193"/>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hord 194"/>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ightning Bolt 196"/>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Lightning Bolt 197"/>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ightning Bolt 198"/>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ightning Bolt 199"/>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ightning Bolt 200"/>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ightning Bolt 201"/>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 name="Group 36"/>
          <p:cNvGrpSpPr/>
          <p:nvPr/>
        </p:nvGrpSpPr>
        <p:grpSpPr>
          <a:xfrm rot="4233832">
            <a:off x="5771901" y="4230962"/>
            <a:ext cx="893364" cy="914400"/>
            <a:chOff x="1676399" y="542274"/>
            <a:chExt cx="5328348" cy="5453816"/>
          </a:xfrm>
        </p:grpSpPr>
        <p:sp>
          <p:nvSpPr>
            <p:cNvPr id="206" name="Chord 205"/>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hord 206"/>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Lightning Bolt 208"/>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ightning Bolt 209"/>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ightning Bolt 210"/>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ightning Bolt 211"/>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ightning Bolt 212"/>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ightning Bolt 213"/>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7" name="Group 216"/>
          <p:cNvGrpSpPr/>
          <p:nvPr/>
        </p:nvGrpSpPr>
        <p:grpSpPr>
          <a:xfrm rot="18879178">
            <a:off x="2752845" y="1471906"/>
            <a:ext cx="4974890" cy="4247783"/>
            <a:chOff x="6592120" y="2543038"/>
            <a:chExt cx="1180280" cy="1190762"/>
          </a:xfrm>
        </p:grpSpPr>
        <p:sp>
          <p:nvSpPr>
            <p:cNvPr id="218" name="Moon 21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87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0" fill="hold"/>
                                        <p:tgtEl>
                                          <p:spTgt spid="7"/>
                                        </p:tgtEl>
                                        <p:attrNameLst>
                                          <p:attrName>fillcolor</p:attrName>
                                        </p:attrNameLst>
                                      </p:cBhvr>
                                      <p:to>
                                        <a:srgbClr val="091625"/>
                                      </p:to>
                                    </p:animClr>
                                    <p:set>
                                      <p:cBhvr>
                                        <p:cTn id="9" dur="2000" fill="hold"/>
                                        <p:tgtEl>
                                          <p:spTgt spid="7"/>
                                        </p:tgtEl>
                                        <p:attrNameLst>
                                          <p:attrName>fill.type</p:attrName>
                                        </p:attrNameLst>
                                      </p:cBhvr>
                                      <p:to>
                                        <p:strVal val="solid"/>
                                      </p:to>
                                    </p:set>
                                    <p:set>
                                      <p:cBhvr>
                                        <p:cTn id="10" dur="2000" fill="hold"/>
                                        <p:tgtEl>
                                          <p:spTgt spid="7"/>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2000" fill="hold"/>
                                        <p:tgtEl>
                                          <p:spTgt spid="8"/>
                                        </p:tgtEl>
                                        <p:attrNameLst>
                                          <p:attrName>fillcolor</p:attrName>
                                        </p:attrNameLst>
                                      </p:cBhvr>
                                      <p:to>
                                        <a:srgbClr val="D20000"/>
                                      </p:to>
                                    </p:animClr>
                                    <p:set>
                                      <p:cBhvr>
                                        <p:cTn id="17" dur="2000" fill="hold"/>
                                        <p:tgtEl>
                                          <p:spTgt spid="8"/>
                                        </p:tgtEl>
                                        <p:attrNameLst>
                                          <p:attrName>fill.type</p:attrName>
                                        </p:attrNameLst>
                                      </p:cBhvr>
                                      <p:to>
                                        <p:strVal val="solid"/>
                                      </p:to>
                                    </p:set>
                                    <p:set>
                                      <p:cBhvr>
                                        <p:cTn id="18" dur="2000" fill="hold"/>
                                        <p:tgtEl>
                                          <p:spTgt spid="8"/>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par>
                                <p:cTn id="23" presetID="2" presetClass="entr" presetSubtype="3"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1+#ppt_w/2"/>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3">
                                            <p:txEl>
                                              <p:pRg st="8" end="8"/>
                                            </p:txEl>
                                          </p:spTgt>
                                        </p:tgtEl>
                                        <p:attrNameLst>
                                          <p:attrName>style.visibility</p:attrName>
                                        </p:attrNameLst>
                                      </p:cBhvr>
                                      <p:to>
                                        <p:strVal val="visible"/>
                                      </p:to>
                                    </p:set>
                                  </p:childTnLst>
                                </p:cTn>
                              </p:par>
                              <p:par>
                                <p:cTn id="38" presetID="2" presetClass="exit" presetSubtype="4" fill="hold" grpId="0" nodeType="withEffect">
                                  <p:stCondLst>
                                    <p:cond delay="0"/>
                                  </p:stCondLst>
                                  <p:childTnLst>
                                    <p:anim calcmode="lin" valueType="num">
                                      <p:cBhvr additive="base">
                                        <p:cTn id="39" dur="2000"/>
                                        <p:tgtEl>
                                          <p:spTgt spid="14"/>
                                        </p:tgtEl>
                                        <p:attrNameLst>
                                          <p:attrName>ppt_x</p:attrName>
                                        </p:attrNameLst>
                                      </p:cBhvr>
                                      <p:tavLst>
                                        <p:tav tm="0">
                                          <p:val>
                                            <p:strVal val="ppt_x"/>
                                          </p:val>
                                        </p:tav>
                                        <p:tav tm="100000">
                                          <p:val>
                                            <p:strVal val="ppt_x"/>
                                          </p:val>
                                        </p:tav>
                                      </p:tavLst>
                                    </p:anim>
                                    <p:anim calcmode="lin" valueType="num">
                                      <p:cBhvr additive="base">
                                        <p:cTn id="40" dur="2000"/>
                                        <p:tgtEl>
                                          <p:spTgt spid="14"/>
                                        </p:tgtEl>
                                        <p:attrNameLst>
                                          <p:attrName>ppt_y</p:attrName>
                                        </p:attrNameLst>
                                      </p:cBhvr>
                                      <p:tavLst>
                                        <p:tav tm="0">
                                          <p:val>
                                            <p:strVal val="ppt_y"/>
                                          </p:val>
                                        </p:tav>
                                        <p:tav tm="100000">
                                          <p:val>
                                            <p:strVal val="1+ppt_h/2"/>
                                          </p:val>
                                        </p:tav>
                                      </p:tavLst>
                                    </p:anim>
                                    <p:set>
                                      <p:cBhvr>
                                        <p:cTn id="41" dur="1" fill="hold">
                                          <p:stCondLst>
                                            <p:cond delay="1999"/>
                                          </p:stCondLst>
                                        </p:cTn>
                                        <p:tgtEl>
                                          <p:spTgt spid="14"/>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2000"/>
                                        <p:tgtEl>
                                          <p:spTgt spid="15"/>
                                        </p:tgtEl>
                                        <p:attrNameLst>
                                          <p:attrName>ppt_x</p:attrName>
                                        </p:attrNameLst>
                                      </p:cBhvr>
                                      <p:tavLst>
                                        <p:tav tm="0">
                                          <p:val>
                                            <p:strVal val="ppt_x"/>
                                          </p:val>
                                        </p:tav>
                                        <p:tav tm="100000">
                                          <p:val>
                                            <p:strVal val="ppt_x"/>
                                          </p:val>
                                        </p:tav>
                                      </p:tavLst>
                                    </p:anim>
                                    <p:anim calcmode="lin" valueType="num">
                                      <p:cBhvr additive="base">
                                        <p:cTn id="44" dur="2000"/>
                                        <p:tgtEl>
                                          <p:spTgt spid="15"/>
                                        </p:tgtEl>
                                        <p:attrNameLst>
                                          <p:attrName>ppt_y</p:attrName>
                                        </p:attrNameLst>
                                      </p:cBhvr>
                                      <p:tavLst>
                                        <p:tav tm="0">
                                          <p:val>
                                            <p:strVal val="ppt_y"/>
                                          </p:val>
                                        </p:tav>
                                        <p:tav tm="100000">
                                          <p:val>
                                            <p:strVal val="1+ppt_h/2"/>
                                          </p:val>
                                        </p:tav>
                                      </p:tavLst>
                                    </p:anim>
                                    <p:set>
                                      <p:cBhvr>
                                        <p:cTn id="45" dur="1" fill="hold">
                                          <p:stCondLst>
                                            <p:cond delay="1999"/>
                                          </p:stCondLst>
                                        </p:cTn>
                                        <p:tgtEl>
                                          <p:spTgt spid="15"/>
                                        </p:tgtEl>
                                        <p:attrNameLst>
                                          <p:attrName>style.visibility</p:attrName>
                                        </p:attrNameLst>
                                      </p:cBhvr>
                                      <p:to>
                                        <p:strVal val="hidden"/>
                                      </p:to>
                                    </p:set>
                                  </p:childTnLst>
                                </p:cTn>
                              </p:par>
                              <p:par>
                                <p:cTn id="46" presetID="2" presetClass="exit" presetSubtype="4" fill="hold" grpId="0" nodeType="withEffect">
                                  <p:stCondLst>
                                    <p:cond delay="0"/>
                                  </p:stCondLst>
                                  <p:childTnLst>
                                    <p:anim calcmode="lin" valueType="num">
                                      <p:cBhvr additive="base">
                                        <p:cTn id="47" dur="2000"/>
                                        <p:tgtEl>
                                          <p:spTgt spid="16"/>
                                        </p:tgtEl>
                                        <p:attrNameLst>
                                          <p:attrName>ppt_x</p:attrName>
                                        </p:attrNameLst>
                                      </p:cBhvr>
                                      <p:tavLst>
                                        <p:tav tm="0">
                                          <p:val>
                                            <p:strVal val="ppt_x"/>
                                          </p:val>
                                        </p:tav>
                                        <p:tav tm="100000">
                                          <p:val>
                                            <p:strVal val="ppt_x"/>
                                          </p:val>
                                        </p:tav>
                                      </p:tavLst>
                                    </p:anim>
                                    <p:anim calcmode="lin" valueType="num">
                                      <p:cBhvr additive="base">
                                        <p:cTn id="48" dur="2000"/>
                                        <p:tgtEl>
                                          <p:spTgt spid="16"/>
                                        </p:tgtEl>
                                        <p:attrNameLst>
                                          <p:attrName>ppt_y</p:attrName>
                                        </p:attrNameLst>
                                      </p:cBhvr>
                                      <p:tavLst>
                                        <p:tav tm="0">
                                          <p:val>
                                            <p:strVal val="ppt_y"/>
                                          </p:val>
                                        </p:tav>
                                        <p:tav tm="100000">
                                          <p:val>
                                            <p:strVal val="1+ppt_h/2"/>
                                          </p:val>
                                        </p:tav>
                                      </p:tavLst>
                                    </p:anim>
                                    <p:set>
                                      <p:cBhvr>
                                        <p:cTn id="49" dur="1" fill="hold">
                                          <p:stCondLst>
                                            <p:cond delay="19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3">
                                            <p:txEl>
                                              <p:pRg st="10" end="10"/>
                                            </p:txEl>
                                          </p:spTgt>
                                        </p:tgtEl>
                                        <p:attrNameLst>
                                          <p:attrName>style.visibility</p:attrName>
                                        </p:attrNameLst>
                                      </p:cBhvr>
                                      <p:to>
                                        <p:strVal val="visible"/>
                                      </p:to>
                                    </p:set>
                                  </p:childTnLst>
                                </p:cTn>
                              </p:par>
                              <p:par>
                                <p:cTn id="54" presetID="47" presetClass="entr" presetSubtype="0" fill="hold" nodeType="with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fade">
                                      <p:cBhvr>
                                        <p:cTn id="56" dur="2000"/>
                                        <p:tgtEl>
                                          <p:spTgt spid="191"/>
                                        </p:tgtEl>
                                      </p:cBhvr>
                                    </p:animEffect>
                                    <p:anim calcmode="lin" valueType="num">
                                      <p:cBhvr>
                                        <p:cTn id="57" dur="2000" fill="hold"/>
                                        <p:tgtEl>
                                          <p:spTgt spid="191"/>
                                        </p:tgtEl>
                                        <p:attrNameLst>
                                          <p:attrName>ppt_x</p:attrName>
                                        </p:attrNameLst>
                                      </p:cBhvr>
                                      <p:tavLst>
                                        <p:tav tm="0">
                                          <p:val>
                                            <p:strVal val="#ppt_x"/>
                                          </p:val>
                                        </p:tav>
                                        <p:tav tm="100000">
                                          <p:val>
                                            <p:strVal val="#ppt_x"/>
                                          </p:val>
                                        </p:tav>
                                      </p:tavLst>
                                    </p:anim>
                                    <p:anim calcmode="lin" valueType="num">
                                      <p:cBhvr>
                                        <p:cTn id="58" dur="2000" fill="hold"/>
                                        <p:tgtEl>
                                          <p:spTgt spid="191"/>
                                        </p:tgtEl>
                                        <p:attrNameLst>
                                          <p:attrName>ppt_y</p:attrName>
                                        </p:attrNameLst>
                                      </p:cBhvr>
                                      <p:tavLst>
                                        <p:tav tm="0">
                                          <p:val>
                                            <p:strVal val="#ppt_y-.1"/>
                                          </p:val>
                                        </p:tav>
                                        <p:tav tm="100000">
                                          <p:val>
                                            <p:strVal val="#ppt_y"/>
                                          </p:val>
                                        </p:tav>
                                      </p:tavLst>
                                    </p:anim>
                                  </p:childTnLst>
                                </p:cTn>
                              </p:par>
                              <p:par>
                                <p:cTn id="59" presetID="9" presetClass="exit" presetSubtype="0" fill="hold" nodeType="withEffect">
                                  <p:stCondLst>
                                    <p:cond delay="0"/>
                                  </p:stCondLst>
                                  <p:childTnLst>
                                    <p:animEffect transition="out" filter="dissolve">
                                      <p:cBhvr>
                                        <p:cTn id="60" dur="2000"/>
                                        <p:tgtEl>
                                          <p:spTgt spid="192"/>
                                        </p:tgtEl>
                                      </p:cBhvr>
                                    </p:animEffect>
                                    <p:set>
                                      <p:cBhvr>
                                        <p:cTn id="61" dur="1" fill="hold">
                                          <p:stCondLst>
                                            <p:cond delay="1999"/>
                                          </p:stCondLst>
                                        </p:cTn>
                                        <p:tgtEl>
                                          <p:spTgt spid="19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3">
                                            <p:txEl>
                                              <p:pRg st="14" end="14"/>
                                            </p:txEl>
                                          </p:spTgt>
                                        </p:tgtEl>
                                        <p:attrNameLst>
                                          <p:attrName>style.visibility</p:attrName>
                                        </p:attrNameLst>
                                      </p:cBhvr>
                                      <p:to>
                                        <p:strVal val="visible"/>
                                      </p:to>
                                    </p:set>
                                  </p:childTnLst>
                                </p:cTn>
                              </p:par>
                              <p:par>
                                <p:cTn id="70" presetID="11" presetClass="path" presetSubtype="0" accel="50000" decel="50000" fill="hold" nodeType="with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71" dur="3000" fill="hold"/>
                                        <p:tgtEl>
                                          <p:spTgt spid="193"/>
                                        </p:tgtEl>
                                        <p:attrNameLst>
                                          <p:attrName>ppt_x</p:attrName>
                                          <p:attrName>ppt_y</p:attrName>
                                        </p:attrNameLst>
                                      </p:cBhvr>
                                    </p:animMotion>
                                  </p:childTnLst>
                                </p:cTn>
                              </p:par>
                              <p:par>
                                <p:cTn id="72" presetID="11" presetClass="path" presetSubtype="0" accel="50000" decel="50000" fill="hold" nodeType="with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73" dur="3000" fill="hold"/>
                                        <p:tgtEl>
                                          <p:spTgt spid="205"/>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3">
                                            <p:txEl>
                                              <p:pRg st="16" end="16"/>
                                            </p:txEl>
                                          </p:spTgt>
                                        </p:tgtEl>
                                        <p:attrNameLst>
                                          <p:attrName>style.visibility</p:attrName>
                                        </p:attrNameLst>
                                      </p:cBhvr>
                                      <p:to>
                                        <p:strVal val="visible"/>
                                      </p:to>
                                    </p:set>
                                  </p:childTnLst>
                                </p:cTn>
                              </p:par>
                              <p:par>
                                <p:cTn id="78" presetID="9" presetClass="entr" presetSubtype="0" fill="hold" nodeType="withEffect">
                                  <p:stCondLst>
                                    <p:cond delay="0"/>
                                  </p:stCondLst>
                                  <p:childTnLst>
                                    <p:set>
                                      <p:cBhvr>
                                        <p:cTn id="79" dur="1" fill="hold">
                                          <p:stCondLst>
                                            <p:cond delay="0"/>
                                          </p:stCondLst>
                                        </p:cTn>
                                        <p:tgtEl>
                                          <p:spTgt spid="217"/>
                                        </p:tgtEl>
                                        <p:attrNameLst>
                                          <p:attrName>style.visibility</p:attrName>
                                        </p:attrNameLst>
                                      </p:cBhvr>
                                      <p:to>
                                        <p:strVal val="visible"/>
                                      </p:to>
                                    </p:set>
                                    <p:animEffect transition="in" filter="dissolve">
                                      <p:cBhvr>
                                        <p:cTn id="80" dur="3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919BF0A1-DB71-4D9F-A383-A66019479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Satan Bound a Thousand Years</a:t>
            </a:r>
          </a:p>
        </p:txBody>
      </p:sp>
      <p:sp>
        <p:nvSpPr>
          <p:cNvPr id="7" name="TextBox 6"/>
          <p:cNvSpPr txBox="1"/>
          <p:nvPr/>
        </p:nvSpPr>
        <p:spPr>
          <a:xfrm>
            <a:off x="629265" y="1371600"/>
            <a:ext cx="7066935" cy="2862322"/>
          </a:xfrm>
          <a:prstGeom prst="rect">
            <a:avLst/>
          </a:prstGeom>
          <a:noFill/>
        </p:spPr>
        <p:txBody>
          <a:bodyPr wrap="square" rtlCol="0">
            <a:spAutoFit/>
          </a:bodyPr>
          <a:lstStyle/>
          <a:p>
            <a:pPr fontAlgn="base"/>
            <a:r>
              <a:rPr lang="en-US" dirty="0">
                <a:solidFill>
                  <a:schemeClr val="bg2"/>
                </a:solidFill>
              </a:rPr>
              <a:t>“During the thousand years Satan will be bound so that he cannot tempt any man. </a:t>
            </a:r>
          </a:p>
          <a:p>
            <a:pPr fontAlgn="base"/>
            <a:endParaRPr lang="en-US" dirty="0">
              <a:solidFill>
                <a:schemeClr val="bg2"/>
              </a:solidFill>
            </a:endParaRPr>
          </a:p>
          <a:p>
            <a:pPr fontAlgn="base"/>
            <a:r>
              <a:rPr lang="en-US" dirty="0">
                <a:solidFill>
                  <a:schemeClr val="bg2"/>
                </a:solidFill>
              </a:rPr>
              <a:t>During this time temples will be erected in all parts of the land and the work of salvation for the dead will be continued until it is accomplished and the Lord will reveal all things pertaining to His kingdom. </a:t>
            </a:r>
          </a:p>
          <a:p>
            <a:pPr fontAlgn="base"/>
            <a:endParaRPr lang="en-US" dirty="0">
              <a:solidFill>
                <a:schemeClr val="bg2"/>
              </a:solidFill>
            </a:endParaRPr>
          </a:p>
          <a:p>
            <a:pPr fontAlgn="base"/>
            <a:r>
              <a:rPr lang="en-US" dirty="0">
                <a:solidFill>
                  <a:schemeClr val="bg2"/>
                </a:solidFill>
              </a:rPr>
              <a:t>The Lord and other resurrected beings will visit the earth from time to time and give instruction to those still in mortality so that eventually the knowledge of the Lord will cover the earth as the waters do the sea.” </a:t>
            </a:r>
          </a:p>
        </p:txBody>
      </p:sp>
      <p:sp>
        <p:nvSpPr>
          <p:cNvPr id="31" name="TextBox 30"/>
          <p:cNvSpPr txBox="1"/>
          <p:nvPr/>
        </p:nvSpPr>
        <p:spPr>
          <a:xfrm>
            <a:off x="135693" y="6467381"/>
            <a:ext cx="8839200" cy="553998"/>
          </a:xfrm>
          <a:prstGeom prst="rect">
            <a:avLst/>
          </a:prstGeom>
          <a:noFill/>
        </p:spPr>
        <p:txBody>
          <a:bodyPr wrap="square" rtlCol="0">
            <a:spAutoFit/>
          </a:bodyPr>
          <a:lstStyle/>
          <a:p>
            <a:r>
              <a:rPr lang="en-US" dirty="0">
                <a:solidFill>
                  <a:schemeClr val="bg1"/>
                </a:solidFill>
              </a:rPr>
              <a:t>D&amp;C 29:22-29  </a:t>
            </a:r>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a:p>
            <a:endParaRPr lang="en-US" sz="1200" dirty="0">
              <a:solidFill>
                <a:schemeClr val="bg1"/>
              </a:solidFill>
            </a:endParaRPr>
          </a:p>
        </p:txBody>
      </p:sp>
      <p:sp>
        <p:nvSpPr>
          <p:cNvPr id="8" name="Rectangle 7"/>
          <p:cNvSpPr/>
          <p:nvPr/>
        </p:nvSpPr>
        <p:spPr>
          <a:xfrm>
            <a:off x="2286000" y="685801"/>
            <a:ext cx="7543800" cy="461665"/>
          </a:xfrm>
          <a:prstGeom prst="rect">
            <a:avLst/>
          </a:prstGeom>
        </p:spPr>
        <p:txBody>
          <a:bodyPr wrap="square">
            <a:spAutoFit/>
          </a:bodyPr>
          <a:lstStyle/>
          <a:p>
            <a:pPr algn="ctr"/>
            <a:r>
              <a:rPr lang="en-US" sz="2400" dirty="0">
                <a:solidFill>
                  <a:srgbClr val="FFFF00"/>
                </a:solidFill>
              </a:rPr>
              <a:t>The condition of the world during the Millennium</a:t>
            </a:r>
          </a:p>
        </p:txBody>
      </p:sp>
      <p:sp>
        <p:nvSpPr>
          <p:cNvPr id="12" name="Rectangle 11"/>
          <p:cNvSpPr/>
          <p:nvPr/>
        </p:nvSpPr>
        <p:spPr>
          <a:xfrm>
            <a:off x="7464499" y="4789558"/>
            <a:ext cx="4254365" cy="1477328"/>
          </a:xfrm>
          <a:prstGeom prst="rect">
            <a:avLst/>
          </a:prstGeom>
        </p:spPr>
        <p:txBody>
          <a:bodyPr wrap="square">
            <a:spAutoFit/>
          </a:bodyPr>
          <a:lstStyle/>
          <a:p>
            <a:pPr algn="ctr"/>
            <a:r>
              <a:rPr lang="en-US" i="1" dirty="0">
                <a:solidFill>
                  <a:schemeClr val="bg2"/>
                </a:solidFill>
              </a:rPr>
              <a:t>“They shall not hurt nor destroy in all my holy mountain: for the earth shall be full of the knowledge of the </a:t>
            </a:r>
            <a:r>
              <a:rPr lang="en-US" i="1" cap="small" dirty="0">
                <a:solidFill>
                  <a:schemeClr val="bg2"/>
                </a:solidFill>
              </a:rPr>
              <a:t>Lord</a:t>
            </a:r>
            <a:r>
              <a:rPr lang="en-US" i="1" dirty="0">
                <a:solidFill>
                  <a:schemeClr val="bg2"/>
                </a:solidFill>
              </a:rPr>
              <a:t>, as the waters cover the sea.”</a:t>
            </a:r>
          </a:p>
          <a:p>
            <a:pPr algn="ctr"/>
            <a:r>
              <a:rPr lang="en-US" i="1" dirty="0">
                <a:solidFill>
                  <a:schemeClr val="bg2"/>
                </a:solidFill>
              </a:rPr>
              <a:t>Isaiah 11:9</a:t>
            </a:r>
          </a:p>
        </p:txBody>
      </p:sp>
      <p:grpSp>
        <p:nvGrpSpPr>
          <p:cNvPr id="13" name="Group 64"/>
          <p:cNvGrpSpPr/>
          <p:nvPr/>
        </p:nvGrpSpPr>
        <p:grpSpPr>
          <a:xfrm>
            <a:off x="8382001" y="1371600"/>
            <a:ext cx="1480167" cy="2514600"/>
            <a:chOff x="5943600" y="3657600"/>
            <a:chExt cx="1480167" cy="2514600"/>
          </a:xfrm>
        </p:grpSpPr>
        <p:sp>
          <p:nvSpPr>
            <p:cNvPr id="14" name="Oval 13"/>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23"/>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88"/>
            <p:cNvGrpSpPr/>
            <p:nvPr/>
          </p:nvGrpSpPr>
          <p:grpSpPr>
            <a:xfrm>
              <a:off x="6773719" y="4511615"/>
              <a:ext cx="178160" cy="1493964"/>
              <a:chOff x="6629400" y="1447800"/>
              <a:chExt cx="806264" cy="3603319"/>
            </a:xfrm>
          </p:grpSpPr>
          <p:grpSp>
            <p:nvGrpSpPr>
              <p:cNvPr id="62" name="Group 79"/>
              <p:cNvGrpSpPr/>
              <p:nvPr/>
            </p:nvGrpSpPr>
            <p:grpSpPr>
              <a:xfrm>
                <a:off x="6629400" y="1447800"/>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0"/>
              <p:cNvGrpSpPr/>
              <p:nvPr/>
            </p:nvGrpSpPr>
            <p:grpSpPr>
              <a:xfrm>
                <a:off x="6645639" y="2683240"/>
                <a:ext cx="713825" cy="1174911"/>
                <a:chOff x="6629400" y="1447800"/>
                <a:chExt cx="713825" cy="1174911"/>
              </a:xfrm>
            </p:grpSpPr>
            <p:sp>
              <p:nvSpPr>
                <p:cNvPr id="69" name="Regular Pentagon 6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gular Pentagon 6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3"/>
              <p:cNvGrpSpPr/>
              <p:nvPr/>
            </p:nvGrpSpPr>
            <p:grpSpPr>
              <a:xfrm>
                <a:off x="6721839" y="3876208"/>
                <a:ext cx="713825" cy="1174911"/>
                <a:chOff x="6629400" y="1447800"/>
                <a:chExt cx="713825" cy="1174911"/>
              </a:xfrm>
            </p:grpSpPr>
            <p:sp>
              <p:nvSpPr>
                <p:cNvPr id="67" name="Regular Pentagon 6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gular Pentagon 6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Quad Arrow 6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9"/>
            <p:cNvGrpSpPr/>
            <p:nvPr/>
          </p:nvGrpSpPr>
          <p:grpSpPr>
            <a:xfrm>
              <a:off x="6346711"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01"/>
            <p:cNvGrpSpPr/>
            <p:nvPr/>
          </p:nvGrpSpPr>
          <p:grpSpPr>
            <a:xfrm rot="16355409">
              <a:off x="6559288" y="3284183"/>
              <a:ext cx="209602" cy="1100863"/>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Moon 32"/>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0"/>
            <p:cNvGrpSpPr/>
            <p:nvPr/>
          </p:nvGrpSpPr>
          <p:grpSpPr>
            <a:xfrm rot="5139206">
              <a:off x="6340294" y="4217470"/>
              <a:ext cx="686780" cy="1480167"/>
              <a:chOff x="6705600" y="2286000"/>
              <a:chExt cx="1524000" cy="2819400"/>
            </a:xfrm>
          </p:grpSpPr>
          <p:sp>
            <p:nvSpPr>
              <p:cNvPr id="36" name="Moon 35"/>
              <p:cNvSpPr/>
              <p:nvPr/>
            </p:nvSpPr>
            <p:spPr>
              <a:xfrm>
                <a:off x="6705600" y="2362200"/>
                <a:ext cx="914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a:off x="7010400" y="2286000"/>
                <a:ext cx="7620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a:off x="7391400" y="2514600"/>
                <a:ext cx="533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flipH="1">
                <a:off x="7620000" y="2286000"/>
                <a:ext cx="609600" cy="2819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834916F4-0134-479F-8B75-F7161C329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79" y="4321926"/>
            <a:ext cx="3086100" cy="2066925"/>
          </a:xfrm>
          <a:prstGeom prst="rect">
            <a:avLst/>
          </a:prstGeom>
        </p:spPr>
      </p:pic>
      <p:pic>
        <p:nvPicPr>
          <p:cNvPr id="5" name="Picture 4">
            <a:extLst>
              <a:ext uri="{FF2B5EF4-FFF2-40B4-BE49-F238E27FC236}">
                <a16:creationId xmlns:a16="http://schemas.microsoft.com/office/drawing/2014/main" id="{0694C5A5-04E9-4C5B-B350-450EA6828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939" y="4578121"/>
            <a:ext cx="2971800" cy="1663700"/>
          </a:xfrm>
          <a:prstGeom prst="rect">
            <a:avLst/>
          </a:prstGeom>
        </p:spPr>
      </p:pic>
      <p:pic>
        <p:nvPicPr>
          <p:cNvPr id="74" name="Picture 73">
            <a:extLst>
              <a:ext uri="{FF2B5EF4-FFF2-40B4-BE49-F238E27FC236}">
                <a16:creationId xmlns:a16="http://schemas.microsoft.com/office/drawing/2014/main" id="{49776801-539A-44D0-849C-7B9213D35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23929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E1589F3A-94C6-436B-8D15-103FE1ADA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The Final Judgment</a:t>
            </a:r>
          </a:p>
        </p:txBody>
      </p:sp>
      <p:sp>
        <p:nvSpPr>
          <p:cNvPr id="7" name="TextBox 6"/>
          <p:cNvSpPr txBox="1"/>
          <p:nvPr/>
        </p:nvSpPr>
        <p:spPr>
          <a:xfrm>
            <a:off x="1164866" y="1603312"/>
            <a:ext cx="1600200" cy="1200329"/>
          </a:xfrm>
          <a:prstGeom prst="rect">
            <a:avLst/>
          </a:prstGeom>
          <a:noFill/>
        </p:spPr>
        <p:txBody>
          <a:bodyPr wrap="square" rtlCol="0">
            <a:spAutoFit/>
          </a:bodyPr>
          <a:lstStyle/>
          <a:p>
            <a:pPr algn="ctr" fontAlgn="base"/>
            <a:r>
              <a:rPr lang="en-US" dirty="0">
                <a:solidFill>
                  <a:schemeClr val="bg2"/>
                </a:solidFill>
              </a:rPr>
              <a:t> D&amp;C 29:22  Men shall again deny God</a:t>
            </a:r>
          </a:p>
        </p:txBody>
      </p:sp>
      <p:sp>
        <p:nvSpPr>
          <p:cNvPr id="31" name="TextBox 30"/>
          <p:cNvSpPr txBox="1"/>
          <p:nvPr/>
        </p:nvSpPr>
        <p:spPr>
          <a:xfrm>
            <a:off x="0" y="6468622"/>
            <a:ext cx="8839200" cy="553998"/>
          </a:xfrm>
          <a:prstGeom prst="rect">
            <a:avLst/>
          </a:prstGeom>
          <a:noFill/>
        </p:spPr>
        <p:txBody>
          <a:bodyPr wrap="square" rtlCol="0">
            <a:spAutoFit/>
          </a:bodyPr>
          <a:lstStyle/>
          <a:p>
            <a:r>
              <a:rPr lang="en-US" dirty="0">
                <a:solidFill>
                  <a:schemeClr val="bg1"/>
                </a:solidFill>
              </a:rPr>
              <a:t>D&amp;C 29:22-29  </a:t>
            </a:r>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a:p>
            <a:endParaRPr lang="en-US" sz="1200" dirty="0">
              <a:solidFill>
                <a:schemeClr val="bg1"/>
              </a:solidFill>
            </a:endParaRPr>
          </a:p>
        </p:txBody>
      </p:sp>
      <p:sp>
        <p:nvSpPr>
          <p:cNvPr id="8" name="Rectangle 7"/>
          <p:cNvSpPr/>
          <p:nvPr/>
        </p:nvSpPr>
        <p:spPr>
          <a:xfrm>
            <a:off x="2438400" y="685801"/>
            <a:ext cx="7315200" cy="461665"/>
          </a:xfrm>
          <a:prstGeom prst="rect">
            <a:avLst/>
          </a:prstGeom>
        </p:spPr>
        <p:txBody>
          <a:bodyPr wrap="square">
            <a:spAutoFit/>
          </a:bodyPr>
          <a:lstStyle/>
          <a:p>
            <a:pPr algn="ctr"/>
            <a:r>
              <a:rPr lang="en-US" sz="2400" dirty="0">
                <a:solidFill>
                  <a:srgbClr val="FFFF00"/>
                </a:solidFill>
              </a:rPr>
              <a:t>The condition of the world after the Millennium</a:t>
            </a:r>
          </a:p>
        </p:txBody>
      </p:sp>
      <p:sp>
        <p:nvSpPr>
          <p:cNvPr id="9" name="TextBox 8"/>
          <p:cNvSpPr txBox="1"/>
          <p:nvPr/>
        </p:nvSpPr>
        <p:spPr>
          <a:xfrm>
            <a:off x="4648199" y="1600200"/>
            <a:ext cx="2411361" cy="1477328"/>
          </a:xfrm>
          <a:prstGeom prst="rect">
            <a:avLst/>
          </a:prstGeom>
          <a:noFill/>
        </p:spPr>
        <p:txBody>
          <a:bodyPr wrap="square" rtlCol="0">
            <a:spAutoFit/>
          </a:bodyPr>
          <a:lstStyle/>
          <a:p>
            <a:pPr algn="ctr" fontAlgn="base"/>
            <a:r>
              <a:rPr lang="en-US" dirty="0">
                <a:solidFill>
                  <a:schemeClr val="bg2"/>
                </a:solidFill>
              </a:rPr>
              <a:t> D&amp;C 29:25</a:t>
            </a:r>
          </a:p>
          <a:p>
            <a:pPr algn="ctr" fontAlgn="base"/>
            <a:r>
              <a:rPr lang="en-US" dirty="0">
                <a:solidFill>
                  <a:schemeClr val="bg2"/>
                </a:solidFill>
              </a:rPr>
              <a:t> “for a little season” ---</a:t>
            </a:r>
          </a:p>
          <a:p>
            <a:pPr algn="ctr" fontAlgn="base"/>
            <a:r>
              <a:rPr lang="en-US" dirty="0">
                <a:solidFill>
                  <a:schemeClr val="bg2"/>
                </a:solidFill>
              </a:rPr>
              <a:t> The Earth will be spared, but the end is inevitable</a:t>
            </a:r>
          </a:p>
        </p:txBody>
      </p:sp>
      <p:sp>
        <p:nvSpPr>
          <p:cNvPr id="10" name="TextBox 9"/>
          <p:cNvSpPr txBox="1"/>
          <p:nvPr/>
        </p:nvSpPr>
        <p:spPr>
          <a:xfrm>
            <a:off x="8267679" y="1610962"/>
            <a:ext cx="3303869" cy="1477328"/>
          </a:xfrm>
          <a:prstGeom prst="rect">
            <a:avLst/>
          </a:prstGeom>
          <a:noFill/>
        </p:spPr>
        <p:txBody>
          <a:bodyPr wrap="square" rtlCol="0">
            <a:spAutoFit/>
          </a:bodyPr>
          <a:lstStyle/>
          <a:p>
            <a:pPr algn="ctr" fontAlgn="base"/>
            <a:r>
              <a:rPr lang="en-US" dirty="0">
                <a:solidFill>
                  <a:schemeClr val="bg2"/>
                </a:solidFill>
              </a:rPr>
              <a:t> D&amp;C 29:26-29  </a:t>
            </a:r>
          </a:p>
          <a:p>
            <a:pPr algn="ctr" fontAlgn="base"/>
            <a:r>
              <a:rPr lang="en-US" dirty="0">
                <a:solidFill>
                  <a:schemeClr val="bg2"/>
                </a:solidFill>
              </a:rPr>
              <a:t>Before the end—Michael will summon the dead; all shall rise—the righteous to eternal life, and the wicked to eternal fire</a:t>
            </a:r>
          </a:p>
        </p:txBody>
      </p:sp>
      <p:sp>
        <p:nvSpPr>
          <p:cNvPr id="11" name="Rectangle 10"/>
          <p:cNvSpPr/>
          <p:nvPr/>
        </p:nvSpPr>
        <p:spPr>
          <a:xfrm>
            <a:off x="4022580" y="5647326"/>
            <a:ext cx="4572000" cy="923330"/>
          </a:xfrm>
          <a:prstGeom prst="rect">
            <a:avLst/>
          </a:prstGeom>
        </p:spPr>
        <p:txBody>
          <a:bodyPr>
            <a:spAutoFit/>
          </a:bodyPr>
          <a:lstStyle/>
          <a:p>
            <a:r>
              <a:rPr lang="en-US" i="1" dirty="0">
                <a:solidFill>
                  <a:schemeClr val="bg2"/>
                </a:solidFill>
              </a:rPr>
              <a:t>“And when the thousand years are expired, Satan shall be loosed out of his prison,” Revelation 20:17</a:t>
            </a:r>
          </a:p>
        </p:txBody>
      </p:sp>
      <p:grpSp>
        <p:nvGrpSpPr>
          <p:cNvPr id="12" name="Group 64"/>
          <p:cNvGrpSpPr/>
          <p:nvPr/>
        </p:nvGrpSpPr>
        <p:grpSpPr>
          <a:xfrm>
            <a:off x="8089963" y="5006407"/>
            <a:ext cx="894271" cy="1676400"/>
            <a:chOff x="6014594" y="3657600"/>
            <a:chExt cx="1281022" cy="2514600"/>
          </a:xfrm>
        </p:grpSpPr>
        <p:sp>
          <p:nvSpPr>
            <p:cNvPr id="13" name="Oval 12"/>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88"/>
            <p:cNvGrpSpPr/>
            <p:nvPr/>
          </p:nvGrpSpPr>
          <p:grpSpPr>
            <a:xfrm>
              <a:off x="6773719" y="4511615"/>
              <a:ext cx="178160" cy="1493964"/>
              <a:chOff x="6629400" y="1447800"/>
              <a:chExt cx="806264" cy="3603319"/>
            </a:xfrm>
          </p:grpSpPr>
          <p:grpSp>
            <p:nvGrpSpPr>
              <p:cNvPr id="56" name="Group 79"/>
              <p:cNvGrpSpPr/>
              <p:nvPr/>
            </p:nvGrpSpPr>
            <p:grpSpPr>
              <a:xfrm>
                <a:off x="6629400" y="1447800"/>
                <a:ext cx="713825" cy="1174911"/>
                <a:chOff x="6629400" y="1447800"/>
                <a:chExt cx="713825" cy="1174911"/>
              </a:xfrm>
            </p:grpSpPr>
            <p:sp>
              <p:nvSpPr>
                <p:cNvPr id="65" name="Regular Pentagon 6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gular Pentagon 6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0"/>
              <p:cNvGrpSpPr/>
              <p:nvPr/>
            </p:nvGrpSpPr>
            <p:grpSpPr>
              <a:xfrm>
                <a:off x="6645639" y="2683240"/>
                <a:ext cx="713825" cy="1174911"/>
                <a:chOff x="6629400" y="1447800"/>
                <a:chExt cx="713825" cy="1174911"/>
              </a:xfrm>
            </p:grpSpPr>
            <p:sp>
              <p:nvSpPr>
                <p:cNvPr id="63"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3"/>
              <p:cNvGrpSpPr/>
              <p:nvPr/>
            </p:nvGrpSpPr>
            <p:grpSpPr>
              <a:xfrm>
                <a:off x="6721839" y="3876208"/>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5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9"/>
            <p:cNvGrpSpPr/>
            <p:nvPr/>
          </p:nvGrpSpPr>
          <p:grpSpPr>
            <a:xfrm>
              <a:off x="6346711" y="4511615"/>
              <a:ext cx="178160" cy="1493964"/>
              <a:chOff x="6629400" y="1447800"/>
              <a:chExt cx="806264" cy="3603319"/>
            </a:xfrm>
          </p:grpSpPr>
          <p:grpSp>
            <p:nvGrpSpPr>
              <p:cNvPr id="45" name="Group 79"/>
              <p:cNvGrpSpPr/>
              <p:nvPr/>
            </p:nvGrpSpPr>
            <p:grpSpPr>
              <a:xfrm>
                <a:off x="6629400" y="1447800"/>
                <a:ext cx="713825" cy="1174911"/>
                <a:chOff x="6629400" y="1447800"/>
                <a:chExt cx="713825" cy="1174911"/>
              </a:xfrm>
            </p:grpSpPr>
            <p:sp>
              <p:nvSpPr>
                <p:cNvPr id="54" name="Regular Pentagon 5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5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80"/>
              <p:cNvGrpSpPr/>
              <p:nvPr/>
            </p:nvGrpSpPr>
            <p:grpSpPr>
              <a:xfrm>
                <a:off x="6645639" y="2683240"/>
                <a:ext cx="713825" cy="1174911"/>
                <a:chOff x="6629400" y="1447800"/>
                <a:chExt cx="713825" cy="1174911"/>
              </a:xfrm>
            </p:grpSpPr>
            <p:sp>
              <p:nvSpPr>
                <p:cNvPr id="52" name="Regular Pentagon 5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3"/>
              <p:cNvGrpSpPr/>
              <p:nvPr/>
            </p:nvGrpSpPr>
            <p:grpSpPr>
              <a:xfrm>
                <a:off x="6721839" y="3876208"/>
                <a:ext cx="713825" cy="1174911"/>
                <a:chOff x="6629400" y="1447800"/>
                <a:chExt cx="713825" cy="1174911"/>
              </a:xfrm>
            </p:grpSpPr>
            <p:sp>
              <p:nvSpPr>
                <p:cNvPr id="50" name="Regular Pentagon 4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gular Pentagon 5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Quad Arrow 47"/>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1"/>
            <p:cNvGrpSpPr/>
            <p:nvPr/>
          </p:nvGrpSpPr>
          <p:grpSpPr>
            <a:xfrm rot="16355409">
              <a:off x="6559288" y="3284183"/>
              <a:ext cx="209602" cy="1100863"/>
              <a:chOff x="6629400" y="1447800"/>
              <a:chExt cx="806264" cy="3603319"/>
            </a:xfrm>
          </p:grpSpPr>
          <p:grpSp>
            <p:nvGrpSpPr>
              <p:cNvPr id="34" name="Group 79"/>
              <p:cNvGrpSpPr/>
              <p:nvPr/>
            </p:nvGrpSpPr>
            <p:grpSpPr>
              <a:xfrm>
                <a:off x="6629400" y="1447800"/>
                <a:ext cx="713825" cy="1174911"/>
                <a:chOff x="6629400" y="1447800"/>
                <a:chExt cx="713825" cy="1174911"/>
              </a:xfrm>
            </p:grpSpPr>
            <p:sp>
              <p:nvSpPr>
                <p:cNvPr id="43" name="Regular Pentagon 4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0"/>
              <p:cNvGrpSpPr/>
              <p:nvPr/>
            </p:nvGrpSpPr>
            <p:grpSpPr>
              <a:xfrm>
                <a:off x="6645639" y="2683240"/>
                <a:ext cx="713825" cy="1174911"/>
                <a:chOff x="6629400" y="1447800"/>
                <a:chExt cx="713825" cy="1174911"/>
              </a:xfrm>
            </p:grpSpPr>
            <p:sp>
              <p:nvSpPr>
                <p:cNvPr id="41" name="Regular Pentagon 4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3"/>
              <p:cNvGrpSpPr/>
              <p:nvPr/>
            </p:nvGrpSpPr>
            <p:grpSpPr>
              <a:xfrm>
                <a:off x="6721839" y="3876208"/>
                <a:ext cx="713825" cy="1174911"/>
                <a:chOff x="6629400" y="1447800"/>
                <a:chExt cx="713825" cy="1174911"/>
              </a:xfrm>
            </p:grpSpPr>
            <p:sp>
              <p:nvSpPr>
                <p:cNvPr id="39" name="Regular Pentagon 3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gular Pentagon 3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ad Arrow 3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Moon 31"/>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9363421" y="3261151"/>
            <a:ext cx="1524000" cy="1979909"/>
            <a:chOff x="2057400" y="1905000"/>
            <a:chExt cx="2743200" cy="3563837"/>
          </a:xfrm>
        </p:grpSpPr>
        <p:sp>
          <p:nvSpPr>
            <p:cNvPr id="69" name="Rectangle 68"/>
            <p:cNvSpPr/>
            <p:nvPr/>
          </p:nvSpPr>
          <p:spPr>
            <a:xfrm>
              <a:off x="2057400" y="1905000"/>
              <a:ext cx="2743200" cy="1752600"/>
            </a:xfrm>
            <a:prstGeom prst="rect">
              <a:avLst/>
            </a:prstGeom>
            <a:solidFill>
              <a:srgbClr val="1C88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Bent Arrow 69"/>
            <p:cNvSpPr/>
            <p:nvPr/>
          </p:nvSpPr>
          <p:spPr>
            <a:xfrm>
              <a:off x="3581400" y="2286000"/>
              <a:ext cx="838200" cy="838200"/>
            </a:xfrm>
            <a:prstGeom prst="bentArrow">
              <a:avLst>
                <a:gd name="adj1" fmla="val 25000"/>
                <a:gd name="adj2" fmla="val 24465"/>
                <a:gd name="adj3" fmla="val 25000"/>
                <a:gd name="adj4" fmla="val 565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ent Arrow 70"/>
            <p:cNvSpPr/>
            <p:nvPr/>
          </p:nvSpPr>
          <p:spPr>
            <a:xfrm flipH="1">
              <a:off x="2438400" y="2286000"/>
              <a:ext cx="838200" cy="838200"/>
            </a:xfrm>
            <a:prstGeom prst="bentArrow">
              <a:avLst>
                <a:gd name="adj1" fmla="val 25000"/>
                <a:gd name="adj2" fmla="val 24465"/>
                <a:gd name="adj3" fmla="val 25000"/>
                <a:gd name="adj4" fmla="val 565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15"/>
            <p:cNvGrpSpPr/>
            <p:nvPr/>
          </p:nvGrpSpPr>
          <p:grpSpPr>
            <a:xfrm>
              <a:off x="2648582" y="3690175"/>
              <a:ext cx="604788" cy="1506437"/>
              <a:chOff x="5891782" y="1905000"/>
              <a:chExt cx="1271017" cy="3165915"/>
            </a:xfrm>
            <a:solidFill>
              <a:schemeClr val="tx1"/>
            </a:solidFill>
          </p:grpSpPr>
          <p:sp>
            <p:nvSpPr>
              <p:cNvPr id="97" name="Oval 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3124200" y="3124200"/>
              <a:ext cx="604788" cy="1506437"/>
              <a:chOff x="5891782" y="1905000"/>
              <a:chExt cx="1271017" cy="3165915"/>
            </a:xfrm>
            <a:solidFill>
              <a:schemeClr val="tx1"/>
            </a:solidFill>
          </p:grpSpPr>
          <p:sp>
            <p:nvSpPr>
              <p:cNvPr id="92" name="Oval 9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3657600" y="3886200"/>
              <a:ext cx="604788" cy="1506437"/>
              <a:chOff x="5891782" y="1905000"/>
              <a:chExt cx="1271017" cy="3165915"/>
            </a:xfrm>
            <a:solidFill>
              <a:schemeClr val="tx1"/>
            </a:solidFill>
          </p:grpSpPr>
          <p:sp>
            <p:nvSpPr>
              <p:cNvPr id="87" name="Oval 8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4171429" y="3617658"/>
              <a:ext cx="604788" cy="1506437"/>
              <a:chOff x="5891782" y="1905000"/>
              <a:chExt cx="1271017" cy="3165915"/>
            </a:xfrm>
            <a:solidFill>
              <a:schemeClr val="tx1"/>
            </a:solidFill>
          </p:grpSpPr>
          <p:sp>
            <p:nvSpPr>
              <p:cNvPr id="82" name="Oval 8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209800" y="3962400"/>
              <a:ext cx="604788" cy="1506437"/>
              <a:chOff x="5891782" y="1905000"/>
              <a:chExt cx="1271017" cy="3165915"/>
            </a:xfrm>
            <a:solidFill>
              <a:schemeClr val="tx1"/>
            </a:solidFill>
          </p:grpSpPr>
          <p:sp>
            <p:nvSpPr>
              <p:cNvPr id="77" name="Oval 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EF05BE19-E4B1-4FF9-828F-E3EAF719F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41" y="3292165"/>
            <a:ext cx="2305050" cy="1752600"/>
          </a:xfrm>
          <a:prstGeom prst="rect">
            <a:avLst/>
          </a:prstGeom>
        </p:spPr>
      </p:pic>
      <p:pic>
        <p:nvPicPr>
          <p:cNvPr id="5" name="Picture 4">
            <a:extLst>
              <a:ext uri="{FF2B5EF4-FFF2-40B4-BE49-F238E27FC236}">
                <a16:creationId xmlns:a16="http://schemas.microsoft.com/office/drawing/2014/main" id="{C57F1595-32C6-498A-99FC-66E2214BF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065" y="3230706"/>
            <a:ext cx="2743200" cy="2133600"/>
          </a:xfrm>
          <a:prstGeom prst="rect">
            <a:avLst/>
          </a:prstGeom>
        </p:spPr>
      </p:pic>
      <p:pic>
        <p:nvPicPr>
          <p:cNvPr id="103" name="Picture 102">
            <a:extLst>
              <a:ext uri="{FF2B5EF4-FFF2-40B4-BE49-F238E27FC236}">
                <a16:creationId xmlns:a16="http://schemas.microsoft.com/office/drawing/2014/main" id="{E7F79F52-FA75-4911-8992-42CE5C735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2977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47"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ED7E83C0-4412-4787-B22A-7DAE06053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Separation of Individuals</a:t>
            </a:r>
          </a:p>
        </p:txBody>
      </p:sp>
      <p:sp>
        <p:nvSpPr>
          <p:cNvPr id="7" name="TextBox 6"/>
          <p:cNvSpPr txBox="1"/>
          <p:nvPr/>
        </p:nvSpPr>
        <p:spPr>
          <a:xfrm>
            <a:off x="2590800" y="1371601"/>
            <a:ext cx="3962400" cy="1384995"/>
          </a:xfrm>
          <a:prstGeom prst="rect">
            <a:avLst/>
          </a:prstGeom>
          <a:noFill/>
        </p:spPr>
        <p:txBody>
          <a:bodyPr wrap="square" rtlCol="0">
            <a:spAutoFit/>
          </a:bodyPr>
          <a:lstStyle/>
          <a:p>
            <a:pPr fontAlgn="base"/>
            <a:r>
              <a:rPr lang="en-US" i="1" dirty="0">
                <a:solidFill>
                  <a:schemeClr val="bg2"/>
                </a:solidFill>
              </a:rPr>
              <a:t>“And the righteous shall be gathered on my right hand unto eternal life; and the wicked on my left hand will I be ashamed to own before the Father;”</a:t>
            </a:r>
          </a:p>
          <a:p>
            <a:pPr fontAlgn="base"/>
            <a:r>
              <a:rPr lang="en-US" sz="1200" i="1" dirty="0">
                <a:solidFill>
                  <a:schemeClr val="bg2"/>
                </a:solidFill>
              </a:rPr>
              <a:t>D&amp;C 29:27</a:t>
            </a:r>
          </a:p>
        </p:txBody>
      </p:sp>
      <p:sp>
        <p:nvSpPr>
          <p:cNvPr id="12" name="Rectangle 11"/>
          <p:cNvSpPr/>
          <p:nvPr/>
        </p:nvSpPr>
        <p:spPr>
          <a:xfrm>
            <a:off x="5105400" y="3124200"/>
            <a:ext cx="4572000" cy="3416320"/>
          </a:xfrm>
          <a:prstGeom prst="rect">
            <a:avLst/>
          </a:prstGeom>
        </p:spPr>
        <p:txBody>
          <a:bodyPr>
            <a:spAutoFit/>
          </a:bodyPr>
          <a:lstStyle/>
          <a:p>
            <a:pPr fontAlgn="base"/>
            <a:r>
              <a:rPr lang="en-US" i="1" dirty="0">
                <a:solidFill>
                  <a:schemeClr val="bg2"/>
                </a:solidFill>
              </a:rPr>
              <a:t>¶When the Son of man shall come in his glory, and all the holy angels with him, then shall he sit upon the throne of his glory:</a:t>
            </a:r>
          </a:p>
          <a:p>
            <a:pPr fontAlgn="base"/>
            <a:endParaRPr lang="en-US" i="1" dirty="0">
              <a:solidFill>
                <a:schemeClr val="bg2"/>
              </a:solidFill>
            </a:endParaRPr>
          </a:p>
          <a:p>
            <a:pPr fontAlgn="base"/>
            <a:r>
              <a:rPr lang="en-US" i="1" dirty="0">
                <a:solidFill>
                  <a:schemeClr val="bg2"/>
                </a:solidFill>
              </a:rPr>
              <a:t>And before him shall be gathered all nations: and he shall</a:t>
            </a:r>
            <a:r>
              <a:rPr lang="en-US" i="1" baseline="30000" dirty="0">
                <a:solidFill>
                  <a:schemeClr val="bg2"/>
                </a:solidFill>
              </a:rPr>
              <a:t> </a:t>
            </a:r>
            <a:r>
              <a:rPr lang="en-US" i="1" dirty="0">
                <a:solidFill>
                  <a:schemeClr val="bg2"/>
                </a:solidFill>
              </a:rPr>
              <a:t>separate them one from another, as a shepherd </a:t>
            </a:r>
            <a:r>
              <a:rPr lang="en-US" i="1" dirty="0" err="1">
                <a:solidFill>
                  <a:schemeClr val="bg2"/>
                </a:solidFill>
              </a:rPr>
              <a:t>divideth</a:t>
            </a:r>
            <a:r>
              <a:rPr lang="en-US" i="1" dirty="0">
                <a:solidFill>
                  <a:schemeClr val="bg2"/>
                </a:solidFill>
              </a:rPr>
              <a:t> his</a:t>
            </a:r>
            <a:r>
              <a:rPr lang="en-US" i="1" baseline="30000" dirty="0">
                <a:solidFill>
                  <a:schemeClr val="bg2"/>
                </a:solidFill>
              </a:rPr>
              <a:t> </a:t>
            </a:r>
            <a:r>
              <a:rPr lang="en-US" i="1" dirty="0">
                <a:solidFill>
                  <a:schemeClr val="bg2"/>
                </a:solidFill>
              </a:rPr>
              <a:t>sheep from the goats:</a:t>
            </a:r>
          </a:p>
          <a:p>
            <a:pPr fontAlgn="base"/>
            <a:endParaRPr lang="en-US" i="1" dirty="0">
              <a:solidFill>
                <a:schemeClr val="bg2"/>
              </a:solidFill>
            </a:endParaRPr>
          </a:p>
          <a:p>
            <a:pPr fontAlgn="base"/>
            <a:r>
              <a:rPr lang="en-US" i="1" dirty="0">
                <a:solidFill>
                  <a:schemeClr val="bg2"/>
                </a:solidFill>
              </a:rPr>
              <a:t>And he shall set the sheep on his right hand, but the goats on the left.”</a:t>
            </a:r>
          </a:p>
          <a:p>
            <a:pPr fontAlgn="base"/>
            <a:r>
              <a:rPr lang="en-US" i="1" dirty="0">
                <a:solidFill>
                  <a:schemeClr val="bg2"/>
                </a:solidFill>
              </a:rPr>
              <a:t>Matthew 25:31-33</a:t>
            </a:r>
          </a:p>
        </p:txBody>
      </p:sp>
      <p:grpSp>
        <p:nvGrpSpPr>
          <p:cNvPr id="45" name="Group 44"/>
          <p:cNvGrpSpPr/>
          <p:nvPr/>
        </p:nvGrpSpPr>
        <p:grpSpPr>
          <a:xfrm>
            <a:off x="8077201" y="762001"/>
            <a:ext cx="1652017" cy="2251931"/>
            <a:chOff x="5715000" y="762000"/>
            <a:chExt cx="2490217" cy="3394515"/>
          </a:xfrm>
          <a:solidFill>
            <a:schemeClr val="accent5">
              <a:lumMod val="60000"/>
              <a:lumOff val="40000"/>
            </a:schemeClr>
          </a:solidFill>
        </p:grpSpPr>
        <p:grpSp>
          <p:nvGrpSpPr>
            <p:cNvPr id="16" name="Group 15"/>
            <p:cNvGrpSpPr/>
            <p:nvPr/>
          </p:nvGrpSpPr>
          <p:grpSpPr>
            <a:xfrm>
              <a:off x="6934200" y="990600"/>
              <a:ext cx="1271017" cy="3165915"/>
              <a:chOff x="5891782" y="1905000"/>
              <a:chExt cx="1271017" cy="3165915"/>
            </a:xfrm>
            <a:grpFill/>
          </p:grpSpPr>
          <p:sp>
            <p:nvSpPr>
              <p:cNvPr id="29" name="Oval 28"/>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5715000" y="762000"/>
              <a:ext cx="1271017" cy="3165915"/>
              <a:chOff x="5891782" y="1905000"/>
              <a:chExt cx="1271017" cy="3165915"/>
            </a:xfrm>
            <a:grpFill/>
          </p:grpSpPr>
          <p:sp>
            <p:nvSpPr>
              <p:cNvPr id="24" name="Oval 23"/>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1981200" y="3124200"/>
            <a:ext cx="2428622" cy="2819400"/>
            <a:chOff x="533400" y="2590800"/>
            <a:chExt cx="3252217" cy="3775515"/>
          </a:xfrm>
          <a:solidFill>
            <a:schemeClr val="accent5">
              <a:lumMod val="60000"/>
              <a:lumOff val="40000"/>
            </a:schemeClr>
          </a:solidFill>
        </p:grpSpPr>
        <p:grpSp>
          <p:nvGrpSpPr>
            <p:cNvPr id="14" name="Group 15"/>
            <p:cNvGrpSpPr/>
            <p:nvPr/>
          </p:nvGrpSpPr>
          <p:grpSpPr>
            <a:xfrm>
              <a:off x="1295400" y="2819400"/>
              <a:ext cx="1271017" cy="3165915"/>
              <a:chOff x="5891782" y="1905000"/>
              <a:chExt cx="1271017" cy="3165915"/>
            </a:xfrm>
            <a:grpFill/>
          </p:grpSpPr>
          <p:sp>
            <p:nvSpPr>
              <p:cNvPr id="40" name="Oval 39"/>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2514600" y="2590800"/>
              <a:ext cx="1271017" cy="3165915"/>
              <a:chOff x="5891782" y="1905000"/>
              <a:chExt cx="1271017" cy="3165915"/>
            </a:xfrm>
            <a:grpFill/>
          </p:grpSpPr>
          <p:sp>
            <p:nvSpPr>
              <p:cNvPr id="35" name="Oval 34"/>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p:cNvGrpSpPr/>
            <p:nvPr/>
          </p:nvGrpSpPr>
          <p:grpSpPr>
            <a:xfrm>
              <a:off x="533400" y="3200400"/>
              <a:ext cx="1271017" cy="3165915"/>
              <a:chOff x="5891782" y="1905000"/>
              <a:chExt cx="1271017" cy="3165915"/>
            </a:xfrm>
            <a:grpFill/>
          </p:grpSpPr>
          <p:sp>
            <p:nvSpPr>
              <p:cNvPr id="19" name="Oval 18"/>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117"/>
          <p:cNvGrpSpPr/>
          <p:nvPr/>
        </p:nvGrpSpPr>
        <p:grpSpPr>
          <a:xfrm>
            <a:off x="9831869" y="3519110"/>
            <a:ext cx="1518865" cy="2851974"/>
            <a:chOff x="533400" y="381000"/>
            <a:chExt cx="2281003" cy="4903390"/>
          </a:xfrm>
        </p:grpSpPr>
        <p:sp>
          <p:nvSpPr>
            <p:cNvPr id="48" name="Cloud 47"/>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7"/>
            <p:cNvGrpSpPr/>
            <p:nvPr/>
          </p:nvGrpSpPr>
          <p:grpSpPr>
            <a:xfrm rot="2613352">
              <a:off x="991411" y="4510244"/>
              <a:ext cx="666047" cy="774146"/>
              <a:chOff x="6106804" y="4039302"/>
              <a:chExt cx="666047" cy="774146"/>
            </a:xfrm>
          </p:grpSpPr>
          <p:sp>
            <p:nvSpPr>
              <p:cNvPr id="96" name="Oval 95"/>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6"/>
            <p:cNvGrpSpPr/>
            <p:nvPr/>
          </p:nvGrpSpPr>
          <p:grpSpPr>
            <a:xfrm>
              <a:off x="1708441" y="4507745"/>
              <a:ext cx="666047" cy="774146"/>
              <a:chOff x="6106804" y="4039302"/>
              <a:chExt cx="666047" cy="774146"/>
            </a:xfrm>
          </p:grpSpPr>
          <p:sp>
            <p:nvSpPr>
              <p:cNvPr id="93"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585556">
              <a:off x="1809597" y="1640343"/>
              <a:ext cx="797234" cy="2101804"/>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31263">
              <a:off x="761861" y="1625278"/>
              <a:ext cx="797234" cy="214403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6"/>
            <p:cNvGrpSpPr/>
            <p:nvPr/>
          </p:nvGrpSpPr>
          <p:grpSpPr>
            <a:xfrm rot="4901522">
              <a:off x="1079356" y="2773919"/>
              <a:ext cx="2209671" cy="524419"/>
              <a:chOff x="5029200" y="1371600"/>
              <a:chExt cx="6791793" cy="1933731"/>
            </a:xfrm>
          </p:grpSpPr>
          <p:grpSp>
            <p:nvGrpSpPr>
              <p:cNvPr id="81" name="Group 16"/>
              <p:cNvGrpSpPr/>
              <p:nvPr/>
            </p:nvGrpSpPr>
            <p:grpSpPr>
              <a:xfrm>
                <a:off x="5029200" y="1371600"/>
                <a:ext cx="1752600" cy="1905000"/>
                <a:chOff x="5029200" y="1371600"/>
                <a:chExt cx="1752600" cy="1905000"/>
              </a:xfrm>
            </p:grpSpPr>
            <p:sp>
              <p:nvSpPr>
                <p:cNvPr id="91"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7"/>
              <p:cNvGrpSpPr/>
              <p:nvPr/>
            </p:nvGrpSpPr>
            <p:grpSpPr>
              <a:xfrm>
                <a:off x="6713095" y="1400331"/>
                <a:ext cx="1752600" cy="1905000"/>
                <a:chOff x="5029200" y="1371600"/>
                <a:chExt cx="1752600" cy="1905000"/>
              </a:xfrm>
            </p:grpSpPr>
            <p:sp>
              <p:nvSpPr>
                <p:cNvPr id="89" name="4-Point Star 8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4-Point Star 8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0"/>
              <p:cNvGrpSpPr/>
              <p:nvPr/>
            </p:nvGrpSpPr>
            <p:grpSpPr>
              <a:xfrm>
                <a:off x="8404486" y="1389088"/>
                <a:ext cx="1752600" cy="1905000"/>
                <a:chOff x="5029200" y="1371600"/>
                <a:chExt cx="1752600" cy="1905000"/>
              </a:xfrm>
            </p:grpSpPr>
            <p:sp>
              <p:nvSpPr>
                <p:cNvPr id="87" name="4-Point Star 8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4-Point Star 8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10068393" y="1389089"/>
                <a:ext cx="1752600" cy="1905000"/>
                <a:chOff x="5029200" y="1371600"/>
                <a:chExt cx="1752600" cy="1905000"/>
              </a:xfrm>
            </p:grpSpPr>
            <p:sp>
              <p:nvSpPr>
                <p:cNvPr id="85"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7"/>
            <p:cNvGrpSpPr/>
            <p:nvPr/>
          </p:nvGrpSpPr>
          <p:grpSpPr>
            <a:xfrm rot="5740360">
              <a:off x="115989" y="2768133"/>
              <a:ext cx="2209671" cy="524419"/>
              <a:chOff x="5029200" y="1371600"/>
              <a:chExt cx="6791793" cy="1933731"/>
            </a:xfrm>
          </p:grpSpPr>
          <p:grpSp>
            <p:nvGrpSpPr>
              <p:cNvPr id="69" name="Group 16"/>
              <p:cNvGrpSpPr/>
              <p:nvPr/>
            </p:nvGrpSpPr>
            <p:grpSpPr>
              <a:xfrm>
                <a:off x="5029200" y="1371600"/>
                <a:ext cx="1752600" cy="1905000"/>
                <a:chOff x="5029200" y="1371600"/>
                <a:chExt cx="1752600" cy="1905000"/>
              </a:xfrm>
            </p:grpSpPr>
            <p:sp>
              <p:nvSpPr>
                <p:cNvPr id="79" name="4-Point Star 7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4-Point Star 7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7"/>
              <p:cNvGrpSpPr/>
              <p:nvPr/>
            </p:nvGrpSpPr>
            <p:grpSpPr>
              <a:xfrm>
                <a:off x="6713095" y="1400331"/>
                <a:ext cx="1752600" cy="1905000"/>
                <a:chOff x="5029200" y="1371600"/>
                <a:chExt cx="1752600" cy="1905000"/>
              </a:xfrm>
            </p:grpSpPr>
            <p:sp>
              <p:nvSpPr>
                <p:cNvPr id="77" name="4-Point Star 7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4-Point Star 7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0"/>
              <p:cNvGrpSpPr/>
              <p:nvPr/>
            </p:nvGrpSpPr>
            <p:grpSpPr>
              <a:xfrm>
                <a:off x="8404486" y="1389088"/>
                <a:ext cx="1752600" cy="1905000"/>
                <a:chOff x="5029200" y="1371600"/>
                <a:chExt cx="1752600" cy="1905000"/>
              </a:xfrm>
            </p:grpSpPr>
            <p:sp>
              <p:nvSpPr>
                <p:cNvPr id="75" name="4-Point Star 7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4-Point Star 7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3"/>
              <p:cNvGrpSpPr/>
              <p:nvPr/>
            </p:nvGrpSpPr>
            <p:grpSpPr>
              <a:xfrm>
                <a:off x="10068393" y="1389089"/>
                <a:ext cx="1752600" cy="1905000"/>
                <a:chOff x="5029200" y="1371600"/>
                <a:chExt cx="1752600" cy="1905000"/>
              </a:xfrm>
            </p:grpSpPr>
            <p:sp>
              <p:nvSpPr>
                <p:cNvPr id="73"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7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ounded Rectangle 62"/>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94189" y="1575294"/>
              <a:ext cx="356540" cy="2748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0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A7ADC3-6592-4073-8E8F-EDF5DD45B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Ye Cursed</a:t>
            </a:r>
          </a:p>
        </p:txBody>
      </p:sp>
      <p:sp>
        <p:nvSpPr>
          <p:cNvPr id="7" name="TextBox 6"/>
          <p:cNvSpPr txBox="1"/>
          <p:nvPr/>
        </p:nvSpPr>
        <p:spPr>
          <a:xfrm>
            <a:off x="1981200" y="914401"/>
            <a:ext cx="3962400" cy="1200329"/>
          </a:xfrm>
          <a:prstGeom prst="rect">
            <a:avLst/>
          </a:prstGeom>
          <a:noFill/>
        </p:spPr>
        <p:txBody>
          <a:bodyPr wrap="square" rtlCol="0">
            <a:spAutoFit/>
          </a:bodyPr>
          <a:lstStyle/>
          <a:p>
            <a:pPr fontAlgn="base"/>
            <a:r>
              <a:rPr lang="en-US" sz="3600" dirty="0">
                <a:solidFill>
                  <a:srgbClr val="FFFF00"/>
                </a:solidFill>
              </a:rPr>
              <a:t>The final fate of the sons of perdition</a:t>
            </a:r>
          </a:p>
        </p:txBody>
      </p:sp>
      <p:sp>
        <p:nvSpPr>
          <p:cNvPr id="12" name="Rectangle 11"/>
          <p:cNvSpPr/>
          <p:nvPr/>
        </p:nvSpPr>
        <p:spPr>
          <a:xfrm>
            <a:off x="5572284" y="2476560"/>
            <a:ext cx="6177117" cy="2677656"/>
          </a:xfrm>
          <a:prstGeom prst="rect">
            <a:avLst/>
          </a:prstGeom>
        </p:spPr>
        <p:txBody>
          <a:bodyPr wrap="square">
            <a:spAutoFit/>
          </a:bodyPr>
          <a:lstStyle/>
          <a:p>
            <a:pPr fontAlgn="base"/>
            <a:r>
              <a:rPr lang="en-US" sz="2400" dirty="0">
                <a:solidFill>
                  <a:schemeClr val="bg2"/>
                </a:solidFill>
              </a:rPr>
              <a:t>The curse they bring upon themselves by their disobedience. </a:t>
            </a:r>
          </a:p>
          <a:p>
            <a:pPr fontAlgn="base"/>
            <a:endParaRPr lang="en-US" sz="2400" dirty="0">
              <a:solidFill>
                <a:schemeClr val="bg2"/>
              </a:solidFill>
            </a:endParaRPr>
          </a:p>
          <a:p>
            <a:pPr fontAlgn="base"/>
            <a:r>
              <a:rPr lang="en-US" sz="2400" dirty="0">
                <a:solidFill>
                  <a:schemeClr val="bg2"/>
                </a:solidFill>
              </a:rPr>
              <a:t>These will have the loss of Heavenly Father’s presence.</a:t>
            </a:r>
          </a:p>
          <a:p>
            <a:pPr fontAlgn="base"/>
            <a:endParaRPr lang="en-US" sz="2400" dirty="0">
              <a:solidFill>
                <a:schemeClr val="bg2"/>
              </a:solidFill>
            </a:endParaRPr>
          </a:p>
          <a:p>
            <a:pPr fontAlgn="base"/>
            <a:r>
              <a:rPr lang="en-US" sz="2400" dirty="0">
                <a:solidFill>
                  <a:schemeClr val="bg2"/>
                </a:solidFill>
              </a:rPr>
              <a:t>These will have lost the Spirit</a:t>
            </a:r>
          </a:p>
        </p:txBody>
      </p:sp>
      <p:sp>
        <p:nvSpPr>
          <p:cNvPr id="8" name="Rectangle 7"/>
          <p:cNvSpPr/>
          <p:nvPr/>
        </p:nvSpPr>
        <p:spPr>
          <a:xfrm>
            <a:off x="3200400" y="5181601"/>
            <a:ext cx="5257800" cy="1200329"/>
          </a:xfrm>
          <a:prstGeom prst="rect">
            <a:avLst/>
          </a:prstGeom>
        </p:spPr>
        <p:txBody>
          <a:bodyPr wrap="square">
            <a:spAutoFit/>
          </a:bodyPr>
          <a:lstStyle/>
          <a:p>
            <a:pPr algn="ctr"/>
            <a:r>
              <a:rPr lang="en-US" i="1" dirty="0">
                <a:solidFill>
                  <a:schemeClr val="bg2"/>
                </a:solidFill>
              </a:rPr>
              <a:t>“For behold, justice </a:t>
            </a:r>
            <a:r>
              <a:rPr lang="en-US" i="1" dirty="0" err="1">
                <a:solidFill>
                  <a:schemeClr val="bg2"/>
                </a:solidFill>
              </a:rPr>
              <a:t>exerciseth</a:t>
            </a:r>
            <a:r>
              <a:rPr lang="en-US" i="1" dirty="0">
                <a:solidFill>
                  <a:schemeClr val="bg2"/>
                </a:solidFill>
              </a:rPr>
              <a:t> all his demands, and also mercy </a:t>
            </a:r>
            <a:r>
              <a:rPr lang="en-US" i="1" dirty="0" err="1">
                <a:solidFill>
                  <a:schemeClr val="bg2"/>
                </a:solidFill>
              </a:rPr>
              <a:t>claimeth</a:t>
            </a:r>
            <a:r>
              <a:rPr lang="en-US" i="1" dirty="0">
                <a:solidFill>
                  <a:schemeClr val="bg2"/>
                </a:solidFill>
              </a:rPr>
              <a:t> all which is her own; and thus, none but the truly penitent are saved.”</a:t>
            </a:r>
          </a:p>
          <a:p>
            <a:pPr algn="ctr"/>
            <a:r>
              <a:rPr lang="en-US" i="1" dirty="0">
                <a:solidFill>
                  <a:schemeClr val="bg2"/>
                </a:solidFill>
              </a:rPr>
              <a:t>Alma 42:24</a:t>
            </a:r>
          </a:p>
        </p:txBody>
      </p:sp>
      <p:sp>
        <p:nvSpPr>
          <p:cNvPr id="1028" name="AutoShape 4" descr="data:image/jpeg;base64,/9j/4AAQSkZJRgABAQAAAQABAAD/2wCEAAkGBxQSEBUUEhQUFBQXFRcXFhQXFhQXFBUUGBUXFhUUFBQYHCggGBolGxQUITEhJSorLi4uFx8zODMsNygtLisBCgoKDg0OGxAQGjQkHyIvLCwsLCwsLCwsLCwsLCwsLCwsLCwsLCwsLCwsLCwsLCwsLCwsLCwsLCwsLCwsLCwsLP/AABEIARUAtgMBIgACEQEDEQH/xAAcAAABBQEBAQAAAAAAAAAAAAABAAMEBQYCBwj/xABCEAABAwIDBQUFBAkDBAMAAAABAAIRAyEEEjEFBkFRYRMicYGRMqGxwdEHI0LwFBVSYoKisuHxM3KSJEPCw2Nzg//EABkBAAMBAQEAAAAAAAAAAAAAAAABAgMEBf/EACcRAAICAgEDBAMBAQEAAAAAAAABAhEDITEEElETIkFxMjOBI2EU/9oADAMBAAIRAxEAPwCSkikvXPLAkiigDlJdIIACC6QSACSKSAAkikgDlJFJAzlJFJAASSRQAEkUkAJJJFAgJIooA6SRSQAEUkUABBdIIACC6QQAEF0gkMCSKSAAkikgRyu6NBzzDRJUjDUAWOe6S1tobqTb4Az1V9gGgUyWgNlsc4LrgT0bHmVx5+rUPbHk68PTOe5cFdh9gOOrh5fVRsRsl7Zi8Xty+C1uEqNyw3QH/PiuqhblnQDU/FcS6zKndnU+mxtVRgYShXe8OCDTnbxMOjSeapV62LIske5HnZMbhKmBFJFaEARRSQB0kikkICSKSAAkikgAILpBAwILpCEABSsDgjUOsD18VU4nE/espj8Uyegiw9QtpsajlYNLek81wdT1Li+2J2YOnUl3SOaezKbLOaD1Ik/2UKpQolwtlF5EkdFc4oyCPETxCwm/VM5W1WPcxzQZaDZzpFz715/qz5TO3048NETaNaq3EVmCW0y5rqbgRFMtDWOa9pMn2Q7kc0EjVWOwt421K7WCux1Fwc50Du5mwIBsQe9cQRxDjBVHTxT/ANIENa4FrpcXlpa4uBBaA0yQGt9FI3sqmk/DYgGKTu0pVXD/ALbnuDmvNpAkQfBS25PZVJI2GIxz+1inDaZBPaDpa3IcZUunimtaWknKIl3ObyTxWRwG0a1EOr1qJGFBAdVJaQQ4hoe0TmyzF4iCDpdWlfFUXMlhLmzLXNu0iNHRbLdIY/isczKWiDnM8TZoyNPQnK3zB6qtUIV25gWNljnxmBH+oDOR15s0ekqdC9LoL7ZHB1tWgIpIr0DiAikkgDtJFJAARSRSACC6QQAEIXSCABCbr1MrSfTxNgnU1QIe8jVrZH8Q1+njKyzZPTg2a4cffKipxNI9thXcQXg+EAk+q3+zKwyWPD8wso+g0Y6gwadliHkcAQaTWn+Zy1WAwha0i8Xjz4LxW7PWSFi6oY0yYv3ib66BZ3alIPlrxLS0+EkytA7DvqDLYA3n3Ee9VG2+5QGY3tf3n5LMtHm2HxpZiqjHn2agEgTLSAQQPNa3Z9d5z03sgOIgGDnsIBnQX+Ko9iRi8ZWptaQQGgviw1hxM9dI4arYbQ2VlZIdlynu8TFtSfWVTEg1qeJMtrtmlEUxTc0hoLYJqNdGY3IGoCzFbdvC4Z/aPqvoUzrRD5zkwO6NWk3sJ1tCnbY3jhrWl5BA9oHvfw0wCT4x9UaFDPlqUw1rnQX16jc+JcNS1s2oAiNJPQGJrHCUpVH5JnJRVsnhkxNMMDC4U2x3mA2JJ1Djx48CnIRhKF7mKChFRR4+SffJyBCSMJQrIBCS6hBAHaSKSAAikigAILpJAHKSKUJDI2Nqlrbe04hrfE6nyAJ8lP2bhAGA9I8JVa4F2IAGjWz/AMiZ/pCvW1QHBnA8V5XWZLnXg9LpYVC/JQU6+bax5MwrAOhfVcT7mt9F6Dh2yzyXmNOpl23XHDsacdQA0z6uK9IwlaaQPkuZnQh0GGk6QsNtIvxVQ0qY0JJPBokjMY5iIHGFqcVNRwYCQwHvEWLjynkE0Q2lZjWhsGwESevNQyiNgsBSwjMlMNDicznGMz3RdzjxXn32ibwEd2nUipIGUfhZBMuka9OqvN+N5exGVkOrvs0ROWbZo4knQcV5UGzJeSXFxknUukzPWVcI3tkSlWkWGyWmrUpiq57ml7QQHFgguE2ZHPXVenYTCspMDKYytaIAv7ybk9Ssluhu0+oBWd3aTDIJ1qFv4WdJFz6dNmvT6Xtp0cHU3asCSKS7DkAikigYISRSQB0kikkICS6QQAEkUkDAkikgCt2ZV/66qHadwDyY0iP+UrQ4PCFpcDe/dPjdZVuGccc+PZcxl+LXsAv5iPRbDCVnEd6zhE218F4vUfsZ62H8EYTep/6PtilUPs1KAb5gvEfys9V6FsvEQ1omxEib+9Yr7VMNLMPWjvNe5luTgHf+v3qz3W2pTq4UZ3AObbWDb6hZyekzRLZpWPbq4xFz81jtvbztkil3okAjQknTqLfEc1F3k2nTp0o7V1Rrp7gIAMcDHteGnOdE9ubu48s/S8S0Nm9GiR7I4VHg8eU+PKIS1Y290P7u7Np0wa1ctfiHmS4weyHBjeR5keGgQO6VHHVRiKrnBpJyMp5GgiYD3uykvcYmeGiptr7NysdUzVGOdVNhUMNYWvAAAteAfNbjdCkWYWk0nQAe6VU4yg1fzsUZKV18HO0KDaLG0mCGgAATo0aD4KuVpvAPvB4fRVi9XpI1iT8nm9S7yfQEkUl1HOJJJFACSRCSAO0EUkgAkikgAJIoIACSKbrPytJ5D38B6wk2Ojnd1+YvqRdzyG/7Qco9Q0Fa2lhuJN9VQ7ubO7Ok0AzYR4QtHSrAWNjyXiTfdJs9iKpJGV372calFxZJ7Mh8C9rh1ugdPkvNmbMFTK5szIjITDjwBA1uvcn0vvARyPyTY2FQz9p2NLP+3kbmvzIFypWimY/dvdmnSeKlctfWAEN1ZSGsAaF3X05nRbZxYyhmaCdeccTHP6pHY9MVTALJFi1zhfj3T3fcmsHslrDVlznud+J8EhsWDYAAAM+qV+Q+jK7y05wtS2mUjye35StjshvcbHT4LN46hnb2fFzmt/mBPuBWloA02gHp8l09bXqKvBz9JfY/sh7w/wCqP9qq1cbcw5htQ8TB6SLfAqnXd0zvEjj6hf6MSKSS6DESKSSBCRSSQM7SRSSACSKSAAgukEABRcYb02/tPE+DQXfENUtVe1cQGV8MXaFz2/xFoLf6XLLM/wDNmuFe9GxwNOAB0CtKlEFpnlY8VXYF8xCuGyAF456hEpzmkjgPgpRKadAK6c5ADNcXlQKlTvk8mkn6KZiColCn3vG/9vWEDKLADNiGT++fO0e4laTHiGjmbfNUQp5MYxv7zo8CwlX2KGZ4HK/yWnUtOdrwjLp1UKfljO2R/wBOfFvxCzC0u8JikBzI+qza7uj/AF/05Oq/P+ARSSXWcokUkUAJBdJIAHacwUe0Cpae+GDfHeLfFT6e2cK51qzfAwsF1EDZ4Jk0OHNFQqePpGoWhzSToRoplPD24eRCtZYP5JeOS+AoICi6TquJMSrtMimhxZP7QWONOjl1FTNPI91jY86gWpLiItqqna2CNevQp6Nzgk9GPY+PcFlmdQZphVzRtNl08oaOgV7mt5KjpuLXM8x6GFdUrheQeoNOmBoRx+qWRc4p8NHjCGGqySOSAGnUeZRoM1j1QxOYuAHskSTx8B9U40RolY6M/vE0sr0ak/jbPnNP/wBjVcg98dVE3nw2fCucB3mDOP4b/EA+SGGxGbKeGVVN2ov+EwVNo43kqew3xPyVGrPb75q+DR8yq1ep06rGjzs7vIxJIwitzECKSMIACS6SQB5JUwAa4AAHTqp7N23Oqju6iQeBQZgHis2oLtNx9IWhpYzuhwNxaOS8nZ6minr7uBrhGcO6HTquXYatRBNOtUMC17A8ZVu6qM2eSTonYygEH2lNMdozdHeXGMB74d4qZR34xDWw5gceMKTtEU5bQawd7vF4/CVH/UYDJBkzqqTJosMNv8wgdrSIPQfRabdPaDMXWNRg7rABf9o3PuA9Vi8RsbujKLxDv7LZ/Z9gRQo1OMuJ/laiU241YRgrujU0+9UJGgt4c1dUx3VVbPoTTvx1VpSBDRNysTUgYkzUA4NEnx4fArK4XbOMZja4bhXVKLi3s6gcwAANEklxA1Lra9CrTfDaRoYStUaYeQWsPJ57gPlr5Ku3Gx3aYGlmPeaMjuZLbSfGx80PyBdbDxlepmbiKBpODyQ8PY+m5pJjKQc0wby0aK2qWK4wi5xj+9CQyQ+mC0g6EQR0Oqyu78tLabzdgLD1Le6T6tK1Yu3qs/8Ao8YxxFszZjhy+LT6oYIibZeO2dfg3+kKGE9tpzG1Ye9rXOAcJ4/ht6JhtMOPdc0joV6uLJDsSs83Ljl3N0dIpHDuB6R0TV8s9VspJ8GTi0OowuMxmEhUtomSOJIZwkgZhtkOJBEEgdNExiHhlTUZXdUzhMfUaHU6Z9rwVeGvLHANzvE2jTnK8tumeilotm1g6Q0gjmE9h6uZsE3Cz+zHZIMQQZI+Kt8RVaH5mWDviq5ES6GBbUIfMOGqcNXKSzncLjZVQRVcSQWiYHER/lUz9puqd5rfZ49OqnhlF5RxHXxWx3Zvh3Hm4/IfJeZ4PaBqP0DQTFjZel7m3oZdYefilPgcOTY4VsNCkOfquKY7qbrO7p/PisTQwO++0WvijMHuCdYqVCGi3EjNPmqH7McU+m/EUqriXNqw6TxiJ8DlMeAXGzsWyviS4w5ri54Oty8QQOPtfBOY7DDDY6nXJ+5xBFGsBILXn2HibzYG+kHWVT17RLez1SlWgjrPlZdxLpVLs7EuDCx577HZSefJ3gRB81c4cqCiWNFS4x5ZWc+8CgdBqQXGFdPHdWd3gxLhUNJtMuz0iA+RlBJyhpGpkEnlY9Jb4Bcmc+0HZzcRhKFVo+8a8tbqCWOb3hfj3Gm/IrzNmGrMnI+o0DW+i9M3oxTGClRBE0gS8A6EgQD1yj3rPvrNMgAd7VaY0+0znVmbbtfFtbAquj96bjopmA3wxVEaNc08CrHFhmUiB3bgBNbODKjc7mAHQtCvZJJpfaK//uYcHw1U5m/2GIGak5s/ngqnEbEZBy6nQ8uibdsRha0f8lSm0S4pmmfvbhHAZXweRSWSbsClUqubmjKPO6Sr1peSfSj4IdCu3JI9sGQenEK32bX/AEZprPbLaogHrdZmm/IYfI8Rw5rcVMBRq4Nrc4gCRfj0WOWlX/TWCsz1Ls3OLQ7UEz15KGypLSziDIUtuzWNpnUPBlp1nooGMYWuD9J1WkSZEzY+IyvzkyJyvHQ8VZ4fZjKlWrTPcp5cwvrZZpjocRwcpdZtZ7O0Bu3unhIUziOLGqOEIDstmtkjmeS9M+zfMaLs2uYHydTY5vucCsruzsj9IYc4IcXBvTLxjyXpGxMMKZqGIBdIHRrQ0D0aolLVFJbs0NEzZUO/WOdQwFZzPbLC1n+5wgHyknyV+wcQvNvtM24cmQRkaS17v3zEAeA+PRZrktmR3UaNG6hthAM6EwDExA0IOi1O9OHNfA1QJJa0VAT7UMILuV8oeOY5Kp3UwbalFrgGk5y5pc0EtIIbmaeB7i32EoCMpHdLYg6EERHnJSm/dY4rRlN09vdvSplx+9EUqvVzYLH/AMTZ9CvRaHtBeC4JjsHtHs7wKvZnqA6Gu8bg/wARXvezyHsaegVtUSmWBNl57vdtuqzHNpUn5QKYLgAycxc7iQSLBvqt3TeS4iLDT6rzX7VqAp4qhWZ7b2ODgNYplsO/nI8giKTexS0jMbRxjRUcSb/i4yUxQxbHghhkjpdQXUjWrQzVw8h1TWzC6i7vXIcRPhwWyZm0WprxBPgR0UtwytltuNlVY7ES4nSUcXtY9m3I0AizjzVMSLT9Lc8THjyTn6VDY81lamPfnaA8ifRXNZkU2vDpk3HJC2HBOwmBLiatN13WI4/mySGwakZu8AOR+KShqmUiTtvcOvWyw9oIABMajyV67dofonYx3gLEW73Na2o08FUba2kaQgDvusB81yOc5UjdRijzaruviWFv3hzHhMwPNWtLds9mRiasDrA9FpdmUHEgOP3jryeSshsenmJeM7gNTcDyTnna0gjiT2zF4bYGDqHK17nOAnjpzlW2C2OyrS7Oi5rmzBdE5eY8Vpi1opd0CXHKCBz/ALSfJStnYQMAa0acuZmfiiE5y22EoxXwM7J2MzDUw1gJDRdxu4niSpjCGsk6EgeU6qflsoOKxTWdwd5xuGfEnkL6qmxUc7T2zSw1B9R74a0E9egA4k6BYDEYujiMK6rUHtuLnSLBx4fJWW390Tige0qvE8GxlHRohSqmxmUsEaBu3LlFrlxsEu6NLyFMqtxsGBSBbGXM6ND+L6t93RbnsogCOHgI1nh0VRu7s4UaTaY0aGtHkAI5n2dequTUtbT48QlLbsa0jxvfcZNrPP8A8lF3P8FMr2XZFqbR0C813m2K7F7Y7Nth2LahdExlljQfFwaPCeS9G2K93ZMzC+UfVat6RC5ZYZyHEi68a3w3idWx7niMtOaTRw7pOY+bp8gF7DiSIjQmw8OJ8l8+Ze0rETGZxufEmVeJEzZP2LQL6zcpykEmRyI0/PJM0HZa7w9pcwOcCSOM+0rDcbEkYp1PKHESD0jin94dsU2VqlNzMvQjX94IbqdCr22UFY6jkbeHBdYhjOzbkN3DvDkRoUKmVwmmZ5iEqGFqTGR0HjBWr2iA4jE0n0aQAgsBzc5TjJDQCIDhLVI2vsNlFzXvkNMExzV3tnZf/SU3MM5BPUhQpKOvJTi2ZenV6EkWskhh8UabiQAZGhSVtEpnqWH3j4kx4ghVWNxbH1+1qVRA0E6BWWB2nhq9qfe52mPFSXbIwznAvaDa0ry1kaO1xTH8HjKLiDTMuhTW4xo1vOqrm7NpNP3cNtFuA4qDj9gsEuD3iBwcRMKVQ2XGIqB12WAkNGkvOp8vqrPCmBfkq7ZtKGtGoYI8TxPVTamIDWyV1JUqMeSRXxYa0+gHMnQBU4ztqEviXaEcv2fAJnFuqPe0xlYJIB1PInl4KpxlXFtcMrGkdSbcljOd6RrGNGvFMkWIVNtyqG1aFM3JcX5RclrGkEjwL2KrbisS3Vs+Dkxhy+pj6LntuGVQQ43yuDbtHi0eqcGmxSTRscNBHMRPqnW6wOvL1/PNcsblHgPNZ/f3a3YYQtDodWPZtPEMd/quBGnckdCQtEr0RZN3Woiq+riY/wBQww8TSZIYZ4yS538S0VKkA0DkouxKYbTAbpAiOSsSLKySLjjlpuceDT8Fm6OyqLwDlb6K8264GnkJgOsT0hU+zXsYIcbaSspvdFxWhvDbv0aby6mxrXHUgXKqt5qFGcrmB9Rwi2sdVpMXiqbKbngkkAwFlthYV9UvrOEuOk8OiE2vc2DV6Q3h9lNpNEMzO/ZGg8SrOhgqpqCTTa3i0C58CrigIDYHinSWzpMcVm5ylyWopcGR2jh3VHOp18NmpGYe0g26hcY7ZTamEFKg6CyMl/5XStqw2PH5LO7UwuQ9pSF9XDmERm0wcUzC0t3q7HHtKJdOhEG6S9S2XjW1GAxfikun/wBD8GPpIzm5Aa7tMojTgtNjMC0sBIFlS7mmM/gFqKrpZoubKvezXG/aimdshuTMB11UethhlAEy5w46Nb3iR7h5q1xVdrGT7vcFxg8Ebud7R0H7I4NHr70Qhu/gcpao7oGG2UDE0nVJcDAabcczhr5D4+F7SrTysga6DxNgnKdABkDgI/uryNpaJgikLqwEy0jwMpvEYuq2m5xaLC3VXGHpkNjgma+H+5f4FYpWaWZnYm3a9d4aaTWiJmZsrHBTUxjnaBrG0wJMBwc4uMaT3hxnutVJue8sfmqEBjWEk8gNVpd3qE/eOBBcX1ItIzGzZ4xp5Bb9ijN0YqbcVZoWiL8tfmvJ/tXe52Kps4diMvi97sx8yAPJerONvMdP8rzX7Ru/tHCsg6U/5qxB8rLWHJMuD0rZFPLTb0aB8PopRN+gE+d/7JnCeyF1jamVk+nU8EAUO1h2zy02AtM+qoG7vkG1Z5E2voretsuDmJMk3M8TxWf3sw5Y6mBUc0GdDrZc25SpG2oqyw/VtbQVD5iU1hdm4prpNTu8hZWuxMF90w5nEkakoOw9WYD/AFHBZ2ytMi4mrWABpNzDjJi6iuxlca0XeTgrbDtq8SIGuqpcJtqvUxBp5G5cxE8bdFStidIebt2o2zqVQDwlWNDaUtLi2BE3HyhSaznNaCWh1+CinFAkSw26WSux0VeE2/SY53Zz1EGySf2jtOhQg1G5c2lklSb+EJ18s63O1f8A7QtNXrQzRYPZGJr4cn7uZtHRWlfed8CaUKp7k2iIqlTJ+NpdsIBLSKgg8QWXZ5SAY6q9wgc4AmJ+azGytsCpiAC3LnAkcMw4+OX+kLXUbOtcH4raPBD5I+0+6GTxe0fP5I06wgyu9rtDqRMXb3x/DePMSFQ0dvUCCC7UaLLInZcOC7DARqExim/dv8D8FXDaWGNu0goYjGsFJ4Y7M6DA6wpodmc3cwpfAIMOB6SA4TB8iP8AC3+Go5RHDh7p+apdg4LKByB8PAW0sfWVeh0mIOvzuuhu2ZJUhuo3lrr7tV59vO3PtugODabXHwb2p+ML0GpaeMX5eAH0WIFLtdr1DqGsp054E/6j48mgf/onF7Bm9wIsEzi3ZnHk238XH0EeqlYUQB5KvcHBlrySSOpJJUTeio8iNxpZZTfiiCaUi0n4FaYV3AQWFZ7fZ89lb8XyKyx/misn4l/sIAUKdvwhPYinD5TGwSewp+Ck1a7S+6lqykcsaJJ6LE7Npn9YuvbObeQW5ZVZMA8FjMFbaDv/ALP/ABCuHD+iZ8o2dSlLCo7sN3VMzCCmwwwsqsuzFb+U8vZkCdQkpf2gMgUz1PwSXdgXsRyZX7ivwu91B7w0NdJ0GV30V02qxwJPdGl+C5wewqVJtMhmep3czpJubOMTFiVdDAUiLgX9rvfKFzywb9pvHLrZSV2syl7SJaJB6tuPgtJTxTTTDxcQDI5G8+9Q6+zcOGEEnKRBaIuDYiIvKq9lYZlEFtEvyFlmOc54a2TaHSeVhpMBXCFLYpSs0T8VfQyInldUOP2NTkwwAdLZellNp4uXPDSXBrQNBNxa+hvPX1TtGqHZruDgBF+cwfCAhwTEpNGa/U1MRY35Ez/ZWuD2aIiO6Iga34EzrEqThajTUIIEQS3qRqJHH6KQ0ti8i8RoY0vwVRikDdkylShv5spIZDRJg6j/AB6KrFMnRx1I1OviF27M2xc7TmY1ToVjld3MgdePGYJ0sQfJZLZxLiK4F3l1QcDD4y+eRrAtO+hLYIlpkO1uDYjXVL9XsY0BjHAR4wOiEgsVLE2B6Dy8VzjWuc2aLocPw/hd9CoeK2e0mz6zeYtB4fsm/hyUnA4VzJIcXDm4RA1v1jponV8isoau2cSARlOYaghQdrVK1djZZdpnzW2LBq8NcfK44ahRMRhyO9TaHDiCQL9CsJQlF2jROLVMz+ztt16NMNdQLso4J+lvOSe/RI8YVk8VRGakIPEPaY8p+C4fhZ1afSVD7vBevIwd4KYM5D5LN0cbGL7TKQ0unrEQtIGU5ymJHAi6brYrDNOV5aDyMJKdXoHElVtuUIguhdUNoUHaVD6ph+Go1G90Ajmmf1Qzh8eKlNDog74kPazI4Og/IpKa7Y1Ma/FFbQz9qqjOWHud2d03mKRm5YBPKXU2H4g35aqRiXnsnVGkNPY9pESO68gtjkUkluZlYMQalbvcGh4uYkEt08lYUq5LahsHMAcDrYtpvLT075HkEkkMES8E6czvxHUzfSB6CygVsZ2dYgC4i8xIJggiOh9UklIye2jmeKjTlGb2dRJImDwmFIe/KecfRuvqkkmA1g8Zxy6vAN+YJ5cIVjimWHl8CUkkIQ3hhLL3j3p6nUloHUa35oJJgRMRTGt+MidZ5cvJdvq5nAQB4fn8ykkkM7cyS388Y0Sb8p/pKSSYjs6R+bR/ZM5gTEQDGhve8T5JJIAjPwDQ/qJE87zPvWB2zhGnFvzDNAET4pJLKH7JfRU/xX2bPDYZppgaDILBBuGGUt96CS5ToIu2h2dNmU8fkkkkujHFOJjNu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53508C0-419F-4960-A030-AFD78D5FB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2412821"/>
            <a:ext cx="4075929" cy="2292710"/>
          </a:xfrm>
          <a:prstGeom prst="rect">
            <a:avLst/>
          </a:prstGeom>
        </p:spPr>
      </p:pic>
      <p:pic>
        <p:nvPicPr>
          <p:cNvPr id="5" name="Picture 4">
            <a:extLst>
              <a:ext uri="{FF2B5EF4-FFF2-40B4-BE49-F238E27FC236}">
                <a16:creationId xmlns:a16="http://schemas.microsoft.com/office/drawing/2014/main" id="{B9123520-91D5-42FA-BD8A-9A5D066D4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555" y="547223"/>
            <a:ext cx="2322576" cy="1901952"/>
          </a:xfrm>
          <a:prstGeom prst="rect">
            <a:avLst/>
          </a:prstGeom>
        </p:spPr>
      </p:pic>
    </p:spTree>
    <p:extLst>
      <p:ext uri="{BB962C8B-B14F-4D97-AF65-F5344CB8AC3E}">
        <p14:creationId xmlns:p14="http://schemas.microsoft.com/office/powerpoint/2010/main" val="20996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4A6A3F-791E-4F88-B4B5-772017A3A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5" name="TextBox 4"/>
          <p:cNvSpPr txBox="1"/>
          <p:nvPr/>
        </p:nvSpPr>
        <p:spPr>
          <a:xfrm>
            <a:off x="196646" y="0"/>
            <a:ext cx="9144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a:solidFill>
                  <a:schemeClr val="bg1"/>
                </a:solidFill>
              </a:rPr>
              <a:t>The </a:t>
            </a:r>
            <a:r>
              <a:rPr lang="en-US" b="1" dirty="0">
                <a:solidFill>
                  <a:schemeClr val="bg1"/>
                </a:solidFill>
              </a:rPr>
              <a:t>Scattering and Gathering of Israel Is First Spiritual</a:t>
            </a:r>
            <a:r>
              <a:rPr lang="en-US" dirty="0">
                <a:solidFill>
                  <a:schemeClr val="bg1"/>
                </a:solidFill>
              </a:rPr>
              <a:t> (1:07)</a:t>
            </a:r>
          </a:p>
          <a:p>
            <a:r>
              <a:rPr lang="en-US" b="1" dirty="0">
                <a:solidFill>
                  <a:schemeClr val="bg1"/>
                </a:solidFill>
              </a:rPr>
              <a:t>Men’s Hearts Shall Fail Them</a:t>
            </a:r>
            <a:r>
              <a:rPr lang="en-US" dirty="0">
                <a:solidFill>
                  <a:schemeClr val="bg1"/>
                </a:solidFill>
              </a:rPr>
              <a:t>(3:23)</a:t>
            </a:r>
          </a:p>
          <a:p>
            <a:r>
              <a:rPr lang="en-US" b="1" dirty="0">
                <a:solidFill>
                  <a:schemeClr val="bg1"/>
                </a:solidFill>
              </a:rPr>
              <a:t>A Witness of God</a:t>
            </a:r>
            <a:r>
              <a:rPr lang="en-US" dirty="0">
                <a:solidFill>
                  <a:schemeClr val="bg1"/>
                </a:solidFill>
              </a:rPr>
              <a:t> (2:41)</a:t>
            </a:r>
          </a:p>
          <a:p>
            <a:endParaRPr lang="en-US" dirty="0">
              <a:solidFill>
                <a:schemeClr val="bg1"/>
              </a:solidFill>
            </a:endParaRPr>
          </a:p>
          <a:p>
            <a:r>
              <a:rPr lang="en-US" dirty="0">
                <a:solidFill>
                  <a:schemeClr val="bg1"/>
                </a:solidFill>
              </a:rPr>
              <a:t>Elder Neil L. Andersen (“Preparing the World for the Second Coming,”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2011, 50–51).</a:t>
            </a:r>
          </a:p>
          <a:p>
            <a:endParaRPr lang="en-US" dirty="0">
              <a:solidFill>
                <a:schemeClr val="bg1"/>
              </a:solidFill>
            </a:endParaRPr>
          </a:p>
          <a:p>
            <a:r>
              <a:rPr lang="en-US" dirty="0">
                <a:solidFill>
                  <a:schemeClr val="bg1"/>
                </a:solidFill>
              </a:rPr>
              <a:t>Elder Bruce R. McConkie (“Come: Let Israel Build Zion,” </a:t>
            </a:r>
            <a:r>
              <a:rPr lang="en-US" i="1" dirty="0">
                <a:solidFill>
                  <a:schemeClr val="bg1"/>
                </a:solidFill>
              </a:rPr>
              <a:t>Ensign,</a:t>
            </a:r>
            <a:r>
              <a:rPr lang="en-US" dirty="0">
                <a:solidFill>
                  <a:schemeClr val="bg1"/>
                </a:solidFill>
              </a:rPr>
              <a:t> May 1977, 118). </a:t>
            </a:r>
          </a:p>
          <a:p>
            <a:r>
              <a:rPr lang="en-US" i="1" dirty="0">
                <a:solidFill>
                  <a:schemeClr val="bg1"/>
                </a:solidFill>
              </a:rPr>
              <a:t>	Millennial Messiah </a:t>
            </a:r>
            <a:r>
              <a:rPr lang="en-US" dirty="0">
                <a:solidFill>
                  <a:schemeClr val="bg1"/>
                </a:solidFill>
              </a:rPr>
              <a:t>pg. 302-309</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 307, 316-317</a:t>
            </a:r>
          </a:p>
          <a:p>
            <a:endParaRPr lang="en-US" dirty="0">
              <a:solidFill>
                <a:schemeClr val="bg1"/>
              </a:solidFill>
            </a:endParaRPr>
          </a:p>
          <a:p>
            <a:endParaRPr lang="en-US" dirty="0">
              <a:solidFill>
                <a:schemeClr val="bg1"/>
              </a:solidFill>
            </a:endParaRPr>
          </a:p>
          <a:p>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3:2–3.) and (</a:t>
            </a:r>
            <a:r>
              <a:rPr lang="en-US" i="1" dirty="0">
                <a:solidFill>
                  <a:schemeClr val="bg1"/>
                </a:solidFill>
              </a:rPr>
              <a:t>Church History and Modern Revelation,</a:t>
            </a:r>
            <a:r>
              <a:rPr lang="en-US" dirty="0">
                <a:solidFill>
                  <a:schemeClr val="bg1"/>
                </a:solidFill>
              </a:rPr>
              <a:t> 1:238.</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147, 149</a:t>
            </a:r>
          </a:p>
          <a:p>
            <a:endParaRPr lang="en-US" dirty="0">
              <a:solidFill>
                <a:schemeClr val="bg1"/>
              </a:solidFill>
            </a:endParaRPr>
          </a:p>
          <a:p>
            <a:r>
              <a:rPr lang="en-US" dirty="0">
                <a:solidFill>
                  <a:schemeClr val="bg1"/>
                </a:solidFill>
              </a:rPr>
              <a:t>Joseph Smith  (</a:t>
            </a:r>
            <a:r>
              <a:rPr lang="en-US" i="1" dirty="0">
                <a:solidFill>
                  <a:schemeClr val="bg1"/>
                </a:solidFill>
              </a:rPr>
              <a:t>Teachings of Presidents of the Church: Joseph Smith</a:t>
            </a:r>
            <a:r>
              <a:rPr lang="en-US" dirty="0">
                <a:solidFill>
                  <a:schemeClr val="bg1"/>
                </a:solidFill>
              </a:rPr>
              <a:t> [2007], 253).</a:t>
            </a:r>
          </a:p>
        </p:txBody>
      </p:sp>
      <p:grpSp>
        <p:nvGrpSpPr>
          <p:cNvPr id="6" name="Group 5">
            <a:extLst>
              <a:ext uri="{FF2B5EF4-FFF2-40B4-BE49-F238E27FC236}">
                <a16:creationId xmlns:a16="http://schemas.microsoft.com/office/drawing/2014/main" id="{B0037AFE-94BC-407A-AFF0-AF3BDF94DDA5}"/>
              </a:ext>
            </a:extLst>
          </p:cNvPr>
          <p:cNvGrpSpPr/>
          <p:nvPr/>
        </p:nvGrpSpPr>
        <p:grpSpPr>
          <a:xfrm>
            <a:off x="6056671" y="619868"/>
            <a:ext cx="803199" cy="1017385"/>
            <a:chOff x="7543800" y="3810000"/>
            <a:chExt cx="1143000" cy="1447800"/>
          </a:xfrm>
        </p:grpSpPr>
        <p:sp>
          <p:nvSpPr>
            <p:cNvPr id="7" name="Trapezoid 6">
              <a:extLst>
                <a:ext uri="{FF2B5EF4-FFF2-40B4-BE49-F238E27FC236}">
                  <a16:creationId xmlns:a16="http://schemas.microsoft.com/office/drawing/2014/main" id="{86A533D8-DE7F-4E75-94E2-D49E76684B0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5CCD2629-53D6-4004-A9D9-2C0661D1C21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6FE522D9-C79E-48D9-ACC5-791974C4454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71B4D36-045B-4B36-9B20-3883828F272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73BC06-EB85-4EF0-8B40-B91763AC3A9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E481B18B-DCE6-4B45-B151-0010CDCC81E4}"/>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50CE144D-E3F4-49AE-A4BB-1E3CB14943B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6C251F-0DA5-4315-9F8B-BA347BF9D34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73D3A6-1D43-42F2-AF72-E7CEBFB21C8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4EBAE46-3983-4D53-B910-798DB9D8AC6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B09A7130-8BF5-4035-A88B-4C05AFE5537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FB84ABC-55B0-4560-A772-D75F97422A4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7194C2F1-219B-4075-90DD-97BBB4160ACD}"/>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CD8567AA-BA24-477A-B948-F64E6507D8F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DBAB70-EB5C-4F06-B5C0-CB45C61CA5A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10B914-B77E-485C-9EA9-B0792F2CCBE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5E6C232-03E4-4F5B-887E-9755487CEF1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C2BE97AB-6792-4FF5-8833-72BFDDFCD3D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3318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343400" cy="6555641"/>
          </a:xfrm>
          <a:prstGeom prst="rect">
            <a:avLst/>
          </a:prstGeom>
        </p:spPr>
        <p:txBody>
          <a:bodyPr wrap="square">
            <a:spAutoFit/>
          </a:bodyPr>
          <a:lstStyle/>
          <a:p>
            <a:r>
              <a:rPr lang="en-US" sz="1200" b="1" dirty="0"/>
              <a:t>Vengeance Upon the Wicked: D&amp;C 29:17-21</a:t>
            </a:r>
          </a:p>
          <a:p>
            <a:r>
              <a:rPr lang="en-US" sz="1200" dirty="0"/>
              <a:t>Elder Bruce R. McConkie said: “Those with refined senses find it difficult to conceive of the desolation, destruction, and death that will prevail during the final great battles ushering in Christ’s reign of peace. So great shall be the slaughter and mass murder, the carnage and gore, the butchery and violent death of warring men, that their decaying bodies ‘shall stop the noses of the passengers,’ and it shall be a task of mammoth proportions merely to dispose of them. Then shall Ezekiel’s prophecy be fulfilled that every feathered fowl and every beast of the field shall assemble to ‘eat the flesh of the mighty, and drink the blood of the princes of the earth.’ (Ezek. 39.) And then shall the cry go forth of which John wrote: ‘Come and gather yourselves together unto the </a:t>
            </a:r>
            <a:r>
              <a:rPr lang="en-US" sz="1200" i="1" dirty="0"/>
              <a:t>supper of the great God</a:t>
            </a:r>
            <a:r>
              <a:rPr lang="en-US" sz="1200" dirty="0"/>
              <a:t>; That ye may eat the flesh of kings, and the flesh of captains, and the flesh of mighty men, and the flesh of horses, and of them that sit on them, and the flesh of all men, both free and bond, both small and great.’ (Rev. 19:17–18.) That all this is an actual, literal supper, an horrible but real event yet to be, has been specifically confirmed in latter-day revelation. (D. &amp; C. 29:18–21.)” (</a:t>
            </a:r>
            <a:r>
              <a:rPr lang="en-US" sz="1200" i="1" dirty="0"/>
              <a:t>Mormon Doctrine,</a:t>
            </a:r>
            <a:r>
              <a:rPr lang="en-US" sz="1200" dirty="0"/>
              <a:t> p. 772.)</a:t>
            </a:r>
          </a:p>
          <a:p>
            <a:endParaRPr lang="en-US" sz="1200" dirty="0"/>
          </a:p>
          <a:p>
            <a:r>
              <a:rPr lang="en-US" sz="1200" b="1" dirty="0"/>
              <a:t>The figure of a cup full of indignation </a:t>
            </a:r>
            <a:r>
              <a:rPr lang="en-US" sz="1200" dirty="0"/>
              <a:t>(see D&amp;C 29:17) suggests that the Lord will no longer forbear taking vengeance on the wicked who will not repent. Just as there is a limit to the amount a cup can hold, so there is a limit to the amount of patience the Lord will show towards those who perform wicked acts. To restrain Himself longer would be a disservice to mankind for whom He has offered Himself as Savior. Since the blood of His Atonement will not cleanse those who do not repent, pestilence, famine, plague, and destruction are the tools He uses to reclaim those who are past feeling and will not hearken to the still, small voice (see1 Nephi 17:45; D&amp;C 43:20–27). These terrible judgments are the natural result of man’s wickedness. God’s plea is for people to turn from such wickedness and be spared these awful consequences of sin.</a:t>
            </a:r>
          </a:p>
        </p:txBody>
      </p:sp>
      <p:sp>
        <p:nvSpPr>
          <p:cNvPr id="3" name="Rectangle 2"/>
          <p:cNvSpPr/>
          <p:nvPr/>
        </p:nvSpPr>
        <p:spPr>
          <a:xfrm>
            <a:off x="6096000" y="1"/>
            <a:ext cx="4572000" cy="6186309"/>
          </a:xfrm>
          <a:prstGeom prst="rect">
            <a:avLst/>
          </a:prstGeom>
        </p:spPr>
        <p:txBody>
          <a:bodyPr>
            <a:spAutoFit/>
          </a:bodyPr>
          <a:lstStyle/>
          <a:p>
            <a:r>
              <a:rPr lang="en-US" sz="1200" b="1" dirty="0"/>
              <a:t>Unpleasant Things:</a:t>
            </a:r>
          </a:p>
          <a:p>
            <a:r>
              <a:rPr lang="en-US" sz="1200" dirty="0"/>
              <a:t>President Joseph Fielding Smith said: “I know these are unpleasant things. It is not a pleasant thing even for me to stand here and tell you that this is written in the Scriptures. If the Lord has a controversy with the nations, He will put them to the sword. Their bodies shall lie unburied like dung upon the earth. That is not nice, is it, but should we not know it? Is it not our duty to read these things and understand them? Don’t you think the Lord has given us these things that we might know and we might prepare ourselves through humility, through repentance, through faith, that we might escape from these dreadful conditions that are portrayed by these ancient prophets? That is why I am reading them. I feel just as keenly as you do about the condition, and I pray for it to come to an end, but I want it to come to an end right.” (</a:t>
            </a:r>
            <a:r>
              <a:rPr lang="en-US" sz="1200" i="1" dirty="0"/>
              <a:t>Signs of the Times,</a:t>
            </a:r>
            <a:r>
              <a:rPr lang="en-US" sz="1200" dirty="0"/>
              <a:t> pp. 154–55.)</a:t>
            </a:r>
          </a:p>
          <a:p>
            <a:endParaRPr lang="en-US" sz="1200" dirty="0"/>
          </a:p>
          <a:p>
            <a:pPr fontAlgn="base"/>
            <a:r>
              <a:rPr lang="en-US" sz="1200" b="1" dirty="0"/>
              <a:t>Earth Destroyed—New One take place: D&amp;C 22-25</a:t>
            </a:r>
          </a:p>
          <a:p>
            <a:pPr fontAlgn="base"/>
            <a:r>
              <a:rPr lang="en-US" sz="1200" dirty="0"/>
              <a:t>President Joseph Fielding Smith explained that this passage “does not mean that this earth shall pass away and another take its place, and the heaven thereof shall pass away, and another heaven take its place, but that the earth and its heaven shall, after passing away through death, be renewed again in immortality. This earth is living and must die, but since it keeps the law it shall be restored through the resurrection by which it shall become </a:t>
            </a:r>
            <a:r>
              <a:rPr lang="en-US" sz="1200" dirty="0" err="1"/>
              <a:t>celestialized</a:t>
            </a:r>
            <a:r>
              <a:rPr lang="en-US" sz="1200" dirty="0"/>
              <a:t> and the abode of celestial beings. The next verse of this revelation explains this as follows: [D&amp;C 29:24–25].</a:t>
            </a:r>
          </a:p>
          <a:p>
            <a:pPr fontAlgn="base"/>
            <a:r>
              <a:rPr lang="en-US" sz="1200" dirty="0"/>
              <a:t>“So we see that the Lord intends to save, not only the earth and the heavens, not only man who dwells upon the earth, but all things which he has created. The animals, the fishes of the sea, the fowls of the air, as well as man, are to be re-created, or renewed, through the resurrection, for they too are living souls.” (In Conference Report, Oct. 1928, pp. 99–100; see also D&amp;C 88:17–19, 25–26.)</a:t>
            </a:r>
          </a:p>
          <a:p>
            <a:endParaRPr lang="en-US" sz="1200" dirty="0"/>
          </a:p>
          <a:p>
            <a:endParaRPr lang="en-US" sz="1200" dirty="0"/>
          </a:p>
        </p:txBody>
      </p:sp>
      <p:sp>
        <p:nvSpPr>
          <p:cNvPr id="4" name="Rectangle 3"/>
          <p:cNvSpPr/>
          <p:nvPr/>
        </p:nvSpPr>
        <p:spPr>
          <a:xfrm>
            <a:off x="1524000" y="0"/>
            <a:ext cx="44958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3733800"/>
            <a:ext cx="4495800" cy="312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0"/>
            <a:ext cx="46482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2743200"/>
            <a:ext cx="46482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95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E8B7CE-1004-436A-9CAB-A732D29F9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70658" cy="6858000"/>
          </a:xfrm>
          <a:prstGeom prst="rect">
            <a:avLst/>
          </a:prstGeom>
        </p:spPr>
      </p:pic>
      <p:sp>
        <p:nvSpPr>
          <p:cNvPr id="5" name="TextBox 4"/>
          <p:cNvSpPr txBox="1"/>
          <p:nvPr/>
        </p:nvSpPr>
        <p:spPr>
          <a:xfrm>
            <a:off x="875071" y="4989920"/>
            <a:ext cx="4790768" cy="1200329"/>
          </a:xfrm>
          <a:prstGeom prst="rect">
            <a:avLst/>
          </a:prstGeom>
          <a:noFill/>
        </p:spPr>
        <p:txBody>
          <a:bodyPr wrap="square" rtlCol="0">
            <a:spAutoFit/>
          </a:bodyPr>
          <a:lstStyle/>
          <a:p>
            <a:r>
              <a:rPr lang="en-US" i="1" dirty="0">
                <a:solidFill>
                  <a:schemeClr val="bg1"/>
                </a:solidFill>
              </a:rPr>
              <a:t>“And Jesus said unto them, I am the bread of life: he that cometh to me shall never hunger; and he that believeth on me shall never thirst.”</a:t>
            </a:r>
          </a:p>
          <a:p>
            <a:r>
              <a:rPr lang="en-US" i="1" dirty="0">
                <a:solidFill>
                  <a:schemeClr val="bg1"/>
                </a:solidFill>
              </a:rPr>
              <a:t>John 6:35</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I Am</a:t>
            </a:r>
          </a:p>
        </p:txBody>
      </p:sp>
      <p:sp>
        <p:nvSpPr>
          <p:cNvPr id="7" name="TextBox 6"/>
          <p:cNvSpPr txBox="1"/>
          <p:nvPr/>
        </p:nvSpPr>
        <p:spPr>
          <a:xfrm>
            <a:off x="570271" y="1073070"/>
            <a:ext cx="4075471" cy="1200329"/>
          </a:xfrm>
          <a:prstGeom prst="rect">
            <a:avLst/>
          </a:prstGeom>
          <a:noFill/>
        </p:spPr>
        <p:txBody>
          <a:bodyPr wrap="square" rtlCol="0">
            <a:spAutoFit/>
          </a:bodyPr>
          <a:lstStyle/>
          <a:p>
            <a:r>
              <a:rPr lang="en-US" i="1" dirty="0">
                <a:solidFill>
                  <a:schemeClr val="bg1"/>
                </a:solidFill>
              </a:rPr>
              <a:t>“Jesus </a:t>
            </a:r>
            <a:r>
              <a:rPr lang="en-US" i="1" dirty="0" err="1">
                <a:solidFill>
                  <a:schemeClr val="bg1"/>
                </a:solidFill>
              </a:rPr>
              <a:t>saith</a:t>
            </a:r>
            <a:r>
              <a:rPr lang="en-US" i="1" dirty="0">
                <a:solidFill>
                  <a:schemeClr val="bg1"/>
                </a:solidFill>
              </a:rPr>
              <a:t> unto him, I am the way, the truth, and the life: no man cometh unto the Father, but by me.”</a:t>
            </a:r>
          </a:p>
          <a:p>
            <a:r>
              <a:rPr lang="en-US" i="1" dirty="0">
                <a:solidFill>
                  <a:schemeClr val="bg1"/>
                </a:solidFill>
              </a:rPr>
              <a:t>John 14:6</a:t>
            </a:r>
          </a:p>
        </p:txBody>
      </p:sp>
      <p:sp>
        <p:nvSpPr>
          <p:cNvPr id="8" name="TextBox 7"/>
          <p:cNvSpPr txBox="1"/>
          <p:nvPr/>
        </p:nvSpPr>
        <p:spPr>
          <a:xfrm>
            <a:off x="6639232" y="5052536"/>
            <a:ext cx="4913671" cy="1477328"/>
          </a:xfrm>
          <a:prstGeom prst="rect">
            <a:avLst/>
          </a:prstGeom>
          <a:noFill/>
        </p:spPr>
        <p:txBody>
          <a:bodyPr wrap="square" rtlCol="0">
            <a:spAutoFit/>
          </a:bodyPr>
          <a:lstStyle/>
          <a:p>
            <a:r>
              <a:rPr lang="en-US" i="1" dirty="0">
                <a:solidFill>
                  <a:schemeClr val="bg1"/>
                </a:solidFill>
              </a:rPr>
              <a:t>“I am the living bread which came down from heaven: if any man eat of this bread, he shall live for ever: and the bread that I will give is my flesh, which I will give for the life of the world.”</a:t>
            </a:r>
          </a:p>
          <a:p>
            <a:r>
              <a:rPr lang="en-US" i="1" dirty="0">
                <a:solidFill>
                  <a:schemeClr val="bg1"/>
                </a:solidFill>
              </a:rPr>
              <a:t>John 6:51</a:t>
            </a:r>
          </a:p>
        </p:txBody>
      </p:sp>
      <p:sp>
        <p:nvSpPr>
          <p:cNvPr id="10" name="Rectangle 9"/>
          <p:cNvSpPr/>
          <p:nvPr/>
        </p:nvSpPr>
        <p:spPr>
          <a:xfrm>
            <a:off x="5486400" y="1066800"/>
            <a:ext cx="4572000" cy="923330"/>
          </a:xfrm>
          <a:prstGeom prst="rect">
            <a:avLst/>
          </a:prstGeom>
        </p:spPr>
        <p:txBody>
          <a:bodyPr>
            <a:spAutoFit/>
          </a:bodyPr>
          <a:lstStyle/>
          <a:p>
            <a:r>
              <a:rPr lang="en-US" i="1" dirty="0">
                <a:solidFill>
                  <a:schemeClr val="bg1"/>
                </a:solidFill>
              </a:rPr>
              <a:t>“I am the true vine, and my Father is the husbandman.”</a:t>
            </a:r>
          </a:p>
          <a:p>
            <a:r>
              <a:rPr lang="en-US" i="1" dirty="0">
                <a:solidFill>
                  <a:schemeClr val="bg1"/>
                </a:solidFill>
              </a:rPr>
              <a:t>John 15:1</a:t>
            </a:r>
          </a:p>
        </p:txBody>
      </p:sp>
      <p:sp>
        <p:nvSpPr>
          <p:cNvPr id="12" name="TextBox 11"/>
          <p:cNvSpPr txBox="1"/>
          <p:nvPr/>
        </p:nvSpPr>
        <p:spPr>
          <a:xfrm>
            <a:off x="108155" y="6446460"/>
            <a:ext cx="2286000" cy="369332"/>
          </a:xfrm>
          <a:prstGeom prst="rect">
            <a:avLst/>
          </a:prstGeom>
          <a:noFill/>
        </p:spPr>
        <p:txBody>
          <a:bodyPr wrap="square" rtlCol="0">
            <a:spAutoFit/>
          </a:bodyPr>
          <a:lstStyle/>
          <a:p>
            <a:r>
              <a:rPr lang="en-US" dirty="0">
                <a:solidFill>
                  <a:schemeClr val="bg1"/>
                </a:solidFill>
              </a:rPr>
              <a:t>D&amp;C 29:1</a:t>
            </a:r>
          </a:p>
        </p:txBody>
      </p:sp>
      <p:pic>
        <p:nvPicPr>
          <p:cNvPr id="3" name="Picture 2">
            <a:extLst>
              <a:ext uri="{FF2B5EF4-FFF2-40B4-BE49-F238E27FC236}">
                <a16:creationId xmlns:a16="http://schemas.microsoft.com/office/drawing/2014/main" id="{1F2DB695-1C7A-4232-BF9E-B6B66A078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47" y="2319973"/>
            <a:ext cx="1968500" cy="2451100"/>
          </a:xfrm>
          <a:prstGeom prst="rect">
            <a:avLst/>
          </a:prstGeom>
        </p:spPr>
      </p:pic>
      <p:pic>
        <p:nvPicPr>
          <p:cNvPr id="13" name="Picture 12">
            <a:extLst>
              <a:ext uri="{FF2B5EF4-FFF2-40B4-BE49-F238E27FC236}">
                <a16:creationId xmlns:a16="http://schemas.microsoft.com/office/drawing/2014/main" id="{0C8B20A9-643B-4A88-A580-B43CB0385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411" y="2143721"/>
            <a:ext cx="2371725" cy="2724150"/>
          </a:xfrm>
          <a:prstGeom prst="rect">
            <a:avLst/>
          </a:prstGeom>
        </p:spPr>
      </p:pic>
    </p:spTree>
    <p:extLst>
      <p:ext uri="{BB962C8B-B14F-4D97-AF65-F5344CB8AC3E}">
        <p14:creationId xmlns:p14="http://schemas.microsoft.com/office/powerpoint/2010/main" val="18384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3B25731-8F29-4D26-9C02-31571CA45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Under His Wings</a:t>
            </a:r>
          </a:p>
        </p:txBody>
      </p:sp>
      <p:sp>
        <p:nvSpPr>
          <p:cNvPr id="7" name="TextBox 6"/>
          <p:cNvSpPr txBox="1"/>
          <p:nvPr/>
        </p:nvSpPr>
        <p:spPr>
          <a:xfrm>
            <a:off x="2057400" y="1371600"/>
            <a:ext cx="4267200" cy="1754326"/>
          </a:xfrm>
          <a:prstGeom prst="rect">
            <a:avLst/>
          </a:prstGeom>
          <a:noFill/>
        </p:spPr>
        <p:txBody>
          <a:bodyPr wrap="square" rtlCol="0">
            <a:spAutoFit/>
          </a:bodyPr>
          <a:lstStyle/>
          <a:p>
            <a:r>
              <a:rPr lang="en-US" dirty="0">
                <a:solidFill>
                  <a:schemeClr val="bg1"/>
                </a:solidFill>
              </a:rPr>
              <a:t>What must the chicks do in order to be safely gathered under the protection of their mother’s wings? </a:t>
            </a:r>
          </a:p>
          <a:p>
            <a:endParaRPr lang="en-US" dirty="0">
              <a:solidFill>
                <a:schemeClr val="bg1"/>
              </a:solidFill>
            </a:endParaRPr>
          </a:p>
          <a:p>
            <a:r>
              <a:rPr lang="en-US" dirty="0">
                <a:solidFill>
                  <a:schemeClr val="bg1"/>
                </a:solidFill>
              </a:rPr>
              <a:t>Chicks have to make the effort to go to their mother.</a:t>
            </a:r>
          </a:p>
        </p:txBody>
      </p:sp>
      <p:grpSp>
        <p:nvGrpSpPr>
          <p:cNvPr id="9" name="Group 8"/>
          <p:cNvGrpSpPr/>
          <p:nvPr/>
        </p:nvGrpSpPr>
        <p:grpSpPr>
          <a:xfrm>
            <a:off x="7239000" y="11430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19200" y="2133600"/>
              <a:ext cx="1905000" cy="1569660"/>
            </a:xfrm>
            <a:prstGeom prst="rect">
              <a:avLst/>
            </a:prstGeom>
          </p:spPr>
          <p:txBody>
            <a:bodyPr wrap="square">
              <a:spAutoFit/>
            </a:bodyPr>
            <a:lstStyle/>
            <a:p>
              <a:pPr algn="ctr"/>
              <a:r>
                <a:rPr lang="en-US" sz="1600" b="1" i="1" dirty="0"/>
                <a:t>Jesus Christ will gather us as we hearken to His voice, humble ourselves, and call upon Him in prayer.</a:t>
              </a:r>
              <a:endParaRPr lang="en-US" sz="1600" dirty="0">
                <a:solidFill>
                  <a:schemeClr val="bg1"/>
                </a:solidFill>
              </a:endParaRPr>
            </a:p>
          </p:txBody>
        </p:sp>
      </p:grpSp>
      <p:sp>
        <p:nvSpPr>
          <p:cNvPr id="31" name="TextBox 30"/>
          <p:cNvSpPr txBox="1"/>
          <p:nvPr/>
        </p:nvSpPr>
        <p:spPr>
          <a:xfrm>
            <a:off x="2458" y="6475129"/>
            <a:ext cx="2286000" cy="369332"/>
          </a:xfrm>
          <a:prstGeom prst="rect">
            <a:avLst/>
          </a:prstGeom>
          <a:noFill/>
        </p:spPr>
        <p:txBody>
          <a:bodyPr wrap="square" rtlCol="0">
            <a:spAutoFit/>
          </a:bodyPr>
          <a:lstStyle/>
          <a:p>
            <a:r>
              <a:rPr lang="en-US" dirty="0">
                <a:solidFill>
                  <a:schemeClr val="bg1"/>
                </a:solidFill>
              </a:rPr>
              <a:t>D&amp;C 29:2</a:t>
            </a:r>
          </a:p>
        </p:txBody>
      </p:sp>
      <p:pic>
        <p:nvPicPr>
          <p:cNvPr id="3" name="Picture 2">
            <a:extLst>
              <a:ext uri="{FF2B5EF4-FFF2-40B4-BE49-F238E27FC236}">
                <a16:creationId xmlns:a16="http://schemas.microsoft.com/office/drawing/2014/main" id="{CBBFA5CA-5DA9-4D12-8FA8-1A87B60FB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720" y="3807501"/>
            <a:ext cx="3657600" cy="2743200"/>
          </a:xfrm>
          <a:prstGeom prst="rect">
            <a:avLst/>
          </a:prstGeom>
        </p:spPr>
      </p:pic>
      <p:grpSp>
        <p:nvGrpSpPr>
          <p:cNvPr id="33" name="Group 16"/>
          <p:cNvGrpSpPr/>
          <p:nvPr/>
        </p:nvGrpSpPr>
        <p:grpSpPr>
          <a:xfrm>
            <a:off x="5286920" y="5299587"/>
            <a:ext cx="990600" cy="1447800"/>
            <a:chOff x="3733800" y="1294761"/>
            <a:chExt cx="1752600" cy="2656867"/>
          </a:xfrm>
        </p:grpSpPr>
        <p:sp>
          <p:nvSpPr>
            <p:cNvPr id="34" name="4-Point Star 33"/>
            <p:cNvSpPr/>
            <p:nvPr/>
          </p:nvSpPr>
          <p:spPr>
            <a:xfrm rot="2017651">
              <a:off x="3846995" y="3274985"/>
              <a:ext cx="741485" cy="676643"/>
            </a:xfrm>
            <a:prstGeom prst="star4">
              <a:avLst>
                <a:gd name="adj" fmla="val 2186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rot="19651984">
              <a:off x="4652543" y="3273862"/>
              <a:ext cx="741485" cy="676643"/>
            </a:xfrm>
            <a:prstGeom prst="star4">
              <a:avLst>
                <a:gd name="adj" fmla="val 2186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94992" y="2301804"/>
              <a:ext cx="1515208" cy="1156403"/>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art 36"/>
            <p:cNvSpPr/>
            <p:nvPr/>
          </p:nvSpPr>
          <p:spPr>
            <a:xfrm rot="9613543">
              <a:off x="3907864" y="2579759"/>
              <a:ext cx="539262" cy="788699"/>
            </a:xfrm>
            <a:prstGeom prst="hear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art 37"/>
            <p:cNvSpPr/>
            <p:nvPr/>
          </p:nvSpPr>
          <p:spPr>
            <a:xfrm rot="12321117">
              <a:off x="4823174" y="2508388"/>
              <a:ext cx="539262" cy="803895"/>
            </a:xfrm>
            <a:prstGeom prst="hear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68615" y="1294761"/>
              <a:ext cx="1482969" cy="1097564"/>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1611583"/>
              <a:ext cx="1752600" cy="1222030"/>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21369" y="1453172"/>
              <a:ext cx="1371600" cy="945942"/>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53675" y="1536651"/>
              <a:ext cx="512462" cy="437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757061" y="1518547"/>
              <a:ext cx="489015" cy="437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35739" y="1600015"/>
              <a:ext cx="160770" cy="1382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44985" y="1568333"/>
              <a:ext cx="160770" cy="1382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e 45"/>
            <p:cNvSpPr/>
            <p:nvPr/>
          </p:nvSpPr>
          <p:spPr>
            <a:xfrm rot="2704558">
              <a:off x="4241204" y="2157060"/>
              <a:ext cx="676643" cy="943708"/>
            </a:xfrm>
            <a:prstGeom prst="pie">
              <a:avLst>
                <a:gd name="adj1" fmla="val 10511940"/>
                <a:gd name="adj2" fmla="val 1620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1777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additive="base">
                                        <p:cTn id="9" dur="3000" fill="hold"/>
                                        <p:tgtEl>
                                          <p:spTgt spid="33"/>
                                        </p:tgtEl>
                                        <p:attrNameLst>
                                          <p:attrName>ppt_x</p:attrName>
                                        </p:attrNameLst>
                                      </p:cBhvr>
                                      <p:tavLst>
                                        <p:tav tm="0">
                                          <p:val>
                                            <p:strVal val="1+#ppt_w/2"/>
                                          </p:val>
                                        </p:tav>
                                        <p:tav tm="100000">
                                          <p:val>
                                            <p:strVal val="#ppt_x"/>
                                          </p:val>
                                        </p:tav>
                                      </p:tavLst>
                                    </p:anim>
                                    <p:anim calcmode="lin" valueType="num">
                                      <p:cBhvr additive="base">
                                        <p:cTn id="10" dur="3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931776-B4F5-4E24-BEC3-551555DE8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Gathering Of Israel</a:t>
            </a:r>
          </a:p>
        </p:txBody>
      </p:sp>
      <p:sp>
        <p:nvSpPr>
          <p:cNvPr id="7" name="TextBox 6"/>
          <p:cNvSpPr txBox="1"/>
          <p:nvPr/>
        </p:nvSpPr>
        <p:spPr>
          <a:xfrm>
            <a:off x="223683" y="1465007"/>
            <a:ext cx="5213289" cy="2031325"/>
          </a:xfrm>
          <a:prstGeom prst="rect">
            <a:avLst/>
          </a:prstGeom>
          <a:noFill/>
        </p:spPr>
        <p:txBody>
          <a:bodyPr wrap="square" rtlCol="0">
            <a:spAutoFit/>
          </a:bodyPr>
          <a:lstStyle/>
          <a:p>
            <a:r>
              <a:rPr lang="en-US" dirty="0">
                <a:solidFill>
                  <a:schemeClr val="bg1"/>
                </a:solidFill>
              </a:rPr>
              <a:t>From the beginning, prophets have prophesied concerning the gathering of Israel. The house of Israel—the Lord’s covenant people—will be gathered in the last days before the coming of Christ.</a:t>
            </a:r>
          </a:p>
          <a:p>
            <a:endParaRPr lang="en-US" dirty="0">
              <a:solidFill>
                <a:schemeClr val="bg1"/>
              </a:solidFill>
            </a:endParaRPr>
          </a:p>
          <a:p>
            <a:r>
              <a:rPr lang="en-US" dirty="0">
                <a:solidFill>
                  <a:schemeClr val="bg1"/>
                </a:solidFill>
              </a:rPr>
              <a:t>The Lord gathers His people as they exercise faith in Him and keep His commandments.</a:t>
            </a:r>
          </a:p>
        </p:txBody>
      </p:sp>
      <p:sp>
        <p:nvSpPr>
          <p:cNvPr id="31" name="TextBox 30"/>
          <p:cNvSpPr txBox="1"/>
          <p:nvPr/>
        </p:nvSpPr>
        <p:spPr>
          <a:xfrm>
            <a:off x="98323" y="6437532"/>
            <a:ext cx="2286000" cy="369332"/>
          </a:xfrm>
          <a:prstGeom prst="rect">
            <a:avLst/>
          </a:prstGeom>
          <a:noFill/>
        </p:spPr>
        <p:txBody>
          <a:bodyPr wrap="square" rtlCol="0">
            <a:spAutoFit/>
          </a:bodyPr>
          <a:lstStyle/>
          <a:p>
            <a:r>
              <a:rPr lang="en-US" dirty="0">
                <a:solidFill>
                  <a:schemeClr val="bg1"/>
                </a:solidFill>
              </a:rPr>
              <a:t>D&amp;C 29:2</a:t>
            </a:r>
          </a:p>
        </p:txBody>
      </p:sp>
      <p:sp>
        <p:nvSpPr>
          <p:cNvPr id="33" name="Rectangle 32"/>
          <p:cNvSpPr/>
          <p:nvPr/>
        </p:nvSpPr>
        <p:spPr>
          <a:xfrm>
            <a:off x="3952568" y="4313872"/>
            <a:ext cx="6934200" cy="1477328"/>
          </a:xfrm>
          <a:prstGeom prst="rect">
            <a:avLst/>
          </a:prstGeom>
        </p:spPr>
        <p:txBody>
          <a:bodyPr wrap="square">
            <a:spAutoFit/>
          </a:bodyPr>
          <a:lstStyle/>
          <a:p>
            <a:r>
              <a:rPr lang="en-US" i="1" dirty="0">
                <a:solidFill>
                  <a:schemeClr val="bg1"/>
                </a:solidFill>
              </a:rPr>
              <a:t>“We believe in the literal gathering of Israel and in the restoration of the Ten Tribes; that Zion (the New Jerusalem) will be built upon the American continent; that Christ will reign personally upon the earth; and, that the earth will be renewed and receive its paradisiacal glory:”</a:t>
            </a:r>
          </a:p>
          <a:p>
            <a:r>
              <a:rPr lang="en-US" i="1" dirty="0">
                <a:solidFill>
                  <a:schemeClr val="bg1"/>
                </a:solidFill>
              </a:rPr>
              <a:t>Article of Faith 10</a:t>
            </a:r>
          </a:p>
        </p:txBody>
      </p:sp>
      <p:sp>
        <p:nvSpPr>
          <p:cNvPr id="8" name="Rectangle 7"/>
          <p:cNvSpPr/>
          <p:nvPr/>
        </p:nvSpPr>
        <p:spPr>
          <a:xfrm>
            <a:off x="3657600" y="5791201"/>
            <a:ext cx="5638800" cy="830997"/>
          </a:xfrm>
          <a:prstGeom prst="rect">
            <a:avLst/>
          </a:prstGeom>
        </p:spPr>
        <p:txBody>
          <a:bodyPr wrap="square">
            <a:spAutoFit/>
          </a:bodyPr>
          <a:lstStyle/>
          <a:p>
            <a:r>
              <a:rPr lang="en-US" sz="2400" dirty="0">
                <a:solidFill>
                  <a:srgbClr val="FFFF00"/>
                </a:solidFill>
              </a:rPr>
              <a:t>One way the Savior gathers people is through our efforts to share the gospel</a:t>
            </a:r>
          </a:p>
        </p:txBody>
      </p:sp>
      <p:pic>
        <p:nvPicPr>
          <p:cNvPr id="3" name="Picture 2">
            <a:extLst>
              <a:ext uri="{FF2B5EF4-FFF2-40B4-BE49-F238E27FC236}">
                <a16:creationId xmlns:a16="http://schemas.microsoft.com/office/drawing/2014/main" id="{DEE342F6-0450-4387-9246-10B446E7B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207" y="1194760"/>
            <a:ext cx="3844413" cy="2883310"/>
          </a:xfrm>
          <a:prstGeom prst="rect">
            <a:avLst/>
          </a:prstGeom>
        </p:spPr>
      </p:pic>
    </p:spTree>
    <p:extLst>
      <p:ext uri="{BB962C8B-B14F-4D97-AF65-F5344CB8AC3E}">
        <p14:creationId xmlns:p14="http://schemas.microsoft.com/office/powerpoint/2010/main" val="17452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D54A5450-491E-4903-B976-0AC873549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Ways to Hear the Voice of the Savior</a:t>
            </a:r>
          </a:p>
        </p:txBody>
      </p:sp>
      <p:sp>
        <p:nvSpPr>
          <p:cNvPr id="31" name="TextBox 30"/>
          <p:cNvSpPr txBox="1"/>
          <p:nvPr/>
        </p:nvSpPr>
        <p:spPr>
          <a:xfrm>
            <a:off x="57344" y="6504489"/>
            <a:ext cx="2286000" cy="369332"/>
          </a:xfrm>
          <a:prstGeom prst="rect">
            <a:avLst/>
          </a:prstGeom>
          <a:noFill/>
        </p:spPr>
        <p:txBody>
          <a:bodyPr wrap="square" rtlCol="0">
            <a:spAutoFit/>
          </a:bodyPr>
          <a:lstStyle/>
          <a:p>
            <a:r>
              <a:rPr lang="en-US" dirty="0">
                <a:solidFill>
                  <a:schemeClr val="bg1"/>
                </a:solidFill>
              </a:rPr>
              <a:t>D&amp;C 29:2</a:t>
            </a:r>
          </a:p>
        </p:txBody>
      </p:sp>
      <p:grpSp>
        <p:nvGrpSpPr>
          <p:cNvPr id="61" name="Group 60"/>
          <p:cNvGrpSpPr/>
          <p:nvPr/>
        </p:nvGrpSpPr>
        <p:grpSpPr>
          <a:xfrm>
            <a:off x="1186925" y="1320277"/>
            <a:ext cx="5167493" cy="2929487"/>
            <a:chOff x="0" y="1490113"/>
            <a:chExt cx="5167493" cy="2929487"/>
          </a:xfrm>
        </p:grpSpPr>
        <p:grpSp>
          <p:nvGrpSpPr>
            <p:cNvPr id="34" name="Group 33"/>
            <p:cNvGrpSpPr/>
            <p:nvPr/>
          </p:nvGrpSpPr>
          <p:grpSpPr>
            <a:xfrm rot="1307735">
              <a:off x="2335688" y="1490113"/>
              <a:ext cx="2831805" cy="2865120"/>
              <a:chOff x="2590800" y="2667000"/>
              <a:chExt cx="3886200" cy="3931920"/>
            </a:xfrm>
          </p:grpSpPr>
          <p:grpSp>
            <p:nvGrpSpPr>
              <p:cNvPr id="35" name="Group 13"/>
              <p:cNvGrpSpPr/>
              <p:nvPr/>
            </p:nvGrpSpPr>
            <p:grpSpPr>
              <a:xfrm>
                <a:off x="3048000" y="2667000"/>
                <a:ext cx="2971800" cy="3931920"/>
                <a:chOff x="152400" y="152400"/>
                <a:chExt cx="4953000" cy="6553200"/>
              </a:xfrm>
            </p:grpSpPr>
            <p:sp>
              <p:nvSpPr>
                <p:cNvPr id="41" name="Rounded Rectangle 4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37" name="TextBox 36"/>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38" name="Straight Connector 37"/>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066800" y="1524001"/>
              <a:ext cx="2182850" cy="2667096"/>
              <a:chOff x="2819400" y="3657600"/>
              <a:chExt cx="1447800" cy="2048762"/>
            </a:xfrm>
          </p:grpSpPr>
          <p:sp>
            <p:nvSpPr>
              <p:cNvPr id="45" name="TextBox 44"/>
              <p:cNvSpPr txBox="1"/>
              <p:nvPr/>
            </p:nvSpPr>
            <p:spPr>
              <a:xfrm>
                <a:off x="3900724" y="5410200"/>
                <a:ext cx="122525" cy="283707"/>
              </a:xfrm>
              <a:prstGeom prst="rect">
                <a:avLst/>
              </a:prstGeom>
              <a:noFill/>
            </p:spPr>
            <p:txBody>
              <a:bodyPr wrap="none" rtlCol="0">
                <a:spAutoFit/>
              </a:bodyPr>
              <a:lstStyle/>
              <a:p>
                <a:pPr algn="ctr"/>
                <a:endParaRPr lang="en-US" dirty="0">
                  <a:latin typeface="Comic Sans MS" pitchFamily="66" charset="0"/>
                </a:endParaRPr>
              </a:p>
            </p:txBody>
          </p:sp>
          <p:sp>
            <p:nvSpPr>
              <p:cNvPr id="46" name="Rectangle 4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The Holy Bible</a:t>
                </a:r>
              </a:p>
            </p:txBody>
          </p:sp>
          <p:sp>
            <p:nvSpPr>
              <p:cNvPr id="49" name="Rectangle 48"/>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20395002">
              <a:off x="0" y="2438400"/>
              <a:ext cx="1958162" cy="1981200"/>
              <a:chOff x="685800" y="3352800"/>
              <a:chExt cx="1958162" cy="1981200"/>
            </a:xfrm>
          </p:grpSpPr>
          <p:grpSp>
            <p:nvGrpSpPr>
              <p:cNvPr id="51" name="Group 32"/>
              <p:cNvGrpSpPr/>
              <p:nvPr/>
            </p:nvGrpSpPr>
            <p:grpSpPr>
              <a:xfrm>
                <a:off x="685800" y="3352800"/>
                <a:ext cx="1958162" cy="1981200"/>
                <a:chOff x="2494856" y="2667000"/>
                <a:chExt cx="3886200" cy="3931920"/>
              </a:xfrm>
            </p:grpSpPr>
            <p:grpSp>
              <p:nvGrpSpPr>
                <p:cNvPr id="54" name="Group 13"/>
                <p:cNvGrpSpPr/>
                <p:nvPr/>
              </p:nvGrpSpPr>
              <p:grpSpPr>
                <a:xfrm>
                  <a:off x="3048000" y="2667000"/>
                  <a:ext cx="2971800" cy="3931920"/>
                  <a:chOff x="152400" y="152400"/>
                  <a:chExt cx="4953000" cy="6553200"/>
                </a:xfrm>
              </p:grpSpPr>
              <p:sp>
                <p:nvSpPr>
                  <p:cNvPr id="58" name="Rounded Rectangle 5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2494856" y="3574366"/>
                  <a:ext cx="3886200" cy="1282718"/>
                </a:xfrm>
                <a:prstGeom prst="rect">
                  <a:avLst/>
                </a:prstGeom>
                <a:noFill/>
              </p:spPr>
              <p:txBody>
                <a:bodyPr wrap="square" rtlCol="0">
                  <a:spAutoFit/>
                </a:bodyPr>
                <a:lstStyle/>
                <a:p>
                  <a:pPr algn="ctr"/>
                  <a:r>
                    <a:rPr lang="en-US" sz="1200" dirty="0">
                      <a:solidFill>
                        <a:srgbClr val="FFC000"/>
                      </a:solidFill>
                      <a:latin typeface="Californian FB" pitchFamily="18" charset="0"/>
                    </a:rPr>
                    <a:t>Doctrine</a:t>
                  </a:r>
                </a:p>
                <a:p>
                  <a:pPr algn="ctr"/>
                  <a:r>
                    <a:rPr lang="en-US" sz="1200" dirty="0">
                      <a:solidFill>
                        <a:srgbClr val="FFC000"/>
                      </a:solidFill>
                      <a:latin typeface="Californian FB" pitchFamily="18" charset="0"/>
                    </a:rPr>
                    <a:t>And</a:t>
                  </a:r>
                </a:p>
                <a:p>
                  <a:pPr algn="ctr"/>
                  <a:r>
                    <a:rPr lang="en-US" sz="1200" dirty="0">
                      <a:solidFill>
                        <a:srgbClr val="FFC000"/>
                      </a:solidFill>
                      <a:latin typeface="Californian FB" pitchFamily="18" charset="0"/>
                    </a:rPr>
                    <a:t>Covenants</a:t>
                  </a:r>
                </a:p>
              </p:txBody>
            </p:sp>
            <p:sp>
              <p:nvSpPr>
                <p:cNvPr id="56" name="TextBox 55"/>
                <p:cNvSpPr txBox="1"/>
                <p:nvPr/>
              </p:nvSpPr>
              <p:spPr>
                <a:xfrm>
                  <a:off x="3124201" y="5091128"/>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57" name="Straight Connector 5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62" name="Rectangle 61"/>
          <p:cNvSpPr/>
          <p:nvPr/>
        </p:nvSpPr>
        <p:spPr>
          <a:xfrm>
            <a:off x="2667000" y="4800600"/>
            <a:ext cx="3276600" cy="1569660"/>
          </a:xfrm>
          <a:prstGeom prst="rect">
            <a:avLst/>
          </a:prstGeom>
        </p:spPr>
        <p:txBody>
          <a:bodyPr wrap="square">
            <a:spAutoFit/>
          </a:bodyPr>
          <a:lstStyle/>
          <a:p>
            <a:pPr fontAlgn="base"/>
            <a:r>
              <a:rPr lang="en-US" sz="2400" dirty="0">
                <a:solidFill>
                  <a:srgbClr val="FFFF00"/>
                </a:solidFill>
              </a:rPr>
              <a:t>Why do you think we need to be humble in order to be gathered by the Savior?</a:t>
            </a:r>
          </a:p>
        </p:txBody>
      </p:sp>
      <p:sp>
        <p:nvSpPr>
          <p:cNvPr id="63" name="Rectangle 62"/>
          <p:cNvSpPr/>
          <p:nvPr/>
        </p:nvSpPr>
        <p:spPr>
          <a:xfrm>
            <a:off x="7620000" y="1371600"/>
            <a:ext cx="2667000" cy="1569660"/>
          </a:xfrm>
          <a:prstGeom prst="rect">
            <a:avLst/>
          </a:prstGeom>
        </p:spPr>
        <p:txBody>
          <a:bodyPr wrap="square">
            <a:spAutoFit/>
          </a:bodyPr>
          <a:lstStyle/>
          <a:p>
            <a:pPr fontAlgn="base"/>
            <a:r>
              <a:rPr lang="en-US" sz="2400" dirty="0">
                <a:solidFill>
                  <a:srgbClr val="FFFF00"/>
                </a:solidFill>
              </a:rPr>
              <a:t>How is hearkening to the Savior’s voice different from just hearing His voice?</a:t>
            </a:r>
          </a:p>
        </p:txBody>
      </p:sp>
      <p:pic>
        <p:nvPicPr>
          <p:cNvPr id="3" name="Picture 2">
            <a:extLst>
              <a:ext uri="{FF2B5EF4-FFF2-40B4-BE49-F238E27FC236}">
                <a16:creationId xmlns:a16="http://schemas.microsoft.com/office/drawing/2014/main" id="{730D074C-1892-4AB8-BF4D-6363FA417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741" y="3206975"/>
            <a:ext cx="5269312" cy="3543612"/>
          </a:xfrm>
          <a:prstGeom prst="ellipse">
            <a:avLst/>
          </a:prstGeom>
          <a:ln>
            <a:noFill/>
          </a:ln>
          <a:effectLst>
            <a:softEdge rad="112500"/>
          </a:effectLst>
        </p:spPr>
      </p:pic>
    </p:spTree>
    <p:extLst>
      <p:ext uri="{BB962C8B-B14F-4D97-AF65-F5344CB8AC3E}">
        <p14:creationId xmlns:p14="http://schemas.microsoft.com/office/powerpoint/2010/main" val="30733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D0AE734-0392-4246-B22C-8427A2E7F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69668"/>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Voice of a Trump</a:t>
            </a:r>
          </a:p>
        </p:txBody>
      </p:sp>
      <p:sp>
        <p:nvSpPr>
          <p:cNvPr id="7" name="TextBox 6"/>
          <p:cNvSpPr txBox="1"/>
          <p:nvPr/>
        </p:nvSpPr>
        <p:spPr>
          <a:xfrm>
            <a:off x="782782" y="1087752"/>
            <a:ext cx="3979718" cy="1015663"/>
          </a:xfrm>
          <a:prstGeom prst="rect">
            <a:avLst/>
          </a:prstGeom>
          <a:noFill/>
        </p:spPr>
        <p:txBody>
          <a:bodyPr wrap="square" rtlCol="0">
            <a:spAutoFit/>
          </a:bodyPr>
          <a:lstStyle/>
          <a:p>
            <a:r>
              <a:rPr lang="en-US" sz="2000" dirty="0">
                <a:solidFill>
                  <a:schemeClr val="bg1"/>
                </a:solidFill>
              </a:rPr>
              <a:t>Chosen out of the world</a:t>
            </a:r>
          </a:p>
          <a:p>
            <a:endParaRPr lang="en-US" sz="2000" dirty="0">
              <a:solidFill>
                <a:schemeClr val="bg1"/>
              </a:solidFill>
            </a:endParaRPr>
          </a:p>
          <a:p>
            <a:r>
              <a:rPr lang="en-US" sz="2000" dirty="0">
                <a:solidFill>
                  <a:schemeClr val="bg1"/>
                </a:solidFill>
              </a:rPr>
              <a:t>Those who will share the gospel </a:t>
            </a:r>
          </a:p>
        </p:txBody>
      </p:sp>
      <p:sp>
        <p:nvSpPr>
          <p:cNvPr id="31" name="TextBox 30"/>
          <p:cNvSpPr txBox="1"/>
          <p:nvPr/>
        </p:nvSpPr>
        <p:spPr>
          <a:xfrm>
            <a:off x="81117" y="6477000"/>
            <a:ext cx="2286000" cy="369332"/>
          </a:xfrm>
          <a:prstGeom prst="rect">
            <a:avLst/>
          </a:prstGeom>
          <a:noFill/>
        </p:spPr>
        <p:txBody>
          <a:bodyPr wrap="square" rtlCol="0">
            <a:spAutoFit/>
          </a:bodyPr>
          <a:lstStyle/>
          <a:p>
            <a:r>
              <a:rPr lang="en-US" dirty="0">
                <a:solidFill>
                  <a:schemeClr val="bg1"/>
                </a:solidFill>
              </a:rPr>
              <a:t>D&amp;C 29:4-5</a:t>
            </a:r>
          </a:p>
        </p:txBody>
      </p:sp>
      <p:sp>
        <p:nvSpPr>
          <p:cNvPr id="33" name="Rectangle 32"/>
          <p:cNvSpPr/>
          <p:nvPr/>
        </p:nvSpPr>
        <p:spPr>
          <a:xfrm>
            <a:off x="4415914" y="3395009"/>
            <a:ext cx="5593437" cy="1938992"/>
          </a:xfrm>
          <a:prstGeom prst="rect">
            <a:avLst/>
          </a:prstGeom>
        </p:spPr>
        <p:txBody>
          <a:bodyPr wrap="square">
            <a:spAutoFit/>
          </a:bodyPr>
          <a:lstStyle/>
          <a:p>
            <a:r>
              <a:rPr lang="en-US" sz="2000" i="1" dirty="0">
                <a:solidFill>
                  <a:schemeClr val="bg1"/>
                </a:solidFill>
              </a:rPr>
              <a:t>Jesus is our advocate</a:t>
            </a:r>
          </a:p>
          <a:p>
            <a:endParaRPr lang="en-US" sz="2000" i="1" dirty="0">
              <a:solidFill>
                <a:schemeClr val="bg1"/>
              </a:solidFill>
            </a:endParaRPr>
          </a:p>
          <a:p>
            <a:r>
              <a:rPr lang="en-US" sz="2000" i="1" dirty="0">
                <a:solidFill>
                  <a:schemeClr val="bg1"/>
                </a:solidFill>
              </a:rPr>
              <a:t>He will be our defender at the day of judgment</a:t>
            </a:r>
          </a:p>
          <a:p>
            <a:endParaRPr lang="en-US" sz="2000" i="1" dirty="0">
              <a:solidFill>
                <a:schemeClr val="bg1"/>
              </a:solidFill>
            </a:endParaRPr>
          </a:p>
          <a:p>
            <a:r>
              <a:rPr lang="en-US" sz="2000" i="1" dirty="0">
                <a:solidFill>
                  <a:schemeClr val="bg1"/>
                </a:solidFill>
              </a:rPr>
              <a:t>It is through Him we will  enter into eternal life with our Heavenly Father</a:t>
            </a:r>
          </a:p>
        </p:txBody>
      </p:sp>
      <p:grpSp>
        <p:nvGrpSpPr>
          <p:cNvPr id="8" name="Group 7"/>
          <p:cNvGrpSpPr/>
          <p:nvPr/>
        </p:nvGrpSpPr>
        <p:grpSpPr>
          <a:xfrm>
            <a:off x="1861593" y="2648130"/>
            <a:ext cx="2060864" cy="3886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19200" y="2057400"/>
              <a:ext cx="1905000" cy="1792346"/>
            </a:xfrm>
            <a:prstGeom prst="rect">
              <a:avLst/>
            </a:prstGeom>
          </p:spPr>
          <p:txBody>
            <a:bodyPr wrap="square">
              <a:spAutoFit/>
            </a:bodyPr>
            <a:lstStyle/>
            <a:p>
              <a:pPr algn="ctr"/>
              <a:r>
                <a:rPr lang="en-US" sz="1400" b="1" dirty="0"/>
                <a:t>Because the Savior has atoned for our sins, we can lift up our hearts and be glad</a:t>
              </a:r>
              <a:endParaRPr lang="en-US" sz="1400" dirty="0">
                <a:solidFill>
                  <a:schemeClr val="bg1"/>
                </a:solidFill>
              </a:endParaRPr>
            </a:p>
          </p:txBody>
        </p:sp>
      </p:grpSp>
      <p:sp>
        <p:nvSpPr>
          <p:cNvPr id="29" name="Rectangle 28"/>
          <p:cNvSpPr/>
          <p:nvPr/>
        </p:nvSpPr>
        <p:spPr>
          <a:xfrm>
            <a:off x="6528676" y="5334001"/>
            <a:ext cx="4572000" cy="1200329"/>
          </a:xfrm>
          <a:prstGeom prst="rect">
            <a:avLst/>
          </a:prstGeom>
        </p:spPr>
        <p:txBody>
          <a:bodyPr>
            <a:spAutoFit/>
          </a:bodyPr>
          <a:lstStyle/>
          <a:p>
            <a:pPr algn="ctr"/>
            <a:r>
              <a:rPr lang="en-US" sz="2400" dirty="0">
                <a:solidFill>
                  <a:srgbClr val="FFFF00"/>
                </a:solidFill>
              </a:rPr>
              <a:t>Has your testimony of the Atonement of Jesus Christ brought happiness to your life? </a:t>
            </a:r>
          </a:p>
        </p:txBody>
      </p:sp>
      <p:pic>
        <p:nvPicPr>
          <p:cNvPr id="3" name="Picture 2">
            <a:extLst>
              <a:ext uri="{FF2B5EF4-FFF2-40B4-BE49-F238E27FC236}">
                <a16:creationId xmlns:a16="http://schemas.microsoft.com/office/drawing/2014/main" id="{9880F879-9142-49F0-9357-146EB1CF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587" y="835694"/>
            <a:ext cx="3572015" cy="3294658"/>
          </a:xfrm>
          <a:prstGeom prst="rect">
            <a:avLst/>
          </a:prstGeom>
        </p:spPr>
      </p:pic>
      <p:pic>
        <p:nvPicPr>
          <p:cNvPr id="35" name="Picture 2" descr="http://www.uni.edu/becker/anImated%20question%20mark%20.gif">
            <a:extLst>
              <a:ext uri="{FF2B5EF4-FFF2-40B4-BE49-F238E27FC236}">
                <a16:creationId xmlns:a16="http://schemas.microsoft.com/office/drawing/2014/main" id="{A9A9FE0F-DECB-4D6F-AAAD-3FE7F46F433C}"/>
              </a:ext>
            </a:extLst>
          </p:cNvPr>
          <p:cNvPicPr>
            <a:picLocks noChangeAspect="1" noChangeArrowheads="1" noCrop="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100676" y="5264372"/>
            <a:ext cx="802617" cy="136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4DBB1C-3F60-4D91-85B4-CDC5DBDF5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Mine Elect</a:t>
            </a:r>
          </a:p>
        </p:txBody>
      </p:sp>
      <p:sp>
        <p:nvSpPr>
          <p:cNvPr id="7" name="TextBox 6"/>
          <p:cNvSpPr txBox="1"/>
          <p:nvPr/>
        </p:nvSpPr>
        <p:spPr>
          <a:xfrm>
            <a:off x="1828800" y="914400"/>
            <a:ext cx="3790335" cy="3046988"/>
          </a:xfrm>
          <a:prstGeom prst="rect">
            <a:avLst/>
          </a:prstGeom>
          <a:noFill/>
        </p:spPr>
        <p:txBody>
          <a:bodyPr wrap="square" rtlCol="0">
            <a:spAutoFit/>
          </a:bodyPr>
          <a:lstStyle/>
          <a:p>
            <a:r>
              <a:rPr lang="en-US" sz="2400" dirty="0">
                <a:solidFill>
                  <a:schemeClr val="bg1"/>
                </a:solidFill>
              </a:rPr>
              <a:t>Hear My Voice</a:t>
            </a:r>
          </a:p>
          <a:p>
            <a:endParaRPr lang="en-US" sz="2400" dirty="0">
              <a:solidFill>
                <a:schemeClr val="bg1"/>
              </a:solidFill>
            </a:endParaRPr>
          </a:p>
          <a:p>
            <a:r>
              <a:rPr lang="en-US" sz="2400" dirty="0">
                <a:solidFill>
                  <a:schemeClr val="bg1"/>
                </a:solidFill>
              </a:rPr>
              <a:t>Gather</a:t>
            </a:r>
          </a:p>
          <a:p>
            <a:endParaRPr lang="en-US" sz="2400" dirty="0">
              <a:solidFill>
                <a:schemeClr val="bg1"/>
              </a:solidFill>
            </a:endParaRPr>
          </a:p>
          <a:p>
            <a:r>
              <a:rPr lang="en-US" sz="2400" dirty="0">
                <a:solidFill>
                  <a:schemeClr val="bg1"/>
                </a:solidFill>
              </a:rPr>
              <a:t>Prepare others for the message of the Savior</a:t>
            </a:r>
          </a:p>
          <a:p>
            <a:endParaRPr lang="en-US" sz="2400" dirty="0">
              <a:solidFill>
                <a:schemeClr val="bg1"/>
              </a:solidFill>
            </a:endParaRPr>
          </a:p>
          <a:p>
            <a:endParaRPr lang="en-US" sz="2400" dirty="0">
              <a:solidFill>
                <a:schemeClr val="bg1"/>
              </a:solidFill>
            </a:endParaRPr>
          </a:p>
        </p:txBody>
      </p:sp>
      <p:sp>
        <p:nvSpPr>
          <p:cNvPr id="31" name="TextBox 30"/>
          <p:cNvSpPr txBox="1"/>
          <p:nvPr/>
        </p:nvSpPr>
        <p:spPr>
          <a:xfrm>
            <a:off x="78659" y="6488667"/>
            <a:ext cx="2286000" cy="369332"/>
          </a:xfrm>
          <a:prstGeom prst="rect">
            <a:avLst/>
          </a:prstGeom>
          <a:noFill/>
        </p:spPr>
        <p:txBody>
          <a:bodyPr wrap="square" rtlCol="0">
            <a:spAutoFit/>
          </a:bodyPr>
          <a:lstStyle/>
          <a:p>
            <a:r>
              <a:rPr lang="en-US" dirty="0">
                <a:solidFill>
                  <a:schemeClr val="bg1"/>
                </a:solidFill>
              </a:rPr>
              <a:t>D&amp;C 29:4-5</a:t>
            </a:r>
          </a:p>
        </p:txBody>
      </p:sp>
      <p:sp>
        <p:nvSpPr>
          <p:cNvPr id="33" name="Rectangle 32"/>
          <p:cNvSpPr/>
          <p:nvPr/>
        </p:nvSpPr>
        <p:spPr>
          <a:xfrm>
            <a:off x="5820083" y="3713905"/>
            <a:ext cx="4572000" cy="2308324"/>
          </a:xfrm>
          <a:prstGeom prst="rect">
            <a:avLst/>
          </a:prstGeom>
        </p:spPr>
        <p:txBody>
          <a:bodyPr>
            <a:spAutoFit/>
          </a:bodyPr>
          <a:lstStyle/>
          <a:p>
            <a:r>
              <a:rPr lang="en-US" sz="2400" dirty="0">
                <a:solidFill>
                  <a:schemeClr val="bg1"/>
                </a:solidFill>
              </a:rPr>
              <a:t>“In the councils of heaven it had been decreed that the Saints should gather to one place on the American continent, in order to be prepared against the last great tribulations of the world.”</a:t>
            </a:r>
          </a:p>
        </p:txBody>
      </p:sp>
      <p:sp>
        <p:nvSpPr>
          <p:cNvPr id="21512" name="AutoShape 8" descr="data:image/jpeg;base64,/9j/4AAQSkZJRgABAQAAAQABAAD/2wCEAAkGBxQTEhQUEBQVFRQXFBUVGBgVFRUVFxkXFRUXFxQdHhQYHCggGBslHBUUITEhJSkrLi4uFx8zODMsNygtLi0BCgoKBQUFDgUFDisZExkrKysrKysrKysrKysrKysrKysrKysrKysrKysrKysrKysrKysrKysrKysrKysrKysrK//AABEIAOEA4QMBIgACEQEDEQH/xAAbAAEAAgMBAQAAAAAAAAAAAAAABgcBAwUCBP/EAEIQAAECAwMKBAQEBQMEAwEAAAEAAgMRIQQxcQUGEiIyQVFhseFCgZHwBxOhwSNScpIUM2KC8aLR0kNTwuJjsrMk/8QAFAEBAAAAAAAAAAAAAAAAAAAAAP/EABQRAQAAAAAAAAAAAAAAAAAAAAD/2gAMAwEAAhEDEQA/ALuJJNLlgvmZDzPvej5mg8z73rBPhb/jugy59ZC/fy7o5+4VPupWDTVbf7qU2aCrj9eyDLnypeff0RzpCtSVjZqauP17JdV1/ugQZ0pCbr/dAgdITdRYAlrO/wAd0AnrOpK4cOeKDLXbzRGOnW4blgDSqbtw+5WNr9PXsg9NdPDr2QOmaXceOC8k6VBs7zx5BaLVb4bKOiMhgXlz2t8hMoPp05mQ8yjn1kPM8O648bOiyN1RHh4tJdL9s5laTnjYgJNjCf6IvrsoO85+4VPTFHPlQVK4kLOuxy1Y7Zn8wc31mF91myrAdsRoT3H8sRpJOE6IPtc6Q4lC6Qmb+XQLAprOqT7kEAlrOv6d0GQ6Qm5Gu3uosAeJ1OA4d1gDSqbtw+5QemOJqaDcjHTru69l52v09eyHWoNnr2Qeg6Zpdx4ppzMhdvP2WCZ0bQC8/YIT4W+Z4d0GS+sh5nh3Rz9wqeiwTLVbf05lNmgq4+5lBlz5UFSs6Ur6krzs83H69kaJVN59yCDYiIg8Pcbm38eHdYNNVt/upWXu3C8+5rGzQVcfr2QNmgq4/XsmzU1cfr2TZvq4/Xsl1XX+6BAuq6/3QIBLWd/jugEtZ3+O6AT1nUlcOHdAAnrOpK4cO6AaVTduH3K+DK2V4UBunHdot8Lb3OPJu/pxVe5ez1jR5thTgwuR13Yv3YD1KCd5Xzis8GkWIP0N1nn+0bIxkollT4hPdNtnhhjfzP1nH+0UHqVCSZog6Vty9aYtHxnkcAdBv7WyC5qYJggYIu1kHN19qDvlxIYcL2uLtLkZBstHnNfNbMlvs0QC1w3aM66JA0h/S+RHuskHOSXFTuw5qWGO3Sg2l5JGyHMLhPdoFswvVr+HUmzhx9bg9tMNJt3oUEMseUo0KsOK9ktwcZftuKkOTs/LQwj5wbFA4jQd6tEvouVlPNu0wKxYR0R4m6zfMi7zkuSKoLYyVnhZo5Ac75TtzYlAT+vZOFFIBrfp69lQ9+C6+Rs5I9nox2lD3sdMtly3t8kFwnWoNnrywWSZ0bQC8/YLh5Bzog2qTGH5cSVWOIn/AGnxdeS7hPhb5nh3QCfC3zPDuhMtVt/TmUJlqtv6cymzQVcfcygbNBVx9zKbPNx+vZNnm4/XsmzV1SfcggbNXVJ9yCNbvdf0QCWs6/p3Ro8TvIcO6DZNEmiDw90rqk+/RY2b6uP17LLyBzJWBSrr/dAgXVdf7oEAlrO/x3QCWs7/AB3QCes6krhw54oAE9Z1JXDhzxUXzpztbAmyHJ8Xh4WcC7ieDfWS+bPPOv5c4MA/ieI/k/8Aboq4JmZnGt5O+qDdbbY+M8viuL3G8noBuHILQu3m/mxGtYLmSZDFNN05E8BK/mVI8i5hlsYOjvY9jaybpVcLgZi7eg5WQMyoseToh+VDMjxeQbpN3Yn0UhyzmRCMEMso0YrK6TjPS4hx4ndwUvJ8LfM8O6Ey1W3+6lBVNuzLtMKEXnQcRUsYS5wbvN0jLgF38ysgWaJZ2RXw/mRHF4IeZtGi4jZulKRrNTfZoKuPuZ5L57HY2QA7QEtN5eQLtIgTkNwpPzKCv8v5Ai2CILTZXHQBnxLOII8TOfrxUmyRnRAjWeJEiyDmNnEYa0/pBvaTTEyKkJaJHTqTSV9+6So63S+bELQA3TfIC4N0jIdEEpsEew2t4bEgOs8Zx1TAmW+jRQ8y2XNdO0ZQi5NfDbHiutEF+kQHfzYYbo10iTpX3HhuXyZgZXs0PUiNEOKbohNH8AXHZPK7zXwfEa1adrDdzIbRLm6bifQt9EFjZOt8O0MESG4OZ9Qf6huPIrn5XzYs9qmSwMduewBrieJ3OGKqzJeU4kB+nBdLiL2uA3ObvCs3N3OqHa5MMocSVWE7X6DvHK/qgq/KVkMKLEhEz0HubO6cjQy3TEj5r5lJviHADbY4tlrMY4y3EDRI9Gj1UZwQZa4gjRoRWYoQd1eKnWa2exEoNqPJsU7v1/8AL14qCYIgvgEAatSa4858FnZ5uP17Ks8zc6zZyIUczhGjXG9h3f2dFZbSANImZN0vpLkgzs1dUn3IIBLWdf0QCWs6/ogHidTgOHdAA8TqcBw7o2tTQbh9ygE6mg3D7lGnSr4evZBsmiLKDW6Qqb/dAsAS1nf47rLgBrHcsAT1nUlcOHdAAnrOpK4cO6jWeecX8OzRZ/NeNUflb+cjoOOC7OVbe2DCdGi7DRMDe43NHmZKm8o218eI6LEM3OM+XIDkBRB87nFxJJJmZkmpJN5muhkWBAc+dqiaENt4a1xc/kNEHRHE+nEc5EFkRM+7LDYGQIcTRaJABrWNAG4TNPReLB8QobjoxYZhCdHNPzABzEgZ4TVdYJggvGxW2HEYDZ3NeDvBnLjPgeRX0bNBVx9zPJV18M8oaMWJBv02h7f1MofUH/SrF2ebj9eyBs83H69kuq6pPuQS6rqk+5BAJazr+ndBGM9LTbIbNKztGhLWe3WiNwbuH9QmcFVvMq+QPE6krhw7qN5ZzMgWhxiCcFxqdECTuZaaTwlzQVVeurYsh2q0sMWGx0Rs9GZc0E6IA8RBIAkKcOS+bK9h+THfCLphjpaUpTBAIMsCFcWSrMxsGHDg/wAprRIjxTrPznMnmgguTsx3Os8V8WYilhMNoNxFROV5Mpcp8boY110qSrMUIP8Aur4JnRtALz9goJlnMEue91miNq4u0HggNmZyDxPoggTjPHefe9YwXRyrkSPZv50MtBMg4EOaTiMDQ1XOQEREBTjMHOTRIs8c0uhOPhP5MDu9OCg+KDigvkDxOpwHDugE6mg3D7lR7MzLf8VC/EP4kOQcPzDwv85HzBUg2v09eyBtfp69lkHSu2evZNq7Z69kDpmTbhefsEGySJJEHhzazO73NYA0qm7cPuVlzZmtw3Ln5bygIUCJFOyxtB+ZxowYTIQQT4iZa+bFEBh/DhHW/qiEfYGWJKiC9RHlxJJmSSSeJJmV5QEwTBMEDBES5BN/hjZNeLGImQ0Q28y46TvQNb6qwrquqT7kFw8zMnfw9kZpDXf+I7jN8tEemj9V3AJazr+ndAAlrOv6d0A8TqSuHDugHidTgOHdYA0qm7cPuUADSqbtw+5Ta/T17Jtfp69kOtQbPXlgg5lqzfs8aKYkSEHOMgSS6RkJDVnLdfJdCDCa1ohwgGsaJaokAOAC2Ezo2gF5+wQnwt8zw7oBPhb5nh3QmWq2/pzKEy1W39OZXyZUyjDs0MviH/dx3ADeUDKlgZFhOgvE9MeYO53kZFU1lGxugRHw3yLmulMXHgRyIkV0Mt5yRo7nEvc1huY1xAlzltea41yAmKYpigYoiXoOlm9lQ2eOyJ4J6LxxYdqnKhHMBXKx4eAWnUIBmPEDdLkqIvVn/D3KZjWf5RNYJ0Z79A1Z/wCQ/tCCVEzo2gF5+wQHwt3X8u6E+FvmeHdZBlqt94oPckSSIPDmzvu69lBPidlGkKA24kxHYCbW+U9L9qnbwTTdv58lUWe9r+ZbIsrmShjloCo/cXIOEmCYJggYIiIC32AsEWGYtWabdP8ATpDS+k1oTFBfAprO8uAHJZA8TqcBw7rg5k5Q+dZWF51of4Z/tGqTxJbo/Vd0DSqbtw+5QANKpu3D7lNr9PXsm1+nr2Q61Bs9eWCATpUGz17LJM6NoBefsEJnRtALz9ghPhb5nh3QCfC3zPDuvhyvleFZWTiOlwF7ieQ3lfcTLVbf05lV58T4zfmQIbSC5rYhcN409DRnjolBycv51xo50WEw4c6NaTpHm5wvwu6rhxY7nS03Odw0nE9blrRATFMUxQMURL0C9L0vRAUizEt/yrW1s5NiAwziat85gD+5R3Be4MUsc1zdprg4YtMx9QgvYmWq2/pzKCTaCpPuZWuBGBY1zK6bQ4YOE5n1Wxo0eZP17INiIiDw8k0FBvKoq1RtN73fmc537iT91dmVoxbBilu6G90+Emk+qo4cAgYIiICImKBimKYogkWZOWxZ40on8qJIO4NcNl2FSDyM9ytba/T17Kh78FZOYOXvnM/h4h1mDVO97Buxb0lzQS861Bs9eWCyTOjaAXn7BCZ0bQC8/YLi525cFlgHQ/mO1WcAZVJwFfRB2ifC314d1oi2yGxzIWm0RHz0Wk1MgSTLyKpiz5TjQzOHFiNJMzJ7hMm8kTkfNa22x4iCLpExA4P0nEk6QMwSTegtzOnKTrLZnvhAOfQTO7SMtIjfKYoqfjRS5xc8lznGZJMySb6q1cq2+HGybFi36cEmW8P3DlJ0vRVOgJimKYoGKIl6Bel6XogJgmCYIGCIiC4MzrROxQDe7R0OZ0HFnpqrstEqmpPuQUX+HUQfwdbxEe31k6Q/cpQ1u91/Tkg2Ik0Qc3OJ3/8ALaAL/kRf/wA3KlFeOVmTgxWipdDePVpCo4ICImKBimKYogJel6XoF622W0uhva+GdFzTMEcfdFqTBBd2S7Z86DCe0aOmxrjvDdITI5lR34lwR/DMle2K0nBzXCvnJecy85oRhQ7OToRWgNGkdV3Ah3HkfKa72cGSxHgOgh2i5xaQ6WlItcDMiYpSXmgpdFM4Xw+iiK0RIjDDJqWzDyBuDSKT4zot/wARbLChQrOxjGh8yAQKiGwbPMTcDXgUEKhWhzWua1xDXgBwBo6RBExiAtWKYpigYoiXoF6XpeiAmCYJggYIiICImKCzPhnIWV5P/fdL9kNS1o8TvIcO6jHw5hSsYc7fEeR9G/8AipO0TqaDcPuUGyaJNEHh5A5k/VUVaoHy3vYb2vcz9pI+yvVxAqb7uyqLPayGHbIsxLTlEH94r/qDkHCxTFMUQEvS9L0C9ETBAwTBMEQFIcl55WmA0Nm2IP8A5AXGXDSBBljNR5EFiZIz/Y54Foh6GlTTDptHCYI1RzqunnDmuLW9sWJGLQGaIa1oN5J2iazmN25VRipjmZnX8otg2k/hXMcf+nyP9PTC4OXnbkRlliMa1znaTNI6UqaxAuHJcJWXnXmzFtkVkWG+G1ghho0i6Z1nOnQESqN6+HJXw9m6doiAsHhhzBdi43DAeiCBXpercyjmrZ40IQmMEMNnovaNaePiHGd/1UCtWZ1raSGw9NoMtJjmkHAEz+iDgJgt1rskSEdGIxzD/U0t63rTggYIiICImKBimKYr3BhF7mtF7nBoxcZDqgt3M2zaNjgaVBoacv1uL5n9y7Ldavh3c+y12eCA1rRsNaGgcQ0SHlRbAdK7Z69kGyaIsoNbpDWKgnxNsBLYVolcTDOB1mT89L9ynbm7zuXwZZyf/EwIkN1A5p0Z7nCrXHAgIKUS9ensIJDhIgkEcxQrzegXoiYIGCYJgiAiIgJimKYoGKIl6CUZi5Sj/PhwGOnCcSXMdUAAEkj8t2Faq0dq7Z69lXnwxsGlEixTc1ohjmXGbvo0fuVhkzo2g3n7BAJnRtBvP2CE+FvmeHdCfC3zPDuhMtVt/TmUGu0QWub8sta4G8OAcPMG9U/nTk4We1RYbRJs9Jv6XVHkKjyVybNBUn3MrlZdyBBtDZRR+J4Xto8ee9vI0QU2i7WX82o1kM3jTh7ojRTkCPCfc1xcUDFMUxRAUizCyf8AOtbCRqwwYhxFGf6iD/ao7erP+HmSyyzmI4SMU6XMsFGDDaP9wQSna/T17LIdMyFwvP2CEzoKDefsEB8Ld1/Lug2SRJIg8ObM1uG5edr9PXsvTmzvu69l5OtQbPXlggrX4h5J0I3z2D8OIZO4CIBX1AniHKIq7srWBtohPgu2SJT4EVaRzBkqayjYnwYjoUQSc0yPCW4jkRVB82CYJgiAiIgJimKYoGKIl6Bel6XogtT4fQx/Bt0PE95eec9GX7Q1SUnwt8zw7qDfDG2EsjQRuc2IMHDRd/8AVvqpyTLVbf05lAJlqtv6cymzQVJ9zKbNBUn3Mps83H69kDZ5uP17Js1NSfcgmzU1J9yCAS1nX9OQQa40g1zokiNEzBqJSqJb1RU51KszPzL3yofymn8WI0z/AKIZoT+p1R68lWaAl6XoBP3eg6ebuSTao7IQno7TzwYNr1uHMhXI1okGso0ACnAUACj+ZmQv4eDrCUR8jEPAeFgwnXmSpET4W04nh3QCfC2nE8O6yDLVb/hYJlqtv6c1kSFBUn3MoPckREHh4Jpu38+SwTOjaAXn7BZfM0FBvP8AssE+FvmeHdAJ8LfM8O6jWeebotDAYI/HYKf1NvLSeO8c8VJSZarb+nMps0FXH3MoKHc0gkEEEGRBoQRfMblhWTnnmp838aAPxvE275nMcHD6qtyJX33S3z4SQYTFMUxQMURL0C9L0vRATBMEwQSHMS2fLtjAP+oHQz51H1aFbGzQVJ9zKpPIsJ7rRBbC2zEYW8iHAzPISn5K7Nnm4/XsgbPNx+vZNmpqT7kE2ampPuQQU1nX9OQQAJazr+nIL4Ms5TZZ4To0XcNRs6l24Dn0XBzgz1hwiWwZRYgpf+GzEjaPIeqr3KGUIkd+nGeXO3TuA4AXAcgg8W61vjRHRYpm5xmft5AUGC0Xpel6BepvmFm2XkWiKJNFYYO8/mwG714L5czc1DHIixhKCLhvif8Ar1Vl/wBLKAUpcBwCDJPhb5nh3QmWq2/pzQmWq2/pzTZoKk+5lA2aCpPuZRo0eZP17Js83H69kaJVNSfcgg2IiIPDybm+Z4d1gmWq2/pzKy925t/RY2aCrj7mUDZoKuPuZTZ5uP17Js83H69k2auqT7kEDZq6pPuQUYzpzSbaAYrCGR/9LuAPP+rqpOBLWdf0QDxOpwHDugo22WN8J5ZGaWOG49eY5haFdeVckQrU2UdswNk3ObzDt2F3FV3lvMuNCm6CDGhchrgc2b/L0CCMXpehRATBMEwQMEREE1+GuT5xHxyJ6I0Gc3OE3ejZfuVibNTUn3IKvMhZ3wLLZ2Q2wojngTcdVoLjUyMyZbrty82j4hxalkFjTu0nOfLyGigsUCWs6/pyCr7PfOnSLoEE0ue4H1aD1PlxXFtud9righ0QNBBEmNDaG+tSPVcEICXp0XZyJm1HtUixujD/AO4+jfLe7yQcdoJIABMzIAVJJuACnOa2ZJJES1iQFRD/AOX/AB9eCkWQM2INnqzXib4jhXmGjw9ea7pPhbTieHdBj+llAKUuAWSZarb+nNCZarb+nNNmgqT7mUDZo2pPuZTZ5uP17Js83H69k2amrj7kEDZqauPuQRrZVdf05BAJazr+nII0eJ3kOHdBsmiTRB4e6VBeVjZ5uP17L06nMleWtlU1PugQNmrqk+5BAJazr+ndGt8Tr+iNbvd5Dh3QAPE6nAcO6ATqaDcPuUDZmZu3D7lCNK/Z69kGNr9PXss7V2z17I4aVPD17I4ToKDefsEHKytm/Z7SdeGJjxt1XYTF/nMKI5S+HzwT/DRA8cHjRI/uFCfIKw3flbTnw7rJEhJvvmgpe25BtMKj4LxK8gabf3NmFzbqb1fMtESFSfcytFosENw/EhsiE/mY10/UXIKNRXFEzWshE3QGTP5QW+Q0SFpGZljvdBryiRf+aCo8U5lW/BzSsgqYDcCXul6k1X3WXJEFhmyDCZK6TGg4kyQU7Y8mRov8uE9w4hpl5uuCkOTMwrREkYpbCbz13ejTL6qzdHSv2eHHsjhpU8PXsgjuSMzrNDIOiYhHiiVmeTLgOdTzUhvo2gFCR0Cy6tBQbz9gjuDac+HdAJ8LacTw7oTLVbf05rJEqN/wkpCTan3UoMbNG1J9zKbPNx+vZANEcSfr2QNlU1J9yCBs1NXH3IIBLWdf05BGtlV1/TkEa3xO8hw7oAHid5Dh3RonU0G4fcoGzM3Xbh9ysgEmt3VB7miTRAREQChREAosogwECIgBAiICIiAhREAoURAKLKIMBAiIAREQEREAoURAKFEQYREQ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240E664-7760-4707-A8DB-179F1D260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993349"/>
            <a:ext cx="2971800" cy="2120900"/>
          </a:xfrm>
          <a:prstGeom prst="rect">
            <a:avLst/>
          </a:prstGeom>
        </p:spPr>
      </p:pic>
      <p:pic>
        <p:nvPicPr>
          <p:cNvPr id="12" name="Picture 11">
            <a:extLst>
              <a:ext uri="{FF2B5EF4-FFF2-40B4-BE49-F238E27FC236}">
                <a16:creationId xmlns:a16="http://schemas.microsoft.com/office/drawing/2014/main" id="{45CDBDC1-C516-4186-8F81-44572653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713825"/>
            <a:ext cx="2943636" cy="3982006"/>
          </a:xfrm>
          <a:prstGeom prst="rect">
            <a:avLst/>
          </a:prstGeom>
        </p:spPr>
      </p:pic>
    </p:spTree>
    <p:extLst>
      <p:ext uri="{BB962C8B-B14F-4D97-AF65-F5344CB8AC3E}">
        <p14:creationId xmlns:p14="http://schemas.microsoft.com/office/powerpoint/2010/main" val="35745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9F2EB7-F7C1-4270-947F-70A02F194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0274" y="6421903"/>
            <a:ext cx="1828800" cy="369332"/>
          </a:xfrm>
          <a:prstGeom prst="rect">
            <a:avLst/>
          </a:prstGeom>
          <a:noFill/>
        </p:spPr>
        <p:txBody>
          <a:bodyPr wrap="square" rtlCol="0">
            <a:spAutoFit/>
          </a:bodyPr>
          <a:lstStyle/>
          <a:p>
            <a:r>
              <a:rPr lang="en-US" b="1" dirty="0">
                <a:solidFill>
                  <a:schemeClr val="bg1"/>
                </a:solidFill>
              </a:rPr>
              <a:t>Ether 13:3</a:t>
            </a:r>
          </a:p>
        </p:txBody>
      </p:sp>
      <p:sp>
        <p:nvSpPr>
          <p:cNvPr id="8" name="Rectangle 7"/>
          <p:cNvSpPr/>
          <p:nvPr/>
        </p:nvSpPr>
        <p:spPr>
          <a:xfrm>
            <a:off x="924674" y="1143000"/>
            <a:ext cx="5552326" cy="1015663"/>
          </a:xfrm>
          <a:prstGeom prst="rect">
            <a:avLst/>
          </a:prstGeom>
        </p:spPr>
        <p:txBody>
          <a:bodyPr wrap="square">
            <a:spAutoFit/>
          </a:bodyPr>
          <a:lstStyle/>
          <a:p>
            <a:r>
              <a:rPr lang="en-US" sz="2000" dirty="0">
                <a:solidFill>
                  <a:schemeClr val="bg1"/>
                </a:solidFill>
              </a:rPr>
              <a:t>“And that it was the place of the New Jerusalem, which should</a:t>
            </a:r>
            <a:r>
              <a:rPr lang="en-US" sz="2000" baseline="30000" dirty="0">
                <a:solidFill>
                  <a:schemeClr val="bg1"/>
                </a:solidFill>
              </a:rPr>
              <a:t> </a:t>
            </a:r>
            <a:r>
              <a:rPr lang="en-US" sz="2000" dirty="0">
                <a:solidFill>
                  <a:schemeClr val="bg1"/>
                </a:solidFill>
              </a:rPr>
              <a:t>come down out of heaven, and the holy sanctuary of the Lord.”</a:t>
            </a:r>
          </a:p>
        </p:txBody>
      </p:sp>
      <p:sp>
        <p:nvSpPr>
          <p:cNvPr id="9" name="Rectangle 8"/>
          <p:cNvSpPr/>
          <p:nvPr/>
        </p:nvSpPr>
        <p:spPr>
          <a:xfrm>
            <a:off x="342527" y="2785408"/>
            <a:ext cx="5941888" cy="1938992"/>
          </a:xfrm>
          <a:prstGeom prst="rect">
            <a:avLst/>
          </a:prstGeom>
        </p:spPr>
        <p:txBody>
          <a:bodyPr wrap="square">
            <a:spAutoFit/>
          </a:bodyPr>
          <a:lstStyle/>
          <a:p>
            <a:r>
              <a:rPr lang="en-US" dirty="0">
                <a:solidFill>
                  <a:schemeClr val="bg1"/>
                </a:solidFill>
              </a:rPr>
              <a:t>Symbolic—the New Jerusalem will be built upon heavenly principles and under the influence of revelation to the Lord’s chosen officers.</a:t>
            </a:r>
          </a:p>
          <a:p>
            <a:endParaRPr lang="en-US" dirty="0">
              <a:solidFill>
                <a:schemeClr val="bg1"/>
              </a:solidFill>
            </a:endParaRPr>
          </a:p>
          <a:p>
            <a:r>
              <a:rPr lang="en-US" dirty="0">
                <a:solidFill>
                  <a:schemeClr val="bg1"/>
                </a:solidFill>
              </a:rPr>
              <a:t>Those who are cleansed and purified through the atonement of Jesus Christ will build up a new City of Holiness</a:t>
            </a:r>
          </a:p>
          <a:p>
            <a:r>
              <a:rPr lang="en-US" sz="1200" dirty="0">
                <a:solidFill>
                  <a:schemeClr val="bg1"/>
                </a:solidFill>
              </a:rPr>
              <a:t>JFM and RLM</a:t>
            </a:r>
          </a:p>
        </p:txBody>
      </p:sp>
      <p:sp>
        <p:nvSpPr>
          <p:cNvPr id="10" name="Rectangle 9"/>
          <p:cNvSpPr/>
          <p:nvPr/>
        </p:nvSpPr>
        <p:spPr>
          <a:xfrm>
            <a:off x="6694093" y="4889034"/>
            <a:ext cx="4883649" cy="1631216"/>
          </a:xfrm>
          <a:prstGeom prst="rect">
            <a:avLst/>
          </a:prstGeom>
        </p:spPr>
        <p:txBody>
          <a:bodyPr wrap="square">
            <a:spAutoFit/>
          </a:bodyPr>
          <a:lstStyle/>
          <a:p>
            <a:r>
              <a:rPr lang="en-US" sz="2000" dirty="0">
                <a:solidFill>
                  <a:schemeClr val="bg1"/>
                </a:solidFill>
              </a:rPr>
              <a:t>Literal—Enoch’s city—the City of Holiness that was taken up into heaven will come down from heaven and be united with the earthly New Jerusalem (see Moses 7:13-21)</a:t>
            </a:r>
          </a:p>
          <a:p>
            <a:r>
              <a:rPr lang="en-US" sz="2000" dirty="0">
                <a:solidFill>
                  <a:schemeClr val="bg1"/>
                </a:solidFill>
              </a:rPr>
              <a:t>Bruce R. McConkie</a:t>
            </a:r>
          </a:p>
        </p:txBody>
      </p:sp>
      <p:sp>
        <p:nvSpPr>
          <p:cNvPr id="12" name="TextBox 11"/>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A Holy Sanctuary </a:t>
            </a:r>
          </a:p>
        </p:txBody>
      </p:sp>
      <p:pic>
        <p:nvPicPr>
          <p:cNvPr id="3" name="Picture 2">
            <a:extLst>
              <a:ext uri="{FF2B5EF4-FFF2-40B4-BE49-F238E27FC236}">
                <a16:creationId xmlns:a16="http://schemas.microsoft.com/office/drawing/2014/main" id="{4EBD02A9-C4A8-4399-9E8E-B6607DFCB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092" y="1114700"/>
            <a:ext cx="4573233" cy="3431731"/>
          </a:xfrm>
          <a:prstGeom prst="rect">
            <a:avLst/>
          </a:prstGeom>
        </p:spPr>
      </p:pic>
      <p:pic>
        <p:nvPicPr>
          <p:cNvPr id="5" name="Picture 4">
            <a:extLst>
              <a:ext uri="{FF2B5EF4-FFF2-40B4-BE49-F238E27FC236}">
                <a16:creationId xmlns:a16="http://schemas.microsoft.com/office/drawing/2014/main" id="{2DB4E943-0B54-435A-B0F1-3D061BD3F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157" y="4775054"/>
            <a:ext cx="2076450" cy="1800225"/>
          </a:xfrm>
          <a:prstGeom prst="rect">
            <a:avLst/>
          </a:prstGeom>
        </p:spPr>
      </p:pic>
      <p:pic>
        <p:nvPicPr>
          <p:cNvPr id="4" name="Picture 3">
            <a:extLst>
              <a:ext uri="{FF2B5EF4-FFF2-40B4-BE49-F238E27FC236}">
                <a16:creationId xmlns:a16="http://schemas.microsoft.com/office/drawing/2014/main" id="{35137353-48DB-4EFB-9D32-F98645DAB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1999" y="5642222"/>
            <a:ext cx="823173" cy="1149013"/>
          </a:xfrm>
          <a:prstGeom prst="rect">
            <a:avLst/>
          </a:prstGeom>
        </p:spPr>
      </p:pic>
      <p:pic>
        <p:nvPicPr>
          <p:cNvPr id="11" name="Picture 10">
            <a:extLst>
              <a:ext uri="{FF2B5EF4-FFF2-40B4-BE49-F238E27FC236}">
                <a16:creationId xmlns:a16="http://schemas.microsoft.com/office/drawing/2014/main" id="{E53AA182-6B99-4AA4-B166-B0D39CB1F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788" y="156002"/>
            <a:ext cx="1137767" cy="830997"/>
          </a:xfrm>
          <a:prstGeom prst="rect">
            <a:avLst/>
          </a:prstGeom>
        </p:spPr>
      </p:pic>
    </p:spTree>
    <p:extLst>
      <p:ext uri="{BB962C8B-B14F-4D97-AF65-F5344CB8AC3E}">
        <p14:creationId xmlns:p14="http://schemas.microsoft.com/office/powerpoint/2010/main" val="30099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3542</Words>
  <Application>Microsoft Office PowerPoint</Application>
  <PresentationFormat>Widescreen</PresentationFormat>
  <Paragraphs>247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Californian FB</vt:lpstr>
      <vt:lpstr>Calibri Light</vt:lpstr>
      <vt:lpstr>Colonna MT</vt:lpstr>
      <vt:lpstr>Calibri</vt:lpstr>
      <vt:lpstr>Comic Sans MS</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2018-04-29T15:06:15Z</dcterms:created>
  <dcterms:modified xsi:type="dcterms:W3CDTF">2020-07-09T14:28:50Z</dcterms:modified>
</cp:coreProperties>
</file>