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58" r:id="rId14"/>
    <p:sldId id="270" r:id="rId15"/>
    <p:sldId id="271"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alifornian FB" panose="0207040306080B030204" pitchFamily="18" charset="0"/>
      <p:regular r:id="rId23"/>
      <p:bold r:id="rId24"/>
      <p:italic r:id="rId25"/>
    </p:embeddedFont>
    <p:embeddedFont>
      <p:font typeface="Candara" panose="020E0502030303020204" pitchFamily="34" charset="0"/>
      <p:regular r:id="rId26"/>
      <p:bold r:id="rId27"/>
      <p:italic r:id="rId28"/>
      <p:boldItalic r:id="rId29"/>
    </p:embeddedFont>
    <p:embeddedFont>
      <p:font typeface="Colonna MT" panose="04020805060202030203" pitchFamily="82" charset="0"/>
      <p:regular r:id="rId30"/>
    </p:embeddedFont>
    <p:embeddedFont>
      <p:font typeface="Comic Sans MS" panose="030F0702030302020204" pitchFamily="66"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56" d="100"/>
          <a:sy n="56" d="100"/>
        </p:scale>
        <p:origin x="80" y="2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6995A-3654-4573-8891-DE65A7FC08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BD1AE7-E77E-4DFF-ADB1-5C8B4348E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F20890-5B14-4E77-BDF0-C1F4697FED1D}"/>
              </a:ext>
            </a:extLst>
          </p:cNvPr>
          <p:cNvSpPr>
            <a:spLocks noGrp="1"/>
          </p:cNvSpPr>
          <p:nvPr>
            <p:ph type="dt" sz="half" idx="10"/>
          </p:nvPr>
        </p:nvSpPr>
        <p:spPr/>
        <p:txBody>
          <a:bodyPr/>
          <a:lstStyle/>
          <a:p>
            <a:fld id="{ACC8C48D-E935-40C3-98F3-C7C65A81915B}" type="datetimeFigureOut">
              <a:rPr lang="en-US" smtClean="0"/>
              <a:t>7/9/2020</a:t>
            </a:fld>
            <a:endParaRPr lang="en-US"/>
          </a:p>
        </p:txBody>
      </p:sp>
      <p:sp>
        <p:nvSpPr>
          <p:cNvPr id="5" name="Footer Placeholder 4">
            <a:extLst>
              <a:ext uri="{FF2B5EF4-FFF2-40B4-BE49-F238E27FC236}">
                <a16:creationId xmlns:a16="http://schemas.microsoft.com/office/drawing/2014/main" id="{8B63668B-F972-4650-9832-D70FB5750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05E1-8033-42BE-8EBC-9166ED08D364}"/>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301398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BCA3-D51E-475A-A2A7-7410D55FBD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305050-E569-4C03-BBEF-4170579FAC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12278-DEEB-48EF-9250-F82255163C46}"/>
              </a:ext>
            </a:extLst>
          </p:cNvPr>
          <p:cNvSpPr>
            <a:spLocks noGrp="1"/>
          </p:cNvSpPr>
          <p:nvPr>
            <p:ph type="dt" sz="half" idx="10"/>
          </p:nvPr>
        </p:nvSpPr>
        <p:spPr/>
        <p:txBody>
          <a:bodyPr/>
          <a:lstStyle/>
          <a:p>
            <a:fld id="{ACC8C48D-E935-40C3-98F3-C7C65A81915B}" type="datetimeFigureOut">
              <a:rPr lang="en-US" smtClean="0"/>
              <a:t>7/9/2020</a:t>
            </a:fld>
            <a:endParaRPr lang="en-US"/>
          </a:p>
        </p:txBody>
      </p:sp>
      <p:sp>
        <p:nvSpPr>
          <p:cNvPr id="5" name="Footer Placeholder 4">
            <a:extLst>
              <a:ext uri="{FF2B5EF4-FFF2-40B4-BE49-F238E27FC236}">
                <a16:creationId xmlns:a16="http://schemas.microsoft.com/office/drawing/2014/main" id="{D60B0116-39E7-472C-B374-B421CFDCA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5CE0F-6253-434C-8795-E44B854B3484}"/>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336487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1E0215-C000-4B12-8D7F-4428FCDFD0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31ACC0-2E3D-4073-A269-3599F734EC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C2BF8-CD6A-4BCE-A612-284711707D60}"/>
              </a:ext>
            </a:extLst>
          </p:cNvPr>
          <p:cNvSpPr>
            <a:spLocks noGrp="1"/>
          </p:cNvSpPr>
          <p:nvPr>
            <p:ph type="dt" sz="half" idx="10"/>
          </p:nvPr>
        </p:nvSpPr>
        <p:spPr/>
        <p:txBody>
          <a:bodyPr/>
          <a:lstStyle/>
          <a:p>
            <a:fld id="{ACC8C48D-E935-40C3-98F3-C7C65A81915B}" type="datetimeFigureOut">
              <a:rPr lang="en-US" smtClean="0"/>
              <a:t>7/9/2020</a:t>
            </a:fld>
            <a:endParaRPr lang="en-US"/>
          </a:p>
        </p:txBody>
      </p:sp>
      <p:sp>
        <p:nvSpPr>
          <p:cNvPr id="5" name="Footer Placeholder 4">
            <a:extLst>
              <a:ext uri="{FF2B5EF4-FFF2-40B4-BE49-F238E27FC236}">
                <a16:creationId xmlns:a16="http://schemas.microsoft.com/office/drawing/2014/main" id="{C5D84535-9574-4AA4-9A7E-252B37207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2F771-91B9-47CA-AA00-F4EF98C482BA}"/>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421431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ADE6-15B4-4894-B23A-F222DCB3E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9DD00-9747-4DFC-8C66-4284CF4E57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AF6FA-4FCC-4BEA-80A7-33514238AD73}"/>
              </a:ext>
            </a:extLst>
          </p:cNvPr>
          <p:cNvSpPr>
            <a:spLocks noGrp="1"/>
          </p:cNvSpPr>
          <p:nvPr>
            <p:ph type="dt" sz="half" idx="10"/>
          </p:nvPr>
        </p:nvSpPr>
        <p:spPr/>
        <p:txBody>
          <a:bodyPr/>
          <a:lstStyle/>
          <a:p>
            <a:fld id="{ACC8C48D-E935-40C3-98F3-C7C65A81915B}" type="datetimeFigureOut">
              <a:rPr lang="en-US" smtClean="0"/>
              <a:t>7/9/2020</a:t>
            </a:fld>
            <a:endParaRPr lang="en-US"/>
          </a:p>
        </p:txBody>
      </p:sp>
      <p:sp>
        <p:nvSpPr>
          <p:cNvPr id="5" name="Footer Placeholder 4">
            <a:extLst>
              <a:ext uri="{FF2B5EF4-FFF2-40B4-BE49-F238E27FC236}">
                <a16:creationId xmlns:a16="http://schemas.microsoft.com/office/drawing/2014/main" id="{F02F089A-5BC5-46D4-A079-C9B4D8EAC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CC9C7-35EB-4B24-BEA6-33CFDA27699E}"/>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358876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19A79-9F34-45DF-B9DF-7919B41598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DE39D5-2EA3-432D-AB5E-D4982373CC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9F9E55-5F64-40DF-B911-85CE60794641}"/>
              </a:ext>
            </a:extLst>
          </p:cNvPr>
          <p:cNvSpPr>
            <a:spLocks noGrp="1"/>
          </p:cNvSpPr>
          <p:nvPr>
            <p:ph type="dt" sz="half" idx="10"/>
          </p:nvPr>
        </p:nvSpPr>
        <p:spPr/>
        <p:txBody>
          <a:bodyPr/>
          <a:lstStyle/>
          <a:p>
            <a:fld id="{ACC8C48D-E935-40C3-98F3-C7C65A81915B}" type="datetimeFigureOut">
              <a:rPr lang="en-US" smtClean="0"/>
              <a:t>7/9/2020</a:t>
            </a:fld>
            <a:endParaRPr lang="en-US"/>
          </a:p>
        </p:txBody>
      </p:sp>
      <p:sp>
        <p:nvSpPr>
          <p:cNvPr id="5" name="Footer Placeholder 4">
            <a:extLst>
              <a:ext uri="{FF2B5EF4-FFF2-40B4-BE49-F238E27FC236}">
                <a16:creationId xmlns:a16="http://schemas.microsoft.com/office/drawing/2014/main" id="{20DCD1A5-78D1-430F-A025-EFAEC7595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99B1BC-61C7-4999-9FD2-6A9DAA5EAEB6}"/>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250545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282E-B3DF-4163-829A-EA5B3D9A4D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6ADD8A-A204-4A61-B696-0822D36B1E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F04B70-5BC3-4891-AF05-E4D81BC6DF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44EF9-7766-4A22-BC65-03F043B2066B}"/>
              </a:ext>
            </a:extLst>
          </p:cNvPr>
          <p:cNvSpPr>
            <a:spLocks noGrp="1"/>
          </p:cNvSpPr>
          <p:nvPr>
            <p:ph type="dt" sz="half" idx="10"/>
          </p:nvPr>
        </p:nvSpPr>
        <p:spPr/>
        <p:txBody>
          <a:bodyPr/>
          <a:lstStyle/>
          <a:p>
            <a:fld id="{ACC8C48D-E935-40C3-98F3-C7C65A81915B}" type="datetimeFigureOut">
              <a:rPr lang="en-US" smtClean="0"/>
              <a:t>7/9/2020</a:t>
            </a:fld>
            <a:endParaRPr lang="en-US"/>
          </a:p>
        </p:txBody>
      </p:sp>
      <p:sp>
        <p:nvSpPr>
          <p:cNvPr id="6" name="Footer Placeholder 5">
            <a:extLst>
              <a:ext uri="{FF2B5EF4-FFF2-40B4-BE49-F238E27FC236}">
                <a16:creationId xmlns:a16="http://schemas.microsoft.com/office/drawing/2014/main" id="{E48509C2-454B-4376-A061-FF36835E0F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A32E9-35B8-4EF6-8A48-C53E2E1B230B}"/>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238020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3A9D-30BE-4BAA-9F83-9B6803C9AE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AEC199-1275-4845-95D5-EF1787855C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C5E1A5-5D5D-4FC3-B577-E20AF07D03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C8EC2E-D455-4FB0-8AE5-1AC769A3F9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EBD73F-AD44-4E39-9008-4779BEB3DB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E57A94-5010-4C82-96B3-CD5E9F3470D4}"/>
              </a:ext>
            </a:extLst>
          </p:cNvPr>
          <p:cNvSpPr>
            <a:spLocks noGrp="1"/>
          </p:cNvSpPr>
          <p:nvPr>
            <p:ph type="dt" sz="half" idx="10"/>
          </p:nvPr>
        </p:nvSpPr>
        <p:spPr/>
        <p:txBody>
          <a:bodyPr/>
          <a:lstStyle/>
          <a:p>
            <a:fld id="{ACC8C48D-E935-40C3-98F3-C7C65A81915B}" type="datetimeFigureOut">
              <a:rPr lang="en-US" smtClean="0"/>
              <a:t>7/9/2020</a:t>
            </a:fld>
            <a:endParaRPr lang="en-US"/>
          </a:p>
        </p:txBody>
      </p:sp>
      <p:sp>
        <p:nvSpPr>
          <p:cNvPr id="8" name="Footer Placeholder 7">
            <a:extLst>
              <a:ext uri="{FF2B5EF4-FFF2-40B4-BE49-F238E27FC236}">
                <a16:creationId xmlns:a16="http://schemas.microsoft.com/office/drawing/2014/main" id="{57710B2A-9B9E-4D5A-8696-E6B81FDCE2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1D7853-CA3B-4C4B-9893-6C76AFBE3B35}"/>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175852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8F39-9A77-4F42-A08B-17C6BFDB08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7C0F66-0E61-4BBB-8CD4-63E994DCC53A}"/>
              </a:ext>
            </a:extLst>
          </p:cNvPr>
          <p:cNvSpPr>
            <a:spLocks noGrp="1"/>
          </p:cNvSpPr>
          <p:nvPr>
            <p:ph type="dt" sz="half" idx="10"/>
          </p:nvPr>
        </p:nvSpPr>
        <p:spPr/>
        <p:txBody>
          <a:bodyPr/>
          <a:lstStyle/>
          <a:p>
            <a:fld id="{ACC8C48D-E935-40C3-98F3-C7C65A81915B}" type="datetimeFigureOut">
              <a:rPr lang="en-US" smtClean="0"/>
              <a:t>7/9/2020</a:t>
            </a:fld>
            <a:endParaRPr lang="en-US"/>
          </a:p>
        </p:txBody>
      </p:sp>
      <p:sp>
        <p:nvSpPr>
          <p:cNvPr id="4" name="Footer Placeholder 3">
            <a:extLst>
              <a:ext uri="{FF2B5EF4-FFF2-40B4-BE49-F238E27FC236}">
                <a16:creationId xmlns:a16="http://schemas.microsoft.com/office/drawing/2014/main" id="{261EE496-C097-489A-A11D-BC2D0C4807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F031DC-DE8D-4064-888E-04C53D935BDB}"/>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10914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562C6-623C-4F79-914F-4AE0933349B5}"/>
              </a:ext>
            </a:extLst>
          </p:cNvPr>
          <p:cNvSpPr>
            <a:spLocks noGrp="1"/>
          </p:cNvSpPr>
          <p:nvPr>
            <p:ph type="dt" sz="half" idx="10"/>
          </p:nvPr>
        </p:nvSpPr>
        <p:spPr/>
        <p:txBody>
          <a:bodyPr/>
          <a:lstStyle/>
          <a:p>
            <a:fld id="{ACC8C48D-E935-40C3-98F3-C7C65A81915B}" type="datetimeFigureOut">
              <a:rPr lang="en-US" smtClean="0"/>
              <a:t>7/9/2020</a:t>
            </a:fld>
            <a:endParaRPr lang="en-US"/>
          </a:p>
        </p:txBody>
      </p:sp>
      <p:sp>
        <p:nvSpPr>
          <p:cNvPr id="3" name="Footer Placeholder 2">
            <a:extLst>
              <a:ext uri="{FF2B5EF4-FFF2-40B4-BE49-F238E27FC236}">
                <a16:creationId xmlns:a16="http://schemas.microsoft.com/office/drawing/2014/main" id="{E29CA600-7311-463F-913C-2F6E91371D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4F5D29-E206-479A-8965-7CC6A2C0296E}"/>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383598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98669-1FB3-4563-B9E2-EA85F2B88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2554D5-C17D-4623-8E60-464469AE47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E9F8D2-4045-419A-A228-169125F96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83BAE4-2C9F-479D-911B-C091AB48D48E}"/>
              </a:ext>
            </a:extLst>
          </p:cNvPr>
          <p:cNvSpPr>
            <a:spLocks noGrp="1"/>
          </p:cNvSpPr>
          <p:nvPr>
            <p:ph type="dt" sz="half" idx="10"/>
          </p:nvPr>
        </p:nvSpPr>
        <p:spPr/>
        <p:txBody>
          <a:bodyPr/>
          <a:lstStyle/>
          <a:p>
            <a:fld id="{ACC8C48D-E935-40C3-98F3-C7C65A81915B}" type="datetimeFigureOut">
              <a:rPr lang="en-US" smtClean="0"/>
              <a:t>7/9/2020</a:t>
            </a:fld>
            <a:endParaRPr lang="en-US"/>
          </a:p>
        </p:txBody>
      </p:sp>
      <p:sp>
        <p:nvSpPr>
          <p:cNvPr id="6" name="Footer Placeholder 5">
            <a:extLst>
              <a:ext uri="{FF2B5EF4-FFF2-40B4-BE49-F238E27FC236}">
                <a16:creationId xmlns:a16="http://schemas.microsoft.com/office/drawing/2014/main" id="{3D6089AF-269F-43BF-9A51-851A76E72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5D8CB-DC2F-455D-AC1F-B3B12B812367}"/>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286187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227C-84BE-42F4-AF81-002BC8725F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56A88B-C3AE-48C9-B4E1-5FF906D18D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383042-0D3B-4895-B7F7-D6E3D2068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99057A-E55E-4052-916E-C00AD4DA5662}"/>
              </a:ext>
            </a:extLst>
          </p:cNvPr>
          <p:cNvSpPr>
            <a:spLocks noGrp="1"/>
          </p:cNvSpPr>
          <p:nvPr>
            <p:ph type="dt" sz="half" idx="10"/>
          </p:nvPr>
        </p:nvSpPr>
        <p:spPr/>
        <p:txBody>
          <a:bodyPr/>
          <a:lstStyle/>
          <a:p>
            <a:fld id="{ACC8C48D-E935-40C3-98F3-C7C65A81915B}" type="datetimeFigureOut">
              <a:rPr lang="en-US" smtClean="0"/>
              <a:t>7/9/2020</a:t>
            </a:fld>
            <a:endParaRPr lang="en-US"/>
          </a:p>
        </p:txBody>
      </p:sp>
      <p:sp>
        <p:nvSpPr>
          <p:cNvPr id="6" name="Footer Placeholder 5">
            <a:extLst>
              <a:ext uri="{FF2B5EF4-FFF2-40B4-BE49-F238E27FC236}">
                <a16:creationId xmlns:a16="http://schemas.microsoft.com/office/drawing/2014/main" id="{B4036F72-FAEC-4249-9397-A679C5338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DD6C8F-3C88-4BBD-9E27-965A521C20D7}"/>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60391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AA1C4F-4B7B-4037-9747-D462DFD4BB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61D6A6-A023-469A-A71F-967A5D03B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46638-8919-4A1A-8244-E898355B0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8C48D-E935-40C3-98F3-C7C65A81915B}" type="datetimeFigureOut">
              <a:rPr lang="en-US" smtClean="0"/>
              <a:t>7/9/2020</a:t>
            </a:fld>
            <a:endParaRPr lang="en-US"/>
          </a:p>
        </p:txBody>
      </p:sp>
      <p:sp>
        <p:nvSpPr>
          <p:cNvPr id="5" name="Footer Placeholder 4">
            <a:extLst>
              <a:ext uri="{FF2B5EF4-FFF2-40B4-BE49-F238E27FC236}">
                <a16:creationId xmlns:a16="http://schemas.microsoft.com/office/drawing/2014/main" id="{64D7DB4A-E753-4775-8318-765690556F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23B987-E82F-4C4B-A94C-5435B9B16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2E4AB-17E5-4941-B3F2-3A0AC5ABAF78}" type="slidenum">
              <a:rPr lang="en-US" smtClean="0"/>
              <a:t>‹#›</a:t>
            </a:fld>
            <a:endParaRPr lang="en-US"/>
          </a:p>
        </p:txBody>
      </p:sp>
    </p:spTree>
    <p:extLst>
      <p:ext uri="{BB962C8B-B14F-4D97-AF65-F5344CB8AC3E}">
        <p14:creationId xmlns:p14="http://schemas.microsoft.com/office/powerpoint/2010/main" val="831940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josephsmithpapers.org/person/philip-burrough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77B347-FD50-4AD9-978B-FE94F66CB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469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56D39-EE16-48A7-BB8E-F4BA7586A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3" name="Rectangle 2"/>
          <p:cNvSpPr/>
          <p:nvPr/>
        </p:nvSpPr>
        <p:spPr>
          <a:xfrm>
            <a:off x="810440" y="3970825"/>
            <a:ext cx="4404852" cy="2031325"/>
          </a:xfrm>
          <a:prstGeom prst="rect">
            <a:avLst/>
          </a:prstGeom>
        </p:spPr>
        <p:txBody>
          <a:bodyPr wrap="square">
            <a:spAutoFit/>
          </a:bodyPr>
          <a:lstStyle/>
          <a:p>
            <a:r>
              <a:rPr lang="en-US" dirty="0">
                <a:solidFill>
                  <a:schemeClr val="bg1"/>
                </a:solidFill>
              </a:rPr>
              <a:t>If we will remember who we are—sons and daughters of our Heavenly Father; why we are here—to receive our earthly bodies, gain wisdom from our experiences, and endure to the end; and where we are going—to return to our Heavenly Father, we will be able to live by the example given us by our Savior.</a:t>
            </a:r>
          </a:p>
        </p:txBody>
      </p:sp>
      <p:sp>
        <p:nvSpPr>
          <p:cNvPr id="4" name="Rectangle 3"/>
          <p:cNvSpPr/>
          <p:nvPr/>
        </p:nvSpPr>
        <p:spPr>
          <a:xfrm>
            <a:off x="1800235" y="1480097"/>
            <a:ext cx="4572000" cy="1754326"/>
          </a:xfrm>
          <a:prstGeom prst="rect">
            <a:avLst/>
          </a:prstGeom>
        </p:spPr>
        <p:txBody>
          <a:bodyPr>
            <a:spAutoFit/>
          </a:bodyPr>
          <a:lstStyle/>
          <a:p>
            <a:r>
              <a:rPr lang="en-US" dirty="0">
                <a:solidFill>
                  <a:schemeClr val="bg1"/>
                </a:solidFill>
              </a:rPr>
              <a:t>This same motto, “Return with Honor,” can be applied to each of us on our eternal path of progression. Having lived with our Heavenly Father and having come to earth, we must have determination to return with honor to our heavenly home.</a:t>
            </a:r>
          </a:p>
        </p:txBody>
      </p:sp>
      <p:sp>
        <p:nvSpPr>
          <p:cNvPr id="5" name="TextBox 4"/>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Return With Honor</a:t>
            </a:r>
          </a:p>
        </p:txBody>
      </p:sp>
      <p:sp>
        <p:nvSpPr>
          <p:cNvPr id="6" name="Rectangle 5"/>
          <p:cNvSpPr/>
          <p:nvPr/>
        </p:nvSpPr>
        <p:spPr>
          <a:xfrm>
            <a:off x="6590898" y="4714519"/>
            <a:ext cx="4572000" cy="1938992"/>
          </a:xfrm>
          <a:prstGeom prst="rect">
            <a:avLst/>
          </a:prstGeom>
        </p:spPr>
        <p:txBody>
          <a:bodyPr>
            <a:spAutoFit/>
          </a:bodyPr>
          <a:lstStyle/>
          <a:p>
            <a:r>
              <a:rPr lang="en-US" dirty="0">
                <a:solidFill>
                  <a:schemeClr val="bg1"/>
                </a:solidFill>
              </a:rPr>
              <a:t>We can prevent many tragedies in our lives by avoiding poor judgment. In our daily lives we need to develop the ability to detect and prevent actions that can bring about disasters in case we do not recognize invulnerability, </a:t>
            </a:r>
            <a:r>
              <a:rPr lang="en-US" dirty="0" err="1">
                <a:solidFill>
                  <a:schemeClr val="bg1"/>
                </a:solidFill>
              </a:rPr>
              <a:t>machoism</a:t>
            </a:r>
            <a:r>
              <a:rPr lang="en-US" dirty="0">
                <a:solidFill>
                  <a:schemeClr val="bg1"/>
                </a:solidFill>
              </a:rPr>
              <a:t>, anti-authority, and impulsivity.</a:t>
            </a:r>
          </a:p>
          <a:p>
            <a:r>
              <a:rPr lang="en-US" sz="1200" dirty="0">
                <a:solidFill>
                  <a:schemeClr val="bg1"/>
                </a:solidFill>
              </a:rPr>
              <a:t>Elder Robert D. Hales</a:t>
            </a:r>
          </a:p>
        </p:txBody>
      </p:sp>
      <p:pic>
        <p:nvPicPr>
          <p:cNvPr id="9" name="Picture 8">
            <a:extLst>
              <a:ext uri="{FF2B5EF4-FFF2-40B4-BE49-F238E27FC236}">
                <a16:creationId xmlns:a16="http://schemas.microsoft.com/office/drawing/2014/main" id="{F7760A98-DD48-4F88-8338-DD859CD3E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35" y="1335288"/>
            <a:ext cx="5009325" cy="3094423"/>
          </a:xfrm>
          <a:prstGeom prst="rect">
            <a:avLst/>
          </a:prstGeom>
        </p:spPr>
      </p:pic>
      <p:pic>
        <p:nvPicPr>
          <p:cNvPr id="11" name="Picture 10">
            <a:extLst>
              <a:ext uri="{FF2B5EF4-FFF2-40B4-BE49-F238E27FC236}">
                <a16:creationId xmlns:a16="http://schemas.microsoft.com/office/drawing/2014/main" id="{79A5D3EE-F8B2-49C8-A9CD-6B805A4F1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03" y="148375"/>
            <a:ext cx="1409700" cy="1771650"/>
          </a:xfrm>
          <a:prstGeom prst="rect">
            <a:avLst/>
          </a:prstGeom>
        </p:spPr>
      </p:pic>
    </p:spTree>
    <p:extLst>
      <p:ext uri="{BB962C8B-B14F-4D97-AF65-F5344CB8AC3E}">
        <p14:creationId xmlns:p14="http://schemas.microsoft.com/office/powerpoint/2010/main" val="153676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xit" presetSubtype="0" fill="hold" grpId="1" nodeType="with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54F75D-161C-4C7E-B48E-73B002843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4" name="Rectangle 3"/>
          <p:cNvSpPr/>
          <p:nvPr/>
        </p:nvSpPr>
        <p:spPr>
          <a:xfrm>
            <a:off x="1752600" y="1066801"/>
            <a:ext cx="4572000" cy="1200329"/>
          </a:xfrm>
          <a:prstGeom prst="rect">
            <a:avLst/>
          </a:prstGeom>
        </p:spPr>
        <p:txBody>
          <a:bodyPr>
            <a:spAutoFit/>
          </a:bodyPr>
          <a:lstStyle/>
          <a:p>
            <a:r>
              <a:rPr lang="en-US" dirty="0">
                <a:solidFill>
                  <a:schemeClr val="bg1"/>
                </a:solidFill>
              </a:rPr>
              <a:t>He is to “proclaim” His gospel</a:t>
            </a:r>
          </a:p>
          <a:p>
            <a:endParaRPr lang="en-US" dirty="0">
              <a:solidFill>
                <a:schemeClr val="bg1"/>
              </a:solidFill>
            </a:endParaRPr>
          </a:p>
          <a:p>
            <a:r>
              <a:rPr lang="en-US" dirty="0">
                <a:solidFill>
                  <a:schemeClr val="bg1"/>
                </a:solidFill>
              </a:rPr>
              <a:t>He is to go to  Philip </a:t>
            </a:r>
            <a:r>
              <a:rPr lang="en-US" dirty="0" err="1">
                <a:solidFill>
                  <a:schemeClr val="bg1"/>
                </a:solidFill>
              </a:rPr>
              <a:t>Burrough’s</a:t>
            </a:r>
            <a:r>
              <a:rPr lang="en-US" dirty="0">
                <a:solidFill>
                  <a:schemeClr val="bg1"/>
                </a:solidFill>
              </a:rPr>
              <a:t> and preach in the surrounding area</a:t>
            </a:r>
          </a:p>
        </p:txBody>
      </p:sp>
      <p:sp>
        <p:nvSpPr>
          <p:cNvPr id="5" name="TextBox 4"/>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John Whitmer</a:t>
            </a:r>
          </a:p>
        </p:txBody>
      </p:sp>
      <p:sp>
        <p:nvSpPr>
          <p:cNvPr id="6" name="Rectangle 5"/>
          <p:cNvSpPr/>
          <p:nvPr/>
        </p:nvSpPr>
        <p:spPr>
          <a:xfrm>
            <a:off x="5410200" y="3810001"/>
            <a:ext cx="4572000" cy="2585323"/>
          </a:xfrm>
          <a:prstGeom prst="rect">
            <a:avLst/>
          </a:prstGeom>
        </p:spPr>
        <p:txBody>
          <a:bodyPr>
            <a:spAutoFit/>
          </a:bodyPr>
          <a:lstStyle/>
          <a:p>
            <a:r>
              <a:rPr lang="en-US" dirty="0">
                <a:solidFill>
                  <a:schemeClr val="bg1"/>
                </a:solidFill>
              </a:rPr>
              <a:t>John Whitmer assisted in the compilation of the Revelations, and accompanied Oliver Cowdery to Jackson County to superintend the printing of them. He was one of the seven High Priests appointed to preside in the Church in Jackson County. He was Church historian and editor of important Church publications. But he did not remain faithful.” </a:t>
            </a:r>
          </a:p>
          <a:p>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8" name="TextBox 7"/>
          <p:cNvSpPr txBox="1"/>
          <p:nvPr/>
        </p:nvSpPr>
        <p:spPr>
          <a:xfrm>
            <a:off x="108155" y="6424198"/>
            <a:ext cx="2514600" cy="369332"/>
          </a:xfrm>
          <a:prstGeom prst="rect">
            <a:avLst/>
          </a:prstGeom>
          <a:noFill/>
        </p:spPr>
        <p:txBody>
          <a:bodyPr wrap="square" rtlCol="0">
            <a:spAutoFit/>
          </a:bodyPr>
          <a:lstStyle/>
          <a:p>
            <a:r>
              <a:rPr lang="en-US" dirty="0">
                <a:solidFill>
                  <a:schemeClr val="bg1"/>
                </a:solidFill>
              </a:rPr>
              <a:t>D&amp;C 30:9-11</a:t>
            </a:r>
          </a:p>
        </p:txBody>
      </p:sp>
      <p:sp>
        <p:nvSpPr>
          <p:cNvPr id="10" name="Rectangle 9"/>
          <p:cNvSpPr/>
          <p:nvPr/>
        </p:nvSpPr>
        <p:spPr>
          <a:xfrm>
            <a:off x="5715000" y="2133601"/>
            <a:ext cx="4572000" cy="1200329"/>
          </a:xfrm>
          <a:prstGeom prst="rect">
            <a:avLst/>
          </a:prstGeom>
        </p:spPr>
        <p:txBody>
          <a:bodyPr>
            <a:spAutoFit/>
          </a:bodyPr>
          <a:lstStyle/>
          <a:p>
            <a:r>
              <a:rPr lang="en-US" dirty="0">
                <a:solidFill>
                  <a:schemeClr val="bg1"/>
                </a:solidFill>
              </a:rPr>
              <a:t>The Burroughs family lived about seven miles north of the </a:t>
            </a:r>
            <a:r>
              <a:rPr lang="en-US" dirty="0" err="1">
                <a:solidFill>
                  <a:schemeClr val="bg1"/>
                </a:solidFill>
              </a:rPr>
              <a:t>Whitmers</a:t>
            </a:r>
            <a:r>
              <a:rPr lang="en-US" dirty="0">
                <a:solidFill>
                  <a:schemeClr val="bg1"/>
                </a:solidFill>
              </a:rPr>
              <a:t>. His wife was a member of the Church, but there is no record of Philip’s membership.</a:t>
            </a:r>
          </a:p>
        </p:txBody>
      </p:sp>
      <p:pic>
        <p:nvPicPr>
          <p:cNvPr id="7" name="Picture 6">
            <a:extLst>
              <a:ext uri="{FF2B5EF4-FFF2-40B4-BE49-F238E27FC236}">
                <a16:creationId xmlns:a16="http://schemas.microsoft.com/office/drawing/2014/main" id="{0DD61589-C4D6-43F4-9ED1-3061234EF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845" y="2800328"/>
            <a:ext cx="2950464" cy="3090672"/>
          </a:xfrm>
          <a:prstGeom prst="rect">
            <a:avLst/>
          </a:prstGeom>
        </p:spPr>
      </p:pic>
      <p:grpSp>
        <p:nvGrpSpPr>
          <p:cNvPr id="12" name="Group 11">
            <a:extLst>
              <a:ext uri="{FF2B5EF4-FFF2-40B4-BE49-F238E27FC236}">
                <a16:creationId xmlns:a16="http://schemas.microsoft.com/office/drawing/2014/main" id="{808E11C3-627A-42C3-BCB0-19813240DAE3}"/>
              </a:ext>
            </a:extLst>
          </p:cNvPr>
          <p:cNvGrpSpPr/>
          <p:nvPr/>
        </p:nvGrpSpPr>
        <p:grpSpPr>
          <a:xfrm>
            <a:off x="10412361" y="2800328"/>
            <a:ext cx="1447800" cy="3657600"/>
            <a:chOff x="2514600" y="614596"/>
            <a:chExt cx="1600200" cy="4218363"/>
          </a:xfrm>
        </p:grpSpPr>
        <p:sp>
          <p:nvSpPr>
            <p:cNvPr id="13" name="Oval 12">
              <a:extLst>
                <a:ext uri="{FF2B5EF4-FFF2-40B4-BE49-F238E27FC236}">
                  <a16:creationId xmlns:a16="http://schemas.microsoft.com/office/drawing/2014/main" id="{BBD7C09D-4793-4BA5-80B7-8E3C0BA442EE}"/>
                </a:ext>
              </a:extLst>
            </p:cNvPr>
            <p:cNvSpPr/>
            <p:nvPr/>
          </p:nvSpPr>
          <p:spPr>
            <a:xfrm rot="2704841" flipH="1">
              <a:off x="2797168" y="4420773"/>
              <a:ext cx="27103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AEA20E1A-61E2-42B0-BA66-D1E06D1F580A}"/>
                </a:ext>
              </a:extLst>
            </p:cNvPr>
            <p:cNvSpPr/>
            <p:nvPr/>
          </p:nvSpPr>
          <p:spPr>
            <a:xfrm rot="11345926">
              <a:off x="2649690" y="614596"/>
              <a:ext cx="1240011" cy="1219200"/>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E38972A5-F612-4907-B949-5998BE074127}"/>
                </a:ext>
              </a:extLst>
            </p:cNvPr>
            <p:cNvSpPr/>
            <p:nvPr/>
          </p:nvSpPr>
          <p:spPr>
            <a:xfrm>
              <a:off x="2819400" y="19812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3755D51-8E3D-49B6-815B-566E41F04EA1}"/>
                </a:ext>
              </a:extLst>
            </p:cNvPr>
            <p:cNvSpPr/>
            <p:nvPr/>
          </p:nvSpPr>
          <p:spPr>
            <a:xfrm rot="17610301" flipH="1">
              <a:off x="3415467" y="4408926"/>
              <a:ext cx="218726"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517D417-66F0-49B0-B716-82D72D49A669}"/>
                </a:ext>
              </a:extLst>
            </p:cNvPr>
            <p:cNvSpPr/>
            <p:nvPr/>
          </p:nvSpPr>
          <p:spPr>
            <a:xfrm>
              <a:off x="2514600" y="29948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855943-F3B1-490C-9CE4-B83DF82FB6A8}"/>
                </a:ext>
              </a:extLst>
            </p:cNvPr>
            <p:cNvSpPr/>
            <p:nvPr/>
          </p:nvSpPr>
          <p:spPr>
            <a:xfrm>
              <a:off x="3794760" y="29948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a:extLst>
                <a:ext uri="{FF2B5EF4-FFF2-40B4-BE49-F238E27FC236}">
                  <a16:creationId xmlns:a16="http://schemas.microsoft.com/office/drawing/2014/main" id="{A2CFA859-78E4-4E26-8413-4593E6B84BA8}"/>
                </a:ext>
              </a:extLst>
            </p:cNvPr>
            <p:cNvSpPr/>
            <p:nvPr/>
          </p:nvSpPr>
          <p:spPr>
            <a:xfrm rot="9438105" flipH="1">
              <a:off x="3506507" y="1948029"/>
              <a:ext cx="481590" cy="1288263"/>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9">
              <a:extLst>
                <a:ext uri="{FF2B5EF4-FFF2-40B4-BE49-F238E27FC236}">
                  <a16:creationId xmlns:a16="http://schemas.microsoft.com/office/drawing/2014/main" id="{299A4A9D-803B-4441-AEB7-A865BF518470}"/>
                </a:ext>
              </a:extLst>
            </p:cNvPr>
            <p:cNvSpPr/>
            <p:nvPr/>
          </p:nvSpPr>
          <p:spPr>
            <a:xfrm rot="11918038">
              <a:off x="2592311" y="1946588"/>
              <a:ext cx="481590" cy="1348716"/>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a:extLst>
                <a:ext uri="{FF2B5EF4-FFF2-40B4-BE49-F238E27FC236}">
                  <a16:creationId xmlns:a16="http://schemas.microsoft.com/office/drawing/2014/main" id="{8989D92B-6770-4CA6-9979-A08412BE7CB2}"/>
                </a:ext>
              </a:extLst>
            </p:cNvPr>
            <p:cNvSpPr/>
            <p:nvPr/>
          </p:nvSpPr>
          <p:spPr>
            <a:xfrm rot="10800000">
              <a:off x="2706624" y="3346469"/>
              <a:ext cx="704088" cy="1336208"/>
            </a:xfrm>
            <a:prstGeom prst="flowChartManualOperation">
              <a:avLst/>
            </a:prstGeom>
            <a:solidFill>
              <a:srgbClr val="BC8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21">
              <a:extLst>
                <a:ext uri="{FF2B5EF4-FFF2-40B4-BE49-F238E27FC236}">
                  <a16:creationId xmlns:a16="http://schemas.microsoft.com/office/drawing/2014/main" id="{EB1F0FDD-0B93-42D1-96C7-64D637BC2366}"/>
                </a:ext>
              </a:extLst>
            </p:cNvPr>
            <p:cNvSpPr/>
            <p:nvPr/>
          </p:nvSpPr>
          <p:spPr>
            <a:xfrm rot="10800000">
              <a:off x="3154680" y="3346469"/>
              <a:ext cx="704088" cy="1336208"/>
            </a:xfrm>
            <a:prstGeom prst="flowChartManualOperation">
              <a:avLst/>
            </a:prstGeom>
            <a:solidFill>
              <a:srgbClr val="BC8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75">
              <a:extLst>
                <a:ext uri="{FF2B5EF4-FFF2-40B4-BE49-F238E27FC236}">
                  <a16:creationId xmlns:a16="http://schemas.microsoft.com/office/drawing/2014/main" id="{2B44756C-376E-4C25-BF72-035DC1D1FC9B}"/>
                </a:ext>
              </a:extLst>
            </p:cNvPr>
            <p:cNvSpPr/>
            <p:nvPr/>
          </p:nvSpPr>
          <p:spPr>
            <a:xfrm>
              <a:off x="2770632" y="3205816"/>
              <a:ext cx="1024128" cy="140653"/>
            </a:xfrm>
            <a:prstGeom prst="roundRect">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F6F62B3-8A63-4693-B1D3-417F8A5BD0C9}"/>
                </a:ext>
              </a:extLst>
            </p:cNvPr>
            <p:cNvSpPr/>
            <p:nvPr/>
          </p:nvSpPr>
          <p:spPr>
            <a:xfrm>
              <a:off x="3154680" y="3205816"/>
              <a:ext cx="256032" cy="14065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499277F4-DDB7-4A22-A34C-938F4BBC93A2}"/>
                </a:ext>
              </a:extLst>
            </p:cNvPr>
            <p:cNvSpPr/>
            <p:nvPr/>
          </p:nvSpPr>
          <p:spPr>
            <a:xfrm>
              <a:off x="2743200" y="1905000"/>
              <a:ext cx="609600" cy="1295400"/>
            </a:xfrm>
            <a:prstGeom prst="trapezoid">
              <a:avLst>
                <a:gd name="adj" fmla="val 3235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281265DF-82A7-4A89-A173-B50ED12EE8B0}"/>
                </a:ext>
              </a:extLst>
            </p:cNvPr>
            <p:cNvSpPr/>
            <p:nvPr/>
          </p:nvSpPr>
          <p:spPr>
            <a:xfrm>
              <a:off x="3200400" y="1905000"/>
              <a:ext cx="609600" cy="1295400"/>
            </a:xfrm>
            <a:prstGeom prst="trapezoid">
              <a:avLst>
                <a:gd name="adj" fmla="val 30882"/>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5">
              <a:extLst>
                <a:ext uri="{FF2B5EF4-FFF2-40B4-BE49-F238E27FC236}">
                  <a16:creationId xmlns:a16="http://schemas.microsoft.com/office/drawing/2014/main" id="{05C4FE31-8237-4CED-B9FB-FDC34E54E71E}"/>
                </a:ext>
              </a:extLst>
            </p:cNvPr>
            <p:cNvSpPr/>
            <p:nvPr/>
          </p:nvSpPr>
          <p:spPr>
            <a:xfrm>
              <a:off x="2743200" y="685800"/>
              <a:ext cx="1027176"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322BA3F-4F99-4D21-B191-3F23BEBD4C8F}"/>
                </a:ext>
              </a:extLst>
            </p:cNvPr>
            <p:cNvSpPr/>
            <p:nvPr/>
          </p:nvSpPr>
          <p:spPr>
            <a:xfrm>
              <a:off x="3124200" y="3352800"/>
              <a:ext cx="381000" cy="304800"/>
            </a:xfrm>
            <a:prstGeom prst="ellipse">
              <a:avLst/>
            </a:prstGeom>
            <a:solidFill>
              <a:srgbClr val="BC8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B096E89-F1E2-44A3-9925-20D7D7A5DFE3}"/>
                </a:ext>
              </a:extLst>
            </p:cNvPr>
            <p:cNvSpPr/>
            <p:nvPr/>
          </p:nvSpPr>
          <p:spPr>
            <a:xfrm>
              <a:off x="3169024" y="2702859"/>
              <a:ext cx="228600" cy="9144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B4E44D7-6A78-4D51-B18B-9D3E9BEBF3DC}"/>
                </a:ext>
              </a:extLst>
            </p:cNvPr>
            <p:cNvSpPr/>
            <p:nvPr/>
          </p:nvSpPr>
          <p:spPr>
            <a:xfrm>
              <a:off x="3177988" y="2909047"/>
              <a:ext cx="228600" cy="9144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a:extLst>
                <a:ext uri="{FF2B5EF4-FFF2-40B4-BE49-F238E27FC236}">
                  <a16:creationId xmlns:a16="http://schemas.microsoft.com/office/drawing/2014/main" id="{87C2883B-9888-4B61-9B3C-6A23BC4EAF8E}"/>
                </a:ext>
              </a:extLst>
            </p:cNvPr>
            <p:cNvSpPr/>
            <p:nvPr/>
          </p:nvSpPr>
          <p:spPr>
            <a:xfrm rot="11345926">
              <a:off x="2881991" y="1520382"/>
              <a:ext cx="764462" cy="695210"/>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5">
              <a:extLst>
                <a:ext uri="{FF2B5EF4-FFF2-40B4-BE49-F238E27FC236}">
                  <a16:creationId xmlns:a16="http://schemas.microsoft.com/office/drawing/2014/main" id="{270C2386-0D0D-43B0-BFD9-2AE1C26275D3}"/>
                </a:ext>
              </a:extLst>
            </p:cNvPr>
            <p:cNvSpPr/>
            <p:nvPr/>
          </p:nvSpPr>
          <p:spPr>
            <a:xfrm>
              <a:off x="3048000" y="1676400"/>
              <a:ext cx="3810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C60F3827-3120-42B7-9FB7-85EF5BCB14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47" y="104340"/>
            <a:ext cx="1286506" cy="980195"/>
          </a:xfrm>
          <a:prstGeom prst="rect">
            <a:avLst/>
          </a:prstGeom>
        </p:spPr>
      </p:pic>
    </p:spTree>
    <p:extLst>
      <p:ext uri="{BB962C8B-B14F-4D97-AF65-F5344CB8AC3E}">
        <p14:creationId xmlns:p14="http://schemas.microsoft.com/office/powerpoint/2010/main" val="147200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icture 188">
            <a:extLst>
              <a:ext uri="{FF2B5EF4-FFF2-40B4-BE49-F238E27FC236}">
                <a16:creationId xmlns:a16="http://schemas.microsoft.com/office/drawing/2014/main" id="{6632F93B-918C-47B0-A1C0-EA71526B8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6" name="TextBox 5"/>
          <p:cNvSpPr txBox="1"/>
          <p:nvPr/>
        </p:nvSpPr>
        <p:spPr>
          <a:xfrm>
            <a:off x="1524000" y="0"/>
            <a:ext cx="9144000" cy="923330"/>
          </a:xfrm>
          <a:prstGeom prst="rect">
            <a:avLst/>
          </a:prstGeom>
          <a:noFill/>
        </p:spPr>
        <p:txBody>
          <a:bodyPr wrap="square" rtlCol="0">
            <a:spAutoFit/>
          </a:bodyPr>
          <a:lstStyle/>
          <a:p>
            <a:pPr algn="ctr">
              <a:tabLst>
                <a:tab pos="8404225" algn="l"/>
              </a:tabLst>
            </a:pPr>
            <a:r>
              <a:rPr lang="en-US" sz="5400" dirty="0">
                <a:solidFill>
                  <a:schemeClr val="bg1"/>
                </a:solidFill>
                <a:latin typeface="Candara" pitchFamily="34" charset="0"/>
              </a:rPr>
              <a:t>Where Should Our Minds Be?</a:t>
            </a:r>
          </a:p>
        </p:txBody>
      </p:sp>
      <p:grpSp>
        <p:nvGrpSpPr>
          <p:cNvPr id="13" name="Group 28"/>
          <p:cNvGrpSpPr/>
          <p:nvPr/>
        </p:nvGrpSpPr>
        <p:grpSpPr>
          <a:xfrm>
            <a:off x="5105400" y="2667001"/>
            <a:ext cx="958542" cy="2388835"/>
            <a:chOff x="3642609" y="950626"/>
            <a:chExt cx="1184223" cy="2966779"/>
          </a:xfrm>
        </p:grpSpPr>
        <p:sp>
          <p:nvSpPr>
            <p:cNvPr id="141" name="Oval 140"/>
            <p:cNvSpPr/>
            <p:nvPr/>
          </p:nvSpPr>
          <p:spPr>
            <a:xfrm>
              <a:off x="3768777" y="950626"/>
              <a:ext cx="990600" cy="990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114800" y="1828800"/>
              <a:ext cx="304800" cy="15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5400000">
              <a:off x="4124793" y="1651416"/>
              <a:ext cx="219856" cy="11842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
            <p:cNvSpPr/>
            <p:nvPr/>
          </p:nvSpPr>
          <p:spPr>
            <a:xfrm rot="2536077">
              <a:off x="3890728" y="3016794"/>
              <a:ext cx="255340" cy="90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
            <p:cNvSpPr/>
            <p:nvPr/>
          </p:nvSpPr>
          <p:spPr>
            <a:xfrm rot="19063923" flipH="1">
              <a:off x="4384481" y="3016794"/>
              <a:ext cx="255340" cy="90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6641210" y="3962399"/>
            <a:ext cx="3537216" cy="2465204"/>
            <a:chOff x="2561390" y="990599"/>
            <a:chExt cx="4317397" cy="3008938"/>
          </a:xfrm>
        </p:grpSpPr>
        <p:grpSp>
          <p:nvGrpSpPr>
            <p:cNvPr id="103" name="Group 1"/>
            <p:cNvGrpSpPr/>
            <p:nvPr/>
          </p:nvGrpSpPr>
          <p:grpSpPr>
            <a:xfrm>
              <a:off x="3810000" y="990599"/>
              <a:ext cx="1881778" cy="2417657"/>
              <a:chOff x="2819400" y="3657600"/>
              <a:chExt cx="1447800" cy="2154285"/>
            </a:xfrm>
          </p:grpSpPr>
          <p:sp>
            <p:nvSpPr>
              <p:cNvPr id="130" name="TextBox 2"/>
              <p:cNvSpPr txBox="1"/>
              <p:nvPr/>
            </p:nvSpPr>
            <p:spPr>
              <a:xfrm>
                <a:off x="3875248" y="5410200"/>
                <a:ext cx="173476" cy="401685"/>
              </a:xfrm>
              <a:prstGeom prst="rect">
                <a:avLst/>
              </a:prstGeom>
              <a:noFill/>
            </p:spPr>
            <p:txBody>
              <a:bodyPr wrap="none" rtlCol="0">
                <a:spAutoFit/>
              </a:bodyPr>
              <a:lstStyle/>
              <a:p>
                <a:pPr algn="ctr"/>
                <a:endParaRPr lang="en-US" dirty="0">
                  <a:latin typeface="Comic Sans MS" pitchFamily="66" charset="0"/>
                </a:endParaRPr>
              </a:p>
            </p:txBody>
          </p:sp>
          <p:sp>
            <p:nvSpPr>
              <p:cNvPr id="131" name="Rectangle 3"/>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4"/>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5"/>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C000"/>
                    </a:solidFill>
                    <a:latin typeface="Colonna MT" pitchFamily="82" charset="0"/>
                  </a:rPr>
                  <a:t>The Holy Bible</a:t>
                </a:r>
              </a:p>
            </p:txBody>
          </p:sp>
          <p:sp>
            <p:nvSpPr>
              <p:cNvPr id="134" name="Rectangle 6"/>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7"/>
            <p:cNvGrpSpPr/>
            <p:nvPr/>
          </p:nvGrpSpPr>
          <p:grpSpPr>
            <a:xfrm rot="1664940">
              <a:off x="4920625" y="2018337"/>
              <a:ext cx="1958162" cy="1981200"/>
              <a:chOff x="685801" y="3352800"/>
              <a:chExt cx="1958162" cy="1981200"/>
            </a:xfrm>
          </p:grpSpPr>
          <p:grpSp>
            <p:nvGrpSpPr>
              <p:cNvPr id="115" name="Group 32"/>
              <p:cNvGrpSpPr/>
              <p:nvPr/>
            </p:nvGrpSpPr>
            <p:grpSpPr>
              <a:xfrm>
                <a:off x="685801" y="3352800"/>
                <a:ext cx="1958162" cy="1981200"/>
                <a:chOff x="2494858" y="2667000"/>
                <a:chExt cx="3886200" cy="3931920"/>
              </a:xfrm>
            </p:grpSpPr>
            <p:grpSp>
              <p:nvGrpSpPr>
                <p:cNvPr id="118" name="Group 13"/>
                <p:cNvGrpSpPr/>
                <p:nvPr/>
              </p:nvGrpSpPr>
              <p:grpSpPr>
                <a:xfrm>
                  <a:off x="3048000" y="2667000"/>
                  <a:ext cx="2971800" cy="3931920"/>
                  <a:chOff x="152400" y="152400"/>
                  <a:chExt cx="4953000" cy="6553200"/>
                </a:xfrm>
              </p:grpSpPr>
              <p:sp>
                <p:nvSpPr>
                  <p:cNvPr id="122" name="Rounded Rectangle 121"/>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7"/>
                  <p:cNvSpPr/>
                  <p:nvPr/>
                </p:nvSpPr>
                <p:spPr>
                  <a:xfrm>
                    <a:off x="152400" y="152400"/>
                    <a:ext cx="4648199"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extBox 118"/>
                <p:cNvSpPr txBox="1"/>
                <p:nvPr/>
              </p:nvSpPr>
              <p:spPr>
                <a:xfrm>
                  <a:off x="2494858" y="3544738"/>
                  <a:ext cx="3886200" cy="1341976"/>
                </a:xfrm>
                <a:prstGeom prst="rect">
                  <a:avLst/>
                </a:prstGeom>
                <a:noFill/>
              </p:spPr>
              <p:txBody>
                <a:bodyPr wrap="square" rtlCol="0">
                  <a:spAutoFit/>
                </a:bodyPr>
                <a:lstStyle/>
                <a:p>
                  <a:pPr algn="ctr"/>
                  <a:r>
                    <a:rPr lang="en-US" sz="1000" dirty="0">
                      <a:solidFill>
                        <a:srgbClr val="FFC000"/>
                      </a:solidFill>
                      <a:latin typeface="Californian FB" pitchFamily="18" charset="0"/>
                    </a:rPr>
                    <a:t>Doctrine</a:t>
                  </a:r>
                </a:p>
                <a:p>
                  <a:pPr algn="ctr"/>
                  <a:r>
                    <a:rPr lang="en-US" sz="1000" dirty="0">
                      <a:solidFill>
                        <a:srgbClr val="FFC000"/>
                      </a:solidFill>
                      <a:latin typeface="Californian FB" pitchFamily="18" charset="0"/>
                    </a:rPr>
                    <a:t>And</a:t>
                  </a:r>
                </a:p>
                <a:p>
                  <a:pPr algn="ctr"/>
                  <a:r>
                    <a:rPr lang="en-US" sz="1000" dirty="0">
                      <a:solidFill>
                        <a:srgbClr val="FFC000"/>
                      </a:solidFill>
                      <a:latin typeface="Californian FB" pitchFamily="18" charset="0"/>
                    </a:rPr>
                    <a:t>Covenants</a:t>
                  </a:r>
                </a:p>
              </p:txBody>
            </p:sp>
            <p:sp>
              <p:nvSpPr>
                <p:cNvPr id="120" name="TextBox 119"/>
                <p:cNvSpPr txBox="1"/>
                <p:nvPr/>
              </p:nvSpPr>
              <p:spPr>
                <a:xfrm>
                  <a:off x="3124200" y="5017030"/>
                  <a:ext cx="2667000" cy="820096"/>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21" name="Straight Connector 14"/>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6" name="Straight Connector 115"/>
              <p:cNvCxnSpPr/>
              <p:nvPr/>
            </p:nvCxnSpPr>
            <p:spPr>
              <a:xfrm>
                <a:off x="1138517" y="3810000"/>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102659" y="4473389"/>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05" name="Group 18"/>
            <p:cNvGrpSpPr/>
            <p:nvPr/>
          </p:nvGrpSpPr>
          <p:grpSpPr>
            <a:xfrm rot="20047769">
              <a:off x="2561390" y="1783403"/>
              <a:ext cx="2038882" cy="2040119"/>
              <a:chOff x="2621333" y="2667000"/>
              <a:chExt cx="3886200" cy="3931920"/>
            </a:xfrm>
          </p:grpSpPr>
          <p:grpSp>
            <p:nvGrpSpPr>
              <p:cNvPr id="106" name="Group 13"/>
              <p:cNvGrpSpPr/>
              <p:nvPr/>
            </p:nvGrpSpPr>
            <p:grpSpPr>
              <a:xfrm>
                <a:off x="3048000" y="2667000"/>
                <a:ext cx="2971800" cy="3931920"/>
                <a:chOff x="152400" y="152400"/>
                <a:chExt cx="4953000" cy="6553200"/>
              </a:xfrm>
            </p:grpSpPr>
            <p:sp>
              <p:nvSpPr>
                <p:cNvPr id="112" name="Rounded Rectangle 111"/>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TextBox 106"/>
              <p:cNvSpPr txBox="1"/>
              <p:nvPr/>
            </p:nvSpPr>
            <p:spPr>
              <a:xfrm>
                <a:off x="2621333" y="3296409"/>
                <a:ext cx="3886200" cy="1520423"/>
              </a:xfrm>
              <a:prstGeom prst="rect">
                <a:avLst/>
              </a:prstGeom>
              <a:noFill/>
            </p:spPr>
            <p:txBody>
              <a:bodyPr wrap="square" rtlCol="0">
                <a:spAutoFit/>
              </a:bodyPr>
              <a:lstStyle/>
              <a:p>
                <a:pPr algn="ctr"/>
                <a:r>
                  <a:rPr lang="en-US" sz="900" dirty="0">
                    <a:solidFill>
                      <a:srgbClr val="FFC000"/>
                    </a:solidFill>
                    <a:latin typeface="Californian FB" pitchFamily="18" charset="0"/>
                  </a:rPr>
                  <a:t>The </a:t>
                </a:r>
              </a:p>
              <a:p>
                <a:pPr algn="ctr"/>
                <a:r>
                  <a:rPr lang="en-US" sz="900" dirty="0">
                    <a:solidFill>
                      <a:srgbClr val="FFC000"/>
                    </a:solidFill>
                    <a:latin typeface="Californian FB" pitchFamily="18" charset="0"/>
                  </a:rPr>
                  <a:t>Book</a:t>
                </a:r>
              </a:p>
              <a:p>
                <a:pPr algn="ctr"/>
                <a:r>
                  <a:rPr lang="en-US" sz="900" dirty="0">
                    <a:solidFill>
                      <a:srgbClr val="FFC000"/>
                    </a:solidFill>
                    <a:latin typeface="Californian FB" pitchFamily="18" charset="0"/>
                  </a:rPr>
                  <a:t> of </a:t>
                </a:r>
              </a:p>
              <a:p>
                <a:pPr algn="ctr"/>
                <a:r>
                  <a:rPr lang="en-US" sz="900" dirty="0">
                    <a:solidFill>
                      <a:srgbClr val="FFC000"/>
                    </a:solidFill>
                    <a:latin typeface="Californian FB" pitchFamily="18" charset="0"/>
                  </a:rPr>
                  <a:t>Mormon</a:t>
                </a:r>
              </a:p>
            </p:txBody>
          </p:sp>
          <p:sp>
            <p:nvSpPr>
              <p:cNvPr id="108" name="TextBox 107"/>
              <p:cNvSpPr txBox="1"/>
              <p:nvPr/>
            </p:nvSpPr>
            <p:spPr>
              <a:xfrm>
                <a:off x="3124199" y="5164303"/>
                <a:ext cx="2667001" cy="651610"/>
              </a:xfrm>
              <a:prstGeom prst="rect">
                <a:avLst/>
              </a:prstGeom>
              <a:noFill/>
            </p:spPr>
            <p:txBody>
              <a:bodyPr wrap="square" rtlCol="0">
                <a:spAutoFit/>
              </a:bodyPr>
              <a:lstStyle/>
              <a:p>
                <a:pPr algn="ctr"/>
                <a:r>
                  <a:rPr lang="en-US" sz="600" dirty="0">
                    <a:solidFill>
                      <a:srgbClr val="FFC000"/>
                    </a:solidFill>
                    <a:latin typeface="Californian FB" pitchFamily="18" charset="0"/>
                  </a:rPr>
                  <a:t>ANOTHER TESTAMENT </a:t>
                </a:r>
              </a:p>
              <a:p>
                <a:pPr algn="ctr"/>
                <a:r>
                  <a:rPr lang="en-US" sz="600" dirty="0">
                    <a:solidFill>
                      <a:srgbClr val="FFC000"/>
                    </a:solidFill>
                    <a:latin typeface="Californian FB" pitchFamily="18" charset="0"/>
                  </a:rPr>
                  <a:t>OF JESUS CHRIST</a:t>
                </a:r>
              </a:p>
            </p:txBody>
          </p:sp>
          <p:cxnSp>
            <p:nvCxnSpPr>
              <p:cNvPr id="109" name="Straight Connector 108"/>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15" name="Group 39"/>
          <p:cNvGrpSpPr/>
          <p:nvPr/>
        </p:nvGrpSpPr>
        <p:grpSpPr>
          <a:xfrm>
            <a:off x="3048000" y="3733800"/>
            <a:ext cx="1592356" cy="2209800"/>
            <a:chOff x="2514600" y="685800"/>
            <a:chExt cx="3733800" cy="5181600"/>
          </a:xfrm>
        </p:grpSpPr>
        <p:sp>
          <p:nvSpPr>
            <p:cNvPr id="216" name="Rectangle 215"/>
            <p:cNvSpPr/>
            <p:nvPr/>
          </p:nvSpPr>
          <p:spPr>
            <a:xfrm>
              <a:off x="2514600" y="4395355"/>
              <a:ext cx="3733800" cy="139584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3109843" y="3321627"/>
              <a:ext cx="2489200" cy="10737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Manual Operation 217"/>
            <p:cNvSpPr/>
            <p:nvPr/>
          </p:nvSpPr>
          <p:spPr>
            <a:xfrm rot="10800000">
              <a:off x="3975652" y="2033155"/>
              <a:ext cx="757583" cy="1288473"/>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Extract 218"/>
            <p:cNvSpPr/>
            <p:nvPr/>
          </p:nvSpPr>
          <p:spPr>
            <a:xfrm>
              <a:off x="4267200" y="1066800"/>
              <a:ext cx="228600" cy="966355"/>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Delay 219"/>
            <p:cNvSpPr/>
            <p:nvPr/>
          </p:nvSpPr>
          <p:spPr>
            <a:xfrm rot="16200000">
              <a:off x="3221696" y="3696365"/>
              <a:ext cx="912668" cy="270565"/>
            </a:xfrm>
            <a:prstGeom prst="flowChartDelay">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lowchart: Delay 220"/>
            <p:cNvSpPr/>
            <p:nvPr/>
          </p:nvSpPr>
          <p:spPr>
            <a:xfrm rot="16200000">
              <a:off x="4574522" y="3696365"/>
              <a:ext cx="912668" cy="270565"/>
            </a:xfrm>
            <a:prstGeom prst="flowChartDelay">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2947504" y="4502727"/>
              <a:ext cx="216452" cy="1020041"/>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3326296" y="4502727"/>
              <a:ext cx="216452" cy="1020041"/>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5599043" y="4502727"/>
              <a:ext cx="216452" cy="1020041"/>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5220252" y="4502727"/>
              <a:ext cx="216452" cy="1020041"/>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lowchart: Delay 225"/>
            <p:cNvSpPr/>
            <p:nvPr/>
          </p:nvSpPr>
          <p:spPr>
            <a:xfrm rot="16200000">
              <a:off x="3952009" y="5010828"/>
              <a:ext cx="858982" cy="487017"/>
            </a:xfrm>
            <a:prstGeom prst="flowChartDelay">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Hexagon 226"/>
            <p:cNvSpPr/>
            <p:nvPr/>
          </p:nvSpPr>
          <p:spPr>
            <a:xfrm>
              <a:off x="4246217" y="4449041"/>
              <a:ext cx="324678" cy="322118"/>
            </a:xfrm>
            <a:prstGeom prst="hexag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Hexagon 227"/>
            <p:cNvSpPr/>
            <p:nvPr/>
          </p:nvSpPr>
          <p:spPr>
            <a:xfrm>
              <a:off x="4724400" y="4648200"/>
              <a:ext cx="197678" cy="190500"/>
            </a:xfrm>
            <a:prstGeom prst="hexag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32"/>
            <p:cNvGrpSpPr/>
            <p:nvPr/>
          </p:nvGrpSpPr>
          <p:grpSpPr>
            <a:xfrm>
              <a:off x="4267200" y="685800"/>
              <a:ext cx="152400" cy="457200"/>
              <a:chOff x="5678236" y="412840"/>
              <a:chExt cx="1408364" cy="2939960"/>
            </a:xfrm>
            <a:solidFill>
              <a:srgbClr val="FFC000"/>
            </a:solidFill>
          </p:grpSpPr>
          <p:sp>
            <p:nvSpPr>
              <p:cNvPr id="235" name="Flowchart: Manual Operation 234"/>
              <p:cNvSpPr/>
              <p:nvPr/>
            </p:nvSpPr>
            <p:spPr>
              <a:xfrm rot="10800000">
                <a:off x="6781800" y="2286000"/>
                <a:ext cx="228600" cy="990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lowchart: Manual Operation 235"/>
              <p:cNvSpPr/>
              <p:nvPr/>
            </p:nvSpPr>
            <p:spPr>
              <a:xfrm rot="10800000">
                <a:off x="6477000" y="2286000"/>
                <a:ext cx="228600" cy="990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lowchart: Manual Operation 236"/>
              <p:cNvSpPr/>
              <p:nvPr/>
            </p:nvSpPr>
            <p:spPr>
              <a:xfrm rot="10800000">
                <a:off x="6400800" y="1371600"/>
                <a:ext cx="685800" cy="1371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rot="18106528">
                <a:off x="6071408" y="512163"/>
                <a:ext cx="106562" cy="71856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Extract 238"/>
              <p:cNvSpPr/>
              <p:nvPr/>
            </p:nvSpPr>
            <p:spPr>
              <a:xfrm rot="7647935">
                <a:off x="5575364" y="515712"/>
                <a:ext cx="469722" cy="263978"/>
              </a:xfrm>
              <a:prstGeom prst="flowChartExtra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6400800" y="685800"/>
                <a:ext cx="685800" cy="685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Bent-Up Arrow 240"/>
              <p:cNvSpPr/>
              <p:nvPr/>
            </p:nvSpPr>
            <p:spPr>
              <a:xfrm rot="9969438" flipV="1">
                <a:off x="6014121" y="846939"/>
                <a:ext cx="793274" cy="685800"/>
              </a:xfrm>
              <a:prstGeom prst="bentUpArrow">
                <a:avLst>
                  <a:gd name="adj1" fmla="val 25000"/>
                  <a:gd name="adj2" fmla="val 18819"/>
                  <a:gd name="adj3" fmla="val 25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6400800" y="3124200"/>
                <a:ext cx="685800" cy="2286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0" name="Rectangle 229"/>
            <p:cNvSpPr/>
            <p:nvPr/>
          </p:nvSpPr>
          <p:spPr>
            <a:xfrm>
              <a:off x="4038600" y="5562600"/>
              <a:ext cx="685800" cy="152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3962400" y="5715000"/>
              <a:ext cx="838200" cy="152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3429000" y="4267200"/>
              <a:ext cx="457200" cy="762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4800600" y="4267200"/>
              <a:ext cx="457200" cy="762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Hexagon 233"/>
            <p:cNvSpPr/>
            <p:nvPr/>
          </p:nvSpPr>
          <p:spPr>
            <a:xfrm>
              <a:off x="3886200" y="4648200"/>
              <a:ext cx="197678" cy="190500"/>
            </a:xfrm>
            <a:prstGeom prst="hexag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6553200" y="838200"/>
            <a:ext cx="2743200" cy="2763422"/>
            <a:chOff x="644198" y="-307356"/>
            <a:chExt cx="7041399" cy="7093305"/>
          </a:xfrm>
          <a:solidFill>
            <a:schemeClr val="bg1"/>
          </a:solidFill>
        </p:grpSpPr>
        <p:grpSp>
          <p:nvGrpSpPr>
            <p:cNvPr id="244" name="Group 15"/>
            <p:cNvGrpSpPr/>
            <p:nvPr/>
          </p:nvGrpSpPr>
          <p:grpSpPr>
            <a:xfrm rot="5226098">
              <a:off x="1168690" y="2500132"/>
              <a:ext cx="703615" cy="1752600"/>
              <a:chOff x="5891782" y="1905000"/>
              <a:chExt cx="1271017" cy="3165915"/>
            </a:xfrm>
            <a:grpFill/>
          </p:grpSpPr>
          <p:sp>
            <p:nvSpPr>
              <p:cNvPr id="335" name="Oval 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ed Rectangle 1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ed Rectangle 1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1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1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3"/>
            <p:cNvGrpSpPr/>
            <p:nvPr/>
          </p:nvGrpSpPr>
          <p:grpSpPr>
            <a:xfrm rot="1449427">
              <a:off x="2946854" y="4953045"/>
              <a:ext cx="703615" cy="1752600"/>
              <a:chOff x="7162800" y="1828800"/>
              <a:chExt cx="1271017" cy="3165915"/>
            </a:xfrm>
            <a:grpFill/>
          </p:grpSpPr>
          <p:sp>
            <p:nvSpPr>
              <p:cNvPr id="330" name="Oval 4"/>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ed Rectangle 5"/>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6"/>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ed Rectangle 7"/>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rapezoid 8"/>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5"/>
            <p:cNvGrpSpPr/>
            <p:nvPr/>
          </p:nvGrpSpPr>
          <p:grpSpPr>
            <a:xfrm rot="3055683">
              <a:off x="2101151" y="4328416"/>
              <a:ext cx="703615" cy="1752600"/>
              <a:chOff x="5891782" y="1905000"/>
              <a:chExt cx="1271017" cy="3165915"/>
            </a:xfrm>
            <a:grpFill/>
          </p:grpSpPr>
          <p:sp>
            <p:nvSpPr>
              <p:cNvPr id="325" name="Oval 16"/>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ed Rectangle 17"/>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18"/>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19"/>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ed Rectangle 20"/>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3"/>
            <p:cNvGrpSpPr/>
            <p:nvPr/>
          </p:nvGrpSpPr>
          <p:grpSpPr>
            <a:xfrm rot="3356542">
              <a:off x="1503535" y="3572480"/>
              <a:ext cx="703615" cy="1752600"/>
              <a:chOff x="7162800" y="1828800"/>
              <a:chExt cx="1271017" cy="3165915"/>
            </a:xfrm>
            <a:grpFill/>
          </p:grpSpPr>
          <p:sp>
            <p:nvSpPr>
              <p:cNvPr id="320" name="Oval 319"/>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ed Rectangle 320"/>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ed Rectangle 321"/>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ed Rectangle 322"/>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15"/>
            <p:cNvGrpSpPr/>
            <p:nvPr/>
          </p:nvGrpSpPr>
          <p:grpSpPr>
            <a:xfrm rot="15608756">
              <a:off x="6457489" y="2080396"/>
              <a:ext cx="703615" cy="1752600"/>
              <a:chOff x="5891782" y="1905000"/>
              <a:chExt cx="1271017" cy="3165915"/>
            </a:xfrm>
            <a:grpFill/>
          </p:grpSpPr>
          <p:sp>
            <p:nvSpPr>
              <p:cNvPr id="315" name="Oval 314"/>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315"/>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ed Rectangle 316"/>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ed Rectangle 317"/>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ed Rectangle 318"/>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3"/>
            <p:cNvGrpSpPr/>
            <p:nvPr/>
          </p:nvGrpSpPr>
          <p:grpSpPr>
            <a:xfrm rot="12002144">
              <a:off x="4693461" y="-212664"/>
              <a:ext cx="703615" cy="1752600"/>
              <a:chOff x="7162800" y="1828800"/>
              <a:chExt cx="1271017" cy="3165915"/>
            </a:xfrm>
            <a:grpFill/>
          </p:grpSpPr>
          <p:sp>
            <p:nvSpPr>
              <p:cNvPr id="310" name="Oval 309"/>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ed Rectangle 310"/>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ed Rectangle 311"/>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ed Rectangle 312"/>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39"/>
            <p:cNvGrpSpPr/>
            <p:nvPr/>
          </p:nvGrpSpPr>
          <p:grpSpPr>
            <a:xfrm rot="13438341">
              <a:off x="5496103" y="383109"/>
              <a:ext cx="703615" cy="1752600"/>
              <a:chOff x="5891782" y="1905000"/>
              <a:chExt cx="1271017" cy="3165915"/>
            </a:xfrm>
            <a:grpFill/>
          </p:grpSpPr>
          <p:sp>
            <p:nvSpPr>
              <p:cNvPr id="305" name="Oval 304"/>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ed Rectangle 305"/>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306"/>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307"/>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3"/>
            <p:cNvGrpSpPr/>
            <p:nvPr/>
          </p:nvGrpSpPr>
          <p:grpSpPr>
            <a:xfrm rot="13739200">
              <a:off x="6003947" y="1034640"/>
              <a:ext cx="703615" cy="1752600"/>
              <a:chOff x="7162800" y="1828800"/>
              <a:chExt cx="1271017" cy="3165915"/>
            </a:xfrm>
            <a:grpFill/>
          </p:grpSpPr>
          <p:sp>
            <p:nvSpPr>
              <p:cNvPr id="300" name="Oval 299"/>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ed Rectangle 300"/>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ed Rectangle 301"/>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ed Rectangle 302"/>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03"/>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15"/>
            <p:cNvGrpSpPr/>
            <p:nvPr/>
          </p:nvGrpSpPr>
          <p:grpSpPr>
            <a:xfrm rot="20995501">
              <a:off x="4212538" y="5033349"/>
              <a:ext cx="703615" cy="1752600"/>
              <a:chOff x="5891782" y="1905000"/>
              <a:chExt cx="1271017" cy="3165915"/>
            </a:xfrm>
            <a:grpFill/>
          </p:grpSpPr>
          <p:sp>
            <p:nvSpPr>
              <p:cNvPr id="295" name="Oval 294"/>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295"/>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ed Rectangle 296"/>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ed Rectangle 297"/>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3"/>
            <p:cNvGrpSpPr/>
            <p:nvPr/>
          </p:nvGrpSpPr>
          <p:grpSpPr>
            <a:xfrm rot="17388889">
              <a:off x="6448902" y="3129970"/>
              <a:ext cx="703615" cy="1752600"/>
              <a:chOff x="7162800" y="1828800"/>
              <a:chExt cx="1271017" cy="3165915"/>
            </a:xfrm>
            <a:grpFill/>
          </p:grpSpPr>
          <p:sp>
            <p:nvSpPr>
              <p:cNvPr id="290" name="Oval 289"/>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ounded Rectangle 290"/>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rapezoid 293"/>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64"/>
            <p:cNvGrpSpPr/>
            <p:nvPr/>
          </p:nvGrpSpPr>
          <p:grpSpPr>
            <a:xfrm rot="18825086">
              <a:off x="5932514" y="3957019"/>
              <a:ext cx="703615" cy="1752600"/>
              <a:chOff x="5891782" y="1905000"/>
              <a:chExt cx="1271017" cy="3165915"/>
            </a:xfrm>
            <a:grpFill/>
          </p:grpSpPr>
          <p:sp>
            <p:nvSpPr>
              <p:cNvPr id="285" name="Oval 284"/>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85"/>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286"/>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ed Rectangle 287"/>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288"/>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3"/>
            <p:cNvGrpSpPr/>
            <p:nvPr/>
          </p:nvGrpSpPr>
          <p:grpSpPr>
            <a:xfrm rot="19511270">
              <a:off x="5220610" y="4665219"/>
              <a:ext cx="703615" cy="1752600"/>
              <a:chOff x="7162800" y="1828800"/>
              <a:chExt cx="1271017" cy="3165915"/>
            </a:xfrm>
            <a:grpFill/>
          </p:grpSpPr>
          <p:sp>
            <p:nvSpPr>
              <p:cNvPr id="280" name="Oval 279"/>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ed Rectangle 281"/>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ed Rectangle 282"/>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283"/>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15"/>
            <p:cNvGrpSpPr/>
            <p:nvPr/>
          </p:nvGrpSpPr>
          <p:grpSpPr>
            <a:xfrm rot="10185419">
              <a:off x="3638754" y="-307356"/>
              <a:ext cx="703615" cy="1752600"/>
              <a:chOff x="5891782" y="1905000"/>
              <a:chExt cx="1271017" cy="3165915"/>
            </a:xfrm>
            <a:grpFill/>
          </p:grpSpPr>
          <p:sp>
            <p:nvSpPr>
              <p:cNvPr id="275" name="Oval 274"/>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ed Rectangle 275"/>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276"/>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3"/>
            <p:cNvGrpSpPr/>
            <p:nvPr/>
          </p:nvGrpSpPr>
          <p:grpSpPr>
            <a:xfrm rot="6578807">
              <a:off x="1291495" y="1585196"/>
              <a:ext cx="703615" cy="1752600"/>
              <a:chOff x="7162800" y="1828800"/>
              <a:chExt cx="1271017" cy="3165915"/>
            </a:xfrm>
            <a:grpFill/>
          </p:grpSpPr>
          <p:sp>
            <p:nvSpPr>
              <p:cNvPr id="270" name="Oval 269"/>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270"/>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271"/>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273"/>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89"/>
            <p:cNvGrpSpPr/>
            <p:nvPr/>
          </p:nvGrpSpPr>
          <p:grpSpPr>
            <a:xfrm rot="8015004">
              <a:off x="1868208" y="675953"/>
              <a:ext cx="703615" cy="1752600"/>
              <a:chOff x="5891782" y="1905000"/>
              <a:chExt cx="1271017" cy="3165915"/>
            </a:xfrm>
            <a:grpFill/>
          </p:grpSpPr>
          <p:sp>
            <p:nvSpPr>
              <p:cNvPr id="265" name="Oval 264"/>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ed Rectangle 266"/>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268"/>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3"/>
            <p:cNvGrpSpPr/>
            <p:nvPr/>
          </p:nvGrpSpPr>
          <p:grpSpPr>
            <a:xfrm rot="8528669">
              <a:off x="2540048" y="103311"/>
              <a:ext cx="703615" cy="1752600"/>
              <a:chOff x="7162800" y="1828800"/>
              <a:chExt cx="1271017" cy="3165915"/>
            </a:xfrm>
            <a:grpFill/>
          </p:grpSpPr>
          <p:sp>
            <p:nvSpPr>
              <p:cNvPr id="260" name="Oval 259"/>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34"/>
          <p:cNvGrpSpPr/>
          <p:nvPr/>
        </p:nvGrpSpPr>
        <p:grpSpPr>
          <a:xfrm>
            <a:off x="7297058" y="1611086"/>
            <a:ext cx="1295400" cy="1295400"/>
            <a:chOff x="7696200" y="1066800"/>
            <a:chExt cx="1981200" cy="1981200"/>
          </a:xfrm>
        </p:grpSpPr>
        <p:sp>
          <p:nvSpPr>
            <p:cNvPr id="341" name="Oval 340"/>
            <p:cNvSpPr/>
            <p:nvPr/>
          </p:nvSpPr>
          <p:spPr>
            <a:xfrm>
              <a:off x="7696200" y="1066800"/>
              <a:ext cx="1981200" cy="1981200"/>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29"/>
            <p:cNvGrpSpPr/>
            <p:nvPr/>
          </p:nvGrpSpPr>
          <p:grpSpPr>
            <a:xfrm>
              <a:off x="7696200" y="1066800"/>
              <a:ext cx="1791730" cy="1728914"/>
              <a:chOff x="4658497" y="1371600"/>
              <a:chExt cx="1791730" cy="1728914"/>
            </a:xfrm>
          </p:grpSpPr>
          <p:sp>
            <p:nvSpPr>
              <p:cNvPr id="343" name="Freeform 342"/>
              <p:cNvSpPr/>
              <p:nvPr/>
            </p:nvSpPr>
            <p:spPr>
              <a:xfrm>
                <a:off x="5568521" y="2091818"/>
                <a:ext cx="881706" cy="1008696"/>
              </a:xfrm>
              <a:custGeom>
                <a:avLst/>
                <a:gdLst>
                  <a:gd name="connsiteX0" fmla="*/ 202084 w 881706"/>
                  <a:gd name="connsiteY0" fmla="*/ 404247 h 1008696"/>
                  <a:gd name="connsiteX1" fmla="*/ 202084 w 881706"/>
                  <a:gd name="connsiteY1" fmla="*/ 404247 h 1008696"/>
                  <a:gd name="connsiteX2" fmla="*/ 103230 w 881706"/>
                  <a:gd name="connsiteY2" fmla="*/ 367177 h 1008696"/>
                  <a:gd name="connsiteX3" fmla="*/ 41447 w 881706"/>
                  <a:gd name="connsiteY3" fmla="*/ 305393 h 1008696"/>
                  <a:gd name="connsiteX4" fmla="*/ 29090 w 881706"/>
                  <a:gd name="connsiteY4" fmla="*/ 268323 h 1008696"/>
                  <a:gd name="connsiteX5" fmla="*/ 4376 w 881706"/>
                  <a:gd name="connsiteY5" fmla="*/ 231252 h 1008696"/>
                  <a:gd name="connsiteX6" fmla="*/ 16733 w 881706"/>
                  <a:gd name="connsiteY6" fmla="*/ 132398 h 1008696"/>
                  <a:gd name="connsiteX7" fmla="*/ 140301 w 881706"/>
                  <a:gd name="connsiteY7" fmla="*/ 70614 h 1008696"/>
                  <a:gd name="connsiteX8" fmla="*/ 177371 w 881706"/>
                  <a:gd name="connsiteY8" fmla="*/ 45901 h 1008696"/>
                  <a:gd name="connsiteX9" fmla="*/ 473933 w 881706"/>
                  <a:gd name="connsiteY9" fmla="*/ 8831 h 1008696"/>
                  <a:gd name="connsiteX10" fmla="*/ 671641 w 881706"/>
                  <a:gd name="connsiteY10" fmla="*/ 21187 h 1008696"/>
                  <a:gd name="connsiteX11" fmla="*/ 745782 w 881706"/>
                  <a:gd name="connsiteY11" fmla="*/ 70614 h 1008696"/>
                  <a:gd name="connsiteX12" fmla="*/ 782852 w 881706"/>
                  <a:gd name="connsiteY12" fmla="*/ 82971 h 1008696"/>
                  <a:gd name="connsiteX13" fmla="*/ 819922 w 881706"/>
                  <a:gd name="connsiteY13" fmla="*/ 107685 h 1008696"/>
                  <a:gd name="connsiteX14" fmla="*/ 844636 w 881706"/>
                  <a:gd name="connsiteY14" fmla="*/ 157112 h 1008696"/>
                  <a:gd name="connsiteX15" fmla="*/ 869349 w 881706"/>
                  <a:gd name="connsiteY15" fmla="*/ 194182 h 1008696"/>
                  <a:gd name="connsiteX16" fmla="*/ 881706 w 881706"/>
                  <a:gd name="connsiteY16" fmla="*/ 231252 h 1008696"/>
                  <a:gd name="connsiteX17" fmla="*/ 869349 w 881706"/>
                  <a:gd name="connsiteY17" fmla="*/ 268323 h 1008696"/>
                  <a:gd name="connsiteX18" fmla="*/ 782852 w 881706"/>
                  <a:gd name="connsiteY18" fmla="*/ 367177 h 1008696"/>
                  <a:gd name="connsiteX19" fmla="*/ 770495 w 881706"/>
                  <a:gd name="connsiteY19" fmla="*/ 404247 h 1008696"/>
                  <a:gd name="connsiteX20" fmla="*/ 745782 w 881706"/>
                  <a:gd name="connsiteY20" fmla="*/ 503101 h 1008696"/>
                  <a:gd name="connsiteX21" fmla="*/ 733425 w 881706"/>
                  <a:gd name="connsiteY21" fmla="*/ 540171 h 1008696"/>
                  <a:gd name="connsiteX22" fmla="*/ 708711 w 881706"/>
                  <a:gd name="connsiteY22" fmla="*/ 639025 h 1008696"/>
                  <a:gd name="connsiteX23" fmla="*/ 683998 w 881706"/>
                  <a:gd name="connsiteY23" fmla="*/ 676096 h 1008696"/>
                  <a:gd name="connsiteX24" fmla="*/ 659284 w 881706"/>
                  <a:gd name="connsiteY24" fmla="*/ 750236 h 1008696"/>
                  <a:gd name="connsiteX25" fmla="*/ 634571 w 881706"/>
                  <a:gd name="connsiteY25" fmla="*/ 787306 h 1008696"/>
                  <a:gd name="connsiteX26" fmla="*/ 622214 w 881706"/>
                  <a:gd name="connsiteY26" fmla="*/ 824377 h 1008696"/>
                  <a:gd name="connsiteX27" fmla="*/ 585144 w 881706"/>
                  <a:gd name="connsiteY27" fmla="*/ 849090 h 1008696"/>
                  <a:gd name="connsiteX28" fmla="*/ 572787 w 881706"/>
                  <a:gd name="connsiteY28" fmla="*/ 886160 h 1008696"/>
                  <a:gd name="connsiteX29" fmla="*/ 461576 w 881706"/>
                  <a:gd name="connsiteY29" fmla="*/ 947944 h 1008696"/>
                  <a:gd name="connsiteX30" fmla="*/ 412149 w 881706"/>
                  <a:gd name="connsiteY30" fmla="*/ 960301 h 1008696"/>
                  <a:gd name="connsiteX31" fmla="*/ 214441 w 881706"/>
                  <a:gd name="connsiteY31" fmla="*/ 972658 h 1008696"/>
                  <a:gd name="connsiteX32" fmla="*/ 177371 w 881706"/>
                  <a:gd name="connsiteY32" fmla="*/ 935587 h 1008696"/>
                  <a:gd name="connsiteX33" fmla="*/ 202084 w 881706"/>
                  <a:gd name="connsiteY33" fmla="*/ 762593 h 1008696"/>
                  <a:gd name="connsiteX34" fmla="*/ 251511 w 881706"/>
                  <a:gd name="connsiteY34" fmla="*/ 688452 h 1008696"/>
                  <a:gd name="connsiteX35" fmla="*/ 276225 w 881706"/>
                  <a:gd name="connsiteY35" fmla="*/ 651382 h 1008696"/>
                  <a:gd name="connsiteX36" fmla="*/ 300938 w 881706"/>
                  <a:gd name="connsiteY36" fmla="*/ 614312 h 1008696"/>
                  <a:gd name="connsiteX37" fmla="*/ 263868 w 881706"/>
                  <a:gd name="connsiteY37" fmla="*/ 503101 h 1008696"/>
                  <a:gd name="connsiteX38" fmla="*/ 251511 w 881706"/>
                  <a:gd name="connsiteY38" fmla="*/ 466031 h 1008696"/>
                  <a:gd name="connsiteX39" fmla="*/ 226798 w 881706"/>
                  <a:gd name="connsiteY39" fmla="*/ 428960 h 1008696"/>
                  <a:gd name="connsiteX40" fmla="*/ 202084 w 881706"/>
                  <a:gd name="connsiteY40" fmla="*/ 404247 h 10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1706" h="1008696">
                    <a:moveTo>
                      <a:pt x="202084" y="404247"/>
                    </a:moveTo>
                    <a:lnTo>
                      <a:pt x="202084" y="404247"/>
                    </a:lnTo>
                    <a:cubicBezTo>
                      <a:pt x="169133" y="391890"/>
                      <a:pt x="135268" y="381740"/>
                      <a:pt x="103230" y="367177"/>
                    </a:cubicBezTo>
                    <a:cubicBezTo>
                      <a:pt x="71248" y="352640"/>
                      <a:pt x="56953" y="336405"/>
                      <a:pt x="41447" y="305393"/>
                    </a:cubicBezTo>
                    <a:cubicBezTo>
                      <a:pt x="35622" y="293743"/>
                      <a:pt x="34915" y="279973"/>
                      <a:pt x="29090" y="268323"/>
                    </a:cubicBezTo>
                    <a:cubicBezTo>
                      <a:pt x="22448" y="255040"/>
                      <a:pt x="12614" y="243609"/>
                      <a:pt x="4376" y="231252"/>
                    </a:cubicBezTo>
                    <a:cubicBezTo>
                      <a:pt x="8495" y="198301"/>
                      <a:pt x="0" y="161082"/>
                      <a:pt x="16733" y="132398"/>
                    </a:cubicBezTo>
                    <a:cubicBezTo>
                      <a:pt x="41851" y="89339"/>
                      <a:pt x="98168" y="81147"/>
                      <a:pt x="140301" y="70614"/>
                    </a:cubicBezTo>
                    <a:cubicBezTo>
                      <a:pt x="152658" y="62376"/>
                      <a:pt x="163800" y="51933"/>
                      <a:pt x="177371" y="45901"/>
                    </a:cubicBezTo>
                    <a:cubicBezTo>
                      <a:pt x="280648" y="0"/>
                      <a:pt x="343244" y="16091"/>
                      <a:pt x="473933" y="8831"/>
                    </a:cubicBezTo>
                    <a:cubicBezTo>
                      <a:pt x="539836" y="12950"/>
                      <a:pt x="605973" y="14275"/>
                      <a:pt x="671641" y="21187"/>
                    </a:cubicBezTo>
                    <a:cubicBezTo>
                      <a:pt x="723974" y="26696"/>
                      <a:pt x="701265" y="40936"/>
                      <a:pt x="745782" y="70614"/>
                    </a:cubicBezTo>
                    <a:cubicBezTo>
                      <a:pt x="756620" y="77839"/>
                      <a:pt x="771202" y="77146"/>
                      <a:pt x="782852" y="82971"/>
                    </a:cubicBezTo>
                    <a:cubicBezTo>
                      <a:pt x="796135" y="89613"/>
                      <a:pt x="807565" y="99447"/>
                      <a:pt x="819922" y="107685"/>
                    </a:cubicBezTo>
                    <a:cubicBezTo>
                      <a:pt x="828160" y="124161"/>
                      <a:pt x="835497" y="141119"/>
                      <a:pt x="844636" y="157112"/>
                    </a:cubicBezTo>
                    <a:cubicBezTo>
                      <a:pt x="852004" y="170006"/>
                      <a:pt x="862708" y="180899"/>
                      <a:pt x="869349" y="194182"/>
                    </a:cubicBezTo>
                    <a:cubicBezTo>
                      <a:pt x="875174" y="205832"/>
                      <a:pt x="877587" y="218895"/>
                      <a:pt x="881706" y="231252"/>
                    </a:cubicBezTo>
                    <a:cubicBezTo>
                      <a:pt x="877587" y="243609"/>
                      <a:pt x="877486" y="258152"/>
                      <a:pt x="869349" y="268323"/>
                    </a:cubicBezTo>
                    <a:cubicBezTo>
                      <a:pt x="811682" y="340407"/>
                      <a:pt x="832283" y="218887"/>
                      <a:pt x="782852" y="367177"/>
                    </a:cubicBezTo>
                    <a:cubicBezTo>
                      <a:pt x="778733" y="379534"/>
                      <a:pt x="773922" y="391681"/>
                      <a:pt x="770495" y="404247"/>
                    </a:cubicBezTo>
                    <a:cubicBezTo>
                      <a:pt x="761558" y="437016"/>
                      <a:pt x="756523" y="470879"/>
                      <a:pt x="745782" y="503101"/>
                    </a:cubicBezTo>
                    <a:cubicBezTo>
                      <a:pt x="741663" y="515458"/>
                      <a:pt x="736852" y="527605"/>
                      <a:pt x="733425" y="540171"/>
                    </a:cubicBezTo>
                    <a:cubicBezTo>
                      <a:pt x="724488" y="572940"/>
                      <a:pt x="727551" y="610764"/>
                      <a:pt x="708711" y="639025"/>
                    </a:cubicBezTo>
                    <a:cubicBezTo>
                      <a:pt x="700473" y="651382"/>
                      <a:pt x="690030" y="662525"/>
                      <a:pt x="683998" y="676096"/>
                    </a:cubicBezTo>
                    <a:cubicBezTo>
                      <a:pt x="673418" y="699901"/>
                      <a:pt x="673734" y="728561"/>
                      <a:pt x="659284" y="750236"/>
                    </a:cubicBezTo>
                    <a:cubicBezTo>
                      <a:pt x="651046" y="762593"/>
                      <a:pt x="641212" y="774023"/>
                      <a:pt x="634571" y="787306"/>
                    </a:cubicBezTo>
                    <a:cubicBezTo>
                      <a:pt x="628746" y="798956"/>
                      <a:pt x="630351" y="814206"/>
                      <a:pt x="622214" y="824377"/>
                    </a:cubicBezTo>
                    <a:cubicBezTo>
                      <a:pt x="612937" y="835974"/>
                      <a:pt x="597501" y="840852"/>
                      <a:pt x="585144" y="849090"/>
                    </a:cubicBezTo>
                    <a:cubicBezTo>
                      <a:pt x="581025" y="861447"/>
                      <a:pt x="581997" y="876950"/>
                      <a:pt x="572787" y="886160"/>
                    </a:cubicBezTo>
                    <a:cubicBezTo>
                      <a:pt x="537384" y="921563"/>
                      <a:pt x="505084" y="935513"/>
                      <a:pt x="461576" y="947944"/>
                    </a:cubicBezTo>
                    <a:cubicBezTo>
                      <a:pt x="445247" y="952610"/>
                      <a:pt x="428625" y="956182"/>
                      <a:pt x="412149" y="960301"/>
                    </a:cubicBezTo>
                    <a:cubicBezTo>
                      <a:pt x="339555" y="1008696"/>
                      <a:pt x="356759" y="1008237"/>
                      <a:pt x="214441" y="972658"/>
                    </a:cubicBezTo>
                    <a:cubicBezTo>
                      <a:pt x="197488" y="968420"/>
                      <a:pt x="189728" y="947944"/>
                      <a:pt x="177371" y="935587"/>
                    </a:cubicBezTo>
                    <a:cubicBezTo>
                      <a:pt x="178722" y="920726"/>
                      <a:pt x="178831" y="804450"/>
                      <a:pt x="202084" y="762593"/>
                    </a:cubicBezTo>
                    <a:cubicBezTo>
                      <a:pt x="216508" y="736629"/>
                      <a:pt x="235035" y="713166"/>
                      <a:pt x="251511" y="688452"/>
                    </a:cubicBezTo>
                    <a:lnTo>
                      <a:pt x="276225" y="651382"/>
                    </a:lnTo>
                    <a:lnTo>
                      <a:pt x="300938" y="614312"/>
                    </a:lnTo>
                    <a:lnTo>
                      <a:pt x="263868" y="503101"/>
                    </a:lnTo>
                    <a:cubicBezTo>
                      <a:pt x="259749" y="490744"/>
                      <a:pt x="258736" y="476869"/>
                      <a:pt x="251511" y="466031"/>
                    </a:cubicBezTo>
                    <a:cubicBezTo>
                      <a:pt x="243273" y="453674"/>
                      <a:pt x="233440" y="442243"/>
                      <a:pt x="226798" y="428960"/>
                    </a:cubicBezTo>
                    <a:cubicBezTo>
                      <a:pt x="194718" y="364799"/>
                      <a:pt x="206203" y="408366"/>
                      <a:pt x="202084" y="404247"/>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a:off x="4658497" y="1668162"/>
                <a:ext cx="535892" cy="1237978"/>
              </a:xfrm>
              <a:custGeom>
                <a:avLst/>
                <a:gdLst>
                  <a:gd name="connsiteX0" fmla="*/ 284206 w 535892"/>
                  <a:gd name="connsiteY0" fmla="*/ 0 h 1237978"/>
                  <a:gd name="connsiteX1" fmla="*/ 284206 w 535892"/>
                  <a:gd name="connsiteY1" fmla="*/ 0 h 1237978"/>
                  <a:gd name="connsiteX2" fmla="*/ 308919 w 535892"/>
                  <a:gd name="connsiteY2" fmla="*/ 111211 h 1237978"/>
                  <a:gd name="connsiteX3" fmla="*/ 321276 w 535892"/>
                  <a:gd name="connsiteY3" fmla="*/ 148281 h 1237978"/>
                  <a:gd name="connsiteX4" fmla="*/ 370703 w 535892"/>
                  <a:gd name="connsiteY4" fmla="*/ 222422 h 1237978"/>
                  <a:gd name="connsiteX5" fmla="*/ 444844 w 535892"/>
                  <a:gd name="connsiteY5" fmla="*/ 259492 h 1237978"/>
                  <a:gd name="connsiteX6" fmla="*/ 494271 w 535892"/>
                  <a:gd name="connsiteY6" fmla="*/ 333633 h 1237978"/>
                  <a:gd name="connsiteX7" fmla="*/ 518984 w 535892"/>
                  <a:gd name="connsiteY7" fmla="*/ 407773 h 1237978"/>
                  <a:gd name="connsiteX8" fmla="*/ 469557 w 535892"/>
                  <a:gd name="connsiteY8" fmla="*/ 543697 h 1237978"/>
                  <a:gd name="connsiteX9" fmla="*/ 395417 w 535892"/>
                  <a:gd name="connsiteY9" fmla="*/ 568411 h 1237978"/>
                  <a:gd name="connsiteX10" fmla="*/ 321276 w 535892"/>
                  <a:gd name="connsiteY10" fmla="*/ 617838 h 1237978"/>
                  <a:gd name="connsiteX11" fmla="*/ 284206 w 535892"/>
                  <a:gd name="connsiteY11" fmla="*/ 729049 h 1237978"/>
                  <a:gd name="connsiteX12" fmla="*/ 271849 w 535892"/>
                  <a:gd name="connsiteY12" fmla="*/ 766119 h 1237978"/>
                  <a:gd name="connsiteX13" fmla="*/ 259492 w 535892"/>
                  <a:gd name="connsiteY13" fmla="*/ 803189 h 1237978"/>
                  <a:gd name="connsiteX14" fmla="*/ 271849 w 535892"/>
                  <a:gd name="connsiteY14" fmla="*/ 1000897 h 1237978"/>
                  <a:gd name="connsiteX15" fmla="*/ 308919 w 535892"/>
                  <a:gd name="connsiteY15" fmla="*/ 1112108 h 1237978"/>
                  <a:gd name="connsiteX16" fmla="*/ 321276 w 535892"/>
                  <a:gd name="connsiteY16" fmla="*/ 1149179 h 1237978"/>
                  <a:gd name="connsiteX17" fmla="*/ 308919 w 535892"/>
                  <a:gd name="connsiteY17" fmla="*/ 1186249 h 1237978"/>
                  <a:gd name="connsiteX18" fmla="*/ 222422 w 535892"/>
                  <a:gd name="connsiteY18" fmla="*/ 1223319 h 1237978"/>
                  <a:gd name="connsiteX19" fmla="*/ 185352 w 535892"/>
                  <a:gd name="connsiteY19" fmla="*/ 1235676 h 1237978"/>
                  <a:gd name="connsiteX20" fmla="*/ 135925 w 535892"/>
                  <a:gd name="connsiteY20" fmla="*/ 976184 h 1237978"/>
                  <a:gd name="connsiteX21" fmla="*/ 111211 w 535892"/>
                  <a:gd name="connsiteY21" fmla="*/ 902043 h 1237978"/>
                  <a:gd name="connsiteX22" fmla="*/ 74141 w 535892"/>
                  <a:gd name="connsiteY22" fmla="*/ 815546 h 1237978"/>
                  <a:gd name="connsiteX23" fmla="*/ 24714 w 535892"/>
                  <a:gd name="connsiteY23" fmla="*/ 741406 h 1237978"/>
                  <a:gd name="connsiteX24" fmla="*/ 0 w 535892"/>
                  <a:gd name="connsiteY24" fmla="*/ 667265 h 1237978"/>
                  <a:gd name="connsiteX25" fmla="*/ 12357 w 535892"/>
                  <a:gd name="connsiteY25" fmla="*/ 432487 h 1237978"/>
                  <a:gd name="connsiteX26" fmla="*/ 86498 w 535892"/>
                  <a:gd name="connsiteY26" fmla="*/ 284206 h 1237978"/>
                  <a:gd name="connsiteX27" fmla="*/ 135925 w 535892"/>
                  <a:gd name="connsiteY27" fmla="*/ 210065 h 1237978"/>
                  <a:gd name="connsiteX28" fmla="*/ 160638 w 535892"/>
                  <a:gd name="connsiteY28" fmla="*/ 172995 h 1237978"/>
                  <a:gd name="connsiteX29" fmla="*/ 197708 w 535892"/>
                  <a:gd name="connsiteY29" fmla="*/ 148281 h 1237978"/>
                  <a:gd name="connsiteX30" fmla="*/ 222422 w 535892"/>
                  <a:gd name="connsiteY30" fmla="*/ 111211 h 1237978"/>
                  <a:gd name="connsiteX31" fmla="*/ 259492 w 535892"/>
                  <a:gd name="connsiteY31" fmla="*/ 98854 h 1237978"/>
                  <a:gd name="connsiteX32" fmla="*/ 284206 w 535892"/>
                  <a:gd name="connsiteY32" fmla="*/ 74141 h 1237978"/>
                  <a:gd name="connsiteX33" fmla="*/ 284206 w 535892"/>
                  <a:gd name="connsiteY33" fmla="*/ 0 h 12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5892" h="1237978">
                    <a:moveTo>
                      <a:pt x="284206" y="0"/>
                    </a:moveTo>
                    <a:lnTo>
                      <a:pt x="284206" y="0"/>
                    </a:lnTo>
                    <a:cubicBezTo>
                      <a:pt x="292444" y="37070"/>
                      <a:pt x="299709" y="74370"/>
                      <a:pt x="308919" y="111211"/>
                    </a:cubicBezTo>
                    <a:cubicBezTo>
                      <a:pt x="312078" y="123847"/>
                      <a:pt x="314950" y="136895"/>
                      <a:pt x="321276" y="148281"/>
                    </a:cubicBezTo>
                    <a:cubicBezTo>
                      <a:pt x="335701" y="174245"/>
                      <a:pt x="342525" y="213029"/>
                      <a:pt x="370703" y="222422"/>
                    </a:cubicBezTo>
                    <a:cubicBezTo>
                      <a:pt x="421862" y="239475"/>
                      <a:pt x="396935" y="227554"/>
                      <a:pt x="444844" y="259492"/>
                    </a:cubicBezTo>
                    <a:cubicBezTo>
                      <a:pt x="461320" y="284206"/>
                      <a:pt x="484878" y="305455"/>
                      <a:pt x="494271" y="333633"/>
                    </a:cubicBezTo>
                    <a:lnTo>
                      <a:pt x="518984" y="407773"/>
                    </a:lnTo>
                    <a:cubicBezTo>
                      <a:pt x="509430" y="493761"/>
                      <a:pt x="535892" y="514214"/>
                      <a:pt x="469557" y="543697"/>
                    </a:cubicBezTo>
                    <a:cubicBezTo>
                      <a:pt x="445752" y="554277"/>
                      <a:pt x="417092" y="553961"/>
                      <a:pt x="395417" y="568411"/>
                    </a:cubicBezTo>
                    <a:lnTo>
                      <a:pt x="321276" y="617838"/>
                    </a:lnTo>
                    <a:lnTo>
                      <a:pt x="284206" y="729049"/>
                    </a:lnTo>
                    <a:lnTo>
                      <a:pt x="271849" y="766119"/>
                    </a:lnTo>
                    <a:lnTo>
                      <a:pt x="259492" y="803189"/>
                    </a:lnTo>
                    <a:cubicBezTo>
                      <a:pt x="263611" y="869092"/>
                      <a:pt x="262927" y="935471"/>
                      <a:pt x="271849" y="1000897"/>
                    </a:cubicBezTo>
                    <a:cubicBezTo>
                      <a:pt x="271850" y="1000906"/>
                      <a:pt x="302739" y="1093569"/>
                      <a:pt x="308919" y="1112108"/>
                    </a:cubicBezTo>
                    <a:lnTo>
                      <a:pt x="321276" y="1149179"/>
                    </a:lnTo>
                    <a:cubicBezTo>
                      <a:pt x="317157" y="1161536"/>
                      <a:pt x="317056" y="1176078"/>
                      <a:pt x="308919" y="1186249"/>
                    </a:cubicBezTo>
                    <a:cubicBezTo>
                      <a:pt x="286624" y="1214117"/>
                      <a:pt x="253201" y="1214525"/>
                      <a:pt x="222422" y="1223319"/>
                    </a:cubicBezTo>
                    <a:cubicBezTo>
                      <a:pt x="209898" y="1226897"/>
                      <a:pt x="197709" y="1231557"/>
                      <a:pt x="185352" y="1235676"/>
                    </a:cubicBezTo>
                    <a:cubicBezTo>
                      <a:pt x="79611" y="1165182"/>
                      <a:pt x="167340" y="1237978"/>
                      <a:pt x="135925" y="976184"/>
                    </a:cubicBezTo>
                    <a:cubicBezTo>
                      <a:pt x="132821" y="950319"/>
                      <a:pt x="119449" y="926757"/>
                      <a:pt x="111211" y="902043"/>
                    </a:cubicBezTo>
                    <a:cubicBezTo>
                      <a:pt x="98428" y="863696"/>
                      <a:pt x="97043" y="853716"/>
                      <a:pt x="74141" y="815546"/>
                    </a:cubicBezTo>
                    <a:cubicBezTo>
                      <a:pt x="58860" y="790077"/>
                      <a:pt x="34107" y="769584"/>
                      <a:pt x="24714" y="741406"/>
                    </a:cubicBezTo>
                    <a:lnTo>
                      <a:pt x="0" y="667265"/>
                    </a:lnTo>
                    <a:cubicBezTo>
                      <a:pt x="4119" y="589006"/>
                      <a:pt x="3020" y="510296"/>
                      <a:pt x="12357" y="432487"/>
                    </a:cubicBezTo>
                    <a:cubicBezTo>
                      <a:pt x="19844" y="370097"/>
                      <a:pt x="52971" y="334496"/>
                      <a:pt x="86498" y="284206"/>
                    </a:cubicBezTo>
                    <a:lnTo>
                      <a:pt x="135925" y="210065"/>
                    </a:lnTo>
                    <a:cubicBezTo>
                      <a:pt x="144163" y="197708"/>
                      <a:pt x="148281" y="181233"/>
                      <a:pt x="160638" y="172995"/>
                    </a:cubicBezTo>
                    <a:lnTo>
                      <a:pt x="197708" y="148281"/>
                    </a:lnTo>
                    <a:cubicBezTo>
                      <a:pt x="205946" y="135924"/>
                      <a:pt x="210825" y="120488"/>
                      <a:pt x="222422" y="111211"/>
                    </a:cubicBezTo>
                    <a:cubicBezTo>
                      <a:pt x="232593" y="103074"/>
                      <a:pt x="248323" y="105555"/>
                      <a:pt x="259492" y="98854"/>
                    </a:cubicBezTo>
                    <a:cubicBezTo>
                      <a:pt x="269482" y="92860"/>
                      <a:pt x="275968" y="82379"/>
                      <a:pt x="284206" y="74141"/>
                    </a:cubicBezTo>
                    <a:lnTo>
                      <a:pt x="284206" y="0"/>
                    </a:ln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a:off x="5301049" y="1371600"/>
                <a:ext cx="891827" cy="247135"/>
              </a:xfrm>
              <a:custGeom>
                <a:avLst/>
                <a:gdLst>
                  <a:gd name="connsiteX0" fmla="*/ 0 w 891827"/>
                  <a:gd name="connsiteY0" fmla="*/ 24714 h 247135"/>
                  <a:gd name="connsiteX1" fmla="*/ 0 w 891827"/>
                  <a:gd name="connsiteY1" fmla="*/ 24714 h 247135"/>
                  <a:gd name="connsiteX2" fmla="*/ 123567 w 891827"/>
                  <a:gd name="connsiteY2" fmla="*/ 160638 h 247135"/>
                  <a:gd name="connsiteX3" fmla="*/ 234778 w 891827"/>
                  <a:gd name="connsiteY3" fmla="*/ 222422 h 247135"/>
                  <a:gd name="connsiteX4" fmla="*/ 271848 w 891827"/>
                  <a:gd name="connsiteY4" fmla="*/ 234778 h 247135"/>
                  <a:gd name="connsiteX5" fmla="*/ 308919 w 891827"/>
                  <a:gd name="connsiteY5" fmla="*/ 247135 h 247135"/>
                  <a:gd name="connsiteX6" fmla="*/ 766119 w 891827"/>
                  <a:gd name="connsiteY6" fmla="*/ 234778 h 247135"/>
                  <a:gd name="connsiteX7" fmla="*/ 840259 w 891827"/>
                  <a:gd name="connsiteY7" fmla="*/ 210065 h 247135"/>
                  <a:gd name="connsiteX8" fmla="*/ 877329 w 891827"/>
                  <a:gd name="connsiteY8" fmla="*/ 185351 h 247135"/>
                  <a:gd name="connsiteX9" fmla="*/ 889686 w 891827"/>
                  <a:gd name="connsiteY9" fmla="*/ 148281 h 247135"/>
                  <a:gd name="connsiteX10" fmla="*/ 827902 w 891827"/>
                  <a:gd name="connsiteY10" fmla="*/ 98854 h 247135"/>
                  <a:gd name="connsiteX11" fmla="*/ 790832 w 891827"/>
                  <a:gd name="connsiteY11" fmla="*/ 74141 h 247135"/>
                  <a:gd name="connsiteX12" fmla="*/ 667265 w 891827"/>
                  <a:gd name="connsiteY12" fmla="*/ 37070 h 247135"/>
                  <a:gd name="connsiteX13" fmla="*/ 605481 w 891827"/>
                  <a:gd name="connsiteY13" fmla="*/ 24714 h 247135"/>
                  <a:gd name="connsiteX14" fmla="*/ 518983 w 891827"/>
                  <a:gd name="connsiteY14" fmla="*/ 0 h 247135"/>
                  <a:gd name="connsiteX15" fmla="*/ 210065 w 891827"/>
                  <a:gd name="connsiteY15" fmla="*/ 12357 h 247135"/>
                  <a:gd name="connsiteX16" fmla="*/ 111210 w 891827"/>
                  <a:gd name="connsiteY16" fmla="*/ 37070 h 247135"/>
                  <a:gd name="connsiteX17" fmla="*/ 86497 w 891827"/>
                  <a:gd name="connsiteY17" fmla="*/ 49427 h 247135"/>
                  <a:gd name="connsiteX18" fmla="*/ 86497 w 891827"/>
                  <a:gd name="connsiteY18" fmla="*/ 49427 h 247135"/>
                  <a:gd name="connsiteX19" fmla="*/ 61783 w 891827"/>
                  <a:gd name="connsiteY19" fmla="*/ 61784 h 247135"/>
                  <a:gd name="connsiteX20" fmla="*/ 24713 w 891827"/>
                  <a:gd name="connsiteY20" fmla="*/ 74141 h 247135"/>
                  <a:gd name="connsiteX21" fmla="*/ 61783 w 891827"/>
                  <a:gd name="connsiteY21" fmla="*/ 61784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1827" h="247135">
                    <a:moveTo>
                      <a:pt x="0" y="24714"/>
                    </a:moveTo>
                    <a:lnTo>
                      <a:pt x="0" y="24714"/>
                    </a:lnTo>
                    <a:cubicBezTo>
                      <a:pt x="93966" y="158952"/>
                      <a:pt x="38800" y="132381"/>
                      <a:pt x="123567" y="160638"/>
                    </a:cubicBezTo>
                    <a:cubicBezTo>
                      <a:pt x="179057" y="216128"/>
                      <a:pt x="144060" y="192183"/>
                      <a:pt x="234778" y="222422"/>
                    </a:cubicBezTo>
                    <a:lnTo>
                      <a:pt x="271848" y="234778"/>
                    </a:lnTo>
                    <a:lnTo>
                      <a:pt x="308919" y="247135"/>
                    </a:lnTo>
                    <a:cubicBezTo>
                      <a:pt x="461319" y="243016"/>
                      <a:pt x="614033" y="245389"/>
                      <a:pt x="766119" y="234778"/>
                    </a:cubicBezTo>
                    <a:cubicBezTo>
                      <a:pt x="792106" y="232965"/>
                      <a:pt x="818584" y="224515"/>
                      <a:pt x="840259" y="210065"/>
                    </a:cubicBezTo>
                    <a:lnTo>
                      <a:pt x="877329" y="185351"/>
                    </a:lnTo>
                    <a:cubicBezTo>
                      <a:pt x="881448" y="172994"/>
                      <a:pt x="891827" y="161129"/>
                      <a:pt x="889686" y="148281"/>
                    </a:cubicBezTo>
                    <a:cubicBezTo>
                      <a:pt x="882112" y="102834"/>
                      <a:pt x="857692" y="113749"/>
                      <a:pt x="827902" y="98854"/>
                    </a:cubicBezTo>
                    <a:cubicBezTo>
                      <a:pt x="814619" y="92213"/>
                      <a:pt x="804403" y="80173"/>
                      <a:pt x="790832" y="74141"/>
                    </a:cubicBezTo>
                    <a:cubicBezTo>
                      <a:pt x="760030" y="60451"/>
                      <a:pt x="703208" y="45057"/>
                      <a:pt x="667265" y="37070"/>
                    </a:cubicBezTo>
                    <a:cubicBezTo>
                      <a:pt x="646763" y="32514"/>
                      <a:pt x="625983" y="29270"/>
                      <a:pt x="605481" y="24714"/>
                    </a:cubicBezTo>
                    <a:cubicBezTo>
                      <a:pt x="558938" y="14371"/>
                      <a:pt x="560261" y="13759"/>
                      <a:pt x="518983" y="0"/>
                    </a:cubicBezTo>
                    <a:cubicBezTo>
                      <a:pt x="416010" y="4119"/>
                      <a:pt x="312892" y="5502"/>
                      <a:pt x="210065" y="12357"/>
                    </a:cubicBezTo>
                    <a:cubicBezTo>
                      <a:pt x="183718" y="14113"/>
                      <a:pt x="138307" y="26231"/>
                      <a:pt x="111210" y="37070"/>
                    </a:cubicBezTo>
                    <a:cubicBezTo>
                      <a:pt x="102659" y="40490"/>
                      <a:pt x="94735" y="45308"/>
                      <a:pt x="86497" y="49427"/>
                    </a:cubicBezTo>
                    <a:lnTo>
                      <a:pt x="86497" y="49427"/>
                    </a:lnTo>
                    <a:lnTo>
                      <a:pt x="61783" y="61784"/>
                    </a:lnTo>
                    <a:lnTo>
                      <a:pt x="24713" y="74141"/>
                    </a:lnTo>
                    <a:lnTo>
                      <a:pt x="61783" y="61784"/>
                    </a:lnTo>
                  </a:path>
                </a:pathLst>
              </a:custGeom>
              <a:solidFill>
                <a:schemeClr val="accent3">
                  <a:lumMod val="60000"/>
                  <a:lumOff val="4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90" name="Group 189">
            <a:extLst>
              <a:ext uri="{FF2B5EF4-FFF2-40B4-BE49-F238E27FC236}">
                <a16:creationId xmlns:a16="http://schemas.microsoft.com/office/drawing/2014/main" id="{37DDDF0D-4548-4B5B-BC04-32CE3AA68254}"/>
              </a:ext>
            </a:extLst>
          </p:cNvPr>
          <p:cNvGrpSpPr/>
          <p:nvPr/>
        </p:nvGrpSpPr>
        <p:grpSpPr>
          <a:xfrm>
            <a:off x="2236480" y="1021249"/>
            <a:ext cx="2361528" cy="2500357"/>
            <a:chOff x="6172201" y="990599"/>
            <a:chExt cx="2361528" cy="2500357"/>
          </a:xfrm>
        </p:grpSpPr>
        <p:sp>
          <p:nvSpPr>
            <p:cNvPr id="192" name="Rectangle 191">
              <a:extLst>
                <a:ext uri="{FF2B5EF4-FFF2-40B4-BE49-F238E27FC236}">
                  <a16:creationId xmlns:a16="http://schemas.microsoft.com/office/drawing/2014/main" id="{FA45AB50-97FC-4370-B228-003E1A7D4FBA}"/>
                </a:ext>
              </a:extLst>
            </p:cNvPr>
            <p:cNvSpPr/>
            <p:nvPr/>
          </p:nvSpPr>
          <p:spPr>
            <a:xfrm>
              <a:off x="6248400" y="1066800"/>
              <a:ext cx="2285329" cy="2362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12B1AE81-0A94-4CBB-9217-7ABD92CE64A9}"/>
                </a:ext>
              </a:extLst>
            </p:cNvPr>
            <p:cNvSpPr/>
            <p:nvPr/>
          </p:nvSpPr>
          <p:spPr>
            <a:xfrm rot="10800000">
              <a:off x="6444385" y="1260369"/>
              <a:ext cx="1938874" cy="2016230"/>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5" name="Trapezoid 194">
              <a:extLst>
                <a:ext uri="{FF2B5EF4-FFF2-40B4-BE49-F238E27FC236}">
                  <a16:creationId xmlns:a16="http://schemas.microsoft.com/office/drawing/2014/main" id="{501723E4-354F-45AA-9083-F09C7293C8B9}"/>
                </a:ext>
              </a:extLst>
            </p:cNvPr>
            <p:cNvSpPr/>
            <p:nvPr/>
          </p:nvSpPr>
          <p:spPr>
            <a:xfrm>
              <a:off x="6782562" y="2777608"/>
              <a:ext cx="1197337" cy="60202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EC6E810C-BFC5-4239-950E-907D96B71148}"/>
                </a:ext>
              </a:extLst>
            </p:cNvPr>
            <p:cNvSpPr/>
            <p:nvPr/>
          </p:nvSpPr>
          <p:spPr>
            <a:xfrm flipH="1">
              <a:off x="7124928" y="2129979"/>
              <a:ext cx="491120" cy="97895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9E8104EF-ACBC-4C32-AC38-A47DB4847EFB}"/>
                </a:ext>
              </a:extLst>
            </p:cNvPr>
            <p:cNvSpPr/>
            <p:nvPr/>
          </p:nvSpPr>
          <p:spPr>
            <a:xfrm>
              <a:off x="6847401" y="1432351"/>
              <a:ext cx="994550" cy="146183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61C2BEEB-F2D0-498E-B1BA-F84E164A25F2}"/>
                </a:ext>
              </a:extLst>
            </p:cNvPr>
            <p:cNvSpPr/>
            <p:nvPr/>
          </p:nvSpPr>
          <p:spPr>
            <a:xfrm>
              <a:off x="6642972" y="1794993"/>
              <a:ext cx="189008" cy="927834"/>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AE8542D-0FC7-48AB-B24B-4C599A2B69F0}"/>
                </a:ext>
              </a:extLst>
            </p:cNvPr>
            <p:cNvSpPr/>
            <p:nvPr/>
          </p:nvSpPr>
          <p:spPr>
            <a:xfrm rot="407483">
              <a:off x="6856262" y="2366236"/>
              <a:ext cx="980609" cy="626291"/>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46" name="Oval 345">
              <a:extLst>
                <a:ext uri="{FF2B5EF4-FFF2-40B4-BE49-F238E27FC236}">
                  <a16:creationId xmlns:a16="http://schemas.microsoft.com/office/drawing/2014/main" id="{4634E903-3237-4EAC-9BCC-A247C25EB0A4}"/>
                </a:ext>
              </a:extLst>
            </p:cNvPr>
            <p:cNvSpPr/>
            <p:nvPr/>
          </p:nvSpPr>
          <p:spPr>
            <a:xfrm>
              <a:off x="7155769" y="2446186"/>
              <a:ext cx="365188" cy="1772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Shape 346">
              <a:extLst>
                <a:ext uri="{FF2B5EF4-FFF2-40B4-BE49-F238E27FC236}">
                  <a16:creationId xmlns:a16="http://schemas.microsoft.com/office/drawing/2014/main" id="{1D2B957D-0D52-4D90-9D5E-022AE41A4178}"/>
                </a:ext>
              </a:extLst>
            </p:cNvPr>
            <p:cNvSpPr/>
            <p:nvPr/>
          </p:nvSpPr>
          <p:spPr>
            <a:xfrm rot="10800000">
              <a:off x="6884692" y="1271084"/>
              <a:ext cx="940271" cy="57235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48" name="Oval 347">
              <a:extLst>
                <a:ext uri="{FF2B5EF4-FFF2-40B4-BE49-F238E27FC236}">
                  <a16:creationId xmlns:a16="http://schemas.microsoft.com/office/drawing/2014/main" id="{713EA8AB-6005-4374-8188-119DCF6D2FC3}"/>
                </a:ext>
              </a:extLst>
            </p:cNvPr>
            <p:cNvSpPr/>
            <p:nvPr/>
          </p:nvSpPr>
          <p:spPr>
            <a:xfrm rot="886948" flipH="1">
              <a:off x="7507322" y="1299508"/>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a:extLst>
                <a:ext uri="{FF2B5EF4-FFF2-40B4-BE49-F238E27FC236}">
                  <a16:creationId xmlns:a16="http://schemas.microsoft.com/office/drawing/2014/main" id="{6F205CAE-9D99-4B53-BDAB-28057BBD2348}"/>
                </a:ext>
              </a:extLst>
            </p:cNvPr>
            <p:cNvSpPr/>
            <p:nvPr/>
          </p:nvSpPr>
          <p:spPr>
            <a:xfrm rot="886948" flipH="1">
              <a:off x="6758410" y="1291389"/>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ame 349">
              <a:extLst>
                <a:ext uri="{FF2B5EF4-FFF2-40B4-BE49-F238E27FC236}">
                  <a16:creationId xmlns:a16="http://schemas.microsoft.com/office/drawing/2014/main" id="{CA6BF3D3-19AE-4174-B0CF-7567D33061B5}"/>
                </a:ext>
              </a:extLst>
            </p:cNvPr>
            <p:cNvSpPr/>
            <p:nvPr/>
          </p:nvSpPr>
          <p:spPr>
            <a:xfrm>
              <a:off x="6172201" y="990599"/>
              <a:ext cx="2361528" cy="2500357"/>
            </a:xfrm>
            <a:prstGeom prst="frame">
              <a:avLst>
                <a:gd name="adj1" fmla="val 536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40782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5"/>
                                        </p:tgtEl>
                                        <p:attrNameLst>
                                          <p:attrName>style.visibility</p:attrName>
                                        </p:attrNameLst>
                                      </p:cBhvr>
                                      <p:to>
                                        <p:strVal val="visible"/>
                                      </p:to>
                                    </p:set>
                                    <p:animEffect transition="in" filter="fade">
                                      <p:cBhvr>
                                        <p:cTn id="9" dur="2000"/>
                                        <p:tgtEl>
                                          <p:spTgt spid="215"/>
                                        </p:tgtEl>
                                      </p:cBhvr>
                                    </p:animEffect>
                                  </p:childTnLst>
                                </p:cTn>
                              </p:par>
                              <p:par>
                                <p:cTn id="10" presetID="10" presetClass="entr" presetSubtype="0" fill="hold" nodeType="withEffect">
                                  <p:stCondLst>
                                    <p:cond delay="0"/>
                                  </p:stCondLst>
                                  <p:childTnLst>
                                    <p:set>
                                      <p:cBhvr>
                                        <p:cTn id="11" dur="1" fill="hold">
                                          <p:stCondLst>
                                            <p:cond delay="0"/>
                                          </p:stCondLst>
                                        </p:cTn>
                                        <p:tgtEl>
                                          <p:spTgt spid="340"/>
                                        </p:tgtEl>
                                        <p:attrNameLst>
                                          <p:attrName>style.visibility</p:attrName>
                                        </p:attrNameLst>
                                      </p:cBhvr>
                                      <p:to>
                                        <p:strVal val="visible"/>
                                      </p:to>
                                    </p:set>
                                    <p:animEffect transition="in" filter="fade">
                                      <p:cBhvr>
                                        <p:cTn id="12" dur="2000"/>
                                        <p:tgtEl>
                                          <p:spTgt spid="340"/>
                                        </p:tgtEl>
                                      </p:cBhvr>
                                    </p:animEffect>
                                  </p:childTnLst>
                                </p:cTn>
                              </p:par>
                              <p:par>
                                <p:cTn id="13" presetID="10" presetClass="entr" presetSubtype="0" fill="hold" nodeType="withEffect">
                                  <p:stCondLst>
                                    <p:cond delay="0"/>
                                  </p:stCondLst>
                                  <p:childTnLst>
                                    <p:set>
                                      <p:cBhvr>
                                        <p:cTn id="14" dur="1" fill="hold">
                                          <p:stCondLst>
                                            <p:cond delay="0"/>
                                          </p:stCondLst>
                                        </p:cTn>
                                        <p:tgtEl>
                                          <p:spTgt spid="243"/>
                                        </p:tgtEl>
                                        <p:attrNameLst>
                                          <p:attrName>style.visibility</p:attrName>
                                        </p:attrNameLst>
                                      </p:cBhvr>
                                      <p:to>
                                        <p:strVal val="visible"/>
                                      </p:to>
                                    </p:set>
                                    <p:animEffect transition="in" filter="fade">
                                      <p:cBhvr>
                                        <p:cTn id="15" dur="2000"/>
                                        <p:tgtEl>
                                          <p:spTgt spid="243"/>
                                        </p:tgtEl>
                                      </p:cBhvr>
                                    </p:animEffect>
                                  </p:childTnLst>
                                </p:cTn>
                              </p:par>
                              <p:par>
                                <p:cTn id="16" presetID="10" presetClass="entr" presetSubtype="0" fill="hold" nodeType="with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A5BBD6B-F11E-47DE-9FB6-B234AB9C1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5" name="TextBox 4"/>
          <p:cNvSpPr txBox="1"/>
          <p:nvPr/>
        </p:nvSpPr>
        <p:spPr>
          <a:xfrm>
            <a:off x="255639" y="421976"/>
            <a:ext cx="9144000" cy="341632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i="1" dirty="0">
                <a:solidFill>
                  <a:schemeClr val="bg1"/>
                </a:solidFill>
              </a:rPr>
              <a:t> </a:t>
            </a:r>
            <a:r>
              <a:rPr lang="en-US" b="1" dirty="0">
                <a:solidFill>
                  <a:schemeClr val="bg1"/>
                </a:solidFill>
              </a:rPr>
              <a:t>If We Put God First</a:t>
            </a:r>
            <a:r>
              <a:rPr lang="en-US" dirty="0">
                <a:solidFill>
                  <a:schemeClr val="bg1"/>
                </a:solidFill>
              </a:rPr>
              <a:t> (2:09)</a:t>
            </a:r>
            <a:endParaRPr lang="en-US" i="1" dirty="0">
              <a:solidFill>
                <a:schemeClr val="bg1"/>
              </a:solidFill>
            </a:endParaRPr>
          </a:p>
          <a:p>
            <a:endParaRPr lang="en-US" i="1" dirty="0">
              <a:solidFill>
                <a:schemeClr val="bg1"/>
              </a:solidFill>
            </a:endParaRPr>
          </a:p>
          <a:p>
            <a:endParaRPr lang="en-US" i="1" dirty="0">
              <a:solidFill>
                <a:schemeClr val="bg1"/>
              </a:solidFill>
            </a:endParaRPr>
          </a:p>
          <a:p>
            <a:r>
              <a:rPr lang="en-US" dirty="0">
                <a:solidFill>
                  <a:schemeClr val="bg1"/>
                </a:solidFill>
              </a:rPr>
              <a:t>Doctrine and Covenants Student Manual Religion 324-325 pg. 64</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 pg. 163</a:t>
            </a:r>
          </a:p>
          <a:p>
            <a:endParaRPr lang="en-US" dirty="0">
              <a:solidFill>
                <a:schemeClr val="bg1"/>
              </a:solidFill>
            </a:endParaRPr>
          </a:p>
          <a:p>
            <a:pPr fontAlgn="base"/>
            <a:r>
              <a:rPr lang="en-US" dirty="0">
                <a:solidFill>
                  <a:schemeClr val="bg1"/>
                </a:solidFill>
              </a:rPr>
              <a:t>Elder Robert D. Hales </a:t>
            </a:r>
            <a:r>
              <a:rPr lang="en-US" i="1" dirty="0">
                <a:solidFill>
                  <a:schemeClr val="bg1"/>
                </a:solidFill>
              </a:rPr>
              <a:t>Return with Honor </a:t>
            </a:r>
            <a:r>
              <a:rPr lang="en-US" dirty="0">
                <a:solidFill>
                  <a:schemeClr val="bg1"/>
                </a:solidFill>
              </a:rPr>
              <a:t>June 1999 Ensign</a:t>
            </a:r>
          </a:p>
        </p:txBody>
      </p:sp>
      <p:grpSp>
        <p:nvGrpSpPr>
          <p:cNvPr id="7" name="Group 6"/>
          <p:cNvGrpSpPr/>
          <p:nvPr/>
        </p:nvGrpSpPr>
        <p:grpSpPr>
          <a:xfrm>
            <a:off x="2983346" y="997527"/>
            <a:ext cx="889670" cy="1215736"/>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2"/>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33"/>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 name="Footer Placeholder 14">
            <a:extLst>
              <a:ext uri="{FF2B5EF4-FFF2-40B4-BE49-F238E27FC236}">
                <a16:creationId xmlns:a16="http://schemas.microsoft.com/office/drawing/2014/main" id="{5FF4E682-384F-4F53-98FB-343D92D74DD1}"/>
              </a:ext>
            </a:extLst>
          </p:cNvPr>
          <p:cNvSpPr>
            <a:spLocks noGrp="1"/>
          </p:cNvSpPr>
          <p:nvPr/>
        </p:nvSpPr>
        <p:spPr>
          <a:xfrm>
            <a:off x="100781" y="649287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29584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4572000" cy="4893647"/>
          </a:xfrm>
          <a:prstGeom prst="rect">
            <a:avLst/>
          </a:prstGeom>
        </p:spPr>
        <p:txBody>
          <a:bodyPr>
            <a:spAutoFit/>
          </a:bodyPr>
          <a:lstStyle/>
          <a:p>
            <a:pPr fontAlgn="base"/>
            <a:r>
              <a:rPr lang="en-US" sz="1200" b="1" dirty="0"/>
              <a:t>Philip Burroughs</a:t>
            </a:r>
          </a:p>
          <a:p>
            <a:endParaRPr lang="en-US" sz="1200" dirty="0"/>
          </a:p>
          <a:p>
            <a:r>
              <a:rPr lang="en-US" sz="1200" dirty="0"/>
              <a:t>1794–25 July 1865. Farmer. </a:t>
            </a:r>
          </a:p>
          <a:p>
            <a:r>
              <a:rPr lang="en-US" sz="1200" dirty="0"/>
              <a:t>Born in New Jersey. Son of Jonathan Burroughs and Mercy </a:t>
            </a:r>
            <a:r>
              <a:rPr lang="en-US" sz="1200" dirty="0" err="1"/>
              <a:t>Edington</a:t>
            </a:r>
            <a:r>
              <a:rPr lang="en-US" sz="1200" dirty="0"/>
              <a:t>. </a:t>
            </a:r>
          </a:p>
          <a:p>
            <a:r>
              <a:rPr lang="en-US" sz="1200" dirty="0"/>
              <a:t>Served in War of 1812.</a:t>
            </a:r>
          </a:p>
          <a:p>
            <a:r>
              <a:rPr lang="en-US" sz="1200" dirty="0"/>
              <a:t>Married Anna Parker, 12 Mar. 1815, in Fayette, Seneca Co., New York.</a:t>
            </a:r>
          </a:p>
          <a:p>
            <a:r>
              <a:rPr lang="en-US" sz="1200" dirty="0"/>
              <a:t>Moved to </a:t>
            </a:r>
            <a:r>
              <a:rPr lang="en-US" sz="1200" dirty="0" err="1"/>
              <a:t>Junius</a:t>
            </a:r>
            <a:r>
              <a:rPr lang="en-US" sz="1200" dirty="0"/>
              <a:t>, Seneca Co., by 1819.</a:t>
            </a:r>
          </a:p>
          <a:p>
            <a:r>
              <a:rPr lang="en-US" sz="1200" dirty="0"/>
              <a:t>Moved to Seneca Falls, Seneca Co., by 1830.</a:t>
            </a:r>
          </a:p>
          <a:p>
            <a:r>
              <a:rPr lang="en-US" sz="1200" dirty="0"/>
              <a:t>LDS church meeting held in his home, Sept. 1830, near Fayette. </a:t>
            </a:r>
          </a:p>
          <a:p>
            <a:r>
              <a:rPr lang="en-US" sz="1200" dirty="0"/>
              <a:t>Wife baptized into LDS church, but no record of his membership. </a:t>
            </a:r>
          </a:p>
          <a:p>
            <a:r>
              <a:rPr lang="en-US" sz="1200" dirty="0"/>
              <a:t>Moved to Portage, Allegany Co., New York, by 1840. Died in Portage.</a:t>
            </a:r>
            <a:endParaRPr lang="en-US" sz="1200" b="1" dirty="0"/>
          </a:p>
          <a:p>
            <a:endParaRPr lang="en-US" sz="1200" b="1" dirty="0"/>
          </a:p>
          <a:p>
            <a:r>
              <a:rPr lang="en-US" sz="1200" dirty="0">
                <a:hlinkClick r:id="rId2"/>
              </a:rPr>
              <a:t>http://josephsmithpapers.org/person/philip-burroughs</a:t>
            </a:r>
            <a:endParaRPr lang="en-US" sz="1200" dirty="0"/>
          </a:p>
          <a:p>
            <a:endParaRPr lang="en-US" sz="1200" dirty="0"/>
          </a:p>
          <a:p>
            <a:pPr fontAlgn="base"/>
            <a:r>
              <a:rPr lang="en-US" sz="1200" b="1" dirty="0"/>
              <a:t>Peter Whitmer:</a:t>
            </a:r>
          </a:p>
          <a:p>
            <a:pPr fontAlgn="base"/>
            <a:endParaRPr lang="en-US" sz="1200" dirty="0"/>
          </a:p>
          <a:p>
            <a:pPr fontAlgn="base"/>
            <a:r>
              <a:rPr lang="en-US" sz="1200" dirty="0"/>
              <a:t>President Joseph Fielding Smith taught:</a:t>
            </a:r>
          </a:p>
          <a:p>
            <a:pPr fontAlgn="base"/>
            <a:r>
              <a:rPr lang="en-US" sz="1200" dirty="0"/>
              <a:t>“Peter [Whitmer Jr.] was informed that there was none appointed to be Oliver’s counselor, except Joseph Smith. Thus Peter understood that it was his duty to take, not to give, counsel while on this journey. The fact that Oliver Cowdery had shared with Joseph Smith in the conferring of Priesthood and authority on all occasions naturally gave to him the authority to stand second in the Church to Joseph Smith in the government of the Church” (</a:t>
            </a:r>
            <a:r>
              <a:rPr lang="en-US" sz="1200" i="1" dirty="0"/>
              <a:t>Church History and Modern Revelation,</a:t>
            </a:r>
            <a:r>
              <a:rPr lang="en-US" sz="1200" dirty="0"/>
              <a:t> 2 vols. [1953], 1:146–47).</a:t>
            </a:r>
          </a:p>
          <a:p>
            <a:endParaRPr lang="en-US" sz="1200" dirty="0"/>
          </a:p>
        </p:txBody>
      </p:sp>
      <p:sp>
        <p:nvSpPr>
          <p:cNvPr id="22" name="Rectangle 21"/>
          <p:cNvSpPr/>
          <p:nvPr/>
        </p:nvSpPr>
        <p:spPr>
          <a:xfrm>
            <a:off x="1524000" y="0"/>
            <a:ext cx="4495800" cy="251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0" y="2514600"/>
            <a:ext cx="44958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19800" y="0"/>
            <a:ext cx="4572000" cy="1754326"/>
          </a:xfrm>
          <a:prstGeom prst="rect">
            <a:avLst/>
          </a:prstGeom>
        </p:spPr>
        <p:txBody>
          <a:bodyPr>
            <a:spAutoFit/>
          </a:bodyPr>
          <a:lstStyle/>
          <a:p>
            <a:pPr fontAlgn="base"/>
            <a:r>
              <a:rPr lang="en-US" dirty="0"/>
              <a:t>For more detailed Information about the </a:t>
            </a:r>
            <a:r>
              <a:rPr lang="en-US" dirty="0" err="1"/>
              <a:t>Whitmer’s</a:t>
            </a:r>
            <a:r>
              <a:rPr lang="en-US" dirty="0"/>
              <a:t> see </a:t>
            </a:r>
          </a:p>
          <a:p>
            <a:pPr fontAlgn="base"/>
            <a:r>
              <a:rPr lang="en-US" dirty="0"/>
              <a:t>August 1979 Ensign:</a:t>
            </a:r>
          </a:p>
          <a:p>
            <a:pPr fontAlgn="base"/>
            <a:r>
              <a:rPr lang="en-US" dirty="0"/>
              <a:t>The </a:t>
            </a:r>
            <a:r>
              <a:rPr lang="en-US" dirty="0" err="1"/>
              <a:t>Whitmers</a:t>
            </a:r>
            <a:r>
              <a:rPr lang="en-US" dirty="0"/>
              <a:t>: A Family That Nourished the Church</a:t>
            </a:r>
          </a:p>
          <a:p>
            <a:pPr fontAlgn="base"/>
            <a:r>
              <a:rPr lang="en-US" cap="all" dirty="0"/>
              <a:t>BY RICHARD LLOYD ANDERSON</a:t>
            </a:r>
          </a:p>
        </p:txBody>
      </p:sp>
    </p:spTree>
    <p:extLst>
      <p:ext uri="{BB962C8B-B14F-4D97-AF65-F5344CB8AC3E}">
        <p14:creationId xmlns:p14="http://schemas.microsoft.com/office/powerpoint/2010/main" val="2838604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4601" y="228600"/>
            <a:ext cx="2742033" cy="369332"/>
          </a:xfrm>
          <a:prstGeom prst="rect">
            <a:avLst/>
          </a:prstGeom>
        </p:spPr>
        <p:txBody>
          <a:bodyPr wrap="none">
            <a:spAutoFit/>
          </a:bodyPr>
          <a:lstStyle/>
          <a:p>
            <a:r>
              <a:rPr lang="en-US" dirty="0"/>
              <a:t>Mary </a:t>
            </a:r>
            <a:r>
              <a:rPr lang="en-US" dirty="0" err="1"/>
              <a:t>Musselman</a:t>
            </a:r>
            <a:r>
              <a:rPr lang="en-US" dirty="0"/>
              <a:t> Whitmer,</a:t>
            </a:r>
          </a:p>
        </p:txBody>
      </p:sp>
      <p:sp>
        <p:nvSpPr>
          <p:cNvPr id="3" name="Rectangle 2"/>
          <p:cNvSpPr/>
          <p:nvPr/>
        </p:nvSpPr>
        <p:spPr>
          <a:xfrm>
            <a:off x="3429000" y="228600"/>
            <a:ext cx="1845890" cy="369332"/>
          </a:xfrm>
          <a:prstGeom prst="rect">
            <a:avLst/>
          </a:prstGeom>
        </p:spPr>
        <p:txBody>
          <a:bodyPr wrap="none">
            <a:spAutoFit/>
          </a:bodyPr>
          <a:lstStyle/>
          <a:p>
            <a:r>
              <a:rPr lang="en-US" dirty="0"/>
              <a:t>Peter Whitmer Sr.</a:t>
            </a:r>
          </a:p>
        </p:txBody>
      </p:sp>
      <p:sp>
        <p:nvSpPr>
          <p:cNvPr id="4" name="Rectangle 3"/>
          <p:cNvSpPr/>
          <p:nvPr/>
        </p:nvSpPr>
        <p:spPr>
          <a:xfrm>
            <a:off x="1828800" y="762000"/>
            <a:ext cx="8839200" cy="369332"/>
          </a:xfrm>
          <a:prstGeom prst="rect">
            <a:avLst/>
          </a:prstGeom>
        </p:spPr>
        <p:txBody>
          <a:bodyPr wrap="square">
            <a:spAutoFit/>
          </a:bodyPr>
          <a:lstStyle/>
          <a:p>
            <a:r>
              <a:rPr lang="en-US" dirty="0"/>
              <a:t>Christian	     Jacob      John        David	Catherine	      Peter </a:t>
            </a:r>
            <a:r>
              <a:rPr lang="en-US" dirty="0" err="1"/>
              <a:t>Jr</a:t>
            </a:r>
            <a:r>
              <a:rPr lang="en-US" dirty="0"/>
              <a:t>       Elizabeth      Nancy	</a:t>
            </a:r>
          </a:p>
        </p:txBody>
      </p:sp>
      <p:sp>
        <p:nvSpPr>
          <p:cNvPr id="5" name="Rectangle 4"/>
          <p:cNvSpPr/>
          <p:nvPr/>
        </p:nvSpPr>
        <p:spPr>
          <a:xfrm>
            <a:off x="5334000" y="2286000"/>
            <a:ext cx="1447800" cy="923330"/>
          </a:xfrm>
          <a:prstGeom prst="rect">
            <a:avLst/>
          </a:prstGeom>
        </p:spPr>
        <p:txBody>
          <a:bodyPr wrap="square">
            <a:spAutoFit/>
          </a:bodyPr>
          <a:lstStyle/>
          <a:p>
            <a:pPr algn="ctr"/>
            <a:r>
              <a:rPr lang="en-US" dirty="0"/>
              <a:t>Married </a:t>
            </a:r>
          </a:p>
          <a:p>
            <a:pPr algn="ctr"/>
            <a:r>
              <a:rPr lang="en-US" dirty="0" err="1"/>
              <a:t>Hirum</a:t>
            </a:r>
            <a:r>
              <a:rPr lang="en-US" dirty="0"/>
              <a:t> Page</a:t>
            </a:r>
          </a:p>
          <a:p>
            <a:pPr algn="ctr"/>
            <a:r>
              <a:rPr lang="en-US" dirty="0"/>
              <a:t>1825</a:t>
            </a:r>
          </a:p>
        </p:txBody>
      </p:sp>
      <p:sp>
        <p:nvSpPr>
          <p:cNvPr id="6" name="Rectangle 5"/>
          <p:cNvSpPr/>
          <p:nvPr/>
        </p:nvSpPr>
        <p:spPr>
          <a:xfrm>
            <a:off x="1600200" y="1371600"/>
            <a:ext cx="1447800" cy="923330"/>
          </a:xfrm>
          <a:prstGeom prst="rect">
            <a:avLst/>
          </a:prstGeom>
        </p:spPr>
        <p:txBody>
          <a:bodyPr wrap="square">
            <a:spAutoFit/>
          </a:bodyPr>
          <a:lstStyle/>
          <a:p>
            <a:pPr algn="ctr"/>
            <a:r>
              <a:rPr lang="en-US" dirty="0"/>
              <a:t>Married </a:t>
            </a:r>
          </a:p>
          <a:p>
            <a:pPr algn="ctr"/>
            <a:r>
              <a:rPr lang="en-US" dirty="0"/>
              <a:t>Ann Schott</a:t>
            </a:r>
          </a:p>
          <a:p>
            <a:pPr algn="ctr"/>
            <a:r>
              <a:rPr lang="en-US" dirty="0"/>
              <a:t>1825</a:t>
            </a:r>
          </a:p>
        </p:txBody>
      </p:sp>
      <p:sp>
        <p:nvSpPr>
          <p:cNvPr id="7" name="Rectangle 6"/>
          <p:cNvSpPr/>
          <p:nvPr/>
        </p:nvSpPr>
        <p:spPr>
          <a:xfrm>
            <a:off x="7543800" y="1828801"/>
            <a:ext cx="1447800" cy="1200329"/>
          </a:xfrm>
          <a:prstGeom prst="rect">
            <a:avLst/>
          </a:prstGeom>
        </p:spPr>
        <p:txBody>
          <a:bodyPr wrap="square">
            <a:spAutoFit/>
          </a:bodyPr>
          <a:lstStyle/>
          <a:p>
            <a:pPr algn="ctr"/>
            <a:r>
              <a:rPr lang="en-US" dirty="0"/>
              <a:t>Married </a:t>
            </a:r>
          </a:p>
          <a:p>
            <a:pPr algn="ctr"/>
            <a:r>
              <a:rPr lang="en-US" dirty="0"/>
              <a:t>Oliver Cowdery</a:t>
            </a:r>
          </a:p>
          <a:p>
            <a:pPr algn="ctr"/>
            <a:r>
              <a:rPr lang="en-US" dirty="0"/>
              <a:t>1832</a:t>
            </a:r>
          </a:p>
        </p:txBody>
      </p:sp>
      <p:sp>
        <p:nvSpPr>
          <p:cNvPr id="8" name="Rectangle 7"/>
          <p:cNvSpPr/>
          <p:nvPr/>
        </p:nvSpPr>
        <p:spPr>
          <a:xfrm>
            <a:off x="4343400" y="1676401"/>
            <a:ext cx="1447800" cy="1200329"/>
          </a:xfrm>
          <a:prstGeom prst="rect">
            <a:avLst/>
          </a:prstGeom>
        </p:spPr>
        <p:txBody>
          <a:bodyPr wrap="square">
            <a:spAutoFit/>
          </a:bodyPr>
          <a:lstStyle/>
          <a:p>
            <a:pPr algn="ctr"/>
            <a:r>
              <a:rPr lang="en-US" dirty="0"/>
              <a:t>Married</a:t>
            </a:r>
          </a:p>
          <a:p>
            <a:pPr algn="ctr"/>
            <a:r>
              <a:rPr lang="en-US" dirty="0"/>
              <a:t>Julie Ann Jolly</a:t>
            </a:r>
          </a:p>
          <a:p>
            <a:pPr algn="ctr"/>
            <a:r>
              <a:rPr lang="en-US" dirty="0"/>
              <a:t>1831</a:t>
            </a:r>
          </a:p>
        </p:txBody>
      </p:sp>
      <p:sp>
        <p:nvSpPr>
          <p:cNvPr id="9" name="Rectangle 8"/>
          <p:cNvSpPr/>
          <p:nvPr/>
        </p:nvSpPr>
        <p:spPr>
          <a:xfrm>
            <a:off x="6400800" y="1524000"/>
            <a:ext cx="1447800" cy="923330"/>
          </a:xfrm>
          <a:prstGeom prst="rect">
            <a:avLst/>
          </a:prstGeom>
        </p:spPr>
        <p:txBody>
          <a:bodyPr wrap="square">
            <a:spAutoFit/>
          </a:bodyPr>
          <a:lstStyle/>
          <a:p>
            <a:pPr algn="ctr"/>
            <a:r>
              <a:rPr lang="en-US" dirty="0"/>
              <a:t>Married</a:t>
            </a:r>
          </a:p>
          <a:p>
            <a:pPr algn="ctr"/>
            <a:r>
              <a:rPr lang="en-US" dirty="0" err="1"/>
              <a:t>Vashti</a:t>
            </a:r>
            <a:r>
              <a:rPr lang="en-US" dirty="0"/>
              <a:t> </a:t>
            </a:r>
            <a:r>
              <a:rPr lang="en-US" dirty="0" err="1"/>
              <a:t>Higley</a:t>
            </a:r>
            <a:r>
              <a:rPr lang="en-US" dirty="0"/>
              <a:t> </a:t>
            </a:r>
          </a:p>
          <a:p>
            <a:pPr algn="ctr"/>
            <a:r>
              <a:rPr lang="en-US" dirty="0"/>
              <a:t>1832</a:t>
            </a:r>
          </a:p>
        </p:txBody>
      </p:sp>
      <p:sp>
        <p:nvSpPr>
          <p:cNvPr id="10" name="Rectangle 9"/>
          <p:cNvSpPr/>
          <p:nvPr/>
        </p:nvSpPr>
        <p:spPr>
          <a:xfrm>
            <a:off x="2667000" y="1371601"/>
            <a:ext cx="1447800" cy="1200329"/>
          </a:xfrm>
          <a:prstGeom prst="rect">
            <a:avLst/>
          </a:prstGeom>
        </p:spPr>
        <p:txBody>
          <a:bodyPr wrap="square">
            <a:spAutoFit/>
          </a:bodyPr>
          <a:lstStyle/>
          <a:p>
            <a:pPr algn="ctr"/>
            <a:r>
              <a:rPr lang="en-US" dirty="0"/>
              <a:t>Married</a:t>
            </a:r>
          </a:p>
          <a:p>
            <a:pPr algn="ctr"/>
            <a:r>
              <a:rPr lang="en-US" dirty="0"/>
              <a:t>Elizabeth Schott</a:t>
            </a:r>
          </a:p>
          <a:p>
            <a:pPr algn="ctr"/>
            <a:r>
              <a:rPr lang="en-US" dirty="0"/>
              <a:t>1833</a:t>
            </a:r>
          </a:p>
        </p:txBody>
      </p:sp>
      <p:sp>
        <p:nvSpPr>
          <p:cNvPr id="11" name="Rectangle 10"/>
          <p:cNvSpPr/>
          <p:nvPr/>
        </p:nvSpPr>
        <p:spPr>
          <a:xfrm>
            <a:off x="8686800" y="1447801"/>
            <a:ext cx="1447800" cy="646331"/>
          </a:xfrm>
          <a:prstGeom prst="rect">
            <a:avLst/>
          </a:prstGeom>
        </p:spPr>
        <p:txBody>
          <a:bodyPr wrap="square">
            <a:spAutoFit/>
          </a:bodyPr>
          <a:lstStyle/>
          <a:p>
            <a:pPr algn="ctr"/>
            <a:r>
              <a:rPr lang="en-US" dirty="0"/>
              <a:t>Died in her first year</a:t>
            </a:r>
          </a:p>
        </p:txBody>
      </p:sp>
      <p:sp>
        <p:nvSpPr>
          <p:cNvPr id="14" name="Down Arrow 13"/>
          <p:cNvSpPr/>
          <p:nvPr/>
        </p:nvSpPr>
        <p:spPr>
          <a:xfrm>
            <a:off x="2362201" y="1066800"/>
            <a:ext cx="45719" cy="381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3276601" y="1066800"/>
            <a:ext cx="45719" cy="381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9322045">
            <a:off x="2462325" y="2317450"/>
            <a:ext cx="58643" cy="59340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2277955" flipH="1">
            <a:off x="2919525" y="2317451"/>
            <a:ext cx="58643" cy="59340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09800" y="2895600"/>
            <a:ext cx="1447800" cy="369332"/>
          </a:xfrm>
          <a:prstGeom prst="rect">
            <a:avLst/>
          </a:prstGeom>
        </p:spPr>
        <p:txBody>
          <a:bodyPr wrap="square">
            <a:spAutoFit/>
          </a:bodyPr>
          <a:lstStyle/>
          <a:p>
            <a:r>
              <a:rPr lang="en-US" dirty="0"/>
              <a:t>Sisters</a:t>
            </a:r>
          </a:p>
        </p:txBody>
      </p:sp>
      <p:sp>
        <p:nvSpPr>
          <p:cNvPr id="19" name="Down Arrow 18"/>
          <p:cNvSpPr/>
          <p:nvPr/>
        </p:nvSpPr>
        <p:spPr>
          <a:xfrm>
            <a:off x="4114801" y="1066800"/>
            <a:ext cx="45719" cy="1524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4953001" y="1066800"/>
            <a:ext cx="45719" cy="381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5943601" y="1143000"/>
            <a:ext cx="45719" cy="1066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8229600" y="1143000"/>
            <a:ext cx="76200" cy="609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9220201" y="1066800"/>
            <a:ext cx="45719" cy="381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429000" y="2667001"/>
            <a:ext cx="1447800" cy="1200329"/>
          </a:xfrm>
          <a:prstGeom prst="rect">
            <a:avLst/>
          </a:prstGeom>
        </p:spPr>
        <p:txBody>
          <a:bodyPr wrap="square">
            <a:spAutoFit/>
          </a:bodyPr>
          <a:lstStyle/>
          <a:p>
            <a:pPr algn="ctr"/>
            <a:r>
              <a:rPr lang="en-US" dirty="0"/>
              <a:t>Married </a:t>
            </a:r>
          </a:p>
          <a:p>
            <a:pPr algn="ctr"/>
            <a:r>
              <a:rPr lang="en-US" dirty="0"/>
              <a:t>Sarah M Whitmer</a:t>
            </a:r>
          </a:p>
          <a:p>
            <a:pPr algn="ctr"/>
            <a:r>
              <a:rPr lang="en-US" dirty="0"/>
              <a:t>1833</a:t>
            </a:r>
          </a:p>
        </p:txBody>
      </p:sp>
      <p:sp>
        <p:nvSpPr>
          <p:cNvPr id="25" name="Down Arrow 24"/>
          <p:cNvSpPr/>
          <p:nvPr/>
        </p:nvSpPr>
        <p:spPr>
          <a:xfrm>
            <a:off x="7086601" y="1143000"/>
            <a:ext cx="45719" cy="381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24400" y="457200"/>
            <a:ext cx="2209800" cy="338554"/>
          </a:xfrm>
          <a:prstGeom prst="rect">
            <a:avLst/>
          </a:prstGeom>
        </p:spPr>
        <p:txBody>
          <a:bodyPr wrap="square">
            <a:spAutoFit/>
          </a:bodyPr>
          <a:lstStyle/>
          <a:p>
            <a:pPr algn="ctr"/>
            <a:r>
              <a:rPr lang="en-US" sz="1600" dirty="0"/>
              <a:t>Married before 1798</a:t>
            </a:r>
          </a:p>
        </p:txBody>
      </p:sp>
      <p:sp>
        <p:nvSpPr>
          <p:cNvPr id="28" name="Rectangle 27"/>
          <p:cNvSpPr/>
          <p:nvPr/>
        </p:nvSpPr>
        <p:spPr>
          <a:xfrm>
            <a:off x="5410200" y="4191001"/>
            <a:ext cx="4267200" cy="1200329"/>
          </a:xfrm>
          <a:prstGeom prst="rect">
            <a:avLst/>
          </a:prstGeom>
        </p:spPr>
        <p:txBody>
          <a:bodyPr wrap="square">
            <a:spAutoFit/>
          </a:bodyPr>
          <a:lstStyle/>
          <a:p>
            <a:pPr algn="ctr"/>
            <a:r>
              <a:rPr lang="en-US" sz="3600" dirty="0"/>
              <a:t>Peter Whitmer Sr. Family</a:t>
            </a:r>
          </a:p>
        </p:txBody>
      </p:sp>
    </p:spTree>
    <p:extLst>
      <p:ext uri="{BB962C8B-B14F-4D97-AF65-F5344CB8AC3E}">
        <p14:creationId xmlns:p14="http://schemas.microsoft.com/office/powerpoint/2010/main" val="3362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922EE1FF-E8C5-4D29-B879-D33FFC349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Danger Warnings</a:t>
            </a:r>
          </a:p>
        </p:txBody>
      </p:sp>
      <p:sp>
        <p:nvSpPr>
          <p:cNvPr id="7" name="Rectangle 6"/>
          <p:cNvSpPr/>
          <p:nvPr/>
        </p:nvSpPr>
        <p:spPr>
          <a:xfrm>
            <a:off x="1905000" y="1066801"/>
            <a:ext cx="4572000" cy="2031325"/>
          </a:xfrm>
          <a:prstGeom prst="rect">
            <a:avLst/>
          </a:prstGeom>
        </p:spPr>
        <p:txBody>
          <a:bodyPr>
            <a:spAutoFit/>
          </a:bodyPr>
          <a:lstStyle/>
          <a:p>
            <a:pPr fontAlgn="base"/>
            <a:r>
              <a:rPr lang="en-US" dirty="0">
                <a:solidFill>
                  <a:schemeClr val="bg1"/>
                </a:solidFill>
              </a:rPr>
              <a:t>1. A young man has been listening to music that does not meet the standards outlined in </a:t>
            </a:r>
            <a:r>
              <a:rPr lang="en-US" i="1" dirty="0">
                <a:solidFill>
                  <a:schemeClr val="bg1"/>
                </a:solidFill>
              </a:rPr>
              <a:t>For the Strength of Youth.</a:t>
            </a:r>
            <a:r>
              <a:rPr lang="en-US" dirty="0">
                <a:solidFill>
                  <a:schemeClr val="bg1"/>
                </a:solidFill>
              </a:rPr>
              <a:t> Although he enjoys listening to this music, he is beginning to realize that its messages are causing him to lose the Spirit and drift away from his family, his friends, and the Church.</a:t>
            </a:r>
          </a:p>
        </p:txBody>
      </p:sp>
      <p:sp>
        <p:nvSpPr>
          <p:cNvPr id="8" name="Rectangle 7"/>
          <p:cNvSpPr/>
          <p:nvPr/>
        </p:nvSpPr>
        <p:spPr>
          <a:xfrm>
            <a:off x="5562600" y="4114800"/>
            <a:ext cx="4572000" cy="1477328"/>
          </a:xfrm>
          <a:prstGeom prst="rect">
            <a:avLst/>
          </a:prstGeom>
        </p:spPr>
        <p:txBody>
          <a:bodyPr>
            <a:spAutoFit/>
          </a:bodyPr>
          <a:lstStyle/>
          <a:p>
            <a:pPr fontAlgn="base"/>
            <a:r>
              <a:rPr lang="en-US" dirty="0">
                <a:solidFill>
                  <a:schemeClr val="bg1"/>
                </a:solidFill>
              </a:rPr>
              <a:t>2. After a number of dates with one young man, a young woman begins to recognize, by the promptings of the Holy Ghost, that the young man has been slowly attempting to persuade her to break the law of chastity.</a:t>
            </a:r>
          </a:p>
        </p:txBody>
      </p:sp>
      <p:grpSp>
        <p:nvGrpSpPr>
          <p:cNvPr id="36" name="Group 35"/>
          <p:cNvGrpSpPr/>
          <p:nvPr/>
        </p:nvGrpSpPr>
        <p:grpSpPr>
          <a:xfrm>
            <a:off x="6858000" y="1295400"/>
            <a:ext cx="2438400" cy="2438400"/>
            <a:chOff x="5562600" y="1447800"/>
            <a:chExt cx="2438400" cy="2438400"/>
          </a:xfrm>
        </p:grpSpPr>
        <p:grpSp>
          <p:nvGrpSpPr>
            <p:cNvPr id="11" name="Group 10"/>
            <p:cNvGrpSpPr/>
            <p:nvPr/>
          </p:nvGrpSpPr>
          <p:grpSpPr>
            <a:xfrm>
              <a:off x="5562600" y="1447800"/>
              <a:ext cx="2438400" cy="2438400"/>
              <a:chOff x="5867400" y="1524000"/>
              <a:chExt cx="1905000" cy="1905000"/>
            </a:xfrm>
          </p:grpSpPr>
          <p:sp>
            <p:nvSpPr>
              <p:cNvPr id="9" name="Rounded Rectangle 8"/>
              <p:cNvSpPr/>
              <p:nvPr/>
            </p:nvSpPr>
            <p:spPr>
              <a:xfrm rot="18843838">
                <a:off x="5867400" y="1524000"/>
                <a:ext cx="1905000" cy="1905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8843838">
                <a:off x="5958521" y="1600675"/>
                <a:ext cx="1723979" cy="175038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943600" y="1828800"/>
              <a:ext cx="1676400" cy="1180443"/>
              <a:chOff x="914400" y="1312928"/>
              <a:chExt cx="4953000" cy="3487672"/>
            </a:xfrm>
          </p:grpSpPr>
          <p:sp>
            <p:nvSpPr>
              <p:cNvPr id="13" name="Moon 12"/>
              <p:cNvSpPr/>
              <p:nvPr/>
            </p:nvSpPr>
            <p:spPr>
              <a:xfrm rot="5400000">
                <a:off x="1466850" y="2114550"/>
                <a:ext cx="1943100" cy="2438400"/>
              </a:xfrm>
              <a:prstGeom prst="moon">
                <a:avLst>
                  <a:gd name="adj" fmla="val 174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14400" y="3962400"/>
                <a:ext cx="7620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276600" y="3962400"/>
                <a:ext cx="7620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724400" y="2057400"/>
                <a:ext cx="1143000" cy="1905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76800" y="2345575"/>
                <a:ext cx="762000" cy="838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842953" y="1312928"/>
                <a:ext cx="1961803" cy="1280643"/>
              </a:xfrm>
              <a:custGeom>
                <a:avLst/>
                <a:gdLst>
                  <a:gd name="connsiteX0" fmla="*/ 0 w 1961803"/>
                  <a:gd name="connsiteY0" fmla="*/ 1180890 h 1280643"/>
                  <a:gd name="connsiteX1" fmla="*/ 66502 w 1961803"/>
                  <a:gd name="connsiteY1" fmla="*/ 1147639 h 1280643"/>
                  <a:gd name="connsiteX2" fmla="*/ 116378 w 1961803"/>
                  <a:gd name="connsiteY2" fmla="*/ 1131014 h 1280643"/>
                  <a:gd name="connsiteX3" fmla="*/ 299258 w 1961803"/>
                  <a:gd name="connsiteY3" fmla="*/ 1014636 h 1280643"/>
                  <a:gd name="connsiteX4" fmla="*/ 365760 w 1961803"/>
                  <a:gd name="connsiteY4" fmla="*/ 964759 h 1280643"/>
                  <a:gd name="connsiteX5" fmla="*/ 498763 w 1961803"/>
                  <a:gd name="connsiteY5" fmla="*/ 865007 h 1280643"/>
                  <a:gd name="connsiteX6" fmla="*/ 565265 w 1961803"/>
                  <a:gd name="connsiteY6" fmla="*/ 748628 h 1280643"/>
                  <a:gd name="connsiteX7" fmla="*/ 631767 w 1961803"/>
                  <a:gd name="connsiteY7" fmla="*/ 698752 h 1280643"/>
                  <a:gd name="connsiteX8" fmla="*/ 698269 w 1961803"/>
                  <a:gd name="connsiteY8" fmla="*/ 598999 h 1280643"/>
                  <a:gd name="connsiteX9" fmla="*/ 714894 w 1961803"/>
                  <a:gd name="connsiteY9" fmla="*/ 532497 h 1280643"/>
                  <a:gd name="connsiteX10" fmla="*/ 748145 w 1961803"/>
                  <a:gd name="connsiteY10" fmla="*/ 482621 h 1280643"/>
                  <a:gd name="connsiteX11" fmla="*/ 781396 w 1961803"/>
                  <a:gd name="connsiteY11" fmla="*/ 399494 h 1280643"/>
                  <a:gd name="connsiteX12" fmla="*/ 814647 w 1961803"/>
                  <a:gd name="connsiteY12" fmla="*/ 299741 h 1280643"/>
                  <a:gd name="connsiteX13" fmla="*/ 798022 w 1961803"/>
                  <a:gd name="connsiteY13" fmla="*/ 17108 h 1280643"/>
                  <a:gd name="connsiteX14" fmla="*/ 748145 w 1961803"/>
                  <a:gd name="connsiteY14" fmla="*/ 483 h 1280643"/>
                  <a:gd name="connsiteX15" fmla="*/ 532014 w 1961803"/>
                  <a:gd name="connsiteY15" fmla="*/ 17108 h 1280643"/>
                  <a:gd name="connsiteX16" fmla="*/ 482138 w 1961803"/>
                  <a:gd name="connsiteY16" fmla="*/ 33734 h 1280643"/>
                  <a:gd name="connsiteX17" fmla="*/ 399011 w 1961803"/>
                  <a:gd name="connsiteY17" fmla="*/ 133487 h 1280643"/>
                  <a:gd name="connsiteX18" fmla="*/ 365760 w 1961803"/>
                  <a:gd name="connsiteY18" fmla="*/ 249865 h 1280643"/>
                  <a:gd name="connsiteX19" fmla="*/ 382385 w 1961803"/>
                  <a:gd name="connsiteY19" fmla="*/ 416119 h 1280643"/>
                  <a:gd name="connsiteX20" fmla="*/ 399011 w 1961803"/>
                  <a:gd name="connsiteY20" fmla="*/ 465996 h 1280643"/>
                  <a:gd name="connsiteX21" fmla="*/ 448887 w 1961803"/>
                  <a:gd name="connsiteY21" fmla="*/ 515872 h 1280643"/>
                  <a:gd name="connsiteX22" fmla="*/ 482138 w 1961803"/>
                  <a:gd name="connsiteY22" fmla="*/ 565748 h 1280643"/>
                  <a:gd name="connsiteX23" fmla="*/ 598516 w 1961803"/>
                  <a:gd name="connsiteY23" fmla="*/ 648876 h 1280643"/>
                  <a:gd name="connsiteX24" fmla="*/ 648392 w 1961803"/>
                  <a:gd name="connsiteY24" fmla="*/ 665501 h 1280643"/>
                  <a:gd name="connsiteX25" fmla="*/ 698269 w 1961803"/>
                  <a:gd name="connsiteY25" fmla="*/ 698752 h 1280643"/>
                  <a:gd name="connsiteX26" fmla="*/ 764771 w 1961803"/>
                  <a:gd name="connsiteY26" fmla="*/ 748628 h 1280643"/>
                  <a:gd name="connsiteX27" fmla="*/ 864523 w 1961803"/>
                  <a:gd name="connsiteY27" fmla="*/ 781879 h 1280643"/>
                  <a:gd name="connsiteX28" fmla="*/ 947651 w 1961803"/>
                  <a:gd name="connsiteY28" fmla="*/ 815130 h 1280643"/>
                  <a:gd name="connsiteX29" fmla="*/ 1047403 w 1961803"/>
                  <a:gd name="connsiteY29" fmla="*/ 848381 h 1280643"/>
                  <a:gd name="connsiteX30" fmla="*/ 1147156 w 1961803"/>
                  <a:gd name="connsiteY30" fmla="*/ 914883 h 1280643"/>
                  <a:gd name="connsiteX31" fmla="*/ 1197032 w 1961803"/>
                  <a:gd name="connsiteY31" fmla="*/ 948134 h 1280643"/>
                  <a:gd name="connsiteX32" fmla="*/ 1246909 w 1961803"/>
                  <a:gd name="connsiteY32" fmla="*/ 1047887 h 1280643"/>
                  <a:gd name="connsiteX33" fmla="*/ 1330036 w 1961803"/>
                  <a:gd name="connsiteY33" fmla="*/ 1147639 h 1280643"/>
                  <a:gd name="connsiteX34" fmla="*/ 1363287 w 1961803"/>
                  <a:gd name="connsiteY34" fmla="*/ 1197516 h 1280643"/>
                  <a:gd name="connsiteX35" fmla="*/ 1413163 w 1961803"/>
                  <a:gd name="connsiteY35" fmla="*/ 1247392 h 1280643"/>
                  <a:gd name="connsiteX36" fmla="*/ 1512916 w 1961803"/>
                  <a:gd name="connsiteY36" fmla="*/ 1280643 h 1280643"/>
                  <a:gd name="connsiteX37" fmla="*/ 1629294 w 1961803"/>
                  <a:gd name="connsiteY37" fmla="*/ 1264017 h 1280643"/>
                  <a:gd name="connsiteX38" fmla="*/ 1679171 w 1961803"/>
                  <a:gd name="connsiteY38" fmla="*/ 1230767 h 1280643"/>
                  <a:gd name="connsiteX39" fmla="*/ 1762298 w 1961803"/>
                  <a:gd name="connsiteY39" fmla="*/ 1131014 h 1280643"/>
                  <a:gd name="connsiteX40" fmla="*/ 1812174 w 1961803"/>
                  <a:gd name="connsiteY40" fmla="*/ 964759 h 1280643"/>
                  <a:gd name="connsiteX41" fmla="*/ 1828800 w 1961803"/>
                  <a:gd name="connsiteY41" fmla="*/ 865007 h 1280643"/>
                  <a:gd name="connsiteX42" fmla="*/ 1845425 w 1961803"/>
                  <a:gd name="connsiteY42" fmla="*/ 815130 h 1280643"/>
                  <a:gd name="connsiteX43" fmla="*/ 1895302 w 1961803"/>
                  <a:gd name="connsiteY43" fmla="*/ 798505 h 1280643"/>
                  <a:gd name="connsiteX44" fmla="*/ 1961803 w 1961803"/>
                  <a:gd name="connsiteY44" fmla="*/ 798505 h 128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61803" h="1280643">
                    <a:moveTo>
                      <a:pt x="0" y="1180890"/>
                    </a:moveTo>
                    <a:cubicBezTo>
                      <a:pt x="22167" y="1169806"/>
                      <a:pt x="43722" y="1157402"/>
                      <a:pt x="66502" y="1147639"/>
                    </a:cubicBezTo>
                    <a:cubicBezTo>
                      <a:pt x="82610" y="1140736"/>
                      <a:pt x="100704" y="1138851"/>
                      <a:pt x="116378" y="1131014"/>
                    </a:cubicBezTo>
                    <a:cubicBezTo>
                      <a:pt x="152672" y="1112867"/>
                      <a:pt x="272914" y="1034394"/>
                      <a:pt x="299258" y="1014636"/>
                    </a:cubicBezTo>
                    <a:cubicBezTo>
                      <a:pt x="321425" y="998010"/>
                      <a:pt x="342705" y="980129"/>
                      <a:pt x="365760" y="964759"/>
                    </a:cubicBezTo>
                    <a:cubicBezTo>
                      <a:pt x="489707" y="882127"/>
                      <a:pt x="411006" y="952764"/>
                      <a:pt x="498763" y="865007"/>
                    </a:cubicBezTo>
                    <a:cubicBezTo>
                      <a:pt x="517785" y="807941"/>
                      <a:pt x="514940" y="798953"/>
                      <a:pt x="565265" y="748628"/>
                    </a:cubicBezTo>
                    <a:cubicBezTo>
                      <a:pt x="584858" y="729035"/>
                      <a:pt x="613358" y="719462"/>
                      <a:pt x="631767" y="698752"/>
                    </a:cubicBezTo>
                    <a:cubicBezTo>
                      <a:pt x="658317" y="668884"/>
                      <a:pt x="698269" y="598999"/>
                      <a:pt x="698269" y="598999"/>
                    </a:cubicBezTo>
                    <a:cubicBezTo>
                      <a:pt x="703811" y="576832"/>
                      <a:pt x="705893" y="553499"/>
                      <a:pt x="714894" y="532497"/>
                    </a:cubicBezTo>
                    <a:cubicBezTo>
                      <a:pt x="722765" y="514131"/>
                      <a:pt x="739209" y="500493"/>
                      <a:pt x="748145" y="482621"/>
                    </a:cubicBezTo>
                    <a:cubicBezTo>
                      <a:pt x="761492" y="455928"/>
                      <a:pt x="771197" y="427541"/>
                      <a:pt x="781396" y="399494"/>
                    </a:cubicBezTo>
                    <a:cubicBezTo>
                      <a:pt x="793374" y="366555"/>
                      <a:pt x="814647" y="299741"/>
                      <a:pt x="814647" y="299741"/>
                    </a:cubicBezTo>
                    <a:cubicBezTo>
                      <a:pt x="809105" y="205530"/>
                      <a:pt x="818495" y="109235"/>
                      <a:pt x="798022" y="17108"/>
                    </a:cubicBezTo>
                    <a:cubicBezTo>
                      <a:pt x="794220" y="0"/>
                      <a:pt x="765670" y="483"/>
                      <a:pt x="748145" y="483"/>
                    </a:cubicBezTo>
                    <a:cubicBezTo>
                      <a:pt x="675889" y="483"/>
                      <a:pt x="604058" y="11566"/>
                      <a:pt x="532014" y="17108"/>
                    </a:cubicBezTo>
                    <a:cubicBezTo>
                      <a:pt x="515389" y="22650"/>
                      <a:pt x="496719" y="24013"/>
                      <a:pt x="482138" y="33734"/>
                    </a:cubicBezTo>
                    <a:cubicBezTo>
                      <a:pt x="454560" y="52119"/>
                      <a:pt x="414346" y="102817"/>
                      <a:pt x="399011" y="133487"/>
                    </a:cubicBezTo>
                    <a:cubicBezTo>
                      <a:pt x="387083" y="157343"/>
                      <a:pt x="371088" y="228551"/>
                      <a:pt x="365760" y="249865"/>
                    </a:cubicBezTo>
                    <a:cubicBezTo>
                      <a:pt x="371302" y="305283"/>
                      <a:pt x="373916" y="361072"/>
                      <a:pt x="382385" y="416119"/>
                    </a:cubicBezTo>
                    <a:cubicBezTo>
                      <a:pt x="385050" y="433440"/>
                      <a:pt x="389290" y="451414"/>
                      <a:pt x="399011" y="465996"/>
                    </a:cubicBezTo>
                    <a:cubicBezTo>
                      <a:pt x="412053" y="485559"/>
                      <a:pt x="433835" y="497810"/>
                      <a:pt x="448887" y="515872"/>
                    </a:cubicBezTo>
                    <a:cubicBezTo>
                      <a:pt x="461679" y="531222"/>
                      <a:pt x="468009" y="551619"/>
                      <a:pt x="482138" y="565748"/>
                    </a:cubicBezTo>
                    <a:cubicBezTo>
                      <a:pt x="489668" y="573278"/>
                      <a:pt x="579636" y="639436"/>
                      <a:pt x="598516" y="648876"/>
                    </a:cubicBezTo>
                    <a:cubicBezTo>
                      <a:pt x="614190" y="656713"/>
                      <a:pt x="631767" y="659959"/>
                      <a:pt x="648392" y="665501"/>
                    </a:cubicBezTo>
                    <a:cubicBezTo>
                      <a:pt x="665018" y="676585"/>
                      <a:pt x="682009" y="687138"/>
                      <a:pt x="698269" y="698752"/>
                    </a:cubicBezTo>
                    <a:cubicBezTo>
                      <a:pt x="720817" y="714857"/>
                      <a:pt x="739987" y="736236"/>
                      <a:pt x="764771" y="748628"/>
                    </a:cubicBezTo>
                    <a:cubicBezTo>
                      <a:pt x="796120" y="764303"/>
                      <a:pt x="831981" y="768862"/>
                      <a:pt x="864523" y="781879"/>
                    </a:cubicBezTo>
                    <a:cubicBezTo>
                      <a:pt x="892232" y="792963"/>
                      <a:pt x="919604" y="804931"/>
                      <a:pt x="947651" y="815130"/>
                    </a:cubicBezTo>
                    <a:cubicBezTo>
                      <a:pt x="980590" y="827108"/>
                      <a:pt x="1047403" y="848381"/>
                      <a:pt x="1047403" y="848381"/>
                    </a:cubicBezTo>
                    <a:lnTo>
                      <a:pt x="1147156" y="914883"/>
                    </a:lnTo>
                    <a:lnTo>
                      <a:pt x="1197032" y="948134"/>
                    </a:lnTo>
                    <a:cubicBezTo>
                      <a:pt x="1292324" y="1091070"/>
                      <a:pt x="1178076" y="910223"/>
                      <a:pt x="1246909" y="1047887"/>
                    </a:cubicBezTo>
                    <a:cubicBezTo>
                      <a:pt x="1277868" y="1109804"/>
                      <a:pt x="1284075" y="1092486"/>
                      <a:pt x="1330036" y="1147639"/>
                    </a:cubicBezTo>
                    <a:cubicBezTo>
                      <a:pt x="1342828" y="1162989"/>
                      <a:pt x="1350495" y="1182166"/>
                      <a:pt x="1363287" y="1197516"/>
                    </a:cubicBezTo>
                    <a:cubicBezTo>
                      <a:pt x="1378339" y="1215578"/>
                      <a:pt x="1392610" y="1235974"/>
                      <a:pt x="1413163" y="1247392"/>
                    </a:cubicBezTo>
                    <a:cubicBezTo>
                      <a:pt x="1443802" y="1264414"/>
                      <a:pt x="1512916" y="1280643"/>
                      <a:pt x="1512916" y="1280643"/>
                    </a:cubicBezTo>
                    <a:cubicBezTo>
                      <a:pt x="1551709" y="1275101"/>
                      <a:pt x="1591760" y="1275277"/>
                      <a:pt x="1629294" y="1264017"/>
                    </a:cubicBezTo>
                    <a:cubicBezTo>
                      <a:pt x="1648433" y="1258275"/>
                      <a:pt x="1663821" y="1243559"/>
                      <a:pt x="1679171" y="1230767"/>
                    </a:cubicBezTo>
                    <a:cubicBezTo>
                      <a:pt x="1727172" y="1190766"/>
                      <a:pt x="1729605" y="1180053"/>
                      <a:pt x="1762298" y="1131014"/>
                    </a:cubicBezTo>
                    <a:cubicBezTo>
                      <a:pt x="1783507" y="1067388"/>
                      <a:pt x="1799610" y="1027581"/>
                      <a:pt x="1812174" y="964759"/>
                    </a:cubicBezTo>
                    <a:cubicBezTo>
                      <a:pt x="1818785" y="931704"/>
                      <a:pt x="1821487" y="897914"/>
                      <a:pt x="1828800" y="865007"/>
                    </a:cubicBezTo>
                    <a:cubicBezTo>
                      <a:pt x="1832602" y="847899"/>
                      <a:pt x="1833033" y="827522"/>
                      <a:pt x="1845425" y="815130"/>
                    </a:cubicBezTo>
                    <a:cubicBezTo>
                      <a:pt x="1857817" y="802738"/>
                      <a:pt x="1878676" y="804047"/>
                      <a:pt x="1895302" y="798505"/>
                    </a:cubicBezTo>
                    <a:cubicBezTo>
                      <a:pt x="1955489" y="758380"/>
                      <a:pt x="1936242" y="747382"/>
                      <a:pt x="1961803" y="798505"/>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7" name="Group 36"/>
          <p:cNvGrpSpPr/>
          <p:nvPr/>
        </p:nvGrpSpPr>
        <p:grpSpPr>
          <a:xfrm>
            <a:off x="2514600" y="3505200"/>
            <a:ext cx="2438400" cy="2438400"/>
            <a:chOff x="1066800" y="3886200"/>
            <a:chExt cx="2438400" cy="2438400"/>
          </a:xfrm>
        </p:grpSpPr>
        <p:grpSp>
          <p:nvGrpSpPr>
            <p:cNvPr id="19" name="Group 18"/>
            <p:cNvGrpSpPr/>
            <p:nvPr/>
          </p:nvGrpSpPr>
          <p:grpSpPr>
            <a:xfrm>
              <a:off x="1066800" y="3886200"/>
              <a:ext cx="2438400" cy="2438400"/>
              <a:chOff x="5867400" y="1524000"/>
              <a:chExt cx="1905000" cy="1905000"/>
            </a:xfrm>
          </p:grpSpPr>
          <p:sp>
            <p:nvSpPr>
              <p:cNvPr id="20" name="Rounded Rectangle 19"/>
              <p:cNvSpPr/>
              <p:nvPr/>
            </p:nvSpPr>
            <p:spPr>
              <a:xfrm rot="18843838">
                <a:off x="5867400" y="1524000"/>
                <a:ext cx="1905000" cy="1905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8843838">
                <a:off x="5958521" y="1600675"/>
                <a:ext cx="1723979" cy="175038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676400" y="4343400"/>
              <a:ext cx="1143000" cy="1555205"/>
              <a:chOff x="5715000" y="1295400"/>
              <a:chExt cx="2718817" cy="3699315"/>
            </a:xfrm>
            <a:solidFill>
              <a:schemeClr val="tx1"/>
            </a:solidFill>
          </p:grpSpPr>
          <p:grpSp>
            <p:nvGrpSpPr>
              <p:cNvPr id="23" name="Group 15"/>
              <p:cNvGrpSpPr/>
              <p:nvPr/>
            </p:nvGrpSpPr>
            <p:grpSpPr>
              <a:xfrm>
                <a:off x="5715000" y="1295400"/>
                <a:ext cx="1271017" cy="3165915"/>
                <a:chOff x="5891782" y="1905000"/>
                <a:chExt cx="1271017" cy="3165915"/>
              </a:xfrm>
              <a:grpFill/>
            </p:grpSpPr>
            <p:sp>
              <p:nvSpPr>
                <p:cNvPr id="30" name="Oval 2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162800" y="1828800"/>
                <a:ext cx="1271017" cy="3165915"/>
                <a:chOff x="7162800" y="1828800"/>
                <a:chExt cx="1271017" cy="3165915"/>
              </a:xfrm>
              <a:grpFill/>
            </p:grpSpPr>
            <p:sp>
              <p:nvSpPr>
                <p:cNvPr id="25" name="Oval 24"/>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27920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23E312-9F4A-44A1-A02F-135E9ED04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The Warning</a:t>
            </a:r>
          </a:p>
        </p:txBody>
      </p:sp>
      <p:grpSp>
        <p:nvGrpSpPr>
          <p:cNvPr id="10" name="Group 18"/>
          <p:cNvGrpSpPr/>
          <p:nvPr/>
        </p:nvGrpSpPr>
        <p:grpSpPr>
          <a:xfrm>
            <a:off x="3636969" y="1522458"/>
            <a:ext cx="4648200" cy="4648200"/>
            <a:chOff x="5868011" y="1523368"/>
            <a:chExt cx="1905000" cy="1905000"/>
          </a:xfrm>
        </p:grpSpPr>
        <p:sp>
          <p:nvSpPr>
            <p:cNvPr id="24" name="Rounded Rectangle 23"/>
            <p:cNvSpPr/>
            <p:nvPr/>
          </p:nvSpPr>
          <p:spPr>
            <a:xfrm rot="18843838">
              <a:off x="5868011" y="1523368"/>
              <a:ext cx="1905000" cy="1905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8843838">
              <a:off x="5958521" y="1600675"/>
              <a:ext cx="1723979" cy="175038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4168878" y="2209800"/>
            <a:ext cx="3657600" cy="3539430"/>
          </a:xfrm>
          <a:prstGeom prst="rect">
            <a:avLst/>
          </a:prstGeom>
        </p:spPr>
        <p:txBody>
          <a:bodyPr wrap="square">
            <a:spAutoFit/>
          </a:bodyPr>
          <a:lstStyle/>
          <a:p>
            <a:pPr algn="ctr"/>
            <a:r>
              <a:rPr lang="en-US" sz="2800" dirty="0"/>
              <a:t>The Holy Ghost will warn us when we are in danger spiritually. </a:t>
            </a:r>
          </a:p>
          <a:p>
            <a:pPr algn="ctr"/>
            <a:endParaRPr lang="en-US" sz="2800" dirty="0"/>
          </a:p>
          <a:p>
            <a:pPr algn="ctr"/>
            <a:r>
              <a:rPr lang="en-US" sz="2800" dirty="0"/>
              <a:t>However, if we do not heed His warnings, the Spirit of the Lord will withdraw from us</a:t>
            </a:r>
          </a:p>
        </p:txBody>
      </p:sp>
    </p:spTree>
    <p:extLst>
      <p:ext uri="{BB962C8B-B14F-4D97-AF65-F5344CB8AC3E}">
        <p14:creationId xmlns:p14="http://schemas.microsoft.com/office/powerpoint/2010/main" val="41360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60F38007-E23C-4B75-8FCC-67B422DCD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7" name="TextBox 6"/>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Background--1830</a:t>
            </a:r>
          </a:p>
        </p:txBody>
      </p:sp>
      <p:sp>
        <p:nvSpPr>
          <p:cNvPr id="8" name="TextBox 7"/>
          <p:cNvSpPr txBox="1"/>
          <p:nvPr/>
        </p:nvSpPr>
        <p:spPr>
          <a:xfrm>
            <a:off x="1981200" y="914400"/>
            <a:ext cx="8305800" cy="1754326"/>
          </a:xfrm>
          <a:prstGeom prst="rect">
            <a:avLst/>
          </a:prstGeom>
          <a:noFill/>
        </p:spPr>
        <p:txBody>
          <a:bodyPr wrap="square" rtlCol="0">
            <a:spAutoFit/>
          </a:bodyPr>
          <a:lstStyle/>
          <a:p>
            <a:r>
              <a:rPr lang="en-US" dirty="0">
                <a:solidFill>
                  <a:schemeClr val="bg1"/>
                </a:solidFill>
              </a:rPr>
              <a:t>Shortly after a Church conference in Fayette, New York, Joseph Smith received revelations for David Whitmer, Peter Whitmer Jr., and John Whitmer. </a:t>
            </a:r>
          </a:p>
          <a:p>
            <a:endParaRPr lang="en-US" dirty="0">
              <a:solidFill>
                <a:schemeClr val="bg1"/>
              </a:solidFill>
            </a:endParaRPr>
          </a:p>
          <a:p>
            <a:endParaRPr lang="en-US" dirty="0">
              <a:solidFill>
                <a:schemeClr val="bg1"/>
              </a:solidFill>
            </a:endParaRPr>
          </a:p>
          <a:p>
            <a:r>
              <a:rPr lang="en-US" dirty="0">
                <a:solidFill>
                  <a:schemeClr val="bg1"/>
                </a:solidFill>
              </a:rPr>
              <a:t>These revelations were originally published separately, but Joseph Smith had them combined into one section in the 1835 edition of the Doctrine and Covenants.</a:t>
            </a:r>
          </a:p>
        </p:txBody>
      </p:sp>
      <p:grpSp>
        <p:nvGrpSpPr>
          <p:cNvPr id="9" name="Group 241"/>
          <p:cNvGrpSpPr/>
          <p:nvPr/>
        </p:nvGrpSpPr>
        <p:grpSpPr>
          <a:xfrm>
            <a:off x="2514600" y="2895601"/>
            <a:ext cx="1663504" cy="3587281"/>
            <a:chOff x="4114800" y="3075574"/>
            <a:chExt cx="1663504" cy="3587281"/>
          </a:xfrm>
        </p:grpSpPr>
        <p:sp>
          <p:nvSpPr>
            <p:cNvPr id="10" name="Oval 9"/>
            <p:cNvSpPr/>
            <p:nvPr/>
          </p:nvSpPr>
          <p:spPr>
            <a:xfrm rot="19338880">
              <a:off x="5500416" y="4973447"/>
              <a:ext cx="277888"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3618">
              <a:off x="4167983" y="4974588"/>
              <a:ext cx="277888"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611750" flipH="1">
              <a:off x="4114800" y="4849516"/>
              <a:ext cx="419392" cy="372235"/>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02250">
              <a:off x="5340106" y="4861714"/>
              <a:ext cx="419392" cy="372235"/>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570491">
              <a:off x="4948539" y="5974622"/>
              <a:ext cx="300891" cy="62301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393332">
              <a:off x="4509592" y="6039843"/>
              <a:ext cx="288580" cy="62301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4839155" y="5269074"/>
              <a:ext cx="547551" cy="1061599"/>
            </a:xfrm>
            <a:prstGeom prst="trapezoid">
              <a:avLst>
                <a:gd name="adj" fmla="val 7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63894">
              <a:off x="4482947" y="5223352"/>
              <a:ext cx="491931" cy="1126446"/>
            </a:xfrm>
            <a:prstGeom prst="trapezoid">
              <a:avLst>
                <a:gd name="adj" fmla="val 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375821">
              <a:off x="4301964" y="4207897"/>
              <a:ext cx="419392" cy="901615"/>
            </a:xfrm>
            <a:prstGeom prst="trapezoi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337671">
              <a:off x="5147464" y="4083893"/>
              <a:ext cx="419392" cy="1025429"/>
            </a:xfrm>
            <a:prstGeom prst="trapezoid">
              <a:avLst>
                <a:gd name="adj" fmla="val 3098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4469492" y="4215236"/>
              <a:ext cx="931982" cy="1140953"/>
            </a:xfrm>
            <a:prstGeom prst="trapezoi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18892" y="3576917"/>
              <a:ext cx="554501"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Input 21"/>
            <p:cNvSpPr/>
            <p:nvPr/>
          </p:nvSpPr>
          <p:spPr>
            <a:xfrm rot="7269359" flipV="1">
              <a:off x="4928697" y="4231846"/>
              <a:ext cx="407371" cy="154521"/>
            </a:xfrm>
            <a:prstGeom prst="flowChartManualInpu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Input 22"/>
            <p:cNvSpPr/>
            <p:nvPr/>
          </p:nvSpPr>
          <p:spPr>
            <a:xfrm rot="14330641" flipH="1" flipV="1">
              <a:off x="4555904" y="4231846"/>
              <a:ext cx="407371" cy="154521"/>
            </a:xfrm>
            <a:prstGeom prst="flowChartManualInpu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568483" y="3200400"/>
              <a:ext cx="732173"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endCxn id="20" idx="2"/>
            </p:cNvCxnSpPr>
            <p:nvPr/>
          </p:nvCxnSpPr>
          <p:spPr>
            <a:xfrm flipH="1">
              <a:off x="4935483" y="4468061"/>
              <a:ext cx="27963"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rapezoid 25"/>
            <p:cNvSpPr/>
            <p:nvPr/>
          </p:nvSpPr>
          <p:spPr>
            <a:xfrm>
              <a:off x="4467664" y="5216769"/>
              <a:ext cx="975742" cy="155212"/>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ame 26"/>
            <p:cNvSpPr/>
            <p:nvPr/>
          </p:nvSpPr>
          <p:spPr>
            <a:xfrm>
              <a:off x="4896659" y="5217943"/>
              <a:ext cx="139798" cy="187741"/>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p:cNvSpPr/>
            <p:nvPr/>
          </p:nvSpPr>
          <p:spPr>
            <a:xfrm rot="15873315">
              <a:off x="4792054" y="5237663"/>
              <a:ext cx="243623" cy="67106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5400000">
              <a:off x="4985927" y="3301885"/>
              <a:ext cx="461404" cy="406257"/>
            </a:xfrm>
            <a:prstGeom prst="round2DiagRect">
              <a:avLst>
                <a:gd name="adj1" fmla="val 50000"/>
                <a:gd name="adj2" fmla="val 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rot="9644309">
              <a:off x="4392026" y="3304174"/>
              <a:ext cx="461404" cy="406257"/>
            </a:xfrm>
            <a:prstGeom prst="round2DiagRect">
              <a:avLst>
                <a:gd name="adj1" fmla="val 50000"/>
                <a:gd name="adj2" fmla="val 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2359803">
              <a:off x="4696826" y="3075574"/>
              <a:ext cx="461404" cy="406257"/>
            </a:xfrm>
            <a:prstGeom prst="round2DiagRect">
              <a:avLst>
                <a:gd name="adj1" fmla="val 50000"/>
                <a:gd name="adj2" fmla="val 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3276600"/>
              <a:ext cx="228600" cy="228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572000" y="3276600"/>
              <a:ext cx="228600" cy="228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181601" y="2819400"/>
            <a:ext cx="1332421" cy="3512746"/>
            <a:chOff x="762000" y="381000"/>
            <a:chExt cx="1676400" cy="4419601"/>
          </a:xfrm>
        </p:grpSpPr>
        <p:sp>
          <p:nvSpPr>
            <p:cNvPr id="35" name="Oval 34"/>
            <p:cNvSpPr/>
            <p:nvPr/>
          </p:nvSpPr>
          <p:spPr>
            <a:xfrm rot="2704841" flipH="1">
              <a:off x="1027621" y="43266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39"/>
            <p:cNvGrpSpPr/>
            <p:nvPr/>
          </p:nvGrpSpPr>
          <p:grpSpPr>
            <a:xfrm>
              <a:off x="762000" y="381000"/>
              <a:ext cx="1676400" cy="4367412"/>
              <a:chOff x="762000" y="381000"/>
              <a:chExt cx="1676400" cy="4367412"/>
            </a:xfrm>
          </p:grpSpPr>
          <p:sp>
            <p:nvSpPr>
              <p:cNvPr id="37" name="Cloud 36"/>
              <p:cNvSpPr/>
              <p:nvPr/>
            </p:nvSpPr>
            <p:spPr>
              <a:xfrm>
                <a:off x="762000" y="457200"/>
                <a:ext cx="1600200" cy="1219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1143000" y="18288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7610301" flipH="1">
                <a:off x="1606319" y="42744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3820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11836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Operation 41"/>
              <p:cNvSpPr/>
              <p:nvPr/>
            </p:nvSpPr>
            <p:spPr>
              <a:xfrm rot="9438105" flipH="1">
                <a:off x="1830107" y="1795629"/>
                <a:ext cx="481590" cy="1288263"/>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2"/>
              <p:cNvSpPr/>
              <p:nvPr/>
            </p:nvSpPr>
            <p:spPr>
              <a:xfrm rot="11918038">
                <a:off x="915911" y="1794188"/>
                <a:ext cx="481590" cy="1348716"/>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43"/>
              <p:cNvSpPr/>
              <p:nvPr/>
            </p:nvSpPr>
            <p:spPr>
              <a:xfrm rot="10800000">
                <a:off x="1030224"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p:cNvSpPr/>
              <p:nvPr/>
            </p:nvSpPr>
            <p:spPr>
              <a:xfrm rot="10800000">
                <a:off x="1478280"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094232" y="3053416"/>
                <a:ext cx="1024128" cy="140653"/>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478280" y="3053416"/>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131"/>
              <p:cNvGrpSpPr/>
              <p:nvPr/>
            </p:nvGrpSpPr>
            <p:grpSpPr>
              <a:xfrm>
                <a:off x="1066800" y="1752600"/>
                <a:ext cx="1066800" cy="1295400"/>
                <a:chOff x="3962400" y="2743200"/>
                <a:chExt cx="1066800" cy="1295400"/>
              </a:xfrm>
            </p:grpSpPr>
            <p:sp>
              <p:nvSpPr>
                <p:cNvPr id="54" name="Trapezoid 53"/>
                <p:cNvSpPr/>
                <p:nvPr/>
              </p:nvSpPr>
              <p:spPr>
                <a:xfrm>
                  <a:off x="3962400" y="2743200"/>
                  <a:ext cx="6096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4419600" y="2743200"/>
                  <a:ext cx="6096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450977" y="3523129"/>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442012" y="3747247"/>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4648200" y="3200400"/>
                  <a:ext cx="228600" cy="76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125"/>
                <p:cNvGrpSpPr/>
                <p:nvPr/>
              </p:nvGrpSpPr>
              <p:grpSpPr>
                <a:xfrm>
                  <a:off x="4648200" y="3200400"/>
                  <a:ext cx="266699" cy="152400"/>
                  <a:chOff x="6280719" y="1455047"/>
                  <a:chExt cx="921715" cy="554747"/>
                </a:xfrm>
              </p:grpSpPr>
              <p:sp>
                <p:nvSpPr>
                  <p:cNvPr id="60" name="Donut 59"/>
                  <p:cNvSpPr/>
                  <p:nvPr/>
                </p:nvSpPr>
                <p:spPr>
                  <a:xfrm rot="3132057">
                    <a:off x="6157627" y="1578139"/>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rot="3093051">
                    <a:off x="6240195" y="1722578"/>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rot="21265362">
                    <a:off x="6500334" y="1842992"/>
                    <a:ext cx="354416" cy="148231"/>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rot="18973134">
                    <a:off x="6792126" y="170754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3"/>
                  <p:cNvSpPr/>
                  <p:nvPr/>
                </p:nvSpPr>
                <p:spPr>
                  <a:xfrm rot="9772315">
                    <a:off x="6644469" y="180938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9" name="Oval 15"/>
              <p:cNvSpPr/>
              <p:nvPr/>
            </p:nvSpPr>
            <p:spPr>
              <a:xfrm>
                <a:off x="1066800" y="533400"/>
                <a:ext cx="1027176"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a:off x="990600" y="381000"/>
                <a:ext cx="1219200" cy="457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28800" y="457200"/>
                <a:ext cx="3810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990600" y="533400"/>
                <a:ext cx="3048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447800" y="32004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p:cNvGrpSpPr/>
          <p:nvPr/>
        </p:nvGrpSpPr>
        <p:grpSpPr>
          <a:xfrm>
            <a:off x="7696200" y="2819400"/>
            <a:ext cx="1447800" cy="3657600"/>
            <a:chOff x="2514600" y="614596"/>
            <a:chExt cx="1600200" cy="4218363"/>
          </a:xfrm>
        </p:grpSpPr>
        <p:sp>
          <p:nvSpPr>
            <p:cNvPr id="66" name="Oval 65"/>
            <p:cNvSpPr/>
            <p:nvPr/>
          </p:nvSpPr>
          <p:spPr>
            <a:xfrm rot="2704841" flipH="1">
              <a:off x="2797168" y="4420773"/>
              <a:ext cx="27103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11345926">
              <a:off x="2649690" y="614596"/>
              <a:ext cx="1240011" cy="1219200"/>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2819400" y="19812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7610301" flipH="1">
              <a:off x="3415467" y="4408926"/>
              <a:ext cx="218726"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514600" y="29948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94760" y="29948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Manual Operation 71"/>
            <p:cNvSpPr/>
            <p:nvPr/>
          </p:nvSpPr>
          <p:spPr>
            <a:xfrm rot="9438105" flipH="1">
              <a:off x="3506507" y="1948029"/>
              <a:ext cx="481590" cy="1288263"/>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Manual Operation 72"/>
            <p:cNvSpPr/>
            <p:nvPr/>
          </p:nvSpPr>
          <p:spPr>
            <a:xfrm rot="11918038">
              <a:off x="2592311" y="1946588"/>
              <a:ext cx="481590" cy="1348716"/>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Manual Operation 73"/>
            <p:cNvSpPr/>
            <p:nvPr/>
          </p:nvSpPr>
          <p:spPr>
            <a:xfrm rot="10800000">
              <a:off x="2706624" y="3346469"/>
              <a:ext cx="704088" cy="1336208"/>
            </a:xfrm>
            <a:prstGeom prst="flowChartManualOperation">
              <a:avLst/>
            </a:prstGeom>
            <a:solidFill>
              <a:srgbClr val="BC8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Manual Operation 74"/>
            <p:cNvSpPr/>
            <p:nvPr/>
          </p:nvSpPr>
          <p:spPr>
            <a:xfrm rot="10800000">
              <a:off x="3154680" y="3346469"/>
              <a:ext cx="704088" cy="1336208"/>
            </a:xfrm>
            <a:prstGeom prst="flowChartManualOperation">
              <a:avLst/>
            </a:prstGeom>
            <a:solidFill>
              <a:srgbClr val="BC8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2770632" y="3205816"/>
              <a:ext cx="1024128" cy="140653"/>
            </a:xfrm>
            <a:prstGeom prst="roundRect">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54680" y="3205816"/>
              <a:ext cx="256032" cy="14065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2743200" y="1905000"/>
              <a:ext cx="609600" cy="1295400"/>
            </a:xfrm>
            <a:prstGeom prst="trapezoid">
              <a:avLst>
                <a:gd name="adj" fmla="val 3235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3200400" y="1905000"/>
              <a:ext cx="609600" cy="1295400"/>
            </a:xfrm>
            <a:prstGeom prst="trapezoid">
              <a:avLst>
                <a:gd name="adj" fmla="val 30882"/>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15"/>
            <p:cNvSpPr/>
            <p:nvPr/>
          </p:nvSpPr>
          <p:spPr>
            <a:xfrm>
              <a:off x="2743200" y="685800"/>
              <a:ext cx="1027176"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124200" y="3352800"/>
              <a:ext cx="381000" cy="304800"/>
            </a:xfrm>
            <a:prstGeom prst="ellipse">
              <a:avLst/>
            </a:prstGeom>
            <a:solidFill>
              <a:srgbClr val="BC8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169024" y="2702859"/>
              <a:ext cx="228600" cy="9144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177988" y="2909047"/>
              <a:ext cx="228600" cy="9144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rot="11345926">
              <a:off x="2881991" y="1520382"/>
              <a:ext cx="764462" cy="695210"/>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15"/>
            <p:cNvSpPr/>
            <p:nvPr/>
          </p:nvSpPr>
          <p:spPr>
            <a:xfrm>
              <a:off x="3048000" y="1676400"/>
              <a:ext cx="3810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03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6A6D42-C92A-47A3-A2BE-433DD478F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5" name="TextBox 4"/>
          <p:cNvSpPr txBox="1"/>
          <p:nvPr/>
        </p:nvSpPr>
        <p:spPr>
          <a:xfrm>
            <a:off x="196645" y="6400178"/>
            <a:ext cx="2514600" cy="369332"/>
          </a:xfrm>
          <a:prstGeom prst="rect">
            <a:avLst/>
          </a:prstGeom>
          <a:noFill/>
        </p:spPr>
        <p:txBody>
          <a:bodyPr wrap="square" rtlCol="0">
            <a:spAutoFit/>
          </a:bodyPr>
          <a:lstStyle/>
          <a:p>
            <a:r>
              <a:rPr lang="en-US" dirty="0">
                <a:solidFill>
                  <a:schemeClr val="bg1"/>
                </a:solidFill>
              </a:rPr>
              <a:t>D&amp;C 30:1-2</a:t>
            </a:r>
          </a:p>
        </p:txBody>
      </p:sp>
      <p:sp>
        <p:nvSpPr>
          <p:cNvPr id="6" name="TextBox 5"/>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David Whitmer</a:t>
            </a:r>
          </a:p>
        </p:txBody>
      </p:sp>
      <p:sp>
        <p:nvSpPr>
          <p:cNvPr id="7" name="Rectangle 6"/>
          <p:cNvSpPr/>
          <p:nvPr/>
        </p:nvSpPr>
        <p:spPr>
          <a:xfrm>
            <a:off x="1905000" y="1524000"/>
            <a:ext cx="4572000" cy="2308324"/>
          </a:xfrm>
          <a:prstGeom prst="rect">
            <a:avLst/>
          </a:prstGeom>
        </p:spPr>
        <p:txBody>
          <a:bodyPr>
            <a:spAutoFit/>
          </a:bodyPr>
          <a:lstStyle/>
          <a:p>
            <a:pPr fontAlgn="base"/>
            <a:r>
              <a:rPr lang="en-US" dirty="0">
                <a:solidFill>
                  <a:schemeClr val="bg1"/>
                </a:solidFill>
              </a:rPr>
              <a:t>He and his parents had provided a place for Joseph Smith to translate the Book of Mormon</a:t>
            </a:r>
          </a:p>
          <a:p>
            <a:pPr fontAlgn="base"/>
            <a:endParaRPr lang="en-US" dirty="0">
              <a:solidFill>
                <a:schemeClr val="bg1"/>
              </a:solidFill>
            </a:endParaRPr>
          </a:p>
          <a:p>
            <a:pPr fontAlgn="base"/>
            <a:r>
              <a:rPr lang="en-US" dirty="0">
                <a:solidFill>
                  <a:schemeClr val="bg1"/>
                </a:solidFill>
              </a:rPr>
              <a:t>He was one of the Three Witnesses of the Book of Mormon </a:t>
            </a:r>
          </a:p>
          <a:p>
            <a:pPr fontAlgn="base"/>
            <a:endParaRPr lang="en-US" dirty="0">
              <a:solidFill>
                <a:schemeClr val="bg1"/>
              </a:solidFill>
            </a:endParaRPr>
          </a:p>
          <a:p>
            <a:pPr fontAlgn="base"/>
            <a:r>
              <a:rPr lang="en-US" dirty="0">
                <a:solidFill>
                  <a:schemeClr val="bg1"/>
                </a:solidFill>
              </a:rPr>
              <a:t>He was one of the six original members of the Church</a:t>
            </a:r>
          </a:p>
        </p:txBody>
      </p:sp>
      <p:sp>
        <p:nvSpPr>
          <p:cNvPr id="10" name="Rectangle 9"/>
          <p:cNvSpPr/>
          <p:nvPr/>
        </p:nvSpPr>
        <p:spPr>
          <a:xfrm>
            <a:off x="4520126" y="3999521"/>
            <a:ext cx="5257800" cy="2585323"/>
          </a:xfrm>
          <a:prstGeom prst="rect">
            <a:avLst/>
          </a:prstGeom>
        </p:spPr>
        <p:txBody>
          <a:bodyPr wrap="square">
            <a:spAutoFit/>
          </a:bodyPr>
          <a:lstStyle/>
          <a:p>
            <a:pPr fontAlgn="base"/>
            <a:r>
              <a:rPr lang="en-US" dirty="0">
                <a:solidFill>
                  <a:schemeClr val="bg1"/>
                </a:solidFill>
              </a:rPr>
              <a:t>He had feared men</a:t>
            </a:r>
          </a:p>
          <a:p>
            <a:pPr fontAlgn="base"/>
            <a:endParaRPr lang="en-US" dirty="0">
              <a:solidFill>
                <a:schemeClr val="bg1"/>
              </a:solidFill>
            </a:endParaRPr>
          </a:p>
          <a:p>
            <a:pPr fontAlgn="base"/>
            <a:r>
              <a:rPr lang="en-US" dirty="0">
                <a:solidFill>
                  <a:schemeClr val="bg1"/>
                </a:solidFill>
              </a:rPr>
              <a:t>He had not relied on the Lord for strength</a:t>
            </a:r>
          </a:p>
          <a:p>
            <a:pPr fontAlgn="base"/>
            <a:endParaRPr lang="en-US" dirty="0">
              <a:solidFill>
                <a:schemeClr val="bg1"/>
              </a:solidFill>
            </a:endParaRPr>
          </a:p>
          <a:p>
            <a:pPr fontAlgn="base"/>
            <a:r>
              <a:rPr lang="en-US" dirty="0">
                <a:solidFill>
                  <a:schemeClr val="bg1"/>
                </a:solidFill>
              </a:rPr>
              <a:t>His mind had been set on the things of the world</a:t>
            </a:r>
          </a:p>
          <a:p>
            <a:pPr fontAlgn="base"/>
            <a:endParaRPr lang="en-US" dirty="0">
              <a:solidFill>
                <a:schemeClr val="bg1"/>
              </a:solidFill>
            </a:endParaRPr>
          </a:p>
          <a:p>
            <a:pPr fontAlgn="base"/>
            <a:r>
              <a:rPr lang="en-US" dirty="0">
                <a:solidFill>
                  <a:schemeClr val="bg1"/>
                </a:solidFill>
              </a:rPr>
              <a:t>He had not given heed to the Spirit</a:t>
            </a:r>
          </a:p>
          <a:p>
            <a:pPr fontAlgn="base"/>
            <a:endParaRPr lang="en-US" dirty="0">
              <a:solidFill>
                <a:schemeClr val="bg1"/>
              </a:solidFill>
            </a:endParaRPr>
          </a:p>
          <a:p>
            <a:pPr fontAlgn="base"/>
            <a:r>
              <a:rPr lang="en-US" dirty="0">
                <a:solidFill>
                  <a:schemeClr val="bg1"/>
                </a:solidFill>
              </a:rPr>
              <a:t>He had been persuaded by others</a:t>
            </a:r>
          </a:p>
        </p:txBody>
      </p:sp>
      <p:pic>
        <p:nvPicPr>
          <p:cNvPr id="3" name="Picture 2">
            <a:extLst>
              <a:ext uri="{FF2B5EF4-FFF2-40B4-BE49-F238E27FC236}">
                <a16:creationId xmlns:a16="http://schemas.microsoft.com/office/drawing/2014/main" id="{6CE38536-30E8-4D9D-9096-CC700FF82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052" y="1015664"/>
            <a:ext cx="2438740" cy="3429479"/>
          </a:xfrm>
          <a:prstGeom prst="rect">
            <a:avLst/>
          </a:prstGeom>
        </p:spPr>
      </p:pic>
    </p:spTree>
    <p:extLst>
      <p:ext uri="{BB962C8B-B14F-4D97-AF65-F5344CB8AC3E}">
        <p14:creationId xmlns:p14="http://schemas.microsoft.com/office/powerpoint/2010/main" val="113541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90319D-D1CC-41E8-9C57-70527DFE4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5" name="TextBox 4"/>
          <p:cNvSpPr txBox="1"/>
          <p:nvPr/>
        </p:nvSpPr>
        <p:spPr>
          <a:xfrm>
            <a:off x="7374" y="6455539"/>
            <a:ext cx="2514600" cy="369332"/>
          </a:xfrm>
          <a:prstGeom prst="rect">
            <a:avLst/>
          </a:prstGeom>
          <a:noFill/>
        </p:spPr>
        <p:txBody>
          <a:bodyPr wrap="square" rtlCol="0">
            <a:spAutoFit/>
          </a:bodyPr>
          <a:lstStyle/>
          <a:p>
            <a:r>
              <a:rPr lang="en-US" dirty="0">
                <a:solidFill>
                  <a:schemeClr val="bg1"/>
                </a:solidFill>
              </a:rPr>
              <a:t>D&amp;C 30:4</a:t>
            </a:r>
          </a:p>
        </p:txBody>
      </p:sp>
      <p:sp>
        <p:nvSpPr>
          <p:cNvPr id="6" name="TextBox 5"/>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What Should David Do?</a:t>
            </a:r>
          </a:p>
        </p:txBody>
      </p:sp>
      <p:sp>
        <p:nvSpPr>
          <p:cNvPr id="7" name="Rectangle 6"/>
          <p:cNvSpPr/>
          <p:nvPr/>
        </p:nvSpPr>
        <p:spPr>
          <a:xfrm>
            <a:off x="1905000" y="1524000"/>
            <a:ext cx="4572000" cy="1754326"/>
          </a:xfrm>
          <a:prstGeom prst="rect">
            <a:avLst/>
          </a:prstGeom>
        </p:spPr>
        <p:txBody>
          <a:bodyPr>
            <a:spAutoFit/>
          </a:bodyPr>
          <a:lstStyle/>
          <a:p>
            <a:pPr fontAlgn="base"/>
            <a:r>
              <a:rPr lang="en-US" dirty="0">
                <a:solidFill>
                  <a:schemeClr val="bg1"/>
                </a:solidFill>
              </a:rPr>
              <a:t>He should reside at his father’s house</a:t>
            </a:r>
          </a:p>
          <a:p>
            <a:pPr fontAlgn="base"/>
            <a:endParaRPr lang="en-US" dirty="0">
              <a:solidFill>
                <a:schemeClr val="bg1"/>
              </a:solidFill>
            </a:endParaRPr>
          </a:p>
          <a:p>
            <a:pPr fontAlgn="base"/>
            <a:r>
              <a:rPr lang="en-US" dirty="0">
                <a:solidFill>
                  <a:schemeClr val="bg1"/>
                </a:solidFill>
              </a:rPr>
              <a:t>He should minister to the saints of the newly found Church</a:t>
            </a:r>
          </a:p>
          <a:p>
            <a:pPr fontAlgn="base"/>
            <a:endParaRPr lang="en-US" dirty="0">
              <a:solidFill>
                <a:schemeClr val="bg1"/>
              </a:solidFill>
            </a:endParaRPr>
          </a:p>
          <a:p>
            <a:pPr fontAlgn="base"/>
            <a:r>
              <a:rPr lang="en-US" dirty="0">
                <a:solidFill>
                  <a:schemeClr val="bg1"/>
                </a:solidFill>
              </a:rPr>
              <a:t>He should preach the Gospel</a:t>
            </a:r>
          </a:p>
        </p:txBody>
      </p:sp>
      <p:pic>
        <p:nvPicPr>
          <p:cNvPr id="3" name="Picture 2">
            <a:extLst>
              <a:ext uri="{FF2B5EF4-FFF2-40B4-BE49-F238E27FC236}">
                <a16:creationId xmlns:a16="http://schemas.microsoft.com/office/drawing/2014/main" id="{1B24BE7E-B7E4-4BE0-9FC1-B87EE888F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884" y="1121077"/>
            <a:ext cx="7846232" cy="5334462"/>
          </a:xfrm>
          <a:prstGeom prst="rect">
            <a:avLst/>
          </a:prstGeom>
        </p:spPr>
      </p:pic>
    </p:spTree>
    <p:extLst>
      <p:ext uri="{BB962C8B-B14F-4D97-AF65-F5344CB8AC3E}">
        <p14:creationId xmlns:p14="http://schemas.microsoft.com/office/powerpoint/2010/main" val="1992912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6921B5D6-A38B-4DF3-8951-EBA0C4989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5" name="TextBox 4"/>
          <p:cNvSpPr txBox="1"/>
          <p:nvPr/>
        </p:nvSpPr>
        <p:spPr>
          <a:xfrm>
            <a:off x="106166" y="6458424"/>
            <a:ext cx="2514600" cy="369332"/>
          </a:xfrm>
          <a:prstGeom prst="rect">
            <a:avLst/>
          </a:prstGeom>
          <a:noFill/>
        </p:spPr>
        <p:txBody>
          <a:bodyPr wrap="square" rtlCol="0">
            <a:spAutoFit/>
          </a:bodyPr>
          <a:lstStyle/>
          <a:p>
            <a:r>
              <a:rPr lang="en-US" dirty="0">
                <a:solidFill>
                  <a:schemeClr val="bg1"/>
                </a:solidFill>
              </a:rPr>
              <a:t>D&amp;C 30:4</a:t>
            </a:r>
          </a:p>
        </p:txBody>
      </p:sp>
      <p:sp>
        <p:nvSpPr>
          <p:cNvPr id="6" name="TextBox 5"/>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Where Are Our Minds?</a:t>
            </a:r>
          </a:p>
        </p:txBody>
      </p:sp>
      <p:sp>
        <p:nvSpPr>
          <p:cNvPr id="9" name="Rectangle 8"/>
          <p:cNvSpPr/>
          <p:nvPr/>
        </p:nvSpPr>
        <p:spPr>
          <a:xfrm>
            <a:off x="1066800" y="1219201"/>
            <a:ext cx="2895600" cy="1754326"/>
          </a:xfrm>
          <a:prstGeom prst="rect">
            <a:avLst/>
          </a:prstGeom>
        </p:spPr>
        <p:txBody>
          <a:bodyPr wrap="square">
            <a:spAutoFit/>
          </a:bodyPr>
          <a:lstStyle/>
          <a:p>
            <a:r>
              <a:rPr lang="en-US" dirty="0">
                <a:solidFill>
                  <a:schemeClr val="bg1"/>
                </a:solidFill>
              </a:rPr>
              <a:t>Most Latter-day Saints could substitute their own names in these verses in place of David </a:t>
            </a:r>
            <a:r>
              <a:rPr lang="en-US" dirty="0" err="1">
                <a:solidFill>
                  <a:schemeClr val="bg1"/>
                </a:solidFill>
              </a:rPr>
              <a:t>Whitmer’s</a:t>
            </a:r>
            <a:r>
              <a:rPr lang="en-US" dirty="0">
                <a:solidFill>
                  <a:schemeClr val="bg1"/>
                </a:solidFill>
              </a:rPr>
              <a:t> and find the counsel profitable. </a:t>
            </a:r>
          </a:p>
          <a:p>
            <a:endParaRPr lang="en-US" dirty="0">
              <a:solidFill>
                <a:schemeClr val="bg1"/>
              </a:solidFill>
            </a:endParaRPr>
          </a:p>
        </p:txBody>
      </p:sp>
      <p:sp>
        <p:nvSpPr>
          <p:cNvPr id="123" name="Rectangle 122"/>
          <p:cNvSpPr/>
          <p:nvPr/>
        </p:nvSpPr>
        <p:spPr>
          <a:xfrm>
            <a:off x="7772400" y="1066800"/>
            <a:ext cx="2895600" cy="1754326"/>
          </a:xfrm>
          <a:prstGeom prst="rect">
            <a:avLst/>
          </a:prstGeom>
        </p:spPr>
        <p:txBody>
          <a:bodyPr wrap="square">
            <a:spAutoFit/>
          </a:bodyPr>
          <a:lstStyle/>
          <a:p>
            <a:r>
              <a:rPr lang="en-US" dirty="0">
                <a:solidFill>
                  <a:schemeClr val="bg1"/>
                </a:solidFill>
              </a:rPr>
              <a:t>There are few who have not at one time or another set their hearts on the things of this earth, giving them a higher priority than the things of God.</a:t>
            </a:r>
          </a:p>
        </p:txBody>
      </p:sp>
      <p:sp>
        <p:nvSpPr>
          <p:cNvPr id="124" name="Rectangle 123"/>
          <p:cNvSpPr/>
          <p:nvPr/>
        </p:nvSpPr>
        <p:spPr>
          <a:xfrm>
            <a:off x="8029876" y="5073251"/>
            <a:ext cx="2438400" cy="1200329"/>
          </a:xfrm>
          <a:prstGeom prst="rect">
            <a:avLst/>
          </a:prstGeom>
        </p:spPr>
        <p:txBody>
          <a:bodyPr wrap="square">
            <a:spAutoFit/>
          </a:bodyPr>
          <a:lstStyle/>
          <a:p>
            <a:r>
              <a:rPr lang="en-US" dirty="0">
                <a:solidFill>
                  <a:schemeClr val="bg1"/>
                </a:solidFill>
              </a:rPr>
              <a:t> Like David Whitmer, at such times they too are left to themselves to wonder what is wrong.</a:t>
            </a:r>
          </a:p>
        </p:txBody>
      </p:sp>
      <p:cxnSp>
        <p:nvCxnSpPr>
          <p:cNvPr id="126" name="Straight Connector 125"/>
          <p:cNvCxnSpPr/>
          <p:nvPr/>
        </p:nvCxnSpPr>
        <p:spPr>
          <a:xfrm>
            <a:off x="4787295" y="2557094"/>
            <a:ext cx="2665317" cy="2572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90" idx="2"/>
          </p:cNvCxnSpPr>
          <p:nvPr/>
        </p:nvCxnSpPr>
        <p:spPr>
          <a:xfrm flipH="1">
            <a:off x="4787295" y="2416908"/>
            <a:ext cx="2386975" cy="283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245340" y="3902034"/>
            <a:ext cx="370069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9" name="Group 17"/>
          <p:cNvGrpSpPr/>
          <p:nvPr/>
        </p:nvGrpSpPr>
        <p:grpSpPr>
          <a:xfrm>
            <a:off x="6774151" y="1447801"/>
            <a:ext cx="661065" cy="1442273"/>
            <a:chOff x="7696200" y="1828800"/>
            <a:chExt cx="1447800" cy="3175326"/>
          </a:xfrm>
        </p:grpSpPr>
        <p:sp>
          <p:nvSpPr>
            <p:cNvPr id="182" name="Rounded Rectangle 181"/>
            <p:cNvSpPr/>
            <p:nvPr/>
          </p:nvSpPr>
          <p:spPr>
            <a:xfrm>
              <a:off x="7696200" y="1828800"/>
              <a:ext cx="1295400" cy="2971800"/>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Isosceles Triangle 182"/>
            <p:cNvSpPr/>
            <p:nvPr/>
          </p:nvSpPr>
          <p:spPr>
            <a:xfrm>
              <a:off x="8213124" y="2154195"/>
              <a:ext cx="304800" cy="3810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Isosceles Triangle 183"/>
            <p:cNvSpPr/>
            <p:nvPr/>
          </p:nvSpPr>
          <p:spPr>
            <a:xfrm rot="15946338">
              <a:off x="7821217" y="2566329"/>
              <a:ext cx="304800" cy="3810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Isosceles Triangle 184"/>
            <p:cNvSpPr/>
            <p:nvPr/>
          </p:nvSpPr>
          <p:spPr>
            <a:xfrm rot="5400000">
              <a:off x="8572500" y="2552700"/>
              <a:ext cx="304800" cy="3810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185"/>
            <p:cNvSpPr/>
            <p:nvPr/>
          </p:nvSpPr>
          <p:spPr>
            <a:xfrm rot="10800000">
              <a:off x="8229600" y="2971800"/>
              <a:ext cx="304800" cy="3810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a:off x="7772400" y="1905000"/>
              <a:ext cx="381000" cy="381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7696200" y="4191000"/>
              <a:ext cx="1447800" cy="813126"/>
            </a:xfrm>
            <a:prstGeom prst="rect">
              <a:avLst/>
            </a:prstGeom>
            <a:noFill/>
          </p:spPr>
          <p:txBody>
            <a:bodyPr wrap="square" rtlCol="0">
              <a:spAutoFit/>
            </a:bodyPr>
            <a:lstStyle/>
            <a:p>
              <a:endParaRPr lang="en-US" dirty="0">
                <a:solidFill>
                  <a:schemeClr val="bg1"/>
                </a:solidFill>
                <a:latin typeface="Comic Sans MS" pitchFamily="66" charset="0"/>
              </a:endParaRPr>
            </a:p>
          </p:txBody>
        </p:sp>
        <p:sp>
          <p:nvSpPr>
            <p:cNvPr id="189" name="Rounded Rectangle 188"/>
            <p:cNvSpPr/>
            <p:nvPr/>
          </p:nvSpPr>
          <p:spPr>
            <a:xfrm>
              <a:off x="7848600" y="3581400"/>
              <a:ext cx="381000" cy="381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a:off x="8382000" y="3581400"/>
              <a:ext cx="381000" cy="381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27"/>
          <p:cNvGrpSpPr/>
          <p:nvPr/>
        </p:nvGrpSpPr>
        <p:grpSpPr>
          <a:xfrm>
            <a:off x="3998627" y="5067796"/>
            <a:ext cx="1494513" cy="1104405"/>
            <a:chOff x="5029200" y="3124200"/>
            <a:chExt cx="2667000" cy="1981200"/>
          </a:xfrm>
        </p:grpSpPr>
        <p:sp>
          <p:nvSpPr>
            <p:cNvPr id="165" name="Trapezoid 164"/>
            <p:cNvSpPr/>
            <p:nvPr/>
          </p:nvSpPr>
          <p:spPr>
            <a:xfrm>
              <a:off x="5181600" y="3124200"/>
              <a:ext cx="2362200" cy="11430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5029200" y="3886200"/>
              <a:ext cx="2667000" cy="685800"/>
            </a:xfrm>
            <a:prstGeom prst="roundRect">
              <a:avLst>
                <a:gd name="adj" fmla="val 335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5334000" y="3352800"/>
              <a:ext cx="2057400" cy="914400"/>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5181600" y="3962401"/>
              <a:ext cx="2362200" cy="457200"/>
            </a:xfrm>
            <a:prstGeom prst="roundRect">
              <a:avLst>
                <a:gd name="adj" fmla="val 335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32"/>
            <p:cNvSpPr/>
            <p:nvPr/>
          </p:nvSpPr>
          <p:spPr>
            <a:xfrm>
              <a:off x="5334000" y="4419600"/>
              <a:ext cx="457200" cy="685800"/>
            </a:xfrm>
            <a:prstGeom prst="roundRect">
              <a:avLst>
                <a:gd name="adj" fmla="val 308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6781800" y="4419600"/>
              <a:ext cx="457200" cy="685800"/>
            </a:xfrm>
            <a:prstGeom prst="roundRect">
              <a:avLst>
                <a:gd name="adj" fmla="val 308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5257800" y="4419600"/>
              <a:ext cx="609600" cy="228600"/>
            </a:xfrm>
            <a:prstGeom prst="roundRect">
              <a:avLst>
                <a:gd name="adj" fmla="val 3080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6705600" y="4419600"/>
              <a:ext cx="609600" cy="228600"/>
            </a:xfrm>
            <a:prstGeom prst="roundRect">
              <a:avLst>
                <a:gd name="adj" fmla="val 3080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5410200" y="4038600"/>
              <a:ext cx="457200" cy="4572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6781800" y="4038600"/>
              <a:ext cx="457200" cy="4572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39"/>
            <p:cNvGrpSpPr/>
            <p:nvPr/>
          </p:nvGrpSpPr>
          <p:grpSpPr>
            <a:xfrm>
              <a:off x="5895109" y="4121727"/>
              <a:ext cx="838200" cy="228600"/>
              <a:chOff x="1600200" y="4343400"/>
              <a:chExt cx="2057400" cy="685800"/>
            </a:xfrm>
          </p:grpSpPr>
          <p:sp>
            <p:nvSpPr>
              <p:cNvPr id="177" name="Rectangle 176"/>
              <p:cNvSpPr/>
              <p:nvPr/>
            </p:nvSpPr>
            <p:spPr>
              <a:xfrm>
                <a:off x="1600200" y="4343400"/>
                <a:ext cx="2057400" cy="6858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600200" y="44196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1600200" y="45720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1600200" y="47244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1600200" y="48768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Block Arc 175"/>
            <p:cNvSpPr/>
            <p:nvPr/>
          </p:nvSpPr>
          <p:spPr>
            <a:xfrm>
              <a:off x="6601691" y="3761509"/>
              <a:ext cx="457200" cy="381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45"/>
          <p:cNvGrpSpPr/>
          <p:nvPr/>
        </p:nvGrpSpPr>
        <p:grpSpPr>
          <a:xfrm>
            <a:off x="4060305" y="1509156"/>
            <a:ext cx="1679468" cy="1419226"/>
            <a:chOff x="381000" y="4267200"/>
            <a:chExt cx="2074887" cy="1762587"/>
          </a:xfrm>
        </p:grpSpPr>
        <p:grpSp>
          <p:nvGrpSpPr>
            <p:cNvPr id="156" name="Group 64"/>
            <p:cNvGrpSpPr/>
            <p:nvPr/>
          </p:nvGrpSpPr>
          <p:grpSpPr>
            <a:xfrm rot="1664190">
              <a:off x="474689" y="4810587"/>
              <a:ext cx="1981198" cy="1219200"/>
              <a:chOff x="1447800" y="4724400"/>
              <a:chExt cx="1981198" cy="1219200"/>
            </a:xfrm>
          </p:grpSpPr>
          <p:sp>
            <p:nvSpPr>
              <p:cNvPr id="161" name="Wave 160"/>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1600200" y="4889707"/>
                <a:ext cx="609599" cy="649805"/>
              </a:xfrm>
              <a:prstGeom prst="rect">
                <a:avLst/>
              </a:prstGeom>
              <a:noFill/>
            </p:spPr>
            <p:txBody>
              <a:bodyPr wrap="square" rtlCol="0">
                <a:spAutoFit/>
              </a:bodyPr>
              <a:lstStyle/>
              <a:p>
                <a:r>
                  <a:rPr lang="en-US" sz="2800" dirty="0">
                    <a:solidFill>
                      <a:schemeClr val="accent3">
                        <a:lumMod val="50000"/>
                      </a:schemeClr>
                    </a:solidFill>
                  </a:rPr>
                  <a:t>1</a:t>
                </a:r>
              </a:p>
            </p:txBody>
          </p:sp>
          <p:sp>
            <p:nvSpPr>
              <p:cNvPr id="164" name="TextBox 163"/>
              <p:cNvSpPr txBox="1"/>
              <p:nvPr/>
            </p:nvSpPr>
            <p:spPr>
              <a:xfrm>
                <a:off x="2819399" y="5042107"/>
                <a:ext cx="609599" cy="649805"/>
              </a:xfrm>
              <a:prstGeom prst="rect">
                <a:avLst/>
              </a:prstGeom>
              <a:noFill/>
            </p:spPr>
            <p:txBody>
              <a:bodyPr wrap="square" rtlCol="0">
                <a:spAutoFit/>
              </a:bodyPr>
              <a:lstStyle/>
              <a:p>
                <a:r>
                  <a:rPr lang="en-US" sz="2800" dirty="0">
                    <a:solidFill>
                      <a:schemeClr val="accent3">
                        <a:lumMod val="50000"/>
                      </a:schemeClr>
                    </a:solidFill>
                  </a:rPr>
                  <a:t>1</a:t>
                </a:r>
              </a:p>
            </p:txBody>
          </p:sp>
        </p:grpSp>
        <p:sp>
          <p:nvSpPr>
            <p:cNvPr id="157" name="Oval 156"/>
            <p:cNvSpPr/>
            <p:nvPr/>
          </p:nvSpPr>
          <p:spPr>
            <a:xfrm>
              <a:off x="609600" y="4267200"/>
              <a:ext cx="685800" cy="685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58" name="Oval 157"/>
            <p:cNvSpPr/>
            <p:nvPr/>
          </p:nvSpPr>
          <p:spPr>
            <a:xfrm>
              <a:off x="1219200" y="4343400"/>
              <a:ext cx="838200" cy="838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59" name="Oval 158"/>
            <p:cNvSpPr/>
            <p:nvPr/>
          </p:nvSpPr>
          <p:spPr>
            <a:xfrm>
              <a:off x="1676400" y="4800600"/>
              <a:ext cx="5334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60" name="Oval 159"/>
            <p:cNvSpPr/>
            <p:nvPr/>
          </p:nvSpPr>
          <p:spPr>
            <a:xfrm>
              <a:off x="381000" y="4495800"/>
              <a:ext cx="609600" cy="609600"/>
            </a:xfrm>
            <a:prstGeom prst="ellipse">
              <a:avLst/>
            </a:prstGeom>
            <a:solidFill>
              <a:srgbClr val="D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32" name="Group 3"/>
          <p:cNvGrpSpPr/>
          <p:nvPr/>
        </p:nvGrpSpPr>
        <p:grpSpPr>
          <a:xfrm>
            <a:off x="7020864" y="4699660"/>
            <a:ext cx="700489" cy="1472540"/>
            <a:chOff x="1905000" y="1828800"/>
            <a:chExt cx="2971800" cy="6477000"/>
          </a:xfrm>
        </p:grpSpPr>
        <p:sp>
          <p:nvSpPr>
            <p:cNvPr id="150" name="Oval 4"/>
            <p:cNvSpPr/>
            <p:nvPr/>
          </p:nvSpPr>
          <p:spPr>
            <a:xfrm>
              <a:off x="2819400" y="5124116"/>
              <a:ext cx="1143000" cy="284078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905000" y="1828800"/>
              <a:ext cx="2971800" cy="4204368"/>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194932" y="2118756"/>
              <a:ext cx="2391936" cy="3624455"/>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933700" y="5805905"/>
              <a:ext cx="914400" cy="34089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590800" y="6033168"/>
              <a:ext cx="1600200" cy="2272632"/>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2933700" y="5805905"/>
              <a:ext cx="914400" cy="90905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75"/>
          <p:cNvGrpSpPr/>
          <p:nvPr/>
        </p:nvGrpSpPr>
        <p:grpSpPr>
          <a:xfrm>
            <a:off x="7144221" y="3043052"/>
            <a:ext cx="1850349" cy="1411184"/>
            <a:chOff x="1371600" y="1219200"/>
            <a:chExt cx="4800600" cy="3780503"/>
          </a:xfrm>
        </p:grpSpPr>
        <p:sp>
          <p:nvSpPr>
            <p:cNvPr id="146" name="Rounded Rectangle 145"/>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1524000" y="1371600"/>
              <a:ext cx="4495800" cy="2438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28"/>
          <p:cNvGrpSpPr/>
          <p:nvPr/>
        </p:nvGrpSpPr>
        <p:grpSpPr>
          <a:xfrm>
            <a:off x="5602262" y="2797630"/>
            <a:ext cx="958542" cy="2388835"/>
            <a:chOff x="3642609" y="950626"/>
            <a:chExt cx="1184223" cy="2966779"/>
          </a:xfrm>
        </p:grpSpPr>
        <p:sp>
          <p:nvSpPr>
            <p:cNvPr id="141" name="Oval 140"/>
            <p:cNvSpPr/>
            <p:nvPr/>
          </p:nvSpPr>
          <p:spPr>
            <a:xfrm>
              <a:off x="3768777" y="950626"/>
              <a:ext cx="990600" cy="990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114800" y="1828800"/>
              <a:ext cx="304800" cy="15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5400000">
              <a:off x="4124793" y="1651416"/>
              <a:ext cx="219856" cy="11842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
            <p:cNvSpPr/>
            <p:nvPr/>
          </p:nvSpPr>
          <p:spPr>
            <a:xfrm rot="2536077">
              <a:off x="3890728" y="3016794"/>
              <a:ext cx="255340" cy="90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
            <p:cNvSpPr/>
            <p:nvPr/>
          </p:nvSpPr>
          <p:spPr>
            <a:xfrm rot="19063923" flipH="1">
              <a:off x="4384481" y="3016794"/>
              <a:ext cx="255340" cy="90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2"/>
          <p:cNvGrpSpPr/>
          <p:nvPr/>
        </p:nvGrpSpPr>
        <p:grpSpPr>
          <a:xfrm>
            <a:off x="3505200" y="2981696"/>
            <a:ext cx="936740" cy="1656608"/>
            <a:chOff x="609600" y="914400"/>
            <a:chExt cx="4114800" cy="3505200"/>
          </a:xfrm>
        </p:grpSpPr>
        <p:sp>
          <p:nvSpPr>
            <p:cNvPr id="136" name="Rounded Rectangle 135"/>
            <p:cNvSpPr/>
            <p:nvPr/>
          </p:nvSpPr>
          <p:spPr>
            <a:xfrm>
              <a:off x="609600" y="914400"/>
              <a:ext cx="4114800" cy="3505200"/>
            </a:xfrm>
            <a:prstGeom prst="roundRect">
              <a:avLst>
                <a:gd name="adj" fmla="val 9506"/>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73"/>
            <p:cNvGrpSpPr/>
            <p:nvPr/>
          </p:nvGrpSpPr>
          <p:grpSpPr>
            <a:xfrm>
              <a:off x="1447800" y="3200400"/>
              <a:ext cx="2590800" cy="1143000"/>
              <a:chOff x="1447800" y="4724400"/>
              <a:chExt cx="2590800" cy="1143000"/>
            </a:xfrm>
          </p:grpSpPr>
          <p:sp>
            <p:nvSpPr>
              <p:cNvPr id="139" name="Rounded Rectangle 138"/>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139"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Tree>
    <p:extLst>
      <p:ext uri="{BB962C8B-B14F-4D97-AF65-F5344CB8AC3E}">
        <p14:creationId xmlns:p14="http://schemas.microsoft.com/office/powerpoint/2010/main" val="174271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2000"/>
                                        <p:tgtEl>
                                          <p:spTgt spid="130"/>
                                        </p:tgtEl>
                                      </p:cBhvr>
                                    </p:animEffect>
                                  </p:childTnLst>
                                </p:cTn>
                              </p:par>
                              <p:par>
                                <p:cTn id="8" presetID="10" presetClass="entr" presetSubtype="0"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fade">
                                      <p:cBhvr>
                                        <p:cTn id="10" dur="2000"/>
                                        <p:tgtEl>
                                          <p:spTgt spid="135"/>
                                        </p:tgtEl>
                                      </p:cBhvr>
                                    </p:animEffect>
                                  </p:childTnLst>
                                </p:cTn>
                              </p:par>
                              <p:par>
                                <p:cTn id="11" presetID="10" presetClass="entr" presetSubtype="0" fill="hold" nodeType="with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fade">
                                      <p:cBhvr>
                                        <p:cTn id="13" dur="2000"/>
                                        <p:tgtEl>
                                          <p:spTgt spid="131"/>
                                        </p:tgtEl>
                                      </p:cBhvr>
                                    </p:animEffect>
                                  </p:childTnLst>
                                </p:cTn>
                              </p:par>
                              <p:par>
                                <p:cTn id="14" presetID="10" presetClass="entr" presetSubtype="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2000"/>
                                        <p:tgtEl>
                                          <p:spTgt spid="129"/>
                                        </p:tgtEl>
                                      </p:cBhvr>
                                    </p:animEffect>
                                  </p:childTnLst>
                                </p:cTn>
                              </p:par>
                              <p:par>
                                <p:cTn id="17" presetID="10" presetClass="entr" presetSubtype="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fade">
                                      <p:cBhvr>
                                        <p:cTn id="19" dur="2000"/>
                                        <p:tgtEl>
                                          <p:spTgt spid="133"/>
                                        </p:tgtEl>
                                      </p:cBhvr>
                                    </p:animEffect>
                                  </p:childTnLst>
                                </p:cTn>
                              </p:par>
                              <p:par>
                                <p:cTn id="20" presetID="10" presetClass="entr" presetSubtype="0" fill="hold"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20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3" grpId="0"/>
      <p:bldP spid="1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99F13BB-796F-4E4C-BD34-11214F37E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5" name="TextBox 4"/>
          <p:cNvSpPr txBox="1"/>
          <p:nvPr/>
        </p:nvSpPr>
        <p:spPr>
          <a:xfrm>
            <a:off x="117923" y="6488668"/>
            <a:ext cx="2514600" cy="369332"/>
          </a:xfrm>
          <a:prstGeom prst="rect">
            <a:avLst/>
          </a:prstGeom>
          <a:noFill/>
        </p:spPr>
        <p:txBody>
          <a:bodyPr wrap="square" rtlCol="0">
            <a:spAutoFit/>
          </a:bodyPr>
          <a:lstStyle/>
          <a:p>
            <a:r>
              <a:rPr lang="en-US" dirty="0">
                <a:solidFill>
                  <a:schemeClr val="bg1"/>
                </a:solidFill>
              </a:rPr>
              <a:t>D&amp;C 30:4</a:t>
            </a:r>
          </a:p>
        </p:txBody>
      </p:sp>
      <p:grpSp>
        <p:nvGrpSpPr>
          <p:cNvPr id="22" name="Group 21"/>
          <p:cNvGrpSpPr/>
          <p:nvPr/>
        </p:nvGrpSpPr>
        <p:grpSpPr>
          <a:xfrm>
            <a:off x="1166171" y="1539297"/>
            <a:ext cx="2438400" cy="2438400"/>
            <a:chOff x="533400" y="1371600"/>
            <a:chExt cx="2438400" cy="2438400"/>
          </a:xfrm>
        </p:grpSpPr>
        <p:grpSp>
          <p:nvGrpSpPr>
            <p:cNvPr id="8" name="Group 7"/>
            <p:cNvGrpSpPr/>
            <p:nvPr/>
          </p:nvGrpSpPr>
          <p:grpSpPr>
            <a:xfrm>
              <a:off x="533400" y="1371600"/>
              <a:ext cx="2438400" cy="2438400"/>
              <a:chOff x="5867400" y="1524000"/>
              <a:chExt cx="1905000" cy="1905000"/>
            </a:xfrm>
          </p:grpSpPr>
          <p:sp>
            <p:nvSpPr>
              <p:cNvPr id="11" name="Rounded Rectangle 10"/>
              <p:cNvSpPr/>
              <p:nvPr/>
            </p:nvSpPr>
            <p:spPr>
              <a:xfrm rot="18843838">
                <a:off x="5867400" y="1524000"/>
                <a:ext cx="1905000" cy="1905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8843838">
                <a:off x="5958521" y="1600675"/>
                <a:ext cx="1723979" cy="175038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762000" y="1981200"/>
              <a:ext cx="1981200" cy="1200329"/>
            </a:xfrm>
            <a:prstGeom prst="rect">
              <a:avLst/>
            </a:prstGeom>
          </p:spPr>
          <p:txBody>
            <a:bodyPr wrap="square">
              <a:spAutoFit/>
            </a:bodyPr>
            <a:lstStyle/>
            <a:p>
              <a:pPr algn="ctr" fontAlgn="base"/>
              <a:r>
                <a:rPr lang="en-US" b="1" dirty="0"/>
                <a:t>Rather than fear men, we should rely on the Lord for strength.</a:t>
              </a:r>
              <a:endParaRPr lang="en-US" dirty="0"/>
            </a:p>
          </p:txBody>
        </p:sp>
      </p:grpSp>
      <p:grpSp>
        <p:nvGrpSpPr>
          <p:cNvPr id="23" name="Group 22"/>
          <p:cNvGrpSpPr/>
          <p:nvPr/>
        </p:nvGrpSpPr>
        <p:grpSpPr>
          <a:xfrm>
            <a:off x="4655773" y="3007576"/>
            <a:ext cx="3048000" cy="3048000"/>
            <a:chOff x="2667000" y="3276600"/>
            <a:chExt cx="3048000" cy="3048000"/>
          </a:xfrm>
        </p:grpSpPr>
        <p:grpSp>
          <p:nvGrpSpPr>
            <p:cNvPr id="18" name="Group 17"/>
            <p:cNvGrpSpPr/>
            <p:nvPr/>
          </p:nvGrpSpPr>
          <p:grpSpPr>
            <a:xfrm>
              <a:off x="2667000" y="3276600"/>
              <a:ext cx="3048000" cy="3048000"/>
              <a:chOff x="5867400" y="1524000"/>
              <a:chExt cx="1905000" cy="1905000"/>
            </a:xfrm>
          </p:grpSpPr>
          <p:sp>
            <p:nvSpPr>
              <p:cNvPr id="19" name="Rounded Rectangle 18"/>
              <p:cNvSpPr/>
              <p:nvPr/>
            </p:nvSpPr>
            <p:spPr>
              <a:xfrm rot="18843838">
                <a:off x="5867400" y="1524000"/>
                <a:ext cx="1905000" cy="1905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8843838">
                <a:off x="5958521" y="1600675"/>
                <a:ext cx="1723979" cy="175038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2895600" y="3962400"/>
              <a:ext cx="2667000" cy="1754326"/>
            </a:xfrm>
            <a:prstGeom prst="rect">
              <a:avLst/>
            </a:prstGeom>
          </p:spPr>
          <p:txBody>
            <a:bodyPr wrap="square">
              <a:spAutoFit/>
            </a:bodyPr>
            <a:lstStyle/>
            <a:p>
              <a:pPr algn="ctr" fontAlgn="base"/>
              <a:r>
                <a:rPr lang="en-US" b="1" dirty="0"/>
                <a:t>We should follow the Spirit and the counsel of Church leaders rather than be persuaded by those whom the Lord has not called.</a:t>
              </a:r>
              <a:endParaRPr lang="en-US" dirty="0"/>
            </a:p>
          </p:txBody>
        </p:sp>
      </p:grpSp>
      <p:grpSp>
        <p:nvGrpSpPr>
          <p:cNvPr id="21" name="Group 20"/>
          <p:cNvGrpSpPr/>
          <p:nvPr/>
        </p:nvGrpSpPr>
        <p:grpSpPr>
          <a:xfrm>
            <a:off x="8485023" y="1529861"/>
            <a:ext cx="2514600" cy="2438400"/>
            <a:chOff x="3886200" y="1219200"/>
            <a:chExt cx="2514600" cy="2438400"/>
          </a:xfrm>
        </p:grpSpPr>
        <p:grpSp>
          <p:nvGrpSpPr>
            <p:cNvPr id="14" name="Group 13"/>
            <p:cNvGrpSpPr/>
            <p:nvPr/>
          </p:nvGrpSpPr>
          <p:grpSpPr>
            <a:xfrm>
              <a:off x="3886200" y="1219200"/>
              <a:ext cx="2438400" cy="2438400"/>
              <a:chOff x="5867400" y="1524000"/>
              <a:chExt cx="1905000" cy="1905000"/>
            </a:xfrm>
          </p:grpSpPr>
          <p:sp>
            <p:nvSpPr>
              <p:cNvPr id="15" name="Rounded Rectangle 14"/>
              <p:cNvSpPr/>
              <p:nvPr/>
            </p:nvSpPr>
            <p:spPr>
              <a:xfrm rot="18843838">
                <a:off x="5867400" y="1524000"/>
                <a:ext cx="1905000" cy="1905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8843838">
                <a:off x="5958521" y="1600675"/>
                <a:ext cx="1723979" cy="175038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3962400" y="1905000"/>
              <a:ext cx="2438400" cy="1200329"/>
            </a:xfrm>
            <a:prstGeom prst="rect">
              <a:avLst/>
            </a:prstGeom>
          </p:spPr>
          <p:txBody>
            <a:bodyPr wrap="square">
              <a:spAutoFit/>
            </a:bodyPr>
            <a:lstStyle/>
            <a:p>
              <a:pPr algn="ctr" fontAlgn="base"/>
              <a:r>
                <a:rPr lang="en-US" b="1" dirty="0"/>
                <a:t>We should place our minds on the things of God more than on the things of the earth.</a:t>
              </a:r>
              <a:endParaRPr lang="en-US" dirty="0"/>
            </a:p>
          </p:txBody>
        </p:sp>
      </p:grpSp>
      <p:pic>
        <p:nvPicPr>
          <p:cNvPr id="3" name="Picture 2">
            <a:extLst>
              <a:ext uri="{FF2B5EF4-FFF2-40B4-BE49-F238E27FC236}">
                <a16:creationId xmlns:a16="http://schemas.microsoft.com/office/drawing/2014/main" id="{729FBACA-0376-43F5-ACB8-116B2DF67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073" y="171450"/>
            <a:ext cx="2819400" cy="1981200"/>
          </a:xfrm>
          <a:prstGeom prst="rect">
            <a:avLst/>
          </a:prstGeom>
        </p:spPr>
      </p:pic>
    </p:spTree>
    <p:extLst>
      <p:ext uri="{BB962C8B-B14F-4D97-AF65-F5344CB8AC3E}">
        <p14:creationId xmlns:p14="http://schemas.microsoft.com/office/powerpoint/2010/main" val="167086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4AE6B8-142F-4771-AD57-E5009F859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5" name="TextBox 4"/>
          <p:cNvSpPr txBox="1"/>
          <p:nvPr/>
        </p:nvSpPr>
        <p:spPr>
          <a:xfrm>
            <a:off x="68826" y="6488667"/>
            <a:ext cx="2514600" cy="369332"/>
          </a:xfrm>
          <a:prstGeom prst="rect">
            <a:avLst/>
          </a:prstGeom>
          <a:noFill/>
        </p:spPr>
        <p:txBody>
          <a:bodyPr wrap="square" rtlCol="0">
            <a:spAutoFit/>
          </a:bodyPr>
          <a:lstStyle/>
          <a:p>
            <a:r>
              <a:rPr lang="en-US" dirty="0">
                <a:solidFill>
                  <a:schemeClr val="bg1"/>
                </a:solidFill>
              </a:rPr>
              <a:t>D&amp;C 30:5-8</a:t>
            </a:r>
          </a:p>
        </p:txBody>
      </p:sp>
      <p:sp>
        <p:nvSpPr>
          <p:cNvPr id="6" name="TextBox 5"/>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Peter Whitmer Jr.</a:t>
            </a:r>
          </a:p>
        </p:txBody>
      </p:sp>
      <p:sp>
        <p:nvSpPr>
          <p:cNvPr id="7" name="Rectangle 6"/>
          <p:cNvSpPr/>
          <p:nvPr/>
        </p:nvSpPr>
        <p:spPr>
          <a:xfrm>
            <a:off x="764458" y="1166842"/>
            <a:ext cx="4938252" cy="2308324"/>
          </a:xfrm>
          <a:prstGeom prst="rect">
            <a:avLst/>
          </a:prstGeom>
        </p:spPr>
        <p:txBody>
          <a:bodyPr wrap="square">
            <a:spAutoFit/>
          </a:bodyPr>
          <a:lstStyle/>
          <a:p>
            <a:pPr fontAlgn="base"/>
            <a:r>
              <a:rPr lang="en-US" dirty="0">
                <a:solidFill>
                  <a:schemeClr val="bg1"/>
                </a:solidFill>
              </a:rPr>
              <a:t>He was to go with Oliver Cowdery on a mission</a:t>
            </a:r>
          </a:p>
          <a:p>
            <a:pPr fontAlgn="base"/>
            <a:endParaRPr lang="en-US" dirty="0">
              <a:solidFill>
                <a:schemeClr val="bg1"/>
              </a:solidFill>
            </a:endParaRPr>
          </a:p>
          <a:p>
            <a:pPr fontAlgn="base"/>
            <a:r>
              <a:rPr lang="en-US" dirty="0">
                <a:solidFill>
                  <a:schemeClr val="bg1"/>
                </a:solidFill>
              </a:rPr>
              <a:t>He was to pray continually and exercise faith</a:t>
            </a:r>
          </a:p>
          <a:p>
            <a:pPr fontAlgn="base"/>
            <a:endParaRPr lang="en-US" dirty="0">
              <a:solidFill>
                <a:schemeClr val="bg1"/>
              </a:solidFill>
            </a:endParaRPr>
          </a:p>
          <a:p>
            <a:pPr fontAlgn="base"/>
            <a:r>
              <a:rPr lang="en-US" dirty="0">
                <a:solidFill>
                  <a:schemeClr val="bg1"/>
                </a:solidFill>
              </a:rPr>
              <a:t>He was to preach to the Lamanites and build up the Church</a:t>
            </a:r>
          </a:p>
          <a:p>
            <a:pPr fontAlgn="base"/>
            <a:endParaRPr lang="en-US" dirty="0">
              <a:solidFill>
                <a:schemeClr val="bg1"/>
              </a:solidFill>
            </a:endParaRPr>
          </a:p>
          <a:p>
            <a:pPr fontAlgn="base"/>
            <a:r>
              <a:rPr lang="en-US" dirty="0">
                <a:solidFill>
                  <a:schemeClr val="bg1"/>
                </a:solidFill>
              </a:rPr>
              <a:t>He was to give heed to Oliver and follow his advice</a:t>
            </a:r>
          </a:p>
        </p:txBody>
      </p:sp>
      <p:sp>
        <p:nvSpPr>
          <p:cNvPr id="10" name="Rectangle 9"/>
          <p:cNvSpPr/>
          <p:nvPr/>
        </p:nvSpPr>
        <p:spPr>
          <a:xfrm>
            <a:off x="6248400" y="4724400"/>
            <a:ext cx="4038600" cy="1107996"/>
          </a:xfrm>
          <a:prstGeom prst="rect">
            <a:avLst/>
          </a:prstGeom>
        </p:spPr>
        <p:txBody>
          <a:bodyPr wrap="square">
            <a:spAutoFit/>
          </a:bodyPr>
          <a:lstStyle/>
          <a:p>
            <a:pPr fontAlgn="base"/>
            <a:r>
              <a:rPr lang="en-US" dirty="0">
                <a:solidFill>
                  <a:schemeClr val="bg1"/>
                </a:solidFill>
              </a:rPr>
              <a:t>“Missionary labor is complete only when the missionary is willing to follow counsel and keep the commandments of God.”</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pic>
        <p:nvPicPr>
          <p:cNvPr id="3" name="Picture 2">
            <a:extLst>
              <a:ext uri="{FF2B5EF4-FFF2-40B4-BE49-F238E27FC236}">
                <a16:creationId xmlns:a16="http://schemas.microsoft.com/office/drawing/2014/main" id="{684F4BC2-1D28-4B30-A478-451B38468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630" y="1166842"/>
            <a:ext cx="5195906" cy="2531954"/>
          </a:xfrm>
          <a:prstGeom prst="rect">
            <a:avLst/>
          </a:prstGeom>
        </p:spPr>
      </p:pic>
      <p:pic>
        <p:nvPicPr>
          <p:cNvPr id="8" name="Picture 7">
            <a:extLst>
              <a:ext uri="{FF2B5EF4-FFF2-40B4-BE49-F238E27FC236}">
                <a16:creationId xmlns:a16="http://schemas.microsoft.com/office/drawing/2014/main" id="{32F809E7-F716-4365-AE79-AE4B58CD9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9703" y="3881810"/>
            <a:ext cx="4102608" cy="2206752"/>
          </a:xfrm>
          <a:prstGeom prst="rect">
            <a:avLst/>
          </a:prstGeom>
        </p:spPr>
      </p:pic>
      <p:grpSp>
        <p:nvGrpSpPr>
          <p:cNvPr id="14" name="Group 13">
            <a:extLst>
              <a:ext uri="{FF2B5EF4-FFF2-40B4-BE49-F238E27FC236}">
                <a16:creationId xmlns:a16="http://schemas.microsoft.com/office/drawing/2014/main" id="{6C0B819C-4D74-439C-A266-F19DFA2BF79C}"/>
              </a:ext>
            </a:extLst>
          </p:cNvPr>
          <p:cNvGrpSpPr/>
          <p:nvPr/>
        </p:nvGrpSpPr>
        <p:grpSpPr>
          <a:xfrm>
            <a:off x="10547730" y="2968027"/>
            <a:ext cx="1332421" cy="3512746"/>
            <a:chOff x="762000" y="381000"/>
            <a:chExt cx="1676400" cy="4419601"/>
          </a:xfrm>
        </p:grpSpPr>
        <p:sp>
          <p:nvSpPr>
            <p:cNvPr id="15" name="Oval 14">
              <a:extLst>
                <a:ext uri="{FF2B5EF4-FFF2-40B4-BE49-F238E27FC236}">
                  <a16:creationId xmlns:a16="http://schemas.microsoft.com/office/drawing/2014/main" id="{1298E907-3CB5-4A86-BE8C-0E3AC6AB3226}"/>
                </a:ext>
              </a:extLst>
            </p:cNvPr>
            <p:cNvSpPr/>
            <p:nvPr/>
          </p:nvSpPr>
          <p:spPr>
            <a:xfrm rot="2704841" flipH="1">
              <a:off x="1027621" y="43266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39">
              <a:extLst>
                <a:ext uri="{FF2B5EF4-FFF2-40B4-BE49-F238E27FC236}">
                  <a16:creationId xmlns:a16="http://schemas.microsoft.com/office/drawing/2014/main" id="{119D5752-D671-405A-8556-D31A2A80BBA2}"/>
                </a:ext>
              </a:extLst>
            </p:cNvPr>
            <p:cNvGrpSpPr/>
            <p:nvPr/>
          </p:nvGrpSpPr>
          <p:grpSpPr>
            <a:xfrm>
              <a:off x="762000" y="381000"/>
              <a:ext cx="1676400" cy="4367412"/>
              <a:chOff x="762000" y="381000"/>
              <a:chExt cx="1676400" cy="4367412"/>
            </a:xfrm>
          </p:grpSpPr>
          <p:sp>
            <p:nvSpPr>
              <p:cNvPr id="17" name="Cloud 16">
                <a:extLst>
                  <a:ext uri="{FF2B5EF4-FFF2-40B4-BE49-F238E27FC236}">
                    <a16:creationId xmlns:a16="http://schemas.microsoft.com/office/drawing/2014/main" id="{7C66AC61-70AE-4EB7-ACFF-A1AD854CFDD1}"/>
                  </a:ext>
                </a:extLst>
              </p:cNvPr>
              <p:cNvSpPr/>
              <p:nvPr/>
            </p:nvSpPr>
            <p:spPr>
              <a:xfrm>
                <a:off x="762000" y="457200"/>
                <a:ext cx="1600200" cy="1219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E073737D-D308-48BB-879E-375CC86742FD}"/>
                  </a:ext>
                </a:extLst>
              </p:cNvPr>
              <p:cNvSpPr/>
              <p:nvPr/>
            </p:nvSpPr>
            <p:spPr>
              <a:xfrm>
                <a:off x="1143000" y="18288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11535E8-0269-4C91-879A-922854D14673}"/>
                  </a:ext>
                </a:extLst>
              </p:cNvPr>
              <p:cNvSpPr/>
              <p:nvPr/>
            </p:nvSpPr>
            <p:spPr>
              <a:xfrm rot="17610301" flipH="1">
                <a:off x="1606319" y="42744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045213-F91E-4DDE-BC63-166EF57D0787}"/>
                  </a:ext>
                </a:extLst>
              </p:cNvPr>
              <p:cNvSpPr/>
              <p:nvPr/>
            </p:nvSpPr>
            <p:spPr>
              <a:xfrm>
                <a:off x="83820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2EAE9AB-CA4B-4B36-A85E-4522935F3530}"/>
                  </a:ext>
                </a:extLst>
              </p:cNvPr>
              <p:cNvSpPr/>
              <p:nvPr/>
            </p:nvSpPr>
            <p:spPr>
              <a:xfrm>
                <a:off x="211836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21">
                <a:extLst>
                  <a:ext uri="{FF2B5EF4-FFF2-40B4-BE49-F238E27FC236}">
                    <a16:creationId xmlns:a16="http://schemas.microsoft.com/office/drawing/2014/main" id="{D1473D83-AC77-4DA1-98E3-6D3290B06F35}"/>
                  </a:ext>
                </a:extLst>
              </p:cNvPr>
              <p:cNvSpPr/>
              <p:nvPr/>
            </p:nvSpPr>
            <p:spPr>
              <a:xfrm rot="9438105" flipH="1">
                <a:off x="1830107" y="1795629"/>
                <a:ext cx="481590" cy="1288263"/>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22">
                <a:extLst>
                  <a:ext uri="{FF2B5EF4-FFF2-40B4-BE49-F238E27FC236}">
                    <a16:creationId xmlns:a16="http://schemas.microsoft.com/office/drawing/2014/main" id="{9697AB7E-C0B9-4A4A-ADDE-D86D290215BE}"/>
                  </a:ext>
                </a:extLst>
              </p:cNvPr>
              <p:cNvSpPr/>
              <p:nvPr/>
            </p:nvSpPr>
            <p:spPr>
              <a:xfrm rot="11918038">
                <a:off x="915911" y="1794188"/>
                <a:ext cx="481590" cy="1348716"/>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23">
                <a:extLst>
                  <a:ext uri="{FF2B5EF4-FFF2-40B4-BE49-F238E27FC236}">
                    <a16:creationId xmlns:a16="http://schemas.microsoft.com/office/drawing/2014/main" id="{35AFB4F2-D918-4976-8C2D-563ABAC091F6}"/>
                  </a:ext>
                </a:extLst>
              </p:cNvPr>
              <p:cNvSpPr/>
              <p:nvPr/>
            </p:nvSpPr>
            <p:spPr>
              <a:xfrm rot="10800000">
                <a:off x="1030224"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24">
                <a:extLst>
                  <a:ext uri="{FF2B5EF4-FFF2-40B4-BE49-F238E27FC236}">
                    <a16:creationId xmlns:a16="http://schemas.microsoft.com/office/drawing/2014/main" id="{F3677117-37CD-4D60-9AA1-51727457DC24}"/>
                  </a:ext>
                </a:extLst>
              </p:cNvPr>
              <p:cNvSpPr/>
              <p:nvPr/>
            </p:nvSpPr>
            <p:spPr>
              <a:xfrm rot="10800000">
                <a:off x="1478280"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45">
                <a:extLst>
                  <a:ext uri="{FF2B5EF4-FFF2-40B4-BE49-F238E27FC236}">
                    <a16:creationId xmlns:a16="http://schemas.microsoft.com/office/drawing/2014/main" id="{8379D247-19A3-4848-B29A-499883420E64}"/>
                  </a:ext>
                </a:extLst>
              </p:cNvPr>
              <p:cNvSpPr/>
              <p:nvPr/>
            </p:nvSpPr>
            <p:spPr>
              <a:xfrm>
                <a:off x="1094232" y="3053416"/>
                <a:ext cx="1024128" cy="140653"/>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DBE25AA-3CE3-4B55-BEDA-13D2A8952D12}"/>
                  </a:ext>
                </a:extLst>
              </p:cNvPr>
              <p:cNvSpPr/>
              <p:nvPr/>
            </p:nvSpPr>
            <p:spPr>
              <a:xfrm>
                <a:off x="1478280" y="3053416"/>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31">
                <a:extLst>
                  <a:ext uri="{FF2B5EF4-FFF2-40B4-BE49-F238E27FC236}">
                    <a16:creationId xmlns:a16="http://schemas.microsoft.com/office/drawing/2014/main" id="{64C18B8D-73EF-4A0B-8F3B-E1DB5116222F}"/>
                  </a:ext>
                </a:extLst>
              </p:cNvPr>
              <p:cNvGrpSpPr/>
              <p:nvPr/>
            </p:nvGrpSpPr>
            <p:grpSpPr>
              <a:xfrm>
                <a:off x="1066800" y="1752600"/>
                <a:ext cx="1066800" cy="1295400"/>
                <a:chOff x="3962400" y="2743200"/>
                <a:chExt cx="1066800" cy="1295400"/>
              </a:xfrm>
            </p:grpSpPr>
            <p:sp>
              <p:nvSpPr>
                <p:cNvPr id="34" name="Trapezoid 33">
                  <a:extLst>
                    <a:ext uri="{FF2B5EF4-FFF2-40B4-BE49-F238E27FC236}">
                      <a16:creationId xmlns:a16="http://schemas.microsoft.com/office/drawing/2014/main" id="{C1E55EBF-AC56-480C-BB5F-3A95604C8420}"/>
                    </a:ext>
                  </a:extLst>
                </p:cNvPr>
                <p:cNvSpPr/>
                <p:nvPr/>
              </p:nvSpPr>
              <p:spPr>
                <a:xfrm>
                  <a:off x="3962400" y="2743200"/>
                  <a:ext cx="6096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864D0103-F4C2-451D-8BD2-CB24E39F4F26}"/>
                    </a:ext>
                  </a:extLst>
                </p:cNvPr>
                <p:cNvSpPr/>
                <p:nvPr/>
              </p:nvSpPr>
              <p:spPr>
                <a:xfrm>
                  <a:off x="4419600" y="2743200"/>
                  <a:ext cx="6096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868D36A-864B-4845-B88A-C985B994FF2F}"/>
                    </a:ext>
                  </a:extLst>
                </p:cNvPr>
                <p:cNvSpPr/>
                <p:nvPr/>
              </p:nvSpPr>
              <p:spPr>
                <a:xfrm>
                  <a:off x="4450977" y="3523129"/>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51AFF55-50AE-40C2-8066-BC4511FDBA15}"/>
                    </a:ext>
                  </a:extLst>
                </p:cNvPr>
                <p:cNvSpPr/>
                <p:nvPr/>
              </p:nvSpPr>
              <p:spPr>
                <a:xfrm>
                  <a:off x="4442012" y="3747247"/>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7">
                  <a:extLst>
                    <a:ext uri="{FF2B5EF4-FFF2-40B4-BE49-F238E27FC236}">
                      <a16:creationId xmlns:a16="http://schemas.microsoft.com/office/drawing/2014/main" id="{3D3E11DE-8447-495A-8A91-84479327219A}"/>
                    </a:ext>
                  </a:extLst>
                </p:cNvPr>
                <p:cNvSpPr/>
                <p:nvPr/>
              </p:nvSpPr>
              <p:spPr>
                <a:xfrm>
                  <a:off x="4648200" y="3200400"/>
                  <a:ext cx="228600" cy="76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25">
                  <a:extLst>
                    <a:ext uri="{FF2B5EF4-FFF2-40B4-BE49-F238E27FC236}">
                      <a16:creationId xmlns:a16="http://schemas.microsoft.com/office/drawing/2014/main" id="{051132B1-8DE9-4376-BDD4-ABE04935F943}"/>
                    </a:ext>
                  </a:extLst>
                </p:cNvPr>
                <p:cNvGrpSpPr/>
                <p:nvPr/>
              </p:nvGrpSpPr>
              <p:grpSpPr>
                <a:xfrm>
                  <a:off x="4648200" y="3200400"/>
                  <a:ext cx="266699" cy="152400"/>
                  <a:chOff x="6280719" y="1455047"/>
                  <a:chExt cx="921715" cy="554747"/>
                </a:xfrm>
              </p:grpSpPr>
              <p:sp>
                <p:nvSpPr>
                  <p:cNvPr id="40" name="Donut 59">
                    <a:extLst>
                      <a:ext uri="{FF2B5EF4-FFF2-40B4-BE49-F238E27FC236}">
                        <a16:creationId xmlns:a16="http://schemas.microsoft.com/office/drawing/2014/main" id="{673EB3EC-139D-4B6F-8E8A-02A420320316}"/>
                      </a:ext>
                    </a:extLst>
                  </p:cNvPr>
                  <p:cNvSpPr/>
                  <p:nvPr/>
                </p:nvSpPr>
                <p:spPr>
                  <a:xfrm rot="3132057">
                    <a:off x="6157627" y="1578139"/>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60">
                    <a:extLst>
                      <a:ext uri="{FF2B5EF4-FFF2-40B4-BE49-F238E27FC236}">
                        <a16:creationId xmlns:a16="http://schemas.microsoft.com/office/drawing/2014/main" id="{4AF63BB6-BF3E-437B-B75C-E352187F5109}"/>
                      </a:ext>
                    </a:extLst>
                  </p:cNvPr>
                  <p:cNvSpPr/>
                  <p:nvPr/>
                </p:nvSpPr>
                <p:spPr>
                  <a:xfrm rot="3093051">
                    <a:off x="6240195" y="1722578"/>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61">
                    <a:extLst>
                      <a:ext uri="{FF2B5EF4-FFF2-40B4-BE49-F238E27FC236}">
                        <a16:creationId xmlns:a16="http://schemas.microsoft.com/office/drawing/2014/main" id="{63A207E5-44FC-4452-80A2-4277D469CE3C}"/>
                      </a:ext>
                    </a:extLst>
                  </p:cNvPr>
                  <p:cNvSpPr/>
                  <p:nvPr/>
                </p:nvSpPr>
                <p:spPr>
                  <a:xfrm rot="21265362">
                    <a:off x="6500334" y="1842992"/>
                    <a:ext cx="354416" cy="148231"/>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62">
                    <a:extLst>
                      <a:ext uri="{FF2B5EF4-FFF2-40B4-BE49-F238E27FC236}">
                        <a16:creationId xmlns:a16="http://schemas.microsoft.com/office/drawing/2014/main" id="{F155BF69-92DC-4C00-91D5-827585E2AA90}"/>
                      </a:ext>
                    </a:extLst>
                  </p:cNvPr>
                  <p:cNvSpPr/>
                  <p:nvPr/>
                </p:nvSpPr>
                <p:spPr>
                  <a:xfrm rot="18973134">
                    <a:off x="6792126" y="170754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63">
                    <a:extLst>
                      <a:ext uri="{FF2B5EF4-FFF2-40B4-BE49-F238E27FC236}">
                        <a16:creationId xmlns:a16="http://schemas.microsoft.com/office/drawing/2014/main" id="{60F0697A-024C-4151-A88C-EA94E9EF50A4}"/>
                      </a:ext>
                    </a:extLst>
                  </p:cNvPr>
                  <p:cNvSpPr/>
                  <p:nvPr/>
                </p:nvSpPr>
                <p:spPr>
                  <a:xfrm rot="9772315">
                    <a:off x="6644469" y="180938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 name="Oval 15">
                <a:extLst>
                  <a:ext uri="{FF2B5EF4-FFF2-40B4-BE49-F238E27FC236}">
                    <a16:creationId xmlns:a16="http://schemas.microsoft.com/office/drawing/2014/main" id="{03EE533A-5306-4793-AAF0-4EAA430F558A}"/>
                  </a:ext>
                </a:extLst>
              </p:cNvPr>
              <p:cNvSpPr/>
              <p:nvPr/>
            </p:nvSpPr>
            <p:spPr>
              <a:xfrm>
                <a:off x="1066800" y="533400"/>
                <a:ext cx="1027176"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a:extLst>
                  <a:ext uri="{FF2B5EF4-FFF2-40B4-BE49-F238E27FC236}">
                    <a16:creationId xmlns:a16="http://schemas.microsoft.com/office/drawing/2014/main" id="{966F1AE6-5567-496C-8CEA-DEE38686786D}"/>
                  </a:ext>
                </a:extLst>
              </p:cNvPr>
              <p:cNvSpPr/>
              <p:nvPr/>
            </p:nvSpPr>
            <p:spPr>
              <a:xfrm>
                <a:off x="990600" y="381000"/>
                <a:ext cx="1219200" cy="457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1866D76-8C85-4FF6-BE45-7752F825E155}"/>
                  </a:ext>
                </a:extLst>
              </p:cNvPr>
              <p:cNvSpPr/>
              <p:nvPr/>
            </p:nvSpPr>
            <p:spPr>
              <a:xfrm>
                <a:off x="1828800" y="457200"/>
                <a:ext cx="3810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E4EFF48-5979-42E3-ABF6-63ED2DC6C7BB}"/>
                  </a:ext>
                </a:extLst>
              </p:cNvPr>
              <p:cNvSpPr/>
              <p:nvPr/>
            </p:nvSpPr>
            <p:spPr>
              <a:xfrm>
                <a:off x="990600" y="533400"/>
                <a:ext cx="3048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6C8E6F0-A3CA-41EF-9E24-ABB135F51945}"/>
                  </a:ext>
                </a:extLst>
              </p:cNvPr>
              <p:cNvSpPr/>
              <p:nvPr/>
            </p:nvSpPr>
            <p:spPr>
              <a:xfrm>
                <a:off x="1447800" y="32004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5" name="Picture 44">
            <a:extLst>
              <a:ext uri="{FF2B5EF4-FFF2-40B4-BE49-F238E27FC236}">
                <a16:creationId xmlns:a16="http://schemas.microsoft.com/office/drawing/2014/main" id="{2FBAFB74-7416-442F-91D4-239A3D7FF1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4447" y="5693138"/>
            <a:ext cx="1286506" cy="980195"/>
          </a:xfrm>
          <a:prstGeom prst="rect">
            <a:avLst/>
          </a:prstGeom>
        </p:spPr>
      </p:pic>
    </p:spTree>
    <p:extLst>
      <p:ext uri="{BB962C8B-B14F-4D97-AF65-F5344CB8AC3E}">
        <p14:creationId xmlns:p14="http://schemas.microsoft.com/office/powerpoint/2010/main" val="379890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fade">
                                      <p:cBhvr>
                                        <p:cTn id="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1228</Words>
  <Application>Microsoft Office PowerPoint</Application>
  <PresentationFormat>Widescreen</PresentationFormat>
  <Paragraphs>144</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Californian FB</vt:lpstr>
      <vt:lpstr>Calibri Light</vt:lpstr>
      <vt:lpstr>Candara</vt:lpstr>
      <vt:lpstr>Colonna MT</vt:lpstr>
      <vt:lpstr>Calibri</vt:lpstr>
      <vt:lpstr>Comic Sans MS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cp:revision>
  <dcterms:created xsi:type="dcterms:W3CDTF">2018-05-01T14:37:27Z</dcterms:created>
  <dcterms:modified xsi:type="dcterms:W3CDTF">2020-07-09T14:32:26Z</dcterms:modified>
</cp:coreProperties>
</file>