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58" r:id="rId4"/>
    <p:sldId id="262" r:id="rId5"/>
    <p:sldId id="263" r:id="rId6"/>
    <p:sldId id="264" r:id="rId7"/>
    <p:sldId id="265" r:id="rId8"/>
    <p:sldId id="266" r:id="rId9"/>
    <p:sldId id="267" r:id="rId10"/>
    <p:sldId id="268" r:id="rId11"/>
    <p:sldId id="269" r:id="rId12"/>
    <p:sldId id="271" r:id="rId13"/>
    <p:sldId id="270" r:id="rId14"/>
    <p:sldId id="272" r:id="rId15"/>
    <p:sldId id="273" r:id="rId16"/>
    <p:sldId id="275" r:id="rId17"/>
    <p:sldId id="276" r:id="rId18"/>
    <p:sldId id="260" r:id="rId19"/>
    <p:sldId id="261" r:id="rId20"/>
    <p:sldId id="274"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lonna MT" panose="04020805060202030203" pitchFamily="8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4" d="100"/>
          <a:sy n="64" d="100"/>
        </p:scale>
        <p:origin x="6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0289D-9033-453D-869A-7275173F53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9E1151-A551-4B80-85C8-21EA642A6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4349C-03DD-44F2-B6E2-AB8DDB48F898}"/>
              </a:ext>
            </a:extLst>
          </p:cNvPr>
          <p:cNvSpPr>
            <a:spLocks noGrp="1"/>
          </p:cNvSpPr>
          <p:nvPr>
            <p:ph type="dt" sz="half" idx="10"/>
          </p:nvPr>
        </p:nvSpPr>
        <p:spPr/>
        <p:txBody>
          <a:bodyPr/>
          <a:lstStyle/>
          <a:p>
            <a:fld id="{3E9CA569-A81A-4D27-8DE0-5F7BE4ACA93A}" type="datetimeFigureOut">
              <a:rPr lang="en-US" smtClean="0"/>
              <a:t>7/9/2020</a:t>
            </a:fld>
            <a:endParaRPr lang="en-US"/>
          </a:p>
        </p:txBody>
      </p:sp>
      <p:sp>
        <p:nvSpPr>
          <p:cNvPr id="5" name="Footer Placeholder 4">
            <a:extLst>
              <a:ext uri="{FF2B5EF4-FFF2-40B4-BE49-F238E27FC236}">
                <a16:creationId xmlns:a16="http://schemas.microsoft.com/office/drawing/2014/main" id="{6A9E00F8-F5DE-4236-B85F-2ADFDB55B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1EC48-BE2A-4F0F-9619-C362D9113C26}"/>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2326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26F7-1CBC-49C0-9FE3-9404311D09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E3591-A622-40BC-BA93-BF7CDEFEB8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8527E-6FA2-4E5B-8B44-78E7B7189214}"/>
              </a:ext>
            </a:extLst>
          </p:cNvPr>
          <p:cNvSpPr>
            <a:spLocks noGrp="1"/>
          </p:cNvSpPr>
          <p:nvPr>
            <p:ph type="dt" sz="half" idx="10"/>
          </p:nvPr>
        </p:nvSpPr>
        <p:spPr/>
        <p:txBody>
          <a:bodyPr/>
          <a:lstStyle/>
          <a:p>
            <a:fld id="{3E9CA569-A81A-4D27-8DE0-5F7BE4ACA93A}" type="datetimeFigureOut">
              <a:rPr lang="en-US" smtClean="0"/>
              <a:t>7/9/2020</a:t>
            </a:fld>
            <a:endParaRPr lang="en-US"/>
          </a:p>
        </p:txBody>
      </p:sp>
      <p:sp>
        <p:nvSpPr>
          <p:cNvPr id="5" name="Footer Placeholder 4">
            <a:extLst>
              <a:ext uri="{FF2B5EF4-FFF2-40B4-BE49-F238E27FC236}">
                <a16:creationId xmlns:a16="http://schemas.microsoft.com/office/drawing/2014/main" id="{DF4020B9-B6B8-40D5-B9E7-DE89B47CB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AC2C1-0930-43DE-A0CC-B304B29E4C58}"/>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100643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FB5D1D-56AE-4942-BFFF-F67B28DC18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24D6A-C767-4359-91F6-8F06519273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D75DE-757B-4F03-9CA1-0743FE6E6639}"/>
              </a:ext>
            </a:extLst>
          </p:cNvPr>
          <p:cNvSpPr>
            <a:spLocks noGrp="1"/>
          </p:cNvSpPr>
          <p:nvPr>
            <p:ph type="dt" sz="half" idx="10"/>
          </p:nvPr>
        </p:nvSpPr>
        <p:spPr/>
        <p:txBody>
          <a:bodyPr/>
          <a:lstStyle/>
          <a:p>
            <a:fld id="{3E9CA569-A81A-4D27-8DE0-5F7BE4ACA93A}" type="datetimeFigureOut">
              <a:rPr lang="en-US" smtClean="0"/>
              <a:t>7/9/2020</a:t>
            </a:fld>
            <a:endParaRPr lang="en-US"/>
          </a:p>
        </p:txBody>
      </p:sp>
      <p:sp>
        <p:nvSpPr>
          <p:cNvPr id="5" name="Footer Placeholder 4">
            <a:extLst>
              <a:ext uri="{FF2B5EF4-FFF2-40B4-BE49-F238E27FC236}">
                <a16:creationId xmlns:a16="http://schemas.microsoft.com/office/drawing/2014/main" id="{BB28F17A-4E9F-4FC9-BC3C-49838D866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A00CD-AE2D-40F2-A160-480BA37A2847}"/>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153663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83C1-146C-4F99-A1D8-2579811D5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F1C72-7C1E-410C-BD9F-5C74602746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2CC37-00F4-405E-89E0-D0A2EEC7194C}"/>
              </a:ext>
            </a:extLst>
          </p:cNvPr>
          <p:cNvSpPr>
            <a:spLocks noGrp="1"/>
          </p:cNvSpPr>
          <p:nvPr>
            <p:ph type="dt" sz="half" idx="10"/>
          </p:nvPr>
        </p:nvSpPr>
        <p:spPr/>
        <p:txBody>
          <a:bodyPr/>
          <a:lstStyle/>
          <a:p>
            <a:fld id="{3E9CA569-A81A-4D27-8DE0-5F7BE4ACA93A}" type="datetimeFigureOut">
              <a:rPr lang="en-US" smtClean="0"/>
              <a:t>7/9/2020</a:t>
            </a:fld>
            <a:endParaRPr lang="en-US"/>
          </a:p>
        </p:txBody>
      </p:sp>
      <p:sp>
        <p:nvSpPr>
          <p:cNvPr id="5" name="Footer Placeholder 4">
            <a:extLst>
              <a:ext uri="{FF2B5EF4-FFF2-40B4-BE49-F238E27FC236}">
                <a16:creationId xmlns:a16="http://schemas.microsoft.com/office/drawing/2014/main" id="{649CD03C-5E01-48CC-A264-B1D7142A6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C5D76-D05A-4A18-AC08-B8D2A19EAB6B}"/>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393126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3005A-5F83-4DBE-B029-4A70EBEE98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381EDE-BA94-4AC7-A0D1-2C65B99F0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331638-A1A6-4D43-9D52-6DBD8EF1F37D}"/>
              </a:ext>
            </a:extLst>
          </p:cNvPr>
          <p:cNvSpPr>
            <a:spLocks noGrp="1"/>
          </p:cNvSpPr>
          <p:nvPr>
            <p:ph type="dt" sz="half" idx="10"/>
          </p:nvPr>
        </p:nvSpPr>
        <p:spPr/>
        <p:txBody>
          <a:bodyPr/>
          <a:lstStyle/>
          <a:p>
            <a:fld id="{3E9CA569-A81A-4D27-8DE0-5F7BE4ACA93A}" type="datetimeFigureOut">
              <a:rPr lang="en-US" smtClean="0"/>
              <a:t>7/9/2020</a:t>
            </a:fld>
            <a:endParaRPr lang="en-US"/>
          </a:p>
        </p:txBody>
      </p:sp>
      <p:sp>
        <p:nvSpPr>
          <p:cNvPr id="5" name="Footer Placeholder 4">
            <a:extLst>
              <a:ext uri="{FF2B5EF4-FFF2-40B4-BE49-F238E27FC236}">
                <a16:creationId xmlns:a16="http://schemas.microsoft.com/office/drawing/2014/main" id="{4B45687B-D9B0-4D78-A61A-8D6EC6941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A94F3-99E1-410E-AF28-158643C40F26}"/>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393444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D54F-4308-4443-B778-932A790F98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ADDB6-7BC5-455F-9D66-EB604847D3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5909D3-A8F1-4A1A-A395-828BA7159C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FEC9E6-E125-4F9C-92D1-83379AA4B1A7}"/>
              </a:ext>
            </a:extLst>
          </p:cNvPr>
          <p:cNvSpPr>
            <a:spLocks noGrp="1"/>
          </p:cNvSpPr>
          <p:nvPr>
            <p:ph type="dt" sz="half" idx="10"/>
          </p:nvPr>
        </p:nvSpPr>
        <p:spPr/>
        <p:txBody>
          <a:bodyPr/>
          <a:lstStyle/>
          <a:p>
            <a:fld id="{3E9CA569-A81A-4D27-8DE0-5F7BE4ACA93A}" type="datetimeFigureOut">
              <a:rPr lang="en-US" smtClean="0"/>
              <a:t>7/9/2020</a:t>
            </a:fld>
            <a:endParaRPr lang="en-US"/>
          </a:p>
        </p:txBody>
      </p:sp>
      <p:sp>
        <p:nvSpPr>
          <p:cNvPr id="6" name="Footer Placeholder 5">
            <a:extLst>
              <a:ext uri="{FF2B5EF4-FFF2-40B4-BE49-F238E27FC236}">
                <a16:creationId xmlns:a16="http://schemas.microsoft.com/office/drawing/2014/main" id="{D2B36CBE-8B48-4EC1-839E-E619CFEF5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6A6A3-8020-489E-9A87-1531498C7F68}"/>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10163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4AA1-7F74-4E34-82E5-5BE74F0701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BF5FBC-EB64-48D8-B453-2F38E2B29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1C856C-8EF2-4EB9-8EB6-C5318006A2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7677E-FEFE-4556-BD56-6CF01EE51A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7A021B-C728-42BA-B196-5189C6B597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09B914-B451-4AF1-B6DB-E5878ADA80BA}"/>
              </a:ext>
            </a:extLst>
          </p:cNvPr>
          <p:cNvSpPr>
            <a:spLocks noGrp="1"/>
          </p:cNvSpPr>
          <p:nvPr>
            <p:ph type="dt" sz="half" idx="10"/>
          </p:nvPr>
        </p:nvSpPr>
        <p:spPr/>
        <p:txBody>
          <a:bodyPr/>
          <a:lstStyle/>
          <a:p>
            <a:fld id="{3E9CA569-A81A-4D27-8DE0-5F7BE4ACA93A}" type="datetimeFigureOut">
              <a:rPr lang="en-US" smtClean="0"/>
              <a:t>7/9/2020</a:t>
            </a:fld>
            <a:endParaRPr lang="en-US"/>
          </a:p>
        </p:txBody>
      </p:sp>
      <p:sp>
        <p:nvSpPr>
          <p:cNvPr id="8" name="Footer Placeholder 7">
            <a:extLst>
              <a:ext uri="{FF2B5EF4-FFF2-40B4-BE49-F238E27FC236}">
                <a16:creationId xmlns:a16="http://schemas.microsoft.com/office/drawing/2014/main" id="{B1632599-17C4-4C0D-B1C2-23425D56A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DAB052-289E-49D8-95C6-4B1229006286}"/>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103042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5F799-E9D7-4ACF-979B-4FA4DAF940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69BE10-8F1B-40A8-9076-860ACDE372D3}"/>
              </a:ext>
            </a:extLst>
          </p:cNvPr>
          <p:cNvSpPr>
            <a:spLocks noGrp="1"/>
          </p:cNvSpPr>
          <p:nvPr>
            <p:ph type="dt" sz="half" idx="10"/>
          </p:nvPr>
        </p:nvSpPr>
        <p:spPr/>
        <p:txBody>
          <a:bodyPr/>
          <a:lstStyle/>
          <a:p>
            <a:fld id="{3E9CA569-A81A-4D27-8DE0-5F7BE4ACA93A}" type="datetimeFigureOut">
              <a:rPr lang="en-US" smtClean="0"/>
              <a:t>7/9/2020</a:t>
            </a:fld>
            <a:endParaRPr lang="en-US"/>
          </a:p>
        </p:txBody>
      </p:sp>
      <p:sp>
        <p:nvSpPr>
          <p:cNvPr id="4" name="Footer Placeholder 3">
            <a:extLst>
              <a:ext uri="{FF2B5EF4-FFF2-40B4-BE49-F238E27FC236}">
                <a16:creationId xmlns:a16="http://schemas.microsoft.com/office/drawing/2014/main" id="{790B235C-07E2-41CC-8BE0-A96CDAE87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0C6AB7-1550-49E3-8674-8D75D0792B63}"/>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220527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BA0141-32F1-482C-BC64-4FA8BCB748F0}"/>
              </a:ext>
            </a:extLst>
          </p:cNvPr>
          <p:cNvSpPr>
            <a:spLocks noGrp="1"/>
          </p:cNvSpPr>
          <p:nvPr>
            <p:ph type="dt" sz="half" idx="10"/>
          </p:nvPr>
        </p:nvSpPr>
        <p:spPr/>
        <p:txBody>
          <a:bodyPr/>
          <a:lstStyle/>
          <a:p>
            <a:fld id="{3E9CA569-A81A-4D27-8DE0-5F7BE4ACA93A}" type="datetimeFigureOut">
              <a:rPr lang="en-US" smtClean="0"/>
              <a:t>7/9/2020</a:t>
            </a:fld>
            <a:endParaRPr lang="en-US"/>
          </a:p>
        </p:txBody>
      </p:sp>
      <p:sp>
        <p:nvSpPr>
          <p:cNvPr id="3" name="Footer Placeholder 2">
            <a:extLst>
              <a:ext uri="{FF2B5EF4-FFF2-40B4-BE49-F238E27FC236}">
                <a16:creationId xmlns:a16="http://schemas.microsoft.com/office/drawing/2014/main" id="{C2B836C8-4D40-4BEC-BC44-E94D3EFE6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F24F25-5C16-41CB-882E-ADFFB6C7F4FD}"/>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1212324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B530-72E9-4D08-881A-7D416BBFDF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85A954-696C-485E-9A03-436105D68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48C078-3BB5-4A94-AA43-58196A047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5ADDE5-F76F-4EB3-A6F7-958ED62BE936}"/>
              </a:ext>
            </a:extLst>
          </p:cNvPr>
          <p:cNvSpPr>
            <a:spLocks noGrp="1"/>
          </p:cNvSpPr>
          <p:nvPr>
            <p:ph type="dt" sz="half" idx="10"/>
          </p:nvPr>
        </p:nvSpPr>
        <p:spPr/>
        <p:txBody>
          <a:bodyPr/>
          <a:lstStyle/>
          <a:p>
            <a:fld id="{3E9CA569-A81A-4D27-8DE0-5F7BE4ACA93A}" type="datetimeFigureOut">
              <a:rPr lang="en-US" smtClean="0"/>
              <a:t>7/9/2020</a:t>
            </a:fld>
            <a:endParaRPr lang="en-US"/>
          </a:p>
        </p:txBody>
      </p:sp>
      <p:sp>
        <p:nvSpPr>
          <p:cNvPr id="6" name="Footer Placeholder 5">
            <a:extLst>
              <a:ext uri="{FF2B5EF4-FFF2-40B4-BE49-F238E27FC236}">
                <a16:creationId xmlns:a16="http://schemas.microsoft.com/office/drawing/2014/main" id="{2A662DD7-01D4-4EE4-864D-68CF613C2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50F18-6EFC-400B-B519-044E31406047}"/>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247195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79EA-EE6B-440C-A76D-F6C43330E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A18D7C-2663-47FE-AAC3-E6DDB7C00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96E96-F854-4F8D-9939-8FE005C60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9B12FC-2559-4C04-AC7E-A3DBA605C675}"/>
              </a:ext>
            </a:extLst>
          </p:cNvPr>
          <p:cNvSpPr>
            <a:spLocks noGrp="1"/>
          </p:cNvSpPr>
          <p:nvPr>
            <p:ph type="dt" sz="half" idx="10"/>
          </p:nvPr>
        </p:nvSpPr>
        <p:spPr/>
        <p:txBody>
          <a:bodyPr/>
          <a:lstStyle/>
          <a:p>
            <a:fld id="{3E9CA569-A81A-4D27-8DE0-5F7BE4ACA93A}" type="datetimeFigureOut">
              <a:rPr lang="en-US" smtClean="0"/>
              <a:t>7/9/2020</a:t>
            </a:fld>
            <a:endParaRPr lang="en-US"/>
          </a:p>
        </p:txBody>
      </p:sp>
      <p:sp>
        <p:nvSpPr>
          <p:cNvPr id="6" name="Footer Placeholder 5">
            <a:extLst>
              <a:ext uri="{FF2B5EF4-FFF2-40B4-BE49-F238E27FC236}">
                <a16:creationId xmlns:a16="http://schemas.microsoft.com/office/drawing/2014/main" id="{FA948D05-9C8F-4917-A4D3-1D525D6C7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BDDFE-423E-40A2-B0A4-419E4B49B2E9}"/>
              </a:ext>
            </a:extLst>
          </p:cNvPr>
          <p:cNvSpPr>
            <a:spLocks noGrp="1"/>
          </p:cNvSpPr>
          <p:nvPr>
            <p:ph type="sldNum" sz="quarter" idx="12"/>
          </p:nvPr>
        </p:nvSpPr>
        <p:spPr/>
        <p:txBody>
          <a:bodyPr/>
          <a:lstStyle/>
          <a:p>
            <a:fld id="{AA0844CA-6555-4FCB-BF15-29047E0AB015}" type="slidenum">
              <a:rPr lang="en-US" smtClean="0"/>
              <a:t>‹#›</a:t>
            </a:fld>
            <a:endParaRPr lang="en-US"/>
          </a:p>
        </p:txBody>
      </p:sp>
    </p:spTree>
    <p:extLst>
      <p:ext uri="{BB962C8B-B14F-4D97-AF65-F5344CB8AC3E}">
        <p14:creationId xmlns:p14="http://schemas.microsoft.com/office/powerpoint/2010/main" val="308475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62B81-FEFD-4DC5-A3C3-0F1A2129D9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8C4E44-1017-49BF-BECD-39AEBE2C11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97AA6-64B8-4CDB-869D-7081B393F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CA569-A81A-4D27-8DE0-5F7BE4ACA93A}" type="datetimeFigureOut">
              <a:rPr lang="en-US" smtClean="0"/>
              <a:t>7/9/2020</a:t>
            </a:fld>
            <a:endParaRPr lang="en-US"/>
          </a:p>
        </p:txBody>
      </p:sp>
      <p:sp>
        <p:nvSpPr>
          <p:cNvPr id="5" name="Footer Placeholder 4">
            <a:extLst>
              <a:ext uri="{FF2B5EF4-FFF2-40B4-BE49-F238E27FC236}">
                <a16:creationId xmlns:a16="http://schemas.microsoft.com/office/drawing/2014/main" id="{795D0D7A-C93D-408D-941E-0F3C351329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C93144-880D-4B1B-824E-2E2189FBD7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844CA-6555-4FCB-BF15-29047E0AB015}" type="slidenum">
              <a:rPr lang="en-US" smtClean="0"/>
              <a:t>‹#›</a:t>
            </a:fld>
            <a:endParaRPr lang="en-US"/>
          </a:p>
        </p:txBody>
      </p:sp>
    </p:spTree>
    <p:extLst>
      <p:ext uri="{BB962C8B-B14F-4D97-AF65-F5344CB8AC3E}">
        <p14:creationId xmlns:p14="http://schemas.microsoft.com/office/powerpoint/2010/main" val="2673933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history.lds.org/article/revelations-in-context-doctrine-and-covenants-thomas-marsh?lang=eng" TargetMode="External"/><Relationship Id="rId1" Type="http://schemas.openxmlformats.org/officeDocument/2006/relationships/slideLayout" Target="../slideLayouts/slideLayout7.xml"/><Relationship Id="rId4" Type="http://schemas.openxmlformats.org/officeDocument/2006/relationships/hyperlink" Target="http://www.findagrave.com/cgi-bin/fg.cgi?page=gr&amp;GRid=5775567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history.lds.org/article/revelations-in-context-doctrine-and-covenants-thomas-marsh?lang=eng" TargetMode="External"/><Relationship Id="rId2" Type="http://schemas.openxmlformats.org/officeDocument/2006/relationships/image" Target="../media/image34.gif"/><Relationship Id="rId1" Type="http://schemas.openxmlformats.org/officeDocument/2006/relationships/slideLayout" Target="../slideLayouts/slideLayout7.xml"/><Relationship Id="rId4" Type="http://schemas.openxmlformats.org/officeDocument/2006/relationships/hyperlink" Target="https://www.lds.org/ensign/1978/09/challenge-to-greatness-the-nineteenth-century-saints-in-new-york?lang=e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a:extLst>
              <a:ext uri="{FF2B5EF4-FFF2-40B4-BE49-F238E27FC236}">
                <a16:creationId xmlns:a16="http://schemas.microsoft.com/office/drawing/2014/main" id="{A79550F2-2CF4-4A07-8297-E58619271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493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530801-D608-41B8-A00E-6A528B03F891}"/>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latin typeface="Colonna MT" pitchFamily="82" charset="0"/>
              </a:rPr>
              <a:t>Govern House in Meekness</a:t>
            </a:r>
          </a:p>
        </p:txBody>
      </p:sp>
      <p:sp>
        <p:nvSpPr>
          <p:cNvPr id="5" name="TextBox 4"/>
          <p:cNvSpPr txBox="1"/>
          <p:nvPr/>
        </p:nvSpPr>
        <p:spPr>
          <a:xfrm>
            <a:off x="251791" y="6488668"/>
            <a:ext cx="2743200" cy="369332"/>
          </a:xfrm>
          <a:prstGeom prst="rect">
            <a:avLst/>
          </a:prstGeom>
          <a:noFill/>
        </p:spPr>
        <p:txBody>
          <a:bodyPr wrap="square" rtlCol="0">
            <a:spAutoFit/>
          </a:bodyPr>
          <a:lstStyle/>
          <a:p>
            <a:r>
              <a:rPr lang="en-US" dirty="0"/>
              <a:t>D&amp;C 31:9</a:t>
            </a:r>
          </a:p>
        </p:txBody>
      </p:sp>
      <p:pic>
        <p:nvPicPr>
          <p:cNvPr id="6" name="Picture 5">
            <a:extLst>
              <a:ext uri="{FF2B5EF4-FFF2-40B4-BE49-F238E27FC236}">
                <a16:creationId xmlns:a16="http://schemas.microsoft.com/office/drawing/2014/main" id="{013F9D52-39BD-4A26-AB21-BAF09988E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12" y="1035951"/>
            <a:ext cx="3998976" cy="2670048"/>
          </a:xfrm>
          <a:prstGeom prst="rect">
            <a:avLst/>
          </a:prstGeom>
        </p:spPr>
      </p:pic>
      <p:pic>
        <p:nvPicPr>
          <p:cNvPr id="8" name="Picture 7">
            <a:extLst>
              <a:ext uri="{FF2B5EF4-FFF2-40B4-BE49-F238E27FC236}">
                <a16:creationId xmlns:a16="http://schemas.microsoft.com/office/drawing/2014/main" id="{2F8047F4-2186-4DFF-BE17-CDF551A8F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412" y="2294764"/>
            <a:ext cx="2981202" cy="2987299"/>
          </a:xfrm>
          <a:prstGeom prst="rect">
            <a:avLst/>
          </a:prstGeom>
        </p:spPr>
      </p:pic>
      <p:pic>
        <p:nvPicPr>
          <p:cNvPr id="11" name="Picture 10">
            <a:extLst>
              <a:ext uri="{FF2B5EF4-FFF2-40B4-BE49-F238E27FC236}">
                <a16:creationId xmlns:a16="http://schemas.microsoft.com/office/drawing/2014/main" id="{E7278F7B-1766-4BFE-836F-A7088450F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0844" y="3974068"/>
            <a:ext cx="2533650" cy="2514600"/>
          </a:xfrm>
          <a:prstGeom prst="rect">
            <a:avLst/>
          </a:prstGeom>
        </p:spPr>
      </p:pic>
    </p:spTree>
    <p:extLst>
      <p:ext uri="{BB962C8B-B14F-4D97-AF65-F5344CB8AC3E}">
        <p14:creationId xmlns:p14="http://schemas.microsoft.com/office/powerpoint/2010/main" val="20706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B5E947-D55C-4E41-8964-256E02805B55}"/>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Physician to the World</a:t>
            </a:r>
          </a:p>
        </p:txBody>
      </p:sp>
      <p:sp>
        <p:nvSpPr>
          <p:cNvPr id="5" name="TextBox 4"/>
          <p:cNvSpPr txBox="1"/>
          <p:nvPr/>
        </p:nvSpPr>
        <p:spPr>
          <a:xfrm>
            <a:off x="152400" y="6442084"/>
            <a:ext cx="2743200" cy="369332"/>
          </a:xfrm>
          <a:prstGeom prst="rect">
            <a:avLst/>
          </a:prstGeom>
          <a:noFill/>
        </p:spPr>
        <p:txBody>
          <a:bodyPr wrap="square" rtlCol="0">
            <a:spAutoFit/>
          </a:bodyPr>
          <a:lstStyle/>
          <a:p>
            <a:r>
              <a:rPr lang="en-US" dirty="0"/>
              <a:t>D&amp;C 31:10</a:t>
            </a:r>
          </a:p>
        </p:txBody>
      </p:sp>
      <p:pic>
        <p:nvPicPr>
          <p:cNvPr id="6" name="Picture 5">
            <a:extLst>
              <a:ext uri="{FF2B5EF4-FFF2-40B4-BE49-F238E27FC236}">
                <a16:creationId xmlns:a16="http://schemas.microsoft.com/office/drawing/2014/main" id="{6BE12A58-A8C3-45D5-B47F-49EA0778E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699" y="1295400"/>
            <a:ext cx="3181350" cy="2133600"/>
          </a:xfrm>
          <a:prstGeom prst="rect">
            <a:avLst/>
          </a:prstGeom>
        </p:spPr>
      </p:pic>
      <p:pic>
        <p:nvPicPr>
          <p:cNvPr id="8" name="Picture 7">
            <a:extLst>
              <a:ext uri="{FF2B5EF4-FFF2-40B4-BE49-F238E27FC236}">
                <a16:creationId xmlns:a16="http://schemas.microsoft.com/office/drawing/2014/main" id="{2B4F0679-D02E-4048-BC53-01A5CABA1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383" y="1029507"/>
            <a:ext cx="3763617" cy="2460055"/>
          </a:xfrm>
          <a:prstGeom prst="rect">
            <a:avLst/>
          </a:prstGeom>
        </p:spPr>
      </p:pic>
      <p:pic>
        <p:nvPicPr>
          <p:cNvPr id="11" name="Picture 10">
            <a:extLst>
              <a:ext uri="{FF2B5EF4-FFF2-40B4-BE49-F238E27FC236}">
                <a16:creationId xmlns:a16="http://schemas.microsoft.com/office/drawing/2014/main" id="{65351099-9B78-4955-B1DB-6367CE37F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900" y="3777734"/>
            <a:ext cx="4724400" cy="2895600"/>
          </a:xfrm>
          <a:prstGeom prst="rect">
            <a:avLst/>
          </a:prstGeom>
        </p:spPr>
      </p:pic>
      <p:pic>
        <p:nvPicPr>
          <p:cNvPr id="13" name="Picture 12">
            <a:extLst>
              <a:ext uri="{FF2B5EF4-FFF2-40B4-BE49-F238E27FC236}">
                <a16:creationId xmlns:a16="http://schemas.microsoft.com/office/drawing/2014/main" id="{7218605F-9D81-42C4-8532-C47ABA96CE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6322" y="4054238"/>
            <a:ext cx="3236976" cy="2572512"/>
          </a:xfrm>
          <a:prstGeom prst="rect">
            <a:avLst/>
          </a:prstGeom>
        </p:spPr>
      </p:pic>
    </p:spTree>
    <p:extLst>
      <p:ext uri="{BB962C8B-B14F-4D97-AF65-F5344CB8AC3E}">
        <p14:creationId xmlns:p14="http://schemas.microsoft.com/office/powerpoint/2010/main" val="123480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7464CA-6C23-4CB1-9F31-4BB8255C99D6}"/>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2123658"/>
          </a:xfrm>
          <a:prstGeom prst="rect">
            <a:avLst/>
          </a:prstGeom>
          <a:noFill/>
        </p:spPr>
        <p:txBody>
          <a:bodyPr wrap="square" rtlCol="0">
            <a:spAutoFit/>
          </a:bodyPr>
          <a:lstStyle/>
          <a:p>
            <a:pPr algn="ctr"/>
            <a:r>
              <a:rPr lang="en-US" sz="6600" dirty="0">
                <a:latin typeface="Colonna MT" pitchFamily="82" charset="0"/>
              </a:rPr>
              <a:t>Be Guided by the Comforter</a:t>
            </a:r>
          </a:p>
        </p:txBody>
      </p:sp>
      <p:sp>
        <p:nvSpPr>
          <p:cNvPr id="5" name="TextBox 4"/>
          <p:cNvSpPr txBox="1"/>
          <p:nvPr/>
        </p:nvSpPr>
        <p:spPr>
          <a:xfrm>
            <a:off x="152400" y="6488668"/>
            <a:ext cx="2743200" cy="369332"/>
          </a:xfrm>
          <a:prstGeom prst="rect">
            <a:avLst/>
          </a:prstGeom>
          <a:noFill/>
        </p:spPr>
        <p:txBody>
          <a:bodyPr wrap="square" rtlCol="0">
            <a:spAutoFit/>
          </a:bodyPr>
          <a:lstStyle/>
          <a:p>
            <a:r>
              <a:rPr lang="en-US" dirty="0"/>
              <a:t>D&amp;C 31:11</a:t>
            </a:r>
          </a:p>
        </p:txBody>
      </p:sp>
      <p:pic>
        <p:nvPicPr>
          <p:cNvPr id="7" name="Picture 6">
            <a:extLst>
              <a:ext uri="{FF2B5EF4-FFF2-40B4-BE49-F238E27FC236}">
                <a16:creationId xmlns:a16="http://schemas.microsoft.com/office/drawing/2014/main" id="{EEBDB3D6-4A16-4052-8870-D63B2B123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832" y="2148316"/>
            <a:ext cx="3450336" cy="4340352"/>
          </a:xfrm>
          <a:prstGeom prst="rect">
            <a:avLst/>
          </a:prstGeom>
        </p:spPr>
      </p:pic>
    </p:spTree>
    <p:extLst>
      <p:ext uri="{BB962C8B-B14F-4D97-AF65-F5344CB8AC3E}">
        <p14:creationId xmlns:p14="http://schemas.microsoft.com/office/powerpoint/2010/main" val="279147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9DABA9-793A-4C99-9679-E47148745715}"/>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Pray Always</a:t>
            </a:r>
          </a:p>
        </p:txBody>
      </p:sp>
      <p:sp>
        <p:nvSpPr>
          <p:cNvPr id="5" name="TextBox 4"/>
          <p:cNvSpPr txBox="1"/>
          <p:nvPr/>
        </p:nvSpPr>
        <p:spPr>
          <a:xfrm>
            <a:off x="152400" y="6488668"/>
            <a:ext cx="2743200" cy="369332"/>
          </a:xfrm>
          <a:prstGeom prst="rect">
            <a:avLst/>
          </a:prstGeom>
          <a:noFill/>
        </p:spPr>
        <p:txBody>
          <a:bodyPr wrap="square" rtlCol="0">
            <a:spAutoFit/>
          </a:bodyPr>
          <a:lstStyle/>
          <a:p>
            <a:r>
              <a:rPr lang="en-US" dirty="0"/>
              <a:t>D&amp;C 31:12</a:t>
            </a:r>
          </a:p>
        </p:txBody>
      </p:sp>
      <p:pic>
        <p:nvPicPr>
          <p:cNvPr id="6" name="Picture 5">
            <a:extLst>
              <a:ext uri="{FF2B5EF4-FFF2-40B4-BE49-F238E27FC236}">
                <a16:creationId xmlns:a16="http://schemas.microsoft.com/office/drawing/2014/main" id="{4CB50DA5-2902-47CD-A6F4-20F78F7BD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069" y="1241327"/>
            <a:ext cx="7443861" cy="5432007"/>
          </a:xfrm>
          <a:prstGeom prst="rect">
            <a:avLst/>
          </a:prstGeom>
        </p:spPr>
      </p:pic>
    </p:spTree>
    <p:extLst>
      <p:ext uri="{BB962C8B-B14F-4D97-AF65-F5344CB8AC3E}">
        <p14:creationId xmlns:p14="http://schemas.microsoft.com/office/powerpoint/2010/main" val="16407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801E7B-A1A6-4097-9CFA-F7FDE9DCEE63}"/>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Faithful To the End</a:t>
            </a:r>
          </a:p>
        </p:txBody>
      </p:sp>
      <p:sp>
        <p:nvSpPr>
          <p:cNvPr id="5" name="TextBox 4"/>
          <p:cNvSpPr txBox="1"/>
          <p:nvPr/>
        </p:nvSpPr>
        <p:spPr>
          <a:xfrm>
            <a:off x="152400" y="6488668"/>
            <a:ext cx="2743200" cy="369332"/>
          </a:xfrm>
          <a:prstGeom prst="rect">
            <a:avLst/>
          </a:prstGeom>
          <a:noFill/>
        </p:spPr>
        <p:txBody>
          <a:bodyPr wrap="square" rtlCol="0">
            <a:spAutoFit/>
          </a:bodyPr>
          <a:lstStyle/>
          <a:p>
            <a:r>
              <a:rPr lang="en-US" dirty="0"/>
              <a:t>D&amp;C 31:13</a:t>
            </a:r>
          </a:p>
        </p:txBody>
      </p:sp>
      <p:pic>
        <p:nvPicPr>
          <p:cNvPr id="6" name="Picture 5">
            <a:extLst>
              <a:ext uri="{FF2B5EF4-FFF2-40B4-BE49-F238E27FC236}">
                <a16:creationId xmlns:a16="http://schemas.microsoft.com/office/drawing/2014/main" id="{877C67F6-131E-4DBD-8877-AC9B75F4E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829" y="1107996"/>
            <a:ext cx="7218290" cy="5688061"/>
          </a:xfrm>
          <a:prstGeom prst="rect">
            <a:avLst/>
          </a:prstGeom>
        </p:spPr>
      </p:pic>
    </p:spTree>
    <p:extLst>
      <p:ext uri="{BB962C8B-B14F-4D97-AF65-F5344CB8AC3E}">
        <p14:creationId xmlns:p14="http://schemas.microsoft.com/office/powerpoint/2010/main" val="3675458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71BAE4-305E-4BCC-A2BD-AB60DD3CDE43}"/>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2123658"/>
          </a:xfrm>
          <a:prstGeom prst="rect">
            <a:avLst/>
          </a:prstGeom>
          <a:noFill/>
        </p:spPr>
        <p:txBody>
          <a:bodyPr wrap="square" rtlCol="0">
            <a:spAutoFit/>
          </a:bodyPr>
          <a:lstStyle/>
          <a:p>
            <a:pPr algn="ctr"/>
            <a:r>
              <a:rPr lang="en-US" sz="6600" dirty="0">
                <a:latin typeface="Colonna MT" pitchFamily="82" charset="0"/>
              </a:rPr>
              <a:t>Calling of Parley P. Pratt and </a:t>
            </a:r>
            <a:r>
              <a:rPr lang="en-US" sz="6600" dirty="0" err="1">
                <a:latin typeface="Colonna MT" pitchFamily="82" charset="0"/>
              </a:rPr>
              <a:t>Ziba</a:t>
            </a:r>
            <a:r>
              <a:rPr lang="en-US" sz="6600" dirty="0">
                <a:latin typeface="Colonna MT" pitchFamily="82" charset="0"/>
              </a:rPr>
              <a:t> Peterson</a:t>
            </a:r>
          </a:p>
        </p:txBody>
      </p:sp>
      <p:sp>
        <p:nvSpPr>
          <p:cNvPr id="5" name="TextBox 4"/>
          <p:cNvSpPr txBox="1"/>
          <p:nvPr/>
        </p:nvSpPr>
        <p:spPr>
          <a:xfrm>
            <a:off x="152400" y="6488668"/>
            <a:ext cx="2743200" cy="369332"/>
          </a:xfrm>
          <a:prstGeom prst="rect">
            <a:avLst/>
          </a:prstGeom>
          <a:noFill/>
        </p:spPr>
        <p:txBody>
          <a:bodyPr wrap="square" rtlCol="0">
            <a:spAutoFit/>
          </a:bodyPr>
          <a:lstStyle/>
          <a:p>
            <a:r>
              <a:rPr lang="en-US" dirty="0"/>
              <a:t>D&amp;C 33:1-3</a:t>
            </a:r>
          </a:p>
        </p:txBody>
      </p:sp>
      <p:sp>
        <p:nvSpPr>
          <p:cNvPr id="9" name="Rectangle 8"/>
          <p:cNvSpPr/>
          <p:nvPr/>
        </p:nvSpPr>
        <p:spPr>
          <a:xfrm>
            <a:off x="4489174" y="2362201"/>
            <a:ext cx="4016582" cy="3693319"/>
          </a:xfrm>
          <a:prstGeom prst="rect">
            <a:avLst/>
          </a:prstGeom>
        </p:spPr>
        <p:txBody>
          <a:bodyPr wrap="square">
            <a:spAutoFit/>
          </a:bodyPr>
          <a:lstStyle/>
          <a:p>
            <a:r>
              <a:rPr lang="en-US" dirty="0"/>
              <a:t>The prophet Joseph Smith received revelations in the fall 1830 calling Oliver Cowdery, Peter Whitmer Jr., Parley P. Pratt and </a:t>
            </a:r>
            <a:r>
              <a:rPr lang="en-US" dirty="0" err="1"/>
              <a:t>Ziba</a:t>
            </a:r>
            <a:r>
              <a:rPr lang="en-US" dirty="0"/>
              <a:t> Peterson on a mission to the Lamanites -- the native Americans then living in the Indian territories bordering the state of Missouri.  </a:t>
            </a:r>
          </a:p>
          <a:p>
            <a:endParaRPr lang="en-US" dirty="0"/>
          </a:p>
          <a:p>
            <a:r>
              <a:rPr lang="en-US" dirty="0"/>
              <a:t>Leaving in late October, they arrived at a village in Ohio called Kirtland; here they would stay for four weeks, baptizing some one hundred converts, before continuing on to Missouri.</a:t>
            </a:r>
          </a:p>
        </p:txBody>
      </p:sp>
      <p:pic>
        <p:nvPicPr>
          <p:cNvPr id="6" name="Picture 5">
            <a:extLst>
              <a:ext uri="{FF2B5EF4-FFF2-40B4-BE49-F238E27FC236}">
                <a16:creationId xmlns:a16="http://schemas.microsoft.com/office/drawing/2014/main" id="{2F7D347C-630A-4442-BB37-C21AE8F5C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27" y="2362201"/>
            <a:ext cx="3017520" cy="3810000"/>
          </a:xfrm>
          <a:prstGeom prst="rect">
            <a:avLst/>
          </a:prstGeom>
        </p:spPr>
      </p:pic>
      <p:grpSp>
        <p:nvGrpSpPr>
          <p:cNvPr id="30723" name="Group 30722">
            <a:extLst>
              <a:ext uri="{FF2B5EF4-FFF2-40B4-BE49-F238E27FC236}">
                <a16:creationId xmlns:a16="http://schemas.microsoft.com/office/drawing/2014/main" id="{A79B861C-D922-49DE-9534-982256B3B41D}"/>
              </a:ext>
            </a:extLst>
          </p:cNvPr>
          <p:cNvGrpSpPr/>
          <p:nvPr/>
        </p:nvGrpSpPr>
        <p:grpSpPr>
          <a:xfrm>
            <a:off x="8716466" y="2808498"/>
            <a:ext cx="2887012" cy="3331531"/>
            <a:chOff x="8822483" y="2527851"/>
            <a:chExt cx="2887012" cy="3331531"/>
          </a:xfrm>
        </p:grpSpPr>
        <p:pic>
          <p:nvPicPr>
            <p:cNvPr id="30720" name="Picture 30719">
              <a:extLst>
                <a:ext uri="{FF2B5EF4-FFF2-40B4-BE49-F238E27FC236}">
                  <a16:creationId xmlns:a16="http://schemas.microsoft.com/office/drawing/2014/main" id="{678791F8-3C1C-4489-B477-D266EA812621}"/>
                </a:ext>
              </a:extLst>
            </p:cNvPr>
            <p:cNvPicPr>
              <a:picLocks noChangeAspect="1"/>
            </p:cNvPicPr>
            <p:nvPr/>
          </p:nvPicPr>
          <p:blipFill rotWithShape="1">
            <a:blip r:embed="rId3">
              <a:extLst>
                <a:ext uri="{28A0092B-C50C-407E-A947-70E740481C1C}">
                  <a14:useLocalDpi xmlns:a14="http://schemas.microsoft.com/office/drawing/2010/main" val="0"/>
                </a:ext>
              </a:extLst>
            </a:blip>
            <a:srcRect l="5380" r="19007" b="47826"/>
            <a:stretch/>
          </p:blipFill>
          <p:spPr>
            <a:xfrm>
              <a:off x="8822483" y="2527851"/>
              <a:ext cx="2887012" cy="2865783"/>
            </a:xfrm>
            <a:prstGeom prst="rect">
              <a:avLst/>
            </a:prstGeom>
          </p:spPr>
        </p:pic>
        <p:sp>
          <p:nvSpPr>
            <p:cNvPr id="30721" name="Rectangle 30720">
              <a:extLst>
                <a:ext uri="{FF2B5EF4-FFF2-40B4-BE49-F238E27FC236}">
                  <a16:creationId xmlns:a16="http://schemas.microsoft.com/office/drawing/2014/main" id="{C4868B8A-C7E6-421E-B895-E91D70D206EF}"/>
                </a:ext>
              </a:extLst>
            </p:cNvPr>
            <p:cNvSpPr/>
            <p:nvPr/>
          </p:nvSpPr>
          <p:spPr>
            <a:xfrm>
              <a:off x="8943142" y="5428495"/>
              <a:ext cx="1702710" cy="430887"/>
            </a:xfrm>
            <a:prstGeom prst="rect">
              <a:avLst/>
            </a:prstGeom>
          </p:spPr>
          <p:txBody>
            <a:bodyPr wrap="none">
              <a:spAutoFit/>
            </a:bodyPr>
            <a:lstStyle/>
            <a:p>
              <a:pPr fontAlgn="base"/>
              <a:r>
                <a:rPr lang="en-US" sz="1100" dirty="0"/>
                <a:t>Photo of unknown farmer:</a:t>
              </a:r>
            </a:p>
            <a:p>
              <a:pPr fontAlgn="base"/>
              <a:r>
                <a:rPr lang="en-US" sz="1100" dirty="0"/>
                <a:t>Not </a:t>
              </a:r>
              <a:r>
                <a:rPr lang="en-US" sz="1100" dirty="0" err="1"/>
                <a:t>Ziba</a:t>
              </a:r>
              <a:r>
                <a:rPr lang="en-US" sz="1100" dirty="0"/>
                <a:t> Peterson</a:t>
              </a:r>
            </a:p>
          </p:txBody>
        </p:sp>
      </p:grpSp>
    </p:spTree>
    <p:extLst>
      <p:ext uri="{BB962C8B-B14F-4D97-AF65-F5344CB8AC3E}">
        <p14:creationId xmlns:p14="http://schemas.microsoft.com/office/powerpoint/2010/main" val="84976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F84DD392-ECDF-43EC-BC94-FE0ACDCB3EA6}"/>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Parley P. Pratt</a:t>
            </a:r>
          </a:p>
        </p:txBody>
      </p:sp>
      <p:sp>
        <p:nvSpPr>
          <p:cNvPr id="5" name="TextBox 4"/>
          <p:cNvSpPr txBox="1"/>
          <p:nvPr/>
        </p:nvSpPr>
        <p:spPr>
          <a:xfrm>
            <a:off x="9204150" y="6462358"/>
            <a:ext cx="2743200" cy="369332"/>
          </a:xfrm>
          <a:prstGeom prst="rect">
            <a:avLst/>
          </a:prstGeom>
          <a:noFill/>
        </p:spPr>
        <p:txBody>
          <a:bodyPr wrap="square" rtlCol="0">
            <a:spAutoFit/>
          </a:bodyPr>
          <a:lstStyle/>
          <a:p>
            <a:pPr algn="r"/>
            <a:r>
              <a:rPr lang="en-US" dirty="0"/>
              <a:t>Who’s Who</a:t>
            </a:r>
          </a:p>
        </p:txBody>
      </p:sp>
      <p:sp>
        <p:nvSpPr>
          <p:cNvPr id="9" name="Rectangle 8"/>
          <p:cNvSpPr/>
          <p:nvPr/>
        </p:nvSpPr>
        <p:spPr>
          <a:xfrm>
            <a:off x="212035" y="914400"/>
            <a:ext cx="9340150" cy="5909310"/>
          </a:xfrm>
          <a:prstGeom prst="rect">
            <a:avLst/>
          </a:prstGeom>
        </p:spPr>
        <p:txBody>
          <a:bodyPr wrap="square">
            <a:spAutoFit/>
          </a:bodyPr>
          <a:lstStyle/>
          <a:p>
            <a:r>
              <a:rPr lang="en-US" dirty="0"/>
              <a:t>He was born on April 12, 1807 in Burlington, New York</a:t>
            </a:r>
          </a:p>
          <a:p>
            <a:endParaRPr lang="en-US" dirty="0"/>
          </a:p>
          <a:p>
            <a:r>
              <a:rPr lang="en-US" dirty="0"/>
              <a:t>He read the Book of Mormon all day… “and his joy was full.”</a:t>
            </a:r>
          </a:p>
          <a:p>
            <a:endParaRPr lang="en-US" dirty="0"/>
          </a:p>
          <a:p>
            <a:r>
              <a:rPr lang="en-US" dirty="0"/>
              <a:t>He was baptized by Oliver Cowdery in September 1830 and ordained an elder soon after</a:t>
            </a:r>
          </a:p>
          <a:p>
            <a:endParaRPr lang="en-US" dirty="0"/>
          </a:p>
          <a:p>
            <a:r>
              <a:rPr lang="en-US" dirty="0"/>
              <a:t>He converted his brother Orson and called to serve with others on a mission to the Lamanites in Ohio and Missouri</a:t>
            </a:r>
          </a:p>
          <a:p>
            <a:endParaRPr lang="en-US" dirty="0"/>
          </a:p>
          <a:p>
            <a:r>
              <a:rPr lang="en-US" dirty="0"/>
              <a:t>He was also sent as a missionary to the “Shakers” in Ohio, and served in England and South America</a:t>
            </a:r>
          </a:p>
          <a:p>
            <a:endParaRPr lang="en-US" dirty="0"/>
          </a:p>
          <a:p>
            <a:r>
              <a:rPr lang="en-US" dirty="0"/>
              <a:t>He directed the School of the Prophets and participated in Zion’s Camp</a:t>
            </a:r>
          </a:p>
          <a:p>
            <a:endParaRPr lang="en-US" dirty="0"/>
          </a:p>
          <a:p>
            <a:r>
              <a:rPr lang="en-US" dirty="0"/>
              <a:t>He was ordained an Apostle in 1835</a:t>
            </a:r>
          </a:p>
          <a:p>
            <a:endParaRPr lang="en-US" dirty="0"/>
          </a:p>
          <a:p>
            <a:r>
              <a:rPr lang="en-US" dirty="0"/>
              <a:t> His first wife, Thankful Halsey Pratt, died following childbirth in March 1837</a:t>
            </a:r>
          </a:p>
          <a:p>
            <a:endParaRPr lang="en-US" dirty="0"/>
          </a:p>
          <a:p>
            <a:r>
              <a:rPr lang="en-US" dirty="0"/>
              <a:t>He was imprisoned unjustly in 1838-1839 for a time</a:t>
            </a:r>
          </a:p>
          <a:p>
            <a:endParaRPr lang="en-US" dirty="0"/>
          </a:p>
          <a:p>
            <a:r>
              <a:rPr lang="en-US" dirty="0"/>
              <a:t>While serving a mission in Arkansas, he was murdered in 1857—he is considered a martyr</a:t>
            </a:r>
          </a:p>
        </p:txBody>
      </p:sp>
      <p:grpSp>
        <p:nvGrpSpPr>
          <p:cNvPr id="36" name="Group 35"/>
          <p:cNvGrpSpPr/>
          <p:nvPr/>
        </p:nvGrpSpPr>
        <p:grpSpPr>
          <a:xfrm>
            <a:off x="9664148" y="1590261"/>
            <a:ext cx="1790190" cy="3925718"/>
            <a:chOff x="4876800" y="1338813"/>
            <a:chExt cx="1790190" cy="3925718"/>
          </a:xfrm>
        </p:grpSpPr>
        <p:sp>
          <p:nvSpPr>
            <p:cNvPr id="37" name="Round Diagonal Corner Rectangle 36"/>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Diagonal Corner Rectangle 48"/>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60"/>
            <p:cNvGrpSpPr/>
            <p:nvPr/>
          </p:nvGrpSpPr>
          <p:grpSpPr>
            <a:xfrm>
              <a:off x="5562600" y="2667000"/>
              <a:ext cx="457200" cy="381000"/>
              <a:chOff x="7022380" y="1905000"/>
              <a:chExt cx="978620" cy="914400"/>
            </a:xfrm>
          </p:grpSpPr>
          <p:sp>
            <p:nvSpPr>
              <p:cNvPr id="59" name="Trapezoid 58"/>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Flowchart: Manual Input 53"/>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anual Input 54"/>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692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animEffect transition="in" filter="wipe(down)">
                                      <p:cBhvr>
                                        <p:cTn id="9" dur="580">
                                          <p:stCondLst>
                                            <p:cond delay="0"/>
                                          </p:stCondLst>
                                        </p:cTn>
                                        <p:tgtEl>
                                          <p:spTgt spid="36"/>
                                        </p:tgtEl>
                                      </p:cBhvr>
                                    </p:animEffect>
                                    <p:anim calcmode="lin" valueType="num">
                                      <p:cBhvr>
                                        <p:cTn id="1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5" dur="26">
                                          <p:stCondLst>
                                            <p:cond delay="650"/>
                                          </p:stCondLst>
                                        </p:cTn>
                                        <p:tgtEl>
                                          <p:spTgt spid="36"/>
                                        </p:tgtEl>
                                      </p:cBhvr>
                                      <p:to x="100000" y="60000"/>
                                    </p:animScale>
                                    <p:animScale>
                                      <p:cBhvr>
                                        <p:cTn id="16" dur="166" decel="50000">
                                          <p:stCondLst>
                                            <p:cond delay="676"/>
                                          </p:stCondLst>
                                        </p:cTn>
                                        <p:tgtEl>
                                          <p:spTgt spid="36"/>
                                        </p:tgtEl>
                                      </p:cBhvr>
                                      <p:to x="100000" y="100000"/>
                                    </p:animScale>
                                    <p:animScale>
                                      <p:cBhvr>
                                        <p:cTn id="17" dur="26">
                                          <p:stCondLst>
                                            <p:cond delay="1312"/>
                                          </p:stCondLst>
                                        </p:cTn>
                                        <p:tgtEl>
                                          <p:spTgt spid="36"/>
                                        </p:tgtEl>
                                      </p:cBhvr>
                                      <p:to x="100000" y="80000"/>
                                    </p:animScale>
                                    <p:animScale>
                                      <p:cBhvr>
                                        <p:cTn id="18" dur="166" decel="50000">
                                          <p:stCondLst>
                                            <p:cond delay="1338"/>
                                          </p:stCondLst>
                                        </p:cTn>
                                        <p:tgtEl>
                                          <p:spTgt spid="36"/>
                                        </p:tgtEl>
                                      </p:cBhvr>
                                      <p:to x="100000" y="100000"/>
                                    </p:animScale>
                                    <p:animScale>
                                      <p:cBhvr>
                                        <p:cTn id="19" dur="26">
                                          <p:stCondLst>
                                            <p:cond delay="1642"/>
                                          </p:stCondLst>
                                        </p:cTn>
                                        <p:tgtEl>
                                          <p:spTgt spid="36"/>
                                        </p:tgtEl>
                                      </p:cBhvr>
                                      <p:to x="100000" y="90000"/>
                                    </p:animScale>
                                    <p:animScale>
                                      <p:cBhvr>
                                        <p:cTn id="20" dur="166" decel="50000">
                                          <p:stCondLst>
                                            <p:cond delay="1668"/>
                                          </p:stCondLst>
                                        </p:cTn>
                                        <p:tgtEl>
                                          <p:spTgt spid="36"/>
                                        </p:tgtEl>
                                      </p:cBhvr>
                                      <p:to x="100000" y="100000"/>
                                    </p:animScale>
                                    <p:animScale>
                                      <p:cBhvr>
                                        <p:cTn id="21" dur="26">
                                          <p:stCondLst>
                                            <p:cond delay="1808"/>
                                          </p:stCondLst>
                                        </p:cTn>
                                        <p:tgtEl>
                                          <p:spTgt spid="36"/>
                                        </p:tgtEl>
                                      </p:cBhvr>
                                      <p:to x="100000" y="95000"/>
                                    </p:animScale>
                                    <p:animScale>
                                      <p:cBhvr>
                                        <p:cTn id="22" dur="166" decel="50000">
                                          <p:stCondLst>
                                            <p:cond delay="1834"/>
                                          </p:stCondLst>
                                        </p:cTn>
                                        <p:tgtEl>
                                          <p:spTgt spid="3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3B57D99-F761-4612-B181-257B983B46CC}"/>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err="1">
                <a:latin typeface="Colonna MT" pitchFamily="82" charset="0"/>
              </a:rPr>
              <a:t>Ziba</a:t>
            </a:r>
            <a:r>
              <a:rPr lang="en-US" sz="6600" dirty="0">
                <a:latin typeface="Colonna MT" pitchFamily="82" charset="0"/>
              </a:rPr>
              <a:t> Peterson</a:t>
            </a:r>
          </a:p>
        </p:txBody>
      </p:sp>
      <p:sp>
        <p:nvSpPr>
          <p:cNvPr id="5" name="TextBox 4"/>
          <p:cNvSpPr txBox="1"/>
          <p:nvPr/>
        </p:nvSpPr>
        <p:spPr>
          <a:xfrm>
            <a:off x="152400" y="6435805"/>
            <a:ext cx="2743200" cy="369332"/>
          </a:xfrm>
          <a:prstGeom prst="rect">
            <a:avLst/>
          </a:prstGeom>
          <a:noFill/>
        </p:spPr>
        <p:txBody>
          <a:bodyPr wrap="square" rtlCol="0">
            <a:spAutoFit/>
          </a:bodyPr>
          <a:lstStyle/>
          <a:p>
            <a:r>
              <a:rPr lang="en-US" dirty="0"/>
              <a:t>D&amp;C 33:1-3</a:t>
            </a:r>
          </a:p>
        </p:txBody>
      </p:sp>
      <p:sp>
        <p:nvSpPr>
          <p:cNvPr id="9" name="Rectangle 8"/>
          <p:cNvSpPr/>
          <p:nvPr/>
        </p:nvSpPr>
        <p:spPr>
          <a:xfrm>
            <a:off x="543339" y="1742006"/>
            <a:ext cx="7533861" cy="3970318"/>
          </a:xfrm>
          <a:prstGeom prst="rect">
            <a:avLst/>
          </a:prstGeom>
        </p:spPr>
        <p:txBody>
          <a:bodyPr wrap="square">
            <a:spAutoFit/>
          </a:bodyPr>
          <a:lstStyle/>
          <a:p>
            <a:r>
              <a:rPr lang="en-US" dirty="0"/>
              <a:t>He was baptized as a young man on April 18, 1830 and ordained an elder</a:t>
            </a:r>
          </a:p>
          <a:p>
            <a:endParaRPr lang="en-US" dirty="0"/>
          </a:p>
          <a:p>
            <a:r>
              <a:rPr lang="en-US" dirty="0"/>
              <a:t>He was called to serve a mission among the Lamanites along with parley P. Pratt, Oliver Cowdery and Peter Whitmer Jr.</a:t>
            </a:r>
          </a:p>
          <a:p>
            <a:endParaRPr lang="en-US" dirty="0"/>
          </a:p>
          <a:p>
            <a:r>
              <a:rPr lang="en-US" dirty="0"/>
              <a:t>He was chastened later, by the Lord, for hiding his sins</a:t>
            </a:r>
          </a:p>
          <a:p>
            <a:endParaRPr lang="en-US" dirty="0"/>
          </a:p>
          <a:p>
            <a:r>
              <a:rPr lang="en-US" dirty="0"/>
              <a:t>He withdrew himself from fellowship in the church and was excommunicated on June 25, 1833 (D&amp;C 58:60)</a:t>
            </a:r>
          </a:p>
          <a:p>
            <a:endParaRPr lang="en-US" dirty="0"/>
          </a:p>
          <a:p>
            <a:r>
              <a:rPr lang="en-US" dirty="0"/>
              <a:t>He moved to California with his family in 1848 where he became the sheriff in a mining community, called </a:t>
            </a:r>
            <a:r>
              <a:rPr lang="en-US" dirty="0" err="1"/>
              <a:t>Hangtown</a:t>
            </a:r>
            <a:r>
              <a:rPr lang="en-US" dirty="0"/>
              <a:t>, where he is buried</a:t>
            </a:r>
          </a:p>
          <a:p>
            <a:endParaRPr lang="en-US" dirty="0"/>
          </a:p>
          <a:p>
            <a:r>
              <a:rPr lang="en-US" dirty="0"/>
              <a:t>The town changed the name to Placerville in 1853</a:t>
            </a:r>
          </a:p>
        </p:txBody>
      </p:sp>
      <p:grpSp>
        <p:nvGrpSpPr>
          <p:cNvPr id="6" name="Group 5"/>
          <p:cNvGrpSpPr/>
          <p:nvPr/>
        </p:nvGrpSpPr>
        <p:grpSpPr>
          <a:xfrm>
            <a:off x="9525000" y="1524000"/>
            <a:ext cx="1676400" cy="3809999"/>
            <a:chOff x="1219200" y="838200"/>
            <a:chExt cx="1676400" cy="3809999"/>
          </a:xfrm>
        </p:grpSpPr>
        <p:sp>
          <p:nvSpPr>
            <p:cNvPr id="7" name="Cloud 6"/>
            <p:cNvSpPr/>
            <p:nvPr/>
          </p:nvSpPr>
          <p:spPr>
            <a:xfrm>
              <a:off x="13716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Cloud 7"/>
            <p:cNvSpPr/>
            <p:nvPr/>
          </p:nvSpPr>
          <p:spPr>
            <a:xfrm rot="15426738">
              <a:off x="20574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a:off x="1600200" y="8382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050661">
              <a:off x="2169207" y="4155878"/>
              <a:ext cx="290465"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050661">
              <a:off x="1604050" y="4127375"/>
              <a:ext cx="279693"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14600" y="3050280"/>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19200" y="3041365"/>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029742">
              <a:off x="2147484" y="2372193"/>
              <a:ext cx="569677" cy="946988"/>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05609">
              <a:off x="1409040" y="2429887"/>
              <a:ext cx="569677" cy="860377"/>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574022" y="2426134"/>
              <a:ext cx="946189" cy="1025382"/>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1861991" y="2408302"/>
              <a:ext cx="354820" cy="410152"/>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445463" y="3344520"/>
              <a:ext cx="719926" cy="1139199"/>
            </a:xfrm>
            <a:prstGeom prst="trapezoi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986013" y="3348977"/>
              <a:ext cx="714179" cy="1146797"/>
            </a:xfrm>
            <a:prstGeom prst="trapezoid">
              <a:avLst>
                <a:gd name="adj" fmla="val 25957"/>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712864" y="3380186"/>
              <a:ext cx="709642" cy="481483"/>
            </a:xfrm>
            <a:prstGeom prst="roundRect">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736761" y="2438400"/>
              <a:ext cx="168239" cy="904981"/>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01277" y="2438401"/>
              <a:ext cx="160923" cy="894934"/>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400000">
              <a:off x="1982956" y="2917302"/>
              <a:ext cx="182855" cy="924499"/>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24000" y="11430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86000" y="9906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55748" y="990600"/>
              <a:ext cx="1182736" cy="15380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1600200" y="1905000"/>
              <a:ext cx="838200" cy="7620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28800" y="2057400"/>
              <a:ext cx="3810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content.mycutegraphics.com/graphics/western/sheriff-badge.png"/>
            <p:cNvPicPr>
              <a:picLocks noChangeAspect="1" noChangeArrowheads="1"/>
            </p:cNvPicPr>
            <p:nvPr/>
          </p:nvPicPr>
          <p:blipFill>
            <a:blip r:embed="rId2" cstate="print"/>
            <a:srcRect/>
            <a:stretch>
              <a:fillRect/>
            </a:stretch>
          </p:blipFill>
          <p:spPr bwMode="auto">
            <a:xfrm>
              <a:off x="2093259" y="2608729"/>
              <a:ext cx="360426" cy="381000"/>
            </a:xfrm>
            <a:prstGeom prst="rect">
              <a:avLst/>
            </a:prstGeom>
            <a:noFill/>
          </p:spPr>
        </p:pic>
      </p:grpSp>
    </p:spTree>
    <p:extLst>
      <p:ext uri="{BB962C8B-B14F-4D97-AF65-F5344CB8AC3E}">
        <p14:creationId xmlns:p14="http://schemas.microsoft.com/office/powerpoint/2010/main" val="72665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3D5582-A266-4682-AC9E-B7F13C493EEB}"/>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9557" y="48151"/>
            <a:ext cx="9144000" cy="6463308"/>
          </a:xfrm>
          <a:prstGeom prst="rect">
            <a:avLst/>
          </a:prstGeom>
          <a:noFill/>
        </p:spPr>
        <p:txBody>
          <a:bodyPr wrap="square" rtlCol="0">
            <a:spAutoFit/>
          </a:bodyPr>
          <a:lstStyle/>
          <a:p>
            <a:r>
              <a:rPr lang="en-US" dirty="0"/>
              <a:t>Sources:</a:t>
            </a:r>
          </a:p>
          <a:p>
            <a:endParaRPr lang="en-US" dirty="0"/>
          </a:p>
          <a:p>
            <a:r>
              <a:rPr lang="en-US" dirty="0"/>
              <a:t>Video:</a:t>
            </a:r>
          </a:p>
          <a:p>
            <a:r>
              <a:rPr lang="en-US" b="1" dirty="0"/>
              <a:t>Sharing Your Light</a:t>
            </a:r>
            <a:r>
              <a:rPr lang="en-US" dirty="0"/>
              <a:t> (2:55)</a:t>
            </a:r>
          </a:p>
          <a:p>
            <a:endParaRPr lang="en-US" dirty="0"/>
          </a:p>
          <a:p>
            <a:r>
              <a:rPr lang="en-US" dirty="0"/>
              <a:t>Who’s Who by Ed J. Pinegar and Richard J. Allen pg. 95-96, 114, 117-118</a:t>
            </a:r>
          </a:p>
          <a:p>
            <a:endParaRPr lang="en-US" dirty="0"/>
          </a:p>
          <a:p>
            <a:r>
              <a:rPr lang="en-US" dirty="0"/>
              <a:t>Thomas B. Marsh, “History of Thomas Baldwin Marsh,” </a:t>
            </a:r>
            <a:r>
              <a:rPr lang="en-US" i="1" dirty="0"/>
              <a:t>Millennial Star,</a:t>
            </a:r>
            <a:r>
              <a:rPr lang="en-US" dirty="0"/>
              <a:t> June 11, 1864, 375).</a:t>
            </a:r>
          </a:p>
          <a:p>
            <a:endParaRPr lang="en-US" dirty="0"/>
          </a:p>
          <a:p>
            <a:r>
              <a:rPr lang="en-US" dirty="0"/>
              <a:t>President Gordon B. Hinckley (“Of Missions, Temples, and Stewardship,” </a:t>
            </a:r>
            <a:r>
              <a:rPr lang="en-US" i="1" dirty="0"/>
              <a:t>Ensign,</a:t>
            </a:r>
            <a:r>
              <a:rPr lang="en-US" dirty="0"/>
              <a:t> Nov. 1995, 52).</a:t>
            </a:r>
          </a:p>
          <a:p>
            <a:endParaRPr lang="en-US" dirty="0"/>
          </a:p>
          <a:p>
            <a:r>
              <a:rPr lang="en-US" dirty="0"/>
              <a:t>Belinda </a:t>
            </a:r>
            <a:r>
              <a:rPr lang="en-US" dirty="0" err="1"/>
              <a:t>DeLong</a:t>
            </a:r>
            <a:r>
              <a:rPr lang="en-US" dirty="0"/>
              <a:t> Decker Family Portrait 1830</a:t>
            </a:r>
          </a:p>
          <a:p>
            <a:endParaRPr lang="en-US" dirty="0"/>
          </a:p>
          <a:p>
            <a:r>
              <a:rPr lang="en-US" dirty="0"/>
              <a:t> (Smith and </a:t>
            </a:r>
            <a:r>
              <a:rPr lang="en-US" dirty="0" err="1"/>
              <a:t>Sjodahl</a:t>
            </a:r>
            <a:r>
              <a:rPr lang="en-US" dirty="0"/>
              <a:t>, Commentary, p. 165.)</a:t>
            </a:r>
          </a:p>
          <a:p>
            <a:endParaRPr lang="en-US" dirty="0"/>
          </a:p>
          <a:p>
            <a:pPr fontAlgn="base"/>
            <a:r>
              <a:rPr lang="en-US" dirty="0"/>
              <a:t>Elder </a:t>
            </a:r>
            <a:r>
              <a:rPr lang="en-US" dirty="0" err="1"/>
              <a:t>Adhemar</a:t>
            </a:r>
            <a:r>
              <a:rPr lang="en-US" dirty="0"/>
              <a:t> </a:t>
            </a:r>
            <a:r>
              <a:rPr lang="en-US" dirty="0" err="1"/>
              <a:t>Damiani</a:t>
            </a:r>
            <a:r>
              <a:rPr lang="en-US" dirty="0"/>
              <a:t> </a:t>
            </a:r>
            <a:r>
              <a:rPr lang="en-US" i="1" dirty="0"/>
              <a:t>Be of Good Cheer and Faithful in Adversity </a:t>
            </a:r>
            <a:r>
              <a:rPr lang="en-US" dirty="0"/>
              <a:t>April 2005 </a:t>
            </a:r>
            <a:r>
              <a:rPr lang="en-US" dirty="0" err="1"/>
              <a:t>Gen.Conf</a:t>
            </a:r>
            <a:r>
              <a:rPr lang="en-US" dirty="0"/>
              <a:t>.</a:t>
            </a:r>
          </a:p>
          <a:p>
            <a:pPr fontAlgn="base"/>
            <a:endParaRPr lang="en-US" dirty="0"/>
          </a:p>
          <a:p>
            <a:pPr fontAlgn="base"/>
            <a:r>
              <a:rPr lang="en-US" dirty="0"/>
              <a:t>For Further Reading on Parley P. Pratt see </a:t>
            </a:r>
            <a:r>
              <a:rPr lang="en-US" i="1" dirty="0"/>
              <a:t>The Extraordinary Life of Parley P. Pratt</a:t>
            </a:r>
          </a:p>
          <a:p>
            <a:pPr fontAlgn="base"/>
            <a:r>
              <a:rPr lang="en-US" cap="all" dirty="0"/>
              <a:t>BY MATTHEW J. GROW April 2007 Ensign</a:t>
            </a:r>
          </a:p>
          <a:p>
            <a:pPr fontAlgn="base"/>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0ADD00EC-0F3E-40B3-A53E-2FBC92C7BBDA}"/>
              </a:ext>
            </a:extLst>
          </p:cNvPr>
          <p:cNvSpPr/>
          <p:nvPr/>
        </p:nvSpPr>
        <p:spPr>
          <a:xfrm>
            <a:off x="159557" y="6440517"/>
            <a:ext cx="4312463" cy="369332"/>
          </a:xfrm>
          <a:prstGeom prst="rect">
            <a:avLst/>
          </a:prstGeom>
        </p:spPr>
        <p:txBody>
          <a:bodyPr wrap="none">
            <a:spAutoFit/>
          </a:bodyPr>
          <a:lstStyle/>
          <a:p>
            <a:r>
              <a:rPr lang="en-US" dirty="0"/>
              <a:t>http://fashionsbylynda.com/blog/?p=13147</a:t>
            </a:r>
          </a:p>
        </p:txBody>
      </p:sp>
      <p:grpSp>
        <p:nvGrpSpPr>
          <p:cNvPr id="6" name="Group 5">
            <a:extLst>
              <a:ext uri="{FF2B5EF4-FFF2-40B4-BE49-F238E27FC236}">
                <a16:creationId xmlns:a16="http://schemas.microsoft.com/office/drawing/2014/main" id="{97FA59FF-E6D6-4E54-9AC4-A44FDB2FCBD3}"/>
              </a:ext>
            </a:extLst>
          </p:cNvPr>
          <p:cNvGrpSpPr/>
          <p:nvPr/>
        </p:nvGrpSpPr>
        <p:grpSpPr>
          <a:xfrm>
            <a:off x="2571654" y="629105"/>
            <a:ext cx="633578" cy="802532"/>
            <a:chOff x="7543800" y="3810000"/>
            <a:chExt cx="1143000" cy="1447800"/>
          </a:xfrm>
        </p:grpSpPr>
        <p:sp>
          <p:nvSpPr>
            <p:cNvPr id="7" name="Trapezoid 6">
              <a:extLst>
                <a:ext uri="{FF2B5EF4-FFF2-40B4-BE49-F238E27FC236}">
                  <a16:creationId xmlns:a16="http://schemas.microsoft.com/office/drawing/2014/main" id="{CE3E5A21-EAB7-41F7-BE86-07F9085B54C1}"/>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95DD333A-0F92-4C2B-8FCF-19BA7BFA2F27}"/>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C6910AEB-568D-4BE2-8BCC-7FD6DFA330B1}"/>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72E509A5-B068-4C82-A684-E4D1C969839F}"/>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245D5DB-B4B9-40AA-B185-0C374CE250A0}"/>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98FF4BD4-93B9-4632-AB2D-AC295362459F}"/>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19CDA989-80C6-4F02-8DC6-E6306CF2543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CBBF24E-9C11-4653-AE04-49849186320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4FFFEBD-9209-4740-90FC-D8C70CB5FB6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FFA6BC5-C216-4BBF-B644-9F44CA5AF68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1EE9F991-B336-4B0E-A3BF-2BA81F4D80A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21F3B11-EF8C-47F2-A86B-8A9A2DF62933}"/>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33974C7A-39E4-46AA-ADB5-E464E2F2922C}"/>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78ED986D-115E-4124-B638-C5578071F76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E315115-E16F-4CB3-8DDA-40D975FBD07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40DC57-D31D-4FB4-B89C-9889643D8E7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26B6E32-B11E-430A-AF94-4959E5DC32F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72BB0E8B-5824-4DE1-8BEC-6BA1D345635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6195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4708981"/>
          </a:xfrm>
          <a:prstGeom prst="rect">
            <a:avLst/>
          </a:prstGeom>
          <a:ln>
            <a:solidFill>
              <a:schemeClr val="tx1"/>
            </a:solidFill>
          </a:ln>
        </p:spPr>
        <p:txBody>
          <a:bodyPr>
            <a:spAutoFit/>
          </a:bodyPr>
          <a:lstStyle/>
          <a:p>
            <a:r>
              <a:rPr lang="en-US" sz="1200" b="1" dirty="0"/>
              <a:t> Thomas B. Marsh</a:t>
            </a:r>
          </a:p>
          <a:p>
            <a:r>
              <a:rPr lang="en-US" sz="1200" dirty="0"/>
              <a:t> Few stories from Church history have been used as a cautionary tale as often as that of Thomas B. Marsh. The first to serve as president of the Quorum of the Twelve Apostles, Marsh left the Church in 1838 and later repented, returning to full fellowship in 1857. His importance in the early Church is evidenced by his being the sole recipient of two revelations in the Doctrine and Covenants and having been specifically instructed in four others. </a:t>
            </a:r>
          </a:p>
          <a:p>
            <a:endParaRPr lang="en-US" sz="1200" dirty="0"/>
          </a:p>
          <a:p>
            <a:r>
              <a:rPr lang="en-US" sz="1200" dirty="0"/>
              <a:t>…Also contributing to his deepening dissatisfaction was the infamous “cream </a:t>
            </a:r>
            <a:r>
              <a:rPr lang="en-US" sz="1200" dirty="0" err="1"/>
              <a:t>strippings</a:t>
            </a:r>
            <a:r>
              <a:rPr lang="en-US" sz="1200" dirty="0"/>
              <a:t>” incident, which occurred in August or September 1838, involving Marsh’s wife, Elizabeth, and Lucinda Harris, wife of George W. Harris. According to George A. Smith, the women had agreed to exchange milk from their cows for making cheese. But counter to their agreement, Elizabeth allegedly kept the cream </a:t>
            </a:r>
            <a:r>
              <a:rPr lang="en-US" sz="1200" dirty="0" err="1"/>
              <a:t>strippings</a:t>
            </a:r>
            <a:r>
              <a:rPr lang="en-US" sz="1200" dirty="0"/>
              <a:t>—the richer part of the milk that rises to the top—before sending the rest of the milk to Lucinda. According to Smith, the matter went before the teachers quorum, then the bishop, and then the high council, all of whom found Elizabeth to be at fault. Marsh, not satisfied, appealed to the First Presidency, who agreed with the earlier decisions. Further offended by this chain of events, the already frustrated Marsh was said to have declared “that he would sustain the character of his wife, even if he had to go to hell for it.”</a:t>
            </a:r>
          </a:p>
          <a:p>
            <a:r>
              <a:rPr lang="en-US" sz="1200" dirty="0"/>
              <a:t>For more information: </a:t>
            </a:r>
            <a:r>
              <a:rPr lang="en-US" sz="1200" dirty="0">
                <a:hlinkClick r:id="rId2"/>
              </a:rPr>
              <a:t>http://history.lds.org/article/revelations-in-context-doctrine-and-covenants-thomas-marsh?lang=eng</a:t>
            </a:r>
            <a:endParaRPr lang="en-US" sz="1200" dirty="0"/>
          </a:p>
        </p:txBody>
      </p:sp>
      <p:pic>
        <p:nvPicPr>
          <p:cNvPr id="1026" name="Picture 2" descr="https://www.lds.org/bc/content/shared/content/images/gospel-library/manual/34591/34591_000_112_01-milk.gif"/>
          <p:cNvPicPr>
            <a:picLocks noChangeAspect="1" noChangeArrowheads="1"/>
          </p:cNvPicPr>
          <p:nvPr/>
        </p:nvPicPr>
        <p:blipFill>
          <a:blip r:embed="rId3" cstate="print"/>
          <a:srcRect/>
          <a:stretch>
            <a:fillRect/>
          </a:stretch>
        </p:blipFill>
        <p:spPr bwMode="auto">
          <a:xfrm>
            <a:off x="0" y="4708981"/>
            <a:ext cx="4572000" cy="1978152"/>
          </a:xfrm>
          <a:prstGeom prst="rect">
            <a:avLst/>
          </a:prstGeom>
          <a:noFill/>
        </p:spPr>
      </p:pic>
      <p:sp>
        <p:nvSpPr>
          <p:cNvPr id="4" name="Rectangle 3"/>
          <p:cNvSpPr/>
          <p:nvPr/>
        </p:nvSpPr>
        <p:spPr>
          <a:xfrm>
            <a:off x="4572000" y="0"/>
            <a:ext cx="3288145" cy="3970318"/>
          </a:xfrm>
          <a:prstGeom prst="rect">
            <a:avLst/>
          </a:prstGeom>
          <a:ln>
            <a:solidFill>
              <a:schemeClr val="tx1"/>
            </a:solidFill>
          </a:ln>
        </p:spPr>
        <p:txBody>
          <a:bodyPr wrap="square">
            <a:spAutoFit/>
          </a:bodyPr>
          <a:lstStyle/>
          <a:p>
            <a:r>
              <a:rPr lang="en-US" sz="1200" b="1" dirty="0"/>
              <a:t>Be Faithful:</a:t>
            </a:r>
          </a:p>
          <a:p>
            <a:r>
              <a:rPr lang="en-US" sz="1200" dirty="0"/>
              <a:t>In very large measure each of us holds the key to the blessings of the Almighty upon us. If we wish the blessing, we must pay the price. </a:t>
            </a:r>
          </a:p>
          <a:p>
            <a:endParaRPr lang="en-US" sz="1200" dirty="0"/>
          </a:p>
          <a:p>
            <a:r>
              <a:rPr lang="en-US" sz="1200" dirty="0"/>
              <a:t> A part of that price lies in being faithful.</a:t>
            </a:r>
          </a:p>
          <a:p>
            <a:endParaRPr lang="en-US" sz="1200" dirty="0"/>
          </a:p>
          <a:p>
            <a:r>
              <a:rPr lang="en-US" sz="1200" dirty="0"/>
              <a:t> Be faithful to the gospel. Be faithful to the Church. We have all about us those who are seeking to undermine it, to look for weaknesses in its early leaders, to find fault with its programs, to speak critically of it. I give you my testimony that it is the work of God, and those who speak against it are speaking against him. </a:t>
            </a:r>
          </a:p>
          <a:p>
            <a:endParaRPr lang="en-US" sz="1200" dirty="0"/>
          </a:p>
          <a:p>
            <a:r>
              <a:rPr lang="en-US" sz="1200" dirty="0"/>
              <a:t>Be faithful to him. He is the one true source of your strength. He is your Father in Heaven. He lives. He hears and answers prayers. Be faithful to God.</a:t>
            </a:r>
          </a:p>
          <a:p>
            <a:pPr fontAlgn="base"/>
            <a:r>
              <a:rPr lang="en-US" sz="1200" dirty="0"/>
              <a:t>“If Thou Art Faithful”</a:t>
            </a:r>
          </a:p>
          <a:p>
            <a:pPr fontAlgn="base"/>
            <a:r>
              <a:rPr lang="en-US" sz="1200" cap="all" dirty="0"/>
              <a:t>GORDON B. HINCKLEY </a:t>
            </a:r>
            <a:r>
              <a:rPr lang="en-US" sz="1200" cap="all" dirty="0" err="1"/>
              <a:t>oct</a:t>
            </a:r>
            <a:r>
              <a:rPr lang="en-US" sz="1200" cap="all" dirty="0"/>
              <a:t>. 1984 Gen. conf</a:t>
            </a:r>
          </a:p>
        </p:txBody>
      </p:sp>
      <p:sp>
        <p:nvSpPr>
          <p:cNvPr id="5" name="TextBox 4"/>
          <p:cNvSpPr txBox="1"/>
          <p:nvPr/>
        </p:nvSpPr>
        <p:spPr>
          <a:xfrm>
            <a:off x="4571999" y="3970318"/>
            <a:ext cx="3288145" cy="2862322"/>
          </a:xfrm>
          <a:prstGeom prst="rect">
            <a:avLst/>
          </a:prstGeom>
          <a:noFill/>
          <a:ln>
            <a:solidFill>
              <a:schemeClr val="tx1"/>
            </a:solidFill>
          </a:ln>
        </p:spPr>
        <p:txBody>
          <a:bodyPr wrap="square" rtlCol="0">
            <a:spAutoFit/>
          </a:bodyPr>
          <a:lstStyle/>
          <a:p>
            <a:r>
              <a:rPr lang="en-US" sz="1200" b="1" dirty="0"/>
              <a:t>It is not our purpose to judge Thomas B. March </a:t>
            </a:r>
            <a:r>
              <a:rPr lang="en-US" sz="1200" dirty="0"/>
              <a:t>—we leave that in the hands of our Eternal Judge.</a:t>
            </a:r>
          </a:p>
          <a:p>
            <a:r>
              <a:rPr lang="en-US" sz="1200" dirty="0"/>
              <a:t>Lessons learned:</a:t>
            </a:r>
          </a:p>
          <a:p>
            <a:r>
              <a:rPr lang="en-US" sz="1200" dirty="0"/>
              <a:t>The Lord had foreseen the potential problems and had given pertinent counsel by way of the revelation years before.  Had that counsel been heeded, the problem would have been averted. </a:t>
            </a:r>
          </a:p>
          <a:p>
            <a:r>
              <a:rPr lang="en-US" sz="1200" dirty="0"/>
              <a:t>Had Brother Marsh followed the Lord’s counsel, he would have been patient with the decisions of the priest hood leaders. He would not have reviled against them. Instead, he would have set his own house in order and governed it in meekness. Thus he would have been faithful to the end as he sought guidance and received direction from the Lord.</a:t>
            </a:r>
          </a:p>
        </p:txBody>
      </p:sp>
      <p:sp>
        <p:nvSpPr>
          <p:cNvPr id="9" name="Rectangle 8">
            <a:extLst>
              <a:ext uri="{FF2B5EF4-FFF2-40B4-BE49-F238E27FC236}">
                <a16:creationId xmlns:a16="http://schemas.microsoft.com/office/drawing/2014/main" id="{3FD9F7C3-DA59-4ADF-9478-7C8871B0AF50}"/>
              </a:ext>
            </a:extLst>
          </p:cNvPr>
          <p:cNvSpPr/>
          <p:nvPr/>
        </p:nvSpPr>
        <p:spPr>
          <a:xfrm>
            <a:off x="7860144" y="6473"/>
            <a:ext cx="4331856" cy="3970318"/>
          </a:xfrm>
          <a:prstGeom prst="rect">
            <a:avLst/>
          </a:prstGeom>
          <a:ln>
            <a:solidFill>
              <a:schemeClr val="tx1"/>
            </a:solidFill>
          </a:ln>
        </p:spPr>
        <p:txBody>
          <a:bodyPr wrap="square">
            <a:spAutoFit/>
          </a:bodyPr>
          <a:lstStyle/>
          <a:p>
            <a:r>
              <a:rPr lang="en-US" sz="1200" b="1" dirty="0"/>
              <a:t>Richard B. </a:t>
            </a:r>
            <a:r>
              <a:rPr lang="en-US" sz="1200" b="1" dirty="0" err="1"/>
              <a:t>Zeba</a:t>
            </a:r>
            <a:r>
              <a:rPr lang="en-US" sz="1200" b="1" dirty="0"/>
              <a:t> Peterson:</a:t>
            </a:r>
          </a:p>
          <a:p>
            <a:r>
              <a:rPr lang="en-US" sz="1200" dirty="0"/>
              <a:t>Birth 1805 New York</a:t>
            </a:r>
          </a:p>
          <a:p>
            <a:r>
              <a:rPr lang="en-US" sz="1200" dirty="0"/>
              <a:t>Death may 1849 Placerville, El dorado county California USA</a:t>
            </a:r>
          </a:p>
          <a:p>
            <a:r>
              <a:rPr lang="en-US" sz="1200" dirty="0"/>
              <a:t>The First </a:t>
            </a:r>
            <a:r>
              <a:rPr lang="en-US" sz="1200" dirty="0" err="1"/>
              <a:t>Sherrif</a:t>
            </a:r>
            <a:r>
              <a:rPr lang="en-US" sz="1200" dirty="0"/>
              <a:t> of </a:t>
            </a:r>
            <a:r>
              <a:rPr lang="en-US" sz="1200" dirty="0" err="1"/>
              <a:t>Hangtown</a:t>
            </a:r>
            <a:br>
              <a:rPr lang="en-US" sz="1200" dirty="0"/>
            </a:br>
            <a:r>
              <a:rPr lang="en-US" sz="1200" dirty="0" err="1"/>
              <a:t>Ziba</a:t>
            </a:r>
            <a:r>
              <a:rPr lang="en-US" sz="1200" dirty="0"/>
              <a:t> Peterson was an excommunicated early Mormon </a:t>
            </a:r>
            <a:r>
              <a:rPr lang="en-US" sz="1200" dirty="0" err="1"/>
              <a:t>offical</a:t>
            </a:r>
            <a:r>
              <a:rPr lang="en-US" sz="1200" dirty="0"/>
              <a:t> who came, with his family to California in 1846 with the Charles Hopper wagon train from </a:t>
            </a:r>
            <a:r>
              <a:rPr lang="en-US" sz="1200" dirty="0" err="1"/>
              <a:t>Miissouri</a:t>
            </a:r>
            <a:r>
              <a:rPr lang="en-US" sz="1200" dirty="0"/>
              <a:t>. They stopped in Dry </a:t>
            </a:r>
            <a:r>
              <a:rPr lang="en-US" sz="1200" dirty="0" err="1"/>
              <a:t>Diggins</a:t>
            </a:r>
            <a:r>
              <a:rPr lang="en-US" sz="1200" dirty="0"/>
              <a:t>. By the fall of 1847 </a:t>
            </a:r>
            <a:r>
              <a:rPr lang="en-US" sz="1200" dirty="0" err="1"/>
              <a:t>Ziba</a:t>
            </a:r>
            <a:r>
              <a:rPr lang="en-US" sz="1200" dirty="0"/>
              <a:t> had been made town </a:t>
            </a:r>
            <a:r>
              <a:rPr lang="en-US" sz="1200" dirty="0" err="1"/>
              <a:t>sherrif</a:t>
            </a:r>
            <a:r>
              <a:rPr lang="en-US" sz="1200" dirty="0"/>
              <a:t>.</a:t>
            </a:r>
            <a:br>
              <a:rPr lang="en-US" sz="1200" dirty="0"/>
            </a:br>
            <a:r>
              <a:rPr lang="en-US" sz="1200" dirty="0"/>
              <a:t>On 1-18-1848 4 men were arrested for larceny. During the trial it was discovered that 3 of the men had also killed a man on Weaver's Creek. The three men were named </a:t>
            </a:r>
            <a:r>
              <a:rPr lang="en-US" sz="1200" dirty="0" err="1"/>
              <a:t>Pepi</a:t>
            </a:r>
            <a:r>
              <a:rPr lang="en-US" sz="1200" dirty="0"/>
              <a:t>, Antoine, And </a:t>
            </a:r>
            <a:r>
              <a:rPr lang="en-US" sz="1200" dirty="0" err="1"/>
              <a:t>Tehal</a:t>
            </a:r>
            <a:r>
              <a:rPr lang="en-US" sz="1200" dirty="0"/>
              <a:t>. The jury found them guilty and ordered that they be hung. Shortly afterwards </a:t>
            </a:r>
            <a:r>
              <a:rPr lang="en-US" sz="1200" dirty="0" err="1"/>
              <a:t>Ziba</a:t>
            </a:r>
            <a:r>
              <a:rPr lang="en-US" sz="1200" dirty="0"/>
              <a:t> took the three men and hung them.</a:t>
            </a:r>
            <a:br>
              <a:rPr lang="en-US" sz="1200" dirty="0"/>
            </a:br>
            <a:r>
              <a:rPr lang="en-US" sz="1200" dirty="0"/>
              <a:t>From 1848 to 1854 Dry </a:t>
            </a:r>
            <a:r>
              <a:rPr lang="en-US" sz="1200" dirty="0" err="1"/>
              <a:t>Diggins</a:t>
            </a:r>
            <a:r>
              <a:rPr lang="en-US" sz="1200" dirty="0"/>
              <a:t> was known as </a:t>
            </a:r>
            <a:r>
              <a:rPr lang="en-US" sz="1200" dirty="0" err="1"/>
              <a:t>Hangtown</a:t>
            </a:r>
            <a:r>
              <a:rPr lang="en-US" sz="1200" dirty="0"/>
              <a:t>. In 1853 the town changed its name to Placerville. </a:t>
            </a:r>
            <a:br>
              <a:rPr lang="en-US" sz="1200" dirty="0"/>
            </a:br>
            <a:r>
              <a:rPr lang="en-US" sz="1200" dirty="0"/>
              <a:t>In the spring of 1849 </a:t>
            </a:r>
            <a:r>
              <a:rPr lang="en-US" sz="1200" dirty="0" err="1"/>
              <a:t>Ziba</a:t>
            </a:r>
            <a:r>
              <a:rPr lang="en-US" sz="1200" dirty="0"/>
              <a:t> died and was buried in the </a:t>
            </a:r>
            <a:r>
              <a:rPr lang="en-US" sz="1200" dirty="0" err="1"/>
              <a:t>Hangtown</a:t>
            </a:r>
            <a:r>
              <a:rPr lang="en-US" sz="1200" dirty="0"/>
              <a:t> Cemetery.</a:t>
            </a:r>
            <a:br>
              <a:rPr lang="en-US" sz="1200" dirty="0"/>
            </a:br>
            <a:r>
              <a:rPr lang="en-US" sz="1200" dirty="0"/>
              <a:t>Part of the Old Placerville City Cemetery is the </a:t>
            </a:r>
            <a:r>
              <a:rPr lang="en-US" sz="1200" dirty="0" err="1"/>
              <a:t>Hangtown</a:t>
            </a:r>
            <a:r>
              <a:rPr lang="en-US" sz="1200" dirty="0"/>
              <a:t> Cemetery. </a:t>
            </a:r>
          </a:p>
          <a:p>
            <a:r>
              <a:rPr lang="en-US" sz="1200" dirty="0">
                <a:hlinkClick r:id="rId4"/>
              </a:rPr>
              <a:t>http://www.findagrave.com/cgi-bin/fg.cgi?page=gr&amp;GRid=57755670</a:t>
            </a:r>
            <a:endParaRPr lang="en-US" sz="1200" dirty="0"/>
          </a:p>
        </p:txBody>
      </p:sp>
      <p:sp>
        <p:nvSpPr>
          <p:cNvPr id="10" name="Rectangle 9">
            <a:extLst>
              <a:ext uri="{FF2B5EF4-FFF2-40B4-BE49-F238E27FC236}">
                <a16:creationId xmlns:a16="http://schemas.microsoft.com/office/drawing/2014/main" id="{F0F416BC-E964-40FE-9BDE-87D506B07A3F}"/>
              </a:ext>
            </a:extLst>
          </p:cNvPr>
          <p:cNvSpPr/>
          <p:nvPr/>
        </p:nvSpPr>
        <p:spPr>
          <a:xfrm>
            <a:off x="7860144" y="4342886"/>
            <a:ext cx="4331856" cy="2123658"/>
          </a:xfrm>
          <a:prstGeom prst="rect">
            <a:avLst/>
          </a:prstGeom>
          <a:ln>
            <a:solidFill>
              <a:schemeClr val="tx1"/>
            </a:solidFill>
          </a:ln>
        </p:spPr>
        <p:txBody>
          <a:bodyPr wrap="square">
            <a:spAutoFit/>
          </a:bodyPr>
          <a:lstStyle/>
          <a:p>
            <a:r>
              <a:rPr lang="en-US" sz="1100" dirty="0"/>
              <a:t>The </a:t>
            </a:r>
            <a:r>
              <a:rPr lang="en-US" sz="1100" b="1" dirty="0"/>
              <a:t>United Society of Believers in Christ’s Second Appearing</a:t>
            </a:r>
            <a:r>
              <a:rPr lang="en-US" sz="1100" dirty="0"/>
              <a:t>, known as the </a:t>
            </a:r>
            <a:r>
              <a:rPr lang="en-US" sz="1100" b="1" dirty="0"/>
              <a:t>Shakers</a:t>
            </a:r>
            <a:r>
              <a:rPr lang="en-US" sz="1100" dirty="0"/>
              <a:t>, was a religious sect founded in the 18th century in England, having branched off from a Quaker community. They were known as "Shaking Quakers" because of their ecstatic behavior during worship services. They experienced messages from God during silent meditations and became known as "Shaking Quakers" because of the ecstatic nature of their worship services, believing in the renunciation of sinful acts and that the end of the world was near.</a:t>
            </a:r>
          </a:p>
          <a:p>
            <a:r>
              <a:rPr lang="en-US" sz="1100" dirty="0"/>
              <a:t>Shakers today are mostly known for their celibate and communal lifestyle, pacifism, and their model of equality of the sexes, which they institutionalized in their society in the 1780s. They are also known for their simple living, architecture and furniture.</a:t>
            </a:r>
          </a:p>
        </p:txBody>
      </p:sp>
      <p:sp>
        <p:nvSpPr>
          <p:cNvPr id="11" name="TextBox 10">
            <a:extLst>
              <a:ext uri="{FF2B5EF4-FFF2-40B4-BE49-F238E27FC236}">
                <a16:creationId xmlns:a16="http://schemas.microsoft.com/office/drawing/2014/main" id="{0F45353B-5D38-460F-8F98-B5223F24CB0F}"/>
              </a:ext>
            </a:extLst>
          </p:cNvPr>
          <p:cNvSpPr txBox="1"/>
          <p:nvPr/>
        </p:nvSpPr>
        <p:spPr>
          <a:xfrm>
            <a:off x="8799945" y="3970318"/>
            <a:ext cx="1981200" cy="369332"/>
          </a:xfrm>
          <a:prstGeom prst="rect">
            <a:avLst/>
          </a:prstGeom>
          <a:noFill/>
        </p:spPr>
        <p:txBody>
          <a:bodyPr wrap="square" rtlCol="0">
            <a:spAutoFit/>
          </a:bodyPr>
          <a:lstStyle/>
          <a:p>
            <a:r>
              <a:rPr lang="en-US" dirty="0"/>
              <a:t>Story of Interest</a:t>
            </a:r>
          </a:p>
        </p:txBody>
      </p:sp>
    </p:spTree>
    <p:extLst>
      <p:ext uri="{BB962C8B-B14F-4D97-AF65-F5344CB8AC3E}">
        <p14:creationId xmlns:p14="http://schemas.microsoft.com/office/powerpoint/2010/main" val="271838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DB4DB23-19B1-4642-87B2-369E09E87B63}"/>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6411398"/>
            <a:ext cx="2743200" cy="369332"/>
          </a:xfrm>
          <a:prstGeom prst="rect">
            <a:avLst/>
          </a:prstGeom>
          <a:noFill/>
        </p:spPr>
        <p:txBody>
          <a:bodyPr wrap="square" rtlCol="0">
            <a:spAutoFit/>
          </a:bodyPr>
          <a:lstStyle/>
          <a:p>
            <a:r>
              <a:rPr lang="en-US" dirty="0"/>
              <a:t>D&amp;C 31:1-8</a:t>
            </a:r>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The Calling</a:t>
            </a:r>
          </a:p>
        </p:txBody>
      </p:sp>
      <p:sp>
        <p:nvSpPr>
          <p:cNvPr id="6" name="Rectangle 5"/>
          <p:cNvSpPr/>
          <p:nvPr/>
        </p:nvSpPr>
        <p:spPr>
          <a:xfrm>
            <a:off x="1905000" y="1066801"/>
            <a:ext cx="4572000" cy="646331"/>
          </a:xfrm>
          <a:prstGeom prst="rect">
            <a:avLst/>
          </a:prstGeom>
        </p:spPr>
        <p:txBody>
          <a:bodyPr>
            <a:spAutoFit/>
          </a:bodyPr>
          <a:lstStyle/>
          <a:p>
            <a:pPr fontAlgn="base"/>
            <a:r>
              <a:rPr lang="en-US" dirty="0"/>
              <a:t>The Lord calls Thomas B. Marsh to preach the gospel and help establish the Church</a:t>
            </a:r>
          </a:p>
        </p:txBody>
      </p:sp>
      <p:pic>
        <p:nvPicPr>
          <p:cNvPr id="3074" name="Picture 2" descr="http://www.olivercowdery.com/smithhome/Phelps/LostBranch/LostBranch_Marsh2.jpg"/>
          <p:cNvPicPr>
            <a:picLocks noChangeAspect="1" noChangeArrowheads="1"/>
          </p:cNvPicPr>
          <p:nvPr/>
        </p:nvPicPr>
        <p:blipFill>
          <a:blip r:embed="rId2" cstate="print"/>
          <a:srcRect/>
          <a:stretch>
            <a:fillRect/>
          </a:stretch>
        </p:blipFill>
        <p:spPr bwMode="auto">
          <a:xfrm>
            <a:off x="6477000" y="1219201"/>
            <a:ext cx="1905000" cy="2476501"/>
          </a:xfrm>
          <a:prstGeom prst="rect">
            <a:avLst/>
          </a:prstGeom>
          <a:noFill/>
        </p:spPr>
      </p:pic>
      <p:grpSp>
        <p:nvGrpSpPr>
          <p:cNvPr id="9" name="Group 8"/>
          <p:cNvGrpSpPr/>
          <p:nvPr/>
        </p:nvGrpSpPr>
        <p:grpSpPr>
          <a:xfrm>
            <a:off x="3352801" y="1905001"/>
            <a:ext cx="2343727" cy="4419601"/>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19200" y="2057400"/>
              <a:ext cx="1905000" cy="1786165"/>
            </a:xfrm>
            <a:prstGeom prst="rect">
              <a:avLst/>
            </a:prstGeom>
          </p:spPr>
          <p:txBody>
            <a:bodyPr wrap="square">
              <a:spAutoFit/>
            </a:bodyPr>
            <a:lstStyle/>
            <a:p>
              <a:pPr algn="ctr"/>
              <a:r>
                <a:rPr lang="en-US" sz="1600" b="1" i="1" dirty="0"/>
                <a:t>Through our faithfulness, our family members may be blessed to believe and know the truth</a:t>
              </a:r>
              <a:endParaRPr lang="en-US" sz="1600" dirty="0">
                <a:solidFill>
                  <a:schemeClr val="bg1"/>
                </a:solidFill>
              </a:endParaRPr>
            </a:p>
          </p:txBody>
        </p:sp>
      </p:grpSp>
      <p:sp>
        <p:nvSpPr>
          <p:cNvPr id="30" name="Rectangle 29"/>
          <p:cNvSpPr/>
          <p:nvPr/>
        </p:nvSpPr>
        <p:spPr>
          <a:xfrm>
            <a:off x="5943600" y="4191001"/>
            <a:ext cx="3886200" cy="1661993"/>
          </a:xfrm>
          <a:prstGeom prst="rect">
            <a:avLst/>
          </a:prstGeom>
        </p:spPr>
        <p:txBody>
          <a:bodyPr wrap="square">
            <a:spAutoFit/>
          </a:bodyPr>
          <a:lstStyle/>
          <a:p>
            <a:r>
              <a:rPr lang="en-US" dirty="0"/>
              <a:t>“You will bless the lives of those you teach, and their posterity after them. You will bless your own life. You will bless the lives of your family, who will sustain you and pray for you.” </a:t>
            </a:r>
          </a:p>
          <a:p>
            <a:r>
              <a:rPr lang="en-US" sz="1200" dirty="0"/>
              <a:t>President Gordon B. Hinckley</a:t>
            </a:r>
          </a:p>
        </p:txBody>
      </p:sp>
      <p:pic>
        <p:nvPicPr>
          <p:cNvPr id="31" name="Picture 30" descr="gordon b hinckley.jpg"/>
          <p:cNvPicPr>
            <a:picLocks noChangeAspect="1"/>
          </p:cNvPicPr>
          <p:nvPr/>
        </p:nvPicPr>
        <p:blipFill>
          <a:blip r:embed="rId3" cstate="print"/>
          <a:srcRect r="10870" b="22830"/>
          <a:stretch>
            <a:fillRect/>
          </a:stretch>
        </p:blipFill>
        <p:spPr>
          <a:xfrm>
            <a:off x="8915401" y="5334001"/>
            <a:ext cx="1012119" cy="1262063"/>
          </a:xfrm>
          <a:prstGeom prst="rect">
            <a:avLst/>
          </a:prstGeom>
        </p:spPr>
      </p:pic>
    </p:spTree>
    <p:extLst>
      <p:ext uri="{BB962C8B-B14F-4D97-AF65-F5344CB8AC3E}">
        <p14:creationId xmlns:p14="http://schemas.microsoft.com/office/powerpoint/2010/main" val="87836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http://www.findagrave.com/icons2/trans.gif"/>
          <p:cNvPicPr>
            <a:picLocks noChangeAspect="1" noChangeArrowheads="1"/>
          </p:cNvPicPr>
          <p:nvPr/>
        </p:nvPicPr>
        <p:blipFill>
          <a:blip r:embed="rId2"/>
          <a:srcRect/>
          <a:stretch>
            <a:fillRect/>
          </a:stretch>
        </p:blipFill>
        <p:spPr bwMode="auto">
          <a:xfrm>
            <a:off x="1524001" y="1"/>
            <a:ext cx="28575" cy="123825"/>
          </a:xfrm>
          <a:prstGeom prst="rect">
            <a:avLst/>
          </a:prstGeom>
          <a:noFill/>
        </p:spPr>
      </p:pic>
      <p:sp>
        <p:nvSpPr>
          <p:cNvPr id="6" name="Rectangle 5"/>
          <p:cNvSpPr/>
          <p:nvPr/>
        </p:nvSpPr>
        <p:spPr>
          <a:xfrm>
            <a:off x="46182" y="0"/>
            <a:ext cx="4673600" cy="6694140"/>
          </a:xfrm>
          <a:prstGeom prst="rect">
            <a:avLst/>
          </a:prstGeom>
          <a:ln>
            <a:solidFill>
              <a:schemeClr val="tx1"/>
            </a:solidFill>
          </a:ln>
        </p:spPr>
        <p:txBody>
          <a:bodyPr wrap="square">
            <a:spAutoFit/>
          </a:bodyPr>
          <a:lstStyle/>
          <a:p>
            <a:r>
              <a:rPr lang="en-US" sz="1100" b="1" dirty="0"/>
              <a:t>Parley P. Pratt and the Dog:</a:t>
            </a:r>
          </a:p>
          <a:p>
            <a:r>
              <a:rPr lang="en-US" sz="1100" dirty="0"/>
              <a:t>He was locked in a public house overnight, the prison being several miles away.</a:t>
            </a:r>
          </a:p>
          <a:p>
            <a:r>
              <a:rPr lang="en-US" sz="1100" dirty="0"/>
              <a:t>In the morning an officer (Mr. Peabody) took him to breakfast ready to conduct him to prison.</a:t>
            </a:r>
          </a:p>
          <a:p>
            <a:r>
              <a:rPr lang="en-US" sz="1100" dirty="0"/>
              <a:t>His companions stopped by and he told them to go ahead, that he would join them later.</a:t>
            </a:r>
          </a:p>
          <a:p>
            <a:r>
              <a:rPr lang="en-US" sz="1100" dirty="0"/>
              <a:t>Here are Pratt’s own words on what happened next:</a:t>
            </a:r>
          </a:p>
          <a:p>
            <a:r>
              <a:rPr lang="en-US" sz="1100" dirty="0"/>
              <a:t>“After sitting awhile by the fire in charge of the officer, I requested to step out. I walked out into the public square accompanied by him.</a:t>
            </a:r>
          </a:p>
          <a:p>
            <a:r>
              <a:rPr lang="en-US" sz="1100" dirty="0"/>
              <a:t>“Said I, ‘Mr. Peabody, are you good at a race?’ ‘No,’ said he, ‘but my big bull dog is, and he has been trained to assist me in my office these several years; he will take any man down at my bidding.’</a:t>
            </a:r>
          </a:p>
          <a:p>
            <a:endParaRPr lang="en-US" sz="1100" dirty="0"/>
          </a:p>
          <a:p>
            <a:r>
              <a:rPr lang="en-US" sz="1100" dirty="0"/>
              <a:t>“’Well, Mr. Peabody, you compelled me to go a mile, I have gone with you two miles. You have given me an opportunity to preach, sing, and have also entertained me with lodging and breakfast. I must now go on my journey; if you are good at a race you can accompany me. I thank you for all your kindness–good day, sir.’</a:t>
            </a:r>
          </a:p>
          <a:p>
            <a:r>
              <a:rPr lang="en-US" sz="1100" dirty="0"/>
              <a:t>“I then started on my journey, while he stood amazed and not able to step one foot before the other. Seeing this, I halted, turned to him and again invited him to a race. He still stood amazed. I then renewed my exertions, and soon increased my speed to something like that of a deer.</a:t>
            </a:r>
          </a:p>
          <a:p>
            <a:r>
              <a:rPr lang="en-US" sz="1100" dirty="0"/>
              <a:t>“He did not awake from his astonishment sufficiently to start in pursuit till I had gained, perhaps, two hundred yards. I had already leaped a fence, and was making my way through a field to the forest on the right of the road. He now came hallowing after me, and shouting to his dog to seize me. The dog, being one of the largest I ever saw, came close on my footsteps with all his fury; the officer behind still in pursuit, clapping his hands and hallooing, ‘Stu-boy, Stu-boy–take him–watch–lay hold of him, I say–down with him,’ and pointing his finger in the direction I was running.</a:t>
            </a:r>
          </a:p>
          <a:p>
            <a:r>
              <a:rPr lang="en-US" sz="1100" dirty="0"/>
              <a:t>   “The dog was fast overtaking me, and in the act of leaping upon me, when, quick as lightning, the thought struck me, to assist the officer, in sending the dog with all fury to the forest a little distance before me. I pointed my finger in that direction, clapped my hands, and shouted in imitation of the officer. The dog hastened past me with redoubled speed towards the forest; being urged by the officer and myself, and both of us running in the same direction.</a:t>
            </a:r>
          </a:p>
          <a:p>
            <a:r>
              <a:rPr lang="en-US" sz="1100" dirty="0"/>
              <a:t>“Gaining the forest, I soon lost sight of the officer and dog, and have not seen them since.”</a:t>
            </a:r>
          </a:p>
          <a:p>
            <a:r>
              <a:rPr lang="en-US" sz="1100" dirty="0"/>
              <a:t>Chapter 7 of Autobiography </a:t>
            </a:r>
          </a:p>
        </p:txBody>
      </p:sp>
      <p:sp>
        <p:nvSpPr>
          <p:cNvPr id="12" name="Rectangle 11">
            <a:extLst>
              <a:ext uri="{FF2B5EF4-FFF2-40B4-BE49-F238E27FC236}">
                <a16:creationId xmlns:a16="http://schemas.microsoft.com/office/drawing/2014/main" id="{65ECACAE-39A4-44E2-B6C0-A25B4E7753ED}"/>
              </a:ext>
            </a:extLst>
          </p:cNvPr>
          <p:cNvSpPr/>
          <p:nvPr/>
        </p:nvSpPr>
        <p:spPr>
          <a:xfrm>
            <a:off x="4719782" y="0"/>
            <a:ext cx="4986130" cy="6740307"/>
          </a:xfrm>
          <a:prstGeom prst="rect">
            <a:avLst/>
          </a:prstGeom>
          <a:ln>
            <a:solidFill>
              <a:schemeClr val="tx1"/>
            </a:solidFill>
          </a:ln>
        </p:spPr>
        <p:txBody>
          <a:bodyPr wrap="square">
            <a:spAutoFit/>
          </a:bodyPr>
          <a:lstStyle/>
          <a:p>
            <a:r>
              <a:rPr lang="en-US" sz="1200" dirty="0"/>
              <a:t>In the early Latter Day Saint movement, the </a:t>
            </a:r>
            <a:r>
              <a:rPr lang="en-US" sz="1200" b="1" dirty="0"/>
              <a:t>School of the Prophets</a:t>
            </a:r>
            <a:r>
              <a:rPr lang="en-US" sz="1200" dirty="0"/>
              <a:t> (also called the "</a:t>
            </a:r>
            <a:r>
              <a:rPr lang="en-US" sz="1200" b="1" dirty="0"/>
              <a:t>school of the elders</a:t>
            </a:r>
            <a:r>
              <a:rPr lang="en-US" sz="1200" dirty="0"/>
              <a:t>" or "</a:t>
            </a:r>
            <a:r>
              <a:rPr lang="en-US" sz="1200" b="1" dirty="0"/>
              <a:t>school for the Prophets</a:t>
            </a:r>
            <a:r>
              <a:rPr lang="en-US" sz="1200" dirty="0"/>
              <a:t>") was a select group of early leaders who began meeting on January 23, 1833 in Kirtland, Ohio under the direction of Joseph Smith for both theological and secular learning.</a:t>
            </a:r>
          </a:p>
          <a:p>
            <a:r>
              <a:rPr lang="en-US" sz="1200" dirty="0"/>
              <a:t>A revelation in the "Doctrine and Covenants" begins by commanding that a house be prepared for the Presidency of the School of the Prophets. (D&amp;C 88:127-141) </a:t>
            </a:r>
          </a:p>
          <a:p>
            <a:r>
              <a:rPr lang="en-US" sz="1200" dirty="0"/>
              <a:t>The School is to instruct all the officers of the Church in all things expedient. This revelation goes on to describe how the meetings of the School are to begin—including a special salutation and the washing of the feet of all members of the School. Another D&amp;C revelation (D&amp;C 90) reveals that the "keys" of the School of the Prophets have been given to the church Presidency "That thereby they [the church] may be perfected in their ministry for the salvation of Zion, and of the nations of Israel, and of the Gentiles, as many as will believe. That through your administration they may receive the word, and through their administration the word may go forth unto the ends of the earth, unto the Gentiles first, and then, behold, and lo, they shall turn unto the Jews. And then cometh the day when the arm of the Lord shall be revealed in power in convincing the nations, the heathen nations, the house of Joseph, of the gospel of their salvation."</a:t>
            </a:r>
          </a:p>
          <a:p>
            <a:r>
              <a:rPr lang="en-US" sz="1200" dirty="0"/>
              <a:t>The first meeting of the school was held at the home-based store owned by Newel K. Whitney. The school provided a setting for spiritual experiences and in-depth discussions of gospel principles. A series of seven lectures presented at the school were published as part of the Doctrine and Covenants in 1835 and later came to be known as the "Lectures on Faith." Another branch of this school existed under the direction of Parley P. Pratt in Independence, Missouri for a short while. Though the school went into a sort of recess, it is apparent Joseph Smith planned to revive it after the completion of the temple at Kirtland, Ohio.</a:t>
            </a:r>
          </a:p>
          <a:p>
            <a:r>
              <a:rPr lang="en-US" sz="1200" dirty="0"/>
              <a:t>Brigham Young began several schools of the Prophets during his tenure as church president, beginning in 1868 in Salt Lake City, Utah, and spreading to Provo, Logan, Brigham City, Spanish Fork, Nephi, Ephraim, American Fork, and Ogden. His successor, John Taylor, also organized such schools in Salt Lake City and St. George in 1883.</a:t>
            </a:r>
          </a:p>
          <a:p>
            <a:r>
              <a:rPr lang="en-US" sz="1200" dirty="0"/>
              <a:t>Wikipedia</a:t>
            </a:r>
          </a:p>
        </p:txBody>
      </p:sp>
      <p:sp>
        <p:nvSpPr>
          <p:cNvPr id="13" name="Rectangle 12">
            <a:extLst>
              <a:ext uri="{FF2B5EF4-FFF2-40B4-BE49-F238E27FC236}">
                <a16:creationId xmlns:a16="http://schemas.microsoft.com/office/drawing/2014/main" id="{4294410B-BB05-4FEB-A6B6-9732E12190A7}"/>
              </a:ext>
            </a:extLst>
          </p:cNvPr>
          <p:cNvSpPr/>
          <p:nvPr/>
        </p:nvSpPr>
        <p:spPr>
          <a:xfrm rot="5400000">
            <a:off x="7750116" y="2519527"/>
            <a:ext cx="6096000" cy="2031325"/>
          </a:xfrm>
          <a:prstGeom prst="rect">
            <a:avLst/>
          </a:prstGeom>
        </p:spPr>
        <p:txBody>
          <a:bodyPr>
            <a:spAutoFit/>
          </a:bodyPr>
          <a:lstStyle/>
          <a:p>
            <a:r>
              <a:rPr lang="en-US" dirty="0"/>
              <a:t>More Information on Thomas B. Marsh:</a:t>
            </a:r>
          </a:p>
          <a:p>
            <a:r>
              <a:rPr lang="en-US" dirty="0">
                <a:hlinkClick r:id="rId3"/>
              </a:rPr>
              <a:t>https://history.lds.org/article/revelations-in-context-doctrine-and-covenants-thomas-marsh?lang=eng</a:t>
            </a:r>
            <a:endParaRPr lang="en-US" dirty="0"/>
          </a:p>
          <a:p>
            <a:r>
              <a:rPr lang="en-US" dirty="0"/>
              <a:t>More Information on </a:t>
            </a:r>
            <a:r>
              <a:rPr lang="en-US" dirty="0" err="1"/>
              <a:t>Ziba</a:t>
            </a:r>
            <a:r>
              <a:rPr lang="en-US" dirty="0"/>
              <a:t> Peterson </a:t>
            </a:r>
          </a:p>
          <a:p>
            <a:r>
              <a:rPr lang="en-US" dirty="0">
                <a:hlinkClick r:id="rId4"/>
              </a:rPr>
              <a:t>https://www.lds.org/ensign/1978/09/challenge-to-greatness-the-nineteenth-century-saints-in-new-york?lang=eng</a:t>
            </a:r>
            <a:endParaRPr lang="en-US" dirty="0"/>
          </a:p>
          <a:p>
            <a:endParaRPr lang="en-US" dirty="0"/>
          </a:p>
        </p:txBody>
      </p:sp>
    </p:spTree>
    <p:extLst>
      <p:ext uri="{BB962C8B-B14F-4D97-AF65-F5344CB8AC3E}">
        <p14:creationId xmlns:p14="http://schemas.microsoft.com/office/powerpoint/2010/main" val="73898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B4D064E3-4D63-4BCF-9B9C-8C5113EFA221}"/>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5287" y="856357"/>
            <a:ext cx="9280610" cy="6001643"/>
          </a:xfrm>
          <a:prstGeom prst="rect">
            <a:avLst/>
          </a:prstGeom>
          <a:noFill/>
        </p:spPr>
        <p:txBody>
          <a:bodyPr wrap="square" rtlCol="0">
            <a:spAutoFit/>
          </a:bodyPr>
          <a:lstStyle/>
          <a:p>
            <a:r>
              <a:rPr lang="en-US" sz="1600" dirty="0"/>
              <a:t>He was born November 1, 1800 in Acton, Massachusetts</a:t>
            </a:r>
          </a:p>
          <a:p>
            <a:endParaRPr lang="en-US" sz="1600" dirty="0"/>
          </a:p>
          <a:p>
            <a:r>
              <a:rPr lang="en-US" sz="1600" dirty="0"/>
              <a:t>He became acquainted with Martin Harris, while on a visit to Palmyra, who gave him a sheet containing the first 16 pages of the Book of Mormon</a:t>
            </a:r>
          </a:p>
          <a:p>
            <a:endParaRPr lang="en-US" sz="1600" dirty="0"/>
          </a:p>
          <a:p>
            <a:r>
              <a:rPr lang="en-US" sz="1600" dirty="0"/>
              <a:t>He and his wife read, grew a testimony and he was baptized by David Whitmer on September 3, 1830 and ordained an elder later</a:t>
            </a:r>
          </a:p>
          <a:p>
            <a:endParaRPr lang="en-US" sz="1600" dirty="0"/>
          </a:p>
          <a:p>
            <a:r>
              <a:rPr lang="en-US" sz="1600" dirty="0"/>
              <a:t>He was called to the Quorum of the Twelve and served as president </a:t>
            </a:r>
          </a:p>
          <a:p>
            <a:endParaRPr lang="en-US" sz="1600" dirty="0"/>
          </a:p>
          <a:p>
            <a:r>
              <a:rPr lang="en-US" sz="1600" dirty="0"/>
              <a:t>He was called on a mission to Canada with Joseph Smith and Sidney </a:t>
            </a:r>
            <a:r>
              <a:rPr lang="en-US" sz="1600" dirty="0" err="1"/>
              <a:t>Rigdon</a:t>
            </a:r>
            <a:endParaRPr lang="en-US" sz="1600" dirty="0"/>
          </a:p>
          <a:p>
            <a:endParaRPr lang="en-US" sz="1600" dirty="0"/>
          </a:p>
          <a:p>
            <a:r>
              <a:rPr lang="en-US" sz="1600" dirty="0"/>
              <a:t>In 1838 his wife, Elizabeth, and the wife of George W. Harris, Lucinda, had a dispute and there became a rift between Thomas and the priesthood</a:t>
            </a:r>
          </a:p>
          <a:p>
            <a:endParaRPr lang="en-US" sz="1600" dirty="0"/>
          </a:p>
          <a:p>
            <a:r>
              <a:rPr lang="en-US" sz="1600" dirty="0"/>
              <a:t>He was excommunicated in 1839</a:t>
            </a:r>
          </a:p>
          <a:p>
            <a:endParaRPr lang="en-US" sz="1600" dirty="0"/>
          </a:p>
          <a:p>
            <a:r>
              <a:rPr lang="en-US" sz="1600" dirty="0"/>
              <a:t>He made his way to Salt Lake City in 1857, confessed his sins, and received full fellowship as a member of the Church</a:t>
            </a:r>
          </a:p>
          <a:p>
            <a:endParaRPr lang="en-US" sz="1600" dirty="0"/>
          </a:p>
          <a:p>
            <a:r>
              <a:rPr lang="en-US" sz="1600" dirty="0"/>
              <a:t>He wrote an autobiography in 1864, recounting his Church service and rebellion. It was published in the </a:t>
            </a:r>
            <a:r>
              <a:rPr lang="en-US" sz="1600" i="1" dirty="0"/>
              <a:t>Millennial Star</a:t>
            </a:r>
            <a:r>
              <a:rPr lang="en-US" sz="1600" dirty="0"/>
              <a:t>  and he died in January of 1866</a:t>
            </a:r>
          </a:p>
          <a:p>
            <a:endParaRPr lang="en-US" sz="1600" dirty="0"/>
          </a:p>
          <a:p>
            <a:r>
              <a:rPr lang="en-US" sz="1600" dirty="0"/>
              <a:t>Section 31 and 112 are dedicated to him</a:t>
            </a:r>
          </a:p>
        </p:txBody>
      </p:sp>
      <p:sp>
        <p:nvSpPr>
          <p:cNvPr id="4" name="TextBox 3"/>
          <p:cNvSpPr txBox="1"/>
          <p:nvPr/>
        </p:nvSpPr>
        <p:spPr>
          <a:xfrm>
            <a:off x="2822713" y="6462044"/>
            <a:ext cx="9144000" cy="276999"/>
          </a:xfrm>
          <a:prstGeom prst="rect">
            <a:avLst/>
          </a:prstGeom>
          <a:noFill/>
        </p:spPr>
        <p:txBody>
          <a:bodyPr wrap="square" rtlCol="0">
            <a:spAutoFit/>
          </a:bodyPr>
          <a:lstStyle/>
          <a:p>
            <a:pPr algn="r"/>
            <a:r>
              <a:rPr lang="en-US" sz="1200" dirty="0"/>
              <a:t>Who’s Who &amp; Smith and </a:t>
            </a:r>
            <a:r>
              <a:rPr lang="en-US" sz="1200" dirty="0" err="1"/>
              <a:t>Sjodahl</a:t>
            </a:r>
            <a:endParaRPr lang="en-US" sz="1200" dirty="0"/>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Thomas B. Marsh</a:t>
            </a:r>
          </a:p>
        </p:txBody>
      </p:sp>
      <p:grpSp>
        <p:nvGrpSpPr>
          <p:cNvPr id="6" name="Group 5"/>
          <p:cNvGrpSpPr/>
          <p:nvPr/>
        </p:nvGrpSpPr>
        <p:grpSpPr>
          <a:xfrm>
            <a:off x="9776245" y="1616766"/>
            <a:ext cx="1783509" cy="3810000"/>
            <a:chOff x="685800" y="990600"/>
            <a:chExt cx="2240709" cy="4547316"/>
          </a:xfrm>
        </p:grpSpPr>
        <p:sp>
          <p:nvSpPr>
            <p:cNvPr id="7" name="Oval 6"/>
            <p:cNvSpPr/>
            <p:nvPr/>
          </p:nvSpPr>
          <p:spPr>
            <a:xfrm rot="19338880">
              <a:off x="2513604" y="3266203"/>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33618">
              <a:off x="710656" y="3265428"/>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1611750" flipH="1">
              <a:off x="685800" y="3115308"/>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20302250">
              <a:off x="2356811" y="3111171"/>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570491">
              <a:off x="1830440" y="4697944"/>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393332">
              <a:off x="1185044" y="4777544"/>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1669936" y="3562286"/>
              <a:ext cx="805079" cy="1624877"/>
            </a:xfrm>
            <a:prstGeom prst="trapezoid">
              <a:avLst>
                <a:gd name="adj" fmla="val 78"/>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63894">
              <a:off x="1134177" y="3506021"/>
              <a:ext cx="723299" cy="1688203"/>
            </a:xfrm>
            <a:prstGeom prst="trapezoid">
              <a:avLst>
                <a:gd name="adj" fmla="val 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75821">
              <a:off x="938712" y="2143910"/>
              <a:ext cx="616643" cy="1264901"/>
            </a:xfrm>
            <a:prstGeom prst="trapezoid">
              <a:avLst>
                <a:gd name="adj" fmla="val 3437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337671">
              <a:off x="2077928" y="2144339"/>
              <a:ext cx="616643" cy="1251512"/>
            </a:xfrm>
            <a:prstGeom prst="trapezoid">
              <a:avLst>
                <a:gd name="adj" fmla="val 3829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5873315">
              <a:off x="1609272" y="3420254"/>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6566490">
              <a:off x="1845898" y="1131465"/>
              <a:ext cx="563133" cy="59733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a:off x="1284707" y="1061839"/>
              <a:ext cx="678414" cy="53939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1549398" flipH="1">
              <a:off x="1476815" y="990600"/>
              <a:ext cx="690878" cy="343939"/>
            </a:xfrm>
            <a:prstGeom prst="round2DiagRect">
              <a:avLst>
                <a:gd name="adj1" fmla="val 0"/>
                <a:gd name="adj2" fmla="val 46156"/>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93335">
              <a:off x="1154327" y="2134214"/>
              <a:ext cx="671911" cy="1910828"/>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284400">
              <a:off x="1835398" y="2166095"/>
              <a:ext cx="671911" cy="1837203"/>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75"/>
            <p:cNvGrpSpPr/>
            <p:nvPr/>
          </p:nvGrpSpPr>
          <p:grpSpPr>
            <a:xfrm>
              <a:off x="1600200" y="2367762"/>
              <a:ext cx="435931" cy="320296"/>
              <a:chOff x="5791200" y="2209800"/>
              <a:chExt cx="703093" cy="622345"/>
            </a:xfrm>
          </p:grpSpPr>
          <p:sp>
            <p:nvSpPr>
              <p:cNvPr id="37" name="Isosceles Triangle 25"/>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26"/>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1271960" y="1037518"/>
              <a:ext cx="1076533" cy="13616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676400" y="2443963"/>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57400" y="2743200"/>
              <a:ext cx="228600" cy="45719"/>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47"/>
            <p:cNvGrpSpPr/>
            <p:nvPr/>
          </p:nvGrpSpPr>
          <p:grpSpPr>
            <a:xfrm>
              <a:off x="2057401" y="2743200"/>
              <a:ext cx="228600" cy="228600"/>
              <a:chOff x="3124200" y="4782301"/>
              <a:chExt cx="920754" cy="856499"/>
            </a:xfrm>
          </p:grpSpPr>
          <p:grpSp>
            <p:nvGrpSpPr>
              <p:cNvPr id="28" name="Group 41"/>
              <p:cNvGrpSpPr/>
              <p:nvPr/>
            </p:nvGrpSpPr>
            <p:grpSpPr>
              <a:xfrm>
                <a:off x="3124200" y="4800600"/>
                <a:ext cx="604516" cy="838200"/>
                <a:chOff x="3124200" y="4800600"/>
                <a:chExt cx="604516" cy="838200"/>
              </a:xfrm>
            </p:grpSpPr>
            <p:sp>
              <p:nvSpPr>
                <p:cNvPr id="34" name="Donut 33"/>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42"/>
              <p:cNvGrpSpPr/>
              <p:nvPr/>
            </p:nvGrpSpPr>
            <p:grpSpPr>
              <a:xfrm rot="20808811" flipH="1">
                <a:off x="3440438" y="4782301"/>
                <a:ext cx="604516" cy="838200"/>
                <a:chOff x="3124200" y="4800600"/>
                <a:chExt cx="604516" cy="838200"/>
              </a:xfrm>
            </p:grpSpPr>
            <p:sp>
              <p:nvSpPr>
                <p:cNvPr id="31" name="Donut 30"/>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Donut 29"/>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65033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DB44C4-872C-46B6-859A-84E16B85A51C}"/>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97565" y="990600"/>
            <a:ext cx="8153401" cy="3416320"/>
          </a:xfrm>
          <a:prstGeom prst="rect">
            <a:avLst/>
          </a:prstGeom>
        </p:spPr>
        <p:txBody>
          <a:bodyPr wrap="square">
            <a:spAutoFit/>
          </a:bodyPr>
          <a:lstStyle/>
          <a:p>
            <a:r>
              <a:rPr lang="en-US" b="1" dirty="0"/>
              <a:t>While living in Boston, Massachusetts, in 1829, Thomas B. Marsh concluded that none of the churches he knew of were consistent with the teachings of the Bible. He wrote,</a:t>
            </a:r>
          </a:p>
          <a:p>
            <a:r>
              <a:rPr lang="en-US" b="1" dirty="0"/>
              <a:t> “I believed the Spirit of God dictated me to make a journey west.” </a:t>
            </a:r>
          </a:p>
          <a:p>
            <a:r>
              <a:rPr lang="en-US" b="1" dirty="0"/>
              <a:t>He departed from his wife, Elizabeth, and their young family to search for the truth. </a:t>
            </a:r>
          </a:p>
          <a:p>
            <a:endParaRPr lang="en-US" b="1" dirty="0"/>
          </a:p>
          <a:p>
            <a:r>
              <a:rPr lang="en-US" b="1" dirty="0"/>
              <a:t>After a three-month journey, Thomas was traveling home when he “heard of [a] Golden Book found by a youth named Joseph Smith.” </a:t>
            </a:r>
          </a:p>
          <a:p>
            <a:endParaRPr lang="en-US" b="1" dirty="0"/>
          </a:p>
          <a:p>
            <a:r>
              <a:rPr lang="en-US" b="1" dirty="0"/>
              <a:t>He made his way to Palmyra, New York, where he met Martin Harris. The printer gave Thomas a proof sheet containing the first sixteen pages of the Book of Mormon. </a:t>
            </a:r>
            <a:endParaRPr lang="en-US" sz="1200" dirty="0"/>
          </a:p>
        </p:txBody>
      </p:sp>
      <p:sp>
        <p:nvSpPr>
          <p:cNvPr id="40" name="TextBox 39"/>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Guided by the Spirit</a:t>
            </a:r>
          </a:p>
        </p:txBody>
      </p:sp>
      <p:pic>
        <p:nvPicPr>
          <p:cNvPr id="18436" name="Picture 4" descr="https://www.lds.org/bc/content/shared/content/images/gospel-library/magazine/ensignlp.nfo:o:2c1e.jpg"/>
          <p:cNvPicPr>
            <a:picLocks noChangeAspect="1" noChangeArrowheads="1"/>
          </p:cNvPicPr>
          <p:nvPr/>
        </p:nvPicPr>
        <p:blipFill>
          <a:blip r:embed="rId2" cstate="print"/>
          <a:srcRect/>
          <a:stretch>
            <a:fillRect/>
          </a:stretch>
        </p:blipFill>
        <p:spPr bwMode="auto">
          <a:xfrm>
            <a:off x="8550966" y="1502390"/>
            <a:ext cx="2697648" cy="1981200"/>
          </a:xfrm>
          <a:prstGeom prst="rect">
            <a:avLst/>
          </a:prstGeom>
          <a:noFill/>
        </p:spPr>
      </p:pic>
      <p:sp>
        <p:nvSpPr>
          <p:cNvPr id="3" name="Rectangle 2">
            <a:extLst>
              <a:ext uri="{FF2B5EF4-FFF2-40B4-BE49-F238E27FC236}">
                <a16:creationId xmlns:a16="http://schemas.microsoft.com/office/drawing/2014/main" id="{DA13B5D1-C2A5-4766-B46F-8367836D8009}"/>
              </a:ext>
            </a:extLst>
          </p:cNvPr>
          <p:cNvSpPr/>
          <p:nvPr/>
        </p:nvSpPr>
        <p:spPr>
          <a:xfrm>
            <a:off x="4638261" y="4365010"/>
            <a:ext cx="7474226" cy="2492990"/>
          </a:xfrm>
          <a:prstGeom prst="rect">
            <a:avLst/>
          </a:prstGeom>
        </p:spPr>
        <p:txBody>
          <a:bodyPr wrap="square">
            <a:spAutoFit/>
          </a:bodyPr>
          <a:lstStyle/>
          <a:p>
            <a:r>
              <a:rPr lang="en-US" b="1" dirty="0"/>
              <a:t>Thomas later wrote, “After arriving home … I showed my wife the sixteen pages of the Book of Mormon … with which she was well pleased, believing it to be the work of God.” </a:t>
            </a:r>
          </a:p>
          <a:p>
            <a:endParaRPr lang="en-US" b="1" dirty="0"/>
          </a:p>
          <a:p>
            <a:r>
              <a:rPr lang="en-US" b="1" dirty="0"/>
              <a:t>About a year later, after learning about the organization of the Church, Thomas and his family moved to Palmyra. While living in the area he was baptized near Fayette and ordained an elder by Oliver Cowdery in September 1830.</a:t>
            </a:r>
          </a:p>
          <a:p>
            <a:r>
              <a:rPr lang="en-US" sz="1200" dirty="0"/>
              <a:t>Thomas B. Marsh</a:t>
            </a:r>
          </a:p>
        </p:txBody>
      </p:sp>
      <p:pic>
        <p:nvPicPr>
          <p:cNvPr id="1026" name="Picture 2" descr="Image result for Thomas B Marsh">
            <a:extLst>
              <a:ext uri="{FF2B5EF4-FFF2-40B4-BE49-F238E27FC236}">
                <a16:creationId xmlns:a16="http://schemas.microsoft.com/office/drawing/2014/main" id="{9D2CB7EC-4DC9-4898-BF5E-3EFCBBA0D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365010"/>
            <a:ext cx="1775791" cy="236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7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31AED2-EE47-4AC9-96BE-0854E36367E7}"/>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81200" y="1447800"/>
            <a:ext cx="4572000" cy="4154984"/>
          </a:xfrm>
          <a:prstGeom prst="rect">
            <a:avLst/>
          </a:prstGeom>
        </p:spPr>
        <p:txBody>
          <a:bodyPr>
            <a:spAutoFit/>
          </a:bodyPr>
          <a:lstStyle/>
          <a:p>
            <a:pPr fontAlgn="base"/>
            <a:r>
              <a:rPr lang="en-US" sz="2400" dirty="0"/>
              <a:t>What blessings would come to those whom Thomas would teach?</a:t>
            </a:r>
          </a:p>
          <a:p>
            <a:pPr fontAlgn="base"/>
            <a:endParaRPr lang="en-US" sz="2400" dirty="0"/>
          </a:p>
          <a:p>
            <a:pPr fontAlgn="base"/>
            <a:r>
              <a:rPr lang="en-US" sz="2400" dirty="0"/>
              <a:t>How would Thomas be blessed for his missionary service?</a:t>
            </a:r>
          </a:p>
          <a:p>
            <a:pPr fontAlgn="base"/>
            <a:endParaRPr lang="en-US" sz="2400" dirty="0"/>
          </a:p>
          <a:p>
            <a:pPr fontAlgn="base"/>
            <a:r>
              <a:rPr lang="en-US" sz="2400" dirty="0"/>
              <a:t>How would his family be blessed?</a:t>
            </a:r>
          </a:p>
          <a:p>
            <a:pPr fontAlgn="base"/>
            <a:endParaRPr lang="en-US" sz="2400" dirty="0"/>
          </a:p>
          <a:p>
            <a:pPr fontAlgn="base"/>
            <a:r>
              <a:rPr lang="en-US" sz="2400" dirty="0"/>
              <a:t>How has another person’s missionary service blessed your life or the life of someone you know?</a:t>
            </a:r>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latin typeface="Colonna MT" pitchFamily="82" charset="0"/>
              </a:rPr>
              <a:t>Blessings of Missionary Work</a:t>
            </a:r>
          </a:p>
        </p:txBody>
      </p:sp>
      <p:pic>
        <p:nvPicPr>
          <p:cNvPr id="6" name="Picture 5" descr="100_1191.JPG"/>
          <p:cNvPicPr>
            <a:picLocks noChangeAspect="1"/>
          </p:cNvPicPr>
          <p:nvPr/>
        </p:nvPicPr>
        <p:blipFill>
          <a:blip r:embed="rId2" cstate="print"/>
          <a:stretch>
            <a:fillRect/>
          </a:stretch>
        </p:blipFill>
        <p:spPr>
          <a:xfrm>
            <a:off x="6705600" y="3657600"/>
            <a:ext cx="3454400" cy="2590800"/>
          </a:xfrm>
          <a:prstGeom prst="rect">
            <a:avLst/>
          </a:prstGeom>
        </p:spPr>
      </p:pic>
      <p:sp>
        <p:nvSpPr>
          <p:cNvPr id="7" name="TextBox 6"/>
          <p:cNvSpPr txBox="1"/>
          <p:nvPr/>
        </p:nvSpPr>
        <p:spPr>
          <a:xfrm>
            <a:off x="304800" y="6488668"/>
            <a:ext cx="2743200" cy="369332"/>
          </a:xfrm>
          <a:prstGeom prst="rect">
            <a:avLst/>
          </a:prstGeom>
          <a:noFill/>
        </p:spPr>
        <p:txBody>
          <a:bodyPr wrap="square" rtlCol="0">
            <a:spAutoFit/>
          </a:bodyPr>
          <a:lstStyle/>
          <a:p>
            <a:r>
              <a:rPr lang="en-US" dirty="0"/>
              <a:t>D&amp;C 31:1-2</a:t>
            </a:r>
          </a:p>
        </p:txBody>
      </p:sp>
      <p:pic>
        <p:nvPicPr>
          <p:cNvPr id="9" name="Picture 8">
            <a:extLst>
              <a:ext uri="{FF2B5EF4-FFF2-40B4-BE49-F238E27FC236}">
                <a16:creationId xmlns:a16="http://schemas.microsoft.com/office/drawing/2014/main" id="{2A46A7EE-7D4E-4C45-AE23-92BEE9463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844" y="1016000"/>
            <a:ext cx="3429000" cy="2413000"/>
          </a:xfrm>
          <a:prstGeom prst="rect">
            <a:avLst/>
          </a:prstGeom>
        </p:spPr>
      </p:pic>
      <p:pic>
        <p:nvPicPr>
          <p:cNvPr id="11" name="Picture 2" descr="http://www.uni.edu/becker/anImated%20question%20mark%20.gif">
            <a:extLst>
              <a:ext uri="{FF2B5EF4-FFF2-40B4-BE49-F238E27FC236}">
                <a16:creationId xmlns:a16="http://schemas.microsoft.com/office/drawing/2014/main" id="{481EBD19-1D1D-49CE-A3FE-AAF8F97E63A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064130"/>
            <a:ext cx="1459439" cy="247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3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7B7CFF-3861-4501-A2C8-1D322D7422AE}"/>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02365" y="990601"/>
            <a:ext cx="4707835" cy="3970318"/>
          </a:xfrm>
          <a:prstGeom prst="rect">
            <a:avLst/>
          </a:prstGeom>
        </p:spPr>
        <p:txBody>
          <a:bodyPr wrap="square">
            <a:spAutoFit/>
          </a:bodyPr>
          <a:lstStyle/>
          <a:p>
            <a:r>
              <a:rPr lang="en-US" sz="2000" dirty="0"/>
              <a:t>“As long as Thomas B. Marsh was faithful he was an eloquent speaker. At the time of the troubles in Clay County, Mo., he was elected a member of a committee to lay the grievances of the Saints before the authorities of the State. </a:t>
            </a:r>
          </a:p>
          <a:p>
            <a:endParaRPr lang="en-US" sz="2000" dirty="0"/>
          </a:p>
          <a:p>
            <a:r>
              <a:rPr lang="en-US" sz="2000" dirty="0"/>
              <a:t>On that occasion he spoke so impressively that General Atchison, who was present, shed tears, and the meeting passed resolutions to assist the Saints in finding a new location.”</a:t>
            </a:r>
          </a:p>
          <a:p>
            <a:r>
              <a:rPr lang="en-US" sz="1200" dirty="0"/>
              <a:t>Smith and </a:t>
            </a:r>
            <a:r>
              <a:rPr lang="en-US" sz="1200" dirty="0" err="1"/>
              <a:t>Sjodahl</a:t>
            </a:r>
            <a:endParaRPr lang="en-US" sz="1200" dirty="0"/>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Faithful</a:t>
            </a:r>
          </a:p>
        </p:txBody>
      </p:sp>
      <p:sp>
        <p:nvSpPr>
          <p:cNvPr id="5" name="TextBox 4"/>
          <p:cNvSpPr txBox="1"/>
          <p:nvPr/>
        </p:nvSpPr>
        <p:spPr>
          <a:xfrm>
            <a:off x="152400" y="6488668"/>
            <a:ext cx="2743200" cy="369332"/>
          </a:xfrm>
          <a:prstGeom prst="rect">
            <a:avLst/>
          </a:prstGeom>
          <a:noFill/>
        </p:spPr>
        <p:txBody>
          <a:bodyPr wrap="square" rtlCol="0">
            <a:spAutoFit/>
          </a:bodyPr>
          <a:lstStyle/>
          <a:p>
            <a:r>
              <a:rPr lang="en-US" dirty="0"/>
              <a:t>D&amp;C 31:3-4</a:t>
            </a:r>
          </a:p>
        </p:txBody>
      </p:sp>
      <p:sp>
        <p:nvSpPr>
          <p:cNvPr id="6" name="Rectangle 5"/>
          <p:cNvSpPr/>
          <p:nvPr/>
        </p:nvSpPr>
        <p:spPr>
          <a:xfrm>
            <a:off x="5361444" y="4743738"/>
            <a:ext cx="4918930" cy="1661993"/>
          </a:xfrm>
          <a:prstGeom prst="rect">
            <a:avLst/>
          </a:prstGeom>
        </p:spPr>
        <p:txBody>
          <a:bodyPr wrap="square">
            <a:spAutoFit/>
          </a:bodyPr>
          <a:lstStyle/>
          <a:p>
            <a:r>
              <a:rPr lang="en-US" dirty="0"/>
              <a:t>If we daily exercise faith, meekness, charity, and lowliness in heart, confessing that Jesus is the Christ, and accepting His Atonement, we will be blessed with the strength and hope to face and overcome the trials and pains of this life.</a:t>
            </a:r>
          </a:p>
          <a:p>
            <a:pPr fontAlgn="base"/>
            <a:r>
              <a:rPr lang="en-US" sz="1200" dirty="0"/>
              <a:t>Elder </a:t>
            </a:r>
            <a:r>
              <a:rPr lang="en-US" sz="1200" dirty="0" err="1"/>
              <a:t>Adhemar</a:t>
            </a:r>
            <a:r>
              <a:rPr lang="en-US" sz="1200" dirty="0"/>
              <a:t> </a:t>
            </a:r>
            <a:r>
              <a:rPr lang="en-US" sz="1200" dirty="0" err="1"/>
              <a:t>Damiani</a:t>
            </a:r>
            <a:endParaRPr lang="en-US" sz="1200" dirty="0"/>
          </a:p>
        </p:txBody>
      </p:sp>
      <p:pic>
        <p:nvPicPr>
          <p:cNvPr id="2050" name="Picture 2" descr="https://www.lds.org/bc/content/ldsorg/church/news/07/18/580%20Damiani.jpg">
            <a:extLst>
              <a:ext uri="{FF2B5EF4-FFF2-40B4-BE49-F238E27FC236}">
                <a16:creationId xmlns:a16="http://schemas.microsoft.com/office/drawing/2014/main" id="{958A06A1-5A35-439D-9122-FC938BD10E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71" t="612" r="24333" b="1839"/>
          <a:stretch/>
        </p:blipFill>
        <p:spPr bwMode="auto">
          <a:xfrm>
            <a:off x="10280374" y="4743738"/>
            <a:ext cx="1689652" cy="17449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E49A005-4274-475D-8981-8AFEC3DDF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835" y="990601"/>
            <a:ext cx="3429000" cy="2971800"/>
          </a:xfrm>
          <a:prstGeom prst="rect">
            <a:avLst/>
          </a:prstGeom>
        </p:spPr>
      </p:pic>
    </p:spTree>
    <p:extLst>
      <p:ext uri="{BB962C8B-B14F-4D97-AF65-F5344CB8AC3E}">
        <p14:creationId xmlns:p14="http://schemas.microsoft.com/office/powerpoint/2010/main" val="418520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810881-8C58-4D17-AE67-2DE83A65A6E3}"/>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81200" y="990601"/>
            <a:ext cx="3429000" cy="646331"/>
          </a:xfrm>
          <a:prstGeom prst="rect">
            <a:avLst/>
          </a:prstGeom>
        </p:spPr>
        <p:txBody>
          <a:bodyPr wrap="square">
            <a:spAutoFit/>
          </a:bodyPr>
          <a:lstStyle/>
          <a:p>
            <a:r>
              <a:rPr lang="en-US" dirty="0"/>
              <a:t>The success of the servant is based on his efforts; D&amp;C 31:5</a:t>
            </a:r>
            <a:endParaRPr lang="en-US" sz="1200" dirty="0"/>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Thrust In Your Sickle</a:t>
            </a:r>
          </a:p>
        </p:txBody>
      </p:sp>
      <p:sp>
        <p:nvSpPr>
          <p:cNvPr id="5" name="TextBox 4"/>
          <p:cNvSpPr txBox="1"/>
          <p:nvPr/>
        </p:nvSpPr>
        <p:spPr>
          <a:xfrm>
            <a:off x="0" y="6408002"/>
            <a:ext cx="2743200" cy="369332"/>
          </a:xfrm>
          <a:prstGeom prst="rect">
            <a:avLst/>
          </a:prstGeom>
          <a:noFill/>
        </p:spPr>
        <p:txBody>
          <a:bodyPr wrap="square" rtlCol="0">
            <a:spAutoFit/>
          </a:bodyPr>
          <a:lstStyle/>
          <a:p>
            <a:r>
              <a:rPr lang="en-US" dirty="0"/>
              <a:t>D&amp;C 31:5-6</a:t>
            </a:r>
          </a:p>
        </p:txBody>
      </p:sp>
      <p:sp>
        <p:nvSpPr>
          <p:cNvPr id="6" name="Rectangle 5"/>
          <p:cNvSpPr/>
          <p:nvPr/>
        </p:nvSpPr>
        <p:spPr>
          <a:xfrm>
            <a:off x="3124200" y="1828800"/>
            <a:ext cx="3429000" cy="923330"/>
          </a:xfrm>
          <a:prstGeom prst="rect">
            <a:avLst/>
          </a:prstGeom>
        </p:spPr>
        <p:txBody>
          <a:bodyPr wrap="square">
            <a:spAutoFit/>
          </a:bodyPr>
          <a:lstStyle/>
          <a:p>
            <a:pPr algn="ctr"/>
            <a:r>
              <a:rPr lang="en-US" dirty="0"/>
              <a:t>The Church is to be strengthened and prepared through the gathering.</a:t>
            </a:r>
            <a:endParaRPr lang="en-US" sz="1200" dirty="0"/>
          </a:p>
        </p:txBody>
      </p:sp>
      <p:sp>
        <p:nvSpPr>
          <p:cNvPr id="7" name="Rectangle 6"/>
          <p:cNvSpPr/>
          <p:nvPr/>
        </p:nvSpPr>
        <p:spPr>
          <a:xfrm>
            <a:off x="5029200" y="3318570"/>
            <a:ext cx="5638800" cy="3539430"/>
          </a:xfrm>
          <a:prstGeom prst="rect">
            <a:avLst/>
          </a:prstGeom>
          <a:ln>
            <a:noFill/>
          </a:ln>
        </p:spPr>
        <p:txBody>
          <a:bodyPr wrap="square">
            <a:spAutoFit/>
          </a:bodyPr>
          <a:lstStyle/>
          <a:p>
            <a:pPr algn="ctr" fontAlgn="base"/>
            <a:r>
              <a:rPr lang="en-US" sz="4000" b="1" dirty="0">
                <a:latin typeface="Colonna MT" pitchFamily="82" charset="0"/>
              </a:rPr>
              <a:t>“The field is white already to harvest” </a:t>
            </a:r>
          </a:p>
          <a:p>
            <a:pPr fontAlgn="base"/>
            <a:endParaRPr lang="en-US" dirty="0"/>
          </a:p>
          <a:p>
            <a:pPr fontAlgn="base"/>
            <a:r>
              <a:rPr lang="en-US" dirty="0"/>
              <a:t>1. This is the last time servants will be called. (It is the eleventh hour of mortal time before the Second Coming.)</a:t>
            </a:r>
          </a:p>
          <a:p>
            <a:pPr fontAlgn="base"/>
            <a:endParaRPr lang="en-US" dirty="0"/>
          </a:p>
          <a:p>
            <a:pPr fontAlgn="base"/>
            <a:r>
              <a:rPr lang="en-US" dirty="0"/>
              <a:t>2. The servants are to labor and reap with all their might.</a:t>
            </a:r>
          </a:p>
          <a:p>
            <a:pPr fontAlgn="base"/>
            <a:endParaRPr lang="en-US" dirty="0"/>
          </a:p>
          <a:p>
            <a:pPr fontAlgn="base"/>
            <a:r>
              <a:rPr lang="en-US" dirty="0"/>
              <a:t>3. The faithful will receive great blessings.</a:t>
            </a:r>
          </a:p>
          <a:p>
            <a:pPr fontAlgn="base"/>
            <a:r>
              <a:rPr lang="en-US" dirty="0"/>
              <a:t>See also D&amp;C 33:3</a:t>
            </a:r>
          </a:p>
        </p:txBody>
      </p:sp>
      <p:pic>
        <p:nvPicPr>
          <p:cNvPr id="9" name="Picture 8" descr="HPIM1267.JPG"/>
          <p:cNvPicPr>
            <a:picLocks noChangeAspect="1"/>
          </p:cNvPicPr>
          <p:nvPr/>
        </p:nvPicPr>
        <p:blipFill>
          <a:blip r:embed="rId2" cstate="print"/>
          <a:stretch>
            <a:fillRect/>
          </a:stretch>
        </p:blipFill>
        <p:spPr>
          <a:xfrm>
            <a:off x="6629400" y="914401"/>
            <a:ext cx="3200400" cy="2385391"/>
          </a:xfrm>
          <a:prstGeom prst="rect">
            <a:avLst/>
          </a:prstGeom>
        </p:spPr>
      </p:pic>
      <p:pic>
        <p:nvPicPr>
          <p:cNvPr id="11" name="Picture 10">
            <a:extLst>
              <a:ext uri="{FF2B5EF4-FFF2-40B4-BE49-F238E27FC236}">
                <a16:creationId xmlns:a16="http://schemas.microsoft.com/office/drawing/2014/main" id="{7B8AE034-4239-46B9-A3F1-703C59319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02" y="3251389"/>
            <a:ext cx="3912995" cy="2608663"/>
          </a:xfrm>
          <a:prstGeom prst="rect">
            <a:avLst/>
          </a:prstGeom>
        </p:spPr>
      </p:pic>
    </p:spTree>
    <p:extLst>
      <p:ext uri="{BB962C8B-B14F-4D97-AF65-F5344CB8AC3E}">
        <p14:creationId xmlns:p14="http://schemas.microsoft.com/office/powerpoint/2010/main" val="13833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A35C40-FF56-48AC-B57D-349776FF75C8}"/>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Be Patient</a:t>
            </a:r>
          </a:p>
        </p:txBody>
      </p:sp>
      <p:sp>
        <p:nvSpPr>
          <p:cNvPr id="5" name="TextBox 4"/>
          <p:cNvSpPr txBox="1"/>
          <p:nvPr/>
        </p:nvSpPr>
        <p:spPr>
          <a:xfrm>
            <a:off x="152400" y="6473687"/>
            <a:ext cx="2743200" cy="369332"/>
          </a:xfrm>
          <a:prstGeom prst="rect">
            <a:avLst/>
          </a:prstGeom>
          <a:noFill/>
        </p:spPr>
        <p:txBody>
          <a:bodyPr wrap="square" rtlCol="0">
            <a:spAutoFit/>
          </a:bodyPr>
          <a:lstStyle/>
          <a:p>
            <a:r>
              <a:rPr lang="en-US" dirty="0"/>
              <a:t>D&amp;C 31:9</a:t>
            </a:r>
          </a:p>
        </p:txBody>
      </p:sp>
      <p:pic>
        <p:nvPicPr>
          <p:cNvPr id="6" name="Picture 5">
            <a:extLst>
              <a:ext uri="{FF2B5EF4-FFF2-40B4-BE49-F238E27FC236}">
                <a16:creationId xmlns:a16="http://schemas.microsoft.com/office/drawing/2014/main" id="{084E9B52-B887-47E3-B0BC-01F62D0E1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418" y="988200"/>
            <a:ext cx="2590800" cy="2560320"/>
          </a:xfrm>
          <a:prstGeom prst="rect">
            <a:avLst/>
          </a:prstGeom>
        </p:spPr>
      </p:pic>
      <p:pic>
        <p:nvPicPr>
          <p:cNvPr id="8" name="Picture 7">
            <a:extLst>
              <a:ext uri="{FF2B5EF4-FFF2-40B4-BE49-F238E27FC236}">
                <a16:creationId xmlns:a16="http://schemas.microsoft.com/office/drawing/2014/main" id="{AAD95274-3271-4478-88AC-D77BD83D7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794" y="988200"/>
            <a:ext cx="3213100" cy="2133600"/>
          </a:xfrm>
          <a:prstGeom prst="rect">
            <a:avLst/>
          </a:prstGeom>
        </p:spPr>
      </p:pic>
      <p:pic>
        <p:nvPicPr>
          <p:cNvPr id="11" name="Picture 10">
            <a:extLst>
              <a:ext uri="{FF2B5EF4-FFF2-40B4-BE49-F238E27FC236}">
                <a16:creationId xmlns:a16="http://schemas.microsoft.com/office/drawing/2014/main" id="{35A0D721-922A-453B-B178-BBEC5526B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869" y="3989874"/>
            <a:ext cx="4486275" cy="2105025"/>
          </a:xfrm>
          <a:prstGeom prst="rect">
            <a:avLst/>
          </a:prstGeom>
        </p:spPr>
      </p:pic>
      <p:pic>
        <p:nvPicPr>
          <p:cNvPr id="13" name="Picture 12">
            <a:extLst>
              <a:ext uri="{FF2B5EF4-FFF2-40B4-BE49-F238E27FC236}">
                <a16:creationId xmlns:a16="http://schemas.microsoft.com/office/drawing/2014/main" id="{D327DD7D-DE9B-4AA0-A1C2-5D77337113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0288" y="3324244"/>
            <a:ext cx="2409825" cy="3048000"/>
          </a:xfrm>
          <a:prstGeom prst="rect">
            <a:avLst/>
          </a:prstGeom>
        </p:spPr>
      </p:pic>
    </p:spTree>
    <p:extLst>
      <p:ext uri="{BB962C8B-B14F-4D97-AF65-F5344CB8AC3E}">
        <p14:creationId xmlns:p14="http://schemas.microsoft.com/office/powerpoint/2010/main" val="185832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60655-E175-4642-A8E9-703D8527071C}"/>
              </a:ext>
            </a:extLst>
          </p:cNvPr>
          <p:cNvSpPr/>
          <p:nvPr/>
        </p:nvSpPr>
        <p:spPr>
          <a:xfrm>
            <a:off x="0" y="0"/>
            <a:ext cx="12192000" cy="6858000"/>
          </a:xfrm>
          <a:prstGeom prst="rect">
            <a:avLst/>
          </a:prstGeom>
          <a:gradFill>
            <a:gsLst>
              <a:gs pos="32000">
                <a:schemeClr val="accent3">
                  <a:lumMod val="40000"/>
                  <a:lumOff val="60000"/>
                </a:schemeClr>
              </a:gs>
              <a:gs pos="74000">
                <a:schemeClr val="accent1">
                  <a:lumMod val="40000"/>
                  <a:lumOff val="60000"/>
                </a:schemeClr>
              </a:gs>
              <a:gs pos="5000">
                <a:srgbClr val="FFFFCC"/>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latin typeface="Colonna MT" pitchFamily="82" charset="0"/>
              </a:rPr>
              <a:t>Revile Not</a:t>
            </a:r>
          </a:p>
        </p:txBody>
      </p:sp>
      <p:sp>
        <p:nvSpPr>
          <p:cNvPr id="5" name="TextBox 4"/>
          <p:cNvSpPr txBox="1"/>
          <p:nvPr/>
        </p:nvSpPr>
        <p:spPr>
          <a:xfrm>
            <a:off x="152400" y="6458995"/>
            <a:ext cx="2743200" cy="369332"/>
          </a:xfrm>
          <a:prstGeom prst="rect">
            <a:avLst/>
          </a:prstGeom>
          <a:noFill/>
        </p:spPr>
        <p:txBody>
          <a:bodyPr wrap="square" rtlCol="0">
            <a:spAutoFit/>
          </a:bodyPr>
          <a:lstStyle/>
          <a:p>
            <a:r>
              <a:rPr lang="en-US" dirty="0"/>
              <a:t>D&amp;C 31:9</a:t>
            </a:r>
          </a:p>
        </p:txBody>
      </p:sp>
      <p:pic>
        <p:nvPicPr>
          <p:cNvPr id="6" name="Picture 5">
            <a:extLst>
              <a:ext uri="{FF2B5EF4-FFF2-40B4-BE49-F238E27FC236}">
                <a16:creationId xmlns:a16="http://schemas.microsoft.com/office/drawing/2014/main" id="{6E981BBB-5D13-4376-BD7B-8099F0691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47" y="1055540"/>
            <a:ext cx="3541776" cy="2365248"/>
          </a:xfrm>
          <a:prstGeom prst="rect">
            <a:avLst/>
          </a:prstGeom>
        </p:spPr>
      </p:pic>
      <p:pic>
        <p:nvPicPr>
          <p:cNvPr id="8" name="Picture 7">
            <a:extLst>
              <a:ext uri="{FF2B5EF4-FFF2-40B4-BE49-F238E27FC236}">
                <a16:creationId xmlns:a16="http://schemas.microsoft.com/office/drawing/2014/main" id="{4CA1DE12-2507-4F9C-9726-BF887DFDC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602" y="2568603"/>
            <a:ext cx="3737172" cy="2828789"/>
          </a:xfrm>
          <a:prstGeom prst="rect">
            <a:avLst/>
          </a:prstGeom>
        </p:spPr>
      </p:pic>
      <p:pic>
        <p:nvPicPr>
          <p:cNvPr id="11" name="Picture 10">
            <a:extLst>
              <a:ext uri="{FF2B5EF4-FFF2-40B4-BE49-F238E27FC236}">
                <a16:creationId xmlns:a16="http://schemas.microsoft.com/office/drawing/2014/main" id="{27F6CED6-902D-441F-A8C2-C464857F4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439" y="3600054"/>
            <a:ext cx="2942895" cy="2942895"/>
          </a:xfrm>
          <a:prstGeom prst="rect">
            <a:avLst/>
          </a:prstGeom>
        </p:spPr>
      </p:pic>
    </p:spTree>
    <p:extLst>
      <p:ext uri="{BB962C8B-B14F-4D97-AF65-F5344CB8AC3E}">
        <p14:creationId xmlns:p14="http://schemas.microsoft.com/office/powerpoint/2010/main" val="380900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3399</Words>
  <Application>Microsoft Office PowerPoint</Application>
  <PresentationFormat>Widescreen</PresentationFormat>
  <Paragraphs>196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 Light</vt:lpstr>
      <vt:lpstr>Colonna MT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2018-05-01T15:04:48Z</dcterms:created>
  <dcterms:modified xsi:type="dcterms:W3CDTF">2020-07-09T14:33:15Z</dcterms:modified>
</cp:coreProperties>
</file>