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1" r:id="rId5"/>
    <p:sldId id="262" r:id="rId6"/>
    <p:sldId id="263" r:id="rId7"/>
    <p:sldId id="264" r:id="rId8"/>
    <p:sldId id="265" r:id="rId9"/>
    <p:sldId id="266" r:id="rId10"/>
    <p:sldId id="267" r:id="rId11"/>
    <p:sldId id="269" r:id="rId12"/>
    <p:sldId id="270" r:id="rId13"/>
    <p:sldId id="271" r:id="rId14"/>
    <p:sldId id="272" r:id="rId15"/>
    <p:sldId id="273" r:id="rId16"/>
    <p:sldId id="275" r:id="rId17"/>
    <p:sldId id="276" r:id="rId18"/>
    <p:sldId id="278" r:id="rId19"/>
    <p:sldId id="277" r:id="rId20"/>
    <p:sldId id="258" r:id="rId21"/>
    <p:sldId id="279" r:id="rId22"/>
    <p:sldId id="274"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Colonna MT" panose="04020805060202030203" pitchFamily="82" charset="0"/>
      <p:regular r:id="rId30"/>
    </p:embeddedFont>
    <p:embeddedFont>
      <p:font typeface="Comic Sans MS" panose="030F0702030302020204" pitchFamily="66" charset="0"/>
      <p:regular r:id="rId31"/>
      <p:bold r:id="rId32"/>
      <p:italic r:id="rId33"/>
      <p:boldItalic r:id="rId34"/>
    </p:embeddedFont>
    <p:embeddedFont>
      <p:font typeface="Franklin Gothic Demi" panose="020B070302010202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64" d="100"/>
          <a:sy n="64" d="100"/>
        </p:scale>
        <p:origin x="640"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E4485-7F7C-439A-A888-18D9F585F5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323C09-8DE8-4AD8-9D7C-5FE05FD43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5E8768-74F5-459A-85D9-81BD80D7FED6}"/>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9E52C427-3E33-4711-A0FB-208E7BA40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BF67C-D9F8-40E4-8757-FFDF5A09E31C}"/>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454373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52E03-3C38-4DD1-A831-3D5164109D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449AF3-54A5-49F1-B204-04F0F6F06E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BC21E8-CC02-40D8-9F4B-B39BA3BBC868}"/>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83F6339E-7468-463E-92FF-3C5E7FAEA4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73C8D7-F686-4295-98C0-01FA8D2BFD62}"/>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29082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EE57B1-6D0C-4780-9B8F-684FC110A2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154D65-8636-4783-ACF4-19B4379EA16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4ECBA-6F77-4915-97C8-6CD291213FFC}"/>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63290D88-2E91-42F9-9329-151ADEFE45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13616-9D7A-4E60-9A12-CBC18179E357}"/>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725633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ADC1-6C67-4C1A-97E8-9E95FB60C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BD0808-5C95-4DE5-A8A5-0B4B00EEAF1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2EDB63-7E56-4E6A-A4EB-04A93DCC7CC7}"/>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ED1235CB-8C47-4F60-BE81-4E40736072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28903-E552-44DE-B9C3-B75ECBC5DB0E}"/>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260423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53AA-E3B7-4B1E-895F-B3AE9858F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3E8132-43D5-4D8D-8505-2E2DDE4874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08A5B3-E1D2-41D7-AB88-9C3758F24864}"/>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50E5CC9E-EADD-47C4-8A43-975B2C3AE3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E1537-5912-4B2B-8879-0206B9121B57}"/>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365537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14BFC-65F9-48DA-9D18-C56E7D202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C22DC-93E2-4FE6-81C8-6F4FE70C1EE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CCCE9A-C36B-4158-8884-637BC9B96A4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F6236-0000-4BFA-B55C-E1F7859C2FAC}"/>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6" name="Footer Placeholder 5">
            <a:extLst>
              <a:ext uri="{FF2B5EF4-FFF2-40B4-BE49-F238E27FC236}">
                <a16:creationId xmlns:a16="http://schemas.microsoft.com/office/drawing/2014/main" id="{F9495412-5BDA-4012-AC84-1BBCD45D18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7B3195-A12C-4AD9-8A5E-9F9B4C6830C6}"/>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4020255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FDA3-DB60-460A-885E-8B2594C89B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D90255-7633-4159-8030-609640953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C6ABD5-697D-4E88-904A-E8CFB8FBA80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BE41E9-3A7F-4249-81FE-0E08521A71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B4E5090-2CA3-4277-AF62-9330892F71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6E0A7-5A35-475F-8A2A-FED0399E25BF}"/>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8" name="Footer Placeholder 7">
            <a:extLst>
              <a:ext uri="{FF2B5EF4-FFF2-40B4-BE49-F238E27FC236}">
                <a16:creationId xmlns:a16="http://schemas.microsoft.com/office/drawing/2014/main" id="{44F926F3-EB2F-4BC5-B1F9-03F6F43B4A4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7D792-2FD2-48AE-A0F9-CA9A6915A5CD}"/>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923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3889-392B-41E9-BA8E-A95B6D0B98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D0076E-2185-4C8C-8759-AF7A813729A4}"/>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4" name="Footer Placeholder 3">
            <a:extLst>
              <a:ext uri="{FF2B5EF4-FFF2-40B4-BE49-F238E27FC236}">
                <a16:creationId xmlns:a16="http://schemas.microsoft.com/office/drawing/2014/main" id="{3718B567-B1AD-43D2-B4B5-2A2454DFB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EFC7B7-E129-4875-83D3-2477489980BE}"/>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66995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0A4B63-EFA5-4C51-8871-8AE598C6DAA8}"/>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3" name="Footer Placeholder 2">
            <a:extLst>
              <a:ext uri="{FF2B5EF4-FFF2-40B4-BE49-F238E27FC236}">
                <a16:creationId xmlns:a16="http://schemas.microsoft.com/office/drawing/2014/main" id="{92A8846F-52E6-46F9-9EE0-551EF424C6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CB0DCA-A24F-4ED9-BBD6-DC21A12D9153}"/>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2583273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35F4F-0F45-4EF9-A658-00D858115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674DA7-32E7-4F2D-A8AD-0973C8AA9D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E856BD-D61E-48B8-AE4F-1ED624669A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62F421-7FEA-4C7F-8953-584193CFC5C8}"/>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6" name="Footer Placeholder 5">
            <a:extLst>
              <a:ext uri="{FF2B5EF4-FFF2-40B4-BE49-F238E27FC236}">
                <a16:creationId xmlns:a16="http://schemas.microsoft.com/office/drawing/2014/main" id="{88EB7A41-1092-45D6-B18A-010D65C532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7692-E5D2-47F8-889C-C1209B3D9916}"/>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18084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26435-1313-4027-B81A-7A9FC03883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2207F-9B2C-4247-9400-55A50B927C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0A833-1AED-409E-B603-4AD45E9C8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0D7B70-FB59-4131-8D94-EFBFB7CF8E8D}"/>
              </a:ext>
            </a:extLst>
          </p:cNvPr>
          <p:cNvSpPr>
            <a:spLocks noGrp="1"/>
          </p:cNvSpPr>
          <p:nvPr>
            <p:ph type="dt" sz="half" idx="10"/>
          </p:nvPr>
        </p:nvSpPr>
        <p:spPr/>
        <p:txBody>
          <a:bodyPr/>
          <a:lstStyle/>
          <a:p>
            <a:fld id="{36E6B140-AC63-4C6D-884D-D68454CD2E8A}" type="datetimeFigureOut">
              <a:rPr lang="en-US" smtClean="0"/>
              <a:t>7/9/2020</a:t>
            </a:fld>
            <a:endParaRPr lang="en-US"/>
          </a:p>
        </p:txBody>
      </p:sp>
      <p:sp>
        <p:nvSpPr>
          <p:cNvPr id="6" name="Footer Placeholder 5">
            <a:extLst>
              <a:ext uri="{FF2B5EF4-FFF2-40B4-BE49-F238E27FC236}">
                <a16:creationId xmlns:a16="http://schemas.microsoft.com/office/drawing/2014/main" id="{0738A67B-3486-41F5-8651-6AD51D539A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916510-52F4-412A-B063-1E2E5EAF1199}"/>
              </a:ext>
            </a:extLst>
          </p:cNvPr>
          <p:cNvSpPr>
            <a:spLocks noGrp="1"/>
          </p:cNvSpPr>
          <p:nvPr>
            <p:ph type="sldNum" sz="quarter" idx="12"/>
          </p:nvPr>
        </p:nvSpPr>
        <p:spPr/>
        <p:txBody>
          <a:bodyPr/>
          <a:lstStyle/>
          <a:p>
            <a:fld id="{709970BF-8CD7-49C3-B223-A5C6112281BE}" type="slidenum">
              <a:rPr lang="en-US" smtClean="0"/>
              <a:t>‹#›</a:t>
            </a:fld>
            <a:endParaRPr lang="en-US"/>
          </a:p>
        </p:txBody>
      </p:sp>
    </p:spTree>
    <p:extLst>
      <p:ext uri="{BB962C8B-B14F-4D97-AF65-F5344CB8AC3E}">
        <p14:creationId xmlns:p14="http://schemas.microsoft.com/office/powerpoint/2010/main" val="246526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44E6C8-0612-471A-AF0C-EB5B5D467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8989BD-1DD2-4E8C-A68A-9F550929A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03BD74-1C63-4176-AED5-32E5BA1BB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6B140-AC63-4C6D-884D-D68454CD2E8A}" type="datetimeFigureOut">
              <a:rPr lang="en-US" smtClean="0"/>
              <a:t>7/9/2020</a:t>
            </a:fld>
            <a:endParaRPr lang="en-US"/>
          </a:p>
        </p:txBody>
      </p:sp>
      <p:sp>
        <p:nvSpPr>
          <p:cNvPr id="5" name="Footer Placeholder 4">
            <a:extLst>
              <a:ext uri="{FF2B5EF4-FFF2-40B4-BE49-F238E27FC236}">
                <a16:creationId xmlns:a16="http://schemas.microsoft.com/office/drawing/2014/main" id="{A8C4354E-D582-457E-BC09-B36F7D2DA1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661B1D-A130-4BE3-B4E4-A7777EB72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970BF-8CD7-49C3-B223-A5C6112281BE}" type="slidenum">
              <a:rPr lang="en-US" smtClean="0"/>
              <a:t>‹#›</a:t>
            </a:fld>
            <a:endParaRPr lang="en-US"/>
          </a:p>
        </p:txBody>
      </p:sp>
    </p:spTree>
    <p:extLst>
      <p:ext uri="{BB962C8B-B14F-4D97-AF65-F5344CB8AC3E}">
        <p14:creationId xmlns:p14="http://schemas.microsoft.com/office/powerpoint/2010/main" val="289213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mormonnewsroom.org/facts-and-statistics/country/austria"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www.lds.org/scriptures/nt/matt/25.1-13?lang=eng" TargetMode="External"/><Relationship Id="rId2" Type="http://schemas.openxmlformats.org/officeDocument/2006/relationships/hyperlink" Target="http://www.cbn.com/spirituallife/BibleStudyAndTheology/jewishroots/Hearing_Shofar_Jews_For_Jesus.aspx" TargetMode="External"/><Relationship Id="rId1" Type="http://schemas.openxmlformats.org/officeDocument/2006/relationships/slideLayout" Target="../slideLayouts/slideLayout7.xml"/><Relationship Id="rId4" Type="http://schemas.openxmlformats.org/officeDocument/2006/relationships/hyperlink" Target="https://www.lds.org/scriptures/nt/matt/20.1-16?lang=e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C7212D-EA16-4146-8590-63F5095D27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2581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7371D8-5859-40F5-ABCD-8FE75FEF7B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7316" y="6488667"/>
            <a:ext cx="4572000" cy="369332"/>
          </a:xfrm>
          <a:prstGeom prst="rect">
            <a:avLst/>
          </a:prstGeom>
          <a:noFill/>
        </p:spPr>
        <p:txBody>
          <a:bodyPr wrap="square" rtlCol="0">
            <a:spAutoFit/>
          </a:bodyPr>
          <a:lstStyle/>
          <a:p>
            <a:r>
              <a:rPr lang="en-US" dirty="0"/>
              <a:t>D&amp;C 33:7-8 and John 4:27-42</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The Field is White</a:t>
            </a:r>
          </a:p>
        </p:txBody>
      </p:sp>
      <p:sp>
        <p:nvSpPr>
          <p:cNvPr id="486" name="Rectangle 485"/>
          <p:cNvSpPr/>
          <p:nvPr/>
        </p:nvSpPr>
        <p:spPr>
          <a:xfrm>
            <a:off x="3429000" y="838200"/>
            <a:ext cx="5638800" cy="369332"/>
          </a:xfrm>
          <a:prstGeom prst="rect">
            <a:avLst/>
          </a:prstGeom>
        </p:spPr>
        <p:txBody>
          <a:bodyPr wrap="square">
            <a:spAutoFit/>
          </a:bodyPr>
          <a:lstStyle/>
          <a:p>
            <a:r>
              <a:rPr lang="en-US" b="1" dirty="0"/>
              <a:t>Already to harvest</a:t>
            </a:r>
            <a:endParaRPr lang="en-US" b="1" dirty="0">
              <a:solidFill>
                <a:srgbClr val="FF0000"/>
              </a:solidFill>
            </a:endParaRPr>
          </a:p>
        </p:txBody>
      </p:sp>
      <p:sp>
        <p:nvSpPr>
          <p:cNvPr id="505" name="Rectangle 504"/>
          <p:cNvSpPr/>
          <p:nvPr/>
        </p:nvSpPr>
        <p:spPr>
          <a:xfrm>
            <a:off x="567269" y="1946788"/>
            <a:ext cx="4724400" cy="3139321"/>
          </a:xfrm>
          <a:prstGeom prst="rect">
            <a:avLst/>
          </a:prstGeom>
        </p:spPr>
        <p:txBody>
          <a:bodyPr wrap="square">
            <a:spAutoFit/>
          </a:bodyPr>
          <a:lstStyle/>
          <a:p>
            <a:r>
              <a:rPr lang="en-US" b="1" dirty="0"/>
              <a:t>Jesus was sitting at the famous well, near </a:t>
            </a:r>
            <a:r>
              <a:rPr lang="en-US" b="1" dirty="0" err="1"/>
              <a:t>Sychar</a:t>
            </a:r>
            <a:r>
              <a:rPr lang="en-US" b="1" dirty="0"/>
              <a:t>. He had a gospel conversation with a Samaritan woman and she had gone to tell the people about that conversation.</a:t>
            </a:r>
          </a:p>
          <a:p>
            <a:endParaRPr lang="en-US" b="1" dirty="0"/>
          </a:p>
          <a:p>
            <a:r>
              <a:rPr lang="en-US" b="1" dirty="0"/>
              <a:t>The Samaritans were coming over the fields, and called attention of the disciples to the approaching multitude…</a:t>
            </a:r>
          </a:p>
          <a:p>
            <a:endParaRPr lang="en-US" b="1" dirty="0"/>
          </a:p>
          <a:p>
            <a:r>
              <a:rPr lang="en-US" b="1" dirty="0"/>
              <a:t>This was the beginning of an abundant harvest of souls. </a:t>
            </a:r>
          </a:p>
        </p:txBody>
      </p:sp>
      <p:pic>
        <p:nvPicPr>
          <p:cNvPr id="3" name="Picture 2">
            <a:extLst>
              <a:ext uri="{FF2B5EF4-FFF2-40B4-BE49-F238E27FC236}">
                <a16:creationId xmlns:a16="http://schemas.microsoft.com/office/drawing/2014/main" id="{78A2D741-1A65-4829-9E4D-D320E26950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602" y="838199"/>
            <a:ext cx="3048000" cy="2466975"/>
          </a:xfrm>
          <a:prstGeom prst="rect">
            <a:avLst/>
          </a:prstGeom>
        </p:spPr>
      </p:pic>
      <p:pic>
        <p:nvPicPr>
          <p:cNvPr id="6" name="Picture 5">
            <a:extLst>
              <a:ext uri="{FF2B5EF4-FFF2-40B4-BE49-F238E27FC236}">
                <a16:creationId xmlns:a16="http://schemas.microsoft.com/office/drawing/2014/main" id="{38EE0660-DBCB-4DEE-B52A-B8368C78A4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5338" y="3516448"/>
            <a:ext cx="1938528" cy="2901696"/>
          </a:xfrm>
          <a:prstGeom prst="rect">
            <a:avLst/>
          </a:prstGeom>
        </p:spPr>
      </p:pic>
    </p:spTree>
    <p:extLst>
      <p:ext uri="{BB962C8B-B14F-4D97-AF65-F5344CB8AC3E}">
        <p14:creationId xmlns:p14="http://schemas.microsoft.com/office/powerpoint/2010/main" val="138167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896434E-FF86-414F-AB97-C7FFD62FF8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76981" y="6488667"/>
            <a:ext cx="4572000" cy="369332"/>
          </a:xfrm>
          <a:prstGeom prst="rect">
            <a:avLst/>
          </a:prstGeom>
          <a:noFill/>
        </p:spPr>
        <p:txBody>
          <a:bodyPr wrap="square" rtlCol="0">
            <a:spAutoFit/>
          </a:bodyPr>
          <a:lstStyle/>
          <a:p>
            <a:r>
              <a:rPr lang="en-US" dirty="0"/>
              <a:t>D&amp;C 33:7-10 Smith and </a:t>
            </a:r>
            <a:r>
              <a:rPr lang="en-US" dirty="0" err="1"/>
              <a:t>Sjodahl</a:t>
            </a:r>
            <a:endParaRPr lang="en-US" dirty="0"/>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Open Your Mouths-Prepare the Way</a:t>
            </a:r>
          </a:p>
        </p:txBody>
      </p:sp>
      <p:sp>
        <p:nvSpPr>
          <p:cNvPr id="505" name="Rectangle 504"/>
          <p:cNvSpPr/>
          <p:nvPr/>
        </p:nvSpPr>
        <p:spPr>
          <a:xfrm>
            <a:off x="1828800" y="1524000"/>
            <a:ext cx="4724400" cy="1754326"/>
          </a:xfrm>
          <a:prstGeom prst="rect">
            <a:avLst/>
          </a:prstGeom>
        </p:spPr>
        <p:txBody>
          <a:bodyPr wrap="square">
            <a:spAutoFit/>
          </a:bodyPr>
          <a:lstStyle/>
          <a:p>
            <a:r>
              <a:rPr lang="en-US" b="1" dirty="0"/>
              <a:t>Eastern potentates, when traveling from one part of the kingdom to another, would proclaim their coming and order their subjects to prepare the way for them, by building roads where there were none, if necessary; by leveling hills. </a:t>
            </a:r>
          </a:p>
        </p:txBody>
      </p:sp>
      <p:sp>
        <p:nvSpPr>
          <p:cNvPr id="9" name="Rectangle 8"/>
          <p:cNvSpPr/>
          <p:nvPr/>
        </p:nvSpPr>
        <p:spPr>
          <a:xfrm>
            <a:off x="5715000" y="5105400"/>
            <a:ext cx="4572000" cy="1477328"/>
          </a:xfrm>
          <a:prstGeom prst="rect">
            <a:avLst/>
          </a:prstGeom>
        </p:spPr>
        <p:txBody>
          <a:bodyPr wrap="square">
            <a:spAutoFit/>
          </a:bodyPr>
          <a:lstStyle/>
          <a:p>
            <a:r>
              <a:rPr lang="en-US" b="1" dirty="0"/>
              <a:t>In order to prepare the way of the Lord we need to prepare the path by acknowledging Him and making preparations to receive him. He will not come to reign until all necessary preparations for his coming have been made</a:t>
            </a:r>
          </a:p>
        </p:txBody>
      </p:sp>
      <p:grpSp>
        <p:nvGrpSpPr>
          <p:cNvPr id="2" name="Group 29"/>
          <p:cNvGrpSpPr/>
          <p:nvPr/>
        </p:nvGrpSpPr>
        <p:grpSpPr>
          <a:xfrm>
            <a:off x="7467600" y="609600"/>
            <a:ext cx="2362200" cy="4454434"/>
            <a:chOff x="5943600" y="0"/>
            <a:chExt cx="2362200" cy="4454434"/>
          </a:xfrm>
        </p:grpSpPr>
        <p:grpSp>
          <p:nvGrpSpPr>
            <p:cNvPr id="3" name="Group 10"/>
            <p:cNvGrpSpPr/>
            <p:nvPr/>
          </p:nvGrpSpPr>
          <p:grpSpPr>
            <a:xfrm>
              <a:off x="5943600" y="0"/>
              <a:ext cx="2362200" cy="4454434"/>
              <a:chOff x="838200" y="76200"/>
              <a:chExt cx="2667000" cy="5029200"/>
            </a:xfrm>
          </p:grpSpPr>
          <p:grpSp>
            <p:nvGrpSpPr>
              <p:cNvPr id="4" name="Group 17"/>
              <p:cNvGrpSpPr/>
              <p:nvPr/>
            </p:nvGrpSpPr>
            <p:grpSpPr>
              <a:xfrm flipH="1">
                <a:off x="2209800" y="1447800"/>
                <a:ext cx="1295400" cy="3429000"/>
                <a:chOff x="685800" y="1447800"/>
                <a:chExt cx="1295400" cy="3124200"/>
              </a:xfrm>
            </p:grpSpPr>
            <p:sp>
              <p:nvSpPr>
                <p:cNvPr id="28" name="Bent Arrow 27"/>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28"/>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 name="Group 16"/>
              <p:cNvGrpSpPr/>
              <p:nvPr/>
            </p:nvGrpSpPr>
            <p:grpSpPr>
              <a:xfrm>
                <a:off x="838200" y="1447800"/>
                <a:ext cx="1295400" cy="3429000"/>
                <a:chOff x="685800" y="1447800"/>
                <a:chExt cx="1295400" cy="3429000"/>
              </a:xfrm>
            </p:grpSpPr>
            <p:sp>
              <p:nvSpPr>
                <p:cNvPr id="26" name="Bent Arrow 25"/>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4"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nut 18"/>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6324600" y="1981200"/>
              <a:ext cx="1828800" cy="1323439"/>
            </a:xfrm>
            <a:prstGeom prst="rect">
              <a:avLst/>
            </a:prstGeom>
          </p:spPr>
          <p:txBody>
            <a:bodyPr wrap="square">
              <a:spAutoFit/>
            </a:bodyPr>
            <a:lstStyle/>
            <a:p>
              <a:r>
                <a:rPr lang="en-US" sz="1600" b="1" i="1" dirty="0"/>
                <a:t>If we open our mouths to declare the gospel, the Lord will inspire us with what to say.</a:t>
              </a:r>
              <a:endParaRPr lang="en-US" sz="1600" dirty="0"/>
            </a:p>
          </p:txBody>
        </p:sp>
      </p:grpSp>
      <p:pic>
        <p:nvPicPr>
          <p:cNvPr id="30" name="Picture 2" descr="http://fc09.deviantart.net/fs70/f/2014/074/4/d/mouth_animation_practice_by_chrisily-d7abks6.gif"/>
          <p:cNvPicPr>
            <a:picLocks noChangeAspect="1" noChangeArrowheads="1" noCrop="1"/>
          </p:cNvPicPr>
          <p:nvPr/>
        </p:nvPicPr>
        <p:blipFill>
          <a:blip r:embed="rId3" cstate="print"/>
          <a:srcRect/>
          <a:stretch>
            <a:fillRect/>
          </a:stretch>
        </p:blipFill>
        <p:spPr bwMode="auto">
          <a:xfrm>
            <a:off x="5562601" y="609601"/>
            <a:ext cx="1495425" cy="1187397"/>
          </a:xfrm>
          <a:prstGeom prst="rect">
            <a:avLst/>
          </a:prstGeom>
          <a:noFill/>
        </p:spPr>
      </p:pic>
      <p:pic>
        <p:nvPicPr>
          <p:cNvPr id="8" name="Picture 7">
            <a:extLst>
              <a:ext uri="{FF2B5EF4-FFF2-40B4-BE49-F238E27FC236}">
                <a16:creationId xmlns:a16="http://schemas.microsoft.com/office/drawing/2014/main" id="{6FAB24CC-B1F4-461F-8C5C-AFD7CA4E1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677" y="3454117"/>
            <a:ext cx="3856929" cy="2455070"/>
          </a:xfrm>
          <a:prstGeom prst="rect">
            <a:avLst/>
          </a:prstGeom>
        </p:spPr>
      </p:pic>
    </p:spTree>
    <p:extLst>
      <p:ext uri="{BB962C8B-B14F-4D97-AF65-F5344CB8AC3E}">
        <p14:creationId xmlns:p14="http://schemas.microsoft.com/office/powerpoint/2010/main" val="16201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2000"/>
                                        <p:tgtEl>
                                          <p:spTgt spid="30"/>
                                        </p:tgtEl>
                                      </p:cBhvr>
                                    </p:animEffect>
                                    <p:set>
                                      <p:cBhvr>
                                        <p:cTn id="9" dur="1" fill="hold">
                                          <p:stCondLst>
                                            <p:cond delay="1999"/>
                                          </p:stCondLst>
                                        </p:cTn>
                                        <p:tgtEl>
                                          <p:spTgt spid="30"/>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19C5EE-9991-4A6D-91BF-AEF2AE79D6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86813" y="6414581"/>
            <a:ext cx="4572000" cy="369332"/>
          </a:xfrm>
          <a:prstGeom prst="rect">
            <a:avLst/>
          </a:prstGeom>
          <a:noFill/>
        </p:spPr>
        <p:txBody>
          <a:bodyPr wrap="square" rtlCol="0">
            <a:spAutoFit/>
          </a:bodyPr>
          <a:lstStyle/>
          <a:p>
            <a:r>
              <a:rPr lang="en-US" dirty="0"/>
              <a:t>D&amp;C 33:11-15</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4</a:t>
            </a:r>
            <a:r>
              <a:rPr lang="en-US" sz="4400" baseline="30000" dirty="0">
                <a:latin typeface="Franklin Gothic Demi" pitchFamily="34" charset="0"/>
              </a:rPr>
              <a:t>th</a:t>
            </a:r>
            <a:r>
              <a:rPr lang="en-US" sz="4400" dirty="0">
                <a:latin typeface="Franklin Gothic Demi" pitchFamily="34" charset="0"/>
              </a:rPr>
              <a:t> Article of Faith</a:t>
            </a:r>
          </a:p>
        </p:txBody>
      </p:sp>
      <p:sp>
        <p:nvSpPr>
          <p:cNvPr id="505" name="Rectangle 504"/>
          <p:cNvSpPr/>
          <p:nvPr/>
        </p:nvSpPr>
        <p:spPr>
          <a:xfrm>
            <a:off x="1828800" y="1524000"/>
            <a:ext cx="3810000" cy="2308324"/>
          </a:xfrm>
          <a:prstGeom prst="rect">
            <a:avLst/>
          </a:prstGeom>
        </p:spPr>
        <p:txBody>
          <a:bodyPr wrap="square">
            <a:spAutoFit/>
          </a:bodyPr>
          <a:lstStyle/>
          <a:p>
            <a:r>
              <a:rPr lang="en-US" b="1" dirty="0"/>
              <a:t>Throughout the scriptures we read about Faith, Repentance, Baptism for the remission of sins, and receiving the Holy Ghost.</a:t>
            </a:r>
          </a:p>
          <a:p>
            <a:endParaRPr lang="en-US" b="1" dirty="0"/>
          </a:p>
          <a:p>
            <a:r>
              <a:rPr lang="en-US" b="1" dirty="0"/>
              <a:t>Whenever you see these words in verses they are the essence of the Gospel..it embraces the entire Gospel </a:t>
            </a:r>
          </a:p>
        </p:txBody>
      </p:sp>
      <p:pic>
        <p:nvPicPr>
          <p:cNvPr id="30" name="Picture 29" descr="Article of faith 4.jpg"/>
          <p:cNvPicPr>
            <a:picLocks noChangeAspect="1"/>
          </p:cNvPicPr>
          <p:nvPr/>
        </p:nvPicPr>
        <p:blipFill>
          <a:blip r:embed="rId3" cstate="print"/>
          <a:stretch>
            <a:fillRect/>
          </a:stretch>
        </p:blipFill>
        <p:spPr>
          <a:xfrm>
            <a:off x="6248400" y="990600"/>
            <a:ext cx="4131552" cy="4876800"/>
          </a:xfrm>
          <a:prstGeom prst="rect">
            <a:avLst/>
          </a:prstGeom>
        </p:spPr>
      </p:pic>
    </p:spTree>
    <p:extLst>
      <p:ext uri="{BB962C8B-B14F-4D97-AF65-F5344CB8AC3E}">
        <p14:creationId xmlns:p14="http://schemas.microsoft.com/office/powerpoint/2010/main" val="242363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animEffect transition="in" filter="fade">
                                      <p:cBhvr>
                                        <p:cTn id="9"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805DA6F-BEFF-4E41-A746-9E09E359B5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40558" y="6458522"/>
            <a:ext cx="4572000" cy="369332"/>
          </a:xfrm>
          <a:prstGeom prst="rect">
            <a:avLst/>
          </a:prstGeom>
          <a:noFill/>
        </p:spPr>
        <p:txBody>
          <a:bodyPr wrap="square" rtlCol="0">
            <a:spAutoFit/>
          </a:bodyPr>
          <a:lstStyle/>
          <a:p>
            <a:r>
              <a:rPr lang="en-US" dirty="0"/>
              <a:t>D&amp;C 33:17-18</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Have Your Lamps Trimmed</a:t>
            </a:r>
          </a:p>
        </p:txBody>
      </p:sp>
      <p:sp>
        <p:nvSpPr>
          <p:cNvPr id="505" name="Rectangle 504"/>
          <p:cNvSpPr/>
          <p:nvPr/>
        </p:nvSpPr>
        <p:spPr>
          <a:xfrm>
            <a:off x="1828800" y="838200"/>
            <a:ext cx="3810000" cy="923330"/>
          </a:xfrm>
          <a:prstGeom prst="rect">
            <a:avLst/>
          </a:prstGeom>
        </p:spPr>
        <p:txBody>
          <a:bodyPr wrap="square">
            <a:spAutoFit/>
          </a:bodyPr>
          <a:lstStyle/>
          <a:p>
            <a:r>
              <a:rPr lang="en-US" b="1" dirty="0"/>
              <a:t>To be spiritually prepared and ready at all times for the Second Coming of Jesus Christ</a:t>
            </a:r>
          </a:p>
        </p:txBody>
      </p:sp>
      <p:sp>
        <p:nvSpPr>
          <p:cNvPr id="7" name="Rectangle 6"/>
          <p:cNvSpPr/>
          <p:nvPr/>
        </p:nvSpPr>
        <p:spPr>
          <a:xfrm>
            <a:off x="5181600" y="6248400"/>
            <a:ext cx="4419600" cy="369332"/>
          </a:xfrm>
          <a:prstGeom prst="rect">
            <a:avLst/>
          </a:prstGeom>
        </p:spPr>
        <p:txBody>
          <a:bodyPr wrap="square">
            <a:spAutoFit/>
          </a:bodyPr>
          <a:lstStyle/>
          <a:p>
            <a:r>
              <a:rPr lang="en-US" b="1" dirty="0">
                <a:solidFill>
                  <a:srgbClr val="FF0000"/>
                </a:solidFill>
              </a:rPr>
              <a:t>Parable of the 10 Virgins Matthew 25:1-13</a:t>
            </a:r>
          </a:p>
        </p:txBody>
      </p:sp>
      <p:sp>
        <p:nvSpPr>
          <p:cNvPr id="8" name="Rectangle 7"/>
          <p:cNvSpPr/>
          <p:nvPr/>
        </p:nvSpPr>
        <p:spPr>
          <a:xfrm>
            <a:off x="3581400" y="4800600"/>
            <a:ext cx="6629400" cy="1477328"/>
          </a:xfrm>
          <a:prstGeom prst="rect">
            <a:avLst/>
          </a:prstGeom>
        </p:spPr>
        <p:txBody>
          <a:bodyPr wrap="square">
            <a:spAutoFit/>
          </a:bodyPr>
          <a:lstStyle/>
          <a:p>
            <a:r>
              <a:rPr lang="en-US" b="1" dirty="0"/>
              <a:t>When the hour of the bridegroom’s coming arrived, the virgins arose and trimmed, or prepared, their lamps. It was then that the five foolish virgins discovered they had no oil. This admonition is clearly a warning for the Saints to maintain a state of spiritual readiness as the coming of the Lord draws ever closer.</a:t>
            </a:r>
          </a:p>
        </p:txBody>
      </p:sp>
      <p:pic>
        <p:nvPicPr>
          <p:cNvPr id="3" name="Picture 2">
            <a:extLst>
              <a:ext uri="{FF2B5EF4-FFF2-40B4-BE49-F238E27FC236}">
                <a16:creationId xmlns:a16="http://schemas.microsoft.com/office/drawing/2014/main" id="{15274425-5672-4A3D-BBFB-02E3937FD2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83" y="2070568"/>
            <a:ext cx="3620313" cy="2373629"/>
          </a:xfrm>
          <a:prstGeom prst="rect">
            <a:avLst/>
          </a:prstGeom>
        </p:spPr>
      </p:pic>
      <p:grpSp>
        <p:nvGrpSpPr>
          <p:cNvPr id="10" name="Group 9">
            <a:extLst>
              <a:ext uri="{FF2B5EF4-FFF2-40B4-BE49-F238E27FC236}">
                <a16:creationId xmlns:a16="http://schemas.microsoft.com/office/drawing/2014/main" id="{D32935C3-0EE2-4212-82E7-5FF4B1548591}"/>
              </a:ext>
            </a:extLst>
          </p:cNvPr>
          <p:cNvGrpSpPr/>
          <p:nvPr/>
        </p:nvGrpSpPr>
        <p:grpSpPr>
          <a:xfrm>
            <a:off x="6322200" y="1444943"/>
            <a:ext cx="5417515" cy="3015853"/>
            <a:chOff x="6617168" y="1803400"/>
            <a:chExt cx="4724400" cy="2504757"/>
          </a:xfrm>
        </p:grpSpPr>
        <p:pic>
          <p:nvPicPr>
            <p:cNvPr id="6" name="Picture 5">
              <a:extLst>
                <a:ext uri="{FF2B5EF4-FFF2-40B4-BE49-F238E27FC236}">
                  <a16:creationId xmlns:a16="http://schemas.microsoft.com/office/drawing/2014/main" id="{1232780D-8AC2-4E7A-8D85-2E371866F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7168" y="1803400"/>
              <a:ext cx="4724400" cy="2273300"/>
            </a:xfrm>
            <a:prstGeom prst="rect">
              <a:avLst/>
            </a:prstGeom>
          </p:spPr>
        </p:pic>
        <p:sp>
          <p:nvSpPr>
            <p:cNvPr id="9" name="Rectangle 8">
              <a:extLst>
                <a:ext uri="{FF2B5EF4-FFF2-40B4-BE49-F238E27FC236}">
                  <a16:creationId xmlns:a16="http://schemas.microsoft.com/office/drawing/2014/main" id="{15E3E097-6A14-4056-B048-B5FE320EFAC7}"/>
                </a:ext>
              </a:extLst>
            </p:cNvPr>
            <p:cNvSpPr/>
            <p:nvPr/>
          </p:nvSpPr>
          <p:spPr>
            <a:xfrm>
              <a:off x="7272738" y="4061936"/>
              <a:ext cx="827471" cy="246221"/>
            </a:xfrm>
            <a:prstGeom prst="rect">
              <a:avLst/>
            </a:prstGeom>
          </p:spPr>
          <p:txBody>
            <a:bodyPr wrap="none">
              <a:spAutoFit/>
            </a:bodyPr>
            <a:lstStyle/>
            <a:p>
              <a:r>
                <a:rPr lang="en-US" sz="1000" dirty="0"/>
                <a:t>Gayla Prince</a:t>
              </a:r>
            </a:p>
          </p:txBody>
        </p:sp>
      </p:grpSp>
    </p:spTree>
    <p:extLst>
      <p:ext uri="{BB962C8B-B14F-4D97-AF65-F5344CB8AC3E}">
        <p14:creationId xmlns:p14="http://schemas.microsoft.com/office/powerpoint/2010/main" val="127826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3EEBA560-F752-468A-9660-5E1E5E6AB3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534100" y="6395247"/>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Orson Pratt</a:t>
            </a:r>
          </a:p>
        </p:txBody>
      </p:sp>
      <p:sp>
        <p:nvSpPr>
          <p:cNvPr id="7" name="TextBox 6"/>
          <p:cNvSpPr txBox="1"/>
          <p:nvPr/>
        </p:nvSpPr>
        <p:spPr>
          <a:xfrm>
            <a:off x="137652" y="914401"/>
            <a:ext cx="7939548" cy="5755422"/>
          </a:xfrm>
          <a:prstGeom prst="rect">
            <a:avLst/>
          </a:prstGeom>
          <a:noFill/>
        </p:spPr>
        <p:txBody>
          <a:bodyPr wrap="square" rtlCol="0">
            <a:spAutoFit/>
          </a:bodyPr>
          <a:lstStyle/>
          <a:p>
            <a:r>
              <a:rPr lang="en-US" sz="1600" b="1" dirty="0"/>
              <a:t>He was born September 19, 1811 in Hartford, New York, younger brother of Parley P. Pratt,  and son of Jared and Charity Dickenson Pratt</a:t>
            </a:r>
          </a:p>
          <a:p>
            <a:endParaRPr lang="en-US" sz="1600" b="1" dirty="0"/>
          </a:p>
          <a:p>
            <a:r>
              <a:rPr lang="en-US" sz="1600" b="1" dirty="0"/>
              <a:t>He was baptized by Parley P. Pratt September 19, 1830</a:t>
            </a:r>
          </a:p>
          <a:p>
            <a:endParaRPr lang="en-US" sz="1600" b="1" dirty="0"/>
          </a:p>
          <a:p>
            <a:r>
              <a:rPr lang="en-US" sz="1600" b="1" dirty="0"/>
              <a:t>He served a mission in Missouri  in September 1830 and also called to serve with his brother to the eastern state (D&amp;C 75:14)</a:t>
            </a:r>
          </a:p>
          <a:p>
            <a:endParaRPr lang="en-US" sz="1600" b="1" dirty="0"/>
          </a:p>
          <a:p>
            <a:r>
              <a:rPr lang="en-US" sz="1600" b="1" dirty="0"/>
              <a:t>He participated in Zion’s Camp in 1834 and fill the office of apostle in the Quorum of Twelve in 1835. He was also a teacher of Hebrew</a:t>
            </a:r>
          </a:p>
          <a:p>
            <a:endParaRPr lang="en-US" sz="1600" b="1" dirty="0"/>
          </a:p>
          <a:p>
            <a:r>
              <a:rPr lang="en-US" sz="1600" b="1" dirty="0"/>
              <a:t>Because of a lapse into apostasy he was excommunicated, but repented and was </a:t>
            </a:r>
            <a:r>
              <a:rPr lang="en-US" sz="1600" b="1" dirty="0" err="1"/>
              <a:t>rebaptized</a:t>
            </a:r>
            <a:r>
              <a:rPr lang="en-US" sz="1600" b="1" dirty="0"/>
              <a:t> in 1843</a:t>
            </a:r>
          </a:p>
          <a:p>
            <a:endParaRPr lang="en-US" sz="1600" b="1" dirty="0"/>
          </a:p>
          <a:p>
            <a:r>
              <a:rPr lang="en-US" sz="1600" b="1" dirty="0"/>
              <a:t>He was one of the first individuals to view Salt Lake Valley and  also served in the Quorum of Twelve in Utah</a:t>
            </a:r>
          </a:p>
          <a:p>
            <a:endParaRPr lang="en-US" sz="1600" b="1" dirty="0"/>
          </a:p>
          <a:p>
            <a:r>
              <a:rPr lang="en-US" sz="1600" b="1" dirty="0"/>
              <a:t>He crossed the Atlantic Ocean 16 times on missionary work to the British Isles</a:t>
            </a:r>
          </a:p>
          <a:p>
            <a:endParaRPr lang="en-US" sz="1600" b="1" dirty="0"/>
          </a:p>
          <a:p>
            <a:r>
              <a:rPr lang="en-US" sz="1600" b="1" dirty="0"/>
              <a:t>He was historian and general recorder for the Church beginning in 1874</a:t>
            </a:r>
          </a:p>
          <a:p>
            <a:endParaRPr lang="en-US" sz="1600" b="1" dirty="0"/>
          </a:p>
          <a:p>
            <a:r>
              <a:rPr lang="en-US" sz="1600" b="1" dirty="0"/>
              <a:t>He was the last surviving member of the original Council of the Twelve and passed away on October 3, 1881</a:t>
            </a:r>
          </a:p>
        </p:txBody>
      </p:sp>
      <p:grpSp>
        <p:nvGrpSpPr>
          <p:cNvPr id="83" name="Group 82"/>
          <p:cNvGrpSpPr/>
          <p:nvPr/>
        </p:nvGrpSpPr>
        <p:grpSpPr>
          <a:xfrm>
            <a:off x="8910484" y="1107996"/>
            <a:ext cx="2197155" cy="4267200"/>
            <a:chOff x="6248400" y="1219200"/>
            <a:chExt cx="2499028" cy="4853483"/>
          </a:xfrm>
        </p:grpSpPr>
        <p:grpSp>
          <p:nvGrpSpPr>
            <p:cNvPr id="44" name="Group 43"/>
            <p:cNvGrpSpPr/>
            <p:nvPr/>
          </p:nvGrpSpPr>
          <p:grpSpPr>
            <a:xfrm>
              <a:off x="6248400" y="1219200"/>
              <a:ext cx="2302537" cy="4853483"/>
              <a:chOff x="5638800" y="785318"/>
              <a:chExt cx="2302537" cy="4853483"/>
            </a:xfrm>
          </p:grpSpPr>
          <p:sp>
            <p:nvSpPr>
              <p:cNvPr id="46" name="Round Diagonal Corner Rectangle 45"/>
              <p:cNvSpPr/>
              <p:nvPr/>
            </p:nvSpPr>
            <p:spPr>
              <a:xfrm rot="14339062">
                <a:off x="6034008" y="985464"/>
                <a:ext cx="1129106" cy="98697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1933618">
                <a:off x="5638800" y="3144466"/>
                <a:ext cx="440520" cy="5832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62537">
                <a:off x="5873300" y="2130467"/>
                <a:ext cx="846855" cy="1405189"/>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20084270">
                <a:off x="6983179" y="2173300"/>
                <a:ext cx="958158" cy="136860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a:off x="6469130" y="2114611"/>
                <a:ext cx="1155844" cy="1682032"/>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10800000">
                <a:off x="6400800" y="2077626"/>
                <a:ext cx="898570" cy="560986"/>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4886474">
                <a:off x="7082942" y="5117204"/>
                <a:ext cx="312232" cy="69367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4886474">
                <a:off x="6260135" y="5124322"/>
                <a:ext cx="328312" cy="70064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a:off x="6733559" y="3757043"/>
                <a:ext cx="868004" cy="1654526"/>
              </a:xfrm>
              <a:prstGeom prst="trapezoid">
                <a:avLst>
                  <a:gd name="adj" fmla="val 6767"/>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63894">
                <a:off x="6168882" y="3685783"/>
                <a:ext cx="779832" cy="1755592"/>
              </a:xfrm>
              <a:prstGeom prst="trapezoid">
                <a:avLst>
                  <a:gd name="adj" fmla="val 9136"/>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15873315">
                <a:off x="6672070" y="3582557"/>
                <a:ext cx="323178" cy="1063809"/>
              </a:xfrm>
              <a:prstGeom prst="ellipse">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 Diagonal Corner Rectangle 57"/>
              <p:cNvSpPr/>
              <p:nvPr/>
            </p:nvSpPr>
            <p:spPr>
              <a:xfrm rot="1235977">
                <a:off x="6562882" y="945549"/>
                <a:ext cx="1196652" cy="754838"/>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640105" y="955653"/>
                <a:ext cx="395559" cy="1869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a:off x="6172200" y="2133600"/>
                <a:ext cx="776444" cy="1846449"/>
              </a:xfrm>
              <a:prstGeom prst="trapezoid">
                <a:avLst>
                  <a:gd name="adj" fmla="val 35446"/>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a:off x="6934200" y="2133600"/>
                <a:ext cx="687096" cy="1846449"/>
              </a:xfrm>
              <a:prstGeom prst="trapezoid">
                <a:avLst>
                  <a:gd name="adj" fmla="val 31861"/>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anual Input 61"/>
              <p:cNvSpPr/>
              <p:nvPr/>
            </p:nvSpPr>
            <p:spPr>
              <a:xfrm rot="2091275" flipV="1">
                <a:off x="7068689" y="2062594"/>
                <a:ext cx="112007" cy="665057"/>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Manual Input 62"/>
              <p:cNvSpPr/>
              <p:nvPr/>
            </p:nvSpPr>
            <p:spPr>
              <a:xfrm rot="19508725" flipH="1" flipV="1">
                <a:off x="6655338" y="2022731"/>
                <a:ext cx="110126" cy="718855"/>
              </a:xfrm>
              <a:prstGeom prst="flowChartManualInpu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6221426" y="944217"/>
                <a:ext cx="1403548" cy="134595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7423834">
                <a:off x="6317434" y="837092"/>
                <a:ext cx="822616" cy="719067"/>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10394828">
                <a:off x="6963936" y="872797"/>
                <a:ext cx="620455" cy="542354"/>
              </a:xfrm>
              <a:prstGeom prst="round2DiagRect">
                <a:avLst>
                  <a:gd name="adj1" fmla="val 16667"/>
                  <a:gd name="adj2" fmla="val 50000"/>
                </a:avLst>
              </a:prstGeom>
              <a:solidFill>
                <a:srgbClr val="4C1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9144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6248400" y="990600"/>
                <a:ext cx="533400" cy="457200"/>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flipV="1">
                <a:off x="7467600" y="1143000"/>
                <a:ext cx="228600" cy="198118"/>
              </a:xfrm>
              <a:prstGeom prst="ellipse">
                <a:avLst/>
              </a:prstGeom>
              <a:solidFill>
                <a:srgbClr val="4C1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p:cNvCxnSpPr/>
              <p:nvPr/>
            </p:nvCxnSpPr>
            <p:spPr>
              <a:xfrm>
                <a:off x="6908800" y="2540000"/>
                <a:ext cx="25401" cy="1346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rot="2832868">
              <a:off x="7808170" y="3230424"/>
              <a:ext cx="770141" cy="1099817"/>
              <a:chOff x="6477000" y="3581401"/>
              <a:chExt cx="1204288" cy="1719811"/>
            </a:xfrm>
          </p:grpSpPr>
          <p:grpSp>
            <p:nvGrpSpPr>
              <p:cNvPr id="72" name="Group 29"/>
              <p:cNvGrpSpPr/>
              <p:nvPr/>
            </p:nvGrpSpPr>
            <p:grpSpPr>
              <a:xfrm>
                <a:off x="6477000" y="3581401"/>
                <a:ext cx="1204288" cy="1719811"/>
                <a:chOff x="2819400" y="3657600"/>
                <a:chExt cx="1447800" cy="2394568"/>
              </a:xfrm>
            </p:grpSpPr>
            <p:sp>
              <p:nvSpPr>
                <p:cNvPr id="76" name="TextBox 75"/>
                <p:cNvSpPr txBox="1"/>
                <p:nvPr/>
              </p:nvSpPr>
              <p:spPr>
                <a:xfrm>
                  <a:off x="3764490" y="5137562"/>
                  <a:ext cx="394992" cy="914606"/>
                </a:xfrm>
                <a:prstGeom prst="rect">
                  <a:avLst/>
                </a:prstGeom>
                <a:noFill/>
              </p:spPr>
              <p:txBody>
                <a:bodyPr wrap="none" rtlCol="0">
                  <a:spAutoFit/>
                </a:bodyPr>
                <a:lstStyle/>
                <a:p>
                  <a:pPr algn="ctr"/>
                  <a:endParaRPr lang="en-US" dirty="0">
                    <a:latin typeface="Comic Sans MS" pitchFamily="66" charset="0"/>
                  </a:endParaRPr>
                </a:p>
              </p:txBody>
            </p:sp>
            <p:sp>
              <p:nvSpPr>
                <p:cNvPr id="77" name="Rectangle 76"/>
                <p:cNvSpPr/>
                <p:nvPr/>
              </p:nvSpPr>
              <p:spPr>
                <a:xfrm>
                  <a:off x="2819400" y="3730770"/>
                  <a:ext cx="14478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19400" y="3657600"/>
                  <a:ext cx="1219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a:solidFill>
                        <a:srgbClr val="FFC000"/>
                      </a:solidFill>
                      <a:latin typeface="Colonna MT" pitchFamily="82" charset="0"/>
                    </a:rPr>
                    <a:t>עברית</a:t>
                  </a:r>
                  <a:endParaRPr lang="en-US" sz="1400" dirty="0">
                    <a:solidFill>
                      <a:srgbClr val="FFC000"/>
                    </a:solidFill>
                    <a:latin typeface="Colonna MT" pitchFamily="82" charset="0"/>
                  </a:endParaRPr>
                </a:p>
              </p:txBody>
            </p:sp>
            <p:sp>
              <p:nvSpPr>
                <p:cNvPr id="80" name="Rectangle 79"/>
                <p:cNvSpPr/>
                <p:nvPr/>
              </p:nvSpPr>
              <p:spPr>
                <a:xfrm>
                  <a:off x="2819400" y="3657600"/>
                  <a:ext cx="76200" cy="1975592"/>
                </a:xfrm>
                <a:prstGeom prst="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3"/>
              <p:cNvGrpSpPr/>
              <p:nvPr/>
            </p:nvGrpSpPr>
            <p:grpSpPr>
              <a:xfrm>
                <a:off x="6803571" y="3733800"/>
                <a:ext cx="351049" cy="381000"/>
                <a:chOff x="609600" y="990600"/>
                <a:chExt cx="1759857" cy="1910004"/>
              </a:xfrm>
            </p:grpSpPr>
            <p:sp>
              <p:nvSpPr>
                <p:cNvPr id="74" name="Isosceles Triangle 73"/>
                <p:cNvSpPr/>
                <p:nvPr/>
              </p:nvSpPr>
              <p:spPr>
                <a:xfrm>
                  <a:off x="609600" y="990600"/>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p:cNvSpPr/>
                <p:nvPr/>
              </p:nvSpPr>
              <p:spPr>
                <a:xfrm flipV="1">
                  <a:off x="616857" y="1389742"/>
                  <a:ext cx="1752600" cy="1510862"/>
                </a:xfrm>
                <a:prstGeom prst="triangle">
                  <a:avLst/>
                </a:prstGeom>
                <a:no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Oval 80"/>
            <p:cNvSpPr/>
            <p:nvPr/>
          </p:nvSpPr>
          <p:spPr>
            <a:xfrm rot="19338880">
              <a:off x="8366466" y="3774885"/>
              <a:ext cx="380962" cy="31231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58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3"/>
                                        </p:tgtEl>
                                        <p:attrNameLst>
                                          <p:attrName>style.visibility</p:attrName>
                                        </p:attrNameLst>
                                      </p:cBhvr>
                                      <p:to>
                                        <p:strVal val="visible"/>
                                      </p:to>
                                    </p:set>
                                    <p:animEffect transition="in" filter="wipe(down)">
                                      <p:cBhvr>
                                        <p:cTn id="9" dur="580">
                                          <p:stCondLst>
                                            <p:cond delay="0"/>
                                          </p:stCondLst>
                                        </p:cTn>
                                        <p:tgtEl>
                                          <p:spTgt spid="83"/>
                                        </p:tgtEl>
                                      </p:cBhvr>
                                    </p:animEffect>
                                    <p:anim calcmode="lin" valueType="num">
                                      <p:cBhvr>
                                        <p:cTn id="1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5" dur="26">
                                          <p:stCondLst>
                                            <p:cond delay="650"/>
                                          </p:stCondLst>
                                        </p:cTn>
                                        <p:tgtEl>
                                          <p:spTgt spid="83"/>
                                        </p:tgtEl>
                                      </p:cBhvr>
                                      <p:to x="100000" y="60000"/>
                                    </p:animScale>
                                    <p:animScale>
                                      <p:cBhvr>
                                        <p:cTn id="16" dur="166" decel="50000">
                                          <p:stCondLst>
                                            <p:cond delay="676"/>
                                          </p:stCondLst>
                                        </p:cTn>
                                        <p:tgtEl>
                                          <p:spTgt spid="83"/>
                                        </p:tgtEl>
                                      </p:cBhvr>
                                      <p:to x="100000" y="100000"/>
                                    </p:animScale>
                                    <p:animScale>
                                      <p:cBhvr>
                                        <p:cTn id="17" dur="26">
                                          <p:stCondLst>
                                            <p:cond delay="1312"/>
                                          </p:stCondLst>
                                        </p:cTn>
                                        <p:tgtEl>
                                          <p:spTgt spid="83"/>
                                        </p:tgtEl>
                                      </p:cBhvr>
                                      <p:to x="100000" y="80000"/>
                                    </p:animScale>
                                    <p:animScale>
                                      <p:cBhvr>
                                        <p:cTn id="18" dur="166" decel="50000">
                                          <p:stCondLst>
                                            <p:cond delay="1338"/>
                                          </p:stCondLst>
                                        </p:cTn>
                                        <p:tgtEl>
                                          <p:spTgt spid="83"/>
                                        </p:tgtEl>
                                      </p:cBhvr>
                                      <p:to x="100000" y="100000"/>
                                    </p:animScale>
                                    <p:animScale>
                                      <p:cBhvr>
                                        <p:cTn id="19" dur="26">
                                          <p:stCondLst>
                                            <p:cond delay="1642"/>
                                          </p:stCondLst>
                                        </p:cTn>
                                        <p:tgtEl>
                                          <p:spTgt spid="83"/>
                                        </p:tgtEl>
                                      </p:cBhvr>
                                      <p:to x="100000" y="90000"/>
                                    </p:animScale>
                                    <p:animScale>
                                      <p:cBhvr>
                                        <p:cTn id="20" dur="166" decel="50000">
                                          <p:stCondLst>
                                            <p:cond delay="1668"/>
                                          </p:stCondLst>
                                        </p:cTn>
                                        <p:tgtEl>
                                          <p:spTgt spid="83"/>
                                        </p:tgtEl>
                                      </p:cBhvr>
                                      <p:to x="100000" y="100000"/>
                                    </p:animScale>
                                    <p:animScale>
                                      <p:cBhvr>
                                        <p:cTn id="21" dur="26">
                                          <p:stCondLst>
                                            <p:cond delay="1808"/>
                                          </p:stCondLst>
                                        </p:cTn>
                                        <p:tgtEl>
                                          <p:spTgt spid="83"/>
                                        </p:tgtEl>
                                      </p:cBhvr>
                                      <p:to x="100000" y="95000"/>
                                    </p:animScale>
                                    <p:animScale>
                                      <p:cBhvr>
                                        <p:cTn id="22" dur="166" decel="50000">
                                          <p:stCondLst>
                                            <p:cond delay="1834"/>
                                          </p:stCondLst>
                                        </p:cTn>
                                        <p:tgtEl>
                                          <p:spTgt spid="8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11C9320-287F-41EA-844A-4322B786B3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34654" y="6488667"/>
            <a:ext cx="1676400" cy="369332"/>
          </a:xfrm>
          <a:prstGeom prst="rect">
            <a:avLst/>
          </a:prstGeom>
          <a:noFill/>
        </p:spPr>
        <p:txBody>
          <a:bodyPr wrap="square" rtlCol="0">
            <a:spAutoFit/>
          </a:bodyPr>
          <a:lstStyle/>
          <a:p>
            <a:r>
              <a:rPr lang="en-US" b="1" dirty="0"/>
              <a:t>D&amp;C 34:1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Orson Pratt’s Own Words</a:t>
            </a:r>
          </a:p>
        </p:txBody>
      </p:sp>
      <p:sp>
        <p:nvSpPr>
          <p:cNvPr id="7" name="TextBox 6"/>
          <p:cNvSpPr txBox="1"/>
          <p:nvPr/>
        </p:nvSpPr>
        <p:spPr>
          <a:xfrm>
            <a:off x="1752600" y="1219201"/>
            <a:ext cx="6400800" cy="2585323"/>
          </a:xfrm>
          <a:prstGeom prst="rect">
            <a:avLst/>
          </a:prstGeom>
          <a:noFill/>
        </p:spPr>
        <p:txBody>
          <a:bodyPr wrap="square" rtlCol="0">
            <a:spAutoFit/>
          </a:bodyPr>
          <a:lstStyle/>
          <a:p>
            <a:r>
              <a:rPr lang="en-US" b="1" dirty="0"/>
              <a:t>“From the age of ten to nineteen I saw much of the world, and was tossed about without any permanent abiding place; but through the grace of God, I was kept from many of the evils to which young people are exposed; the early impressions of morality and religion, instilled into my mind by my parents, always remained with me; and I often felt a great anxiety to be prepared for a future state; but never commenced, in real earnest, to seek after the Lord, until the autumn of 1829. </a:t>
            </a:r>
          </a:p>
          <a:p>
            <a:endParaRPr lang="en-US" b="1" dirty="0"/>
          </a:p>
        </p:txBody>
      </p:sp>
      <p:pic>
        <p:nvPicPr>
          <p:cNvPr id="44" name="Picture 43" descr="20140612_100921.jpg"/>
          <p:cNvPicPr>
            <a:picLocks noChangeAspect="1"/>
          </p:cNvPicPr>
          <p:nvPr/>
        </p:nvPicPr>
        <p:blipFill>
          <a:blip r:embed="rId3" cstate="print"/>
          <a:stretch>
            <a:fillRect/>
          </a:stretch>
        </p:blipFill>
        <p:spPr>
          <a:xfrm>
            <a:off x="1828800" y="3962400"/>
            <a:ext cx="3581400" cy="2148840"/>
          </a:xfrm>
          <a:prstGeom prst="rect">
            <a:avLst/>
          </a:prstGeom>
        </p:spPr>
      </p:pic>
      <p:sp>
        <p:nvSpPr>
          <p:cNvPr id="47" name="Rectangle 46"/>
          <p:cNvSpPr/>
          <p:nvPr/>
        </p:nvSpPr>
        <p:spPr>
          <a:xfrm>
            <a:off x="5715000" y="3718680"/>
            <a:ext cx="4572000" cy="3139321"/>
          </a:xfrm>
          <a:prstGeom prst="rect">
            <a:avLst/>
          </a:prstGeom>
        </p:spPr>
        <p:txBody>
          <a:bodyPr>
            <a:spAutoFit/>
          </a:bodyPr>
          <a:lstStyle/>
          <a:p>
            <a:r>
              <a:rPr lang="en-US" b="1" dirty="0"/>
              <a:t>I then began to pray very fervently, repenting of every sin. In the silent shades of night, while others were slumbering upon their pillows, I often retired to some secret place in the lonely fields or solitary wilderness, and bowed before the Lord, and prayed for hours with a broken heart and contrite spirit; this was my comfort and delight. </a:t>
            </a:r>
          </a:p>
          <a:p>
            <a:endParaRPr lang="en-US" b="1" dirty="0"/>
          </a:p>
          <a:p>
            <a:r>
              <a:rPr lang="en-US" b="1" dirty="0"/>
              <a:t>The greatest desire of my heart was for the Lord to manifest His will concerning me”</a:t>
            </a:r>
          </a:p>
        </p:txBody>
      </p:sp>
      <p:pic>
        <p:nvPicPr>
          <p:cNvPr id="3" name="Picture 2">
            <a:extLst>
              <a:ext uri="{FF2B5EF4-FFF2-40B4-BE49-F238E27FC236}">
                <a16:creationId xmlns:a16="http://schemas.microsoft.com/office/drawing/2014/main" id="{580BB46E-C5E6-43C5-9DB6-B97C9074A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8684" y="980655"/>
            <a:ext cx="2019300" cy="2717800"/>
          </a:xfrm>
          <a:prstGeom prst="rect">
            <a:avLst/>
          </a:prstGeom>
        </p:spPr>
      </p:pic>
    </p:spTree>
    <p:extLst>
      <p:ext uri="{BB962C8B-B14F-4D97-AF65-F5344CB8AC3E}">
        <p14:creationId xmlns:p14="http://schemas.microsoft.com/office/powerpoint/2010/main" val="2049318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2000"/>
                                        <p:tgtEl>
                                          <p:spTgt spid="4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30B2A40-D222-4EFB-BDD9-5EA20768F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35974" y="6488668"/>
            <a:ext cx="1676400" cy="369332"/>
          </a:xfrm>
          <a:prstGeom prst="rect">
            <a:avLst/>
          </a:prstGeom>
          <a:noFill/>
        </p:spPr>
        <p:txBody>
          <a:bodyPr wrap="square" rtlCol="0">
            <a:spAutoFit/>
          </a:bodyPr>
          <a:lstStyle/>
          <a:p>
            <a:r>
              <a:rPr lang="en-US" b="1" dirty="0"/>
              <a:t>D&amp;C 34:1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“My Son”</a:t>
            </a:r>
          </a:p>
        </p:txBody>
      </p:sp>
      <p:sp>
        <p:nvSpPr>
          <p:cNvPr id="7" name="TextBox 6"/>
          <p:cNvSpPr txBox="1"/>
          <p:nvPr/>
        </p:nvSpPr>
        <p:spPr>
          <a:xfrm>
            <a:off x="1752600" y="990600"/>
            <a:ext cx="6400800" cy="923330"/>
          </a:xfrm>
          <a:prstGeom prst="rect">
            <a:avLst/>
          </a:prstGeom>
          <a:noFill/>
        </p:spPr>
        <p:txBody>
          <a:bodyPr wrap="square" rtlCol="0">
            <a:spAutoFit/>
          </a:bodyPr>
          <a:lstStyle/>
          <a:p>
            <a:r>
              <a:rPr lang="en-US" b="1" dirty="0"/>
              <a:t>The Lord’s calling Orson Pratt “my son” is one example of the many times he has taught that all mankind may come unto him and become his sons and daughters </a:t>
            </a:r>
          </a:p>
        </p:txBody>
      </p:sp>
      <p:sp>
        <p:nvSpPr>
          <p:cNvPr id="47" name="Rectangle 46"/>
          <p:cNvSpPr/>
          <p:nvPr/>
        </p:nvSpPr>
        <p:spPr>
          <a:xfrm>
            <a:off x="5867400" y="1981200"/>
            <a:ext cx="4572000" cy="1107996"/>
          </a:xfrm>
          <a:prstGeom prst="rect">
            <a:avLst/>
          </a:prstGeom>
        </p:spPr>
        <p:txBody>
          <a:bodyPr>
            <a:spAutoFit/>
          </a:bodyPr>
          <a:lstStyle/>
          <a:p>
            <a:r>
              <a:rPr lang="en-US" b="1" i="1" dirty="0"/>
              <a:t>“And, behold, thou art my son; wherefore look, and I will show thee the workmanship of mine hands…”</a:t>
            </a:r>
          </a:p>
          <a:p>
            <a:r>
              <a:rPr lang="en-US" sz="1200" b="1" i="1" dirty="0"/>
              <a:t>Moses 1:4</a:t>
            </a:r>
          </a:p>
        </p:txBody>
      </p:sp>
      <p:sp>
        <p:nvSpPr>
          <p:cNvPr id="9" name="Rectangle 8"/>
          <p:cNvSpPr/>
          <p:nvPr/>
        </p:nvSpPr>
        <p:spPr>
          <a:xfrm>
            <a:off x="717664" y="4130070"/>
            <a:ext cx="5808406" cy="1938992"/>
          </a:xfrm>
          <a:prstGeom prst="rect">
            <a:avLst/>
          </a:prstGeom>
        </p:spPr>
        <p:txBody>
          <a:bodyPr wrap="square">
            <a:spAutoFit/>
          </a:bodyPr>
          <a:lstStyle/>
          <a:p>
            <a:r>
              <a:rPr lang="en-US" b="1" i="1" dirty="0"/>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r>
              <a:rPr lang="en-US" sz="1200" b="1" i="1" dirty="0"/>
              <a:t>Mosiah 5:7</a:t>
            </a:r>
          </a:p>
        </p:txBody>
      </p:sp>
      <p:sp>
        <p:nvSpPr>
          <p:cNvPr id="10" name="Rectangle 9"/>
          <p:cNvSpPr/>
          <p:nvPr/>
        </p:nvSpPr>
        <p:spPr>
          <a:xfrm>
            <a:off x="6096000" y="5867401"/>
            <a:ext cx="4572000" cy="830997"/>
          </a:xfrm>
          <a:prstGeom prst="rect">
            <a:avLst/>
          </a:prstGeom>
        </p:spPr>
        <p:txBody>
          <a:bodyPr>
            <a:spAutoFit/>
          </a:bodyPr>
          <a:lstStyle/>
          <a:p>
            <a:r>
              <a:rPr lang="en-US" b="1" i="1" dirty="0"/>
              <a:t>“The Spirit itself </a:t>
            </a:r>
            <a:r>
              <a:rPr lang="en-US" b="1" i="1" dirty="0" err="1"/>
              <a:t>beareth</a:t>
            </a:r>
            <a:r>
              <a:rPr lang="en-US" b="1" i="1" dirty="0"/>
              <a:t> witness with our spirit, that we are the children of God:”</a:t>
            </a:r>
          </a:p>
          <a:p>
            <a:r>
              <a:rPr lang="en-US" sz="1200" b="1" i="1" dirty="0"/>
              <a:t>Romans 8:16</a:t>
            </a:r>
          </a:p>
        </p:txBody>
      </p:sp>
      <p:pic>
        <p:nvPicPr>
          <p:cNvPr id="11" name="Picture 10" descr="scan0008.jpg"/>
          <p:cNvPicPr>
            <a:picLocks noChangeAspect="1"/>
          </p:cNvPicPr>
          <p:nvPr/>
        </p:nvPicPr>
        <p:blipFill>
          <a:blip r:embed="rId3" cstate="print">
            <a:grayscl/>
          </a:blip>
          <a:srcRect l="7849" t="8731" r="12450" b="3885"/>
          <a:stretch>
            <a:fillRect/>
          </a:stretch>
        </p:blipFill>
        <p:spPr>
          <a:xfrm>
            <a:off x="7239000" y="3200400"/>
            <a:ext cx="1828800" cy="2565400"/>
          </a:xfrm>
          <a:prstGeom prst="rect">
            <a:avLst/>
          </a:prstGeom>
        </p:spPr>
      </p:pic>
      <p:pic>
        <p:nvPicPr>
          <p:cNvPr id="30722" name="Picture 2" descr="http://blog.adw.org/wp-content/uploads/2009/06/moses_blessing_zoom.jpg"/>
          <p:cNvPicPr>
            <a:picLocks noChangeAspect="1" noChangeArrowheads="1"/>
          </p:cNvPicPr>
          <p:nvPr/>
        </p:nvPicPr>
        <p:blipFill>
          <a:blip r:embed="rId4" cstate="print"/>
          <a:srcRect t="2857" r="40479"/>
          <a:stretch>
            <a:fillRect/>
          </a:stretch>
        </p:blipFill>
        <p:spPr bwMode="auto">
          <a:xfrm>
            <a:off x="3962401" y="1981200"/>
            <a:ext cx="1515035" cy="1981200"/>
          </a:xfrm>
          <a:prstGeom prst="rect">
            <a:avLst/>
          </a:prstGeom>
          <a:noFill/>
        </p:spPr>
      </p:pic>
    </p:spTree>
    <p:extLst>
      <p:ext uri="{BB962C8B-B14F-4D97-AF65-F5344CB8AC3E}">
        <p14:creationId xmlns:p14="http://schemas.microsoft.com/office/powerpoint/2010/main" val="75070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5A2457B-899E-4773-8869-437928D8C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623938" y="6423489"/>
            <a:ext cx="1676400" cy="369332"/>
          </a:xfrm>
          <a:prstGeom prst="rect">
            <a:avLst/>
          </a:prstGeom>
          <a:noFill/>
        </p:spPr>
        <p:txBody>
          <a:bodyPr wrap="square" rtlCol="0">
            <a:spAutoFit/>
          </a:bodyPr>
          <a:lstStyle/>
          <a:p>
            <a:r>
              <a:rPr lang="en-US" b="1" dirty="0"/>
              <a:t>D&amp;C 34:4-5</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Blessings Bestowed</a:t>
            </a:r>
          </a:p>
        </p:txBody>
      </p:sp>
      <p:sp>
        <p:nvSpPr>
          <p:cNvPr id="10" name="Rectangle 9"/>
          <p:cNvSpPr/>
          <p:nvPr/>
        </p:nvSpPr>
        <p:spPr>
          <a:xfrm>
            <a:off x="1885532" y="1351508"/>
            <a:ext cx="5857568" cy="1200329"/>
          </a:xfrm>
          <a:prstGeom prst="rect">
            <a:avLst/>
          </a:prstGeom>
        </p:spPr>
        <p:txBody>
          <a:bodyPr wrap="square">
            <a:spAutoFit/>
          </a:bodyPr>
          <a:lstStyle/>
          <a:p>
            <a:r>
              <a:rPr lang="en-US" b="1" dirty="0"/>
              <a:t>Doubly blessed is he who accepts the Redeemer, through faith, and who is called to proclaim Him to the world. Living faith must precede the call to the ministry. God does not call unbelievers to preach the gospel. </a:t>
            </a:r>
          </a:p>
        </p:txBody>
      </p:sp>
      <p:sp>
        <p:nvSpPr>
          <p:cNvPr id="14" name="Rectangle 13"/>
          <p:cNvSpPr/>
          <p:nvPr/>
        </p:nvSpPr>
        <p:spPr>
          <a:xfrm>
            <a:off x="530942" y="3106475"/>
            <a:ext cx="9566787" cy="3477875"/>
          </a:xfrm>
          <a:prstGeom prst="rect">
            <a:avLst/>
          </a:prstGeom>
        </p:spPr>
        <p:txBody>
          <a:bodyPr wrap="square">
            <a:spAutoFit/>
          </a:bodyPr>
          <a:lstStyle/>
          <a:p>
            <a:pPr fontAlgn="base"/>
            <a:r>
              <a:rPr lang="en-US" sz="1600" b="1" dirty="0"/>
              <a:t>Orson Hyde, a member of the Quorum of the Twelve Apostles of The Church of Jesus Christ of Latter-day Saints, visited Austria in 1841. More than 20 years later, Apostle Orson Pratt and missionary William W. Ritter arrived in Austria to begin missionary work.</a:t>
            </a:r>
          </a:p>
          <a:p>
            <a:pPr fontAlgn="base"/>
            <a:endParaRPr lang="en-US" sz="1600" b="1" dirty="0"/>
          </a:p>
          <a:p>
            <a:pPr fontAlgn="base"/>
            <a:r>
              <a:rPr lang="en-US" sz="1600" b="1" dirty="0"/>
              <a:t>The first Austrian convert in Austria was Paul </a:t>
            </a:r>
            <a:r>
              <a:rPr lang="en-US" sz="1600" b="1" dirty="0" err="1"/>
              <a:t>Haslinger</a:t>
            </a:r>
            <a:r>
              <a:rPr lang="en-US" sz="1600" b="1" dirty="0"/>
              <a:t> in 1883. He was baptized by missionary Paul Hammer in </a:t>
            </a:r>
            <a:r>
              <a:rPr lang="en-US" sz="1600" b="1" dirty="0" err="1"/>
              <a:t>Lambach</a:t>
            </a:r>
            <a:r>
              <a:rPr lang="en-US" sz="1600" b="1" dirty="0"/>
              <a:t> in Upper Austria. As the Church began to develop, a small congregation was organized in 1901 in Haag am </a:t>
            </a:r>
            <a:r>
              <a:rPr lang="en-US" sz="1600" b="1" dirty="0" err="1"/>
              <a:t>Hausruck</a:t>
            </a:r>
            <a:r>
              <a:rPr lang="en-US" sz="1600" b="1" dirty="0"/>
              <a:t>, and a second congregation was created in Vienna in 1909. In another part of the country, Austrian Latter-day Saints were able to attend weekly worship services in a meetinghouse in the </a:t>
            </a:r>
            <a:r>
              <a:rPr lang="en-US" sz="1600" b="1" dirty="0" err="1"/>
              <a:t>Michelmeierhof</a:t>
            </a:r>
            <a:r>
              <a:rPr lang="en-US" sz="1600" b="1" dirty="0"/>
              <a:t> in </a:t>
            </a:r>
            <a:r>
              <a:rPr lang="en-US" sz="1600" b="1" dirty="0" err="1"/>
              <a:t>Rottenbach</a:t>
            </a:r>
            <a:r>
              <a:rPr lang="en-US" sz="1600" b="1" dirty="0"/>
              <a:t> (Upper Austria). However, government restrictions forced the Church to stop its missionary work for a time.</a:t>
            </a:r>
          </a:p>
          <a:p>
            <a:pPr fontAlgn="base"/>
            <a:endParaRPr lang="en-US" sz="1600" b="1" dirty="0"/>
          </a:p>
          <a:p>
            <a:pPr fontAlgn="base"/>
            <a:r>
              <a:rPr lang="en-US" sz="1600" b="1" dirty="0"/>
              <a:t>Austria granted official government recognition to The Church of Jesus Christ of Latter-day Saints on 27 September 1955. Total members today:  4,469</a:t>
            </a:r>
          </a:p>
          <a:p>
            <a:pPr fontAlgn="base"/>
            <a:r>
              <a:rPr lang="en-US" sz="1200" b="1" dirty="0" err="1"/>
              <a:t>MormonNews</a:t>
            </a:r>
            <a:r>
              <a:rPr lang="en-US" sz="1200" b="1" dirty="0"/>
              <a:t> Room</a:t>
            </a:r>
          </a:p>
        </p:txBody>
      </p:sp>
      <p:pic>
        <p:nvPicPr>
          <p:cNvPr id="3" name="Picture 2">
            <a:extLst>
              <a:ext uri="{FF2B5EF4-FFF2-40B4-BE49-F238E27FC236}">
                <a16:creationId xmlns:a16="http://schemas.microsoft.com/office/drawing/2014/main" id="{8109F627-C66D-4DEF-9E56-77574971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4968" y="961073"/>
            <a:ext cx="2829232" cy="2123558"/>
          </a:xfrm>
          <a:prstGeom prst="rect">
            <a:avLst/>
          </a:prstGeom>
        </p:spPr>
      </p:pic>
    </p:spTree>
    <p:extLst>
      <p:ext uri="{BB962C8B-B14F-4D97-AF65-F5344CB8AC3E}">
        <p14:creationId xmlns:p14="http://schemas.microsoft.com/office/powerpoint/2010/main" val="3127399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C6EE6F8-8B20-4EBF-9C2B-4E9B6B216E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64186" y="6488668"/>
            <a:ext cx="1676400" cy="369332"/>
          </a:xfrm>
          <a:prstGeom prst="rect">
            <a:avLst/>
          </a:prstGeom>
          <a:noFill/>
        </p:spPr>
        <p:txBody>
          <a:bodyPr wrap="square" rtlCol="0">
            <a:spAutoFit/>
          </a:bodyPr>
          <a:lstStyle/>
          <a:p>
            <a:r>
              <a:rPr lang="en-US" b="1" dirty="0"/>
              <a:t>D&amp;C 34:6-11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Blessings Bestowed</a:t>
            </a:r>
          </a:p>
        </p:txBody>
      </p:sp>
      <p:sp>
        <p:nvSpPr>
          <p:cNvPr id="10" name="Rectangle 9"/>
          <p:cNvSpPr/>
          <p:nvPr/>
        </p:nvSpPr>
        <p:spPr>
          <a:xfrm>
            <a:off x="147484" y="914401"/>
            <a:ext cx="6786716" cy="1477328"/>
          </a:xfrm>
          <a:prstGeom prst="rect">
            <a:avLst/>
          </a:prstGeom>
        </p:spPr>
        <p:txBody>
          <a:bodyPr wrap="square">
            <a:spAutoFit/>
          </a:bodyPr>
          <a:lstStyle/>
          <a:p>
            <a:r>
              <a:rPr lang="en-US" b="1" dirty="0"/>
              <a:t> Orson Pratt lifted up his voice to share the gospel. Shortly after receiving this revelation, Orson Pratt embarked on a mission to </a:t>
            </a:r>
            <a:r>
              <a:rPr lang="en-US" b="1" dirty="0" err="1"/>
              <a:t>Colesville</a:t>
            </a:r>
            <a:r>
              <a:rPr lang="en-US" b="1" dirty="0"/>
              <a:t>, New York. On another mission a few years later, Orson traveled “on foot near 4000 miles, attended 207 meetings, … baptized 104 persons, and organized several new Branches of the Church”</a:t>
            </a:r>
          </a:p>
        </p:txBody>
      </p:sp>
      <p:grpSp>
        <p:nvGrpSpPr>
          <p:cNvPr id="8" name="Group 7"/>
          <p:cNvGrpSpPr/>
          <p:nvPr/>
        </p:nvGrpSpPr>
        <p:grpSpPr>
          <a:xfrm>
            <a:off x="7010400" y="13716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2"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295400" y="2438400"/>
              <a:ext cx="1905000" cy="1323439"/>
            </a:xfrm>
            <a:prstGeom prst="rect">
              <a:avLst/>
            </a:prstGeom>
          </p:spPr>
          <p:txBody>
            <a:bodyPr wrap="square">
              <a:spAutoFit/>
            </a:bodyPr>
            <a:lstStyle/>
            <a:p>
              <a:pPr algn="ctr"/>
              <a:r>
                <a:rPr lang="en-US" sz="1600" b="1" i="1" dirty="0"/>
                <a:t>Those who diligently teach the gospel will do so by the power of the Holy Ghost</a:t>
              </a:r>
              <a:endParaRPr lang="en-US" sz="1600" dirty="0">
                <a:solidFill>
                  <a:schemeClr val="bg1"/>
                </a:solidFill>
              </a:endParaRPr>
            </a:p>
          </p:txBody>
        </p:sp>
      </p:grpSp>
      <p:pic>
        <p:nvPicPr>
          <p:cNvPr id="3" name="Picture 2">
            <a:extLst>
              <a:ext uri="{FF2B5EF4-FFF2-40B4-BE49-F238E27FC236}">
                <a16:creationId xmlns:a16="http://schemas.microsoft.com/office/drawing/2014/main" id="{D80C742F-5B29-4324-8AEC-3FDDCD951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1409" y="2571141"/>
            <a:ext cx="2944368" cy="4107446"/>
          </a:xfrm>
          <a:prstGeom prst="rect">
            <a:avLst/>
          </a:prstGeom>
        </p:spPr>
      </p:pic>
    </p:spTree>
    <p:extLst>
      <p:ext uri="{BB962C8B-B14F-4D97-AF65-F5344CB8AC3E}">
        <p14:creationId xmlns:p14="http://schemas.microsoft.com/office/powerpoint/2010/main" val="163912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900794-A4D8-4F97-B856-FB7FA3C95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7316" y="6444734"/>
            <a:ext cx="1676400" cy="369332"/>
          </a:xfrm>
          <a:prstGeom prst="rect">
            <a:avLst/>
          </a:prstGeom>
          <a:noFill/>
        </p:spPr>
        <p:txBody>
          <a:bodyPr wrap="square" rtlCol="0">
            <a:spAutoFit/>
          </a:bodyPr>
          <a:lstStyle/>
          <a:p>
            <a:r>
              <a:rPr lang="en-US" b="1" dirty="0"/>
              <a:t>D&amp;C 34:11-12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dirty="0">
                <a:latin typeface="Franklin Gothic Demi" pitchFamily="34" charset="0"/>
              </a:rPr>
              <a:t>I Come Quickly</a:t>
            </a:r>
          </a:p>
        </p:txBody>
      </p:sp>
      <p:sp>
        <p:nvSpPr>
          <p:cNvPr id="7" name="TextBox 6"/>
          <p:cNvSpPr txBox="1"/>
          <p:nvPr/>
        </p:nvSpPr>
        <p:spPr>
          <a:xfrm>
            <a:off x="533400" y="1723447"/>
            <a:ext cx="4854677" cy="3693319"/>
          </a:xfrm>
          <a:prstGeom prst="rect">
            <a:avLst/>
          </a:prstGeom>
          <a:noFill/>
        </p:spPr>
        <p:txBody>
          <a:bodyPr wrap="square" rtlCol="0">
            <a:spAutoFit/>
          </a:bodyPr>
          <a:lstStyle/>
          <a:p>
            <a:r>
              <a:rPr lang="en-US" b="1" dirty="0"/>
              <a:t>“I come quickly” ---the nearness of the Second Coming of Jesus Christ and is found in at least thirteen sections of the Doctrine and Covenants. </a:t>
            </a:r>
          </a:p>
          <a:p>
            <a:endParaRPr lang="en-US" b="1" dirty="0"/>
          </a:p>
          <a:p>
            <a:r>
              <a:rPr lang="en-US" b="1" dirty="0"/>
              <a:t>Although over 170 years have passed since some of these revelations were given, that is a relatively short period of time when compared to the nearly 6,000 years that the earth has existed in a </a:t>
            </a:r>
            <a:r>
              <a:rPr lang="en-US" b="1" dirty="0" err="1"/>
              <a:t>telestial</a:t>
            </a:r>
            <a:r>
              <a:rPr lang="en-US" b="1" dirty="0"/>
              <a:t> condition. </a:t>
            </a:r>
          </a:p>
          <a:p>
            <a:endParaRPr lang="en-US" b="1" dirty="0"/>
          </a:p>
          <a:p>
            <a:r>
              <a:rPr lang="en-US" b="1" dirty="0"/>
              <a:t>The fulfillment of many of the prophecies pertaining to the Second Coming indicates that that event is indeed near.</a:t>
            </a:r>
          </a:p>
        </p:txBody>
      </p:sp>
      <p:pic>
        <p:nvPicPr>
          <p:cNvPr id="3" name="Picture 2">
            <a:extLst>
              <a:ext uri="{FF2B5EF4-FFF2-40B4-BE49-F238E27FC236}">
                <a16:creationId xmlns:a16="http://schemas.microsoft.com/office/drawing/2014/main" id="{BAD4837E-E259-4ABF-A5C8-B8F9599B26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7202" y="1455174"/>
            <a:ext cx="6077372" cy="4041058"/>
          </a:xfrm>
          <a:prstGeom prst="rect">
            <a:avLst/>
          </a:prstGeom>
        </p:spPr>
      </p:pic>
    </p:spTree>
    <p:extLst>
      <p:ext uri="{BB962C8B-B14F-4D97-AF65-F5344CB8AC3E}">
        <p14:creationId xmlns:p14="http://schemas.microsoft.com/office/powerpoint/2010/main" val="1343268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9C7E292C-1166-4208-9306-2CF780276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387781" y="6433287"/>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Ezra </a:t>
            </a:r>
            <a:r>
              <a:rPr lang="en-US" sz="6600" dirty="0" err="1">
                <a:latin typeface="Franklin Gothic Demi" pitchFamily="34" charset="0"/>
              </a:rPr>
              <a:t>Thayre</a:t>
            </a:r>
            <a:endParaRPr lang="en-US" sz="6600" dirty="0">
              <a:latin typeface="Franklin Gothic Demi" pitchFamily="34" charset="0"/>
            </a:endParaRPr>
          </a:p>
        </p:txBody>
      </p:sp>
      <p:sp>
        <p:nvSpPr>
          <p:cNvPr id="7" name="TextBox 6"/>
          <p:cNvSpPr txBox="1"/>
          <p:nvPr/>
        </p:nvSpPr>
        <p:spPr>
          <a:xfrm>
            <a:off x="127819" y="990600"/>
            <a:ext cx="7568381" cy="5509200"/>
          </a:xfrm>
          <a:prstGeom prst="rect">
            <a:avLst/>
          </a:prstGeom>
          <a:noFill/>
        </p:spPr>
        <p:txBody>
          <a:bodyPr wrap="square" rtlCol="0">
            <a:spAutoFit/>
          </a:bodyPr>
          <a:lstStyle/>
          <a:p>
            <a:r>
              <a:rPr lang="en-US" sz="1600" b="1" dirty="0"/>
              <a:t>He was born on October 14, 1791, at Randolph, Vermont</a:t>
            </a:r>
          </a:p>
          <a:p>
            <a:endParaRPr lang="en-US" sz="1600" b="1" dirty="0"/>
          </a:p>
          <a:p>
            <a:r>
              <a:rPr lang="en-US" sz="1600" b="1" dirty="0"/>
              <a:t>He was a builder of bridges, dams, and mills in Palmyra</a:t>
            </a:r>
          </a:p>
          <a:p>
            <a:endParaRPr lang="en-US" sz="1600" b="1" dirty="0"/>
          </a:p>
          <a:p>
            <a:r>
              <a:rPr lang="en-US" sz="1600" b="1" dirty="0"/>
              <a:t>He was converted through the teaching of Hyrum Smith and baptized by Parley P. Pratt in October 1830</a:t>
            </a:r>
          </a:p>
          <a:p>
            <a:endParaRPr lang="en-US" sz="1600" b="1" dirty="0"/>
          </a:p>
          <a:p>
            <a:r>
              <a:rPr lang="en-US" sz="1600" b="1" dirty="0"/>
              <a:t>Along with Northrop Sweet, he was called on a mission and many joined the church through his services</a:t>
            </a:r>
          </a:p>
          <a:p>
            <a:endParaRPr lang="en-US" sz="1600" b="1" dirty="0"/>
          </a:p>
          <a:p>
            <a:r>
              <a:rPr lang="en-US" sz="1600" b="1" dirty="0"/>
              <a:t>He was ordained a high priest in June 1831 but failed to heed the Lord’s direction to go on another mission (D&amp;C 52:22) He was called to repentance </a:t>
            </a:r>
          </a:p>
          <a:p>
            <a:endParaRPr lang="en-US" sz="1600" b="1" dirty="0"/>
          </a:p>
          <a:p>
            <a:r>
              <a:rPr lang="en-US" sz="1600" b="1" dirty="0"/>
              <a:t>Ezra was called and obeyed another mission call (D&amp;C 75:31)</a:t>
            </a:r>
          </a:p>
          <a:p>
            <a:endParaRPr lang="en-US" sz="1600" b="1" dirty="0"/>
          </a:p>
          <a:p>
            <a:r>
              <a:rPr lang="en-US" sz="1600" b="1" dirty="0"/>
              <a:t>He participated in Zion’s Camp and later served on high council in Adam-</a:t>
            </a:r>
            <a:r>
              <a:rPr lang="en-US" sz="1600" b="1" dirty="0" err="1"/>
              <a:t>ondi</a:t>
            </a:r>
            <a:r>
              <a:rPr lang="en-US" sz="1600" b="1" dirty="0"/>
              <a:t>-</a:t>
            </a:r>
            <a:r>
              <a:rPr lang="en-US" sz="1600" b="1" dirty="0" err="1"/>
              <a:t>Ahman</a:t>
            </a:r>
            <a:r>
              <a:rPr lang="en-US" sz="1600" b="1" dirty="0"/>
              <a:t>, Missouri</a:t>
            </a:r>
          </a:p>
          <a:p>
            <a:endParaRPr lang="en-US" sz="1600" b="1" dirty="0"/>
          </a:p>
          <a:p>
            <a:r>
              <a:rPr lang="en-US" sz="1600" b="1" dirty="0"/>
              <a:t>He eventually moved to Rochester, NY and then Michigan</a:t>
            </a:r>
          </a:p>
          <a:p>
            <a:endParaRPr lang="en-US" sz="1600" b="1" dirty="0"/>
          </a:p>
          <a:p>
            <a:r>
              <a:rPr lang="en-US" sz="1600" b="1" dirty="0"/>
              <a:t>After the Prophets death he became a member of the Reorganized Church of Jesus Christ of Latter-day Saints in August 1860</a:t>
            </a:r>
          </a:p>
        </p:txBody>
      </p:sp>
      <p:grpSp>
        <p:nvGrpSpPr>
          <p:cNvPr id="8" name="Group 7"/>
          <p:cNvGrpSpPr/>
          <p:nvPr/>
        </p:nvGrpSpPr>
        <p:grpSpPr>
          <a:xfrm>
            <a:off x="7874608" y="1475195"/>
            <a:ext cx="2259992" cy="4030885"/>
            <a:chOff x="700274" y="1021080"/>
            <a:chExt cx="2881126" cy="4484999"/>
          </a:xfrm>
        </p:grpSpPr>
        <p:sp>
          <p:nvSpPr>
            <p:cNvPr id="9" name="Oval 8"/>
            <p:cNvSpPr/>
            <p:nvPr/>
          </p:nvSpPr>
          <p:spPr>
            <a:xfrm rot="18267814">
              <a:off x="2615855" y="4925850"/>
              <a:ext cx="478207" cy="68225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2944142">
              <a:off x="1789061" y="4735043"/>
              <a:ext cx="418281" cy="1009712"/>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219200" y="34290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20029742">
              <a:off x="2569431" y="2678992"/>
              <a:ext cx="828621" cy="1136386"/>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905609">
              <a:off x="1495331" y="2748225"/>
              <a:ext cx="828621" cy="1032453"/>
            </a:xfrm>
            <a:prstGeom prst="trapezoid">
              <a:avLst>
                <a:gd name="adj" fmla="val 13115"/>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1735305" y="2743721"/>
              <a:ext cx="1376275" cy="1230459"/>
            </a:xfrm>
            <a:prstGeom prst="trapezoid">
              <a:avLst/>
            </a:prstGeom>
            <a:solidFill>
              <a:srgbClr val="F8F7D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2154169" y="2722323"/>
              <a:ext cx="516102" cy="492183"/>
            </a:xfrm>
            <a:prstGeom prst="triangle">
              <a:avLst>
                <a:gd name="adj" fmla="val 46522"/>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1548310" y="3845785"/>
              <a:ext cx="1047165" cy="1367039"/>
            </a:xfrm>
            <a:prstGeom prst="trapezoid">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2334564" y="3851133"/>
              <a:ext cx="1038806" cy="1376157"/>
            </a:xfrm>
            <a:prstGeom prst="trapezoid">
              <a:avLst>
                <a:gd name="adj" fmla="val 25957"/>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937257" y="3888584"/>
              <a:ext cx="1032207" cy="577780"/>
            </a:xfrm>
            <a:prstGeom prst="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72016" y="2758441"/>
              <a:ext cx="244711" cy="1085977"/>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47676" y="2758442"/>
              <a:ext cx="234070" cy="1073921"/>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5400000">
              <a:off x="2353390" y="3215460"/>
              <a:ext cx="219426" cy="1344726"/>
            </a:xfrm>
            <a:prstGeom prst="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7"/>
            <p:cNvGrpSpPr/>
            <p:nvPr/>
          </p:nvGrpSpPr>
          <p:grpSpPr>
            <a:xfrm rot="10516338">
              <a:off x="1415215" y="1835155"/>
              <a:ext cx="2050472" cy="1143001"/>
              <a:chOff x="1440873" y="838200"/>
              <a:chExt cx="2050472" cy="1143001"/>
            </a:xfrm>
          </p:grpSpPr>
          <p:sp>
            <p:nvSpPr>
              <p:cNvPr id="36" name="Cloud 35"/>
              <p:cNvSpPr/>
              <p:nvPr/>
            </p:nvSpPr>
            <p:spPr>
              <a:xfrm>
                <a:off x="1440873" y="111252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7" name="Cloud 36"/>
              <p:cNvSpPr/>
              <p:nvPr/>
            </p:nvSpPr>
            <p:spPr>
              <a:xfrm rot="15426738">
                <a:off x="2545080" y="1034935"/>
                <a:ext cx="1005840" cy="886691"/>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loud 37"/>
              <p:cNvSpPr/>
              <p:nvPr/>
            </p:nvSpPr>
            <p:spPr>
              <a:xfrm>
                <a:off x="1773382" y="838200"/>
                <a:ext cx="1219200" cy="731520"/>
              </a:xfrm>
              <a:prstGeom prst="cloud">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1"/>
              <p:cNvSpPr/>
              <p:nvPr/>
            </p:nvSpPr>
            <p:spPr>
              <a:xfrm>
                <a:off x="1662545" y="120396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70909" y="1021080"/>
                <a:ext cx="332509" cy="27432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1563270" y="1021080"/>
              <a:ext cx="1720343" cy="18456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 Diagonal Corner Rectangle 24"/>
            <p:cNvSpPr/>
            <p:nvPr/>
          </p:nvSpPr>
          <p:spPr>
            <a:xfrm rot="9094737" flipH="1">
              <a:off x="1307488" y="119406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 Diagonal Corner Rectangle 25"/>
            <p:cNvSpPr/>
            <p:nvPr/>
          </p:nvSpPr>
          <p:spPr>
            <a:xfrm rot="13391372" flipH="1">
              <a:off x="2178882" y="1070152"/>
              <a:ext cx="1129887" cy="57955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 Diagonal Corner Rectangle 26"/>
            <p:cNvSpPr/>
            <p:nvPr/>
          </p:nvSpPr>
          <p:spPr>
            <a:xfrm rot="9094737" flipH="1">
              <a:off x="2932224" y="1611869"/>
              <a:ext cx="460153" cy="590627"/>
            </a:xfrm>
            <a:prstGeom prst="round2DiagRect">
              <a:avLst>
                <a:gd name="adj1" fmla="val 16667"/>
                <a:gd name="adj2" fmla="val 50000"/>
              </a:avLst>
            </a:prstGeom>
            <a:solidFill>
              <a:srgbClr val="E6CB8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057400" y="1075385"/>
              <a:ext cx="457201" cy="372416"/>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895600" y="1447800"/>
              <a:ext cx="381000" cy="457200"/>
            </a:xfrm>
            <a:prstGeom prst="ellipse">
              <a:avLst/>
            </a:prstGeom>
            <a:solidFill>
              <a:srgbClr val="E6CB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39"/>
            <p:cNvGrpSpPr/>
            <p:nvPr/>
          </p:nvGrpSpPr>
          <p:grpSpPr>
            <a:xfrm rot="18869280">
              <a:off x="806087" y="3061138"/>
              <a:ext cx="952300" cy="1163926"/>
              <a:chOff x="5117393" y="2695252"/>
              <a:chExt cx="1069245" cy="1724348"/>
            </a:xfrm>
          </p:grpSpPr>
          <p:sp>
            <p:nvSpPr>
              <p:cNvPr id="32" name="Rounded Rectangle 31"/>
              <p:cNvSpPr/>
              <p:nvPr/>
            </p:nvSpPr>
            <p:spPr>
              <a:xfrm>
                <a:off x="5562600" y="2743200"/>
                <a:ext cx="228600" cy="1676400"/>
              </a:xfrm>
              <a:prstGeom prst="roundRect">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p:cNvSpPr/>
              <p:nvPr/>
            </p:nvSpPr>
            <p:spPr>
              <a:xfrm rot="6029780">
                <a:off x="5715008" y="2516418"/>
                <a:ext cx="261097" cy="682163"/>
              </a:xfrm>
              <a:prstGeom prst="moon">
                <a:avLst>
                  <a:gd name="adj" fmla="val 87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rot="15873702">
                <a:off x="5281182" y="2531463"/>
                <a:ext cx="282022" cy="609600"/>
              </a:xfrm>
              <a:prstGeom prst="flowChartMagneticDisk">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5638800" y="2743200"/>
                <a:ext cx="152400" cy="152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30"/>
            <p:cNvSpPr/>
            <p:nvPr/>
          </p:nvSpPr>
          <p:spPr>
            <a:xfrm>
              <a:off x="1371600" y="3581401"/>
              <a:ext cx="304800" cy="2286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0480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down)">
                                      <p:cBhvr>
                                        <p:cTn id="9" dur="580">
                                          <p:stCondLst>
                                            <p:cond delay="0"/>
                                          </p:stCondLst>
                                        </p:cTn>
                                        <p:tgtEl>
                                          <p:spTgt spid="8"/>
                                        </p:tgtEl>
                                      </p:cBhvr>
                                    </p:animEffect>
                                    <p:anim calcmode="lin" valueType="num">
                                      <p:cBhvr>
                                        <p:cTn id="1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5" dur="26">
                                          <p:stCondLst>
                                            <p:cond delay="650"/>
                                          </p:stCondLst>
                                        </p:cTn>
                                        <p:tgtEl>
                                          <p:spTgt spid="8"/>
                                        </p:tgtEl>
                                      </p:cBhvr>
                                      <p:to x="100000" y="60000"/>
                                    </p:animScale>
                                    <p:animScale>
                                      <p:cBhvr>
                                        <p:cTn id="16" dur="166" decel="50000">
                                          <p:stCondLst>
                                            <p:cond delay="676"/>
                                          </p:stCondLst>
                                        </p:cTn>
                                        <p:tgtEl>
                                          <p:spTgt spid="8"/>
                                        </p:tgtEl>
                                      </p:cBhvr>
                                      <p:to x="100000" y="100000"/>
                                    </p:animScale>
                                    <p:animScale>
                                      <p:cBhvr>
                                        <p:cTn id="17" dur="26">
                                          <p:stCondLst>
                                            <p:cond delay="1312"/>
                                          </p:stCondLst>
                                        </p:cTn>
                                        <p:tgtEl>
                                          <p:spTgt spid="8"/>
                                        </p:tgtEl>
                                      </p:cBhvr>
                                      <p:to x="100000" y="80000"/>
                                    </p:animScale>
                                    <p:animScale>
                                      <p:cBhvr>
                                        <p:cTn id="18" dur="166" decel="50000">
                                          <p:stCondLst>
                                            <p:cond delay="1338"/>
                                          </p:stCondLst>
                                        </p:cTn>
                                        <p:tgtEl>
                                          <p:spTgt spid="8"/>
                                        </p:tgtEl>
                                      </p:cBhvr>
                                      <p:to x="100000" y="100000"/>
                                    </p:animScale>
                                    <p:animScale>
                                      <p:cBhvr>
                                        <p:cTn id="19" dur="26">
                                          <p:stCondLst>
                                            <p:cond delay="1642"/>
                                          </p:stCondLst>
                                        </p:cTn>
                                        <p:tgtEl>
                                          <p:spTgt spid="8"/>
                                        </p:tgtEl>
                                      </p:cBhvr>
                                      <p:to x="100000" y="90000"/>
                                    </p:animScale>
                                    <p:animScale>
                                      <p:cBhvr>
                                        <p:cTn id="20" dur="166" decel="50000">
                                          <p:stCondLst>
                                            <p:cond delay="1668"/>
                                          </p:stCondLst>
                                        </p:cTn>
                                        <p:tgtEl>
                                          <p:spTgt spid="8"/>
                                        </p:tgtEl>
                                      </p:cBhvr>
                                      <p:to x="100000" y="100000"/>
                                    </p:animScale>
                                    <p:animScale>
                                      <p:cBhvr>
                                        <p:cTn id="21" dur="26">
                                          <p:stCondLst>
                                            <p:cond delay="1808"/>
                                          </p:stCondLst>
                                        </p:cTn>
                                        <p:tgtEl>
                                          <p:spTgt spid="8"/>
                                        </p:tgtEl>
                                      </p:cBhvr>
                                      <p:to x="100000" y="95000"/>
                                    </p:animScale>
                                    <p:animScale>
                                      <p:cBhvr>
                                        <p:cTn id="22" dur="166" decel="50000">
                                          <p:stCondLst>
                                            <p:cond delay="1834"/>
                                          </p:stCondLst>
                                        </p:cTn>
                                        <p:tgtEl>
                                          <p:spTgt spid="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47F5F-213B-49E6-9B39-42245C911B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265471" y="0"/>
            <a:ext cx="9144000" cy="5632311"/>
          </a:xfrm>
          <a:prstGeom prst="rect">
            <a:avLst/>
          </a:prstGeom>
          <a:noFill/>
        </p:spPr>
        <p:txBody>
          <a:bodyPr wrap="square" rtlCol="0">
            <a:spAutoFit/>
          </a:bodyPr>
          <a:lstStyle/>
          <a:p>
            <a:r>
              <a:rPr lang="en-US" b="1" dirty="0"/>
              <a:t>Sources:</a:t>
            </a:r>
          </a:p>
          <a:p>
            <a:endParaRPr lang="en-US" b="1" dirty="0"/>
          </a:p>
          <a:p>
            <a:r>
              <a:rPr lang="en-US" b="1" dirty="0"/>
              <a:t>Videos:</a:t>
            </a:r>
          </a:p>
          <a:p>
            <a:r>
              <a:rPr lang="en-US" b="1" dirty="0"/>
              <a:t>We Rejoice in Christ</a:t>
            </a:r>
            <a:r>
              <a:rPr lang="en-US" dirty="0"/>
              <a:t> (2:36)</a:t>
            </a:r>
          </a:p>
          <a:p>
            <a:r>
              <a:rPr lang="en-US" b="1" dirty="0"/>
              <a:t>Missionary Mindset</a:t>
            </a:r>
            <a:r>
              <a:rPr lang="en-US" dirty="0"/>
              <a:t> (4:10)</a:t>
            </a:r>
            <a:endParaRPr lang="en-US" b="1" dirty="0"/>
          </a:p>
          <a:p>
            <a:endParaRPr lang="en-US" b="1" dirty="0"/>
          </a:p>
          <a:p>
            <a:r>
              <a:rPr lang="en-US" b="1" dirty="0"/>
              <a:t>Doctrine and Covenants Who’s Who by Ed J. Pinegar and Richard J. Allen pgs. 116-117, 156-157,  159-160</a:t>
            </a:r>
          </a:p>
          <a:p>
            <a:endParaRPr lang="en-US" b="1" dirty="0"/>
          </a:p>
          <a:p>
            <a:r>
              <a:rPr lang="en-US" b="1" dirty="0"/>
              <a:t>Hyrum M. Smith and </a:t>
            </a:r>
            <a:r>
              <a:rPr lang="en-US" b="1" dirty="0" err="1"/>
              <a:t>Janne</a:t>
            </a:r>
            <a:r>
              <a:rPr lang="en-US" b="1" dirty="0"/>
              <a:t> M. </a:t>
            </a:r>
            <a:r>
              <a:rPr lang="en-US" b="1" dirty="0" err="1"/>
              <a:t>Sjodahl</a:t>
            </a:r>
            <a:r>
              <a:rPr lang="en-US" b="1" dirty="0"/>
              <a:t> </a:t>
            </a:r>
            <a:r>
              <a:rPr lang="en-US" b="1" i="1" dirty="0"/>
              <a:t>Doctrine and Covenants Commentary </a:t>
            </a:r>
            <a:r>
              <a:rPr lang="en-US" b="1" dirty="0"/>
              <a:t> pg. 172-175</a:t>
            </a:r>
          </a:p>
          <a:p>
            <a:endParaRPr lang="en-US" b="1" dirty="0"/>
          </a:p>
          <a:p>
            <a:r>
              <a:rPr lang="en-US" b="1" dirty="0"/>
              <a:t>Missionary photo: The 10th President of The Church of Jesus Christ of Latter-day Saints, Joseph Fielding Smith, when he served as a missionary in Great Britain, May 1901. Smith is second from the left.</a:t>
            </a:r>
          </a:p>
          <a:p>
            <a:endParaRPr lang="en-US" b="1" dirty="0"/>
          </a:p>
          <a:p>
            <a:r>
              <a:rPr lang="en-US" b="1" dirty="0"/>
              <a:t>(in </a:t>
            </a:r>
            <a:r>
              <a:rPr lang="en-US" b="1" i="1" dirty="0"/>
              <a:t>The Orson Pratt Journals,</a:t>
            </a:r>
            <a:r>
              <a:rPr lang="en-US" b="1" dirty="0"/>
              <a:t> comp. </a:t>
            </a:r>
            <a:r>
              <a:rPr lang="en-US" b="1" dirty="0" err="1"/>
              <a:t>Elden</a:t>
            </a:r>
            <a:r>
              <a:rPr lang="en-US" b="1" dirty="0"/>
              <a:t> J. Watson [1975], 8–9).</a:t>
            </a:r>
          </a:p>
          <a:p>
            <a:endParaRPr lang="en-US" b="1" dirty="0"/>
          </a:p>
          <a:p>
            <a:r>
              <a:rPr lang="en-US" dirty="0">
                <a:hlinkClick r:id="rId3"/>
              </a:rPr>
              <a:t>http://www.mormonnewsroom.org/facts-and-statistics/country/austria</a:t>
            </a:r>
            <a:endParaRPr lang="en-US" dirty="0"/>
          </a:p>
          <a:p>
            <a:endParaRPr lang="en-US" b="1" dirty="0"/>
          </a:p>
          <a:p>
            <a:r>
              <a:rPr lang="en-US" b="1" dirty="0"/>
              <a:t>(Orson Pratt, “History of Orson Pratt,” </a:t>
            </a:r>
            <a:r>
              <a:rPr lang="en-US" b="1" i="1" dirty="0"/>
              <a:t>Millennial Star,</a:t>
            </a:r>
            <a:r>
              <a:rPr lang="en-US" b="1" dirty="0"/>
              <a:t> Feb. 4, 1865, 72</a:t>
            </a:r>
          </a:p>
        </p:txBody>
      </p:sp>
      <p:grpSp>
        <p:nvGrpSpPr>
          <p:cNvPr id="6" name="Group 5">
            <a:extLst>
              <a:ext uri="{FF2B5EF4-FFF2-40B4-BE49-F238E27FC236}">
                <a16:creationId xmlns:a16="http://schemas.microsoft.com/office/drawing/2014/main" id="{7F90E630-4271-4FCE-ACDD-7C301A8BF343}"/>
              </a:ext>
            </a:extLst>
          </p:cNvPr>
          <p:cNvGrpSpPr/>
          <p:nvPr/>
        </p:nvGrpSpPr>
        <p:grpSpPr>
          <a:xfrm>
            <a:off x="3047999" y="752094"/>
            <a:ext cx="747781" cy="947189"/>
            <a:chOff x="7543800" y="3810000"/>
            <a:chExt cx="1143000" cy="1447800"/>
          </a:xfrm>
        </p:grpSpPr>
        <p:sp>
          <p:nvSpPr>
            <p:cNvPr id="7" name="Trapezoid 6">
              <a:extLst>
                <a:ext uri="{FF2B5EF4-FFF2-40B4-BE49-F238E27FC236}">
                  <a16:creationId xmlns:a16="http://schemas.microsoft.com/office/drawing/2014/main" id="{2791FD65-8DAF-4391-9581-7EFD0813CFDC}"/>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9">
              <a:extLst>
                <a:ext uri="{FF2B5EF4-FFF2-40B4-BE49-F238E27FC236}">
                  <a16:creationId xmlns:a16="http://schemas.microsoft.com/office/drawing/2014/main" id="{F6B7D5B1-EBE7-4953-83FE-171FD5C7AB15}"/>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0">
              <a:extLst>
                <a:ext uri="{FF2B5EF4-FFF2-40B4-BE49-F238E27FC236}">
                  <a16:creationId xmlns:a16="http://schemas.microsoft.com/office/drawing/2014/main" id="{F9E6452F-3143-444D-A748-FADAFC570DC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1">
              <a:extLst>
                <a:ext uri="{FF2B5EF4-FFF2-40B4-BE49-F238E27FC236}">
                  <a16:creationId xmlns:a16="http://schemas.microsoft.com/office/drawing/2014/main" id="{354D366B-EBB0-40DA-8923-63AD741D24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662C068-59B9-4EF4-A818-A4F7442D816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0BDBFB5F-B3AB-4A1F-B565-EE3D0202F905}"/>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CA54E504-EA2F-4653-96DD-F46757388E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5E16F5-07A5-4FAB-B0DA-288FDE366F6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CA5A3B8-D4BA-4A6D-A98A-955F79BF2DD6}"/>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3933069-0C53-4231-94B7-BEF04B4C7B0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0AE7413B-CFF4-4934-89DB-CBA7AF38169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90F21AB-6CFF-4606-993D-41D66146E408}"/>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23BC2EA6-EDDA-43E5-AE30-1527273DACDE}"/>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E603BD92-216A-4D8B-B32A-A671C260828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9A39738-4989-4C8C-B1C9-728FD2557397}"/>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5DC2CB2-E73A-4CD4-A84E-55B398A5824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B42C2B5-3A80-427E-910E-575D3B97202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59944FBB-F0B7-4701-9A17-D59ADFFA78A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Footer Placeholder 14">
            <a:extLst>
              <a:ext uri="{FF2B5EF4-FFF2-40B4-BE49-F238E27FC236}">
                <a16:creationId xmlns:a16="http://schemas.microsoft.com/office/drawing/2014/main" id="{1C8F850D-2415-4B79-887E-9945474BE330}"/>
              </a:ext>
            </a:extLst>
          </p:cNvPr>
          <p:cNvSpPr>
            <a:spLocks noGrp="1"/>
          </p:cNvSpPr>
          <p:nvPr/>
        </p:nvSpPr>
        <p:spPr>
          <a:xfrm>
            <a:off x="71756" y="649016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445617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4572000" cy="3970318"/>
          </a:xfrm>
          <a:prstGeom prst="rect">
            <a:avLst/>
          </a:prstGeom>
        </p:spPr>
        <p:txBody>
          <a:bodyPr>
            <a:spAutoFit/>
          </a:bodyPr>
          <a:lstStyle/>
          <a:p>
            <a:r>
              <a:rPr lang="en-US" sz="1200" b="1" dirty="0" err="1"/>
              <a:t>Shofar</a:t>
            </a:r>
            <a:r>
              <a:rPr lang="en-US" sz="1200" b="1" dirty="0"/>
              <a:t>:</a:t>
            </a:r>
          </a:p>
          <a:p>
            <a:r>
              <a:rPr lang="en-US" sz="1200" dirty="0"/>
              <a:t>By Jewish tradition, a person who has not listened to the </a:t>
            </a:r>
            <a:r>
              <a:rPr lang="en-US" sz="1200" i="1" dirty="0" err="1"/>
              <a:t>shofar</a:t>
            </a:r>
            <a:r>
              <a:rPr lang="en-US" sz="1200" dirty="0"/>
              <a:t> has not observed the day. Hearing the </a:t>
            </a:r>
            <a:r>
              <a:rPr lang="en-US" sz="1200" i="1" dirty="0" err="1"/>
              <a:t>shofar</a:t>
            </a:r>
            <a:r>
              <a:rPr lang="en-US" sz="1200" dirty="0"/>
              <a:t> means obedience to one of God's 248 positive commandments to Israel found in the Pentateuch, or Torah. Rabbis have said that </a:t>
            </a:r>
            <a:r>
              <a:rPr lang="en-US" sz="1200" dirty="0" err="1"/>
              <a:t>the</a:t>
            </a:r>
            <a:r>
              <a:rPr lang="en-US" sz="1200" i="1" dirty="0" err="1"/>
              <a:t>mitzvah</a:t>
            </a:r>
            <a:r>
              <a:rPr lang="en-US" sz="1200" dirty="0"/>
              <a:t> (commandment) is not fulfilled by merely hearing the </a:t>
            </a:r>
            <a:r>
              <a:rPr lang="en-US" sz="1200" i="1" dirty="0" err="1"/>
              <a:t>shofar</a:t>
            </a:r>
            <a:r>
              <a:rPr lang="en-US" sz="1200" dirty="0"/>
              <a:t>, as if by accident, but that the hearer must listen with the specific </a:t>
            </a:r>
            <a:r>
              <a:rPr lang="en-US" sz="1200" i="1" dirty="0" err="1"/>
              <a:t>kavanah</a:t>
            </a:r>
            <a:r>
              <a:rPr lang="en-US" sz="1200" dirty="0"/>
              <a:t> (intention) of fulfilling the biblical commandment. </a:t>
            </a:r>
          </a:p>
          <a:p>
            <a:r>
              <a:rPr lang="en-US" sz="1200" dirty="0"/>
              <a:t>The word "trumpets" does not appear in the Hebrew text, but is implied. Nor does the word </a:t>
            </a:r>
            <a:r>
              <a:rPr lang="en-US" sz="1200" i="1" dirty="0" err="1"/>
              <a:t>shofar</a:t>
            </a:r>
            <a:r>
              <a:rPr lang="en-US" sz="1200" dirty="0"/>
              <a:t> ever appear in the Hebrew text of the Torah in connection with the holiday Jewish people call </a:t>
            </a:r>
            <a:r>
              <a:rPr lang="en-US" sz="1200" i="1" dirty="0"/>
              <a:t>Rosh Hashanah</a:t>
            </a:r>
            <a:r>
              <a:rPr lang="en-US" sz="1200" dirty="0"/>
              <a:t>. In the passage quoted above, the holiday is simply called </a:t>
            </a:r>
            <a:r>
              <a:rPr lang="en-US" sz="1200" i="1" dirty="0"/>
              <a:t>Yom </a:t>
            </a:r>
            <a:r>
              <a:rPr lang="en-US" sz="1200" i="1" dirty="0" err="1"/>
              <a:t>T'ruah</a:t>
            </a:r>
            <a:r>
              <a:rPr lang="en-US" sz="1200" dirty="0"/>
              <a:t>, a day of blowing. However, it means more than simply "blowing" a trumpet or ram's horn.</a:t>
            </a:r>
          </a:p>
          <a:p>
            <a:r>
              <a:rPr lang="en-US" sz="1200" dirty="0"/>
              <a:t>Jewish believers in </a:t>
            </a:r>
            <a:r>
              <a:rPr lang="en-US" sz="1200" dirty="0" err="1"/>
              <a:t>Y'shua</a:t>
            </a:r>
            <a:r>
              <a:rPr lang="en-US" sz="1200" dirty="0"/>
              <a:t> the </a:t>
            </a:r>
            <a:r>
              <a:rPr lang="en-US" sz="1200" i="1" dirty="0" err="1"/>
              <a:t>kavanah</a:t>
            </a:r>
            <a:r>
              <a:rPr lang="en-US" sz="1200" dirty="0"/>
              <a:t>, or central theme upon hearing the </a:t>
            </a:r>
            <a:r>
              <a:rPr lang="en-US" sz="1200" i="1" dirty="0" err="1"/>
              <a:t>shofar</a:t>
            </a:r>
            <a:r>
              <a:rPr lang="en-US" sz="1200" dirty="0"/>
              <a:t>, is joy in the knowledge that we have already allowed the seriousness of our sins to alarm us; we have heard and received the good news—that God has atoned for sin, and that He delivers us from calamity through the sacrifice of our righteous Messiah.</a:t>
            </a:r>
          </a:p>
          <a:p>
            <a:r>
              <a:rPr lang="en-US" sz="1200" dirty="0">
                <a:hlinkClick r:id="rId2"/>
              </a:rPr>
              <a:t>http://www.cbn.com/spirituallife/BibleStudyAndTheology/jewishroots/Hearing_Shofar_Jews_For_Jesus.aspx</a:t>
            </a:r>
            <a:endParaRPr lang="en-US" sz="1200" dirty="0"/>
          </a:p>
        </p:txBody>
      </p:sp>
      <p:sp>
        <p:nvSpPr>
          <p:cNvPr id="3" name="Rectangle 2"/>
          <p:cNvSpPr/>
          <p:nvPr/>
        </p:nvSpPr>
        <p:spPr>
          <a:xfrm>
            <a:off x="6096000" y="1"/>
            <a:ext cx="4572000" cy="5816977"/>
          </a:xfrm>
          <a:prstGeom prst="rect">
            <a:avLst/>
          </a:prstGeom>
        </p:spPr>
        <p:txBody>
          <a:bodyPr>
            <a:spAutoFit/>
          </a:bodyPr>
          <a:lstStyle/>
          <a:p>
            <a:pPr fontAlgn="base"/>
            <a:r>
              <a:rPr lang="en-US" sz="1200" dirty="0"/>
              <a:t>President Joseph Fielding Smith explained:</a:t>
            </a:r>
          </a:p>
          <a:p>
            <a:pPr fontAlgn="base"/>
            <a:r>
              <a:rPr lang="en-US" sz="1200" dirty="0"/>
              <a:t>“There are </a:t>
            </a:r>
            <a:r>
              <a:rPr lang="en-US" sz="1200" b="1" dirty="0"/>
              <a:t>many debts </a:t>
            </a:r>
            <a:r>
              <a:rPr lang="en-US" sz="1200" dirty="0"/>
              <a:t>which we owe to the Lord. There is the debt of preaching this gospel to a wicked and a perverse generation. …</a:t>
            </a:r>
          </a:p>
          <a:p>
            <a:pPr fontAlgn="base"/>
            <a:r>
              <a:rPr lang="en-US" sz="1200" dirty="0"/>
              <a:t>“The Lord has given unto men their agency. They may act for themselves, they can choose to do good, or they can choose to do evil. The Lord said that men love darkness rather than light because their deeds are evil. Yet our mission, I say, is, so far as it is within our power, to regenerate, to bring to repentance, just as many of the children of our Father in heaven as it is possible for us to do. That is one of our debts; that is an obligation the Lord has placed upon the Church, and more particularly upon the quorums of the priesthood of the Church, and yet this obligation belongs to every soul.</a:t>
            </a:r>
          </a:p>
          <a:p>
            <a:pPr fontAlgn="base"/>
            <a:r>
              <a:rPr lang="en-US" sz="1200" dirty="0"/>
              <a:t>“It is the duty of every member of this Church to preach the gospel by precept and by example.” (</a:t>
            </a:r>
            <a:r>
              <a:rPr lang="en-US" sz="1200" i="1" dirty="0"/>
              <a:t>Doctrines of Salvation,</a:t>
            </a:r>
            <a:r>
              <a:rPr lang="en-US" sz="1200" dirty="0"/>
              <a:t> 1:307–8.)</a:t>
            </a:r>
          </a:p>
          <a:p>
            <a:pPr fontAlgn="base"/>
            <a:endParaRPr lang="en-US" sz="1200" b="1" dirty="0"/>
          </a:p>
          <a:p>
            <a:pPr fontAlgn="base"/>
            <a:r>
              <a:rPr lang="en-US" sz="1200" b="1" dirty="0"/>
              <a:t>The phrase “the eleventh hour” </a:t>
            </a:r>
            <a:r>
              <a:rPr lang="en-US" sz="1200" dirty="0"/>
              <a:t>seems to refer to the parable of the ten virgins (see </a:t>
            </a:r>
            <a:r>
              <a:rPr lang="en-US" sz="1200" dirty="0">
                <a:hlinkClick r:id="rId3"/>
              </a:rPr>
              <a:t>Matthew 25:1–13</a:t>
            </a:r>
            <a:r>
              <a:rPr lang="en-US" sz="1200" dirty="0"/>
              <a:t>). The bridegroom came at midnight, catching unaware half of those waiting. Thus, to say that it is the eleventh hour is to imply that the time of the coming of the Bridegroom is drawing near.</a:t>
            </a:r>
          </a:p>
          <a:p>
            <a:pPr fontAlgn="base"/>
            <a:r>
              <a:rPr lang="en-US" sz="1200" dirty="0"/>
              <a:t>President Joseph Fielding Smith showed how the phrase is also related to another parable given by the Master: “The time in which we live is compared to the eleventh hour, and so it is in the Lord’s reckoning, for we are in the closing scenes of the present world. Elder Orson F. Whitney referred to our dispensation as the ‘Saturday night’ of time. And, according to the parable of the men employed in the vineyard [</a:t>
            </a:r>
            <a:r>
              <a:rPr lang="en-US" sz="1200" dirty="0">
                <a:hlinkClick r:id="rId4"/>
              </a:rPr>
              <a:t>Matthew 20:1–16</a:t>
            </a:r>
            <a:r>
              <a:rPr lang="en-US" sz="1200" dirty="0"/>
              <a:t>], we who labor in this hour will be rewarded if we are faithful, with equal compensation with those who labored in the previous hours, or dispensations, in the history of mankind.” (</a:t>
            </a:r>
            <a:r>
              <a:rPr lang="en-US" sz="1200" i="1" dirty="0"/>
              <a:t>Church History and Modern Revelation,</a:t>
            </a:r>
            <a:r>
              <a:rPr lang="en-US" sz="1200" dirty="0"/>
              <a:t> 1:153.)</a:t>
            </a:r>
          </a:p>
          <a:p>
            <a:pPr fontAlgn="base"/>
            <a:endParaRPr lang="en-US" sz="1200" dirty="0"/>
          </a:p>
        </p:txBody>
      </p:sp>
      <p:sp>
        <p:nvSpPr>
          <p:cNvPr id="4" name="Rectangle 3"/>
          <p:cNvSpPr/>
          <p:nvPr/>
        </p:nvSpPr>
        <p:spPr>
          <a:xfrm>
            <a:off x="1524000" y="3811012"/>
            <a:ext cx="4572000" cy="3046988"/>
          </a:xfrm>
          <a:prstGeom prst="rect">
            <a:avLst/>
          </a:prstGeom>
        </p:spPr>
        <p:txBody>
          <a:bodyPr>
            <a:spAutoFit/>
          </a:bodyPr>
          <a:lstStyle/>
          <a:p>
            <a:pPr fontAlgn="base"/>
            <a:endParaRPr lang="en-US" sz="1200" dirty="0"/>
          </a:p>
          <a:p>
            <a:pPr fontAlgn="base"/>
            <a:r>
              <a:rPr lang="en-US" sz="1200" b="1" dirty="0"/>
              <a:t>Corrupt in verse 4:</a:t>
            </a:r>
          </a:p>
          <a:p>
            <a:pPr fontAlgn="base"/>
            <a:r>
              <a:rPr lang="en-US" sz="1200" dirty="0"/>
              <a:t>“Let me explain, when I use the term ‘corrupt’ with reference to these ministers of the gospel, that I use it in the same sense that I believe the Lord used it when he made that declaration to Joseph Smith, the Prophet, in answer to the Prophet’s prayer. He did not mean, nor do I mean, that the ministers of religion are personally </a:t>
            </a:r>
            <a:r>
              <a:rPr lang="en-US" sz="1200" dirty="0" err="1"/>
              <a:t>unvirtuous</a:t>
            </a:r>
            <a:r>
              <a:rPr lang="en-US" sz="1200" dirty="0"/>
              <a:t> or impure. I believe as a class they, perhaps, in personal purity, stand a little above the average order of men. When I use the term ‘corrupt’ I mean, as I believe the Lord meant, that they have turned away from the truth … and have turned to that which is false. A false doctrine is a corrupt doctrine; a false religion is a corrupt religion; a false teacher is a corrupt teacher. Any man who teaches a false doctrine, who believes in and practices and teaches a false religion is a corrupt professor, because he teaches that which is impure and not true.” (Hyrum M. Smith In Conference Report, Oct. 1916, p. 43.)</a:t>
            </a:r>
          </a:p>
        </p:txBody>
      </p:sp>
      <p:sp>
        <p:nvSpPr>
          <p:cNvPr id="5" name="Rectangle 4"/>
          <p:cNvSpPr/>
          <p:nvPr/>
        </p:nvSpPr>
        <p:spPr>
          <a:xfrm>
            <a:off x="1524000" y="0"/>
            <a:ext cx="45720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3962400"/>
            <a:ext cx="4572000" cy="2895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976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4572000" cy="2308324"/>
          </a:xfrm>
          <a:prstGeom prst="rect">
            <a:avLst/>
          </a:prstGeom>
        </p:spPr>
        <p:txBody>
          <a:bodyPr>
            <a:spAutoFit/>
          </a:bodyPr>
          <a:lstStyle/>
          <a:p>
            <a:r>
              <a:rPr lang="en-US" sz="1200" b="1" dirty="0"/>
              <a:t>Orson Pratt </a:t>
            </a:r>
            <a:r>
              <a:rPr lang="en-US" sz="1200" dirty="0"/>
              <a:t>acted as Church Historian and Recorder from 1874 until his death. He edited many church periodicals and helped divide editions of the Book of Mormon and Doctrine and Covenants into verse format and provided appropriate cross references.</a:t>
            </a:r>
          </a:p>
          <a:p>
            <a:endParaRPr lang="en-US" sz="1200" dirty="0"/>
          </a:p>
          <a:p>
            <a:r>
              <a:rPr lang="en-US" sz="1200" b="1" dirty="0"/>
              <a:t>Science publications by Orson Pratt</a:t>
            </a:r>
          </a:p>
          <a:p>
            <a:r>
              <a:rPr lang="en-US" sz="1200" dirty="0"/>
              <a:t>Pratt was known as an accomplished mathematician, and had a strong interest in astronomy. He offered science based lectures on these topics to early LDS audiences in Utah, and published two related books. </a:t>
            </a:r>
            <a:r>
              <a:rPr lang="en-US" sz="1200" i="1" dirty="0"/>
              <a:t>New and Easy Method of Solution of the Cubic and </a:t>
            </a:r>
            <a:r>
              <a:rPr lang="en-US" sz="1200" i="1" dirty="0" err="1"/>
              <a:t>Biquadratic</a:t>
            </a:r>
            <a:r>
              <a:rPr lang="en-US" sz="1200" i="1" dirty="0"/>
              <a:t> Equations</a:t>
            </a:r>
            <a:r>
              <a:rPr lang="en-US" sz="1200" dirty="0"/>
              <a:t> was published in 1866, and </a:t>
            </a:r>
            <a:r>
              <a:rPr lang="en-US" sz="1200" i="1" dirty="0"/>
              <a:t>Key to the Universe</a:t>
            </a:r>
            <a:r>
              <a:rPr lang="en-US" sz="1200" dirty="0"/>
              <a:t> was published in 1879.</a:t>
            </a:r>
          </a:p>
        </p:txBody>
      </p:sp>
      <p:sp>
        <p:nvSpPr>
          <p:cNvPr id="3" name="Rectangle 2"/>
          <p:cNvSpPr/>
          <p:nvPr/>
        </p:nvSpPr>
        <p:spPr>
          <a:xfrm>
            <a:off x="6096000" y="1"/>
            <a:ext cx="4572000" cy="5078313"/>
          </a:xfrm>
          <a:prstGeom prst="rect">
            <a:avLst/>
          </a:prstGeom>
        </p:spPr>
        <p:txBody>
          <a:bodyPr>
            <a:spAutoFit/>
          </a:bodyPr>
          <a:lstStyle/>
          <a:p>
            <a:pPr fontAlgn="base"/>
            <a:r>
              <a:rPr lang="en-US" sz="1200" b="1" dirty="0"/>
              <a:t>President Lorenzo Snow wrote a poem </a:t>
            </a:r>
            <a:r>
              <a:rPr lang="en-US" sz="1200" dirty="0"/>
              <a:t>about the doctrine of becoming sons and daughters of God.</a:t>
            </a:r>
          </a:p>
          <a:p>
            <a:pPr fontAlgn="base"/>
            <a:endParaRPr lang="en-US" sz="1200" dirty="0"/>
          </a:p>
          <a:p>
            <a:pPr fontAlgn="base"/>
            <a:r>
              <a:rPr lang="en-US" sz="1200" dirty="0"/>
              <a:t>Hast thou not been unwisely bold,</a:t>
            </a:r>
          </a:p>
          <a:p>
            <a:pPr fontAlgn="base"/>
            <a:r>
              <a:rPr lang="en-US" sz="1200" dirty="0"/>
              <a:t>Man’s destiny to thus unfold?</a:t>
            </a:r>
          </a:p>
          <a:p>
            <a:pPr fontAlgn="base"/>
            <a:r>
              <a:rPr lang="en-US" sz="1200" dirty="0"/>
              <a:t>To raise, promote such high desire,</a:t>
            </a:r>
          </a:p>
          <a:p>
            <a:pPr fontAlgn="base"/>
            <a:r>
              <a:rPr lang="en-US" sz="1200" dirty="0"/>
              <a:t>Such vast ambition thus inspire?</a:t>
            </a:r>
          </a:p>
          <a:p>
            <a:pPr fontAlgn="base"/>
            <a:r>
              <a:rPr lang="en-US" sz="1200" dirty="0"/>
              <a:t>Still ’tis no phantom that we trace</a:t>
            </a:r>
          </a:p>
          <a:p>
            <a:pPr fontAlgn="base"/>
            <a:r>
              <a:rPr lang="en-US" sz="1200" dirty="0"/>
              <a:t>Man’s ultimatum in life’s race;</a:t>
            </a:r>
          </a:p>
          <a:p>
            <a:pPr fontAlgn="base"/>
            <a:r>
              <a:rPr lang="en-US" sz="1200" dirty="0"/>
              <a:t>This royal path has long been trod</a:t>
            </a:r>
          </a:p>
          <a:p>
            <a:pPr fontAlgn="base"/>
            <a:r>
              <a:rPr lang="en-US" sz="1200" dirty="0"/>
              <a:t>By righteous men, each now a God:</a:t>
            </a:r>
          </a:p>
          <a:p>
            <a:pPr fontAlgn="base"/>
            <a:r>
              <a:rPr lang="en-US" sz="1200" dirty="0"/>
              <a:t>As </a:t>
            </a:r>
            <a:r>
              <a:rPr lang="en-US" sz="1200" dirty="0" err="1"/>
              <a:t>Abra’m</a:t>
            </a:r>
            <a:r>
              <a:rPr lang="en-US" sz="1200" dirty="0"/>
              <a:t>, Isaac, Jacob, too,</a:t>
            </a:r>
          </a:p>
          <a:p>
            <a:pPr fontAlgn="base"/>
            <a:r>
              <a:rPr lang="en-US" sz="1200" dirty="0"/>
              <a:t>First babes, then men—to gods they grew.</a:t>
            </a:r>
          </a:p>
          <a:p>
            <a:pPr fontAlgn="base"/>
            <a:r>
              <a:rPr lang="en-US" sz="1200" dirty="0"/>
              <a:t>As man now is, our God once was;</a:t>
            </a:r>
          </a:p>
          <a:p>
            <a:pPr fontAlgn="base"/>
            <a:r>
              <a:rPr lang="en-US" sz="1200" dirty="0"/>
              <a:t>As now God is, so man may be,—</a:t>
            </a:r>
          </a:p>
          <a:p>
            <a:pPr fontAlgn="base"/>
            <a:r>
              <a:rPr lang="en-US" sz="1200" dirty="0"/>
              <a:t>Which doth unfold man’s destiny.</a:t>
            </a:r>
          </a:p>
          <a:p>
            <a:pPr fontAlgn="base"/>
            <a:r>
              <a:rPr lang="en-US" sz="1200" dirty="0"/>
              <a:t>. … . … . … . …</a:t>
            </a:r>
          </a:p>
          <a:p>
            <a:pPr fontAlgn="base"/>
            <a:r>
              <a:rPr lang="en-US" sz="1200" dirty="0"/>
              <a:t>The boy, like to his father grown,</a:t>
            </a:r>
          </a:p>
          <a:p>
            <a:pPr fontAlgn="base"/>
            <a:r>
              <a:rPr lang="en-US" sz="1200" dirty="0"/>
              <a:t>Has but attained unto his own;</a:t>
            </a:r>
          </a:p>
          <a:p>
            <a:pPr fontAlgn="base"/>
            <a:r>
              <a:rPr lang="en-US" sz="1200" dirty="0"/>
              <a:t>To grow to sire from state of son,</a:t>
            </a:r>
          </a:p>
          <a:p>
            <a:pPr fontAlgn="base"/>
            <a:r>
              <a:rPr lang="en-US" sz="1200" dirty="0"/>
              <a:t>Is not ’</a:t>
            </a:r>
            <a:r>
              <a:rPr lang="en-US" sz="1200" dirty="0" err="1"/>
              <a:t>gainst</a:t>
            </a:r>
            <a:r>
              <a:rPr lang="en-US" sz="1200" dirty="0"/>
              <a:t> Nature’s course to run.</a:t>
            </a:r>
          </a:p>
          <a:p>
            <a:pPr fontAlgn="base"/>
            <a:r>
              <a:rPr lang="en-US" sz="1200" dirty="0"/>
              <a:t>A son of God, like God to be,</a:t>
            </a:r>
          </a:p>
          <a:p>
            <a:pPr fontAlgn="base"/>
            <a:r>
              <a:rPr lang="en-US" sz="1200" dirty="0"/>
              <a:t>Would not be robbing Deity;</a:t>
            </a:r>
          </a:p>
          <a:p>
            <a:pPr fontAlgn="base"/>
            <a:r>
              <a:rPr lang="en-US" sz="1200" dirty="0"/>
              <a:t>And he who has this hope within,</a:t>
            </a:r>
          </a:p>
          <a:p>
            <a:pPr fontAlgn="base"/>
            <a:r>
              <a:rPr lang="en-US" sz="1200" dirty="0"/>
              <a:t>Will purify himself from sin.</a:t>
            </a:r>
          </a:p>
          <a:p>
            <a:pPr fontAlgn="base"/>
            <a:r>
              <a:rPr lang="en-US" sz="1200" dirty="0"/>
              <a:t>(Lorenzo Snow, “Man’s Destiny,” </a:t>
            </a:r>
            <a:r>
              <a:rPr lang="en-US" sz="1200" i="1" dirty="0"/>
              <a:t>Improvement Era,</a:t>
            </a:r>
            <a:r>
              <a:rPr lang="en-US" sz="1200" dirty="0"/>
              <a:t> June 1919, pp. 660–61.)</a:t>
            </a:r>
          </a:p>
        </p:txBody>
      </p:sp>
      <p:sp>
        <p:nvSpPr>
          <p:cNvPr id="4" name="Rectangle 3"/>
          <p:cNvSpPr/>
          <p:nvPr/>
        </p:nvSpPr>
        <p:spPr>
          <a:xfrm>
            <a:off x="1524000" y="3352800"/>
            <a:ext cx="4572000" cy="2677656"/>
          </a:xfrm>
          <a:prstGeom prst="rect">
            <a:avLst/>
          </a:prstGeom>
        </p:spPr>
        <p:txBody>
          <a:bodyPr>
            <a:spAutoFit/>
          </a:bodyPr>
          <a:lstStyle/>
          <a:p>
            <a:pPr fontAlgn="base"/>
            <a:r>
              <a:rPr lang="en-US" sz="1200" b="1" dirty="0"/>
              <a:t>I come Quickly:</a:t>
            </a:r>
          </a:p>
          <a:p>
            <a:pPr fontAlgn="base"/>
            <a:r>
              <a:rPr lang="en-US" sz="1200" dirty="0"/>
              <a:t>President Joseph Fielding Smith explained the phrase and its significance:</a:t>
            </a:r>
          </a:p>
          <a:p>
            <a:pPr fontAlgn="base"/>
            <a:r>
              <a:rPr lang="en-US" sz="1200" dirty="0"/>
              <a:t>“‘I come quickly.’ This is a scriptural expression that occurs frequently, especially in the book of Revelation. This is ‘speaking after the manner of the Lord.’ (D. &amp; C. 63:53.) This does not mean that immediately the Lord will make his appearance, but when he does come he will come suddenly, when he is least expected. He told his disciples that the day would come when men were unawares, as the thief in the night. For this reason we should watch and pray, ‘For as a snare shall it come on all them that dwell on the face of the whole earth.’ (Luke 21:34–35.) There is no excuse for any of us, then, not to be prepared, for we have been fully and frequently warned.” (</a:t>
            </a:r>
            <a:r>
              <a:rPr lang="en-US" sz="1200" i="1" dirty="0"/>
              <a:t>Church History and Modern Revelation,</a:t>
            </a:r>
            <a:r>
              <a:rPr lang="en-US" sz="1200" dirty="0"/>
              <a:t> 1:157.)</a:t>
            </a:r>
          </a:p>
        </p:txBody>
      </p:sp>
      <p:sp>
        <p:nvSpPr>
          <p:cNvPr id="5" name="Rectangle 4"/>
          <p:cNvSpPr/>
          <p:nvPr/>
        </p:nvSpPr>
        <p:spPr>
          <a:xfrm>
            <a:off x="1524000" y="0"/>
            <a:ext cx="4572000" cy="251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2514600"/>
            <a:ext cx="4572000" cy="4343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1424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23FF95EB-9EDF-45FC-A990-20FF637D4A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0439400" y="6467534"/>
            <a:ext cx="1676400" cy="369332"/>
          </a:xfrm>
          <a:prstGeom prst="rect">
            <a:avLst/>
          </a:prstGeom>
          <a:noFill/>
        </p:spPr>
        <p:txBody>
          <a:bodyPr wrap="square" rtlCol="0">
            <a:spAutoFit/>
          </a:bodyPr>
          <a:lstStyle/>
          <a:p>
            <a:r>
              <a:rPr lang="en-US" b="1" dirty="0"/>
              <a:t>Who’s Who</a:t>
            </a:r>
          </a:p>
        </p:txBody>
      </p:sp>
      <p:sp>
        <p:nvSpPr>
          <p:cNvPr id="6" name="TextBox 5"/>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Northrop Sweet</a:t>
            </a:r>
          </a:p>
        </p:txBody>
      </p:sp>
      <p:sp>
        <p:nvSpPr>
          <p:cNvPr id="7" name="TextBox 6"/>
          <p:cNvSpPr txBox="1"/>
          <p:nvPr/>
        </p:nvSpPr>
        <p:spPr>
          <a:xfrm>
            <a:off x="403123" y="1143000"/>
            <a:ext cx="6759677" cy="5016758"/>
          </a:xfrm>
          <a:prstGeom prst="rect">
            <a:avLst/>
          </a:prstGeom>
          <a:noFill/>
        </p:spPr>
        <p:txBody>
          <a:bodyPr wrap="square" rtlCol="0">
            <a:spAutoFit/>
          </a:bodyPr>
          <a:lstStyle/>
          <a:p>
            <a:r>
              <a:rPr lang="en-US" sz="1600" b="1" dirty="0"/>
              <a:t>He was born in 1802 in Cambridge, New York</a:t>
            </a:r>
          </a:p>
          <a:p>
            <a:endParaRPr lang="en-US" sz="1600" b="1" dirty="0"/>
          </a:p>
          <a:p>
            <a:r>
              <a:rPr lang="en-US" sz="1600" b="1" dirty="0"/>
              <a:t>He was baptized by Parley P. Pratt in October 1830 and ordained an Elder the following June</a:t>
            </a:r>
          </a:p>
          <a:p>
            <a:endParaRPr lang="en-US" sz="1600" b="1" dirty="0"/>
          </a:p>
          <a:p>
            <a:r>
              <a:rPr lang="en-US" sz="1600" b="1" dirty="0"/>
              <a:t>He was called with Ezra </a:t>
            </a:r>
            <a:r>
              <a:rPr lang="en-US" sz="1600" b="1" dirty="0" err="1"/>
              <a:t>Thayre</a:t>
            </a:r>
            <a:r>
              <a:rPr lang="en-US" sz="1600" b="1" dirty="0"/>
              <a:t> on a mission</a:t>
            </a:r>
          </a:p>
          <a:p>
            <a:endParaRPr lang="en-US" sz="1600" b="1" dirty="0"/>
          </a:p>
          <a:p>
            <a:r>
              <a:rPr lang="en-US" sz="1600" b="1" dirty="0"/>
              <a:t>He soon fell away from the church (claiming that Joseph Smith was a false prophet) and formed a church of his own in Kirtland (Pure Church of Christ)</a:t>
            </a:r>
          </a:p>
          <a:p>
            <a:endParaRPr lang="en-US" sz="1600" b="1" dirty="0"/>
          </a:p>
          <a:p>
            <a:r>
              <a:rPr lang="en-US" sz="1600" b="1" dirty="0"/>
              <a:t>He married </a:t>
            </a:r>
            <a:r>
              <a:rPr lang="en-US" sz="1600" b="1" dirty="0" err="1"/>
              <a:t>Elathan</a:t>
            </a:r>
            <a:r>
              <a:rPr lang="en-US" sz="1600" b="1" dirty="0"/>
              <a:t>  (</a:t>
            </a:r>
            <a:r>
              <a:rPr lang="en-US" sz="1600" b="1" dirty="0" err="1"/>
              <a:t>Elethan</a:t>
            </a:r>
            <a:r>
              <a:rPr lang="en-US" sz="1600" b="1" dirty="0"/>
              <a:t>) Harris before 1828, second wife, </a:t>
            </a:r>
            <a:r>
              <a:rPr lang="en-US" sz="1600" b="1" dirty="0" err="1"/>
              <a:t>Clorinda</a:t>
            </a:r>
            <a:r>
              <a:rPr lang="en-US" sz="1600" b="1" dirty="0"/>
              <a:t> </a:t>
            </a:r>
            <a:r>
              <a:rPr lang="en-US" sz="1600" b="1" dirty="0" err="1"/>
              <a:t>Mecham</a:t>
            </a:r>
            <a:r>
              <a:rPr lang="en-US" sz="1600" b="1" dirty="0"/>
              <a:t> (1855) then third wife Eunice Hammer(1861) and had 10 children</a:t>
            </a:r>
          </a:p>
          <a:p>
            <a:endParaRPr lang="en-US" sz="1600" b="1" dirty="0"/>
          </a:p>
          <a:p>
            <a:r>
              <a:rPr lang="en-US" sz="1600" b="1" dirty="0"/>
              <a:t>When his church failed to prosper, he moved to Ohio and then later to Michigan</a:t>
            </a:r>
          </a:p>
          <a:p>
            <a:endParaRPr lang="en-US" sz="1600" b="1" dirty="0"/>
          </a:p>
          <a:p>
            <a:r>
              <a:rPr lang="en-US" sz="1600" b="1" dirty="0"/>
              <a:t>He was appointed justice of peace in Batavia, Michigan in 1859-1863 then moved to </a:t>
            </a:r>
            <a:r>
              <a:rPr lang="en-US" sz="1600" b="1" dirty="0" err="1"/>
              <a:t>Bethal</a:t>
            </a:r>
            <a:r>
              <a:rPr lang="en-US" sz="1600" b="1" dirty="0"/>
              <a:t>, Branch Co. </a:t>
            </a:r>
          </a:p>
          <a:p>
            <a:endParaRPr lang="en-US" sz="1600" b="1" dirty="0"/>
          </a:p>
          <a:p>
            <a:r>
              <a:rPr lang="en-US" sz="1600" b="1" dirty="0"/>
              <a:t>He died in February 1881</a:t>
            </a:r>
          </a:p>
        </p:txBody>
      </p:sp>
      <p:grpSp>
        <p:nvGrpSpPr>
          <p:cNvPr id="44" name="Group 43"/>
          <p:cNvGrpSpPr/>
          <p:nvPr/>
        </p:nvGrpSpPr>
        <p:grpSpPr>
          <a:xfrm>
            <a:off x="8910667" y="1381433"/>
            <a:ext cx="1981200" cy="4488021"/>
            <a:chOff x="6096000" y="1371600"/>
            <a:chExt cx="2089779" cy="4733986"/>
          </a:xfrm>
        </p:grpSpPr>
        <p:grpSp>
          <p:nvGrpSpPr>
            <p:cNvPr id="9" name="Group 8"/>
            <p:cNvGrpSpPr/>
            <p:nvPr/>
          </p:nvGrpSpPr>
          <p:grpSpPr>
            <a:xfrm>
              <a:off x="6096000" y="1371600"/>
              <a:ext cx="1752600" cy="4733986"/>
              <a:chOff x="4953000" y="770397"/>
              <a:chExt cx="1752600" cy="4733986"/>
            </a:xfrm>
          </p:grpSpPr>
          <p:sp>
            <p:nvSpPr>
              <p:cNvPr id="10" name="Oval 9"/>
              <p:cNvSpPr/>
              <p:nvPr/>
            </p:nvSpPr>
            <p:spPr>
              <a:xfrm rot="2420810">
                <a:off x="5033226" y="856323"/>
                <a:ext cx="1631611" cy="1628603"/>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20490495">
                <a:off x="5945957" y="4934596"/>
                <a:ext cx="457200" cy="569787"/>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420810">
                <a:off x="5311669" y="4880833"/>
                <a:ext cx="457200" cy="569787"/>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3505200"/>
                <a:ext cx="401879"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248400" y="3581400"/>
                <a:ext cx="457200" cy="56978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942051">
                <a:off x="5047904" y="2429640"/>
                <a:ext cx="685800" cy="135911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847085">
                <a:off x="5930656" y="2496668"/>
                <a:ext cx="685800" cy="1359115"/>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10200" y="2362200"/>
                <a:ext cx="914400" cy="1828800"/>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54"/>
              <p:cNvGrpSpPr/>
              <p:nvPr/>
            </p:nvGrpSpPr>
            <p:grpSpPr>
              <a:xfrm>
                <a:off x="5257800" y="3886200"/>
                <a:ext cx="1219200" cy="1359116"/>
                <a:chOff x="5410200" y="4038599"/>
                <a:chExt cx="914400" cy="1359116"/>
              </a:xfrm>
              <a:solidFill>
                <a:schemeClr val="bg2">
                  <a:lumMod val="50000"/>
                </a:schemeClr>
              </a:solidFill>
            </p:grpSpPr>
            <p:sp>
              <p:nvSpPr>
                <p:cNvPr id="36" name="Trapezoid 35"/>
                <p:cNvSpPr/>
                <p:nvPr/>
              </p:nvSpPr>
              <p:spPr>
                <a:xfrm>
                  <a:off x="5410200" y="4038599"/>
                  <a:ext cx="609600" cy="1359115"/>
                </a:xfrm>
                <a:prstGeom prst="trapezoid">
                  <a:avLst>
                    <a:gd name="adj" fmla="val 211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a:off x="5810250" y="4038600"/>
                  <a:ext cx="514350" cy="1359115"/>
                </a:xfrm>
                <a:prstGeom prst="trapezoid">
                  <a:avLst>
                    <a:gd name="adj" fmla="val 211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5410200" y="37338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5638800" y="3657600"/>
                <a:ext cx="381000" cy="381000"/>
              </a:xfrm>
              <a:prstGeom prst="frame">
                <a:avLst>
                  <a:gd name="adj1" fmla="val 277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5715000" y="4038600"/>
                <a:ext cx="228600" cy="304800"/>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5486400" y="2133600"/>
                <a:ext cx="838200" cy="762000"/>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257800" y="990600"/>
                <a:ext cx="1219200" cy="16764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gonal Stripe 23"/>
              <p:cNvSpPr/>
              <p:nvPr/>
            </p:nvSpPr>
            <p:spPr>
              <a:xfrm rot="19817286" flipH="1">
                <a:off x="5402065" y="2402443"/>
                <a:ext cx="340781" cy="672530"/>
              </a:xfrm>
              <a:prstGeom prst="diagStrip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Diagonal Stripe 24"/>
              <p:cNvSpPr/>
              <p:nvPr/>
            </p:nvSpPr>
            <p:spPr>
              <a:xfrm rot="1782714">
                <a:off x="6011664" y="2402442"/>
                <a:ext cx="340781" cy="672530"/>
              </a:xfrm>
              <a:prstGeom prst="diagStrip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p:cNvCxnSpPr>
                <a:endCxn id="20" idx="0"/>
              </p:cNvCxnSpPr>
              <p:nvPr/>
            </p:nvCxnSpPr>
            <p:spPr>
              <a:xfrm flipH="1">
                <a:off x="5863771" y="2895600"/>
                <a:ext cx="3629"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rot="2420810">
                <a:off x="5241655" y="770397"/>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5090040">
                <a:off x="5688855" y="614636"/>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9167773">
                <a:off x="6079854" y="811964"/>
                <a:ext cx="457200" cy="824292"/>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420810">
                <a:off x="5311669" y="842235"/>
                <a:ext cx="457200" cy="569787"/>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6103787">
                <a:off x="5874961" y="804622"/>
                <a:ext cx="373330" cy="415576"/>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0580347">
                <a:off x="5505206" y="2157820"/>
                <a:ext cx="778252" cy="613926"/>
              </a:xfrm>
              <a:prstGeom prst="ellipse">
                <a:avLst/>
              </a:prstGeom>
              <a:solidFill>
                <a:srgbClr val="6C24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420810">
                <a:off x="5776024" y="2259033"/>
                <a:ext cx="255896" cy="28253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6103787">
                <a:off x="6379770" y="1379997"/>
                <a:ext cx="194459" cy="270925"/>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6103787">
                <a:off x="5022133" y="1386775"/>
                <a:ext cx="347963" cy="198250"/>
              </a:xfrm>
              <a:prstGeom prst="ellipse">
                <a:avLst/>
              </a:prstGeom>
              <a:solidFill>
                <a:srgbClr val="6C2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0"/>
            <p:cNvGrpSpPr/>
            <p:nvPr/>
          </p:nvGrpSpPr>
          <p:grpSpPr>
            <a:xfrm rot="3017409">
              <a:off x="7496371" y="4062638"/>
              <a:ext cx="617810" cy="761006"/>
              <a:chOff x="3429000" y="2743200"/>
              <a:chExt cx="1447800" cy="2363802"/>
            </a:xfrm>
          </p:grpSpPr>
          <p:sp>
            <p:nvSpPr>
              <p:cNvPr id="39" name="Rounded Rectangle 38"/>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Oval 42"/>
            <p:cNvSpPr/>
            <p:nvPr/>
          </p:nvSpPr>
          <p:spPr>
            <a:xfrm>
              <a:off x="7467600" y="4343400"/>
              <a:ext cx="228600" cy="31319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0973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2" name="Picture 481">
            <a:extLst>
              <a:ext uri="{FF2B5EF4-FFF2-40B4-BE49-F238E27FC236}">
                <a16:creationId xmlns:a16="http://schemas.microsoft.com/office/drawing/2014/main" id="{EF710471-57F5-4BD9-8784-EA95583A9F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6" name="Rectangle 5"/>
          <p:cNvSpPr/>
          <p:nvPr/>
        </p:nvSpPr>
        <p:spPr>
          <a:xfrm>
            <a:off x="1676400" y="2514601"/>
            <a:ext cx="8763000" cy="646331"/>
          </a:xfrm>
          <a:prstGeom prst="rect">
            <a:avLst/>
          </a:prstGeom>
        </p:spPr>
        <p:txBody>
          <a:bodyPr wrap="square">
            <a:spAutoFit/>
          </a:bodyPr>
          <a:lstStyle/>
          <a:p>
            <a:pPr algn="ctr"/>
            <a:r>
              <a:rPr lang="en-US" sz="3600" b="1" i="1" dirty="0"/>
              <a:t>How could these relate to Missionary Work?</a:t>
            </a:r>
            <a:endParaRPr lang="en-US" sz="3600" b="1" dirty="0"/>
          </a:p>
        </p:txBody>
      </p:sp>
      <p:grpSp>
        <p:nvGrpSpPr>
          <p:cNvPr id="7" name="Group 6"/>
          <p:cNvGrpSpPr/>
          <p:nvPr/>
        </p:nvGrpSpPr>
        <p:grpSpPr>
          <a:xfrm>
            <a:off x="2590800" y="609600"/>
            <a:ext cx="4038600" cy="1600200"/>
            <a:chOff x="950976" y="914400"/>
            <a:chExt cx="3465576" cy="1447800"/>
          </a:xfrm>
        </p:grpSpPr>
        <p:sp>
          <p:nvSpPr>
            <p:cNvPr id="8" name="Rectangle 7"/>
            <p:cNvSpPr/>
            <p:nvPr/>
          </p:nvSpPr>
          <p:spPr>
            <a:xfrm rot="5400000" flipV="1">
              <a:off x="2644142" y="1574294"/>
              <a:ext cx="1139950" cy="8229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5400000" flipV="1">
              <a:off x="2301242" y="1554482"/>
              <a:ext cx="1066798" cy="914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5400000" flipV="1">
              <a:off x="1920242" y="1539242"/>
              <a:ext cx="1075942" cy="1127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6200000">
              <a:off x="3971544" y="1591056"/>
              <a:ext cx="414528" cy="2804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5400000">
              <a:off x="989838" y="1067562"/>
              <a:ext cx="992124"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600200" y="1295400"/>
              <a:ext cx="1752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50976" y="990600"/>
              <a:ext cx="320040" cy="9936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p:cNvSpPr/>
            <p:nvPr/>
          </p:nvSpPr>
          <p:spPr>
            <a:xfrm rot="5400000">
              <a:off x="2819400" y="1295400"/>
              <a:ext cx="1066800" cy="1066800"/>
            </a:xfrm>
            <a:prstGeom prst="blockArc">
              <a:avLst>
                <a:gd name="adj1" fmla="val 10800000"/>
                <a:gd name="adj2" fmla="val 48579"/>
                <a:gd name="adj3" fmla="val 210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p:cNvSpPr/>
            <p:nvPr/>
          </p:nvSpPr>
          <p:spPr>
            <a:xfrm>
              <a:off x="1828800" y="2133600"/>
              <a:ext cx="1600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 Arc 16"/>
            <p:cNvSpPr/>
            <p:nvPr/>
          </p:nvSpPr>
          <p:spPr>
            <a:xfrm rot="16200000">
              <a:off x="1600200" y="1447800"/>
              <a:ext cx="762000" cy="1066800"/>
            </a:xfrm>
            <a:prstGeom prst="blockArc">
              <a:avLst>
                <a:gd name="adj1" fmla="val 10800000"/>
                <a:gd name="adj2" fmla="val 1906149"/>
                <a:gd name="adj3" fmla="val 316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1981200" y="1600200"/>
              <a:ext cx="22098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258056" y="1524000"/>
              <a:ext cx="158496" cy="42367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86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667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048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12954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828800" y="16002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8288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2766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447800" y="1295400"/>
              <a:ext cx="3048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http://fc09.deviantart.net/fs70/f/2014/074/4/d/mouth_animation_practice_by_chrisily-d7abks6.gif"/>
          <p:cNvPicPr>
            <a:picLocks noChangeAspect="1" noChangeArrowheads="1" noCrop="1"/>
          </p:cNvPicPr>
          <p:nvPr/>
        </p:nvPicPr>
        <p:blipFill>
          <a:blip r:embed="rId3" cstate="print"/>
          <a:srcRect/>
          <a:stretch>
            <a:fillRect/>
          </a:stretch>
        </p:blipFill>
        <p:spPr bwMode="auto">
          <a:xfrm>
            <a:off x="7010401" y="381001"/>
            <a:ext cx="2867025" cy="2276475"/>
          </a:xfrm>
          <a:prstGeom prst="rect">
            <a:avLst/>
          </a:prstGeom>
          <a:noFill/>
        </p:spPr>
      </p:pic>
      <p:pic>
        <p:nvPicPr>
          <p:cNvPr id="4100" name="Picture 4" descr="http://www.clker.com/cliparts/3/0/3/8/1194986541442028018ear_-_body_part_nicu_buc_01.svg.med.png"/>
          <p:cNvPicPr>
            <a:picLocks noChangeAspect="1" noChangeArrowheads="1"/>
          </p:cNvPicPr>
          <p:nvPr/>
        </p:nvPicPr>
        <p:blipFill>
          <a:blip r:embed="rId4" cstate="print"/>
          <a:srcRect/>
          <a:stretch>
            <a:fillRect/>
          </a:stretch>
        </p:blipFill>
        <p:spPr bwMode="auto">
          <a:xfrm>
            <a:off x="8229600" y="3352800"/>
            <a:ext cx="1714500" cy="2857500"/>
          </a:xfrm>
          <a:prstGeom prst="rect">
            <a:avLst/>
          </a:prstGeom>
          <a:noFill/>
        </p:spPr>
      </p:pic>
      <p:grpSp>
        <p:nvGrpSpPr>
          <p:cNvPr id="480" name="Group 479"/>
          <p:cNvGrpSpPr/>
          <p:nvPr/>
        </p:nvGrpSpPr>
        <p:grpSpPr>
          <a:xfrm>
            <a:off x="2209801" y="3276601"/>
            <a:ext cx="4980101" cy="3150359"/>
            <a:chOff x="685800" y="3276600"/>
            <a:chExt cx="4980101" cy="3150359"/>
          </a:xfrm>
        </p:grpSpPr>
        <p:grpSp>
          <p:nvGrpSpPr>
            <p:cNvPr id="253" name="Group 252"/>
            <p:cNvGrpSpPr/>
            <p:nvPr/>
          </p:nvGrpSpPr>
          <p:grpSpPr>
            <a:xfrm>
              <a:off x="685800" y="3276600"/>
              <a:ext cx="2998901" cy="3074159"/>
              <a:chOff x="762000" y="2590800"/>
              <a:chExt cx="3742247" cy="3836159"/>
            </a:xfrm>
          </p:grpSpPr>
          <p:grpSp>
            <p:nvGrpSpPr>
              <p:cNvPr id="140" name="Group 107"/>
              <p:cNvGrpSpPr/>
              <p:nvPr/>
            </p:nvGrpSpPr>
            <p:grpSpPr>
              <a:xfrm>
                <a:off x="2057400" y="2743200"/>
                <a:ext cx="1684847" cy="3607559"/>
                <a:chOff x="7610042" y="1124339"/>
                <a:chExt cx="2183077" cy="4674359"/>
              </a:xfrm>
            </p:grpSpPr>
            <p:grpSp>
              <p:nvGrpSpPr>
                <p:cNvPr id="141" name="Group 58"/>
                <p:cNvGrpSpPr/>
                <p:nvPr/>
              </p:nvGrpSpPr>
              <p:grpSpPr>
                <a:xfrm rot="19650881">
                  <a:off x="7610042" y="1912498"/>
                  <a:ext cx="560711" cy="1828800"/>
                  <a:chOff x="6765584" y="990600"/>
                  <a:chExt cx="1083016" cy="3532339"/>
                </a:xfrm>
              </p:grpSpPr>
              <p:sp>
                <p:nvSpPr>
                  <p:cNvPr id="191" name="Moon 1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Moon 1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1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1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1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2"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59"/>
                <p:cNvGrpSpPr/>
                <p:nvPr/>
              </p:nvGrpSpPr>
              <p:grpSpPr>
                <a:xfrm rot="19650881">
                  <a:off x="7610043" y="2598297"/>
                  <a:ext cx="560711" cy="1828800"/>
                  <a:chOff x="6765584" y="990600"/>
                  <a:chExt cx="1083016" cy="3532339"/>
                </a:xfrm>
              </p:grpSpPr>
              <p:sp>
                <p:nvSpPr>
                  <p:cNvPr id="186" name="Moon 1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Moon 1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65"/>
                <p:cNvGrpSpPr/>
                <p:nvPr/>
              </p:nvGrpSpPr>
              <p:grpSpPr>
                <a:xfrm rot="19650881">
                  <a:off x="7610042" y="3360298"/>
                  <a:ext cx="560711" cy="1828800"/>
                  <a:chOff x="6765584" y="990600"/>
                  <a:chExt cx="1083016" cy="3532339"/>
                </a:xfrm>
              </p:grpSpPr>
              <p:sp>
                <p:nvSpPr>
                  <p:cNvPr id="181"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71"/>
                <p:cNvGrpSpPr/>
                <p:nvPr/>
              </p:nvGrpSpPr>
              <p:grpSpPr>
                <a:xfrm rot="928600">
                  <a:off x="8349452" y="1870455"/>
                  <a:ext cx="560711" cy="1828800"/>
                  <a:chOff x="6765584" y="990600"/>
                  <a:chExt cx="1083016" cy="3532339"/>
                </a:xfrm>
              </p:grpSpPr>
              <p:sp>
                <p:nvSpPr>
                  <p:cNvPr id="176"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77"/>
                <p:cNvGrpSpPr/>
                <p:nvPr/>
              </p:nvGrpSpPr>
              <p:grpSpPr>
                <a:xfrm rot="2972959">
                  <a:off x="8598363" y="2330596"/>
                  <a:ext cx="560711" cy="1828800"/>
                  <a:chOff x="6765584" y="990600"/>
                  <a:chExt cx="1083016" cy="3532339"/>
                </a:xfrm>
              </p:grpSpPr>
              <p:sp>
                <p:nvSpPr>
                  <p:cNvPr id="171" name="Moon 17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oon 17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83"/>
                <p:cNvGrpSpPr/>
                <p:nvPr/>
              </p:nvGrpSpPr>
              <p:grpSpPr>
                <a:xfrm rot="21057775">
                  <a:off x="7936516" y="1124339"/>
                  <a:ext cx="560711" cy="2493875"/>
                  <a:chOff x="6765584" y="990600"/>
                  <a:chExt cx="1083016" cy="3532339"/>
                </a:xfrm>
              </p:grpSpPr>
              <p:sp>
                <p:nvSpPr>
                  <p:cNvPr id="166" name="Moon 16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oon 16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89"/>
                <p:cNvGrpSpPr/>
                <p:nvPr/>
              </p:nvGrpSpPr>
              <p:grpSpPr>
                <a:xfrm rot="1547556">
                  <a:off x="8354077" y="3318090"/>
                  <a:ext cx="560711" cy="1828800"/>
                  <a:chOff x="6765584" y="990600"/>
                  <a:chExt cx="1083016" cy="3532339"/>
                </a:xfrm>
              </p:grpSpPr>
              <p:sp>
                <p:nvSpPr>
                  <p:cNvPr id="161" name="Moon 16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oon 16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oon 16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oon 16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oon 16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95"/>
                <p:cNvGrpSpPr/>
                <p:nvPr/>
              </p:nvGrpSpPr>
              <p:grpSpPr>
                <a:xfrm rot="19650881">
                  <a:off x="7610042" y="3969898"/>
                  <a:ext cx="560711" cy="1828800"/>
                  <a:chOff x="6765584" y="990600"/>
                  <a:chExt cx="1083016" cy="3532339"/>
                </a:xfrm>
              </p:grpSpPr>
              <p:sp>
                <p:nvSpPr>
                  <p:cNvPr id="156" name="Moon 15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oon 15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oon 15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oon 15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oon 15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0" name="Group 101"/>
                <p:cNvGrpSpPr/>
                <p:nvPr/>
              </p:nvGrpSpPr>
              <p:grpSpPr>
                <a:xfrm rot="1949119" flipH="1">
                  <a:off x="8372043" y="3969897"/>
                  <a:ext cx="560711" cy="1828800"/>
                  <a:chOff x="6765584" y="990600"/>
                  <a:chExt cx="1083016" cy="3532339"/>
                </a:xfrm>
              </p:grpSpPr>
              <p:sp>
                <p:nvSpPr>
                  <p:cNvPr id="151" name="Moon 15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5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2" name="Group 251"/>
              <p:cNvGrpSpPr/>
              <p:nvPr/>
            </p:nvGrpSpPr>
            <p:grpSpPr>
              <a:xfrm>
                <a:off x="762000" y="2590800"/>
                <a:ext cx="3742247" cy="3836159"/>
                <a:chOff x="762000" y="2590800"/>
                <a:chExt cx="3742247" cy="3836159"/>
              </a:xfrm>
            </p:grpSpPr>
            <p:grpSp>
              <p:nvGrpSpPr>
                <p:cNvPr id="28" name="Group 107"/>
                <p:cNvGrpSpPr/>
                <p:nvPr/>
              </p:nvGrpSpPr>
              <p:grpSpPr>
                <a:xfrm>
                  <a:off x="762000" y="2590800"/>
                  <a:ext cx="1684847" cy="3607559"/>
                  <a:chOff x="7610042" y="1124339"/>
                  <a:chExt cx="2183077" cy="4674359"/>
                </a:xfrm>
              </p:grpSpPr>
              <p:grpSp>
                <p:nvGrpSpPr>
                  <p:cNvPr id="29" name="Group 58"/>
                  <p:cNvGrpSpPr/>
                  <p:nvPr/>
                </p:nvGrpSpPr>
                <p:grpSpPr>
                  <a:xfrm rot="19650881">
                    <a:off x="7610042" y="1912498"/>
                    <a:ext cx="560711" cy="1828800"/>
                    <a:chOff x="6765584" y="990600"/>
                    <a:chExt cx="1083016" cy="3532339"/>
                  </a:xfrm>
                </p:grpSpPr>
                <p:sp>
                  <p:nvSpPr>
                    <p:cNvPr id="79" name="Moon 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Moon 2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59"/>
                  <p:cNvGrpSpPr/>
                  <p:nvPr/>
                </p:nvGrpSpPr>
                <p:grpSpPr>
                  <a:xfrm rot="19650881">
                    <a:off x="7610043" y="2598297"/>
                    <a:ext cx="560711" cy="1828800"/>
                    <a:chOff x="6765584" y="990600"/>
                    <a:chExt cx="1083016" cy="3532339"/>
                  </a:xfrm>
                </p:grpSpPr>
                <p:sp>
                  <p:nvSpPr>
                    <p:cNvPr id="74" name="Moon 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65"/>
                  <p:cNvGrpSpPr/>
                  <p:nvPr/>
                </p:nvGrpSpPr>
                <p:grpSpPr>
                  <a:xfrm rot="19650881">
                    <a:off x="7610042" y="3360298"/>
                    <a:ext cx="560711" cy="1828800"/>
                    <a:chOff x="6765584" y="990600"/>
                    <a:chExt cx="1083016" cy="3532339"/>
                  </a:xfrm>
                </p:grpSpPr>
                <p:sp>
                  <p:nvSpPr>
                    <p:cNvPr id="69"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71"/>
                  <p:cNvGrpSpPr/>
                  <p:nvPr/>
                </p:nvGrpSpPr>
                <p:grpSpPr>
                  <a:xfrm rot="928600">
                    <a:off x="8349452" y="1870455"/>
                    <a:ext cx="560711" cy="1828800"/>
                    <a:chOff x="6765584" y="990600"/>
                    <a:chExt cx="1083016" cy="3532339"/>
                  </a:xfrm>
                </p:grpSpPr>
                <p:sp>
                  <p:nvSpPr>
                    <p:cNvPr id="64" name="Moon 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77"/>
                  <p:cNvGrpSpPr/>
                  <p:nvPr/>
                </p:nvGrpSpPr>
                <p:grpSpPr>
                  <a:xfrm rot="2972959">
                    <a:off x="8598363" y="2330596"/>
                    <a:ext cx="560711" cy="1828800"/>
                    <a:chOff x="6765584" y="990600"/>
                    <a:chExt cx="1083016" cy="3532339"/>
                  </a:xfrm>
                </p:grpSpPr>
                <p:sp>
                  <p:nvSpPr>
                    <p:cNvPr id="59" name="Moon 5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83"/>
                  <p:cNvGrpSpPr/>
                  <p:nvPr/>
                </p:nvGrpSpPr>
                <p:grpSpPr>
                  <a:xfrm rot="21057775">
                    <a:off x="7936516" y="1124339"/>
                    <a:ext cx="560711" cy="2493875"/>
                    <a:chOff x="6765584" y="990600"/>
                    <a:chExt cx="1083016" cy="3532339"/>
                  </a:xfrm>
                </p:grpSpPr>
                <p:sp>
                  <p:nvSpPr>
                    <p:cNvPr id="54" name="Moon 5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Moon 5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89"/>
                  <p:cNvGrpSpPr/>
                  <p:nvPr/>
                </p:nvGrpSpPr>
                <p:grpSpPr>
                  <a:xfrm rot="1547556">
                    <a:off x="8354077" y="3318090"/>
                    <a:ext cx="560711" cy="1828800"/>
                    <a:chOff x="6765584" y="990600"/>
                    <a:chExt cx="1083016" cy="3532339"/>
                  </a:xfrm>
                </p:grpSpPr>
                <p:sp>
                  <p:nvSpPr>
                    <p:cNvPr id="49" name="Moon 4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Moon 5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Moon 5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95"/>
                  <p:cNvGrpSpPr/>
                  <p:nvPr/>
                </p:nvGrpSpPr>
                <p:grpSpPr>
                  <a:xfrm rot="19650881">
                    <a:off x="7610042" y="3969898"/>
                    <a:ext cx="560711" cy="1828800"/>
                    <a:chOff x="6765584" y="990600"/>
                    <a:chExt cx="1083016" cy="3532339"/>
                  </a:xfrm>
                </p:grpSpPr>
                <p:sp>
                  <p:nvSpPr>
                    <p:cNvPr id="44" name="Moon 4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101"/>
                  <p:cNvGrpSpPr/>
                  <p:nvPr/>
                </p:nvGrpSpPr>
                <p:grpSpPr>
                  <a:xfrm rot="1949119" flipH="1">
                    <a:off x="8372043" y="3969897"/>
                    <a:ext cx="560711" cy="1828800"/>
                    <a:chOff x="6765584" y="990600"/>
                    <a:chExt cx="1083016" cy="3532339"/>
                  </a:xfrm>
                </p:grpSpPr>
                <p:sp>
                  <p:nvSpPr>
                    <p:cNvPr id="39" name="Moon 3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4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107"/>
                <p:cNvGrpSpPr/>
                <p:nvPr/>
              </p:nvGrpSpPr>
              <p:grpSpPr>
                <a:xfrm>
                  <a:off x="1447800" y="2667000"/>
                  <a:ext cx="1684847" cy="3607559"/>
                  <a:chOff x="7610042" y="1124339"/>
                  <a:chExt cx="2183077" cy="4674359"/>
                </a:xfrm>
              </p:grpSpPr>
              <p:grpSp>
                <p:nvGrpSpPr>
                  <p:cNvPr id="85" name="Group 58"/>
                  <p:cNvGrpSpPr/>
                  <p:nvPr/>
                </p:nvGrpSpPr>
                <p:grpSpPr>
                  <a:xfrm rot="19650881">
                    <a:off x="7610042" y="1912498"/>
                    <a:ext cx="560711" cy="1828800"/>
                    <a:chOff x="6765584" y="990600"/>
                    <a:chExt cx="1083016" cy="3532339"/>
                  </a:xfrm>
                </p:grpSpPr>
                <p:sp>
                  <p:nvSpPr>
                    <p:cNvPr id="135" name="Moon 1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Moon 8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59"/>
                  <p:cNvGrpSpPr/>
                  <p:nvPr/>
                </p:nvGrpSpPr>
                <p:grpSpPr>
                  <a:xfrm rot="19650881">
                    <a:off x="7610043" y="2598297"/>
                    <a:ext cx="560711" cy="1828800"/>
                    <a:chOff x="6765584" y="990600"/>
                    <a:chExt cx="1083016" cy="3532339"/>
                  </a:xfrm>
                </p:grpSpPr>
                <p:sp>
                  <p:nvSpPr>
                    <p:cNvPr id="130" name="Moon 1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65"/>
                  <p:cNvGrpSpPr/>
                  <p:nvPr/>
                </p:nvGrpSpPr>
                <p:grpSpPr>
                  <a:xfrm rot="19650881">
                    <a:off x="7610042" y="3360298"/>
                    <a:ext cx="560711" cy="1828800"/>
                    <a:chOff x="6765584" y="990600"/>
                    <a:chExt cx="1083016" cy="3532339"/>
                  </a:xfrm>
                </p:grpSpPr>
                <p:sp>
                  <p:nvSpPr>
                    <p:cNvPr id="125" name="Moon 1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71"/>
                  <p:cNvGrpSpPr/>
                  <p:nvPr/>
                </p:nvGrpSpPr>
                <p:grpSpPr>
                  <a:xfrm rot="928600">
                    <a:off x="8349452" y="1870455"/>
                    <a:ext cx="560711" cy="1828800"/>
                    <a:chOff x="6765584" y="990600"/>
                    <a:chExt cx="1083016" cy="3532339"/>
                  </a:xfrm>
                </p:grpSpPr>
                <p:sp>
                  <p:nvSpPr>
                    <p:cNvPr id="120" name="Moon 1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Moon 1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77"/>
                  <p:cNvGrpSpPr/>
                  <p:nvPr/>
                </p:nvGrpSpPr>
                <p:grpSpPr>
                  <a:xfrm rot="2972959">
                    <a:off x="8598363" y="2330596"/>
                    <a:ext cx="560711" cy="1828800"/>
                    <a:chOff x="6765584" y="990600"/>
                    <a:chExt cx="1083016" cy="3532339"/>
                  </a:xfrm>
                </p:grpSpPr>
                <p:sp>
                  <p:nvSpPr>
                    <p:cNvPr id="115" name="Moon 1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83"/>
                  <p:cNvGrpSpPr/>
                  <p:nvPr/>
                </p:nvGrpSpPr>
                <p:grpSpPr>
                  <a:xfrm rot="21057775">
                    <a:off x="7936516" y="1124339"/>
                    <a:ext cx="560711" cy="2493875"/>
                    <a:chOff x="6765584" y="990600"/>
                    <a:chExt cx="1083016" cy="3532339"/>
                  </a:xfrm>
                </p:grpSpPr>
                <p:sp>
                  <p:nvSpPr>
                    <p:cNvPr id="110" name="Moon 1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89"/>
                  <p:cNvGrpSpPr/>
                  <p:nvPr/>
                </p:nvGrpSpPr>
                <p:grpSpPr>
                  <a:xfrm rot="1547556">
                    <a:off x="8354077" y="3318090"/>
                    <a:ext cx="560711" cy="1828800"/>
                    <a:chOff x="6765584" y="990600"/>
                    <a:chExt cx="1083016" cy="3532339"/>
                  </a:xfrm>
                </p:grpSpPr>
                <p:sp>
                  <p:nvSpPr>
                    <p:cNvPr id="105" name="Moon 1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oon 1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oon 1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oon 1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oon 1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5"/>
                  <p:cNvGrpSpPr/>
                  <p:nvPr/>
                </p:nvGrpSpPr>
                <p:grpSpPr>
                  <a:xfrm rot="19650881">
                    <a:off x="7610042" y="3969898"/>
                    <a:ext cx="560711" cy="1828800"/>
                    <a:chOff x="6765584" y="990600"/>
                    <a:chExt cx="1083016" cy="3532339"/>
                  </a:xfrm>
                </p:grpSpPr>
                <p:sp>
                  <p:nvSpPr>
                    <p:cNvPr id="100" name="Moon 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oon 1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101"/>
                  <p:cNvGrpSpPr/>
                  <p:nvPr/>
                </p:nvGrpSpPr>
                <p:grpSpPr>
                  <a:xfrm rot="1949119" flipH="1">
                    <a:off x="8372043" y="3969897"/>
                    <a:ext cx="560711" cy="1828800"/>
                    <a:chOff x="6765584" y="990600"/>
                    <a:chExt cx="1083016" cy="3532339"/>
                  </a:xfrm>
                </p:grpSpPr>
                <p:sp>
                  <p:nvSpPr>
                    <p:cNvPr id="95" name="Moon 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oon 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6" name="Group 107"/>
                <p:cNvGrpSpPr/>
                <p:nvPr/>
              </p:nvGrpSpPr>
              <p:grpSpPr>
                <a:xfrm>
                  <a:off x="2819400" y="2819400"/>
                  <a:ext cx="1684847" cy="3607559"/>
                  <a:chOff x="7610042" y="1124339"/>
                  <a:chExt cx="2183077" cy="4674359"/>
                </a:xfrm>
              </p:grpSpPr>
              <p:grpSp>
                <p:nvGrpSpPr>
                  <p:cNvPr id="197" name="Group 58"/>
                  <p:cNvGrpSpPr/>
                  <p:nvPr/>
                </p:nvGrpSpPr>
                <p:grpSpPr>
                  <a:xfrm rot="19650881">
                    <a:off x="7610042" y="1912498"/>
                    <a:ext cx="560711" cy="1828800"/>
                    <a:chOff x="6765584" y="990600"/>
                    <a:chExt cx="1083016" cy="3532339"/>
                  </a:xfrm>
                </p:grpSpPr>
                <p:sp>
                  <p:nvSpPr>
                    <p:cNvPr id="247" name="Moon 2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2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2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2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2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Moon 19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9" name="Group 59"/>
                  <p:cNvGrpSpPr/>
                  <p:nvPr/>
                </p:nvGrpSpPr>
                <p:grpSpPr>
                  <a:xfrm rot="19650881">
                    <a:off x="7610043" y="2598297"/>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2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2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0" name="Group 65"/>
                  <p:cNvGrpSpPr/>
                  <p:nvPr/>
                </p:nvGrpSpPr>
                <p:grpSpPr>
                  <a:xfrm rot="19650881">
                    <a:off x="7610042" y="3360298"/>
                    <a:ext cx="560711" cy="1828800"/>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1" name="Group 71"/>
                  <p:cNvGrpSpPr/>
                  <p:nvPr/>
                </p:nvGrpSpPr>
                <p:grpSpPr>
                  <a:xfrm rot="928600">
                    <a:off x="8349452" y="1870455"/>
                    <a:ext cx="560711" cy="1828800"/>
                    <a:chOff x="6765584" y="990600"/>
                    <a:chExt cx="1083016" cy="3532339"/>
                  </a:xfrm>
                </p:grpSpPr>
                <p:sp>
                  <p:nvSpPr>
                    <p:cNvPr id="232"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2" name="Group 77"/>
                  <p:cNvGrpSpPr/>
                  <p:nvPr/>
                </p:nvGrpSpPr>
                <p:grpSpPr>
                  <a:xfrm rot="2972959">
                    <a:off x="8598363" y="2330596"/>
                    <a:ext cx="560711" cy="1828800"/>
                    <a:chOff x="6765584" y="990600"/>
                    <a:chExt cx="1083016" cy="3532339"/>
                  </a:xfrm>
                </p:grpSpPr>
                <p:sp>
                  <p:nvSpPr>
                    <p:cNvPr id="227" name="Moon 2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83"/>
                  <p:cNvGrpSpPr/>
                  <p:nvPr/>
                </p:nvGrpSpPr>
                <p:grpSpPr>
                  <a:xfrm rot="21057775">
                    <a:off x="7936516" y="1124339"/>
                    <a:ext cx="560711" cy="2493875"/>
                    <a:chOff x="6765584" y="990600"/>
                    <a:chExt cx="1083016" cy="3532339"/>
                  </a:xfrm>
                </p:grpSpPr>
                <p:sp>
                  <p:nvSpPr>
                    <p:cNvPr id="222" name="Moon 2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4" name="Group 89"/>
                  <p:cNvGrpSpPr/>
                  <p:nvPr/>
                </p:nvGrpSpPr>
                <p:grpSpPr>
                  <a:xfrm rot="1547556">
                    <a:off x="8354077" y="3318090"/>
                    <a:ext cx="560711" cy="1828800"/>
                    <a:chOff x="6765584" y="990600"/>
                    <a:chExt cx="1083016" cy="3532339"/>
                  </a:xfrm>
                </p:grpSpPr>
                <p:sp>
                  <p:nvSpPr>
                    <p:cNvPr id="217" name="Moon 2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Moon 2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Moon 2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Moon 2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Moon 2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95"/>
                  <p:cNvGrpSpPr/>
                  <p:nvPr/>
                </p:nvGrpSpPr>
                <p:grpSpPr>
                  <a:xfrm rot="19650881">
                    <a:off x="7610042" y="3969898"/>
                    <a:ext cx="560711" cy="1828800"/>
                    <a:chOff x="6765584" y="990600"/>
                    <a:chExt cx="1083016" cy="3532339"/>
                  </a:xfrm>
                </p:grpSpPr>
                <p:sp>
                  <p:nvSpPr>
                    <p:cNvPr id="212" name="Moon 2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Moon 2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Moon 2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Moon 2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Moon 2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01"/>
                  <p:cNvGrpSpPr/>
                  <p:nvPr/>
                </p:nvGrpSpPr>
                <p:grpSpPr>
                  <a:xfrm rot="1949119" flipH="1">
                    <a:off x="8372043" y="3969897"/>
                    <a:ext cx="560711" cy="1828800"/>
                    <a:chOff x="6765584" y="990600"/>
                    <a:chExt cx="1083016" cy="3532339"/>
                  </a:xfrm>
                </p:grpSpPr>
                <p:sp>
                  <p:nvSpPr>
                    <p:cNvPr id="207" name="Moon 2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54" name="Group 253"/>
            <p:cNvGrpSpPr/>
            <p:nvPr/>
          </p:nvGrpSpPr>
          <p:grpSpPr>
            <a:xfrm>
              <a:off x="2667000" y="3352800"/>
              <a:ext cx="2998901" cy="3074159"/>
              <a:chOff x="762000" y="2590800"/>
              <a:chExt cx="3742247" cy="3836159"/>
            </a:xfrm>
          </p:grpSpPr>
          <p:grpSp>
            <p:nvGrpSpPr>
              <p:cNvPr id="255" name="Group 107"/>
              <p:cNvGrpSpPr/>
              <p:nvPr/>
            </p:nvGrpSpPr>
            <p:grpSpPr>
              <a:xfrm>
                <a:off x="2057400" y="2743200"/>
                <a:ext cx="1684847" cy="3607559"/>
                <a:chOff x="7610042" y="1124339"/>
                <a:chExt cx="2183077" cy="4674359"/>
              </a:xfrm>
            </p:grpSpPr>
            <p:grpSp>
              <p:nvGrpSpPr>
                <p:cNvPr id="425" name="Group 58"/>
                <p:cNvGrpSpPr/>
                <p:nvPr/>
              </p:nvGrpSpPr>
              <p:grpSpPr>
                <a:xfrm rot="19650881">
                  <a:off x="7610042" y="1912498"/>
                  <a:ext cx="560711" cy="1828800"/>
                  <a:chOff x="6765584" y="990600"/>
                  <a:chExt cx="1083016" cy="3532339"/>
                </a:xfrm>
              </p:grpSpPr>
              <p:sp>
                <p:nvSpPr>
                  <p:cNvPr id="475" name="Moon 47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47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Moon 47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47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6"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7" name="Group 59"/>
                <p:cNvGrpSpPr/>
                <p:nvPr/>
              </p:nvGrpSpPr>
              <p:grpSpPr>
                <a:xfrm rot="19650881">
                  <a:off x="7610043" y="2598297"/>
                  <a:ext cx="560711" cy="1828800"/>
                  <a:chOff x="6765584" y="990600"/>
                  <a:chExt cx="1083016" cy="3532339"/>
                </a:xfrm>
              </p:grpSpPr>
              <p:sp>
                <p:nvSpPr>
                  <p:cNvPr id="470" name="Moon 46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47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Moon 47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47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47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8" name="Group 65"/>
                <p:cNvGrpSpPr/>
                <p:nvPr/>
              </p:nvGrpSpPr>
              <p:grpSpPr>
                <a:xfrm rot="19650881">
                  <a:off x="7610042" y="3360298"/>
                  <a:ext cx="560711" cy="1828800"/>
                  <a:chOff x="6765584" y="990600"/>
                  <a:chExt cx="1083016" cy="3532339"/>
                </a:xfrm>
              </p:grpSpPr>
              <p:sp>
                <p:nvSpPr>
                  <p:cNvPr id="465"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Moon 46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71"/>
                <p:cNvGrpSpPr/>
                <p:nvPr/>
              </p:nvGrpSpPr>
              <p:grpSpPr>
                <a:xfrm rot="928600">
                  <a:off x="8349452" y="1870455"/>
                  <a:ext cx="560711" cy="1828800"/>
                  <a:chOff x="6765584" y="990600"/>
                  <a:chExt cx="1083016" cy="3532339"/>
                </a:xfrm>
              </p:grpSpPr>
              <p:sp>
                <p:nvSpPr>
                  <p:cNvPr id="460"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0" name="Group 77"/>
                <p:cNvGrpSpPr/>
                <p:nvPr/>
              </p:nvGrpSpPr>
              <p:grpSpPr>
                <a:xfrm rot="2972959">
                  <a:off x="8598363" y="2330596"/>
                  <a:ext cx="560711" cy="1828800"/>
                  <a:chOff x="6765584" y="990600"/>
                  <a:chExt cx="1083016" cy="3532339"/>
                </a:xfrm>
              </p:grpSpPr>
              <p:sp>
                <p:nvSpPr>
                  <p:cNvPr id="455" name="Moon 4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1" name="Group 83"/>
                <p:cNvGrpSpPr/>
                <p:nvPr/>
              </p:nvGrpSpPr>
              <p:grpSpPr>
                <a:xfrm rot="21057775">
                  <a:off x="7936516" y="1124339"/>
                  <a:ext cx="560711" cy="2493875"/>
                  <a:chOff x="6765584" y="990600"/>
                  <a:chExt cx="1083016" cy="3532339"/>
                </a:xfrm>
              </p:grpSpPr>
              <p:sp>
                <p:nvSpPr>
                  <p:cNvPr id="450" name="Moon 4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Moon 4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2" name="Group 89"/>
                <p:cNvGrpSpPr/>
                <p:nvPr/>
              </p:nvGrpSpPr>
              <p:grpSpPr>
                <a:xfrm rot="1547556">
                  <a:off x="8354077" y="3318090"/>
                  <a:ext cx="560711" cy="1828800"/>
                  <a:chOff x="6765584" y="990600"/>
                  <a:chExt cx="1083016" cy="3532339"/>
                </a:xfrm>
              </p:grpSpPr>
              <p:sp>
                <p:nvSpPr>
                  <p:cNvPr id="445" name="Moon 4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Moon 4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3" name="Group 95"/>
                <p:cNvGrpSpPr/>
                <p:nvPr/>
              </p:nvGrpSpPr>
              <p:grpSpPr>
                <a:xfrm rot="19650881">
                  <a:off x="7610042" y="3969898"/>
                  <a:ext cx="560711" cy="1828800"/>
                  <a:chOff x="6765584" y="990600"/>
                  <a:chExt cx="1083016" cy="3532339"/>
                </a:xfrm>
              </p:grpSpPr>
              <p:sp>
                <p:nvSpPr>
                  <p:cNvPr id="440" name="Moon 4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Moon 4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4" name="Group 101"/>
                <p:cNvGrpSpPr/>
                <p:nvPr/>
              </p:nvGrpSpPr>
              <p:grpSpPr>
                <a:xfrm rot="1949119" flipH="1">
                  <a:off x="8372043" y="3969897"/>
                  <a:ext cx="560711" cy="1828800"/>
                  <a:chOff x="6765584" y="990600"/>
                  <a:chExt cx="1083016" cy="3532339"/>
                </a:xfrm>
              </p:grpSpPr>
              <p:sp>
                <p:nvSpPr>
                  <p:cNvPr id="435" name="Moon 4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1"/>
              <p:cNvGrpSpPr/>
              <p:nvPr/>
            </p:nvGrpSpPr>
            <p:grpSpPr>
              <a:xfrm>
                <a:off x="762000" y="2590800"/>
                <a:ext cx="3742247" cy="3836159"/>
                <a:chOff x="762000" y="2590800"/>
                <a:chExt cx="3742247" cy="3836159"/>
              </a:xfrm>
            </p:grpSpPr>
            <p:grpSp>
              <p:nvGrpSpPr>
                <p:cNvPr id="257" name="Group 107"/>
                <p:cNvGrpSpPr/>
                <p:nvPr/>
              </p:nvGrpSpPr>
              <p:grpSpPr>
                <a:xfrm>
                  <a:off x="762000" y="2590800"/>
                  <a:ext cx="1684847" cy="3607559"/>
                  <a:chOff x="7610042" y="1124339"/>
                  <a:chExt cx="2183077" cy="4674359"/>
                </a:xfrm>
              </p:grpSpPr>
              <p:grpSp>
                <p:nvGrpSpPr>
                  <p:cNvPr id="370" name="Group 58"/>
                  <p:cNvGrpSpPr/>
                  <p:nvPr/>
                </p:nvGrpSpPr>
                <p:grpSpPr>
                  <a:xfrm rot="19650881">
                    <a:off x="7610042" y="1912498"/>
                    <a:ext cx="560711" cy="1828800"/>
                    <a:chOff x="6765584" y="990600"/>
                    <a:chExt cx="1083016" cy="3532339"/>
                  </a:xfrm>
                </p:grpSpPr>
                <p:sp>
                  <p:nvSpPr>
                    <p:cNvPr id="420" name="Moon 4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42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1" name="Moon 370"/>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2" name="Group 59"/>
                  <p:cNvGrpSpPr/>
                  <p:nvPr/>
                </p:nvGrpSpPr>
                <p:grpSpPr>
                  <a:xfrm rot="19650881">
                    <a:off x="7610043" y="2598297"/>
                    <a:ext cx="560711" cy="1828800"/>
                    <a:chOff x="6765584" y="990600"/>
                    <a:chExt cx="1083016" cy="3532339"/>
                  </a:xfrm>
                </p:grpSpPr>
                <p:sp>
                  <p:nvSpPr>
                    <p:cNvPr id="415" name="Moon 41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3" name="Group 65"/>
                  <p:cNvGrpSpPr/>
                  <p:nvPr/>
                </p:nvGrpSpPr>
                <p:grpSpPr>
                  <a:xfrm rot="19650881">
                    <a:off x="7610042" y="3360298"/>
                    <a:ext cx="560711" cy="1828800"/>
                    <a:chOff x="6765584" y="990600"/>
                    <a:chExt cx="1083016" cy="3532339"/>
                  </a:xfrm>
                </p:grpSpPr>
                <p:sp>
                  <p:nvSpPr>
                    <p:cNvPr id="410"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4" name="Group 71"/>
                  <p:cNvGrpSpPr/>
                  <p:nvPr/>
                </p:nvGrpSpPr>
                <p:grpSpPr>
                  <a:xfrm rot="928600">
                    <a:off x="8349452" y="1870455"/>
                    <a:ext cx="560711" cy="1828800"/>
                    <a:chOff x="6765584" y="990600"/>
                    <a:chExt cx="1083016" cy="3532339"/>
                  </a:xfrm>
                </p:grpSpPr>
                <p:sp>
                  <p:nvSpPr>
                    <p:cNvPr id="405" name="Moon 4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5" name="Group 77"/>
                  <p:cNvGrpSpPr/>
                  <p:nvPr/>
                </p:nvGrpSpPr>
                <p:grpSpPr>
                  <a:xfrm rot="2972959">
                    <a:off x="8598363" y="2330596"/>
                    <a:ext cx="560711" cy="1828800"/>
                    <a:chOff x="6765584" y="990600"/>
                    <a:chExt cx="1083016" cy="3532339"/>
                  </a:xfrm>
                </p:grpSpPr>
                <p:sp>
                  <p:nvSpPr>
                    <p:cNvPr id="400" name="Moon 3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6" name="Group 83"/>
                  <p:cNvGrpSpPr/>
                  <p:nvPr/>
                </p:nvGrpSpPr>
                <p:grpSpPr>
                  <a:xfrm rot="21057775">
                    <a:off x="7936516" y="1124339"/>
                    <a:ext cx="560711" cy="2493875"/>
                    <a:chOff x="6765584" y="990600"/>
                    <a:chExt cx="1083016" cy="3532339"/>
                  </a:xfrm>
                </p:grpSpPr>
                <p:sp>
                  <p:nvSpPr>
                    <p:cNvPr id="395" name="Moon 3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7" name="Group 89"/>
                  <p:cNvGrpSpPr/>
                  <p:nvPr/>
                </p:nvGrpSpPr>
                <p:grpSpPr>
                  <a:xfrm rot="1547556">
                    <a:off x="8354077" y="3318090"/>
                    <a:ext cx="560711" cy="1828800"/>
                    <a:chOff x="6765584" y="990600"/>
                    <a:chExt cx="1083016" cy="3532339"/>
                  </a:xfrm>
                </p:grpSpPr>
                <p:sp>
                  <p:nvSpPr>
                    <p:cNvPr id="390" name="Moon 3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Moon 3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Moon 3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8" name="Group 95"/>
                  <p:cNvGrpSpPr/>
                  <p:nvPr/>
                </p:nvGrpSpPr>
                <p:grpSpPr>
                  <a:xfrm rot="19650881">
                    <a:off x="7610042" y="3969898"/>
                    <a:ext cx="560711" cy="1828800"/>
                    <a:chOff x="6765584" y="990600"/>
                    <a:chExt cx="1083016" cy="3532339"/>
                  </a:xfrm>
                </p:grpSpPr>
                <p:sp>
                  <p:nvSpPr>
                    <p:cNvPr id="385" name="Moon 3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Moon 3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Moon 3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Moon 3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Moon 3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9" name="Group 101"/>
                  <p:cNvGrpSpPr/>
                  <p:nvPr/>
                </p:nvGrpSpPr>
                <p:grpSpPr>
                  <a:xfrm rot="1949119" flipH="1">
                    <a:off x="8372043" y="3969897"/>
                    <a:ext cx="560711" cy="1828800"/>
                    <a:chOff x="6765584" y="990600"/>
                    <a:chExt cx="1083016" cy="3532339"/>
                  </a:xfrm>
                </p:grpSpPr>
                <p:sp>
                  <p:nvSpPr>
                    <p:cNvPr id="380" name="Moon 37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8" name="Group 107"/>
                <p:cNvGrpSpPr/>
                <p:nvPr/>
              </p:nvGrpSpPr>
              <p:grpSpPr>
                <a:xfrm>
                  <a:off x="1447800" y="2667000"/>
                  <a:ext cx="1684847" cy="3607559"/>
                  <a:chOff x="7610042" y="1124339"/>
                  <a:chExt cx="2183077" cy="4674359"/>
                </a:xfrm>
              </p:grpSpPr>
              <p:grpSp>
                <p:nvGrpSpPr>
                  <p:cNvPr id="315" name="Group 58"/>
                  <p:cNvGrpSpPr/>
                  <p:nvPr/>
                </p:nvGrpSpPr>
                <p:grpSpPr>
                  <a:xfrm rot="19650881">
                    <a:off x="7610042" y="1912498"/>
                    <a:ext cx="560711" cy="1828800"/>
                    <a:chOff x="6765584" y="990600"/>
                    <a:chExt cx="1083016" cy="3532339"/>
                  </a:xfrm>
                </p:grpSpPr>
                <p:sp>
                  <p:nvSpPr>
                    <p:cNvPr id="365" name="Moon 36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36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Moon 315"/>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7" name="Group 59"/>
                  <p:cNvGrpSpPr/>
                  <p:nvPr/>
                </p:nvGrpSpPr>
                <p:grpSpPr>
                  <a:xfrm rot="19650881">
                    <a:off x="7610043" y="2598297"/>
                    <a:ext cx="560711" cy="1828800"/>
                    <a:chOff x="6765584" y="990600"/>
                    <a:chExt cx="1083016" cy="3532339"/>
                  </a:xfrm>
                </p:grpSpPr>
                <p:sp>
                  <p:nvSpPr>
                    <p:cNvPr id="360" name="Moon 35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8" name="Group 317"/>
                  <p:cNvGrpSpPr/>
                  <p:nvPr/>
                </p:nvGrpSpPr>
                <p:grpSpPr>
                  <a:xfrm rot="19650881">
                    <a:off x="7610042" y="3360298"/>
                    <a:ext cx="560711" cy="1828800"/>
                    <a:chOff x="6765584" y="990600"/>
                    <a:chExt cx="1083016" cy="3532339"/>
                  </a:xfrm>
                </p:grpSpPr>
                <p:sp>
                  <p:nvSpPr>
                    <p:cNvPr id="355" name="Moon 35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9" name="Group 71"/>
                  <p:cNvGrpSpPr/>
                  <p:nvPr/>
                </p:nvGrpSpPr>
                <p:grpSpPr>
                  <a:xfrm rot="928600">
                    <a:off x="8349452" y="1870455"/>
                    <a:ext cx="560711" cy="1828800"/>
                    <a:chOff x="6765584" y="990600"/>
                    <a:chExt cx="1083016" cy="3532339"/>
                  </a:xfrm>
                </p:grpSpPr>
                <p:sp>
                  <p:nvSpPr>
                    <p:cNvPr id="350" name="Moon 34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0" name="Group 77"/>
                  <p:cNvGrpSpPr/>
                  <p:nvPr/>
                </p:nvGrpSpPr>
                <p:grpSpPr>
                  <a:xfrm rot="2972959">
                    <a:off x="8598363" y="2330596"/>
                    <a:ext cx="560711" cy="1828800"/>
                    <a:chOff x="6765584" y="990600"/>
                    <a:chExt cx="1083016" cy="3532339"/>
                  </a:xfrm>
                </p:grpSpPr>
                <p:sp>
                  <p:nvSpPr>
                    <p:cNvPr id="345" name="Moon 34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83"/>
                  <p:cNvGrpSpPr/>
                  <p:nvPr/>
                </p:nvGrpSpPr>
                <p:grpSpPr>
                  <a:xfrm rot="21057775">
                    <a:off x="7936516" y="1124339"/>
                    <a:ext cx="560711" cy="2493875"/>
                    <a:chOff x="6765584" y="990600"/>
                    <a:chExt cx="1083016" cy="3532339"/>
                  </a:xfrm>
                </p:grpSpPr>
                <p:sp>
                  <p:nvSpPr>
                    <p:cNvPr id="340" name="Moon 33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2" name="Group 89"/>
                  <p:cNvGrpSpPr/>
                  <p:nvPr/>
                </p:nvGrpSpPr>
                <p:grpSpPr>
                  <a:xfrm rot="1547556">
                    <a:off x="8354077" y="3318090"/>
                    <a:ext cx="560711" cy="1828800"/>
                    <a:chOff x="6765584" y="990600"/>
                    <a:chExt cx="1083016" cy="3532339"/>
                  </a:xfrm>
                </p:grpSpPr>
                <p:sp>
                  <p:nvSpPr>
                    <p:cNvPr id="335" name="Moon 33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Moon 33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Moon 33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3" name="Group 95"/>
                  <p:cNvGrpSpPr/>
                  <p:nvPr/>
                </p:nvGrpSpPr>
                <p:grpSpPr>
                  <a:xfrm rot="19650881">
                    <a:off x="7610042" y="3969898"/>
                    <a:ext cx="560711" cy="1828800"/>
                    <a:chOff x="6765584" y="990600"/>
                    <a:chExt cx="1083016" cy="3532339"/>
                  </a:xfrm>
                </p:grpSpPr>
                <p:sp>
                  <p:nvSpPr>
                    <p:cNvPr id="330" name="Moon 32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Moon 33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Moon 33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Moon 33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Moon 33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101"/>
                  <p:cNvGrpSpPr/>
                  <p:nvPr/>
                </p:nvGrpSpPr>
                <p:grpSpPr>
                  <a:xfrm rot="1949119" flipH="1">
                    <a:off x="8372043" y="3969897"/>
                    <a:ext cx="560711" cy="1828800"/>
                    <a:chOff x="6765584" y="990600"/>
                    <a:chExt cx="1083016" cy="3532339"/>
                  </a:xfrm>
                </p:grpSpPr>
                <p:sp>
                  <p:nvSpPr>
                    <p:cNvPr id="325" name="Moon 3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9" name="Group 107"/>
                <p:cNvGrpSpPr/>
                <p:nvPr/>
              </p:nvGrpSpPr>
              <p:grpSpPr>
                <a:xfrm>
                  <a:off x="2819400" y="2819400"/>
                  <a:ext cx="1684847" cy="3607559"/>
                  <a:chOff x="7610042" y="1124339"/>
                  <a:chExt cx="2183077" cy="4674359"/>
                </a:xfrm>
              </p:grpSpPr>
              <p:grpSp>
                <p:nvGrpSpPr>
                  <p:cNvPr id="260" name="Group 58"/>
                  <p:cNvGrpSpPr/>
                  <p:nvPr/>
                </p:nvGrpSpPr>
                <p:grpSpPr>
                  <a:xfrm rot="19650881">
                    <a:off x="7610042" y="1912498"/>
                    <a:ext cx="560711" cy="1828800"/>
                    <a:chOff x="6765584" y="990600"/>
                    <a:chExt cx="1083016" cy="3532339"/>
                  </a:xfrm>
                </p:grpSpPr>
                <p:sp>
                  <p:nvSpPr>
                    <p:cNvPr id="310" name="Moon 30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Moon 260"/>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59"/>
                  <p:cNvGrpSpPr/>
                  <p:nvPr/>
                </p:nvGrpSpPr>
                <p:grpSpPr>
                  <a:xfrm rot="19650881">
                    <a:off x="7610043" y="2598297"/>
                    <a:ext cx="560711" cy="1828800"/>
                    <a:chOff x="6765584" y="990600"/>
                    <a:chExt cx="1083016" cy="3532339"/>
                  </a:xfrm>
                </p:grpSpPr>
                <p:sp>
                  <p:nvSpPr>
                    <p:cNvPr id="305" name="Moon 30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30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65"/>
                  <p:cNvGrpSpPr/>
                  <p:nvPr/>
                </p:nvGrpSpPr>
                <p:grpSpPr>
                  <a:xfrm rot="19650881">
                    <a:off x="7610042" y="3360298"/>
                    <a:ext cx="560711" cy="1828800"/>
                    <a:chOff x="6765584" y="990600"/>
                    <a:chExt cx="1083016" cy="3532339"/>
                  </a:xfrm>
                </p:grpSpPr>
                <p:sp>
                  <p:nvSpPr>
                    <p:cNvPr id="300" name="Moon 29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71"/>
                  <p:cNvGrpSpPr/>
                  <p:nvPr/>
                </p:nvGrpSpPr>
                <p:grpSpPr>
                  <a:xfrm rot="928600">
                    <a:off x="8349452" y="1870455"/>
                    <a:ext cx="560711" cy="1828800"/>
                    <a:chOff x="6765584" y="990600"/>
                    <a:chExt cx="1083016" cy="3532339"/>
                  </a:xfrm>
                </p:grpSpPr>
                <p:sp>
                  <p:nvSpPr>
                    <p:cNvPr id="295" name="Moon 29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77"/>
                  <p:cNvGrpSpPr/>
                  <p:nvPr/>
                </p:nvGrpSpPr>
                <p:grpSpPr>
                  <a:xfrm rot="2972959">
                    <a:off x="8598363" y="2330596"/>
                    <a:ext cx="560711" cy="1828800"/>
                    <a:chOff x="6765584" y="990600"/>
                    <a:chExt cx="1083016" cy="3532339"/>
                  </a:xfrm>
                </p:grpSpPr>
                <p:sp>
                  <p:nvSpPr>
                    <p:cNvPr id="290" name="Moon 28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83"/>
                  <p:cNvGrpSpPr/>
                  <p:nvPr/>
                </p:nvGrpSpPr>
                <p:grpSpPr>
                  <a:xfrm rot="21057775">
                    <a:off x="7936516" y="1124339"/>
                    <a:ext cx="560711" cy="2493875"/>
                    <a:chOff x="6765584" y="990600"/>
                    <a:chExt cx="1083016" cy="3532339"/>
                  </a:xfrm>
                </p:grpSpPr>
                <p:sp>
                  <p:nvSpPr>
                    <p:cNvPr id="285" name="Moon 28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7" name="Group 89"/>
                  <p:cNvGrpSpPr/>
                  <p:nvPr/>
                </p:nvGrpSpPr>
                <p:grpSpPr>
                  <a:xfrm rot="1547556">
                    <a:off x="8354077" y="3318090"/>
                    <a:ext cx="560711" cy="1828800"/>
                    <a:chOff x="6765584" y="990600"/>
                    <a:chExt cx="1083016" cy="3532339"/>
                  </a:xfrm>
                </p:grpSpPr>
                <p:sp>
                  <p:nvSpPr>
                    <p:cNvPr id="280" name="Moon 27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Moon 28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Moon 28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8" name="Group 95"/>
                  <p:cNvGrpSpPr/>
                  <p:nvPr/>
                </p:nvGrpSpPr>
                <p:grpSpPr>
                  <a:xfrm rot="19650881">
                    <a:off x="7610042" y="3969898"/>
                    <a:ext cx="560711" cy="1828800"/>
                    <a:chOff x="6765584" y="990600"/>
                    <a:chExt cx="1083016" cy="3532339"/>
                  </a:xfrm>
                </p:grpSpPr>
                <p:sp>
                  <p:nvSpPr>
                    <p:cNvPr id="275" name="Moon 27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oon 27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oon 27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oon 27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Moon 27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101"/>
                  <p:cNvGrpSpPr/>
                  <p:nvPr/>
                </p:nvGrpSpPr>
                <p:grpSpPr>
                  <a:xfrm rot="1949119" flipH="1">
                    <a:off x="8372043" y="3969897"/>
                    <a:ext cx="560711" cy="1828800"/>
                    <a:chOff x="6765584" y="990600"/>
                    <a:chExt cx="1083016" cy="3532339"/>
                  </a:xfrm>
                </p:grpSpPr>
                <p:sp>
                  <p:nvSpPr>
                    <p:cNvPr id="270" name="Moon 26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Moon 270"/>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Moon 27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Moon 27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Moon 27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Tree>
    <p:extLst>
      <p:ext uri="{BB962C8B-B14F-4D97-AF65-F5344CB8AC3E}">
        <p14:creationId xmlns:p14="http://schemas.microsoft.com/office/powerpoint/2010/main" val="3971878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9B5312-6BE8-4576-B55E-99F5AB817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 y="6469798"/>
            <a:ext cx="1676400" cy="369332"/>
          </a:xfrm>
          <a:prstGeom prst="rect">
            <a:avLst/>
          </a:prstGeom>
          <a:noFill/>
        </p:spPr>
        <p:txBody>
          <a:bodyPr wrap="square" rtlCol="0">
            <a:spAutoFit/>
          </a:bodyPr>
          <a:lstStyle/>
          <a:p>
            <a:r>
              <a:rPr lang="en-US" dirty="0"/>
              <a:t>D&amp;C 33:1</a:t>
            </a:r>
          </a:p>
        </p:txBody>
      </p:sp>
      <p:sp>
        <p:nvSpPr>
          <p:cNvPr id="6" name="Rectangle 5"/>
          <p:cNvSpPr/>
          <p:nvPr/>
        </p:nvSpPr>
        <p:spPr>
          <a:xfrm>
            <a:off x="1828800" y="1143000"/>
            <a:ext cx="5638800" cy="1815882"/>
          </a:xfrm>
          <a:prstGeom prst="rect">
            <a:avLst/>
          </a:prstGeom>
        </p:spPr>
        <p:txBody>
          <a:bodyPr wrap="square">
            <a:spAutoFit/>
          </a:bodyPr>
          <a:lstStyle/>
          <a:p>
            <a:r>
              <a:rPr lang="en-US" sz="2000" b="1" dirty="0"/>
              <a:t>“Only he whose ears are open to hear the voice of God and who is willing to obey, is qualified to be a messenger of the Almighty. God’s ambassadors must be in touch with Him and know His will at all times.”</a:t>
            </a:r>
          </a:p>
          <a:p>
            <a:r>
              <a:rPr lang="en-US" sz="1200" b="1" dirty="0"/>
              <a:t>Smith and </a:t>
            </a:r>
            <a:r>
              <a:rPr lang="en-US" sz="1200" b="1" dirty="0" err="1"/>
              <a:t>Sjodahl</a:t>
            </a:r>
            <a:endParaRPr lang="en-US" sz="1200" b="1" dirty="0"/>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Open Your Ears</a:t>
            </a:r>
          </a:p>
        </p:txBody>
      </p:sp>
      <p:pic>
        <p:nvPicPr>
          <p:cNvPr id="482" name="Picture 4" descr="http://www.clker.com/cliparts/3/0/3/8/1194986541442028018ear_-_body_part_nicu_buc_01.svg.med.png"/>
          <p:cNvPicPr>
            <a:picLocks noChangeAspect="1" noChangeArrowheads="1"/>
          </p:cNvPicPr>
          <p:nvPr/>
        </p:nvPicPr>
        <p:blipFill>
          <a:blip r:embed="rId3" cstate="print"/>
          <a:srcRect/>
          <a:stretch>
            <a:fillRect/>
          </a:stretch>
        </p:blipFill>
        <p:spPr bwMode="auto">
          <a:xfrm>
            <a:off x="7772400" y="1295400"/>
            <a:ext cx="1714500" cy="2857500"/>
          </a:xfrm>
          <a:prstGeom prst="rect">
            <a:avLst/>
          </a:prstGeom>
          <a:noFill/>
        </p:spPr>
      </p:pic>
      <p:sp>
        <p:nvSpPr>
          <p:cNvPr id="483" name="Rectangle 482"/>
          <p:cNvSpPr/>
          <p:nvPr/>
        </p:nvSpPr>
        <p:spPr>
          <a:xfrm>
            <a:off x="3810000" y="5638801"/>
            <a:ext cx="5638800" cy="1015663"/>
          </a:xfrm>
          <a:prstGeom prst="rect">
            <a:avLst/>
          </a:prstGeom>
        </p:spPr>
        <p:txBody>
          <a:bodyPr wrap="square">
            <a:spAutoFit/>
          </a:bodyPr>
          <a:lstStyle/>
          <a:p>
            <a:pPr algn="ctr"/>
            <a:r>
              <a:rPr lang="en-US" sz="2000" b="1" dirty="0"/>
              <a:t>Soul and Spirit—The union of the spirit and body=</a:t>
            </a:r>
          </a:p>
          <a:p>
            <a:pPr algn="ctr"/>
            <a:r>
              <a:rPr lang="en-US" sz="4000" b="1" dirty="0">
                <a:solidFill>
                  <a:srgbClr val="FF0000"/>
                </a:solidFill>
              </a:rPr>
              <a:t>Life</a:t>
            </a:r>
          </a:p>
        </p:txBody>
      </p:sp>
      <p:sp>
        <p:nvSpPr>
          <p:cNvPr id="485" name="Rectangle 484"/>
          <p:cNvSpPr/>
          <p:nvPr/>
        </p:nvSpPr>
        <p:spPr>
          <a:xfrm>
            <a:off x="1828800" y="3429000"/>
            <a:ext cx="5638800" cy="400110"/>
          </a:xfrm>
          <a:prstGeom prst="rect">
            <a:avLst/>
          </a:prstGeom>
        </p:spPr>
        <p:txBody>
          <a:bodyPr wrap="square">
            <a:spAutoFit/>
          </a:bodyPr>
          <a:lstStyle/>
          <a:p>
            <a:pPr algn="ctr"/>
            <a:r>
              <a:rPr lang="en-US" sz="2000" b="1" dirty="0"/>
              <a:t>Quick—meaning living or alive</a:t>
            </a:r>
            <a:endParaRPr lang="en-US" sz="4000" b="1" dirty="0">
              <a:solidFill>
                <a:srgbClr val="FF0000"/>
              </a:solidFill>
            </a:endParaRPr>
          </a:p>
        </p:txBody>
      </p:sp>
      <p:sp>
        <p:nvSpPr>
          <p:cNvPr id="486" name="Rectangle 485"/>
          <p:cNvSpPr/>
          <p:nvPr/>
        </p:nvSpPr>
        <p:spPr>
          <a:xfrm>
            <a:off x="1905000" y="3962400"/>
            <a:ext cx="5638800" cy="707886"/>
          </a:xfrm>
          <a:prstGeom prst="rect">
            <a:avLst/>
          </a:prstGeom>
        </p:spPr>
        <p:txBody>
          <a:bodyPr wrap="square">
            <a:spAutoFit/>
          </a:bodyPr>
          <a:lstStyle/>
          <a:p>
            <a:pPr algn="ctr"/>
            <a:r>
              <a:rPr lang="en-US" sz="2000" b="1" dirty="0"/>
              <a:t>Two edged sword—God’s word can cut through to the very heart of a person (symbolically)</a:t>
            </a:r>
            <a:endParaRPr lang="en-US" sz="4000" b="1" dirty="0">
              <a:solidFill>
                <a:srgbClr val="FF0000"/>
              </a:solidFill>
            </a:endParaRPr>
          </a:p>
        </p:txBody>
      </p:sp>
      <p:grpSp>
        <p:nvGrpSpPr>
          <p:cNvPr id="487" name="Group 486"/>
          <p:cNvGrpSpPr/>
          <p:nvPr/>
        </p:nvGrpSpPr>
        <p:grpSpPr>
          <a:xfrm rot="5400000">
            <a:off x="4735286" y="2198914"/>
            <a:ext cx="609600" cy="5812972"/>
            <a:chOff x="2286000" y="1349828"/>
            <a:chExt cx="609600" cy="5812972"/>
          </a:xfrm>
        </p:grpSpPr>
        <p:sp>
          <p:nvSpPr>
            <p:cNvPr id="488" name="Pentagon 487"/>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ross 489"/>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Donut 490"/>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onut 491"/>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58578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2000"/>
                                        <p:tgtEl>
                                          <p:spTgt spid="486"/>
                                        </p:tgtEl>
                                      </p:cBhvr>
                                    </p:animEffect>
                                  </p:childTnLst>
                                </p:cTn>
                              </p:par>
                              <p:par>
                                <p:cTn id="12" presetID="10" presetClass="entr" presetSubtype="0" fill="hold" nodeType="withEffect">
                                  <p:stCondLst>
                                    <p:cond delay="0"/>
                                  </p:stCondLst>
                                  <p:childTnLst>
                                    <p:set>
                                      <p:cBhvr>
                                        <p:cTn id="13" dur="1" fill="hold">
                                          <p:stCondLst>
                                            <p:cond delay="0"/>
                                          </p:stCondLst>
                                        </p:cTn>
                                        <p:tgtEl>
                                          <p:spTgt spid="487"/>
                                        </p:tgtEl>
                                        <p:attrNameLst>
                                          <p:attrName>style.visibility</p:attrName>
                                        </p:attrNameLst>
                                      </p:cBhvr>
                                      <p:to>
                                        <p:strVal val="visible"/>
                                      </p:to>
                                    </p:set>
                                    <p:animEffect transition="in" filter="fade">
                                      <p:cBhvr>
                                        <p:cTn id="14" dur="2000"/>
                                        <p:tgtEl>
                                          <p:spTgt spid="48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83"/>
                                        </p:tgtEl>
                                        <p:attrNameLst>
                                          <p:attrName>style.visibility</p:attrName>
                                        </p:attrNameLst>
                                      </p:cBhvr>
                                      <p:to>
                                        <p:strVal val="visible"/>
                                      </p:to>
                                    </p:set>
                                    <p:animEffect transition="in" filter="fade">
                                      <p:cBhvr>
                                        <p:cTn id="19" dur="2000"/>
                                        <p:tgtEl>
                                          <p:spTgt spid="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p:bldP spid="485" grpId="0"/>
      <p:bldP spid="4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E962B21D-1BE0-43B5-A175-5A7E61AC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 y="6488668"/>
            <a:ext cx="1676400" cy="369332"/>
          </a:xfrm>
          <a:prstGeom prst="rect">
            <a:avLst/>
          </a:prstGeom>
          <a:noFill/>
        </p:spPr>
        <p:txBody>
          <a:bodyPr wrap="square" rtlCol="0">
            <a:spAutoFit/>
          </a:bodyPr>
          <a:lstStyle/>
          <a:p>
            <a:r>
              <a:rPr lang="en-US" dirty="0"/>
              <a:t>D&amp;C 33:2</a:t>
            </a:r>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Lift Up Your Voices</a:t>
            </a:r>
          </a:p>
        </p:txBody>
      </p:sp>
      <p:sp>
        <p:nvSpPr>
          <p:cNvPr id="486" name="Rectangle 485"/>
          <p:cNvSpPr/>
          <p:nvPr/>
        </p:nvSpPr>
        <p:spPr>
          <a:xfrm>
            <a:off x="1828800" y="1143001"/>
            <a:ext cx="5638800" cy="1015663"/>
          </a:xfrm>
          <a:prstGeom prst="rect">
            <a:avLst/>
          </a:prstGeom>
        </p:spPr>
        <p:txBody>
          <a:bodyPr wrap="square">
            <a:spAutoFit/>
          </a:bodyPr>
          <a:lstStyle/>
          <a:p>
            <a:r>
              <a:rPr lang="en-US" sz="2000" b="1" dirty="0"/>
              <a:t>The Lord often uses familiar objects, such as the trumpet, as symbols to teach His gospel and to help us understand eternal truths. </a:t>
            </a:r>
            <a:endParaRPr lang="en-US" sz="4000" b="1" dirty="0">
              <a:solidFill>
                <a:srgbClr val="FF0000"/>
              </a:solidFill>
            </a:endParaRPr>
          </a:p>
        </p:txBody>
      </p:sp>
      <p:grpSp>
        <p:nvGrpSpPr>
          <p:cNvPr id="17" name="Group 16"/>
          <p:cNvGrpSpPr/>
          <p:nvPr/>
        </p:nvGrpSpPr>
        <p:grpSpPr>
          <a:xfrm>
            <a:off x="3124200" y="2286001"/>
            <a:ext cx="2895600" cy="1147313"/>
            <a:chOff x="950976" y="914400"/>
            <a:chExt cx="3465576" cy="1447800"/>
          </a:xfrm>
        </p:grpSpPr>
        <p:sp>
          <p:nvSpPr>
            <p:cNvPr id="18" name="Rectangle 17"/>
            <p:cNvSpPr/>
            <p:nvPr/>
          </p:nvSpPr>
          <p:spPr>
            <a:xfrm rot="5400000" flipV="1">
              <a:off x="2644142" y="1574294"/>
              <a:ext cx="1139950" cy="8229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5400000" flipV="1">
              <a:off x="2301242" y="1554482"/>
              <a:ext cx="1066798" cy="9143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5400000" flipV="1">
              <a:off x="1920242" y="1539242"/>
              <a:ext cx="1075942" cy="1127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6200000">
              <a:off x="3971544" y="1591056"/>
              <a:ext cx="414528" cy="280416"/>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p:cNvSpPr/>
            <p:nvPr/>
          </p:nvSpPr>
          <p:spPr>
            <a:xfrm rot="5400000">
              <a:off x="989838" y="1067562"/>
              <a:ext cx="992124"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00200" y="1295400"/>
              <a:ext cx="1752600" cy="3810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950976" y="990600"/>
              <a:ext cx="320040" cy="99364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Block Arc 24"/>
            <p:cNvSpPr/>
            <p:nvPr/>
          </p:nvSpPr>
          <p:spPr>
            <a:xfrm rot="5400000">
              <a:off x="2819400" y="1295400"/>
              <a:ext cx="1066800" cy="1066800"/>
            </a:xfrm>
            <a:prstGeom prst="blockArc">
              <a:avLst>
                <a:gd name="adj1" fmla="val 10800000"/>
                <a:gd name="adj2" fmla="val 48579"/>
                <a:gd name="adj3" fmla="val 2105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Rectangle 25"/>
            <p:cNvSpPr/>
            <p:nvPr/>
          </p:nvSpPr>
          <p:spPr>
            <a:xfrm>
              <a:off x="1828800" y="2133600"/>
              <a:ext cx="16002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 Arc 26"/>
            <p:cNvSpPr/>
            <p:nvPr/>
          </p:nvSpPr>
          <p:spPr>
            <a:xfrm rot="16200000">
              <a:off x="1600200" y="1447800"/>
              <a:ext cx="762000" cy="1066800"/>
            </a:xfrm>
            <a:prstGeom prst="blockArc">
              <a:avLst>
                <a:gd name="adj1" fmla="val 10800000"/>
                <a:gd name="adj2" fmla="val 1906149"/>
                <a:gd name="adj3" fmla="val 3168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Rectangle 27"/>
            <p:cNvSpPr/>
            <p:nvPr/>
          </p:nvSpPr>
          <p:spPr>
            <a:xfrm>
              <a:off x="1981200" y="1600200"/>
              <a:ext cx="2209800" cy="2286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58056" y="1524000"/>
              <a:ext cx="158496" cy="423672"/>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286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667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3048000" y="914400"/>
              <a:ext cx="3048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200400" y="12954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28800" y="16002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288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76600" y="2133600"/>
              <a:ext cx="304800" cy="228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447800" y="1295400"/>
              <a:ext cx="304800" cy="381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p:cNvSpPr txBox="1"/>
          <p:nvPr/>
        </p:nvSpPr>
        <p:spPr>
          <a:xfrm>
            <a:off x="8458200" y="4648200"/>
            <a:ext cx="1752600" cy="1477328"/>
          </a:xfrm>
          <a:prstGeom prst="rect">
            <a:avLst/>
          </a:prstGeom>
          <a:noFill/>
        </p:spPr>
        <p:txBody>
          <a:bodyPr wrap="square" rtlCol="0">
            <a:spAutoFit/>
          </a:bodyPr>
          <a:lstStyle/>
          <a:p>
            <a:r>
              <a:rPr lang="en-US" b="1" dirty="0" err="1"/>
              <a:t>Shofar</a:t>
            </a:r>
            <a:r>
              <a:rPr lang="en-US" b="1" dirty="0"/>
              <a:t>—trumpet sounded in traditional Jewish culture</a:t>
            </a:r>
          </a:p>
        </p:txBody>
      </p:sp>
      <p:pic>
        <p:nvPicPr>
          <p:cNvPr id="3" name="Picture 2">
            <a:extLst>
              <a:ext uri="{FF2B5EF4-FFF2-40B4-BE49-F238E27FC236}">
                <a16:creationId xmlns:a16="http://schemas.microsoft.com/office/drawing/2014/main" id="{04B404F9-3C2F-455B-BD59-A945D95EF0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3544" y="3753181"/>
            <a:ext cx="3813048" cy="2852928"/>
          </a:xfrm>
          <a:prstGeom prst="rect">
            <a:avLst/>
          </a:prstGeom>
        </p:spPr>
      </p:pic>
    </p:spTree>
    <p:extLst>
      <p:ext uri="{BB962C8B-B14F-4D97-AF65-F5344CB8AC3E}">
        <p14:creationId xmlns:p14="http://schemas.microsoft.com/office/powerpoint/2010/main" val="33193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6" name="Picture 505">
            <a:extLst>
              <a:ext uri="{FF2B5EF4-FFF2-40B4-BE49-F238E27FC236}">
                <a16:creationId xmlns:a16="http://schemas.microsoft.com/office/drawing/2014/main" id="{0578D72B-B101-4CC2-A227-21615CD510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97831" y="6422262"/>
            <a:ext cx="1676400" cy="369332"/>
          </a:xfrm>
          <a:prstGeom prst="rect">
            <a:avLst/>
          </a:prstGeom>
          <a:noFill/>
        </p:spPr>
        <p:txBody>
          <a:bodyPr wrap="square" rtlCol="0">
            <a:spAutoFit/>
          </a:bodyPr>
          <a:lstStyle/>
          <a:p>
            <a:r>
              <a:rPr lang="en-US" dirty="0"/>
              <a:t>D&amp;C 33:3</a:t>
            </a:r>
          </a:p>
        </p:txBody>
      </p:sp>
      <p:sp>
        <p:nvSpPr>
          <p:cNvPr id="481" name="TextBox 480"/>
          <p:cNvSpPr txBox="1"/>
          <p:nvPr/>
        </p:nvSpPr>
        <p:spPr>
          <a:xfrm>
            <a:off x="1524000" y="0"/>
            <a:ext cx="9144000" cy="1107996"/>
          </a:xfrm>
          <a:prstGeom prst="rect">
            <a:avLst/>
          </a:prstGeom>
          <a:noFill/>
        </p:spPr>
        <p:txBody>
          <a:bodyPr wrap="square" rtlCol="0">
            <a:spAutoFit/>
          </a:bodyPr>
          <a:lstStyle/>
          <a:p>
            <a:pPr algn="ctr"/>
            <a:r>
              <a:rPr lang="en-US" sz="6600" dirty="0">
                <a:latin typeface="Franklin Gothic Demi" pitchFamily="34" charset="0"/>
              </a:rPr>
              <a:t>The Eleventh Hour</a:t>
            </a:r>
          </a:p>
        </p:txBody>
      </p:sp>
      <p:sp>
        <p:nvSpPr>
          <p:cNvPr id="486" name="Rectangle 485"/>
          <p:cNvSpPr/>
          <p:nvPr/>
        </p:nvSpPr>
        <p:spPr>
          <a:xfrm>
            <a:off x="1828800" y="1143000"/>
            <a:ext cx="5638800" cy="923330"/>
          </a:xfrm>
          <a:prstGeom prst="rect">
            <a:avLst/>
          </a:prstGeom>
        </p:spPr>
        <p:txBody>
          <a:bodyPr wrap="square">
            <a:spAutoFit/>
          </a:bodyPr>
          <a:lstStyle/>
          <a:p>
            <a:r>
              <a:rPr lang="en-US" b="1" dirty="0"/>
              <a:t>Matthew 20:6 “And about the eleventh hour he went out, and found others standing idle, and </a:t>
            </a:r>
            <a:r>
              <a:rPr lang="en-US" b="1" dirty="0" err="1"/>
              <a:t>saith</a:t>
            </a:r>
            <a:r>
              <a:rPr lang="en-US" b="1" dirty="0"/>
              <a:t> unto them, Why stand ye here all the day idle?”</a:t>
            </a:r>
            <a:endParaRPr lang="en-US" b="1" dirty="0">
              <a:solidFill>
                <a:srgbClr val="FF0000"/>
              </a:solidFill>
            </a:endParaRPr>
          </a:p>
        </p:txBody>
      </p:sp>
      <p:grpSp>
        <p:nvGrpSpPr>
          <p:cNvPr id="39" name="Group 38"/>
          <p:cNvGrpSpPr/>
          <p:nvPr/>
        </p:nvGrpSpPr>
        <p:grpSpPr>
          <a:xfrm>
            <a:off x="2057400" y="3048000"/>
            <a:ext cx="3124200" cy="1976336"/>
            <a:chOff x="685800" y="3276600"/>
            <a:chExt cx="4980101" cy="3150359"/>
          </a:xfrm>
        </p:grpSpPr>
        <p:grpSp>
          <p:nvGrpSpPr>
            <p:cNvPr id="40" name="Group 252"/>
            <p:cNvGrpSpPr/>
            <p:nvPr/>
          </p:nvGrpSpPr>
          <p:grpSpPr>
            <a:xfrm>
              <a:off x="685800" y="3276600"/>
              <a:ext cx="2998901" cy="3074159"/>
              <a:chOff x="762000" y="2590800"/>
              <a:chExt cx="3742247" cy="3836159"/>
            </a:xfrm>
          </p:grpSpPr>
          <p:grpSp>
            <p:nvGrpSpPr>
              <p:cNvPr id="267" name="Group 107"/>
              <p:cNvGrpSpPr/>
              <p:nvPr/>
            </p:nvGrpSpPr>
            <p:grpSpPr>
              <a:xfrm>
                <a:off x="2057400" y="2743200"/>
                <a:ext cx="1684847" cy="3607559"/>
                <a:chOff x="7610042" y="1124339"/>
                <a:chExt cx="2183077" cy="4674359"/>
              </a:xfrm>
            </p:grpSpPr>
            <p:grpSp>
              <p:nvGrpSpPr>
                <p:cNvPr id="437" name="Group 58"/>
                <p:cNvGrpSpPr/>
                <p:nvPr/>
              </p:nvGrpSpPr>
              <p:grpSpPr>
                <a:xfrm rot="19650881">
                  <a:off x="7610042" y="1912498"/>
                  <a:ext cx="560711" cy="1828800"/>
                  <a:chOff x="6765584" y="990600"/>
                  <a:chExt cx="1083016" cy="3532339"/>
                </a:xfrm>
              </p:grpSpPr>
              <p:sp>
                <p:nvSpPr>
                  <p:cNvPr id="489" name="Moon 19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19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19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19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Moon 19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8" name="Moon 43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9" name="Group 59"/>
                <p:cNvGrpSpPr/>
                <p:nvPr/>
              </p:nvGrpSpPr>
              <p:grpSpPr>
                <a:xfrm rot="19650881">
                  <a:off x="7610043" y="2598297"/>
                  <a:ext cx="560711" cy="1828800"/>
                  <a:chOff x="6765584" y="990600"/>
                  <a:chExt cx="1083016" cy="3532339"/>
                </a:xfrm>
              </p:grpSpPr>
              <p:sp>
                <p:nvSpPr>
                  <p:cNvPr id="483" name="Moon 18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18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18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18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Moon 18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0" name="Group 65"/>
                <p:cNvGrpSpPr/>
                <p:nvPr/>
              </p:nvGrpSpPr>
              <p:grpSpPr>
                <a:xfrm rot="19650881">
                  <a:off x="7610042" y="3360298"/>
                  <a:ext cx="560711" cy="1828800"/>
                  <a:chOff x="6765584" y="990600"/>
                  <a:chExt cx="1083016" cy="3532339"/>
                </a:xfrm>
              </p:grpSpPr>
              <p:sp>
                <p:nvSpPr>
                  <p:cNvPr id="477"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18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183"/>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18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1" name="Group 71"/>
                <p:cNvGrpSpPr/>
                <p:nvPr/>
              </p:nvGrpSpPr>
              <p:grpSpPr>
                <a:xfrm rot="928600">
                  <a:off x="8349452" y="1870455"/>
                  <a:ext cx="560711" cy="1828800"/>
                  <a:chOff x="6765584" y="990600"/>
                  <a:chExt cx="1083016" cy="3532339"/>
                </a:xfrm>
              </p:grpSpPr>
              <p:sp>
                <p:nvSpPr>
                  <p:cNvPr id="472" name="Moon 4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77"/>
                <p:cNvGrpSpPr/>
                <p:nvPr/>
              </p:nvGrpSpPr>
              <p:grpSpPr>
                <a:xfrm rot="2972959">
                  <a:off x="8598363" y="2330596"/>
                  <a:ext cx="560711" cy="1828800"/>
                  <a:chOff x="6765584" y="990600"/>
                  <a:chExt cx="1083016" cy="3532339"/>
                </a:xfrm>
              </p:grpSpPr>
              <p:sp>
                <p:nvSpPr>
                  <p:cNvPr id="467" name="Moon 4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Moon 4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Moon 4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Moon 4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3" name="Group 83"/>
                <p:cNvGrpSpPr/>
                <p:nvPr/>
              </p:nvGrpSpPr>
              <p:grpSpPr>
                <a:xfrm rot="21057775">
                  <a:off x="7936516" y="1124339"/>
                  <a:ext cx="560711" cy="2493875"/>
                  <a:chOff x="6765584" y="990600"/>
                  <a:chExt cx="1083016" cy="3532339"/>
                </a:xfrm>
              </p:grpSpPr>
              <p:sp>
                <p:nvSpPr>
                  <p:cNvPr id="462" name="Moon 4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4" name="Group 89"/>
                <p:cNvGrpSpPr/>
                <p:nvPr/>
              </p:nvGrpSpPr>
              <p:grpSpPr>
                <a:xfrm rot="1547556">
                  <a:off x="8354077" y="3318090"/>
                  <a:ext cx="560711" cy="1828800"/>
                  <a:chOff x="6765584" y="990600"/>
                  <a:chExt cx="1083016" cy="3532339"/>
                </a:xfrm>
              </p:grpSpPr>
              <p:sp>
                <p:nvSpPr>
                  <p:cNvPr id="457" name="Moon 4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4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5" name="Group 95"/>
                <p:cNvGrpSpPr/>
                <p:nvPr/>
              </p:nvGrpSpPr>
              <p:grpSpPr>
                <a:xfrm rot="19650881">
                  <a:off x="7610042" y="3969898"/>
                  <a:ext cx="560711" cy="1828800"/>
                  <a:chOff x="6765584" y="990600"/>
                  <a:chExt cx="1083016" cy="3532339"/>
                </a:xfrm>
              </p:grpSpPr>
              <p:sp>
                <p:nvSpPr>
                  <p:cNvPr id="452" name="Moon 4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6" name="Group 101"/>
                <p:cNvGrpSpPr/>
                <p:nvPr/>
              </p:nvGrpSpPr>
              <p:grpSpPr>
                <a:xfrm rot="1949119" flipH="1">
                  <a:off x="8372043" y="3969897"/>
                  <a:ext cx="560711" cy="1828800"/>
                  <a:chOff x="6765584" y="990600"/>
                  <a:chExt cx="1083016" cy="3532339"/>
                </a:xfrm>
              </p:grpSpPr>
              <p:sp>
                <p:nvSpPr>
                  <p:cNvPr id="447" name="Moon 4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8" name="Group 251"/>
              <p:cNvGrpSpPr/>
              <p:nvPr/>
            </p:nvGrpSpPr>
            <p:grpSpPr>
              <a:xfrm>
                <a:off x="762000" y="2590800"/>
                <a:ext cx="3742247" cy="3836159"/>
                <a:chOff x="762000" y="2590800"/>
                <a:chExt cx="3742247" cy="3836159"/>
              </a:xfrm>
            </p:grpSpPr>
            <p:grpSp>
              <p:nvGrpSpPr>
                <p:cNvPr id="269" name="Group 107"/>
                <p:cNvGrpSpPr/>
                <p:nvPr/>
              </p:nvGrpSpPr>
              <p:grpSpPr>
                <a:xfrm>
                  <a:off x="762000" y="2590800"/>
                  <a:ext cx="1684847" cy="3607559"/>
                  <a:chOff x="7610042" y="1124339"/>
                  <a:chExt cx="2183077" cy="4674359"/>
                </a:xfrm>
              </p:grpSpPr>
              <p:grpSp>
                <p:nvGrpSpPr>
                  <p:cNvPr id="382" name="Group 58"/>
                  <p:cNvGrpSpPr/>
                  <p:nvPr/>
                </p:nvGrpSpPr>
                <p:grpSpPr>
                  <a:xfrm rot="19650881">
                    <a:off x="7610042" y="1912498"/>
                    <a:ext cx="560711" cy="1828800"/>
                    <a:chOff x="6765584" y="990600"/>
                    <a:chExt cx="1083016" cy="3532339"/>
                  </a:xfrm>
                </p:grpSpPr>
                <p:sp>
                  <p:nvSpPr>
                    <p:cNvPr id="432" name="Moon 7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7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8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8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8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3" name="Moon 29"/>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4" name="Group 59"/>
                  <p:cNvGrpSpPr/>
                  <p:nvPr/>
                </p:nvGrpSpPr>
                <p:grpSpPr>
                  <a:xfrm rot="19650881">
                    <a:off x="7610043" y="2598297"/>
                    <a:ext cx="560711" cy="1828800"/>
                    <a:chOff x="6765584" y="990600"/>
                    <a:chExt cx="1083016" cy="3532339"/>
                  </a:xfrm>
                </p:grpSpPr>
                <p:sp>
                  <p:nvSpPr>
                    <p:cNvPr id="427" name="Moon 7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7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7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7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7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5" name="Group 65"/>
                  <p:cNvGrpSpPr/>
                  <p:nvPr/>
                </p:nvGrpSpPr>
                <p:grpSpPr>
                  <a:xfrm rot="19650881">
                    <a:off x="7610042" y="3360298"/>
                    <a:ext cx="560711" cy="1828800"/>
                    <a:chOff x="6765584" y="990600"/>
                    <a:chExt cx="1083016" cy="3532339"/>
                  </a:xfrm>
                </p:grpSpPr>
                <p:sp>
                  <p:nvSpPr>
                    <p:cNvPr id="422"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7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6" name="Group 71"/>
                  <p:cNvGrpSpPr/>
                  <p:nvPr/>
                </p:nvGrpSpPr>
                <p:grpSpPr>
                  <a:xfrm rot="928600">
                    <a:off x="8349452" y="1870455"/>
                    <a:ext cx="560711" cy="1828800"/>
                    <a:chOff x="6765584" y="990600"/>
                    <a:chExt cx="1083016" cy="3532339"/>
                  </a:xfrm>
                </p:grpSpPr>
                <p:sp>
                  <p:nvSpPr>
                    <p:cNvPr id="417" name="Moon 63"/>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7" name="Group 77"/>
                  <p:cNvGrpSpPr/>
                  <p:nvPr/>
                </p:nvGrpSpPr>
                <p:grpSpPr>
                  <a:xfrm rot="2972959">
                    <a:off x="8598363" y="2330596"/>
                    <a:ext cx="560711" cy="1828800"/>
                    <a:chOff x="6765584" y="990600"/>
                    <a:chExt cx="1083016" cy="3532339"/>
                  </a:xfrm>
                </p:grpSpPr>
                <p:sp>
                  <p:nvSpPr>
                    <p:cNvPr id="412" name="Moon 4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Moon 4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8" name="Group 83"/>
                  <p:cNvGrpSpPr/>
                  <p:nvPr/>
                </p:nvGrpSpPr>
                <p:grpSpPr>
                  <a:xfrm rot="21057775">
                    <a:off x="7936516" y="1124339"/>
                    <a:ext cx="560711" cy="2493875"/>
                    <a:chOff x="6765584" y="990600"/>
                    <a:chExt cx="1083016" cy="3532339"/>
                  </a:xfrm>
                </p:grpSpPr>
                <p:sp>
                  <p:nvSpPr>
                    <p:cNvPr id="407" name="Moon 4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Moon 4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89"/>
                  <p:cNvGrpSpPr/>
                  <p:nvPr/>
                </p:nvGrpSpPr>
                <p:grpSpPr>
                  <a:xfrm rot="1547556">
                    <a:off x="8354077" y="3318090"/>
                    <a:ext cx="560711" cy="1828800"/>
                    <a:chOff x="6765584" y="990600"/>
                    <a:chExt cx="1083016" cy="3532339"/>
                  </a:xfrm>
                </p:grpSpPr>
                <p:sp>
                  <p:nvSpPr>
                    <p:cNvPr id="402" name="Moon 4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95"/>
                  <p:cNvGrpSpPr/>
                  <p:nvPr/>
                </p:nvGrpSpPr>
                <p:grpSpPr>
                  <a:xfrm rot="19650881">
                    <a:off x="7610042" y="3969898"/>
                    <a:ext cx="560711" cy="1828800"/>
                    <a:chOff x="6765584" y="990600"/>
                    <a:chExt cx="1083016" cy="3532339"/>
                  </a:xfrm>
                </p:grpSpPr>
                <p:sp>
                  <p:nvSpPr>
                    <p:cNvPr id="397" name="Moon 3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Moon 4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101"/>
                  <p:cNvGrpSpPr/>
                  <p:nvPr/>
                </p:nvGrpSpPr>
                <p:grpSpPr>
                  <a:xfrm rot="1949119" flipH="1">
                    <a:off x="8372043" y="3969897"/>
                    <a:ext cx="560711" cy="1828800"/>
                    <a:chOff x="6765584" y="990600"/>
                    <a:chExt cx="1083016" cy="3532339"/>
                  </a:xfrm>
                </p:grpSpPr>
                <p:sp>
                  <p:nvSpPr>
                    <p:cNvPr id="392" name="Moon 3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Moon 3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Moon 3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Moon 3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Moon 3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0" name="Group 107"/>
                <p:cNvGrpSpPr/>
                <p:nvPr/>
              </p:nvGrpSpPr>
              <p:grpSpPr>
                <a:xfrm>
                  <a:off x="1447800" y="2667000"/>
                  <a:ext cx="1684847" cy="3607559"/>
                  <a:chOff x="7610042" y="1124339"/>
                  <a:chExt cx="2183077" cy="4674359"/>
                </a:xfrm>
              </p:grpSpPr>
              <p:grpSp>
                <p:nvGrpSpPr>
                  <p:cNvPr id="327" name="Group 58"/>
                  <p:cNvGrpSpPr/>
                  <p:nvPr/>
                </p:nvGrpSpPr>
                <p:grpSpPr>
                  <a:xfrm rot="19650881">
                    <a:off x="7610042" y="1912498"/>
                    <a:ext cx="560711" cy="1828800"/>
                    <a:chOff x="6765584" y="990600"/>
                    <a:chExt cx="1083016" cy="3532339"/>
                  </a:xfrm>
                </p:grpSpPr>
                <p:sp>
                  <p:nvSpPr>
                    <p:cNvPr id="377" name="Moon 3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Moon 3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8" name="Moon 32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9" name="Group 59"/>
                  <p:cNvGrpSpPr/>
                  <p:nvPr/>
                </p:nvGrpSpPr>
                <p:grpSpPr>
                  <a:xfrm rot="19650881">
                    <a:off x="7610043" y="2598297"/>
                    <a:ext cx="560711" cy="1828800"/>
                    <a:chOff x="6765584" y="990600"/>
                    <a:chExt cx="1083016" cy="3532339"/>
                  </a:xfrm>
                </p:grpSpPr>
                <p:sp>
                  <p:nvSpPr>
                    <p:cNvPr id="372" name="Moon 3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Moon 3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0" name="Group 65"/>
                  <p:cNvGrpSpPr/>
                  <p:nvPr/>
                </p:nvGrpSpPr>
                <p:grpSpPr>
                  <a:xfrm rot="19650881">
                    <a:off x="7610042" y="3360298"/>
                    <a:ext cx="560711" cy="1828800"/>
                    <a:chOff x="6765584" y="990600"/>
                    <a:chExt cx="1083016" cy="3532339"/>
                  </a:xfrm>
                </p:grpSpPr>
                <p:sp>
                  <p:nvSpPr>
                    <p:cNvPr id="367" name="Moon 124"/>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125"/>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126"/>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127"/>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Moon 128"/>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1" name="Group 71"/>
                  <p:cNvGrpSpPr/>
                  <p:nvPr/>
                </p:nvGrpSpPr>
                <p:grpSpPr>
                  <a:xfrm rot="928600">
                    <a:off x="8349452" y="1870455"/>
                    <a:ext cx="560711" cy="1828800"/>
                    <a:chOff x="6765584" y="990600"/>
                    <a:chExt cx="1083016" cy="3532339"/>
                  </a:xfrm>
                </p:grpSpPr>
                <p:sp>
                  <p:nvSpPr>
                    <p:cNvPr id="362" name="Moon 119"/>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121"/>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122"/>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Moon 123"/>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2" name="Group 77"/>
                  <p:cNvGrpSpPr/>
                  <p:nvPr/>
                </p:nvGrpSpPr>
                <p:grpSpPr>
                  <a:xfrm rot="2972959">
                    <a:off x="8598363" y="2330596"/>
                    <a:ext cx="560711" cy="1828800"/>
                    <a:chOff x="6765584" y="990600"/>
                    <a:chExt cx="1083016" cy="3532339"/>
                  </a:xfrm>
                </p:grpSpPr>
                <p:sp>
                  <p:nvSpPr>
                    <p:cNvPr id="357" name="Moon 3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Moon 3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3" name="Group 83"/>
                  <p:cNvGrpSpPr/>
                  <p:nvPr/>
                </p:nvGrpSpPr>
                <p:grpSpPr>
                  <a:xfrm rot="21057775">
                    <a:off x="7936516" y="1124339"/>
                    <a:ext cx="560711" cy="2493875"/>
                    <a:chOff x="6765584" y="990600"/>
                    <a:chExt cx="1083016" cy="3532339"/>
                  </a:xfrm>
                </p:grpSpPr>
                <p:sp>
                  <p:nvSpPr>
                    <p:cNvPr id="352" name="Moon 3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Moon 3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89"/>
                  <p:cNvGrpSpPr/>
                  <p:nvPr/>
                </p:nvGrpSpPr>
                <p:grpSpPr>
                  <a:xfrm rot="1547556">
                    <a:off x="8354077" y="3318090"/>
                    <a:ext cx="560711" cy="1828800"/>
                    <a:chOff x="6765584" y="990600"/>
                    <a:chExt cx="1083016" cy="3532339"/>
                  </a:xfrm>
                </p:grpSpPr>
                <p:sp>
                  <p:nvSpPr>
                    <p:cNvPr id="347" name="Moon 3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Moon 3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95"/>
                  <p:cNvGrpSpPr/>
                  <p:nvPr/>
                </p:nvGrpSpPr>
                <p:grpSpPr>
                  <a:xfrm rot="19650881">
                    <a:off x="7610042" y="3969898"/>
                    <a:ext cx="560711" cy="1828800"/>
                    <a:chOff x="6765584" y="990600"/>
                    <a:chExt cx="1083016" cy="3532339"/>
                  </a:xfrm>
                </p:grpSpPr>
                <p:sp>
                  <p:nvSpPr>
                    <p:cNvPr id="342" name="Moon 3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101"/>
                  <p:cNvGrpSpPr/>
                  <p:nvPr/>
                </p:nvGrpSpPr>
                <p:grpSpPr>
                  <a:xfrm rot="1949119" flipH="1">
                    <a:off x="8372043" y="3969897"/>
                    <a:ext cx="560711" cy="1828800"/>
                    <a:chOff x="6765584" y="990600"/>
                    <a:chExt cx="1083016" cy="3532339"/>
                  </a:xfrm>
                </p:grpSpPr>
                <p:sp>
                  <p:nvSpPr>
                    <p:cNvPr id="337" name="Moon 3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Moon 3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Moon 3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Moon 3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Moon 3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1" name="Group 107"/>
                <p:cNvGrpSpPr/>
                <p:nvPr/>
              </p:nvGrpSpPr>
              <p:grpSpPr>
                <a:xfrm>
                  <a:off x="2819400" y="2819400"/>
                  <a:ext cx="1684847" cy="3607559"/>
                  <a:chOff x="7610042" y="1124339"/>
                  <a:chExt cx="2183077" cy="4674359"/>
                </a:xfrm>
              </p:grpSpPr>
              <p:grpSp>
                <p:nvGrpSpPr>
                  <p:cNvPr id="272" name="Group 58"/>
                  <p:cNvGrpSpPr/>
                  <p:nvPr/>
                </p:nvGrpSpPr>
                <p:grpSpPr>
                  <a:xfrm rot="19650881">
                    <a:off x="7610042" y="1912498"/>
                    <a:ext cx="560711" cy="1828800"/>
                    <a:chOff x="6765584" y="990600"/>
                    <a:chExt cx="1083016" cy="3532339"/>
                  </a:xfrm>
                </p:grpSpPr>
                <p:sp>
                  <p:nvSpPr>
                    <p:cNvPr id="322" name="Moon 3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Moon 3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Moon 27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4" name="Group 59"/>
                  <p:cNvGrpSpPr/>
                  <p:nvPr/>
                </p:nvGrpSpPr>
                <p:grpSpPr>
                  <a:xfrm rot="19650881">
                    <a:off x="7610043" y="2598297"/>
                    <a:ext cx="560711" cy="1828800"/>
                    <a:chOff x="6765584" y="990600"/>
                    <a:chExt cx="1083016" cy="3532339"/>
                  </a:xfrm>
                </p:grpSpPr>
                <p:sp>
                  <p:nvSpPr>
                    <p:cNvPr id="317"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2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Moon 3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5" name="Group 65"/>
                  <p:cNvGrpSpPr/>
                  <p:nvPr/>
                </p:nvGrpSpPr>
                <p:grpSpPr>
                  <a:xfrm rot="19650881">
                    <a:off x="7610042" y="3360298"/>
                    <a:ext cx="560711" cy="1828800"/>
                    <a:chOff x="6765584" y="990600"/>
                    <a:chExt cx="1083016" cy="3532339"/>
                  </a:xfrm>
                </p:grpSpPr>
                <p:sp>
                  <p:nvSpPr>
                    <p:cNvPr id="312"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6" name="Group 71"/>
                  <p:cNvGrpSpPr/>
                  <p:nvPr/>
                </p:nvGrpSpPr>
                <p:grpSpPr>
                  <a:xfrm rot="928600">
                    <a:off x="8349452" y="1870455"/>
                    <a:ext cx="560711" cy="1828800"/>
                    <a:chOff x="6765584" y="990600"/>
                    <a:chExt cx="1083016" cy="3532339"/>
                  </a:xfrm>
                </p:grpSpPr>
                <p:sp>
                  <p:nvSpPr>
                    <p:cNvPr id="307"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Moon 3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7" name="Group 77"/>
                  <p:cNvGrpSpPr/>
                  <p:nvPr/>
                </p:nvGrpSpPr>
                <p:grpSpPr>
                  <a:xfrm rot="2972959">
                    <a:off x="8598363" y="2330596"/>
                    <a:ext cx="560711" cy="1828800"/>
                    <a:chOff x="6765584" y="990600"/>
                    <a:chExt cx="1083016" cy="3532339"/>
                  </a:xfrm>
                </p:grpSpPr>
                <p:sp>
                  <p:nvSpPr>
                    <p:cNvPr id="302" name="Moon 3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8" name="Group 83"/>
                  <p:cNvGrpSpPr/>
                  <p:nvPr/>
                </p:nvGrpSpPr>
                <p:grpSpPr>
                  <a:xfrm rot="21057775">
                    <a:off x="7936516" y="1124339"/>
                    <a:ext cx="560711" cy="2493875"/>
                    <a:chOff x="6765584" y="990600"/>
                    <a:chExt cx="1083016" cy="3532339"/>
                  </a:xfrm>
                </p:grpSpPr>
                <p:sp>
                  <p:nvSpPr>
                    <p:cNvPr id="297" name="Moon 2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Moon 3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89"/>
                  <p:cNvGrpSpPr/>
                  <p:nvPr/>
                </p:nvGrpSpPr>
                <p:grpSpPr>
                  <a:xfrm rot="1547556">
                    <a:off x="8354077" y="3318090"/>
                    <a:ext cx="560711" cy="1828800"/>
                    <a:chOff x="6765584" y="990600"/>
                    <a:chExt cx="1083016" cy="3532339"/>
                  </a:xfrm>
                </p:grpSpPr>
                <p:sp>
                  <p:nvSpPr>
                    <p:cNvPr id="292" name="Moon 2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Moon 2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95"/>
                  <p:cNvGrpSpPr/>
                  <p:nvPr/>
                </p:nvGrpSpPr>
                <p:grpSpPr>
                  <a:xfrm rot="19650881">
                    <a:off x="7610042" y="3969898"/>
                    <a:ext cx="560711" cy="1828800"/>
                    <a:chOff x="6765584" y="990600"/>
                    <a:chExt cx="1083016" cy="3532339"/>
                  </a:xfrm>
                </p:grpSpPr>
                <p:sp>
                  <p:nvSpPr>
                    <p:cNvPr id="287" name="Moon 2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Moon 2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101"/>
                  <p:cNvGrpSpPr/>
                  <p:nvPr/>
                </p:nvGrpSpPr>
                <p:grpSpPr>
                  <a:xfrm rot="1949119" flipH="1">
                    <a:off x="8372043" y="3969897"/>
                    <a:ext cx="560711" cy="1828800"/>
                    <a:chOff x="6765584" y="990600"/>
                    <a:chExt cx="1083016" cy="3532339"/>
                  </a:xfrm>
                </p:grpSpPr>
                <p:sp>
                  <p:nvSpPr>
                    <p:cNvPr id="282" name="Moon 2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Moon 2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Moon 2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Moon 2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Moon 2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1" name="Group 253"/>
            <p:cNvGrpSpPr/>
            <p:nvPr/>
          </p:nvGrpSpPr>
          <p:grpSpPr>
            <a:xfrm>
              <a:off x="2667000" y="3352800"/>
              <a:ext cx="2998901" cy="3074159"/>
              <a:chOff x="762000" y="2590800"/>
              <a:chExt cx="3742247" cy="3836159"/>
            </a:xfrm>
          </p:grpSpPr>
          <p:grpSp>
            <p:nvGrpSpPr>
              <p:cNvPr id="42" name="Group 107"/>
              <p:cNvGrpSpPr/>
              <p:nvPr/>
            </p:nvGrpSpPr>
            <p:grpSpPr>
              <a:xfrm>
                <a:off x="2057400" y="2743200"/>
                <a:ext cx="1684847" cy="3607559"/>
                <a:chOff x="7610042" y="1124339"/>
                <a:chExt cx="2183077" cy="4674359"/>
              </a:xfrm>
            </p:grpSpPr>
            <p:grpSp>
              <p:nvGrpSpPr>
                <p:cNvPr id="212" name="Group 58"/>
                <p:cNvGrpSpPr/>
                <p:nvPr/>
              </p:nvGrpSpPr>
              <p:grpSpPr>
                <a:xfrm rot="19650881">
                  <a:off x="7610042" y="1912498"/>
                  <a:ext cx="560711" cy="1828800"/>
                  <a:chOff x="6765584" y="990600"/>
                  <a:chExt cx="1083016" cy="3532339"/>
                </a:xfrm>
              </p:grpSpPr>
              <p:sp>
                <p:nvSpPr>
                  <p:cNvPr id="262" name="Moon 2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Moon 2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Moon 2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Moon 2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Moon 2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Moon 141"/>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4" name="Group 59"/>
                <p:cNvGrpSpPr/>
                <p:nvPr/>
              </p:nvGrpSpPr>
              <p:grpSpPr>
                <a:xfrm rot="19650881">
                  <a:off x="7610043" y="2598297"/>
                  <a:ext cx="560711" cy="1828800"/>
                  <a:chOff x="6765584" y="990600"/>
                  <a:chExt cx="1083016" cy="3532339"/>
                </a:xfrm>
              </p:grpSpPr>
              <p:sp>
                <p:nvSpPr>
                  <p:cNvPr id="257" name="Moon 2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Moon 2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Moon 2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Moon 2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oon 2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65"/>
                <p:cNvGrpSpPr/>
                <p:nvPr/>
              </p:nvGrpSpPr>
              <p:grpSpPr>
                <a:xfrm rot="19650881">
                  <a:off x="7610042" y="3360298"/>
                  <a:ext cx="560711" cy="1828800"/>
                  <a:chOff x="6765584" y="990600"/>
                  <a:chExt cx="1083016" cy="3532339"/>
                </a:xfrm>
              </p:grpSpPr>
              <p:sp>
                <p:nvSpPr>
                  <p:cNvPr id="252" name="Moon 180"/>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Moon 181"/>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Moon 2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Moon 2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Moon 2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71"/>
                <p:cNvGrpSpPr/>
                <p:nvPr/>
              </p:nvGrpSpPr>
              <p:grpSpPr>
                <a:xfrm rot="928600">
                  <a:off x="8349452" y="1870455"/>
                  <a:ext cx="560711" cy="1828800"/>
                  <a:chOff x="6765584" y="990600"/>
                  <a:chExt cx="1083016" cy="3532339"/>
                </a:xfrm>
              </p:grpSpPr>
              <p:sp>
                <p:nvSpPr>
                  <p:cNvPr id="247" name="Moon 175"/>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Moon 176"/>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Moon 177"/>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Moon 178"/>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Moon 179"/>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77"/>
                <p:cNvGrpSpPr/>
                <p:nvPr/>
              </p:nvGrpSpPr>
              <p:grpSpPr>
                <a:xfrm rot="2972959">
                  <a:off x="8598363" y="2330596"/>
                  <a:ext cx="560711" cy="1828800"/>
                  <a:chOff x="6765584" y="990600"/>
                  <a:chExt cx="1083016" cy="3532339"/>
                </a:xfrm>
              </p:grpSpPr>
              <p:sp>
                <p:nvSpPr>
                  <p:cNvPr id="242" name="Moon 2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Moon 2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Moon 172"/>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Moon 2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Moon 174"/>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83"/>
                <p:cNvGrpSpPr/>
                <p:nvPr/>
              </p:nvGrpSpPr>
              <p:grpSpPr>
                <a:xfrm rot="21057775">
                  <a:off x="7936516" y="1124339"/>
                  <a:ext cx="560711" cy="2493875"/>
                  <a:chOff x="6765584" y="990600"/>
                  <a:chExt cx="1083016" cy="3532339"/>
                </a:xfrm>
              </p:grpSpPr>
              <p:sp>
                <p:nvSpPr>
                  <p:cNvPr id="237" name="Moon 2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Moon 2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Moon 2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Moon 2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Moon 2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89"/>
                <p:cNvGrpSpPr/>
                <p:nvPr/>
              </p:nvGrpSpPr>
              <p:grpSpPr>
                <a:xfrm rot="1547556">
                  <a:off x="8354077" y="3318090"/>
                  <a:ext cx="560711" cy="1828800"/>
                  <a:chOff x="6765584" y="990600"/>
                  <a:chExt cx="1083016" cy="3532339"/>
                </a:xfrm>
              </p:grpSpPr>
              <p:sp>
                <p:nvSpPr>
                  <p:cNvPr id="232" name="Moon 2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Moon 2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Moon 2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Moon 2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Moon 2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95"/>
                <p:cNvGrpSpPr/>
                <p:nvPr/>
              </p:nvGrpSpPr>
              <p:grpSpPr>
                <a:xfrm rot="19650881">
                  <a:off x="7610042" y="3969898"/>
                  <a:ext cx="560711" cy="1828800"/>
                  <a:chOff x="6765584" y="990600"/>
                  <a:chExt cx="1083016" cy="3532339"/>
                </a:xfrm>
              </p:grpSpPr>
              <p:sp>
                <p:nvSpPr>
                  <p:cNvPr id="227" name="Moon 2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Moon 2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Moon 2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Moon 2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Moon 2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101"/>
                <p:cNvGrpSpPr/>
                <p:nvPr/>
              </p:nvGrpSpPr>
              <p:grpSpPr>
                <a:xfrm rot="1949119" flipH="1">
                  <a:off x="8372043" y="3969897"/>
                  <a:ext cx="560711" cy="1828800"/>
                  <a:chOff x="6765584" y="990600"/>
                  <a:chExt cx="1083016" cy="3532339"/>
                </a:xfrm>
              </p:grpSpPr>
              <p:sp>
                <p:nvSpPr>
                  <p:cNvPr id="222" name="Moon 2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Moon 2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Moon 2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oon 2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251"/>
              <p:cNvGrpSpPr/>
              <p:nvPr/>
            </p:nvGrpSpPr>
            <p:grpSpPr>
              <a:xfrm>
                <a:off x="762000" y="2590800"/>
                <a:ext cx="3742247" cy="3836159"/>
                <a:chOff x="762000" y="2590800"/>
                <a:chExt cx="3742247" cy="3836159"/>
              </a:xfrm>
            </p:grpSpPr>
            <p:grpSp>
              <p:nvGrpSpPr>
                <p:cNvPr id="44" name="Group 107"/>
                <p:cNvGrpSpPr/>
                <p:nvPr/>
              </p:nvGrpSpPr>
              <p:grpSpPr>
                <a:xfrm>
                  <a:off x="762000" y="2590800"/>
                  <a:ext cx="1684847" cy="3607559"/>
                  <a:chOff x="7610042" y="1124339"/>
                  <a:chExt cx="2183077" cy="4674359"/>
                </a:xfrm>
              </p:grpSpPr>
              <p:grpSp>
                <p:nvGrpSpPr>
                  <p:cNvPr id="157" name="Group 58"/>
                  <p:cNvGrpSpPr/>
                  <p:nvPr/>
                </p:nvGrpSpPr>
                <p:grpSpPr>
                  <a:xfrm rot="19650881">
                    <a:off x="7610042" y="1912498"/>
                    <a:ext cx="560711" cy="1828800"/>
                    <a:chOff x="6765584" y="990600"/>
                    <a:chExt cx="1083016" cy="3532339"/>
                  </a:xfrm>
                </p:grpSpPr>
                <p:sp>
                  <p:nvSpPr>
                    <p:cNvPr id="207" name="Moon 20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Moon 20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20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Moon 20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Moon 21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Moon 15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9" name="Group 59"/>
                  <p:cNvGrpSpPr/>
                  <p:nvPr/>
                </p:nvGrpSpPr>
                <p:grpSpPr>
                  <a:xfrm rot="19650881">
                    <a:off x="7610043" y="2598297"/>
                    <a:ext cx="560711" cy="1828800"/>
                    <a:chOff x="6765584" y="990600"/>
                    <a:chExt cx="1083016" cy="3532339"/>
                  </a:xfrm>
                </p:grpSpPr>
                <p:sp>
                  <p:nvSpPr>
                    <p:cNvPr id="202" name="Moon 20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Moon 20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Moon 20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Moon 20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Moon 20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65"/>
                  <p:cNvGrpSpPr/>
                  <p:nvPr/>
                </p:nvGrpSpPr>
                <p:grpSpPr>
                  <a:xfrm rot="19650881">
                    <a:off x="7610042" y="3360298"/>
                    <a:ext cx="560711" cy="1828800"/>
                    <a:chOff x="6765584" y="990600"/>
                    <a:chExt cx="1083016" cy="3532339"/>
                  </a:xfrm>
                </p:grpSpPr>
                <p:sp>
                  <p:nvSpPr>
                    <p:cNvPr id="197" name="Moon 68"/>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Moon 69"/>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Moon 70"/>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Moon 71"/>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Moon 2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71"/>
                  <p:cNvGrpSpPr/>
                  <p:nvPr/>
                </p:nvGrpSpPr>
                <p:grpSpPr>
                  <a:xfrm rot="928600">
                    <a:off x="8349452" y="1870455"/>
                    <a:ext cx="560711" cy="1828800"/>
                    <a:chOff x="6765584" y="990600"/>
                    <a:chExt cx="1083016" cy="3532339"/>
                  </a:xfrm>
                </p:grpSpPr>
                <p:sp>
                  <p:nvSpPr>
                    <p:cNvPr id="192" name="Moon 1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Moon 64"/>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Moon 65"/>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Moon 66"/>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Moon 67"/>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77"/>
                  <p:cNvGrpSpPr/>
                  <p:nvPr/>
                </p:nvGrpSpPr>
                <p:grpSpPr>
                  <a:xfrm rot="2972959">
                    <a:off x="8598363" y="2330596"/>
                    <a:ext cx="560711" cy="1828800"/>
                    <a:chOff x="6765584" y="990600"/>
                    <a:chExt cx="1083016" cy="3532339"/>
                  </a:xfrm>
                </p:grpSpPr>
                <p:sp>
                  <p:nvSpPr>
                    <p:cNvPr id="187" name="Moon 1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Moon 1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Moon 1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Moon 1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Moon 62"/>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83"/>
                  <p:cNvGrpSpPr/>
                  <p:nvPr/>
                </p:nvGrpSpPr>
                <p:grpSpPr>
                  <a:xfrm rot="21057775">
                    <a:off x="7936516" y="1124339"/>
                    <a:ext cx="560711" cy="2493875"/>
                    <a:chOff x="6765584" y="990600"/>
                    <a:chExt cx="1083016" cy="3532339"/>
                  </a:xfrm>
                </p:grpSpPr>
                <p:sp>
                  <p:nvSpPr>
                    <p:cNvPr id="182" name="Moon 1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oon 1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oon 1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Moon 1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Moon 1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89"/>
                  <p:cNvGrpSpPr/>
                  <p:nvPr/>
                </p:nvGrpSpPr>
                <p:grpSpPr>
                  <a:xfrm rot="1547556">
                    <a:off x="8354077" y="3318090"/>
                    <a:ext cx="560711" cy="1828800"/>
                    <a:chOff x="6765584" y="990600"/>
                    <a:chExt cx="1083016" cy="3532339"/>
                  </a:xfrm>
                </p:grpSpPr>
                <p:sp>
                  <p:nvSpPr>
                    <p:cNvPr id="177" name="Moon 1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Moon 1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Moon 1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oon 1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Moon 1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95"/>
                  <p:cNvGrpSpPr/>
                  <p:nvPr/>
                </p:nvGrpSpPr>
                <p:grpSpPr>
                  <a:xfrm rot="19650881">
                    <a:off x="7610042" y="3969898"/>
                    <a:ext cx="560711" cy="1828800"/>
                    <a:chOff x="6765584" y="990600"/>
                    <a:chExt cx="1083016" cy="3532339"/>
                  </a:xfrm>
                </p:grpSpPr>
                <p:sp>
                  <p:nvSpPr>
                    <p:cNvPr id="172" name="Moon 1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oon 1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oon 1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oon 1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Moon 1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01"/>
                  <p:cNvGrpSpPr/>
                  <p:nvPr/>
                </p:nvGrpSpPr>
                <p:grpSpPr>
                  <a:xfrm rot="1949119" flipH="1">
                    <a:off x="8372043" y="3969897"/>
                    <a:ext cx="560711" cy="1828800"/>
                    <a:chOff x="6765584" y="990600"/>
                    <a:chExt cx="1083016" cy="3532339"/>
                  </a:xfrm>
                </p:grpSpPr>
                <p:sp>
                  <p:nvSpPr>
                    <p:cNvPr id="167" name="Moon 1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oon 1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oon 1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oon 1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Moon 1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5" name="Group 107"/>
                <p:cNvGrpSpPr/>
                <p:nvPr/>
              </p:nvGrpSpPr>
              <p:grpSpPr>
                <a:xfrm>
                  <a:off x="1447800" y="2667000"/>
                  <a:ext cx="1684847" cy="3607559"/>
                  <a:chOff x="7610042" y="1124339"/>
                  <a:chExt cx="2183077" cy="4674359"/>
                </a:xfrm>
              </p:grpSpPr>
              <p:grpSp>
                <p:nvGrpSpPr>
                  <p:cNvPr id="102" name="Group 58"/>
                  <p:cNvGrpSpPr/>
                  <p:nvPr/>
                </p:nvGrpSpPr>
                <p:grpSpPr>
                  <a:xfrm rot="19650881">
                    <a:off x="7610042" y="1912498"/>
                    <a:ext cx="560711" cy="1828800"/>
                    <a:chOff x="6765584" y="990600"/>
                    <a:chExt cx="1083016" cy="3532339"/>
                  </a:xfrm>
                </p:grpSpPr>
                <p:sp>
                  <p:nvSpPr>
                    <p:cNvPr id="152" name="Moon 15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oon 15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oon 15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oon 15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oon 15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 name="Moon 102"/>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59"/>
                  <p:cNvGrpSpPr/>
                  <p:nvPr/>
                </p:nvGrpSpPr>
                <p:grpSpPr>
                  <a:xfrm rot="19650881">
                    <a:off x="7610043" y="2598297"/>
                    <a:ext cx="560711" cy="1828800"/>
                    <a:chOff x="6765584" y="990600"/>
                    <a:chExt cx="1083016" cy="3532339"/>
                  </a:xfrm>
                </p:grpSpPr>
                <p:sp>
                  <p:nvSpPr>
                    <p:cNvPr id="147" name="Moon 14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Moon 14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Moon 14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Moon 15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317"/>
                  <p:cNvGrpSpPr/>
                  <p:nvPr/>
                </p:nvGrpSpPr>
                <p:grpSpPr>
                  <a:xfrm rot="19650881">
                    <a:off x="7610042" y="3360298"/>
                    <a:ext cx="560711" cy="1828800"/>
                    <a:chOff x="6765584" y="990600"/>
                    <a:chExt cx="1083016" cy="3532339"/>
                  </a:xfrm>
                </p:grpSpPr>
                <p:sp>
                  <p:nvSpPr>
                    <p:cNvPr id="142" name="Moon 14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oon 14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oon 14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Moon 14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Moon 14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71"/>
                  <p:cNvGrpSpPr/>
                  <p:nvPr/>
                </p:nvGrpSpPr>
                <p:grpSpPr>
                  <a:xfrm rot="928600">
                    <a:off x="8349452" y="1870455"/>
                    <a:ext cx="560711" cy="1828800"/>
                    <a:chOff x="6765584" y="990600"/>
                    <a:chExt cx="1083016" cy="3532339"/>
                  </a:xfrm>
                </p:grpSpPr>
                <p:sp>
                  <p:nvSpPr>
                    <p:cNvPr id="137" name="Moon 13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oon 13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oon 13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oon 13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oon 14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77"/>
                  <p:cNvGrpSpPr/>
                  <p:nvPr/>
                </p:nvGrpSpPr>
                <p:grpSpPr>
                  <a:xfrm rot="2972959">
                    <a:off x="8598363" y="2330596"/>
                    <a:ext cx="560711" cy="1828800"/>
                    <a:chOff x="6765584" y="990600"/>
                    <a:chExt cx="1083016" cy="3532339"/>
                  </a:xfrm>
                </p:grpSpPr>
                <p:sp>
                  <p:nvSpPr>
                    <p:cNvPr id="132" name="Moon 13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oon 13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oon 13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83"/>
                  <p:cNvGrpSpPr/>
                  <p:nvPr/>
                </p:nvGrpSpPr>
                <p:grpSpPr>
                  <a:xfrm rot="21057775">
                    <a:off x="7936516" y="1124339"/>
                    <a:ext cx="560711" cy="2493875"/>
                    <a:chOff x="6765584" y="990600"/>
                    <a:chExt cx="1083016" cy="3532339"/>
                  </a:xfrm>
                </p:grpSpPr>
                <p:sp>
                  <p:nvSpPr>
                    <p:cNvPr id="127" name="Moon 12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89"/>
                  <p:cNvGrpSpPr/>
                  <p:nvPr/>
                </p:nvGrpSpPr>
                <p:grpSpPr>
                  <a:xfrm rot="1547556">
                    <a:off x="8354077" y="3318090"/>
                    <a:ext cx="560711" cy="1828800"/>
                    <a:chOff x="6765584" y="990600"/>
                    <a:chExt cx="1083016" cy="3532339"/>
                  </a:xfrm>
                </p:grpSpPr>
                <p:sp>
                  <p:nvSpPr>
                    <p:cNvPr id="122" name="Moon 12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Moon 12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Moon 12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Moon 12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Moon 12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95"/>
                  <p:cNvGrpSpPr/>
                  <p:nvPr/>
                </p:nvGrpSpPr>
                <p:grpSpPr>
                  <a:xfrm rot="19650881">
                    <a:off x="7610042" y="3969898"/>
                    <a:ext cx="560711" cy="1828800"/>
                    <a:chOff x="6765584" y="990600"/>
                    <a:chExt cx="1083016" cy="3532339"/>
                  </a:xfrm>
                </p:grpSpPr>
                <p:sp>
                  <p:nvSpPr>
                    <p:cNvPr id="117" name="Moon 11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oon 11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oon 11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oon 11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Moon 12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01"/>
                  <p:cNvGrpSpPr/>
                  <p:nvPr/>
                </p:nvGrpSpPr>
                <p:grpSpPr>
                  <a:xfrm rot="1949119" flipH="1">
                    <a:off x="8372043" y="3969897"/>
                    <a:ext cx="560711" cy="1828800"/>
                    <a:chOff x="6765584" y="990600"/>
                    <a:chExt cx="1083016" cy="3532339"/>
                  </a:xfrm>
                </p:grpSpPr>
                <p:sp>
                  <p:nvSpPr>
                    <p:cNvPr id="112" name="Moon 11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oon 11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oon 11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oon 11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07"/>
                <p:cNvGrpSpPr/>
                <p:nvPr/>
              </p:nvGrpSpPr>
              <p:grpSpPr>
                <a:xfrm>
                  <a:off x="2819400" y="2819400"/>
                  <a:ext cx="1684847" cy="3607559"/>
                  <a:chOff x="7610042" y="1124339"/>
                  <a:chExt cx="2183077" cy="4674359"/>
                </a:xfrm>
              </p:grpSpPr>
              <p:grpSp>
                <p:nvGrpSpPr>
                  <p:cNvPr id="47" name="Group 58"/>
                  <p:cNvGrpSpPr/>
                  <p:nvPr/>
                </p:nvGrpSpPr>
                <p:grpSpPr>
                  <a:xfrm rot="19650881">
                    <a:off x="7610042" y="1912498"/>
                    <a:ext cx="560711" cy="1828800"/>
                    <a:chOff x="6765584" y="990600"/>
                    <a:chExt cx="1083016" cy="3532339"/>
                  </a:xfrm>
                </p:grpSpPr>
                <p:sp>
                  <p:nvSpPr>
                    <p:cNvPr id="97" name="Moon 9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oon 9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oon 9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oon 9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oon 10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Moon 47"/>
                  <p:cNvSpPr/>
                  <p:nvPr/>
                </p:nvSpPr>
                <p:spPr>
                  <a:xfrm flipH="1">
                    <a:off x="8153400" y="2667000"/>
                    <a:ext cx="533400" cy="3124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59"/>
                  <p:cNvGrpSpPr/>
                  <p:nvPr/>
                </p:nvGrpSpPr>
                <p:grpSpPr>
                  <a:xfrm rot="19650881">
                    <a:off x="7610043" y="2598297"/>
                    <a:ext cx="560711" cy="1828800"/>
                    <a:chOff x="6765584" y="990600"/>
                    <a:chExt cx="1083016" cy="3532339"/>
                  </a:xfrm>
                </p:grpSpPr>
                <p:sp>
                  <p:nvSpPr>
                    <p:cNvPr id="92" name="Moon 9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oon 9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oon 9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oon 9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oon 9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65"/>
                  <p:cNvGrpSpPr/>
                  <p:nvPr/>
                </p:nvGrpSpPr>
                <p:grpSpPr>
                  <a:xfrm rot="19650881">
                    <a:off x="7610042" y="3360298"/>
                    <a:ext cx="560711" cy="1828800"/>
                    <a:chOff x="6765584" y="990600"/>
                    <a:chExt cx="1083016" cy="3532339"/>
                  </a:xfrm>
                </p:grpSpPr>
                <p:sp>
                  <p:nvSpPr>
                    <p:cNvPr id="87" name="Moon 8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Moon 8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oon 9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71"/>
                  <p:cNvGrpSpPr/>
                  <p:nvPr/>
                </p:nvGrpSpPr>
                <p:grpSpPr>
                  <a:xfrm rot="928600">
                    <a:off x="8349452" y="1870455"/>
                    <a:ext cx="560711" cy="1828800"/>
                    <a:chOff x="6765584" y="990600"/>
                    <a:chExt cx="1083016" cy="3532339"/>
                  </a:xfrm>
                </p:grpSpPr>
                <p:sp>
                  <p:nvSpPr>
                    <p:cNvPr id="82" name="Moon 8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77"/>
                  <p:cNvGrpSpPr/>
                  <p:nvPr/>
                </p:nvGrpSpPr>
                <p:grpSpPr>
                  <a:xfrm rot="2972959">
                    <a:off x="8598363" y="2330596"/>
                    <a:ext cx="560711" cy="1828800"/>
                    <a:chOff x="6765584" y="990600"/>
                    <a:chExt cx="1083016" cy="3532339"/>
                  </a:xfrm>
                </p:grpSpPr>
                <p:sp>
                  <p:nvSpPr>
                    <p:cNvPr id="77" name="Moon 7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83"/>
                  <p:cNvGrpSpPr/>
                  <p:nvPr/>
                </p:nvGrpSpPr>
                <p:grpSpPr>
                  <a:xfrm rot="21057775">
                    <a:off x="7936516" y="1124339"/>
                    <a:ext cx="560711" cy="2493875"/>
                    <a:chOff x="6765584" y="990600"/>
                    <a:chExt cx="1083016" cy="3532339"/>
                  </a:xfrm>
                </p:grpSpPr>
                <p:sp>
                  <p:nvSpPr>
                    <p:cNvPr id="72" name="Moon 7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89"/>
                  <p:cNvGrpSpPr/>
                  <p:nvPr/>
                </p:nvGrpSpPr>
                <p:grpSpPr>
                  <a:xfrm rot="1547556">
                    <a:off x="8354077" y="3318090"/>
                    <a:ext cx="560711" cy="1828800"/>
                    <a:chOff x="6765584" y="990600"/>
                    <a:chExt cx="1083016" cy="3532339"/>
                  </a:xfrm>
                </p:grpSpPr>
                <p:sp>
                  <p:nvSpPr>
                    <p:cNvPr id="67" name="Moon 6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Moon 6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95"/>
                  <p:cNvGrpSpPr/>
                  <p:nvPr/>
                </p:nvGrpSpPr>
                <p:grpSpPr>
                  <a:xfrm rot="19650881">
                    <a:off x="7610042" y="3969898"/>
                    <a:ext cx="560711" cy="1828800"/>
                    <a:chOff x="6765584" y="990600"/>
                    <a:chExt cx="1083016" cy="3532339"/>
                  </a:xfrm>
                </p:grpSpPr>
                <p:sp>
                  <p:nvSpPr>
                    <p:cNvPr id="62" name="Moon 61"/>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101"/>
                  <p:cNvGrpSpPr/>
                  <p:nvPr/>
                </p:nvGrpSpPr>
                <p:grpSpPr>
                  <a:xfrm rot="1949119" flipH="1">
                    <a:off x="8372043" y="3969897"/>
                    <a:ext cx="560711" cy="1828800"/>
                    <a:chOff x="6765584" y="990600"/>
                    <a:chExt cx="1083016" cy="3532339"/>
                  </a:xfrm>
                </p:grpSpPr>
                <p:sp>
                  <p:nvSpPr>
                    <p:cNvPr id="57" name="Moon 56"/>
                    <p:cNvSpPr/>
                    <p:nvPr/>
                  </p:nvSpPr>
                  <p:spPr>
                    <a:xfrm>
                      <a:off x="7010400" y="990600"/>
                      <a:ext cx="304800" cy="23622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rot="620681">
                      <a:off x="7162800" y="1066800"/>
                      <a:ext cx="533400" cy="24384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p:cNvSpPr/>
                    <p:nvPr/>
                  </p:nvSpPr>
                  <p:spPr>
                    <a:xfrm rot="21005458">
                      <a:off x="6765584" y="1170138"/>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20597297">
                      <a:off x="6841783" y="2008339"/>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flipH="1">
                      <a:off x="7315200" y="1828800"/>
                      <a:ext cx="533400" cy="2514600"/>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sp>
        <p:nvSpPr>
          <p:cNvPr id="494" name="Rectangle 493"/>
          <p:cNvSpPr/>
          <p:nvPr/>
        </p:nvSpPr>
        <p:spPr>
          <a:xfrm>
            <a:off x="3962400" y="2133600"/>
            <a:ext cx="5638800" cy="923330"/>
          </a:xfrm>
          <a:prstGeom prst="rect">
            <a:avLst/>
          </a:prstGeom>
        </p:spPr>
        <p:txBody>
          <a:bodyPr wrap="square">
            <a:spAutoFit/>
          </a:bodyPr>
          <a:lstStyle/>
          <a:p>
            <a:r>
              <a:rPr lang="en-US" b="1" dirty="0"/>
              <a:t>Parable of the Laborers: His servants should have a great reward, but those who are called last will receive just as much as the first.</a:t>
            </a:r>
            <a:endParaRPr lang="en-US" b="1" dirty="0">
              <a:solidFill>
                <a:srgbClr val="FF0000"/>
              </a:solidFill>
            </a:endParaRPr>
          </a:p>
        </p:txBody>
      </p:sp>
      <p:sp>
        <p:nvSpPr>
          <p:cNvPr id="495" name="Rectangle 494"/>
          <p:cNvSpPr/>
          <p:nvPr/>
        </p:nvSpPr>
        <p:spPr>
          <a:xfrm>
            <a:off x="5029200" y="4876801"/>
            <a:ext cx="5638800" cy="1908215"/>
          </a:xfrm>
          <a:prstGeom prst="rect">
            <a:avLst/>
          </a:prstGeom>
        </p:spPr>
        <p:txBody>
          <a:bodyPr wrap="square">
            <a:spAutoFit/>
          </a:bodyPr>
          <a:lstStyle/>
          <a:p>
            <a:r>
              <a:rPr lang="en-US" sz="2800" b="1" dirty="0">
                <a:ln>
                  <a:solidFill>
                    <a:sysClr val="windowText" lastClr="000000"/>
                  </a:solidFill>
                </a:ln>
                <a:solidFill>
                  <a:srgbClr val="FF0000"/>
                </a:solidFill>
              </a:rPr>
              <a:t>The time we live in is the 11</a:t>
            </a:r>
            <a:r>
              <a:rPr lang="en-US" sz="2800" b="1" baseline="30000" dirty="0">
                <a:ln>
                  <a:solidFill>
                    <a:sysClr val="windowText" lastClr="000000"/>
                  </a:solidFill>
                </a:ln>
                <a:solidFill>
                  <a:srgbClr val="FF0000"/>
                </a:solidFill>
              </a:rPr>
              <a:t>th</a:t>
            </a:r>
            <a:r>
              <a:rPr lang="en-US" sz="2800" b="1" dirty="0">
                <a:ln>
                  <a:solidFill>
                    <a:sysClr val="windowText" lastClr="000000"/>
                  </a:solidFill>
                </a:ln>
                <a:solidFill>
                  <a:srgbClr val="FF0000"/>
                </a:solidFill>
              </a:rPr>
              <a:t> hour. </a:t>
            </a:r>
          </a:p>
          <a:p>
            <a:r>
              <a:rPr lang="en-US" b="1" dirty="0"/>
              <a:t>Those who obey the call now will receive just as much as the laborers of former dispensation. </a:t>
            </a:r>
          </a:p>
          <a:p>
            <a:r>
              <a:rPr lang="en-US" b="1" dirty="0"/>
              <a:t>This is the final dispensation of the gospel and the last time the Lord will set up His kingdom on earth before His Second Coming.</a:t>
            </a:r>
            <a:endParaRPr lang="en-US" b="1" dirty="0">
              <a:solidFill>
                <a:srgbClr val="FF0000"/>
              </a:solidFill>
            </a:endParaRPr>
          </a:p>
        </p:txBody>
      </p:sp>
      <p:grpSp>
        <p:nvGrpSpPr>
          <p:cNvPr id="496" name="Group 495"/>
          <p:cNvGrpSpPr/>
          <p:nvPr/>
        </p:nvGrpSpPr>
        <p:grpSpPr>
          <a:xfrm>
            <a:off x="6858000" y="2819400"/>
            <a:ext cx="2057400" cy="2057400"/>
            <a:chOff x="4191000" y="304800"/>
            <a:chExt cx="3276600" cy="3276600"/>
          </a:xfrm>
        </p:grpSpPr>
        <p:sp>
          <p:nvSpPr>
            <p:cNvPr id="497" name="Oval 496"/>
            <p:cNvSpPr/>
            <p:nvPr/>
          </p:nvSpPr>
          <p:spPr>
            <a:xfrm>
              <a:off x="4191000" y="304800"/>
              <a:ext cx="3276600" cy="32766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Oval 497"/>
            <p:cNvSpPr/>
            <p:nvPr/>
          </p:nvSpPr>
          <p:spPr>
            <a:xfrm>
              <a:off x="4419600" y="533400"/>
              <a:ext cx="2819400" cy="2819400"/>
            </a:xfrm>
            <a:prstGeom prst="ellipse">
              <a:avLst/>
            </a:prstGeom>
            <a:solidFill>
              <a:srgbClr val="F1DE8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Diamond 498"/>
            <p:cNvSpPr/>
            <p:nvPr/>
          </p:nvSpPr>
          <p:spPr>
            <a:xfrm>
              <a:off x="5638800" y="609600"/>
              <a:ext cx="337279" cy="55713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p:cNvSpPr/>
            <p:nvPr/>
          </p:nvSpPr>
          <p:spPr>
            <a:xfrm>
              <a:off x="5656288" y="2695731"/>
              <a:ext cx="334781" cy="553385"/>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Diamond 500"/>
            <p:cNvSpPr/>
            <p:nvPr/>
          </p:nvSpPr>
          <p:spPr>
            <a:xfrm rot="5400000">
              <a:off x="6778677" y="1713250"/>
              <a:ext cx="333530" cy="469691"/>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rot="5400000">
              <a:off x="4636956" y="1551481"/>
              <a:ext cx="327286" cy="552139"/>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Isosceles Triangle 502"/>
            <p:cNvSpPr/>
            <p:nvPr/>
          </p:nvSpPr>
          <p:spPr>
            <a:xfrm rot="9952195">
              <a:off x="5435469" y="577473"/>
              <a:ext cx="381000" cy="1422505"/>
            </a:xfrm>
            <a:prstGeom prst="triangl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Oval 503"/>
            <p:cNvSpPr/>
            <p:nvPr/>
          </p:nvSpPr>
          <p:spPr>
            <a:xfrm>
              <a:off x="5672528" y="1867525"/>
              <a:ext cx="333531" cy="31854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427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fade">
                                      <p:cBhvr>
                                        <p:cTn id="7" dur="2000"/>
                                        <p:tgtEl>
                                          <p:spTgt spid="494"/>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p:bldP spid="4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1ED0F39-0B55-486C-944B-0D255FA8F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524000" y="6488668"/>
            <a:ext cx="1676400" cy="369332"/>
          </a:xfrm>
          <a:prstGeom prst="rect">
            <a:avLst/>
          </a:prstGeom>
          <a:noFill/>
        </p:spPr>
        <p:txBody>
          <a:bodyPr wrap="square" rtlCol="0">
            <a:spAutoFit/>
          </a:bodyPr>
          <a:lstStyle/>
          <a:p>
            <a:r>
              <a:rPr lang="en-US" dirty="0"/>
              <a:t>D&amp;C 33:4</a:t>
            </a:r>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Condition of the World in 1830’s</a:t>
            </a:r>
          </a:p>
        </p:txBody>
      </p:sp>
      <p:sp>
        <p:nvSpPr>
          <p:cNvPr id="486" name="Rectangle 485"/>
          <p:cNvSpPr/>
          <p:nvPr/>
        </p:nvSpPr>
        <p:spPr>
          <a:xfrm>
            <a:off x="3505200" y="762001"/>
            <a:ext cx="5638800" cy="646331"/>
          </a:xfrm>
          <a:prstGeom prst="rect">
            <a:avLst/>
          </a:prstGeom>
        </p:spPr>
        <p:txBody>
          <a:bodyPr wrap="square">
            <a:spAutoFit/>
          </a:bodyPr>
          <a:lstStyle/>
          <a:p>
            <a:r>
              <a:rPr lang="en-US" b="1" dirty="0"/>
              <a:t>Every whit--There is not one spot in all the world that has not been affected by the apostasy</a:t>
            </a:r>
            <a:endParaRPr lang="en-US" b="1" dirty="0">
              <a:solidFill>
                <a:srgbClr val="FF0000"/>
              </a:solidFill>
            </a:endParaRPr>
          </a:p>
        </p:txBody>
      </p:sp>
      <p:sp>
        <p:nvSpPr>
          <p:cNvPr id="505" name="Rectangle 504"/>
          <p:cNvSpPr/>
          <p:nvPr/>
        </p:nvSpPr>
        <p:spPr>
          <a:xfrm>
            <a:off x="638160" y="1563571"/>
            <a:ext cx="2362200" cy="1200329"/>
          </a:xfrm>
          <a:prstGeom prst="rect">
            <a:avLst/>
          </a:prstGeom>
        </p:spPr>
        <p:txBody>
          <a:bodyPr wrap="square">
            <a:spAutoFit/>
          </a:bodyPr>
          <a:lstStyle/>
          <a:p>
            <a:r>
              <a:rPr lang="en-US" b="1" dirty="0"/>
              <a:t>The decade witnessed a rapid rise in the sale of opium in China--First Opium War</a:t>
            </a:r>
          </a:p>
        </p:txBody>
      </p:sp>
      <p:sp>
        <p:nvSpPr>
          <p:cNvPr id="506" name="Rectangle 505"/>
          <p:cNvSpPr/>
          <p:nvPr/>
        </p:nvSpPr>
        <p:spPr>
          <a:xfrm>
            <a:off x="7315200" y="1219200"/>
            <a:ext cx="3200400" cy="923330"/>
          </a:xfrm>
          <a:prstGeom prst="rect">
            <a:avLst/>
          </a:prstGeom>
        </p:spPr>
        <p:txBody>
          <a:bodyPr wrap="square">
            <a:spAutoFit/>
          </a:bodyPr>
          <a:lstStyle/>
          <a:p>
            <a:r>
              <a:rPr lang="en-US" b="1" dirty="0"/>
              <a:t> 1835 – A force of 500 </a:t>
            </a:r>
            <a:r>
              <a:rPr lang="en-US" b="1" dirty="0" err="1"/>
              <a:t>Māori</a:t>
            </a:r>
            <a:r>
              <a:rPr lang="en-US" b="1" dirty="0"/>
              <a:t> people invade and enslave the peoples of the Chatham Islands</a:t>
            </a:r>
          </a:p>
        </p:txBody>
      </p:sp>
      <p:sp>
        <p:nvSpPr>
          <p:cNvPr id="507" name="Rectangle 506"/>
          <p:cNvSpPr/>
          <p:nvPr/>
        </p:nvSpPr>
        <p:spPr>
          <a:xfrm>
            <a:off x="406628" y="3161915"/>
            <a:ext cx="2971800" cy="1200329"/>
          </a:xfrm>
          <a:prstGeom prst="rect">
            <a:avLst/>
          </a:prstGeom>
        </p:spPr>
        <p:txBody>
          <a:bodyPr wrap="square">
            <a:spAutoFit/>
          </a:bodyPr>
          <a:lstStyle/>
          <a:p>
            <a:r>
              <a:rPr lang="en-US" b="1" dirty="0"/>
              <a:t> 1832 – The Egyptians, aided by </a:t>
            </a:r>
            <a:r>
              <a:rPr lang="en-US" b="1" dirty="0" err="1"/>
              <a:t>Maronites</a:t>
            </a:r>
            <a:r>
              <a:rPr lang="en-US" b="1" dirty="0"/>
              <a:t>, seize Acre from the Ottoman Empire after a 7-month siege</a:t>
            </a:r>
          </a:p>
        </p:txBody>
      </p:sp>
      <p:sp>
        <p:nvSpPr>
          <p:cNvPr id="508" name="Rectangle 507"/>
          <p:cNvSpPr/>
          <p:nvPr/>
        </p:nvSpPr>
        <p:spPr>
          <a:xfrm>
            <a:off x="5562600" y="3276601"/>
            <a:ext cx="4572000" cy="1200329"/>
          </a:xfrm>
          <a:prstGeom prst="rect">
            <a:avLst/>
          </a:prstGeom>
        </p:spPr>
        <p:txBody>
          <a:bodyPr>
            <a:spAutoFit/>
          </a:bodyPr>
          <a:lstStyle/>
          <a:p>
            <a:r>
              <a:rPr lang="en-US" b="1" dirty="0"/>
              <a:t> 1830 – The Polish insurrection begins in Warsaw against Russian rule. 1831 – Battle of Warsaw: The Russians take the Polish capital and crush resistance.</a:t>
            </a:r>
          </a:p>
        </p:txBody>
      </p:sp>
      <p:sp>
        <p:nvSpPr>
          <p:cNvPr id="509" name="Rectangle 508"/>
          <p:cNvSpPr/>
          <p:nvPr/>
        </p:nvSpPr>
        <p:spPr>
          <a:xfrm>
            <a:off x="3079772" y="4713020"/>
            <a:ext cx="4262467" cy="1477328"/>
          </a:xfrm>
          <a:prstGeom prst="rect">
            <a:avLst/>
          </a:prstGeom>
        </p:spPr>
        <p:txBody>
          <a:bodyPr wrap="square">
            <a:spAutoFit/>
          </a:bodyPr>
          <a:lstStyle/>
          <a:p>
            <a:r>
              <a:rPr lang="en-US" b="1" dirty="0"/>
              <a:t> </a:t>
            </a:r>
            <a:r>
              <a:rPr lang="en-US" b="1" i="1" dirty="0"/>
              <a:t>Morrison</a:t>
            </a:r>
            <a:r>
              <a:rPr lang="en-US" b="1" dirty="0"/>
              <a:t> Incident of 1837 occurred when the American merchant ship, </a:t>
            </a:r>
            <a:r>
              <a:rPr lang="en-US" b="1" i="1" dirty="0"/>
              <a:t>Morrison</a:t>
            </a:r>
            <a:r>
              <a:rPr lang="en-US" b="1" dirty="0"/>
              <a:t> headed by Charles W. King, was driven away from "</a:t>
            </a:r>
            <a:r>
              <a:rPr lang="en-US" b="1" dirty="0" err="1"/>
              <a:t>sakoku</a:t>
            </a:r>
            <a:r>
              <a:rPr lang="en-US" b="1" dirty="0"/>
              <a:t>” (isolationist) Japan by cannon fire. </a:t>
            </a:r>
          </a:p>
        </p:txBody>
      </p:sp>
      <p:sp>
        <p:nvSpPr>
          <p:cNvPr id="510" name="Rectangle 509"/>
          <p:cNvSpPr/>
          <p:nvPr/>
        </p:nvSpPr>
        <p:spPr>
          <a:xfrm>
            <a:off x="6629400" y="6227821"/>
            <a:ext cx="4572000" cy="369332"/>
          </a:xfrm>
          <a:prstGeom prst="rect">
            <a:avLst/>
          </a:prstGeom>
        </p:spPr>
        <p:txBody>
          <a:bodyPr>
            <a:spAutoFit/>
          </a:bodyPr>
          <a:lstStyle/>
          <a:p>
            <a:r>
              <a:rPr lang="en-US" b="1" dirty="0"/>
              <a:t>Events leading up to the Civil War (1861-1865)</a:t>
            </a:r>
          </a:p>
        </p:txBody>
      </p:sp>
      <p:pic>
        <p:nvPicPr>
          <p:cNvPr id="3" name="Picture 2">
            <a:extLst>
              <a:ext uri="{FF2B5EF4-FFF2-40B4-BE49-F238E27FC236}">
                <a16:creationId xmlns:a16="http://schemas.microsoft.com/office/drawing/2014/main" id="{C5A088F5-38D5-4490-BC8A-C14C766FCE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0407" y="1393955"/>
            <a:ext cx="2667000" cy="1800225"/>
          </a:xfrm>
          <a:prstGeom prst="rect">
            <a:avLst/>
          </a:prstGeom>
        </p:spPr>
      </p:pic>
      <p:pic>
        <p:nvPicPr>
          <p:cNvPr id="6" name="Picture 5">
            <a:extLst>
              <a:ext uri="{FF2B5EF4-FFF2-40B4-BE49-F238E27FC236}">
                <a16:creationId xmlns:a16="http://schemas.microsoft.com/office/drawing/2014/main" id="{2F114D21-2682-400C-837E-2D08EC173D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8187" y="2163736"/>
            <a:ext cx="1571625" cy="1143000"/>
          </a:xfrm>
          <a:prstGeom prst="rect">
            <a:avLst/>
          </a:prstGeom>
        </p:spPr>
      </p:pic>
      <p:pic>
        <p:nvPicPr>
          <p:cNvPr id="8" name="Picture 7">
            <a:extLst>
              <a:ext uri="{FF2B5EF4-FFF2-40B4-BE49-F238E27FC236}">
                <a16:creationId xmlns:a16="http://schemas.microsoft.com/office/drawing/2014/main" id="{505B28FC-12C1-4500-961D-D856DB237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0567" y="4554193"/>
            <a:ext cx="2667000" cy="1600200"/>
          </a:xfrm>
          <a:prstGeom prst="rect">
            <a:avLst/>
          </a:prstGeom>
        </p:spPr>
      </p:pic>
      <p:sp>
        <p:nvSpPr>
          <p:cNvPr id="9" name="AutoShape 2" descr="Image result for egyptians">
            <a:extLst>
              <a:ext uri="{FF2B5EF4-FFF2-40B4-BE49-F238E27FC236}">
                <a16:creationId xmlns:a16="http://schemas.microsoft.com/office/drawing/2014/main" id="{03A886AA-B574-4729-B0BC-7E30FB29CCD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C9D26B1-06BF-4F88-900D-359C094889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5266" y="4417266"/>
            <a:ext cx="1709598" cy="1754326"/>
          </a:xfrm>
          <a:prstGeom prst="rect">
            <a:avLst/>
          </a:prstGeom>
        </p:spPr>
      </p:pic>
    </p:spTree>
    <p:extLst>
      <p:ext uri="{BB962C8B-B14F-4D97-AF65-F5344CB8AC3E}">
        <p14:creationId xmlns:p14="http://schemas.microsoft.com/office/powerpoint/2010/main" val="326667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06"/>
                                        </p:tgtEl>
                                        <p:attrNameLst>
                                          <p:attrName>style.visibility</p:attrName>
                                        </p:attrNameLst>
                                      </p:cBhvr>
                                      <p:to>
                                        <p:strVal val="visible"/>
                                      </p:to>
                                    </p:set>
                                    <p:animEffect transition="in" filter="fade">
                                      <p:cBhvr>
                                        <p:cTn id="11" dur="2000"/>
                                        <p:tgtEl>
                                          <p:spTgt spid="50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0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0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09"/>
                                        </p:tgtEl>
                                        <p:attrNameLst>
                                          <p:attrName>style.visibility</p:attrName>
                                        </p:attrNameLst>
                                      </p:cBhvr>
                                      <p:to>
                                        <p:strVal val="visible"/>
                                      </p:to>
                                    </p:set>
                                  </p:childTnLst>
                                </p:cTn>
                              </p:par>
                              <p:par>
                                <p:cTn id="24" presetID="10" presetClass="entr" presetSubtype="0" fill="hold" grpId="0" nodeType="withEffect">
                                  <p:stCondLst>
                                    <p:cond delay="0"/>
                                  </p:stCondLst>
                                  <p:childTnLst>
                                    <p:set>
                                      <p:cBhvr>
                                        <p:cTn id="25" dur="1" fill="hold">
                                          <p:stCondLst>
                                            <p:cond delay="0"/>
                                          </p:stCondLst>
                                        </p:cTn>
                                        <p:tgtEl>
                                          <p:spTgt spid="510"/>
                                        </p:tgtEl>
                                        <p:attrNameLst>
                                          <p:attrName>style.visibility</p:attrName>
                                        </p:attrNameLst>
                                      </p:cBhvr>
                                      <p:to>
                                        <p:strVal val="visible"/>
                                      </p:to>
                                    </p:set>
                                    <p:animEffect transition="in" filter="fade">
                                      <p:cBhvr>
                                        <p:cTn id="26" dur="2000"/>
                                        <p:tgtEl>
                                          <p:spTgt spid="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506" grpId="0"/>
      <p:bldP spid="507" grpId="0"/>
      <p:bldP spid="508" grpId="0"/>
      <p:bldP spid="509" grpId="0"/>
      <p:bldP spid="5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672856B-F0D5-4C75-BE17-372D748B1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3" y="0"/>
            <a:ext cx="12182534" cy="6858000"/>
          </a:xfrm>
          <a:prstGeom prst="rect">
            <a:avLst/>
          </a:prstGeom>
        </p:spPr>
      </p:pic>
      <p:sp>
        <p:nvSpPr>
          <p:cNvPr id="5" name="TextBox 4"/>
          <p:cNvSpPr txBox="1"/>
          <p:nvPr/>
        </p:nvSpPr>
        <p:spPr>
          <a:xfrm>
            <a:off x="137651" y="6456402"/>
            <a:ext cx="3657600" cy="369332"/>
          </a:xfrm>
          <a:prstGeom prst="rect">
            <a:avLst/>
          </a:prstGeom>
          <a:noFill/>
        </p:spPr>
        <p:txBody>
          <a:bodyPr wrap="square" rtlCol="0">
            <a:spAutoFit/>
          </a:bodyPr>
          <a:lstStyle/>
          <a:p>
            <a:r>
              <a:rPr lang="en-US" dirty="0"/>
              <a:t>D&amp;C 33:5-6—</a:t>
            </a:r>
            <a:r>
              <a:rPr lang="en-US" sz="1200" dirty="0"/>
              <a:t>Smith and </a:t>
            </a:r>
            <a:r>
              <a:rPr lang="en-US" sz="1200" dirty="0" err="1"/>
              <a:t>Syodahl</a:t>
            </a:r>
            <a:endParaRPr lang="en-US" sz="1200" dirty="0"/>
          </a:p>
        </p:txBody>
      </p:sp>
      <p:sp>
        <p:nvSpPr>
          <p:cNvPr id="481" name="TextBox 480"/>
          <p:cNvSpPr txBox="1"/>
          <p:nvPr/>
        </p:nvSpPr>
        <p:spPr>
          <a:xfrm>
            <a:off x="1524000" y="1"/>
            <a:ext cx="9144000" cy="769441"/>
          </a:xfrm>
          <a:prstGeom prst="rect">
            <a:avLst/>
          </a:prstGeom>
          <a:noFill/>
        </p:spPr>
        <p:txBody>
          <a:bodyPr wrap="square" rtlCol="0">
            <a:spAutoFit/>
          </a:bodyPr>
          <a:lstStyle/>
          <a:p>
            <a:pPr algn="ctr"/>
            <a:r>
              <a:rPr lang="en-US" sz="4400" dirty="0">
                <a:latin typeface="Franklin Gothic Demi" pitchFamily="34" charset="0"/>
              </a:rPr>
              <a:t>Gathering “Mine Elect”</a:t>
            </a:r>
          </a:p>
        </p:txBody>
      </p:sp>
      <p:sp>
        <p:nvSpPr>
          <p:cNvPr id="486" name="Rectangle 485"/>
          <p:cNvSpPr/>
          <p:nvPr/>
        </p:nvSpPr>
        <p:spPr>
          <a:xfrm>
            <a:off x="3227043" y="704910"/>
            <a:ext cx="5638800" cy="369332"/>
          </a:xfrm>
          <a:prstGeom prst="rect">
            <a:avLst/>
          </a:prstGeom>
        </p:spPr>
        <p:txBody>
          <a:bodyPr wrap="square">
            <a:spAutoFit/>
          </a:bodyPr>
          <a:lstStyle/>
          <a:p>
            <a:pPr algn="ctr"/>
            <a:r>
              <a:rPr lang="en-US" b="1" dirty="0"/>
              <a:t>Those who will believe in Him</a:t>
            </a:r>
            <a:endParaRPr lang="en-US" b="1" dirty="0">
              <a:solidFill>
                <a:srgbClr val="FF0000"/>
              </a:solidFill>
            </a:endParaRPr>
          </a:p>
        </p:txBody>
      </p:sp>
      <p:sp>
        <p:nvSpPr>
          <p:cNvPr id="505" name="Rectangle 504"/>
          <p:cNvSpPr/>
          <p:nvPr/>
        </p:nvSpPr>
        <p:spPr>
          <a:xfrm>
            <a:off x="1828800" y="1524000"/>
            <a:ext cx="4724400" cy="2308324"/>
          </a:xfrm>
          <a:prstGeom prst="rect">
            <a:avLst/>
          </a:prstGeom>
        </p:spPr>
        <p:txBody>
          <a:bodyPr wrap="square">
            <a:spAutoFit/>
          </a:bodyPr>
          <a:lstStyle/>
          <a:p>
            <a:r>
              <a:rPr lang="en-US" b="1" dirty="0"/>
              <a:t>The Lord requires the “will,” the “desire” of man. Many are prevented from believing and obeying the gospel, by ignorance or prejudices.</a:t>
            </a:r>
          </a:p>
          <a:p>
            <a:endParaRPr lang="en-US" b="1" dirty="0"/>
          </a:p>
          <a:p>
            <a:r>
              <a:rPr lang="en-US" b="1" dirty="0"/>
              <a:t>But they are honest, even in their mistakes and error. Such will eventually be brought to a knowledge of the truth. All who will believe and obey are the “elect.”</a:t>
            </a:r>
          </a:p>
        </p:txBody>
      </p:sp>
      <p:sp>
        <p:nvSpPr>
          <p:cNvPr id="14" name="Rectangle 13"/>
          <p:cNvSpPr/>
          <p:nvPr/>
        </p:nvSpPr>
        <p:spPr>
          <a:xfrm>
            <a:off x="6400800" y="3810000"/>
            <a:ext cx="3962400" cy="2862322"/>
          </a:xfrm>
          <a:prstGeom prst="rect">
            <a:avLst/>
          </a:prstGeom>
        </p:spPr>
        <p:txBody>
          <a:bodyPr wrap="square">
            <a:spAutoFit/>
          </a:bodyPr>
          <a:lstStyle/>
          <a:p>
            <a:r>
              <a:rPr lang="en-US" b="1" dirty="0"/>
              <a:t>This imagery is drawn from the book of Revelation where the Church of Jesus Christ, symbolized as a woman, is driven into the wilderness, or apostasy, by the great dragon who is Satan.</a:t>
            </a:r>
          </a:p>
          <a:p>
            <a:endParaRPr lang="en-US" b="1" dirty="0"/>
          </a:p>
          <a:p>
            <a:r>
              <a:rPr lang="en-US" b="1" dirty="0"/>
              <a:t>Therefore, to call the Church from out of the wilderness refers to the Restoration of the Church upon the earth after centuries of apostasy.</a:t>
            </a:r>
          </a:p>
        </p:txBody>
      </p:sp>
      <p:sp>
        <p:nvSpPr>
          <p:cNvPr id="15" name="Rectangle 14"/>
          <p:cNvSpPr/>
          <p:nvPr/>
        </p:nvSpPr>
        <p:spPr>
          <a:xfrm>
            <a:off x="6477000" y="3505200"/>
            <a:ext cx="5638800" cy="369332"/>
          </a:xfrm>
          <a:prstGeom prst="rect">
            <a:avLst/>
          </a:prstGeom>
        </p:spPr>
        <p:txBody>
          <a:bodyPr wrap="square">
            <a:spAutoFit/>
          </a:bodyPr>
          <a:lstStyle/>
          <a:p>
            <a:r>
              <a:rPr lang="en-US" b="1" dirty="0"/>
              <a:t>Out of the Wilderness</a:t>
            </a:r>
            <a:endParaRPr lang="en-US" b="1" dirty="0">
              <a:solidFill>
                <a:srgbClr val="FF0000"/>
              </a:solidFill>
            </a:endParaRPr>
          </a:p>
        </p:txBody>
      </p:sp>
      <p:pic>
        <p:nvPicPr>
          <p:cNvPr id="3" name="Picture 2">
            <a:extLst>
              <a:ext uri="{FF2B5EF4-FFF2-40B4-BE49-F238E27FC236}">
                <a16:creationId xmlns:a16="http://schemas.microsoft.com/office/drawing/2014/main" id="{46840BF3-FD0C-4022-92EF-B95C34A16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131" y="1045739"/>
            <a:ext cx="4083424" cy="2307061"/>
          </a:xfrm>
          <a:prstGeom prst="rect">
            <a:avLst/>
          </a:prstGeom>
        </p:spPr>
      </p:pic>
      <p:pic>
        <p:nvPicPr>
          <p:cNvPr id="6" name="Picture 5">
            <a:extLst>
              <a:ext uri="{FF2B5EF4-FFF2-40B4-BE49-F238E27FC236}">
                <a16:creationId xmlns:a16="http://schemas.microsoft.com/office/drawing/2014/main" id="{52A69E6B-A49B-47EF-8758-6ECA76FDBD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1120" y="4032968"/>
            <a:ext cx="4328160" cy="2286000"/>
          </a:xfrm>
          <a:prstGeom prst="rect">
            <a:avLst/>
          </a:prstGeom>
        </p:spPr>
      </p:pic>
    </p:spTree>
    <p:extLst>
      <p:ext uri="{BB962C8B-B14F-4D97-AF65-F5344CB8AC3E}">
        <p14:creationId xmlns:p14="http://schemas.microsoft.com/office/powerpoint/2010/main" val="109872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5"/>
                                        </p:tgtEl>
                                        <p:attrNameLst>
                                          <p:attrName>style.visibility</p:attrName>
                                        </p:attrNameLst>
                                      </p:cBhvr>
                                      <p:to>
                                        <p:strVal val="visible"/>
                                      </p:to>
                                    </p:set>
                                    <p:animEffect transition="in" filter="fade">
                                      <p:cBhvr>
                                        <p:cTn id="7" dur="2000"/>
                                        <p:tgtEl>
                                          <p:spTgt spid="5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5" grpId="0"/>
      <p:bldP spid="14" grpId="0"/>
      <p:bldP spid="1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3669</Words>
  <Application>Microsoft Office PowerPoint</Application>
  <PresentationFormat>Widescreen</PresentationFormat>
  <Paragraphs>219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Calibri Light</vt:lpstr>
      <vt:lpstr>Colonna MT</vt:lpstr>
      <vt:lpstr>Calibri</vt:lpstr>
      <vt:lpstr>Comic Sans MS</vt:lpstr>
      <vt:lpstr>Franklin Gothic Demi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5</cp:revision>
  <dcterms:created xsi:type="dcterms:W3CDTF">2018-05-03T02:25:41Z</dcterms:created>
  <dcterms:modified xsi:type="dcterms:W3CDTF">2020-07-09T14:34:01Z</dcterms:modified>
</cp:coreProperties>
</file>