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2" r:id="rId3"/>
    <p:sldId id="263" r:id="rId4"/>
    <p:sldId id="264" r:id="rId5"/>
    <p:sldId id="265" r:id="rId6"/>
    <p:sldId id="268" r:id="rId7"/>
    <p:sldId id="270" r:id="rId8"/>
    <p:sldId id="271" r:id="rId9"/>
    <p:sldId id="266" r:id="rId10"/>
    <p:sldId id="267" r:id="rId11"/>
    <p:sldId id="272" r:id="rId12"/>
    <p:sldId id="273" r:id="rId13"/>
    <p:sldId id="274" r:id="rId14"/>
    <p:sldId id="275" r:id="rId15"/>
    <p:sldId id="276" r:id="rId16"/>
    <p:sldId id="277" r:id="rId17"/>
    <p:sldId id="278" r:id="rId18"/>
    <p:sldId id="260" r:id="rId19"/>
    <p:sldId id="258" r:id="rId20"/>
    <p:sldId id="269" r:id="rId21"/>
    <p:sldId id="259" r:id="rId22"/>
    <p:sldId id="261" r:id="rId23"/>
  </p:sldIdLst>
  <p:sldSz cx="12192000" cy="6858000"/>
  <p:notesSz cx="6858000" cy="9144000"/>
  <p:embeddedFontLst>
    <p:embeddedFont>
      <p:font typeface="Batang" panose="02030600000101010101" pitchFamily="18" charset="-127"/>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lifornian FB" panose="0207040306080B030204" pitchFamily="18" charset="0"/>
      <p:regular r:id="rId31"/>
      <p:bold r:id="rId32"/>
      <p:italic r:id="rId33"/>
    </p:embeddedFont>
    <p:embeddedFont>
      <p:font typeface="Comic Sans MS" panose="030F0702030302020204" pitchFamily="66"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E9A1-B6D8-4D15-983E-4E243B3BBA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3E60D-AD02-49B3-8929-16EFA1425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21A24D-540D-420A-B909-55AB5D6800F7}"/>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C604102D-7321-4170-9AA8-DB6721D78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5780-DD19-40F9-85E1-BB20FE346F86}"/>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76683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8227-2931-4375-B5DA-FDDB5E736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AEDD8-9300-44F2-8E59-A1BFE6D77D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4B35A-7FA2-40F6-9A79-F7236C693E76}"/>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75CC0974-81B2-4EF8-94B7-6533B74F3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C93EB-A437-4EB1-ACB3-177555C4E3DC}"/>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5303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FD1AA-8CD5-4D45-A9D0-860FE4FEF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54D99-AE2B-45A5-A0C3-061DF79BC3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66F9B-1A02-4BEF-A080-94DD85568187}"/>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DB52A264-3B41-4B74-9F2F-16F05B81C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D84BE-62E5-46FF-8EEB-4D35A18B6468}"/>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8456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E7BC-E6DD-4E38-87BE-BCCA20F4E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5D46E-3DE9-424B-95AF-0C695FBE60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55642-FF82-4F79-9E11-DA7CC70B6AA0}"/>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BF17010E-8F30-46C5-84E0-4D590C575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EDDB0-98FB-4143-B36D-6F3909A0B2BC}"/>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4323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023C-43E8-4223-82E3-494081AC6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E2440-EB09-4143-BBF9-144A29300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ED2F05-B596-4A58-A2F4-68AC60F0D270}"/>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65A15BA1-9C5F-44D9-BC87-5CF5836FD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3BF85-F805-4661-9D04-6255F6864A81}"/>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402493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CBAD-65F5-4BE4-BECB-7249B27C9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D8CEE-7195-4448-B00D-33A4E7857E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6705D-CAFF-4B80-BA16-B7AEAADD98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379A9A-B575-4629-A45C-E0F1564E9052}"/>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6" name="Footer Placeholder 5">
            <a:extLst>
              <a:ext uri="{FF2B5EF4-FFF2-40B4-BE49-F238E27FC236}">
                <a16:creationId xmlns:a16="http://schemas.microsoft.com/office/drawing/2014/main" id="{BBE618CE-E38B-47C1-A962-BEDE69941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7E47F-A4FE-4B44-9342-B39DCA061002}"/>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1559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2A14-3BC1-4E72-9F12-3F8DD961D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4DBED-775F-441A-A574-6CEF57EFC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460205-DF5B-44FF-92C8-C901E95B1A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FAA64-5EBF-416D-BED2-6A69CFC80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63D9A6-BCE2-4825-BCFB-3C194E24FA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09F4C-B59F-4B64-8F92-DDABCE66B78A}"/>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8" name="Footer Placeholder 7">
            <a:extLst>
              <a:ext uri="{FF2B5EF4-FFF2-40B4-BE49-F238E27FC236}">
                <a16:creationId xmlns:a16="http://schemas.microsoft.com/office/drawing/2014/main" id="{AA3A29C5-549A-448C-98DC-E0E299ACCB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90A61-AA32-421E-B136-466B0B1FC702}"/>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9657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1759-0EC3-4CD6-A2F2-6740CFEAF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37DD8-F345-42F8-B53D-5D55B3DE19EC}"/>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4" name="Footer Placeholder 3">
            <a:extLst>
              <a:ext uri="{FF2B5EF4-FFF2-40B4-BE49-F238E27FC236}">
                <a16:creationId xmlns:a16="http://schemas.microsoft.com/office/drawing/2014/main" id="{B86E0B82-C3C5-4880-A40D-F392CDF4B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39480-1CDC-45D6-808B-2AD568703D27}"/>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60572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A8630-B355-47D3-BA07-33C152482D2B}"/>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3" name="Footer Placeholder 2">
            <a:extLst>
              <a:ext uri="{FF2B5EF4-FFF2-40B4-BE49-F238E27FC236}">
                <a16:creationId xmlns:a16="http://schemas.microsoft.com/office/drawing/2014/main" id="{F3C35934-7670-4F76-8D60-9E5B088D99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76789-A984-4B5C-A6B5-127E018BA8FE}"/>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13483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CE54-0AEE-4031-AD77-9840FB3EE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FBE3B9-C02D-4198-854E-0BE995178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9062AF-DCFE-43DA-A7EA-EE549E28B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96A705-7E34-40EA-9993-2C4CD5249688}"/>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6" name="Footer Placeholder 5">
            <a:extLst>
              <a:ext uri="{FF2B5EF4-FFF2-40B4-BE49-F238E27FC236}">
                <a16:creationId xmlns:a16="http://schemas.microsoft.com/office/drawing/2014/main" id="{A4A12979-68F7-4F7E-AF7E-05C5F0FAC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5740C-9D89-4E84-A594-D71FA6A004FF}"/>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24314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291A-0584-47EA-96A9-70DF0DC0F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7BBC3-B0FA-4792-A11B-B6397BB1B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5F9900-F143-42DC-83E2-0E1E514D0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F8DDA0-9628-4C1D-A5CA-A5876FC42502}"/>
              </a:ext>
            </a:extLst>
          </p:cNvPr>
          <p:cNvSpPr>
            <a:spLocks noGrp="1"/>
          </p:cNvSpPr>
          <p:nvPr>
            <p:ph type="dt" sz="half" idx="10"/>
          </p:nvPr>
        </p:nvSpPr>
        <p:spPr/>
        <p:txBody>
          <a:bodyPr/>
          <a:lstStyle/>
          <a:p>
            <a:fld id="{39CB3C6D-46DA-4E16-8C6D-2CDDBCB3D8CA}" type="datetimeFigureOut">
              <a:rPr lang="en-US" smtClean="0"/>
              <a:t>7/9/2020</a:t>
            </a:fld>
            <a:endParaRPr lang="en-US"/>
          </a:p>
        </p:txBody>
      </p:sp>
      <p:sp>
        <p:nvSpPr>
          <p:cNvPr id="6" name="Footer Placeholder 5">
            <a:extLst>
              <a:ext uri="{FF2B5EF4-FFF2-40B4-BE49-F238E27FC236}">
                <a16:creationId xmlns:a16="http://schemas.microsoft.com/office/drawing/2014/main" id="{9C168FF4-1B0F-4FD7-8019-24F057D53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FCC97-B16B-4483-9535-CB0EE8D1A303}"/>
              </a:ext>
            </a:extLst>
          </p:cNvPr>
          <p:cNvSpPr>
            <a:spLocks noGrp="1"/>
          </p:cNvSpPr>
          <p:nvPr>
            <p:ph type="sldNum" sz="quarter" idx="12"/>
          </p:nvPr>
        </p:nvSpPr>
        <p:spPr/>
        <p:txBody>
          <a:bodyPr/>
          <a:lstStyle/>
          <a:p>
            <a:fld id="{0D4805AF-E9B3-4AD9-9904-60A9B3CFFFF1}" type="slidenum">
              <a:rPr lang="en-US" smtClean="0"/>
              <a:t>‹#›</a:t>
            </a:fld>
            <a:endParaRPr lang="en-US"/>
          </a:p>
        </p:txBody>
      </p:sp>
    </p:spTree>
    <p:extLst>
      <p:ext uri="{BB962C8B-B14F-4D97-AF65-F5344CB8AC3E}">
        <p14:creationId xmlns:p14="http://schemas.microsoft.com/office/powerpoint/2010/main" val="370508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4FB67-981B-4528-9CBE-5695A7260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F9347D-DCC0-40F0-960F-7638BF0BE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9DE5A-613B-420E-9A34-8059625A1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3C6D-46DA-4E16-8C6D-2CDDBCB3D8CA}" type="datetimeFigureOut">
              <a:rPr lang="en-US" smtClean="0"/>
              <a:t>7/9/2020</a:t>
            </a:fld>
            <a:endParaRPr lang="en-US"/>
          </a:p>
        </p:txBody>
      </p:sp>
      <p:sp>
        <p:nvSpPr>
          <p:cNvPr id="5" name="Footer Placeholder 4">
            <a:extLst>
              <a:ext uri="{FF2B5EF4-FFF2-40B4-BE49-F238E27FC236}">
                <a16:creationId xmlns:a16="http://schemas.microsoft.com/office/drawing/2014/main" id="{03330297-955B-4A55-B69C-0A4DFD44B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D31D82-ECF1-4396-BE47-953D85C1D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805AF-E9B3-4AD9-9904-60A9B3CFFFF1}" type="slidenum">
              <a:rPr lang="en-US" smtClean="0"/>
              <a:t>‹#›</a:t>
            </a:fld>
            <a:endParaRPr lang="en-US"/>
          </a:p>
        </p:txBody>
      </p:sp>
    </p:spTree>
    <p:extLst>
      <p:ext uri="{BB962C8B-B14F-4D97-AF65-F5344CB8AC3E}">
        <p14:creationId xmlns:p14="http://schemas.microsoft.com/office/powerpoint/2010/main" val="165244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idneyrigdon.com/RigHist/RigHist2.htm"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41907-3F0B-49EA-8D34-E01D4F34E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640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A827A628-454A-419C-9628-959D52C8CA8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According to Our Faith</a:t>
            </a:r>
          </a:p>
        </p:txBody>
      </p:sp>
      <p:sp>
        <p:nvSpPr>
          <p:cNvPr id="7" name="Rectangle 6"/>
          <p:cNvSpPr/>
          <p:nvPr/>
        </p:nvSpPr>
        <p:spPr>
          <a:xfrm>
            <a:off x="1376737" y="1524000"/>
            <a:ext cx="5252663" cy="1200329"/>
          </a:xfrm>
          <a:prstGeom prst="rect">
            <a:avLst/>
          </a:prstGeom>
        </p:spPr>
        <p:txBody>
          <a:bodyPr wrap="square">
            <a:spAutoFit/>
          </a:bodyPr>
          <a:lstStyle/>
          <a:p>
            <a:r>
              <a:rPr lang="en-US" sz="2400" b="1" dirty="0">
                <a:solidFill>
                  <a:schemeClr val="bg1"/>
                </a:solidFill>
              </a:rPr>
              <a:t>The Lord will work miracles, signs, and wonders according to the faith of those who believe on His name.</a:t>
            </a:r>
            <a:endParaRPr lang="en-US" sz="2400" dirty="0">
              <a:solidFill>
                <a:schemeClr val="bg1"/>
              </a:solidFill>
            </a:endParaRP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35:7-11</a:t>
            </a:r>
          </a:p>
        </p:txBody>
      </p:sp>
      <p:sp>
        <p:nvSpPr>
          <p:cNvPr id="19459" name="Rectangle 3"/>
          <p:cNvSpPr>
            <a:spLocks noChangeArrowheads="1"/>
          </p:cNvSpPr>
          <p:nvPr/>
        </p:nvSpPr>
        <p:spPr bwMode="auto">
          <a:xfrm flipH="1">
            <a:off x="3632200" y="4497288"/>
            <a:ext cx="82397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chemeClr val="bg1"/>
                </a:solidFill>
                <a:latin typeface="Calibri" pitchFamily="34" charset="0"/>
                <a:ea typeface="Times New Roman" pitchFamily="18" charset="0"/>
                <a:cs typeface="Times New Roman" pitchFamily="18" charset="0"/>
              </a:rPr>
              <a:t>Miracles are not given as a foundation for faith, but to confirm the faith that has been built already upon the Word of God. </a:t>
            </a:r>
          </a:p>
          <a:p>
            <a:pPr fontAlgn="base">
              <a:spcBef>
                <a:spcPct val="0"/>
              </a:spcBef>
              <a:spcAft>
                <a:spcPct val="0"/>
              </a:spcAft>
            </a:pPr>
            <a:endParaRPr lang="en-US" sz="2000" dirty="0">
              <a:solidFill>
                <a:schemeClr val="bg1"/>
              </a:solidFill>
              <a:latin typeface="Calibri" pitchFamily="34" charset="0"/>
              <a:cs typeface="Times New Roman" pitchFamily="18" charset="0"/>
            </a:endParaRPr>
          </a:p>
          <a:p>
            <a:pPr fontAlgn="base">
              <a:spcBef>
                <a:spcPct val="0"/>
              </a:spcBef>
              <a:spcAft>
                <a:spcPct val="0"/>
              </a:spcAft>
            </a:pPr>
            <a:r>
              <a:rPr lang="en-US" sz="2000" dirty="0">
                <a:solidFill>
                  <a:schemeClr val="bg1"/>
                </a:solidFill>
                <a:latin typeface="Calibri" pitchFamily="34" charset="0"/>
                <a:cs typeface="Times New Roman" pitchFamily="18" charset="0"/>
              </a:rPr>
              <a:t>The promise is given that those who, in faith, ask for the gift of miracles shall cast out devils and heal the sick, but without faith no other miraculous manifestation shall be given than the desolation of Babylon.</a:t>
            </a:r>
          </a:p>
          <a:p>
            <a:pPr fontAlgn="base">
              <a:spcBef>
                <a:spcPct val="0"/>
              </a:spcBef>
              <a:spcAft>
                <a:spcPct val="0"/>
              </a:spcAft>
            </a:pPr>
            <a:r>
              <a:rPr lang="en-US" sz="1200" dirty="0">
                <a:solidFill>
                  <a:schemeClr val="bg1"/>
                </a:solidFill>
                <a:latin typeface="Calibri" pitchFamily="34" charset="0"/>
                <a:cs typeface="Times New Roman" pitchFamily="18" charset="0"/>
              </a:rPr>
              <a:t>Smith and </a:t>
            </a:r>
            <a:r>
              <a:rPr lang="en-US" sz="1200" dirty="0" err="1">
                <a:solidFill>
                  <a:schemeClr val="bg1"/>
                </a:solidFill>
                <a:latin typeface="Calibri" pitchFamily="34" charset="0"/>
                <a:cs typeface="Times New Roman" pitchFamily="18" charset="0"/>
              </a:rPr>
              <a:t>Sjodahl</a:t>
            </a:r>
            <a:endParaRPr lang="en-US" sz="1200"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BD5C64F-9471-4337-9F3D-692BEBD20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3" y="3429000"/>
            <a:ext cx="2554840" cy="2770308"/>
          </a:xfrm>
          <a:prstGeom prst="rect">
            <a:avLst/>
          </a:prstGeom>
        </p:spPr>
      </p:pic>
      <p:pic>
        <p:nvPicPr>
          <p:cNvPr id="10" name="Picture 9">
            <a:extLst>
              <a:ext uri="{FF2B5EF4-FFF2-40B4-BE49-F238E27FC236}">
                <a16:creationId xmlns:a16="http://schemas.microsoft.com/office/drawing/2014/main" id="{B97A9AEE-18C4-44AA-8137-EE5EA4B04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340" y="907435"/>
            <a:ext cx="2722109" cy="3352800"/>
          </a:xfrm>
          <a:prstGeom prst="rect">
            <a:avLst/>
          </a:prstGeom>
        </p:spPr>
      </p:pic>
    </p:spTree>
    <p:extLst>
      <p:ext uri="{BB962C8B-B14F-4D97-AF65-F5344CB8AC3E}">
        <p14:creationId xmlns:p14="http://schemas.microsoft.com/office/powerpoint/2010/main" val="37589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45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54551181-FE6F-4C84-9384-DAD2E3A67C1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The Weak</a:t>
            </a:r>
          </a:p>
        </p:txBody>
      </p:sp>
      <p:sp>
        <p:nvSpPr>
          <p:cNvPr id="7" name="Rectangle 6"/>
          <p:cNvSpPr/>
          <p:nvPr/>
        </p:nvSpPr>
        <p:spPr>
          <a:xfrm>
            <a:off x="983226" y="1143000"/>
            <a:ext cx="5493774" cy="2862322"/>
          </a:xfrm>
          <a:prstGeom prst="rect">
            <a:avLst/>
          </a:prstGeom>
        </p:spPr>
        <p:txBody>
          <a:bodyPr wrap="square">
            <a:spAutoFit/>
          </a:bodyPr>
          <a:lstStyle/>
          <a:p>
            <a:pPr fontAlgn="base"/>
            <a:r>
              <a:rPr lang="en-US" dirty="0">
                <a:solidFill>
                  <a:srgbClr val="FFFF00"/>
                </a:solidFill>
              </a:rPr>
              <a:t>Who does the Lord call to assist in His work?</a:t>
            </a:r>
          </a:p>
          <a:p>
            <a:pPr fontAlgn="base"/>
            <a:endParaRPr lang="en-US" dirty="0">
              <a:solidFill>
                <a:srgbClr val="FFFF00"/>
              </a:solidFill>
            </a:endParaRPr>
          </a:p>
          <a:p>
            <a:pPr fontAlgn="base"/>
            <a:r>
              <a:rPr lang="en-US" dirty="0">
                <a:solidFill>
                  <a:srgbClr val="FFFF00"/>
                </a:solidFill>
              </a:rPr>
              <a:t>In what ways could those whom the Lord calls to assist in His work be considered “the weak things of the world”?</a:t>
            </a:r>
          </a:p>
          <a:p>
            <a:pPr fontAlgn="base"/>
            <a:endParaRPr lang="en-US" dirty="0">
              <a:solidFill>
                <a:srgbClr val="FFFF00"/>
              </a:solidFill>
            </a:endParaRPr>
          </a:p>
          <a:p>
            <a:pPr fontAlgn="base"/>
            <a:r>
              <a:rPr lang="en-US" dirty="0">
                <a:solidFill>
                  <a:schemeClr val="bg1"/>
                </a:solidFill>
              </a:rPr>
              <a:t>God will use those who are humble (weak) and those who puts their trust in Him</a:t>
            </a:r>
          </a:p>
          <a:p>
            <a:pPr fontAlgn="base"/>
            <a:endParaRPr lang="en-US" dirty="0">
              <a:solidFill>
                <a:srgbClr val="FFFF00"/>
              </a:solidFill>
            </a:endParaRPr>
          </a:p>
          <a:p>
            <a:pPr fontAlgn="base"/>
            <a:r>
              <a:rPr lang="en-US" dirty="0">
                <a:solidFill>
                  <a:srgbClr val="FFFF00"/>
                </a:solidFill>
              </a:rPr>
              <a:t>Why might those whom the world considers weak be good candidates to help the Lord accomplish His work?</a:t>
            </a:r>
          </a:p>
        </p:txBody>
      </p:sp>
      <p:sp>
        <p:nvSpPr>
          <p:cNvPr id="8" name="TextBox 7"/>
          <p:cNvSpPr txBox="1"/>
          <p:nvPr/>
        </p:nvSpPr>
        <p:spPr>
          <a:xfrm>
            <a:off x="108155" y="6413837"/>
            <a:ext cx="1600200" cy="369332"/>
          </a:xfrm>
          <a:prstGeom prst="rect">
            <a:avLst/>
          </a:prstGeom>
          <a:noFill/>
        </p:spPr>
        <p:txBody>
          <a:bodyPr wrap="square" rtlCol="0">
            <a:spAutoFit/>
          </a:bodyPr>
          <a:lstStyle/>
          <a:p>
            <a:r>
              <a:rPr lang="en-US" dirty="0">
                <a:solidFill>
                  <a:schemeClr val="bg1"/>
                </a:solidFill>
              </a:rPr>
              <a:t>D&amp;C 35:13</a:t>
            </a:r>
          </a:p>
        </p:txBody>
      </p:sp>
      <p:sp>
        <p:nvSpPr>
          <p:cNvPr id="9" name="Rectangle 8"/>
          <p:cNvSpPr/>
          <p:nvPr/>
        </p:nvSpPr>
        <p:spPr>
          <a:xfrm>
            <a:off x="5562600" y="5105401"/>
            <a:ext cx="4572000" cy="1200329"/>
          </a:xfrm>
          <a:prstGeom prst="rect">
            <a:avLst/>
          </a:prstGeom>
        </p:spPr>
        <p:txBody>
          <a:bodyPr>
            <a:spAutoFit/>
          </a:bodyPr>
          <a:lstStyle/>
          <a:p>
            <a:r>
              <a:rPr lang="en-US" dirty="0">
                <a:solidFill>
                  <a:schemeClr val="bg1"/>
                </a:solidFill>
              </a:rPr>
              <a:t>Threshing is the process by which a grain, such as wheat, is separated from its stalk and husk. The grain is kept, and the stalk and husk are discarded.</a:t>
            </a:r>
          </a:p>
        </p:txBody>
      </p:sp>
      <p:pic>
        <p:nvPicPr>
          <p:cNvPr id="3" name="Picture 2">
            <a:extLst>
              <a:ext uri="{FF2B5EF4-FFF2-40B4-BE49-F238E27FC236}">
                <a16:creationId xmlns:a16="http://schemas.microsoft.com/office/drawing/2014/main" id="{053CCD6B-9A6D-4727-BEEF-084154352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262" y="1143000"/>
            <a:ext cx="3524250" cy="2857500"/>
          </a:xfrm>
          <a:prstGeom prst="rect">
            <a:avLst/>
          </a:prstGeom>
        </p:spPr>
      </p:pic>
      <p:pic>
        <p:nvPicPr>
          <p:cNvPr id="11" name="Picture 10">
            <a:extLst>
              <a:ext uri="{FF2B5EF4-FFF2-40B4-BE49-F238E27FC236}">
                <a16:creationId xmlns:a16="http://schemas.microsoft.com/office/drawing/2014/main" id="{890ED1D1-4A21-4415-AB9F-30DDA3FAA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8140" y="4599015"/>
            <a:ext cx="2663952" cy="1999488"/>
          </a:xfrm>
          <a:prstGeom prst="rect">
            <a:avLst/>
          </a:prstGeom>
        </p:spPr>
      </p:pic>
    </p:spTree>
    <p:extLst>
      <p:ext uri="{BB962C8B-B14F-4D97-AF65-F5344CB8AC3E}">
        <p14:creationId xmlns:p14="http://schemas.microsoft.com/office/powerpoint/2010/main" val="41259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fade">
                                      <p:cBhvr>
                                        <p:cTn id="11" dur="1000"/>
                                        <p:tgtEl>
                                          <p:spTgt spid="7">
                                            <p:txEl>
                                              <p:pRg st="4" end="4"/>
                                            </p:txEl>
                                          </p:spTgt>
                                        </p:tgtEl>
                                      </p:cBhvr>
                                    </p:animEffect>
                                    <p:anim calcmode="lin" valueType="num">
                                      <p:cBhvr>
                                        <p:cTn id="1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vergreen 2 floral design picture and wallpaper">
            <a:extLst>
              <a:ext uri="{FF2B5EF4-FFF2-40B4-BE49-F238E27FC236}">
                <a16:creationId xmlns:a16="http://schemas.microsoft.com/office/drawing/2014/main" id="{C6A7B338-7C98-4515-9B9E-BD401C8C3F7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Our Weaknesses</a:t>
            </a:r>
          </a:p>
        </p:txBody>
      </p:sp>
      <p:sp>
        <p:nvSpPr>
          <p:cNvPr id="7" name="Rectangle 6"/>
          <p:cNvSpPr/>
          <p:nvPr/>
        </p:nvSpPr>
        <p:spPr>
          <a:xfrm>
            <a:off x="1905000" y="1143000"/>
            <a:ext cx="4572000" cy="2862322"/>
          </a:xfrm>
          <a:prstGeom prst="rect">
            <a:avLst/>
          </a:prstGeom>
        </p:spPr>
        <p:txBody>
          <a:bodyPr>
            <a:spAutoFit/>
          </a:bodyPr>
          <a:lstStyle/>
          <a:p>
            <a:pPr fontAlgn="base"/>
            <a:r>
              <a:rPr lang="en-US" dirty="0">
                <a:solidFill>
                  <a:srgbClr val="FFFF00"/>
                </a:solidFill>
              </a:rPr>
              <a:t>How could this truth help someone who feels nervous about serving a mission? </a:t>
            </a:r>
          </a:p>
          <a:p>
            <a:pPr fontAlgn="base"/>
            <a:endParaRPr lang="en-US" dirty="0">
              <a:solidFill>
                <a:srgbClr val="FFFF00"/>
              </a:solidFill>
            </a:endParaRPr>
          </a:p>
          <a:p>
            <a:pPr fontAlgn="base"/>
            <a:r>
              <a:rPr lang="en-US" dirty="0">
                <a:solidFill>
                  <a:srgbClr val="FFFF00"/>
                </a:solidFill>
              </a:rPr>
              <a:t>How could it help someone who has been asked to teach at church but feels inadequate?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How could it help someone who feels prompted to share the gospel but isn’t sure what to say or do?</a:t>
            </a:r>
          </a:p>
        </p:txBody>
      </p:sp>
      <p:sp>
        <p:nvSpPr>
          <p:cNvPr id="8" name="TextBox 7"/>
          <p:cNvSpPr txBox="1"/>
          <p:nvPr/>
        </p:nvSpPr>
        <p:spPr>
          <a:xfrm>
            <a:off x="78658" y="6488668"/>
            <a:ext cx="1600200" cy="369332"/>
          </a:xfrm>
          <a:prstGeom prst="rect">
            <a:avLst/>
          </a:prstGeom>
          <a:noFill/>
        </p:spPr>
        <p:txBody>
          <a:bodyPr wrap="square" rtlCol="0">
            <a:spAutoFit/>
          </a:bodyPr>
          <a:lstStyle/>
          <a:p>
            <a:r>
              <a:rPr lang="en-US" dirty="0">
                <a:solidFill>
                  <a:schemeClr val="bg1"/>
                </a:solidFill>
              </a:rPr>
              <a:t>D&amp;C 35:13</a:t>
            </a:r>
          </a:p>
        </p:txBody>
      </p:sp>
      <p:sp>
        <p:nvSpPr>
          <p:cNvPr id="10" name="Rectangle 9"/>
          <p:cNvSpPr/>
          <p:nvPr/>
        </p:nvSpPr>
        <p:spPr>
          <a:xfrm>
            <a:off x="3945193" y="4576108"/>
            <a:ext cx="6435213" cy="1938992"/>
          </a:xfrm>
          <a:prstGeom prst="rect">
            <a:avLst/>
          </a:prstGeom>
        </p:spPr>
        <p:txBody>
          <a:bodyPr wrap="square">
            <a:spAutoFit/>
          </a:bodyPr>
          <a:lstStyle/>
          <a:p>
            <a:pPr fontAlgn="base"/>
            <a:r>
              <a:rPr lang="en-US" dirty="0">
                <a:solidFill>
                  <a:schemeClr val="bg1"/>
                </a:solidFill>
              </a:rPr>
              <a:t>“The Church has no professional clergy. The call to leadership positions worldwide is drawn from the congregation. …</a:t>
            </a:r>
          </a:p>
          <a:p>
            <a:pPr fontAlgn="base"/>
            <a:r>
              <a:rPr lang="en-US" dirty="0">
                <a:solidFill>
                  <a:schemeClr val="bg1"/>
                </a:solidFill>
              </a:rPr>
              <a:t>“Everything that is done in the Church—the leading, the teaching, the calling, the ordaining, the praying, the singing, the preparation of the sacrament, the counseling, and everything else—is done by ordinary members, the ‘weak things of the world’” </a:t>
            </a:r>
          </a:p>
          <a:p>
            <a:pPr fontAlgn="base"/>
            <a:r>
              <a:rPr lang="en-US" sz="1200" dirty="0">
                <a:solidFill>
                  <a:schemeClr val="bg1"/>
                </a:solidFill>
              </a:rPr>
              <a:t>President Boyd K. Packer</a:t>
            </a:r>
          </a:p>
        </p:txBody>
      </p:sp>
      <p:pic>
        <p:nvPicPr>
          <p:cNvPr id="3" name="Picture 2">
            <a:extLst>
              <a:ext uri="{FF2B5EF4-FFF2-40B4-BE49-F238E27FC236}">
                <a16:creationId xmlns:a16="http://schemas.microsoft.com/office/drawing/2014/main" id="{35E532C2-04BE-4F08-8180-EC448ABC9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967" y="992801"/>
            <a:ext cx="1865376" cy="1395984"/>
          </a:xfrm>
          <a:prstGeom prst="rect">
            <a:avLst/>
          </a:prstGeom>
        </p:spPr>
      </p:pic>
      <p:pic>
        <p:nvPicPr>
          <p:cNvPr id="9" name="Picture 8">
            <a:extLst>
              <a:ext uri="{FF2B5EF4-FFF2-40B4-BE49-F238E27FC236}">
                <a16:creationId xmlns:a16="http://schemas.microsoft.com/office/drawing/2014/main" id="{7E931374-03F9-4B7D-BD85-10343E18D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993" y="2675150"/>
            <a:ext cx="2981325" cy="1676400"/>
          </a:xfrm>
          <a:prstGeom prst="rect">
            <a:avLst/>
          </a:prstGeom>
        </p:spPr>
      </p:pic>
      <p:pic>
        <p:nvPicPr>
          <p:cNvPr id="13" name="Picture 12">
            <a:extLst>
              <a:ext uri="{FF2B5EF4-FFF2-40B4-BE49-F238E27FC236}">
                <a16:creationId xmlns:a16="http://schemas.microsoft.com/office/drawing/2014/main" id="{7F83CB52-A068-41C7-843B-733B213C8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299" y="4517261"/>
            <a:ext cx="1752600" cy="1828800"/>
          </a:xfrm>
          <a:prstGeom prst="rect">
            <a:avLst/>
          </a:prstGeom>
        </p:spPr>
      </p:pic>
      <p:pic>
        <p:nvPicPr>
          <p:cNvPr id="16" name="Picture 15">
            <a:extLst>
              <a:ext uri="{FF2B5EF4-FFF2-40B4-BE49-F238E27FC236}">
                <a16:creationId xmlns:a16="http://schemas.microsoft.com/office/drawing/2014/main" id="{8E7CEFB1-EBB4-4377-A099-9EA532CAD3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8580" y="4659867"/>
            <a:ext cx="1467378" cy="1828801"/>
          </a:xfrm>
          <a:prstGeom prst="rect">
            <a:avLst/>
          </a:prstGeom>
        </p:spPr>
      </p:pic>
    </p:spTree>
    <p:extLst>
      <p:ext uri="{BB962C8B-B14F-4D97-AF65-F5344CB8AC3E}">
        <p14:creationId xmlns:p14="http://schemas.microsoft.com/office/powerpoint/2010/main" val="13766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741A2488-BCC1-4237-B499-021A51D4088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Gird Up Your Loins</a:t>
            </a:r>
          </a:p>
        </p:txBody>
      </p:sp>
      <p:sp>
        <p:nvSpPr>
          <p:cNvPr id="7" name="Rectangle 6"/>
          <p:cNvSpPr/>
          <p:nvPr/>
        </p:nvSpPr>
        <p:spPr>
          <a:xfrm>
            <a:off x="544462" y="1074509"/>
            <a:ext cx="6072648" cy="5262979"/>
          </a:xfrm>
          <a:prstGeom prst="rect">
            <a:avLst/>
          </a:prstGeom>
        </p:spPr>
        <p:txBody>
          <a:bodyPr wrap="square">
            <a:spAutoFit/>
          </a:bodyPr>
          <a:lstStyle/>
          <a:p>
            <a:pPr fontAlgn="base"/>
            <a:r>
              <a:rPr lang="en-US" sz="2400" dirty="0">
                <a:solidFill>
                  <a:schemeClr val="bg1"/>
                </a:solidFill>
              </a:rPr>
              <a:t>“Some of you may be shy by nature or consider yourselves inadequate to respond affirmatively to a calling. </a:t>
            </a:r>
          </a:p>
          <a:p>
            <a:pPr fontAlgn="base"/>
            <a:endParaRPr lang="en-US" sz="2400" dirty="0">
              <a:solidFill>
                <a:schemeClr val="bg1"/>
              </a:solidFill>
            </a:endParaRPr>
          </a:p>
          <a:p>
            <a:pPr fontAlgn="base"/>
            <a:r>
              <a:rPr lang="en-US" sz="2400" dirty="0">
                <a:solidFill>
                  <a:schemeClr val="bg1"/>
                </a:solidFill>
              </a:rPr>
              <a:t>Remember that this work is not yours and mine alone. </a:t>
            </a:r>
          </a:p>
          <a:p>
            <a:pPr fontAlgn="base"/>
            <a:endParaRPr lang="en-US" sz="2400" dirty="0">
              <a:solidFill>
                <a:schemeClr val="bg1"/>
              </a:solidFill>
            </a:endParaRPr>
          </a:p>
          <a:p>
            <a:pPr fontAlgn="base"/>
            <a:r>
              <a:rPr lang="en-US" sz="2400" dirty="0">
                <a:solidFill>
                  <a:schemeClr val="bg1"/>
                </a:solidFill>
              </a:rPr>
              <a:t>It is the Lord’s work, and when we are on the Lord’s errand, we are entitled to the Lord’s help. </a:t>
            </a:r>
          </a:p>
          <a:p>
            <a:pPr fontAlgn="base"/>
            <a:endParaRPr lang="en-US" sz="2400" dirty="0">
              <a:solidFill>
                <a:schemeClr val="bg1"/>
              </a:solidFill>
            </a:endParaRPr>
          </a:p>
          <a:p>
            <a:pPr fontAlgn="base"/>
            <a:r>
              <a:rPr lang="en-US" sz="2400" dirty="0">
                <a:solidFill>
                  <a:schemeClr val="bg1"/>
                </a:solidFill>
              </a:rPr>
              <a:t>Remember that the Lord will shape the back to bear the burden placed upon it” </a:t>
            </a:r>
          </a:p>
          <a:p>
            <a:pPr fontAlgn="base"/>
            <a:r>
              <a:rPr lang="en-US" sz="1600" dirty="0">
                <a:solidFill>
                  <a:schemeClr val="bg1"/>
                </a:solidFill>
              </a:rPr>
              <a:t>President Thomas S. Monson</a:t>
            </a:r>
          </a:p>
        </p:txBody>
      </p:sp>
      <p:sp>
        <p:nvSpPr>
          <p:cNvPr id="8" name="TextBox 7"/>
          <p:cNvSpPr txBox="1"/>
          <p:nvPr/>
        </p:nvSpPr>
        <p:spPr>
          <a:xfrm>
            <a:off x="0" y="6488668"/>
            <a:ext cx="1600200" cy="369332"/>
          </a:xfrm>
          <a:prstGeom prst="rect">
            <a:avLst/>
          </a:prstGeom>
          <a:noFill/>
        </p:spPr>
        <p:txBody>
          <a:bodyPr wrap="square" rtlCol="0">
            <a:spAutoFit/>
          </a:bodyPr>
          <a:lstStyle/>
          <a:p>
            <a:r>
              <a:rPr lang="en-US" dirty="0">
                <a:solidFill>
                  <a:schemeClr val="bg1"/>
                </a:solidFill>
              </a:rPr>
              <a:t>D&amp;C 35:13-14</a:t>
            </a:r>
          </a:p>
        </p:txBody>
      </p:sp>
      <p:pic>
        <p:nvPicPr>
          <p:cNvPr id="3" name="Picture 2">
            <a:extLst>
              <a:ext uri="{FF2B5EF4-FFF2-40B4-BE49-F238E27FC236}">
                <a16:creationId xmlns:a16="http://schemas.microsoft.com/office/drawing/2014/main" id="{B9F00483-D3EC-47EB-A0B5-4755C937E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525" y="2181063"/>
            <a:ext cx="4485101" cy="3049869"/>
          </a:xfrm>
          <a:prstGeom prst="rect">
            <a:avLst/>
          </a:prstGeom>
        </p:spPr>
      </p:pic>
    </p:spTree>
    <p:extLst>
      <p:ext uri="{BB962C8B-B14F-4D97-AF65-F5344CB8AC3E}">
        <p14:creationId xmlns:p14="http://schemas.microsoft.com/office/powerpoint/2010/main" val="35070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9A6F26C3-26CF-4AF1-B2B3-55D7E155B45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atang" pitchFamily="18" charset="-127"/>
                <a:ea typeface="Batang" pitchFamily="18" charset="-127"/>
              </a:rPr>
              <a:t>Parable of the Fig Tree</a:t>
            </a:r>
          </a:p>
        </p:txBody>
      </p:sp>
      <p:sp>
        <p:nvSpPr>
          <p:cNvPr id="7" name="Rectangle 6"/>
          <p:cNvSpPr/>
          <p:nvPr/>
        </p:nvSpPr>
        <p:spPr>
          <a:xfrm>
            <a:off x="248266" y="1076237"/>
            <a:ext cx="6123038" cy="3323987"/>
          </a:xfrm>
          <a:prstGeom prst="rect">
            <a:avLst/>
          </a:prstGeom>
        </p:spPr>
        <p:txBody>
          <a:bodyPr wrap="square">
            <a:spAutoFit/>
          </a:bodyPr>
          <a:lstStyle/>
          <a:p>
            <a:pPr fontAlgn="base"/>
            <a:r>
              <a:rPr lang="en-US" dirty="0">
                <a:solidFill>
                  <a:schemeClr val="bg1"/>
                </a:solidFill>
              </a:rPr>
              <a:t>“When Jesus spoke to his disciples in answer to their query: ‘Show us when the end of the world shall come, and the time of thy coming’ [Matthew 24:3], he spoke of certain signs that would indicate the time of his coming, the very signs that the world, if they only had eyes to see, could be beholding today: Said he: judge the matter even as you would judge the coming of spring. </a:t>
            </a:r>
          </a:p>
          <a:p>
            <a:pPr fontAlgn="base"/>
            <a:endParaRPr lang="en-US" dirty="0">
              <a:solidFill>
                <a:schemeClr val="bg1"/>
              </a:solidFill>
            </a:endParaRPr>
          </a:p>
          <a:p>
            <a:pPr fontAlgn="base"/>
            <a:r>
              <a:rPr lang="en-US" dirty="0">
                <a:solidFill>
                  <a:schemeClr val="bg1"/>
                </a:solidFill>
              </a:rPr>
              <a:t>When you see the fig tree putting forth its leaf, ye know that summer is near, and so when you see these signs, you may know that the coming of the Son of man is nigh at hand.” </a:t>
            </a:r>
          </a:p>
          <a:p>
            <a:pPr fontAlgn="base"/>
            <a:r>
              <a:rPr lang="en-US" sz="1200" dirty="0">
                <a:solidFill>
                  <a:schemeClr val="bg1"/>
                </a:solidFill>
              </a:rPr>
              <a:t>Melvin J. Ballard</a:t>
            </a:r>
          </a:p>
        </p:txBody>
      </p:sp>
      <p:sp>
        <p:nvSpPr>
          <p:cNvPr id="8" name="TextBox 7"/>
          <p:cNvSpPr txBox="1"/>
          <p:nvPr/>
        </p:nvSpPr>
        <p:spPr>
          <a:xfrm>
            <a:off x="76200" y="6452190"/>
            <a:ext cx="1600200" cy="369332"/>
          </a:xfrm>
          <a:prstGeom prst="rect">
            <a:avLst/>
          </a:prstGeom>
          <a:noFill/>
        </p:spPr>
        <p:txBody>
          <a:bodyPr wrap="square" rtlCol="0">
            <a:spAutoFit/>
          </a:bodyPr>
          <a:lstStyle/>
          <a:p>
            <a:r>
              <a:rPr lang="en-US" dirty="0">
                <a:solidFill>
                  <a:schemeClr val="bg1"/>
                </a:solidFill>
              </a:rPr>
              <a:t>D&amp;C 35:16</a:t>
            </a:r>
          </a:p>
        </p:txBody>
      </p:sp>
      <p:sp>
        <p:nvSpPr>
          <p:cNvPr id="9" name="Rectangle 8"/>
          <p:cNvSpPr/>
          <p:nvPr/>
        </p:nvSpPr>
        <p:spPr>
          <a:xfrm>
            <a:off x="5216194" y="5365259"/>
            <a:ext cx="5215832" cy="923330"/>
          </a:xfrm>
          <a:prstGeom prst="rect">
            <a:avLst/>
          </a:prstGeom>
        </p:spPr>
        <p:txBody>
          <a:bodyPr wrap="square">
            <a:spAutoFit/>
          </a:bodyPr>
          <a:lstStyle/>
          <a:p>
            <a:r>
              <a:rPr lang="en-US" dirty="0">
                <a:solidFill>
                  <a:schemeClr val="bg1"/>
                </a:solidFill>
              </a:rPr>
              <a:t>Figs are one of the oldest cultivated crops, predating even the growing of wheat, and were enjoyed by the ancient Egyptians, Romans and Greeks. </a:t>
            </a:r>
          </a:p>
        </p:txBody>
      </p:sp>
      <p:pic>
        <p:nvPicPr>
          <p:cNvPr id="3" name="Picture 2">
            <a:extLst>
              <a:ext uri="{FF2B5EF4-FFF2-40B4-BE49-F238E27FC236}">
                <a16:creationId xmlns:a16="http://schemas.microsoft.com/office/drawing/2014/main" id="{A2D83B15-C2CD-48DD-8020-B09368492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941" y="923330"/>
            <a:ext cx="2752725" cy="2609850"/>
          </a:xfrm>
          <a:prstGeom prst="rect">
            <a:avLst/>
          </a:prstGeom>
        </p:spPr>
      </p:pic>
      <p:pic>
        <p:nvPicPr>
          <p:cNvPr id="11" name="Picture 10">
            <a:extLst>
              <a:ext uri="{FF2B5EF4-FFF2-40B4-BE49-F238E27FC236}">
                <a16:creationId xmlns:a16="http://schemas.microsoft.com/office/drawing/2014/main" id="{C4D81E5D-61C8-46D2-AE88-1480D5F9D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598" y="3296657"/>
            <a:ext cx="1524000" cy="1719072"/>
          </a:xfrm>
          <a:prstGeom prst="rect">
            <a:avLst/>
          </a:prstGeom>
        </p:spPr>
      </p:pic>
      <p:pic>
        <p:nvPicPr>
          <p:cNvPr id="13" name="Picture 12">
            <a:extLst>
              <a:ext uri="{FF2B5EF4-FFF2-40B4-BE49-F238E27FC236}">
                <a16:creationId xmlns:a16="http://schemas.microsoft.com/office/drawing/2014/main" id="{B4C5AFCE-0811-487E-AE62-8C5F1BB8A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552" y="4301495"/>
            <a:ext cx="1444752" cy="2249424"/>
          </a:xfrm>
          <a:prstGeom prst="rect">
            <a:avLst/>
          </a:prstGeom>
        </p:spPr>
      </p:pic>
      <p:pic>
        <p:nvPicPr>
          <p:cNvPr id="15" name="Picture 14">
            <a:extLst>
              <a:ext uri="{FF2B5EF4-FFF2-40B4-BE49-F238E27FC236}">
                <a16:creationId xmlns:a16="http://schemas.microsoft.com/office/drawing/2014/main" id="{E00D0776-B211-4F20-8E4E-B72002E6A4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266" y="4492555"/>
            <a:ext cx="1127840" cy="1564804"/>
          </a:xfrm>
          <a:prstGeom prst="rect">
            <a:avLst/>
          </a:prstGeom>
        </p:spPr>
      </p:pic>
    </p:spTree>
    <p:extLst>
      <p:ext uri="{BB962C8B-B14F-4D97-AF65-F5344CB8AC3E}">
        <p14:creationId xmlns:p14="http://schemas.microsoft.com/office/powerpoint/2010/main" val="14949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48A66496-45BC-46DD-BC57-74C2F5221FB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Counsel and Commandments</a:t>
            </a:r>
          </a:p>
        </p:txBody>
      </p:sp>
      <p:sp>
        <p:nvSpPr>
          <p:cNvPr id="7" name="Rectangle 6"/>
          <p:cNvSpPr/>
          <p:nvPr/>
        </p:nvSpPr>
        <p:spPr>
          <a:xfrm>
            <a:off x="3308555" y="893878"/>
            <a:ext cx="5574890" cy="646331"/>
          </a:xfrm>
          <a:prstGeom prst="rect">
            <a:avLst/>
          </a:prstGeom>
        </p:spPr>
        <p:txBody>
          <a:bodyPr wrap="square">
            <a:spAutoFit/>
          </a:bodyPr>
          <a:lstStyle/>
          <a:p>
            <a:pPr algn="ctr" fontAlgn="base"/>
            <a:r>
              <a:rPr lang="en-US" dirty="0">
                <a:solidFill>
                  <a:schemeClr val="bg1"/>
                </a:solidFill>
              </a:rPr>
              <a:t>“Watch over him (Joseph Smith) that his faith fail not,” “tarry with him,” and “forsake him not.”</a:t>
            </a:r>
            <a:endParaRPr lang="en-US" sz="1200" dirty="0">
              <a:solidFill>
                <a:schemeClr val="bg1"/>
              </a:solidFill>
            </a:endParaRPr>
          </a:p>
        </p:txBody>
      </p:sp>
      <p:sp>
        <p:nvSpPr>
          <p:cNvPr id="8" name="TextBox 7"/>
          <p:cNvSpPr txBox="1"/>
          <p:nvPr/>
        </p:nvSpPr>
        <p:spPr>
          <a:xfrm>
            <a:off x="78658" y="6421903"/>
            <a:ext cx="1600200" cy="369332"/>
          </a:xfrm>
          <a:prstGeom prst="rect">
            <a:avLst/>
          </a:prstGeom>
          <a:noFill/>
        </p:spPr>
        <p:txBody>
          <a:bodyPr wrap="square" rtlCol="0">
            <a:spAutoFit/>
          </a:bodyPr>
          <a:lstStyle/>
          <a:p>
            <a:r>
              <a:rPr lang="en-US" dirty="0">
                <a:solidFill>
                  <a:schemeClr val="bg1"/>
                </a:solidFill>
              </a:rPr>
              <a:t>D&amp;C 35:17-20</a:t>
            </a:r>
          </a:p>
        </p:txBody>
      </p:sp>
      <p:sp>
        <p:nvSpPr>
          <p:cNvPr id="9" name="Rectangle 8"/>
          <p:cNvSpPr/>
          <p:nvPr/>
        </p:nvSpPr>
        <p:spPr>
          <a:xfrm>
            <a:off x="4500716" y="2121612"/>
            <a:ext cx="5574890" cy="4154984"/>
          </a:xfrm>
          <a:prstGeom prst="rect">
            <a:avLst/>
          </a:prstGeom>
        </p:spPr>
        <p:txBody>
          <a:bodyPr wrap="square">
            <a:spAutoFit/>
          </a:bodyPr>
          <a:lstStyle/>
          <a:p>
            <a:r>
              <a:rPr lang="en-US" dirty="0">
                <a:solidFill>
                  <a:schemeClr val="bg1"/>
                </a:solidFill>
              </a:rPr>
              <a:t>“To Sidney He gave a special command that he should write for Joseph. </a:t>
            </a:r>
          </a:p>
          <a:p>
            <a:endParaRPr lang="en-US" dirty="0">
              <a:solidFill>
                <a:schemeClr val="bg1"/>
              </a:solidFill>
            </a:endParaRPr>
          </a:p>
          <a:p>
            <a:r>
              <a:rPr lang="en-US" dirty="0">
                <a:solidFill>
                  <a:schemeClr val="bg1"/>
                </a:solidFill>
              </a:rPr>
              <a:t>The Lord made known to Sidney what Joseph already understood—that the Scriptures should be given, even as they were in God’s own bosom, to the salvation of His elect. </a:t>
            </a:r>
          </a:p>
          <a:p>
            <a:endParaRPr lang="en-US" dirty="0">
              <a:solidFill>
                <a:schemeClr val="bg1"/>
              </a:solidFill>
            </a:endParaRPr>
          </a:p>
          <a:p>
            <a:r>
              <a:rPr lang="en-US" dirty="0">
                <a:solidFill>
                  <a:schemeClr val="bg1"/>
                </a:solidFill>
              </a:rPr>
              <a:t>And soon after this time, Joseph began a new translation of the scriptures. While he labored, many truths, buried through scores of ages, were brought forth to his understanding, and he saw in their purity and holiness all the doings of God among His children, from the days of Adam unto the birth of our Lord and Savior.” </a:t>
            </a:r>
          </a:p>
          <a:p>
            <a:r>
              <a:rPr lang="en-US" sz="1200" dirty="0">
                <a:solidFill>
                  <a:schemeClr val="bg1"/>
                </a:solidFill>
              </a:rPr>
              <a:t>Elder George Q. Cannon </a:t>
            </a:r>
          </a:p>
        </p:txBody>
      </p:sp>
      <p:pic>
        <p:nvPicPr>
          <p:cNvPr id="3" name="Picture 2">
            <a:extLst>
              <a:ext uri="{FF2B5EF4-FFF2-40B4-BE49-F238E27FC236}">
                <a16:creationId xmlns:a16="http://schemas.microsoft.com/office/drawing/2014/main" id="{15D35C79-6ABD-4900-8EEF-18DB16D2B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49" y="2292130"/>
            <a:ext cx="3393819" cy="3393819"/>
          </a:xfrm>
          <a:prstGeom prst="rect">
            <a:avLst/>
          </a:prstGeom>
        </p:spPr>
      </p:pic>
      <p:pic>
        <p:nvPicPr>
          <p:cNvPr id="11" name="Picture 10">
            <a:extLst>
              <a:ext uri="{FF2B5EF4-FFF2-40B4-BE49-F238E27FC236}">
                <a16:creationId xmlns:a16="http://schemas.microsoft.com/office/drawing/2014/main" id="{EFFEE1C5-27C7-4723-85A4-3EEEAC715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2866" y="4590001"/>
            <a:ext cx="1420207" cy="1942204"/>
          </a:xfrm>
          <a:prstGeom prst="rect">
            <a:avLst/>
          </a:prstGeom>
        </p:spPr>
      </p:pic>
    </p:spTree>
    <p:extLst>
      <p:ext uri="{BB962C8B-B14F-4D97-AF65-F5344CB8AC3E}">
        <p14:creationId xmlns:p14="http://schemas.microsoft.com/office/powerpoint/2010/main" val="19644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rgreen 2 floral design picture and wallpaper">
            <a:extLst>
              <a:ext uri="{FF2B5EF4-FFF2-40B4-BE49-F238E27FC236}">
                <a16:creationId xmlns:a16="http://schemas.microsoft.com/office/drawing/2014/main" id="{7EDB9BBE-94DA-4A3A-A9ED-77777508C6C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Revise and Restore</a:t>
            </a:r>
          </a:p>
        </p:txBody>
      </p:sp>
      <p:sp>
        <p:nvSpPr>
          <p:cNvPr id="8" name="TextBox 7"/>
          <p:cNvSpPr txBox="1"/>
          <p:nvPr/>
        </p:nvSpPr>
        <p:spPr>
          <a:xfrm>
            <a:off x="133965" y="6488668"/>
            <a:ext cx="1600200" cy="369332"/>
          </a:xfrm>
          <a:prstGeom prst="rect">
            <a:avLst/>
          </a:prstGeom>
          <a:noFill/>
        </p:spPr>
        <p:txBody>
          <a:bodyPr wrap="square" rtlCol="0">
            <a:spAutoFit/>
          </a:bodyPr>
          <a:lstStyle/>
          <a:p>
            <a:r>
              <a:rPr lang="en-US" dirty="0">
                <a:solidFill>
                  <a:schemeClr val="bg1"/>
                </a:solidFill>
              </a:rPr>
              <a:t>D&amp;C 35:20-23</a:t>
            </a:r>
          </a:p>
        </p:txBody>
      </p:sp>
      <p:sp>
        <p:nvSpPr>
          <p:cNvPr id="9" name="Rectangle 8"/>
          <p:cNvSpPr/>
          <p:nvPr/>
        </p:nvSpPr>
        <p:spPr>
          <a:xfrm>
            <a:off x="934065" y="1295401"/>
            <a:ext cx="6228735" cy="4893647"/>
          </a:xfrm>
          <a:prstGeom prst="rect">
            <a:avLst/>
          </a:prstGeom>
        </p:spPr>
        <p:txBody>
          <a:bodyPr wrap="square">
            <a:spAutoFit/>
          </a:bodyPr>
          <a:lstStyle/>
          <a:p>
            <a:r>
              <a:rPr lang="en-US" sz="2400" dirty="0">
                <a:solidFill>
                  <a:schemeClr val="bg1"/>
                </a:solidFill>
              </a:rPr>
              <a:t>One of Sidney’s duties was to be a scribe for Joseph Smith. Joseph’s previous scribes, Oliver Cowdery and John Whitmer, had been called on missions. </a:t>
            </a:r>
          </a:p>
          <a:p>
            <a:endParaRPr lang="en-US" sz="2400" dirty="0">
              <a:solidFill>
                <a:schemeClr val="bg1"/>
              </a:solidFill>
            </a:endParaRPr>
          </a:p>
          <a:p>
            <a:r>
              <a:rPr lang="en-US" sz="2400" dirty="0">
                <a:solidFill>
                  <a:schemeClr val="bg1"/>
                </a:solidFill>
              </a:rPr>
              <a:t>The translation of the Book of Mormon was complete by this time, but the Lord had commanded Joseph to restore or revise portions of the King James Version of the Bible that had been lost or changed. </a:t>
            </a:r>
          </a:p>
          <a:p>
            <a:endParaRPr lang="en-US" sz="2400" dirty="0">
              <a:solidFill>
                <a:schemeClr val="bg1"/>
              </a:solidFill>
            </a:endParaRPr>
          </a:p>
          <a:p>
            <a:r>
              <a:rPr lang="en-US" sz="2400" dirty="0">
                <a:solidFill>
                  <a:schemeClr val="bg1"/>
                </a:solidFill>
              </a:rPr>
              <a:t>Joseph needed a scribe to assist with this work. </a:t>
            </a:r>
          </a:p>
          <a:p>
            <a:r>
              <a:rPr lang="en-US" sz="1200" dirty="0">
                <a:solidFill>
                  <a:schemeClr val="bg1"/>
                </a:solidFill>
              </a:rPr>
              <a:t>Bible Dictionary, </a:t>
            </a:r>
          </a:p>
          <a:p>
            <a:r>
              <a:rPr lang="en-US" sz="1200" dirty="0">
                <a:solidFill>
                  <a:schemeClr val="bg1"/>
                </a:solidFill>
              </a:rPr>
              <a:t>Joseph Smith Translation.</a:t>
            </a:r>
          </a:p>
        </p:txBody>
      </p:sp>
      <p:pic>
        <p:nvPicPr>
          <p:cNvPr id="3" name="Picture 2">
            <a:extLst>
              <a:ext uri="{FF2B5EF4-FFF2-40B4-BE49-F238E27FC236}">
                <a16:creationId xmlns:a16="http://schemas.microsoft.com/office/drawing/2014/main" id="{60894450-1F91-4899-A7F2-483693A71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747" y="1777795"/>
            <a:ext cx="3691093" cy="3049844"/>
          </a:xfrm>
          <a:prstGeom prst="rect">
            <a:avLst/>
          </a:prstGeom>
        </p:spPr>
      </p:pic>
    </p:spTree>
    <p:extLst>
      <p:ext uri="{BB962C8B-B14F-4D97-AF65-F5344CB8AC3E}">
        <p14:creationId xmlns:p14="http://schemas.microsoft.com/office/powerpoint/2010/main" val="21569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evergreen 2 floral design picture and wallpaper">
            <a:extLst>
              <a:ext uri="{FF2B5EF4-FFF2-40B4-BE49-F238E27FC236}">
                <a16:creationId xmlns:a16="http://schemas.microsoft.com/office/drawing/2014/main" id="{C8407490-059E-491C-9B46-2950B2AD974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grpSp>
        <p:nvGrpSpPr>
          <p:cNvPr id="4" name="Group 3"/>
          <p:cNvGrpSpPr/>
          <p:nvPr/>
        </p:nvGrpSpPr>
        <p:grpSpPr>
          <a:xfrm>
            <a:off x="4800600" y="685800"/>
            <a:ext cx="2667000" cy="5029200"/>
            <a:chOff x="838200" y="76200"/>
            <a:chExt cx="2667000" cy="5029200"/>
          </a:xfrm>
        </p:grpSpPr>
        <p:grpSp>
          <p:nvGrpSpPr>
            <p:cNvPr id="5" name="Group 17"/>
            <p:cNvGrpSpPr/>
            <p:nvPr/>
          </p:nvGrpSpPr>
          <p:grpSpPr>
            <a:xfrm>
              <a:off x="838200" y="76200"/>
              <a:ext cx="2667000" cy="5029200"/>
              <a:chOff x="838200" y="76200"/>
              <a:chExt cx="2667000" cy="5029200"/>
            </a:xfrm>
          </p:grpSpPr>
          <p:grpSp>
            <p:nvGrpSpPr>
              <p:cNvPr id="7" name="Group 17"/>
              <p:cNvGrpSpPr/>
              <p:nvPr/>
            </p:nvGrpSpPr>
            <p:grpSpPr>
              <a:xfrm flipH="1">
                <a:off x="2209800" y="1447800"/>
                <a:ext cx="1295400" cy="3429000"/>
                <a:chOff x="685800" y="1447800"/>
                <a:chExt cx="1295400" cy="3124200"/>
              </a:xfrm>
            </p:grpSpPr>
            <p:sp>
              <p:nvSpPr>
                <p:cNvPr id="23" name="Bent Arrow 2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16"/>
              <p:cNvGrpSpPr/>
              <p:nvPr/>
            </p:nvGrpSpPr>
            <p:grpSpPr>
              <a:xfrm>
                <a:off x="838200" y="1447800"/>
                <a:ext cx="1295400" cy="3429000"/>
                <a:chOff x="685800" y="1447800"/>
                <a:chExt cx="1295400" cy="3429000"/>
              </a:xfrm>
            </p:grpSpPr>
            <p:sp>
              <p:nvSpPr>
                <p:cNvPr id="21" name="Bent Arrow 2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219200" y="2057400"/>
              <a:ext cx="1905000" cy="1569660"/>
            </a:xfrm>
            <a:prstGeom prst="rect">
              <a:avLst/>
            </a:prstGeom>
          </p:spPr>
          <p:txBody>
            <a:bodyPr wrap="square">
              <a:spAutoFit/>
            </a:bodyPr>
            <a:lstStyle/>
            <a:p>
              <a:pPr algn="ctr"/>
              <a:r>
                <a:rPr lang="en-US" sz="1600" b="1" i="1" dirty="0"/>
                <a:t>As we keep the commandments and honor our covenants, the Lord will help us accomplish His work</a:t>
              </a:r>
              <a:endParaRPr lang="en-US" sz="1600" dirty="0">
                <a:solidFill>
                  <a:schemeClr val="bg1"/>
                </a:solidFill>
              </a:endParaRPr>
            </a:p>
          </p:txBody>
        </p:sp>
      </p:grpSp>
      <p:sp>
        <p:nvSpPr>
          <p:cNvPr id="25" name="TextBox 24"/>
          <p:cNvSpPr txBox="1"/>
          <p:nvPr/>
        </p:nvSpPr>
        <p:spPr>
          <a:xfrm>
            <a:off x="0" y="6488668"/>
            <a:ext cx="1600200" cy="369332"/>
          </a:xfrm>
          <a:prstGeom prst="rect">
            <a:avLst/>
          </a:prstGeom>
          <a:noFill/>
        </p:spPr>
        <p:txBody>
          <a:bodyPr wrap="square" rtlCol="0">
            <a:spAutoFit/>
          </a:bodyPr>
          <a:lstStyle/>
          <a:p>
            <a:r>
              <a:rPr lang="en-US" dirty="0">
                <a:solidFill>
                  <a:schemeClr val="bg1"/>
                </a:solidFill>
              </a:rPr>
              <a:t>D&amp;C 35:24-26</a:t>
            </a:r>
          </a:p>
        </p:txBody>
      </p:sp>
    </p:spTree>
    <p:extLst>
      <p:ext uri="{BB962C8B-B14F-4D97-AF65-F5344CB8AC3E}">
        <p14:creationId xmlns:p14="http://schemas.microsoft.com/office/powerpoint/2010/main" val="235440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8365C40E-DCE0-4241-9336-B46D756ACE7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0596717" y="6445210"/>
            <a:ext cx="1752600" cy="369332"/>
          </a:xfrm>
          <a:prstGeom prst="rect">
            <a:avLst/>
          </a:prstGeom>
          <a:noFill/>
        </p:spPr>
        <p:txBody>
          <a:bodyPr wrap="square" rtlCol="0">
            <a:spAutoFit/>
          </a:bodyPr>
          <a:lstStyle/>
          <a:p>
            <a:r>
              <a:rPr lang="en-US" dirty="0">
                <a:solidFill>
                  <a:schemeClr val="bg1"/>
                </a:solidFill>
              </a:rPr>
              <a:t>Who’s Who</a:t>
            </a:r>
          </a:p>
        </p:txBody>
      </p:sp>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More Sidney Rigdon</a:t>
            </a:r>
          </a:p>
        </p:txBody>
      </p:sp>
      <p:sp>
        <p:nvSpPr>
          <p:cNvPr id="8" name="TextBox 7"/>
          <p:cNvSpPr txBox="1"/>
          <p:nvPr/>
        </p:nvSpPr>
        <p:spPr>
          <a:xfrm>
            <a:off x="157317" y="997565"/>
            <a:ext cx="8529484" cy="5632311"/>
          </a:xfrm>
          <a:prstGeom prst="rect">
            <a:avLst/>
          </a:prstGeom>
          <a:noFill/>
        </p:spPr>
        <p:txBody>
          <a:bodyPr wrap="square" rtlCol="0">
            <a:spAutoFit/>
          </a:bodyPr>
          <a:lstStyle/>
          <a:p>
            <a:r>
              <a:rPr lang="en-US" dirty="0">
                <a:solidFill>
                  <a:schemeClr val="bg1"/>
                </a:solidFill>
              </a:rPr>
              <a:t>He served with Joseph Smith on missions to Canada and New York Stake and is mentioned 13 times in the introductory sections of the D&amp;C</a:t>
            </a:r>
          </a:p>
          <a:p>
            <a:endParaRPr lang="en-US" dirty="0">
              <a:solidFill>
                <a:schemeClr val="bg1"/>
              </a:solidFill>
            </a:endParaRPr>
          </a:p>
          <a:p>
            <a:r>
              <a:rPr lang="en-US" dirty="0">
                <a:solidFill>
                  <a:schemeClr val="bg1"/>
                </a:solidFill>
              </a:rPr>
              <a:t>The Lord saw great promise in him as the forerunner of the Restoration</a:t>
            </a:r>
          </a:p>
          <a:p>
            <a:endParaRPr lang="en-US" dirty="0">
              <a:solidFill>
                <a:schemeClr val="bg1"/>
              </a:solidFill>
            </a:endParaRPr>
          </a:p>
          <a:p>
            <a:r>
              <a:rPr lang="en-US" dirty="0">
                <a:solidFill>
                  <a:schemeClr val="bg1"/>
                </a:solidFill>
              </a:rPr>
              <a:t>The revelation of the degrees was given to Joseph Smith and him jointly</a:t>
            </a:r>
          </a:p>
          <a:p>
            <a:endParaRPr lang="en-US" dirty="0">
              <a:solidFill>
                <a:schemeClr val="bg1"/>
              </a:solidFill>
            </a:endParaRPr>
          </a:p>
          <a:p>
            <a:r>
              <a:rPr lang="en-US" dirty="0">
                <a:solidFill>
                  <a:schemeClr val="bg1"/>
                </a:solidFill>
              </a:rPr>
              <a:t>He participated in the land of Zion and he is mentioned as a counselor to the Prophet</a:t>
            </a:r>
          </a:p>
          <a:p>
            <a:endParaRPr lang="en-US" dirty="0">
              <a:solidFill>
                <a:schemeClr val="bg1"/>
              </a:solidFill>
            </a:endParaRPr>
          </a:p>
          <a:p>
            <a:r>
              <a:rPr lang="en-US" dirty="0">
                <a:solidFill>
                  <a:schemeClr val="bg1"/>
                </a:solidFill>
              </a:rPr>
              <a:t>Because of pride he severed from the church on August 13, 1843 and moved to Pittsburg, but was later reinstated</a:t>
            </a:r>
          </a:p>
          <a:p>
            <a:endParaRPr lang="en-US" dirty="0">
              <a:solidFill>
                <a:schemeClr val="bg1"/>
              </a:solidFill>
            </a:endParaRPr>
          </a:p>
          <a:p>
            <a:r>
              <a:rPr lang="en-US" dirty="0">
                <a:solidFill>
                  <a:schemeClr val="bg1"/>
                </a:solidFill>
              </a:rPr>
              <a:t>Following the martyrdom of Joseph he returned to Nauvoo in response to a vision and claimed that he should be “guardian” over the Church</a:t>
            </a:r>
          </a:p>
          <a:p>
            <a:endParaRPr lang="en-US" dirty="0">
              <a:solidFill>
                <a:schemeClr val="bg1"/>
              </a:solidFill>
            </a:endParaRPr>
          </a:p>
          <a:p>
            <a:r>
              <a:rPr lang="en-US" dirty="0">
                <a:solidFill>
                  <a:schemeClr val="bg1"/>
                </a:solidFill>
              </a:rPr>
              <a:t>But the “mantel” fell to Brigham Young. In short, with Sidney’s disagreement he was excommunicated in 1844 </a:t>
            </a:r>
          </a:p>
          <a:p>
            <a:endParaRPr lang="en-US" dirty="0">
              <a:solidFill>
                <a:schemeClr val="bg1"/>
              </a:solidFill>
            </a:endParaRPr>
          </a:p>
          <a:p>
            <a:r>
              <a:rPr lang="en-US" dirty="0">
                <a:solidFill>
                  <a:schemeClr val="bg1"/>
                </a:solidFill>
              </a:rPr>
              <a:t>He formed his own church called “The </a:t>
            </a:r>
            <a:r>
              <a:rPr lang="en-US" dirty="0" err="1">
                <a:solidFill>
                  <a:schemeClr val="bg1"/>
                </a:solidFill>
              </a:rPr>
              <a:t>Rigdonites</a:t>
            </a:r>
            <a:r>
              <a:rPr lang="en-US" dirty="0">
                <a:solidFill>
                  <a:schemeClr val="bg1"/>
                </a:solidFill>
              </a:rPr>
              <a:t>” in which followers soon left. He lived in Pennsylvania and New York and died in Friendship, New York on July 14, 1876</a:t>
            </a:r>
          </a:p>
        </p:txBody>
      </p:sp>
      <p:pic>
        <p:nvPicPr>
          <p:cNvPr id="11" name="Picture 4" descr="http://history.lds.org/bc/content/images/revelations-in-context/390x520/sidney%20rigdon.jpg">
            <a:extLst>
              <a:ext uri="{FF2B5EF4-FFF2-40B4-BE49-F238E27FC236}">
                <a16:creationId xmlns:a16="http://schemas.microsoft.com/office/drawing/2014/main" id="{0926C622-7603-49CB-96A5-F3A1A7C007C0}"/>
              </a:ext>
            </a:extLst>
          </p:cNvPr>
          <p:cNvPicPr>
            <a:picLocks noChangeAspect="1" noChangeArrowheads="1"/>
          </p:cNvPicPr>
          <p:nvPr/>
        </p:nvPicPr>
        <p:blipFill>
          <a:blip r:embed="rId4" cstate="print"/>
          <a:srcRect/>
          <a:stretch>
            <a:fillRect/>
          </a:stretch>
        </p:blipFill>
        <p:spPr bwMode="auto">
          <a:xfrm>
            <a:off x="8844118" y="1729248"/>
            <a:ext cx="2554540" cy="3399503"/>
          </a:xfrm>
          <a:prstGeom prst="rect">
            <a:avLst/>
          </a:prstGeom>
          <a:noFill/>
        </p:spPr>
      </p:pic>
    </p:spTree>
    <p:extLst>
      <p:ext uri="{BB962C8B-B14F-4D97-AF65-F5344CB8AC3E}">
        <p14:creationId xmlns:p14="http://schemas.microsoft.com/office/powerpoint/2010/main" val="8618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evergreen 2 floral design picture and wallpaper">
            <a:extLst>
              <a:ext uri="{FF2B5EF4-FFF2-40B4-BE49-F238E27FC236}">
                <a16:creationId xmlns:a16="http://schemas.microsoft.com/office/drawing/2014/main" id="{2F599148-3C69-4439-A4AB-E9C29505348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422787" y="0"/>
            <a:ext cx="9144000" cy="7325082"/>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Videos:</a:t>
            </a:r>
          </a:p>
          <a:p>
            <a:r>
              <a:rPr lang="en-US" b="1" dirty="0">
                <a:solidFill>
                  <a:schemeClr val="bg1"/>
                </a:solidFill>
              </a:rPr>
              <a:t>Our True Identity</a:t>
            </a:r>
            <a:r>
              <a:rPr lang="en-US" dirty="0">
                <a:solidFill>
                  <a:schemeClr val="bg1"/>
                </a:solidFill>
              </a:rPr>
              <a:t> (3:38)</a:t>
            </a:r>
          </a:p>
          <a:p>
            <a:r>
              <a:rPr lang="en-US" b="1" dirty="0">
                <a:solidFill>
                  <a:schemeClr val="bg1"/>
                </a:solidFill>
              </a:rPr>
              <a:t>The Lord Will Help Us</a:t>
            </a:r>
            <a:r>
              <a:rPr lang="en-US" dirty="0">
                <a:solidFill>
                  <a:schemeClr val="bg1"/>
                </a:solidFill>
              </a:rPr>
              <a:t> (0:33)</a:t>
            </a:r>
          </a:p>
          <a:p>
            <a:r>
              <a:rPr lang="en-US" b="1" dirty="0">
                <a:solidFill>
                  <a:schemeClr val="bg1"/>
                </a:solidFill>
              </a:rPr>
              <a:t>Rise To Your Call</a:t>
            </a:r>
            <a:r>
              <a:rPr lang="en-US" dirty="0">
                <a:solidFill>
                  <a:schemeClr val="bg1"/>
                </a:solidFill>
              </a:rPr>
              <a:t> (1:57</a:t>
            </a:r>
            <a:endParaRPr lang="en-US" sz="1600" dirty="0">
              <a:solidFill>
                <a:schemeClr val="bg1"/>
              </a:solidFill>
            </a:endParaRPr>
          </a:p>
          <a:p>
            <a:r>
              <a:rPr lang="en-US" sz="1600" dirty="0">
                <a:solidFill>
                  <a:schemeClr val="bg1"/>
                </a:solidFill>
              </a:rPr>
              <a:t>Bruce R. McConkie  </a:t>
            </a:r>
            <a:r>
              <a:rPr lang="en-US" sz="1600" i="1" dirty="0">
                <a:solidFill>
                  <a:schemeClr val="bg1"/>
                </a:solidFill>
              </a:rPr>
              <a:t>Mormon Doctrine, </a:t>
            </a:r>
            <a:r>
              <a:rPr lang="en-US" sz="1600" dirty="0">
                <a:solidFill>
                  <a:schemeClr val="bg1"/>
                </a:solidFill>
              </a:rPr>
              <a:t>pp. 545–46.</a:t>
            </a:r>
          </a:p>
          <a:p>
            <a:endParaRPr lang="en-US" sz="1600" dirty="0">
              <a:solidFill>
                <a:schemeClr val="bg1"/>
              </a:solidFill>
            </a:endParaRPr>
          </a:p>
          <a:p>
            <a:r>
              <a:rPr lang="en-US" sz="1600" dirty="0">
                <a:solidFill>
                  <a:schemeClr val="bg1"/>
                </a:solidFill>
              </a:rPr>
              <a:t>Who’s Who in the Doctrine and Covenants by Ed J. Pinegar and Richard J. Allen pgs. 121-124</a:t>
            </a:r>
          </a:p>
          <a:p>
            <a:endParaRPr lang="en-US" sz="1600" dirty="0">
              <a:solidFill>
                <a:schemeClr val="bg1"/>
              </a:solidFill>
            </a:endParaRPr>
          </a:p>
          <a:p>
            <a:r>
              <a:rPr lang="en-US" sz="1600" dirty="0">
                <a:solidFill>
                  <a:schemeClr val="bg1"/>
                </a:solidFill>
              </a:rPr>
              <a:t>Neil A. Maxwell (“Remember How Merciful the Lord Hath Been,”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2004, 46).</a:t>
            </a:r>
          </a:p>
          <a:p>
            <a:endParaRPr lang="en-US" sz="1600" dirty="0">
              <a:solidFill>
                <a:schemeClr val="bg1"/>
              </a:solidFill>
            </a:endParaRPr>
          </a:p>
          <a:p>
            <a:r>
              <a:rPr lang="en-US" sz="1600" dirty="0" err="1">
                <a:solidFill>
                  <a:schemeClr val="bg1"/>
                </a:solidFill>
              </a:rPr>
              <a:t>Dallin</a:t>
            </a:r>
            <a:r>
              <a:rPr lang="en-US" sz="1600" dirty="0">
                <a:solidFill>
                  <a:schemeClr val="bg1"/>
                </a:solidFill>
              </a:rPr>
              <a:t> H. Oaks (“Timing,” </a:t>
            </a:r>
            <a:r>
              <a:rPr lang="en-US" sz="1600" i="1" dirty="0">
                <a:solidFill>
                  <a:schemeClr val="bg1"/>
                </a:solidFill>
              </a:rPr>
              <a:t>Ensign,</a:t>
            </a:r>
            <a:r>
              <a:rPr lang="en-US" sz="1600" dirty="0">
                <a:solidFill>
                  <a:schemeClr val="bg1"/>
                </a:solidFill>
              </a:rPr>
              <a:t> Oct. 2003, 17).</a:t>
            </a:r>
          </a:p>
          <a:p>
            <a:endParaRPr lang="en-US" sz="1600" dirty="0">
              <a:solidFill>
                <a:schemeClr val="bg1"/>
              </a:solidFill>
            </a:endParaRPr>
          </a:p>
          <a:p>
            <a:r>
              <a:rPr lang="en-US" sz="1600" dirty="0">
                <a:solidFill>
                  <a:schemeClr val="bg1"/>
                </a:solidFill>
              </a:rPr>
              <a:t>Parley P. Pratt </a:t>
            </a:r>
            <a:r>
              <a:rPr lang="en-US" sz="1600" i="1" dirty="0">
                <a:solidFill>
                  <a:schemeClr val="bg1"/>
                </a:solidFill>
              </a:rPr>
              <a:t>Autobiography of Parley P. Pratt </a:t>
            </a:r>
            <a:r>
              <a:rPr lang="en-US" sz="1600" dirty="0">
                <a:solidFill>
                  <a:schemeClr val="bg1"/>
                </a:solidFill>
              </a:rPr>
              <a:t>Chapter 5, 7</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 pg. 185</a:t>
            </a:r>
          </a:p>
          <a:p>
            <a:endParaRPr lang="en-US" sz="1600" dirty="0">
              <a:solidFill>
                <a:schemeClr val="bg1"/>
              </a:solidFill>
            </a:endParaRPr>
          </a:p>
          <a:p>
            <a:r>
              <a:rPr lang="en-US" sz="1600" dirty="0">
                <a:solidFill>
                  <a:schemeClr val="bg1"/>
                </a:solidFill>
              </a:rPr>
              <a:t>President Boyd K. Packer “The Weak and the Simple of the Church,”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2007, 6–7.</a:t>
            </a:r>
          </a:p>
          <a:p>
            <a:endParaRPr lang="en-US" sz="1600" dirty="0">
              <a:solidFill>
                <a:schemeClr val="bg1"/>
              </a:solidFill>
            </a:endParaRPr>
          </a:p>
          <a:p>
            <a:r>
              <a:rPr lang="en-US" sz="1600" dirty="0">
                <a:solidFill>
                  <a:schemeClr val="bg1"/>
                </a:solidFill>
              </a:rPr>
              <a:t>President Thomas S. Monson (“To Learn, to Do, to Be,”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2008, 62).</a:t>
            </a:r>
          </a:p>
          <a:p>
            <a:endParaRPr lang="en-US" sz="1600" dirty="0">
              <a:solidFill>
                <a:schemeClr val="bg1"/>
              </a:solidFill>
            </a:endParaRPr>
          </a:p>
          <a:p>
            <a:r>
              <a:rPr lang="en-US" sz="1600" dirty="0">
                <a:solidFill>
                  <a:schemeClr val="bg1"/>
                </a:solidFill>
              </a:rPr>
              <a:t>Melvin J. Ballard, in Conference Report, Oct. 1923, p. 32.)</a:t>
            </a:r>
          </a:p>
          <a:p>
            <a:endParaRPr lang="en-US" sz="1600" dirty="0">
              <a:solidFill>
                <a:schemeClr val="bg1"/>
              </a:solidFill>
            </a:endParaRPr>
          </a:p>
          <a:p>
            <a:r>
              <a:rPr lang="en-US" sz="1600" dirty="0">
                <a:solidFill>
                  <a:schemeClr val="bg1"/>
                </a:solidFill>
              </a:rPr>
              <a:t>Elder George Q. Cannon (</a:t>
            </a:r>
            <a:r>
              <a:rPr lang="en-US" sz="1600" i="1" dirty="0">
                <a:solidFill>
                  <a:schemeClr val="bg1"/>
                </a:solidFill>
              </a:rPr>
              <a:t>Life of Joseph Smith,</a:t>
            </a:r>
            <a:r>
              <a:rPr lang="en-US" sz="1600" dirty="0">
                <a:solidFill>
                  <a:schemeClr val="bg1"/>
                </a:solidFill>
              </a:rPr>
              <a:t> pp. 83–84.)</a:t>
            </a:r>
          </a:p>
          <a:p>
            <a:endParaRPr lang="en-US" sz="1600" dirty="0">
              <a:solidFill>
                <a:schemeClr val="bg1"/>
              </a:solidFill>
            </a:endParaRPr>
          </a:p>
          <a:p>
            <a:r>
              <a:rPr lang="en-US" sz="1600" dirty="0">
                <a:solidFill>
                  <a:schemeClr val="bg1"/>
                </a:solidFill>
              </a:rPr>
              <a:t>(See Bible Dictionary, “Joseph Smith Translation.”)</a:t>
            </a:r>
            <a:endParaRPr lang="en-US" sz="11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7" name="Group 6"/>
          <p:cNvGrpSpPr/>
          <p:nvPr/>
        </p:nvGrpSpPr>
        <p:grpSpPr>
          <a:xfrm>
            <a:off x="3320473" y="318133"/>
            <a:ext cx="762000" cy="990600"/>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6FD02AE3-51F8-492A-8958-028CAD810B5F}"/>
              </a:ext>
            </a:extLst>
          </p:cNvPr>
          <p:cNvSpPr>
            <a:spLocks noGrp="1"/>
          </p:cNvSpPr>
          <p:nvPr/>
        </p:nvSpPr>
        <p:spPr>
          <a:xfrm>
            <a:off x="6444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6495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descr="evergreen 2 floral design picture and wallpaper">
            <a:extLst>
              <a:ext uri="{FF2B5EF4-FFF2-40B4-BE49-F238E27FC236}">
                <a16:creationId xmlns:a16="http://schemas.microsoft.com/office/drawing/2014/main" id="{114810BB-D454-4621-A513-FA88F16BD6F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Background History</a:t>
            </a:r>
          </a:p>
        </p:txBody>
      </p:sp>
      <p:sp>
        <p:nvSpPr>
          <p:cNvPr id="7" name="TextBox 6"/>
          <p:cNvSpPr txBox="1"/>
          <p:nvPr/>
        </p:nvSpPr>
        <p:spPr>
          <a:xfrm>
            <a:off x="3343749" y="1412127"/>
            <a:ext cx="5361225" cy="1754326"/>
          </a:xfrm>
          <a:prstGeom prst="rect">
            <a:avLst/>
          </a:prstGeom>
          <a:noFill/>
        </p:spPr>
        <p:txBody>
          <a:bodyPr wrap="square" rtlCol="0">
            <a:spAutoFit/>
          </a:bodyPr>
          <a:lstStyle/>
          <a:p>
            <a:r>
              <a:rPr lang="en-US" dirty="0">
                <a:solidFill>
                  <a:schemeClr val="bg1"/>
                </a:solidFill>
              </a:rPr>
              <a:t>Within six months of the Church’s organization, Oliver Cowdery and Peter Whitmer Jr. were called to preach the gospel to the American Indians. </a:t>
            </a:r>
          </a:p>
          <a:p>
            <a:endParaRPr lang="en-US" dirty="0">
              <a:solidFill>
                <a:schemeClr val="bg1"/>
              </a:solidFill>
            </a:endParaRPr>
          </a:p>
          <a:p>
            <a:r>
              <a:rPr lang="en-US" dirty="0" err="1">
                <a:solidFill>
                  <a:schemeClr val="bg1"/>
                </a:solidFill>
              </a:rPr>
              <a:t>Ziba</a:t>
            </a:r>
            <a:r>
              <a:rPr lang="en-US" dirty="0">
                <a:solidFill>
                  <a:schemeClr val="bg1"/>
                </a:solidFill>
              </a:rPr>
              <a:t> Peterson and Parley P. Pratt were called soon thereafter to accompany them.</a:t>
            </a:r>
          </a:p>
        </p:txBody>
      </p:sp>
      <p:grpSp>
        <p:nvGrpSpPr>
          <p:cNvPr id="8" name="Group 7"/>
          <p:cNvGrpSpPr/>
          <p:nvPr/>
        </p:nvGrpSpPr>
        <p:grpSpPr>
          <a:xfrm>
            <a:off x="8440795" y="1173307"/>
            <a:ext cx="1408176" cy="3200400"/>
            <a:chOff x="1219200" y="838200"/>
            <a:chExt cx="1676400" cy="3809999"/>
          </a:xfrm>
        </p:grpSpPr>
        <p:sp>
          <p:nvSpPr>
            <p:cNvPr id="9" name="Cloud 8"/>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Cloud 9"/>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28800" y="205740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0040995" y="1097107"/>
            <a:ext cx="1539290" cy="3297604"/>
            <a:chOff x="7296830" y="1066800"/>
            <a:chExt cx="1539290" cy="3297604"/>
          </a:xfrm>
        </p:grpSpPr>
        <p:grpSp>
          <p:nvGrpSpPr>
            <p:cNvPr id="32" name="Group 31"/>
            <p:cNvGrpSpPr/>
            <p:nvPr/>
          </p:nvGrpSpPr>
          <p:grpSpPr>
            <a:xfrm>
              <a:off x="7296830" y="1066800"/>
              <a:ext cx="1503760" cy="3297604"/>
              <a:chOff x="4876800" y="1338813"/>
              <a:chExt cx="1790190" cy="3925718"/>
            </a:xfrm>
          </p:grpSpPr>
          <p:sp>
            <p:nvSpPr>
              <p:cNvPr id="33" name="Round Diagonal Corner Rectangle 32"/>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60"/>
              <p:cNvGrpSpPr/>
              <p:nvPr/>
            </p:nvGrpSpPr>
            <p:grpSpPr>
              <a:xfrm>
                <a:off x="5562600" y="2667000"/>
                <a:ext cx="457200" cy="381000"/>
                <a:chOff x="7022380" y="1905000"/>
                <a:chExt cx="978620" cy="914400"/>
              </a:xfrm>
            </p:grpSpPr>
            <p:sp>
              <p:nvSpPr>
                <p:cNvPr id="55" name="Trapezoid 54"/>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lowchart: Manual Input 42"/>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Input 50"/>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1770700">
              <a:off x="8205184" y="2473110"/>
              <a:ext cx="630936" cy="685800"/>
              <a:chOff x="2590800" y="2667000"/>
              <a:chExt cx="3886200" cy="3931920"/>
            </a:xfrm>
          </p:grpSpPr>
          <p:grpSp>
            <p:nvGrpSpPr>
              <p:cNvPr id="61" name="Group 13"/>
              <p:cNvGrpSpPr/>
              <p:nvPr/>
            </p:nvGrpSpPr>
            <p:grpSpPr>
              <a:xfrm>
                <a:off x="3048000" y="2667000"/>
                <a:ext cx="2971800" cy="3931920"/>
                <a:chOff x="152400" y="152400"/>
                <a:chExt cx="4953000" cy="6553200"/>
              </a:xfrm>
            </p:grpSpPr>
            <p:sp>
              <p:nvSpPr>
                <p:cNvPr id="64" name="Rounded Rectangle 63"/>
                <p:cNvSpPr/>
                <p:nvPr/>
              </p:nvSpPr>
              <p:spPr>
                <a:xfrm>
                  <a:off x="4572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2590800" y="2667000"/>
                <a:ext cx="3886200" cy="3352710"/>
              </a:xfrm>
              <a:prstGeom prst="rect">
                <a:avLst/>
              </a:prstGeom>
              <a:noFill/>
            </p:spPr>
            <p:txBody>
              <a:bodyPr wrap="square" rtlCol="0">
                <a:spAutoFit/>
              </a:bodyPr>
              <a:lstStyle/>
              <a:p>
                <a:pPr algn="ctr"/>
                <a:r>
                  <a:rPr lang="en-US" sz="800" dirty="0">
                    <a:solidFill>
                      <a:srgbClr val="FFC000"/>
                    </a:solidFill>
                    <a:latin typeface="Californian FB" pitchFamily="18" charset="0"/>
                  </a:rPr>
                  <a:t>The </a:t>
                </a:r>
              </a:p>
              <a:p>
                <a:pPr algn="ctr"/>
                <a:r>
                  <a:rPr lang="en-US" sz="800" dirty="0">
                    <a:solidFill>
                      <a:srgbClr val="FFC000"/>
                    </a:solidFill>
                    <a:latin typeface="Californian FB" pitchFamily="18" charset="0"/>
                  </a:rPr>
                  <a:t>Book</a:t>
                </a:r>
              </a:p>
              <a:p>
                <a:pPr algn="ctr"/>
                <a:r>
                  <a:rPr lang="en-US" sz="800" dirty="0">
                    <a:solidFill>
                      <a:srgbClr val="FFC000"/>
                    </a:solidFill>
                    <a:latin typeface="Californian FB" pitchFamily="18" charset="0"/>
                  </a:rPr>
                  <a:t> of </a:t>
                </a:r>
              </a:p>
              <a:p>
                <a:pPr algn="ctr"/>
                <a:r>
                  <a:rPr lang="en-US" sz="800" dirty="0">
                    <a:solidFill>
                      <a:srgbClr val="FFC000"/>
                    </a:solidFill>
                    <a:latin typeface="Californian FB" pitchFamily="18" charset="0"/>
                  </a:rPr>
                  <a:t>Mormon</a:t>
                </a:r>
              </a:p>
            </p:txBody>
          </p:sp>
          <p:cxnSp>
            <p:nvCxnSpPr>
              <p:cNvPr id="63" name="Straight Connector 6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Oval 66"/>
            <p:cNvSpPr/>
            <p:nvPr/>
          </p:nvSpPr>
          <p:spPr>
            <a:xfrm rot="19338880">
              <a:off x="8643182" y="2855727"/>
              <a:ext cx="175683" cy="1665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4495800" y="4549676"/>
            <a:ext cx="6722806" cy="2308324"/>
          </a:xfrm>
          <a:prstGeom prst="rect">
            <a:avLst/>
          </a:prstGeom>
        </p:spPr>
        <p:txBody>
          <a:bodyPr wrap="square">
            <a:spAutoFit/>
          </a:bodyPr>
          <a:lstStyle/>
          <a:p>
            <a:r>
              <a:rPr lang="en-US" dirty="0">
                <a:solidFill>
                  <a:schemeClr val="bg1"/>
                </a:solidFill>
              </a:rPr>
              <a:t>On their way to the western borders of Missouri, they stopped in Mentor, Ohio, and Kirtland, Ohio, where they shared the message of the restored gospel with Elder Pratt’s friend and former minister, Sidney Rigdon</a:t>
            </a:r>
          </a:p>
          <a:p>
            <a:endParaRPr lang="en-US" dirty="0">
              <a:solidFill>
                <a:schemeClr val="bg1"/>
              </a:solidFill>
            </a:endParaRPr>
          </a:p>
          <a:p>
            <a:r>
              <a:rPr lang="en-US" dirty="0">
                <a:solidFill>
                  <a:schemeClr val="bg1"/>
                </a:solidFill>
              </a:rPr>
              <a:t>In a short time more than 100 people, including Sidney Rigdon and many members of his congregation, were baptized. This more than doubled the Church’s total membership.</a:t>
            </a:r>
          </a:p>
        </p:txBody>
      </p:sp>
      <p:grpSp>
        <p:nvGrpSpPr>
          <p:cNvPr id="70" name="Group 69"/>
          <p:cNvGrpSpPr/>
          <p:nvPr/>
        </p:nvGrpSpPr>
        <p:grpSpPr>
          <a:xfrm>
            <a:off x="3131430" y="3562916"/>
            <a:ext cx="1371600" cy="3271760"/>
            <a:chOff x="914400" y="1524000"/>
            <a:chExt cx="1788913" cy="4267201"/>
          </a:xfrm>
        </p:grpSpPr>
        <p:sp>
          <p:nvSpPr>
            <p:cNvPr id="71" name="Oval 70"/>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gonal Stripe 8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gonal Stripe 8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1" name="Group 47"/>
            <p:cNvGrpSpPr/>
            <p:nvPr/>
          </p:nvGrpSpPr>
          <p:grpSpPr>
            <a:xfrm>
              <a:off x="1371600" y="2819400"/>
              <a:ext cx="914400" cy="228600"/>
              <a:chOff x="2971800" y="2971800"/>
              <a:chExt cx="914400" cy="228600"/>
            </a:xfrm>
          </p:grpSpPr>
          <p:sp>
            <p:nvSpPr>
              <p:cNvPr id="95" name="Double Wave 94"/>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p:cNvSpPr txBox="1"/>
          <p:nvPr/>
        </p:nvSpPr>
        <p:spPr>
          <a:xfrm>
            <a:off x="5410200" y="914400"/>
            <a:ext cx="1752600" cy="369332"/>
          </a:xfrm>
          <a:prstGeom prst="rect">
            <a:avLst/>
          </a:prstGeom>
          <a:noFill/>
        </p:spPr>
        <p:txBody>
          <a:bodyPr wrap="square" rtlCol="0">
            <a:spAutoFit/>
          </a:bodyPr>
          <a:lstStyle/>
          <a:p>
            <a:r>
              <a:rPr lang="en-US" dirty="0">
                <a:solidFill>
                  <a:schemeClr val="bg1"/>
                </a:solidFill>
              </a:rPr>
              <a:t>1830</a:t>
            </a:r>
          </a:p>
        </p:txBody>
      </p:sp>
      <p:grpSp>
        <p:nvGrpSpPr>
          <p:cNvPr id="100" name="Group 99">
            <a:extLst>
              <a:ext uri="{FF2B5EF4-FFF2-40B4-BE49-F238E27FC236}">
                <a16:creationId xmlns:a16="http://schemas.microsoft.com/office/drawing/2014/main" id="{7BA4117D-C586-4E31-8FE9-EF5F0929105F}"/>
              </a:ext>
            </a:extLst>
          </p:cNvPr>
          <p:cNvGrpSpPr/>
          <p:nvPr/>
        </p:nvGrpSpPr>
        <p:grpSpPr>
          <a:xfrm>
            <a:off x="596388" y="914401"/>
            <a:ext cx="1373777" cy="3057486"/>
            <a:chOff x="804331" y="762001"/>
            <a:chExt cx="1665366" cy="3659563"/>
          </a:xfrm>
        </p:grpSpPr>
        <p:sp>
          <p:nvSpPr>
            <p:cNvPr id="101" name="Oval 100">
              <a:extLst>
                <a:ext uri="{FF2B5EF4-FFF2-40B4-BE49-F238E27FC236}">
                  <a16:creationId xmlns:a16="http://schemas.microsoft.com/office/drawing/2014/main" id="{C2655769-920D-45BC-BD4A-789F35C31F74}"/>
                </a:ext>
              </a:extLst>
            </p:cNvPr>
            <p:cNvSpPr/>
            <p:nvPr/>
          </p:nvSpPr>
          <p:spPr>
            <a:xfrm rot="1067347">
              <a:off x="804331" y="2786110"/>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C051C16-8074-47D1-8334-9D878F8F4E35}"/>
                </a:ext>
              </a:extLst>
            </p:cNvPr>
            <p:cNvSpPr/>
            <p:nvPr/>
          </p:nvSpPr>
          <p:spPr>
            <a:xfrm rot="18783087">
              <a:off x="2133013" y="280612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97">
              <a:extLst>
                <a:ext uri="{FF2B5EF4-FFF2-40B4-BE49-F238E27FC236}">
                  <a16:creationId xmlns:a16="http://schemas.microsoft.com/office/drawing/2014/main" id="{B57B0ADD-CF87-4777-BF2D-52DA97A7A176}"/>
                </a:ext>
              </a:extLst>
            </p:cNvPr>
            <p:cNvGrpSpPr/>
            <p:nvPr/>
          </p:nvGrpSpPr>
          <p:grpSpPr>
            <a:xfrm>
              <a:off x="916028" y="762001"/>
              <a:ext cx="1379793" cy="2299667"/>
              <a:chOff x="3054355" y="2743200"/>
              <a:chExt cx="1233695" cy="2063972"/>
            </a:xfrm>
          </p:grpSpPr>
          <p:sp>
            <p:nvSpPr>
              <p:cNvPr id="108" name="Cloud 107">
                <a:extLst>
                  <a:ext uri="{FF2B5EF4-FFF2-40B4-BE49-F238E27FC236}">
                    <a16:creationId xmlns:a16="http://schemas.microsoft.com/office/drawing/2014/main" id="{63D77DE4-B8CB-4343-B9F3-ED98811C8166}"/>
                  </a:ext>
                </a:extLst>
              </p:cNvPr>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10879F7C-14FF-4D29-B7F0-7EE52F75879B}"/>
                  </a:ext>
                </a:extLst>
              </p:cNvPr>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D3D7AFC4-050F-45C7-9BFB-F0E0B141F261}"/>
                  </a:ext>
                </a:extLst>
              </p:cNvPr>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043D9383-8894-4C49-87B5-6782823B5E6E}"/>
                  </a:ext>
                </a:extLst>
              </p:cNvPr>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46A6A6C-FDC3-434B-9D7A-228FFE7B3CDB}"/>
                  </a:ext>
                </a:extLst>
              </p:cNvPr>
              <p:cNvSpPr/>
              <p:nvPr/>
            </p:nvSpPr>
            <p:spPr>
              <a:xfrm>
                <a:off x="3369829" y="3119717"/>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BFE2CCD0-9BBF-4693-A052-7C21C79A9832}"/>
                  </a:ext>
                </a:extLst>
              </p:cNvPr>
              <p:cNvCxnSpPr>
                <a:endCxn id="111"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290">
                <a:extLst>
                  <a:ext uri="{FF2B5EF4-FFF2-40B4-BE49-F238E27FC236}">
                    <a16:creationId xmlns:a16="http://schemas.microsoft.com/office/drawing/2014/main" id="{4F8CCAA2-2FD0-49CB-8AF8-4989587DCC8A}"/>
                  </a:ext>
                </a:extLst>
              </p:cNvPr>
              <p:cNvGrpSpPr/>
              <p:nvPr/>
            </p:nvGrpSpPr>
            <p:grpSpPr>
              <a:xfrm>
                <a:off x="3301789" y="3810001"/>
                <a:ext cx="692829" cy="533400"/>
                <a:chOff x="3797054" y="1752599"/>
                <a:chExt cx="915761" cy="705031"/>
              </a:xfrm>
            </p:grpSpPr>
            <p:sp>
              <p:nvSpPr>
                <p:cNvPr id="120" name="Isosceles Triangle 119">
                  <a:extLst>
                    <a:ext uri="{FF2B5EF4-FFF2-40B4-BE49-F238E27FC236}">
                      <a16:creationId xmlns:a16="http://schemas.microsoft.com/office/drawing/2014/main" id="{FCA673E0-1EED-41A8-9128-5D1C531414D8}"/>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BD069360-27DA-4CD9-8A0F-C98669EC508F}"/>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F6AAF9E3-D8B8-4E2B-8B61-0E29408CDE25}"/>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B4E746DE-7CE3-42A0-908B-C83F9DE0BDBF}"/>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97023CCE-3A1C-449F-89BE-324A69A40229}"/>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a:extLst>
                    <a:ext uri="{FF2B5EF4-FFF2-40B4-BE49-F238E27FC236}">
                      <a16:creationId xmlns:a16="http://schemas.microsoft.com/office/drawing/2014/main" id="{A1E2F61D-9F3D-4DCF-B436-6BE14A026032}"/>
                    </a:ext>
                  </a:extLst>
                </p:cNvPr>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rapezoid 114">
                <a:extLst>
                  <a:ext uri="{FF2B5EF4-FFF2-40B4-BE49-F238E27FC236}">
                    <a16:creationId xmlns:a16="http://schemas.microsoft.com/office/drawing/2014/main" id="{88BAE138-7B1B-49C3-860A-0E30F76A52F1}"/>
                  </a:ext>
                </a:extLst>
              </p:cNvPr>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44A9E217-39A5-440B-BF13-564C1A5206CD}"/>
                  </a:ext>
                </a:extLst>
              </p:cNvPr>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nual Input 116">
                <a:extLst>
                  <a:ext uri="{FF2B5EF4-FFF2-40B4-BE49-F238E27FC236}">
                    <a16:creationId xmlns:a16="http://schemas.microsoft.com/office/drawing/2014/main" id="{648B44D2-9C3D-4561-909F-70792FE330A8}"/>
                  </a:ext>
                </a:extLst>
              </p:cNvPr>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Input 117">
                <a:extLst>
                  <a:ext uri="{FF2B5EF4-FFF2-40B4-BE49-F238E27FC236}">
                    <a16:creationId xmlns:a16="http://schemas.microsoft.com/office/drawing/2014/main" id="{19239A01-60E5-4967-AF73-00D7EA0FAD7E}"/>
                  </a:ext>
                </a:extLst>
              </p:cNvPr>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787D25E-D650-49CF-84EA-EC0A21B89AF5}"/>
                  </a:ext>
                </a:extLst>
              </p:cNvPr>
              <p:cNvSpPr/>
              <p:nvPr/>
            </p:nvSpPr>
            <p:spPr>
              <a:xfrm>
                <a:off x="3319419" y="2743200"/>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Oval 103">
              <a:extLst>
                <a:ext uri="{FF2B5EF4-FFF2-40B4-BE49-F238E27FC236}">
                  <a16:creationId xmlns:a16="http://schemas.microsoft.com/office/drawing/2014/main" id="{F235A785-EF5C-411D-836A-785CD574B8BF}"/>
                </a:ext>
              </a:extLst>
            </p:cNvPr>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8AF2E8D-9C34-4206-A053-C7F26F5F707B}"/>
                </a:ext>
              </a:extLst>
            </p:cNvPr>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B707E8E8-424B-4E25-840B-44474A6F1BDD}"/>
                </a:ext>
              </a:extLst>
            </p:cNvPr>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a:extLst>
                <a:ext uri="{FF2B5EF4-FFF2-40B4-BE49-F238E27FC236}">
                  <a16:creationId xmlns:a16="http://schemas.microsoft.com/office/drawing/2014/main" id="{4E68159C-93AD-45D2-BA9C-E7C564DBCA2D}"/>
                </a:ext>
              </a:extLst>
            </p:cNvPr>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19FA8833-8E25-4B77-8A01-C19AB5B87F4E}"/>
              </a:ext>
            </a:extLst>
          </p:cNvPr>
          <p:cNvGrpSpPr/>
          <p:nvPr/>
        </p:nvGrpSpPr>
        <p:grpSpPr>
          <a:xfrm>
            <a:off x="2142486" y="934817"/>
            <a:ext cx="1055512" cy="2892482"/>
            <a:chOff x="762000" y="381000"/>
            <a:chExt cx="1676400" cy="4419601"/>
          </a:xfrm>
        </p:grpSpPr>
        <p:sp>
          <p:nvSpPr>
            <p:cNvPr id="127" name="Oval 126">
              <a:extLst>
                <a:ext uri="{FF2B5EF4-FFF2-40B4-BE49-F238E27FC236}">
                  <a16:creationId xmlns:a16="http://schemas.microsoft.com/office/drawing/2014/main" id="{D26E68A5-49C7-428C-8A71-59CD3B1A7482}"/>
                </a:ext>
              </a:extLst>
            </p:cNvPr>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55F1F936-6DC4-4C99-9885-6048EFFD5728}"/>
                </a:ext>
              </a:extLst>
            </p:cNvPr>
            <p:cNvGrpSpPr/>
            <p:nvPr/>
          </p:nvGrpSpPr>
          <p:grpSpPr>
            <a:xfrm>
              <a:off x="762000" y="381000"/>
              <a:ext cx="1676400" cy="4367412"/>
              <a:chOff x="762000" y="381000"/>
              <a:chExt cx="1676400" cy="4367412"/>
            </a:xfrm>
          </p:grpSpPr>
          <p:sp>
            <p:nvSpPr>
              <p:cNvPr id="129" name="Cloud 128">
                <a:extLst>
                  <a:ext uri="{FF2B5EF4-FFF2-40B4-BE49-F238E27FC236}">
                    <a16:creationId xmlns:a16="http://schemas.microsoft.com/office/drawing/2014/main" id="{0120931D-003D-4E8A-9163-00419F3D4376}"/>
                  </a:ext>
                </a:extLst>
              </p:cNvPr>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36910B39-6566-47A5-AC6A-E5B670FA3C64}"/>
                  </a:ext>
                </a:extLst>
              </p:cNvPr>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84783D1-2DF6-4F11-86AD-D6BB56F6797D}"/>
                  </a:ext>
                </a:extLst>
              </p:cNvPr>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54A0C0E-D88C-4185-98C3-81C7D4B29F35}"/>
                  </a:ext>
                </a:extLst>
              </p:cNvPr>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1856D9C-0200-43E8-BD35-4B66F7F641EA}"/>
                  </a:ext>
                </a:extLst>
              </p:cNvPr>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Manual Operation 133">
                <a:extLst>
                  <a:ext uri="{FF2B5EF4-FFF2-40B4-BE49-F238E27FC236}">
                    <a16:creationId xmlns:a16="http://schemas.microsoft.com/office/drawing/2014/main" id="{9545AE52-AD38-44F2-B963-907F702033D0}"/>
                  </a:ext>
                </a:extLst>
              </p:cNvPr>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134">
                <a:extLst>
                  <a:ext uri="{FF2B5EF4-FFF2-40B4-BE49-F238E27FC236}">
                    <a16:creationId xmlns:a16="http://schemas.microsoft.com/office/drawing/2014/main" id="{BD73F0B8-37EB-4036-940F-2ACD95DAF2C6}"/>
                  </a:ext>
                </a:extLst>
              </p:cNvPr>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Operation 135">
                <a:extLst>
                  <a:ext uri="{FF2B5EF4-FFF2-40B4-BE49-F238E27FC236}">
                    <a16:creationId xmlns:a16="http://schemas.microsoft.com/office/drawing/2014/main" id="{BF049CDA-536A-4F42-BAE3-90C88820A378}"/>
                  </a:ext>
                </a:extLst>
              </p:cNvPr>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Operation 136">
                <a:extLst>
                  <a:ext uri="{FF2B5EF4-FFF2-40B4-BE49-F238E27FC236}">
                    <a16:creationId xmlns:a16="http://schemas.microsoft.com/office/drawing/2014/main" id="{D4203B64-98B0-4F92-AB18-7D841AD48FF4}"/>
                  </a:ext>
                </a:extLst>
              </p:cNvPr>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92">
                <a:extLst>
                  <a:ext uri="{FF2B5EF4-FFF2-40B4-BE49-F238E27FC236}">
                    <a16:creationId xmlns:a16="http://schemas.microsoft.com/office/drawing/2014/main" id="{47A10454-784C-4161-888B-7ABDC363CB5C}"/>
                  </a:ext>
                </a:extLst>
              </p:cNvPr>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C424AE4-EEE9-46E5-BEBE-A61ECFD8F6E0}"/>
                  </a:ext>
                </a:extLst>
              </p:cNvPr>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614A96A1-4A07-448C-B28F-2F24FEAC8B34}"/>
                  </a:ext>
                </a:extLst>
              </p:cNvPr>
              <p:cNvGrpSpPr/>
              <p:nvPr/>
            </p:nvGrpSpPr>
            <p:grpSpPr>
              <a:xfrm>
                <a:off x="1066800" y="1752600"/>
                <a:ext cx="1066800" cy="1295400"/>
                <a:chOff x="3962400" y="2743200"/>
                <a:chExt cx="1066800" cy="1295400"/>
              </a:xfrm>
            </p:grpSpPr>
            <p:sp>
              <p:nvSpPr>
                <p:cNvPr id="146" name="Trapezoid 145">
                  <a:extLst>
                    <a:ext uri="{FF2B5EF4-FFF2-40B4-BE49-F238E27FC236}">
                      <a16:creationId xmlns:a16="http://schemas.microsoft.com/office/drawing/2014/main" id="{3732CF3C-7AEE-469F-BBF4-66A0C4784F7C}"/>
                    </a:ext>
                  </a:extLst>
                </p:cNvPr>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D62D0BB7-9AA7-4C28-BCE2-D9959C5F7BC8}"/>
                    </a:ext>
                  </a:extLst>
                </p:cNvPr>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C5D53B2-7F6B-4443-9EF0-68484A9E77A5}"/>
                    </a:ext>
                  </a:extLst>
                </p:cNvPr>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DE3916-99EF-404D-8E96-E6F270118E4E}"/>
                    </a:ext>
                  </a:extLst>
                </p:cNvPr>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04">
                  <a:extLst>
                    <a:ext uri="{FF2B5EF4-FFF2-40B4-BE49-F238E27FC236}">
                      <a16:creationId xmlns:a16="http://schemas.microsoft.com/office/drawing/2014/main" id="{D2BC3280-05FA-4F1F-842F-C3642E6C5D29}"/>
                    </a:ext>
                  </a:extLst>
                </p:cNvPr>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0DD3241-4542-4214-AE80-514646872AC0}"/>
                    </a:ext>
                  </a:extLst>
                </p:cNvPr>
                <p:cNvGrpSpPr/>
                <p:nvPr/>
              </p:nvGrpSpPr>
              <p:grpSpPr>
                <a:xfrm>
                  <a:off x="4648200" y="3200400"/>
                  <a:ext cx="266699" cy="152400"/>
                  <a:chOff x="6280719" y="1455047"/>
                  <a:chExt cx="921715" cy="554747"/>
                </a:xfrm>
              </p:grpSpPr>
              <p:sp>
                <p:nvSpPr>
                  <p:cNvPr id="152" name="Donut 106">
                    <a:extLst>
                      <a:ext uri="{FF2B5EF4-FFF2-40B4-BE49-F238E27FC236}">
                        <a16:creationId xmlns:a16="http://schemas.microsoft.com/office/drawing/2014/main" id="{0329CD0D-D181-4A68-9D9F-8946D1A45547}"/>
                      </a:ext>
                    </a:extLst>
                  </p:cNvPr>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07">
                    <a:extLst>
                      <a:ext uri="{FF2B5EF4-FFF2-40B4-BE49-F238E27FC236}">
                        <a16:creationId xmlns:a16="http://schemas.microsoft.com/office/drawing/2014/main" id="{F48F1FCC-4BEA-43EB-83C7-C9EA272CB56F}"/>
                      </a:ext>
                    </a:extLst>
                  </p:cNvPr>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08">
                    <a:extLst>
                      <a:ext uri="{FF2B5EF4-FFF2-40B4-BE49-F238E27FC236}">
                        <a16:creationId xmlns:a16="http://schemas.microsoft.com/office/drawing/2014/main" id="{27D4A427-03BD-4D5C-B510-46BC824729C4}"/>
                      </a:ext>
                    </a:extLst>
                  </p:cNvPr>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09">
                    <a:extLst>
                      <a:ext uri="{FF2B5EF4-FFF2-40B4-BE49-F238E27FC236}">
                        <a16:creationId xmlns:a16="http://schemas.microsoft.com/office/drawing/2014/main" id="{C187FB14-EC5B-4F35-8190-388E20886086}"/>
                      </a:ext>
                    </a:extLst>
                  </p:cNvPr>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10">
                    <a:extLst>
                      <a:ext uri="{FF2B5EF4-FFF2-40B4-BE49-F238E27FC236}">
                        <a16:creationId xmlns:a16="http://schemas.microsoft.com/office/drawing/2014/main" id="{7197F048-BF2F-45FD-9FDE-BE2942EDE018}"/>
                      </a:ext>
                    </a:extLst>
                  </p:cNvPr>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1" name="Oval 140">
                <a:extLst>
                  <a:ext uri="{FF2B5EF4-FFF2-40B4-BE49-F238E27FC236}">
                    <a16:creationId xmlns:a16="http://schemas.microsoft.com/office/drawing/2014/main" id="{4AB279F1-2A6D-44A6-AB9C-9CECC2D73BF8}"/>
                  </a:ext>
                </a:extLst>
              </p:cNvPr>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a:extLst>
                  <a:ext uri="{FF2B5EF4-FFF2-40B4-BE49-F238E27FC236}">
                    <a16:creationId xmlns:a16="http://schemas.microsoft.com/office/drawing/2014/main" id="{8777E652-D6DA-4041-ADE0-DBD22253E395}"/>
                  </a:ext>
                </a:extLst>
              </p:cNvPr>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F3F7027-4DDC-4869-A1EA-A70BF6DA9BA1}"/>
                  </a:ext>
                </a:extLst>
              </p:cNvPr>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AD5FB42-F0D2-41FE-8282-3D3EFCC7DE5B}"/>
                  </a:ext>
                </a:extLst>
              </p:cNvPr>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747BF0-008B-476F-AD3C-B0B4F4B3B020}"/>
                  </a:ext>
                </a:extLst>
              </p:cNvPr>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5107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805084" cy="6924973"/>
          </a:xfrm>
          <a:prstGeom prst="rect">
            <a:avLst/>
          </a:prstGeom>
          <a:ln>
            <a:solidFill>
              <a:schemeClr val="tx1"/>
            </a:solidFill>
          </a:ln>
        </p:spPr>
        <p:txBody>
          <a:bodyPr wrap="square">
            <a:spAutoFit/>
          </a:bodyPr>
          <a:lstStyle/>
          <a:p>
            <a:r>
              <a:rPr lang="en-US" sz="1200" b="1" dirty="0"/>
              <a:t>Forerunner Sidney Rigdon:</a:t>
            </a:r>
          </a:p>
          <a:p>
            <a:r>
              <a:rPr lang="en-US" sz="1200" dirty="0"/>
              <a:t>President Joseph Fielding Smith showed how Sidney Rigdon had been prepared long before the missionaries came to Ohio and met him: “The Lord told Sidney that he had looked upon him and his works, having reference to his ministry as a Baptist and later as one of the founders of the ‘Disciples’ with Alexander Campbell and Walter Scott. During those years the hand of the Lord was over him and directing him in the gathering of many earnest souls who could not accept the teachings of the sects of the day. His prayers in which he sought further light than the world was able to give, were now to be answered. The Lord informed him that he had been sent to prepare the way, and in the gathering of his colony and the building up of his congregation in and around Kirtland, the hand of the Lord was directing him, and the way for the reception of the fulness of truth was being prepared. It should be carefully noted that a great number of forceful, intelligent men who became leaders in the Church had been gathered by Sidney Rigdon, with the help of the Lord, in this part of the land. Without any question, the Spirit of the Lord had rested upon these men, as it did on Sidney Rigdon and Parley P. Pratt, to direct them to gather in Kirtland at that early day. When, therefore, Parley P. Pratt, </a:t>
            </a:r>
            <a:r>
              <a:rPr lang="en-US" sz="1200" dirty="0" err="1"/>
              <a:t>Ziba</a:t>
            </a:r>
            <a:r>
              <a:rPr lang="en-US" sz="1200" dirty="0"/>
              <a:t> Peterson and their companions came to Kirtland they found the way prepared for them through the preaching, very largely, of Sidney Rigdon, so that it was not a difficult matter for these missionaries to convince this group of the truth. While Sidney was preaching and baptizing by immersion without authority, which the Lord informed him in this revelation, yet it all resulted in good when the Gospel message reached them. These men were not only convinced and ready for baptism, but were in a condition by which the Priesthood could be given them, and this was done.” (</a:t>
            </a:r>
            <a:r>
              <a:rPr lang="en-US" sz="1200" i="1" dirty="0"/>
              <a:t>Church History and Modern Revelation,</a:t>
            </a:r>
            <a:r>
              <a:rPr lang="en-US" sz="1200" dirty="0"/>
              <a:t> 1:160.)</a:t>
            </a:r>
          </a:p>
        </p:txBody>
      </p:sp>
      <p:sp>
        <p:nvSpPr>
          <p:cNvPr id="3" name="Rectangle 2"/>
          <p:cNvSpPr/>
          <p:nvPr/>
        </p:nvSpPr>
        <p:spPr>
          <a:xfrm>
            <a:off x="3814918" y="8129"/>
            <a:ext cx="4572000" cy="3970318"/>
          </a:xfrm>
          <a:prstGeom prst="rect">
            <a:avLst/>
          </a:prstGeom>
          <a:ln>
            <a:solidFill>
              <a:schemeClr val="tx1"/>
            </a:solidFill>
          </a:ln>
        </p:spPr>
        <p:txBody>
          <a:bodyPr wrap="square">
            <a:spAutoFit/>
          </a:bodyPr>
          <a:lstStyle/>
          <a:p>
            <a:pPr fontAlgn="base"/>
            <a:r>
              <a:rPr lang="en-US" sz="1200" b="1" dirty="0"/>
              <a:t>Feeling Inadequate: D&amp;C 35:13</a:t>
            </a:r>
          </a:p>
          <a:p>
            <a:pPr fontAlgn="base"/>
            <a:r>
              <a:rPr lang="en-US" sz="1200" dirty="0"/>
              <a:t>Elder Joseph B. </a:t>
            </a:r>
            <a:r>
              <a:rPr lang="en-US" sz="1200" dirty="0" err="1"/>
              <a:t>Wirthlin</a:t>
            </a:r>
            <a:r>
              <a:rPr lang="en-US" sz="1200" dirty="0"/>
              <a:t> of the Quorum of the Twelve Apostles offered the following encouragement to those who feel too inadequate or weary to assist in the Lord’s work:</a:t>
            </a:r>
          </a:p>
          <a:p>
            <a:pPr fontAlgn="base"/>
            <a:r>
              <a:rPr lang="en-US" sz="1200" dirty="0"/>
              <a:t>“For you members of the Church who hold back because of feelings of inadequacy, I plead with you to step forward, put your shoulder to the wheel, and push. Even when you feel that your strength can add little, the Church needs you. The Lord needs you. Remember that the Lord often chooses ‘the weak things of the world’ to accomplish His purposes. [D&amp;C 1:19.]</a:t>
            </a:r>
          </a:p>
          <a:p>
            <a:pPr fontAlgn="base"/>
            <a:r>
              <a:rPr lang="en-US" sz="1200" dirty="0"/>
              <a:t>“To all who are weary, let the comforting words of the Savior console you: ‘Come unto me, all ye that </a:t>
            </a:r>
            <a:r>
              <a:rPr lang="en-US" sz="1200" dirty="0" err="1"/>
              <a:t>labour</a:t>
            </a:r>
            <a:r>
              <a:rPr lang="en-US" sz="1200" dirty="0"/>
              <a:t> and are heavy laden, and I will give you rest.’ [Matthew 11:28.] Let us rely on that promise. The power of God can infuse our spirits and bodies with energy and vigor. I urge you to seek this blessing from the Lord.</a:t>
            </a:r>
          </a:p>
          <a:p>
            <a:pPr fontAlgn="base"/>
            <a:r>
              <a:rPr lang="en-US" sz="1200" dirty="0"/>
              <a:t>“Draw near to Him, and He will draw near to you, for He has promised that ‘they that wait upon the Lord shall renew their strength; they shall mount up with wings as eagles; they shall run, and not be weary; and they shall walk, and not faint.’ [Isaiah 40:31.] …</a:t>
            </a:r>
          </a:p>
          <a:p>
            <a:pPr fontAlgn="base"/>
            <a:r>
              <a:rPr lang="en-US" sz="1200" dirty="0"/>
              <a:t>“Remember, sometimes those who start out the slowest end up going the farthest” (“Concern for the One” </a:t>
            </a:r>
            <a:r>
              <a:rPr lang="en-US" sz="1200" i="1" dirty="0"/>
              <a:t>Ensign</a:t>
            </a:r>
            <a:r>
              <a:rPr lang="en-US" sz="1200" dirty="0"/>
              <a:t> or </a:t>
            </a:r>
            <a:r>
              <a:rPr lang="en-US" sz="1200" i="1" dirty="0"/>
              <a:t>Liahona,</a:t>
            </a:r>
            <a:r>
              <a:rPr lang="en-US" sz="1200" dirty="0"/>
              <a:t> May 2008, 19).</a:t>
            </a:r>
          </a:p>
        </p:txBody>
      </p:sp>
      <p:sp>
        <p:nvSpPr>
          <p:cNvPr id="6" name="Rectangle 1">
            <a:extLst>
              <a:ext uri="{FF2B5EF4-FFF2-40B4-BE49-F238E27FC236}">
                <a16:creationId xmlns:a16="http://schemas.microsoft.com/office/drawing/2014/main" id="{CF9DD993-8994-4EB6-BF66-6C9AE60F4F4B}"/>
              </a:ext>
            </a:extLst>
          </p:cNvPr>
          <p:cNvSpPr>
            <a:spLocks noChangeArrowheads="1"/>
          </p:cNvSpPr>
          <p:nvPr/>
        </p:nvSpPr>
        <p:spPr bwMode="auto">
          <a:xfrm>
            <a:off x="3805084" y="3978447"/>
            <a:ext cx="4572000" cy="249299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300" dirty="0">
                <a:solidFill>
                  <a:srgbClr val="000000"/>
                </a:solidFill>
                <a:latin typeface="Calibri" pitchFamily="34" charset="0"/>
                <a:ea typeface="Times New Roman" pitchFamily="18" charset="0"/>
                <a:cs typeface="Times New Roman" pitchFamily="18" charset="0"/>
              </a:rPr>
              <a:t>“About this time one Mr. Sidney Rigdon came into the neighborhood as a preacher, and it was rumored that he was a kind of Reformed Baptist, who, with Mr. Alexander Campbell, of Virginia, a Mr. Scott, and some other gifted men, had dissented from the regular Baptists, from whom they differed much in doctrine. At length I went to hear him, and what was my astonishment when I found he preached faith in Jesus Christ, repentance towards God, and baptism for remission of sins, with the promise of the gift of the Holy Ghost to all who would come forward, with all their hearts, and obey this doctrine!”</a:t>
            </a:r>
          </a:p>
          <a:p>
            <a:pPr fontAlgn="base">
              <a:spcBef>
                <a:spcPct val="0"/>
              </a:spcBef>
              <a:spcAft>
                <a:spcPct val="0"/>
              </a:spcAft>
            </a:pPr>
            <a:r>
              <a:rPr lang="en-US" sz="1300" dirty="0">
                <a:solidFill>
                  <a:srgbClr val="000000"/>
                </a:solidFill>
                <a:latin typeface="Calibri" pitchFamily="34" charset="0"/>
                <a:cs typeface="Times New Roman" pitchFamily="18" charset="0"/>
              </a:rPr>
              <a:t>Autobiography of Parley P. Pratt</a:t>
            </a:r>
          </a:p>
          <a:p>
            <a:pPr fontAlgn="base">
              <a:spcBef>
                <a:spcPct val="0"/>
              </a:spcBef>
              <a:spcAft>
                <a:spcPct val="0"/>
              </a:spcAft>
            </a:pPr>
            <a:r>
              <a:rPr lang="en-US" sz="1300" dirty="0">
                <a:solidFill>
                  <a:srgbClr val="000000"/>
                </a:solidFill>
                <a:latin typeface="Calibri" pitchFamily="34" charset="0"/>
                <a:cs typeface="Times New Roman" pitchFamily="18" charset="0"/>
              </a:rPr>
              <a:t> (1807-1857) Chapter 5</a:t>
            </a: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64E04BA-64C0-4D7A-ACBD-92BDCF46F754}"/>
              </a:ext>
            </a:extLst>
          </p:cNvPr>
          <p:cNvSpPr/>
          <p:nvPr/>
        </p:nvSpPr>
        <p:spPr>
          <a:xfrm>
            <a:off x="8386918" y="8129"/>
            <a:ext cx="3785416" cy="5078313"/>
          </a:xfrm>
          <a:prstGeom prst="rect">
            <a:avLst/>
          </a:prstGeom>
          <a:ln>
            <a:solidFill>
              <a:schemeClr val="tx1"/>
            </a:solidFill>
          </a:ln>
        </p:spPr>
        <p:txBody>
          <a:bodyPr wrap="square">
            <a:spAutoFit/>
          </a:bodyPr>
          <a:lstStyle/>
          <a:p>
            <a:r>
              <a:rPr lang="en-US" sz="1200" dirty="0"/>
              <a:t>The </a:t>
            </a:r>
            <a:r>
              <a:rPr lang="en-US" sz="1200" b="1" dirty="0"/>
              <a:t>salt sermon</a:t>
            </a:r>
            <a:r>
              <a:rPr lang="en-US" sz="1200" dirty="0"/>
              <a:t> was an oration delivered on June 17, 1838 by Mormon leader, </a:t>
            </a:r>
            <a:r>
              <a:rPr lang="en-US" sz="1200" b="1" dirty="0"/>
              <a:t>Sidney Rigdon</a:t>
            </a:r>
            <a:r>
              <a:rPr lang="en-US" sz="1200" dirty="0"/>
              <a:t>, against Mormon dissenters. Rigdon was First Counselor in the First Presidency of the Church of Jesus Christ of Latter Day Saints, and often acted as spokesman for Joseph Smith, Jr.. The dissenters included Book of Mormon witnesses Oliver Cowdery, David Whitmer, and John Whitmer, and other leaders including William Wines Phelps.</a:t>
            </a:r>
          </a:p>
          <a:p>
            <a:r>
              <a:rPr lang="en-US" sz="1200" dirty="0"/>
              <a:t>According to Rigdon, the dissenters were like the "salt" spoken of by Jesus in the Gospel of Matthew (part of the metaphors of Salt and Light in the Sermon on the Mount): "If the salt have lost its savor, wherewith shall it be salted? It is thenceforth good for nothing, but to be cast out, and to be trodden under foot of men." Two days after Rigdon preached the Salt Sermon, eighty Latter-day Saints signed a statement (the so-called </a:t>
            </a:r>
            <a:r>
              <a:rPr lang="en-US" sz="1200" dirty="0" err="1"/>
              <a:t>Danite</a:t>
            </a:r>
            <a:r>
              <a:rPr lang="en-US" sz="1200" dirty="0"/>
              <a:t> Manifesto) warning the dissenters to "depart, or a more fatal calamity shall befall you."</a:t>
            </a:r>
          </a:p>
          <a:p>
            <a:r>
              <a:rPr lang="en-US" sz="1200" dirty="0"/>
              <a:t>The dissenters and their families interpreted these words as threats, and they quickly left Caldwell County, Missouri. Their stories helped stir up anti-Mormon feeling in northwestern Missouri and contributed to the outbreak of the 1838 Mormon War.</a:t>
            </a:r>
          </a:p>
          <a:p>
            <a:r>
              <a:rPr lang="en-US" sz="1200" dirty="0"/>
              <a:t>The Salt Sermon is often confused with </a:t>
            </a:r>
            <a:r>
              <a:rPr lang="en-US" sz="1200" dirty="0" err="1"/>
              <a:t>Rigdon's</a:t>
            </a:r>
            <a:r>
              <a:rPr lang="en-US" sz="1200" dirty="0"/>
              <a:t> July 4th Oration.</a:t>
            </a:r>
          </a:p>
          <a:p>
            <a:r>
              <a:rPr lang="en-US" sz="1200" dirty="0"/>
              <a:t>Wikipedia</a:t>
            </a:r>
          </a:p>
        </p:txBody>
      </p:sp>
    </p:spTree>
    <p:extLst>
      <p:ext uri="{BB962C8B-B14F-4D97-AF65-F5344CB8AC3E}">
        <p14:creationId xmlns:p14="http://schemas.microsoft.com/office/powerpoint/2010/main" val="305038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ain branches of the LDS Movement"/>
          <p:cNvPicPr>
            <a:picLocks noChangeAspect="1" noChangeArrowheads="1"/>
          </p:cNvPicPr>
          <p:nvPr/>
        </p:nvPicPr>
        <p:blipFill>
          <a:blip r:embed="rId2" cstate="print"/>
          <a:srcRect/>
          <a:stretch>
            <a:fillRect/>
          </a:stretch>
        </p:blipFill>
        <p:spPr bwMode="auto">
          <a:xfrm>
            <a:off x="4114800" y="381000"/>
            <a:ext cx="6275982" cy="3581400"/>
          </a:xfrm>
          <a:prstGeom prst="rect">
            <a:avLst/>
          </a:prstGeom>
          <a:noFill/>
        </p:spPr>
      </p:pic>
      <p:sp>
        <p:nvSpPr>
          <p:cNvPr id="4" name="TextBox 3"/>
          <p:cNvSpPr txBox="1"/>
          <p:nvPr/>
        </p:nvSpPr>
        <p:spPr>
          <a:xfrm>
            <a:off x="4267200" y="228600"/>
            <a:ext cx="5943600" cy="523220"/>
          </a:xfrm>
          <a:prstGeom prst="rect">
            <a:avLst/>
          </a:prstGeom>
          <a:noFill/>
        </p:spPr>
        <p:txBody>
          <a:bodyPr wrap="square" rtlCol="0">
            <a:spAutoFit/>
          </a:bodyPr>
          <a:lstStyle/>
          <a:p>
            <a:r>
              <a:rPr lang="en-US" sz="1400" dirty="0"/>
              <a:t>Main Branches of Latter-day Saints Movement Main branches of the Latter Day Saint movement</a:t>
            </a:r>
          </a:p>
        </p:txBody>
      </p:sp>
      <p:sp>
        <p:nvSpPr>
          <p:cNvPr id="6" name="Rectangle 5"/>
          <p:cNvSpPr/>
          <p:nvPr/>
        </p:nvSpPr>
        <p:spPr>
          <a:xfrm>
            <a:off x="6705600" y="914401"/>
            <a:ext cx="3429000" cy="276999"/>
          </a:xfrm>
          <a:prstGeom prst="rect">
            <a:avLst/>
          </a:prstGeom>
        </p:spPr>
        <p:txBody>
          <a:bodyPr wrap="square">
            <a:spAutoFit/>
          </a:bodyPr>
          <a:lstStyle/>
          <a:p>
            <a:r>
              <a:rPr lang="en-US" sz="1200" dirty="0"/>
              <a:t>The Latter Day Saint movement- William </a:t>
            </a:r>
            <a:r>
              <a:rPr lang="en-US" sz="1200" dirty="0" err="1"/>
              <a:t>Bickerton</a:t>
            </a:r>
            <a:endParaRPr lang="en-US" sz="1200" dirty="0"/>
          </a:p>
        </p:txBody>
      </p:sp>
      <p:sp>
        <p:nvSpPr>
          <p:cNvPr id="7" name="Rectangle 6"/>
          <p:cNvSpPr/>
          <p:nvPr/>
        </p:nvSpPr>
        <p:spPr>
          <a:xfrm>
            <a:off x="5715000" y="1219201"/>
            <a:ext cx="3429000" cy="276999"/>
          </a:xfrm>
          <a:prstGeom prst="rect">
            <a:avLst/>
          </a:prstGeom>
        </p:spPr>
        <p:txBody>
          <a:bodyPr wrap="square">
            <a:spAutoFit/>
          </a:bodyPr>
          <a:lstStyle/>
          <a:p>
            <a:r>
              <a:rPr lang="en-US" sz="1200" dirty="0"/>
              <a:t>Sidney Rigdon “</a:t>
            </a:r>
            <a:r>
              <a:rPr lang="en-US" sz="1200" dirty="0" err="1"/>
              <a:t>Rigdonites</a:t>
            </a:r>
            <a:r>
              <a:rPr lang="en-US" sz="1200" dirty="0"/>
              <a:t>”</a:t>
            </a:r>
          </a:p>
        </p:txBody>
      </p:sp>
      <p:sp>
        <p:nvSpPr>
          <p:cNvPr id="8" name="Rectangle 7"/>
          <p:cNvSpPr/>
          <p:nvPr/>
        </p:nvSpPr>
        <p:spPr>
          <a:xfrm>
            <a:off x="6553200" y="1524001"/>
            <a:ext cx="3429000" cy="276999"/>
          </a:xfrm>
          <a:prstGeom prst="rect">
            <a:avLst/>
          </a:prstGeom>
        </p:spPr>
        <p:txBody>
          <a:bodyPr wrap="square">
            <a:spAutoFit/>
          </a:bodyPr>
          <a:lstStyle/>
          <a:p>
            <a:r>
              <a:rPr lang="en-US" sz="1200" dirty="0" err="1"/>
              <a:t>Grnvill</a:t>
            </a:r>
            <a:r>
              <a:rPr lang="en-US" sz="1200" dirty="0"/>
              <a:t> Hedrick: Church of Christ (Temple Lot)</a:t>
            </a:r>
          </a:p>
        </p:txBody>
      </p:sp>
      <p:sp>
        <p:nvSpPr>
          <p:cNvPr id="9" name="Rectangle 8"/>
          <p:cNvSpPr/>
          <p:nvPr/>
        </p:nvSpPr>
        <p:spPr>
          <a:xfrm>
            <a:off x="6477000" y="1828801"/>
            <a:ext cx="3429000" cy="276999"/>
          </a:xfrm>
          <a:prstGeom prst="rect">
            <a:avLst/>
          </a:prstGeom>
        </p:spPr>
        <p:txBody>
          <a:bodyPr wrap="square">
            <a:spAutoFit/>
          </a:bodyPr>
          <a:lstStyle/>
          <a:p>
            <a:r>
              <a:rPr lang="en-US" sz="1200" dirty="0"/>
              <a:t>Joseph Smith III community of Christ</a:t>
            </a:r>
          </a:p>
        </p:txBody>
      </p:sp>
      <p:sp>
        <p:nvSpPr>
          <p:cNvPr id="10" name="Rectangle 9"/>
          <p:cNvSpPr/>
          <p:nvPr/>
        </p:nvSpPr>
        <p:spPr>
          <a:xfrm>
            <a:off x="6248400" y="2133601"/>
            <a:ext cx="4038600" cy="276999"/>
          </a:xfrm>
          <a:prstGeom prst="rect">
            <a:avLst/>
          </a:prstGeom>
        </p:spPr>
        <p:txBody>
          <a:bodyPr wrap="square">
            <a:spAutoFit/>
          </a:bodyPr>
          <a:lstStyle/>
          <a:p>
            <a:r>
              <a:rPr lang="en-US" sz="1200" dirty="0"/>
              <a:t>James </a:t>
            </a:r>
            <a:r>
              <a:rPr lang="en-US" sz="1200" dirty="0" err="1"/>
              <a:t>Strang</a:t>
            </a:r>
            <a:r>
              <a:rPr lang="en-US" sz="1200" dirty="0"/>
              <a:t>: Church of Jesus Christ of latter Day Saints</a:t>
            </a:r>
          </a:p>
        </p:txBody>
      </p:sp>
      <p:sp>
        <p:nvSpPr>
          <p:cNvPr id="11" name="Rectangle 10"/>
          <p:cNvSpPr/>
          <p:nvPr/>
        </p:nvSpPr>
        <p:spPr>
          <a:xfrm>
            <a:off x="5943600" y="2590801"/>
            <a:ext cx="3429000" cy="461665"/>
          </a:xfrm>
          <a:prstGeom prst="rect">
            <a:avLst/>
          </a:prstGeom>
        </p:spPr>
        <p:txBody>
          <a:bodyPr wrap="square">
            <a:spAutoFit/>
          </a:bodyPr>
          <a:lstStyle/>
          <a:p>
            <a:r>
              <a:rPr lang="en-US" sz="1200" dirty="0"/>
              <a:t>The Church of Jesus Christ of latter-day Saints—Brigham </a:t>
            </a:r>
            <a:r>
              <a:rPr lang="en-US" sz="1200" dirty="0" err="1"/>
              <a:t>Yount</a:t>
            </a:r>
            <a:endParaRPr lang="en-US" sz="1200" dirty="0"/>
          </a:p>
        </p:txBody>
      </p:sp>
      <p:sp>
        <p:nvSpPr>
          <p:cNvPr id="12" name="Rectangle 11"/>
          <p:cNvSpPr/>
          <p:nvPr/>
        </p:nvSpPr>
        <p:spPr>
          <a:xfrm>
            <a:off x="8077200" y="2819401"/>
            <a:ext cx="2590800" cy="430887"/>
          </a:xfrm>
          <a:prstGeom prst="rect">
            <a:avLst/>
          </a:prstGeom>
        </p:spPr>
        <p:txBody>
          <a:bodyPr wrap="square">
            <a:spAutoFit/>
          </a:bodyPr>
          <a:lstStyle/>
          <a:p>
            <a:r>
              <a:rPr lang="en-US" sz="1100" dirty="0"/>
              <a:t>Fundamentalist Church of Jesus Christ of Latter-Day Saints</a:t>
            </a:r>
          </a:p>
        </p:txBody>
      </p:sp>
      <p:graphicFrame>
        <p:nvGraphicFramePr>
          <p:cNvPr id="13" name="Table 12"/>
          <p:cNvGraphicFramePr>
            <a:graphicFrameLocks noGrp="1"/>
          </p:cNvGraphicFramePr>
          <p:nvPr/>
        </p:nvGraphicFramePr>
        <p:xfrm>
          <a:off x="3429000" y="4114800"/>
          <a:ext cx="7010400" cy="2743200"/>
        </p:xfrm>
        <a:graphic>
          <a:graphicData uri="http://schemas.openxmlformats.org/drawingml/2006/table">
            <a:tbl>
              <a:tblPr/>
              <a:tblGrid>
                <a:gridCol w="1121664">
                  <a:extLst>
                    <a:ext uri="{9D8B030D-6E8A-4147-A177-3AD203B41FA5}">
                      <a16:colId xmlns:a16="http://schemas.microsoft.com/office/drawing/2014/main" val="20000"/>
                    </a:ext>
                  </a:extLst>
                </a:gridCol>
                <a:gridCol w="981456">
                  <a:extLst>
                    <a:ext uri="{9D8B030D-6E8A-4147-A177-3AD203B41FA5}">
                      <a16:colId xmlns:a16="http://schemas.microsoft.com/office/drawing/2014/main" val="20001"/>
                    </a:ext>
                  </a:extLst>
                </a:gridCol>
                <a:gridCol w="350520">
                  <a:extLst>
                    <a:ext uri="{9D8B030D-6E8A-4147-A177-3AD203B41FA5}">
                      <a16:colId xmlns:a16="http://schemas.microsoft.com/office/drawing/2014/main" val="20002"/>
                    </a:ext>
                  </a:extLst>
                </a:gridCol>
                <a:gridCol w="1331976">
                  <a:extLst>
                    <a:ext uri="{9D8B030D-6E8A-4147-A177-3AD203B41FA5}">
                      <a16:colId xmlns:a16="http://schemas.microsoft.com/office/drawing/2014/main" val="20003"/>
                    </a:ext>
                  </a:extLst>
                </a:gridCol>
                <a:gridCol w="771144">
                  <a:extLst>
                    <a:ext uri="{9D8B030D-6E8A-4147-A177-3AD203B41FA5}">
                      <a16:colId xmlns:a16="http://schemas.microsoft.com/office/drawing/2014/main" val="20004"/>
                    </a:ext>
                  </a:extLst>
                </a:gridCol>
                <a:gridCol w="2453640">
                  <a:extLst>
                    <a:ext uri="{9D8B030D-6E8A-4147-A177-3AD203B41FA5}">
                      <a16:colId xmlns:a16="http://schemas.microsoft.com/office/drawing/2014/main" val="20005"/>
                    </a:ext>
                  </a:extLst>
                </a:gridCol>
              </a:tblGrid>
              <a:tr h="206431">
                <a:tc>
                  <a:txBody>
                    <a:bodyPr/>
                    <a:lstStyle/>
                    <a:p>
                      <a:pPr algn="ctr"/>
                      <a:r>
                        <a:rPr lang="en-US" sz="700" dirty="0">
                          <a:solidFill>
                            <a:schemeClr val="tx1"/>
                          </a:solidFill>
                        </a:rPr>
                        <a:t>Name</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Organized by</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Date</a:t>
                      </a:r>
                    </a:p>
                  </a:txBody>
                  <a:tcPr marL="34897" marR="76336"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Split off / Continuation of</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Current status</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700">
                          <a:solidFill>
                            <a:schemeClr val="tx1"/>
                          </a:solidFill>
                        </a:rPr>
                        <a:t>Notes</a:t>
                      </a:r>
                    </a:p>
                  </a:txBody>
                  <a:tcPr marL="34897" marR="34897" marT="17448" marB="1744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17530">
                <a:tc>
                  <a:txBody>
                    <a:bodyPr/>
                    <a:lstStyle/>
                    <a:p>
                      <a:pPr algn="ctr"/>
                      <a:r>
                        <a:rPr lang="en-US" sz="700" u="none" strike="noStrike" dirty="0">
                          <a:solidFill>
                            <a:schemeClr val="tx1"/>
                          </a:solidFill>
                        </a:rPr>
                        <a:t>Church of Jesus Christ of the Children of Zion</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dirty="0">
                          <a:solidFill>
                            <a:schemeClr val="tx1"/>
                          </a:solidFill>
                        </a:rPr>
                        <a:t>Sidney Rigdon</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1844</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of Latter Day Saints</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Dissolved by 1847</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Originally also used the name "Church of Christ". Also known as </a:t>
                      </a:r>
                      <a:r>
                        <a:rPr lang="en-US" sz="700" u="none" strike="noStrike" dirty="0" err="1">
                          <a:solidFill>
                            <a:schemeClr val="tx1"/>
                          </a:solidFill>
                        </a:rPr>
                        <a:t>Rigdonites</a:t>
                      </a:r>
                      <a:r>
                        <a:rPr lang="en-US" sz="700" dirty="0">
                          <a:solidFill>
                            <a:schemeClr val="tx1"/>
                          </a:solidFill>
                        </a:rPr>
                        <a: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828629">
                <a:tc>
                  <a:txBody>
                    <a:bodyPr/>
                    <a:lstStyle/>
                    <a:p>
                      <a:pPr algn="ctr"/>
                      <a:r>
                        <a:rPr lang="en-US" sz="700" u="none" strike="noStrike" dirty="0">
                          <a:solidFill>
                            <a:schemeClr val="tx1"/>
                          </a:solidFill>
                        </a:rPr>
                        <a:t>The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u="none" strike="noStrike" dirty="0">
                          <a:solidFill>
                            <a:schemeClr val="tx1"/>
                          </a:solidFill>
                        </a:rPr>
                        <a:t>William </a:t>
                      </a:r>
                      <a:r>
                        <a:rPr lang="en-US" sz="700" u="none" strike="noStrike" dirty="0" err="1">
                          <a:solidFill>
                            <a:schemeClr val="tx1"/>
                          </a:solidFill>
                        </a:rPr>
                        <a:t>Bickerton</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1862</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Organized by former members of the Church of Jesus Christ of the Children of Zion (Rigdonites), by then 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12,136 as of 2007;</a:t>
                      </a:r>
                      <a:r>
                        <a:rPr lang="en-US" sz="700" b="0" i="0" u="none" strike="noStrike" baseline="30000" dirty="0">
                          <a:solidFill>
                            <a:schemeClr val="tx1"/>
                          </a:solidFill>
                        </a:rPr>
                        <a:t> </a:t>
                      </a:r>
                      <a:r>
                        <a:rPr lang="en-US" sz="700" b="0" i="0" u="none" strike="noStrike" baseline="0" dirty="0" err="1">
                          <a:solidFill>
                            <a:schemeClr val="tx1"/>
                          </a:solidFill>
                        </a:rPr>
                        <a:t>headquarted</a:t>
                      </a:r>
                      <a:r>
                        <a:rPr lang="en-US" sz="700" b="0" i="0" u="none" strike="noStrike" baseline="0" dirty="0">
                          <a:solidFill>
                            <a:schemeClr val="tx1"/>
                          </a:solidFill>
                        </a:rPr>
                        <a:t> </a:t>
                      </a:r>
                      <a:r>
                        <a:rPr lang="en-US" sz="700" dirty="0">
                          <a:solidFill>
                            <a:schemeClr val="tx1"/>
                          </a:solidFill>
                        </a:rPr>
                        <a:t>in </a:t>
                      </a:r>
                      <a:r>
                        <a:rPr lang="en-US" sz="700" u="none" strike="noStrike" dirty="0">
                          <a:solidFill>
                            <a:schemeClr val="tx1"/>
                          </a:solidFill>
                        </a:rPr>
                        <a:t>Monongahela, Pennsylvania</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Adherents commonly referred to as </a:t>
                      </a:r>
                      <a:r>
                        <a:rPr lang="en-US" sz="700" u="none" strike="noStrike" dirty="0" err="1">
                          <a:solidFill>
                            <a:schemeClr val="tx1"/>
                          </a:solidFill>
                        </a:rPr>
                        <a:t>Bickertonites</a:t>
                      </a:r>
                      <a:r>
                        <a:rPr lang="en-US" sz="700" dirty="0">
                          <a:solidFill>
                            <a:schemeClr val="tx1"/>
                          </a:solidFill>
                        </a:rPr>
                        <a:t> (church actively opposes use of this term).</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673080">
                <a:tc>
                  <a:txBody>
                    <a:bodyPr/>
                    <a:lstStyle/>
                    <a:p>
                      <a:pPr algn="ctr"/>
                      <a:r>
                        <a:rPr lang="en-US" sz="700" u="none" strike="noStrike" dirty="0">
                          <a:solidFill>
                            <a:schemeClr val="tx1"/>
                          </a:solidFill>
                        </a:rPr>
                        <a:t>Reorganized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dirty="0">
                          <a:solidFill>
                            <a:schemeClr val="tx1"/>
                          </a:solidFill>
                        </a:rPr>
                        <a:t>Half of the </a:t>
                      </a:r>
                      <a:r>
                        <a:rPr lang="en-US" sz="700" u="none" strike="noStrike" dirty="0" err="1">
                          <a:solidFill>
                            <a:schemeClr val="tx1"/>
                          </a:solidFill>
                        </a:rPr>
                        <a:t>Bickertonite</a:t>
                      </a:r>
                      <a:r>
                        <a:rPr lang="en-US" sz="700" u="none" strike="noStrike" dirty="0">
                          <a:solidFill>
                            <a:schemeClr val="tx1"/>
                          </a:solidFill>
                        </a:rPr>
                        <a:t> Quorum of Twelve Apostles</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1907</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(Bickertonite)</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Dispute over nature of life in the </a:t>
                      </a:r>
                      <a:r>
                        <a:rPr lang="en-US" sz="700" u="none" strike="noStrike" dirty="0">
                          <a:solidFill>
                            <a:schemeClr val="tx1"/>
                          </a:solidFill>
                        </a:rPr>
                        <a:t>millennium</a:t>
                      </a:r>
                      <a:r>
                        <a:rPr lang="en-US" sz="700" dirty="0">
                          <a:solidFill>
                            <a:schemeClr val="tx1"/>
                          </a:solidFill>
                        </a:rPr>
                        <a:t> split </a:t>
                      </a:r>
                      <a:r>
                        <a:rPr lang="en-US" sz="700" dirty="0" err="1">
                          <a:solidFill>
                            <a:schemeClr val="tx1"/>
                          </a:solidFill>
                        </a:rPr>
                        <a:t>Bickertonite</a:t>
                      </a:r>
                      <a:r>
                        <a:rPr lang="en-US" sz="700" dirty="0">
                          <a:solidFill>
                            <a:schemeClr val="tx1"/>
                          </a:solidFill>
                        </a:rPr>
                        <a:t> Quorum of the Twelve in two; later merged with the </a:t>
                      </a:r>
                      <a:r>
                        <a:rPr lang="en-US" sz="700" u="none" strike="noStrike" dirty="0">
                          <a:solidFill>
                            <a:schemeClr val="tx1"/>
                          </a:solidFill>
                        </a:rPr>
                        <a:t>Primitive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517530">
                <a:tc>
                  <a:txBody>
                    <a:bodyPr/>
                    <a:lstStyle/>
                    <a:p>
                      <a:pPr algn="ctr"/>
                      <a:r>
                        <a:rPr lang="en-US" sz="700" u="none" strike="noStrike" dirty="0">
                          <a:solidFill>
                            <a:schemeClr val="tx1"/>
                          </a:solidFill>
                        </a:rPr>
                        <a:t>Primitive Church of Jesus Christ (</a:t>
                      </a:r>
                      <a:r>
                        <a:rPr lang="en-US" sz="700" u="none" strike="noStrike" dirty="0" err="1">
                          <a:solidFill>
                            <a:schemeClr val="tx1"/>
                          </a:solidFill>
                        </a:rPr>
                        <a:t>Bickertonite</a:t>
                      </a:r>
                      <a:r>
                        <a:rPr lang="en-US" sz="700" u="none" strike="noStrike" dirty="0">
                          <a:solidFill>
                            <a:schemeClr val="tx1"/>
                          </a:solidFill>
                        </a:rPr>
                        <a:t>)</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700" u="none" strike="noStrike" dirty="0">
                          <a:solidFill>
                            <a:schemeClr val="tx1"/>
                          </a:solidFill>
                        </a:rPr>
                        <a:t>James Caldwell</a:t>
                      </a:r>
                      <a:endParaRPr lang="en-US" sz="700" dirty="0">
                        <a:solidFill>
                          <a:schemeClr val="tx1"/>
                        </a:solidFill>
                      </a:endParaRP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1914</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Church of Jesus Christ (Bickertonite)</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a:solidFill>
                            <a:schemeClr val="tx1"/>
                          </a:solidFill>
                        </a:rPr>
                        <a:t>Defunct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700" dirty="0">
                          <a:solidFill>
                            <a:schemeClr val="tx1"/>
                          </a:solidFill>
                        </a:rPr>
                        <a:t>Rejected the </a:t>
                      </a:r>
                      <a:r>
                        <a:rPr lang="en-US" sz="700" u="none" strike="noStrike" dirty="0">
                          <a:solidFill>
                            <a:schemeClr val="tx1"/>
                          </a:solidFill>
                        </a:rPr>
                        <a:t>First Presidency</a:t>
                      </a:r>
                      <a:r>
                        <a:rPr lang="en-US" sz="700" dirty="0">
                          <a:solidFill>
                            <a:schemeClr val="tx1"/>
                          </a:solidFill>
                        </a:rPr>
                        <a:t> as a valid leadership organization of the church; later merged with </a:t>
                      </a:r>
                      <a:r>
                        <a:rPr lang="en-US" sz="700" dirty="0" err="1">
                          <a:solidFill>
                            <a:schemeClr val="tx1"/>
                          </a:solidFill>
                        </a:rPr>
                        <a:t>the</a:t>
                      </a:r>
                      <a:r>
                        <a:rPr lang="en-US" sz="700" u="none" strike="noStrike" dirty="0" err="1">
                          <a:solidFill>
                            <a:schemeClr val="tx1"/>
                          </a:solidFill>
                        </a:rPr>
                        <a:t>Reorganized</a:t>
                      </a:r>
                      <a:r>
                        <a:rPr lang="en-US" sz="700" u="none" strike="noStrike" dirty="0">
                          <a:solidFill>
                            <a:schemeClr val="tx1"/>
                          </a:solidFill>
                        </a:rPr>
                        <a:t> Church of Jesus Christ (</a:t>
                      </a:r>
                      <a:r>
                        <a:rPr lang="en-US" sz="700" u="none" strike="noStrike" dirty="0" err="1">
                          <a:solidFill>
                            <a:schemeClr val="tx1"/>
                          </a:solidFill>
                        </a:rPr>
                        <a:t>Bickertonites</a:t>
                      </a:r>
                      <a:r>
                        <a:rPr lang="en-US" sz="700" u="none" strike="noStrike" dirty="0">
                          <a:solidFill>
                            <a:schemeClr val="tx1"/>
                          </a:solidFill>
                        </a:rPr>
                        <a:t>)</a:t>
                      </a:r>
                      <a:r>
                        <a:rPr lang="en-US" sz="700" dirty="0">
                          <a:solidFill>
                            <a:schemeClr val="tx1"/>
                          </a:solidFill>
                        </a:rPr>
                        <a:t>.</a:t>
                      </a:r>
                    </a:p>
                  </a:txBody>
                  <a:tcPr marL="34897" marR="34897" marT="17448" marB="17448">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
        <p:nvSpPr>
          <p:cNvPr id="14" name="Rectangle 13"/>
          <p:cNvSpPr/>
          <p:nvPr/>
        </p:nvSpPr>
        <p:spPr>
          <a:xfrm>
            <a:off x="1828800" y="4419601"/>
            <a:ext cx="1371600" cy="2031325"/>
          </a:xfrm>
          <a:prstGeom prst="rect">
            <a:avLst/>
          </a:prstGeom>
        </p:spPr>
        <p:txBody>
          <a:bodyPr wrap="square">
            <a:spAutoFit/>
          </a:bodyPr>
          <a:lstStyle/>
          <a:p>
            <a:r>
              <a:rPr lang="en-US" b="1" dirty="0"/>
              <a:t>Churches tracing their leadership through Rigdon</a:t>
            </a:r>
          </a:p>
          <a:p>
            <a:endParaRPr lang="en-US" b="1" dirty="0"/>
          </a:p>
          <a:p>
            <a:r>
              <a:rPr lang="en-US" b="1" dirty="0"/>
              <a:t>More:</a:t>
            </a:r>
          </a:p>
        </p:txBody>
      </p:sp>
      <p:sp>
        <p:nvSpPr>
          <p:cNvPr id="15" name="Rectangle 14"/>
          <p:cNvSpPr/>
          <p:nvPr/>
        </p:nvSpPr>
        <p:spPr>
          <a:xfrm>
            <a:off x="1676400" y="6427114"/>
            <a:ext cx="1524000" cy="430887"/>
          </a:xfrm>
          <a:prstGeom prst="rect">
            <a:avLst/>
          </a:prstGeom>
        </p:spPr>
        <p:txBody>
          <a:bodyPr wrap="square">
            <a:spAutoFit/>
          </a:bodyPr>
          <a:lstStyle/>
          <a:p>
            <a:r>
              <a:rPr lang="en-US" sz="1100" dirty="0">
                <a:hlinkClick r:id="rId3"/>
              </a:rPr>
              <a:t>http://sidneyrigdon.com/RigHist/RigHist2.htm</a:t>
            </a:r>
            <a:endParaRPr lang="en-US" sz="1100" dirty="0"/>
          </a:p>
        </p:txBody>
      </p:sp>
    </p:spTree>
    <p:extLst>
      <p:ext uri="{BB962C8B-B14F-4D97-AF65-F5344CB8AC3E}">
        <p14:creationId xmlns:p14="http://schemas.microsoft.com/office/powerpoint/2010/main" val="186613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3D483C-F929-4960-921C-31C507CDE983}"/>
              </a:ext>
            </a:extLst>
          </p:cNvPr>
          <p:cNvGrpSpPr/>
          <p:nvPr/>
        </p:nvGrpSpPr>
        <p:grpSpPr>
          <a:xfrm>
            <a:off x="2526890" y="550468"/>
            <a:ext cx="6784258" cy="6007648"/>
            <a:chOff x="6096000" y="-39468"/>
            <a:chExt cx="4670323" cy="4038600"/>
          </a:xfrm>
        </p:grpSpPr>
        <p:pic>
          <p:nvPicPr>
            <p:cNvPr id="18434" name="Picture 2" descr="https://farmingunearthed.files.wordpress.com/2013/06/free-threshing-wheat.png"/>
            <p:cNvPicPr>
              <a:picLocks noChangeAspect="1" noChangeArrowheads="1"/>
            </p:cNvPicPr>
            <p:nvPr/>
          </p:nvPicPr>
          <p:blipFill>
            <a:blip r:embed="rId2" cstate="print"/>
            <a:srcRect/>
            <a:stretch>
              <a:fillRect/>
            </a:stretch>
          </p:blipFill>
          <p:spPr bwMode="auto">
            <a:xfrm>
              <a:off x="6553200" y="609600"/>
              <a:ext cx="3352800" cy="2514600"/>
            </a:xfrm>
            <a:prstGeom prst="rect">
              <a:avLst/>
            </a:prstGeom>
            <a:noFill/>
          </p:spPr>
        </p:pic>
        <p:sp>
          <p:nvSpPr>
            <p:cNvPr id="4" name="Rectangle 3"/>
            <p:cNvSpPr/>
            <p:nvPr/>
          </p:nvSpPr>
          <p:spPr>
            <a:xfrm>
              <a:off x="6096000" y="3352801"/>
              <a:ext cx="4572000" cy="558632"/>
            </a:xfrm>
            <a:prstGeom prst="rect">
              <a:avLst/>
            </a:prstGeom>
          </p:spPr>
          <p:txBody>
            <a:bodyPr>
              <a:spAutoFit/>
            </a:bodyPr>
            <a:lstStyle/>
            <a:p>
              <a:r>
                <a:rPr lang="en-US" sz="1600" dirty="0"/>
                <a:t>When the harvested crops are threshed, hulled wheat grains remain encased in their tightly adhering </a:t>
              </a:r>
              <a:r>
                <a:rPr lang="en-US" sz="1600" dirty="0" err="1"/>
                <a:t>spikelets</a:t>
              </a:r>
              <a:r>
                <a:rPr lang="en-US" sz="1600" dirty="0"/>
                <a:t>, whereas the grains of free-threshing </a:t>
              </a:r>
              <a:r>
                <a:rPr lang="en-US" sz="1600" dirty="0" err="1"/>
                <a:t>wheats</a:t>
              </a:r>
              <a:r>
                <a:rPr lang="en-US" sz="1600" dirty="0"/>
                <a:t> fall free from the chaff immediately upon threshing.</a:t>
              </a:r>
            </a:p>
          </p:txBody>
        </p:sp>
        <p:sp>
          <p:nvSpPr>
            <p:cNvPr id="6" name="Rectangle 5"/>
            <p:cNvSpPr/>
            <p:nvPr/>
          </p:nvSpPr>
          <p:spPr>
            <a:xfrm>
              <a:off x="6118123" y="-39468"/>
              <a:ext cx="4648200" cy="403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0"/>
              <a:ext cx="3886200" cy="369332"/>
            </a:xfrm>
            <a:prstGeom prst="rect">
              <a:avLst/>
            </a:prstGeom>
            <a:noFill/>
          </p:spPr>
          <p:txBody>
            <a:bodyPr wrap="square" rtlCol="0">
              <a:spAutoFit/>
            </a:bodyPr>
            <a:lstStyle/>
            <a:p>
              <a:r>
                <a:rPr lang="en-US" dirty="0"/>
                <a:t>More interesting stuff…</a:t>
              </a:r>
            </a:p>
          </p:txBody>
        </p:sp>
      </p:grpSp>
    </p:spTree>
    <p:extLst>
      <p:ext uri="{BB962C8B-B14F-4D97-AF65-F5344CB8AC3E}">
        <p14:creationId xmlns:p14="http://schemas.microsoft.com/office/powerpoint/2010/main" val="134222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evergreen 2 floral design picture and wallpaper">
            <a:extLst>
              <a:ext uri="{FF2B5EF4-FFF2-40B4-BE49-F238E27FC236}">
                <a16:creationId xmlns:a16="http://schemas.microsoft.com/office/drawing/2014/main" id="{D2A40B79-AC07-47D6-B839-55A7F047C09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0746214" y="6456871"/>
            <a:ext cx="1752600" cy="369332"/>
          </a:xfrm>
          <a:prstGeom prst="rect">
            <a:avLst/>
          </a:prstGeom>
          <a:noFill/>
        </p:spPr>
        <p:txBody>
          <a:bodyPr wrap="square" rtlCol="0">
            <a:spAutoFit/>
          </a:bodyPr>
          <a:lstStyle/>
          <a:p>
            <a:r>
              <a:rPr lang="en-US" dirty="0">
                <a:solidFill>
                  <a:schemeClr val="bg1"/>
                </a:solidFill>
              </a:rPr>
              <a:t>Who’s Who</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Sidney Rigdon</a:t>
            </a:r>
          </a:p>
        </p:txBody>
      </p:sp>
      <p:sp>
        <p:nvSpPr>
          <p:cNvPr id="8" name="TextBox 7"/>
          <p:cNvSpPr txBox="1"/>
          <p:nvPr/>
        </p:nvSpPr>
        <p:spPr>
          <a:xfrm>
            <a:off x="334297" y="1219200"/>
            <a:ext cx="8047703" cy="5078313"/>
          </a:xfrm>
          <a:prstGeom prst="rect">
            <a:avLst/>
          </a:prstGeom>
          <a:noFill/>
        </p:spPr>
        <p:txBody>
          <a:bodyPr wrap="square" rtlCol="0">
            <a:spAutoFit/>
          </a:bodyPr>
          <a:lstStyle/>
          <a:p>
            <a:r>
              <a:rPr lang="en-US" dirty="0">
                <a:solidFill>
                  <a:schemeClr val="bg1"/>
                </a:solidFill>
              </a:rPr>
              <a:t>He was born on February 19, 1793  near St. Clair, Pennsylvania</a:t>
            </a:r>
          </a:p>
          <a:p>
            <a:endParaRPr lang="en-US" dirty="0">
              <a:solidFill>
                <a:schemeClr val="bg1"/>
              </a:solidFill>
            </a:endParaRPr>
          </a:p>
          <a:p>
            <a:r>
              <a:rPr lang="en-US" dirty="0">
                <a:solidFill>
                  <a:schemeClr val="bg1"/>
                </a:solidFill>
              </a:rPr>
              <a:t>He was an accomplished orator, a Baptist minister, and later one of the founders of the </a:t>
            </a:r>
            <a:r>
              <a:rPr lang="en-US" dirty="0" err="1">
                <a:solidFill>
                  <a:schemeClr val="bg1"/>
                </a:solidFill>
              </a:rPr>
              <a:t>Campbellite</a:t>
            </a:r>
            <a:r>
              <a:rPr lang="en-US" dirty="0">
                <a:solidFill>
                  <a:schemeClr val="bg1"/>
                </a:solidFill>
              </a:rPr>
              <a:t> movement. He was a journeyman tanner</a:t>
            </a:r>
          </a:p>
          <a:p>
            <a:endParaRPr lang="en-US" dirty="0">
              <a:solidFill>
                <a:schemeClr val="bg1"/>
              </a:solidFill>
            </a:endParaRPr>
          </a:p>
          <a:p>
            <a:r>
              <a:rPr lang="en-US" dirty="0">
                <a:solidFill>
                  <a:schemeClr val="bg1"/>
                </a:solidFill>
              </a:rPr>
              <a:t>He was well versed in the Bible</a:t>
            </a:r>
          </a:p>
          <a:p>
            <a:endParaRPr lang="en-US" dirty="0">
              <a:solidFill>
                <a:schemeClr val="bg1"/>
              </a:solidFill>
            </a:endParaRPr>
          </a:p>
          <a:p>
            <a:r>
              <a:rPr lang="en-US" dirty="0">
                <a:solidFill>
                  <a:schemeClr val="bg1"/>
                </a:solidFill>
              </a:rPr>
              <a:t>At one point in time he had Parley P. Pratt in his audience, and later Parley P. Pratt introduced him to the Book of Mormon</a:t>
            </a:r>
          </a:p>
          <a:p>
            <a:endParaRPr lang="en-US" dirty="0">
              <a:solidFill>
                <a:schemeClr val="bg1"/>
              </a:solidFill>
            </a:endParaRPr>
          </a:p>
          <a:p>
            <a:r>
              <a:rPr lang="en-US" dirty="0">
                <a:solidFill>
                  <a:schemeClr val="bg1"/>
                </a:solidFill>
              </a:rPr>
              <a:t>He was baptized on November 14, 1830</a:t>
            </a:r>
          </a:p>
          <a:p>
            <a:endParaRPr lang="en-US" dirty="0">
              <a:solidFill>
                <a:schemeClr val="bg1"/>
              </a:solidFill>
            </a:endParaRPr>
          </a:p>
          <a:p>
            <a:r>
              <a:rPr lang="en-US" dirty="0">
                <a:solidFill>
                  <a:schemeClr val="bg1"/>
                </a:solidFill>
              </a:rPr>
              <a:t>He served as a scribe for Joseph Smith who was translating the inspired version of the Bible and participated in several revelations</a:t>
            </a:r>
          </a:p>
          <a:p>
            <a:endParaRPr lang="en-US" dirty="0">
              <a:solidFill>
                <a:schemeClr val="bg1"/>
              </a:solidFill>
            </a:endParaRPr>
          </a:p>
          <a:p>
            <a:r>
              <a:rPr lang="en-US" dirty="0">
                <a:solidFill>
                  <a:schemeClr val="bg1"/>
                </a:solidFill>
              </a:rPr>
              <a:t>He was a spokesman and defender for the cause of Zion</a:t>
            </a:r>
          </a:p>
          <a:p>
            <a:endParaRPr lang="en-US" dirty="0">
              <a:solidFill>
                <a:schemeClr val="bg1"/>
              </a:solidFill>
            </a:endParaRPr>
          </a:p>
          <a:p>
            <a:r>
              <a:rPr lang="en-US" dirty="0">
                <a:solidFill>
                  <a:schemeClr val="bg1"/>
                </a:solidFill>
              </a:rPr>
              <a:t>He suffered persecutions, even tarring and feathering, along with Joseph in 1832</a:t>
            </a:r>
          </a:p>
        </p:txBody>
      </p:sp>
      <p:grpSp>
        <p:nvGrpSpPr>
          <p:cNvPr id="9" name="Group 8"/>
          <p:cNvGrpSpPr/>
          <p:nvPr/>
        </p:nvGrpSpPr>
        <p:grpSpPr>
          <a:xfrm>
            <a:off x="9392543" y="1618565"/>
            <a:ext cx="1788913" cy="4267201"/>
            <a:chOff x="914400" y="1524000"/>
            <a:chExt cx="1788913" cy="4267201"/>
          </a:xfrm>
        </p:grpSpPr>
        <p:sp>
          <p:nvSpPr>
            <p:cNvPr id="10" name="Oval 9"/>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47"/>
            <p:cNvGrpSpPr/>
            <p:nvPr/>
          </p:nvGrpSpPr>
          <p:grpSpPr>
            <a:xfrm>
              <a:off x="1371600" y="2819400"/>
              <a:ext cx="914400" cy="228600"/>
              <a:chOff x="2971800" y="2971800"/>
              <a:chExt cx="914400" cy="228600"/>
            </a:xfrm>
          </p:grpSpPr>
          <p:sp>
            <p:nvSpPr>
              <p:cNvPr id="34" name="Double Wave 3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0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vergreen 2 floral design picture and wallpaper">
            <a:extLst>
              <a:ext uri="{FF2B5EF4-FFF2-40B4-BE49-F238E27FC236}">
                <a16:creationId xmlns:a16="http://schemas.microsoft.com/office/drawing/2014/main" id="{13057FD5-6ED4-4202-A202-294472220A4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1227772" y="1490008"/>
            <a:ext cx="6134528" cy="4893647"/>
          </a:xfrm>
          <a:prstGeom prst="rect">
            <a:avLst/>
          </a:prstGeom>
          <a:noFill/>
        </p:spPr>
        <p:txBody>
          <a:bodyPr wrap="square" rtlCol="0">
            <a:spAutoFit/>
          </a:bodyPr>
          <a:lstStyle/>
          <a:p>
            <a:r>
              <a:rPr lang="en-US" sz="2400" dirty="0">
                <a:solidFill>
                  <a:schemeClr val="bg1"/>
                </a:solidFill>
              </a:rPr>
              <a:t>“God governs by law—wholly, completely, </a:t>
            </a:r>
            <a:r>
              <a:rPr lang="en-US" sz="2400" dirty="0" err="1">
                <a:solidFill>
                  <a:schemeClr val="bg1"/>
                </a:solidFill>
              </a:rPr>
              <a:t>invaryingly</a:t>
            </a:r>
            <a:r>
              <a:rPr lang="en-US" sz="2400" dirty="0">
                <a:solidFill>
                  <a:schemeClr val="bg1"/>
                </a:solidFill>
              </a:rPr>
              <a:t>, and always. He has ordained that identical results always flow from the same causes. </a:t>
            </a:r>
          </a:p>
          <a:p>
            <a:endParaRPr lang="en-US" sz="2400" dirty="0">
              <a:solidFill>
                <a:schemeClr val="bg1"/>
              </a:solidFill>
            </a:endParaRPr>
          </a:p>
          <a:p>
            <a:r>
              <a:rPr lang="en-US" sz="2400" dirty="0">
                <a:solidFill>
                  <a:schemeClr val="bg1"/>
                </a:solidFill>
              </a:rPr>
              <a:t>There is no respect of persons with him, and he is a Being ‘with whom is no variableness, neither shadow of turning.’ ([James] 1:17; D. &amp; C. 3:1–2.) </a:t>
            </a:r>
          </a:p>
          <a:p>
            <a:endParaRPr lang="en-US" sz="2400" dirty="0">
              <a:solidFill>
                <a:schemeClr val="bg1"/>
              </a:solidFill>
            </a:endParaRPr>
          </a:p>
          <a:p>
            <a:r>
              <a:rPr lang="en-US" sz="2400" dirty="0">
                <a:solidFill>
                  <a:schemeClr val="bg1"/>
                </a:solidFill>
              </a:rPr>
              <a:t>Hence, the Lord’s ‘course is </a:t>
            </a:r>
            <a:r>
              <a:rPr lang="en-US" sz="2400" i="1" dirty="0">
                <a:solidFill>
                  <a:schemeClr val="bg1"/>
                </a:solidFill>
              </a:rPr>
              <a:t>one eternal round,</a:t>
            </a:r>
            <a:r>
              <a:rPr lang="en-US" sz="2400" dirty="0">
                <a:solidFill>
                  <a:schemeClr val="bg1"/>
                </a:solidFill>
              </a:rPr>
              <a:t> the same today as yesterday, and forever.’ </a:t>
            </a:r>
            <a:r>
              <a:rPr lang="en-US" dirty="0">
                <a:solidFill>
                  <a:schemeClr val="bg1"/>
                </a:solidFill>
              </a:rPr>
              <a:t>(D. &amp; C. 35:1.)” </a:t>
            </a:r>
            <a:r>
              <a:rPr lang="en-US" sz="1200" dirty="0">
                <a:solidFill>
                  <a:schemeClr val="bg1"/>
                </a:solidFill>
              </a:rPr>
              <a:t>Bruce R. McConkie</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One Eternal Round</a:t>
            </a:r>
          </a:p>
        </p:txBody>
      </p:sp>
      <p:sp>
        <p:nvSpPr>
          <p:cNvPr id="8" name="TextBox 7"/>
          <p:cNvSpPr txBox="1"/>
          <p:nvPr/>
        </p:nvSpPr>
        <p:spPr>
          <a:xfrm>
            <a:off x="147263" y="6481970"/>
            <a:ext cx="1600200" cy="369332"/>
          </a:xfrm>
          <a:prstGeom prst="rect">
            <a:avLst/>
          </a:prstGeom>
          <a:noFill/>
        </p:spPr>
        <p:txBody>
          <a:bodyPr wrap="square" rtlCol="0">
            <a:spAutoFit/>
          </a:bodyPr>
          <a:lstStyle/>
          <a:p>
            <a:r>
              <a:rPr lang="en-US" dirty="0">
                <a:solidFill>
                  <a:schemeClr val="bg1"/>
                </a:solidFill>
              </a:rPr>
              <a:t>D&amp;C 35:1</a:t>
            </a:r>
          </a:p>
        </p:txBody>
      </p:sp>
      <p:pic>
        <p:nvPicPr>
          <p:cNvPr id="3" name="Picture 2">
            <a:extLst>
              <a:ext uri="{FF2B5EF4-FFF2-40B4-BE49-F238E27FC236}">
                <a16:creationId xmlns:a16="http://schemas.microsoft.com/office/drawing/2014/main" id="{6E567999-F644-4D20-84E2-5336AEF8A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538" y="2541735"/>
            <a:ext cx="3867690" cy="4124901"/>
          </a:xfrm>
          <a:prstGeom prst="rect">
            <a:avLst/>
          </a:prstGeom>
        </p:spPr>
      </p:pic>
      <p:pic>
        <p:nvPicPr>
          <p:cNvPr id="11" name="Picture 10">
            <a:extLst>
              <a:ext uri="{FF2B5EF4-FFF2-40B4-BE49-F238E27FC236}">
                <a16:creationId xmlns:a16="http://schemas.microsoft.com/office/drawing/2014/main" id="{7DFDD56B-9674-47AF-A17D-583EA9145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263" y="117909"/>
            <a:ext cx="1141634" cy="1593531"/>
          </a:xfrm>
          <a:prstGeom prst="rect">
            <a:avLst/>
          </a:prstGeom>
        </p:spPr>
      </p:pic>
    </p:spTree>
    <p:extLst>
      <p:ext uri="{BB962C8B-B14F-4D97-AF65-F5344CB8AC3E}">
        <p14:creationId xmlns:p14="http://schemas.microsoft.com/office/powerpoint/2010/main" val="10335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icture 2" descr="evergreen 2 floral design picture and wallpaper">
            <a:extLst>
              <a:ext uri="{FF2B5EF4-FFF2-40B4-BE49-F238E27FC236}">
                <a16:creationId xmlns:a16="http://schemas.microsoft.com/office/drawing/2014/main" id="{58CA80EA-A461-4F65-85D0-D02C6067ED3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466627" y="987513"/>
            <a:ext cx="2895600" cy="646331"/>
          </a:xfrm>
          <a:prstGeom prst="rect">
            <a:avLst/>
          </a:prstGeom>
          <a:solidFill>
            <a:schemeClr val="accent2"/>
          </a:solidFill>
        </p:spPr>
        <p:txBody>
          <a:bodyPr wrap="square" rtlCol="0">
            <a:spAutoFit/>
          </a:bodyPr>
          <a:lstStyle/>
          <a:p>
            <a:r>
              <a:rPr lang="en-US" dirty="0">
                <a:solidFill>
                  <a:srgbClr val="FFFF00"/>
                </a:solidFill>
              </a:rPr>
              <a:t>What does the Lord know about your plan for your life?</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Your Plan for Life</a:t>
            </a:r>
          </a:p>
        </p:txBody>
      </p:sp>
      <p:sp>
        <p:nvSpPr>
          <p:cNvPr id="13" name="TextBox 12"/>
          <p:cNvSpPr txBox="1"/>
          <p:nvPr/>
        </p:nvSpPr>
        <p:spPr>
          <a:xfrm>
            <a:off x="9753600" y="2133600"/>
            <a:ext cx="1828800" cy="369332"/>
          </a:xfrm>
          <a:prstGeom prst="rect">
            <a:avLst/>
          </a:prstGeom>
          <a:noFill/>
        </p:spPr>
        <p:txBody>
          <a:bodyPr wrap="square" rtlCol="0">
            <a:spAutoFit/>
          </a:bodyPr>
          <a:lstStyle/>
          <a:p>
            <a:r>
              <a:rPr lang="en-US" dirty="0">
                <a:solidFill>
                  <a:schemeClr val="bg1"/>
                </a:solidFill>
              </a:rPr>
              <a:t>Death</a:t>
            </a:r>
          </a:p>
        </p:txBody>
      </p:sp>
      <p:grpSp>
        <p:nvGrpSpPr>
          <p:cNvPr id="390" name="Group 389"/>
          <p:cNvGrpSpPr/>
          <p:nvPr/>
        </p:nvGrpSpPr>
        <p:grpSpPr>
          <a:xfrm>
            <a:off x="1524000" y="1066800"/>
            <a:ext cx="9144000" cy="5257800"/>
            <a:chOff x="0" y="1066800"/>
            <a:chExt cx="9144000" cy="5257800"/>
          </a:xfrm>
        </p:grpSpPr>
        <p:sp>
          <p:nvSpPr>
            <p:cNvPr id="7" name="TextBox 6"/>
            <p:cNvSpPr txBox="1"/>
            <p:nvPr/>
          </p:nvSpPr>
          <p:spPr>
            <a:xfrm>
              <a:off x="0" y="2209800"/>
              <a:ext cx="1600200" cy="369332"/>
            </a:xfrm>
            <a:prstGeom prst="rect">
              <a:avLst/>
            </a:prstGeom>
            <a:noFill/>
          </p:spPr>
          <p:txBody>
            <a:bodyPr wrap="square" rtlCol="0">
              <a:spAutoFit/>
            </a:bodyPr>
            <a:lstStyle/>
            <a:p>
              <a:r>
                <a:rPr lang="en-US" dirty="0">
                  <a:solidFill>
                    <a:schemeClr val="bg1"/>
                  </a:solidFill>
                </a:rPr>
                <a:t>Birth</a:t>
              </a:r>
            </a:p>
          </p:txBody>
        </p:sp>
        <p:sp>
          <p:nvSpPr>
            <p:cNvPr id="8" name="TextBox 7"/>
            <p:cNvSpPr txBox="1"/>
            <p:nvPr/>
          </p:nvSpPr>
          <p:spPr>
            <a:xfrm>
              <a:off x="685800" y="1981200"/>
              <a:ext cx="2362200" cy="646331"/>
            </a:xfrm>
            <a:prstGeom prst="rect">
              <a:avLst/>
            </a:prstGeom>
            <a:noFill/>
          </p:spPr>
          <p:txBody>
            <a:bodyPr wrap="square" rtlCol="0">
              <a:spAutoFit/>
            </a:bodyPr>
            <a:lstStyle/>
            <a:p>
              <a:r>
                <a:rPr lang="en-US" dirty="0">
                  <a:solidFill>
                    <a:schemeClr val="bg1"/>
                  </a:solidFill>
                </a:rPr>
                <a:t>Baptism/</a:t>
              </a:r>
            </a:p>
            <a:p>
              <a:r>
                <a:rPr lang="en-US" dirty="0">
                  <a:solidFill>
                    <a:schemeClr val="bg1"/>
                  </a:solidFill>
                </a:rPr>
                <a:t>Ordinations</a:t>
              </a:r>
            </a:p>
          </p:txBody>
        </p:sp>
        <p:sp>
          <p:nvSpPr>
            <p:cNvPr id="9" name="TextBox 8"/>
            <p:cNvSpPr txBox="1"/>
            <p:nvPr/>
          </p:nvSpPr>
          <p:spPr>
            <a:xfrm>
              <a:off x="2286000" y="1676400"/>
              <a:ext cx="1828800" cy="923330"/>
            </a:xfrm>
            <a:prstGeom prst="rect">
              <a:avLst/>
            </a:prstGeom>
            <a:noFill/>
          </p:spPr>
          <p:txBody>
            <a:bodyPr wrap="square" rtlCol="0">
              <a:spAutoFit/>
            </a:bodyPr>
            <a:lstStyle/>
            <a:p>
              <a:r>
                <a:rPr lang="en-US" dirty="0">
                  <a:solidFill>
                    <a:schemeClr val="bg1"/>
                  </a:solidFill>
                </a:rPr>
                <a:t>Priesthood Callings/Young Women Callings</a:t>
              </a:r>
            </a:p>
          </p:txBody>
        </p:sp>
        <p:sp>
          <p:nvSpPr>
            <p:cNvPr id="10" name="TextBox 9"/>
            <p:cNvSpPr txBox="1"/>
            <p:nvPr/>
          </p:nvSpPr>
          <p:spPr>
            <a:xfrm>
              <a:off x="4191000" y="1905000"/>
              <a:ext cx="1981200" cy="646331"/>
            </a:xfrm>
            <a:prstGeom prst="rect">
              <a:avLst/>
            </a:prstGeom>
            <a:noFill/>
          </p:spPr>
          <p:txBody>
            <a:bodyPr wrap="square" rtlCol="0">
              <a:spAutoFit/>
            </a:bodyPr>
            <a:lstStyle/>
            <a:p>
              <a:r>
                <a:rPr lang="en-US" dirty="0">
                  <a:solidFill>
                    <a:schemeClr val="bg1"/>
                  </a:solidFill>
                </a:rPr>
                <a:t>Education/</a:t>
              </a:r>
            </a:p>
            <a:p>
              <a:r>
                <a:rPr lang="en-US" dirty="0">
                  <a:solidFill>
                    <a:schemeClr val="bg1"/>
                  </a:solidFill>
                </a:rPr>
                <a:t>Mission</a:t>
              </a:r>
            </a:p>
          </p:txBody>
        </p:sp>
        <p:sp>
          <p:nvSpPr>
            <p:cNvPr id="11" name="TextBox 10"/>
            <p:cNvSpPr txBox="1"/>
            <p:nvPr/>
          </p:nvSpPr>
          <p:spPr>
            <a:xfrm>
              <a:off x="5638800" y="2133600"/>
              <a:ext cx="1828800" cy="369332"/>
            </a:xfrm>
            <a:prstGeom prst="rect">
              <a:avLst/>
            </a:prstGeom>
            <a:noFill/>
          </p:spPr>
          <p:txBody>
            <a:bodyPr wrap="square" rtlCol="0">
              <a:spAutoFit/>
            </a:bodyPr>
            <a:lstStyle/>
            <a:p>
              <a:r>
                <a:rPr lang="en-US" dirty="0">
                  <a:solidFill>
                    <a:schemeClr val="bg1"/>
                  </a:solidFill>
                </a:rPr>
                <a:t>Marriage</a:t>
              </a:r>
            </a:p>
          </p:txBody>
        </p:sp>
        <p:sp>
          <p:nvSpPr>
            <p:cNvPr id="12" name="TextBox 11"/>
            <p:cNvSpPr txBox="1"/>
            <p:nvPr/>
          </p:nvSpPr>
          <p:spPr>
            <a:xfrm>
              <a:off x="6705600" y="2133600"/>
              <a:ext cx="1828800" cy="369332"/>
            </a:xfrm>
            <a:prstGeom prst="rect">
              <a:avLst/>
            </a:prstGeom>
            <a:noFill/>
          </p:spPr>
          <p:txBody>
            <a:bodyPr wrap="square" rtlCol="0">
              <a:spAutoFit/>
            </a:bodyPr>
            <a:lstStyle/>
            <a:p>
              <a:r>
                <a:rPr lang="en-US" dirty="0">
                  <a:solidFill>
                    <a:schemeClr val="bg1"/>
                  </a:solidFill>
                </a:rPr>
                <a:t>Jobs/Family</a:t>
              </a:r>
            </a:p>
          </p:txBody>
        </p:sp>
        <p:cxnSp>
          <p:nvCxnSpPr>
            <p:cNvPr id="15" name="Straight Connector 14"/>
            <p:cNvCxnSpPr/>
            <p:nvPr/>
          </p:nvCxnSpPr>
          <p:spPr>
            <a:xfrm>
              <a:off x="0" y="2590800"/>
              <a:ext cx="914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9200" y="2590800"/>
              <a:ext cx="0" cy="2438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2590800"/>
              <a:ext cx="0" cy="16764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3914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10600" y="2590800"/>
              <a:ext cx="0" cy="990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93"/>
            <p:cNvGrpSpPr/>
            <p:nvPr/>
          </p:nvGrpSpPr>
          <p:grpSpPr>
            <a:xfrm rot="5400000">
              <a:off x="163124" y="3570676"/>
              <a:ext cx="610805" cy="937054"/>
              <a:chOff x="1219200" y="1371600"/>
              <a:chExt cx="1676400" cy="2286000"/>
            </a:xfrm>
          </p:grpSpPr>
          <p:sp>
            <p:nvSpPr>
              <p:cNvPr id="28" name="Oval 27"/>
              <p:cNvSpPr/>
              <p:nvPr/>
            </p:nvSpPr>
            <p:spPr>
              <a:xfrm rot="19638581">
                <a:off x="1295400" y="1371600"/>
                <a:ext cx="1600200" cy="22860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71600" y="1752600"/>
                <a:ext cx="9144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19132349">
                <a:off x="1219200" y="1828800"/>
                <a:ext cx="762000" cy="304800"/>
              </a:xfrm>
              <a:prstGeom prst="cloud">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148584">
                <a:off x="1960450" y="2387289"/>
                <a:ext cx="258094"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368391">
                <a:off x="1448079" y="2465277"/>
                <a:ext cx="240166" cy="4797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33600" y="2133600"/>
                <a:ext cx="228600" cy="4218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33600" y="2438400"/>
                <a:ext cx="152400" cy="152400"/>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038600" y="3581400"/>
              <a:ext cx="1201775" cy="1461470"/>
              <a:chOff x="2667000" y="3200400"/>
              <a:chExt cx="2344775" cy="2851465"/>
            </a:xfrm>
          </p:grpSpPr>
          <p:grpSp>
            <p:nvGrpSpPr>
              <p:cNvPr id="36" name="Group 324"/>
              <p:cNvGrpSpPr/>
              <p:nvPr/>
            </p:nvGrpSpPr>
            <p:grpSpPr>
              <a:xfrm>
                <a:off x="3733800" y="3200400"/>
                <a:ext cx="1277975" cy="2699065"/>
                <a:chOff x="4191000" y="3276600"/>
                <a:chExt cx="1277975" cy="2699065"/>
              </a:xfrm>
            </p:grpSpPr>
            <p:sp>
              <p:nvSpPr>
                <p:cNvPr id="69" name="Oval 68"/>
                <p:cNvSpPr/>
                <p:nvPr/>
              </p:nvSpPr>
              <p:spPr>
                <a:xfrm rot="1744993" flipH="1">
                  <a:off x="4564797" y="5520794"/>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266709" flipH="1">
                  <a:off x="4976041" y="5496197"/>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542654" flipH="1">
                  <a:off x="4230524" y="4687561"/>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200179" flipH="1">
                  <a:off x="4335284" y="4074607"/>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88851" flipH="1">
                  <a:off x="5036044" y="3999783"/>
                  <a:ext cx="303512" cy="753775"/>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flipH="1">
                  <a:off x="4530452" y="4158070"/>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p:cNvSpPr/>
                <p:nvPr/>
              </p:nvSpPr>
              <p:spPr>
                <a:xfrm rot="3035262" flipH="1">
                  <a:off x="4428801" y="4067994"/>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arallelogram 77"/>
                <p:cNvSpPr/>
                <p:nvPr/>
              </p:nvSpPr>
              <p:spPr>
                <a:xfrm rot="18806754">
                  <a:off x="4798107" y="4065259"/>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4537900" y="3361434"/>
                  <a:ext cx="567500"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3"/>
                <p:cNvGrpSpPr/>
                <p:nvPr/>
              </p:nvGrpSpPr>
              <p:grpSpPr>
                <a:xfrm flipH="1">
                  <a:off x="4724400" y="4191000"/>
                  <a:ext cx="209266" cy="554259"/>
                  <a:chOff x="1463040" y="844062"/>
                  <a:chExt cx="685800" cy="1957755"/>
                </a:xfrm>
                <a:solidFill>
                  <a:srgbClr val="C00000"/>
                </a:solidFill>
              </p:grpSpPr>
              <p:sp>
                <p:nvSpPr>
                  <p:cNvPr id="95" name="Pentagon 94"/>
                  <p:cNvSpPr/>
                  <p:nvPr/>
                </p:nvSpPr>
                <p:spPr>
                  <a:xfrm rot="5400000">
                    <a:off x="1104900" y="1925516"/>
                    <a:ext cx="1371600" cy="381001"/>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1463040" y="844062"/>
                    <a:ext cx="685800" cy="908538"/>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rapezoid 80"/>
                <p:cNvSpPr/>
                <p:nvPr/>
              </p:nvSpPr>
              <p:spPr>
                <a:xfrm flipH="1">
                  <a:off x="4530452" y="4885434"/>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777724" flipH="1">
                  <a:off x="4191000" y="4760278"/>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H="1">
                  <a:off x="4926106" y="4347882"/>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4495800" y="3276600"/>
                  <a:ext cx="609600" cy="381000"/>
                </a:xfrm>
                <a:prstGeom prst="clou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316"/>
                <p:cNvGrpSpPr/>
                <p:nvPr/>
              </p:nvGrpSpPr>
              <p:grpSpPr>
                <a:xfrm>
                  <a:off x="4876800" y="4343400"/>
                  <a:ext cx="480896" cy="1224097"/>
                  <a:chOff x="2819400" y="3657600"/>
                  <a:chExt cx="1827405" cy="4260910"/>
                </a:xfrm>
              </p:grpSpPr>
              <p:sp>
                <p:nvSpPr>
                  <p:cNvPr id="90" name="TextBox 89"/>
                  <p:cNvSpPr txBox="1"/>
                  <p:nvPr/>
                </p:nvSpPr>
                <p:spPr>
                  <a:xfrm>
                    <a:off x="3277180" y="5410197"/>
                    <a:ext cx="1369625" cy="2508313"/>
                  </a:xfrm>
                  <a:prstGeom prst="rect">
                    <a:avLst/>
                  </a:prstGeom>
                  <a:noFill/>
                  <a:ln w="12700">
                    <a:solidFill>
                      <a:schemeClr val="tx1"/>
                    </a:solidFill>
                  </a:ln>
                </p:spPr>
                <p:txBody>
                  <a:bodyPr wrap="none" rtlCol="0">
                    <a:spAutoFit/>
                  </a:bodyPr>
                  <a:lstStyle/>
                  <a:p>
                    <a:pPr algn="ctr"/>
                    <a:endParaRPr lang="en-US" dirty="0">
                      <a:latin typeface="Comic Sans MS" pitchFamily="66" charset="0"/>
                    </a:endParaRPr>
                  </a:p>
                </p:txBody>
              </p:sp>
              <p:sp>
                <p:nvSpPr>
                  <p:cNvPr id="91" name="Rectangle 90"/>
                  <p:cNvSpPr/>
                  <p:nvPr/>
                </p:nvSpPr>
                <p:spPr>
                  <a:xfrm>
                    <a:off x="2819400" y="3730770"/>
                    <a:ext cx="14478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71800" y="3733799"/>
                    <a:ext cx="1219200" cy="18993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819400" y="3657600"/>
                    <a:ext cx="12192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94" name="Rectangle 93"/>
                  <p:cNvSpPr/>
                  <p:nvPr/>
                </p:nvSpPr>
                <p:spPr>
                  <a:xfrm>
                    <a:off x="2819400" y="3657600"/>
                    <a:ext cx="152400" cy="1975592"/>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18513623" flipH="1">
                  <a:off x="4982709" y="4437223"/>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513623" flipH="1">
                  <a:off x="5159753" y="4591261"/>
                  <a:ext cx="333336" cy="28510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7019235" flipH="1">
                  <a:off x="4969525" y="4606240"/>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513623" flipH="1" flipV="1">
                  <a:off x="5210840" y="4555125"/>
                  <a:ext cx="214167" cy="12960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93"/>
              <p:cNvGrpSpPr/>
              <p:nvPr/>
            </p:nvGrpSpPr>
            <p:grpSpPr>
              <a:xfrm>
                <a:off x="2971800" y="3352800"/>
                <a:ext cx="1207618" cy="2699065"/>
                <a:chOff x="2637034" y="3115566"/>
                <a:chExt cx="1360018" cy="2699065"/>
              </a:xfrm>
            </p:grpSpPr>
            <p:sp>
              <p:nvSpPr>
                <p:cNvPr id="48" name="Oval 47"/>
                <p:cNvSpPr/>
                <p:nvPr/>
              </p:nvSpPr>
              <p:spPr>
                <a:xfrm rot="19855007">
                  <a:off x="3380833" y="5359760"/>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333291">
                  <a:off x="2969589" y="5335163"/>
                  <a:ext cx="242422" cy="4548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057346">
                  <a:off x="3728928" y="4526527"/>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8896">
                  <a:off x="2667000" y="4495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399821">
                  <a:off x="3554272" y="3913573"/>
                  <a:ext cx="298496" cy="785072"/>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511149">
                  <a:off x="2830728" y="3834780"/>
                  <a:ext cx="303512" cy="83728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3048000" y="3997036"/>
                  <a:ext cx="609600" cy="955964"/>
                </a:xfrm>
                <a:prstGeom prst="trapezoid">
                  <a:avLst>
                    <a:gd name="adj" fmla="val 12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p:cNvSpPr/>
                <p:nvPr/>
              </p:nvSpPr>
              <p:spPr>
                <a:xfrm rot="18564738">
                  <a:off x="3339330" y="3906960"/>
                  <a:ext cx="419921" cy="156346"/>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p:cNvSpPr/>
                <p:nvPr/>
              </p:nvSpPr>
              <p:spPr>
                <a:xfrm rot="2793246" flipH="1">
                  <a:off x="2985814" y="3895260"/>
                  <a:ext cx="431026" cy="1586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056914" y="3200400"/>
                  <a:ext cx="593238" cy="7966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3"/>
                <p:cNvGrpSpPr/>
                <p:nvPr/>
              </p:nvGrpSpPr>
              <p:grpSpPr>
                <a:xfrm>
                  <a:off x="3219734" y="4026977"/>
                  <a:ext cx="209266" cy="554259"/>
                  <a:chOff x="1463040" y="844062"/>
                  <a:chExt cx="685800" cy="1957755"/>
                </a:xfrm>
              </p:grpSpPr>
              <p:sp>
                <p:nvSpPr>
                  <p:cNvPr id="67" name="Pentagon 66"/>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rapezoid 60"/>
                <p:cNvSpPr/>
                <p:nvPr/>
              </p:nvSpPr>
              <p:spPr>
                <a:xfrm>
                  <a:off x="3048000" y="4724400"/>
                  <a:ext cx="609600" cy="228600"/>
                </a:xfrm>
                <a:prstGeom prst="trapezoid">
                  <a:avLst>
                    <a:gd name="adj" fmla="val 1299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511149">
                  <a:off x="2637034" y="4545996"/>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822276">
                  <a:off x="3654732" y="4599244"/>
                  <a:ext cx="342320" cy="146300"/>
                </a:xfrm>
                <a:prstGeom prst="trapezoid">
                  <a:avLst>
                    <a:gd name="adj" fmla="val 1872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29000" y="4191000"/>
                  <a:ext cx="152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9606458">
                  <a:off x="2944022" y="3115566"/>
                  <a:ext cx="461244" cy="365503"/>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3437613">
                  <a:off x="3293432" y="3228121"/>
                  <a:ext cx="383223" cy="249356"/>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26"/>
              <p:cNvGrpSpPr/>
              <p:nvPr/>
            </p:nvGrpSpPr>
            <p:grpSpPr>
              <a:xfrm>
                <a:off x="2667000" y="4953000"/>
                <a:ext cx="609600" cy="914400"/>
                <a:chOff x="2743200" y="938270"/>
                <a:chExt cx="4827770" cy="5081530"/>
              </a:xfrm>
            </p:grpSpPr>
            <p:sp>
              <p:nvSpPr>
                <p:cNvPr id="40" name="Block Arc 39"/>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lowchart: Delay 41"/>
                <p:cNvSpPr/>
                <p:nvPr/>
              </p:nvSpPr>
              <p:spPr>
                <a:xfrm rot="16200000">
                  <a:off x="2590800" y="1676400"/>
                  <a:ext cx="4876800" cy="3810000"/>
                </a:xfrm>
                <a:prstGeom prst="flowChartDelay">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6200000">
                  <a:off x="2057400" y="1828800"/>
                  <a:ext cx="4876800" cy="3505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581400" y="2057400"/>
                  <a:ext cx="1676400" cy="6096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5" name="Rounded Rectangle 44"/>
                <p:cNvSpPr/>
                <p:nvPr/>
              </p:nvSpPr>
              <p:spPr>
                <a:xfrm>
                  <a:off x="2971800" y="4038600"/>
                  <a:ext cx="2971800" cy="1981200"/>
                </a:xfrm>
                <a:prstGeom prst="round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971800" y="4419600"/>
                  <a:ext cx="2971800" cy="152400"/>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791200" y="4495800"/>
                  <a:ext cx="228600" cy="457200"/>
                </a:xfrm>
                <a:prstGeom prst="ellips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20057346">
                <a:off x="3059926" y="4965727"/>
                <a:ext cx="88662" cy="1314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4"/>
            <p:cNvGrpSpPr>
              <a:grpSpLocks/>
            </p:cNvGrpSpPr>
            <p:nvPr/>
          </p:nvGrpSpPr>
          <p:grpSpPr bwMode="auto">
            <a:xfrm>
              <a:off x="4114800" y="1143000"/>
              <a:ext cx="1386399" cy="1271588"/>
              <a:chOff x="5791200" y="1828800"/>
              <a:chExt cx="3048000" cy="2796125"/>
            </a:xfrm>
          </p:grpSpPr>
          <p:sp>
            <p:nvSpPr>
              <p:cNvPr id="98" name="Diamond 97"/>
              <p:cNvSpPr/>
              <p:nvPr/>
            </p:nvSpPr>
            <p:spPr>
              <a:xfrm>
                <a:off x="5791200" y="1828800"/>
                <a:ext cx="3048000" cy="1219434"/>
              </a:xfrm>
              <a:prstGeom prst="diamond">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lowchart: Direct Access Storage 98"/>
              <p:cNvSpPr/>
              <p:nvPr/>
            </p:nvSpPr>
            <p:spPr>
              <a:xfrm rot="5400000">
                <a:off x="6991288" y="2000429"/>
                <a:ext cx="647824" cy="1524000"/>
              </a:xfrm>
              <a:prstGeom prst="flowChartMagneticDrum">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0" name="Group 13"/>
              <p:cNvGrpSpPr>
                <a:grpSpLocks/>
              </p:cNvGrpSpPr>
              <p:nvPr/>
            </p:nvGrpSpPr>
            <p:grpSpPr bwMode="auto">
              <a:xfrm>
                <a:off x="8001000" y="2057400"/>
                <a:ext cx="691777" cy="2567525"/>
                <a:chOff x="7022353" y="3680875"/>
                <a:chExt cx="691777" cy="2567525"/>
              </a:xfrm>
            </p:grpSpPr>
            <p:sp>
              <p:nvSpPr>
                <p:cNvPr id="101" name="Freeform 5"/>
                <p:cNvSpPr/>
                <p:nvPr/>
              </p:nvSpPr>
              <p:spPr>
                <a:xfrm>
                  <a:off x="7022353" y="3680919"/>
                  <a:ext cx="598488" cy="900286"/>
                </a:xfrm>
                <a:custGeom>
                  <a:avLst/>
                  <a:gdLst>
                    <a:gd name="connsiteX0" fmla="*/ 23906 w 597916"/>
                    <a:gd name="connsiteY0" fmla="*/ 21549 h 900090"/>
                    <a:gd name="connsiteX1" fmla="*/ 149412 w 597916"/>
                    <a:gd name="connsiteY1" fmla="*/ 21549 h 900090"/>
                    <a:gd name="connsiteX2" fmla="*/ 203200 w 597916"/>
                    <a:gd name="connsiteY2" fmla="*/ 39478 h 900090"/>
                    <a:gd name="connsiteX3" fmla="*/ 230094 w 597916"/>
                    <a:gd name="connsiteY3" fmla="*/ 66372 h 900090"/>
                    <a:gd name="connsiteX4" fmla="*/ 274918 w 597916"/>
                    <a:gd name="connsiteY4" fmla="*/ 102231 h 900090"/>
                    <a:gd name="connsiteX5" fmla="*/ 283882 w 597916"/>
                    <a:gd name="connsiteY5" fmla="*/ 129125 h 900090"/>
                    <a:gd name="connsiteX6" fmla="*/ 319741 w 597916"/>
                    <a:gd name="connsiteY6" fmla="*/ 164984 h 900090"/>
                    <a:gd name="connsiteX7" fmla="*/ 337671 w 597916"/>
                    <a:gd name="connsiteY7" fmla="*/ 191878 h 900090"/>
                    <a:gd name="connsiteX8" fmla="*/ 364565 w 597916"/>
                    <a:gd name="connsiteY8" fmla="*/ 245666 h 900090"/>
                    <a:gd name="connsiteX9" fmla="*/ 391459 w 597916"/>
                    <a:gd name="connsiteY9" fmla="*/ 290490 h 900090"/>
                    <a:gd name="connsiteX10" fmla="*/ 418353 w 597916"/>
                    <a:gd name="connsiteY10" fmla="*/ 371172 h 900090"/>
                    <a:gd name="connsiteX11" fmla="*/ 427318 w 597916"/>
                    <a:gd name="connsiteY11" fmla="*/ 398066 h 900090"/>
                    <a:gd name="connsiteX12" fmla="*/ 436282 w 597916"/>
                    <a:gd name="connsiteY12" fmla="*/ 424960 h 900090"/>
                    <a:gd name="connsiteX13" fmla="*/ 436282 w 597916"/>
                    <a:gd name="connsiteY13" fmla="*/ 819407 h 900090"/>
                    <a:gd name="connsiteX14" fmla="*/ 463176 w 597916"/>
                    <a:gd name="connsiteY14" fmla="*/ 873196 h 900090"/>
                    <a:gd name="connsiteX15" fmla="*/ 481106 w 597916"/>
                    <a:gd name="connsiteY15" fmla="*/ 891125 h 900090"/>
                    <a:gd name="connsiteX16" fmla="*/ 508000 w 597916"/>
                    <a:gd name="connsiteY16" fmla="*/ 900090 h 900090"/>
                    <a:gd name="connsiteX17" fmla="*/ 561788 w 597916"/>
                    <a:gd name="connsiteY17" fmla="*/ 882160 h 900090"/>
                    <a:gd name="connsiteX18" fmla="*/ 579718 w 597916"/>
                    <a:gd name="connsiteY18" fmla="*/ 828372 h 900090"/>
                    <a:gd name="connsiteX19" fmla="*/ 579718 w 597916"/>
                    <a:gd name="connsiteY19" fmla="*/ 586325 h 900090"/>
                    <a:gd name="connsiteX20" fmla="*/ 561788 w 597916"/>
                    <a:gd name="connsiteY20" fmla="*/ 505643 h 900090"/>
                    <a:gd name="connsiteX21" fmla="*/ 552823 w 597916"/>
                    <a:gd name="connsiteY21" fmla="*/ 299454 h 900090"/>
                    <a:gd name="connsiteX22" fmla="*/ 525929 w 597916"/>
                    <a:gd name="connsiteY22" fmla="*/ 200843 h 900090"/>
                    <a:gd name="connsiteX23" fmla="*/ 516965 w 597916"/>
                    <a:gd name="connsiteY23" fmla="*/ 173949 h 900090"/>
                    <a:gd name="connsiteX24" fmla="*/ 472141 w 597916"/>
                    <a:gd name="connsiteY24" fmla="*/ 129125 h 900090"/>
                    <a:gd name="connsiteX25" fmla="*/ 427318 w 597916"/>
                    <a:gd name="connsiteY25" fmla="*/ 84301 h 900090"/>
                    <a:gd name="connsiteX26" fmla="*/ 382494 w 597916"/>
                    <a:gd name="connsiteY26" fmla="*/ 48443 h 900090"/>
                    <a:gd name="connsiteX27" fmla="*/ 355600 w 597916"/>
                    <a:gd name="connsiteY27" fmla="*/ 39478 h 900090"/>
                    <a:gd name="connsiteX28" fmla="*/ 292847 w 597916"/>
                    <a:gd name="connsiteY28" fmla="*/ 12584 h 900090"/>
                    <a:gd name="connsiteX29" fmla="*/ 23906 w 597916"/>
                    <a:gd name="connsiteY29" fmla="*/ 21549 h 90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7916" h="900090">
                      <a:moveTo>
                        <a:pt x="23906" y="21549"/>
                      </a:moveTo>
                      <a:cubicBezTo>
                        <a:pt x="0" y="23043"/>
                        <a:pt x="59518" y="5685"/>
                        <a:pt x="149412" y="21549"/>
                      </a:cubicBezTo>
                      <a:cubicBezTo>
                        <a:pt x="168024" y="24833"/>
                        <a:pt x="203200" y="39478"/>
                        <a:pt x="203200" y="39478"/>
                      </a:cubicBezTo>
                      <a:cubicBezTo>
                        <a:pt x="212165" y="48443"/>
                        <a:pt x="220354" y="58256"/>
                        <a:pt x="230094" y="66372"/>
                      </a:cubicBezTo>
                      <a:cubicBezTo>
                        <a:pt x="297948" y="122916"/>
                        <a:pt x="222754" y="50067"/>
                        <a:pt x="274918" y="102231"/>
                      </a:cubicBezTo>
                      <a:cubicBezTo>
                        <a:pt x="277906" y="111196"/>
                        <a:pt x="278390" y="121436"/>
                        <a:pt x="283882" y="129125"/>
                      </a:cubicBezTo>
                      <a:cubicBezTo>
                        <a:pt x="293707" y="142880"/>
                        <a:pt x="310364" y="150919"/>
                        <a:pt x="319741" y="164984"/>
                      </a:cubicBezTo>
                      <a:lnTo>
                        <a:pt x="337671" y="191878"/>
                      </a:lnTo>
                      <a:cubicBezTo>
                        <a:pt x="360202" y="259476"/>
                        <a:pt x="329809" y="176153"/>
                        <a:pt x="364565" y="245666"/>
                      </a:cubicBezTo>
                      <a:cubicBezTo>
                        <a:pt x="387841" y="292218"/>
                        <a:pt x="356436" y="255467"/>
                        <a:pt x="391459" y="290490"/>
                      </a:cubicBezTo>
                      <a:lnTo>
                        <a:pt x="418353" y="371172"/>
                      </a:lnTo>
                      <a:lnTo>
                        <a:pt x="427318" y="398066"/>
                      </a:lnTo>
                      <a:lnTo>
                        <a:pt x="436282" y="424960"/>
                      </a:lnTo>
                      <a:cubicBezTo>
                        <a:pt x="423835" y="611685"/>
                        <a:pt x="421361" y="580670"/>
                        <a:pt x="436282" y="819407"/>
                      </a:cubicBezTo>
                      <a:cubicBezTo>
                        <a:pt x="437405" y="837379"/>
                        <a:pt x="452832" y="860265"/>
                        <a:pt x="463176" y="873196"/>
                      </a:cubicBezTo>
                      <a:cubicBezTo>
                        <a:pt x="468456" y="879796"/>
                        <a:pt x="473858" y="886777"/>
                        <a:pt x="481106" y="891125"/>
                      </a:cubicBezTo>
                      <a:cubicBezTo>
                        <a:pt x="489209" y="895987"/>
                        <a:pt x="499035" y="897102"/>
                        <a:pt x="508000" y="900090"/>
                      </a:cubicBezTo>
                      <a:cubicBezTo>
                        <a:pt x="525929" y="894113"/>
                        <a:pt x="555811" y="900089"/>
                        <a:pt x="561788" y="882160"/>
                      </a:cubicBezTo>
                      <a:lnTo>
                        <a:pt x="579718" y="828372"/>
                      </a:lnTo>
                      <a:cubicBezTo>
                        <a:pt x="597916" y="719178"/>
                        <a:pt x="593327" y="770054"/>
                        <a:pt x="579718" y="586325"/>
                      </a:cubicBezTo>
                      <a:cubicBezTo>
                        <a:pt x="576713" y="545756"/>
                        <a:pt x="572595" y="538063"/>
                        <a:pt x="561788" y="505643"/>
                      </a:cubicBezTo>
                      <a:cubicBezTo>
                        <a:pt x="558800" y="436913"/>
                        <a:pt x="557724" y="368074"/>
                        <a:pt x="552823" y="299454"/>
                      </a:cubicBezTo>
                      <a:cubicBezTo>
                        <a:pt x="550519" y="267195"/>
                        <a:pt x="535820" y="230515"/>
                        <a:pt x="525929" y="200843"/>
                      </a:cubicBezTo>
                      <a:cubicBezTo>
                        <a:pt x="522941" y="191878"/>
                        <a:pt x="523647" y="180631"/>
                        <a:pt x="516965" y="173949"/>
                      </a:cubicBezTo>
                      <a:lnTo>
                        <a:pt x="472141" y="129125"/>
                      </a:lnTo>
                      <a:lnTo>
                        <a:pt x="427318" y="84301"/>
                      </a:lnTo>
                      <a:cubicBezTo>
                        <a:pt x="410643" y="67626"/>
                        <a:pt x="405109" y="59750"/>
                        <a:pt x="382494" y="48443"/>
                      </a:cubicBezTo>
                      <a:cubicBezTo>
                        <a:pt x="374042" y="44217"/>
                        <a:pt x="364286" y="43200"/>
                        <a:pt x="355600" y="39478"/>
                      </a:cubicBezTo>
                      <a:cubicBezTo>
                        <a:pt x="339934" y="32764"/>
                        <a:pt x="312164" y="14857"/>
                        <a:pt x="292847" y="12584"/>
                      </a:cubicBezTo>
                      <a:cubicBezTo>
                        <a:pt x="185883" y="0"/>
                        <a:pt x="47812" y="20055"/>
                        <a:pt x="23906" y="21549"/>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7468441" y="4495463"/>
                  <a:ext cx="152400" cy="152429"/>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ounded Rectangle 102"/>
                <p:cNvSpPr/>
                <p:nvPr/>
              </p:nvSpPr>
              <p:spPr>
                <a:xfrm>
                  <a:off x="7495428" y="4647893"/>
                  <a:ext cx="125413" cy="228644"/>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Freeform 103"/>
                <p:cNvSpPr/>
                <p:nvPr/>
              </p:nvSpPr>
              <p:spPr>
                <a:xfrm>
                  <a:off x="7495428" y="4886063"/>
                  <a:ext cx="169863"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5" name="Freeform 104"/>
                <p:cNvSpPr/>
                <p:nvPr/>
              </p:nvSpPr>
              <p:spPr>
                <a:xfrm>
                  <a:off x="75446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6" name="Freeform 105"/>
                <p:cNvSpPr/>
                <p:nvPr/>
              </p:nvSpPr>
              <p:spPr>
                <a:xfrm>
                  <a:off x="7468441" y="4876537"/>
                  <a:ext cx="228600" cy="1371863"/>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7" name="Freeform 106"/>
                <p:cNvSpPr/>
                <p:nvPr/>
              </p:nvSpPr>
              <p:spPr>
                <a:xfrm>
                  <a:off x="74684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8" name="Freeform 107"/>
                <p:cNvSpPr/>
                <p:nvPr/>
              </p:nvSpPr>
              <p:spPr>
                <a:xfrm>
                  <a:off x="7544641" y="4876537"/>
                  <a:ext cx="169862" cy="1248015"/>
                </a:xfrm>
                <a:custGeom>
                  <a:avLst/>
                  <a:gdLst>
                    <a:gd name="connsiteX0" fmla="*/ 17930 w 170330"/>
                    <a:gd name="connsiteY0" fmla="*/ 0 h 1248207"/>
                    <a:gd name="connsiteX1" fmla="*/ 62753 w 170330"/>
                    <a:gd name="connsiteY1" fmla="*/ 26894 h 1248207"/>
                    <a:gd name="connsiteX2" fmla="*/ 71718 w 170330"/>
                    <a:gd name="connsiteY2" fmla="*/ 53788 h 1248207"/>
                    <a:gd name="connsiteX3" fmla="*/ 89647 w 170330"/>
                    <a:gd name="connsiteY3" fmla="*/ 80682 h 1248207"/>
                    <a:gd name="connsiteX4" fmla="*/ 107577 w 170330"/>
                    <a:gd name="connsiteY4" fmla="*/ 134470 h 1248207"/>
                    <a:gd name="connsiteX5" fmla="*/ 116541 w 170330"/>
                    <a:gd name="connsiteY5" fmla="*/ 161364 h 1248207"/>
                    <a:gd name="connsiteX6" fmla="*/ 125506 w 170330"/>
                    <a:gd name="connsiteY6" fmla="*/ 188259 h 1248207"/>
                    <a:gd name="connsiteX7" fmla="*/ 125506 w 170330"/>
                    <a:gd name="connsiteY7" fmla="*/ 439270 h 1248207"/>
                    <a:gd name="connsiteX8" fmla="*/ 98612 w 170330"/>
                    <a:gd name="connsiteY8" fmla="*/ 528917 h 1248207"/>
                    <a:gd name="connsiteX9" fmla="*/ 53788 w 170330"/>
                    <a:gd name="connsiteY9" fmla="*/ 663388 h 1248207"/>
                    <a:gd name="connsiteX10" fmla="*/ 44824 w 170330"/>
                    <a:gd name="connsiteY10" fmla="*/ 690282 h 1248207"/>
                    <a:gd name="connsiteX11" fmla="*/ 35859 w 170330"/>
                    <a:gd name="connsiteY11" fmla="*/ 717176 h 1248207"/>
                    <a:gd name="connsiteX12" fmla="*/ 17930 w 170330"/>
                    <a:gd name="connsiteY12" fmla="*/ 806823 h 1248207"/>
                    <a:gd name="connsiteX13" fmla="*/ 0 w 170330"/>
                    <a:gd name="connsiteY13" fmla="*/ 878541 h 1248207"/>
                    <a:gd name="connsiteX14" fmla="*/ 8965 w 170330"/>
                    <a:gd name="connsiteY14" fmla="*/ 1021976 h 1248207"/>
                    <a:gd name="connsiteX15" fmla="*/ 17930 w 170330"/>
                    <a:gd name="connsiteY15" fmla="*/ 1048870 h 1248207"/>
                    <a:gd name="connsiteX16" fmla="*/ 26894 w 170330"/>
                    <a:gd name="connsiteY16" fmla="*/ 1084729 h 1248207"/>
                    <a:gd name="connsiteX17" fmla="*/ 44824 w 170330"/>
                    <a:gd name="connsiteY17" fmla="*/ 1138517 h 1248207"/>
                    <a:gd name="connsiteX18" fmla="*/ 62753 w 170330"/>
                    <a:gd name="connsiteY18" fmla="*/ 1156447 h 1248207"/>
                    <a:gd name="connsiteX19" fmla="*/ 116541 w 170330"/>
                    <a:gd name="connsiteY19" fmla="*/ 1219200 h 1248207"/>
                    <a:gd name="connsiteX20" fmla="*/ 143435 w 170330"/>
                    <a:gd name="connsiteY20" fmla="*/ 1228164 h 1248207"/>
                    <a:gd name="connsiteX21" fmla="*/ 170330 w 170330"/>
                    <a:gd name="connsiteY21" fmla="*/ 1246094 h 124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330" h="1248207">
                      <a:moveTo>
                        <a:pt x="17930" y="0"/>
                      </a:moveTo>
                      <a:cubicBezTo>
                        <a:pt x="39086" y="7051"/>
                        <a:pt x="50447" y="6383"/>
                        <a:pt x="62753" y="26894"/>
                      </a:cubicBezTo>
                      <a:cubicBezTo>
                        <a:pt x="67615" y="34997"/>
                        <a:pt x="67492" y="45336"/>
                        <a:pt x="71718" y="53788"/>
                      </a:cubicBezTo>
                      <a:cubicBezTo>
                        <a:pt x="76536" y="63425"/>
                        <a:pt x="85271" y="70836"/>
                        <a:pt x="89647" y="80682"/>
                      </a:cubicBezTo>
                      <a:cubicBezTo>
                        <a:pt x="97323" y="97952"/>
                        <a:pt x="101601" y="116541"/>
                        <a:pt x="107577" y="134470"/>
                      </a:cubicBezTo>
                      <a:lnTo>
                        <a:pt x="116541" y="161364"/>
                      </a:lnTo>
                      <a:lnTo>
                        <a:pt x="125506" y="188259"/>
                      </a:lnTo>
                      <a:cubicBezTo>
                        <a:pt x="134323" y="320505"/>
                        <a:pt x="140293" y="313584"/>
                        <a:pt x="125506" y="439270"/>
                      </a:cubicBezTo>
                      <a:cubicBezTo>
                        <a:pt x="123043" y="460206"/>
                        <a:pt x="103433" y="514455"/>
                        <a:pt x="98612" y="528917"/>
                      </a:cubicBezTo>
                      <a:lnTo>
                        <a:pt x="53788" y="663388"/>
                      </a:lnTo>
                      <a:lnTo>
                        <a:pt x="44824" y="690282"/>
                      </a:lnTo>
                      <a:lnTo>
                        <a:pt x="35859" y="717176"/>
                      </a:lnTo>
                      <a:cubicBezTo>
                        <a:pt x="18562" y="838250"/>
                        <a:pt x="36704" y="737985"/>
                        <a:pt x="17930" y="806823"/>
                      </a:cubicBezTo>
                      <a:cubicBezTo>
                        <a:pt x="11446" y="830597"/>
                        <a:pt x="0" y="878541"/>
                        <a:pt x="0" y="878541"/>
                      </a:cubicBezTo>
                      <a:cubicBezTo>
                        <a:pt x="2988" y="926353"/>
                        <a:pt x="3950" y="974334"/>
                        <a:pt x="8965" y="1021976"/>
                      </a:cubicBezTo>
                      <a:cubicBezTo>
                        <a:pt x="9954" y="1031374"/>
                        <a:pt x="15334" y="1039784"/>
                        <a:pt x="17930" y="1048870"/>
                      </a:cubicBezTo>
                      <a:cubicBezTo>
                        <a:pt x="21315" y="1060717"/>
                        <a:pt x="23354" y="1072928"/>
                        <a:pt x="26894" y="1084729"/>
                      </a:cubicBezTo>
                      <a:cubicBezTo>
                        <a:pt x="32325" y="1102831"/>
                        <a:pt x="31461" y="1125153"/>
                        <a:pt x="44824" y="1138517"/>
                      </a:cubicBezTo>
                      <a:cubicBezTo>
                        <a:pt x="50800" y="1144494"/>
                        <a:pt x="57473" y="1149847"/>
                        <a:pt x="62753" y="1156447"/>
                      </a:cubicBezTo>
                      <a:cubicBezTo>
                        <a:pt x="77352" y="1174696"/>
                        <a:pt x="93000" y="1211354"/>
                        <a:pt x="116541" y="1219200"/>
                      </a:cubicBezTo>
                      <a:lnTo>
                        <a:pt x="143435" y="1228164"/>
                      </a:lnTo>
                      <a:cubicBezTo>
                        <a:pt x="163478" y="1248207"/>
                        <a:pt x="152913" y="1246094"/>
                        <a:pt x="170330" y="1246094"/>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09" name="Group 57"/>
            <p:cNvGrpSpPr/>
            <p:nvPr/>
          </p:nvGrpSpPr>
          <p:grpSpPr>
            <a:xfrm>
              <a:off x="8001000" y="3733800"/>
              <a:ext cx="1066800" cy="1218363"/>
              <a:chOff x="5943600" y="503032"/>
              <a:chExt cx="2447287" cy="2794980"/>
            </a:xfrm>
          </p:grpSpPr>
          <p:grpSp>
            <p:nvGrpSpPr>
              <p:cNvPr id="110" name="Group 26"/>
              <p:cNvGrpSpPr/>
              <p:nvPr/>
            </p:nvGrpSpPr>
            <p:grpSpPr>
              <a:xfrm rot="423692">
                <a:off x="6409687" y="503032"/>
                <a:ext cx="1981200" cy="2514600"/>
                <a:chOff x="5638800" y="2057400"/>
                <a:chExt cx="1981200" cy="2514600"/>
              </a:xfrm>
            </p:grpSpPr>
            <p:sp>
              <p:nvSpPr>
                <p:cNvPr id="141" name="Flowchart: Delay 140"/>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Delay 141"/>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7"/>
              <p:cNvGrpSpPr/>
              <p:nvPr/>
            </p:nvGrpSpPr>
            <p:grpSpPr>
              <a:xfrm rot="1304315">
                <a:off x="7061892" y="2428582"/>
                <a:ext cx="936885" cy="869430"/>
                <a:chOff x="7185317" y="571382"/>
                <a:chExt cx="1433175" cy="1409818"/>
              </a:xfrm>
            </p:grpSpPr>
            <p:sp>
              <p:nvSpPr>
                <p:cNvPr id="137" name="Moon 13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7"/>
              <p:cNvGrpSpPr/>
              <p:nvPr/>
            </p:nvGrpSpPr>
            <p:grpSpPr>
              <a:xfrm rot="20581819">
                <a:off x="5943600" y="2133600"/>
                <a:ext cx="876925" cy="915649"/>
                <a:chOff x="4159960" y="2007821"/>
                <a:chExt cx="1548702" cy="1871767"/>
              </a:xfrm>
            </p:grpSpPr>
            <p:sp>
              <p:nvSpPr>
                <p:cNvPr id="128" name="Teardrop 127"/>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128"/>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ardrop 129"/>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ardrop 131"/>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ardrop 132"/>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eart 134"/>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art 135"/>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2"/>
              <p:cNvGrpSpPr/>
              <p:nvPr/>
            </p:nvGrpSpPr>
            <p:grpSpPr>
              <a:xfrm rot="1304315">
                <a:off x="6299893" y="2352384"/>
                <a:ext cx="936885" cy="869430"/>
                <a:chOff x="7185317" y="571382"/>
                <a:chExt cx="1433175" cy="1409818"/>
              </a:xfrm>
            </p:grpSpPr>
            <p:sp>
              <p:nvSpPr>
                <p:cNvPr id="124" name="Moon 1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ardrop 1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42"/>
              <p:cNvGrpSpPr/>
              <p:nvPr/>
            </p:nvGrpSpPr>
            <p:grpSpPr>
              <a:xfrm rot="20746897">
                <a:off x="6867296" y="2446833"/>
                <a:ext cx="788233" cy="794479"/>
                <a:chOff x="4159960" y="2007821"/>
                <a:chExt cx="1548702" cy="1871767"/>
              </a:xfrm>
            </p:grpSpPr>
            <p:sp>
              <p:nvSpPr>
                <p:cNvPr id="115" name="Teardrop 114"/>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uble Wave 11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16"/>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18"/>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19"/>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21" name="Oval 12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Heart 12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art 12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43"/>
            <p:cNvGrpSpPr/>
            <p:nvPr/>
          </p:nvGrpSpPr>
          <p:grpSpPr>
            <a:xfrm>
              <a:off x="2438400" y="3810000"/>
              <a:ext cx="1020618" cy="1981200"/>
              <a:chOff x="4800600" y="762000"/>
              <a:chExt cx="1389644" cy="3886200"/>
            </a:xfrm>
          </p:grpSpPr>
          <p:sp>
            <p:nvSpPr>
              <p:cNvPr id="145" name="Flowchart: Manual Operation 144"/>
              <p:cNvSpPr/>
              <p:nvPr/>
            </p:nvSpPr>
            <p:spPr>
              <a:xfrm rot="12226993">
                <a:off x="4900206" y="1956253"/>
                <a:ext cx="374830" cy="572914"/>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3447143">
                <a:off x="5110246" y="2449419"/>
                <a:ext cx="304800" cy="1785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0800000">
                <a:off x="5410200" y="3202548"/>
                <a:ext cx="457200" cy="1309768"/>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5029200" y="3038827"/>
                <a:ext cx="381000" cy="1391629"/>
              </a:xfrm>
              <a:prstGeom prst="trapezoid">
                <a:avLst>
                  <a:gd name="adj" fmla="val 6538"/>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4953000" y="2056501"/>
                <a:ext cx="990600" cy="13725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44448" y="4267781"/>
                <a:ext cx="525657" cy="2804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1061729">
                <a:off x="5013351" y="4291304"/>
                <a:ext cx="514330" cy="28069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Extract 151"/>
              <p:cNvSpPr/>
              <p:nvPr/>
            </p:nvSpPr>
            <p:spPr>
              <a:xfrm rot="10800000">
                <a:off x="5181600" y="1892780"/>
                <a:ext cx="609600" cy="736745"/>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ube 152"/>
              <p:cNvSpPr/>
              <p:nvPr/>
            </p:nvSpPr>
            <p:spPr>
              <a:xfrm>
                <a:off x="4876800" y="3886200"/>
                <a:ext cx="1143000" cy="304800"/>
              </a:xfrm>
              <a:prstGeom prst="cub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a:off x="4953000" y="41910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6200000">
                <a:off x="49554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rot="16200000">
                <a:off x="5184052" y="4112347"/>
                <a:ext cx="685800" cy="2335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rot="16200000">
                <a:off x="52197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rot="16200000">
                <a:off x="5448300" y="3924300"/>
                <a:ext cx="152401" cy="2286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ame 158"/>
              <p:cNvSpPr/>
              <p:nvPr/>
            </p:nvSpPr>
            <p:spPr>
              <a:xfrm>
                <a:off x="4953000" y="3124200"/>
                <a:ext cx="990600" cy="762000"/>
              </a:xfrm>
              <a:prstGeom prst="fram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159"/>
              <p:cNvSpPr/>
              <p:nvPr/>
            </p:nvSpPr>
            <p:spPr>
              <a:xfrm rot="5400000">
                <a:off x="47244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5400000">
                <a:off x="5562600" y="4267200"/>
                <a:ext cx="609600" cy="1524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080819" y="2768368"/>
                <a:ext cx="703006" cy="775412"/>
              </a:xfrm>
              <a:prstGeom prst="ellipse">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Extract 162"/>
              <p:cNvSpPr/>
              <p:nvPr/>
            </p:nvSpPr>
            <p:spPr>
              <a:xfrm>
                <a:off x="5048865" y="3000854"/>
                <a:ext cx="798871" cy="1037746"/>
              </a:xfrm>
              <a:prstGeom prst="flowChartExtra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377811" y="3055558"/>
                <a:ext cx="140977" cy="2735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551844">
                <a:off x="5144729" y="3063763"/>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15502">
                <a:off x="5660918" y="3030127"/>
                <a:ext cx="95865" cy="184622"/>
              </a:xfrm>
              <a:prstGeom prst="ellipse">
                <a:avLst/>
              </a:prstGeom>
              <a:solidFill>
                <a:srgbClr val="FFCC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6200000">
                <a:off x="52197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rot="16200000">
                <a:off x="5448300" y="4457700"/>
                <a:ext cx="152400" cy="228600"/>
              </a:xfrm>
              <a:prstGeom prst="ellipse">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Double Wave 168"/>
              <p:cNvSpPr/>
              <p:nvPr/>
            </p:nvSpPr>
            <p:spPr>
              <a:xfrm>
                <a:off x="5105400" y="3886200"/>
                <a:ext cx="685800" cy="152400"/>
              </a:xfrm>
              <a:prstGeom prst="double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86"/>
              <p:cNvGrpSpPr/>
              <p:nvPr/>
            </p:nvGrpSpPr>
            <p:grpSpPr>
              <a:xfrm>
                <a:off x="5029200" y="3429000"/>
                <a:ext cx="335012" cy="381000"/>
                <a:chOff x="1371600" y="2971800"/>
                <a:chExt cx="639812" cy="687763"/>
              </a:xfrm>
            </p:grpSpPr>
            <p:sp>
              <p:nvSpPr>
                <p:cNvPr id="203" name="Oval 202"/>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rapezoid 170"/>
              <p:cNvSpPr/>
              <p:nvPr/>
            </p:nvSpPr>
            <p:spPr>
              <a:xfrm rot="2593354">
                <a:off x="5118077" y="3153030"/>
                <a:ext cx="255639" cy="359789"/>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90"/>
              <p:cNvGrpSpPr/>
              <p:nvPr/>
            </p:nvGrpSpPr>
            <p:grpSpPr>
              <a:xfrm flipH="1">
                <a:off x="5486400" y="3352800"/>
                <a:ext cx="335012" cy="381000"/>
                <a:chOff x="1371600" y="2971800"/>
                <a:chExt cx="639812" cy="687763"/>
              </a:xfrm>
            </p:grpSpPr>
            <p:sp>
              <p:nvSpPr>
                <p:cNvPr id="200" name="Oval 199"/>
                <p:cNvSpPr/>
                <p:nvPr/>
              </p:nvSpPr>
              <p:spPr>
                <a:xfrm>
                  <a:off x="1371600" y="2971800"/>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7160729">
                  <a:off x="1554212" y="3202363"/>
                  <a:ext cx="304800" cy="609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7160729">
                  <a:off x="1393509" y="3247236"/>
                  <a:ext cx="304800" cy="275219"/>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Trapezoid 172"/>
              <p:cNvSpPr/>
              <p:nvPr/>
            </p:nvSpPr>
            <p:spPr>
              <a:xfrm rot="19042504">
                <a:off x="5476982" y="3182329"/>
                <a:ext cx="295395" cy="311366"/>
              </a:xfrm>
              <a:prstGeom prst="trapezoid">
                <a:avLst>
                  <a:gd name="adj" fmla="val 33490"/>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5377811" y="3055558"/>
                <a:ext cx="140977" cy="218811"/>
              </a:xfrm>
              <a:prstGeom prst="donut">
                <a:avLst>
                  <a:gd name="adj" fmla="val 12742"/>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5" name="Group 197"/>
              <p:cNvGrpSpPr/>
              <p:nvPr/>
            </p:nvGrpSpPr>
            <p:grpSpPr>
              <a:xfrm>
                <a:off x="5257800" y="3581400"/>
                <a:ext cx="410132" cy="255163"/>
                <a:chOff x="6295468" y="2640437"/>
                <a:chExt cx="714932" cy="454632"/>
              </a:xfrm>
            </p:grpSpPr>
            <p:sp>
              <p:nvSpPr>
                <p:cNvPr id="198" name="Oval 197"/>
                <p:cNvSpPr/>
                <p:nvPr/>
              </p:nvSpPr>
              <p:spPr>
                <a:xfrm rot="18810376">
                  <a:off x="6248400" y="2687505"/>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2464822">
                  <a:off x="6555768" y="2667000"/>
                  <a:ext cx="454632" cy="3604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Oval 175"/>
              <p:cNvSpPr/>
              <p:nvPr/>
            </p:nvSpPr>
            <p:spPr>
              <a:xfrm rot="17160729">
                <a:off x="5230496" y="3706464"/>
                <a:ext cx="45719" cy="136184"/>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7160729" flipH="1" flipV="1">
                <a:off x="5608392" y="3591428"/>
                <a:ext cx="56754" cy="146488"/>
              </a:xfrm>
              <a:prstGeom prst="ellipse">
                <a:avLst/>
              </a:prstGeom>
              <a:solidFill>
                <a:schemeClr val="accent6">
                  <a:lumMod val="40000"/>
                  <a:lumOff val="6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177"/>
              <p:cNvSpPr/>
              <p:nvPr/>
            </p:nvSpPr>
            <p:spPr>
              <a:xfrm rot="8710651">
                <a:off x="5663829" y="2045951"/>
                <a:ext cx="374830" cy="47209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58"/>
              <p:cNvGrpSpPr/>
              <p:nvPr/>
            </p:nvGrpSpPr>
            <p:grpSpPr>
              <a:xfrm>
                <a:off x="5135217" y="1715737"/>
                <a:ext cx="695739" cy="1267161"/>
                <a:chOff x="6073889" y="2761019"/>
                <a:chExt cx="872936" cy="1506181"/>
              </a:xfrm>
            </p:grpSpPr>
            <p:grpSp>
              <p:nvGrpSpPr>
                <p:cNvPr id="193" name="Group 13"/>
                <p:cNvGrpSpPr/>
                <p:nvPr/>
              </p:nvGrpSpPr>
              <p:grpSpPr>
                <a:xfrm>
                  <a:off x="6324600" y="3200400"/>
                  <a:ext cx="381000" cy="1066800"/>
                  <a:chOff x="1463040" y="844062"/>
                  <a:chExt cx="685800" cy="1957755"/>
                </a:xfrm>
              </p:grpSpPr>
              <p:sp>
                <p:nvSpPr>
                  <p:cNvPr id="196" name="Pentagon 195"/>
                  <p:cNvSpPr/>
                  <p:nvPr/>
                </p:nvSpPr>
                <p:spPr>
                  <a:xfrm rot="5400000">
                    <a:off x="1104900" y="1925516"/>
                    <a:ext cx="1371600" cy="38100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63040" y="844062"/>
                    <a:ext cx="685800" cy="908538"/>
                  </a:xfrm>
                  <a:prstGeom prst="diamond">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Parallelogram 193"/>
                <p:cNvSpPr/>
                <p:nvPr/>
              </p:nvSpPr>
              <p:spPr>
                <a:xfrm rot="18360858">
                  <a:off x="6443457" y="2994345"/>
                  <a:ext cx="721939" cy="28479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arallelogram 194"/>
                <p:cNvSpPr/>
                <p:nvPr/>
              </p:nvSpPr>
              <p:spPr>
                <a:xfrm rot="3239142" flipH="1">
                  <a:off x="5860561" y="2974347"/>
                  <a:ext cx="721939" cy="29528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5176684" y="2399124"/>
                <a:ext cx="516916" cy="8205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uble Wave 180"/>
              <p:cNvSpPr/>
              <p:nvPr/>
            </p:nvSpPr>
            <p:spPr>
              <a:xfrm rot="6562415">
                <a:off x="4684153" y="2794423"/>
                <a:ext cx="940239" cy="276072"/>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ouble Wave 181"/>
              <p:cNvSpPr/>
              <p:nvPr/>
            </p:nvSpPr>
            <p:spPr>
              <a:xfrm rot="4205691">
                <a:off x="5304688" y="2790404"/>
                <a:ext cx="940239" cy="273008"/>
              </a:xfrm>
              <a:prstGeom prst="doubleWave">
                <a:avLst>
                  <a:gd name="adj1" fmla="val 12500"/>
                  <a:gd name="adj2" fmla="val 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ardrop 182"/>
              <p:cNvSpPr/>
              <p:nvPr/>
            </p:nvSpPr>
            <p:spPr>
              <a:xfrm>
                <a:off x="5144729" y="2362200"/>
                <a:ext cx="607142" cy="295395"/>
              </a:xfrm>
              <a:prstGeom prst="teardrop">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029200" y="828593"/>
                <a:ext cx="914400" cy="13097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257800" y="23622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4800600" y="2362200"/>
                <a:ext cx="609600" cy="228600"/>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8768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113978">
                <a:off x="5410200" y="2438400"/>
                <a:ext cx="304800" cy="1728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20808731">
                <a:off x="5580644" y="2352524"/>
                <a:ext cx="609600" cy="228601"/>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91200" y="2286000"/>
                <a:ext cx="228600" cy="2286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4650018">
                <a:off x="5212121" y="622777"/>
                <a:ext cx="358818" cy="637264"/>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8469265">
                <a:off x="5642699" y="935156"/>
                <a:ext cx="259666" cy="368540"/>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94"/>
            <p:cNvGrpSpPr/>
            <p:nvPr/>
          </p:nvGrpSpPr>
          <p:grpSpPr>
            <a:xfrm>
              <a:off x="838200" y="5105400"/>
              <a:ext cx="847676" cy="1143000"/>
              <a:chOff x="4051318" y="457200"/>
              <a:chExt cx="2140871" cy="2886734"/>
            </a:xfrm>
          </p:grpSpPr>
          <p:sp>
            <p:nvSpPr>
              <p:cNvPr id="207" name="Oval 206"/>
              <p:cNvSpPr/>
              <p:nvPr/>
            </p:nvSpPr>
            <p:spPr>
              <a:xfrm rot="6783942">
                <a:off x="4541776" y="1389739"/>
                <a:ext cx="376927" cy="101168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0213681">
                <a:off x="4109778" y="774274"/>
                <a:ext cx="310259" cy="7153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1148156">
                <a:off x="4298926" y="915260"/>
                <a:ext cx="212023" cy="386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rot="4902966">
                <a:off x="4203846" y="1254128"/>
                <a:ext cx="269736" cy="3875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041918" y="1515134"/>
                <a:ext cx="914400" cy="15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9657155">
                <a:off x="4796630" y="2227398"/>
                <a:ext cx="354002" cy="609600"/>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4279918" y="2200934"/>
                <a:ext cx="762000" cy="1143000"/>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Merge 213"/>
              <p:cNvSpPr/>
              <p:nvPr/>
            </p:nvSpPr>
            <p:spPr>
              <a:xfrm>
                <a:off x="4356118" y="1972334"/>
                <a:ext cx="609600" cy="609600"/>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19"/>
              <p:cNvGrpSpPr/>
              <p:nvPr/>
            </p:nvGrpSpPr>
            <p:grpSpPr>
              <a:xfrm>
                <a:off x="5118118" y="1286534"/>
                <a:ext cx="762000" cy="1295400"/>
                <a:chOff x="6073889" y="2761019"/>
                <a:chExt cx="872936" cy="1506181"/>
              </a:xfrm>
            </p:grpSpPr>
            <p:grpSp>
              <p:nvGrpSpPr>
                <p:cNvPr id="233" name="Group 13"/>
                <p:cNvGrpSpPr/>
                <p:nvPr/>
              </p:nvGrpSpPr>
              <p:grpSpPr>
                <a:xfrm>
                  <a:off x="6324600" y="3200400"/>
                  <a:ext cx="381000" cy="1066800"/>
                  <a:chOff x="1463040" y="844062"/>
                  <a:chExt cx="685800" cy="1957755"/>
                </a:xfrm>
              </p:grpSpPr>
              <p:sp>
                <p:nvSpPr>
                  <p:cNvPr id="236" name="Pentagon 235"/>
                  <p:cNvSpPr/>
                  <p:nvPr/>
                </p:nvSpPr>
                <p:spPr>
                  <a:xfrm rot="5400000">
                    <a:off x="1104900" y="1925516"/>
                    <a:ext cx="1371600" cy="38100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1463040" y="844062"/>
                    <a:ext cx="685800" cy="908538"/>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Parallelogram 233"/>
                <p:cNvSpPr/>
                <p:nvPr/>
              </p:nvSpPr>
              <p:spPr>
                <a:xfrm rot="18360858">
                  <a:off x="6443457" y="2994345"/>
                  <a:ext cx="721939" cy="28479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arallelogram 234"/>
                <p:cNvSpPr/>
                <p:nvPr/>
              </p:nvSpPr>
              <p:spPr>
                <a:xfrm rot="3239142" flipH="1">
                  <a:off x="5860561" y="2974347"/>
                  <a:ext cx="721939" cy="29528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Oval 215"/>
              <p:cNvSpPr/>
              <p:nvPr/>
            </p:nvSpPr>
            <p:spPr>
              <a:xfrm>
                <a:off x="5041918" y="524534"/>
                <a:ext cx="9144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ardrop 216"/>
              <p:cNvSpPr/>
              <p:nvPr/>
            </p:nvSpPr>
            <p:spPr>
              <a:xfrm rot="13665137">
                <a:off x="5132161" y="381000"/>
                <a:ext cx="533400" cy="685800"/>
              </a:xfrm>
              <a:prstGeom prst="teardrop">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ardrop 217"/>
              <p:cNvSpPr/>
              <p:nvPr/>
            </p:nvSpPr>
            <p:spPr>
              <a:xfrm rot="17431144">
                <a:off x="5534113" y="589147"/>
                <a:ext cx="509012" cy="535031"/>
              </a:xfrm>
              <a:prstGeom prst="teardrop">
                <a:avLst>
                  <a:gd name="adj" fmla="val 12703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1046149">
                <a:off x="5815262" y="1526450"/>
                <a:ext cx="376927" cy="101168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4863074">
                <a:off x="5381906" y="2036195"/>
                <a:ext cx="368763" cy="10020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rot="1539158">
                <a:off x="4178909" y="2228040"/>
                <a:ext cx="419235" cy="601755"/>
              </a:xfrm>
              <a:prstGeom prst="trapezoid">
                <a:avLst>
                  <a:gd name="adj" fmla="val 321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356118" y="1515134"/>
                <a:ext cx="6096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ardrop 222"/>
              <p:cNvSpPr/>
              <p:nvPr/>
            </p:nvSpPr>
            <p:spPr>
              <a:xfrm rot="13665137">
                <a:off x="4303141" y="1355725"/>
                <a:ext cx="412152" cy="508791"/>
              </a:xfrm>
              <a:prstGeom prst="teardrop">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ardrop 223"/>
              <p:cNvSpPr/>
              <p:nvPr/>
            </p:nvSpPr>
            <p:spPr>
              <a:xfrm rot="16200000">
                <a:off x="4670166" y="1582086"/>
                <a:ext cx="437314" cy="303410"/>
              </a:xfrm>
              <a:prstGeom prst="teardrop">
                <a:avLst>
                  <a:gd name="adj" fmla="val 12703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5972603">
                <a:off x="4364509" y="2449257"/>
                <a:ext cx="209050" cy="6706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2309058">
                <a:off x="4617924" y="2393625"/>
                <a:ext cx="280046" cy="4054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5629544">
                <a:off x="4655259" y="2399505"/>
                <a:ext cx="346099" cy="5073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
              <p:cNvSpPr/>
              <p:nvPr/>
            </p:nvSpPr>
            <p:spPr>
              <a:xfrm rot="21135956">
                <a:off x="4989614" y="2445986"/>
                <a:ext cx="269736" cy="37336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4051318" y="2658134"/>
                <a:ext cx="381000" cy="3048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4203718" y="2581934"/>
                <a:ext cx="152400" cy="228600"/>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5956318" y="2277134"/>
                <a:ext cx="152400" cy="228600"/>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1148156">
                <a:off x="4214611" y="1069238"/>
                <a:ext cx="235133" cy="227429"/>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5486400" y="4419600"/>
              <a:ext cx="1387620" cy="1905000"/>
              <a:chOff x="5334000" y="3124200"/>
              <a:chExt cx="1934844" cy="2656258"/>
            </a:xfrm>
          </p:grpSpPr>
          <p:grpSp>
            <p:nvGrpSpPr>
              <p:cNvPr id="238" name="Group 237"/>
              <p:cNvGrpSpPr/>
              <p:nvPr/>
            </p:nvGrpSpPr>
            <p:grpSpPr>
              <a:xfrm flipH="1">
                <a:off x="5334000" y="3124200"/>
                <a:ext cx="1020444" cy="2655099"/>
                <a:chOff x="5410200" y="990600"/>
                <a:chExt cx="1905000" cy="4788699"/>
              </a:xfrm>
            </p:grpSpPr>
            <p:sp>
              <p:nvSpPr>
                <p:cNvPr id="239" name="Rounded Rectangle 238"/>
                <p:cNvSpPr/>
                <p:nvPr/>
              </p:nvSpPr>
              <p:spPr>
                <a:xfrm rot="731251">
                  <a:off x="5434270" y="1248254"/>
                  <a:ext cx="381000" cy="990600"/>
                </a:xfrm>
                <a:prstGeom prst="roundRect">
                  <a:avLst>
                    <a:gd name="adj" fmla="val 5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21194807">
                  <a:off x="6762522" y="1238165"/>
                  <a:ext cx="381000" cy="990600"/>
                </a:xfrm>
                <a:prstGeom prst="roundRect">
                  <a:avLst>
                    <a:gd name="adj" fmla="val 4958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7610301" flipH="1">
                  <a:off x="6345730" y="5179622"/>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704841" flipH="1">
                  <a:off x="5656803" y="5236169"/>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410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934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244"/>
                <p:cNvSpPr/>
                <p:nvPr/>
              </p:nvSpPr>
              <p:spPr>
                <a:xfrm rot="9438105" flipH="1">
                  <a:off x="6592727" y="2648441"/>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Manual Operation 245"/>
                <p:cNvSpPr/>
                <p:nvPr/>
              </p:nvSpPr>
              <p:spPr>
                <a:xfrm rot="11918038">
                  <a:off x="5525926" y="2648442"/>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Manual Operation 246"/>
                <p:cNvSpPr/>
                <p:nvPr/>
              </p:nvSpPr>
              <p:spPr>
                <a:xfrm rot="10800000">
                  <a:off x="5715000" y="2590800"/>
                  <a:ext cx="1219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86400" y="990600"/>
                  <a:ext cx="16002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Manual Operation 248"/>
                <p:cNvSpPr/>
                <p:nvPr/>
              </p:nvSpPr>
              <p:spPr>
                <a:xfrm rot="10800000">
                  <a:off x="5638800" y="4038600"/>
                  <a:ext cx="838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Manual Operation 249"/>
                <p:cNvSpPr/>
                <p:nvPr/>
              </p:nvSpPr>
              <p:spPr>
                <a:xfrm rot="10800000">
                  <a:off x="6172200" y="4038600"/>
                  <a:ext cx="838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5715000" y="3886200"/>
                  <a:ext cx="1219200" cy="152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Collate 251"/>
                <p:cNvSpPr/>
                <p:nvPr/>
              </p:nvSpPr>
              <p:spPr>
                <a:xfrm rot="5400000">
                  <a:off x="6134100" y="1943100"/>
                  <a:ext cx="304800" cy="685800"/>
                </a:xfrm>
                <a:prstGeom prst="flowChartCollat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Pie 252"/>
                <p:cNvSpPr/>
                <p:nvPr/>
              </p:nvSpPr>
              <p:spPr>
                <a:xfrm rot="19050134">
                  <a:off x="5960022" y="2259920"/>
                  <a:ext cx="669564" cy="760163"/>
                </a:xfrm>
                <a:prstGeom prst="pie">
                  <a:avLst>
                    <a:gd name="adj1" fmla="val 228896"/>
                    <a:gd name="adj2" fmla="val 157141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Pentagon 253"/>
                <p:cNvSpPr/>
                <p:nvPr/>
              </p:nvSpPr>
              <p:spPr>
                <a:xfrm rot="5400000">
                  <a:off x="6400800" y="3048000"/>
                  <a:ext cx="381000" cy="381000"/>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172200" y="3886200"/>
                  <a:ext cx="304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flipH="1">
                <a:off x="6248400" y="3429000"/>
                <a:ext cx="1020444" cy="2351458"/>
                <a:chOff x="2514600" y="990600"/>
                <a:chExt cx="1752600" cy="4038600"/>
              </a:xfrm>
            </p:grpSpPr>
            <p:sp>
              <p:nvSpPr>
                <p:cNvPr id="257" name="Wave 256"/>
                <p:cNvSpPr/>
                <p:nvPr/>
              </p:nvSpPr>
              <p:spPr>
                <a:xfrm rot="10629011">
                  <a:off x="2647058" y="2246309"/>
                  <a:ext cx="1487683" cy="765181"/>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0"/>
                <p:cNvGrpSpPr/>
                <p:nvPr/>
              </p:nvGrpSpPr>
              <p:grpSpPr>
                <a:xfrm>
                  <a:off x="2514600" y="990600"/>
                  <a:ext cx="1752600" cy="4038600"/>
                  <a:chOff x="914400" y="727038"/>
                  <a:chExt cx="2133600" cy="4538512"/>
                </a:xfrm>
              </p:grpSpPr>
              <p:sp>
                <p:nvSpPr>
                  <p:cNvPr id="261" name="Oval 21"/>
                  <p:cNvSpPr/>
                  <p:nvPr/>
                </p:nvSpPr>
                <p:spPr>
                  <a:xfrm rot="17610301" flipH="1">
                    <a:off x="2078530" y="4722420"/>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3989699">
                    <a:off x="1303943" y="4711368"/>
                    <a:ext cx="427527" cy="658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anual Operation 262"/>
                  <p:cNvSpPr/>
                  <p:nvPr/>
                </p:nvSpPr>
                <p:spPr>
                  <a:xfrm rot="10800000">
                    <a:off x="914400" y="3657600"/>
                    <a:ext cx="2057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590800" y="34290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990600" y="34290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Extract 265"/>
                  <p:cNvSpPr/>
                  <p:nvPr/>
                </p:nvSpPr>
                <p:spPr>
                  <a:xfrm>
                    <a:off x="914400" y="2209800"/>
                    <a:ext cx="2133600" cy="22860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anual Operation 266"/>
                  <p:cNvSpPr/>
                  <p:nvPr/>
                </p:nvSpPr>
                <p:spPr>
                  <a:xfrm rot="12378413" flipH="1">
                    <a:off x="1173826" y="2489515"/>
                    <a:ext cx="533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Manual Operation 267"/>
                  <p:cNvSpPr/>
                  <p:nvPr/>
                </p:nvSpPr>
                <p:spPr>
                  <a:xfrm rot="9493756">
                    <a:off x="2278605" y="2414921"/>
                    <a:ext cx="533400"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371600" y="990600"/>
                    <a:ext cx="12954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Wave 269"/>
                  <p:cNvSpPr/>
                  <p:nvPr/>
                </p:nvSpPr>
                <p:spPr>
                  <a:xfrm rot="4091435">
                    <a:off x="1595239" y="1507146"/>
                    <a:ext cx="1927617" cy="718733"/>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Wave 270"/>
                  <p:cNvSpPr/>
                  <p:nvPr/>
                </p:nvSpPr>
                <p:spPr>
                  <a:xfrm rot="17342052" flipH="1">
                    <a:off x="396904" y="1630274"/>
                    <a:ext cx="1865688" cy="718733"/>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Wave 271"/>
                  <p:cNvSpPr/>
                  <p:nvPr/>
                </p:nvSpPr>
                <p:spPr>
                  <a:xfrm rot="312085" flipH="1">
                    <a:off x="1300682" y="727038"/>
                    <a:ext cx="1131387" cy="614797"/>
                  </a:xfrm>
                  <a:prstGeom prst="wav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133600" y="838200"/>
                    <a:ext cx="381000" cy="6096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p:cNvSpPr/>
                <p:nvPr/>
              </p:nvSpPr>
              <p:spPr>
                <a:xfrm>
                  <a:off x="3886200" y="2362200"/>
                  <a:ext cx="312964" cy="542453"/>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403073">
                  <a:off x="2667000" y="2362200"/>
                  <a:ext cx="312964" cy="542453"/>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p:cNvGrpSpPr/>
            <p:nvPr/>
          </p:nvGrpSpPr>
          <p:grpSpPr>
            <a:xfrm>
              <a:off x="6781800" y="3200400"/>
              <a:ext cx="1124942" cy="1295400"/>
              <a:chOff x="1295400" y="938601"/>
              <a:chExt cx="4114800" cy="4738299"/>
            </a:xfrm>
          </p:grpSpPr>
          <p:sp>
            <p:nvSpPr>
              <p:cNvPr id="277" name="Rectangle 276"/>
              <p:cNvSpPr/>
              <p:nvPr/>
            </p:nvSpPr>
            <p:spPr>
              <a:xfrm>
                <a:off x="2286000" y="4267200"/>
                <a:ext cx="2514600" cy="12192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rot="5400000">
                <a:off x="1447800" y="4724400"/>
                <a:ext cx="1485900" cy="4191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5400000">
                <a:off x="4269259" y="4724400"/>
                <a:ext cx="1485900" cy="4191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Cloud 279"/>
              <p:cNvSpPr/>
              <p:nvPr/>
            </p:nvSpPr>
            <p:spPr>
              <a:xfrm>
                <a:off x="3146302" y="1004322"/>
                <a:ext cx="1843788" cy="2825950"/>
              </a:xfrm>
              <a:prstGeom prst="clou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a:off x="3429000" y="2514600"/>
                <a:ext cx="1369139" cy="1447800"/>
              </a:xfrm>
              <a:prstGeom prst="trapezoid">
                <a:avLst>
                  <a:gd name="adj" fmla="val 36972"/>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Merge 281"/>
              <p:cNvSpPr/>
              <p:nvPr/>
            </p:nvSpPr>
            <p:spPr>
              <a:xfrm>
                <a:off x="3677760" y="2265261"/>
                <a:ext cx="819460" cy="52575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p:cNvSpPr/>
              <p:nvPr/>
            </p:nvSpPr>
            <p:spPr>
              <a:xfrm>
                <a:off x="3556031" y="1267200"/>
                <a:ext cx="1092616" cy="13143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a:off x="3419455" y="938601"/>
                <a:ext cx="1229190" cy="722917"/>
              </a:xfrm>
              <a:prstGeom prst="clou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787965" flipH="1">
                <a:off x="3529427" y="2553582"/>
                <a:ext cx="450870" cy="935927"/>
              </a:xfrm>
              <a:prstGeom prst="trapezoid">
                <a:avLst>
                  <a:gd name="adj" fmla="val 33148"/>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0956390">
                <a:off x="4197142" y="2553077"/>
                <a:ext cx="500929" cy="931834"/>
              </a:xfrm>
              <a:prstGeom prst="trapezoid">
                <a:avLst>
                  <a:gd name="adj" fmla="val 36972"/>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1828800" y="3810000"/>
                <a:ext cx="3581400" cy="4572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38"/>
              <p:cNvGrpSpPr/>
              <p:nvPr/>
            </p:nvGrpSpPr>
            <p:grpSpPr>
              <a:xfrm rot="432084">
                <a:off x="3171057" y="3461148"/>
                <a:ext cx="1782727" cy="859759"/>
                <a:chOff x="5410200" y="3048000"/>
                <a:chExt cx="2666999" cy="1295400"/>
              </a:xfrm>
              <a:scene3d>
                <a:camera prst="isometricOffAxis1Top"/>
                <a:lightRig rig="threePt" dir="t"/>
              </a:scene3d>
            </p:grpSpPr>
            <p:sp>
              <p:nvSpPr>
                <p:cNvPr id="296" name="Rounded Rectangle 18"/>
                <p:cNvSpPr/>
                <p:nvPr/>
              </p:nvSpPr>
              <p:spPr>
                <a:xfrm>
                  <a:off x="5410200" y="3048000"/>
                  <a:ext cx="2666999" cy="1295400"/>
                </a:xfrm>
                <a:prstGeom prst="round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4"/>
                <p:cNvGrpSpPr/>
                <p:nvPr/>
              </p:nvGrpSpPr>
              <p:grpSpPr>
                <a:xfrm>
                  <a:off x="5715000" y="3179805"/>
                  <a:ext cx="2049162" cy="354227"/>
                  <a:chOff x="5715000" y="3179805"/>
                  <a:chExt cx="2049162" cy="354227"/>
                </a:xfrm>
              </p:grpSpPr>
              <p:sp>
                <p:nvSpPr>
                  <p:cNvPr id="311" name="Rounded Rectangle 19"/>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22"/>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23"/>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5"/>
                <p:cNvGrpSpPr/>
                <p:nvPr/>
              </p:nvGrpSpPr>
              <p:grpSpPr>
                <a:xfrm>
                  <a:off x="5521410" y="3566983"/>
                  <a:ext cx="2049162" cy="354227"/>
                  <a:chOff x="5715000" y="3179805"/>
                  <a:chExt cx="2049162" cy="354227"/>
                </a:xfrm>
              </p:grpSpPr>
              <p:sp>
                <p:nvSpPr>
                  <p:cNvPr id="306" name="Rounded Rectangle 305"/>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31"/>
                <p:cNvGrpSpPr/>
                <p:nvPr/>
              </p:nvGrpSpPr>
              <p:grpSpPr>
                <a:xfrm>
                  <a:off x="5867400" y="3974756"/>
                  <a:ext cx="2049162" cy="354227"/>
                  <a:chOff x="5715000" y="3179805"/>
                  <a:chExt cx="2049162" cy="354227"/>
                </a:xfrm>
              </p:grpSpPr>
              <p:sp>
                <p:nvSpPr>
                  <p:cNvPr id="301" name="Rounded Rectangle 300"/>
                  <p:cNvSpPr/>
                  <p:nvPr/>
                </p:nvSpPr>
                <p:spPr>
                  <a:xfrm>
                    <a:off x="5715000" y="3200400"/>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6139249"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571735"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7004222" y="3179806"/>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7424351" y="317980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Rounded Rectangle 299"/>
                <p:cNvSpPr/>
                <p:nvPr/>
              </p:nvSpPr>
              <p:spPr>
                <a:xfrm>
                  <a:off x="7642653" y="3558745"/>
                  <a:ext cx="339811" cy="333632"/>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44"/>
              <p:cNvGrpSpPr/>
              <p:nvPr/>
            </p:nvGrpSpPr>
            <p:grpSpPr>
              <a:xfrm>
                <a:off x="1295400" y="2057400"/>
                <a:ext cx="2007973" cy="1948248"/>
                <a:chOff x="5867400" y="1524000"/>
                <a:chExt cx="2007973" cy="1948248"/>
              </a:xfrm>
              <a:scene3d>
                <a:camera prst="isometricOffAxis2Right"/>
                <a:lightRig rig="threePt" dir="t"/>
              </a:scene3d>
            </p:grpSpPr>
            <p:sp>
              <p:nvSpPr>
                <p:cNvPr id="292" name="Rounded Rectangle 291"/>
                <p:cNvSpPr/>
                <p:nvPr/>
              </p:nvSpPr>
              <p:spPr>
                <a:xfrm>
                  <a:off x="5867400" y="1524000"/>
                  <a:ext cx="2007973" cy="1509584"/>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6069227" y="1686698"/>
                  <a:ext cx="1600200" cy="1219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6631459" y="3035644"/>
                  <a:ext cx="350108" cy="23889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6141308" y="3188043"/>
                  <a:ext cx="1433384" cy="284205"/>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Oval 289"/>
              <p:cNvSpPr/>
              <p:nvPr/>
            </p:nvSpPr>
            <p:spPr>
              <a:xfrm>
                <a:off x="3466071" y="3326027"/>
                <a:ext cx="352168" cy="4922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347520" y="3317789"/>
                <a:ext cx="352168" cy="4922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a:off x="6934200" y="1066800"/>
              <a:ext cx="914400" cy="1348153"/>
              <a:chOff x="4953000" y="304800"/>
              <a:chExt cx="2895600" cy="4355570"/>
            </a:xfrm>
          </p:grpSpPr>
          <p:grpSp>
            <p:nvGrpSpPr>
              <p:cNvPr id="317" name="Group 177"/>
              <p:cNvGrpSpPr/>
              <p:nvPr/>
            </p:nvGrpSpPr>
            <p:grpSpPr>
              <a:xfrm>
                <a:off x="4953000" y="304800"/>
                <a:ext cx="1295448" cy="4355570"/>
                <a:chOff x="3733752" y="2438400"/>
                <a:chExt cx="1068023" cy="4568037"/>
              </a:xfrm>
            </p:grpSpPr>
            <p:sp>
              <p:nvSpPr>
                <p:cNvPr id="372" name="Oval 371"/>
                <p:cNvSpPr/>
                <p:nvPr/>
              </p:nvSpPr>
              <p:spPr>
                <a:xfrm>
                  <a:off x="3733752" y="4481768"/>
                  <a:ext cx="384251" cy="2450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3" name="Oval 372"/>
                <p:cNvSpPr/>
                <p:nvPr/>
              </p:nvSpPr>
              <p:spPr>
                <a:xfrm>
                  <a:off x="4417524" y="4482059"/>
                  <a:ext cx="384251" cy="2450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4" name="Flowchart: Manual Operation 373"/>
                <p:cNvSpPr/>
                <p:nvPr/>
              </p:nvSpPr>
              <p:spPr>
                <a:xfrm rot="10800000">
                  <a:off x="3872905" y="4701373"/>
                  <a:ext cx="463841" cy="878424"/>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5" name="Flowchart: Manual Operation 49"/>
                <p:cNvSpPr/>
                <p:nvPr/>
              </p:nvSpPr>
              <p:spPr>
                <a:xfrm rot="10800000">
                  <a:off x="4151209" y="4701373"/>
                  <a:ext cx="572270" cy="878424"/>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6" name="Flowchart: Manual Operation 375"/>
                <p:cNvSpPr/>
                <p:nvPr/>
              </p:nvSpPr>
              <p:spPr>
                <a:xfrm rot="11916454" flipH="1">
                  <a:off x="3864715" y="3597159"/>
                  <a:ext cx="405973" cy="1039402"/>
                </a:xfrm>
                <a:prstGeom prst="flowChartManualOperation">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7" name="Flowchart: Manual Operation 376"/>
                <p:cNvSpPr/>
                <p:nvPr/>
              </p:nvSpPr>
              <p:spPr>
                <a:xfrm rot="9898055">
                  <a:off x="4293745" y="3593077"/>
                  <a:ext cx="405973" cy="1050412"/>
                </a:xfrm>
                <a:prstGeom prst="flowChartManualOperation">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8" name="Flowchart: Extract 377"/>
                <p:cNvSpPr/>
                <p:nvPr/>
              </p:nvSpPr>
              <p:spPr>
                <a:xfrm>
                  <a:off x="3919289" y="3219034"/>
                  <a:ext cx="782733" cy="1505568"/>
                </a:xfrm>
                <a:prstGeom prst="flowChartExtra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9" name="Oval 378"/>
                <p:cNvSpPr/>
                <p:nvPr/>
              </p:nvSpPr>
              <p:spPr>
                <a:xfrm>
                  <a:off x="3872905" y="5469995"/>
                  <a:ext cx="384251" cy="245005"/>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0" name="Oval 379"/>
                <p:cNvSpPr/>
                <p:nvPr/>
              </p:nvSpPr>
              <p:spPr>
                <a:xfrm>
                  <a:off x="4290362" y="5469995"/>
                  <a:ext cx="384251" cy="245005"/>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1" name="Rectangle 380"/>
                <p:cNvSpPr/>
                <p:nvPr/>
              </p:nvSpPr>
              <p:spPr>
                <a:xfrm>
                  <a:off x="4055034" y="3877854"/>
                  <a:ext cx="482284" cy="3128583"/>
                </a:xfrm>
                <a:prstGeom prst="rect">
                  <a:avLst/>
                </a:prstGeom>
                <a:noFill/>
                <a:ln w="12700">
                  <a:noFill/>
                </a:ln>
              </p:spPr>
              <p:txBody>
                <a:bodyPr wrap="none" lIns="91440" tIns="45720" rIns="91440" bIns="45720">
                  <a:spAutoFit/>
                </a:bodyPr>
                <a:lstStyle/>
                <a:p>
                  <a:pPr algn="ctr"/>
                  <a:endPar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2" name="Flowchart: Extract 381"/>
                <p:cNvSpPr/>
                <p:nvPr/>
              </p:nvSpPr>
              <p:spPr>
                <a:xfrm rot="10800000">
                  <a:off x="4197594" y="3658246"/>
                  <a:ext cx="231921" cy="267900"/>
                </a:xfrm>
                <a:prstGeom prst="flowChartExtra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3" name="Oval 382"/>
                <p:cNvSpPr/>
                <p:nvPr/>
              </p:nvSpPr>
              <p:spPr>
                <a:xfrm>
                  <a:off x="3919289" y="2450413"/>
                  <a:ext cx="742146" cy="1262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4" name="Pentagon 383"/>
                <p:cNvSpPr/>
                <p:nvPr/>
              </p:nvSpPr>
              <p:spPr>
                <a:xfrm rot="5400000" flipV="1">
                  <a:off x="4001675" y="4076700"/>
                  <a:ext cx="609600" cy="76200"/>
                </a:xfrm>
                <a:prstGeom prst="homePlat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Punched Tape 384"/>
                <p:cNvSpPr/>
                <p:nvPr/>
              </p:nvSpPr>
              <p:spPr>
                <a:xfrm>
                  <a:off x="3887375" y="2438400"/>
                  <a:ext cx="609600" cy="304800"/>
                </a:xfrm>
                <a:prstGeom prst="flowChartPunchedTape">
                  <a:avLst/>
                </a:prstGeom>
                <a:solidFill>
                  <a:srgbClr val="A36B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lowchart: Punched Tape 385"/>
                <p:cNvSpPr/>
                <p:nvPr/>
              </p:nvSpPr>
              <p:spPr>
                <a:xfrm rot="4932495">
                  <a:off x="4289194" y="2658469"/>
                  <a:ext cx="609600" cy="189527"/>
                </a:xfrm>
                <a:prstGeom prst="flowChartPunchedTape">
                  <a:avLst/>
                </a:prstGeom>
                <a:solidFill>
                  <a:srgbClr val="A36B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420775" y="2514600"/>
                  <a:ext cx="152400" cy="152400"/>
                </a:xfrm>
                <a:prstGeom prst="ellipse">
                  <a:avLst/>
                </a:prstGeom>
                <a:solidFill>
                  <a:srgbClr val="A36B1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3963575" y="4572000"/>
                  <a:ext cx="685800" cy="1524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50"/>
              <p:cNvGrpSpPr/>
              <p:nvPr/>
            </p:nvGrpSpPr>
            <p:grpSpPr>
              <a:xfrm>
                <a:off x="5791200" y="609600"/>
                <a:ext cx="1676399" cy="2819400"/>
                <a:chOff x="2590800" y="1395325"/>
                <a:chExt cx="1676400" cy="3710075"/>
              </a:xfrm>
            </p:grpSpPr>
            <p:sp>
              <p:nvSpPr>
                <p:cNvPr id="356" name="Teardrop 355"/>
                <p:cNvSpPr/>
                <p:nvPr/>
              </p:nvSpPr>
              <p:spPr>
                <a:xfrm rot="17973269">
                  <a:off x="3466163" y="2004266"/>
                  <a:ext cx="761716" cy="651098"/>
                </a:xfrm>
                <a:prstGeom prst="teardrop">
                  <a:avLst>
                    <a:gd name="adj" fmla="val 150432"/>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eardrop 356"/>
                <p:cNvSpPr/>
                <p:nvPr/>
              </p:nvSpPr>
              <p:spPr>
                <a:xfrm rot="19666589">
                  <a:off x="2741145" y="1894161"/>
                  <a:ext cx="462532" cy="834530"/>
                </a:xfrm>
                <a:prstGeom prst="teardrop">
                  <a:avLst>
                    <a:gd name="adj" fmla="val 150432"/>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003864">
                  <a:off x="3397956"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21061729">
                  <a:off x="2777067"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832578" y="3657600"/>
                  <a:ext cx="372533"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590800" y="3505200"/>
                  <a:ext cx="372533"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361"/>
                <p:cNvSpPr/>
                <p:nvPr/>
              </p:nvSpPr>
              <p:spPr>
                <a:xfrm rot="8941098">
                  <a:off x="3671504" y="2850928"/>
                  <a:ext cx="305417" cy="10668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anual Operation 362"/>
                <p:cNvSpPr/>
                <p:nvPr/>
              </p:nvSpPr>
              <p:spPr>
                <a:xfrm rot="12880156">
                  <a:off x="2864689" y="2800599"/>
                  <a:ext cx="445958" cy="1052168"/>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Extract 363"/>
                <p:cNvSpPr/>
                <p:nvPr/>
              </p:nvSpPr>
              <p:spPr>
                <a:xfrm>
                  <a:off x="2590800" y="2667000"/>
                  <a:ext cx="1676400" cy="2133600"/>
                </a:xfrm>
                <a:prstGeom prst="flowChartExtra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Operation 364"/>
                <p:cNvSpPr/>
                <p:nvPr/>
              </p:nvSpPr>
              <p:spPr>
                <a:xfrm rot="12880156">
                  <a:off x="2972724" y="2568645"/>
                  <a:ext cx="383238" cy="1066800"/>
                </a:xfrm>
                <a:prstGeom prst="flowChartManualOperatio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p:cNvSpPr/>
                <p:nvPr/>
              </p:nvSpPr>
              <p:spPr>
                <a:xfrm>
                  <a:off x="2714978" y="2514600"/>
                  <a:ext cx="1428044" cy="1981200"/>
                </a:xfrm>
                <a:prstGeom prst="flowChartExtra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Manual Operation 366"/>
                <p:cNvSpPr/>
                <p:nvPr/>
              </p:nvSpPr>
              <p:spPr>
                <a:xfrm rot="9242925">
                  <a:off x="3609416" y="2622328"/>
                  <a:ext cx="305417" cy="1066800"/>
                </a:xfrm>
                <a:prstGeom prst="flowChartManualOperatio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Extract 367"/>
                <p:cNvSpPr/>
                <p:nvPr/>
              </p:nvSpPr>
              <p:spPr>
                <a:xfrm rot="10800000">
                  <a:off x="3211689" y="2514600"/>
                  <a:ext cx="496711" cy="497938"/>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3087511" y="1524000"/>
                  <a:ext cx="745067"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ardrop 369"/>
                <p:cNvSpPr/>
                <p:nvPr/>
              </p:nvSpPr>
              <p:spPr>
                <a:xfrm rot="5068211">
                  <a:off x="3267670" y="1446370"/>
                  <a:ext cx="624689" cy="522599"/>
                </a:xfrm>
                <a:prstGeom prst="teardrop">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ardrop 370"/>
                <p:cNvSpPr/>
                <p:nvPr/>
              </p:nvSpPr>
              <p:spPr>
                <a:xfrm rot="16531789" flipH="1">
                  <a:off x="2873438" y="1446371"/>
                  <a:ext cx="624689" cy="522599"/>
                </a:xfrm>
                <a:prstGeom prst="teardrop">
                  <a:avLst/>
                </a:prstGeom>
                <a:solidFill>
                  <a:srgbClr val="D1A7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95"/>
              <p:cNvGrpSpPr/>
              <p:nvPr/>
            </p:nvGrpSpPr>
            <p:grpSpPr>
              <a:xfrm>
                <a:off x="6858000" y="1676400"/>
                <a:ext cx="990600" cy="1752600"/>
                <a:chOff x="838200" y="1189272"/>
                <a:chExt cx="1828800" cy="3749362"/>
              </a:xfrm>
            </p:grpSpPr>
            <p:sp>
              <p:nvSpPr>
                <p:cNvPr id="338" name="Oval 337"/>
                <p:cNvSpPr/>
                <p:nvPr/>
              </p:nvSpPr>
              <p:spPr>
                <a:xfrm rot="2760997" flipH="1">
                  <a:off x="1010947" y="2919245"/>
                  <a:ext cx="369220"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8839003">
                  <a:off x="2020681" y="2919243"/>
                  <a:ext cx="369220"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648421" y="3657600"/>
                  <a:ext cx="457200" cy="1143000"/>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343621" y="3657600"/>
                  <a:ext cx="381000" cy="1143000"/>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rot="1832865" flipH="1">
                  <a:off x="1122952" y="2583717"/>
                  <a:ext cx="480065" cy="762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19767135">
                  <a:off x="1808751" y="2583717"/>
                  <a:ext cx="480065" cy="762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a:off x="1343621" y="2590800"/>
                  <a:ext cx="762000" cy="1143000"/>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516803" y="2105891"/>
                  <a:ext cx="381000" cy="685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267421" y="12954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1572221" y="3810000"/>
                  <a:ext cx="228600" cy="228600"/>
                </a:xfrm>
                <a:prstGeom prst="rect">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5400000">
                  <a:off x="1322377" y="4593244"/>
                  <a:ext cx="214234"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5400000">
                  <a:off x="1779577" y="4593244"/>
                  <a:ext cx="214234"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197"/>
                <p:cNvGrpSpPr/>
                <p:nvPr/>
              </p:nvGrpSpPr>
              <p:grpSpPr>
                <a:xfrm>
                  <a:off x="2057400" y="2895600"/>
                  <a:ext cx="609600" cy="1188720"/>
                  <a:chOff x="7239000" y="2926080"/>
                  <a:chExt cx="857596" cy="1722120"/>
                </a:xfrm>
              </p:grpSpPr>
              <p:sp>
                <p:nvSpPr>
                  <p:cNvPr id="353" name="Oval 352"/>
                  <p:cNvSpPr/>
                  <p:nvPr/>
                </p:nvSpPr>
                <p:spPr>
                  <a:xfrm>
                    <a:off x="7239000" y="3886200"/>
                    <a:ext cx="609600" cy="6858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7315200" y="3962400"/>
                    <a:ext cx="609600" cy="6858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7564582" y="2926080"/>
                    <a:ext cx="532014" cy="1097280"/>
                  </a:xfrm>
                  <a:custGeom>
                    <a:avLst/>
                    <a:gdLst>
                      <a:gd name="connsiteX0" fmla="*/ 0 w 532014"/>
                      <a:gd name="connsiteY0" fmla="*/ 1097280 h 1097280"/>
                      <a:gd name="connsiteX1" fmla="*/ 16625 w 532014"/>
                      <a:gd name="connsiteY1" fmla="*/ 931025 h 1097280"/>
                      <a:gd name="connsiteX2" fmla="*/ 149629 w 532014"/>
                      <a:gd name="connsiteY2" fmla="*/ 847898 h 1097280"/>
                      <a:gd name="connsiteX3" fmla="*/ 249382 w 532014"/>
                      <a:gd name="connsiteY3" fmla="*/ 814647 h 1097280"/>
                      <a:gd name="connsiteX4" fmla="*/ 299258 w 532014"/>
                      <a:gd name="connsiteY4" fmla="*/ 781396 h 1097280"/>
                      <a:gd name="connsiteX5" fmla="*/ 332509 w 532014"/>
                      <a:gd name="connsiteY5" fmla="*/ 731520 h 1097280"/>
                      <a:gd name="connsiteX6" fmla="*/ 332509 w 532014"/>
                      <a:gd name="connsiteY6" fmla="*/ 565265 h 1097280"/>
                      <a:gd name="connsiteX7" fmla="*/ 282633 w 532014"/>
                      <a:gd name="connsiteY7" fmla="*/ 532015 h 1097280"/>
                      <a:gd name="connsiteX8" fmla="*/ 199505 w 532014"/>
                      <a:gd name="connsiteY8" fmla="*/ 432262 h 1097280"/>
                      <a:gd name="connsiteX9" fmla="*/ 182880 w 532014"/>
                      <a:gd name="connsiteY9" fmla="*/ 266007 h 1097280"/>
                      <a:gd name="connsiteX10" fmla="*/ 199505 w 532014"/>
                      <a:gd name="connsiteY10" fmla="*/ 216131 h 1097280"/>
                      <a:gd name="connsiteX11" fmla="*/ 299258 w 532014"/>
                      <a:gd name="connsiteY11" fmla="*/ 182880 h 1097280"/>
                      <a:gd name="connsiteX12" fmla="*/ 349134 w 532014"/>
                      <a:gd name="connsiteY12" fmla="*/ 166255 h 1097280"/>
                      <a:gd name="connsiteX13" fmla="*/ 399011 w 532014"/>
                      <a:gd name="connsiteY13" fmla="*/ 149629 h 1097280"/>
                      <a:gd name="connsiteX14" fmla="*/ 465513 w 532014"/>
                      <a:gd name="connsiteY14" fmla="*/ 133004 h 1097280"/>
                      <a:gd name="connsiteX15" fmla="*/ 498763 w 532014"/>
                      <a:gd name="connsiteY15" fmla="*/ 83127 h 1097280"/>
                      <a:gd name="connsiteX16" fmla="*/ 515389 w 532014"/>
                      <a:gd name="connsiteY16" fmla="*/ 33251 h 1097280"/>
                      <a:gd name="connsiteX17" fmla="*/ 532014 w 532014"/>
                      <a:gd name="connsiteY17"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014" h="1097280">
                        <a:moveTo>
                          <a:pt x="0" y="1097280"/>
                        </a:moveTo>
                        <a:cubicBezTo>
                          <a:pt x="5542" y="1041862"/>
                          <a:pt x="4102" y="985293"/>
                          <a:pt x="16625" y="931025"/>
                        </a:cubicBezTo>
                        <a:cubicBezTo>
                          <a:pt x="31993" y="864428"/>
                          <a:pt x="96392" y="865643"/>
                          <a:pt x="149629" y="847898"/>
                        </a:cubicBezTo>
                        <a:cubicBezTo>
                          <a:pt x="149633" y="847897"/>
                          <a:pt x="249379" y="814649"/>
                          <a:pt x="249382" y="814647"/>
                        </a:cubicBezTo>
                        <a:lnTo>
                          <a:pt x="299258" y="781396"/>
                        </a:lnTo>
                        <a:cubicBezTo>
                          <a:pt x="310342" y="764771"/>
                          <a:pt x="323573" y="749392"/>
                          <a:pt x="332509" y="731520"/>
                        </a:cubicBezTo>
                        <a:cubicBezTo>
                          <a:pt x="358805" y="678928"/>
                          <a:pt x="357696" y="621937"/>
                          <a:pt x="332509" y="565265"/>
                        </a:cubicBezTo>
                        <a:cubicBezTo>
                          <a:pt x="324394" y="547006"/>
                          <a:pt x="297983" y="544807"/>
                          <a:pt x="282633" y="532015"/>
                        </a:cubicBezTo>
                        <a:cubicBezTo>
                          <a:pt x="234629" y="492012"/>
                          <a:pt x="232199" y="481303"/>
                          <a:pt x="199505" y="432262"/>
                        </a:cubicBezTo>
                        <a:cubicBezTo>
                          <a:pt x="161993" y="319725"/>
                          <a:pt x="155821" y="360715"/>
                          <a:pt x="182880" y="266007"/>
                        </a:cubicBezTo>
                        <a:cubicBezTo>
                          <a:pt x="187694" y="249157"/>
                          <a:pt x="185245" y="226317"/>
                          <a:pt x="199505" y="216131"/>
                        </a:cubicBezTo>
                        <a:cubicBezTo>
                          <a:pt x="228026" y="195759"/>
                          <a:pt x="266007" y="193964"/>
                          <a:pt x="299258" y="182880"/>
                        </a:cubicBezTo>
                        <a:lnTo>
                          <a:pt x="349134" y="166255"/>
                        </a:lnTo>
                        <a:cubicBezTo>
                          <a:pt x="365760" y="160713"/>
                          <a:pt x="382009" y="153879"/>
                          <a:pt x="399011" y="149629"/>
                        </a:cubicBezTo>
                        <a:lnTo>
                          <a:pt x="465513" y="133004"/>
                        </a:lnTo>
                        <a:cubicBezTo>
                          <a:pt x="476596" y="116378"/>
                          <a:pt x="489827" y="100999"/>
                          <a:pt x="498763" y="83127"/>
                        </a:cubicBezTo>
                        <a:cubicBezTo>
                          <a:pt x="506600" y="67452"/>
                          <a:pt x="508880" y="49522"/>
                          <a:pt x="515389" y="33251"/>
                        </a:cubicBezTo>
                        <a:cubicBezTo>
                          <a:pt x="519991" y="21745"/>
                          <a:pt x="526472" y="11084"/>
                          <a:pt x="53201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1" name="Round Diagonal Corner Rectangle 350"/>
                <p:cNvSpPr/>
                <p:nvPr/>
              </p:nvSpPr>
              <p:spPr>
                <a:xfrm rot="18309613">
                  <a:off x="993940" y="1366922"/>
                  <a:ext cx="755321" cy="400022"/>
                </a:xfrm>
                <a:prstGeom prst="round2DiagRect">
                  <a:avLst>
                    <a:gd name="adj1" fmla="val 0"/>
                    <a:gd name="adj2" fmla="val 5000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1483725">
                  <a:off x="1495854" y="1316151"/>
                  <a:ext cx="755321" cy="400022"/>
                </a:xfrm>
                <a:prstGeom prst="round2DiagRect">
                  <a:avLst>
                    <a:gd name="adj1" fmla="val 0"/>
                    <a:gd name="adj2" fmla="val 50000"/>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14"/>
              <p:cNvGrpSpPr/>
              <p:nvPr/>
            </p:nvGrpSpPr>
            <p:grpSpPr>
              <a:xfrm>
                <a:off x="5715000" y="1600200"/>
                <a:ext cx="838200" cy="1905000"/>
                <a:chOff x="3733800" y="2667000"/>
                <a:chExt cx="2057400" cy="3886200"/>
              </a:xfrm>
            </p:grpSpPr>
            <p:sp>
              <p:nvSpPr>
                <p:cNvPr id="321" name="Oval 320"/>
                <p:cNvSpPr/>
                <p:nvPr/>
              </p:nvSpPr>
              <p:spPr>
                <a:xfrm rot="1003864">
                  <a:off x="4724400" y="6096000"/>
                  <a:ext cx="762000"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061729">
                  <a:off x="3962400" y="6096000"/>
                  <a:ext cx="762000"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5257800" y="5105400"/>
                  <a:ext cx="4572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733800" y="4953000"/>
                  <a:ext cx="457200" cy="457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Manual Operation 324"/>
                <p:cNvSpPr/>
                <p:nvPr/>
              </p:nvSpPr>
              <p:spPr>
                <a:xfrm rot="8941098">
                  <a:off x="5060119" y="4298728"/>
                  <a:ext cx="374830" cy="1066800"/>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Manual Operation 325"/>
                <p:cNvSpPr/>
                <p:nvPr/>
              </p:nvSpPr>
              <p:spPr>
                <a:xfrm rot="12880156">
                  <a:off x="4069937" y="4248399"/>
                  <a:ext cx="547312" cy="1052168"/>
                </a:xfrm>
                <a:prstGeom prst="flowChartManualOperation">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Extract 326"/>
                <p:cNvSpPr/>
                <p:nvPr/>
              </p:nvSpPr>
              <p:spPr>
                <a:xfrm>
                  <a:off x="3733800" y="4114800"/>
                  <a:ext cx="2057400" cy="2133600"/>
                </a:xfrm>
                <a:prstGeom prst="flowChartExtra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loud 327"/>
                <p:cNvSpPr/>
                <p:nvPr/>
              </p:nvSpPr>
              <p:spPr>
                <a:xfrm rot="17335182">
                  <a:off x="3737883" y="3270412"/>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loud 328"/>
                <p:cNvSpPr/>
                <p:nvPr/>
              </p:nvSpPr>
              <p:spPr>
                <a:xfrm rot="4935660">
                  <a:off x="4869652" y="3312786"/>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Manual Operation 329"/>
                <p:cNvSpPr/>
                <p:nvPr/>
              </p:nvSpPr>
              <p:spPr>
                <a:xfrm rot="12880156">
                  <a:off x="4202525" y="4016445"/>
                  <a:ext cx="470338" cy="1066800"/>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Extract 330"/>
                <p:cNvSpPr/>
                <p:nvPr/>
              </p:nvSpPr>
              <p:spPr>
                <a:xfrm>
                  <a:off x="3886200" y="3962400"/>
                  <a:ext cx="1752600" cy="1981200"/>
                </a:xfrm>
                <a:prstGeom prst="flowChartExtract">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Manual Operation 331"/>
                <p:cNvSpPr/>
                <p:nvPr/>
              </p:nvSpPr>
              <p:spPr>
                <a:xfrm rot="9242925">
                  <a:off x="4983920" y="4070128"/>
                  <a:ext cx="374830" cy="1066800"/>
                </a:xfrm>
                <a:prstGeom prst="flowChartManualOperation">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Extract 332"/>
                <p:cNvSpPr/>
                <p:nvPr/>
              </p:nvSpPr>
              <p:spPr>
                <a:xfrm rot="10800000">
                  <a:off x="4495800" y="3962400"/>
                  <a:ext cx="609600" cy="685800"/>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343400" y="2971800"/>
                  <a:ext cx="914400" cy="12192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loud 334"/>
                <p:cNvSpPr/>
                <p:nvPr/>
              </p:nvSpPr>
              <p:spPr>
                <a:xfrm>
                  <a:off x="4267200" y="2667000"/>
                  <a:ext cx="1066800" cy="609600"/>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Collate 335"/>
                <p:cNvSpPr/>
                <p:nvPr/>
              </p:nvSpPr>
              <p:spPr>
                <a:xfrm rot="18055335">
                  <a:off x="4110898" y="2917029"/>
                  <a:ext cx="475963" cy="438266"/>
                </a:xfrm>
                <a:prstGeom prst="flowChartCollat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Flowchart: Collate 336"/>
                <p:cNvSpPr/>
                <p:nvPr/>
              </p:nvSpPr>
              <p:spPr>
                <a:xfrm rot="3544665" flipH="1">
                  <a:off x="5024718" y="2905599"/>
                  <a:ext cx="548968" cy="300634"/>
                </a:xfrm>
                <a:prstGeom prst="flowChartCollat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89" name="Rectangle 388"/>
          <p:cNvSpPr/>
          <p:nvPr/>
        </p:nvSpPr>
        <p:spPr>
          <a:xfrm>
            <a:off x="3048000" y="6396336"/>
            <a:ext cx="7620000" cy="461665"/>
          </a:xfrm>
          <a:prstGeom prst="rect">
            <a:avLst/>
          </a:prstGeom>
        </p:spPr>
        <p:txBody>
          <a:bodyPr wrap="square">
            <a:spAutoFit/>
          </a:bodyPr>
          <a:lstStyle/>
          <a:p>
            <a:r>
              <a:rPr lang="en-US" sz="2400" b="1" i="1" dirty="0">
                <a:solidFill>
                  <a:srgbClr val="FFFF00"/>
                </a:solidFill>
              </a:rPr>
              <a:t>The Lord knows us and has a work for each of us to do</a:t>
            </a:r>
            <a:endParaRPr lang="en-US" sz="2400" dirty="0">
              <a:solidFill>
                <a:srgbClr val="FFFF00"/>
              </a:solidFill>
            </a:endParaRPr>
          </a:p>
        </p:txBody>
      </p:sp>
    </p:spTree>
    <p:extLst>
      <p:ext uri="{BB962C8B-B14F-4D97-AF65-F5344CB8AC3E}">
        <p14:creationId xmlns:p14="http://schemas.microsoft.com/office/powerpoint/2010/main" val="36985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2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BBAB1AB8-2D1D-462C-9F4C-85962E86C1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639591" y="1713684"/>
            <a:ext cx="6739847" cy="2308324"/>
          </a:xfrm>
          <a:prstGeom prst="rect">
            <a:avLst/>
          </a:prstGeom>
          <a:noFill/>
        </p:spPr>
        <p:txBody>
          <a:bodyPr wrap="square" rtlCol="0">
            <a:spAutoFit/>
          </a:bodyPr>
          <a:lstStyle/>
          <a:p>
            <a:r>
              <a:rPr lang="en-US" sz="2400" dirty="0">
                <a:solidFill>
                  <a:schemeClr val="bg1"/>
                </a:solidFill>
              </a:rPr>
              <a:t>“I testify to you that God has known you individually … for a long, long time.</a:t>
            </a:r>
          </a:p>
          <a:p>
            <a:endParaRPr lang="en-US" sz="2400" dirty="0">
              <a:solidFill>
                <a:schemeClr val="bg1"/>
              </a:solidFill>
            </a:endParaRPr>
          </a:p>
          <a:p>
            <a:r>
              <a:rPr lang="en-US" sz="2400" dirty="0">
                <a:solidFill>
                  <a:schemeClr val="bg1"/>
                </a:solidFill>
              </a:rPr>
              <a:t>He has loved you for a long, long time. … He knows your names and all your heartaches and your joys!” </a:t>
            </a:r>
          </a:p>
          <a:p>
            <a:r>
              <a:rPr lang="en-US" sz="2400" dirty="0">
                <a:solidFill>
                  <a:schemeClr val="bg1"/>
                </a:solidFill>
              </a:rPr>
              <a:t>Neil A. Maxwell</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The Spirit of Truth</a:t>
            </a:r>
          </a:p>
        </p:txBody>
      </p:sp>
      <p:sp>
        <p:nvSpPr>
          <p:cNvPr id="7" name="Rectangle 6"/>
          <p:cNvSpPr/>
          <p:nvPr/>
        </p:nvSpPr>
        <p:spPr>
          <a:xfrm>
            <a:off x="5874536" y="4265042"/>
            <a:ext cx="5242103" cy="1569660"/>
          </a:xfrm>
          <a:prstGeom prst="rect">
            <a:avLst/>
          </a:prstGeom>
        </p:spPr>
        <p:txBody>
          <a:bodyPr wrap="square">
            <a:spAutoFit/>
          </a:bodyPr>
          <a:lstStyle/>
          <a:p>
            <a:r>
              <a:rPr lang="en-US" sz="2400" i="1" dirty="0">
                <a:solidFill>
                  <a:schemeClr val="bg1"/>
                </a:solidFill>
              </a:rPr>
              <a:t>“Ye were also in the beginning with the Father; that which is</a:t>
            </a:r>
            <a:r>
              <a:rPr lang="en-US" sz="2400" i="1" baseline="30000" dirty="0">
                <a:solidFill>
                  <a:schemeClr val="bg1"/>
                </a:solidFill>
              </a:rPr>
              <a:t> </a:t>
            </a:r>
            <a:r>
              <a:rPr lang="en-US" sz="2400" i="1" dirty="0">
                <a:solidFill>
                  <a:schemeClr val="bg1"/>
                </a:solidFill>
              </a:rPr>
              <a:t>Spirit, even the Spirit of truth;”</a:t>
            </a:r>
          </a:p>
          <a:p>
            <a:r>
              <a:rPr lang="en-US" sz="2400" i="1" dirty="0">
                <a:solidFill>
                  <a:schemeClr val="bg1"/>
                </a:solidFill>
              </a:rPr>
              <a:t>D&amp;C 93:23</a:t>
            </a:r>
          </a:p>
        </p:txBody>
      </p:sp>
      <p:sp>
        <p:nvSpPr>
          <p:cNvPr id="8" name="TextBox 7"/>
          <p:cNvSpPr txBox="1"/>
          <p:nvPr/>
        </p:nvSpPr>
        <p:spPr>
          <a:xfrm>
            <a:off x="270553" y="6473793"/>
            <a:ext cx="1600200" cy="369332"/>
          </a:xfrm>
          <a:prstGeom prst="rect">
            <a:avLst/>
          </a:prstGeom>
          <a:noFill/>
        </p:spPr>
        <p:txBody>
          <a:bodyPr wrap="square" rtlCol="0">
            <a:spAutoFit/>
          </a:bodyPr>
          <a:lstStyle/>
          <a:p>
            <a:r>
              <a:rPr lang="en-US" dirty="0">
                <a:solidFill>
                  <a:schemeClr val="bg1"/>
                </a:solidFill>
              </a:rPr>
              <a:t>D&amp;C 35:1-2</a:t>
            </a:r>
          </a:p>
        </p:txBody>
      </p:sp>
      <p:pic>
        <p:nvPicPr>
          <p:cNvPr id="3" name="Picture 2">
            <a:extLst>
              <a:ext uri="{FF2B5EF4-FFF2-40B4-BE49-F238E27FC236}">
                <a16:creationId xmlns:a16="http://schemas.microsoft.com/office/drawing/2014/main" id="{D066C7CC-6EF8-4876-8D24-D0496EDC2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128" y="1165144"/>
            <a:ext cx="3371683" cy="4153200"/>
          </a:xfrm>
          <a:prstGeom prst="rect">
            <a:avLst/>
          </a:prstGeom>
        </p:spPr>
      </p:pic>
      <p:pic>
        <p:nvPicPr>
          <p:cNvPr id="11" name="Picture 10">
            <a:extLst>
              <a:ext uri="{FF2B5EF4-FFF2-40B4-BE49-F238E27FC236}">
                <a16:creationId xmlns:a16="http://schemas.microsoft.com/office/drawing/2014/main" id="{0BE500DB-1EC5-47D5-98D6-2C621DF8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096748"/>
            <a:ext cx="4091773" cy="2129392"/>
          </a:xfrm>
          <a:prstGeom prst="rect">
            <a:avLst/>
          </a:prstGeom>
        </p:spPr>
      </p:pic>
      <p:pic>
        <p:nvPicPr>
          <p:cNvPr id="13" name="Picture 12">
            <a:extLst>
              <a:ext uri="{FF2B5EF4-FFF2-40B4-BE49-F238E27FC236}">
                <a16:creationId xmlns:a16="http://schemas.microsoft.com/office/drawing/2014/main" id="{544036B9-98C6-4314-97E1-2702FA27A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55" y="133135"/>
            <a:ext cx="1231490" cy="1541206"/>
          </a:xfrm>
          <a:prstGeom prst="rect">
            <a:avLst/>
          </a:prstGeom>
        </p:spPr>
      </p:pic>
    </p:spTree>
    <p:extLst>
      <p:ext uri="{BB962C8B-B14F-4D97-AF65-F5344CB8AC3E}">
        <p14:creationId xmlns:p14="http://schemas.microsoft.com/office/powerpoint/2010/main" val="15086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34AB8B25-5714-4091-B805-DB663793132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2" name="Rectangle 1"/>
          <p:cNvSpPr/>
          <p:nvPr/>
        </p:nvSpPr>
        <p:spPr>
          <a:xfrm>
            <a:off x="1566518" y="521043"/>
            <a:ext cx="5503606" cy="6124754"/>
          </a:xfrm>
          <a:prstGeom prst="rect">
            <a:avLst/>
          </a:prstGeom>
        </p:spPr>
        <p:txBody>
          <a:bodyPr wrap="square">
            <a:spAutoFit/>
          </a:bodyPr>
          <a:lstStyle/>
          <a:p>
            <a:pPr fontAlgn="base"/>
            <a:r>
              <a:rPr lang="en-US" sz="2000" dirty="0">
                <a:solidFill>
                  <a:schemeClr val="bg1"/>
                </a:solidFill>
              </a:rPr>
              <a:t>“Faith and trust in the Lord give us the strength to accept and persist, whatever happens in our lives. …</a:t>
            </a:r>
          </a:p>
          <a:p>
            <a:pPr fontAlgn="base"/>
            <a:endParaRPr lang="en-US" sz="2000" dirty="0">
              <a:solidFill>
                <a:schemeClr val="bg1"/>
              </a:solidFill>
            </a:endParaRPr>
          </a:p>
          <a:p>
            <a:pPr fontAlgn="base"/>
            <a:r>
              <a:rPr lang="en-US" sz="2000" dirty="0">
                <a:solidFill>
                  <a:schemeClr val="bg1"/>
                </a:solidFill>
              </a:rPr>
              <a:t>… Do not rely on planning every event of your life—even every important event. Stand ready to accept the Lord’s planning and the agency of others in matters that inevitably affect you. </a:t>
            </a:r>
          </a:p>
          <a:p>
            <a:pPr fontAlgn="base"/>
            <a:endParaRPr lang="en-US" sz="2000" dirty="0">
              <a:solidFill>
                <a:schemeClr val="bg1"/>
              </a:solidFill>
            </a:endParaRPr>
          </a:p>
          <a:p>
            <a:pPr fontAlgn="base"/>
            <a:r>
              <a:rPr lang="en-US" sz="2000" dirty="0">
                <a:solidFill>
                  <a:schemeClr val="bg1"/>
                </a:solidFill>
              </a:rPr>
              <a:t>Plan, of course, but fix your planning on personal commitments that will carry you through no matter what happens. </a:t>
            </a:r>
          </a:p>
          <a:p>
            <a:pPr fontAlgn="base"/>
            <a:endParaRPr lang="en-US" sz="2000" dirty="0">
              <a:solidFill>
                <a:schemeClr val="bg1"/>
              </a:solidFill>
            </a:endParaRPr>
          </a:p>
          <a:p>
            <a:pPr fontAlgn="base"/>
            <a:r>
              <a:rPr lang="en-US" sz="2000" dirty="0">
                <a:solidFill>
                  <a:schemeClr val="bg1"/>
                </a:solidFill>
              </a:rPr>
              <a:t>Anchor your life to eternal principles, and act upon those principles whatever the circumstances and whatever the actions of others. </a:t>
            </a:r>
          </a:p>
          <a:p>
            <a:pPr fontAlgn="base"/>
            <a:endParaRPr lang="en-US" sz="2000" dirty="0">
              <a:solidFill>
                <a:schemeClr val="bg1"/>
              </a:solidFill>
            </a:endParaRPr>
          </a:p>
          <a:p>
            <a:pPr fontAlgn="base"/>
            <a:r>
              <a:rPr lang="en-US" sz="2000" dirty="0">
                <a:solidFill>
                  <a:schemeClr val="bg1"/>
                </a:solidFill>
              </a:rPr>
              <a:t>Then you can await the Lord’s timing and be sure of the outcome in eternity.” </a:t>
            </a:r>
          </a:p>
          <a:p>
            <a:pPr fontAlgn="base"/>
            <a:r>
              <a:rPr lang="en-US" sz="1200" dirty="0" err="1">
                <a:solidFill>
                  <a:schemeClr val="bg1"/>
                </a:solidFill>
              </a:rPr>
              <a:t>Dallin</a:t>
            </a:r>
            <a:r>
              <a:rPr lang="en-US" sz="1200" dirty="0">
                <a:solidFill>
                  <a:schemeClr val="bg1"/>
                </a:solidFill>
              </a:rPr>
              <a:t> H. Oaks</a:t>
            </a:r>
          </a:p>
        </p:txBody>
      </p:sp>
      <p:pic>
        <p:nvPicPr>
          <p:cNvPr id="6" name="Picture 5">
            <a:extLst>
              <a:ext uri="{FF2B5EF4-FFF2-40B4-BE49-F238E27FC236}">
                <a16:creationId xmlns:a16="http://schemas.microsoft.com/office/drawing/2014/main" id="{20D541D2-CCC0-4A7D-8862-2BBA12E45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265" y="253238"/>
            <a:ext cx="2743200" cy="1603248"/>
          </a:xfrm>
          <a:prstGeom prst="rect">
            <a:avLst/>
          </a:prstGeom>
        </p:spPr>
      </p:pic>
      <p:pic>
        <p:nvPicPr>
          <p:cNvPr id="12" name="Picture 11">
            <a:extLst>
              <a:ext uri="{FF2B5EF4-FFF2-40B4-BE49-F238E27FC236}">
                <a16:creationId xmlns:a16="http://schemas.microsoft.com/office/drawing/2014/main" id="{0D8B20AC-D386-4855-A777-0C94BAFD8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265" y="2109724"/>
            <a:ext cx="3505200" cy="2120900"/>
          </a:xfrm>
          <a:prstGeom prst="rect">
            <a:avLst/>
          </a:prstGeom>
        </p:spPr>
      </p:pic>
      <p:pic>
        <p:nvPicPr>
          <p:cNvPr id="14" name="Picture 13">
            <a:extLst>
              <a:ext uri="{FF2B5EF4-FFF2-40B4-BE49-F238E27FC236}">
                <a16:creationId xmlns:a16="http://schemas.microsoft.com/office/drawing/2014/main" id="{B78C376B-4ADA-4104-B7D8-D21F5D906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8600" y="4428178"/>
            <a:ext cx="2054530" cy="2121592"/>
          </a:xfrm>
          <a:prstGeom prst="rect">
            <a:avLst/>
          </a:prstGeom>
        </p:spPr>
      </p:pic>
      <p:pic>
        <p:nvPicPr>
          <p:cNvPr id="16" name="Picture 15">
            <a:extLst>
              <a:ext uri="{FF2B5EF4-FFF2-40B4-BE49-F238E27FC236}">
                <a16:creationId xmlns:a16="http://schemas.microsoft.com/office/drawing/2014/main" id="{BD55EDA1-C0DD-4348-BE52-D6008A88E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007" y="199847"/>
            <a:ext cx="1118647" cy="1394176"/>
          </a:xfrm>
          <a:prstGeom prst="rect">
            <a:avLst/>
          </a:prstGeom>
        </p:spPr>
      </p:pic>
    </p:spTree>
    <p:extLst>
      <p:ext uri="{BB962C8B-B14F-4D97-AF65-F5344CB8AC3E}">
        <p14:creationId xmlns:p14="http://schemas.microsoft.com/office/powerpoint/2010/main" val="34284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vergreen 2 floral design picture and wallpaper">
            <a:extLst>
              <a:ext uri="{FF2B5EF4-FFF2-40B4-BE49-F238E27FC236}">
                <a16:creationId xmlns:a16="http://schemas.microsoft.com/office/drawing/2014/main" id="{3A2C4E9C-FDF4-4255-A28E-05BC184591F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5" name="TextBox 4"/>
          <p:cNvSpPr txBox="1"/>
          <p:nvPr/>
        </p:nvSpPr>
        <p:spPr>
          <a:xfrm>
            <a:off x="2209800" y="1524000"/>
            <a:ext cx="3276600" cy="1200329"/>
          </a:xfrm>
          <a:prstGeom prst="rect">
            <a:avLst/>
          </a:prstGeom>
          <a:noFill/>
        </p:spPr>
        <p:txBody>
          <a:bodyPr wrap="square" rtlCol="0">
            <a:spAutoFit/>
          </a:bodyPr>
          <a:lstStyle/>
          <a:p>
            <a:r>
              <a:rPr lang="en-US" sz="2400" dirty="0">
                <a:solidFill>
                  <a:srgbClr val="FFFF00"/>
                </a:solidFill>
              </a:rPr>
              <a:t>How did John the Baptist prepare the way for the coming of Jesus Christ?</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Forerunner</a:t>
            </a:r>
          </a:p>
        </p:txBody>
      </p:sp>
      <p:sp>
        <p:nvSpPr>
          <p:cNvPr id="7" name="Rectangle 6"/>
          <p:cNvSpPr/>
          <p:nvPr/>
        </p:nvSpPr>
        <p:spPr>
          <a:xfrm>
            <a:off x="373596" y="3814503"/>
            <a:ext cx="4572000" cy="1477328"/>
          </a:xfrm>
          <a:prstGeom prst="rect">
            <a:avLst/>
          </a:prstGeom>
        </p:spPr>
        <p:txBody>
          <a:bodyPr>
            <a:spAutoFit/>
          </a:bodyPr>
          <a:lstStyle/>
          <a:p>
            <a:r>
              <a:rPr lang="en-US" dirty="0">
                <a:solidFill>
                  <a:schemeClr val="bg1"/>
                </a:solidFill>
              </a:rPr>
              <a:t>Before Sidney Rigdon was introduced to the gospel he was prepared…He was very knowledgeable of the scriptures (Bible)…he had previously been engaged in preaching to congregations…</a:t>
            </a: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35:4-6</a:t>
            </a:r>
          </a:p>
        </p:txBody>
      </p:sp>
      <p:sp>
        <p:nvSpPr>
          <p:cNvPr id="19459" name="Rectangle 3"/>
          <p:cNvSpPr>
            <a:spLocks noChangeArrowheads="1"/>
          </p:cNvSpPr>
          <p:nvPr/>
        </p:nvSpPr>
        <p:spPr bwMode="auto">
          <a:xfrm flipH="1">
            <a:off x="6381873" y="4553167"/>
            <a:ext cx="3276600"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dirty="0">
                <a:solidFill>
                  <a:schemeClr val="bg1"/>
                </a:solidFill>
                <a:latin typeface="Calibri" pitchFamily="34" charset="0"/>
                <a:ea typeface="Times New Roman" pitchFamily="18" charset="0"/>
                <a:cs typeface="Times New Roman" pitchFamily="18" charset="0"/>
              </a:rPr>
              <a:t>“…when I found he preached faith in Jesus Christ, repentance towards God, and baptism for remission of sins, with the promise of the gift of the Holy Ghost to all who would come forward, with all their hearts, and obey this doctrine!”</a:t>
            </a:r>
          </a:p>
          <a:p>
            <a:pPr fontAlgn="base">
              <a:spcBef>
                <a:spcPct val="0"/>
              </a:spcBef>
              <a:spcAft>
                <a:spcPct val="0"/>
              </a:spcAft>
            </a:pPr>
            <a:r>
              <a:rPr lang="en-US" sz="1300" dirty="0">
                <a:solidFill>
                  <a:schemeClr val="bg1"/>
                </a:solidFill>
                <a:latin typeface="Calibri" pitchFamily="34" charset="0"/>
                <a:cs typeface="Times New Roman" pitchFamily="18" charset="0"/>
              </a:rPr>
              <a:t>Parley P. Pratt</a:t>
            </a:r>
            <a:endParaRPr lang="en-US" dirty="0">
              <a:solidFill>
                <a:schemeClr val="bg1"/>
              </a:solidFill>
              <a:latin typeface="Arial" pitchFamily="34" charset="0"/>
              <a:cs typeface="Arial" pitchFamily="34" charset="0"/>
            </a:endParaRPr>
          </a:p>
        </p:txBody>
      </p:sp>
      <p:pic>
        <p:nvPicPr>
          <p:cNvPr id="19461" name="Picture 5" descr="http://blog.mrm.org/wp-content/uploads/2008/04/parley_p_pratt1.gif"/>
          <p:cNvPicPr>
            <a:picLocks noChangeAspect="1" noChangeArrowheads="1"/>
          </p:cNvPicPr>
          <p:nvPr/>
        </p:nvPicPr>
        <p:blipFill>
          <a:blip r:embed="rId4" cstate="print"/>
          <a:srcRect/>
          <a:stretch>
            <a:fillRect/>
          </a:stretch>
        </p:blipFill>
        <p:spPr bwMode="auto">
          <a:xfrm>
            <a:off x="10001311" y="4940027"/>
            <a:ext cx="923925" cy="1242215"/>
          </a:xfrm>
          <a:prstGeom prst="rect">
            <a:avLst/>
          </a:prstGeom>
          <a:noFill/>
        </p:spPr>
      </p:pic>
      <p:pic>
        <p:nvPicPr>
          <p:cNvPr id="3" name="Picture 2">
            <a:extLst>
              <a:ext uri="{FF2B5EF4-FFF2-40B4-BE49-F238E27FC236}">
                <a16:creationId xmlns:a16="http://schemas.microsoft.com/office/drawing/2014/main" id="{9396034F-EED9-4EB5-83ED-1EAB657BF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066" y="1153600"/>
            <a:ext cx="2324100" cy="3095625"/>
          </a:xfrm>
          <a:prstGeom prst="rect">
            <a:avLst/>
          </a:prstGeom>
        </p:spPr>
      </p:pic>
      <p:pic>
        <p:nvPicPr>
          <p:cNvPr id="13" name="Picture 4" descr="http://history.lds.org/bc/content/images/revelations-in-context/390x520/sidney%20rigdon.jpg">
            <a:extLst>
              <a:ext uri="{FF2B5EF4-FFF2-40B4-BE49-F238E27FC236}">
                <a16:creationId xmlns:a16="http://schemas.microsoft.com/office/drawing/2014/main" id="{3BA4E10D-7F3C-4340-B128-4BB2723DFDA7}"/>
              </a:ext>
            </a:extLst>
          </p:cNvPr>
          <p:cNvPicPr>
            <a:picLocks noChangeAspect="1" noChangeArrowheads="1"/>
          </p:cNvPicPr>
          <p:nvPr/>
        </p:nvPicPr>
        <p:blipFill>
          <a:blip r:embed="rId6" cstate="print"/>
          <a:srcRect/>
          <a:stretch>
            <a:fillRect/>
          </a:stretch>
        </p:blipFill>
        <p:spPr bwMode="auto">
          <a:xfrm>
            <a:off x="5057282" y="3591567"/>
            <a:ext cx="1324591" cy="1762725"/>
          </a:xfrm>
          <a:prstGeom prst="rect">
            <a:avLst/>
          </a:prstGeom>
          <a:noFill/>
        </p:spPr>
      </p:pic>
    </p:spTree>
    <p:extLst>
      <p:ext uri="{BB962C8B-B14F-4D97-AF65-F5344CB8AC3E}">
        <p14:creationId xmlns:p14="http://schemas.microsoft.com/office/powerpoint/2010/main" val="41762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4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vergreen 2 floral design picture and wallpaper">
            <a:extLst>
              <a:ext uri="{FF2B5EF4-FFF2-40B4-BE49-F238E27FC236}">
                <a16:creationId xmlns:a16="http://schemas.microsoft.com/office/drawing/2014/main" id="{DD26A6D7-FFF9-419B-BFF1-BC720AF8BCA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0"/>
            <a:ext cx="12192000" cy="6858000"/>
          </a:xfrm>
          <a:prstGeom prst="rect">
            <a:avLst/>
          </a:prstGeom>
          <a:noFill/>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atang" pitchFamily="18" charset="-127"/>
                <a:ea typeface="Batang" pitchFamily="18" charset="-127"/>
              </a:rPr>
              <a:t>The Greater Work</a:t>
            </a:r>
          </a:p>
        </p:txBody>
      </p:sp>
      <p:sp>
        <p:nvSpPr>
          <p:cNvPr id="7" name="Rectangle 6"/>
          <p:cNvSpPr/>
          <p:nvPr/>
        </p:nvSpPr>
        <p:spPr>
          <a:xfrm>
            <a:off x="2286000" y="1524000"/>
            <a:ext cx="4572000" cy="923330"/>
          </a:xfrm>
          <a:prstGeom prst="rect">
            <a:avLst/>
          </a:prstGeom>
        </p:spPr>
        <p:txBody>
          <a:bodyPr>
            <a:spAutoFit/>
          </a:bodyPr>
          <a:lstStyle/>
          <a:p>
            <a:r>
              <a:rPr lang="en-US" dirty="0">
                <a:solidFill>
                  <a:schemeClr val="bg1"/>
                </a:solidFill>
              </a:rPr>
              <a:t>Sidney Rigdon would help others receive baptism and the gift of the Holy Ghost through the proper authority.</a:t>
            </a:r>
          </a:p>
        </p:txBody>
      </p:sp>
      <p:sp>
        <p:nvSpPr>
          <p:cNvPr id="8" name="TextBox 7"/>
          <p:cNvSpPr txBox="1"/>
          <p:nvPr/>
        </p:nvSpPr>
        <p:spPr>
          <a:xfrm>
            <a:off x="0" y="6488667"/>
            <a:ext cx="1600200" cy="369332"/>
          </a:xfrm>
          <a:prstGeom prst="rect">
            <a:avLst/>
          </a:prstGeom>
          <a:noFill/>
        </p:spPr>
        <p:txBody>
          <a:bodyPr wrap="square" rtlCol="0">
            <a:spAutoFit/>
          </a:bodyPr>
          <a:lstStyle/>
          <a:p>
            <a:r>
              <a:rPr lang="en-US" dirty="0">
                <a:solidFill>
                  <a:schemeClr val="bg1"/>
                </a:solidFill>
              </a:rPr>
              <a:t>D&amp;C 35:4-6</a:t>
            </a:r>
          </a:p>
        </p:txBody>
      </p:sp>
      <p:sp>
        <p:nvSpPr>
          <p:cNvPr id="19459" name="Rectangle 3"/>
          <p:cNvSpPr>
            <a:spLocks noChangeArrowheads="1"/>
          </p:cNvSpPr>
          <p:nvPr/>
        </p:nvSpPr>
        <p:spPr bwMode="auto">
          <a:xfrm flipH="1">
            <a:off x="5486399" y="3916978"/>
            <a:ext cx="5447071"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chemeClr val="bg1"/>
                </a:solidFill>
                <a:latin typeface="Calibri" pitchFamily="34" charset="0"/>
                <a:ea typeface="Times New Roman" pitchFamily="18" charset="0"/>
                <a:cs typeface="Times New Roman" pitchFamily="18" charset="0"/>
              </a:rPr>
              <a:t>“…</a:t>
            </a:r>
            <a:r>
              <a:rPr lang="en-US" sz="2000" dirty="0">
                <a:solidFill>
                  <a:schemeClr val="bg1"/>
                </a:solidFill>
              </a:rPr>
              <a:t>At length Mr. Rigdon and many others became convinced that they had no authority to minister in the ordinances of God; and that they had not been legally baptized and ordained. They, therefore, came forward and were baptized by us, and received the gift of the Holy Ghost by laying on of hands, and prayer in the name of Jesus Christ.”</a:t>
            </a:r>
            <a:endParaRPr lang="en-US" sz="2000" dirty="0">
              <a:solidFill>
                <a:schemeClr val="bg1"/>
              </a:solidFill>
              <a:latin typeface="Calibri" pitchFamily="34" charset="0"/>
              <a:ea typeface="Times New Roman" pitchFamily="18" charset="0"/>
              <a:cs typeface="Times New Roman" pitchFamily="18" charset="0"/>
            </a:endParaRPr>
          </a:p>
          <a:p>
            <a:pPr fontAlgn="base">
              <a:spcBef>
                <a:spcPct val="0"/>
              </a:spcBef>
              <a:spcAft>
                <a:spcPct val="0"/>
              </a:spcAft>
            </a:pPr>
            <a:r>
              <a:rPr lang="en-US" sz="1300" dirty="0">
                <a:solidFill>
                  <a:schemeClr val="bg1"/>
                </a:solidFill>
                <a:latin typeface="Calibri" pitchFamily="34" charset="0"/>
                <a:cs typeface="Times New Roman" pitchFamily="18" charset="0"/>
              </a:rPr>
              <a:t>Parley P. Pratt</a:t>
            </a:r>
            <a:endParaRPr lang="en-US" dirty="0">
              <a:solidFill>
                <a:schemeClr val="bg1"/>
              </a:solidFill>
              <a:latin typeface="Arial" pitchFamily="34" charset="0"/>
              <a:cs typeface="Arial" pitchFamily="34" charset="0"/>
            </a:endParaRPr>
          </a:p>
        </p:txBody>
      </p:sp>
      <p:pic>
        <p:nvPicPr>
          <p:cNvPr id="31746" name="Picture 2" descr="http://blog.mrm.org/wp-content/uploads/2008/04/parley_p_pratt1.gif"/>
          <p:cNvPicPr>
            <a:picLocks noChangeAspect="1" noChangeArrowheads="1"/>
          </p:cNvPicPr>
          <p:nvPr/>
        </p:nvPicPr>
        <p:blipFill>
          <a:blip r:embed="rId4" cstate="print"/>
          <a:srcRect/>
          <a:stretch>
            <a:fillRect/>
          </a:stretch>
        </p:blipFill>
        <p:spPr bwMode="auto">
          <a:xfrm>
            <a:off x="2696497" y="3562112"/>
            <a:ext cx="1990725" cy="2676525"/>
          </a:xfrm>
          <a:prstGeom prst="rect">
            <a:avLst/>
          </a:prstGeom>
          <a:noFill/>
        </p:spPr>
      </p:pic>
      <p:pic>
        <p:nvPicPr>
          <p:cNvPr id="10" name="Picture 4" descr="http://history.lds.org/bc/content/images/revelations-in-context/390x520/sidney%20rigdon.jpg"/>
          <p:cNvPicPr>
            <a:picLocks noChangeAspect="1" noChangeArrowheads="1"/>
          </p:cNvPicPr>
          <p:nvPr/>
        </p:nvPicPr>
        <p:blipFill>
          <a:blip r:embed="rId5" cstate="print"/>
          <a:srcRect/>
          <a:stretch>
            <a:fillRect/>
          </a:stretch>
        </p:blipFill>
        <p:spPr bwMode="auto">
          <a:xfrm>
            <a:off x="7162800" y="1143000"/>
            <a:ext cx="1828800" cy="2433711"/>
          </a:xfrm>
          <a:prstGeom prst="rect">
            <a:avLst/>
          </a:prstGeom>
          <a:noFill/>
        </p:spPr>
      </p:pic>
    </p:spTree>
    <p:extLst>
      <p:ext uri="{BB962C8B-B14F-4D97-AF65-F5344CB8AC3E}">
        <p14:creationId xmlns:p14="http://schemas.microsoft.com/office/powerpoint/2010/main" val="4421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3479</Words>
  <Application>Microsoft Office PowerPoint</Application>
  <PresentationFormat>Widescreen</PresentationFormat>
  <Paragraphs>247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Californian FB</vt:lpstr>
      <vt:lpstr>Calibri Light</vt:lpstr>
      <vt:lpstr>Calibri</vt:lpstr>
      <vt:lpstr>Comic Sans MS</vt:lpstr>
      <vt:lpstr>Batang</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2018-05-08T14:48:32Z</dcterms:created>
  <dcterms:modified xsi:type="dcterms:W3CDTF">2020-07-09T14:34:39Z</dcterms:modified>
</cp:coreProperties>
</file>