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1" r:id="rId3"/>
    <p:sldId id="262" r:id="rId4"/>
    <p:sldId id="263" r:id="rId5"/>
    <p:sldId id="258" r:id="rId6"/>
    <p:sldId id="264" r:id="rId7"/>
    <p:sldId id="265" r:id="rId8"/>
    <p:sldId id="266" r:id="rId9"/>
    <p:sldId id="267" r:id="rId10"/>
    <p:sldId id="268" r:id="rId11"/>
    <p:sldId id="269"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60" r:id="rId28"/>
    <p:sldId id="270" r:id="rId29"/>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Californian FB" panose="0207040306080B030204" pitchFamily="18" charset="0"/>
      <p:regular r:id="rId36"/>
      <p:bold r:id="rId37"/>
      <p:italic r:id="rId38"/>
    </p:embeddedFont>
    <p:embeddedFont>
      <p:font typeface="Colonna MT" panose="04020805060202030203" pitchFamily="82" charset="0"/>
      <p:regular r:id="rId39"/>
    </p:embeddedFont>
    <p:embeddedFont>
      <p:font typeface="Comic Sans MS" panose="030F0702030302020204" pitchFamily="66" charset="0"/>
      <p:regular r:id="rId40"/>
      <p:bold r:id="rId41"/>
      <p:italic r:id="rId42"/>
      <p:boldItalic r:id="rId43"/>
    </p:embeddedFont>
    <p:embeddedFont>
      <p:font typeface="Lucida Calligraphy" panose="03010101010101010101" pitchFamily="66"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5" autoAdjust="0"/>
    <p:restoredTop sz="94660"/>
  </p:normalViewPr>
  <p:slideViewPr>
    <p:cSldViewPr snapToGrid="0">
      <p:cViewPr varScale="1">
        <p:scale>
          <a:sx n="64" d="100"/>
          <a:sy n="64" d="100"/>
        </p:scale>
        <p:origin x="64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B3389-5861-42C0-AE5E-CF532A874C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A240B8-5433-4CD9-B303-D18CD408A0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1B6C64-C69D-446C-9E86-34B26F4F3213}"/>
              </a:ext>
            </a:extLst>
          </p:cNvPr>
          <p:cNvSpPr>
            <a:spLocks noGrp="1"/>
          </p:cNvSpPr>
          <p:nvPr>
            <p:ph type="dt" sz="half" idx="10"/>
          </p:nvPr>
        </p:nvSpPr>
        <p:spPr/>
        <p:txBody>
          <a:bodyPr/>
          <a:lstStyle/>
          <a:p>
            <a:fld id="{4E732515-71CA-4146-BC07-0CCEF7896F09}" type="datetimeFigureOut">
              <a:rPr lang="en-US" smtClean="0"/>
              <a:t>7/9/2020</a:t>
            </a:fld>
            <a:endParaRPr lang="en-US"/>
          </a:p>
        </p:txBody>
      </p:sp>
      <p:sp>
        <p:nvSpPr>
          <p:cNvPr id="5" name="Footer Placeholder 4">
            <a:extLst>
              <a:ext uri="{FF2B5EF4-FFF2-40B4-BE49-F238E27FC236}">
                <a16:creationId xmlns:a16="http://schemas.microsoft.com/office/drawing/2014/main" id="{F164AB1B-A634-4D7E-AA7F-E60F465704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E95E15-4C56-48E9-AABE-395787569570}"/>
              </a:ext>
            </a:extLst>
          </p:cNvPr>
          <p:cNvSpPr>
            <a:spLocks noGrp="1"/>
          </p:cNvSpPr>
          <p:nvPr>
            <p:ph type="sldNum" sz="quarter" idx="12"/>
          </p:nvPr>
        </p:nvSpPr>
        <p:spPr/>
        <p:txBody>
          <a:bodyPr/>
          <a:lstStyle/>
          <a:p>
            <a:fld id="{5C7CB18E-D966-465A-8E41-4284F87E05D6}" type="slidenum">
              <a:rPr lang="en-US" smtClean="0"/>
              <a:t>‹#›</a:t>
            </a:fld>
            <a:endParaRPr lang="en-US"/>
          </a:p>
        </p:txBody>
      </p:sp>
    </p:spTree>
    <p:extLst>
      <p:ext uri="{BB962C8B-B14F-4D97-AF65-F5344CB8AC3E}">
        <p14:creationId xmlns:p14="http://schemas.microsoft.com/office/powerpoint/2010/main" val="2795519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23AAB-B9E4-431A-B57C-D8E71A0248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04E589-5484-4AA3-85C7-38DDEFF8646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FD2595-2078-4A83-B572-9FE962256ED5}"/>
              </a:ext>
            </a:extLst>
          </p:cNvPr>
          <p:cNvSpPr>
            <a:spLocks noGrp="1"/>
          </p:cNvSpPr>
          <p:nvPr>
            <p:ph type="dt" sz="half" idx="10"/>
          </p:nvPr>
        </p:nvSpPr>
        <p:spPr/>
        <p:txBody>
          <a:bodyPr/>
          <a:lstStyle/>
          <a:p>
            <a:fld id="{4E732515-71CA-4146-BC07-0CCEF7896F09}" type="datetimeFigureOut">
              <a:rPr lang="en-US" smtClean="0"/>
              <a:t>7/9/2020</a:t>
            </a:fld>
            <a:endParaRPr lang="en-US"/>
          </a:p>
        </p:txBody>
      </p:sp>
      <p:sp>
        <p:nvSpPr>
          <p:cNvPr id="5" name="Footer Placeholder 4">
            <a:extLst>
              <a:ext uri="{FF2B5EF4-FFF2-40B4-BE49-F238E27FC236}">
                <a16:creationId xmlns:a16="http://schemas.microsoft.com/office/drawing/2014/main" id="{F3098B90-0C6C-4F90-A427-33DDE8CB41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716BF8-2E1C-4EC9-988E-9317EBB02370}"/>
              </a:ext>
            </a:extLst>
          </p:cNvPr>
          <p:cNvSpPr>
            <a:spLocks noGrp="1"/>
          </p:cNvSpPr>
          <p:nvPr>
            <p:ph type="sldNum" sz="quarter" idx="12"/>
          </p:nvPr>
        </p:nvSpPr>
        <p:spPr/>
        <p:txBody>
          <a:bodyPr/>
          <a:lstStyle/>
          <a:p>
            <a:fld id="{5C7CB18E-D966-465A-8E41-4284F87E05D6}" type="slidenum">
              <a:rPr lang="en-US" smtClean="0"/>
              <a:t>‹#›</a:t>
            </a:fld>
            <a:endParaRPr lang="en-US"/>
          </a:p>
        </p:txBody>
      </p:sp>
    </p:spTree>
    <p:extLst>
      <p:ext uri="{BB962C8B-B14F-4D97-AF65-F5344CB8AC3E}">
        <p14:creationId xmlns:p14="http://schemas.microsoft.com/office/powerpoint/2010/main" val="3775361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7F4638-D1D2-4E85-A819-9068B04A07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0CF886-D504-4F91-8BCC-3CAC8DFB91C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890C2C-F48B-4869-A503-BDA0F3F7B4FD}"/>
              </a:ext>
            </a:extLst>
          </p:cNvPr>
          <p:cNvSpPr>
            <a:spLocks noGrp="1"/>
          </p:cNvSpPr>
          <p:nvPr>
            <p:ph type="dt" sz="half" idx="10"/>
          </p:nvPr>
        </p:nvSpPr>
        <p:spPr/>
        <p:txBody>
          <a:bodyPr/>
          <a:lstStyle/>
          <a:p>
            <a:fld id="{4E732515-71CA-4146-BC07-0CCEF7896F09}" type="datetimeFigureOut">
              <a:rPr lang="en-US" smtClean="0"/>
              <a:t>7/9/2020</a:t>
            </a:fld>
            <a:endParaRPr lang="en-US"/>
          </a:p>
        </p:txBody>
      </p:sp>
      <p:sp>
        <p:nvSpPr>
          <p:cNvPr id="5" name="Footer Placeholder 4">
            <a:extLst>
              <a:ext uri="{FF2B5EF4-FFF2-40B4-BE49-F238E27FC236}">
                <a16:creationId xmlns:a16="http://schemas.microsoft.com/office/drawing/2014/main" id="{6566FC74-B9CE-4427-AC71-C204869583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756A5E-C5F4-43BB-B89B-20D407168682}"/>
              </a:ext>
            </a:extLst>
          </p:cNvPr>
          <p:cNvSpPr>
            <a:spLocks noGrp="1"/>
          </p:cNvSpPr>
          <p:nvPr>
            <p:ph type="sldNum" sz="quarter" idx="12"/>
          </p:nvPr>
        </p:nvSpPr>
        <p:spPr/>
        <p:txBody>
          <a:bodyPr/>
          <a:lstStyle/>
          <a:p>
            <a:fld id="{5C7CB18E-D966-465A-8E41-4284F87E05D6}" type="slidenum">
              <a:rPr lang="en-US" smtClean="0"/>
              <a:t>‹#›</a:t>
            </a:fld>
            <a:endParaRPr lang="en-US"/>
          </a:p>
        </p:txBody>
      </p:sp>
    </p:spTree>
    <p:extLst>
      <p:ext uri="{BB962C8B-B14F-4D97-AF65-F5344CB8AC3E}">
        <p14:creationId xmlns:p14="http://schemas.microsoft.com/office/powerpoint/2010/main" val="3055104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F7DC3-3E79-4EF7-B92D-0EA41D051D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0529D2-DC84-4A11-86F1-60B67557095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25AF60-7202-4696-8B05-D3178DB6A1C8}"/>
              </a:ext>
            </a:extLst>
          </p:cNvPr>
          <p:cNvSpPr>
            <a:spLocks noGrp="1"/>
          </p:cNvSpPr>
          <p:nvPr>
            <p:ph type="dt" sz="half" idx="10"/>
          </p:nvPr>
        </p:nvSpPr>
        <p:spPr/>
        <p:txBody>
          <a:bodyPr/>
          <a:lstStyle/>
          <a:p>
            <a:fld id="{4E732515-71CA-4146-BC07-0CCEF7896F09}" type="datetimeFigureOut">
              <a:rPr lang="en-US" smtClean="0"/>
              <a:t>7/9/2020</a:t>
            </a:fld>
            <a:endParaRPr lang="en-US"/>
          </a:p>
        </p:txBody>
      </p:sp>
      <p:sp>
        <p:nvSpPr>
          <p:cNvPr id="5" name="Footer Placeholder 4">
            <a:extLst>
              <a:ext uri="{FF2B5EF4-FFF2-40B4-BE49-F238E27FC236}">
                <a16:creationId xmlns:a16="http://schemas.microsoft.com/office/drawing/2014/main" id="{A12C3922-8D13-4D0C-B71E-A320AA40D3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0F4F43-1B42-4632-8F06-521509F4092C}"/>
              </a:ext>
            </a:extLst>
          </p:cNvPr>
          <p:cNvSpPr>
            <a:spLocks noGrp="1"/>
          </p:cNvSpPr>
          <p:nvPr>
            <p:ph type="sldNum" sz="quarter" idx="12"/>
          </p:nvPr>
        </p:nvSpPr>
        <p:spPr/>
        <p:txBody>
          <a:bodyPr/>
          <a:lstStyle/>
          <a:p>
            <a:fld id="{5C7CB18E-D966-465A-8E41-4284F87E05D6}" type="slidenum">
              <a:rPr lang="en-US" smtClean="0"/>
              <a:t>‹#›</a:t>
            </a:fld>
            <a:endParaRPr lang="en-US"/>
          </a:p>
        </p:txBody>
      </p:sp>
    </p:spTree>
    <p:extLst>
      <p:ext uri="{BB962C8B-B14F-4D97-AF65-F5344CB8AC3E}">
        <p14:creationId xmlns:p14="http://schemas.microsoft.com/office/powerpoint/2010/main" val="2370161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49524-09F6-45B4-B5D0-93B376FD43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2954CD-E1B7-41FB-B5DB-90A8D275F3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D60A25B-0F26-416D-8556-8842B6F2894E}"/>
              </a:ext>
            </a:extLst>
          </p:cNvPr>
          <p:cNvSpPr>
            <a:spLocks noGrp="1"/>
          </p:cNvSpPr>
          <p:nvPr>
            <p:ph type="dt" sz="half" idx="10"/>
          </p:nvPr>
        </p:nvSpPr>
        <p:spPr/>
        <p:txBody>
          <a:bodyPr/>
          <a:lstStyle/>
          <a:p>
            <a:fld id="{4E732515-71CA-4146-BC07-0CCEF7896F09}" type="datetimeFigureOut">
              <a:rPr lang="en-US" smtClean="0"/>
              <a:t>7/9/2020</a:t>
            </a:fld>
            <a:endParaRPr lang="en-US"/>
          </a:p>
        </p:txBody>
      </p:sp>
      <p:sp>
        <p:nvSpPr>
          <p:cNvPr id="5" name="Footer Placeholder 4">
            <a:extLst>
              <a:ext uri="{FF2B5EF4-FFF2-40B4-BE49-F238E27FC236}">
                <a16:creationId xmlns:a16="http://schemas.microsoft.com/office/drawing/2014/main" id="{CEBD45C2-85C9-4E81-AEB3-3274304AB6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9BAFBB-2436-458F-8398-4CBF515C7396}"/>
              </a:ext>
            </a:extLst>
          </p:cNvPr>
          <p:cNvSpPr>
            <a:spLocks noGrp="1"/>
          </p:cNvSpPr>
          <p:nvPr>
            <p:ph type="sldNum" sz="quarter" idx="12"/>
          </p:nvPr>
        </p:nvSpPr>
        <p:spPr/>
        <p:txBody>
          <a:bodyPr/>
          <a:lstStyle/>
          <a:p>
            <a:fld id="{5C7CB18E-D966-465A-8E41-4284F87E05D6}" type="slidenum">
              <a:rPr lang="en-US" smtClean="0"/>
              <a:t>‹#›</a:t>
            </a:fld>
            <a:endParaRPr lang="en-US"/>
          </a:p>
        </p:txBody>
      </p:sp>
    </p:spTree>
    <p:extLst>
      <p:ext uri="{BB962C8B-B14F-4D97-AF65-F5344CB8AC3E}">
        <p14:creationId xmlns:p14="http://schemas.microsoft.com/office/powerpoint/2010/main" val="1425541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B66D1-5867-478D-85E4-676F21155D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BCA81B-F7E1-4642-85AC-2D6AC8C32CB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36E8F0-6594-4299-90D0-860E7D6C3C8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F144F9-35E4-4F40-8625-F83FCC49FA41}"/>
              </a:ext>
            </a:extLst>
          </p:cNvPr>
          <p:cNvSpPr>
            <a:spLocks noGrp="1"/>
          </p:cNvSpPr>
          <p:nvPr>
            <p:ph type="dt" sz="half" idx="10"/>
          </p:nvPr>
        </p:nvSpPr>
        <p:spPr/>
        <p:txBody>
          <a:bodyPr/>
          <a:lstStyle/>
          <a:p>
            <a:fld id="{4E732515-71CA-4146-BC07-0CCEF7896F09}" type="datetimeFigureOut">
              <a:rPr lang="en-US" smtClean="0"/>
              <a:t>7/9/2020</a:t>
            </a:fld>
            <a:endParaRPr lang="en-US"/>
          </a:p>
        </p:txBody>
      </p:sp>
      <p:sp>
        <p:nvSpPr>
          <p:cNvPr id="6" name="Footer Placeholder 5">
            <a:extLst>
              <a:ext uri="{FF2B5EF4-FFF2-40B4-BE49-F238E27FC236}">
                <a16:creationId xmlns:a16="http://schemas.microsoft.com/office/drawing/2014/main" id="{04017A53-6E32-4500-B86C-31810EE8FE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041B84-6075-4916-BAB9-3FD99E74432E}"/>
              </a:ext>
            </a:extLst>
          </p:cNvPr>
          <p:cNvSpPr>
            <a:spLocks noGrp="1"/>
          </p:cNvSpPr>
          <p:nvPr>
            <p:ph type="sldNum" sz="quarter" idx="12"/>
          </p:nvPr>
        </p:nvSpPr>
        <p:spPr/>
        <p:txBody>
          <a:bodyPr/>
          <a:lstStyle/>
          <a:p>
            <a:fld id="{5C7CB18E-D966-465A-8E41-4284F87E05D6}" type="slidenum">
              <a:rPr lang="en-US" smtClean="0"/>
              <a:t>‹#›</a:t>
            </a:fld>
            <a:endParaRPr lang="en-US"/>
          </a:p>
        </p:txBody>
      </p:sp>
    </p:spTree>
    <p:extLst>
      <p:ext uri="{BB962C8B-B14F-4D97-AF65-F5344CB8AC3E}">
        <p14:creationId xmlns:p14="http://schemas.microsoft.com/office/powerpoint/2010/main" val="787356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5FF5E-2F36-4FAE-9CB9-D4C763C57D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076E3B-AA01-40D7-96A1-42A2B544DD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79F6C72-DECE-4AA5-87A7-D78334F13A1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93AC45-9327-4BBE-8F83-CFE843B061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374743A-1A8F-4D71-99FD-C06A12CD292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3B2BFA-0B40-4ED6-BBD6-F49E902894EE}"/>
              </a:ext>
            </a:extLst>
          </p:cNvPr>
          <p:cNvSpPr>
            <a:spLocks noGrp="1"/>
          </p:cNvSpPr>
          <p:nvPr>
            <p:ph type="dt" sz="half" idx="10"/>
          </p:nvPr>
        </p:nvSpPr>
        <p:spPr/>
        <p:txBody>
          <a:bodyPr/>
          <a:lstStyle/>
          <a:p>
            <a:fld id="{4E732515-71CA-4146-BC07-0CCEF7896F09}" type="datetimeFigureOut">
              <a:rPr lang="en-US" smtClean="0"/>
              <a:t>7/9/2020</a:t>
            </a:fld>
            <a:endParaRPr lang="en-US"/>
          </a:p>
        </p:txBody>
      </p:sp>
      <p:sp>
        <p:nvSpPr>
          <p:cNvPr id="8" name="Footer Placeholder 7">
            <a:extLst>
              <a:ext uri="{FF2B5EF4-FFF2-40B4-BE49-F238E27FC236}">
                <a16:creationId xmlns:a16="http://schemas.microsoft.com/office/drawing/2014/main" id="{8D148AEA-59F1-4998-A39E-FF87CC09DE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549373-D3B8-452B-9299-E24B35274274}"/>
              </a:ext>
            </a:extLst>
          </p:cNvPr>
          <p:cNvSpPr>
            <a:spLocks noGrp="1"/>
          </p:cNvSpPr>
          <p:nvPr>
            <p:ph type="sldNum" sz="quarter" idx="12"/>
          </p:nvPr>
        </p:nvSpPr>
        <p:spPr/>
        <p:txBody>
          <a:bodyPr/>
          <a:lstStyle/>
          <a:p>
            <a:fld id="{5C7CB18E-D966-465A-8E41-4284F87E05D6}" type="slidenum">
              <a:rPr lang="en-US" smtClean="0"/>
              <a:t>‹#›</a:t>
            </a:fld>
            <a:endParaRPr lang="en-US"/>
          </a:p>
        </p:txBody>
      </p:sp>
    </p:spTree>
    <p:extLst>
      <p:ext uri="{BB962C8B-B14F-4D97-AF65-F5344CB8AC3E}">
        <p14:creationId xmlns:p14="http://schemas.microsoft.com/office/powerpoint/2010/main" val="816995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F9655-2382-4FFF-878D-8FD4CE8959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2ADC51-29F6-4C20-99FA-D14E3977612B}"/>
              </a:ext>
            </a:extLst>
          </p:cNvPr>
          <p:cNvSpPr>
            <a:spLocks noGrp="1"/>
          </p:cNvSpPr>
          <p:nvPr>
            <p:ph type="dt" sz="half" idx="10"/>
          </p:nvPr>
        </p:nvSpPr>
        <p:spPr/>
        <p:txBody>
          <a:bodyPr/>
          <a:lstStyle/>
          <a:p>
            <a:fld id="{4E732515-71CA-4146-BC07-0CCEF7896F09}" type="datetimeFigureOut">
              <a:rPr lang="en-US" smtClean="0"/>
              <a:t>7/9/2020</a:t>
            </a:fld>
            <a:endParaRPr lang="en-US"/>
          </a:p>
        </p:txBody>
      </p:sp>
      <p:sp>
        <p:nvSpPr>
          <p:cNvPr id="4" name="Footer Placeholder 3">
            <a:extLst>
              <a:ext uri="{FF2B5EF4-FFF2-40B4-BE49-F238E27FC236}">
                <a16:creationId xmlns:a16="http://schemas.microsoft.com/office/drawing/2014/main" id="{E092A74D-E0F2-4F46-8E1C-B41EAC73B5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F57C05-D310-410F-9C3B-BB5407C0F7F7}"/>
              </a:ext>
            </a:extLst>
          </p:cNvPr>
          <p:cNvSpPr>
            <a:spLocks noGrp="1"/>
          </p:cNvSpPr>
          <p:nvPr>
            <p:ph type="sldNum" sz="quarter" idx="12"/>
          </p:nvPr>
        </p:nvSpPr>
        <p:spPr/>
        <p:txBody>
          <a:bodyPr/>
          <a:lstStyle/>
          <a:p>
            <a:fld id="{5C7CB18E-D966-465A-8E41-4284F87E05D6}" type="slidenum">
              <a:rPr lang="en-US" smtClean="0"/>
              <a:t>‹#›</a:t>
            </a:fld>
            <a:endParaRPr lang="en-US"/>
          </a:p>
        </p:txBody>
      </p:sp>
    </p:spTree>
    <p:extLst>
      <p:ext uri="{BB962C8B-B14F-4D97-AF65-F5344CB8AC3E}">
        <p14:creationId xmlns:p14="http://schemas.microsoft.com/office/powerpoint/2010/main" val="391802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5E71AF-A92F-463C-A313-4E83447CE384}"/>
              </a:ext>
            </a:extLst>
          </p:cNvPr>
          <p:cNvSpPr>
            <a:spLocks noGrp="1"/>
          </p:cNvSpPr>
          <p:nvPr>
            <p:ph type="dt" sz="half" idx="10"/>
          </p:nvPr>
        </p:nvSpPr>
        <p:spPr/>
        <p:txBody>
          <a:bodyPr/>
          <a:lstStyle/>
          <a:p>
            <a:fld id="{4E732515-71CA-4146-BC07-0CCEF7896F09}" type="datetimeFigureOut">
              <a:rPr lang="en-US" smtClean="0"/>
              <a:t>7/9/2020</a:t>
            </a:fld>
            <a:endParaRPr lang="en-US"/>
          </a:p>
        </p:txBody>
      </p:sp>
      <p:sp>
        <p:nvSpPr>
          <p:cNvPr id="3" name="Footer Placeholder 2">
            <a:extLst>
              <a:ext uri="{FF2B5EF4-FFF2-40B4-BE49-F238E27FC236}">
                <a16:creationId xmlns:a16="http://schemas.microsoft.com/office/drawing/2014/main" id="{BC2FA4FF-45A8-466F-BB6E-6EEC100CF7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8BED5-1966-4678-B6BE-D69EA124D15E}"/>
              </a:ext>
            </a:extLst>
          </p:cNvPr>
          <p:cNvSpPr>
            <a:spLocks noGrp="1"/>
          </p:cNvSpPr>
          <p:nvPr>
            <p:ph type="sldNum" sz="quarter" idx="12"/>
          </p:nvPr>
        </p:nvSpPr>
        <p:spPr/>
        <p:txBody>
          <a:bodyPr/>
          <a:lstStyle/>
          <a:p>
            <a:fld id="{5C7CB18E-D966-465A-8E41-4284F87E05D6}" type="slidenum">
              <a:rPr lang="en-US" smtClean="0"/>
              <a:t>‹#›</a:t>
            </a:fld>
            <a:endParaRPr lang="en-US"/>
          </a:p>
        </p:txBody>
      </p:sp>
    </p:spTree>
    <p:extLst>
      <p:ext uri="{BB962C8B-B14F-4D97-AF65-F5344CB8AC3E}">
        <p14:creationId xmlns:p14="http://schemas.microsoft.com/office/powerpoint/2010/main" val="3735688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FFE84-1486-4F4F-8B2F-69D89970D1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626ADB-8ABC-45BE-841C-8E479A7502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D02456-F60C-4ACC-9BF8-27BB8E6CF9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F7BFD0-B1BD-4B65-9AC1-40CBA20E4E90}"/>
              </a:ext>
            </a:extLst>
          </p:cNvPr>
          <p:cNvSpPr>
            <a:spLocks noGrp="1"/>
          </p:cNvSpPr>
          <p:nvPr>
            <p:ph type="dt" sz="half" idx="10"/>
          </p:nvPr>
        </p:nvSpPr>
        <p:spPr/>
        <p:txBody>
          <a:bodyPr/>
          <a:lstStyle/>
          <a:p>
            <a:fld id="{4E732515-71CA-4146-BC07-0CCEF7896F09}" type="datetimeFigureOut">
              <a:rPr lang="en-US" smtClean="0"/>
              <a:t>7/9/2020</a:t>
            </a:fld>
            <a:endParaRPr lang="en-US"/>
          </a:p>
        </p:txBody>
      </p:sp>
      <p:sp>
        <p:nvSpPr>
          <p:cNvPr id="6" name="Footer Placeholder 5">
            <a:extLst>
              <a:ext uri="{FF2B5EF4-FFF2-40B4-BE49-F238E27FC236}">
                <a16:creationId xmlns:a16="http://schemas.microsoft.com/office/drawing/2014/main" id="{45B3E12D-B450-47A3-A0D2-F962D6B627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38CA7C-2BDF-4E26-9F21-D8B86566A2FB}"/>
              </a:ext>
            </a:extLst>
          </p:cNvPr>
          <p:cNvSpPr>
            <a:spLocks noGrp="1"/>
          </p:cNvSpPr>
          <p:nvPr>
            <p:ph type="sldNum" sz="quarter" idx="12"/>
          </p:nvPr>
        </p:nvSpPr>
        <p:spPr/>
        <p:txBody>
          <a:bodyPr/>
          <a:lstStyle/>
          <a:p>
            <a:fld id="{5C7CB18E-D966-465A-8E41-4284F87E05D6}" type="slidenum">
              <a:rPr lang="en-US" smtClean="0"/>
              <a:t>‹#›</a:t>
            </a:fld>
            <a:endParaRPr lang="en-US"/>
          </a:p>
        </p:txBody>
      </p:sp>
    </p:spTree>
    <p:extLst>
      <p:ext uri="{BB962C8B-B14F-4D97-AF65-F5344CB8AC3E}">
        <p14:creationId xmlns:p14="http://schemas.microsoft.com/office/powerpoint/2010/main" val="3956966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4644E-B04F-4854-A426-CED1C7098B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D21C71-92E0-4A6C-8876-069181AECC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3DE7AB-6BF8-4FF2-8017-7B1DAC23AB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6E386F6-E4CF-4DD3-B0DD-07036FB37BF4}"/>
              </a:ext>
            </a:extLst>
          </p:cNvPr>
          <p:cNvSpPr>
            <a:spLocks noGrp="1"/>
          </p:cNvSpPr>
          <p:nvPr>
            <p:ph type="dt" sz="half" idx="10"/>
          </p:nvPr>
        </p:nvSpPr>
        <p:spPr/>
        <p:txBody>
          <a:bodyPr/>
          <a:lstStyle/>
          <a:p>
            <a:fld id="{4E732515-71CA-4146-BC07-0CCEF7896F09}" type="datetimeFigureOut">
              <a:rPr lang="en-US" smtClean="0"/>
              <a:t>7/9/2020</a:t>
            </a:fld>
            <a:endParaRPr lang="en-US"/>
          </a:p>
        </p:txBody>
      </p:sp>
      <p:sp>
        <p:nvSpPr>
          <p:cNvPr id="6" name="Footer Placeholder 5">
            <a:extLst>
              <a:ext uri="{FF2B5EF4-FFF2-40B4-BE49-F238E27FC236}">
                <a16:creationId xmlns:a16="http://schemas.microsoft.com/office/drawing/2014/main" id="{C98FBE86-A478-458F-85A3-F80524248F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F4BCDE-7854-403C-98D3-33A69AFD6F77}"/>
              </a:ext>
            </a:extLst>
          </p:cNvPr>
          <p:cNvSpPr>
            <a:spLocks noGrp="1"/>
          </p:cNvSpPr>
          <p:nvPr>
            <p:ph type="sldNum" sz="quarter" idx="12"/>
          </p:nvPr>
        </p:nvSpPr>
        <p:spPr/>
        <p:txBody>
          <a:bodyPr/>
          <a:lstStyle/>
          <a:p>
            <a:fld id="{5C7CB18E-D966-465A-8E41-4284F87E05D6}" type="slidenum">
              <a:rPr lang="en-US" smtClean="0"/>
              <a:t>‹#›</a:t>
            </a:fld>
            <a:endParaRPr lang="en-US"/>
          </a:p>
        </p:txBody>
      </p:sp>
    </p:spTree>
    <p:extLst>
      <p:ext uri="{BB962C8B-B14F-4D97-AF65-F5344CB8AC3E}">
        <p14:creationId xmlns:p14="http://schemas.microsoft.com/office/powerpoint/2010/main" val="3193048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2CFF82-C851-47B2-9F71-7FEB55C1EF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D342BE-8AB0-41F0-AA5D-6A5375AA84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E0186C-6D7F-4027-AB40-790DC9F05F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732515-71CA-4146-BC07-0CCEF7896F09}" type="datetimeFigureOut">
              <a:rPr lang="en-US" smtClean="0"/>
              <a:t>7/9/2020</a:t>
            </a:fld>
            <a:endParaRPr lang="en-US"/>
          </a:p>
        </p:txBody>
      </p:sp>
      <p:sp>
        <p:nvSpPr>
          <p:cNvPr id="5" name="Footer Placeholder 4">
            <a:extLst>
              <a:ext uri="{FF2B5EF4-FFF2-40B4-BE49-F238E27FC236}">
                <a16:creationId xmlns:a16="http://schemas.microsoft.com/office/drawing/2014/main" id="{8752045E-073E-4C60-9869-828F55970C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3ECD95-8B0D-4446-A501-8C19E23375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7CB18E-D966-465A-8E41-4284F87E05D6}" type="slidenum">
              <a:rPr lang="en-US" smtClean="0"/>
              <a:t>‹#›</a:t>
            </a:fld>
            <a:endParaRPr lang="en-US"/>
          </a:p>
        </p:txBody>
      </p:sp>
    </p:spTree>
    <p:extLst>
      <p:ext uri="{BB962C8B-B14F-4D97-AF65-F5344CB8AC3E}">
        <p14:creationId xmlns:p14="http://schemas.microsoft.com/office/powerpoint/2010/main" val="2965336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gif"/><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9.jpg"/><Relationship Id="rId5" Type="http://schemas.microsoft.com/office/2007/relationships/hdphoto" Target="../media/hdphoto1.wdp"/><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0.jp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2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mormonhistoricsites.org/wp-content/uploads/2013/05/NJ1_Platt4.pdf"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 name="Picture 11263">
            <a:extLst>
              <a:ext uri="{FF2B5EF4-FFF2-40B4-BE49-F238E27FC236}">
                <a16:creationId xmlns:a16="http://schemas.microsoft.com/office/drawing/2014/main" id="{F7D61BE3-3286-4901-9DF6-BB005C6632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45920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15BEFAB-486F-418D-8225-2B6C90F29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8" name="TextBox 7"/>
          <p:cNvSpPr txBox="1"/>
          <p:nvPr/>
        </p:nvSpPr>
        <p:spPr>
          <a:xfrm>
            <a:off x="319548" y="6323736"/>
            <a:ext cx="2362200" cy="369332"/>
          </a:xfrm>
          <a:prstGeom prst="rect">
            <a:avLst/>
          </a:prstGeom>
          <a:noFill/>
        </p:spPr>
        <p:txBody>
          <a:bodyPr wrap="square" rtlCol="0">
            <a:spAutoFit/>
          </a:bodyPr>
          <a:lstStyle/>
          <a:p>
            <a:r>
              <a:rPr lang="en-US" dirty="0">
                <a:solidFill>
                  <a:schemeClr val="bg2"/>
                </a:solidFill>
              </a:rPr>
              <a:t>D&amp;C 36:3</a:t>
            </a:r>
          </a:p>
        </p:txBody>
      </p:sp>
      <p:sp>
        <p:nvSpPr>
          <p:cNvPr id="6" name="TextBox 5"/>
          <p:cNvSpPr txBox="1"/>
          <p:nvPr/>
        </p:nvSpPr>
        <p:spPr>
          <a:xfrm>
            <a:off x="1676400" y="228601"/>
            <a:ext cx="8763000" cy="646331"/>
          </a:xfrm>
          <a:prstGeom prst="rect">
            <a:avLst/>
          </a:prstGeom>
          <a:noFill/>
        </p:spPr>
        <p:txBody>
          <a:bodyPr wrap="square" rtlCol="0">
            <a:spAutoFit/>
          </a:bodyPr>
          <a:lstStyle/>
          <a:p>
            <a:pPr algn="ctr"/>
            <a:r>
              <a:rPr lang="en-US" sz="3600" dirty="0">
                <a:solidFill>
                  <a:schemeClr val="bg2"/>
                </a:solidFill>
                <a:latin typeface="Lucida Calligraphy" pitchFamily="66" charset="0"/>
              </a:rPr>
              <a:t>Hosanna</a:t>
            </a:r>
          </a:p>
        </p:txBody>
      </p:sp>
      <p:sp>
        <p:nvSpPr>
          <p:cNvPr id="10" name="Rectangle 9"/>
          <p:cNvSpPr/>
          <p:nvPr/>
        </p:nvSpPr>
        <p:spPr>
          <a:xfrm>
            <a:off x="1128805" y="1717598"/>
            <a:ext cx="6096000" cy="2308324"/>
          </a:xfrm>
          <a:prstGeom prst="rect">
            <a:avLst/>
          </a:prstGeom>
        </p:spPr>
        <p:txBody>
          <a:bodyPr wrap="square">
            <a:spAutoFit/>
          </a:bodyPr>
          <a:lstStyle/>
          <a:p>
            <a:r>
              <a:rPr lang="en-US" dirty="0">
                <a:solidFill>
                  <a:schemeClr val="bg2"/>
                </a:solidFill>
              </a:rPr>
              <a:t>At the Feast of Tabernacles, which celebrated the Lord’s deliverance of Israel into the promised land, people chanted the words of Psalm 118 and waved palm branches. At the Lord’s triumphal entry into Jerusalem, the multitudes cried “Hosanna” and spread palm branches for Jesus to ride upon, thus demonstrating their understanding that Jesus was the same Lord who had delivered Israel anciently </a:t>
            </a:r>
          </a:p>
          <a:p>
            <a:r>
              <a:rPr lang="en-US" dirty="0">
                <a:solidFill>
                  <a:schemeClr val="bg2"/>
                </a:solidFill>
              </a:rPr>
              <a:t>(Ps. 118:25–26; Matt. 21:9, 15; Mark 11:9–10; John 12:13). </a:t>
            </a:r>
            <a:endParaRPr lang="en-US" sz="1200" dirty="0">
              <a:solidFill>
                <a:schemeClr val="bg2"/>
              </a:solidFill>
            </a:endParaRPr>
          </a:p>
        </p:txBody>
      </p:sp>
      <p:sp>
        <p:nvSpPr>
          <p:cNvPr id="11" name="Rectangle 10"/>
          <p:cNvSpPr/>
          <p:nvPr/>
        </p:nvSpPr>
        <p:spPr>
          <a:xfrm>
            <a:off x="4719484" y="794268"/>
            <a:ext cx="3276600" cy="923330"/>
          </a:xfrm>
          <a:prstGeom prst="rect">
            <a:avLst/>
          </a:prstGeom>
        </p:spPr>
        <p:txBody>
          <a:bodyPr wrap="square">
            <a:spAutoFit/>
          </a:bodyPr>
          <a:lstStyle/>
          <a:p>
            <a:pPr algn="ctr"/>
            <a:r>
              <a:rPr lang="en-US" dirty="0">
                <a:solidFill>
                  <a:srgbClr val="FFFF00"/>
                </a:solidFill>
              </a:rPr>
              <a:t>A word from Hebrew that means “please save us” and is used in praise and supplication.</a:t>
            </a:r>
            <a:endParaRPr lang="en-US" i="1" dirty="0">
              <a:solidFill>
                <a:srgbClr val="FFFF00"/>
              </a:solidFill>
            </a:endParaRPr>
          </a:p>
        </p:txBody>
      </p:sp>
      <p:sp>
        <p:nvSpPr>
          <p:cNvPr id="2" name="Rectangle 1">
            <a:extLst>
              <a:ext uri="{FF2B5EF4-FFF2-40B4-BE49-F238E27FC236}">
                <a16:creationId xmlns:a16="http://schemas.microsoft.com/office/drawing/2014/main" id="{9E0A26D6-473A-41E7-89BE-BE599E30CE83}"/>
              </a:ext>
            </a:extLst>
          </p:cNvPr>
          <p:cNvSpPr/>
          <p:nvPr/>
        </p:nvSpPr>
        <p:spPr>
          <a:xfrm>
            <a:off x="6271101" y="4702622"/>
            <a:ext cx="6096000" cy="1661993"/>
          </a:xfrm>
          <a:prstGeom prst="rect">
            <a:avLst/>
          </a:prstGeom>
        </p:spPr>
        <p:txBody>
          <a:bodyPr>
            <a:spAutoFit/>
          </a:bodyPr>
          <a:lstStyle/>
          <a:p>
            <a:r>
              <a:rPr lang="en-US" dirty="0">
                <a:solidFill>
                  <a:schemeClr val="bg2"/>
                </a:solidFill>
              </a:rPr>
              <a:t>These people recognized Christ as the</a:t>
            </a:r>
          </a:p>
          <a:p>
            <a:r>
              <a:rPr lang="en-US" dirty="0">
                <a:solidFill>
                  <a:schemeClr val="bg2"/>
                </a:solidFill>
              </a:rPr>
              <a:t> long-awaited Messiah. </a:t>
            </a:r>
          </a:p>
          <a:p>
            <a:r>
              <a:rPr lang="en-US" dirty="0">
                <a:solidFill>
                  <a:schemeClr val="bg2"/>
                </a:solidFill>
              </a:rPr>
              <a:t>The word </a:t>
            </a:r>
            <a:r>
              <a:rPr lang="en-US" i="1" dirty="0">
                <a:solidFill>
                  <a:schemeClr val="bg2"/>
                </a:solidFill>
              </a:rPr>
              <a:t>Hosanna</a:t>
            </a:r>
            <a:r>
              <a:rPr lang="en-US" dirty="0">
                <a:solidFill>
                  <a:schemeClr val="bg2"/>
                </a:solidFill>
              </a:rPr>
              <a:t> has become a celebration </a:t>
            </a:r>
          </a:p>
          <a:p>
            <a:r>
              <a:rPr lang="en-US" dirty="0">
                <a:solidFill>
                  <a:schemeClr val="bg2"/>
                </a:solidFill>
              </a:rPr>
              <a:t>of the Messiah in all ages </a:t>
            </a:r>
          </a:p>
          <a:p>
            <a:r>
              <a:rPr lang="en-US" dirty="0">
                <a:solidFill>
                  <a:schemeClr val="bg2"/>
                </a:solidFill>
              </a:rPr>
              <a:t>(1 Ne. 11:6; 3 Ne. 11:14–17). </a:t>
            </a:r>
          </a:p>
          <a:p>
            <a:r>
              <a:rPr lang="en-US" sz="1200" dirty="0">
                <a:solidFill>
                  <a:schemeClr val="bg2"/>
                </a:solidFill>
              </a:rPr>
              <a:t>Guide to Scriptures</a:t>
            </a:r>
            <a:endParaRPr lang="en-US" dirty="0"/>
          </a:p>
        </p:txBody>
      </p:sp>
      <p:pic>
        <p:nvPicPr>
          <p:cNvPr id="4" name="Picture 3">
            <a:extLst>
              <a:ext uri="{FF2B5EF4-FFF2-40B4-BE49-F238E27FC236}">
                <a16:creationId xmlns:a16="http://schemas.microsoft.com/office/drawing/2014/main" id="{651F53CD-2952-4B79-9ED8-DB7D181F51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6082" y="1920251"/>
            <a:ext cx="2781300" cy="1854200"/>
          </a:xfrm>
          <a:prstGeom prst="rect">
            <a:avLst/>
          </a:prstGeom>
        </p:spPr>
      </p:pic>
      <p:pic>
        <p:nvPicPr>
          <p:cNvPr id="7" name="Picture 6">
            <a:extLst>
              <a:ext uri="{FF2B5EF4-FFF2-40B4-BE49-F238E27FC236}">
                <a16:creationId xmlns:a16="http://schemas.microsoft.com/office/drawing/2014/main" id="{A8C64407-B602-4DC2-9846-F6AE62E2C8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7900" y="4324372"/>
            <a:ext cx="3810000" cy="1905000"/>
          </a:xfrm>
          <a:prstGeom prst="rect">
            <a:avLst/>
          </a:prstGeom>
        </p:spPr>
      </p:pic>
    </p:spTree>
    <p:extLst>
      <p:ext uri="{BB962C8B-B14F-4D97-AF65-F5344CB8AC3E}">
        <p14:creationId xmlns:p14="http://schemas.microsoft.com/office/powerpoint/2010/main" val="281179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5E7C473-2325-4CB4-A9EB-16D1A01B1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5" name="TextBox 4"/>
          <p:cNvSpPr txBox="1"/>
          <p:nvPr/>
        </p:nvSpPr>
        <p:spPr>
          <a:xfrm>
            <a:off x="4724400" y="3886200"/>
            <a:ext cx="5486400" cy="2123658"/>
          </a:xfrm>
          <a:prstGeom prst="rect">
            <a:avLst/>
          </a:prstGeom>
          <a:noFill/>
        </p:spPr>
        <p:txBody>
          <a:bodyPr wrap="square" rtlCol="0">
            <a:spAutoFit/>
          </a:bodyPr>
          <a:lstStyle/>
          <a:p>
            <a:r>
              <a:rPr lang="en-US" sz="2000" dirty="0">
                <a:solidFill>
                  <a:schemeClr val="bg2"/>
                </a:solidFill>
              </a:rPr>
              <a:t>“I will now demonstrate the shout. Each one takes a clean white handkerchief, holding it by one corner, and waves it while saying in unison, “Hosanna, Hosanna, Hosanna to God and the Lamb,” repeated three times, followed by “Amen, Amen, and Amen.”</a:t>
            </a:r>
          </a:p>
          <a:p>
            <a:r>
              <a:rPr lang="en-US" sz="1200" dirty="0">
                <a:solidFill>
                  <a:schemeClr val="bg2"/>
                </a:solidFill>
              </a:rPr>
              <a:t>President Gordon B. Hinckley</a:t>
            </a:r>
          </a:p>
        </p:txBody>
      </p:sp>
      <p:sp>
        <p:nvSpPr>
          <p:cNvPr id="8" name="TextBox 7"/>
          <p:cNvSpPr txBox="1"/>
          <p:nvPr/>
        </p:nvSpPr>
        <p:spPr>
          <a:xfrm>
            <a:off x="208936" y="6346723"/>
            <a:ext cx="2362200" cy="369332"/>
          </a:xfrm>
          <a:prstGeom prst="rect">
            <a:avLst/>
          </a:prstGeom>
          <a:noFill/>
        </p:spPr>
        <p:txBody>
          <a:bodyPr wrap="square" rtlCol="0">
            <a:spAutoFit/>
          </a:bodyPr>
          <a:lstStyle/>
          <a:p>
            <a:r>
              <a:rPr lang="en-US" dirty="0">
                <a:solidFill>
                  <a:schemeClr val="bg2"/>
                </a:solidFill>
              </a:rPr>
              <a:t>D&amp;C 36:3</a:t>
            </a:r>
          </a:p>
        </p:txBody>
      </p:sp>
      <p:sp>
        <p:nvSpPr>
          <p:cNvPr id="6" name="TextBox 5"/>
          <p:cNvSpPr txBox="1"/>
          <p:nvPr/>
        </p:nvSpPr>
        <p:spPr>
          <a:xfrm>
            <a:off x="1676400" y="228601"/>
            <a:ext cx="8763000" cy="646331"/>
          </a:xfrm>
          <a:prstGeom prst="rect">
            <a:avLst/>
          </a:prstGeom>
          <a:noFill/>
        </p:spPr>
        <p:txBody>
          <a:bodyPr wrap="square" rtlCol="0">
            <a:spAutoFit/>
          </a:bodyPr>
          <a:lstStyle/>
          <a:p>
            <a:pPr algn="ctr"/>
            <a:r>
              <a:rPr lang="en-US" sz="3600" dirty="0">
                <a:solidFill>
                  <a:schemeClr val="bg2"/>
                </a:solidFill>
                <a:latin typeface="Lucida Calligraphy" pitchFamily="66" charset="0"/>
              </a:rPr>
              <a:t>Hosanna Shout</a:t>
            </a:r>
          </a:p>
        </p:txBody>
      </p:sp>
      <p:sp>
        <p:nvSpPr>
          <p:cNvPr id="11" name="Rectangle 10"/>
          <p:cNvSpPr/>
          <p:nvPr/>
        </p:nvSpPr>
        <p:spPr>
          <a:xfrm>
            <a:off x="1828800" y="1371600"/>
            <a:ext cx="4267200" cy="1477328"/>
          </a:xfrm>
          <a:prstGeom prst="rect">
            <a:avLst/>
          </a:prstGeom>
        </p:spPr>
        <p:txBody>
          <a:bodyPr wrap="square">
            <a:spAutoFit/>
          </a:bodyPr>
          <a:lstStyle/>
          <a:p>
            <a:endParaRPr lang="en-US" dirty="0">
              <a:solidFill>
                <a:schemeClr val="bg2"/>
              </a:solidFill>
            </a:endParaRPr>
          </a:p>
          <a:p>
            <a:r>
              <a:rPr lang="en-US" dirty="0">
                <a:solidFill>
                  <a:schemeClr val="bg2"/>
                </a:solidFill>
              </a:rPr>
              <a:t>The hosanna shout was included in the </a:t>
            </a:r>
          </a:p>
          <a:p>
            <a:r>
              <a:rPr lang="en-US" dirty="0">
                <a:solidFill>
                  <a:schemeClr val="bg2"/>
                </a:solidFill>
              </a:rPr>
              <a:t>dedication of the Kirtland Temple (D&amp;C 109:79) and is now a part of the dedication of modern temples.</a:t>
            </a:r>
          </a:p>
        </p:txBody>
      </p:sp>
      <p:pic>
        <p:nvPicPr>
          <p:cNvPr id="3" name="Picture 2">
            <a:extLst>
              <a:ext uri="{FF2B5EF4-FFF2-40B4-BE49-F238E27FC236}">
                <a16:creationId xmlns:a16="http://schemas.microsoft.com/office/drawing/2014/main" id="{6BC06007-E810-43E5-884C-53C74F852C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8045" y="945148"/>
            <a:ext cx="3755155" cy="2870835"/>
          </a:xfrm>
          <a:prstGeom prst="rect">
            <a:avLst/>
          </a:prstGeom>
        </p:spPr>
      </p:pic>
      <p:pic>
        <p:nvPicPr>
          <p:cNvPr id="7" name="Picture 6">
            <a:extLst>
              <a:ext uri="{FF2B5EF4-FFF2-40B4-BE49-F238E27FC236}">
                <a16:creationId xmlns:a16="http://schemas.microsoft.com/office/drawing/2014/main" id="{0AB81765-F23A-4768-8DB7-18B4EC2503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4555" y="3807008"/>
            <a:ext cx="2352675" cy="2057400"/>
          </a:xfrm>
          <a:prstGeom prst="rect">
            <a:avLst/>
          </a:prstGeom>
        </p:spPr>
      </p:pic>
      <p:pic>
        <p:nvPicPr>
          <p:cNvPr id="12" name="Picture 11">
            <a:extLst>
              <a:ext uri="{FF2B5EF4-FFF2-40B4-BE49-F238E27FC236}">
                <a16:creationId xmlns:a16="http://schemas.microsoft.com/office/drawing/2014/main" id="{F1883FBB-29BD-4797-81C6-A16AE76B4C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0800" y="4539377"/>
            <a:ext cx="1543050" cy="1924050"/>
          </a:xfrm>
          <a:prstGeom prst="rect">
            <a:avLst/>
          </a:prstGeom>
        </p:spPr>
      </p:pic>
    </p:spTree>
    <p:extLst>
      <p:ext uri="{BB962C8B-B14F-4D97-AF65-F5344CB8AC3E}">
        <p14:creationId xmlns:p14="http://schemas.microsoft.com/office/powerpoint/2010/main" val="339595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230EBBC-A19D-45A0-9307-B4F7550B93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8" name="TextBox 7"/>
          <p:cNvSpPr txBox="1"/>
          <p:nvPr/>
        </p:nvSpPr>
        <p:spPr>
          <a:xfrm>
            <a:off x="258097" y="6294421"/>
            <a:ext cx="2362200" cy="369332"/>
          </a:xfrm>
          <a:prstGeom prst="rect">
            <a:avLst/>
          </a:prstGeom>
          <a:noFill/>
        </p:spPr>
        <p:txBody>
          <a:bodyPr wrap="square" rtlCol="0">
            <a:spAutoFit/>
          </a:bodyPr>
          <a:lstStyle/>
          <a:p>
            <a:r>
              <a:rPr lang="en-US" dirty="0">
                <a:solidFill>
                  <a:schemeClr val="bg2"/>
                </a:solidFill>
              </a:rPr>
              <a:t>D&amp;C 36:4-8</a:t>
            </a:r>
          </a:p>
        </p:txBody>
      </p:sp>
      <p:sp>
        <p:nvSpPr>
          <p:cNvPr id="6" name="TextBox 5"/>
          <p:cNvSpPr txBox="1"/>
          <p:nvPr/>
        </p:nvSpPr>
        <p:spPr>
          <a:xfrm>
            <a:off x="1676400" y="228601"/>
            <a:ext cx="8763000" cy="584775"/>
          </a:xfrm>
          <a:prstGeom prst="rect">
            <a:avLst/>
          </a:prstGeom>
          <a:noFill/>
        </p:spPr>
        <p:txBody>
          <a:bodyPr wrap="square" rtlCol="0">
            <a:spAutoFit/>
          </a:bodyPr>
          <a:lstStyle/>
          <a:p>
            <a:pPr algn="ctr"/>
            <a:r>
              <a:rPr lang="en-US" sz="3200" dirty="0">
                <a:solidFill>
                  <a:schemeClr val="bg2"/>
                </a:solidFill>
                <a:latin typeface="Lucida Calligraphy" pitchFamily="66" charset="0"/>
              </a:rPr>
              <a:t>Priesthood Holders—Called to Preach</a:t>
            </a:r>
          </a:p>
        </p:txBody>
      </p:sp>
      <p:sp>
        <p:nvSpPr>
          <p:cNvPr id="11" name="Rectangle 10"/>
          <p:cNvSpPr/>
          <p:nvPr/>
        </p:nvSpPr>
        <p:spPr>
          <a:xfrm>
            <a:off x="1150374" y="1066801"/>
            <a:ext cx="4945626" cy="1754326"/>
          </a:xfrm>
          <a:prstGeom prst="rect">
            <a:avLst/>
          </a:prstGeom>
        </p:spPr>
        <p:txBody>
          <a:bodyPr wrap="square">
            <a:spAutoFit/>
          </a:bodyPr>
          <a:lstStyle/>
          <a:p>
            <a:r>
              <a:rPr lang="en-US" dirty="0">
                <a:solidFill>
                  <a:schemeClr val="bg2"/>
                </a:solidFill>
              </a:rPr>
              <a:t>“I repeat what prophets have long taught—that every worthy, able young man should prepare to serve a mission. Missionary service is a priesthood duty—an obligation the Lord expects of us who have been given so very much.”</a:t>
            </a:r>
          </a:p>
          <a:p>
            <a:r>
              <a:rPr lang="en-US" sz="1200" dirty="0">
                <a:solidFill>
                  <a:schemeClr val="bg2"/>
                </a:solidFill>
              </a:rPr>
              <a:t>President Thomas S. Monson </a:t>
            </a:r>
            <a:r>
              <a:rPr lang="en-US" dirty="0">
                <a:solidFill>
                  <a:schemeClr val="bg2"/>
                </a:solidFill>
              </a:rPr>
              <a:t> </a:t>
            </a:r>
          </a:p>
        </p:txBody>
      </p:sp>
      <p:sp>
        <p:nvSpPr>
          <p:cNvPr id="12" name="TextBox 11"/>
          <p:cNvSpPr txBox="1"/>
          <p:nvPr/>
        </p:nvSpPr>
        <p:spPr>
          <a:xfrm>
            <a:off x="3743632" y="3682425"/>
            <a:ext cx="5486400" cy="2308324"/>
          </a:xfrm>
          <a:prstGeom prst="rect">
            <a:avLst/>
          </a:prstGeom>
          <a:noFill/>
        </p:spPr>
        <p:txBody>
          <a:bodyPr wrap="square" rtlCol="0">
            <a:spAutoFit/>
          </a:bodyPr>
          <a:lstStyle/>
          <a:p>
            <a:pPr fontAlgn="base"/>
            <a:r>
              <a:rPr lang="en-US" dirty="0">
                <a:solidFill>
                  <a:srgbClr val="FFFF00"/>
                </a:solidFill>
              </a:rPr>
              <a:t>What do priesthood holders need to do before they are ordained and sent forth to preach the gospel?</a:t>
            </a:r>
          </a:p>
          <a:p>
            <a:pPr fontAlgn="base"/>
            <a:endParaRPr lang="en-US" dirty="0">
              <a:solidFill>
                <a:srgbClr val="FFFF00"/>
              </a:solidFill>
            </a:endParaRPr>
          </a:p>
          <a:p>
            <a:pPr fontAlgn="base"/>
            <a:r>
              <a:rPr lang="en-US" dirty="0">
                <a:solidFill>
                  <a:srgbClr val="FFFF00"/>
                </a:solidFill>
              </a:rPr>
              <a:t>How can a young man show the Lord that he embraces the commandment to preach the gospel?</a:t>
            </a:r>
          </a:p>
          <a:p>
            <a:pPr fontAlgn="base"/>
            <a:endParaRPr lang="en-US" dirty="0">
              <a:solidFill>
                <a:srgbClr val="FFFF00"/>
              </a:solidFill>
            </a:endParaRPr>
          </a:p>
          <a:p>
            <a:pPr fontAlgn="base"/>
            <a:r>
              <a:rPr lang="en-US" dirty="0">
                <a:solidFill>
                  <a:srgbClr val="FFFF00"/>
                </a:solidFill>
              </a:rPr>
              <a:t>Who do you know who has embraced the commandment to preach the gospel? </a:t>
            </a:r>
          </a:p>
        </p:txBody>
      </p:sp>
      <p:pic>
        <p:nvPicPr>
          <p:cNvPr id="14" name="Picture 13" descr="HPIM0938.JPG"/>
          <p:cNvPicPr>
            <a:picLocks noChangeAspect="1"/>
          </p:cNvPicPr>
          <p:nvPr/>
        </p:nvPicPr>
        <p:blipFill>
          <a:blip r:embed="rId3" cstate="print"/>
          <a:srcRect l="33333" t="6396" r="30000"/>
          <a:stretch>
            <a:fillRect/>
          </a:stretch>
        </p:blipFill>
        <p:spPr>
          <a:xfrm>
            <a:off x="1858297" y="3285675"/>
            <a:ext cx="1524000" cy="2899774"/>
          </a:xfrm>
          <a:prstGeom prst="rect">
            <a:avLst/>
          </a:prstGeom>
        </p:spPr>
      </p:pic>
      <p:pic>
        <p:nvPicPr>
          <p:cNvPr id="3" name="Picture 2">
            <a:extLst>
              <a:ext uri="{FF2B5EF4-FFF2-40B4-BE49-F238E27FC236}">
                <a16:creationId xmlns:a16="http://schemas.microsoft.com/office/drawing/2014/main" id="{2D233283-9268-4A4B-A142-0FB3AFCDC8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8993" y="813376"/>
            <a:ext cx="1892300" cy="2362200"/>
          </a:xfrm>
          <a:prstGeom prst="rect">
            <a:avLst/>
          </a:prstGeom>
        </p:spPr>
      </p:pic>
      <p:pic>
        <p:nvPicPr>
          <p:cNvPr id="13" name="Picture 2" descr="http://www.uni.edu/becker/anImated%20question%20mark%20.gif">
            <a:extLst>
              <a:ext uri="{FF2B5EF4-FFF2-40B4-BE49-F238E27FC236}">
                <a16:creationId xmlns:a16="http://schemas.microsoft.com/office/drawing/2014/main" id="{9E21CFDE-3407-4340-A151-1AF07EDE7E20}"/>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91367" y="3240137"/>
            <a:ext cx="1762125" cy="29908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32FD9FD-AA85-42DC-B195-5D4D7274AE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413" y="441321"/>
            <a:ext cx="861961" cy="1141989"/>
          </a:xfrm>
          <a:prstGeom prst="rect">
            <a:avLst/>
          </a:prstGeom>
        </p:spPr>
      </p:pic>
    </p:spTree>
    <p:extLst>
      <p:ext uri="{BB962C8B-B14F-4D97-AF65-F5344CB8AC3E}">
        <p14:creationId xmlns:p14="http://schemas.microsoft.com/office/powerpoint/2010/main" val="329956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par>
                                <p:cTn id="10" presetID="10"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F79B713-7A36-41F8-818D-1B2BDB98ED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8" name="TextBox 7"/>
          <p:cNvSpPr txBox="1"/>
          <p:nvPr/>
        </p:nvSpPr>
        <p:spPr>
          <a:xfrm>
            <a:off x="307258" y="6260067"/>
            <a:ext cx="2362200" cy="369332"/>
          </a:xfrm>
          <a:prstGeom prst="rect">
            <a:avLst/>
          </a:prstGeom>
          <a:noFill/>
        </p:spPr>
        <p:txBody>
          <a:bodyPr wrap="square" rtlCol="0">
            <a:spAutoFit/>
          </a:bodyPr>
          <a:lstStyle/>
          <a:p>
            <a:r>
              <a:rPr lang="en-US" dirty="0">
                <a:solidFill>
                  <a:schemeClr val="bg2"/>
                </a:solidFill>
              </a:rPr>
              <a:t>D&amp;C 36:4-8</a:t>
            </a:r>
          </a:p>
        </p:txBody>
      </p:sp>
      <p:sp>
        <p:nvSpPr>
          <p:cNvPr id="6" name="TextBox 5"/>
          <p:cNvSpPr txBox="1"/>
          <p:nvPr/>
        </p:nvSpPr>
        <p:spPr>
          <a:xfrm>
            <a:off x="1676400" y="228601"/>
            <a:ext cx="8763000" cy="830997"/>
          </a:xfrm>
          <a:prstGeom prst="rect">
            <a:avLst/>
          </a:prstGeom>
          <a:noFill/>
        </p:spPr>
        <p:txBody>
          <a:bodyPr wrap="square" rtlCol="0">
            <a:spAutoFit/>
          </a:bodyPr>
          <a:lstStyle/>
          <a:p>
            <a:pPr algn="ctr"/>
            <a:r>
              <a:rPr lang="en-US" sz="4800" dirty="0">
                <a:solidFill>
                  <a:schemeClr val="bg2"/>
                </a:solidFill>
                <a:latin typeface="Lucida Calligraphy" pitchFamily="66" charset="0"/>
              </a:rPr>
              <a:t>Sister Missionaries</a:t>
            </a:r>
          </a:p>
        </p:txBody>
      </p:sp>
      <p:sp>
        <p:nvSpPr>
          <p:cNvPr id="11" name="Rectangle 10"/>
          <p:cNvSpPr/>
          <p:nvPr/>
        </p:nvSpPr>
        <p:spPr>
          <a:xfrm>
            <a:off x="1828800" y="1066800"/>
            <a:ext cx="4267200" cy="1938992"/>
          </a:xfrm>
          <a:prstGeom prst="rect">
            <a:avLst/>
          </a:prstGeom>
        </p:spPr>
        <p:txBody>
          <a:bodyPr wrap="square">
            <a:spAutoFit/>
          </a:bodyPr>
          <a:lstStyle/>
          <a:p>
            <a:r>
              <a:rPr lang="en-US" dirty="0">
                <a:solidFill>
                  <a:schemeClr val="bg2"/>
                </a:solidFill>
              </a:rPr>
              <a:t>“A word to you young sisters: while you do not have the same priesthood responsibility as do the young men to serve as full-time missionaries, you also make a valuable contribution as missionaries, and we welcome your service”</a:t>
            </a:r>
          </a:p>
          <a:p>
            <a:r>
              <a:rPr lang="en-US" sz="1200" dirty="0">
                <a:solidFill>
                  <a:schemeClr val="bg2"/>
                </a:solidFill>
              </a:rPr>
              <a:t>President Thomas S. Monson</a:t>
            </a:r>
          </a:p>
        </p:txBody>
      </p:sp>
      <p:sp>
        <p:nvSpPr>
          <p:cNvPr id="7" name="TextBox 6"/>
          <p:cNvSpPr txBox="1"/>
          <p:nvPr/>
        </p:nvSpPr>
        <p:spPr>
          <a:xfrm>
            <a:off x="5181600" y="3886200"/>
            <a:ext cx="5486400" cy="2308324"/>
          </a:xfrm>
          <a:prstGeom prst="rect">
            <a:avLst/>
          </a:prstGeom>
          <a:noFill/>
        </p:spPr>
        <p:txBody>
          <a:bodyPr wrap="square" rtlCol="0">
            <a:spAutoFit/>
          </a:bodyPr>
          <a:lstStyle/>
          <a:p>
            <a:pPr algn="ctr" fontAlgn="base"/>
            <a:r>
              <a:rPr lang="en-US" sz="2400" dirty="0">
                <a:solidFill>
                  <a:srgbClr val="FFFF00"/>
                </a:solidFill>
              </a:rPr>
              <a:t>How can you “embrace” calling with “singleness of heart”</a:t>
            </a:r>
          </a:p>
          <a:p>
            <a:pPr fontAlgn="base"/>
            <a:endParaRPr lang="en-US" sz="2400" dirty="0">
              <a:solidFill>
                <a:schemeClr val="bg2"/>
              </a:solidFill>
            </a:endParaRPr>
          </a:p>
          <a:p>
            <a:pPr fontAlgn="base"/>
            <a:r>
              <a:rPr lang="en-US" sz="2400" dirty="0">
                <a:solidFill>
                  <a:schemeClr val="bg2"/>
                </a:solidFill>
              </a:rPr>
              <a:t>Being committed to his calling</a:t>
            </a:r>
          </a:p>
          <a:p>
            <a:pPr fontAlgn="base"/>
            <a:endParaRPr lang="en-US" sz="2400" dirty="0">
              <a:solidFill>
                <a:schemeClr val="bg2"/>
              </a:solidFill>
            </a:endParaRPr>
          </a:p>
          <a:p>
            <a:pPr fontAlgn="base"/>
            <a:r>
              <a:rPr lang="en-US" sz="2400" dirty="0">
                <a:solidFill>
                  <a:schemeClr val="bg2"/>
                </a:solidFill>
              </a:rPr>
              <a:t>Serving with sincerity and integrity.</a:t>
            </a:r>
          </a:p>
        </p:txBody>
      </p:sp>
      <p:pic>
        <p:nvPicPr>
          <p:cNvPr id="9" name="Picture 8" descr="HPIM0852.JPG"/>
          <p:cNvPicPr>
            <a:picLocks noChangeAspect="1"/>
          </p:cNvPicPr>
          <p:nvPr/>
        </p:nvPicPr>
        <p:blipFill>
          <a:blip r:embed="rId3" cstate="print"/>
          <a:stretch>
            <a:fillRect/>
          </a:stretch>
        </p:blipFill>
        <p:spPr>
          <a:xfrm>
            <a:off x="6400800" y="1066800"/>
            <a:ext cx="3345180" cy="2493302"/>
          </a:xfrm>
          <a:prstGeom prst="rect">
            <a:avLst/>
          </a:prstGeom>
        </p:spPr>
      </p:pic>
      <p:pic>
        <p:nvPicPr>
          <p:cNvPr id="3" name="Picture 2">
            <a:extLst>
              <a:ext uri="{FF2B5EF4-FFF2-40B4-BE49-F238E27FC236}">
                <a16:creationId xmlns:a16="http://schemas.microsoft.com/office/drawing/2014/main" id="{2C6607E3-14F9-498A-A63C-0042541B89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289" y="3548145"/>
            <a:ext cx="4081383" cy="2308323"/>
          </a:xfrm>
          <a:prstGeom prst="rect">
            <a:avLst/>
          </a:prstGeom>
        </p:spPr>
      </p:pic>
      <p:pic>
        <p:nvPicPr>
          <p:cNvPr id="12" name="Picture 11">
            <a:extLst>
              <a:ext uri="{FF2B5EF4-FFF2-40B4-BE49-F238E27FC236}">
                <a16:creationId xmlns:a16="http://schemas.microsoft.com/office/drawing/2014/main" id="{11A32608-5DE9-4923-B873-BEE6C99377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413" y="441321"/>
            <a:ext cx="861961" cy="1141989"/>
          </a:xfrm>
          <a:prstGeom prst="rect">
            <a:avLst/>
          </a:prstGeom>
        </p:spPr>
      </p:pic>
    </p:spTree>
    <p:extLst>
      <p:ext uri="{BB962C8B-B14F-4D97-AF65-F5344CB8AC3E}">
        <p14:creationId xmlns:p14="http://schemas.microsoft.com/office/powerpoint/2010/main" val="387703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AC5AEDA-D418-4381-A848-459D9ABB86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8" name="TextBox 7"/>
          <p:cNvSpPr txBox="1"/>
          <p:nvPr/>
        </p:nvSpPr>
        <p:spPr>
          <a:xfrm>
            <a:off x="228600" y="6260068"/>
            <a:ext cx="2362200" cy="369332"/>
          </a:xfrm>
          <a:prstGeom prst="rect">
            <a:avLst/>
          </a:prstGeom>
          <a:noFill/>
        </p:spPr>
        <p:txBody>
          <a:bodyPr wrap="square" rtlCol="0">
            <a:spAutoFit/>
          </a:bodyPr>
          <a:lstStyle/>
          <a:p>
            <a:r>
              <a:rPr lang="en-US" dirty="0">
                <a:solidFill>
                  <a:schemeClr val="bg2"/>
                </a:solidFill>
              </a:rPr>
              <a:t>D&amp;C 36:6</a:t>
            </a:r>
          </a:p>
        </p:txBody>
      </p:sp>
      <p:sp>
        <p:nvSpPr>
          <p:cNvPr id="6" name="TextBox 5"/>
          <p:cNvSpPr txBox="1"/>
          <p:nvPr/>
        </p:nvSpPr>
        <p:spPr>
          <a:xfrm>
            <a:off x="1676400" y="228600"/>
            <a:ext cx="8763000" cy="923330"/>
          </a:xfrm>
          <a:prstGeom prst="rect">
            <a:avLst/>
          </a:prstGeom>
          <a:noFill/>
        </p:spPr>
        <p:txBody>
          <a:bodyPr wrap="square" rtlCol="0">
            <a:spAutoFit/>
          </a:bodyPr>
          <a:lstStyle/>
          <a:p>
            <a:pPr algn="ctr"/>
            <a:r>
              <a:rPr lang="en-US" sz="5400" dirty="0">
                <a:solidFill>
                  <a:schemeClr val="bg2"/>
                </a:solidFill>
                <a:latin typeface="Lucida Calligraphy" pitchFamily="66" charset="0"/>
              </a:rPr>
              <a:t>Untoward Generation</a:t>
            </a:r>
          </a:p>
        </p:txBody>
      </p:sp>
      <p:sp>
        <p:nvSpPr>
          <p:cNvPr id="11" name="Rectangle 10"/>
          <p:cNvSpPr/>
          <p:nvPr/>
        </p:nvSpPr>
        <p:spPr>
          <a:xfrm>
            <a:off x="5514376" y="4111348"/>
            <a:ext cx="5380703" cy="2031325"/>
          </a:xfrm>
          <a:prstGeom prst="rect">
            <a:avLst/>
          </a:prstGeom>
        </p:spPr>
        <p:txBody>
          <a:bodyPr wrap="square">
            <a:spAutoFit/>
          </a:bodyPr>
          <a:lstStyle/>
          <a:p>
            <a:r>
              <a:rPr lang="en-US" dirty="0">
                <a:solidFill>
                  <a:schemeClr val="bg2"/>
                </a:solidFill>
              </a:rPr>
              <a:t> An untoward people is an unruly, rebellious people whose lives are not turned toward the Lord. </a:t>
            </a:r>
          </a:p>
          <a:p>
            <a:endParaRPr lang="en-US" dirty="0">
              <a:solidFill>
                <a:schemeClr val="bg2"/>
              </a:solidFill>
            </a:endParaRPr>
          </a:p>
          <a:p>
            <a:r>
              <a:rPr lang="en-US" dirty="0">
                <a:solidFill>
                  <a:schemeClr val="bg2"/>
                </a:solidFill>
              </a:rPr>
              <a:t>President Joseph Fielding Smith, in reference to those of the latter days said, “This is an untoward generation, walking in spiritual darkness.” </a:t>
            </a:r>
          </a:p>
          <a:p>
            <a:r>
              <a:rPr lang="en-US" dirty="0">
                <a:solidFill>
                  <a:schemeClr val="bg2"/>
                </a:solidFill>
              </a:rPr>
              <a:t>(</a:t>
            </a:r>
            <a:r>
              <a:rPr lang="en-US" i="1" dirty="0">
                <a:solidFill>
                  <a:schemeClr val="bg2"/>
                </a:solidFill>
              </a:rPr>
              <a:t>Church History and Modern Revelation,</a:t>
            </a:r>
            <a:r>
              <a:rPr lang="en-US" dirty="0">
                <a:solidFill>
                  <a:schemeClr val="bg2"/>
                </a:solidFill>
              </a:rPr>
              <a:t> 1:163).</a:t>
            </a:r>
            <a:endParaRPr lang="en-US" sz="1200" dirty="0">
              <a:solidFill>
                <a:schemeClr val="bg2"/>
              </a:solidFill>
            </a:endParaRPr>
          </a:p>
        </p:txBody>
      </p:sp>
      <p:grpSp>
        <p:nvGrpSpPr>
          <p:cNvPr id="10" name="Group 9"/>
          <p:cNvGrpSpPr/>
          <p:nvPr/>
        </p:nvGrpSpPr>
        <p:grpSpPr>
          <a:xfrm>
            <a:off x="1752600" y="990600"/>
            <a:ext cx="5486400" cy="2331660"/>
            <a:chOff x="3200400" y="3505200"/>
            <a:chExt cx="5486400" cy="2331660"/>
          </a:xfrm>
        </p:grpSpPr>
        <p:sp>
          <p:nvSpPr>
            <p:cNvPr id="7" name="TextBox 6"/>
            <p:cNvSpPr txBox="1"/>
            <p:nvPr/>
          </p:nvSpPr>
          <p:spPr>
            <a:xfrm>
              <a:off x="3200400" y="4267200"/>
              <a:ext cx="5486400" cy="1569660"/>
            </a:xfrm>
            <a:prstGeom prst="rect">
              <a:avLst/>
            </a:prstGeom>
            <a:noFill/>
          </p:spPr>
          <p:txBody>
            <a:bodyPr wrap="square" rtlCol="0">
              <a:spAutoFit/>
            </a:bodyPr>
            <a:lstStyle/>
            <a:p>
              <a:pPr algn="ctr" fontAlgn="base"/>
              <a:r>
                <a:rPr lang="en-US" sz="2400" i="1" dirty="0">
                  <a:solidFill>
                    <a:schemeClr val="bg2"/>
                  </a:solidFill>
                </a:rPr>
                <a:t>“And with many other words did he testify and exhort, saying, Save yourselves from this untoward generation.”</a:t>
              </a:r>
            </a:p>
            <a:p>
              <a:pPr algn="ctr" fontAlgn="base"/>
              <a:r>
                <a:rPr lang="en-US" sz="2400" i="1" dirty="0">
                  <a:solidFill>
                    <a:schemeClr val="bg2"/>
                  </a:solidFill>
                </a:rPr>
                <a:t>Acts 2:40</a:t>
              </a:r>
            </a:p>
          </p:txBody>
        </p:sp>
        <p:sp>
          <p:nvSpPr>
            <p:cNvPr id="9" name="TextBox 8"/>
            <p:cNvSpPr txBox="1"/>
            <p:nvPr/>
          </p:nvSpPr>
          <p:spPr>
            <a:xfrm>
              <a:off x="3886200" y="3505200"/>
              <a:ext cx="4191000" cy="830997"/>
            </a:xfrm>
            <a:prstGeom prst="rect">
              <a:avLst/>
            </a:prstGeom>
            <a:noFill/>
          </p:spPr>
          <p:txBody>
            <a:bodyPr wrap="square" rtlCol="0">
              <a:spAutoFit/>
            </a:bodyPr>
            <a:lstStyle/>
            <a:p>
              <a:pPr algn="just"/>
              <a:r>
                <a:rPr lang="en-US" sz="2400" dirty="0">
                  <a:solidFill>
                    <a:srgbClr val="00B0F0"/>
                  </a:solidFill>
                </a:rPr>
                <a:t>Referring to people in the days following the Savior’s Death</a:t>
              </a:r>
            </a:p>
          </p:txBody>
        </p:sp>
      </p:grpSp>
      <p:pic>
        <p:nvPicPr>
          <p:cNvPr id="13" name="Picture 12" descr="Joseph Fielding Smith.jpg"/>
          <p:cNvPicPr>
            <a:picLocks noChangeAspect="1"/>
          </p:cNvPicPr>
          <p:nvPr/>
        </p:nvPicPr>
        <p:blipFill>
          <a:blip r:embed="rId3" cstate="print"/>
          <a:stretch>
            <a:fillRect/>
          </a:stretch>
        </p:blipFill>
        <p:spPr>
          <a:xfrm>
            <a:off x="8001001" y="1524001"/>
            <a:ext cx="1769423" cy="2232561"/>
          </a:xfrm>
          <a:prstGeom prst="rect">
            <a:avLst/>
          </a:prstGeom>
        </p:spPr>
      </p:pic>
      <p:pic>
        <p:nvPicPr>
          <p:cNvPr id="3" name="Picture 2">
            <a:extLst>
              <a:ext uri="{FF2B5EF4-FFF2-40B4-BE49-F238E27FC236}">
                <a16:creationId xmlns:a16="http://schemas.microsoft.com/office/drawing/2014/main" id="{5F3575F5-B580-41E5-93A3-748F858677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3513" y="3656568"/>
            <a:ext cx="3479800" cy="2603500"/>
          </a:xfrm>
          <a:prstGeom prst="rect">
            <a:avLst/>
          </a:prstGeom>
        </p:spPr>
      </p:pic>
    </p:spTree>
    <p:extLst>
      <p:ext uri="{BB962C8B-B14F-4D97-AF65-F5344CB8AC3E}">
        <p14:creationId xmlns:p14="http://schemas.microsoft.com/office/powerpoint/2010/main" val="102198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000"/>
                                        <p:tgtEl>
                                          <p:spTgt spid="13"/>
                                        </p:tgtEl>
                                      </p:cBhvr>
                                    </p:animEffect>
                                  </p:childTnLst>
                                </p:cTn>
                              </p:par>
                              <p:par>
                                <p:cTn id="21" presetID="1" presetClass="entr" presetSubtype="0" fill="hold" nodeType="with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C59B69E-4537-409E-A0A8-3E060E4445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8" name="TextBox 7"/>
          <p:cNvSpPr txBox="1"/>
          <p:nvPr/>
        </p:nvSpPr>
        <p:spPr>
          <a:xfrm>
            <a:off x="307507" y="6260067"/>
            <a:ext cx="2362200" cy="369332"/>
          </a:xfrm>
          <a:prstGeom prst="rect">
            <a:avLst/>
          </a:prstGeom>
          <a:noFill/>
        </p:spPr>
        <p:txBody>
          <a:bodyPr wrap="square" rtlCol="0">
            <a:spAutoFit/>
          </a:bodyPr>
          <a:lstStyle/>
          <a:p>
            <a:r>
              <a:rPr lang="en-US" dirty="0">
                <a:solidFill>
                  <a:schemeClr val="bg2"/>
                </a:solidFill>
              </a:rPr>
              <a:t>D&amp;C 36:6</a:t>
            </a:r>
          </a:p>
        </p:txBody>
      </p:sp>
      <p:sp>
        <p:nvSpPr>
          <p:cNvPr id="6" name="TextBox 5"/>
          <p:cNvSpPr txBox="1"/>
          <p:nvPr/>
        </p:nvSpPr>
        <p:spPr>
          <a:xfrm>
            <a:off x="1676400" y="228601"/>
            <a:ext cx="8763000" cy="769441"/>
          </a:xfrm>
          <a:prstGeom prst="rect">
            <a:avLst/>
          </a:prstGeom>
          <a:noFill/>
        </p:spPr>
        <p:txBody>
          <a:bodyPr wrap="square" rtlCol="0">
            <a:spAutoFit/>
          </a:bodyPr>
          <a:lstStyle/>
          <a:p>
            <a:pPr algn="ctr"/>
            <a:r>
              <a:rPr lang="en-US" sz="4400" dirty="0">
                <a:solidFill>
                  <a:schemeClr val="bg2"/>
                </a:solidFill>
                <a:latin typeface="Lucida Calligraphy" pitchFamily="66" charset="0"/>
              </a:rPr>
              <a:t>Come Forth Out of the Fire</a:t>
            </a:r>
          </a:p>
        </p:txBody>
      </p:sp>
      <p:sp>
        <p:nvSpPr>
          <p:cNvPr id="11" name="Rectangle 10"/>
          <p:cNvSpPr/>
          <p:nvPr/>
        </p:nvSpPr>
        <p:spPr>
          <a:xfrm>
            <a:off x="4790000" y="2942562"/>
            <a:ext cx="6081252" cy="3600986"/>
          </a:xfrm>
          <a:prstGeom prst="rect">
            <a:avLst/>
          </a:prstGeom>
        </p:spPr>
        <p:txBody>
          <a:bodyPr wrap="square">
            <a:spAutoFit/>
          </a:bodyPr>
          <a:lstStyle/>
          <a:p>
            <a:r>
              <a:rPr lang="en-US" dirty="0">
                <a:solidFill>
                  <a:schemeClr val="bg2"/>
                </a:solidFill>
              </a:rPr>
              <a:t>“To stay the spread of disease in ancient Israel, clothing spotted by contagious diseases was destroyed by burning. (Lev. 13:47–59; 15:4–17.)</a:t>
            </a:r>
          </a:p>
          <a:p>
            <a:endParaRPr lang="en-US" dirty="0">
              <a:solidFill>
                <a:schemeClr val="bg2"/>
              </a:solidFill>
            </a:endParaRPr>
          </a:p>
          <a:p>
            <a:r>
              <a:rPr lang="en-US" dirty="0">
                <a:solidFill>
                  <a:schemeClr val="bg2"/>
                </a:solidFill>
              </a:rPr>
              <a:t>And so with sin in the Church, the saints are to avoid the remotest contact with it; the very garments, as it were, of the sinners are to be burned with fire, meaning that anything which has had contact with the pollutions of the wicked must be shunned.</a:t>
            </a:r>
          </a:p>
          <a:p>
            <a:endParaRPr lang="en-US" dirty="0">
              <a:solidFill>
                <a:schemeClr val="bg2"/>
              </a:solidFill>
            </a:endParaRPr>
          </a:p>
          <a:p>
            <a:r>
              <a:rPr lang="en-US" dirty="0">
                <a:solidFill>
                  <a:schemeClr val="bg2"/>
                </a:solidFill>
              </a:rPr>
              <a:t>And so also with those yet in the world who are invited to join the kingdom.”</a:t>
            </a:r>
          </a:p>
          <a:p>
            <a:r>
              <a:rPr lang="en-US" sz="1200" dirty="0">
                <a:solidFill>
                  <a:schemeClr val="bg2"/>
                </a:solidFill>
              </a:rPr>
              <a:t> Bruce R. McConkie</a:t>
            </a:r>
          </a:p>
        </p:txBody>
      </p:sp>
      <p:sp>
        <p:nvSpPr>
          <p:cNvPr id="7" name="TextBox 6"/>
          <p:cNvSpPr txBox="1"/>
          <p:nvPr/>
        </p:nvSpPr>
        <p:spPr>
          <a:xfrm>
            <a:off x="1828800" y="1295400"/>
            <a:ext cx="5486400" cy="1569660"/>
          </a:xfrm>
          <a:prstGeom prst="rect">
            <a:avLst/>
          </a:prstGeom>
          <a:noFill/>
        </p:spPr>
        <p:txBody>
          <a:bodyPr wrap="square" rtlCol="0">
            <a:spAutoFit/>
          </a:bodyPr>
          <a:lstStyle/>
          <a:p>
            <a:pPr fontAlgn="base"/>
            <a:r>
              <a:rPr lang="en-US" sz="2400" i="1" dirty="0">
                <a:solidFill>
                  <a:schemeClr val="bg2"/>
                </a:solidFill>
              </a:rPr>
              <a:t>“And others save with fear, pulling them out of the fire; hating even the</a:t>
            </a:r>
            <a:r>
              <a:rPr lang="en-US" sz="2400" i="1" baseline="30000" dirty="0">
                <a:solidFill>
                  <a:schemeClr val="bg2"/>
                </a:solidFill>
              </a:rPr>
              <a:t> </a:t>
            </a:r>
            <a:r>
              <a:rPr lang="en-US" sz="2400" i="1" dirty="0">
                <a:solidFill>
                  <a:schemeClr val="bg2"/>
                </a:solidFill>
              </a:rPr>
              <a:t>garment spotted by the flesh.”</a:t>
            </a:r>
          </a:p>
          <a:p>
            <a:pPr fontAlgn="base"/>
            <a:r>
              <a:rPr lang="en-US" sz="2400" i="1" dirty="0">
                <a:solidFill>
                  <a:schemeClr val="bg2"/>
                </a:solidFill>
              </a:rPr>
              <a:t>Jude 1:23</a:t>
            </a:r>
          </a:p>
        </p:txBody>
      </p:sp>
      <p:pic>
        <p:nvPicPr>
          <p:cNvPr id="3" name="Picture 2">
            <a:extLst>
              <a:ext uri="{FF2B5EF4-FFF2-40B4-BE49-F238E27FC236}">
                <a16:creationId xmlns:a16="http://schemas.microsoft.com/office/drawing/2014/main" id="{11A452F1-F008-4334-9F1B-11C3A1E8B8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120" y="3249112"/>
            <a:ext cx="3336461" cy="2505045"/>
          </a:xfrm>
          <a:prstGeom prst="rect">
            <a:avLst/>
          </a:prstGeom>
        </p:spPr>
      </p:pic>
      <p:pic>
        <p:nvPicPr>
          <p:cNvPr id="5" name="Picture 4">
            <a:extLst>
              <a:ext uri="{FF2B5EF4-FFF2-40B4-BE49-F238E27FC236}">
                <a16:creationId xmlns:a16="http://schemas.microsoft.com/office/drawing/2014/main" id="{5F65FEB2-D697-493D-A015-2D36EEE014B4}"/>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384026" y="998041"/>
            <a:ext cx="3131574" cy="1715931"/>
          </a:xfrm>
          <a:prstGeom prst="rect">
            <a:avLst/>
          </a:prstGeom>
        </p:spPr>
      </p:pic>
      <p:pic>
        <p:nvPicPr>
          <p:cNvPr id="12" name="Picture 11">
            <a:extLst>
              <a:ext uri="{FF2B5EF4-FFF2-40B4-BE49-F238E27FC236}">
                <a16:creationId xmlns:a16="http://schemas.microsoft.com/office/drawing/2014/main" id="{DAAA1700-F73D-4354-8063-ACE40F5B7C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70181" y="5177481"/>
            <a:ext cx="1040180" cy="1451918"/>
          </a:xfrm>
          <a:prstGeom prst="rect">
            <a:avLst/>
          </a:prstGeom>
        </p:spPr>
      </p:pic>
    </p:spTree>
    <p:extLst>
      <p:ext uri="{BB962C8B-B14F-4D97-AF65-F5344CB8AC3E}">
        <p14:creationId xmlns:p14="http://schemas.microsoft.com/office/powerpoint/2010/main" val="150021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1EE885-DB6D-4792-AC98-DCE20645D3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8" name="TextBox 7"/>
          <p:cNvSpPr txBox="1"/>
          <p:nvPr/>
        </p:nvSpPr>
        <p:spPr>
          <a:xfrm>
            <a:off x="248264" y="6301741"/>
            <a:ext cx="2362200" cy="369332"/>
          </a:xfrm>
          <a:prstGeom prst="rect">
            <a:avLst/>
          </a:prstGeom>
          <a:noFill/>
        </p:spPr>
        <p:txBody>
          <a:bodyPr wrap="square" rtlCol="0">
            <a:spAutoFit/>
          </a:bodyPr>
          <a:lstStyle/>
          <a:p>
            <a:r>
              <a:rPr lang="en-US" dirty="0">
                <a:solidFill>
                  <a:schemeClr val="bg2"/>
                </a:solidFill>
              </a:rPr>
              <a:t>D&amp;C 36:6</a:t>
            </a:r>
          </a:p>
        </p:txBody>
      </p:sp>
      <p:sp>
        <p:nvSpPr>
          <p:cNvPr id="6" name="TextBox 5"/>
          <p:cNvSpPr txBox="1"/>
          <p:nvPr/>
        </p:nvSpPr>
        <p:spPr>
          <a:xfrm>
            <a:off x="1676400" y="228601"/>
            <a:ext cx="8763000" cy="769441"/>
          </a:xfrm>
          <a:prstGeom prst="rect">
            <a:avLst/>
          </a:prstGeom>
          <a:noFill/>
        </p:spPr>
        <p:txBody>
          <a:bodyPr wrap="square" rtlCol="0">
            <a:spAutoFit/>
          </a:bodyPr>
          <a:lstStyle/>
          <a:p>
            <a:pPr algn="ctr"/>
            <a:r>
              <a:rPr lang="en-US" sz="4400" dirty="0">
                <a:solidFill>
                  <a:schemeClr val="bg2"/>
                </a:solidFill>
                <a:latin typeface="Lucida Calligraphy" pitchFamily="66" charset="0"/>
              </a:rPr>
              <a:t>Gird Up Your Loins</a:t>
            </a:r>
          </a:p>
        </p:txBody>
      </p:sp>
      <p:sp>
        <p:nvSpPr>
          <p:cNvPr id="7" name="TextBox 6"/>
          <p:cNvSpPr txBox="1"/>
          <p:nvPr/>
        </p:nvSpPr>
        <p:spPr>
          <a:xfrm>
            <a:off x="1828800" y="1295401"/>
            <a:ext cx="5715000" cy="4708981"/>
          </a:xfrm>
          <a:prstGeom prst="rect">
            <a:avLst/>
          </a:prstGeom>
          <a:noFill/>
        </p:spPr>
        <p:txBody>
          <a:bodyPr wrap="square" rtlCol="0">
            <a:spAutoFit/>
          </a:bodyPr>
          <a:lstStyle/>
          <a:p>
            <a:pPr fontAlgn="base"/>
            <a:r>
              <a:rPr lang="en-US" sz="2400" dirty="0">
                <a:solidFill>
                  <a:schemeClr val="bg2"/>
                </a:solidFill>
              </a:rPr>
              <a:t>In Biblical language, to ‘gird up the loins’ is to prepare for a journey, or for work. </a:t>
            </a:r>
          </a:p>
          <a:p>
            <a:pPr fontAlgn="base"/>
            <a:endParaRPr lang="en-US" sz="2400" dirty="0">
              <a:solidFill>
                <a:schemeClr val="bg2"/>
              </a:solidFill>
            </a:endParaRPr>
          </a:p>
          <a:p>
            <a:pPr fontAlgn="base"/>
            <a:r>
              <a:rPr lang="en-US" sz="2400" dirty="0">
                <a:solidFill>
                  <a:schemeClr val="bg2"/>
                </a:solidFill>
              </a:rPr>
              <a:t>The Hebrews wore girdles [sashes] when traveling, and when at work. </a:t>
            </a:r>
          </a:p>
          <a:p>
            <a:pPr fontAlgn="base"/>
            <a:endParaRPr lang="en-US" sz="2400" dirty="0">
              <a:solidFill>
                <a:schemeClr val="bg2"/>
              </a:solidFill>
            </a:endParaRPr>
          </a:p>
          <a:p>
            <a:pPr fontAlgn="base"/>
            <a:r>
              <a:rPr lang="en-US" sz="2400" dirty="0">
                <a:solidFill>
                  <a:schemeClr val="bg2"/>
                </a:solidFill>
              </a:rPr>
              <a:t>On such occasions they girt their clothes about them [by tucking them under the sash] to ensure free movement of the limbs.</a:t>
            </a:r>
          </a:p>
          <a:p>
            <a:pPr fontAlgn="base"/>
            <a:endParaRPr lang="en-US" sz="2400" dirty="0">
              <a:solidFill>
                <a:schemeClr val="bg2"/>
              </a:solidFill>
            </a:endParaRPr>
          </a:p>
          <a:p>
            <a:pPr fontAlgn="base"/>
            <a:r>
              <a:rPr lang="en-US" sz="2400" dirty="0">
                <a:solidFill>
                  <a:schemeClr val="bg2"/>
                </a:solidFill>
              </a:rPr>
              <a:t>The servants of the Lord must be prepared to do His work, and to go when He calls.” </a:t>
            </a:r>
          </a:p>
          <a:p>
            <a:pPr fontAlgn="base"/>
            <a:r>
              <a:rPr lang="en-US" sz="1200" dirty="0">
                <a:solidFill>
                  <a:schemeClr val="bg2"/>
                </a:solidFill>
              </a:rPr>
              <a:t>Smith and </a:t>
            </a:r>
            <a:r>
              <a:rPr lang="en-US" sz="1200" dirty="0" err="1">
                <a:solidFill>
                  <a:schemeClr val="bg2"/>
                </a:solidFill>
              </a:rPr>
              <a:t>Sjodahl</a:t>
            </a:r>
            <a:endParaRPr lang="en-US" sz="1200" i="1" dirty="0">
              <a:solidFill>
                <a:schemeClr val="bg2"/>
              </a:solidFill>
            </a:endParaRPr>
          </a:p>
        </p:txBody>
      </p:sp>
      <p:pic>
        <p:nvPicPr>
          <p:cNvPr id="3" name="Picture 2">
            <a:extLst>
              <a:ext uri="{FF2B5EF4-FFF2-40B4-BE49-F238E27FC236}">
                <a16:creationId xmlns:a16="http://schemas.microsoft.com/office/drawing/2014/main" id="{BB5861FC-67A1-4408-81B1-C05F54FAE8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8200" y="1295401"/>
            <a:ext cx="1981200" cy="4090416"/>
          </a:xfrm>
          <a:prstGeom prst="rect">
            <a:avLst/>
          </a:prstGeom>
        </p:spPr>
      </p:pic>
      <p:pic>
        <p:nvPicPr>
          <p:cNvPr id="5" name="Picture 4">
            <a:extLst>
              <a:ext uri="{FF2B5EF4-FFF2-40B4-BE49-F238E27FC236}">
                <a16:creationId xmlns:a16="http://schemas.microsoft.com/office/drawing/2014/main" id="{C6F7720F-F99E-4E16-A1F8-573ACC0F79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684" y="426106"/>
            <a:ext cx="1501332" cy="1143872"/>
          </a:xfrm>
          <a:prstGeom prst="rect">
            <a:avLst/>
          </a:prstGeom>
        </p:spPr>
      </p:pic>
    </p:spTree>
    <p:extLst>
      <p:ext uri="{BB962C8B-B14F-4D97-AF65-F5344CB8AC3E}">
        <p14:creationId xmlns:p14="http://schemas.microsoft.com/office/powerpoint/2010/main" val="137229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C809A67-E422-4651-B559-95791AC231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8" name="TextBox 7"/>
          <p:cNvSpPr txBox="1"/>
          <p:nvPr/>
        </p:nvSpPr>
        <p:spPr>
          <a:xfrm>
            <a:off x="277762" y="6260067"/>
            <a:ext cx="2362200" cy="369332"/>
          </a:xfrm>
          <a:prstGeom prst="rect">
            <a:avLst/>
          </a:prstGeom>
          <a:noFill/>
        </p:spPr>
        <p:txBody>
          <a:bodyPr wrap="square" rtlCol="0">
            <a:spAutoFit/>
          </a:bodyPr>
          <a:lstStyle/>
          <a:p>
            <a:r>
              <a:rPr lang="en-US" dirty="0">
                <a:solidFill>
                  <a:schemeClr val="bg2"/>
                </a:solidFill>
              </a:rPr>
              <a:t>D&amp;C 36:6</a:t>
            </a:r>
          </a:p>
        </p:txBody>
      </p:sp>
      <p:sp>
        <p:nvSpPr>
          <p:cNvPr id="6" name="TextBox 5"/>
          <p:cNvSpPr txBox="1"/>
          <p:nvPr/>
        </p:nvSpPr>
        <p:spPr>
          <a:xfrm>
            <a:off x="1676400" y="228601"/>
            <a:ext cx="8763000" cy="769441"/>
          </a:xfrm>
          <a:prstGeom prst="rect">
            <a:avLst/>
          </a:prstGeom>
          <a:noFill/>
        </p:spPr>
        <p:txBody>
          <a:bodyPr wrap="square" rtlCol="0">
            <a:spAutoFit/>
          </a:bodyPr>
          <a:lstStyle/>
          <a:p>
            <a:pPr algn="ctr"/>
            <a:r>
              <a:rPr lang="en-US" sz="4400" dirty="0">
                <a:solidFill>
                  <a:schemeClr val="bg2"/>
                </a:solidFill>
                <a:latin typeface="Lucida Calligraphy" pitchFamily="66" charset="0"/>
              </a:rPr>
              <a:t>Gird Up Your Loins--Today</a:t>
            </a:r>
          </a:p>
        </p:txBody>
      </p:sp>
      <p:sp>
        <p:nvSpPr>
          <p:cNvPr id="7" name="TextBox 6"/>
          <p:cNvSpPr txBox="1"/>
          <p:nvPr/>
        </p:nvSpPr>
        <p:spPr>
          <a:xfrm>
            <a:off x="5094090" y="998042"/>
            <a:ext cx="6218903" cy="5539978"/>
          </a:xfrm>
          <a:prstGeom prst="rect">
            <a:avLst/>
          </a:prstGeom>
          <a:noFill/>
        </p:spPr>
        <p:txBody>
          <a:bodyPr wrap="square" rtlCol="0">
            <a:spAutoFit/>
          </a:bodyPr>
          <a:lstStyle/>
          <a:p>
            <a:pPr fontAlgn="base"/>
            <a:r>
              <a:rPr lang="en-US" dirty="0">
                <a:solidFill>
                  <a:schemeClr val="bg2"/>
                </a:solidFill>
              </a:rPr>
              <a:t>“I feel that when we have done all in our power that the Lord will find a way to open doors. …</a:t>
            </a:r>
          </a:p>
          <a:p>
            <a:pPr fontAlgn="base"/>
            <a:endParaRPr lang="en-US" dirty="0">
              <a:solidFill>
                <a:schemeClr val="bg2"/>
              </a:solidFill>
            </a:endParaRPr>
          </a:p>
          <a:p>
            <a:pPr fontAlgn="base"/>
            <a:r>
              <a:rPr lang="en-US" dirty="0">
                <a:solidFill>
                  <a:schemeClr val="bg2"/>
                </a:solidFill>
              </a:rPr>
              <a:t>“But I can see no good reason why the Lord would open doors that we are not prepared to enter. …</a:t>
            </a:r>
          </a:p>
          <a:p>
            <a:pPr fontAlgn="base"/>
            <a:endParaRPr lang="en-US" dirty="0">
              <a:solidFill>
                <a:schemeClr val="bg2"/>
              </a:solidFill>
            </a:endParaRPr>
          </a:p>
          <a:p>
            <a:pPr fontAlgn="base"/>
            <a:r>
              <a:rPr lang="en-US" dirty="0">
                <a:solidFill>
                  <a:schemeClr val="bg2"/>
                </a:solidFill>
              </a:rPr>
              <a:t>“When I ask for more missionaries, I am not asking for more testimony-barren or unworthy missionaries. I am asking that we start earlier and train our missionaries better in every branch and every ward in the world. That is another challenge—that the young people will understand that it is a great privilege to go on a mission and that they must be physically well, mentally well, spiritually well, and that ‘the Lord cannot look upon sin with the least degree of allowance.’</a:t>
            </a:r>
          </a:p>
          <a:p>
            <a:pPr fontAlgn="base"/>
            <a:endParaRPr lang="en-US" dirty="0">
              <a:solidFill>
                <a:schemeClr val="bg2"/>
              </a:solidFill>
            </a:endParaRPr>
          </a:p>
          <a:p>
            <a:pPr fontAlgn="base"/>
            <a:r>
              <a:rPr lang="en-US" dirty="0">
                <a:solidFill>
                  <a:schemeClr val="bg2"/>
                </a:solidFill>
              </a:rPr>
              <a:t>“I am asking for missionaries who have been carefully indoctrinated and trained through the family and the organizations of the Church, and who come to the mission with a great desire.” </a:t>
            </a:r>
          </a:p>
          <a:p>
            <a:pPr fontAlgn="base"/>
            <a:r>
              <a:rPr lang="en-US" sz="1200" dirty="0">
                <a:solidFill>
                  <a:schemeClr val="bg2"/>
                </a:solidFill>
              </a:rPr>
              <a:t>President Spencer W. Kimball</a:t>
            </a:r>
          </a:p>
        </p:txBody>
      </p:sp>
      <p:pic>
        <p:nvPicPr>
          <p:cNvPr id="3" name="Picture 2">
            <a:extLst>
              <a:ext uri="{FF2B5EF4-FFF2-40B4-BE49-F238E27FC236}">
                <a16:creationId xmlns:a16="http://schemas.microsoft.com/office/drawing/2014/main" id="{A7C19C4E-B454-46A2-BCB1-3D81D9C5DE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2517" y="1125895"/>
            <a:ext cx="1219200" cy="1828800"/>
          </a:xfrm>
          <a:prstGeom prst="rect">
            <a:avLst/>
          </a:prstGeom>
        </p:spPr>
      </p:pic>
      <p:pic>
        <p:nvPicPr>
          <p:cNvPr id="5" name="Picture 4">
            <a:extLst>
              <a:ext uri="{FF2B5EF4-FFF2-40B4-BE49-F238E27FC236}">
                <a16:creationId xmlns:a16="http://schemas.microsoft.com/office/drawing/2014/main" id="{35E6266B-A777-4D74-A407-8A7F46E2B5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7803" y="1999270"/>
            <a:ext cx="1527401" cy="1910849"/>
          </a:xfrm>
          <a:prstGeom prst="rect">
            <a:avLst/>
          </a:prstGeom>
        </p:spPr>
      </p:pic>
      <p:pic>
        <p:nvPicPr>
          <p:cNvPr id="11" name="Picture 10">
            <a:extLst>
              <a:ext uri="{FF2B5EF4-FFF2-40B4-BE49-F238E27FC236}">
                <a16:creationId xmlns:a16="http://schemas.microsoft.com/office/drawing/2014/main" id="{B11AB722-0498-4135-A214-FFC47838DE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9252" y="4453980"/>
            <a:ext cx="2968752" cy="1676400"/>
          </a:xfrm>
          <a:prstGeom prst="rect">
            <a:avLst/>
          </a:prstGeom>
        </p:spPr>
      </p:pic>
      <p:pic>
        <p:nvPicPr>
          <p:cNvPr id="13" name="Picture 12">
            <a:extLst>
              <a:ext uri="{FF2B5EF4-FFF2-40B4-BE49-F238E27FC236}">
                <a16:creationId xmlns:a16="http://schemas.microsoft.com/office/drawing/2014/main" id="{568E081A-2150-4293-B081-DA35A185DA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45053" y="228601"/>
            <a:ext cx="916384" cy="1165519"/>
          </a:xfrm>
          <a:prstGeom prst="rect">
            <a:avLst/>
          </a:prstGeom>
        </p:spPr>
      </p:pic>
    </p:spTree>
    <p:extLst>
      <p:ext uri="{BB962C8B-B14F-4D97-AF65-F5344CB8AC3E}">
        <p14:creationId xmlns:p14="http://schemas.microsoft.com/office/powerpoint/2010/main" val="44825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6" end="6"/>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7">
                                            <p:txEl>
                                              <p:pRg st="7" end="7"/>
                                            </p:txEl>
                                          </p:spTgt>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18493D6-02E7-4BB2-8673-9561490F69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5" name="TextBox 4"/>
          <p:cNvSpPr txBox="1"/>
          <p:nvPr/>
        </p:nvSpPr>
        <p:spPr>
          <a:xfrm>
            <a:off x="4800600" y="1066800"/>
            <a:ext cx="3352800" cy="369332"/>
          </a:xfrm>
          <a:prstGeom prst="rect">
            <a:avLst/>
          </a:prstGeom>
          <a:noFill/>
        </p:spPr>
        <p:txBody>
          <a:bodyPr wrap="square" rtlCol="0">
            <a:spAutoFit/>
          </a:bodyPr>
          <a:lstStyle/>
          <a:p>
            <a:pPr algn="ctr"/>
            <a:r>
              <a:rPr lang="en-US" dirty="0">
                <a:solidFill>
                  <a:schemeClr val="bg2"/>
                </a:solidFill>
              </a:rPr>
              <a:t>1830—about 200 members</a:t>
            </a:r>
          </a:p>
        </p:txBody>
      </p:sp>
      <p:sp>
        <p:nvSpPr>
          <p:cNvPr id="6" name="TextBox 5"/>
          <p:cNvSpPr txBox="1"/>
          <p:nvPr/>
        </p:nvSpPr>
        <p:spPr>
          <a:xfrm>
            <a:off x="1705429" y="108858"/>
            <a:ext cx="8763000" cy="1015663"/>
          </a:xfrm>
          <a:prstGeom prst="rect">
            <a:avLst/>
          </a:prstGeom>
          <a:noFill/>
        </p:spPr>
        <p:txBody>
          <a:bodyPr wrap="square" rtlCol="0">
            <a:spAutoFit/>
          </a:bodyPr>
          <a:lstStyle/>
          <a:p>
            <a:pPr algn="ctr"/>
            <a:r>
              <a:rPr lang="en-US" sz="6000" dirty="0">
                <a:solidFill>
                  <a:schemeClr val="bg2"/>
                </a:solidFill>
                <a:latin typeface="Lucida Calligraphy" pitchFamily="66" charset="0"/>
              </a:rPr>
              <a:t>Background</a:t>
            </a:r>
          </a:p>
        </p:txBody>
      </p:sp>
      <p:sp>
        <p:nvSpPr>
          <p:cNvPr id="7" name="Rectangle 6"/>
          <p:cNvSpPr/>
          <p:nvPr/>
        </p:nvSpPr>
        <p:spPr>
          <a:xfrm>
            <a:off x="1981200" y="1752600"/>
            <a:ext cx="4572000" cy="2677656"/>
          </a:xfrm>
          <a:prstGeom prst="rect">
            <a:avLst/>
          </a:prstGeom>
        </p:spPr>
        <p:txBody>
          <a:bodyPr>
            <a:spAutoFit/>
          </a:bodyPr>
          <a:lstStyle/>
          <a:p>
            <a:r>
              <a:rPr lang="en-US" sz="2400" dirty="0">
                <a:solidFill>
                  <a:schemeClr val="bg2"/>
                </a:solidFill>
              </a:rPr>
              <a:t>Shortly after receiving  Doctrine and Covenants 36, Joseph Smith received the revelation contained in Doctrine and Covenants 37, in which the Lord commanded the Saints to leave New York and gather to Ohio.</a:t>
            </a:r>
          </a:p>
        </p:txBody>
      </p:sp>
      <p:sp>
        <p:nvSpPr>
          <p:cNvPr id="8" name="Rectangle 7"/>
          <p:cNvSpPr/>
          <p:nvPr/>
        </p:nvSpPr>
        <p:spPr>
          <a:xfrm>
            <a:off x="4572000" y="5029201"/>
            <a:ext cx="5486400" cy="1200329"/>
          </a:xfrm>
          <a:prstGeom prst="rect">
            <a:avLst/>
          </a:prstGeom>
        </p:spPr>
        <p:txBody>
          <a:bodyPr wrap="square">
            <a:spAutoFit/>
          </a:bodyPr>
          <a:lstStyle/>
          <a:p>
            <a:r>
              <a:rPr lang="en-US" sz="2400" dirty="0">
                <a:solidFill>
                  <a:schemeClr val="bg2"/>
                </a:solidFill>
              </a:rPr>
              <a:t>Missionary efforts had been extended westward to Kirtland, Ohio, and to the borders of Missouri</a:t>
            </a:r>
          </a:p>
        </p:txBody>
      </p:sp>
      <p:pic>
        <p:nvPicPr>
          <p:cNvPr id="3" name="Picture 2">
            <a:extLst>
              <a:ext uri="{FF2B5EF4-FFF2-40B4-BE49-F238E27FC236}">
                <a16:creationId xmlns:a16="http://schemas.microsoft.com/office/drawing/2014/main" id="{97E2FE01-7E48-4D9A-814A-51DA57BCDD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487" y="1624825"/>
            <a:ext cx="2743825" cy="3404376"/>
          </a:xfrm>
          <a:prstGeom prst="rect">
            <a:avLst/>
          </a:prstGeom>
        </p:spPr>
      </p:pic>
    </p:spTree>
    <p:extLst>
      <p:ext uri="{BB962C8B-B14F-4D97-AF65-F5344CB8AC3E}">
        <p14:creationId xmlns:p14="http://schemas.microsoft.com/office/powerpoint/2010/main" val="801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Picture 166">
            <a:extLst>
              <a:ext uri="{FF2B5EF4-FFF2-40B4-BE49-F238E27FC236}">
                <a16:creationId xmlns:a16="http://schemas.microsoft.com/office/drawing/2014/main" id="{5318ED04-5D56-48D4-A83D-83158F0FCC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6" name="TextBox 5"/>
          <p:cNvSpPr txBox="1"/>
          <p:nvPr/>
        </p:nvSpPr>
        <p:spPr>
          <a:xfrm>
            <a:off x="1705429" y="108858"/>
            <a:ext cx="8763000" cy="1015663"/>
          </a:xfrm>
          <a:prstGeom prst="rect">
            <a:avLst/>
          </a:prstGeom>
          <a:noFill/>
        </p:spPr>
        <p:txBody>
          <a:bodyPr wrap="square" rtlCol="0">
            <a:spAutoFit/>
          </a:bodyPr>
          <a:lstStyle/>
          <a:p>
            <a:pPr algn="ctr"/>
            <a:r>
              <a:rPr lang="en-US" sz="6000" dirty="0">
                <a:solidFill>
                  <a:schemeClr val="bg2"/>
                </a:solidFill>
                <a:latin typeface="Lucida Calligraphy" pitchFamily="66" charset="0"/>
              </a:rPr>
              <a:t>Missionary Efforts</a:t>
            </a:r>
          </a:p>
        </p:txBody>
      </p:sp>
      <p:sp>
        <p:nvSpPr>
          <p:cNvPr id="7" name="Rectangle 6"/>
          <p:cNvSpPr/>
          <p:nvPr/>
        </p:nvSpPr>
        <p:spPr>
          <a:xfrm>
            <a:off x="2590800" y="1066800"/>
            <a:ext cx="7010400" cy="2677656"/>
          </a:xfrm>
          <a:prstGeom prst="rect">
            <a:avLst/>
          </a:prstGeom>
        </p:spPr>
        <p:txBody>
          <a:bodyPr wrap="square">
            <a:spAutoFit/>
          </a:bodyPr>
          <a:lstStyle/>
          <a:p>
            <a:r>
              <a:rPr lang="en-US" sz="2400" dirty="0">
                <a:solidFill>
                  <a:schemeClr val="bg2"/>
                </a:solidFill>
              </a:rPr>
              <a:t>By the time of this revelation (section 37), such notable leaders as Parley P. Pratt, Orson Pratt, Sidney Rigdon, Thomas B. Marsh , and Edward Partridge had joined the Church. Revelations had poured down from heaven as the Prophet Joseph Smith received guidance for individual Saints, direction in revising the Bible, and the records of Moses and Enoch. </a:t>
            </a:r>
          </a:p>
        </p:txBody>
      </p:sp>
      <p:grpSp>
        <p:nvGrpSpPr>
          <p:cNvPr id="9" name="Group 8"/>
          <p:cNvGrpSpPr/>
          <p:nvPr/>
        </p:nvGrpSpPr>
        <p:grpSpPr>
          <a:xfrm>
            <a:off x="2133600" y="3733800"/>
            <a:ext cx="1447800" cy="2819400"/>
            <a:chOff x="4876800" y="1338813"/>
            <a:chExt cx="1790190" cy="3925718"/>
          </a:xfrm>
        </p:grpSpPr>
        <p:sp>
          <p:nvSpPr>
            <p:cNvPr id="10" name="Round Diagonal Corner Rectangle 9"/>
            <p:cNvSpPr/>
            <p:nvPr/>
          </p:nvSpPr>
          <p:spPr>
            <a:xfrm rot="14339062">
              <a:off x="5112311" y="1445623"/>
              <a:ext cx="938225" cy="724605"/>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9338880">
              <a:off x="6343575" y="3188784"/>
              <a:ext cx="323415" cy="48463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933618">
              <a:off x="4876800" y="3191876"/>
              <a:ext cx="323415" cy="48463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762537">
              <a:off x="5048962" y="2349298"/>
              <a:ext cx="621732" cy="1167635"/>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20084270">
              <a:off x="5863797" y="2384890"/>
              <a:ext cx="703447" cy="1137238"/>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5486400" y="2336123"/>
              <a:ext cx="848581" cy="1397677"/>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rot="10800000">
              <a:off x="5515122" y="2305390"/>
              <a:ext cx="580812" cy="466149"/>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4886474">
              <a:off x="5921931" y="4864680"/>
              <a:ext cx="259448" cy="509273"/>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4886474">
              <a:off x="5317076" y="4870932"/>
              <a:ext cx="272809" cy="51439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a:off x="5680535" y="3700894"/>
              <a:ext cx="637259" cy="1374821"/>
            </a:xfrm>
            <a:prstGeom prst="trapezoid">
              <a:avLst>
                <a:gd name="adj" fmla="val 78"/>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263894">
              <a:off x="5265968" y="3641681"/>
              <a:ext cx="572526" cy="1458801"/>
            </a:xfrm>
            <a:prstGeom prst="trapezoid">
              <a:avLst>
                <a:gd name="adj"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5873315">
              <a:off x="5671911" y="3550711"/>
              <a:ext cx="154682" cy="781012"/>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Diagonal Corner Rectangle 21"/>
            <p:cNvSpPr/>
            <p:nvPr/>
          </p:nvSpPr>
          <p:spPr>
            <a:xfrm rot="1235977">
              <a:off x="5551797" y="1386069"/>
              <a:ext cx="985884" cy="627229"/>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611924" y="1373092"/>
              <a:ext cx="290406" cy="15538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a:off x="5257800" y="2590800"/>
              <a:ext cx="609600" cy="1295400"/>
            </a:xfrm>
            <a:prstGeom prst="trapezoid">
              <a:avLst>
                <a:gd name="adj" fmla="val 3137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a:off x="5715000" y="2590800"/>
              <a:ext cx="685800" cy="1295400"/>
            </a:xfrm>
            <a:prstGeom prst="trapezoid">
              <a:avLst>
                <a:gd name="adj" fmla="val 38725"/>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60"/>
            <p:cNvGrpSpPr/>
            <p:nvPr/>
          </p:nvGrpSpPr>
          <p:grpSpPr>
            <a:xfrm>
              <a:off x="5562600" y="2667000"/>
              <a:ext cx="457200" cy="381000"/>
              <a:chOff x="7022380" y="1905000"/>
              <a:chExt cx="978620" cy="914400"/>
            </a:xfrm>
          </p:grpSpPr>
          <p:sp>
            <p:nvSpPr>
              <p:cNvPr id="32" name="Trapezoid 31"/>
              <p:cNvSpPr/>
              <p:nvPr/>
            </p:nvSpPr>
            <p:spPr>
              <a:xfrm>
                <a:off x="7315200" y="213360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20043474">
                <a:off x="7543800" y="213360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7162800" y="1905000"/>
                <a:ext cx="685800" cy="381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rot="5099959">
                <a:off x="7212880" y="174381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16200000">
                <a:off x="7505700" y="179070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lowchart: Manual Input 26"/>
            <p:cNvSpPr/>
            <p:nvPr/>
          </p:nvSpPr>
          <p:spPr>
            <a:xfrm rot="2091275" flipV="1">
              <a:off x="5913447" y="2340237"/>
              <a:ext cx="228596" cy="552626"/>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Input 27"/>
            <p:cNvSpPr/>
            <p:nvPr/>
          </p:nvSpPr>
          <p:spPr>
            <a:xfrm rot="19508725" flipH="1" flipV="1">
              <a:off x="5456455" y="2318986"/>
              <a:ext cx="263925" cy="597329"/>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304544" y="1363589"/>
              <a:ext cx="1030437" cy="11184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 Diagonal Corner Rectangle 29"/>
            <p:cNvSpPr/>
            <p:nvPr/>
          </p:nvSpPr>
          <p:spPr>
            <a:xfrm rot="220742">
              <a:off x="6267290" y="1525362"/>
              <a:ext cx="61388" cy="590748"/>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 Diagonal Corner Rectangle 30"/>
            <p:cNvSpPr/>
            <p:nvPr/>
          </p:nvSpPr>
          <p:spPr>
            <a:xfrm rot="21278885">
              <a:off x="5282545" y="1603283"/>
              <a:ext cx="91105" cy="534833"/>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5562600" y="3733800"/>
            <a:ext cx="1447800" cy="2895600"/>
            <a:chOff x="914400" y="1524000"/>
            <a:chExt cx="1788913" cy="4267201"/>
          </a:xfrm>
        </p:grpSpPr>
        <p:sp>
          <p:nvSpPr>
            <p:cNvPr id="38" name="Oval 37"/>
            <p:cNvSpPr/>
            <p:nvPr/>
          </p:nvSpPr>
          <p:spPr>
            <a:xfrm rot="1499614">
              <a:off x="914400" y="36576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20218618">
              <a:off x="2383273" y="3621577"/>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1297584">
              <a:off x="1066800" y="26670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rot="20443541">
              <a:off x="2105988" y="2706154"/>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2704841" flipH="1">
              <a:off x="1256221" y="53172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loud 42"/>
            <p:cNvSpPr/>
            <p:nvPr/>
          </p:nvSpPr>
          <p:spPr>
            <a:xfrm rot="1056837">
              <a:off x="1219200" y="1524000"/>
              <a:ext cx="1219200" cy="1219200"/>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a:off x="1371600" y="28194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17610301" flipH="1">
              <a:off x="1834919" y="52650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Manual Operation 45"/>
            <p:cNvSpPr/>
            <p:nvPr/>
          </p:nvSpPr>
          <p:spPr>
            <a:xfrm rot="10800000">
              <a:off x="1258824" y="41846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Manual Operation 46"/>
            <p:cNvSpPr/>
            <p:nvPr/>
          </p:nvSpPr>
          <p:spPr>
            <a:xfrm rot="10800000">
              <a:off x="1706880" y="41846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676400" y="41910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15"/>
            <p:cNvSpPr/>
            <p:nvPr/>
          </p:nvSpPr>
          <p:spPr>
            <a:xfrm>
              <a:off x="1371600" y="1600200"/>
              <a:ext cx="950976" cy="1295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16200000">
              <a:off x="1295400" y="3352800"/>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a:off x="1905000" y="2743200"/>
              <a:ext cx="457200" cy="12954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a:off x="1295400" y="27432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371600" y="4044016"/>
              <a:ext cx="914400" cy="146984"/>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752600" y="35052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752600" y="38100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gonal Stripe 55"/>
            <p:cNvSpPr/>
            <p:nvPr/>
          </p:nvSpPr>
          <p:spPr>
            <a:xfrm rot="7239654" flipH="1">
              <a:off x="1857763" y="2594479"/>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Diagonal Stripe 56"/>
            <p:cNvSpPr/>
            <p:nvPr/>
          </p:nvSpPr>
          <p:spPr>
            <a:xfrm rot="14360346">
              <a:off x="1476764" y="2594478"/>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8" name="Group 47"/>
            <p:cNvGrpSpPr/>
            <p:nvPr/>
          </p:nvGrpSpPr>
          <p:grpSpPr>
            <a:xfrm>
              <a:off x="1371600" y="2819400"/>
              <a:ext cx="914400" cy="228600"/>
              <a:chOff x="2971800" y="2971800"/>
              <a:chExt cx="914400" cy="228600"/>
            </a:xfrm>
          </p:grpSpPr>
          <p:sp>
            <p:nvSpPr>
              <p:cNvPr id="62" name="Double Wave 61"/>
              <p:cNvSpPr/>
              <p:nvPr/>
            </p:nvSpPr>
            <p:spPr>
              <a:xfrm rot="20544645">
                <a:off x="29718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ouble Wave 62"/>
              <p:cNvSpPr/>
              <p:nvPr/>
            </p:nvSpPr>
            <p:spPr>
              <a:xfrm rot="1849731">
                <a:off x="34290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276600" y="2971800"/>
                <a:ext cx="2286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Cloud 58"/>
            <p:cNvSpPr/>
            <p:nvPr/>
          </p:nvSpPr>
          <p:spPr>
            <a:xfrm>
              <a:off x="1295400" y="2362200"/>
              <a:ext cx="1143000" cy="403412"/>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15"/>
            <p:cNvSpPr/>
            <p:nvPr/>
          </p:nvSpPr>
          <p:spPr>
            <a:xfrm>
              <a:off x="1429871" y="2236694"/>
              <a:ext cx="838200" cy="457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15"/>
            <p:cNvSpPr/>
            <p:nvPr/>
          </p:nvSpPr>
          <p:spPr>
            <a:xfrm>
              <a:off x="1389529" y="2057400"/>
              <a:ext cx="896471" cy="5334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9067801" y="2819400"/>
            <a:ext cx="1176271" cy="3657600"/>
            <a:chOff x="914400" y="228600"/>
            <a:chExt cx="1788913" cy="5562601"/>
          </a:xfrm>
        </p:grpSpPr>
        <p:grpSp>
          <p:nvGrpSpPr>
            <p:cNvPr id="66" name="Group 35"/>
            <p:cNvGrpSpPr/>
            <p:nvPr/>
          </p:nvGrpSpPr>
          <p:grpSpPr>
            <a:xfrm>
              <a:off x="914400" y="1295400"/>
              <a:ext cx="1788913" cy="4495801"/>
              <a:chOff x="914400" y="1295400"/>
              <a:chExt cx="1788913" cy="4495801"/>
            </a:xfrm>
          </p:grpSpPr>
          <p:sp>
            <p:nvSpPr>
              <p:cNvPr id="70" name="Round Diagonal Corner Rectangle 69"/>
              <p:cNvSpPr/>
              <p:nvPr/>
            </p:nvSpPr>
            <p:spPr>
              <a:xfrm rot="10320391">
                <a:off x="1100593" y="1488696"/>
                <a:ext cx="625179" cy="529700"/>
              </a:xfrm>
              <a:prstGeom prst="round2DiagRect">
                <a:avLst>
                  <a:gd name="adj1" fmla="val 50000"/>
                  <a:gd name="adj2" fmla="val 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2"/>
              <p:cNvSpPr/>
              <p:nvPr/>
            </p:nvSpPr>
            <p:spPr>
              <a:xfrm rot="1499614">
                <a:off x="914400" y="36576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3"/>
              <p:cNvSpPr/>
              <p:nvPr/>
            </p:nvSpPr>
            <p:spPr>
              <a:xfrm rot="20218618">
                <a:off x="2383273" y="3621577"/>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4"/>
              <p:cNvSpPr/>
              <p:nvPr/>
            </p:nvSpPr>
            <p:spPr>
              <a:xfrm rot="1297584">
                <a:off x="1066800" y="26670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5"/>
              <p:cNvSpPr/>
              <p:nvPr/>
            </p:nvSpPr>
            <p:spPr>
              <a:xfrm rot="20443541">
                <a:off x="2105988" y="2706154"/>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6"/>
              <p:cNvSpPr/>
              <p:nvPr/>
            </p:nvSpPr>
            <p:spPr>
              <a:xfrm rot="2704841" flipH="1">
                <a:off x="1256221" y="53172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a:off x="1371600" y="28194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17610301" flipH="1">
                <a:off x="1834919" y="52650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Manual Operation 77"/>
              <p:cNvSpPr/>
              <p:nvPr/>
            </p:nvSpPr>
            <p:spPr>
              <a:xfrm rot="10800000">
                <a:off x="1258824" y="4038600"/>
                <a:ext cx="704088" cy="1482277"/>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Manual Operation 78"/>
              <p:cNvSpPr/>
              <p:nvPr/>
            </p:nvSpPr>
            <p:spPr>
              <a:xfrm rot="10800000">
                <a:off x="1706880" y="4038600"/>
                <a:ext cx="704088" cy="1482277"/>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1676400" y="41910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15"/>
              <p:cNvSpPr/>
              <p:nvPr/>
            </p:nvSpPr>
            <p:spPr>
              <a:xfrm>
                <a:off x="1219200" y="1447800"/>
                <a:ext cx="1219200" cy="1295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rot="16200000">
                <a:off x="1295400" y="3352800"/>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a:off x="1905000" y="2743200"/>
                <a:ext cx="457200" cy="19050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a:off x="1295400" y="2743200"/>
                <a:ext cx="457200" cy="19050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1752600" y="35052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1752600" y="38100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gonal Stripe 86"/>
              <p:cNvSpPr/>
              <p:nvPr/>
            </p:nvSpPr>
            <p:spPr>
              <a:xfrm rot="7239654" flipH="1">
                <a:off x="1857763" y="2594479"/>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Diagonal Stripe 87"/>
              <p:cNvSpPr/>
              <p:nvPr/>
            </p:nvSpPr>
            <p:spPr>
              <a:xfrm rot="14360346">
                <a:off x="1476764" y="2594478"/>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9" name="Group 47"/>
              <p:cNvGrpSpPr/>
              <p:nvPr/>
            </p:nvGrpSpPr>
            <p:grpSpPr>
              <a:xfrm>
                <a:off x="1371600" y="2819400"/>
                <a:ext cx="914400" cy="228600"/>
                <a:chOff x="2971800" y="2971800"/>
                <a:chExt cx="914400" cy="228600"/>
              </a:xfrm>
            </p:grpSpPr>
            <p:sp>
              <p:nvSpPr>
                <p:cNvPr id="94" name="Double Wave 93"/>
                <p:cNvSpPr/>
                <p:nvPr/>
              </p:nvSpPr>
              <p:spPr>
                <a:xfrm rot="20544645">
                  <a:off x="29718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ouble Wave 94"/>
                <p:cNvSpPr/>
                <p:nvPr/>
              </p:nvSpPr>
              <p:spPr>
                <a:xfrm rot="1849731">
                  <a:off x="34290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3276600" y="2971800"/>
                  <a:ext cx="2286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Wave 89"/>
              <p:cNvSpPr/>
              <p:nvPr/>
            </p:nvSpPr>
            <p:spPr>
              <a:xfrm>
                <a:off x="1295400" y="1295400"/>
                <a:ext cx="1143000" cy="609600"/>
              </a:xfrm>
              <a:prstGeom prst="wave">
                <a:avLst>
                  <a:gd name="adj1" fmla="val 20000"/>
                  <a:gd name="adj2" fmla="val -1000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 Diagonal Corner Rectangle 90"/>
              <p:cNvSpPr/>
              <p:nvPr/>
            </p:nvSpPr>
            <p:spPr>
              <a:xfrm rot="4974440">
                <a:off x="1970031" y="1449650"/>
                <a:ext cx="625179" cy="529700"/>
              </a:xfrm>
              <a:prstGeom prst="round2DiagRect">
                <a:avLst>
                  <a:gd name="adj1" fmla="val 50000"/>
                  <a:gd name="adj2" fmla="val 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1828800" y="1447800"/>
                <a:ext cx="381000" cy="457200"/>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1295400" y="1447800"/>
                <a:ext cx="381000" cy="228600"/>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46"/>
            <p:cNvGrpSpPr/>
            <p:nvPr/>
          </p:nvGrpSpPr>
          <p:grpSpPr>
            <a:xfrm>
              <a:off x="1143000" y="228600"/>
              <a:ext cx="1447800" cy="1447800"/>
              <a:chOff x="2362200" y="2209800"/>
              <a:chExt cx="1828800" cy="1600200"/>
            </a:xfrm>
          </p:grpSpPr>
          <p:sp>
            <p:nvSpPr>
              <p:cNvPr id="68" name="Oval 67"/>
              <p:cNvSpPr/>
              <p:nvPr/>
            </p:nvSpPr>
            <p:spPr>
              <a:xfrm>
                <a:off x="2362200" y="3429000"/>
                <a:ext cx="1828800" cy="3810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Magnetic Disk 68"/>
              <p:cNvSpPr/>
              <p:nvPr/>
            </p:nvSpPr>
            <p:spPr>
              <a:xfrm>
                <a:off x="2667000" y="2209800"/>
                <a:ext cx="1219200" cy="1447800"/>
              </a:xfrm>
              <a:prstGeom prst="flowChartMagneticDisk">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7" name="Group 96"/>
          <p:cNvGrpSpPr/>
          <p:nvPr/>
        </p:nvGrpSpPr>
        <p:grpSpPr>
          <a:xfrm>
            <a:off x="3733801" y="3810000"/>
            <a:ext cx="1530106" cy="2667000"/>
            <a:chOff x="6248400" y="1219200"/>
            <a:chExt cx="2509040" cy="4853483"/>
          </a:xfrm>
        </p:grpSpPr>
        <p:grpSp>
          <p:nvGrpSpPr>
            <p:cNvPr id="98" name="Group 43"/>
            <p:cNvGrpSpPr/>
            <p:nvPr/>
          </p:nvGrpSpPr>
          <p:grpSpPr>
            <a:xfrm>
              <a:off x="6248400" y="1219200"/>
              <a:ext cx="2302537" cy="4853483"/>
              <a:chOff x="5638800" y="785318"/>
              <a:chExt cx="2302537" cy="4853483"/>
            </a:xfrm>
          </p:grpSpPr>
          <p:sp>
            <p:nvSpPr>
              <p:cNvPr id="110" name="Round Diagonal Corner Rectangle 109"/>
              <p:cNvSpPr/>
              <p:nvPr/>
            </p:nvSpPr>
            <p:spPr>
              <a:xfrm rot="14339062">
                <a:off x="6034008" y="985464"/>
                <a:ext cx="1129106" cy="986977"/>
              </a:xfrm>
              <a:prstGeom prst="round2DiagRect">
                <a:avLst>
                  <a:gd name="adj1" fmla="val 16667"/>
                  <a:gd name="adj2" fmla="val 50000"/>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1933618">
                <a:off x="5638800" y="3144466"/>
                <a:ext cx="440520" cy="58323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rot="1762537">
                <a:off x="5873300" y="2130467"/>
                <a:ext cx="846855" cy="1405189"/>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rot="20084270">
                <a:off x="6983179" y="2173300"/>
                <a:ext cx="958158" cy="1368608"/>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a:off x="6469130" y="2114611"/>
                <a:ext cx="1155844" cy="168203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Isosceles Triangle 114"/>
              <p:cNvSpPr/>
              <p:nvPr/>
            </p:nvSpPr>
            <p:spPr>
              <a:xfrm rot="10800000">
                <a:off x="6400800" y="2077626"/>
                <a:ext cx="898570" cy="560986"/>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4886474">
                <a:off x="7082942" y="5117204"/>
                <a:ext cx="312232" cy="6936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rot="4886474">
                <a:off x="6260135" y="5124322"/>
                <a:ext cx="328312" cy="70064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117"/>
              <p:cNvSpPr/>
              <p:nvPr/>
            </p:nvSpPr>
            <p:spPr>
              <a:xfrm>
                <a:off x="6733559" y="3757043"/>
                <a:ext cx="868004" cy="1654526"/>
              </a:xfrm>
              <a:prstGeom prst="trapezoid">
                <a:avLst>
                  <a:gd name="adj" fmla="val 676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p:cNvSpPr/>
              <p:nvPr/>
            </p:nvSpPr>
            <p:spPr>
              <a:xfrm rot="263894">
                <a:off x="6168882" y="3685783"/>
                <a:ext cx="779832" cy="1755592"/>
              </a:xfrm>
              <a:prstGeom prst="trapezoid">
                <a:avLst>
                  <a:gd name="adj" fmla="val 9136"/>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15873315">
                <a:off x="6672070" y="3582557"/>
                <a:ext cx="323178" cy="1063809"/>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 Diagonal Corner Rectangle 120"/>
              <p:cNvSpPr/>
              <p:nvPr/>
            </p:nvSpPr>
            <p:spPr>
              <a:xfrm rot="1235977">
                <a:off x="6562882" y="945549"/>
                <a:ext cx="1196652" cy="754838"/>
              </a:xfrm>
              <a:prstGeom prst="round2DiagRect">
                <a:avLst>
                  <a:gd name="adj1" fmla="val 16667"/>
                  <a:gd name="adj2" fmla="val 50000"/>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6640105" y="955653"/>
                <a:ext cx="395559" cy="1869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p:cNvSpPr/>
              <p:nvPr/>
            </p:nvSpPr>
            <p:spPr>
              <a:xfrm>
                <a:off x="6172200" y="2133600"/>
                <a:ext cx="776444" cy="1846449"/>
              </a:xfrm>
              <a:prstGeom prst="trapezoid">
                <a:avLst>
                  <a:gd name="adj" fmla="val 35446"/>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123"/>
              <p:cNvSpPr/>
              <p:nvPr/>
            </p:nvSpPr>
            <p:spPr>
              <a:xfrm>
                <a:off x="6934200" y="2133600"/>
                <a:ext cx="687096" cy="1846449"/>
              </a:xfrm>
              <a:prstGeom prst="trapezoid">
                <a:avLst>
                  <a:gd name="adj" fmla="val 31861"/>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lowchart: Manual Input 124"/>
              <p:cNvSpPr/>
              <p:nvPr/>
            </p:nvSpPr>
            <p:spPr>
              <a:xfrm rot="2091275" flipV="1">
                <a:off x="7068689" y="2062594"/>
                <a:ext cx="112007" cy="665057"/>
              </a:xfrm>
              <a:prstGeom prst="flowChartManualInpu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lowchart: Manual Input 125"/>
              <p:cNvSpPr/>
              <p:nvPr/>
            </p:nvSpPr>
            <p:spPr>
              <a:xfrm rot="19508725" flipH="1" flipV="1">
                <a:off x="6655338" y="2022731"/>
                <a:ext cx="110126" cy="718855"/>
              </a:xfrm>
              <a:prstGeom prst="flowChartManualInpu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6221426" y="944217"/>
                <a:ext cx="1403548" cy="134595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 Diagonal Corner Rectangle 127"/>
              <p:cNvSpPr/>
              <p:nvPr/>
            </p:nvSpPr>
            <p:spPr>
              <a:xfrm rot="17423834">
                <a:off x="6317434" y="837092"/>
                <a:ext cx="822616" cy="719067"/>
              </a:xfrm>
              <a:prstGeom prst="round2DiagRect">
                <a:avLst>
                  <a:gd name="adj1" fmla="val 16667"/>
                  <a:gd name="adj2" fmla="val 50000"/>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 Diagonal Corner Rectangle 128"/>
              <p:cNvSpPr/>
              <p:nvPr/>
            </p:nvSpPr>
            <p:spPr>
              <a:xfrm rot="10394828">
                <a:off x="6963936" y="872797"/>
                <a:ext cx="620455" cy="542354"/>
              </a:xfrm>
              <a:prstGeom prst="round2DiagRect">
                <a:avLst>
                  <a:gd name="adj1" fmla="val 16667"/>
                  <a:gd name="adj2" fmla="val 50000"/>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6781800" y="914400"/>
                <a:ext cx="533400" cy="457200"/>
              </a:xfrm>
              <a:prstGeom prst="ellipse">
                <a:avLst/>
              </a:prstGeom>
              <a:solidFill>
                <a:srgbClr val="4C1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6248400" y="990600"/>
                <a:ext cx="533400" cy="457200"/>
              </a:xfrm>
              <a:prstGeom prst="ellipse">
                <a:avLst/>
              </a:prstGeom>
              <a:solidFill>
                <a:srgbClr val="4C1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flipV="1">
                <a:off x="7467600" y="1143000"/>
                <a:ext cx="228600" cy="198118"/>
              </a:xfrm>
              <a:prstGeom prst="ellipse">
                <a:avLst/>
              </a:prstGeom>
              <a:solidFill>
                <a:srgbClr val="4C1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 name="Straight Connector 132"/>
              <p:cNvCxnSpPr/>
              <p:nvPr/>
            </p:nvCxnSpPr>
            <p:spPr>
              <a:xfrm>
                <a:off x="6908800" y="2540000"/>
                <a:ext cx="25401" cy="134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9" name="Group 70"/>
            <p:cNvGrpSpPr/>
            <p:nvPr/>
          </p:nvGrpSpPr>
          <p:grpSpPr>
            <a:xfrm rot="2832868">
              <a:off x="7773207" y="3217648"/>
              <a:ext cx="775875" cy="1192590"/>
              <a:chOff x="6477000" y="3581400"/>
              <a:chExt cx="1213255" cy="1864883"/>
            </a:xfrm>
          </p:grpSpPr>
          <p:grpSp>
            <p:nvGrpSpPr>
              <p:cNvPr id="101" name="Group 29"/>
              <p:cNvGrpSpPr/>
              <p:nvPr/>
            </p:nvGrpSpPr>
            <p:grpSpPr>
              <a:xfrm>
                <a:off x="6477000" y="3581400"/>
                <a:ext cx="1213255" cy="1864883"/>
                <a:chOff x="2819400" y="3657600"/>
                <a:chExt cx="1458580" cy="2596559"/>
              </a:xfrm>
            </p:grpSpPr>
            <p:sp>
              <p:nvSpPr>
                <p:cNvPr id="105" name="TextBox 104"/>
                <p:cNvSpPr txBox="1"/>
                <p:nvPr/>
              </p:nvSpPr>
              <p:spPr>
                <a:xfrm>
                  <a:off x="3645992" y="4935569"/>
                  <a:ext cx="631988" cy="1318590"/>
                </a:xfrm>
                <a:prstGeom prst="rect">
                  <a:avLst/>
                </a:prstGeom>
                <a:noFill/>
              </p:spPr>
              <p:txBody>
                <a:bodyPr wrap="none" rtlCol="0">
                  <a:spAutoFit/>
                </a:bodyPr>
                <a:lstStyle/>
                <a:p>
                  <a:pPr algn="ctr"/>
                  <a:endParaRPr lang="en-US" dirty="0">
                    <a:latin typeface="Comic Sans MS" pitchFamily="66" charset="0"/>
                  </a:endParaRPr>
                </a:p>
              </p:txBody>
            </p:sp>
            <p:sp>
              <p:nvSpPr>
                <p:cNvPr id="106" name="Rectangle 105"/>
                <p:cNvSpPr/>
                <p:nvPr/>
              </p:nvSpPr>
              <p:spPr>
                <a:xfrm>
                  <a:off x="2819400" y="3730770"/>
                  <a:ext cx="1447800" cy="1975592"/>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2819400" y="3657600"/>
                  <a:ext cx="1219200" cy="1975592"/>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400" dirty="0">
                      <a:solidFill>
                        <a:srgbClr val="FFC000"/>
                      </a:solidFill>
                      <a:latin typeface="Colonna MT" pitchFamily="82" charset="0"/>
                    </a:rPr>
                    <a:t>ת</a:t>
                  </a:r>
                  <a:endParaRPr lang="en-US" sz="1400" dirty="0">
                    <a:solidFill>
                      <a:srgbClr val="FFC000"/>
                    </a:solidFill>
                    <a:latin typeface="Colonna MT" pitchFamily="82" charset="0"/>
                  </a:endParaRPr>
                </a:p>
              </p:txBody>
            </p:sp>
            <p:sp>
              <p:nvSpPr>
                <p:cNvPr id="109" name="Rectangle 108"/>
                <p:cNvSpPr/>
                <p:nvPr/>
              </p:nvSpPr>
              <p:spPr>
                <a:xfrm>
                  <a:off x="2819400" y="3657600"/>
                  <a:ext cx="76200" cy="1975592"/>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3"/>
              <p:cNvGrpSpPr/>
              <p:nvPr/>
            </p:nvGrpSpPr>
            <p:grpSpPr>
              <a:xfrm>
                <a:off x="6803571" y="3733800"/>
                <a:ext cx="351049" cy="381000"/>
                <a:chOff x="609600" y="990600"/>
                <a:chExt cx="1759857" cy="1910004"/>
              </a:xfrm>
            </p:grpSpPr>
            <p:sp>
              <p:nvSpPr>
                <p:cNvPr id="103" name="Isosceles Triangle 102"/>
                <p:cNvSpPr/>
                <p:nvPr/>
              </p:nvSpPr>
              <p:spPr>
                <a:xfrm>
                  <a:off x="609600" y="990600"/>
                  <a:ext cx="1752600" cy="1510862"/>
                </a:xfrm>
                <a:prstGeom prst="triangle">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Isosceles Triangle 103"/>
                <p:cNvSpPr/>
                <p:nvPr/>
              </p:nvSpPr>
              <p:spPr>
                <a:xfrm flipV="1">
                  <a:off x="616857" y="1389742"/>
                  <a:ext cx="1752600" cy="1510862"/>
                </a:xfrm>
                <a:prstGeom prst="triangle">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0" name="Oval 99"/>
            <p:cNvSpPr/>
            <p:nvPr/>
          </p:nvSpPr>
          <p:spPr>
            <a:xfrm rot="19338880">
              <a:off x="8366466" y="3774885"/>
              <a:ext cx="380962" cy="31231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a:off x="7315201" y="3657600"/>
            <a:ext cx="1326309" cy="2895600"/>
            <a:chOff x="685800" y="990600"/>
            <a:chExt cx="2240709" cy="4547316"/>
          </a:xfrm>
        </p:grpSpPr>
        <p:sp>
          <p:nvSpPr>
            <p:cNvPr id="135" name="Oval 134"/>
            <p:cNvSpPr/>
            <p:nvPr/>
          </p:nvSpPr>
          <p:spPr>
            <a:xfrm rot="19338880">
              <a:off x="2513604" y="3266203"/>
              <a:ext cx="408586" cy="4567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rot="1933618">
              <a:off x="710656" y="3265428"/>
              <a:ext cx="408586" cy="4567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rapezoid 136"/>
            <p:cNvSpPr/>
            <p:nvPr/>
          </p:nvSpPr>
          <p:spPr>
            <a:xfrm rot="1611750" flipH="1">
              <a:off x="685800" y="3115308"/>
              <a:ext cx="616643" cy="454304"/>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rapezoid 137"/>
            <p:cNvSpPr/>
            <p:nvPr/>
          </p:nvSpPr>
          <p:spPr>
            <a:xfrm rot="20302250">
              <a:off x="2356811" y="3111171"/>
              <a:ext cx="569698" cy="454304"/>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rot="19570491">
              <a:off x="1830440" y="4697944"/>
              <a:ext cx="442408" cy="760372"/>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rot="2393332">
              <a:off x="1185044" y="4777544"/>
              <a:ext cx="424307" cy="760372"/>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140"/>
            <p:cNvSpPr/>
            <p:nvPr/>
          </p:nvSpPr>
          <p:spPr>
            <a:xfrm>
              <a:off x="1669936" y="3562286"/>
              <a:ext cx="805079" cy="1624877"/>
            </a:xfrm>
            <a:prstGeom prst="trapezoid">
              <a:avLst>
                <a:gd name="adj" fmla="val 78"/>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p:cNvSpPr/>
            <p:nvPr/>
          </p:nvSpPr>
          <p:spPr>
            <a:xfrm rot="263894">
              <a:off x="1134177" y="3506021"/>
              <a:ext cx="723299" cy="1688203"/>
            </a:xfrm>
            <a:prstGeom prst="trapezoid">
              <a:avLst>
                <a:gd name="adj" fmla="val 0"/>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p:cNvSpPr/>
            <p:nvPr/>
          </p:nvSpPr>
          <p:spPr>
            <a:xfrm rot="1375821">
              <a:off x="938712" y="2143910"/>
              <a:ext cx="616643" cy="1264901"/>
            </a:xfrm>
            <a:prstGeom prst="trapezoid">
              <a:avLst>
                <a:gd name="adj" fmla="val 34373"/>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p:cNvSpPr/>
            <p:nvPr/>
          </p:nvSpPr>
          <p:spPr>
            <a:xfrm rot="20337671">
              <a:off x="2077928" y="2144339"/>
              <a:ext cx="616643" cy="1251512"/>
            </a:xfrm>
            <a:prstGeom prst="trapezoid">
              <a:avLst>
                <a:gd name="adj" fmla="val 38291"/>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rot="15873315">
              <a:off x="1609272" y="3420254"/>
              <a:ext cx="337239" cy="986689"/>
            </a:xfrm>
            <a:prstGeom prst="ellipse">
              <a:avLst/>
            </a:prstGeom>
            <a:solidFill>
              <a:srgbClr val="4C1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 Diagonal Corner Rectangle 145"/>
            <p:cNvSpPr/>
            <p:nvPr/>
          </p:nvSpPr>
          <p:spPr>
            <a:xfrm rot="6566490">
              <a:off x="1845898" y="1131465"/>
              <a:ext cx="563133" cy="597330"/>
            </a:xfrm>
            <a:prstGeom prst="round2DiagRect">
              <a:avLst>
                <a:gd name="adj1" fmla="val 50000"/>
                <a:gd name="adj2" fmla="val 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 Diagonal Corner Rectangle 146"/>
            <p:cNvSpPr/>
            <p:nvPr/>
          </p:nvSpPr>
          <p:spPr>
            <a:xfrm>
              <a:off x="1284707" y="1061839"/>
              <a:ext cx="678414" cy="539395"/>
            </a:xfrm>
            <a:prstGeom prst="round2DiagRect">
              <a:avLst>
                <a:gd name="adj1" fmla="val 50000"/>
                <a:gd name="adj2" fmla="val 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 Diagonal Corner Rectangle 147"/>
            <p:cNvSpPr/>
            <p:nvPr/>
          </p:nvSpPr>
          <p:spPr>
            <a:xfrm rot="11549398" flipH="1">
              <a:off x="1476815" y="990600"/>
              <a:ext cx="690878" cy="343939"/>
            </a:xfrm>
            <a:prstGeom prst="round2DiagRect">
              <a:avLst>
                <a:gd name="adj1" fmla="val 0"/>
                <a:gd name="adj2" fmla="val 46156"/>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rapezoid 148"/>
            <p:cNvSpPr/>
            <p:nvPr/>
          </p:nvSpPr>
          <p:spPr>
            <a:xfrm rot="193335">
              <a:off x="1154327" y="2134214"/>
              <a:ext cx="671911" cy="1910828"/>
            </a:xfrm>
            <a:prstGeom prst="trapezoid">
              <a:avLst>
                <a:gd name="adj" fmla="val 26001"/>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rapezoid 149"/>
            <p:cNvSpPr/>
            <p:nvPr/>
          </p:nvSpPr>
          <p:spPr>
            <a:xfrm rot="21284400">
              <a:off x="1835398" y="2166095"/>
              <a:ext cx="671911" cy="1837203"/>
            </a:xfrm>
            <a:prstGeom prst="trapezoid">
              <a:avLst>
                <a:gd name="adj" fmla="val 26001"/>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275"/>
            <p:cNvGrpSpPr/>
            <p:nvPr/>
          </p:nvGrpSpPr>
          <p:grpSpPr>
            <a:xfrm>
              <a:off x="1600200" y="2367762"/>
              <a:ext cx="435931" cy="320296"/>
              <a:chOff x="5791200" y="2209800"/>
              <a:chExt cx="703093" cy="622345"/>
            </a:xfrm>
          </p:grpSpPr>
          <p:sp>
            <p:nvSpPr>
              <p:cNvPr id="165" name="Isosceles Triangle 25"/>
              <p:cNvSpPr/>
              <p:nvPr/>
            </p:nvSpPr>
            <p:spPr>
              <a:xfrm rot="5400000">
                <a:off x="5715000" y="2286000"/>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Isosceles Triangle 26"/>
              <p:cNvSpPr/>
              <p:nvPr/>
            </p:nvSpPr>
            <p:spPr>
              <a:xfrm rot="16399489">
                <a:off x="5960893" y="2298745"/>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Oval 151"/>
            <p:cNvSpPr/>
            <p:nvPr/>
          </p:nvSpPr>
          <p:spPr>
            <a:xfrm>
              <a:off x="1271960" y="1037518"/>
              <a:ext cx="1076533" cy="136163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p:cNvSpPr/>
            <p:nvPr/>
          </p:nvSpPr>
          <p:spPr>
            <a:xfrm>
              <a:off x="1676400" y="2443963"/>
              <a:ext cx="228600" cy="1524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2057400" y="2743200"/>
              <a:ext cx="228600" cy="45719"/>
            </a:xfrm>
            <a:prstGeom prst="rect">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47"/>
            <p:cNvGrpSpPr/>
            <p:nvPr/>
          </p:nvGrpSpPr>
          <p:grpSpPr>
            <a:xfrm>
              <a:off x="2057401" y="2743200"/>
              <a:ext cx="228600" cy="228600"/>
              <a:chOff x="3124200" y="4782301"/>
              <a:chExt cx="920754" cy="856499"/>
            </a:xfrm>
          </p:grpSpPr>
          <p:grpSp>
            <p:nvGrpSpPr>
              <p:cNvPr id="156" name="Group 41"/>
              <p:cNvGrpSpPr/>
              <p:nvPr/>
            </p:nvGrpSpPr>
            <p:grpSpPr>
              <a:xfrm>
                <a:off x="3124200" y="4800600"/>
                <a:ext cx="604516" cy="838200"/>
                <a:chOff x="3124200" y="4800600"/>
                <a:chExt cx="604516" cy="838200"/>
              </a:xfrm>
            </p:grpSpPr>
            <p:sp>
              <p:nvSpPr>
                <p:cNvPr id="162" name="Donut 161"/>
                <p:cNvSpPr/>
                <p:nvPr/>
              </p:nvSpPr>
              <p:spPr>
                <a:xfrm rot="19835971">
                  <a:off x="3124200" y="48006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Donut 162"/>
                <p:cNvSpPr/>
                <p:nvPr/>
              </p:nvSpPr>
              <p:spPr>
                <a:xfrm rot="19288814">
                  <a:off x="3276600" y="49530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4" name="Donut 163"/>
                <p:cNvSpPr/>
                <p:nvPr/>
              </p:nvSpPr>
              <p:spPr>
                <a:xfrm rot="18839447">
                  <a:off x="3365907" y="5136179"/>
                  <a:ext cx="219199" cy="506418"/>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7" name="Group 42"/>
              <p:cNvGrpSpPr/>
              <p:nvPr/>
            </p:nvGrpSpPr>
            <p:grpSpPr>
              <a:xfrm rot="20808811" flipH="1">
                <a:off x="3440438" y="4782301"/>
                <a:ext cx="604516" cy="838200"/>
                <a:chOff x="3124200" y="4800600"/>
                <a:chExt cx="604516" cy="838200"/>
              </a:xfrm>
            </p:grpSpPr>
            <p:sp>
              <p:nvSpPr>
                <p:cNvPr id="159" name="Donut 158"/>
                <p:cNvSpPr/>
                <p:nvPr/>
              </p:nvSpPr>
              <p:spPr>
                <a:xfrm rot="19835971">
                  <a:off x="3124200" y="48006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0" name="Donut 159"/>
                <p:cNvSpPr/>
                <p:nvPr/>
              </p:nvSpPr>
              <p:spPr>
                <a:xfrm rot="19288814">
                  <a:off x="3276600" y="49530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Donut 160"/>
                <p:cNvSpPr/>
                <p:nvPr/>
              </p:nvSpPr>
              <p:spPr>
                <a:xfrm rot="18839447">
                  <a:off x="3365907" y="5136179"/>
                  <a:ext cx="219199" cy="506418"/>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8" name="Donut 157"/>
              <p:cNvSpPr/>
              <p:nvPr/>
            </p:nvSpPr>
            <p:spPr>
              <a:xfrm rot="16200000">
                <a:off x="3543300" y="5295900"/>
                <a:ext cx="228600" cy="304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val="2484164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6D8AC0B-5C4E-4B00-A395-9E3423438B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5" name="TextBox 4"/>
          <p:cNvSpPr txBox="1"/>
          <p:nvPr/>
        </p:nvSpPr>
        <p:spPr>
          <a:xfrm>
            <a:off x="7162800" y="1143000"/>
            <a:ext cx="2362200" cy="523220"/>
          </a:xfrm>
          <a:prstGeom prst="rect">
            <a:avLst/>
          </a:prstGeom>
          <a:noFill/>
        </p:spPr>
        <p:txBody>
          <a:bodyPr wrap="square" rtlCol="0">
            <a:spAutoFit/>
          </a:bodyPr>
          <a:lstStyle/>
          <a:p>
            <a:pPr algn="ctr"/>
            <a:r>
              <a:rPr lang="en-US" sz="2800" dirty="0">
                <a:solidFill>
                  <a:srgbClr val="FFFF00"/>
                </a:solidFill>
              </a:rPr>
              <a:t>1830</a:t>
            </a:r>
          </a:p>
        </p:txBody>
      </p:sp>
      <p:sp>
        <p:nvSpPr>
          <p:cNvPr id="6" name="TextBox 5"/>
          <p:cNvSpPr txBox="1"/>
          <p:nvPr/>
        </p:nvSpPr>
        <p:spPr>
          <a:xfrm>
            <a:off x="1705429" y="108858"/>
            <a:ext cx="8763000" cy="1015663"/>
          </a:xfrm>
          <a:prstGeom prst="rect">
            <a:avLst/>
          </a:prstGeom>
          <a:noFill/>
        </p:spPr>
        <p:txBody>
          <a:bodyPr wrap="square" rtlCol="0">
            <a:spAutoFit/>
          </a:bodyPr>
          <a:lstStyle/>
          <a:p>
            <a:pPr algn="ctr"/>
            <a:r>
              <a:rPr lang="en-US" sz="6000" dirty="0">
                <a:solidFill>
                  <a:schemeClr val="bg2"/>
                </a:solidFill>
                <a:latin typeface="Lucida Calligraphy" pitchFamily="66" charset="0"/>
              </a:rPr>
              <a:t>Background</a:t>
            </a:r>
          </a:p>
        </p:txBody>
      </p:sp>
      <p:sp>
        <p:nvSpPr>
          <p:cNvPr id="7" name="Rectangle 6"/>
          <p:cNvSpPr/>
          <p:nvPr/>
        </p:nvSpPr>
        <p:spPr>
          <a:xfrm>
            <a:off x="1981200" y="1752600"/>
            <a:ext cx="4572000" cy="4093428"/>
          </a:xfrm>
          <a:prstGeom prst="rect">
            <a:avLst/>
          </a:prstGeom>
        </p:spPr>
        <p:txBody>
          <a:bodyPr>
            <a:spAutoFit/>
          </a:bodyPr>
          <a:lstStyle/>
          <a:p>
            <a:r>
              <a:rPr lang="en-US" sz="2000" dirty="0">
                <a:solidFill>
                  <a:schemeClr val="bg2"/>
                </a:solidFill>
              </a:rPr>
              <a:t>On December 9, 1830, two days before Edward Partridge was baptized, the Lord gave him a revelation through the Prophet Joseph Smith.</a:t>
            </a:r>
          </a:p>
          <a:p>
            <a:endParaRPr lang="en-US" sz="2000" dirty="0">
              <a:solidFill>
                <a:schemeClr val="bg2"/>
              </a:solidFill>
            </a:endParaRPr>
          </a:p>
          <a:p>
            <a:r>
              <a:rPr lang="en-US" sz="2000" dirty="0">
                <a:solidFill>
                  <a:schemeClr val="bg2"/>
                </a:solidFill>
              </a:rPr>
              <a:t>In this revelation, which is now recorded in Doctrine and Covenants 36, the Lord forgave Edward Partridge of his sins and called him to preach the gospel. </a:t>
            </a:r>
          </a:p>
          <a:p>
            <a:endParaRPr lang="en-US" sz="2000" dirty="0">
              <a:solidFill>
                <a:schemeClr val="bg2"/>
              </a:solidFill>
            </a:endParaRPr>
          </a:p>
          <a:p>
            <a:r>
              <a:rPr lang="en-US" sz="2000" dirty="0">
                <a:solidFill>
                  <a:schemeClr val="bg2"/>
                </a:solidFill>
              </a:rPr>
              <a:t>The Lord also issued a commandment for all priesthood holders to preach the gospel. </a:t>
            </a:r>
          </a:p>
        </p:txBody>
      </p:sp>
      <p:pic>
        <p:nvPicPr>
          <p:cNvPr id="3" name="Picture 2">
            <a:extLst>
              <a:ext uri="{FF2B5EF4-FFF2-40B4-BE49-F238E27FC236}">
                <a16:creationId xmlns:a16="http://schemas.microsoft.com/office/drawing/2014/main" id="{9111A8F8-AB79-4A83-9953-194574519C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3229" y="2046714"/>
            <a:ext cx="3505200" cy="3505200"/>
          </a:xfrm>
          <a:prstGeom prst="rect">
            <a:avLst/>
          </a:prstGeom>
        </p:spPr>
      </p:pic>
    </p:spTree>
    <p:extLst>
      <p:ext uri="{BB962C8B-B14F-4D97-AF65-F5344CB8AC3E}">
        <p14:creationId xmlns:p14="http://schemas.microsoft.com/office/powerpoint/2010/main" val="341772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73961A-1955-41C9-B4C6-1424E1071E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6" name="TextBox 5"/>
          <p:cNvSpPr txBox="1"/>
          <p:nvPr/>
        </p:nvSpPr>
        <p:spPr>
          <a:xfrm>
            <a:off x="1705429" y="108858"/>
            <a:ext cx="8763000" cy="1015663"/>
          </a:xfrm>
          <a:prstGeom prst="rect">
            <a:avLst/>
          </a:prstGeom>
          <a:noFill/>
        </p:spPr>
        <p:txBody>
          <a:bodyPr wrap="square" rtlCol="0">
            <a:spAutoFit/>
          </a:bodyPr>
          <a:lstStyle/>
          <a:p>
            <a:pPr algn="ctr"/>
            <a:r>
              <a:rPr lang="en-US" sz="6000" dirty="0">
                <a:solidFill>
                  <a:schemeClr val="bg2"/>
                </a:solidFill>
                <a:latin typeface="Lucida Calligraphy" pitchFamily="66" charset="0"/>
              </a:rPr>
              <a:t>And Persecutions</a:t>
            </a:r>
          </a:p>
        </p:txBody>
      </p:sp>
      <p:sp>
        <p:nvSpPr>
          <p:cNvPr id="7" name="Rectangle 6"/>
          <p:cNvSpPr/>
          <p:nvPr/>
        </p:nvSpPr>
        <p:spPr>
          <a:xfrm>
            <a:off x="2403987" y="1124521"/>
            <a:ext cx="7713406" cy="1938992"/>
          </a:xfrm>
          <a:prstGeom prst="rect">
            <a:avLst/>
          </a:prstGeom>
        </p:spPr>
        <p:txBody>
          <a:bodyPr wrap="square">
            <a:spAutoFit/>
          </a:bodyPr>
          <a:lstStyle/>
          <a:p>
            <a:r>
              <a:rPr lang="en-US" sz="2400" dirty="0">
                <a:solidFill>
                  <a:schemeClr val="bg2"/>
                </a:solidFill>
              </a:rPr>
              <a:t>... But Satan’s efforts were unrelenting. Persecution raged, and the Prophet was arrested a number of times on false charges. Now, in December 1830, the voice of the Lord was heard again. But this time the Lord’s will was that Joseph cease revising the Bible and move to Ohio. </a:t>
            </a:r>
          </a:p>
        </p:txBody>
      </p:sp>
      <p:sp>
        <p:nvSpPr>
          <p:cNvPr id="5" name="Rectangle 4"/>
          <p:cNvSpPr/>
          <p:nvPr/>
        </p:nvSpPr>
        <p:spPr>
          <a:xfrm>
            <a:off x="1465006" y="5528189"/>
            <a:ext cx="9453716" cy="830997"/>
          </a:xfrm>
          <a:prstGeom prst="rect">
            <a:avLst/>
          </a:prstGeom>
        </p:spPr>
        <p:txBody>
          <a:bodyPr wrap="square">
            <a:spAutoFit/>
          </a:bodyPr>
          <a:lstStyle/>
          <a:p>
            <a:r>
              <a:rPr lang="en-US" sz="2400" dirty="0">
                <a:solidFill>
                  <a:schemeClr val="bg2"/>
                </a:solidFill>
              </a:rPr>
              <a:t>Section 37 is the first revelation directing the Saints to gather to a central place. In it the Lord charted a westward course for the restored Church.</a:t>
            </a:r>
          </a:p>
        </p:txBody>
      </p:sp>
      <p:pic>
        <p:nvPicPr>
          <p:cNvPr id="3" name="Picture 2">
            <a:extLst>
              <a:ext uri="{FF2B5EF4-FFF2-40B4-BE49-F238E27FC236}">
                <a16:creationId xmlns:a16="http://schemas.microsoft.com/office/drawing/2014/main" id="{E646A753-1E43-40E3-B7BA-450E3EF553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1752" y="3189749"/>
            <a:ext cx="3850353" cy="2212203"/>
          </a:xfrm>
          <a:prstGeom prst="rect">
            <a:avLst/>
          </a:prstGeom>
        </p:spPr>
      </p:pic>
    </p:spTree>
    <p:extLst>
      <p:ext uri="{BB962C8B-B14F-4D97-AF65-F5344CB8AC3E}">
        <p14:creationId xmlns:p14="http://schemas.microsoft.com/office/powerpoint/2010/main" val="269817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689961C-9391-4781-A312-84B271561A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6" name="TextBox 5"/>
          <p:cNvSpPr txBox="1"/>
          <p:nvPr/>
        </p:nvSpPr>
        <p:spPr>
          <a:xfrm>
            <a:off x="1705429" y="108858"/>
            <a:ext cx="8763000" cy="769441"/>
          </a:xfrm>
          <a:prstGeom prst="rect">
            <a:avLst/>
          </a:prstGeom>
          <a:noFill/>
        </p:spPr>
        <p:txBody>
          <a:bodyPr wrap="square" rtlCol="0">
            <a:spAutoFit/>
          </a:bodyPr>
          <a:lstStyle/>
          <a:p>
            <a:pPr algn="ctr"/>
            <a:r>
              <a:rPr lang="en-US" sz="4400" dirty="0">
                <a:solidFill>
                  <a:schemeClr val="bg2"/>
                </a:solidFill>
                <a:latin typeface="Lucida Calligraphy" pitchFamily="66" charset="0"/>
              </a:rPr>
              <a:t>Not…Translate Any More</a:t>
            </a:r>
          </a:p>
        </p:txBody>
      </p:sp>
      <p:sp>
        <p:nvSpPr>
          <p:cNvPr id="7" name="Rectangle 6"/>
          <p:cNvSpPr/>
          <p:nvPr/>
        </p:nvSpPr>
        <p:spPr>
          <a:xfrm>
            <a:off x="2074607" y="878299"/>
            <a:ext cx="9134168" cy="2308324"/>
          </a:xfrm>
          <a:prstGeom prst="rect">
            <a:avLst/>
          </a:prstGeom>
        </p:spPr>
        <p:txBody>
          <a:bodyPr wrap="square">
            <a:spAutoFit/>
          </a:bodyPr>
          <a:lstStyle/>
          <a:p>
            <a:r>
              <a:rPr lang="en-US" sz="2400" dirty="0">
                <a:solidFill>
                  <a:schemeClr val="bg2"/>
                </a:solidFill>
              </a:rPr>
              <a:t>The Prophet Joseph had, of course, finished the translation of the Book of Mormon. But though his work on the Bible was very important, the need to move to Ohio “because of the enemy” took priority.</a:t>
            </a:r>
          </a:p>
          <a:p>
            <a:endParaRPr lang="en-US" sz="2400" dirty="0">
              <a:solidFill>
                <a:schemeClr val="bg2"/>
              </a:solidFill>
            </a:endParaRPr>
          </a:p>
          <a:p>
            <a:r>
              <a:rPr lang="en-US" sz="2400" dirty="0">
                <a:solidFill>
                  <a:schemeClr val="bg2"/>
                </a:solidFill>
              </a:rPr>
              <a:t>The work on the revision of the Bible was continued later in Ohio, mainly at the home of John Johnson.</a:t>
            </a:r>
          </a:p>
        </p:txBody>
      </p:sp>
      <p:sp>
        <p:nvSpPr>
          <p:cNvPr id="8" name="TextBox 7"/>
          <p:cNvSpPr txBox="1"/>
          <p:nvPr/>
        </p:nvSpPr>
        <p:spPr>
          <a:xfrm>
            <a:off x="120446" y="6374874"/>
            <a:ext cx="2362200" cy="369332"/>
          </a:xfrm>
          <a:prstGeom prst="rect">
            <a:avLst/>
          </a:prstGeom>
          <a:noFill/>
        </p:spPr>
        <p:txBody>
          <a:bodyPr wrap="square" rtlCol="0">
            <a:spAutoFit/>
          </a:bodyPr>
          <a:lstStyle/>
          <a:p>
            <a:r>
              <a:rPr lang="en-US" dirty="0">
                <a:solidFill>
                  <a:schemeClr val="bg2"/>
                </a:solidFill>
              </a:rPr>
              <a:t>D&amp;C 37:1</a:t>
            </a:r>
          </a:p>
        </p:txBody>
      </p:sp>
      <p:pic>
        <p:nvPicPr>
          <p:cNvPr id="3" name="Picture 2">
            <a:extLst>
              <a:ext uri="{FF2B5EF4-FFF2-40B4-BE49-F238E27FC236}">
                <a16:creationId xmlns:a16="http://schemas.microsoft.com/office/drawing/2014/main" id="{0EC0DF62-0D90-4D2F-903C-5D5F4DB46C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4601" y="3569252"/>
            <a:ext cx="5611244" cy="2805622"/>
          </a:xfrm>
          <a:prstGeom prst="rect">
            <a:avLst/>
          </a:prstGeom>
        </p:spPr>
      </p:pic>
    </p:spTree>
    <p:extLst>
      <p:ext uri="{BB962C8B-B14F-4D97-AF65-F5344CB8AC3E}">
        <p14:creationId xmlns:p14="http://schemas.microsoft.com/office/powerpoint/2010/main" val="29371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E1CADA1-4A4F-474A-B128-A63E4875DD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6" name="TextBox 5"/>
          <p:cNvSpPr txBox="1"/>
          <p:nvPr/>
        </p:nvSpPr>
        <p:spPr>
          <a:xfrm>
            <a:off x="1705429" y="108858"/>
            <a:ext cx="8763000" cy="1015663"/>
          </a:xfrm>
          <a:prstGeom prst="rect">
            <a:avLst/>
          </a:prstGeom>
          <a:noFill/>
        </p:spPr>
        <p:txBody>
          <a:bodyPr wrap="square" rtlCol="0">
            <a:spAutoFit/>
          </a:bodyPr>
          <a:lstStyle/>
          <a:p>
            <a:pPr algn="ctr"/>
            <a:r>
              <a:rPr lang="en-US" sz="6000" dirty="0" err="1">
                <a:solidFill>
                  <a:schemeClr val="bg2"/>
                </a:solidFill>
                <a:latin typeface="Lucida Calligraphy" pitchFamily="66" charset="0"/>
              </a:rPr>
              <a:t>Colesville</a:t>
            </a:r>
            <a:endParaRPr lang="en-US" sz="6000" dirty="0">
              <a:solidFill>
                <a:schemeClr val="bg2"/>
              </a:solidFill>
              <a:latin typeface="Lucida Calligraphy" pitchFamily="66" charset="0"/>
            </a:endParaRPr>
          </a:p>
        </p:txBody>
      </p:sp>
      <p:sp>
        <p:nvSpPr>
          <p:cNvPr id="7" name="Rectangle 6"/>
          <p:cNvSpPr/>
          <p:nvPr/>
        </p:nvSpPr>
        <p:spPr>
          <a:xfrm>
            <a:off x="1752600" y="990600"/>
            <a:ext cx="7010400" cy="5539978"/>
          </a:xfrm>
          <a:prstGeom prst="rect">
            <a:avLst/>
          </a:prstGeom>
        </p:spPr>
        <p:txBody>
          <a:bodyPr wrap="square">
            <a:spAutoFit/>
          </a:bodyPr>
          <a:lstStyle/>
          <a:p>
            <a:r>
              <a:rPr lang="en-US" dirty="0">
                <a:solidFill>
                  <a:schemeClr val="bg2"/>
                </a:solidFill>
              </a:rPr>
              <a:t>“The call to the Ohio was for two reasons. The opposition to the Church in and around Fayette had become bitter. There had been many converts made among the followers of Sidney Rigdon in Kirtland, and the spirit there was friendly. </a:t>
            </a:r>
          </a:p>
          <a:p>
            <a:endParaRPr lang="en-US" dirty="0">
              <a:solidFill>
                <a:schemeClr val="bg2"/>
              </a:solidFill>
            </a:endParaRPr>
          </a:p>
          <a:p>
            <a:r>
              <a:rPr lang="en-US" dirty="0">
                <a:solidFill>
                  <a:schemeClr val="bg2"/>
                </a:solidFill>
              </a:rPr>
              <a:t>The trend of the Church was ever westward; as persecution arose, and it became necessary to seek protection, the Church moved farther and farther west. The Lord had a design in this. </a:t>
            </a:r>
          </a:p>
          <a:p>
            <a:endParaRPr lang="en-US" dirty="0">
              <a:solidFill>
                <a:schemeClr val="bg2"/>
              </a:solidFill>
            </a:endParaRPr>
          </a:p>
          <a:p>
            <a:r>
              <a:rPr lang="en-US" dirty="0">
                <a:solidFill>
                  <a:schemeClr val="bg2"/>
                </a:solidFill>
              </a:rPr>
              <a:t>The place of the City of Zion was west and</a:t>
            </a:r>
          </a:p>
          <a:p>
            <a:r>
              <a:rPr lang="en-US" dirty="0">
                <a:solidFill>
                  <a:schemeClr val="bg2"/>
                </a:solidFill>
              </a:rPr>
              <a:t> it was necessary that eventually the Church</a:t>
            </a:r>
          </a:p>
          <a:p>
            <a:r>
              <a:rPr lang="en-US" dirty="0">
                <a:solidFill>
                  <a:schemeClr val="bg2"/>
                </a:solidFill>
              </a:rPr>
              <a:t> be located there, although it would not be </a:t>
            </a:r>
          </a:p>
          <a:p>
            <a:r>
              <a:rPr lang="en-US" dirty="0">
                <a:solidFill>
                  <a:schemeClr val="bg2"/>
                </a:solidFill>
              </a:rPr>
              <a:t>a permanent residence until Zion is</a:t>
            </a:r>
          </a:p>
          <a:p>
            <a:r>
              <a:rPr lang="en-US" dirty="0">
                <a:solidFill>
                  <a:schemeClr val="bg2"/>
                </a:solidFill>
              </a:rPr>
              <a:t>redeemed. </a:t>
            </a:r>
          </a:p>
          <a:p>
            <a:endParaRPr lang="en-US" dirty="0">
              <a:solidFill>
                <a:schemeClr val="bg2"/>
              </a:solidFill>
            </a:endParaRPr>
          </a:p>
          <a:p>
            <a:r>
              <a:rPr lang="en-US" dirty="0">
                <a:solidFill>
                  <a:schemeClr val="bg2"/>
                </a:solidFill>
              </a:rPr>
              <a:t>Not only were Joseph Smith and Sidney</a:t>
            </a:r>
          </a:p>
          <a:p>
            <a:r>
              <a:rPr lang="en-US" dirty="0">
                <a:solidFill>
                  <a:schemeClr val="bg2"/>
                </a:solidFill>
              </a:rPr>
              <a:t>Rigdon commanded to go to Ohio, but</a:t>
            </a:r>
          </a:p>
          <a:p>
            <a:r>
              <a:rPr lang="en-US" dirty="0">
                <a:solidFill>
                  <a:schemeClr val="bg2"/>
                </a:solidFill>
              </a:rPr>
              <a:t> this came as a command to the entire </a:t>
            </a:r>
          </a:p>
          <a:p>
            <a:r>
              <a:rPr lang="en-US" dirty="0">
                <a:solidFill>
                  <a:schemeClr val="bg2"/>
                </a:solidFill>
              </a:rPr>
              <a:t>Church.” </a:t>
            </a:r>
          </a:p>
          <a:p>
            <a:r>
              <a:rPr lang="en-US" sz="1200" dirty="0">
                <a:solidFill>
                  <a:schemeClr val="bg2"/>
                </a:solidFill>
              </a:rPr>
              <a:t>Joseph Fielding Smith </a:t>
            </a:r>
          </a:p>
        </p:txBody>
      </p:sp>
      <p:pic>
        <p:nvPicPr>
          <p:cNvPr id="3" name="Picture 2">
            <a:extLst>
              <a:ext uri="{FF2B5EF4-FFF2-40B4-BE49-F238E27FC236}">
                <a16:creationId xmlns:a16="http://schemas.microsoft.com/office/drawing/2014/main" id="{EF835E98-4564-40DC-AD53-FCA5E53691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4842" y="2997258"/>
            <a:ext cx="4908941" cy="3533320"/>
          </a:xfrm>
          <a:prstGeom prst="rect">
            <a:avLst/>
          </a:prstGeom>
        </p:spPr>
      </p:pic>
      <p:pic>
        <p:nvPicPr>
          <p:cNvPr id="9" name="Picture 8" descr="Joseph Fielding Smith.jpg">
            <a:extLst>
              <a:ext uri="{FF2B5EF4-FFF2-40B4-BE49-F238E27FC236}">
                <a16:creationId xmlns:a16="http://schemas.microsoft.com/office/drawing/2014/main" id="{39213741-5105-4135-B03C-58D48F766E9F}"/>
              </a:ext>
            </a:extLst>
          </p:cNvPr>
          <p:cNvPicPr>
            <a:picLocks noChangeAspect="1"/>
          </p:cNvPicPr>
          <p:nvPr/>
        </p:nvPicPr>
        <p:blipFill>
          <a:blip r:embed="rId4" cstate="print"/>
          <a:stretch>
            <a:fillRect/>
          </a:stretch>
        </p:blipFill>
        <p:spPr>
          <a:xfrm>
            <a:off x="228601" y="327422"/>
            <a:ext cx="1044145" cy="1317445"/>
          </a:xfrm>
          <a:prstGeom prst="rect">
            <a:avLst/>
          </a:prstGeom>
        </p:spPr>
      </p:pic>
    </p:spTree>
    <p:extLst>
      <p:ext uri="{BB962C8B-B14F-4D97-AF65-F5344CB8AC3E}">
        <p14:creationId xmlns:p14="http://schemas.microsoft.com/office/powerpoint/2010/main" val="220447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C6CF7A29-8F05-4D61-893A-086E726B1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6" name="TextBox 5"/>
          <p:cNvSpPr txBox="1"/>
          <p:nvPr/>
        </p:nvSpPr>
        <p:spPr>
          <a:xfrm>
            <a:off x="1705429" y="108858"/>
            <a:ext cx="8763000" cy="1015663"/>
          </a:xfrm>
          <a:prstGeom prst="rect">
            <a:avLst/>
          </a:prstGeom>
          <a:noFill/>
        </p:spPr>
        <p:txBody>
          <a:bodyPr wrap="square" rtlCol="0">
            <a:spAutoFit/>
          </a:bodyPr>
          <a:lstStyle/>
          <a:p>
            <a:pPr algn="ctr"/>
            <a:r>
              <a:rPr lang="en-US" sz="6000" dirty="0">
                <a:solidFill>
                  <a:schemeClr val="bg2"/>
                </a:solidFill>
                <a:latin typeface="Lucida Calligraphy" pitchFamily="66" charset="0"/>
              </a:rPr>
              <a:t>Assemble in Ohio</a:t>
            </a:r>
          </a:p>
        </p:txBody>
      </p:sp>
      <p:sp>
        <p:nvSpPr>
          <p:cNvPr id="7" name="Rectangle 6"/>
          <p:cNvSpPr/>
          <p:nvPr/>
        </p:nvSpPr>
        <p:spPr>
          <a:xfrm>
            <a:off x="1248697" y="1371600"/>
            <a:ext cx="4771103" cy="3785652"/>
          </a:xfrm>
          <a:prstGeom prst="rect">
            <a:avLst/>
          </a:prstGeom>
        </p:spPr>
        <p:txBody>
          <a:bodyPr wrap="square">
            <a:spAutoFit/>
          </a:bodyPr>
          <a:lstStyle/>
          <a:p>
            <a:r>
              <a:rPr lang="en-US" sz="2000" dirty="0">
                <a:solidFill>
                  <a:schemeClr val="bg2"/>
                </a:solidFill>
              </a:rPr>
              <a:t>Oliver Cowdery had been on a mission to the Lamanites since 15 October 1830 </a:t>
            </a:r>
          </a:p>
          <a:p>
            <a:endParaRPr lang="en-US" sz="2000" dirty="0">
              <a:solidFill>
                <a:schemeClr val="bg2"/>
              </a:solidFill>
            </a:endParaRPr>
          </a:p>
          <a:p>
            <a:r>
              <a:rPr lang="en-US" sz="2000" dirty="0">
                <a:solidFill>
                  <a:schemeClr val="bg2"/>
                </a:solidFill>
              </a:rPr>
              <a:t>This mission took him and his companions on a fourteen-hundred-mile journey through New York and Ohio to Missouri.</a:t>
            </a:r>
          </a:p>
          <a:p>
            <a:endParaRPr lang="en-US" sz="2000" dirty="0">
              <a:solidFill>
                <a:schemeClr val="bg2"/>
              </a:solidFill>
            </a:endParaRPr>
          </a:p>
          <a:p>
            <a:r>
              <a:rPr lang="en-US" sz="2000" dirty="0">
                <a:solidFill>
                  <a:schemeClr val="bg2"/>
                </a:solidFill>
              </a:rPr>
              <a:t>The Saints were commanded to move to Ohio in preparation to receive further instructions concerning the establishment of Zion after Oliver </a:t>
            </a:r>
            <a:r>
              <a:rPr lang="en-US" sz="2000" dirty="0" err="1">
                <a:solidFill>
                  <a:schemeClr val="bg2"/>
                </a:solidFill>
              </a:rPr>
              <a:t>Cowdery’s</a:t>
            </a:r>
            <a:r>
              <a:rPr lang="en-US" sz="2000" dirty="0">
                <a:solidFill>
                  <a:schemeClr val="bg2"/>
                </a:solidFill>
              </a:rPr>
              <a:t> return from “the borders by the Lamanites”</a:t>
            </a:r>
          </a:p>
        </p:txBody>
      </p:sp>
      <p:sp>
        <p:nvSpPr>
          <p:cNvPr id="8" name="TextBox 7"/>
          <p:cNvSpPr txBox="1"/>
          <p:nvPr/>
        </p:nvSpPr>
        <p:spPr>
          <a:xfrm>
            <a:off x="266700" y="6294060"/>
            <a:ext cx="2362200" cy="369332"/>
          </a:xfrm>
          <a:prstGeom prst="rect">
            <a:avLst/>
          </a:prstGeom>
          <a:noFill/>
        </p:spPr>
        <p:txBody>
          <a:bodyPr wrap="square" rtlCol="0">
            <a:spAutoFit/>
          </a:bodyPr>
          <a:lstStyle/>
          <a:p>
            <a:r>
              <a:rPr lang="en-US" dirty="0">
                <a:solidFill>
                  <a:schemeClr val="bg2"/>
                </a:solidFill>
              </a:rPr>
              <a:t>D&amp;C 37:3</a:t>
            </a:r>
          </a:p>
        </p:txBody>
      </p:sp>
      <p:sp>
        <p:nvSpPr>
          <p:cNvPr id="9" name="Rectangle 8"/>
          <p:cNvSpPr/>
          <p:nvPr/>
        </p:nvSpPr>
        <p:spPr>
          <a:xfrm>
            <a:off x="5828717" y="4655388"/>
            <a:ext cx="5953847" cy="1938992"/>
          </a:xfrm>
          <a:prstGeom prst="rect">
            <a:avLst/>
          </a:prstGeom>
        </p:spPr>
        <p:txBody>
          <a:bodyPr wrap="square">
            <a:spAutoFit/>
          </a:bodyPr>
          <a:lstStyle/>
          <a:p>
            <a:r>
              <a:rPr lang="en-US" sz="2000" dirty="0">
                <a:solidFill>
                  <a:schemeClr val="bg2"/>
                </a:solidFill>
              </a:rPr>
              <a:t>This move to Ohio was in preparation to receive further instructions concerning the establishment of Zion.</a:t>
            </a:r>
          </a:p>
          <a:p>
            <a:endParaRPr lang="en-US" sz="2000" dirty="0">
              <a:solidFill>
                <a:schemeClr val="bg2"/>
              </a:solidFill>
            </a:endParaRPr>
          </a:p>
          <a:p>
            <a:r>
              <a:rPr lang="en-US" sz="2000" dirty="0">
                <a:solidFill>
                  <a:schemeClr val="bg2"/>
                </a:solidFill>
              </a:rPr>
              <a:t>Ultimately, Oliver Cowdery did not return, but he sent Parley P. Pratt in his stead.</a:t>
            </a:r>
          </a:p>
          <a:p>
            <a:r>
              <a:rPr lang="en-US" sz="2000" i="1" dirty="0">
                <a:solidFill>
                  <a:schemeClr val="bg2"/>
                </a:solidFill>
              </a:rPr>
              <a:t>Student Manual</a:t>
            </a:r>
            <a:endParaRPr lang="en-US" sz="2000" dirty="0">
              <a:solidFill>
                <a:schemeClr val="bg2"/>
              </a:solidFill>
            </a:endParaRPr>
          </a:p>
        </p:txBody>
      </p:sp>
      <p:grpSp>
        <p:nvGrpSpPr>
          <p:cNvPr id="10" name="Group 191"/>
          <p:cNvGrpSpPr/>
          <p:nvPr/>
        </p:nvGrpSpPr>
        <p:grpSpPr>
          <a:xfrm>
            <a:off x="7086601" y="1066800"/>
            <a:ext cx="1633641" cy="3276600"/>
            <a:chOff x="2635943" y="1143000"/>
            <a:chExt cx="2469457" cy="4952999"/>
          </a:xfrm>
        </p:grpSpPr>
        <p:sp>
          <p:nvSpPr>
            <p:cNvPr id="11" name="Cloud 10"/>
            <p:cNvSpPr/>
            <p:nvPr/>
          </p:nvSpPr>
          <p:spPr>
            <a:xfrm>
              <a:off x="2971800" y="1143000"/>
              <a:ext cx="1676400" cy="14478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9338880">
              <a:off x="4685336" y="3823188"/>
              <a:ext cx="420064" cy="56568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933618">
              <a:off x="2671193" y="3824912"/>
              <a:ext cx="420064" cy="56568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281102" flipH="1">
              <a:off x="2635943" y="3656618"/>
              <a:ext cx="581175" cy="562680"/>
            </a:xfrm>
            <a:prstGeom prst="trapezoid">
              <a:avLst>
                <a:gd name="adj" fmla="val 1121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20302250">
              <a:off x="4443008" y="3654289"/>
              <a:ext cx="633965" cy="562681"/>
            </a:xfrm>
            <a:prstGeom prst="trapezoid">
              <a:avLst>
                <a:gd name="adj" fmla="val 1121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3417779">
              <a:off x="3922706" y="5373892"/>
              <a:ext cx="383927" cy="94176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3713177">
              <a:off x="3205868" y="5433155"/>
              <a:ext cx="383927" cy="94176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3685755" y="4270066"/>
              <a:ext cx="827694" cy="1604742"/>
            </a:xfrm>
            <a:prstGeom prst="trapezoid">
              <a:avLst>
                <a:gd name="adj" fmla="val 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63894">
              <a:off x="3147301" y="4200950"/>
              <a:ext cx="743617" cy="1702767"/>
            </a:xfrm>
            <a:prstGeom prst="trapezoid">
              <a:avLst>
                <a:gd name="adj"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375821">
              <a:off x="2873722" y="2665960"/>
              <a:ext cx="633965" cy="1362907"/>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20337671">
              <a:off x="4191767" y="2693733"/>
              <a:ext cx="633965" cy="1327426"/>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3126963" y="2677055"/>
              <a:ext cx="1408810" cy="1724696"/>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352800" y="1712154"/>
              <a:ext cx="838200" cy="13054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23"/>
            <p:cNvSpPr/>
            <p:nvPr/>
          </p:nvSpPr>
          <p:spPr>
            <a:xfrm rot="7269359" flipV="1">
              <a:off x="3821110" y="2702162"/>
              <a:ext cx="615793" cy="23357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Input 24"/>
            <p:cNvSpPr/>
            <p:nvPr/>
          </p:nvSpPr>
          <p:spPr>
            <a:xfrm rot="14330641" flipH="1" flipV="1">
              <a:off x="3257586" y="2702162"/>
              <a:ext cx="615793" cy="23357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276600" y="1143000"/>
              <a:ext cx="1106774" cy="16864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endCxn id="22" idx="2"/>
            </p:cNvCxnSpPr>
            <p:nvPr/>
          </p:nvCxnSpPr>
          <p:spPr>
            <a:xfrm flipH="1">
              <a:off x="3831368" y="3059231"/>
              <a:ext cx="42270" cy="13425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rapezoid 27"/>
            <p:cNvSpPr/>
            <p:nvPr/>
          </p:nvSpPr>
          <p:spPr>
            <a:xfrm>
              <a:off x="3124200" y="4191000"/>
              <a:ext cx="1474959" cy="234623"/>
            </a:xfrm>
            <a:prstGeom prst="trapezoid">
              <a:avLst/>
            </a:prstGeom>
            <a:solidFill>
              <a:srgbClr val="CC9F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ame 28"/>
            <p:cNvSpPr/>
            <p:nvPr/>
          </p:nvSpPr>
          <p:spPr>
            <a:xfrm>
              <a:off x="3772681" y="4192775"/>
              <a:ext cx="211322" cy="283795"/>
            </a:xfrm>
            <a:prstGeom prst="fram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Oval 29"/>
            <p:cNvSpPr/>
            <p:nvPr/>
          </p:nvSpPr>
          <p:spPr>
            <a:xfrm rot="15873315">
              <a:off x="3614556" y="4222584"/>
              <a:ext cx="368268" cy="101440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9789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A187CEB-9FAC-45F6-9617-FF7C7D1D17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9" name="TextBox 8"/>
          <p:cNvSpPr txBox="1"/>
          <p:nvPr/>
        </p:nvSpPr>
        <p:spPr>
          <a:xfrm>
            <a:off x="1705429" y="108858"/>
            <a:ext cx="8763000" cy="1015663"/>
          </a:xfrm>
          <a:prstGeom prst="rect">
            <a:avLst/>
          </a:prstGeom>
          <a:noFill/>
        </p:spPr>
        <p:txBody>
          <a:bodyPr wrap="square" rtlCol="0">
            <a:spAutoFit/>
          </a:bodyPr>
          <a:lstStyle/>
          <a:p>
            <a:pPr algn="ctr"/>
            <a:r>
              <a:rPr lang="en-US" sz="6000" dirty="0">
                <a:solidFill>
                  <a:schemeClr val="bg2"/>
                </a:solidFill>
                <a:latin typeface="Lucida Calligraphy" pitchFamily="66" charset="0"/>
              </a:rPr>
              <a:t>Escaping the Enemy</a:t>
            </a:r>
          </a:p>
        </p:txBody>
      </p:sp>
      <p:sp>
        <p:nvSpPr>
          <p:cNvPr id="10" name="Rectangle 9"/>
          <p:cNvSpPr/>
          <p:nvPr/>
        </p:nvSpPr>
        <p:spPr>
          <a:xfrm>
            <a:off x="5584723" y="4108966"/>
            <a:ext cx="5643716" cy="2308324"/>
          </a:xfrm>
          <a:prstGeom prst="rect">
            <a:avLst/>
          </a:prstGeom>
        </p:spPr>
        <p:txBody>
          <a:bodyPr wrap="square">
            <a:spAutoFit/>
          </a:bodyPr>
          <a:lstStyle/>
          <a:p>
            <a:r>
              <a:rPr lang="en-US" sz="2400" i="1" dirty="0">
                <a:solidFill>
                  <a:schemeClr val="bg2"/>
                </a:solidFill>
              </a:rPr>
              <a:t>“Wherefore, for this cause I gave unto you the commandment that ye should go to the Ohio; and there I will give unto you my law; and there you shall be endowed with power from on high;”</a:t>
            </a:r>
          </a:p>
          <a:p>
            <a:r>
              <a:rPr lang="en-US" sz="2400" i="1" dirty="0">
                <a:solidFill>
                  <a:schemeClr val="bg2"/>
                </a:solidFill>
              </a:rPr>
              <a:t>D&amp;C 38:32</a:t>
            </a:r>
          </a:p>
        </p:txBody>
      </p:sp>
      <p:sp>
        <p:nvSpPr>
          <p:cNvPr id="11" name="Rectangle 10"/>
          <p:cNvSpPr/>
          <p:nvPr/>
        </p:nvSpPr>
        <p:spPr>
          <a:xfrm>
            <a:off x="511277" y="990600"/>
            <a:ext cx="6270523" cy="2677656"/>
          </a:xfrm>
          <a:prstGeom prst="rect">
            <a:avLst/>
          </a:prstGeom>
        </p:spPr>
        <p:txBody>
          <a:bodyPr wrap="square">
            <a:spAutoFit/>
          </a:bodyPr>
          <a:lstStyle/>
          <a:p>
            <a:r>
              <a:rPr lang="en-US" sz="2400" i="1" dirty="0">
                <a:solidFill>
                  <a:schemeClr val="bg2"/>
                </a:solidFill>
              </a:rPr>
              <a:t>“But behold, their anger did increase against me, insomuch that they did seek to take away my life…. And it came to pass that the Lord did warn me, that I, Nephi, should depart from them and flee into the wilderness, and all those who would go with me.”</a:t>
            </a:r>
          </a:p>
          <a:p>
            <a:r>
              <a:rPr lang="en-US" sz="2400" i="1" dirty="0">
                <a:solidFill>
                  <a:schemeClr val="bg2"/>
                </a:solidFill>
              </a:rPr>
              <a:t>2 Nephi 5:2,5</a:t>
            </a:r>
          </a:p>
        </p:txBody>
      </p:sp>
      <p:pic>
        <p:nvPicPr>
          <p:cNvPr id="3" name="Picture 2">
            <a:extLst>
              <a:ext uri="{FF2B5EF4-FFF2-40B4-BE49-F238E27FC236}">
                <a16:creationId xmlns:a16="http://schemas.microsoft.com/office/drawing/2014/main" id="{9D95AF7C-D0E4-42B5-9EBD-55701F760D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7663" y="1009211"/>
            <a:ext cx="1981200" cy="2952750"/>
          </a:xfrm>
          <a:prstGeom prst="rect">
            <a:avLst/>
          </a:prstGeom>
        </p:spPr>
      </p:pic>
      <p:pic>
        <p:nvPicPr>
          <p:cNvPr id="5" name="Picture 4">
            <a:extLst>
              <a:ext uri="{FF2B5EF4-FFF2-40B4-BE49-F238E27FC236}">
                <a16:creationId xmlns:a16="http://schemas.microsoft.com/office/drawing/2014/main" id="{7800061B-045D-43F0-9A7F-C649C661E4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5716" y="3647461"/>
            <a:ext cx="2662084" cy="2764472"/>
          </a:xfrm>
          <a:prstGeom prst="rect">
            <a:avLst/>
          </a:prstGeom>
        </p:spPr>
      </p:pic>
    </p:spTree>
    <p:extLst>
      <p:ext uri="{BB962C8B-B14F-4D97-AF65-F5344CB8AC3E}">
        <p14:creationId xmlns:p14="http://schemas.microsoft.com/office/powerpoint/2010/main" val="270550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6030AC8-70D3-4786-AEF3-F082D47C91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9" name="TextBox 8"/>
          <p:cNvSpPr txBox="1"/>
          <p:nvPr/>
        </p:nvSpPr>
        <p:spPr>
          <a:xfrm>
            <a:off x="1705429" y="108857"/>
            <a:ext cx="8763000" cy="1446550"/>
          </a:xfrm>
          <a:prstGeom prst="rect">
            <a:avLst/>
          </a:prstGeom>
          <a:noFill/>
        </p:spPr>
        <p:txBody>
          <a:bodyPr wrap="square" rtlCol="0">
            <a:spAutoFit/>
          </a:bodyPr>
          <a:lstStyle/>
          <a:p>
            <a:pPr algn="ctr"/>
            <a:r>
              <a:rPr lang="en-US" sz="4400" dirty="0">
                <a:solidFill>
                  <a:srgbClr val="FFFF00"/>
                </a:solidFill>
                <a:latin typeface="Lucida Calligraphy" pitchFamily="66" charset="0"/>
              </a:rPr>
              <a:t>How Can You Escape Your Enemies?</a:t>
            </a:r>
          </a:p>
        </p:txBody>
      </p:sp>
      <p:sp>
        <p:nvSpPr>
          <p:cNvPr id="13" name="TextBox 12"/>
          <p:cNvSpPr txBox="1"/>
          <p:nvPr/>
        </p:nvSpPr>
        <p:spPr>
          <a:xfrm>
            <a:off x="6172200" y="3810001"/>
            <a:ext cx="3657600" cy="2585323"/>
          </a:xfrm>
          <a:prstGeom prst="rect">
            <a:avLst/>
          </a:prstGeom>
          <a:noFill/>
        </p:spPr>
        <p:txBody>
          <a:bodyPr wrap="square" rtlCol="0">
            <a:spAutoFit/>
          </a:bodyPr>
          <a:lstStyle/>
          <a:p>
            <a:r>
              <a:rPr lang="en-US" dirty="0">
                <a:solidFill>
                  <a:schemeClr val="bg2"/>
                </a:solidFill>
              </a:rPr>
              <a:t>“There may come persecution: there may come opposition;…Your motives may be attacked. But if we place our trust in the Almighty and do that which is right, there will come an inner assurance, an inner calm, a peace that will bring joy and happiness to our souls.”</a:t>
            </a:r>
          </a:p>
          <a:p>
            <a:r>
              <a:rPr lang="en-US" sz="1200" dirty="0">
                <a:solidFill>
                  <a:schemeClr val="bg2"/>
                </a:solidFill>
              </a:rPr>
              <a:t>Ezra Taft Benson</a:t>
            </a:r>
          </a:p>
        </p:txBody>
      </p:sp>
      <p:pic>
        <p:nvPicPr>
          <p:cNvPr id="3" name="Picture 2">
            <a:extLst>
              <a:ext uri="{FF2B5EF4-FFF2-40B4-BE49-F238E27FC236}">
                <a16:creationId xmlns:a16="http://schemas.microsoft.com/office/drawing/2014/main" id="{6FA0CB91-F7AF-49E6-AF65-9546D787A4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3967" y="1555407"/>
            <a:ext cx="7431668" cy="5017443"/>
          </a:xfrm>
          <a:prstGeom prst="rect">
            <a:avLst/>
          </a:prstGeom>
        </p:spPr>
      </p:pic>
      <p:pic>
        <p:nvPicPr>
          <p:cNvPr id="4" name="Picture 3">
            <a:extLst>
              <a:ext uri="{FF2B5EF4-FFF2-40B4-BE49-F238E27FC236}">
                <a16:creationId xmlns:a16="http://schemas.microsoft.com/office/drawing/2014/main" id="{35AA8AB6-827C-4762-9D4A-D8A833672F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6353" y="5377526"/>
            <a:ext cx="844877" cy="1195324"/>
          </a:xfrm>
          <a:prstGeom prst="rect">
            <a:avLst/>
          </a:prstGeom>
        </p:spPr>
      </p:pic>
    </p:spTree>
    <p:extLst>
      <p:ext uri="{BB962C8B-B14F-4D97-AF65-F5344CB8AC3E}">
        <p14:creationId xmlns:p14="http://schemas.microsoft.com/office/powerpoint/2010/main" val="1208393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29CAD75-E8BD-4FC2-8C91-316292245B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7" name="Rectangle 6"/>
          <p:cNvSpPr/>
          <p:nvPr/>
        </p:nvSpPr>
        <p:spPr>
          <a:xfrm>
            <a:off x="5715000" y="4419600"/>
            <a:ext cx="4495800" cy="1815882"/>
          </a:xfrm>
          <a:prstGeom prst="rect">
            <a:avLst/>
          </a:prstGeom>
        </p:spPr>
        <p:txBody>
          <a:bodyPr wrap="square">
            <a:spAutoFit/>
          </a:bodyPr>
          <a:lstStyle/>
          <a:p>
            <a:r>
              <a:rPr lang="en-US" sz="2800" i="1" dirty="0">
                <a:solidFill>
                  <a:schemeClr val="bg2"/>
                </a:solidFill>
              </a:rPr>
              <a:t>“Behold, here is wisdom, and let every man choose for himself until I come. Even so. Amen.”</a:t>
            </a:r>
          </a:p>
        </p:txBody>
      </p:sp>
      <p:sp>
        <p:nvSpPr>
          <p:cNvPr id="8" name="TextBox 7"/>
          <p:cNvSpPr txBox="1"/>
          <p:nvPr/>
        </p:nvSpPr>
        <p:spPr>
          <a:xfrm>
            <a:off x="238432" y="6246674"/>
            <a:ext cx="2362200" cy="369332"/>
          </a:xfrm>
          <a:prstGeom prst="rect">
            <a:avLst/>
          </a:prstGeom>
          <a:noFill/>
        </p:spPr>
        <p:txBody>
          <a:bodyPr wrap="square" rtlCol="0">
            <a:spAutoFit/>
          </a:bodyPr>
          <a:lstStyle/>
          <a:p>
            <a:r>
              <a:rPr lang="en-US" dirty="0">
                <a:solidFill>
                  <a:schemeClr val="bg2"/>
                </a:solidFill>
              </a:rPr>
              <a:t>D&amp;C 37:4</a:t>
            </a:r>
          </a:p>
        </p:txBody>
      </p:sp>
      <p:sp>
        <p:nvSpPr>
          <p:cNvPr id="9" name="TextBox 8"/>
          <p:cNvSpPr txBox="1"/>
          <p:nvPr/>
        </p:nvSpPr>
        <p:spPr>
          <a:xfrm>
            <a:off x="1705429" y="108858"/>
            <a:ext cx="8763000" cy="1015663"/>
          </a:xfrm>
          <a:prstGeom prst="rect">
            <a:avLst/>
          </a:prstGeom>
          <a:noFill/>
        </p:spPr>
        <p:txBody>
          <a:bodyPr wrap="square" rtlCol="0">
            <a:spAutoFit/>
          </a:bodyPr>
          <a:lstStyle/>
          <a:p>
            <a:pPr algn="ctr"/>
            <a:r>
              <a:rPr lang="en-US" sz="6000" dirty="0">
                <a:solidFill>
                  <a:schemeClr val="bg2"/>
                </a:solidFill>
                <a:latin typeface="Lucida Calligraphy" pitchFamily="66" charset="0"/>
              </a:rPr>
              <a:t>The Last Revelation</a:t>
            </a:r>
          </a:p>
        </p:txBody>
      </p:sp>
      <p:sp>
        <p:nvSpPr>
          <p:cNvPr id="10" name="Rectangle 9"/>
          <p:cNvSpPr/>
          <p:nvPr/>
        </p:nvSpPr>
        <p:spPr>
          <a:xfrm>
            <a:off x="1981200" y="1371600"/>
            <a:ext cx="4572000" cy="1754326"/>
          </a:xfrm>
          <a:prstGeom prst="rect">
            <a:avLst/>
          </a:prstGeom>
        </p:spPr>
        <p:txBody>
          <a:bodyPr>
            <a:spAutoFit/>
          </a:bodyPr>
          <a:lstStyle/>
          <a:p>
            <a:r>
              <a:rPr lang="en-US" sz="3600" i="1" dirty="0">
                <a:solidFill>
                  <a:schemeClr val="bg2"/>
                </a:solidFill>
              </a:rPr>
              <a:t>Section 37 is the last revelation given to Joseph Smith in 1830</a:t>
            </a:r>
          </a:p>
        </p:txBody>
      </p:sp>
      <p:pic>
        <p:nvPicPr>
          <p:cNvPr id="3" name="Picture 2">
            <a:extLst>
              <a:ext uri="{FF2B5EF4-FFF2-40B4-BE49-F238E27FC236}">
                <a16:creationId xmlns:a16="http://schemas.microsoft.com/office/drawing/2014/main" id="{F6783867-B859-469A-B774-DB9A1B3614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613" y="3629710"/>
            <a:ext cx="2898058" cy="2546778"/>
          </a:xfrm>
          <a:prstGeom prst="rect">
            <a:avLst/>
          </a:prstGeom>
        </p:spPr>
      </p:pic>
      <p:pic>
        <p:nvPicPr>
          <p:cNvPr id="5" name="Picture 4">
            <a:extLst>
              <a:ext uri="{FF2B5EF4-FFF2-40B4-BE49-F238E27FC236}">
                <a16:creationId xmlns:a16="http://schemas.microsoft.com/office/drawing/2014/main" id="{9847E85E-CCE4-4581-B7C1-DF64F36509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3610" y="1141476"/>
            <a:ext cx="3730752" cy="2365248"/>
          </a:xfrm>
          <a:prstGeom prst="rect">
            <a:avLst/>
          </a:prstGeom>
        </p:spPr>
      </p:pic>
    </p:spTree>
    <p:extLst>
      <p:ext uri="{BB962C8B-B14F-4D97-AF65-F5344CB8AC3E}">
        <p14:creationId xmlns:p14="http://schemas.microsoft.com/office/powerpoint/2010/main" val="251558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F88611-453E-4132-87C0-3D8E3A30E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 name="Rectangle 1"/>
          <p:cNvSpPr/>
          <p:nvPr/>
        </p:nvSpPr>
        <p:spPr>
          <a:xfrm>
            <a:off x="314632" y="188687"/>
            <a:ext cx="10981441" cy="6370975"/>
          </a:xfrm>
          <a:prstGeom prst="rect">
            <a:avLst/>
          </a:prstGeom>
        </p:spPr>
        <p:txBody>
          <a:bodyPr wrap="square">
            <a:spAutoFit/>
          </a:bodyPr>
          <a:lstStyle/>
          <a:p>
            <a:r>
              <a:rPr lang="en-US" dirty="0">
                <a:solidFill>
                  <a:schemeClr val="bg1"/>
                </a:solidFill>
              </a:rPr>
              <a:t> Sources:</a:t>
            </a:r>
          </a:p>
          <a:p>
            <a:r>
              <a:rPr lang="en-US" dirty="0">
                <a:solidFill>
                  <a:schemeClr val="bg1"/>
                </a:solidFill>
              </a:rPr>
              <a:t>Videos:</a:t>
            </a:r>
          </a:p>
          <a:p>
            <a:r>
              <a:rPr lang="en-US" b="1" dirty="0">
                <a:solidFill>
                  <a:schemeClr val="bg1"/>
                </a:solidFill>
              </a:rPr>
              <a:t>Stay within the Lines</a:t>
            </a:r>
            <a:r>
              <a:rPr lang="en-US" dirty="0">
                <a:solidFill>
                  <a:schemeClr val="bg1"/>
                </a:solidFill>
              </a:rPr>
              <a:t> (5:09)</a:t>
            </a:r>
          </a:p>
          <a:p>
            <a:r>
              <a:rPr lang="en-US" b="1" dirty="0">
                <a:solidFill>
                  <a:schemeClr val="bg1"/>
                </a:solidFill>
              </a:rPr>
              <a:t>A Priesthood Duty</a:t>
            </a:r>
            <a:r>
              <a:rPr lang="en-US" dirty="0">
                <a:solidFill>
                  <a:schemeClr val="bg1"/>
                </a:solidFill>
              </a:rPr>
              <a:t> (2:01 </a:t>
            </a:r>
          </a:p>
          <a:p>
            <a:endParaRPr lang="en-US" dirty="0">
              <a:solidFill>
                <a:schemeClr val="bg1"/>
              </a:solidFill>
            </a:endParaRPr>
          </a:p>
          <a:p>
            <a:r>
              <a:rPr lang="en-US" dirty="0">
                <a:solidFill>
                  <a:schemeClr val="bg1"/>
                </a:solidFill>
              </a:rPr>
              <a:t>Hyrum M. Smith and </a:t>
            </a:r>
            <a:r>
              <a:rPr lang="en-US" dirty="0" err="1">
                <a:solidFill>
                  <a:schemeClr val="bg1"/>
                </a:solidFill>
              </a:rPr>
              <a:t>Janne</a:t>
            </a:r>
            <a:r>
              <a:rPr lang="en-US" dirty="0">
                <a:solidFill>
                  <a:schemeClr val="bg1"/>
                </a:solidFill>
              </a:rPr>
              <a:t> M. </a:t>
            </a:r>
            <a:r>
              <a:rPr lang="en-US" dirty="0" err="1">
                <a:solidFill>
                  <a:schemeClr val="bg1"/>
                </a:solidFill>
              </a:rPr>
              <a:t>Sjodahl</a:t>
            </a:r>
            <a:r>
              <a:rPr lang="en-US" dirty="0">
                <a:solidFill>
                  <a:schemeClr val="bg1"/>
                </a:solidFill>
              </a:rPr>
              <a:t>, </a:t>
            </a:r>
            <a:r>
              <a:rPr lang="en-US" i="1" dirty="0">
                <a:solidFill>
                  <a:schemeClr val="bg1"/>
                </a:solidFill>
              </a:rPr>
              <a:t>Doctrine and Covenants Commentary </a:t>
            </a:r>
            <a:r>
              <a:rPr lang="en-US" dirty="0">
                <a:solidFill>
                  <a:schemeClr val="bg1"/>
                </a:solidFill>
              </a:rPr>
              <a:t> pg. 191, 201</a:t>
            </a:r>
          </a:p>
          <a:p>
            <a:r>
              <a:rPr lang="en-US" dirty="0">
                <a:solidFill>
                  <a:schemeClr val="bg1"/>
                </a:solidFill>
              </a:rPr>
              <a:t> Elder Harold B. Lee  (</a:t>
            </a:r>
            <a:r>
              <a:rPr lang="en-US" i="1" dirty="0">
                <a:solidFill>
                  <a:schemeClr val="bg1"/>
                </a:solidFill>
              </a:rPr>
              <a:t>Be Secure in the Gospel of Jesus Christ,</a:t>
            </a:r>
            <a:r>
              <a:rPr lang="en-US" dirty="0">
                <a:solidFill>
                  <a:schemeClr val="bg1"/>
                </a:solidFill>
              </a:rPr>
              <a:t> Brigham Young University Speeches of the Year [Provo, 11 Feb. 1958], p. 6.)</a:t>
            </a:r>
            <a:endParaRPr lang="en-US" sz="1200" dirty="0">
              <a:solidFill>
                <a:schemeClr val="bg1"/>
              </a:solidFill>
            </a:endParaRPr>
          </a:p>
          <a:p>
            <a:r>
              <a:rPr lang="en-US" dirty="0">
                <a:solidFill>
                  <a:schemeClr val="bg1"/>
                </a:solidFill>
              </a:rPr>
              <a:t>President Gordon B. Hinckley </a:t>
            </a:r>
            <a:r>
              <a:rPr lang="en-US" i="1" dirty="0">
                <a:solidFill>
                  <a:schemeClr val="bg1"/>
                </a:solidFill>
              </a:rPr>
              <a:t>This Great Millennial Year </a:t>
            </a:r>
            <a:r>
              <a:rPr lang="en-US" dirty="0">
                <a:solidFill>
                  <a:schemeClr val="bg1"/>
                </a:solidFill>
              </a:rPr>
              <a:t>Oct. 2000 Gen. Conf</a:t>
            </a:r>
          </a:p>
          <a:p>
            <a:r>
              <a:rPr lang="en-US" dirty="0">
                <a:solidFill>
                  <a:schemeClr val="bg1"/>
                </a:solidFill>
              </a:rPr>
              <a:t>President Thomas S. Monson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2010, 5–6).</a:t>
            </a:r>
          </a:p>
          <a:p>
            <a:r>
              <a:rPr lang="en-US" dirty="0">
                <a:solidFill>
                  <a:schemeClr val="bg1"/>
                </a:solidFill>
              </a:rPr>
              <a:t>President Thomas S. Monson (“As We Meet Together Again,” 6).</a:t>
            </a:r>
          </a:p>
          <a:p>
            <a:r>
              <a:rPr lang="en-US" dirty="0">
                <a:solidFill>
                  <a:schemeClr val="bg1"/>
                </a:solidFill>
              </a:rPr>
              <a:t>Bruce R. McConkie (</a:t>
            </a:r>
            <a:r>
              <a:rPr lang="en-US" i="1" dirty="0">
                <a:solidFill>
                  <a:schemeClr val="bg1"/>
                </a:solidFill>
              </a:rPr>
              <a:t>Doctrinal New Testament Commentary,</a:t>
            </a:r>
            <a:r>
              <a:rPr lang="en-US" dirty="0">
                <a:solidFill>
                  <a:schemeClr val="bg1"/>
                </a:solidFill>
              </a:rPr>
              <a:t> 3:428.)</a:t>
            </a:r>
          </a:p>
          <a:p>
            <a:r>
              <a:rPr lang="en-US" dirty="0">
                <a:solidFill>
                  <a:schemeClr val="bg1"/>
                </a:solidFill>
              </a:rPr>
              <a:t>President Spencer W. Kimball (“When the World Will Be Converted,” </a:t>
            </a:r>
            <a:r>
              <a:rPr lang="en-US" i="1" dirty="0">
                <a:solidFill>
                  <a:schemeClr val="bg1"/>
                </a:solidFill>
              </a:rPr>
              <a:t>Ensign,</a:t>
            </a:r>
            <a:r>
              <a:rPr lang="en-US" dirty="0">
                <a:solidFill>
                  <a:schemeClr val="bg1"/>
                </a:solidFill>
              </a:rPr>
              <a:t> Oct. 1974, p. 7.)</a:t>
            </a:r>
          </a:p>
          <a:p>
            <a:r>
              <a:rPr lang="en-US" dirty="0">
                <a:solidFill>
                  <a:schemeClr val="bg1"/>
                </a:solidFill>
              </a:rPr>
              <a:t>Joseph Fielding Smith (</a:t>
            </a:r>
            <a:r>
              <a:rPr lang="en-US" i="1" dirty="0">
                <a:solidFill>
                  <a:schemeClr val="bg1"/>
                </a:solidFill>
              </a:rPr>
              <a:t>Church History and Modern Revelation,</a:t>
            </a:r>
            <a:r>
              <a:rPr lang="en-US" dirty="0">
                <a:solidFill>
                  <a:schemeClr val="bg1"/>
                </a:solidFill>
              </a:rPr>
              <a:t> 1:163.)</a:t>
            </a:r>
          </a:p>
          <a:p>
            <a:r>
              <a:rPr lang="en-US" dirty="0">
                <a:solidFill>
                  <a:schemeClr val="bg1"/>
                </a:solidFill>
              </a:rPr>
              <a:t>(See also </a:t>
            </a:r>
            <a:r>
              <a:rPr lang="en-US" i="1" dirty="0">
                <a:solidFill>
                  <a:schemeClr val="bg1"/>
                </a:solidFill>
              </a:rPr>
              <a:t>Doctrine and Covenants Student Manual,</a:t>
            </a:r>
            <a:r>
              <a:rPr lang="en-US" dirty="0">
                <a:solidFill>
                  <a:schemeClr val="bg1"/>
                </a:solidFill>
              </a:rPr>
              <a:t> 2nd ed. [Church Educational System manual, 2001], 74.)</a:t>
            </a:r>
          </a:p>
          <a:p>
            <a:r>
              <a:rPr lang="en-US" dirty="0">
                <a:solidFill>
                  <a:schemeClr val="bg1"/>
                </a:solidFill>
              </a:rPr>
              <a:t>Ezra Taft Benson CR April 1954 </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sz="1200" dirty="0">
              <a:solidFill>
                <a:schemeClr val="bg1"/>
              </a:solidFill>
            </a:endParaRPr>
          </a:p>
          <a:p>
            <a:endParaRPr lang="en-US" dirty="0">
              <a:solidFill>
                <a:schemeClr val="bg1"/>
              </a:solidFill>
            </a:endParaRPr>
          </a:p>
        </p:txBody>
      </p:sp>
      <p:sp>
        <p:nvSpPr>
          <p:cNvPr id="5" name="Footer Placeholder 14">
            <a:extLst>
              <a:ext uri="{FF2B5EF4-FFF2-40B4-BE49-F238E27FC236}">
                <a16:creationId xmlns:a16="http://schemas.microsoft.com/office/drawing/2014/main" id="{76ED5366-62B5-4CBC-A575-3E0B5F19830C}"/>
              </a:ext>
            </a:extLst>
          </p:cNvPr>
          <p:cNvSpPr>
            <a:spLocks noGrp="1"/>
          </p:cNvSpPr>
          <p:nvPr/>
        </p:nvSpPr>
        <p:spPr>
          <a:xfrm>
            <a:off x="145256" y="6410373"/>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pic>
        <p:nvPicPr>
          <p:cNvPr id="6" name="Picture 2" descr="http://upload.wikimedia.org/wikipedia/commons/e/e1/Partridgemarker.jpg">
            <a:extLst>
              <a:ext uri="{FF2B5EF4-FFF2-40B4-BE49-F238E27FC236}">
                <a16:creationId xmlns:a16="http://schemas.microsoft.com/office/drawing/2014/main" id="{F26C4211-3A49-44AD-AB08-AA9F63F2BE80}"/>
              </a:ext>
            </a:extLst>
          </p:cNvPr>
          <p:cNvPicPr>
            <a:picLocks noChangeAspect="1" noChangeArrowheads="1"/>
          </p:cNvPicPr>
          <p:nvPr/>
        </p:nvPicPr>
        <p:blipFill>
          <a:blip r:embed="rId3" cstate="print"/>
          <a:srcRect l="21711" t="5263" r="11184" b="10526"/>
          <a:stretch>
            <a:fillRect/>
          </a:stretch>
        </p:blipFill>
        <p:spPr bwMode="auto">
          <a:xfrm>
            <a:off x="7712861" y="4431897"/>
            <a:ext cx="2375413" cy="2235683"/>
          </a:xfrm>
          <a:prstGeom prst="rect">
            <a:avLst/>
          </a:prstGeom>
          <a:noFill/>
        </p:spPr>
      </p:pic>
      <p:grpSp>
        <p:nvGrpSpPr>
          <p:cNvPr id="7" name="Group 6">
            <a:extLst>
              <a:ext uri="{FF2B5EF4-FFF2-40B4-BE49-F238E27FC236}">
                <a16:creationId xmlns:a16="http://schemas.microsoft.com/office/drawing/2014/main" id="{DBA098C9-EDAB-4761-9DDF-29E69132318D}"/>
              </a:ext>
            </a:extLst>
          </p:cNvPr>
          <p:cNvGrpSpPr/>
          <p:nvPr/>
        </p:nvGrpSpPr>
        <p:grpSpPr>
          <a:xfrm>
            <a:off x="3131126" y="453614"/>
            <a:ext cx="757017" cy="958888"/>
            <a:chOff x="7543800" y="3810000"/>
            <a:chExt cx="1143000" cy="1447800"/>
          </a:xfrm>
        </p:grpSpPr>
        <p:sp>
          <p:nvSpPr>
            <p:cNvPr id="8" name="Trapezoid 7">
              <a:extLst>
                <a:ext uri="{FF2B5EF4-FFF2-40B4-BE49-F238E27FC236}">
                  <a16:creationId xmlns:a16="http://schemas.microsoft.com/office/drawing/2014/main" id="{6361BC96-85CA-4DB8-8A4F-EC0652E6ED7A}"/>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79">
              <a:extLst>
                <a:ext uri="{FF2B5EF4-FFF2-40B4-BE49-F238E27FC236}">
                  <a16:creationId xmlns:a16="http://schemas.microsoft.com/office/drawing/2014/main" id="{11072722-E511-41DC-A71B-591301E928DD}"/>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0">
              <a:extLst>
                <a:ext uri="{FF2B5EF4-FFF2-40B4-BE49-F238E27FC236}">
                  <a16:creationId xmlns:a16="http://schemas.microsoft.com/office/drawing/2014/main" id="{5405F861-DB53-454F-911D-BE08091FDC66}"/>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1">
              <a:extLst>
                <a:ext uri="{FF2B5EF4-FFF2-40B4-BE49-F238E27FC236}">
                  <a16:creationId xmlns:a16="http://schemas.microsoft.com/office/drawing/2014/main" id="{DF14A120-F93B-437A-AA87-ED598FD01A6B}"/>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99A1339D-006E-4CFE-A0CC-74C2F5F50296}"/>
                </a:ext>
              </a:extLst>
            </p:cNvPr>
            <p:cNvGrpSpPr/>
            <p:nvPr/>
          </p:nvGrpSpPr>
          <p:grpSpPr>
            <a:xfrm>
              <a:off x="7924800" y="3810000"/>
              <a:ext cx="645353" cy="610017"/>
              <a:chOff x="7924800" y="5867400"/>
              <a:chExt cx="645353" cy="610017"/>
            </a:xfrm>
          </p:grpSpPr>
          <p:grpSp>
            <p:nvGrpSpPr>
              <p:cNvPr id="20" name="Group 13">
                <a:extLst>
                  <a:ext uri="{FF2B5EF4-FFF2-40B4-BE49-F238E27FC236}">
                    <a16:creationId xmlns:a16="http://schemas.microsoft.com/office/drawing/2014/main" id="{0B06EC67-1A0E-453A-A309-6E7A72FF2E13}"/>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90852CFD-054D-4663-AEEB-C1DDA795515E}"/>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275E0D0-C459-4B64-AF22-83B6135EB242}"/>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5A66402-9FCF-4C04-BDC9-17E611AF7AE4}"/>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BEAB08A-0CE2-4EF2-8B56-19780B6686BF}"/>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1F5CEDB5-DD7D-4710-8C8F-CB1195883933}"/>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4E12A73E-36AB-4FAD-A551-EBAFA830BBA2}"/>
                </a:ext>
              </a:extLst>
            </p:cNvPr>
            <p:cNvGrpSpPr/>
            <p:nvPr/>
          </p:nvGrpSpPr>
          <p:grpSpPr>
            <a:xfrm>
              <a:off x="7543800" y="4038600"/>
              <a:ext cx="403070" cy="381000"/>
              <a:chOff x="7924800" y="5867400"/>
              <a:chExt cx="645353" cy="610017"/>
            </a:xfrm>
          </p:grpSpPr>
          <p:grpSp>
            <p:nvGrpSpPr>
              <p:cNvPr id="14" name="Group 13">
                <a:extLst>
                  <a:ext uri="{FF2B5EF4-FFF2-40B4-BE49-F238E27FC236}">
                    <a16:creationId xmlns:a16="http://schemas.microsoft.com/office/drawing/2014/main" id="{CB8FED0A-493C-4C8F-A0DB-CB163990477D}"/>
                  </a:ext>
                </a:extLst>
              </p:cNvPr>
              <p:cNvGrpSpPr/>
              <p:nvPr/>
            </p:nvGrpSpPr>
            <p:grpSpPr>
              <a:xfrm>
                <a:off x="7924800" y="5867400"/>
                <a:ext cx="645353" cy="610017"/>
                <a:chOff x="3037563" y="3121795"/>
                <a:chExt cx="1250371" cy="1224010"/>
              </a:xfrm>
            </p:grpSpPr>
            <p:sp>
              <p:nvSpPr>
                <p:cNvPr id="16" name="Oval 15">
                  <a:extLst>
                    <a:ext uri="{FF2B5EF4-FFF2-40B4-BE49-F238E27FC236}">
                      <a16:creationId xmlns:a16="http://schemas.microsoft.com/office/drawing/2014/main" id="{4E8D0418-2197-4C69-86B2-7E4EE668DE5F}"/>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B41ED55-A4A4-4AEC-BB32-F8F0F3C8DBD9}"/>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15134F6-CE3D-430D-921C-4F40ED964752}"/>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B5F2D8C-3AE4-4D44-B268-1B99DC742CA8}"/>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A0260467-B3FB-48CD-98BA-918D57FE9CF4}"/>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762690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31" y="0"/>
            <a:ext cx="6086169" cy="3416320"/>
          </a:xfrm>
          <a:prstGeom prst="rect">
            <a:avLst/>
          </a:prstGeom>
          <a:ln>
            <a:solidFill>
              <a:schemeClr val="tx1"/>
            </a:solidFill>
          </a:ln>
        </p:spPr>
        <p:txBody>
          <a:bodyPr wrap="square">
            <a:spAutoFit/>
          </a:bodyPr>
          <a:lstStyle/>
          <a:p>
            <a:pPr fontAlgn="base"/>
            <a:r>
              <a:rPr lang="en-US" sz="1200" b="1" dirty="0"/>
              <a:t>Elder Jeffrey R. Holland: D&amp;C 36:1</a:t>
            </a:r>
          </a:p>
          <a:p>
            <a:pPr fontAlgn="base"/>
            <a:r>
              <a:rPr lang="en-US" sz="1200" dirty="0"/>
              <a:t>“In this battle between good and evil, you cannot play for the adversary whenever temptation comes along and then expect to suit up for the Savior at temple and mission time as if nothing has happened. … God will not be mocked. …</a:t>
            </a:r>
          </a:p>
          <a:p>
            <a:pPr fontAlgn="base"/>
            <a:r>
              <a:rPr lang="en-US" sz="1200" dirty="0"/>
              <a:t>“… The Lord has drawn lines of worthiness for those called to labor with Him in this work. No missionary can be unrepentant of sexual transgression or profane language or pornographic indulgence and then expect to challenge others to repent of those very things! … The Spirit will not be with you, and the words will choke in your throat as you speak them. You cannot travel down what Lehi called ‘forbidden paths’ [1 Nephi 8:28] and expect to guide others to the ‘strait and narrow’ [2 Nephi 31:18] one—it can’t be done” (“We Are All Enlisted,” </a:t>
            </a:r>
            <a:r>
              <a:rPr lang="en-US" sz="1200" i="1" dirty="0"/>
              <a:t>Ensign</a:t>
            </a:r>
            <a:r>
              <a:rPr lang="en-US" sz="1200" dirty="0"/>
              <a:t> or </a:t>
            </a:r>
            <a:r>
              <a:rPr lang="en-US" sz="1200" i="1" dirty="0"/>
              <a:t>Liahona,</a:t>
            </a:r>
            <a:r>
              <a:rPr lang="en-US" sz="1200" dirty="0"/>
              <a:t> Nov. 2011, 45).</a:t>
            </a:r>
          </a:p>
          <a:p>
            <a:pPr fontAlgn="base"/>
            <a:endParaRPr lang="en-US" sz="1200" dirty="0"/>
          </a:p>
          <a:p>
            <a:pPr fontAlgn="base"/>
            <a:r>
              <a:rPr lang="en-US" sz="1200" dirty="0"/>
              <a:t>“Whoever you are and whatever you have done, you can be forgiven. Every one of you … can leave behind any transgression with which you may struggle. It is the miracle of forgiveness; it is the miracle of the Atonement of the Lord Jesus Christ. But you cannot do it without an active commitment to the gospel, and you cannot do it without repentance where it is needed. I am asking you … to be active and be clean. If required, I am asking you to </a:t>
            </a:r>
            <a:r>
              <a:rPr lang="en-US" sz="1200" i="1" dirty="0"/>
              <a:t>get </a:t>
            </a:r>
            <a:r>
              <a:rPr lang="en-US" sz="1200" dirty="0"/>
              <a:t>active and </a:t>
            </a:r>
            <a:r>
              <a:rPr lang="en-US" sz="1200" i="1" dirty="0"/>
              <a:t>get</a:t>
            </a:r>
            <a:r>
              <a:rPr lang="en-US" sz="1200" dirty="0"/>
              <a:t> clean” (</a:t>
            </a:r>
            <a:r>
              <a:rPr lang="en-US" sz="1200" u="sng" dirty="0"/>
              <a:t>“We Are All Enlisted,”</a:t>
            </a:r>
            <a:r>
              <a:rPr lang="en-US" sz="1200" dirty="0"/>
              <a:t> 45).</a:t>
            </a:r>
          </a:p>
        </p:txBody>
      </p:sp>
      <p:sp>
        <p:nvSpPr>
          <p:cNvPr id="4" name="Rectangle 3"/>
          <p:cNvSpPr/>
          <p:nvPr/>
        </p:nvSpPr>
        <p:spPr>
          <a:xfrm>
            <a:off x="0" y="3439766"/>
            <a:ext cx="6086169" cy="3231654"/>
          </a:xfrm>
          <a:prstGeom prst="rect">
            <a:avLst/>
          </a:prstGeom>
          <a:ln>
            <a:solidFill>
              <a:schemeClr val="tx1"/>
            </a:solidFill>
          </a:ln>
        </p:spPr>
        <p:txBody>
          <a:bodyPr wrap="square">
            <a:spAutoFit/>
          </a:bodyPr>
          <a:lstStyle/>
          <a:p>
            <a:pPr fontAlgn="base"/>
            <a:r>
              <a:rPr lang="en-US" sz="1200" b="1" dirty="0"/>
              <a:t>Women Missionaries:</a:t>
            </a:r>
          </a:p>
          <a:p>
            <a:pPr fontAlgn="base"/>
            <a:endParaRPr lang="en-US" sz="1200" dirty="0"/>
          </a:p>
          <a:p>
            <a:pPr fontAlgn="base"/>
            <a:r>
              <a:rPr lang="en-US" sz="1200" dirty="0"/>
              <a:t>President Ezra Taft Benson said:</a:t>
            </a:r>
          </a:p>
          <a:p>
            <a:pPr fontAlgn="base"/>
            <a:r>
              <a:rPr lang="en-US" sz="1200" dirty="0"/>
              <a:t>“Remember, young women, you may also have the opportunity to serve a full-time mission. … Some of our finest missionaries are young sisters” (“To the Young Women of the Church,” </a:t>
            </a:r>
            <a:r>
              <a:rPr lang="en-US" sz="1200" i="1" dirty="0"/>
              <a:t>Ensign,</a:t>
            </a:r>
            <a:r>
              <a:rPr lang="en-US" sz="1200" dirty="0"/>
              <a:t> Nov. 1986, 83).</a:t>
            </a:r>
          </a:p>
          <a:p>
            <a:pPr fontAlgn="base"/>
            <a:endParaRPr lang="en-US" sz="1200" dirty="0"/>
          </a:p>
          <a:p>
            <a:pPr fontAlgn="base"/>
            <a:endParaRPr lang="en-US" sz="1200" dirty="0"/>
          </a:p>
          <a:p>
            <a:pPr fontAlgn="base"/>
            <a:r>
              <a:rPr lang="en-US" sz="1200" dirty="0"/>
              <a:t>President Gordon B. Hinckley taught:</a:t>
            </a:r>
          </a:p>
          <a:p>
            <a:pPr fontAlgn="base"/>
            <a:r>
              <a:rPr lang="en-US" sz="1200" dirty="0"/>
              <a:t>“We need some young women. They perform a remarkable work. They can get in homes where the elders cannot.</a:t>
            </a:r>
          </a:p>
          <a:p>
            <a:pPr fontAlgn="base"/>
            <a:r>
              <a:rPr lang="en-US" sz="1200" dirty="0"/>
              <a:t>“… The First Presidency and the Council of the Twelve are united in saying to our young sisters that they are not under obligation to go on missions. I hope I can say what I have to say in a way that will not be offensive to anyone. Young women should not feel that they have a duty comparable to that of young men. Some of them will very much wish to go. If so, they should counsel with their bishop as well as their parents” (“Some Thoughts on Temples, Retention of Converts, and Missionary Service,” </a:t>
            </a:r>
            <a:r>
              <a:rPr lang="en-US" sz="1200" i="1" dirty="0"/>
              <a:t>Ensign,</a:t>
            </a:r>
            <a:r>
              <a:rPr lang="en-US" sz="1200" dirty="0"/>
              <a:t> Nov. 1997, 52).</a:t>
            </a:r>
          </a:p>
        </p:txBody>
      </p:sp>
      <p:sp>
        <p:nvSpPr>
          <p:cNvPr id="7" name="Rectangle 6">
            <a:extLst>
              <a:ext uri="{FF2B5EF4-FFF2-40B4-BE49-F238E27FC236}">
                <a16:creationId xmlns:a16="http://schemas.microsoft.com/office/drawing/2014/main" id="{1238F1DB-22F4-412B-B96D-5FD444392D6E}"/>
              </a:ext>
            </a:extLst>
          </p:cNvPr>
          <p:cNvSpPr/>
          <p:nvPr/>
        </p:nvSpPr>
        <p:spPr>
          <a:xfrm>
            <a:off x="6086169" y="0"/>
            <a:ext cx="4572000" cy="5078313"/>
          </a:xfrm>
          <a:prstGeom prst="rect">
            <a:avLst/>
          </a:prstGeom>
          <a:ln>
            <a:solidFill>
              <a:schemeClr val="tx1"/>
            </a:solidFill>
          </a:ln>
        </p:spPr>
        <p:txBody>
          <a:bodyPr>
            <a:spAutoFit/>
          </a:bodyPr>
          <a:lstStyle/>
          <a:p>
            <a:r>
              <a:rPr lang="en-US" dirty="0"/>
              <a:t>At the Feast of Tabernacles, which celebrated the Lord’s deliverance of Israel into the promised land, people chanted the words of Psalm 118 and waved palm branches. At the Lord’s triumphal entry into Jerusalem, the multitudes cried “Hosanna” and spread palm branches for Jesus to ride upon, thus demonstrating their understanding that Jesus was the same Lord who had delivered Israel anciently (Ps. 118:25–26; Matt. 21:9, 15; Mark 11:9–10; John 12:13). These people recognized Christ as the long-awaited Messiah. The word </a:t>
            </a:r>
            <a:r>
              <a:rPr lang="en-US" i="1" dirty="0"/>
              <a:t>Hosanna</a:t>
            </a:r>
            <a:r>
              <a:rPr lang="en-US" dirty="0"/>
              <a:t> has become a celebration of the Messiah in all ages (1 Ne. 11:6; 3 Ne. 11:14–17). The hosanna shout was included in the dedication of the Kirtland Temple (D&amp;C 109:79) and is now a part of the dedication of modern temples.</a:t>
            </a:r>
          </a:p>
        </p:txBody>
      </p:sp>
      <p:sp>
        <p:nvSpPr>
          <p:cNvPr id="8" name="Rectangle 7">
            <a:extLst>
              <a:ext uri="{FF2B5EF4-FFF2-40B4-BE49-F238E27FC236}">
                <a16:creationId xmlns:a16="http://schemas.microsoft.com/office/drawing/2014/main" id="{654AABD3-8AC0-4ADD-A358-D02187F46518}"/>
              </a:ext>
            </a:extLst>
          </p:cNvPr>
          <p:cNvSpPr/>
          <p:nvPr/>
        </p:nvSpPr>
        <p:spPr>
          <a:xfrm>
            <a:off x="6248400" y="5724596"/>
            <a:ext cx="4803760" cy="646331"/>
          </a:xfrm>
          <a:prstGeom prst="rect">
            <a:avLst/>
          </a:prstGeom>
        </p:spPr>
        <p:txBody>
          <a:bodyPr wrap="square">
            <a:spAutoFit/>
          </a:bodyPr>
          <a:lstStyle/>
          <a:p>
            <a:r>
              <a:rPr lang="en-US" dirty="0">
                <a:hlinkClick r:id="rId2"/>
              </a:rPr>
              <a:t>http://mormonhistoricsites.org/wp-content/uploads/2013/05/NJ1_Platt4.pdf</a:t>
            </a:r>
            <a:endParaRPr lang="en-US" dirty="0"/>
          </a:p>
        </p:txBody>
      </p:sp>
      <p:sp>
        <p:nvSpPr>
          <p:cNvPr id="9" name="TextBox 8">
            <a:extLst>
              <a:ext uri="{FF2B5EF4-FFF2-40B4-BE49-F238E27FC236}">
                <a16:creationId xmlns:a16="http://schemas.microsoft.com/office/drawing/2014/main" id="{6C10ABF1-C870-49FA-831F-43D006A5E5BD}"/>
              </a:ext>
            </a:extLst>
          </p:cNvPr>
          <p:cNvSpPr txBox="1"/>
          <p:nvPr/>
        </p:nvSpPr>
        <p:spPr>
          <a:xfrm>
            <a:off x="6248400" y="5078313"/>
            <a:ext cx="4203290" cy="646331"/>
          </a:xfrm>
          <a:prstGeom prst="rect">
            <a:avLst/>
          </a:prstGeom>
          <a:noFill/>
        </p:spPr>
        <p:txBody>
          <a:bodyPr wrap="square" rtlCol="0">
            <a:spAutoFit/>
          </a:bodyPr>
          <a:lstStyle/>
          <a:p>
            <a:r>
              <a:rPr lang="en-US" dirty="0"/>
              <a:t>For a view of the members who were baptized before Sept. 1830 visit this site:</a:t>
            </a:r>
          </a:p>
        </p:txBody>
      </p:sp>
    </p:spTree>
    <p:extLst>
      <p:ext uri="{BB962C8B-B14F-4D97-AF65-F5344CB8AC3E}">
        <p14:creationId xmlns:p14="http://schemas.microsoft.com/office/powerpoint/2010/main" val="2813797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6F0A79E7-ABAB-4311-AD38-8877EC5C6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5" name="TextBox 4"/>
          <p:cNvSpPr txBox="1"/>
          <p:nvPr/>
        </p:nvSpPr>
        <p:spPr>
          <a:xfrm>
            <a:off x="9730981" y="6357648"/>
            <a:ext cx="2362200" cy="369332"/>
          </a:xfrm>
          <a:prstGeom prst="rect">
            <a:avLst/>
          </a:prstGeom>
          <a:noFill/>
        </p:spPr>
        <p:txBody>
          <a:bodyPr wrap="square" rtlCol="0">
            <a:spAutoFit/>
          </a:bodyPr>
          <a:lstStyle/>
          <a:p>
            <a:pPr algn="r"/>
            <a:r>
              <a:rPr lang="en-US" dirty="0">
                <a:solidFill>
                  <a:schemeClr val="bg2"/>
                </a:solidFill>
              </a:rPr>
              <a:t>Who’s Who</a:t>
            </a:r>
          </a:p>
        </p:txBody>
      </p:sp>
      <p:sp>
        <p:nvSpPr>
          <p:cNvPr id="6" name="TextBox 5"/>
          <p:cNvSpPr txBox="1"/>
          <p:nvPr/>
        </p:nvSpPr>
        <p:spPr>
          <a:xfrm>
            <a:off x="265471" y="1095061"/>
            <a:ext cx="7964129" cy="5355312"/>
          </a:xfrm>
          <a:prstGeom prst="rect">
            <a:avLst/>
          </a:prstGeom>
          <a:noFill/>
        </p:spPr>
        <p:txBody>
          <a:bodyPr wrap="square" rtlCol="0">
            <a:spAutoFit/>
          </a:bodyPr>
          <a:lstStyle/>
          <a:p>
            <a:r>
              <a:rPr lang="en-US" dirty="0">
                <a:solidFill>
                  <a:schemeClr val="bg2"/>
                </a:solidFill>
              </a:rPr>
              <a:t>He was born on August 27, 1793 at Pittsfield, Massachusetts, grandson of Massachusetts Congressman Oliver Partridge</a:t>
            </a:r>
          </a:p>
          <a:p>
            <a:endParaRPr lang="en-US" dirty="0">
              <a:solidFill>
                <a:schemeClr val="bg2"/>
              </a:solidFill>
            </a:endParaRPr>
          </a:p>
          <a:p>
            <a:r>
              <a:rPr lang="en-US" dirty="0">
                <a:solidFill>
                  <a:schemeClr val="bg2"/>
                </a:solidFill>
              </a:rPr>
              <a:t>He owned a hat-making factory in Painesville, Ohio</a:t>
            </a:r>
          </a:p>
          <a:p>
            <a:endParaRPr lang="en-US" dirty="0">
              <a:solidFill>
                <a:schemeClr val="bg2"/>
              </a:solidFill>
            </a:endParaRPr>
          </a:p>
          <a:p>
            <a:r>
              <a:rPr lang="en-US" dirty="0">
                <a:solidFill>
                  <a:schemeClr val="bg2"/>
                </a:solidFill>
              </a:rPr>
              <a:t>His wife, Lydia, was baptized by the missionaries before Edward embraced the restored gospel, but was fully persuaded when he and Sidney Rigdon visited the Prophet in 1830</a:t>
            </a:r>
          </a:p>
          <a:p>
            <a:endParaRPr lang="en-US" dirty="0">
              <a:solidFill>
                <a:schemeClr val="bg2"/>
              </a:solidFill>
            </a:endParaRPr>
          </a:p>
          <a:p>
            <a:r>
              <a:rPr lang="en-US" dirty="0">
                <a:solidFill>
                  <a:schemeClr val="bg2"/>
                </a:solidFill>
              </a:rPr>
              <a:t>He was baptized on December 11, 1830 by Joseph Smith</a:t>
            </a:r>
          </a:p>
          <a:p>
            <a:endParaRPr lang="en-US" dirty="0">
              <a:solidFill>
                <a:schemeClr val="bg2"/>
              </a:solidFill>
            </a:endParaRPr>
          </a:p>
          <a:p>
            <a:r>
              <a:rPr lang="en-US" dirty="0">
                <a:solidFill>
                  <a:schemeClr val="bg2"/>
                </a:solidFill>
              </a:rPr>
              <a:t>He was called by revelation in February of 1831 to become the first bishop</a:t>
            </a:r>
          </a:p>
          <a:p>
            <a:endParaRPr lang="en-US" dirty="0">
              <a:solidFill>
                <a:schemeClr val="bg2"/>
              </a:solidFill>
            </a:endParaRPr>
          </a:p>
          <a:p>
            <a:r>
              <a:rPr lang="en-US" dirty="0">
                <a:solidFill>
                  <a:schemeClr val="bg2"/>
                </a:solidFill>
              </a:rPr>
              <a:t>He was instructed in May 1831 to serve the stewardship and housing needs of the Saints moving to Kirtland, Ohio</a:t>
            </a:r>
          </a:p>
          <a:p>
            <a:endParaRPr lang="en-US" dirty="0">
              <a:solidFill>
                <a:schemeClr val="bg2"/>
              </a:solidFill>
            </a:endParaRPr>
          </a:p>
          <a:p>
            <a:r>
              <a:rPr lang="en-US" dirty="0">
                <a:solidFill>
                  <a:schemeClr val="bg2"/>
                </a:solidFill>
              </a:rPr>
              <a:t>He was persecuted  and imprisoned in Missouri</a:t>
            </a:r>
          </a:p>
          <a:p>
            <a:endParaRPr lang="en-US" dirty="0">
              <a:solidFill>
                <a:schemeClr val="bg2"/>
              </a:solidFill>
            </a:endParaRPr>
          </a:p>
          <a:p>
            <a:r>
              <a:rPr lang="en-US" dirty="0">
                <a:solidFill>
                  <a:schemeClr val="bg2"/>
                </a:solidFill>
              </a:rPr>
              <a:t>He passed away on May 27, 1840 at the age of 46 in Nauvoo</a:t>
            </a:r>
          </a:p>
        </p:txBody>
      </p:sp>
      <p:sp>
        <p:nvSpPr>
          <p:cNvPr id="7" name="TextBox 6"/>
          <p:cNvSpPr txBox="1"/>
          <p:nvPr/>
        </p:nvSpPr>
        <p:spPr>
          <a:xfrm>
            <a:off x="1676400" y="228601"/>
            <a:ext cx="8763000" cy="1015663"/>
          </a:xfrm>
          <a:prstGeom prst="rect">
            <a:avLst/>
          </a:prstGeom>
          <a:noFill/>
        </p:spPr>
        <p:txBody>
          <a:bodyPr wrap="square" rtlCol="0">
            <a:spAutoFit/>
          </a:bodyPr>
          <a:lstStyle/>
          <a:p>
            <a:pPr algn="ctr"/>
            <a:r>
              <a:rPr lang="en-US" sz="6000" dirty="0">
                <a:solidFill>
                  <a:schemeClr val="bg2"/>
                </a:solidFill>
                <a:latin typeface="Lucida Calligraphy" pitchFamily="66" charset="0"/>
              </a:rPr>
              <a:t>Edward Partridge</a:t>
            </a:r>
          </a:p>
        </p:txBody>
      </p:sp>
      <p:grpSp>
        <p:nvGrpSpPr>
          <p:cNvPr id="43" name="Group 42">
            <a:extLst>
              <a:ext uri="{FF2B5EF4-FFF2-40B4-BE49-F238E27FC236}">
                <a16:creationId xmlns:a16="http://schemas.microsoft.com/office/drawing/2014/main" id="{8CB7B967-66E5-4112-9464-4DD7C2221E34}"/>
              </a:ext>
            </a:extLst>
          </p:cNvPr>
          <p:cNvGrpSpPr/>
          <p:nvPr/>
        </p:nvGrpSpPr>
        <p:grpSpPr>
          <a:xfrm>
            <a:off x="8560766" y="1288170"/>
            <a:ext cx="2340429" cy="5025571"/>
            <a:chOff x="1959724" y="1114560"/>
            <a:chExt cx="2340429" cy="5025571"/>
          </a:xfrm>
        </p:grpSpPr>
        <p:sp>
          <p:nvSpPr>
            <p:cNvPr id="44" name="Rectangle 43">
              <a:extLst>
                <a:ext uri="{FF2B5EF4-FFF2-40B4-BE49-F238E27FC236}">
                  <a16:creationId xmlns:a16="http://schemas.microsoft.com/office/drawing/2014/main" id="{9BB59499-DFF6-448E-8658-353A17868B43}"/>
                </a:ext>
              </a:extLst>
            </p:cNvPr>
            <p:cNvSpPr/>
            <p:nvPr/>
          </p:nvSpPr>
          <p:spPr>
            <a:xfrm>
              <a:off x="1959724" y="1114560"/>
              <a:ext cx="2340429" cy="5025571"/>
            </a:xfrm>
            <a:prstGeom prst="rect">
              <a:avLst/>
            </a:prstGeom>
            <a:solidFill>
              <a:schemeClr val="bg2">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67A7A687-B094-4F77-AC0A-179F191E8243}"/>
                </a:ext>
              </a:extLst>
            </p:cNvPr>
            <p:cNvGrpSpPr/>
            <p:nvPr/>
          </p:nvGrpSpPr>
          <p:grpSpPr>
            <a:xfrm>
              <a:off x="2126097" y="1379444"/>
              <a:ext cx="2174056" cy="4495801"/>
              <a:chOff x="6244283" y="1379444"/>
              <a:chExt cx="2174056" cy="4495801"/>
            </a:xfrm>
          </p:grpSpPr>
          <p:sp>
            <p:nvSpPr>
              <p:cNvPr id="49" name="Round Diagonal Corner Rectangle 8">
                <a:extLst>
                  <a:ext uri="{FF2B5EF4-FFF2-40B4-BE49-F238E27FC236}">
                    <a16:creationId xmlns:a16="http://schemas.microsoft.com/office/drawing/2014/main" id="{953B6560-DAC2-4E9E-8C37-11F2B5B689D0}"/>
                  </a:ext>
                </a:extLst>
              </p:cNvPr>
              <p:cNvSpPr/>
              <p:nvPr/>
            </p:nvSpPr>
            <p:spPr>
              <a:xfrm rot="10320391">
                <a:off x="6430476" y="1572740"/>
                <a:ext cx="625179" cy="529700"/>
              </a:xfrm>
              <a:prstGeom prst="round2DiagRect">
                <a:avLst>
                  <a:gd name="adj1" fmla="val 50000"/>
                  <a:gd name="adj2" fmla="val 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F4E3A3CA-1A7B-4005-8EC9-6E61863ABB9A}"/>
                  </a:ext>
                </a:extLst>
              </p:cNvPr>
              <p:cNvSpPr/>
              <p:nvPr/>
            </p:nvSpPr>
            <p:spPr>
              <a:xfrm rot="1499614">
                <a:off x="6244283" y="3741644"/>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B54E7E06-CB08-4F1B-B764-B9B0E3828265}"/>
                  </a:ext>
                </a:extLst>
              </p:cNvPr>
              <p:cNvSpPr/>
              <p:nvPr/>
            </p:nvSpPr>
            <p:spPr>
              <a:xfrm rot="20218618">
                <a:off x="7713156" y="3705621"/>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a:extLst>
                  <a:ext uri="{FF2B5EF4-FFF2-40B4-BE49-F238E27FC236}">
                    <a16:creationId xmlns:a16="http://schemas.microsoft.com/office/drawing/2014/main" id="{742349D9-0936-40B9-9BFD-1F2C57BFB893}"/>
                  </a:ext>
                </a:extLst>
              </p:cNvPr>
              <p:cNvSpPr/>
              <p:nvPr/>
            </p:nvSpPr>
            <p:spPr>
              <a:xfrm rot="1297584">
                <a:off x="6396683" y="2751044"/>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a:extLst>
                  <a:ext uri="{FF2B5EF4-FFF2-40B4-BE49-F238E27FC236}">
                    <a16:creationId xmlns:a16="http://schemas.microsoft.com/office/drawing/2014/main" id="{42C2A5DE-30B0-46A0-A1D8-A3874AC84239}"/>
                  </a:ext>
                </a:extLst>
              </p:cNvPr>
              <p:cNvSpPr/>
              <p:nvPr/>
            </p:nvSpPr>
            <p:spPr>
              <a:xfrm rot="20443541">
                <a:off x="7435871" y="2790198"/>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BF2E27B-E941-418E-BBDD-C6116D2F0F81}"/>
                  </a:ext>
                </a:extLst>
              </p:cNvPr>
              <p:cNvSpPr/>
              <p:nvPr/>
            </p:nvSpPr>
            <p:spPr>
              <a:xfrm rot="2704841" flipH="1">
                <a:off x="6586104" y="5401289"/>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a:extLst>
                  <a:ext uri="{FF2B5EF4-FFF2-40B4-BE49-F238E27FC236}">
                    <a16:creationId xmlns:a16="http://schemas.microsoft.com/office/drawing/2014/main" id="{275D9C36-04BA-47EA-A32D-6FEEABF1E09D}"/>
                  </a:ext>
                </a:extLst>
              </p:cNvPr>
              <p:cNvSpPr/>
              <p:nvPr/>
            </p:nvSpPr>
            <p:spPr>
              <a:xfrm>
                <a:off x="6701483" y="2903444"/>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ADDFB01-CF90-4229-8446-8212C3333D7B}"/>
                  </a:ext>
                </a:extLst>
              </p:cNvPr>
              <p:cNvSpPr/>
              <p:nvPr/>
            </p:nvSpPr>
            <p:spPr>
              <a:xfrm rot="17610301" flipH="1">
                <a:off x="7164802" y="5349100"/>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Manual Operation 61">
                <a:extLst>
                  <a:ext uri="{FF2B5EF4-FFF2-40B4-BE49-F238E27FC236}">
                    <a16:creationId xmlns:a16="http://schemas.microsoft.com/office/drawing/2014/main" id="{FABAA818-9558-446A-9058-C5C11A4554AC}"/>
                  </a:ext>
                </a:extLst>
              </p:cNvPr>
              <p:cNvSpPr/>
              <p:nvPr/>
            </p:nvSpPr>
            <p:spPr>
              <a:xfrm rot="10800000">
                <a:off x="6588707" y="4122644"/>
                <a:ext cx="704088" cy="1482277"/>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Manual Operation 62">
                <a:extLst>
                  <a:ext uri="{FF2B5EF4-FFF2-40B4-BE49-F238E27FC236}">
                    <a16:creationId xmlns:a16="http://schemas.microsoft.com/office/drawing/2014/main" id="{888FD484-79B8-4FE9-8F7E-278A5438768E}"/>
                  </a:ext>
                </a:extLst>
              </p:cNvPr>
              <p:cNvSpPr/>
              <p:nvPr/>
            </p:nvSpPr>
            <p:spPr>
              <a:xfrm rot="10800000">
                <a:off x="7036763" y="4122644"/>
                <a:ext cx="704088" cy="1482277"/>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6C514F42-988A-4CCC-AC6F-075463ECB6EE}"/>
                  </a:ext>
                </a:extLst>
              </p:cNvPr>
              <p:cNvSpPr/>
              <p:nvPr/>
            </p:nvSpPr>
            <p:spPr>
              <a:xfrm>
                <a:off x="7006283" y="4275044"/>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15">
                <a:extLst>
                  <a:ext uri="{FF2B5EF4-FFF2-40B4-BE49-F238E27FC236}">
                    <a16:creationId xmlns:a16="http://schemas.microsoft.com/office/drawing/2014/main" id="{6C10C7A0-FE94-4098-BDCD-C350A7E51EA1}"/>
                  </a:ext>
                </a:extLst>
              </p:cNvPr>
              <p:cNvSpPr/>
              <p:nvPr/>
            </p:nvSpPr>
            <p:spPr>
              <a:xfrm>
                <a:off x="6549083" y="1531844"/>
                <a:ext cx="1219200" cy="1295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a:extLst>
                  <a:ext uri="{FF2B5EF4-FFF2-40B4-BE49-F238E27FC236}">
                    <a16:creationId xmlns:a16="http://schemas.microsoft.com/office/drawing/2014/main" id="{F0A2DE9D-32C3-4637-9DFA-414C5ACA6380}"/>
                  </a:ext>
                </a:extLst>
              </p:cNvPr>
              <p:cNvSpPr/>
              <p:nvPr/>
            </p:nvSpPr>
            <p:spPr>
              <a:xfrm rot="16200000">
                <a:off x="6625283" y="3436844"/>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a:extLst>
                  <a:ext uri="{FF2B5EF4-FFF2-40B4-BE49-F238E27FC236}">
                    <a16:creationId xmlns:a16="http://schemas.microsoft.com/office/drawing/2014/main" id="{7668CE82-286D-41A9-A7A1-B9F84C7E6DE7}"/>
                  </a:ext>
                </a:extLst>
              </p:cNvPr>
              <p:cNvSpPr/>
              <p:nvPr/>
            </p:nvSpPr>
            <p:spPr>
              <a:xfrm>
                <a:off x="7234883" y="2827244"/>
                <a:ext cx="457200" cy="19050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a:extLst>
                  <a:ext uri="{FF2B5EF4-FFF2-40B4-BE49-F238E27FC236}">
                    <a16:creationId xmlns:a16="http://schemas.microsoft.com/office/drawing/2014/main" id="{3C5E76F3-28DA-45C3-BEE6-FC9E903A3D35}"/>
                  </a:ext>
                </a:extLst>
              </p:cNvPr>
              <p:cNvSpPr/>
              <p:nvPr/>
            </p:nvSpPr>
            <p:spPr>
              <a:xfrm>
                <a:off x="6625283" y="2827244"/>
                <a:ext cx="457200" cy="19050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750CDCF-30DF-42C5-AEEF-695AF90F3505}"/>
                  </a:ext>
                </a:extLst>
              </p:cNvPr>
              <p:cNvSpPr/>
              <p:nvPr/>
            </p:nvSpPr>
            <p:spPr>
              <a:xfrm>
                <a:off x="7082483" y="3589244"/>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D7B06C11-A008-46F2-A15D-1F1121C8ECE8}"/>
                  </a:ext>
                </a:extLst>
              </p:cNvPr>
              <p:cNvSpPr/>
              <p:nvPr/>
            </p:nvSpPr>
            <p:spPr>
              <a:xfrm>
                <a:off x="7082483" y="3894044"/>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gonal Stripe 70">
                <a:extLst>
                  <a:ext uri="{FF2B5EF4-FFF2-40B4-BE49-F238E27FC236}">
                    <a16:creationId xmlns:a16="http://schemas.microsoft.com/office/drawing/2014/main" id="{2A94181A-8873-476D-B60C-0107D57F3780}"/>
                  </a:ext>
                </a:extLst>
              </p:cNvPr>
              <p:cNvSpPr/>
              <p:nvPr/>
            </p:nvSpPr>
            <p:spPr>
              <a:xfrm rot="7239654" flipH="1">
                <a:off x="7187646" y="2678523"/>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iagonal Stripe 71">
                <a:extLst>
                  <a:ext uri="{FF2B5EF4-FFF2-40B4-BE49-F238E27FC236}">
                    <a16:creationId xmlns:a16="http://schemas.microsoft.com/office/drawing/2014/main" id="{DFF08E66-6156-46FC-9606-691A05C5F342}"/>
                  </a:ext>
                </a:extLst>
              </p:cNvPr>
              <p:cNvSpPr/>
              <p:nvPr/>
            </p:nvSpPr>
            <p:spPr>
              <a:xfrm rot="14360346">
                <a:off x="6806647" y="2678522"/>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3" name="Group 47">
                <a:extLst>
                  <a:ext uri="{FF2B5EF4-FFF2-40B4-BE49-F238E27FC236}">
                    <a16:creationId xmlns:a16="http://schemas.microsoft.com/office/drawing/2014/main" id="{C714D9B0-5B7A-49C5-8794-6AD98B40A1C7}"/>
                  </a:ext>
                </a:extLst>
              </p:cNvPr>
              <p:cNvGrpSpPr/>
              <p:nvPr/>
            </p:nvGrpSpPr>
            <p:grpSpPr>
              <a:xfrm>
                <a:off x="6701483" y="2903444"/>
                <a:ext cx="914400" cy="228600"/>
                <a:chOff x="2971800" y="2971800"/>
                <a:chExt cx="914400" cy="228600"/>
              </a:xfrm>
            </p:grpSpPr>
            <p:sp>
              <p:nvSpPr>
                <p:cNvPr id="81" name="Double Wave 80">
                  <a:extLst>
                    <a:ext uri="{FF2B5EF4-FFF2-40B4-BE49-F238E27FC236}">
                      <a16:creationId xmlns:a16="http://schemas.microsoft.com/office/drawing/2014/main" id="{9EF14479-5504-4103-B9C5-E9FF86091A5D}"/>
                    </a:ext>
                  </a:extLst>
                </p:cNvPr>
                <p:cNvSpPr/>
                <p:nvPr/>
              </p:nvSpPr>
              <p:spPr>
                <a:xfrm rot="20544645">
                  <a:off x="29718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ouble Wave 81">
                  <a:extLst>
                    <a:ext uri="{FF2B5EF4-FFF2-40B4-BE49-F238E27FC236}">
                      <a16:creationId xmlns:a16="http://schemas.microsoft.com/office/drawing/2014/main" id="{8682F68D-0B24-4731-8D34-DBEA47897BE9}"/>
                    </a:ext>
                  </a:extLst>
                </p:cNvPr>
                <p:cNvSpPr/>
                <p:nvPr/>
              </p:nvSpPr>
              <p:spPr>
                <a:xfrm rot="1849731">
                  <a:off x="34290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F8526B4A-CA73-4817-BCF1-C362EF14523A}"/>
                    </a:ext>
                  </a:extLst>
                </p:cNvPr>
                <p:cNvSpPr/>
                <p:nvPr/>
              </p:nvSpPr>
              <p:spPr>
                <a:xfrm>
                  <a:off x="3276600" y="2971800"/>
                  <a:ext cx="2286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Wave 73">
                <a:extLst>
                  <a:ext uri="{FF2B5EF4-FFF2-40B4-BE49-F238E27FC236}">
                    <a16:creationId xmlns:a16="http://schemas.microsoft.com/office/drawing/2014/main" id="{746A35F2-209A-47F8-AE43-D3D6543931E2}"/>
                  </a:ext>
                </a:extLst>
              </p:cNvPr>
              <p:cNvSpPr/>
              <p:nvPr/>
            </p:nvSpPr>
            <p:spPr>
              <a:xfrm rot="617185">
                <a:off x="6625283" y="1379444"/>
                <a:ext cx="1143000" cy="609600"/>
              </a:xfrm>
              <a:prstGeom prst="wave">
                <a:avLst>
                  <a:gd name="adj1" fmla="val 20000"/>
                  <a:gd name="adj2" fmla="val -1000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D014924B-98B6-4AD1-B89B-90BA771B0BEA}"/>
                  </a:ext>
                </a:extLst>
              </p:cNvPr>
              <p:cNvSpPr/>
              <p:nvPr/>
            </p:nvSpPr>
            <p:spPr>
              <a:xfrm>
                <a:off x="7158683" y="1486292"/>
                <a:ext cx="803926" cy="624504"/>
              </a:xfrm>
              <a:custGeom>
                <a:avLst/>
                <a:gdLst>
                  <a:gd name="connsiteX0" fmla="*/ 517541 w 803926"/>
                  <a:gd name="connsiteY0" fmla="*/ 803 h 624504"/>
                  <a:gd name="connsiteX1" fmla="*/ 759434 w 803926"/>
                  <a:gd name="connsiteY1" fmla="*/ 232176 h 624504"/>
                  <a:gd name="connsiteX2" fmla="*/ 803926 w 803926"/>
                  <a:gd name="connsiteY2" fmla="*/ 589747 h 624504"/>
                  <a:gd name="connsiteX3" fmla="*/ 541103 w 803926"/>
                  <a:gd name="connsiteY3" fmla="*/ 622450 h 624504"/>
                  <a:gd name="connsiteX4" fmla="*/ 278960 w 803926"/>
                  <a:gd name="connsiteY4" fmla="*/ 492061 h 624504"/>
                  <a:gd name="connsiteX5" fmla="*/ 273163 w 803926"/>
                  <a:gd name="connsiteY5" fmla="*/ 479244 h 624504"/>
                  <a:gd name="connsiteX6" fmla="*/ 264651 w 803926"/>
                  <a:gd name="connsiteY6" fmla="*/ 484787 h 624504"/>
                  <a:gd name="connsiteX7" fmla="*/ 190500 w 803926"/>
                  <a:gd name="connsiteY7" fmla="*/ 502752 h 624504"/>
                  <a:gd name="connsiteX8" fmla="*/ 0 w 803926"/>
                  <a:gd name="connsiteY8" fmla="*/ 274152 h 624504"/>
                  <a:gd name="connsiteX9" fmla="*/ 190500 w 803926"/>
                  <a:gd name="connsiteY9" fmla="*/ 45552 h 624504"/>
                  <a:gd name="connsiteX10" fmla="*/ 202611 w 803926"/>
                  <a:gd name="connsiteY10" fmla="*/ 47017 h 624504"/>
                  <a:gd name="connsiteX11" fmla="*/ 201086 w 803926"/>
                  <a:gd name="connsiteY11" fmla="*/ 34757 h 624504"/>
                  <a:gd name="connsiteX12" fmla="*/ 463909 w 803926"/>
                  <a:gd name="connsiteY12" fmla="*/ 2054 h 624504"/>
                  <a:gd name="connsiteX13" fmla="*/ 517541 w 803926"/>
                  <a:gd name="connsiteY13" fmla="*/ 803 h 62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3926" h="624504">
                    <a:moveTo>
                      <a:pt x="517541" y="803"/>
                    </a:moveTo>
                    <a:cubicBezTo>
                      <a:pt x="640355" y="10409"/>
                      <a:pt x="743631" y="105166"/>
                      <a:pt x="759434" y="232176"/>
                    </a:cubicBezTo>
                    <a:lnTo>
                      <a:pt x="803926" y="589747"/>
                    </a:lnTo>
                    <a:lnTo>
                      <a:pt x="541103" y="622450"/>
                    </a:lnTo>
                    <a:cubicBezTo>
                      <a:pt x="432237" y="635995"/>
                      <a:pt x="330596" y="581428"/>
                      <a:pt x="278960" y="492061"/>
                    </a:cubicBezTo>
                    <a:lnTo>
                      <a:pt x="273163" y="479244"/>
                    </a:lnTo>
                    <a:lnTo>
                      <a:pt x="264651" y="484787"/>
                    </a:lnTo>
                    <a:cubicBezTo>
                      <a:pt x="241860" y="496355"/>
                      <a:pt x="216803" y="502752"/>
                      <a:pt x="190500" y="502752"/>
                    </a:cubicBezTo>
                    <a:cubicBezTo>
                      <a:pt x="85290" y="502752"/>
                      <a:pt x="0" y="400404"/>
                      <a:pt x="0" y="274152"/>
                    </a:cubicBezTo>
                    <a:cubicBezTo>
                      <a:pt x="0" y="147900"/>
                      <a:pt x="85290" y="45552"/>
                      <a:pt x="190500" y="45552"/>
                    </a:cubicBezTo>
                    <a:lnTo>
                      <a:pt x="202611" y="47017"/>
                    </a:lnTo>
                    <a:lnTo>
                      <a:pt x="201086" y="34757"/>
                    </a:lnTo>
                    <a:lnTo>
                      <a:pt x="463909" y="2054"/>
                    </a:lnTo>
                    <a:cubicBezTo>
                      <a:pt x="482053" y="-203"/>
                      <a:pt x="499997" y="-569"/>
                      <a:pt x="517541" y="803"/>
                    </a:cubicBezTo>
                    <a:close/>
                  </a:path>
                </a:pathLst>
              </a:cu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Oval 75">
                <a:extLst>
                  <a:ext uri="{FF2B5EF4-FFF2-40B4-BE49-F238E27FC236}">
                    <a16:creationId xmlns:a16="http://schemas.microsoft.com/office/drawing/2014/main" id="{8C501386-D627-4445-A01C-D35ECFC389E4}"/>
                  </a:ext>
                </a:extLst>
              </p:cNvPr>
              <p:cNvSpPr/>
              <p:nvPr/>
            </p:nvSpPr>
            <p:spPr>
              <a:xfrm rot="20512848">
                <a:off x="6540484" y="1622414"/>
                <a:ext cx="350104" cy="132956"/>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CCAB01C3-CCBC-428B-8B2A-D64DE18B032A}"/>
                  </a:ext>
                </a:extLst>
              </p:cNvPr>
              <p:cNvGrpSpPr/>
              <p:nvPr/>
            </p:nvGrpSpPr>
            <p:grpSpPr>
              <a:xfrm rot="1854697">
                <a:off x="6970539" y="2867700"/>
                <a:ext cx="1447800" cy="1447800"/>
                <a:chOff x="2362200" y="2209800"/>
                <a:chExt cx="1828800" cy="1600200"/>
              </a:xfrm>
            </p:grpSpPr>
            <p:sp>
              <p:nvSpPr>
                <p:cNvPr id="79" name="Oval 78">
                  <a:extLst>
                    <a:ext uri="{FF2B5EF4-FFF2-40B4-BE49-F238E27FC236}">
                      <a16:creationId xmlns:a16="http://schemas.microsoft.com/office/drawing/2014/main" id="{814C571E-A5A1-4675-A02E-BC0A18255917}"/>
                    </a:ext>
                  </a:extLst>
                </p:cNvPr>
                <p:cNvSpPr/>
                <p:nvPr/>
              </p:nvSpPr>
              <p:spPr>
                <a:xfrm>
                  <a:off x="2362200" y="3429000"/>
                  <a:ext cx="1828800" cy="3810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Magnetic Disk 79">
                  <a:extLst>
                    <a:ext uri="{FF2B5EF4-FFF2-40B4-BE49-F238E27FC236}">
                      <a16:creationId xmlns:a16="http://schemas.microsoft.com/office/drawing/2014/main" id="{CCF8C054-112E-4456-A83B-3419DBFEAA42}"/>
                    </a:ext>
                  </a:extLst>
                </p:cNvPr>
                <p:cNvSpPr/>
                <p:nvPr/>
              </p:nvSpPr>
              <p:spPr>
                <a:xfrm>
                  <a:off x="2667000" y="2209800"/>
                  <a:ext cx="1219200" cy="1447800"/>
                </a:xfrm>
                <a:prstGeom prst="flowChartMagneticDisk">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Oval 77">
                <a:extLst>
                  <a:ext uri="{FF2B5EF4-FFF2-40B4-BE49-F238E27FC236}">
                    <a16:creationId xmlns:a16="http://schemas.microsoft.com/office/drawing/2014/main" id="{0ECF9ABE-E42A-444E-9BFD-E036C917BBEE}"/>
                  </a:ext>
                </a:extLst>
              </p:cNvPr>
              <p:cNvSpPr/>
              <p:nvPr/>
            </p:nvSpPr>
            <p:spPr>
              <a:xfrm rot="20218618">
                <a:off x="7784518" y="3876614"/>
                <a:ext cx="356181" cy="2732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11818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animEffect transition="in" filter="wipe(down)">
                                      <p:cBhvr>
                                        <p:cTn id="9" dur="580">
                                          <p:stCondLst>
                                            <p:cond delay="0"/>
                                          </p:stCondLst>
                                        </p:cTn>
                                        <p:tgtEl>
                                          <p:spTgt spid="43"/>
                                        </p:tgtEl>
                                      </p:cBhvr>
                                    </p:animEffect>
                                    <p:anim calcmode="lin" valueType="num">
                                      <p:cBhvr>
                                        <p:cTn id="10"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15" dur="26">
                                          <p:stCondLst>
                                            <p:cond delay="650"/>
                                          </p:stCondLst>
                                        </p:cTn>
                                        <p:tgtEl>
                                          <p:spTgt spid="43"/>
                                        </p:tgtEl>
                                      </p:cBhvr>
                                      <p:to x="100000" y="60000"/>
                                    </p:animScale>
                                    <p:animScale>
                                      <p:cBhvr>
                                        <p:cTn id="16" dur="166" decel="50000">
                                          <p:stCondLst>
                                            <p:cond delay="676"/>
                                          </p:stCondLst>
                                        </p:cTn>
                                        <p:tgtEl>
                                          <p:spTgt spid="43"/>
                                        </p:tgtEl>
                                      </p:cBhvr>
                                      <p:to x="100000" y="100000"/>
                                    </p:animScale>
                                    <p:animScale>
                                      <p:cBhvr>
                                        <p:cTn id="17" dur="26">
                                          <p:stCondLst>
                                            <p:cond delay="1312"/>
                                          </p:stCondLst>
                                        </p:cTn>
                                        <p:tgtEl>
                                          <p:spTgt spid="43"/>
                                        </p:tgtEl>
                                      </p:cBhvr>
                                      <p:to x="100000" y="80000"/>
                                    </p:animScale>
                                    <p:animScale>
                                      <p:cBhvr>
                                        <p:cTn id="18" dur="166" decel="50000">
                                          <p:stCondLst>
                                            <p:cond delay="1338"/>
                                          </p:stCondLst>
                                        </p:cTn>
                                        <p:tgtEl>
                                          <p:spTgt spid="43"/>
                                        </p:tgtEl>
                                      </p:cBhvr>
                                      <p:to x="100000" y="100000"/>
                                    </p:animScale>
                                    <p:animScale>
                                      <p:cBhvr>
                                        <p:cTn id="19" dur="26">
                                          <p:stCondLst>
                                            <p:cond delay="1642"/>
                                          </p:stCondLst>
                                        </p:cTn>
                                        <p:tgtEl>
                                          <p:spTgt spid="43"/>
                                        </p:tgtEl>
                                      </p:cBhvr>
                                      <p:to x="100000" y="90000"/>
                                    </p:animScale>
                                    <p:animScale>
                                      <p:cBhvr>
                                        <p:cTn id="20" dur="166" decel="50000">
                                          <p:stCondLst>
                                            <p:cond delay="1668"/>
                                          </p:stCondLst>
                                        </p:cTn>
                                        <p:tgtEl>
                                          <p:spTgt spid="43"/>
                                        </p:tgtEl>
                                      </p:cBhvr>
                                      <p:to x="100000" y="100000"/>
                                    </p:animScale>
                                    <p:animScale>
                                      <p:cBhvr>
                                        <p:cTn id="21" dur="26">
                                          <p:stCondLst>
                                            <p:cond delay="1808"/>
                                          </p:stCondLst>
                                        </p:cTn>
                                        <p:tgtEl>
                                          <p:spTgt spid="43"/>
                                        </p:tgtEl>
                                      </p:cBhvr>
                                      <p:to x="100000" y="95000"/>
                                    </p:animScale>
                                    <p:animScale>
                                      <p:cBhvr>
                                        <p:cTn id="22" dur="166" decel="50000">
                                          <p:stCondLst>
                                            <p:cond delay="1834"/>
                                          </p:stCondLst>
                                        </p:cTn>
                                        <p:tgtEl>
                                          <p:spTgt spid="43"/>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BDF36979-01DF-4482-BA80-2743DF9E50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3" name="TextBox 2"/>
          <p:cNvSpPr txBox="1"/>
          <p:nvPr/>
        </p:nvSpPr>
        <p:spPr>
          <a:xfrm>
            <a:off x="1676400" y="228601"/>
            <a:ext cx="8763000" cy="1015663"/>
          </a:xfrm>
          <a:prstGeom prst="rect">
            <a:avLst/>
          </a:prstGeom>
          <a:noFill/>
        </p:spPr>
        <p:txBody>
          <a:bodyPr wrap="square" rtlCol="0">
            <a:spAutoFit/>
          </a:bodyPr>
          <a:lstStyle/>
          <a:p>
            <a:pPr algn="ctr"/>
            <a:r>
              <a:rPr lang="en-US" sz="6000" dirty="0">
                <a:solidFill>
                  <a:schemeClr val="bg2"/>
                </a:solidFill>
                <a:latin typeface="Lucida Calligraphy" pitchFamily="66" charset="0"/>
              </a:rPr>
              <a:t>What Do You Need?</a:t>
            </a:r>
          </a:p>
        </p:txBody>
      </p:sp>
      <p:grpSp>
        <p:nvGrpSpPr>
          <p:cNvPr id="4" name="Group 3"/>
          <p:cNvGrpSpPr/>
          <p:nvPr/>
        </p:nvGrpSpPr>
        <p:grpSpPr>
          <a:xfrm>
            <a:off x="2209801" y="1752600"/>
            <a:ext cx="3394017" cy="2627008"/>
            <a:chOff x="762000" y="344792"/>
            <a:chExt cx="3394017" cy="2627008"/>
          </a:xfrm>
        </p:grpSpPr>
        <p:sp>
          <p:nvSpPr>
            <p:cNvPr id="5" name="Frame 4"/>
            <p:cNvSpPr/>
            <p:nvPr/>
          </p:nvSpPr>
          <p:spPr>
            <a:xfrm>
              <a:off x="1550773" y="457200"/>
              <a:ext cx="1439562" cy="1143000"/>
            </a:xfrm>
            <a:prstGeom prst="fram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ounded Rectangle 5"/>
            <p:cNvSpPr/>
            <p:nvPr/>
          </p:nvSpPr>
          <p:spPr>
            <a:xfrm>
              <a:off x="762000" y="914400"/>
              <a:ext cx="3124200" cy="2057400"/>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219200" y="914400"/>
              <a:ext cx="304800" cy="13716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971800" y="914399"/>
              <a:ext cx="304800" cy="1322173"/>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Operation 8"/>
            <p:cNvSpPr/>
            <p:nvPr/>
          </p:nvSpPr>
          <p:spPr>
            <a:xfrm>
              <a:off x="1219200" y="2286000"/>
              <a:ext cx="304800" cy="228600"/>
            </a:xfrm>
            <a:prstGeom prst="flowChartManualOperat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Manual Operation 9"/>
            <p:cNvSpPr/>
            <p:nvPr/>
          </p:nvSpPr>
          <p:spPr>
            <a:xfrm>
              <a:off x="2984157" y="2246870"/>
              <a:ext cx="304800" cy="228600"/>
            </a:xfrm>
            <a:prstGeom prst="flowChartManualOperat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p:cNvSpPr/>
            <p:nvPr/>
          </p:nvSpPr>
          <p:spPr>
            <a:xfrm rot="10102978">
              <a:off x="2942280" y="344792"/>
              <a:ext cx="1213737" cy="587105"/>
            </a:xfrm>
            <a:prstGeom prst="homePlate">
              <a:avLst/>
            </a:prstGeom>
            <a:solidFill>
              <a:srgbClr val="F3BD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6400800" y="1371600"/>
            <a:ext cx="1752600" cy="1905000"/>
            <a:chOff x="2590800" y="2667000"/>
            <a:chExt cx="3886200" cy="3931920"/>
          </a:xfrm>
        </p:grpSpPr>
        <p:grpSp>
          <p:nvGrpSpPr>
            <p:cNvPr id="13" name="Group 13"/>
            <p:cNvGrpSpPr/>
            <p:nvPr/>
          </p:nvGrpSpPr>
          <p:grpSpPr>
            <a:xfrm>
              <a:off x="3048000" y="2667000"/>
              <a:ext cx="2971800" cy="3931920"/>
              <a:chOff x="152400" y="152400"/>
              <a:chExt cx="4953000" cy="6553200"/>
            </a:xfrm>
          </p:grpSpPr>
          <p:sp>
            <p:nvSpPr>
              <p:cNvPr id="19" name="Rounded Rectangle 18"/>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2590800" y="3200400"/>
              <a:ext cx="3886200" cy="1969277"/>
            </a:xfrm>
            <a:prstGeom prst="rect">
              <a:avLst/>
            </a:prstGeom>
            <a:noFill/>
          </p:spPr>
          <p:txBody>
            <a:bodyPr wrap="square" rtlCol="0">
              <a:spAutoFit/>
            </a:bodyPr>
            <a:lstStyle/>
            <a:p>
              <a:pPr algn="ctr"/>
              <a:r>
                <a:rPr lang="en-US" sz="1400" dirty="0">
                  <a:solidFill>
                    <a:srgbClr val="FFC000"/>
                  </a:solidFill>
                  <a:latin typeface="Californian FB" pitchFamily="18" charset="0"/>
                </a:rPr>
                <a:t>The </a:t>
              </a:r>
            </a:p>
            <a:p>
              <a:pPr algn="ctr"/>
              <a:r>
                <a:rPr lang="en-US" sz="1400" dirty="0">
                  <a:solidFill>
                    <a:srgbClr val="FFC000"/>
                  </a:solidFill>
                  <a:latin typeface="Californian FB" pitchFamily="18" charset="0"/>
                </a:rPr>
                <a:t>Book</a:t>
              </a:r>
            </a:p>
            <a:p>
              <a:pPr algn="ctr"/>
              <a:r>
                <a:rPr lang="en-US" sz="1400" dirty="0">
                  <a:solidFill>
                    <a:srgbClr val="FFC000"/>
                  </a:solidFill>
                  <a:latin typeface="Californian FB" pitchFamily="18" charset="0"/>
                </a:rPr>
                <a:t> of </a:t>
              </a:r>
            </a:p>
            <a:p>
              <a:pPr algn="ctr"/>
              <a:r>
                <a:rPr lang="en-US" sz="1400" dirty="0">
                  <a:solidFill>
                    <a:srgbClr val="FFC000"/>
                  </a:solidFill>
                  <a:latin typeface="Californian FB" pitchFamily="18" charset="0"/>
                </a:rPr>
                <a:t>Mormon</a:t>
              </a:r>
            </a:p>
          </p:txBody>
        </p:sp>
        <p:sp>
          <p:nvSpPr>
            <p:cNvPr id="15" name="TextBox 14"/>
            <p:cNvSpPr txBox="1"/>
            <p:nvPr/>
          </p:nvSpPr>
          <p:spPr>
            <a:xfrm>
              <a:off x="3124200" y="5257801"/>
              <a:ext cx="2667001" cy="952877"/>
            </a:xfrm>
            <a:prstGeom prst="rect">
              <a:avLst/>
            </a:prstGeom>
            <a:noFill/>
          </p:spPr>
          <p:txBody>
            <a:bodyPr wrap="square" rtlCol="0">
              <a:spAutoFit/>
            </a:bodyPr>
            <a:lstStyle/>
            <a:p>
              <a:pPr algn="ctr"/>
              <a:r>
                <a:rPr lang="en-US" sz="800" dirty="0">
                  <a:solidFill>
                    <a:srgbClr val="FFC000"/>
                  </a:solidFill>
                  <a:latin typeface="Californian FB" pitchFamily="18" charset="0"/>
                </a:rPr>
                <a:t>ANOTHER TESTAMENT </a:t>
              </a:r>
            </a:p>
            <a:p>
              <a:pPr algn="ctr"/>
              <a:r>
                <a:rPr lang="en-US" sz="800" dirty="0">
                  <a:solidFill>
                    <a:srgbClr val="FFC000"/>
                  </a:solidFill>
                  <a:latin typeface="Californian FB" pitchFamily="18" charset="0"/>
                </a:rPr>
                <a:t>OF JESUS CHRIST</a:t>
              </a:r>
            </a:p>
          </p:txBody>
        </p:sp>
        <p:cxnSp>
          <p:nvCxnSpPr>
            <p:cNvPr id="16" name="Straight Connector 15"/>
            <p:cNvCxnSpPr/>
            <p:nvPr/>
          </p:nvCxnSpPr>
          <p:spPr>
            <a:xfrm>
              <a:off x="3429000" y="3200400"/>
              <a:ext cx="2133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465428" y="5130892"/>
              <a:ext cx="2133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7010400" y="3962401"/>
            <a:ext cx="1905000" cy="2419865"/>
            <a:chOff x="2133600" y="762000"/>
            <a:chExt cx="2819400" cy="3581400"/>
          </a:xfrm>
        </p:grpSpPr>
        <p:sp>
          <p:nvSpPr>
            <p:cNvPr id="26" name="Rounded Rectangle 25"/>
            <p:cNvSpPr/>
            <p:nvPr/>
          </p:nvSpPr>
          <p:spPr>
            <a:xfrm>
              <a:off x="2133600" y="1143000"/>
              <a:ext cx="2819400" cy="3200400"/>
            </a:xfrm>
            <a:prstGeom prst="round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1"/>
            <p:cNvGrpSpPr/>
            <p:nvPr/>
          </p:nvGrpSpPr>
          <p:grpSpPr>
            <a:xfrm>
              <a:off x="2743200" y="762000"/>
              <a:ext cx="1676400" cy="1302658"/>
              <a:chOff x="4876800" y="2362199"/>
              <a:chExt cx="3200400" cy="3228112"/>
            </a:xfrm>
          </p:grpSpPr>
          <p:sp>
            <p:nvSpPr>
              <p:cNvPr id="31" name="Rectangle 30"/>
              <p:cNvSpPr/>
              <p:nvPr/>
            </p:nvSpPr>
            <p:spPr>
              <a:xfrm>
                <a:off x="4876800" y="2362199"/>
                <a:ext cx="3200400" cy="1586345"/>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llate 31"/>
              <p:cNvSpPr/>
              <p:nvPr/>
            </p:nvSpPr>
            <p:spPr>
              <a:xfrm rot="5400000">
                <a:off x="4876799" y="2389911"/>
                <a:ext cx="3200401" cy="3200399"/>
              </a:xfrm>
              <a:prstGeom prst="flowChartCollat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8" name="Oval 27"/>
            <p:cNvSpPr/>
            <p:nvPr/>
          </p:nvSpPr>
          <p:spPr>
            <a:xfrm>
              <a:off x="3449782" y="1891145"/>
              <a:ext cx="249382" cy="249382"/>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498273" y="2563090"/>
              <a:ext cx="249382" cy="249382"/>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519055" y="3248890"/>
              <a:ext cx="249382" cy="249382"/>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a:extLst>
              <a:ext uri="{FF2B5EF4-FFF2-40B4-BE49-F238E27FC236}">
                <a16:creationId xmlns:a16="http://schemas.microsoft.com/office/drawing/2014/main" id="{DCEBA892-E6EB-4E25-A0B1-B6E3E8082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492" y="1732953"/>
            <a:ext cx="1743456" cy="2249424"/>
          </a:xfrm>
          <a:prstGeom prst="rect">
            <a:avLst/>
          </a:prstGeom>
        </p:spPr>
      </p:pic>
      <p:grpSp>
        <p:nvGrpSpPr>
          <p:cNvPr id="22" name="Group 21"/>
          <p:cNvGrpSpPr/>
          <p:nvPr/>
        </p:nvGrpSpPr>
        <p:grpSpPr>
          <a:xfrm>
            <a:off x="5626070" y="3290271"/>
            <a:ext cx="914400" cy="2774647"/>
            <a:chOff x="1905000" y="1219200"/>
            <a:chExt cx="1371600" cy="4161971"/>
          </a:xfrm>
          <a:solidFill>
            <a:schemeClr val="tx2">
              <a:lumMod val="75000"/>
            </a:schemeClr>
          </a:solidFill>
        </p:grpSpPr>
        <p:sp>
          <p:nvSpPr>
            <p:cNvPr id="23" name="Pentagon 22"/>
            <p:cNvSpPr/>
            <p:nvPr/>
          </p:nvSpPr>
          <p:spPr>
            <a:xfrm rot="5400000">
              <a:off x="1054099" y="3463471"/>
              <a:ext cx="3091543" cy="743857"/>
            </a:xfrm>
            <a:prstGeom prst="homePlat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iamond 23"/>
            <p:cNvSpPr/>
            <p:nvPr/>
          </p:nvSpPr>
          <p:spPr>
            <a:xfrm>
              <a:off x="1905000" y="1219200"/>
              <a:ext cx="1371600" cy="1828800"/>
            </a:xfrm>
            <a:prstGeom prst="diamond">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1824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62070A5-BC2B-447E-9548-2F7CC51605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5" name="TextBox 4"/>
          <p:cNvSpPr txBox="1"/>
          <p:nvPr/>
        </p:nvSpPr>
        <p:spPr>
          <a:xfrm>
            <a:off x="1109816" y="3109660"/>
            <a:ext cx="4884175" cy="2215991"/>
          </a:xfrm>
          <a:prstGeom prst="rect">
            <a:avLst/>
          </a:prstGeom>
          <a:noFill/>
        </p:spPr>
        <p:txBody>
          <a:bodyPr wrap="square" rtlCol="0">
            <a:spAutoFit/>
          </a:bodyPr>
          <a:lstStyle/>
          <a:p>
            <a:r>
              <a:rPr lang="en-US" dirty="0">
                <a:solidFill>
                  <a:schemeClr val="bg2"/>
                </a:solidFill>
              </a:rPr>
              <a:t>It means Jehovah, the Lord of Hosts, who led His people out of Egypt, with a strong arm. </a:t>
            </a:r>
          </a:p>
          <a:p>
            <a:endParaRPr lang="en-US" dirty="0">
              <a:solidFill>
                <a:schemeClr val="bg2"/>
              </a:solidFill>
            </a:endParaRPr>
          </a:p>
          <a:p>
            <a:r>
              <a:rPr lang="en-US" dirty="0">
                <a:solidFill>
                  <a:schemeClr val="bg2"/>
                </a:solidFill>
              </a:rPr>
              <a:t>While the ‘mighty one’ of Assyria was a winged bull, and while earthly kingdoms adopt images of eagles, lions, etc., as emblems of strength, the ‘Mighty One’ of the Kingdom of God is Jehovah.”</a:t>
            </a:r>
          </a:p>
          <a:p>
            <a:r>
              <a:rPr lang="en-US" sz="1200" dirty="0">
                <a:solidFill>
                  <a:schemeClr val="bg2"/>
                </a:solidFill>
              </a:rPr>
              <a:t>Smith and </a:t>
            </a:r>
            <a:r>
              <a:rPr lang="en-US" sz="1200" dirty="0" err="1">
                <a:solidFill>
                  <a:schemeClr val="bg2"/>
                </a:solidFill>
              </a:rPr>
              <a:t>Sjodahl</a:t>
            </a:r>
            <a:endParaRPr lang="en-US" sz="1200" dirty="0">
              <a:solidFill>
                <a:schemeClr val="bg2"/>
              </a:solidFill>
            </a:endParaRPr>
          </a:p>
        </p:txBody>
      </p:sp>
      <p:sp>
        <p:nvSpPr>
          <p:cNvPr id="7" name="TextBox 6"/>
          <p:cNvSpPr txBox="1"/>
          <p:nvPr/>
        </p:nvSpPr>
        <p:spPr>
          <a:xfrm>
            <a:off x="1676400" y="228601"/>
            <a:ext cx="8763000" cy="1015663"/>
          </a:xfrm>
          <a:prstGeom prst="rect">
            <a:avLst/>
          </a:prstGeom>
          <a:noFill/>
        </p:spPr>
        <p:txBody>
          <a:bodyPr wrap="square" rtlCol="0">
            <a:spAutoFit/>
          </a:bodyPr>
          <a:lstStyle/>
          <a:p>
            <a:pPr algn="ctr"/>
            <a:r>
              <a:rPr lang="en-US" sz="6000" dirty="0">
                <a:solidFill>
                  <a:schemeClr val="bg2"/>
                </a:solidFill>
                <a:latin typeface="Lucida Calligraphy" pitchFamily="66" charset="0"/>
              </a:rPr>
              <a:t>Mighty One of Israel</a:t>
            </a:r>
          </a:p>
        </p:txBody>
      </p:sp>
      <p:sp>
        <p:nvSpPr>
          <p:cNvPr id="8" name="TextBox 7"/>
          <p:cNvSpPr txBox="1"/>
          <p:nvPr/>
        </p:nvSpPr>
        <p:spPr>
          <a:xfrm>
            <a:off x="297426" y="6260067"/>
            <a:ext cx="2362200" cy="369332"/>
          </a:xfrm>
          <a:prstGeom prst="rect">
            <a:avLst/>
          </a:prstGeom>
          <a:noFill/>
        </p:spPr>
        <p:txBody>
          <a:bodyPr wrap="square" rtlCol="0">
            <a:spAutoFit/>
          </a:bodyPr>
          <a:lstStyle/>
          <a:p>
            <a:r>
              <a:rPr lang="en-US" dirty="0">
                <a:solidFill>
                  <a:schemeClr val="bg2"/>
                </a:solidFill>
              </a:rPr>
              <a:t>D&amp;C 36:1</a:t>
            </a:r>
          </a:p>
        </p:txBody>
      </p:sp>
      <p:sp>
        <p:nvSpPr>
          <p:cNvPr id="9" name="Rectangle 8"/>
          <p:cNvSpPr/>
          <p:nvPr/>
        </p:nvSpPr>
        <p:spPr>
          <a:xfrm>
            <a:off x="4011561" y="1336755"/>
            <a:ext cx="4168877" cy="923330"/>
          </a:xfrm>
          <a:prstGeom prst="rect">
            <a:avLst/>
          </a:prstGeom>
        </p:spPr>
        <p:txBody>
          <a:bodyPr wrap="square">
            <a:spAutoFit/>
          </a:bodyPr>
          <a:lstStyle/>
          <a:p>
            <a:pPr algn="ctr"/>
            <a:r>
              <a:rPr lang="en-US" i="1" dirty="0">
                <a:solidFill>
                  <a:schemeClr val="bg2"/>
                </a:solidFill>
              </a:rPr>
              <a:t>“Therefore </a:t>
            </a:r>
            <a:r>
              <a:rPr lang="en-US" i="1" dirty="0" err="1">
                <a:solidFill>
                  <a:schemeClr val="bg2"/>
                </a:solidFill>
              </a:rPr>
              <a:t>saith</a:t>
            </a:r>
            <a:r>
              <a:rPr lang="en-US" i="1" dirty="0">
                <a:solidFill>
                  <a:schemeClr val="bg2"/>
                </a:solidFill>
              </a:rPr>
              <a:t> the Lord, the </a:t>
            </a:r>
            <a:r>
              <a:rPr lang="en-US" i="1" cap="small" dirty="0">
                <a:solidFill>
                  <a:schemeClr val="bg2"/>
                </a:solidFill>
              </a:rPr>
              <a:t>Lord</a:t>
            </a:r>
            <a:r>
              <a:rPr lang="en-US" i="1" dirty="0">
                <a:solidFill>
                  <a:schemeClr val="bg2"/>
                </a:solidFill>
              </a:rPr>
              <a:t> of hosts, the mighty One of Israel,”</a:t>
            </a:r>
          </a:p>
          <a:p>
            <a:pPr algn="ctr"/>
            <a:r>
              <a:rPr lang="en-US" i="1" dirty="0">
                <a:solidFill>
                  <a:schemeClr val="bg2"/>
                </a:solidFill>
              </a:rPr>
              <a:t>Isaiah 1:24</a:t>
            </a:r>
          </a:p>
        </p:txBody>
      </p:sp>
      <p:pic>
        <p:nvPicPr>
          <p:cNvPr id="3" name="Picture 2">
            <a:extLst>
              <a:ext uri="{FF2B5EF4-FFF2-40B4-BE49-F238E27FC236}">
                <a16:creationId xmlns:a16="http://schemas.microsoft.com/office/drawing/2014/main" id="{1498AB1A-0AFD-4E82-8A5D-1A19531676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700" y="2721569"/>
            <a:ext cx="3084012" cy="3538498"/>
          </a:xfrm>
          <a:prstGeom prst="rect">
            <a:avLst/>
          </a:prstGeom>
        </p:spPr>
      </p:pic>
      <p:pic>
        <p:nvPicPr>
          <p:cNvPr id="6" name="Picture 5">
            <a:extLst>
              <a:ext uri="{FF2B5EF4-FFF2-40B4-BE49-F238E27FC236}">
                <a16:creationId xmlns:a16="http://schemas.microsoft.com/office/drawing/2014/main" id="{7BD79B28-D5A7-4F44-B58C-C19225366A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675" y="1856931"/>
            <a:ext cx="1344168" cy="1024128"/>
          </a:xfrm>
          <a:prstGeom prst="rect">
            <a:avLst/>
          </a:prstGeom>
        </p:spPr>
      </p:pic>
    </p:spTree>
    <p:extLst>
      <p:ext uri="{BB962C8B-B14F-4D97-AF65-F5344CB8AC3E}">
        <p14:creationId xmlns:p14="http://schemas.microsoft.com/office/powerpoint/2010/main" val="228193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DCB0EDA-7E76-4F91-8FAF-56C5D75963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5" name="TextBox 4"/>
          <p:cNvSpPr txBox="1"/>
          <p:nvPr/>
        </p:nvSpPr>
        <p:spPr>
          <a:xfrm>
            <a:off x="4000500" y="1632428"/>
            <a:ext cx="4191000" cy="4247317"/>
          </a:xfrm>
          <a:prstGeom prst="rect">
            <a:avLst/>
          </a:prstGeom>
          <a:noFill/>
        </p:spPr>
        <p:txBody>
          <a:bodyPr wrap="square" rtlCol="0">
            <a:spAutoFit/>
          </a:bodyPr>
          <a:lstStyle/>
          <a:p>
            <a:r>
              <a:rPr lang="en-US" dirty="0">
                <a:solidFill>
                  <a:schemeClr val="bg2"/>
                </a:solidFill>
              </a:rPr>
              <a:t>Trumpets were used anciently to sound an alarm, to signal for battle, or to announce the coming of royalty. </a:t>
            </a:r>
          </a:p>
          <a:p>
            <a:endParaRPr lang="en-US" dirty="0">
              <a:solidFill>
                <a:schemeClr val="bg2"/>
              </a:solidFill>
            </a:endParaRPr>
          </a:p>
          <a:p>
            <a:r>
              <a:rPr lang="en-US" dirty="0">
                <a:solidFill>
                  <a:schemeClr val="bg2"/>
                </a:solidFill>
              </a:rPr>
              <a:t>The sounding of trumpets, therefore, symbolizes heralding or announcing something highly significant. </a:t>
            </a:r>
          </a:p>
          <a:p>
            <a:endParaRPr lang="en-US" dirty="0">
              <a:solidFill>
                <a:schemeClr val="bg2"/>
              </a:solidFill>
            </a:endParaRPr>
          </a:p>
          <a:p>
            <a:r>
              <a:rPr lang="en-US" dirty="0">
                <a:solidFill>
                  <a:schemeClr val="bg2"/>
                </a:solidFill>
              </a:rPr>
              <a:t>The sound of a trumpet is loud and clear and draws the attention of those within its range. </a:t>
            </a:r>
          </a:p>
          <a:p>
            <a:endParaRPr lang="en-US" dirty="0">
              <a:solidFill>
                <a:schemeClr val="bg2"/>
              </a:solidFill>
            </a:endParaRPr>
          </a:p>
          <a:p>
            <a:r>
              <a:rPr lang="en-US" dirty="0">
                <a:solidFill>
                  <a:schemeClr val="bg2"/>
                </a:solidFill>
              </a:rPr>
              <a:t>Edward Partridge was called to preach in that manner—not quietly or timidly, but boldly, with clarity and authority.</a:t>
            </a:r>
            <a:endParaRPr lang="en-US" sz="1200" dirty="0">
              <a:solidFill>
                <a:schemeClr val="bg2"/>
              </a:solidFill>
            </a:endParaRPr>
          </a:p>
        </p:txBody>
      </p:sp>
      <p:sp>
        <p:nvSpPr>
          <p:cNvPr id="7" name="TextBox 6"/>
          <p:cNvSpPr txBox="1"/>
          <p:nvPr/>
        </p:nvSpPr>
        <p:spPr>
          <a:xfrm>
            <a:off x="1676400" y="228601"/>
            <a:ext cx="8763000" cy="1015663"/>
          </a:xfrm>
          <a:prstGeom prst="rect">
            <a:avLst/>
          </a:prstGeom>
          <a:noFill/>
        </p:spPr>
        <p:txBody>
          <a:bodyPr wrap="square" rtlCol="0">
            <a:spAutoFit/>
          </a:bodyPr>
          <a:lstStyle/>
          <a:p>
            <a:pPr algn="ctr"/>
            <a:r>
              <a:rPr lang="en-US" sz="6000" dirty="0">
                <a:solidFill>
                  <a:schemeClr val="bg2"/>
                </a:solidFill>
                <a:latin typeface="Lucida Calligraphy" pitchFamily="66" charset="0"/>
              </a:rPr>
              <a:t>Voice of a Trump</a:t>
            </a:r>
          </a:p>
        </p:txBody>
      </p:sp>
      <p:sp>
        <p:nvSpPr>
          <p:cNvPr id="8" name="TextBox 7"/>
          <p:cNvSpPr txBox="1"/>
          <p:nvPr/>
        </p:nvSpPr>
        <p:spPr>
          <a:xfrm>
            <a:off x="193207" y="6367670"/>
            <a:ext cx="2362200" cy="369332"/>
          </a:xfrm>
          <a:prstGeom prst="rect">
            <a:avLst/>
          </a:prstGeom>
          <a:noFill/>
        </p:spPr>
        <p:txBody>
          <a:bodyPr wrap="square" rtlCol="0">
            <a:spAutoFit/>
          </a:bodyPr>
          <a:lstStyle/>
          <a:p>
            <a:r>
              <a:rPr lang="en-US" dirty="0">
                <a:solidFill>
                  <a:schemeClr val="bg2"/>
                </a:solidFill>
              </a:rPr>
              <a:t>D&amp;C 36:1</a:t>
            </a:r>
          </a:p>
        </p:txBody>
      </p:sp>
      <p:pic>
        <p:nvPicPr>
          <p:cNvPr id="3" name="Picture 2">
            <a:extLst>
              <a:ext uri="{FF2B5EF4-FFF2-40B4-BE49-F238E27FC236}">
                <a16:creationId xmlns:a16="http://schemas.microsoft.com/office/drawing/2014/main" id="{84B5CD39-D971-4C85-9B68-1905746859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612" y="1191921"/>
            <a:ext cx="2521503" cy="3055614"/>
          </a:xfrm>
          <a:prstGeom prst="rect">
            <a:avLst/>
          </a:prstGeom>
        </p:spPr>
      </p:pic>
      <p:pic>
        <p:nvPicPr>
          <p:cNvPr id="6" name="Picture 5">
            <a:extLst>
              <a:ext uri="{FF2B5EF4-FFF2-40B4-BE49-F238E27FC236}">
                <a16:creationId xmlns:a16="http://schemas.microsoft.com/office/drawing/2014/main" id="{94CE83C4-696B-47B9-AB76-B1F31B1B91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0679" y="3281108"/>
            <a:ext cx="3110043" cy="3017736"/>
          </a:xfrm>
          <a:prstGeom prst="rect">
            <a:avLst/>
          </a:prstGeom>
        </p:spPr>
      </p:pic>
    </p:spTree>
    <p:extLst>
      <p:ext uri="{BB962C8B-B14F-4D97-AF65-F5344CB8AC3E}">
        <p14:creationId xmlns:p14="http://schemas.microsoft.com/office/powerpoint/2010/main" val="421748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F3334D8-D835-4E33-9503-8C457BAD5D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5" name="TextBox 4"/>
          <p:cNvSpPr txBox="1"/>
          <p:nvPr/>
        </p:nvSpPr>
        <p:spPr>
          <a:xfrm>
            <a:off x="894735" y="1676401"/>
            <a:ext cx="5201265" cy="3785652"/>
          </a:xfrm>
          <a:prstGeom prst="rect">
            <a:avLst/>
          </a:prstGeom>
          <a:noFill/>
        </p:spPr>
        <p:txBody>
          <a:bodyPr wrap="square" rtlCol="0">
            <a:spAutoFit/>
          </a:bodyPr>
          <a:lstStyle/>
          <a:p>
            <a:r>
              <a:rPr lang="en-US" sz="2400" dirty="0">
                <a:solidFill>
                  <a:schemeClr val="bg2"/>
                </a:solidFill>
              </a:rPr>
              <a:t>Edward Partridge, who had just been baptized, was promised in this verse the gift of the Holy Ghost, which is given by the laying on of hands.</a:t>
            </a:r>
          </a:p>
          <a:p>
            <a:endParaRPr lang="en-US" sz="2400" dirty="0">
              <a:solidFill>
                <a:schemeClr val="bg2"/>
              </a:solidFill>
            </a:endParaRPr>
          </a:p>
          <a:p>
            <a:r>
              <a:rPr lang="en-US" sz="2400" dirty="0">
                <a:solidFill>
                  <a:schemeClr val="bg2"/>
                </a:solidFill>
              </a:rPr>
              <a:t>He was also called into the ministry. </a:t>
            </a:r>
          </a:p>
          <a:p>
            <a:endParaRPr lang="en-US" sz="2400" dirty="0">
              <a:solidFill>
                <a:schemeClr val="bg2"/>
              </a:solidFill>
            </a:endParaRPr>
          </a:p>
          <a:p>
            <a:r>
              <a:rPr lang="en-US" sz="2400" dirty="0">
                <a:solidFill>
                  <a:schemeClr val="bg2"/>
                </a:solidFill>
              </a:rPr>
              <a:t>The spirit and authority to fill such calls is similarly given by the laying on of hands.</a:t>
            </a:r>
          </a:p>
        </p:txBody>
      </p:sp>
      <p:sp>
        <p:nvSpPr>
          <p:cNvPr id="7" name="TextBox 6"/>
          <p:cNvSpPr txBox="1"/>
          <p:nvPr/>
        </p:nvSpPr>
        <p:spPr>
          <a:xfrm>
            <a:off x="1676400" y="228601"/>
            <a:ext cx="8763000" cy="1015663"/>
          </a:xfrm>
          <a:prstGeom prst="rect">
            <a:avLst/>
          </a:prstGeom>
          <a:noFill/>
        </p:spPr>
        <p:txBody>
          <a:bodyPr wrap="square" rtlCol="0">
            <a:spAutoFit/>
          </a:bodyPr>
          <a:lstStyle/>
          <a:p>
            <a:pPr algn="ctr"/>
            <a:r>
              <a:rPr lang="en-US" sz="6000" dirty="0">
                <a:solidFill>
                  <a:schemeClr val="bg2"/>
                </a:solidFill>
                <a:latin typeface="Lucida Calligraphy" pitchFamily="66" charset="0"/>
              </a:rPr>
              <a:t>Laying on of Hands</a:t>
            </a:r>
          </a:p>
        </p:txBody>
      </p:sp>
      <p:sp>
        <p:nvSpPr>
          <p:cNvPr id="8" name="TextBox 7"/>
          <p:cNvSpPr txBox="1"/>
          <p:nvPr/>
        </p:nvSpPr>
        <p:spPr>
          <a:xfrm>
            <a:off x="179438" y="6260067"/>
            <a:ext cx="2362200" cy="369332"/>
          </a:xfrm>
          <a:prstGeom prst="rect">
            <a:avLst/>
          </a:prstGeom>
          <a:noFill/>
        </p:spPr>
        <p:txBody>
          <a:bodyPr wrap="square" rtlCol="0">
            <a:spAutoFit/>
          </a:bodyPr>
          <a:lstStyle/>
          <a:p>
            <a:r>
              <a:rPr lang="en-US" dirty="0">
                <a:solidFill>
                  <a:schemeClr val="bg2"/>
                </a:solidFill>
              </a:rPr>
              <a:t>D&amp;C 36:2</a:t>
            </a:r>
          </a:p>
        </p:txBody>
      </p:sp>
      <p:pic>
        <p:nvPicPr>
          <p:cNvPr id="3" name="Picture 2">
            <a:extLst>
              <a:ext uri="{FF2B5EF4-FFF2-40B4-BE49-F238E27FC236}">
                <a16:creationId xmlns:a16="http://schemas.microsoft.com/office/drawing/2014/main" id="{388EEFF8-0B76-4FC8-901B-1B4CB014B8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3725" y="1472864"/>
            <a:ext cx="3241320" cy="4465819"/>
          </a:xfrm>
          <a:prstGeom prst="rect">
            <a:avLst/>
          </a:prstGeom>
        </p:spPr>
      </p:pic>
    </p:spTree>
    <p:extLst>
      <p:ext uri="{BB962C8B-B14F-4D97-AF65-F5344CB8AC3E}">
        <p14:creationId xmlns:p14="http://schemas.microsoft.com/office/powerpoint/2010/main" val="263096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DAB674-74EE-449F-B7D8-9C9A3D9FE0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5" name="TextBox 4"/>
          <p:cNvSpPr txBox="1"/>
          <p:nvPr/>
        </p:nvSpPr>
        <p:spPr>
          <a:xfrm>
            <a:off x="2315497" y="663677"/>
            <a:ext cx="6705600" cy="3785652"/>
          </a:xfrm>
          <a:prstGeom prst="rect">
            <a:avLst/>
          </a:prstGeom>
          <a:noFill/>
        </p:spPr>
        <p:txBody>
          <a:bodyPr wrap="square" rtlCol="0">
            <a:spAutoFit/>
          </a:bodyPr>
          <a:lstStyle/>
          <a:p>
            <a:r>
              <a:rPr lang="en-US" sz="2400" dirty="0">
                <a:solidFill>
                  <a:schemeClr val="bg2"/>
                </a:solidFill>
              </a:rPr>
              <a:t>“The Lord here is saying that when one of his authorized servants puts his hands by authority upon the head of one to be blessed, it is as though he himself was putting his hand on with them to perform that ordinance. </a:t>
            </a:r>
          </a:p>
          <a:p>
            <a:endParaRPr lang="en-US" sz="2400" dirty="0">
              <a:solidFill>
                <a:schemeClr val="bg2"/>
              </a:solidFill>
            </a:endParaRPr>
          </a:p>
          <a:p>
            <a:r>
              <a:rPr lang="en-US" sz="2400" dirty="0">
                <a:solidFill>
                  <a:schemeClr val="bg2"/>
                </a:solidFill>
              </a:rPr>
              <a:t>So we begin to see how he manifests his power among men through his servants to whom He has committed the keys of authority.”</a:t>
            </a:r>
          </a:p>
          <a:p>
            <a:r>
              <a:rPr lang="en-US" sz="2400" dirty="0">
                <a:solidFill>
                  <a:schemeClr val="bg2"/>
                </a:solidFill>
              </a:rPr>
              <a:t> </a:t>
            </a:r>
            <a:r>
              <a:rPr lang="en-US" sz="1200" dirty="0">
                <a:solidFill>
                  <a:schemeClr val="bg2"/>
                </a:solidFill>
              </a:rPr>
              <a:t>Elder Harold B. Lee</a:t>
            </a:r>
          </a:p>
        </p:txBody>
      </p:sp>
      <p:sp>
        <p:nvSpPr>
          <p:cNvPr id="8" name="TextBox 7"/>
          <p:cNvSpPr txBox="1"/>
          <p:nvPr/>
        </p:nvSpPr>
        <p:spPr>
          <a:xfrm>
            <a:off x="258097" y="6216134"/>
            <a:ext cx="2362200" cy="369332"/>
          </a:xfrm>
          <a:prstGeom prst="rect">
            <a:avLst/>
          </a:prstGeom>
          <a:noFill/>
        </p:spPr>
        <p:txBody>
          <a:bodyPr wrap="square" rtlCol="0">
            <a:spAutoFit/>
          </a:bodyPr>
          <a:lstStyle/>
          <a:p>
            <a:r>
              <a:rPr lang="en-US" dirty="0">
                <a:solidFill>
                  <a:schemeClr val="bg2"/>
                </a:solidFill>
              </a:rPr>
              <a:t>D&amp;C 36:2</a:t>
            </a:r>
          </a:p>
        </p:txBody>
      </p:sp>
      <p:pic>
        <p:nvPicPr>
          <p:cNvPr id="6" name="Picture 5" descr="Harold B. Lee.jpg"/>
          <p:cNvPicPr>
            <a:picLocks noChangeAspect="1"/>
          </p:cNvPicPr>
          <p:nvPr/>
        </p:nvPicPr>
        <p:blipFill>
          <a:blip r:embed="rId3" cstate="print"/>
          <a:stretch>
            <a:fillRect/>
          </a:stretch>
        </p:blipFill>
        <p:spPr>
          <a:xfrm>
            <a:off x="341917" y="272534"/>
            <a:ext cx="1097280" cy="1383792"/>
          </a:xfrm>
          <a:prstGeom prst="rect">
            <a:avLst/>
          </a:prstGeom>
        </p:spPr>
      </p:pic>
      <p:pic>
        <p:nvPicPr>
          <p:cNvPr id="3" name="Picture 2">
            <a:extLst>
              <a:ext uri="{FF2B5EF4-FFF2-40B4-BE49-F238E27FC236}">
                <a16:creationId xmlns:a16="http://schemas.microsoft.com/office/drawing/2014/main" id="{495A9EFD-4B77-4788-B423-C440DE474A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5882" y="3973461"/>
            <a:ext cx="3070430" cy="2521722"/>
          </a:xfrm>
          <a:prstGeom prst="rect">
            <a:avLst/>
          </a:prstGeom>
        </p:spPr>
      </p:pic>
    </p:spTree>
    <p:extLst>
      <p:ext uri="{BB962C8B-B14F-4D97-AF65-F5344CB8AC3E}">
        <p14:creationId xmlns:p14="http://schemas.microsoft.com/office/powerpoint/2010/main" val="282471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669EEF4-511B-4BAA-9E0A-C2029F4AC9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5" name="TextBox 4"/>
          <p:cNvSpPr txBox="1"/>
          <p:nvPr/>
        </p:nvSpPr>
        <p:spPr>
          <a:xfrm>
            <a:off x="1905000" y="1295401"/>
            <a:ext cx="5486400" cy="2246769"/>
          </a:xfrm>
          <a:prstGeom prst="rect">
            <a:avLst/>
          </a:prstGeom>
          <a:noFill/>
        </p:spPr>
        <p:txBody>
          <a:bodyPr wrap="square" rtlCol="0">
            <a:spAutoFit/>
          </a:bodyPr>
          <a:lstStyle/>
          <a:p>
            <a:r>
              <a:rPr lang="en-US" sz="2000" dirty="0">
                <a:solidFill>
                  <a:schemeClr val="bg2"/>
                </a:solidFill>
              </a:rPr>
              <a:t>Jesus gives the gift of peace. </a:t>
            </a:r>
          </a:p>
          <a:p>
            <a:endParaRPr lang="en-US" sz="2000" dirty="0">
              <a:solidFill>
                <a:schemeClr val="bg2"/>
              </a:solidFill>
            </a:endParaRPr>
          </a:p>
          <a:p>
            <a:r>
              <a:rPr lang="en-US" sz="2000" dirty="0">
                <a:solidFill>
                  <a:schemeClr val="bg2"/>
                </a:solidFill>
              </a:rPr>
              <a:t>Not the peace of the world –the inner peace that comes from the knowledge that one has found the truth, has had his sins remitted, and is on the path that leads to eternal life. </a:t>
            </a:r>
          </a:p>
          <a:p>
            <a:endParaRPr lang="en-US" sz="2000" dirty="0">
              <a:solidFill>
                <a:schemeClr val="bg2"/>
              </a:solidFill>
            </a:endParaRPr>
          </a:p>
        </p:txBody>
      </p:sp>
      <p:sp>
        <p:nvSpPr>
          <p:cNvPr id="8" name="TextBox 7"/>
          <p:cNvSpPr txBox="1"/>
          <p:nvPr/>
        </p:nvSpPr>
        <p:spPr>
          <a:xfrm>
            <a:off x="152401" y="6292334"/>
            <a:ext cx="2362200" cy="369332"/>
          </a:xfrm>
          <a:prstGeom prst="rect">
            <a:avLst/>
          </a:prstGeom>
          <a:noFill/>
        </p:spPr>
        <p:txBody>
          <a:bodyPr wrap="square" rtlCol="0">
            <a:spAutoFit/>
          </a:bodyPr>
          <a:lstStyle/>
          <a:p>
            <a:r>
              <a:rPr lang="en-US" dirty="0">
                <a:solidFill>
                  <a:schemeClr val="bg2"/>
                </a:solidFill>
              </a:rPr>
              <a:t>D&amp;C 36:2</a:t>
            </a:r>
          </a:p>
        </p:txBody>
      </p:sp>
      <p:sp>
        <p:nvSpPr>
          <p:cNvPr id="6" name="TextBox 5"/>
          <p:cNvSpPr txBox="1"/>
          <p:nvPr/>
        </p:nvSpPr>
        <p:spPr>
          <a:xfrm>
            <a:off x="1676400" y="228601"/>
            <a:ext cx="8763000" cy="646331"/>
          </a:xfrm>
          <a:prstGeom prst="rect">
            <a:avLst/>
          </a:prstGeom>
          <a:noFill/>
        </p:spPr>
        <p:txBody>
          <a:bodyPr wrap="square" rtlCol="0">
            <a:spAutoFit/>
          </a:bodyPr>
          <a:lstStyle/>
          <a:p>
            <a:pPr algn="ctr"/>
            <a:r>
              <a:rPr lang="en-US" sz="3600" dirty="0">
                <a:solidFill>
                  <a:schemeClr val="bg2"/>
                </a:solidFill>
                <a:latin typeface="Lucida Calligraphy" pitchFamily="66" charset="0"/>
              </a:rPr>
              <a:t>Peaceable Things of the Kingdom</a:t>
            </a:r>
          </a:p>
        </p:txBody>
      </p:sp>
      <p:sp>
        <p:nvSpPr>
          <p:cNvPr id="7" name="Rectangle 6"/>
          <p:cNvSpPr/>
          <p:nvPr/>
        </p:nvSpPr>
        <p:spPr>
          <a:xfrm>
            <a:off x="6367848" y="4296160"/>
            <a:ext cx="4945933" cy="1938992"/>
          </a:xfrm>
          <a:prstGeom prst="rect">
            <a:avLst/>
          </a:prstGeom>
        </p:spPr>
        <p:txBody>
          <a:bodyPr wrap="square">
            <a:spAutoFit/>
          </a:bodyPr>
          <a:lstStyle/>
          <a:p>
            <a:r>
              <a:rPr lang="en-US" sz="2400" i="1" baseline="30000" dirty="0">
                <a:solidFill>
                  <a:schemeClr val="bg2"/>
                </a:solidFill>
              </a:rPr>
              <a:t>“</a:t>
            </a:r>
            <a:r>
              <a:rPr lang="en-US" sz="2400" i="1" dirty="0">
                <a:solidFill>
                  <a:schemeClr val="bg2"/>
                </a:solidFill>
              </a:rPr>
              <a:t>Peace I leave with you, my peace I give unto you: not as the world </a:t>
            </a:r>
            <a:r>
              <a:rPr lang="en-US" sz="2400" i="1" dirty="0" err="1">
                <a:solidFill>
                  <a:schemeClr val="bg2"/>
                </a:solidFill>
              </a:rPr>
              <a:t>giveth</a:t>
            </a:r>
            <a:r>
              <a:rPr lang="en-US" sz="2400" i="1" dirty="0">
                <a:solidFill>
                  <a:schemeClr val="bg2"/>
                </a:solidFill>
              </a:rPr>
              <a:t>, give I unto you. Let not your heart be troubled, neither let it be afraid.”</a:t>
            </a:r>
          </a:p>
          <a:p>
            <a:r>
              <a:rPr lang="en-US" sz="2400" i="1" dirty="0">
                <a:solidFill>
                  <a:schemeClr val="bg2"/>
                </a:solidFill>
              </a:rPr>
              <a:t>John 14:27</a:t>
            </a:r>
          </a:p>
        </p:txBody>
      </p:sp>
      <p:pic>
        <p:nvPicPr>
          <p:cNvPr id="3" name="Picture 2">
            <a:extLst>
              <a:ext uri="{FF2B5EF4-FFF2-40B4-BE49-F238E27FC236}">
                <a16:creationId xmlns:a16="http://schemas.microsoft.com/office/drawing/2014/main" id="{8A0BAAF1-AD69-4A87-9E09-8558BE5A5D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3576552"/>
            <a:ext cx="4036142" cy="2912680"/>
          </a:xfrm>
          <a:prstGeom prst="rect">
            <a:avLst/>
          </a:prstGeom>
        </p:spPr>
      </p:pic>
      <p:grpSp>
        <p:nvGrpSpPr>
          <p:cNvPr id="13" name="Group 12">
            <a:extLst>
              <a:ext uri="{FF2B5EF4-FFF2-40B4-BE49-F238E27FC236}">
                <a16:creationId xmlns:a16="http://schemas.microsoft.com/office/drawing/2014/main" id="{ACA49190-3414-4AAE-BABC-A09C5A784F75}"/>
              </a:ext>
            </a:extLst>
          </p:cNvPr>
          <p:cNvGrpSpPr/>
          <p:nvPr/>
        </p:nvGrpSpPr>
        <p:grpSpPr>
          <a:xfrm>
            <a:off x="7461022" y="1180416"/>
            <a:ext cx="4038111" cy="2807115"/>
            <a:chOff x="7461022" y="1180416"/>
            <a:chExt cx="4038111" cy="2807115"/>
          </a:xfrm>
        </p:grpSpPr>
        <p:pic>
          <p:nvPicPr>
            <p:cNvPr id="11" name="Picture 10">
              <a:extLst>
                <a:ext uri="{FF2B5EF4-FFF2-40B4-BE49-F238E27FC236}">
                  <a16:creationId xmlns:a16="http://schemas.microsoft.com/office/drawing/2014/main" id="{F3DA8E29-651D-4B9C-86CA-9D4C6866E8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6258" y="1180416"/>
              <a:ext cx="3952875" cy="2628900"/>
            </a:xfrm>
            <a:prstGeom prst="rect">
              <a:avLst/>
            </a:prstGeom>
          </p:spPr>
        </p:pic>
        <p:sp>
          <p:nvSpPr>
            <p:cNvPr id="12" name="Rectangle 11">
              <a:extLst>
                <a:ext uri="{FF2B5EF4-FFF2-40B4-BE49-F238E27FC236}">
                  <a16:creationId xmlns:a16="http://schemas.microsoft.com/office/drawing/2014/main" id="{D9C9D664-843E-48F3-8FF8-E778203A8AD7}"/>
                </a:ext>
              </a:extLst>
            </p:cNvPr>
            <p:cNvSpPr/>
            <p:nvPr/>
          </p:nvSpPr>
          <p:spPr>
            <a:xfrm>
              <a:off x="7461022" y="3741310"/>
              <a:ext cx="2176448" cy="246221"/>
            </a:xfrm>
            <a:prstGeom prst="rect">
              <a:avLst/>
            </a:prstGeom>
          </p:spPr>
          <p:txBody>
            <a:bodyPr wrap="square">
              <a:spAutoFit/>
            </a:bodyPr>
            <a:lstStyle/>
            <a:p>
              <a:r>
                <a:rPr lang="en-US" sz="1000" dirty="0" err="1">
                  <a:solidFill>
                    <a:schemeClr val="bg2"/>
                  </a:solidFill>
                </a:rPr>
                <a:t>Youngsung</a:t>
              </a:r>
              <a:r>
                <a:rPr lang="en-US" sz="1000" dirty="0">
                  <a:solidFill>
                    <a:schemeClr val="bg2"/>
                  </a:solidFill>
                </a:rPr>
                <a:t> Kim</a:t>
              </a:r>
              <a:endParaRPr lang="en-US" sz="1000" dirty="0"/>
            </a:p>
          </p:txBody>
        </p:sp>
      </p:grpSp>
    </p:spTree>
    <p:extLst>
      <p:ext uri="{BB962C8B-B14F-4D97-AF65-F5344CB8AC3E}">
        <p14:creationId xmlns:p14="http://schemas.microsoft.com/office/powerpoint/2010/main" val="394573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3233</Words>
  <Application>Microsoft Office PowerPoint</Application>
  <PresentationFormat>Widescreen</PresentationFormat>
  <Paragraphs>235</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Californian FB</vt:lpstr>
      <vt:lpstr>Calibri Light</vt:lpstr>
      <vt:lpstr>Colonna MT</vt:lpstr>
      <vt:lpstr>Calibri</vt:lpstr>
      <vt:lpstr>Comic Sans MS</vt:lpstr>
      <vt:lpstr>Lucida Calligraphy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10</cp:revision>
  <dcterms:created xsi:type="dcterms:W3CDTF">2018-05-09T16:29:57Z</dcterms:created>
  <dcterms:modified xsi:type="dcterms:W3CDTF">2020-07-09T14:35:34Z</dcterms:modified>
</cp:coreProperties>
</file>