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58" r:id="rId5"/>
    <p:sldId id="259" r:id="rId6"/>
    <p:sldId id="262" r:id="rId7"/>
    <p:sldId id="263" r:id="rId8"/>
    <p:sldId id="264" r:id="rId9"/>
    <p:sldId id="265" r:id="rId10"/>
    <p:sldId id="267" r:id="rId11"/>
    <p:sldId id="270" r:id="rId12"/>
    <p:sldId id="271" r:id="rId13"/>
    <p:sldId id="272" r:id="rId14"/>
    <p:sldId id="268" r:id="rId15"/>
    <p:sldId id="273" r:id="rId16"/>
    <p:sldId id="269" r:id="rId17"/>
    <p:sldId id="274" r:id="rId18"/>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D0D4-D971-4948-8622-D7B93611F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7F6198-6F63-4FBE-A05A-D45F0128B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D72A1-16FC-4720-B9CC-C4DED0039FE5}"/>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665AF554-9415-453F-A815-398EE6CAB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5EAD9-5306-49B1-A5B3-C8A5D8FF6436}"/>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71498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A53A-9479-43E4-9954-4F0C4ABF6A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0BE5F5-622B-4D15-A542-4783AF246E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71AA3-5A42-4373-9377-7B76C4A8EE26}"/>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DDA60E4A-6C48-49EB-BA16-1BA45CF6E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A5A46-DAFF-4327-949F-045E6796570C}"/>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77204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DEF40-1038-4C91-8C70-AA536DA86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D1A1E-4DA7-458B-AE6E-E01CBE96A1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AEC54-F61E-47D3-9296-5DE996ED4AD9}"/>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92AA4D47-0E8E-4D67-AC1C-15D5B6D3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A2F58-7E93-4C13-B986-6B172F5C7880}"/>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94712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B5A8-FDAD-43BD-9BF8-273F8369A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9F41D-87D4-413C-BFC0-E790814883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2787F-0880-4F4F-B3A2-8570FA259B16}"/>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B0742CCC-F9F5-4648-A5E8-BE7B56B18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FDC98-C6F4-45FB-A304-59D73AE48A30}"/>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49076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786A-BCEC-431D-8419-03593017E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8A70D5-6D8C-447D-A06B-1C6F989BE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A968B9-5E99-4ED6-8B1D-10E41BE9156E}"/>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538FF4BA-D95D-4481-BC96-41B158EAA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13DD4-CD8B-47C2-9B43-D3D7D9152B13}"/>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72700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568C-D0DC-4A46-9CA7-F25C8F32E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498EC-1514-4776-843B-CD610AF4ED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43A25-0F8D-454B-8E1A-34BED20642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306A1-462D-4BAE-8050-14B8451EF6BF}"/>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6" name="Footer Placeholder 5">
            <a:extLst>
              <a:ext uri="{FF2B5EF4-FFF2-40B4-BE49-F238E27FC236}">
                <a16:creationId xmlns:a16="http://schemas.microsoft.com/office/drawing/2014/main" id="{E3FB1CDC-D829-47A2-B538-310B6968E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4F342-D1FF-4AD5-AC10-79F5405D785E}"/>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287445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A584-F14A-4F1B-A4A9-9428605FE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FBD90-0D9E-4008-BD81-61E553FA5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D80F5A-4112-4E57-B744-251814EFC3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19224-180D-4A90-9E84-F6C6E9B07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65E3CB-9DA7-4454-8671-176F8FE08B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B74654-8192-4F73-9867-7861A73E3336}"/>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8" name="Footer Placeholder 7">
            <a:extLst>
              <a:ext uri="{FF2B5EF4-FFF2-40B4-BE49-F238E27FC236}">
                <a16:creationId xmlns:a16="http://schemas.microsoft.com/office/drawing/2014/main" id="{88FBB68A-A3C0-477D-9B7D-063751A7F1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16CF8-E27B-4B58-B7AE-A1A0662CCDC1}"/>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8556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AE15-22B5-4C5A-99E0-0C301CB51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4AF94C-41A1-46CB-92A8-6C0E091A25FA}"/>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4" name="Footer Placeholder 3">
            <a:extLst>
              <a:ext uri="{FF2B5EF4-FFF2-40B4-BE49-F238E27FC236}">
                <a16:creationId xmlns:a16="http://schemas.microsoft.com/office/drawing/2014/main" id="{9AF1D4E7-416A-489D-98BC-D1DEB9339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A5A87-212D-4D66-8F9A-684E427C9A7D}"/>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8692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4C34C-AE68-45EB-B10C-1ADD917A2E7A}"/>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3" name="Footer Placeholder 2">
            <a:extLst>
              <a:ext uri="{FF2B5EF4-FFF2-40B4-BE49-F238E27FC236}">
                <a16:creationId xmlns:a16="http://schemas.microsoft.com/office/drawing/2014/main" id="{C74EEE1B-3D71-444F-BB72-C9844081F8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7B892D-C7E6-4029-B051-9C127D3B9A2A}"/>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59624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FB30-EBDF-42F7-8943-3E4985188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E0DDC-D122-4FD7-B207-AE88769C5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FF1852-B804-4A32-9DA5-0135A78C2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64B636-CFCF-4FA4-A615-5B71D7A1D2D3}"/>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6" name="Footer Placeholder 5">
            <a:extLst>
              <a:ext uri="{FF2B5EF4-FFF2-40B4-BE49-F238E27FC236}">
                <a16:creationId xmlns:a16="http://schemas.microsoft.com/office/drawing/2014/main" id="{A98050F4-9A13-409D-A3A4-49AF4ADBD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BC3B9-5DAB-4376-971D-2E8A67DF7404}"/>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96017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FC712-5377-411E-AE67-898A02E48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FE016-660E-4490-AE37-F5F20D0AB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6669C4-7A99-4491-8DA3-4F5EB118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8369A-3975-4727-92DB-BA87F19061E2}"/>
              </a:ext>
            </a:extLst>
          </p:cNvPr>
          <p:cNvSpPr>
            <a:spLocks noGrp="1"/>
          </p:cNvSpPr>
          <p:nvPr>
            <p:ph type="dt" sz="half" idx="10"/>
          </p:nvPr>
        </p:nvSpPr>
        <p:spPr/>
        <p:txBody>
          <a:bodyPr/>
          <a:lstStyle/>
          <a:p>
            <a:fld id="{565B1524-DD21-4617-A3AC-C0AB1185ED4C}" type="datetimeFigureOut">
              <a:rPr lang="en-US" smtClean="0"/>
              <a:t>7/9/2020</a:t>
            </a:fld>
            <a:endParaRPr lang="en-US"/>
          </a:p>
        </p:txBody>
      </p:sp>
      <p:sp>
        <p:nvSpPr>
          <p:cNvPr id="6" name="Footer Placeholder 5">
            <a:extLst>
              <a:ext uri="{FF2B5EF4-FFF2-40B4-BE49-F238E27FC236}">
                <a16:creationId xmlns:a16="http://schemas.microsoft.com/office/drawing/2014/main" id="{254995AD-BB39-4E7E-A412-3ED0B7D74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E20D9-EDA0-404C-9AA3-AD108E1FE1AE}"/>
              </a:ext>
            </a:extLst>
          </p:cNvPr>
          <p:cNvSpPr>
            <a:spLocks noGrp="1"/>
          </p:cNvSpPr>
          <p:nvPr>
            <p:ph type="sldNum" sz="quarter" idx="12"/>
          </p:nvPr>
        </p:nvSpPr>
        <p:spPr/>
        <p:txBody>
          <a:bodyPr/>
          <a:lstStyle/>
          <a:p>
            <a:fld id="{3410F33D-1248-4093-85CA-BF2DEDA9716C}" type="slidenum">
              <a:rPr lang="en-US" smtClean="0"/>
              <a:t>‹#›</a:t>
            </a:fld>
            <a:endParaRPr lang="en-US"/>
          </a:p>
        </p:txBody>
      </p:sp>
    </p:spTree>
    <p:extLst>
      <p:ext uri="{BB962C8B-B14F-4D97-AF65-F5344CB8AC3E}">
        <p14:creationId xmlns:p14="http://schemas.microsoft.com/office/powerpoint/2010/main" val="360004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A9155-2BE6-451A-AE59-FF6A58897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A7F85-6FEB-48FA-85C2-B32EC2EC0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CF2CE-C010-45B9-A6ED-7C533D9FE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B1524-DD21-4617-A3AC-C0AB1185ED4C}" type="datetimeFigureOut">
              <a:rPr lang="en-US" smtClean="0"/>
              <a:t>7/9/2020</a:t>
            </a:fld>
            <a:endParaRPr lang="en-US"/>
          </a:p>
        </p:txBody>
      </p:sp>
      <p:sp>
        <p:nvSpPr>
          <p:cNvPr id="5" name="Footer Placeholder 4">
            <a:extLst>
              <a:ext uri="{FF2B5EF4-FFF2-40B4-BE49-F238E27FC236}">
                <a16:creationId xmlns:a16="http://schemas.microsoft.com/office/drawing/2014/main" id="{B36DA32F-9227-4787-B878-2819EA04E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9D3A6-5907-4F69-9509-6EB246913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0F33D-1248-4093-85CA-BF2DEDA9716C}" type="slidenum">
              <a:rPr lang="en-US" smtClean="0"/>
              <a:t>‹#›</a:t>
            </a:fld>
            <a:endParaRPr lang="en-US"/>
          </a:p>
        </p:txBody>
      </p:sp>
    </p:spTree>
    <p:extLst>
      <p:ext uri="{BB962C8B-B14F-4D97-AF65-F5344CB8AC3E}">
        <p14:creationId xmlns:p14="http://schemas.microsoft.com/office/powerpoint/2010/main" val="104264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truthnet.org/Mormon/Mormonismunveiled/15_1831Ezrabooth.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josephsmithpapers.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B070A-C5EA-4754-BE1C-96B89C06E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548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567CC-5253-4752-A7D1-45E70A8A2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Opposition</a:t>
            </a:r>
          </a:p>
        </p:txBody>
      </p:sp>
      <p:sp>
        <p:nvSpPr>
          <p:cNvPr id="7" name="Rectangle 6"/>
          <p:cNvSpPr/>
          <p:nvPr/>
        </p:nvSpPr>
        <p:spPr>
          <a:xfrm>
            <a:off x="700549" y="1146984"/>
            <a:ext cx="6553200" cy="646331"/>
          </a:xfrm>
          <a:prstGeom prst="rect">
            <a:avLst/>
          </a:prstGeom>
          <a:noFill/>
        </p:spPr>
        <p:txBody>
          <a:bodyPr wrap="square">
            <a:spAutoFit/>
          </a:bodyPr>
          <a:lstStyle/>
          <a:p>
            <a:pPr fontAlgn="base"/>
            <a:r>
              <a:rPr lang="en-US" dirty="0"/>
              <a:t>As soon as the Saints arrived in Kirtland, anti-Mormon critics began to attack the Church.</a:t>
            </a:r>
          </a:p>
        </p:txBody>
      </p:sp>
      <p:sp>
        <p:nvSpPr>
          <p:cNvPr id="72" name="Rectangle 71"/>
          <p:cNvSpPr/>
          <p:nvPr/>
        </p:nvSpPr>
        <p:spPr>
          <a:xfrm>
            <a:off x="5181599" y="1821325"/>
            <a:ext cx="4975124" cy="1938992"/>
          </a:xfrm>
          <a:prstGeom prst="rect">
            <a:avLst/>
          </a:prstGeom>
        </p:spPr>
        <p:txBody>
          <a:bodyPr wrap="square">
            <a:spAutoFit/>
          </a:bodyPr>
          <a:lstStyle/>
          <a:p>
            <a:r>
              <a:rPr lang="en-US" sz="2000" dirty="0"/>
              <a:t>“Many false reports, lies, and foolish stories, were published in the newspapers, and circulated in every direction, to prevent people from investigating the work, or embracing the faith.”</a:t>
            </a:r>
          </a:p>
          <a:p>
            <a:r>
              <a:rPr lang="en-US" sz="2000" dirty="0"/>
              <a:t>Joseph Smith</a:t>
            </a:r>
          </a:p>
        </p:txBody>
      </p:sp>
      <p:sp>
        <p:nvSpPr>
          <p:cNvPr id="73" name="Rectangle 72"/>
          <p:cNvSpPr/>
          <p:nvPr/>
        </p:nvSpPr>
        <p:spPr>
          <a:xfrm>
            <a:off x="1211972" y="4886847"/>
            <a:ext cx="6133988" cy="1323439"/>
          </a:xfrm>
          <a:prstGeom prst="rect">
            <a:avLst/>
          </a:prstGeom>
        </p:spPr>
        <p:txBody>
          <a:bodyPr wrap="square">
            <a:spAutoFit/>
          </a:bodyPr>
          <a:lstStyle/>
          <a:p>
            <a:r>
              <a:rPr lang="en-US" sz="2000" dirty="0"/>
              <a:t>In September of 1831, a former member of the Church named Ezra Booth tried to dissuade people from joining the Church and published nine letters detailing his criticisms of the Church </a:t>
            </a:r>
          </a:p>
        </p:txBody>
      </p:sp>
      <p:pic>
        <p:nvPicPr>
          <p:cNvPr id="3" name="Picture 2">
            <a:extLst>
              <a:ext uri="{FF2B5EF4-FFF2-40B4-BE49-F238E27FC236}">
                <a16:creationId xmlns:a16="http://schemas.microsoft.com/office/drawing/2014/main" id="{B748335F-327A-4B14-B4AC-0DD0CCB67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792" y="1981200"/>
            <a:ext cx="3176016" cy="2286000"/>
          </a:xfrm>
          <a:prstGeom prst="rect">
            <a:avLst/>
          </a:prstGeom>
        </p:spPr>
      </p:pic>
      <p:pic>
        <p:nvPicPr>
          <p:cNvPr id="6" name="Picture 5">
            <a:extLst>
              <a:ext uri="{FF2B5EF4-FFF2-40B4-BE49-F238E27FC236}">
                <a16:creationId xmlns:a16="http://schemas.microsoft.com/office/drawing/2014/main" id="{7333E11D-3727-4954-AA9D-91900F56D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992" y="3788327"/>
            <a:ext cx="4006894" cy="2652250"/>
          </a:xfrm>
          <a:prstGeom prst="rect">
            <a:avLst/>
          </a:prstGeom>
        </p:spPr>
      </p:pic>
    </p:spTree>
    <p:extLst>
      <p:ext uri="{BB962C8B-B14F-4D97-AF65-F5344CB8AC3E}">
        <p14:creationId xmlns:p14="http://schemas.microsoft.com/office/powerpoint/2010/main" val="2719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14A7E4-15DB-4B85-9EDB-4227CECAB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3712448" y="1388807"/>
            <a:ext cx="5257800" cy="4801314"/>
          </a:xfrm>
          <a:prstGeom prst="rect">
            <a:avLst/>
          </a:prstGeom>
        </p:spPr>
        <p:txBody>
          <a:bodyPr wrap="square">
            <a:spAutoFit/>
          </a:bodyPr>
          <a:lstStyle/>
          <a:p>
            <a:r>
              <a:rPr lang="en-US" dirty="0"/>
              <a:t>In one severe incident, on the night of March 24, 1832, a mob of 25 to 30 men attacked the John Johnson home in Hiram, Ohio, where Joseph and Emma Smith were staying. The men overpowered Joseph Smith and dragged him out into the night. </a:t>
            </a:r>
          </a:p>
          <a:p>
            <a:endParaRPr lang="en-US" dirty="0"/>
          </a:p>
          <a:p>
            <a:r>
              <a:rPr lang="en-US" dirty="0"/>
              <a:t>They choked him, stripped him, and tried to force a vial of acid into his mouth, which chipped one of his teeth, causing him thereafter to speak with a slight whistle. </a:t>
            </a:r>
          </a:p>
          <a:p>
            <a:endParaRPr lang="en-US" dirty="0"/>
          </a:p>
          <a:p>
            <a:r>
              <a:rPr lang="en-US" dirty="0"/>
              <a:t>Then they left him covered with tar and feathers. </a:t>
            </a:r>
          </a:p>
          <a:p>
            <a:endParaRPr lang="en-US" dirty="0"/>
          </a:p>
          <a:p>
            <a:r>
              <a:rPr lang="en-US" dirty="0"/>
              <a:t>When Joseph regained some strength he made his way back to the house. When he came to the door and Emma saw him covered in tar, which looked to her like blood, she fainted. </a:t>
            </a:r>
          </a:p>
        </p:txBody>
      </p:sp>
      <p:sp>
        <p:nvSpPr>
          <p:cNvPr id="8" name="TextBox 7"/>
          <p:cNvSpPr txBox="1"/>
          <p:nvPr/>
        </p:nvSpPr>
        <p:spPr>
          <a:xfrm>
            <a:off x="554754" y="194187"/>
            <a:ext cx="5334000" cy="707886"/>
          </a:xfrm>
          <a:prstGeom prst="rect">
            <a:avLst/>
          </a:prstGeom>
          <a:noFill/>
        </p:spPr>
        <p:txBody>
          <a:bodyPr wrap="square" rtlCol="0">
            <a:spAutoFit/>
          </a:bodyPr>
          <a:lstStyle/>
          <a:p>
            <a:r>
              <a:rPr lang="en-US" sz="4000" dirty="0"/>
              <a:t>Persecution at its worst</a:t>
            </a:r>
          </a:p>
        </p:txBody>
      </p:sp>
      <p:pic>
        <p:nvPicPr>
          <p:cNvPr id="5" name="Picture 4">
            <a:extLst>
              <a:ext uri="{FF2B5EF4-FFF2-40B4-BE49-F238E27FC236}">
                <a16:creationId xmlns:a16="http://schemas.microsoft.com/office/drawing/2014/main" id="{F45B7A90-0BB3-462A-B42C-DEEFA9D8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29" y="2324100"/>
            <a:ext cx="2943225" cy="2209800"/>
          </a:xfrm>
          <a:prstGeom prst="rect">
            <a:avLst/>
          </a:prstGeom>
        </p:spPr>
      </p:pic>
      <p:pic>
        <p:nvPicPr>
          <p:cNvPr id="9" name="Picture 8">
            <a:extLst>
              <a:ext uri="{FF2B5EF4-FFF2-40B4-BE49-F238E27FC236}">
                <a16:creationId xmlns:a16="http://schemas.microsoft.com/office/drawing/2014/main" id="{46AAA306-6CC8-47C5-A452-6A88EFADD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373" y="2354789"/>
            <a:ext cx="2800350" cy="2209800"/>
          </a:xfrm>
          <a:prstGeom prst="rect">
            <a:avLst/>
          </a:prstGeom>
        </p:spPr>
      </p:pic>
    </p:spTree>
    <p:extLst>
      <p:ext uri="{BB962C8B-B14F-4D97-AF65-F5344CB8AC3E}">
        <p14:creationId xmlns:p14="http://schemas.microsoft.com/office/powerpoint/2010/main" val="37246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F910E-D160-4CE6-B8EE-D6F27CAE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432619" y="265986"/>
            <a:ext cx="4572000" cy="4801314"/>
          </a:xfrm>
          <a:prstGeom prst="rect">
            <a:avLst/>
          </a:prstGeom>
        </p:spPr>
        <p:txBody>
          <a:bodyPr>
            <a:spAutoFit/>
          </a:bodyPr>
          <a:lstStyle/>
          <a:p>
            <a:r>
              <a:rPr lang="en-US" dirty="0"/>
              <a:t>Friends spent the night cleaning off the tar. The next day, which was Sunday, Joseph preached a sermon that was attended by some members of the mob. Following the sermon, Joseph baptized three people. </a:t>
            </a:r>
            <a:endParaRPr lang="en-US" sz="1200" dirty="0"/>
          </a:p>
          <a:p>
            <a:endParaRPr lang="en-US" dirty="0"/>
          </a:p>
          <a:p>
            <a:r>
              <a:rPr lang="en-US" dirty="0"/>
              <a:t>During the struggle and confusion of this attack, the door to the house was left open. As a result, Joseph’s son, Joseph Murdock Smith, who was already sick with the measles, caught a “severe cold” and died five days later. </a:t>
            </a:r>
          </a:p>
          <a:p>
            <a:endParaRPr lang="en-US" dirty="0"/>
          </a:p>
          <a:p>
            <a:r>
              <a:rPr lang="en-US" dirty="0"/>
              <a:t>That same night Sidney Rigdon was dragged by his heels from his home. His head was severely lacerated by the rough, frozen ground, and he was delirious for several days. </a:t>
            </a:r>
          </a:p>
          <a:p>
            <a:r>
              <a:rPr lang="en-US" sz="1200" dirty="0"/>
              <a:t>Joseph Smith</a:t>
            </a:r>
          </a:p>
        </p:txBody>
      </p:sp>
      <p:pic>
        <p:nvPicPr>
          <p:cNvPr id="5" name="Picture 4">
            <a:extLst>
              <a:ext uri="{FF2B5EF4-FFF2-40B4-BE49-F238E27FC236}">
                <a16:creationId xmlns:a16="http://schemas.microsoft.com/office/drawing/2014/main" id="{63F7507B-DB57-4A33-9445-118902B9B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237" y="525631"/>
            <a:ext cx="2101121" cy="2011190"/>
          </a:xfrm>
          <a:prstGeom prst="rect">
            <a:avLst/>
          </a:prstGeom>
        </p:spPr>
      </p:pic>
      <p:pic>
        <p:nvPicPr>
          <p:cNvPr id="9" name="Picture 8">
            <a:extLst>
              <a:ext uri="{FF2B5EF4-FFF2-40B4-BE49-F238E27FC236}">
                <a16:creationId xmlns:a16="http://schemas.microsoft.com/office/drawing/2014/main" id="{69168EA9-E21E-488F-AB85-D1D38DA16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785" y="3390900"/>
            <a:ext cx="3721100" cy="2781300"/>
          </a:xfrm>
          <a:prstGeom prst="rect">
            <a:avLst/>
          </a:prstGeom>
        </p:spPr>
      </p:pic>
      <p:pic>
        <p:nvPicPr>
          <p:cNvPr id="11" name="Picture 10">
            <a:extLst>
              <a:ext uri="{FF2B5EF4-FFF2-40B4-BE49-F238E27FC236}">
                <a16:creationId xmlns:a16="http://schemas.microsoft.com/office/drawing/2014/main" id="{96EA74D9-C833-4B41-AA19-7315C5BDF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570" y="4781550"/>
            <a:ext cx="1638300" cy="1981200"/>
          </a:xfrm>
          <a:prstGeom prst="rect">
            <a:avLst/>
          </a:prstGeom>
        </p:spPr>
      </p:pic>
    </p:spTree>
    <p:extLst>
      <p:ext uri="{BB962C8B-B14F-4D97-AF65-F5344CB8AC3E}">
        <p14:creationId xmlns:p14="http://schemas.microsoft.com/office/powerpoint/2010/main" val="36717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6971CC-8351-48DD-BC26-1A5552325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Rectangle 6"/>
          <p:cNvSpPr/>
          <p:nvPr/>
        </p:nvSpPr>
        <p:spPr>
          <a:xfrm>
            <a:off x="876301" y="797510"/>
            <a:ext cx="5029200" cy="5262979"/>
          </a:xfrm>
          <a:prstGeom prst="rect">
            <a:avLst/>
          </a:prstGeom>
        </p:spPr>
        <p:txBody>
          <a:bodyPr wrap="square">
            <a:spAutoFit/>
          </a:bodyPr>
          <a:lstStyle/>
          <a:p>
            <a:r>
              <a:rPr lang="en-US" sz="2400" dirty="0"/>
              <a:t>In spite of these and other difficulties, the Saints continued to gather in Kirtland, particularly from 1836 to 1838. </a:t>
            </a:r>
          </a:p>
          <a:p>
            <a:endParaRPr lang="en-US" sz="2400" dirty="0"/>
          </a:p>
          <a:p>
            <a:r>
              <a:rPr lang="en-US" sz="2400" dirty="0"/>
              <a:t>However, persecution became so intense during the winter of 1837 and spring of 1838 that most of the Saints were compelled to leave Ohio. </a:t>
            </a:r>
          </a:p>
          <a:p>
            <a:endParaRPr lang="en-US" sz="2400" dirty="0"/>
          </a:p>
          <a:p>
            <a:r>
              <a:rPr lang="en-US" sz="2400" dirty="0"/>
              <a:t>Some Church leaders, including Joseph Smith, Sidney Rigdon, and Brigham Young, had to flee Kirtland for the safety of their lives.</a:t>
            </a:r>
          </a:p>
        </p:txBody>
      </p:sp>
      <p:pic>
        <p:nvPicPr>
          <p:cNvPr id="4" name="Picture 3">
            <a:extLst>
              <a:ext uri="{FF2B5EF4-FFF2-40B4-BE49-F238E27FC236}">
                <a16:creationId xmlns:a16="http://schemas.microsoft.com/office/drawing/2014/main" id="{EA3AFF23-67FE-4EDF-AD72-4F03938CA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240485"/>
            <a:ext cx="4017496" cy="3013122"/>
          </a:xfrm>
          <a:prstGeom prst="rect">
            <a:avLst/>
          </a:prstGeom>
        </p:spPr>
      </p:pic>
      <p:pic>
        <p:nvPicPr>
          <p:cNvPr id="8" name="Picture 7">
            <a:extLst>
              <a:ext uri="{FF2B5EF4-FFF2-40B4-BE49-F238E27FC236}">
                <a16:creationId xmlns:a16="http://schemas.microsoft.com/office/drawing/2014/main" id="{30604823-9C7C-4BF7-9352-46C549689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889" y="3695700"/>
            <a:ext cx="3893319" cy="2921815"/>
          </a:xfrm>
          <a:prstGeom prst="rect">
            <a:avLst/>
          </a:prstGeom>
        </p:spPr>
      </p:pic>
    </p:spTree>
    <p:extLst>
      <p:ext uri="{BB962C8B-B14F-4D97-AF65-F5344CB8AC3E}">
        <p14:creationId xmlns:p14="http://schemas.microsoft.com/office/powerpoint/2010/main" val="14538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EE263C2-A268-4F5F-9A52-A98095E7B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226142" y="261755"/>
            <a:ext cx="9144000" cy="4524315"/>
          </a:xfrm>
          <a:prstGeom prst="rect">
            <a:avLst/>
          </a:prstGeom>
        </p:spPr>
        <p:txBody>
          <a:bodyPr wrap="square">
            <a:spAutoFit/>
          </a:bodyPr>
          <a:lstStyle/>
          <a:p>
            <a:r>
              <a:rPr lang="en-US" dirty="0"/>
              <a:t>Sources:</a:t>
            </a:r>
          </a:p>
          <a:p>
            <a:endParaRPr lang="en-US" dirty="0"/>
          </a:p>
          <a:p>
            <a:r>
              <a:rPr lang="en-US" dirty="0"/>
              <a:t>Joseph Smith  </a:t>
            </a:r>
            <a:r>
              <a:rPr lang="en-US" i="1" dirty="0"/>
              <a:t>History of the Church,</a:t>
            </a:r>
            <a:r>
              <a:rPr lang="en-US" dirty="0"/>
              <a:t> 1:158</a:t>
            </a:r>
          </a:p>
          <a:p>
            <a:r>
              <a:rPr lang="en-US" dirty="0"/>
              <a:t>	  </a:t>
            </a:r>
            <a:r>
              <a:rPr lang="en-US" i="1" dirty="0"/>
              <a:t>History of the Church,</a:t>
            </a:r>
            <a:r>
              <a:rPr lang="en-US" dirty="0"/>
              <a:t> 1:261–65</a:t>
            </a:r>
          </a:p>
          <a:p>
            <a:endParaRPr lang="en-US" dirty="0"/>
          </a:p>
          <a:p>
            <a:r>
              <a:rPr lang="en-US" dirty="0"/>
              <a:t>Videos:</a:t>
            </a:r>
          </a:p>
          <a:p>
            <a:r>
              <a:rPr lang="en-US" dirty="0"/>
              <a:t>The Heart and a Willing Mind (7:56)</a:t>
            </a:r>
          </a:p>
          <a:p>
            <a:endParaRPr lang="en-US" dirty="0"/>
          </a:p>
          <a:p>
            <a:pPr fontAlgn="base"/>
            <a:r>
              <a:rPr lang="en-US" dirty="0"/>
              <a:t>Video presentation—Opposition to the Church </a:t>
            </a:r>
          </a:p>
          <a:p>
            <a:pPr fontAlgn="base"/>
            <a:r>
              <a:rPr lang="en-US" dirty="0"/>
              <a:t>To help students visualize the opposition the Saints experienced in Ohio in 1831 and 1832, show segments of the film </a:t>
            </a:r>
            <a:r>
              <a:rPr lang="en-US" i="1" dirty="0"/>
              <a:t>Joseph Smith: The Prophet of the Restoration.</a:t>
            </a:r>
            <a:r>
              <a:rPr lang="en-US" dirty="0"/>
              <a:t> This film is available on mormonchannel.org. A portion of the film contains a depiction of the mob’s attack on Joseph Smith that is referenced in this lesson. The segment most fitting this lesson begins at about 25:30 and runs until approximately 28:00.</a:t>
            </a:r>
          </a:p>
          <a:p>
            <a:endParaRPr lang="en-US" dirty="0"/>
          </a:p>
          <a:p>
            <a:endParaRPr lang="en-US" dirty="0"/>
          </a:p>
        </p:txBody>
      </p:sp>
      <p:grpSp>
        <p:nvGrpSpPr>
          <p:cNvPr id="4" name="Group 3"/>
          <p:cNvGrpSpPr/>
          <p:nvPr/>
        </p:nvGrpSpPr>
        <p:grpSpPr>
          <a:xfrm>
            <a:off x="4798142" y="1483370"/>
            <a:ext cx="882963" cy="1118420"/>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32"/>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3"/>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EC90A504-54FB-409B-98B4-843CD9E14438}"/>
              </a:ext>
            </a:extLst>
          </p:cNvPr>
          <p:cNvSpPr>
            <a:spLocks noGrp="1"/>
          </p:cNvSpPr>
          <p:nvPr/>
        </p:nvSpPr>
        <p:spPr>
          <a:xfrm>
            <a:off x="176349" y="63220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038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dsces.org/content/images/manuals/pres-sm/05-89-1.gif"/>
          <p:cNvPicPr>
            <a:picLocks noChangeAspect="1" noChangeArrowheads="1"/>
          </p:cNvPicPr>
          <p:nvPr/>
        </p:nvPicPr>
        <p:blipFill>
          <a:blip r:embed="rId2" cstate="print"/>
          <a:srcRect/>
          <a:stretch>
            <a:fillRect/>
          </a:stretch>
        </p:blipFill>
        <p:spPr bwMode="auto">
          <a:xfrm>
            <a:off x="1905000" y="304800"/>
            <a:ext cx="6534150" cy="3114676"/>
          </a:xfrm>
          <a:prstGeom prst="rect">
            <a:avLst/>
          </a:prstGeom>
          <a:noFill/>
        </p:spPr>
      </p:pic>
      <p:pic>
        <p:nvPicPr>
          <p:cNvPr id="18436" name="Picture 4" descr="http://upload.wikimedia.org/wikipedia/commons/thumb/9/90/First_Presidency_and_Twelve_Apostles_1898.jpg/1280px-First_Presidency_and_Twelve_Apostles_1898.jpg"/>
          <p:cNvPicPr>
            <a:picLocks noChangeAspect="1" noChangeArrowheads="1"/>
          </p:cNvPicPr>
          <p:nvPr/>
        </p:nvPicPr>
        <p:blipFill>
          <a:blip r:embed="rId3" cstate="print"/>
          <a:srcRect/>
          <a:stretch>
            <a:fillRect/>
          </a:stretch>
        </p:blipFill>
        <p:spPr bwMode="auto">
          <a:xfrm>
            <a:off x="6324601" y="3657600"/>
            <a:ext cx="3662419" cy="2895600"/>
          </a:xfrm>
          <a:prstGeom prst="rect">
            <a:avLst/>
          </a:prstGeom>
          <a:noFill/>
        </p:spPr>
      </p:pic>
      <p:sp>
        <p:nvSpPr>
          <p:cNvPr id="4" name="TextBox 3"/>
          <p:cNvSpPr txBox="1"/>
          <p:nvPr/>
        </p:nvSpPr>
        <p:spPr>
          <a:xfrm>
            <a:off x="4724400" y="4495801"/>
            <a:ext cx="1447800" cy="1200329"/>
          </a:xfrm>
          <a:prstGeom prst="rect">
            <a:avLst/>
          </a:prstGeom>
          <a:noFill/>
        </p:spPr>
        <p:txBody>
          <a:bodyPr wrap="square" rtlCol="0">
            <a:spAutoFit/>
          </a:bodyPr>
          <a:lstStyle/>
          <a:p>
            <a:r>
              <a:rPr lang="en-US" dirty="0"/>
              <a:t>1898 First Presidency of Quorum of the Twelve</a:t>
            </a:r>
          </a:p>
        </p:txBody>
      </p:sp>
    </p:spTree>
    <p:extLst>
      <p:ext uri="{BB962C8B-B14F-4D97-AF65-F5344CB8AC3E}">
        <p14:creationId xmlns:p14="http://schemas.microsoft.com/office/powerpoint/2010/main" val="429093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17694"/>
            <a:ext cx="4343400" cy="6740307"/>
          </a:xfrm>
          <a:prstGeom prst="rect">
            <a:avLst/>
          </a:prstGeom>
        </p:spPr>
        <p:txBody>
          <a:bodyPr wrap="square">
            <a:spAutoFit/>
          </a:bodyPr>
          <a:lstStyle/>
          <a:p>
            <a:r>
              <a:rPr lang="en-US" sz="900" b="1" dirty="0"/>
              <a:t>LETTER I.</a:t>
            </a:r>
            <a:br>
              <a:rPr lang="en-US" sz="900" dirty="0"/>
            </a:br>
            <a:r>
              <a:rPr lang="en-US" sz="900" dirty="0"/>
              <a:t>NELSON, Portage Co. Sept. 1831.</a:t>
            </a:r>
            <a:br>
              <a:rPr lang="en-US" sz="900" dirty="0"/>
            </a:br>
            <a:r>
              <a:rPr lang="en-US" sz="900" dirty="0"/>
              <a:t>Rev. Ira Eddy ---</a:t>
            </a:r>
            <a:br>
              <a:rPr lang="en-US" sz="900" dirty="0"/>
            </a:br>
            <a:r>
              <a:rPr lang="en-US" sz="900" dirty="0" err="1"/>
              <a:t>Dea</a:t>
            </a:r>
            <a:r>
              <a:rPr lang="en-US" sz="900" dirty="0"/>
              <a:t> r Sir: I received yours of the 2d inst. and heartily thank you for</a:t>
            </a:r>
            <a:br>
              <a:rPr lang="en-US" sz="900" dirty="0"/>
            </a:br>
            <a:r>
              <a:rPr lang="en-US" sz="900" dirty="0"/>
              <a:t>the favor. It revives afresh in my recollection the scenes of past</a:t>
            </a:r>
            <a:br>
              <a:rPr lang="en-US" sz="900" dirty="0"/>
            </a:br>
            <a:r>
              <a:rPr lang="en-US" sz="900" dirty="0"/>
              <a:t>years, upon the remembrance of which, I dwell with a mixture of</a:t>
            </a:r>
            <a:br>
              <a:rPr lang="en-US" sz="900" dirty="0"/>
            </a:br>
            <a:r>
              <a:rPr lang="en-US" sz="900" dirty="0"/>
              <a:t>pleasurable and painful sensations. I arrived at my home on the 1sr</a:t>
            </a:r>
            <a:br>
              <a:rPr lang="en-US" sz="900" dirty="0"/>
            </a:br>
            <a:r>
              <a:rPr lang="en-US" sz="900" dirty="0"/>
              <a:t>of the present month, having finished my tour to the west; since</a:t>
            </a:r>
            <a:br>
              <a:rPr lang="en-US" sz="900" dirty="0"/>
            </a:br>
            <a:r>
              <a:rPr lang="en-US" sz="900" dirty="0"/>
              <a:t>which time the scenes and events in the history of my life, for the</a:t>
            </a:r>
            <a:br>
              <a:rPr lang="en-US" sz="900" dirty="0"/>
            </a:br>
            <a:r>
              <a:rPr lang="en-US" sz="900" dirty="0"/>
              <a:t>last few months, have passed in review before my mind.</a:t>
            </a:r>
            <a:br>
              <a:rPr lang="en-US" sz="900" dirty="0"/>
            </a:br>
            <a:r>
              <a:rPr lang="en-US" sz="900" dirty="0"/>
              <a:t>You are not, it is probable, ignorant of the designs of my most</a:t>
            </a:r>
            <a:br>
              <a:rPr lang="en-US" sz="900" dirty="0"/>
            </a:br>
            <a:r>
              <a:rPr lang="en-US" sz="900" dirty="0"/>
              <a:t>singular and romantic undertaking: sufficient to say, it was for the</a:t>
            </a:r>
            <a:br>
              <a:rPr lang="en-US" sz="900" dirty="0"/>
            </a:br>
            <a:r>
              <a:rPr lang="en-US" sz="900" dirty="0"/>
              <a:t>purpose of exploring the promised land -- laying the foundation of</a:t>
            </a:r>
            <a:br>
              <a:rPr lang="en-US" sz="900" dirty="0"/>
            </a:br>
            <a:r>
              <a:rPr lang="en-US" sz="900" dirty="0"/>
              <a:t>the city of Zion, and placing the corner stone of the temple of</a:t>
            </a:r>
            <a:br>
              <a:rPr lang="en-US" sz="900" dirty="0"/>
            </a:br>
            <a:r>
              <a:rPr lang="en-US" sz="900" dirty="0"/>
              <a:t>God. A journey of one thousand miles to the west, has taught me</a:t>
            </a:r>
            <a:br>
              <a:rPr lang="en-US" sz="900" dirty="0"/>
            </a:br>
            <a:r>
              <a:rPr lang="en-US" sz="900" dirty="0"/>
              <a:t>far more abundantly, than I should have probably learned from any</a:t>
            </a:r>
            <a:br>
              <a:rPr lang="en-US" sz="900" dirty="0"/>
            </a:br>
            <a:r>
              <a:rPr lang="en-US" sz="900" dirty="0"/>
              <a:t>other source. It has taught me quite beyond my knowledge, the</a:t>
            </a:r>
            <a:br>
              <a:rPr lang="en-US" sz="900" dirty="0"/>
            </a:br>
            <a:r>
              <a:rPr lang="en-US" sz="900" dirty="0"/>
              <a:t>imbecility of human nature, and especially my own weakness. It</a:t>
            </a:r>
            <a:br>
              <a:rPr lang="en-US" sz="900" dirty="0"/>
            </a:br>
            <a:r>
              <a:rPr lang="en-US" sz="900" dirty="0"/>
              <a:t>has unfolded in its proper character, a delusion to which I had</a:t>
            </a:r>
            <a:br>
              <a:rPr lang="en-US" sz="900" dirty="0"/>
            </a:br>
            <a:r>
              <a:rPr lang="en-US" sz="900" dirty="0"/>
              <a:t>fallen a victim, and taught me the humiliating truth, that I was</a:t>
            </a:r>
            <a:br>
              <a:rPr lang="en-US" sz="900" dirty="0"/>
            </a:br>
            <a:r>
              <a:rPr lang="en-US" sz="900" dirty="0"/>
              <a:t>exerting the powers of both my mind and body, and sacrificing my</a:t>
            </a:r>
            <a:br>
              <a:rPr lang="en-US" sz="900" dirty="0"/>
            </a:br>
            <a:r>
              <a:rPr lang="en-US" sz="900" dirty="0"/>
              <a:t>time and property, to build up a system of delusion, almost</a:t>
            </a:r>
            <a:br>
              <a:rPr lang="en-US" sz="900" dirty="0"/>
            </a:br>
            <a:r>
              <a:rPr lang="en-US" sz="900" dirty="0"/>
              <a:t>unparalleled in the annals of the world.</a:t>
            </a:r>
            <a:br>
              <a:rPr lang="en-US" sz="900" dirty="0"/>
            </a:br>
            <a:r>
              <a:rPr lang="en-US" sz="900" dirty="0"/>
              <a:t>If God be a God of consistency and wisdom I now know Mormonism</a:t>
            </a:r>
            <a:br>
              <a:rPr lang="en-US" sz="900" dirty="0"/>
            </a:br>
            <a:r>
              <a:rPr lang="en-US" sz="900" dirty="0"/>
              <a:t>to be a delusion; and this knowledge is built upon the testimony of</a:t>
            </a:r>
            <a:br>
              <a:rPr lang="en-US" sz="900" dirty="0"/>
            </a:br>
            <a:r>
              <a:rPr lang="en-US" sz="900" dirty="0"/>
              <a:t>my senses. In proclaiming it, I am aware I proclaim my own</a:t>
            </a:r>
            <a:br>
              <a:rPr lang="en-US" sz="900" dirty="0"/>
            </a:br>
            <a:r>
              <a:rPr lang="en-US" sz="900" dirty="0"/>
              <a:t>misfortune -- but in doing it, I remove a burden from my mind, and</a:t>
            </a:r>
            <a:br>
              <a:rPr lang="en-US" sz="900" dirty="0"/>
            </a:br>
            <a:r>
              <a:rPr lang="en-US" sz="900" dirty="0"/>
              <a:t>discharge a duty as humbling to myself, as it may be profitable to</a:t>
            </a:r>
            <a:br>
              <a:rPr lang="en-US" sz="900" dirty="0"/>
            </a:br>
            <a:r>
              <a:rPr lang="en-US" sz="900" dirty="0"/>
              <a:t>others. You had heard the story of my wanderings, and "was</a:t>
            </a:r>
            <a:br>
              <a:rPr lang="en-US" sz="900" dirty="0"/>
            </a:br>
            <a:r>
              <a:rPr lang="en-US" sz="900" dirty="0"/>
              <a:t>induced to believe that I had been visited with a species of mental</a:t>
            </a:r>
            <a:br>
              <a:rPr lang="en-US" sz="900" dirty="0"/>
            </a:br>
            <a:r>
              <a:rPr lang="en-US" sz="900" dirty="0"/>
              <a:t>derangement," and therefore, you "had given me up, as one</a:t>
            </a:r>
            <a:br>
              <a:rPr lang="en-US" sz="900" dirty="0"/>
            </a:br>
            <a:r>
              <a:rPr lang="en-US" sz="900" dirty="0"/>
              <a:t>among those friends of early association, who in the lapse of time,</a:t>
            </a:r>
            <a:br>
              <a:rPr lang="en-US" sz="900" dirty="0"/>
            </a:br>
            <a:r>
              <a:rPr lang="en-US" sz="900" dirty="0"/>
              <a:t>would be as though they had not existed." You had concluded that</a:t>
            </a:r>
            <a:br>
              <a:rPr lang="en-US" sz="900" dirty="0"/>
            </a:br>
            <a:r>
              <a:rPr lang="en-US" sz="900" dirty="0"/>
              <a:t>the magic charm of delusion and falsehood, had so wrapped its</a:t>
            </a:r>
            <a:br>
              <a:rPr lang="en-US" sz="900" dirty="0"/>
            </a:br>
            <a:r>
              <a:rPr lang="en-US" sz="900" dirty="0"/>
              <a:t>sable mantle around me, as to exclude the light of truth and</a:t>
            </a:r>
            <a:br>
              <a:rPr lang="en-US" sz="900" dirty="0"/>
            </a:br>
            <a:r>
              <a:rPr lang="en-US" sz="900" dirty="0"/>
              <a:t>secure me a devoted slave. But thanks be to God! the spell is</a:t>
            </a:r>
            <a:br>
              <a:rPr lang="en-US" sz="900" dirty="0"/>
            </a:br>
            <a:r>
              <a:rPr lang="en-US" sz="900" dirty="0"/>
              <a:t>dissipated, and the "captive exile </a:t>
            </a:r>
            <a:r>
              <a:rPr lang="en-US" sz="900" dirty="0" err="1"/>
              <a:t>hasteneth</a:t>
            </a:r>
            <a:r>
              <a:rPr lang="en-US" sz="900" dirty="0"/>
              <a:t> that he may be</a:t>
            </a:r>
            <a:br>
              <a:rPr lang="en-US" sz="900" dirty="0"/>
            </a:br>
            <a:r>
              <a:rPr lang="en-US" sz="900" dirty="0"/>
              <a:t>loosed, and not die in the pit." When I embraced Mormonism, I</a:t>
            </a:r>
            <a:br>
              <a:rPr lang="en-US" sz="900" dirty="0"/>
            </a:br>
            <a:r>
              <a:rPr lang="en-US" sz="900" dirty="0"/>
              <a:t>conscientiously believed it to be of God. The impressions of my</a:t>
            </a:r>
            <a:br>
              <a:rPr lang="en-US" sz="900" dirty="0"/>
            </a:br>
            <a:r>
              <a:rPr lang="en-US" sz="900" dirty="0"/>
              <a:t>mind were deep and powerful, and my feelings were excited to a</a:t>
            </a:r>
            <a:br>
              <a:rPr lang="en-US" sz="900" dirty="0"/>
            </a:br>
            <a:r>
              <a:rPr lang="en-US" sz="900" dirty="0"/>
              <a:t>degree to which I had been a stranger. Like a ghost, it haunted me</a:t>
            </a:r>
            <a:br>
              <a:rPr lang="en-US" sz="900" dirty="0"/>
            </a:br>
            <a:r>
              <a:rPr lang="en-US" sz="900" dirty="0"/>
              <a:t>by night and by day, until I was mysteriously hurried, as it were,</a:t>
            </a:r>
            <a:br>
              <a:rPr lang="en-US" sz="900" dirty="0"/>
            </a:br>
            <a:r>
              <a:rPr lang="en-US" sz="900" dirty="0"/>
              <a:t>by a kind of necessity, into the vortex of delusion. -- At times I</a:t>
            </a:r>
            <a:br>
              <a:rPr lang="en-US" sz="900" dirty="0"/>
            </a:br>
            <a:r>
              <a:rPr lang="en-US" sz="900" dirty="0"/>
              <a:t>was much elated; but generally, things in prospect were the</a:t>
            </a:r>
            <a:br>
              <a:rPr lang="en-US" sz="900" dirty="0"/>
            </a:br>
            <a:r>
              <a:rPr lang="en-US" sz="900" dirty="0"/>
              <a:t>greatest stimulants to action. On our arrival in the western part of</a:t>
            </a:r>
            <a:br>
              <a:rPr lang="en-US" sz="900" dirty="0"/>
            </a:br>
            <a:r>
              <a:rPr lang="en-US" sz="900" dirty="0"/>
              <a:t>the State of Missouri the place of our destination, we discovered that </a:t>
            </a:r>
          </a:p>
          <a:p>
            <a:r>
              <a:rPr lang="en-US" sz="900" dirty="0"/>
              <a:t>prophecy and vision had failed, or rather had proved false. --</a:t>
            </a:r>
          </a:p>
        </p:txBody>
      </p:sp>
      <p:sp>
        <p:nvSpPr>
          <p:cNvPr id="4" name="Rectangle 3"/>
          <p:cNvSpPr/>
          <p:nvPr/>
        </p:nvSpPr>
        <p:spPr>
          <a:xfrm>
            <a:off x="4867835" y="152401"/>
            <a:ext cx="3276600" cy="6601807"/>
          </a:xfrm>
          <a:prstGeom prst="rect">
            <a:avLst/>
          </a:prstGeom>
        </p:spPr>
        <p:txBody>
          <a:bodyPr wrap="square">
            <a:spAutoFit/>
          </a:bodyPr>
          <a:lstStyle/>
          <a:p>
            <a:r>
              <a:rPr lang="en-US" sz="900" dirty="0"/>
              <a:t>The fact was so notorious, and the evidence so clear, that no one could mistake it -- so much so, that Mr. Rigdon himself said that "Joseph's vision was a bad thing." This was glossed over, apparently, to the satisfaction of most persons present; but not fully to my own. It excited a suspicion that some things were not right, and prepared my mind for the investigation of a variety of circumstances, which occurred during my residence there, and indeed, to review the whole subject, from its commencement to that time. My opportunities for a thorough investigation, were far greater than they could have been, had I remained at home; and therefore, I do not regret that I made the journey, though I sincerely regret the cause of it. Since my return, I have had several interviews with Messrs. Smith, Rigdon and Cowdery, and the various shifts and turns, to which they resorted in order to obviate objectors and difficulties, produced in my mind additional evidence, that there was nothing else than a deeply laid plan of craft and deception.</a:t>
            </a:r>
            <a:br>
              <a:rPr lang="en-US" sz="900" dirty="0"/>
            </a:br>
            <a:r>
              <a:rPr lang="en-US" sz="900" dirty="0"/>
              <a:t>The relation in which Smith stands to the church, is that of a</a:t>
            </a:r>
            <a:br>
              <a:rPr lang="en-US" sz="900" dirty="0"/>
            </a:br>
            <a:r>
              <a:rPr lang="en-US" sz="900" dirty="0"/>
              <a:t>Prophet, Seer, Revealer, and Translator; and when he speaks by</a:t>
            </a:r>
            <a:br>
              <a:rPr lang="en-US" sz="900" dirty="0"/>
            </a:br>
            <a:r>
              <a:rPr lang="en-US" sz="900" dirty="0"/>
              <a:t>the Spirit, or says he knows a thing by the communication of the</a:t>
            </a:r>
            <a:br>
              <a:rPr lang="en-US" sz="900" dirty="0"/>
            </a:br>
            <a:r>
              <a:rPr lang="en-US" sz="900" dirty="0"/>
              <a:t>Spirit, it is received as coming directly from the mouth of the Lord.</a:t>
            </a:r>
            <a:br>
              <a:rPr lang="en-US" sz="900" dirty="0"/>
            </a:br>
            <a:r>
              <a:rPr lang="en-US" sz="900" dirty="0"/>
              <a:t>When he says he knows a thing to be so, thus it must stand</a:t>
            </a:r>
            <a:br>
              <a:rPr lang="en-US" sz="900" dirty="0"/>
            </a:br>
            <a:r>
              <a:rPr lang="en-US" sz="900" dirty="0"/>
              <a:t>without controversy. A question is agitated between two Elders of</a:t>
            </a:r>
            <a:br>
              <a:rPr lang="en-US" sz="900" dirty="0"/>
            </a:br>
            <a:r>
              <a:rPr lang="en-US" sz="900" dirty="0"/>
              <a:t>the church -- whether or not a bucket of water will become</a:t>
            </a:r>
            <a:br>
              <a:rPr lang="en-US" sz="900" dirty="0"/>
            </a:br>
            <a:r>
              <a:rPr lang="en-US" sz="900" dirty="0"/>
              <a:t>heavier by putting a living fish in it. Much is said by each of the</a:t>
            </a:r>
            <a:br>
              <a:rPr lang="en-US" sz="900" dirty="0"/>
            </a:br>
            <a:r>
              <a:rPr lang="en-US" sz="900" dirty="0"/>
              <a:t>disputants; when at length, Smith decides in the negative, by</a:t>
            </a:r>
            <a:br>
              <a:rPr lang="en-US" sz="900" dirty="0"/>
            </a:br>
            <a:r>
              <a:rPr lang="en-US" sz="900" dirty="0"/>
              <a:t>saying -- "I know by the spirit, that it will be no heavier." Any</a:t>
            </a:r>
            <a:br>
              <a:rPr lang="en-US" sz="900" dirty="0"/>
            </a:br>
            <a:r>
              <a:rPr lang="en-US" sz="900" dirty="0"/>
              <a:t>person who chooses, may easily ascertain by actual experiment,</a:t>
            </a:r>
            <a:br>
              <a:rPr lang="en-US" sz="900" dirty="0"/>
            </a:br>
            <a:r>
              <a:rPr lang="en-US" sz="900" dirty="0"/>
              <a:t>whether the Prophet was influenced in this decision by a true or</a:t>
            </a:r>
            <a:br>
              <a:rPr lang="en-US" sz="900" dirty="0"/>
            </a:br>
            <a:r>
              <a:rPr lang="en-US" sz="900" dirty="0"/>
              <a:t>false spirit.</a:t>
            </a:r>
          </a:p>
          <a:p>
            <a:r>
              <a:rPr lang="en-US" sz="900" dirty="0"/>
              <a:t>It is not my design, at this time, to enter into particulars relative</a:t>
            </a:r>
            <a:br>
              <a:rPr lang="en-US" sz="900" dirty="0"/>
            </a:br>
            <a:r>
              <a:rPr lang="en-US" sz="900" dirty="0"/>
              <a:t>to the evidence upon which my renunciation of Mormonism is</a:t>
            </a:r>
            <a:br>
              <a:rPr lang="en-US" sz="900" dirty="0"/>
            </a:br>
            <a:r>
              <a:rPr lang="en-US" sz="900" dirty="0"/>
              <a:t>founded. This evidence is derived from various sources, and is</a:t>
            </a:r>
            <a:br>
              <a:rPr lang="en-US" sz="900" dirty="0"/>
            </a:br>
            <a:r>
              <a:rPr lang="en-US" sz="900" dirty="0"/>
              <a:t>clear and full, and the conviction which it produces, at least on my</a:t>
            </a:r>
            <a:br>
              <a:rPr lang="en-US" sz="900" dirty="0"/>
            </a:br>
            <a:r>
              <a:rPr lang="en-US" sz="900" dirty="0"/>
              <a:t>mind, is irresistible. You are not aware of the nature of this</a:t>
            </a:r>
            <a:br>
              <a:rPr lang="en-US" sz="900" dirty="0"/>
            </a:br>
            <a:r>
              <a:rPr lang="en-US" sz="900" dirty="0"/>
              <a:t>deception, and the spirit that uniformly attends it; nor can you</a:t>
            </a:r>
            <a:br>
              <a:rPr lang="en-US" sz="900" dirty="0"/>
            </a:br>
            <a:r>
              <a:rPr lang="en-US" sz="900" dirty="0"/>
              <a:t>e </a:t>
            </a:r>
            <a:r>
              <a:rPr lang="en-US" sz="900" dirty="0" err="1"/>
              <a:t>ver</a:t>
            </a:r>
            <a:r>
              <a:rPr lang="en-US" sz="900" dirty="0"/>
              <a:t> know it, unless you yield to its influence, and by experience</a:t>
            </a:r>
            <a:br>
              <a:rPr lang="en-US" sz="900" dirty="0"/>
            </a:br>
            <a:r>
              <a:rPr lang="en-US" sz="900" dirty="0"/>
              <a:t>learn what it is to fall under its power: "from which my earnest</a:t>
            </a:r>
            <a:br>
              <a:rPr lang="en-US" sz="900" dirty="0"/>
            </a:br>
            <a:r>
              <a:rPr lang="en-US" sz="900" dirty="0"/>
              <a:t>prayer is, that you may ever, ever escape." There probably never</a:t>
            </a:r>
            <a:br>
              <a:rPr lang="en-US" sz="900" dirty="0"/>
            </a:br>
            <a:r>
              <a:rPr lang="en-US" sz="900" dirty="0"/>
              <a:t>was a plan better suited to lead the sinner and the conscientious,</a:t>
            </a:r>
            <a:br>
              <a:rPr lang="en-US" sz="900" dirty="0"/>
            </a:br>
            <a:r>
              <a:rPr lang="en-US" sz="900" dirty="0"/>
              <a:t>when in an unguarded hour they listen to its fatal insinuations. The</a:t>
            </a:r>
            <a:br>
              <a:rPr lang="en-US" sz="900" dirty="0"/>
            </a:br>
            <a:r>
              <a:rPr lang="en-US" sz="900" dirty="0"/>
              <a:t>plan is so ingeniously contrived, having for its aim one principal</a:t>
            </a:r>
            <a:br>
              <a:rPr lang="en-US" sz="900" dirty="0"/>
            </a:br>
            <a:r>
              <a:rPr lang="en-US" sz="900" dirty="0"/>
              <a:t>point, </a:t>
            </a:r>
            <a:r>
              <a:rPr lang="en-US" sz="900" dirty="0" err="1"/>
              <a:t>viz</a:t>
            </a:r>
            <a:r>
              <a:rPr lang="en-US" sz="900" dirty="0"/>
              <a:t>: the establishment of a society in </a:t>
            </a:r>
            <a:r>
              <a:rPr lang="en-US" sz="900" dirty="0" err="1"/>
              <a:t>Mis</a:t>
            </a:r>
            <a:r>
              <a:rPr lang="en-US" sz="900" dirty="0"/>
              <a:t> </a:t>
            </a:r>
            <a:r>
              <a:rPr lang="en-US" sz="900" dirty="0" err="1"/>
              <a:t>souri</a:t>
            </a:r>
            <a:r>
              <a:rPr lang="en-US" sz="900" dirty="0"/>
              <a:t>, over which</a:t>
            </a:r>
            <a:br>
              <a:rPr lang="en-US" sz="900" dirty="0"/>
            </a:br>
            <a:r>
              <a:rPr lang="en-US" sz="900" dirty="0"/>
              <a:t>the contrivers of this delusive system, are to possess unlimited and despotic sway. </a:t>
            </a:r>
          </a:p>
        </p:txBody>
      </p:sp>
      <p:sp>
        <p:nvSpPr>
          <p:cNvPr id="5" name="Rectangle 4"/>
          <p:cNvSpPr/>
          <p:nvPr/>
        </p:nvSpPr>
        <p:spPr>
          <a:xfrm>
            <a:off x="8153400" y="228600"/>
            <a:ext cx="2514600" cy="6324808"/>
          </a:xfrm>
          <a:prstGeom prst="rect">
            <a:avLst/>
          </a:prstGeom>
        </p:spPr>
        <p:txBody>
          <a:bodyPr wrap="square">
            <a:spAutoFit/>
          </a:bodyPr>
          <a:lstStyle/>
          <a:p>
            <a:r>
              <a:rPr lang="en-US" sz="900" dirty="0"/>
              <a:t>To accomplish this, the Elders of the church, by commandment given in Missouri, and of which I was both an eye and an ear witness, are to go forth to preach Mormonism to every</a:t>
            </a:r>
            <a:br>
              <a:rPr lang="en-US" sz="900" dirty="0"/>
            </a:br>
            <a:r>
              <a:rPr lang="en-US" sz="900" dirty="0"/>
              <a:t>creature; and now, said Mr. Rigdon --"The Lord has set us our stint; no matter how soon we perform it -- for when this is done,</a:t>
            </a:r>
            <a:br>
              <a:rPr lang="en-US" sz="900" dirty="0"/>
            </a:br>
            <a:r>
              <a:rPr lang="en-US" sz="900" dirty="0"/>
              <a:t>he will make his second appearance." I do sincerely, and I trust in deep humility, return unfeigned gratitude to the God of infinite</a:t>
            </a:r>
            <a:br>
              <a:rPr lang="en-US" sz="900" dirty="0"/>
            </a:br>
            <a:r>
              <a:rPr lang="en-US" sz="900" dirty="0"/>
              <a:t>mercy, who, in condescension to my weakness, by a peculiar train of providences, brought me to the light, enabled me to see the</a:t>
            </a:r>
            <a:br>
              <a:rPr lang="en-US" sz="900" dirty="0"/>
            </a:br>
            <a:r>
              <a:rPr lang="en-US" sz="900" dirty="0"/>
              <a:t>hidden things of darkness, and delivered me from the snare of the fowler, and from the contagious pestilence which threatened my</a:t>
            </a:r>
            <a:br>
              <a:rPr lang="en-US" sz="900" dirty="0"/>
            </a:br>
            <a:r>
              <a:rPr lang="en-US" sz="900" dirty="0"/>
              <a:t>entire destruction. The scenes of the past few months, are so different from all others in my life, that they are in truth to me "as a dream when one </a:t>
            </a:r>
            <a:r>
              <a:rPr lang="en-US" sz="900" dirty="0" err="1"/>
              <a:t>awaketh</a:t>
            </a:r>
            <a:r>
              <a:rPr lang="en-US" sz="900" dirty="0"/>
              <a:t>." Had my fall affected only myself, my reflections would be far less painful than they now are. But to know -- that whatever influence</a:t>
            </a:r>
          </a:p>
          <a:p>
            <a:r>
              <a:rPr lang="en-US" sz="900" dirty="0"/>
              <a:t>I may have possessed, has been exerted to draw others into a</a:t>
            </a:r>
            <a:br>
              <a:rPr lang="en-US" sz="900" dirty="0"/>
            </a:br>
            <a:r>
              <a:rPr lang="en-US" sz="900" dirty="0"/>
              <a:t>delusion, from which they may not soon be extricated, is to me a</a:t>
            </a:r>
            <a:br>
              <a:rPr lang="en-US" sz="900" dirty="0"/>
            </a:br>
            <a:r>
              <a:rPr lang="en-US" sz="900" dirty="0"/>
              <a:t>source of sorrow and deep regret. They are at this moment the</a:t>
            </a:r>
            <a:br>
              <a:rPr lang="en-US" sz="900" dirty="0"/>
            </a:br>
            <a:r>
              <a:rPr lang="en-US" sz="900" dirty="0"/>
              <a:t>object of my greatest anxiety and commiseration. I crave their</a:t>
            </a:r>
            <a:br>
              <a:rPr lang="en-US" sz="900" dirty="0"/>
            </a:br>
            <a:r>
              <a:rPr lang="en-US" sz="900" dirty="0"/>
              <a:t>forgiveness, and assure them, that they will ever have an interest</a:t>
            </a:r>
            <a:br>
              <a:rPr lang="en-US" sz="900" dirty="0"/>
            </a:br>
            <a:r>
              <a:rPr lang="en-US" sz="900" dirty="0"/>
              <a:t>in my addresses to the throne of grace. It shall be my endeavor to</a:t>
            </a:r>
            <a:br>
              <a:rPr lang="en-US" sz="900" dirty="0"/>
            </a:br>
            <a:r>
              <a:rPr lang="en-US" sz="900" dirty="0"/>
              <a:t>undo, as far as possible, what I have done in this case, and also</a:t>
            </a:r>
            <a:br>
              <a:rPr lang="en-US" sz="900" dirty="0"/>
            </a:br>
            <a:r>
              <a:rPr lang="en-US" sz="900" dirty="0"/>
              <a:t>to prevent the spread of a delusion, pernicious in its influence, and</a:t>
            </a:r>
            <a:br>
              <a:rPr lang="en-US" sz="900" dirty="0"/>
            </a:br>
            <a:r>
              <a:rPr lang="en-US" sz="900" dirty="0"/>
              <a:t>destructive in its consequences to the body and the soul -- to the</a:t>
            </a:r>
            <a:br>
              <a:rPr lang="en-US" sz="900" dirty="0"/>
            </a:br>
            <a:r>
              <a:rPr lang="en-US" sz="900" dirty="0"/>
              <a:t>present and eternal interests of all men. I am, through restoring</a:t>
            </a:r>
            <a:br>
              <a:rPr lang="en-US" sz="900" dirty="0"/>
            </a:br>
            <a:r>
              <a:rPr lang="en-US" sz="900" dirty="0"/>
              <a:t>mercy and grace, as in former years, though unworthily, yet</a:t>
            </a:r>
            <a:br>
              <a:rPr lang="en-US" sz="900" dirty="0"/>
            </a:br>
            <a:r>
              <a:rPr lang="en-US" sz="900" dirty="0"/>
              <a:t>affectionately yours in Christ, EZRA BOOTH.</a:t>
            </a:r>
          </a:p>
        </p:txBody>
      </p:sp>
      <p:sp>
        <p:nvSpPr>
          <p:cNvPr id="6" name="Rectangle 5"/>
          <p:cNvSpPr/>
          <p:nvPr/>
        </p:nvSpPr>
        <p:spPr>
          <a:xfrm>
            <a:off x="5867400" y="6627168"/>
            <a:ext cx="4572000" cy="230832"/>
          </a:xfrm>
          <a:prstGeom prst="rect">
            <a:avLst/>
          </a:prstGeom>
        </p:spPr>
        <p:txBody>
          <a:bodyPr>
            <a:spAutoFit/>
          </a:bodyPr>
          <a:lstStyle/>
          <a:p>
            <a:r>
              <a:rPr lang="en-US" sz="900" dirty="0">
                <a:hlinkClick r:id="rId2"/>
              </a:rPr>
              <a:t>http://www.truthnet.org/Mormon/Mormonismunveiled/15_1831Ezrabooth.htm</a:t>
            </a:r>
            <a:endParaRPr lang="en-US" sz="900" dirty="0"/>
          </a:p>
        </p:txBody>
      </p:sp>
      <p:sp>
        <p:nvSpPr>
          <p:cNvPr id="7" name="TextBox 6"/>
          <p:cNvSpPr txBox="1"/>
          <p:nvPr/>
        </p:nvSpPr>
        <p:spPr>
          <a:xfrm>
            <a:off x="4572000" y="6596390"/>
            <a:ext cx="1524000" cy="261610"/>
          </a:xfrm>
          <a:prstGeom prst="rect">
            <a:avLst/>
          </a:prstGeom>
          <a:noFill/>
        </p:spPr>
        <p:txBody>
          <a:bodyPr wrap="square" rtlCol="0">
            <a:spAutoFit/>
          </a:bodyPr>
          <a:lstStyle/>
          <a:p>
            <a:r>
              <a:rPr lang="en-US" sz="1100" dirty="0"/>
              <a:t>To see more letters:</a:t>
            </a:r>
          </a:p>
        </p:txBody>
      </p:sp>
    </p:spTree>
    <p:extLst>
      <p:ext uri="{BB962C8B-B14F-4D97-AF65-F5344CB8AC3E}">
        <p14:creationId xmlns:p14="http://schemas.microsoft.com/office/powerpoint/2010/main" val="72938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6" y="167149"/>
            <a:ext cx="4572000" cy="6017032"/>
          </a:xfrm>
          <a:prstGeom prst="rect">
            <a:avLst/>
          </a:prstGeom>
          <a:ln>
            <a:solidFill>
              <a:schemeClr val="tx1"/>
            </a:solidFill>
          </a:ln>
        </p:spPr>
        <p:txBody>
          <a:bodyPr>
            <a:spAutoFit/>
          </a:bodyPr>
          <a:lstStyle/>
          <a:p>
            <a:pPr fontAlgn="base"/>
            <a:r>
              <a:rPr lang="en-US" sz="1100" b="1" dirty="0"/>
              <a:t>Apostasy in Kirtland</a:t>
            </a:r>
          </a:p>
          <a:p>
            <a:pPr fontAlgn="base"/>
            <a:r>
              <a:rPr lang="en-US" sz="1100" dirty="0"/>
              <a:t>In 1833, another former member caused great problems for the Church. Doctor </a:t>
            </a:r>
            <a:r>
              <a:rPr lang="en-US" sz="1100" dirty="0" err="1"/>
              <a:t>Philastus</a:t>
            </a:r>
            <a:r>
              <a:rPr lang="en-US" sz="1100" dirty="0"/>
              <a:t> </a:t>
            </a:r>
            <a:r>
              <a:rPr lang="en-US" sz="1100" dirty="0" err="1"/>
              <a:t>Hurlbut</a:t>
            </a:r>
            <a:r>
              <a:rPr lang="en-US" sz="1100" dirty="0"/>
              <a:t> had been an elder in the Church but was excommunicated for committing adultery while serving a mission. Although the Church leaders showed him mercy and allowed his membership to be restored, he again transgressed and was cut off a second time. </a:t>
            </a:r>
            <a:r>
              <a:rPr lang="en-US" sz="1100" dirty="0" err="1"/>
              <a:t>Hurlbut</a:t>
            </a:r>
            <a:r>
              <a:rPr lang="en-US" sz="1100" dirty="0"/>
              <a:t> then attempted to discredit the Church and Joseph Smith by collecting anti-Mormon affidavits and falsely claiming that the Book of Mormon was based on a manuscript written by Solomon Spaulding rather than translated by the power of God.</a:t>
            </a:r>
          </a:p>
          <a:p>
            <a:pPr fontAlgn="base"/>
            <a:r>
              <a:rPr lang="en-US" sz="1100" dirty="0" err="1"/>
              <a:t>Hurlbut</a:t>
            </a:r>
            <a:r>
              <a:rPr lang="en-US" sz="1100" dirty="0"/>
              <a:t> claimed that Sidney Rigdon had secretly obtained the Spaulding manuscript and had plagiarized it with Joseph Smith to create the Book of Mormon. However, this attempt to discredit the Book of Mormon was entirely unfounded. When the Spaulding manuscript was found, an examination could not find the alleged parallels to the Book of Mormon or even a resemblance between the two. Further, Sidney Rigdon did not even meet Joseph Smith until well after the publication of the Book of Mormon. Oliver Cowdery testified to the falsehood of </a:t>
            </a:r>
            <a:r>
              <a:rPr lang="en-US" sz="1100" dirty="0" err="1"/>
              <a:t>Hurlbut’s</a:t>
            </a:r>
            <a:r>
              <a:rPr lang="en-US" sz="1100" dirty="0"/>
              <a:t> accusations: “‘I … handled with my hands the gold plates from which [the Book of Mormon] was translated. I also beheld the interpreters. That book is true. Sidney Rigdon did not write it. Mr. Spaulding did not write it. I wrote it myself as it fell from the lips of the prophet.’ [Reuben Miller, journal, 1848–1849, Family and Church History Department Archives, 21 Oct. 1848; punctuation and spelling modernized.]” (as quoted in James E. Faust, “Some Great Thing,” </a:t>
            </a:r>
            <a:r>
              <a:rPr lang="en-US" sz="1100" i="1" dirty="0"/>
              <a:t>Ensign,</a:t>
            </a:r>
            <a:r>
              <a:rPr lang="en-US" sz="1100" dirty="0"/>
              <a:t> Nov. 2001, 47).</a:t>
            </a:r>
          </a:p>
          <a:p>
            <a:pPr fontAlgn="base"/>
            <a:r>
              <a:rPr lang="en-US" sz="1100" dirty="0"/>
              <a:t>Some Ohioans, worried that members of the Church would soon be so numerous that they would form a voting block and have political power, paid </a:t>
            </a:r>
            <a:r>
              <a:rPr lang="en-US" sz="1100" dirty="0" err="1"/>
              <a:t>Philastus</a:t>
            </a:r>
            <a:r>
              <a:rPr lang="en-US" sz="1100" dirty="0"/>
              <a:t> </a:t>
            </a:r>
            <a:r>
              <a:rPr lang="en-US" sz="1100" dirty="0" err="1"/>
              <a:t>Hurlbut</a:t>
            </a:r>
            <a:r>
              <a:rPr lang="en-US" sz="1100" dirty="0"/>
              <a:t> to defame Joseph Smith and the Book of Mormon. Joseph Smith lamented in a letter that the Church members were “suffering great persecution on account of one man by the name of Doctor </a:t>
            </a:r>
            <a:r>
              <a:rPr lang="en-US" sz="1100" dirty="0" err="1"/>
              <a:t>Hurlbut</a:t>
            </a:r>
            <a:r>
              <a:rPr lang="en-US" sz="1100" dirty="0"/>
              <a:t> who has been expelled from the church for lewd and adulterous conduct and to spite us he is lying in a wonderful manner and the people are running after him and giving him money to break down Mormonism which much endangers our lives at present” (“Letter to William W. Phelps and Others, 18 August 1833,” 3; see </a:t>
            </a:r>
            <a:r>
              <a:rPr lang="en-US" sz="1100" dirty="0">
                <a:hlinkClick r:id="rId2"/>
              </a:rPr>
              <a:t>josephsmithpapers.org </a:t>
            </a:r>
            <a:r>
              <a:rPr lang="en-US" sz="1100" dirty="0"/>
              <a:t>; spelling standardized).</a:t>
            </a:r>
          </a:p>
        </p:txBody>
      </p:sp>
    </p:spTree>
    <p:extLst>
      <p:ext uri="{BB962C8B-B14F-4D97-AF65-F5344CB8AC3E}">
        <p14:creationId xmlns:p14="http://schemas.microsoft.com/office/powerpoint/2010/main" val="163470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6180CC-3776-4080-B48D-B802F0FDB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angle 1"/>
          <p:cNvSpPr/>
          <p:nvPr/>
        </p:nvSpPr>
        <p:spPr>
          <a:xfrm>
            <a:off x="727802" y="1819908"/>
            <a:ext cx="4572000" cy="1938992"/>
          </a:xfrm>
          <a:prstGeom prst="rect">
            <a:avLst/>
          </a:prstGeom>
          <a:noFill/>
        </p:spPr>
        <p:txBody>
          <a:bodyPr>
            <a:spAutoFit/>
          </a:bodyPr>
          <a:lstStyle/>
          <a:p>
            <a:pPr fontAlgn="base"/>
            <a:r>
              <a:rPr lang="en-US" sz="2400" dirty="0"/>
              <a:t>Why are laws important?</a:t>
            </a:r>
          </a:p>
          <a:p>
            <a:pPr fontAlgn="base"/>
            <a:endParaRPr lang="en-US" sz="2400" dirty="0"/>
          </a:p>
          <a:p>
            <a:pPr fontAlgn="base"/>
            <a:endParaRPr lang="en-US" sz="2400" dirty="0"/>
          </a:p>
          <a:p>
            <a:pPr fontAlgn="base"/>
            <a:r>
              <a:rPr lang="en-US" sz="2400" dirty="0"/>
              <a:t>Why might laws be important in the Church?</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Laws</a:t>
            </a:r>
          </a:p>
        </p:txBody>
      </p:sp>
      <p:sp>
        <p:nvSpPr>
          <p:cNvPr id="7" name="Rectangle 6"/>
          <p:cNvSpPr/>
          <p:nvPr/>
        </p:nvSpPr>
        <p:spPr>
          <a:xfrm>
            <a:off x="2219245" y="4736231"/>
            <a:ext cx="4572000" cy="1569660"/>
          </a:xfrm>
          <a:prstGeom prst="rect">
            <a:avLst/>
          </a:prstGeom>
          <a:noFill/>
        </p:spPr>
        <p:txBody>
          <a:bodyPr>
            <a:spAutoFit/>
          </a:bodyPr>
          <a:lstStyle/>
          <a:p>
            <a:pPr fontAlgn="base"/>
            <a:r>
              <a:rPr lang="en-US" sz="2400" dirty="0"/>
              <a:t>Once the Saints arrived in Ohio, the Lord fulfilled His promise and gave a revelation referred to as the Law of the Church.</a:t>
            </a:r>
          </a:p>
        </p:txBody>
      </p:sp>
      <p:grpSp>
        <p:nvGrpSpPr>
          <p:cNvPr id="5" name="Group 5"/>
          <p:cNvGrpSpPr/>
          <p:nvPr/>
        </p:nvGrpSpPr>
        <p:grpSpPr>
          <a:xfrm>
            <a:off x="142567" y="5609303"/>
            <a:ext cx="1219200" cy="1066800"/>
            <a:chOff x="0" y="5791200"/>
            <a:chExt cx="1219200" cy="1066800"/>
          </a:xfrm>
        </p:grpSpPr>
        <p:grpSp>
          <p:nvGrpSpPr>
            <p:cNvPr id="6" name="Group 7"/>
            <p:cNvGrpSpPr/>
            <p:nvPr/>
          </p:nvGrpSpPr>
          <p:grpSpPr>
            <a:xfrm>
              <a:off x="0" y="5791200"/>
              <a:ext cx="1219200" cy="1066800"/>
              <a:chOff x="2801138" y="2971800"/>
              <a:chExt cx="1855208" cy="2624618"/>
            </a:xfrm>
          </p:grpSpPr>
          <p:sp>
            <p:nvSpPr>
              <p:cNvPr id="10" name="Snip Same Side Corner Rectangle 9"/>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9" name="Rectangle 8"/>
            <p:cNvSpPr/>
            <p:nvPr/>
          </p:nvSpPr>
          <p:spPr>
            <a:xfrm>
              <a:off x="0" y="6324600"/>
              <a:ext cx="1219200" cy="338554"/>
            </a:xfrm>
            <a:prstGeom prst="rect">
              <a:avLst/>
            </a:prstGeom>
          </p:spPr>
          <p:txBody>
            <a:bodyPr wrap="square">
              <a:spAutoFit/>
            </a:bodyPr>
            <a:lstStyle/>
            <a:p>
              <a:r>
                <a:rPr lang="en-US" sz="1600" dirty="0"/>
                <a:t>D&amp;C 41:1-3</a:t>
              </a:r>
            </a:p>
          </p:txBody>
        </p:sp>
      </p:grpSp>
      <p:pic>
        <p:nvPicPr>
          <p:cNvPr id="8" name="Picture 7">
            <a:extLst>
              <a:ext uri="{FF2B5EF4-FFF2-40B4-BE49-F238E27FC236}">
                <a16:creationId xmlns:a16="http://schemas.microsoft.com/office/drawing/2014/main" id="{1F4E88AB-9A89-45B3-99E0-2416D3490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135205"/>
            <a:ext cx="4748981" cy="3165987"/>
          </a:xfrm>
          <a:prstGeom prst="rect">
            <a:avLst/>
          </a:prstGeom>
        </p:spPr>
      </p:pic>
      <p:pic>
        <p:nvPicPr>
          <p:cNvPr id="19" name="Picture 18">
            <a:extLst>
              <a:ext uri="{FF2B5EF4-FFF2-40B4-BE49-F238E27FC236}">
                <a16:creationId xmlns:a16="http://schemas.microsoft.com/office/drawing/2014/main" id="{F4ABCBEF-F73B-4FE6-BEA4-6EFDDDBBE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698" y="4442649"/>
            <a:ext cx="2381582" cy="2010056"/>
          </a:xfrm>
          <a:prstGeom prst="rect">
            <a:avLst/>
          </a:prstGeom>
        </p:spPr>
      </p:pic>
    </p:spTree>
    <p:extLst>
      <p:ext uri="{BB962C8B-B14F-4D97-AF65-F5344CB8AC3E}">
        <p14:creationId xmlns:p14="http://schemas.microsoft.com/office/powerpoint/2010/main" val="31189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644A29D-0DCE-4039-905F-10D323706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Law of Consecration </a:t>
            </a:r>
          </a:p>
        </p:txBody>
      </p:sp>
      <p:sp>
        <p:nvSpPr>
          <p:cNvPr id="7" name="Rectangle 6"/>
          <p:cNvSpPr/>
          <p:nvPr/>
        </p:nvSpPr>
        <p:spPr>
          <a:xfrm>
            <a:off x="1905000" y="1219200"/>
            <a:ext cx="4876800" cy="923330"/>
          </a:xfrm>
          <a:prstGeom prst="rect">
            <a:avLst/>
          </a:prstGeom>
          <a:noFill/>
        </p:spPr>
        <p:txBody>
          <a:bodyPr wrap="square">
            <a:spAutoFit/>
          </a:bodyPr>
          <a:lstStyle/>
          <a:p>
            <a:pPr fontAlgn="base"/>
            <a:r>
              <a:rPr lang="en-US" dirty="0"/>
              <a:t>A little over a year after the Lord revealed the law of consecration, He commanded the leaders of the Church to establish the United Firm. </a:t>
            </a:r>
          </a:p>
        </p:txBody>
      </p:sp>
      <p:grpSp>
        <p:nvGrpSpPr>
          <p:cNvPr id="2" name="Group 13"/>
          <p:cNvGrpSpPr/>
          <p:nvPr/>
        </p:nvGrpSpPr>
        <p:grpSpPr>
          <a:xfrm>
            <a:off x="165106" y="5454403"/>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42:31-38</a:t>
              </a:r>
            </a:p>
          </p:txBody>
        </p:sp>
      </p:grpSp>
      <p:sp>
        <p:nvSpPr>
          <p:cNvPr id="15" name="Rectangle 14"/>
          <p:cNvSpPr/>
          <p:nvPr/>
        </p:nvSpPr>
        <p:spPr>
          <a:xfrm>
            <a:off x="5101132" y="3370418"/>
            <a:ext cx="4572000" cy="1477328"/>
          </a:xfrm>
          <a:prstGeom prst="rect">
            <a:avLst/>
          </a:prstGeom>
          <a:noFill/>
        </p:spPr>
        <p:txBody>
          <a:bodyPr>
            <a:spAutoFit/>
          </a:bodyPr>
          <a:lstStyle/>
          <a:p>
            <a:pPr fontAlgn="base"/>
            <a:r>
              <a:rPr lang="en-US" dirty="0"/>
              <a:t>One purpose of the United Firm, which was based on principles of the law of consecration, was to establish storehouses to assist with the temporal needs of Church members, especially those who were poor. </a:t>
            </a:r>
          </a:p>
        </p:txBody>
      </p:sp>
      <p:sp>
        <p:nvSpPr>
          <p:cNvPr id="16" name="Rectangle 15"/>
          <p:cNvSpPr/>
          <p:nvPr/>
        </p:nvSpPr>
        <p:spPr>
          <a:xfrm>
            <a:off x="2449379" y="4962816"/>
            <a:ext cx="5618205" cy="1754326"/>
          </a:xfrm>
          <a:prstGeom prst="rect">
            <a:avLst/>
          </a:prstGeom>
          <a:noFill/>
        </p:spPr>
        <p:txBody>
          <a:bodyPr wrap="square">
            <a:spAutoFit/>
          </a:bodyPr>
          <a:lstStyle/>
          <a:p>
            <a:pPr fontAlgn="base"/>
            <a:r>
              <a:rPr lang="en-US" dirty="0"/>
              <a:t>This was a blessing to the Saints at this time because many Church members who had relocated from New York to Ohio had to leave behind their homes and property. The United Firm also provided funds to finance various Church undertakings, such as missionary work and publishing efforts. </a:t>
            </a:r>
          </a:p>
        </p:txBody>
      </p:sp>
      <p:pic>
        <p:nvPicPr>
          <p:cNvPr id="8" name="Picture 7">
            <a:extLst>
              <a:ext uri="{FF2B5EF4-FFF2-40B4-BE49-F238E27FC236}">
                <a16:creationId xmlns:a16="http://schemas.microsoft.com/office/drawing/2014/main" id="{2DAD3A6C-3153-49F7-9EA3-BDE1BDB8F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9799"/>
            <a:ext cx="3048000" cy="2143125"/>
          </a:xfrm>
          <a:prstGeom prst="rect">
            <a:avLst/>
          </a:prstGeom>
        </p:spPr>
      </p:pic>
      <p:pic>
        <p:nvPicPr>
          <p:cNvPr id="19" name="Picture 18">
            <a:extLst>
              <a:ext uri="{FF2B5EF4-FFF2-40B4-BE49-F238E27FC236}">
                <a16:creationId xmlns:a16="http://schemas.microsoft.com/office/drawing/2014/main" id="{1A5432E7-AC20-4A42-B1A8-4DAF6F264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479" y="4805873"/>
            <a:ext cx="2572995" cy="1715330"/>
          </a:xfrm>
          <a:prstGeom prst="rect">
            <a:avLst/>
          </a:prstGeom>
        </p:spPr>
      </p:pic>
      <p:pic>
        <p:nvPicPr>
          <p:cNvPr id="21" name="Picture 20">
            <a:extLst>
              <a:ext uri="{FF2B5EF4-FFF2-40B4-BE49-F238E27FC236}">
                <a16:creationId xmlns:a16="http://schemas.microsoft.com/office/drawing/2014/main" id="{0732E38C-D13F-442A-AD5B-329B20E94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50" y="1119664"/>
            <a:ext cx="3314700" cy="2209800"/>
          </a:xfrm>
          <a:prstGeom prst="rect">
            <a:avLst/>
          </a:prstGeom>
        </p:spPr>
      </p:pic>
    </p:spTree>
    <p:extLst>
      <p:ext uri="{BB962C8B-B14F-4D97-AF65-F5344CB8AC3E}">
        <p14:creationId xmlns:p14="http://schemas.microsoft.com/office/powerpoint/2010/main" val="30009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08DCD5-9907-4389-BEB8-7AE669AB5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A “House” Built</a:t>
            </a:r>
          </a:p>
        </p:txBody>
      </p:sp>
      <p:sp>
        <p:nvSpPr>
          <p:cNvPr id="7" name="Rectangle 6"/>
          <p:cNvSpPr/>
          <p:nvPr/>
        </p:nvSpPr>
        <p:spPr>
          <a:xfrm>
            <a:off x="5589555" y="4582199"/>
            <a:ext cx="5874172" cy="1631216"/>
          </a:xfrm>
          <a:prstGeom prst="rect">
            <a:avLst/>
          </a:prstGeom>
          <a:noFill/>
        </p:spPr>
        <p:txBody>
          <a:bodyPr wrap="square">
            <a:spAutoFit/>
          </a:bodyPr>
          <a:lstStyle/>
          <a:p>
            <a:pPr fontAlgn="base"/>
            <a:r>
              <a:rPr lang="en-US" sz="2000" dirty="0"/>
              <a:t>The Kirtland Temple took about three years to build. After the temple was dedicated on March 27, 1836, the Lord began to fulfill His promise to endow the Saints with power and they experienced marvelous spiritual blessings. </a:t>
            </a:r>
          </a:p>
        </p:txBody>
      </p:sp>
      <p:grpSp>
        <p:nvGrpSpPr>
          <p:cNvPr id="2" name="Group 13"/>
          <p:cNvGrpSpPr/>
          <p:nvPr/>
        </p:nvGrpSpPr>
        <p:grpSpPr>
          <a:xfrm>
            <a:off x="210158" y="559163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pPr algn="ctr"/>
              <a:r>
                <a:rPr lang="en-US" sz="1400" dirty="0"/>
                <a:t>D&amp;C 41:7</a:t>
              </a:r>
            </a:p>
          </p:txBody>
        </p:sp>
      </p:grpSp>
      <p:sp>
        <p:nvSpPr>
          <p:cNvPr id="15" name="Rectangle 14"/>
          <p:cNvSpPr/>
          <p:nvPr/>
        </p:nvSpPr>
        <p:spPr>
          <a:xfrm>
            <a:off x="1179871" y="1219200"/>
            <a:ext cx="5297129" cy="1938992"/>
          </a:xfrm>
          <a:prstGeom prst="rect">
            <a:avLst/>
          </a:prstGeom>
          <a:noFill/>
        </p:spPr>
        <p:txBody>
          <a:bodyPr wrap="square">
            <a:spAutoFit/>
          </a:bodyPr>
          <a:lstStyle/>
          <a:p>
            <a:pPr fontAlgn="base"/>
            <a:r>
              <a:rPr lang="en-US" sz="2000" i="1" dirty="0"/>
              <a:t>“Organize yourselves; prepare every needful thing; and establish a house, even a house of prayer, a house of fasting, a house of faith, a house of learning, a house of glory, a house of order, a house of God;”</a:t>
            </a:r>
          </a:p>
          <a:p>
            <a:pPr fontAlgn="base"/>
            <a:r>
              <a:rPr lang="en-US" sz="2000" dirty="0"/>
              <a:t>D&amp;C 88:119</a:t>
            </a:r>
          </a:p>
        </p:txBody>
      </p:sp>
      <p:sp>
        <p:nvSpPr>
          <p:cNvPr id="3074" name="AutoShape 2" descr="data:image/jpeg;base64,/9j/4AAQSkZJRgABAQAAAQABAAD/2wCEAAkGBxQTEhUUExQVFRUWGBoaGBcYGBcYGxwdGBgYGBYcFhwYHSggGB4lIBgWITEhJSkrLi4uGB8zODMsNygtLisBCgoKBQUFDgUFDisZExkrKysrKysrKysrKysrKysrKysrKysrKysrKysrKysrKysrKysrKysrKysrKysrKysrK//AABEIAMsA+QMBIgACEQEDEQH/xAAbAAACAwEBAQAAAAAAAAAAAAAABgQFBwMCAf/EAEwQAAIBAgMEBQgDDQgBBAMAAAECEQADBBIhBSIxQQYTMlFhI1JTcYGRktEUQqEHFRYkMzRicnOTsbKzQ2N0gqLB0vA1JVTC4oPh8f/EABQBAQAAAAAAAAAAAAAAAAAAAAD/xAAUEQEAAAAAAAAAAAAAAAAAAAAA/9oADAMBAAIRAxEAPwDTdm9FcKbNsm3qUU8T5o8ak/grhfR/a3zqw2T+Qtfs0/lFS6CkHRPC+j/1N86PwVwvoz8TfOruigpPwVw3mH4m+dH4K4bzD8TfOruigo/wTwvoz8TfOvJ6IYT0X+pvnV9RQUX4IYT0Q97fOvn4IYT0Q97fOr6igovwQwnovtb50fghhPRfa3zq9ooKIdEMJ6Ie9vnXodE8J6Ee8/OruigpfwUwnoEqNszo7hWQk2LZIuXV4cluuo9wAHspjNVmwD5N/wBrePse6zr71YH20HL8F8J6C37qPwWwn/t7fuq4ooKb8FcH/wC3t+6j8FcJ6BPdVzRQUp6K4T0K/bXw9FMJ6Ee8/OroGvtBR/glhPRD3n50HolhPRfa3zq8ooKIdEcJ6L/U3zr7+CWE9EPe3zq8ooKQdFMJ6Ie8/OvQ6LYT0K/bVzRQUw6LYT0Fv3UDothP/b2/dVzRQLm2Oj+GTD3WWygZUYgxwIBI46Vnf0S35ifCvyrWNvCcNeH92/8AKazDqfV76DUdiGcPYP8AdW/5BU2oHR/81w/7G3/ItT6AooooCiiigKKKKAooooCiiigKKKKDjicQEHAknRVHEmCYHuPuqJgJtkI/1gpU97ZYdZ792fGTxg13twbrGZyqF9RJJb2mE9wr7tJSbT5RLBSV57y6r9oFBJorxauBlDKZBEgjXQ17oCiiigKKKKAooooCiiigKKKKAooooK7pEPxW/wDs3/lNZflPdWo7fP4te/Zt/A1mOvf9tBp3R781w/7G3/ItWFVvRk/ieG/YWv6a1ZUBRRRQFFFFAUUUUBRRRQFFFFAUUUUCjtTHLaxbWjmQOgK5WYAvcbiYOhlGH+Yd5NRcZ0msDLdV7uVcy5czSzBrbLAzQcyhgP1oMVG6WXANpWpOmW1AkaE3Xg6+o8P9qVcViFNho0OZQN5O4mdD4eug17YiRh7WgWUUkDvYAtrzkkmec1NqLss+RtfqJ/KKlUBRRRQFFFFAUUUUBRRRQFFFFAUUUUFft/8ANr37Nv4VmvVCtK2/+bXv1G/hWcQaDQuip/EsL/h7P9NataqeiP5jhP8AD2f6a1bUBRRRQFFFFAUUUUBRRRQFFFFAVF2nddLTNbAZ1EgNoDHH2xMeMVKrzc4H1UGfbXwN6/eOIzW9xNzV1BCXBlDAA82JJk+qo+P6LXAAmdCrJn+spkFFidY7Z11juNTej9xlwiLdJ6zqSGzMC2YsrCdeYmrzGYy2zKQQQLZXlxzWyB/pPuoDoxjrrZbT5D1dveKgjhce3biWMyLTk6CNKYqXOibHNeBB4hgZBENcvQBryyk/5vXTHQFFFFAUUUUBRRRQFFFFAUUUUBRRRQQNu/m939Q1n8VoG3/ze7+of4Vnk0D30PP4hg/8NZ/pLVvS90bY/erD9/0O3qNP7FeHdVX0PxT3ri9aSxS0eWUHM5G+AYZh1RhtDvGgdaK5fR180UfR180UHWiq5cIvXM2sFAMs7ogkyBwDbxk8wB3VMFhPNHuFB1r4agbWwqm0wErMCU0YSwBykcD41IbDKdMo9mn2jhQSBRXL6Mnmj3VDwGDUNdJk5rhO8SQN1RCA9ldJgcyTzoLGiuX0dfNHuqDtXDKer4r5VTu6TEmCR9XTUc4oLOvjVz+jr5o9wr42GQ/VX3CgoehF9nwqlonPcBgaaOR3+FX8x/8A320rbCxRsWzbFm6yh3IIKnQtMHWdJiPAVYHbp9Be+z50H3o/hst3EPPaMER3XsQ0z/n4eHjV7WaY/HXFutGZBccM07zCbjhVVp8mN0Egcc58TWl0BRRUc41MxSSWUAkBSYBmCYHOD7jQSKK4fSx3P8D/ACr59LHmv8D/ACoJFeXcDj4faYFRhjs2ltWYzBkFQPWW/wBpPhXHGYclZuNO8uiyq9oRwMsfEnjrAoLGiohW4g3T1igdk9r2MdDp50eLV6XGqTlhpHEZW+WvrFBJorl147m+FvlXz6QO5vhb5UHaiuGGxaOXCmSjZWEEQYDRr4MD7a70Fft/82u/qH+FZ7krQtvn8Xu/qms+k0Df0S12Xhf8Ja/orS50PJW8mV8rPbIyFZUgNddn0IMrKDiB5ThMQxdEBGy8L/hLX9IUp9EbDk2bqgFkDLlByyLxuGSWBEjqe7XMYjmDf0kxN63bVlcTnA3UIOsg/XM+qK89GsZeuWizOJJ+upnsjuYfwqFt63ee2qspUG7bGbrFaMzhZjIJ7R5156O2ryWjlUtvEZjdVeBjhkMe+glWcXeOPu2865VsW2EqSN5nkhZBB0EnMRoIA1Jr+kW1cRausFuEDKDuoY5DXeMcamJh7vXtdFo9ay5G8qOwuUr9TLxZuAnxqq2/gbjtcd5QpaDZc4YNDxBIUZdY91BcdKcbetYC5dDISqK0BSp4rwJZhPrU1123i76YfOHQGbfZRp3riDSX8e4zNRNr2Lr2OquWvJMbat5UdnrEBG7bBOncZrjtcXnw8NbIUBDPWrIgqwMdWJ1A00oJPRfHX7ouFn7LAb6GeE6AOAONdNgYy693FqXSLd/KJQn6iHSGEDnqSZJ1iAIex8Jesm6iA3IuRn6xU4Kp4FG766bNsXFa6yWjNxi1zy/1gWXmh+qF4R76CFe2piPpWQOcnW5dAcvE+M8RET8qtuk2Juotghl3sRbXRSOObjJOYaajTjoRxqgu4C4bzPqGGIROrzj6yBic+XTmezz8Ks9s2bzi0HtwFuhx5YdpVfKNLY5kcTHhQS+k+Mv27aMriS8HIrTHV3D5xnUDlXXo7ibz2ZZwTncbyEtAYgfXHd3VXbdw966LKOMivdChhcDxKvwARf4186PrfS1CqGAe4M3WhZi4wJKlGjhHHlQTuhl8tht7Ui7dX4XYToNPV3aSeNXjXR7v+/8AfVVFsDD5bJALLLsSoYNqdW1Ik6njVEdq4i/hzetXGslUvsVYW7k9TcKAaARIWfbQQ+kInGXX3jBRdcsLlg7kDMZ6zWedaeKyzbdoi/JnefidZHkl0jgZkagaDSa1MUH2ljadv/1LDgF1FyzdzhSVDdWV6vNBB0zvwOs6zAi+fFiSEGdhyHAfrNwHq4+BqvxmxVuuL90t1iKyoEZ0VQ0FgYIzklRJOkAaDWQ6XOrByg3GbXQPcPDjqG05D21EOEu9dbbrCikMGtHM6toCJJaZB7uPPuHrBXb4QZcPb1USeu1PrPV0X8ViM6eQtc+N7w/Z/wDZoO+C2sl2BbvWnkSMqkyNNRvajWqHaXSa8puKEskI8TmIJCvHZknlVd0W3WtNaAdzaEqTkGtuzJzDNMQvEDj4VZ7R2YSGY4dZZgW/Grkbza7uWBxPq40FpsTa9289xSLa5Ap3SXnMW46iOz9tdV2ql0hRdtMTwGU8tdN7iP8AaomCw9yyWa3h0DMACTiXckAkjtIfOPvpa2M8XrfVw1yTKNurqsne1/l91A0YDC3FQG4xvkkkvJU6k/VUwY0ED7I1n2bVpuHuzGfH63KI08ajYPE38oHU2v3p7zp+TrljOsYoHtogLoCyXmzasBG6i/xoOf3PZODV2JLu9zMx4tlc20LHmciIJ4mNdZplqr2fs76MmSyM1sEkIWJYSZbKzHUTrDcyde6dZxKtImGHFToR7Dy8eFBF2+fxe56v9xSDNP3SD83ueofxFZ/QOXQxZ2dhAeBw1oH92tVNvYC4eVEkL1YSSSpFy7kBZSSc6Bn1BAPWnTTS36F/+Pwf+HtfyLS/0/xdwXrVlHZBeFtSUUMw/GEAYSIAEn2lfGgu22EDxyd48nzHA9qhdhc5Sf2Z/wCXqqCOjGKHDamJGno8P4fof7Ur7Wx12xiBZbamLKgxcuBMLltk5coYG34693iTQOdvYEMWzKR5hTdB5sIacxAAOvBRXRtjLDSlshhBGV9RrM7/AA1pWTZ+OOLNj753+r6rOri3ZLZpGn5LLlynjMzp6423r97C3FT75Yu4dGuBUw4yIdJ1SZkrpI0PEaUDjithBlIARDpDKpzKRqGWWIkGOINA2CggC3agR9Rp0iPr0tbawGMt4U37G079wkIUz27QVs5AklLeYaGeHKoe13xFizaf75Yt7l0KUtKmHBMgM3G3IAmO/wAOJoHI7HGY7tqTBMo/d+08PsrnY2DlLHyZzHQFTCjzVhhAks2smWPDQVT7H2ZfxFtb1vamLKnk1vDgg8CGGSQRH++tL9+/i0fErd2hiAlplFrJbt57hLOCGzWso1UEFZ018KB7OxFg7lniCd1+1wB7fdlrljdgC4oAyIQZlUPqI1Y6MCQfA0u9HMPiMZazffLF23WBct5MOSpOsg9XqDrqAJjhXHpdgMbhbSvb2jiHYvBDW7MABXdju2jvbukwJ7qBm+8RJUl1Mag5F05SPYSPbQNgkcHXUyfJrxOpJ176V+jL3sUWQ7QxltxqAy2JZJ0YHqxB4acROhMaMLdGMRqfvniQfBbOn+jXjzoIOx8PiAkK6QHdQSGndZl+qwB7IA04QOUmVhujzdXK9QodSSBZaN7eafKa6sftr50DtH6MQC5K3biy4AZirAEmBHEa95E68Sw4cjqEIIIyKQeIjKDp7KBeXYVp7tgFmSbaXMoLBTBDMtoTABYS05jDCIkGmzHYXrLbJmKzzBYc51ykGO8AiRIqDs5962NI+jofHUgce7T7atS1BE2Q5NuGCgozIcui7jFQVH1QQAYkxMSYmphFLeC20DibmGTR1e4XLLp9Vxl3hOjCrrynnL8B/wCVBw+8tgcLS/b86iY7Z1hWtk21CgtOh5iB6zJAivW3NrHDWTduMDEKqqhlmMwqy/ExSdhekt7GYnDWnBsFWfrVCtrmHkzbeCrDdJPAiKBv+9luAEsIoGgzzoANN1TwjvIrxitlIqklbUCJOQxxHex8K7dJ9onDYS/fXjatMw0mCAYJE6jnE8qyHEtaxO7iExOIfcZmvFtCTMWwjAASAI048OVBrV3Y6g6W7JHcVYf6gxjlyNfWwNgAK9kKNMpksskQomZB5agDhrWadH+kIt4mytlsQiPfWy9pyXtaqTNvMSUIPPTsd2h1HbQH0e4dRCFtJnRc0aDUGIOmoJFAYLYtjIJtLPt7z41KtbKsqQVtqCNQe4+FU3RDE3buFtM1wScw7BM5XImWgn1xVzlu+kHwf/agm1X4qx1lxVJgW8ryO0TJgA8hume8HlXvLd9Ivwf/AGqs6NbcXEs8BgyW7OeRAlusO7qdKCf0g/N7nqH8wpAp92+fxe56h/MKQJoHXoV/4/Cf4e1/IKWunzkY3BxEE2wZ5D6Rbafeo99MvQn/AMfhP2Fv+QVWdL9ndY5uFo6i2jp4t1hMt6so7/HuINJase2fmfDOxBl2vBuE5gbik85Mrx7qvF23eGIRy5YABShfKmoaSwW3xG7HdPOZFBYL27LWxaNxjcYz1gUDrXYmd6YXOTovACgYOhSM+IsXpicCqZe6ChU8eMAcPfVe+JNzFY4ldUxBSdIIFsspM8dMvsLDgTMvoVjUF2zbJOdMNvLlfSCB3eqoaIGxGKYKxS5iPJmLihx1QUlCO0JIEiddKCQbPWbEuWiCo+kC2s70D6ZbUH3k6V52hcdr9vQFVwdmNQeJBMg+uvq4tU2W63MylcWshlYQBjUImRzAkcz41wxDhrykKxRMJZVnhwoMxlJUcdOHjQXf3PnIu4y3EKrWmjjvPbzOdNNZX3UpYvD5dsYlh/aFm0ga2wQJkw3a50z9Cb6272KLggXTb6uQ8PktBW6skb0Noe46UuYtxd2pdKyyjrFJAaMzKMimO/UAd4oL7om7rtN0ygI2GLNvAyy3yiE+pRE/OrH7qeGFzCINNLwbWD2LV5uHDlVXsK4Le0TchhbNgoXCuRn652VJI7RE6VK+6HtZOoCCSxu5QClxdblt1EEr/eLMTHhyCuss6Y7CMuhLsh3h2XVs3CZ7OgPzrTc//ZH/AHv+2sxdAl8FkKNhzcec4yObfWALLSQG1+qDpVoNrYrVwkNcJKLrcUIVQWmBG6AWVzwnj66C26DaWbg7sTf/AKp40t9EekbWsItq6ubI9xJVgz5RcOQBCAWGU6BZMAacBQ23Lmz7V4IUvxdZzLqCxd1LQB6yezwHtEHZnBzbtPluXWcAOwAN0s5AGcRqLnEcvVQaDsi9me1CnKcKhzcIk7oIMGTvctMpmNKuqQPuV4p7nXFy5CLbRAxnKoXNlGp0Gb7fCn+gRdnXsu2r1vLOdWfNPDKllSI5ySDNO8erhWfG7k20945hbyPbDwxUv5HcBAgtoRA7qavwgsazcAgwZkQdYB00O63HuPdQLX3Rbr/ScCgK5CcQ2pPaSzKHiAYkn1gVB2bhQMfh7m4GBZd2TIK3csyxiOXDjXXpnilu4nCFMzC0b4chW3S9rIgbSRLMqjvJAqLjm6u/ZkMCxOWQUnKGnW4Mo4jjQNXT9p2Zjf8AD3f5KTtnMwvudJy2J4+d+r4ipm38QWwl9crNNpxl63DtO6YBCiT7KSTavi6rC8oBtqGIf6ywoB8lxEzwPA60DBZX8Ys/422ToeMESNK1HaL+SufqNPwnwrENh2bofCm42ci8zOmdCZghWbOkaRxJMacNYfsbiAbbgq3Zbi+DPL1UHvox0owmEwqWLt7etZlO5c5OwBlVIEiOdPOHvB1VlIIYSD4HUeOup1rLMHlfCu4JgrfZZCjjdlZkZuHW/CPa77J2taXD2lLAFbVskQ2khYmRpxX3igv8/wD3T2UkfcxLF8UXyzFgQsxARiOPrNMbbYsyN86iQQrdk8GAjhvDXxFUn3O7RBvMVZc62mBIIkeUAIniIA4UDJt/83ueofzCkDNT/t783ueofzCkCgdehX/j8J+wt/yivW1gJuSSPJ29QJP5VogT3xXnoX/4/Cfsbf8AKK+bczeVKasLVvLPCRdJE0EK3s9gUOa5uZI8mn9nny/X/Tavi7IYLAZoBX6lviuaI8p+ka+/Sdoeit+9f+VR7u0cYrKhWyrv2Vm3J9Qz0HC1sC4uL64Zh5JU6yLRmIXJkZiBEKc3iRy1mWtjMMm824ABuJBAa22o6yDrbFQ/v1jPpH0fqx1nV9Z2RkiY7ebLm8OPOu+K2ri7UdYLKSYGYqJOv6dBx2v0da5YZMrvvK+WFSSrFgCwu955zwr2mwWFoWybhGVR2UJ3Sz+l11Y6HT3CPe0trY6zbNx7dvKsTG8dSFEANJ1I4V4G2MZ1S3ithbbAMCxjRhI58fCgkWtlMANX4k9lBxdXI0u6CVGnDj3mq/C9HWW9fcpcAfJvDJLR+iLvk44aHWZ5VPtYzHMJCYcgiQQwgjvBza1Es7fxLXLyFbSmxBdm3V3pO60w3AzHD26hL+9RHpNYjct6Rn1g3YHbP2Vw2js242VgrXGW5mAZLaDVRbOq3BwWeXH2VMwuMxlxQ6CyyngwOhjQ8+WoqPtbbGLw6B7iJBYLugsZMmdDw0OvtoJrYR4ACsQWDEFVYNqTrmvd5Jrth0uI7MqAZwugtIOzMRF7xPvquwu0sVcnJ1DQdYIMHx3vt93Oul19oD6tmOfD2fWoKa2t/F4TEW7YSXNwS0LBYA8QWgGQeBiecVTYTYW1VtKUXDqIUib0kRmKkk2Y4O1OHQJWGHfrAofrruaIic+97zJ9UVP2NjUu4O26EFcgGnIoMjg+plYH1UC39ym06i+LmUN5MnKSw7AXiQJ0UHhzp/pa6J7MWyxKlvKWbTvJHaOYbsDQacNaZaCpxWzutmGyFLjaxm4hT3jmAfZXFdgsCT13Hj5Mec7+d33DwqeuIysRlLF7jARHJAx4nwrubzeY3vX50FO3R95J64An+7/Z/pf3Yrjjej5e9ZdrilrZYpuMIJidA4zTw1mr83SOKH3r86Wds7b6xsPbw8OLzOpcb6DIASHKEwDwg8ZjnQdcXYRVg3kgjLIRiPrQM3WRO83OaXNqdKbCAlTcub6ZslsE71wzCm+G+u2oXgfVXq7i7N58Zir7i7h8IHTqgwKkgb6tqAQQF0OhL69lao36S4i91du3iMDZtOyBbFplJALDcJHMjzYjmKBx2XjLWIJa1cBaZIyDNo2Y7ovTxJ5VY3dnLcUr1i6qRBtsrapkOjOD2aznYl7EXMZZZzbPV4o2swUZyMskFoBI9Z7tK1LbSM1l8kZgJEg/VMkrzBgaETBigqcL0QTqGtq4VWDgQjGA5BMFn71HHuqa3R1iI67u+ofq5Ynf17Ir30W2o1/C27ptMpIOYQFghip0JmJFXAvN5h96/Ogox0dbTy2o/Qb9D+817C1ZbPw4tkWwZCWrSz3wbgmpBvt5h96/Oo+CxAuMXHBraEcPOud1B52+PIP/AJftdaQMtP8At38g3rT+otINA69DfzHC/sU/hSt90rGCzfsXDJC2nbLMBily2yrPAE8JPfTT0O/McL+xT+FKv3UVl7I01Rh6vKWyD49mgkbH+6JauOy4lbeEAWQ92/bIYzGVdRJ4zrSjiL4xZbFAszMSbThbgChC8AEDQAoZ79O7T5jdhFtDctsNWIcHjnKyIX9ItryHsqnvbPxFkbl2+LSScgu7pUGGCntiSzcaDQuj2MF/G4e6YJbCTmygNmDMrakTybThVRt6+uKxV/NmdbT9UIV4UqrZgMqkTM6+OldOguLDX8MoEFMOUZdQFOa40AjiII1FfLemJx2UMZxWuXv6oDu7gKCws403tk3AxztadbRLLPYu24lWEcCOX/6qtp4pbgw2HaWW3hrTsioxElFMkKsRB56aeMVM2H/4vFeOJcx/+W2TP/eNV9yRibEAt+I2wYPcjUDJ0AxgDYjDySLRVlBVlgOCTlzAGAR69Z1mlfpDfH07EWzot24NFUhiETOZKLJk+dwkd1XfQCfp2PzAjS1IPqaKoOkg/wDV9ASQ1z162F+zX7KC/wCgWKFrEthhIW5bNwAo6gFWKQuZRoQCfVA5VZ/dQ/MpESHESqtG66nQg8jVP0VbNtLMQw/F4GbX+0uc+XEaVa/dKug4Y2xrdJDBAGJI3xOmnf7jQL2ysWmDvWmkojuLbArchi4Yg7yjUZST3+qad8ZtsB2UQFVQc29MkO0ZQu7CpMnvFKFvCqy2wbZZhdLKWLZlIZVXtnWQ9wREj1TTJgtks1wpf6ycpYHMmoLERoSTo5G9PsmKCJ0Qxi9XcLOoIxGIneXlccTrx4aHupY6N37tlLtsOyZb10ALDLvEENBJUgyWAEdrU1FsbO6zF4xesuALiQigXr9pRJyExadRmJhiY4knwr70WtTbuyzPF+6uZ8txoUgAFrlzMYiNe7jQabsFpFsjnhrX/wAvnVzVJ0c7Fn/DWu7vPdV1QZ9st1G28UpO8zAgazAw1oGNIiY9pp+J0/76+VZnjMYbO27zhQxyHi2X+yseB7qacJ0rtksLq5IfLIYMurFcxbTSZ5aR3GgifdKx5TD27Skg4i8lo8eyxJYCBPLhzE0obHw6rtDBlNFLNKldJW0GBUssg7ySRzWr/wC6JjLd23hSjrcy4u2JVgRPrHAx9lLhvdXicIxDCHfgZJ8kkRm0oLq49tcHtJDlXPdvxwEkHU9xOorPdjbeQPauCxaBuWwVEiVNgkMTFri2h0101px2glt7uQC8bd0XzdVjxZ2tcOpKkcW499ZsbGRrWSzcYAX8w61h/asUyw54Ll00MzxoGboftsPisNIRRfxBvzmO7EWiplAD3zOmora7+IR8OzqQytbYjTiCupg/71hPQ2wBdsDLczpYcneZt7PZZWXLckRLCdOVO2wttkYQ2y10kdaFEJ2S7hBvSxEQPZ7KBq+54SNn2NBJDEwAsk3HnQCKZQdPlWHWNi2nwVy7LZwl5pF6+uquqghVuBRpcTlyPt1LZ217drDWRcuKGFhDBYZiMgiATJngO8igYE/7/H20ifcxKm7iyvA9VrBGoDzxAOkirPE9J2JIt24AAJLlRqSoAAUnk0zI7u+Kv7ljEnEExvBCI/zLH+n7aBv29+Qb9ZP6iUh0+be/IN+tb/qJSFQO3Q8fiOG/ZJ/CofSjZq3escqWazZzJqQAxZiDpxO5zkVJ6I5/oWHgLHVLzPd6qn3MO3lWYrvWwsDTs5zqSf0vsoEjy2vk31BB077nWn6vnV8a5clZtvIJIGgmbq3j9XXeCmtGiubWhIaASJg8xPGPXAoMfx2Hutj8M+VR1MbhLZyMl8boUCYzT2gdJ4VZNgmDXGXDXAzsXLJcZAx8mFMdYTIAca+rhArR3XWe64PtVVP8xqTNBk2LwTJbcLYu21Zg35Q5ATddmLqGOYkFORnKOdGGwjdWj9Rdk2hbFzrIMnrFGUlxAlrQC6arEamtVu/V/WH+9eUQMsESMxPfqrkg+wgH2UGZYPA3UDnqL4uPxcXSCY60LmIeT2rZE8Msaa1Aw+CZ8ZeuNh3cycgzzctb6AksWkykrukxMGOFbFUXD6Eeu7/Umgzhtm3NWXC4gP1WQMLkNMHWeskCYJExUjEhgzNftXLSMuXOqqxaUKlWDXJ7JeNTxPCtKio2IEtbE82P+gj/AOVBSC1kwgtlezBzTbVYW5mmc0DdFSMdtdLV5GcMCysiqMpZjIYhVUkmADwoxG0cyLZtoLt10GYMDkQMupukCP8AJMnwGtSdmbLFsm47G5eYb1w9wkgKOCjXlxoM+2JYu/ScZet23e3fxAcaKNO4zqJBif0u8RRsjYuIs22U2GZmuXLh0tHW45bnrwIrRtm6BR/dWv4N8qm0C/sq6LCWOtOWcOg79RqRp3Zh4VbYXH27miOCe7gY4TB1jxrhf2Yl5Leed1dIMcQsz7hXFejlmZ35GoOaOGoiBQL3SfZaBjiUt5rhuurMTrlFoggAsF/swB36aGqhbjF3P0doZtAbibu9qCc29+UTX1nkY0VbATq1BJ3jqxk9h+J516v27hYZXCjSRlnhmze+V+HxoMuxWHzQThgYggFrZgpkObiYPkb8RqM4A4qCXMMzYjD3OqFtLTy3lAzEtkQBQco0LJrOuvmmtL6m9DeVEnsnINNOffXG8GHW5mDEIGECNBcdlHsAAnwoETaOCzYkX0DEZGUywU5izMx0LaRb7xrHeJk3sNhzbQXsOHZVUapbcCMg0YuDHlByE6zqph46i/ljrhmgjMEHc+Ux36251g5ToJiu+NJyGO9eP6woELaCruratQAf7u2BIyALlZhHkteHZU/WEwOj2CTDW2Dq+bO7AplYZdbwnfXUFm+rx01OlaffDEbrBTrqRPIxp4GD7Kg4y1eFt/KgnqmHYHa1M+7SPbQZ3gMFdTCthtW0uJwSPKXDGvWGBqfZcLcADUlbEKwTDFJCwAUAUKoeDB10zQORJHGnxbF3rLhF1QpbslJ5W41nzVZfbPKpWJt3CRkcLoZkTrKwfYAwj9LwoEAI5LgWTJAVZKwCDbtyd7UZrbnjwcHhBpi6J4BLS2yqhTcw6M0TBIMnQnTtimGypHEzr7qgbPwoa1ZaWUi0o3TGhCkz7hQetv8A5Bv1rf8AUSkGnjbeH8i2++hTQkR+UXwpHoHnof8AmOG/ZJ/Cra4gIIPAiD7aXei+07SYHD5riSLSArmWZgCImpo6RWNR1i6fpL3sO/8AQPvHfQTb9gBSRnJAJAzvqY0HGodwtmbKjkBCRL3QSYBHEwJO7HHSjDdIbDkAOBIJ3iANMuhk6HeEDnB7q8r0jw5VSLg3wSAdDoQN4GCvHgY0nuoPi5oM23B6sXIz3D5TzJmJELXS/nXPCswDKE37moIGYne5E/ZXNOkWHLBesEmO4ATmAkzH1ftHfXq/t/DoSDcUwAdCCNQ50M6ncOneV76DrkYuwKtlUplbO+s9vn9Xv8fCuNtnkjqnA64rPWN2CubrO15xiPXUpNrWCJF61B/TX50Dadn01r40+dB6wyZlBIdTqCCz8jHM15ayBcVYaIYzL6GRGsxrLacftr7987PprXxr86DtOx6a18a/Og5YfO2WQVlJOtzRtNNSIA8ePLhXuzbMIWBzZJMM4ht3QSfX7q+nadj01r41+dH3zsemtfGvzoK/B2DbtE27IVi6SFLpIOQOxBMyozDXjkHfVubA/S+JvnXD752fTWvjT50ffSx6a1+8T50HnCWichKlSUGaGfQiIHHgJapJsDvb43+dck2laJgXbZJ4AOpPs1r4dp2PTWvjX50Eq2gAAHACB7K9AVD++ln01r40+dH30s+mtfGnzoJV20GieRkakd45es1AUODbDBjmLBmBuALAOX6xidONd/vpY9Na+NfnXkbTs+mtfGvzoI9p7jdVNt1zM4eXeVChsh484X4q+pZzFZRt9SLhLvpl7IgmSDmJAPKZ1rv99LPprXxp86+Dadn01r41+dBEt3HhZV9bJZjN3RxG7GbNzOkTp36V6a27SCrDctsN9+0WOcatGgC++jaW0UNpxbvWwxUxDpP+WW493jVVsHHpkfNdEZQId1WWCgNEmRJmT4zxmgv2t+UUb2Ugyc1zQysazEcdOPDxrhZtllthg28Dn1ugAxwgtMcdT3eIqtwWItDNAtqY54oNO6oAEkxoWE/ojv0+YnEIIyrYYBFTXEgbukg98a6845TQWKo4UEqcxQFiGuaNIkQGJMCTA4xXuwHLqrIwU2wxbO/bnVe13a0qbZ2cly/1os2LudVNwNi8ozgMphNVMKEg6a90sTCbZIGRDYtsdCfx64ynIVkMr7kNPCPVEaA84sMq3MqsSqyu9cMmDpAbXgPfUyxbyqoAgAAAa6QPGs+vbNQMpXC2UHZITFlJzFYLG2c2kHThqfCPJ2bbTO74bD3B2obFG4wAGoUtLGY4a+FA7dIPzd/DKfcymkCab8U9pMIbS3leFCrvIDGYZRCxwEDhypSigZ+jz3xhMP1Vmy69ShlrjISeYgW2EeM1I2k2JyElLdsLmYsl5gcoXQnyJnixgcMqnWYGb4XG3QihbtxQFEBXcAacgDArudoXvTXv3j/OgvhtR3zsLxDTmyDEXggEMSB+LAqBu7videE9UxjoFU3S1wOC4bEXidzXLu4cEqRMyFmAKXhj73pr37y5/wAqmLi7npbv7x/nQWH05sn5dp1yfjF/e3kG+fo8wApjQ9pvXV1sYYoLmt5LyPBzXb9wkQIYAGyCus8RrANKxxVyPyt394/zrhcxl30t394/zoH7EXMSVcPashMjZmW65YbjcFNsA6wOI7/CpeNa6GUW1kZbhJid4KOrHHSTPurLb2OuwR1t2DxHWP8AOuZx96Py1797c/5UGqK17M+gABGWQNfJSfZngew8orndxF+DltyYtESAJknrRE6ECInvrMbeOu+mvfvbn/KpVvGXZ/K3f3j/ADoNPwRc5+sAG+2TT6o0E/b7Irlba7IkaTd+qOTRa4cAV1+XCs/tXn9Jc+N/nXXrG89/jb50DxbN8ZcwQnJczQIGYFeqygmYIzc+XKu+Hdy5zLCdWhGkb5L5wdeQCaRz4mkDO3nv8b/OvOdp7b/G3zoHba+z2uMCgkwOL3FXR14qjgdk3Ne+J4VEubJuEdhREETcuzrnzdm5xnJGvDu5KudvPf43+dfesbz3+N/nQOOytmFHzMsESFh7hEELxDMRM5/s76n3TczwAMmUa882YSPVlms/zt57/G3zr4Xbz3+NvnQaDjmuArkUGc2bw3GK8/OAHtrwr3S5GWFDJHDUFZfnyOnfofCkEXG85/ib516Dt5z/ABN86B362+QIQA9W0zyuAjJz7Oh94rrhHult9QB1ak8DvmcwBnWI7uYpDNxvOf4m+dDXmgb7/E3zoHbEG/L5ANOzIEHVOGskxnmY1iO89bLXeshl3ZOoAiMzxOszHV8BzPsQmut57/G/zqHjMTcAMXLg9Vxx/vQMaXlcWgoughAp3MRlJCnKVKMFIkST86nbPcC7YTymYs9zMy3ApBttAGcnKQGAjTskgAUk4LE3AsdZcgcB1j/Opq3GLCXcxqJdjEyDEnTSgYcZnfEXFW+VMsQOuvLAy8wLeUQZ0BPD2VxNm8LZDXyAqBwRfvzFxkG8xt8IDRzB8Caqhebz3+JvnR1zec3vNBd7NW4t9Ue8xhtV6y+2vIb1sKRw0mNT7b1sOr3rqtJBS0eJHO8ORnlSOcS/nGvPXGZnU8TA5cP4n3mgdNq4JUsXCoIOSOLHQGeZ+2krNQ18njHuHypW+m3PO/hQ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515F1EC-AF7A-4B39-8F11-E547F5DD4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283" y="1163655"/>
            <a:ext cx="3520717" cy="2861281"/>
          </a:xfrm>
          <a:prstGeom prst="rect">
            <a:avLst/>
          </a:prstGeom>
        </p:spPr>
      </p:pic>
      <p:pic>
        <p:nvPicPr>
          <p:cNvPr id="18" name="Picture 17">
            <a:extLst>
              <a:ext uri="{FF2B5EF4-FFF2-40B4-BE49-F238E27FC236}">
                <a16:creationId xmlns:a16="http://schemas.microsoft.com/office/drawing/2014/main" id="{1A74C9A4-BA7C-46D4-9E5A-2B7605FAD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02" y="3500238"/>
            <a:ext cx="4067175" cy="1905000"/>
          </a:xfrm>
          <a:prstGeom prst="rect">
            <a:avLst/>
          </a:prstGeom>
        </p:spPr>
      </p:pic>
    </p:spTree>
    <p:extLst>
      <p:ext uri="{BB962C8B-B14F-4D97-AF65-F5344CB8AC3E}">
        <p14:creationId xmlns:p14="http://schemas.microsoft.com/office/powerpoint/2010/main" val="8130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C0A7FF-E389-40BD-B78D-707FFFEA6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Spiritual Blessings</a:t>
            </a:r>
          </a:p>
        </p:txBody>
      </p:sp>
      <p:sp>
        <p:nvSpPr>
          <p:cNvPr id="7" name="Rectangle 6"/>
          <p:cNvSpPr/>
          <p:nvPr/>
        </p:nvSpPr>
        <p:spPr>
          <a:xfrm>
            <a:off x="1752600" y="1219200"/>
            <a:ext cx="4876800" cy="923330"/>
          </a:xfrm>
          <a:prstGeom prst="rect">
            <a:avLst/>
          </a:prstGeom>
          <a:noFill/>
        </p:spPr>
        <p:txBody>
          <a:bodyPr wrap="square">
            <a:spAutoFit/>
          </a:bodyPr>
          <a:lstStyle/>
          <a:p>
            <a:pPr fontAlgn="base"/>
            <a:r>
              <a:rPr lang="en-US" dirty="0"/>
              <a:t>The Lord personally appeared to Joseph Smith and Oliver Cowdery in the Kirtland Temple and declared that He had “accepted this house” </a:t>
            </a:r>
          </a:p>
        </p:txBody>
      </p:sp>
      <p:sp>
        <p:nvSpPr>
          <p:cNvPr id="14" name="Rectangle 13"/>
          <p:cNvSpPr/>
          <p:nvPr/>
        </p:nvSpPr>
        <p:spPr>
          <a:xfrm>
            <a:off x="5766486" y="2466395"/>
            <a:ext cx="4572000" cy="1384995"/>
          </a:xfrm>
          <a:prstGeom prst="rect">
            <a:avLst/>
          </a:prstGeom>
          <a:noFill/>
        </p:spPr>
        <p:txBody>
          <a:bodyPr>
            <a:spAutoFit/>
          </a:bodyPr>
          <a:lstStyle/>
          <a:p>
            <a:pPr fontAlgn="base"/>
            <a:r>
              <a:rPr lang="en-US" i="1" dirty="0"/>
              <a:t>“For behold, I have accepted this house, and my name shall be here; and I will manifest myself to my people in mercy in this house.”</a:t>
            </a:r>
          </a:p>
          <a:p>
            <a:pPr fontAlgn="base"/>
            <a:r>
              <a:rPr lang="en-US" sz="1200" i="1" dirty="0"/>
              <a:t>D&amp;C 110:7</a:t>
            </a:r>
          </a:p>
        </p:txBody>
      </p:sp>
      <p:sp>
        <p:nvSpPr>
          <p:cNvPr id="16" name="Rectangle 15"/>
          <p:cNvSpPr/>
          <p:nvPr/>
        </p:nvSpPr>
        <p:spPr>
          <a:xfrm>
            <a:off x="685800" y="5149721"/>
            <a:ext cx="7010400" cy="1323439"/>
          </a:xfrm>
          <a:prstGeom prst="rect">
            <a:avLst/>
          </a:prstGeom>
          <a:noFill/>
        </p:spPr>
        <p:txBody>
          <a:bodyPr wrap="square">
            <a:spAutoFit/>
          </a:bodyPr>
          <a:lstStyle/>
          <a:p>
            <a:r>
              <a:rPr lang="en-US" sz="1600" dirty="0"/>
              <a:t>He also sent three heavenly messengers—Moses, Elias, and Elijah—to restore vital priesthood keys to the earth. These keys would give the Saints the authority to perform temple ordinances and to seal families for eternity. In addition, the “keys of the gathering of Israel” were restored at this time (D&amp;C 110:11). As a result, missionaries are called and authorized to teach the gospel throughout the earth.</a:t>
            </a:r>
          </a:p>
        </p:txBody>
      </p:sp>
      <p:pic>
        <p:nvPicPr>
          <p:cNvPr id="3" name="Picture 2">
            <a:extLst>
              <a:ext uri="{FF2B5EF4-FFF2-40B4-BE49-F238E27FC236}">
                <a16:creationId xmlns:a16="http://schemas.microsoft.com/office/drawing/2014/main" id="{978E2B59-2368-4378-8CD6-C1F39ED57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76" y="2274525"/>
            <a:ext cx="2115312" cy="2743200"/>
          </a:xfrm>
          <a:prstGeom prst="rect">
            <a:avLst/>
          </a:prstGeom>
        </p:spPr>
      </p:pic>
      <p:pic>
        <p:nvPicPr>
          <p:cNvPr id="6" name="Picture 5">
            <a:extLst>
              <a:ext uri="{FF2B5EF4-FFF2-40B4-BE49-F238E27FC236}">
                <a16:creationId xmlns:a16="http://schemas.microsoft.com/office/drawing/2014/main" id="{5B1B64C8-9F53-47BF-8127-EACC649D6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9" y="4071842"/>
            <a:ext cx="2362200" cy="2514600"/>
          </a:xfrm>
          <a:prstGeom prst="rect">
            <a:avLst/>
          </a:prstGeom>
        </p:spPr>
      </p:pic>
    </p:spTree>
    <p:extLst>
      <p:ext uri="{BB962C8B-B14F-4D97-AF65-F5344CB8AC3E}">
        <p14:creationId xmlns:p14="http://schemas.microsoft.com/office/powerpoint/2010/main" val="19312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0F26303-A5BC-4CC6-93E7-B3F7EDB1E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Missionary Work</a:t>
            </a:r>
          </a:p>
        </p:txBody>
      </p:sp>
      <p:sp>
        <p:nvSpPr>
          <p:cNvPr id="7" name="Rectangle 6"/>
          <p:cNvSpPr/>
          <p:nvPr/>
        </p:nvSpPr>
        <p:spPr>
          <a:xfrm>
            <a:off x="1752600" y="990601"/>
            <a:ext cx="6172200" cy="2031325"/>
          </a:xfrm>
          <a:prstGeom prst="rect">
            <a:avLst/>
          </a:prstGeom>
          <a:noFill/>
        </p:spPr>
        <p:txBody>
          <a:bodyPr wrap="square">
            <a:spAutoFit/>
          </a:bodyPr>
          <a:lstStyle/>
          <a:p>
            <a:pPr fontAlgn="base"/>
            <a:r>
              <a:rPr lang="en-US" dirty="0"/>
              <a:t>What commandment did the Lord give the Saints?</a:t>
            </a:r>
          </a:p>
          <a:p>
            <a:pPr fontAlgn="base"/>
            <a:endParaRPr lang="en-US" dirty="0"/>
          </a:p>
          <a:p>
            <a:pPr fontAlgn="base"/>
            <a:r>
              <a:rPr lang="en-US" dirty="0"/>
              <a:t>How were these missionaries to preach the gospel?</a:t>
            </a:r>
          </a:p>
          <a:p>
            <a:pPr fontAlgn="base"/>
            <a:endParaRPr lang="en-US" dirty="0"/>
          </a:p>
          <a:p>
            <a:pPr fontAlgn="base"/>
            <a:r>
              <a:rPr lang="en-US" dirty="0"/>
              <a:t>How is this similar to how full-time missionaries preach the gospel today?</a:t>
            </a:r>
          </a:p>
          <a:p>
            <a:pPr fontAlgn="base"/>
            <a:r>
              <a:rPr lang="en-US" dirty="0"/>
              <a:t> </a:t>
            </a:r>
          </a:p>
        </p:txBody>
      </p:sp>
      <p:sp>
        <p:nvSpPr>
          <p:cNvPr id="14" name="Rectangle 13"/>
          <p:cNvSpPr/>
          <p:nvPr/>
        </p:nvSpPr>
        <p:spPr>
          <a:xfrm>
            <a:off x="7924800" y="2509684"/>
            <a:ext cx="2667000" cy="2308324"/>
          </a:xfrm>
          <a:prstGeom prst="rect">
            <a:avLst/>
          </a:prstGeom>
          <a:noFill/>
        </p:spPr>
        <p:txBody>
          <a:bodyPr wrap="square">
            <a:spAutoFit/>
          </a:bodyPr>
          <a:lstStyle/>
          <a:p>
            <a:pPr fontAlgn="base"/>
            <a:r>
              <a:rPr lang="en-US" dirty="0"/>
              <a:t>Once the Kirtland Temple had been dedicated and the keys for the gathering of Israel had been restored, members of the Church began to preach the gospel of Jesus Christ in more places. </a:t>
            </a:r>
            <a:endParaRPr lang="en-US" sz="1200" i="1" dirty="0"/>
          </a:p>
        </p:txBody>
      </p:sp>
      <p:sp>
        <p:nvSpPr>
          <p:cNvPr id="16" name="Rectangle 15"/>
          <p:cNvSpPr/>
          <p:nvPr/>
        </p:nvSpPr>
        <p:spPr>
          <a:xfrm>
            <a:off x="4452784" y="5304458"/>
            <a:ext cx="6486832" cy="1323439"/>
          </a:xfrm>
          <a:prstGeom prst="rect">
            <a:avLst/>
          </a:prstGeom>
          <a:noFill/>
        </p:spPr>
        <p:txBody>
          <a:bodyPr wrap="square">
            <a:spAutoFit/>
          </a:bodyPr>
          <a:lstStyle/>
          <a:p>
            <a:r>
              <a:rPr lang="en-US" sz="1600" i="1" dirty="0"/>
              <a:t>“And from thence, whosoever I will shall go forth among all nations, and it shall be told them what they shall do; for I have a great work laid up in store, for Israel shall be saved, and I will</a:t>
            </a:r>
            <a:r>
              <a:rPr lang="en-US" sz="1600" i="1" baseline="30000" dirty="0"/>
              <a:t> </a:t>
            </a:r>
            <a:r>
              <a:rPr lang="en-US" sz="1600" i="1" dirty="0"/>
              <a:t>lead them whithersoever I will, and no power shall stay my hand.”</a:t>
            </a:r>
          </a:p>
          <a:p>
            <a:r>
              <a:rPr lang="en-US" sz="1600" i="1" dirty="0"/>
              <a:t>D&amp;C 38:33</a:t>
            </a:r>
          </a:p>
        </p:txBody>
      </p:sp>
      <p:grpSp>
        <p:nvGrpSpPr>
          <p:cNvPr id="8" name="Group 13"/>
          <p:cNvGrpSpPr/>
          <p:nvPr/>
        </p:nvGrpSpPr>
        <p:grpSpPr>
          <a:xfrm>
            <a:off x="197802" y="5626510"/>
            <a:ext cx="1219200" cy="1066800"/>
            <a:chOff x="0" y="5791200"/>
            <a:chExt cx="1219200" cy="1066800"/>
          </a:xfrm>
        </p:grpSpPr>
        <p:grpSp>
          <p:nvGrpSpPr>
            <p:cNvPr id="9" name="Group 7"/>
            <p:cNvGrpSpPr/>
            <p:nvPr/>
          </p:nvGrpSpPr>
          <p:grpSpPr>
            <a:xfrm>
              <a:off x="0" y="5791200"/>
              <a:ext cx="1219200" cy="1066800"/>
              <a:chOff x="2801138" y="2971800"/>
              <a:chExt cx="1855208" cy="2624618"/>
            </a:xfrm>
          </p:grpSpPr>
          <p:sp>
            <p:nvSpPr>
              <p:cNvPr id="11" name="Snip Same Side Corner Rectangle 10"/>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10" name="Rectangle 9"/>
            <p:cNvSpPr/>
            <p:nvPr/>
          </p:nvSpPr>
          <p:spPr>
            <a:xfrm>
              <a:off x="0" y="6324600"/>
              <a:ext cx="1219200" cy="307777"/>
            </a:xfrm>
            <a:prstGeom prst="rect">
              <a:avLst/>
            </a:prstGeom>
          </p:spPr>
          <p:txBody>
            <a:bodyPr wrap="square">
              <a:spAutoFit/>
            </a:bodyPr>
            <a:lstStyle/>
            <a:p>
              <a:pPr algn="ctr"/>
              <a:r>
                <a:rPr lang="en-US" sz="1400" dirty="0"/>
                <a:t>D&amp;C 42:6-7</a:t>
              </a:r>
            </a:p>
          </p:txBody>
        </p:sp>
      </p:grpSp>
      <p:pic>
        <p:nvPicPr>
          <p:cNvPr id="3" name="Picture 2">
            <a:extLst>
              <a:ext uri="{FF2B5EF4-FFF2-40B4-BE49-F238E27FC236}">
                <a16:creationId xmlns:a16="http://schemas.microsoft.com/office/drawing/2014/main" id="{9FE892DB-AFD7-470B-8DB9-7DC64E40B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863513"/>
            <a:ext cx="5181600" cy="2308324"/>
          </a:xfrm>
          <a:prstGeom prst="rect">
            <a:avLst/>
          </a:prstGeom>
        </p:spPr>
      </p:pic>
    </p:spTree>
    <p:extLst>
      <p:ext uri="{BB962C8B-B14F-4D97-AF65-F5344CB8AC3E}">
        <p14:creationId xmlns:p14="http://schemas.microsoft.com/office/powerpoint/2010/main" val="20847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EE1475-E30C-40DA-9B73-65EAF142B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Ideal Location</a:t>
            </a:r>
          </a:p>
        </p:txBody>
      </p:sp>
      <p:sp>
        <p:nvSpPr>
          <p:cNvPr id="7" name="Rectangle 6"/>
          <p:cNvSpPr/>
          <p:nvPr/>
        </p:nvSpPr>
        <p:spPr>
          <a:xfrm>
            <a:off x="1752600" y="1219201"/>
            <a:ext cx="6172200" cy="646331"/>
          </a:xfrm>
          <a:prstGeom prst="rect">
            <a:avLst/>
          </a:prstGeom>
          <a:noFill/>
        </p:spPr>
        <p:txBody>
          <a:bodyPr wrap="square">
            <a:spAutoFit/>
          </a:bodyPr>
          <a:lstStyle/>
          <a:p>
            <a:pPr fontAlgn="base"/>
            <a:r>
              <a:rPr lang="en-US" dirty="0"/>
              <a:t>Kirtland was an ideal location to begin to send missionaries throughout the world. </a:t>
            </a:r>
          </a:p>
        </p:txBody>
      </p:sp>
      <p:sp>
        <p:nvSpPr>
          <p:cNvPr id="19" name="Rectangle 18"/>
          <p:cNvSpPr/>
          <p:nvPr/>
        </p:nvSpPr>
        <p:spPr>
          <a:xfrm>
            <a:off x="5943600" y="2209800"/>
            <a:ext cx="4572000" cy="1754326"/>
          </a:xfrm>
          <a:prstGeom prst="rect">
            <a:avLst/>
          </a:prstGeom>
          <a:noFill/>
        </p:spPr>
        <p:txBody>
          <a:bodyPr wrap="square">
            <a:spAutoFit/>
          </a:bodyPr>
          <a:lstStyle/>
          <a:p>
            <a:pPr fontAlgn="base"/>
            <a:r>
              <a:rPr lang="en-US" dirty="0"/>
              <a:t>Kirtland was near several main routes of transportation in the United States. </a:t>
            </a:r>
          </a:p>
          <a:p>
            <a:pPr fontAlgn="base"/>
            <a:endParaRPr lang="en-US" dirty="0"/>
          </a:p>
          <a:p>
            <a:pPr fontAlgn="base"/>
            <a:r>
              <a:rPr lang="en-US" dirty="0"/>
              <a:t>From Kirtland, missionaries only had to travel short distances to access steamboats on America’s major rivers and Lake Erie. </a:t>
            </a:r>
          </a:p>
        </p:txBody>
      </p:sp>
      <p:sp>
        <p:nvSpPr>
          <p:cNvPr id="20" name="Rectangle 19"/>
          <p:cNvSpPr/>
          <p:nvPr/>
        </p:nvSpPr>
        <p:spPr>
          <a:xfrm>
            <a:off x="2743200" y="5257801"/>
            <a:ext cx="6172200" cy="1200329"/>
          </a:xfrm>
          <a:prstGeom prst="rect">
            <a:avLst/>
          </a:prstGeom>
          <a:noFill/>
        </p:spPr>
        <p:txBody>
          <a:bodyPr wrap="square">
            <a:spAutoFit/>
          </a:bodyPr>
          <a:lstStyle/>
          <a:p>
            <a:pPr fontAlgn="base"/>
            <a:r>
              <a:rPr lang="en-US" dirty="0"/>
              <a:t>They also had access to a national road system to the south and a canal system to the north. Because of this, Kirtland was the point of departure for missions to Canada, other parts of the United States, and Great Britain. </a:t>
            </a:r>
          </a:p>
        </p:txBody>
      </p:sp>
      <p:pic>
        <p:nvPicPr>
          <p:cNvPr id="3" name="Picture 2">
            <a:extLst>
              <a:ext uri="{FF2B5EF4-FFF2-40B4-BE49-F238E27FC236}">
                <a16:creationId xmlns:a16="http://schemas.microsoft.com/office/drawing/2014/main" id="{F4AC664D-5A6C-4B0D-95D4-DF26F0E9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58" y="2127578"/>
            <a:ext cx="4942860" cy="2864891"/>
          </a:xfrm>
          <a:prstGeom prst="rect">
            <a:avLst/>
          </a:prstGeom>
        </p:spPr>
      </p:pic>
    </p:spTree>
    <p:extLst>
      <p:ext uri="{BB962C8B-B14F-4D97-AF65-F5344CB8AC3E}">
        <p14:creationId xmlns:p14="http://schemas.microsoft.com/office/powerpoint/2010/main" val="17651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7859A-B036-4403-B1AB-286919AF5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Increased Membership</a:t>
            </a:r>
          </a:p>
        </p:txBody>
      </p:sp>
      <p:sp>
        <p:nvSpPr>
          <p:cNvPr id="7" name="Rectangle 6"/>
          <p:cNvSpPr/>
          <p:nvPr/>
        </p:nvSpPr>
        <p:spPr>
          <a:xfrm>
            <a:off x="1752600" y="1219201"/>
            <a:ext cx="6172200" cy="646331"/>
          </a:xfrm>
          <a:prstGeom prst="rect">
            <a:avLst/>
          </a:prstGeom>
          <a:noFill/>
        </p:spPr>
        <p:txBody>
          <a:bodyPr wrap="square">
            <a:spAutoFit/>
          </a:bodyPr>
          <a:lstStyle/>
          <a:p>
            <a:pPr fontAlgn="base"/>
            <a:r>
              <a:rPr lang="en-US" dirty="0"/>
              <a:t>Because of missionary work during this time, the membership of the Church throughout the world increased by thousands. </a:t>
            </a:r>
          </a:p>
        </p:txBody>
      </p:sp>
      <p:sp>
        <p:nvSpPr>
          <p:cNvPr id="8" name="Rectangle 7"/>
          <p:cNvSpPr/>
          <p:nvPr/>
        </p:nvSpPr>
        <p:spPr>
          <a:xfrm>
            <a:off x="5410201" y="3429000"/>
            <a:ext cx="6781798" cy="3416320"/>
          </a:xfrm>
          <a:prstGeom prst="rect">
            <a:avLst/>
          </a:prstGeom>
          <a:noFill/>
        </p:spPr>
        <p:txBody>
          <a:bodyPr wrap="square">
            <a:spAutoFit/>
          </a:bodyPr>
          <a:lstStyle/>
          <a:p>
            <a:pPr fontAlgn="base"/>
            <a:r>
              <a:rPr lang="en-US" sz="2400" dirty="0"/>
              <a:t>In 1837, Elders Heber C. Kimball and Orson Hyde were called along with five others on a mission to Great Britain, where they baptized around 2,000 people. </a:t>
            </a:r>
          </a:p>
          <a:p>
            <a:pPr fontAlgn="base"/>
            <a:endParaRPr lang="en-US" sz="2400" dirty="0"/>
          </a:p>
          <a:p>
            <a:pPr fontAlgn="base"/>
            <a:r>
              <a:rPr lang="en-US" sz="2400" dirty="0"/>
              <a:t>By 1838, when the Saints left Kirtland because of persecution, there were about 2,000 members of the Church living in Kirtland and nearly 18,000 worldwide.</a:t>
            </a:r>
          </a:p>
        </p:txBody>
      </p:sp>
      <p:pic>
        <p:nvPicPr>
          <p:cNvPr id="20484" name="Picture 4" descr="http://www.gapages.com/kimbahc1.jpg"/>
          <p:cNvPicPr>
            <a:picLocks noChangeAspect="1" noChangeArrowheads="1"/>
          </p:cNvPicPr>
          <p:nvPr/>
        </p:nvPicPr>
        <p:blipFill>
          <a:blip r:embed="rId3" cstate="print"/>
          <a:srcRect/>
          <a:stretch>
            <a:fillRect/>
          </a:stretch>
        </p:blipFill>
        <p:spPr bwMode="auto">
          <a:xfrm>
            <a:off x="8001000" y="1066800"/>
            <a:ext cx="1714500" cy="2286000"/>
          </a:xfrm>
          <a:prstGeom prst="rect">
            <a:avLst/>
          </a:prstGeom>
          <a:noFill/>
        </p:spPr>
      </p:pic>
      <p:pic>
        <p:nvPicPr>
          <p:cNvPr id="20486" name="Picture 6" descr="http://upload.wikimedia.org/wikipedia/commons/thumb/b/ba/Orson_Hyde.jpg/220px-Orson_Hyde.jpg"/>
          <p:cNvPicPr>
            <a:picLocks noChangeAspect="1" noChangeArrowheads="1"/>
          </p:cNvPicPr>
          <p:nvPr/>
        </p:nvPicPr>
        <p:blipFill>
          <a:blip r:embed="rId4" cstate="print"/>
          <a:srcRect/>
          <a:stretch>
            <a:fillRect/>
          </a:stretch>
        </p:blipFill>
        <p:spPr bwMode="auto">
          <a:xfrm>
            <a:off x="3810000" y="4495801"/>
            <a:ext cx="1485900" cy="1978949"/>
          </a:xfrm>
          <a:prstGeom prst="rect">
            <a:avLst/>
          </a:prstGeom>
          <a:noFill/>
        </p:spPr>
      </p:pic>
      <p:pic>
        <p:nvPicPr>
          <p:cNvPr id="3" name="Picture 2">
            <a:extLst>
              <a:ext uri="{FF2B5EF4-FFF2-40B4-BE49-F238E27FC236}">
                <a16:creationId xmlns:a16="http://schemas.microsoft.com/office/drawing/2014/main" id="{827929FE-2670-48D2-A88C-A3C86702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050366"/>
            <a:ext cx="4114800" cy="2260600"/>
          </a:xfrm>
          <a:prstGeom prst="rect">
            <a:avLst/>
          </a:prstGeom>
        </p:spPr>
      </p:pic>
    </p:spTree>
    <p:extLst>
      <p:ext uri="{BB962C8B-B14F-4D97-AF65-F5344CB8AC3E}">
        <p14:creationId xmlns:p14="http://schemas.microsoft.com/office/powerpoint/2010/main" val="7211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2000"/>
                                        <p:tgtEl>
                                          <p:spTgt spid="20484"/>
                                        </p:tgtEl>
                                      </p:cBhvr>
                                    </p:animEffect>
                                  </p:childTnLst>
                                </p:cTn>
                              </p:par>
                              <p:par>
                                <p:cTn id="10" presetID="10" presetClass="entr" presetSubtype="0" fill="hold" nodeType="with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fade">
                                      <p:cBhvr>
                                        <p:cTn id="12" dur="20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FDFFD31-8C30-485F-A967-E74319DD4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t>Other Revelations</a:t>
            </a:r>
          </a:p>
        </p:txBody>
      </p:sp>
      <p:sp>
        <p:nvSpPr>
          <p:cNvPr id="7" name="Rectangle 6"/>
          <p:cNvSpPr/>
          <p:nvPr/>
        </p:nvSpPr>
        <p:spPr>
          <a:xfrm>
            <a:off x="1752600" y="1219201"/>
            <a:ext cx="6553200" cy="646331"/>
          </a:xfrm>
          <a:prstGeom prst="rect">
            <a:avLst/>
          </a:prstGeom>
          <a:noFill/>
        </p:spPr>
        <p:txBody>
          <a:bodyPr wrap="square">
            <a:spAutoFit/>
          </a:bodyPr>
          <a:lstStyle/>
          <a:p>
            <a:pPr fontAlgn="base"/>
            <a:r>
              <a:rPr lang="en-US" dirty="0"/>
              <a:t>After Joseph Smith arrived in Ohio, the Lord told him that he would “receive revelation upon revelation” if he would ask God. </a:t>
            </a:r>
          </a:p>
        </p:txBody>
      </p:sp>
      <p:grpSp>
        <p:nvGrpSpPr>
          <p:cNvPr id="74" name="Group 73"/>
          <p:cNvGrpSpPr/>
          <p:nvPr/>
        </p:nvGrpSpPr>
        <p:grpSpPr>
          <a:xfrm>
            <a:off x="6019801" y="2133600"/>
            <a:ext cx="2204801" cy="1283732"/>
            <a:chOff x="5638800" y="2057400"/>
            <a:chExt cx="2204801" cy="1283732"/>
          </a:xfrm>
        </p:grpSpPr>
        <p:sp>
          <p:nvSpPr>
            <p:cNvPr id="19" name="Oval 18"/>
            <p:cNvSpPr/>
            <p:nvPr/>
          </p:nvSpPr>
          <p:spPr>
            <a:xfrm>
              <a:off x="5638800" y="2057400"/>
              <a:ext cx="833718" cy="85612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553200" y="2286000"/>
              <a:ext cx="667848"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24164" y="2438400"/>
              <a:ext cx="519437" cy="533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91200" y="2971800"/>
              <a:ext cx="1981200" cy="369332"/>
            </a:xfrm>
            <a:prstGeom prst="rect">
              <a:avLst/>
            </a:prstGeom>
          </p:spPr>
          <p:txBody>
            <a:bodyPr wrap="square">
              <a:spAutoFit/>
            </a:bodyPr>
            <a:lstStyle/>
            <a:p>
              <a:pPr algn="ctr" fontAlgn="base"/>
              <a:r>
                <a:rPr lang="en-US" dirty="0"/>
                <a:t>D&amp;C 76:137</a:t>
              </a:r>
            </a:p>
          </p:txBody>
        </p:sp>
      </p:grpSp>
      <p:grpSp>
        <p:nvGrpSpPr>
          <p:cNvPr id="76" name="Group 75"/>
          <p:cNvGrpSpPr/>
          <p:nvPr/>
        </p:nvGrpSpPr>
        <p:grpSpPr>
          <a:xfrm>
            <a:off x="936523" y="2165672"/>
            <a:ext cx="3352800" cy="2362394"/>
            <a:chOff x="838200" y="2590800"/>
            <a:chExt cx="3352800" cy="2362394"/>
          </a:xfrm>
        </p:grpSpPr>
        <p:sp>
          <p:nvSpPr>
            <p:cNvPr id="8" name="Rectangle 7"/>
            <p:cNvSpPr/>
            <p:nvPr/>
          </p:nvSpPr>
          <p:spPr>
            <a:xfrm>
              <a:off x="2133600" y="3048000"/>
              <a:ext cx="2057400" cy="369332"/>
            </a:xfrm>
            <a:prstGeom prst="rect">
              <a:avLst/>
            </a:prstGeom>
            <a:noFill/>
          </p:spPr>
          <p:txBody>
            <a:bodyPr wrap="square">
              <a:spAutoFit/>
            </a:bodyPr>
            <a:lstStyle/>
            <a:p>
              <a:pPr fontAlgn="base"/>
              <a:r>
                <a:rPr lang="en-US" dirty="0"/>
                <a:t>D&amp;C 107 </a:t>
              </a:r>
            </a:p>
          </p:txBody>
        </p:sp>
        <p:grpSp>
          <p:nvGrpSpPr>
            <p:cNvPr id="23" name="Group 22"/>
            <p:cNvGrpSpPr/>
            <p:nvPr/>
          </p:nvGrpSpPr>
          <p:grpSpPr>
            <a:xfrm>
              <a:off x="838200" y="2590800"/>
              <a:ext cx="1592353" cy="2362394"/>
              <a:chOff x="4903640" y="1600006"/>
              <a:chExt cx="2619593" cy="3886393"/>
            </a:xfrm>
          </p:grpSpPr>
          <p:sp>
            <p:nvSpPr>
              <p:cNvPr id="24" name="Block Arc 23"/>
              <p:cNvSpPr/>
              <p:nvPr/>
            </p:nvSpPr>
            <p:spPr>
              <a:xfrm rot="14504818">
                <a:off x="5909643" y="1418872"/>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15"/>
              <p:cNvGrpSpPr/>
              <p:nvPr/>
            </p:nvGrpSpPr>
            <p:grpSpPr>
              <a:xfrm>
                <a:off x="5562600" y="1752600"/>
                <a:ext cx="1676400" cy="3733799"/>
                <a:chOff x="2438400" y="2514600"/>
                <a:chExt cx="1676400" cy="3733799"/>
              </a:xfrm>
            </p:grpSpPr>
            <p:sp>
              <p:nvSpPr>
                <p:cNvPr id="41" name="Left Arrow Callout 4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Callout 4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
              <p:cNvGrpSpPr/>
              <p:nvPr/>
            </p:nvGrpSpPr>
            <p:grpSpPr>
              <a:xfrm rot="1427868">
                <a:off x="4903640" y="1747634"/>
                <a:ext cx="1377013" cy="3066983"/>
                <a:chOff x="2438400" y="2514600"/>
                <a:chExt cx="1676400" cy="3733799"/>
              </a:xfrm>
            </p:grpSpPr>
            <p:sp>
              <p:nvSpPr>
                <p:cNvPr id="35" name="Left Arrow Callout 34"/>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Callout 35"/>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nut 36"/>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5"/>
              <p:cNvGrpSpPr/>
              <p:nvPr/>
            </p:nvGrpSpPr>
            <p:grpSpPr>
              <a:xfrm rot="20453272">
                <a:off x="6227833" y="1732752"/>
                <a:ext cx="1295400" cy="2885208"/>
                <a:chOff x="2438400" y="2514600"/>
                <a:chExt cx="1676400" cy="3733799"/>
              </a:xfrm>
            </p:grpSpPr>
            <p:sp>
              <p:nvSpPr>
                <p:cNvPr id="29" name="Left Arrow Callout 28"/>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Callout 29"/>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Block Arc 27"/>
              <p:cNvSpPr/>
              <p:nvPr/>
            </p:nvSpPr>
            <p:spPr>
              <a:xfrm rot="3471312">
                <a:off x="5834963" y="1482036"/>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 name="Group 74"/>
          <p:cNvGrpSpPr/>
          <p:nvPr/>
        </p:nvGrpSpPr>
        <p:grpSpPr>
          <a:xfrm>
            <a:off x="3624666" y="4139712"/>
            <a:ext cx="2362200" cy="2218810"/>
            <a:chOff x="3352800" y="4495800"/>
            <a:chExt cx="2362200" cy="2218810"/>
          </a:xfrm>
        </p:grpSpPr>
        <p:sp>
          <p:nvSpPr>
            <p:cNvPr id="17" name="Rectangle 16"/>
            <p:cNvSpPr/>
            <p:nvPr/>
          </p:nvSpPr>
          <p:spPr>
            <a:xfrm>
              <a:off x="3505200" y="4495800"/>
              <a:ext cx="2209800" cy="369332"/>
            </a:xfrm>
            <a:prstGeom prst="rect">
              <a:avLst/>
            </a:prstGeom>
            <a:noFill/>
          </p:spPr>
          <p:txBody>
            <a:bodyPr wrap="square">
              <a:spAutoFit/>
            </a:bodyPr>
            <a:lstStyle/>
            <a:p>
              <a:pPr fontAlgn="base"/>
              <a:r>
                <a:rPr lang="en-US" dirty="0"/>
                <a:t>D&amp;C 89</a:t>
              </a:r>
            </a:p>
          </p:txBody>
        </p:sp>
        <p:grpSp>
          <p:nvGrpSpPr>
            <p:cNvPr id="73" name="Group 72"/>
            <p:cNvGrpSpPr/>
            <p:nvPr/>
          </p:nvGrpSpPr>
          <p:grpSpPr>
            <a:xfrm>
              <a:off x="3352800" y="4953000"/>
              <a:ext cx="1956547" cy="1761610"/>
              <a:chOff x="3352800" y="4953000"/>
              <a:chExt cx="1956547" cy="1761610"/>
            </a:xfrm>
          </p:grpSpPr>
          <p:grpSp>
            <p:nvGrpSpPr>
              <p:cNvPr id="58" name="Group 57"/>
              <p:cNvGrpSpPr/>
              <p:nvPr/>
            </p:nvGrpSpPr>
            <p:grpSpPr>
              <a:xfrm>
                <a:off x="3352800" y="5791200"/>
                <a:ext cx="571276" cy="685800"/>
                <a:chOff x="5486400" y="381000"/>
                <a:chExt cx="571276" cy="685800"/>
              </a:xfrm>
            </p:grpSpPr>
            <p:sp>
              <p:nvSpPr>
                <p:cNvPr id="59" name="Rounded Rectangle 5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038600" y="4953000"/>
                <a:ext cx="1270747" cy="1600200"/>
                <a:chOff x="3505200" y="2743200"/>
                <a:chExt cx="2057400" cy="2590800"/>
              </a:xfrm>
            </p:grpSpPr>
            <p:sp>
              <p:nvSpPr>
                <p:cNvPr id="64" name="U-Turn Arrow 63"/>
                <p:cNvSpPr/>
                <p:nvPr/>
              </p:nvSpPr>
              <p:spPr>
                <a:xfrm rot="5400000">
                  <a:off x="4419600" y="3733800"/>
                  <a:ext cx="1524000" cy="762000"/>
                </a:xfrm>
                <a:prstGeom prst="uturnArrow">
                  <a:avLst>
                    <a:gd name="adj1" fmla="val 25000"/>
                    <a:gd name="adj2" fmla="val 25000"/>
                    <a:gd name="adj3" fmla="val 25000"/>
                    <a:gd name="adj4" fmla="val 43750"/>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3505200" y="3200400"/>
                  <a:ext cx="1676400" cy="2133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038600" y="3048000"/>
                  <a:ext cx="838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962400" y="3276600"/>
                  <a:ext cx="990600" cy="16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28194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2743200"/>
                  <a:ext cx="6858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5400000">
                  <a:off x="4210051" y="4095749"/>
                  <a:ext cx="266700" cy="167640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657599" y="4343400"/>
                  <a:ext cx="1447799" cy="498306"/>
                </a:xfrm>
                <a:prstGeom prst="rect">
                  <a:avLst/>
                </a:prstGeom>
                <a:noFill/>
              </p:spPr>
              <p:txBody>
                <a:bodyPr wrap="square" rtlCol="0">
                  <a:spAutoFit/>
                </a:bodyPr>
                <a:lstStyle/>
                <a:p>
                  <a:pPr algn="ctr"/>
                  <a:r>
                    <a:rPr lang="en-US" sz="1400" dirty="0">
                      <a:latin typeface="Arial Black" pitchFamily="34" charset="0"/>
                    </a:rPr>
                    <a:t>MILK</a:t>
                  </a:r>
                </a:p>
              </p:txBody>
            </p:sp>
          </p:grpSp>
          <p:grpSp>
            <p:nvGrpSpPr>
              <p:cNvPr id="47" name="Group 46"/>
              <p:cNvGrpSpPr/>
              <p:nvPr/>
            </p:nvGrpSpPr>
            <p:grpSpPr>
              <a:xfrm rot="1928940">
                <a:off x="3813370" y="5906768"/>
                <a:ext cx="771718" cy="807842"/>
                <a:chOff x="4419600" y="316004"/>
                <a:chExt cx="2362200" cy="2046196"/>
              </a:xfrm>
            </p:grpSpPr>
            <p:sp>
              <p:nvSpPr>
                <p:cNvPr id="48" name="Wave 47"/>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Wave 48"/>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2" name="Rectangle 71"/>
          <p:cNvSpPr/>
          <p:nvPr/>
        </p:nvSpPr>
        <p:spPr>
          <a:xfrm>
            <a:off x="7315200" y="3581401"/>
            <a:ext cx="4271248" cy="2862322"/>
          </a:xfrm>
          <a:prstGeom prst="rect">
            <a:avLst/>
          </a:prstGeom>
        </p:spPr>
        <p:txBody>
          <a:bodyPr wrap="square">
            <a:spAutoFit/>
          </a:bodyPr>
          <a:lstStyle/>
          <a:p>
            <a:r>
              <a:rPr lang="en-US" sz="2000" dirty="0"/>
              <a:t>Joseph Smith to organize the Church leadership during this time. The First Presidency, the Quorum of the Twelve Apostles, and the Quorum of the Seventy were officially organized while the Saints lived in Ohio. </a:t>
            </a:r>
          </a:p>
          <a:p>
            <a:endParaRPr lang="en-US" sz="2000" dirty="0"/>
          </a:p>
          <a:p>
            <a:r>
              <a:rPr lang="en-US" sz="2000" dirty="0"/>
              <a:t>In addition, Joseph Smith continued his work on the translation of the Bible.</a:t>
            </a:r>
          </a:p>
        </p:txBody>
      </p:sp>
    </p:spTree>
    <p:extLst>
      <p:ext uri="{BB962C8B-B14F-4D97-AF65-F5344CB8AC3E}">
        <p14:creationId xmlns:p14="http://schemas.microsoft.com/office/powerpoint/2010/main" val="7516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3478</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 CHRISTY</vt:lpstr>
      <vt:lpstr>Calibri Light</vt:lpstr>
      <vt:lpstr>Arial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2018-06-11T12:55:40Z</dcterms:created>
  <dcterms:modified xsi:type="dcterms:W3CDTF">2020-07-09T14:43:03Z</dcterms:modified>
</cp:coreProperties>
</file>