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8" r:id="rId3"/>
    <p:sldId id="269" r:id="rId4"/>
    <p:sldId id="270" r:id="rId5"/>
    <p:sldId id="271" r:id="rId6"/>
    <p:sldId id="258" r:id="rId7"/>
    <p:sldId id="260" r:id="rId8"/>
    <p:sldId id="265" r:id="rId9"/>
    <p:sldId id="261" r:id="rId10"/>
    <p:sldId id="262" r:id="rId11"/>
    <p:sldId id="266" r:id="rId12"/>
    <p:sldId id="267" r:id="rId13"/>
    <p:sldId id="272" r:id="rId14"/>
    <p:sldId id="273" r:id="rId15"/>
    <p:sldId id="259" r:id="rId16"/>
    <p:sldId id="274" r:id="rId17"/>
  </p:sldIdLst>
  <p:sldSz cx="12192000" cy="6858000"/>
  <p:notesSz cx="6858000" cy="9144000"/>
  <p:embeddedFontLst>
    <p:embeddedFont>
      <p:font typeface="AR CHRISTY" panose="02000000000000000000" pitchFamily="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Open Sans" panose="020B0606030504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A19E-6C38-4A6E-8931-78C20C5CA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68514C-8A37-4149-B73E-88D728141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3B6C4F-591F-4115-9803-F71D2898A8AA}"/>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869A681B-D709-4542-9BE0-00654914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585A3-68F8-4F88-8EDA-FD96F202B1FC}"/>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54632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1E32-DE79-4E42-B24D-76F61BEF2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1B3D6-EF2A-48E3-8AD8-BD9BF7C96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5DEB6-E281-46E4-BF9E-313668AC6308}"/>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2891DC7A-BB21-47EF-A258-0E89356D7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AEC31-915A-4A3E-9551-F9665E77F1BE}"/>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0402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3017B-C4FB-41F6-A71A-C853953C3F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1D12F2-ED43-4079-BF1D-6CDB74741B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56CD7-8747-4CFE-8158-5A0037A9445E}"/>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B56EEE7A-5469-458A-87EB-632B5CA28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7340CE-CFD0-4F6A-B178-707CFA2F6F71}"/>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2611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F46A-DF7C-40A3-AF30-ACA411B9B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E5312-CD4D-48C0-8E27-9EDCFEFB37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BF5E8-E39E-42CB-8276-53165B30C8C5}"/>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6ADA95E8-FCCB-41BB-B78F-EADB556F8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5493F-6FD0-47E5-8F11-5783F752F934}"/>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4525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7F2A-A7E7-44C9-A018-7D2F9FB4F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36751-4CF7-4D47-8BFA-CB2AA52FB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9EFDD4-6FEF-4013-9806-7D0E02E93543}"/>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1BC3F0D0-BBA5-46E8-BCF3-167024D3B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1DCAE4-3C59-48E5-8DF5-6BEED514CB66}"/>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32641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0122-B621-42B3-8D1E-65FF4897F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44E35-E9C0-435B-B229-57C1905CA7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A08ACE-BC48-4C05-929A-9DBD14EE6C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D93D1-096F-478E-9850-E6CD1F530A41}"/>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6" name="Footer Placeholder 5">
            <a:extLst>
              <a:ext uri="{FF2B5EF4-FFF2-40B4-BE49-F238E27FC236}">
                <a16:creationId xmlns:a16="http://schemas.microsoft.com/office/drawing/2014/main" id="{65E5D18B-742F-493E-9D51-1B63E5E99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1E734-7705-434E-A3FF-DFF17ABA66C0}"/>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27452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ABBA4-66D1-46B6-8F9A-3318957D3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DAB1-6B47-419C-BEC7-F6C33D2763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55A4FF-ABF2-4C92-9D02-7F0FEC3AC6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D59AD-8131-4DDE-B0EB-74A22F28B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784AE2-F052-4FF3-B741-8AE743D1DAF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FA5C6-3191-4E87-92DB-F2BED1A3FF24}"/>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8" name="Footer Placeholder 7">
            <a:extLst>
              <a:ext uri="{FF2B5EF4-FFF2-40B4-BE49-F238E27FC236}">
                <a16:creationId xmlns:a16="http://schemas.microsoft.com/office/drawing/2014/main" id="{3EC3BC91-1A19-4840-A535-85EE711CAC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4A0CD-FCBF-4A83-84B3-4BCEEF7798F4}"/>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292576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C91-6E81-4125-922A-79ACEE72A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A6F79-988C-473B-85C3-E08174460A6B}"/>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4" name="Footer Placeholder 3">
            <a:extLst>
              <a:ext uri="{FF2B5EF4-FFF2-40B4-BE49-F238E27FC236}">
                <a16:creationId xmlns:a16="http://schemas.microsoft.com/office/drawing/2014/main" id="{AA6EB78D-6D2D-46B0-9883-DDCA45DF06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1152C4-62CE-44F1-BC01-50D2DA79479E}"/>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393907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F21AE-6B45-4A20-8BBA-4BA07E4980B0}"/>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3" name="Footer Placeholder 2">
            <a:extLst>
              <a:ext uri="{FF2B5EF4-FFF2-40B4-BE49-F238E27FC236}">
                <a16:creationId xmlns:a16="http://schemas.microsoft.com/office/drawing/2014/main" id="{ADBCFFC5-D27D-469D-A54E-4CF825AAE6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D2993D-60A1-4D3D-AF77-EF69EF923E4D}"/>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387904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4FB7-BBD6-4329-A0C5-0FD3A649D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CE3B7-377A-4865-83BB-DC22E230F8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C7F4EA-E8C5-438D-90F7-F165A2EF0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8586BE-8F00-4615-A735-08B9166481F7}"/>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6" name="Footer Placeholder 5">
            <a:extLst>
              <a:ext uri="{FF2B5EF4-FFF2-40B4-BE49-F238E27FC236}">
                <a16:creationId xmlns:a16="http://schemas.microsoft.com/office/drawing/2014/main" id="{2670DA01-4774-4086-8C6B-1C5680CF49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31B37-CF09-45AB-8EA8-589DC0CA436F}"/>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143044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D2B8-AC51-4E1B-B522-610A0DAA7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68042-B4EA-454C-8DD4-97149DAEB0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E771EF-C143-4E72-AE47-631FBB4F7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A9E99-218E-4CE8-915A-9345F0EA863A}"/>
              </a:ext>
            </a:extLst>
          </p:cNvPr>
          <p:cNvSpPr>
            <a:spLocks noGrp="1"/>
          </p:cNvSpPr>
          <p:nvPr>
            <p:ph type="dt" sz="half" idx="10"/>
          </p:nvPr>
        </p:nvSpPr>
        <p:spPr/>
        <p:txBody>
          <a:bodyPr/>
          <a:lstStyle/>
          <a:p>
            <a:fld id="{BC109951-4288-421A-A01D-1EA6AA94A27F}" type="datetimeFigureOut">
              <a:rPr lang="en-US" smtClean="0"/>
              <a:t>7/9/2020</a:t>
            </a:fld>
            <a:endParaRPr lang="en-US"/>
          </a:p>
        </p:txBody>
      </p:sp>
      <p:sp>
        <p:nvSpPr>
          <p:cNvPr id="6" name="Footer Placeholder 5">
            <a:extLst>
              <a:ext uri="{FF2B5EF4-FFF2-40B4-BE49-F238E27FC236}">
                <a16:creationId xmlns:a16="http://schemas.microsoft.com/office/drawing/2014/main" id="{130E623F-2DDA-4629-81A6-186E45F4C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B4E7E9-1305-47F0-A02B-0E6F3943C4D1}"/>
              </a:ext>
            </a:extLst>
          </p:cNvPr>
          <p:cNvSpPr>
            <a:spLocks noGrp="1"/>
          </p:cNvSpPr>
          <p:nvPr>
            <p:ph type="sldNum" sz="quarter" idx="12"/>
          </p:nvPr>
        </p:nvSpPr>
        <p:spPr/>
        <p:txBody>
          <a:bodyPr/>
          <a:lstStyle/>
          <a:p>
            <a:fld id="{A21248F3-33EB-4AB3-B9C3-8FB49B348EA5}" type="slidenum">
              <a:rPr lang="en-US" smtClean="0"/>
              <a:t>‹#›</a:t>
            </a:fld>
            <a:endParaRPr lang="en-US"/>
          </a:p>
        </p:txBody>
      </p:sp>
    </p:spTree>
    <p:extLst>
      <p:ext uri="{BB962C8B-B14F-4D97-AF65-F5344CB8AC3E}">
        <p14:creationId xmlns:p14="http://schemas.microsoft.com/office/powerpoint/2010/main" val="401902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93F4A6-9774-446D-BF64-30C205EAB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E7B06-375E-4C32-9FD5-1171EC93F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9753D-6C45-4DA9-97D9-EDBD35C44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09951-4288-421A-A01D-1EA6AA94A27F}" type="datetimeFigureOut">
              <a:rPr lang="en-US" smtClean="0"/>
              <a:t>7/9/2020</a:t>
            </a:fld>
            <a:endParaRPr lang="en-US"/>
          </a:p>
        </p:txBody>
      </p:sp>
      <p:sp>
        <p:nvSpPr>
          <p:cNvPr id="5" name="Footer Placeholder 4">
            <a:extLst>
              <a:ext uri="{FF2B5EF4-FFF2-40B4-BE49-F238E27FC236}">
                <a16:creationId xmlns:a16="http://schemas.microsoft.com/office/drawing/2014/main" id="{93D3A943-5DB2-4478-A26A-8F360A2F3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F9C31-6B1E-4036-AE81-440A96440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248F3-33EB-4AB3-B9C3-8FB49B348EA5}" type="slidenum">
              <a:rPr lang="en-US" smtClean="0"/>
              <a:t>‹#›</a:t>
            </a:fld>
            <a:endParaRPr lang="en-US"/>
          </a:p>
        </p:txBody>
      </p:sp>
    </p:spTree>
    <p:extLst>
      <p:ext uri="{BB962C8B-B14F-4D97-AF65-F5344CB8AC3E}">
        <p14:creationId xmlns:p14="http://schemas.microsoft.com/office/powerpoint/2010/main" val="3248590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FC1D13-915C-462A-852C-2B4A449FE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954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433EB0E-BF4C-4603-8742-AD7ED3CB5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Law of Consecration </a:t>
            </a:r>
          </a:p>
        </p:txBody>
      </p:sp>
      <p:sp>
        <p:nvSpPr>
          <p:cNvPr id="7" name="Rectangle 6"/>
          <p:cNvSpPr/>
          <p:nvPr/>
        </p:nvSpPr>
        <p:spPr>
          <a:xfrm>
            <a:off x="3886200" y="3048000"/>
            <a:ext cx="4876800" cy="923330"/>
          </a:xfrm>
          <a:prstGeom prst="rect">
            <a:avLst/>
          </a:prstGeom>
          <a:solidFill>
            <a:srgbClr val="920000"/>
          </a:solidFill>
        </p:spPr>
        <p:txBody>
          <a:bodyPr wrap="square">
            <a:spAutoFit/>
          </a:bodyPr>
          <a:lstStyle/>
          <a:p>
            <a:pPr fontAlgn="base"/>
            <a:r>
              <a:rPr lang="en-US" dirty="0">
                <a:solidFill>
                  <a:schemeClr val="bg1"/>
                </a:solidFill>
              </a:rPr>
              <a:t>To establish storehouses to assist with the temporal needs of Church members, especially those who were poor.</a:t>
            </a:r>
          </a:p>
        </p:txBody>
      </p:sp>
      <p:grpSp>
        <p:nvGrpSpPr>
          <p:cNvPr id="14" name="Group 13"/>
          <p:cNvGrpSpPr/>
          <p:nvPr/>
        </p:nvGrpSpPr>
        <p:grpSpPr>
          <a:xfrm>
            <a:off x="68826" y="5791200"/>
            <a:ext cx="1219200" cy="1066800"/>
            <a:chOff x="0" y="5791200"/>
            <a:chExt cx="1219200" cy="1066800"/>
          </a:xfrm>
        </p:grpSpPr>
        <p:grpSp>
          <p:nvGrpSpPr>
            <p:cNvPr id="8"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42:31-38</a:t>
              </a:r>
            </a:p>
          </p:txBody>
        </p:sp>
      </p:grpSp>
      <p:sp>
        <p:nvSpPr>
          <p:cNvPr id="10244" name="AutoShape 4" descr="data:image/jpeg;base64,/9j/4AAQSkZJRgABAQAAAQABAAD/2wCEAAkGBxQTEhUUExQVFRUXGBUYGBgYFRUXGBgXGBgcFxcXFxYYHCggGBolHBcXITEiJSkrLi4uFx8zODMsNygtLisBCgoKDg0OGxAQGywkHyQsLCwsLCwsLCwsLCwsLCwsLCwsLCwsLCwsLCwsLCwsLCwsLCwsLCwsLCwsLCwsLCwsLP/AABEIALcBEwMBIgACEQEDEQH/xAAcAAACAgMBAQAAAAAAAAAAAAAEBQMGAAECBwj/xABGEAABAwIDBAcGAwYDBgcAAAABAAIRAwQFITESQVFhBiJxgZGhsRMyQsHR8BRS4QcVI2JykqLS8TNTY4KywhYXNHODk6P/xAAZAQADAQEBAAAAAAAAAAAAAAABAgMABAX/xAAmEQACAgICAgEEAwEAAAAAAAAAAQIREiEDMRNBUQQiYXEyQoEU/9oADAMBAAIRAxEAPwBvZXjKZ2io8Y6SMc2AqRZUXXD3Oc50TkAmb7AMMEnvXKcmyPCaxNVzjkDom2I3mUhAZCNnVC4mXBpgHPVZtAEl4C55kyUwbRAallBx28/NOy4QhYzSFL6DsyNyEqVDomNxUOgQdKjNQB2S1q6AD0KOas2D2IGZUtLC6YAdvQt9iQpnZam0xG7JcUiYCVVKmyory6LswgDUJ3oUGMSR9WTJTSlBbqlVO3JKObZuasFsNtn7MoV9yA6Qibag5/VAJPISmlp0Fru6xpvPaI9UVsytiI1A4q14GzqhLLno9Vpug03NHHZMeKe4S7YbBTYqWmVitbOnXZbKX3eKQpMTrS8Bua5ZhRIzGq5nGPGwMhtK4qZlT1n7gjLbBtkJ3g3RZz+s7qtOk6nsCk3k/tQsYSl0VSjtTGYCgxam8DJenN6NUhqXeQ+SAvejbXzsu8Uy4prdFJcM6PNcDxHZqwVczfACUqxLoqab9og8juUX4JxjNVTdE6cQbEsdcHENEhc2Vq98vdkmQsmQBEyj7ajDNE7lSFptlWxKu5stCRVb53AyrBiLIedreg7S3aX6LXqwqOhbStHkbUFF29IkQdU/uHNa2AM0kpVD7QADUqcGmzdFjwajATqjbtJUWHWsNCMqQ3OV152qGJ9uMltB+3CxJoJQuj902m/M5FNcTxOmSBMlLzgZa2UjvHkGN4UozT0gLZesOsw8By3iTWMGaU4PiT20xkUHiL6lTXRI7Ygtva7S/JM2sGzKruINLc1NbXrnNhN0h8bVkz7gByX313JyXFUOnNbFk45wfBMortmpIMtcUcWwShbp5JlS08PeM9nJS1GCM9UaQNeiAuOynGB9Cb25G0yjss3OqEMB7Acz4K6fs06KMNMXVwzanOk06R+YjfO5eg3l/siMstwTaReHBfZ4jjPRu6tOtUpy38zCHDvjMd4UWC0qt1UbTpscdogF0HZbxJOgXttpSdU6zsmcDv8A0XdWvTpN6jWtHIACd+i1LsL+mVnGAdH6FqwBoBfHWecyTvjgOSMxC7DRqqxe9Io0KAxDGZp7ZMceQ3ErOa9HTHioYnFztwBM6ACSe5dXHRt1aCWeyPEEac2hG9ErECkK7hL6gBBO5p0A4TqnwnU5IwTa2Cai9FbpdGLenm7aed5J+QU7La2dIa3TWCckwuajRKEtqLXPIaAJzcY8zzSuEb6AoRroyxwxhdtZlo3Hem1UO0blz/RaZTDRDdyz2+cbk0YJGSS6Abui/ZIa4B3Ez4oO8eWs6xzAzI+8kfeV4GSRXN5nw7fmFmOge4xSQGAF0zJMbIQpo7QkIDFj7MhzcmunsB+iY4B1qc8yoSm1a9g5orHJE9HDxrvUDyBkmhGSXVaMmVPJ0cbRW8apgyVV7a7Aerrf0BslVrBsNbUqvB3FHilapipegmg4VNFlCzPtQQMk/o4a2noMkdb0mjNCt6DKJA2qWt7EMbh1SQNEfXqNlboloCdTaVGcUAssXxqViY/jAtqNv5ExRzQsg4dYISp0cpF0kBNcMG1Loy3Li9u2gwD2qsdKxqQrxC3ZTYYgQFT7i+BdATHpNiBbvkHxVbs6oLiStCTkLWwu+tmuiUfhWDNAnJKLyr1xwTy2rmIC3NpjSeIQ6zpg5wpbptPZgR2Qjrfofd1RtbGyN20YJ7k5teg7Q0e3qODt8QGjlJ1KmuLkf6AoykuimS0iI1Q1x0aNQsDZBc5oy5nNX13Re2a733mI3hFW1pbsc0t29phnNwiVSPHyJq2GPBOx84MpU2gZBjQ0N3ZCJ8ki9r7SoG/mPWJPwjMqDEr57p2QSJ3AnwSbAMWDrvY0Ow4kHVNLkuVHqRhUbLrdVnuIZTdszl2DefBF0rBkbnRrtDa/QIDBqTyS9zC0aNBymNTB3c0bc3R2SGiNeWatH5ZJ/g4qikJGwz+1v0VcxW3oVJGyGyCCWgCZ4jQqHF7xwOzmI5Ks2tO4r1yNkimJO1u4QOJSTk3pIpGNK2z0+jfBrABEAQBy3IK7xmcs/kqiMSdScKLzLtGkZz/L2prb4TXqD3C0cXyPLVL5JdJBwj2zm/xoTGhT3ovcB1N7v5o7ABMearGKdDazoJqN1EgTJA5xCM6ImpRdVo1GFokOaZkERskA9w81ouV3IMlHGoltuap+GVHW0A3xoo2XwkyRkl+JY01gMb96pkiOLIrq+gEE5jVVW+vTMz6oG5xR528xm4lIrjEo1KnPkvopGHyPcav5ob5lsb5JcNPMJ70augG+xj+I3N4GcF2cTxAhVXo5eMrPzklplpyIaYgOg6kSrf0Uwf2Hx7ZJJc7QuJzJOeR70qVu2CaVYlgq22Wp8EIcIrE5bMHQkx5JvVqtMAKE3RG2Gy4jZAAHjn2+is4QZzvjQlr9Fazwf4jB/cUosOhVxRqOft0nBxnUtPgQrpf03uA2KbnRkBk3PidqMkoq4LdECDTZGWbyZ8kPFFKkhFxREeM1zRds1MiRlmCD3hKquMgb1a73ouazAyrWptjPaaZIPIGEmuP2fUY/9dHbSn0eoPhlZGfHO/tA6VztN2pW3XwAUOKYW61aIqtqtOW0AWnvaZjxKSW1Y7XalUK0xGqewyrfuk6rawnksTYoFF1ZdAUyGjdCoN3euFR2fWlWapeezaqZdw9+0dZU4yypseUkjq7oOrZkrinY7AzTizsnFswuH28mCEydOhY2ypXbztd6sXQivN3RBz63nCgxO3Y1uUH1Q3RSo5t5RMH3x55KrdyQW7kfQf4siF0LgH3gEAXyQt7S7DpJLvCKFUn4XHe07J+iDt+jDWv2i8vaPhIGvMjUIsvUjLiOKWg2brWxMDZ79AOxCMwig2r7X2Q9rEbZGccJ4JiLvnKk/EDeIQ0NbInVAWiSJ+W9Lm1abjHtM9f9ERiF3TFJzy2Q35/6pfcV6VEbRptB3ZfXvWZkwfFX0PdeQ465uEjfGXLchG3dJrYp03OMtyAqHImPvsWq/SQAyAxo/pHqhLjpU7dVA7h9hKqC2xha1Cx23TtnhxjreydtRnvdonwqPJaYDRvnXwVJp48XEzWJ7oUhvifiJ7ymUkugbLNeio6QCyM8y9o8AlV1YVHD/bU2uGh2iR3gDNKn1ZyJPmo3VWjQu8SfnCWVS7GUmg/8E/47imD/ACtcfLLJRV8DY/W5f3UoE95UBuBGZy5rkYgAOPdCTCHwHOXyR1uh9Bw61euewMb6goX/AMv7P4jWd21I/wCmEa/Fx+X78FoYyDu9fompLpC237J7HArOh7tId7p+aa08SY33GN7QAkX70J0IHaSoKt67847JhFAZZjj7twHkoKmPVN7iO8BVplZxOcDvd9fkuYdPH756LbNofux5xyLj4z6KOpiuWZPgVXbouIMAA9oKWspvLs3Fw5kADwICFM1oslzi7QdZJ4FRnFaegdnzhIXU2tzLvAz5SSUuZVLn7QAPONecFbENlyc0VcpnetU8MaNyj6JW3WJcMy3ykK5nD2kJVxuRzczWRVRYhYrB+7FiP/Oznv8ABQL7EA47Oa06xJAOyuMPoCrW29QNArRcVGsbpuXBlhLFIbG1sDw73dmM0nxdjqcuzTzB7ptRx2dFPitFrgQ4DvU58zUtLQ9aKBRv2ufLtE4w2vTFRjuDgZ70pxClTa8gR3JfXutkdUrqSTSaFumfQYzaI3gLks3JP0b6QUbqiz2dQB4aA5hycDvy3p5pqu9OzqRhpZKN7CN4UhcuNrLh3LGOBV5+U+Sw3I4mT2z4LNjnHgtPJaDv7lqMDXm06g8bUCOA3fJKMdtj7OXV3EzlnTEdg2O3mmFczTcZdoZGumesITF7mn7EdYZQYaRPlmkYyKc+GAw57j/UHerSlj7IuJnaHbBmeJEeiYXd+2c3ED/3I8guKNUO3ggaZk+OfJZGYOyyIE7JOc6O81J7OpuDo3Rs+UuCkDtqQNk7yI17lLsAj3f8I+aNGBAaogbJ7ywehWfh6+1tANy/4pHlslFUYGUOk9gPiAiWHOM/XzgLUACDrlw0Z/c4+jFLToVj+UE8RW9TCmdXz4Rlp9CsFzv9A3/VaqCcCwq73s//AE/zhYbOrp7Rn9rz5GopH4gzSTPMOPoYXIuWzMEnSQ36lLsJj7KpEe2ZHKl8y5cmzqf76f8A42x6ox9wW6h3i30hDm5neTy2j6DVFAYO6i8z18+IYBH+JQvnfWd/9dPXtP0TGoZGYJHA8vVDVBGjcuTRHgsYWurPmPbuI5U6X+TNRGk2SS98/wBDf+0Lq4rOBOzTl3a75Qp7Z+Uvpuaexwz0jVZmRxTt2jrSeUjXt4foiqNCXQdnlB+cof2hLSYM8J+aIs3bUZVAeWyQklaGjRZMAYGOMunLSdM01rYsGGAVW20XBuTnTzj5LVvOrlSEmked9TNrkpFhdjWei2q5UuxJWKmcfk5/I/k66L4KaLJcZOqmxV/tGlrdeKR4h0jqMp7IHekNn0gfBBOZ3rzO0dri+j0To3ZMpNmVD0kvqZBAInkqE7pJVaIBEISlWc8l06rRg6oF6HX7uY/PekV9alhiMuKPs6pa6ZW8ZvWmI14K0U1on7EtlRqh200HLeF6V+z/ABi5c2sHvLthrSwOJO/Pmp+j3Q2qaTXPDWBwkTmYPIJ5guAU7Y1ne02i5uyRER9yqJNFuOMsk6GhxEbRa8EaZjMZhG0htCWuBCAuaIM8o7VWMXvX0iXUnlpHA+RGiPkrs7PHfRcC0k9i3Ea+OipuE/tFG22lXpmXEND2aSchLTp3K9Ne146pkfeqrGaZOUWuwGu0FrgOem/Lik7KbTTBY1sxnlBkAb4zKf1aIgkcDvO7OEksaksZvzc3XXZJb8krCirfh39baI8Xf5Qg6g2ZEz3RlHMpjfUeuZa48i7L/qQps267Leckz4ZoJoLsgc6NBA47ULTHgfH/AIgVOLVoMho7QW/PMIgA7mO++wI5AxABTDz7wI4qRtmAJy7/ANSEabQkyRGW+f1WvwtNozNOeYz7s0M0HFgJZTGpZr/KfTRdGk0Ccj/yn0lHm6pD4h3NQ9zjtJgnrHsGZ7Ur5F6D42R0mzud/bHjkiDa6dV0b83JBddNWtzZSdmYzcB5Zoe86XXEdWkyOZJ9IWzDgWyixg1En+kfNFNa07o8PkvNH9Kbp2Q2G/0sPzJQ1TFLp2tVw7IHoEMw4HphtjudA++KgualNvvVQI4vb6Lyf8U9z4fUeddXOPqVPRthIy1KNyBSPSRiNADqVA7m1od6BAPxmkR773DlT+ZUltZBtAxkdkx4SgqVvDdkD6ZQouUkUjGLGWEUhWcQxrhlJLvSAd6ZVLX2eseH6px+zqyBNYuG5nzWdKqEvim0nsCpFXG2cv1Dmm8BfbkbJ5oCq4l2y3VMbeg9rYLXTzCMwfDodtOHijGWX2+jhlCUnb7FlPC8hOqxW59u2VpdHiiN4vwfP17jJcYOQQgqlxyWqti45gK79DOjrTDngSuVpJF3NMrFTDK+ztezdHGFBa3zm9WF7lsUmN2XRpGa8p6b06TbgGnGeZjikjLdMm+gyzt5ZJRVjhTHGXZlCWFxLI5Kemx09UkIu70QPdbSoCxgjLZEeCjubFrhln6oLAqp/D0p12Ajm1eC6l0eiuiu47aVw3+FDiNzjBPfxXm/SHEXU3bFRpYYmDkf1XtvtQfeEpbjXRyhdN2atNtRozAIzHYdQklxJlY8jR88Vbup7Rr6THv2XNd1Wk5gzGQ5L123vyWlzC4HJwOmThOfYmWI4BssDaLWgAZMEN7IKrtpbXAc5gY4N3hwgDsO/uUWnHVFU1LY9s+kFTZPtGbRG9vVJByzGmqDsHOpsLwC4F73N3GHGYIOhmVHabVKoNsjZPVPenFy3+GNmI2oPiEFKXyLJJFPxHE3t6xpVOsSRBH1St2MvEkUd/xO++KtuO2rthpyiT2/eirTbeZO/a38kFkHVA7MYuD8LGjLdJ17UB0oxSvQaw+0ILidwGnBMLh+zSEjmeOoSj9pTJpUnEgBriN+8cuxVim2I+hfa4lUqe/Ucf8Am+SY+6JBPiqjY1Nkj6qw2t80jMjvlaUQwkMmXM6Zd/3CkFHaGeYQLWU9ovDiOW5d1cUY3KVKUaKqSFnSKjstnmPVOMHNN9ME65CFUOkuLiqQ1ugzJ+QUOHYtsQJVVB4knNZF6r2jNwE+SAuKIBzIA8ZS6ld16v8AsqdV/wDSxzh4xCnHR3EKsBtBzRxe5jfKZ8ki42O+RFduYFWRvn1gJ5h9LaqMHFw+ZKZUf2X3byC99Nv9zvorFhf7ODScHuuTLc8g0R4yr0jn3YXf3NOm1ge4AEH7y7Ck9PFKQJgmBkAAdNVam9HrXI1HGq7i4uP6Lt9OzZEMakcEx1JozoxjTGBzYeJIM7DvorOy8a6CPQqtNxNoyY1og8JUTsUdPvnsGQ8k8ZYqhWrdlqq15OYXDqnBJcOvds6k5Iv2xVo7Vk3p0GErFCKqxGjWeb31oxjJACgwvG3Ujpkq7Uxh5GaJwy0uLnKlSc4cYhv9xyXm4TshxxSWxnjnSR1QgCQBvSClQfXqdUF7vFXfDf2eAda6qf8AIz0Llc8Mw+jQbs0KTWDjGZ7SumHC/YcCrdH+h9WA6qQwcNSrbZ4XQpZsbLvzHMqcmdStFXjwxWxlBIYU6x6nbCJp1IJB1lCWEEQdZlElmaDKoJ9ou2OQx1lSUsvvRYwQXh3v9x3qOpaTp1vVchxk8Ftz8+aDRivY3gZe07DodwKW2VxVp0W0qzesHzO4ja3njEK4Vrn3Q6CJgnfpKXbLbl1RohrabtmSJJMAzrG9Txjdopk6plY6TXgdT98NgwBMb93gqw6+Y0RI55jgSr/XwC1iKh9pnPWIGcRkBCDfhdmPdo0+9ufjqlpBtnnle8btASTppB3ITpNVfdMDKVN5zB90nkBPYvTWst2EbNJvcB5Spqdy0SW0mjiSSUVJApniNDoheOzawQJmXb03tOguIGCPZgc6j/k1epPuNZLROoCBuMWdo2YGm7wRzBiU62/Zxcn37mm3+lrneZhGM/ZxbA/xrp7uIBa35Ii8xarrOR5yUDXc8xskET2BCw0NbLobhjdGioebnO8iYTy2sbakA2nRptAzyA145DVVmnQiCJDRuPHsCJqVyIndxMeWqzsyos37wY3INaOQCiq4twzPAZKuOrEzE9mg8f0UbRGbnRy18UGFDe4vajyRtRwjNL6jSNXvJnjw47pUttWimXEgTMZRluzMpZVxIREieMyUEYKdVBEFxnLfx37lG2gxmcyeLjOY4cO5CPpkDaMd5+WgUVQgwA4xy9J3+iohGH06s6fQcdPqh69y4mAQfTwEKMV/hBgbuOnLRSG3dG0TDfIAdqDYUWHouCCZjTdPzT1zFW+ilZu0S0lwj3s4PYTqrC+6bMSrcX8ScuzvZWLvaWJ7NQiwToPaWwBeDXeN79J5NVkFXKGgNbwAhDGottKyikLr0dlu9YFyXLk3ACIdE2wtEgLiXO5DzWFoCwGYau8FEU8YDcnwRx3pLe1yB1QkVzdvHwqM+aCdMZcc3tHpVvXbUEsIP3vCnA5LxU4xdMqB1IkEcBr2jeFfujHTqnVindbNCqcgTkxx5E+6eRSLki3ofF1stbwtPMjh6Kd1MEqKqwBVEA7gxsEzIcOOW5KMKrkVqgaZ26uo0yY2e7JMsSPVyy7OPIrWHUOuSY6oAAjgBJ81Otj3ornSGuGPJnMkpOy4kyT5qXpG6XnXXhl4pcdIGXbr6aqaVj9DH96RoB35lQ1MUcdfogNtrTG0S7fG5a1ILW5cSSB9UaBYRUvnHTTnACx+04cPHTsUTqk9UBv68uKjq1TOsfPjkFqNZNTp02iXOnuKho3GZgd/LuQlzHwySd5kDu3lTUbR0Z6f2g+ObkaBZJcYnsiAdc590esoSnUc4zBz0ga95yUpYCcm7XdHlqe9F+xqOGQAHePHOfRAwI6kR7xI5SJ81w7bJy0Hj5pvZ4ZlJE+ia0bQAaN8MvlKDY1FcpYPUeJIOf5j8lPa9HQDOQPZ475KLxHpBQpHZLwSPhbnp2JTX6SVXNJoUthv537/AOlo1Pelth0Nq+CNggugegSytc2dHIH2rho1uefM6eaXPta1cTWc8j8p6re/IeiFq21NhDWOYXFwEbQ1OUDvKf8A0X9ILdihe7qsYwbvicPHKUS4h5Bc7adlmcz3DQdwXdt0Qqx1y0eqcWGBBg97wGfiU/il6QqmvbCcEJJg7hkU1NFusZoW2t2sPVkk7yZ59gU+0r8cHFbJSkmwgLaHL1ibFmtBlNu85KY1QhmAlEtAC0qNGwd1Mu18NVLSogLs1AtbUpHIZRSOieCgqOlTgLHAIWEBdSUb8Pa7UIq6uGU2l9Rwa0akmEgfe1rrKjNGj/vHD+I8f8Np90cznyXNOm9dlo6RrEsRpUSWU2e1q7mN3c3u0aO1UnGsEq1SalV204mdgNhjeAH5u1egW+GMY2GjtJMudzc45k9qjqYa06ye9TpobTEvRXprVs9mncE1aQyGvtKfYfiHJerYdiFO5pipScHtI1HzBzB5FeZ3nRxrxollsLiwft0CROrdWPjcR2b9U0eRx7FlBPo9auqMjjnI7Qh8LJBqgmTkTu1y+SD6PdJaV7TIB9nWA61MnMZatPxDmp7Fx/FVWEz/AA2HzjPmq3ZOioYw0B51mT957kndJmSI5cfkn2L25fVdnkCNPpCG/dwaMwO/6ZlLFjNWJDT2DIzmOJzHqpCx784nm6APD5JxWhufVHPIeuaBrYzQp5uq0xxzknwzWyNicCg/R06Z7MNb9T3qanZAagd27vOZSm46YW409pUPBrdkeJKF/wDF74Ps6O4mXunyA+aVyfoZJFmFsMoEczl4D9Fz7Fsy5w88/n4lecDp3cveNtzWNnPZbnHaZRFx0npHVz3eJ9VnGaMnE9Ebc27Bm9o5b/AKOp0jojJoLuxq8yPSlojZpTxmAoT0rqbmNB4z+iOE2bKKPQ7/AKVOa0ltIwBvPyGqqdbpg65cGEPM7g7Yb4NzIjiVXLjpBXfI2gAREADTvlQYXd+zcHbG1HcmXHS2K5/Bbm0DMimwcPePzRzatcgDbIA3NDR5xKUs6QvI6tuSeJdHyW3YzdEdSkxvi7wGSTEZMOq2peRtOc7POXEo+ywzYc10AQ4HwMqm1K106SX7MkHIRnOXmFYsCvLhggvkZySATwna14opRXbA3J6SPSri4mVB7ZVxt44jMlSsqk6Ej7/UL0PLB9HEuOa7Hza4n75rttSUtoVOz7/1CKo1JQyQyiGQsXBKxDY1IbGoN2S5DSVttJSclMoRbPBTNasC4r3TWCXED78kkpJBSskSXFcfbTd7Kk01650ptOTeb3fCEHVuq14HNol1CkDBqlsuePiFMEiB/MfBM8Mwenbt2abdmdSc3OPFzviKnuQ+oi23wZ1Q+0uy2q/ItZH8KnGY2WnU56nWAnGzO5dOXQbKNUazA0bvv6rmpbyNY7pU+QUZdtaadsJGFELm7gUvu8Oa8Sezf25BNGszkidBOWi4rVBny3cFKSHiUbFsG9mdthLXAy0tJBB4gjQpa7pje03h20CWgjaLc3DTrxkfBXC/BdP0SHEMOa4aR3KCniyzhkhZh3S97nn8SC5rviZk5va34h5pxi9SmabHsqlwdoW1SBHcfLcq4/BCTlkOaCvujgJkAHiY1VVKLeybhJI1iT6X5wTOcuk95JkoF1xRA94Hs/RTDo1nlpxj0Rdv0Yk6TnkOPLlzVMoISpiP8cNsbDS4ZzOXYiX16zwQBsg8OHIq2W/RwMyAznM81PTsZMR9/fzS+VXpB8brbPPGYQ4lH0ujhOZ+wr43Cxpu+X6rVxbQIG/7++1aXOwR4UygPwYDPOF1SwgcOP36eKtte0zEfZ09fRSNsezh3nLXlI/tR8ug+NFW/dbfy/ee7wRNtYbLpA38OU+k/wBqsZsgTkMs47PdHkJ70Vb4eHnLeZ7oAHkT4oZ2bBIXCyb8QyhxOujSAcu9FexYB1e0c+xH3VGGvM/CWN/mc4y4jkChbG32mlsTAGukdu7NQ22W0kK7uiYkgACPEZ9+qktaMM0g+gg/Xxcjq9pOYO+ZLtqADukADtReHW0tmMjk3+nUnvRlKogSTkL6JIAHKfn6Iq2eJ8PU/RSVaOfcB8/RD0aJ15/9pPzWhyMM4IcWn35fRM7en8kqw5pE/fEJ0w/L1XdxStHLNUSBYtOJ5LF0WToaLqFpYllpGQox7HW27ZMncANSToBOQ7Sg7XA31yKl2eBbRaeo06gvPxu8u1YsXND7nbLTeK0WEQNFz7XwWLFZEzktzy0WnPgSsWJZ6QY7MFInN3cOH1UhfksWKDZWgSrU5ZkwFBUYZzWLErZqI9jihLi3B++1YsUZrZSDA324cf5RrzPDsXNOwDyeX3H3yWLEkVso3o1XoACQYbBJI4DXvTSytGsaCWjaPkDo3n2/RaWI/wBmI+jd1RdoAEN+Gjt+8lixMhWaNIz5n6IYgGTvHHtW1iVjx6ASwAz9/f1XLREffIT3yVixMjE9OiPl5QExw6kG57o9B9NnzW1ibpCPbOnUAQyWyWsnLZ3jmuLi36rtkbORGu/uWLEkGPPsAqWzQwNc3NxI8d3Z9Ezs7fZAE6DyiFixGfQI9g9S2GZ+8v8ARcUaAA4+8fRvqVixaCDJ7DKVOJjj83Iin9FixdEdEWdOCxYsVrEo/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5C871F99-F4DD-4978-8258-337B108D1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629" y="1168064"/>
            <a:ext cx="8004742" cy="5303980"/>
          </a:xfrm>
          <a:prstGeom prst="rect">
            <a:avLst/>
          </a:prstGeom>
        </p:spPr>
      </p:pic>
    </p:spTree>
    <p:extLst>
      <p:ext uri="{BB962C8B-B14F-4D97-AF65-F5344CB8AC3E}">
        <p14:creationId xmlns:p14="http://schemas.microsoft.com/office/powerpoint/2010/main" val="2836978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EDF861-2596-4C1C-9A6E-F85F337CC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Disciple</a:t>
            </a:r>
          </a:p>
        </p:txBody>
      </p:sp>
      <p:sp>
        <p:nvSpPr>
          <p:cNvPr id="7" name="Rectangle 6"/>
          <p:cNvSpPr/>
          <p:nvPr/>
        </p:nvSpPr>
        <p:spPr>
          <a:xfrm>
            <a:off x="1905000" y="1219201"/>
            <a:ext cx="4876800" cy="1384995"/>
          </a:xfrm>
          <a:prstGeom prst="rect">
            <a:avLst/>
          </a:prstGeom>
          <a:solidFill>
            <a:srgbClr val="920000"/>
          </a:solidFill>
        </p:spPr>
        <p:txBody>
          <a:bodyPr wrap="square">
            <a:spAutoFit/>
          </a:bodyPr>
          <a:lstStyle/>
          <a:p>
            <a:pPr fontAlgn="base"/>
            <a:r>
              <a:rPr lang="en-US" sz="2800" dirty="0">
                <a:solidFill>
                  <a:schemeClr val="bg1"/>
                </a:solidFill>
              </a:rPr>
              <a:t>Two characteristics of disciples of the Lord: they receive his law, and they do it</a:t>
            </a:r>
          </a:p>
        </p:txBody>
      </p:sp>
      <p:grpSp>
        <p:nvGrpSpPr>
          <p:cNvPr id="2" name="Group 13"/>
          <p:cNvGrpSpPr/>
          <p:nvPr/>
        </p:nvGrpSpPr>
        <p:grpSpPr>
          <a:xfrm>
            <a:off x="0"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pPr algn="ctr"/>
              <a:r>
                <a:rPr lang="en-US" sz="1400" dirty="0"/>
                <a:t>D&amp;C 41:5</a:t>
              </a:r>
            </a:p>
          </p:txBody>
        </p:sp>
      </p:grpSp>
      <p:sp>
        <p:nvSpPr>
          <p:cNvPr id="15" name="Rectangle 14"/>
          <p:cNvSpPr/>
          <p:nvPr/>
        </p:nvSpPr>
        <p:spPr>
          <a:xfrm>
            <a:off x="4978399" y="4343654"/>
            <a:ext cx="5945239" cy="1938992"/>
          </a:xfrm>
          <a:prstGeom prst="rect">
            <a:avLst/>
          </a:prstGeom>
          <a:solidFill>
            <a:srgbClr val="FFFF00"/>
          </a:solidFill>
        </p:spPr>
        <p:txBody>
          <a:bodyPr wrap="square">
            <a:spAutoFit/>
          </a:bodyPr>
          <a:lstStyle/>
          <a:p>
            <a:pPr fontAlgn="base"/>
            <a:r>
              <a:rPr lang="en-US" dirty="0"/>
              <a:t>“As important as it is to have this vision in mind, defining and describing Zion will not bring it about. That can only be done through consistent and concerted daily effort by every single member of the Church. No matter what the cost in toil or sacrifice, we must ‘do it.’ That is one of my favorite phrases: ‘Do It.’”</a:t>
            </a:r>
          </a:p>
          <a:p>
            <a:pPr fontAlgn="base"/>
            <a:r>
              <a:rPr lang="en-US" sz="1200" dirty="0"/>
              <a:t>Spencer W. Kimball</a:t>
            </a:r>
          </a:p>
        </p:txBody>
      </p:sp>
      <p:pic>
        <p:nvPicPr>
          <p:cNvPr id="14" name="Picture 13">
            <a:extLst>
              <a:ext uri="{FF2B5EF4-FFF2-40B4-BE49-F238E27FC236}">
                <a16:creationId xmlns:a16="http://schemas.microsoft.com/office/drawing/2014/main" id="{D9C89F57-F177-4BCE-A609-A3F071793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9" y="1320465"/>
            <a:ext cx="4104071" cy="2724834"/>
          </a:xfrm>
          <a:prstGeom prst="rect">
            <a:avLst/>
          </a:prstGeom>
        </p:spPr>
      </p:pic>
      <p:pic>
        <p:nvPicPr>
          <p:cNvPr id="18" name="Picture 17">
            <a:extLst>
              <a:ext uri="{FF2B5EF4-FFF2-40B4-BE49-F238E27FC236}">
                <a16:creationId xmlns:a16="http://schemas.microsoft.com/office/drawing/2014/main" id="{0CDC1771-4CA1-42F6-9A97-DA4EB1BE9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818117"/>
            <a:ext cx="1752600" cy="2628900"/>
          </a:xfrm>
          <a:prstGeom prst="rect">
            <a:avLst/>
          </a:prstGeom>
        </p:spPr>
      </p:pic>
    </p:spTree>
    <p:extLst>
      <p:ext uri="{BB962C8B-B14F-4D97-AF65-F5344CB8AC3E}">
        <p14:creationId xmlns:p14="http://schemas.microsoft.com/office/powerpoint/2010/main" val="36676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icture 175">
            <a:extLst>
              <a:ext uri="{FF2B5EF4-FFF2-40B4-BE49-F238E27FC236}">
                <a16:creationId xmlns:a16="http://schemas.microsoft.com/office/drawing/2014/main" id="{CDB3B0F7-182B-43E6-9C00-EE15E2888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Meet--House</a:t>
            </a:r>
          </a:p>
        </p:txBody>
      </p:sp>
      <p:sp>
        <p:nvSpPr>
          <p:cNvPr id="7" name="Rectangle 6"/>
          <p:cNvSpPr/>
          <p:nvPr/>
        </p:nvSpPr>
        <p:spPr>
          <a:xfrm>
            <a:off x="1905000" y="1219201"/>
            <a:ext cx="4876800" cy="2677656"/>
          </a:xfrm>
          <a:prstGeom prst="rect">
            <a:avLst/>
          </a:prstGeom>
          <a:solidFill>
            <a:srgbClr val="920000"/>
          </a:solidFill>
        </p:spPr>
        <p:txBody>
          <a:bodyPr wrap="square">
            <a:spAutoFit/>
          </a:bodyPr>
          <a:lstStyle/>
          <a:p>
            <a:pPr fontAlgn="base"/>
            <a:r>
              <a:rPr lang="en-US" sz="2400" dirty="0">
                <a:solidFill>
                  <a:schemeClr val="bg1"/>
                </a:solidFill>
              </a:rPr>
              <a:t>“Earlier definitions of the word </a:t>
            </a:r>
            <a:r>
              <a:rPr lang="en-US" sz="2400" i="1" dirty="0">
                <a:solidFill>
                  <a:schemeClr val="bg1"/>
                </a:solidFill>
              </a:rPr>
              <a:t>meet,</a:t>
            </a:r>
            <a:r>
              <a:rPr lang="en-US" sz="2400" dirty="0">
                <a:solidFill>
                  <a:schemeClr val="bg1"/>
                </a:solidFill>
              </a:rPr>
              <a:t> which are now listed as archaic in some modern dictionaries, include the idea of being proper, fit, acceptable, permissible, right, necessary, or desirable. </a:t>
            </a:r>
          </a:p>
          <a:p>
            <a:pPr fontAlgn="base"/>
            <a:r>
              <a:rPr lang="en-US" dirty="0">
                <a:solidFill>
                  <a:schemeClr val="bg1"/>
                </a:solidFill>
              </a:rPr>
              <a:t>Ludlow</a:t>
            </a:r>
          </a:p>
        </p:txBody>
      </p:sp>
      <p:grpSp>
        <p:nvGrpSpPr>
          <p:cNvPr id="2" name="Group 13"/>
          <p:cNvGrpSpPr/>
          <p:nvPr/>
        </p:nvGrpSpPr>
        <p:grpSpPr>
          <a:xfrm>
            <a:off x="117987" y="5683994"/>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41:6-8</a:t>
              </a:r>
            </a:p>
          </p:txBody>
        </p:sp>
      </p:grpSp>
      <p:grpSp>
        <p:nvGrpSpPr>
          <p:cNvPr id="14" name="Group 13"/>
          <p:cNvGrpSpPr/>
          <p:nvPr/>
        </p:nvGrpSpPr>
        <p:grpSpPr>
          <a:xfrm>
            <a:off x="7538884" y="409755"/>
            <a:ext cx="3667432" cy="6094409"/>
            <a:chOff x="228600" y="573741"/>
            <a:chExt cx="3048000" cy="5065059"/>
          </a:xfrm>
        </p:grpSpPr>
        <p:grpSp>
          <p:nvGrpSpPr>
            <p:cNvPr id="15" name="Group 190"/>
            <p:cNvGrpSpPr/>
            <p:nvPr/>
          </p:nvGrpSpPr>
          <p:grpSpPr>
            <a:xfrm>
              <a:off x="228600" y="1256634"/>
              <a:ext cx="3048000" cy="4382166"/>
              <a:chOff x="4114800" y="502025"/>
              <a:chExt cx="4472382" cy="6225987"/>
            </a:xfrm>
          </p:grpSpPr>
          <p:sp>
            <p:nvSpPr>
              <p:cNvPr id="21" name="Rectangle 20"/>
              <p:cNvSpPr/>
              <p:nvPr/>
            </p:nvSpPr>
            <p:spPr>
              <a:xfrm rot="5400000" flipH="1">
                <a:off x="6172200" y="5257800"/>
                <a:ext cx="228600" cy="266700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5"/>
              <p:cNvGrpSpPr/>
              <p:nvPr/>
            </p:nvGrpSpPr>
            <p:grpSpPr>
              <a:xfrm>
                <a:off x="6019801" y="914400"/>
                <a:ext cx="609600" cy="914400"/>
                <a:chOff x="4142110" y="1523505"/>
                <a:chExt cx="838200" cy="1145410"/>
              </a:xfrm>
            </p:grpSpPr>
            <p:sp>
              <p:nvSpPr>
                <p:cNvPr id="172" name="Chord 23"/>
                <p:cNvSpPr/>
                <p:nvPr/>
              </p:nvSpPr>
              <p:spPr>
                <a:xfrm rot="4302055">
                  <a:off x="42564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hord 24"/>
                <p:cNvSpPr/>
                <p:nvPr/>
              </p:nvSpPr>
              <p:spPr>
                <a:xfrm rot="6646644">
                  <a:off x="3799210" y="18760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hord 22"/>
                <p:cNvSpPr/>
                <p:nvPr/>
              </p:nvSpPr>
              <p:spPr>
                <a:xfrm rot="5222268">
                  <a:off x="4023672" y="1905710"/>
                  <a:ext cx="114541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6019801" y="1447800"/>
                <a:ext cx="609600" cy="12595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43600" y="2362200"/>
                <a:ext cx="806825" cy="14881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p:cNvSpPr/>
              <p:nvPr/>
            </p:nvSpPr>
            <p:spPr>
              <a:xfrm>
                <a:off x="5029200" y="4114800"/>
                <a:ext cx="2563906" cy="2438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
              <p:cNvGrpSpPr/>
              <p:nvPr/>
            </p:nvGrpSpPr>
            <p:grpSpPr>
              <a:xfrm>
                <a:off x="4953000" y="3352800"/>
                <a:ext cx="2709339" cy="762001"/>
                <a:chOff x="4807567" y="815786"/>
                <a:chExt cx="2709339" cy="762001"/>
              </a:xfrm>
            </p:grpSpPr>
            <p:sp>
              <p:nvSpPr>
                <p:cNvPr id="170" name="Isosceles Triangle 3"/>
                <p:cNvSpPr/>
                <p:nvPr/>
              </p:nvSpPr>
              <p:spPr>
                <a:xfrm>
                  <a:off x="4807567" y="815786"/>
                  <a:ext cx="2709339" cy="762001"/>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4"/>
                <p:cNvSpPr/>
                <p:nvPr/>
              </p:nvSpPr>
              <p:spPr>
                <a:xfrm>
                  <a:off x="5105400" y="914400"/>
                  <a:ext cx="2167467" cy="609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p:cNvGrpSpPr/>
              <p:nvPr/>
            </p:nvGrpSpPr>
            <p:grpSpPr>
              <a:xfrm>
                <a:off x="5921188" y="2129118"/>
                <a:ext cx="829236" cy="259976"/>
                <a:chOff x="4379259" y="923365"/>
                <a:chExt cx="918882" cy="389964"/>
              </a:xfrm>
            </p:grpSpPr>
            <p:sp>
              <p:nvSpPr>
                <p:cNvPr id="164" name="Rectangle 7"/>
                <p:cNvSpPr/>
                <p:nvPr/>
              </p:nvSpPr>
              <p:spPr>
                <a:xfrm>
                  <a:off x="4419600" y="990600"/>
                  <a:ext cx="838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8"/>
                <p:cNvSpPr/>
                <p:nvPr/>
              </p:nvSpPr>
              <p:spPr>
                <a:xfrm flipH="1">
                  <a:off x="4572000" y="990600"/>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9"/>
                <p:cNvSpPr/>
                <p:nvPr/>
              </p:nvSpPr>
              <p:spPr>
                <a:xfrm flipH="1">
                  <a:off x="4787153"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0"/>
                <p:cNvSpPr/>
                <p:nvPr/>
              </p:nvSpPr>
              <p:spPr>
                <a:xfrm flipH="1">
                  <a:off x="5033682" y="1008529"/>
                  <a:ext cx="76200" cy="304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1"/>
                <p:cNvSpPr/>
                <p:nvPr/>
              </p:nvSpPr>
              <p:spPr>
                <a:xfrm flipH="1">
                  <a:off x="4379259"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2"/>
                <p:cNvSpPr/>
                <p:nvPr/>
              </p:nvSpPr>
              <p:spPr>
                <a:xfrm flipH="1">
                  <a:off x="5230906" y="923365"/>
                  <a:ext cx="67235" cy="37203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Flowchart: Delay 27"/>
              <p:cNvSpPr/>
              <p:nvPr/>
            </p:nvSpPr>
            <p:spPr>
              <a:xfrm rot="16200000">
                <a:off x="5867400" y="1752600"/>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6145306" y="1743635"/>
                <a:ext cx="609600" cy="152400"/>
              </a:xfrm>
              <a:prstGeom prst="flowChartDelay">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533400"/>
                <a:ext cx="152400" cy="457200"/>
              </a:xfrm>
              <a:prstGeom prst="round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12541" y="883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08059" y="502025"/>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48"/>
              <p:cNvGrpSpPr/>
              <p:nvPr/>
            </p:nvGrpSpPr>
            <p:grpSpPr>
              <a:xfrm>
                <a:off x="6001870" y="3653117"/>
                <a:ext cx="609601" cy="304801"/>
                <a:chOff x="3657599" y="1676399"/>
                <a:chExt cx="1488141" cy="1030941"/>
              </a:xfrm>
            </p:grpSpPr>
            <p:sp>
              <p:nvSpPr>
                <p:cNvPr id="158" name="Oval 35"/>
                <p:cNvSpPr/>
                <p:nvPr/>
              </p:nvSpPr>
              <p:spPr>
                <a:xfrm>
                  <a:off x="3657599" y="1676399"/>
                  <a:ext cx="1488141" cy="1030941"/>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4401670" y="1676399"/>
                  <a:ext cx="0" cy="10309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3657599" y="2191870"/>
                  <a:ext cx="148814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875532" y="1827377"/>
                  <a:ext cx="1052275" cy="7289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3" name="Oval 36"/>
                <p:cNvSpPr/>
                <p:nvPr/>
              </p:nvSpPr>
              <p:spPr>
                <a:xfrm>
                  <a:off x="4231341" y="2106706"/>
                  <a:ext cx="304800" cy="152400"/>
                </a:xfrm>
                <a:prstGeom prst="ellipse">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58"/>
              <p:cNvGrpSpPr/>
              <p:nvPr/>
            </p:nvGrpSpPr>
            <p:grpSpPr>
              <a:xfrm>
                <a:off x="6104965" y="4679576"/>
                <a:ext cx="528917" cy="733660"/>
                <a:chOff x="3469341" y="1371600"/>
                <a:chExt cx="833717" cy="1156447"/>
              </a:xfrm>
            </p:grpSpPr>
            <p:sp>
              <p:nvSpPr>
                <p:cNvPr id="149" name="Flowchart: Delay 148"/>
                <p:cNvSpPr/>
                <p:nvPr/>
              </p:nvSpPr>
              <p:spPr>
                <a:xfrm rot="16200000">
                  <a:off x="3314700" y="1562100"/>
                  <a:ext cx="1143000" cy="762000"/>
                </a:xfrm>
                <a:prstGeom prst="flowChartDelay">
                  <a:avLst/>
                </a:prstGeom>
                <a:solidFill>
                  <a:schemeClr val="tx1">
                    <a:lumMod val="75000"/>
                    <a:lumOff val="2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flipH="1">
                  <a:off x="3723939" y="1806388"/>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flipH="1">
                  <a:off x="4015292" y="181983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flipH="1">
                  <a:off x="3495337" y="2057400"/>
                  <a:ext cx="771863" cy="85165"/>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6200000">
                  <a:off x="3832412" y="1595718"/>
                  <a:ext cx="76200" cy="228600"/>
                </a:xfrm>
                <a:prstGeom prst="flowChartDelay">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6"/>
                <p:cNvSpPr/>
                <p:nvPr/>
              </p:nvSpPr>
              <p:spPr>
                <a:xfrm flipH="1">
                  <a:off x="4230445" y="1801905"/>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flipH="1">
                  <a:off x="3495339" y="1837764"/>
                  <a:ext cx="45719" cy="63201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rot="5400000" flipH="1">
                  <a:off x="3848100" y="2073088"/>
                  <a:ext cx="76200" cy="833717"/>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rot="5400000" flipH="1">
                  <a:off x="3848100" y="1409700"/>
                  <a:ext cx="76200" cy="762000"/>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66"/>
              <p:cNvGrpSpPr/>
              <p:nvPr/>
            </p:nvGrpSpPr>
            <p:grpSpPr>
              <a:xfrm>
                <a:off x="5750858" y="5562600"/>
                <a:ext cx="381000" cy="914400"/>
                <a:chOff x="3581400" y="1447800"/>
                <a:chExt cx="712695" cy="1385047"/>
              </a:xfrm>
            </p:grpSpPr>
            <p:sp>
              <p:nvSpPr>
                <p:cNvPr id="143" name="Oval 142"/>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65"/>
                <p:cNvGrpSpPr/>
                <p:nvPr/>
              </p:nvGrpSpPr>
              <p:grpSpPr>
                <a:xfrm>
                  <a:off x="4114800" y="2133600"/>
                  <a:ext cx="58396" cy="152400"/>
                  <a:chOff x="4648200" y="1600200"/>
                  <a:chExt cx="183776" cy="479611"/>
                </a:xfrm>
              </p:grpSpPr>
              <p:sp>
                <p:nvSpPr>
                  <p:cNvPr id="147" name="Rectangle 146"/>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76"/>
              <p:cNvGrpSpPr/>
              <p:nvPr/>
            </p:nvGrpSpPr>
            <p:grpSpPr>
              <a:xfrm>
                <a:off x="5311588" y="4222376"/>
                <a:ext cx="313765" cy="914400"/>
                <a:chOff x="3818965" y="1837932"/>
                <a:chExt cx="421341" cy="1066800"/>
              </a:xfrm>
            </p:grpSpPr>
            <p:sp>
              <p:nvSpPr>
                <p:cNvPr id="141" name="Chord 140"/>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7"/>
              <p:cNvGrpSpPr/>
              <p:nvPr/>
            </p:nvGrpSpPr>
            <p:grpSpPr>
              <a:xfrm>
                <a:off x="6983506" y="4240306"/>
                <a:ext cx="313765" cy="932329"/>
                <a:chOff x="3818965" y="1837932"/>
                <a:chExt cx="421341" cy="1066800"/>
              </a:xfrm>
            </p:grpSpPr>
            <p:sp>
              <p:nvSpPr>
                <p:cNvPr id="139" name="Chord 78"/>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79"/>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0"/>
              <p:cNvGrpSpPr/>
              <p:nvPr/>
            </p:nvGrpSpPr>
            <p:grpSpPr>
              <a:xfrm>
                <a:off x="5311589" y="5334000"/>
                <a:ext cx="313765" cy="1030941"/>
                <a:chOff x="3818965" y="1837932"/>
                <a:chExt cx="421341" cy="1066800"/>
              </a:xfrm>
            </p:grpSpPr>
            <p:sp>
              <p:nvSpPr>
                <p:cNvPr id="137" name="Chord 136"/>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3"/>
              <p:cNvGrpSpPr/>
              <p:nvPr/>
            </p:nvGrpSpPr>
            <p:grpSpPr>
              <a:xfrm>
                <a:off x="7014882" y="5392270"/>
                <a:ext cx="313765" cy="932329"/>
                <a:chOff x="3818965" y="1837932"/>
                <a:chExt cx="421341" cy="1066800"/>
              </a:xfrm>
            </p:grpSpPr>
            <p:sp>
              <p:nvSpPr>
                <p:cNvPr id="135" name="Chord 134"/>
                <p:cNvSpPr/>
                <p:nvPr/>
              </p:nvSpPr>
              <p:spPr>
                <a:xfrm rot="5400000">
                  <a:off x="3494411" y="2180832"/>
                  <a:ext cx="1066800" cy="381000"/>
                </a:xfrm>
                <a:prstGeom prst="chord">
                  <a:avLst>
                    <a:gd name="adj1" fmla="val 2233702"/>
                    <a:gd name="adj2" fmla="val 19460511"/>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rot="5400000" flipH="1">
                  <a:off x="3991536" y="2395818"/>
                  <a:ext cx="76200" cy="421341"/>
                </a:xfrm>
                <a:prstGeom prst="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6"/>
              <p:cNvGrpSpPr/>
              <p:nvPr/>
            </p:nvGrpSpPr>
            <p:grpSpPr>
              <a:xfrm>
                <a:off x="6521824" y="5562600"/>
                <a:ext cx="381000" cy="914400"/>
                <a:chOff x="3581400" y="1447800"/>
                <a:chExt cx="712695" cy="1385047"/>
              </a:xfrm>
            </p:grpSpPr>
            <p:sp>
              <p:nvSpPr>
                <p:cNvPr id="129" name="Oval 128"/>
                <p:cNvSpPr/>
                <p:nvPr/>
              </p:nvSpPr>
              <p:spPr>
                <a:xfrm>
                  <a:off x="3581400" y="1447800"/>
                  <a:ext cx="685800" cy="533400"/>
                </a:xfrm>
                <a:prstGeom prst="ellipse">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796553" y="1613649"/>
                  <a:ext cx="228600" cy="85164"/>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581400" y="1689847"/>
                  <a:ext cx="712695" cy="1143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5"/>
                <p:cNvGrpSpPr/>
                <p:nvPr/>
              </p:nvGrpSpPr>
              <p:grpSpPr>
                <a:xfrm>
                  <a:off x="4114800" y="2133600"/>
                  <a:ext cx="58396" cy="152400"/>
                  <a:chOff x="4648200" y="1600200"/>
                  <a:chExt cx="183776" cy="479611"/>
                </a:xfrm>
              </p:grpSpPr>
              <p:sp>
                <p:nvSpPr>
                  <p:cNvPr id="133" name="Rectangle 132"/>
                  <p:cNvSpPr/>
                  <p:nvPr/>
                </p:nvSpPr>
                <p:spPr>
                  <a:xfrm>
                    <a:off x="4666129" y="1734670"/>
                    <a:ext cx="147918" cy="345141"/>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648200" y="1600200"/>
                    <a:ext cx="183776" cy="22860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tangle 40"/>
              <p:cNvSpPr/>
              <p:nvPr/>
            </p:nvSpPr>
            <p:spPr>
              <a:xfrm>
                <a:off x="6087035" y="4168588"/>
                <a:ext cx="533400" cy="38099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5400000" flipH="1">
                <a:off x="6248400" y="5181600"/>
                <a:ext cx="76200" cy="26670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5400000" flipH="1">
                <a:off x="6264089" y="5394511"/>
                <a:ext cx="80682" cy="2398059"/>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flipH="1">
                <a:off x="6261848" y="5616388"/>
                <a:ext cx="85163" cy="2129118"/>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25"/>
              <p:cNvGrpSpPr/>
              <p:nvPr/>
            </p:nvGrpSpPr>
            <p:grpSpPr>
              <a:xfrm>
                <a:off x="5038165" y="4137212"/>
                <a:ext cx="192741" cy="2317377"/>
                <a:chOff x="3657600" y="2667000"/>
                <a:chExt cx="192741" cy="2317377"/>
              </a:xfrm>
            </p:grpSpPr>
            <p:grpSp>
              <p:nvGrpSpPr>
                <p:cNvPr id="109" name="Group 108"/>
                <p:cNvGrpSpPr/>
                <p:nvPr/>
              </p:nvGrpSpPr>
              <p:grpSpPr>
                <a:xfrm>
                  <a:off x="3657600" y="2667000"/>
                  <a:ext cx="183776" cy="389965"/>
                  <a:chOff x="3657600" y="2667000"/>
                  <a:chExt cx="183776" cy="389965"/>
                </a:xfrm>
              </p:grpSpPr>
              <p:sp>
                <p:nvSpPr>
                  <p:cNvPr id="126" name="Rectangle 97"/>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3666565" y="3155576"/>
                  <a:ext cx="183776" cy="389965"/>
                  <a:chOff x="3657600" y="2667000"/>
                  <a:chExt cx="183776" cy="389965"/>
                </a:xfrm>
              </p:grpSpPr>
              <p:sp>
                <p:nvSpPr>
                  <p:cNvPr id="123" name="Rectangle 12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3"/>
                <p:cNvGrpSpPr/>
                <p:nvPr/>
              </p:nvGrpSpPr>
              <p:grpSpPr>
                <a:xfrm>
                  <a:off x="3657600" y="3626224"/>
                  <a:ext cx="183776" cy="389965"/>
                  <a:chOff x="3657600" y="2667000"/>
                  <a:chExt cx="183776" cy="389965"/>
                </a:xfrm>
              </p:grpSpPr>
              <p:sp>
                <p:nvSpPr>
                  <p:cNvPr id="120" name="Rectangle 11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7"/>
                <p:cNvGrpSpPr/>
                <p:nvPr/>
              </p:nvGrpSpPr>
              <p:grpSpPr>
                <a:xfrm>
                  <a:off x="3657600" y="4119282"/>
                  <a:ext cx="183776" cy="389965"/>
                  <a:chOff x="3657600" y="2667000"/>
                  <a:chExt cx="183776" cy="389965"/>
                </a:xfrm>
              </p:grpSpPr>
              <p:sp>
                <p:nvSpPr>
                  <p:cNvPr id="117" name="Rectangle 11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21"/>
                <p:cNvGrpSpPr/>
                <p:nvPr/>
              </p:nvGrpSpPr>
              <p:grpSpPr>
                <a:xfrm>
                  <a:off x="3657600" y="4594412"/>
                  <a:ext cx="183776" cy="389965"/>
                  <a:chOff x="3657600" y="2667000"/>
                  <a:chExt cx="183776" cy="389965"/>
                </a:xfrm>
              </p:grpSpPr>
              <p:sp>
                <p:nvSpPr>
                  <p:cNvPr id="114" name="Rectangle 11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26"/>
              <p:cNvGrpSpPr/>
              <p:nvPr/>
            </p:nvGrpSpPr>
            <p:grpSpPr>
              <a:xfrm>
                <a:off x="7404847" y="4146176"/>
                <a:ext cx="192741" cy="2317377"/>
                <a:chOff x="3657600" y="2667000"/>
                <a:chExt cx="192741" cy="2317377"/>
              </a:xfrm>
            </p:grpSpPr>
            <p:grpSp>
              <p:nvGrpSpPr>
                <p:cNvPr id="89" name="Group 108"/>
                <p:cNvGrpSpPr/>
                <p:nvPr/>
              </p:nvGrpSpPr>
              <p:grpSpPr>
                <a:xfrm>
                  <a:off x="3657600" y="2667000"/>
                  <a:ext cx="183776" cy="389965"/>
                  <a:chOff x="3657600" y="2667000"/>
                  <a:chExt cx="183776" cy="389965"/>
                </a:xfrm>
              </p:grpSpPr>
              <p:sp>
                <p:nvSpPr>
                  <p:cNvPr id="106" name="Rectangle 105"/>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09"/>
                <p:cNvGrpSpPr/>
                <p:nvPr/>
              </p:nvGrpSpPr>
              <p:grpSpPr>
                <a:xfrm>
                  <a:off x="3666565" y="3155576"/>
                  <a:ext cx="183776" cy="389965"/>
                  <a:chOff x="3657600" y="2667000"/>
                  <a:chExt cx="183776" cy="389965"/>
                </a:xfrm>
              </p:grpSpPr>
              <p:sp>
                <p:nvSpPr>
                  <p:cNvPr id="103" name="Rectangle 102"/>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13"/>
                <p:cNvGrpSpPr/>
                <p:nvPr/>
              </p:nvGrpSpPr>
              <p:grpSpPr>
                <a:xfrm>
                  <a:off x="3657600" y="3626224"/>
                  <a:ext cx="183776" cy="389965"/>
                  <a:chOff x="3657600" y="2667000"/>
                  <a:chExt cx="183776" cy="389965"/>
                </a:xfrm>
              </p:grpSpPr>
              <p:sp>
                <p:nvSpPr>
                  <p:cNvPr id="100" name="Rectangle 99"/>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17"/>
                <p:cNvGrpSpPr/>
                <p:nvPr/>
              </p:nvGrpSpPr>
              <p:grpSpPr>
                <a:xfrm>
                  <a:off x="3657600" y="4119282"/>
                  <a:ext cx="183776" cy="389965"/>
                  <a:chOff x="3657600" y="2667000"/>
                  <a:chExt cx="183776" cy="389965"/>
                </a:xfrm>
              </p:grpSpPr>
              <p:sp>
                <p:nvSpPr>
                  <p:cNvPr id="97" name="Rectangle 96"/>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21"/>
                <p:cNvGrpSpPr/>
                <p:nvPr/>
              </p:nvGrpSpPr>
              <p:grpSpPr>
                <a:xfrm>
                  <a:off x="3657600" y="4594412"/>
                  <a:ext cx="183776" cy="389965"/>
                  <a:chOff x="3657600" y="2667000"/>
                  <a:chExt cx="183776" cy="389965"/>
                </a:xfrm>
              </p:grpSpPr>
              <p:sp>
                <p:nvSpPr>
                  <p:cNvPr id="94" name="Rectangle 93"/>
                  <p:cNvSpPr/>
                  <p:nvPr/>
                </p:nvSpPr>
                <p:spPr>
                  <a:xfrm rot="5400000" flipH="1">
                    <a:off x="3709147" y="2615453"/>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5400000" flipH="1">
                    <a:off x="3713629" y="27768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flipH="1">
                    <a:off x="3713629" y="2929218"/>
                    <a:ext cx="76200" cy="179294"/>
                  </a:xfrm>
                  <a:prstGeom prst="rect">
                    <a:avLst/>
                  </a:prstGeom>
                  <a:solidFill>
                    <a:srgbClr val="D6B2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147"/>
              <p:cNvGrpSpPr/>
              <p:nvPr/>
            </p:nvGrpSpPr>
            <p:grpSpPr>
              <a:xfrm>
                <a:off x="4114800" y="4800600"/>
                <a:ext cx="1204747" cy="1905000"/>
                <a:chOff x="5791201" y="1828801"/>
                <a:chExt cx="2549023" cy="4030629"/>
              </a:xfrm>
            </p:grpSpPr>
            <p:grpSp>
              <p:nvGrpSpPr>
                <p:cNvPr id="69" name="Group 49"/>
                <p:cNvGrpSpPr/>
                <p:nvPr/>
              </p:nvGrpSpPr>
              <p:grpSpPr>
                <a:xfrm>
                  <a:off x="5791201" y="1828801"/>
                  <a:ext cx="2549023" cy="4030629"/>
                  <a:chOff x="5791200" y="1828800"/>
                  <a:chExt cx="2549022" cy="4030629"/>
                </a:xfrm>
              </p:grpSpPr>
              <p:sp>
                <p:nvSpPr>
                  <p:cNvPr id="71" name="Rectangle 70"/>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ightning Bolt 71"/>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Lightning Bolt 72"/>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ightning Bolt 73"/>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ightning Bolt 74"/>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ightning Bolt 75"/>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ightning Bolt 76"/>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ightning Bolt 77"/>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78"/>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ightning Bolt 8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ightning Bolt 81"/>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ightning Bolt 82"/>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ightning Bolt 83"/>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ghtning Bolt 84"/>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ectangle 69"/>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68"/>
              <p:cNvGrpSpPr/>
              <p:nvPr/>
            </p:nvGrpSpPr>
            <p:grpSpPr>
              <a:xfrm>
                <a:off x="7382435" y="4823012"/>
                <a:ext cx="1204747" cy="1905000"/>
                <a:chOff x="5791201" y="1828801"/>
                <a:chExt cx="2549023" cy="4030629"/>
              </a:xfrm>
            </p:grpSpPr>
            <p:grpSp>
              <p:nvGrpSpPr>
                <p:cNvPr id="49" name="Group 49"/>
                <p:cNvGrpSpPr/>
                <p:nvPr/>
              </p:nvGrpSpPr>
              <p:grpSpPr>
                <a:xfrm>
                  <a:off x="5791201" y="1828801"/>
                  <a:ext cx="2549023" cy="4030629"/>
                  <a:chOff x="5791200" y="1828800"/>
                  <a:chExt cx="2549022" cy="4030629"/>
                </a:xfrm>
              </p:grpSpPr>
              <p:sp>
                <p:nvSpPr>
                  <p:cNvPr id="51" name="Rectangle 50"/>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ightning Bolt 51"/>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ghtning Bolt 52"/>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ghtning Bolt 53"/>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ightning Bolt 55"/>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ightning Bolt 56"/>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ightning Bolt 57"/>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ightning Bolt 58"/>
                  <p:cNvSpPr/>
                  <p:nvPr/>
                </p:nvSpPr>
                <p:spPr>
                  <a:xfrm rot="1217576" flipH="1">
                    <a:off x="5895979" y="4131375"/>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ightning Bolt 59"/>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ightning Bolt 62"/>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ightning Bolt 63"/>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rot="5400000" flipH="1">
                  <a:off x="6400800" y="3124200"/>
                  <a:ext cx="1600200" cy="685800"/>
                </a:xfrm>
                <a:prstGeom prst="rect">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97"/>
            <p:cNvGrpSpPr/>
            <p:nvPr/>
          </p:nvGrpSpPr>
          <p:grpSpPr>
            <a:xfrm>
              <a:off x="1353671" y="573741"/>
              <a:ext cx="779929" cy="728143"/>
              <a:chOff x="4027873" y="719657"/>
              <a:chExt cx="2330696" cy="2175943"/>
            </a:xfrm>
          </p:grpSpPr>
          <p:cxnSp>
            <p:nvCxnSpPr>
              <p:cNvPr id="17" name="Straight Connector 16"/>
              <p:cNvCxnSpPr/>
              <p:nvPr/>
            </p:nvCxnSpPr>
            <p:spPr>
              <a:xfrm>
                <a:off x="5181600" y="1371600"/>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27873" y="1791242"/>
                <a:ext cx="2330696" cy="267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ame 18"/>
              <p:cNvSpPr/>
              <p:nvPr/>
            </p:nvSpPr>
            <p:spPr>
              <a:xfrm rot="2748331">
                <a:off x="4910599" y="722688"/>
                <a:ext cx="541793" cy="535732"/>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rot="2748331">
                <a:off x="5019113" y="906170"/>
                <a:ext cx="325636" cy="321993"/>
              </a:xfrm>
              <a:prstGeom prst="frame">
                <a:avLst>
                  <a:gd name="adj1" fmla="val 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75" name="Rectangle 174"/>
          <p:cNvSpPr/>
          <p:nvPr/>
        </p:nvSpPr>
        <p:spPr>
          <a:xfrm>
            <a:off x="2133600" y="4267201"/>
            <a:ext cx="4876800" cy="1200329"/>
          </a:xfrm>
          <a:prstGeom prst="rect">
            <a:avLst/>
          </a:prstGeom>
          <a:solidFill>
            <a:srgbClr val="920000"/>
          </a:solidFill>
        </p:spPr>
        <p:txBody>
          <a:bodyPr wrap="square">
            <a:spAutoFit/>
          </a:bodyPr>
          <a:lstStyle/>
          <a:p>
            <a:pPr fontAlgn="base"/>
            <a:r>
              <a:rPr lang="en-US" sz="2400" dirty="0">
                <a:solidFill>
                  <a:schemeClr val="bg1"/>
                </a:solidFill>
              </a:rPr>
              <a:t>When the Lord’s people relocate there is always a commandment to build a “house” unto Him.</a:t>
            </a:r>
          </a:p>
        </p:txBody>
      </p:sp>
      <p:pic>
        <p:nvPicPr>
          <p:cNvPr id="177" name="Picture 176">
            <a:extLst>
              <a:ext uri="{FF2B5EF4-FFF2-40B4-BE49-F238E27FC236}">
                <a16:creationId xmlns:a16="http://schemas.microsoft.com/office/drawing/2014/main" id="{A270EA5B-64D0-4EAC-A875-2096DC66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89" y="1828938"/>
            <a:ext cx="1163417" cy="1279759"/>
          </a:xfrm>
          <a:prstGeom prst="rect">
            <a:avLst/>
          </a:prstGeom>
        </p:spPr>
      </p:pic>
    </p:spTree>
    <p:extLst>
      <p:ext uri="{BB962C8B-B14F-4D97-AF65-F5344CB8AC3E}">
        <p14:creationId xmlns:p14="http://schemas.microsoft.com/office/powerpoint/2010/main" val="426004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2000"/>
                                        <p:tgtEl>
                                          <p:spTgt spid="175"/>
                                        </p:tgtEl>
                                      </p:cBhvr>
                                    </p:animEffect>
                                  </p:childTnLst>
                                </p:cTn>
                              </p:par>
                              <p:par>
                                <p:cTn id="8" presetID="1"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868EF4-C8A4-4B27-A7F4-41F0C5E53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Spiritual Agent</a:t>
            </a:r>
          </a:p>
        </p:txBody>
      </p:sp>
      <p:sp>
        <p:nvSpPr>
          <p:cNvPr id="7" name="Rectangle 6"/>
          <p:cNvSpPr/>
          <p:nvPr/>
        </p:nvSpPr>
        <p:spPr>
          <a:xfrm>
            <a:off x="1327354" y="1536174"/>
            <a:ext cx="5240593" cy="3785652"/>
          </a:xfrm>
          <a:prstGeom prst="rect">
            <a:avLst/>
          </a:prstGeom>
          <a:solidFill>
            <a:srgbClr val="920000"/>
          </a:solidFill>
        </p:spPr>
        <p:txBody>
          <a:bodyPr wrap="square">
            <a:spAutoFit/>
          </a:bodyPr>
          <a:lstStyle/>
          <a:p>
            <a:pPr fontAlgn="base"/>
            <a:r>
              <a:rPr lang="en-US" sz="2400" dirty="0">
                <a:solidFill>
                  <a:schemeClr val="bg1"/>
                </a:solidFill>
              </a:rPr>
              <a:t>In the law of consecration, the bishop was the spiritual and temporal agent who directed the program, assigned inheritances, received properties, and so on.</a:t>
            </a:r>
          </a:p>
          <a:p>
            <a:pPr fontAlgn="base"/>
            <a:endParaRPr lang="en-US" sz="2400" dirty="0">
              <a:solidFill>
                <a:schemeClr val="bg1"/>
              </a:solidFill>
            </a:endParaRPr>
          </a:p>
          <a:p>
            <a:pPr fontAlgn="base"/>
            <a:r>
              <a:rPr lang="en-US" sz="2400" dirty="0">
                <a:solidFill>
                  <a:schemeClr val="bg1"/>
                </a:solidFill>
              </a:rPr>
              <a:t>The law was to be revealed shortly, so it was appropriate that Edward Partridge should be called as the first bishop in the Church.</a:t>
            </a:r>
          </a:p>
        </p:txBody>
      </p:sp>
      <p:grpSp>
        <p:nvGrpSpPr>
          <p:cNvPr id="2" name="Group 13"/>
          <p:cNvGrpSpPr/>
          <p:nvPr/>
        </p:nvGrpSpPr>
        <p:grpSpPr>
          <a:xfrm>
            <a:off x="108155"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41:9-11</a:t>
              </a:r>
            </a:p>
          </p:txBody>
        </p:sp>
      </p:grpSp>
      <p:pic>
        <p:nvPicPr>
          <p:cNvPr id="15" name="Picture 14">
            <a:extLst>
              <a:ext uri="{FF2B5EF4-FFF2-40B4-BE49-F238E27FC236}">
                <a16:creationId xmlns:a16="http://schemas.microsoft.com/office/drawing/2014/main" id="{9FFAAFD1-6BD7-4C36-BA83-6F7236BE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467" y="1716024"/>
            <a:ext cx="2225040" cy="3425952"/>
          </a:xfrm>
          <a:prstGeom prst="rect">
            <a:avLst/>
          </a:prstGeom>
        </p:spPr>
      </p:pic>
    </p:spTree>
    <p:extLst>
      <p:ext uri="{BB962C8B-B14F-4D97-AF65-F5344CB8AC3E}">
        <p14:creationId xmlns:p14="http://schemas.microsoft.com/office/powerpoint/2010/main" val="24937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F8D2EC-9D14-4B5F-9B89-E3ECFA2DC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3797"/>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Bishops</a:t>
            </a:r>
          </a:p>
        </p:txBody>
      </p:sp>
      <p:sp>
        <p:nvSpPr>
          <p:cNvPr id="7" name="Rectangle 6"/>
          <p:cNvSpPr/>
          <p:nvPr/>
        </p:nvSpPr>
        <p:spPr>
          <a:xfrm>
            <a:off x="1905000" y="1219201"/>
            <a:ext cx="4876800" cy="1200329"/>
          </a:xfrm>
          <a:prstGeom prst="rect">
            <a:avLst/>
          </a:prstGeom>
          <a:solidFill>
            <a:srgbClr val="67522B"/>
          </a:solidFill>
        </p:spPr>
        <p:txBody>
          <a:bodyPr wrap="square">
            <a:spAutoFit/>
          </a:bodyPr>
          <a:lstStyle/>
          <a:p>
            <a:pPr fontAlgn="base"/>
            <a:r>
              <a:rPr lang="en-US" sz="2400" b="1" dirty="0">
                <a:solidFill>
                  <a:schemeClr val="bg1"/>
                </a:solidFill>
              </a:rPr>
              <a:t>Bishops are called of God, sustained by the voice of the members, and ordained by the proper authority</a:t>
            </a:r>
            <a:endParaRPr lang="en-US" sz="2400" dirty="0">
              <a:solidFill>
                <a:schemeClr val="bg1"/>
              </a:solidFill>
            </a:endParaRPr>
          </a:p>
        </p:txBody>
      </p:sp>
      <p:grpSp>
        <p:nvGrpSpPr>
          <p:cNvPr id="2" name="Group 13"/>
          <p:cNvGrpSpPr/>
          <p:nvPr/>
        </p:nvGrpSpPr>
        <p:grpSpPr>
          <a:xfrm>
            <a:off x="104777"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41:9-11</a:t>
              </a:r>
            </a:p>
          </p:txBody>
        </p:sp>
      </p:grpSp>
      <p:sp>
        <p:nvSpPr>
          <p:cNvPr id="15" name="Rectangle 14"/>
          <p:cNvSpPr/>
          <p:nvPr/>
        </p:nvSpPr>
        <p:spPr>
          <a:xfrm>
            <a:off x="4621575" y="3501009"/>
            <a:ext cx="3276600" cy="2677656"/>
          </a:xfrm>
          <a:prstGeom prst="rect">
            <a:avLst/>
          </a:prstGeom>
          <a:solidFill>
            <a:schemeClr val="accent6">
              <a:lumMod val="75000"/>
            </a:schemeClr>
          </a:solidFill>
        </p:spPr>
        <p:txBody>
          <a:bodyPr wrap="square">
            <a:spAutoFit/>
          </a:bodyPr>
          <a:lstStyle/>
          <a:p>
            <a:pPr fontAlgn="base"/>
            <a:r>
              <a:rPr lang="en-US" sz="2400" dirty="0">
                <a:solidFill>
                  <a:schemeClr val="bg1"/>
                </a:solidFill>
              </a:rPr>
              <a:t>Appointed by the voice of the church-- the members of the Church have pledged their support to, or sustained, the person who has been called of God.</a:t>
            </a:r>
          </a:p>
        </p:txBody>
      </p:sp>
      <p:pic>
        <p:nvPicPr>
          <p:cNvPr id="14" name="Picture 13">
            <a:extLst>
              <a:ext uri="{FF2B5EF4-FFF2-40B4-BE49-F238E27FC236}">
                <a16:creationId xmlns:a16="http://schemas.microsoft.com/office/drawing/2014/main" id="{68CE18EC-8A1B-4931-B490-6DE7BDBAF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205" y="1062397"/>
            <a:ext cx="3270398" cy="2337604"/>
          </a:xfrm>
          <a:prstGeom prst="rect">
            <a:avLst/>
          </a:prstGeom>
        </p:spPr>
      </p:pic>
      <p:pic>
        <p:nvPicPr>
          <p:cNvPr id="18" name="Picture 17">
            <a:extLst>
              <a:ext uri="{FF2B5EF4-FFF2-40B4-BE49-F238E27FC236}">
                <a16:creationId xmlns:a16="http://schemas.microsoft.com/office/drawing/2014/main" id="{49B6B21C-BA15-4CB9-8EC6-99FAB5223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297" y="2840266"/>
            <a:ext cx="2543175" cy="3171825"/>
          </a:xfrm>
          <a:prstGeom prst="rect">
            <a:avLst/>
          </a:prstGeom>
        </p:spPr>
      </p:pic>
      <p:sp>
        <p:nvSpPr>
          <p:cNvPr id="19" name="Rectangle 18">
            <a:extLst>
              <a:ext uri="{FF2B5EF4-FFF2-40B4-BE49-F238E27FC236}">
                <a16:creationId xmlns:a16="http://schemas.microsoft.com/office/drawing/2014/main" id="{F9830FC9-253E-49C6-9FF0-246F91FB0760}"/>
              </a:ext>
            </a:extLst>
          </p:cNvPr>
          <p:cNvSpPr/>
          <p:nvPr/>
        </p:nvSpPr>
        <p:spPr>
          <a:xfrm>
            <a:off x="7777315" y="6379944"/>
            <a:ext cx="3441290" cy="307777"/>
          </a:xfrm>
          <a:prstGeom prst="rect">
            <a:avLst/>
          </a:prstGeom>
          <a:solidFill>
            <a:schemeClr val="tx2">
              <a:lumMod val="75000"/>
            </a:schemeClr>
          </a:solidFill>
        </p:spPr>
        <p:txBody>
          <a:bodyPr wrap="square">
            <a:spAutoFit/>
          </a:bodyPr>
          <a:lstStyle/>
          <a:p>
            <a:pPr algn="ctr"/>
            <a:r>
              <a:rPr lang="en-US" sz="1400" b="0" i="1" dirty="0">
                <a:solidFill>
                  <a:schemeClr val="bg1"/>
                </a:solidFill>
                <a:effectLst/>
                <a:latin typeface="Open Sans"/>
              </a:rPr>
              <a:t>Presiding Bishop </a:t>
            </a:r>
            <a:r>
              <a:rPr lang="en-US" sz="1400" b="0" i="1" dirty="0" err="1">
                <a:solidFill>
                  <a:schemeClr val="bg1"/>
                </a:solidFill>
                <a:effectLst/>
                <a:latin typeface="Open Sans"/>
              </a:rPr>
              <a:t>Gérald</a:t>
            </a:r>
            <a:r>
              <a:rPr lang="en-US" sz="1400" b="0" i="1" dirty="0">
                <a:solidFill>
                  <a:schemeClr val="bg1"/>
                </a:solidFill>
                <a:effectLst/>
                <a:latin typeface="Open Sans"/>
              </a:rPr>
              <a:t> </a:t>
            </a:r>
            <a:r>
              <a:rPr lang="en-US" sz="1400" b="0" i="1" dirty="0" err="1">
                <a:solidFill>
                  <a:schemeClr val="bg1"/>
                </a:solidFill>
                <a:effectLst/>
                <a:latin typeface="Open Sans"/>
              </a:rPr>
              <a:t>Caussé</a:t>
            </a:r>
            <a:r>
              <a:rPr lang="en-US" sz="1400" i="1" dirty="0">
                <a:solidFill>
                  <a:schemeClr val="bg1"/>
                </a:solidFill>
                <a:latin typeface="Open Sans"/>
              </a:rPr>
              <a:t> (2015)</a:t>
            </a:r>
            <a:r>
              <a:rPr lang="en-US" sz="1400" b="0" i="1" dirty="0">
                <a:solidFill>
                  <a:schemeClr val="bg1"/>
                </a:solidFill>
                <a:effectLst/>
                <a:latin typeface="Open Sans"/>
              </a:rPr>
              <a:t> </a:t>
            </a:r>
            <a:endParaRPr lang="en-US" sz="1400" dirty="0">
              <a:solidFill>
                <a:schemeClr val="bg1"/>
              </a:solidFill>
            </a:endParaRPr>
          </a:p>
        </p:txBody>
      </p:sp>
      <p:pic>
        <p:nvPicPr>
          <p:cNvPr id="21" name="Picture 20">
            <a:extLst>
              <a:ext uri="{FF2B5EF4-FFF2-40B4-BE49-F238E27FC236}">
                <a16:creationId xmlns:a16="http://schemas.microsoft.com/office/drawing/2014/main" id="{8899AD26-46EB-4624-A21F-A5941F19B527}"/>
              </a:ext>
            </a:extLst>
          </p:cNvPr>
          <p:cNvPicPr>
            <a:picLocks noChangeAspect="1"/>
          </p:cNvPicPr>
          <p:nvPr/>
        </p:nvPicPr>
        <p:blipFill rotWithShape="1">
          <a:blip r:embed="rId5">
            <a:extLst>
              <a:ext uri="{28A0092B-C50C-407E-A947-70E740481C1C}">
                <a14:useLocalDpi xmlns:a14="http://schemas.microsoft.com/office/drawing/2010/main" val="0"/>
              </a:ext>
            </a:extLst>
          </a:blip>
          <a:srcRect l="33793" t="1128" r="35049" b="3069"/>
          <a:stretch/>
        </p:blipFill>
        <p:spPr>
          <a:xfrm>
            <a:off x="8499278" y="3526537"/>
            <a:ext cx="1754241" cy="2780730"/>
          </a:xfrm>
          <a:prstGeom prst="rect">
            <a:avLst/>
          </a:prstGeom>
        </p:spPr>
      </p:pic>
      <p:sp>
        <p:nvSpPr>
          <p:cNvPr id="24" name="Rectangle 23">
            <a:extLst>
              <a:ext uri="{FF2B5EF4-FFF2-40B4-BE49-F238E27FC236}">
                <a16:creationId xmlns:a16="http://schemas.microsoft.com/office/drawing/2014/main" id="{088568AB-E920-49FC-99CE-F2DFE3B41861}"/>
              </a:ext>
            </a:extLst>
          </p:cNvPr>
          <p:cNvSpPr/>
          <p:nvPr/>
        </p:nvSpPr>
        <p:spPr>
          <a:xfrm>
            <a:off x="1266141" y="6072167"/>
            <a:ext cx="2754331" cy="307777"/>
          </a:xfrm>
          <a:prstGeom prst="rect">
            <a:avLst/>
          </a:prstGeom>
          <a:solidFill>
            <a:schemeClr val="tx2">
              <a:lumMod val="75000"/>
            </a:schemeClr>
          </a:solidFill>
        </p:spPr>
        <p:txBody>
          <a:bodyPr wrap="square">
            <a:spAutoFit/>
          </a:bodyPr>
          <a:lstStyle/>
          <a:p>
            <a:pPr algn="ctr"/>
            <a:r>
              <a:rPr lang="en-US" sz="1400" b="0" i="1" dirty="0">
                <a:solidFill>
                  <a:schemeClr val="bg1"/>
                </a:solidFill>
                <a:effectLst/>
                <a:latin typeface="Open Sans"/>
              </a:rPr>
              <a:t>Bishop H. David Burton (1996)</a:t>
            </a:r>
            <a:endParaRPr lang="en-US" sz="1400" dirty="0">
              <a:solidFill>
                <a:schemeClr val="bg1"/>
              </a:solidFill>
            </a:endParaRPr>
          </a:p>
        </p:txBody>
      </p:sp>
    </p:spTree>
    <p:extLst>
      <p:ext uri="{BB962C8B-B14F-4D97-AF65-F5344CB8AC3E}">
        <p14:creationId xmlns:p14="http://schemas.microsoft.com/office/powerpoint/2010/main" val="39289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8F0557-B33D-4CE4-A3F8-D98D667C4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4800" y="486697"/>
            <a:ext cx="9144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Price of Discipleship</a:t>
            </a:r>
            <a:r>
              <a:rPr lang="en-US" dirty="0">
                <a:solidFill>
                  <a:schemeClr val="bg1"/>
                </a:solidFill>
              </a:rPr>
              <a:t> (1:25)</a:t>
            </a:r>
          </a:p>
          <a:p>
            <a:endParaRPr lang="en-US" dirty="0">
              <a:solidFill>
                <a:schemeClr val="bg1"/>
              </a:solidFill>
            </a:endParaRPr>
          </a:p>
          <a:p>
            <a:r>
              <a:rPr lang="en-US" dirty="0">
                <a:solidFill>
                  <a:schemeClr val="bg1"/>
                </a:solidFill>
              </a:rPr>
              <a:t>Lucy Mack Smith (</a:t>
            </a:r>
            <a:r>
              <a:rPr lang="en-US" i="1" dirty="0">
                <a:solidFill>
                  <a:schemeClr val="bg1"/>
                </a:solidFill>
              </a:rPr>
              <a:t>History of Joseph Smith by His Mother,</a:t>
            </a:r>
            <a:r>
              <a:rPr lang="en-US" dirty="0">
                <a:solidFill>
                  <a:schemeClr val="bg1"/>
                </a:solidFill>
              </a:rPr>
              <a:t> ed. Preston </a:t>
            </a:r>
            <a:r>
              <a:rPr lang="en-US" dirty="0" err="1">
                <a:solidFill>
                  <a:schemeClr val="bg1"/>
                </a:solidFill>
              </a:rPr>
              <a:t>Nibley</a:t>
            </a:r>
            <a:r>
              <a:rPr lang="en-US" dirty="0">
                <a:solidFill>
                  <a:schemeClr val="bg1"/>
                </a:solidFill>
              </a:rPr>
              <a:t> [1958], 195–96; </a:t>
            </a:r>
            <a:r>
              <a:rPr lang="en-US" i="1" dirty="0">
                <a:solidFill>
                  <a:schemeClr val="bg1"/>
                </a:solidFill>
              </a:rPr>
              <a:t>Church History in the Fulness of Times Student Manual,</a:t>
            </a:r>
            <a:r>
              <a:rPr lang="en-US" dirty="0">
                <a:solidFill>
                  <a:schemeClr val="bg1"/>
                </a:solidFill>
              </a:rPr>
              <a:t> 2nd ed. [Church Educational System manual, 2003], 91).</a:t>
            </a:r>
          </a:p>
          <a:p>
            <a:r>
              <a:rPr lang="en-US" dirty="0">
                <a:solidFill>
                  <a:schemeClr val="bg1"/>
                </a:solidFill>
              </a:rPr>
              <a:t>	 (</a:t>
            </a:r>
            <a:r>
              <a:rPr lang="en-US" i="1" dirty="0">
                <a:solidFill>
                  <a:schemeClr val="bg1"/>
                </a:solidFill>
              </a:rPr>
              <a:t>Church History in the Fulness of Times Student Manual,</a:t>
            </a:r>
            <a:r>
              <a:rPr lang="en-US" dirty="0">
                <a:solidFill>
                  <a:schemeClr val="bg1"/>
                </a:solidFill>
              </a:rPr>
              <a:t>  92).</a:t>
            </a:r>
          </a:p>
          <a:p>
            <a:r>
              <a:rPr lang="en-US" dirty="0">
                <a:solidFill>
                  <a:schemeClr val="bg1"/>
                </a:solidFill>
              </a:rPr>
              <a:t>	(</a:t>
            </a:r>
            <a:r>
              <a:rPr lang="en-US" i="1" dirty="0">
                <a:solidFill>
                  <a:schemeClr val="bg1"/>
                </a:solidFill>
              </a:rPr>
              <a:t>History of Joseph Smith by His Mother,</a:t>
            </a:r>
            <a:r>
              <a:rPr lang="en-US" dirty="0">
                <a:solidFill>
                  <a:schemeClr val="bg1"/>
                </a:solidFill>
              </a:rPr>
              <a:t> 197–205).</a:t>
            </a:r>
          </a:p>
          <a:p>
            <a:endParaRPr lang="en-US" dirty="0">
              <a:solidFill>
                <a:schemeClr val="bg1"/>
              </a:solidFill>
            </a:endParaRPr>
          </a:p>
          <a:p>
            <a:endParaRPr lang="en-US" dirty="0">
              <a:solidFill>
                <a:schemeClr val="bg1"/>
              </a:solidFill>
            </a:endParaRPr>
          </a:p>
          <a:p>
            <a:r>
              <a:rPr lang="en-US" dirty="0">
                <a:solidFill>
                  <a:schemeClr val="bg1"/>
                </a:solidFill>
              </a:rPr>
              <a:t>Prophet Joseph Smith (“Church History,” </a:t>
            </a:r>
            <a:r>
              <a:rPr lang="en-US" i="1" dirty="0">
                <a:solidFill>
                  <a:schemeClr val="bg1"/>
                </a:solidFill>
              </a:rPr>
              <a:t>Journal of History,</a:t>
            </a:r>
            <a:r>
              <a:rPr lang="en-US" dirty="0">
                <a:solidFill>
                  <a:schemeClr val="bg1"/>
                </a:solidFill>
              </a:rPr>
              <a:t> Jan. 1908, p. 50).</a:t>
            </a:r>
          </a:p>
          <a:p>
            <a:endParaRPr lang="en-US" dirty="0">
              <a:solidFill>
                <a:schemeClr val="bg1"/>
              </a:solidFill>
            </a:endParaRPr>
          </a:p>
          <a:p>
            <a:r>
              <a:rPr lang="en-US" dirty="0">
                <a:solidFill>
                  <a:schemeClr val="bg1"/>
                </a:solidFill>
              </a:rPr>
              <a:t>	(</a:t>
            </a:r>
            <a:r>
              <a:rPr lang="en-US" i="1" dirty="0">
                <a:solidFill>
                  <a:schemeClr val="bg1"/>
                </a:solidFill>
              </a:rPr>
              <a:t>History of the Church,</a:t>
            </a:r>
            <a:r>
              <a:rPr lang="en-US" dirty="0">
                <a:solidFill>
                  <a:schemeClr val="bg1"/>
                </a:solidFill>
              </a:rPr>
              <a:t> 1:146–47.)</a:t>
            </a:r>
          </a:p>
          <a:p>
            <a:endParaRPr lang="en-US" dirty="0">
              <a:solidFill>
                <a:schemeClr val="bg1"/>
              </a:solidFill>
            </a:endParaRPr>
          </a:p>
          <a:p>
            <a:r>
              <a:rPr lang="en-US" dirty="0">
                <a:solidFill>
                  <a:schemeClr val="bg1"/>
                </a:solidFill>
              </a:rPr>
              <a:t>Spencer W. Kimball  (In Conference Report, Apr. 1978, p. 122; or </a:t>
            </a:r>
            <a:r>
              <a:rPr lang="en-US" i="1" dirty="0">
                <a:solidFill>
                  <a:schemeClr val="bg1"/>
                </a:solidFill>
              </a:rPr>
              <a:t>Ensign,</a:t>
            </a:r>
            <a:r>
              <a:rPr lang="en-US" dirty="0">
                <a:solidFill>
                  <a:schemeClr val="bg1"/>
                </a:solidFill>
              </a:rPr>
              <a:t> May 1978, p. 81.)</a:t>
            </a:r>
          </a:p>
          <a:p>
            <a:endParaRPr lang="en-US" dirty="0">
              <a:solidFill>
                <a:schemeClr val="bg1"/>
              </a:solidFill>
            </a:endParaRPr>
          </a:p>
          <a:p>
            <a:r>
              <a:rPr lang="en-US" dirty="0">
                <a:solidFill>
                  <a:schemeClr val="bg1"/>
                </a:solidFill>
              </a:rPr>
              <a:t>(Ludlow, </a:t>
            </a:r>
            <a:r>
              <a:rPr lang="en-US" i="1" dirty="0">
                <a:solidFill>
                  <a:schemeClr val="bg1"/>
                </a:solidFill>
              </a:rPr>
              <a:t>Companion,</a:t>
            </a:r>
            <a:r>
              <a:rPr lang="en-US" dirty="0">
                <a:solidFill>
                  <a:schemeClr val="bg1"/>
                </a:solidFill>
              </a:rPr>
              <a:t> 2:175.)</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7BD15D71-2BC6-4EE6-98EF-89888B611EB9}"/>
              </a:ext>
            </a:extLst>
          </p:cNvPr>
          <p:cNvSpPr>
            <a:spLocks noGrp="1"/>
          </p:cNvSpPr>
          <p:nvPr/>
        </p:nvSpPr>
        <p:spPr>
          <a:xfrm>
            <a:off x="140110" y="642314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3256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15896" cy="3046988"/>
          </a:xfrm>
          <a:prstGeom prst="rect">
            <a:avLst/>
          </a:prstGeom>
          <a:ln>
            <a:solidFill>
              <a:schemeClr val="tx1"/>
            </a:solidFill>
          </a:ln>
        </p:spPr>
        <p:txBody>
          <a:bodyPr wrap="square">
            <a:spAutoFit/>
          </a:bodyPr>
          <a:lstStyle/>
          <a:p>
            <a:r>
              <a:rPr lang="en-US" sz="1200" b="1" dirty="0"/>
              <a:t>D&amp;C 41:6</a:t>
            </a:r>
          </a:p>
          <a:p>
            <a:endParaRPr lang="en-US" sz="1200" dirty="0"/>
          </a:p>
          <a:p>
            <a:r>
              <a:rPr lang="en-US" sz="1200" dirty="0"/>
              <a:t>President Joseph Fielding Smith wrote: “The things of the kingdom are not for the unworthy, whether they are in or out of the Church. It is the duty of the members to hold in the most solemn and sacred manner every commandment, every covenant, every principle of truth which the Lord has revealed for their salvation. He has given to the members, if they will humbly receive them, covenants and obligations which are not for the world. Things that are most holy and sacred, which are revealed to those who have made covenant to be ‘just and true,’ and who have ‘overcome by faith,’ things which are imparted to them as a means of bringing to pass their exaltation, should not be lightly treated, ridiculed, or spoken of before the world. ‘For it is not meet that the things which belong to the children of the kingdom should be given to them that are not worthy, or to dogs, or the pearls to be cast before swine.’ Yet how often do we see the foolish, the ignorant and those who fail to comprehend the vastness of these sacred principles and covenants, treating them lightly and unworthily even before the world!” (</a:t>
            </a:r>
            <a:r>
              <a:rPr lang="en-US" sz="900" i="1" dirty="0"/>
              <a:t>Church History and Modern Revelation,</a:t>
            </a:r>
            <a:r>
              <a:rPr lang="en-US" sz="900" dirty="0"/>
              <a:t>1:179–80.)</a:t>
            </a:r>
          </a:p>
        </p:txBody>
      </p:sp>
      <p:sp>
        <p:nvSpPr>
          <p:cNvPr id="3" name="Rectangle 2"/>
          <p:cNvSpPr/>
          <p:nvPr/>
        </p:nvSpPr>
        <p:spPr>
          <a:xfrm>
            <a:off x="5515896" y="0"/>
            <a:ext cx="6676103" cy="3093154"/>
          </a:xfrm>
          <a:prstGeom prst="rect">
            <a:avLst/>
          </a:prstGeom>
          <a:ln>
            <a:solidFill>
              <a:schemeClr val="tx1"/>
            </a:solidFill>
          </a:ln>
        </p:spPr>
        <p:txBody>
          <a:bodyPr wrap="square">
            <a:spAutoFit/>
          </a:bodyPr>
          <a:lstStyle/>
          <a:p>
            <a:pPr fontAlgn="base"/>
            <a:r>
              <a:rPr lang="en-US" sz="1200" b="1" dirty="0"/>
              <a:t>Edward Partridge’s </a:t>
            </a:r>
            <a:r>
              <a:rPr lang="en-US" sz="1200" dirty="0"/>
              <a:t>willingness to “leave his merchandise” (D&amp;C 41:9) and spend his time building up the Church is confirmed in the following account:</a:t>
            </a:r>
          </a:p>
          <a:p>
            <a:pPr fontAlgn="base"/>
            <a:r>
              <a:rPr lang="en-US" sz="1200" dirty="0"/>
              <a:t>“Partridge’s daughter later recalled that after this revelation was dictated, her father sold his property and ‘realized but little’ from the transactions. She added, ‘My fathers course in joining the Mormon religion and sacrificing his property caused his friends of the world to think him insane. They could not see what there was in religion to make a man give up all worldly considerations for it’” </a:t>
            </a:r>
          </a:p>
          <a:p>
            <a:pPr fontAlgn="base"/>
            <a:endParaRPr lang="en-US" sz="1200" dirty="0"/>
          </a:p>
          <a:p>
            <a:pPr fontAlgn="base"/>
            <a:r>
              <a:rPr lang="en-US" sz="900" dirty="0"/>
              <a:t>(</a:t>
            </a:r>
            <a:r>
              <a:rPr lang="en-US" sz="900" i="1" dirty="0"/>
              <a:t>Documents, Volume 1: July 1828–June 1831,</a:t>
            </a:r>
            <a:r>
              <a:rPr lang="en-US" sz="900" dirty="0"/>
              <a:t> vol. 1 of the Documents series of </a:t>
            </a:r>
            <a:r>
              <a:rPr lang="en-US" sz="900" i="1" dirty="0"/>
              <a:t>The Joseph Smith Papers</a:t>
            </a:r>
            <a:r>
              <a:rPr lang="en-US" sz="900" dirty="0"/>
              <a:t> [2013], 244).</a:t>
            </a:r>
          </a:p>
          <a:p>
            <a:pPr fontAlgn="base"/>
            <a:endParaRPr lang="en-US" sz="1200" dirty="0"/>
          </a:p>
          <a:p>
            <a:pPr fontAlgn="base"/>
            <a:endParaRPr lang="en-US" sz="1200" dirty="0"/>
          </a:p>
          <a:p>
            <a:pPr fontAlgn="base"/>
            <a:r>
              <a:rPr lang="en-US" sz="1200" dirty="0"/>
              <a:t>Edward Partridge and Sidney Rigdon had journeyed to New York to meet the Prophet Joseph Smith. “According to Philo Dibble, Partridge also went in behalf of others. [Philo Dibble] was told by a neighbor, ‘We have sent a man down to York State to find out the truth of this work, and he is a man who will not lie.’ [</a:t>
            </a:r>
          </a:p>
          <a:p>
            <a:pPr fontAlgn="base"/>
            <a:endParaRPr lang="en-US" sz="1200" dirty="0"/>
          </a:p>
          <a:p>
            <a:pPr fontAlgn="base"/>
            <a:r>
              <a:rPr lang="en-US" sz="900" dirty="0"/>
              <a:t>Dibble, “Philo Dibble’s Narrative,” p. 77.]” (</a:t>
            </a:r>
            <a:r>
              <a:rPr lang="en-US" sz="900" i="1" dirty="0"/>
              <a:t>Church History in the Fulness of Times Student Manual,</a:t>
            </a:r>
            <a:r>
              <a:rPr lang="en-US" sz="900" dirty="0"/>
              <a:t> 2nd ed. [Church Educational System manual, 2003], 82). Joseph described Edward as “a pattern of piety, and one of the Lord’s great men” (in </a:t>
            </a:r>
            <a:r>
              <a:rPr lang="en-US" sz="900" i="1" dirty="0"/>
              <a:t>History of the Church,</a:t>
            </a:r>
            <a:r>
              <a:rPr lang="en-US" sz="900" dirty="0"/>
              <a:t> 1:128).</a:t>
            </a:r>
          </a:p>
        </p:txBody>
      </p:sp>
      <p:sp>
        <p:nvSpPr>
          <p:cNvPr id="4" name="Rectangle 3"/>
          <p:cNvSpPr/>
          <p:nvPr/>
        </p:nvSpPr>
        <p:spPr>
          <a:xfrm>
            <a:off x="29497" y="3046988"/>
            <a:ext cx="4532671" cy="3600986"/>
          </a:xfrm>
          <a:prstGeom prst="rect">
            <a:avLst/>
          </a:prstGeom>
          <a:ln>
            <a:solidFill>
              <a:schemeClr val="tx1"/>
            </a:solidFill>
          </a:ln>
        </p:spPr>
        <p:txBody>
          <a:bodyPr wrap="square">
            <a:spAutoFit/>
          </a:bodyPr>
          <a:lstStyle/>
          <a:p>
            <a:pPr fontAlgn="base"/>
            <a:r>
              <a:rPr lang="en-US" sz="1200" b="1" dirty="0"/>
              <a:t>More History—Introduction of Newel K. Whitney:</a:t>
            </a:r>
          </a:p>
          <a:p>
            <a:pPr fontAlgn="base"/>
            <a:r>
              <a:rPr lang="en-US" sz="1200" dirty="0"/>
              <a:t>In late January 1831, Joseph and Emma Smith left New York to travel nearly 300 miles by sleigh to Kirtland, Ohio. When Joseph and Emma arrived in Kirtland, they stopped in front of the Gilbert &amp; Whitney Store:</a:t>
            </a:r>
          </a:p>
          <a:p>
            <a:pPr fontAlgn="base"/>
            <a:r>
              <a:rPr lang="en-US" sz="1200" dirty="0"/>
              <a:t>“[Joseph] springing up the steps walked into the store and to where the junior partner was standing. ‘Newel K. Whitney! Thou art the man!’ he exclaimed, extending his hand cordially, as if to an old and familiar acquaintance. ‘You have the advantage of me,’ replied [Newel K. Whitney], as he mechanically took the proffered hand, ‘I could not call you by name as you have me.’ ‘I am Joseph the Prophet,’ said the stranger smiling. ‘You’ve prayed me here, now what do you want of me?’” (</a:t>
            </a:r>
            <a:r>
              <a:rPr lang="en-US" sz="1200" i="1" dirty="0"/>
              <a:t>History of the Church,</a:t>
            </a:r>
            <a:r>
              <a:rPr lang="en-US" sz="1200" dirty="0"/>
              <a:t> 1:145–46).</a:t>
            </a:r>
          </a:p>
          <a:p>
            <a:pPr fontAlgn="base"/>
            <a:r>
              <a:rPr lang="en-US" sz="1200" dirty="0"/>
              <a:t>Joseph explained that he had previously received a vision in which Newel was praying for him to go to Kirtland. The </a:t>
            </a:r>
            <a:r>
              <a:rPr lang="en-US" sz="1200" dirty="0" err="1"/>
              <a:t>Whitneys</a:t>
            </a:r>
            <a:r>
              <a:rPr lang="en-US" sz="1200" dirty="0"/>
              <a:t> received Joseph and Emma Smith with kindness, and Joseph and Emma lived with them for a time. (See </a:t>
            </a:r>
            <a:r>
              <a:rPr lang="en-US" sz="1200" i="1" dirty="0"/>
              <a:t>History of the Church,</a:t>
            </a:r>
            <a:r>
              <a:rPr lang="en-US" sz="1200" dirty="0"/>
              <a:t> 1:146; see also </a:t>
            </a:r>
            <a:r>
              <a:rPr lang="en-US" sz="1200" i="1" dirty="0"/>
              <a:t>C </a:t>
            </a:r>
            <a:r>
              <a:rPr lang="en-US" sz="1200" i="1" dirty="0" err="1"/>
              <a:t>hurch</a:t>
            </a:r>
            <a:r>
              <a:rPr lang="en-US" sz="1200" i="1" dirty="0"/>
              <a:t> History in the Fulness of Times Student Manual,</a:t>
            </a:r>
            <a:r>
              <a:rPr lang="en-US" sz="1200" dirty="0"/>
              <a:t> 2nd ed. [Church Educational System manual, 2003], 90–91.)</a:t>
            </a:r>
          </a:p>
        </p:txBody>
      </p:sp>
      <p:sp>
        <p:nvSpPr>
          <p:cNvPr id="8" name="Rectangle 7">
            <a:extLst>
              <a:ext uri="{FF2B5EF4-FFF2-40B4-BE49-F238E27FC236}">
                <a16:creationId xmlns:a16="http://schemas.microsoft.com/office/drawing/2014/main" id="{1B6C313E-D988-4860-AE71-82884B050934}"/>
              </a:ext>
            </a:extLst>
          </p:cNvPr>
          <p:cNvSpPr/>
          <p:nvPr/>
        </p:nvSpPr>
        <p:spPr>
          <a:xfrm>
            <a:off x="8268928" y="3350075"/>
            <a:ext cx="3618271" cy="2492990"/>
          </a:xfrm>
          <a:prstGeom prst="rect">
            <a:avLst/>
          </a:prstGeom>
          <a:ln>
            <a:solidFill>
              <a:schemeClr val="tx1"/>
            </a:solidFill>
          </a:ln>
        </p:spPr>
        <p:txBody>
          <a:bodyPr wrap="square">
            <a:spAutoFit/>
          </a:bodyPr>
          <a:lstStyle/>
          <a:p>
            <a:pPr fontAlgn="base"/>
            <a:r>
              <a:rPr lang="en-US" sz="1200" b="1" i="0" cap="all" dirty="0">
                <a:effectLst/>
                <a:latin typeface="Open Sans"/>
              </a:rPr>
              <a:t>THE PRESIDING BISHOPRIC</a:t>
            </a:r>
            <a:r>
              <a:rPr lang="en-US" sz="1200" b="0" i="0" dirty="0">
                <a:effectLst/>
                <a:latin typeface="Open Sans"/>
              </a:rPr>
              <a:t> is the presidency of the Aaronic Priesthood throughout the Church. The Presiding Bishop and his two counselors also serve under the direction of the First Presidency to administer the temporal affairs of the Church.</a:t>
            </a:r>
          </a:p>
          <a:p>
            <a:pPr fontAlgn="base"/>
            <a:r>
              <a:rPr lang="en-US" sz="1200" b="0" i="0" dirty="0">
                <a:effectLst/>
                <a:latin typeface="Open Sans"/>
              </a:rPr>
              <a:t>Like other General Authorities, members of the Presiding Bishopric travel frequently to meet with and teach members of the Church throughout the world. When they are not traveling, they counsel with other Church leaders regarding the Young Men program and temporal matters such as tithing and fast offerings, welfare programs, humanitarian service, building projects, and much more.</a:t>
            </a:r>
          </a:p>
        </p:txBody>
      </p:sp>
      <p:pic>
        <p:nvPicPr>
          <p:cNvPr id="10" name="Picture 9">
            <a:extLst>
              <a:ext uri="{FF2B5EF4-FFF2-40B4-BE49-F238E27FC236}">
                <a16:creationId xmlns:a16="http://schemas.microsoft.com/office/drawing/2014/main" id="{256E73AD-80C5-4129-8EE9-72AB352CC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464" y="4145674"/>
            <a:ext cx="3191387" cy="1645215"/>
          </a:xfrm>
          <a:prstGeom prst="rect">
            <a:avLst/>
          </a:prstGeom>
        </p:spPr>
      </p:pic>
      <p:sp>
        <p:nvSpPr>
          <p:cNvPr id="12" name="Rectangle 11">
            <a:extLst>
              <a:ext uri="{FF2B5EF4-FFF2-40B4-BE49-F238E27FC236}">
                <a16:creationId xmlns:a16="http://schemas.microsoft.com/office/drawing/2014/main" id="{C55851DB-6C4E-4F95-9ED8-E94D26ED94B9}"/>
              </a:ext>
            </a:extLst>
          </p:cNvPr>
          <p:cNvSpPr/>
          <p:nvPr/>
        </p:nvSpPr>
        <p:spPr>
          <a:xfrm>
            <a:off x="4591665" y="5896212"/>
            <a:ext cx="4109884" cy="769441"/>
          </a:xfrm>
          <a:prstGeom prst="rect">
            <a:avLst/>
          </a:prstGeom>
        </p:spPr>
        <p:txBody>
          <a:bodyPr wrap="square">
            <a:spAutoFit/>
          </a:bodyPr>
          <a:lstStyle/>
          <a:p>
            <a:pPr algn="ctr"/>
            <a:r>
              <a:rPr lang="en-US" sz="1100" b="0" i="1" dirty="0">
                <a:effectLst/>
                <a:latin typeface="Open Sans"/>
              </a:rPr>
              <a:t>Presiding Bishopric of the Church (left to right): Bishop Dean M. Davies, First Counselor; Presiding Bishop </a:t>
            </a:r>
            <a:r>
              <a:rPr lang="en-US" sz="1100" b="0" i="1" dirty="0" err="1">
                <a:effectLst/>
                <a:latin typeface="Open Sans"/>
              </a:rPr>
              <a:t>Gérald</a:t>
            </a:r>
            <a:r>
              <a:rPr lang="en-US" sz="1100" b="0" i="1" dirty="0">
                <a:effectLst/>
                <a:latin typeface="Open Sans"/>
              </a:rPr>
              <a:t> </a:t>
            </a:r>
            <a:r>
              <a:rPr lang="en-US" sz="1100" b="0" i="1" dirty="0" err="1">
                <a:effectLst/>
                <a:latin typeface="Open Sans"/>
              </a:rPr>
              <a:t>Caussé</a:t>
            </a:r>
            <a:r>
              <a:rPr lang="en-US" sz="1100" b="0" i="1" dirty="0">
                <a:effectLst/>
                <a:latin typeface="Open Sans"/>
              </a:rPr>
              <a:t>; Bishop W. Christopher Waddell, Second Counselor.</a:t>
            </a:r>
          </a:p>
          <a:p>
            <a:pPr algn="ctr"/>
            <a:r>
              <a:rPr lang="en-US" sz="1100" i="1" dirty="0">
                <a:latin typeface="Open Sans"/>
              </a:rPr>
              <a:t>(2015)</a:t>
            </a:r>
            <a:endParaRPr lang="en-US" sz="1100" dirty="0"/>
          </a:p>
        </p:txBody>
      </p:sp>
    </p:spTree>
    <p:extLst>
      <p:ext uri="{BB962C8B-B14F-4D97-AF65-F5344CB8AC3E}">
        <p14:creationId xmlns:p14="http://schemas.microsoft.com/office/powerpoint/2010/main" val="17055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239F86-25C6-482D-9FFF-1A067E695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Lucy Mack Smith</a:t>
            </a:r>
          </a:p>
        </p:txBody>
      </p:sp>
      <p:sp>
        <p:nvSpPr>
          <p:cNvPr id="161" name="TextBox 160"/>
          <p:cNvSpPr txBox="1"/>
          <p:nvPr/>
        </p:nvSpPr>
        <p:spPr>
          <a:xfrm>
            <a:off x="990600" y="1438225"/>
            <a:ext cx="4267200" cy="3693319"/>
          </a:xfrm>
          <a:prstGeom prst="rect">
            <a:avLst/>
          </a:prstGeom>
          <a:solidFill>
            <a:schemeClr val="tx2">
              <a:lumMod val="20000"/>
              <a:lumOff val="80000"/>
            </a:schemeClr>
          </a:solidFill>
        </p:spPr>
        <p:txBody>
          <a:bodyPr wrap="square" rtlCol="0">
            <a:spAutoFit/>
          </a:bodyPr>
          <a:lstStyle/>
          <a:p>
            <a:r>
              <a:rPr lang="en-US" dirty="0"/>
              <a:t>Lucy Mack Smith led a group of 80 Church members from Fayette, New York, to Ohio.</a:t>
            </a:r>
          </a:p>
          <a:p>
            <a:endParaRPr lang="en-US" dirty="0"/>
          </a:p>
          <a:p>
            <a:r>
              <a:rPr lang="en-US" dirty="0"/>
              <a:t>As they traveled by boat on the Cayuga and Seneca Canal to Buffalo, New York, Lucy reminded the Saints that they were traveling by commandment of the Lord, like Lehi of old when he left Jerusalem. </a:t>
            </a:r>
          </a:p>
          <a:p>
            <a:endParaRPr lang="en-US" dirty="0"/>
          </a:p>
          <a:p>
            <a:r>
              <a:rPr lang="en-US" dirty="0"/>
              <a:t>She counseled the Saints that if they would be faithful, they “had the same reasons to expect the blessings of God” </a:t>
            </a:r>
          </a:p>
          <a:p>
            <a:r>
              <a:rPr lang="en-US" sz="1200" dirty="0"/>
              <a:t>Lucy Mack Smith</a:t>
            </a:r>
          </a:p>
        </p:txBody>
      </p:sp>
      <p:pic>
        <p:nvPicPr>
          <p:cNvPr id="5" name="Picture 4">
            <a:extLst>
              <a:ext uri="{FF2B5EF4-FFF2-40B4-BE49-F238E27FC236}">
                <a16:creationId xmlns:a16="http://schemas.microsoft.com/office/drawing/2014/main" id="{E3C9E7E4-B179-42CD-BF44-A059DA2CC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733" y="1088154"/>
            <a:ext cx="1905000" cy="2695575"/>
          </a:xfrm>
          <a:prstGeom prst="rect">
            <a:avLst/>
          </a:prstGeom>
        </p:spPr>
      </p:pic>
      <p:pic>
        <p:nvPicPr>
          <p:cNvPr id="7" name="Picture 6">
            <a:extLst>
              <a:ext uri="{FF2B5EF4-FFF2-40B4-BE49-F238E27FC236}">
                <a16:creationId xmlns:a16="http://schemas.microsoft.com/office/drawing/2014/main" id="{F7C1A65F-A64F-499B-9012-37E8D0E84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904" y="3975773"/>
            <a:ext cx="4572000" cy="2451100"/>
          </a:xfrm>
          <a:prstGeom prst="rect">
            <a:avLst/>
          </a:prstGeom>
        </p:spPr>
      </p:pic>
    </p:spTree>
    <p:extLst>
      <p:ext uri="{BB962C8B-B14F-4D97-AF65-F5344CB8AC3E}">
        <p14:creationId xmlns:p14="http://schemas.microsoft.com/office/powerpoint/2010/main" val="153635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1">
                                            <p:txEl>
                                              <p:pRg st="5" end="5"/>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28BFCE-0192-4EE9-9676-ADE8BCAAF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Arrival in Buffalo</a:t>
            </a:r>
          </a:p>
        </p:txBody>
      </p:sp>
      <p:sp>
        <p:nvSpPr>
          <p:cNvPr id="161" name="TextBox 160"/>
          <p:cNvSpPr txBox="1"/>
          <p:nvPr/>
        </p:nvSpPr>
        <p:spPr>
          <a:xfrm>
            <a:off x="6096000" y="1371601"/>
            <a:ext cx="4267200" cy="5078313"/>
          </a:xfrm>
          <a:prstGeom prst="rect">
            <a:avLst/>
          </a:prstGeom>
          <a:solidFill>
            <a:schemeClr val="tx2">
              <a:lumMod val="20000"/>
              <a:lumOff val="80000"/>
            </a:schemeClr>
          </a:solidFill>
        </p:spPr>
        <p:txBody>
          <a:bodyPr wrap="square" rtlCol="0">
            <a:spAutoFit/>
          </a:bodyPr>
          <a:lstStyle/>
          <a:p>
            <a:r>
              <a:rPr lang="en-US" dirty="0"/>
              <a:t>When they arrived in Buffalo, they found that the harbor was jammed with ice, preventing boats from coming and going. </a:t>
            </a:r>
          </a:p>
          <a:p>
            <a:endParaRPr lang="en-US" dirty="0"/>
          </a:p>
          <a:p>
            <a:r>
              <a:rPr lang="en-US" dirty="0"/>
              <a:t>“After several anxious days in Buffalo, a number of the children had become sick, and many of the group were hungry and discouraged. </a:t>
            </a:r>
          </a:p>
          <a:p>
            <a:endParaRPr lang="en-US" dirty="0"/>
          </a:p>
          <a:p>
            <a:r>
              <a:rPr lang="en-US" dirty="0"/>
              <a:t>They took deck passage on a boat, put their things on board, and obtained temporary shelter for the women and children until early the next morning. </a:t>
            </a:r>
          </a:p>
          <a:p>
            <a:endParaRPr lang="en-US" dirty="0"/>
          </a:p>
          <a:p>
            <a:r>
              <a:rPr lang="en-US" dirty="0"/>
              <a:t>When they were back on board, Lucy persuaded the still murmuring group to ask the Lord to break the twenty-foot clogs of ice that jammed the harbor”</a:t>
            </a:r>
          </a:p>
        </p:txBody>
      </p:sp>
      <p:pic>
        <p:nvPicPr>
          <p:cNvPr id="3" name="Picture 2">
            <a:extLst>
              <a:ext uri="{FF2B5EF4-FFF2-40B4-BE49-F238E27FC236}">
                <a16:creationId xmlns:a16="http://schemas.microsoft.com/office/drawing/2014/main" id="{9980861C-DCF3-40DD-9142-5D3EE7129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11" y="1371601"/>
            <a:ext cx="4197870" cy="2803397"/>
          </a:xfrm>
          <a:prstGeom prst="rect">
            <a:avLst/>
          </a:prstGeom>
        </p:spPr>
      </p:pic>
      <p:pic>
        <p:nvPicPr>
          <p:cNvPr id="5" name="Picture 4">
            <a:extLst>
              <a:ext uri="{FF2B5EF4-FFF2-40B4-BE49-F238E27FC236}">
                <a16:creationId xmlns:a16="http://schemas.microsoft.com/office/drawing/2014/main" id="{AB7C1E75-2C09-47F3-AC8A-3726E7E31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504" y="4366328"/>
            <a:ext cx="4267199" cy="2196860"/>
          </a:xfrm>
          <a:prstGeom prst="rect">
            <a:avLst/>
          </a:prstGeom>
        </p:spPr>
      </p:pic>
    </p:spTree>
    <p:extLst>
      <p:ext uri="{BB962C8B-B14F-4D97-AF65-F5344CB8AC3E}">
        <p14:creationId xmlns:p14="http://schemas.microsoft.com/office/powerpoint/2010/main" val="194143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1C2AC9-DDA3-4A9A-A2F9-357E2058B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“Have Faith”</a:t>
            </a:r>
          </a:p>
        </p:txBody>
      </p:sp>
      <p:sp>
        <p:nvSpPr>
          <p:cNvPr id="161" name="TextBox 160"/>
          <p:cNvSpPr txBox="1"/>
          <p:nvPr/>
        </p:nvSpPr>
        <p:spPr>
          <a:xfrm>
            <a:off x="1828800" y="1447800"/>
            <a:ext cx="4267200" cy="4801314"/>
          </a:xfrm>
          <a:prstGeom prst="rect">
            <a:avLst/>
          </a:prstGeom>
          <a:solidFill>
            <a:schemeClr val="tx2">
              <a:lumMod val="20000"/>
              <a:lumOff val="80000"/>
            </a:schemeClr>
          </a:solidFill>
        </p:spPr>
        <p:txBody>
          <a:bodyPr wrap="square" rtlCol="0">
            <a:spAutoFit/>
          </a:bodyPr>
          <a:lstStyle/>
          <a:p>
            <a:r>
              <a:rPr lang="en-US" dirty="0"/>
              <a:t>Lucy exhorted her group to have faith in God and promised that if they would unite in prayer and ask God to break the ice that jammed the harbor, it would be done.</a:t>
            </a:r>
          </a:p>
          <a:p>
            <a:endParaRPr lang="en-US" dirty="0"/>
          </a:p>
          <a:p>
            <a:r>
              <a:rPr lang="en-US" dirty="0"/>
              <a:t>Lucy described what happened next: “At that instant a noise was heard, like bursting thunder. </a:t>
            </a:r>
          </a:p>
          <a:p>
            <a:endParaRPr lang="en-US" dirty="0"/>
          </a:p>
          <a:p>
            <a:r>
              <a:rPr lang="en-US" dirty="0"/>
              <a:t>The captain cried, ‘Every man to his post.’ The ice parted, leaving barely a passage for the boat, and so narrow that as the boat passed through the buckets of the waterwheel were torn off with a crash. … </a:t>
            </a:r>
          </a:p>
          <a:p>
            <a:endParaRPr lang="en-US" dirty="0"/>
          </a:p>
          <a:p>
            <a:r>
              <a:rPr lang="en-US" dirty="0"/>
              <a:t>We had barely passed through the avenue when the ice closed together again”</a:t>
            </a:r>
          </a:p>
        </p:txBody>
      </p:sp>
      <p:pic>
        <p:nvPicPr>
          <p:cNvPr id="3" name="Picture 2">
            <a:extLst>
              <a:ext uri="{FF2B5EF4-FFF2-40B4-BE49-F238E27FC236}">
                <a16:creationId xmlns:a16="http://schemas.microsoft.com/office/drawing/2014/main" id="{4CD6C255-787F-43F3-827F-CC56C3B3D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0" y="1168064"/>
            <a:ext cx="3086100" cy="1981200"/>
          </a:xfrm>
          <a:prstGeom prst="rect">
            <a:avLst/>
          </a:prstGeom>
        </p:spPr>
      </p:pic>
      <p:pic>
        <p:nvPicPr>
          <p:cNvPr id="5" name="Picture 4">
            <a:extLst>
              <a:ext uri="{FF2B5EF4-FFF2-40B4-BE49-F238E27FC236}">
                <a16:creationId xmlns:a16="http://schemas.microsoft.com/office/drawing/2014/main" id="{4EFAA1CF-785B-4681-A191-408C1B50F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9683" y="3334423"/>
            <a:ext cx="2495550" cy="3124200"/>
          </a:xfrm>
          <a:prstGeom prst="rect">
            <a:avLst/>
          </a:prstGeom>
        </p:spPr>
      </p:pic>
    </p:spTree>
    <p:extLst>
      <p:ext uri="{BB962C8B-B14F-4D97-AF65-F5344CB8AC3E}">
        <p14:creationId xmlns:p14="http://schemas.microsoft.com/office/powerpoint/2010/main" val="37409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50904B-7576-44A9-B8AD-3379BBD4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9" name="TextBox 158"/>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Background </a:t>
            </a:r>
          </a:p>
        </p:txBody>
      </p:sp>
      <p:sp>
        <p:nvSpPr>
          <p:cNvPr id="160" name="TextBox 159"/>
          <p:cNvSpPr txBox="1"/>
          <p:nvPr/>
        </p:nvSpPr>
        <p:spPr>
          <a:xfrm>
            <a:off x="5181600" y="1143000"/>
            <a:ext cx="1981200" cy="369332"/>
          </a:xfrm>
          <a:prstGeom prst="rect">
            <a:avLst/>
          </a:prstGeom>
          <a:noFill/>
        </p:spPr>
        <p:txBody>
          <a:bodyPr wrap="square" rtlCol="0">
            <a:spAutoFit/>
          </a:bodyPr>
          <a:lstStyle/>
          <a:p>
            <a:r>
              <a:rPr lang="en-US" dirty="0">
                <a:solidFill>
                  <a:schemeClr val="bg1"/>
                </a:solidFill>
              </a:rPr>
              <a:t>January 1831</a:t>
            </a:r>
          </a:p>
        </p:txBody>
      </p:sp>
      <p:sp>
        <p:nvSpPr>
          <p:cNvPr id="161" name="TextBox 160"/>
          <p:cNvSpPr txBox="1"/>
          <p:nvPr/>
        </p:nvSpPr>
        <p:spPr>
          <a:xfrm>
            <a:off x="1752600" y="1371601"/>
            <a:ext cx="3200400" cy="2031325"/>
          </a:xfrm>
          <a:prstGeom prst="rect">
            <a:avLst/>
          </a:prstGeom>
          <a:solidFill>
            <a:srgbClr val="920000"/>
          </a:solidFill>
        </p:spPr>
        <p:txBody>
          <a:bodyPr wrap="square" rtlCol="0">
            <a:spAutoFit/>
          </a:bodyPr>
          <a:lstStyle/>
          <a:p>
            <a:r>
              <a:rPr lang="en-US" dirty="0">
                <a:solidFill>
                  <a:schemeClr val="bg1"/>
                </a:solidFill>
              </a:rPr>
              <a:t>The Prophet Joseph Smith and his wife, Emma, as well as Sidney Rigdon and Edward Partridge, left New York for Ohio. Most of the New York Saints followed during the next five months. </a:t>
            </a:r>
          </a:p>
        </p:txBody>
      </p:sp>
      <p:sp>
        <p:nvSpPr>
          <p:cNvPr id="162" name="Rectangle 161"/>
          <p:cNvSpPr/>
          <p:nvPr/>
        </p:nvSpPr>
        <p:spPr>
          <a:xfrm>
            <a:off x="5715000" y="4876801"/>
            <a:ext cx="4572000" cy="1200329"/>
          </a:xfrm>
          <a:prstGeom prst="rect">
            <a:avLst/>
          </a:prstGeom>
          <a:solidFill>
            <a:srgbClr val="920000"/>
          </a:solidFill>
        </p:spPr>
        <p:txBody>
          <a:bodyPr>
            <a:spAutoFit/>
          </a:bodyPr>
          <a:lstStyle/>
          <a:p>
            <a:r>
              <a:rPr lang="en-US" dirty="0">
                <a:solidFill>
                  <a:schemeClr val="bg1"/>
                </a:solidFill>
              </a:rPr>
              <a:t>They found that the Kirtland Branch had grown to nearly one hundred members. Many of the new converts had belonged to a religious society known as “Disciples.” </a:t>
            </a:r>
          </a:p>
        </p:txBody>
      </p:sp>
      <p:pic>
        <p:nvPicPr>
          <p:cNvPr id="3" name="Picture 2">
            <a:extLst>
              <a:ext uri="{FF2B5EF4-FFF2-40B4-BE49-F238E27FC236}">
                <a16:creationId xmlns:a16="http://schemas.microsoft.com/office/drawing/2014/main" id="{37A63232-4668-44C2-AFB9-47BC7F75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503" y="1631098"/>
            <a:ext cx="6626219" cy="2695096"/>
          </a:xfrm>
          <a:prstGeom prst="rect">
            <a:avLst/>
          </a:prstGeom>
        </p:spPr>
      </p:pic>
      <p:pic>
        <p:nvPicPr>
          <p:cNvPr id="5" name="Picture 4">
            <a:extLst>
              <a:ext uri="{FF2B5EF4-FFF2-40B4-BE49-F238E27FC236}">
                <a16:creationId xmlns:a16="http://schemas.microsoft.com/office/drawing/2014/main" id="{4803F74C-8968-4A15-8F59-2DB947890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60" y="3558989"/>
            <a:ext cx="4196939" cy="2996735"/>
          </a:xfrm>
          <a:prstGeom prst="rect">
            <a:avLst/>
          </a:prstGeom>
        </p:spPr>
      </p:pic>
    </p:spTree>
    <p:extLst>
      <p:ext uri="{BB962C8B-B14F-4D97-AF65-F5344CB8AC3E}">
        <p14:creationId xmlns:p14="http://schemas.microsoft.com/office/powerpoint/2010/main" val="10242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9D2EA2-E105-4E63-B089-0DAB5DA26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924232" y="1143001"/>
            <a:ext cx="5552768" cy="923330"/>
          </a:xfrm>
          <a:prstGeom prst="rect">
            <a:avLst/>
          </a:prstGeom>
          <a:solidFill>
            <a:schemeClr val="accent6">
              <a:lumMod val="75000"/>
            </a:schemeClr>
          </a:solidFill>
        </p:spPr>
        <p:txBody>
          <a:bodyPr wrap="square">
            <a:spAutoFit/>
          </a:bodyPr>
          <a:lstStyle/>
          <a:p>
            <a:r>
              <a:rPr lang="en-US" dirty="0">
                <a:solidFill>
                  <a:schemeClr val="bg1"/>
                </a:solidFill>
              </a:rPr>
              <a:t>Even after joining the Church, these converts continued to practice what was called “common stock,” or the holding of all property in common. </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Common Stock</a:t>
            </a:r>
          </a:p>
        </p:txBody>
      </p:sp>
      <p:sp>
        <p:nvSpPr>
          <p:cNvPr id="5" name="Rectangle 4"/>
          <p:cNvSpPr/>
          <p:nvPr/>
        </p:nvSpPr>
        <p:spPr>
          <a:xfrm>
            <a:off x="6019800" y="2895601"/>
            <a:ext cx="4572000" cy="1200329"/>
          </a:xfrm>
          <a:prstGeom prst="rect">
            <a:avLst/>
          </a:prstGeom>
          <a:solidFill>
            <a:srgbClr val="FFFF00"/>
          </a:solidFill>
        </p:spPr>
        <p:txBody>
          <a:bodyPr>
            <a:spAutoFit/>
          </a:bodyPr>
          <a:lstStyle/>
          <a:p>
            <a:r>
              <a:rPr lang="en-US" dirty="0"/>
              <a:t>But discord arose among members over the manner in which this system should operate. Some considered that what belonged to one member belonged to anyone in the branch. </a:t>
            </a:r>
          </a:p>
        </p:txBody>
      </p:sp>
      <p:sp>
        <p:nvSpPr>
          <p:cNvPr id="6" name="Rectangle 5"/>
          <p:cNvSpPr/>
          <p:nvPr/>
        </p:nvSpPr>
        <p:spPr>
          <a:xfrm>
            <a:off x="3456039" y="4992470"/>
            <a:ext cx="4572000" cy="1661993"/>
          </a:xfrm>
          <a:prstGeom prst="rect">
            <a:avLst/>
          </a:prstGeom>
          <a:solidFill>
            <a:schemeClr val="accent4">
              <a:lumMod val="75000"/>
            </a:schemeClr>
          </a:solidFill>
        </p:spPr>
        <p:txBody>
          <a:bodyPr>
            <a:spAutoFit/>
          </a:bodyPr>
          <a:lstStyle/>
          <a:p>
            <a:r>
              <a:rPr lang="en-US" dirty="0">
                <a:solidFill>
                  <a:schemeClr val="bg1"/>
                </a:solidFill>
              </a:rPr>
              <a:t>“Therefore,” wrote John Whitmer, “they would take each other’s clothes and other property and use it without leave, which brought on confusion and disappointments, for they did not understand the scripture”</a:t>
            </a:r>
          </a:p>
          <a:p>
            <a:r>
              <a:rPr lang="en-US" sz="1200" dirty="0">
                <a:solidFill>
                  <a:schemeClr val="bg1"/>
                </a:solidFill>
              </a:rPr>
              <a:t>Prophet Joseph Smith</a:t>
            </a:r>
          </a:p>
        </p:txBody>
      </p:sp>
      <p:pic>
        <p:nvPicPr>
          <p:cNvPr id="8" name="Picture 7">
            <a:extLst>
              <a:ext uri="{FF2B5EF4-FFF2-40B4-BE49-F238E27FC236}">
                <a16:creationId xmlns:a16="http://schemas.microsoft.com/office/drawing/2014/main" id="{95F9BF39-7997-4BE0-87F6-76223A093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89" y="2284116"/>
            <a:ext cx="4051300" cy="2527300"/>
          </a:xfrm>
          <a:prstGeom prst="rect">
            <a:avLst/>
          </a:prstGeom>
        </p:spPr>
      </p:pic>
      <p:pic>
        <p:nvPicPr>
          <p:cNvPr id="11" name="Picture 10">
            <a:extLst>
              <a:ext uri="{FF2B5EF4-FFF2-40B4-BE49-F238E27FC236}">
                <a16:creationId xmlns:a16="http://schemas.microsoft.com/office/drawing/2014/main" id="{82A3E927-8E24-42A3-9A97-F96050108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625" y="4514940"/>
            <a:ext cx="1552575" cy="1924050"/>
          </a:xfrm>
          <a:prstGeom prst="rect">
            <a:avLst/>
          </a:prstGeom>
        </p:spPr>
      </p:pic>
      <p:pic>
        <p:nvPicPr>
          <p:cNvPr id="13" name="Picture 12">
            <a:extLst>
              <a:ext uri="{FF2B5EF4-FFF2-40B4-BE49-F238E27FC236}">
                <a16:creationId xmlns:a16="http://schemas.microsoft.com/office/drawing/2014/main" id="{DE0937B1-460C-4263-91A3-50693472E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313" y="4973934"/>
            <a:ext cx="1321296" cy="1661994"/>
          </a:xfrm>
          <a:prstGeom prst="rect">
            <a:avLst/>
          </a:prstGeom>
        </p:spPr>
      </p:pic>
    </p:spTree>
    <p:extLst>
      <p:ext uri="{BB962C8B-B14F-4D97-AF65-F5344CB8AC3E}">
        <p14:creationId xmlns:p14="http://schemas.microsoft.com/office/powerpoint/2010/main" val="113985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627DE1-1831-4C27-97F2-A6A20B7C9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905000" y="1143001"/>
            <a:ext cx="4572000" cy="5262979"/>
          </a:xfrm>
          <a:prstGeom prst="rect">
            <a:avLst/>
          </a:prstGeom>
          <a:solidFill>
            <a:srgbClr val="920000"/>
          </a:solidFill>
        </p:spPr>
        <p:txBody>
          <a:bodyPr>
            <a:spAutoFit/>
          </a:bodyPr>
          <a:lstStyle/>
          <a:p>
            <a:pPr fontAlgn="base"/>
            <a:r>
              <a:rPr lang="en-US" dirty="0">
                <a:solidFill>
                  <a:schemeClr val="bg1"/>
                </a:solidFill>
              </a:rPr>
              <a:t>“The branch of the Church in this part of the Lord’s vineyard, which had increased to nearly one hundred members, were striving to do the will of God, so far as they knew it, though some strange notions and false spirits had crept in among them. </a:t>
            </a:r>
          </a:p>
          <a:p>
            <a:pPr fontAlgn="base"/>
            <a:endParaRPr lang="en-US" dirty="0">
              <a:solidFill>
                <a:schemeClr val="bg1"/>
              </a:solidFill>
            </a:endParaRPr>
          </a:p>
          <a:p>
            <a:pPr fontAlgn="base"/>
            <a:r>
              <a:rPr lang="en-US" dirty="0">
                <a:solidFill>
                  <a:schemeClr val="bg1"/>
                </a:solidFill>
              </a:rPr>
              <a:t>With a little caution and some wisdom, I soon assisted the brethren and sisters to overcome them. </a:t>
            </a:r>
          </a:p>
          <a:p>
            <a:pPr fontAlgn="base"/>
            <a:endParaRPr lang="en-US" dirty="0">
              <a:solidFill>
                <a:schemeClr val="bg1"/>
              </a:solidFill>
            </a:endParaRPr>
          </a:p>
          <a:p>
            <a:pPr fontAlgn="base"/>
            <a:r>
              <a:rPr lang="en-US" dirty="0">
                <a:solidFill>
                  <a:schemeClr val="bg1"/>
                </a:solidFill>
              </a:rPr>
              <a:t>The plan of ‘common stock,’ which had existed in what was called ‘the family,’ whose members generally had embraced the everlasting Gospel, was readily abandoned for the more perfect law of the Lord; and the false spirits were easily discerned and rejected by the light of revelation.”</a:t>
            </a:r>
          </a:p>
          <a:p>
            <a:pPr fontAlgn="base"/>
            <a:r>
              <a:rPr lang="en-US" sz="1200" dirty="0">
                <a:solidFill>
                  <a:schemeClr val="bg1"/>
                </a:solidFill>
              </a:rPr>
              <a:t>Prophet Joseph Smith</a:t>
            </a:r>
          </a:p>
        </p:txBody>
      </p:sp>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 More Perfect Law</a:t>
            </a:r>
          </a:p>
        </p:txBody>
      </p:sp>
      <p:sp>
        <p:nvSpPr>
          <p:cNvPr id="7" name="Rectangle 6"/>
          <p:cNvSpPr/>
          <p:nvPr/>
        </p:nvSpPr>
        <p:spPr>
          <a:xfrm>
            <a:off x="6641690" y="6030100"/>
            <a:ext cx="4572000" cy="461665"/>
          </a:xfrm>
          <a:prstGeom prst="rect">
            <a:avLst/>
          </a:prstGeom>
          <a:solidFill>
            <a:schemeClr val="tx2"/>
          </a:solidFill>
        </p:spPr>
        <p:txBody>
          <a:bodyPr>
            <a:spAutoFit/>
          </a:bodyPr>
          <a:lstStyle/>
          <a:p>
            <a:pPr fontAlgn="base"/>
            <a:r>
              <a:rPr lang="en-US" sz="2400" dirty="0">
                <a:solidFill>
                  <a:schemeClr val="bg1"/>
                </a:solidFill>
              </a:rPr>
              <a:t>As a result Section 41 was revealed</a:t>
            </a:r>
          </a:p>
        </p:txBody>
      </p:sp>
      <p:pic>
        <p:nvPicPr>
          <p:cNvPr id="6" name="Picture 5">
            <a:extLst>
              <a:ext uri="{FF2B5EF4-FFF2-40B4-BE49-F238E27FC236}">
                <a16:creationId xmlns:a16="http://schemas.microsoft.com/office/drawing/2014/main" id="{81801323-C384-49DB-8D19-0677D0D54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915" y="1320465"/>
            <a:ext cx="3257550" cy="4343400"/>
          </a:xfrm>
          <a:prstGeom prst="rect">
            <a:avLst/>
          </a:prstGeom>
        </p:spPr>
      </p:pic>
    </p:spTree>
    <p:extLst>
      <p:ext uri="{BB962C8B-B14F-4D97-AF65-F5344CB8AC3E}">
        <p14:creationId xmlns:p14="http://schemas.microsoft.com/office/powerpoint/2010/main" val="39284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6822F8-B420-4555-9C62-1863493EC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Abandon “Common Stock”</a:t>
            </a:r>
          </a:p>
        </p:txBody>
      </p:sp>
      <p:sp>
        <p:nvSpPr>
          <p:cNvPr id="7" name="Rectangle 6"/>
          <p:cNvSpPr/>
          <p:nvPr/>
        </p:nvSpPr>
        <p:spPr>
          <a:xfrm>
            <a:off x="1905000" y="1219200"/>
            <a:ext cx="4876800" cy="1477328"/>
          </a:xfrm>
          <a:prstGeom prst="rect">
            <a:avLst/>
          </a:prstGeom>
          <a:solidFill>
            <a:srgbClr val="920000"/>
          </a:solidFill>
        </p:spPr>
        <p:txBody>
          <a:bodyPr wrap="square">
            <a:spAutoFit/>
          </a:bodyPr>
          <a:lstStyle/>
          <a:p>
            <a:pPr fontAlgn="base"/>
            <a:r>
              <a:rPr lang="en-US" dirty="0">
                <a:solidFill>
                  <a:schemeClr val="bg1"/>
                </a:solidFill>
              </a:rPr>
              <a:t>The Prophet Joseph Smith persuaded the members of the Kirtland Branch to abandon the “common stock” plan for the more perfect law of the Lord to be revealed according to the promise given at Fayette, New York.</a:t>
            </a:r>
          </a:p>
        </p:txBody>
      </p:sp>
      <p:grpSp>
        <p:nvGrpSpPr>
          <p:cNvPr id="2" name="Group 13"/>
          <p:cNvGrpSpPr/>
          <p:nvPr/>
        </p:nvGrpSpPr>
        <p:grpSpPr>
          <a:xfrm>
            <a:off x="78658" y="5791200"/>
            <a:ext cx="1219200" cy="1066800"/>
            <a:chOff x="0" y="5791200"/>
            <a:chExt cx="1219200" cy="1066800"/>
          </a:xfrm>
        </p:grpSpPr>
        <p:grpSp>
          <p:nvGrpSpPr>
            <p:cNvPr id="5" name="Group 7"/>
            <p:cNvGrpSpPr/>
            <p:nvPr/>
          </p:nvGrpSpPr>
          <p:grpSpPr>
            <a:xfrm>
              <a:off x="0" y="5791200"/>
              <a:ext cx="1219200" cy="1066800"/>
              <a:chOff x="2801138" y="2971800"/>
              <a:chExt cx="1855208" cy="2624618"/>
            </a:xfrm>
          </p:grpSpPr>
          <p:sp>
            <p:nvSpPr>
              <p:cNvPr id="9" name="Snip Same Side Corner Rectangle 8"/>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6" name="Rectangle 5"/>
            <p:cNvSpPr/>
            <p:nvPr/>
          </p:nvSpPr>
          <p:spPr>
            <a:xfrm>
              <a:off x="0" y="6324600"/>
              <a:ext cx="1219200" cy="307777"/>
            </a:xfrm>
            <a:prstGeom prst="rect">
              <a:avLst/>
            </a:prstGeom>
          </p:spPr>
          <p:txBody>
            <a:bodyPr wrap="square">
              <a:spAutoFit/>
            </a:bodyPr>
            <a:lstStyle/>
            <a:p>
              <a:r>
                <a:rPr lang="en-US" sz="1400" dirty="0"/>
                <a:t>D&amp;C 41:2-6</a:t>
              </a:r>
            </a:p>
          </p:txBody>
        </p:sp>
      </p:grpSp>
      <p:sp>
        <p:nvSpPr>
          <p:cNvPr id="15" name="Rectangle 14"/>
          <p:cNvSpPr/>
          <p:nvPr/>
        </p:nvSpPr>
        <p:spPr>
          <a:xfrm>
            <a:off x="7142129" y="4048432"/>
            <a:ext cx="3733800" cy="1477328"/>
          </a:xfrm>
          <a:prstGeom prst="rect">
            <a:avLst/>
          </a:prstGeom>
          <a:solidFill>
            <a:srgbClr val="1928B7"/>
          </a:solidFill>
        </p:spPr>
        <p:txBody>
          <a:bodyPr wrap="square">
            <a:spAutoFit/>
          </a:bodyPr>
          <a:lstStyle/>
          <a:p>
            <a:pPr fontAlgn="base"/>
            <a:r>
              <a:rPr lang="en-US" dirty="0">
                <a:solidFill>
                  <a:schemeClr val="bg1"/>
                </a:solidFill>
              </a:rPr>
              <a:t>The Lord directed the elders of the Church to assemble in Kirtland to receive this law. The law was given a few days later and is known as the law of consecration</a:t>
            </a:r>
          </a:p>
        </p:txBody>
      </p:sp>
      <p:pic>
        <p:nvPicPr>
          <p:cNvPr id="14" name="Picture 13">
            <a:extLst>
              <a:ext uri="{FF2B5EF4-FFF2-40B4-BE49-F238E27FC236}">
                <a16:creationId xmlns:a16="http://schemas.microsoft.com/office/drawing/2014/main" id="{5931C7AB-E81F-4A77-B52F-B540578D6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04528"/>
            <a:ext cx="4952268" cy="2926340"/>
          </a:xfrm>
          <a:prstGeom prst="rect">
            <a:avLst/>
          </a:prstGeom>
        </p:spPr>
      </p:pic>
    </p:spTree>
    <p:extLst>
      <p:ext uri="{BB962C8B-B14F-4D97-AF65-F5344CB8AC3E}">
        <p14:creationId xmlns:p14="http://schemas.microsoft.com/office/powerpoint/2010/main" val="41420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BDA977D-3954-412E-9D76-EFCF3EDAE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rPr>
              <a:t>Laws</a:t>
            </a:r>
          </a:p>
        </p:txBody>
      </p:sp>
      <p:grpSp>
        <p:nvGrpSpPr>
          <p:cNvPr id="6" name="Group 5"/>
          <p:cNvGrpSpPr/>
          <p:nvPr/>
        </p:nvGrpSpPr>
        <p:grpSpPr>
          <a:xfrm>
            <a:off x="0" y="5791200"/>
            <a:ext cx="1219200" cy="1066800"/>
            <a:chOff x="0" y="5791200"/>
            <a:chExt cx="1219200" cy="1066800"/>
          </a:xfrm>
        </p:grpSpPr>
        <p:grpSp>
          <p:nvGrpSpPr>
            <p:cNvPr id="8" name="Group 7"/>
            <p:cNvGrpSpPr/>
            <p:nvPr/>
          </p:nvGrpSpPr>
          <p:grpSpPr>
            <a:xfrm>
              <a:off x="0" y="5791200"/>
              <a:ext cx="1219200" cy="1066800"/>
              <a:chOff x="2801138" y="2971800"/>
              <a:chExt cx="1855208" cy="2624618"/>
            </a:xfrm>
          </p:grpSpPr>
          <p:sp>
            <p:nvSpPr>
              <p:cNvPr id="10" name="Snip Same Side Corner Rectangle 9"/>
              <p:cNvSpPr/>
              <p:nvPr/>
            </p:nvSpPr>
            <p:spPr>
              <a:xfrm rot="10800000">
                <a:off x="2851780" y="3925068"/>
                <a:ext cx="1679771" cy="1671350"/>
              </a:xfrm>
              <a:prstGeom prst="snip2SameRect">
                <a:avLst>
                  <a:gd name="adj1" fmla="val 16667"/>
                  <a:gd name="adj2" fmla="val 20000"/>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p:nvSpPr>
            <p:spPr>
              <a:xfrm>
                <a:off x="2837925" y="3714622"/>
                <a:ext cx="1679771" cy="371411"/>
              </a:xfrm>
              <a:prstGeom prst="roundRect">
                <a:avLst>
                  <a:gd name="adj"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4"/>
              <p:cNvSpPr/>
              <p:nvPr/>
            </p:nvSpPr>
            <p:spPr>
              <a:xfrm rot="16200000">
                <a:off x="3445679" y="2735457"/>
                <a:ext cx="464264" cy="1679771"/>
              </a:xfrm>
              <a:prstGeom prst="flowChartDelay">
                <a:avLst/>
              </a:prstGeom>
              <a:solidFill>
                <a:srgbClr val="D7C8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p:cNvSpPr/>
              <p:nvPr/>
            </p:nvSpPr>
            <p:spPr>
              <a:xfrm>
                <a:off x="3368379" y="2971800"/>
                <a:ext cx="618863" cy="557117"/>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01138" y="4421732"/>
                <a:ext cx="1855208" cy="1135821"/>
              </a:xfrm>
              <a:prstGeom prst="rect">
                <a:avLst/>
              </a:prstGeom>
              <a:noFill/>
              <a:ln w="12700">
                <a:noFill/>
              </a:ln>
            </p:spPr>
            <p:txBody>
              <a:bodyPr wrap="square" rtlCol="0">
                <a:spAutoFit/>
              </a:bodyPr>
              <a:lstStyle/>
              <a:p>
                <a:endParaRPr lang="en-US" sz="2400" dirty="0">
                  <a:latin typeface="AR CHRISTY" pitchFamily="2" charset="0"/>
                </a:endParaRPr>
              </a:p>
            </p:txBody>
          </p:sp>
        </p:grpSp>
        <p:sp>
          <p:nvSpPr>
            <p:cNvPr id="9" name="Rectangle 8"/>
            <p:cNvSpPr/>
            <p:nvPr/>
          </p:nvSpPr>
          <p:spPr>
            <a:xfrm>
              <a:off x="0" y="6324600"/>
              <a:ext cx="1219200" cy="338554"/>
            </a:xfrm>
            <a:prstGeom prst="rect">
              <a:avLst/>
            </a:prstGeom>
          </p:spPr>
          <p:txBody>
            <a:bodyPr wrap="square">
              <a:spAutoFit/>
            </a:bodyPr>
            <a:lstStyle/>
            <a:p>
              <a:r>
                <a:rPr lang="en-US" sz="1600" dirty="0"/>
                <a:t>D&amp;C 41:2-4</a:t>
              </a:r>
            </a:p>
          </p:txBody>
        </p:sp>
      </p:grpSp>
      <p:sp>
        <p:nvSpPr>
          <p:cNvPr id="15" name="Rectangle 14"/>
          <p:cNvSpPr/>
          <p:nvPr/>
        </p:nvSpPr>
        <p:spPr>
          <a:xfrm>
            <a:off x="1828800" y="1447801"/>
            <a:ext cx="4572000" cy="1200329"/>
          </a:xfrm>
          <a:prstGeom prst="rect">
            <a:avLst/>
          </a:prstGeom>
          <a:solidFill>
            <a:schemeClr val="accent2">
              <a:lumMod val="40000"/>
              <a:lumOff val="60000"/>
            </a:schemeClr>
          </a:solidFill>
        </p:spPr>
        <p:txBody>
          <a:bodyPr>
            <a:spAutoFit/>
          </a:bodyPr>
          <a:lstStyle/>
          <a:p>
            <a:r>
              <a:rPr lang="en-US" dirty="0"/>
              <a:t>He commanded the elders of the Church to assemble to agree upon the word, pray with faith, receive His law, and see that His law was kept by the members of the Church.</a:t>
            </a:r>
          </a:p>
        </p:txBody>
      </p:sp>
      <p:pic>
        <p:nvPicPr>
          <p:cNvPr id="5" name="Picture 4">
            <a:extLst>
              <a:ext uri="{FF2B5EF4-FFF2-40B4-BE49-F238E27FC236}">
                <a16:creationId xmlns:a16="http://schemas.microsoft.com/office/drawing/2014/main" id="{72142DEF-E6AC-4BC0-A17D-829D728D4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7025" y="2915588"/>
            <a:ext cx="4915625" cy="3692181"/>
          </a:xfrm>
          <a:prstGeom prst="rect">
            <a:avLst/>
          </a:prstGeom>
        </p:spPr>
      </p:pic>
    </p:spTree>
    <p:extLst>
      <p:ext uri="{BB962C8B-B14F-4D97-AF65-F5344CB8AC3E}">
        <p14:creationId xmlns:p14="http://schemas.microsoft.com/office/powerpoint/2010/main" val="229126355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2120</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vt:lpstr>
      <vt:lpstr>Calibri Light</vt:lpstr>
      <vt:lpstr>Calibri</vt:lpstr>
      <vt:lpstr>AR CHRISTY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cp:revision>
  <dcterms:created xsi:type="dcterms:W3CDTF">2018-06-12T12:39:49Z</dcterms:created>
  <dcterms:modified xsi:type="dcterms:W3CDTF">2020-07-09T14:47:24Z</dcterms:modified>
</cp:coreProperties>
</file>