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73" r:id="rId5"/>
    <p:sldId id="261" r:id="rId6"/>
    <p:sldId id="274" r:id="rId7"/>
    <p:sldId id="260" r:id="rId8"/>
    <p:sldId id="262" r:id="rId9"/>
    <p:sldId id="263" r:id="rId10"/>
    <p:sldId id="264" r:id="rId11"/>
    <p:sldId id="268" r:id="rId12"/>
    <p:sldId id="277" r:id="rId13"/>
    <p:sldId id="265" r:id="rId14"/>
    <p:sldId id="267" r:id="rId15"/>
    <p:sldId id="270" r:id="rId16"/>
    <p:sldId id="272" r:id="rId17"/>
    <p:sldId id="271" r:id="rId18"/>
    <p:sldId id="275" r:id="rId19"/>
    <p:sldId id="276" r:id="rId20"/>
    <p:sldId id="269" r:id="rId21"/>
    <p:sldId id="266" r:id="rId22"/>
  </p:sldIdLst>
  <p:sldSz cx="12192000" cy="6858000"/>
  <p:notesSz cx="6858000" cy="9144000"/>
  <p:embeddedFontLst>
    <p:embeddedFont>
      <p:font typeface="Aharoni" panose="02010803020104030203" pitchFamily="2" charset="-79"/>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lifornian FB" panose="0207040306080B030204" pitchFamily="18" charset="0"/>
      <p:regular r:id="rId30"/>
      <p:bold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DDAD-4E23-4F45-B721-AAC89AFF0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588E7E-A9E0-44EE-92B5-63F26F2AA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7EBB0C-3ECA-4036-8033-4EB2F3F9C99F}"/>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5" name="Footer Placeholder 4">
            <a:extLst>
              <a:ext uri="{FF2B5EF4-FFF2-40B4-BE49-F238E27FC236}">
                <a16:creationId xmlns:a16="http://schemas.microsoft.com/office/drawing/2014/main" id="{DC86F2A5-1C41-41AC-8B11-A85A7F95D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EA6BB-802C-4E22-822D-F7B9E2A88796}"/>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187613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D1F9-A69C-4E4E-B810-8AE722238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13247-17CB-43C3-A778-217AC290DD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CC5D6-E0A3-41BA-8D7F-70F490C1B435}"/>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5" name="Footer Placeholder 4">
            <a:extLst>
              <a:ext uri="{FF2B5EF4-FFF2-40B4-BE49-F238E27FC236}">
                <a16:creationId xmlns:a16="http://schemas.microsoft.com/office/drawing/2014/main" id="{DFE563E7-32BE-42BF-9D29-01A50AEE0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9F491-6293-471F-AA5E-B635EE9F2364}"/>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160519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8A59F1-2BBF-4C58-A8F9-1CB0DCFB7A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EF14-64A3-4655-902F-EBE28527B2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B93CD-CF0B-492F-813A-12C641FE4C09}"/>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5" name="Footer Placeholder 4">
            <a:extLst>
              <a:ext uri="{FF2B5EF4-FFF2-40B4-BE49-F238E27FC236}">
                <a16:creationId xmlns:a16="http://schemas.microsoft.com/office/drawing/2014/main" id="{CB358F44-54A9-48F2-A7BF-099CDD208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C99A8-3583-48F8-B937-88384161E390}"/>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88653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DD83-6522-45FE-83BE-CD69DCD82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15A22-FC79-4806-937F-DE41878293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E8C57-8E11-4079-8F56-B33E955B0ECF}"/>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5" name="Footer Placeholder 4">
            <a:extLst>
              <a:ext uri="{FF2B5EF4-FFF2-40B4-BE49-F238E27FC236}">
                <a16:creationId xmlns:a16="http://schemas.microsoft.com/office/drawing/2014/main" id="{A86DE942-FD3C-414E-941A-7FBB54C04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00689-5460-4515-9C33-85A63D7054E4}"/>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130830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DC92-822F-424C-9791-193F680A36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D161F0-C7E5-41A8-8A65-4C452C74B2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7C42FC-1328-4A5A-BC99-B42309963352}"/>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5" name="Footer Placeholder 4">
            <a:extLst>
              <a:ext uri="{FF2B5EF4-FFF2-40B4-BE49-F238E27FC236}">
                <a16:creationId xmlns:a16="http://schemas.microsoft.com/office/drawing/2014/main" id="{FA4648EF-4ACF-4E69-B485-85B90C3DC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2E776-066D-476D-A789-5810194F2501}"/>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403737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DB42E-7E37-4818-B193-B8EB98B0F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5EFD1-9393-49D3-8E5F-5859799A4C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F1C30C-709D-47D3-97AA-1B70711547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4DF8F-FE59-4331-804A-4468B0AE1388}"/>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6" name="Footer Placeholder 5">
            <a:extLst>
              <a:ext uri="{FF2B5EF4-FFF2-40B4-BE49-F238E27FC236}">
                <a16:creationId xmlns:a16="http://schemas.microsoft.com/office/drawing/2014/main" id="{42E6E8A7-8D74-4522-9EFC-2467E497D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AA618-6419-4CF0-9E12-5181895F299C}"/>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359167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A951-C0A1-4C8E-AEBB-25F13019F8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FE4656-78D0-4E0A-8BBA-86FB00394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88A21E-0774-4780-A1F2-F8949548EE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A90D80-B24F-4848-B557-D9E6EACFC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2D0145-9A4F-4204-8FF8-747AE2598E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190C7D-0D76-4BCA-92B2-FEAD819B955B}"/>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8" name="Footer Placeholder 7">
            <a:extLst>
              <a:ext uri="{FF2B5EF4-FFF2-40B4-BE49-F238E27FC236}">
                <a16:creationId xmlns:a16="http://schemas.microsoft.com/office/drawing/2014/main" id="{CCDD6017-7EA7-481F-AF15-8500080C4C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50F527-ABB9-45CE-BFA9-9482D6C1A41A}"/>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298060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F797-AA10-4962-8C9C-2B562F9A48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D2A6FE-7185-409A-B28B-311B63ACB810}"/>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4" name="Footer Placeholder 3">
            <a:extLst>
              <a:ext uri="{FF2B5EF4-FFF2-40B4-BE49-F238E27FC236}">
                <a16:creationId xmlns:a16="http://schemas.microsoft.com/office/drawing/2014/main" id="{AF9EAC13-AD2B-4AFE-8301-026565F7BD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6A09B7-360E-42B0-81E9-A37B5DC2A15E}"/>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54443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4A40B-687E-4EBE-9C84-F1BE4BB17586}"/>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3" name="Footer Placeholder 2">
            <a:extLst>
              <a:ext uri="{FF2B5EF4-FFF2-40B4-BE49-F238E27FC236}">
                <a16:creationId xmlns:a16="http://schemas.microsoft.com/office/drawing/2014/main" id="{5E5886D9-4165-49D9-8864-A5516A8F0F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608B43-C5EC-4C35-B063-C59ACB1DB2C0}"/>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336175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70A4-0298-451A-879E-172F1B7108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A435FC-A5E2-489B-8683-C805955C3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FAE08-2C2E-4995-8224-3435737E5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F343D7-52D2-4C03-8565-15B44D772312}"/>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6" name="Footer Placeholder 5">
            <a:extLst>
              <a:ext uri="{FF2B5EF4-FFF2-40B4-BE49-F238E27FC236}">
                <a16:creationId xmlns:a16="http://schemas.microsoft.com/office/drawing/2014/main" id="{406BFAD5-8431-4EC6-B129-937208EE2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32B17-3B10-40DA-9E43-D6D0063403EB}"/>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331272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A9E7-FBAE-4137-AF01-D9755F9E4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639F87-EA00-43BE-B3B4-0D26AECA9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72B20-3367-47A3-8D9F-BEFDAD786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62E0F3-9BE8-4CDD-ADC6-E8D153CC285E}"/>
              </a:ext>
            </a:extLst>
          </p:cNvPr>
          <p:cNvSpPr>
            <a:spLocks noGrp="1"/>
          </p:cNvSpPr>
          <p:nvPr>
            <p:ph type="dt" sz="half" idx="10"/>
          </p:nvPr>
        </p:nvSpPr>
        <p:spPr/>
        <p:txBody>
          <a:bodyPr/>
          <a:lstStyle/>
          <a:p>
            <a:fld id="{5002CCBE-32B7-4008-97EC-6B1509858957}" type="datetimeFigureOut">
              <a:rPr lang="en-US" smtClean="0"/>
              <a:t>7/9/2020</a:t>
            </a:fld>
            <a:endParaRPr lang="en-US"/>
          </a:p>
        </p:txBody>
      </p:sp>
      <p:sp>
        <p:nvSpPr>
          <p:cNvPr id="6" name="Footer Placeholder 5">
            <a:extLst>
              <a:ext uri="{FF2B5EF4-FFF2-40B4-BE49-F238E27FC236}">
                <a16:creationId xmlns:a16="http://schemas.microsoft.com/office/drawing/2014/main" id="{9F58A9A1-1D20-4598-AA13-54E0892CE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17AE3-1C3C-42FD-B680-E3895274CC7B}"/>
              </a:ext>
            </a:extLst>
          </p:cNvPr>
          <p:cNvSpPr>
            <a:spLocks noGrp="1"/>
          </p:cNvSpPr>
          <p:nvPr>
            <p:ph type="sldNum" sz="quarter" idx="12"/>
          </p:nvPr>
        </p:nvSpPr>
        <p:spPr/>
        <p:txBody>
          <a:bodyPr/>
          <a:lstStyle/>
          <a:p>
            <a:fld id="{35BF590D-1512-4824-A7B2-A39E4D081047}" type="slidenum">
              <a:rPr lang="en-US" smtClean="0"/>
              <a:t>‹#›</a:t>
            </a:fld>
            <a:endParaRPr lang="en-US"/>
          </a:p>
        </p:txBody>
      </p:sp>
    </p:spTree>
    <p:extLst>
      <p:ext uri="{BB962C8B-B14F-4D97-AF65-F5344CB8AC3E}">
        <p14:creationId xmlns:p14="http://schemas.microsoft.com/office/powerpoint/2010/main" val="173203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05FAB-A339-4147-B492-D765F5678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9D7A2A-2D99-41D5-A3FD-47607065A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3F90E-38B5-48E2-9BD8-60F01B447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2CCBE-32B7-4008-97EC-6B1509858957}" type="datetimeFigureOut">
              <a:rPr lang="en-US" smtClean="0"/>
              <a:t>7/9/2020</a:t>
            </a:fld>
            <a:endParaRPr lang="en-US"/>
          </a:p>
        </p:txBody>
      </p:sp>
      <p:sp>
        <p:nvSpPr>
          <p:cNvPr id="5" name="Footer Placeholder 4">
            <a:extLst>
              <a:ext uri="{FF2B5EF4-FFF2-40B4-BE49-F238E27FC236}">
                <a16:creationId xmlns:a16="http://schemas.microsoft.com/office/drawing/2014/main" id="{30654F57-D591-46F7-BE67-D51ED7B45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FAF31F-E8DC-4845-BBFD-66C168AA4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F590D-1512-4824-A7B2-A39E4D081047}" type="slidenum">
              <a:rPr lang="en-US" smtClean="0"/>
              <a:t>‹#›</a:t>
            </a:fld>
            <a:endParaRPr lang="en-US"/>
          </a:p>
        </p:txBody>
      </p:sp>
    </p:spTree>
    <p:extLst>
      <p:ext uri="{BB962C8B-B14F-4D97-AF65-F5344CB8AC3E}">
        <p14:creationId xmlns:p14="http://schemas.microsoft.com/office/powerpoint/2010/main" val="410230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lds.org/liahona/2010/05/saturday-afternoon-session/place-no-more-for-the-enemy-of-my-soul?lang=eng&amp;para=p8-p9#p8"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6B8F2E-8B64-4EE0-A693-3391CA87E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049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Sustaining</a:t>
            </a:r>
          </a:p>
        </p:txBody>
      </p:sp>
      <p:sp>
        <p:nvSpPr>
          <p:cNvPr id="5" name="Rectangle 4"/>
          <p:cNvSpPr/>
          <p:nvPr/>
        </p:nvSpPr>
        <p:spPr>
          <a:xfrm>
            <a:off x="1981200" y="1295400"/>
            <a:ext cx="3429000" cy="4154984"/>
          </a:xfrm>
          <a:prstGeom prst="rect">
            <a:avLst/>
          </a:prstGeom>
        </p:spPr>
        <p:txBody>
          <a:bodyPr wrap="square">
            <a:spAutoFit/>
          </a:bodyPr>
          <a:lstStyle/>
          <a:p>
            <a:r>
              <a:rPr lang="en-US" sz="2400" dirty="0">
                <a:solidFill>
                  <a:schemeClr val="bg1"/>
                </a:solidFill>
              </a:rPr>
              <a:t>Sustaining Church leaders helps us know who has been called to lead and teach in the Church. </a:t>
            </a:r>
          </a:p>
          <a:p>
            <a:endParaRPr lang="en-US" sz="2400" dirty="0">
              <a:solidFill>
                <a:schemeClr val="bg1"/>
              </a:solidFill>
            </a:endParaRPr>
          </a:p>
          <a:p>
            <a:r>
              <a:rPr lang="en-US" sz="2400" dirty="0">
                <a:solidFill>
                  <a:schemeClr val="bg1"/>
                </a:solidFill>
              </a:rPr>
              <a:t>It can also help prevent individuals from assuming responsibilities that have not been assigned to them and for which they have no authority.</a:t>
            </a:r>
          </a:p>
        </p:txBody>
      </p:sp>
      <p:sp>
        <p:nvSpPr>
          <p:cNvPr id="10" name="Rectangle 9"/>
          <p:cNvSpPr/>
          <p:nvPr/>
        </p:nvSpPr>
        <p:spPr>
          <a:xfrm>
            <a:off x="128833" y="6488667"/>
            <a:ext cx="2971800" cy="369332"/>
          </a:xfrm>
          <a:prstGeom prst="rect">
            <a:avLst/>
          </a:prstGeom>
        </p:spPr>
        <p:txBody>
          <a:bodyPr wrap="square">
            <a:spAutoFit/>
          </a:bodyPr>
          <a:lstStyle/>
          <a:p>
            <a:r>
              <a:rPr lang="en-US" dirty="0">
                <a:solidFill>
                  <a:schemeClr val="bg1"/>
                </a:solidFill>
              </a:rPr>
              <a:t>D&amp;C 42:11</a:t>
            </a:r>
          </a:p>
        </p:txBody>
      </p:sp>
      <p:pic>
        <p:nvPicPr>
          <p:cNvPr id="3" name="Picture 2">
            <a:extLst>
              <a:ext uri="{FF2B5EF4-FFF2-40B4-BE49-F238E27FC236}">
                <a16:creationId xmlns:a16="http://schemas.microsoft.com/office/drawing/2014/main" id="{EE542AD5-0BBB-4B63-BF1D-7593E28E7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058" y="1781175"/>
            <a:ext cx="4572000" cy="3295650"/>
          </a:xfrm>
          <a:prstGeom prst="rect">
            <a:avLst/>
          </a:prstGeom>
        </p:spPr>
      </p:pic>
    </p:spTree>
    <p:extLst>
      <p:ext uri="{BB962C8B-B14F-4D97-AF65-F5344CB8AC3E}">
        <p14:creationId xmlns:p14="http://schemas.microsoft.com/office/powerpoint/2010/main" val="306972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800" y="533400"/>
            <a:ext cx="4876800" cy="5909310"/>
          </a:xfrm>
          <a:prstGeom prst="rect">
            <a:avLst/>
          </a:prstGeom>
        </p:spPr>
        <p:txBody>
          <a:bodyPr wrap="square">
            <a:spAutoFit/>
          </a:bodyPr>
          <a:lstStyle/>
          <a:p>
            <a:pPr fontAlgn="base"/>
            <a:r>
              <a:rPr lang="en-US" dirty="0">
                <a:solidFill>
                  <a:schemeClr val="bg1"/>
                </a:solidFill>
              </a:rPr>
              <a:t>“It is known to the church that he has authority”</a:t>
            </a:r>
          </a:p>
          <a:p>
            <a:pPr fontAlgn="base"/>
            <a:r>
              <a:rPr lang="en-US" dirty="0">
                <a:solidFill>
                  <a:schemeClr val="bg1"/>
                </a:solidFill>
              </a:rPr>
              <a:t>of the Quorum of the Twelve Apostles explained one reason why it is important to sustain those called to positions in the Church:</a:t>
            </a:r>
          </a:p>
          <a:p>
            <a:pPr fontAlgn="base"/>
            <a:endParaRPr lang="en-US" dirty="0">
              <a:solidFill>
                <a:schemeClr val="bg1"/>
              </a:solidFill>
            </a:endParaRPr>
          </a:p>
          <a:p>
            <a:pPr fontAlgn="base"/>
            <a:r>
              <a:rPr lang="en-US" dirty="0">
                <a:solidFill>
                  <a:schemeClr val="bg1"/>
                </a:solidFill>
              </a:rPr>
              <a:t>“This common procedure occurs whenever leaders or teachers are called or released from office or whenever there is reorganization in a stake or a ward or a quorum or in the auxiliaries. </a:t>
            </a:r>
          </a:p>
          <a:p>
            <a:pPr fontAlgn="base"/>
            <a:endParaRPr lang="en-US" dirty="0">
              <a:solidFill>
                <a:schemeClr val="bg1"/>
              </a:solidFill>
            </a:endParaRPr>
          </a:p>
          <a:p>
            <a:pPr fontAlgn="base"/>
            <a:r>
              <a:rPr lang="en-US" dirty="0">
                <a:solidFill>
                  <a:schemeClr val="bg1"/>
                </a:solidFill>
              </a:rPr>
              <a:t>It is unique to The Church of Jesus Christ of Latter-day Saints.</a:t>
            </a:r>
          </a:p>
          <a:p>
            <a:pPr fontAlgn="base"/>
            <a:endParaRPr lang="en-US" dirty="0">
              <a:solidFill>
                <a:schemeClr val="bg1"/>
              </a:solidFill>
            </a:endParaRPr>
          </a:p>
          <a:p>
            <a:pPr fontAlgn="base"/>
            <a:r>
              <a:rPr lang="en-US" dirty="0">
                <a:solidFill>
                  <a:schemeClr val="bg1"/>
                </a:solidFill>
              </a:rPr>
              <a:t>“We always know who is called to lead or to teach and have the opportunity to sustain or to oppose the action. It did not come as an invention of man but was set out in the revelations </a:t>
            </a:r>
          </a:p>
          <a:p>
            <a:pPr fontAlgn="base"/>
            <a:r>
              <a:rPr lang="en-US" dirty="0">
                <a:solidFill>
                  <a:schemeClr val="bg1"/>
                </a:solidFill>
              </a:rPr>
              <a:t>In this way, the Church is protected from any imposter who would take over a quorum, a ward, a stake, or the Church”</a:t>
            </a:r>
          </a:p>
          <a:p>
            <a:pPr fontAlgn="base"/>
            <a:r>
              <a:rPr lang="en-US" sz="1200" dirty="0">
                <a:solidFill>
                  <a:schemeClr val="bg1"/>
                </a:solidFill>
              </a:rPr>
              <a:t>President Boyd K. Packer</a:t>
            </a:r>
          </a:p>
        </p:txBody>
      </p:sp>
      <p:sp>
        <p:nvSpPr>
          <p:cNvPr id="10" name="Rectangle 9"/>
          <p:cNvSpPr/>
          <p:nvPr/>
        </p:nvSpPr>
        <p:spPr>
          <a:xfrm>
            <a:off x="91125" y="6511647"/>
            <a:ext cx="2971800" cy="369332"/>
          </a:xfrm>
          <a:prstGeom prst="rect">
            <a:avLst/>
          </a:prstGeom>
        </p:spPr>
        <p:txBody>
          <a:bodyPr wrap="square">
            <a:spAutoFit/>
          </a:bodyPr>
          <a:lstStyle/>
          <a:p>
            <a:r>
              <a:rPr lang="en-US" dirty="0">
                <a:solidFill>
                  <a:schemeClr val="bg1"/>
                </a:solidFill>
              </a:rPr>
              <a:t>D&amp;C 42:11</a:t>
            </a:r>
          </a:p>
        </p:txBody>
      </p:sp>
      <p:pic>
        <p:nvPicPr>
          <p:cNvPr id="3" name="Picture 2">
            <a:extLst>
              <a:ext uri="{FF2B5EF4-FFF2-40B4-BE49-F238E27FC236}">
                <a16:creationId xmlns:a16="http://schemas.microsoft.com/office/drawing/2014/main" id="{226BE64B-6069-47BF-9934-C978034DE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863" y="677197"/>
            <a:ext cx="3524250" cy="2514600"/>
          </a:xfrm>
          <a:prstGeom prst="rect">
            <a:avLst/>
          </a:prstGeom>
        </p:spPr>
      </p:pic>
      <p:pic>
        <p:nvPicPr>
          <p:cNvPr id="7" name="Picture 6">
            <a:extLst>
              <a:ext uri="{FF2B5EF4-FFF2-40B4-BE49-F238E27FC236}">
                <a16:creationId xmlns:a16="http://schemas.microsoft.com/office/drawing/2014/main" id="{18B36825-904B-4318-8360-08AA65B52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075" y="4232910"/>
            <a:ext cx="3505200" cy="2209800"/>
          </a:xfrm>
          <a:prstGeom prst="rect">
            <a:avLst/>
          </a:prstGeom>
        </p:spPr>
      </p:pic>
      <p:pic>
        <p:nvPicPr>
          <p:cNvPr id="9" name="Picture 8">
            <a:extLst>
              <a:ext uri="{FF2B5EF4-FFF2-40B4-BE49-F238E27FC236}">
                <a16:creationId xmlns:a16="http://schemas.microsoft.com/office/drawing/2014/main" id="{6D7461E8-134F-4088-9521-B1C72D3B4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9" y="487442"/>
            <a:ext cx="1241939" cy="1547835"/>
          </a:xfrm>
          <a:prstGeom prst="rect">
            <a:avLst/>
          </a:prstGeom>
        </p:spPr>
      </p:pic>
    </p:spTree>
    <p:extLst>
      <p:ext uri="{BB962C8B-B14F-4D97-AF65-F5344CB8AC3E}">
        <p14:creationId xmlns:p14="http://schemas.microsoft.com/office/powerpoint/2010/main" val="25555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 presetClass="entr" presetSubtype="0" fill="hold" nodeType="with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76BB082-F58F-465F-B981-07DC371272D6}"/>
              </a:ext>
            </a:extLst>
          </p:cNvPr>
          <p:cNvGrpSpPr/>
          <p:nvPr/>
        </p:nvGrpSpPr>
        <p:grpSpPr>
          <a:xfrm>
            <a:off x="517261" y="1815353"/>
            <a:ext cx="3194127" cy="3585882"/>
            <a:chOff x="2646084" y="2667000"/>
            <a:chExt cx="3886200" cy="3931920"/>
          </a:xfrm>
        </p:grpSpPr>
        <p:grpSp>
          <p:nvGrpSpPr>
            <p:cNvPr id="11" name="Group 13">
              <a:extLst>
                <a:ext uri="{FF2B5EF4-FFF2-40B4-BE49-F238E27FC236}">
                  <a16:creationId xmlns:a16="http://schemas.microsoft.com/office/drawing/2014/main" id="{0C320CEB-173A-4EA8-B449-43AF262E3A72}"/>
                </a:ext>
              </a:extLst>
            </p:cNvPr>
            <p:cNvGrpSpPr/>
            <p:nvPr/>
          </p:nvGrpSpPr>
          <p:grpSpPr>
            <a:xfrm>
              <a:off x="3048000" y="2667000"/>
              <a:ext cx="2971800" cy="3931920"/>
              <a:chOff x="152400" y="152400"/>
              <a:chExt cx="4953000" cy="6553200"/>
            </a:xfrm>
          </p:grpSpPr>
          <p:sp>
            <p:nvSpPr>
              <p:cNvPr id="15" name="Rounded Rectangle 70">
                <a:extLst>
                  <a:ext uri="{FF2B5EF4-FFF2-40B4-BE49-F238E27FC236}">
                    <a16:creationId xmlns:a16="http://schemas.microsoft.com/office/drawing/2014/main" id="{E0976354-0965-403B-B572-C12EEF3EB7CD}"/>
                  </a:ext>
                </a:extLst>
              </p:cNvPr>
              <p:cNvSpPr/>
              <p:nvPr/>
            </p:nvSpPr>
            <p:spPr>
              <a:xfrm>
                <a:off x="4572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71">
                <a:extLst>
                  <a:ext uri="{FF2B5EF4-FFF2-40B4-BE49-F238E27FC236}">
                    <a16:creationId xmlns:a16="http://schemas.microsoft.com/office/drawing/2014/main" id="{A36477EC-7DF6-49E6-9D91-AACE43FEAC56}"/>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72">
                <a:extLst>
                  <a:ext uri="{FF2B5EF4-FFF2-40B4-BE49-F238E27FC236}">
                    <a16:creationId xmlns:a16="http://schemas.microsoft.com/office/drawing/2014/main" id="{CFF6D1BB-332F-42BA-88CA-13C8E1A5170C}"/>
                  </a:ext>
                </a:extLst>
              </p:cNvPr>
              <p:cNvSpPr/>
              <p:nvPr/>
            </p:nvSpPr>
            <p:spPr>
              <a:xfrm>
                <a:off x="1524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C8C84AF-DC40-4744-8BB1-0E43F610695C}"/>
                </a:ext>
              </a:extLst>
            </p:cNvPr>
            <p:cNvSpPr txBox="1"/>
            <p:nvPr/>
          </p:nvSpPr>
          <p:spPr>
            <a:xfrm>
              <a:off x="2646084" y="3823447"/>
              <a:ext cx="3886200" cy="438721"/>
            </a:xfrm>
            <a:prstGeom prst="rect">
              <a:avLst/>
            </a:prstGeom>
            <a:noFill/>
          </p:spPr>
          <p:txBody>
            <a:bodyPr wrap="square" rtlCol="0">
              <a:spAutoFit/>
            </a:bodyPr>
            <a:lstStyle/>
            <a:p>
              <a:pPr algn="ctr"/>
              <a:r>
                <a:rPr lang="en-US" sz="2000" b="1" dirty="0">
                  <a:solidFill>
                    <a:schemeClr val="bg1"/>
                  </a:solidFill>
                  <a:latin typeface="Californian FB" pitchFamily="18" charset="0"/>
                </a:rPr>
                <a:t>D&amp;C 42:11</a:t>
              </a:r>
            </a:p>
          </p:txBody>
        </p:sp>
        <p:sp>
          <p:nvSpPr>
            <p:cNvPr id="13" name="TextBox 12">
              <a:extLst>
                <a:ext uri="{FF2B5EF4-FFF2-40B4-BE49-F238E27FC236}">
                  <a16:creationId xmlns:a16="http://schemas.microsoft.com/office/drawing/2014/main" id="{6D6EED02-4EAF-460A-AF74-33A9A341B7BF}"/>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4" name="Straight Connector 13">
              <a:extLst>
                <a:ext uri="{FF2B5EF4-FFF2-40B4-BE49-F238E27FC236}">
                  <a16:creationId xmlns:a16="http://schemas.microsoft.com/office/drawing/2014/main" id="{29B8664E-DBE3-42D0-BA86-71E62EAAFC47}"/>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38430EE5-0F8F-4913-A9A5-0770C9A1FC4D}"/>
              </a:ext>
            </a:extLst>
          </p:cNvPr>
          <p:cNvSpPr/>
          <p:nvPr/>
        </p:nvSpPr>
        <p:spPr>
          <a:xfrm>
            <a:off x="5578739" y="1079067"/>
            <a:ext cx="6096000" cy="5016758"/>
          </a:xfrm>
          <a:prstGeom prst="rect">
            <a:avLst/>
          </a:prstGeom>
        </p:spPr>
        <p:txBody>
          <a:bodyPr>
            <a:spAutoFit/>
          </a:bodyPr>
          <a:lstStyle/>
          <a:p>
            <a:r>
              <a:rPr lang="en-US" sz="3200" dirty="0">
                <a:solidFill>
                  <a:schemeClr val="bg1"/>
                </a:solidFill>
                <a:latin typeface="Palatino"/>
              </a:rPr>
              <a:t>Again I say unto you, that it shall not be given to any one to go forth to preach my gospel, or to build up my church, except he be ordained by some one who has authority, and it is known to the church that he has authority and has been regularly ordained by the heads of the church.</a:t>
            </a:r>
            <a:endParaRPr lang="en-US" sz="3200" dirty="0">
              <a:solidFill>
                <a:schemeClr val="bg1"/>
              </a:solidFill>
            </a:endParaRPr>
          </a:p>
        </p:txBody>
      </p:sp>
      <p:sp>
        <p:nvSpPr>
          <p:cNvPr id="6" name="Arrow: Right 5">
            <a:extLst>
              <a:ext uri="{FF2B5EF4-FFF2-40B4-BE49-F238E27FC236}">
                <a16:creationId xmlns:a16="http://schemas.microsoft.com/office/drawing/2014/main" id="{852368EF-A9FD-46A8-B6D6-02BCACFBDAD3}"/>
              </a:ext>
            </a:extLst>
          </p:cNvPr>
          <p:cNvSpPr/>
          <p:nvPr/>
        </p:nvSpPr>
        <p:spPr>
          <a:xfrm>
            <a:off x="3711388" y="3070079"/>
            <a:ext cx="1465730" cy="1108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6D10A2A-9674-49A9-87DA-FFDE5276696E}"/>
              </a:ext>
            </a:extLst>
          </p:cNvPr>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Doctrinal Mastery</a:t>
            </a:r>
          </a:p>
        </p:txBody>
      </p:sp>
    </p:spTree>
    <p:extLst>
      <p:ext uri="{BB962C8B-B14F-4D97-AF65-F5344CB8AC3E}">
        <p14:creationId xmlns:p14="http://schemas.microsoft.com/office/powerpoint/2010/main" val="401502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Responsibility</a:t>
            </a:r>
          </a:p>
        </p:txBody>
      </p:sp>
      <p:sp>
        <p:nvSpPr>
          <p:cNvPr id="5" name="Rectangle 4"/>
          <p:cNvSpPr/>
          <p:nvPr/>
        </p:nvSpPr>
        <p:spPr>
          <a:xfrm>
            <a:off x="4000501" y="2105561"/>
            <a:ext cx="2971800" cy="3477875"/>
          </a:xfrm>
          <a:prstGeom prst="rect">
            <a:avLst/>
          </a:prstGeom>
        </p:spPr>
        <p:txBody>
          <a:bodyPr wrap="square">
            <a:spAutoFit/>
          </a:bodyPr>
          <a:lstStyle/>
          <a:p>
            <a:r>
              <a:rPr lang="en-US" sz="4400" dirty="0">
                <a:solidFill>
                  <a:schemeClr val="bg1"/>
                </a:solidFill>
              </a:rPr>
              <a:t>Elders</a:t>
            </a:r>
          </a:p>
          <a:p>
            <a:endParaRPr lang="en-US" sz="4400" dirty="0">
              <a:solidFill>
                <a:schemeClr val="bg1"/>
              </a:solidFill>
            </a:endParaRPr>
          </a:p>
          <a:p>
            <a:r>
              <a:rPr lang="en-US" sz="4400" dirty="0">
                <a:solidFill>
                  <a:schemeClr val="bg1"/>
                </a:solidFill>
              </a:rPr>
              <a:t>Teachers</a:t>
            </a:r>
          </a:p>
          <a:p>
            <a:endParaRPr lang="en-US" sz="4400" dirty="0">
              <a:solidFill>
                <a:schemeClr val="bg1"/>
              </a:solidFill>
            </a:endParaRPr>
          </a:p>
          <a:p>
            <a:r>
              <a:rPr lang="en-US" sz="4400" dirty="0">
                <a:solidFill>
                  <a:schemeClr val="bg1"/>
                </a:solidFill>
              </a:rPr>
              <a:t>Priests</a:t>
            </a:r>
          </a:p>
        </p:txBody>
      </p:sp>
      <p:sp>
        <p:nvSpPr>
          <p:cNvPr id="10" name="Rectangle 9"/>
          <p:cNvSpPr/>
          <p:nvPr/>
        </p:nvSpPr>
        <p:spPr>
          <a:xfrm>
            <a:off x="128833" y="6470106"/>
            <a:ext cx="2971800" cy="369332"/>
          </a:xfrm>
          <a:prstGeom prst="rect">
            <a:avLst/>
          </a:prstGeom>
        </p:spPr>
        <p:txBody>
          <a:bodyPr wrap="square">
            <a:spAutoFit/>
          </a:bodyPr>
          <a:lstStyle/>
          <a:p>
            <a:r>
              <a:rPr lang="en-US" dirty="0">
                <a:solidFill>
                  <a:schemeClr val="bg1"/>
                </a:solidFill>
              </a:rPr>
              <a:t>D&amp;C 42:12-13</a:t>
            </a:r>
          </a:p>
        </p:txBody>
      </p:sp>
      <p:sp>
        <p:nvSpPr>
          <p:cNvPr id="7" name="Rectangle 6"/>
          <p:cNvSpPr/>
          <p:nvPr/>
        </p:nvSpPr>
        <p:spPr>
          <a:xfrm>
            <a:off x="6685004" y="1362165"/>
            <a:ext cx="5171751" cy="2308324"/>
          </a:xfrm>
          <a:prstGeom prst="rect">
            <a:avLst/>
          </a:prstGeom>
        </p:spPr>
        <p:txBody>
          <a:bodyPr wrap="square">
            <a:spAutoFit/>
          </a:bodyPr>
          <a:lstStyle/>
          <a:p>
            <a:r>
              <a:rPr lang="en-US" sz="2400" dirty="0">
                <a:solidFill>
                  <a:schemeClr val="bg1"/>
                </a:solidFill>
              </a:rPr>
              <a:t>Teach the principles of the gospel contained in the Bible and the Book of Mormon.</a:t>
            </a:r>
          </a:p>
          <a:p>
            <a:endParaRPr lang="en-US" sz="2400" dirty="0">
              <a:solidFill>
                <a:schemeClr val="bg1"/>
              </a:solidFill>
            </a:endParaRPr>
          </a:p>
          <a:p>
            <a:r>
              <a:rPr lang="en-US" sz="2400" dirty="0">
                <a:solidFill>
                  <a:schemeClr val="bg1"/>
                </a:solidFill>
              </a:rPr>
              <a:t>They shall keep the covenants and directed by the Holy Spirit.</a:t>
            </a:r>
          </a:p>
        </p:txBody>
      </p:sp>
      <p:pic>
        <p:nvPicPr>
          <p:cNvPr id="3" name="Picture 2">
            <a:extLst>
              <a:ext uri="{FF2B5EF4-FFF2-40B4-BE49-F238E27FC236}">
                <a16:creationId xmlns:a16="http://schemas.microsoft.com/office/drawing/2014/main" id="{04B2B86E-B087-416E-A544-96F556C54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524" y="3832324"/>
            <a:ext cx="3919728" cy="2822448"/>
          </a:xfrm>
          <a:prstGeom prst="rect">
            <a:avLst/>
          </a:prstGeom>
        </p:spPr>
      </p:pic>
      <p:pic>
        <p:nvPicPr>
          <p:cNvPr id="12" name="Picture 11">
            <a:extLst>
              <a:ext uri="{FF2B5EF4-FFF2-40B4-BE49-F238E27FC236}">
                <a16:creationId xmlns:a16="http://schemas.microsoft.com/office/drawing/2014/main" id="{69BD875D-B82E-44D3-81B5-604289E66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50" y="1268961"/>
            <a:ext cx="3077100" cy="4621427"/>
          </a:xfrm>
          <a:prstGeom prst="rect">
            <a:avLst/>
          </a:prstGeom>
        </p:spPr>
      </p:pic>
    </p:spTree>
    <p:extLst>
      <p:ext uri="{BB962C8B-B14F-4D97-AF65-F5344CB8AC3E}">
        <p14:creationId xmlns:p14="http://schemas.microsoft.com/office/powerpoint/2010/main" val="252980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Teaching by the Spirit</a:t>
            </a:r>
          </a:p>
        </p:txBody>
      </p:sp>
      <p:sp>
        <p:nvSpPr>
          <p:cNvPr id="5" name="Rectangle 4"/>
          <p:cNvSpPr/>
          <p:nvPr/>
        </p:nvSpPr>
        <p:spPr>
          <a:xfrm>
            <a:off x="1828800" y="914401"/>
            <a:ext cx="2971800" cy="3139321"/>
          </a:xfrm>
          <a:prstGeom prst="rect">
            <a:avLst/>
          </a:prstGeom>
        </p:spPr>
        <p:txBody>
          <a:bodyPr wrap="square">
            <a:spAutoFit/>
          </a:bodyPr>
          <a:lstStyle/>
          <a:p>
            <a:r>
              <a:rPr lang="en-US" dirty="0">
                <a:solidFill>
                  <a:schemeClr val="bg1"/>
                </a:solidFill>
              </a:rPr>
              <a:t>“The scriptures say, ‘The Spirit shall be given unto you by the prayer of faith; and if ye receive not the Spirit ye shall not teach’.</a:t>
            </a:r>
          </a:p>
          <a:p>
            <a:endParaRPr lang="en-US" dirty="0">
              <a:solidFill>
                <a:schemeClr val="bg1"/>
              </a:solidFill>
            </a:endParaRPr>
          </a:p>
          <a:p>
            <a:r>
              <a:rPr lang="en-US" dirty="0">
                <a:solidFill>
                  <a:schemeClr val="bg1"/>
                </a:solidFill>
              </a:rPr>
              <a:t>This teaches not just that you won’t teach or that you can’t teach or that it will be pretty shoddy teaching. </a:t>
            </a:r>
          </a:p>
          <a:p>
            <a:endParaRPr lang="en-US" dirty="0">
              <a:solidFill>
                <a:schemeClr val="bg1"/>
              </a:solidFill>
            </a:endParaRPr>
          </a:p>
        </p:txBody>
      </p:sp>
      <p:sp>
        <p:nvSpPr>
          <p:cNvPr id="10" name="Rectangle 9"/>
          <p:cNvSpPr/>
          <p:nvPr/>
        </p:nvSpPr>
        <p:spPr>
          <a:xfrm>
            <a:off x="157113" y="6453419"/>
            <a:ext cx="2971800" cy="369332"/>
          </a:xfrm>
          <a:prstGeom prst="rect">
            <a:avLst/>
          </a:prstGeom>
        </p:spPr>
        <p:txBody>
          <a:bodyPr wrap="square">
            <a:spAutoFit/>
          </a:bodyPr>
          <a:lstStyle/>
          <a:p>
            <a:r>
              <a:rPr lang="en-US" dirty="0">
                <a:solidFill>
                  <a:schemeClr val="bg1"/>
                </a:solidFill>
              </a:rPr>
              <a:t>D&amp;C 42:10</a:t>
            </a:r>
          </a:p>
        </p:txBody>
      </p:sp>
      <p:pic>
        <p:nvPicPr>
          <p:cNvPr id="7" name="Picture 6" descr="Jeffrey R. Holland.jpg"/>
          <p:cNvPicPr>
            <a:picLocks noChangeAspect="1"/>
          </p:cNvPicPr>
          <p:nvPr/>
        </p:nvPicPr>
        <p:blipFill>
          <a:blip r:embed="rId2" cstate="print"/>
          <a:stretch>
            <a:fillRect/>
          </a:stretch>
        </p:blipFill>
        <p:spPr>
          <a:xfrm>
            <a:off x="8382001" y="4419600"/>
            <a:ext cx="1175739" cy="1468582"/>
          </a:xfrm>
          <a:prstGeom prst="rect">
            <a:avLst/>
          </a:prstGeom>
        </p:spPr>
      </p:pic>
      <p:sp>
        <p:nvSpPr>
          <p:cNvPr id="8" name="Rectangle 7"/>
          <p:cNvSpPr/>
          <p:nvPr/>
        </p:nvSpPr>
        <p:spPr>
          <a:xfrm>
            <a:off x="5105400" y="3962400"/>
            <a:ext cx="3048000" cy="2492990"/>
          </a:xfrm>
          <a:prstGeom prst="rect">
            <a:avLst/>
          </a:prstGeom>
        </p:spPr>
        <p:txBody>
          <a:bodyPr wrap="square">
            <a:spAutoFit/>
          </a:bodyPr>
          <a:lstStyle/>
          <a:p>
            <a:r>
              <a:rPr lang="en-US" dirty="0">
                <a:solidFill>
                  <a:schemeClr val="bg1"/>
                </a:solidFill>
              </a:rPr>
              <a:t>No, it is stronger than that. It is the imperative form of the verb. ‘Ye </a:t>
            </a:r>
            <a:r>
              <a:rPr lang="en-US" i="1" dirty="0">
                <a:solidFill>
                  <a:schemeClr val="bg1"/>
                </a:solidFill>
              </a:rPr>
              <a:t>shall not</a:t>
            </a:r>
            <a:r>
              <a:rPr lang="en-US" dirty="0">
                <a:solidFill>
                  <a:schemeClr val="bg1"/>
                </a:solidFill>
              </a:rPr>
              <a:t> teach.’ </a:t>
            </a:r>
          </a:p>
          <a:p>
            <a:endParaRPr lang="en-US" dirty="0">
              <a:solidFill>
                <a:schemeClr val="bg1"/>
              </a:solidFill>
            </a:endParaRPr>
          </a:p>
          <a:p>
            <a:r>
              <a:rPr lang="en-US" dirty="0">
                <a:solidFill>
                  <a:schemeClr val="bg1"/>
                </a:solidFill>
              </a:rPr>
              <a:t>Put a </a:t>
            </a:r>
            <a:r>
              <a:rPr lang="en-US" i="1" dirty="0">
                <a:solidFill>
                  <a:schemeClr val="bg1"/>
                </a:solidFill>
              </a:rPr>
              <a:t>thou</a:t>
            </a:r>
            <a:r>
              <a:rPr lang="en-US" dirty="0">
                <a:solidFill>
                  <a:schemeClr val="bg1"/>
                </a:solidFill>
              </a:rPr>
              <a:t> in there for </a:t>
            </a:r>
            <a:r>
              <a:rPr lang="en-US" i="1" dirty="0">
                <a:solidFill>
                  <a:schemeClr val="bg1"/>
                </a:solidFill>
              </a:rPr>
              <a:t>ye </a:t>
            </a:r>
            <a:r>
              <a:rPr lang="en-US" dirty="0">
                <a:solidFill>
                  <a:schemeClr val="bg1"/>
                </a:solidFill>
              </a:rPr>
              <a:t>and you have Mount Sinai language. This is a commandment” </a:t>
            </a:r>
          </a:p>
          <a:p>
            <a:r>
              <a:rPr lang="en-US" sz="1200" dirty="0">
                <a:solidFill>
                  <a:schemeClr val="bg1"/>
                </a:solidFill>
              </a:rPr>
              <a:t>Jeffrey R. Holland</a:t>
            </a:r>
          </a:p>
        </p:txBody>
      </p:sp>
      <p:pic>
        <p:nvPicPr>
          <p:cNvPr id="3" name="Picture 2">
            <a:extLst>
              <a:ext uri="{FF2B5EF4-FFF2-40B4-BE49-F238E27FC236}">
                <a16:creationId xmlns:a16="http://schemas.microsoft.com/office/drawing/2014/main" id="{C01035F1-3A01-4687-ADDE-C1966EFAC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973" y="863737"/>
            <a:ext cx="4065639" cy="2887528"/>
          </a:xfrm>
          <a:prstGeom prst="rect">
            <a:avLst/>
          </a:prstGeom>
        </p:spPr>
      </p:pic>
      <p:pic>
        <p:nvPicPr>
          <p:cNvPr id="11" name="Picture 10">
            <a:extLst>
              <a:ext uri="{FF2B5EF4-FFF2-40B4-BE49-F238E27FC236}">
                <a16:creationId xmlns:a16="http://schemas.microsoft.com/office/drawing/2014/main" id="{FB88890E-976A-4146-90E8-77CC5EFB7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840" y="4137125"/>
            <a:ext cx="1889760" cy="2365248"/>
          </a:xfrm>
          <a:prstGeom prst="rect">
            <a:avLst/>
          </a:prstGeom>
        </p:spPr>
      </p:pic>
    </p:spTree>
    <p:extLst>
      <p:ext uri="{BB962C8B-B14F-4D97-AF65-F5344CB8AC3E}">
        <p14:creationId xmlns:p14="http://schemas.microsoft.com/office/powerpoint/2010/main" val="198587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The Role of the Holy Ghost</a:t>
            </a:r>
          </a:p>
        </p:txBody>
      </p:sp>
      <p:sp>
        <p:nvSpPr>
          <p:cNvPr id="10" name="Rectangle 9"/>
          <p:cNvSpPr/>
          <p:nvPr/>
        </p:nvSpPr>
        <p:spPr>
          <a:xfrm>
            <a:off x="147686" y="6460003"/>
            <a:ext cx="2971800" cy="369332"/>
          </a:xfrm>
          <a:prstGeom prst="rect">
            <a:avLst/>
          </a:prstGeom>
        </p:spPr>
        <p:txBody>
          <a:bodyPr wrap="square">
            <a:spAutoFit/>
          </a:bodyPr>
          <a:lstStyle/>
          <a:p>
            <a:r>
              <a:rPr lang="en-US" dirty="0">
                <a:solidFill>
                  <a:schemeClr val="bg1"/>
                </a:solidFill>
              </a:rPr>
              <a:t>D&amp;C 42:16-17</a:t>
            </a:r>
          </a:p>
        </p:txBody>
      </p:sp>
      <p:sp>
        <p:nvSpPr>
          <p:cNvPr id="8" name="Rectangle 7"/>
          <p:cNvSpPr/>
          <p:nvPr/>
        </p:nvSpPr>
        <p:spPr>
          <a:xfrm>
            <a:off x="4572000" y="1066800"/>
            <a:ext cx="4648200" cy="1477328"/>
          </a:xfrm>
          <a:prstGeom prst="rect">
            <a:avLst/>
          </a:prstGeom>
        </p:spPr>
        <p:txBody>
          <a:bodyPr wrap="square">
            <a:spAutoFit/>
          </a:bodyPr>
          <a:lstStyle/>
          <a:p>
            <a:pPr fontAlgn="base"/>
            <a:r>
              <a:rPr lang="en-US" dirty="0">
                <a:solidFill>
                  <a:srgbClr val="FFFF00"/>
                </a:solidFill>
              </a:rPr>
              <a:t>Why is it important for us to have the Holy Ghost with us when teaching the gospel?</a:t>
            </a:r>
          </a:p>
          <a:p>
            <a:pPr fontAlgn="base"/>
            <a:endParaRPr lang="en-US" dirty="0">
              <a:solidFill>
                <a:srgbClr val="FFFF00"/>
              </a:solidFill>
            </a:endParaRPr>
          </a:p>
          <a:p>
            <a:pPr fontAlgn="base"/>
            <a:r>
              <a:rPr lang="en-US" dirty="0">
                <a:solidFill>
                  <a:srgbClr val="FFFF00"/>
                </a:solidFill>
              </a:rPr>
              <a:t>How can having the Holy Ghost with you help those you teach?</a:t>
            </a:r>
          </a:p>
        </p:txBody>
      </p:sp>
      <p:grpSp>
        <p:nvGrpSpPr>
          <p:cNvPr id="9" name="Group 8"/>
          <p:cNvGrpSpPr/>
          <p:nvPr/>
        </p:nvGrpSpPr>
        <p:grpSpPr>
          <a:xfrm>
            <a:off x="2057400" y="1143000"/>
            <a:ext cx="2438400" cy="4598126"/>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32646" y="1735564"/>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471796" y="2215347"/>
              <a:ext cx="1592172" cy="1716816"/>
            </a:xfrm>
            <a:prstGeom prst="rect">
              <a:avLst/>
            </a:prstGeom>
          </p:spPr>
          <p:txBody>
            <a:bodyPr wrap="square">
              <a:spAutoFit/>
            </a:bodyPr>
            <a:lstStyle/>
            <a:p>
              <a:pPr algn="ctr"/>
              <a:r>
                <a:rPr lang="en-US" sz="1600" b="1" dirty="0"/>
                <a:t>The Holy Ghost knows all things and bears record of the Father and the Son.</a:t>
              </a:r>
              <a:endParaRPr lang="en-US" sz="1600" dirty="0"/>
            </a:p>
          </p:txBody>
        </p:sp>
      </p:grpSp>
      <p:sp>
        <p:nvSpPr>
          <p:cNvPr id="31" name="Rectangle 30"/>
          <p:cNvSpPr/>
          <p:nvPr/>
        </p:nvSpPr>
        <p:spPr>
          <a:xfrm>
            <a:off x="5334000" y="4272678"/>
            <a:ext cx="5029200" cy="2585323"/>
          </a:xfrm>
          <a:prstGeom prst="rect">
            <a:avLst/>
          </a:prstGeom>
        </p:spPr>
        <p:txBody>
          <a:bodyPr wrap="square">
            <a:spAutoFit/>
          </a:bodyPr>
          <a:lstStyle/>
          <a:p>
            <a:pPr fontAlgn="base"/>
            <a:r>
              <a:rPr lang="en-US" i="1" dirty="0">
                <a:solidFill>
                  <a:schemeClr val="bg1"/>
                </a:solidFill>
              </a:rPr>
              <a:t>“But the Comforter, which is the Holy Ghost, whom the Father will send in my name, he shall teach you all things, and bring all things to your remembrance, whatsoever I have said unto you.</a:t>
            </a:r>
          </a:p>
          <a:p>
            <a:pPr fontAlgn="base"/>
            <a:endParaRPr lang="en-US" i="1" dirty="0">
              <a:solidFill>
                <a:schemeClr val="bg1"/>
              </a:solidFill>
            </a:endParaRPr>
          </a:p>
          <a:p>
            <a:pPr fontAlgn="base"/>
            <a:r>
              <a:rPr lang="en-US" i="1" dirty="0">
                <a:solidFill>
                  <a:schemeClr val="bg1"/>
                </a:solidFill>
              </a:rPr>
              <a:t>Peace I leave with you, my peace I give unto you: not as the world </a:t>
            </a:r>
            <a:r>
              <a:rPr lang="en-US" i="1" dirty="0" err="1">
                <a:solidFill>
                  <a:schemeClr val="bg1"/>
                </a:solidFill>
              </a:rPr>
              <a:t>giveth</a:t>
            </a:r>
            <a:r>
              <a:rPr lang="en-US" i="1" dirty="0">
                <a:solidFill>
                  <a:schemeClr val="bg1"/>
                </a:solidFill>
              </a:rPr>
              <a:t>, give I unto you. Let not your heart be troubled, neither let it be afraid.”</a:t>
            </a:r>
          </a:p>
          <a:p>
            <a:pPr fontAlgn="base"/>
            <a:r>
              <a:rPr lang="en-US" sz="1200" i="1" dirty="0">
                <a:solidFill>
                  <a:schemeClr val="bg1"/>
                </a:solidFill>
              </a:rPr>
              <a:t>John 14:26-27</a:t>
            </a:r>
          </a:p>
        </p:txBody>
      </p:sp>
      <p:pic>
        <p:nvPicPr>
          <p:cNvPr id="3" name="Picture 2">
            <a:extLst>
              <a:ext uri="{FF2B5EF4-FFF2-40B4-BE49-F238E27FC236}">
                <a16:creationId xmlns:a16="http://schemas.microsoft.com/office/drawing/2014/main" id="{6094E0C8-F80B-48EE-AFE5-C31EA0990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695" y="2370726"/>
            <a:ext cx="1505712" cy="1901952"/>
          </a:xfrm>
          <a:prstGeom prst="rect">
            <a:avLst/>
          </a:prstGeom>
        </p:spPr>
      </p:pic>
    </p:spTree>
    <p:extLst>
      <p:ext uri="{BB962C8B-B14F-4D97-AF65-F5344CB8AC3E}">
        <p14:creationId xmlns:p14="http://schemas.microsoft.com/office/powerpoint/2010/main" val="38316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05000" y="533400"/>
            <a:ext cx="4572000" cy="2308324"/>
          </a:xfrm>
          <a:prstGeom prst="rect">
            <a:avLst/>
          </a:prstGeom>
        </p:spPr>
        <p:txBody>
          <a:bodyPr>
            <a:spAutoFit/>
          </a:bodyPr>
          <a:lstStyle/>
          <a:p>
            <a:r>
              <a:rPr lang="en-US" dirty="0">
                <a:solidFill>
                  <a:schemeClr val="bg1"/>
                </a:solidFill>
              </a:rPr>
              <a:t>“No one should be called upon to teach and no one should attempt to teach the doctrines of the Church unless he is fully converted and has an abiding testimony of their truth. </a:t>
            </a:r>
          </a:p>
          <a:p>
            <a:endParaRPr lang="en-US" dirty="0">
              <a:solidFill>
                <a:schemeClr val="bg1"/>
              </a:solidFill>
            </a:endParaRPr>
          </a:p>
          <a:p>
            <a:r>
              <a:rPr lang="en-US" dirty="0">
                <a:solidFill>
                  <a:schemeClr val="bg1"/>
                </a:solidFill>
              </a:rPr>
              <a:t>This testimony can only be received through prayerful study and obedience to all the commandments of the Lord. </a:t>
            </a:r>
          </a:p>
        </p:txBody>
      </p:sp>
      <p:sp>
        <p:nvSpPr>
          <p:cNvPr id="8" name="Rectangle 7"/>
          <p:cNvSpPr/>
          <p:nvPr/>
        </p:nvSpPr>
        <p:spPr>
          <a:xfrm>
            <a:off x="5334000" y="3962401"/>
            <a:ext cx="5181600" cy="2769989"/>
          </a:xfrm>
          <a:prstGeom prst="rect">
            <a:avLst/>
          </a:prstGeom>
        </p:spPr>
        <p:txBody>
          <a:bodyPr wrap="square">
            <a:spAutoFit/>
          </a:bodyPr>
          <a:lstStyle/>
          <a:p>
            <a:r>
              <a:rPr lang="en-US" dirty="0">
                <a:solidFill>
                  <a:schemeClr val="bg1"/>
                </a:solidFill>
              </a:rPr>
              <a:t>No man or woman can teach by the Spirit what he or she does not practice. </a:t>
            </a:r>
          </a:p>
          <a:p>
            <a:endParaRPr lang="en-US" dirty="0">
              <a:solidFill>
                <a:schemeClr val="bg1"/>
              </a:solidFill>
            </a:endParaRPr>
          </a:p>
          <a:p>
            <a:r>
              <a:rPr lang="en-US" dirty="0">
                <a:solidFill>
                  <a:schemeClr val="bg1"/>
                </a:solidFill>
              </a:rPr>
              <a:t>Sincerity, integrity and loyalty are essential factors, and these will be accompanied by the spirit of prayer. </a:t>
            </a:r>
          </a:p>
          <a:p>
            <a:endParaRPr lang="en-US" dirty="0">
              <a:solidFill>
                <a:schemeClr val="bg1"/>
              </a:solidFill>
            </a:endParaRPr>
          </a:p>
          <a:p>
            <a:r>
              <a:rPr lang="en-US" dirty="0">
                <a:solidFill>
                  <a:schemeClr val="bg1"/>
                </a:solidFill>
              </a:rPr>
              <a:t>The Comforter, ‘who </a:t>
            </a:r>
            <a:r>
              <a:rPr lang="en-US" dirty="0" err="1">
                <a:solidFill>
                  <a:schemeClr val="bg1"/>
                </a:solidFill>
              </a:rPr>
              <a:t>knoweth</a:t>
            </a:r>
            <a:r>
              <a:rPr lang="en-US" dirty="0">
                <a:solidFill>
                  <a:schemeClr val="bg1"/>
                </a:solidFill>
              </a:rPr>
              <a:t> all things,’ we should rely on, and then our teachings shall be approved of our Father in Heaven.”</a:t>
            </a:r>
          </a:p>
          <a:p>
            <a:r>
              <a:rPr lang="en-US" sz="1200" dirty="0">
                <a:solidFill>
                  <a:schemeClr val="bg1"/>
                </a:solidFill>
              </a:rPr>
              <a:t>President Joseph Fielding Smith </a:t>
            </a:r>
          </a:p>
        </p:txBody>
      </p:sp>
      <p:pic>
        <p:nvPicPr>
          <p:cNvPr id="5" name="Picture 4">
            <a:extLst>
              <a:ext uri="{FF2B5EF4-FFF2-40B4-BE49-F238E27FC236}">
                <a16:creationId xmlns:a16="http://schemas.microsoft.com/office/drawing/2014/main" id="{C1D410A1-2F30-4A12-8AEC-39FF372AE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194" y="398308"/>
            <a:ext cx="1533525" cy="1981200"/>
          </a:xfrm>
          <a:prstGeom prst="rect">
            <a:avLst/>
          </a:prstGeom>
        </p:spPr>
      </p:pic>
      <p:pic>
        <p:nvPicPr>
          <p:cNvPr id="7" name="Picture 6">
            <a:extLst>
              <a:ext uri="{FF2B5EF4-FFF2-40B4-BE49-F238E27FC236}">
                <a16:creationId xmlns:a16="http://schemas.microsoft.com/office/drawing/2014/main" id="{B1F37DCD-55BC-4B52-9986-82B9CEA5B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648291"/>
            <a:ext cx="1658112" cy="2206752"/>
          </a:xfrm>
          <a:prstGeom prst="rect">
            <a:avLst/>
          </a:prstGeom>
        </p:spPr>
      </p:pic>
      <p:pic>
        <p:nvPicPr>
          <p:cNvPr id="10" name="Picture 9">
            <a:extLst>
              <a:ext uri="{FF2B5EF4-FFF2-40B4-BE49-F238E27FC236}">
                <a16:creationId xmlns:a16="http://schemas.microsoft.com/office/drawing/2014/main" id="{8A787A5B-A87F-404F-A72C-84937C5AD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156196"/>
            <a:ext cx="2438400" cy="1362075"/>
          </a:xfrm>
          <a:prstGeom prst="rect">
            <a:avLst/>
          </a:prstGeom>
        </p:spPr>
      </p:pic>
      <p:pic>
        <p:nvPicPr>
          <p:cNvPr id="12" name="Picture 11">
            <a:extLst>
              <a:ext uri="{FF2B5EF4-FFF2-40B4-BE49-F238E27FC236}">
                <a16:creationId xmlns:a16="http://schemas.microsoft.com/office/drawing/2014/main" id="{B0F89F22-E5BD-4C88-823A-7DC542A7F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407" y="4778498"/>
            <a:ext cx="1819275" cy="1819275"/>
          </a:xfrm>
          <a:prstGeom prst="rect">
            <a:avLst/>
          </a:prstGeom>
        </p:spPr>
      </p:pic>
      <p:pic>
        <p:nvPicPr>
          <p:cNvPr id="14" name="Picture 13">
            <a:extLst>
              <a:ext uri="{FF2B5EF4-FFF2-40B4-BE49-F238E27FC236}">
                <a16:creationId xmlns:a16="http://schemas.microsoft.com/office/drawing/2014/main" id="{94713B9A-EFF4-41EA-B864-A4A1496E8C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5600" y="4464104"/>
            <a:ext cx="1364344" cy="1766581"/>
          </a:xfrm>
          <a:prstGeom prst="rect">
            <a:avLst/>
          </a:prstGeom>
        </p:spPr>
      </p:pic>
    </p:spTree>
    <p:extLst>
      <p:ext uri="{BB962C8B-B14F-4D97-AF65-F5344CB8AC3E}">
        <p14:creationId xmlns:p14="http://schemas.microsoft.com/office/powerpoint/2010/main" val="28447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The “</a:t>
            </a:r>
            <a:r>
              <a:rPr lang="en-US" sz="4400" dirty="0" err="1">
                <a:solidFill>
                  <a:schemeClr val="bg1"/>
                </a:solidFill>
                <a:latin typeface="Aharoni" pitchFamily="2" charset="-79"/>
                <a:cs typeface="Aharoni" pitchFamily="2" charset="-79"/>
              </a:rPr>
              <a:t>Shalt</a:t>
            </a:r>
            <a:r>
              <a:rPr lang="en-US" sz="4400" dirty="0">
                <a:solidFill>
                  <a:schemeClr val="bg1"/>
                </a:solidFill>
                <a:latin typeface="Aharoni" pitchFamily="2" charset="-79"/>
                <a:cs typeface="Aharoni" pitchFamily="2" charset="-79"/>
              </a:rPr>
              <a:t> Not” Commandments</a:t>
            </a:r>
          </a:p>
        </p:txBody>
      </p:sp>
      <p:sp>
        <p:nvSpPr>
          <p:cNvPr id="10" name="Rectangle 9"/>
          <p:cNvSpPr/>
          <p:nvPr/>
        </p:nvSpPr>
        <p:spPr>
          <a:xfrm>
            <a:off x="93242" y="6421202"/>
            <a:ext cx="2971800" cy="369332"/>
          </a:xfrm>
          <a:prstGeom prst="rect">
            <a:avLst/>
          </a:prstGeom>
        </p:spPr>
        <p:txBody>
          <a:bodyPr wrap="square">
            <a:spAutoFit/>
          </a:bodyPr>
          <a:lstStyle/>
          <a:p>
            <a:r>
              <a:rPr lang="en-US" dirty="0">
                <a:solidFill>
                  <a:schemeClr val="bg1"/>
                </a:solidFill>
              </a:rPr>
              <a:t>D&amp;C 42:18-29</a:t>
            </a:r>
          </a:p>
        </p:txBody>
      </p:sp>
      <p:sp>
        <p:nvSpPr>
          <p:cNvPr id="8" name="Rectangle 7"/>
          <p:cNvSpPr/>
          <p:nvPr/>
        </p:nvSpPr>
        <p:spPr>
          <a:xfrm>
            <a:off x="6400800" y="1295401"/>
            <a:ext cx="3352800" cy="6001643"/>
          </a:xfrm>
          <a:prstGeom prst="rect">
            <a:avLst/>
          </a:prstGeom>
        </p:spPr>
        <p:txBody>
          <a:bodyPr wrap="square">
            <a:spAutoFit/>
          </a:bodyPr>
          <a:lstStyle/>
          <a:p>
            <a:pPr fontAlgn="base"/>
            <a:r>
              <a:rPr lang="en-US" sz="2400" dirty="0">
                <a:solidFill>
                  <a:schemeClr val="bg1"/>
                </a:solidFill>
              </a:rPr>
              <a:t>Lusting After Others</a:t>
            </a:r>
          </a:p>
          <a:p>
            <a:pPr fontAlgn="base"/>
            <a:endParaRPr lang="en-US" sz="2400" dirty="0">
              <a:solidFill>
                <a:schemeClr val="bg1"/>
              </a:solidFill>
            </a:endParaRPr>
          </a:p>
          <a:p>
            <a:pPr fontAlgn="base"/>
            <a:r>
              <a:rPr lang="en-US" sz="2400" dirty="0">
                <a:solidFill>
                  <a:schemeClr val="bg1"/>
                </a:solidFill>
              </a:rPr>
              <a:t>Stealing</a:t>
            </a:r>
          </a:p>
          <a:p>
            <a:pPr fontAlgn="base"/>
            <a:endParaRPr lang="en-US" sz="2400" dirty="0">
              <a:solidFill>
                <a:schemeClr val="bg1"/>
              </a:solidFill>
            </a:endParaRPr>
          </a:p>
          <a:p>
            <a:pPr fontAlgn="base"/>
            <a:r>
              <a:rPr lang="en-US" sz="2400" dirty="0">
                <a:solidFill>
                  <a:schemeClr val="bg1"/>
                </a:solidFill>
              </a:rPr>
              <a:t>Speaking evil of others</a:t>
            </a:r>
          </a:p>
          <a:p>
            <a:pPr fontAlgn="base"/>
            <a:endParaRPr lang="en-US" sz="2400" dirty="0">
              <a:solidFill>
                <a:schemeClr val="bg1"/>
              </a:solidFill>
            </a:endParaRPr>
          </a:p>
          <a:p>
            <a:pPr fontAlgn="base"/>
            <a:r>
              <a:rPr lang="en-US" sz="2400" dirty="0">
                <a:solidFill>
                  <a:schemeClr val="bg1"/>
                </a:solidFill>
              </a:rPr>
              <a:t>Killing</a:t>
            </a:r>
          </a:p>
          <a:p>
            <a:pPr fontAlgn="base"/>
            <a:endParaRPr lang="en-US" sz="2400" dirty="0">
              <a:solidFill>
                <a:schemeClr val="bg1"/>
              </a:solidFill>
            </a:endParaRPr>
          </a:p>
          <a:p>
            <a:pPr fontAlgn="base"/>
            <a:r>
              <a:rPr lang="en-US" sz="2400" dirty="0">
                <a:solidFill>
                  <a:schemeClr val="bg1"/>
                </a:solidFill>
              </a:rPr>
              <a:t>Adultery</a:t>
            </a:r>
          </a:p>
          <a:p>
            <a:pPr fontAlgn="base"/>
            <a:endParaRPr lang="en-US" sz="2400" dirty="0">
              <a:solidFill>
                <a:schemeClr val="bg1"/>
              </a:solidFill>
            </a:endParaRPr>
          </a:p>
          <a:p>
            <a:pPr fontAlgn="base"/>
            <a:r>
              <a:rPr lang="en-US" sz="2400" dirty="0">
                <a:solidFill>
                  <a:schemeClr val="bg1"/>
                </a:solidFill>
              </a:rPr>
              <a:t>Lying</a:t>
            </a:r>
          </a:p>
          <a:p>
            <a:pPr fontAlgn="base"/>
            <a:endParaRPr lang="en-US" sz="2400" dirty="0">
              <a:solidFill>
                <a:schemeClr val="bg1"/>
              </a:solidFill>
            </a:endParaRPr>
          </a:p>
          <a:p>
            <a:pPr fontAlgn="base"/>
            <a:endParaRPr lang="en-US" sz="2400" dirty="0">
              <a:solidFill>
                <a:schemeClr val="bg1"/>
              </a:solidFill>
            </a:endParaRPr>
          </a:p>
          <a:p>
            <a:pPr fontAlgn="base"/>
            <a:endParaRPr lang="en-US" sz="2400" dirty="0">
              <a:solidFill>
                <a:schemeClr val="bg1"/>
              </a:solidFill>
            </a:endParaRPr>
          </a:p>
          <a:p>
            <a:pPr fontAlgn="base"/>
            <a:endParaRPr lang="en-US" sz="2400" dirty="0">
              <a:solidFill>
                <a:schemeClr val="bg1"/>
              </a:solidFill>
            </a:endParaRPr>
          </a:p>
          <a:p>
            <a:pPr fontAlgn="base"/>
            <a:endParaRPr lang="en-US" sz="2400" dirty="0">
              <a:solidFill>
                <a:schemeClr val="bg1"/>
              </a:solidFill>
            </a:endParaRPr>
          </a:p>
        </p:txBody>
      </p:sp>
      <p:sp>
        <p:nvSpPr>
          <p:cNvPr id="7" name="Rectangle 6"/>
          <p:cNvSpPr/>
          <p:nvPr/>
        </p:nvSpPr>
        <p:spPr>
          <a:xfrm>
            <a:off x="1752600" y="990601"/>
            <a:ext cx="4572000" cy="4524315"/>
          </a:xfrm>
          <a:prstGeom prst="rect">
            <a:avLst/>
          </a:prstGeom>
        </p:spPr>
        <p:txBody>
          <a:bodyPr>
            <a:spAutoFit/>
          </a:bodyPr>
          <a:lstStyle/>
          <a:p>
            <a:pPr fontAlgn="base"/>
            <a:r>
              <a:rPr lang="en-US" dirty="0">
                <a:solidFill>
                  <a:schemeClr val="bg1"/>
                </a:solidFill>
              </a:rPr>
              <a:t>D&amp;C 42:18–19</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D&amp;C 42:20</a:t>
            </a:r>
          </a:p>
          <a:p>
            <a:pPr fontAlgn="base"/>
            <a:endParaRPr lang="en-US" dirty="0">
              <a:solidFill>
                <a:schemeClr val="bg1"/>
              </a:solidFill>
            </a:endParaRPr>
          </a:p>
          <a:p>
            <a:pPr fontAlgn="base"/>
            <a:r>
              <a:rPr lang="en-US" dirty="0">
                <a:solidFill>
                  <a:schemeClr val="bg1"/>
                </a:solidFill>
              </a:rPr>
              <a:t> </a:t>
            </a:r>
          </a:p>
          <a:p>
            <a:pPr fontAlgn="base"/>
            <a:r>
              <a:rPr lang="en-US" dirty="0">
                <a:solidFill>
                  <a:schemeClr val="bg1"/>
                </a:solidFill>
              </a:rPr>
              <a:t>D&amp;C 42:21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D&amp;C 42:22–23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D&amp;C 42:24–26</a:t>
            </a:r>
          </a:p>
          <a:p>
            <a:pPr fontAlgn="base"/>
            <a:r>
              <a:rPr lang="en-US" dirty="0">
                <a:solidFill>
                  <a:schemeClr val="bg1"/>
                </a:solidFill>
              </a:rPr>
              <a:t> </a:t>
            </a:r>
          </a:p>
          <a:p>
            <a:pPr fontAlgn="base"/>
            <a:endParaRPr lang="en-US" dirty="0">
              <a:solidFill>
                <a:schemeClr val="bg1"/>
              </a:solidFill>
            </a:endParaRPr>
          </a:p>
          <a:p>
            <a:pPr fontAlgn="base"/>
            <a:r>
              <a:rPr lang="en-US" dirty="0">
                <a:solidFill>
                  <a:schemeClr val="bg1"/>
                </a:solidFill>
              </a:rPr>
              <a:t>D&amp;C 42:27</a:t>
            </a:r>
          </a:p>
        </p:txBody>
      </p:sp>
      <p:sp>
        <p:nvSpPr>
          <p:cNvPr id="11" name="Right Arrow 10"/>
          <p:cNvSpPr/>
          <p:nvPr/>
        </p:nvSpPr>
        <p:spPr>
          <a:xfrm rot="2206404">
            <a:off x="2840188" y="2292635"/>
            <a:ext cx="3887698"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82561">
            <a:off x="2965498" y="1944109"/>
            <a:ext cx="3316622" cy="27793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014145">
            <a:off x="2543981" y="3833119"/>
            <a:ext cx="4224729"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660589">
            <a:off x="2959401" y="2487909"/>
            <a:ext cx="3779712"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352800" y="4267200"/>
            <a:ext cx="29718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9600189">
            <a:off x="2670351" y="3916647"/>
            <a:ext cx="3958273"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encrypted-tbn3.gstatic.com/images?q=tbn:ANd9GcS2XKYe7zOvkxux04jrtZ1yik6BD-moA10PxQC_O_tEzeUjorBnqg"/>
          <p:cNvPicPr>
            <a:picLocks noChangeAspect="1" noChangeArrowheads="1"/>
          </p:cNvPicPr>
          <p:nvPr/>
        </p:nvPicPr>
        <p:blipFill>
          <a:blip r:embed="rId2" cstate="print"/>
          <a:srcRect/>
          <a:stretch>
            <a:fillRect/>
          </a:stretch>
        </p:blipFill>
        <p:spPr bwMode="auto">
          <a:xfrm>
            <a:off x="3429001" y="4800600"/>
            <a:ext cx="2619375" cy="1743076"/>
          </a:xfrm>
          <a:prstGeom prst="rect">
            <a:avLst/>
          </a:prstGeom>
          <a:noFill/>
        </p:spPr>
      </p:pic>
      <p:pic>
        <p:nvPicPr>
          <p:cNvPr id="3076" name="Picture 4" descr="http://thumbs.dreamstime.com/t/man-hand-holding-wallet-taking-money-out-43623189.jpg"/>
          <p:cNvPicPr>
            <a:picLocks noChangeAspect="1" noChangeArrowheads="1"/>
          </p:cNvPicPr>
          <p:nvPr/>
        </p:nvPicPr>
        <p:blipFill>
          <a:blip r:embed="rId3" cstate="print"/>
          <a:srcRect/>
          <a:stretch>
            <a:fillRect/>
          </a:stretch>
        </p:blipFill>
        <p:spPr bwMode="auto">
          <a:xfrm>
            <a:off x="3505200" y="5029201"/>
            <a:ext cx="2286000" cy="1524001"/>
          </a:xfrm>
          <a:prstGeom prst="rect">
            <a:avLst/>
          </a:prstGeom>
          <a:noFill/>
        </p:spPr>
      </p:pic>
      <p:pic>
        <p:nvPicPr>
          <p:cNvPr id="3078" name="Picture 6" descr="http://www.redpeakyouth.com/wp-content/uploads/2014/05/gty_lying_child2_jp_111114_wblog.jpg"/>
          <p:cNvPicPr>
            <a:picLocks noChangeAspect="1" noChangeArrowheads="1"/>
          </p:cNvPicPr>
          <p:nvPr/>
        </p:nvPicPr>
        <p:blipFill>
          <a:blip r:embed="rId4" cstate="print"/>
          <a:srcRect/>
          <a:stretch>
            <a:fillRect/>
          </a:stretch>
        </p:blipFill>
        <p:spPr bwMode="auto">
          <a:xfrm>
            <a:off x="3200400" y="5153422"/>
            <a:ext cx="3028950" cy="1704578"/>
          </a:xfrm>
          <a:prstGeom prst="rect">
            <a:avLst/>
          </a:prstGeom>
          <a:noFill/>
        </p:spPr>
      </p:pic>
      <p:pic>
        <p:nvPicPr>
          <p:cNvPr id="3080" name="Picture 8" descr="http://i4.mirror.co.uk/incoming/article2912340.ece/alternates/s615/Woman-Window.jpg"/>
          <p:cNvPicPr>
            <a:picLocks noChangeAspect="1" noChangeArrowheads="1"/>
          </p:cNvPicPr>
          <p:nvPr/>
        </p:nvPicPr>
        <p:blipFill>
          <a:blip r:embed="rId5" cstate="print"/>
          <a:srcRect/>
          <a:stretch>
            <a:fillRect/>
          </a:stretch>
        </p:blipFill>
        <p:spPr bwMode="auto">
          <a:xfrm>
            <a:off x="3276601" y="5086448"/>
            <a:ext cx="2663825" cy="1771552"/>
          </a:xfrm>
          <a:prstGeom prst="rect">
            <a:avLst/>
          </a:prstGeom>
          <a:noFill/>
        </p:spPr>
      </p:pic>
      <p:pic>
        <p:nvPicPr>
          <p:cNvPr id="3082" name="Picture 10" descr="http://catholiclane.com/wp-content/uploads/woman-caught-in-adultery.jpg"/>
          <p:cNvPicPr>
            <a:picLocks noChangeAspect="1" noChangeArrowheads="1"/>
          </p:cNvPicPr>
          <p:nvPr/>
        </p:nvPicPr>
        <p:blipFill>
          <a:blip r:embed="rId6" cstate="print"/>
          <a:srcRect/>
          <a:stretch>
            <a:fillRect/>
          </a:stretch>
        </p:blipFill>
        <p:spPr bwMode="auto">
          <a:xfrm>
            <a:off x="3276601" y="5029200"/>
            <a:ext cx="2799183" cy="1828800"/>
          </a:xfrm>
          <a:prstGeom prst="rect">
            <a:avLst/>
          </a:prstGeom>
          <a:noFill/>
        </p:spPr>
      </p:pic>
      <p:pic>
        <p:nvPicPr>
          <p:cNvPr id="3084" name="Picture 12" descr="http://www.nea.org/assets/img/pubToday/1010/1010RightsWatch01.jpg"/>
          <p:cNvPicPr>
            <a:picLocks noChangeAspect="1" noChangeArrowheads="1"/>
          </p:cNvPicPr>
          <p:nvPr/>
        </p:nvPicPr>
        <p:blipFill>
          <a:blip r:embed="rId7" cstate="print"/>
          <a:srcRect/>
          <a:stretch>
            <a:fillRect/>
          </a:stretch>
        </p:blipFill>
        <p:spPr bwMode="auto">
          <a:xfrm>
            <a:off x="3429000" y="5105400"/>
            <a:ext cx="2362200" cy="1771650"/>
          </a:xfrm>
          <a:prstGeom prst="rect">
            <a:avLst/>
          </a:prstGeom>
          <a:noFill/>
        </p:spPr>
      </p:pic>
      <p:sp>
        <p:nvSpPr>
          <p:cNvPr id="20" name="&quot;No&quot; Symbol 19"/>
          <p:cNvSpPr/>
          <p:nvPr/>
        </p:nvSpPr>
        <p:spPr>
          <a:xfrm>
            <a:off x="7543800" y="3657600"/>
            <a:ext cx="3124200" cy="2895600"/>
          </a:xfrm>
          <a:prstGeom prst="noSmoking">
            <a:avLst>
              <a:gd name="adj" fmla="val 124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031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2000"/>
                                        <p:tgtEl>
                                          <p:spTgt spid="3076"/>
                                        </p:tgtEl>
                                      </p:cBhvr>
                                    </p:animEffect>
                                  </p:childTnLst>
                                </p:cTn>
                              </p:par>
                              <p:par>
                                <p:cTn id="16" presetID="10" presetClass="exit" presetSubtype="0" fill="hold" nodeType="withEffect">
                                  <p:stCondLst>
                                    <p:cond delay="0"/>
                                  </p:stCondLst>
                                  <p:childTnLst>
                                    <p:animEffect transition="out" filter="fade">
                                      <p:cBhvr>
                                        <p:cTn id="17" dur="2000"/>
                                        <p:tgtEl>
                                          <p:spTgt spid="3074"/>
                                        </p:tgtEl>
                                      </p:cBhvr>
                                    </p:animEffect>
                                    <p:set>
                                      <p:cBhvr>
                                        <p:cTn id="18" dur="1" fill="hold">
                                          <p:stCondLst>
                                            <p:cond delay="1999"/>
                                          </p:stCondLst>
                                        </p:cTn>
                                        <p:tgtEl>
                                          <p:spTgt spid="307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3078"/>
                                        </p:tgtEl>
                                        <p:attrNameLst>
                                          <p:attrName>style.visibility</p:attrName>
                                        </p:attrNameLst>
                                      </p:cBhvr>
                                      <p:to>
                                        <p:strVal val="visible"/>
                                      </p:to>
                                    </p:set>
                                    <p:animEffect transition="in" filter="fade">
                                      <p:cBhvr>
                                        <p:cTn id="29" dur="2000"/>
                                        <p:tgtEl>
                                          <p:spTgt spid="3078"/>
                                        </p:tgtEl>
                                      </p:cBhvr>
                                    </p:animEffect>
                                  </p:childTnLst>
                                </p:cTn>
                              </p:par>
                              <p:par>
                                <p:cTn id="30" presetID="10" presetClass="exit" presetSubtype="0" fill="hold" nodeType="withEffect">
                                  <p:stCondLst>
                                    <p:cond delay="0"/>
                                  </p:stCondLst>
                                  <p:childTnLst>
                                    <p:animEffect transition="out" filter="fade">
                                      <p:cBhvr>
                                        <p:cTn id="31" dur="2000"/>
                                        <p:tgtEl>
                                          <p:spTgt spid="3076"/>
                                        </p:tgtEl>
                                      </p:cBhvr>
                                    </p:animEffect>
                                    <p:set>
                                      <p:cBhvr>
                                        <p:cTn id="32" dur="1" fill="hold">
                                          <p:stCondLst>
                                            <p:cond delay="19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3080"/>
                                        </p:tgtEl>
                                        <p:attrNameLst>
                                          <p:attrName>style.visibility</p:attrName>
                                        </p:attrNameLst>
                                      </p:cBhvr>
                                      <p:to>
                                        <p:strVal val="visible"/>
                                      </p:to>
                                    </p:set>
                                    <p:animEffect transition="in" filter="fade">
                                      <p:cBhvr>
                                        <p:cTn id="40" dur="2000"/>
                                        <p:tgtEl>
                                          <p:spTgt spid="3080"/>
                                        </p:tgtEl>
                                      </p:cBhvr>
                                    </p:animEffect>
                                  </p:childTnLst>
                                </p:cTn>
                              </p:par>
                              <p:par>
                                <p:cTn id="41" presetID="10" presetClass="exit" presetSubtype="0" fill="hold" nodeType="withEffect">
                                  <p:stCondLst>
                                    <p:cond delay="0"/>
                                  </p:stCondLst>
                                  <p:childTnLst>
                                    <p:animEffect transition="out" filter="fade">
                                      <p:cBhvr>
                                        <p:cTn id="42" dur="2000"/>
                                        <p:tgtEl>
                                          <p:spTgt spid="3078"/>
                                        </p:tgtEl>
                                      </p:cBhvr>
                                    </p:animEffect>
                                    <p:set>
                                      <p:cBhvr>
                                        <p:cTn id="43" dur="1" fill="hold">
                                          <p:stCondLst>
                                            <p:cond delay="1999"/>
                                          </p:stCondLst>
                                        </p:cTn>
                                        <p:tgtEl>
                                          <p:spTgt spid="307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3082"/>
                                        </p:tgtEl>
                                        <p:attrNameLst>
                                          <p:attrName>style.visibility</p:attrName>
                                        </p:attrNameLst>
                                      </p:cBhvr>
                                      <p:to>
                                        <p:strVal val="visible"/>
                                      </p:to>
                                    </p:set>
                                    <p:animEffect transition="in" filter="fade">
                                      <p:cBhvr>
                                        <p:cTn id="51" dur="2000"/>
                                        <p:tgtEl>
                                          <p:spTgt spid="3082"/>
                                        </p:tgtEl>
                                      </p:cBhvr>
                                    </p:animEffect>
                                  </p:childTnLst>
                                </p:cTn>
                              </p:par>
                              <p:par>
                                <p:cTn id="52" presetID="10" presetClass="exit" presetSubtype="0" fill="hold" nodeType="withEffect">
                                  <p:stCondLst>
                                    <p:cond delay="0"/>
                                  </p:stCondLst>
                                  <p:childTnLst>
                                    <p:animEffect transition="out" filter="fade">
                                      <p:cBhvr>
                                        <p:cTn id="53" dur="2000"/>
                                        <p:tgtEl>
                                          <p:spTgt spid="3080"/>
                                        </p:tgtEl>
                                      </p:cBhvr>
                                    </p:animEffect>
                                    <p:set>
                                      <p:cBhvr>
                                        <p:cTn id="54" dur="1" fill="hold">
                                          <p:stCondLst>
                                            <p:cond delay="1999"/>
                                          </p:stCondLst>
                                        </p:cTn>
                                        <p:tgtEl>
                                          <p:spTgt spid="308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0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3084"/>
                                        </p:tgtEl>
                                        <p:attrNameLst>
                                          <p:attrName>style.visibility</p:attrName>
                                        </p:attrNameLst>
                                      </p:cBhvr>
                                      <p:to>
                                        <p:strVal val="visible"/>
                                      </p:to>
                                    </p:set>
                                    <p:animEffect transition="in" filter="fade">
                                      <p:cBhvr>
                                        <p:cTn id="62" dur="2000"/>
                                        <p:tgtEl>
                                          <p:spTgt spid="3084"/>
                                        </p:tgtEl>
                                      </p:cBhvr>
                                    </p:animEffect>
                                  </p:childTnLst>
                                </p:cTn>
                              </p:par>
                              <p:par>
                                <p:cTn id="63" presetID="10" presetClass="exit" presetSubtype="0" fill="hold" nodeType="withEffect">
                                  <p:stCondLst>
                                    <p:cond delay="0"/>
                                  </p:stCondLst>
                                  <p:childTnLst>
                                    <p:animEffect transition="out" filter="fade">
                                      <p:cBhvr>
                                        <p:cTn id="64" dur="2000"/>
                                        <p:tgtEl>
                                          <p:spTgt spid="3082"/>
                                        </p:tgtEl>
                                      </p:cBhvr>
                                    </p:animEffect>
                                    <p:set>
                                      <p:cBhvr>
                                        <p:cTn id="65" dur="1" fill="hold">
                                          <p:stCondLst>
                                            <p:cond delay="1999"/>
                                          </p:stCondLst>
                                        </p:cTn>
                                        <p:tgtEl>
                                          <p:spTgt spid="30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6395" y="2688179"/>
            <a:ext cx="5693004" cy="3693319"/>
          </a:xfrm>
          <a:prstGeom prst="rect">
            <a:avLst/>
          </a:prstGeom>
        </p:spPr>
        <p:txBody>
          <a:bodyPr wrap="square">
            <a:spAutoFit/>
          </a:bodyPr>
          <a:lstStyle/>
          <a:p>
            <a:r>
              <a:rPr lang="en-US" i="1" dirty="0">
                <a:solidFill>
                  <a:schemeClr val="bg1"/>
                </a:solidFill>
                <a:latin typeface="Helam Slab"/>
              </a:rPr>
              <a:t>“Well, in addition to the completely Spirit-destroying impact it has upon our souls, I think it is a sin because it defiles the highest and holiest relationship God gives us in mortality—the love that a man and a woman have for each other and the desire that couple has to bring children into a family intended to be forever. </a:t>
            </a:r>
          </a:p>
          <a:p>
            <a:endParaRPr lang="en-US" i="1" dirty="0">
              <a:solidFill>
                <a:schemeClr val="bg1"/>
              </a:solidFill>
              <a:latin typeface="Helam Slab"/>
            </a:endParaRPr>
          </a:p>
          <a:p>
            <a:r>
              <a:rPr lang="en-US" i="1" dirty="0">
                <a:solidFill>
                  <a:schemeClr val="bg1"/>
                </a:solidFill>
                <a:latin typeface="Helam Slab"/>
              </a:rPr>
              <a:t>Someone said once that true love must include the idea of permanence. True love endures. </a:t>
            </a:r>
          </a:p>
          <a:p>
            <a:endParaRPr lang="en-US" i="1" dirty="0">
              <a:solidFill>
                <a:schemeClr val="bg1"/>
              </a:solidFill>
              <a:latin typeface="Helam Slab"/>
            </a:endParaRPr>
          </a:p>
          <a:p>
            <a:r>
              <a:rPr lang="en-US" i="1" dirty="0">
                <a:solidFill>
                  <a:schemeClr val="bg1"/>
                </a:solidFill>
                <a:latin typeface="Helam Slab"/>
              </a:rPr>
              <a:t>But lust changes as quickly as it can turn a pornographic page or glance at yet another potential object for gratification walking by, male or female.” </a:t>
            </a:r>
          </a:p>
        </p:txBody>
      </p:sp>
      <p:sp>
        <p:nvSpPr>
          <p:cNvPr id="4" name="TextBox 3">
            <a:extLst>
              <a:ext uri="{FF2B5EF4-FFF2-40B4-BE49-F238E27FC236}">
                <a16:creationId xmlns:a16="http://schemas.microsoft.com/office/drawing/2014/main" id="{4EA14391-B3D1-4350-8E3D-D834217892BF}"/>
              </a:ext>
            </a:extLst>
          </p:cNvPr>
          <p:cNvSpPr txBox="1"/>
          <p:nvPr/>
        </p:nvSpPr>
        <p:spPr>
          <a:xfrm>
            <a:off x="358220" y="0"/>
            <a:ext cx="11670382" cy="646331"/>
          </a:xfrm>
          <a:prstGeom prst="rect">
            <a:avLst/>
          </a:prstGeom>
          <a:noFill/>
        </p:spPr>
        <p:txBody>
          <a:bodyPr wrap="square" rtlCol="0">
            <a:spAutoFit/>
          </a:bodyPr>
          <a:lstStyle/>
          <a:p>
            <a:pPr algn="ctr"/>
            <a:r>
              <a:rPr lang="en-US" sz="3600" dirty="0">
                <a:solidFill>
                  <a:schemeClr val="bg1"/>
                </a:solidFill>
                <a:latin typeface="Aharoni" panose="02010803020104030203" pitchFamily="2" charset="-79"/>
                <a:cs typeface="Aharoni" panose="02010803020104030203" pitchFamily="2" charset="-79"/>
              </a:rPr>
              <a:t>Why is lust such a deadly sin?</a:t>
            </a:r>
          </a:p>
        </p:txBody>
      </p:sp>
      <p:pic>
        <p:nvPicPr>
          <p:cNvPr id="19" name="Picture 18">
            <a:extLst>
              <a:ext uri="{FF2B5EF4-FFF2-40B4-BE49-F238E27FC236}">
                <a16:creationId xmlns:a16="http://schemas.microsoft.com/office/drawing/2014/main" id="{32197D4E-3D5C-441F-9DD7-AD52CF7E9951}"/>
              </a:ext>
            </a:extLst>
          </p:cNvPr>
          <p:cNvPicPr>
            <a:picLocks noChangeAspect="1"/>
          </p:cNvPicPr>
          <p:nvPr/>
        </p:nvPicPr>
        <p:blipFill rotWithShape="1">
          <a:blip r:embed="rId2">
            <a:extLst>
              <a:ext uri="{28A0092B-C50C-407E-A947-70E740481C1C}">
                <a14:useLocalDpi xmlns:a14="http://schemas.microsoft.com/office/drawing/2010/main" val="0"/>
              </a:ext>
            </a:extLst>
          </a:blip>
          <a:srcRect r="25597"/>
          <a:stretch/>
        </p:blipFill>
        <p:spPr>
          <a:xfrm>
            <a:off x="2229450" y="674221"/>
            <a:ext cx="2625354" cy="1986068"/>
          </a:xfrm>
          <a:prstGeom prst="rect">
            <a:avLst/>
          </a:prstGeom>
        </p:spPr>
      </p:pic>
      <p:pic>
        <p:nvPicPr>
          <p:cNvPr id="21" name="Picture 20">
            <a:extLst>
              <a:ext uri="{FF2B5EF4-FFF2-40B4-BE49-F238E27FC236}">
                <a16:creationId xmlns:a16="http://schemas.microsoft.com/office/drawing/2014/main" id="{5C0F2406-7D4C-4BAF-962A-C0DBECE63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008" y="712882"/>
            <a:ext cx="2539394" cy="1986067"/>
          </a:xfrm>
          <a:prstGeom prst="rect">
            <a:avLst/>
          </a:prstGeom>
        </p:spPr>
      </p:pic>
      <p:pic>
        <p:nvPicPr>
          <p:cNvPr id="24" name="Picture 23">
            <a:extLst>
              <a:ext uri="{FF2B5EF4-FFF2-40B4-BE49-F238E27FC236}">
                <a16:creationId xmlns:a16="http://schemas.microsoft.com/office/drawing/2014/main" id="{C7129B9B-DAE9-42B0-94EF-EF7783534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2423" y="127759"/>
            <a:ext cx="1107187" cy="1382955"/>
          </a:xfrm>
          <a:prstGeom prst="rect">
            <a:avLst/>
          </a:prstGeom>
        </p:spPr>
      </p:pic>
      <p:sp>
        <p:nvSpPr>
          <p:cNvPr id="22" name="Rectangle 21">
            <a:extLst>
              <a:ext uri="{FF2B5EF4-FFF2-40B4-BE49-F238E27FC236}">
                <a16:creationId xmlns:a16="http://schemas.microsoft.com/office/drawing/2014/main" id="{EF8EA7DE-B662-4AF0-92B1-C0137B6A2FF3}"/>
              </a:ext>
            </a:extLst>
          </p:cNvPr>
          <p:cNvSpPr/>
          <p:nvPr/>
        </p:nvSpPr>
        <p:spPr>
          <a:xfrm>
            <a:off x="0" y="6564168"/>
            <a:ext cx="1859805" cy="307777"/>
          </a:xfrm>
          <a:prstGeom prst="rect">
            <a:avLst/>
          </a:prstGeom>
        </p:spPr>
        <p:txBody>
          <a:bodyPr wrap="none">
            <a:spAutoFit/>
          </a:bodyPr>
          <a:lstStyle/>
          <a:p>
            <a:r>
              <a:rPr lang="en-US" sz="1400" i="1" dirty="0">
                <a:solidFill>
                  <a:schemeClr val="bg1"/>
                </a:solidFill>
                <a:latin typeface="Helam Slab"/>
              </a:rPr>
              <a:t>Elder Jeffrey R. Holland</a:t>
            </a:r>
            <a:endParaRPr lang="en-US" sz="1400" dirty="0"/>
          </a:p>
        </p:txBody>
      </p:sp>
      <p:pic>
        <p:nvPicPr>
          <p:cNvPr id="25" name="Picture 24">
            <a:extLst>
              <a:ext uri="{FF2B5EF4-FFF2-40B4-BE49-F238E27FC236}">
                <a16:creationId xmlns:a16="http://schemas.microsoft.com/office/drawing/2014/main" id="{B86496EB-7FF4-4B42-A102-292AFBB47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1180" y="3291316"/>
            <a:ext cx="4924425" cy="3133725"/>
          </a:xfrm>
          <a:prstGeom prst="rect">
            <a:avLst/>
          </a:prstGeom>
        </p:spPr>
      </p:pic>
    </p:spTree>
    <p:extLst>
      <p:ext uri="{BB962C8B-B14F-4D97-AF65-F5344CB8AC3E}">
        <p14:creationId xmlns:p14="http://schemas.microsoft.com/office/powerpoint/2010/main" val="220217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6" presetClass="exit" presetSubtype="37" fill="hold" nodeType="withEffect">
                                  <p:stCondLst>
                                    <p:cond delay="0"/>
                                  </p:stCondLst>
                                  <p:childTnLst>
                                    <p:animEffect transition="out" filter="barn(outVertical)">
                                      <p:cBhvr>
                                        <p:cTn id="25" dur="1250"/>
                                        <p:tgtEl>
                                          <p:spTgt spid="25"/>
                                        </p:tgtEl>
                                      </p:cBhvr>
                                    </p:animEffect>
                                    <p:set>
                                      <p:cBhvr>
                                        <p:cTn id="26" dur="1" fill="hold">
                                          <p:stCondLst>
                                            <p:cond delay="124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18127" y="2126312"/>
            <a:ext cx="5234822" cy="1200329"/>
          </a:xfrm>
          <a:prstGeom prst="rect">
            <a:avLst/>
          </a:prstGeom>
        </p:spPr>
        <p:txBody>
          <a:bodyPr wrap="square">
            <a:spAutoFit/>
          </a:bodyPr>
          <a:lstStyle/>
          <a:p>
            <a:r>
              <a:rPr lang="en-US" i="1" dirty="0">
                <a:solidFill>
                  <a:schemeClr val="bg1"/>
                </a:solidFill>
                <a:latin typeface="Helam Slab"/>
              </a:rPr>
              <a:t>…lust is characterized by shame and stealth and is almost pathologically clandestine [obsessively secretive]—the later and darker the hour the better, with a double-bolted door just in case. </a:t>
            </a:r>
            <a:endParaRPr lang="en-US" dirty="0">
              <a:solidFill>
                <a:schemeClr val="bg1"/>
              </a:solidFill>
            </a:endParaRPr>
          </a:p>
        </p:txBody>
      </p:sp>
      <p:sp>
        <p:nvSpPr>
          <p:cNvPr id="4" name="TextBox 3">
            <a:extLst>
              <a:ext uri="{FF2B5EF4-FFF2-40B4-BE49-F238E27FC236}">
                <a16:creationId xmlns:a16="http://schemas.microsoft.com/office/drawing/2014/main" id="{4EA14391-B3D1-4350-8E3D-D834217892BF}"/>
              </a:ext>
            </a:extLst>
          </p:cNvPr>
          <p:cNvSpPr txBox="1"/>
          <p:nvPr/>
        </p:nvSpPr>
        <p:spPr>
          <a:xfrm>
            <a:off x="358220" y="0"/>
            <a:ext cx="11670382" cy="646331"/>
          </a:xfrm>
          <a:prstGeom prst="rect">
            <a:avLst/>
          </a:prstGeom>
          <a:noFill/>
        </p:spPr>
        <p:txBody>
          <a:bodyPr wrap="square" rtlCol="0">
            <a:spAutoFit/>
          </a:bodyPr>
          <a:lstStyle/>
          <a:p>
            <a:pPr algn="ctr"/>
            <a:r>
              <a:rPr lang="en-US" sz="3600" dirty="0">
                <a:solidFill>
                  <a:schemeClr val="bg1"/>
                </a:solidFill>
                <a:latin typeface="Aharoni" panose="02010803020104030203" pitchFamily="2" charset="-79"/>
                <a:cs typeface="Aharoni" panose="02010803020104030203" pitchFamily="2" charset="-79"/>
              </a:rPr>
              <a:t>Love VS Lust</a:t>
            </a:r>
          </a:p>
        </p:txBody>
      </p:sp>
      <p:sp>
        <p:nvSpPr>
          <p:cNvPr id="6" name="Rectangle 5">
            <a:extLst>
              <a:ext uri="{FF2B5EF4-FFF2-40B4-BE49-F238E27FC236}">
                <a16:creationId xmlns:a16="http://schemas.microsoft.com/office/drawing/2014/main" id="{54553AC4-4325-4A33-9DAB-FB9C715ACE91}"/>
              </a:ext>
            </a:extLst>
          </p:cNvPr>
          <p:cNvSpPr/>
          <p:nvPr/>
        </p:nvSpPr>
        <p:spPr>
          <a:xfrm>
            <a:off x="6618127" y="4067402"/>
            <a:ext cx="4541267" cy="369332"/>
          </a:xfrm>
          <a:prstGeom prst="rect">
            <a:avLst/>
          </a:prstGeom>
        </p:spPr>
        <p:txBody>
          <a:bodyPr wrap="square">
            <a:spAutoFit/>
          </a:bodyPr>
          <a:lstStyle/>
          <a:p>
            <a:r>
              <a:rPr lang="en-US" i="1" dirty="0">
                <a:solidFill>
                  <a:schemeClr val="bg1"/>
                </a:solidFill>
                <a:latin typeface="Helam Slab"/>
              </a:rPr>
              <a:t>Lust comes with only an open appetite.</a:t>
            </a:r>
            <a:endParaRPr lang="en-US" dirty="0"/>
          </a:p>
        </p:txBody>
      </p:sp>
      <p:pic>
        <p:nvPicPr>
          <p:cNvPr id="3074" name="Picture 2" descr="Related image">
            <a:extLst>
              <a:ext uri="{FF2B5EF4-FFF2-40B4-BE49-F238E27FC236}">
                <a16:creationId xmlns:a16="http://schemas.microsoft.com/office/drawing/2014/main" id="{6B5B1E04-8AC8-4219-A305-EE4655F88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474" y="216223"/>
            <a:ext cx="2492128" cy="19933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A9DAC2E6-F437-4953-A1DC-88CD371F4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042" y="216223"/>
            <a:ext cx="1772396" cy="17723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56B3B72-CD53-4957-8F10-9CB26AD7C281}"/>
              </a:ext>
            </a:extLst>
          </p:cNvPr>
          <p:cNvSpPr/>
          <p:nvPr/>
        </p:nvSpPr>
        <p:spPr>
          <a:xfrm>
            <a:off x="524250" y="2140481"/>
            <a:ext cx="4163506" cy="646331"/>
          </a:xfrm>
          <a:prstGeom prst="rect">
            <a:avLst/>
          </a:prstGeom>
        </p:spPr>
        <p:txBody>
          <a:bodyPr wrap="square">
            <a:spAutoFit/>
          </a:bodyPr>
          <a:lstStyle/>
          <a:p>
            <a:r>
              <a:rPr lang="en-US" i="1" dirty="0">
                <a:solidFill>
                  <a:schemeClr val="bg1"/>
                </a:solidFill>
                <a:latin typeface="Helam Slab"/>
              </a:rPr>
              <a:t>True love we are absolutely giddy about—…; we shout it from the housetops…</a:t>
            </a:r>
            <a:endParaRPr lang="en-US" dirty="0"/>
          </a:p>
        </p:txBody>
      </p:sp>
      <p:sp>
        <p:nvSpPr>
          <p:cNvPr id="7" name="Rectangle 6">
            <a:extLst>
              <a:ext uri="{FF2B5EF4-FFF2-40B4-BE49-F238E27FC236}">
                <a16:creationId xmlns:a16="http://schemas.microsoft.com/office/drawing/2014/main" id="{F17E351D-3835-4B79-831F-042BDA27170D}"/>
              </a:ext>
            </a:extLst>
          </p:cNvPr>
          <p:cNvSpPr/>
          <p:nvPr/>
        </p:nvSpPr>
        <p:spPr>
          <a:xfrm>
            <a:off x="483477" y="3323985"/>
            <a:ext cx="5080357" cy="646331"/>
          </a:xfrm>
          <a:prstGeom prst="rect">
            <a:avLst/>
          </a:prstGeom>
        </p:spPr>
        <p:txBody>
          <a:bodyPr wrap="square">
            <a:spAutoFit/>
          </a:bodyPr>
          <a:lstStyle/>
          <a:p>
            <a:r>
              <a:rPr lang="en-US" i="1" dirty="0">
                <a:solidFill>
                  <a:schemeClr val="bg1"/>
                </a:solidFill>
                <a:latin typeface="Helam Slab"/>
              </a:rPr>
              <a:t>Love makes us instinctively reach out to God and other people. </a:t>
            </a:r>
            <a:endParaRPr lang="en-US" dirty="0"/>
          </a:p>
        </p:txBody>
      </p:sp>
      <p:sp>
        <p:nvSpPr>
          <p:cNvPr id="8" name="Rectangle 7">
            <a:extLst>
              <a:ext uri="{FF2B5EF4-FFF2-40B4-BE49-F238E27FC236}">
                <a16:creationId xmlns:a16="http://schemas.microsoft.com/office/drawing/2014/main" id="{89479521-B089-40D9-86CA-66561E45A01E}"/>
              </a:ext>
            </a:extLst>
          </p:cNvPr>
          <p:cNvSpPr/>
          <p:nvPr/>
        </p:nvSpPr>
        <p:spPr>
          <a:xfrm>
            <a:off x="6618127" y="3328904"/>
            <a:ext cx="5234823" cy="646331"/>
          </a:xfrm>
          <a:prstGeom prst="rect">
            <a:avLst/>
          </a:prstGeom>
        </p:spPr>
        <p:txBody>
          <a:bodyPr wrap="square">
            <a:spAutoFit/>
          </a:bodyPr>
          <a:lstStyle/>
          <a:p>
            <a:r>
              <a:rPr lang="en-US" i="1" dirty="0">
                <a:solidFill>
                  <a:schemeClr val="bg1"/>
                </a:solidFill>
                <a:latin typeface="Helam Slab"/>
              </a:rPr>
              <a:t>Lust, on the other hand, is anything but godly and celebrates self-indulgence. </a:t>
            </a:r>
          </a:p>
        </p:txBody>
      </p:sp>
      <p:sp>
        <p:nvSpPr>
          <p:cNvPr id="9" name="Rectangle 8">
            <a:extLst>
              <a:ext uri="{FF2B5EF4-FFF2-40B4-BE49-F238E27FC236}">
                <a16:creationId xmlns:a16="http://schemas.microsoft.com/office/drawing/2014/main" id="{8C1E5939-F172-4297-8E82-D1C9F552EFF3}"/>
              </a:ext>
            </a:extLst>
          </p:cNvPr>
          <p:cNvSpPr/>
          <p:nvPr/>
        </p:nvSpPr>
        <p:spPr>
          <a:xfrm>
            <a:off x="524250" y="4096296"/>
            <a:ext cx="4407232" cy="369332"/>
          </a:xfrm>
          <a:prstGeom prst="rect">
            <a:avLst/>
          </a:prstGeom>
        </p:spPr>
        <p:txBody>
          <a:bodyPr wrap="none">
            <a:spAutoFit/>
          </a:bodyPr>
          <a:lstStyle/>
          <a:p>
            <a:r>
              <a:rPr lang="en-US" i="1" dirty="0">
                <a:solidFill>
                  <a:schemeClr val="bg1"/>
                </a:solidFill>
                <a:latin typeface="Helam Slab"/>
              </a:rPr>
              <a:t>Love comes with open hands and open heart.</a:t>
            </a:r>
            <a:endParaRPr lang="en-US" dirty="0"/>
          </a:p>
        </p:txBody>
      </p:sp>
      <p:sp>
        <p:nvSpPr>
          <p:cNvPr id="10" name="Rectangle 9">
            <a:extLst>
              <a:ext uri="{FF2B5EF4-FFF2-40B4-BE49-F238E27FC236}">
                <a16:creationId xmlns:a16="http://schemas.microsoft.com/office/drawing/2014/main" id="{8EFED16E-36F0-4464-AE5F-78F594FDD67B}"/>
              </a:ext>
            </a:extLst>
          </p:cNvPr>
          <p:cNvSpPr/>
          <p:nvPr/>
        </p:nvSpPr>
        <p:spPr>
          <a:xfrm>
            <a:off x="358220" y="4900695"/>
            <a:ext cx="10518371" cy="1569660"/>
          </a:xfrm>
          <a:prstGeom prst="rect">
            <a:avLst/>
          </a:prstGeom>
        </p:spPr>
        <p:txBody>
          <a:bodyPr wrap="square">
            <a:spAutoFit/>
          </a:bodyPr>
          <a:lstStyle/>
          <a:p>
            <a:r>
              <a:rPr lang="en-US" sz="1600" i="1" dirty="0">
                <a:solidFill>
                  <a:schemeClr val="bg1"/>
                </a:solidFill>
              </a:rPr>
              <a:t>“These are just some of the reasons that prostituting the true meaning of love—either with imagination or another person—is so destructive. It destroys that which is second only to our faith in God—namely, faith in those we love. It shakes the pillars of trust upon which present—or future—love is built, and it takes a long time to rebuild that trust when it is lost. Push that idea far enough—whether it be as personal as a family member or as public as elected officials, business leaders, media stars, and athletic heroes—and soon enough on the building once constructed to house morally responsible societies, we can hang a sign saying, ‘This property is vacant.’”</a:t>
            </a:r>
            <a:endParaRPr lang="en-US" sz="1600" dirty="0">
              <a:solidFill>
                <a:schemeClr val="bg1"/>
              </a:solidFill>
            </a:endParaRPr>
          </a:p>
        </p:txBody>
      </p:sp>
      <p:pic>
        <p:nvPicPr>
          <p:cNvPr id="13" name="Picture 12">
            <a:extLst>
              <a:ext uri="{FF2B5EF4-FFF2-40B4-BE49-F238E27FC236}">
                <a16:creationId xmlns:a16="http://schemas.microsoft.com/office/drawing/2014/main" id="{012C3B82-3A97-4C6B-A67C-EB1130AB3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9627" y="5231103"/>
            <a:ext cx="1107187" cy="1382955"/>
          </a:xfrm>
          <a:prstGeom prst="rect">
            <a:avLst/>
          </a:prstGeom>
        </p:spPr>
      </p:pic>
      <p:sp>
        <p:nvSpPr>
          <p:cNvPr id="18" name="Rectangle 17">
            <a:extLst>
              <a:ext uri="{FF2B5EF4-FFF2-40B4-BE49-F238E27FC236}">
                <a16:creationId xmlns:a16="http://schemas.microsoft.com/office/drawing/2014/main" id="{0A1CA60E-741F-4DDE-8762-D3A501B72AC0}"/>
              </a:ext>
            </a:extLst>
          </p:cNvPr>
          <p:cNvSpPr/>
          <p:nvPr/>
        </p:nvSpPr>
        <p:spPr>
          <a:xfrm>
            <a:off x="0" y="6564168"/>
            <a:ext cx="1859805" cy="307777"/>
          </a:xfrm>
          <a:prstGeom prst="rect">
            <a:avLst/>
          </a:prstGeom>
        </p:spPr>
        <p:txBody>
          <a:bodyPr wrap="none">
            <a:spAutoFit/>
          </a:bodyPr>
          <a:lstStyle/>
          <a:p>
            <a:r>
              <a:rPr lang="en-US" sz="1400" i="1" dirty="0">
                <a:solidFill>
                  <a:schemeClr val="bg1"/>
                </a:solidFill>
                <a:latin typeface="Helam Slab"/>
              </a:rPr>
              <a:t>Elder Jeffrey R. Holland</a:t>
            </a:r>
            <a:endParaRPr lang="en-US" sz="1400" dirty="0"/>
          </a:p>
        </p:txBody>
      </p:sp>
    </p:spTree>
    <p:extLst>
      <p:ext uri="{BB962C8B-B14F-4D97-AF65-F5344CB8AC3E}">
        <p14:creationId xmlns:p14="http://schemas.microsoft.com/office/powerpoint/2010/main" val="18419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05400" y="1066800"/>
            <a:ext cx="1905000" cy="369332"/>
          </a:xfrm>
          <a:prstGeom prst="rect">
            <a:avLst/>
          </a:prstGeom>
          <a:noFill/>
        </p:spPr>
        <p:txBody>
          <a:bodyPr wrap="square" rtlCol="0">
            <a:spAutoFit/>
          </a:bodyPr>
          <a:lstStyle/>
          <a:p>
            <a:r>
              <a:rPr lang="en-US" dirty="0">
                <a:solidFill>
                  <a:schemeClr val="bg1"/>
                </a:solidFill>
              </a:rPr>
              <a:t>February 9, 1831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haroni" pitchFamily="2" charset="-79"/>
                <a:cs typeface="Aharoni" pitchFamily="2" charset="-79"/>
              </a:rPr>
              <a:t>Background</a:t>
            </a:r>
          </a:p>
        </p:txBody>
      </p:sp>
      <p:sp>
        <p:nvSpPr>
          <p:cNvPr id="7" name="Rectangle 6"/>
          <p:cNvSpPr/>
          <p:nvPr/>
        </p:nvSpPr>
        <p:spPr>
          <a:xfrm>
            <a:off x="511277" y="1676400"/>
            <a:ext cx="6499123" cy="1569660"/>
          </a:xfrm>
          <a:prstGeom prst="rect">
            <a:avLst/>
          </a:prstGeom>
        </p:spPr>
        <p:txBody>
          <a:bodyPr wrap="square">
            <a:spAutoFit/>
          </a:bodyPr>
          <a:lstStyle/>
          <a:p>
            <a:r>
              <a:rPr lang="en-US" sz="2400" dirty="0">
                <a:solidFill>
                  <a:schemeClr val="bg1"/>
                </a:solidFill>
              </a:rPr>
              <a:t>Shortly after Joseph Smith arrived in Kirtland, 12 Elders of the Church gathered together and united in prayer, as the Lord had commanded them. </a:t>
            </a:r>
          </a:p>
          <a:p>
            <a:r>
              <a:rPr lang="en-US" sz="2400" dirty="0">
                <a:solidFill>
                  <a:schemeClr val="bg1"/>
                </a:solidFill>
              </a:rPr>
              <a:t>D&amp;C 42:1-73</a:t>
            </a:r>
          </a:p>
        </p:txBody>
      </p:sp>
      <p:sp>
        <p:nvSpPr>
          <p:cNvPr id="8" name="Rectangle 7"/>
          <p:cNvSpPr/>
          <p:nvPr/>
        </p:nvSpPr>
        <p:spPr>
          <a:xfrm>
            <a:off x="5663381" y="4213548"/>
            <a:ext cx="5579806" cy="1938992"/>
          </a:xfrm>
          <a:prstGeom prst="rect">
            <a:avLst/>
          </a:prstGeom>
        </p:spPr>
        <p:txBody>
          <a:bodyPr wrap="square">
            <a:spAutoFit/>
          </a:bodyPr>
          <a:lstStyle/>
          <a:p>
            <a:r>
              <a:rPr lang="en-US" sz="2400" dirty="0">
                <a:solidFill>
                  <a:schemeClr val="bg1"/>
                </a:solidFill>
              </a:rPr>
              <a:t> Joseph received further instruction on February 23 which was D&amp;C 42:74-93.</a:t>
            </a:r>
          </a:p>
          <a:p>
            <a:endParaRPr lang="en-US" sz="2400" dirty="0">
              <a:solidFill>
                <a:schemeClr val="bg1"/>
              </a:solidFill>
            </a:endParaRPr>
          </a:p>
          <a:p>
            <a:r>
              <a:rPr lang="en-US" sz="2400" dirty="0">
                <a:solidFill>
                  <a:schemeClr val="bg1"/>
                </a:solidFill>
              </a:rPr>
              <a:t> Taken together, these revelations are known as “the law of the Church”</a:t>
            </a:r>
          </a:p>
        </p:txBody>
      </p:sp>
      <p:pic>
        <p:nvPicPr>
          <p:cNvPr id="3" name="Picture 2">
            <a:extLst>
              <a:ext uri="{FF2B5EF4-FFF2-40B4-BE49-F238E27FC236}">
                <a16:creationId xmlns:a16="http://schemas.microsoft.com/office/drawing/2014/main" id="{4F7ABF29-29EF-44AF-9DC2-696A73F90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366" y="1251466"/>
            <a:ext cx="3362325" cy="2524125"/>
          </a:xfrm>
          <a:prstGeom prst="rect">
            <a:avLst/>
          </a:prstGeom>
        </p:spPr>
      </p:pic>
      <p:pic>
        <p:nvPicPr>
          <p:cNvPr id="11" name="Picture 10">
            <a:extLst>
              <a:ext uri="{FF2B5EF4-FFF2-40B4-BE49-F238E27FC236}">
                <a16:creationId xmlns:a16="http://schemas.microsoft.com/office/drawing/2014/main" id="{3DDB48F0-3652-450D-8B31-7A0010BD1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496" y="3246060"/>
            <a:ext cx="2481072" cy="3322320"/>
          </a:xfrm>
          <a:prstGeom prst="rect">
            <a:avLst/>
          </a:prstGeom>
        </p:spPr>
      </p:pic>
    </p:spTree>
    <p:extLst>
      <p:ext uri="{BB962C8B-B14F-4D97-AF65-F5344CB8AC3E}">
        <p14:creationId xmlns:p14="http://schemas.microsoft.com/office/powerpoint/2010/main" val="12320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297" y="294969"/>
            <a:ext cx="9144000" cy="5909310"/>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Why Does God Give us Commandments?</a:t>
            </a:r>
            <a:r>
              <a:rPr lang="en-US" dirty="0">
                <a:solidFill>
                  <a:schemeClr val="bg1"/>
                </a:solidFill>
              </a:rPr>
              <a:t> (0:39)</a:t>
            </a:r>
          </a:p>
          <a:p>
            <a:endParaRPr lang="en-US" dirty="0">
              <a:solidFill>
                <a:schemeClr val="bg1"/>
              </a:solidFill>
            </a:endParaRPr>
          </a:p>
          <a:p>
            <a:r>
              <a:rPr lang="en-US" dirty="0">
                <a:solidFill>
                  <a:schemeClr val="bg1"/>
                </a:solidFill>
              </a:rPr>
              <a:t>Jeffrey R. Holland (“Teaching, Preaching, Healing,” </a:t>
            </a:r>
            <a:r>
              <a:rPr lang="en-US" i="1" dirty="0">
                <a:solidFill>
                  <a:schemeClr val="bg1"/>
                </a:solidFill>
              </a:rPr>
              <a:t>Ensign,</a:t>
            </a:r>
            <a:r>
              <a:rPr lang="en-US" dirty="0">
                <a:solidFill>
                  <a:schemeClr val="bg1"/>
                </a:solidFill>
              </a:rPr>
              <a:t> Jan. 2003, 41).</a:t>
            </a:r>
          </a:p>
          <a:p>
            <a:endParaRPr lang="en-US" dirty="0">
              <a:solidFill>
                <a:schemeClr val="bg1"/>
              </a:solidFill>
            </a:endParaRPr>
          </a:p>
          <a:p>
            <a:r>
              <a:rPr lang="en-US" dirty="0">
                <a:solidFill>
                  <a:schemeClr val="bg1"/>
                </a:solidFill>
              </a:rPr>
              <a:t>Doctrine and Covenants Student Manual Religion 324-325 Section 42</a:t>
            </a:r>
          </a:p>
          <a:p>
            <a:endParaRPr lang="en-US" dirty="0">
              <a:solidFill>
                <a:schemeClr val="bg1"/>
              </a:solidFill>
            </a:endParaRPr>
          </a:p>
          <a:p>
            <a:r>
              <a:rPr lang="en-US" dirty="0">
                <a:solidFill>
                  <a:schemeClr val="bg1"/>
                </a:solidFill>
              </a:rPr>
              <a:t>President Boyd K. Packer  (“The Weak and the Simple of the Church,”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2007, 6).</a:t>
            </a:r>
          </a:p>
          <a:p>
            <a:endParaRPr lang="en-US"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1:184–85.)</a:t>
            </a:r>
          </a:p>
          <a:p>
            <a:endParaRPr lang="en-US" dirty="0">
              <a:solidFill>
                <a:schemeClr val="bg1"/>
              </a:solidFill>
            </a:endParaRPr>
          </a:p>
          <a:p>
            <a:r>
              <a:rPr lang="en-US" i="1" dirty="0">
                <a:solidFill>
                  <a:schemeClr val="bg1"/>
                </a:solidFill>
              </a:rPr>
              <a:t>Jeffrey R. Holland (</a:t>
            </a:r>
            <a:r>
              <a:rPr lang="en-US" i="1" dirty="0">
                <a:solidFill>
                  <a:schemeClr val="bg1"/>
                </a:solidFill>
                <a:hlinkClick r:id="rId2">
                  <a:extLst>
                    <a:ext uri="{A12FA001-AC4F-418D-AE19-62706E023703}">
                      <ahyp:hlinkClr xmlns:ahyp="http://schemas.microsoft.com/office/drawing/2018/hyperlinkcolor" val="tx"/>
                    </a:ext>
                  </a:extLst>
                </a:hlinkClick>
              </a:rPr>
              <a:t>“Place No More for the Enemy of My Soul,”</a:t>
            </a:r>
            <a:r>
              <a:rPr lang="en-US" i="1" dirty="0">
                <a:solidFill>
                  <a:schemeClr val="bg1"/>
                </a:solidFill>
              </a:rPr>
              <a:t> Ensign or Liahona, May 2010, 44–45).</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FF7C2F64-72A6-4AAE-B50A-0A30D57DA3D2}"/>
              </a:ext>
            </a:extLst>
          </p:cNvPr>
          <p:cNvSpPr>
            <a:spLocks noGrp="1"/>
          </p:cNvSpPr>
          <p:nvPr/>
        </p:nvSpPr>
        <p:spPr>
          <a:xfrm>
            <a:off x="90104" y="641217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C9DA084D-763C-4A48-8094-F6ED78476D7C}"/>
              </a:ext>
            </a:extLst>
          </p:cNvPr>
          <p:cNvGrpSpPr/>
          <p:nvPr/>
        </p:nvGrpSpPr>
        <p:grpSpPr>
          <a:xfrm>
            <a:off x="5108438" y="828496"/>
            <a:ext cx="692965" cy="877756"/>
            <a:chOff x="7543800" y="3810000"/>
            <a:chExt cx="1143000" cy="1447800"/>
          </a:xfrm>
        </p:grpSpPr>
        <p:sp>
          <p:nvSpPr>
            <p:cNvPr id="7" name="Trapezoid 6">
              <a:extLst>
                <a:ext uri="{FF2B5EF4-FFF2-40B4-BE49-F238E27FC236}">
                  <a16:creationId xmlns:a16="http://schemas.microsoft.com/office/drawing/2014/main" id="{6036EB8F-824F-4CCE-9D78-C63E8A92B7B8}"/>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58DFAF2C-D77E-4429-8159-94FC9B0C941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9B703EB6-E693-4886-9559-C40618DB854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BD5CA8B5-9B62-490D-B538-5E7D0577EDC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47A69D0-64DC-4F43-83FF-D4F11C6AF363}"/>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AA451678-7D1E-4814-B495-4F7F425BBABD}"/>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84785ED5-B14D-4447-B5DD-224E6FDB058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8CA3D6B-92CE-4828-AAFF-87BBD309CF2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11DBDF7-7C53-49A4-8414-BFD57360CA3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C1B73A2-036B-4D88-B064-B2341C2C936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D1FD4936-57D3-48F6-82CA-74543D44863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16F07C0-D7C4-4CD1-9499-DDBD6E8FFE14}"/>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A651EB72-2143-4D09-8F80-CF42EF77AB9C}"/>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03F8724F-E4F6-4915-8663-913E11B3512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92935D2-9AE6-41F3-ACFB-C546254C919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81E76E6-D96D-461B-8B76-883D51F082B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218F311-8F17-46EB-81A4-7C320BF1881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27A4ED0-4F82-4B26-AB3B-712C8259CB2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5559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59" y="0"/>
            <a:ext cx="4160364" cy="6924973"/>
          </a:xfrm>
          <a:prstGeom prst="rect">
            <a:avLst/>
          </a:prstGeom>
          <a:ln>
            <a:solidFill>
              <a:schemeClr val="tx1"/>
            </a:solidFill>
          </a:ln>
        </p:spPr>
        <p:txBody>
          <a:bodyPr wrap="square">
            <a:spAutoFit/>
          </a:bodyPr>
          <a:lstStyle/>
          <a:p>
            <a:pPr fontAlgn="base"/>
            <a:r>
              <a:rPr lang="en-US" sz="1200" b="1" dirty="0"/>
              <a:t>Teaching in the Church:</a:t>
            </a:r>
          </a:p>
          <a:p>
            <a:pPr fontAlgn="base"/>
            <a:r>
              <a:rPr lang="en-US" sz="1200" dirty="0"/>
              <a:t>Elder Spencer W. Kimball spoke of the special obligations resting on those who teach the gospel:</a:t>
            </a:r>
          </a:p>
          <a:p>
            <a:pPr fontAlgn="base"/>
            <a:r>
              <a:rPr lang="en-US" sz="1200" dirty="0"/>
              <a:t>“Apparently there were in the early church those who taught for doctrines the sophistries of men. There are those today who seem to take pride in disagreeing with the orthodox teachings of the Church and who present their own opinions which are at variance with the revealed truth. Some may be partially innocent in the matter; others are feeding their own egotism; and some seem to be deliberate. Men may think as they please, but they have no right to impose upon others their unorthodox views. Such persons should realize that their own souls are in jeopardy. The Lord said to us through the Prophet Joseph: [D&amp;C 42:12–14].</a:t>
            </a:r>
          </a:p>
          <a:p>
            <a:pPr fontAlgn="base"/>
            <a:endParaRPr lang="en-US" sz="1200" dirty="0"/>
          </a:p>
          <a:p>
            <a:pPr fontAlgn="base"/>
            <a:r>
              <a:rPr lang="en-US" sz="1200" dirty="0"/>
              <a:t>“The great objective of all our work is to build character and increase faith in the lives of those whom we serve. If one cannot accept and teach the program of the Church in an orthodox way without reservations, </a:t>
            </a:r>
            <a:r>
              <a:rPr lang="en-US" sz="1200" i="1" dirty="0"/>
              <a:t>he should not teach</a:t>
            </a:r>
            <a:r>
              <a:rPr lang="en-US" sz="1200" dirty="0"/>
              <a:t>. It would be the part of honor to resign his position. Not only would he be dishonest and deceitful, but he is also actually under condemnation, for the Savior said that it were better that a millstone were hanged about his neck and he be cast into the sea than that he should lead astray doctrinally or betray the cause or give offense, destroying the faith of one of ‘these little ones’ who believe in him. And remember that this means not only the small children, it includes even adults who believe and trust in God. …</a:t>
            </a:r>
          </a:p>
          <a:p>
            <a:pPr fontAlgn="base"/>
            <a:r>
              <a:rPr lang="en-US" sz="1200" dirty="0"/>
              <a:t>“In our own society, the murderer who kills the body is hunted, imprisoned, and executed, but the character who kills the soul by implanting doubt and shattering faith is permitted not only to go free but also is often retained in high places. The body which is killed will rise again in the resurrection with little damage to its eternal welfare, but he whose faith has been shattered may suffer long ages before complete restoration of spiritual stature can be had, if at all.” (In Conference Report, Apr. 1948, pp. 109–10; see also D&amp;C 52:9.)</a:t>
            </a:r>
          </a:p>
        </p:txBody>
      </p:sp>
      <p:sp>
        <p:nvSpPr>
          <p:cNvPr id="3" name="Rectangle 2"/>
          <p:cNvSpPr/>
          <p:nvPr/>
        </p:nvSpPr>
        <p:spPr>
          <a:xfrm>
            <a:off x="4298623" y="0"/>
            <a:ext cx="2780907" cy="5632311"/>
          </a:xfrm>
          <a:prstGeom prst="rect">
            <a:avLst/>
          </a:prstGeom>
          <a:ln>
            <a:solidFill>
              <a:schemeClr val="tx1"/>
            </a:solidFill>
          </a:ln>
        </p:spPr>
        <p:txBody>
          <a:bodyPr wrap="square">
            <a:spAutoFit/>
          </a:bodyPr>
          <a:lstStyle/>
          <a:p>
            <a:pPr fontAlgn="base"/>
            <a:r>
              <a:rPr lang="en-US" sz="1200" b="1" dirty="0"/>
              <a:t>The role of sisters in missionary work:</a:t>
            </a:r>
          </a:p>
          <a:p>
            <a:pPr fontAlgn="base"/>
            <a:r>
              <a:rPr lang="en-US" sz="1200" dirty="0"/>
              <a:t>President Thomas S. Monson emphasized the Lord’s command that elders preach the gospel. He also explained the role of sisters in missionary work:</a:t>
            </a:r>
          </a:p>
          <a:p>
            <a:pPr fontAlgn="base"/>
            <a:r>
              <a:rPr lang="en-US" sz="1200" dirty="0"/>
              <a:t>“First, to young men of the Aaronic Priesthood and to you young men who are becoming elders: I repeat what prophets have long taught—that every worthy, able young man should prepare to serve a mission. Missionary service is a priesthood duty—an obligation the Lord expects of us who have been given so very much. Young men, I admonish you to prepare for service as a missionary. Keep yourselves clean and pure and worthy to represent the Lord. Maintain your health and strength. Study the scriptures. Where such is available, participate in seminary or institute. Familiarize yourself with the missionary handbook </a:t>
            </a:r>
            <a:r>
              <a:rPr lang="en-US" sz="1200" i="1" dirty="0"/>
              <a:t>Preach My Gospel.</a:t>
            </a:r>
            <a:endParaRPr lang="en-US" sz="1200" dirty="0"/>
          </a:p>
          <a:p>
            <a:pPr fontAlgn="base"/>
            <a:r>
              <a:rPr lang="en-US" sz="1200" dirty="0"/>
              <a:t>“A word to you young sisters: while you do not have the same priesthood responsibility as do the young men to serve as full-time missionaries, you also make a valuable contribution as missionaries, and we welcome your service” (“As We Meet Together Again,” </a:t>
            </a:r>
            <a:r>
              <a:rPr lang="en-US" sz="1200" i="1" dirty="0"/>
              <a:t>Ensign</a:t>
            </a:r>
            <a:r>
              <a:rPr lang="en-US" sz="1200" dirty="0"/>
              <a:t> or </a:t>
            </a:r>
            <a:r>
              <a:rPr lang="en-US" sz="1200" i="1" dirty="0"/>
              <a:t>Liahona,</a:t>
            </a:r>
            <a:r>
              <a:rPr lang="en-US" sz="1200" dirty="0"/>
              <a:t> Nov. 2010, 5–6).</a:t>
            </a:r>
          </a:p>
        </p:txBody>
      </p:sp>
      <p:sp>
        <p:nvSpPr>
          <p:cNvPr id="9" name="Rectangle 8">
            <a:extLst>
              <a:ext uri="{FF2B5EF4-FFF2-40B4-BE49-F238E27FC236}">
                <a16:creationId xmlns:a16="http://schemas.microsoft.com/office/drawing/2014/main" id="{6EFBE8E5-3053-4806-9E67-6CD2C334EA58}"/>
              </a:ext>
            </a:extLst>
          </p:cNvPr>
          <p:cNvSpPr/>
          <p:nvPr/>
        </p:nvSpPr>
        <p:spPr>
          <a:xfrm>
            <a:off x="7079530" y="0"/>
            <a:ext cx="3365369" cy="4524315"/>
          </a:xfrm>
          <a:prstGeom prst="rect">
            <a:avLst/>
          </a:prstGeom>
          <a:ln>
            <a:solidFill>
              <a:schemeClr val="tx1"/>
            </a:solidFill>
          </a:ln>
        </p:spPr>
        <p:txBody>
          <a:bodyPr wrap="square">
            <a:spAutoFit/>
          </a:bodyPr>
          <a:lstStyle/>
          <a:p>
            <a:pPr fontAlgn="base"/>
            <a:r>
              <a:rPr lang="en-US" sz="1200" b="1" dirty="0"/>
              <a:t>Cleave Unto Her… D&amp;C 42:22:</a:t>
            </a:r>
          </a:p>
          <a:p>
            <a:pPr fontAlgn="base"/>
            <a:r>
              <a:rPr lang="en-US" sz="1200" dirty="0"/>
              <a:t>“‘Thou shalt love thy wife with all thy heart, and shalt cleave unto her and none else’ (D&amp;C 42:22). To my knowledge there is only one other thing in all scripture that we are commanded to love with all our hearts, and that is God Himself. Think what that means!</a:t>
            </a:r>
          </a:p>
          <a:p>
            <a:pPr fontAlgn="base"/>
            <a:r>
              <a:rPr lang="en-US" sz="1200" dirty="0"/>
              <a:t>“This kind of love can be shown for your wives in so many ways. First and foremost, nothing except God Himself takes priority over your wife in your life—not work, not recreation, not hobbies. Your wife is your precious, eternal helpmate—your companion.</a:t>
            </a:r>
          </a:p>
          <a:p>
            <a:pPr fontAlgn="base"/>
            <a:r>
              <a:rPr lang="en-US" sz="1200" dirty="0"/>
              <a:t>“What does it mean to love someone with all your heart? It means to love with all your emotional feelings and with all your devotion. Surely when you love your wife with all your heart, you cannot demean her, criticize her, find fault with her, or abuse her by words, sullen behavior, or actions.</a:t>
            </a:r>
          </a:p>
          <a:p>
            <a:pPr fontAlgn="base"/>
            <a:r>
              <a:rPr lang="en-US" sz="1200" dirty="0"/>
              <a:t>“What does it mean to ‘cleave unto her’? It means to stay close to her, to be loyal and faithful to her, to communicate with her, and to express your love for her” President Ezra Taft Benson (“To the Fathers in Israel,” Ensign, Nov. 1987, 50).</a:t>
            </a:r>
          </a:p>
        </p:txBody>
      </p:sp>
    </p:spTree>
    <p:extLst>
      <p:ext uri="{BB962C8B-B14F-4D97-AF65-F5344CB8AC3E}">
        <p14:creationId xmlns:p14="http://schemas.microsoft.com/office/powerpoint/2010/main" val="241743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Laws and Commandments</a:t>
            </a:r>
          </a:p>
        </p:txBody>
      </p:sp>
      <p:pic>
        <p:nvPicPr>
          <p:cNvPr id="3" name="Picture 2">
            <a:extLst>
              <a:ext uri="{FF2B5EF4-FFF2-40B4-BE49-F238E27FC236}">
                <a16:creationId xmlns:a16="http://schemas.microsoft.com/office/drawing/2014/main" id="{2BC944EA-78C4-4636-8109-5914F5DFB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7" y="847480"/>
            <a:ext cx="3286029" cy="1865538"/>
          </a:xfrm>
          <a:prstGeom prst="rect">
            <a:avLst/>
          </a:prstGeom>
        </p:spPr>
      </p:pic>
      <p:pic>
        <p:nvPicPr>
          <p:cNvPr id="8" name="Picture 7">
            <a:extLst>
              <a:ext uri="{FF2B5EF4-FFF2-40B4-BE49-F238E27FC236}">
                <a16:creationId xmlns:a16="http://schemas.microsoft.com/office/drawing/2014/main" id="{05C99D5E-ADC4-4CE6-BF84-38ADB8B7F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141" y="2892879"/>
            <a:ext cx="4340728" cy="1798476"/>
          </a:xfrm>
          <a:prstGeom prst="rect">
            <a:avLst/>
          </a:prstGeom>
        </p:spPr>
      </p:pic>
      <p:pic>
        <p:nvPicPr>
          <p:cNvPr id="10" name="Picture 9">
            <a:extLst>
              <a:ext uri="{FF2B5EF4-FFF2-40B4-BE49-F238E27FC236}">
                <a16:creationId xmlns:a16="http://schemas.microsoft.com/office/drawing/2014/main" id="{056CE966-D0AA-4434-9BCD-92F76C302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12" y="4499589"/>
            <a:ext cx="2213040" cy="2164268"/>
          </a:xfrm>
          <a:prstGeom prst="rect">
            <a:avLst/>
          </a:prstGeom>
        </p:spPr>
      </p:pic>
      <p:pic>
        <p:nvPicPr>
          <p:cNvPr id="12" name="Picture 11">
            <a:extLst>
              <a:ext uri="{FF2B5EF4-FFF2-40B4-BE49-F238E27FC236}">
                <a16:creationId xmlns:a16="http://schemas.microsoft.com/office/drawing/2014/main" id="{7800D78F-9991-4807-92E8-B0441D228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260" y="4383466"/>
            <a:ext cx="2493480" cy="2164268"/>
          </a:xfrm>
          <a:prstGeom prst="rect">
            <a:avLst/>
          </a:prstGeom>
        </p:spPr>
      </p:pic>
      <p:pic>
        <p:nvPicPr>
          <p:cNvPr id="15" name="Picture 14">
            <a:extLst>
              <a:ext uri="{FF2B5EF4-FFF2-40B4-BE49-F238E27FC236}">
                <a16:creationId xmlns:a16="http://schemas.microsoft.com/office/drawing/2014/main" id="{A260E2F8-ADA2-4679-8102-9FD7C0F052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3426" y="1032866"/>
            <a:ext cx="4521200" cy="914400"/>
          </a:xfrm>
          <a:prstGeom prst="rect">
            <a:avLst/>
          </a:prstGeom>
        </p:spPr>
      </p:pic>
      <p:pic>
        <p:nvPicPr>
          <p:cNvPr id="19" name="Picture 18">
            <a:extLst>
              <a:ext uri="{FF2B5EF4-FFF2-40B4-BE49-F238E27FC236}">
                <a16:creationId xmlns:a16="http://schemas.microsoft.com/office/drawing/2014/main" id="{497A5C75-6671-4289-875E-C5306825C1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7398" y="2496231"/>
            <a:ext cx="2889504" cy="1670304"/>
          </a:xfrm>
          <a:prstGeom prst="rect">
            <a:avLst/>
          </a:prstGeom>
        </p:spPr>
      </p:pic>
      <p:pic>
        <p:nvPicPr>
          <p:cNvPr id="21" name="Picture 20">
            <a:extLst>
              <a:ext uri="{FF2B5EF4-FFF2-40B4-BE49-F238E27FC236}">
                <a16:creationId xmlns:a16="http://schemas.microsoft.com/office/drawing/2014/main" id="{AAA05CA6-84D6-4166-B76A-EEA22E3E0A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8282" y="4615712"/>
            <a:ext cx="3657961" cy="1932022"/>
          </a:xfrm>
          <a:prstGeom prst="rect">
            <a:avLst/>
          </a:prstGeom>
        </p:spPr>
      </p:pic>
    </p:spTree>
    <p:extLst>
      <p:ext uri="{BB962C8B-B14F-4D97-AF65-F5344CB8AC3E}">
        <p14:creationId xmlns:p14="http://schemas.microsoft.com/office/powerpoint/2010/main" val="381540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xit" presetSubtype="0" fill="hold"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1" presetClass="exit" presetSubtype="0" fill="hold" nodeType="withEffect">
                                  <p:stCondLst>
                                    <p:cond delay="0"/>
                                  </p:stCondLst>
                                  <p:childTnLst>
                                    <p:set>
                                      <p:cBhvr>
                                        <p:cTn id="37" dur="1" fill="hold">
                                          <p:stCondLst>
                                            <p:cond delay="0"/>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Laws and Commandments</a:t>
            </a:r>
          </a:p>
        </p:txBody>
      </p:sp>
      <p:sp>
        <p:nvSpPr>
          <p:cNvPr id="9" name="Rectangle 8"/>
          <p:cNvSpPr/>
          <p:nvPr/>
        </p:nvSpPr>
        <p:spPr>
          <a:xfrm>
            <a:off x="1752600" y="1066800"/>
            <a:ext cx="4572000" cy="4832092"/>
          </a:xfrm>
          <a:prstGeom prst="rect">
            <a:avLst/>
          </a:prstGeom>
        </p:spPr>
        <p:txBody>
          <a:bodyPr>
            <a:spAutoFit/>
          </a:bodyPr>
          <a:lstStyle/>
          <a:p>
            <a:r>
              <a:rPr lang="en-US" sz="2800" dirty="0">
                <a:solidFill>
                  <a:schemeClr val="bg1"/>
                </a:solidFill>
              </a:rPr>
              <a:t>The word </a:t>
            </a:r>
            <a:r>
              <a:rPr lang="en-US" sz="2800" i="1" dirty="0">
                <a:solidFill>
                  <a:schemeClr val="bg1"/>
                </a:solidFill>
              </a:rPr>
              <a:t>law</a:t>
            </a:r>
            <a:r>
              <a:rPr lang="en-US" sz="2800" dirty="0">
                <a:solidFill>
                  <a:schemeClr val="bg1"/>
                </a:solidFill>
              </a:rPr>
              <a:t> in a gospel sense refers to the statutes, judgments, and principles of salvation revealed by the Lord to man. Christ is the law.</a:t>
            </a:r>
          </a:p>
          <a:p>
            <a:endParaRPr lang="en-US" sz="2800" dirty="0">
              <a:solidFill>
                <a:schemeClr val="bg1"/>
              </a:solidFill>
            </a:endParaRPr>
          </a:p>
          <a:p>
            <a:r>
              <a:rPr lang="en-US" sz="2800" dirty="0">
                <a:solidFill>
                  <a:schemeClr val="bg1"/>
                </a:solidFill>
              </a:rPr>
              <a:t>He gave it and embodies its principles. In this sense, the law of the Lord is a revelation of His character and attributes.</a:t>
            </a:r>
          </a:p>
        </p:txBody>
      </p:sp>
      <p:sp>
        <p:nvSpPr>
          <p:cNvPr id="11" name="Rectangle 10"/>
          <p:cNvSpPr/>
          <p:nvPr/>
        </p:nvSpPr>
        <p:spPr>
          <a:xfrm>
            <a:off x="6858000" y="1752600"/>
            <a:ext cx="3810000" cy="1754326"/>
          </a:xfrm>
          <a:prstGeom prst="rect">
            <a:avLst/>
          </a:prstGeom>
        </p:spPr>
        <p:txBody>
          <a:bodyPr wrap="square">
            <a:spAutoFit/>
          </a:bodyPr>
          <a:lstStyle/>
          <a:p>
            <a:r>
              <a:rPr lang="en-US" i="1" dirty="0">
                <a:solidFill>
                  <a:schemeClr val="bg1"/>
                </a:solidFill>
              </a:rPr>
              <a:t>“Behold, I am the law, and the light. Look unto me, and endure to the end, and ye shall live; for unto him that </a:t>
            </a:r>
            <a:r>
              <a:rPr lang="en-US" i="1" dirty="0" err="1">
                <a:solidFill>
                  <a:schemeClr val="bg1"/>
                </a:solidFill>
              </a:rPr>
              <a:t>endureth</a:t>
            </a:r>
            <a:r>
              <a:rPr lang="en-US" i="1" dirty="0">
                <a:solidFill>
                  <a:schemeClr val="bg1"/>
                </a:solidFill>
              </a:rPr>
              <a:t> to the end will I give eternal life.”</a:t>
            </a:r>
          </a:p>
          <a:p>
            <a:r>
              <a:rPr lang="en-US" i="1" dirty="0">
                <a:solidFill>
                  <a:schemeClr val="bg1"/>
                </a:solidFill>
              </a:rPr>
              <a:t>3 Nephi 15:9</a:t>
            </a:r>
          </a:p>
        </p:txBody>
      </p:sp>
      <p:pic>
        <p:nvPicPr>
          <p:cNvPr id="3" name="Picture 2">
            <a:extLst>
              <a:ext uri="{FF2B5EF4-FFF2-40B4-BE49-F238E27FC236}">
                <a16:creationId xmlns:a16="http://schemas.microsoft.com/office/drawing/2014/main" id="{D84C787D-D24D-43F0-B501-D5A210DCE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3804513"/>
            <a:ext cx="2438400" cy="2755900"/>
          </a:xfrm>
          <a:prstGeom prst="rect">
            <a:avLst/>
          </a:prstGeom>
        </p:spPr>
      </p:pic>
    </p:spTree>
    <p:extLst>
      <p:ext uri="{BB962C8B-B14F-4D97-AF65-F5344CB8AC3E}">
        <p14:creationId xmlns:p14="http://schemas.microsoft.com/office/powerpoint/2010/main" val="70228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Laws to Prepare Zion</a:t>
            </a:r>
          </a:p>
        </p:txBody>
      </p:sp>
      <p:sp>
        <p:nvSpPr>
          <p:cNvPr id="9" name="Rectangle 8"/>
          <p:cNvSpPr/>
          <p:nvPr/>
        </p:nvSpPr>
        <p:spPr>
          <a:xfrm>
            <a:off x="403122" y="1452264"/>
            <a:ext cx="5889523" cy="4431983"/>
          </a:xfrm>
          <a:prstGeom prst="rect">
            <a:avLst/>
          </a:prstGeom>
        </p:spPr>
        <p:txBody>
          <a:bodyPr wrap="square">
            <a:spAutoFit/>
          </a:bodyPr>
          <a:lstStyle/>
          <a:p>
            <a:r>
              <a:rPr lang="en-US" dirty="0">
                <a:solidFill>
                  <a:schemeClr val="bg1"/>
                </a:solidFill>
              </a:rPr>
              <a:t>God has given laws to assist us in our quest to become like the Father and the Son. No one can come to the Father except through obedience to the laws that Christ has given.</a:t>
            </a:r>
          </a:p>
          <a:p>
            <a:endParaRPr lang="en-US" dirty="0">
              <a:solidFill>
                <a:schemeClr val="bg1"/>
              </a:solidFill>
            </a:endParaRPr>
          </a:p>
          <a:p>
            <a:r>
              <a:rPr lang="en-US" dirty="0">
                <a:solidFill>
                  <a:schemeClr val="bg1"/>
                </a:solidFill>
              </a:rPr>
              <a:t>The violation of these laws is what constitutes sin (see 1 John 3:4). </a:t>
            </a:r>
          </a:p>
          <a:p>
            <a:endParaRPr lang="en-US" dirty="0">
              <a:solidFill>
                <a:schemeClr val="bg1"/>
              </a:solidFill>
            </a:endParaRPr>
          </a:p>
          <a:p>
            <a:r>
              <a:rPr lang="en-US" dirty="0">
                <a:solidFill>
                  <a:schemeClr val="bg1"/>
                </a:solidFill>
              </a:rPr>
              <a:t>The Lord in His infinite love and wisdom often gives laws to His children suited to their level of preparation.</a:t>
            </a:r>
          </a:p>
          <a:p>
            <a:endParaRPr lang="en-US" dirty="0">
              <a:solidFill>
                <a:schemeClr val="bg1"/>
              </a:solidFill>
            </a:endParaRPr>
          </a:p>
          <a:p>
            <a:r>
              <a:rPr lang="en-US" dirty="0">
                <a:solidFill>
                  <a:schemeClr val="bg1"/>
                </a:solidFill>
              </a:rPr>
              <a:t>The law of Moses was given to prepare the children of Israel for higher laws. </a:t>
            </a:r>
          </a:p>
          <a:p>
            <a:endParaRPr lang="en-US" dirty="0">
              <a:solidFill>
                <a:schemeClr val="bg1"/>
              </a:solidFill>
            </a:endParaRPr>
          </a:p>
          <a:p>
            <a:r>
              <a:rPr lang="en-US" dirty="0">
                <a:solidFill>
                  <a:schemeClr val="bg1"/>
                </a:solidFill>
              </a:rPr>
              <a:t>The laws given in section 42 were to enable the Saints to purify their lives in preparation for the establishment of Zion. </a:t>
            </a:r>
          </a:p>
          <a:p>
            <a:r>
              <a:rPr lang="en-US" sz="1200" dirty="0">
                <a:solidFill>
                  <a:schemeClr val="bg1"/>
                </a:solidFill>
              </a:rPr>
              <a:t>Student Manual</a:t>
            </a:r>
          </a:p>
        </p:txBody>
      </p:sp>
      <p:pic>
        <p:nvPicPr>
          <p:cNvPr id="3" name="Picture 2">
            <a:extLst>
              <a:ext uri="{FF2B5EF4-FFF2-40B4-BE49-F238E27FC236}">
                <a16:creationId xmlns:a16="http://schemas.microsoft.com/office/drawing/2014/main" id="{E7C048B8-6098-4669-BBA6-8626DD53C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828" y="753264"/>
            <a:ext cx="3091235" cy="2060823"/>
          </a:xfrm>
          <a:prstGeom prst="rect">
            <a:avLst/>
          </a:prstGeom>
        </p:spPr>
      </p:pic>
      <p:pic>
        <p:nvPicPr>
          <p:cNvPr id="7" name="Picture 6">
            <a:extLst>
              <a:ext uri="{FF2B5EF4-FFF2-40B4-BE49-F238E27FC236}">
                <a16:creationId xmlns:a16="http://schemas.microsoft.com/office/drawing/2014/main" id="{0C4D9E88-6398-4268-B35C-66FD09FC2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001" y="2995042"/>
            <a:ext cx="2476846" cy="1838582"/>
          </a:xfrm>
          <a:prstGeom prst="rect">
            <a:avLst/>
          </a:prstGeom>
        </p:spPr>
      </p:pic>
      <p:pic>
        <p:nvPicPr>
          <p:cNvPr id="10" name="Picture 9">
            <a:extLst>
              <a:ext uri="{FF2B5EF4-FFF2-40B4-BE49-F238E27FC236}">
                <a16:creationId xmlns:a16="http://schemas.microsoft.com/office/drawing/2014/main" id="{8222730C-B605-4392-B565-143C1CF5F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2001" y="4974153"/>
            <a:ext cx="2553056" cy="1743318"/>
          </a:xfrm>
          <a:prstGeom prst="rect">
            <a:avLst/>
          </a:prstGeom>
        </p:spPr>
      </p:pic>
    </p:spTree>
    <p:extLst>
      <p:ext uri="{BB962C8B-B14F-4D97-AF65-F5344CB8AC3E}">
        <p14:creationId xmlns:p14="http://schemas.microsoft.com/office/powerpoint/2010/main" val="108493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Commanded to Gather</a:t>
            </a:r>
          </a:p>
        </p:txBody>
      </p:sp>
      <p:grpSp>
        <p:nvGrpSpPr>
          <p:cNvPr id="21" name="Group 20"/>
          <p:cNvGrpSpPr/>
          <p:nvPr/>
        </p:nvGrpSpPr>
        <p:grpSpPr>
          <a:xfrm>
            <a:off x="5266766" y="2949389"/>
            <a:ext cx="2105025" cy="1317812"/>
            <a:chOff x="2984456" y="2178160"/>
            <a:chExt cx="2971800" cy="1860440"/>
          </a:xfrm>
        </p:grpSpPr>
        <p:sp>
          <p:nvSpPr>
            <p:cNvPr id="20" name="Oval 19"/>
            <p:cNvSpPr/>
            <p:nvPr/>
          </p:nvSpPr>
          <p:spPr>
            <a:xfrm>
              <a:off x="3581400" y="2209800"/>
              <a:ext cx="1752600" cy="1828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84456" y="2178160"/>
              <a:ext cx="2971800" cy="1694582"/>
            </a:xfrm>
            <a:prstGeom prst="rect">
              <a:avLst/>
            </a:prstGeom>
          </p:spPr>
          <p:txBody>
            <a:bodyPr wrap="square">
              <a:spAutoFit/>
            </a:bodyPr>
            <a:lstStyle/>
            <a:p>
              <a:pPr algn="ctr"/>
              <a:r>
                <a:rPr lang="en-US" sz="3600" dirty="0">
                  <a:solidFill>
                    <a:schemeClr val="bg1"/>
                  </a:solidFill>
                </a:rPr>
                <a:t>Go</a:t>
              </a:r>
            </a:p>
            <a:p>
              <a:pPr algn="ctr"/>
              <a:r>
                <a:rPr lang="en-US" sz="3600" dirty="0">
                  <a:solidFill>
                    <a:schemeClr val="bg1"/>
                  </a:solidFill>
                </a:rPr>
                <a:t>Forth</a:t>
              </a:r>
            </a:p>
          </p:txBody>
        </p:sp>
      </p:grpSp>
      <p:grpSp>
        <p:nvGrpSpPr>
          <p:cNvPr id="22" name="Group 21"/>
          <p:cNvGrpSpPr/>
          <p:nvPr/>
        </p:nvGrpSpPr>
        <p:grpSpPr>
          <a:xfrm>
            <a:off x="2743200" y="1066800"/>
            <a:ext cx="2971800" cy="914400"/>
            <a:chOff x="838200" y="1371600"/>
            <a:chExt cx="2971800" cy="914400"/>
          </a:xfrm>
        </p:grpSpPr>
        <p:sp>
          <p:nvSpPr>
            <p:cNvPr id="14" name="Plaque 13"/>
            <p:cNvSpPr/>
            <p:nvPr/>
          </p:nvSpPr>
          <p:spPr>
            <a:xfrm>
              <a:off x="1524000" y="1371600"/>
              <a:ext cx="1447800" cy="914400"/>
            </a:xfrm>
            <a:prstGeom prst="plaqu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1676400"/>
              <a:ext cx="2971800" cy="369332"/>
            </a:xfrm>
            <a:prstGeom prst="rect">
              <a:avLst/>
            </a:prstGeom>
          </p:spPr>
          <p:txBody>
            <a:bodyPr wrap="square">
              <a:spAutoFit/>
            </a:bodyPr>
            <a:lstStyle/>
            <a:p>
              <a:pPr algn="ctr"/>
              <a:r>
                <a:rPr lang="en-US" dirty="0">
                  <a:solidFill>
                    <a:schemeClr val="bg1"/>
                  </a:solidFill>
                </a:rPr>
                <a:t>In His Name</a:t>
              </a:r>
            </a:p>
          </p:txBody>
        </p:sp>
      </p:grpSp>
      <p:grpSp>
        <p:nvGrpSpPr>
          <p:cNvPr id="23" name="Group 22"/>
          <p:cNvGrpSpPr/>
          <p:nvPr/>
        </p:nvGrpSpPr>
        <p:grpSpPr>
          <a:xfrm>
            <a:off x="6629400" y="1143000"/>
            <a:ext cx="3048000" cy="1066800"/>
            <a:chOff x="4876800" y="1524000"/>
            <a:chExt cx="3048000" cy="1066800"/>
          </a:xfrm>
        </p:grpSpPr>
        <p:sp>
          <p:nvSpPr>
            <p:cNvPr id="15" name="Plaque 14"/>
            <p:cNvSpPr/>
            <p:nvPr/>
          </p:nvSpPr>
          <p:spPr>
            <a:xfrm>
              <a:off x="4876800" y="1524000"/>
              <a:ext cx="3048000" cy="1066800"/>
            </a:xfrm>
            <a:prstGeom prst="plaqu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1676400"/>
              <a:ext cx="2971800" cy="646331"/>
            </a:xfrm>
            <a:prstGeom prst="rect">
              <a:avLst/>
            </a:prstGeom>
          </p:spPr>
          <p:txBody>
            <a:bodyPr wrap="square">
              <a:spAutoFit/>
            </a:bodyPr>
            <a:lstStyle/>
            <a:p>
              <a:pPr algn="ctr"/>
              <a:r>
                <a:rPr lang="en-US" dirty="0">
                  <a:solidFill>
                    <a:schemeClr val="bg1"/>
                  </a:solidFill>
                </a:rPr>
                <a:t>For a little season and with the Power of the Holy Spirit</a:t>
              </a:r>
            </a:p>
          </p:txBody>
        </p:sp>
      </p:grpSp>
      <p:grpSp>
        <p:nvGrpSpPr>
          <p:cNvPr id="24" name="Group 23"/>
          <p:cNvGrpSpPr/>
          <p:nvPr/>
        </p:nvGrpSpPr>
        <p:grpSpPr>
          <a:xfrm>
            <a:off x="7696200" y="3124200"/>
            <a:ext cx="2971800" cy="914400"/>
            <a:chOff x="5638800" y="3124200"/>
            <a:chExt cx="2971800" cy="914400"/>
          </a:xfrm>
        </p:grpSpPr>
        <p:sp>
          <p:nvSpPr>
            <p:cNvPr id="16" name="Plaque 15"/>
            <p:cNvSpPr/>
            <p:nvPr/>
          </p:nvSpPr>
          <p:spPr>
            <a:xfrm>
              <a:off x="6172200" y="3124200"/>
              <a:ext cx="1905000" cy="914400"/>
            </a:xfrm>
            <a:prstGeom prst="plaqu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3352800"/>
              <a:ext cx="2971800" cy="369332"/>
            </a:xfrm>
            <a:prstGeom prst="rect">
              <a:avLst/>
            </a:prstGeom>
          </p:spPr>
          <p:txBody>
            <a:bodyPr wrap="square">
              <a:spAutoFit/>
            </a:bodyPr>
            <a:lstStyle/>
            <a:p>
              <a:pPr algn="ctr"/>
              <a:r>
                <a:rPr lang="en-US" dirty="0">
                  <a:solidFill>
                    <a:schemeClr val="bg1"/>
                  </a:solidFill>
                </a:rPr>
                <a:t>Two by Two</a:t>
              </a:r>
            </a:p>
          </p:txBody>
        </p:sp>
      </p:grpSp>
      <p:sp>
        <p:nvSpPr>
          <p:cNvPr id="10" name="Rectangle 9"/>
          <p:cNvSpPr/>
          <p:nvPr/>
        </p:nvSpPr>
        <p:spPr>
          <a:xfrm>
            <a:off x="1524000" y="6488668"/>
            <a:ext cx="2971800" cy="369332"/>
          </a:xfrm>
          <a:prstGeom prst="rect">
            <a:avLst/>
          </a:prstGeom>
        </p:spPr>
        <p:txBody>
          <a:bodyPr wrap="square">
            <a:spAutoFit/>
          </a:bodyPr>
          <a:lstStyle/>
          <a:p>
            <a:r>
              <a:rPr lang="en-US" dirty="0">
                <a:solidFill>
                  <a:schemeClr val="bg1"/>
                </a:solidFill>
              </a:rPr>
              <a:t>D&amp;C 42:4-9</a:t>
            </a:r>
          </a:p>
        </p:txBody>
      </p:sp>
      <p:grpSp>
        <p:nvGrpSpPr>
          <p:cNvPr id="25" name="Group 24"/>
          <p:cNvGrpSpPr/>
          <p:nvPr/>
        </p:nvGrpSpPr>
        <p:grpSpPr>
          <a:xfrm>
            <a:off x="6781800" y="4953000"/>
            <a:ext cx="2971800" cy="1219200"/>
            <a:chOff x="4953000" y="4572000"/>
            <a:chExt cx="2971800" cy="1219200"/>
          </a:xfrm>
        </p:grpSpPr>
        <p:sp>
          <p:nvSpPr>
            <p:cNvPr id="17" name="Plaque 16"/>
            <p:cNvSpPr/>
            <p:nvPr/>
          </p:nvSpPr>
          <p:spPr>
            <a:xfrm>
              <a:off x="4953000" y="4572000"/>
              <a:ext cx="2971800" cy="1219200"/>
            </a:xfrm>
            <a:prstGeom prst="plaqu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4953000"/>
              <a:ext cx="2971800" cy="646331"/>
            </a:xfrm>
            <a:prstGeom prst="rect">
              <a:avLst/>
            </a:prstGeom>
          </p:spPr>
          <p:txBody>
            <a:bodyPr wrap="square">
              <a:spAutoFit/>
            </a:bodyPr>
            <a:lstStyle/>
            <a:p>
              <a:pPr algn="ctr"/>
              <a:r>
                <a:rPr lang="en-US" dirty="0">
                  <a:solidFill>
                    <a:schemeClr val="bg1"/>
                  </a:solidFill>
                </a:rPr>
                <a:t>Baptizing by water and calling for repentance</a:t>
              </a:r>
            </a:p>
          </p:txBody>
        </p:sp>
      </p:grpSp>
      <p:grpSp>
        <p:nvGrpSpPr>
          <p:cNvPr id="26" name="Group 25"/>
          <p:cNvGrpSpPr/>
          <p:nvPr/>
        </p:nvGrpSpPr>
        <p:grpSpPr>
          <a:xfrm>
            <a:off x="2590800" y="5029200"/>
            <a:ext cx="2971800" cy="1066800"/>
            <a:chOff x="1143000" y="4648200"/>
            <a:chExt cx="2971800" cy="1066800"/>
          </a:xfrm>
        </p:grpSpPr>
        <p:sp>
          <p:nvSpPr>
            <p:cNvPr id="18" name="Plaque 17"/>
            <p:cNvSpPr/>
            <p:nvPr/>
          </p:nvSpPr>
          <p:spPr>
            <a:xfrm>
              <a:off x="1219200" y="4648200"/>
              <a:ext cx="2819400" cy="1066800"/>
            </a:xfrm>
            <a:prstGeom prst="plaqu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43000" y="4953000"/>
              <a:ext cx="2971800" cy="646331"/>
            </a:xfrm>
            <a:prstGeom prst="rect">
              <a:avLst/>
            </a:prstGeom>
          </p:spPr>
          <p:txBody>
            <a:bodyPr wrap="square">
              <a:spAutoFit/>
            </a:bodyPr>
            <a:lstStyle/>
            <a:p>
              <a:pPr algn="ctr"/>
              <a:r>
                <a:rPr lang="en-US" dirty="0">
                  <a:solidFill>
                    <a:schemeClr val="bg1"/>
                  </a:solidFill>
                </a:rPr>
                <a:t>Westward and build up the church where you can</a:t>
              </a:r>
            </a:p>
          </p:txBody>
        </p:sp>
      </p:grpSp>
      <p:grpSp>
        <p:nvGrpSpPr>
          <p:cNvPr id="27" name="Group 26"/>
          <p:cNvGrpSpPr/>
          <p:nvPr/>
        </p:nvGrpSpPr>
        <p:grpSpPr>
          <a:xfrm>
            <a:off x="1579880" y="2956560"/>
            <a:ext cx="3124200" cy="914400"/>
            <a:chOff x="533400" y="2971800"/>
            <a:chExt cx="3124200" cy="914400"/>
          </a:xfrm>
        </p:grpSpPr>
        <p:sp>
          <p:nvSpPr>
            <p:cNvPr id="19" name="Plaque 18"/>
            <p:cNvSpPr/>
            <p:nvPr/>
          </p:nvSpPr>
          <p:spPr>
            <a:xfrm>
              <a:off x="533400" y="2971800"/>
              <a:ext cx="3124200" cy="914400"/>
            </a:xfrm>
            <a:prstGeom prst="plaqu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 y="3124200"/>
              <a:ext cx="2971800" cy="646331"/>
            </a:xfrm>
            <a:prstGeom prst="rect">
              <a:avLst/>
            </a:prstGeom>
          </p:spPr>
          <p:txBody>
            <a:bodyPr wrap="square">
              <a:spAutoFit/>
            </a:bodyPr>
            <a:lstStyle/>
            <a:p>
              <a:pPr algn="ctr"/>
              <a:r>
                <a:rPr lang="en-US" dirty="0">
                  <a:solidFill>
                    <a:schemeClr val="bg1"/>
                  </a:solidFill>
                </a:rPr>
                <a:t>Where a New Jerusalem shall be revealed</a:t>
              </a:r>
            </a:p>
          </p:txBody>
        </p:sp>
      </p:grpSp>
      <p:sp>
        <p:nvSpPr>
          <p:cNvPr id="28" name="Up Arrow 27"/>
          <p:cNvSpPr/>
          <p:nvPr/>
        </p:nvSpPr>
        <p:spPr>
          <a:xfrm rot="19230244">
            <a:off x="5213961" y="2001302"/>
            <a:ext cx="685800"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rot="2542060">
            <a:off x="6936669" y="2209593"/>
            <a:ext cx="548378" cy="853032"/>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rot="16200000">
            <a:off x="4970063" y="3069649"/>
            <a:ext cx="523360" cy="814115"/>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rot="12984198">
            <a:off x="5355041" y="4138012"/>
            <a:ext cx="685800"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rot="5400000">
            <a:off x="7234766" y="3204635"/>
            <a:ext cx="533400" cy="829733"/>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rot="7811775">
            <a:off x="6920187" y="3958981"/>
            <a:ext cx="685800"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28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0-#ppt_h/2"/>
                                          </p:val>
                                        </p:tav>
                                        <p:tav tm="100000">
                                          <p:val>
                                            <p:strVal val="#ppt_y"/>
                                          </p:val>
                                        </p:tav>
                                      </p:tavLst>
                                    </p:anim>
                                  </p:childTnLst>
                                </p:cTn>
                              </p:par>
                              <p:par>
                                <p:cTn id="39" presetID="2" presetClass="entr" presetSubtype="9"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1+#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Edward Partridge</a:t>
            </a:r>
          </a:p>
        </p:txBody>
      </p:sp>
      <p:sp>
        <p:nvSpPr>
          <p:cNvPr id="5" name="Rectangle 4"/>
          <p:cNvSpPr/>
          <p:nvPr/>
        </p:nvSpPr>
        <p:spPr>
          <a:xfrm>
            <a:off x="1981200" y="2057400"/>
            <a:ext cx="3429000" cy="1938992"/>
          </a:xfrm>
          <a:prstGeom prst="rect">
            <a:avLst/>
          </a:prstGeom>
        </p:spPr>
        <p:txBody>
          <a:bodyPr wrap="square">
            <a:spAutoFit/>
          </a:bodyPr>
          <a:lstStyle/>
          <a:p>
            <a:r>
              <a:rPr lang="en-US" sz="2400" dirty="0">
                <a:solidFill>
                  <a:schemeClr val="bg1"/>
                </a:solidFill>
              </a:rPr>
              <a:t>He was appointed by the Lord  and if he didn’t live up to his covenants his position would be given to another worthy person</a:t>
            </a:r>
          </a:p>
        </p:txBody>
      </p:sp>
      <p:sp>
        <p:nvSpPr>
          <p:cNvPr id="10" name="Rectangle 9"/>
          <p:cNvSpPr/>
          <p:nvPr/>
        </p:nvSpPr>
        <p:spPr>
          <a:xfrm>
            <a:off x="38100" y="6418335"/>
            <a:ext cx="2971800" cy="369332"/>
          </a:xfrm>
          <a:prstGeom prst="rect">
            <a:avLst/>
          </a:prstGeom>
        </p:spPr>
        <p:txBody>
          <a:bodyPr wrap="square">
            <a:spAutoFit/>
          </a:bodyPr>
          <a:lstStyle/>
          <a:p>
            <a:r>
              <a:rPr lang="en-US" dirty="0">
                <a:solidFill>
                  <a:schemeClr val="bg1"/>
                </a:solidFill>
              </a:rPr>
              <a:t>D&amp;C 42:10</a:t>
            </a:r>
          </a:p>
        </p:txBody>
      </p:sp>
      <p:pic>
        <p:nvPicPr>
          <p:cNvPr id="3" name="Picture 2">
            <a:extLst>
              <a:ext uri="{FF2B5EF4-FFF2-40B4-BE49-F238E27FC236}">
                <a16:creationId xmlns:a16="http://schemas.microsoft.com/office/drawing/2014/main" id="{36B2FEEF-955A-4A71-9AC5-2E0C94142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012" y="1059663"/>
            <a:ext cx="4285859" cy="5200339"/>
          </a:xfrm>
          <a:prstGeom prst="rect">
            <a:avLst/>
          </a:prstGeom>
        </p:spPr>
      </p:pic>
    </p:spTree>
    <p:extLst>
      <p:ext uri="{BB962C8B-B14F-4D97-AF65-F5344CB8AC3E}">
        <p14:creationId xmlns:p14="http://schemas.microsoft.com/office/powerpoint/2010/main" val="168726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Situation</a:t>
            </a:r>
          </a:p>
        </p:txBody>
      </p:sp>
      <p:sp>
        <p:nvSpPr>
          <p:cNvPr id="5" name="Rectangle 4"/>
          <p:cNvSpPr/>
          <p:nvPr/>
        </p:nvSpPr>
        <p:spPr>
          <a:xfrm>
            <a:off x="2057400" y="1143000"/>
            <a:ext cx="2971800" cy="923330"/>
          </a:xfrm>
          <a:prstGeom prst="rect">
            <a:avLst/>
          </a:prstGeom>
        </p:spPr>
        <p:txBody>
          <a:bodyPr wrap="square">
            <a:spAutoFit/>
          </a:bodyPr>
          <a:lstStyle/>
          <a:p>
            <a:r>
              <a:rPr lang="en-US" dirty="0">
                <a:solidFill>
                  <a:schemeClr val="bg1"/>
                </a:solidFill>
              </a:rPr>
              <a:t> You are sitting in the chapel waiting for sacrament meeting to begin. </a:t>
            </a:r>
          </a:p>
        </p:txBody>
      </p:sp>
      <p:sp>
        <p:nvSpPr>
          <p:cNvPr id="10" name="Rectangle 9"/>
          <p:cNvSpPr/>
          <p:nvPr/>
        </p:nvSpPr>
        <p:spPr>
          <a:xfrm>
            <a:off x="38100" y="6441919"/>
            <a:ext cx="2971800" cy="369332"/>
          </a:xfrm>
          <a:prstGeom prst="rect">
            <a:avLst/>
          </a:prstGeom>
        </p:spPr>
        <p:txBody>
          <a:bodyPr wrap="square">
            <a:spAutoFit/>
          </a:bodyPr>
          <a:lstStyle/>
          <a:p>
            <a:r>
              <a:rPr lang="en-US" dirty="0">
                <a:solidFill>
                  <a:schemeClr val="bg1"/>
                </a:solidFill>
              </a:rPr>
              <a:t>D&amp;C 42:11</a:t>
            </a:r>
          </a:p>
        </p:txBody>
      </p:sp>
      <p:sp>
        <p:nvSpPr>
          <p:cNvPr id="7" name="Rectangle 6"/>
          <p:cNvSpPr/>
          <p:nvPr/>
        </p:nvSpPr>
        <p:spPr>
          <a:xfrm>
            <a:off x="3810000" y="5257801"/>
            <a:ext cx="4267200" cy="1200329"/>
          </a:xfrm>
          <a:prstGeom prst="rect">
            <a:avLst/>
          </a:prstGeom>
        </p:spPr>
        <p:txBody>
          <a:bodyPr wrap="square">
            <a:spAutoFit/>
          </a:bodyPr>
          <a:lstStyle/>
          <a:p>
            <a:r>
              <a:rPr lang="en-US" dirty="0">
                <a:solidFill>
                  <a:schemeClr val="bg1"/>
                </a:solidFill>
              </a:rPr>
              <a:t>Someone from the congregation gets up and explains that he would like to extend a few callings and teach some new doctrine that has been revealed to him.</a:t>
            </a:r>
          </a:p>
        </p:txBody>
      </p:sp>
      <p:sp>
        <p:nvSpPr>
          <p:cNvPr id="8" name="Rectangle 7"/>
          <p:cNvSpPr/>
          <p:nvPr/>
        </p:nvSpPr>
        <p:spPr>
          <a:xfrm>
            <a:off x="7086600" y="1066800"/>
            <a:ext cx="3581400" cy="923330"/>
          </a:xfrm>
          <a:prstGeom prst="rect">
            <a:avLst/>
          </a:prstGeom>
        </p:spPr>
        <p:txBody>
          <a:bodyPr wrap="square">
            <a:spAutoFit/>
          </a:bodyPr>
          <a:lstStyle/>
          <a:p>
            <a:r>
              <a:rPr lang="en-US" dirty="0">
                <a:solidFill>
                  <a:schemeClr val="bg1"/>
                </a:solidFill>
              </a:rPr>
              <a:t>The members of the bishopric or branch presidency have been delayed and have not yet arrived. </a:t>
            </a:r>
          </a:p>
        </p:txBody>
      </p:sp>
      <p:pic>
        <p:nvPicPr>
          <p:cNvPr id="3" name="Picture 2">
            <a:extLst>
              <a:ext uri="{FF2B5EF4-FFF2-40B4-BE49-F238E27FC236}">
                <a16:creationId xmlns:a16="http://schemas.microsoft.com/office/drawing/2014/main" id="{D31E0CC1-70E3-46FF-92F9-7B80005AE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62" y="2171881"/>
            <a:ext cx="4286250" cy="2857500"/>
          </a:xfrm>
          <a:prstGeom prst="rect">
            <a:avLst/>
          </a:prstGeom>
        </p:spPr>
      </p:pic>
      <p:pic>
        <p:nvPicPr>
          <p:cNvPr id="11" name="Picture 10">
            <a:extLst>
              <a:ext uri="{FF2B5EF4-FFF2-40B4-BE49-F238E27FC236}">
                <a16:creationId xmlns:a16="http://schemas.microsoft.com/office/drawing/2014/main" id="{2CF8AE62-5765-44F3-A8B0-85E33E61F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423" y="2066330"/>
            <a:ext cx="2311400" cy="4495800"/>
          </a:xfrm>
          <a:prstGeom prst="rect">
            <a:avLst/>
          </a:prstGeom>
        </p:spPr>
      </p:pic>
    </p:spTree>
    <p:extLst>
      <p:ext uri="{BB962C8B-B14F-4D97-AF65-F5344CB8AC3E}">
        <p14:creationId xmlns:p14="http://schemas.microsoft.com/office/powerpoint/2010/main" val="281639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1619" y="6457417"/>
            <a:ext cx="2971800" cy="369332"/>
          </a:xfrm>
          <a:prstGeom prst="rect">
            <a:avLst/>
          </a:prstGeom>
        </p:spPr>
        <p:txBody>
          <a:bodyPr wrap="square">
            <a:spAutoFit/>
          </a:bodyPr>
          <a:lstStyle/>
          <a:p>
            <a:r>
              <a:rPr lang="en-US" dirty="0">
                <a:solidFill>
                  <a:schemeClr val="bg1"/>
                </a:solidFill>
              </a:rPr>
              <a:t>D&amp;C 42:11</a:t>
            </a:r>
          </a:p>
        </p:txBody>
      </p:sp>
      <p:sp>
        <p:nvSpPr>
          <p:cNvPr id="7" name="Rectangle 6"/>
          <p:cNvSpPr/>
          <p:nvPr/>
        </p:nvSpPr>
        <p:spPr>
          <a:xfrm>
            <a:off x="5715000" y="914400"/>
            <a:ext cx="4724400" cy="3416320"/>
          </a:xfrm>
          <a:prstGeom prst="rect">
            <a:avLst/>
          </a:prstGeom>
        </p:spPr>
        <p:txBody>
          <a:bodyPr wrap="square">
            <a:spAutoFit/>
          </a:bodyPr>
          <a:lstStyle/>
          <a:p>
            <a:r>
              <a:rPr lang="en-US" sz="2400" dirty="0">
                <a:solidFill>
                  <a:srgbClr val="FFFF00"/>
                </a:solidFill>
              </a:rPr>
              <a:t>How do Church members today learn that a person has received a ward or stake calling and will be set apart or ordained by Church leaders? </a:t>
            </a:r>
          </a:p>
          <a:p>
            <a:endParaRPr lang="en-US" sz="2400" dirty="0">
              <a:solidFill>
                <a:schemeClr val="bg1"/>
              </a:solidFill>
            </a:endParaRPr>
          </a:p>
          <a:p>
            <a:r>
              <a:rPr lang="en-US" sz="2400" dirty="0">
                <a:solidFill>
                  <a:schemeClr val="bg1"/>
                </a:solidFill>
              </a:rPr>
              <a:t>The names of those who are called are presented to the membership of the Church for a sustaining vote. </a:t>
            </a:r>
          </a:p>
        </p:txBody>
      </p:sp>
      <p:sp>
        <p:nvSpPr>
          <p:cNvPr id="8" name="TextBox 7"/>
          <p:cNvSpPr txBox="1"/>
          <p:nvPr/>
        </p:nvSpPr>
        <p:spPr>
          <a:xfrm>
            <a:off x="1524000" y="5486401"/>
            <a:ext cx="9144000" cy="830997"/>
          </a:xfrm>
          <a:prstGeom prst="rect">
            <a:avLst/>
          </a:prstGeom>
          <a:noFill/>
        </p:spPr>
        <p:txBody>
          <a:bodyPr wrap="square" rtlCol="0">
            <a:spAutoFit/>
          </a:bodyPr>
          <a:lstStyle/>
          <a:p>
            <a:pPr algn="ctr"/>
            <a:r>
              <a:rPr lang="en-US" sz="4800" dirty="0">
                <a:solidFill>
                  <a:schemeClr val="bg1"/>
                </a:solidFill>
                <a:latin typeface="Aharoni" pitchFamily="2" charset="-79"/>
                <a:cs typeface="Aharoni" pitchFamily="2" charset="-79"/>
              </a:rPr>
              <a:t>Principle of Common Consent</a:t>
            </a:r>
          </a:p>
        </p:txBody>
      </p:sp>
      <p:grpSp>
        <p:nvGrpSpPr>
          <p:cNvPr id="9" name="Group 8"/>
          <p:cNvGrpSpPr/>
          <p:nvPr/>
        </p:nvGrpSpPr>
        <p:grpSpPr>
          <a:xfrm>
            <a:off x="2133601" y="152401"/>
            <a:ext cx="2828637" cy="5334001"/>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370063" y="2088597"/>
              <a:ext cx="1724297" cy="1944268"/>
            </a:xfrm>
            <a:prstGeom prst="rect">
              <a:avLst/>
            </a:prstGeom>
          </p:spPr>
          <p:txBody>
            <a:bodyPr wrap="square">
              <a:spAutoFit/>
            </a:bodyPr>
            <a:lstStyle/>
            <a:p>
              <a:pPr algn="ctr"/>
              <a:r>
                <a:rPr lang="en-US" sz="1600" b="1" dirty="0"/>
                <a:t>Those who teach and build up the Church must be called of God and ordained or set apart by the authorized leaders of the Church</a:t>
              </a:r>
              <a:endParaRPr lang="en-US" sz="1600" dirty="0">
                <a:solidFill>
                  <a:schemeClr val="bg1"/>
                </a:solidFill>
              </a:endParaRPr>
            </a:p>
          </p:txBody>
        </p:sp>
      </p:grpSp>
    </p:spTree>
    <p:extLst>
      <p:ext uri="{BB962C8B-B14F-4D97-AF65-F5344CB8AC3E}">
        <p14:creationId xmlns:p14="http://schemas.microsoft.com/office/powerpoint/2010/main" val="17584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2593</Words>
  <Application>Microsoft Office PowerPoint</Application>
  <PresentationFormat>Widescreen</PresentationFormat>
  <Paragraphs>187</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Californian FB</vt:lpstr>
      <vt:lpstr>Calibri Light</vt:lpstr>
      <vt:lpstr>Aharoni</vt:lpstr>
      <vt:lpstr>Calibri</vt:lpstr>
      <vt:lpstr>Helam Slab</vt:lpstr>
      <vt:lpstr>Palatino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15</cp:revision>
  <dcterms:created xsi:type="dcterms:W3CDTF">2018-06-12T13:23:03Z</dcterms:created>
  <dcterms:modified xsi:type="dcterms:W3CDTF">2020-07-09T14:47:50Z</dcterms:modified>
</cp:coreProperties>
</file>