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8" r:id="rId3"/>
    <p:sldId id="269" r:id="rId4"/>
    <p:sldId id="276" r:id="rId5"/>
    <p:sldId id="270" r:id="rId6"/>
    <p:sldId id="277" r:id="rId7"/>
    <p:sldId id="260" r:id="rId8"/>
    <p:sldId id="261" r:id="rId9"/>
    <p:sldId id="262" r:id="rId10"/>
    <p:sldId id="263" r:id="rId11"/>
    <p:sldId id="264" r:id="rId12"/>
    <p:sldId id="265" r:id="rId13"/>
    <p:sldId id="273" r:id="rId14"/>
    <p:sldId id="274" r:id="rId15"/>
    <p:sldId id="267" r:id="rId16"/>
    <p:sldId id="266" r:id="rId17"/>
    <p:sldId id="271" r:id="rId18"/>
    <p:sldId id="272" r:id="rId19"/>
    <p:sldId id="275" r:id="rId20"/>
    <p:sldId id="259" r:id="rId21"/>
    <p:sldId id="258" r:id="rId22"/>
  </p:sldIdLst>
  <p:sldSz cx="12192000" cy="6858000"/>
  <p:notesSz cx="6858000" cy="9144000"/>
  <p:embeddedFontLst>
    <p:embeddedFont>
      <p:font typeface="Agency FB" panose="020B0503020202020204" pitchFamily="34" charset="0"/>
      <p:regular r:id="rId23"/>
      <p:bold r:id="rId24"/>
    </p:embeddedFon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4" d="100"/>
          <a:sy n="64" d="100"/>
        </p:scale>
        <p:origin x="56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311A1-3667-4CB0-95EF-F7437545EB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9CD818-6B35-4D2A-AF8E-5FC073974D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6B55AE-86B0-4857-8DD8-4F1399667C04}"/>
              </a:ext>
            </a:extLst>
          </p:cNvPr>
          <p:cNvSpPr>
            <a:spLocks noGrp="1"/>
          </p:cNvSpPr>
          <p:nvPr>
            <p:ph type="dt" sz="half" idx="10"/>
          </p:nvPr>
        </p:nvSpPr>
        <p:spPr/>
        <p:txBody>
          <a:bodyPr/>
          <a:lstStyle/>
          <a:p>
            <a:fld id="{D8379CCB-CB88-4FC3-963A-B81A6DD4B1C3}" type="datetimeFigureOut">
              <a:rPr lang="en-US" smtClean="0"/>
              <a:t>7/9/2020</a:t>
            </a:fld>
            <a:endParaRPr lang="en-US"/>
          </a:p>
        </p:txBody>
      </p:sp>
      <p:sp>
        <p:nvSpPr>
          <p:cNvPr id="5" name="Footer Placeholder 4">
            <a:extLst>
              <a:ext uri="{FF2B5EF4-FFF2-40B4-BE49-F238E27FC236}">
                <a16:creationId xmlns:a16="http://schemas.microsoft.com/office/drawing/2014/main" id="{E98D69FB-C289-4592-8DCD-6282583FF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AF8318-6FC3-420B-BD2D-6FAC73E1E0F1}"/>
              </a:ext>
            </a:extLst>
          </p:cNvPr>
          <p:cNvSpPr>
            <a:spLocks noGrp="1"/>
          </p:cNvSpPr>
          <p:nvPr>
            <p:ph type="sldNum" sz="quarter" idx="12"/>
          </p:nvPr>
        </p:nvSpPr>
        <p:spPr/>
        <p:txBody>
          <a:bodyPr/>
          <a:lstStyle/>
          <a:p>
            <a:fld id="{B9254B4C-E2BB-4273-A890-166469E2457E}" type="slidenum">
              <a:rPr lang="en-US" smtClean="0"/>
              <a:t>‹#›</a:t>
            </a:fld>
            <a:endParaRPr lang="en-US"/>
          </a:p>
        </p:txBody>
      </p:sp>
    </p:spTree>
    <p:extLst>
      <p:ext uri="{BB962C8B-B14F-4D97-AF65-F5344CB8AC3E}">
        <p14:creationId xmlns:p14="http://schemas.microsoft.com/office/powerpoint/2010/main" val="617756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AE5C2-4293-40B1-8344-1F092C2FAF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C55DC6-B914-47BC-AEEE-18919ABF55E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66372C-6282-45A7-A75A-7627B9DEEA69}"/>
              </a:ext>
            </a:extLst>
          </p:cNvPr>
          <p:cNvSpPr>
            <a:spLocks noGrp="1"/>
          </p:cNvSpPr>
          <p:nvPr>
            <p:ph type="dt" sz="half" idx="10"/>
          </p:nvPr>
        </p:nvSpPr>
        <p:spPr/>
        <p:txBody>
          <a:bodyPr/>
          <a:lstStyle/>
          <a:p>
            <a:fld id="{D8379CCB-CB88-4FC3-963A-B81A6DD4B1C3}" type="datetimeFigureOut">
              <a:rPr lang="en-US" smtClean="0"/>
              <a:t>7/9/2020</a:t>
            </a:fld>
            <a:endParaRPr lang="en-US"/>
          </a:p>
        </p:txBody>
      </p:sp>
      <p:sp>
        <p:nvSpPr>
          <p:cNvPr id="5" name="Footer Placeholder 4">
            <a:extLst>
              <a:ext uri="{FF2B5EF4-FFF2-40B4-BE49-F238E27FC236}">
                <a16:creationId xmlns:a16="http://schemas.microsoft.com/office/drawing/2014/main" id="{3061C7F2-3A28-4AC9-827E-024448B1FF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68BBF2-BB7B-492A-9C5C-439909D37DF1}"/>
              </a:ext>
            </a:extLst>
          </p:cNvPr>
          <p:cNvSpPr>
            <a:spLocks noGrp="1"/>
          </p:cNvSpPr>
          <p:nvPr>
            <p:ph type="sldNum" sz="quarter" idx="12"/>
          </p:nvPr>
        </p:nvSpPr>
        <p:spPr/>
        <p:txBody>
          <a:bodyPr/>
          <a:lstStyle/>
          <a:p>
            <a:fld id="{B9254B4C-E2BB-4273-A890-166469E2457E}" type="slidenum">
              <a:rPr lang="en-US" smtClean="0"/>
              <a:t>‹#›</a:t>
            </a:fld>
            <a:endParaRPr lang="en-US"/>
          </a:p>
        </p:txBody>
      </p:sp>
    </p:spTree>
    <p:extLst>
      <p:ext uri="{BB962C8B-B14F-4D97-AF65-F5344CB8AC3E}">
        <p14:creationId xmlns:p14="http://schemas.microsoft.com/office/powerpoint/2010/main" val="3720979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FFA4FF-5D20-46F7-8FAD-39C365653B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3326FF-77D4-456A-B197-CAF9851052E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F214E8-E4E7-4263-A8D0-C03BB1D31ABF}"/>
              </a:ext>
            </a:extLst>
          </p:cNvPr>
          <p:cNvSpPr>
            <a:spLocks noGrp="1"/>
          </p:cNvSpPr>
          <p:nvPr>
            <p:ph type="dt" sz="half" idx="10"/>
          </p:nvPr>
        </p:nvSpPr>
        <p:spPr/>
        <p:txBody>
          <a:bodyPr/>
          <a:lstStyle/>
          <a:p>
            <a:fld id="{D8379CCB-CB88-4FC3-963A-B81A6DD4B1C3}" type="datetimeFigureOut">
              <a:rPr lang="en-US" smtClean="0"/>
              <a:t>7/9/2020</a:t>
            </a:fld>
            <a:endParaRPr lang="en-US"/>
          </a:p>
        </p:txBody>
      </p:sp>
      <p:sp>
        <p:nvSpPr>
          <p:cNvPr id="5" name="Footer Placeholder 4">
            <a:extLst>
              <a:ext uri="{FF2B5EF4-FFF2-40B4-BE49-F238E27FC236}">
                <a16:creationId xmlns:a16="http://schemas.microsoft.com/office/drawing/2014/main" id="{CD641F09-E1E7-4B78-AF7D-F10167F667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065445-A748-45AB-B843-8B07B2029494}"/>
              </a:ext>
            </a:extLst>
          </p:cNvPr>
          <p:cNvSpPr>
            <a:spLocks noGrp="1"/>
          </p:cNvSpPr>
          <p:nvPr>
            <p:ph type="sldNum" sz="quarter" idx="12"/>
          </p:nvPr>
        </p:nvSpPr>
        <p:spPr/>
        <p:txBody>
          <a:bodyPr/>
          <a:lstStyle/>
          <a:p>
            <a:fld id="{B9254B4C-E2BB-4273-A890-166469E2457E}" type="slidenum">
              <a:rPr lang="en-US" smtClean="0"/>
              <a:t>‹#›</a:t>
            </a:fld>
            <a:endParaRPr lang="en-US"/>
          </a:p>
        </p:txBody>
      </p:sp>
    </p:spTree>
    <p:extLst>
      <p:ext uri="{BB962C8B-B14F-4D97-AF65-F5344CB8AC3E}">
        <p14:creationId xmlns:p14="http://schemas.microsoft.com/office/powerpoint/2010/main" val="2988369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0E8C-B2F5-4EBE-A8A0-5DCE9997FB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4C4B31-0740-438A-BF4A-62ACFAA29B1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546869-4E7E-4F72-9AA4-394E759EA28F}"/>
              </a:ext>
            </a:extLst>
          </p:cNvPr>
          <p:cNvSpPr>
            <a:spLocks noGrp="1"/>
          </p:cNvSpPr>
          <p:nvPr>
            <p:ph type="dt" sz="half" idx="10"/>
          </p:nvPr>
        </p:nvSpPr>
        <p:spPr/>
        <p:txBody>
          <a:bodyPr/>
          <a:lstStyle/>
          <a:p>
            <a:fld id="{D8379CCB-CB88-4FC3-963A-B81A6DD4B1C3}" type="datetimeFigureOut">
              <a:rPr lang="en-US" smtClean="0"/>
              <a:t>7/9/2020</a:t>
            </a:fld>
            <a:endParaRPr lang="en-US"/>
          </a:p>
        </p:txBody>
      </p:sp>
      <p:sp>
        <p:nvSpPr>
          <p:cNvPr id="5" name="Footer Placeholder 4">
            <a:extLst>
              <a:ext uri="{FF2B5EF4-FFF2-40B4-BE49-F238E27FC236}">
                <a16:creationId xmlns:a16="http://schemas.microsoft.com/office/drawing/2014/main" id="{8C95613E-C7C5-415A-A898-895A49A686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B680E8-D903-41FB-AB6F-436343A28680}"/>
              </a:ext>
            </a:extLst>
          </p:cNvPr>
          <p:cNvSpPr>
            <a:spLocks noGrp="1"/>
          </p:cNvSpPr>
          <p:nvPr>
            <p:ph type="sldNum" sz="quarter" idx="12"/>
          </p:nvPr>
        </p:nvSpPr>
        <p:spPr/>
        <p:txBody>
          <a:bodyPr/>
          <a:lstStyle/>
          <a:p>
            <a:fld id="{B9254B4C-E2BB-4273-A890-166469E2457E}" type="slidenum">
              <a:rPr lang="en-US" smtClean="0"/>
              <a:t>‹#›</a:t>
            </a:fld>
            <a:endParaRPr lang="en-US"/>
          </a:p>
        </p:txBody>
      </p:sp>
    </p:spTree>
    <p:extLst>
      <p:ext uri="{BB962C8B-B14F-4D97-AF65-F5344CB8AC3E}">
        <p14:creationId xmlns:p14="http://schemas.microsoft.com/office/powerpoint/2010/main" val="2825690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27AD1-DBB7-4936-BE90-97DE9F9984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EE26AA-BFA9-4939-ABEC-0B9C0913D2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F482B98-4F4B-4461-91CC-076D9D175684}"/>
              </a:ext>
            </a:extLst>
          </p:cNvPr>
          <p:cNvSpPr>
            <a:spLocks noGrp="1"/>
          </p:cNvSpPr>
          <p:nvPr>
            <p:ph type="dt" sz="half" idx="10"/>
          </p:nvPr>
        </p:nvSpPr>
        <p:spPr/>
        <p:txBody>
          <a:bodyPr/>
          <a:lstStyle/>
          <a:p>
            <a:fld id="{D8379CCB-CB88-4FC3-963A-B81A6DD4B1C3}" type="datetimeFigureOut">
              <a:rPr lang="en-US" smtClean="0"/>
              <a:t>7/9/2020</a:t>
            </a:fld>
            <a:endParaRPr lang="en-US"/>
          </a:p>
        </p:txBody>
      </p:sp>
      <p:sp>
        <p:nvSpPr>
          <p:cNvPr id="5" name="Footer Placeholder 4">
            <a:extLst>
              <a:ext uri="{FF2B5EF4-FFF2-40B4-BE49-F238E27FC236}">
                <a16:creationId xmlns:a16="http://schemas.microsoft.com/office/drawing/2014/main" id="{9957FF96-0BC8-4CE7-B587-2D560609B6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1E07B3-73A7-471E-9955-3CDB335DAEB2}"/>
              </a:ext>
            </a:extLst>
          </p:cNvPr>
          <p:cNvSpPr>
            <a:spLocks noGrp="1"/>
          </p:cNvSpPr>
          <p:nvPr>
            <p:ph type="sldNum" sz="quarter" idx="12"/>
          </p:nvPr>
        </p:nvSpPr>
        <p:spPr/>
        <p:txBody>
          <a:bodyPr/>
          <a:lstStyle/>
          <a:p>
            <a:fld id="{B9254B4C-E2BB-4273-A890-166469E2457E}" type="slidenum">
              <a:rPr lang="en-US" smtClean="0"/>
              <a:t>‹#›</a:t>
            </a:fld>
            <a:endParaRPr lang="en-US"/>
          </a:p>
        </p:txBody>
      </p:sp>
    </p:spTree>
    <p:extLst>
      <p:ext uri="{BB962C8B-B14F-4D97-AF65-F5344CB8AC3E}">
        <p14:creationId xmlns:p14="http://schemas.microsoft.com/office/powerpoint/2010/main" val="3347503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67643-D841-47F7-9629-1F95CAA9C1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E559D-C03E-476D-85B1-9DA8A42BC2D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F7E38A-D80A-4B81-B83E-BE26B0A187A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AAF6D9-3455-4817-87AF-58D32704ED40}"/>
              </a:ext>
            </a:extLst>
          </p:cNvPr>
          <p:cNvSpPr>
            <a:spLocks noGrp="1"/>
          </p:cNvSpPr>
          <p:nvPr>
            <p:ph type="dt" sz="half" idx="10"/>
          </p:nvPr>
        </p:nvSpPr>
        <p:spPr/>
        <p:txBody>
          <a:bodyPr/>
          <a:lstStyle/>
          <a:p>
            <a:fld id="{D8379CCB-CB88-4FC3-963A-B81A6DD4B1C3}" type="datetimeFigureOut">
              <a:rPr lang="en-US" smtClean="0"/>
              <a:t>7/9/2020</a:t>
            </a:fld>
            <a:endParaRPr lang="en-US"/>
          </a:p>
        </p:txBody>
      </p:sp>
      <p:sp>
        <p:nvSpPr>
          <p:cNvPr id="6" name="Footer Placeholder 5">
            <a:extLst>
              <a:ext uri="{FF2B5EF4-FFF2-40B4-BE49-F238E27FC236}">
                <a16:creationId xmlns:a16="http://schemas.microsoft.com/office/drawing/2014/main" id="{C2C0EA1D-84D0-4B07-9E3A-317D42253D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C0C193-0EA3-4ABE-B95F-AA3763DCD248}"/>
              </a:ext>
            </a:extLst>
          </p:cNvPr>
          <p:cNvSpPr>
            <a:spLocks noGrp="1"/>
          </p:cNvSpPr>
          <p:nvPr>
            <p:ph type="sldNum" sz="quarter" idx="12"/>
          </p:nvPr>
        </p:nvSpPr>
        <p:spPr/>
        <p:txBody>
          <a:bodyPr/>
          <a:lstStyle/>
          <a:p>
            <a:fld id="{B9254B4C-E2BB-4273-A890-166469E2457E}" type="slidenum">
              <a:rPr lang="en-US" smtClean="0"/>
              <a:t>‹#›</a:t>
            </a:fld>
            <a:endParaRPr lang="en-US"/>
          </a:p>
        </p:txBody>
      </p:sp>
    </p:spTree>
    <p:extLst>
      <p:ext uri="{BB962C8B-B14F-4D97-AF65-F5344CB8AC3E}">
        <p14:creationId xmlns:p14="http://schemas.microsoft.com/office/powerpoint/2010/main" val="2029386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E9F7E-91CD-4090-AA68-3803F09108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45024A-693D-4254-AFC9-72D56B44C8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58A7E4E-B0A5-4613-BEB3-D0D61C2E2D5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74EE99-602F-4535-BB77-EF9B01C8C5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FC39D8F-D4B5-4011-8577-E9C848145F7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F7550D-D144-48F3-8419-D393DAF1FE99}"/>
              </a:ext>
            </a:extLst>
          </p:cNvPr>
          <p:cNvSpPr>
            <a:spLocks noGrp="1"/>
          </p:cNvSpPr>
          <p:nvPr>
            <p:ph type="dt" sz="half" idx="10"/>
          </p:nvPr>
        </p:nvSpPr>
        <p:spPr/>
        <p:txBody>
          <a:bodyPr/>
          <a:lstStyle/>
          <a:p>
            <a:fld id="{D8379CCB-CB88-4FC3-963A-B81A6DD4B1C3}" type="datetimeFigureOut">
              <a:rPr lang="en-US" smtClean="0"/>
              <a:t>7/9/2020</a:t>
            </a:fld>
            <a:endParaRPr lang="en-US"/>
          </a:p>
        </p:txBody>
      </p:sp>
      <p:sp>
        <p:nvSpPr>
          <p:cNvPr id="8" name="Footer Placeholder 7">
            <a:extLst>
              <a:ext uri="{FF2B5EF4-FFF2-40B4-BE49-F238E27FC236}">
                <a16:creationId xmlns:a16="http://schemas.microsoft.com/office/drawing/2014/main" id="{77F4286D-1673-4542-A4B6-691EA5747E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1B3F3D-D911-48BC-84C9-DC9A9374CC39}"/>
              </a:ext>
            </a:extLst>
          </p:cNvPr>
          <p:cNvSpPr>
            <a:spLocks noGrp="1"/>
          </p:cNvSpPr>
          <p:nvPr>
            <p:ph type="sldNum" sz="quarter" idx="12"/>
          </p:nvPr>
        </p:nvSpPr>
        <p:spPr/>
        <p:txBody>
          <a:bodyPr/>
          <a:lstStyle/>
          <a:p>
            <a:fld id="{B9254B4C-E2BB-4273-A890-166469E2457E}" type="slidenum">
              <a:rPr lang="en-US" smtClean="0"/>
              <a:t>‹#›</a:t>
            </a:fld>
            <a:endParaRPr lang="en-US"/>
          </a:p>
        </p:txBody>
      </p:sp>
    </p:spTree>
    <p:extLst>
      <p:ext uri="{BB962C8B-B14F-4D97-AF65-F5344CB8AC3E}">
        <p14:creationId xmlns:p14="http://schemas.microsoft.com/office/powerpoint/2010/main" val="301057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C978B-EB51-4DF6-BA95-BAB06CA288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1BFD9D-A8B0-4065-B241-444BB9BCF886}"/>
              </a:ext>
            </a:extLst>
          </p:cNvPr>
          <p:cNvSpPr>
            <a:spLocks noGrp="1"/>
          </p:cNvSpPr>
          <p:nvPr>
            <p:ph type="dt" sz="half" idx="10"/>
          </p:nvPr>
        </p:nvSpPr>
        <p:spPr/>
        <p:txBody>
          <a:bodyPr/>
          <a:lstStyle/>
          <a:p>
            <a:fld id="{D8379CCB-CB88-4FC3-963A-B81A6DD4B1C3}" type="datetimeFigureOut">
              <a:rPr lang="en-US" smtClean="0"/>
              <a:t>7/9/2020</a:t>
            </a:fld>
            <a:endParaRPr lang="en-US"/>
          </a:p>
        </p:txBody>
      </p:sp>
      <p:sp>
        <p:nvSpPr>
          <p:cNvPr id="4" name="Footer Placeholder 3">
            <a:extLst>
              <a:ext uri="{FF2B5EF4-FFF2-40B4-BE49-F238E27FC236}">
                <a16:creationId xmlns:a16="http://schemas.microsoft.com/office/drawing/2014/main" id="{3E3C70E1-65C5-4717-8F5E-6876FA2C73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DEF62C-13FB-4D31-A9F6-0F7CAF69B0E5}"/>
              </a:ext>
            </a:extLst>
          </p:cNvPr>
          <p:cNvSpPr>
            <a:spLocks noGrp="1"/>
          </p:cNvSpPr>
          <p:nvPr>
            <p:ph type="sldNum" sz="quarter" idx="12"/>
          </p:nvPr>
        </p:nvSpPr>
        <p:spPr/>
        <p:txBody>
          <a:bodyPr/>
          <a:lstStyle/>
          <a:p>
            <a:fld id="{B9254B4C-E2BB-4273-A890-166469E2457E}" type="slidenum">
              <a:rPr lang="en-US" smtClean="0"/>
              <a:t>‹#›</a:t>
            </a:fld>
            <a:endParaRPr lang="en-US"/>
          </a:p>
        </p:txBody>
      </p:sp>
    </p:spTree>
    <p:extLst>
      <p:ext uri="{BB962C8B-B14F-4D97-AF65-F5344CB8AC3E}">
        <p14:creationId xmlns:p14="http://schemas.microsoft.com/office/powerpoint/2010/main" val="1719242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587793-CCD1-46FB-9ED0-D5DDD83B717A}"/>
              </a:ext>
            </a:extLst>
          </p:cNvPr>
          <p:cNvSpPr>
            <a:spLocks noGrp="1"/>
          </p:cNvSpPr>
          <p:nvPr>
            <p:ph type="dt" sz="half" idx="10"/>
          </p:nvPr>
        </p:nvSpPr>
        <p:spPr/>
        <p:txBody>
          <a:bodyPr/>
          <a:lstStyle/>
          <a:p>
            <a:fld id="{D8379CCB-CB88-4FC3-963A-B81A6DD4B1C3}" type="datetimeFigureOut">
              <a:rPr lang="en-US" smtClean="0"/>
              <a:t>7/9/2020</a:t>
            </a:fld>
            <a:endParaRPr lang="en-US"/>
          </a:p>
        </p:txBody>
      </p:sp>
      <p:sp>
        <p:nvSpPr>
          <p:cNvPr id="3" name="Footer Placeholder 2">
            <a:extLst>
              <a:ext uri="{FF2B5EF4-FFF2-40B4-BE49-F238E27FC236}">
                <a16:creationId xmlns:a16="http://schemas.microsoft.com/office/drawing/2014/main" id="{89A840B8-0F1A-4E23-A5DE-0A339047ED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8CC752-B3FD-40B1-AF31-796FBA2E4211}"/>
              </a:ext>
            </a:extLst>
          </p:cNvPr>
          <p:cNvSpPr>
            <a:spLocks noGrp="1"/>
          </p:cNvSpPr>
          <p:nvPr>
            <p:ph type="sldNum" sz="quarter" idx="12"/>
          </p:nvPr>
        </p:nvSpPr>
        <p:spPr/>
        <p:txBody>
          <a:bodyPr/>
          <a:lstStyle/>
          <a:p>
            <a:fld id="{B9254B4C-E2BB-4273-A890-166469E2457E}" type="slidenum">
              <a:rPr lang="en-US" smtClean="0"/>
              <a:t>‹#›</a:t>
            </a:fld>
            <a:endParaRPr lang="en-US"/>
          </a:p>
        </p:txBody>
      </p:sp>
    </p:spTree>
    <p:extLst>
      <p:ext uri="{BB962C8B-B14F-4D97-AF65-F5344CB8AC3E}">
        <p14:creationId xmlns:p14="http://schemas.microsoft.com/office/powerpoint/2010/main" val="202167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F3AF4-5CF0-4ECA-9F86-3DC1AEA423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CB589B-4947-469B-9E3A-ACDC550DD9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6AB980-6BFC-46BC-BFF4-61E8293FAC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4CA077-8BA3-4062-89BA-5E7D8208F2D8}"/>
              </a:ext>
            </a:extLst>
          </p:cNvPr>
          <p:cNvSpPr>
            <a:spLocks noGrp="1"/>
          </p:cNvSpPr>
          <p:nvPr>
            <p:ph type="dt" sz="half" idx="10"/>
          </p:nvPr>
        </p:nvSpPr>
        <p:spPr/>
        <p:txBody>
          <a:bodyPr/>
          <a:lstStyle/>
          <a:p>
            <a:fld id="{D8379CCB-CB88-4FC3-963A-B81A6DD4B1C3}" type="datetimeFigureOut">
              <a:rPr lang="en-US" smtClean="0"/>
              <a:t>7/9/2020</a:t>
            </a:fld>
            <a:endParaRPr lang="en-US"/>
          </a:p>
        </p:txBody>
      </p:sp>
      <p:sp>
        <p:nvSpPr>
          <p:cNvPr id="6" name="Footer Placeholder 5">
            <a:extLst>
              <a:ext uri="{FF2B5EF4-FFF2-40B4-BE49-F238E27FC236}">
                <a16:creationId xmlns:a16="http://schemas.microsoft.com/office/drawing/2014/main" id="{1E95C36A-E1F5-4E1F-881F-C96744C086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02FCB5-7C1B-456B-92D0-04D2E0132284}"/>
              </a:ext>
            </a:extLst>
          </p:cNvPr>
          <p:cNvSpPr>
            <a:spLocks noGrp="1"/>
          </p:cNvSpPr>
          <p:nvPr>
            <p:ph type="sldNum" sz="quarter" idx="12"/>
          </p:nvPr>
        </p:nvSpPr>
        <p:spPr/>
        <p:txBody>
          <a:bodyPr/>
          <a:lstStyle/>
          <a:p>
            <a:fld id="{B9254B4C-E2BB-4273-A890-166469E2457E}" type="slidenum">
              <a:rPr lang="en-US" smtClean="0"/>
              <a:t>‹#›</a:t>
            </a:fld>
            <a:endParaRPr lang="en-US"/>
          </a:p>
        </p:txBody>
      </p:sp>
    </p:spTree>
    <p:extLst>
      <p:ext uri="{BB962C8B-B14F-4D97-AF65-F5344CB8AC3E}">
        <p14:creationId xmlns:p14="http://schemas.microsoft.com/office/powerpoint/2010/main" val="1334615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8F42E-6D73-4E8D-8B38-9364CA6F57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4385E7-7CAD-4252-A794-01A7C750E3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182FEC-7313-40C8-AB6C-BEE9DC7552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97F5DF-33C9-4688-A626-46B7A5D4D8DA}"/>
              </a:ext>
            </a:extLst>
          </p:cNvPr>
          <p:cNvSpPr>
            <a:spLocks noGrp="1"/>
          </p:cNvSpPr>
          <p:nvPr>
            <p:ph type="dt" sz="half" idx="10"/>
          </p:nvPr>
        </p:nvSpPr>
        <p:spPr/>
        <p:txBody>
          <a:bodyPr/>
          <a:lstStyle/>
          <a:p>
            <a:fld id="{D8379CCB-CB88-4FC3-963A-B81A6DD4B1C3}" type="datetimeFigureOut">
              <a:rPr lang="en-US" smtClean="0"/>
              <a:t>7/9/2020</a:t>
            </a:fld>
            <a:endParaRPr lang="en-US"/>
          </a:p>
        </p:txBody>
      </p:sp>
      <p:sp>
        <p:nvSpPr>
          <p:cNvPr id="6" name="Footer Placeholder 5">
            <a:extLst>
              <a:ext uri="{FF2B5EF4-FFF2-40B4-BE49-F238E27FC236}">
                <a16:creationId xmlns:a16="http://schemas.microsoft.com/office/drawing/2014/main" id="{0EE2D479-9802-408D-85DA-FD64DAA465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344CF8-5A6D-409D-B5A3-7DA7A47E59BF}"/>
              </a:ext>
            </a:extLst>
          </p:cNvPr>
          <p:cNvSpPr>
            <a:spLocks noGrp="1"/>
          </p:cNvSpPr>
          <p:nvPr>
            <p:ph type="sldNum" sz="quarter" idx="12"/>
          </p:nvPr>
        </p:nvSpPr>
        <p:spPr/>
        <p:txBody>
          <a:bodyPr/>
          <a:lstStyle/>
          <a:p>
            <a:fld id="{B9254B4C-E2BB-4273-A890-166469E2457E}" type="slidenum">
              <a:rPr lang="en-US" smtClean="0"/>
              <a:t>‹#›</a:t>
            </a:fld>
            <a:endParaRPr lang="en-US"/>
          </a:p>
        </p:txBody>
      </p:sp>
    </p:spTree>
    <p:extLst>
      <p:ext uri="{BB962C8B-B14F-4D97-AF65-F5344CB8AC3E}">
        <p14:creationId xmlns:p14="http://schemas.microsoft.com/office/powerpoint/2010/main" val="768156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599888-4141-4D5B-AC2F-A719DE7A96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BD4455-A8D7-4913-89E7-A56953F65D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943B11-F4C7-4425-BCCC-B4E3B2476B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379CCB-CB88-4FC3-963A-B81A6DD4B1C3}" type="datetimeFigureOut">
              <a:rPr lang="en-US" smtClean="0"/>
              <a:t>7/9/2020</a:t>
            </a:fld>
            <a:endParaRPr lang="en-US"/>
          </a:p>
        </p:txBody>
      </p:sp>
      <p:sp>
        <p:nvSpPr>
          <p:cNvPr id="5" name="Footer Placeholder 4">
            <a:extLst>
              <a:ext uri="{FF2B5EF4-FFF2-40B4-BE49-F238E27FC236}">
                <a16:creationId xmlns:a16="http://schemas.microsoft.com/office/drawing/2014/main" id="{8A0C38C3-C616-4FC7-8D79-0977FA30B3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FFEFCC-F9A3-44FA-9BF5-2A6876AA64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254B4C-E2BB-4273-A890-166469E2457E}" type="slidenum">
              <a:rPr lang="en-US" smtClean="0"/>
              <a:t>‹#›</a:t>
            </a:fld>
            <a:endParaRPr lang="en-US"/>
          </a:p>
        </p:txBody>
      </p:sp>
    </p:spTree>
    <p:extLst>
      <p:ext uri="{BB962C8B-B14F-4D97-AF65-F5344CB8AC3E}">
        <p14:creationId xmlns:p14="http://schemas.microsoft.com/office/powerpoint/2010/main" val="314140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D8E2CA4E-DFD1-4B77-818D-A609B3AAAF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93006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9ACFDDE-2CAC-43A4-B0F2-95A1B6483E8B}"/>
              </a:ext>
            </a:extLst>
          </p:cNvPr>
          <p:cNvPicPr>
            <a:picLocks noChangeAspect="1"/>
          </p:cNvPicPr>
          <p:nvPr/>
        </p:nvPicPr>
        <p:blipFill rotWithShape="1">
          <a:blip r:embed="rId2">
            <a:extLst>
              <a:ext uri="{28A0092B-C50C-407E-A947-70E740481C1C}">
                <a14:useLocalDpi xmlns:a14="http://schemas.microsoft.com/office/drawing/2010/main" val="0"/>
              </a:ext>
            </a:extLst>
          </a:blip>
          <a:srcRect l="1258" t="3333" r="1311" b="3333"/>
          <a:stretch/>
        </p:blipFill>
        <p:spPr>
          <a:xfrm>
            <a:off x="-1" y="0"/>
            <a:ext cx="12192001" cy="6858000"/>
          </a:xfrm>
          <a:prstGeom prst="rect">
            <a:avLst/>
          </a:prstGeom>
        </p:spPr>
      </p:pic>
      <p:sp>
        <p:nvSpPr>
          <p:cNvPr id="7" name="TextBox 6"/>
          <p:cNvSpPr txBox="1"/>
          <p:nvPr/>
        </p:nvSpPr>
        <p:spPr>
          <a:xfrm>
            <a:off x="1524000" y="1"/>
            <a:ext cx="8839200" cy="1015663"/>
          </a:xfrm>
          <a:prstGeom prst="rect">
            <a:avLst/>
          </a:prstGeom>
          <a:noFill/>
        </p:spPr>
        <p:txBody>
          <a:bodyPr wrap="square" rtlCol="0">
            <a:spAutoFit/>
          </a:bodyPr>
          <a:lstStyle/>
          <a:p>
            <a:pPr algn="ctr"/>
            <a:r>
              <a:rPr lang="en-US" sz="6000" dirty="0">
                <a:solidFill>
                  <a:schemeClr val="bg1"/>
                </a:solidFill>
                <a:latin typeface="Agency FB" pitchFamily="34" charset="0"/>
              </a:rPr>
              <a:t>Allocating Funds</a:t>
            </a:r>
          </a:p>
        </p:txBody>
      </p:sp>
      <p:sp>
        <p:nvSpPr>
          <p:cNvPr id="8" name="TextBox 7"/>
          <p:cNvSpPr txBox="1"/>
          <p:nvPr/>
        </p:nvSpPr>
        <p:spPr>
          <a:xfrm>
            <a:off x="1905000" y="1600201"/>
            <a:ext cx="4343400" cy="2031325"/>
          </a:xfrm>
          <a:prstGeom prst="rect">
            <a:avLst/>
          </a:prstGeom>
          <a:noFill/>
        </p:spPr>
        <p:txBody>
          <a:bodyPr wrap="square" rtlCol="0">
            <a:spAutoFit/>
          </a:bodyPr>
          <a:lstStyle/>
          <a:p>
            <a:r>
              <a:rPr lang="en-US" i="1" dirty="0">
                <a:solidFill>
                  <a:schemeClr val="bg1"/>
                </a:solidFill>
              </a:rPr>
              <a:t>Wherefore, let my servant Edward Partridge, and those whom he has chosen, in whom I am well pleased, appoint unto this people their portions, every man equal according to his family, according to his circumstances and his wants and needs.”</a:t>
            </a:r>
          </a:p>
          <a:p>
            <a:r>
              <a:rPr lang="en-US" i="1" dirty="0">
                <a:solidFill>
                  <a:schemeClr val="bg1"/>
                </a:solidFill>
              </a:rPr>
              <a:t>D&amp;C 51:3</a:t>
            </a:r>
          </a:p>
        </p:txBody>
      </p:sp>
      <p:grpSp>
        <p:nvGrpSpPr>
          <p:cNvPr id="6" name="Group 5"/>
          <p:cNvGrpSpPr/>
          <p:nvPr/>
        </p:nvGrpSpPr>
        <p:grpSpPr>
          <a:xfrm>
            <a:off x="7315200" y="2057401"/>
            <a:ext cx="1752600" cy="2891791"/>
            <a:chOff x="4648200" y="609600"/>
            <a:chExt cx="1524000" cy="2514600"/>
          </a:xfrm>
        </p:grpSpPr>
        <p:sp>
          <p:nvSpPr>
            <p:cNvPr id="9" name="Trapezoid 8"/>
            <p:cNvSpPr/>
            <p:nvPr/>
          </p:nvSpPr>
          <p:spPr>
            <a:xfrm rot="10800000">
              <a:off x="4648200" y="609600"/>
              <a:ext cx="1524000" cy="2514600"/>
            </a:xfrm>
            <a:prstGeom prst="trapezoid">
              <a:avLst/>
            </a:prstGeom>
            <a:noFill/>
            <a:ln w="635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p:nvSpPr>
          <p:spPr>
            <a:xfrm rot="10800000">
              <a:off x="4952999" y="2332381"/>
              <a:ext cx="914401" cy="791818"/>
            </a:xfrm>
            <a:prstGeom prst="trapezoid">
              <a:avLst>
                <a:gd name="adj" fmla="val 14610"/>
              </a:avLst>
            </a:prstGeom>
            <a:solidFill>
              <a:srgbClr val="ECF2FA"/>
            </a:solidFill>
            <a:ln w="635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2743200" y="5486401"/>
            <a:ext cx="6705600" cy="954107"/>
          </a:xfrm>
          <a:prstGeom prst="rect">
            <a:avLst/>
          </a:prstGeom>
        </p:spPr>
        <p:txBody>
          <a:bodyPr wrap="square">
            <a:spAutoFit/>
          </a:bodyPr>
          <a:lstStyle/>
          <a:p>
            <a:r>
              <a:rPr lang="en-US" sz="2800" dirty="0">
                <a:solidFill>
                  <a:srgbClr val="FFFF00"/>
                </a:solidFill>
              </a:rPr>
              <a:t>The allocation of portions was based on each family’s circumstances, wants, and needs.</a:t>
            </a:r>
          </a:p>
        </p:txBody>
      </p:sp>
      <p:sp>
        <p:nvSpPr>
          <p:cNvPr id="16" name="TextBox 15"/>
          <p:cNvSpPr txBox="1"/>
          <p:nvPr/>
        </p:nvSpPr>
        <p:spPr>
          <a:xfrm>
            <a:off x="129946" y="6369903"/>
            <a:ext cx="1676400" cy="369332"/>
          </a:xfrm>
          <a:prstGeom prst="rect">
            <a:avLst/>
          </a:prstGeom>
          <a:noFill/>
        </p:spPr>
        <p:txBody>
          <a:bodyPr wrap="square" rtlCol="0">
            <a:spAutoFit/>
          </a:bodyPr>
          <a:lstStyle/>
          <a:p>
            <a:r>
              <a:rPr lang="en-US" dirty="0">
                <a:solidFill>
                  <a:schemeClr val="bg1"/>
                </a:solidFill>
              </a:rPr>
              <a:t>D&amp;C 42:30-34</a:t>
            </a:r>
          </a:p>
        </p:txBody>
      </p:sp>
    </p:spTree>
    <p:extLst>
      <p:ext uri="{BB962C8B-B14F-4D97-AF65-F5344CB8AC3E}">
        <p14:creationId xmlns:p14="http://schemas.microsoft.com/office/powerpoint/2010/main" val="46154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D158E9E-911B-4683-817D-FC50659014A3}"/>
              </a:ext>
            </a:extLst>
          </p:cNvPr>
          <p:cNvPicPr>
            <a:picLocks noChangeAspect="1"/>
          </p:cNvPicPr>
          <p:nvPr/>
        </p:nvPicPr>
        <p:blipFill rotWithShape="1">
          <a:blip r:embed="rId2">
            <a:extLst>
              <a:ext uri="{28A0092B-C50C-407E-A947-70E740481C1C}">
                <a14:useLocalDpi xmlns:a14="http://schemas.microsoft.com/office/drawing/2010/main" val="0"/>
              </a:ext>
            </a:extLst>
          </a:blip>
          <a:srcRect l="1258" t="3333" r="1311" b="3333"/>
          <a:stretch/>
        </p:blipFill>
        <p:spPr>
          <a:xfrm>
            <a:off x="-1" y="0"/>
            <a:ext cx="12192001" cy="6858000"/>
          </a:xfrm>
          <a:prstGeom prst="rect">
            <a:avLst/>
          </a:prstGeom>
        </p:spPr>
      </p:pic>
      <p:sp>
        <p:nvSpPr>
          <p:cNvPr id="7" name="TextBox 6"/>
          <p:cNvSpPr txBox="1"/>
          <p:nvPr/>
        </p:nvSpPr>
        <p:spPr>
          <a:xfrm>
            <a:off x="1524000" y="1"/>
            <a:ext cx="8839200" cy="1015663"/>
          </a:xfrm>
          <a:prstGeom prst="rect">
            <a:avLst/>
          </a:prstGeom>
          <a:noFill/>
        </p:spPr>
        <p:txBody>
          <a:bodyPr wrap="square" rtlCol="0">
            <a:spAutoFit/>
          </a:bodyPr>
          <a:lstStyle/>
          <a:p>
            <a:pPr algn="ctr"/>
            <a:r>
              <a:rPr lang="en-US" sz="6000" dirty="0">
                <a:solidFill>
                  <a:schemeClr val="bg1"/>
                </a:solidFill>
                <a:latin typeface="Agency FB" pitchFamily="34" charset="0"/>
              </a:rPr>
              <a:t>Allocating Funds</a:t>
            </a:r>
          </a:p>
        </p:txBody>
      </p:sp>
      <p:sp>
        <p:nvSpPr>
          <p:cNvPr id="8" name="TextBox 7"/>
          <p:cNvSpPr txBox="1"/>
          <p:nvPr/>
        </p:nvSpPr>
        <p:spPr>
          <a:xfrm>
            <a:off x="1905000" y="1600201"/>
            <a:ext cx="4343400" cy="4031873"/>
          </a:xfrm>
          <a:prstGeom prst="rect">
            <a:avLst/>
          </a:prstGeom>
          <a:noFill/>
        </p:spPr>
        <p:txBody>
          <a:bodyPr wrap="square" rtlCol="0">
            <a:spAutoFit/>
          </a:bodyPr>
          <a:lstStyle/>
          <a:p>
            <a:r>
              <a:rPr lang="en-US" sz="3200" dirty="0">
                <a:solidFill>
                  <a:srgbClr val="FFFF00"/>
                </a:solidFill>
              </a:rPr>
              <a:t>What did the Lord require of people who declared their wants and needs to the bishop?</a:t>
            </a:r>
          </a:p>
          <a:p>
            <a:endParaRPr lang="en-US" sz="3200" dirty="0">
              <a:solidFill>
                <a:schemeClr val="bg1"/>
              </a:solidFill>
            </a:endParaRPr>
          </a:p>
          <a:p>
            <a:r>
              <a:rPr lang="en-US" sz="3200" dirty="0">
                <a:solidFill>
                  <a:schemeClr val="bg1"/>
                </a:solidFill>
              </a:rPr>
              <a:t>They were to be just, or, in other words, fair and honest</a:t>
            </a:r>
            <a:endParaRPr lang="en-US" sz="3200" i="1" dirty="0">
              <a:solidFill>
                <a:schemeClr val="bg1"/>
              </a:solidFill>
            </a:endParaRPr>
          </a:p>
        </p:txBody>
      </p:sp>
      <p:sp>
        <p:nvSpPr>
          <p:cNvPr id="11" name="TextBox 10"/>
          <p:cNvSpPr txBox="1"/>
          <p:nvPr/>
        </p:nvSpPr>
        <p:spPr>
          <a:xfrm>
            <a:off x="148053" y="6304003"/>
            <a:ext cx="1676400" cy="369332"/>
          </a:xfrm>
          <a:prstGeom prst="rect">
            <a:avLst/>
          </a:prstGeom>
          <a:noFill/>
        </p:spPr>
        <p:txBody>
          <a:bodyPr wrap="square" rtlCol="0">
            <a:spAutoFit/>
          </a:bodyPr>
          <a:lstStyle/>
          <a:p>
            <a:r>
              <a:rPr lang="en-US" dirty="0">
                <a:solidFill>
                  <a:schemeClr val="bg1"/>
                </a:solidFill>
              </a:rPr>
              <a:t>D&amp;C 42:30-34</a:t>
            </a:r>
          </a:p>
        </p:txBody>
      </p:sp>
      <p:pic>
        <p:nvPicPr>
          <p:cNvPr id="3" name="Picture 2">
            <a:extLst>
              <a:ext uri="{FF2B5EF4-FFF2-40B4-BE49-F238E27FC236}">
                <a16:creationId xmlns:a16="http://schemas.microsoft.com/office/drawing/2014/main" id="{4463A639-FA55-43AA-AD96-308662EFC8CC}"/>
              </a:ext>
            </a:extLst>
          </p:cNvPr>
          <p:cNvPicPr>
            <a:picLocks noChangeAspect="1"/>
          </p:cNvPicPr>
          <p:nvPr/>
        </p:nvPicPr>
        <p:blipFill rotWithShape="1">
          <a:blip r:embed="rId3">
            <a:extLst>
              <a:ext uri="{28A0092B-C50C-407E-A947-70E740481C1C}">
                <a14:useLocalDpi xmlns:a14="http://schemas.microsoft.com/office/drawing/2010/main" val="0"/>
              </a:ext>
            </a:extLst>
          </a:blip>
          <a:srcRect t="2925"/>
          <a:stretch/>
        </p:blipFill>
        <p:spPr>
          <a:xfrm>
            <a:off x="7467600" y="1834669"/>
            <a:ext cx="2819400" cy="3562936"/>
          </a:xfrm>
          <a:prstGeom prst="rect">
            <a:avLst/>
          </a:prstGeom>
        </p:spPr>
      </p:pic>
    </p:spTree>
    <p:extLst>
      <p:ext uri="{BB962C8B-B14F-4D97-AF65-F5344CB8AC3E}">
        <p14:creationId xmlns:p14="http://schemas.microsoft.com/office/powerpoint/2010/main" val="53256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B540A6F-7290-467C-A751-40FCA4534614}"/>
              </a:ext>
            </a:extLst>
          </p:cNvPr>
          <p:cNvPicPr>
            <a:picLocks noChangeAspect="1"/>
          </p:cNvPicPr>
          <p:nvPr/>
        </p:nvPicPr>
        <p:blipFill rotWithShape="1">
          <a:blip r:embed="rId2">
            <a:extLst>
              <a:ext uri="{28A0092B-C50C-407E-A947-70E740481C1C}">
                <a14:useLocalDpi xmlns:a14="http://schemas.microsoft.com/office/drawing/2010/main" val="0"/>
              </a:ext>
            </a:extLst>
          </a:blip>
          <a:srcRect l="1258" t="3333" r="1311" b="3333"/>
          <a:stretch/>
        </p:blipFill>
        <p:spPr>
          <a:xfrm>
            <a:off x="-1" y="0"/>
            <a:ext cx="12192001" cy="6858000"/>
          </a:xfrm>
          <a:prstGeom prst="rect">
            <a:avLst/>
          </a:prstGeom>
        </p:spPr>
      </p:pic>
      <p:sp>
        <p:nvSpPr>
          <p:cNvPr id="4" name="TextBox 3"/>
          <p:cNvSpPr txBox="1"/>
          <p:nvPr/>
        </p:nvSpPr>
        <p:spPr>
          <a:xfrm>
            <a:off x="1524000" y="1"/>
            <a:ext cx="8839200" cy="1015663"/>
          </a:xfrm>
          <a:prstGeom prst="rect">
            <a:avLst/>
          </a:prstGeom>
          <a:noFill/>
        </p:spPr>
        <p:txBody>
          <a:bodyPr wrap="square" rtlCol="0">
            <a:spAutoFit/>
          </a:bodyPr>
          <a:lstStyle/>
          <a:p>
            <a:pPr algn="ctr"/>
            <a:r>
              <a:rPr lang="en-US" sz="6000" dirty="0">
                <a:solidFill>
                  <a:schemeClr val="bg1"/>
                </a:solidFill>
                <a:latin typeface="Agency FB" pitchFamily="34" charset="0"/>
              </a:rPr>
              <a:t>Residue</a:t>
            </a:r>
          </a:p>
        </p:txBody>
      </p:sp>
      <p:sp>
        <p:nvSpPr>
          <p:cNvPr id="2" name="Rectangle 1"/>
          <p:cNvSpPr/>
          <p:nvPr/>
        </p:nvSpPr>
        <p:spPr>
          <a:xfrm>
            <a:off x="1828800" y="1219200"/>
            <a:ext cx="4572000" cy="3539430"/>
          </a:xfrm>
          <a:prstGeom prst="rect">
            <a:avLst/>
          </a:prstGeom>
        </p:spPr>
        <p:txBody>
          <a:bodyPr>
            <a:spAutoFit/>
          </a:bodyPr>
          <a:lstStyle/>
          <a:p>
            <a:r>
              <a:rPr lang="en-US" sz="2800" dirty="0">
                <a:solidFill>
                  <a:srgbClr val="FFFF00"/>
                </a:solidFill>
              </a:rPr>
              <a:t>What did the Lord instruct the Saints to do with the leftover property, or the “residue”? </a:t>
            </a:r>
          </a:p>
          <a:p>
            <a:endParaRPr lang="en-US" sz="2800" dirty="0">
              <a:solidFill>
                <a:srgbClr val="FFFF00"/>
              </a:solidFill>
            </a:endParaRPr>
          </a:p>
          <a:p>
            <a:r>
              <a:rPr lang="en-US" sz="2800" dirty="0">
                <a:solidFill>
                  <a:srgbClr val="FF0000"/>
                </a:solidFill>
              </a:rPr>
              <a:t>They were to use it to help the poor, finance Church buildings, and help members who were in need.</a:t>
            </a:r>
          </a:p>
        </p:txBody>
      </p:sp>
      <p:sp>
        <p:nvSpPr>
          <p:cNvPr id="5" name="Rectangle 4"/>
          <p:cNvSpPr/>
          <p:nvPr/>
        </p:nvSpPr>
        <p:spPr>
          <a:xfrm>
            <a:off x="6096000" y="4876800"/>
            <a:ext cx="4572000" cy="1815882"/>
          </a:xfrm>
          <a:prstGeom prst="rect">
            <a:avLst/>
          </a:prstGeom>
        </p:spPr>
        <p:txBody>
          <a:bodyPr>
            <a:spAutoFit/>
          </a:bodyPr>
          <a:lstStyle/>
          <a:p>
            <a:r>
              <a:rPr lang="en-US" sz="2800" dirty="0">
                <a:solidFill>
                  <a:srgbClr val="FFFF00"/>
                </a:solidFill>
              </a:rPr>
              <a:t>What do you think the pitcher represents in these verses? </a:t>
            </a:r>
          </a:p>
          <a:p>
            <a:endParaRPr lang="en-US" sz="2800" dirty="0">
              <a:solidFill>
                <a:srgbClr val="FFFF00"/>
              </a:solidFill>
            </a:endParaRPr>
          </a:p>
          <a:p>
            <a:r>
              <a:rPr lang="en-US" sz="2800" dirty="0">
                <a:solidFill>
                  <a:srgbClr val="FF0000"/>
                </a:solidFill>
              </a:rPr>
              <a:t>The storehouse</a:t>
            </a:r>
          </a:p>
        </p:txBody>
      </p:sp>
      <p:sp>
        <p:nvSpPr>
          <p:cNvPr id="6" name="TextBox 5"/>
          <p:cNvSpPr txBox="1"/>
          <p:nvPr/>
        </p:nvSpPr>
        <p:spPr>
          <a:xfrm>
            <a:off x="152400" y="6323350"/>
            <a:ext cx="1676400" cy="369332"/>
          </a:xfrm>
          <a:prstGeom prst="rect">
            <a:avLst/>
          </a:prstGeom>
          <a:noFill/>
        </p:spPr>
        <p:txBody>
          <a:bodyPr wrap="square" rtlCol="0">
            <a:spAutoFit/>
          </a:bodyPr>
          <a:lstStyle/>
          <a:p>
            <a:r>
              <a:rPr lang="en-US" dirty="0">
                <a:solidFill>
                  <a:schemeClr val="bg1"/>
                </a:solidFill>
              </a:rPr>
              <a:t>D&amp;C 42:33-34</a:t>
            </a:r>
          </a:p>
        </p:txBody>
      </p:sp>
      <p:pic>
        <p:nvPicPr>
          <p:cNvPr id="9" name="Picture 8">
            <a:extLst>
              <a:ext uri="{FF2B5EF4-FFF2-40B4-BE49-F238E27FC236}">
                <a16:creationId xmlns:a16="http://schemas.microsoft.com/office/drawing/2014/main" id="{87CEB4BE-8CA2-46A2-879A-C2987CD7B2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0516" y="1471754"/>
            <a:ext cx="3416300" cy="2628900"/>
          </a:xfrm>
          <a:prstGeom prst="rect">
            <a:avLst/>
          </a:prstGeom>
        </p:spPr>
      </p:pic>
    </p:spTree>
    <p:extLst>
      <p:ext uri="{BB962C8B-B14F-4D97-AF65-F5344CB8AC3E}">
        <p14:creationId xmlns:p14="http://schemas.microsoft.com/office/powerpoint/2010/main" val="12941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A3E9DAF-F3B0-4812-A1B2-EC8B52AEE424}"/>
              </a:ext>
            </a:extLst>
          </p:cNvPr>
          <p:cNvPicPr>
            <a:picLocks noChangeAspect="1"/>
          </p:cNvPicPr>
          <p:nvPr/>
        </p:nvPicPr>
        <p:blipFill rotWithShape="1">
          <a:blip r:embed="rId2">
            <a:extLst>
              <a:ext uri="{28A0092B-C50C-407E-A947-70E740481C1C}">
                <a14:useLocalDpi xmlns:a14="http://schemas.microsoft.com/office/drawing/2010/main" val="0"/>
              </a:ext>
            </a:extLst>
          </a:blip>
          <a:srcRect l="1258" t="3333" r="1311" b="3333"/>
          <a:stretch/>
        </p:blipFill>
        <p:spPr>
          <a:xfrm>
            <a:off x="-1" y="0"/>
            <a:ext cx="12192001" cy="6858000"/>
          </a:xfrm>
          <a:prstGeom prst="rect">
            <a:avLst/>
          </a:prstGeom>
        </p:spPr>
      </p:pic>
      <p:sp>
        <p:nvSpPr>
          <p:cNvPr id="4" name="TextBox 3"/>
          <p:cNvSpPr txBox="1"/>
          <p:nvPr/>
        </p:nvSpPr>
        <p:spPr>
          <a:xfrm>
            <a:off x="1524000" y="1"/>
            <a:ext cx="8839200" cy="1015663"/>
          </a:xfrm>
          <a:prstGeom prst="rect">
            <a:avLst/>
          </a:prstGeom>
          <a:noFill/>
        </p:spPr>
        <p:txBody>
          <a:bodyPr wrap="square" rtlCol="0">
            <a:spAutoFit/>
          </a:bodyPr>
          <a:lstStyle/>
          <a:p>
            <a:pPr algn="ctr"/>
            <a:r>
              <a:rPr lang="en-US" sz="6000" dirty="0">
                <a:solidFill>
                  <a:schemeClr val="bg1"/>
                </a:solidFill>
                <a:latin typeface="Agency FB" pitchFamily="34" charset="0"/>
              </a:rPr>
              <a:t>Bishop’s Storehouse</a:t>
            </a:r>
          </a:p>
        </p:txBody>
      </p:sp>
      <p:sp>
        <p:nvSpPr>
          <p:cNvPr id="2" name="Rectangle 1"/>
          <p:cNvSpPr/>
          <p:nvPr/>
        </p:nvSpPr>
        <p:spPr>
          <a:xfrm>
            <a:off x="1752600" y="914401"/>
            <a:ext cx="4572000" cy="2031325"/>
          </a:xfrm>
          <a:prstGeom prst="rect">
            <a:avLst/>
          </a:prstGeom>
        </p:spPr>
        <p:txBody>
          <a:bodyPr>
            <a:spAutoFit/>
          </a:bodyPr>
          <a:lstStyle/>
          <a:p>
            <a:pPr fontAlgn="base"/>
            <a:r>
              <a:rPr lang="en-US" dirty="0">
                <a:solidFill>
                  <a:schemeClr val="bg1"/>
                </a:solidFill>
              </a:rPr>
              <a:t>“More than 180 years later, bishops’ storehouses around the world continue to support bishops in the call to ‘be faithful; stand in the office which [the Lord has] appointed unto [them]; succor the weak, lift up the hands which hang down, and strengthen the feeble knees’.</a:t>
            </a:r>
          </a:p>
        </p:txBody>
      </p:sp>
      <p:sp>
        <p:nvSpPr>
          <p:cNvPr id="6" name="TextBox 5"/>
          <p:cNvSpPr txBox="1"/>
          <p:nvPr/>
        </p:nvSpPr>
        <p:spPr>
          <a:xfrm>
            <a:off x="195247" y="6384978"/>
            <a:ext cx="4176486" cy="369332"/>
          </a:xfrm>
          <a:prstGeom prst="rect">
            <a:avLst/>
          </a:prstGeom>
          <a:noFill/>
        </p:spPr>
        <p:txBody>
          <a:bodyPr wrap="square" rtlCol="0">
            <a:spAutoFit/>
          </a:bodyPr>
          <a:lstStyle/>
          <a:p>
            <a:r>
              <a:rPr lang="en-US" dirty="0">
                <a:solidFill>
                  <a:schemeClr val="bg1"/>
                </a:solidFill>
              </a:rPr>
              <a:t>D&amp;C 42:34  Church News</a:t>
            </a:r>
          </a:p>
        </p:txBody>
      </p:sp>
      <p:sp>
        <p:nvSpPr>
          <p:cNvPr id="7" name="Rectangle 6"/>
          <p:cNvSpPr/>
          <p:nvPr/>
        </p:nvSpPr>
        <p:spPr>
          <a:xfrm>
            <a:off x="5715000" y="3200401"/>
            <a:ext cx="4572000" cy="1200329"/>
          </a:xfrm>
          <a:prstGeom prst="rect">
            <a:avLst/>
          </a:prstGeom>
        </p:spPr>
        <p:txBody>
          <a:bodyPr>
            <a:spAutoFit/>
          </a:bodyPr>
          <a:lstStyle/>
          <a:p>
            <a:pPr fontAlgn="base"/>
            <a:r>
              <a:rPr lang="en-US" dirty="0">
                <a:solidFill>
                  <a:schemeClr val="bg1"/>
                </a:solidFill>
              </a:rPr>
              <a:t>“Whether it is a building containing food and other supplies or a set of resources in the ward a bishop can draw from, bishops’ storehouses are being used to care for those in need.</a:t>
            </a:r>
          </a:p>
        </p:txBody>
      </p:sp>
      <p:sp>
        <p:nvSpPr>
          <p:cNvPr id="8" name="Rectangle 7"/>
          <p:cNvSpPr/>
          <p:nvPr/>
        </p:nvSpPr>
        <p:spPr>
          <a:xfrm>
            <a:off x="1752600" y="4572000"/>
            <a:ext cx="4572000" cy="1754326"/>
          </a:xfrm>
          <a:prstGeom prst="rect">
            <a:avLst/>
          </a:prstGeom>
        </p:spPr>
        <p:txBody>
          <a:bodyPr>
            <a:spAutoFit/>
          </a:bodyPr>
          <a:lstStyle/>
          <a:p>
            <a:pPr fontAlgn="base"/>
            <a:endParaRPr lang="en-US" dirty="0">
              <a:solidFill>
                <a:schemeClr val="bg1"/>
              </a:solidFill>
            </a:endParaRPr>
          </a:p>
          <a:p>
            <a:pPr fontAlgn="base"/>
            <a:r>
              <a:rPr lang="en-US" dirty="0">
                <a:solidFill>
                  <a:schemeClr val="bg1"/>
                </a:solidFill>
              </a:rPr>
              <a:t>The Lord’s storehouse is available to every bishop and exists in every ward. Contrary to conventional wisdom, the Lord’s storehouse is not limited to a building or a warehouse filled with commodities awaiting distribution.’</a:t>
            </a:r>
          </a:p>
        </p:txBody>
      </p:sp>
      <p:pic>
        <p:nvPicPr>
          <p:cNvPr id="9" name="Picture 8">
            <a:extLst>
              <a:ext uri="{FF2B5EF4-FFF2-40B4-BE49-F238E27FC236}">
                <a16:creationId xmlns:a16="http://schemas.microsoft.com/office/drawing/2014/main" id="{377EC9E6-DABA-4687-8E4A-21EBA1C3BB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7788" y="923039"/>
            <a:ext cx="2816352" cy="2115312"/>
          </a:xfrm>
          <a:prstGeom prst="rect">
            <a:avLst/>
          </a:prstGeom>
        </p:spPr>
      </p:pic>
      <p:pic>
        <p:nvPicPr>
          <p:cNvPr id="12" name="Picture 11">
            <a:extLst>
              <a:ext uri="{FF2B5EF4-FFF2-40B4-BE49-F238E27FC236}">
                <a16:creationId xmlns:a16="http://schemas.microsoft.com/office/drawing/2014/main" id="{2EF39755-7727-49C2-A7A8-E1FB84363A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0669" y="2767102"/>
            <a:ext cx="2762250" cy="2066925"/>
          </a:xfrm>
          <a:prstGeom prst="rect">
            <a:avLst/>
          </a:prstGeom>
        </p:spPr>
      </p:pic>
      <p:pic>
        <p:nvPicPr>
          <p:cNvPr id="14" name="Picture 13">
            <a:extLst>
              <a:ext uri="{FF2B5EF4-FFF2-40B4-BE49-F238E27FC236}">
                <a16:creationId xmlns:a16="http://schemas.microsoft.com/office/drawing/2014/main" id="{8867F956-C479-4DD9-BAE4-11BEDF6193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5351" y="4375667"/>
            <a:ext cx="3517900" cy="2209800"/>
          </a:xfrm>
          <a:prstGeom prst="rect">
            <a:avLst/>
          </a:prstGeom>
        </p:spPr>
      </p:pic>
    </p:spTree>
    <p:extLst>
      <p:ext uri="{BB962C8B-B14F-4D97-AF65-F5344CB8AC3E}">
        <p14:creationId xmlns:p14="http://schemas.microsoft.com/office/powerpoint/2010/main" val="79182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0" presetClass="exit" presetSubtype="0" fill="hold" grpId="0" nodeType="withEffect">
                                  <p:stCondLst>
                                    <p:cond delay="0"/>
                                  </p:stCondLst>
                                  <p:childTnLst>
                                    <p:animEffect transition="out" filter="fade">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9"/>
                                        </p:tgtEl>
                                      </p:cBhvr>
                                    </p:animEffect>
                                    <p:set>
                                      <p:cBhvr>
                                        <p:cTn id="14" dur="1" fill="hold">
                                          <p:stCondLst>
                                            <p:cond delay="4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xit" presetSubtype="0" fill="hold"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7" grpId="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046991-63E8-4C76-BC40-27036AF11BB0}"/>
              </a:ext>
            </a:extLst>
          </p:cNvPr>
          <p:cNvPicPr>
            <a:picLocks noChangeAspect="1"/>
          </p:cNvPicPr>
          <p:nvPr/>
        </p:nvPicPr>
        <p:blipFill rotWithShape="1">
          <a:blip r:embed="rId2">
            <a:extLst>
              <a:ext uri="{28A0092B-C50C-407E-A947-70E740481C1C}">
                <a14:useLocalDpi xmlns:a14="http://schemas.microsoft.com/office/drawing/2010/main" val="0"/>
              </a:ext>
            </a:extLst>
          </a:blip>
          <a:srcRect l="1258" t="3333" r="1311" b="3333"/>
          <a:stretch/>
        </p:blipFill>
        <p:spPr>
          <a:xfrm>
            <a:off x="-1" y="0"/>
            <a:ext cx="12192001" cy="6858000"/>
          </a:xfrm>
          <a:prstGeom prst="rect">
            <a:avLst/>
          </a:prstGeom>
        </p:spPr>
      </p:pic>
      <p:sp>
        <p:nvSpPr>
          <p:cNvPr id="4" name="TextBox 3"/>
          <p:cNvSpPr txBox="1"/>
          <p:nvPr/>
        </p:nvSpPr>
        <p:spPr>
          <a:xfrm>
            <a:off x="1524000" y="1"/>
            <a:ext cx="8839200" cy="1015663"/>
          </a:xfrm>
          <a:prstGeom prst="rect">
            <a:avLst/>
          </a:prstGeom>
          <a:noFill/>
        </p:spPr>
        <p:txBody>
          <a:bodyPr wrap="square" rtlCol="0">
            <a:spAutoFit/>
          </a:bodyPr>
          <a:lstStyle/>
          <a:p>
            <a:pPr algn="ctr"/>
            <a:r>
              <a:rPr lang="en-US" sz="6000" dirty="0">
                <a:solidFill>
                  <a:schemeClr val="bg1"/>
                </a:solidFill>
                <a:latin typeface="Agency FB" pitchFamily="34" charset="0"/>
              </a:rPr>
              <a:t>Fast Offerings</a:t>
            </a:r>
          </a:p>
        </p:txBody>
      </p:sp>
      <p:sp>
        <p:nvSpPr>
          <p:cNvPr id="6" name="TextBox 5"/>
          <p:cNvSpPr txBox="1"/>
          <p:nvPr/>
        </p:nvSpPr>
        <p:spPr>
          <a:xfrm>
            <a:off x="148053" y="6420265"/>
            <a:ext cx="3414486" cy="369332"/>
          </a:xfrm>
          <a:prstGeom prst="rect">
            <a:avLst/>
          </a:prstGeom>
          <a:noFill/>
        </p:spPr>
        <p:txBody>
          <a:bodyPr wrap="square" rtlCol="0">
            <a:spAutoFit/>
          </a:bodyPr>
          <a:lstStyle/>
          <a:p>
            <a:r>
              <a:rPr lang="en-US" dirty="0">
                <a:solidFill>
                  <a:schemeClr val="bg1"/>
                </a:solidFill>
              </a:rPr>
              <a:t>D&amp;C 42:34 Church News</a:t>
            </a:r>
          </a:p>
        </p:txBody>
      </p:sp>
      <p:sp>
        <p:nvSpPr>
          <p:cNvPr id="7" name="Rectangle 6"/>
          <p:cNvSpPr/>
          <p:nvPr/>
        </p:nvSpPr>
        <p:spPr>
          <a:xfrm>
            <a:off x="1294646" y="1371601"/>
            <a:ext cx="5258554" cy="923330"/>
          </a:xfrm>
          <a:prstGeom prst="rect">
            <a:avLst/>
          </a:prstGeom>
        </p:spPr>
        <p:txBody>
          <a:bodyPr wrap="square">
            <a:spAutoFit/>
          </a:bodyPr>
          <a:lstStyle/>
          <a:p>
            <a:pPr fontAlgn="base"/>
            <a:r>
              <a:rPr lang="en-US" dirty="0">
                <a:solidFill>
                  <a:schemeClr val="bg1"/>
                </a:solidFill>
              </a:rPr>
              <a:t>“Where a brick and mortar storehouse is not available, bishops can purchase needed commodities from local merchants using fast offerings.” </a:t>
            </a:r>
          </a:p>
        </p:txBody>
      </p:sp>
      <p:sp>
        <p:nvSpPr>
          <p:cNvPr id="8" name="Rectangle 7"/>
          <p:cNvSpPr/>
          <p:nvPr/>
        </p:nvSpPr>
        <p:spPr>
          <a:xfrm>
            <a:off x="5410200" y="3886200"/>
            <a:ext cx="4572000" cy="1754326"/>
          </a:xfrm>
          <a:prstGeom prst="rect">
            <a:avLst/>
          </a:prstGeom>
        </p:spPr>
        <p:txBody>
          <a:bodyPr>
            <a:spAutoFit/>
          </a:bodyPr>
          <a:lstStyle/>
          <a:p>
            <a:pPr fontAlgn="base"/>
            <a:r>
              <a:rPr lang="en-US" i="1" dirty="0">
                <a:solidFill>
                  <a:schemeClr val="bg1"/>
                </a:solidFill>
              </a:rPr>
              <a:t>“Bring ye all the tithes into the storehouse, … and prove me now herewith, </a:t>
            </a:r>
            <a:r>
              <a:rPr lang="en-US" i="1" dirty="0" err="1">
                <a:solidFill>
                  <a:schemeClr val="bg1"/>
                </a:solidFill>
              </a:rPr>
              <a:t>saith</a:t>
            </a:r>
            <a:r>
              <a:rPr lang="en-US" i="1" dirty="0">
                <a:solidFill>
                  <a:schemeClr val="bg1"/>
                </a:solidFill>
              </a:rPr>
              <a:t> the Lord of hosts, if I will not open you the windows of heaven, and pour you out a blessing, that there shall not be room enough to receive it.”</a:t>
            </a:r>
          </a:p>
          <a:p>
            <a:pPr fontAlgn="base"/>
            <a:r>
              <a:rPr lang="en-US" i="1" dirty="0">
                <a:solidFill>
                  <a:schemeClr val="bg1"/>
                </a:solidFill>
              </a:rPr>
              <a:t>Malachi 3:10</a:t>
            </a:r>
          </a:p>
        </p:txBody>
      </p:sp>
      <p:pic>
        <p:nvPicPr>
          <p:cNvPr id="5" name="Picture 4">
            <a:extLst>
              <a:ext uri="{FF2B5EF4-FFF2-40B4-BE49-F238E27FC236}">
                <a16:creationId xmlns:a16="http://schemas.microsoft.com/office/drawing/2014/main" id="{6584A563-47B5-497F-AA2D-8415DE2706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1046" y="1296471"/>
            <a:ext cx="2743200" cy="2066925"/>
          </a:xfrm>
          <a:prstGeom prst="rect">
            <a:avLst/>
          </a:prstGeom>
        </p:spPr>
      </p:pic>
      <p:pic>
        <p:nvPicPr>
          <p:cNvPr id="11" name="Picture 10">
            <a:extLst>
              <a:ext uri="{FF2B5EF4-FFF2-40B4-BE49-F238E27FC236}">
                <a16:creationId xmlns:a16="http://schemas.microsoft.com/office/drawing/2014/main" id="{C9061B2A-BF77-44E7-A005-568B6348AB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6604" y="2720822"/>
            <a:ext cx="2456688" cy="3273552"/>
          </a:xfrm>
          <a:prstGeom prst="rect">
            <a:avLst/>
          </a:prstGeom>
        </p:spPr>
      </p:pic>
    </p:spTree>
    <p:extLst>
      <p:ext uri="{BB962C8B-B14F-4D97-AF65-F5344CB8AC3E}">
        <p14:creationId xmlns:p14="http://schemas.microsoft.com/office/powerpoint/2010/main" val="400317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627AC5-A2D8-459E-AF56-560952B54CE9}"/>
              </a:ext>
            </a:extLst>
          </p:cNvPr>
          <p:cNvPicPr>
            <a:picLocks noChangeAspect="1"/>
          </p:cNvPicPr>
          <p:nvPr/>
        </p:nvPicPr>
        <p:blipFill rotWithShape="1">
          <a:blip r:embed="rId2">
            <a:extLst>
              <a:ext uri="{28A0092B-C50C-407E-A947-70E740481C1C}">
                <a14:useLocalDpi xmlns:a14="http://schemas.microsoft.com/office/drawing/2010/main" val="0"/>
              </a:ext>
            </a:extLst>
          </a:blip>
          <a:srcRect l="1258" t="3333" r="1311" b="3333"/>
          <a:stretch/>
        </p:blipFill>
        <p:spPr>
          <a:xfrm>
            <a:off x="-1" y="0"/>
            <a:ext cx="12192001" cy="6858000"/>
          </a:xfrm>
          <a:prstGeom prst="rect">
            <a:avLst/>
          </a:prstGeom>
        </p:spPr>
      </p:pic>
      <p:sp>
        <p:nvSpPr>
          <p:cNvPr id="2" name="Rectangle 1"/>
          <p:cNvSpPr/>
          <p:nvPr/>
        </p:nvSpPr>
        <p:spPr>
          <a:xfrm>
            <a:off x="2133600" y="1143000"/>
            <a:ext cx="3505200" cy="1938992"/>
          </a:xfrm>
          <a:prstGeom prst="rect">
            <a:avLst/>
          </a:prstGeom>
        </p:spPr>
        <p:txBody>
          <a:bodyPr wrap="square">
            <a:spAutoFit/>
          </a:bodyPr>
          <a:lstStyle/>
          <a:p>
            <a:pPr fontAlgn="base"/>
            <a:r>
              <a:rPr lang="en-US" sz="2400" dirty="0">
                <a:solidFill>
                  <a:schemeClr val="bg1"/>
                </a:solidFill>
              </a:rPr>
              <a:t>“The United Order, or law of consecration, does not contemplate that the idler shall eat the bread of the laborer. </a:t>
            </a:r>
          </a:p>
        </p:txBody>
      </p:sp>
      <p:sp>
        <p:nvSpPr>
          <p:cNvPr id="6" name="Rectangle 5"/>
          <p:cNvSpPr/>
          <p:nvPr/>
        </p:nvSpPr>
        <p:spPr>
          <a:xfrm>
            <a:off x="6400800" y="4343400"/>
            <a:ext cx="3581400" cy="2123658"/>
          </a:xfrm>
          <a:prstGeom prst="rect">
            <a:avLst/>
          </a:prstGeom>
        </p:spPr>
        <p:txBody>
          <a:bodyPr wrap="square">
            <a:spAutoFit/>
          </a:bodyPr>
          <a:lstStyle/>
          <a:p>
            <a:pPr fontAlgn="base"/>
            <a:r>
              <a:rPr lang="en-US" sz="2400" dirty="0">
                <a:solidFill>
                  <a:schemeClr val="bg1"/>
                </a:solidFill>
              </a:rPr>
              <a:t>While all shall share in common and none shall possess above another, yet all must give service and labor for the benefit of all” </a:t>
            </a:r>
          </a:p>
          <a:p>
            <a:pPr fontAlgn="base"/>
            <a:r>
              <a:rPr lang="en-US" sz="1200" dirty="0">
                <a:solidFill>
                  <a:schemeClr val="bg1"/>
                </a:solidFill>
              </a:rPr>
              <a:t>President Joseph Fielding Smith</a:t>
            </a:r>
          </a:p>
        </p:txBody>
      </p:sp>
      <p:pic>
        <p:nvPicPr>
          <p:cNvPr id="5" name="Picture 4">
            <a:extLst>
              <a:ext uri="{FF2B5EF4-FFF2-40B4-BE49-F238E27FC236}">
                <a16:creationId xmlns:a16="http://schemas.microsoft.com/office/drawing/2014/main" id="{133B3BF9-257D-4E06-91F9-7B1668A5E4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3121" y="3776009"/>
            <a:ext cx="4067175" cy="2286000"/>
          </a:xfrm>
          <a:prstGeom prst="rect">
            <a:avLst/>
          </a:prstGeom>
        </p:spPr>
      </p:pic>
      <p:pic>
        <p:nvPicPr>
          <p:cNvPr id="9" name="Picture 8">
            <a:extLst>
              <a:ext uri="{FF2B5EF4-FFF2-40B4-BE49-F238E27FC236}">
                <a16:creationId xmlns:a16="http://schemas.microsoft.com/office/drawing/2014/main" id="{18675723-0ED9-48C1-BA01-F0F95D67FF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8338" y="938784"/>
            <a:ext cx="4035552" cy="2694432"/>
          </a:xfrm>
          <a:prstGeom prst="rect">
            <a:avLst/>
          </a:prstGeom>
        </p:spPr>
      </p:pic>
      <p:pic>
        <p:nvPicPr>
          <p:cNvPr id="11" name="Picture 10">
            <a:extLst>
              <a:ext uri="{FF2B5EF4-FFF2-40B4-BE49-F238E27FC236}">
                <a16:creationId xmlns:a16="http://schemas.microsoft.com/office/drawing/2014/main" id="{9506E26E-D013-4CB3-A6BD-FE2F125A93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2704" y="5405229"/>
            <a:ext cx="890587" cy="1153150"/>
          </a:xfrm>
          <a:prstGeom prst="rect">
            <a:avLst/>
          </a:prstGeom>
        </p:spPr>
      </p:pic>
    </p:spTree>
    <p:extLst>
      <p:ext uri="{BB962C8B-B14F-4D97-AF65-F5344CB8AC3E}">
        <p14:creationId xmlns:p14="http://schemas.microsoft.com/office/powerpoint/2010/main" val="249531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6188B4-EA9C-469C-883A-249B87549EAB}"/>
              </a:ext>
            </a:extLst>
          </p:cNvPr>
          <p:cNvPicPr>
            <a:picLocks noChangeAspect="1"/>
          </p:cNvPicPr>
          <p:nvPr/>
        </p:nvPicPr>
        <p:blipFill rotWithShape="1">
          <a:blip r:embed="rId2">
            <a:extLst>
              <a:ext uri="{28A0092B-C50C-407E-A947-70E740481C1C}">
                <a14:useLocalDpi xmlns:a14="http://schemas.microsoft.com/office/drawing/2010/main" val="0"/>
              </a:ext>
            </a:extLst>
          </a:blip>
          <a:srcRect l="1258" t="3333" r="1311" b="3333"/>
          <a:stretch/>
        </p:blipFill>
        <p:spPr>
          <a:xfrm>
            <a:off x="-1" y="0"/>
            <a:ext cx="12192001" cy="6858000"/>
          </a:xfrm>
          <a:prstGeom prst="rect">
            <a:avLst/>
          </a:prstGeom>
        </p:spPr>
      </p:pic>
      <p:sp>
        <p:nvSpPr>
          <p:cNvPr id="4" name="TextBox 3"/>
          <p:cNvSpPr txBox="1"/>
          <p:nvPr/>
        </p:nvSpPr>
        <p:spPr>
          <a:xfrm>
            <a:off x="1524000" y="1"/>
            <a:ext cx="8839200" cy="1015663"/>
          </a:xfrm>
          <a:prstGeom prst="rect">
            <a:avLst/>
          </a:prstGeom>
          <a:noFill/>
        </p:spPr>
        <p:txBody>
          <a:bodyPr wrap="square" rtlCol="0">
            <a:spAutoFit/>
          </a:bodyPr>
          <a:lstStyle/>
          <a:p>
            <a:pPr algn="ctr"/>
            <a:r>
              <a:rPr lang="en-US" sz="6000" dirty="0">
                <a:solidFill>
                  <a:schemeClr val="bg1"/>
                </a:solidFill>
                <a:latin typeface="Agency FB" pitchFamily="34" charset="0"/>
              </a:rPr>
              <a:t>Doing Good To Others</a:t>
            </a:r>
          </a:p>
        </p:txBody>
      </p:sp>
      <p:sp>
        <p:nvSpPr>
          <p:cNvPr id="2" name="Rectangle 1"/>
          <p:cNvSpPr/>
          <p:nvPr/>
        </p:nvSpPr>
        <p:spPr>
          <a:xfrm>
            <a:off x="1981200" y="2819401"/>
            <a:ext cx="4572000" cy="1384995"/>
          </a:xfrm>
          <a:prstGeom prst="rect">
            <a:avLst/>
          </a:prstGeom>
        </p:spPr>
        <p:txBody>
          <a:bodyPr>
            <a:spAutoFit/>
          </a:bodyPr>
          <a:lstStyle/>
          <a:p>
            <a:r>
              <a:rPr lang="en-US" sz="2800" dirty="0">
                <a:solidFill>
                  <a:schemeClr val="bg1"/>
                </a:solidFill>
              </a:rPr>
              <a:t>“For inasmuch as ye do it unto the least of these, ye do it unto me.”</a:t>
            </a:r>
          </a:p>
        </p:txBody>
      </p:sp>
      <p:sp>
        <p:nvSpPr>
          <p:cNvPr id="6" name="TextBox 5"/>
          <p:cNvSpPr txBox="1"/>
          <p:nvPr/>
        </p:nvSpPr>
        <p:spPr>
          <a:xfrm>
            <a:off x="304800" y="6388010"/>
            <a:ext cx="1676400" cy="369332"/>
          </a:xfrm>
          <a:prstGeom prst="rect">
            <a:avLst/>
          </a:prstGeom>
          <a:noFill/>
        </p:spPr>
        <p:txBody>
          <a:bodyPr wrap="square" rtlCol="0">
            <a:spAutoFit/>
          </a:bodyPr>
          <a:lstStyle/>
          <a:p>
            <a:r>
              <a:rPr lang="en-US" dirty="0">
                <a:solidFill>
                  <a:schemeClr val="bg1"/>
                </a:solidFill>
              </a:rPr>
              <a:t>D&amp;C 42:38</a:t>
            </a:r>
          </a:p>
        </p:txBody>
      </p:sp>
      <p:grpSp>
        <p:nvGrpSpPr>
          <p:cNvPr id="9" name="Group 8"/>
          <p:cNvGrpSpPr/>
          <p:nvPr/>
        </p:nvGrpSpPr>
        <p:grpSpPr>
          <a:xfrm>
            <a:off x="6858000" y="1600200"/>
            <a:ext cx="2678544" cy="4419600"/>
            <a:chOff x="5334000" y="1600200"/>
            <a:chExt cx="2678544" cy="4419600"/>
          </a:xfrm>
        </p:grpSpPr>
        <p:sp>
          <p:nvSpPr>
            <p:cNvPr id="8" name="Trapezoid 7"/>
            <p:cNvSpPr/>
            <p:nvPr/>
          </p:nvSpPr>
          <p:spPr>
            <a:xfrm rot="10800000">
              <a:off x="5334000" y="1600200"/>
              <a:ext cx="2678544" cy="4419600"/>
            </a:xfrm>
            <a:prstGeom prst="trapezoid">
              <a:avLst/>
            </a:prstGeom>
            <a:solidFill>
              <a:schemeClr val="accent1">
                <a:lumMod val="20000"/>
                <a:lumOff val="80000"/>
              </a:schemeClr>
            </a:solidFill>
            <a:ln w="635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562600" y="1828800"/>
              <a:ext cx="2286000" cy="2246769"/>
            </a:xfrm>
            <a:prstGeom prst="rect">
              <a:avLst/>
            </a:prstGeom>
          </p:spPr>
          <p:txBody>
            <a:bodyPr wrap="square">
              <a:spAutoFit/>
            </a:bodyPr>
            <a:lstStyle/>
            <a:p>
              <a:pPr algn="ctr"/>
              <a:r>
                <a:rPr lang="en-US" sz="2800" dirty="0"/>
                <a:t>As we do good unto others, we do it unto the Lord</a:t>
              </a:r>
            </a:p>
          </p:txBody>
        </p:sp>
      </p:grpSp>
    </p:spTree>
    <p:extLst>
      <p:ext uri="{BB962C8B-B14F-4D97-AF65-F5344CB8AC3E}">
        <p14:creationId xmlns:p14="http://schemas.microsoft.com/office/powerpoint/2010/main" val="268146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4095B22-7E49-48A5-8CED-6458726AA6C3}"/>
              </a:ext>
            </a:extLst>
          </p:cNvPr>
          <p:cNvPicPr>
            <a:picLocks noChangeAspect="1"/>
          </p:cNvPicPr>
          <p:nvPr/>
        </p:nvPicPr>
        <p:blipFill rotWithShape="1">
          <a:blip r:embed="rId2">
            <a:extLst>
              <a:ext uri="{28A0092B-C50C-407E-A947-70E740481C1C}">
                <a14:useLocalDpi xmlns:a14="http://schemas.microsoft.com/office/drawing/2010/main" val="0"/>
              </a:ext>
            </a:extLst>
          </a:blip>
          <a:srcRect l="1258" t="3333" r="1311" b="3333"/>
          <a:stretch/>
        </p:blipFill>
        <p:spPr>
          <a:xfrm>
            <a:off x="-1" y="0"/>
            <a:ext cx="12192001" cy="6858000"/>
          </a:xfrm>
          <a:prstGeom prst="rect">
            <a:avLst/>
          </a:prstGeom>
        </p:spPr>
      </p:pic>
      <p:sp>
        <p:nvSpPr>
          <p:cNvPr id="4" name="TextBox 3"/>
          <p:cNvSpPr txBox="1"/>
          <p:nvPr/>
        </p:nvSpPr>
        <p:spPr>
          <a:xfrm>
            <a:off x="1524000" y="1"/>
            <a:ext cx="8839200" cy="1015663"/>
          </a:xfrm>
          <a:prstGeom prst="rect">
            <a:avLst/>
          </a:prstGeom>
          <a:noFill/>
        </p:spPr>
        <p:txBody>
          <a:bodyPr wrap="square" rtlCol="0">
            <a:spAutoFit/>
          </a:bodyPr>
          <a:lstStyle/>
          <a:p>
            <a:pPr algn="ctr"/>
            <a:r>
              <a:rPr lang="en-US" sz="6000" dirty="0">
                <a:solidFill>
                  <a:schemeClr val="bg1"/>
                </a:solidFill>
                <a:latin typeface="Agency FB" pitchFamily="34" charset="0"/>
              </a:rPr>
              <a:t>Living Within Our Means</a:t>
            </a:r>
          </a:p>
        </p:txBody>
      </p:sp>
      <p:sp>
        <p:nvSpPr>
          <p:cNvPr id="6" name="TextBox 5"/>
          <p:cNvSpPr txBox="1"/>
          <p:nvPr/>
        </p:nvSpPr>
        <p:spPr>
          <a:xfrm>
            <a:off x="138999" y="6369904"/>
            <a:ext cx="1676400" cy="369332"/>
          </a:xfrm>
          <a:prstGeom prst="rect">
            <a:avLst/>
          </a:prstGeom>
          <a:noFill/>
        </p:spPr>
        <p:txBody>
          <a:bodyPr wrap="square" rtlCol="0">
            <a:spAutoFit/>
          </a:bodyPr>
          <a:lstStyle/>
          <a:p>
            <a:r>
              <a:rPr lang="en-US" dirty="0">
                <a:solidFill>
                  <a:schemeClr val="bg1"/>
                </a:solidFill>
              </a:rPr>
              <a:t>D&amp;C 42:40-41</a:t>
            </a:r>
          </a:p>
        </p:txBody>
      </p:sp>
      <p:sp>
        <p:nvSpPr>
          <p:cNvPr id="9" name="Rectangle 8"/>
          <p:cNvSpPr/>
          <p:nvPr/>
        </p:nvSpPr>
        <p:spPr>
          <a:xfrm>
            <a:off x="5334000" y="4953000"/>
            <a:ext cx="5334000" cy="1107996"/>
          </a:xfrm>
          <a:prstGeom prst="rect">
            <a:avLst/>
          </a:prstGeom>
        </p:spPr>
        <p:txBody>
          <a:bodyPr wrap="square">
            <a:spAutoFit/>
          </a:bodyPr>
          <a:lstStyle/>
          <a:p>
            <a:r>
              <a:rPr lang="en-US" dirty="0">
                <a:solidFill>
                  <a:schemeClr val="bg1"/>
                </a:solidFill>
              </a:rPr>
              <a:t>Let us be more concerned about the adornment of our minds that are eternal, rather than adornment of our persons with things that are of no lasting benefit.” </a:t>
            </a:r>
          </a:p>
          <a:p>
            <a:r>
              <a:rPr lang="en-US" sz="1200" dirty="0">
                <a:solidFill>
                  <a:schemeClr val="bg1"/>
                </a:solidFill>
              </a:rPr>
              <a:t>George Albert Smith </a:t>
            </a:r>
          </a:p>
        </p:txBody>
      </p:sp>
      <p:sp>
        <p:nvSpPr>
          <p:cNvPr id="10" name="Rectangle 9"/>
          <p:cNvSpPr/>
          <p:nvPr/>
        </p:nvSpPr>
        <p:spPr>
          <a:xfrm>
            <a:off x="1905000" y="1295400"/>
            <a:ext cx="4572000" cy="923330"/>
          </a:xfrm>
          <a:prstGeom prst="rect">
            <a:avLst/>
          </a:prstGeom>
        </p:spPr>
        <p:txBody>
          <a:bodyPr>
            <a:spAutoFit/>
          </a:bodyPr>
          <a:lstStyle/>
          <a:p>
            <a:r>
              <a:rPr lang="en-US" dirty="0">
                <a:solidFill>
                  <a:schemeClr val="bg1"/>
                </a:solidFill>
              </a:rPr>
              <a:t>The Lord does not expect us to make our own clothing. However, He does want us to be neat and clean in our appearance.</a:t>
            </a:r>
          </a:p>
        </p:txBody>
      </p:sp>
      <p:pic>
        <p:nvPicPr>
          <p:cNvPr id="5" name="Picture 4">
            <a:extLst>
              <a:ext uri="{FF2B5EF4-FFF2-40B4-BE49-F238E27FC236}">
                <a16:creationId xmlns:a16="http://schemas.microsoft.com/office/drawing/2014/main" id="{AB671ABB-134D-454F-AE57-1AAD978A3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9194" y="2814462"/>
            <a:ext cx="3302000" cy="3302000"/>
          </a:xfrm>
          <a:prstGeom prst="rect">
            <a:avLst/>
          </a:prstGeom>
        </p:spPr>
      </p:pic>
      <p:pic>
        <p:nvPicPr>
          <p:cNvPr id="8" name="Picture 7">
            <a:extLst>
              <a:ext uri="{FF2B5EF4-FFF2-40B4-BE49-F238E27FC236}">
                <a16:creationId xmlns:a16="http://schemas.microsoft.com/office/drawing/2014/main" id="{415846E1-D432-4CF4-B8D7-DF19B67E9C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0388" y="1677972"/>
            <a:ext cx="4078224" cy="2478024"/>
          </a:xfrm>
          <a:prstGeom prst="rect">
            <a:avLst/>
          </a:prstGeom>
        </p:spPr>
      </p:pic>
      <p:pic>
        <p:nvPicPr>
          <p:cNvPr id="13" name="Picture 12">
            <a:extLst>
              <a:ext uri="{FF2B5EF4-FFF2-40B4-BE49-F238E27FC236}">
                <a16:creationId xmlns:a16="http://schemas.microsoft.com/office/drawing/2014/main" id="{513E0C4B-0FC5-4D82-9162-0B9C19EC56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8612" y="4953001"/>
            <a:ext cx="1016000" cy="1270000"/>
          </a:xfrm>
          <a:prstGeom prst="rect">
            <a:avLst/>
          </a:prstGeom>
        </p:spPr>
      </p:pic>
    </p:spTree>
    <p:extLst>
      <p:ext uri="{BB962C8B-B14F-4D97-AF65-F5344CB8AC3E}">
        <p14:creationId xmlns:p14="http://schemas.microsoft.com/office/powerpoint/2010/main" val="398414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63CEECD-45BC-4881-A33E-9F501519EBEA}"/>
              </a:ext>
            </a:extLst>
          </p:cNvPr>
          <p:cNvPicPr>
            <a:picLocks noChangeAspect="1"/>
          </p:cNvPicPr>
          <p:nvPr/>
        </p:nvPicPr>
        <p:blipFill rotWithShape="1">
          <a:blip r:embed="rId2">
            <a:extLst>
              <a:ext uri="{28A0092B-C50C-407E-A947-70E740481C1C}">
                <a14:useLocalDpi xmlns:a14="http://schemas.microsoft.com/office/drawing/2010/main" val="0"/>
              </a:ext>
            </a:extLst>
          </a:blip>
          <a:srcRect l="1258" t="3333" r="1311" b="3333"/>
          <a:stretch/>
        </p:blipFill>
        <p:spPr>
          <a:xfrm>
            <a:off x="-1" y="0"/>
            <a:ext cx="12192001" cy="6858000"/>
          </a:xfrm>
          <a:prstGeom prst="rect">
            <a:avLst/>
          </a:prstGeom>
        </p:spPr>
      </p:pic>
      <p:sp>
        <p:nvSpPr>
          <p:cNvPr id="4" name="TextBox 3"/>
          <p:cNvSpPr txBox="1"/>
          <p:nvPr/>
        </p:nvSpPr>
        <p:spPr>
          <a:xfrm>
            <a:off x="1524000" y="1"/>
            <a:ext cx="8839200" cy="1015663"/>
          </a:xfrm>
          <a:prstGeom prst="rect">
            <a:avLst/>
          </a:prstGeom>
          <a:noFill/>
        </p:spPr>
        <p:txBody>
          <a:bodyPr wrap="square" rtlCol="0">
            <a:spAutoFit/>
          </a:bodyPr>
          <a:lstStyle/>
          <a:p>
            <a:pPr algn="ctr"/>
            <a:r>
              <a:rPr lang="en-US" sz="6000" dirty="0">
                <a:solidFill>
                  <a:schemeClr val="bg1"/>
                </a:solidFill>
                <a:latin typeface="Agency FB" pitchFamily="34" charset="0"/>
              </a:rPr>
              <a:t>Idleness</a:t>
            </a:r>
          </a:p>
        </p:txBody>
      </p:sp>
      <p:sp>
        <p:nvSpPr>
          <p:cNvPr id="6" name="TextBox 5"/>
          <p:cNvSpPr txBox="1"/>
          <p:nvPr/>
        </p:nvSpPr>
        <p:spPr>
          <a:xfrm>
            <a:off x="228600" y="6292572"/>
            <a:ext cx="1676400" cy="369332"/>
          </a:xfrm>
          <a:prstGeom prst="rect">
            <a:avLst/>
          </a:prstGeom>
          <a:noFill/>
        </p:spPr>
        <p:txBody>
          <a:bodyPr wrap="square" rtlCol="0">
            <a:spAutoFit/>
          </a:bodyPr>
          <a:lstStyle/>
          <a:p>
            <a:r>
              <a:rPr lang="en-US" dirty="0">
                <a:solidFill>
                  <a:schemeClr val="bg1"/>
                </a:solidFill>
              </a:rPr>
              <a:t>D&amp;C 42:42</a:t>
            </a:r>
          </a:p>
        </p:txBody>
      </p:sp>
      <p:sp>
        <p:nvSpPr>
          <p:cNvPr id="9" name="Rectangle 8"/>
          <p:cNvSpPr/>
          <p:nvPr/>
        </p:nvSpPr>
        <p:spPr>
          <a:xfrm>
            <a:off x="4800600" y="2590800"/>
            <a:ext cx="3429000" cy="923330"/>
          </a:xfrm>
          <a:prstGeom prst="rect">
            <a:avLst/>
          </a:prstGeom>
        </p:spPr>
        <p:txBody>
          <a:bodyPr wrap="square">
            <a:spAutoFit/>
          </a:bodyPr>
          <a:lstStyle/>
          <a:p>
            <a:r>
              <a:rPr lang="en-US" dirty="0">
                <a:solidFill>
                  <a:schemeClr val="bg1"/>
                </a:solidFill>
              </a:rPr>
              <a:t>“People say nothing is impossible, but I do nothing every day.” </a:t>
            </a:r>
            <a:br>
              <a:rPr lang="en-US" dirty="0">
                <a:solidFill>
                  <a:schemeClr val="bg1"/>
                </a:solidFill>
              </a:rPr>
            </a:br>
            <a:r>
              <a:rPr lang="en-US" dirty="0">
                <a:solidFill>
                  <a:schemeClr val="bg1"/>
                </a:solidFill>
              </a:rPr>
              <a:t>― A.A. Milne, </a:t>
            </a:r>
            <a:r>
              <a:rPr lang="en-US" i="1" dirty="0">
                <a:solidFill>
                  <a:schemeClr val="bg1"/>
                </a:solidFill>
              </a:rPr>
              <a:t>Winnie-the-Pooh</a:t>
            </a:r>
            <a:endParaRPr lang="en-US" dirty="0">
              <a:solidFill>
                <a:schemeClr val="bg1"/>
              </a:solidFill>
            </a:endParaRPr>
          </a:p>
        </p:txBody>
      </p:sp>
      <p:sp>
        <p:nvSpPr>
          <p:cNvPr id="10" name="Rectangle 9"/>
          <p:cNvSpPr/>
          <p:nvPr/>
        </p:nvSpPr>
        <p:spPr>
          <a:xfrm>
            <a:off x="1905000" y="1295401"/>
            <a:ext cx="4572000" cy="646331"/>
          </a:xfrm>
          <a:prstGeom prst="rect">
            <a:avLst/>
          </a:prstGeom>
        </p:spPr>
        <p:txBody>
          <a:bodyPr>
            <a:spAutoFit/>
          </a:bodyPr>
          <a:lstStyle/>
          <a:p>
            <a:r>
              <a:rPr lang="en-US" dirty="0">
                <a:solidFill>
                  <a:schemeClr val="bg1"/>
                </a:solidFill>
              </a:rPr>
              <a:t>Lazy-- a term which generally refers to a lack of motion and/or energy.</a:t>
            </a:r>
          </a:p>
        </p:txBody>
      </p:sp>
      <p:sp>
        <p:nvSpPr>
          <p:cNvPr id="7" name="Rectangle 6"/>
          <p:cNvSpPr/>
          <p:nvPr/>
        </p:nvSpPr>
        <p:spPr>
          <a:xfrm>
            <a:off x="4648200" y="4876800"/>
            <a:ext cx="4572000" cy="1415772"/>
          </a:xfrm>
          <a:prstGeom prst="rect">
            <a:avLst/>
          </a:prstGeom>
        </p:spPr>
        <p:txBody>
          <a:bodyPr>
            <a:spAutoFit/>
          </a:bodyPr>
          <a:lstStyle/>
          <a:p>
            <a:pPr algn="ctr"/>
            <a:r>
              <a:rPr lang="en-US" sz="3200" dirty="0">
                <a:solidFill>
                  <a:srgbClr val="FFFF00"/>
                </a:solidFill>
              </a:rPr>
              <a:t>To the Seminary Student</a:t>
            </a:r>
          </a:p>
          <a:p>
            <a:r>
              <a:rPr lang="en-US" dirty="0">
                <a:solidFill>
                  <a:srgbClr val="FFFF00"/>
                </a:solidFill>
              </a:rPr>
              <a:t>“The happiest part of a man's life is what he passes lying awake in bed in the morning.” </a:t>
            </a:r>
            <a:br>
              <a:rPr lang="en-US" dirty="0">
                <a:solidFill>
                  <a:srgbClr val="FFFF00"/>
                </a:solidFill>
              </a:rPr>
            </a:br>
            <a:r>
              <a:rPr lang="en-US" dirty="0">
                <a:solidFill>
                  <a:srgbClr val="FFFF00"/>
                </a:solidFill>
              </a:rPr>
              <a:t>― </a:t>
            </a:r>
            <a:r>
              <a:rPr lang="en-US" u="sng" dirty="0">
                <a:solidFill>
                  <a:srgbClr val="FFFF00"/>
                </a:solidFill>
              </a:rPr>
              <a:t>Samuel Johnson</a:t>
            </a:r>
            <a:endParaRPr lang="en-US" dirty="0">
              <a:solidFill>
                <a:srgbClr val="FFFF00"/>
              </a:solidFill>
            </a:endParaRPr>
          </a:p>
        </p:txBody>
      </p:sp>
      <p:pic>
        <p:nvPicPr>
          <p:cNvPr id="5" name="Picture 4">
            <a:extLst>
              <a:ext uri="{FF2B5EF4-FFF2-40B4-BE49-F238E27FC236}">
                <a16:creationId xmlns:a16="http://schemas.microsoft.com/office/drawing/2014/main" id="{D0DE73A9-39CB-4664-A7C2-1956D22F83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4534138"/>
            <a:ext cx="1600200" cy="1943100"/>
          </a:xfrm>
          <a:prstGeom prst="rect">
            <a:avLst/>
          </a:prstGeom>
        </p:spPr>
      </p:pic>
      <p:pic>
        <p:nvPicPr>
          <p:cNvPr id="12" name="Picture 11">
            <a:extLst>
              <a:ext uri="{FF2B5EF4-FFF2-40B4-BE49-F238E27FC236}">
                <a16:creationId xmlns:a16="http://schemas.microsoft.com/office/drawing/2014/main" id="{4FA4C731-A0F1-4F29-A44D-B27AC1556C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6799" y="2043620"/>
            <a:ext cx="2132091" cy="2356930"/>
          </a:xfrm>
          <a:prstGeom prst="rect">
            <a:avLst/>
          </a:prstGeom>
        </p:spPr>
      </p:pic>
    </p:spTree>
    <p:extLst>
      <p:ext uri="{BB962C8B-B14F-4D97-AF65-F5344CB8AC3E}">
        <p14:creationId xmlns:p14="http://schemas.microsoft.com/office/powerpoint/2010/main" val="24113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E373A9-8022-41EA-BEB9-BDC81356E5CD}"/>
              </a:ext>
            </a:extLst>
          </p:cNvPr>
          <p:cNvPicPr>
            <a:picLocks noChangeAspect="1"/>
          </p:cNvPicPr>
          <p:nvPr/>
        </p:nvPicPr>
        <p:blipFill rotWithShape="1">
          <a:blip r:embed="rId2">
            <a:extLst>
              <a:ext uri="{28A0092B-C50C-407E-A947-70E740481C1C}">
                <a14:useLocalDpi xmlns:a14="http://schemas.microsoft.com/office/drawing/2010/main" val="0"/>
              </a:ext>
            </a:extLst>
          </a:blip>
          <a:srcRect l="1258" t="3333" r="1311" b="3333"/>
          <a:stretch/>
        </p:blipFill>
        <p:spPr>
          <a:xfrm>
            <a:off x="-1" y="0"/>
            <a:ext cx="12192001" cy="6858000"/>
          </a:xfrm>
          <a:prstGeom prst="rect">
            <a:avLst/>
          </a:prstGeom>
        </p:spPr>
      </p:pic>
      <p:sp>
        <p:nvSpPr>
          <p:cNvPr id="10" name="Rectangle 9"/>
          <p:cNvSpPr/>
          <p:nvPr/>
        </p:nvSpPr>
        <p:spPr>
          <a:xfrm>
            <a:off x="1828800" y="2286000"/>
            <a:ext cx="7315200" cy="2369880"/>
          </a:xfrm>
          <a:prstGeom prst="rect">
            <a:avLst/>
          </a:prstGeom>
        </p:spPr>
        <p:txBody>
          <a:bodyPr wrap="square">
            <a:spAutoFit/>
          </a:bodyPr>
          <a:lstStyle/>
          <a:p>
            <a:r>
              <a:rPr lang="en-US" sz="3200" dirty="0">
                <a:solidFill>
                  <a:schemeClr val="bg1"/>
                </a:solidFill>
              </a:rPr>
              <a:t>“Consecration is the giving of one’s time, talents, and means to care for those in need—whether spiritually or temporally—and in building the Lord’s kingdom</a:t>
            </a:r>
            <a:r>
              <a:rPr lang="en-US" sz="4000" dirty="0">
                <a:solidFill>
                  <a:schemeClr val="bg1"/>
                </a:solidFill>
              </a:rPr>
              <a:t>” </a:t>
            </a:r>
          </a:p>
          <a:p>
            <a:r>
              <a:rPr lang="en-US" sz="1200" dirty="0">
                <a:solidFill>
                  <a:schemeClr val="bg1"/>
                </a:solidFill>
              </a:rPr>
              <a:t>President Spencer W. Kimball</a:t>
            </a:r>
          </a:p>
        </p:txBody>
      </p:sp>
      <p:pic>
        <p:nvPicPr>
          <p:cNvPr id="4" name="Picture 3">
            <a:extLst>
              <a:ext uri="{FF2B5EF4-FFF2-40B4-BE49-F238E27FC236}">
                <a16:creationId xmlns:a16="http://schemas.microsoft.com/office/drawing/2014/main" id="{7B95CED5-2D2A-4E94-9371-96F02B0B1C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347" y="190500"/>
            <a:ext cx="2381250" cy="1905000"/>
          </a:xfrm>
          <a:prstGeom prst="rect">
            <a:avLst/>
          </a:prstGeom>
        </p:spPr>
      </p:pic>
      <p:pic>
        <p:nvPicPr>
          <p:cNvPr id="6" name="Picture 5">
            <a:extLst>
              <a:ext uri="{FF2B5EF4-FFF2-40B4-BE49-F238E27FC236}">
                <a16:creationId xmlns:a16="http://schemas.microsoft.com/office/drawing/2014/main" id="{4075A4A1-7DED-4EDB-A282-9372211EC3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0" y="534116"/>
            <a:ext cx="2615184" cy="1962912"/>
          </a:xfrm>
          <a:prstGeom prst="rect">
            <a:avLst/>
          </a:prstGeom>
        </p:spPr>
      </p:pic>
      <p:pic>
        <p:nvPicPr>
          <p:cNvPr id="9" name="Picture 8">
            <a:extLst>
              <a:ext uri="{FF2B5EF4-FFF2-40B4-BE49-F238E27FC236}">
                <a16:creationId xmlns:a16="http://schemas.microsoft.com/office/drawing/2014/main" id="{8DB04A28-747D-41EB-A40F-DEDBCB06C7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651" y="4381500"/>
            <a:ext cx="5930900" cy="2146300"/>
          </a:xfrm>
          <a:prstGeom prst="rect">
            <a:avLst/>
          </a:prstGeom>
        </p:spPr>
      </p:pic>
      <p:pic>
        <p:nvPicPr>
          <p:cNvPr id="12" name="Picture 11">
            <a:extLst>
              <a:ext uri="{FF2B5EF4-FFF2-40B4-BE49-F238E27FC236}">
                <a16:creationId xmlns:a16="http://schemas.microsoft.com/office/drawing/2014/main" id="{5EBF4A80-B921-4B7D-9426-7FBF81D566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5551" y="5258718"/>
            <a:ext cx="859796" cy="1129688"/>
          </a:xfrm>
          <a:prstGeom prst="rect">
            <a:avLst/>
          </a:prstGeom>
        </p:spPr>
      </p:pic>
    </p:spTree>
    <p:extLst>
      <p:ext uri="{BB962C8B-B14F-4D97-AF65-F5344CB8AC3E}">
        <p14:creationId xmlns:p14="http://schemas.microsoft.com/office/powerpoint/2010/main" val="3870458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52343C4-E9CD-43CD-8991-C15EA6D11D93}"/>
              </a:ext>
            </a:extLst>
          </p:cNvPr>
          <p:cNvPicPr>
            <a:picLocks noChangeAspect="1"/>
          </p:cNvPicPr>
          <p:nvPr/>
        </p:nvPicPr>
        <p:blipFill rotWithShape="1">
          <a:blip r:embed="rId2">
            <a:extLst>
              <a:ext uri="{28A0092B-C50C-407E-A947-70E740481C1C}">
                <a14:useLocalDpi xmlns:a14="http://schemas.microsoft.com/office/drawing/2010/main" val="0"/>
              </a:ext>
            </a:extLst>
          </a:blip>
          <a:srcRect l="1258" t="3333" r="1311" b="3333"/>
          <a:stretch/>
        </p:blipFill>
        <p:spPr>
          <a:xfrm>
            <a:off x="-1" y="0"/>
            <a:ext cx="12192001" cy="6858000"/>
          </a:xfrm>
          <a:prstGeom prst="rect">
            <a:avLst/>
          </a:prstGeom>
        </p:spPr>
      </p:pic>
      <p:sp>
        <p:nvSpPr>
          <p:cNvPr id="4" name="TextBox 3"/>
          <p:cNvSpPr txBox="1"/>
          <p:nvPr/>
        </p:nvSpPr>
        <p:spPr>
          <a:xfrm>
            <a:off x="1524000" y="1"/>
            <a:ext cx="8839200" cy="1015663"/>
          </a:xfrm>
          <a:prstGeom prst="rect">
            <a:avLst/>
          </a:prstGeom>
          <a:noFill/>
        </p:spPr>
        <p:txBody>
          <a:bodyPr wrap="square" rtlCol="0">
            <a:spAutoFit/>
          </a:bodyPr>
          <a:lstStyle/>
          <a:p>
            <a:pPr algn="ctr"/>
            <a:r>
              <a:rPr lang="en-US" sz="6000" dirty="0">
                <a:solidFill>
                  <a:schemeClr val="bg1"/>
                </a:solidFill>
                <a:latin typeface="Agency FB" pitchFamily="34" charset="0"/>
              </a:rPr>
              <a:t>Early Communal Systems</a:t>
            </a:r>
          </a:p>
        </p:txBody>
      </p:sp>
      <p:sp>
        <p:nvSpPr>
          <p:cNvPr id="2" name="Rectangle 1"/>
          <p:cNvSpPr/>
          <p:nvPr/>
        </p:nvSpPr>
        <p:spPr>
          <a:xfrm>
            <a:off x="2590800" y="1828800"/>
            <a:ext cx="3733800" cy="1477328"/>
          </a:xfrm>
          <a:prstGeom prst="rect">
            <a:avLst/>
          </a:prstGeom>
        </p:spPr>
        <p:txBody>
          <a:bodyPr wrap="square">
            <a:spAutoFit/>
          </a:bodyPr>
          <a:lstStyle/>
          <a:p>
            <a:r>
              <a:rPr lang="en-US" dirty="0">
                <a:solidFill>
                  <a:schemeClr val="bg1"/>
                </a:solidFill>
              </a:rPr>
              <a:t>During Joseph Smith’s day, some groups of people attempted to form communal systems in which the group shared ownership of all the wealth and resources. </a:t>
            </a:r>
          </a:p>
        </p:txBody>
      </p:sp>
      <p:sp>
        <p:nvSpPr>
          <p:cNvPr id="10" name="Rectangle 9"/>
          <p:cNvSpPr/>
          <p:nvPr/>
        </p:nvSpPr>
        <p:spPr>
          <a:xfrm>
            <a:off x="6553200" y="4495800"/>
            <a:ext cx="3505200" cy="1754326"/>
          </a:xfrm>
          <a:prstGeom prst="rect">
            <a:avLst/>
          </a:prstGeom>
        </p:spPr>
        <p:txBody>
          <a:bodyPr wrap="square">
            <a:spAutoFit/>
          </a:bodyPr>
          <a:lstStyle/>
          <a:p>
            <a:endParaRPr lang="en-US" dirty="0">
              <a:solidFill>
                <a:schemeClr val="bg1"/>
              </a:solidFill>
            </a:endParaRPr>
          </a:p>
          <a:p>
            <a:r>
              <a:rPr lang="en-US" dirty="0">
                <a:solidFill>
                  <a:schemeClr val="bg1"/>
                </a:solidFill>
              </a:rPr>
              <a:t>Prior to the revelation on the law of consecration, some members of the Church in Ohio had established such a group. Some of their practices were problematic:</a:t>
            </a:r>
          </a:p>
        </p:txBody>
      </p:sp>
      <p:pic>
        <p:nvPicPr>
          <p:cNvPr id="6" name="Picture 5">
            <a:extLst>
              <a:ext uri="{FF2B5EF4-FFF2-40B4-BE49-F238E27FC236}">
                <a16:creationId xmlns:a16="http://schemas.microsoft.com/office/drawing/2014/main" id="{C195A6A6-9B60-45A5-8209-0C0C19A612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1460332"/>
            <a:ext cx="2886075" cy="2590800"/>
          </a:xfrm>
          <a:prstGeom prst="rect">
            <a:avLst/>
          </a:prstGeom>
        </p:spPr>
      </p:pic>
      <p:pic>
        <p:nvPicPr>
          <p:cNvPr id="9" name="Picture 8">
            <a:extLst>
              <a:ext uri="{FF2B5EF4-FFF2-40B4-BE49-F238E27FC236}">
                <a16:creationId xmlns:a16="http://schemas.microsoft.com/office/drawing/2014/main" id="{FCA0674C-B2D5-4879-B564-AD0591DCD1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6753" y="3551873"/>
            <a:ext cx="3432048" cy="2798064"/>
          </a:xfrm>
          <a:prstGeom prst="rect">
            <a:avLst/>
          </a:prstGeom>
        </p:spPr>
      </p:pic>
    </p:spTree>
    <p:extLst>
      <p:ext uri="{BB962C8B-B14F-4D97-AF65-F5344CB8AC3E}">
        <p14:creationId xmlns:p14="http://schemas.microsoft.com/office/powerpoint/2010/main" val="296111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DBA0445-B1D9-4E9E-92BD-BE49D5CC6ACD}"/>
              </a:ext>
            </a:extLst>
          </p:cNvPr>
          <p:cNvPicPr>
            <a:picLocks noChangeAspect="1"/>
          </p:cNvPicPr>
          <p:nvPr/>
        </p:nvPicPr>
        <p:blipFill rotWithShape="1">
          <a:blip r:embed="rId2">
            <a:extLst>
              <a:ext uri="{28A0092B-C50C-407E-A947-70E740481C1C}">
                <a14:useLocalDpi xmlns:a14="http://schemas.microsoft.com/office/drawing/2010/main" val="0"/>
              </a:ext>
            </a:extLst>
          </a:blip>
          <a:srcRect l="1258" t="3333" r="1311" b="3333"/>
          <a:stretch/>
        </p:blipFill>
        <p:spPr>
          <a:xfrm>
            <a:off x="-1" y="0"/>
            <a:ext cx="12192001" cy="6858000"/>
          </a:xfrm>
          <a:prstGeom prst="rect">
            <a:avLst/>
          </a:prstGeom>
        </p:spPr>
      </p:pic>
      <p:sp>
        <p:nvSpPr>
          <p:cNvPr id="8" name="TextBox 7"/>
          <p:cNvSpPr txBox="1"/>
          <p:nvPr/>
        </p:nvSpPr>
        <p:spPr>
          <a:xfrm>
            <a:off x="383587" y="117983"/>
            <a:ext cx="8763000" cy="6494085"/>
          </a:xfrm>
          <a:prstGeom prst="rect">
            <a:avLst/>
          </a:prstGeom>
          <a:noFill/>
        </p:spPr>
        <p:txBody>
          <a:bodyPr wrap="square" rtlCol="0">
            <a:spAutoFit/>
          </a:bodyPr>
          <a:lstStyle/>
          <a:p>
            <a:r>
              <a:rPr lang="en-US" sz="1600" dirty="0">
                <a:solidFill>
                  <a:schemeClr val="bg1"/>
                </a:solidFill>
              </a:rPr>
              <a:t>Sources:</a:t>
            </a:r>
          </a:p>
          <a:p>
            <a:r>
              <a:rPr lang="en-US" sz="1600" dirty="0">
                <a:solidFill>
                  <a:schemeClr val="bg1"/>
                </a:solidFill>
              </a:rPr>
              <a:t> Videos:</a:t>
            </a:r>
          </a:p>
          <a:p>
            <a:r>
              <a:rPr lang="en-US" sz="1600" b="1" dirty="0">
                <a:solidFill>
                  <a:schemeClr val="bg1"/>
                </a:solidFill>
              </a:rPr>
              <a:t>They Gave Up Their Christmas(4:45)</a:t>
            </a:r>
          </a:p>
          <a:p>
            <a:r>
              <a:rPr lang="en-US" sz="1600" b="1" dirty="0">
                <a:solidFill>
                  <a:schemeClr val="bg1"/>
                </a:solidFill>
              </a:rPr>
              <a:t>Caring for the Poor and Needy(5:40)</a:t>
            </a:r>
          </a:p>
          <a:p>
            <a:r>
              <a:rPr lang="en-US" sz="1600" b="1" dirty="0">
                <a:solidFill>
                  <a:schemeClr val="bg1"/>
                </a:solidFill>
              </a:rPr>
              <a:t>Sacrifice Whatever the Lord Requires (1:11)</a:t>
            </a:r>
          </a:p>
          <a:p>
            <a:endParaRPr lang="en-US" sz="1600" dirty="0">
              <a:solidFill>
                <a:schemeClr val="bg1"/>
              </a:solidFill>
            </a:endParaRPr>
          </a:p>
          <a:p>
            <a:r>
              <a:rPr lang="en-US" sz="1600" dirty="0">
                <a:solidFill>
                  <a:schemeClr val="bg1"/>
                </a:solidFill>
              </a:rPr>
              <a:t>(</a:t>
            </a:r>
            <a:r>
              <a:rPr lang="en-US" sz="1600" i="1" dirty="0">
                <a:solidFill>
                  <a:schemeClr val="bg1"/>
                </a:solidFill>
              </a:rPr>
              <a:t>Church History in the Fulness of Times Student Manual,</a:t>
            </a:r>
            <a:r>
              <a:rPr lang="en-US" sz="1600" dirty="0">
                <a:solidFill>
                  <a:schemeClr val="bg1"/>
                </a:solidFill>
              </a:rPr>
              <a:t> 2nd ed. [Church Educational System manual, 2003], 95).</a:t>
            </a:r>
          </a:p>
          <a:p>
            <a:endParaRPr lang="en-US" sz="1600" dirty="0">
              <a:solidFill>
                <a:schemeClr val="bg1"/>
              </a:solidFill>
            </a:endParaRPr>
          </a:p>
          <a:p>
            <a:r>
              <a:rPr lang="en-US" sz="1600" dirty="0">
                <a:solidFill>
                  <a:schemeClr val="bg1"/>
                </a:solidFill>
              </a:rPr>
              <a:t>[Levi W. Hancock, “Levi Hancock Journal,” LDS Historical Department, Salt Lake City, p. 81.]”</a:t>
            </a:r>
          </a:p>
          <a:p>
            <a:endParaRPr lang="en-US" sz="1600" dirty="0">
              <a:solidFill>
                <a:schemeClr val="bg1"/>
              </a:solidFill>
            </a:endParaRPr>
          </a:p>
          <a:p>
            <a:r>
              <a:rPr lang="en-US" sz="1600" dirty="0">
                <a:solidFill>
                  <a:schemeClr val="bg1"/>
                </a:solidFill>
              </a:rPr>
              <a:t>Elder D. Todd </a:t>
            </a:r>
            <a:r>
              <a:rPr lang="en-US" sz="1600" dirty="0" err="1">
                <a:solidFill>
                  <a:schemeClr val="bg1"/>
                </a:solidFill>
              </a:rPr>
              <a:t>Christofferson</a:t>
            </a:r>
            <a:r>
              <a:rPr lang="en-US" sz="1600" dirty="0">
                <a:solidFill>
                  <a:schemeClr val="bg1"/>
                </a:solidFill>
              </a:rPr>
              <a:t> (“Reflections on a Consecrated Life,” </a:t>
            </a:r>
            <a:r>
              <a:rPr lang="en-US" sz="1600" i="1" dirty="0">
                <a:solidFill>
                  <a:schemeClr val="bg1"/>
                </a:solidFill>
              </a:rPr>
              <a:t>Ensign</a:t>
            </a:r>
            <a:r>
              <a:rPr lang="en-US" sz="1600" dirty="0">
                <a:solidFill>
                  <a:schemeClr val="bg1"/>
                </a:solidFill>
              </a:rPr>
              <a:t> or </a:t>
            </a:r>
            <a:r>
              <a:rPr lang="en-US" sz="1600" i="1" dirty="0">
                <a:solidFill>
                  <a:schemeClr val="bg1"/>
                </a:solidFill>
              </a:rPr>
              <a:t>Liahona,</a:t>
            </a:r>
            <a:r>
              <a:rPr lang="en-US" sz="1600" dirty="0">
                <a:solidFill>
                  <a:schemeClr val="bg1"/>
                </a:solidFill>
              </a:rPr>
              <a:t> Nov. 2010, 16).</a:t>
            </a:r>
          </a:p>
          <a:p>
            <a:endParaRPr lang="en-US" sz="1600" dirty="0">
              <a:solidFill>
                <a:schemeClr val="bg1"/>
              </a:solidFill>
            </a:endParaRPr>
          </a:p>
          <a:p>
            <a:r>
              <a:rPr lang="en-US" sz="1600" dirty="0">
                <a:solidFill>
                  <a:schemeClr val="bg1"/>
                </a:solidFill>
              </a:rPr>
              <a:t>President Marion G. Romney (J. Reuben Clark, Jr., in Conference Report, Oct. 1942, p. 55)” (“Living the Principles of the Law of Consecration,” </a:t>
            </a:r>
            <a:r>
              <a:rPr lang="en-US" sz="1600" i="1" dirty="0">
                <a:solidFill>
                  <a:schemeClr val="bg1"/>
                </a:solidFill>
              </a:rPr>
              <a:t>Ensign,</a:t>
            </a:r>
            <a:r>
              <a:rPr lang="en-US" sz="1600" dirty="0">
                <a:solidFill>
                  <a:schemeClr val="bg1"/>
                </a:solidFill>
              </a:rPr>
              <a:t> Feb. 1979, 3).</a:t>
            </a:r>
          </a:p>
          <a:p>
            <a:endParaRPr lang="en-US" sz="1600" dirty="0">
              <a:solidFill>
                <a:schemeClr val="bg1"/>
              </a:solidFill>
            </a:endParaRPr>
          </a:p>
          <a:p>
            <a:r>
              <a:rPr lang="en-US" sz="1600" dirty="0">
                <a:solidFill>
                  <a:schemeClr val="bg1"/>
                </a:solidFill>
              </a:rPr>
              <a:t>President Joseph Fielding Smith(</a:t>
            </a:r>
            <a:r>
              <a:rPr lang="en-US" sz="1600" i="1" dirty="0">
                <a:solidFill>
                  <a:schemeClr val="bg1"/>
                </a:solidFill>
              </a:rPr>
              <a:t>Church History and Modern Revelation,</a:t>
            </a:r>
            <a:r>
              <a:rPr lang="en-US" sz="1600" dirty="0">
                <a:solidFill>
                  <a:schemeClr val="bg1"/>
                </a:solidFill>
              </a:rPr>
              <a:t> 2 vols. [1953], 1:205).</a:t>
            </a:r>
          </a:p>
          <a:p>
            <a:endParaRPr lang="en-US" sz="1600" dirty="0">
              <a:solidFill>
                <a:schemeClr val="bg1"/>
              </a:solidFill>
            </a:endParaRPr>
          </a:p>
          <a:p>
            <a:r>
              <a:rPr lang="en-US" sz="1600" dirty="0">
                <a:solidFill>
                  <a:schemeClr val="bg1"/>
                </a:solidFill>
              </a:rPr>
              <a:t>George Albert Smith (In Conference Report, Apr. 1915, p. 97.)</a:t>
            </a:r>
          </a:p>
          <a:p>
            <a:endParaRPr lang="en-US" sz="1600" dirty="0">
              <a:solidFill>
                <a:schemeClr val="bg1"/>
              </a:solidFill>
            </a:endParaRPr>
          </a:p>
          <a:p>
            <a:r>
              <a:rPr lang="en-US" sz="1600" dirty="0">
                <a:solidFill>
                  <a:schemeClr val="bg1"/>
                </a:solidFill>
              </a:rPr>
              <a:t> Spencer W. Kimball (“Welfare Services: The Gospel in Action,” </a:t>
            </a:r>
            <a:r>
              <a:rPr lang="en-US" sz="1600" i="1" dirty="0">
                <a:solidFill>
                  <a:schemeClr val="bg1"/>
                </a:solidFill>
              </a:rPr>
              <a:t>Ensign,</a:t>
            </a:r>
            <a:r>
              <a:rPr lang="en-US" sz="1600" dirty="0">
                <a:solidFill>
                  <a:schemeClr val="bg1"/>
                </a:solidFill>
              </a:rPr>
              <a:t> Nov. 1977, 78).</a:t>
            </a:r>
          </a:p>
          <a:p>
            <a:endParaRPr lang="en-US" sz="1600" dirty="0">
              <a:solidFill>
                <a:schemeClr val="bg1"/>
              </a:solidFill>
            </a:endParaRPr>
          </a:p>
          <a:p>
            <a:r>
              <a:rPr lang="en-US" sz="1600" dirty="0">
                <a:solidFill>
                  <a:schemeClr val="bg1"/>
                </a:solidFill>
              </a:rPr>
              <a:t>“Bishops’ Storehouse Opens the Windows of Heaven,” Church News and Events, May 20, 2011, LDS.org).</a:t>
            </a:r>
          </a:p>
          <a:p>
            <a:endParaRPr lang="en-US" sz="1600" dirty="0">
              <a:solidFill>
                <a:schemeClr val="bg1"/>
              </a:solidFill>
            </a:endParaRPr>
          </a:p>
        </p:txBody>
      </p:sp>
      <p:grpSp>
        <p:nvGrpSpPr>
          <p:cNvPr id="4" name="Group 3"/>
          <p:cNvGrpSpPr/>
          <p:nvPr/>
        </p:nvGrpSpPr>
        <p:grpSpPr>
          <a:xfrm>
            <a:off x="4292868" y="474448"/>
            <a:ext cx="788661" cy="998971"/>
            <a:chOff x="7543800" y="3810000"/>
            <a:chExt cx="1143000" cy="1447800"/>
          </a:xfrm>
        </p:grpSpPr>
        <p:sp>
          <p:nvSpPr>
            <p:cNvPr id="5" name="Trapezoid 4"/>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32"/>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33"/>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26F1917A-5FE6-4A86-B04E-3FDE0A256147}"/>
              </a:ext>
            </a:extLst>
          </p:cNvPr>
          <p:cNvSpPr>
            <a:spLocks noGrp="1"/>
          </p:cNvSpPr>
          <p:nvPr/>
        </p:nvSpPr>
        <p:spPr>
          <a:xfrm>
            <a:off x="48284" y="6469518"/>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752014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009" y="0"/>
            <a:ext cx="5105400" cy="5262979"/>
          </a:xfrm>
          <a:prstGeom prst="rect">
            <a:avLst/>
          </a:prstGeom>
          <a:ln>
            <a:solidFill>
              <a:schemeClr val="tx1"/>
            </a:solidFill>
          </a:ln>
        </p:spPr>
        <p:txBody>
          <a:bodyPr wrap="square">
            <a:spAutoFit/>
          </a:bodyPr>
          <a:lstStyle/>
          <a:p>
            <a:pPr fontAlgn="base"/>
            <a:r>
              <a:rPr lang="en-US" sz="1200" b="1" dirty="0"/>
              <a:t>Laws of Consecration compared to socialistic programs:</a:t>
            </a:r>
          </a:p>
          <a:p>
            <a:pPr fontAlgn="base"/>
            <a:r>
              <a:rPr lang="en-US" sz="1200" dirty="0"/>
              <a:t>The Lord’s law of consecration compared to socialistic programs</a:t>
            </a:r>
          </a:p>
          <a:p>
            <a:pPr fontAlgn="base"/>
            <a:r>
              <a:rPr lang="en-US" sz="1200" dirty="0"/>
              <a:t>Some have suggested that the practice of the law of consecration and the system of the united order are only a religious kind of socialism or communism. Others assert that it was a development either from the economic philosophies of Joseph Smith’s day or from communal experiments within the new religion. Such assumptions are false. In more recent times President Marion G. Romney of the First Presidency outlined the revealed system of the united order:</a:t>
            </a:r>
          </a:p>
          <a:p>
            <a:pPr fontAlgn="base"/>
            <a:r>
              <a:rPr lang="en-US" sz="1200" dirty="0"/>
              <a:t>“(1) The cornerstone of the United Order is belief in God and acceptance of him as Lord of the earth and the author of the United Order. …</a:t>
            </a:r>
          </a:p>
          <a:p>
            <a:pPr fontAlgn="base"/>
            <a:r>
              <a:rPr lang="en-US" sz="1200" dirty="0"/>
              <a:t>“(2) The United Order is implemented by the voluntary free-will actions of men, evidenced by a consecration of all their property to the Church of God. …</a:t>
            </a:r>
          </a:p>
          <a:p>
            <a:pPr fontAlgn="base"/>
            <a:r>
              <a:rPr lang="en-US" sz="1200" dirty="0"/>
              <a:t>“(3) … The United Order is operated upon the principle of private ownership and individual management. …</a:t>
            </a:r>
          </a:p>
          <a:p>
            <a:pPr fontAlgn="base"/>
            <a:r>
              <a:rPr lang="en-US" sz="1200" dirty="0"/>
              <a:t>“(4) The United Order is non-political. …</a:t>
            </a:r>
          </a:p>
          <a:p>
            <a:pPr fontAlgn="base"/>
            <a:r>
              <a:rPr lang="en-US" sz="1200" dirty="0"/>
              <a:t>“(5) A righteous people is a prerequisite to the United Order. …</a:t>
            </a:r>
          </a:p>
          <a:p>
            <a:pPr fontAlgn="base"/>
            <a:r>
              <a:rPr lang="en-US" sz="1200" dirty="0"/>
              <a:t>“The United Order exalts the poor and humbles the rich. In the process both are sanctified. The poor, released from the bondage and humiliating limitations of poverty, are enabled as free men to rise to their full potential, both temporally and spiritually. The rich, by consecration and by imparting of their surplus for the benefit of the poor, not by constraint but willingly as an act of free will, evidence that charity for their fellowmen characterized by Mormon as ‘the pure love of Christ.’ (Moro. 7:47.)” (in Conference Report, Apr. 1966, 97).</a:t>
            </a:r>
          </a:p>
          <a:p>
            <a:pPr fontAlgn="base"/>
            <a:r>
              <a:rPr lang="en-US" sz="1200" dirty="0"/>
              <a:t>President J. Reuben Clark Jr. of the First Presidency said: “The United Order has not been generally understood. … [It] was not a communal system. … The United Order and communism are not synonymous” (in Conference Report, Oct. 1943, 11).</a:t>
            </a:r>
          </a:p>
        </p:txBody>
      </p:sp>
      <p:sp>
        <p:nvSpPr>
          <p:cNvPr id="4" name="Rectangle 3"/>
          <p:cNvSpPr/>
          <p:nvPr/>
        </p:nvSpPr>
        <p:spPr>
          <a:xfrm>
            <a:off x="5247409" y="0"/>
            <a:ext cx="4270664" cy="5262979"/>
          </a:xfrm>
          <a:prstGeom prst="rect">
            <a:avLst/>
          </a:prstGeom>
          <a:ln>
            <a:solidFill>
              <a:schemeClr val="tx1"/>
            </a:solidFill>
          </a:ln>
        </p:spPr>
        <p:txBody>
          <a:bodyPr wrap="square">
            <a:spAutoFit/>
          </a:bodyPr>
          <a:lstStyle/>
          <a:p>
            <a:r>
              <a:rPr lang="en-US" sz="1200" b="1" dirty="0"/>
              <a:t>Personal Responsibility:</a:t>
            </a:r>
          </a:p>
          <a:p>
            <a:r>
              <a:rPr lang="en-US" sz="1200" dirty="0"/>
              <a:t>President Romney explained that we need to take personal responsibility for caring for the poor and needy: “In this modern world plagued with counterfeits for the Lord’s plan, we must not be misled into supposing that we can discharge our obligations to the poor and the needy by shifting the responsibility to some governmental or other public agency. Only by voluntarily giving out of an abundant love for our neighbors can we develop that charity characterized by Mormon as ‘the pure love of Christ.’ (Moro. 7:47)” (“Caring for the Poor and Needy,” </a:t>
            </a:r>
            <a:r>
              <a:rPr lang="en-US" sz="1200" i="1" dirty="0"/>
              <a:t>Ensign,</a:t>
            </a:r>
            <a:r>
              <a:rPr lang="en-US" sz="1200" dirty="0"/>
              <a:t> Jan. 1973, 98).</a:t>
            </a:r>
          </a:p>
          <a:p>
            <a:endParaRPr lang="en-US" sz="1200" dirty="0"/>
          </a:p>
          <a:p>
            <a:pPr fontAlgn="base"/>
            <a:r>
              <a:rPr lang="en-US" sz="1200" b="1" dirty="0"/>
              <a:t>Idleness</a:t>
            </a:r>
            <a:r>
              <a:rPr lang="en-US" sz="1200" dirty="0"/>
              <a:t>: President Clark made the following statements about government </a:t>
            </a:r>
            <a:r>
              <a:rPr lang="en-US" sz="1200" b="1" dirty="0"/>
              <a:t>gratuities:</a:t>
            </a:r>
          </a:p>
          <a:p>
            <a:pPr fontAlgn="base"/>
            <a:r>
              <a:rPr lang="en-US" sz="1200" dirty="0"/>
              <a:t>“The dispensing of these great quantities of gratuities has produced in the minds of hundreds of thousands—if not millions—of people … a love for idleness, a feeling that the world owes them a living. It has made a breeding ground for some of the most destructive political doctrines that have ever found any hold, … and I think it may lead us into serious political trouble” (quoted in Marion G. Romney, “Church Welfare Services’ Basic Principles,” </a:t>
            </a:r>
            <a:r>
              <a:rPr lang="en-US" sz="1200" i="1" dirty="0"/>
              <a:t>Ensign,</a:t>
            </a:r>
            <a:r>
              <a:rPr lang="en-US" sz="1200" dirty="0"/>
              <a:t> May 1976, 121).</a:t>
            </a:r>
          </a:p>
          <a:p>
            <a:pPr fontAlgn="base"/>
            <a:endParaRPr lang="en-US" sz="1200" dirty="0"/>
          </a:p>
          <a:p>
            <a:pPr fontAlgn="base"/>
            <a:r>
              <a:rPr lang="en-US" sz="1200" dirty="0"/>
              <a:t>“Society owes to no man a life of idleness, no matter what his age. I have never seen one line in Holy Writ that calls for, or even sanctions this. In the past no free society has been able to support great groups in idleness and live free” (in Conference Report, Apr. 1938, 107).</a:t>
            </a:r>
          </a:p>
        </p:txBody>
      </p:sp>
      <p:sp>
        <p:nvSpPr>
          <p:cNvPr id="5" name="Rectangle 4"/>
          <p:cNvSpPr/>
          <p:nvPr/>
        </p:nvSpPr>
        <p:spPr>
          <a:xfrm>
            <a:off x="142009" y="5262979"/>
            <a:ext cx="9376064" cy="1277273"/>
          </a:xfrm>
          <a:prstGeom prst="rect">
            <a:avLst/>
          </a:prstGeom>
          <a:ln>
            <a:solidFill>
              <a:schemeClr val="tx1"/>
            </a:solidFill>
          </a:ln>
        </p:spPr>
        <p:txBody>
          <a:bodyPr wrap="square">
            <a:spAutoFit/>
          </a:bodyPr>
          <a:lstStyle/>
          <a:p>
            <a:pPr fontAlgn="base"/>
            <a:r>
              <a:rPr lang="en-US" sz="1100" b="1" dirty="0"/>
              <a:t>Fast Offerings: </a:t>
            </a:r>
            <a:r>
              <a:rPr lang="en-US" sz="1100" dirty="0"/>
              <a:t>In addition to paying tithing, we are commanded to give of our substance to assist the poor and needy. One way to do this is by fasting and going without food and drink for two consecutive meals. The Lord restored the principle of fasting through the Prophet Joseph Smith, and the Church designates one Sunday a month as a day of fasting. Fasting, which has always been an indication of the true church, is an opportunity for spiritual renewal and growing closer to our Heavenly Father. As part of the fast, members of the Church contribute a generous fast offering for the care of the poor and the needy. This offering should be at least the value of the two meals the Church member went without while fasting. These funds are used to provide food, shelter, and other necessities to people in need, both locally and worldwide. There is no standard donation amount for fast offerings. As you contribute generously to these funds, you will be blessed both spiritually and temporally for your desire to help others. </a:t>
            </a:r>
            <a:r>
              <a:rPr lang="en-US" sz="1100" i="1" dirty="0"/>
              <a:t>Tithing and Fast Offerings</a:t>
            </a:r>
            <a:r>
              <a:rPr lang="en-US" sz="1100" dirty="0"/>
              <a:t>, (2007), 1–14</a:t>
            </a:r>
          </a:p>
        </p:txBody>
      </p:sp>
    </p:spTree>
    <p:extLst>
      <p:ext uri="{BB962C8B-B14F-4D97-AF65-F5344CB8AC3E}">
        <p14:creationId xmlns:p14="http://schemas.microsoft.com/office/powerpoint/2010/main" val="4268080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351E1E-5DBD-4DC6-B239-4536AD86F387}"/>
              </a:ext>
            </a:extLst>
          </p:cNvPr>
          <p:cNvPicPr>
            <a:picLocks noChangeAspect="1"/>
          </p:cNvPicPr>
          <p:nvPr/>
        </p:nvPicPr>
        <p:blipFill rotWithShape="1">
          <a:blip r:embed="rId2">
            <a:extLst>
              <a:ext uri="{28A0092B-C50C-407E-A947-70E740481C1C}">
                <a14:useLocalDpi xmlns:a14="http://schemas.microsoft.com/office/drawing/2010/main" val="0"/>
              </a:ext>
            </a:extLst>
          </a:blip>
          <a:srcRect l="1258" t="3333" r="1311" b="3333"/>
          <a:stretch/>
        </p:blipFill>
        <p:spPr>
          <a:xfrm>
            <a:off x="-1" y="0"/>
            <a:ext cx="12192001" cy="6858000"/>
          </a:xfrm>
          <a:prstGeom prst="rect">
            <a:avLst/>
          </a:prstGeom>
        </p:spPr>
      </p:pic>
      <p:sp>
        <p:nvSpPr>
          <p:cNvPr id="5" name="Rectangle 4"/>
          <p:cNvSpPr/>
          <p:nvPr/>
        </p:nvSpPr>
        <p:spPr>
          <a:xfrm>
            <a:off x="1981200" y="1066800"/>
            <a:ext cx="4572000" cy="1754326"/>
          </a:xfrm>
          <a:prstGeom prst="rect">
            <a:avLst/>
          </a:prstGeom>
        </p:spPr>
        <p:txBody>
          <a:bodyPr>
            <a:spAutoFit/>
          </a:bodyPr>
          <a:lstStyle/>
          <a:p>
            <a:r>
              <a:rPr lang="en-US" dirty="0">
                <a:solidFill>
                  <a:schemeClr val="bg1"/>
                </a:solidFill>
              </a:rPr>
              <a:t>“When [Joseph Smith] arrived in Ohio [he] discovered a group of about fifty people who had established a cooperative venture based on their interpretation of statements in the book of Acts, describing the early Saints as having all things in common.</a:t>
            </a:r>
          </a:p>
        </p:txBody>
      </p:sp>
      <p:sp>
        <p:nvSpPr>
          <p:cNvPr id="7" name="Rectangle 6"/>
          <p:cNvSpPr/>
          <p:nvPr/>
        </p:nvSpPr>
        <p:spPr>
          <a:xfrm>
            <a:off x="5791200" y="4495801"/>
            <a:ext cx="4572000" cy="2031325"/>
          </a:xfrm>
          <a:prstGeom prst="rect">
            <a:avLst/>
          </a:prstGeom>
        </p:spPr>
        <p:txBody>
          <a:bodyPr>
            <a:spAutoFit/>
          </a:bodyPr>
          <a:lstStyle/>
          <a:p>
            <a:r>
              <a:rPr lang="en-US" dirty="0">
                <a:solidFill>
                  <a:schemeClr val="bg1"/>
                </a:solidFill>
              </a:rPr>
              <a:t>This group, known as ‘the family,’ … were members of the Church living on Isaac Morley’s farm near the village of Kirtland. When John Whitmer arrived in mid-January, he noted that what they were doing created many problems. </a:t>
            </a:r>
          </a:p>
          <a:p>
            <a:endParaRPr lang="en-US" dirty="0">
              <a:solidFill>
                <a:schemeClr val="bg1"/>
              </a:solidFill>
            </a:endParaRPr>
          </a:p>
        </p:txBody>
      </p:sp>
      <p:pic>
        <p:nvPicPr>
          <p:cNvPr id="4" name="Picture 3">
            <a:extLst>
              <a:ext uri="{FF2B5EF4-FFF2-40B4-BE49-F238E27FC236}">
                <a16:creationId xmlns:a16="http://schemas.microsoft.com/office/drawing/2014/main" id="{505458D4-F6D3-47A2-9A3C-16637D8219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8012" y="543954"/>
            <a:ext cx="2238375" cy="3028950"/>
          </a:xfrm>
          <a:prstGeom prst="rect">
            <a:avLst/>
          </a:prstGeom>
        </p:spPr>
      </p:pic>
      <p:pic>
        <p:nvPicPr>
          <p:cNvPr id="9" name="Picture 8">
            <a:extLst>
              <a:ext uri="{FF2B5EF4-FFF2-40B4-BE49-F238E27FC236}">
                <a16:creationId xmlns:a16="http://schemas.microsoft.com/office/drawing/2014/main" id="{2E06EF1C-7F6A-4E85-A4E2-1B62399885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3618" y="3599307"/>
            <a:ext cx="3578352" cy="2688336"/>
          </a:xfrm>
          <a:prstGeom prst="rect">
            <a:avLst/>
          </a:prstGeom>
        </p:spPr>
      </p:pic>
    </p:spTree>
    <p:extLst>
      <p:ext uri="{BB962C8B-B14F-4D97-AF65-F5344CB8AC3E}">
        <p14:creationId xmlns:p14="http://schemas.microsoft.com/office/powerpoint/2010/main" val="323049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0178BFD-5EF2-4BEF-9AF1-8AC0E0F89B3C}"/>
              </a:ext>
            </a:extLst>
          </p:cNvPr>
          <p:cNvPicPr>
            <a:picLocks noChangeAspect="1"/>
          </p:cNvPicPr>
          <p:nvPr/>
        </p:nvPicPr>
        <p:blipFill rotWithShape="1">
          <a:blip r:embed="rId2">
            <a:extLst>
              <a:ext uri="{28A0092B-C50C-407E-A947-70E740481C1C}">
                <a14:useLocalDpi xmlns:a14="http://schemas.microsoft.com/office/drawing/2010/main" val="0"/>
              </a:ext>
            </a:extLst>
          </a:blip>
          <a:srcRect l="1258" t="3333" r="1311" b="3333"/>
          <a:stretch/>
        </p:blipFill>
        <p:spPr>
          <a:xfrm>
            <a:off x="-1" y="0"/>
            <a:ext cx="12192001" cy="6858000"/>
          </a:xfrm>
          <a:prstGeom prst="rect">
            <a:avLst/>
          </a:prstGeom>
        </p:spPr>
      </p:pic>
      <p:sp>
        <p:nvSpPr>
          <p:cNvPr id="5" name="Rectangle 4"/>
          <p:cNvSpPr/>
          <p:nvPr/>
        </p:nvSpPr>
        <p:spPr>
          <a:xfrm>
            <a:off x="1828800" y="1143001"/>
            <a:ext cx="4572000" cy="2031325"/>
          </a:xfrm>
          <a:prstGeom prst="rect">
            <a:avLst/>
          </a:prstGeom>
        </p:spPr>
        <p:txBody>
          <a:bodyPr>
            <a:spAutoFit/>
          </a:bodyPr>
          <a:lstStyle/>
          <a:p>
            <a:endParaRPr lang="en-US" dirty="0">
              <a:solidFill>
                <a:schemeClr val="bg1"/>
              </a:solidFill>
            </a:endParaRPr>
          </a:p>
          <a:p>
            <a:r>
              <a:rPr lang="en-US" dirty="0">
                <a:solidFill>
                  <a:schemeClr val="bg1"/>
                </a:solidFill>
              </a:rPr>
              <a:t>For example, </a:t>
            </a:r>
            <a:r>
              <a:rPr lang="en-US" dirty="0" err="1">
                <a:solidFill>
                  <a:schemeClr val="bg1"/>
                </a:solidFill>
              </a:rPr>
              <a:t>Heman</a:t>
            </a:r>
            <a:r>
              <a:rPr lang="en-US" dirty="0">
                <a:solidFill>
                  <a:schemeClr val="bg1"/>
                </a:solidFill>
              </a:rPr>
              <a:t> Bassett took a pocket watch belonging to Levi Hancock and sold it. When asked why, </a:t>
            </a:r>
            <a:r>
              <a:rPr lang="en-US" dirty="0" err="1">
                <a:solidFill>
                  <a:schemeClr val="bg1"/>
                </a:solidFill>
              </a:rPr>
              <a:t>Heman</a:t>
            </a:r>
            <a:r>
              <a:rPr lang="en-US" dirty="0">
                <a:solidFill>
                  <a:schemeClr val="bg1"/>
                </a:solidFill>
              </a:rPr>
              <a:t> replied, ‘Oh, I thought it was all in the family.’ Levi responded that he did not like such ‘family doing’ and would not endure it any longer.</a:t>
            </a:r>
          </a:p>
        </p:txBody>
      </p:sp>
      <p:pic>
        <p:nvPicPr>
          <p:cNvPr id="4" name="Picture 3">
            <a:extLst>
              <a:ext uri="{FF2B5EF4-FFF2-40B4-BE49-F238E27FC236}">
                <a16:creationId xmlns:a16="http://schemas.microsoft.com/office/drawing/2014/main" id="{0B263121-1A1E-4885-83E2-7105C0823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722949"/>
            <a:ext cx="2950464" cy="4687824"/>
          </a:xfrm>
          <a:prstGeom prst="rect">
            <a:avLst/>
          </a:prstGeom>
        </p:spPr>
      </p:pic>
      <p:pic>
        <p:nvPicPr>
          <p:cNvPr id="8" name="Picture 7">
            <a:extLst>
              <a:ext uri="{FF2B5EF4-FFF2-40B4-BE49-F238E27FC236}">
                <a16:creationId xmlns:a16="http://schemas.microsoft.com/office/drawing/2014/main" id="{C6075D1D-D863-48DF-A9C1-E0437980EA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3688080"/>
            <a:ext cx="3243072" cy="2474976"/>
          </a:xfrm>
          <a:prstGeom prst="rect">
            <a:avLst/>
          </a:prstGeom>
        </p:spPr>
      </p:pic>
    </p:spTree>
    <p:extLst>
      <p:ext uri="{BB962C8B-B14F-4D97-AF65-F5344CB8AC3E}">
        <p14:creationId xmlns:p14="http://schemas.microsoft.com/office/powerpoint/2010/main" val="2517709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3F71EB-6ADA-4DFC-94AE-C94CB3D7A698}"/>
              </a:ext>
            </a:extLst>
          </p:cNvPr>
          <p:cNvPicPr>
            <a:picLocks noChangeAspect="1"/>
          </p:cNvPicPr>
          <p:nvPr/>
        </p:nvPicPr>
        <p:blipFill rotWithShape="1">
          <a:blip r:embed="rId2">
            <a:extLst>
              <a:ext uri="{28A0092B-C50C-407E-A947-70E740481C1C}">
                <a14:useLocalDpi xmlns:a14="http://schemas.microsoft.com/office/drawing/2010/main" val="0"/>
              </a:ext>
            </a:extLst>
          </a:blip>
          <a:srcRect l="1258" t="3333" r="1311" b="3333"/>
          <a:stretch/>
        </p:blipFill>
        <p:spPr>
          <a:xfrm>
            <a:off x="-1" y="0"/>
            <a:ext cx="12192001" cy="6858000"/>
          </a:xfrm>
          <a:prstGeom prst="rect">
            <a:avLst/>
          </a:prstGeom>
        </p:spPr>
      </p:pic>
      <p:sp>
        <p:nvSpPr>
          <p:cNvPr id="4" name="TextBox 3"/>
          <p:cNvSpPr txBox="1"/>
          <p:nvPr/>
        </p:nvSpPr>
        <p:spPr>
          <a:xfrm>
            <a:off x="1524000" y="0"/>
            <a:ext cx="8839200" cy="923330"/>
          </a:xfrm>
          <a:prstGeom prst="rect">
            <a:avLst/>
          </a:prstGeom>
          <a:noFill/>
        </p:spPr>
        <p:txBody>
          <a:bodyPr wrap="square" rtlCol="0">
            <a:spAutoFit/>
          </a:bodyPr>
          <a:lstStyle/>
          <a:p>
            <a:pPr algn="ctr"/>
            <a:r>
              <a:rPr lang="en-US" sz="5400" dirty="0">
                <a:solidFill>
                  <a:schemeClr val="bg1"/>
                </a:solidFill>
                <a:latin typeface="Agency FB" pitchFamily="34" charset="0"/>
              </a:rPr>
              <a:t>Meeting the Growing Economic Needs</a:t>
            </a:r>
          </a:p>
        </p:txBody>
      </p:sp>
      <p:sp>
        <p:nvSpPr>
          <p:cNvPr id="5" name="Rectangle 4"/>
          <p:cNvSpPr/>
          <p:nvPr/>
        </p:nvSpPr>
        <p:spPr>
          <a:xfrm>
            <a:off x="1981200" y="1371600"/>
            <a:ext cx="4572000" cy="4801314"/>
          </a:xfrm>
          <a:prstGeom prst="rect">
            <a:avLst/>
          </a:prstGeom>
        </p:spPr>
        <p:txBody>
          <a:bodyPr>
            <a:spAutoFit/>
          </a:bodyPr>
          <a:lstStyle/>
          <a:p>
            <a:pPr fontAlgn="base"/>
            <a:r>
              <a:rPr lang="en-US" dirty="0">
                <a:solidFill>
                  <a:schemeClr val="bg1"/>
                </a:solidFill>
              </a:rPr>
              <a:t>“The Prophet Joseph … realized the need to establish a more perfect system to meet the growing economic needs of the Church. </a:t>
            </a:r>
          </a:p>
          <a:p>
            <a:pPr fontAlgn="base"/>
            <a:endParaRPr lang="en-US" dirty="0">
              <a:solidFill>
                <a:schemeClr val="bg1"/>
              </a:solidFill>
            </a:endParaRPr>
          </a:p>
          <a:p>
            <a:pPr fontAlgn="base"/>
            <a:r>
              <a:rPr lang="en-US" dirty="0">
                <a:solidFill>
                  <a:schemeClr val="bg1"/>
                </a:solidFill>
              </a:rPr>
              <a:t>Revenue was required to finance various Church undertakings, such as publishing revelations and missionary tracts. … Money, goods, and property were needed to help the poor and to assist immigrants who were sacrificing much to gather to Ohio, so Joseph inquired of the Lord”</a:t>
            </a:r>
          </a:p>
          <a:p>
            <a:pPr fontAlgn="base"/>
            <a:r>
              <a:rPr lang="en-US" i="1" dirty="0">
                <a:solidFill>
                  <a:schemeClr val="bg1"/>
                </a:solidFill>
              </a:rPr>
              <a:t>Church History</a:t>
            </a:r>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The revelation recorded in Doctrine and Covenants 42, which revealed the Lord’s law of consecration, was one of several revelations that came in response to Joseph’s inquiry.</a:t>
            </a:r>
          </a:p>
        </p:txBody>
      </p:sp>
      <p:pic>
        <p:nvPicPr>
          <p:cNvPr id="7" name="Picture 6">
            <a:extLst>
              <a:ext uri="{FF2B5EF4-FFF2-40B4-BE49-F238E27FC236}">
                <a16:creationId xmlns:a16="http://schemas.microsoft.com/office/drawing/2014/main" id="{542CDE08-4D96-4216-86D0-791C79DDEA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5780" y="1696016"/>
            <a:ext cx="3543300" cy="3810000"/>
          </a:xfrm>
          <a:prstGeom prst="rect">
            <a:avLst/>
          </a:prstGeom>
        </p:spPr>
      </p:pic>
    </p:spTree>
    <p:extLst>
      <p:ext uri="{BB962C8B-B14F-4D97-AF65-F5344CB8AC3E}">
        <p14:creationId xmlns:p14="http://schemas.microsoft.com/office/powerpoint/2010/main" val="166732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1000"/>
                                        <p:tgtEl>
                                          <p:spTgt spid="5">
                                            <p:txEl>
                                              <p:pRg st="3" end="3"/>
                                            </p:txEl>
                                          </p:spTgt>
                                        </p:tgtEl>
                                      </p:cBhvr>
                                    </p:animEffect>
                                    <p:anim calcmode="lin" valueType="num">
                                      <p:cBhvr>
                                        <p:cTn id="1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fade">
                                      <p:cBhvr>
                                        <p:cTn id="19" dur="1000"/>
                                        <p:tgtEl>
                                          <p:spTgt spid="5">
                                            <p:txEl>
                                              <p:pRg st="5" end="5"/>
                                            </p:txEl>
                                          </p:spTgt>
                                        </p:tgtEl>
                                      </p:cBhvr>
                                    </p:animEffect>
                                    <p:anim calcmode="lin" valueType="num">
                                      <p:cBhvr>
                                        <p:cTn id="2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5" end="5"/>
                                            </p:txEl>
                                          </p:spTgt>
                                        </p:tgtEl>
                                        <p:attrNameLst>
                                          <p:attrName>ppt_y</p:attrName>
                                        </p:attrNameLst>
                                      </p:cBhvr>
                                      <p:tavLst>
                                        <p:tav tm="0">
                                          <p:val>
                                            <p:strVal val="#ppt_y-.1"/>
                                          </p:val>
                                        </p:tav>
                                        <p:tav tm="100000">
                                          <p:val>
                                            <p:strVal val="#ppt_y"/>
                                          </p:val>
                                        </p:tav>
                                      </p:tavLst>
                                    </p:anim>
                                  </p:childTnLst>
                                </p:cTn>
                              </p:par>
                              <p:par>
                                <p:cTn id="22" presetID="10" presetClass="exit" presetSubtype="0" fill="hold" nodeType="withEffect">
                                  <p:stCondLst>
                                    <p:cond delay="0"/>
                                  </p:stCondLst>
                                  <p:childTnLst>
                                    <p:animEffect transition="out" filter="fade">
                                      <p:cBhvr>
                                        <p:cTn id="23" dur="2000"/>
                                        <p:tgtEl>
                                          <p:spTgt spid="5">
                                            <p:txEl>
                                              <p:pRg st="0" end="0"/>
                                            </p:txEl>
                                          </p:spTgt>
                                        </p:tgtEl>
                                      </p:cBhvr>
                                    </p:animEffect>
                                    <p:set>
                                      <p:cBhvr>
                                        <p:cTn id="24" dur="1" fill="hold">
                                          <p:stCondLst>
                                            <p:cond delay="1999"/>
                                          </p:stCondLst>
                                        </p:cTn>
                                        <p:tgtEl>
                                          <p:spTgt spid="5">
                                            <p:txEl>
                                              <p:pRg st="0" end="0"/>
                                            </p:txEl>
                                          </p:spTgt>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2000"/>
                                        <p:tgtEl>
                                          <p:spTgt spid="5">
                                            <p:txEl>
                                              <p:pRg st="2" end="2"/>
                                            </p:txEl>
                                          </p:spTgt>
                                        </p:tgtEl>
                                      </p:cBhvr>
                                    </p:animEffect>
                                    <p:set>
                                      <p:cBhvr>
                                        <p:cTn id="27" dur="1" fill="hold">
                                          <p:stCondLst>
                                            <p:cond delay="1999"/>
                                          </p:stCondLst>
                                        </p:cTn>
                                        <p:tgtEl>
                                          <p:spTgt spid="5">
                                            <p:txEl>
                                              <p:pRg st="2" end="2"/>
                                            </p:txEl>
                                          </p:spTgt>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2000"/>
                                        <p:tgtEl>
                                          <p:spTgt spid="5">
                                            <p:txEl>
                                              <p:pRg st="3" end="3"/>
                                            </p:txEl>
                                          </p:spTgt>
                                        </p:tgtEl>
                                      </p:cBhvr>
                                    </p:animEffect>
                                    <p:set>
                                      <p:cBhvr>
                                        <p:cTn id="30" dur="1" fill="hold">
                                          <p:stCondLst>
                                            <p:cond delay="1999"/>
                                          </p:stCondLst>
                                        </p:cTn>
                                        <p:tgtEl>
                                          <p:spTgt spid="5">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7ADDF55C-95CC-4AA5-93CE-AD6F7B1F68B2}"/>
              </a:ext>
            </a:extLst>
          </p:cNvPr>
          <p:cNvPicPr>
            <a:picLocks noChangeAspect="1"/>
          </p:cNvPicPr>
          <p:nvPr/>
        </p:nvPicPr>
        <p:blipFill rotWithShape="1">
          <a:blip r:embed="rId2">
            <a:extLst>
              <a:ext uri="{28A0092B-C50C-407E-A947-70E740481C1C}">
                <a14:useLocalDpi xmlns:a14="http://schemas.microsoft.com/office/drawing/2010/main" val="0"/>
              </a:ext>
            </a:extLst>
          </a:blip>
          <a:srcRect l="1258" t="3333" r="1311" b="3333"/>
          <a:stretch/>
        </p:blipFill>
        <p:spPr>
          <a:xfrm>
            <a:off x="-1" y="0"/>
            <a:ext cx="12192001" cy="6858000"/>
          </a:xfrm>
          <a:prstGeom prst="rect">
            <a:avLst/>
          </a:prstGeom>
        </p:spPr>
      </p:pic>
      <p:sp>
        <p:nvSpPr>
          <p:cNvPr id="6" name="TextBox 5"/>
          <p:cNvSpPr txBox="1"/>
          <p:nvPr/>
        </p:nvSpPr>
        <p:spPr>
          <a:xfrm>
            <a:off x="1524000" y="990600"/>
            <a:ext cx="8839200" cy="369332"/>
          </a:xfrm>
          <a:prstGeom prst="rect">
            <a:avLst/>
          </a:prstGeom>
          <a:noFill/>
        </p:spPr>
        <p:txBody>
          <a:bodyPr wrap="square" rtlCol="0">
            <a:spAutoFit/>
          </a:bodyPr>
          <a:lstStyle/>
          <a:p>
            <a:pPr algn="ctr"/>
            <a:r>
              <a:rPr lang="en-US" dirty="0">
                <a:solidFill>
                  <a:schemeClr val="bg1"/>
                </a:solidFill>
              </a:rPr>
              <a:t>February 1831</a:t>
            </a:r>
          </a:p>
        </p:txBody>
      </p:sp>
      <p:sp>
        <p:nvSpPr>
          <p:cNvPr id="7" name="TextBox 6"/>
          <p:cNvSpPr txBox="1"/>
          <p:nvPr/>
        </p:nvSpPr>
        <p:spPr>
          <a:xfrm>
            <a:off x="1524000" y="1"/>
            <a:ext cx="8839200" cy="1015663"/>
          </a:xfrm>
          <a:prstGeom prst="rect">
            <a:avLst/>
          </a:prstGeom>
          <a:noFill/>
        </p:spPr>
        <p:txBody>
          <a:bodyPr wrap="square" rtlCol="0">
            <a:spAutoFit/>
          </a:bodyPr>
          <a:lstStyle/>
          <a:p>
            <a:pPr algn="ctr"/>
            <a:r>
              <a:rPr lang="en-US" sz="6000" dirty="0">
                <a:solidFill>
                  <a:schemeClr val="bg1"/>
                </a:solidFill>
                <a:latin typeface="Agency FB" pitchFamily="34" charset="0"/>
              </a:rPr>
              <a:t>Consecration</a:t>
            </a:r>
          </a:p>
        </p:txBody>
      </p:sp>
      <p:sp>
        <p:nvSpPr>
          <p:cNvPr id="8" name="TextBox 7"/>
          <p:cNvSpPr txBox="1"/>
          <p:nvPr/>
        </p:nvSpPr>
        <p:spPr>
          <a:xfrm>
            <a:off x="1752600" y="1143000"/>
            <a:ext cx="3124200" cy="923330"/>
          </a:xfrm>
          <a:prstGeom prst="rect">
            <a:avLst/>
          </a:prstGeom>
          <a:noFill/>
        </p:spPr>
        <p:txBody>
          <a:bodyPr wrap="square" rtlCol="0">
            <a:spAutoFit/>
          </a:bodyPr>
          <a:lstStyle/>
          <a:p>
            <a:r>
              <a:rPr lang="en-US" dirty="0">
                <a:solidFill>
                  <a:schemeClr val="bg1"/>
                </a:solidFill>
              </a:rPr>
              <a:t>The Lord commanded the Saints to consecrate their properties to support the poor</a:t>
            </a:r>
          </a:p>
        </p:txBody>
      </p:sp>
      <p:sp>
        <p:nvSpPr>
          <p:cNvPr id="9" name="Rectangle 8"/>
          <p:cNvSpPr/>
          <p:nvPr/>
        </p:nvSpPr>
        <p:spPr>
          <a:xfrm>
            <a:off x="6705600" y="2743201"/>
            <a:ext cx="3276600" cy="1200329"/>
          </a:xfrm>
          <a:prstGeom prst="rect">
            <a:avLst/>
          </a:prstGeom>
        </p:spPr>
        <p:txBody>
          <a:bodyPr wrap="square">
            <a:spAutoFit/>
          </a:bodyPr>
          <a:lstStyle/>
          <a:p>
            <a:r>
              <a:rPr lang="en-US" dirty="0">
                <a:solidFill>
                  <a:schemeClr val="bg1"/>
                </a:solidFill>
              </a:rPr>
              <a:t>“To consecrate is to set apart or dedicate something as sacred, devoted to holy purposes”</a:t>
            </a:r>
          </a:p>
          <a:p>
            <a:r>
              <a:rPr lang="en-US" dirty="0">
                <a:solidFill>
                  <a:schemeClr val="bg1"/>
                </a:solidFill>
              </a:rPr>
              <a:t> </a:t>
            </a:r>
            <a:r>
              <a:rPr lang="en-US" sz="1200" dirty="0">
                <a:solidFill>
                  <a:schemeClr val="bg1"/>
                </a:solidFill>
              </a:rPr>
              <a:t>Elder D. Todd </a:t>
            </a:r>
            <a:r>
              <a:rPr lang="en-US" sz="1200" dirty="0" err="1">
                <a:solidFill>
                  <a:schemeClr val="bg1"/>
                </a:solidFill>
              </a:rPr>
              <a:t>Christofferson</a:t>
            </a:r>
            <a:endParaRPr lang="en-US" sz="1200" dirty="0">
              <a:solidFill>
                <a:schemeClr val="bg1"/>
              </a:solidFill>
            </a:endParaRPr>
          </a:p>
        </p:txBody>
      </p:sp>
      <p:grpSp>
        <p:nvGrpSpPr>
          <p:cNvPr id="10" name="Group 9"/>
          <p:cNvGrpSpPr/>
          <p:nvPr/>
        </p:nvGrpSpPr>
        <p:grpSpPr>
          <a:xfrm>
            <a:off x="3810000" y="1524000"/>
            <a:ext cx="2667000" cy="5029200"/>
            <a:chOff x="838200" y="76200"/>
            <a:chExt cx="2667000" cy="5029200"/>
          </a:xfrm>
        </p:grpSpPr>
        <p:grpSp>
          <p:nvGrpSpPr>
            <p:cNvPr id="11" name="Group 17"/>
            <p:cNvGrpSpPr/>
            <p:nvPr/>
          </p:nvGrpSpPr>
          <p:grpSpPr>
            <a:xfrm>
              <a:off x="838200" y="76200"/>
              <a:ext cx="2667000" cy="5029200"/>
              <a:chOff x="838200" y="76200"/>
              <a:chExt cx="2667000" cy="5029200"/>
            </a:xfrm>
          </p:grpSpPr>
          <p:grpSp>
            <p:nvGrpSpPr>
              <p:cNvPr id="13" name="Group 17"/>
              <p:cNvGrpSpPr/>
              <p:nvPr/>
            </p:nvGrpSpPr>
            <p:grpSpPr>
              <a:xfrm flipH="1">
                <a:off x="2209800" y="1447800"/>
                <a:ext cx="1295400" cy="3429000"/>
                <a:chOff x="685800" y="1447800"/>
                <a:chExt cx="1295400" cy="3124200"/>
              </a:xfrm>
            </p:grpSpPr>
            <p:sp>
              <p:nvSpPr>
                <p:cNvPr id="29" name="Bent Arrow 28"/>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9"/>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6"/>
              <p:cNvGrpSpPr/>
              <p:nvPr/>
            </p:nvGrpSpPr>
            <p:grpSpPr>
              <a:xfrm>
                <a:off x="838200" y="1447800"/>
                <a:ext cx="1295400" cy="3429000"/>
                <a:chOff x="685800" y="1447800"/>
                <a:chExt cx="1295400" cy="3429000"/>
              </a:xfrm>
            </p:grpSpPr>
            <p:sp>
              <p:nvSpPr>
                <p:cNvPr id="27" name="Bent Arrow 26"/>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9"/>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219200" y="2438400"/>
              <a:ext cx="1905000" cy="1077218"/>
            </a:xfrm>
            <a:prstGeom prst="rect">
              <a:avLst/>
            </a:prstGeom>
          </p:spPr>
          <p:txBody>
            <a:bodyPr wrap="square">
              <a:spAutoFit/>
            </a:bodyPr>
            <a:lstStyle/>
            <a:p>
              <a:pPr algn="ctr"/>
              <a:r>
                <a:rPr lang="en-US" sz="1600" b="1" i="1" dirty="0"/>
                <a:t>The Lord commands us to care for the poor and those in need</a:t>
              </a:r>
              <a:endParaRPr lang="en-US" sz="1600" i="1" dirty="0">
                <a:solidFill>
                  <a:schemeClr val="bg1"/>
                </a:solidFill>
              </a:endParaRPr>
            </a:p>
          </p:txBody>
        </p:sp>
      </p:grpSp>
      <p:pic>
        <p:nvPicPr>
          <p:cNvPr id="3" name="Picture 2">
            <a:extLst>
              <a:ext uri="{FF2B5EF4-FFF2-40B4-BE49-F238E27FC236}">
                <a16:creationId xmlns:a16="http://schemas.microsoft.com/office/drawing/2014/main" id="{89D110DC-48F9-49E0-ADBF-E077E09DB1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2200" y="2611845"/>
            <a:ext cx="1170432" cy="1463040"/>
          </a:xfrm>
          <a:prstGeom prst="rect">
            <a:avLst/>
          </a:prstGeom>
        </p:spPr>
      </p:pic>
    </p:spTree>
    <p:extLst>
      <p:ext uri="{BB962C8B-B14F-4D97-AF65-F5344CB8AC3E}">
        <p14:creationId xmlns:p14="http://schemas.microsoft.com/office/powerpoint/2010/main" val="267832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01DD50-5986-4E5A-B53F-0945CDD517CB}"/>
              </a:ext>
            </a:extLst>
          </p:cNvPr>
          <p:cNvPicPr>
            <a:picLocks noChangeAspect="1"/>
          </p:cNvPicPr>
          <p:nvPr/>
        </p:nvPicPr>
        <p:blipFill rotWithShape="1">
          <a:blip r:embed="rId2">
            <a:extLst>
              <a:ext uri="{28A0092B-C50C-407E-A947-70E740481C1C}">
                <a14:useLocalDpi xmlns:a14="http://schemas.microsoft.com/office/drawing/2010/main" val="0"/>
              </a:ext>
            </a:extLst>
          </a:blip>
          <a:srcRect l="1258" t="3333" r="1311" b="3333"/>
          <a:stretch/>
        </p:blipFill>
        <p:spPr>
          <a:xfrm>
            <a:off x="-1" y="0"/>
            <a:ext cx="12192001" cy="6858000"/>
          </a:xfrm>
          <a:prstGeom prst="rect">
            <a:avLst/>
          </a:prstGeom>
        </p:spPr>
      </p:pic>
      <p:sp>
        <p:nvSpPr>
          <p:cNvPr id="7" name="TextBox 6"/>
          <p:cNvSpPr txBox="1"/>
          <p:nvPr/>
        </p:nvSpPr>
        <p:spPr>
          <a:xfrm>
            <a:off x="1524000" y="1"/>
            <a:ext cx="8839200" cy="1015663"/>
          </a:xfrm>
          <a:prstGeom prst="rect">
            <a:avLst/>
          </a:prstGeom>
          <a:noFill/>
        </p:spPr>
        <p:txBody>
          <a:bodyPr wrap="square" rtlCol="0">
            <a:spAutoFit/>
          </a:bodyPr>
          <a:lstStyle/>
          <a:p>
            <a:pPr algn="ctr"/>
            <a:r>
              <a:rPr lang="en-US" sz="6000" dirty="0">
                <a:solidFill>
                  <a:schemeClr val="bg1"/>
                </a:solidFill>
                <a:latin typeface="Agency FB" pitchFamily="34" charset="0"/>
              </a:rPr>
              <a:t>All Things Are Mine</a:t>
            </a:r>
          </a:p>
        </p:txBody>
      </p:sp>
      <p:sp>
        <p:nvSpPr>
          <p:cNvPr id="8" name="TextBox 7"/>
          <p:cNvSpPr txBox="1"/>
          <p:nvPr/>
        </p:nvSpPr>
        <p:spPr>
          <a:xfrm>
            <a:off x="1752600" y="1143001"/>
            <a:ext cx="3124200" cy="2585323"/>
          </a:xfrm>
          <a:prstGeom prst="rect">
            <a:avLst/>
          </a:prstGeom>
          <a:noFill/>
        </p:spPr>
        <p:txBody>
          <a:bodyPr wrap="square" rtlCol="0">
            <a:spAutoFit/>
          </a:bodyPr>
          <a:lstStyle/>
          <a:p>
            <a:r>
              <a:rPr lang="en-US" dirty="0">
                <a:solidFill>
                  <a:schemeClr val="bg1"/>
                </a:solidFill>
              </a:rPr>
              <a:t>“The basic principle and the justification for the law of consecration ‘is that everything we have belongs to the Lord; therefore, the Lord may call upon us for any and all of the property which we have, because it belongs to Him. … </a:t>
            </a:r>
            <a:r>
              <a:rPr lang="en-US" sz="1200" dirty="0">
                <a:solidFill>
                  <a:schemeClr val="bg1"/>
                </a:solidFill>
              </a:rPr>
              <a:t>President Marion G. Romney </a:t>
            </a:r>
          </a:p>
        </p:txBody>
      </p:sp>
      <p:sp>
        <p:nvSpPr>
          <p:cNvPr id="31" name="Rectangle 30"/>
          <p:cNvSpPr/>
          <p:nvPr/>
        </p:nvSpPr>
        <p:spPr>
          <a:xfrm>
            <a:off x="5486400" y="1600201"/>
            <a:ext cx="4572000" cy="5078313"/>
          </a:xfrm>
          <a:prstGeom prst="rect">
            <a:avLst/>
          </a:prstGeom>
        </p:spPr>
        <p:txBody>
          <a:bodyPr>
            <a:spAutoFit/>
          </a:bodyPr>
          <a:lstStyle/>
          <a:p>
            <a:pPr fontAlgn="base"/>
            <a:r>
              <a:rPr lang="en-US" i="1" dirty="0">
                <a:solidFill>
                  <a:schemeClr val="bg1"/>
                </a:solidFill>
              </a:rPr>
              <a:t>I, the Lord, stretched out the heavens, and built the earth, my very handiwork; and all things therein are mine.</a:t>
            </a:r>
          </a:p>
          <a:p>
            <a:pPr fontAlgn="base"/>
            <a:endParaRPr lang="en-US" i="1" dirty="0">
              <a:solidFill>
                <a:schemeClr val="bg1"/>
              </a:solidFill>
            </a:endParaRPr>
          </a:p>
          <a:p>
            <a:pPr fontAlgn="base"/>
            <a:r>
              <a:rPr lang="en-US" i="1" dirty="0">
                <a:solidFill>
                  <a:schemeClr val="bg1"/>
                </a:solidFill>
              </a:rPr>
              <a:t> And it is my purpose to provide for my saints, for all things are mine.</a:t>
            </a:r>
          </a:p>
          <a:p>
            <a:pPr fontAlgn="base"/>
            <a:endParaRPr lang="en-US" i="1" dirty="0">
              <a:solidFill>
                <a:schemeClr val="bg1"/>
              </a:solidFill>
            </a:endParaRPr>
          </a:p>
          <a:p>
            <a:pPr fontAlgn="base"/>
            <a:r>
              <a:rPr lang="en-US" i="1" dirty="0">
                <a:solidFill>
                  <a:schemeClr val="bg1"/>
                </a:solidFill>
              </a:rPr>
              <a:t> But it must needs be done in mine own way; and behold this is the way that I, the Lord, have decreed to provide for my saints, that the poor shall be exalted, in that the rich are made low.</a:t>
            </a:r>
          </a:p>
          <a:p>
            <a:pPr fontAlgn="base"/>
            <a:endParaRPr lang="en-US" i="1" dirty="0">
              <a:solidFill>
                <a:schemeClr val="bg1"/>
              </a:solidFill>
            </a:endParaRPr>
          </a:p>
          <a:p>
            <a:pPr fontAlgn="base"/>
            <a:r>
              <a:rPr lang="en-US" i="1" dirty="0">
                <a:solidFill>
                  <a:schemeClr val="bg1"/>
                </a:solidFill>
              </a:rPr>
              <a:t> For the earth is full, and there is enough and to spare; yea, I prepared all things, and have given unto the children of men to be agents unto themselves.”</a:t>
            </a:r>
          </a:p>
          <a:p>
            <a:pPr fontAlgn="base"/>
            <a:r>
              <a:rPr lang="en-US" i="1" dirty="0">
                <a:solidFill>
                  <a:schemeClr val="bg1"/>
                </a:solidFill>
              </a:rPr>
              <a:t>D&amp;C 104:14-17</a:t>
            </a:r>
          </a:p>
        </p:txBody>
      </p:sp>
      <p:sp>
        <p:nvSpPr>
          <p:cNvPr id="32" name="TextBox 31"/>
          <p:cNvSpPr txBox="1"/>
          <p:nvPr/>
        </p:nvSpPr>
        <p:spPr>
          <a:xfrm>
            <a:off x="148053" y="6367671"/>
            <a:ext cx="1676400" cy="369332"/>
          </a:xfrm>
          <a:prstGeom prst="rect">
            <a:avLst/>
          </a:prstGeom>
          <a:noFill/>
        </p:spPr>
        <p:txBody>
          <a:bodyPr wrap="square" rtlCol="0">
            <a:spAutoFit/>
          </a:bodyPr>
          <a:lstStyle/>
          <a:p>
            <a:r>
              <a:rPr lang="en-US" dirty="0">
                <a:solidFill>
                  <a:schemeClr val="bg1"/>
                </a:solidFill>
              </a:rPr>
              <a:t>D&amp;C 42:30-34</a:t>
            </a:r>
          </a:p>
        </p:txBody>
      </p:sp>
      <p:pic>
        <p:nvPicPr>
          <p:cNvPr id="3" name="Picture 2">
            <a:extLst>
              <a:ext uri="{FF2B5EF4-FFF2-40B4-BE49-F238E27FC236}">
                <a16:creationId xmlns:a16="http://schemas.microsoft.com/office/drawing/2014/main" id="{44DAA02C-F68D-426A-995A-2E8B67280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7287" y="3855661"/>
            <a:ext cx="1828800" cy="2438400"/>
          </a:xfrm>
          <a:prstGeom prst="rect">
            <a:avLst/>
          </a:prstGeom>
        </p:spPr>
      </p:pic>
    </p:spTree>
    <p:extLst>
      <p:ext uri="{BB962C8B-B14F-4D97-AF65-F5344CB8AC3E}">
        <p14:creationId xmlns:p14="http://schemas.microsoft.com/office/powerpoint/2010/main" val="221304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B9A18F54-A5BF-45AE-BF7C-2780C70AAD12}"/>
              </a:ext>
            </a:extLst>
          </p:cNvPr>
          <p:cNvPicPr>
            <a:picLocks noChangeAspect="1"/>
          </p:cNvPicPr>
          <p:nvPr/>
        </p:nvPicPr>
        <p:blipFill rotWithShape="1">
          <a:blip r:embed="rId2">
            <a:extLst>
              <a:ext uri="{28A0092B-C50C-407E-A947-70E740481C1C}">
                <a14:useLocalDpi xmlns:a14="http://schemas.microsoft.com/office/drawing/2010/main" val="0"/>
              </a:ext>
            </a:extLst>
          </a:blip>
          <a:srcRect l="1258" t="3333" r="1311" b="3333"/>
          <a:stretch/>
        </p:blipFill>
        <p:spPr>
          <a:xfrm>
            <a:off x="-1" y="0"/>
            <a:ext cx="12192001" cy="6858000"/>
          </a:xfrm>
          <a:prstGeom prst="rect">
            <a:avLst/>
          </a:prstGeom>
        </p:spPr>
      </p:pic>
      <p:sp>
        <p:nvSpPr>
          <p:cNvPr id="7" name="TextBox 6"/>
          <p:cNvSpPr txBox="1"/>
          <p:nvPr/>
        </p:nvSpPr>
        <p:spPr>
          <a:xfrm>
            <a:off x="1524000" y="1"/>
            <a:ext cx="8839200" cy="1015663"/>
          </a:xfrm>
          <a:prstGeom prst="rect">
            <a:avLst/>
          </a:prstGeom>
          <a:noFill/>
        </p:spPr>
        <p:txBody>
          <a:bodyPr wrap="square" rtlCol="0">
            <a:spAutoFit/>
          </a:bodyPr>
          <a:lstStyle/>
          <a:p>
            <a:pPr algn="ctr"/>
            <a:r>
              <a:rPr lang="en-US" sz="6000" dirty="0">
                <a:solidFill>
                  <a:schemeClr val="bg1"/>
                </a:solidFill>
                <a:latin typeface="Agency FB" pitchFamily="34" charset="0"/>
              </a:rPr>
              <a:t>The Needs of a Family</a:t>
            </a:r>
          </a:p>
        </p:txBody>
      </p:sp>
      <p:grpSp>
        <p:nvGrpSpPr>
          <p:cNvPr id="6" name="Group 5"/>
          <p:cNvGrpSpPr/>
          <p:nvPr/>
        </p:nvGrpSpPr>
        <p:grpSpPr>
          <a:xfrm>
            <a:off x="2590800" y="2971801"/>
            <a:ext cx="1060874" cy="1750443"/>
            <a:chOff x="4648200" y="609600"/>
            <a:chExt cx="1524000" cy="2514600"/>
          </a:xfrm>
        </p:grpSpPr>
        <p:sp>
          <p:nvSpPr>
            <p:cNvPr id="9" name="Trapezoid 8"/>
            <p:cNvSpPr/>
            <p:nvPr/>
          </p:nvSpPr>
          <p:spPr>
            <a:xfrm rot="10800000">
              <a:off x="4648200" y="609600"/>
              <a:ext cx="1524000" cy="2514600"/>
            </a:xfrm>
            <a:prstGeom prst="trapezoid">
              <a:avLst/>
            </a:prstGeom>
            <a:noFill/>
            <a:ln w="635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p:nvSpPr>
          <p:spPr>
            <a:xfrm rot="10800000">
              <a:off x="4953000" y="2470508"/>
              <a:ext cx="914399" cy="653692"/>
            </a:xfrm>
            <a:prstGeom prst="trapezoid">
              <a:avLst>
                <a:gd name="adj" fmla="val 14610"/>
              </a:avLst>
            </a:prstGeom>
            <a:solidFill>
              <a:srgbClr val="ECF2FA"/>
            </a:solidFill>
            <a:ln w="635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3816110" y="2971801"/>
            <a:ext cx="1060874" cy="1750443"/>
            <a:chOff x="4648200" y="609600"/>
            <a:chExt cx="1524000" cy="2514600"/>
          </a:xfrm>
        </p:grpSpPr>
        <p:sp>
          <p:nvSpPr>
            <p:cNvPr id="27" name="Trapezoid 26"/>
            <p:cNvSpPr/>
            <p:nvPr/>
          </p:nvSpPr>
          <p:spPr>
            <a:xfrm rot="10800000">
              <a:off x="4648200" y="609600"/>
              <a:ext cx="1524000" cy="2514600"/>
            </a:xfrm>
            <a:prstGeom prst="trapezoid">
              <a:avLst/>
            </a:prstGeom>
            <a:noFill/>
            <a:ln w="635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10800000">
              <a:off x="4953000" y="1992630"/>
              <a:ext cx="914401" cy="1131570"/>
            </a:xfrm>
            <a:prstGeom prst="trapezoid">
              <a:avLst>
                <a:gd name="adj" fmla="val 14610"/>
              </a:avLst>
            </a:prstGeom>
            <a:solidFill>
              <a:srgbClr val="ECF2FA"/>
            </a:solidFill>
            <a:ln w="635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5128943" y="2971801"/>
            <a:ext cx="1060874" cy="1750443"/>
            <a:chOff x="4648200" y="609600"/>
            <a:chExt cx="1524000" cy="2514600"/>
          </a:xfrm>
        </p:grpSpPr>
        <p:sp>
          <p:nvSpPr>
            <p:cNvPr id="30" name="Trapezoid 29"/>
            <p:cNvSpPr/>
            <p:nvPr/>
          </p:nvSpPr>
          <p:spPr>
            <a:xfrm rot="10800000">
              <a:off x="4648200" y="609600"/>
              <a:ext cx="1524000" cy="2514600"/>
            </a:xfrm>
            <a:prstGeom prst="trapezoid">
              <a:avLst/>
            </a:prstGeom>
            <a:noFill/>
            <a:ln w="635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10800000">
              <a:off x="4953000" y="1992630"/>
              <a:ext cx="914401" cy="1131570"/>
            </a:xfrm>
            <a:prstGeom prst="trapezoid">
              <a:avLst>
                <a:gd name="adj" fmla="val 14610"/>
              </a:avLst>
            </a:prstGeom>
            <a:solidFill>
              <a:srgbClr val="ECF2FA"/>
            </a:solidFill>
            <a:ln w="635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354253" y="2971801"/>
            <a:ext cx="1060874" cy="1750443"/>
            <a:chOff x="4648200" y="609600"/>
            <a:chExt cx="1524000" cy="2514600"/>
          </a:xfrm>
        </p:grpSpPr>
        <p:sp>
          <p:nvSpPr>
            <p:cNvPr id="34" name="Trapezoid 33"/>
            <p:cNvSpPr/>
            <p:nvPr/>
          </p:nvSpPr>
          <p:spPr>
            <a:xfrm rot="10800000">
              <a:off x="4648200" y="609600"/>
              <a:ext cx="1524000" cy="2514600"/>
            </a:xfrm>
            <a:prstGeom prst="trapezoid">
              <a:avLst/>
            </a:prstGeom>
            <a:noFill/>
            <a:ln w="635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rot="10800000">
              <a:off x="4953000" y="1992630"/>
              <a:ext cx="914401" cy="1131570"/>
            </a:xfrm>
            <a:prstGeom prst="trapezoid">
              <a:avLst>
                <a:gd name="adj" fmla="val 14610"/>
              </a:avLst>
            </a:prstGeom>
            <a:solidFill>
              <a:srgbClr val="ECF2FA"/>
            </a:solidFill>
            <a:ln w="635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7579564" y="2971801"/>
            <a:ext cx="1060874" cy="1750443"/>
            <a:chOff x="4648200" y="609600"/>
            <a:chExt cx="1524000" cy="2514600"/>
          </a:xfrm>
        </p:grpSpPr>
        <p:sp>
          <p:nvSpPr>
            <p:cNvPr id="37" name="Trapezoid 36"/>
            <p:cNvSpPr/>
            <p:nvPr/>
          </p:nvSpPr>
          <p:spPr>
            <a:xfrm rot="10800000">
              <a:off x="4648200" y="609600"/>
              <a:ext cx="1524000" cy="2514600"/>
            </a:xfrm>
            <a:prstGeom prst="trapezoid">
              <a:avLst/>
            </a:prstGeom>
            <a:noFill/>
            <a:ln w="635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rot="10800000">
              <a:off x="4953000" y="2747008"/>
              <a:ext cx="914401" cy="377190"/>
            </a:xfrm>
            <a:prstGeom prst="trapezoid">
              <a:avLst>
                <a:gd name="adj" fmla="val 14610"/>
              </a:avLst>
            </a:prstGeom>
            <a:solidFill>
              <a:srgbClr val="ECF2FA"/>
            </a:solidFill>
            <a:ln w="635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8796539" y="2988472"/>
            <a:ext cx="1060874" cy="1750443"/>
            <a:chOff x="4648200" y="609600"/>
            <a:chExt cx="1524000" cy="2514600"/>
          </a:xfrm>
        </p:grpSpPr>
        <p:sp>
          <p:nvSpPr>
            <p:cNvPr id="40" name="Trapezoid 39"/>
            <p:cNvSpPr/>
            <p:nvPr/>
          </p:nvSpPr>
          <p:spPr>
            <a:xfrm rot="10800000">
              <a:off x="4648200" y="609600"/>
              <a:ext cx="1524000" cy="2514600"/>
            </a:xfrm>
            <a:prstGeom prst="trapezoid">
              <a:avLst/>
            </a:prstGeom>
            <a:noFill/>
            <a:ln w="635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rot="10800000">
              <a:off x="4953000" y="2747008"/>
              <a:ext cx="914401" cy="377190"/>
            </a:xfrm>
            <a:prstGeom prst="trapezoid">
              <a:avLst>
                <a:gd name="adj" fmla="val 14610"/>
              </a:avLst>
            </a:prstGeom>
            <a:solidFill>
              <a:srgbClr val="ECF2FA"/>
            </a:solidFill>
            <a:ln w="635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4" name="Straight Connector 43"/>
          <p:cNvCxnSpPr/>
          <p:nvPr/>
        </p:nvCxnSpPr>
        <p:spPr>
          <a:xfrm>
            <a:off x="2133600" y="4191001"/>
            <a:ext cx="8138886" cy="4717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592943" y="3657600"/>
            <a:ext cx="1143000" cy="923330"/>
          </a:xfrm>
          <a:prstGeom prst="rect">
            <a:avLst/>
          </a:prstGeom>
          <a:noFill/>
        </p:spPr>
        <p:txBody>
          <a:bodyPr wrap="square" rtlCol="0">
            <a:spAutoFit/>
          </a:bodyPr>
          <a:lstStyle/>
          <a:p>
            <a:pPr algn="ctr"/>
            <a:r>
              <a:rPr lang="en-US" dirty="0">
                <a:solidFill>
                  <a:schemeClr val="bg1"/>
                </a:solidFill>
              </a:rPr>
              <a:t>The needs of a family</a:t>
            </a:r>
          </a:p>
        </p:txBody>
      </p:sp>
      <p:sp>
        <p:nvSpPr>
          <p:cNvPr id="47" name="TextBox 46"/>
          <p:cNvSpPr txBox="1"/>
          <p:nvPr/>
        </p:nvSpPr>
        <p:spPr>
          <a:xfrm>
            <a:off x="7620000" y="5638800"/>
            <a:ext cx="2590800" cy="923330"/>
          </a:xfrm>
          <a:prstGeom prst="rect">
            <a:avLst/>
          </a:prstGeom>
          <a:noFill/>
        </p:spPr>
        <p:txBody>
          <a:bodyPr wrap="square" rtlCol="0">
            <a:spAutoFit/>
          </a:bodyPr>
          <a:lstStyle/>
          <a:p>
            <a:pPr algn="ctr"/>
            <a:r>
              <a:rPr lang="en-US" dirty="0">
                <a:solidFill>
                  <a:schemeClr val="bg1"/>
                </a:solidFill>
              </a:rPr>
              <a:t>Families who do not have enough money or goods to support their needs</a:t>
            </a:r>
          </a:p>
        </p:txBody>
      </p:sp>
      <p:sp>
        <p:nvSpPr>
          <p:cNvPr id="48" name="Right Brace 47"/>
          <p:cNvSpPr/>
          <p:nvPr/>
        </p:nvSpPr>
        <p:spPr>
          <a:xfrm rot="5400000">
            <a:off x="8458200" y="4572000"/>
            <a:ext cx="533400" cy="1447800"/>
          </a:xfrm>
          <a:prstGeom prst="rightBrace">
            <a:avLst>
              <a:gd name="adj1" fmla="val 40986"/>
              <a:gd name="adj2" fmla="val 48998"/>
            </a:avLst>
          </a:prstGeom>
          <a:noFill/>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Right Brace 48"/>
          <p:cNvSpPr/>
          <p:nvPr/>
        </p:nvSpPr>
        <p:spPr>
          <a:xfrm rot="5400000">
            <a:off x="5219700" y="4000500"/>
            <a:ext cx="533400" cy="2438400"/>
          </a:xfrm>
          <a:prstGeom prst="rightBrace">
            <a:avLst>
              <a:gd name="adj1" fmla="val 40986"/>
              <a:gd name="adj2" fmla="val 48998"/>
            </a:avLst>
          </a:prstGeom>
          <a:noFill/>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TextBox 49"/>
          <p:cNvSpPr txBox="1"/>
          <p:nvPr/>
        </p:nvSpPr>
        <p:spPr>
          <a:xfrm>
            <a:off x="4343400" y="5638801"/>
            <a:ext cx="2590800" cy="646331"/>
          </a:xfrm>
          <a:prstGeom prst="rect">
            <a:avLst/>
          </a:prstGeom>
          <a:noFill/>
        </p:spPr>
        <p:txBody>
          <a:bodyPr wrap="square" rtlCol="0">
            <a:spAutoFit/>
          </a:bodyPr>
          <a:lstStyle/>
          <a:p>
            <a:pPr algn="ctr"/>
            <a:r>
              <a:rPr lang="en-US" dirty="0">
                <a:solidFill>
                  <a:schemeClr val="bg1"/>
                </a:solidFill>
              </a:rPr>
              <a:t>Families  who have their needs met</a:t>
            </a:r>
          </a:p>
        </p:txBody>
      </p:sp>
      <p:sp>
        <p:nvSpPr>
          <p:cNvPr id="51" name="TextBox 50"/>
          <p:cNvSpPr txBox="1"/>
          <p:nvPr/>
        </p:nvSpPr>
        <p:spPr>
          <a:xfrm>
            <a:off x="66572" y="6427321"/>
            <a:ext cx="1676400" cy="369332"/>
          </a:xfrm>
          <a:prstGeom prst="rect">
            <a:avLst/>
          </a:prstGeom>
          <a:noFill/>
        </p:spPr>
        <p:txBody>
          <a:bodyPr wrap="square" rtlCol="0">
            <a:spAutoFit/>
          </a:bodyPr>
          <a:lstStyle/>
          <a:p>
            <a:r>
              <a:rPr lang="en-US" dirty="0">
                <a:solidFill>
                  <a:schemeClr val="bg1"/>
                </a:solidFill>
              </a:rPr>
              <a:t>D&amp;C 42:30-34</a:t>
            </a:r>
          </a:p>
        </p:txBody>
      </p:sp>
    </p:spTree>
    <p:extLst>
      <p:ext uri="{BB962C8B-B14F-4D97-AF65-F5344CB8AC3E}">
        <p14:creationId xmlns:p14="http://schemas.microsoft.com/office/powerpoint/2010/main" val="154491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animBg="1"/>
      <p:bldP spid="49" grpId="0" animBg="1"/>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F50A8B74-6B58-4B01-A9DC-2FCFCC6F2032}"/>
              </a:ext>
            </a:extLst>
          </p:cNvPr>
          <p:cNvPicPr>
            <a:picLocks noChangeAspect="1"/>
          </p:cNvPicPr>
          <p:nvPr/>
        </p:nvPicPr>
        <p:blipFill rotWithShape="1">
          <a:blip r:embed="rId2">
            <a:extLst>
              <a:ext uri="{28A0092B-C50C-407E-A947-70E740481C1C}">
                <a14:useLocalDpi xmlns:a14="http://schemas.microsoft.com/office/drawing/2010/main" val="0"/>
              </a:ext>
            </a:extLst>
          </a:blip>
          <a:srcRect l="1258" t="3333" r="1311" b="3333"/>
          <a:stretch/>
        </p:blipFill>
        <p:spPr>
          <a:xfrm>
            <a:off x="-1" y="0"/>
            <a:ext cx="12192001" cy="6858000"/>
          </a:xfrm>
          <a:prstGeom prst="rect">
            <a:avLst/>
          </a:prstGeom>
        </p:spPr>
      </p:pic>
      <p:sp>
        <p:nvSpPr>
          <p:cNvPr id="7" name="TextBox 6"/>
          <p:cNvSpPr txBox="1"/>
          <p:nvPr/>
        </p:nvSpPr>
        <p:spPr>
          <a:xfrm>
            <a:off x="1524000" y="1"/>
            <a:ext cx="8839200" cy="1015663"/>
          </a:xfrm>
          <a:prstGeom prst="rect">
            <a:avLst/>
          </a:prstGeom>
          <a:noFill/>
        </p:spPr>
        <p:txBody>
          <a:bodyPr wrap="square" rtlCol="0">
            <a:spAutoFit/>
          </a:bodyPr>
          <a:lstStyle/>
          <a:p>
            <a:pPr algn="ctr"/>
            <a:r>
              <a:rPr lang="en-US" sz="6000" dirty="0">
                <a:solidFill>
                  <a:schemeClr val="bg1"/>
                </a:solidFill>
                <a:latin typeface="Agency FB" pitchFamily="34" charset="0"/>
              </a:rPr>
              <a:t>Stewardship</a:t>
            </a:r>
          </a:p>
        </p:txBody>
      </p:sp>
      <p:sp>
        <p:nvSpPr>
          <p:cNvPr id="8" name="TextBox 7"/>
          <p:cNvSpPr txBox="1"/>
          <p:nvPr/>
        </p:nvSpPr>
        <p:spPr>
          <a:xfrm>
            <a:off x="6019800" y="5867401"/>
            <a:ext cx="4191000" cy="646331"/>
          </a:xfrm>
          <a:prstGeom prst="rect">
            <a:avLst/>
          </a:prstGeom>
          <a:noFill/>
        </p:spPr>
        <p:txBody>
          <a:bodyPr wrap="square" rtlCol="0">
            <a:spAutoFit/>
          </a:bodyPr>
          <a:lstStyle/>
          <a:p>
            <a:pPr algn="ctr"/>
            <a:r>
              <a:rPr lang="en-US" dirty="0">
                <a:solidFill>
                  <a:srgbClr val="FFFF00"/>
                </a:solidFill>
              </a:rPr>
              <a:t>The Church modified this practice of Law of Consecration in 1833</a:t>
            </a:r>
            <a:endParaRPr lang="en-US" sz="1200" dirty="0">
              <a:solidFill>
                <a:srgbClr val="FFFF00"/>
              </a:solidFill>
            </a:endParaRPr>
          </a:p>
        </p:txBody>
      </p:sp>
      <p:sp>
        <p:nvSpPr>
          <p:cNvPr id="50" name="TextBox 49"/>
          <p:cNvSpPr txBox="1"/>
          <p:nvPr/>
        </p:nvSpPr>
        <p:spPr>
          <a:xfrm>
            <a:off x="1905000" y="1066800"/>
            <a:ext cx="4114800" cy="1477328"/>
          </a:xfrm>
          <a:prstGeom prst="rect">
            <a:avLst/>
          </a:prstGeom>
          <a:noFill/>
        </p:spPr>
        <p:txBody>
          <a:bodyPr wrap="square" rtlCol="0">
            <a:spAutoFit/>
          </a:bodyPr>
          <a:lstStyle/>
          <a:p>
            <a:r>
              <a:rPr lang="en-US" dirty="0">
                <a:solidFill>
                  <a:schemeClr val="bg1"/>
                </a:solidFill>
              </a:rPr>
              <a:t> Every family worked with the bishop and received what was called a “stewardship” (D&amp;C 42:72). This means that each family was entrusted with property and resources from the Lord. </a:t>
            </a:r>
          </a:p>
        </p:txBody>
      </p:sp>
      <p:grpSp>
        <p:nvGrpSpPr>
          <p:cNvPr id="29" name="Group 28"/>
          <p:cNvGrpSpPr/>
          <p:nvPr/>
        </p:nvGrpSpPr>
        <p:grpSpPr>
          <a:xfrm>
            <a:off x="1592944" y="2971801"/>
            <a:ext cx="8679543" cy="1750443"/>
            <a:chOff x="68943" y="2971800"/>
            <a:chExt cx="8679543" cy="1750443"/>
          </a:xfrm>
        </p:grpSpPr>
        <p:grpSp>
          <p:nvGrpSpPr>
            <p:cNvPr id="3" name="Group 5"/>
            <p:cNvGrpSpPr/>
            <p:nvPr/>
          </p:nvGrpSpPr>
          <p:grpSpPr>
            <a:xfrm>
              <a:off x="1066800" y="2971800"/>
              <a:ext cx="1060874" cy="1750443"/>
              <a:chOff x="4648200" y="609600"/>
              <a:chExt cx="1524000" cy="2514600"/>
            </a:xfrm>
          </p:grpSpPr>
          <p:sp>
            <p:nvSpPr>
              <p:cNvPr id="9" name="Trapezoid 8"/>
              <p:cNvSpPr/>
              <p:nvPr/>
            </p:nvSpPr>
            <p:spPr>
              <a:xfrm rot="10800000">
                <a:off x="4648200" y="609600"/>
                <a:ext cx="1524000" cy="2514600"/>
              </a:xfrm>
              <a:prstGeom prst="trapezoid">
                <a:avLst/>
              </a:prstGeom>
              <a:noFill/>
              <a:ln w="635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p:nvSpPr>
            <p:spPr>
              <a:xfrm rot="10800000">
                <a:off x="4953000" y="2470508"/>
                <a:ext cx="914399" cy="653692"/>
              </a:xfrm>
              <a:prstGeom prst="trapezoid">
                <a:avLst>
                  <a:gd name="adj" fmla="val 14610"/>
                </a:avLst>
              </a:prstGeom>
              <a:solidFill>
                <a:srgbClr val="ECF2FA"/>
              </a:solidFill>
              <a:ln w="635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4" name="Straight Connector 43"/>
            <p:cNvCxnSpPr/>
            <p:nvPr/>
          </p:nvCxnSpPr>
          <p:spPr>
            <a:xfrm>
              <a:off x="609600" y="4191000"/>
              <a:ext cx="8138886" cy="4717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8943" y="3657600"/>
              <a:ext cx="1143000" cy="923330"/>
            </a:xfrm>
            <a:prstGeom prst="rect">
              <a:avLst/>
            </a:prstGeom>
            <a:noFill/>
          </p:spPr>
          <p:txBody>
            <a:bodyPr wrap="square" rtlCol="0">
              <a:spAutoFit/>
            </a:bodyPr>
            <a:lstStyle/>
            <a:p>
              <a:r>
                <a:rPr lang="en-US" dirty="0">
                  <a:solidFill>
                    <a:schemeClr val="bg1"/>
                  </a:solidFill>
                </a:rPr>
                <a:t>The needs of a family</a:t>
              </a:r>
            </a:p>
          </p:txBody>
        </p:sp>
        <p:grpSp>
          <p:nvGrpSpPr>
            <p:cNvPr id="39" name="Group 5"/>
            <p:cNvGrpSpPr/>
            <p:nvPr/>
          </p:nvGrpSpPr>
          <p:grpSpPr>
            <a:xfrm>
              <a:off x="2286000" y="2971800"/>
              <a:ext cx="1060874" cy="1750443"/>
              <a:chOff x="4648200" y="609600"/>
              <a:chExt cx="1524000" cy="2514600"/>
            </a:xfrm>
          </p:grpSpPr>
          <p:sp>
            <p:nvSpPr>
              <p:cNvPr id="42" name="Trapezoid 41"/>
              <p:cNvSpPr/>
              <p:nvPr/>
            </p:nvSpPr>
            <p:spPr>
              <a:xfrm rot="10800000">
                <a:off x="4648200" y="609600"/>
                <a:ext cx="1524000" cy="2514600"/>
              </a:xfrm>
              <a:prstGeom prst="trapezoid">
                <a:avLst/>
              </a:prstGeom>
              <a:noFill/>
              <a:ln w="635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rot="10800000">
                <a:off x="4953000" y="2470508"/>
                <a:ext cx="914399" cy="653692"/>
              </a:xfrm>
              <a:prstGeom prst="trapezoid">
                <a:avLst>
                  <a:gd name="adj" fmla="val 14610"/>
                </a:avLst>
              </a:prstGeom>
              <a:solidFill>
                <a:srgbClr val="ECF2FA"/>
              </a:solidFill>
              <a:ln w="635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5"/>
            <p:cNvGrpSpPr/>
            <p:nvPr/>
          </p:nvGrpSpPr>
          <p:grpSpPr>
            <a:xfrm>
              <a:off x="3505200" y="2971800"/>
              <a:ext cx="1060874" cy="1750443"/>
              <a:chOff x="4648200" y="609600"/>
              <a:chExt cx="1524000" cy="2514600"/>
            </a:xfrm>
          </p:grpSpPr>
          <p:sp>
            <p:nvSpPr>
              <p:cNvPr id="51" name="Trapezoid 50"/>
              <p:cNvSpPr/>
              <p:nvPr/>
            </p:nvSpPr>
            <p:spPr>
              <a:xfrm rot="10800000">
                <a:off x="4648200" y="609600"/>
                <a:ext cx="1524000" cy="2514600"/>
              </a:xfrm>
              <a:prstGeom prst="trapezoid">
                <a:avLst/>
              </a:prstGeom>
              <a:noFill/>
              <a:ln w="635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10800000">
                <a:off x="4953000" y="2470508"/>
                <a:ext cx="914399" cy="653692"/>
              </a:xfrm>
              <a:prstGeom prst="trapezoid">
                <a:avLst>
                  <a:gd name="adj" fmla="val 14610"/>
                </a:avLst>
              </a:prstGeom>
              <a:solidFill>
                <a:srgbClr val="ECF2FA"/>
              </a:solidFill>
              <a:ln w="635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
            <p:cNvGrpSpPr/>
            <p:nvPr/>
          </p:nvGrpSpPr>
          <p:grpSpPr>
            <a:xfrm>
              <a:off x="4724400" y="2971800"/>
              <a:ext cx="1060874" cy="1750443"/>
              <a:chOff x="4648200" y="609600"/>
              <a:chExt cx="1524000" cy="2514600"/>
            </a:xfrm>
          </p:grpSpPr>
          <p:sp>
            <p:nvSpPr>
              <p:cNvPr id="54" name="Trapezoid 53"/>
              <p:cNvSpPr/>
              <p:nvPr/>
            </p:nvSpPr>
            <p:spPr>
              <a:xfrm rot="10800000">
                <a:off x="4648200" y="609600"/>
                <a:ext cx="1524000" cy="2514600"/>
              </a:xfrm>
              <a:prstGeom prst="trapezoid">
                <a:avLst/>
              </a:prstGeom>
              <a:noFill/>
              <a:ln w="635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10800000">
                <a:off x="4953000" y="2470508"/>
                <a:ext cx="914399" cy="653692"/>
              </a:xfrm>
              <a:prstGeom prst="trapezoid">
                <a:avLst>
                  <a:gd name="adj" fmla="val 14610"/>
                </a:avLst>
              </a:prstGeom>
              <a:solidFill>
                <a:srgbClr val="ECF2FA"/>
              </a:solidFill>
              <a:ln w="635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
            <p:cNvGrpSpPr/>
            <p:nvPr/>
          </p:nvGrpSpPr>
          <p:grpSpPr>
            <a:xfrm>
              <a:off x="5943600" y="2971800"/>
              <a:ext cx="1060874" cy="1750443"/>
              <a:chOff x="4648200" y="609600"/>
              <a:chExt cx="1524000" cy="2514600"/>
            </a:xfrm>
          </p:grpSpPr>
          <p:sp>
            <p:nvSpPr>
              <p:cNvPr id="57" name="Trapezoid 56"/>
              <p:cNvSpPr/>
              <p:nvPr/>
            </p:nvSpPr>
            <p:spPr>
              <a:xfrm rot="10800000">
                <a:off x="4648200" y="609600"/>
                <a:ext cx="1524000" cy="2514600"/>
              </a:xfrm>
              <a:prstGeom prst="trapezoid">
                <a:avLst/>
              </a:prstGeom>
              <a:noFill/>
              <a:ln w="635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10800000">
                <a:off x="4953000" y="2470508"/>
                <a:ext cx="914399" cy="653692"/>
              </a:xfrm>
              <a:prstGeom prst="trapezoid">
                <a:avLst>
                  <a:gd name="adj" fmla="val 14610"/>
                </a:avLst>
              </a:prstGeom>
              <a:solidFill>
                <a:srgbClr val="ECF2FA"/>
              </a:solidFill>
              <a:ln w="635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
            <p:cNvGrpSpPr/>
            <p:nvPr/>
          </p:nvGrpSpPr>
          <p:grpSpPr>
            <a:xfrm>
              <a:off x="7162800" y="2971800"/>
              <a:ext cx="1060874" cy="1750443"/>
              <a:chOff x="4648200" y="609600"/>
              <a:chExt cx="1524000" cy="2514600"/>
            </a:xfrm>
          </p:grpSpPr>
          <p:sp>
            <p:nvSpPr>
              <p:cNvPr id="60" name="Trapezoid 59"/>
              <p:cNvSpPr/>
              <p:nvPr/>
            </p:nvSpPr>
            <p:spPr>
              <a:xfrm rot="10800000">
                <a:off x="4648200" y="609600"/>
                <a:ext cx="1524000" cy="2514600"/>
              </a:xfrm>
              <a:prstGeom prst="trapezoid">
                <a:avLst/>
              </a:prstGeom>
              <a:noFill/>
              <a:ln w="635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rot="10800000">
                <a:off x="4953000" y="2470508"/>
                <a:ext cx="914399" cy="653692"/>
              </a:xfrm>
              <a:prstGeom prst="trapezoid">
                <a:avLst>
                  <a:gd name="adj" fmla="val 14610"/>
                </a:avLst>
              </a:prstGeom>
              <a:solidFill>
                <a:srgbClr val="ECF2FA"/>
              </a:solidFill>
              <a:ln w="635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2" name="TextBox 61"/>
          <p:cNvSpPr txBox="1"/>
          <p:nvPr/>
        </p:nvSpPr>
        <p:spPr>
          <a:xfrm>
            <a:off x="6553200" y="990600"/>
            <a:ext cx="4114800" cy="1754326"/>
          </a:xfrm>
          <a:prstGeom prst="rect">
            <a:avLst/>
          </a:prstGeom>
          <a:noFill/>
        </p:spPr>
        <p:txBody>
          <a:bodyPr wrap="square" rtlCol="0">
            <a:spAutoFit/>
          </a:bodyPr>
          <a:lstStyle/>
          <a:p>
            <a:r>
              <a:rPr lang="en-US" dirty="0">
                <a:solidFill>
                  <a:schemeClr val="bg1"/>
                </a:solidFill>
              </a:rPr>
              <a:t>Each family was entrusted with property and resources from the Lord. Families had private ownership of the property and resources they received, and they were to use their agency to manage their stewardship. </a:t>
            </a:r>
          </a:p>
        </p:txBody>
      </p:sp>
      <p:sp>
        <p:nvSpPr>
          <p:cNvPr id="63" name="TextBox 62"/>
          <p:cNvSpPr txBox="1"/>
          <p:nvPr/>
        </p:nvSpPr>
        <p:spPr>
          <a:xfrm>
            <a:off x="1905000" y="5029201"/>
            <a:ext cx="4114800" cy="1200329"/>
          </a:xfrm>
          <a:prstGeom prst="rect">
            <a:avLst/>
          </a:prstGeom>
          <a:noFill/>
        </p:spPr>
        <p:txBody>
          <a:bodyPr wrap="square" rtlCol="0">
            <a:spAutoFit/>
          </a:bodyPr>
          <a:lstStyle/>
          <a:p>
            <a:r>
              <a:rPr lang="en-US" dirty="0">
                <a:solidFill>
                  <a:schemeClr val="bg1"/>
                </a:solidFill>
              </a:rPr>
              <a:t>As stewards of the Lord’s property and resources, they were accountable to Him and fully responsible for what He entrusted to them.</a:t>
            </a:r>
          </a:p>
        </p:txBody>
      </p:sp>
      <p:sp>
        <p:nvSpPr>
          <p:cNvPr id="64" name="TextBox 63"/>
          <p:cNvSpPr txBox="1"/>
          <p:nvPr/>
        </p:nvSpPr>
        <p:spPr>
          <a:xfrm>
            <a:off x="157106" y="6329570"/>
            <a:ext cx="1676400" cy="369332"/>
          </a:xfrm>
          <a:prstGeom prst="rect">
            <a:avLst/>
          </a:prstGeom>
          <a:noFill/>
        </p:spPr>
        <p:txBody>
          <a:bodyPr wrap="square" rtlCol="0">
            <a:spAutoFit/>
          </a:bodyPr>
          <a:lstStyle/>
          <a:p>
            <a:r>
              <a:rPr lang="en-US" dirty="0">
                <a:solidFill>
                  <a:schemeClr val="bg1"/>
                </a:solidFill>
              </a:rPr>
              <a:t>D&amp;C 42:30-34</a:t>
            </a:r>
          </a:p>
        </p:txBody>
      </p:sp>
    </p:spTree>
    <p:extLst>
      <p:ext uri="{BB962C8B-B14F-4D97-AF65-F5344CB8AC3E}">
        <p14:creationId xmlns:p14="http://schemas.microsoft.com/office/powerpoint/2010/main" val="279711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2000"/>
                                        <p:tgtEl>
                                          <p:spTgt spid="2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fade">
                                      <p:cBhvr>
                                        <p:cTn id="14" dur="2000"/>
                                        <p:tgtEl>
                                          <p:spTgt spid="6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p:bldP spid="6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2484</Words>
  <Application>Microsoft Office PowerPoint</Application>
  <PresentationFormat>Widescreen</PresentationFormat>
  <Paragraphs>133</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 Light</vt:lpstr>
      <vt:lpstr>Calibri</vt:lpstr>
      <vt:lpstr>Agency FB</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6</cp:revision>
  <dcterms:created xsi:type="dcterms:W3CDTF">2018-06-13T14:21:57Z</dcterms:created>
  <dcterms:modified xsi:type="dcterms:W3CDTF">2020-07-09T14:49:06Z</dcterms:modified>
</cp:coreProperties>
</file>