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1" r:id="rId5"/>
    <p:sldId id="263" r:id="rId6"/>
    <p:sldId id="264" r:id="rId7"/>
    <p:sldId id="265" r:id="rId8"/>
    <p:sldId id="282"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62" r:id="rId26"/>
  </p:sldIdLst>
  <p:sldSz cx="12192000" cy="6858000"/>
  <p:notesSz cx="6858000" cy="9144000"/>
  <p:embeddedFontLst>
    <p:embeddedFont>
      <p:font typeface="Abadi" panose="020B0604020104020204" pitchFamily="34" charset="0"/>
      <p:regular r:id="rId27"/>
    </p:embeddedFont>
    <p:embeddedFont>
      <p:font typeface="Angsana New" panose="02020603050405020304" pitchFamily="18" charset="-34"/>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Gabriola" panose="04040605051002020D02" pitchFamily="8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96E9-CC7A-43C8-B012-B620AF8BD5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0F779F-168B-4401-A07C-115654A9BA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18BB7E-D7EE-4743-92A8-EAA7557707A9}"/>
              </a:ext>
            </a:extLst>
          </p:cNvPr>
          <p:cNvSpPr>
            <a:spLocks noGrp="1"/>
          </p:cNvSpPr>
          <p:nvPr>
            <p:ph type="dt" sz="half" idx="10"/>
          </p:nvPr>
        </p:nvSpPr>
        <p:spPr/>
        <p:txBody>
          <a:bodyPr/>
          <a:lstStyle/>
          <a:p>
            <a:fld id="{4FF2AFD3-BB09-4E8A-9BB8-5F76DD20B949}" type="datetimeFigureOut">
              <a:rPr lang="en-US" smtClean="0"/>
              <a:t>7/11/2020</a:t>
            </a:fld>
            <a:endParaRPr lang="en-US"/>
          </a:p>
        </p:txBody>
      </p:sp>
      <p:sp>
        <p:nvSpPr>
          <p:cNvPr id="5" name="Footer Placeholder 4">
            <a:extLst>
              <a:ext uri="{FF2B5EF4-FFF2-40B4-BE49-F238E27FC236}">
                <a16:creationId xmlns:a16="http://schemas.microsoft.com/office/drawing/2014/main" id="{DCCA1601-8D1A-4D03-BDC8-8577B4A61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1D4DD-09E7-4590-8876-6F9C7C9AF0FB}"/>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311136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B681-48D4-4AB5-ABBD-E418D98038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26CFCB-DDBB-4DCB-824D-D1ECD0C996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AE572-2F5B-4E5B-B22C-44707EA616F7}"/>
              </a:ext>
            </a:extLst>
          </p:cNvPr>
          <p:cNvSpPr>
            <a:spLocks noGrp="1"/>
          </p:cNvSpPr>
          <p:nvPr>
            <p:ph type="dt" sz="half" idx="10"/>
          </p:nvPr>
        </p:nvSpPr>
        <p:spPr/>
        <p:txBody>
          <a:bodyPr/>
          <a:lstStyle/>
          <a:p>
            <a:fld id="{4FF2AFD3-BB09-4E8A-9BB8-5F76DD20B949}" type="datetimeFigureOut">
              <a:rPr lang="en-US" smtClean="0"/>
              <a:t>7/11/2020</a:t>
            </a:fld>
            <a:endParaRPr lang="en-US"/>
          </a:p>
        </p:txBody>
      </p:sp>
      <p:sp>
        <p:nvSpPr>
          <p:cNvPr id="5" name="Footer Placeholder 4">
            <a:extLst>
              <a:ext uri="{FF2B5EF4-FFF2-40B4-BE49-F238E27FC236}">
                <a16:creationId xmlns:a16="http://schemas.microsoft.com/office/drawing/2014/main" id="{D416F4EA-5762-4BF8-BC37-ADD108195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90AB-F598-41B9-AB29-0CA52801945E}"/>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236649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B8802E-C08A-4303-BBE3-3C79BF3238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B06657-BDE5-4D85-9E03-C534B2483D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16C33-32C7-4167-8C33-47D727282BC8}"/>
              </a:ext>
            </a:extLst>
          </p:cNvPr>
          <p:cNvSpPr>
            <a:spLocks noGrp="1"/>
          </p:cNvSpPr>
          <p:nvPr>
            <p:ph type="dt" sz="half" idx="10"/>
          </p:nvPr>
        </p:nvSpPr>
        <p:spPr/>
        <p:txBody>
          <a:bodyPr/>
          <a:lstStyle/>
          <a:p>
            <a:fld id="{4FF2AFD3-BB09-4E8A-9BB8-5F76DD20B949}" type="datetimeFigureOut">
              <a:rPr lang="en-US" smtClean="0"/>
              <a:t>7/11/2020</a:t>
            </a:fld>
            <a:endParaRPr lang="en-US"/>
          </a:p>
        </p:txBody>
      </p:sp>
      <p:sp>
        <p:nvSpPr>
          <p:cNvPr id="5" name="Footer Placeholder 4">
            <a:extLst>
              <a:ext uri="{FF2B5EF4-FFF2-40B4-BE49-F238E27FC236}">
                <a16:creationId xmlns:a16="http://schemas.microsoft.com/office/drawing/2014/main" id="{261E71F6-D580-4DF6-8C56-725EC4ADE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0DA2E-54BA-412C-A236-2E3EC7476266}"/>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206348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B2A6-0F7E-45B7-B769-55CC44832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B2274-9631-4D68-89EF-E41B410A0C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48A96-CE1A-4C07-8740-0F15571AAA60}"/>
              </a:ext>
            </a:extLst>
          </p:cNvPr>
          <p:cNvSpPr>
            <a:spLocks noGrp="1"/>
          </p:cNvSpPr>
          <p:nvPr>
            <p:ph type="dt" sz="half" idx="10"/>
          </p:nvPr>
        </p:nvSpPr>
        <p:spPr/>
        <p:txBody>
          <a:bodyPr/>
          <a:lstStyle/>
          <a:p>
            <a:fld id="{4FF2AFD3-BB09-4E8A-9BB8-5F76DD20B949}" type="datetimeFigureOut">
              <a:rPr lang="en-US" smtClean="0"/>
              <a:t>7/11/2020</a:t>
            </a:fld>
            <a:endParaRPr lang="en-US"/>
          </a:p>
        </p:txBody>
      </p:sp>
      <p:sp>
        <p:nvSpPr>
          <p:cNvPr id="5" name="Footer Placeholder 4">
            <a:extLst>
              <a:ext uri="{FF2B5EF4-FFF2-40B4-BE49-F238E27FC236}">
                <a16:creationId xmlns:a16="http://schemas.microsoft.com/office/drawing/2014/main" id="{2A4CB763-C2CE-43C0-9127-D5FCF1025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84ADC-8C43-4820-9372-8D5EC8981ACC}"/>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266195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A29B-4395-4D1A-81EE-0239FB3DBC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796F9-7B72-4B65-BAD3-455D77A7C5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728195-6F16-4290-ABEE-253F8237D678}"/>
              </a:ext>
            </a:extLst>
          </p:cNvPr>
          <p:cNvSpPr>
            <a:spLocks noGrp="1"/>
          </p:cNvSpPr>
          <p:nvPr>
            <p:ph type="dt" sz="half" idx="10"/>
          </p:nvPr>
        </p:nvSpPr>
        <p:spPr/>
        <p:txBody>
          <a:bodyPr/>
          <a:lstStyle/>
          <a:p>
            <a:fld id="{4FF2AFD3-BB09-4E8A-9BB8-5F76DD20B949}" type="datetimeFigureOut">
              <a:rPr lang="en-US" smtClean="0"/>
              <a:t>7/11/2020</a:t>
            </a:fld>
            <a:endParaRPr lang="en-US"/>
          </a:p>
        </p:txBody>
      </p:sp>
      <p:sp>
        <p:nvSpPr>
          <p:cNvPr id="5" name="Footer Placeholder 4">
            <a:extLst>
              <a:ext uri="{FF2B5EF4-FFF2-40B4-BE49-F238E27FC236}">
                <a16:creationId xmlns:a16="http://schemas.microsoft.com/office/drawing/2014/main" id="{21ACA36B-0251-454C-892D-2DA91CA8F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3F760-8F07-4C08-A8ED-87F9B16C1CC7}"/>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250174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24CD-DC6A-4A1B-837A-CC1A9DB7E2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F4BA9-C5B3-46C9-9708-F0099C56D9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C53586-4663-412B-8368-0A647C39BC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EC9A54-20A8-4445-8D6F-E5545289A277}"/>
              </a:ext>
            </a:extLst>
          </p:cNvPr>
          <p:cNvSpPr>
            <a:spLocks noGrp="1"/>
          </p:cNvSpPr>
          <p:nvPr>
            <p:ph type="dt" sz="half" idx="10"/>
          </p:nvPr>
        </p:nvSpPr>
        <p:spPr/>
        <p:txBody>
          <a:bodyPr/>
          <a:lstStyle/>
          <a:p>
            <a:fld id="{4FF2AFD3-BB09-4E8A-9BB8-5F76DD20B949}" type="datetimeFigureOut">
              <a:rPr lang="en-US" smtClean="0"/>
              <a:t>7/11/2020</a:t>
            </a:fld>
            <a:endParaRPr lang="en-US"/>
          </a:p>
        </p:txBody>
      </p:sp>
      <p:sp>
        <p:nvSpPr>
          <p:cNvPr id="6" name="Footer Placeholder 5">
            <a:extLst>
              <a:ext uri="{FF2B5EF4-FFF2-40B4-BE49-F238E27FC236}">
                <a16:creationId xmlns:a16="http://schemas.microsoft.com/office/drawing/2014/main" id="{B0AFDC26-8D8A-439B-B54C-261331E9F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78456-71FB-4202-A8BE-2831B274431A}"/>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393036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864D-4235-4444-B28A-01E6CF5F06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5941DD-FA5F-4BC8-9ACA-843AA96F6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7830A-5A6F-4C5F-95F4-79E9390389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CBC3BC-EEEF-4F05-9C54-9E2B0699E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1E8056-4A5C-490C-9EA2-9BD8776B97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71E69D-8199-48AC-8F52-D6509E190209}"/>
              </a:ext>
            </a:extLst>
          </p:cNvPr>
          <p:cNvSpPr>
            <a:spLocks noGrp="1"/>
          </p:cNvSpPr>
          <p:nvPr>
            <p:ph type="dt" sz="half" idx="10"/>
          </p:nvPr>
        </p:nvSpPr>
        <p:spPr/>
        <p:txBody>
          <a:bodyPr/>
          <a:lstStyle/>
          <a:p>
            <a:fld id="{4FF2AFD3-BB09-4E8A-9BB8-5F76DD20B949}" type="datetimeFigureOut">
              <a:rPr lang="en-US" smtClean="0"/>
              <a:t>7/11/2020</a:t>
            </a:fld>
            <a:endParaRPr lang="en-US"/>
          </a:p>
        </p:txBody>
      </p:sp>
      <p:sp>
        <p:nvSpPr>
          <p:cNvPr id="8" name="Footer Placeholder 7">
            <a:extLst>
              <a:ext uri="{FF2B5EF4-FFF2-40B4-BE49-F238E27FC236}">
                <a16:creationId xmlns:a16="http://schemas.microsoft.com/office/drawing/2014/main" id="{72A7E805-D3AE-4A79-93C4-722570A9CB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8BDCCF-0C80-44A9-A2AC-6913CBDD5FAD}"/>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413771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2366-3A5B-4B66-B803-FC33F0065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A8A44-702D-4403-A3D9-E0DD985BC448}"/>
              </a:ext>
            </a:extLst>
          </p:cNvPr>
          <p:cNvSpPr>
            <a:spLocks noGrp="1"/>
          </p:cNvSpPr>
          <p:nvPr>
            <p:ph type="dt" sz="half" idx="10"/>
          </p:nvPr>
        </p:nvSpPr>
        <p:spPr/>
        <p:txBody>
          <a:bodyPr/>
          <a:lstStyle/>
          <a:p>
            <a:fld id="{4FF2AFD3-BB09-4E8A-9BB8-5F76DD20B949}" type="datetimeFigureOut">
              <a:rPr lang="en-US" smtClean="0"/>
              <a:t>7/11/2020</a:t>
            </a:fld>
            <a:endParaRPr lang="en-US"/>
          </a:p>
        </p:txBody>
      </p:sp>
      <p:sp>
        <p:nvSpPr>
          <p:cNvPr id="4" name="Footer Placeholder 3">
            <a:extLst>
              <a:ext uri="{FF2B5EF4-FFF2-40B4-BE49-F238E27FC236}">
                <a16:creationId xmlns:a16="http://schemas.microsoft.com/office/drawing/2014/main" id="{260921E7-0506-4AFE-A3B7-8F8368AF3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72DCF-00BB-4963-8CD7-9CE8ACDC515E}"/>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253827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DDEDF8-C79C-4814-925C-D74798E16059}"/>
              </a:ext>
            </a:extLst>
          </p:cNvPr>
          <p:cNvSpPr>
            <a:spLocks noGrp="1"/>
          </p:cNvSpPr>
          <p:nvPr>
            <p:ph type="dt" sz="half" idx="10"/>
          </p:nvPr>
        </p:nvSpPr>
        <p:spPr/>
        <p:txBody>
          <a:bodyPr/>
          <a:lstStyle/>
          <a:p>
            <a:fld id="{4FF2AFD3-BB09-4E8A-9BB8-5F76DD20B949}" type="datetimeFigureOut">
              <a:rPr lang="en-US" smtClean="0"/>
              <a:t>7/11/2020</a:t>
            </a:fld>
            <a:endParaRPr lang="en-US"/>
          </a:p>
        </p:txBody>
      </p:sp>
      <p:sp>
        <p:nvSpPr>
          <p:cNvPr id="3" name="Footer Placeholder 2">
            <a:extLst>
              <a:ext uri="{FF2B5EF4-FFF2-40B4-BE49-F238E27FC236}">
                <a16:creationId xmlns:a16="http://schemas.microsoft.com/office/drawing/2014/main" id="{EACD9BE0-F208-4549-BDE4-D7F4249175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B1745E-4FA5-4CF7-9DFE-AD20F24412CC}"/>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3358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054E-1C03-4748-9AF9-4E9A22CC2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DF35F9-2C14-4325-99C5-18A59F4D2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083820-5DEF-4D7D-96B4-BE6B31C6B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C14494-466C-4B3B-878F-5EAE2EB4D277}"/>
              </a:ext>
            </a:extLst>
          </p:cNvPr>
          <p:cNvSpPr>
            <a:spLocks noGrp="1"/>
          </p:cNvSpPr>
          <p:nvPr>
            <p:ph type="dt" sz="half" idx="10"/>
          </p:nvPr>
        </p:nvSpPr>
        <p:spPr/>
        <p:txBody>
          <a:bodyPr/>
          <a:lstStyle/>
          <a:p>
            <a:fld id="{4FF2AFD3-BB09-4E8A-9BB8-5F76DD20B949}" type="datetimeFigureOut">
              <a:rPr lang="en-US" smtClean="0"/>
              <a:t>7/11/2020</a:t>
            </a:fld>
            <a:endParaRPr lang="en-US"/>
          </a:p>
        </p:txBody>
      </p:sp>
      <p:sp>
        <p:nvSpPr>
          <p:cNvPr id="6" name="Footer Placeholder 5">
            <a:extLst>
              <a:ext uri="{FF2B5EF4-FFF2-40B4-BE49-F238E27FC236}">
                <a16:creationId xmlns:a16="http://schemas.microsoft.com/office/drawing/2014/main" id="{52C3D4D1-ABB7-49F6-A73D-5BA6DEFC4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93DB2-CCAA-4415-A7CC-24BFB64617E4}"/>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2763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FD958-B343-458C-9A66-89A33D511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A7A885-648D-46A7-9F7B-6FAC9E636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0873E8-9324-40C2-810C-FED6F4857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9EA9FB-63D6-4752-8367-29E22FFEBBC3}"/>
              </a:ext>
            </a:extLst>
          </p:cNvPr>
          <p:cNvSpPr>
            <a:spLocks noGrp="1"/>
          </p:cNvSpPr>
          <p:nvPr>
            <p:ph type="dt" sz="half" idx="10"/>
          </p:nvPr>
        </p:nvSpPr>
        <p:spPr/>
        <p:txBody>
          <a:bodyPr/>
          <a:lstStyle/>
          <a:p>
            <a:fld id="{4FF2AFD3-BB09-4E8A-9BB8-5F76DD20B949}" type="datetimeFigureOut">
              <a:rPr lang="en-US" smtClean="0"/>
              <a:t>7/11/2020</a:t>
            </a:fld>
            <a:endParaRPr lang="en-US"/>
          </a:p>
        </p:txBody>
      </p:sp>
      <p:sp>
        <p:nvSpPr>
          <p:cNvPr id="6" name="Footer Placeholder 5">
            <a:extLst>
              <a:ext uri="{FF2B5EF4-FFF2-40B4-BE49-F238E27FC236}">
                <a16:creationId xmlns:a16="http://schemas.microsoft.com/office/drawing/2014/main" id="{E27E9727-2A74-4DB4-BAB4-D322E63FE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066B-73F9-4868-A87D-CD69292DBB74}"/>
              </a:ext>
            </a:extLst>
          </p:cNvPr>
          <p:cNvSpPr>
            <a:spLocks noGrp="1"/>
          </p:cNvSpPr>
          <p:nvPr>
            <p:ph type="sldNum" sz="quarter" idx="12"/>
          </p:nvPr>
        </p:nvSpPr>
        <p:spPr/>
        <p:txBody>
          <a:bodyPr/>
          <a:lstStyle/>
          <a:p>
            <a:fld id="{A903292F-2826-47E3-8C85-9237AD6C5307}" type="slidenum">
              <a:rPr lang="en-US" smtClean="0"/>
              <a:t>‹#›</a:t>
            </a:fld>
            <a:endParaRPr lang="en-US"/>
          </a:p>
        </p:txBody>
      </p:sp>
    </p:spTree>
    <p:extLst>
      <p:ext uri="{BB962C8B-B14F-4D97-AF65-F5344CB8AC3E}">
        <p14:creationId xmlns:p14="http://schemas.microsoft.com/office/powerpoint/2010/main" val="39770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C9368-E47E-4698-9110-8136B4111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CEFF8D-68A7-4E37-93A2-7B918C4988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A48B4-285C-47C1-94B1-4D1240E2E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2AFD3-BB09-4E8A-9BB8-5F76DD20B949}" type="datetimeFigureOut">
              <a:rPr lang="en-US" smtClean="0"/>
              <a:t>7/11/2020</a:t>
            </a:fld>
            <a:endParaRPr lang="en-US"/>
          </a:p>
        </p:txBody>
      </p:sp>
      <p:sp>
        <p:nvSpPr>
          <p:cNvPr id="5" name="Footer Placeholder 4">
            <a:extLst>
              <a:ext uri="{FF2B5EF4-FFF2-40B4-BE49-F238E27FC236}">
                <a16:creationId xmlns:a16="http://schemas.microsoft.com/office/drawing/2014/main" id="{5A9B5117-8242-497C-8684-A2EA76529A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1E259-E151-4747-9C91-164709932A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3292F-2826-47E3-8C85-9237AD6C5307}" type="slidenum">
              <a:rPr lang="en-US" smtClean="0"/>
              <a:t>‹#›</a:t>
            </a:fld>
            <a:endParaRPr lang="en-US"/>
          </a:p>
        </p:txBody>
      </p:sp>
    </p:spTree>
    <p:extLst>
      <p:ext uri="{BB962C8B-B14F-4D97-AF65-F5344CB8AC3E}">
        <p14:creationId xmlns:p14="http://schemas.microsoft.com/office/powerpoint/2010/main" val="275277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435032-BCED-45EA-AAC2-6445FE1DD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4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D50B3FA7-0F52-426B-99B3-2D5049BE9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7044" y="6488668"/>
            <a:ext cx="3124200" cy="369332"/>
          </a:xfrm>
          <a:prstGeom prst="rect">
            <a:avLst/>
          </a:prstGeom>
          <a:noFill/>
        </p:spPr>
        <p:txBody>
          <a:bodyPr wrap="square" rtlCol="0">
            <a:spAutoFit/>
          </a:bodyPr>
          <a:lstStyle/>
          <a:p>
            <a:r>
              <a:rPr lang="en-US" dirty="0">
                <a:solidFill>
                  <a:schemeClr val="bg1"/>
                </a:solidFill>
              </a:rPr>
              <a:t>D&amp;C 46:15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Administration</a:t>
              </a:r>
            </a:p>
          </p:txBody>
        </p:sp>
      </p:grpSp>
      <p:grpSp>
        <p:nvGrpSpPr>
          <p:cNvPr id="3" name="Group 53"/>
          <p:cNvGrpSpPr/>
          <p:nvPr/>
        </p:nvGrpSpPr>
        <p:grpSpPr>
          <a:xfrm>
            <a:off x="2362200" y="1524001"/>
            <a:ext cx="3276600" cy="1277397"/>
            <a:chOff x="838200" y="2532603"/>
            <a:chExt cx="3276600" cy="1277397"/>
          </a:xfrm>
        </p:grpSpPr>
        <p:grpSp>
          <p:nvGrpSpPr>
            <p:cNvPr id="5"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85800" y="3142204"/>
                <a:ext cx="2971800" cy="646331"/>
              </a:xfrm>
              <a:prstGeom prst="rect">
                <a:avLst/>
              </a:prstGeom>
              <a:noFill/>
            </p:spPr>
            <p:txBody>
              <a:bodyPr wrap="square" rtlCol="0">
                <a:spAutoFit/>
              </a:bodyPr>
              <a:lstStyle/>
              <a:p>
                <a:pPr algn="ctr"/>
                <a:r>
                  <a:rPr lang="en-US" b="1" dirty="0"/>
                  <a:t>Duties and responsibility of the Priesthood</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019800" y="1447800"/>
            <a:ext cx="4191000" cy="1524000"/>
            <a:chOff x="4572000" y="2456403"/>
            <a:chExt cx="4191000" cy="1524000"/>
          </a:xfrm>
        </p:grpSpPr>
        <p:grpSp>
          <p:nvGrpSpPr>
            <p:cNvPr id="10" name="Group 30"/>
            <p:cNvGrpSpPr/>
            <p:nvPr/>
          </p:nvGrpSpPr>
          <p:grpSpPr>
            <a:xfrm>
              <a:off x="4572000" y="2913603"/>
              <a:ext cx="4191000" cy="1066800"/>
              <a:chOff x="152400" y="2989804"/>
              <a:chExt cx="4191000" cy="106680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427704"/>
                <a:ext cx="1066800" cy="4191000"/>
              </a:xfrm>
              <a:prstGeom prst="rect">
                <a:avLst/>
              </a:prstGeom>
              <a:noFill/>
            </p:spPr>
          </p:pic>
          <p:sp>
            <p:nvSpPr>
              <p:cNvPr id="33" name="TextBox 32"/>
              <p:cNvSpPr txBox="1"/>
              <p:nvPr/>
            </p:nvSpPr>
            <p:spPr>
              <a:xfrm>
                <a:off x="609600" y="3066004"/>
                <a:ext cx="3505200" cy="923330"/>
              </a:xfrm>
              <a:prstGeom prst="rect">
                <a:avLst/>
              </a:prstGeom>
              <a:noFill/>
            </p:spPr>
            <p:txBody>
              <a:bodyPr wrap="square" rtlCol="0">
                <a:spAutoFit/>
              </a:bodyPr>
              <a:lstStyle/>
              <a:p>
                <a:r>
                  <a:rPr lang="en-US" b="1" dirty="0"/>
                  <a:t>Those who understand and engage in the different responsibilities given to a person</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 name="Group 41"/>
          <p:cNvGrpSpPr/>
          <p:nvPr/>
        </p:nvGrpSpPr>
        <p:grpSpPr>
          <a:xfrm>
            <a:off x="3505200" y="2788381"/>
            <a:ext cx="4800600" cy="3612420"/>
            <a:chOff x="1981200" y="2788381"/>
            <a:chExt cx="4800600" cy="3612420"/>
          </a:xfrm>
        </p:grpSpPr>
        <p:grpSp>
          <p:nvGrpSpPr>
            <p:cNvPr id="13" name="Group 38"/>
            <p:cNvGrpSpPr/>
            <p:nvPr/>
          </p:nvGrpSpPr>
          <p:grpSpPr>
            <a:xfrm>
              <a:off x="1981200" y="2788381"/>
              <a:ext cx="4800600" cy="3612420"/>
              <a:chOff x="1981200" y="3808562"/>
              <a:chExt cx="4800600" cy="2820838"/>
            </a:xfrm>
          </p:grpSpPr>
          <p:grpSp>
            <p:nvGrpSpPr>
              <p:cNvPr id="14" name="Group 55"/>
              <p:cNvGrpSpPr/>
              <p:nvPr/>
            </p:nvGrpSpPr>
            <p:grpSpPr>
              <a:xfrm>
                <a:off x="1981200" y="3808562"/>
                <a:ext cx="4800600" cy="2820838"/>
                <a:chOff x="1981200" y="3808562"/>
                <a:chExt cx="4800600" cy="2820838"/>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nvGrpSpPr>
                <p:cNvPr id="15"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54287" y="3907741"/>
                <a:ext cx="446517" cy="304615"/>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133600" y="3886200"/>
              <a:ext cx="4572000" cy="1631216"/>
            </a:xfrm>
            <a:prstGeom prst="rect">
              <a:avLst/>
            </a:prstGeom>
          </p:spPr>
          <p:txBody>
            <a:bodyPr>
              <a:spAutoFit/>
            </a:bodyPr>
            <a:lstStyle/>
            <a:p>
              <a:r>
                <a:rPr lang="en-US" sz="2000" b="1" i="1" dirty="0"/>
                <a:t>For the administration of this service not only </a:t>
              </a:r>
              <a:r>
                <a:rPr lang="en-US" sz="2000" b="1" i="1" dirty="0" err="1"/>
                <a:t>supplieth</a:t>
              </a:r>
              <a:r>
                <a:rPr lang="en-US" sz="2000" b="1" i="1" dirty="0"/>
                <a:t> the want of the saints, but is abundant also by many thanksgivings unto God;</a:t>
              </a:r>
            </a:p>
            <a:p>
              <a:r>
                <a:rPr lang="en-US" sz="2000" b="1" i="1" dirty="0"/>
                <a:t>2 Corinthians 9:12</a:t>
              </a:r>
            </a:p>
          </p:txBody>
        </p:sp>
      </p:grpSp>
      <p:pic>
        <p:nvPicPr>
          <p:cNvPr id="17" name="Picture 16">
            <a:extLst>
              <a:ext uri="{FF2B5EF4-FFF2-40B4-BE49-F238E27FC236}">
                <a16:creationId xmlns:a16="http://schemas.microsoft.com/office/drawing/2014/main" id="{02883AF8-B4D3-4FA8-8E2E-DD8DCDD7434B}"/>
              </a:ext>
            </a:extLst>
          </p:cNvPr>
          <p:cNvPicPr>
            <a:picLocks noChangeAspect="1"/>
          </p:cNvPicPr>
          <p:nvPr/>
        </p:nvPicPr>
        <p:blipFill rotWithShape="1">
          <a:blip r:embed="rId4">
            <a:extLst>
              <a:ext uri="{28A0092B-C50C-407E-A947-70E740481C1C}">
                <a14:useLocalDpi xmlns:a14="http://schemas.microsoft.com/office/drawing/2010/main" val="0"/>
              </a:ext>
            </a:extLst>
          </a:blip>
          <a:srcRect l="5223" t="4171" r="10057" b="6611"/>
          <a:stretch/>
        </p:blipFill>
        <p:spPr>
          <a:xfrm>
            <a:off x="8274772" y="353379"/>
            <a:ext cx="758536" cy="1121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2D7563F-D645-474F-84D1-61D194082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88668"/>
            <a:ext cx="3124200" cy="369332"/>
          </a:xfrm>
          <a:prstGeom prst="rect">
            <a:avLst/>
          </a:prstGeom>
          <a:noFill/>
        </p:spPr>
        <p:txBody>
          <a:bodyPr wrap="square" rtlCol="0">
            <a:spAutoFit/>
          </a:bodyPr>
          <a:lstStyle/>
          <a:p>
            <a:r>
              <a:rPr lang="en-US" dirty="0">
                <a:solidFill>
                  <a:schemeClr val="bg1"/>
                </a:solidFill>
              </a:rPr>
              <a:t>D&amp;C 46:16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Recognizing the Spirit</a:t>
              </a:r>
            </a:p>
          </p:txBody>
        </p:sp>
      </p:grpSp>
      <p:grpSp>
        <p:nvGrpSpPr>
          <p:cNvPr id="3" name="Group 53"/>
          <p:cNvGrpSpPr/>
          <p:nvPr/>
        </p:nvGrpSpPr>
        <p:grpSpPr>
          <a:xfrm>
            <a:off x="4191000" y="1524001"/>
            <a:ext cx="3276600" cy="1828799"/>
            <a:chOff x="838200" y="2532603"/>
            <a:chExt cx="3276600" cy="1828799"/>
          </a:xfrm>
        </p:grpSpPr>
        <p:grpSp>
          <p:nvGrpSpPr>
            <p:cNvPr id="5" name="Group 29"/>
            <p:cNvGrpSpPr/>
            <p:nvPr/>
          </p:nvGrpSpPr>
          <p:grpSpPr>
            <a:xfrm>
              <a:off x="838200" y="3047999"/>
              <a:ext cx="3276600" cy="1313403"/>
              <a:chOff x="457200" y="3048000"/>
              <a:chExt cx="3276600" cy="1313403"/>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438798" y="2066402"/>
                <a:ext cx="1313403" cy="3276600"/>
              </a:xfrm>
              <a:prstGeom prst="rect">
                <a:avLst/>
              </a:prstGeom>
              <a:noFill/>
            </p:spPr>
          </p:pic>
          <p:sp>
            <p:nvSpPr>
              <p:cNvPr id="28" name="TextBox 27"/>
              <p:cNvSpPr txBox="1"/>
              <p:nvPr/>
            </p:nvSpPr>
            <p:spPr>
              <a:xfrm>
                <a:off x="609600" y="3142204"/>
                <a:ext cx="2971800" cy="1200329"/>
              </a:xfrm>
              <a:prstGeom prst="rect">
                <a:avLst/>
              </a:prstGeom>
              <a:noFill/>
            </p:spPr>
            <p:txBody>
              <a:bodyPr wrap="square" rtlCol="0">
                <a:spAutoFit/>
              </a:bodyPr>
              <a:lstStyle/>
              <a:p>
                <a:pPr algn="ctr"/>
                <a:r>
                  <a:rPr lang="en-US" b="1" dirty="0"/>
                  <a:t>Understanding the difference between the influence of the spirit or the deception of Satan</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9" name="Group 28"/>
          <p:cNvGrpSpPr/>
          <p:nvPr/>
        </p:nvGrpSpPr>
        <p:grpSpPr>
          <a:xfrm>
            <a:off x="4038600" y="3276600"/>
            <a:ext cx="3886200" cy="2743200"/>
            <a:chOff x="2514600" y="3276600"/>
            <a:chExt cx="3886200" cy="2743200"/>
          </a:xfrm>
        </p:grpSpPr>
        <p:grpSp>
          <p:nvGrpSpPr>
            <p:cNvPr id="13" name="Group 38"/>
            <p:cNvGrpSpPr/>
            <p:nvPr/>
          </p:nvGrpSpPr>
          <p:grpSpPr>
            <a:xfrm>
              <a:off x="2514600" y="3276600"/>
              <a:ext cx="3733800" cy="2743200"/>
              <a:chOff x="1981200" y="3775455"/>
              <a:chExt cx="4800600" cy="2853945"/>
            </a:xfrm>
          </p:grpSpPr>
          <p:grpSp>
            <p:nvGrpSpPr>
              <p:cNvPr id="14" name="Group 55"/>
              <p:cNvGrpSpPr/>
              <p:nvPr/>
            </p:nvGrpSpPr>
            <p:grpSpPr>
              <a:xfrm>
                <a:off x="1981200" y="3808562"/>
                <a:ext cx="4800600" cy="2820838"/>
                <a:chOff x="1981200" y="3808562"/>
                <a:chExt cx="4800600" cy="2820838"/>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6"/>
                  <a:ext cx="4572000" cy="288182"/>
                </a:xfrm>
                <a:prstGeom prst="rect">
                  <a:avLst/>
                </a:prstGeom>
              </p:spPr>
              <p:txBody>
                <a:bodyPr>
                  <a:spAutoFit/>
                </a:bodyPr>
                <a:lstStyle/>
                <a:p>
                  <a:endParaRPr lang="en-US" sz="1200" dirty="0"/>
                </a:p>
              </p:txBody>
            </p:sp>
            <p:grpSp>
              <p:nvGrpSpPr>
                <p:cNvPr id="15"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24818" y="3828941"/>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514600" y="4038600"/>
              <a:ext cx="3886200" cy="1938992"/>
            </a:xfrm>
            <a:prstGeom prst="rect">
              <a:avLst/>
            </a:prstGeom>
          </p:spPr>
          <p:txBody>
            <a:bodyPr wrap="square">
              <a:spAutoFit/>
            </a:bodyPr>
            <a:lstStyle/>
            <a:p>
              <a:r>
                <a:rPr lang="en-US" sz="2000" b="1" i="1" dirty="0"/>
                <a:t>And I </a:t>
              </a:r>
              <a:r>
                <a:rPr lang="en-US" sz="2000" b="1" i="1" dirty="0" err="1"/>
                <a:t>spake</a:t>
              </a:r>
              <a:r>
                <a:rPr lang="en-US" sz="2000" b="1" i="1" dirty="0"/>
                <a:t> unto Sam, making known unto him the things which the Lord had manifested unto me by his Holy Spirit. And it came to pass that he believed in my words.</a:t>
              </a:r>
            </a:p>
            <a:p>
              <a:r>
                <a:rPr lang="en-US" sz="2000" b="1" i="1" dirty="0"/>
                <a:t>1 Nephi 2:17</a:t>
              </a:r>
            </a:p>
          </p:txBody>
        </p:sp>
      </p:grpSp>
      <p:pic>
        <p:nvPicPr>
          <p:cNvPr id="10" name="Picture 9">
            <a:extLst>
              <a:ext uri="{FF2B5EF4-FFF2-40B4-BE49-F238E27FC236}">
                <a16:creationId xmlns:a16="http://schemas.microsoft.com/office/drawing/2014/main" id="{06506341-F02E-4183-B631-1A9473522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1" y="2537382"/>
            <a:ext cx="2382827" cy="23699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2DA955AE-03E6-4784-9DCC-91369779A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49034"/>
            <a:ext cx="3124200" cy="369332"/>
          </a:xfrm>
          <a:prstGeom prst="rect">
            <a:avLst/>
          </a:prstGeom>
          <a:noFill/>
        </p:spPr>
        <p:txBody>
          <a:bodyPr wrap="square" rtlCol="0">
            <a:spAutoFit/>
          </a:bodyPr>
          <a:lstStyle/>
          <a:p>
            <a:r>
              <a:rPr lang="en-US" dirty="0">
                <a:solidFill>
                  <a:schemeClr val="bg1"/>
                </a:solidFill>
              </a:rPr>
              <a:t>D&amp;C 46:17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Wisdom</a:t>
              </a:r>
            </a:p>
          </p:txBody>
        </p:sp>
      </p:grpSp>
      <p:grpSp>
        <p:nvGrpSpPr>
          <p:cNvPr id="3" name="Group 53"/>
          <p:cNvGrpSpPr/>
          <p:nvPr/>
        </p:nvGrpSpPr>
        <p:grpSpPr>
          <a:xfrm>
            <a:off x="2362200" y="1524001"/>
            <a:ext cx="3276600" cy="1277397"/>
            <a:chOff x="838200" y="2532603"/>
            <a:chExt cx="3276600" cy="1277397"/>
          </a:xfrm>
        </p:grpSpPr>
        <p:grpSp>
          <p:nvGrpSpPr>
            <p:cNvPr id="5"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09600" y="3218404"/>
                <a:ext cx="2971800" cy="369332"/>
              </a:xfrm>
              <a:prstGeom prst="rect">
                <a:avLst/>
              </a:prstGeom>
              <a:noFill/>
            </p:spPr>
            <p:txBody>
              <a:bodyPr wrap="square" rtlCol="0">
                <a:spAutoFit/>
              </a:bodyPr>
              <a:lstStyle/>
              <a:p>
                <a:pPr algn="ctr"/>
                <a:r>
                  <a:rPr lang="en-US" b="1" dirty="0"/>
                  <a:t>Wisdom is a divine attribute</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532930"/>
            <a:chOff x="4876800" y="2456403"/>
            <a:chExt cx="3276600" cy="1532930"/>
          </a:xfrm>
        </p:grpSpPr>
        <p:grpSp>
          <p:nvGrpSpPr>
            <p:cNvPr id="10" name="Group 30"/>
            <p:cNvGrpSpPr/>
            <p:nvPr/>
          </p:nvGrpSpPr>
          <p:grpSpPr>
            <a:xfrm>
              <a:off x="4876800" y="2971801"/>
              <a:ext cx="3276600" cy="1017532"/>
              <a:chOff x="457200" y="3048002"/>
              <a:chExt cx="3276600" cy="1017532"/>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591198" y="1914004"/>
                <a:ext cx="1008604" cy="3276600"/>
              </a:xfrm>
              <a:prstGeom prst="rect">
                <a:avLst/>
              </a:prstGeom>
              <a:noFill/>
            </p:spPr>
          </p:pic>
          <p:sp>
            <p:nvSpPr>
              <p:cNvPr id="33" name="TextBox 32"/>
              <p:cNvSpPr txBox="1"/>
              <p:nvPr/>
            </p:nvSpPr>
            <p:spPr>
              <a:xfrm>
                <a:off x="609600" y="3142204"/>
                <a:ext cx="2971800" cy="923330"/>
              </a:xfrm>
              <a:prstGeom prst="rect">
                <a:avLst/>
              </a:prstGeom>
              <a:noFill/>
            </p:spPr>
            <p:txBody>
              <a:bodyPr wrap="square" rtlCol="0">
                <a:spAutoFit/>
              </a:bodyPr>
              <a:lstStyle/>
              <a:p>
                <a:r>
                  <a:rPr lang="en-US" b="1" dirty="0"/>
                  <a:t>Wisdom is to be found in pure intelligence—not in books</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8" name="Group 47"/>
          <p:cNvGrpSpPr/>
          <p:nvPr/>
        </p:nvGrpSpPr>
        <p:grpSpPr>
          <a:xfrm>
            <a:off x="3505200" y="2743201"/>
            <a:ext cx="4800600" cy="2889413"/>
            <a:chOff x="1981200" y="2743200"/>
            <a:chExt cx="4800600" cy="2889413"/>
          </a:xfrm>
        </p:grpSpPr>
        <p:grpSp>
          <p:nvGrpSpPr>
            <p:cNvPr id="45" name="Group 44"/>
            <p:cNvGrpSpPr/>
            <p:nvPr/>
          </p:nvGrpSpPr>
          <p:grpSpPr>
            <a:xfrm>
              <a:off x="1981200" y="2743200"/>
              <a:ext cx="4800600" cy="2889413"/>
              <a:chOff x="2133600" y="2673185"/>
              <a:chExt cx="4800600" cy="2889413"/>
            </a:xfrm>
          </p:grpSpPr>
          <p:grpSp>
            <p:nvGrpSpPr>
              <p:cNvPr id="13" name="Group 38"/>
              <p:cNvGrpSpPr/>
              <p:nvPr/>
            </p:nvGrpSpPr>
            <p:grpSpPr>
              <a:xfrm>
                <a:off x="2133600" y="2902385"/>
                <a:ext cx="4800600" cy="2660213"/>
                <a:chOff x="1981200" y="3721252"/>
                <a:chExt cx="4800600" cy="2077287"/>
              </a:xfrm>
            </p:grpSpPr>
            <p:grpSp>
              <p:nvGrpSpPr>
                <p:cNvPr id="14" name="Group 55"/>
                <p:cNvGrpSpPr/>
                <p:nvPr/>
              </p:nvGrpSpPr>
              <p:grpSpPr>
                <a:xfrm>
                  <a:off x="1981200" y="3820415"/>
                  <a:ext cx="4800600" cy="1978124"/>
                  <a:chOff x="1981200" y="3820415"/>
                  <a:chExt cx="4800600" cy="1978124"/>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730130" y="2746870"/>
                    <a:ext cx="1302739"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nvGrpSpPr>
                  <p:cNvPr id="15" name="Group 47"/>
                  <p:cNvGrpSpPr/>
                  <p:nvPr/>
                </p:nvGrpSpPr>
                <p:grpSpPr>
                  <a:xfrm rot="18999749">
                    <a:off x="2345403" y="3820415"/>
                    <a:ext cx="603944" cy="678062"/>
                    <a:chOff x="2786458" y="4091100"/>
                    <a:chExt cx="1033317" cy="1627977"/>
                  </a:xfrm>
                </p:grpSpPr>
                <p:sp>
                  <p:nvSpPr>
                    <p:cNvPr id="49" name="Donut 48"/>
                    <p:cNvSpPr/>
                    <p:nvPr/>
                  </p:nvSpPr>
                  <p:spPr>
                    <a:xfrm rot="18680478">
                      <a:off x="2519757" y="4766576"/>
                      <a:ext cx="1219202" cy="68579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596519" y="3774738"/>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Donut 41"/>
              <p:cNvSpPr/>
              <p:nvPr/>
            </p:nvSpPr>
            <p:spPr>
              <a:xfrm rot="16080227">
                <a:off x="2482005" y="2792389"/>
                <a:ext cx="604051" cy="365643"/>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590800" y="3962400"/>
              <a:ext cx="3657600" cy="1631216"/>
            </a:xfrm>
            <a:prstGeom prst="rect">
              <a:avLst/>
            </a:prstGeom>
          </p:spPr>
          <p:txBody>
            <a:bodyPr wrap="square">
              <a:spAutoFit/>
            </a:bodyPr>
            <a:lstStyle/>
            <a:p>
              <a:r>
                <a:rPr lang="en-US" sz="2000" b="1" i="1" dirty="0"/>
                <a:t>Wisdom is the principal thing; therefore get wisdom: and with all thy getting get understanding.</a:t>
              </a:r>
            </a:p>
            <a:p>
              <a:r>
                <a:rPr lang="en-US" sz="2000" b="1" i="1" dirty="0"/>
                <a:t>Proverbs 4:7</a:t>
              </a:r>
            </a:p>
          </p:txBody>
        </p:sp>
      </p:grpSp>
      <p:pic>
        <p:nvPicPr>
          <p:cNvPr id="17" name="Picture 16">
            <a:extLst>
              <a:ext uri="{FF2B5EF4-FFF2-40B4-BE49-F238E27FC236}">
                <a16:creationId xmlns:a16="http://schemas.microsoft.com/office/drawing/2014/main" id="{F5673C69-7121-4DFF-BF02-F8979AE26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3975" y="385853"/>
            <a:ext cx="5206435" cy="11400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EB975E80-1040-4915-87C5-58B9CC82E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49034"/>
            <a:ext cx="3124200" cy="369332"/>
          </a:xfrm>
          <a:prstGeom prst="rect">
            <a:avLst/>
          </a:prstGeom>
          <a:noFill/>
        </p:spPr>
        <p:txBody>
          <a:bodyPr wrap="square" rtlCol="0">
            <a:spAutoFit/>
          </a:bodyPr>
          <a:lstStyle/>
          <a:p>
            <a:r>
              <a:rPr lang="en-US" dirty="0">
                <a:solidFill>
                  <a:schemeClr val="bg1"/>
                </a:solidFill>
              </a:rPr>
              <a:t>D&amp;C 46:18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Gift to Instruct</a:t>
              </a:r>
            </a:p>
          </p:txBody>
        </p:sp>
      </p:grpSp>
      <p:grpSp>
        <p:nvGrpSpPr>
          <p:cNvPr id="3" name="Group 53"/>
          <p:cNvGrpSpPr/>
          <p:nvPr/>
        </p:nvGrpSpPr>
        <p:grpSpPr>
          <a:xfrm>
            <a:off x="2362200" y="1524001"/>
            <a:ext cx="3276600" cy="1809929"/>
            <a:chOff x="838200" y="2532603"/>
            <a:chExt cx="3276600" cy="1809929"/>
          </a:xfrm>
        </p:grpSpPr>
        <p:grpSp>
          <p:nvGrpSpPr>
            <p:cNvPr id="5" name="Group 29"/>
            <p:cNvGrpSpPr/>
            <p:nvPr/>
          </p:nvGrpSpPr>
          <p:grpSpPr>
            <a:xfrm>
              <a:off x="838200" y="3047999"/>
              <a:ext cx="3276600" cy="1294533"/>
              <a:chOff x="457200" y="3048000"/>
              <a:chExt cx="3276600" cy="1294533"/>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476898" y="2028302"/>
                <a:ext cx="1237203" cy="3276600"/>
              </a:xfrm>
              <a:prstGeom prst="rect">
                <a:avLst/>
              </a:prstGeom>
              <a:noFill/>
            </p:spPr>
          </p:pic>
          <p:sp>
            <p:nvSpPr>
              <p:cNvPr id="28" name="TextBox 27"/>
              <p:cNvSpPr txBox="1"/>
              <p:nvPr/>
            </p:nvSpPr>
            <p:spPr>
              <a:xfrm>
                <a:off x="609600" y="3142204"/>
                <a:ext cx="2971800" cy="1200329"/>
              </a:xfrm>
              <a:prstGeom prst="rect">
                <a:avLst/>
              </a:prstGeom>
              <a:noFill/>
            </p:spPr>
            <p:txBody>
              <a:bodyPr wrap="square" rtlCol="0">
                <a:spAutoFit/>
              </a:bodyPr>
              <a:lstStyle/>
              <a:p>
                <a:pPr algn="ctr"/>
                <a:r>
                  <a:rPr lang="en-US" b="1" dirty="0"/>
                  <a:t>There is a difference between wisdom, knowledge, and the ability to instruct</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456730"/>
            <a:chOff x="4876800" y="2456403"/>
            <a:chExt cx="3276600" cy="1456730"/>
          </a:xfrm>
        </p:grpSpPr>
        <p:grpSp>
          <p:nvGrpSpPr>
            <p:cNvPr id="10" name="Group 30"/>
            <p:cNvGrpSpPr/>
            <p:nvPr/>
          </p:nvGrpSpPr>
          <p:grpSpPr>
            <a:xfrm>
              <a:off x="4876800" y="2971801"/>
              <a:ext cx="3276600" cy="941332"/>
              <a:chOff x="457200" y="3048002"/>
              <a:chExt cx="3276600" cy="941332"/>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629298" y="1875904"/>
                <a:ext cx="932404" cy="3276600"/>
              </a:xfrm>
              <a:prstGeom prst="rect">
                <a:avLst/>
              </a:prstGeom>
              <a:noFill/>
            </p:spPr>
          </p:pic>
          <p:sp>
            <p:nvSpPr>
              <p:cNvPr id="33" name="TextBox 32"/>
              <p:cNvSpPr txBox="1"/>
              <p:nvPr/>
            </p:nvSpPr>
            <p:spPr>
              <a:xfrm>
                <a:off x="685800" y="3066004"/>
                <a:ext cx="2971800" cy="923330"/>
              </a:xfrm>
              <a:prstGeom prst="rect">
                <a:avLst/>
              </a:prstGeom>
              <a:noFill/>
            </p:spPr>
            <p:txBody>
              <a:bodyPr wrap="square" rtlCol="0">
                <a:spAutoFit/>
              </a:bodyPr>
              <a:lstStyle/>
              <a:p>
                <a:r>
                  <a:rPr lang="en-US" b="1" dirty="0"/>
                  <a:t>This gift is to be able to bestow upon others and supply them with insight</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 name="Group 44"/>
          <p:cNvGrpSpPr/>
          <p:nvPr/>
        </p:nvGrpSpPr>
        <p:grpSpPr>
          <a:xfrm>
            <a:off x="3352800" y="2895601"/>
            <a:ext cx="4800600" cy="3183605"/>
            <a:chOff x="2057400" y="2825325"/>
            <a:chExt cx="4800600" cy="3183605"/>
          </a:xfrm>
        </p:grpSpPr>
        <p:grpSp>
          <p:nvGrpSpPr>
            <p:cNvPr id="13" name="Group 38"/>
            <p:cNvGrpSpPr/>
            <p:nvPr/>
          </p:nvGrpSpPr>
          <p:grpSpPr>
            <a:xfrm>
              <a:off x="2057400" y="2825325"/>
              <a:ext cx="4800600" cy="3183605"/>
              <a:chOff x="2057400" y="3837411"/>
              <a:chExt cx="4800600" cy="2485989"/>
            </a:xfrm>
          </p:grpSpPr>
          <p:grpSp>
            <p:nvGrpSpPr>
              <p:cNvPr id="14" name="Group 55"/>
              <p:cNvGrpSpPr/>
              <p:nvPr/>
            </p:nvGrpSpPr>
            <p:grpSpPr>
              <a:xfrm>
                <a:off x="2057400" y="4120746"/>
                <a:ext cx="4800600" cy="2202654"/>
                <a:chOff x="2057400" y="4120746"/>
                <a:chExt cx="4800600" cy="2202654"/>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658661" y="3124061"/>
                  <a:ext cx="1598078"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nvGrpSpPr>
                <p:cNvPr id="15" name="Group 47"/>
                <p:cNvGrpSpPr/>
                <p:nvPr/>
              </p:nvGrpSpPr>
              <p:grpSpPr>
                <a:xfrm rot="18999749">
                  <a:off x="2796503" y="4120746"/>
                  <a:ext cx="558517" cy="674843"/>
                  <a:chOff x="3007648" y="5322476"/>
                  <a:chExt cx="955595" cy="1620248"/>
                </a:xfrm>
              </p:grpSpPr>
              <p:sp>
                <p:nvSpPr>
                  <p:cNvPr id="49" name="Donut 48"/>
                  <p:cNvSpPr/>
                  <p:nvPr/>
                </p:nvSpPr>
                <p:spPr>
                  <a:xfrm rot="18680478">
                    <a:off x="2740948" y="5990223"/>
                    <a:ext cx="1219201" cy="68580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3084203" y="5575919"/>
                    <a:ext cx="1132484" cy="625597"/>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31517" y="3885580"/>
                <a:ext cx="446518" cy="35017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209800" y="4191000"/>
              <a:ext cx="4572000" cy="1631216"/>
            </a:xfrm>
            <a:prstGeom prst="rect">
              <a:avLst/>
            </a:prstGeom>
          </p:spPr>
          <p:txBody>
            <a:bodyPr>
              <a:spAutoFit/>
            </a:bodyPr>
            <a:lstStyle/>
            <a:p>
              <a:r>
                <a:rPr lang="en-US" sz="2000" b="1" i="1" dirty="0"/>
                <a:t>Thou </a:t>
              </a:r>
              <a:r>
                <a:rPr lang="en-US" sz="2000" b="1" i="1" dirty="0" err="1"/>
                <a:t>gavest</a:t>
              </a:r>
              <a:r>
                <a:rPr lang="en-US" sz="2000" b="1" i="1" dirty="0"/>
                <a:t> also thy good spirit to instruct them, and </a:t>
              </a:r>
              <a:r>
                <a:rPr lang="en-US" sz="2000" b="1" i="1" dirty="0" err="1"/>
                <a:t>withheldest</a:t>
              </a:r>
              <a:r>
                <a:rPr lang="en-US" sz="2000" b="1" i="1" dirty="0"/>
                <a:t> not thy manna from their mouth, and </a:t>
              </a:r>
              <a:r>
                <a:rPr lang="en-US" sz="2000" b="1" i="1" dirty="0" err="1"/>
                <a:t>gavest</a:t>
              </a:r>
              <a:r>
                <a:rPr lang="en-US" sz="2000" b="1" i="1" dirty="0"/>
                <a:t> them water for their thirst.</a:t>
              </a:r>
            </a:p>
            <a:p>
              <a:r>
                <a:rPr lang="en-US" sz="2000" b="1" i="1" dirty="0"/>
                <a:t>Nehemiah 9:20</a:t>
              </a:r>
            </a:p>
          </p:txBody>
        </p:sp>
        <p:sp>
          <p:nvSpPr>
            <p:cNvPr id="42" name="Donut 41"/>
            <p:cNvSpPr/>
            <p:nvPr/>
          </p:nvSpPr>
          <p:spPr>
            <a:xfrm rot="16080227">
              <a:off x="5525269" y="3560521"/>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7" name="Picture 16">
            <a:extLst>
              <a:ext uri="{FF2B5EF4-FFF2-40B4-BE49-F238E27FC236}">
                <a16:creationId xmlns:a16="http://schemas.microsoft.com/office/drawing/2014/main" id="{C0DCE5D2-CC7C-4A4F-B480-62947E29C1C1}"/>
              </a:ext>
            </a:extLst>
          </p:cNvPr>
          <p:cNvPicPr>
            <a:picLocks noChangeAspect="1"/>
          </p:cNvPicPr>
          <p:nvPr/>
        </p:nvPicPr>
        <p:blipFill rotWithShape="1">
          <a:blip r:embed="rId4">
            <a:extLst>
              <a:ext uri="{28A0092B-C50C-407E-A947-70E740481C1C}">
                <a14:useLocalDpi xmlns:a14="http://schemas.microsoft.com/office/drawing/2010/main" val="0"/>
              </a:ext>
            </a:extLst>
          </a:blip>
          <a:srcRect r="1728" b="3302"/>
          <a:stretch/>
        </p:blipFill>
        <p:spPr>
          <a:xfrm>
            <a:off x="8405966" y="3404026"/>
            <a:ext cx="2971800" cy="22590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8192FFFB-0891-4912-B26A-FCA41BE3C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535873"/>
            <a:ext cx="3124200" cy="369332"/>
          </a:xfrm>
          <a:prstGeom prst="rect">
            <a:avLst/>
          </a:prstGeom>
          <a:noFill/>
        </p:spPr>
        <p:txBody>
          <a:bodyPr wrap="square" rtlCol="0">
            <a:spAutoFit/>
          </a:bodyPr>
          <a:lstStyle/>
          <a:p>
            <a:r>
              <a:rPr lang="en-US" dirty="0">
                <a:solidFill>
                  <a:schemeClr val="bg1"/>
                </a:solidFill>
              </a:rPr>
              <a:t>D&amp;C 46:19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Faith To Be Healed</a:t>
              </a:r>
            </a:p>
          </p:txBody>
        </p:sp>
      </p:grpSp>
      <p:grpSp>
        <p:nvGrpSpPr>
          <p:cNvPr id="3" name="Group 53"/>
          <p:cNvGrpSpPr/>
          <p:nvPr/>
        </p:nvGrpSpPr>
        <p:grpSpPr>
          <a:xfrm>
            <a:off x="2362200" y="1524001"/>
            <a:ext cx="3276600" cy="1277397"/>
            <a:chOff x="838200" y="2532603"/>
            <a:chExt cx="3276600" cy="1277397"/>
          </a:xfrm>
        </p:grpSpPr>
        <p:grpSp>
          <p:nvGrpSpPr>
            <p:cNvPr id="5"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09600" y="3142204"/>
                <a:ext cx="2971800" cy="646331"/>
              </a:xfrm>
              <a:prstGeom prst="rect">
                <a:avLst/>
              </a:prstGeom>
              <a:noFill/>
            </p:spPr>
            <p:txBody>
              <a:bodyPr wrap="square" rtlCol="0">
                <a:spAutoFit/>
              </a:bodyPr>
              <a:lstStyle/>
              <a:p>
                <a:pPr algn="ctr"/>
                <a:r>
                  <a:rPr lang="en-US" b="1" dirty="0"/>
                  <a:t>This should be earnestly sought for</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295400"/>
            <a:chOff x="4876800" y="2456403"/>
            <a:chExt cx="3276600" cy="1295400"/>
          </a:xfrm>
        </p:grpSpPr>
        <p:grpSp>
          <p:nvGrpSpPr>
            <p:cNvPr id="10" name="Group 30"/>
            <p:cNvGrpSpPr/>
            <p:nvPr/>
          </p:nvGrpSpPr>
          <p:grpSpPr>
            <a:xfrm>
              <a:off x="4876800" y="2971800"/>
              <a:ext cx="3276600" cy="780003"/>
              <a:chOff x="457200" y="3048001"/>
              <a:chExt cx="3276600" cy="780003"/>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705498" y="1799703"/>
                <a:ext cx="780003" cy="3276600"/>
              </a:xfrm>
              <a:prstGeom prst="rect">
                <a:avLst/>
              </a:prstGeom>
              <a:noFill/>
            </p:spPr>
          </p:pic>
          <p:sp>
            <p:nvSpPr>
              <p:cNvPr id="33" name="TextBox 32"/>
              <p:cNvSpPr txBox="1"/>
              <p:nvPr/>
            </p:nvSpPr>
            <p:spPr>
              <a:xfrm>
                <a:off x="609600" y="3142204"/>
                <a:ext cx="2971800" cy="646331"/>
              </a:xfrm>
              <a:prstGeom prst="rect">
                <a:avLst/>
              </a:prstGeom>
              <a:noFill/>
            </p:spPr>
            <p:txBody>
              <a:bodyPr wrap="square" rtlCol="0">
                <a:spAutoFit/>
              </a:bodyPr>
              <a:lstStyle/>
              <a:p>
                <a:r>
                  <a:rPr lang="en-US" b="1" dirty="0"/>
                  <a:t>The Lord is willing to forgive our sins if we truly repent</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 name="Group 54"/>
          <p:cNvGrpSpPr/>
          <p:nvPr/>
        </p:nvGrpSpPr>
        <p:grpSpPr>
          <a:xfrm>
            <a:off x="4191000" y="2667000"/>
            <a:ext cx="3276600" cy="1295400"/>
            <a:chOff x="4876800" y="2456403"/>
            <a:chExt cx="3276600" cy="1295400"/>
          </a:xfrm>
        </p:grpSpPr>
        <p:grpSp>
          <p:nvGrpSpPr>
            <p:cNvPr id="45" name="Group 30"/>
            <p:cNvGrpSpPr/>
            <p:nvPr/>
          </p:nvGrpSpPr>
          <p:grpSpPr>
            <a:xfrm>
              <a:off x="4876800" y="2971800"/>
              <a:ext cx="3276600" cy="780003"/>
              <a:chOff x="457200" y="3048001"/>
              <a:chExt cx="3276600" cy="780003"/>
            </a:xfrm>
          </p:grpSpPr>
          <p:pic>
            <p:nvPicPr>
              <p:cNvPr id="56" name="Picture 4" descr="http://www.hhweb.com/images/Oak_plaque_LASER_LIGHT2.jpg"/>
              <p:cNvPicPr>
                <a:picLocks noChangeAspect="1" noChangeArrowheads="1"/>
              </p:cNvPicPr>
              <p:nvPr/>
            </p:nvPicPr>
            <p:blipFill>
              <a:blip r:embed="rId3" cstate="print"/>
              <a:srcRect/>
              <a:stretch>
                <a:fillRect/>
              </a:stretch>
            </p:blipFill>
            <p:spPr bwMode="auto">
              <a:xfrm rot="5400000">
                <a:off x="1705498" y="1799703"/>
                <a:ext cx="780003" cy="3276600"/>
              </a:xfrm>
              <a:prstGeom prst="rect">
                <a:avLst/>
              </a:prstGeom>
              <a:noFill/>
            </p:spPr>
          </p:pic>
          <p:sp>
            <p:nvSpPr>
              <p:cNvPr id="57" name="TextBox 56"/>
              <p:cNvSpPr txBox="1"/>
              <p:nvPr/>
            </p:nvSpPr>
            <p:spPr>
              <a:xfrm>
                <a:off x="609600" y="3142204"/>
                <a:ext cx="2971800" cy="646331"/>
              </a:xfrm>
              <a:prstGeom prst="rect">
                <a:avLst/>
              </a:prstGeom>
              <a:noFill/>
            </p:spPr>
            <p:txBody>
              <a:bodyPr wrap="square" rtlCol="0">
                <a:spAutoFit/>
              </a:bodyPr>
              <a:lstStyle/>
              <a:p>
                <a:r>
                  <a:rPr lang="en-US" b="1" dirty="0"/>
                  <a:t>Not only sins but sicknesses, and diseases</a:t>
                </a:r>
              </a:p>
            </p:txBody>
          </p:sp>
        </p:grpSp>
        <p:grpSp>
          <p:nvGrpSpPr>
            <p:cNvPr id="48" name="Group 41"/>
            <p:cNvGrpSpPr/>
            <p:nvPr/>
          </p:nvGrpSpPr>
          <p:grpSpPr>
            <a:xfrm rot="18999749">
              <a:off x="4994517" y="2456403"/>
              <a:ext cx="487835" cy="536877"/>
              <a:chOff x="2857500" y="4036981"/>
              <a:chExt cx="1041113" cy="1639919"/>
            </a:xfrm>
          </p:grpSpPr>
          <p:sp>
            <p:nvSpPr>
              <p:cNvPr id="54" name="Donut 53"/>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44"/>
            <p:cNvGrpSpPr/>
            <p:nvPr/>
          </p:nvGrpSpPr>
          <p:grpSpPr>
            <a:xfrm rot="18999749">
              <a:off x="7509118" y="2456403"/>
              <a:ext cx="487835" cy="536877"/>
              <a:chOff x="2857500" y="4036981"/>
              <a:chExt cx="1041113" cy="1639919"/>
            </a:xfrm>
          </p:grpSpPr>
          <p:sp>
            <p:nvSpPr>
              <p:cNvPr id="52" name="Donut 51"/>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0" name="Group 59"/>
          <p:cNvGrpSpPr/>
          <p:nvPr/>
        </p:nvGrpSpPr>
        <p:grpSpPr>
          <a:xfrm>
            <a:off x="3581399" y="3816784"/>
            <a:ext cx="4800600" cy="2888816"/>
            <a:chOff x="2057399" y="3816784"/>
            <a:chExt cx="4800600" cy="2888816"/>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467099" y="3314700"/>
              <a:ext cx="1981200" cy="4800600"/>
            </a:xfrm>
            <a:prstGeom prst="rect">
              <a:avLst/>
            </a:prstGeom>
            <a:noFill/>
          </p:spPr>
        </p:pic>
        <p:sp>
          <p:nvSpPr>
            <p:cNvPr id="36" name="Donut 35"/>
            <p:cNvSpPr/>
            <p:nvPr/>
          </p:nvSpPr>
          <p:spPr>
            <a:xfrm rot="16080227">
              <a:off x="4991868" y="4322521"/>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2209800" y="4953000"/>
              <a:ext cx="4572000" cy="1631216"/>
            </a:xfrm>
            <a:prstGeom prst="rect">
              <a:avLst/>
            </a:prstGeom>
          </p:spPr>
          <p:txBody>
            <a:bodyPr>
              <a:spAutoFit/>
            </a:bodyPr>
            <a:lstStyle/>
            <a:p>
              <a:r>
                <a:rPr lang="en-US" sz="2000" b="1" i="1" dirty="0"/>
                <a:t>And then Alma cried unto the Lord, saying: O Lord our God, have mercy on this man, and heal him according to his faith which is in Christ.</a:t>
              </a:r>
            </a:p>
            <a:p>
              <a:r>
                <a:rPr lang="en-US" sz="2000" b="1" i="1" dirty="0"/>
                <a:t>Alma 15:10</a:t>
              </a:r>
            </a:p>
          </p:txBody>
        </p:sp>
        <p:grpSp>
          <p:nvGrpSpPr>
            <p:cNvPr id="15" name="Group 47"/>
            <p:cNvGrpSpPr/>
            <p:nvPr/>
          </p:nvGrpSpPr>
          <p:grpSpPr>
            <a:xfrm rot="18999749">
              <a:off x="2737049" y="3891344"/>
              <a:ext cx="669231" cy="964387"/>
              <a:chOff x="2541552" y="5499975"/>
              <a:chExt cx="1145020" cy="1808048"/>
            </a:xfrm>
          </p:grpSpPr>
          <p:sp>
            <p:nvSpPr>
              <p:cNvPr id="49" name="Donut 48"/>
              <p:cNvSpPr/>
              <p:nvPr/>
            </p:nvSpPr>
            <p:spPr>
              <a:xfrm rot="18680478">
                <a:off x="2734073" y="5766675"/>
                <a:ext cx="1219200" cy="68579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288107" y="6428983"/>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 name="Donut 34"/>
            <p:cNvSpPr/>
            <p:nvPr/>
          </p:nvSpPr>
          <p:spPr>
            <a:xfrm rot="16080227">
              <a:off x="4991868" y="3941520"/>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4" name="Picture 13">
            <a:extLst>
              <a:ext uri="{FF2B5EF4-FFF2-40B4-BE49-F238E27FC236}">
                <a16:creationId xmlns:a16="http://schemas.microsoft.com/office/drawing/2014/main" id="{7C53F7F1-3867-4414-AD84-8B1E0F840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0921" y="2998219"/>
            <a:ext cx="2354615" cy="2354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E36B0A90-4179-4CBC-A4C2-3D577B872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6482036"/>
            <a:ext cx="3124200" cy="369332"/>
          </a:xfrm>
          <a:prstGeom prst="rect">
            <a:avLst/>
          </a:prstGeom>
          <a:noFill/>
        </p:spPr>
        <p:txBody>
          <a:bodyPr wrap="square" rtlCol="0">
            <a:spAutoFit/>
          </a:bodyPr>
          <a:lstStyle/>
          <a:p>
            <a:r>
              <a:rPr lang="en-US" dirty="0">
                <a:solidFill>
                  <a:schemeClr val="bg1"/>
                </a:solidFill>
              </a:rPr>
              <a:t>D&amp;C 46:20  </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Faith to Heal</a:t>
              </a:r>
            </a:p>
          </p:txBody>
        </p:sp>
      </p:grpSp>
      <p:grpSp>
        <p:nvGrpSpPr>
          <p:cNvPr id="3" name="Group 53"/>
          <p:cNvGrpSpPr/>
          <p:nvPr/>
        </p:nvGrpSpPr>
        <p:grpSpPr>
          <a:xfrm>
            <a:off x="2362200" y="1524001"/>
            <a:ext cx="3276600" cy="1828799"/>
            <a:chOff x="838200" y="2532603"/>
            <a:chExt cx="3276600" cy="1828799"/>
          </a:xfrm>
        </p:grpSpPr>
        <p:grpSp>
          <p:nvGrpSpPr>
            <p:cNvPr id="5" name="Group 29"/>
            <p:cNvGrpSpPr/>
            <p:nvPr/>
          </p:nvGrpSpPr>
          <p:grpSpPr>
            <a:xfrm>
              <a:off x="838200" y="3047999"/>
              <a:ext cx="3276600" cy="1313403"/>
              <a:chOff x="457200" y="3048000"/>
              <a:chExt cx="3276600" cy="1313403"/>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438798" y="2066402"/>
                <a:ext cx="1313403" cy="3276600"/>
              </a:xfrm>
              <a:prstGeom prst="rect">
                <a:avLst/>
              </a:prstGeom>
              <a:noFill/>
            </p:spPr>
          </p:pic>
          <p:sp>
            <p:nvSpPr>
              <p:cNvPr id="28" name="TextBox 27"/>
              <p:cNvSpPr txBox="1"/>
              <p:nvPr/>
            </p:nvSpPr>
            <p:spPr>
              <a:xfrm>
                <a:off x="685800" y="3142204"/>
                <a:ext cx="2971800" cy="1200329"/>
              </a:xfrm>
              <a:prstGeom prst="rect">
                <a:avLst/>
              </a:prstGeom>
              <a:noFill/>
            </p:spPr>
            <p:txBody>
              <a:bodyPr wrap="square" rtlCol="0">
                <a:spAutoFit/>
              </a:bodyPr>
              <a:lstStyle/>
              <a:p>
                <a:r>
                  <a:rPr lang="en-US" b="1" dirty="0"/>
                  <a:t>Faith is a principle of action and of power, and by it one can command the elements and heal the sick</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905002"/>
            <a:chOff x="4876800" y="2456403"/>
            <a:chExt cx="3276600" cy="1905002"/>
          </a:xfrm>
        </p:grpSpPr>
        <p:grpSp>
          <p:nvGrpSpPr>
            <p:cNvPr id="10" name="Group 30"/>
            <p:cNvGrpSpPr/>
            <p:nvPr/>
          </p:nvGrpSpPr>
          <p:grpSpPr>
            <a:xfrm>
              <a:off x="4876800" y="2971801"/>
              <a:ext cx="3276600" cy="1389604"/>
              <a:chOff x="457200" y="3048002"/>
              <a:chExt cx="3276600" cy="1389604"/>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400698" y="2104504"/>
                <a:ext cx="1389604" cy="3276600"/>
              </a:xfrm>
              <a:prstGeom prst="rect">
                <a:avLst/>
              </a:prstGeom>
              <a:noFill/>
            </p:spPr>
          </p:pic>
          <p:sp>
            <p:nvSpPr>
              <p:cNvPr id="33" name="TextBox 32"/>
              <p:cNvSpPr txBox="1"/>
              <p:nvPr/>
            </p:nvSpPr>
            <p:spPr>
              <a:xfrm>
                <a:off x="609600" y="3142204"/>
                <a:ext cx="2971800" cy="1200329"/>
              </a:xfrm>
              <a:prstGeom prst="rect">
                <a:avLst/>
              </a:prstGeom>
              <a:noFill/>
            </p:spPr>
            <p:txBody>
              <a:bodyPr wrap="square" rtlCol="0">
                <a:spAutoFit/>
              </a:bodyPr>
              <a:lstStyle/>
              <a:p>
                <a:r>
                  <a:rPr lang="en-US" b="1" dirty="0"/>
                  <a:t>Prayer of faith, uttered alone or in our homes or places of worship, can be effective to heal the sick.</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 name="Group 41"/>
          <p:cNvGrpSpPr/>
          <p:nvPr/>
        </p:nvGrpSpPr>
        <p:grpSpPr>
          <a:xfrm>
            <a:off x="3505200" y="3276601"/>
            <a:ext cx="4800600" cy="2579929"/>
            <a:chOff x="1981200" y="3276600"/>
            <a:chExt cx="4800600" cy="2579929"/>
          </a:xfrm>
        </p:grpSpPr>
        <p:grpSp>
          <p:nvGrpSpPr>
            <p:cNvPr id="13" name="Group 38"/>
            <p:cNvGrpSpPr/>
            <p:nvPr/>
          </p:nvGrpSpPr>
          <p:grpSpPr>
            <a:xfrm>
              <a:off x="1981200" y="3276600"/>
              <a:ext cx="4800600" cy="2579929"/>
              <a:chOff x="1981200" y="3775455"/>
              <a:chExt cx="4800600" cy="2014595"/>
            </a:xfrm>
          </p:grpSpPr>
          <p:grpSp>
            <p:nvGrpSpPr>
              <p:cNvPr id="14" name="Group 55"/>
              <p:cNvGrpSpPr/>
              <p:nvPr/>
            </p:nvGrpSpPr>
            <p:grpSpPr>
              <a:xfrm>
                <a:off x="1981200" y="3808562"/>
                <a:ext cx="4800600" cy="1981488"/>
                <a:chOff x="1981200" y="3808562"/>
                <a:chExt cx="4800600" cy="1981488"/>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701466" y="2709716"/>
                  <a:ext cx="1360068"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nvGrpSpPr>
                <p:cNvPr id="15"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24818" y="3828941"/>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133600" y="4343400"/>
              <a:ext cx="4572000" cy="1323439"/>
            </a:xfrm>
            <a:prstGeom prst="rect">
              <a:avLst/>
            </a:prstGeom>
          </p:spPr>
          <p:txBody>
            <a:bodyPr>
              <a:spAutoFit/>
            </a:bodyPr>
            <a:lstStyle/>
            <a:p>
              <a:r>
                <a:rPr lang="en-US" sz="2000" b="1" i="1" dirty="0"/>
                <a:t>To another faith by the same Spirit; to another the gifts of healing by the same Spirit;</a:t>
              </a:r>
            </a:p>
            <a:p>
              <a:r>
                <a:rPr lang="en-US" sz="2000" b="1" i="1" dirty="0"/>
                <a:t>Corinthians 12:9</a:t>
              </a:r>
            </a:p>
          </p:txBody>
        </p:sp>
      </p:grpSp>
      <p:pic>
        <p:nvPicPr>
          <p:cNvPr id="17" name="Picture 16">
            <a:extLst>
              <a:ext uri="{FF2B5EF4-FFF2-40B4-BE49-F238E27FC236}">
                <a16:creationId xmlns:a16="http://schemas.microsoft.com/office/drawing/2014/main" id="{ED707378-B4CB-486E-9AA1-A56327F2A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989" y="102812"/>
            <a:ext cx="1524132" cy="1524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B66997FF-EEB6-419C-9E46-563B3E2BE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49034"/>
            <a:ext cx="3124200" cy="369332"/>
          </a:xfrm>
          <a:prstGeom prst="rect">
            <a:avLst/>
          </a:prstGeom>
          <a:noFill/>
        </p:spPr>
        <p:txBody>
          <a:bodyPr wrap="square" rtlCol="0">
            <a:spAutoFit/>
          </a:bodyPr>
          <a:lstStyle/>
          <a:p>
            <a:r>
              <a:rPr lang="en-US" dirty="0">
                <a:solidFill>
                  <a:schemeClr val="bg1"/>
                </a:solidFill>
              </a:rPr>
              <a:t>D&amp;C 46:21</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Working of Miracles</a:t>
              </a:r>
            </a:p>
          </p:txBody>
        </p:sp>
      </p:grpSp>
      <p:grpSp>
        <p:nvGrpSpPr>
          <p:cNvPr id="3" name="Group 53"/>
          <p:cNvGrpSpPr/>
          <p:nvPr/>
        </p:nvGrpSpPr>
        <p:grpSpPr>
          <a:xfrm>
            <a:off x="2362200" y="1524001"/>
            <a:ext cx="3276600" cy="2514599"/>
            <a:chOff x="838200" y="2532603"/>
            <a:chExt cx="3276600" cy="2514599"/>
          </a:xfrm>
        </p:grpSpPr>
        <p:grpSp>
          <p:nvGrpSpPr>
            <p:cNvPr id="5" name="Group 29"/>
            <p:cNvGrpSpPr/>
            <p:nvPr/>
          </p:nvGrpSpPr>
          <p:grpSpPr>
            <a:xfrm>
              <a:off x="838200" y="3047999"/>
              <a:ext cx="3276600" cy="1999203"/>
              <a:chOff x="457200" y="3048000"/>
              <a:chExt cx="3276600" cy="1999203"/>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095898" y="2409302"/>
                <a:ext cx="1999203" cy="3276600"/>
              </a:xfrm>
              <a:prstGeom prst="rect">
                <a:avLst/>
              </a:prstGeom>
              <a:noFill/>
            </p:spPr>
          </p:pic>
          <p:sp>
            <p:nvSpPr>
              <p:cNvPr id="28" name="TextBox 27"/>
              <p:cNvSpPr txBox="1"/>
              <p:nvPr/>
            </p:nvSpPr>
            <p:spPr>
              <a:xfrm>
                <a:off x="685800" y="3218404"/>
                <a:ext cx="2971800" cy="1754326"/>
              </a:xfrm>
              <a:prstGeom prst="rect">
                <a:avLst/>
              </a:prstGeom>
              <a:noFill/>
            </p:spPr>
            <p:txBody>
              <a:bodyPr wrap="square" rtlCol="0">
                <a:spAutoFit/>
              </a:bodyPr>
              <a:lstStyle/>
              <a:p>
                <a:pPr algn="ctr"/>
                <a:r>
                  <a:rPr lang="en-US" b="1" dirty="0"/>
                  <a:t>A miracle has been defined as “a beneficial event brought about through divine power that mortals do not understand and of themselves cannot duplicate</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295400"/>
            <a:chOff x="4876800" y="2456403"/>
            <a:chExt cx="3276600" cy="1295400"/>
          </a:xfrm>
        </p:grpSpPr>
        <p:grpSp>
          <p:nvGrpSpPr>
            <p:cNvPr id="10" name="Group 30"/>
            <p:cNvGrpSpPr/>
            <p:nvPr/>
          </p:nvGrpSpPr>
          <p:grpSpPr>
            <a:xfrm>
              <a:off x="4876800" y="2971800"/>
              <a:ext cx="3276600" cy="780003"/>
              <a:chOff x="457200" y="3048001"/>
              <a:chExt cx="3276600" cy="780003"/>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705498" y="1799703"/>
                <a:ext cx="780003" cy="3276600"/>
              </a:xfrm>
              <a:prstGeom prst="rect">
                <a:avLst/>
              </a:prstGeom>
              <a:noFill/>
            </p:spPr>
          </p:pic>
          <p:sp>
            <p:nvSpPr>
              <p:cNvPr id="33" name="TextBox 32"/>
              <p:cNvSpPr txBox="1"/>
              <p:nvPr/>
            </p:nvSpPr>
            <p:spPr>
              <a:xfrm>
                <a:off x="609600" y="3142204"/>
                <a:ext cx="2971800" cy="646331"/>
              </a:xfrm>
              <a:prstGeom prst="rect">
                <a:avLst/>
              </a:prstGeom>
              <a:noFill/>
            </p:spPr>
            <p:txBody>
              <a:bodyPr wrap="square" rtlCol="0">
                <a:spAutoFit/>
              </a:bodyPr>
              <a:lstStyle/>
              <a:p>
                <a:r>
                  <a:rPr lang="en-US" b="1" dirty="0"/>
                  <a:t>Any happening we cannot explain is a “miracle.” </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6" name="Group 55"/>
          <p:cNvGrpSpPr/>
          <p:nvPr/>
        </p:nvGrpSpPr>
        <p:grpSpPr>
          <a:xfrm>
            <a:off x="3581400" y="2673184"/>
            <a:ext cx="4800600" cy="3953432"/>
            <a:chOff x="2057400" y="2673184"/>
            <a:chExt cx="4800600" cy="3953432"/>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430391" y="3199008"/>
              <a:ext cx="2054617" cy="4800600"/>
            </a:xfrm>
            <a:prstGeom prst="rect">
              <a:avLst/>
            </a:prstGeom>
            <a:noFill/>
          </p:spPr>
        </p:pic>
        <p:sp>
          <p:nvSpPr>
            <p:cNvPr id="35" name="Donut 34"/>
            <p:cNvSpPr/>
            <p:nvPr/>
          </p:nvSpPr>
          <p:spPr>
            <a:xfrm rot="16080227">
              <a:off x="5598985" y="3442268"/>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29768" y="3096536"/>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rot="16080227">
              <a:off x="2896795" y="4278738"/>
              <a:ext cx="454811" cy="289133"/>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2133600" y="4572000"/>
              <a:ext cx="4572000" cy="1938992"/>
            </a:xfrm>
            <a:prstGeom prst="rect">
              <a:avLst/>
            </a:prstGeom>
          </p:spPr>
          <p:txBody>
            <a:bodyPr>
              <a:spAutoFit/>
            </a:bodyPr>
            <a:lstStyle/>
            <a:p>
              <a:r>
                <a:rPr lang="en-US" sz="2000" b="1" i="1" dirty="0"/>
                <a:t>…for he truly did many miracles in the name of Jesus; and there was not any man who could do a miracle in the name of Jesus save he were cleansed every whit from his iniquity—</a:t>
              </a:r>
            </a:p>
            <a:p>
              <a:r>
                <a:rPr lang="en-US" sz="2000" b="1" i="1" dirty="0"/>
                <a:t>3 Nephi 8:1</a:t>
              </a:r>
            </a:p>
          </p:txBody>
        </p:sp>
        <p:sp>
          <p:nvSpPr>
            <p:cNvPr id="52" name="Donut 51"/>
            <p:cNvSpPr/>
            <p:nvPr/>
          </p:nvSpPr>
          <p:spPr>
            <a:xfrm rot="16080227">
              <a:off x="2861619" y="3992605"/>
              <a:ext cx="448961" cy="244387"/>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rot="16080227">
              <a:off x="5606205" y="2792388"/>
              <a:ext cx="604051" cy="365643"/>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rot="16080227">
              <a:off x="5601469" y="4093919"/>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rot="16080227">
              <a:off x="5632252" y="3748187"/>
              <a:ext cx="6503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4" name="Picture 13">
            <a:extLst>
              <a:ext uri="{FF2B5EF4-FFF2-40B4-BE49-F238E27FC236}">
                <a16:creationId xmlns:a16="http://schemas.microsoft.com/office/drawing/2014/main" id="{D1B19F1A-C3A8-4E97-8480-E4794924F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2016" y="2965014"/>
            <a:ext cx="2489013" cy="2489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1000"/>
                                        <p:tgtEl>
                                          <p:spTgt spid="56"/>
                                        </p:tgtEl>
                                      </p:cBhvr>
                                    </p:animEffect>
                                    <p:anim calcmode="lin" valueType="num">
                                      <p:cBhvr>
                                        <p:cTn id="25" dur="1000" fill="hold"/>
                                        <p:tgtEl>
                                          <p:spTgt spid="56"/>
                                        </p:tgtEl>
                                        <p:attrNameLst>
                                          <p:attrName>ppt_x</p:attrName>
                                        </p:attrNameLst>
                                      </p:cBhvr>
                                      <p:tavLst>
                                        <p:tav tm="0">
                                          <p:val>
                                            <p:strVal val="#ppt_x"/>
                                          </p:val>
                                        </p:tav>
                                        <p:tav tm="100000">
                                          <p:val>
                                            <p:strVal val="#ppt_x"/>
                                          </p:val>
                                        </p:tav>
                                      </p:tavLst>
                                    </p:anim>
                                    <p:anim calcmode="lin" valueType="num">
                                      <p:cBhvr>
                                        <p:cTn id="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DA074D8A-98F8-4F36-93EC-34D0F012C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55960"/>
            <a:ext cx="3124200" cy="369332"/>
          </a:xfrm>
          <a:prstGeom prst="rect">
            <a:avLst/>
          </a:prstGeom>
          <a:noFill/>
        </p:spPr>
        <p:txBody>
          <a:bodyPr wrap="square" rtlCol="0">
            <a:spAutoFit/>
          </a:bodyPr>
          <a:lstStyle/>
          <a:p>
            <a:r>
              <a:rPr lang="en-US" dirty="0">
                <a:solidFill>
                  <a:schemeClr val="bg1"/>
                </a:solidFill>
              </a:rPr>
              <a:t>D&amp;C 46:22  </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To Prophesy</a:t>
              </a:r>
            </a:p>
          </p:txBody>
        </p:sp>
      </p:grpSp>
      <p:grpSp>
        <p:nvGrpSpPr>
          <p:cNvPr id="3" name="Group 53"/>
          <p:cNvGrpSpPr/>
          <p:nvPr/>
        </p:nvGrpSpPr>
        <p:grpSpPr>
          <a:xfrm>
            <a:off x="2362200" y="1524000"/>
            <a:ext cx="3276600" cy="1600202"/>
            <a:chOff x="838200" y="2532603"/>
            <a:chExt cx="3276600" cy="1600202"/>
          </a:xfrm>
        </p:grpSpPr>
        <p:grpSp>
          <p:nvGrpSpPr>
            <p:cNvPr id="5" name="Group 29"/>
            <p:cNvGrpSpPr/>
            <p:nvPr/>
          </p:nvGrpSpPr>
          <p:grpSpPr>
            <a:xfrm>
              <a:off x="838200" y="3048000"/>
              <a:ext cx="3276600" cy="1084805"/>
              <a:chOff x="457200" y="3048001"/>
              <a:chExt cx="3276600" cy="1084805"/>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28" name="TextBox 27"/>
              <p:cNvSpPr txBox="1"/>
              <p:nvPr/>
            </p:nvSpPr>
            <p:spPr>
              <a:xfrm>
                <a:off x="533400" y="3142204"/>
                <a:ext cx="3124200" cy="923330"/>
              </a:xfrm>
              <a:prstGeom prst="rect">
                <a:avLst/>
              </a:prstGeom>
              <a:noFill/>
            </p:spPr>
            <p:txBody>
              <a:bodyPr wrap="square" rtlCol="0">
                <a:spAutoFit/>
              </a:bodyPr>
              <a:lstStyle/>
              <a:p>
                <a:pPr algn="ctr"/>
                <a:r>
                  <a:rPr lang="en-US" b="1" dirty="0"/>
                  <a:t>To speak in the name of the Lord whether past, present, or future</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019800" y="1447800"/>
            <a:ext cx="3962400" cy="2010728"/>
            <a:chOff x="4572000" y="2456403"/>
            <a:chExt cx="3962400" cy="2010728"/>
          </a:xfrm>
        </p:grpSpPr>
        <p:grpSp>
          <p:nvGrpSpPr>
            <p:cNvPr id="10" name="Group 30"/>
            <p:cNvGrpSpPr/>
            <p:nvPr/>
          </p:nvGrpSpPr>
          <p:grpSpPr>
            <a:xfrm>
              <a:off x="4572000" y="2971801"/>
              <a:ext cx="3962400" cy="1495330"/>
              <a:chOff x="152400" y="3048002"/>
              <a:chExt cx="3962400" cy="149533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438798" y="1761604"/>
                <a:ext cx="1389604" cy="3962400"/>
              </a:xfrm>
              <a:prstGeom prst="rect">
                <a:avLst/>
              </a:prstGeom>
              <a:noFill/>
            </p:spPr>
          </p:pic>
          <p:sp>
            <p:nvSpPr>
              <p:cNvPr id="33" name="TextBox 32"/>
              <p:cNvSpPr txBox="1"/>
              <p:nvPr/>
            </p:nvSpPr>
            <p:spPr>
              <a:xfrm>
                <a:off x="304800" y="3066004"/>
                <a:ext cx="3733800" cy="1477328"/>
              </a:xfrm>
              <a:prstGeom prst="rect">
                <a:avLst/>
              </a:prstGeom>
              <a:noFill/>
            </p:spPr>
            <p:txBody>
              <a:bodyPr wrap="square" rtlCol="0">
                <a:spAutoFit/>
              </a:bodyPr>
              <a:lstStyle/>
              <a:p>
                <a:r>
                  <a:rPr lang="en-US" b="1" dirty="0"/>
                  <a:t>Like the prophets of old, prophets today testify of Jesus Christ and teach His gospel. At times, they may be inspired to prophesy of future events for our benefit.</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8" name="Group 47"/>
          <p:cNvGrpSpPr/>
          <p:nvPr/>
        </p:nvGrpSpPr>
        <p:grpSpPr>
          <a:xfrm>
            <a:off x="3657600" y="2978583"/>
            <a:ext cx="4800600" cy="3766962"/>
            <a:chOff x="2133600" y="2978583"/>
            <a:chExt cx="4800600" cy="3766962"/>
          </a:xfrm>
        </p:grpSpPr>
        <p:grpSp>
          <p:nvGrpSpPr>
            <p:cNvPr id="45" name="Group 44"/>
            <p:cNvGrpSpPr/>
            <p:nvPr/>
          </p:nvGrpSpPr>
          <p:grpSpPr>
            <a:xfrm>
              <a:off x="2133600" y="2978583"/>
              <a:ext cx="4800600" cy="3727017"/>
              <a:chOff x="2209800" y="2978584"/>
              <a:chExt cx="4800600" cy="3879417"/>
            </a:xfrm>
          </p:grpSpPr>
          <p:grpSp>
            <p:nvGrpSpPr>
              <p:cNvPr id="13" name="Group 38"/>
              <p:cNvGrpSpPr/>
              <p:nvPr/>
            </p:nvGrpSpPr>
            <p:grpSpPr>
              <a:xfrm>
                <a:off x="2209800" y="3318997"/>
                <a:ext cx="4800600" cy="3539004"/>
                <a:chOff x="1981200" y="3808562"/>
                <a:chExt cx="4800600" cy="2763510"/>
              </a:xfrm>
            </p:grpSpPr>
            <p:grpSp>
              <p:nvGrpSpPr>
                <p:cNvPr id="14" name="Group 55"/>
                <p:cNvGrpSpPr/>
                <p:nvPr/>
              </p:nvGrpSpPr>
              <p:grpSpPr>
                <a:xfrm>
                  <a:off x="1981200" y="3808562"/>
                  <a:ext cx="4800600" cy="2763510"/>
                  <a:chOff x="1981200" y="3808562"/>
                  <a:chExt cx="4800600" cy="2763510"/>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0455" y="3100727"/>
                    <a:ext cx="2142090" cy="4800600"/>
                  </a:xfrm>
                  <a:prstGeom prst="rect">
                    <a:avLst/>
                  </a:prstGeom>
                  <a:noFill/>
                </p:spPr>
              </p:pic>
              <p:sp>
                <p:nvSpPr>
                  <p:cNvPr id="34" name="Rectangle 33"/>
                  <p:cNvSpPr/>
                  <p:nvPr/>
                </p:nvSpPr>
                <p:spPr>
                  <a:xfrm>
                    <a:off x="2133600" y="4549676"/>
                    <a:ext cx="4572000" cy="225145"/>
                  </a:xfrm>
                  <a:prstGeom prst="rect">
                    <a:avLst/>
                  </a:prstGeom>
                </p:spPr>
                <p:txBody>
                  <a:bodyPr>
                    <a:spAutoFit/>
                  </a:bodyPr>
                  <a:lstStyle/>
                  <a:p>
                    <a:endParaRPr lang="en-US" sz="1200" dirty="0"/>
                  </a:p>
                </p:txBody>
              </p:sp>
              <p:grpSp>
                <p:nvGrpSpPr>
                  <p:cNvPr id="15"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596519" y="3893742"/>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Donut 41"/>
              <p:cNvSpPr/>
              <p:nvPr/>
            </p:nvSpPr>
            <p:spPr>
              <a:xfrm rot="16080227">
                <a:off x="2553469" y="3103320"/>
                <a:ext cx="650303"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209800" y="4191000"/>
              <a:ext cx="4572000" cy="2554545"/>
            </a:xfrm>
            <a:prstGeom prst="rect">
              <a:avLst/>
            </a:prstGeom>
          </p:spPr>
          <p:txBody>
            <a:bodyPr>
              <a:spAutoFit/>
            </a:bodyPr>
            <a:lstStyle/>
            <a:p>
              <a:r>
                <a:rPr lang="en-US" sz="2000" b="1" i="1" dirty="0"/>
                <a:t>And it came to pass that in the days of </a:t>
              </a:r>
              <a:r>
                <a:rPr lang="en-US" sz="2000" b="1" i="1" dirty="0" err="1"/>
                <a:t>Ethem</a:t>
              </a:r>
              <a:r>
                <a:rPr lang="en-US" sz="2000" b="1" i="1" dirty="0"/>
                <a:t> there came many prophets, and prophesied again unto the people; yea, they did prophesy that the Lord would utterly destroy them from off the face of the earth except they repented of their iniquities.</a:t>
              </a:r>
            </a:p>
            <a:p>
              <a:r>
                <a:rPr lang="en-US" sz="2000" b="1" i="1" dirty="0"/>
                <a:t>Ether 11:12</a:t>
              </a:r>
            </a:p>
          </p:txBody>
        </p:sp>
      </p:grpSp>
      <p:pic>
        <p:nvPicPr>
          <p:cNvPr id="17" name="Picture 16">
            <a:extLst>
              <a:ext uri="{FF2B5EF4-FFF2-40B4-BE49-F238E27FC236}">
                <a16:creationId xmlns:a16="http://schemas.microsoft.com/office/drawing/2014/main" id="{95A784D5-D917-4E27-AAA6-F1CC455A3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0675" y="294114"/>
            <a:ext cx="1165915" cy="11396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CF50BF3E-5F6C-4182-80AB-DE9A8E67F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19752" y="6476742"/>
            <a:ext cx="3124200" cy="369332"/>
          </a:xfrm>
          <a:prstGeom prst="rect">
            <a:avLst/>
          </a:prstGeom>
          <a:noFill/>
        </p:spPr>
        <p:txBody>
          <a:bodyPr wrap="square" rtlCol="0">
            <a:spAutoFit/>
          </a:bodyPr>
          <a:lstStyle/>
          <a:p>
            <a:r>
              <a:rPr lang="en-US" dirty="0">
                <a:solidFill>
                  <a:schemeClr val="bg1"/>
                </a:solidFill>
              </a:rPr>
              <a:t>D&amp;C 46:23  </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 Discern of Spirits</a:t>
              </a:r>
            </a:p>
          </p:txBody>
        </p:sp>
      </p:grpSp>
      <p:grpSp>
        <p:nvGrpSpPr>
          <p:cNvPr id="3" name="Group 53"/>
          <p:cNvGrpSpPr/>
          <p:nvPr/>
        </p:nvGrpSpPr>
        <p:grpSpPr>
          <a:xfrm>
            <a:off x="2362200" y="1524000"/>
            <a:ext cx="3276600" cy="1600202"/>
            <a:chOff x="838200" y="2532603"/>
            <a:chExt cx="3276600" cy="1600202"/>
          </a:xfrm>
        </p:grpSpPr>
        <p:grpSp>
          <p:nvGrpSpPr>
            <p:cNvPr id="5" name="Group 29"/>
            <p:cNvGrpSpPr/>
            <p:nvPr/>
          </p:nvGrpSpPr>
          <p:grpSpPr>
            <a:xfrm>
              <a:off x="838200" y="3048000"/>
              <a:ext cx="3276600" cy="1084805"/>
              <a:chOff x="457200" y="3048001"/>
              <a:chExt cx="3276600" cy="1084805"/>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28" name="TextBox 27"/>
              <p:cNvSpPr txBox="1"/>
              <p:nvPr/>
            </p:nvSpPr>
            <p:spPr>
              <a:xfrm>
                <a:off x="533400" y="3142204"/>
                <a:ext cx="3124200" cy="923330"/>
              </a:xfrm>
              <a:prstGeom prst="rect">
                <a:avLst/>
              </a:prstGeom>
              <a:noFill/>
            </p:spPr>
            <p:txBody>
              <a:bodyPr wrap="square" rtlCol="0">
                <a:spAutoFit/>
              </a:bodyPr>
              <a:lstStyle/>
              <a:p>
                <a:pPr algn="ctr"/>
                <a:r>
                  <a:rPr lang="en-US" b="1" dirty="0"/>
                  <a:t>Embodying the power to discriminate … between right and wrong</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 name="Group 44"/>
          <p:cNvGrpSpPr/>
          <p:nvPr/>
        </p:nvGrpSpPr>
        <p:grpSpPr>
          <a:xfrm>
            <a:off x="6019800" y="1447800"/>
            <a:ext cx="3962400" cy="1905002"/>
            <a:chOff x="4495800" y="1447800"/>
            <a:chExt cx="3962400" cy="1905002"/>
          </a:xfrm>
        </p:grpSpPr>
        <p:grpSp>
          <p:nvGrpSpPr>
            <p:cNvPr id="9" name="Group 54"/>
            <p:cNvGrpSpPr/>
            <p:nvPr/>
          </p:nvGrpSpPr>
          <p:grpSpPr>
            <a:xfrm>
              <a:off x="4495800" y="1447800"/>
              <a:ext cx="3962400" cy="1905002"/>
              <a:chOff x="4572000" y="2456403"/>
              <a:chExt cx="3962400" cy="1905002"/>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5858398" y="1685403"/>
                <a:ext cx="1389604" cy="3962400"/>
              </a:xfrm>
              <a:prstGeom prst="rect">
                <a:avLst/>
              </a:prstGeom>
              <a:noFill/>
            </p:spPr>
          </p:pic>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8" name="TextBox 47"/>
            <p:cNvSpPr txBox="1"/>
            <p:nvPr/>
          </p:nvSpPr>
          <p:spPr>
            <a:xfrm>
              <a:off x="4953000" y="2133600"/>
              <a:ext cx="3124200" cy="923330"/>
            </a:xfrm>
            <a:prstGeom prst="rect">
              <a:avLst/>
            </a:prstGeom>
            <a:noFill/>
          </p:spPr>
          <p:txBody>
            <a:bodyPr wrap="square" rtlCol="0">
              <a:spAutoFit/>
            </a:bodyPr>
            <a:lstStyle/>
            <a:p>
              <a:pPr algn="ctr"/>
              <a:r>
                <a:rPr lang="en-US" b="1" dirty="0"/>
                <a:t>To detect hidden evil, and more importantly to find the good that may be concealed.</a:t>
              </a:r>
            </a:p>
          </p:txBody>
        </p:sp>
      </p:grpSp>
      <p:pic>
        <p:nvPicPr>
          <p:cNvPr id="18" name="Picture 17">
            <a:extLst>
              <a:ext uri="{FF2B5EF4-FFF2-40B4-BE49-F238E27FC236}">
                <a16:creationId xmlns:a16="http://schemas.microsoft.com/office/drawing/2014/main" id="{2053CFBE-AB75-4502-BDC9-6FB38A6E7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85" y="3431323"/>
            <a:ext cx="2740667" cy="2124017"/>
          </a:xfrm>
          <a:prstGeom prst="rect">
            <a:avLst/>
          </a:prstGeom>
        </p:spPr>
      </p:pic>
      <p:pic>
        <p:nvPicPr>
          <p:cNvPr id="20" name="Picture 19">
            <a:extLst>
              <a:ext uri="{FF2B5EF4-FFF2-40B4-BE49-F238E27FC236}">
                <a16:creationId xmlns:a16="http://schemas.microsoft.com/office/drawing/2014/main" id="{A0DDE768-D982-413A-9B12-FA20DC3CC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5571" y="3603349"/>
            <a:ext cx="2387987" cy="2531435"/>
          </a:xfrm>
          <a:prstGeom prst="rect">
            <a:avLst/>
          </a:prstGeom>
        </p:spPr>
      </p:pic>
      <p:grpSp>
        <p:nvGrpSpPr>
          <p:cNvPr id="13" name="Group 47"/>
          <p:cNvGrpSpPr/>
          <p:nvPr/>
        </p:nvGrpSpPr>
        <p:grpSpPr>
          <a:xfrm>
            <a:off x="3581400" y="2971800"/>
            <a:ext cx="4800600" cy="3766962"/>
            <a:chOff x="2133600" y="2978583"/>
            <a:chExt cx="4800600" cy="3766962"/>
          </a:xfrm>
        </p:grpSpPr>
        <p:grpSp>
          <p:nvGrpSpPr>
            <p:cNvPr id="14" name="Group 44"/>
            <p:cNvGrpSpPr/>
            <p:nvPr/>
          </p:nvGrpSpPr>
          <p:grpSpPr>
            <a:xfrm>
              <a:off x="2133600" y="2978583"/>
              <a:ext cx="4800600" cy="3727017"/>
              <a:chOff x="2209800" y="2978584"/>
              <a:chExt cx="4800600" cy="3879417"/>
            </a:xfrm>
          </p:grpSpPr>
          <p:grpSp>
            <p:nvGrpSpPr>
              <p:cNvPr id="15" name="Group 38"/>
              <p:cNvGrpSpPr/>
              <p:nvPr/>
            </p:nvGrpSpPr>
            <p:grpSpPr>
              <a:xfrm>
                <a:off x="2209800" y="3260994"/>
                <a:ext cx="4800600" cy="3597007"/>
                <a:chOff x="1981200" y="3763269"/>
                <a:chExt cx="4800600" cy="2808803"/>
              </a:xfrm>
            </p:grpSpPr>
            <p:grpSp>
              <p:nvGrpSpPr>
                <p:cNvPr id="16" name="Group 55"/>
                <p:cNvGrpSpPr/>
                <p:nvPr/>
              </p:nvGrpSpPr>
              <p:grpSpPr>
                <a:xfrm>
                  <a:off x="1981200" y="3808562"/>
                  <a:ext cx="4800600" cy="2763510"/>
                  <a:chOff x="1981200" y="3808562"/>
                  <a:chExt cx="4800600" cy="2763510"/>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0455" y="3100727"/>
                    <a:ext cx="2142090" cy="4800600"/>
                  </a:xfrm>
                  <a:prstGeom prst="rect">
                    <a:avLst/>
                  </a:prstGeom>
                  <a:noFill/>
                </p:spPr>
              </p:pic>
              <p:sp>
                <p:nvSpPr>
                  <p:cNvPr id="34" name="Rectangle 33"/>
                  <p:cNvSpPr/>
                  <p:nvPr/>
                </p:nvSpPr>
                <p:spPr>
                  <a:xfrm>
                    <a:off x="2133600" y="4549676"/>
                    <a:ext cx="4572000" cy="225145"/>
                  </a:xfrm>
                  <a:prstGeom prst="rect">
                    <a:avLst/>
                  </a:prstGeom>
                </p:spPr>
                <p:txBody>
                  <a:bodyPr>
                    <a:spAutoFit/>
                  </a:bodyPr>
                  <a:lstStyle/>
                  <a:p>
                    <a:endParaRPr lang="en-US" sz="1200" dirty="0"/>
                  </a:p>
                </p:txBody>
              </p:sp>
              <p:grpSp>
                <p:nvGrpSpPr>
                  <p:cNvPr id="17"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581910" y="3816755"/>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Donut 41"/>
              <p:cNvSpPr/>
              <p:nvPr/>
            </p:nvSpPr>
            <p:spPr>
              <a:xfrm rot="16080227">
                <a:off x="2553469" y="3103320"/>
                <a:ext cx="650303"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209800" y="4191000"/>
              <a:ext cx="4572000" cy="2554545"/>
            </a:xfrm>
            <a:prstGeom prst="rect">
              <a:avLst/>
            </a:prstGeom>
          </p:spPr>
          <p:txBody>
            <a:bodyPr>
              <a:spAutoFit/>
            </a:bodyPr>
            <a:lstStyle/>
            <a:p>
              <a:r>
                <a:rPr lang="en-US" sz="2000" b="1" i="1" dirty="0"/>
                <a:t>I perceive that it has been made known unto you, by the testimony of his word, that he cannot walk in crooked paths; neither doth he vary from that which he hath said; neither hath he a shadow of turning from the right to the left, or from that which is right to that which is wrong.</a:t>
              </a:r>
            </a:p>
            <a:p>
              <a:r>
                <a:rPr lang="en-US" sz="2000" b="1" i="1" dirty="0"/>
                <a:t>Alma 7:21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109AAA1-EA76-488D-92AC-7D463D29C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46317" y="6459773"/>
            <a:ext cx="3124200" cy="369332"/>
          </a:xfrm>
          <a:prstGeom prst="rect">
            <a:avLst/>
          </a:prstGeom>
          <a:noFill/>
        </p:spPr>
        <p:txBody>
          <a:bodyPr wrap="square" rtlCol="0">
            <a:spAutoFit/>
          </a:bodyPr>
          <a:lstStyle/>
          <a:p>
            <a:r>
              <a:rPr lang="en-US" dirty="0">
                <a:solidFill>
                  <a:schemeClr val="bg1"/>
                </a:solidFill>
              </a:rPr>
              <a:t>D&amp;C 46:24  </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 Speak With Tongues</a:t>
              </a:r>
            </a:p>
          </p:txBody>
        </p:sp>
      </p:grpSp>
      <p:grpSp>
        <p:nvGrpSpPr>
          <p:cNvPr id="3" name="Group 53"/>
          <p:cNvGrpSpPr/>
          <p:nvPr/>
        </p:nvGrpSpPr>
        <p:grpSpPr>
          <a:xfrm>
            <a:off x="2362200" y="1524000"/>
            <a:ext cx="3276600" cy="1600202"/>
            <a:chOff x="838200" y="2532603"/>
            <a:chExt cx="3276600" cy="1600202"/>
          </a:xfrm>
        </p:grpSpPr>
        <p:grpSp>
          <p:nvGrpSpPr>
            <p:cNvPr id="5" name="Group 29"/>
            <p:cNvGrpSpPr/>
            <p:nvPr/>
          </p:nvGrpSpPr>
          <p:grpSpPr>
            <a:xfrm>
              <a:off x="838200" y="3048000"/>
              <a:ext cx="3276600" cy="1084805"/>
              <a:chOff x="457200" y="3048001"/>
              <a:chExt cx="3276600" cy="1084805"/>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28" name="TextBox 27"/>
              <p:cNvSpPr txBox="1"/>
              <p:nvPr/>
            </p:nvSpPr>
            <p:spPr>
              <a:xfrm>
                <a:off x="533400" y="3142204"/>
                <a:ext cx="3124200" cy="923330"/>
              </a:xfrm>
              <a:prstGeom prst="rect">
                <a:avLst/>
              </a:prstGeom>
              <a:noFill/>
            </p:spPr>
            <p:txBody>
              <a:bodyPr wrap="square" rtlCol="0">
                <a:spAutoFit/>
              </a:bodyPr>
              <a:lstStyle/>
              <a:p>
                <a:pPr algn="ctr"/>
                <a:r>
                  <a:rPr lang="en-US" b="1" dirty="0"/>
                  <a:t> The Lord can bless us with the ability to speak in a different language</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9" name="Group 38"/>
          <p:cNvGrpSpPr/>
          <p:nvPr/>
        </p:nvGrpSpPr>
        <p:grpSpPr>
          <a:xfrm>
            <a:off x="6019800" y="1447800"/>
            <a:ext cx="3962400" cy="1600200"/>
            <a:chOff x="4495800" y="1447800"/>
            <a:chExt cx="3962400" cy="1600200"/>
          </a:xfrm>
        </p:grpSpPr>
        <p:grpSp>
          <p:nvGrpSpPr>
            <p:cNvPr id="9" name="Group 54"/>
            <p:cNvGrpSpPr/>
            <p:nvPr/>
          </p:nvGrpSpPr>
          <p:grpSpPr>
            <a:xfrm>
              <a:off x="4495800" y="1447800"/>
              <a:ext cx="3962400" cy="1600200"/>
              <a:chOff x="4572000" y="2456403"/>
              <a:chExt cx="3962400" cy="160020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6010799" y="1533002"/>
                <a:ext cx="1084802" cy="3962400"/>
              </a:xfrm>
              <a:prstGeom prst="rect">
                <a:avLst/>
              </a:prstGeom>
              <a:noFill/>
            </p:spPr>
          </p:pic>
          <p:grpSp>
            <p:nvGrpSpPr>
              <p:cNvPr id="10"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8" name="TextBox 47"/>
            <p:cNvSpPr txBox="1"/>
            <p:nvPr/>
          </p:nvSpPr>
          <p:spPr>
            <a:xfrm>
              <a:off x="4648200" y="2133600"/>
              <a:ext cx="3657600" cy="830997"/>
            </a:xfrm>
            <a:prstGeom prst="rect">
              <a:avLst/>
            </a:prstGeom>
            <a:noFill/>
          </p:spPr>
          <p:txBody>
            <a:bodyPr wrap="square" rtlCol="0">
              <a:spAutoFit/>
            </a:bodyPr>
            <a:lstStyle/>
            <a:p>
              <a:pPr algn="ctr"/>
              <a:r>
                <a:rPr lang="en-US" b="1" dirty="0"/>
                <a:t>Many faithful members have been blessed with the gift of tongues. </a:t>
              </a:r>
            </a:p>
            <a:p>
              <a:pPr algn="ctr"/>
              <a:r>
                <a:rPr lang="en-US" sz="1200" dirty="0"/>
                <a:t>Joseph Fielding Smith</a:t>
              </a:r>
            </a:p>
          </p:txBody>
        </p:sp>
      </p:grpSp>
      <p:grpSp>
        <p:nvGrpSpPr>
          <p:cNvPr id="42" name="Group 41"/>
          <p:cNvGrpSpPr/>
          <p:nvPr/>
        </p:nvGrpSpPr>
        <p:grpSpPr>
          <a:xfrm>
            <a:off x="3657600" y="2978595"/>
            <a:ext cx="4800600" cy="2736409"/>
            <a:chOff x="2133600" y="2978594"/>
            <a:chExt cx="4800600" cy="2736409"/>
          </a:xfrm>
        </p:grpSpPr>
        <p:grpSp>
          <p:nvGrpSpPr>
            <p:cNvPr id="14" name="Group 38"/>
            <p:cNvGrpSpPr/>
            <p:nvPr/>
          </p:nvGrpSpPr>
          <p:grpSpPr>
            <a:xfrm>
              <a:off x="2133600" y="2978594"/>
              <a:ext cx="4800600" cy="2736409"/>
              <a:chOff x="1981200" y="3752148"/>
              <a:chExt cx="4800600" cy="2224160"/>
            </a:xfrm>
          </p:grpSpPr>
          <p:grpSp>
            <p:nvGrpSpPr>
              <p:cNvPr id="15" name="Group 55"/>
              <p:cNvGrpSpPr/>
              <p:nvPr/>
            </p:nvGrpSpPr>
            <p:grpSpPr>
              <a:xfrm>
                <a:off x="1981200" y="3808562"/>
                <a:ext cx="4800600" cy="2167746"/>
                <a:chOff x="1981200" y="3808562"/>
                <a:chExt cx="4800600" cy="2167746"/>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608337" y="2802845"/>
                  <a:ext cx="1546326" cy="4800600"/>
                </a:xfrm>
                <a:prstGeom prst="rect">
                  <a:avLst/>
                </a:prstGeom>
                <a:noFill/>
              </p:spPr>
            </p:pic>
            <p:sp>
              <p:nvSpPr>
                <p:cNvPr id="34" name="Rectangle 33"/>
                <p:cNvSpPr/>
                <p:nvPr/>
              </p:nvSpPr>
              <p:spPr>
                <a:xfrm>
                  <a:off x="2133600" y="4549676"/>
                  <a:ext cx="4572000" cy="225145"/>
                </a:xfrm>
                <a:prstGeom prst="rect">
                  <a:avLst/>
                </a:prstGeom>
              </p:spPr>
              <p:txBody>
                <a:bodyPr>
                  <a:spAutoFit/>
                </a:bodyPr>
                <a:lstStyle/>
                <a:p>
                  <a:endParaRPr lang="en-US" sz="1200" dirty="0"/>
                </a:p>
              </p:txBody>
            </p:sp>
            <p:grpSp>
              <p:nvGrpSpPr>
                <p:cNvPr id="16"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596073" y="380563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Rectangle 51"/>
            <p:cNvSpPr/>
            <p:nvPr/>
          </p:nvSpPr>
          <p:spPr>
            <a:xfrm>
              <a:off x="2286000" y="4191000"/>
              <a:ext cx="4572000" cy="1200329"/>
            </a:xfrm>
            <a:prstGeom prst="rect">
              <a:avLst/>
            </a:prstGeom>
          </p:spPr>
          <p:txBody>
            <a:bodyPr>
              <a:spAutoFit/>
            </a:bodyPr>
            <a:lstStyle/>
            <a:p>
              <a:r>
                <a:rPr lang="en-US" b="1" i="1" dirty="0"/>
                <a:t>And they were all filled with the Holy Ghost, and began to speak with other tongues, as the Spirit gave them utterance.</a:t>
              </a:r>
            </a:p>
            <a:p>
              <a:r>
                <a:rPr lang="en-US" b="1" i="1" dirty="0"/>
                <a:t>Acts 2:4</a:t>
              </a:r>
            </a:p>
          </p:txBody>
        </p:sp>
      </p:grpSp>
      <p:pic>
        <p:nvPicPr>
          <p:cNvPr id="13" name="Picture 12">
            <a:extLst>
              <a:ext uri="{FF2B5EF4-FFF2-40B4-BE49-F238E27FC236}">
                <a16:creationId xmlns:a16="http://schemas.microsoft.com/office/drawing/2014/main" id="{8B9F2553-28DD-4481-B0D8-2D1753EF5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872" y="3563399"/>
            <a:ext cx="1918928" cy="1918928"/>
          </a:xfrm>
          <a:prstGeom prst="rect">
            <a:avLst/>
          </a:prstGeom>
        </p:spPr>
      </p:pic>
      <p:pic>
        <p:nvPicPr>
          <p:cNvPr id="18" name="Picture 17">
            <a:extLst>
              <a:ext uri="{FF2B5EF4-FFF2-40B4-BE49-F238E27FC236}">
                <a16:creationId xmlns:a16="http://schemas.microsoft.com/office/drawing/2014/main" id="{AD598691-19D8-4295-BBC4-3511C56898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964" y="3392787"/>
            <a:ext cx="2126471" cy="29229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a:extLst>
              <a:ext uri="{FF2B5EF4-FFF2-40B4-BE49-F238E27FC236}">
                <a16:creationId xmlns:a16="http://schemas.microsoft.com/office/drawing/2014/main" id="{05582D84-E09B-4F80-A5C1-21C07269C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p:cNvSpPr txBox="1"/>
          <p:nvPr/>
        </p:nvSpPr>
        <p:spPr>
          <a:xfrm>
            <a:off x="0" y="6488668"/>
            <a:ext cx="1676400" cy="369332"/>
          </a:xfrm>
          <a:prstGeom prst="rect">
            <a:avLst/>
          </a:prstGeom>
          <a:noFill/>
        </p:spPr>
        <p:txBody>
          <a:bodyPr wrap="square" rtlCol="0">
            <a:spAutoFit/>
          </a:bodyPr>
          <a:lstStyle/>
          <a:p>
            <a:r>
              <a:rPr lang="en-US" dirty="0">
                <a:solidFill>
                  <a:schemeClr val="bg1"/>
                </a:solidFill>
              </a:rPr>
              <a:t>D&amp;C 46:1-2</a:t>
            </a:r>
          </a:p>
        </p:txBody>
      </p:sp>
      <p:grpSp>
        <p:nvGrpSpPr>
          <p:cNvPr id="50" name="Group 49"/>
          <p:cNvGrpSpPr/>
          <p:nvPr/>
        </p:nvGrpSpPr>
        <p:grpSpPr>
          <a:xfrm>
            <a:off x="2438400" y="152400"/>
            <a:ext cx="7315200" cy="1219200"/>
            <a:chOff x="914400" y="0"/>
            <a:chExt cx="7315200" cy="1219200"/>
          </a:xfrm>
        </p:grpSpPr>
        <p:pic>
          <p:nvPicPr>
            <p:cNvPr id="3074" name="Picture 2" descr="http://www.hhweb.com/images/Oak_plaque_LASER_LIGHT2.jpg"/>
            <p:cNvPicPr>
              <a:picLocks noChangeAspect="1" noChangeArrowheads="1"/>
            </p:cNvPicPr>
            <p:nvPr/>
          </p:nvPicPr>
          <p:blipFill>
            <a:blip r:embed="rId3" cstate="print"/>
            <a:srcRect/>
            <a:stretch>
              <a:fillRect/>
            </a:stretch>
          </p:blipFill>
          <p:spPr bwMode="auto">
            <a:xfrm rot="5400000">
              <a:off x="3886200" y="-2590800"/>
              <a:ext cx="1219200" cy="6400800"/>
            </a:xfrm>
            <a:prstGeom prst="rect">
              <a:avLst/>
            </a:prstGeom>
            <a:noFill/>
          </p:spPr>
        </p:pic>
        <p:sp>
          <p:nvSpPr>
            <p:cNvPr id="7" name="TextBox 6"/>
            <p:cNvSpPr txBox="1"/>
            <p:nvPr/>
          </p:nvSpPr>
          <p:spPr>
            <a:xfrm>
              <a:off x="914400" y="152400"/>
              <a:ext cx="7315200" cy="923330"/>
            </a:xfrm>
            <a:prstGeom prst="rect">
              <a:avLst/>
            </a:prstGeom>
            <a:noFill/>
            <a:ln w="76200">
              <a:noFill/>
            </a:ln>
          </p:spPr>
          <p:txBody>
            <a:bodyPr wrap="square" rtlCol="0">
              <a:spAutoFit/>
            </a:bodyPr>
            <a:lstStyle/>
            <a:p>
              <a:pPr algn="ctr"/>
              <a:r>
                <a:rPr lang="en-US" sz="5400" dirty="0">
                  <a:latin typeface="Gabriola" pitchFamily="82" charset="0"/>
                </a:rPr>
                <a:t>Directed by the Holy Spirit</a:t>
              </a:r>
            </a:p>
          </p:txBody>
        </p:sp>
      </p:grpSp>
      <p:grpSp>
        <p:nvGrpSpPr>
          <p:cNvPr id="130" name="Group 129"/>
          <p:cNvGrpSpPr/>
          <p:nvPr/>
        </p:nvGrpSpPr>
        <p:grpSpPr>
          <a:xfrm>
            <a:off x="2590800" y="1225364"/>
            <a:ext cx="2819400" cy="1975037"/>
            <a:chOff x="1066800" y="1225363"/>
            <a:chExt cx="2819400" cy="1975037"/>
          </a:xfrm>
        </p:grpSpPr>
        <p:grpSp>
          <p:nvGrpSpPr>
            <p:cNvPr id="35" name="Group 34"/>
            <p:cNvGrpSpPr/>
            <p:nvPr/>
          </p:nvGrpSpPr>
          <p:grpSpPr>
            <a:xfrm>
              <a:off x="1066800" y="2362200"/>
              <a:ext cx="2819400" cy="838200"/>
              <a:chOff x="990600" y="3962400"/>
              <a:chExt cx="2819400" cy="838200"/>
            </a:xfrm>
          </p:grpSpPr>
          <p:pic>
            <p:nvPicPr>
              <p:cNvPr id="36" name="Picture 2" descr="http://www.hhweb.com/images/Oak_plaque_LASER_LIGHT2.jpg"/>
              <p:cNvPicPr>
                <a:picLocks noChangeAspect="1" noChangeArrowheads="1"/>
              </p:cNvPicPr>
              <p:nvPr/>
            </p:nvPicPr>
            <p:blipFill>
              <a:blip r:embed="rId3" cstate="print"/>
              <a:srcRect/>
              <a:stretch>
                <a:fillRect/>
              </a:stretch>
            </p:blipFill>
            <p:spPr bwMode="auto">
              <a:xfrm rot="5400000">
                <a:off x="1981200" y="2971800"/>
                <a:ext cx="838200" cy="2819400"/>
              </a:xfrm>
              <a:prstGeom prst="rect">
                <a:avLst/>
              </a:prstGeom>
              <a:noFill/>
            </p:spPr>
          </p:pic>
          <p:sp>
            <p:nvSpPr>
              <p:cNvPr id="37" name="Rectangle 36"/>
              <p:cNvSpPr/>
              <p:nvPr/>
            </p:nvSpPr>
            <p:spPr>
              <a:xfrm>
                <a:off x="1066800" y="4038600"/>
                <a:ext cx="2743200" cy="646331"/>
              </a:xfrm>
              <a:prstGeom prst="rect">
                <a:avLst/>
              </a:prstGeom>
            </p:spPr>
            <p:txBody>
              <a:bodyPr wrap="square">
                <a:spAutoFit/>
              </a:bodyPr>
              <a:lstStyle/>
              <a:p>
                <a:r>
                  <a:rPr lang="en-US" b="1" dirty="0"/>
                  <a:t>Meetings are to be conducted by the Elders</a:t>
                </a:r>
              </a:p>
            </p:txBody>
          </p:sp>
        </p:grpSp>
        <p:grpSp>
          <p:nvGrpSpPr>
            <p:cNvPr id="41" name="Group 40"/>
            <p:cNvGrpSpPr/>
            <p:nvPr/>
          </p:nvGrpSpPr>
          <p:grpSpPr>
            <a:xfrm rot="19431508">
              <a:off x="3185603" y="1225363"/>
              <a:ext cx="648223" cy="1130674"/>
              <a:chOff x="2857500" y="4036981"/>
              <a:chExt cx="1041113" cy="1639919"/>
            </a:xfrm>
          </p:grpSpPr>
          <p:sp>
            <p:nvSpPr>
              <p:cNvPr id="42" name="Donut 41"/>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1" name="Group 130"/>
          <p:cNvGrpSpPr/>
          <p:nvPr/>
        </p:nvGrpSpPr>
        <p:grpSpPr>
          <a:xfrm>
            <a:off x="2514600" y="3180160"/>
            <a:ext cx="2819400" cy="2382440"/>
            <a:chOff x="990600" y="3180160"/>
            <a:chExt cx="2819400" cy="2382440"/>
          </a:xfrm>
        </p:grpSpPr>
        <p:grpSp>
          <p:nvGrpSpPr>
            <p:cNvPr id="34" name="Group 33"/>
            <p:cNvGrpSpPr/>
            <p:nvPr/>
          </p:nvGrpSpPr>
          <p:grpSpPr>
            <a:xfrm>
              <a:off x="990600" y="3962400"/>
              <a:ext cx="2819400" cy="1600200"/>
              <a:chOff x="990600" y="3962400"/>
              <a:chExt cx="2819400" cy="1600200"/>
            </a:xfrm>
          </p:grpSpPr>
          <p:pic>
            <p:nvPicPr>
              <p:cNvPr id="32" name="Picture 2" descr="http://www.hhweb.com/images/Oak_plaque_LASER_LIGHT2.jpg"/>
              <p:cNvPicPr>
                <a:picLocks noChangeAspect="1" noChangeArrowheads="1"/>
              </p:cNvPicPr>
              <p:nvPr/>
            </p:nvPicPr>
            <p:blipFill>
              <a:blip r:embed="rId3" cstate="print"/>
              <a:srcRect/>
              <a:stretch>
                <a:fillRect/>
              </a:stretch>
            </p:blipFill>
            <p:spPr bwMode="auto">
              <a:xfrm rot="5400000">
                <a:off x="1600200" y="3352800"/>
                <a:ext cx="1600200" cy="2819400"/>
              </a:xfrm>
              <a:prstGeom prst="rect">
                <a:avLst/>
              </a:prstGeom>
              <a:noFill/>
            </p:spPr>
          </p:pic>
          <p:sp>
            <p:nvSpPr>
              <p:cNvPr id="33" name="Rectangle 32"/>
              <p:cNvSpPr/>
              <p:nvPr/>
            </p:nvSpPr>
            <p:spPr>
              <a:xfrm>
                <a:off x="1066800" y="4038600"/>
                <a:ext cx="2743200" cy="1477328"/>
              </a:xfrm>
              <a:prstGeom prst="rect">
                <a:avLst/>
              </a:prstGeom>
            </p:spPr>
            <p:txBody>
              <a:bodyPr wrap="square">
                <a:spAutoFit/>
              </a:bodyPr>
              <a:lstStyle/>
              <a:p>
                <a:r>
                  <a:rPr lang="en-US" b="1" dirty="0"/>
                  <a:t>Selection of hymns, the prayers, the choice of speakers, all must be according as the Spirit shall prompt. </a:t>
                </a:r>
              </a:p>
            </p:txBody>
          </p:sp>
        </p:grpSp>
        <p:grpSp>
          <p:nvGrpSpPr>
            <p:cNvPr id="44" name="Group 43"/>
            <p:cNvGrpSpPr/>
            <p:nvPr/>
          </p:nvGrpSpPr>
          <p:grpSpPr>
            <a:xfrm rot="19431508">
              <a:off x="3257490" y="3180161"/>
              <a:ext cx="476469" cy="878678"/>
              <a:chOff x="2857500" y="4036981"/>
              <a:chExt cx="1041113" cy="1639919"/>
            </a:xfrm>
          </p:grpSpPr>
          <p:sp>
            <p:nvSpPr>
              <p:cNvPr id="45" name="Donut 44"/>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 name="Group 46"/>
            <p:cNvGrpSpPr/>
            <p:nvPr/>
          </p:nvGrpSpPr>
          <p:grpSpPr>
            <a:xfrm rot="19431508">
              <a:off x="1051469" y="3180160"/>
              <a:ext cx="476469" cy="878678"/>
              <a:chOff x="2857500" y="4036981"/>
              <a:chExt cx="1041113" cy="1639919"/>
            </a:xfrm>
          </p:grpSpPr>
          <p:sp>
            <p:nvSpPr>
              <p:cNvPr id="48" name="Donut 47"/>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8"/>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1" name="Donut 50"/>
          <p:cNvSpPr/>
          <p:nvPr/>
        </p:nvSpPr>
        <p:spPr>
          <a:xfrm rot="16200000">
            <a:off x="2591423" y="1675777"/>
            <a:ext cx="1219200" cy="30604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p:cNvGrpSpPr/>
          <p:nvPr/>
        </p:nvGrpSpPr>
        <p:grpSpPr>
          <a:xfrm>
            <a:off x="1905000" y="1524000"/>
            <a:ext cx="1752600" cy="609600"/>
            <a:chOff x="990600" y="3962400"/>
            <a:chExt cx="2819400" cy="838200"/>
          </a:xfrm>
        </p:grpSpPr>
        <p:pic>
          <p:nvPicPr>
            <p:cNvPr id="39" name="Picture 2" descr="http://www.hhweb.com/images/Oak_plaque_LASER_LIGHT2.jpg"/>
            <p:cNvPicPr>
              <a:picLocks noChangeAspect="1" noChangeArrowheads="1"/>
            </p:cNvPicPr>
            <p:nvPr/>
          </p:nvPicPr>
          <p:blipFill>
            <a:blip r:embed="rId3" cstate="print"/>
            <a:srcRect/>
            <a:stretch>
              <a:fillRect/>
            </a:stretch>
          </p:blipFill>
          <p:spPr bwMode="auto">
            <a:xfrm rot="5400000">
              <a:off x="1981200" y="2971800"/>
              <a:ext cx="838200" cy="2819400"/>
            </a:xfrm>
            <a:prstGeom prst="rect">
              <a:avLst/>
            </a:prstGeom>
            <a:noFill/>
          </p:spPr>
        </p:pic>
        <p:sp>
          <p:nvSpPr>
            <p:cNvPr id="40" name="Rectangle 39"/>
            <p:cNvSpPr/>
            <p:nvPr/>
          </p:nvSpPr>
          <p:spPr>
            <a:xfrm>
              <a:off x="1066801" y="4038600"/>
              <a:ext cx="2743199" cy="507832"/>
            </a:xfrm>
            <a:prstGeom prst="rect">
              <a:avLst/>
            </a:prstGeom>
          </p:spPr>
          <p:txBody>
            <a:bodyPr wrap="square">
              <a:spAutoFit/>
            </a:bodyPr>
            <a:lstStyle/>
            <a:p>
              <a:r>
                <a:rPr lang="en-US" dirty="0"/>
                <a:t>8 </a:t>
              </a:r>
              <a:r>
                <a:rPr lang="en-US" b="1" dirty="0"/>
                <a:t>March</a:t>
              </a:r>
              <a:r>
                <a:rPr lang="en-US" dirty="0"/>
                <a:t> 1831</a:t>
              </a:r>
            </a:p>
          </p:txBody>
        </p:sp>
      </p:grpSp>
      <p:grpSp>
        <p:nvGrpSpPr>
          <p:cNvPr id="132" name="Group 131"/>
          <p:cNvGrpSpPr/>
          <p:nvPr/>
        </p:nvGrpSpPr>
        <p:grpSpPr>
          <a:xfrm>
            <a:off x="7391400" y="1149700"/>
            <a:ext cx="2667000" cy="5403500"/>
            <a:chOff x="5867400" y="1149700"/>
            <a:chExt cx="2667000" cy="5403500"/>
          </a:xfrm>
        </p:grpSpPr>
        <p:grpSp>
          <p:nvGrpSpPr>
            <p:cNvPr id="10" name="Group 9"/>
            <p:cNvGrpSpPr/>
            <p:nvPr/>
          </p:nvGrpSpPr>
          <p:grpSpPr>
            <a:xfrm>
              <a:off x="5867400" y="152400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19200" y="2514600"/>
                <a:ext cx="1905000" cy="1077218"/>
              </a:xfrm>
              <a:prstGeom prst="rect">
                <a:avLst/>
              </a:prstGeom>
            </p:spPr>
            <p:txBody>
              <a:bodyPr wrap="square">
                <a:spAutoFit/>
              </a:bodyPr>
              <a:lstStyle/>
              <a:p>
                <a:pPr algn="ctr"/>
                <a:r>
                  <a:rPr lang="en-US" sz="1600" b="1" dirty="0"/>
                  <a:t>Church leaders are to be guided by the Holy Spirit as they conduct meetings.</a:t>
                </a:r>
                <a:endParaRPr lang="en-US" sz="1600" dirty="0">
                  <a:solidFill>
                    <a:schemeClr val="bg1"/>
                  </a:solidFill>
                </a:endParaRPr>
              </a:p>
            </p:txBody>
          </p:sp>
        </p:grpSp>
        <p:sp>
          <p:nvSpPr>
            <p:cNvPr id="52" name="Donut 51"/>
            <p:cNvSpPr/>
            <p:nvPr/>
          </p:nvSpPr>
          <p:spPr>
            <a:xfrm rot="16036784">
              <a:off x="6912312" y="1270332"/>
              <a:ext cx="536415" cy="295152"/>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52"/>
          <p:cNvGrpSpPr/>
          <p:nvPr/>
        </p:nvGrpSpPr>
        <p:grpSpPr>
          <a:xfrm>
            <a:off x="5715001" y="2971800"/>
            <a:ext cx="1424175" cy="2057400"/>
            <a:chOff x="5401235" y="685800"/>
            <a:chExt cx="2752165" cy="3975848"/>
          </a:xfrm>
        </p:grpSpPr>
        <p:sp>
          <p:nvSpPr>
            <p:cNvPr id="54" name="Rectangle 53"/>
            <p:cNvSpPr/>
            <p:nvPr/>
          </p:nvSpPr>
          <p:spPr>
            <a:xfrm>
              <a:off x="5486400" y="685800"/>
              <a:ext cx="2667000" cy="3962400"/>
            </a:xfrm>
            <a:prstGeom prst="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ame 54"/>
            <p:cNvSpPr/>
            <p:nvPr/>
          </p:nvSpPr>
          <p:spPr>
            <a:xfrm>
              <a:off x="5638800" y="762000"/>
              <a:ext cx="2362200" cy="3810000"/>
            </a:xfrm>
            <a:prstGeom prst="frame">
              <a:avLst>
                <a:gd name="adj1" fmla="val 1873"/>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p:cNvSpPr txBox="1"/>
            <p:nvPr/>
          </p:nvSpPr>
          <p:spPr>
            <a:xfrm>
              <a:off x="5791200" y="914401"/>
              <a:ext cx="2057400" cy="1011103"/>
            </a:xfrm>
            <a:prstGeom prst="rect">
              <a:avLst/>
            </a:prstGeom>
            <a:noFill/>
            <a:ln w="12700">
              <a:noFill/>
            </a:ln>
          </p:spPr>
          <p:txBody>
            <a:bodyPr wrap="square" rtlCol="0">
              <a:spAutoFit/>
            </a:bodyPr>
            <a:lstStyle/>
            <a:p>
              <a:pPr algn="ctr"/>
              <a:r>
                <a:rPr lang="en-US" sz="2800" dirty="0">
                  <a:solidFill>
                    <a:schemeClr val="bg2">
                      <a:lumMod val="75000"/>
                    </a:schemeClr>
                  </a:solidFill>
                  <a:latin typeface="Angsana New" pitchFamily="18" charset="-34"/>
                  <a:cs typeface="Angsana New" pitchFamily="18" charset="-34"/>
                </a:rPr>
                <a:t>HYMNS</a:t>
              </a:r>
            </a:p>
          </p:txBody>
        </p:sp>
        <p:grpSp>
          <p:nvGrpSpPr>
            <p:cNvPr id="57" name="Group 80"/>
            <p:cNvGrpSpPr/>
            <p:nvPr/>
          </p:nvGrpSpPr>
          <p:grpSpPr>
            <a:xfrm>
              <a:off x="6199094" y="1676400"/>
              <a:ext cx="1219136" cy="745062"/>
              <a:chOff x="2931459" y="4937760"/>
              <a:chExt cx="4020670" cy="1965955"/>
            </a:xfrm>
          </p:grpSpPr>
          <p:grpSp>
            <p:nvGrpSpPr>
              <p:cNvPr id="59" name="Group 9"/>
              <p:cNvGrpSpPr/>
              <p:nvPr/>
            </p:nvGrpSpPr>
            <p:grpSpPr>
              <a:xfrm>
                <a:off x="2931459" y="5266765"/>
                <a:ext cx="381000" cy="1600200"/>
                <a:chOff x="3854824" y="4876800"/>
                <a:chExt cx="381000" cy="1600200"/>
              </a:xfrm>
            </p:grpSpPr>
            <p:sp>
              <p:nvSpPr>
                <p:cNvPr id="126" name="Rounded Rectangle 5"/>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6"/>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7"/>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8"/>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0"/>
              <p:cNvGrpSpPr/>
              <p:nvPr/>
            </p:nvGrpSpPr>
            <p:grpSpPr>
              <a:xfrm>
                <a:off x="6571129" y="5275729"/>
                <a:ext cx="381000" cy="1600200"/>
                <a:chOff x="3854824" y="4876800"/>
                <a:chExt cx="381000" cy="1600200"/>
              </a:xfrm>
            </p:grpSpPr>
            <p:sp>
              <p:nvSpPr>
                <p:cNvPr id="122" name="Rounded Rectangle 11"/>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3"/>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4"/>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5"/>
              <p:cNvGrpSpPr/>
              <p:nvPr/>
            </p:nvGrpSpPr>
            <p:grpSpPr>
              <a:xfrm>
                <a:off x="4343400" y="4937760"/>
                <a:ext cx="457200" cy="1920240"/>
                <a:chOff x="3854824" y="4876800"/>
                <a:chExt cx="381000" cy="1600200"/>
              </a:xfrm>
            </p:grpSpPr>
            <p:sp>
              <p:nvSpPr>
                <p:cNvPr id="118" name="Rounded Rectangle 117"/>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20"/>
              <p:cNvGrpSpPr/>
              <p:nvPr/>
            </p:nvGrpSpPr>
            <p:grpSpPr>
              <a:xfrm>
                <a:off x="5029200" y="4937760"/>
                <a:ext cx="457200" cy="1920240"/>
                <a:chOff x="3854824" y="4876800"/>
                <a:chExt cx="381000" cy="1600200"/>
              </a:xfrm>
            </p:grpSpPr>
            <p:sp>
              <p:nvSpPr>
                <p:cNvPr id="114" name="Rounded Rectangle 113"/>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5"/>
              <p:cNvGrpSpPr/>
              <p:nvPr/>
            </p:nvGrpSpPr>
            <p:grpSpPr>
              <a:xfrm>
                <a:off x="3505200" y="5577840"/>
                <a:ext cx="304800" cy="1280160"/>
                <a:chOff x="3854824" y="4876800"/>
                <a:chExt cx="381000" cy="1600200"/>
              </a:xfrm>
            </p:grpSpPr>
            <p:sp>
              <p:nvSpPr>
                <p:cNvPr id="110" name="Rounded Rectangle 26"/>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27"/>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28"/>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30"/>
              <p:cNvGrpSpPr/>
              <p:nvPr/>
            </p:nvGrpSpPr>
            <p:grpSpPr>
              <a:xfrm>
                <a:off x="6042212" y="5586805"/>
                <a:ext cx="304800" cy="1280159"/>
                <a:chOff x="3854824" y="4876800"/>
                <a:chExt cx="381000" cy="1600199"/>
              </a:xfrm>
            </p:grpSpPr>
            <p:sp>
              <p:nvSpPr>
                <p:cNvPr id="106" name="Rounded Rectangle 105"/>
                <p:cNvSpPr/>
                <p:nvPr/>
              </p:nvSpPr>
              <p:spPr>
                <a:xfrm>
                  <a:off x="3962400" y="5257799"/>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35"/>
              <p:cNvGrpSpPr/>
              <p:nvPr/>
            </p:nvGrpSpPr>
            <p:grpSpPr>
              <a:xfrm>
                <a:off x="4025153" y="5262281"/>
                <a:ext cx="367553" cy="1586753"/>
                <a:chOff x="3854824" y="4876800"/>
                <a:chExt cx="381000" cy="1600200"/>
              </a:xfrm>
            </p:grpSpPr>
            <p:sp>
              <p:nvSpPr>
                <p:cNvPr id="102" name="Rounded Rectangle 101"/>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40"/>
              <p:cNvGrpSpPr/>
              <p:nvPr/>
            </p:nvGrpSpPr>
            <p:grpSpPr>
              <a:xfrm>
                <a:off x="5459506" y="5271246"/>
                <a:ext cx="389966" cy="1582271"/>
                <a:chOff x="3854824" y="4876800"/>
                <a:chExt cx="381000" cy="1600200"/>
              </a:xfrm>
            </p:grpSpPr>
            <p:sp>
              <p:nvSpPr>
                <p:cNvPr id="98" name="Rounded Rectangle 97"/>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a:off x="4701988" y="5732930"/>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4648200" y="5867400"/>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4809565" y="5867401"/>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4979894" y="5867400"/>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4688541" y="5862918"/>
                <a:ext cx="416859" cy="8068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Block Arc 71"/>
              <p:cNvSpPr/>
              <p:nvPr/>
            </p:nvSpPr>
            <p:spPr>
              <a:xfrm rot="10800000">
                <a:off x="4724400" y="5410200"/>
                <a:ext cx="333375" cy="381000"/>
              </a:xfrm>
              <a:prstGeom prst="blockArc">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Rounded Rectangle 72"/>
              <p:cNvSpPr/>
              <p:nvPr/>
            </p:nvSpPr>
            <p:spPr>
              <a:xfrm>
                <a:off x="4267200" y="6042212"/>
                <a:ext cx="206187" cy="815788"/>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5351928" y="6033247"/>
                <a:ext cx="210671" cy="815788"/>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3989293" y="6060140"/>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3836893" y="6060140"/>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3720352" y="606910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63"/>
              <p:cNvGrpSpPr/>
              <p:nvPr/>
            </p:nvGrpSpPr>
            <p:grpSpPr>
              <a:xfrm>
                <a:off x="3191434" y="6051175"/>
                <a:ext cx="407895" cy="797859"/>
                <a:chOff x="3191434" y="6051175"/>
                <a:chExt cx="407895" cy="797859"/>
              </a:xfrm>
            </p:grpSpPr>
            <p:sp>
              <p:nvSpPr>
                <p:cNvPr id="95" name="Rounded Rectangle 94"/>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64"/>
              <p:cNvGrpSpPr/>
              <p:nvPr/>
            </p:nvGrpSpPr>
            <p:grpSpPr>
              <a:xfrm>
                <a:off x="6275294" y="6060141"/>
                <a:ext cx="407895" cy="797859"/>
                <a:chOff x="3191434" y="6051175"/>
                <a:chExt cx="407895" cy="797859"/>
              </a:xfrm>
            </p:grpSpPr>
            <p:sp>
              <p:nvSpPr>
                <p:cNvPr id="92" name="Rounded Rectangle 91"/>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68"/>
              <p:cNvGrpSpPr/>
              <p:nvPr/>
            </p:nvGrpSpPr>
            <p:grpSpPr>
              <a:xfrm>
                <a:off x="5715000" y="6060141"/>
                <a:ext cx="407895" cy="797859"/>
                <a:chOff x="3191434" y="6051175"/>
                <a:chExt cx="407895" cy="797859"/>
              </a:xfrm>
            </p:grpSpPr>
            <p:sp>
              <p:nvSpPr>
                <p:cNvPr id="89" name="Rounded Rectangle 88"/>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ounded Rectangle 80"/>
              <p:cNvSpPr/>
              <p:nvPr/>
            </p:nvSpPr>
            <p:spPr>
              <a:xfrm flipV="1">
                <a:off x="3048000" y="6750423"/>
                <a:ext cx="3810000" cy="15329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flipV="1">
                <a:off x="3200400" y="6042211"/>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flipV="1">
                <a:off x="6275294" y="6033246"/>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flipV="1">
                <a:off x="3729318" y="6024282"/>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flipV="1">
                <a:off x="5728447" y="6024282"/>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flipV="1">
                <a:off x="4262718" y="6033246"/>
                <a:ext cx="197224" cy="89648"/>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flipV="1">
                <a:off x="5342965" y="6019799"/>
                <a:ext cx="215153" cy="5827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648200" y="6615952"/>
                <a:ext cx="533400" cy="24204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flipH="1">
              <a:off x="5401235" y="699248"/>
              <a:ext cx="85165" cy="3962400"/>
            </a:xfrm>
            <a:prstGeom prst="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anim calcmode="lin" valueType="num">
                                      <p:cBhvr>
                                        <p:cTn id="8" dur="1000" fill="hold"/>
                                        <p:tgtEl>
                                          <p:spTgt spid="130"/>
                                        </p:tgtEl>
                                        <p:attrNameLst>
                                          <p:attrName>ppt_x</p:attrName>
                                        </p:attrNameLst>
                                      </p:cBhvr>
                                      <p:tavLst>
                                        <p:tav tm="0">
                                          <p:val>
                                            <p:strVal val="#ppt_x"/>
                                          </p:val>
                                        </p:tav>
                                        <p:tav tm="100000">
                                          <p:val>
                                            <p:strVal val="#ppt_x"/>
                                          </p:val>
                                        </p:tav>
                                      </p:tavLst>
                                    </p:anim>
                                    <p:anim calcmode="lin" valueType="num">
                                      <p:cBhvr>
                                        <p:cTn id="9"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000"/>
                                        <p:tgtEl>
                                          <p:spTgt spid="131"/>
                                        </p:tgtEl>
                                      </p:cBhvr>
                                    </p:animEffect>
                                    <p:anim calcmode="lin" valueType="num">
                                      <p:cBhvr>
                                        <p:cTn id="15" dur="1000" fill="hold"/>
                                        <p:tgtEl>
                                          <p:spTgt spid="131"/>
                                        </p:tgtEl>
                                        <p:attrNameLst>
                                          <p:attrName>ppt_x</p:attrName>
                                        </p:attrNameLst>
                                      </p:cBhvr>
                                      <p:tavLst>
                                        <p:tav tm="0">
                                          <p:val>
                                            <p:strVal val="#ppt_x"/>
                                          </p:val>
                                        </p:tav>
                                        <p:tav tm="100000">
                                          <p:val>
                                            <p:strVal val="#ppt_x"/>
                                          </p:val>
                                        </p:tav>
                                      </p:tavLst>
                                    </p:anim>
                                    <p:anim calcmode="lin" valueType="num">
                                      <p:cBhvr>
                                        <p:cTn id="16" dur="1000" fill="hold"/>
                                        <p:tgtEl>
                                          <p:spTgt spid="131"/>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20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1000"/>
                                        <p:tgtEl>
                                          <p:spTgt spid="132"/>
                                        </p:tgtEl>
                                      </p:cBhvr>
                                    </p:animEffect>
                                    <p:anim calcmode="lin" valueType="num">
                                      <p:cBhvr>
                                        <p:cTn id="25" dur="1000" fill="hold"/>
                                        <p:tgtEl>
                                          <p:spTgt spid="132"/>
                                        </p:tgtEl>
                                        <p:attrNameLst>
                                          <p:attrName>ppt_x</p:attrName>
                                        </p:attrNameLst>
                                      </p:cBhvr>
                                      <p:tavLst>
                                        <p:tav tm="0">
                                          <p:val>
                                            <p:strVal val="#ppt_x"/>
                                          </p:val>
                                        </p:tav>
                                        <p:tav tm="100000">
                                          <p:val>
                                            <p:strVal val="#ppt_x"/>
                                          </p:val>
                                        </p:tav>
                                      </p:tavLst>
                                    </p:anim>
                                    <p:anim calcmode="lin" valueType="num">
                                      <p:cBhvr>
                                        <p:cTn id="26"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D577D07A-19D1-4394-B562-700CD5A9B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6449034"/>
            <a:ext cx="3124200" cy="369332"/>
          </a:xfrm>
          <a:prstGeom prst="rect">
            <a:avLst/>
          </a:prstGeom>
          <a:noFill/>
        </p:spPr>
        <p:txBody>
          <a:bodyPr wrap="square" rtlCol="0">
            <a:spAutoFit/>
          </a:bodyPr>
          <a:lstStyle/>
          <a:p>
            <a:r>
              <a:rPr lang="en-US" dirty="0">
                <a:solidFill>
                  <a:schemeClr val="bg1"/>
                </a:solidFill>
              </a:rPr>
              <a:t>D&amp;C 46:25  </a:t>
            </a:r>
            <a:endParaRPr lang="en-US" sz="1200" dirty="0">
              <a:solidFill>
                <a:schemeClr val="bg1"/>
              </a:solidFill>
            </a:endParaRPr>
          </a:p>
        </p:txBody>
      </p:sp>
      <p:grpSp>
        <p:nvGrpSpPr>
          <p:cNvPr id="2" name="Group 25"/>
          <p:cNvGrpSpPr/>
          <p:nvPr/>
        </p:nvGrpSpPr>
        <p:grpSpPr>
          <a:xfrm>
            <a:off x="2438398" y="228602"/>
            <a:ext cx="7696200" cy="1295401"/>
            <a:chOff x="800096" y="1295401"/>
            <a:chExt cx="714647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725631" y="-1630134"/>
              <a:ext cx="1295401" cy="7146471"/>
            </a:xfrm>
            <a:prstGeom prst="rect">
              <a:avLst/>
            </a:prstGeom>
            <a:noFill/>
          </p:spPr>
        </p:pic>
        <p:sp>
          <p:nvSpPr>
            <p:cNvPr id="25" name="TextBox 24"/>
            <p:cNvSpPr txBox="1"/>
            <p:nvPr/>
          </p:nvSpPr>
          <p:spPr>
            <a:xfrm>
              <a:off x="1012369" y="1371600"/>
              <a:ext cx="6721928" cy="1015663"/>
            </a:xfrm>
            <a:prstGeom prst="rect">
              <a:avLst/>
            </a:prstGeom>
            <a:noFill/>
          </p:spPr>
          <p:txBody>
            <a:bodyPr wrap="square" rtlCol="0">
              <a:spAutoFit/>
            </a:bodyPr>
            <a:lstStyle/>
            <a:p>
              <a:pPr algn="ctr"/>
              <a:r>
                <a:rPr lang="en-US" sz="6000" dirty="0">
                  <a:latin typeface="Gabriola" pitchFamily="82" charset="0"/>
                </a:rPr>
                <a:t> Interpretation of Tongues</a:t>
              </a:r>
            </a:p>
          </p:txBody>
        </p:sp>
      </p:grpSp>
      <p:grpSp>
        <p:nvGrpSpPr>
          <p:cNvPr id="3" name="Group 53"/>
          <p:cNvGrpSpPr/>
          <p:nvPr/>
        </p:nvGrpSpPr>
        <p:grpSpPr>
          <a:xfrm>
            <a:off x="2362200" y="1524000"/>
            <a:ext cx="3276600" cy="1600202"/>
            <a:chOff x="838200" y="2532603"/>
            <a:chExt cx="3276600" cy="1600202"/>
          </a:xfrm>
        </p:grpSpPr>
        <p:grpSp>
          <p:nvGrpSpPr>
            <p:cNvPr id="5" name="Group 29"/>
            <p:cNvGrpSpPr/>
            <p:nvPr/>
          </p:nvGrpSpPr>
          <p:grpSpPr>
            <a:xfrm>
              <a:off x="838200" y="3048000"/>
              <a:ext cx="3276600" cy="1084805"/>
              <a:chOff x="457200" y="3048001"/>
              <a:chExt cx="3276600" cy="1084805"/>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28" name="TextBox 27"/>
              <p:cNvSpPr txBox="1"/>
              <p:nvPr/>
            </p:nvSpPr>
            <p:spPr>
              <a:xfrm>
                <a:off x="533400" y="3142204"/>
                <a:ext cx="3124200" cy="923330"/>
              </a:xfrm>
              <a:prstGeom prst="rect">
                <a:avLst/>
              </a:prstGeom>
              <a:noFill/>
            </p:spPr>
            <p:txBody>
              <a:bodyPr wrap="square" rtlCol="0">
                <a:spAutoFit/>
              </a:bodyPr>
              <a:lstStyle/>
              <a:p>
                <a:pPr algn="ctr"/>
                <a:r>
                  <a:rPr lang="en-US" b="1" dirty="0"/>
                  <a:t>To be able to hear and feel a message from a different language other than your own</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9" name="Group 38"/>
          <p:cNvGrpSpPr/>
          <p:nvPr/>
        </p:nvGrpSpPr>
        <p:grpSpPr>
          <a:xfrm>
            <a:off x="6019800" y="1447801"/>
            <a:ext cx="3962400" cy="1733729"/>
            <a:chOff x="4495800" y="1447800"/>
            <a:chExt cx="3962400" cy="1733729"/>
          </a:xfrm>
        </p:grpSpPr>
        <p:grpSp>
          <p:nvGrpSpPr>
            <p:cNvPr id="9" name="Group 54"/>
            <p:cNvGrpSpPr/>
            <p:nvPr/>
          </p:nvGrpSpPr>
          <p:grpSpPr>
            <a:xfrm>
              <a:off x="4495800" y="1447800"/>
              <a:ext cx="3962400" cy="1676400"/>
              <a:chOff x="4572000" y="2456403"/>
              <a:chExt cx="3962400" cy="167640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5972699" y="1571102"/>
                <a:ext cx="1161002" cy="3962400"/>
              </a:xfrm>
              <a:prstGeom prst="rect">
                <a:avLst/>
              </a:prstGeom>
              <a:noFill/>
            </p:spPr>
          </p:pic>
          <p:grpSp>
            <p:nvGrpSpPr>
              <p:cNvPr id="10"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8" name="TextBox 47"/>
            <p:cNvSpPr txBox="1"/>
            <p:nvPr/>
          </p:nvSpPr>
          <p:spPr>
            <a:xfrm>
              <a:off x="4572000" y="1981200"/>
              <a:ext cx="3657600" cy="1200329"/>
            </a:xfrm>
            <a:prstGeom prst="rect">
              <a:avLst/>
            </a:prstGeom>
            <a:noFill/>
          </p:spPr>
          <p:txBody>
            <a:bodyPr wrap="square" rtlCol="0">
              <a:spAutoFit/>
            </a:bodyPr>
            <a:lstStyle/>
            <a:p>
              <a:pPr algn="ctr"/>
              <a:r>
                <a:rPr lang="en-US" b="1" dirty="0"/>
                <a:t>This gift is sometimes given to us when we do not understand a language and we need to receive an important message from God.</a:t>
              </a:r>
              <a:endParaRPr lang="en-US" sz="1200" b="1" dirty="0"/>
            </a:p>
          </p:txBody>
        </p:sp>
      </p:grpSp>
      <p:grpSp>
        <p:nvGrpSpPr>
          <p:cNvPr id="45" name="Group 44"/>
          <p:cNvGrpSpPr/>
          <p:nvPr/>
        </p:nvGrpSpPr>
        <p:grpSpPr>
          <a:xfrm>
            <a:off x="3657600" y="3082951"/>
            <a:ext cx="4800600" cy="3539656"/>
            <a:chOff x="2133600" y="3082951"/>
            <a:chExt cx="4800600" cy="3539656"/>
          </a:xfrm>
        </p:grpSpPr>
        <p:grpSp>
          <p:nvGrpSpPr>
            <p:cNvPr id="12" name="Group 38"/>
            <p:cNvGrpSpPr/>
            <p:nvPr/>
          </p:nvGrpSpPr>
          <p:grpSpPr>
            <a:xfrm>
              <a:off x="2133600" y="3082951"/>
              <a:ext cx="4800600" cy="3539656"/>
              <a:chOff x="1981200" y="3725923"/>
              <a:chExt cx="4800600" cy="2250385"/>
            </a:xfrm>
          </p:grpSpPr>
          <p:grpSp>
            <p:nvGrpSpPr>
              <p:cNvPr id="13" name="Group 55"/>
              <p:cNvGrpSpPr/>
              <p:nvPr/>
            </p:nvGrpSpPr>
            <p:grpSpPr>
              <a:xfrm>
                <a:off x="1981200" y="3725923"/>
                <a:ext cx="4800600" cy="2250385"/>
                <a:chOff x="1981200" y="3725923"/>
                <a:chExt cx="4800600" cy="2250385"/>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608337" y="2802845"/>
                  <a:ext cx="1546326" cy="4800600"/>
                </a:xfrm>
                <a:prstGeom prst="rect">
                  <a:avLst/>
                </a:prstGeom>
                <a:noFill/>
              </p:spPr>
            </p:pic>
            <p:sp>
              <p:nvSpPr>
                <p:cNvPr id="34" name="Rectangle 33"/>
                <p:cNvSpPr/>
                <p:nvPr/>
              </p:nvSpPr>
              <p:spPr>
                <a:xfrm>
                  <a:off x="2133600" y="4549676"/>
                  <a:ext cx="4572000" cy="176106"/>
                </a:xfrm>
                <a:prstGeom prst="rect">
                  <a:avLst/>
                </a:prstGeom>
              </p:spPr>
              <p:txBody>
                <a:bodyPr>
                  <a:spAutoFit/>
                </a:bodyPr>
                <a:lstStyle/>
                <a:p>
                  <a:endParaRPr lang="en-US" sz="1200" dirty="0"/>
                </a:p>
              </p:txBody>
            </p:sp>
            <p:grpSp>
              <p:nvGrpSpPr>
                <p:cNvPr id="14" name="Group 47"/>
                <p:cNvGrpSpPr/>
                <p:nvPr/>
              </p:nvGrpSpPr>
              <p:grpSpPr>
                <a:xfrm rot="18999749">
                  <a:off x="2342402" y="3725923"/>
                  <a:ext cx="658614" cy="717959"/>
                  <a:chOff x="2857500" y="3953132"/>
                  <a:chExt cx="1126854" cy="1723768"/>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3105313" y="4206577"/>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596073" y="380563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Rectangle 41"/>
            <p:cNvSpPr/>
            <p:nvPr/>
          </p:nvSpPr>
          <p:spPr>
            <a:xfrm>
              <a:off x="2286000" y="4267200"/>
              <a:ext cx="4572000" cy="2308324"/>
            </a:xfrm>
            <a:prstGeom prst="rect">
              <a:avLst/>
            </a:prstGeom>
          </p:spPr>
          <p:txBody>
            <a:bodyPr>
              <a:spAutoFit/>
            </a:bodyPr>
            <a:lstStyle/>
            <a:p>
              <a:r>
                <a:rPr lang="en-US" b="1" i="1" dirty="0"/>
                <a:t>For it shall come to pass in that day, that every man shall hear the fulness of the gospel in his own tongue, and in his own language, through those who are ordained unto this power, by the administration of the</a:t>
              </a:r>
              <a:r>
                <a:rPr lang="en-US" b="1" i="1" baseline="30000" dirty="0"/>
                <a:t> </a:t>
              </a:r>
              <a:r>
                <a:rPr lang="en-US" b="1" i="1" dirty="0"/>
                <a:t>Comforter, shed forth upon them for the</a:t>
              </a:r>
              <a:r>
                <a:rPr lang="en-US" b="1" i="1" baseline="30000" dirty="0"/>
                <a:t> </a:t>
              </a:r>
              <a:r>
                <a:rPr lang="en-US" b="1" i="1" dirty="0"/>
                <a:t>revelation of Jesus Christ.</a:t>
              </a:r>
            </a:p>
            <a:p>
              <a:r>
                <a:rPr lang="en-US" b="1" i="1" dirty="0"/>
                <a:t>D&amp;C 90:11</a:t>
              </a:r>
            </a:p>
          </p:txBody>
        </p:sp>
      </p:grpSp>
      <p:pic>
        <p:nvPicPr>
          <p:cNvPr id="16" name="Picture 15">
            <a:extLst>
              <a:ext uri="{FF2B5EF4-FFF2-40B4-BE49-F238E27FC236}">
                <a16:creationId xmlns:a16="http://schemas.microsoft.com/office/drawing/2014/main" id="{28515277-6BCD-46B4-87DF-56C412457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965" y="3783297"/>
            <a:ext cx="2426362" cy="2887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E228316D-4EA6-4324-853E-C95D96109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19752" y="6503116"/>
            <a:ext cx="3124200" cy="369332"/>
          </a:xfrm>
          <a:prstGeom prst="rect">
            <a:avLst/>
          </a:prstGeom>
          <a:noFill/>
        </p:spPr>
        <p:txBody>
          <a:bodyPr wrap="square" rtlCol="0">
            <a:spAutoFit/>
          </a:bodyPr>
          <a:lstStyle/>
          <a:p>
            <a:r>
              <a:rPr lang="en-US" dirty="0">
                <a:solidFill>
                  <a:schemeClr val="bg1"/>
                </a:solidFill>
              </a:rPr>
              <a:t>D&amp;C 46:27  </a:t>
            </a:r>
            <a:endParaRPr lang="en-US" sz="1200" dirty="0">
              <a:solidFill>
                <a:schemeClr val="bg1"/>
              </a:solidFill>
            </a:endParaRPr>
          </a:p>
        </p:txBody>
      </p:sp>
      <p:grpSp>
        <p:nvGrpSpPr>
          <p:cNvPr id="2" name="Group 25"/>
          <p:cNvGrpSpPr/>
          <p:nvPr/>
        </p:nvGrpSpPr>
        <p:grpSpPr>
          <a:xfrm>
            <a:off x="2438398" y="228602"/>
            <a:ext cx="7696200" cy="1295401"/>
            <a:chOff x="800096" y="1295401"/>
            <a:chExt cx="714647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725631" y="-1630134"/>
              <a:ext cx="1295401" cy="7146471"/>
            </a:xfrm>
            <a:prstGeom prst="rect">
              <a:avLst/>
            </a:prstGeom>
            <a:noFill/>
          </p:spPr>
        </p:pic>
        <p:sp>
          <p:nvSpPr>
            <p:cNvPr id="25" name="TextBox 24"/>
            <p:cNvSpPr txBox="1"/>
            <p:nvPr/>
          </p:nvSpPr>
          <p:spPr>
            <a:xfrm>
              <a:off x="1012369" y="1371600"/>
              <a:ext cx="6721928" cy="1015663"/>
            </a:xfrm>
            <a:prstGeom prst="rect">
              <a:avLst/>
            </a:prstGeom>
            <a:noFill/>
          </p:spPr>
          <p:txBody>
            <a:bodyPr wrap="square" rtlCol="0">
              <a:spAutoFit/>
            </a:bodyPr>
            <a:lstStyle/>
            <a:p>
              <a:pPr algn="ctr"/>
              <a:r>
                <a:rPr lang="en-US" sz="6000" dirty="0">
                  <a:latin typeface="Gabriola" pitchFamily="82" charset="0"/>
                </a:rPr>
                <a:t> Discern All Gifts</a:t>
              </a:r>
            </a:p>
          </p:txBody>
        </p:sp>
      </p:grpSp>
      <p:grpSp>
        <p:nvGrpSpPr>
          <p:cNvPr id="3" name="Group 53"/>
          <p:cNvGrpSpPr/>
          <p:nvPr/>
        </p:nvGrpSpPr>
        <p:grpSpPr>
          <a:xfrm>
            <a:off x="2362200" y="1524000"/>
            <a:ext cx="3276600" cy="1600202"/>
            <a:chOff x="838200" y="2532603"/>
            <a:chExt cx="3276600" cy="1600202"/>
          </a:xfrm>
        </p:grpSpPr>
        <p:grpSp>
          <p:nvGrpSpPr>
            <p:cNvPr id="5" name="Group 29"/>
            <p:cNvGrpSpPr/>
            <p:nvPr/>
          </p:nvGrpSpPr>
          <p:grpSpPr>
            <a:xfrm>
              <a:off x="838200" y="3048000"/>
              <a:ext cx="3276600" cy="1084805"/>
              <a:chOff x="457200" y="3048001"/>
              <a:chExt cx="3276600" cy="1084805"/>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28" name="TextBox 27"/>
              <p:cNvSpPr txBox="1"/>
              <p:nvPr/>
            </p:nvSpPr>
            <p:spPr>
              <a:xfrm>
                <a:off x="533400" y="3142204"/>
                <a:ext cx="3124200" cy="923330"/>
              </a:xfrm>
              <a:prstGeom prst="rect">
                <a:avLst/>
              </a:prstGeom>
              <a:noFill/>
            </p:spPr>
            <p:txBody>
              <a:bodyPr wrap="square" rtlCol="0">
                <a:spAutoFit/>
              </a:bodyPr>
              <a:lstStyle/>
              <a:p>
                <a:pPr algn="ctr"/>
                <a:r>
                  <a:rPr lang="en-US" b="1" dirty="0"/>
                  <a:t>Those given to those who watch over the Church and its members</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9" name="Group 38"/>
          <p:cNvGrpSpPr/>
          <p:nvPr/>
        </p:nvGrpSpPr>
        <p:grpSpPr>
          <a:xfrm>
            <a:off x="6019800" y="1447800"/>
            <a:ext cx="3962400" cy="1828800"/>
            <a:chOff x="4495800" y="1447800"/>
            <a:chExt cx="3962400" cy="1828800"/>
          </a:xfrm>
        </p:grpSpPr>
        <p:grpSp>
          <p:nvGrpSpPr>
            <p:cNvPr id="9" name="Group 54"/>
            <p:cNvGrpSpPr/>
            <p:nvPr/>
          </p:nvGrpSpPr>
          <p:grpSpPr>
            <a:xfrm>
              <a:off x="4495800" y="1447800"/>
              <a:ext cx="3962400" cy="1828800"/>
              <a:chOff x="4572000" y="2456403"/>
              <a:chExt cx="3962400" cy="167640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5972699" y="1571102"/>
                <a:ext cx="1161002" cy="3962400"/>
              </a:xfrm>
              <a:prstGeom prst="rect">
                <a:avLst/>
              </a:prstGeom>
              <a:noFill/>
            </p:spPr>
          </p:pic>
          <p:grpSp>
            <p:nvGrpSpPr>
              <p:cNvPr id="10"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8" name="TextBox 47"/>
            <p:cNvSpPr txBox="1"/>
            <p:nvPr/>
          </p:nvSpPr>
          <p:spPr>
            <a:xfrm>
              <a:off x="4572000" y="1981200"/>
              <a:ext cx="3657600" cy="1292662"/>
            </a:xfrm>
            <a:prstGeom prst="rect">
              <a:avLst/>
            </a:prstGeom>
            <a:noFill/>
          </p:spPr>
          <p:txBody>
            <a:bodyPr wrap="square" rtlCol="0">
              <a:spAutoFit/>
            </a:bodyPr>
            <a:lstStyle/>
            <a:p>
              <a:pPr algn="ctr"/>
              <a:r>
                <a:rPr lang="en-US" b="1" dirty="0"/>
                <a:t>Those appointed by God:</a:t>
              </a:r>
            </a:p>
            <a:p>
              <a:pPr algn="ctr"/>
              <a:r>
                <a:rPr lang="en-US" sz="1200" b="1" dirty="0"/>
                <a:t>Prophets</a:t>
              </a:r>
            </a:p>
            <a:p>
              <a:pPr algn="ctr"/>
              <a:r>
                <a:rPr lang="en-US" sz="1200" b="1" dirty="0"/>
                <a:t>Bishops</a:t>
              </a:r>
            </a:p>
            <a:p>
              <a:pPr algn="ctr"/>
              <a:r>
                <a:rPr lang="en-US" sz="1200" b="1" dirty="0"/>
                <a:t>Stake Presidents</a:t>
              </a:r>
            </a:p>
            <a:p>
              <a:pPr algn="ctr"/>
              <a:r>
                <a:rPr lang="en-US" sz="1200" b="1" dirty="0"/>
                <a:t>And all others who have been appointed to build up the kingdom of God</a:t>
              </a:r>
            </a:p>
          </p:txBody>
        </p:sp>
      </p:grpSp>
      <p:grpSp>
        <p:nvGrpSpPr>
          <p:cNvPr id="12" name="Group 44"/>
          <p:cNvGrpSpPr/>
          <p:nvPr/>
        </p:nvGrpSpPr>
        <p:grpSpPr>
          <a:xfrm>
            <a:off x="3657600" y="3082952"/>
            <a:ext cx="4800600" cy="2708250"/>
            <a:chOff x="2133600" y="3082952"/>
            <a:chExt cx="4800600" cy="2708250"/>
          </a:xfrm>
        </p:grpSpPr>
        <p:grpSp>
          <p:nvGrpSpPr>
            <p:cNvPr id="13" name="Group 38"/>
            <p:cNvGrpSpPr/>
            <p:nvPr/>
          </p:nvGrpSpPr>
          <p:grpSpPr>
            <a:xfrm>
              <a:off x="2133600" y="3082952"/>
              <a:ext cx="4800600" cy="2708250"/>
              <a:chOff x="1981200" y="3725923"/>
              <a:chExt cx="4800600" cy="1721807"/>
            </a:xfrm>
          </p:grpSpPr>
          <p:grpSp>
            <p:nvGrpSpPr>
              <p:cNvPr id="14" name="Group 55"/>
              <p:cNvGrpSpPr/>
              <p:nvPr/>
            </p:nvGrpSpPr>
            <p:grpSpPr>
              <a:xfrm>
                <a:off x="1981200" y="3725923"/>
                <a:ext cx="4800600" cy="1721807"/>
                <a:chOff x="1981200" y="3725923"/>
                <a:chExt cx="4800600" cy="1721807"/>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872626" y="2538556"/>
                  <a:ext cx="1017748" cy="4800600"/>
                </a:xfrm>
                <a:prstGeom prst="rect">
                  <a:avLst/>
                </a:prstGeom>
                <a:noFill/>
              </p:spPr>
            </p:pic>
            <p:sp>
              <p:nvSpPr>
                <p:cNvPr id="34" name="Rectangle 33"/>
                <p:cNvSpPr/>
                <p:nvPr/>
              </p:nvSpPr>
              <p:spPr>
                <a:xfrm>
                  <a:off x="2133600" y="4549676"/>
                  <a:ext cx="4572000" cy="176106"/>
                </a:xfrm>
                <a:prstGeom prst="rect">
                  <a:avLst/>
                </a:prstGeom>
              </p:spPr>
              <p:txBody>
                <a:bodyPr>
                  <a:spAutoFit/>
                </a:bodyPr>
                <a:lstStyle/>
                <a:p>
                  <a:endParaRPr lang="en-US" sz="1200" dirty="0"/>
                </a:p>
              </p:txBody>
            </p:sp>
            <p:grpSp>
              <p:nvGrpSpPr>
                <p:cNvPr id="15" name="Group 47"/>
                <p:cNvGrpSpPr/>
                <p:nvPr/>
              </p:nvGrpSpPr>
              <p:grpSpPr>
                <a:xfrm rot="18999749">
                  <a:off x="2342402" y="3725923"/>
                  <a:ext cx="658614" cy="717959"/>
                  <a:chOff x="2857500" y="3953132"/>
                  <a:chExt cx="1126854" cy="1723768"/>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3105313" y="4206577"/>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21893" y="3830096"/>
                <a:ext cx="458848"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Rectangle 41"/>
            <p:cNvSpPr/>
            <p:nvPr/>
          </p:nvSpPr>
          <p:spPr>
            <a:xfrm>
              <a:off x="2286000" y="4419600"/>
              <a:ext cx="4572000" cy="1200329"/>
            </a:xfrm>
            <a:prstGeom prst="rect">
              <a:avLst/>
            </a:prstGeom>
          </p:spPr>
          <p:txBody>
            <a:bodyPr>
              <a:spAutoFit/>
            </a:bodyPr>
            <a:lstStyle/>
            <a:p>
              <a:r>
                <a:rPr lang="en-US" b="1" i="1" dirty="0"/>
                <a:t>Thy kingdom is an everlasting kingdom, and thy dominion </a:t>
              </a:r>
              <a:r>
                <a:rPr lang="en-US" b="1" i="1" dirty="0" err="1"/>
                <a:t>endureth</a:t>
              </a:r>
              <a:r>
                <a:rPr lang="en-US" b="1" i="1" dirty="0"/>
                <a:t> throughout all generations. </a:t>
              </a:r>
            </a:p>
            <a:p>
              <a:r>
                <a:rPr lang="en-US" b="1" i="1" dirty="0"/>
                <a:t>Psalms 145:13</a:t>
              </a:r>
            </a:p>
          </p:txBody>
        </p:sp>
      </p:grpSp>
      <p:pic>
        <p:nvPicPr>
          <p:cNvPr id="17" name="Picture 16">
            <a:extLst>
              <a:ext uri="{FF2B5EF4-FFF2-40B4-BE49-F238E27FC236}">
                <a16:creationId xmlns:a16="http://schemas.microsoft.com/office/drawing/2014/main" id="{227B7267-15D4-4636-91D5-CF164CC3A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8293" y="3413637"/>
            <a:ext cx="2597398" cy="25973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6F6B8E5A-9041-4A52-89AB-F891B2492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36799" y="6505985"/>
            <a:ext cx="3124200" cy="369332"/>
          </a:xfrm>
          <a:prstGeom prst="rect">
            <a:avLst/>
          </a:prstGeom>
          <a:noFill/>
        </p:spPr>
        <p:txBody>
          <a:bodyPr wrap="square" rtlCol="0">
            <a:spAutoFit/>
          </a:bodyPr>
          <a:lstStyle/>
          <a:p>
            <a:r>
              <a:rPr lang="en-US" dirty="0">
                <a:solidFill>
                  <a:schemeClr val="bg1"/>
                </a:solidFill>
              </a:rPr>
              <a:t>D&amp;C 46:29-33  </a:t>
            </a:r>
            <a:endParaRPr lang="en-US" sz="1200" dirty="0">
              <a:solidFill>
                <a:schemeClr val="bg1"/>
              </a:solidFill>
            </a:endParaRPr>
          </a:p>
        </p:txBody>
      </p:sp>
      <p:grpSp>
        <p:nvGrpSpPr>
          <p:cNvPr id="2" name="Group 25"/>
          <p:cNvGrpSpPr/>
          <p:nvPr/>
        </p:nvGrpSpPr>
        <p:grpSpPr>
          <a:xfrm>
            <a:off x="2438398" y="228602"/>
            <a:ext cx="7696200" cy="1295401"/>
            <a:chOff x="800096" y="1295401"/>
            <a:chExt cx="714647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725631" y="-1630134"/>
              <a:ext cx="1295401" cy="7146471"/>
            </a:xfrm>
            <a:prstGeom prst="rect">
              <a:avLst/>
            </a:prstGeom>
            <a:noFill/>
          </p:spPr>
        </p:pic>
        <p:sp>
          <p:nvSpPr>
            <p:cNvPr id="25" name="TextBox 24"/>
            <p:cNvSpPr txBox="1"/>
            <p:nvPr/>
          </p:nvSpPr>
          <p:spPr>
            <a:xfrm>
              <a:off x="800098" y="1371600"/>
              <a:ext cx="6934200" cy="1015663"/>
            </a:xfrm>
            <a:prstGeom prst="rect">
              <a:avLst/>
            </a:prstGeom>
            <a:noFill/>
          </p:spPr>
          <p:txBody>
            <a:bodyPr wrap="square" rtlCol="0">
              <a:spAutoFit/>
            </a:bodyPr>
            <a:lstStyle/>
            <a:p>
              <a:pPr algn="ctr"/>
              <a:r>
                <a:rPr lang="en-US" sz="6000" dirty="0">
                  <a:latin typeface="Gabriola" pitchFamily="82" charset="0"/>
                </a:rPr>
                <a:t> To Be Able To Receive Gifts</a:t>
              </a:r>
            </a:p>
          </p:txBody>
        </p:sp>
      </p:grpSp>
      <p:grpSp>
        <p:nvGrpSpPr>
          <p:cNvPr id="3" name="Group 53"/>
          <p:cNvGrpSpPr/>
          <p:nvPr/>
        </p:nvGrpSpPr>
        <p:grpSpPr>
          <a:xfrm>
            <a:off x="2362200" y="1524000"/>
            <a:ext cx="3276600" cy="1371600"/>
            <a:chOff x="838200" y="2532603"/>
            <a:chExt cx="3276600" cy="1600202"/>
          </a:xfrm>
        </p:grpSpPr>
        <p:grpSp>
          <p:nvGrpSpPr>
            <p:cNvPr id="5" name="Group 29"/>
            <p:cNvGrpSpPr/>
            <p:nvPr/>
          </p:nvGrpSpPr>
          <p:grpSpPr>
            <a:xfrm>
              <a:off x="838200" y="3048000"/>
              <a:ext cx="3276600" cy="1084805"/>
              <a:chOff x="457200" y="3048001"/>
              <a:chExt cx="3276600" cy="1084805"/>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28" name="TextBox 27"/>
              <p:cNvSpPr txBox="1"/>
              <p:nvPr/>
            </p:nvSpPr>
            <p:spPr>
              <a:xfrm>
                <a:off x="533400" y="3332705"/>
                <a:ext cx="3124200" cy="430888"/>
              </a:xfrm>
              <a:prstGeom prst="rect">
                <a:avLst/>
              </a:prstGeom>
              <a:noFill/>
            </p:spPr>
            <p:txBody>
              <a:bodyPr wrap="square" rtlCol="0">
                <a:spAutoFit/>
              </a:bodyPr>
              <a:lstStyle/>
              <a:p>
                <a:pPr algn="ctr"/>
                <a:r>
                  <a:rPr lang="en-US" b="1" dirty="0"/>
                  <a:t>Pray in the Spirit</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9" name="Group 48"/>
          <p:cNvGrpSpPr/>
          <p:nvPr/>
        </p:nvGrpSpPr>
        <p:grpSpPr>
          <a:xfrm>
            <a:off x="6587883" y="1447800"/>
            <a:ext cx="3276600" cy="1524000"/>
            <a:chOff x="5063883" y="1447800"/>
            <a:chExt cx="3276600" cy="1524000"/>
          </a:xfrm>
        </p:grpSpPr>
        <p:grpSp>
          <p:nvGrpSpPr>
            <p:cNvPr id="9" name="Group 54"/>
            <p:cNvGrpSpPr/>
            <p:nvPr/>
          </p:nvGrpSpPr>
          <p:grpSpPr>
            <a:xfrm>
              <a:off x="5063883" y="1447800"/>
              <a:ext cx="3276600" cy="1524000"/>
              <a:chOff x="5257800" y="2456403"/>
              <a:chExt cx="3276600" cy="167640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6315599" y="1914002"/>
                <a:ext cx="1161002" cy="3276600"/>
              </a:xfrm>
              <a:prstGeom prst="rect">
                <a:avLst/>
              </a:prstGeom>
              <a:noFill/>
            </p:spPr>
          </p:pic>
          <p:grpSp>
            <p:nvGrpSpPr>
              <p:cNvPr id="10" name="Group 41"/>
              <p:cNvGrpSpPr/>
              <p:nvPr/>
            </p:nvGrpSpPr>
            <p:grpSpPr>
              <a:xfrm rot="18999749">
                <a:off x="5451116" y="2513324"/>
                <a:ext cx="485657" cy="552721"/>
                <a:chOff x="3471901" y="5111740"/>
                <a:chExt cx="1036465" cy="1688316"/>
              </a:xfrm>
            </p:grpSpPr>
            <p:sp>
              <p:nvSpPr>
                <p:cNvPr id="43" name="Donut 42"/>
                <p:cNvSpPr/>
                <p:nvPr/>
              </p:nvSpPr>
              <p:spPr>
                <a:xfrm rot="18680478">
                  <a:off x="3205202" y="5847556"/>
                  <a:ext cx="1219199" cy="68580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3555866" y="5378439"/>
                  <a:ext cx="1219199" cy="68580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8" name="TextBox 47"/>
            <p:cNvSpPr txBox="1"/>
            <p:nvPr/>
          </p:nvSpPr>
          <p:spPr>
            <a:xfrm>
              <a:off x="5410200" y="2133600"/>
              <a:ext cx="2438400" cy="646331"/>
            </a:xfrm>
            <a:prstGeom prst="rect">
              <a:avLst/>
            </a:prstGeom>
            <a:noFill/>
          </p:spPr>
          <p:txBody>
            <a:bodyPr wrap="square" rtlCol="0">
              <a:spAutoFit/>
            </a:bodyPr>
            <a:lstStyle/>
            <a:p>
              <a:pPr algn="ctr"/>
              <a:r>
                <a:rPr lang="en-US" b="1" dirty="0"/>
                <a:t>All things done in the name of Christ</a:t>
              </a:r>
              <a:endParaRPr lang="en-US" sz="1200" b="1" dirty="0"/>
            </a:p>
          </p:txBody>
        </p:sp>
      </p:grpSp>
      <p:grpSp>
        <p:nvGrpSpPr>
          <p:cNvPr id="45" name="Group 53"/>
          <p:cNvGrpSpPr/>
          <p:nvPr/>
        </p:nvGrpSpPr>
        <p:grpSpPr>
          <a:xfrm>
            <a:off x="2286000" y="2819400"/>
            <a:ext cx="3276600" cy="1371600"/>
            <a:chOff x="838200" y="2532603"/>
            <a:chExt cx="3276600" cy="1600202"/>
          </a:xfrm>
        </p:grpSpPr>
        <p:grpSp>
          <p:nvGrpSpPr>
            <p:cNvPr id="51" name="Group 29"/>
            <p:cNvGrpSpPr/>
            <p:nvPr/>
          </p:nvGrpSpPr>
          <p:grpSpPr>
            <a:xfrm>
              <a:off x="838200" y="3048000"/>
              <a:ext cx="3276600" cy="1084805"/>
              <a:chOff x="457200" y="3048001"/>
              <a:chExt cx="3276600" cy="1084805"/>
            </a:xfrm>
          </p:grpSpPr>
          <p:pic>
            <p:nvPicPr>
              <p:cNvPr id="58" name="Picture 4" descr="http://www.hhweb.com/images/Oak_plaque_LASER_LIGHT2.jpg"/>
              <p:cNvPicPr>
                <a:picLocks noChangeAspect="1" noChangeArrowheads="1"/>
              </p:cNvPicPr>
              <p:nvPr/>
            </p:nvPicPr>
            <p:blipFill>
              <a:blip r:embed="rId3" cstate="print"/>
              <a:srcRect/>
              <a:stretch>
                <a:fillRect/>
              </a:stretch>
            </p:blipFill>
            <p:spPr bwMode="auto">
              <a:xfrm rot="5400000">
                <a:off x="1553097" y="1952104"/>
                <a:ext cx="1084805" cy="3276600"/>
              </a:xfrm>
              <a:prstGeom prst="rect">
                <a:avLst/>
              </a:prstGeom>
              <a:noFill/>
            </p:spPr>
          </p:pic>
          <p:sp>
            <p:nvSpPr>
              <p:cNvPr id="59" name="TextBox 58"/>
              <p:cNvSpPr txBox="1"/>
              <p:nvPr/>
            </p:nvSpPr>
            <p:spPr>
              <a:xfrm>
                <a:off x="533400" y="3243805"/>
                <a:ext cx="3124200" cy="754054"/>
              </a:xfrm>
              <a:prstGeom prst="rect">
                <a:avLst/>
              </a:prstGeom>
              <a:noFill/>
            </p:spPr>
            <p:txBody>
              <a:bodyPr wrap="square" rtlCol="0">
                <a:spAutoFit/>
              </a:bodyPr>
              <a:lstStyle/>
              <a:p>
                <a:pPr algn="ctr"/>
                <a:r>
                  <a:rPr lang="en-US" b="1" dirty="0"/>
                  <a:t>Thanksgiving for the blessings received</a:t>
                </a:r>
              </a:p>
            </p:txBody>
          </p:sp>
        </p:grpSp>
        <p:grpSp>
          <p:nvGrpSpPr>
            <p:cNvPr id="52" name="Group 35"/>
            <p:cNvGrpSpPr/>
            <p:nvPr/>
          </p:nvGrpSpPr>
          <p:grpSpPr>
            <a:xfrm rot="18999749">
              <a:off x="3165717" y="2532603"/>
              <a:ext cx="487835" cy="536877"/>
              <a:chOff x="2857500" y="4036981"/>
              <a:chExt cx="1041113" cy="1639919"/>
            </a:xfrm>
          </p:grpSpPr>
          <p:sp>
            <p:nvSpPr>
              <p:cNvPr id="56" name="Donut 5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5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38"/>
            <p:cNvGrpSpPr/>
            <p:nvPr/>
          </p:nvGrpSpPr>
          <p:grpSpPr>
            <a:xfrm rot="18999749">
              <a:off x="1489317" y="2532603"/>
              <a:ext cx="487835" cy="536877"/>
              <a:chOff x="2857500" y="4036981"/>
              <a:chExt cx="1041113" cy="1639919"/>
            </a:xfrm>
          </p:grpSpPr>
          <p:sp>
            <p:nvSpPr>
              <p:cNvPr id="54" name="Donut 53"/>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0" name="Group 49"/>
          <p:cNvGrpSpPr/>
          <p:nvPr/>
        </p:nvGrpSpPr>
        <p:grpSpPr>
          <a:xfrm>
            <a:off x="6629400" y="2895600"/>
            <a:ext cx="3276600" cy="1532930"/>
            <a:chOff x="5105400" y="2895600"/>
            <a:chExt cx="3276600" cy="1532930"/>
          </a:xfrm>
        </p:grpSpPr>
        <p:grpSp>
          <p:nvGrpSpPr>
            <p:cNvPr id="60" name="Group 54"/>
            <p:cNvGrpSpPr/>
            <p:nvPr/>
          </p:nvGrpSpPr>
          <p:grpSpPr>
            <a:xfrm>
              <a:off x="5105400" y="2895600"/>
              <a:ext cx="3276600" cy="1524000"/>
              <a:chOff x="5257800" y="2456403"/>
              <a:chExt cx="3276600" cy="1676400"/>
            </a:xfrm>
          </p:grpSpPr>
          <p:pic>
            <p:nvPicPr>
              <p:cNvPr id="61" name="Picture 4" descr="http://www.hhweb.com/images/Oak_plaque_LASER_LIGHT2.jpg"/>
              <p:cNvPicPr>
                <a:picLocks noChangeAspect="1" noChangeArrowheads="1"/>
              </p:cNvPicPr>
              <p:nvPr/>
            </p:nvPicPr>
            <p:blipFill>
              <a:blip r:embed="rId3" cstate="print"/>
              <a:srcRect/>
              <a:stretch>
                <a:fillRect/>
              </a:stretch>
            </p:blipFill>
            <p:spPr bwMode="auto">
              <a:xfrm rot="5400000">
                <a:off x="6315599" y="1914002"/>
                <a:ext cx="1161002" cy="3276600"/>
              </a:xfrm>
              <a:prstGeom prst="rect">
                <a:avLst/>
              </a:prstGeom>
              <a:noFill/>
            </p:spPr>
          </p:pic>
          <p:grpSp>
            <p:nvGrpSpPr>
              <p:cNvPr id="62" name="Group 41"/>
              <p:cNvGrpSpPr/>
              <p:nvPr/>
            </p:nvGrpSpPr>
            <p:grpSpPr>
              <a:xfrm rot="18999749">
                <a:off x="5451116" y="2513324"/>
                <a:ext cx="485657" cy="552721"/>
                <a:chOff x="3471901" y="5111740"/>
                <a:chExt cx="1036465" cy="1688316"/>
              </a:xfrm>
            </p:grpSpPr>
            <p:sp>
              <p:nvSpPr>
                <p:cNvPr id="66" name="Donut 65"/>
                <p:cNvSpPr/>
                <p:nvPr/>
              </p:nvSpPr>
              <p:spPr>
                <a:xfrm rot="18680478">
                  <a:off x="3205202" y="5847556"/>
                  <a:ext cx="1219199" cy="68580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rot="18680478">
                  <a:off x="3555866" y="5378439"/>
                  <a:ext cx="1219199" cy="68580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44"/>
              <p:cNvGrpSpPr/>
              <p:nvPr/>
            </p:nvGrpSpPr>
            <p:grpSpPr>
              <a:xfrm rot="18999749">
                <a:off x="7509118" y="2456403"/>
                <a:ext cx="487835" cy="536877"/>
                <a:chOff x="2857500" y="4036981"/>
                <a:chExt cx="1041113" cy="1639919"/>
              </a:xfrm>
            </p:grpSpPr>
            <p:sp>
              <p:nvSpPr>
                <p:cNvPr id="64" name="Donut 63"/>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64"/>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8" name="TextBox 67"/>
            <p:cNvSpPr txBox="1"/>
            <p:nvPr/>
          </p:nvSpPr>
          <p:spPr>
            <a:xfrm>
              <a:off x="5562600" y="3505200"/>
              <a:ext cx="2438400" cy="923330"/>
            </a:xfrm>
            <a:prstGeom prst="rect">
              <a:avLst/>
            </a:prstGeom>
            <a:noFill/>
          </p:spPr>
          <p:txBody>
            <a:bodyPr wrap="square" rtlCol="0">
              <a:spAutoFit/>
            </a:bodyPr>
            <a:lstStyle/>
            <a:p>
              <a:pPr algn="ctr"/>
              <a:r>
                <a:rPr lang="en-US" b="1" dirty="0"/>
                <a:t>God’s children must practice virtue and holiness</a:t>
              </a:r>
              <a:endParaRPr lang="en-US" sz="1200" b="1" dirty="0"/>
            </a:p>
          </p:txBody>
        </p:sp>
      </p:grpSp>
      <p:pic>
        <p:nvPicPr>
          <p:cNvPr id="2050" name="Picture 2" descr="http://dev.mypspwallpapers.com/uploads/200801/f/1200894622.jpg"/>
          <p:cNvPicPr>
            <a:picLocks noChangeAspect="1" noChangeArrowheads="1"/>
          </p:cNvPicPr>
          <p:nvPr/>
        </p:nvPicPr>
        <p:blipFill>
          <a:blip r:embed="rId4" cstate="print"/>
          <a:srcRect/>
          <a:stretch>
            <a:fillRect/>
          </a:stretch>
        </p:blipFill>
        <p:spPr bwMode="auto">
          <a:xfrm>
            <a:off x="4343400" y="4648200"/>
            <a:ext cx="3276600" cy="18567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9736A1D-82D4-4036-8F7C-874668712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2" name="Group 81"/>
          <p:cNvGrpSpPr/>
          <p:nvPr/>
        </p:nvGrpSpPr>
        <p:grpSpPr>
          <a:xfrm>
            <a:off x="5638800" y="609601"/>
            <a:ext cx="4536141" cy="4495801"/>
            <a:chOff x="4114799" y="609600"/>
            <a:chExt cx="4536141" cy="4495801"/>
          </a:xfrm>
        </p:grpSpPr>
        <p:pic>
          <p:nvPicPr>
            <p:cNvPr id="63" name="Picture 2" descr="http://www.hhweb.com/images/Oak_plaque_LASER_LIGHT2.jpg"/>
            <p:cNvPicPr>
              <a:picLocks noChangeAspect="1" noChangeArrowheads="1"/>
            </p:cNvPicPr>
            <p:nvPr/>
          </p:nvPicPr>
          <p:blipFill>
            <a:blip r:embed="rId3" cstate="print"/>
            <a:srcRect/>
            <a:stretch>
              <a:fillRect/>
            </a:stretch>
          </p:blipFill>
          <p:spPr bwMode="auto">
            <a:xfrm rot="5400000">
              <a:off x="4706470" y="1160930"/>
              <a:ext cx="3352800" cy="4536141"/>
            </a:xfrm>
            <a:prstGeom prst="rect">
              <a:avLst/>
            </a:prstGeom>
            <a:noFill/>
          </p:spPr>
        </p:pic>
        <p:sp>
          <p:nvSpPr>
            <p:cNvPr id="69" name="Rectangle 68"/>
            <p:cNvSpPr/>
            <p:nvPr/>
          </p:nvSpPr>
          <p:spPr>
            <a:xfrm>
              <a:off x="4724400" y="2057400"/>
              <a:ext cx="3657600" cy="523220"/>
            </a:xfrm>
            <a:prstGeom prst="rect">
              <a:avLst/>
            </a:prstGeom>
          </p:spPr>
          <p:txBody>
            <a:bodyPr wrap="square">
              <a:spAutoFit/>
            </a:bodyPr>
            <a:lstStyle/>
            <a:p>
              <a:endParaRPr lang="en-US" sz="2800" b="1" dirty="0"/>
            </a:p>
          </p:txBody>
        </p:sp>
        <p:grpSp>
          <p:nvGrpSpPr>
            <p:cNvPr id="79" name="Group 78"/>
            <p:cNvGrpSpPr/>
            <p:nvPr/>
          </p:nvGrpSpPr>
          <p:grpSpPr>
            <a:xfrm>
              <a:off x="5410200" y="762000"/>
              <a:ext cx="1854489" cy="1179589"/>
              <a:chOff x="3746212" y="2855881"/>
              <a:chExt cx="2997489" cy="1906619"/>
            </a:xfrm>
          </p:grpSpPr>
          <p:sp>
            <p:nvSpPr>
              <p:cNvPr id="70" name="Donut 69"/>
              <p:cNvSpPr/>
              <p:nvPr/>
            </p:nvSpPr>
            <p:spPr>
              <a:xfrm rot="18680478">
                <a:off x="3479512" y="3770282"/>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rot="18680478">
                <a:off x="3936712" y="323688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rot="19432620">
                <a:off x="4393913" y="28558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3" name="Group 72"/>
              <p:cNvGrpSpPr/>
              <p:nvPr/>
            </p:nvGrpSpPr>
            <p:grpSpPr>
              <a:xfrm flipH="1">
                <a:off x="4800600" y="2895600"/>
                <a:ext cx="1943101" cy="1866900"/>
                <a:chOff x="3670012" y="2855881"/>
                <a:chExt cx="1943101" cy="1866900"/>
              </a:xfrm>
            </p:grpSpPr>
            <p:sp>
              <p:nvSpPr>
                <p:cNvPr id="76" name="Donut 75"/>
                <p:cNvSpPr/>
                <p:nvPr/>
              </p:nvSpPr>
              <p:spPr>
                <a:xfrm rot="18680478">
                  <a:off x="3403312" y="37702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rot="18680478">
                  <a:off x="3936712" y="323688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rot="19432620">
                  <a:off x="4393913" y="28558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0" name="Oval 79"/>
            <p:cNvSpPr/>
            <p:nvPr/>
          </p:nvSpPr>
          <p:spPr>
            <a:xfrm>
              <a:off x="6019800" y="609600"/>
              <a:ext cx="3810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3094236">
              <a:off x="5999595" y="757037"/>
              <a:ext cx="245853" cy="4472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025C7B01-4728-41F8-9327-68C4C92528DB}"/>
              </a:ext>
            </a:extLst>
          </p:cNvPr>
          <p:cNvSpPr/>
          <p:nvPr/>
        </p:nvSpPr>
        <p:spPr>
          <a:xfrm>
            <a:off x="5850082" y="1987731"/>
            <a:ext cx="4149437" cy="3046988"/>
          </a:xfrm>
          <a:prstGeom prst="rect">
            <a:avLst/>
          </a:prstGeom>
        </p:spPr>
        <p:txBody>
          <a:bodyPr wrap="square">
            <a:spAutoFit/>
          </a:bodyPr>
          <a:lstStyle/>
          <a:p>
            <a:r>
              <a:rPr lang="en-US" sz="2400" b="0" i="1" dirty="0">
                <a:solidFill>
                  <a:srgbClr val="333333"/>
                </a:solidFill>
                <a:effectLst/>
                <a:latin typeface="Abadi" panose="020B0604020104020204" pitchFamily="34" charset="0"/>
              </a:rPr>
              <a:t>“Spiritual gifts are endless in number and infinite in variety. Those listed in the revealed word are simply illustrations of the boundless outpouring of divine grace that a gracious God gives those who love and serve him”</a:t>
            </a:r>
            <a:endParaRPr lang="en-US" sz="2400" dirty="0"/>
          </a:p>
        </p:txBody>
      </p:sp>
      <p:pic>
        <p:nvPicPr>
          <p:cNvPr id="5" name="Picture 4">
            <a:extLst>
              <a:ext uri="{FF2B5EF4-FFF2-40B4-BE49-F238E27FC236}">
                <a16:creationId xmlns:a16="http://schemas.microsoft.com/office/drawing/2014/main" id="{41A692F7-BBBB-483A-8EA6-2356CACC9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836" y="2234875"/>
            <a:ext cx="1828800" cy="2552700"/>
          </a:xfrm>
          <a:prstGeom prst="rect">
            <a:avLst/>
          </a:prstGeom>
        </p:spPr>
      </p:pic>
      <p:sp>
        <p:nvSpPr>
          <p:cNvPr id="29" name="TextBox 28">
            <a:extLst>
              <a:ext uri="{FF2B5EF4-FFF2-40B4-BE49-F238E27FC236}">
                <a16:creationId xmlns:a16="http://schemas.microsoft.com/office/drawing/2014/main" id="{6273FA5E-D516-4C11-ACB2-590CAFAF3FC2}"/>
              </a:ext>
            </a:extLst>
          </p:cNvPr>
          <p:cNvSpPr txBox="1"/>
          <p:nvPr/>
        </p:nvSpPr>
        <p:spPr>
          <a:xfrm>
            <a:off x="36799" y="6505985"/>
            <a:ext cx="3124200" cy="276999"/>
          </a:xfrm>
          <a:prstGeom prst="rect">
            <a:avLst/>
          </a:prstGeom>
          <a:noFill/>
        </p:spPr>
        <p:txBody>
          <a:bodyPr wrap="square" rtlCol="0">
            <a:spAutoFit/>
          </a:bodyPr>
          <a:lstStyle/>
          <a:p>
            <a:r>
              <a:rPr lang="en-US" sz="1200" dirty="0">
                <a:solidFill>
                  <a:schemeClr val="bg1"/>
                </a:solidFill>
              </a:rPr>
              <a:t>Elder Bruce R. McConkie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E282FC8-CA14-484E-946F-788A65EBC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2" descr="http://www.hhweb.com/images/Oak_plaque_LASER_LIGHT2.jpg"/>
          <p:cNvPicPr>
            <a:picLocks noChangeAspect="1" noChangeArrowheads="1"/>
          </p:cNvPicPr>
          <p:nvPr/>
        </p:nvPicPr>
        <p:blipFill>
          <a:blip r:embed="rId3" cstate="print"/>
          <a:srcRect/>
          <a:stretch>
            <a:fillRect/>
          </a:stretch>
        </p:blipFill>
        <p:spPr bwMode="auto">
          <a:xfrm rot="5400000">
            <a:off x="2793423" y="-2370859"/>
            <a:ext cx="6477000" cy="11523518"/>
          </a:xfrm>
          <a:prstGeom prst="rect">
            <a:avLst/>
          </a:prstGeom>
          <a:noFill/>
        </p:spPr>
      </p:pic>
      <p:sp>
        <p:nvSpPr>
          <p:cNvPr id="5" name="TextBox 4"/>
          <p:cNvSpPr txBox="1"/>
          <p:nvPr/>
        </p:nvSpPr>
        <p:spPr>
          <a:xfrm>
            <a:off x="502227" y="304801"/>
            <a:ext cx="8763000" cy="5355312"/>
          </a:xfrm>
          <a:prstGeom prst="rect">
            <a:avLst/>
          </a:prstGeom>
          <a:noFill/>
          <a:ln>
            <a:noFill/>
          </a:ln>
        </p:spPr>
        <p:txBody>
          <a:bodyPr wrap="square" rtlCol="0">
            <a:spAutoFit/>
          </a:bodyPr>
          <a:lstStyle/>
          <a:p>
            <a:r>
              <a:rPr lang="en-US" dirty="0"/>
              <a:t>Sources:</a:t>
            </a:r>
          </a:p>
          <a:p>
            <a:endParaRPr lang="en-US" dirty="0"/>
          </a:p>
          <a:p>
            <a:r>
              <a:rPr lang="en-US" dirty="0"/>
              <a:t>The Holy Ghost Helps Us Avoid Deception (1:08)</a:t>
            </a:r>
          </a:p>
          <a:p>
            <a:r>
              <a:rPr lang="en-US" dirty="0"/>
              <a:t>Extraordinary Gift (4:24)</a:t>
            </a:r>
          </a:p>
          <a:p>
            <a:r>
              <a:rPr lang="en-US" dirty="0"/>
              <a:t>No Cursing Club (4:56)</a:t>
            </a:r>
          </a:p>
          <a:p>
            <a:endParaRPr lang="en-US" dirty="0"/>
          </a:p>
          <a:p>
            <a:r>
              <a:rPr lang="en-US" dirty="0"/>
              <a:t>Elder L. Tom Perry (“Building a Community of Saints,” </a:t>
            </a:r>
            <a:r>
              <a:rPr lang="en-US" i="1" dirty="0"/>
              <a:t>Ensign,</a:t>
            </a:r>
            <a:r>
              <a:rPr lang="en-US" dirty="0"/>
              <a:t> May 2001, 37).</a:t>
            </a:r>
          </a:p>
          <a:p>
            <a:endParaRPr lang="en-US" dirty="0"/>
          </a:p>
          <a:p>
            <a:r>
              <a:rPr lang="en-US" dirty="0"/>
              <a:t>Joseph Fielding Smith, </a:t>
            </a:r>
            <a:r>
              <a:rPr lang="en-US" i="1" dirty="0"/>
              <a:t>Answers to Gospel Questions,</a:t>
            </a:r>
            <a:r>
              <a:rPr lang="en-US" dirty="0"/>
              <a:t> comp. Joseph Fielding Smith Jr., 5 vols. [1957–66], 2:32–33.)</a:t>
            </a:r>
          </a:p>
          <a:p>
            <a:endParaRPr lang="en-US" dirty="0"/>
          </a:p>
          <a:p>
            <a:r>
              <a:rPr lang="en-US" dirty="0"/>
              <a:t>Elder Marvin J. Ashton </a:t>
            </a:r>
            <a:r>
              <a:rPr lang="en-US" i="1" dirty="0"/>
              <a:t>(“There Are Many Gifts,” Ensign, Nov. 1987, 20).</a:t>
            </a:r>
            <a:endParaRPr lang="en-US" dirty="0"/>
          </a:p>
          <a:p>
            <a:endParaRPr lang="en-US" dirty="0"/>
          </a:p>
          <a:p>
            <a:r>
              <a:rPr lang="en-US" dirty="0"/>
              <a:t>Bruce R. McConkie </a:t>
            </a:r>
            <a:r>
              <a:rPr lang="en-US" i="1" dirty="0"/>
              <a:t>A New Witness for the Articles of Faith[1985], 371.</a:t>
            </a:r>
            <a:endParaRPr lang="en-US" dirty="0"/>
          </a:p>
          <a:p>
            <a:endParaRPr lang="en-US" dirty="0"/>
          </a:p>
          <a:p>
            <a:pPr fontAlgn="base"/>
            <a:r>
              <a:rPr lang="en-US" dirty="0"/>
              <a:t>See also: Chapter 22: The Gifts of the Spirit</a:t>
            </a:r>
          </a:p>
          <a:p>
            <a:pPr fontAlgn="base"/>
            <a:r>
              <a:rPr lang="en-US" i="1" dirty="0"/>
              <a:t>Gospel Principles</a:t>
            </a:r>
            <a:r>
              <a:rPr lang="en-US" dirty="0"/>
              <a:t>, (2011), 125–32</a:t>
            </a:r>
          </a:p>
          <a:p>
            <a:endParaRPr lang="en-US" dirty="0"/>
          </a:p>
          <a:p>
            <a:endParaRPr lang="en-US" dirty="0"/>
          </a:p>
        </p:txBody>
      </p:sp>
      <p:grpSp>
        <p:nvGrpSpPr>
          <p:cNvPr id="6" name="Group 5"/>
          <p:cNvGrpSpPr/>
          <p:nvPr/>
        </p:nvGrpSpPr>
        <p:grpSpPr>
          <a:xfrm>
            <a:off x="5189712" y="692727"/>
            <a:ext cx="842211" cy="106680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4E717BBE-A73F-466A-B824-189065CC5564}"/>
              </a:ext>
            </a:extLst>
          </p:cNvPr>
          <p:cNvSpPr>
            <a:spLocks noGrp="1"/>
          </p:cNvSpPr>
          <p:nvPr/>
        </p:nvSpPr>
        <p:spPr>
          <a:xfrm>
            <a:off x="66816" y="654863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718" y="93519"/>
            <a:ext cx="3657600" cy="6186309"/>
          </a:xfrm>
          <a:prstGeom prst="rect">
            <a:avLst/>
          </a:prstGeom>
        </p:spPr>
        <p:txBody>
          <a:bodyPr wrap="square">
            <a:spAutoFit/>
          </a:bodyPr>
          <a:lstStyle/>
          <a:p>
            <a:r>
              <a:rPr lang="en-US" sz="1200" b="1" dirty="0"/>
              <a:t>The Evil influences:</a:t>
            </a:r>
          </a:p>
          <a:p>
            <a:r>
              <a:rPr lang="en-US" sz="1200" dirty="0"/>
              <a:t>“A man must have the discerning of spirits before he can drag into daylight this hellish influence and unfold it unto the world in all its soul-destroying, diabolical, and horrid colors; for nothing is a greater injury to the children of men than to be under the influence of a false spirit when they think they have the Spirit of God. Thousands have felt the influence of its terrible power and baneful effects. Long pilgrimages have been undertaken, penances endured, and pain, misery and ruin have followed in their train; nations have been convulsed, kingdoms overthrown, provinces laid waste, and blood, carnage and desolation are habiliments in which it has been clothed.” Joseph Smith (</a:t>
            </a:r>
            <a:r>
              <a:rPr lang="en-US" sz="1200" i="1" dirty="0"/>
              <a:t>History of the Church,</a:t>
            </a:r>
            <a:r>
              <a:rPr lang="en-US" sz="1200" dirty="0"/>
              <a:t> 4:573.)</a:t>
            </a:r>
          </a:p>
          <a:p>
            <a:endParaRPr lang="en-US" sz="1200" dirty="0"/>
          </a:p>
          <a:p>
            <a:pPr fontAlgn="base"/>
            <a:r>
              <a:rPr lang="en-US" sz="1200" b="1" dirty="0"/>
              <a:t>Exclusion: </a:t>
            </a:r>
          </a:p>
          <a:p>
            <a:pPr fontAlgn="base"/>
            <a:r>
              <a:rPr lang="en-US" sz="1200" dirty="0"/>
              <a:t>How are Nonmembers of the Church to Be Treated at Public Sacrament Meetings?</a:t>
            </a:r>
          </a:p>
          <a:p>
            <a:pPr fontAlgn="base"/>
            <a:r>
              <a:rPr lang="en-US" sz="1200" dirty="0"/>
              <a:t>“John Whitmer records in his history that ‘in the beginning of the Church, while yet in her infancy, the disciples used to exclude unbelievers which caused some to marvel and converse of this matter because of the things written in the Book of Mormon. (3 Nephi 18:22–24.) Therefore, the Lord deigned to speak on this subject, that his people might come to an understanding, and he said that he had always given to his elders to conduct all meetings as they were led by the Spirit.’ After the Lord gave this revelation this practice of forbidding non-members to attend the sacrament services ceased.” (Smith, </a:t>
            </a:r>
            <a:r>
              <a:rPr lang="en-US" sz="1200" i="1" dirty="0"/>
              <a:t>Church History and Modern Revelation,</a:t>
            </a:r>
            <a:r>
              <a:rPr lang="en-US" sz="1200" dirty="0"/>
              <a:t> 1:199.)</a:t>
            </a:r>
          </a:p>
          <a:p>
            <a:endParaRPr lang="en-US" sz="1200" dirty="0"/>
          </a:p>
        </p:txBody>
      </p:sp>
      <p:sp>
        <p:nvSpPr>
          <p:cNvPr id="15" name="Rectangle 14"/>
          <p:cNvSpPr/>
          <p:nvPr/>
        </p:nvSpPr>
        <p:spPr>
          <a:xfrm>
            <a:off x="5791200" y="304801"/>
            <a:ext cx="4572000" cy="5447645"/>
          </a:xfrm>
          <a:prstGeom prst="rect">
            <a:avLst/>
          </a:prstGeom>
        </p:spPr>
        <p:txBody>
          <a:bodyPr>
            <a:spAutoFit/>
          </a:bodyPr>
          <a:lstStyle/>
          <a:p>
            <a:pPr fontAlgn="base"/>
            <a:r>
              <a:rPr lang="en-US" sz="1200" b="1" dirty="0"/>
              <a:t>Not All Supernatural Manifestations Are Gifts of the Spirit</a:t>
            </a:r>
          </a:p>
          <a:p>
            <a:pPr fontAlgn="base"/>
            <a:r>
              <a:rPr lang="en-US" sz="1200" dirty="0"/>
              <a:t>Elder Marion G. Romney said:</a:t>
            </a:r>
          </a:p>
          <a:p>
            <a:pPr fontAlgn="base"/>
            <a:r>
              <a:rPr lang="en-US" sz="1200" dirty="0"/>
              <a:t>“By the statement in the revelation on spiritual gifts, ‘… it is given by the Holy Ghost to some to know the diversities of operations, whether they be of God, … and to others the discerning of spirits,’ it appears that there are some apparently supernatural manifestations which are not worked by the power of the Holy Ghost. The truth is there are many which are not. The world today is full of counterfeits. It has always been so. Away back in the days of Moses, when Aaron’s rod became a serpent, then Pharaoh’s wise men, sorcerers and magicians ‘… cast down every man his rod, and they became serpents: …’ (Ex. 7:11–12.) Isaiah warned against seeking ‘… unto them that have familiar spirits, and unto wizards that peep, and that mutter: …’ (Isa. 8:19.)</a:t>
            </a:r>
          </a:p>
          <a:p>
            <a:pPr fontAlgn="base"/>
            <a:r>
              <a:rPr lang="en-US" sz="1200" dirty="0"/>
              <a:t>“The Saints were cautioned by the Lord to walk uprightly before him, doing all things with prayer and thanksgiving, that they might ‘… not be seduced by evil spirits, or doctrines of devils, or the commandments of men; …’ (D&amp;C 47:7.)</a:t>
            </a:r>
          </a:p>
          <a:p>
            <a:pPr fontAlgn="base"/>
            <a:r>
              <a:rPr lang="en-US" sz="1200" dirty="0"/>
              <a:t>“These citations not only sustain the proposition that there are counterfeits to the gifts of the Spirit, but they also suggest the origin of the counterfeits. However, we are not required to rely alone upon their implications, plain as they are, for the Lord states specifically that some of the counterfeits ‘… are of men, and others of devils.’ [D&amp;C 46:7.]</a:t>
            </a:r>
          </a:p>
          <a:p>
            <a:pPr fontAlgn="base"/>
            <a:r>
              <a:rPr lang="en-US" sz="1200" dirty="0"/>
              <a:t>“Some of these counterfeits are crude and easily detected, but others closely simulate true manifestations of the spirit. Consequently, people are confused and deceived by them. Without a key, one cannot distinguish between the genuine and the counterfeit.” (In Conference Report, Apr. 1956, pp. 70–71.)</a:t>
            </a:r>
          </a:p>
        </p:txBody>
      </p:sp>
      <p:sp>
        <p:nvSpPr>
          <p:cNvPr id="4" name="Rectangle 3"/>
          <p:cNvSpPr/>
          <p:nvPr/>
        </p:nvSpPr>
        <p:spPr>
          <a:xfrm>
            <a:off x="1524000" y="0"/>
            <a:ext cx="3962400" cy="297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2971800"/>
            <a:ext cx="3962400" cy="388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0" y="0"/>
            <a:ext cx="51816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11553F87-EC8E-48E2-BC55-EBCAF313E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0" y="6511428"/>
            <a:ext cx="1676400" cy="369332"/>
          </a:xfrm>
          <a:prstGeom prst="rect">
            <a:avLst/>
          </a:prstGeom>
          <a:noFill/>
        </p:spPr>
        <p:txBody>
          <a:bodyPr wrap="square" rtlCol="0">
            <a:spAutoFit/>
          </a:bodyPr>
          <a:lstStyle/>
          <a:p>
            <a:r>
              <a:rPr lang="en-US" dirty="0">
                <a:solidFill>
                  <a:schemeClr val="bg1"/>
                </a:solidFill>
              </a:rPr>
              <a:t>D&amp;C 46:3-6</a:t>
            </a:r>
          </a:p>
        </p:txBody>
      </p:sp>
      <p:grpSp>
        <p:nvGrpSpPr>
          <p:cNvPr id="26" name="Group 25"/>
          <p:cNvGrpSpPr/>
          <p:nvPr/>
        </p:nvGrpSpPr>
        <p:grpSpPr>
          <a:xfrm>
            <a:off x="3124198" y="152401"/>
            <a:ext cx="6400802" cy="2438401"/>
            <a:chOff x="1295398" y="152400"/>
            <a:chExt cx="5943601" cy="2438401"/>
          </a:xfrm>
        </p:grpSpPr>
        <p:grpSp>
          <p:nvGrpSpPr>
            <p:cNvPr id="9" name="Group 8"/>
            <p:cNvGrpSpPr/>
            <p:nvPr/>
          </p:nvGrpSpPr>
          <p:grpSpPr>
            <a:xfrm>
              <a:off x="3036420" y="228599"/>
              <a:ext cx="2435871" cy="1494851"/>
              <a:chOff x="3212813" y="2855881"/>
              <a:chExt cx="3988087" cy="2440019"/>
            </a:xfrm>
          </p:grpSpPr>
          <p:grpSp>
            <p:nvGrpSpPr>
              <p:cNvPr id="10" name="Group 7"/>
              <p:cNvGrpSpPr/>
              <p:nvPr/>
            </p:nvGrpSpPr>
            <p:grpSpPr>
              <a:xfrm>
                <a:off x="3212813" y="2855881"/>
                <a:ext cx="2400300" cy="2400300"/>
                <a:chOff x="3212813" y="2855881"/>
                <a:chExt cx="2400300" cy="2400300"/>
              </a:xfrm>
            </p:grpSpPr>
            <p:sp>
              <p:nvSpPr>
                <p:cNvPr id="18" name="Donut 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4"/>
                <p:cNvSpPr/>
                <p:nvPr/>
              </p:nvSpPr>
              <p:spPr>
                <a:xfrm rot="18680478">
                  <a:off x="3403312" y="37702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5"/>
                <p:cNvSpPr/>
                <p:nvPr/>
              </p:nvSpPr>
              <p:spPr>
                <a:xfrm rot="18680478">
                  <a:off x="3936712" y="323688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p:cNvSpPr/>
                <p:nvPr/>
              </p:nvSpPr>
              <p:spPr>
                <a:xfrm rot="19432620">
                  <a:off x="4393913" y="28558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8"/>
              <p:cNvGrpSpPr/>
              <p:nvPr/>
            </p:nvGrpSpPr>
            <p:grpSpPr>
              <a:xfrm flipH="1">
                <a:off x="4800600" y="2895600"/>
                <a:ext cx="2400300" cy="2400300"/>
                <a:chOff x="3212813" y="2855881"/>
                <a:chExt cx="2400300" cy="2400300"/>
              </a:xfrm>
            </p:grpSpPr>
            <p:sp>
              <p:nvSpPr>
                <p:cNvPr id="13" name="Donut 12"/>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rot="18680478">
                  <a:off x="3403312" y="37702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rot="18680478">
                  <a:off x="3936712" y="323688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rot="19432620">
                  <a:off x="4393913" y="28558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grpSp>
          <p:nvGrpSpPr>
            <p:cNvPr id="24" name="Group 23"/>
            <p:cNvGrpSpPr/>
            <p:nvPr/>
          </p:nvGrpSpPr>
          <p:grpSpPr>
            <a:xfrm>
              <a:off x="4191000" y="152400"/>
              <a:ext cx="588466" cy="381000"/>
              <a:chOff x="3748148" y="228600"/>
              <a:chExt cx="823852" cy="533400"/>
            </a:xfrm>
          </p:grpSpPr>
          <p:sp>
            <p:nvSpPr>
              <p:cNvPr id="22" name="Oval 21"/>
              <p:cNvSpPr/>
              <p:nvPr/>
            </p:nvSpPr>
            <p:spPr>
              <a:xfrm>
                <a:off x="4038600" y="2286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4608513">
                <a:off x="3850652" y="446218"/>
                <a:ext cx="147296" cy="35230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Visitors Welcome</a:t>
              </a:r>
            </a:p>
          </p:txBody>
        </p:sp>
      </p:grpSp>
      <p:grpSp>
        <p:nvGrpSpPr>
          <p:cNvPr id="54" name="Group 53"/>
          <p:cNvGrpSpPr/>
          <p:nvPr/>
        </p:nvGrpSpPr>
        <p:grpSpPr>
          <a:xfrm>
            <a:off x="2362200" y="2532604"/>
            <a:ext cx="3276600" cy="1277397"/>
            <a:chOff x="838200" y="2532603"/>
            <a:chExt cx="3276600" cy="1277397"/>
          </a:xfrm>
        </p:grpSpPr>
        <p:grpSp>
          <p:nvGrpSpPr>
            <p:cNvPr id="30"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09600" y="3124200"/>
                <a:ext cx="2971800" cy="646331"/>
              </a:xfrm>
              <a:prstGeom prst="rect">
                <a:avLst/>
              </a:prstGeom>
              <a:noFill/>
            </p:spPr>
            <p:txBody>
              <a:bodyPr wrap="square" rtlCol="0">
                <a:spAutoFit/>
              </a:bodyPr>
              <a:lstStyle/>
              <a:p>
                <a:r>
                  <a:rPr lang="en-US" b="1" dirty="0"/>
                  <a:t>Sacrament Meetings are to be open to all</a:t>
                </a:r>
              </a:p>
            </p:txBody>
          </p:sp>
        </p:grpSp>
        <p:grpSp>
          <p:nvGrpSpPr>
            <p:cNvPr id="3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5" name="Group 54"/>
          <p:cNvGrpSpPr/>
          <p:nvPr/>
        </p:nvGrpSpPr>
        <p:grpSpPr>
          <a:xfrm>
            <a:off x="6400800" y="2456404"/>
            <a:ext cx="3276600" cy="1810797"/>
            <a:chOff x="4876800" y="2456403"/>
            <a:chExt cx="3276600" cy="1810797"/>
          </a:xfrm>
        </p:grpSpPr>
        <p:grpSp>
          <p:nvGrpSpPr>
            <p:cNvPr id="31" name="Group 30"/>
            <p:cNvGrpSpPr/>
            <p:nvPr/>
          </p:nvGrpSpPr>
          <p:grpSpPr>
            <a:xfrm>
              <a:off x="4876800" y="2971800"/>
              <a:ext cx="3276600" cy="1295400"/>
              <a:chOff x="457200" y="3048001"/>
              <a:chExt cx="3276600" cy="1295400"/>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447800" y="2057401"/>
                <a:ext cx="1295400" cy="3276600"/>
              </a:xfrm>
              <a:prstGeom prst="rect">
                <a:avLst/>
              </a:prstGeom>
              <a:noFill/>
            </p:spPr>
          </p:pic>
          <p:sp>
            <p:nvSpPr>
              <p:cNvPr id="33" name="TextBox 32"/>
              <p:cNvSpPr txBox="1"/>
              <p:nvPr/>
            </p:nvSpPr>
            <p:spPr>
              <a:xfrm>
                <a:off x="609600" y="3124200"/>
                <a:ext cx="2971800" cy="1200329"/>
              </a:xfrm>
              <a:prstGeom prst="rect">
                <a:avLst/>
              </a:prstGeom>
              <a:noFill/>
            </p:spPr>
            <p:txBody>
              <a:bodyPr wrap="square" rtlCol="0">
                <a:spAutoFit/>
              </a:bodyPr>
              <a:lstStyle/>
              <a:p>
                <a:r>
                  <a:rPr lang="en-US" b="1" dirty="0"/>
                  <a:t>Those who have transgressed must make reconciliation with the Lord before partaking of the Sacrament</a:t>
                </a:r>
              </a:p>
            </p:txBody>
          </p:sp>
        </p:grpSp>
        <p:grpSp>
          <p:nvGrpSpPr>
            <p:cNvPr id="42"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6" name="Group 55"/>
          <p:cNvGrpSpPr/>
          <p:nvPr/>
        </p:nvGrpSpPr>
        <p:grpSpPr>
          <a:xfrm>
            <a:off x="3505200" y="3773282"/>
            <a:ext cx="4800600" cy="2856118"/>
            <a:chOff x="1981200" y="3773282"/>
            <a:chExt cx="4800600" cy="2856118"/>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6"/>
              <a:ext cx="4572000" cy="2031325"/>
            </a:xfrm>
            <a:prstGeom prst="rect">
              <a:avLst/>
            </a:prstGeom>
          </p:spPr>
          <p:txBody>
            <a:bodyPr>
              <a:spAutoFit/>
            </a:bodyPr>
            <a:lstStyle/>
            <a:p>
              <a:r>
                <a:rPr lang="en-US" b="1" dirty="0"/>
                <a:t>“Our community of Saints is not one of exclusion but one of inclusion, built upon a foundation of apostles and prophets, Jesus Christ Himself being the chief cornerstone. It is open to all of us who love, appreciate, and have compassion for our Father in Heaven’s children”  </a:t>
              </a:r>
              <a:r>
                <a:rPr lang="en-US" sz="1200" b="1" dirty="0"/>
                <a:t>Elder L. Tom Perry</a:t>
              </a:r>
            </a:p>
          </p:txBody>
        </p:sp>
        <p:grpSp>
          <p:nvGrpSpPr>
            <p:cNvPr id="48" name="Group 47"/>
            <p:cNvGrpSpPr/>
            <p:nvPr/>
          </p:nvGrpSpPr>
          <p:grpSpPr>
            <a:xfrm rot="18999749">
              <a:off x="2361220" y="3773282"/>
              <a:ext cx="608501" cy="683036"/>
              <a:chOff x="2857500" y="4036981"/>
              <a:chExt cx="1041113" cy="1639919"/>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Donut 52"/>
            <p:cNvSpPr/>
            <p:nvPr/>
          </p:nvSpPr>
          <p:spPr>
            <a:xfrm rot="16080227">
              <a:off x="5825545" y="4244848"/>
              <a:ext cx="326213" cy="226197"/>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a:extLst>
              <a:ext uri="{FF2B5EF4-FFF2-40B4-BE49-F238E27FC236}">
                <a16:creationId xmlns:a16="http://schemas.microsoft.com/office/drawing/2014/main" id="{8DCB8BE0-311C-4353-9273-9B7B31AC8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5491" y="4524894"/>
            <a:ext cx="2060627" cy="2054530"/>
          </a:xfrm>
          <a:prstGeom prst="rect">
            <a:avLst/>
          </a:prstGeom>
        </p:spPr>
      </p:pic>
      <p:pic>
        <p:nvPicPr>
          <p:cNvPr id="6" name="Picture 5">
            <a:extLst>
              <a:ext uri="{FF2B5EF4-FFF2-40B4-BE49-F238E27FC236}">
                <a16:creationId xmlns:a16="http://schemas.microsoft.com/office/drawing/2014/main" id="{30D6EE08-5928-4122-9838-D4CE56A899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889" y="4897430"/>
            <a:ext cx="1409309" cy="14093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434F814-EF32-4078-A0A8-88C4E4CDD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84499" y="6488668"/>
            <a:ext cx="1676400" cy="369332"/>
          </a:xfrm>
          <a:prstGeom prst="rect">
            <a:avLst/>
          </a:prstGeom>
          <a:noFill/>
        </p:spPr>
        <p:txBody>
          <a:bodyPr wrap="square" rtlCol="0">
            <a:spAutoFit/>
          </a:bodyPr>
          <a:lstStyle/>
          <a:p>
            <a:r>
              <a:rPr lang="en-US" dirty="0">
                <a:solidFill>
                  <a:schemeClr val="bg1"/>
                </a:solidFill>
              </a:rPr>
              <a:t>D&amp;C 46:7</a:t>
            </a:r>
          </a:p>
        </p:txBody>
      </p:sp>
      <p:grpSp>
        <p:nvGrpSpPr>
          <p:cNvPr id="2" name="Group 25"/>
          <p:cNvGrpSpPr/>
          <p:nvPr/>
        </p:nvGrpSpPr>
        <p:grpSpPr>
          <a:xfrm>
            <a:off x="2971800" y="228601"/>
            <a:ext cx="6400802" cy="838202"/>
            <a:chOff x="1295398" y="1295401"/>
            <a:chExt cx="5943601" cy="838202"/>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848098" y="-1257299"/>
              <a:ext cx="838202" cy="5943601"/>
            </a:xfrm>
            <a:prstGeom prst="rect">
              <a:avLst/>
            </a:prstGeom>
            <a:noFill/>
          </p:spPr>
        </p:pic>
        <p:sp>
          <p:nvSpPr>
            <p:cNvPr id="25" name="TextBox 24"/>
            <p:cNvSpPr txBox="1"/>
            <p:nvPr/>
          </p:nvSpPr>
          <p:spPr>
            <a:xfrm>
              <a:off x="1507671" y="1371600"/>
              <a:ext cx="5578928" cy="646331"/>
            </a:xfrm>
            <a:prstGeom prst="rect">
              <a:avLst/>
            </a:prstGeom>
            <a:noFill/>
          </p:spPr>
          <p:txBody>
            <a:bodyPr wrap="square" rtlCol="0">
              <a:spAutoFit/>
            </a:bodyPr>
            <a:lstStyle/>
            <a:p>
              <a:pPr algn="ctr"/>
              <a:r>
                <a:rPr lang="en-US" b="1" dirty="0"/>
                <a:t>The Lord has commanded us to welcome all people to our public meetings.</a:t>
              </a:r>
              <a:endParaRPr lang="en-US" dirty="0">
                <a:latin typeface="Gabriola" pitchFamily="82" charset="0"/>
              </a:endParaRPr>
            </a:p>
          </p:txBody>
        </p:sp>
      </p:grpSp>
      <p:grpSp>
        <p:nvGrpSpPr>
          <p:cNvPr id="9" name="Group 53"/>
          <p:cNvGrpSpPr/>
          <p:nvPr/>
        </p:nvGrpSpPr>
        <p:grpSpPr>
          <a:xfrm>
            <a:off x="2438400" y="1066800"/>
            <a:ext cx="3276600" cy="2899920"/>
            <a:chOff x="838200" y="2532603"/>
            <a:chExt cx="3276600" cy="2899920"/>
          </a:xfrm>
        </p:grpSpPr>
        <p:grpSp>
          <p:nvGrpSpPr>
            <p:cNvPr id="10" name="Group 29"/>
            <p:cNvGrpSpPr/>
            <p:nvPr/>
          </p:nvGrpSpPr>
          <p:grpSpPr>
            <a:xfrm>
              <a:off x="838200" y="3047999"/>
              <a:ext cx="3276600" cy="2384524"/>
              <a:chOff x="457200" y="3048000"/>
              <a:chExt cx="3276600" cy="2384524"/>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905398" y="2599802"/>
                <a:ext cx="2380203" cy="3276600"/>
              </a:xfrm>
              <a:prstGeom prst="rect">
                <a:avLst/>
              </a:prstGeom>
              <a:noFill/>
            </p:spPr>
          </p:pic>
          <p:sp>
            <p:nvSpPr>
              <p:cNvPr id="28" name="TextBox 27"/>
              <p:cNvSpPr txBox="1"/>
              <p:nvPr/>
            </p:nvSpPr>
            <p:spPr>
              <a:xfrm>
                <a:off x="609600" y="3124200"/>
                <a:ext cx="2971800" cy="2308324"/>
              </a:xfrm>
              <a:prstGeom prst="rect">
                <a:avLst/>
              </a:prstGeom>
              <a:noFill/>
            </p:spPr>
            <p:txBody>
              <a:bodyPr wrap="square" rtlCol="0">
                <a:spAutoFit/>
              </a:bodyPr>
              <a:lstStyle/>
              <a:p>
                <a:pPr fontAlgn="base"/>
                <a:r>
                  <a:rPr lang="en-US" b="1" dirty="0"/>
                  <a:t>And behold, ye shall meet together oft; and ye shall not forbid any man from coming unto you when ye shall meet together, but suffer them that they may come unto you and forbid them not;</a:t>
                </a:r>
              </a:p>
            </p:txBody>
          </p:sp>
        </p:grpSp>
        <p:grpSp>
          <p:nvGrpSpPr>
            <p:cNvPr id="11"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7" name="Group 54"/>
          <p:cNvGrpSpPr/>
          <p:nvPr/>
        </p:nvGrpSpPr>
        <p:grpSpPr>
          <a:xfrm>
            <a:off x="6324600" y="1066801"/>
            <a:ext cx="3276600" cy="2561405"/>
            <a:chOff x="4876800" y="2456403"/>
            <a:chExt cx="3276600" cy="1877533"/>
          </a:xfrm>
        </p:grpSpPr>
        <p:grpSp>
          <p:nvGrpSpPr>
            <p:cNvPr id="24" name="Group 30"/>
            <p:cNvGrpSpPr/>
            <p:nvPr/>
          </p:nvGrpSpPr>
          <p:grpSpPr>
            <a:xfrm>
              <a:off x="4876800" y="2971800"/>
              <a:ext cx="3276600" cy="1362136"/>
              <a:chOff x="457200" y="3048001"/>
              <a:chExt cx="3276600" cy="1362136"/>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447800" y="2057401"/>
                <a:ext cx="1295400" cy="3276600"/>
              </a:xfrm>
              <a:prstGeom prst="rect">
                <a:avLst/>
              </a:prstGeom>
              <a:noFill/>
            </p:spPr>
          </p:pic>
          <p:sp>
            <p:nvSpPr>
              <p:cNvPr id="33" name="TextBox 32"/>
              <p:cNvSpPr txBox="1"/>
              <p:nvPr/>
            </p:nvSpPr>
            <p:spPr>
              <a:xfrm>
                <a:off x="609600" y="3124200"/>
                <a:ext cx="2971800" cy="1285937"/>
              </a:xfrm>
              <a:prstGeom prst="rect">
                <a:avLst/>
              </a:prstGeom>
              <a:noFill/>
            </p:spPr>
            <p:txBody>
              <a:bodyPr wrap="square" rtlCol="0">
                <a:spAutoFit/>
              </a:bodyPr>
              <a:lstStyle/>
              <a:p>
                <a:pPr fontAlgn="base"/>
                <a:r>
                  <a:rPr lang="en-US" b="1" dirty="0"/>
                  <a:t>But ye shall pray for them, and shall not cast them out; and if it so be that they come unto you oft ye shall pray for them unto the Father, in my name.</a:t>
                </a:r>
              </a:p>
            </p:txBody>
          </p:sp>
        </p:grpSp>
        <p:grpSp>
          <p:nvGrpSpPr>
            <p:cNvPr id="26"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2" name="Group 51"/>
          <p:cNvGrpSpPr/>
          <p:nvPr/>
        </p:nvGrpSpPr>
        <p:grpSpPr>
          <a:xfrm>
            <a:off x="3810000" y="3509328"/>
            <a:ext cx="4800600" cy="2662874"/>
            <a:chOff x="2286000" y="3509328"/>
            <a:chExt cx="4800600" cy="2662874"/>
          </a:xfrm>
        </p:grpSpPr>
        <p:grpSp>
          <p:nvGrpSpPr>
            <p:cNvPr id="30" name="Group 55"/>
            <p:cNvGrpSpPr/>
            <p:nvPr/>
          </p:nvGrpSpPr>
          <p:grpSpPr>
            <a:xfrm>
              <a:off x="2286000" y="3805563"/>
              <a:ext cx="4800600" cy="2366639"/>
              <a:chOff x="1981200" y="3767916"/>
              <a:chExt cx="4800600" cy="2861484"/>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5"/>
                <a:ext cx="4572000" cy="2009502"/>
              </a:xfrm>
              <a:prstGeom prst="rect">
                <a:avLst/>
              </a:prstGeom>
            </p:spPr>
            <p:txBody>
              <a:bodyPr>
                <a:spAutoFit/>
              </a:bodyPr>
              <a:lstStyle/>
              <a:p>
                <a:r>
                  <a:rPr lang="en-US" b="1" i="1" dirty="0"/>
                  <a:t>Therefore, hold up your light that it may shine unto the world. Behold I am the light which ye shall hold up—that which ye have seen me do. Behold ye see that I have prayed unto the Father, and ye all have witnessed.</a:t>
                </a:r>
              </a:p>
              <a:p>
                <a:r>
                  <a:rPr lang="en-US" sz="1200" b="1" i="1" dirty="0"/>
                  <a:t>3 Nephi 18:22-24</a:t>
                </a:r>
              </a:p>
            </p:txBody>
          </p:sp>
          <p:grpSp>
            <p:nvGrpSpPr>
              <p:cNvPr id="31" name="Group 47"/>
              <p:cNvGrpSpPr/>
              <p:nvPr/>
            </p:nvGrpSpPr>
            <p:grpSpPr>
              <a:xfrm rot="18999749">
                <a:off x="2355048" y="3767916"/>
                <a:ext cx="454888" cy="698630"/>
                <a:chOff x="2882797" y="3885780"/>
                <a:chExt cx="778289" cy="1677360"/>
              </a:xfrm>
            </p:grpSpPr>
            <p:sp>
              <p:nvSpPr>
                <p:cNvPr id="49" name="Donut 48"/>
                <p:cNvSpPr/>
                <p:nvPr/>
              </p:nvSpPr>
              <p:spPr>
                <a:xfrm rot="18680478">
                  <a:off x="2461826" y="4723720"/>
                  <a:ext cx="1260391" cy="41845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821666" y="4306751"/>
                  <a:ext cx="1260392" cy="41844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Donut 52"/>
              <p:cNvSpPr/>
              <p:nvPr/>
            </p:nvSpPr>
            <p:spPr>
              <a:xfrm rot="16080227">
                <a:off x="5797360" y="4217465"/>
                <a:ext cx="381005" cy="226197"/>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8" name="Donut 47"/>
            <p:cNvSpPr/>
            <p:nvPr/>
          </p:nvSpPr>
          <p:spPr>
            <a:xfrm rot="16080227">
              <a:off x="6033306" y="3852064"/>
              <a:ext cx="434177" cy="244572"/>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rot="16080227">
              <a:off x="6084886" y="3604131"/>
              <a:ext cx="434177" cy="244572"/>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4">
            <a:extLst>
              <a:ext uri="{FF2B5EF4-FFF2-40B4-BE49-F238E27FC236}">
                <a16:creationId xmlns:a16="http://schemas.microsoft.com/office/drawing/2014/main" id="{90CE2867-F609-46D0-B3C3-84D521949442}"/>
              </a:ext>
            </a:extLst>
          </p:cNvPr>
          <p:cNvPicPr>
            <a:picLocks noChangeAspect="1"/>
          </p:cNvPicPr>
          <p:nvPr/>
        </p:nvPicPr>
        <p:blipFill rotWithShape="1">
          <a:blip r:embed="rId4">
            <a:extLst>
              <a:ext uri="{28A0092B-C50C-407E-A947-70E740481C1C}">
                <a14:useLocalDpi xmlns:a14="http://schemas.microsoft.com/office/drawing/2010/main" val="0"/>
              </a:ext>
            </a:extLst>
          </a:blip>
          <a:srcRect l="8185" t="6188" r="7199" b="7709"/>
          <a:stretch/>
        </p:blipFill>
        <p:spPr>
          <a:xfrm>
            <a:off x="1476224" y="4608214"/>
            <a:ext cx="1676400" cy="1541856"/>
          </a:xfrm>
          <a:prstGeom prst="rect">
            <a:avLst/>
          </a:prstGeom>
        </p:spPr>
      </p:pic>
      <p:pic>
        <p:nvPicPr>
          <p:cNvPr id="7" name="Picture 6">
            <a:extLst>
              <a:ext uri="{FF2B5EF4-FFF2-40B4-BE49-F238E27FC236}">
                <a16:creationId xmlns:a16="http://schemas.microsoft.com/office/drawing/2014/main" id="{CE0D9784-6F20-4504-B6D3-3FB8CCF60D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6843" y="4745641"/>
            <a:ext cx="2095792" cy="12670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325713-F4EA-4C68-90C8-5FA76D0D6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84499" y="6488668"/>
            <a:ext cx="1676400" cy="369332"/>
          </a:xfrm>
          <a:prstGeom prst="rect">
            <a:avLst/>
          </a:prstGeom>
          <a:noFill/>
        </p:spPr>
        <p:txBody>
          <a:bodyPr wrap="square" rtlCol="0">
            <a:spAutoFit/>
          </a:bodyPr>
          <a:lstStyle/>
          <a:p>
            <a:r>
              <a:rPr lang="en-US" dirty="0">
                <a:solidFill>
                  <a:schemeClr val="bg1"/>
                </a:solidFill>
              </a:rPr>
              <a:t>D&amp;C 46:7</a:t>
            </a: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Ask of God</a:t>
              </a:r>
            </a:p>
          </p:txBody>
        </p:sp>
      </p:grpSp>
      <p:grpSp>
        <p:nvGrpSpPr>
          <p:cNvPr id="3" name="Group 53"/>
          <p:cNvGrpSpPr/>
          <p:nvPr/>
        </p:nvGrpSpPr>
        <p:grpSpPr>
          <a:xfrm>
            <a:off x="2362200" y="1524001"/>
            <a:ext cx="3276600" cy="1277397"/>
            <a:chOff x="838200" y="2532603"/>
            <a:chExt cx="3276600" cy="1277397"/>
          </a:xfrm>
        </p:grpSpPr>
        <p:grpSp>
          <p:nvGrpSpPr>
            <p:cNvPr id="5"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85800" y="3066004"/>
                <a:ext cx="2971800" cy="646331"/>
              </a:xfrm>
              <a:prstGeom prst="rect">
                <a:avLst/>
              </a:prstGeom>
              <a:noFill/>
            </p:spPr>
            <p:txBody>
              <a:bodyPr wrap="square" rtlCol="0">
                <a:spAutoFit/>
              </a:bodyPr>
              <a:lstStyle/>
              <a:p>
                <a:r>
                  <a:rPr lang="en-US" b="1" dirty="0"/>
                  <a:t>Pray always and walk uprightly before God</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295400"/>
            <a:chOff x="4876800" y="2456403"/>
            <a:chExt cx="3276600" cy="1295400"/>
          </a:xfrm>
        </p:grpSpPr>
        <p:grpSp>
          <p:nvGrpSpPr>
            <p:cNvPr id="10" name="Group 30"/>
            <p:cNvGrpSpPr/>
            <p:nvPr/>
          </p:nvGrpSpPr>
          <p:grpSpPr>
            <a:xfrm>
              <a:off x="4876800" y="2971800"/>
              <a:ext cx="3276600" cy="780003"/>
              <a:chOff x="457200" y="3048001"/>
              <a:chExt cx="3276600" cy="780003"/>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705498" y="1799703"/>
                <a:ext cx="780003" cy="3276600"/>
              </a:xfrm>
              <a:prstGeom prst="rect">
                <a:avLst/>
              </a:prstGeom>
              <a:noFill/>
            </p:spPr>
          </p:pic>
          <p:sp>
            <p:nvSpPr>
              <p:cNvPr id="33" name="TextBox 32"/>
              <p:cNvSpPr txBox="1"/>
              <p:nvPr/>
            </p:nvSpPr>
            <p:spPr>
              <a:xfrm>
                <a:off x="609600" y="3218404"/>
                <a:ext cx="2971800" cy="369332"/>
              </a:xfrm>
              <a:prstGeom prst="rect">
                <a:avLst/>
              </a:prstGeom>
              <a:noFill/>
            </p:spPr>
            <p:txBody>
              <a:bodyPr wrap="square" rtlCol="0">
                <a:spAutoFit/>
              </a:bodyPr>
              <a:lstStyle/>
              <a:p>
                <a:r>
                  <a:rPr lang="en-US" b="1" dirty="0"/>
                  <a:t>To escape being deceived</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6" name="Picture 15">
            <a:extLst>
              <a:ext uri="{FF2B5EF4-FFF2-40B4-BE49-F238E27FC236}">
                <a16:creationId xmlns:a16="http://schemas.microsoft.com/office/drawing/2014/main" id="{B52AFD6F-E559-419E-8419-E27EE9C39B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368" y="2673335"/>
            <a:ext cx="4804064" cy="36640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FE095F2F-66B6-43B3-9153-53FC0FDDA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6512138"/>
            <a:ext cx="1676400" cy="369332"/>
          </a:xfrm>
          <a:prstGeom prst="rect">
            <a:avLst/>
          </a:prstGeom>
          <a:noFill/>
        </p:spPr>
        <p:txBody>
          <a:bodyPr wrap="square" rtlCol="0">
            <a:spAutoFit/>
          </a:bodyPr>
          <a:lstStyle/>
          <a:p>
            <a:r>
              <a:rPr lang="en-US" dirty="0">
                <a:solidFill>
                  <a:schemeClr val="bg1"/>
                </a:solidFill>
              </a:rPr>
              <a:t>D&amp;C 46:7</a:t>
            </a: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69" y="1295400"/>
              <a:ext cx="5578928" cy="1107996"/>
            </a:xfrm>
            <a:prstGeom prst="rect">
              <a:avLst/>
            </a:prstGeom>
            <a:noFill/>
          </p:spPr>
          <p:txBody>
            <a:bodyPr wrap="square" rtlCol="0">
              <a:spAutoFit/>
            </a:bodyPr>
            <a:lstStyle/>
            <a:p>
              <a:pPr algn="ctr"/>
              <a:r>
                <a:rPr lang="en-US" sz="6600" dirty="0">
                  <a:latin typeface="Gabriola" pitchFamily="82" charset="0"/>
                </a:rPr>
                <a:t>Gifts of the Spirit</a:t>
              </a:r>
            </a:p>
          </p:txBody>
        </p:sp>
      </p:grpSp>
      <p:grpSp>
        <p:nvGrpSpPr>
          <p:cNvPr id="100" name="Group 99"/>
          <p:cNvGrpSpPr/>
          <p:nvPr/>
        </p:nvGrpSpPr>
        <p:grpSpPr>
          <a:xfrm>
            <a:off x="2590800" y="1453867"/>
            <a:ext cx="1459552" cy="1078737"/>
            <a:chOff x="1066800" y="1453866"/>
            <a:chExt cx="1459552" cy="1078737"/>
          </a:xfrm>
        </p:grpSpPr>
        <p:grpSp>
          <p:nvGrpSpPr>
            <p:cNvPr id="5" name="Group 29"/>
            <p:cNvGrpSpPr/>
            <p:nvPr/>
          </p:nvGrpSpPr>
          <p:grpSpPr>
            <a:xfrm>
              <a:off x="1066800" y="2057400"/>
              <a:ext cx="1459552" cy="475203"/>
              <a:chOff x="457200" y="3048001"/>
              <a:chExt cx="2043373" cy="475203"/>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241285" y="2263916"/>
                <a:ext cx="475203" cy="2043373"/>
              </a:xfrm>
              <a:prstGeom prst="rect">
                <a:avLst/>
              </a:prstGeom>
              <a:noFill/>
            </p:spPr>
          </p:pic>
          <p:sp>
            <p:nvSpPr>
              <p:cNvPr id="28" name="TextBox 27"/>
              <p:cNvSpPr txBox="1"/>
              <p:nvPr/>
            </p:nvSpPr>
            <p:spPr>
              <a:xfrm>
                <a:off x="563880" y="3066004"/>
                <a:ext cx="1813560" cy="369332"/>
              </a:xfrm>
              <a:prstGeom prst="rect">
                <a:avLst/>
              </a:prstGeom>
              <a:noFill/>
            </p:spPr>
            <p:txBody>
              <a:bodyPr wrap="square" rtlCol="0">
                <a:spAutoFit/>
              </a:bodyPr>
              <a:lstStyle/>
              <a:p>
                <a:r>
                  <a:rPr lang="en-US" b="1" dirty="0"/>
                  <a:t>knowledge</a:t>
                </a:r>
              </a:p>
            </p:txBody>
          </p:sp>
        </p:grpSp>
        <p:sp>
          <p:nvSpPr>
            <p:cNvPr id="40" name="Donut 39"/>
            <p:cNvSpPr/>
            <p:nvPr/>
          </p:nvSpPr>
          <p:spPr>
            <a:xfrm rot="16080227">
              <a:off x="1448270" y="1616310"/>
              <a:ext cx="608660" cy="28377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4" name="Group 103"/>
          <p:cNvGrpSpPr/>
          <p:nvPr/>
        </p:nvGrpSpPr>
        <p:grpSpPr>
          <a:xfrm>
            <a:off x="5181600" y="1435783"/>
            <a:ext cx="1459552" cy="1173021"/>
            <a:chOff x="3657600" y="1435782"/>
            <a:chExt cx="1459552" cy="1173021"/>
          </a:xfrm>
        </p:grpSpPr>
        <p:grpSp>
          <p:nvGrpSpPr>
            <p:cNvPr id="6" name="Group 35"/>
            <p:cNvGrpSpPr/>
            <p:nvPr/>
          </p:nvGrpSpPr>
          <p:grpSpPr>
            <a:xfrm rot="18999749">
              <a:off x="4140587" y="1435782"/>
              <a:ext cx="467092" cy="704855"/>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29"/>
            <p:cNvGrpSpPr/>
            <p:nvPr/>
          </p:nvGrpSpPr>
          <p:grpSpPr>
            <a:xfrm>
              <a:off x="3657600" y="2133600"/>
              <a:ext cx="1459552" cy="475203"/>
              <a:chOff x="457200" y="3048001"/>
              <a:chExt cx="2043373" cy="475203"/>
            </a:xfrm>
          </p:grpSpPr>
          <p:pic>
            <p:nvPicPr>
              <p:cNvPr id="57" name="Picture 4" descr="http://www.hhweb.com/images/Oak_plaque_LASER_LIGHT2.jpg"/>
              <p:cNvPicPr>
                <a:picLocks noChangeAspect="1" noChangeArrowheads="1"/>
              </p:cNvPicPr>
              <p:nvPr/>
            </p:nvPicPr>
            <p:blipFill>
              <a:blip r:embed="rId3" cstate="print"/>
              <a:srcRect/>
              <a:stretch>
                <a:fillRect/>
              </a:stretch>
            </p:blipFill>
            <p:spPr bwMode="auto">
              <a:xfrm rot="5400000">
                <a:off x="1241285" y="2263916"/>
                <a:ext cx="475203" cy="2043373"/>
              </a:xfrm>
              <a:prstGeom prst="rect">
                <a:avLst/>
              </a:prstGeom>
              <a:noFill/>
            </p:spPr>
          </p:pic>
          <p:sp>
            <p:nvSpPr>
              <p:cNvPr id="58" name="TextBox 57"/>
              <p:cNvSpPr txBox="1"/>
              <p:nvPr/>
            </p:nvSpPr>
            <p:spPr>
              <a:xfrm>
                <a:off x="563880" y="3066004"/>
                <a:ext cx="1813560" cy="369332"/>
              </a:xfrm>
              <a:prstGeom prst="rect">
                <a:avLst/>
              </a:prstGeom>
              <a:noFill/>
            </p:spPr>
            <p:txBody>
              <a:bodyPr wrap="square" rtlCol="0">
                <a:spAutoFit/>
              </a:bodyPr>
              <a:lstStyle/>
              <a:p>
                <a:pPr algn="ctr"/>
                <a:r>
                  <a:rPr lang="en-US" b="1" dirty="0"/>
                  <a:t>Wisdom</a:t>
                </a:r>
              </a:p>
            </p:txBody>
          </p:sp>
        </p:grpSp>
      </p:grpSp>
      <p:grpSp>
        <p:nvGrpSpPr>
          <p:cNvPr id="109" name="Group 108"/>
          <p:cNvGrpSpPr/>
          <p:nvPr/>
        </p:nvGrpSpPr>
        <p:grpSpPr>
          <a:xfrm>
            <a:off x="7772401" y="1300601"/>
            <a:ext cx="1459552" cy="1137803"/>
            <a:chOff x="6248401" y="1300600"/>
            <a:chExt cx="1459552" cy="1137803"/>
          </a:xfrm>
        </p:grpSpPr>
        <p:grpSp>
          <p:nvGrpSpPr>
            <p:cNvPr id="65" name="Group 29"/>
            <p:cNvGrpSpPr/>
            <p:nvPr/>
          </p:nvGrpSpPr>
          <p:grpSpPr>
            <a:xfrm>
              <a:off x="6248401" y="1752602"/>
              <a:ext cx="1459552" cy="685801"/>
              <a:chOff x="457201" y="3048003"/>
              <a:chExt cx="2043373" cy="685801"/>
            </a:xfrm>
          </p:grpSpPr>
          <p:pic>
            <p:nvPicPr>
              <p:cNvPr id="66" name="Picture 4" descr="http://www.hhweb.com/images/Oak_plaque_LASER_LIGHT2.jpg"/>
              <p:cNvPicPr>
                <a:picLocks noChangeAspect="1" noChangeArrowheads="1"/>
              </p:cNvPicPr>
              <p:nvPr/>
            </p:nvPicPr>
            <p:blipFill>
              <a:blip r:embed="rId3" cstate="print"/>
              <a:srcRect/>
              <a:stretch>
                <a:fillRect/>
              </a:stretch>
            </p:blipFill>
            <p:spPr bwMode="auto">
              <a:xfrm rot="5400000">
                <a:off x="1135987" y="2369217"/>
                <a:ext cx="685801" cy="2043373"/>
              </a:xfrm>
              <a:prstGeom prst="rect">
                <a:avLst/>
              </a:prstGeom>
              <a:noFill/>
            </p:spPr>
          </p:pic>
          <p:sp>
            <p:nvSpPr>
              <p:cNvPr id="67" name="TextBox 66"/>
              <p:cNvSpPr txBox="1"/>
              <p:nvPr/>
            </p:nvSpPr>
            <p:spPr>
              <a:xfrm>
                <a:off x="563880" y="3066004"/>
                <a:ext cx="1813560" cy="646331"/>
              </a:xfrm>
              <a:prstGeom prst="rect">
                <a:avLst/>
              </a:prstGeom>
              <a:noFill/>
            </p:spPr>
            <p:txBody>
              <a:bodyPr wrap="square" rtlCol="0">
                <a:spAutoFit/>
              </a:bodyPr>
              <a:lstStyle/>
              <a:p>
                <a:pPr algn="ctr"/>
                <a:r>
                  <a:rPr lang="en-US" b="1" dirty="0"/>
                  <a:t>Gift of prophecy</a:t>
                </a:r>
              </a:p>
            </p:txBody>
          </p:sp>
        </p:grpSp>
        <p:sp>
          <p:nvSpPr>
            <p:cNvPr id="88" name="Donut 87"/>
            <p:cNvSpPr/>
            <p:nvPr/>
          </p:nvSpPr>
          <p:spPr>
            <a:xfrm rot="16080227">
              <a:off x="6758862" y="1408772"/>
              <a:ext cx="524025" cy="307682"/>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1" name="Group 100"/>
          <p:cNvGrpSpPr/>
          <p:nvPr/>
        </p:nvGrpSpPr>
        <p:grpSpPr>
          <a:xfrm>
            <a:off x="2590800" y="2442515"/>
            <a:ext cx="1459552" cy="852088"/>
            <a:chOff x="1066800" y="2442515"/>
            <a:chExt cx="1459552" cy="852088"/>
          </a:xfrm>
        </p:grpSpPr>
        <p:grpSp>
          <p:nvGrpSpPr>
            <p:cNvPr id="39" name="Group 29"/>
            <p:cNvGrpSpPr/>
            <p:nvPr/>
          </p:nvGrpSpPr>
          <p:grpSpPr>
            <a:xfrm>
              <a:off x="1066800" y="2819400"/>
              <a:ext cx="1459552" cy="475203"/>
              <a:chOff x="457200" y="3048001"/>
              <a:chExt cx="2043373" cy="475203"/>
            </a:xfrm>
          </p:grpSpPr>
          <p:pic>
            <p:nvPicPr>
              <p:cNvPr id="42" name="Picture 4" descr="http://www.hhweb.com/images/Oak_plaque_LASER_LIGHT2.jpg"/>
              <p:cNvPicPr>
                <a:picLocks noChangeAspect="1" noChangeArrowheads="1"/>
              </p:cNvPicPr>
              <p:nvPr/>
            </p:nvPicPr>
            <p:blipFill>
              <a:blip r:embed="rId3" cstate="print"/>
              <a:srcRect/>
              <a:stretch>
                <a:fillRect/>
              </a:stretch>
            </p:blipFill>
            <p:spPr bwMode="auto">
              <a:xfrm rot="5400000">
                <a:off x="1241285" y="2263916"/>
                <a:ext cx="475203" cy="2043373"/>
              </a:xfrm>
              <a:prstGeom prst="rect">
                <a:avLst/>
              </a:prstGeom>
              <a:noFill/>
            </p:spPr>
          </p:pic>
          <p:sp>
            <p:nvSpPr>
              <p:cNvPr id="45" name="TextBox 44"/>
              <p:cNvSpPr txBox="1"/>
              <p:nvPr/>
            </p:nvSpPr>
            <p:spPr>
              <a:xfrm>
                <a:off x="563880" y="3066004"/>
                <a:ext cx="1813560" cy="369332"/>
              </a:xfrm>
              <a:prstGeom prst="rect">
                <a:avLst/>
              </a:prstGeom>
              <a:noFill/>
            </p:spPr>
            <p:txBody>
              <a:bodyPr wrap="square" rtlCol="0">
                <a:spAutoFit/>
              </a:bodyPr>
              <a:lstStyle/>
              <a:p>
                <a:pPr algn="ctr"/>
                <a:r>
                  <a:rPr lang="en-US" b="1" dirty="0"/>
                  <a:t>faith</a:t>
                </a:r>
              </a:p>
            </p:txBody>
          </p:sp>
        </p:grpSp>
        <p:sp>
          <p:nvSpPr>
            <p:cNvPr id="89" name="Donut 88"/>
            <p:cNvSpPr/>
            <p:nvPr/>
          </p:nvSpPr>
          <p:spPr>
            <a:xfrm rot="16080227">
              <a:off x="1529113" y="2520479"/>
              <a:ext cx="399142" cy="243213"/>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101"/>
          <p:cNvGrpSpPr/>
          <p:nvPr/>
        </p:nvGrpSpPr>
        <p:grpSpPr>
          <a:xfrm>
            <a:off x="2362201" y="3207627"/>
            <a:ext cx="1764353" cy="848977"/>
            <a:chOff x="838200" y="3207626"/>
            <a:chExt cx="1764353" cy="848977"/>
          </a:xfrm>
        </p:grpSpPr>
        <p:grpSp>
          <p:nvGrpSpPr>
            <p:cNvPr id="48" name="Group 29"/>
            <p:cNvGrpSpPr/>
            <p:nvPr/>
          </p:nvGrpSpPr>
          <p:grpSpPr>
            <a:xfrm>
              <a:off x="838200" y="3581400"/>
              <a:ext cx="1764353" cy="475203"/>
              <a:chOff x="243840" y="3048001"/>
              <a:chExt cx="2470094" cy="475203"/>
            </a:xfrm>
          </p:grpSpPr>
          <p:pic>
            <p:nvPicPr>
              <p:cNvPr id="51" name="Picture 4" descr="http://www.hhweb.com/images/Oak_plaque_LASER_LIGHT2.jpg"/>
              <p:cNvPicPr>
                <a:picLocks noChangeAspect="1" noChangeArrowheads="1"/>
              </p:cNvPicPr>
              <p:nvPr/>
            </p:nvPicPr>
            <p:blipFill>
              <a:blip r:embed="rId3" cstate="print"/>
              <a:srcRect/>
              <a:stretch>
                <a:fillRect/>
              </a:stretch>
            </p:blipFill>
            <p:spPr bwMode="auto">
              <a:xfrm rot="5400000">
                <a:off x="1241285" y="2050556"/>
                <a:ext cx="475203" cy="2470094"/>
              </a:xfrm>
              <a:prstGeom prst="rect">
                <a:avLst/>
              </a:prstGeom>
              <a:noFill/>
            </p:spPr>
          </p:pic>
          <p:sp>
            <p:nvSpPr>
              <p:cNvPr id="52" name="TextBox 51"/>
              <p:cNvSpPr txBox="1"/>
              <p:nvPr/>
            </p:nvSpPr>
            <p:spPr>
              <a:xfrm>
                <a:off x="350520" y="3124201"/>
                <a:ext cx="2240280" cy="369332"/>
              </a:xfrm>
              <a:prstGeom prst="rect">
                <a:avLst/>
              </a:prstGeom>
              <a:noFill/>
            </p:spPr>
            <p:txBody>
              <a:bodyPr wrap="square" rtlCol="0">
                <a:spAutoFit/>
              </a:bodyPr>
              <a:lstStyle/>
              <a:p>
                <a:pPr algn="ctr"/>
                <a:r>
                  <a:rPr lang="en-US" b="1" dirty="0"/>
                  <a:t>Administration</a:t>
                </a:r>
              </a:p>
            </p:txBody>
          </p:sp>
        </p:grpSp>
        <p:sp>
          <p:nvSpPr>
            <p:cNvPr id="90" name="Donut 89"/>
            <p:cNvSpPr/>
            <p:nvPr/>
          </p:nvSpPr>
          <p:spPr>
            <a:xfrm rot="16080227">
              <a:off x="1517958" y="3296752"/>
              <a:ext cx="399142" cy="22088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3" name="Group 102"/>
          <p:cNvGrpSpPr/>
          <p:nvPr/>
        </p:nvGrpSpPr>
        <p:grpSpPr>
          <a:xfrm>
            <a:off x="2514600" y="3966125"/>
            <a:ext cx="1524000" cy="1672678"/>
            <a:chOff x="990600" y="3966125"/>
            <a:chExt cx="1524000" cy="1672678"/>
          </a:xfrm>
        </p:grpSpPr>
        <p:grpSp>
          <p:nvGrpSpPr>
            <p:cNvPr id="53" name="Group 29"/>
            <p:cNvGrpSpPr/>
            <p:nvPr/>
          </p:nvGrpSpPr>
          <p:grpSpPr>
            <a:xfrm>
              <a:off x="990600" y="4343400"/>
              <a:ext cx="1524000" cy="1295403"/>
              <a:chOff x="457200" y="3048001"/>
              <a:chExt cx="2133600" cy="1295403"/>
            </a:xfrm>
          </p:grpSpPr>
          <p:pic>
            <p:nvPicPr>
              <p:cNvPr id="54" name="Picture 4" descr="http://www.hhweb.com/images/Oak_plaque_LASER_LIGHT2.jpg"/>
              <p:cNvPicPr>
                <a:picLocks noChangeAspect="1" noChangeArrowheads="1"/>
              </p:cNvPicPr>
              <p:nvPr/>
            </p:nvPicPr>
            <p:blipFill>
              <a:blip r:embed="rId3" cstate="print"/>
              <a:srcRect/>
              <a:stretch>
                <a:fillRect/>
              </a:stretch>
            </p:blipFill>
            <p:spPr bwMode="auto">
              <a:xfrm rot="5400000">
                <a:off x="831187" y="2674017"/>
                <a:ext cx="1295401" cy="2043373"/>
              </a:xfrm>
              <a:prstGeom prst="rect">
                <a:avLst/>
              </a:prstGeom>
              <a:noFill/>
            </p:spPr>
          </p:pic>
          <p:sp>
            <p:nvSpPr>
              <p:cNvPr id="55" name="TextBox 54"/>
              <p:cNvSpPr txBox="1"/>
              <p:nvPr/>
            </p:nvSpPr>
            <p:spPr>
              <a:xfrm>
                <a:off x="457200" y="3048001"/>
                <a:ext cx="2133600" cy="1200329"/>
              </a:xfrm>
              <a:prstGeom prst="rect">
                <a:avLst/>
              </a:prstGeom>
              <a:noFill/>
            </p:spPr>
            <p:txBody>
              <a:bodyPr wrap="square" rtlCol="0">
                <a:spAutoFit/>
              </a:bodyPr>
              <a:lstStyle/>
              <a:p>
                <a:pPr algn="ctr"/>
                <a:r>
                  <a:rPr lang="en-US" b="1" dirty="0"/>
                  <a:t>Recognition of the operation of the Spirit</a:t>
                </a:r>
              </a:p>
            </p:txBody>
          </p:sp>
        </p:grpSp>
        <p:sp>
          <p:nvSpPr>
            <p:cNvPr id="91" name="Donut 90"/>
            <p:cNvSpPr/>
            <p:nvPr/>
          </p:nvSpPr>
          <p:spPr>
            <a:xfrm rot="16080227">
              <a:off x="1517958" y="4055251"/>
              <a:ext cx="399142" cy="22088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a:off x="5181600" y="2594649"/>
            <a:ext cx="1459552" cy="1139152"/>
            <a:chOff x="3657600" y="2594649"/>
            <a:chExt cx="1459552" cy="1139152"/>
          </a:xfrm>
        </p:grpSpPr>
        <p:grpSp>
          <p:nvGrpSpPr>
            <p:cNvPr id="59" name="Group 29"/>
            <p:cNvGrpSpPr/>
            <p:nvPr/>
          </p:nvGrpSpPr>
          <p:grpSpPr>
            <a:xfrm>
              <a:off x="3657600" y="3048000"/>
              <a:ext cx="1459552" cy="685801"/>
              <a:chOff x="457201" y="3048003"/>
              <a:chExt cx="2043373" cy="685801"/>
            </a:xfrm>
          </p:grpSpPr>
          <p:pic>
            <p:nvPicPr>
              <p:cNvPr id="60" name="Picture 4" descr="http://www.hhweb.com/images/Oak_plaque_LASER_LIGHT2.jpg"/>
              <p:cNvPicPr>
                <a:picLocks noChangeAspect="1" noChangeArrowheads="1"/>
              </p:cNvPicPr>
              <p:nvPr/>
            </p:nvPicPr>
            <p:blipFill>
              <a:blip r:embed="rId3" cstate="print"/>
              <a:srcRect/>
              <a:stretch>
                <a:fillRect/>
              </a:stretch>
            </p:blipFill>
            <p:spPr bwMode="auto">
              <a:xfrm rot="5400000">
                <a:off x="1135987" y="2369217"/>
                <a:ext cx="685801" cy="2043373"/>
              </a:xfrm>
              <a:prstGeom prst="rect">
                <a:avLst/>
              </a:prstGeom>
              <a:noFill/>
            </p:spPr>
          </p:pic>
          <p:sp>
            <p:nvSpPr>
              <p:cNvPr id="61" name="TextBox 60"/>
              <p:cNvSpPr txBox="1"/>
              <p:nvPr/>
            </p:nvSpPr>
            <p:spPr>
              <a:xfrm>
                <a:off x="563880" y="3066004"/>
                <a:ext cx="1813560" cy="646331"/>
              </a:xfrm>
              <a:prstGeom prst="rect">
                <a:avLst/>
              </a:prstGeom>
              <a:noFill/>
            </p:spPr>
            <p:txBody>
              <a:bodyPr wrap="square" rtlCol="0">
                <a:spAutoFit/>
              </a:bodyPr>
              <a:lstStyle/>
              <a:p>
                <a:pPr algn="ctr"/>
                <a:r>
                  <a:rPr lang="en-US" b="1" dirty="0"/>
                  <a:t>Gift to Instruct</a:t>
                </a:r>
              </a:p>
            </p:txBody>
          </p:sp>
        </p:grpSp>
        <p:sp>
          <p:nvSpPr>
            <p:cNvPr id="92" name="Donut 91"/>
            <p:cNvSpPr/>
            <p:nvPr/>
          </p:nvSpPr>
          <p:spPr>
            <a:xfrm rot="16080227">
              <a:off x="4152902" y="2716845"/>
              <a:ext cx="457195" cy="212804"/>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0" name="Group 109"/>
          <p:cNvGrpSpPr/>
          <p:nvPr/>
        </p:nvGrpSpPr>
        <p:grpSpPr>
          <a:xfrm>
            <a:off x="7665613" y="2365589"/>
            <a:ext cx="1828799" cy="1041608"/>
            <a:chOff x="6248399" y="2365926"/>
            <a:chExt cx="1828799" cy="1041608"/>
          </a:xfrm>
        </p:grpSpPr>
        <p:grpSp>
          <p:nvGrpSpPr>
            <p:cNvPr id="68" name="Group 29"/>
            <p:cNvGrpSpPr/>
            <p:nvPr/>
          </p:nvGrpSpPr>
          <p:grpSpPr>
            <a:xfrm>
              <a:off x="6248399" y="2743201"/>
              <a:ext cx="1828799" cy="664333"/>
              <a:chOff x="457199" y="3048002"/>
              <a:chExt cx="2560319" cy="664333"/>
            </a:xfrm>
          </p:grpSpPr>
          <p:pic>
            <p:nvPicPr>
              <p:cNvPr id="69" name="Picture 4" descr="http://www.hhweb.com/images/Oak_plaque_LASER_LIGHT2.jpg"/>
              <p:cNvPicPr>
                <a:picLocks noChangeAspect="1" noChangeArrowheads="1"/>
              </p:cNvPicPr>
              <p:nvPr/>
            </p:nvPicPr>
            <p:blipFill>
              <a:blip r:embed="rId3" cstate="print"/>
              <a:srcRect/>
              <a:stretch>
                <a:fillRect/>
              </a:stretch>
            </p:blipFill>
            <p:spPr bwMode="auto">
              <a:xfrm rot="5400000">
                <a:off x="1432559" y="2072642"/>
                <a:ext cx="609599" cy="2560319"/>
              </a:xfrm>
              <a:prstGeom prst="rect">
                <a:avLst/>
              </a:prstGeom>
              <a:noFill/>
            </p:spPr>
          </p:pic>
          <p:sp>
            <p:nvSpPr>
              <p:cNvPr id="70" name="TextBox 69"/>
              <p:cNvSpPr txBox="1"/>
              <p:nvPr/>
            </p:nvSpPr>
            <p:spPr>
              <a:xfrm>
                <a:off x="563880" y="3066004"/>
                <a:ext cx="2346960" cy="646331"/>
              </a:xfrm>
              <a:prstGeom prst="rect">
                <a:avLst/>
              </a:prstGeom>
              <a:noFill/>
            </p:spPr>
            <p:txBody>
              <a:bodyPr wrap="square" rtlCol="0">
                <a:spAutoFit/>
              </a:bodyPr>
              <a:lstStyle/>
              <a:p>
                <a:pPr algn="ctr"/>
                <a:r>
                  <a:rPr lang="en-US" b="1" dirty="0"/>
                  <a:t>Gift to discern spirits</a:t>
                </a:r>
              </a:p>
            </p:txBody>
          </p:sp>
        </p:grpSp>
        <p:sp>
          <p:nvSpPr>
            <p:cNvPr id="93" name="Donut 92"/>
            <p:cNvSpPr/>
            <p:nvPr/>
          </p:nvSpPr>
          <p:spPr>
            <a:xfrm rot="16080227">
              <a:off x="6851958" y="2455052"/>
              <a:ext cx="399142" cy="22088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105"/>
          <p:cNvGrpSpPr/>
          <p:nvPr/>
        </p:nvGrpSpPr>
        <p:grpSpPr>
          <a:xfrm>
            <a:off x="5181600" y="3661327"/>
            <a:ext cx="1459552" cy="1023603"/>
            <a:chOff x="3657600" y="3661326"/>
            <a:chExt cx="1459552" cy="1023603"/>
          </a:xfrm>
        </p:grpSpPr>
        <p:grpSp>
          <p:nvGrpSpPr>
            <p:cNvPr id="62" name="Group 29"/>
            <p:cNvGrpSpPr/>
            <p:nvPr/>
          </p:nvGrpSpPr>
          <p:grpSpPr>
            <a:xfrm>
              <a:off x="3657600" y="3962400"/>
              <a:ext cx="1459552" cy="722529"/>
              <a:chOff x="3977640" y="4894806"/>
              <a:chExt cx="2043373" cy="722529"/>
            </a:xfrm>
          </p:grpSpPr>
          <p:pic>
            <p:nvPicPr>
              <p:cNvPr id="63" name="Picture 4" descr="http://www.hhweb.com/images/Oak_plaque_LASER_LIGHT2.jpg"/>
              <p:cNvPicPr>
                <a:picLocks noChangeAspect="1" noChangeArrowheads="1"/>
              </p:cNvPicPr>
              <p:nvPr/>
            </p:nvPicPr>
            <p:blipFill>
              <a:blip r:embed="rId3" cstate="print"/>
              <a:srcRect/>
              <a:stretch>
                <a:fillRect/>
              </a:stretch>
            </p:blipFill>
            <p:spPr bwMode="auto">
              <a:xfrm rot="5400000">
                <a:off x="4656426" y="4216020"/>
                <a:ext cx="685801" cy="2043373"/>
              </a:xfrm>
              <a:prstGeom prst="rect">
                <a:avLst/>
              </a:prstGeom>
              <a:noFill/>
            </p:spPr>
          </p:pic>
          <p:sp>
            <p:nvSpPr>
              <p:cNvPr id="64" name="TextBox 63"/>
              <p:cNvSpPr txBox="1"/>
              <p:nvPr/>
            </p:nvSpPr>
            <p:spPr>
              <a:xfrm>
                <a:off x="4084320" y="4971004"/>
                <a:ext cx="1813560" cy="646331"/>
              </a:xfrm>
              <a:prstGeom prst="rect">
                <a:avLst/>
              </a:prstGeom>
              <a:noFill/>
            </p:spPr>
            <p:txBody>
              <a:bodyPr wrap="square" rtlCol="0">
                <a:spAutoFit/>
              </a:bodyPr>
              <a:lstStyle/>
              <a:p>
                <a:pPr algn="ctr"/>
                <a:r>
                  <a:rPr lang="en-US" b="1" dirty="0"/>
                  <a:t>Faith to be healed</a:t>
                </a:r>
              </a:p>
            </p:txBody>
          </p:sp>
        </p:grpSp>
        <p:sp>
          <p:nvSpPr>
            <p:cNvPr id="94" name="Donut 93"/>
            <p:cNvSpPr/>
            <p:nvPr/>
          </p:nvSpPr>
          <p:spPr>
            <a:xfrm rot="16080227">
              <a:off x="4184958" y="3750452"/>
              <a:ext cx="399142" cy="22088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1" name="Group 110"/>
          <p:cNvGrpSpPr/>
          <p:nvPr/>
        </p:nvGrpSpPr>
        <p:grpSpPr>
          <a:xfrm>
            <a:off x="7716782" y="3312663"/>
            <a:ext cx="1600199" cy="930381"/>
            <a:chOff x="6324600" y="3297350"/>
            <a:chExt cx="1600199" cy="930381"/>
          </a:xfrm>
        </p:grpSpPr>
        <p:grpSp>
          <p:nvGrpSpPr>
            <p:cNvPr id="71" name="Group 29"/>
            <p:cNvGrpSpPr/>
            <p:nvPr/>
          </p:nvGrpSpPr>
          <p:grpSpPr>
            <a:xfrm>
              <a:off x="6324600" y="3581400"/>
              <a:ext cx="1600199" cy="646331"/>
              <a:chOff x="457199" y="3048001"/>
              <a:chExt cx="2240279" cy="646331"/>
            </a:xfrm>
          </p:grpSpPr>
          <p:pic>
            <p:nvPicPr>
              <p:cNvPr id="72" name="Picture 4" descr="http://www.hhweb.com/images/Oak_plaque_LASER_LIGHT2.jpg"/>
              <p:cNvPicPr>
                <a:picLocks noChangeAspect="1" noChangeArrowheads="1"/>
              </p:cNvPicPr>
              <p:nvPr/>
            </p:nvPicPr>
            <p:blipFill>
              <a:blip r:embed="rId3" cstate="print"/>
              <a:srcRect/>
              <a:stretch>
                <a:fillRect/>
              </a:stretch>
            </p:blipFill>
            <p:spPr bwMode="auto">
              <a:xfrm rot="5400000">
                <a:off x="1272539" y="2232662"/>
                <a:ext cx="609599" cy="2240279"/>
              </a:xfrm>
              <a:prstGeom prst="rect">
                <a:avLst/>
              </a:prstGeom>
              <a:noFill/>
            </p:spPr>
          </p:pic>
          <p:sp>
            <p:nvSpPr>
              <p:cNvPr id="73" name="TextBox 72"/>
              <p:cNvSpPr txBox="1"/>
              <p:nvPr/>
            </p:nvSpPr>
            <p:spPr>
              <a:xfrm>
                <a:off x="457200" y="3048001"/>
                <a:ext cx="2026920" cy="646331"/>
              </a:xfrm>
              <a:prstGeom prst="rect">
                <a:avLst/>
              </a:prstGeom>
              <a:noFill/>
            </p:spPr>
            <p:txBody>
              <a:bodyPr wrap="square" rtlCol="0">
                <a:spAutoFit/>
              </a:bodyPr>
              <a:lstStyle/>
              <a:p>
                <a:pPr algn="ctr"/>
                <a:r>
                  <a:rPr lang="en-US" b="1" dirty="0"/>
                  <a:t>Gift of Tongues</a:t>
                </a:r>
              </a:p>
            </p:txBody>
          </p:sp>
        </p:grpSp>
        <p:sp>
          <p:nvSpPr>
            <p:cNvPr id="95" name="Donut 94"/>
            <p:cNvSpPr/>
            <p:nvPr/>
          </p:nvSpPr>
          <p:spPr>
            <a:xfrm rot="16080227">
              <a:off x="7010878" y="3364838"/>
              <a:ext cx="302235" cy="16726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a:off x="5029201" y="4589681"/>
            <a:ext cx="1752599" cy="838523"/>
            <a:chOff x="3505200" y="4589680"/>
            <a:chExt cx="1752599" cy="838523"/>
          </a:xfrm>
        </p:grpSpPr>
        <p:grpSp>
          <p:nvGrpSpPr>
            <p:cNvPr id="77" name="Group 29"/>
            <p:cNvGrpSpPr/>
            <p:nvPr/>
          </p:nvGrpSpPr>
          <p:grpSpPr>
            <a:xfrm>
              <a:off x="3505200" y="4953000"/>
              <a:ext cx="1752599" cy="475203"/>
              <a:chOff x="243840" y="3048001"/>
              <a:chExt cx="2453639" cy="475203"/>
            </a:xfrm>
          </p:grpSpPr>
          <p:pic>
            <p:nvPicPr>
              <p:cNvPr id="78" name="Picture 4" descr="http://www.hhweb.com/images/Oak_plaque_LASER_LIGHT2.jpg"/>
              <p:cNvPicPr>
                <a:picLocks noChangeAspect="1" noChangeArrowheads="1"/>
              </p:cNvPicPr>
              <p:nvPr/>
            </p:nvPicPr>
            <p:blipFill>
              <a:blip r:embed="rId3" cstate="print"/>
              <a:srcRect/>
              <a:stretch>
                <a:fillRect/>
              </a:stretch>
            </p:blipFill>
            <p:spPr bwMode="auto">
              <a:xfrm rot="5400000">
                <a:off x="1233058" y="2058783"/>
                <a:ext cx="475203" cy="2453639"/>
              </a:xfrm>
              <a:prstGeom prst="rect">
                <a:avLst/>
              </a:prstGeom>
              <a:noFill/>
            </p:spPr>
          </p:pic>
          <p:sp>
            <p:nvSpPr>
              <p:cNvPr id="79" name="TextBox 78"/>
              <p:cNvSpPr txBox="1"/>
              <p:nvPr/>
            </p:nvSpPr>
            <p:spPr>
              <a:xfrm>
                <a:off x="306594" y="3092825"/>
                <a:ext cx="2346960" cy="369332"/>
              </a:xfrm>
              <a:prstGeom prst="rect">
                <a:avLst/>
              </a:prstGeom>
              <a:noFill/>
            </p:spPr>
            <p:txBody>
              <a:bodyPr wrap="square" rtlCol="0">
                <a:spAutoFit/>
              </a:bodyPr>
              <a:lstStyle/>
              <a:p>
                <a:pPr algn="ctr"/>
                <a:r>
                  <a:rPr lang="en-US" b="1" dirty="0"/>
                  <a:t>Faith to heal</a:t>
                </a:r>
              </a:p>
            </p:txBody>
          </p:sp>
        </p:grpSp>
        <p:sp>
          <p:nvSpPr>
            <p:cNvPr id="96" name="Donut 95"/>
            <p:cNvSpPr/>
            <p:nvPr/>
          </p:nvSpPr>
          <p:spPr>
            <a:xfrm rot="16080227">
              <a:off x="4171217" y="4715732"/>
              <a:ext cx="442978" cy="190874"/>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2" name="Group 111"/>
          <p:cNvGrpSpPr/>
          <p:nvPr/>
        </p:nvGrpSpPr>
        <p:grpSpPr>
          <a:xfrm>
            <a:off x="7677876" y="4173012"/>
            <a:ext cx="1752601" cy="1162669"/>
            <a:chOff x="6324599" y="4171332"/>
            <a:chExt cx="1752601" cy="1162669"/>
          </a:xfrm>
        </p:grpSpPr>
        <p:grpSp>
          <p:nvGrpSpPr>
            <p:cNvPr id="74" name="Group 29"/>
            <p:cNvGrpSpPr/>
            <p:nvPr/>
          </p:nvGrpSpPr>
          <p:grpSpPr>
            <a:xfrm>
              <a:off x="6324599" y="4495802"/>
              <a:ext cx="1752601" cy="838199"/>
              <a:chOff x="243838" y="3048003"/>
              <a:chExt cx="2453641" cy="838199"/>
            </a:xfrm>
          </p:grpSpPr>
          <p:pic>
            <p:nvPicPr>
              <p:cNvPr id="75" name="Picture 4" descr="http://www.hhweb.com/images/Oak_plaque_LASER_LIGHT2.jpg"/>
              <p:cNvPicPr>
                <a:picLocks noChangeAspect="1" noChangeArrowheads="1"/>
              </p:cNvPicPr>
              <p:nvPr/>
            </p:nvPicPr>
            <p:blipFill>
              <a:blip r:embed="rId3" cstate="print"/>
              <a:srcRect/>
              <a:stretch>
                <a:fillRect/>
              </a:stretch>
            </p:blipFill>
            <p:spPr bwMode="auto">
              <a:xfrm rot="5400000">
                <a:off x="1051558" y="2240283"/>
                <a:ext cx="838199" cy="2453640"/>
              </a:xfrm>
              <a:prstGeom prst="rect">
                <a:avLst/>
              </a:prstGeom>
              <a:noFill/>
            </p:spPr>
          </p:pic>
          <p:sp>
            <p:nvSpPr>
              <p:cNvPr id="76" name="TextBox 75"/>
              <p:cNvSpPr txBox="1"/>
              <p:nvPr/>
            </p:nvSpPr>
            <p:spPr>
              <a:xfrm>
                <a:off x="350519" y="3200401"/>
                <a:ext cx="2346960" cy="646331"/>
              </a:xfrm>
              <a:prstGeom prst="rect">
                <a:avLst/>
              </a:prstGeom>
              <a:noFill/>
            </p:spPr>
            <p:txBody>
              <a:bodyPr wrap="square" rtlCol="0">
                <a:spAutoFit/>
              </a:bodyPr>
              <a:lstStyle/>
              <a:p>
                <a:pPr algn="ctr"/>
                <a:r>
                  <a:rPr lang="en-US" b="1" dirty="0"/>
                  <a:t>Gift of interpretation</a:t>
                </a:r>
              </a:p>
            </p:txBody>
          </p:sp>
        </p:grpSp>
        <p:sp>
          <p:nvSpPr>
            <p:cNvPr id="97" name="Donut 96"/>
            <p:cNvSpPr/>
            <p:nvPr/>
          </p:nvSpPr>
          <p:spPr>
            <a:xfrm rot="16080227">
              <a:off x="6932640" y="4260458"/>
              <a:ext cx="399142" cy="22088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107"/>
          <p:cNvGrpSpPr/>
          <p:nvPr/>
        </p:nvGrpSpPr>
        <p:grpSpPr>
          <a:xfrm>
            <a:off x="5181600" y="5413640"/>
            <a:ext cx="1459552" cy="1318890"/>
            <a:chOff x="3657600" y="5413640"/>
            <a:chExt cx="1459552" cy="1318890"/>
          </a:xfrm>
        </p:grpSpPr>
        <p:grpSp>
          <p:nvGrpSpPr>
            <p:cNvPr id="80" name="Group 29"/>
            <p:cNvGrpSpPr/>
            <p:nvPr/>
          </p:nvGrpSpPr>
          <p:grpSpPr>
            <a:xfrm>
              <a:off x="3657600" y="5791200"/>
              <a:ext cx="1459552" cy="941330"/>
              <a:chOff x="457201" y="3048003"/>
              <a:chExt cx="2043373" cy="941330"/>
            </a:xfrm>
          </p:grpSpPr>
          <p:pic>
            <p:nvPicPr>
              <p:cNvPr id="81" name="Picture 4" descr="http://www.hhweb.com/images/Oak_plaque_LASER_LIGHT2.jpg"/>
              <p:cNvPicPr>
                <a:picLocks noChangeAspect="1" noChangeArrowheads="1"/>
              </p:cNvPicPr>
              <p:nvPr/>
            </p:nvPicPr>
            <p:blipFill>
              <a:blip r:embed="rId3" cstate="print"/>
              <a:srcRect/>
              <a:stretch>
                <a:fillRect/>
              </a:stretch>
            </p:blipFill>
            <p:spPr bwMode="auto">
              <a:xfrm rot="5400000">
                <a:off x="1021687" y="2483517"/>
                <a:ext cx="914401" cy="2043373"/>
              </a:xfrm>
              <a:prstGeom prst="rect">
                <a:avLst/>
              </a:prstGeom>
              <a:noFill/>
            </p:spPr>
          </p:pic>
          <p:sp>
            <p:nvSpPr>
              <p:cNvPr id="82" name="TextBox 81"/>
              <p:cNvSpPr txBox="1"/>
              <p:nvPr/>
            </p:nvSpPr>
            <p:spPr>
              <a:xfrm>
                <a:off x="563880" y="3066003"/>
                <a:ext cx="1813560" cy="923330"/>
              </a:xfrm>
              <a:prstGeom prst="rect">
                <a:avLst/>
              </a:prstGeom>
              <a:noFill/>
            </p:spPr>
            <p:txBody>
              <a:bodyPr wrap="square" rtlCol="0">
                <a:spAutoFit/>
              </a:bodyPr>
              <a:lstStyle/>
              <a:p>
                <a:r>
                  <a:rPr lang="en-US" b="1" dirty="0"/>
                  <a:t>Power to work other miracles</a:t>
                </a:r>
              </a:p>
            </p:txBody>
          </p:sp>
        </p:grpSp>
        <p:sp>
          <p:nvSpPr>
            <p:cNvPr id="98" name="Donut 97"/>
            <p:cNvSpPr/>
            <p:nvPr/>
          </p:nvSpPr>
          <p:spPr>
            <a:xfrm rot="16080227">
              <a:off x="4163764" y="5524442"/>
              <a:ext cx="426508" cy="204903"/>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3" name="Group 112"/>
          <p:cNvGrpSpPr/>
          <p:nvPr/>
        </p:nvGrpSpPr>
        <p:grpSpPr>
          <a:xfrm>
            <a:off x="7862501" y="5254623"/>
            <a:ext cx="1459552" cy="1359893"/>
            <a:chOff x="6477001" y="5269508"/>
            <a:chExt cx="1459552" cy="1359893"/>
          </a:xfrm>
        </p:grpSpPr>
        <p:grpSp>
          <p:nvGrpSpPr>
            <p:cNvPr id="83" name="Group 29"/>
            <p:cNvGrpSpPr/>
            <p:nvPr/>
          </p:nvGrpSpPr>
          <p:grpSpPr>
            <a:xfrm>
              <a:off x="6477001" y="5638802"/>
              <a:ext cx="1459552" cy="990599"/>
              <a:chOff x="457201" y="3048003"/>
              <a:chExt cx="2043373" cy="990599"/>
            </a:xfrm>
          </p:grpSpPr>
          <p:pic>
            <p:nvPicPr>
              <p:cNvPr id="84" name="Picture 4" descr="http://www.hhweb.com/images/Oak_plaque_LASER_LIGHT2.jpg"/>
              <p:cNvPicPr>
                <a:picLocks noChangeAspect="1" noChangeArrowheads="1"/>
              </p:cNvPicPr>
              <p:nvPr/>
            </p:nvPicPr>
            <p:blipFill>
              <a:blip r:embed="rId3" cstate="print"/>
              <a:srcRect/>
              <a:stretch>
                <a:fillRect/>
              </a:stretch>
            </p:blipFill>
            <p:spPr bwMode="auto">
              <a:xfrm rot="5400000">
                <a:off x="983588" y="2521616"/>
                <a:ext cx="990599" cy="2043373"/>
              </a:xfrm>
              <a:prstGeom prst="rect">
                <a:avLst/>
              </a:prstGeom>
              <a:noFill/>
            </p:spPr>
          </p:pic>
          <p:sp>
            <p:nvSpPr>
              <p:cNvPr id="85" name="TextBox 84"/>
              <p:cNvSpPr txBox="1"/>
              <p:nvPr/>
            </p:nvSpPr>
            <p:spPr>
              <a:xfrm>
                <a:off x="563880" y="3066004"/>
                <a:ext cx="1813560" cy="923330"/>
              </a:xfrm>
              <a:prstGeom prst="rect">
                <a:avLst/>
              </a:prstGeom>
              <a:noFill/>
            </p:spPr>
            <p:txBody>
              <a:bodyPr wrap="square" rtlCol="0">
                <a:spAutoFit/>
              </a:bodyPr>
              <a:lstStyle/>
              <a:p>
                <a:pPr algn="ctr"/>
                <a:r>
                  <a:rPr lang="en-US" b="1" dirty="0"/>
                  <a:t>Gift to discern all these gifts</a:t>
                </a:r>
              </a:p>
            </p:txBody>
          </p:sp>
        </p:grpSp>
        <p:sp>
          <p:nvSpPr>
            <p:cNvPr id="99" name="Donut 98"/>
            <p:cNvSpPr/>
            <p:nvPr/>
          </p:nvSpPr>
          <p:spPr>
            <a:xfrm rot="16080227">
              <a:off x="7031251" y="5358634"/>
              <a:ext cx="399142" cy="220889"/>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000"/>
                                        <p:tgtEl>
                                          <p:spTgt spid="101"/>
                                        </p:tgtEl>
                                      </p:cBhvr>
                                    </p:animEffect>
                                    <p:anim calcmode="lin" valueType="num">
                                      <p:cBhvr>
                                        <p:cTn id="13" dur="1000" fill="hold"/>
                                        <p:tgtEl>
                                          <p:spTgt spid="101"/>
                                        </p:tgtEl>
                                        <p:attrNameLst>
                                          <p:attrName>ppt_x</p:attrName>
                                        </p:attrNameLst>
                                      </p:cBhvr>
                                      <p:tavLst>
                                        <p:tav tm="0">
                                          <p:val>
                                            <p:strVal val="#ppt_x"/>
                                          </p:val>
                                        </p:tav>
                                        <p:tav tm="100000">
                                          <p:val>
                                            <p:strVal val="#ppt_x"/>
                                          </p:val>
                                        </p:tav>
                                      </p:tavLst>
                                    </p:anim>
                                    <p:anim calcmode="lin" valueType="num">
                                      <p:cBhvr>
                                        <p:cTn id="14" dur="1000" fill="hold"/>
                                        <p:tgtEl>
                                          <p:spTgt spid="10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1000"/>
                                        <p:tgtEl>
                                          <p:spTgt spid="102"/>
                                        </p:tgtEl>
                                      </p:cBhvr>
                                    </p:animEffect>
                                    <p:anim calcmode="lin" valueType="num">
                                      <p:cBhvr>
                                        <p:cTn id="18" dur="1000" fill="hold"/>
                                        <p:tgtEl>
                                          <p:spTgt spid="102"/>
                                        </p:tgtEl>
                                        <p:attrNameLst>
                                          <p:attrName>ppt_x</p:attrName>
                                        </p:attrNameLst>
                                      </p:cBhvr>
                                      <p:tavLst>
                                        <p:tav tm="0">
                                          <p:val>
                                            <p:strVal val="#ppt_x"/>
                                          </p:val>
                                        </p:tav>
                                        <p:tav tm="100000">
                                          <p:val>
                                            <p:strVal val="#ppt_x"/>
                                          </p:val>
                                        </p:tav>
                                      </p:tavLst>
                                    </p:anim>
                                    <p:anim calcmode="lin" valueType="num">
                                      <p:cBhvr>
                                        <p:cTn id="19" dur="1000" fill="hold"/>
                                        <p:tgtEl>
                                          <p:spTgt spid="10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1000"/>
                                        <p:tgtEl>
                                          <p:spTgt spid="103"/>
                                        </p:tgtEl>
                                      </p:cBhvr>
                                    </p:animEffect>
                                    <p:anim calcmode="lin" valueType="num">
                                      <p:cBhvr>
                                        <p:cTn id="23" dur="1000" fill="hold"/>
                                        <p:tgtEl>
                                          <p:spTgt spid="103"/>
                                        </p:tgtEl>
                                        <p:attrNameLst>
                                          <p:attrName>ppt_x</p:attrName>
                                        </p:attrNameLst>
                                      </p:cBhvr>
                                      <p:tavLst>
                                        <p:tav tm="0">
                                          <p:val>
                                            <p:strVal val="#ppt_x"/>
                                          </p:val>
                                        </p:tav>
                                        <p:tav tm="100000">
                                          <p:val>
                                            <p:strVal val="#ppt_x"/>
                                          </p:val>
                                        </p:tav>
                                      </p:tavLst>
                                    </p:anim>
                                    <p:anim calcmode="lin" valueType="num">
                                      <p:cBhvr>
                                        <p:cTn id="2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fade">
                                      <p:cBhvr>
                                        <p:cTn id="34" dur="1000"/>
                                        <p:tgtEl>
                                          <p:spTgt spid="105"/>
                                        </p:tgtEl>
                                      </p:cBhvr>
                                    </p:animEffect>
                                    <p:anim calcmode="lin" valueType="num">
                                      <p:cBhvr>
                                        <p:cTn id="35" dur="1000" fill="hold"/>
                                        <p:tgtEl>
                                          <p:spTgt spid="105"/>
                                        </p:tgtEl>
                                        <p:attrNameLst>
                                          <p:attrName>ppt_x</p:attrName>
                                        </p:attrNameLst>
                                      </p:cBhvr>
                                      <p:tavLst>
                                        <p:tav tm="0">
                                          <p:val>
                                            <p:strVal val="#ppt_x"/>
                                          </p:val>
                                        </p:tav>
                                        <p:tav tm="100000">
                                          <p:val>
                                            <p:strVal val="#ppt_x"/>
                                          </p:val>
                                        </p:tav>
                                      </p:tavLst>
                                    </p:anim>
                                    <p:anim calcmode="lin" valueType="num">
                                      <p:cBhvr>
                                        <p:cTn id="36" dur="1000" fill="hold"/>
                                        <p:tgtEl>
                                          <p:spTgt spid="105"/>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1000"/>
                                        <p:tgtEl>
                                          <p:spTgt spid="106"/>
                                        </p:tgtEl>
                                      </p:cBhvr>
                                    </p:animEffect>
                                    <p:anim calcmode="lin" valueType="num">
                                      <p:cBhvr>
                                        <p:cTn id="40" dur="1000" fill="hold"/>
                                        <p:tgtEl>
                                          <p:spTgt spid="106"/>
                                        </p:tgtEl>
                                        <p:attrNameLst>
                                          <p:attrName>ppt_x</p:attrName>
                                        </p:attrNameLst>
                                      </p:cBhvr>
                                      <p:tavLst>
                                        <p:tav tm="0">
                                          <p:val>
                                            <p:strVal val="#ppt_x"/>
                                          </p:val>
                                        </p:tav>
                                        <p:tav tm="100000">
                                          <p:val>
                                            <p:strVal val="#ppt_x"/>
                                          </p:val>
                                        </p:tav>
                                      </p:tavLst>
                                    </p:anim>
                                    <p:anim calcmode="lin" valueType="num">
                                      <p:cBhvr>
                                        <p:cTn id="41" dur="1000" fill="hold"/>
                                        <p:tgtEl>
                                          <p:spTgt spid="10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1000"/>
                                        <p:tgtEl>
                                          <p:spTgt spid="108"/>
                                        </p:tgtEl>
                                      </p:cBhvr>
                                    </p:animEffect>
                                    <p:anim calcmode="lin" valueType="num">
                                      <p:cBhvr>
                                        <p:cTn id="50" dur="1000" fill="hold"/>
                                        <p:tgtEl>
                                          <p:spTgt spid="108"/>
                                        </p:tgtEl>
                                        <p:attrNameLst>
                                          <p:attrName>ppt_x</p:attrName>
                                        </p:attrNameLst>
                                      </p:cBhvr>
                                      <p:tavLst>
                                        <p:tav tm="0">
                                          <p:val>
                                            <p:strVal val="#ppt_x"/>
                                          </p:val>
                                        </p:tav>
                                        <p:tav tm="100000">
                                          <p:val>
                                            <p:strVal val="#ppt_x"/>
                                          </p:val>
                                        </p:tav>
                                      </p:tavLst>
                                    </p:anim>
                                    <p:anim calcmode="lin" valueType="num">
                                      <p:cBhvr>
                                        <p:cTn id="51"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1000" fill="hold"/>
                                        <p:tgtEl>
                                          <p:spTgt spid="109"/>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fade">
                                      <p:cBhvr>
                                        <p:cTn id="61" dur="1000"/>
                                        <p:tgtEl>
                                          <p:spTgt spid="110"/>
                                        </p:tgtEl>
                                      </p:cBhvr>
                                    </p:animEffect>
                                    <p:anim calcmode="lin" valueType="num">
                                      <p:cBhvr>
                                        <p:cTn id="62" dur="1000" fill="hold"/>
                                        <p:tgtEl>
                                          <p:spTgt spid="110"/>
                                        </p:tgtEl>
                                        <p:attrNameLst>
                                          <p:attrName>ppt_x</p:attrName>
                                        </p:attrNameLst>
                                      </p:cBhvr>
                                      <p:tavLst>
                                        <p:tav tm="0">
                                          <p:val>
                                            <p:strVal val="#ppt_x"/>
                                          </p:val>
                                        </p:tav>
                                        <p:tav tm="100000">
                                          <p:val>
                                            <p:strVal val="#ppt_x"/>
                                          </p:val>
                                        </p:tav>
                                      </p:tavLst>
                                    </p:anim>
                                    <p:anim calcmode="lin" valueType="num">
                                      <p:cBhvr>
                                        <p:cTn id="63" dur="1000" fill="hold"/>
                                        <p:tgtEl>
                                          <p:spTgt spid="110"/>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111"/>
                                        </p:tgtEl>
                                        <p:attrNameLst>
                                          <p:attrName>style.visibility</p:attrName>
                                        </p:attrNameLst>
                                      </p:cBhvr>
                                      <p:to>
                                        <p:strVal val="visible"/>
                                      </p:to>
                                    </p:set>
                                    <p:animEffect transition="in" filter="fade">
                                      <p:cBhvr>
                                        <p:cTn id="66" dur="1000"/>
                                        <p:tgtEl>
                                          <p:spTgt spid="111"/>
                                        </p:tgtEl>
                                      </p:cBhvr>
                                    </p:animEffect>
                                    <p:anim calcmode="lin" valueType="num">
                                      <p:cBhvr>
                                        <p:cTn id="67" dur="1000" fill="hold"/>
                                        <p:tgtEl>
                                          <p:spTgt spid="111"/>
                                        </p:tgtEl>
                                        <p:attrNameLst>
                                          <p:attrName>ppt_x</p:attrName>
                                        </p:attrNameLst>
                                      </p:cBhvr>
                                      <p:tavLst>
                                        <p:tav tm="0">
                                          <p:val>
                                            <p:strVal val="#ppt_x"/>
                                          </p:val>
                                        </p:tav>
                                        <p:tav tm="100000">
                                          <p:val>
                                            <p:strVal val="#ppt_x"/>
                                          </p:val>
                                        </p:tav>
                                      </p:tavLst>
                                    </p:anim>
                                    <p:anim calcmode="lin" valueType="num">
                                      <p:cBhvr>
                                        <p:cTn id="68" dur="1000" fill="hold"/>
                                        <p:tgtEl>
                                          <p:spTgt spid="111"/>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fade">
                                      <p:cBhvr>
                                        <p:cTn id="71" dur="1000"/>
                                        <p:tgtEl>
                                          <p:spTgt spid="112"/>
                                        </p:tgtEl>
                                      </p:cBhvr>
                                    </p:animEffect>
                                    <p:anim calcmode="lin" valueType="num">
                                      <p:cBhvr>
                                        <p:cTn id="72" dur="1000" fill="hold"/>
                                        <p:tgtEl>
                                          <p:spTgt spid="112"/>
                                        </p:tgtEl>
                                        <p:attrNameLst>
                                          <p:attrName>ppt_x</p:attrName>
                                        </p:attrNameLst>
                                      </p:cBhvr>
                                      <p:tavLst>
                                        <p:tav tm="0">
                                          <p:val>
                                            <p:strVal val="#ppt_x"/>
                                          </p:val>
                                        </p:tav>
                                        <p:tav tm="100000">
                                          <p:val>
                                            <p:strVal val="#ppt_x"/>
                                          </p:val>
                                        </p:tav>
                                      </p:tavLst>
                                    </p:anim>
                                    <p:anim calcmode="lin" valueType="num">
                                      <p:cBhvr>
                                        <p:cTn id="73" dur="1000" fill="hold"/>
                                        <p:tgtEl>
                                          <p:spTgt spid="112"/>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113"/>
                                        </p:tgtEl>
                                        <p:attrNameLst>
                                          <p:attrName>style.visibility</p:attrName>
                                        </p:attrNameLst>
                                      </p:cBhvr>
                                      <p:to>
                                        <p:strVal val="visible"/>
                                      </p:to>
                                    </p:set>
                                    <p:animEffect transition="in" filter="fade">
                                      <p:cBhvr>
                                        <p:cTn id="76" dur="1000"/>
                                        <p:tgtEl>
                                          <p:spTgt spid="113"/>
                                        </p:tgtEl>
                                      </p:cBhvr>
                                    </p:animEffect>
                                    <p:anim calcmode="lin" valueType="num">
                                      <p:cBhvr>
                                        <p:cTn id="77" dur="1000" fill="hold"/>
                                        <p:tgtEl>
                                          <p:spTgt spid="113"/>
                                        </p:tgtEl>
                                        <p:attrNameLst>
                                          <p:attrName>ppt_x</p:attrName>
                                        </p:attrNameLst>
                                      </p:cBhvr>
                                      <p:tavLst>
                                        <p:tav tm="0">
                                          <p:val>
                                            <p:strVal val="#ppt_x"/>
                                          </p:val>
                                        </p:tav>
                                        <p:tav tm="100000">
                                          <p:val>
                                            <p:strVal val="#ppt_x"/>
                                          </p:val>
                                        </p:tav>
                                      </p:tavLst>
                                    </p:anim>
                                    <p:anim calcmode="lin" valueType="num">
                                      <p:cBhvr>
                                        <p:cTn id="78"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06C25484-2518-4A9E-A871-5E959492B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49034"/>
            <a:ext cx="3124200" cy="369332"/>
          </a:xfrm>
          <a:prstGeom prst="rect">
            <a:avLst/>
          </a:prstGeom>
          <a:noFill/>
        </p:spPr>
        <p:txBody>
          <a:bodyPr wrap="square" rtlCol="0">
            <a:spAutoFit/>
          </a:bodyPr>
          <a:lstStyle/>
          <a:p>
            <a:r>
              <a:rPr lang="en-US" dirty="0">
                <a:solidFill>
                  <a:schemeClr val="bg1"/>
                </a:solidFill>
              </a:rPr>
              <a:t>D&amp;C 46:13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Knowledge</a:t>
              </a:r>
            </a:p>
          </p:txBody>
        </p:sp>
      </p:grpSp>
      <p:grpSp>
        <p:nvGrpSpPr>
          <p:cNvPr id="3" name="Group 53"/>
          <p:cNvGrpSpPr/>
          <p:nvPr/>
        </p:nvGrpSpPr>
        <p:grpSpPr>
          <a:xfrm>
            <a:off x="2362200" y="1524001"/>
            <a:ext cx="3276600" cy="1277397"/>
            <a:chOff x="838200" y="2532603"/>
            <a:chExt cx="3276600" cy="1277397"/>
          </a:xfrm>
        </p:grpSpPr>
        <p:grpSp>
          <p:nvGrpSpPr>
            <p:cNvPr id="5"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85800" y="3066004"/>
                <a:ext cx="2971800" cy="646331"/>
              </a:xfrm>
              <a:prstGeom prst="rect">
                <a:avLst/>
              </a:prstGeom>
              <a:noFill/>
            </p:spPr>
            <p:txBody>
              <a:bodyPr wrap="square" rtlCol="0">
                <a:spAutoFit/>
              </a:bodyPr>
              <a:lstStyle/>
              <a:p>
                <a:pPr algn="ctr"/>
                <a:r>
                  <a:rPr lang="en-US" b="1" dirty="0"/>
                  <a:t>To know that Jesus is the Christ</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295400"/>
            <a:chOff x="4876800" y="2456403"/>
            <a:chExt cx="3276600" cy="1295400"/>
          </a:xfrm>
        </p:grpSpPr>
        <p:grpSp>
          <p:nvGrpSpPr>
            <p:cNvPr id="10" name="Group 30"/>
            <p:cNvGrpSpPr/>
            <p:nvPr/>
          </p:nvGrpSpPr>
          <p:grpSpPr>
            <a:xfrm>
              <a:off x="4876800" y="2971800"/>
              <a:ext cx="3276600" cy="780003"/>
              <a:chOff x="457200" y="3048001"/>
              <a:chExt cx="3276600" cy="780003"/>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705498" y="1799703"/>
                <a:ext cx="780003" cy="3276600"/>
              </a:xfrm>
              <a:prstGeom prst="rect">
                <a:avLst/>
              </a:prstGeom>
              <a:noFill/>
            </p:spPr>
          </p:pic>
          <p:sp>
            <p:nvSpPr>
              <p:cNvPr id="33" name="TextBox 32"/>
              <p:cNvSpPr txBox="1"/>
              <p:nvPr/>
            </p:nvSpPr>
            <p:spPr>
              <a:xfrm>
                <a:off x="609600" y="3218404"/>
                <a:ext cx="2971800" cy="369332"/>
              </a:xfrm>
              <a:prstGeom prst="rect">
                <a:avLst/>
              </a:prstGeom>
              <a:noFill/>
            </p:spPr>
            <p:txBody>
              <a:bodyPr wrap="square" rtlCol="0">
                <a:spAutoFit/>
              </a:bodyPr>
              <a:lstStyle/>
              <a:p>
                <a:r>
                  <a:rPr lang="en-US" b="1" dirty="0"/>
                  <a:t>Obtained only by revelation</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 name="Group 38"/>
          <p:cNvGrpSpPr/>
          <p:nvPr/>
        </p:nvGrpSpPr>
        <p:grpSpPr>
          <a:xfrm>
            <a:off x="3505200" y="2745984"/>
            <a:ext cx="4800600" cy="3654817"/>
            <a:chOff x="1981200" y="3775455"/>
            <a:chExt cx="4800600" cy="2853945"/>
          </a:xfrm>
        </p:grpSpPr>
        <p:grpSp>
          <p:nvGrpSpPr>
            <p:cNvPr id="15" name="Group 55"/>
            <p:cNvGrpSpPr/>
            <p:nvPr/>
          </p:nvGrpSpPr>
          <p:grpSpPr>
            <a:xfrm>
              <a:off x="1981200" y="3808562"/>
              <a:ext cx="4800600" cy="2820838"/>
              <a:chOff x="1981200" y="3808562"/>
              <a:chExt cx="4800600" cy="2820838"/>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nvGrpSpPr>
              <p:cNvPr id="16"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24818" y="3828941"/>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3657600" y="3886201"/>
            <a:ext cx="4572000" cy="2246769"/>
          </a:xfrm>
          <a:prstGeom prst="rect">
            <a:avLst/>
          </a:prstGeom>
        </p:spPr>
        <p:txBody>
          <a:bodyPr>
            <a:spAutoFit/>
          </a:bodyPr>
          <a:lstStyle/>
          <a:p>
            <a:r>
              <a:rPr lang="en-US" sz="2000" b="1" i="1" dirty="0"/>
              <a:t>And we talk of Christ, we rejoice in Christ, we preach of Christ, we prophesy of Christ, and we write according to our prophecies, that our children may know to what source they may look for a remission of their sins.</a:t>
            </a:r>
          </a:p>
          <a:p>
            <a:r>
              <a:rPr lang="en-US" sz="2000" b="1" i="1" dirty="0"/>
              <a:t>2 Nephi 25:26</a:t>
            </a:r>
          </a:p>
        </p:txBody>
      </p:sp>
      <p:pic>
        <p:nvPicPr>
          <p:cNvPr id="17" name="Picture 16">
            <a:extLst>
              <a:ext uri="{FF2B5EF4-FFF2-40B4-BE49-F238E27FC236}">
                <a16:creationId xmlns:a16="http://schemas.microsoft.com/office/drawing/2014/main" id="{5EB5A543-6E43-49E6-8E65-56943064C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566" y="395178"/>
            <a:ext cx="1335024" cy="975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06C25484-2518-4A9E-A871-5E959492B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6202" y="6449034"/>
            <a:ext cx="3124200" cy="369332"/>
          </a:xfrm>
          <a:prstGeom prst="rect">
            <a:avLst/>
          </a:prstGeom>
          <a:noFill/>
        </p:spPr>
        <p:txBody>
          <a:bodyPr wrap="square" rtlCol="0">
            <a:spAutoFit/>
          </a:bodyPr>
          <a:lstStyle/>
          <a:p>
            <a:r>
              <a:rPr lang="en-US" dirty="0">
                <a:solidFill>
                  <a:schemeClr val="bg1"/>
                </a:solidFill>
              </a:rPr>
              <a:t>D&amp;C 46:12 </a:t>
            </a:r>
            <a:r>
              <a:rPr lang="en-US" sz="1200" dirty="0">
                <a:solidFill>
                  <a:schemeClr val="bg1"/>
                </a:solidFill>
              </a:rPr>
              <a:t>Elder Marvin J. Ashton</a:t>
            </a:r>
          </a:p>
        </p:txBody>
      </p:sp>
      <p:grpSp>
        <p:nvGrpSpPr>
          <p:cNvPr id="15" name="Group 55"/>
          <p:cNvGrpSpPr/>
          <p:nvPr/>
        </p:nvGrpSpPr>
        <p:grpSpPr>
          <a:xfrm>
            <a:off x="1007918" y="1822828"/>
            <a:ext cx="6019800" cy="3798655"/>
            <a:chOff x="1981200" y="4495800"/>
            <a:chExt cx="4800600" cy="2133600"/>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sp>
        <p:nvSpPr>
          <p:cNvPr id="39" name="Rectangle 38"/>
          <p:cNvSpPr/>
          <p:nvPr/>
        </p:nvSpPr>
        <p:spPr>
          <a:xfrm>
            <a:off x="1323283" y="2218272"/>
            <a:ext cx="5222989" cy="3139321"/>
          </a:xfrm>
          <a:prstGeom prst="rect">
            <a:avLst/>
          </a:prstGeom>
        </p:spPr>
        <p:txBody>
          <a:bodyPr wrap="square">
            <a:spAutoFit/>
          </a:bodyPr>
          <a:lstStyle/>
          <a:p>
            <a:r>
              <a:rPr lang="en-US" b="1" i="1" dirty="0"/>
              <a:t>“… The gift of asking; the gift of listening; the gift of hearing and using a still, small voice; the gift of being able to weep; the gift of avoiding contention; the gift of being agreeable; the gift of avoiding vain repetition; the gift of seeking that which is righteous; the gift of not passing judgment; the gift of looking to God for guidance; the gift of being a disciple; the gift of caring for others; the gift of being able to ponder; the gift of offering prayer; the gift of bearing a mighty testimony; and the gift of receiving the Holy Ghost.” </a:t>
            </a:r>
            <a:endParaRPr lang="en-US" sz="2000" b="1" i="1" dirty="0"/>
          </a:p>
        </p:txBody>
      </p:sp>
      <p:pic>
        <p:nvPicPr>
          <p:cNvPr id="13" name="Picture 12">
            <a:extLst>
              <a:ext uri="{FF2B5EF4-FFF2-40B4-BE49-F238E27FC236}">
                <a16:creationId xmlns:a16="http://schemas.microsoft.com/office/drawing/2014/main" id="{C63A0E7D-D6F0-4087-AE7F-13762E141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246" y="2218272"/>
            <a:ext cx="2088572" cy="2736029"/>
          </a:xfrm>
          <a:prstGeom prst="rect">
            <a:avLst/>
          </a:prstGeom>
        </p:spPr>
      </p:pic>
    </p:spTree>
    <p:extLst>
      <p:ext uri="{BB962C8B-B14F-4D97-AF65-F5344CB8AC3E}">
        <p14:creationId xmlns:p14="http://schemas.microsoft.com/office/powerpoint/2010/main" val="9854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A58F4BD2-2B09-4D94-9839-099BACCE1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19752" y="6522356"/>
            <a:ext cx="3124200" cy="369332"/>
          </a:xfrm>
          <a:prstGeom prst="rect">
            <a:avLst/>
          </a:prstGeom>
          <a:noFill/>
        </p:spPr>
        <p:txBody>
          <a:bodyPr wrap="square" rtlCol="0">
            <a:spAutoFit/>
          </a:bodyPr>
          <a:lstStyle/>
          <a:p>
            <a:r>
              <a:rPr lang="en-US" dirty="0">
                <a:solidFill>
                  <a:schemeClr val="bg1"/>
                </a:solidFill>
              </a:rPr>
              <a:t>D&amp;C 46:14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grpSp>
        <p:nvGrpSpPr>
          <p:cNvPr id="2" name="Group 25"/>
          <p:cNvGrpSpPr/>
          <p:nvPr/>
        </p:nvGrpSpPr>
        <p:grpSpPr>
          <a:xfrm>
            <a:off x="2971800" y="228601"/>
            <a:ext cx="6400802" cy="1295401"/>
            <a:chOff x="1295398" y="1295400"/>
            <a:chExt cx="5943601" cy="1295401"/>
          </a:xfrm>
        </p:grpSpPr>
        <p:pic>
          <p:nvPicPr>
            <p:cNvPr id="2052" name="Picture 4" descr="http://www.hhweb.com/images/Oak_plaque_LASER_LIGHT2.jpg"/>
            <p:cNvPicPr>
              <a:picLocks noChangeAspect="1" noChangeArrowheads="1"/>
            </p:cNvPicPr>
            <p:nvPr/>
          </p:nvPicPr>
          <p:blipFill>
            <a:blip r:embed="rId3" cstate="print"/>
            <a:srcRect/>
            <a:stretch>
              <a:fillRect/>
            </a:stretch>
          </p:blipFill>
          <p:spPr bwMode="auto">
            <a:xfrm rot="5400000">
              <a:off x="3619498" y="-1028700"/>
              <a:ext cx="1295401" cy="5943601"/>
            </a:xfrm>
            <a:prstGeom prst="rect">
              <a:avLst/>
            </a:prstGeom>
            <a:noFill/>
          </p:spPr>
        </p:pic>
        <p:sp>
          <p:nvSpPr>
            <p:cNvPr id="25" name="TextBox 24"/>
            <p:cNvSpPr txBox="1"/>
            <p:nvPr/>
          </p:nvSpPr>
          <p:spPr>
            <a:xfrm>
              <a:off x="1507671" y="1371600"/>
              <a:ext cx="5578928" cy="1107996"/>
            </a:xfrm>
            <a:prstGeom prst="rect">
              <a:avLst/>
            </a:prstGeom>
            <a:noFill/>
          </p:spPr>
          <p:txBody>
            <a:bodyPr wrap="square" rtlCol="0">
              <a:spAutoFit/>
            </a:bodyPr>
            <a:lstStyle/>
            <a:p>
              <a:pPr algn="ctr"/>
              <a:r>
                <a:rPr lang="en-US" sz="6600" dirty="0">
                  <a:latin typeface="Gabriola" pitchFamily="82" charset="0"/>
                </a:rPr>
                <a:t>Faith</a:t>
              </a:r>
            </a:p>
          </p:txBody>
        </p:sp>
      </p:grpSp>
      <p:grpSp>
        <p:nvGrpSpPr>
          <p:cNvPr id="3" name="Group 53"/>
          <p:cNvGrpSpPr/>
          <p:nvPr/>
        </p:nvGrpSpPr>
        <p:grpSpPr>
          <a:xfrm>
            <a:off x="2362200" y="1524001"/>
            <a:ext cx="3276600" cy="1277397"/>
            <a:chOff x="838200" y="2532603"/>
            <a:chExt cx="3276600" cy="1277397"/>
          </a:xfrm>
        </p:grpSpPr>
        <p:grpSp>
          <p:nvGrpSpPr>
            <p:cNvPr id="5" name="Group 29"/>
            <p:cNvGrpSpPr/>
            <p:nvPr/>
          </p:nvGrpSpPr>
          <p:grpSpPr>
            <a:xfrm>
              <a:off x="838200" y="3048000"/>
              <a:ext cx="3276600" cy="762000"/>
              <a:chOff x="457200" y="3048001"/>
              <a:chExt cx="3276600" cy="762000"/>
            </a:xfrm>
          </p:grpSpPr>
          <p:pic>
            <p:nvPicPr>
              <p:cNvPr id="27" name="Picture 4" descr="http://www.hhweb.com/images/Oak_plaque_LASER_LIGHT2.jpg"/>
              <p:cNvPicPr>
                <a:picLocks noChangeAspect="1" noChangeArrowheads="1"/>
              </p:cNvPicPr>
              <p:nvPr/>
            </p:nvPicPr>
            <p:blipFill>
              <a:blip r:embed="rId3" cstate="print"/>
              <a:srcRect/>
              <a:stretch>
                <a:fillRect/>
              </a:stretch>
            </p:blipFill>
            <p:spPr bwMode="auto">
              <a:xfrm rot="5400000">
                <a:off x="1714500" y="1790701"/>
                <a:ext cx="762000" cy="3276600"/>
              </a:xfrm>
              <a:prstGeom prst="rect">
                <a:avLst/>
              </a:prstGeom>
              <a:noFill/>
            </p:spPr>
          </p:pic>
          <p:sp>
            <p:nvSpPr>
              <p:cNvPr id="28" name="TextBox 27"/>
              <p:cNvSpPr txBox="1"/>
              <p:nvPr/>
            </p:nvSpPr>
            <p:spPr>
              <a:xfrm>
                <a:off x="685800" y="3218404"/>
                <a:ext cx="2971800" cy="369332"/>
              </a:xfrm>
              <a:prstGeom prst="rect">
                <a:avLst/>
              </a:prstGeom>
              <a:noFill/>
            </p:spPr>
            <p:txBody>
              <a:bodyPr wrap="square" rtlCol="0">
                <a:spAutoFit/>
              </a:bodyPr>
              <a:lstStyle/>
              <a:p>
                <a:pPr algn="ctr"/>
                <a:r>
                  <a:rPr lang="en-US" b="1" dirty="0"/>
                  <a:t>To Believe on His Words</a:t>
                </a:r>
              </a:p>
            </p:txBody>
          </p:sp>
        </p:grpSp>
        <p:grpSp>
          <p:nvGrpSpPr>
            <p:cNvPr id="6" name="Group 35"/>
            <p:cNvGrpSpPr/>
            <p:nvPr/>
          </p:nvGrpSpPr>
          <p:grpSpPr>
            <a:xfrm rot="18999749">
              <a:off x="3165717" y="2532603"/>
              <a:ext cx="487835" cy="536877"/>
              <a:chOff x="2857500" y="4036981"/>
              <a:chExt cx="1041113" cy="1639919"/>
            </a:xfrm>
          </p:grpSpPr>
          <p:sp>
            <p:nvSpPr>
              <p:cNvPr id="37" name="Donut 36"/>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38"/>
            <p:cNvGrpSpPr/>
            <p:nvPr/>
          </p:nvGrpSpPr>
          <p:grpSpPr>
            <a:xfrm rot="18999749">
              <a:off x="1489317" y="2532603"/>
              <a:ext cx="487835" cy="536877"/>
              <a:chOff x="2857500" y="4036981"/>
              <a:chExt cx="1041113" cy="1639919"/>
            </a:xfrm>
          </p:grpSpPr>
          <p:sp>
            <p:nvSpPr>
              <p:cNvPr id="40" name="Donut 39"/>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 name="Group 54"/>
          <p:cNvGrpSpPr/>
          <p:nvPr/>
        </p:nvGrpSpPr>
        <p:grpSpPr>
          <a:xfrm>
            <a:off x="6324600" y="1447800"/>
            <a:ext cx="3276600" cy="1295400"/>
            <a:chOff x="4876800" y="2456403"/>
            <a:chExt cx="3276600" cy="1295400"/>
          </a:xfrm>
        </p:grpSpPr>
        <p:grpSp>
          <p:nvGrpSpPr>
            <p:cNvPr id="10" name="Group 30"/>
            <p:cNvGrpSpPr/>
            <p:nvPr/>
          </p:nvGrpSpPr>
          <p:grpSpPr>
            <a:xfrm>
              <a:off x="4876800" y="2971800"/>
              <a:ext cx="3276600" cy="780003"/>
              <a:chOff x="457200" y="3048001"/>
              <a:chExt cx="3276600" cy="780003"/>
            </a:xfrm>
          </p:grpSpPr>
          <p:pic>
            <p:nvPicPr>
              <p:cNvPr id="32" name="Picture 4" descr="http://www.hhweb.com/images/Oak_plaque_LASER_LIGHT2.jpg"/>
              <p:cNvPicPr>
                <a:picLocks noChangeAspect="1" noChangeArrowheads="1"/>
              </p:cNvPicPr>
              <p:nvPr/>
            </p:nvPicPr>
            <p:blipFill>
              <a:blip r:embed="rId3" cstate="print"/>
              <a:srcRect/>
              <a:stretch>
                <a:fillRect/>
              </a:stretch>
            </p:blipFill>
            <p:spPr bwMode="auto">
              <a:xfrm rot="5400000">
                <a:off x="1705498" y="1799703"/>
                <a:ext cx="780003" cy="3276600"/>
              </a:xfrm>
              <a:prstGeom prst="rect">
                <a:avLst/>
              </a:prstGeom>
              <a:noFill/>
            </p:spPr>
          </p:pic>
          <p:sp>
            <p:nvSpPr>
              <p:cNvPr id="33" name="TextBox 32"/>
              <p:cNvSpPr txBox="1"/>
              <p:nvPr/>
            </p:nvSpPr>
            <p:spPr>
              <a:xfrm>
                <a:off x="609600" y="3142204"/>
                <a:ext cx="2971800" cy="646331"/>
              </a:xfrm>
              <a:prstGeom prst="rect">
                <a:avLst/>
              </a:prstGeom>
              <a:noFill/>
            </p:spPr>
            <p:txBody>
              <a:bodyPr wrap="square" rtlCol="0">
                <a:spAutoFit/>
              </a:bodyPr>
              <a:lstStyle/>
              <a:p>
                <a:r>
                  <a:rPr lang="en-US" b="1" dirty="0"/>
                  <a:t>Enables us to realize divine things and obtain life eternal</a:t>
                </a:r>
              </a:p>
            </p:txBody>
          </p:sp>
        </p:grpSp>
        <p:grpSp>
          <p:nvGrpSpPr>
            <p:cNvPr id="11" name="Group 41"/>
            <p:cNvGrpSpPr/>
            <p:nvPr/>
          </p:nvGrpSpPr>
          <p:grpSpPr>
            <a:xfrm rot="18999749">
              <a:off x="4994517" y="2456403"/>
              <a:ext cx="487835" cy="536877"/>
              <a:chOff x="2857500" y="4036981"/>
              <a:chExt cx="1041113" cy="1639919"/>
            </a:xfrm>
          </p:grpSpPr>
          <p:sp>
            <p:nvSpPr>
              <p:cNvPr id="43" name="Donut 42"/>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p:cNvGrpSpPr/>
            <p:nvPr/>
          </p:nvGrpSpPr>
          <p:grpSpPr>
            <a:xfrm rot="18999749">
              <a:off x="7509118" y="2456403"/>
              <a:ext cx="487835" cy="536877"/>
              <a:chOff x="2857500" y="4036981"/>
              <a:chExt cx="1041113" cy="1639919"/>
            </a:xfrm>
          </p:grpSpPr>
          <p:sp>
            <p:nvSpPr>
              <p:cNvPr id="46" name="Donut 45"/>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rot="18680478">
                <a:off x="2946113" y="4303681"/>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 name="Group 44"/>
          <p:cNvGrpSpPr/>
          <p:nvPr/>
        </p:nvGrpSpPr>
        <p:grpSpPr>
          <a:xfrm>
            <a:off x="3505200" y="2745984"/>
            <a:ext cx="4800600" cy="3654817"/>
            <a:chOff x="1981200" y="2745983"/>
            <a:chExt cx="4800600" cy="3654817"/>
          </a:xfrm>
        </p:grpSpPr>
        <p:grpSp>
          <p:nvGrpSpPr>
            <p:cNvPr id="13" name="Group 38"/>
            <p:cNvGrpSpPr/>
            <p:nvPr/>
          </p:nvGrpSpPr>
          <p:grpSpPr>
            <a:xfrm>
              <a:off x="1981200" y="2745983"/>
              <a:ext cx="4800600" cy="3654817"/>
              <a:chOff x="1981200" y="3775455"/>
              <a:chExt cx="4800600" cy="2853945"/>
            </a:xfrm>
          </p:grpSpPr>
          <p:grpSp>
            <p:nvGrpSpPr>
              <p:cNvPr id="14" name="Group 55"/>
              <p:cNvGrpSpPr/>
              <p:nvPr/>
            </p:nvGrpSpPr>
            <p:grpSpPr>
              <a:xfrm>
                <a:off x="1981200" y="3808562"/>
                <a:ext cx="4800600" cy="2820838"/>
                <a:chOff x="1981200" y="3808562"/>
                <a:chExt cx="4800600" cy="2820838"/>
              </a:xfrm>
            </p:grpSpPr>
            <p:pic>
              <p:nvPicPr>
                <p:cNvPr id="2054" name="Picture 6" descr="http://www.hhweb.com/images/Oak_plaque_LASER_LIGHT2.jpg"/>
                <p:cNvPicPr>
                  <a:picLocks noChangeAspect="1" noChangeArrowheads="1"/>
                </p:cNvPicPr>
                <p:nvPr/>
              </p:nvPicPr>
              <p:blipFill>
                <a:blip r:embed="rId3" cstate="print"/>
                <a:srcRect/>
                <a:stretch>
                  <a:fillRect/>
                </a:stretch>
              </p:blipFill>
              <p:spPr bwMode="auto">
                <a:xfrm rot="5400000">
                  <a:off x="3314700" y="3162300"/>
                  <a:ext cx="2133600" cy="4800600"/>
                </a:xfrm>
                <a:prstGeom prst="rect">
                  <a:avLst/>
                </a:prstGeom>
                <a:noFill/>
              </p:spPr>
            </p:pic>
            <p:sp>
              <p:nvSpPr>
                <p:cNvPr id="34" name="Rectangle 33"/>
                <p:cNvSpPr/>
                <p:nvPr/>
              </p:nvSpPr>
              <p:spPr>
                <a:xfrm>
                  <a:off x="2133600" y="4549676"/>
                  <a:ext cx="4572000" cy="216301"/>
                </a:xfrm>
                <a:prstGeom prst="rect">
                  <a:avLst/>
                </a:prstGeom>
              </p:spPr>
              <p:txBody>
                <a:bodyPr>
                  <a:spAutoFit/>
                </a:bodyPr>
                <a:lstStyle/>
                <a:p>
                  <a:endParaRPr lang="en-US" sz="1200" dirty="0"/>
                </a:p>
              </p:txBody>
            </p:sp>
            <p:grpSp>
              <p:nvGrpSpPr>
                <p:cNvPr id="15" name="Group 47"/>
                <p:cNvGrpSpPr/>
                <p:nvPr/>
              </p:nvGrpSpPr>
              <p:grpSpPr>
                <a:xfrm rot="18999749">
                  <a:off x="2375236" y="3808562"/>
                  <a:ext cx="562422" cy="660495"/>
                  <a:chOff x="2857500" y="4091100"/>
                  <a:chExt cx="962275" cy="1585800"/>
                </a:xfrm>
              </p:grpSpPr>
              <p:sp>
                <p:nvSpPr>
                  <p:cNvPr id="49" name="Donut 48"/>
                  <p:cNvSpPr/>
                  <p:nvPr/>
                </p:nvSpPr>
                <p:spPr>
                  <a:xfrm rot="18680478">
                    <a:off x="2590800" y="4724400"/>
                    <a:ext cx="1219200" cy="685800"/>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8680478">
                    <a:off x="2940734" y="4344545"/>
                    <a:ext cx="1132485" cy="625596"/>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Donut 34"/>
              <p:cNvSpPr/>
              <p:nvPr/>
            </p:nvSpPr>
            <p:spPr>
              <a:xfrm rot="16080227">
                <a:off x="5594035" y="4098914"/>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6080227">
                <a:off x="5624818" y="3828941"/>
                <a:ext cx="507804" cy="400831"/>
              </a:xfrm>
              <a:prstGeom prst="donut">
                <a:avLst>
                  <a:gd name="adj" fmla="val 166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2133600" y="3886200"/>
              <a:ext cx="4572000" cy="1938992"/>
            </a:xfrm>
            <a:prstGeom prst="rect">
              <a:avLst/>
            </a:prstGeom>
          </p:spPr>
          <p:txBody>
            <a:bodyPr>
              <a:spAutoFit/>
            </a:bodyPr>
            <a:lstStyle/>
            <a:p>
              <a:r>
                <a:rPr lang="en-US" sz="2000" b="1" i="1" dirty="0"/>
                <a:t>And now as I said concerning faith—faith is not to have a perfect knowledge of things; therefore if ye have faith ye hope for things which are not seen, which are true.</a:t>
              </a:r>
            </a:p>
            <a:p>
              <a:r>
                <a:rPr lang="en-US" sz="2000" b="1" i="1" dirty="0"/>
                <a:t>Alma 32:21</a:t>
              </a:r>
            </a:p>
          </p:txBody>
        </p:sp>
      </p:grpSp>
      <p:pic>
        <p:nvPicPr>
          <p:cNvPr id="42" name="Picture 41" descr="2996.gif"/>
          <p:cNvPicPr>
            <a:picLocks noChangeAspect="1"/>
          </p:cNvPicPr>
          <p:nvPr/>
        </p:nvPicPr>
        <p:blipFill>
          <a:blip r:embed="rId4" cstate="print"/>
          <a:stretch>
            <a:fillRect/>
          </a:stretch>
        </p:blipFill>
        <p:spPr>
          <a:xfrm>
            <a:off x="7162800" y="381000"/>
            <a:ext cx="762000" cy="106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2378</Words>
  <Application>Microsoft Office PowerPoint</Application>
  <PresentationFormat>Widescreen</PresentationFormat>
  <Paragraphs>166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 Light</vt:lpstr>
      <vt:lpstr>Abadi</vt:lpstr>
      <vt:lpstr>Calibri</vt:lpstr>
      <vt:lpstr>Gabriola</vt:lpstr>
      <vt:lpstr>Angsana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2018-07-24T15:21:29Z</dcterms:created>
  <dcterms:modified xsi:type="dcterms:W3CDTF">2020-07-12T01:57:47Z</dcterms:modified>
</cp:coreProperties>
</file>