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3" r:id="rId5"/>
    <p:sldId id="260" r:id="rId6"/>
    <p:sldId id="266" r:id="rId7"/>
    <p:sldId id="262" r:id="rId8"/>
    <p:sldId id="264" r:id="rId9"/>
    <p:sldId id="265" r:id="rId10"/>
    <p:sldId id="269" r:id="rId11"/>
    <p:sldId id="268" r:id="rId12"/>
    <p:sldId id="270" r:id="rId13"/>
    <p:sldId id="271" r:id="rId14"/>
    <p:sldId id="272" r:id="rId15"/>
    <p:sldId id="273" r:id="rId16"/>
    <p:sldId id="274" r:id="rId17"/>
    <p:sldId id="261" r:id="rId18"/>
    <p:sldId id="267" r:id="rId19"/>
  </p:sldIdLst>
  <p:sldSz cx="12192000" cy="6858000"/>
  <p:notesSz cx="6858000" cy="9144000"/>
  <p:embeddedFontLst>
    <p:embeddedFont>
      <p:font typeface="AR BLANCA" panose="02000000000000000000" pitchFamily="2"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olonna MT" panose="04020805060202030203" pitchFamily="82" charset="0"/>
      <p:regular r:id="rId27"/>
    </p:embeddedFont>
    <p:embeddedFont>
      <p:font typeface="Comic Sans MS" panose="030F0702030302020204" pitchFamily="66"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02D4-1ED0-441E-BDAD-DD36EB6C5B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31A649-FF92-4FAC-A9C8-421248FED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BEB720-7AB6-4B29-A924-0B4B79A32E24}"/>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5" name="Footer Placeholder 4">
            <a:extLst>
              <a:ext uri="{FF2B5EF4-FFF2-40B4-BE49-F238E27FC236}">
                <a16:creationId xmlns:a16="http://schemas.microsoft.com/office/drawing/2014/main" id="{904D6F3D-D7B0-4A23-A70C-95CAE9690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87F67-87F4-4569-A7C8-41FB2592F65D}"/>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426366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E66D-0C8A-4ED0-A699-1AC0A01FC9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FFC29B-1E9D-4DA5-87CC-C9E7158DB0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365AE-3F49-4315-B95E-7F15D0F4BBE4}"/>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5" name="Footer Placeholder 4">
            <a:extLst>
              <a:ext uri="{FF2B5EF4-FFF2-40B4-BE49-F238E27FC236}">
                <a16:creationId xmlns:a16="http://schemas.microsoft.com/office/drawing/2014/main" id="{217658A6-DE3A-468C-9D36-31A777B77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73790-E84E-45A2-8073-62C1FF504956}"/>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69552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21DDCC-EEBE-4507-B06A-569BA55720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6AD54C-EDE6-41EE-8FDD-376FB799C8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6CD0C-59D7-4FE7-99D3-D64AF05386F5}"/>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5" name="Footer Placeholder 4">
            <a:extLst>
              <a:ext uri="{FF2B5EF4-FFF2-40B4-BE49-F238E27FC236}">
                <a16:creationId xmlns:a16="http://schemas.microsoft.com/office/drawing/2014/main" id="{B7C008CB-B319-4CE3-97B8-ED3A467AB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A98E1-E4E6-4421-B7F9-A2B82A028EBC}"/>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374390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40A3-E00D-46AC-8C36-0EB66417B0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5BBE6-9707-486C-B838-AC22AA2F2D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CE340-9006-4AF3-BFA3-3264F3D7D964}"/>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5" name="Footer Placeholder 4">
            <a:extLst>
              <a:ext uri="{FF2B5EF4-FFF2-40B4-BE49-F238E27FC236}">
                <a16:creationId xmlns:a16="http://schemas.microsoft.com/office/drawing/2014/main" id="{C2FDB30E-075C-4C8D-B1FF-B4646B232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53125-5F1C-4C12-B3DC-A89956E1102A}"/>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322296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0E7E-45F2-447A-A129-29E87E0E77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64BAFA-A8CA-4680-B131-936E805C61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48AC55-ACE6-43DA-AF3F-44616D23C685}"/>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5" name="Footer Placeholder 4">
            <a:extLst>
              <a:ext uri="{FF2B5EF4-FFF2-40B4-BE49-F238E27FC236}">
                <a16:creationId xmlns:a16="http://schemas.microsoft.com/office/drawing/2014/main" id="{93596729-278B-4D64-8923-7E0CC722D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B9A3E-7164-470D-B1C9-D717D1FF74A5}"/>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115649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B19-E351-424B-BA3A-DD33CCAFA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4FECA-28D2-4101-A188-C5273E9CEC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206D9B-E4FA-4114-B562-067F8BBF32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0B3AD6-D269-4E4C-BEA8-2656C4051E49}"/>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6" name="Footer Placeholder 5">
            <a:extLst>
              <a:ext uri="{FF2B5EF4-FFF2-40B4-BE49-F238E27FC236}">
                <a16:creationId xmlns:a16="http://schemas.microsoft.com/office/drawing/2014/main" id="{87EE9E47-E03E-4BF9-A7CF-AD686F1F6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D7FE4-A897-453B-8CD0-386A2C3F4EE4}"/>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74310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94AA-F2A3-44FA-AD74-E9AFFFF65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5AD4C-5DBA-461F-AFE6-44500C91E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70C37-8BE4-4991-8BF8-F1D37165C5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E6A89-78DA-4A3E-A3A6-2872E3A94E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5B0056-F352-492F-A7C7-1210EC1A6A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BE6FAD-C96D-4770-A5F3-F0F8A394B33F}"/>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8" name="Footer Placeholder 7">
            <a:extLst>
              <a:ext uri="{FF2B5EF4-FFF2-40B4-BE49-F238E27FC236}">
                <a16:creationId xmlns:a16="http://schemas.microsoft.com/office/drawing/2014/main" id="{618AD92B-59C3-42E0-8221-6FB850310E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56B90-3B91-4D73-9009-F0EC683998AA}"/>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186371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8A85-9FAB-47AA-BF50-CBFBD27067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D67C27-8559-4B1F-9D6F-EAB650F407AC}"/>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4" name="Footer Placeholder 3">
            <a:extLst>
              <a:ext uri="{FF2B5EF4-FFF2-40B4-BE49-F238E27FC236}">
                <a16:creationId xmlns:a16="http://schemas.microsoft.com/office/drawing/2014/main" id="{AF3941B1-8C7A-42C2-A3F7-AD018A823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8A5E3B-EF75-47FE-AA56-2E642BCA3A04}"/>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211925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051360-C6C4-49B7-AFD6-D9964BC8C066}"/>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3" name="Footer Placeholder 2">
            <a:extLst>
              <a:ext uri="{FF2B5EF4-FFF2-40B4-BE49-F238E27FC236}">
                <a16:creationId xmlns:a16="http://schemas.microsoft.com/office/drawing/2014/main" id="{F722732A-BB71-4F5C-88D0-ADA9B85090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F0A06B-91D0-4F6F-B203-B70784E7018E}"/>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293264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7170-C097-4865-A98B-5478FCCE4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DF72C1-6379-4AEF-8809-CD6CA33BE2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70980-C468-47D9-A11E-DB97A0BF2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9EC260-8BB6-41B4-93F3-6AB9F17997DD}"/>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6" name="Footer Placeholder 5">
            <a:extLst>
              <a:ext uri="{FF2B5EF4-FFF2-40B4-BE49-F238E27FC236}">
                <a16:creationId xmlns:a16="http://schemas.microsoft.com/office/drawing/2014/main" id="{315A5361-6AC7-4865-9BA4-FE20225AA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D22EC-2DA0-4D84-9254-31724628CE83}"/>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177949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FB4B-5B3F-4DA7-A01B-1BFC25205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69CEC-4B9F-4F0D-8FA4-0B8AD65E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986565-347D-4ECE-B1DD-E64B2E548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0C7B45-D8B5-4452-A0F7-11FA397A40F2}"/>
              </a:ext>
            </a:extLst>
          </p:cNvPr>
          <p:cNvSpPr>
            <a:spLocks noGrp="1"/>
          </p:cNvSpPr>
          <p:nvPr>
            <p:ph type="dt" sz="half" idx="10"/>
          </p:nvPr>
        </p:nvSpPr>
        <p:spPr/>
        <p:txBody>
          <a:bodyPr/>
          <a:lstStyle/>
          <a:p>
            <a:fld id="{9C095105-7EB9-48F9-8DD7-33AC57426236}" type="datetimeFigureOut">
              <a:rPr lang="en-US" smtClean="0"/>
              <a:t>7/11/2020</a:t>
            </a:fld>
            <a:endParaRPr lang="en-US"/>
          </a:p>
        </p:txBody>
      </p:sp>
      <p:sp>
        <p:nvSpPr>
          <p:cNvPr id="6" name="Footer Placeholder 5">
            <a:extLst>
              <a:ext uri="{FF2B5EF4-FFF2-40B4-BE49-F238E27FC236}">
                <a16:creationId xmlns:a16="http://schemas.microsoft.com/office/drawing/2014/main" id="{509337D5-1D1A-4C58-AF44-C88064C03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6B4D4-2CA0-4325-BBB9-FB35CFD892F7}"/>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34618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C487E-7DFE-4C00-BAFE-27DA14A9E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0EBD1-1DC2-4B39-9E4B-F353B3C71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71F7E-B89A-4005-924C-608C1E51A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95105-7EB9-48F9-8DD7-33AC57426236}" type="datetimeFigureOut">
              <a:rPr lang="en-US" smtClean="0"/>
              <a:t>7/11/2020</a:t>
            </a:fld>
            <a:endParaRPr lang="en-US"/>
          </a:p>
        </p:txBody>
      </p:sp>
      <p:sp>
        <p:nvSpPr>
          <p:cNvPr id="5" name="Footer Placeholder 4">
            <a:extLst>
              <a:ext uri="{FF2B5EF4-FFF2-40B4-BE49-F238E27FC236}">
                <a16:creationId xmlns:a16="http://schemas.microsoft.com/office/drawing/2014/main" id="{B89EEA6C-8AFA-48C7-9D5F-076C694D86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5B91B9-F494-42DB-84D4-E23AA3123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89D0E-57F5-4417-82F4-E6F84EDAB12D}" type="slidenum">
              <a:rPr lang="en-US" smtClean="0"/>
              <a:t>‹#›</a:t>
            </a:fld>
            <a:endParaRPr lang="en-US"/>
          </a:p>
        </p:txBody>
      </p:sp>
    </p:spTree>
    <p:extLst>
      <p:ext uri="{BB962C8B-B14F-4D97-AF65-F5344CB8AC3E}">
        <p14:creationId xmlns:p14="http://schemas.microsoft.com/office/powerpoint/2010/main" val="784937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microsoft.com/office/2007/relationships/hdphoto" Target="../media/hdphoto1.wdp"/><Relationship Id="rId7" Type="http://schemas.openxmlformats.org/officeDocument/2006/relationships/image" Target="../media/image20.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A2A226E2-91FB-4732-86E5-8691FBBCC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FD5051C2-1A5E-4A96-999F-9966AF440DD7}"/>
              </a:ext>
            </a:extLst>
          </p:cNvPr>
          <p:cNvGrpSpPr/>
          <p:nvPr/>
        </p:nvGrpSpPr>
        <p:grpSpPr>
          <a:xfrm>
            <a:off x="281393" y="3300416"/>
            <a:ext cx="1500649" cy="2829796"/>
            <a:chOff x="1345059" y="1089061"/>
            <a:chExt cx="2667000" cy="5029200"/>
          </a:xfrm>
        </p:grpSpPr>
        <p:grpSp>
          <p:nvGrpSpPr>
            <p:cNvPr id="4" name="Group 17">
              <a:extLst>
                <a:ext uri="{FF2B5EF4-FFF2-40B4-BE49-F238E27FC236}">
                  <a16:creationId xmlns:a16="http://schemas.microsoft.com/office/drawing/2014/main" id="{C2731905-3DF3-48C5-AB47-B9033B2FF9C0}"/>
                </a:ext>
              </a:extLst>
            </p:cNvPr>
            <p:cNvGrpSpPr/>
            <p:nvPr/>
          </p:nvGrpSpPr>
          <p:grpSpPr>
            <a:xfrm>
              <a:off x="1345059" y="1089061"/>
              <a:ext cx="2667000" cy="5029200"/>
              <a:chOff x="838200" y="76200"/>
              <a:chExt cx="2667000" cy="5029200"/>
            </a:xfrm>
          </p:grpSpPr>
          <p:grpSp>
            <p:nvGrpSpPr>
              <p:cNvPr id="6" name="Group 17">
                <a:extLst>
                  <a:ext uri="{FF2B5EF4-FFF2-40B4-BE49-F238E27FC236}">
                    <a16:creationId xmlns:a16="http://schemas.microsoft.com/office/drawing/2014/main" id="{666049AD-DC17-434F-816D-1FCF442FBDC9}"/>
                  </a:ext>
                </a:extLst>
              </p:cNvPr>
              <p:cNvGrpSpPr/>
              <p:nvPr/>
            </p:nvGrpSpPr>
            <p:grpSpPr>
              <a:xfrm flipH="1">
                <a:off x="2209800" y="1447800"/>
                <a:ext cx="1295400" cy="3429000"/>
                <a:chOff x="685800" y="1447800"/>
                <a:chExt cx="1295400" cy="3124200"/>
              </a:xfrm>
            </p:grpSpPr>
            <p:sp>
              <p:nvSpPr>
                <p:cNvPr id="22" name="Bent Arrow 25">
                  <a:extLst>
                    <a:ext uri="{FF2B5EF4-FFF2-40B4-BE49-F238E27FC236}">
                      <a16:creationId xmlns:a16="http://schemas.microsoft.com/office/drawing/2014/main" id="{3BAEEA18-1C78-4E9B-899F-A48FDCC73C5F}"/>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6">
                  <a:extLst>
                    <a:ext uri="{FF2B5EF4-FFF2-40B4-BE49-F238E27FC236}">
                      <a16:creationId xmlns:a16="http://schemas.microsoft.com/office/drawing/2014/main" id="{6A3F7601-5C83-4C4B-928B-573D73DB22A2}"/>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16">
                <a:extLst>
                  <a:ext uri="{FF2B5EF4-FFF2-40B4-BE49-F238E27FC236}">
                    <a16:creationId xmlns:a16="http://schemas.microsoft.com/office/drawing/2014/main" id="{077DC060-087B-4575-9702-9ABA897973C2}"/>
                  </a:ext>
                </a:extLst>
              </p:cNvPr>
              <p:cNvGrpSpPr/>
              <p:nvPr/>
            </p:nvGrpSpPr>
            <p:grpSpPr>
              <a:xfrm>
                <a:off x="838200" y="1447800"/>
                <a:ext cx="1295400" cy="3429000"/>
                <a:chOff x="685800" y="1447800"/>
                <a:chExt cx="1295400" cy="3429000"/>
              </a:xfrm>
            </p:grpSpPr>
            <p:sp>
              <p:nvSpPr>
                <p:cNvPr id="20" name="Bent Arrow 23">
                  <a:extLst>
                    <a:ext uri="{FF2B5EF4-FFF2-40B4-BE49-F238E27FC236}">
                      <a16:creationId xmlns:a16="http://schemas.microsoft.com/office/drawing/2014/main" id="{75D23B77-F55C-47B7-8A10-05C954CF82D5}"/>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14">
                  <a:extLst>
                    <a:ext uri="{FF2B5EF4-FFF2-40B4-BE49-F238E27FC236}">
                      <a16:creationId xmlns:a16="http://schemas.microsoft.com/office/drawing/2014/main" id="{79F766B2-4BB9-4DE8-8BF7-7EB5C919AE8D}"/>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Oval 2">
                <a:extLst>
                  <a:ext uri="{FF2B5EF4-FFF2-40B4-BE49-F238E27FC236}">
                    <a16:creationId xmlns:a16="http://schemas.microsoft.com/office/drawing/2014/main" id="{B7B95509-F6EB-47DA-BADC-EA9446253F99}"/>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3">
                <a:extLst>
                  <a:ext uri="{FF2B5EF4-FFF2-40B4-BE49-F238E27FC236}">
                    <a16:creationId xmlns:a16="http://schemas.microsoft.com/office/drawing/2014/main" id="{1602D8A5-1FF3-471D-BD80-D50A3BEA5580}"/>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4">
                <a:extLst>
                  <a:ext uri="{FF2B5EF4-FFF2-40B4-BE49-F238E27FC236}">
                    <a16:creationId xmlns:a16="http://schemas.microsoft.com/office/drawing/2014/main" id="{21ADAE1F-DDA4-48D7-A561-CFBC2C2DEBC3}"/>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4">
                <a:extLst>
                  <a:ext uri="{FF2B5EF4-FFF2-40B4-BE49-F238E27FC236}">
                    <a16:creationId xmlns:a16="http://schemas.microsoft.com/office/drawing/2014/main" id="{21075767-1E5D-4DF8-AA69-6108CB949515}"/>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5">
                <a:extLst>
                  <a:ext uri="{FF2B5EF4-FFF2-40B4-BE49-F238E27FC236}">
                    <a16:creationId xmlns:a16="http://schemas.microsoft.com/office/drawing/2014/main" id="{2C31AD3D-29D5-44DA-B673-F217777F4AA9}"/>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nut 16">
                <a:extLst>
                  <a:ext uri="{FF2B5EF4-FFF2-40B4-BE49-F238E27FC236}">
                    <a16:creationId xmlns:a16="http://schemas.microsoft.com/office/drawing/2014/main" id="{5F1C14E4-7209-4919-9EF3-59E7F1CD360B}"/>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7">
                <a:extLst>
                  <a:ext uri="{FF2B5EF4-FFF2-40B4-BE49-F238E27FC236}">
                    <a16:creationId xmlns:a16="http://schemas.microsoft.com/office/drawing/2014/main" id="{B0E2F2D6-DB92-47EB-9ADD-5ADB042AEE7A}"/>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996850E6-1A21-4923-A075-0D9480BEFFEA}"/>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0">
                <a:extLst>
                  <a:ext uri="{FF2B5EF4-FFF2-40B4-BE49-F238E27FC236}">
                    <a16:creationId xmlns:a16="http://schemas.microsoft.com/office/drawing/2014/main" id="{78F18F17-C032-483C-B2FD-CF293FABA882}"/>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1">
                <a:extLst>
                  <a:ext uri="{FF2B5EF4-FFF2-40B4-BE49-F238E27FC236}">
                    <a16:creationId xmlns:a16="http://schemas.microsoft.com/office/drawing/2014/main" id="{FEE33027-2792-445B-8C90-923F38D51181}"/>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2">
                <a:extLst>
                  <a:ext uri="{FF2B5EF4-FFF2-40B4-BE49-F238E27FC236}">
                    <a16:creationId xmlns:a16="http://schemas.microsoft.com/office/drawing/2014/main" id="{C5ABB099-2215-4CB1-9F6C-0EE8F793CF11}"/>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3">
                <a:extLst>
                  <a:ext uri="{FF2B5EF4-FFF2-40B4-BE49-F238E27FC236}">
                    <a16:creationId xmlns:a16="http://schemas.microsoft.com/office/drawing/2014/main" id="{FE05062C-446A-490A-9A26-4D4714A6C9C5}"/>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384F500A-4FA0-490E-9EDD-8186D8DC43A1}"/>
                </a:ext>
              </a:extLst>
            </p:cNvPr>
            <p:cNvSpPr/>
            <p:nvPr/>
          </p:nvSpPr>
          <p:spPr>
            <a:xfrm>
              <a:off x="1681286" y="3002147"/>
              <a:ext cx="1939576" cy="1941815"/>
            </a:xfrm>
            <a:prstGeom prst="rect">
              <a:avLst/>
            </a:prstGeom>
          </p:spPr>
          <p:txBody>
            <a:bodyPr wrap="square">
              <a:spAutoFit/>
            </a:bodyPr>
            <a:lstStyle/>
            <a:p>
              <a:pPr algn="ctr"/>
              <a:r>
                <a:rPr lang="en-US" sz="1300" dirty="0"/>
                <a:t>Suggested Hymn: #275 Men are That They Might Have Joy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40ED55-2DCD-46EA-A948-C326EF993E50}"/>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Purpose of Record Keeping</a:t>
            </a:r>
            <a:endParaRPr lang="en-US" sz="4000" dirty="0">
              <a:latin typeface="AR BLANCA" pitchFamily="2" charset="0"/>
            </a:endParaRPr>
          </a:p>
        </p:txBody>
      </p:sp>
      <p:sp>
        <p:nvSpPr>
          <p:cNvPr id="53" name="Rectangle 52"/>
          <p:cNvSpPr/>
          <p:nvPr/>
        </p:nvSpPr>
        <p:spPr>
          <a:xfrm>
            <a:off x="1752600" y="914401"/>
            <a:ext cx="4800600" cy="2554545"/>
          </a:xfrm>
          <a:prstGeom prst="rect">
            <a:avLst/>
          </a:prstGeom>
        </p:spPr>
        <p:txBody>
          <a:bodyPr wrap="square">
            <a:spAutoFit/>
          </a:bodyPr>
          <a:lstStyle/>
          <a:p>
            <a:pPr fontAlgn="base"/>
            <a:r>
              <a:rPr lang="en-US" sz="1600" b="1" dirty="0"/>
              <a:t>“The devil has sought to take away my life form the day I was born until now, more so even than the lives of other men. I seem to be ma marked victim of the adversary. </a:t>
            </a:r>
          </a:p>
          <a:p>
            <a:pPr fontAlgn="base"/>
            <a:endParaRPr lang="en-US" sz="1600" b="1" dirty="0"/>
          </a:p>
          <a:p>
            <a:pPr fontAlgn="base"/>
            <a:r>
              <a:rPr lang="en-US" sz="1600" b="1" dirty="0"/>
              <a:t>I can find but one reason for this: the devil knew if I got into the Church of Jesus Christ of Latter-day Saints, I would write the history of that Church and leave on record the works and teachings of the prophets, of the apostles and elders.</a:t>
            </a:r>
          </a:p>
        </p:txBody>
      </p:sp>
      <p:sp>
        <p:nvSpPr>
          <p:cNvPr id="28" name="Rectangle 27"/>
          <p:cNvSpPr/>
          <p:nvPr/>
        </p:nvSpPr>
        <p:spPr>
          <a:xfrm>
            <a:off x="5791200" y="3657601"/>
            <a:ext cx="4572000" cy="2800767"/>
          </a:xfrm>
          <a:prstGeom prst="rect">
            <a:avLst/>
          </a:prstGeom>
        </p:spPr>
        <p:txBody>
          <a:bodyPr>
            <a:spAutoFit/>
          </a:bodyPr>
          <a:lstStyle/>
          <a:p>
            <a:r>
              <a:rPr lang="en-US" sz="1600" b="1" dirty="0"/>
              <a:t>I have recorded nearly all the sermons and teachings that I ever heard for the Prophet Joseph, I have in my journal many of the sermons of President Brigham Young, and such men as Orson Hyde, Parley P. Pratt and others. </a:t>
            </a:r>
          </a:p>
          <a:p>
            <a:endParaRPr lang="en-US" sz="1600" b="1" dirty="0"/>
          </a:p>
          <a:p>
            <a:r>
              <a:rPr lang="en-US" sz="1600" b="1" dirty="0"/>
              <a:t>Another reason I was moved upon to write in the early days was that nearly all the historians appointed in those time apostatized and took the journals away with them. </a:t>
            </a:r>
          </a:p>
          <a:p>
            <a:r>
              <a:rPr lang="en-US" sz="1200" b="1" dirty="0" err="1"/>
              <a:t>Wilford</a:t>
            </a:r>
            <a:r>
              <a:rPr lang="en-US" sz="1200" b="1" dirty="0"/>
              <a:t> Woodruff</a:t>
            </a:r>
          </a:p>
        </p:txBody>
      </p:sp>
      <p:pic>
        <p:nvPicPr>
          <p:cNvPr id="24578" name="Picture 2" descr="http://wchsutah.org/people/wilford-woodruff0.gif"/>
          <p:cNvPicPr>
            <a:picLocks noChangeAspect="1" noChangeArrowheads="1"/>
          </p:cNvPicPr>
          <p:nvPr/>
        </p:nvPicPr>
        <p:blipFill>
          <a:blip r:embed="rId3" cstate="print"/>
          <a:srcRect/>
          <a:stretch>
            <a:fillRect/>
          </a:stretch>
        </p:blipFill>
        <p:spPr bwMode="auto">
          <a:xfrm>
            <a:off x="2895600" y="3581400"/>
            <a:ext cx="2217906" cy="2895600"/>
          </a:xfrm>
          <a:prstGeom prst="rect">
            <a:avLst/>
          </a:prstGeom>
          <a:noFill/>
        </p:spPr>
      </p:pic>
      <p:pic>
        <p:nvPicPr>
          <p:cNvPr id="3" name="Picture 2">
            <a:extLst>
              <a:ext uri="{FF2B5EF4-FFF2-40B4-BE49-F238E27FC236}">
                <a16:creationId xmlns:a16="http://schemas.microsoft.com/office/drawing/2014/main" id="{AAED4E0B-6091-4D01-9FEF-044B755F9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1015664"/>
            <a:ext cx="3915816" cy="2453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fade">
                                      <p:cBhvr>
                                        <p:cTn id="13" dur="2000"/>
                                        <p:tgtEl>
                                          <p:spTgt spid="24578"/>
                                        </p:tgtEl>
                                      </p:cBhvr>
                                    </p:animEffec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97DA4-1453-41F0-B988-2C24F804E14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pic>
        <p:nvPicPr>
          <p:cNvPr id="3" name="Picture 2">
            <a:extLst>
              <a:ext uri="{FF2B5EF4-FFF2-40B4-BE49-F238E27FC236}">
                <a16:creationId xmlns:a16="http://schemas.microsoft.com/office/drawing/2014/main" id="{80281049-580E-40D9-B520-F132C2779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978" y="985984"/>
            <a:ext cx="6401355" cy="5450296"/>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BLANCA" pitchFamily="2" charset="0"/>
              </a:rPr>
              <a:t>Where Should We Go?</a:t>
            </a:r>
            <a:endParaRPr lang="en-US" sz="4000" dirty="0">
              <a:solidFill>
                <a:schemeClr val="bg1"/>
              </a:solidFill>
              <a:latin typeface="AR BLANCA" pitchFamily="2" charset="0"/>
            </a:endParaRPr>
          </a:p>
        </p:txBody>
      </p:sp>
      <p:sp>
        <p:nvSpPr>
          <p:cNvPr id="53" name="Rectangle 52"/>
          <p:cNvSpPr/>
          <p:nvPr/>
        </p:nvSpPr>
        <p:spPr>
          <a:xfrm>
            <a:off x="1828800" y="990601"/>
            <a:ext cx="4953000" cy="1200329"/>
          </a:xfrm>
          <a:prstGeom prst="rect">
            <a:avLst/>
          </a:prstGeom>
        </p:spPr>
        <p:txBody>
          <a:bodyPr wrap="square">
            <a:spAutoFit/>
          </a:bodyPr>
          <a:lstStyle/>
          <a:p>
            <a:pPr fontAlgn="base"/>
            <a:r>
              <a:rPr lang="en-US" b="1" dirty="0">
                <a:solidFill>
                  <a:schemeClr val="bg1"/>
                </a:solidFill>
              </a:rPr>
              <a:t>The Saints living in Ohio were anticipating the arrival of the saints from the East and wondered what their obligations were as to how to assist in providing places for them to settle.</a:t>
            </a:r>
          </a:p>
        </p:txBody>
      </p:sp>
      <p:sp>
        <p:nvSpPr>
          <p:cNvPr id="28" name="Rectangle 27"/>
          <p:cNvSpPr/>
          <p:nvPr/>
        </p:nvSpPr>
        <p:spPr>
          <a:xfrm>
            <a:off x="5557684" y="2828835"/>
            <a:ext cx="4572000" cy="1200329"/>
          </a:xfrm>
          <a:prstGeom prst="rect">
            <a:avLst/>
          </a:prstGeom>
        </p:spPr>
        <p:txBody>
          <a:bodyPr>
            <a:spAutoFit/>
          </a:bodyPr>
          <a:lstStyle/>
          <a:p>
            <a:pPr fontAlgn="base"/>
            <a:r>
              <a:rPr lang="en-US" b="1" dirty="0">
                <a:solidFill>
                  <a:schemeClr val="bg1"/>
                </a:solidFill>
              </a:rPr>
              <a:t>The Eastern saints who had been commanded to move to Ohio, were wondering where they could settle their families and how permanent such locations would be.</a:t>
            </a:r>
          </a:p>
        </p:txBody>
      </p:sp>
      <p:sp>
        <p:nvSpPr>
          <p:cNvPr id="40" name="Rectangle 39"/>
          <p:cNvSpPr/>
          <p:nvPr/>
        </p:nvSpPr>
        <p:spPr>
          <a:xfrm>
            <a:off x="1981200" y="4343401"/>
            <a:ext cx="4953000" cy="2092881"/>
          </a:xfrm>
          <a:prstGeom prst="rect">
            <a:avLst/>
          </a:prstGeom>
        </p:spPr>
        <p:txBody>
          <a:bodyPr wrap="square">
            <a:spAutoFit/>
          </a:bodyPr>
          <a:lstStyle/>
          <a:p>
            <a:pPr fontAlgn="base"/>
            <a:r>
              <a:rPr lang="en-US" b="1" dirty="0">
                <a:solidFill>
                  <a:schemeClr val="bg1"/>
                </a:solidFill>
              </a:rPr>
              <a:t>The Lord in Section 48 told both groups that the settlements in Ohio were </a:t>
            </a:r>
            <a:r>
              <a:rPr lang="en-US" sz="2800" b="1" dirty="0">
                <a:solidFill>
                  <a:schemeClr val="bg1"/>
                </a:solidFill>
              </a:rPr>
              <a:t>temporary. </a:t>
            </a:r>
          </a:p>
          <a:p>
            <a:pPr fontAlgn="base"/>
            <a:endParaRPr lang="en-US" b="1" dirty="0">
              <a:solidFill>
                <a:schemeClr val="bg1"/>
              </a:solidFill>
            </a:endParaRPr>
          </a:p>
          <a:p>
            <a:pPr fontAlgn="base"/>
            <a:r>
              <a:rPr lang="en-US" b="1" dirty="0">
                <a:solidFill>
                  <a:schemeClr val="bg1"/>
                </a:solidFill>
              </a:rPr>
              <a:t>Ohio was a place of gathering for strength while the Lord prepared the Saints to establish Zion in the land of Missouri.</a:t>
            </a:r>
          </a:p>
          <a:p>
            <a:pPr fontAlgn="base"/>
            <a:r>
              <a:rPr lang="en-US" sz="1200" b="1" dirty="0">
                <a:solidFill>
                  <a:schemeClr val="bg1"/>
                </a:solidFill>
              </a:rPr>
              <a:t> (D&amp;C 64:21-22)</a:t>
            </a:r>
          </a:p>
        </p:txBody>
      </p:sp>
      <p:sp>
        <p:nvSpPr>
          <p:cNvPr id="41" name="Rectangle 40"/>
          <p:cNvSpPr/>
          <p:nvPr/>
        </p:nvSpPr>
        <p:spPr>
          <a:xfrm>
            <a:off x="54077" y="6436282"/>
            <a:ext cx="4572000" cy="369332"/>
          </a:xfrm>
          <a:prstGeom prst="rect">
            <a:avLst/>
          </a:prstGeom>
        </p:spPr>
        <p:txBody>
          <a:bodyPr>
            <a:spAutoFit/>
          </a:bodyPr>
          <a:lstStyle/>
          <a:p>
            <a:pPr fontAlgn="base"/>
            <a:r>
              <a:rPr lang="en-US" b="1" dirty="0">
                <a:solidFill>
                  <a:schemeClr val="bg1"/>
                </a:solidFill>
              </a:rPr>
              <a:t>D&amp;C 48:1-3   </a:t>
            </a:r>
            <a:r>
              <a:rPr lang="en-US" sz="1200" b="1" dirty="0" err="1">
                <a:solidFill>
                  <a:schemeClr val="bg1"/>
                </a:solidFill>
              </a:rPr>
              <a:t>Otten</a:t>
            </a:r>
            <a:r>
              <a:rPr lang="en-US" sz="1200" b="1" dirty="0">
                <a:solidFill>
                  <a:schemeClr val="bg1"/>
                </a:solidFill>
              </a:rPr>
              <a:t> and Caldwell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xEl>
                                              <p:pRg st="0" end="0"/>
                                            </p:txEl>
                                          </p:spTgt>
                                        </p:tgtEl>
                                        <p:attrNameLst>
                                          <p:attrName>style.visibility</p:attrName>
                                        </p:attrNameLst>
                                      </p:cBhvr>
                                      <p:to>
                                        <p:strVal val="visible"/>
                                      </p:to>
                                    </p:set>
                                    <p:animEffect transition="in" filter="fade">
                                      <p:cBhvr>
                                        <p:cTn id="14" dur="1000"/>
                                        <p:tgtEl>
                                          <p:spTgt spid="40">
                                            <p:txEl>
                                              <p:pRg st="0" end="0"/>
                                            </p:txEl>
                                          </p:spTgt>
                                        </p:tgtEl>
                                      </p:cBhvr>
                                    </p:animEffect>
                                    <p:anim calcmode="lin" valueType="num">
                                      <p:cBhvr>
                                        <p:cTn id="15"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xEl>
                                              <p:pRg st="2" end="2"/>
                                            </p:txEl>
                                          </p:spTgt>
                                        </p:tgtEl>
                                        <p:attrNameLst>
                                          <p:attrName>style.visibility</p:attrName>
                                        </p:attrNameLst>
                                      </p:cBhvr>
                                      <p:to>
                                        <p:strVal val="visible"/>
                                      </p:to>
                                    </p:set>
                                    <p:animEffect transition="in" filter="fade">
                                      <p:cBhvr>
                                        <p:cTn id="21" dur="1000"/>
                                        <p:tgtEl>
                                          <p:spTgt spid="40">
                                            <p:txEl>
                                              <p:pRg st="2" end="2"/>
                                            </p:txEl>
                                          </p:spTgt>
                                        </p:tgtEl>
                                      </p:cBhvr>
                                    </p:animEffect>
                                    <p:anim calcmode="lin" valueType="num">
                                      <p:cBhvr>
                                        <p:cTn id="22" dur="1000" fill="hold"/>
                                        <p:tgtEl>
                                          <p:spTgt spid="4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0">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0">
                                            <p:txEl>
                                              <p:pRg st="3" end="3"/>
                                            </p:txEl>
                                          </p:spTgt>
                                        </p:tgtEl>
                                        <p:attrNameLst>
                                          <p:attrName>style.visibility</p:attrName>
                                        </p:attrNameLst>
                                      </p:cBhvr>
                                      <p:to>
                                        <p:strVal val="visible"/>
                                      </p:to>
                                    </p:set>
                                    <p:animEffect transition="in" filter="fade">
                                      <p:cBhvr>
                                        <p:cTn id="26" dur="1000"/>
                                        <p:tgtEl>
                                          <p:spTgt spid="40">
                                            <p:txEl>
                                              <p:pRg st="3" end="3"/>
                                            </p:txEl>
                                          </p:spTgt>
                                        </p:tgtEl>
                                      </p:cBhvr>
                                    </p:animEffect>
                                    <p:anim calcmode="lin" valueType="num">
                                      <p:cBhvr>
                                        <p:cTn id="27" dur="1000" fill="hold"/>
                                        <p:tgtEl>
                                          <p:spTgt spid="4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7A2E7C-33B6-46D0-8976-27FDF6F6E74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BLANCA" pitchFamily="2" charset="0"/>
              </a:rPr>
              <a:t>Share</a:t>
            </a:r>
            <a:endParaRPr lang="en-US" sz="4000" dirty="0">
              <a:solidFill>
                <a:schemeClr val="bg1"/>
              </a:solidFill>
              <a:latin typeface="AR BLANCA" pitchFamily="2" charset="0"/>
            </a:endParaRPr>
          </a:p>
        </p:txBody>
      </p:sp>
      <p:sp>
        <p:nvSpPr>
          <p:cNvPr id="53" name="Rectangle 52"/>
          <p:cNvSpPr/>
          <p:nvPr/>
        </p:nvSpPr>
        <p:spPr>
          <a:xfrm>
            <a:off x="1828800" y="990600"/>
            <a:ext cx="3810000" cy="1815882"/>
          </a:xfrm>
          <a:prstGeom prst="rect">
            <a:avLst/>
          </a:prstGeom>
        </p:spPr>
        <p:txBody>
          <a:bodyPr wrap="square">
            <a:spAutoFit/>
          </a:bodyPr>
          <a:lstStyle/>
          <a:p>
            <a:pPr fontAlgn="base"/>
            <a:r>
              <a:rPr lang="en-US" sz="2800" b="1" dirty="0">
                <a:solidFill>
                  <a:schemeClr val="bg1"/>
                </a:solidFill>
              </a:rPr>
              <a:t>The Lord commands Latter-day Saints to share what they have with those in need.</a:t>
            </a:r>
            <a:r>
              <a:rPr lang="en-US" sz="2800" dirty="0">
                <a:solidFill>
                  <a:schemeClr val="bg1"/>
                </a:solidFill>
              </a:rPr>
              <a:t> </a:t>
            </a:r>
            <a:endParaRPr lang="en-US" sz="2800" b="1" dirty="0">
              <a:solidFill>
                <a:schemeClr val="bg1"/>
              </a:solidFill>
            </a:endParaRPr>
          </a:p>
        </p:txBody>
      </p:sp>
      <p:sp>
        <p:nvSpPr>
          <p:cNvPr id="28" name="Rectangle 27"/>
          <p:cNvSpPr/>
          <p:nvPr/>
        </p:nvSpPr>
        <p:spPr>
          <a:xfrm>
            <a:off x="6248400" y="3581401"/>
            <a:ext cx="3886200" cy="2585323"/>
          </a:xfrm>
          <a:prstGeom prst="rect">
            <a:avLst/>
          </a:prstGeom>
        </p:spPr>
        <p:txBody>
          <a:bodyPr wrap="square">
            <a:spAutoFit/>
          </a:bodyPr>
          <a:lstStyle/>
          <a:p>
            <a:pPr fontAlgn="base"/>
            <a:r>
              <a:rPr lang="en-US" b="1" dirty="0">
                <a:solidFill>
                  <a:schemeClr val="bg1"/>
                </a:solidFill>
              </a:rPr>
              <a:t>The Lord wanted the Saints to prepare to purchase land when He would reveal the location of the city of Zion, or New Jerusalem. </a:t>
            </a:r>
          </a:p>
          <a:p>
            <a:pPr fontAlgn="base"/>
            <a:endParaRPr lang="en-US" b="1" dirty="0">
              <a:solidFill>
                <a:schemeClr val="bg1"/>
              </a:solidFill>
            </a:endParaRPr>
          </a:p>
          <a:p>
            <a:pPr fontAlgn="base"/>
            <a:r>
              <a:rPr lang="en-US" b="1" dirty="0">
                <a:solidFill>
                  <a:schemeClr val="bg1"/>
                </a:solidFill>
              </a:rPr>
              <a:t>The Lord commanded the Saints to save all the money they could in preparation for laying the foundation of that city.</a:t>
            </a:r>
          </a:p>
        </p:txBody>
      </p:sp>
      <p:sp>
        <p:nvSpPr>
          <p:cNvPr id="41" name="Rectangle 40"/>
          <p:cNvSpPr/>
          <p:nvPr/>
        </p:nvSpPr>
        <p:spPr>
          <a:xfrm>
            <a:off x="147484" y="6488667"/>
            <a:ext cx="4572000" cy="369332"/>
          </a:xfrm>
          <a:prstGeom prst="rect">
            <a:avLst/>
          </a:prstGeom>
        </p:spPr>
        <p:txBody>
          <a:bodyPr>
            <a:spAutoFit/>
          </a:bodyPr>
          <a:lstStyle/>
          <a:p>
            <a:pPr fontAlgn="base"/>
            <a:r>
              <a:rPr lang="en-US" b="1" dirty="0">
                <a:solidFill>
                  <a:schemeClr val="bg1"/>
                </a:solidFill>
              </a:rPr>
              <a:t>D&amp;C 48:4-6</a:t>
            </a:r>
          </a:p>
        </p:txBody>
      </p:sp>
      <p:pic>
        <p:nvPicPr>
          <p:cNvPr id="3" name="Picture 2">
            <a:extLst>
              <a:ext uri="{FF2B5EF4-FFF2-40B4-BE49-F238E27FC236}">
                <a16:creationId xmlns:a16="http://schemas.microsoft.com/office/drawing/2014/main" id="{225C4745-659F-40CA-94F4-BD00EEB1C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025" y="904631"/>
            <a:ext cx="3028950" cy="2438400"/>
          </a:xfrm>
          <a:prstGeom prst="rect">
            <a:avLst/>
          </a:prstGeom>
        </p:spPr>
      </p:pic>
      <p:pic>
        <p:nvPicPr>
          <p:cNvPr id="7" name="Picture 6">
            <a:extLst>
              <a:ext uri="{FF2B5EF4-FFF2-40B4-BE49-F238E27FC236}">
                <a16:creationId xmlns:a16="http://schemas.microsoft.com/office/drawing/2014/main" id="{1F8BFE07-2F16-4D66-834C-4BB3A1D27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64" y="3343031"/>
            <a:ext cx="4309872" cy="2609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D5EEF9-2542-494F-87D1-11673217C1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BLANCA" pitchFamily="2" charset="0"/>
              </a:rPr>
              <a:t>Story</a:t>
            </a:r>
            <a:endParaRPr lang="en-US" sz="4000" dirty="0">
              <a:solidFill>
                <a:schemeClr val="bg1"/>
              </a:solidFill>
              <a:latin typeface="AR BLANCA" pitchFamily="2" charset="0"/>
            </a:endParaRPr>
          </a:p>
        </p:txBody>
      </p:sp>
      <p:sp>
        <p:nvSpPr>
          <p:cNvPr id="53" name="Rectangle 52"/>
          <p:cNvSpPr/>
          <p:nvPr/>
        </p:nvSpPr>
        <p:spPr>
          <a:xfrm>
            <a:off x="1828800" y="990600"/>
            <a:ext cx="4953000" cy="3416320"/>
          </a:xfrm>
          <a:prstGeom prst="rect">
            <a:avLst/>
          </a:prstGeom>
        </p:spPr>
        <p:txBody>
          <a:bodyPr wrap="square">
            <a:spAutoFit/>
          </a:bodyPr>
          <a:lstStyle/>
          <a:p>
            <a:pPr fontAlgn="base"/>
            <a:r>
              <a:rPr lang="en-US" b="1" dirty="0">
                <a:solidFill>
                  <a:schemeClr val="bg1"/>
                </a:solidFill>
              </a:rPr>
              <a:t>“We undertook a project to save nickels and dimes for what was to be a gigantic Christmas party. </a:t>
            </a:r>
          </a:p>
          <a:p>
            <a:pPr fontAlgn="base"/>
            <a:endParaRPr lang="en-US" b="1" dirty="0">
              <a:solidFill>
                <a:schemeClr val="bg1"/>
              </a:solidFill>
            </a:endParaRPr>
          </a:p>
          <a:p>
            <a:pPr fontAlgn="base"/>
            <a:r>
              <a:rPr lang="en-US" b="1" dirty="0">
                <a:solidFill>
                  <a:schemeClr val="bg1"/>
                </a:solidFill>
              </a:rPr>
              <a:t>Sister </a:t>
            </a:r>
            <a:r>
              <a:rPr lang="en-US" b="1" dirty="0" err="1">
                <a:solidFill>
                  <a:schemeClr val="bg1"/>
                </a:solidFill>
              </a:rPr>
              <a:t>Gertsch</a:t>
            </a:r>
            <a:r>
              <a:rPr lang="en-US" b="1" dirty="0">
                <a:solidFill>
                  <a:schemeClr val="bg1"/>
                </a:solidFill>
              </a:rPr>
              <a:t> kept a careful record of our progress. </a:t>
            </a:r>
          </a:p>
          <a:p>
            <a:pPr fontAlgn="base"/>
            <a:endParaRPr lang="en-US" b="1" dirty="0">
              <a:solidFill>
                <a:schemeClr val="bg1"/>
              </a:solidFill>
            </a:endParaRPr>
          </a:p>
          <a:p>
            <a:pPr fontAlgn="base"/>
            <a:r>
              <a:rPr lang="en-US" b="1" dirty="0">
                <a:solidFill>
                  <a:schemeClr val="bg1"/>
                </a:solidFill>
              </a:rPr>
              <a:t>As boys with typical appetites we converted in our minds the monetary totals to cakes, cookies, pies, and ice cream. This was to be a glorious event. Never before had any of our teachers even suggested a social event like this was to be.</a:t>
            </a:r>
          </a:p>
        </p:txBody>
      </p:sp>
      <p:sp>
        <p:nvSpPr>
          <p:cNvPr id="41" name="Rectangle 40"/>
          <p:cNvSpPr/>
          <p:nvPr/>
        </p:nvSpPr>
        <p:spPr>
          <a:xfrm>
            <a:off x="167148" y="6411016"/>
            <a:ext cx="4572000" cy="369332"/>
          </a:xfrm>
          <a:prstGeom prst="rect">
            <a:avLst/>
          </a:prstGeom>
        </p:spPr>
        <p:txBody>
          <a:bodyPr>
            <a:spAutoFit/>
          </a:bodyPr>
          <a:lstStyle/>
          <a:p>
            <a:pPr fontAlgn="base"/>
            <a:r>
              <a:rPr lang="en-US" b="1" dirty="0">
                <a:solidFill>
                  <a:schemeClr val="bg1"/>
                </a:solidFill>
              </a:rPr>
              <a:t>President Thomas S. Monson</a:t>
            </a:r>
          </a:p>
        </p:txBody>
      </p:sp>
      <p:sp>
        <p:nvSpPr>
          <p:cNvPr id="7" name="Rectangle 6"/>
          <p:cNvSpPr/>
          <p:nvPr/>
        </p:nvSpPr>
        <p:spPr>
          <a:xfrm>
            <a:off x="5562600" y="4876801"/>
            <a:ext cx="4572000" cy="1200329"/>
          </a:xfrm>
          <a:prstGeom prst="rect">
            <a:avLst/>
          </a:prstGeom>
        </p:spPr>
        <p:txBody>
          <a:bodyPr>
            <a:spAutoFit/>
          </a:bodyPr>
          <a:lstStyle/>
          <a:p>
            <a:r>
              <a:rPr lang="en-US" b="1" dirty="0">
                <a:solidFill>
                  <a:schemeClr val="bg1"/>
                </a:solidFill>
              </a:rPr>
              <a:t>“The summer months faded into autumn. Autumn turned to winter. Our party goal had been achieved. The class had grown. A good spirit prevailed.</a:t>
            </a:r>
          </a:p>
        </p:txBody>
      </p:sp>
      <p:pic>
        <p:nvPicPr>
          <p:cNvPr id="29706" name="Picture 10" descr="http://media.giphy.com/media/Zb2lUCnGMXzjO/giphy.gif"/>
          <p:cNvPicPr>
            <a:picLocks noChangeAspect="1" noChangeArrowheads="1" noCrop="1"/>
          </p:cNvPicPr>
          <p:nvPr/>
        </p:nvPicPr>
        <p:blipFill>
          <a:blip r:embed="rId4" cstate="print"/>
          <a:srcRect/>
          <a:stretch>
            <a:fillRect/>
          </a:stretch>
        </p:blipFill>
        <p:spPr bwMode="auto">
          <a:xfrm>
            <a:off x="2590800" y="4495800"/>
            <a:ext cx="2476500" cy="1837564"/>
          </a:xfrm>
          <a:prstGeom prst="rect">
            <a:avLst/>
          </a:prstGeom>
          <a:noFill/>
        </p:spPr>
      </p:pic>
      <p:pic>
        <p:nvPicPr>
          <p:cNvPr id="3" name="Picture 2">
            <a:extLst>
              <a:ext uri="{FF2B5EF4-FFF2-40B4-BE49-F238E27FC236}">
                <a16:creationId xmlns:a16="http://schemas.microsoft.com/office/drawing/2014/main" id="{622A25B3-B57C-40AC-8366-61DEEE92D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827" y="1006073"/>
            <a:ext cx="1295400" cy="1524000"/>
          </a:xfrm>
          <a:prstGeom prst="rect">
            <a:avLst/>
          </a:prstGeom>
        </p:spPr>
      </p:pic>
      <p:pic>
        <p:nvPicPr>
          <p:cNvPr id="10" name="Picture 9">
            <a:extLst>
              <a:ext uri="{FF2B5EF4-FFF2-40B4-BE49-F238E27FC236}">
                <a16:creationId xmlns:a16="http://schemas.microsoft.com/office/drawing/2014/main" id="{7B49A5AB-A324-4BBC-AAB8-6F992C77B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275" y="2999954"/>
            <a:ext cx="1076325" cy="1600200"/>
          </a:xfrm>
          <a:prstGeom prst="rect">
            <a:avLst/>
          </a:prstGeom>
        </p:spPr>
      </p:pic>
      <p:pic>
        <p:nvPicPr>
          <p:cNvPr id="18" name="Picture 8" descr="http://allstarme.files.wordpress.com/2014/02/739819183_411724.gif">
            <a:extLst>
              <a:ext uri="{FF2B5EF4-FFF2-40B4-BE49-F238E27FC236}">
                <a16:creationId xmlns:a16="http://schemas.microsoft.com/office/drawing/2014/main" id="{462E35CF-1AD8-4369-AD61-B045CCD3B634}"/>
              </a:ext>
            </a:extLst>
          </p:cNvPr>
          <p:cNvPicPr>
            <a:picLocks noChangeAspect="1" noChangeArrowheads="1" noCrop="1"/>
          </p:cNvPicPr>
          <p:nvPr/>
        </p:nvPicPr>
        <p:blipFill>
          <a:blip r:embed="rId7" cstate="print"/>
          <a:srcRect/>
          <a:stretch>
            <a:fillRect/>
          </a:stretch>
        </p:blipFill>
        <p:spPr bwMode="auto">
          <a:xfrm>
            <a:off x="8953500" y="1478412"/>
            <a:ext cx="2362200" cy="2362200"/>
          </a:xfrm>
          <a:prstGeom prst="rect">
            <a:avLst/>
          </a:prstGeom>
          <a:noFill/>
        </p:spPr>
      </p:pic>
      <p:pic>
        <p:nvPicPr>
          <p:cNvPr id="13" name="Picture 12">
            <a:extLst>
              <a:ext uri="{FF2B5EF4-FFF2-40B4-BE49-F238E27FC236}">
                <a16:creationId xmlns:a16="http://schemas.microsoft.com/office/drawing/2014/main" id="{E5CC8B42-E987-4105-BD88-EDD68F40FD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190" y="176667"/>
            <a:ext cx="1414272" cy="1755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24B58F-E61B-4859-8F4E-AB36A958EB5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3" name="Rectangle 52"/>
          <p:cNvSpPr/>
          <p:nvPr/>
        </p:nvSpPr>
        <p:spPr>
          <a:xfrm>
            <a:off x="1143000" y="550677"/>
            <a:ext cx="4953000" cy="1754326"/>
          </a:xfrm>
          <a:prstGeom prst="rect">
            <a:avLst/>
          </a:prstGeom>
        </p:spPr>
        <p:txBody>
          <a:bodyPr wrap="square">
            <a:spAutoFit/>
          </a:bodyPr>
          <a:lstStyle/>
          <a:p>
            <a:pPr fontAlgn="base"/>
            <a:r>
              <a:rPr lang="en-US" b="1" dirty="0">
                <a:solidFill>
                  <a:schemeClr val="bg1"/>
                </a:solidFill>
              </a:rPr>
              <a:t>“None of us will forget that gray morning when our beloved teacher announced to us that the mother of one of our classmates had passed away. We thought of our own mothers and how much they meant to us. We felt sincere sorrow for Billy </a:t>
            </a:r>
            <a:r>
              <a:rPr lang="en-US" b="1" dirty="0" err="1">
                <a:solidFill>
                  <a:schemeClr val="bg1"/>
                </a:solidFill>
              </a:rPr>
              <a:t>Devenport</a:t>
            </a:r>
            <a:r>
              <a:rPr lang="en-US" b="1" dirty="0">
                <a:solidFill>
                  <a:schemeClr val="bg1"/>
                </a:solidFill>
              </a:rPr>
              <a:t> in his great loss.</a:t>
            </a:r>
          </a:p>
        </p:txBody>
      </p:sp>
      <p:sp>
        <p:nvSpPr>
          <p:cNvPr id="41" name="Rectangle 40"/>
          <p:cNvSpPr/>
          <p:nvPr/>
        </p:nvSpPr>
        <p:spPr>
          <a:xfrm>
            <a:off x="137651" y="6367412"/>
            <a:ext cx="4572000" cy="369332"/>
          </a:xfrm>
          <a:prstGeom prst="rect">
            <a:avLst/>
          </a:prstGeom>
        </p:spPr>
        <p:txBody>
          <a:bodyPr>
            <a:spAutoFit/>
          </a:bodyPr>
          <a:lstStyle/>
          <a:p>
            <a:pPr fontAlgn="base"/>
            <a:r>
              <a:rPr lang="en-US" b="1" dirty="0">
                <a:solidFill>
                  <a:schemeClr val="bg1"/>
                </a:solidFill>
              </a:rPr>
              <a:t>President Thomas S. Monson</a:t>
            </a:r>
          </a:p>
        </p:txBody>
      </p:sp>
      <p:sp>
        <p:nvSpPr>
          <p:cNvPr id="7" name="Rectangle 6"/>
          <p:cNvSpPr/>
          <p:nvPr/>
        </p:nvSpPr>
        <p:spPr>
          <a:xfrm>
            <a:off x="5715000" y="3352801"/>
            <a:ext cx="4572000" cy="2585323"/>
          </a:xfrm>
          <a:prstGeom prst="rect">
            <a:avLst/>
          </a:prstGeom>
        </p:spPr>
        <p:txBody>
          <a:bodyPr>
            <a:spAutoFit/>
          </a:bodyPr>
          <a:lstStyle/>
          <a:p>
            <a:r>
              <a:rPr lang="en-US" b="1" dirty="0">
                <a:solidFill>
                  <a:schemeClr val="bg1"/>
                </a:solidFill>
              </a:rPr>
              <a:t>“The lesson this Sunday was from the book of Acts, chapter 20, verse 35: ‘Remember the words of the Lord Jesus, how he said, It is more blessed to give than to receive.’ At the conclusion of the presentation of a well-prepared lesson, Lucy </a:t>
            </a:r>
            <a:r>
              <a:rPr lang="en-US" b="1" dirty="0" err="1">
                <a:solidFill>
                  <a:schemeClr val="bg1"/>
                </a:solidFill>
              </a:rPr>
              <a:t>Gertsch</a:t>
            </a:r>
            <a:r>
              <a:rPr lang="en-US" b="1" dirty="0">
                <a:solidFill>
                  <a:schemeClr val="bg1"/>
                </a:solidFill>
              </a:rPr>
              <a:t> commented on the economic situation of Billy’s family. These were Depression times, and money was scarce. </a:t>
            </a:r>
          </a:p>
        </p:txBody>
      </p:sp>
      <p:pic>
        <p:nvPicPr>
          <p:cNvPr id="3" name="Picture 2">
            <a:extLst>
              <a:ext uri="{FF2B5EF4-FFF2-40B4-BE49-F238E27FC236}">
                <a16:creationId xmlns:a16="http://schemas.microsoft.com/office/drawing/2014/main" id="{99F7C057-EFB9-448C-A851-0D102EE61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125" y="2247035"/>
            <a:ext cx="3731075" cy="4060288"/>
          </a:xfrm>
          <a:prstGeom prst="rect">
            <a:avLst/>
          </a:prstGeom>
        </p:spPr>
      </p:pic>
      <p:pic>
        <p:nvPicPr>
          <p:cNvPr id="6" name="Picture 5">
            <a:extLst>
              <a:ext uri="{FF2B5EF4-FFF2-40B4-BE49-F238E27FC236}">
                <a16:creationId xmlns:a16="http://schemas.microsoft.com/office/drawing/2014/main" id="{53511DDF-C4D2-488D-AB0C-2055D3E1A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219" y="985683"/>
            <a:ext cx="4477610" cy="18656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D9928C-41F0-429C-AB57-1D044F19656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41" name="Rectangle 40"/>
          <p:cNvSpPr/>
          <p:nvPr/>
        </p:nvSpPr>
        <p:spPr>
          <a:xfrm>
            <a:off x="76200" y="6325612"/>
            <a:ext cx="4572000" cy="369332"/>
          </a:xfrm>
          <a:prstGeom prst="rect">
            <a:avLst/>
          </a:prstGeom>
        </p:spPr>
        <p:txBody>
          <a:bodyPr>
            <a:spAutoFit/>
          </a:bodyPr>
          <a:lstStyle/>
          <a:p>
            <a:pPr fontAlgn="base"/>
            <a:r>
              <a:rPr lang="en-US" b="1" dirty="0">
                <a:solidFill>
                  <a:schemeClr val="bg1"/>
                </a:solidFill>
              </a:rPr>
              <a:t>President Thomas S. Monson</a:t>
            </a:r>
          </a:p>
        </p:txBody>
      </p:sp>
      <p:sp>
        <p:nvSpPr>
          <p:cNvPr id="7" name="Rectangle 6"/>
          <p:cNvSpPr/>
          <p:nvPr/>
        </p:nvSpPr>
        <p:spPr>
          <a:xfrm>
            <a:off x="2057400" y="533400"/>
            <a:ext cx="4572000" cy="2862322"/>
          </a:xfrm>
          <a:prstGeom prst="rect">
            <a:avLst/>
          </a:prstGeom>
        </p:spPr>
        <p:txBody>
          <a:bodyPr>
            <a:spAutoFit/>
          </a:bodyPr>
          <a:lstStyle/>
          <a:p>
            <a:r>
              <a:rPr lang="en-US" b="1" dirty="0">
                <a:solidFill>
                  <a:schemeClr val="bg1"/>
                </a:solidFill>
              </a:rPr>
              <a:t>“With a twinkle in her eyes, she asked: ‘How would you like to follow this teaching of our Lord? How would you feel about taking our party fund and, as a class, giving it to the </a:t>
            </a:r>
            <a:r>
              <a:rPr lang="en-US" b="1" dirty="0" err="1">
                <a:solidFill>
                  <a:schemeClr val="bg1"/>
                </a:solidFill>
              </a:rPr>
              <a:t>Devenports</a:t>
            </a:r>
            <a:r>
              <a:rPr lang="en-US" b="1" dirty="0">
                <a:solidFill>
                  <a:schemeClr val="bg1"/>
                </a:solidFill>
              </a:rPr>
              <a:t> as an expression of our love?’ </a:t>
            </a:r>
          </a:p>
          <a:p>
            <a:endParaRPr lang="en-US" b="1" dirty="0">
              <a:solidFill>
                <a:schemeClr val="bg1"/>
              </a:solidFill>
            </a:endParaRPr>
          </a:p>
          <a:p>
            <a:r>
              <a:rPr lang="en-US" b="1" dirty="0">
                <a:solidFill>
                  <a:schemeClr val="bg1"/>
                </a:solidFill>
              </a:rPr>
              <a:t>The decision was unanimous. We counted so carefully each penny and placed the total sum in a large envelope. A beautiful card was purchased and inscribed with our names.</a:t>
            </a:r>
          </a:p>
        </p:txBody>
      </p:sp>
      <p:sp>
        <p:nvSpPr>
          <p:cNvPr id="6" name="Rectangle 5"/>
          <p:cNvSpPr/>
          <p:nvPr/>
        </p:nvSpPr>
        <p:spPr>
          <a:xfrm>
            <a:off x="5715000" y="5029201"/>
            <a:ext cx="4572000" cy="646331"/>
          </a:xfrm>
          <a:prstGeom prst="rect">
            <a:avLst/>
          </a:prstGeom>
        </p:spPr>
        <p:txBody>
          <a:bodyPr>
            <a:spAutoFit/>
          </a:bodyPr>
          <a:lstStyle/>
          <a:p>
            <a:r>
              <a:rPr lang="en-US" b="1" dirty="0">
                <a:solidFill>
                  <a:schemeClr val="bg1"/>
                </a:solidFill>
              </a:rPr>
              <a:t>This simple act of kindness welded us together as one”</a:t>
            </a:r>
          </a:p>
        </p:txBody>
      </p:sp>
      <p:pic>
        <p:nvPicPr>
          <p:cNvPr id="8" name="Picture 4" descr="https://www.lds.org/bc/content/ldsorg/church/news/07/07/elderly-woman-reading-scriptures-580px-921629.jpg"/>
          <p:cNvPicPr>
            <a:picLocks noChangeAspect="1" noChangeArrowheads="1"/>
          </p:cNvPicPr>
          <p:nvPr/>
        </p:nvPicPr>
        <p:blipFill>
          <a:blip r:embed="rId4" cstate="print"/>
          <a:srcRect l="30345" r="22759" b="38462"/>
          <a:stretch>
            <a:fillRect/>
          </a:stretch>
        </p:blipFill>
        <p:spPr bwMode="auto">
          <a:xfrm>
            <a:off x="7010400" y="457200"/>
            <a:ext cx="2590800" cy="1752600"/>
          </a:xfrm>
          <a:prstGeom prst="rect">
            <a:avLst/>
          </a:prstGeom>
          <a:noFill/>
        </p:spPr>
      </p:pic>
      <p:pic>
        <p:nvPicPr>
          <p:cNvPr id="27650" name="Picture 2" descr="http://s526350239.online.de/Lastminutecar/uiWeb/img/Animated-GIF.gif"/>
          <p:cNvPicPr>
            <a:picLocks noChangeAspect="1" noChangeArrowheads="1" noCrop="1"/>
          </p:cNvPicPr>
          <p:nvPr/>
        </p:nvPicPr>
        <p:blipFill>
          <a:blip r:embed="rId5" cstate="print"/>
          <a:srcRect/>
          <a:stretch>
            <a:fillRect/>
          </a:stretch>
        </p:blipFill>
        <p:spPr bwMode="auto">
          <a:xfrm>
            <a:off x="6362700" y="1846005"/>
            <a:ext cx="5715000" cy="5715000"/>
          </a:xfrm>
          <a:prstGeom prst="rect">
            <a:avLst/>
          </a:prstGeom>
          <a:noFill/>
        </p:spPr>
      </p:pic>
      <p:pic>
        <p:nvPicPr>
          <p:cNvPr id="27656" name="Picture 8" descr="http://www.indianchild.com/images/starry.gif"/>
          <p:cNvPicPr>
            <a:picLocks noChangeAspect="1" noChangeArrowheads="1" noCrop="1"/>
          </p:cNvPicPr>
          <p:nvPr/>
        </p:nvPicPr>
        <p:blipFill>
          <a:blip r:embed="rId6" cstate="print"/>
          <a:srcRect/>
          <a:stretch>
            <a:fillRect/>
          </a:stretch>
        </p:blipFill>
        <p:spPr bwMode="auto">
          <a:xfrm>
            <a:off x="8153401" y="1219200"/>
            <a:ext cx="352425" cy="352426"/>
          </a:xfrm>
          <a:prstGeom prst="rect">
            <a:avLst/>
          </a:prstGeom>
          <a:noFill/>
        </p:spPr>
      </p:pic>
      <p:pic>
        <p:nvPicPr>
          <p:cNvPr id="3" name="Picture 2">
            <a:extLst>
              <a:ext uri="{FF2B5EF4-FFF2-40B4-BE49-F238E27FC236}">
                <a16:creationId xmlns:a16="http://schemas.microsoft.com/office/drawing/2014/main" id="{06D0B4C5-2B1B-4789-B94C-D233B4E6FB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5846" y="3641467"/>
            <a:ext cx="3041904"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B3BE15-0C22-4EA8-9005-F6B291B3A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233894" y="174258"/>
            <a:ext cx="9126415" cy="6247864"/>
          </a:xfrm>
          <a:prstGeom prst="rect">
            <a:avLst/>
          </a:prstGeom>
          <a:noFill/>
        </p:spPr>
        <p:txBody>
          <a:bodyPr wrap="square" rtlCol="0">
            <a:spAutoFit/>
          </a:bodyPr>
          <a:lstStyle/>
          <a:p>
            <a:r>
              <a:rPr lang="en-US" sz="1600" dirty="0"/>
              <a:t>Sources:</a:t>
            </a:r>
          </a:p>
          <a:p>
            <a:endParaRPr lang="en-US" sz="1600" dirty="0"/>
          </a:p>
          <a:p>
            <a:r>
              <a:rPr lang="en-US" sz="1600" dirty="0"/>
              <a:t>Video:</a:t>
            </a:r>
          </a:p>
          <a:p>
            <a:r>
              <a:rPr lang="en-US" sz="1600" b="1" dirty="0"/>
              <a:t>Turning Hearts</a:t>
            </a:r>
            <a:r>
              <a:rPr lang="en-US" sz="1600" dirty="0"/>
              <a:t> (3:05)</a:t>
            </a:r>
          </a:p>
          <a:p>
            <a:r>
              <a:rPr lang="en-US" sz="1600" b="1" dirty="0"/>
              <a:t>Humanitarian Efforts Review—Bishop Burton</a:t>
            </a:r>
            <a:r>
              <a:rPr lang="en-US" sz="1600" dirty="0"/>
              <a:t> (2:51)</a:t>
            </a:r>
          </a:p>
          <a:p>
            <a:endParaRPr lang="en-US" sz="1600" dirty="0"/>
          </a:p>
          <a:p>
            <a:r>
              <a:rPr lang="en-US" sz="1600" dirty="0"/>
              <a:t>Joseph Smith </a:t>
            </a:r>
            <a:r>
              <a:rPr lang="en-US" sz="1600" i="1" dirty="0"/>
              <a:t>History of the Church </a:t>
            </a:r>
            <a:r>
              <a:rPr lang="en-US" sz="1600" dirty="0"/>
              <a:t>Vol. 1 p. 1</a:t>
            </a:r>
          </a:p>
          <a:p>
            <a:r>
              <a:rPr lang="en-US" sz="1600" dirty="0"/>
              <a:t>	 (in </a:t>
            </a:r>
            <a:r>
              <a:rPr lang="en-US" sz="1600" i="1" dirty="0"/>
              <a:t>History of the Church,</a:t>
            </a:r>
            <a:r>
              <a:rPr lang="en-US" sz="1600" dirty="0"/>
              <a:t> 2:198–99). (See also </a:t>
            </a:r>
            <a:r>
              <a:rPr lang="en-US" sz="1600" i="1" dirty="0"/>
              <a:t>Doctrine and Covenants Student Manual,</a:t>
            </a:r>
            <a:r>
              <a:rPr lang="en-US" sz="1600" dirty="0"/>
              <a:t> 2nd ed. [Church Educational System manual, 2001], 103.)</a:t>
            </a:r>
          </a:p>
          <a:p>
            <a:endParaRPr lang="en-US" sz="1600" dirty="0"/>
          </a:p>
          <a:p>
            <a:r>
              <a:rPr lang="en-US" sz="1600" dirty="0"/>
              <a:t>Elder Marlin K. Jensen of the Seventy, who served as Church Historian from 2005 to 2012: (“There Shall Be a Record Kept among You,” </a:t>
            </a:r>
            <a:r>
              <a:rPr lang="en-US" sz="1600" i="1" dirty="0"/>
              <a:t>Ensign,</a:t>
            </a:r>
            <a:r>
              <a:rPr lang="en-US" sz="1600" dirty="0"/>
              <a:t> Dec. 2007, 31).</a:t>
            </a:r>
          </a:p>
          <a:p>
            <a:endParaRPr lang="en-US" sz="1600" dirty="0"/>
          </a:p>
          <a:p>
            <a:r>
              <a:rPr lang="en-US" sz="1600" dirty="0"/>
              <a:t>Doctrine and Covenant Student Manual Religion 324-325 Section 47 </a:t>
            </a:r>
          </a:p>
          <a:p>
            <a:endParaRPr lang="en-US" sz="1600" dirty="0"/>
          </a:p>
          <a:p>
            <a:r>
              <a:rPr lang="en-US" sz="1600" dirty="0"/>
              <a:t>Hyrum M. Smith and </a:t>
            </a:r>
            <a:r>
              <a:rPr lang="en-US" sz="1600" dirty="0" err="1"/>
              <a:t>Janne</a:t>
            </a:r>
            <a:r>
              <a:rPr lang="en-US" sz="1600" dirty="0"/>
              <a:t> M. </a:t>
            </a:r>
            <a:r>
              <a:rPr lang="en-US" sz="1600" dirty="0" err="1"/>
              <a:t>Sjodahl</a:t>
            </a:r>
            <a:r>
              <a:rPr lang="en-US" sz="1600" dirty="0"/>
              <a:t> </a:t>
            </a:r>
            <a:r>
              <a:rPr lang="en-US" sz="1600" i="1" dirty="0"/>
              <a:t>Doctrine and Covenants Commentary </a:t>
            </a:r>
            <a:r>
              <a:rPr lang="en-US" sz="1600" dirty="0"/>
              <a:t> pg. 279</a:t>
            </a:r>
          </a:p>
          <a:p>
            <a:endParaRPr lang="en-US" sz="1600" dirty="0"/>
          </a:p>
          <a:p>
            <a:r>
              <a:rPr lang="en-US" sz="1600" dirty="0" err="1"/>
              <a:t>Wilford</a:t>
            </a:r>
            <a:r>
              <a:rPr lang="en-US" sz="1600" dirty="0"/>
              <a:t> Woodruff, History of His Life and Labors p. 477</a:t>
            </a:r>
          </a:p>
          <a:p>
            <a:endParaRPr lang="en-US" sz="1600" dirty="0"/>
          </a:p>
          <a:p>
            <a:r>
              <a:rPr lang="en-US" sz="1600" dirty="0" err="1"/>
              <a:t>Otten</a:t>
            </a:r>
            <a:r>
              <a:rPr lang="en-US" sz="1600" dirty="0"/>
              <a:t> and Caldwell </a:t>
            </a:r>
            <a:r>
              <a:rPr lang="en-US" sz="1600" i="1" dirty="0"/>
              <a:t>Sacred Truths of the Doctrine &amp; Covenants </a:t>
            </a:r>
            <a:r>
              <a:rPr lang="en-US" sz="1600" dirty="0"/>
              <a:t>Vol. 1 pg. 227-233</a:t>
            </a:r>
          </a:p>
          <a:p>
            <a:endParaRPr lang="en-US" sz="1600" dirty="0"/>
          </a:p>
          <a:p>
            <a:r>
              <a:rPr lang="en-US" sz="1600" dirty="0"/>
              <a:t>President Thomas S. Monson (“Your Personal Influence,” </a:t>
            </a:r>
            <a:r>
              <a:rPr lang="en-US" sz="1600" i="1" dirty="0"/>
              <a:t>Ensign</a:t>
            </a:r>
            <a:r>
              <a:rPr lang="en-US" sz="1600" dirty="0"/>
              <a:t> or </a:t>
            </a:r>
            <a:r>
              <a:rPr lang="en-US" sz="1600" i="1" dirty="0"/>
              <a:t>Liahona,</a:t>
            </a:r>
            <a:r>
              <a:rPr lang="en-US" sz="1600" dirty="0"/>
              <a:t> May 2004, 21–22).</a:t>
            </a:r>
          </a:p>
          <a:p>
            <a:endParaRPr lang="en-US" sz="1600" dirty="0"/>
          </a:p>
          <a:p>
            <a:r>
              <a:rPr lang="en-US" sz="1600" dirty="0" err="1"/>
              <a:t>Mrs</a:t>
            </a:r>
            <a:r>
              <a:rPr lang="en-US" sz="1600" dirty="0"/>
              <a:t> McNutt's second grade class, Livermore Elementary School, 1948-1949</a:t>
            </a:r>
          </a:p>
          <a:p>
            <a:endParaRPr lang="en-US" sz="1600" dirty="0"/>
          </a:p>
        </p:txBody>
      </p:sp>
      <p:sp>
        <p:nvSpPr>
          <p:cNvPr id="6" name="Footer Placeholder 14">
            <a:extLst>
              <a:ext uri="{FF2B5EF4-FFF2-40B4-BE49-F238E27FC236}">
                <a16:creationId xmlns:a16="http://schemas.microsoft.com/office/drawing/2014/main" id="{B68410BF-CE54-4ECE-B899-ED53659DDBB8}"/>
              </a:ext>
            </a:extLst>
          </p:cNvPr>
          <p:cNvSpPr>
            <a:spLocks noGrp="1"/>
          </p:cNvSpPr>
          <p:nvPr/>
        </p:nvSpPr>
        <p:spPr>
          <a:xfrm>
            <a:off x="60470" y="64313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8" name="Group 7">
            <a:extLst>
              <a:ext uri="{FF2B5EF4-FFF2-40B4-BE49-F238E27FC236}">
                <a16:creationId xmlns:a16="http://schemas.microsoft.com/office/drawing/2014/main" id="{1C634C78-94AF-4CCE-980D-00E0A03EE9C1}"/>
              </a:ext>
            </a:extLst>
          </p:cNvPr>
          <p:cNvGrpSpPr/>
          <p:nvPr/>
        </p:nvGrpSpPr>
        <p:grpSpPr>
          <a:xfrm>
            <a:off x="4797101" y="587824"/>
            <a:ext cx="846176" cy="1071823"/>
            <a:chOff x="7543800" y="3810000"/>
            <a:chExt cx="1143000" cy="1447800"/>
          </a:xfrm>
        </p:grpSpPr>
        <p:sp>
          <p:nvSpPr>
            <p:cNvPr id="9" name="Trapezoid 8">
              <a:extLst>
                <a:ext uri="{FF2B5EF4-FFF2-40B4-BE49-F238E27FC236}">
                  <a16:creationId xmlns:a16="http://schemas.microsoft.com/office/drawing/2014/main" id="{D28BA40B-28A4-4FA0-8DDC-824B1AC0E290}"/>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9">
              <a:extLst>
                <a:ext uri="{FF2B5EF4-FFF2-40B4-BE49-F238E27FC236}">
                  <a16:creationId xmlns:a16="http://schemas.microsoft.com/office/drawing/2014/main" id="{61FFAC33-F467-45CF-AC81-06A529407C0E}"/>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0">
              <a:extLst>
                <a:ext uri="{FF2B5EF4-FFF2-40B4-BE49-F238E27FC236}">
                  <a16:creationId xmlns:a16="http://schemas.microsoft.com/office/drawing/2014/main" id="{4E4B0F55-3E29-41BB-A855-EB14B87C8670}"/>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1">
              <a:extLst>
                <a:ext uri="{FF2B5EF4-FFF2-40B4-BE49-F238E27FC236}">
                  <a16:creationId xmlns:a16="http://schemas.microsoft.com/office/drawing/2014/main" id="{653AA43A-D644-48E7-A7FA-B12F3187F52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AD7E4E2-7FA1-41A6-A642-E54528F09E49}"/>
                </a:ext>
              </a:extLst>
            </p:cNvPr>
            <p:cNvGrpSpPr/>
            <p:nvPr/>
          </p:nvGrpSpPr>
          <p:grpSpPr>
            <a:xfrm>
              <a:off x="7924800" y="3810000"/>
              <a:ext cx="645353" cy="610017"/>
              <a:chOff x="7924800" y="5867400"/>
              <a:chExt cx="645353" cy="610017"/>
            </a:xfrm>
          </p:grpSpPr>
          <p:grpSp>
            <p:nvGrpSpPr>
              <p:cNvPr id="21" name="Group 13">
                <a:extLst>
                  <a:ext uri="{FF2B5EF4-FFF2-40B4-BE49-F238E27FC236}">
                    <a16:creationId xmlns:a16="http://schemas.microsoft.com/office/drawing/2014/main" id="{1DB7BB53-9D8E-437C-84F2-9AFF26992349}"/>
                  </a:ext>
                </a:extLst>
              </p:cNvPr>
              <p:cNvGrpSpPr/>
              <p:nvPr/>
            </p:nvGrpSpPr>
            <p:grpSpPr>
              <a:xfrm>
                <a:off x="7924800" y="5867400"/>
                <a:ext cx="645353" cy="610017"/>
                <a:chOff x="3037563" y="3121795"/>
                <a:chExt cx="1250371" cy="1224010"/>
              </a:xfrm>
            </p:grpSpPr>
            <p:sp>
              <p:nvSpPr>
                <p:cNvPr id="23" name="Oval 22">
                  <a:extLst>
                    <a:ext uri="{FF2B5EF4-FFF2-40B4-BE49-F238E27FC236}">
                      <a16:creationId xmlns:a16="http://schemas.microsoft.com/office/drawing/2014/main" id="{480B621D-6CBD-4690-888B-B766CBD8DAC1}"/>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49E56B-E65A-4F59-8E31-5E7F6A1C45F6}"/>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CB776F-A10E-45A5-9260-4BBB6A1CF16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01D1DFA-24E8-45CA-A2E9-90FBA6DB812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0807E7F5-A8BF-4A57-9543-CFD1BA3423E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1A1E974-F1CD-4242-AD06-7282A47FB0C6}"/>
                </a:ext>
              </a:extLst>
            </p:cNvPr>
            <p:cNvGrpSpPr/>
            <p:nvPr/>
          </p:nvGrpSpPr>
          <p:grpSpPr>
            <a:xfrm>
              <a:off x="7543800" y="4038600"/>
              <a:ext cx="403070" cy="381000"/>
              <a:chOff x="7924800" y="5867400"/>
              <a:chExt cx="645353" cy="610017"/>
            </a:xfrm>
          </p:grpSpPr>
          <p:grpSp>
            <p:nvGrpSpPr>
              <p:cNvPr id="15" name="Group 13">
                <a:extLst>
                  <a:ext uri="{FF2B5EF4-FFF2-40B4-BE49-F238E27FC236}">
                    <a16:creationId xmlns:a16="http://schemas.microsoft.com/office/drawing/2014/main" id="{80451572-DC2A-4373-BC7B-8409992B56F6}"/>
                  </a:ext>
                </a:extLst>
              </p:cNvPr>
              <p:cNvGrpSpPr/>
              <p:nvPr/>
            </p:nvGrpSpPr>
            <p:grpSpPr>
              <a:xfrm>
                <a:off x="7924800" y="5867400"/>
                <a:ext cx="645353" cy="610017"/>
                <a:chOff x="3037563" y="3121795"/>
                <a:chExt cx="1250371" cy="1224010"/>
              </a:xfrm>
            </p:grpSpPr>
            <p:sp>
              <p:nvSpPr>
                <p:cNvPr id="17" name="Oval 16">
                  <a:extLst>
                    <a:ext uri="{FF2B5EF4-FFF2-40B4-BE49-F238E27FC236}">
                      <a16:creationId xmlns:a16="http://schemas.microsoft.com/office/drawing/2014/main" id="{10B6E3B7-E32F-4B33-9803-FC27025D2DE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C40E28-EF7E-4B8F-85FA-2B1361538D8F}"/>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649EF4-1553-451B-8E41-F7B689FE24A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3C20E1-2C89-4D3D-824D-F0B9ED79881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9FA917B8-C953-4371-9E43-EB6F8F19DA38}"/>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7032694"/>
          </a:xfrm>
          <a:prstGeom prst="rect">
            <a:avLst/>
          </a:prstGeom>
        </p:spPr>
        <p:txBody>
          <a:bodyPr wrap="square">
            <a:spAutoFit/>
          </a:bodyPr>
          <a:lstStyle/>
          <a:p>
            <a:pPr fontAlgn="base"/>
            <a:r>
              <a:rPr lang="en-US" sz="1200" b="1" dirty="0"/>
              <a:t>2012 Church Historian and Recorder Called:</a:t>
            </a:r>
          </a:p>
          <a:p>
            <a:pPr fontAlgn="base"/>
            <a:r>
              <a:rPr lang="en-US" sz="1200" dirty="0"/>
              <a:t>The First Presidency of The Church of Jesus Christ of Latter-day Saints recently announced the call of Elder Steven E. Snow of the Presidency of the Seventy as Church Historian and Recorder, a role previously filled by Elder Marlin K. Jensen of the Seventy.</a:t>
            </a:r>
          </a:p>
          <a:p>
            <a:pPr fontAlgn="base"/>
            <a:r>
              <a:rPr lang="en-US" sz="1200" dirty="0"/>
              <a:t>Elder Snow will be released from the Presidency of the Seventy, while Elder Jensen will be released from the First Quorum of the Seventy and given emeritus status at the October 2012 general conference.</a:t>
            </a:r>
          </a:p>
          <a:p>
            <a:pPr fontAlgn="base"/>
            <a:r>
              <a:rPr lang="en-US" sz="1200" dirty="0"/>
              <a:t>Until then, Elder Snow and Elder Jensen will work together for training and transition purposes.</a:t>
            </a:r>
          </a:p>
          <a:p>
            <a:pPr fontAlgn="base"/>
            <a:r>
              <a:rPr lang="en-US" sz="1200" dirty="0"/>
              <a:t>Born on May 18, 1942, in Ogden, Utah, Elder Jensen was named a member of the First Quorum of the Seventy on April 1, 1989. He was sustained as Church Historian and Recorder in April 2005. The letter from the Brethren notes that Elder Jensen “has served with excellence and distinction in [his] assignments.”</a:t>
            </a:r>
          </a:p>
          <a:p>
            <a:pPr fontAlgn="base"/>
            <a:r>
              <a:rPr lang="en-US" sz="1200" dirty="0"/>
              <a:t>Elder Snow was called to serve as a member of the First Quorum of the Seventy in March 2001 and has been a member of the Presidency of the Seventy since August 2007. He currently has supervisory responsibility for the Utah Areas. Church News 11 January 2012</a:t>
            </a:r>
          </a:p>
          <a:p>
            <a:pPr fontAlgn="base"/>
            <a:endParaRPr lang="en-US" sz="1200" dirty="0"/>
          </a:p>
          <a:p>
            <a:pPr fontAlgn="base"/>
            <a:r>
              <a:rPr lang="en-US" sz="1200" b="1" dirty="0"/>
              <a:t>Award:</a:t>
            </a:r>
          </a:p>
          <a:p>
            <a:pPr fontAlgn="base"/>
            <a:r>
              <a:rPr lang="en-US" sz="1200" b="1" dirty="0"/>
              <a:t>“Richard E. Turley Jr., the assistant Church historian and recorder </a:t>
            </a:r>
            <a:r>
              <a:rPr lang="en-US" sz="1200" dirty="0"/>
              <a:t>of The Church of Jesus Christ of Latter-day Saints, has guided the Church’s significant history operations, including archives, museums, 25 historic sites and a vast records management system. "His actions stand as a beacon to others,” noted Carroll Van West, the 2013 </a:t>
            </a:r>
            <a:r>
              <a:rPr lang="en-US" sz="1200" dirty="0" err="1"/>
              <a:t>Feis</a:t>
            </a:r>
            <a:r>
              <a:rPr lang="en-US" sz="1200" dirty="0"/>
              <a:t> Award committee chair and director of the Center for Historic Preservation at Middle Tennessee State University.</a:t>
            </a:r>
          </a:p>
          <a:p>
            <a:pPr fontAlgn="base"/>
            <a:r>
              <a:rPr lang="en-US" sz="1200" dirty="0"/>
              <a:t>Turley said, “This award recognizes the work of many thousands of employees, missionaries, and volunteers over recent decades to make Church history and family history information available to millions of people around the globe.”</a:t>
            </a:r>
          </a:p>
          <a:p>
            <a:pPr fontAlgn="base"/>
            <a:r>
              <a:rPr lang="en-US" sz="1200" dirty="0"/>
              <a:t>The Herbert </a:t>
            </a:r>
            <a:r>
              <a:rPr lang="en-US" sz="1200" dirty="0" err="1"/>
              <a:t>Feis</a:t>
            </a:r>
            <a:r>
              <a:rPr lang="en-US" sz="1200" dirty="0"/>
              <a:t> Award, established in 1984, is named in memory of Herbert </a:t>
            </a:r>
            <a:r>
              <a:rPr lang="en-US" sz="1200" dirty="0" err="1"/>
              <a:t>Feis</a:t>
            </a:r>
            <a:r>
              <a:rPr lang="en-US" sz="1200" dirty="0"/>
              <a:t> (1893-1972), public servant and historian of recent American foreign policy, with an initial endowment from the Rockefeller Foundation. Initially awarded for books produced by historians working outside of academe, the scope of the award was changed in 2006 to emphasize significant contributions in the field of public history.</a:t>
            </a:r>
          </a:p>
          <a:p>
            <a:pPr fontAlgn="base"/>
            <a:r>
              <a:rPr lang="en-US" sz="1200" dirty="0"/>
              <a:t>The American Historical Association is a nonprofit membership organization founded in 1884 and incorporated by Congress in 1889 for the promotion of historical studies. The AHA provides leadership for the discipline, protects academic freedom, develops professional standards, aids in the pursuit and publication of scholarship, and supplies various services to sustain and enhance the work of its members. As the largest organization of historians in the United States, the AHA is comprised of over 14,000 members and serves historians representing every historical period and geographical area.</a:t>
            </a:r>
          </a:p>
          <a:p>
            <a:pPr fontAlgn="base"/>
            <a:r>
              <a:rPr lang="en-US" sz="1200" dirty="0"/>
              <a:t>Turley was selected by a prize review committee of AHA members including Carroll Van West, chair (Middle Tennessee State University); James R. </a:t>
            </a:r>
            <a:r>
              <a:rPr lang="en-US" sz="1200" dirty="0" err="1"/>
              <a:t>Akerman</a:t>
            </a:r>
            <a:r>
              <a:rPr lang="en-US" sz="1200" dirty="0"/>
              <a:t> (Newberry Library, Chicago, Illinois); Redmond J. Barnett (Washington State Historical Society); James F. Brooks (School for Advanced Research, Santa Fe, New Mexico); and Patricia A. Schechter (Portland State University).</a:t>
            </a:r>
          </a:p>
          <a:p>
            <a:pPr fontAlgn="base"/>
            <a:r>
              <a:rPr lang="en-US" sz="1200" dirty="0"/>
              <a:t>Mormon News Room</a:t>
            </a:r>
          </a:p>
          <a:p>
            <a:pPr fontAlgn="base"/>
            <a:endParaRPr lang="en-US" sz="1200" dirty="0"/>
          </a:p>
          <a:p>
            <a:pPr fontAlgn="base"/>
            <a:r>
              <a:rPr lang="en-US" sz="1100" b="1" dirty="0"/>
              <a:t>2008: </a:t>
            </a:r>
            <a:r>
              <a:rPr lang="en-US" sz="1100" dirty="0"/>
              <a:t>Today’s announcement follows on the heels of the creation of The Church Historian’s Press just two weeks ago. The new imprint will publish works related to the Church’s origin and growth, such as </a:t>
            </a:r>
            <a:r>
              <a:rPr lang="en-US" sz="1100" i="1" dirty="0"/>
              <a:t>The Joseph Smith Papers,</a:t>
            </a:r>
            <a:r>
              <a:rPr lang="en-US" sz="1100" dirty="0"/>
              <a:t> a documentary series that will eventually comprise 25–30 volumes.</a:t>
            </a:r>
          </a:p>
          <a:p>
            <a:pPr fontAlgn="base"/>
            <a:r>
              <a:rPr lang="en-US" sz="1100" dirty="0"/>
              <a:t>The construction of the 230,000-square-foot Church History Library in downtown Salt Lake City is further evidence of the Church’s desire to make its history available to scholars and the public. The new library, to be completed in the spring of 2009, will include a collection of 270,000 books, pamphlets and magazines, as well as 240,000 original unpublished records</a:t>
            </a:r>
            <a:r>
              <a:rPr lang="en-US" sz="1100"/>
              <a:t>. </a:t>
            </a:r>
            <a:endParaRPr lang="en-US" sz="1200" dirty="0"/>
          </a:p>
        </p:txBody>
      </p:sp>
      <p:sp>
        <p:nvSpPr>
          <p:cNvPr id="3" name="Rectangle 2"/>
          <p:cNvSpPr/>
          <p:nvPr/>
        </p:nvSpPr>
        <p:spPr>
          <a:xfrm>
            <a:off x="1524000" y="0"/>
            <a:ext cx="91440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133600"/>
            <a:ext cx="9144000" cy="365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4572000" cy="4154984"/>
          </a:xfrm>
          <a:prstGeom prst="rect">
            <a:avLst/>
          </a:prstGeom>
        </p:spPr>
        <p:txBody>
          <a:bodyPr>
            <a:spAutoFit/>
          </a:bodyPr>
          <a:lstStyle/>
          <a:p>
            <a:r>
              <a:rPr lang="en-US" sz="1200" b="1" dirty="0"/>
              <a:t>Church History Library:  </a:t>
            </a:r>
          </a:p>
          <a:p>
            <a:endParaRPr lang="en-US" sz="1200" b="1" dirty="0"/>
          </a:p>
          <a:p>
            <a:r>
              <a:rPr lang="en-US" sz="1200" dirty="0"/>
              <a:t>15 E North Temple St, Salt Lake City, UT 84150</a:t>
            </a:r>
            <a:endParaRPr lang="en-US" sz="1200" b="1" dirty="0"/>
          </a:p>
          <a:p>
            <a:r>
              <a:rPr lang="en-US" sz="1200" dirty="0"/>
              <a:t>This new building opened to the public on June 22, 2009.</a:t>
            </a:r>
          </a:p>
          <a:p>
            <a:endParaRPr lang="en-US" sz="1200" dirty="0"/>
          </a:p>
          <a:p>
            <a:r>
              <a:rPr lang="en-US" sz="1200" dirty="0"/>
              <a:t>The LDS Church History Library preserves materials related to its history, from the 1820s in upstate New York, to the current day with more than 14 million members around the world. Since 1972, these historical collections have been stored in the LDS Church Office Building in Salt Lake City, but that facility closed in April 2009 to prepare for the move to the Church History Library.</a:t>
            </a:r>
          </a:p>
          <a:p>
            <a:r>
              <a:rPr lang="en-US" sz="1200" dirty="0"/>
              <a:t>The historical materials of the LDS Church contain rich information about both Mormon history and the development of the western United States. These collections include:</a:t>
            </a:r>
          </a:p>
          <a:p>
            <a:r>
              <a:rPr lang="en-US" sz="1200" dirty="0"/>
              <a:t>270,000 books, pamphlets, magazines, manuals</a:t>
            </a:r>
          </a:p>
          <a:p>
            <a:r>
              <a:rPr lang="en-US" sz="1200" dirty="0"/>
              <a:t>500,000 historic photographs, posters, maps</a:t>
            </a:r>
          </a:p>
          <a:p>
            <a:r>
              <a:rPr lang="en-US" sz="1200" dirty="0"/>
              <a:t>23,000 audio and video recordings</a:t>
            </a:r>
          </a:p>
          <a:p>
            <a:r>
              <a:rPr lang="en-US" sz="1200" dirty="0"/>
              <a:t>120,000 local histories for LDS Church units</a:t>
            </a:r>
          </a:p>
          <a:p>
            <a:r>
              <a:rPr lang="en-US" sz="1200" dirty="0"/>
              <a:t>150,000 journals, diaries, papers, and manuscripts</a:t>
            </a:r>
          </a:p>
          <a:p>
            <a:r>
              <a:rPr lang="en-US" sz="1200" dirty="0"/>
              <a:t>20,000 rolls of microfilm</a:t>
            </a:r>
          </a:p>
          <a:p>
            <a:r>
              <a:rPr lang="en-US" sz="1200" dirty="0"/>
              <a:t>3.5 million patriarchal blessings for LDS Church members</a:t>
            </a:r>
          </a:p>
          <a:p>
            <a:r>
              <a:rPr lang="en-US" sz="1200" dirty="0"/>
              <a:t>Wikipedia</a:t>
            </a:r>
          </a:p>
        </p:txBody>
      </p:sp>
      <p:sp>
        <p:nvSpPr>
          <p:cNvPr id="3" name="Rectangle 2"/>
          <p:cNvSpPr/>
          <p:nvPr/>
        </p:nvSpPr>
        <p:spPr>
          <a:xfrm>
            <a:off x="6096000" y="0"/>
            <a:ext cx="4572000" cy="2862322"/>
          </a:xfrm>
          <a:prstGeom prst="rect">
            <a:avLst/>
          </a:prstGeom>
        </p:spPr>
        <p:txBody>
          <a:bodyPr>
            <a:spAutoFit/>
          </a:bodyPr>
          <a:lstStyle/>
          <a:p>
            <a:r>
              <a:rPr lang="en-US" sz="1200" b="1" dirty="0"/>
              <a:t>Purpose and value of records:</a:t>
            </a:r>
          </a:p>
          <a:p>
            <a:endParaRPr lang="en-US" sz="1200" b="1" dirty="0"/>
          </a:p>
          <a:p>
            <a:r>
              <a:rPr lang="en-US" sz="1200" dirty="0"/>
              <a:t>The devil has sought to take away my life form the day I was born until now, more so even than the lives of other men. I seem to be ma marked victim of the adversary. I can find but one reason for this: the devil knew if I got into the Church of Jesus Christ of latter-day Saints, I would write the history of that Church and leave on record the works and teachings of the prophets, of the apostles and elders. I have recorded nearly all the sermons and teachings that I ever heard for the Prophet Joseph, I have in my journal many of the sermons of President Brigham young, and such men as Orson Hyde, Parley P. Pratt and others. Another reason I was moved upon to write in the early days was that </a:t>
            </a:r>
            <a:r>
              <a:rPr lang="en-US" sz="1200" b="1" dirty="0"/>
              <a:t>nearly all the historians appointed in those time apostatized and took the journals away with them. </a:t>
            </a:r>
          </a:p>
          <a:p>
            <a:r>
              <a:rPr lang="en-US" sz="1200" dirty="0" err="1"/>
              <a:t>Wilford</a:t>
            </a:r>
            <a:r>
              <a:rPr lang="en-US" sz="1200" dirty="0"/>
              <a:t> Woodruff, History of His Life and Labors p. 477</a:t>
            </a:r>
          </a:p>
        </p:txBody>
      </p:sp>
      <p:pic>
        <p:nvPicPr>
          <p:cNvPr id="26626" name="Picture 2" descr="https://www.ldsces.org/content/images/manuals/dc-ssg/dc-032-3.gif"/>
          <p:cNvPicPr>
            <a:picLocks noChangeAspect="1" noChangeArrowheads="1"/>
          </p:cNvPicPr>
          <p:nvPr/>
        </p:nvPicPr>
        <p:blipFill>
          <a:blip r:embed="rId2" cstate="print"/>
          <a:srcRect/>
          <a:stretch>
            <a:fillRect/>
          </a:stretch>
        </p:blipFill>
        <p:spPr bwMode="auto">
          <a:xfrm>
            <a:off x="3581400" y="4227872"/>
            <a:ext cx="4800600" cy="2335275"/>
          </a:xfrm>
          <a:prstGeom prst="rect">
            <a:avLst/>
          </a:prstGeom>
          <a:noFill/>
        </p:spPr>
      </p:pic>
      <p:sp>
        <p:nvSpPr>
          <p:cNvPr id="5" name="Rectangle 4"/>
          <p:cNvSpPr/>
          <p:nvPr/>
        </p:nvSpPr>
        <p:spPr>
          <a:xfrm>
            <a:off x="1524000" y="0"/>
            <a:ext cx="4419600" cy="403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43600" y="0"/>
            <a:ext cx="4724400" cy="403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A885F91A-3245-45A6-8B70-801EAB2E38F6}"/>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5257800" y="838200"/>
            <a:ext cx="1905000" cy="369332"/>
          </a:xfrm>
          <a:prstGeom prst="rect">
            <a:avLst/>
          </a:prstGeom>
          <a:noFill/>
        </p:spPr>
        <p:txBody>
          <a:bodyPr wrap="square" rtlCol="0">
            <a:spAutoFit/>
          </a:bodyPr>
          <a:lstStyle/>
          <a:p>
            <a:r>
              <a:rPr lang="en-US" b="1" dirty="0"/>
              <a:t>March 1831</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Background</a:t>
            </a:r>
            <a:endParaRPr lang="en-US" sz="4000" dirty="0">
              <a:latin typeface="AR BLANCA" pitchFamily="2" charset="0"/>
            </a:endParaRPr>
          </a:p>
        </p:txBody>
      </p:sp>
      <p:sp>
        <p:nvSpPr>
          <p:cNvPr id="7" name="Rectangle 6"/>
          <p:cNvSpPr/>
          <p:nvPr/>
        </p:nvSpPr>
        <p:spPr>
          <a:xfrm>
            <a:off x="1905000" y="1524000"/>
            <a:ext cx="4572000" cy="923330"/>
          </a:xfrm>
          <a:prstGeom prst="rect">
            <a:avLst/>
          </a:prstGeom>
        </p:spPr>
        <p:txBody>
          <a:bodyPr>
            <a:spAutoFit/>
          </a:bodyPr>
          <a:lstStyle/>
          <a:p>
            <a:r>
              <a:rPr lang="en-US" b="1" dirty="0"/>
              <a:t>Prior to this time, Oliver Cowdery had been acting as a historian and recorder for the Church. </a:t>
            </a:r>
          </a:p>
        </p:txBody>
      </p:sp>
      <p:sp>
        <p:nvSpPr>
          <p:cNvPr id="8" name="Rectangle 7"/>
          <p:cNvSpPr/>
          <p:nvPr/>
        </p:nvSpPr>
        <p:spPr>
          <a:xfrm>
            <a:off x="5715000" y="3429001"/>
            <a:ext cx="4572000" cy="646331"/>
          </a:xfrm>
          <a:prstGeom prst="rect">
            <a:avLst/>
          </a:prstGeom>
        </p:spPr>
        <p:txBody>
          <a:bodyPr>
            <a:spAutoFit/>
          </a:bodyPr>
          <a:lstStyle/>
          <a:p>
            <a:r>
              <a:rPr lang="en-US" b="1" dirty="0"/>
              <a:t>In this role, he kept a record of the revelations the Prophet had received. </a:t>
            </a:r>
          </a:p>
        </p:txBody>
      </p:sp>
      <p:sp>
        <p:nvSpPr>
          <p:cNvPr id="10" name="Rectangle 9"/>
          <p:cNvSpPr/>
          <p:nvPr/>
        </p:nvSpPr>
        <p:spPr>
          <a:xfrm>
            <a:off x="2057400" y="5181601"/>
            <a:ext cx="4572000" cy="1200329"/>
          </a:xfrm>
          <a:prstGeom prst="rect">
            <a:avLst/>
          </a:prstGeom>
        </p:spPr>
        <p:txBody>
          <a:bodyPr wrap="square">
            <a:spAutoFit/>
          </a:bodyPr>
          <a:lstStyle/>
          <a:p>
            <a:r>
              <a:rPr lang="en-US" b="1" dirty="0"/>
              <a:t>However, Oliver Cowdery had been on a mission since October 1830 and was therefore unable to continue as a historian and recorder, so John Whitmer was appointed.</a:t>
            </a:r>
          </a:p>
        </p:txBody>
      </p:sp>
      <p:grpSp>
        <p:nvGrpSpPr>
          <p:cNvPr id="11" name="Group 191"/>
          <p:cNvGrpSpPr/>
          <p:nvPr/>
        </p:nvGrpSpPr>
        <p:grpSpPr>
          <a:xfrm>
            <a:off x="7162801" y="990600"/>
            <a:ext cx="1252641" cy="2286000"/>
            <a:chOff x="2635943" y="1143000"/>
            <a:chExt cx="2469457" cy="4952999"/>
          </a:xfrm>
        </p:grpSpPr>
        <p:sp>
          <p:nvSpPr>
            <p:cNvPr id="12" name="Cloud 11"/>
            <p:cNvSpPr/>
            <p:nvPr/>
          </p:nvSpPr>
          <p:spPr>
            <a:xfrm>
              <a:off x="2971800" y="1143000"/>
              <a:ext cx="1676400" cy="1447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338880">
              <a:off x="4685336" y="3823188"/>
              <a:ext cx="420064" cy="5656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33618">
              <a:off x="2671193" y="3824912"/>
              <a:ext cx="420064" cy="5656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281102" flipH="1">
              <a:off x="2635943" y="3656618"/>
              <a:ext cx="581175" cy="562680"/>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0302250">
              <a:off x="4443008" y="3654289"/>
              <a:ext cx="633965" cy="562681"/>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3417779">
              <a:off x="3922706" y="5373892"/>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3713177">
              <a:off x="3205868" y="5433155"/>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3685755" y="4270066"/>
              <a:ext cx="827694" cy="1604742"/>
            </a:xfrm>
            <a:prstGeom prst="trapezoid">
              <a:avLst>
                <a:gd name="adj" fmla="val 7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63894">
              <a:off x="3147301" y="4200950"/>
              <a:ext cx="743617" cy="1702767"/>
            </a:xfrm>
            <a:prstGeom prst="trapezoid">
              <a:avLst>
                <a:gd name="adj"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375821">
              <a:off x="2873722" y="2665960"/>
              <a:ext cx="633965" cy="1362907"/>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0337671">
              <a:off x="4191767" y="2693733"/>
              <a:ext cx="633965" cy="132742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3126963" y="2677055"/>
              <a:ext cx="1408810" cy="172469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52800" y="1712154"/>
              <a:ext cx="838200" cy="130545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Input 24"/>
            <p:cNvSpPr/>
            <p:nvPr/>
          </p:nvSpPr>
          <p:spPr>
            <a:xfrm rot="7269359" flipV="1">
              <a:off x="3821110"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Input 25"/>
            <p:cNvSpPr/>
            <p:nvPr/>
          </p:nvSpPr>
          <p:spPr>
            <a:xfrm rot="14330641" flipH="1" flipV="1">
              <a:off x="3257586"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276600" y="1143000"/>
              <a:ext cx="1106774" cy="168645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a:endCxn id="23" idx="2"/>
            </p:cNvCxnSpPr>
            <p:nvPr/>
          </p:nvCxnSpPr>
          <p:spPr>
            <a:xfrm flipH="1">
              <a:off x="3831368" y="3059231"/>
              <a:ext cx="42270" cy="1342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rapezoid 28"/>
            <p:cNvSpPr/>
            <p:nvPr/>
          </p:nvSpPr>
          <p:spPr>
            <a:xfrm>
              <a:off x="3124200" y="4191000"/>
              <a:ext cx="1474959" cy="234623"/>
            </a:xfrm>
            <a:prstGeom prst="trapezoid">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p:cNvSpPr/>
            <p:nvPr/>
          </p:nvSpPr>
          <p:spPr>
            <a:xfrm>
              <a:off x="3772681" y="4192775"/>
              <a:ext cx="211322" cy="283795"/>
            </a:xfrm>
            <a:prstGeom prst="fram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p:cNvSpPr/>
            <p:nvPr/>
          </p:nvSpPr>
          <p:spPr>
            <a:xfrm rot="15873315">
              <a:off x="3614556" y="4222584"/>
              <a:ext cx="368268" cy="101440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934200" y="4117675"/>
            <a:ext cx="1143000" cy="2465763"/>
            <a:chOff x="2514600" y="614596"/>
            <a:chExt cx="1600200" cy="4218363"/>
          </a:xfrm>
        </p:grpSpPr>
        <p:sp>
          <p:nvSpPr>
            <p:cNvPr id="33" name="Oval 32"/>
            <p:cNvSpPr/>
            <p:nvPr/>
          </p:nvSpPr>
          <p:spPr>
            <a:xfrm rot="2704841" flipH="1">
              <a:off x="2797168" y="4420773"/>
              <a:ext cx="271034"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1345926">
              <a:off x="2649690" y="614596"/>
              <a:ext cx="1240011" cy="121920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2819400" y="19812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7610301" flipH="1">
              <a:off x="3415467" y="4408926"/>
              <a:ext cx="218726"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1460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9476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p:cNvSpPr/>
            <p:nvPr/>
          </p:nvSpPr>
          <p:spPr>
            <a:xfrm rot="9438105" flipH="1">
              <a:off x="3506507" y="1948029"/>
              <a:ext cx="481590" cy="128826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p:cNvSpPr/>
            <p:nvPr/>
          </p:nvSpPr>
          <p:spPr>
            <a:xfrm rot="11918038">
              <a:off x="2592311" y="1946588"/>
              <a:ext cx="481590" cy="1348716"/>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rot="10800000">
              <a:off x="2706624"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p:cNvSpPr/>
            <p:nvPr/>
          </p:nvSpPr>
          <p:spPr>
            <a:xfrm rot="10800000">
              <a:off x="3154680"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770632" y="3205816"/>
              <a:ext cx="1024128" cy="140653"/>
            </a:xfrm>
            <a:prstGeom prst="roundRect">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154680" y="3205816"/>
              <a:ext cx="256032" cy="1406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2743200" y="1905000"/>
              <a:ext cx="609600" cy="1295400"/>
            </a:xfrm>
            <a:prstGeom prst="trapezoid">
              <a:avLst>
                <a:gd name="adj" fmla="val 3235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a:off x="3200400" y="1905000"/>
              <a:ext cx="609600" cy="1295400"/>
            </a:xfrm>
            <a:prstGeom prst="trapezoid">
              <a:avLst>
                <a:gd name="adj" fmla="val 3088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15"/>
            <p:cNvSpPr/>
            <p:nvPr/>
          </p:nvSpPr>
          <p:spPr>
            <a:xfrm>
              <a:off x="2743200" y="685800"/>
              <a:ext cx="1027176"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124200" y="3352800"/>
              <a:ext cx="381000" cy="304800"/>
            </a:xfrm>
            <a:prstGeom prst="ellipse">
              <a:avLst/>
            </a:prstGeom>
            <a:solidFill>
              <a:srgbClr val="BC8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169024" y="2702859"/>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177988" y="2909047"/>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11345926">
              <a:off x="2881991" y="1520382"/>
              <a:ext cx="764462" cy="69521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15"/>
            <p:cNvSpPr/>
            <p:nvPr/>
          </p:nvSpPr>
          <p:spPr>
            <a:xfrm>
              <a:off x="3048000" y="1676400"/>
              <a:ext cx="381000" cy="228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76200" y="6450073"/>
            <a:ext cx="1447800" cy="369332"/>
          </a:xfrm>
          <a:prstGeom prst="rect">
            <a:avLst/>
          </a:prstGeom>
          <a:noFill/>
        </p:spPr>
        <p:txBody>
          <a:bodyPr wrap="square" rtlCol="0">
            <a:spAutoFit/>
          </a:bodyPr>
          <a:lstStyle/>
          <a:p>
            <a:r>
              <a:rPr lang="en-US" dirty="0"/>
              <a:t>D&amp;C 47:1-4</a:t>
            </a:r>
          </a:p>
        </p:txBody>
      </p:sp>
      <p:grpSp>
        <p:nvGrpSpPr>
          <p:cNvPr id="66" name="Group 65"/>
          <p:cNvGrpSpPr/>
          <p:nvPr/>
        </p:nvGrpSpPr>
        <p:grpSpPr>
          <a:xfrm>
            <a:off x="2667000" y="2819400"/>
            <a:ext cx="2362200" cy="1828800"/>
            <a:chOff x="762000" y="2590800"/>
            <a:chExt cx="3048000" cy="2313944"/>
          </a:xfrm>
        </p:grpSpPr>
        <p:grpSp>
          <p:nvGrpSpPr>
            <p:cNvPr id="54" name="Group 53"/>
            <p:cNvGrpSpPr/>
            <p:nvPr/>
          </p:nvGrpSpPr>
          <p:grpSpPr>
            <a:xfrm>
              <a:off x="762000" y="2590800"/>
              <a:ext cx="3048000" cy="2313944"/>
              <a:chOff x="1143000" y="2590800"/>
              <a:chExt cx="3200400" cy="2313944"/>
            </a:xfrm>
          </p:grpSpPr>
          <p:sp>
            <p:nvSpPr>
              <p:cNvPr id="55" name="Rounded Rectangle 2"/>
              <p:cNvSpPr/>
              <p:nvPr/>
            </p:nvSpPr>
            <p:spPr>
              <a:xfrm>
                <a:off x="2743200" y="2619780"/>
                <a:ext cx="1600200" cy="2257020"/>
              </a:xfrm>
              <a:prstGeom prst="roundRect">
                <a:avLst>
                  <a:gd name="adj" fmla="val 4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3"/>
              <p:cNvSpPr/>
              <p:nvPr/>
            </p:nvSpPr>
            <p:spPr>
              <a:xfrm>
                <a:off x="2667000" y="2590800"/>
                <a:ext cx="1524000" cy="2313944"/>
              </a:xfrm>
              <a:prstGeom prst="roundRect">
                <a:avLst>
                  <a:gd name="adj" fmla="val 619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
              <p:cNvSpPr/>
              <p:nvPr/>
            </p:nvSpPr>
            <p:spPr>
              <a:xfrm>
                <a:off x="1143000" y="2590800"/>
                <a:ext cx="1524000" cy="2313944"/>
              </a:xfrm>
              <a:prstGeom prst="roundRect">
                <a:avLst>
                  <a:gd name="adj" fmla="val 4286"/>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955967" y="2802020"/>
                <a:ext cx="1063832" cy="662020"/>
              </a:xfrm>
              <a:prstGeom prst="rect">
                <a:avLst/>
              </a:prstGeom>
              <a:noFill/>
            </p:spPr>
            <p:txBody>
              <a:bodyPr wrap="square" rtlCol="0">
                <a:spAutoFit/>
              </a:bodyPr>
              <a:lstStyle/>
              <a:p>
                <a:pPr algn="ctr"/>
                <a:endParaRPr lang="en-US" sz="2800" dirty="0">
                  <a:latin typeface="Comic Sans MS" pitchFamily="66" charset="0"/>
                </a:endParaRPr>
              </a:p>
            </p:txBody>
          </p:sp>
          <p:sp>
            <p:nvSpPr>
              <p:cNvPr id="60"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9"/>
              <p:cNvGrpSpPr/>
              <p:nvPr/>
            </p:nvGrpSpPr>
            <p:grpSpPr>
              <a:xfrm>
                <a:off x="2546829" y="2970007"/>
                <a:ext cx="217714" cy="1537165"/>
                <a:chOff x="2489200" y="2992799"/>
                <a:chExt cx="381000" cy="1350209"/>
              </a:xfrm>
            </p:grpSpPr>
            <p:sp>
              <p:nvSpPr>
                <p:cNvPr id="62"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rame 8"/>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5" name="Rounded Rectangle 3"/>
            <p:cNvSpPr/>
            <p:nvPr/>
          </p:nvSpPr>
          <p:spPr>
            <a:xfrm>
              <a:off x="2417269" y="2762624"/>
              <a:ext cx="1164131" cy="2006599"/>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174D9BA-39C3-4DF3-BDCE-D1DE2B0CF366}"/>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5257800" y="838200"/>
            <a:ext cx="1905000" cy="369332"/>
          </a:xfrm>
          <a:prstGeom prst="rect">
            <a:avLst/>
          </a:prstGeom>
          <a:noFill/>
        </p:spPr>
        <p:txBody>
          <a:bodyPr wrap="square" rtlCol="0">
            <a:spAutoFit/>
          </a:bodyPr>
          <a:lstStyle/>
          <a:p>
            <a:r>
              <a:rPr lang="en-US" b="1" dirty="0"/>
              <a:t>March 1831</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Custodian of Records</a:t>
            </a:r>
            <a:endParaRPr lang="en-US" sz="4000" dirty="0">
              <a:latin typeface="AR BLANCA" pitchFamily="2" charset="0"/>
            </a:endParaRPr>
          </a:p>
        </p:txBody>
      </p:sp>
      <p:grpSp>
        <p:nvGrpSpPr>
          <p:cNvPr id="3" name="Group 31"/>
          <p:cNvGrpSpPr/>
          <p:nvPr/>
        </p:nvGrpSpPr>
        <p:grpSpPr>
          <a:xfrm>
            <a:off x="2209800" y="1219200"/>
            <a:ext cx="1219200" cy="2895600"/>
            <a:chOff x="2514600" y="614596"/>
            <a:chExt cx="1600200" cy="4218363"/>
          </a:xfrm>
        </p:grpSpPr>
        <p:sp>
          <p:nvSpPr>
            <p:cNvPr id="33" name="Oval 32"/>
            <p:cNvSpPr/>
            <p:nvPr/>
          </p:nvSpPr>
          <p:spPr>
            <a:xfrm rot="2704841" flipH="1">
              <a:off x="2797168" y="4420773"/>
              <a:ext cx="271034"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1345926">
              <a:off x="2649690" y="614596"/>
              <a:ext cx="1240011" cy="121920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2819400" y="19812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7610301" flipH="1">
              <a:off x="3415467" y="4408926"/>
              <a:ext cx="218726"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1460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9476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p:cNvSpPr/>
            <p:nvPr/>
          </p:nvSpPr>
          <p:spPr>
            <a:xfrm rot="9438105" flipH="1">
              <a:off x="3506507" y="1948029"/>
              <a:ext cx="481590" cy="128826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p:cNvSpPr/>
            <p:nvPr/>
          </p:nvSpPr>
          <p:spPr>
            <a:xfrm rot="11918038">
              <a:off x="2592311" y="1946588"/>
              <a:ext cx="481590" cy="1348716"/>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rot="10800000">
              <a:off x="2706624"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p:cNvSpPr/>
            <p:nvPr/>
          </p:nvSpPr>
          <p:spPr>
            <a:xfrm rot="10800000">
              <a:off x="3154680"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770632" y="3205816"/>
              <a:ext cx="1024128" cy="140653"/>
            </a:xfrm>
            <a:prstGeom prst="roundRect">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154680" y="3205816"/>
              <a:ext cx="256032" cy="1406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2743200" y="1905000"/>
              <a:ext cx="609600" cy="1295400"/>
            </a:xfrm>
            <a:prstGeom prst="trapezoid">
              <a:avLst>
                <a:gd name="adj" fmla="val 3235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a:off x="3200400" y="1905000"/>
              <a:ext cx="609600" cy="1295400"/>
            </a:xfrm>
            <a:prstGeom prst="trapezoid">
              <a:avLst>
                <a:gd name="adj" fmla="val 3088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15"/>
            <p:cNvSpPr/>
            <p:nvPr/>
          </p:nvSpPr>
          <p:spPr>
            <a:xfrm>
              <a:off x="2743200" y="685800"/>
              <a:ext cx="1027176"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124200" y="3352800"/>
              <a:ext cx="381000" cy="304800"/>
            </a:xfrm>
            <a:prstGeom prst="ellipse">
              <a:avLst/>
            </a:prstGeom>
            <a:solidFill>
              <a:srgbClr val="BC8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169024" y="2702859"/>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177988" y="2909047"/>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11345926">
              <a:off x="2881991" y="1520382"/>
              <a:ext cx="764462" cy="69521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15"/>
            <p:cNvSpPr/>
            <p:nvPr/>
          </p:nvSpPr>
          <p:spPr>
            <a:xfrm>
              <a:off x="3048000" y="1676400"/>
              <a:ext cx="381000" cy="228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p:cNvSpPr/>
          <p:nvPr/>
        </p:nvSpPr>
        <p:spPr>
          <a:xfrm>
            <a:off x="3733800" y="1600200"/>
            <a:ext cx="5105400" cy="1477328"/>
          </a:xfrm>
          <a:prstGeom prst="rect">
            <a:avLst/>
          </a:prstGeom>
        </p:spPr>
        <p:txBody>
          <a:bodyPr wrap="square">
            <a:spAutoFit/>
          </a:bodyPr>
          <a:lstStyle/>
          <a:p>
            <a:r>
              <a:rPr lang="en-US" b="1" dirty="0"/>
              <a:t>John </a:t>
            </a:r>
            <a:r>
              <a:rPr lang="en-US" b="1" dirty="0" err="1"/>
              <a:t>Whitmer’s</a:t>
            </a:r>
            <a:r>
              <a:rPr lang="en-US" b="1" dirty="0"/>
              <a:t> history of the Church is a mere sketch of events that transpired between 1831 and 1838. His work consisted of eighty-five pages, which included many of the revelations given to the Prophet Joseph Smith. </a:t>
            </a:r>
          </a:p>
        </p:txBody>
      </p:sp>
      <p:sp>
        <p:nvSpPr>
          <p:cNvPr id="77" name="Rectangle 76"/>
          <p:cNvSpPr/>
          <p:nvPr/>
        </p:nvSpPr>
        <p:spPr>
          <a:xfrm>
            <a:off x="5715000" y="3810001"/>
            <a:ext cx="4572000" cy="2585323"/>
          </a:xfrm>
          <a:prstGeom prst="rect">
            <a:avLst/>
          </a:prstGeom>
        </p:spPr>
        <p:txBody>
          <a:bodyPr>
            <a:spAutoFit/>
          </a:bodyPr>
          <a:lstStyle/>
          <a:p>
            <a:r>
              <a:rPr lang="en-US" b="1" dirty="0"/>
              <a:t>He was excommunicated on March 10, 1838, at Far West and refused to deliver up the documents in his possession. </a:t>
            </a:r>
          </a:p>
          <a:p>
            <a:endParaRPr lang="en-US" b="1" dirty="0"/>
          </a:p>
          <a:p>
            <a:r>
              <a:rPr lang="en-US" b="1" dirty="0"/>
              <a:t>He took his history with him. </a:t>
            </a:r>
          </a:p>
          <a:p>
            <a:endParaRPr lang="en-US" b="1" dirty="0"/>
          </a:p>
          <a:p>
            <a:r>
              <a:rPr lang="en-US" b="1" dirty="0"/>
              <a:t>In 1893, many years after his death, the Church obtained a copy of his history.</a:t>
            </a:r>
          </a:p>
          <a:p>
            <a:r>
              <a:rPr lang="en-US" sz="1200" b="1" dirty="0"/>
              <a:t>Student Manual and Smith and </a:t>
            </a:r>
            <a:r>
              <a:rPr lang="en-US" sz="1200" b="1" dirty="0" err="1"/>
              <a:t>Sjodahl</a:t>
            </a:r>
            <a:endParaRPr lang="en-US" sz="1200" b="1" dirty="0"/>
          </a:p>
        </p:txBody>
      </p:sp>
      <p:pic>
        <p:nvPicPr>
          <p:cNvPr id="3074" name="Picture 2" descr="http://img.webme.com/pic/d/daniten/johnwhitmer.jpg"/>
          <p:cNvPicPr>
            <a:picLocks noChangeAspect="1" noChangeArrowheads="1"/>
          </p:cNvPicPr>
          <p:nvPr/>
        </p:nvPicPr>
        <p:blipFill>
          <a:blip r:embed="rId3" cstate="print"/>
          <a:srcRect/>
          <a:stretch>
            <a:fillRect/>
          </a:stretch>
        </p:blipFill>
        <p:spPr bwMode="auto">
          <a:xfrm>
            <a:off x="3581400" y="3733801"/>
            <a:ext cx="1962150" cy="2752725"/>
          </a:xfrm>
          <a:prstGeom prst="rect">
            <a:avLst/>
          </a:prstGeom>
          <a:noFill/>
        </p:spPr>
      </p:pic>
      <p:sp>
        <p:nvSpPr>
          <p:cNvPr id="78" name="TextBox 77"/>
          <p:cNvSpPr txBox="1"/>
          <p:nvPr/>
        </p:nvSpPr>
        <p:spPr>
          <a:xfrm>
            <a:off x="76200" y="6486526"/>
            <a:ext cx="1447800" cy="369332"/>
          </a:xfrm>
          <a:prstGeom prst="rect">
            <a:avLst/>
          </a:prstGeom>
          <a:noFill/>
        </p:spPr>
        <p:txBody>
          <a:bodyPr wrap="square" rtlCol="0">
            <a:spAutoFit/>
          </a:bodyPr>
          <a:lstStyle/>
          <a:p>
            <a:r>
              <a:rPr lang="en-US" dirty="0"/>
              <a:t>D&amp;C 47:1-4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2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7">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78588F0-24DA-45B9-8722-D3A279973FBB}"/>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5257800" y="838200"/>
            <a:ext cx="1905000" cy="369332"/>
          </a:xfrm>
          <a:prstGeom prst="rect">
            <a:avLst/>
          </a:prstGeom>
          <a:noFill/>
        </p:spPr>
        <p:txBody>
          <a:bodyPr wrap="square" rtlCol="0">
            <a:spAutoFit/>
          </a:bodyPr>
          <a:lstStyle/>
          <a:p>
            <a:r>
              <a:rPr lang="en-US" b="1" dirty="0"/>
              <a:t>March 1831</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Starting a Record</a:t>
            </a:r>
            <a:endParaRPr lang="en-US" sz="4000" dirty="0">
              <a:latin typeface="AR BLANCA" pitchFamily="2" charset="0"/>
            </a:endParaRPr>
          </a:p>
        </p:txBody>
      </p:sp>
      <p:sp>
        <p:nvSpPr>
          <p:cNvPr id="53" name="Rectangle 52"/>
          <p:cNvSpPr/>
          <p:nvPr/>
        </p:nvSpPr>
        <p:spPr>
          <a:xfrm>
            <a:off x="2895600" y="3886200"/>
            <a:ext cx="4572000" cy="2308324"/>
          </a:xfrm>
          <a:prstGeom prst="rect">
            <a:avLst/>
          </a:prstGeom>
        </p:spPr>
        <p:txBody>
          <a:bodyPr>
            <a:spAutoFit/>
          </a:bodyPr>
          <a:lstStyle/>
          <a:p>
            <a:r>
              <a:rPr lang="en-US" b="1" dirty="0"/>
              <a:t>The Prophet Joseph Smith began </a:t>
            </a:r>
            <a:r>
              <a:rPr lang="en-US" b="1" u="sng" dirty="0"/>
              <a:t>his </a:t>
            </a:r>
            <a:r>
              <a:rPr lang="en-US" b="1" dirty="0"/>
              <a:t>history on May 2, 1831:</a:t>
            </a:r>
          </a:p>
          <a:p>
            <a:endParaRPr lang="en-US" b="1" dirty="0"/>
          </a:p>
          <a:p>
            <a:r>
              <a:rPr lang="en-US" b="1" dirty="0"/>
              <a:t>“To disabuse the public mind, and put all inquirers after the truth into possession of the facts, as they have transpired, in relation to both myself and the Church, so far as I have such facts in my possession.”</a:t>
            </a:r>
          </a:p>
        </p:txBody>
      </p:sp>
      <p:sp>
        <p:nvSpPr>
          <p:cNvPr id="54" name="Rectangle 53"/>
          <p:cNvSpPr/>
          <p:nvPr/>
        </p:nvSpPr>
        <p:spPr>
          <a:xfrm>
            <a:off x="2438400" y="1524000"/>
            <a:ext cx="4572000" cy="1754326"/>
          </a:xfrm>
          <a:prstGeom prst="rect">
            <a:avLst/>
          </a:prstGeom>
        </p:spPr>
        <p:txBody>
          <a:bodyPr>
            <a:spAutoFit/>
          </a:bodyPr>
          <a:lstStyle/>
          <a:p>
            <a:r>
              <a:rPr lang="en-US" sz="3600" b="1" i="1" dirty="0"/>
              <a:t>“Behold, there shall be a record kept among you; …”  D&amp;C 21:1</a:t>
            </a:r>
          </a:p>
        </p:txBody>
      </p:sp>
      <p:grpSp>
        <p:nvGrpSpPr>
          <p:cNvPr id="30" name="Group 29">
            <a:extLst>
              <a:ext uri="{FF2B5EF4-FFF2-40B4-BE49-F238E27FC236}">
                <a16:creationId xmlns:a16="http://schemas.microsoft.com/office/drawing/2014/main" id="{D925755A-F3AE-47C3-BEEF-2DF468BF0E9A}"/>
              </a:ext>
            </a:extLst>
          </p:cNvPr>
          <p:cNvGrpSpPr/>
          <p:nvPr/>
        </p:nvGrpSpPr>
        <p:grpSpPr>
          <a:xfrm>
            <a:off x="7994193" y="1513128"/>
            <a:ext cx="1631587" cy="3398027"/>
            <a:chOff x="304800" y="2478759"/>
            <a:chExt cx="1295400" cy="2697867"/>
          </a:xfrm>
        </p:grpSpPr>
        <p:sp>
          <p:nvSpPr>
            <p:cNvPr id="31" name="Oval 30">
              <a:extLst>
                <a:ext uri="{FF2B5EF4-FFF2-40B4-BE49-F238E27FC236}">
                  <a16:creationId xmlns:a16="http://schemas.microsoft.com/office/drawing/2014/main" id="{4F2DD0C4-B2C2-443C-BDDB-5F99A5986310}"/>
                </a:ext>
              </a:extLst>
            </p:cNvPr>
            <p:cNvSpPr/>
            <p:nvPr/>
          </p:nvSpPr>
          <p:spPr>
            <a:xfrm rot="19338880">
              <a:off x="1383803" y="3898561"/>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6A67F59-BD89-42B5-9B4C-830EBD745369}"/>
                </a:ext>
              </a:extLst>
            </p:cNvPr>
            <p:cNvSpPr/>
            <p:nvPr/>
          </p:nvSpPr>
          <p:spPr>
            <a:xfrm rot="1933618">
              <a:off x="346215" y="3899534"/>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A9530718-78F7-4B29-A488-001896286C69}"/>
                </a:ext>
              </a:extLst>
            </p:cNvPr>
            <p:cNvSpPr/>
            <p:nvPr/>
          </p:nvSpPr>
          <p:spPr>
            <a:xfrm rot="1297750" flipH="1">
              <a:off x="304800" y="37928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A8C4E231-99C2-48A4-8296-C25C543031E2}"/>
                </a:ext>
              </a:extLst>
            </p:cNvPr>
            <p:cNvSpPr/>
            <p:nvPr/>
          </p:nvSpPr>
          <p:spPr>
            <a:xfrm rot="20302250">
              <a:off x="1258968" y="38032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A8F0067-7EE8-4E3B-B483-9CA1BD21E0D8}"/>
                </a:ext>
              </a:extLst>
            </p:cNvPr>
            <p:cNvSpPr/>
            <p:nvPr/>
          </p:nvSpPr>
          <p:spPr>
            <a:xfrm rot="4886474">
              <a:off x="1020914" y="49054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0E46638-CFCE-49D6-AFB4-6F1302EC0E75}"/>
                </a:ext>
              </a:extLst>
            </p:cNvPr>
            <p:cNvSpPr/>
            <p:nvPr/>
          </p:nvSpPr>
          <p:spPr>
            <a:xfrm rot="4886474">
              <a:off x="665090" y="48762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AF12ADDC-F95E-49A6-8DEF-AD9C71C0AE33}"/>
                </a:ext>
              </a:extLst>
            </p:cNvPr>
            <p:cNvSpPr/>
            <p:nvPr/>
          </p:nvSpPr>
          <p:spPr>
            <a:xfrm>
              <a:off x="868868" y="41508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A31C36B5-44ED-44F6-BC5C-C3FADBD33F05}"/>
                </a:ext>
              </a:extLst>
            </p:cNvPr>
            <p:cNvSpPr/>
            <p:nvPr/>
          </p:nvSpPr>
          <p:spPr>
            <a:xfrm rot="263894">
              <a:off x="591482" y="41118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5134EE5B-78E8-4F85-9E04-F6599974683C}"/>
                </a:ext>
              </a:extLst>
            </p:cNvPr>
            <p:cNvSpPr/>
            <p:nvPr/>
          </p:nvSpPr>
          <p:spPr>
            <a:xfrm rot="1375821">
              <a:off x="450548" y="32452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D68EBC04-8AAF-40BD-8749-22B38C8CC9DB}"/>
                </a:ext>
              </a:extLst>
            </p:cNvPr>
            <p:cNvSpPr/>
            <p:nvPr/>
          </p:nvSpPr>
          <p:spPr>
            <a:xfrm rot="20337671">
              <a:off x="1129541" y="32609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2564504E-99D1-4B00-B220-DC245D785D61}"/>
                </a:ext>
              </a:extLst>
            </p:cNvPr>
            <p:cNvSpPr/>
            <p:nvPr/>
          </p:nvSpPr>
          <p:spPr>
            <a:xfrm>
              <a:off x="581005" y="32515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94889B4-4430-4FAA-ABF7-9151A5BE3504}"/>
                </a:ext>
              </a:extLst>
            </p:cNvPr>
            <p:cNvSpPr/>
            <p:nvPr/>
          </p:nvSpPr>
          <p:spPr>
            <a:xfrm>
              <a:off x="653581" y="2706848"/>
              <a:ext cx="580601"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Input 42">
              <a:extLst>
                <a:ext uri="{FF2B5EF4-FFF2-40B4-BE49-F238E27FC236}">
                  <a16:creationId xmlns:a16="http://schemas.microsoft.com/office/drawing/2014/main" id="{8353CE38-A973-4CA7-B5F8-8A0AD26F1C62}"/>
                </a:ext>
              </a:extLst>
            </p:cNvPr>
            <p:cNvSpPr/>
            <p:nvPr/>
          </p:nvSpPr>
          <p:spPr>
            <a:xfrm rot="7269359" flipV="1">
              <a:off x="9233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Input 43">
              <a:extLst>
                <a:ext uri="{FF2B5EF4-FFF2-40B4-BE49-F238E27FC236}">
                  <a16:creationId xmlns:a16="http://schemas.microsoft.com/office/drawing/2014/main" id="{B9D7531B-58C5-4D43-AEC8-674C49EA4B84}"/>
                </a:ext>
              </a:extLst>
            </p:cNvPr>
            <p:cNvSpPr/>
            <p:nvPr/>
          </p:nvSpPr>
          <p:spPr>
            <a:xfrm rot="14330641" flipH="1" flipV="1">
              <a:off x="6330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7FD0461-60B7-4BAE-8B27-E6513175E6D1}"/>
                </a:ext>
              </a:extLst>
            </p:cNvPr>
            <p:cNvSpPr/>
            <p:nvPr/>
          </p:nvSpPr>
          <p:spPr>
            <a:xfrm>
              <a:off x="617293" y="2610724"/>
              <a:ext cx="689463"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69F392C6-07FD-4AF7-A596-959BB367ADDE}"/>
                </a:ext>
              </a:extLst>
            </p:cNvPr>
            <p:cNvCxnSpPr>
              <a:endCxn id="41" idx="2"/>
            </p:cNvCxnSpPr>
            <p:nvPr/>
          </p:nvCxnSpPr>
          <p:spPr>
            <a:xfrm flipH="1">
              <a:off x="943880" y="34672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rapezoid 46">
              <a:extLst>
                <a:ext uri="{FF2B5EF4-FFF2-40B4-BE49-F238E27FC236}">
                  <a16:creationId xmlns:a16="http://schemas.microsoft.com/office/drawing/2014/main" id="{6BFD3522-4393-4C56-9FEC-0BE625E0470C}"/>
                </a:ext>
              </a:extLst>
            </p:cNvPr>
            <p:cNvSpPr/>
            <p:nvPr/>
          </p:nvSpPr>
          <p:spPr>
            <a:xfrm>
              <a:off x="557729" y="41349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ame 47">
              <a:extLst>
                <a:ext uri="{FF2B5EF4-FFF2-40B4-BE49-F238E27FC236}">
                  <a16:creationId xmlns:a16="http://schemas.microsoft.com/office/drawing/2014/main" id="{DED059C9-3621-45CE-BF8D-9083BF241664}"/>
                </a:ext>
              </a:extLst>
            </p:cNvPr>
            <p:cNvSpPr/>
            <p:nvPr/>
          </p:nvSpPr>
          <p:spPr>
            <a:xfrm>
              <a:off x="913648" y="41071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0814EE34-7F14-4487-9CDE-E9747D6740AC}"/>
                </a:ext>
              </a:extLst>
            </p:cNvPr>
            <p:cNvSpPr/>
            <p:nvPr/>
          </p:nvSpPr>
          <p:spPr>
            <a:xfrm rot="711584">
              <a:off x="570198" y="24787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Oval 49">
              <a:extLst>
                <a:ext uri="{FF2B5EF4-FFF2-40B4-BE49-F238E27FC236}">
                  <a16:creationId xmlns:a16="http://schemas.microsoft.com/office/drawing/2014/main" id="{0B446E99-4C63-4309-BC75-5110F4D4B318}"/>
                </a:ext>
              </a:extLst>
            </p:cNvPr>
            <p:cNvSpPr/>
            <p:nvPr/>
          </p:nvSpPr>
          <p:spPr>
            <a:xfrm rot="15873315">
              <a:off x="823100" y="41490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C4017-16FE-499B-933C-0831AFA751BC}"/>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Church Records Today</a:t>
            </a:r>
            <a:endParaRPr lang="en-US" sz="4000" dirty="0">
              <a:latin typeface="AR BLANCA" pitchFamily="2" charset="0"/>
            </a:endParaRPr>
          </a:p>
        </p:txBody>
      </p:sp>
      <p:sp>
        <p:nvSpPr>
          <p:cNvPr id="54" name="Rectangle 53"/>
          <p:cNvSpPr/>
          <p:nvPr/>
        </p:nvSpPr>
        <p:spPr>
          <a:xfrm>
            <a:off x="3267182" y="1333112"/>
            <a:ext cx="5434780" cy="646331"/>
          </a:xfrm>
          <a:prstGeom prst="rect">
            <a:avLst/>
          </a:prstGeom>
        </p:spPr>
        <p:txBody>
          <a:bodyPr wrap="square">
            <a:spAutoFit/>
          </a:bodyPr>
          <a:lstStyle/>
          <a:p>
            <a:pPr algn="ctr"/>
            <a:r>
              <a:rPr lang="en-US" b="1" dirty="0"/>
              <a:t>By a sustaining vote a Church Historian and Recorder is called by the First Presidency and appointed</a:t>
            </a:r>
          </a:p>
        </p:txBody>
      </p:sp>
      <p:sp>
        <p:nvSpPr>
          <p:cNvPr id="76" name="Rectangle 75"/>
          <p:cNvSpPr/>
          <p:nvPr/>
        </p:nvSpPr>
        <p:spPr>
          <a:xfrm>
            <a:off x="5006663" y="5197482"/>
            <a:ext cx="2178673" cy="369332"/>
          </a:xfrm>
          <a:prstGeom prst="rect">
            <a:avLst/>
          </a:prstGeom>
        </p:spPr>
        <p:txBody>
          <a:bodyPr wrap="none">
            <a:spAutoFit/>
          </a:bodyPr>
          <a:lstStyle/>
          <a:p>
            <a:r>
              <a:rPr lang="en-US" b="1" dirty="0"/>
              <a:t>Elder Steven E. Snow</a:t>
            </a:r>
          </a:p>
        </p:txBody>
      </p:sp>
      <p:pic>
        <p:nvPicPr>
          <p:cNvPr id="3" name="Picture 2">
            <a:extLst>
              <a:ext uri="{FF2B5EF4-FFF2-40B4-BE49-F238E27FC236}">
                <a16:creationId xmlns:a16="http://schemas.microsoft.com/office/drawing/2014/main" id="{8B74746F-4F7A-4B99-9545-11091711F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872" y="2387241"/>
            <a:ext cx="2819400" cy="27717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FE62E7-B759-4FCC-900E-3D91401AEE0D}"/>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Duties of Historian</a:t>
            </a:r>
            <a:endParaRPr lang="en-US" sz="4000" dirty="0">
              <a:latin typeface="AR BLANCA" pitchFamily="2" charset="0"/>
            </a:endParaRPr>
          </a:p>
        </p:txBody>
      </p:sp>
      <p:sp>
        <p:nvSpPr>
          <p:cNvPr id="54" name="Rectangle 53"/>
          <p:cNvSpPr/>
          <p:nvPr/>
        </p:nvSpPr>
        <p:spPr>
          <a:xfrm>
            <a:off x="1752600" y="1143001"/>
            <a:ext cx="4572000" cy="2585323"/>
          </a:xfrm>
          <a:prstGeom prst="rect">
            <a:avLst/>
          </a:prstGeom>
        </p:spPr>
        <p:txBody>
          <a:bodyPr>
            <a:spAutoFit/>
          </a:bodyPr>
          <a:lstStyle/>
          <a:p>
            <a:pPr fontAlgn="base"/>
            <a:r>
              <a:rPr lang="en-US" b="1" dirty="0"/>
              <a:t>“The work of the Church historian and recorder is largely one of record keeping. It includes the gathering and preserving of Church history sources, the recording of ordinances, and the collection of minutes. The scriptures also suggest there is a responsibility to ensure the records are used ‘for the good of the church, and for the rising generations’ (D&amp;C 69:8).</a:t>
            </a:r>
          </a:p>
        </p:txBody>
      </p:sp>
      <p:sp>
        <p:nvSpPr>
          <p:cNvPr id="10" name="Rectangle 9"/>
          <p:cNvSpPr/>
          <p:nvPr/>
        </p:nvSpPr>
        <p:spPr>
          <a:xfrm>
            <a:off x="5791200" y="4191001"/>
            <a:ext cx="4572000" cy="2215991"/>
          </a:xfrm>
          <a:prstGeom prst="rect">
            <a:avLst/>
          </a:prstGeom>
        </p:spPr>
        <p:txBody>
          <a:bodyPr>
            <a:spAutoFit/>
          </a:bodyPr>
          <a:lstStyle/>
          <a:p>
            <a:pPr fontAlgn="base"/>
            <a:r>
              <a:rPr lang="en-US" b="1" dirty="0"/>
              <a:t>“The roles of historian and recorder are complementary and at times almost indistinguishable. I think that’s why, in the early days of the Church, sometimes a recorder was appointed and sometimes a historian and why over time the roles were joined together in one calling” </a:t>
            </a:r>
          </a:p>
          <a:p>
            <a:pPr fontAlgn="base"/>
            <a:r>
              <a:rPr lang="en-US" sz="1200" b="1" dirty="0"/>
              <a:t>Elder Marlin K. Jensen</a:t>
            </a:r>
          </a:p>
        </p:txBody>
      </p:sp>
      <p:pic>
        <p:nvPicPr>
          <p:cNvPr id="12" name="Picture 4" descr="https://www.lds.org/bc/content/shared/content/images/leaders/marlin-k-jensen-large.jpg">
            <a:extLst>
              <a:ext uri="{FF2B5EF4-FFF2-40B4-BE49-F238E27FC236}">
                <a16:creationId xmlns:a16="http://schemas.microsoft.com/office/drawing/2014/main" id="{FB633CCB-B616-49BC-BD8D-2CAC45F9BBD1}"/>
              </a:ext>
            </a:extLst>
          </p:cNvPr>
          <p:cNvPicPr>
            <a:picLocks noChangeAspect="1" noChangeArrowheads="1"/>
          </p:cNvPicPr>
          <p:nvPr/>
        </p:nvPicPr>
        <p:blipFill>
          <a:blip r:embed="rId3" cstate="print"/>
          <a:srcRect/>
          <a:stretch>
            <a:fillRect/>
          </a:stretch>
        </p:blipFill>
        <p:spPr bwMode="auto">
          <a:xfrm>
            <a:off x="10582951" y="5095435"/>
            <a:ext cx="1220580" cy="1522297"/>
          </a:xfrm>
          <a:prstGeom prst="rect">
            <a:avLst/>
          </a:prstGeom>
          <a:noFill/>
        </p:spPr>
      </p:pic>
      <p:pic>
        <p:nvPicPr>
          <p:cNvPr id="3" name="Picture 2">
            <a:extLst>
              <a:ext uri="{FF2B5EF4-FFF2-40B4-BE49-F238E27FC236}">
                <a16:creationId xmlns:a16="http://schemas.microsoft.com/office/drawing/2014/main" id="{8917BAE4-57BF-4E90-81A0-BCD46FA04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253" y="3884864"/>
            <a:ext cx="3779848" cy="2816596"/>
          </a:xfrm>
          <a:prstGeom prst="rect">
            <a:avLst/>
          </a:prstGeom>
        </p:spPr>
      </p:pic>
      <p:pic>
        <p:nvPicPr>
          <p:cNvPr id="13" name="Picture 12">
            <a:extLst>
              <a:ext uri="{FF2B5EF4-FFF2-40B4-BE49-F238E27FC236}">
                <a16:creationId xmlns:a16="http://schemas.microsoft.com/office/drawing/2014/main" id="{420B30A5-DAD0-4475-ABA3-E69B232A4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2238" y="857460"/>
            <a:ext cx="2162477" cy="3296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7673AB-D373-4456-99F3-F8BCEE504633}"/>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2" name="Rectangle 1"/>
          <p:cNvSpPr/>
          <p:nvPr/>
        </p:nvSpPr>
        <p:spPr>
          <a:xfrm>
            <a:off x="1081548" y="467032"/>
            <a:ext cx="4572000" cy="2308324"/>
          </a:xfrm>
          <a:prstGeom prst="rect">
            <a:avLst/>
          </a:prstGeom>
        </p:spPr>
        <p:txBody>
          <a:bodyPr>
            <a:spAutoFit/>
          </a:bodyPr>
          <a:lstStyle/>
          <a:p>
            <a:pPr fontAlgn="base"/>
            <a:r>
              <a:rPr lang="en-US" b="1" dirty="0"/>
              <a:t>“There are other great stories in our history that deserve to be known and taught at church and at home. The lessons of Kirtland, the trials of Missouri, the triumphs and eventual expulsion of the Saints from Nauvoo, and the westward trek of the pioneers are stories that inspire Latter-day Saints in every land and language. </a:t>
            </a:r>
            <a:endParaRPr lang="en-US" sz="1200" b="1" dirty="0"/>
          </a:p>
        </p:txBody>
      </p:sp>
      <p:sp>
        <p:nvSpPr>
          <p:cNvPr id="5" name="Rectangle 4"/>
          <p:cNvSpPr/>
          <p:nvPr/>
        </p:nvSpPr>
        <p:spPr>
          <a:xfrm>
            <a:off x="4444180" y="3783524"/>
            <a:ext cx="5941142" cy="2769989"/>
          </a:xfrm>
          <a:prstGeom prst="rect">
            <a:avLst/>
          </a:prstGeom>
        </p:spPr>
        <p:txBody>
          <a:bodyPr wrap="square">
            <a:spAutoFit/>
          </a:bodyPr>
          <a:lstStyle/>
          <a:p>
            <a:pPr fontAlgn="base"/>
            <a:r>
              <a:rPr lang="en-US" b="1" dirty="0"/>
              <a:t>But there are equally moving stories about the rise and progress of the Church and the impact of the gospel in the lives of ordinary members in every nation touched by the restored gospel. These need recording and preserving as well.</a:t>
            </a:r>
          </a:p>
          <a:p>
            <a:pPr fontAlgn="base"/>
            <a:endParaRPr lang="en-US" b="1" dirty="0"/>
          </a:p>
          <a:p>
            <a:pPr fontAlgn="base"/>
            <a:r>
              <a:rPr lang="en-US" b="1" dirty="0"/>
              <a:t>“… Many of the Church’s greatest stories are contained in personal and family histories, and these are a part of our individual and family heritages”  </a:t>
            </a:r>
          </a:p>
          <a:p>
            <a:pPr fontAlgn="base"/>
            <a:r>
              <a:rPr lang="en-US" sz="1200" b="1" dirty="0"/>
              <a:t>Elder Marlin K. Jensen</a:t>
            </a:r>
          </a:p>
        </p:txBody>
      </p:sp>
      <p:sp>
        <p:nvSpPr>
          <p:cNvPr id="19458" name="AutoShape 2" descr="Image result for marlin k jense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2767C48-672E-47A8-8FED-31DCA33A7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821" y="160338"/>
            <a:ext cx="4471957" cy="3165987"/>
          </a:xfrm>
          <a:prstGeom prst="rect">
            <a:avLst/>
          </a:prstGeom>
        </p:spPr>
      </p:pic>
      <p:pic>
        <p:nvPicPr>
          <p:cNvPr id="9" name="Picture 8">
            <a:extLst>
              <a:ext uri="{FF2B5EF4-FFF2-40B4-BE49-F238E27FC236}">
                <a16:creationId xmlns:a16="http://schemas.microsoft.com/office/drawing/2014/main" id="{3E28EB6E-783F-4C32-9258-7FE657972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508" y="3638431"/>
            <a:ext cx="2085975" cy="2600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51FC5D0-BCA3-41B7-998A-9638CECB14DC}"/>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2" name="Rectangle 1"/>
          <p:cNvSpPr/>
          <p:nvPr/>
        </p:nvSpPr>
        <p:spPr>
          <a:xfrm>
            <a:off x="2057400" y="1219200"/>
            <a:ext cx="4572000" cy="1477328"/>
          </a:xfrm>
          <a:prstGeom prst="rect">
            <a:avLst/>
          </a:prstGeom>
        </p:spPr>
        <p:txBody>
          <a:bodyPr>
            <a:spAutoFit/>
          </a:bodyPr>
          <a:lstStyle/>
          <a:p>
            <a:pPr fontAlgn="base"/>
            <a:r>
              <a:rPr lang="en-US" b="1" dirty="0"/>
              <a:t>“Record keeping is not restricted to those who keep the history of the church. </a:t>
            </a:r>
          </a:p>
          <a:p>
            <a:pPr fontAlgn="base"/>
            <a:endParaRPr lang="en-US" b="1" dirty="0"/>
          </a:p>
          <a:p>
            <a:pPr fontAlgn="base"/>
            <a:r>
              <a:rPr lang="en-US" b="1" dirty="0"/>
              <a:t>All members of the Church have been counseled to keep personal histories. </a:t>
            </a:r>
          </a:p>
        </p:txBody>
      </p:sp>
      <p:sp>
        <p:nvSpPr>
          <p:cNvPr id="5" name="Rectangle 4"/>
          <p:cNvSpPr/>
          <p:nvPr/>
        </p:nvSpPr>
        <p:spPr>
          <a:xfrm>
            <a:off x="5410200" y="3810000"/>
            <a:ext cx="4876800" cy="2492990"/>
          </a:xfrm>
          <a:prstGeom prst="rect">
            <a:avLst/>
          </a:prstGeom>
        </p:spPr>
        <p:txBody>
          <a:bodyPr wrap="square">
            <a:spAutoFit/>
          </a:bodyPr>
          <a:lstStyle/>
          <a:p>
            <a:pPr fontAlgn="base"/>
            <a:r>
              <a:rPr lang="en-US" b="1" dirty="0"/>
              <a:t>Though we may not be appointed Church Historian’s, we are all responsible to be historians in the Church. </a:t>
            </a:r>
          </a:p>
          <a:p>
            <a:pPr fontAlgn="base"/>
            <a:endParaRPr lang="en-US" b="1" dirty="0"/>
          </a:p>
          <a:p>
            <a:pPr fontAlgn="base"/>
            <a:r>
              <a:rPr lang="en-US" b="1" dirty="0"/>
              <a:t>Each of us is charged with the responsibility of recording our own history and providing a written record that can serve and benefit others who may read </a:t>
            </a:r>
            <a:r>
              <a:rPr lang="en-US" b="1" dirty="0" err="1"/>
              <a:t>therefrom</a:t>
            </a:r>
            <a:r>
              <a:rPr lang="en-US" b="1" dirty="0"/>
              <a:t>.”</a:t>
            </a:r>
          </a:p>
          <a:p>
            <a:pPr fontAlgn="base"/>
            <a:r>
              <a:rPr lang="en-US" sz="1200" b="1" dirty="0" err="1"/>
              <a:t>Otten</a:t>
            </a:r>
            <a:r>
              <a:rPr lang="en-US" sz="1200" b="1" dirty="0"/>
              <a:t> and Caldwell</a:t>
            </a:r>
          </a:p>
        </p:txBody>
      </p:sp>
      <p:sp>
        <p:nvSpPr>
          <p:cNvPr id="19458" name="AutoShape 2" descr="Image result for marlin k jense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Record Keeping</a:t>
            </a:r>
            <a:endParaRPr lang="en-US" sz="4000" dirty="0">
              <a:latin typeface="AR BLANCA" pitchFamily="2" charset="0"/>
            </a:endParaRPr>
          </a:p>
        </p:txBody>
      </p:sp>
      <p:grpSp>
        <p:nvGrpSpPr>
          <p:cNvPr id="27" name="Group 26"/>
          <p:cNvGrpSpPr/>
          <p:nvPr/>
        </p:nvGrpSpPr>
        <p:grpSpPr>
          <a:xfrm>
            <a:off x="6858000" y="1066800"/>
            <a:ext cx="3048000" cy="2313944"/>
            <a:chOff x="4953000" y="1066800"/>
            <a:chExt cx="3048000" cy="2313944"/>
          </a:xfrm>
        </p:grpSpPr>
        <p:grpSp>
          <p:nvGrpSpPr>
            <p:cNvPr id="9" name="Group 8"/>
            <p:cNvGrpSpPr/>
            <p:nvPr/>
          </p:nvGrpSpPr>
          <p:grpSpPr>
            <a:xfrm>
              <a:off x="4953000" y="1066800"/>
              <a:ext cx="3048000" cy="2313944"/>
              <a:chOff x="1143000" y="2590800"/>
              <a:chExt cx="3048000" cy="2313944"/>
            </a:xfrm>
          </p:grpSpPr>
          <p:sp>
            <p:nvSpPr>
              <p:cNvPr id="11" name="Rounded Rectangle 3"/>
              <p:cNvSpPr/>
              <p:nvPr/>
            </p:nvSpPr>
            <p:spPr>
              <a:xfrm>
                <a:off x="2667000" y="2590800"/>
                <a:ext cx="1524000" cy="2313944"/>
              </a:xfrm>
              <a:prstGeom prst="roundRect">
                <a:avLst>
                  <a:gd name="adj" fmla="val 619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p:cNvSpPr/>
              <p:nvPr/>
            </p:nvSpPr>
            <p:spPr>
              <a:xfrm>
                <a:off x="1143000" y="2590800"/>
                <a:ext cx="1524000" cy="2313944"/>
              </a:xfrm>
              <a:prstGeom prst="roundRect">
                <a:avLst>
                  <a:gd name="adj" fmla="val 4286"/>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55967" y="2802020"/>
                <a:ext cx="1063831" cy="523220"/>
              </a:xfrm>
              <a:prstGeom prst="rect">
                <a:avLst/>
              </a:prstGeom>
              <a:noFill/>
            </p:spPr>
            <p:txBody>
              <a:bodyPr wrap="square" rtlCol="0">
                <a:spAutoFit/>
              </a:bodyPr>
              <a:lstStyle/>
              <a:p>
                <a:pPr algn="ctr"/>
                <a:endParaRPr lang="en-US" sz="2800" dirty="0">
                  <a:latin typeface="Comic Sans MS" pitchFamily="66" charset="0"/>
                </a:endParaRPr>
              </a:p>
            </p:txBody>
          </p:sp>
          <p:sp>
            <p:nvSpPr>
              <p:cNvPr id="15"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9"/>
              <p:cNvGrpSpPr/>
              <p:nvPr/>
            </p:nvGrpSpPr>
            <p:grpSpPr>
              <a:xfrm>
                <a:off x="2546829" y="2970007"/>
                <a:ext cx="217714" cy="1537165"/>
                <a:chOff x="2489200" y="2992799"/>
                <a:chExt cx="381000" cy="1350209"/>
              </a:xfrm>
            </p:grpSpPr>
            <p:sp>
              <p:nvSpPr>
                <p:cNvPr id="17"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8"/>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0" name="Rounded Rectangle 3"/>
            <p:cNvSpPr/>
            <p:nvPr/>
          </p:nvSpPr>
          <p:spPr>
            <a:xfrm>
              <a:off x="6589486" y="1204686"/>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828800" y="3276600"/>
            <a:ext cx="3429000" cy="2921000"/>
            <a:chOff x="609600" y="914400"/>
            <a:chExt cx="4114800" cy="3505200"/>
          </a:xfrm>
        </p:grpSpPr>
        <p:sp>
          <p:nvSpPr>
            <p:cNvPr id="22" name="Rounded Rectangle 21"/>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57795" y="1062445"/>
              <a:ext cx="3581400"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73"/>
            <p:cNvGrpSpPr/>
            <p:nvPr/>
          </p:nvGrpSpPr>
          <p:grpSpPr>
            <a:xfrm>
              <a:off x="1447800" y="3200400"/>
              <a:ext cx="2590800" cy="1143000"/>
              <a:chOff x="1447800" y="4724400"/>
              <a:chExt cx="2590800" cy="1143000"/>
            </a:xfrm>
          </p:grpSpPr>
          <p:sp>
            <p:nvSpPr>
              <p:cNvPr id="25" name="Rounded Rectangle 24"/>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Keyboard.png"/>
              <p:cNvPicPr>
                <a:picLocks noChangeAspect="1"/>
              </p:cNvPicPr>
              <p:nvPr/>
            </p:nvPicPr>
            <p:blipFill>
              <a:blip r:embed="rId3" cstate="print"/>
              <a:stretch>
                <a:fillRect/>
              </a:stretch>
            </p:blipFill>
            <p:spPr>
              <a:xfrm>
                <a:off x="1524000" y="4800600"/>
                <a:ext cx="2438400" cy="946150"/>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FFFA013-1E1E-46D5-A331-BB1A7013A5DD}"/>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Joseph Smith</a:t>
            </a:r>
            <a:endParaRPr lang="en-US" sz="4000" dirty="0">
              <a:latin typeface="AR BLANCA" pitchFamily="2" charset="0"/>
            </a:endParaRPr>
          </a:p>
        </p:txBody>
      </p:sp>
      <p:sp>
        <p:nvSpPr>
          <p:cNvPr id="53" name="Rectangle 52"/>
          <p:cNvSpPr/>
          <p:nvPr/>
        </p:nvSpPr>
        <p:spPr>
          <a:xfrm>
            <a:off x="1905000" y="914400"/>
            <a:ext cx="4572000" cy="2862322"/>
          </a:xfrm>
          <a:prstGeom prst="rect">
            <a:avLst/>
          </a:prstGeom>
        </p:spPr>
        <p:txBody>
          <a:bodyPr>
            <a:spAutoFit/>
          </a:bodyPr>
          <a:lstStyle/>
          <a:p>
            <a:pPr fontAlgn="base"/>
            <a:r>
              <a:rPr lang="en-US" b="1" dirty="0"/>
              <a:t>“It is a fact, if I now had in my possession, every decision which had been had upon important items of doctrine and duties since the commencement of this work, I would not part with them for any sum of money; but we have neglected to take minutes of such things, thinking, perhaps, that they would never benefit us afterwards; which, if we had them now, would decide almost every point of doctrine which might be agitated. </a:t>
            </a:r>
          </a:p>
        </p:txBody>
      </p:sp>
      <p:sp>
        <p:nvSpPr>
          <p:cNvPr id="28" name="Rectangle 27"/>
          <p:cNvSpPr/>
          <p:nvPr/>
        </p:nvSpPr>
        <p:spPr>
          <a:xfrm>
            <a:off x="5715000" y="4419601"/>
            <a:ext cx="4572000" cy="2031325"/>
          </a:xfrm>
          <a:prstGeom prst="rect">
            <a:avLst/>
          </a:prstGeom>
        </p:spPr>
        <p:txBody>
          <a:bodyPr>
            <a:spAutoFit/>
          </a:bodyPr>
          <a:lstStyle/>
          <a:p>
            <a:pPr fontAlgn="base"/>
            <a:r>
              <a:rPr lang="en-US" b="1" dirty="0"/>
              <a:t>But this has been neglected, and now we cannot bear record to the Church and to the world, of the great and glorious manifestations which have been made to us with that degree of power and authority we otherwise could, if we now had these things to publish abroad.”</a:t>
            </a:r>
          </a:p>
        </p:txBody>
      </p:sp>
      <p:grpSp>
        <p:nvGrpSpPr>
          <p:cNvPr id="40" name="Group 39"/>
          <p:cNvGrpSpPr/>
          <p:nvPr/>
        </p:nvGrpSpPr>
        <p:grpSpPr>
          <a:xfrm>
            <a:off x="2601686" y="3997681"/>
            <a:ext cx="2209800" cy="2650882"/>
            <a:chOff x="1219200" y="3886201"/>
            <a:chExt cx="2209800" cy="2650882"/>
          </a:xfrm>
        </p:grpSpPr>
        <p:grpSp>
          <p:nvGrpSpPr>
            <p:cNvPr id="30" name="Group 29"/>
            <p:cNvGrpSpPr/>
            <p:nvPr/>
          </p:nvGrpSpPr>
          <p:grpSpPr>
            <a:xfrm>
              <a:off x="1219200" y="3886201"/>
              <a:ext cx="2209800" cy="2650882"/>
              <a:chOff x="2819400" y="3657600"/>
              <a:chExt cx="1465675" cy="2036307"/>
            </a:xfrm>
          </p:grpSpPr>
          <p:sp>
            <p:nvSpPr>
              <p:cNvPr id="34" name="TextBox 33"/>
              <p:cNvSpPr txBox="1"/>
              <p:nvPr/>
            </p:nvSpPr>
            <p:spPr>
              <a:xfrm>
                <a:off x="3900724" y="5410200"/>
                <a:ext cx="122525" cy="283707"/>
              </a:xfrm>
              <a:prstGeom prst="rect">
                <a:avLst/>
              </a:prstGeom>
              <a:noFill/>
            </p:spPr>
            <p:txBody>
              <a:bodyPr wrap="none" rtlCol="0">
                <a:spAutoFit/>
              </a:bodyPr>
              <a:lstStyle/>
              <a:p>
                <a:pPr algn="ctr"/>
                <a:endParaRPr lang="en-US" dirty="0">
                  <a:latin typeface="Comic Sans MS" pitchFamily="66" charset="0"/>
                </a:endParaRPr>
              </a:p>
            </p:txBody>
          </p:sp>
          <p:sp>
            <p:nvSpPr>
              <p:cNvPr id="35" name="Rectangle 34"/>
              <p:cNvSpPr/>
              <p:nvPr/>
            </p:nvSpPr>
            <p:spPr>
              <a:xfrm>
                <a:off x="2819400" y="3730770"/>
                <a:ext cx="1465675" cy="191698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69941" y="3657600"/>
                <a:ext cx="1219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FFC000"/>
                  </a:solidFill>
                  <a:latin typeface="Colonna MT" pitchFamily="82" charset="0"/>
                </a:endParaRPr>
              </a:p>
            </p:txBody>
          </p:sp>
          <p:sp>
            <p:nvSpPr>
              <p:cNvPr id="38" name="Rectangle 37"/>
              <p:cNvSpPr/>
              <p:nvPr/>
            </p:nvSpPr>
            <p:spPr>
              <a:xfrm>
                <a:off x="2819400" y="3657600"/>
                <a:ext cx="76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1676400" y="4495800"/>
              <a:ext cx="1143000" cy="830997"/>
            </a:xfrm>
            <a:prstGeom prst="rect">
              <a:avLst/>
            </a:prstGeom>
            <a:noFill/>
          </p:spPr>
          <p:txBody>
            <a:bodyPr wrap="square" rtlCol="0">
              <a:spAutoFit/>
            </a:bodyPr>
            <a:lstStyle/>
            <a:p>
              <a:pPr algn="ctr"/>
              <a:r>
                <a:rPr lang="en-US" sz="2400" dirty="0"/>
                <a:t>My Record</a:t>
              </a:r>
            </a:p>
          </p:txBody>
        </p:sp>
      </p:grpSp>
      <p:grpSp>
        <p:nvGrpSpPr>
          <p:cNvPr id="42" name="Group 41">
            <a:extLst>
              <a:ext uri="{FF2B5EF4-FFF2-40B4-BE49-F238E27FC236}">
                <a16:creationId xmlns:a16="http://schemas.microsoft.com/office/drawing/2014/main" id="{D26F780E-53A2-496A-BCB0-5FBF0FFBA27D}"/>
              </a:ext>
            </a:extLst>
          </p:cNvPr>
          <p:cNvGrpSpPr/>
          <p:nvPr/>
        </p:nvGrpSpPr>
        <p:grpSpPr>
          <a:xfrm>
            <a:off x="7619473" y="685041"/>
            <a:ext cx="1683774" cy="3506715"/>
            <a:chOff x="304800" y="2478759"/>
            <a:chExt cx="1295400" cy="2697867"/>
          </a:xfrm>
        </p:grpSpPr>
        <p:sp>
          <p:nvSpPr>
            <p:cNvPr id="43" name="Oval 42">
              <a:extLst>
                <a:ext uri="{FF2B5EF4-FFF2-40B4-BE49-F238E27FC236}">
                  <a16:creationId xmlns:a16="http://schemas.microsoft.com/office/drawing/2014/main" id="{7E136CDA-3021-4B90-9FB5-11A754A7106C}"/>
                </a:ext>
              </a:extLst>
            </p:cNvPr>
            <p:cNvSpPr/>
            <p:nvPr/>
          </p:nvSpPr>
          <p:spPr>
            <a:xfrm rot="19338880">
              <a:off x="1383803" y="3898561"/>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04BD20D-04AD-4D45-A554-49F19FD96263}"/>
                </a:ext>
              </a:extLst>
            </p:cNvPr>
            <p:cNvSpPr/>
            <p:nvPr/>
          </p:nvSpPr>
          <p:spPr>
            <a:xfrm rot="1933618">
              <a:off x="346215" y="3899534"/>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DBEE4BA2-6806-421A-928D-FC1D7E0A867A}"/>
                </a:ext>
              </a:extLst>
            </p:cNvPr>
            <p:cNvSpPr/>
            <p:nvPr/>
          </p:nvSpPr>
          <p:spPr>
            <a:xfrm rot="1297750" flipH="1">
              <a:off x="304800" y="37928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AB910C06-DE6C-4510-86EA-6EFC1375D6CA}"/>
                </a:ext>
              </a:extLst>
            </p:cNvPr>
            <p:cNvSpPr/>
            <p:nvPr/>
          </p:nvSpPr>
          <p:spPr>
            <a:xfrm rot="20302250">
              <a:off x="1258968" y="38032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6F6E4D1-7D4E-4517-BE61-807E0F614E80}"/>
                </a:ext>
              </a:extLst>
            </p:cNvPr>
            <p:cNvSpPr/>
            <p:nvPr/>
          </p:nvSpPr>
          <p:spPr>
            <a:xfrm rot="4886474">
              <a:off x="1020914" y="49054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A850F4A-2986-45B2-B0D6-83F25E8C2A16}"/>
                </a:ext>
              </a:extLst>
            </p:cNvPr>
            <p:cNvSpPr/>
            <p:nvPr/>
          </p:nvSpPr>
          <p:spPr>
            <a:xfrm rot="4886474">
              <a:off x="665090" y="48762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9ADD667A-A891-48CA-B3EB-92DB15569400}"/>
                </a:ext>
              </a:extLst>
            </p:cNvPr>
            <p:cNvSpPr/>
            <p:nvPr/>
          </p:nvSpPr>
          <p:spPr>
            <a:xfrm>
              <a:off x="868868" y="41508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11E4B418-C7FC-4DF6-BDFB-2676E86E448E}"/>
                </a:ext>
              </a:extLst>
            </p:cNvPr>
            <p:cNvSpPr/>
            <p:nvPr/>
          </p:nvSpPr>
          <p:spPr>
            <a:xfrm rot="263894">
              <a:off x="591482" y="41118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20B32419-E902-45ED-BC11-25BB816F234F}"/>
                </a:ext>
              </a:extLst>
            </p:cNvPr>
            <p:cNvSpPr/>
            <p:nvPr/>
          </p:nvSpPr>
          <p:spPr>
            <a:xfrm rot="1375821">
              <a:off x="450548" y="32452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22AED3F1-0C26-47B3-ADE7-C32B3E2B942A}"/>
                </a:ext>
              </a:extLst>
            </p:cNvPr>
            <p:cNvSpPr/>
            <p:nvPr/>
          </p:nvSpPr>
          <p:spPr>
            <a:xfrm rot="20337671">
              <a:off x="1129541" y="32609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338604AC-09CC-47D9-8458-3FCE4E6ED62D}"/>
                </a:ext>
              </a:extLst>
            </p:cNvPr>
            <p:cNvSpPr/>
            <p:nvPr/>
          </p:nvSpPr>
          <p:spPr>
            <a:xfrm>
              <a:off x="581005" y="32515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EE94A6D-0B26-4F13-AC2D-624369BD2F12}"/>
                </a:ext>
              </a:extLst>
            </p:cNvPr>
            <p:cNvSpPr/>
            <p:nvPr/>
          </p:nvSpPr>
          <p:spPr>
            <a:xfrm>
              <a:off x="653581" y="2706848"/>
              <a:ext cx="580601"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Manual Input 76">
              <a:extLst>
                <a:ext uri="{FF2B5EF4-FFF2-40B4-BE49-F238E27FC236}">
                  <a16:creationId xmlns:a16="http://schemas.microsoft.com/office/drawing/2014/main" id="{88B97B61-59B7-4B00-9B75-4F0879D6B674}"/>
                </a:ext>
              </a:extLst>
            </p:cNvPr>
            <p:cNvSpPr/>
            <p:nvPr/>
          </p:nvSpPr>
          <p:spPr>
            <a:xfrm rot="7269359" flipV="1">
              <a:off x="9233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Manual Input 77">
              <a:extLst>
                <a:ext uri="{FF2B5EF4-FFF2-40B4-BE49-F238E27FC236}">
                  <a16:creationId xmlns:a16="http://schemas.microsoft.com/office/drawing/2014/main" id="{32F3ABF7-B8D0-4156-8751-934A413A6AEC}"/>
                </a:ext>
              </a:extLst>
            </p:cNvPr>
            <p:cNvSpPr/>
            <p:nvPr/>
          </p:nvSpPr>
          <p:spPr>
            <a:xfrm rot="14330641" flipH="1" flipV="1">
              <a:off x="6330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CE1C87A-622A-493E-B843-19753700222D}"/>
                </a:ext>
              </a:extLst>
            </p:cNvPr>
            <p:cNvSpPr/>
            <p:nvPr/>
          </p:nvSpPr>
          <p:spPr>
            <a:xfrm>
              <a:off x="617293" y="2610724"/>
              <a:ext cx="689463"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18A076E2-4B36-4CFD-9953-C536A0474A00}"/>
                </a:ext>
              </a:extLst>
            </p:cNvPr>
            <p:cNvCxnSpPr>
              <a:endCxn id="54" idx="2"/>
            </p:cNvCxnSpPr>
            <p:nvPr/>
          </p:nvCxnSpPr>
          <p:spPr>
            <a:xfrm flipH="1">
              <a:off x="943880" y="34672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rapezoid 80">
              <a:extLst>
                <a:ext uri="{FF2B5EF4-FFF2-40B4-BE49-F238E27FC236}">
                  <a16:creationId xmlns:a16="http://schemas.microsoft.com/office/drawing/2014/main" id="{08C98A69-00FF-45ED-8722-878C8D9BD182}"/>
                </a:ext>
              </a:extLst>
            </p:cNvPr>
            <p:cNvSpPr/>
            <p:nvPr/>
          </p:nvSpPr>
          <p:spPr>
            <a:xfrm>
              <a:off x="557729" y="41349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ame 81">
              <a:extLst>
                <a:ext uri="{FF2B5EF4-FFF2-40B4-BE49-F238E27FC236}">
                  <a16:creationId xmlns:a16="http://schemas.microsoft.com/office/drawing/2014/main" id="{3C977204-8BF3-4A5E-8639-242E7EE1DC08}"/>
                </a:ext>
              </a:extLst>
            </p:cNvPr>
            <p:cNvSpPr/>
            <p:nvPr/>
          </p:nvSpPr>
          <p:spPr>
            <a:xfrm>
              <a:off x="913648" y="41071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Shape 82">
              <a:extLst>
                <a:ext uri="{FF2B5EF4-FFF2-40B4-BE49-F238E27FC236}">
                  <a16:creationId xmlns:a16="http://schemas.microsoft.com/office/drawing/2014/main" id="{D3ABB3D5-1FEF-4A6D-9139-2DBE981B4C4F}"/>
                </a:ext>
              </a:extLst>
            </p:cNvPr>
            <p:cNvSpPr/>
            <p:nvPr/>
          </p:nvSpPr>
          <p:spPr>
            <a:xfrm rot="711584">
              <a:off x="570198" y="24787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83">
              <a:extLst>
                <a:ext uri="{FF2B5EF4-FFF2-40B4-BE49-F238E27FC236}">
                  <a16:creationId xmlns:a16="http://schemas.microsoft.com/office/drawing/2014/main" id="{425A92FA-A11A-4CA4-8D0E-CFE1E1F424FF}"/>
                </a:ext>
              </a:extLst>
            </p:cNvPr>
            <p:cNvSpPr/>
            <p:nvPr/>
          </p:nvSpPr>
          <p:spPr>
            <a:xfrm rot="15873315">
              <a:off x="823100" y="41490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2750</Words>
  <Application>Microsoft Office PowerPoint</Application>
  <PresentationFormat>Widescreen</PresentationFormat>
  <Paragraphs>144</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 BLANCA</vt:lpstr>
      <vt:lpstr>Calibri Light</vt:lpstr>
      <vt:lpstr>Colonna MT</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9</cp:revision>
  <dcterms:created xsi:type="dcterms:W3CDTF">2018-08-08T23:13:20Z</dcterms:created>
  <dcterms:modified xsi:type="dcterms:W3CDTF">2020-07-12T01:59:03Z</dcterms:modified>
</cp:coreProperties>
</file>