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61" r:id="rId3"/>
    <p:sldId id="263" r:id="rId4"/>
    <p:sldId id="264" r:id="rId5"/>
    <p:sldId id="265" r:id="rId6"/>
    <p:sldId id="266" r:id="rId7"/>
    <p:sldId id="272" r:id="rId8"/>
    <p:sldId id="270" r:id="rId9"/>
    <p:sldId id="267" r:id="rId10"/>
    <p:sldId id="271" r:id="rId11"/>
    <p:sldId id="262" r:id="rId12"/>
    <p:sldId id="268" r:id="rId13"/>
    <p:sldId id="258" r:id="rId14"/>
    <p:sldId id="259" r:id="rId15"/>
  </p:sldIdLst>
  <p:sldSz cx="12192000" cy="6858000"/>
  <p:notesSz cx="6858000" cy="9144000"/>
  <p:embeddedFontLst>
    <p:embeddedFont>
      <p:font typeface="Abadi" panose="020B0604020104020204" pitchFamily="34" charset="0"/>
      <p:regular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alifornian FB" panose="0207040306080B030204" pitchFamily="18" charset="0"/>
      <p:regular r:id="rId23"/>
      <p:bold r:id="rId24"/>
      <p:italic r:id="rId25"/>
    </p:embeddedFont>
    <p:embeddedFont>
      <p:font typeface="Colonna MT" panose="04020805060202030203" pitchFamily="82" charset="0"/>
      <p:regular r:id="rId26"/>
    </p:embeddedFont>
    <p:embeddedFont>
      <p:font typeface="Comic Sans MS" panose="030F0702030302020204" pitchFamily="66"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C3D3-43FA-4431-9431-7C342AA726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B23666-62EC-43DE-805B-D2B60972D1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C56268-4E36-4B8A-AB01-A24F129E85A1}"/>
              </a:ext>
            </a:extLst>
          </p:cNvPr>
          <p:cNvSpPr>
            <a:spLocks noGrp="1"/>
          </p:cNvSpPr>
          <p:nvPr>
            <p:ph type="dt" sz="half" idx="10"/>
          </p:nvPr>
        </p:nvSpPr>
        <p:spPr/>
        <p:txBody>
          <a:bodyPr/>
          <a:lstStyle/>
          <a:p>
            <a:fld id="{FCA1E6E6-7AF5-4810-80CE-F64D98BA221C}" type="datetimeFigureOut">
              <a:rPr lang="en-US" smtClean="0"/>
              <a:t>7/11/2020</a:t>
            </a:fld>
            <a:endParaRPr lang="en-US"/>
          </a:p>
        </p:txBody>
      </p:sp>
      <p:sp>
        <p:nvSpPr>
          <p:cNvPr id="5" name="Footer Placeholder 4">
            <a:extLst>
              <a:ext uri="{FF2B5EF4-FFF2-40B4-BE49-F238E27FC236}">
                <a16:creationId xmlns:a16="http://schemas.microsoft.com/office/drawing/2014/main" id="{C26420BF-00B9-4BB6-8386-4A3BABF4A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90D2E-D442-4547-8910-DD4CDDD4F5BB}"/>
              </a:ext>
            </a:extLst>
          </p:cNvPr>
          <p:cNvSpPr>
            <a:spLocks noGrp="1"/>
          </p:cNvSpPr>
          <p:nvPr>
            <p:ph type="sldNum" sz="quarter" idx="12"/>
          </p:nvPr>
        </p:nvSpPr>
        <p:spPr/>
        <p:txBody>
          <a:bodyPr/>
          <a:lstStyle/>
          <a:p>
            <a:fld id="{5A535757-D446-459D-9CFB-E25B21AE85E7}" type="slidenum">
              <a:rPr lang="en-US" smtClean="0"/>
              <a:t>‹#›</a:t>
            </a:fld>
            <a:endParaRPr lang="en-US"/>
          </a:p>
        </p:txBody>
      </p:sp>
    </p:spTree>
    <p:extLst>
      <p:ext uri="{BB962C8B-B14F-4D97-AF65-F5344CB8AC3E}">
        <p14:creationId xmlns:p14="http://schemas.microsoft.com/office/powerpoint/2010/main" val="379058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13DD-EE82-4654-9C75-6FFFE74D4C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7C19E5-3D03-4001-AF4C-0E3948BD3F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8526C-FB4C-4C46-A956-F97732AC8F20}"/>
              </a:ext>
            </a:extLst>
          </p:cNvPr>
          <p:cNvSpPr>
            <a:spLocks noGrp="1"/>
          </p:cNvSpPr>
          <p:nvPr>
            <p:ph type="dt" sz="half" idx="10"/>
          </p:nvPr>
        </p:nvSpPr>
        <p:spPr/>
        <p:txBody>
          <a:bodyPr/>
          <a:lstStyle/>
          <a:p>
            <a:fld id="{FCA1E6E6-7AF5-4810-80CE-F64D98BA221C}" type="datetimeFigureOut">
              <a:rPr lang="en-US" smtClean="0"/>
              <a:t>7/11/2020</a:t>
            </a:fld>
            <a:endParaRPr lang="en-US"/>
          </a:p>
        </p:txBody>
      </p:sp>
      <p:sp>
        <p:nvSpPr>
          <p:cNvPr id="5" name="Footer Placeholder 4">
            <a:extLst>
              <a:ext uri="{FF2B5EF4-FFF2-40B4-BE49-F238E27FC236}">
                <a16:creationId xmlns:a16="http://schemas.microsoft.com/office/drawing/2014/main" id="{CD79167E-F2A2-4EC0-9E92-A2D02BC66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29863-99E5-4DBA-B8BA-F00569CFC3C0}"/>
              </a:ext>
            </a:extLst>
          </p:cNvPr>
          <p:cNvSpPr>
            <a:spLocks noGrp="1"/>
          </p:cNvSpPr>
          <p:nvPr>
            <p:ph type="sldNum" sz="quarter" idx="12"/>
          </p:nvPr>
        </p:nvSpPr>
        <p:spPr/>
        <p:txBody>
          <a:bodyPr/>
          <a:lstStyle/>
          <a:p>
            <a:fld id="{5A535757-D446-459D-9CFB-E25B21AE85E7}" type="slidenum">
              <a:rPr lang="en-US" smtClean="0"/>
              <a:t>‹#›</a:t>
            </a:fld>
            <a:endParaRPr lang="en-US"/>
          </a:p>
        </p:txBody>
      </p:sp>
    </p:spTree>
    <p:extLst>
      <p:ext uri="{BB962C8B-B14F-4D97-AF65-F5344CB8AC3E}">
        <p14:creationId xmlns:p14="http://schemas.microsoft.com/office/powerpoint/2010/main" val="923947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1F1CC3-44C3-41B4-A188-C231B309D5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18D785-F7EB-44C2-8CDF-48A20406A2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E30BC-1AE5-4E67-8390-48544ED0FA40}"/>
              </a:ext>
            </a:extLst>
          </p:cNvPr>
          <p:cNvSpPr>
            <a:spLocks noGrp="1"/>
          </p:cNvSpPr>
          <p:nvPr>
            <p:ph type="dt" sz="half" idx="10"/>
          </p:nvPr>
        </p:nvSpPr>
        <p:spPr/>
        <p:txBody>
          <a:bodyPr/>
          <a:lstStyle/>
          <a:p>
            <a:fld id="{FCA1E6E6-7AF5-4810-80CE-F64D98BA221C}" type="datetimeFigureOut">
              <a:rPr lang="en-US" smtClean="0"/>
              <a:t>7/11/2020</a:t>
            </a:fld>
            <a:endParaRPr lang="en-US"/>
          </a:p>
        </p:txBody>
      </p:sp>
      <p:sp>
        <p:nvSpPr>
          <p:cNvPr id="5" name="Footer Placeholder 4">
            <a:extLst>
              <a:ext uri="{FF2B5EF4-FFF2-40B4-BE49-F238E27FC236}">
                <a16:creationId xmlns:a16="http://schemas.microsoft.com/office/drawing/2014/main" id="{FC41441A-93C3-47CF-AAD1-D7F4358E9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94AAD-E96D-44C7-88A4-51E54A49654C}"/>
              </a:ext>
            </a:extLst>
          </p:cNvPr>
          <p:cNvSpPr>
            <a:spLocks noGrp="1"/>
          </p:cNvSpPr>
          <p:nvPr>
            <p:ph type="sldNum" sz="quarter" idx="12"/>
          </p:nvPr>
        </p:nvSpPr>
        <p:spPr/>
        <p:txBody>
          <a:bodyPr/>
          <a:lstStyle/>
          <a:p>
            <a:fld id="{5A535757-D446-459D-9CFB-E25B21AE85E7}" type="slidenum">
              <a:rPr lang="en-US" smtClean="0"/>
              <a:t>‹#›</a:t>
            </a:fld>
            <a:endParaRPr lang="en-US"/>
          </a:p>
        </p:txBody>
      </p:sp>
    </p:spTree>
    <p:extLst>
      <p:ext uri="{BB962C8B-B14F-4D97-AF65-F5344CB8AC3E}">
        <p14:creationId xmlns:p14="http://schemas.microsoft.com/office/powerpoint/2010/main" val="333912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ACA7-065E-4449-83D7-F9A50B3FDB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B8F7A-F521-43BB-A031-F0E4115D80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11F7B-7C59-4DF3-96F6-87041559BE93}"/>
              </a:ext>
            </a:extLst>
          </p:cNvPr>
          <p:cNvSpPr>
            <a:spLocks noGrp="1"/>
          </p:cNvSpPr>
          <p:nvPr>
            <p:ph type="dt" sz="half" idx="10"/>
          </p:nvPr>
        </p:nvSpPr>
        <p:spPr/>
        <p:txBody>
          <a:bodyPr/>
          <a:lstStyle/>
          <a:p>
            <a:fld id="{FCA1E6E6-7AF5-4810-80CE-F64D98BA221C}" type="datetimeFigureOut">
              <a:rPr lang="en-US" smtClean="0"/>
              <a:t>7/11/2020</a:t>
            </a:fld>
            <a:endParaRPr lang="en-US"/>
          </a:p>
        </p:txBody>
      </p:sp>
      <p:sp>
        <p:nvSpPr>
          <p:cNvPr id="5" name="Footer Placeholder 4">
            <a:extLst>
              <a:ext uri="{FF2B5EF4-FFF2-40B4-BE49-F238E27FC236}">
                <a16:creationId xmlns:a16="http://schemas.microsoft.com/office/drawing/2014/main" id="{31F1D271-F60D-4A86-A28A-70A194CE1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B0C03-0AD2-48F5-8DF5-56D84514EE18}"/>
              </a:ext>
            </a:extLst>
          </p:cNvPr>
          <p:cNvSpPr>
            <a:spLocks noGrp="1"/>
          </p:cNvSpPr>
          <p:nvPr>
            <p:ph type="sldNum" sz="quarter" idx="12"/>
          </p:nvPr>
        </p:nvSpPr>
        <p:spPr/>
        <p:txBody>
          <a:bodyPr/>
          <a:lstStyle/>
          <a:p>
            <a:fld id="{5A535757-D446-459D-9CFB-E25B21AE85E7}" type="slidenum">
              <a:rPr lang="en-US" smtClean="0"/>
              <a:t>‹#›</a:t>
            </a:fld>
            <a:endParaRPr lang="en-US"/>
          </a:p>
        </p:txBody>
      </p:sp>
    </p:spTree>
    <p:extLst>
      <p:ext uri="{BB962C8B-B14F-4D97-AF65-F5344CB8AC3E}">
        <p14:creationId xmlns:p14="http://schemas.microsoft.com/office/powerpoint/2010/main" val="187290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006B-DB24-4988-BDDD-0EEA64F1B4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16F148-8CCC-4A0D-89CF-A4C57EC424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E130AC-0B11-4B02-BAA5-5F7929FB1225}"/>
              </a:ext>
            </a:extLst>
          </p:cNvPr>
          <p:cNvSpPr>
            <a:spLocks noGrp="1"/>
          </p:cNvSpPr>
          <p:nvPr>
            <p:ph type="dt" sz="half" idx="10"/>
          </p:nvPr>
        </p:nvSpPr>
        <p:spPr/>
        <p:txBody>
          <a:bodyPr/>
          <a:lstStyle/>
          <a:p>
            <a:fld id="{FCA1E6E6-7AF5-4810-80CE-F64D98BA221C}" type="datetimeFigureOut">
              <a:rPr lang="en-US" smtClean="0"/>
              <a:t>7/11/2020</a:t>
            </a:fld>
            <a:endParaRPr lang="en-US"/>
          </a:p>
        </p:txBody>
      </p:sp>
      <p:sp>
        <p:nvSpPr>
          <p:cNvPr id="5" name="Footer Placeholder 4">
            <a:extLst>
              <a:ext uri="{FF2B5EF4-FFF2-40B4-BE49-F238E27FC236}">
                <a16:creationId xmlns:a16="http://schemas.microsoft.com/office/drawing/2014/main" id="{7FA83DBF-6A1C-4544-B082-BEEF0D3D2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00E5D-30AA-44A3-BAED-B2C84B20038F}"/>
              </a:ext>
            </a:extLst>
          </p:cNvPr>
          <p:cNvSpPr>
            <a:spLocks noGrp="1"/>
          </p:cNvSpPr>
          <p:nvPr>
            <p:ph type="sldNum" sz="quarter" idx="12"/>
          </p:nvPr>
        </p:nvSpPr>
        <p:spPr/>
        <p:txBody>
          <a:bodyPr/>
          <a:lstStyle/>
          <a:p>
            <a:fld id="{5A535757-D446-459D-9CFB-E25B21AE85E7}" type="slidenum">
              <a:rPr lang="en-US" smtClean="0"/>
              <a:t>‹#›</a:t>
            </a:fld>
            <a:endParaRPr lang="en-US"/>
          </a:p>
        </p:txBody>
      </p:sp>
    </p:spTree>
    <p:extLst>
      <p:ext uri="{BB962C8B-B14F-4D97-AF65-F5344CB8AC3E}">
        <p14:creationId xmlns:p14="http://schemas.microsoft.com/office/powerpoint/2010/main" val="377388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A316-CC0D-49D1-802A-166C4C0659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38F30-BA61-4342-A2B7-EB6AA516C4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C6653C-E491-4F0D-A951-DEC3F40D86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F060B3-48E2-4133-8561-1A4AEDC8EE09}"/>
              </a:ext>
            </a:extLst>
          </p:cNvPr>
          <p:cNvSpPr>
            <a:spLocks noGrp="1"/>
          </p:cNvSpPr>
          <p:nvPr>
            <p:ph type="dt" sz="half" idx="10"/>
          </p:nvPr>
        </p:nvSpPr>
        <p:spPr/>
        <p:txBody>
          <a:bodyPr/>
          <a:lstStyle/>
          <a:p>
            <a:fld id="{FCA1E6E6-7AF5-4810-80CE-F64D98BA221C}" type="datetimeFigureOut">
              <a:rPr lang="en-US" smtClean="0"/>
              <a:t>7/11/2020</a:t>
            </a:fld>
            <a:endParaRPr lang="en-US"/>
          </a:p>
        </p:txBody>
      </p:sp>
      <p:sp>
        <p:nvSpPr>
          <p:cNvPr id="6" name="Footer Placeholder 5">
            <a:extLst>
              <a:ext uri="{FF2B5EF4-FFF2-40B4-BE49-F238E27FC236}">
                <a16:creationId xmlns:a16="http://schemas.microsoft.com/office/drawing/2014/main" id="{73B90E2B-4DFA-4DDE-B50A-0A1BF9518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AA6C0-620C-4A80-9514-A87916431E93}"/>
              </a:ext>
            </a:extLst>
          </p:cNvPr>
          <p:cNvSpPr>
            <a:spLocks noGrp="1"/>
          </p:cNvSpPr>
          <p:nvPr>
            <p:ph type="sldNum" sz="quarter" idx="12"/>
          </p:nvPr>
        </p:nvSpPr>
        <p:spPr/>
        <p:txBody>
          <a:bodyPr/>
          <a:lstStyle/>
          <a:p>
            <a:fld id="{5A535757-D446-459D-9CFB-E25B21AE85E7}" type="slidenum">
              <a:rPr lang="en-US" smtClean="0"/>
              <a:t>‹#›</a:t>
            </a:fld>
            <a:endParaRPr lang="en-US"/>
          </a:p>
        </p:txBody>
      </p:sp>
    </p:spTree>
    <p:extLst>
      <p:ext uri="{BB962C8B-B14F-4D97-AF65-F5344CB8AC3E}">
        <p14:creationId xmlns:p14="http://schemas.microsoft.com/office/powerpoint/2010/main" val="336358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609B-4805-4A40-B7CB-8EA0E2225E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88FBA4-0D0B-4559-8004-75B7CBF943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998278-1F8F-4E80-AEC8-24336228B6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E00F3-E856-4EBD-BC00-3F412B0FE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E96202-D736-45DA-BB0B-F570F12E8B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53D254-505B-4586-A5ED-261B29BE130D}"/>
              </a:ext>
            </a:extLst>
          </p:cNvPr>
          <p:cNvSpPr>
            <a:spLocks noGrp="1"/>
          </p:cNvSpPr>
          <p:nvPr>
            <p:ph type="dt" sz="half" idx="10"/>
          </p:nvPr>
        </p:nvSpPr>
        <p:spPr/>
        <p:txBody>
          <a:bodyPr/>
          <a:lstStyle/>
          <a:p>
            <a:fld id="{FCA1E6E6-7AF5-4810-80CE-F64D98BA221C}" type="datetimeFigureOut">
              <a:rPr lang="en-US" smtClean="0"/>
              <a:t>7/11/2020</a:t>
            </a:fld>
            <a:endParaRPr lang="en-US"/>
          </a:p>
        </p:txBody>
      </p:sp>
      <p:sp>
        <p:nvSpPr>
          <p:cNvPr id="8" name="Footer Placeholder 7">
            <a:extLst>
              <a:ext uri="{FF2B5EF4-FFF2-40B4-BE49-F238E27FC236}">
                <a16:creationId xmlns:a16="http://schemas.microsoft.com/office/drawing/2014/main" id="{7AE9BDC6-3EC4-44AD-B1B9-276A2976BF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357CCD-D24E-4F9F-A250-49087E04E892}"/>
              </a:ext>
            </a:extLst>
          </p:cNvPr>
          <p:cNvSpPr>
            <a:spLocks noGrp="1"/>
          </p:cNvSpPr>
          <p:nvPr>
            <p:ph type="sldNum" sz="quarter" idx="12"/>
          </p:nvPr>
        </p:nvSpPr>
        <p:spPr/>
        <p:txBody>
          <a:bodyPr/>
          <a:lstStyle/>
          <a:p>
            <a:fld id="{5A535757-D446-459D-9CFB-E25B21AE85E7}" type="slidenum">
              <a:rPr lang="en-US" smtClean="0"/>
              <a:t>‹#›</a:t>
            </a:fld>
            <a:endParaRPr lang="en-US"/>
          </a:p>
        </p:txBody>
      </p:sp>
    </p:spTree>
    <p:extLst>
      <p:ext uri="{BB962C8B-B14F-4D97-AF65-F5344CB8AC3E}">
        <p14:creationId xmlns:p14="http://schemas.microsoft.com/office/powerpoint/2010/main" val="360077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9DC26-40C1-4CAC-8C95-CC2EA2A035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1BFCA3-674C-4171-A92F-247F8C19DBAF}"/>
              </a:ext>
            </a:extLst>
          </p:cNvPr>
          <p:cNvSpPr>
            <a:spLocks noGrp="1"/>
          </p:cNvSpPr>
          <p:nvPr>
            <p:ph type="dt" sz="half" idx="10"/>
          </p:nvPr>
        </p:nvSpPr>
        <p:spPr/>
        <p:txBody>
          <a:bodyPr/>
          <a:lstStyle/>
          <a:p>
            <a:fld id="{FCA1E6E6-7AF5-4810-80CE-F64D98BA221C}" type="datetimeFigureOut">
              <a:rPr lang="en-US" smtClean="0"/>
              <a:t>7/11/2020</a:t>
            </a:fld>
            <a:endParaRPr lang="en-US"/>
          </a:p>
        </p:txBody>
      </p:sp>
      <p:sp>
        <p:nvSpPr>
          <p:cNvPr id="4" name="Footer Placeholder 3">
            <a:extLst>
              <a:ext uri="{FF2B5EF4-FFF2-40B4-BE49-F238E27FC236}">
                <a16:creationId xmlns:a16="http://schemas.microsoft.com/office/drawing/2014/main" id="{A885E9B7-EC0D-4B6A-B850-88AD5C0685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56E8BC-40C9-4FA7-9000-93D07609BEBB}"/>
              </a:ext>
            </a:extLst>
          </p:cNvPr>
          <p:cNvSpPr>
            <a:spLocks noGrp="1"/>
          </p:cNvSpPr>
          <p:nvPr>
            <p:ph type="sldNum" sz="quarter" idx="12"/>
          </p:nvPr>
        </p:nvSpPr>
        <p:spPr/>
        <p:txBody>
          <a:bodyPr/>
          <a:lstStyle/>
          <a:p>
            <a:fld id="{5A535757-D446-459D-9CFB-E25B21AE85E7}" type="slidenum">
              <a:rPr lang="en-US" smtClean="0"/>
              <a:t>‹#›</a:t>
            </a:fld>
            <a:endParaRPr lang="en-US"/>
          </a:p>
        </p:txBody>
      </p:sp>
    </p:spTree>
    <p:extLst>
      <p:ext uri="{BB962C8B-B14F-4D97-AF65-F5344CB8AC3E}">
        <p14:creationId xmlns:p14="http://schemas.microsoft.com/office/powerpoint/2010/main" val="25051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87C0F2-5F58-4974-9780-33632F7801E9}"/>
              </a:ext>
            </a:extLst>
          </p:cNvPr>
          <p:cNvSpPr>
            <a:spLocks noGrp="1"/>
          </p:cNvSpPr>
          <p:nvPr>
            <p:ph type="dt" sz="half" idx="10"/>
          </p:nvPr>
        </p:nvSpPr>
        <p:spPr/>
        <p:txBody>
          <a:bodyPr/>
          <a:lstStyle/>
          <a:p>
            <a:fld id="{FCA1E6E6-7AF5-4810-80CE-F64D98BA221C}" type="datetimeFigureOut">
              <a:rPr lang="en-US" smtClean="0"/>
              <a:t>7/11/2020</a:t>
            </a:fld>
            <a:endParaRPr lang="en-US"/>
          </a:p>
        </p:txBody>
      </p:sp>
      <p:sp>
        <p:nvSpPr>
          <p:cNvPr id="3" name="Footer Placeholder 2">
            <a:extLst>
              <a:ext uri="{FF2B5EF4-FFF2-40B4-BE49-F238E27FC236}">
                <a16:creationId xmlns:a16="http://schemas.microsoft.com/office/drawing/2014/main" id="{11FFD6F8-05BE-45E5-BC8D-62B2CA085E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3A6C3B-605F-44FE-9C22-D88DB4758500}"/>
              </a:ext>
            </a:extLst>
          </p:cNvPr>
          <p:cNvSpPr>
            <a:spLocks noGrp="1"/>
          </p:cNvSpPr>
          <p:nvPr>
            <p:ph type="sldNum" sz="quarter" idx="12"/>
          </p:nvPr>
        </p:nvSpPr>
        <p:spPr/>
        <p:txBody>
          <a:bodyPr/>
          <a:lstStyle/>
          <a:p>
            <a:fld id="{5A535757-D446-459D-9CFB-E25B21AE85E7}" type="slidenum">
              <a:rPr lang="en-US" smtClean="0"/>
              <a:t>‹#›</a:t>
            </a:fld>
            <a:endParaRPr lang="en-US"/>
          </a:p>
        </p:txBody>
      </p:sp>
    </p:spTree>
    <p:extLst>
      <p:ext uri="{BB962C8B-B14F-4D97-AF65-F5344CB8AC3E}">
        <p14:creationId xmlns:p14="http://schemas.microsoft.com/office/powerpoint/2010/main" val="176307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37DE-887D-4390-BFD5-7E1118039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F625D8-ECCA-4A22-B090-6F3917003B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DBA238-A14F-4C8A-ABB5-839366E0F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F902C3-D4A7-4588-86A7-FA93E22A36D2}"/>
              </a:ext>
            </a:extLst>
          </p:cNvPr>
          <p:cNvSpPr>
            <a:spLocks noGrp="1"/>
          </p:cNvSpPr>
          <p:nvPr>
            <p:ph type="dt" sz="half" idx="10"/>
          </p:nvPr>
        </p:nvSpPr>
        <p:spPr/>
        <p:txBody>
          <a:bodyPr/>
          <a:lstStyle/>
          <a:p>
            <a:fld id="{FCA1E6E6-7AF5-4810-80CE-F64D98BA221C}" type="datetimeFigureOut">
              <a:rPr lang="en-US" smtClean="0"/>
              <a:t>7/11/2020</a:t>
            </a:fld>
            <a:endParaRPr lang="en-US"/>
          </a:p>
        </p:txBody>
      </p:sp>
      <p:sp>
        <p:nvSpPr>
          <p:cNvPr id="6" name="Footer Placeholder 5">
            <a:extLst>
              <a:ext uri="{FF2B5EF4-FFF2-40B4-BE49-F238E27FC236}">
                <a16:creationId xmlns:a16="http://schemas.microsoft.com/office/drawing/2014/main" id="{2D3B6BF8-EB14-4426-9CC8-81BAF642E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D7D2E0-531B-4BD5-AB28-D712DDEBB219}"/>
              </a:ext>
            </a:extLst>
          </p:cNvPr>
          <p:cNvSpPr>
            <a:spLocks noGrp="1"/>
          </p:cNvSpPr>
          <p:nvPr>
            <p:ph type="sldNum" sz="quarter" idx="12"/>
          </p:nvPr>
        </p:nvSpPr>
        <p:spPr/>
        <p:txBody>
          <a:bodyPr/>
          <a:lstStyle/>
          <a:p>
            <a:fld id="{5A535757-D446-459D-9CFB-E25B21AE85E7}" type="slidenum">
              <a:rPr lang="en-US" smtClean="0"/>
              <a:t>‹#›</a:t>
            </a:fld>
            <a:endParaRPr lang="en-US"/>
          </a:p>
        </p:txBody>
      </p:sp>
    </p:spTree>
    <p:extLst>
      <p:ext uri="{BB962C8B-B14F-4D97-AF65-F5344CB8AC3E}">
        <p14:creationId xmlns:p14="http://schemas.microsoft.com/office/powerpoint/2010/main" val="1899867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30F9-5470-4EB5-B082-50810251D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BD9DEF-D5DD-44CB-803A-0CC7B4F66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5A5478-BC73-4C9D-9C00-A2A39C574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A07769-165F-4992-AFE2-436272DF992A}"/>
              </a:ext>
            </a:extLst>
          </p:cNvPr>
          <p:cNvSpPr>
            <a:spLocks noGrp="1"/>
          </p:cNvSpPr>
          <p:nvPr>
            <p:ph type="dt" sz="half" idx="10"/>
          </p:nvPr>
        </p:nvSpPr>
        <p:spPr/>
        <p:txBody>
          <a:bodyPr/>
          <a:lstStyle/>
          <a:p>
            <a:fld id="{FCA1E6E6-7AF5-4810-80CE-F64D98BA221C}" type="datetimeFigureOut">
              <a:rPr lang="en-US" smtClean="0"/>
              <a:t>7/11/2020</a:t>
            </a:fld>
            <a:endParaRPr lang="en-US"/>
          </a:p>
        </p:txBody>
      </p:sp>
      <p:sp>
        <p:nvSpPr>
          <p:cNvPr id="6" name="Footer Placeholder 5">
            <a:extLst>
              <a:ext uri="{FF2B5EF4-FFF2-40B4-BE49-F238E27FC236}">
                <a16:creationId xmlns:a16="http://schemas.microsoft.com/office/drawing/2014/main" id="{C6EEEBAC-2613-45E7-B2BB-30504E9D03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1E9271-4E88-4233-9051-2E1FFB94A811}"/>
              </a:ext>
            </a:extLst>
          </p:cNvPr>
          <p:cNvSpPr>
            <a:spLocks noGrp="1"/>
          </p:cNvSpPr>
          <p:nvPr>
            <p:ph type="sldNum" sz="quarter" idx="12"/>
          </p:nvPr>
        </p:nvSpPr>
        <p:spPr/>
        <p:txBody>
          <a:bodyPr/>
          <a:lstStyle/>
          <a:p>
            <a:fld id="{5A535757-D446-459D-9CFB-E25B21AE85E7}" type="slidenum">
              <a:rPr lang="en-US" smtClean="0"/>
              <a:t>‹#›</a:t>
            </a:fld>
            <a:endParaRPr lang="en-US"/>
          </a:p>
        </p:txBody>
      </p:sp>
    </p:spTree>
    <p:extLst>
      <p:ext uri="{BB962C8B-B14F-4D97-AF65-F5344CB8AC3E}">
        <p14:creationId xmlns:p14="http://schemas.microsoft.com/office/powerpoint/2010/main" val="4178062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E0CDDD-4706-46EC-9064-F3EF90345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E07E6F-96F2-43BC-A33D-22DFF378C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262AB-401C-403C-9EC5-2F5B5572AD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1E6E6-7AF5-4810-80CE-F64D98BA221C}" type="datetimeFigureOut">
              <a:rPr lang="en-US" smtClean="0"/>
              <a:t>7/11/2020</a:t>
            </a:fld>
            <a:endParaRPr lang="en-US"/>
          </a:p>
        </p:txBody>
      </p:sp>
      <p:sp>
        <p:nvSpPr>
          <p:cNvPr id="5" name="Footer Placeholder 4">
            <a:extLst>
              <a:ext uri="{FF2B5EF4-FFF2-40B4-BE49-F238E27FC236}">
                <a16:creationId xmlns:a16="http://schemas.microsoft.com/office/drawing/2014/main" id="{3FED8F4C-0AE2-4BA8-A5C5-02297473B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4FA9D1-6285-4248-AFC2-BC565184A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35757-D446-459D-9CFB-E25B21AE85E7}" type="slidenum">
              <a:rPr lang="en-US" smtClean="0"/>
              <a:t>‹#›</a:t>
            </a:fld>
            <a:endParaRPr lang="en-US"/>
          </a:p>
        </p:txBody>
      </p:sp>
    </p:spTree>
    <p:extLst>
      <p:ext uri="{BB962C8B-B14F-4D97-AF65-F5344CB8AC3E}">
        <p14:creationId xmlns:p14="http://schemas.microsoft.com/office/powerpoint/2010/main" val="331803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BE2EF3F-1072-4F57-970C-0032F40EA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DA143B-521F-47BA-A0B2-27A00A0A0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6200" y="6389966"/>
            <a:ext cx="2895600" cy="369332"/>
          </a:xfrm>
          <a:prstGeom prst="rect">
            <a:avLst/>
          </a:prstGeom>
        </p:spPr>
        <p:txBody>
          <a:bodyPr wrap="square">
            <a:spAutoFit/>
          </a:bodyPr>
          <a:lstStyle/>
          <a:p>
            <a:r>
              <a:rPr lang="en-US" dirty="0">
                <a:solidFill>
                  <a:schemeClr val="bg1"/>
                </a:solidFill>
              </a:rPr>
              <a:t>D&amp;C 49:27</a:t>
            </a:r>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rPr>
              <a:t>Rearward</a:t>
            </a:r>
          </a:p>
        </p:txBody>
      </p:sp>
      <p:sp>
        <p:nvSpPr>
          <p:cNvPr id="5" name="Rectangle 4"/>
          <p:cNvSpPr/>
          <p:nvPr/>
        </p:nvSpPr>
        <p:spPr>
          <a:xfrm>
            <a:off x="1676400" y="1371601"/>
            <a:ext cx="4724400" cy="954107"/>
          </a:xfrm>
          <a:prstGeom prst="rect">
            <a:avLst/>
          </a:prstGeom>
        </p:spPr>
        <p:txBody>
          <a:bodyPr wrap="square">
            <a:spAutoFit/>
          </a:bodyPr>
          <a:lstStyle/>
          <a:p>
            <a:pPr algn="ctr"/>
            <a:r>
              <a:rPr lang="en-US" sz="2800" dirty="0">
                <a:solidFill>
                  <a:srgbClr val="FFFF00"/>
                </a:solidFill>
              </a:rPr>
              <a:t>Someone who protects someone else from behind</a:t>
            </a:r>
          </a:p>
        </p:txBody>
      </p:sp>
      <p:pic>
        <p:nvPicPr>
          <p:cNvPr id="28674" name="Picture 2" descr="http://2.bp.blogspot.com/-H24iZUI-l04/UYj98tartMI/AAAAAAAAngo/W1JL3B1GcuU/s1600/teen+Bible+Jesus+protect.jpg"/>
          <p:cNvPicPr>
            <a:picLocks noChangeAspect="1" noChangeArrowheads="1"/>
          </p:cNvPicPr>
          <p:nvPr/>
        </p:nvPicPr>
        <p:blipFill>
          <a:blip r:embed="rId3" cstate="print"/>
          <a:srcRect/>
          <a:stretch>
            <a:fillRect/>
          </a:stretch>
        </p:blipFill>
        <p:spPr bwMode="auto">
          <a:xfrm>
            <a:off x="6248400" y="1295400"/>
            <a:ext cx="3192162" cy="4724400"/>
          </a:xfrm>
          <a:prstGeom prst="rect">
            <a:avLst/>
          </a:prstGeom>
          <a:noFill/>
        </p:spPr>
      </p:pic>
      <p:pic>
        <p:nvPicPr>
          <p:cNvPr id="28676" name="Picture 4" descr="http://3.bp.blogspot.com/-n2xaXHQRcKg/UB3JTs1aS5I/AAAAAAAAEBM/31ddp4BfHzA/s1600/Jesus+with+man"/>
          <p:cNvPicPr>
            <a:picLocks noChangeAspect="1" noChangeArrowheads="1"/>
          </p:cNvPicPr>
          <p:nvPr/>
        </p:nvPicPr>
        <p:blipFill>
          <a:blip r:embed="rId4" cstate="print"/>
          <a:srcRect/>
          <a:stretch>
            <a:fillRect/>
          </a:stretch>
        </p:blipFill>
        <p:spPr bwMode="auto">
          <a:xfrm>
            <a:off x="2743201" y="2590800"/>
            <a:ext cx="2666051" cy="3886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D022DAB-1DE5-453B-8E83-DAB7C1D22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85136" y="70898"/>
            <a:ext cx="9144000"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Man and Woman (0:56)</a:t>
            </a:r>
          </a:p>
          <a:p>
            <a:r>
              <a:rPr lang="en-US" b="1" dirty="0">
                <a:solidFill>
                  <a:schemeClr val="bg1"/>
                </a:solidFill>
              </a:rPr>
              <a:t>Deseret Dairy (3:45)</a:t>
            </a:r>
          </a:p>
          <a:p>
            <a:r>
              <a:rPr lang="en-US" b="1" dirty="0">
                <a:solidFill>
                  <a:schemeClr val="bg1"/>
                </a:solidFill>
              </a:rPr>
              <a:t>Selective Obedience (1:09)</a:t>
            </a:r>
          </a:p>
          <a:p>
            <a:r>
              <a:rPr lang="en-US" b="1" dirty="0">
                <a:solidFill>
                  <a:schemeClr val="bg1"/>
                </a:solidFill>
              </a:rPr>
              <a:t>Satan Seeks to Deceive Us (1:23)</a:t>
            </a:r>
          </a:p>
          <a:p>
            <a:endParaRPr lang="en-US" dirty="0">
              <a:solidFill>
                <a:schemeClr val="bg1"/>
              </a:solidFill>
            </a:endParaRPr>
          </a:p>
          <a:p>
            <a:r>
              <a:rPr lang="en-US" dirty="0">
                <a:solidFill>
                  <a:schemeClr val="bg1"/>
                </a:solidFill>
              </a:rPr>
              <a:t>Who’s Who in the Doctrine and Covenants by Ed J. Pinegar and Richard J. Allen pg.16</a:t>
            </a:r>
          </a:p>
          <a:p>
            <a:endParaRPr lang="en-US" dirty="0">
              <a:solidFill>
                <a:schemeClr val="bg1"/>
              </a:solidFill>
            </a:endParaRPr>
          </a:p>
          <a:p>
            <a:r>
              <a:rPr lang="en-US" dirty="0">
                <a:solidFill>
                  <a:schemeClr val="bg1"/>
                </a:solidFill>
              </a:rPr>
              <a:t>Doctrine and Covenants Student Manual Religion 324-325 Section 49</a:t>
            </a:r>
          </a:p>
          <a:p>
            <a:endParaRPr lang="en-US" dirty="0">
              <a:solidFill>
                <a:schemeClr val="bg1"/>
              </a:solidFill>
            </a:endParaRPr>
          </a:p>
          <a:p>
            <a:r>
              <a:rPr lang="en-US" dirty="0">
                <a:solidFill>
                  <a:schemeClr val="bg1"/>
                </a:solidFill>
              </a:rPr>
              <a:t>President Boyd K. Packer (“The Word of Wisdom: The Principle and the Promises,” </a:t>
            </a:r>
            <a:r>
              <a:rPr lang="en-US" i="1" dirty="0">
                <a:solidFill>
                  <a:schemeClr val="bg1"/>
                </a:solidFill>
              </a:rPr>
              <a:t>Ensign,</a:t>
            </a:r>
            <a:r>
              <a:rPr lang="en-US" dirty="0">
                <a:solidFill>
                  <a:schemeClr val="bg1"/>
                </a:solidFill>
              </a:rPr>
              <a:t> May 1996, 18).</a:t>
            </a:r>
          </a:p>
          <a:p>
            <a:endParaRPr lang="en-US" dirty="0">
              <a:solidFill>
                <a:schemeClr val="bg1"/>
              </a:solidFill>
            </a:endParaRPr>
          </a:p>
          <a:p>
            <a:r>
              <a:rPr lang="en-US" dirty="0">
                <a:solidFill>
                  <a:schemeClr val="bg1"/>
                </a:solidFill>
              </a:rPr>
              <a:t>President Joseph F. Smith said(In Conference Report, Oct. 1978, p. 64; or </a:t>
            </a:r>
            <a:r>
              <a:rPr lang="en-US" i="1" dirty="0">
                <a:solidFill>
                  <a:schemeClr val="bg1"/>
                </a:solidFill>
              </a:rPr>
              <a:t>Ensign,</a:t>
            </a:r>
            <a:r>
              <a:rPr lang="en-US" dirty="0">
                <a:solidFill>
                  <a:schemeClr val="bg1"/>
                </a:solidFill>
              </a:rPr>
              <a:t> Nov. 1978, p. 45.)</a:t>
            </a:r>
          </a:p>
          <a:p>
            <a:endParaRPr lang="en-US" dirty="0">
              <a:solidFill>
                <a:schemeClr val="bg1"/>
              </a:solidFill>
            </a:endParaRPr>
          </a:p>
        </p:txBody>
      </p:sp>
      <p:grpSp>
        <p:nvGrpSpPr>
          <p:cNvPr id="5" name="Group 4"/>
          <p:cNvGrpSpPr/>
          <p:nvPr/>
        </p:nvGrpSpPr>
        <p:grpSpPr>
          <a:xfrm>
            <a:off x="3715467" y="811764"/>
            <a:ext cx="893856" cy="1156995"/>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32"/>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33"/>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D5AE7FF2-B962-4C44-B986-EBC9844B70A0}"/>
              </a:ext>
            </a:extLst>
          </p:cNvPr>
          <p:cNvSpPr>
            <a:spLocks noGrp="1"/>
          </p:cNvSpPr>
          <p:nvPr/>
        </p:nvSpPr>
        <p:spPr>
          <a:xfrm>
            <a:off x="20515" y="648172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pic>
        <p:nvPicPr>
          <p:cNvPr id="27" name="Picture 26">
            <a:extLst>
              <a:ext uri="{FF2B5EF4-FFF2-40B4-BE49-F238E27FC236}">
                <a16:creationId xmlns:a16="http://schemas.microsoft.com/office/drawing/2014/main" id="{D4E94038-064B-4F10-ADF0-8C1D9F9E8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5502" y="4602280"/>
            <a:ext cx="3104874" cy="195280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4572000" cy="7140416"/>
          </a:xfrm>
          <a:prstGeom prst="rect">
            <a:avLst/>
          </a:prstGeom>
        </p:spPr>
        <p:txBody>
          <a:bodyPr>
            <a:spAutoFit/>
          </a:bodyPr>
          <a:lstStyle/>
          <a:p>
            <a:pPr fontAlgn="base"/>
            <a:r>
              <a:rPr lang="en-US" sz="1200" b="1" dirty="0"/>
              <a:t>D&amp;C 49:2</a:t>
            </a:r>
          </a:p>
          <a:p>
            <a:pPr fontAlgn="base"/>
            <a:r>
              <a:rPr lang="en-US" sz="1200" b="1" dirty="0"/>
              <a:t>Desiring “to know the truth in part”</a:t>
            </a:r>
          </a:p>
          <a:p>
            <a:pPr fontAlgn="base"/>
            <a:r>
              <a:rPr lang="en-US" sz="1200" dirty="0"/>
              <a:t>Elder Glenn L. Pace of the Seventy spoke of the danger of partial obedience to prophetic counsel:</a:t>
            </a:r>
          </a:p>
          <a:p>
            <a:pPr fontAlgn="base"/>
            <a:r>
              <a:rPr lang="en-US" sz="1200" dirty="0"/>
              <a:t>“There are some of our members who practice selective obedience. A prophet is not one who displays a smorgasbord of truth from which we are free to pick and choose. However, some members become critical and suggest the prophet should change the menu. A prophet doesn’t take a poll to see which way the wind of public opinion is blowing. He reveals the will of the Lord to us. The world is full of deteriorating churches who have succumbed to public opinion and have become more dedicated to tickling the ears of their members than obeying the laws of God.</a:t>
            </a:r>
          </a:p>
          <a:p>
            <a:pPr fontAlgn="base"/>
            <a:r>
              <a:rPr lang="en-US" sz="1200" dirty="0"/>
              <a:t>“In 1831, some converts wanted to bring a few of their previous beliefs into the Church with them. Our problem today is with members who seem very vulnerable to the trends in society (and the pointing fingers which attend them) and want the Church to change its position to accommodate them. The doctrinal grass on the other side of the fence looks very green to them.</a:t>
            </a:r>
          </a:p>
          <a:p>
            <a:pPr fontAlgn="base"/>
            <a:r>
              <a:rPr lang="en-US" sz="1200" dirty="0"/>
              <a:t>“The Lord’s counsel in 1831 is relevant today: ‘Behold, I say unto you, that they desire to know the truth in part, but not all, for they are not right before me and must needs repent.’ (D&amp;C 49:2.)</a:t>
            </a:r>
          </a:p>
          <a:p>
            <a:pPr fontAlgn="base"/>
            <a:r>
              <a:rPr lang="en-US" sz="1200" dirty="0"/>
              <a:t>“We need to accept the full truth—even all of it—‘put on the whole </a:t>
            </a:r>
            <a:r>
              <a:rPr lang="en-US" sz="1200" dirty="0" err="1"/>
              <a:t>armour</a:t>
            </a:r>
            <a:r>
              <a:rPr lang="en-US" sz="1200" dirty="0"/>
              <a:t> of God’ (Eph. 6:11), and get to work building up the kingdom. Each of us might ask ourselves, ‘Am I a positive contributor to building up the kingdom in our day of this dispensation of the fulness of times?’” (“Follow the Prophet,” </a:t>
            </a:r>
            <a:r>
              <a:rPr lang="en-US" sz="1200" i="1" dirty="0"/>
              <a:t>Ensign, </a:t>
            </a:r>
            <a:r>
              <a:rPr lang="en-US" sz="1200" dirty="0"/>
              <a:t>May 1989, 26–27).</a:t>
            </a:r>
          </a:p>
          <a:p>
            <a:pPr fontAlgn="base"/>
            <a:endParaRPr lang="en-US" sz="1200" dirty="0"/>
          </a:p>
          <a:p>
            <a:pPr fontAlgn="base"/>
            <a:r>
              <a:rPr lang="en-US" sz="1100" b="1" dirty="0"/>
              <a:t>People’s choices:     </a:t>
            </a:r>
            <a:r>
              <a:rPr lang="en-US" sz="1100" dirty="0"/>
              <a:t>President Gordon B. Hinckley taught:</a:t>
            </a:r>
          </a:p>
          <a:p>
            <a:pPr fontAlgn="base"/>
            <a:r>
              <a:rPr lang="en-US" sz="1100" dirty="0"/>
              <a:t>“People inquire about our position on those who consider themselves so-called gays and lesbians. My response is that we love them as sons and daughters of God. They may have certain inclinations which are powerful and which may be difficult to control. Most people have inclinations of one kind or another at various times. If they do not act upon these inclinations, then they can go forward as do all other members of the Church. If they violate the law of chastity and the moral standards of the Church, then they are subject to the discipline of the Church, just as others are” (“What Are People Asking about Us?” </a:t>
            </a:r>
            <a:r>
              <a:rPr lang="en-US" sz="1100" i="1" dirty="0"/>
              <a:t>Ensign,</a:t>
            </a:r>
            <a:r>
              <a:rPr lang="en-US" sz="1100" dirty="0"/>
              <a:t> Nov. 1998, 71).</a:t>
            </a:r>
          </a:p>
          <a:p>
            <a:pPr fontAlgn="base"/>
            <a:endParaRPr lang="en-US" sz="1200" dirty="0"/>
          </a:p>
        </p:txBody>
      </p:sp>
      <p:sp>
        <p:nvSpPr>
          <p:cNvPr id="3" name="Rectangle 2"/>
          <p:cNvSpPr/>
          <p:nvPr/>
        </p:nvSpPr>
        <p:spPr>
          <a:xfrm>
            <a:off x="6096000" y="1"/>
            <a:ext cx="4572000" cy="7109639"/>
          </a:xfrm>
          <a:prstGeom prst="rect">
            <a:avLst/>
          </a:prstGeom>
        </p:spPr>
        <p:txBody>
          <a:bodyPr>
            <a:spAutoFit/>
          </a:bodyPr>
          <a:lstStyle/>
          <a:p>
            <a:pPr fontAlgn="base"/>
            <a:r>
              <a:rPr lang="en-US" sz="1200" b="1" dirty="0"/>
              <a:t>D&amp;C 49:7</a:t>
            </a:r>
          </a:p>
          <a:p>
            <a:pPr fontAlgn="base"/>
            <a:r>
              <a:rPr lang="en-US" sz="1200" b="1" dirty="0"/>
              <a:t>Marriage:</a:t>
            </a:r>
          </a:p>
          <a:p>
            <a:pPr fontAlgn="base"/>
            <a:r>
              <a:rPr lang="en-US" sz="1200" dirty="0"/>
              <a:t>President Gordon B. Hinckley extolled marriage between a man and a woman in the following statement:</a:t>
            </a:r>
          </a:p>
          <a:p>
            <a:pPr fontAlgn="base"/>
            <a:r>
              <a:rPr lang="en-US" sz="1200" dirty="0"/>
              <a:t>“How wonderful a thing is marriage under the plan of our Eternal Father, a plan provided in His divine wisdom for the happiness and security of His children and the continuity of the race. …</a:t>
            </a:r>
          </a:p>
          <a:p>
            <a:pPr fontAlgn="base"/>
            <a:r>
              <a:rPr lang="en-US" sz="1200" dirty="0"/>
              <a:t>“President Joseph F. Smith once declared ‘that no man can be saved and exalted in the kingdom of God without the woman, and no woman can reach perfection and exaltation in the kingdom of God, alone. … God instituted marriage in the beginning. He made man in His own image and likeness, male and female, and in their creation it was designed that they should be united together in sacred bonds of marriage, and one is not perfect without the other.’ (In Conference Report, April 1913, p. 118.)</a:t>
            </a:r>
          </a:p>
          <a:p>
            <a:pPr fontAlgn="base"/>
            <a:r>
              <a:rPr lang="en-US" sz="1200" dirty="0"/>
              <a:t>“Surely no one reading the scriptures, both ancient and modern, can doubt the divine concept of marriage. The sweetest feelings of life, the most generous and satisfying impulses of the human heart, find expression in a marriage that stands pure and unsullied above the evil of the world.</a:t>
            </a:r>
          </a:p>
          <a:p>
            <a:pPr fontAlgn="base"/>
            <a:r>
              <a:rPr lang="en-US" sz="1200" dirty="0"/>
              <a:t>“Such a marriage, I believe, is the desire—the hoped-for, the longed-for, the prayed-for desire—of men and women everywhere” (“What God Hath Joined Together,” </a:t>
            </a:r>
            <a:r>
              <a:rPr lang="en-US" sz="1200" i="1" dirty="0"/>
              <a:t>Ensign,</a:t>
            </a:r>
            <a:r>
              <a:rPr lang="en-US" sz="1200" dirty="0"/>
              <a:t> May 1991, 71).</a:t>
            </a:r>
          </a:p>
          <a:p>
            <a:pPr fontAlgn="base"/>
            <a:endParaRPr lang="en-US" sz="1200" dirty="0"/>
          </a:p>
          <a:p>
            <a:pPr fontAlgn="base"/>
            <a:r>
              <a:rPr lang="en-US" sz="1200" b="1" dirty="0"/>
              <a:t>The following statement, The Church of Jesus Christ of Latter-day Saints does not condone same-sex marriage:</a:t>
            </a:r>
          </a:p>
          <a:p>
            <a:pPr fontAlgn="base"/>
            <a:r>
              <a:rPr lang="en-US" sz="1200" dirty="0"/>
              <a:t>“The Church has a single, undeviating standard of sexual morality: intimate relations are proper only between a husband and a wife united in the bonds of matrimony.</a:t>
            </a:r>
          </a:p>
          <a:p>
            <a:pPr fontAlgn="base"/>
            <a:r>
              <a:rPr lang="en-US" sz="1200" dirty="0"/>
              <a:t>“The Church’s opposition to same-sex marriage neither constitutes nor condones any kind of hostility towards homosexual men and women. Protecting marriage between a man and a woman does not affect Church members’ Christian obligations of love, kindness and humanity toward all people. … We can express genuine love and friendship for a homosexual family member or friend without accepting the practice of homosexuality or any re-definition of marriage” (“The Divine Institution of Marriage,” mormonnewsroom.org).</a:t>
            </a:r>
          </a:p>
          <a:p>
            <a:pPr fontAlgn="base"/>
            <a:endParaRPr lang="en-US" sz="1200" dirty="0"/>
          </a:p>
        </p:txBody>
      </p:sp>
      <p:sp>
        <p:nvSpPr>
          <p:cNvPr id="4" name="Rectangle 3"/>
          <p:cNvSpPr/>
          <p:nvPr/>
        </p:nvSpPr>
        <p:spPr>
          <a:xfrm>
            <a:off x="1524000" y="0"/>
            <a:ext cx="45720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0" y="5029200"/>
            <a:ext cx="45720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0"/>
            <a:ext cx="4572000" cy="434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4343400"/>
            <a:ext cx="4572000" cy="251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4572000" cy="5816977"/>
          </a:xfrm>
          <a:prstGeom prst="rect">
            <a:avLst/>
          </a:prstGeom>
        </p:spPr>
        <p:txBody>
          <a:bodyPr>
            <a:spAutoFit/>
          </a:bodyPr>
          <a:lstStyle/>
          <a:p>
            <a:r>
              <a:rPr lang="en-US" sz="1200" b="1" dirty="0"/>
              <a:t>Ann Lee </a:t>
            </a:r>
            <a:r>
              <a:rPr lang="en-US" sz="1200" dirty="0"/>
              <a:t>was born in Manchester, England, and baptized privately at Manchester Cathedral on 1 June 1742,</a:t>
            </a:r>
            <a:r>
              <a:rPr lang="en-US" sz="1200" baseline="30000" dirty="0"/>
              <a:t>[</a:t>
            </a:r>
            <a:r>
              <a:rPr lang="en-US" sz="1200" dirty="0"/>
              <a:t> aged 6. Her parents were members of a distinct branch of the Society of Friends, and too poor to afford their children even the rudiments of education. Ann Lee's father, John Lees, was a blacksmith during the day and a tailor at night. It is probable that Ann Lee's original surname was Lees, but somewhere through time it changed to Lee. Little is known about her mother other than she was a very religious woman. When Ann was young she worked in a cotton factory, then she worked as a cutter of hatter's fur, and later as a cook in a Manchester infirmary.</a:t>
            </a:r>
          </a:p>
          <a:p>
            <a:r>
              <a:rPr lang="en-US" sz="1200" dirty="0"/>
              <a:t>In 1758 she joined the </a:t>
            </a:r>
            <a:r>
              <a:rPr lang="en-US" sz="1200" dirty="0" err="1"/>
              <a:t>Wardley's</a:t>
            </a:r>
            <a:r>
              <a:rPr lang="en-US" sz="1200" dirty="0"/>
              <a:t>, an English sect founded by Jane and preacher James </a:t>
            </a:r>
            <a:r>
              <a:rPr lang="en-US" sz="1200" dirty="0" err="1"/>
              <a:t>Wardley</a:t>
            </a:r>
            <a:r>
              <a:rPr lang="en-US" sz="1200" dirty="0"/>
              <a:t>; this was the precursor to the Shaker sect. She believed in and taught her followers that it is possible to attain perfect holiness by giving up sexual relations. Like her predecessors, the </a:t>
            </a:r>
            <a:r>
              <a:rPr lang="en-US" sz="1200" dirty="0" err="1"/>
              <a:t>Wardleys</a:t>
            </a:r>
            <a:r>
              <a:rPr lang="en-US" sz="1200" dirty="0"/>
              <a:t>, she taught that the shaking and trembling were caused by sin being purged from the body by the power of the Holy Spirit, purifying the worshiper.</a:t>
            </a:r>
          </a:p>
          <a:p>
            <a:r>
              <a:rPr lang="en-US" sz="1200" dirty="0"/>
              <a:t>Beginning during her youth, Ann Lee was uncomfortable with sexuality, especially her own. This repulsion towards sexual activity continued and manifested itself most poignantly in her repeated attempts to avoid marriage and remain single. Eventually her father forced her to marry Abraham Stanley. They were married at Manchester Cathedral on 5 January 1761.</a:t>
            </a:r>
            <a:r>
              <a:rPr lang="en-US" sz="1200" baseline="30000" dirty="0"/>
              <a:t>[</a:t>
            </a:r>
            <a:r>
              <a:rPr lang="en-US" sz="1200" dirty="0"/>
              <a:t>She became pregnant four times, all of her children died during infancy. Her difficult pregnancies and the loss of four children were traumatic experiences that contributed to Ann Lee’s dislike of sexual relations. Lee developed radical religious convictions that advocated celibacy and the abandonment of marriage, as well as the importance of pursuing perfection in every facet of life. She differed from the Quakers, who, though they supported gender equality, did not accept forbidding sexuality within marriage.</a:t>
            </a:r>
          </a:p>
          <a:p>
            <a:r>
              <a:rPr lang="en-US" sz="1200" dirty="0"/>
              <a:t>Wikipedia</a:t>
            </a:r>
          </a:p>
        </p:txBody>
      </p:sp>
      <p:sp>
        <p:nvSpPr>
          <p:cNvPr id="3" name="Rectangle 2"/>
          <p:cNvSpPr/>
          <p:nvPr/>
        </p:nvSpPr>
        <p:spPr>
          <a:xfrm>
            <a:off x="6096000" y="1"/>
            <a:ext cx="4572000" cy="5078313"/>
          </a:xfrm>
          <a:prstGeom prst="rect">
            <a:avLst/>
          </a:prstGeom>
        </p:spPr>
        <p:txBody>
          <a:bodyPr>
            <a:spAutoFit/>
          </a:bodyPr>
          <a:lstStyle/>
          <a:p>
            <a:r>
              <a:rPr lang="en-US" sz="1200" b="1" dirty="0"/>
              <a:t>In England, Ann Lee </a:t>
            </a:r>
            <a:r>
              <a:rPr lang="en-US" sz="1200" dirty="0"/>
              <a:t>rose to prominence by urging other believers to preach more publicly concerning the imminent second coming, and to attack sin more boldly and unconventionally. She spoke of visions and messages from God, claiming that she had received a vision from God the message that celibacy and confession of sin are the only true road to salvation and the only way in which the Kingdom of God could be established on the earth. She was frequently imprisoned for breaking the Sabbath by dancing and shouting, and for blasphemy.</a:t>
            </a:r>
          </a:p>
          <a:p>
            <a:r>
              <a:rPr lang="en-US" sz="1200" dirty="0"/>
              <a:t>Lee often was characterized as a virago (a woman with masculine, domineering attributes), possibly because most English and Americans could not accept her ideals of gender equality, or possibly because she was extraordinarily outspoken.</a:t>
            </a:r>
          </a:p>
          <a:p>
            <a:r>
              <a:rPr lang="en-US" sz="1200" dirty="0"/>
              <a:t>She claimed to have had many miraculous escapes from death. She told of being examined by four clergymen of the Established Church, claiming that she spoke to them for four hours in 72 tongues.</a:t>
            </a:r>
          </a:p>
          <a:p>
            <a:r>
              <a:rPr lang="en-US" sz="1200" dirty="0"/>
              <a:t>While in prison in Manchester for 14 days, she said she had a revelation that "a complete cross against the lusts of generation, added to a full and explicit confession, before witnesses, of all the sins committed under its influence, was the only possible remedy and means of salvation." After this, probably in 1770, she was chosen by the Society as "Mother in spiritual things" and called herself "Ann, the Word" and also "Mother Ann." After being released from prison a second time, witnesses say Mother Ann performed a number of miracles, including healing the sick.</a:t>
            </a:r>
          </a:p>
          <a:p>
            <a:r>
              <a:rPr lang="en-US" sz="1200" dirty="0"/>
              <a:t>Lee eventually decided to leave England for America in order to escape the persecution (i.e. multiple arrests and stays in prison) she experienced in Great Britain.</a:t>
            </a:r>
          </a:p>
        </p:txBody>
      </p:sp>
      <p:sp>
        <p:nvSpPr>
          <p:cNvPr id="4" name="Rectangle 3"/>
          <p:cNvSpPr/>
          <p:nvPr/>
        </p:nvSpPr>
        <p:spPr>
          <a:xfrm>
            <a:off x="1524000"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96000"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5029200" cy="6694140"/>
          </a:xfrm>
          <a:prstGeom prst="rect">
            <a:avLst/>
          </a:prstGeom>
        </p:spPr>
        <p:txBody>
          <a:bodyPr wrap="square">
            <a:spAutoFit/>
          </a:bodyPr>
          <a:lstStyle/>
          <a:p>
            <a:r>
              <a:rPr lang="en-US" sz="1100" b="1" dirty="0"/>
              <a:t>Ann Lee in America:</a:t>
            </a:r>
          </a:p>
          <a:p>
            <a:r>
              <a:rPr lang="en-US" sz="1100" dirty="0"/>
              <a:t>In 1774 a revelation led her to take a select band to America. She was accompanied by her husband, who soon afterwards deserted her. Also following her to America were her brother, William Lee (1740–1784); Nancy Lee, her niece; James Whittaker (1751–1787), who had been brought up by Mother Ann and was probably related to her; John </a:t>
            </a:r>
            <a:r>
              <a:rPr lang="en-US" sz="1100" dirty="0" err="1"/>
              <a:t>Hocknell</a:t>
            </a:r>
            <a:r>
              <a:rPr lang="en-US" sz="1100" dirty="0"/>
              <a:t> (1723–1799), who provided the funds for the trip; his son, Richard; James Shepherd, and Mary </a:t>
            </a:r>
            <a:r>
              <a:rPr lang="en-US" sz="1100" dirty="0" err="1"/>
              <a:t>Partington</a:t>
            </a:r>
            <a:r>
              <a:rPr lang="en-US" sz="1100" dirty="0"/>
              <a:t>. Mother Ann and her converts arrived on 6 August 1774, in New York City, where they stayed for nearly five years. In 1779 </a:t>
            </a:r>
            <a:r>
              <a:rPr lang="en-US" sz="1100" dirty="0" err="1"/>
              <a:t>Hocknell</a:t>
            </a:r>
            <a:r>
              <a:rPr lang="en-US" sz="1100" dirty="0"/>
              <a:t> leased land at Niskayuna, in the township of </a:t>
            </a:r>
            <a:r>
              <a:rPr lang="en-US" sz="1100" dirty="0" err="1"/>
              <a:t>Watervliet</a:t>
            </a:r>
            <a:r>
              <a:rPr lang="en-US" sz="1100" dirty="0"/>
              <a:t>, near Albany, and the Shakers settled there, where a unique community life began to develop and thrive.</a:t>
            </a:r>
          </a:p>
          <a:p>
            <a:r>
              <a:rPr lang="en-US" sz="1100" dirty="0"/>
              <a:t>During the American Revolution, Lee and her followers maintained a stance of neutrality. Maintaining the position that they were pacifists, Ann Lee and her followers did not side with either the British or the colonists.</a:t>
            </a:r>
          </a:p>
          <a:p>
            <a:r>
              <a:rPr lang="en-US" sz="1100" dirty="0"/>
              <a:t>Ann Lee opened her testimony to the world's people on the famous Dark Day in May 1780, when the sun disappeared and it was so dark that candles had to be lighted to see indoors at noon. She soon recruited a number of followers who had joined the New Light revival at New Lebanon, New York, in 1779, including Lucy Wright.</a:t>
            </a:r>
          </a:p>
          <a:p>
            <a:r>
              <a:rPr lang="en-US" sz="1100" dirty="0"/>
              <a:t>Beginning in the spring of 1781 Mother Ann and some of her followers went on an extensive missionary journey to find converts in Massachusetts and Connecticut. They often stayed in the homes of local sympathizers, such as the Benjamin Osborn House near the New York - Massachusetts line. There were also songs attributed to her which were sung without words.</a:t>
            </a:r>
          </a:p>
          <a:p>
            <a:r>
              <a:rPr lang="en-US" sz="1100" dirty="0"/>
              <a:t>The followers of Mother Ann came to believe that she embodied all the perfections of God in female form, and was revealed as the "second coming" of Christ.</a:t>
            </a:r>
            <a:r>
              <a:rPr lang="en-US" sz="1100" baseline="30000" dirty="0"/>
              <a:t> </a:t>
            </a:r>
            <a:r>
              <a:rPr lang="en-US" sz="1100" dirty="0"/>
              <a:t>The fact that Ann Lee was considered to be Christ’s female counterpart was unique. She preached that sinfulness could be avoided by not only treating men and women equally, but also by keeping them separated so as to prevent any sort of temptation leading to impure acts. Celibacy and confession of sin were essential for salvation.</a:t>
            </a:r>
          </a:p>
          <a:p>
            <a:r>
              <a:rPr lang="en-US" sz="1100" dirty="0"/>
              <a:t>Ann Lee's mission throughout New England was especially successful in converting groups who were already outside the mainstream of New England Protestantism, including followers of </a:t>
            </a:r>
            <a:r>
              <a:rPr lang="en-US" sz="1100" dirty="0" err="1"/>
              <a:t>Shadrack</a:t>
            </a:r>
            <a:r>
              <a:rPr lang="en-US" sz="1100" dirty="0"/>
              <a:t> Ireland. To the mainstream, however, she was too radical for comfort.</a:t>
            </a:r>
            <a:r>
              <a:rPr lang="en-US" sz="1100" baseline="30000" dirty="0"/>
              <a:t> </a:t>
            </a:r>
            <a:r>
              <a:rPr lang="en-US" sz="1100" dirty="0"/>
              <a:t>Ann Lee herself recognized how revolutionary her ideas were when she said, "We [the Shakers] are the people who turned the world upside down."</a:t>
            </a:r>
          </a:p>
          <a:p>
            <a:r>
              <a:rPr lang="en-US" sz="1100" dirty="0"/>
              <a:t>Unfortunately, the Shakers were sometimes met by violent mobs, such as in Shirley, Massachusetts, and Ann Lee suffered violence at their hands more than once. Because of these hardships Mother Ann became quite frail; she died on 8 September 1784, at the age of 48.</a:t>
            </a:r>
          </a:p>
        </p:txBody>
      </p:sp>
      <p:sp>
        <p:nvSpPr>
          <p:cNvPr id="5" name="Rectangle 4"/>
          <p:cNvSpPr/>
          <p:nvPr/>
        </p:nvSpPr>
        <p:spPr>
          <a:xfrm>
            <a:off x="6705600" y="1"/>
            <a:ext cx="3962400" cy="6924973"/>
          </a:xfrm>
          <a:prstGeom prst="rect">
            <a:avLst/>
          </a:prstGeom>
        </p:spPr>
        <p:txBody>
          <a:bodyPr wrap="square">
            <a:spAutoFit/>
          </a:bodyPr>
          <a:lstStyle/>
          <a:p>
            <a:pPr fontAlgn="base"/>
            <a:r>
              <a:rPr lang="en-US" sz="1200" b="1" dirty="0"/>
              <a:t>Beliefs of the Shakers:</a:t>
            </a:r>
          </a:p>
          <a:p>
            <a:pPr fontAlgn="base"/>
            <a:r>
              <a:rPr lang="en-US" sz="1200" dirty="0"/>
              <a:t>“1. The Deity is dual in nature. God is both male and female. The male principle of Christ came to earth as Jesus, the son of a Jewish carpenter. The female principle is represented in ‘Mother Ann’ [Ann Lee, founder of the Shakers], and in her the promise of our Lord’s Second Advent was fulfilled. Incidentally, the Shakers believe that even angels and spirits are both male and female.</a:t>
            </a:r>
          </a:p>
          <a:p>
            <a:pPr fontAlgn="base"/>
            <a:r>
              <a:rPr lang="en-US" sz="1200" dirty="0"/>
              <a:t>“2. Celibacy. This must be qualified by saying that they neither condemn nor oppose marriage, but they assert the possibility of attaining a higher or angelic order of existence to which virginity is a prime requisite.</a:t>
            </a:r>
          </a:p>
          <a:p>
            <a:pPr fontAlgn="base"/>
            <a:r>
              <a:rPr lang="en-US" sz="1200" dirty="0"/>
              <a:t>“3. Open confession of sins.</a:t>
            </a:r>
          </a:p>
          <a:p>
            <a:pPr fontAlgn="base"/>
            <a:r>
              <a:rPr lang="en-US" sz="1200" dirty="0"/>
              <a:t>“4. Community of possessions.</a:t>
            </a:r>
          </a:p>
          <a:p>
            <a:pPr fontAlgn="base"/>
            <a:r>
              <a:rPr lang="en-US" sz="1200" dirty="0"/>
              <a:t>“5. Separation from the world. Ostentation, luxury, and private property are regarded as sinful and unchristian.</a:t>
            </a:r>
          </a:p>
          <a:p>
            <a:pPr fontAlgn="base"/>
            <a:r>
              <a:rPr lang="en-US" sz="1200" dirty="0"/>
              <a:t>“6. Pacifism.</a:t>
            </a:r>
          </a:p>
          <a:p>
            <a:pPr fontAlgn="base"/>
            <a:r>
              <a:rPr lang="en-US" sz="1200" dirty="0"/>
              <a:t>“7. Equality of the sexes.</a:t>
            </a:r>
          </a:p>
          <a:p>
            <a:pPr fontAlgn="base"/>
            <a:r>
              <a:rPr lang="en-US" sz="1200" dirty="0"/>
              <a:t>“8. Consecrated work.</a:t>
            </a:r>
          </a:p>
          <a:p>
            <a:pPr fontAlgn="base"/>
            <a:r>
              <a:rPr lang="en-US" sz="1200" dirty="0"/>
              <a:t>“9. Continuous revelation.</a:t>
            </a:r>
          </a:p>
          <a:p>
            <a:pPr fontAlgn="base"/>
            <a:r>
              <a:rPr lang="en-US" sz="1200" dirty="0"/>
              <a:t>“10. External ordinances, ‘especially baptism and the Lord’s supper, ceased in the apostolic age.’ (</a:t>
            </a:r>
            <a:r>
              <a:rPr lang="en-US" sz="1200" dirty="0" err="1"/>
              <a:t>Burder</a:t>
            </a:r>
            <a:r>
              <a:rPr lang="en-US" sz="1200" dirty="0"/>
              <a:t>, </a:t>
            </a:r>
            <a:r>
              <a:rPr lang="en-US" sz="1200" i="1" dirty="0"/>
              <a:t>History of All Religions,</a:t>
            </a:r>
            <a:r>
              <a:rPr lang="en-US" sz="1200" dirty="0"/>
              <a:t> p. 502.)</a:t>
            </a:r>
          </a:p>
          <a:p>
            <a:pPr fontAlgn="base"/>
            <a:r>
              <a:rPr lang="en-US" sz="1200" dirty="0"/>
              <a:t>“11. Christ’s kingdom upon the earth began with the establishment of the Shaker Church. From the days of the Apostles the Lord had sent no one to preach until the Shakers were raised up to call in the elect in a new dispensation.</a:t>
            </a:r>
          </a:p>
          <a:p>
            <a:pPr fontAlgn="base"/>
            <a:r>
              <a:rPr lang="en-US" sz="1200" dirty="0"/>
              <a:t>“12. The doctrines of the Trinity, vicarious atonement, and resurrection of the body are untrue.</a:t>
            </a:r>
          </a:p>
          <a:p>
            <a:pPr fontAlgn="base"/>
            <a:r>
              <a:rPr lang="en-US" sz="1200" dirty="0"/>
              <a:t>“13. Disease is a sin against God.</a:t>
            </a:r>
          </a:p>
          <a:p>
            <a:pPr fontAlgn="base"/>
            <a:r>
              <a:rPr lang="en-US" sz="1200" dirty="0"/>
              <a:t>“14. Abstinence from meat (in some groups, at least).” (Sperry, </a:t>
            </a:r>
            <a:r>
              <a:rPr lang="en-US" sz="1200" i="1" dirty="0"/>
              <a:t>Compendium,</a:t>
            </a:r>
            <a:r>
              <a:rPr lang="en-US" sz="1200" dirty="0"/>
              <a:t> pp. 204–6.)</a:t>
            </a:r>
          </a:p>
          <a:p>
            <a:pPr fontAlgn="base"/>
            <a:r>
              <a:rPr lang="en-US" sz="1200" dirty="0"/>
              <a:t>The Shakers thrived as a church until about the beginning of the twentieth century. Since then their numbers have steadily declined until today only one active community is left, at Sabbath day Lake, Maine.</a:t>
            </a:r>
          </a:p>
        </p:txBody>
      </p:sp>
      <p:sp>
        <p:nvSpPr>
          <p:cNvPr id="6" name="Rectangle 5"/>
          <p:cNvSpPr/>
          <p:nvPr/>
        </p:nvSpPr>
        <p:spPr>
          <a:xfrm>
            <a:off x="1524000" y="0"/>
            <a:ext cx="4953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77000" y="0"/>
            <a:ext cx="4191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A9CC50-563A-4819-8A9A-376B0B2DC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981200" y="1371600"/>
            <a:ext cx="3733800" cy="923330"/>
          </a:xfrm>
          <a:prstGeom prst="rect">
            <a:avLst/>
          </a:prstGeom>
          <a:noFill/>
        </p:spPr>
        <p:txBody>
          <a:bodyPr wrap="square" rtlCol="0">
            <a:spAutoFit/>
          </a:bodyPr>
          <a:lstStyle/>
          <a:p>
            <a:r>
              <a:rPr lang="en-US" dirty="0">
                <a:solidFill>
                  <a:schemeClr val="bg1"/>
                </a:solidFill>
              </a:rPr>
              <a:t>Formerly members of the Society of Friends (Quakers), they were called Shaking Quakers or Shakers </a:t>
            </a:r>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rPr>
              <a:t>Shaking Quakers</a:t>
            </a:r>
          </a:p>
        </p:txBody>
      </p:sp>
      <p:sp>
        <p:nvSpPr>
          <p:cNvPr id="6" name="Rectangle 5"/>
          <p:cNvSpPr/>
          <p:nvPr/>
        </p:nvSpPr>
        <p:spPr>
          <a:xfrm>
            <a:off x="5638800" y="3865604"/>
            <a:ext cx="4572000" cy="1200329"/>
          </a:xfrm>
          <a:prstGeom prst="rect">
            <a:avLst/>
          </a:prstGeom>
        </p:spPr>
        <p:txBody>
          <a:bodyPr>
            <a:spAutoFit/>
          </a:bodyPr>
          <a:lstStyle/>
          <a:p>
            <a:r>
              <a:rPr lang="en-US" dirty="0">
                <a:solidFill>
                  <a:schemeClr val="bg1"/>
                </a:solidFill>
              </a:rPr>
              <a:t>Their dress and manners resembled in certain respects those of Quakers, and their manner of worship included shaking and physical contortions. </a:t>
            </a:r>
          </a:p>
        </p:txBody>
      </p:sp>
      <p:sp>
        <p:nvSpPr>
          <p:cNvPr id="7" name="Rectangle 6"/>
          <p:cNvSpPr/>
          <p:nvPr/>
        </p:nvSpPr>
        <p:spPr>
          <a:xfrm>
            <a:off x="1828800" y="5638801"/>
            <a:ext cx="4572000" cy="646331"/>
          </a:xfrm>
          <a:prstGeom prst="rect">
            <a:avLst/>
          </a:prstGeom>
        </p:spPr>
        <p:txBody>
          <a:bodyPr>
            <a:spAutoFit/>
          </a:bodyPr>
          <a:lstStyle/>
          <a:p>
            <a:r>
              <a:rPr lang="en-US" dirty="0">
                <a:solidFill>
                  <a:schemeClr val="bg1"/>
                </a:solidFill>
              </a:rPr>
              <a:t>Founder: Ann Lee in 1700’s in England and moved to America with followers in 1800</a:t>
            </a:r>
          </a:p>
        </p:txBody>
      </p:sp>
      <p:pic>
        <p:nvPicPr>
          <p:cNvPr id="11" name="Picture 10">
            <a:extLst>
              <a:ext uri="{FF2B5EF4-FFF2-40B4-BE49-F238E27FC236}">
                <a16:creationId xmlns:a16="http://schemas.microsoft.com/office/drawing/2014/main" id="{CF24C1E4-1439-4ECD-AC97-00F1EB5F6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1054360"/>
            <a:ext cx="3048000" cy="2343150"/>
          </a:xfrm>
          <a:prstGeom prst="rect">
            <a:avLst/>
          </a:prstGeom>
        </p:spPr>
      </p:pic>
      <p:pic>
        <p:nvPicPr>
          <p:cNvPr id="13" name="Picture 12">
            <a:extLst>
              <a:ext uri="{FF2B5EF4-FFF2-40B4-BE49-F238E27FC236}">
                <a16:creationId xmlns:a16="http://schemas.microsoft.com/office/drawing/2014/main" id="{C845DFAE-84BF-4086-82FA-1C55239285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2800" y="2508082"/>
            <a:ext cx="25400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F4F8215-7D2F-4DCC-A628-90803F5A7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43560" y="1121688"/>
            <a:ext cx="7293246" cy="5078313"/>
          </a:xfrm>
          <a:prstGeom prst="rect">
            <a:avLst/>
          </a:prstGeom>
          <a:noFill/>
        </p:spPr>
        <p:txBody>
          <a:bodyPr wrap="square" rtlCol="0">
            <a:spAutoFit/>
          </a:bodyPr>
          <a:lstStyle/>
          <a:p>
            <a:r>
              <a:rPr lang="en-US" dirty="0">
                <a:solidFill>
                  <a:schemeClr val="bg1"/>
                </a:solidFill>
              </a:rPr>
              <a:t>He was born in 1781 in Connecticut</a:t>
            </a:r>
          </a:p>
          <a:p>
            <a:endParaRPr lang="en-US" dirty="0">
              <a:solidFill>
                <a:schemeClr val="bg1"/>
              </a:solidFill>
            </a:endParaRPr>
          </a:p>
          <a:p>
            <a:r>
              <a:rPr lang="en-US" dirty="0">
                <a:solidFill>
                  <a:schemeClr val="bg1"/>
                </a:solidFill>
              </a:rPr>
              <a:t>He was a member of the Shakers (the United Society of Believers in Christ’s Second Coming)</a:t>
            </a:r>
          </a:p>
          <a:p>
            <a:endParaRPr lang="en-US" dirty="0">
              <a:solidFill>
                <a:schemeClr val="bg1"/>
              </a:solidFill>
            </a:endParaRPr>
          </a:p>
          <a:p>
            <a:r>
              <a:rPr lang="en-US" dirty="0">
                <a:solidFill>
                  <a:schemeClr val="bg1"/>
                </a:solidFill>
              </a:rPr>
              <a:t>He was converted to the Church in 1831</a:t>
            </a:r>
          </a:p>
          <a:p>
            <a:endParaRPr lang="en-US" dirty="0">
              <a:solidFill>
                <a:schemeClr val="bg1"/>
              </a:solidFill>
            </a:endParaRPr>
          </a:p>
          <a:p>
            <a:r>
              <a:rPr lang="en-US" dirty="0">
                <a:solidFill>
                  <a:schemeClr val="bg1"/>
                </a:solidFill>
              </a:rPr>
              <a:t>He went with Sidney Rigdon and parley P. Pratt to preach the Gospel to the Shakers in North Union, Ohio</a:t>
            </a:r>
          </a:p>
          <a:p>
            <a:endParaRPr lang="en-US" dirty="0">
              <a:solidFill>
                <a:schemeClr val="bg1"/>
              </a:solidFill>
            </a:endParaRPr>
          </a:p>
          <a:p>
            <a:r>
              <a:rPr lang="en-US" dirty="0">
                <a:solidFill>
                  <a:schemeClr val="bg1"/>
                </a:solidFill>
              </a:rPr>
              <a:t>The Shakers rejected the message</a:t>
            </a:r>
          </a:p>
          <a:p>
            <a:endParaRPr lang="en-US" dirty="0">
              <a:solidFill>
                <a:schemeClr val="bg1"/>
              </a:solidFill>
            </a:endParaRPr>
          </a:p>
          <a:p>
            <a:r>
              <a:rPr lang="en-US" dirty="0">
                <a:solidFill>
                  <a:schemeClr val="bg1"/>
                </a:solidFill>
              </a:rPr>
              <a:t>He dishonored his pledge to assist those gathering to Ohio from the East</a:t>
            </a:r>
          </a:p>
          <a:p>
            <a:endParaRPr lang="en-US" dirty="0">
              <a:solidFill>
                <a:schemeClr val="bg1"/>
              </a:solidFill>
            </a:endParaRPr>
          </a:p>
          <a:p>
            <a:r>
              <a:rPr lang="en-US" dirty="0">
                <a:solidFill>
                  <a:schemeClr val="bg1"/>
                </a:solidFill>
              </a:rPr>
              <a:t>Leman eventually left the church and took upon another religion (Church of Christ)</a:t>
            </a:r>
          </a:p>
          <a:p>
            <a:endParaRPr lang="en-US" dirty="0">
              <a:solidFill>
                <a:schemeClr val="bg1"/>
              </a:solidFill>
            </a:endParaRPr>
          </a:p>
          <a:p>
            <a:r>
              <a:rPr lang="en-US" dirty="0">
                <a:solidFill>
                  <a:schemeClr val="bg1"/>
                </a:solidFill>
              </a:rPr>
              <a:t>He died a wealthy landowner in Madison, Ohio in December 1862</a:t>
            </a:r>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rPr>
              <a:t>Leman Copley</a:t>
            </a:r>
          </a:p>
        </p:txBody>
      </p:sp>
      <p:sp>
        <p:nvSpPr>
          <p:cNvPr id="9" name="TextBox 8"/>
          <p:cNvSpPr txBox="1"/>
          <p:nvPr/>
        </p:nvSpPr>
        <p:spPr>
          <a:xfrm>
            <a:off x="10790441" y="6454877"/>
            <a:ext cx="1295400" cy="381000"/>
          </a:xfrm>
          <a:prstGeom prst="rect">
            <a:avLst/>
          </a:prstGeom>
          <a:noFill/>
        </p:spPr>
        <p:txBody>
          <a:bodyPr wrap="square" rtlCol="0">
            <a:spAutoFit/>
          </a:bodyPr>
          <a:lstStyle/>
          <a:p>
            <a:r>
              <a:rPr lang="en-US" dirty="0">
                <a:solidFill>
                  <a:schemeClr val="bg1"/>
                </a:solidFill>
              </a:rPr>
              <a:t>Who’s Who</a:t>
            </a:r>
          </a:p>
        </p:txBody>
      </p:sp>
      <p:grpSp>
        <p:nvGrpSpPr>
          <p:cNvPr id="10" name="Group 9"/>
          <p:cNvGrpSpPr/>
          <p:nvPr/>
        </p:nvGrpSpPr>
        <p:grpSpPr>
          <a:xfrm>
            <a:off x="7620000" y="1143000"/>
            <a:ext cx="2209800" cy="4715246"/>
            <a:chOff x="6629400" y="1855382"/>
            <a:chExt cx="2209800" cy="4715246"/>
          </a:xfrm>
        </p:grpSpPr>
        <p:sp>
          <p:nvSpPr>
            <p:cNvPr id="11" name="Cloud 10"/>
            <p:cNvSpPr/>
            <p:nvPr/>
          </p:nvSpPr>
          <p:spPr>
            <a:xfrm rot="18242396">
              <a:off x="6891560" y="2067382"/>
              <a:ext cx="1077363" cy="653364"/>
            </a:xfrm>
            <a:prstGeom prst="cloud">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rot="14846430">
              <a:off x="7513465" y="2124910"/>
              <a:ext cx="1077363" cy="653364"/>
            </a:xfrm>
            <a:prstGeom prst="cloud">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4570620">
              <a:off x="8404342" y="4446917"/>
              <a:ext cx="412516"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570620">
              <a:off x="6651742" y="4505849"/>
              <a:ext cx="412516"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783087">
              <a:off x="7106138" y="6059260"/>
              <a:ext cx="530377" cy="492360"/>
            </a:xfrm>
            <a:prstGeom prst="ellipse">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8783087">
              <a:off x="7711687" y="6042768"/>
              <a:ext cx="530377" cy="492360"/>
            </a:xfrm>
            <a:prstGeom prst="ellipse">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375821">
              <a:off x="6795575" y="3188602"/>
              <a:ext cx="768479" cy="1611959"/>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135346">
              <a:off x="7856490" y="3250648"/>
              <a:ext cx="768479" cy="1512536"/>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7121824" y="3254376"/>
              <a:ext cx="1117013" cy="1885786"/>
            </a:xfrm>
            <a:prstGeom prst="trapezoid">
              <a:avLst>
                <a:gd name="adj" fmla="val 185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61697">
              <a:off x="7031486" y="4976793"/>
              <a:ext cx="704204" cy="1281798"/>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345976">
              <a:off x="7702202" y="4921203"/>
              <a:ext cx="651332" cy="1340728"/>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27118">
              <a:off x="7072512" y="3197870"/>
              <a:ext cx="651332" cy="1886348"/>
            </a:xfrm>
            <a:prstGeom prst="trapezoid">
              <a:avLst>
                <a:gd name="adj" fmla="val 2480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1364874">
              <a:off x="7603352" y="3299669"/>
              <a:ext cx="735621" cy="1767925"/>
            </a:xfrm>
            <a:prstGeom prst="trapezoid">
              <a:avLst>
                <a:gd name="adj" fmla="val 284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162800" y="2133600"/>
              <a:ext cx="1085900" cy="12964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8242396">
              <a:off x="7364801" y="2918589"/>
              <a:ext cx="632324" cy="653364"/>
            </a:xfrm>
            <a:prstGeom prst="cloud">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4570620">
              <a:off x="7568568" y="2933451"/>
              <a:ext cx="217264" cy="3232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ED14EC89-D7AF-40CB-A944-02D17BB12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495800" y="1905000"/>
            <a:ext cx="2438400" cy="923330"/>
          </a:xfrm>
          <a:prstGeom prst="rect">
            <a:avLst/>
          </a:prstGeom>
          <a:noFill/>
        </p:spPr>
        <p:txBody>
          <a:bodyPr wrap="square" rtlCol="0">
            <a:spAutoFit/>
          </a:bodyPr>
          <a:lstStyle/>
          <a:p>
            <a:r>
              <a:rPr lang="en-US" dirty="0">
                <a:solidFill>
                  <a:schemeClr val="bg1"/>
                </a:solidFill>
              </a:rPr>
              <a:t> Put a ball or fruit in a box with a hole just big enough for its hand</a:t>
            </a:r>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rPr>
              <a:t>The Monkey Trap</a:t>
            </a:r>
          </a:p>
        </p:txBody>
      </p:sp>
      <p:sp>
        <p:nvSpPr>
          <p:cNvPr id="6" name="Rectangle 5"/>
          <p:cNvSpPr/>
          <p:nvPr/>
        </p:nvSpPr>
        <p:spPr>
          <a:xfrm>
            <a:off x="3810000" y="3505200"/>
            <a:ext cx="5105400" cy="1754326"/>
          </a:xfrm>
          <a:prstGeom prst="rect">
            <a:avLst/>
          </a:prstGeom>
        </p:spPr>
        <p:txBody>
          <a:bodyPr wrap="square">
            <a:spAutoFit/>
          </a:bodyPr>
          <a:lstStyle/>
          <a:p>
            <a:r>
              <a:rPr lang="en-US" dirty="0">
                <a:solidFill>
                  <a:schemeClr val="bg1"/>
                </a:solidFill>
              </a:rPr>
              <a:t>When the monkey grasps the object, it is unable to remove its fist because it is grasping an object too large to fit through the hole. </a:t>
            </a:r>
          </a:p>
          <a:p>
            <a:endParaRPr lang="en-US" dirty="0">
              <a:solidFill>
                <a:schemeClr val="bg1"/>
              </a:solidFill>
            </a:endParaRPr>
          </a:p>
          <a:p>
            <a:r>
              <a:rPr lang="en-US" dirty="0">
                <a:solidFill>
                  <a:schemeClr val="bg1"/>
                </a:solidFill>
              </a:rPr>
              <a:t>In their determination to hold on to the object, some monkeys will allow themselves to be caught.</a:t>
            </a:r>
          </a:p>
        </p:txBody>
      </p:sp>
      <p:sp>
        <p:nvSpPr>
          <p:cNvPr id="7" name="Rectangle 6"/>
          <p:cNvSpPr/>
          <p:nvPr/>
        </p:nvSpPr>
        <p:spPr>
          <a:xfrm>
            <a:off x="2209800" y="5486400"/>
            <a:ext cx="4572000" cy="1077218"/>
          </a:xfrm>
          <a:prstGeom prst="rect">
            <a:avLst/>
          </a:prstGeom>
        </p:spPr>
        <p:txBody>
          <a:bodyPr>
            <a:spAutoFit/>
          </a:bodyPr>
          <a:lstStyle/>
          <a:p>
            <a:pPr algn="ctr"/>
            <a:r>
              <a:rPr lang="en-US" sz="3200" dirty="0">
                <a:solidFill>
                  <a:srgbClr val="FFFF00"/>
                </a:solidFill>
              </a:rPr>
              <a:t>What things are we determined to hold on to?</a:t>
            </a:r>
          </a:p>
        </p:txBody>
      </p:sp>
      <p:pic>
        <p:nvPicPr>
          <p:cNvPr id="17410" name="Picture 2" descr="http://www.dlysen.com/img/story_monkey_jar.jpg"/>
          <p:cNvPicPr>
            <a:picLocks noChangeAspect="1" noChangeArrowheads="1"/>
          </p:cNvPicPr>
          <p:nvPr/>
        </p:nvPicPr>
        <p:blipFill>
          <a:blip r:embed="rId3" cstate="print"/>
          <a:srcRect/>
          <a:stretch>
            <a:fillRect/>
          </a:stretch>
        </p:blipFill>
        <p:spPr bwMode="auto">
          <a:xfrm>
            <a:off x="8743308" y="5181601"/>
            <a:ext cx="1658848" cy="1476375"/>
          </a:xfrm>
          <a:prstGeom prst="rect">
            <a:avLst/>
          </a:prstGeom>
          <a:noFill/>
        </p:spPr>
      </p:pic>
      <p:grpSp>
        <p:nvGrpSpPr>
          <p:cNvPr id="12" name="Group 11"/>
          <p:cNvGrpSpPr/>
          <p:nvPr/>
        </p:nvGrpSpPr>
        <p:grpSpPr>
          <a:xfrm>
            <a:off x="1981200" y="1295400"/>
            <a:ext cx="1981200" cy="2667000"/>
            <a:chOff x="3429000" y="838200"/>
            <a:chExt cx="3657773" cy="4809556"/>
          </a:xfrm>
        </p:grpSpPr>
        <p:sp>
          <p:nvSpPr>
            <p:cNvPr id="13" name="U-Turn Arrow 12"/>
            <p:cNvSpPr/>
            <p:nvPr/>
          </p:nvSpPr>
          <p:spPr>
            <a:xfrm rot="17274660" flipV="1">
              <a:off x="5905673" y="3559479"/>
              <a:ext cx="1295400" cy="1066800"/>
            </a:xfrm>
            <a:prstGeom prst="uturnArrow">
              <a:avLst>
                <a:gd name="adj1" fmla="val 25000"/>
                <a:gd name="adj2" fmla="val 25000"/>
                <a:gd name="adj3" fmla="val 9076"/>
                <a:gd name="adj4" fmla="val 43750"/>
                <a:gd name="adj5" fmla="val 6004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4130040" y="3002280"/>
              <a:ext cx="1981200" cy="24841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943600" y="1371600"/>
              <a:ext cx="914400" cy="914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943600" y="1524000"/>
              <a:ext cx="762000" cy="685800"/>
            </a:xfrm>
            <a:prstGeom prst="ellipse">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429000" y="1371600"/>
              <a:ext cx="914400" cy="914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581400" y="1524000"/>
              <a:ext cx="762000" cy="685800"/>
            </a:xfrm>
            <a:prstGeom prst="ellipse">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2400" y="838200"/>
              <a:ext cx="2286000" cy="2590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43400" y="1295400"/>
              <a:ext cx="9144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953000" y="1295400"/>
              <a:ext cx="9144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191000" y="1524000"/>
              <a:ext cx="1828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19600" y="1447800"/>
              <a:ext cx="1371600" cy="762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53200" y="3276600"/>
              <a:ext cx="304800" cy="304800"/>
            </a:xfrm>
            <a:prstGeom prst="ellipse">
              <a:avLst/>
            </a:prstGeom>
            <a:solidFill>
              <a:srgbClr val="4E4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355080" y="3840480"/>
              <a:ext cx="304800" cy="304800"/>
            </a:xfrm>
            <a:prstGeom prst="ellipse">
              <a:avLst/>
            </a:prstGeom>
            <a:solidFill>
              <a:srgbClr val="4E4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9"/>
            <p:cNvGrpSpPr/>
            <p:nvPr/>
          </p:nvGrpSpPr>
          <p:grpSpPr>
            <a:xfrm rot="21097360">
              <a:off x="3810000" y="4953000"/>
              <a:ext cx="1219200" cy="685800"/>
              <a:chOff x="2438400" y="4953000"/>
              <a:chExt cx="1219200" cy="685800"/>
            </a:xfrm>
          </p:grpSpPr>
          <p:sp>
            <p:nvSpPr>
              <p:cNvPr id="56" name="Oval 15"/>
              <p:cNvSpPr/>
              <p:nvPr/>
            </p:nvSpPr>
            <p:spPr>
              <a:xfrm>
                <a:off x="2438400" y="4953000"/>
                <a:ext cx="1066800" cy="381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16"/>
              <p:cNvSpPr/>
              <p:nvPr/>
            </p:nvSpPr>
            <p:spPr>
              <a:xfrm>
                <a:off x="2514600" y="5105400"/>
                <a:ext cx="1066800" cy="381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17"/>
              <p:cNvSpPr/>
              <p:nvPr/>
            </p:nvSpPr>
            <p:spPr>
              <a:xfrm>
                <a:off x="2590800" y="5257800"/>
                <a:ext cx="1066800" cy="381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18"/>
              <p:cNvSpPr/>
              <p:nvPr/>
            </p:nvSpPr>
            <p:spPr>
              <a:xfrm rot="3864624">
                <a:off x="3007483" y="5124054"/>
                <a:ext cx="612730" cy="38100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0"/>
            <p:cNvGrpSpPr/>
            <p:nvPr/>
          </p:nvGrpSpPr>
          <p:grpSpPr>
            <a:xfrm rot="502640" flipH="1">
              <a:off x="5301253" y="4961956"/>
              <a:ext cx="1219200" cy="685800"/>
              <a:chOff x="2438400" y="4953000"/>
              <a:chExt cx="1219200" cy="685800"/>
            </a:xfrm>
          </p:grpSpPr>
          <p:sp>
            <p:nvSpPr>
              <p:cNvPr id="52" name="Oval 51"/>
              <p:cNvSpPr/>
              <p:nvPr/>
            </p:nvSpPr>
            <p:spPr>
              <a:xfrm>
                <a:off x="2438400" y="4953000"/>
                <a:ext cx="1066800" cy="381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22"/>
              <p:cNvSpPr/>
              <p:nvPr/>
            </p:nvSpPr>
            <p:spPr>
              <a:xfrm>
                <a:off x="2514600" y="5105400"/>
                <a:ext cx="1066800" cy="381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590800" y="5257800"/>
                <a:ext cx="1066800" cy="381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3864624">
                <a:off x="3007483" y="5124054"/>
                <a:ext cx="612730" cy="38100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a:off x="4495800" y="3810000"/>
              <a:ext cx="12954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Turn Arrow 28"/>
            <p:cNvSpPr/>
            <p:nvPr/>
          </p:nvSpPr>
          <p:spPr>
            <a:xfrm rot="3481198" flipV="1">
              <a:off x="3801090" y="3687628"/>
              <a:ext cx="1161095" cy="994148"/>
            </a:xfrm>
            <a:prstGeom prst="uturnArrow">
              <a:avLst>
                <a:gd name="adj1" fmla="val 40005"/>
                <a:gd name="adj2" fmla="val 25000"/>
                <a:gd name="adj3" fmla="val 9076"/>
                <a:gd name="adj4" fmla="val 50971"/>
                <a:gd name="adj5" fmla="val 6004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 name="Group 33"/>
            <p:cNvGrpSpPr/>
            <p:nvPr/>
          </p:nvGrpSpPr>
          <p:grpSpPr>
            <a:xfrm rot="502640" flipH="1">
              <a:off x="4300138" y="4318683"/>
              <a:ext cx="743834" cy="506634"/>
              <a:chOff x="2438400" y="4953000"/>
              <a:chExt cx="1219200" cy="685800"/>
            </a:xfrm>
          </p:grpSpPr>
          <p:sp>
            <p:nvSpPr>
              <p:cNvPr id="48" name="Oval 47"/>
              <p:cNvSpPr/>
              <p:nvPr/>
            </p:nvSpPr>
            <p:spPr>
              <a:xfrm>
                <a:off x="2438400" y="4953000"/>
                <a:ext cx="1066800" cy="381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514600" y="5105400"/>
                <a:ext cx="1066800" cy="381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590800" y="5257800"/>
                <a:ext cx="1066800" cy="381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3864624">
                <a:off x="3007483" y="5124054"/>
                <a:ext cx="612730" cy="38100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rot="16200000" flipH="1">
              <a:off x="4227535" y="3544865"/>
              <a:ext cx="612730" cy="38100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Turn Arrow 31"/>
            <p:cNvSpPr/>
            <p:nvPr/>
          </p:nvSpPr>
          <p:spPr>
            <a:xfrm rot="18118802" flipH="1" flipV="1">
              <a:off x="5177759" y="3763827"/>
              <a:ext cx="1161095" cy="994148"/>
            </a:xfrm>
            <a:prstGeom prst="uturnArrow">
              <a:avLst>
                <a:gd name="adj1" fmla="val 40005"/>
                <a:gd name="adj2" fmla="val 25000"/>
                <a:gd name="adj3" fmla="val 9076"/>
                <a:gd name="adj4" fmla="val 50971"/>
                <a:gd name="adj5" fmla="val 6004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3" name="Group 28"/>
            <p:cNvGrpSpPr/>
            <p:nvPr/>
          </p:nvGrpSpPr>
          <p:grpSpPr>
            <a:xfrm rot="21097360">
              <a:off x="5185281" y="4298509"/>
              <a:ext cx="945743" cy="527709"/>
              <a:chOff x="2438400" y="4953000"/>
              <a:chExt cx="1219200" cy="685800"/>
            </a:xfrm>
          </p:grpSpPr>
          <p:sp>
            <p:nvSpPr>
              <p:cNvPr id="44" name="Oval 43"/>
              <p:cNvSpPr/>
              <p:nvPr/>
            </p:nvSpPr>
            <p:spPr>
              <a:xfrm>
                <a:off x="2438400" y="4953000"/>
                <a:ext cx="1066800" cy="381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514600" y="5105400"/>
                <a:ext cx="1066800" cy="381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590800" y="5257800"/>
                <a:ext cx="1066800" cy="381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3864624">
                <a:off x="3007483" y="5124054"/>
                <a:ext cx="612730" cy="38100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rot="20374063" flipH="1">
              <a:off x="5370536" y="3468665"/>
              <a:ext cx="612730" cy="38100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9282256" flipH="1">
              <a:off x="5609829" y="4209767"/>
              <a:ext cx="612730" cy="38100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111267" flipH="1">
              <a:off x="4092394" y="4332735"/>
              <a:ext cx="612730" cy="38100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267200" y="1828800"/>
              <a:ext cx="6096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000" y="1828800"/>
              <a:ext cx="6096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486400" y="2057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495800" y="2057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998720" y="3124200"/>
              <a:ext cx="335280" cy="76200"/>
            </a:xfrm>
            <a:custGeom>
              <a:avLst/>
              <a:gdLst>
                <a:gd name="connsiteX0" fmla="*/ 0 w 228600"/>
                <a:gd name="connsiteY0" fmla="*/ 0 h 60960"/>
                <a:gd name="connsiteX1" fmla="*/ 45720 w 228600"/>
                <a:gd name="connsiteY1" fmla="*/ 30480 h 60960"/>
                <a:gd name="connsiteX2" fmla="*/ 137160 w 228600"/>
                <a:gd name="connsiteY2" fmla="*/ 60960 h 60960"/>
                <a:gd name="connsiteX3" fmla="*/ 182880 w 228600"/>
                <a:gd name="connsiteY3" fmla="*/ 45720 h 60960"/>
                <a:gd name="connsiteX4" fmla="*/ 228600 w 228600"/>
                <a:gd name="connsiteY4" fmla="*/ 15240 h 6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60960">
                  <a:moveTo>
                    <a:pt x="0" y="0"/>
                  </a:moveTo>
                  <a:cubicBezTo>
                    <a:pt x="15240" y="10160"/>
                    <a:pt x="28982" y="23041"/>
                    <a:pt x="45720" y="30480"/>
                  </a:cubicBezTo>
                  <a:cubicBezTo>
                    <a:pt x="75080" y="43529"/>
                    <a:pt x="137160" y="60960"/>
                    <a:pt x="137160" y="60960"/>
                  </a:cubicBezTo>
                  <a:cubicBezTo>
                    <a:pt x="152400" y="55880"/>
                    <a:pt x="168512" y="52904"/>
                    <a:pt x="182880" y="45720"/>
                  </a:cubicBezTo>
                  <a:cubicBezTo>
                    <a:pt x="199263" y="37529"/>
                    <a:pt x="228600" y="15240"/>
                    <a:pt x="228600" y="1524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Oval 41"/>
            <p:cNvSpPr/>
            <p:nvPr/>
          </p:nvSpPr>
          <p:spPr>
            <a:xfrm>
              <a:off x="4953000" y="2514600"/>
              <a:ext cx="381000" cy="76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105400" y="2590800"/>
              <a:ext cx="76200" cy="609600"/>
            </a:xfrm>
            <a:custGeom>
              <a:avLst/>
              <a:gdLst>
                <a:gd name="connsiteX0" fmla="*/ 187960 w 187960"/>
                <a:gd name="connsiteY0" fmla="*/ 0 h 1465580"/>
                <a:gd name="connsiteX1" fmla="*/ 157480 w 187960"/>
                <a:gd name="connsiteY1" fmla="*/ 685800 h 1465580"/>
                <a:gd name="connsiteX2" fmla="*/ 20320 w 187960"/>
                <a:gd name="connsiteY2" fmla="*/ 1356360 h 1465580"/>
                <a:gd name="connsiteX3" fmla="*/ 35560 w 187960"/>
                <a:gd name="connsiteY3" fmla="*/ 1341120 h 1465580"/>
                <a:gd name="connsiteX4" fmla="*/ 35560 w 187960"/>
                <a:gd name="connsiteY4" fmla="*/ 1325880 h 1465580"/>
                <a:gd name="connsiteX5" fmla="*/ 20320 w 187960"/>
                <a:gd name="connsiteY5" fmla="*/ 134112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60" h="1465580">
                  <a:moveTo>
                    <a:pt x="187960" y="0"/>
                  </a:moveTo>
                  <a:cubicBezTo>
                    <a:pt x="186690" y="229870"/>
                    <a:pt x="185420" y="459740"/>
                    <a:pt x="157480" y="685800"/>
                  </a:cubicBezTo>
                  <a:cubicBezTo>
                    <a:pt x="129540" y="911860"/>
                    <a:pt x="40640" y="1247140"/>
                    <a:pt x="20320" y="1356360"/>
                  </a:cubicBezTo>
                  <a:cubicBezTo>
                    <a:pt x="0" y="1465580"/>
                    <a:pt x="33020" y="1346200"/>
                    <a:pt x="35560" y="1341120"/>
                  </a:cubicBezTo>
                  <a:cubicBezTo>
                    <a:pt x="38100" y="1336040"/>
                    <a:pt x="38100" y="1325880"/>
                    <a:pt x="35560" y="1325880"/>
                  </a:cubicBezTo>
                  <a:cubicBezTo>
                    <a:pt x="33020" y="1325880"/>
                    <a:pt x="26670" y="1333500"/>
                    <a:pt x="20320" y="134112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 name="Group 66"/>
          <p:cNvGrpSpPr/>
          <p:nvPr/>
        </p:nvGrpSpPr>
        <p:grpSpPr>
          <a:xfrm>
            <a:off x="7162800" y="1676401"/>
            <a:ext cx="1600200" cy="1156447"/>
            <a:chOff x="5638800" y="1676400"/>
            <a:chExt cx="1600200" cy="1156447"/>
          </a:xfrm>
        </p:grpSpPr>
        <p:grpSp>
          <p:nvGrpSpPr>
            <p:cNvPr id="66" name="Group 65"/>
            <p:cNvGrpSpPr/>
            <p:nvPr/>
          </p:nvGrpSpPr>
          <p:grpSpPr>
            <a:xfrm>
              <a:off x="5638800" y="1676400"/>
              <a:ext cx="1600200" cy="1156447"/>
              <a:chOff x="5889812" y="1891553"/>
              <a:chExt cx="1600200" cy="1156447"/>
            </a:xfrm>
          </p:grpSpPr>
          <p:sp>
            <p:nvSpPr>
              <p:cNvPr id="60" name="Cube 59"/>
              <p:cNvSpPr/>
              <p:nvPr/>
            </p:nvSpPr>
            <p:spPr>
              <a:xfrm>
                <a:off x="5943600" y="1905000"/>
                <a:ext cx="1524000" cy="1143000"/>
              </a:xfrm>
              <a:prstGeom prst="cub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ube 60"/>
              <p:cNvSpPr/>
              <p:nvPr/>
            </p:nvSpPr>
            <p:spPr>
              <a:xfrm>
                <a:off x="5889812" y="1891553"/>
                <a:ext cx="1600200" cy="381000"/>
              </a:xfrm>
              <a:prstGeom prst="cube">
                <a:avLst>
                  <a:gd name="adj" fmla="val 6264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a:off x="6172200" y="22860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220200" y="2438400"/>
            <a:ext cx="609600" cy="609600"/>
            <a:chOff x="3886200" y="685800"/>
            <a:chExt cx="914400" cy="914400"/>
          </a:xfrm>
        </p:grpSpPr>
        <p:sp>
          <p:nvSpPr>
            <p:cNvPr id="64" name="Oval 63"/>
            <p:cNvSpPr/>
            <p:nvPr/>
          </p:nvSpPr>
          <p:spPr>
            <a:xfrm>
              <a:off x="3886200" y="685800"/>
              <a:ext cx="914400"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150659" y="685800"/>
              <a:ext cx="381000"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down)">
                                      <p:cBhvr>
                                        <p:cTn id="9" dur="580">
                                          <p:stCondLst>
                                            <p:cond delay="0"/>
                                          </p:stCondLst>
                                        </p:cTn>
                                        <p:tgtEl>
                                          <p:spTgt spid="12"/>
                                        </p:tgtEl>
                                      </p:cBhvr>
                                    </p:animEffect>
                                    <p:anim calcmode="lin" valueType="num">
                                      <p:cBhvr>
                                        <p:cTn id="1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 dur="26">
                                          <p:stCondLst>
                                            <p:cond delay="650"/>
                                          </p:stCondLst>
                                        </p:cTn>
                                        <p:tgtEl>
                                          <p:spTgt spid="12"/>
                                        </p:tgtEl>
                                      </p:cBhvr>
                                      <p:to x="100000" y="60000"/>
                                    </p:animScale>
                                    <p:animScale>
                                      <p:cBhvr>
                                        <p:cTn id="16" dur="166" decel="50000">
                                          <p:stCondLst>
                                            <p:cond delay="676"/>
                                          </p:stCondLst>
                                        </p:cTn>
                                        <p:tgtEl>
                                          <p:spTgt spid="12"/>
                                        </p:tgtEl>
                                      </p:cBhvr>
                                      <p:to x="100000" y="100000"/>
                                    </p:animScale>
                                    <p:animScale>
                                      <p:cBhvr>
                                        <p:cTn id="17" dur="26">
                                          <p:stCondLst>
                                            <p:cond delay="1312"/>
                                          </p:stCondLst>
                                        </p:cTn>
                                        <p:tgtEl>
                                          <p:spTgt spid="12"/>
                                        </p:tgtEl>
                                      </p:cBhvr>
                                      <p:to x="100000" y="80000"/>
                                    </p:animScale>
                                    <p:animScale>
                                      <p:cBhvr>
                                        <p:cTn id="18" dur="166" decel="50000">
                                          <p:stCondLst>
                                            <p:cond delay="1338"/>
                                          </p:stCondLst>
                                        </p:cTn>
                                        <p:tgtEl>
                                          <p:spTgt spid="12"/>
                                        </p:tgtEl>
                                      </p:cBhvr>
                                      <p:to x="100000" y="100000"/>
                                    </p:animScale>
                                    <p:animScale>
                                      <p:cBhvr>
                                        <p:cTn id="19" dur="26">
                                          <p:stCondLst>
                                            <p:cond delay="1642"/>
                                          </p:stCondLst>
                                        </p:cTn>
                                        <p:tgtEl>
                                          <p:spTgt spid="12"/>
                                        </p:tgtEl>
                                      </p:cBhvr>
                                      <p:to x="100000" y="90000"/>
                                    </p:animScale>
                                    <p:animScale>
                                      <p:cBhvr>
                                        <p:cTn id="20" dur="166" decel="50000">
                                          <p:stCondLst>
                                            <p:cond delay="1668"/>
                                          </p:stCondLst>
                                        </p:cTn>
                                        <p:tgtEl>
                                          <p:spTgt spid="12"/>
                                        </p:tgtEl>
                                      </p:cBhvr>
                                      <p:to x="100000" y="100000"/>
                                    </p:animScale>
                                    <p:animScale>
                                      <p:cBhvr>
                                        <p:cTn id="21" dur="26">
                                          <p:stCondLst>
                                            <p:cond delay="1808"/>
                                          </p:stCondLst>
                                        </p:cTn>
                                        <p:tgtEl>
                                          <p:spTgt spid="12"/>
                                        </p:tgtEl>
                                      </p:cBhvr>
                                      <p:to x="100000" y="95000"/>
                                    </p:animScale>
                                    <p:animScale>
                                      <p:cBhvr>
                                        <p:cTn id="22" dur="166" decel="50000">
                                          <p:stCondLst>
                                            <p:cond delay="1834"/>
                                          </p:stCondLst>
                                        </p:cTn>
                                        <p:tgtEl>
                                          <p:spTgt spid="12"/>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down)">
                                      <p:cBhvr>
                                        <p:cTn id="25" dur="580">
                                          <p:stCondLst>
                                            <p:cond delay="0"/>
                                          </p:stCondLst>
                                        </p:cTn>
                                        <p:tgtEl>
                                          <p:spTgt spid="63"/>
                                        </p:tgtEl>
                                      </p:cBhvr>
                                    </p:animEffect>
                                    <p:anim calcmode="lin" valueType="num">
                                      <p:cBhvr>
                                        <p:cTn id="26"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31" dur="26">
                                          <p:stCondLst>
                                            <p:cond delay="650"/>
                                          </p:stCondLst>
                                        </p:cTn>
                                        <p:tgtEl>
                                          <p:spTgt spid="63"/>
                                        </p:tgtEl>
                                      </p:cBhvr>
                                      <p:to x="100000" y="60000"/>
                                    </p:animScale>
                                    <p:animScale>
                                      <p:cBhvr>
                                        <p:cTn id="32" dur="166" decel="50000">
                                          <p:stCondLst>
                                            <p:cond delay="676"/>
                                          </p:stCondLst>
                                        </p:cTn>
                                        <p:tgtEl>
                                          <p:spTgt spid="63"/>
                                        </p:tgtEl>
                                      </p:cBhvr>
                                      <p:to x="100000" y="100000"/>
                                    </p:animScale>
                                    <p:animScale>
                                      <p:cBhvr>
                                        <p:cTn id="33" dur="26">
                                          <p:stCondLst>
                                            <p:cond delay="1312"/>
                                          </p:stCondLst>
                                        </p:cTn>
                                        <p:tgtEl>
                                          <p:spTgt spid="63"/>
                                        </p:tgtEl>
                                      </p:cBhvr>
                                      <p:to x="100000" y="80000"/>
                                    </p:animScale>
                                    <p:animScale>
                                      <p:cBhvr>
                                        <p:cTn id="34" dur="166" decel="50000">
                                          <p:stCondLst>
                                            <p:cond delay="1338"/>
                                          </p:stCondLst>
                                        </p:cTn>
                                        <p:tgtEl>
                                          <p:spTgt spid="63"/>
                                        </p:tgtEl>
                                      </p:cBhvr>
                                      <p:to x="100000" y="100000"/>
                                    </p:animScale>
                                    <p:animScale>
                                      <p:cBhvr>
                                        <p:cTn id="35" dur="26">
                                          <p:stCondLst>
                                            <p:cond delay="1642"/>
                                          </p:stCondLst>
                                        </p:cTn>
                                        <p:tgtEl>
                                          <p:spTgt spid="63"/>
                                        </p:tgtEl>
                                      </p:cBhvr>
                                      <p:to x="100000" y="90000"/>
                                    </p:animScale>
                                    <p:animScale>
                                      <p:cBhvr>
                                        <p:cTn id="36" dur="166" decel="50000">
                                          <p:stCondLst>
                                            <p:cond delay="1668"/>
                                          </p:stCondLst>
                                        </p:cTn>
                                        <p:tgtEl>
                                          <p:spTgt spid="63"/>
                                        </p:tgtEl>
                                      </p:cBhvr>
                                      <p:to x="100000" y="100000"/>
                                    </p:animScale>
                                    <p:animScale>
                                      <p:cBhvr>
                                        <p:cTn id="37" dur="26">
                                          <p:stCondLst>
                                            <p:cond delay="1808"/>
                                          </p:stCondLst>
                                        </p:cTn>
                                        <p:tgtEl>
                                          <p:spTgt spid="63"/>
                                        </p:tgtEl>
                                      </p:cBhvr>
                                      <p:to x="100000" y="95000"/>
                                    </p:animScale>
                                    <p:animScale>
                                      <p:cBhvr>
                                        <p:cTn id="38" dur="166" decel="50000">
                                          <p:stCondLst>
                                            <p:cond delay="1834"/>
                                          </p:stCondLst>
                                        </p:cTn>
                                        <p:tgtEl>
                                          <p:spTgt spid="6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6800D43B-FD2E-4AB8-A8E8-008834210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rPr>
              <a:t>The Truth But Not All</a:t>
            </a:r>
          </a:p>
        </p:txBody>
      </p:sp>
      <p:sp>
        <p:nvSpPr>
          <p:cNvPr id="6" name="Rectangle 5"/>
          <p:cNvSpPr/>
          <p:nvPr/>
        </p:nvSpPr>
        <p:spPr>
          <a:xfrm>
            <a:off x="2895600" y="1295401"/>
            <a:ext cx="2133600" cy="1200329"/>
          </a:xfrm>
          <a:prstGeom prst="rect">
            <a:avLst/>
          </a:prstGeom>
        </p:spPr>
        <p:txBody>
          <a:bodyPr wrap="square">
            <a:spAutoFit/>
          </a:bodyPr>
          <a:lstStyle/>
          <a:p>
            <a:r>
              <a:rPr lang="en-US" dirty="0">
                <a:solidFill>
                  <a:schemeClr val="bg1"/>
                </a:solidFill>
              </a:rPr>
              <a:t>Frequently people want to accept a part of the gospel, but not all of it. </a:t>
            </a:r>
          </a:p>
        </p:txBody>
      </p:sp>
      <p:sp>
        <p:nvSpPr>
          <p:cNvPr id="66" name="Rectangle 65"/>
          <p:cNvSpPr/>
          <p:nvPr/>
        </p:nvSpPr>
        <p:spPr>
          <a:xfrm>
            <a:off x="7467600" y="2590801"/>
            <a:ext cx="2971800" cy="1200329"/>
          </a:xfrm>
          <a:prstGeom prst="rect">
            <a:avLst/>
          </a:prstGeom>
        </p:spPr>
        <p:txBody>
          <a:bodyPr wrap="square">
            <a:spAutoFit/>
          </a:bodyPr>
          <a:lstStyle/>
          <a:p>
            <a:r>
              <a:rPr lang="en-US" dirty="0">
                <a:solidFill>
                  <a:schemeClr val="bg1"/>
                </a:solidFill>
              </a:rPr>
              <a:t>Some are willing to accept Sabbath day meetings but reject tithing. </a:t>
            </a:r>
          </a:p>
          <a:p>
            <a:endParaRPr lang="en-US" dirty="0">
              <a:solidFill>
                <a:schemeClr val="bg1"/>
              </a:solidFill>
            </a:endParaRPr>
          </a:p>
        </p:txBody>
      </p:sp>
      <p:sp>
        <p:nvSpPr>
          <p:cNvPr id="67" name="Rectangle 66"/>
          <p:cNvSpPr/>
          <p:nvPr/>
        </p:nvSpPr>
        <p:spPr>
          <a:xfrm>
            <a:off x="1905000" y="3581401"/>
            <a:ext cx="2667000" cy="1200329"/>
          </a:xfrm>
          <a:prstGeom prst="rect">
            <a:avLst/>
          </a:prstGeom>
        </p:spPr>
        <p:txBody>
          <a:bodyPr wrap="square">
            <a:spAutoFit/>
          </a:bodyPr>
          <a:lstStyle/>
          <a:p>
            <a:r>
              <a:rPr lang="en-US" dirty="0">
                <a:solidFill>
                  <a:schemeClr val="bg1"/>
                </a:solidFill>
              </a:rPr>
              <a:t>Others will obey the Word of Wisdom yet condone </a:t>
            </a:r>
            <a:r>
              <a:rPr lang="en-US" dirty="0" err="1">
                <a:solidFill>
                  <a:schemeClr val="bg1"/>
                </a:solidFill>
              </a:rPr>
              <a:t>unchastity</a:t>
            </a:r>
            <a:r>
              <a:rPr lang="en-US" dirty="0">
                <a:solidFill>
                  <a:schemeClr val="bg1"/>
                </a:solidFill>
              </a:rPr>
              <a:t>. </a:t>
            </a:r>
          </a:p>
          <a:p>
            <a:endParaRPr lang="en-US" dirty="0">
              <a:solidFill>
                <a:schemeClr val="bg1"/>
              </a:solidFill>
            </a:endParaRPr>
          </a:p>
        </p:txBody>
      </p:sp>
      <p:sp>
        <p:nvSpPr>
          <p:cNvPr id="68" name="Rectangle 67"/>
          <p:cNvSpPr/>
          <p:nvPr/>
        </p:nvSpPr>
        <p:spPr>
          <a:xfrm>
            <a:off x="5410200" y="5103674"/>
            <a:ext cx="3124200" cy="1754326"/>
          </a:xfrm>
          <a:prstGeom prst="rect">
            <a:avLst/>
          </a:prstGeom>
        </p:spPr>
        <p:txBody>
          <a:bodyPr wrap="square">
            <a:spAutoFit/>
          </a:bodyPr>
          <a:lstStyle/>
          <a:p>
            <a:r>
              <a:rPr lang="en-US" dirty="0">
                <a:solidFill>
                  <a:schemeClr val="bg1"/>
                </a:solidFill>
              </a:rPr>
              <a:t>When the message of the Restoration was presented to the Shakers, they accepted that which was compatible with their beliefs and rejected that which was not.</a:t>
            </a:r>
          </a:p>
        </p:txBody>
      </p:sp>
      <p:sp>
        <p:nvSpPr>
          <p:cNvPr id="69" name="TextBox 68"/>
          <p:cNvSpPr txBox="1"/>
          <p:nvPr/>
        </p:nvSpPr>
        <p:spPr>
          <a:xfrm>
            <a:off x="1524000" y="6488668"/>
            <a:ext cx="2514600" cy="369332"/>
          </a:xfrm>
          <a:prstGeom prst="rect">
            <a:avLst/>
          </a:prstGeom>
          <a:noFill/>
        </p:spPr>
        <p:txBody>
          <a:bodyPr wrap="square" rtlCol="0">
            <a:spAutoFit/>
          </a:bodyPr>
          <a:lstStyle/>
          <a:p>
            <a:r>
              <a:rPr lang="en-US" dirty="0">
                <a:solidFill>
                  <a:schemeClr val="bg1"/>
                </a:solidFill>
              </a:rPr>
              <a:t>D&amp;C 49:2</a:t>
            </a:r>
          </a:p>
        </p:txBody>
      </p:sp>
      <p:grpSp>
        <p:nvGrpSpPr>
          <p:cNvPr id="71" name="Group 1"/>
          <p:cNvGrpSpPr/>
          <p:nvPr/>
        </p:nvGrpSpPr>
        <p:grpSpPr>
          <a:xfrm>
            <a:off x="4876800" y="1143000"/>
            <a:ext cx="1287994" cy="1715564"/>
            <a:chOff x="2819400" y="3657600"/>
            <a:chExt cx="1447800" cy="2233418"/>
          </a:xfrm>
        </p:grpSpPr>
        <p:sp>
          <p:nvSpPr>
            <p:cNvPr id="93" name="TextBox 2"/>
            <p:cNvSpPr txBox="1"/>
            <p:nvPr/>
          </p:nvSpPr>
          <p:spPr>
            <a:xfrm>
              <a:off x="3858161" y="5410201"/>
              <a:ext cx="207651" cy="480817"/>
            </a:xfrm>
            <a:prstGeom prst="rect">
              <a:avLst/>
            </a:prstGeom>
            <a:noFill/>
          </p:spPr>
          <p:txBody>
            <a:bodyPr wrap="none" rtlCol="0">
              <a:spAutoFit/>
            </a:bodyPr>
            <a:lstStyle/>
            <a:p>
              <a:pPr algn="ctr"/>
              <a:endParaRPr lang="en-US" dirty="0">
                <a:latin typeface="Comic Sans MS" pitchFamily="66" charset="0"/>
              </a:endParaRPr>
            </a:p>
          </p:txBody>
        </p:sp>
        <p:sp>
          <p:nvSpPr>
            <p:cNvPr id="94" name="Rectangle 3"/>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4"/>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5"/>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C000"/>
                  </a:solidFill>
                  <a:latin typeface="Colonna MT" pitchFamily="82" charset="0"/>
                </a:rPr>
                <a:t>The Holy Bible</a:t>
              </a:r>
            </a:p>
          </p:txBody>
        </p:sp>
        <p:sp>
          <p:nvSpPr>
            <p:cNvPr id="97" name="Rectangle 6"/>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8"/>
          <p:cNvGrpSpPr/>
          <p:nvPr/>
        </p:nvGrpSpPr>
        <p:grpSpPr>
          <a:xfrm>
            <a:off x="6400800" y="990600"/>
            <a:ext cx="1395524" cy="1409818"/>
            <a:chOff x="2698685" y="2667000"/>
            <a:chExt cx="3886200" cy="3969784"/>
          </a:xfrm>
        </p:grpSpPr>
        <p:grpSp>
          <p:nvGrpSpPr>
            <p:cNvPr id="74" name="Group 13"/>
            <p:cNvGrpSpPr/>
            <p:nvPr/>
          </p:nvGrpSpPr>
          <p:grpSpPr>
            <a:xfrm>
              <a:off x="2898213" y="2667000"/>
              <a:ext cx="3121587" cy="3969784"/>
              <a:chOff x="-97245" y="152400"/>
              <a:chExt cx="5202645" cy="6616307"/>
            </a:xfrm>
          </p:grpSpPr>
          <p:sp>
            <p:nvSpPr>
              <p:cNvPr id="80" name="Rounded Rectangle 79"/>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97245" y="215507"/>
                <a:ext cx="4648199"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p:cNvSpPr txBox="1"/>
            <p:nvPr/>
          </p:nvSpPr>
          <p:spPr>
            <a:xfrm>
              <a:off x="2698685" y="3135123"/>
              <a:ext cx="3886200" cy="1993275"/>
            </a:xfrm>
            <a:prstGeom prst="rect">
              <a:avLst/>
            </a:prstGeom>
            <a:noFill/>
          </p:spPr>
          <p:txBody>
            <a:bodyPr wrap="square" rtlCol="0">
              <a:spAutoFit/>
            </a:bodyPr>
            <a:lstStyle/>
            <a:p>
              <a:pPr algn="ctr"/>
              <a:r>
                <a:rPr lang="en-US" sz="1000" dirty="0">
                  <a:solidFill>
                    <a:srgbClr val="FFC000"/>
                  </a:solidFill>
                  <a:latin typeface="Californian FB" pitchFamily="18" charset="0"/>
                </a:rPr>
                <a:t>The </a:t>
              </a:r>
            </a:p>
            <a:p>
              <a:pPr algn="ctr"/>
              <a:r>
                <a:rPr lang="en-US" sz="1000" dirty="0">
                  <a:solidFill>
                    <a:srgbClr val="FFC000"/>
                  </a:solidFill>
                  <a:latin typeface="Californian FB" pitchFamily="18" charset="0"/>
                </a:rPr>
                <a:t>Book</a:t>
              </a:r>
            </a:p>
            <a:p>
              <a:pPr algn="ctr"/>
              <a:r>
                <a:rPr lang="en-US" sz="1000" dirty="0">
                  <a:solidFill>
                    <a:srgbClr val="FFC000"/>
                  </a:solidFill>
                  <a:latin typeface="Californian FB" pitchFamily="18" charset="0"/>
                </a:rPr>
                <a:t> of </a:t>
              </a:r>
            </a:p>
            <a:p>
              <a:pPr algn="ctr"/>
              <a:r>
                <a:rPr lang="en-US" sz="1000" dirty="0">
                  <a:solidFill>
                    <a:srgbClr val="FFC000"/>
                  </a:solidFill>
                  <a:latin typeface="Californian FB" pitchFamily="18" charset="0"/>
                </a:rPr>
                <a:t>Mormon</a:t>
              </a:r>
            </a:p>
          </p:txBody>
        </p:sp>
        <p:sp>
          <p:nvSpPr>
            <p:cNvPr id="76" name="TextBox 75"/>
            <p:cNvSpPr txBox="1"/>
            <p:nvPr/>
          </p:nvSpPr>
          <p:spPr>
            <a:xfrm>
              <a:off x="3124199" y="5164302"/>
              <a:ext cx="2667001" cy="1039970"/>
            </a:xfrm>
            <a:prstGeom prst="rect">
              <a:avLst/>
            </a:prstGeom>
            <a:noFill/>
          </p:spPr>
          <p:txBody>
            <a:bodyPr wrap="square" rtlCol="0">
              <a:spAutoFit/>
            </a:bodyPr>
            <a:lstStyle/>
            <a:p>
              <a:pPr algn="ctr"/>
              <a:r>
                <a:rPr lang="en-US" sz="600" dirty="0">
                  <a:solidFill>
                    <a:srgbClr val="FFC000"/>
                  </a:solidFill>
                  <a:latin typeface="Californian FB" pitchFamily="18" charset="0"/>
                </a:rPr>
                <a:t>ANOTHER TESTAMENT </a:t>
              </a:r>
            </a:p>
            <a:p>
              <a:pPr algn="ctr"/>
              <a:r>
                <a:rPr lang="en-US" sz="600" dirty="0">
                  <a:solidFill>
                    <a:srgbClr val="FFC000"/>
                  </a:solidFill>
                  <a:latin typeface="Californian FB" pitchFamily="18" charset="0"/>
                </a:rPr>
                <a:t>OF JESUS CHRIST</a:t>
              </a:r>
            </a:p>
          </p:txBody>
        </p:sp>
        <p:cxnSp>
          <p:nvCxnSpPr>
            <p:cNvPr id="77" name="Straight Connector 76"/>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7543800" y="3581400"/>
            <a:ext cx="2362200" cy="533400"/>
            <a:chOff x="381001" y="1143000"/>
            <a:chExt cx="7495674" cy="1447800"/>
          </a:xfrm>
        </p:grpSpPr>
        <p:sp>
          <p:nvSpPr>
            <p:cNvPr id="131" name="Rectangle 130"/>
            <p:cNvSpPr/>
            <p:nvPr/>
          </p:nvSpPr>
          <p:spPr>
            <a:xfrm>
              <a:off x="381001" y="1143000"/>
              <a:ext cx="109487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381001" y="1676400"/>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1447801" y="1143000"/>
              <a:ext cx="109487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1447801" y="1676400"/>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2514601" y="1143000"/>
              <a:ext cx="109487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6" name="Rectangle 135"/>
            <p:cNvSpPr/>
            <p:nvPr/>
          </p:nvSpPr>
          <p:spPr>
            <a:xfrm>
              <a:off x="2514601" y="1676400"/>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3581401" y="1143000"/>
              <a:ext cx="109487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38" name="Rectangle 137"/>
            <p:cNvSpPr/>
            <p:nvPr/>
          </p:nvSpPr>
          <p:spPr>
            <a:xfrm>
              <a:off x="3581401" y="1676400"/>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648201" y="1143000"/>
              <a:ext cx="109487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4648201" y="1676400"/>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5715001" y="1143000"/>
              <a:ext cx="109487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5715001" y="1676400"/>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6781801" y="1143000"/>
              <a:ext cx="109487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6781801" y="1676400"/>
              <a:ext cx="1094874"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5-Point Star 144"/>
            <p:cNvSpPr/>
            <p:nvPr/>
          </p:nvSpPr>
          <p:spPr>
            <a:xfrm>
              <a:off x="533400" y="1752600"/>
              <a:ext cx="838200" cy="685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8229601" y="1600200"/>
            <a:ext cx="1230923" cy="1066800"/>
            <a:chOff x="4800600" y="685800"/>
            <a:chExt cx="3429000" cy="2971800"/>
          </a:xfrm>
        </p:grpSpPr>
        <p:pic>
          <p:nvPicPr>
            <p:cNvPr id="147" name="Picture 146" descr="Slide1.JPG"/>
            <p:cNvPicPr>
              <a:picLocks noChangeAspect="1"/>
            </p:cNvPicPr>
            <p:nvPr/>
          </p:nvPicPr>
          <p:blipFill>
            <a:blip r:embed="rId3" cstate="print"/>
            <a:srcRect l="58333" t="2222" r="4166" b="61111"/>
            <a:stretch>
              <a:fillRect/>
            </a:stretch>
          </p:blipFill>
          <p:spPr>
            <a:xfrm>
              <a:off x="4800600" y="685800"/>
              <a:ext cx="3429000" cy="2514600"/>
            </a:xfrm>
            <a:prstGeom prst="rect">
              <a:avLst/>
            </a:prstGeom>
          </p:spPr>
        </p:pic>
        <p:sp>
          <p:nvSpPr>
            <p:cNvPr id="155" name="Oval 3"/>
            <p:cNvSpPr/>
            <p:nvPr/>
          </p:nvSpPr>
          <p:spPr>
            <a:xfrm>
              <a:off x="5943600" y="2362200"/>
              <a:ext cx="1066800" cy="1066800"/>
            </a:xfrm>
            <a:prstGeom prst="ellipse">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53200" y="2286000"/>
              <a:ext cx="1066800" cy="1066800"/>
            </a:xfrm>
            <a:prstGeom prst="ellipse">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086600" y="2590800"/>
              <a:ext cx="1066800" cy="1066800"/>
            </a:xfrm>
            <a:prstGeom prst="ellipse">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1981200" y="4572000"/>
            <a:ext cx="1732280" cy="1676400"/>
            <a:chOff x="2286000" y="3048000"/>
            <a:chExt cx="2362200" cy="2286000"/>
          </a:xfrm>
        </p:grpSpPr>
        <p:grpSp>
          <p:nvGrpSpPr>
            <p:cNvPr id="157" name="Group 156"/>
            <p:cNvGrpSpPr/>
            <p:nvPr/>
          </p:nvGrpSpPr>
          <p:grpSpPr>
            <a:xfrm>
              <a:off x="3048000" y="3429000"/>
              <a:ext cx="1317665" cy="1600200"/>
              <a:chOff x="457200" y="838200"/>
              <a:chExt cx="3639265" cy="4419600"/>
            </a:xfrm>
          </p:grpSpPr>
          <p:grpSp>
            <p:nvGrpSpPr>
              <p:cNvPr id="158" name="Group 1"/>
              <p:cNvGrpSpPr/>
              <p:nvPr/>
            </p:nvGrpSpPr>
            <p:grpSpPr>
              <a:xfrm>
                <a:off x="838200" y="838200"/>
                <a:ext cx="3258265" cy="2723804"/>
                <a:chOff x="838200" y="838200"/>
                <a:chExt cx="3258265" cy="2723804"/>
              </a:xfrm>
            </p:grpSpPr>
            <p:grpSp>
              <p:nvGrpSpPr>
                <p:cNvPr id="163" name="Group 122"/>
                <p:cNvGrpSpPr/>
                <p:nvPr/>
              </p:nvGrpSpPr>
              <p:grpSpPr>
                <a:xfrm>
                  <a:off x="838200" y="838200"/>
                  <a:ext cx="1371600" cy="2723804"/>
                  <a:chOff x="1371600" y="1295400"/>
                  <a:chExt cx="1371600" cy="2723804"/>
                </a:xfrm>
              </p:grpSpPr>
              <p:sp>
                <p:nvSpPr>
                  <p:cNvPr id="172" name="Rounded Rectangle 11"/>
                  <p:cNvSpPr/>
                  <p:nvPr/>
                </p:nvSpPr>
                <p:spPr>
                  <a:xfrm>
                    <a:off x="1981200" y="2743200"/>
                    <a:ext cx="152400" cy="1143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Delay 12"/>
                  <p:cNvSpPr/>
                  <p:nvPr/>
                </p:nvSpPr>
                <p:spPr>
                  <a:xfrm rot="5400000">
                    <a:off x="1333500" y="1333500"/>
                    <a:ext cx="1447800" cy="13716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Delay 13"/>
                  <p:cNvSpPr/>
                  <p:nvPr/>
                </p:nvSpPr>
                <p:spPr>
                  <a:xfrm rot="5400000">
                    <a:off x="1638300" y="1714500"/>
                    <a:ext cx="838200" cy="1371600"/>
                  </a:xfrm>
                  <a:prstGeom prst="flowChartDelay">
                    <a:avLst/>
                  </a:prstGeom>
                  <a:solidFill>
                    <a:srgbClr val="BD4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4"/>
                  <p:cNvSpPr/>
                  <p:nvPr/>
                </p:nvSpPr>
                <p:spPr>
                  <a:xfrm>
                    <a:off x="1472738" y="3638204"/>
                    <a:ext cx="1143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32"/>
                <p:cNvGrpSpPr/>
                <p:nvPr/>
              </p:nvGrpSpPr>
              <p:grpSpPr>
                <a:xfrm rot="18087768">
                  <a:off x="2695159" y="2023056"/>
                  <a:ext cx="323014" cy="1676400"/>
                  <a:chOff x="5029200" y="1295400"/>
                  <a:chExt cx="990600" cy="2438400"/>
                </a:xfrm>
              </p:grpSpPr>
              <p:sp>
                <p:nvSpPr>
                  <p:cNvPr id="169" name="Rounded Rectangle 8"/>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9"/>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0"/>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33"/>
                <p:cNvGrpSpPr/>
                <p:nvPr/>
              </p:nvGrpSpPr>
              <p:grpSpPr>
                <a:xfrm rot="2745629">
                  <a:off x="3001537" y="1947661"/>
                  <a:ext cx="284855" cy="1905000"/>
                  <a:chOff x="5029200" y="1295400"/>
                  <a:chExt cx="990600" cy="2438400"/>
                </a:xfrm>
              </p:grpSpPr>
              <p:sp>
                <p:nvSpPr>
                  <p:cNvPr id="166" name="Rounded Rectangle 165"/>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7"/>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 name="Group 65"/>
              <p:cNvGrpSpPr/>
              <p:nvPr/>
            </p:nvGrpSpPr>
            <p:grpSpPr>
              <a:xfrm>
                <a:off x="457200" y="3657600"/>
                <a:ext cx="1898820" cy="1600200"/>
                <a:chOff x="914400" y="4419600"/>
                <a:chExt cx="1898820" cy="1600200"/>
              </a:xfrm>
            </p:grpSpPr>
            <p:sp>
              <p:nvSpPr>
                <p:cNvPr id="160" name="Circular Arrow 159"/>
                <p:cNvSpPr/>
                <p:nvPr/>
              </p:nvSpPr>
              <p:spPr>
                <a:xfrm rot="5831179">
                  <a:off x="1141800" y="4235758"/>
                  <a:ext cx="1451157" cy="1891683"/>
                </a:xfrm>
                <a:prstGeom prst="circular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Rounded Rectangle 160"/>
                <p:cNvSpPr/>
                <p:nvPr/>
              </p:nvSpPr>
              <p:spPr>
                <a:xfrm>
                  <a:off x="914400" y="4419600"/>
                  <a:ext cx="1295400" cy="1600200"/>
                </a:xfrm>
                <a:prstGeom prst="roundRect">
                  <a:avLst>
                    <a:gd name="adj" fmla="val 97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026459" y="4477871"/>
                  <a:ext cx="1066800" cy="228600"/>
                </a:xfrm>
                <a:prstGeom prst="ellips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6" name="&quot;No&quot; Symbol 175"/>
            <p:cNvSpPr/>
            <p:nvPr/>
          </p:nvSpPr>
          <p:spPr>
            <a:xfrm>
              <a:off x="2286000" y="3048000"/>
              <a:ext cx="2362200" cy="2286000"/>
            </a:xfrm>
            <a:prstGeom prst="noSmoking">
              <a:avLst>
                <a:gd name="adj" fmla="val 580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62"/>
          <p:cNvGrpSpPr/>
          <p:nvPr/>
        </p:nvGrpSpPr>
        <p:grpSpPr>
          <a:xfrm>
            <a:off x="1981200" y="1524000"/>
            <a:ext cx="685800" cy="685800"/>
            <a:chOff x="3886200" y="685800"/>
            <a:chExt cx="914400" cy="914400"/>
          </a:xfrm>
        </p:grpSpPr>
        <p:sp>
          <p:nvSpPr>
            <p:cNvPr id="64" name="Oval 63"/>
            <p:cNvSpPr/>
            <p:nvPr/>
          </p:nvSpPr>
          <p:spPr>
            <a:xfrm>
              <a:off x="3886200" y="685800"/>
              <a:ext cx="914400"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150659" y="685800"/>
              <a:ext cx="381000"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8" name="Picture 8" descr="http://eightiesmovies.files.wordpress.com/2012/01/shakers2_5.jpg"/>
          <p:cNvPicPr>
            <a:picLocks noChangeAspect="1" noChangeArrowheads="1"/>
          </p:cNvPicPr>
          <p:nvPr/>
        </p:nvPicPr>
        <p:blipFill>
          <a:blip r:embed="rId4" cstate="print"/>
          <a:srcRect/>
          <a:stretch>
            <a:fillRect/>
          </a:stretch>
        </p:blipFill>
        <p:spPr bwMode="auto">
          <a:xfrm>
            <a:off x="8534401" y="5105400"/>
            <a:ext cx="1851949"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7.40741E-7 C 0.00121 -0.00509 0.00295 -0.00787 0.00573 -0.0118 C 0.00711 -0.01713 0.00885 -0.01782 0.01267 -0.01967 C 0.01614 -0.0243 0.0177 -0.02338 0.02152 -0.02616 C 0.03125 -0.03333 0.03993 -0.03981 0.05086 -0.04305 C 0.05816 -0.04815 0.06545 -0.04977 0.07343 -0.05092 C 0.10486 -0.05023 0.11093 -0.05023 0.13333 -0.04583 C 0.1401 -0.04259 0.13715 -0.04375 0.14201 -0.0419 C 0.14531 -0.0375 0.14861 -0.03819 0.15295 -0.03518 C 0.16007 -0.03032 0.1677 -0.02662 0.17448 -0.02083 C 0.17864 -0.01713 0.18211 -0.01273 0.18628 -0.00903 C 0.18715 -0.0081 0.18906 -0.00648 0.18906 -0.00648 C 0.19045 -0.00393 0.19166 -0.00116 0.19305 0.00139 C 0.19375 0.00278 0.19479 0.00533 0.19479 0.00533 C 0.20937 0.00347 0.22239 -0.00347 0.23628 -0.00903 C 0.24236 -0.01504 0.25243 -0.01504 0.25972 -0.01574 C 0.2717 -0.01852 0.27986 -0.01782 0.29305 -0.0169 C 0.30451 -0.01366 0.31406 -0.0081 0.32448 -0.00139 C 0.32795 0.00371 0.32552 0.0007 0.33229 0.00648 C 0.33472 0.00857 0.3342 0.01065 0.33628 0.0132 C 0.33993 0.01736 0.34757 0.02546 0.35191 0.02755 C 0.35625 0.02361 0.36024 0.01945 0.36458 0.01574 C 0.36718 0.01088 0.37118 0.00857 0.37534 0.00648 C 0.37864 0.00232 0.38264 -0.00069 0.38698 -0.00254 C 0.39201 -0.00694 0.39514 -0.00972 0.40086 -0.0118 C 0.40816 -0.02153 0.42152 -0.02662 0.43125 -0.03009 C 0.43975 -0.0375 0.45295 -0.03842 0.46267 -0.0419 C 0.47795 -0.04143 0.4934 -0.0412 0.50868 -0.04051 C 0.51632 -0.04004 0.52465 -0.03518 0.53229 -0.03518 " pathEditMode="relative" ptsTypes="ffffffffffffffffffffffffffffA">
                                      <p:cBhvr>
                                        <p:cTn id="6" dur="2000" fill="hold"/>
                                        <p:tgtEl>
                                          <p:spTgt spid="27"/>
                                        </p:tgtEl>
                                        <p:attrNameLst>
                                          <p:attrName>ppt_x</p:attrName>
                                          <p:attrName>ppt_y</p:attrName>
                                        </p:attrNameLst>
                                      </p:cBhvr>
                                    </p:animMotion>
                                  </p:childTnLst>
                                </p:cTn>
                              </p:par>
                              <p:par>
                                <p:cTn id="7" presetID="10" presetClass="exit" presetSubtype="0" fill="hold" nodeType="withEffect">
                                  <p:stCondLst>
                                    <p:cond delay="0"/>
                                  </p:stCondLst>
                                  <p:childTnLst>
                                    <p:animEffect transition="out" filter="fade">
                                      <p:cBhvr>
                                        <p:cTn id="8" dur="2000"/>
                                        <p:tgtEl>
                                          <p:spTgt spid="73"/>
                                        </p:tgtEl>
                                      </p:cBhvr>
                                    </p:animEffect>
                                    <p:set>
                                      <p:cBhvr>
                                        <p:cTn id="9" dur="1" fill="hold">
                                          <p:stCondLst>
                                            <p:cond delay="1999"/>
                                          </p:stCondLst>
                                        </p:cTn>
                                        <p:tgtEl>
                                          <p:spTgt spid="7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5323 -0.03518 C 0.53455 -0.04537 0.54028 -0.05162 0.54497 -0.06018 C 0.54896 -0.06736 0.55243 -0.07338 0.55782 -0.07847 C 0.56059 -0.08426 0.56945 -0.09606 0.57448 -0.09792 C 0.57796 -0.10301 0.58143 -0.10555 0.58612 -0.10717 C 0.58872 -0.10694 0.60139 -0.10671 0.60677 -0.10463 C 0.60886 -0.10393 0.61077 -0.10278 0.61268 -0.10185 C 0.61493 -0.10092 0.61858 -0.09676 0.61858 -0.09676 C 0.62101 -0.08588 0.61754 -0.09907 0.62153 -0.09028 C 0.62327 -0.08657 0.62344 -0.08217 0.62535 -0.07847 C 0.63282 -0.08148 0.63716 -0.08935 0.6441 -0.09421 C 0.65296 -0.10023 0.6625 -0.10486 0.6724 -0.10717 C 0.67934 -0.10671 0.68629 -0.10694 0.69306 -0.10579 C 0.69636 -0.10532 0.69862 -0.09792 0.70087 -0.09537 C 0.70556 -0.09004 0.71737 -0.07685 0.71945 -0.06921 C 0.72101 -0.06366 0.72188 -0.05787 0.72344 -0.05231 C 0.72448 -0.02847 0.72639 -0.00417 0.72639 0.01968 " pathEditMode="relative" ptsTypes="ffffffffffffffffA">
                                      <p:cBhvr>
                                        <p:cTn id="21" dur="2000" fill="hold"/>
                                        <p:tgtEl>
                                          <p:spTgt spid="27"/>
                                        </p:tgtEl>
                                        <p:attrNameLst>
                                          <p:attrName>ppt_x</p:attrName>
                                          <p:attrName>ppt_y</p:attrName>
                                        </p:attrNameLst>
                                      </p:cBhvr>
                                    </p:animMotion>
                                  </p:childTnLst>
                                </p:cTn>
                              </p:par>
                              <p:par>
                                <p:cTn id="22" presetID="10" presetClass="exit" presetSubtype="0" fill="hold" nodeType="withEffect">
                                  <p:stCondLst>
                                    <p:cond delay="0"/>
                                  </p:stCondLst>
                                  <p:childTnLst>
                                    <p:animEffect transition="out" filter="fade">
                                      <p:cBhvr>
                                        <p:cTn id="23" dur="2000"/>
                                        <p:tgtEl>
                                          <p:spTgt spid="146"/>
                                        </p:tgtEl>
                                      </p:cBhvr>
                                    </p:animEffect>
                                    <p:set>
                                      <p:cBhvr>
                                        <p:cTn id="24" dur="1" fill="hold">
                                          <p:stCondLst>
                                            <p:cond delay="1999"/>
                                          </p:stCondLst>
                                        </p:cTn>
                                        <p:tgtEl>
                                          <p:spTgt spid="14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7"/>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0.72639 0.01967 C 0.7191 0.01713 0.7125 0.01481 0.70486 0.01319 C 0.70295 0.01273 0.70087 0.01227 0.69896 0.0118 C 0.69601 0.01111 0.69011 0.00926 0.69011 0.00926 C 0.6724 0.00972 0.65486 0.00972 0.63715 0.01042 C 0.61545 0.01134 0.59392 0.01875 0.5724 0.02222 C 0.56545 0.02592 0.5592 0.03032 0.55191 0.03264 C 0.54653 0.03634 0.54097 0.03889 0.53524 0.0419 C 0.53125 0.04398 0.52847 0.04792 0.52448 0.04977 C 0.52188 0.05301 0.5191 0.05463 0.51563 0.05625 C 0.51285 0.06111 0.51059 0.06458 0.50677 0.06805 C 0.50278 0.07893 0.49514 0.08796 0.49011 0.09815 C 0.48889 0.1044 0.48594 0.11481 0.48333 0.12037 C 0.47448 0.16389 0.48004 0.1412 0.41754 0.14259 C 0.40868 0.14537 0.41927 0.14143 0.40972 0.14768 C 0.40764 0.14907 0.40504 0.1493 0.40278 0.15046 C 0.39844 0.15463 0.39497 0.15856 0.39011 0.16088 C 0.38889 0.16319 0.38715 0.16504 0.38611 0.16736 C 0.38386 0.17222 0.38247 0.1787 0.38125 0.18426 C 0.3816 0.19745 0.3816 0.21042 0.38229 0.22361 C 0.38264 0.23241 0.38715 0.24236 0.38906 0.25092 C 0.38611 0.26921 0.36059 0.25741 0.34792 0.25879 C 0.34045 0.26065 0.33455 0.26551 0.32743 0.26805 C 0.32639 0.26898 0.32535 0.26967 0.32448 0.2706 C 0.32344 0.27176 0.32274 0.27361 0.32153 0.27454 C 0.31875 0.27708 0.31458 0.27917 0.31163 0.28102 C 0.30452 0.29051 0.29688 0.29861 0.29115 0.30972 C 0.29011 0.31667 0.28802 0.32106 0.28715 0.32824 C 0.28559 0.37754 0.2908 0.36319 0.24896 0.36481 C 0.24202 0.36759 0.23438 0.37199 0.22934 0.37917 C 0.2283 0.38333 0.22639 0.3868 0.22535 0.39097 C 0.22396 0.40486 0.21945 0.42014 0.21945 0.43403 " pathEditMode="relative" ptsTypes="fffffffffffffffffffffffffffffffA">
                                      <p:cBhvr>
                                        <p:cTn id="32" dur="2000" fill="hold"/>
                                        <p:tgtEl>
                                          <p:spTgt spid="27"/>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0" presetClass="path" presetSubtype="0" accel="50000" decel="50000" fill="hold" nodeType="withEffect">
                                  <p:stCondLst>
                                    <p:cond delay="0"/>
                                  </p:stCondLst>
                                  <p:childTnLst>
                                    <p:animMotion origin="layout" path="M 0.21944 0.43403 C 0.22465 0.43149 0.22899 0.42709 0.2342 0.42478 C 0.23837 0.42292 0.24271 0.4213 0.24687 0.41968 C 0.25087 0.41598 0.25503 0.41598 0.25972 0.41436 C 0.26632 0.41482 0.27274 0.41505 0.27934 0.41575 C 0.28264 0.41621 0.28906 0.41968 0.28906 0.41968 C 0.29323 0.42501 0.29705 0.43103 0.30191 0.43519 C 0.30625 0.43334 0.3092 0.42871 0.31267 0.42478 C 0.31614 0.42107 0.32118 0.41737 0.32535 0.41575 C 0.33403 0.40765 0.3441 0.40255 0.35469 0.40001 C 0.36302 0.40093 0.36875 0.40209 0.37639 0.4051 C 0.38003 0.41019 0.38559 0.4095 0.38906 0.41575 C 0.39045 0.41829 0.39166 0.42107 0.39305 0.42362 C 0.39375 0.42478 0.39496 0.42732 0.39496 0.42732 C 0.39601 0.43265 0.39791 0.43658 0.39896 0.44191 C 0.40416 0.43936 0.40781 0.43589 0.41267 0.43265 C 0.41562 0.43056 0.42239 0.42871 0.42239 0.42871 C 0.42378 0.42732 0.42482 0.4257 0.42639 0.42478 C 0.42847 0.42339 0.43316 0.42223 0.43316 0.42223 C 0.43732 0.41853 0.44201 0.4176 0.44687 0.41575 C 0.45625 0.41204 0.46215 0.40788 0.47239 0.40649 C 0.49479 0.40741 0.49913 0.40371 0.51354 0.41042 C 0.52187 0.42061 0.50868 0.4051 0.51857 0.41436 C 0.52205 0.4176 0.52517 0.42339 0.5283 0.42732 C 0.52969 0.43218 0.53229 0.43589 0.5342 0.44052 " pathEditMode="relative" ptsTypes="ffffffffffffffffffffffffA">
                                      <p:cBhvr>
                                        <p:cTn id="38" dur="2000" fill="hold"/>
                                        <p:tgtEl>
                                          <p:spTgt spid="27"/>
                                        </p:tgtEl>
                                        <p:attrNameLst>
                                          <p:attrName>ppt_x</p:attrName>
                                          <p:attrName>ppt_y</p:attrName>
                                        </p:attrNameLst>
                                      </p:cBhvr>
                                    </p:animMotion>
                                  </p:childTnLst>
                                </p:cTn>
                              </p:par>
                              <p:par>
                                <p:cTn id="39" presetID="1" presetClass="entr" presetSubtype="0" fill="hold" nodeType="withEffect">
                                  <p:stCondLst>
                                    <p:cond delay="0"/>
                                  </p:stCondLst>
                                  <p:childTnLst>
                                    <p:set>
                                      <p:cBhvr>
                                        <p:cTn id="40"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F6AC732-A831-471B-BF0F-1BFA80CF2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rPr>
              <a:t>Shakers VS The Lord’s Doctrine</a:t>
            </a:r>
          </a:p>
        </p:txBody>
      </p:sp>
      <p:sp>
        <p:nvSpPr>
          <p:cNvPr id="6" name="Rectangle 5"/>
          <p:cNvSpPr/>
          <p:nvPr/>
        </p:nvSpPr>
        <p:spPr>
          <a:xfrm>
            <a:off x="2209800" y="838200"/>
            <a:ext cx="5105400" cy="369332"/>
          </a:xfrm>
          <a:prstGeom prst="rect">
            <a:avLst/>
          </a:prstGeom>
        </p:spPr>
        <p:txBody>
          <a:bodyPr wrap="square">
            <a:spAutoFit/>
          </a:bodyPr>
          <a:lstStyle/>
          <a:p>
            <a:pPr fontAlgn="base"/>
            <a:r>
              <a:rPr lang="en-US" dirty="0">
                <a:solidFill>
                  <a:schemeClr val="bg1"/>
                </a:solidFill>
              </a:rPr>
              <a:t>1. Christ’s Second Coming had already occurred.</a:t>
            </a:r>
          </a:p>
        </p:txBody>
      </p:sp>
      <p:grpSp>
        <p:nvGrpSpPr>
          <p:cNvPr id="27" name="Group 62"/>
          <p:cNvGrpSpPr/>
          <p:nvPr/>
        </p:nvGrpSpPr>
        <p:grpSpPr>
          <a:xfrm>
            <a:off x="1676400" y="990600"/>
            <a:ext cx="609600" cy="609600"/>
            <a:chOff x="3886200" y="685800"/>
            <a:chExt cx="914400" cy="914400"/>
          </a:xfrm>
        </p:grpSpPr>
        <p:sp>
          <p:nvSpPr>
            <p:cNvPr id="64" name="Oval 63"/>
            <p:cNvSpPr/>
            <p:nvPr/>
          </p:nvSpPr>
          <p:spPr>
            <a:xfrm>
              <a:off x="3886200" y="685800"/>
              <a:ext cx="914400"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150659" y="685800"/>
              <a:ext cx="381000"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8229600" y="1066800"/>
            <a:ext cx="2057400" cy="369332"/>
          </a:xfrm>
          <a:prstGeom prst="rect">
            <a:avLst/>
          </a:prstGeom>
        </p:spPr>
        <p:txBody>
          <a:bodyPr wrap="square">
            <a:spAutoFit/>
          </a:bodyPr>
          <a:lstStyle/>
          <a:p>
            <a:pPr fontAlgn="base"/>
            <a:r>
              <a:rPr lang="en-US" dirty="0">
                <a:solidFill>
                  <a:schemeClr val="bg1"/>
                </a:solidFill>
              </a:rPr>
              <a:t>D&amp;C 49:5-8</a:t>
            </a:r>
          </a:p>
        </p:txBody>
      </p:sp>
      <p:sp>
        <p:nvSpPr>
          <p:cNvPr id="67" name="Rectangle 66"/>
          <p:cNvSpPr/>
          <p:nvPr/>
        </p:nvSpPr>
        <p:spPr>
          <a:xfrm>
            <a:off x="2209800" y="1905001"/>
            <a:ext cx="4572000" cy="646331"/>
          </a:xfrm>
          <a:prstGeom prst="rect">
            <a:avLst/>
          </a:prstGeom>
        </p:spPr>
        <p:txBody>
          <a:bodyPr>
            <a:spAutoFit/>
          </a:bodyPr>
          <a:lstStyle/>
          <a:p>
            <a:pPr fontAlgn="base"/>
            <a:r>
              <a:rPr lang="en-US" dirty="0">
                <a:solidFill>
                  <a:schemeClr val="bg1"/>
                </a:solidFill>
              </a:rPr>
              <a:t>2. Christ had appeared in the form of a woman named Ann Lee.</a:t>
            </a:r>
          </a:p>
        </p:txBody>
      </p:sp>
      <p:sp>
        <p:nvSpPr>
          <p:cNvPr id="68" name="Rectangle 67"/>
          <p:cNvSpPr/>
          <p:nvPr/>
        </p:nvSpPr>
        <p:spPr>
          <a:xfrm>
            <a:off x="8229600" y="2209800"/>
            <a:ext cx="1540806" cy="369332"/>
          </a:xfrm>
          <a:prstGeom prst="rect">
            <a:avLst/>
          </a:prstGeom>
        </p:spPr>
        <p:txBody>
          <a:bodyPr wrap="none">
            <a:spAutoFit/>
          </a:bodyPr>
          <a:lstStyle/>
          <a:p>
            <a:r>
              <a:rPr lang="en-US" dirty="0">
                <a:solidFill>
                  <a:schemeClr val="bg1"/>
                </a:solidFill>
              </a:rPr>
              <a:t>D&amp;C 49:22–25</a:t>
            </a:r>
          </a:p>
        </p:txBody>
      </p:sp>
      <p:sp>
        <p:nvSpPr>
          <p:cNvPr id="69" name="Rectangle 68"/>
          <p:cNvSpPr/>
          <p:nvPr/>
        </p:nvSpPr>
        <p:spPr>
          <a:xfrm>
            <a:off x="2330824" y="3222812"/>
            <a:ext cx="4572000" cy="646331"/>
          </a:xfrm>
          <a:prstGeom prst="rect">
            <a:avLst/>
          </a:prstGeom>
        </p:spPr>
        <p:txBody>
          <a:bodyPr>
            <a:spAutoFit/>
          </a:bodyPr>
          <a:lstStyle/>
          <a:p>
            <a:pPr fontAlgn="base"/>
            <a:r>
              <a:rPr lang="en-US" dirty="0">
                <a:solidFill>
                  <a:schemeClr val="bg1"/>
                </a:solidFill>
              </a:rPr>
              <a:t>3. Baptism by water was not considered essential.</a:t>
            </a:r>
          </a:p>
        </p:txBody>
      </p:sp>
      <p:sp>
        <p:nvSpPr>
          <p:cNvPr id="70" name="Rectangle 69"/>
          <p:cNvSpPr/>
          <p:nvPr/>
        </p:nvSpPr>
        <p:spPr>
          <a:xfrm>
            <a:off x="7391400" y="3200400"/>
            <a:ext cx="1495922" cy="369332"/>
          </a:xfrm>
          <a:prstGeom prst="rect">
            <a:avLst/>
          </a:prstGeom>
        </p:spPr>
        <p:txBody>
          <a:bodyPr wrap="none">
            <a:spAutoFit/>
          </a:bodyPr>
          <a:lstStyle/>
          <a:p>
            <a:r>
              <a:rPr lang="en-US" dirty="0">
                <a:solidFill>
                  <a:schemeClr val="bg1"/>
                </a:solidFill>
              </a:rPr>
              <a:t>D&amp;C 49:11-14</a:t>
            </a:r>
          </a:p>
        </p:txBody>
      </p:sp>
      <p:sp>
        <p:nvSpPr>
          <p:cNvPr id="71" name="Rectangle 70"/>
          <p:cNvSpPr/>
          <p:nvPr/>
        </p:nvSpPr>
        <p:spPr>
          <a:xfrm>
            <a:off x="2362200" y="4347882"/>
            <a:ext cx="4800600" cy="923330"/>
          </a:xfrm>
          <a:prstGeom prst="rect">
            <a:avLst/>
          </a:prstGeom>
        </p:spPr>
        <p:txBody>
          <a:bodyPr wrap="square">
            <a:spAutoFit/>
          </a:bodyPr>
          <a:lstStyle/>
          <a:p>
            <a:pPr fontAlgn="base"/>
            <a:r>
              <a:rPr lang="en-US" dirty="0">
                <a:solidFill>
                  <a:schemeClr val="bg1"/>
                </a:solidFill>
              </a:rPr>
              <a:t>4. They rejected marriage and believed in living a life of total celibacy (abstaining from marriage and sexual relations)</a:t>
            </a:r>
          </a:p>
        </p:txBody>
      </p:sp>
      <p:sp>
        <p:nvSpPr>
          <p:cNvPr id="72" name="Rectangle 71"/>
          <p:cNvSpPr/>
          <p:nvPr/>
        </p:nvSpPr>
        <p:spPr>
          <a:xfrm>
            <a:off x="8153400" y="4419600"/>
            <a:ext cx="1495922" cy="369332"/>
          </a:xfrm>
          <a:prstGeom prst="rect">
            <a:avLst/>
          </a:prstGeom>
        </p:spPr>
        <p:txBody>
          <a:bodyPr wrap="none">
            <a:spAutoFit/>
          </a:bodyPr>
          <a:lstStyle/>
          <a:p>
            <a:r>
              <a:rPr lang="en-US" dirty="0">
                <a:solidFill>
                  <a:schemeClr val="bg1"/>
                </a:solidFill>
              </a:rPr>
              <a:t>D&amp;C 49:15-17</a:t>
            </a:r>
          </a:p>
        </p:txBody>
      </p:sp>
      <p:sp>
        <p:nvSpPr>
          <p:cNvPr id="75" name="Rectangle 74"/>
          <p:cNvSpPr/>
          <p:nvPr/>
        </p:nvSpPr>
        <p:spPr>
          <a:xfrm>
            <a:off x="5486400" y="1447801"/>
            <a:ext cx="4572000" cy="646331"/>
          </a:xfrm>
          <a:prstGeom prst="rect">
            <a:avLst/>
          </a:prstGeom>
        </p:spPr>
        <p:txBody>
          <a:bodyPr>
            <a:spAutoFit/>
          </a:bodyPr>
          <a:lstStyle/>
          <a:p>
            <a:r>
              <a:rPr lang="en-US" b="1" dirty="0">
                <a:solidFill>
                  <a:srgbClr val="FFFF00"/>
                </a:solidFill>
              </a:rPr>
              <a:t>No one except God knows when the Second Coming will occur.</a:t>
            </a:r>
            <a:endParaRPr lang="en-US" dirty="0">
              <a:solidFill>
                <a:srgbClr val="FFFF00"/>
              </a:solidFill>
            </a:endParaRPr>
          </a:p>
        </p:txBody>
      </p:sp>
      <p:grpSp>
        <p:nvGrpSpPr>
          <p:cNvPr id="76" name="Group 75"/>
          <p:cNvGrpSpPr/>
          <p:nvPr/>
        </p:nvGrpSpPr>
        <p:grpSpPr>
          <a:xfrm>
            <a:off x="1636059" y="1922929"/>
            <a:ext cx="609600" cy="609600"/>
            <a:chOff x="3886200" y="685800"/>
            <a:chExt cx="914400" cy="914400"/>
          </a:xfrm>
        </p:grpSpPr>
        <p:sp>
          <p:nvSpPr>
            <p:cNvPr id="77" name="Oval 76"/>
            <p:cNvSpPr/>
            <p:nvPr/>
          </p:nvSpPr>
          <p:spPr>
            <a:xfrm>
              <a:off x="3886200" y="685800"/>
              <a:ext cx="914400"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150659" y="685800"/>
              <a:ext cx="381000"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1752600" y="3276600"/>
            <a:ext cx="609600" cy="609600"/>
            <a:chOff x="3886200" y="685800"/>
            <a:chExt cx="914400" cy="914400"/>
          </a:xfrm>
        </p:grpSpPr>
        <p:sp>
          <p:nvSpPr>
            <p:cNvPr id="80" name="Oval 79"/>
            <p:cNvSpPr/>
            <p:nvPr/>
          </p:nvSpPr>
          <p:spPr>
            <a:xfrm>
              <a:off x="3886200" y="685800"/>
              <a:ext cx="914400"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150659" y="685800"/>
              <a:ext cx="381000"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1698812" y="4267200"/>
            <a:ext cx="609600" cy="609600"/>
            <a:chOff x="3886200" y="685800"/>
            <a:chExt cx="914400" cy="914400"/>
          </a:xfrm>
        </p:grpSpPr>
        <p:sp>
          <p:nvSpPr>
            <p:cNvPr id="83" name="Oval 82"/>
            <p:cNvSpPr/>
            <p:nvPr/>
          </p:nvSpPr>
          <p:spPr>
            <a:xfrm>
              <a:off x="3886200" y="685800"/>
              <a:ext cx="914400"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150659" y="685800"/>
              <a:ext cx="381000"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p:cNvSpPr/>
          <p:nvPr/>
        </p:nvSpPr>
        <p:spPr>
          <a:xfrm>
            <a:off x="4724400" y="2590801"/>
            <a:ext cx="4572000" cy="646331"/>
          </a:xfrm>
          <a:prstGeom prst="rect">
            <a:avLst/>
          </a:prstGeom>
        </p:spPr>
        <p:txBody>
          <a:bodyPr>
            <a:spAutoFit/>
          </a:bodyPr>
          <a:lstStyle/>
          <a:p>
            <a:r>
              <a:rPr lang="en-US" b="1" dirty="0">
                <a:solidFill>
                  <a:srgbClr val="FFFF00"/>
                </a:solidFill>
              </a:rPr>
              <a:t>If we know the signs of the Second Coming, we will not be deceived by false claims.</a:t>
            </a:r>
            <a:endParaRPr lang="en-US" dirty="0">
              <a:solidFill>
                <a:srgbClr val="FFFF00"/>
              </a:solidFill>
            </a:endParaRPr>
          </a:p>
        </p:txBody>
      </p:sp>
      <p:sp>
        <p:nvSpPr>
          <p:cNvPr id="89" name="Rectangle 88"/>
          <p:cNvSpPr/>
          <p:nvPr/>
        </p:nvSpPr>
        <p:spPr>
          <a:xfrm>
            <a:off x="4724400" y="3581401"/>
            <a:ext cx="5943600" cy="830997"/>
          </a:xfrm>
          <a:prstGeom prst="rect">
            <a:avLst/>
          </a:prstGeom>
        </p:spPr>
        <p:txBody>
          <a:bodyPr wrap="square">
            <a:spAutoFit/>
          </a:bodyPr>
          <a:lstStyle/>
          <a:p>
            <a:r>
              <a:rPr lang="en-US" sz="1600" b="1" dirty="0">
                <a:solidFill>
                  <a:srgbClr val="FFFF00"/>
                </a:solidFill>
              </a:rPr>
              <a:t>Jesus Christ has commanded His servants to call upon people to believe in Him, repent, be baptized, and receive the gift of the Holy Ghost.</a:t>
            </a:r>
            <a:endParaRPr lang="en-US" sz="1600" dirty="0">
              <a:solidFill>
                <a:srgbClr val="FFFF00"/>
              </a:solidFill>
            </a:endParaRPr>
          </a:p>
        </p:txBody>
      </p:sp>
      <p:sp>
        <p:nvSpPr>
          <p:cNvPr id="90" name="Rectangle 89"/>
          <p:cNvSpPr/>
          <p:nvPr/>
        </p:nvSpPr>
        <p:spPr>
          <a:xfrm>
            <a:off x="5334000" y="5105400"/>
            <a:ext cx="4572000" cy="923330"/>
          </a:xfrm>
          <a:prstGeom prst="rect">
            <a:avLst/>
          </a:prstGeom>
        </p:spPr>
        <p:txBody>
          <a:bodyPr>
            <a:spAutoFit/>
          </a:bodyPr>
          <a:lstStyle/>
          <a:p>
            <a:r>
              <a:rPr lang="en-US" b="1" dirty="0">
                <a:solidFill>
                  <a:srgbClr val="FFFF00"/>
                </a:solidFill>
              </a:rPr>
              <a:t>Marriage between a man and a woman is ordained of God,</a:t>
            </a:r>
            <a:r>
              <a:rPr lang="en-US" dirty="0">
                <a:solidFill>
                  <a:srgbClr val="FFFF00"/>
                </a:solidFill>
              </a:rPr>
              <a:t> and </a:t>
            </a:r>
            <a:r>
              <a:rPr lang="en-US" b="1" dirty="0">
                <a:solidFill>
                  <a:srgbClr val="FFFF00"/>
                </a:solidFill>
              </a:rPr>
              <a:t>husbands and wives are commanded to be one and to have children</a:t>
            </a:r>
            <a:endParaRPr lang="en-US" dirty="0">
              <a:solidFill>
                <a:srgbClr val="FFFF00"/>
              </a:solidFill>
            </a:endParaRPr>
          </a:p>
        </p:txBody>
      </p:sp>
      <p:sp>
        <p:nvSpPr>
          <p:cNvPr id="94" name="Rectangle 93"/>
          <p:cNvSpPr/>
          <p:nvPr/>
        </p:nvSpPr>
        <p:spPr>
          <a:xfrm>
            <a:off x="2362201" y="6096000"/>
            <a:ext cx="4344779" cy="369332"/>
          </a:xfrm>
          <a:prstGeom prst="rect">
            <a:avLst/>
          </a:prstGeom>
        </p:spPr>
        <p:txBody>
          <a:bodyPr wrap="none">
            <a:spAutoFit/>
          </a:bodyPr>
          <a:lstStyle/>
          <a:p>
            <a:pPr fontAlgn="base"/>
            <a:r>
              <a:rPr lang="en-US" dirty="0">
                <a:solidFill>
                  <a:schemeClr val="bg1"/>
                </a:solidFill>
              </a:rPr>
              <a:t>5. Some Shakers forbade the eating of meat.</a:t>
            </a:r>
          </a:p>
        </p:txBody>
      </p:sp>
      <p:sp>
        <p:nvSpPr>
          <p:cNvPr id="95" name="Rectangle 94"/>
          <p:cNvSpPr/>
          <p:nvPr/>
        </p:nvSpPr>
        <p:spPr>
          <a:xfrm>
            <a:off x="7848600" y="6096000"/>
            <a:ext cx="1495922" cy="369332"/>
          </a:xfrm>
          <a:prstGeom prst="rect">
            <a:avLst/>
          </a:prstGeom>
        </p:spPr>
        <p:txBody>
          <a:bodyPr wrap="none">
            <a:spAutoFit/>
          </a:bodyPr>
          <a:lstStyle/>
          <a:p>
            <a:r>
              <a:rPr lang="en-US" dirty="0">
                <a:solidFill>
                  <a:schemeClr val="bg1"/>
                </a:solidFill>
              </a:rPr>
              <a:t>D&amp;C 49:18-21</a:t>
            </a:r>
          </a:p>
        </p:txBody>
      </p:sp>
      <p:sp>
        <p:nvSpPr>
          <p:cNvPr id="96" name="Rectangle 95"/>
          <p:cNvSpPr/>
          <p:nvPr/>
        </p:nvSpPr>
        <p:spPr>
          <a:xfrm>
            <a:off x="4267200" y="6400800"/>
            <a:ext cx="6400800" cy="369332"/>
          </a:xfrm>
          <a:prstGeom prst="rect">
            <a:avLst/>
          </a:prstGeom>
        </p:spPr>
        <p:txBody>
          <a:bodyPr wrap="square">
            <a:spAutoFit/>
          </a:bodyPr>
          <a:lstStyle/>
          <a:p>
            <a:r>
              <a:rPr lang="en-US" b="1" dirty="0">
                <a:solidFill>
                  <a:srgbClr val="FFFF00"/>
                </a:solidFill>
              </a:rPr>
              <a:t>The Lord has provided the animals of the earth for our use.</a:t>
            </a:r>
            <a:endParaRPr lang="en-US" dirty="0">
              <a:solidFill>
                <a:srgbClr val="FFFF00"/>
              </a:solidFill>
            </a:endParaRPr>
          </a:p>
        </p:txBody>
      </p:sp>
      <p:grpSp>
        <p:nvGrpSpPr>
          <p:cNvPr id="91" name="Group 90"/>
          <p:cNvGrpSpPr/>
          <p:nvPr/>
        </p:nvGrpSpPr>
        <p:grpSpPr>
          <a:xfrm>
            <a:off x="1676400" y="5943600"/>
            <a:ext cx="609600" cy="609600"/>
            <a:chOff x="3886200" y="685800"/>
            <a:chExt cx="914400" cy="914400"/>
          </a:xfrm>
        </p:grpSpPr>
        <p:sp>
          <p:nvSpPr>
            <p:cNvPr id="92" name="Oval 91"/>
            <p:cNvSpPr/>
            <p:nvPr/>
          </p:nvSpPr>
          <p:spPr>
            <a:xfrm>
              <a:off x="3886200" y="685800"/>
              <a:ext cx="914400"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150659" y="685800"/>
              <a:ext cx="381000"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1.11111E-6 C 0.00208 -0.00439 0.00417 -0.00578 0.00677 -0.00925 C 0.01007 -0.01365 0.01268 -0.02013 0.01667 -0.02361 C 0.02274 -0.02893 0.0283 -0.03518 0.03438 -0.0405 C 0.03663 -0.04259 0.03976 -0.04259 0.04219 -0.04444 C 0.05208 -0.05254 0.0632 -0.05995 0.07448 -0.06412 C 0.0816 -0.07037 0.09375 -0.07106 0.10191 -0.07199 C 0.11493 -0.07152 0.12813 -0.07152 0.14115 -0.0706 C 0.14393 -0.07037 0.14827 -0.06759 0.15104 -0.06666 C 0.16268 -0.06296 0.16997 -0.0581 0.18038 -0.05092 C 0.18524 -0.04236 0.19149 -0.03541 0.19705 -0.02754 C 0.19965 -0.02384 0.20399 -0.01574 0.20399 -0.01574 C 0.20521 -0.0081 0.20886 -0.00208 0.21077 0.00533 C 0.21806 0.00186 0.22153 -0.0074 0.22847 -0.0118 C 0.23316 -0.01805 0.23646 -0.02175 0.24219 -0.02615 C 0.24653 -0.02963 0.24393 -0.02523 0.24809 -0.03009 C 0.25608 -0.03935 0.25087 -0.03657 0.25677 -0.03912 C 0.26181 -0.04583 0.27448 -0.05463 0.28143 -0.0574 C 0.28629 -0.06203 0.28316 -0.05972 0.29115 -0.06273 C 0.29722 -0.06504 0.2934 -0.0655 0.29896 -0.06921 C 0.30208 -0.07129 0.30747 -0.07245 0.31077 -0.07314 C 0.31893 -0.07777 0.32761 -0.07824 0.33629 -0.07963 C 0.35 -0.07916 0.36406 -0.08125 0.37743 -0.07708 C 0.38125 -0.07592 0.38524 -0.07314 0.38924 -0.07199 C 0.39097 -0.07037 0.3934 -0.0699 0.39514 -0.06805 C 0.39601 -0.06713 0.39618 -0.06504 0.39705 -0.06412 C 0.39913 -0.0618 0.40174 -0.06064 0.40399 -0.05879 C 0.40469 -0.0574 0.40504 -0.05601 0.4059 -0.05486 C 0.40677 -0.0537 0.40816 -0.05347 0.40886 -0.05231 C 0.41181 -0.04768 0.41372 -0.04351 0.41667 -0.03912 C 0.41823 -0.03333 0.42049 -0.02777 0.42257 -0.02222 C 0.42361 -0.01597 0.42379 -0.00879 0.42847 -0.00648 C 0.43507 -0.01273 0.4441 -0.01782 0.45191 -0.02083 C 0.4566 -0.02523 0.46163 -0.02777 0.46667 -0.03148 C 0.47465 -0.03726 0.4816 -0.04398 0.49011 -0.04838 C 0.49323 -0.05208 0.49983 -0.05578 0.50399 -0.0574 C 0.50833 -0.06365 0.50278 -0.05671 0.50972 -0.06134 C 0.51059 -0.06203 0.51094 -0.06342 0.51181 -0.06412 C 0.51424 -0.06574 0.51702 -0.06574 0.51962 -0.06666 C 0.52934 -0.075 0.54306 -0.07615 0.55399 -0.07708 C 0.6 -0.07615 0.6 -0.07754 0.62847 -0.07314 C 0.63507 -0.0706 0.6382 -0.06898 0.64219 -0.06134 C 0.6434 -0.05601 0.64479 -0.05115 0.64601 -0.04583 C 0.64688 -0.03657 0.64809 -0.02754 0.64809 -0.01828 " pathEditMode="relative" ptsTypes="fffffffffffffffffffffffffffffffffffffffffffA">
                                      <p:cBhvr>
                                        <p:cTn id="6" dur="2000" fill="hold"/>
                                        <p:tgtEl>
                                          <p:spTgt spid="27"/>
                                        </p:tgtEl>
                                        <p:attrNameLst>
                                          <p:attrName>ppt_x</p:attrName>
                                          <p:attrName>ppt_y</p:attrName>
                                        </p:attrNameLst>
                                      </p:cBhvr>
                                    </p:animMotion>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20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27"/>
                                        </p:tgtEl>
                                      </p:cBhvr>
                                    </p:animEffect>
                                    <p:set>
                                      <p:cBhvr>
                                        <p:cTn id="18" dur="1" fill="hold">
                                          <p:stCondLst>
                                            <p:cond delay="1999"/>
                                          </p:stCondLst>
                                        </p:cTn>
                                        <p:tgtEl>
                                          <p:spTgt spid="2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75"/>
                                        </p:tgtEl>
                                      </p:cBhvr>
                                    </p:animEffect>
                                    <p:set>
                                      <p:cBhvr>
                                        <p:cTn id="24" dur="1" fill="hold">
                                          <p:stCondLst>
                                            <p:cond delay="1999"/>
                                          </p:stCondLst>
                                        </p:cTn>
                                        <p:tgtEl>
                                          <p:spTgt spid="75"/>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000"/>
                                        <p:tgtEl>
                                          <p:spTgt spid="66"/>
                                        </p:tgtEl>
                                      </p:cBhvr>
                                    </p:animEffect>
                                    <p:set>
                                      <p:cBhvr>
                                        <p:cTn id="27" dur="1" fill="hold">
                                          <p:stCondLst>
                                            <p:cond delay="1999"/>
                                          </p:stCondLst>
                                        </p:cTn>
                                        <p:tgtEl>
                                          <p:spTgt spid="66"/>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7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1.94444E-6 -5.18519E-6 C 0.00382 -0.00533 0.00937 -0.00811 0.01371 -0.01297 C 0.01927 -0.01899 0.02448 -0.02686 0.03125 -0.0301 C 0.03541 -0.03519 0.0309 -0.03033 0.03715 -0.03404 C 0.04375 -0.03774 0.05035 -0.04492 0.05781 -0.04561 C 0.06528 -0.0463 0.07291 -0.04654 0.08038 -0.047 C 0.09132 -0.04862 0.08941 -0.04908 0.10069 -0.047 C 0.10451 -0.0463 0.11146 -0.04306 0.11146 -0.04306 C 0.11805 -0.03751 0.12361 -0.03311 0.13038 -0.02871 C 0.14062 -0.01505 0.12673 -0.03288 0.13611 -0.02223 C 0.13785 -0.02015 0.14114 -0.01575 0.14114 -0.01575 C 0.14184 -0.01297 0.14357 -0.00209 0.14496 -5.18519E-6 C 0.14566 0.00092 0.14687 0.00092 0.14791 0.00138 C 0.15677 -0.00163 0.14739 0.00254 0.15486 -0.00393 C 0.16458 -0.01228 0.1493 0.00508 0.16163 -0.00788 C 0.16875 -0.01529 0.1743 -0.02431 0.18212 -0.0301 C 0.18611 -0.03288 0.18906 -0.03751 0.19288 -0.03913 C 0.20121 -0.0463 0.20955 -0.04839 0.21944 -0.04955 C 0.23715 -0.04885 0.24149 -0.04955 0.25469 -0.04445 C 0.25903 -0.04052 0.26423 -0.04005 0.26944 -0.03797 C 0.275 -0.03033 0.26753 -0.03959 0.2743 -0.03404 C 0.27639 -0.03242 0.27656 -0.02941 0.2783 -0.02732 C 0.2809 -0.02385 0.28264 -0.022 0.28507 -0.0183 C 0.28594 -0.01691 0.28715 -0.01575 0.28819 -0.01436 C 0.28958 -0.01181 0.29201 -0.00649 0.29201 -0.00649 C 0.2934 0.00138 0.29462 0.0111 0.29896 0.01712 C 0.30225 0.01596 0.30521 0.01457 0.30868 0.01319 C 0.3151 0.00717 0.32257 0.00184 0.33038 -0.00117 C 0.33368 -0.00441 0.33611 -0.0051 0.3401 -0.00649 C 0.34357 -0.0095 0.34618 -0.00996 0.35 -0.01181 C 0.35503 -0.01436 0.35937 -0.01783 0.36441 -0.01945 C 0.36927 -0.02385 0.37517 -0.02431 0.38038 -0.02732 C 0.38594 -0.03056 0.39184 -0.03404 0.39791 -0.03658 C 0.40347 -0.0389 0.41562 -0.04052 0.41562 -0.04052 C 0.42205 -0.04005 0.42847 -0.03982 0.43524 -0.03913 C 0.43975 -0.03867 0.4434 -0.03427 0.44774 -0.03265 C 0.45295 -0.02802 0.45382 -0.02848 0.45677 -0.02223 C 0.45955 -0.01644 0.45989 -0.01019 0.46354 -0.0051 C 0.46597 0.00578 0.4625 -0.00742 0.46649 0.00138 C 0.4691 0.00694 0.46892 0.01203 0.47344 0.01573 C 0.48489 0.01157 0.49132 -0.00441 0.50278 -0.00904 C 0.51059 -0.01621 0.51892 -0.0213 0.52812 -0.02478 C 0.53455 -0.03033 0.52725 -0.02478 0.53906 -0.02871 C 0.54427 -0.03033 0.5493 -0.0345 0.55486 -0.03519 C 0.5618 -0.03612 0.58368 -0.03751 0.58889 -0.03797 C 0.60868 -0.03705 0.61041 -0.03681 0.62448 -0.03404 C 0.62812 -0.03218 0.63212 -0.03056 0.63594 -0.02871 C 0.63871 -0.02547 0.64045 -0.02177 0.64305 -0.0183 C 0.64479 -0.01343 0.64722 -0.01112 0.64878 -0.00649 C 0.65173 0.00115 0.65364 0.00948 0.6566 0.01712 " pathEditMode="relative" ptsTypes="fffffffffffffffffffffffffffffffffffffffffffffffffA">
                                      <p:cBhvr>
                                        <p:cTn id="35" dur="2000" fill="hold"/>
                                        <p:tgtEl>
                                          <p:spTgt spid="76"/>
                                        </p:tgtEl>
                                        <p:attrNameLst>
                                          <p:attrName>ppt_x</p:attrName>
                                          <p:attrName>ppt_y</p:attrName>
                                        </p:attrNameLst>
                                      </p:cBhvr>
                                    </p:animMotion>
                                  </p:childTnLst>
                                </p:cTn>
                              </p:par>
                              <p:par>
                                <p:cTn id="36" presetID="1" presetClass="entr" presetSubtype="0"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20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000"/>
                                        <p:tgtEl>
                                          <p:spTgt spid="76"/>
                                        </p:tgtEl>
                                      </p:cBhvr>
                                    </p:animEffect>
                                    <p:set>
                                      <p:cBhvr>
                                        <p:cTn id="47" dur="1" fill="hold">
                                          <p:stCondLst>
                                            <p:cond delay="1999"/>
                                          </p:stCondLst>
                                        </p:cTn>
                                        <p:tgtEl>
                                          <p:spTgt spid="76"/>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67"/>
                                        </p:tgtEl>
                                      </p:cBhvr>
                                    </p:animEffect>
                                    <p:set>
                                      <p:cBhvr>
                                        <p:cTn id="50" dur="1" fill="hold">
                                          <p:stCondLst>
                                            <p:cond delay="1999"/>
                                          </p:stCondLst>
                                        </p:cTn>
                                        <p:tgtEl>
                                          <p:spTgt spid="67"/>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000"/>
                                        <p:tgtEl>
                                          <p:spTgt spid="88"/>
                                        </p:tgtEl>
                                      </p:cBhvr>
                                    </p:animEffect>
                                    <p:set>
                                      <p:cBhvr>
                                        <p:cTn id="53" dur="1" fill="hold">
                                          <p:stCondLst>
                                            <p:cond delay="1999"/>
                                          </p:stCondLst>
                                        </p:cTn>
                                        <p:tgtEl>
                                          <p:spTgt spid="88"/>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68"/>
                                        </p:tgtEl>
                                      </p:cBhvr>
                                    </p:animEffect>
                                    <p:set>
                                      <p:cBhvr>
                                        <p:cTn id="56" dur="1" fill="hold">
                                          <p:stCondLst>
                                            <p:cond delay="1999"/>
                                          </p:stCondLst>
                                        </p:cTn>
                                        <p:tgtEl>
                                          <p:spTgt spid="68"/>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2.77556E-17 -1.48148E-6 C 0.00247 -0.00463 0.00586 -0.01157 0.01003 -0.01319 C 0.01719 -0.02546 0.03333 -0.0375 0.04557 -0.04051 C 0.05885 -0.05069 0.07721 -0.05208 0.09258 -0.0537 C 0.09779 -0.05324 0.10313 -0.05324 0.10833 -0.05231 C 0.11536 -0.05116 0.12044 -0.04653 0.12734 -0.04444 C 0.13164 -0.04097 0.13867 -0.03333 0.14388 -0.03148 C 0.14896 -0.02268 0.14661 -0.02592 0.15052 -0.02083 C 0.16484 -0.02384 0.17891 -0.03356 0.1931 -0.03796 C 0.19805 -0.04167 0.20313 -0.04259 0.20872 -0.04444 C 0.22578 -0.05046 0.24245 -0.05278 0.26016 -0.05486 C 0.28815 -0.05417 0.29661 -0.05671 0.31706 -0.04977 C 0.31953 -0.04653 0.32591 -0.0419 0.32591 -0.04167 C 0.32917 -0.03565 0.33203 -0.02963 0.33815 -0.02754 C 0.34922 -0.03588 0.35911 -0.04491 0.36823 -0.05625 C 0.37253 -0.06157 0.38008 -0.06504 0.3849 -0.06921 C 0.38893 -0.07268 0.39128 -0.07546 0.39622 -0.07708 C 0.40091 -0.08102 0.40729 -0.0831 0.41276 -0.08495 C 0.41641 -0.08866 0.42083 -0.08981 0.42513 -0.09143 C 0.42982 -0.09097 0.43776 -0.0919 0.4431 -0.08889 C 0.44648 -0.08704 0.45313 -0.08356 0.45313 -0.08333 C 0.45911 -0.0787 0.46406 -0.0743 0.46771 -0.06667 C 0.46914 -0.06319 0.47083 -0.05972 0.47214 -0.05625 C 0.4724 -0.05555 0.4737 -0.04907 0.47435 -0.04838 C 0.47513 -0.04745 0.47656 -0.04745 0.47773 -0.04699 C 0.48385 -0.04861 0.4875 -0.05278 0.49336 -0.05486 C 0.5082 -0.06713 0.48633 -0.04977 0.5 -0.05879 C 0.51706 -0.07014 0.53255 -0.08287 0.55247 -0.08634 C 0.56523 -0.08542 0.5694 -0.08773 0.57813 -0.08102 C 0.58307 -0.07245 0.58802 -0.06366 0.59036 -0.0537 C 0.59297 -0.04282 0.5901 -0.05417 0.59284 -0.0419 C 0.59297 -0.04051 0.59375 -0.03796 0.59375 -0.03773 " pathEditMode="relative" rAng="0" ptsTypes="AAAAAAAAAAAAAAAAAAAAAAAAAAAAAAAA">
                                      <p:cBhvr>
                                        <p:cTn id="64" dur="2000" fill="hold"/>
                                        <p:tgtEl>
                                          <p:spTgt spid="79"/>
                                        </p:tgtEl>
                                        <p:attrNameLst>
                                          <p:attrName>ppt_x</p:attrName>
                                          <p:attrName>ppt_y</p:attrName>
                                        </p:attrNameLst>
                                      </p:cBhvr>
                                      <p:rCtr x="29688" y="-4583"/>
                                    </p:animMotion>
                                  </p:childTnLst>
                                </p:cTn>
                              </p:par>
                              <p:par>
                                <p:cTn id="65" presetID="1"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2000"/>
                                        <p:tgtEl>
                                          <p:spTgt spid="8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2000"/>
                                        <p:tgtEl>
                                          <p:spTgt spid="79"/>
                                        </p:tgtEl>
                                      </p:cBhvr>
                                    </p:animEffect>
                                    <p:set>
                                      <p:cBhvr>
                                        <p:cTn id="76" dur="1" fill="hold">
                                          <p:stCondLst>
                                            <p:cond delay="1999"/>
                                          </p:stCondLst>
                                        </p:cTn>
                                        <p:tgtEl>
                                          <p:spTgt spid="79"/>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69"/>
                                        </p:tgtEl>
                                      </p:cBhvr>
                                    </p:animEffect>
                                    <p:set>
                                      <p:cBhvr>
                                        <p:cTn id="79" dur="1" fill="hold">
                                          <p:stCondLst>
                                            <p:cond delay="1999"/>
                                          </p:stCondLst>
                                        </p:cTn>
                                        <p:tgtEl>
                                          <p:spTgt spid="69"/>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89"/>
                                        </p:tgtEl>
                                      </p:cBhvr>
                                    </p:animEffect>
                                    <p:set>
                                      <p:cBhvr>
                                        <p:cTn id="82" dur="1" fill="hold">
                                          <p:stCondLst>
                                            <p:cond delay="1999"/>
                                          </p:stCondLst>
                                        </p:cTn>
                                        <p:tgtEl>
                                          <p:spTgt spid="89"/>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2000"/>
                                        <p:tgtEl>
                                          <p:spTgt spid="70"/>
                                        </p:tgtEl>
                                      </p:cBhvr>
                                    </p:animEffect>
                                    <p:set>
                                      <p:cBhvr>
                                        <p:cTn id="85" dur="1" fill="hold">
                                          <p:stCondLst>
                                            <p:cond delay="1999"/>
                                          </p:stCondLst>
                                        </p:cTn>
                                        <p:tgtEl>
                                          <p:spTgt spid="70"/>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82"/>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71"/>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0" presetClass="path" presetSubtype="0" accel="50000" decel="50000" fill="hold" nodeType="clickEffect">
                                  <p:stCondLst>
                                    <p:cond delay="0"/>
                                  </p:stCondLst>
                                  <p:childTnLst>
                                    <p:animMotion origin="layout" path="M -2.91667E-6 3.33333E-6 C 0.00417 -0.00371 0.00756 -0.00718 0.01237 -0.00926 C 0.01849 -0.01505 0.02461 -0.02292 0.0319 -0.02616 C 0.04727 -0.04051 0.06563 -0.04815 0.08373 -0.05486 C 0.10026 -0.05394 0.1125 -0.05162 0.12787 -0.04584 C 0.13138 -0.04283 0.13438 -0.04236 0.13828 -0.04051 C 0.14076 -0.0375 0.14271 -0.03403 0.14545 -0.03148 C 0.14649 -0.03056 0.14753 -0.02986 0.14857 -0.02871 C 0.15039 -0.02662 0.15196 -0.02454 0.15391 -0.02223 C 0.15495 -0.02084 0.15677 -0.01829 0.15677 -0.01806 C 0.15847 -0.0132 0.16159 -0.00903 0.16289 -0.00394 C 0.16341 -0.00255 0.16341 -0.00093 0.16407 3.33333E-6 C 0.16485 0.00092 0.16615 0.00092 0.16719 0.00139 C 0.16823 0.00046 0.16927 -0.0007 0.17032 -0.00139 C 0.17123 -0.00209 0.17253 -0.00186 0.17331 -0.00255 C 0.17826 -0.00648 0.18125 -0.01343 0.18685 -0.0169 C 0.19336 -0.02871 0.18477 -0.01482 0.19193 -0.02223 C 0.19519 -0.0257 0.1974 -0.03033 0.20026 -0.03403 C 0.20521 -0.04028 0.21328 -0.04514 0.21979 -0.04699 C 0.24141 -0.04584 0.25222 -0.04375 0.27136 -0.03519 C 0.27813 -0.02732 0.26849 -0.03773 0.2767 -0.03148 C 0.28073 -0.02848 0.28399 -0.02292 0.28802 -0.01968 C 0.29063 -0.01528 0.29219 -0.01042 0.29506 -0.00648 C 0.29558 -0.0051 0.29571 -0.00371 0.29623 -0.00255 C 0.29675 -0.00116 0.29779 3.33333E-6 0.29831 0.00139 C 0.29987 0.00694 0.30117 0.01389 0.30248 0.01967 C 0.30261 0.02014 0.30417 0.02708 0.30443 0.02754 C 0.30521 0.02847 0.30651 0.02824 0.30756 0.0287 C 0.31537 0.02569 0.32123 0.01481 0.32943 0.0118 C 0.34102 0.00162 0.35313 -0.00857 0.36524 -0.01829 C 0.37214 -0.02361 0.37995 -0.0257 0.38711 -0.0301 C 0.39297 -0.0338 0.39818 -0.03936 0.40469 -0.0419 C 0.41172 -0.04468 0.42006 -0.0463 0.42722 -0.04838 C 0.43464 -0.04792 0.44193 -0.04815 0.44909 -0.04699 C 0.45547 -0.04607 0.46498 -0.03426 0.46979 -0.0301 C 0.48034 -0.02084 0.48815 -0.00926 0.49558 0.00393 C 0.4974 0.0125 0.50183 0.0199 0.50378 0.0287 C 0.5056 0.02037 0.50769 0.01689 0.51094 0.00926 C 0.51172 0.00301 0.51224 -0.00209 0.51615 -0.00648 C 0.51745 -0.01204 0.51979 -0.01644 0.5224 -0.02084 C 0.52409 -0.02361 0.52578 -0.02894 0.52839 -0.03148 C 0.54102 -0.04468 0.55821 -0.04607 0.57396 -0.04699 C 0.58828 -0.0463 0.60131 -0.04561 0.61524 -0.0419 C 0.62344 -0.03125 0.62982 -0.02084 0.63594 -0.00787 C 0.63724 -0.00486 0.63828 -0.00139 0.63985 0.00139 C 0.64141 0.00393 0.64519 0.00787 0.64519 0.0081 C 0.64636 0.01296 0.64532 0.01088 0.64818 0.01435 " pathEditMode="relative" rAng="0" ptsTypes="AAAAAAAAAAAAAAAAAAAAAAAAAAAAAAAAAAAAAAAAAAAAAAA">
                                      <p:cBhvr>
                                        <p:cTn id="93" dur="2000" fill="hold"/>
                                        <p:tgtEl>
                                          <p:spTgt spid="82"/>
                                        </p:tgtEl>
                                        <p:attrNameLst>
                                          <p:attrName>ppt_x</p:attrName>
                                          <p:attrName>ppt_y</p:attrName>
                                        </p:attrNameLst>
                                      </p:cBhvr>
                                      <p:rCtr x="32409" y="-1319"/>
                                    </p:animMotion>
                                  </p:childTnLst>
                                </p:cTn>
                              </p:par>
                              <p:par>
                                <p:cTn id="94" presetID="1" presetClass="entr" presetSubtype="0" fill="hold" grpId="0" nodeType="withEffect">
                                  <p:stCondLst>
                                    <p:cond delay="0"/>
                                  </p:stCondLst>
                                  <p:childTnLst>
                                    <p:set>
                                      <p:cBhvr>
                                        <p:cTn id="95" dur="1" fill="hold">
                                          <p:stCondLst>
                                            <p:cond delay="0"/>
                                          </p:stCondLst>
                                        </p:cTn>
                                        <p:tgtEl>
                                          <p:spTgt spid="72"/>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90"/>
                                        </p:tgtEl>
                                        <p:attrNameLst>
                                          <p:attrName>style.visibility</p:attrName>
                                        </p:attrNameLst>
                                      </p:cBhvr>
                                      <p:to>
                                        <p:strVal val="visible"/>
                                      </p:to>
                                    </p:set>
                                    <p:animEffect transition="in" filter="fade">
                                      <p:cBhvr>
                                        <p:cTn id="100" dur="2000"/>
                                        <p:tgtEl>
                                          <p:spTgt spid="9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2000"/>
                                        <p:tgtEl>
                                          <p:spTgt spid="82"/>
                                        </p:tgtEl>
                                      </p:cBhvr>
                                    </p:animEffect>
                                    <p:set>
                                      <p:cBhvr>
                                        <p:cTn id="105" dur="1" fill="hold">
                                          <p:stCondLst>
                                            <p:cond delay="1999"/>
                                          </p:stCondLst>
                                        </p:cTn>
                                        <p:tgtEl>
                                          <p:spTgt spid="82"/>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2000"/>
                                        <p:tgtEl>
                                          <p:spTgt spid="71"/>
                                        </p:tgtEl>
                                      </p:cBhvr>
                                    </p:animEffect>
                                    <p:set>
                                      <p:cBhvr>
                                        <p:cTn id="108" dur="1" fill="hold">
                                          <p:stCondLst>
                                            <p:cond delay="1999"/>
                                          </p:stCondLst>
                                        </p:cTn>
                                        <p:tgtEl>
                                          <p:spTgt spid="71"/>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2000"/>
                                        <p:tgtEl>
                                          <p:spTgt spid="90"/>
                                        </p:tgtEl>
                                      </p:cBhvr>
                                    </p:animEffect>
                                    <p:set>
                                      <p:cBhvr>
                                        <p:cTn id="111" dur="1" fill="hold">
                                          <p:stCondLst>
                                            <p:cond delay="1999"/>
                                          </p:stCondLst>
                                        </p:cTn>
                                        <p:tgtEl>
                                          <p:spTgt spid="90"/>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2000"/>
                                        <p:tgtEl>
                                          <p:spTgt spid="72"/>
                                        </p:tgtEl>
                                      </p:cBhvr>
                                    </p:animEffect>
                                    <p:set>
                                      <p:cBhvr>
                                        <p:cTn id="114" dur="1" fill="hold">
                                          <p:stCondLst>
                                            <p:cond delay="1999"/>
                                          </p:stCondLst>
                                        </p:cTn>
                                        <p:tgtEl>
                                          <p:spTgt spid="72"/>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9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9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nodeType="clickEffect">
                                  <p:stCondLst>
                                    <p:cond delay="0"/>
                                  </p:stCondLst>
                                  <p:childTnLst>
                                    <p:animMotion origin="layout" path="M 2.77556E-17 -0.02407 C 0.00885 -0.03079 0.02109 -0.03773 0.03411 -0.04005 C 0.04583 -0.04236 0.05807 -0.0419 0.06966 -0.04467 C 0.08633 -0.04444 0.09753 -0.04792 0.10807 -0.04097 C 0.11315 -0.0338 0.10977 -0.03588 0.11563 -0.03333 C 0.11888 -0.03009 0.1207 -0.02708 0.12331 -0.02407 C 0.13424 -0.02616 0.11979 -0.02268 0.13438 -0.0294 C 0.14128 -0.03241 0.15208 -0.03842 0.15898 -0.04005 C 0.16419 -0.04375 0.1707 -0.04491 0.17773 -0.0463 C 0.1931 -0.0456 0.19297 -0.04676 0.20195 -0.04467 C 0.20885 -0.04329 0.2168 -0.04028 0.22305 -0.03773 C 0.22747 -0.03611 0.23346 -0.03217 0.23828 -0.03102 C 0.24036 -0.02963 0.24336 -0.0287 0.24505 -0.02708 C 0.24583 -0.02639 0.24557 -0.02546 0.24583 -0.02477 C 0.24674 -0.02407 0.24766 -0.02384 0.24831 -0.02338 C 0.25352 -0.0243 0.25651 -0.02755 0.26159 -0.0287 C 0.26497 -0.03194 0.26927 -0.03426 0.275 -0.03542 C 0.27917 -0.03842 0.28451 -0.04051 0.29023 -0.04167 C 0.30208 -0.04699 0.31693 -0.04606 0.33008 -0.0493 C 0.33893 -0.04907 0.34779 -0.0493 0.35664 -0.04861 C 0.35898 -0.04838 0.36445 -0.0456 0.36667 -0.04467 C 0.37943 -0.03958 0.38438 -0.03542 0.39414 -0.0287 C 0.39466 -0.02778 0.39414 -0.02639 0.39531 -0.02639 C 0.39661 -0.02616 0.39779 -0.02731 0.3987 -0.02801 C 0.40247 -0.03125 0.40456 -0.03611 0.40846 -0.03935 C 0.40924 -0.04005 0.41081 -0.04028 0.41172 -0.04097 C 0.42161 -0.04768 0.42591 -0.05046 0.43932 -0.05324 C 0.44688 -0.05278 0.45404 -0.05278 0.46146 -0.05231 C 0.46732 -0.05185 0.4763 -0.04838 0.48268 -0.04699 C 0.48555 -0.04467 0.48997 -0.04375 0.49349 -0.04167 C 0.50078 -0.03727 0.50573 -0.03125 0.51211 -0.02639 C 0.51263 -0.02546 0.51211 -0.02384 0.51341 -0.02338 C 0.5138 -0.02315 0.52266 -0.02893 0.52344 -0.0294 C 0.5263 -0.03356 0.53125 -0.0338 0.53555 -0.03704 C 0.54596 -0.04491 0.56914 -0.05046 0.58411 -0.05231 C 0.59245 -0.05532 0.60352 -0.05648 0.61289 -0.05764 C 0.61497 -0.05764 0.62513 -0.05764 0.6293 -0.05602 C 0.63177 -0.05532 0.63594 -0.05324 0.63594 -0.05301 C 0.63828 -0.05116 0.65156 -0.04236 0.65482 -0.04097 C 0.65755 -0.03773 0.65872 -0.03449 0.66042 -0.03102 C 0.66107 -0.02569 0.6625 -0.02037 0.6625 -0.01481 " pathEditMode="relative" rAng="0" ptsTypes="AAAAAAAAAAAAAAAAAAAAAAAAAAAAAAAAAAAAAAAAA">
                                      <p:cBhvr>
                                        <p:cTn id="122" dur="2000" fill="hold"/>
                                        <p:tgtEl>
                                          <p:spTgt spid="91"/>
                                        </p:tgtEl>
                                        <p:attrNameLst>
                                          <p:attrName>ppt_x</p:attrName>
                                          <p:attrName>ppt_y</p:attrName>
                                        </p:attrNameLst>
                                      </p:cBhvr>
                                      <p:rCtr x="33125" y="-1227"/>
                                    </p:animMotion>
                                  </p:childTnLst>
                                </p:cTn>
                              </p:par>
                              <p:par>
                                <p:cTn id="123" presetID="1" presetClass="entr" presetSubtype="0" fill="hold" grpId="0" nodeType="withEffect">
                                  <p:stCondLst>
                                    <p:cond delay="0"/>
                                  </p:stCondLst>
                                  <p:childTnLst>
                                    <p:set>
                                      <p:cBhvr>
                                        <p:cTn id="124" dur="1" fill="hold">
                                          <p:stCondLst>
                                            <p:cond delay="0"/>
                                          </p:stCondLst>
                                        </p:cTn>
                                        <p:tgtEl>
                                          <p:spTgt spid="9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96"/>
                                        </p:tgtEl>
                                        <p:attrNameLst>
                                          <p:attrName>style.visibility</p:attrName>
                                        </p:attrNameLst>
                                      </p:cBhvr>
                                      <p:to>
                                        <p:strVal val="visible"/>
                                      </p:to>
                                    </p:set>
                                    <p:animEffect transition="in" filter="fade">
                                      <p:cBhvr>
                                        <p:cTn id="129"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6" grpId="0"/>
      <p:bldP spid="66" grpId="1"/>
      <p:bldP spid="67" grpId="0"/>
      <p:bldP spid="67" grpId="1"/>
      <p:bldP spid="68" grpId="0"/>
      <p:bldP spid="68" grpId="1"/>
      <p:bldP spid="69" grpId="0"/>
      <p:bldP spid="69" grpId="1"/>
      <p:bldP spid="70" grpId="0"/>
      <p:bldP spid="70" grpId="1"/>
      <p:bldP spid="71" grpId="0"/>
      <p:bldP spid="71" grpId="1"/>
      <p:bldP spid="72" grpId="0"/>
      <p:bldP spid="72" grpId="1"/>
      <p:bldP spid="75" grpId="0"/>
      <p:bldP spid="75" grpId="1"/>
      <p:bldP spid="88" grpId="0"/>
      <p:bldP spid="88" grpId="1"/>
      <p:bldP spid="89" grpId="0"/>
      <p:bldP spid="89" grpId="1"/>
      <p:bldP spid="90" grpId="0"/>
      <p:bldP spid="90" grpId="1"/>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6800D43B-FD2E-4AB8-A8E8-008834210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rPr>
              <a:t>Doctrinal Mastery</a:t>
            </a:r>
          </a:p>
        </p:txBody>
      </p:sp>
      <p:grpSp>
        <p:nvGrpSpPr>
          <p:cNvPr id="83" name="Group 82">
            <a:extLst>
              <a:ext uri="{FF2B5EF4-FFF2-40B4-BE49-F238E27FC236}">
                <a16:creationId xmlns:a16="http://schemas.microsoft.com/office/drawing/2014/main" id="{82E64CAD-116D-4AA1-8A9D-B907532E021F}"/>
              </a:ext>
            </a:extLst>
          </p:cNvPr>
          <p:cNvGrpSpPr/>
          <p:nvPr/>
        </p:nvGrpSpPr>
        <p:grpSpPr>
          <a:xfrm>
            <a:off x="181969" y="1934676"/>
            <a:ext cx="3311858" cy="3501886"/>
            <a:chOff x="2553994" y="2667000"/>
            <a:chExt cx="3886200" cy="3931920"/>
          </a:xfrm>
        </p:grpSpPr>
        <p:grpSp>
          <p:nvGrpSpPr>
            <p:cNvPr id="84" name="Group 13">
              <a:extLst>
                <a:ext uri="{FF2B5EF4-FFF2-40B4-BE49-F238E27FC236}">
                  <a16:creationId xmlns:a16="http://schemas.microsoft.com/office/drawing/2014/main" id="{806B2687-CA19-4F5F-A5C3-3D6791857036}"/>
                </a:ext>
              </a:extLst>
            </p:cNvPr>
            <p:cNvGrpSpPr/>
            <p:nvPr/>
          </p:nvGrpSpPr>
          <p:grpSpPr>
            <a:xfrm>
              <a:off x="3048000" y="2667000"/>
              <a:ext cx="2971800" cy="3931920"/>
              <a:chOff x="152400" y="152400"/>
              <a:chExt cx="4953000" cy="6553200"/>
            </a:xfrm>
          </p:grpSpPr>
          <p:sp>
            <p:nvSpPr>
              <p:cNvPr id="88" name="Rounded Rectangle 70">
                <a:extLst>
                  <a:ext uri="{FF2B5EF4-FFF2-40B4-BE49-F238E27FC236}">
                    <a16:creationId xmlns:a16="http://schemas.microsoft.com/office/drawing/2014/main" id="{292588A7-092F-4B70-BF9A-97507023D684}"/>
                  </a:ext>
                </a:extLst>
              </p:cNvPr>
              <p:cNvSpPr/>
              <p:nvPr/>
            </p:nvSpPr>
            <p:spPr>
              <a:xfrm>
                <a:off x="457200" y="152400"/>
                <a:ext cx="4648200" cy="6553200"/>
              </a:xfrm>
              <a:prstGeom prst="roundRect">
                <a:avLst>
                  <a:gd name="adj" fmla="val 29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71">
                <a:extLst>
                  <a:ext uri="{FF2B5EF4-FFF2-40B4-BE49-F238E27FC236}">
                    <a16:creationId xmlns:a16="http://schemas.microsoft.com/office/drawing/2014/main" id="{7DA3CBD0-F7F2-4278-A679-00B226645BD2}"/>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72">
                <a:extLst>
                  <a:ext uri="{FF2B5EF4-FFF2-40B4-BE49-F238E27FC236}">
                    <a16:creationId xmlns:a16="http://schemas.microsoft.com/office/drawing/2014/main" id="{1E71E0D2-BCDF-4B3D-9626-D4D3D8AA58BE}"/>
                  </a:ext>
                </a:extLst>
              </p:cNvPr>
              <p:cNvSpPr/>
              <p:nvPr/>
            </p:nvSpPr>
            <p:spPr>
              <a:xfrm>
                <a:off x="152400" y="152400"/>
                <a:ext cx="4648200" cy="6553200"/>
              </a:xfrm>
              <a:prstGeom prst="roundRect">
                <a:avLst>
                  <a:gd name="adj" fmla="val 29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A2A46033-2A8D-4DF2-8613-5D1DF8E777B3}"/>
                </a:ext>
              </a:extLst>
            </p:cNvPr>
            <p:cNvSpPr txBox="1"/>
            <p:nvPr/>
          </p:nvSpPr>
          <p:spPr>
            <a:xfrm>
              <a:off x="2553994" y="3822909"/>
              <a:ext cx="3886200" cy="449244"/>
            </a:xfrm>
            <a:prstGeom prst="rect">
              <a:avLst/>
            </a:prstGeom>
            <a:noFill/>
          </p:spPr>
          <p:txBody>
            <a:bodyPr wrap="square" rtlCol="0">
              <a:spAutoFit/>
            </a:bodyPr>
            <a:lstStyle/>
            <a:p>
              <a:pPr algn="ctr"/>
              <a:r>
                <a:rPr lang="en-US" sz="2000" b="1" dirty="0">
                  <a:solidFill>
                    <a:schemeClr val="bg1"/>
                  </a:solidFill>
                  <a:latin typeface="Californian FB" pitchFamily="18" charset="0"/>
                </a:rPr>
                <a:t>D&amp;C 49:15-17</a:t>
              </a:r>
            </a:p>
          </p:txBody>
        </p:sp>
        <p:sp>
          <p:nvSpPr>
            <p:cNvPr id="86" name="TextBox 85">
              <a:extLst>
                <a:ext uri="{FF2B5EF4-FFF2-40B4-BE49-F238E27FC236}">
                  <a16:creationId xmlns:a16="http://schemas.microsoft.com/office/drawing/2014/main" id="{05BBE46D-2326-40C9-9C7B-267CB70C90F7}"/>
                </a:ext>
              </a:extLst>
            </p:cNvPr>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87" name="Straight Connector 86">
              <a:extLst>
                <a:ext uri="{FF2B5EF4-FFF2-40B4-BE49-F238E27FC236}">
                  <a16:creationId xmlns:a16="http://schemas.microsoft.com/office/drawing/2014/main" id="{A428024A-D18F-442C-8B76-961B544C6F59}"/>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95A2ACF7-20D8-4636-A965-8FA54EF75113}"/>
              </a:ext>
            </a:extLst>
          </p:cNvPr>
          <p:cNvSpPr/>
          <p:nvPr/>
        </p:nvSpPr>
        <p:spPr>
          <a:xfrm>
            <a:off x="5378544" y="1674674"/>
            <a:ext cx="6813456" cy="4524315"/>
          </a:xfrm>
          <a:prstGeom prst="rect">
            <a:avLst/>
          </a:prstGeom>
        </p:spPr>
        <p:txBody>
          <a:bodyPr wrap="square">
            <a:spAutoFit/>
          </a:bodyPr>
          <a:lstStyle/>
          <a:p>
            <a:pPr fontAlgn="base"/>
            <a:r>
              <a:rPr lang="en-US" sz="2400" dirty="0">
                <a:solidFill>
                  <a:schemeClr val="bg1"/>
                </a:solidFill>
                <a:latin typeface="Abadi" panose="020B0604020104020204" pitchFamily="34" charset="0"/>
              </a:rPr>
              <a:t>And again, verily I say unto you, that whoso </a:t>
            </a:r>
            <a:r>
              <a:rPr lang="en-US" sz="2400" dirty="0" err="1">
                <a:solidFill>
                  <a:schemeClr val="bg1"/>
                </a:solidFill>
                <a:latin typeface="Abadi" panose="020B0604020104020204" pitchFamily="34" charset="0"/>
              </a:rPr>
              <a:t>forbiddeth</a:t>
            </a:r>
            <a:r>
              <a:rPr lang="en-US" sz="2400" dirty="0">
                <a:solidFill>
                  <a:schemeClr val="bg1"/>
                </a:solidFill>
                <a:latin typeface="Abadi" panose="020B0604020104020204" pitchFamily="34" charset="0"/>
              </a:rPr>
              <a:t> to marry is not ordained of God, for marriage is ordained of God unto man.</a:t>
            </a:r>
          </a:p>
          <a:p>
            <a:pPr fontAlgn="base"/>
            <a:endParaRPr lang="en-US" sz="2400" b="1" dirty="0">
              <a:solidFill>
                <a:schemeClr val="bg1"/>
              </a:solidFill>
              <a:latin typeface="Abadi" panose="020B0604020104020204" pitchFamily="34" charset="0"/>
            </a:endParaRPr>
          </a:p>
          <a:p>
            <a:pPr fontAlgn="base"/>
            <a:r>
              <a:rPr lang="en-US" sz="2400" dirty="0">
                <a:solidFill>
                  <a:schemeClr val="bg1"/>
                </a:solidFill>
                <a:latin typeface="Abadi" panose="020B0604020104020204" pitchFamily="34" charset="0"/>
              </a:rPr>
              <a:t>Wherefore, it is lawful that he should have one wife, and they twain shall be one flesh, and all this that the earth might answer the end of its creation;</a:t>
            </a:r>
          </a:p>
          <a:p>
            <a:pPr fontAlgn="base"/>
            <a:endParaRPr lang="en-US" sz="2400" b="1" dirty="0">
              <a:solidFill>
                <a:schemeClr val="bg1"/>
              </a:solidFill>
              <a:latin typeface="Abadi" panose="020B0604020104020204" pitchFamily="34" charset="0"/>
            </a:endParaRPr>
          </a:p>
          <a:p>
            <a:pPr fontAlgn="base"/>
            <a:r>
              <a:rPr lang="en-US" sz="2400" dirty="0">
                <a:solidFill>
                  <a:schemeClr val="bg1"/>
                </a:solidFill>
                <a:latin typeface="Abadi" panose="020B0604020104020204" pitchFamily="34" charset="0"/>
              </a:rPr>
              <a:t>And that it might be filled with the measure of man, according to his creation before the world was made.</a:t>
            </a:r>
            <a:endParaRPr lang="en-US" sz="2400" b="0" i="0" dirty="0">
              <a:solidFill>
                <a:schemeClr val="bg1"/>
              </a:solidFill>
              <a:effectLst/>
              <a:latin typeface="Abadi" panose="020B0604020104020204" pitchFamily="34" charset="0"/>
            </a:endParaRPr>
          </a:p>
        </p:txBody>
      </p:sp>
      <p:sp>
        <p:nvSpPr>
          <p:cNvPr id="3" name="Arrow: Right 2">
            <a:extLst>
              <a:ext uri="{FF2B5EF4-FFF2-40B4-BE49-F238E27FC236}">
                <a16:creationId xmlns:a16="http://schemas.microsoft.com/office/drawing/2014/main" id="{9CABDFC9-66F6-4C30-96F1-487274E0CEAB}"/>
              </a:ext>
            </a:extLst>
          </p:cNvPr>
          <p:cNvSpPr/>
          <p:nvPr/>
        </p:nvSpPr>
        <p:spPr>
          <a:xfrm>
            <a:off x="3398293" y="2866030"/>
            <a:ext cx="1473958" cy="1173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94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0-#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250" fill="hold"/>
                                        <p:tgtEl>
                                          <p:spTgt spid="83"/>
                                        </p:tgtEl>
                                        <p:attrNameLst>
                                          <p:attrName>ppt_x</p:attrName>
                                        </p:attrNameLst>
                                      </p:cBhvr>
                                      <p:tavLst>
                                        <p:tav tm="0">
                                          <p:val>
                                            <p:strVal val="0-#ppt_w/2"/>
                                          </p:val>
                                        </p:tav>
                                        <p:tav tm="100000">
                                          <p:val>
                                            <p:strVal val="#ppt_x"/>
                                          </p:val>
                                        </p:tav>
                                      </p:tavLst>
                                    </p:anim>
                                    <p:anim calcmode="lin" valueType="num">
                                      <p:cBhvr additive="base">
                                        <p:cTn id="12" dur="1250" fill="hold"/>
                                        <p:tgtEl>
                                          <p:spTgt spid="8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03AB04-4ED7-4243-9897-BF9E5BAA0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943600" y="3429001"/>
            <a:ext cx="4572000" cy="3323987"/>
          </a:xfrm>
          <a:prstGeom prst="rect">
            <a:avLst/>
          </a:prstGeom>
        </p:spPr>
        <p:txBody>
          <a:bodyPr>
            <a:spAutoFit/>
          </a:bodyPr>
          <a:lstStyle/>
          <a:p>
            <a:pPr fontAlgn="base"/>
            <a:r>
              <a:rPr lang="en-US" dirty="0">
                <a:solidFill>
                  <a:schemeClr val="bg1"/>
                </a:solidFill>
              </a:rPr>
              <a:t>“I do not believe any man should kill animals or birds unless he needs them for food, and then he should not kill innocent little birds that are not intended for food for man. I think it is wicked for men to thirst in their souls to kill almost everything which possesses animal life. </a:t>
            </a:r>
          </a:p>
          <a:p>
            <a:pPr fontAlgn="base"/>
            <a:endParaRPr lang="en-US" dirty="0">
              <a:solidFill>
                <a:schemeClr val="bg1"/>
              </a:solidFill>
            </a:endParaRPr>
          </a:p>
          <a:p>
            <a:pPr fontAlgn="base"/>
            <a:r>
              <a:rPr lang="en-US" dirty="0">
                <a:solidFill>
                  <a:schemeClr val="bg1"/>
                </a:solidFill>
              </a:rPr>
              <a:t>It is wrong, and I have been surprised at prominent men whom I have seen whose very souls seemed to be athirst for the shedding of animal blood.’” </a:t>
            </a:r>
          </a:p>
          <a:p>
            <a:pPr fontAlgn="base"/>
            <a:r>
              <a:rPr lang="en-US" sz="1200" dirty="0">
                <a:solidFill>
                  <a:schemeClr val="bg1"/>
                </a:solidFill>
              </a:rPr>
              <a:t>President Joseph F. Smith </a:t>
            </a:r>
          </a:p>
        </p:txBody>
      </p:sp>
      <p:sp>
        <p:nvSpPr>
          <p:cNvPr id="4" name="Rectangle 3"/>
          <p:cNvSpPr/>
          <p:nvPr/>
        </p:nvSpPr>
        <p:spPr>
          <a:xfrm>
            <a:off x="1676400" y="228601"/>
            <a:ext cx="4572000" cy="2985433"/>
          </a:xfrm>
          <a:prstGeom prst="rect">
            <a:avLst/>
          </a:prstGeom>
        </p:spPr>
        <p:txBody>
          <a:bodyPr>
            <a:spAutoFit/>
          </a:bodyPr>
          <a:lstStyle/>
          <a:p>
            <a:pPr fontAlgn="base"/>
            <a:r>
              <a:rPr lang="en-US" sz="1600" dirty="0">
                <a:solidFill>
                  <a:schemeClr val="bg1"/>
                </a:solidFill>
              </a:rPr>
              <a:t>Animals are provided “for the use of man”</a:t>
            </a:r>
          </a:p>
          <a:p>
            <a:pPr fontAlgn="base"/>
            <a:r>
              <a:rPr lang="en-US" sz="1600" dirty="0">
                <a:solidFill>
                  <a:schemeClr val="bg1"/>
                </a:solidFill>
              </a:rPr>
              <a:t>“Young people, learn to use moderation and common sense in matters of health and nutrition, and particularly in medication. Avoid being extreme or fanatical or becoming a faddist.</a:t>
            </a:r>
          </a:p>
          <a:p>
            <a:pPr fontAlgn="base"/>
            <a:endParaRPr lang="en-US" sz="1600" dirty="0">
              <a:solidFill>
                <a:schemeClr val="bg1"/>
              </a:solidFill>
            </a:endParaRPr>
          </a:p>
          <a:p>
            <a:pPr fontAlgn="base"/>
            <a:r>
              <a:rPr lang="en-US" sz="1600" dirty="0">
                <a:solidFill>
                  <a:schemeClr val="bg1"/>
                </a:solidFill>
              </a:rPr>
              <a:t>“For example, the Word of Wisdom counsels us to eat meat sparingly (see  D&amp;C 89:12). Lest someone become extreme, we are told in another revelation that ‘whoso </a:t>
            </a:r>
            <a:r>
              <a:rPr lang="en-US" sz="1600" dirty="0" err="1">
                <a:solidFill>
                  <a:schemeClr val="bg1"/>
                </a:solidFill>
              </a:rPr>
              <a:t>forbiddeth</a:t>
            </a:r>
            <a:r>
              <a:rPr lang="en-US" sz="1600" dirty="0">
                <a:solidFill>
                  <a:schemeClr val="bg1"/>
                </a:solidFill>
              </a:rPr>
              <a:t> to [eat meat] is not ordained of God’ (D&amp;C 49:18)” </a:t>
            </a:r>
          </a:p>
          <a:p>
            <a:pPr fontAlgn="base"/>
            <a:r>
              <a:rPr lang="en-US" sz="1200" dirty="0">
                <a:solidFill>
                  <a:schemeClr val="bg1"/>
                </a:solidFill>
              </a:rPr>
              <a:t>President Boyd K. Packer</a:t>
            </a:r>
          </a:p>
        </p:txBody>
      </p:sp>
      <p:pic>
        <p:nvPicPr>
          <p:cNvPr id="6" name="Picture 5">
            <a:extLst>
              <a:ext uri="{FF2B5EF4-FFF2-40B4-BE49-F238E27FC236}">
                <a16:creationId xmlns:a16="http://schemas.microsoft.com/office/drawing/2014/main" id="{C4C365C7-4554-4999-8347-2CF11ACE7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1719" y="105012"/>
            <a:ext cx="2819400" cy="1695450"/>
          </a:xfrm>
          <a:prstGeom prst="rect">
            <a:avLst/>
          </a:prstGeom>
        </p:spPr>
      </p:pic>
      <p:pic>
        <p:nvPicPr>
          <p:cNvPr id="8" name="Picture 7">
            <a:extLst>
              <a:ext uri="{FF2B5EF4-FFF2-40B4-BE49-F238E27FC236}">
                <a16:creationId xmlns:a16="http://schemas.microsoft.com/office/drawing/2014/main" id="{DC961335-EA4A-41B5-B450-053773EA70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557" y="1873718"/>
            <a:ext cx="2578100" cy="1447800"/>
          </a:xfrm>
          <a:prstGeom prst="rect">
            <a:avLst/>
          </a:prstGeom>
        </p:spPr>
      </p:pic>
      <p:pic>
        <p:nvPicPr>
          <p:cNvPr id="11" name="Picture 10">
            <a:extLst>
              <a:ext uri="{FF2B5EF4-FFF2-40B4-BE49-F238E27FC236}">
                <a16:creationId xmlns:a16="http://schemas.microsoft.com/office/drawing/2014/main" id="{BBCE9E94-660F-4071-82E4-22D74D62D8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925" y="3239867"/>
            <a:ext cx="2705100" cy="1685925"/>
          </a:xfrm>
          <a:prstGeom prst="rect">
            <a:avLst/>
          </a:prstGeom>
        </p:spPr>
      </p:pic>
      <p:pic>
        <p:nvPicPr>
          <p:cNvPr id="13" name="Picture 12">
            <a:extLst>
              <a:ext uri="{FF2B5EF4-FFF2-40B4-BE49-F238E27FC236}">
                <a16:creationId xmlns:a16="http://schemas.microsoft.com/office/drawing/2014/main" id="{87C203C5-A779-4D0B-8C0C-4F2B5BD381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1160" y="5052204"/>
            <a:ext cx="3023616" cy="1700784"/>
          </a:xfrm>
          <a:prstGeom prst="rect">
            <a:avLst/>
          </a:prstGeom>
        </p:spPr>
      </p:pic>
      <p:pic>
        <p:nvPicPr>
          <p:cNvPr id="15" name="Picture 14">
            <a:extLst>
              <a:ext uri="{FF2B5EF4-FFF2-40B4-BE49-F238E27FC236}">
                <a16:creationId xmlns:a16="http://schemas.microsoft.com/office/drawing/2014/main" id="{8FB525BA-422C-4BD0-9F34-FFC2DB9311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346" y="170483"/>
            <a:ext cx="1244345" cy="1550834"/>
          </a:xfrm>
          <a:prstGeom prst="rect">
            <a:avLst/>
          </a:prstGeom>
        </p:spPr>
      </p:pic>
      <p:pic>
        <p:nvPicPr>
          <p:cNvPr id="17" name="Picture 16">
            <a:extLst>
              <a:ext uri="{FF2B5EF4-FFF2-40B4-BE49-F238E27FC236}">
                <a16:creationId xmlns:a16="http://schemas.microsoft.com/office/drawing/2014/main" id="{EDC60A11-B51C-454A-9C10-F314F9C9E4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1778" y="5244766"/>
            <a:ext cx="983917" cy="13156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018ABE-B135-4695-A868-59F44EAE6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620000" y="3962401"/>
            <a:ext cx="2895600" cy="2585323"/>
          </a:xfrm>
          <a:prstGeom prst="rect">
            <a:avLst/>
          </a:prstGeom>
        </p:spPr>
        <p:txBody>
          <a:bodyPr wrap="square">
            <a:spAutoFit/>
          </a:bodyPr>
          <a:lstStyle/>
          <a:p>
            <a:r>
              <a:rPr lang="en-US" dirty="0">
                <a:solidFill>
                  <a:schemeClr val="bg1"/>
                </a:solidFill>
              </a:rPr>
              <a:t>The Shakers and Leman Copley did not follow the Lord’s counsel. </a:t>
            </a:r>
          </a:p>
          <a:p>
            <a:endParaRPr lang="en-US" dirty="0">
              <a:solidFill>
                <a:schemeClr val="bg1"/>
              </a:solidFill>
            </a:endParaRPr>
          </a:p>
          <a:p>
            <a:r>
              <a:rPr lang="en-US" dirty="0">
                <a:solidFill>
                  <a:schemeClr val="bg1"/>
                </a:solidFill>
              </a:rPr>
              <a:t>The Shakers rejected the missionaries’ message, and Leman Copley returned to his former beliefs and left the Church.</a:t>
            </a:r>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rPr>
              <a:t>Sidney, Parley, and Leman</a:t>
            </a:r>
          </a:p>
        </p:txBody>
      </p:sp>
      <p:sp>
        <p:nvSpPr>
          <p:cNvPr id="5" name="Rectangle 4"/>
          <p:cNvSpPr/>
          <p:nvPr/>
        </p:nvSpPr>
        <p:spPr>
          <a:xfrm>
            <a:off x="1752600" y="914401"/>
            <a:ext cx="4724400" cy="3139321"/>
          </a:xfrm>
          <a:prstGeom prst="rect">
            <a:avLst/>
          </a:prstGeom>
        </p:spPr>
        <p:txBody>
          <a:bodyPr wrap="square">
            <a:spAutoFit/>
          </a:bodyPr>
          <a:lstStyle/>
          <a:p>
            <a:r>
              <a:rPr lang="en-US" dirty="0">
                <a:solidFill>
                  <a:schemeClr val="bg1"/>
                </a:solidFill>
              </a:rPr>
              <a:t>The three missionaries arrived at North Union on a Saturday evening and were allowed to give to the group a long discussion of the gospel. They spent the night, and the next morning they spoke in the regular Sunday meeting. Sidney Rigdon read the revelation to them as a part of his comments, and it was instantly rejected by the leader of the group, </a:t>
            </a:r>
            <a:r>
              <a:rPr lang="en-US" dirty="0" err="1">
                <a:solidFill>
                  <a:schemeClr val="bg1"/>
                </a:solidFill>
              </a:rPr>
              <a:t>Ashbel</a:t>
            </a:r>
            <a:r>
              <a:rPr lang="en-US" dirty="0">
                <a:solidFill>
                  <a:schemeClr val="bg1"/>
                </a:solidFill>
              </a:rPr>
              <a:t> </a:t>
            </a:r>
            <a:r>
              <a:rPr lang="en-US" dirty="0" err="1">
                <a:solidFill>
                  <a:schemeClr val="bg1"/>
                </a:solidFill>
              </a:rPr>
              <a:t>Kitchell</a:t>
            </a:r>
            <a:r>
              <a:rPr lang="en-US" dirty="0">
                <a:solidFill>
                  <a:schemeClr val="bg1"/>
                </a:solidFill>
              </a:rPr>
              <a:t>. The rest of the group agreed with </a:t>
            </a:r>
            <a:r>
              <a:rPr lang="en-US" dirty="0" err="1">
                <a:solidFill>
                  <a:schemeClr val="bg1"/>
                </a:solidFill>
              </a:rPr>
              <a:t>Kitchell</a:t>
            </a:r>
            <a:r>
              <a:rPr lang="en-US" dirty="0">
                <a:solidFill>
                  <a:schemeClr val="bg1"/>
                </a:solidFill>
              </a:rPr>
              <a:t>, and the missionaries withdrew.</a:t>
            </a:r>
          </a:p>
          <a:p>
            <a:r>
              <a:rPr lang="en-US" sz="1200" dirty="0">
                <a:solidFill>
                  <a:schemeClr val="bg1"/>
                </a:solidFill>
              </a:rPr>
              <a:t>Student Manual</a:t>
            </a:r>
          </a:p>
        </p:txBody>
      </p:sp>
      <p:pic>
        <p:nvPicPr>
          <p:cNvPr id="10" name="Picture 9">
            <a:extLst>
              <a:ext uri="{FF2B5EF4-FFF2-40B4-BE49-F238E27FC236}">
                <a16:creationId xmlns:a16="http://schemas.microsoft.com/office/drawing/2014/main" id="{62725405-0D27-481D-9F8C-672F856FB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620" y="1154522"/>
            <a:ext cx="3675176" cy="2168781"/>
          </a:xfrm>
          <a:prstGeom prst="rect">
            <a:avLst/>
          </a:prstGeom>
        </p:spPr>
      </p:pic>
      <p:pic>
        <p:nvPicPr>
          <p:cNvPr id="12" name="Picture 11">
            <a:extLst>
              <a:ext uri="{FF2B5EF4-FFF2-40B4-BE49-F238E27FC236}">
                <a16:creationId xmlns:a16="http://schemas.microsoft.com/office/drawing/2014/main" id="{1151274A-00DB-47A0-9B2C-CB9CCFBE52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9238" y="4109676"/>
            <a:ext cx="5629275" cy="2619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3529</Words>
  <Application>Microsoft Office PowerPoint</Application>
  <PresentationFormat>Widescreen</PresentationFormat>
  <Paragraphs>151</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Abadi</vt:lpstr>
      <vt:lpstr>Arial</vt:lpstr>
      <vt:lpstr>Californian FB</vt:lpstr>
      <vt:lpstr>Calibri Light</vt:lpstr>
      <vt:lpstr>Colonna MT</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cp:revision>
  <dcterms:created xsi:type="dcterms:W3CDTF">2018-08-08T23:46:57Z</dcterms:created>
  <dcterms:modified xsi:type="dcterms:W3CDTF">2020-07-12T02:00:20Z</dcterms:modified>
</cp:coreProperties>
</file>