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8" r:id="rId3"/>
    <p:sldId id="260" r:id="rId4"/>
    <p:sldId id="263" r:id="rId5"/>
    <p:sldId id="261" r:id="rId6"/>
    <p:sldId id="262" r:id="rId7"/>
    <p:sldId id="264" r:id="rId8"/>
    <p:sldId id="266" r:id="rId9"/>
    <p:sldId id="267" r:id="rId10"/>
    <p:sldId id="268" r:id="rId11"/>
    <p:sldId id="269" r:id="rId12"/>
    <p:sldId id="270" r:id="rId13"/>
    <p:sldId id="271" r:id="rId14"/>
    <p:sldId id="272" r:id="rId15"/>
    <p:sldId id="273" r:id="rId16"/>
    <p:sldId id="265" r:id="rId17"/>
  </p:sldIdLst>
  <p:sldSz cx="12192000" cy="6858000"/>
  <p:notesSz cx="6858000" cy="9144000"/>
  <p:embeddedFontLst>
    <p:embeddedFont>
      <p:font typeface="Britannic Bold" panose="020B0903060703020204" pitchFamily="34"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4" d="100"/>
          <a:sy n="64"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76A9-FB4A-4E14-8C65-9AAF15773D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3C881D-1E95-4A29-BBBC-26DD6F54AA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CEF05C-9BAA-4242-8663-B4658DAF0711}"/>
              </a:ext>
            </a:extLst>
          </p:cNvPr>
          <p:cNvSpPr>
            <a:spLocks noGrp="1"/>
          </p:cNvSpPr>
          <p:nvPr>
            <p:ph type="dt" sz="half" idx="10"/>
          </p:nvPr>
        </p:nvSpPr>
        <p:spPr/>
        <p:txBody>
          <a:bodyPr/>
          <a:lstStyle/>
          <a:p>
            <a:fld id="{0F4421C5-B186-4A0C-A81A-EC93418C90BB}" type="datetimeFigureOut">
              <a:rPr lang="en-US" smtClean="0"/>
              <a:t>7/11/2020</a:t>
            </a:fld>
            <a:endParaRPr lang="en-US"/>
          </a:p>
        </p:txBody>
      </p:sp>
      <p:sp>
        <p:nvSpPr>
          <p:cNvPr id="5" name="Footer Placeholder 4">
            <a:extLst>
              <a:ext uri="{FF2B5EF4-FFF2-40B4-BE49-F238E27FC236}">
                <a16:creationId xmlns:a16="http://schemas.microsoft.com/office/drawing/2014/main" id="{51C509F4-0314-465C-91BF-370D32743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398E3-198B-44D4-9003-08157DF44BD9}"/>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30358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A298-9702-4651-BE3E-9CA159BAB4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229FFE-771E-4133-9961-506A9C3838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26F98-DDC2-4DFD-A282-DBC58619AF9B}"/>
              </a:ext>
            </a:extLst>
          </p:cNvPr>
          <p:cNvSpPr>
            <a:spLocks noGrp="1"/>
          </p:cNvSpPr>
          <p:nvPr>
            <p:ph type="dt" sz="half" idx="10"/>
          </p:nvPr>
        </p:nvSpPr>
        <p:spPr/>
        <p:txBody>
          <a:bodyPr/>
          <a:lstStyle/>
          <a:p>
            <a:fld id="{0F4421C5-B186-4A0C-A81A-EC93418C90BB}" type="datetimeFigureOut">
              <a:rPr lang="en-US" smtClean="0"/>
              <a:t>7/11/2020</a:t>
            </a:fld>
            <a:endParaRPr lang="en-US"/>
          </a:p>
        </p:txBody>
      </p:sp>
      <p:sp>
        <p:nvSpPr>
          <p:cNvPr id="5" name="Footer Placeholder 4">
            <a:extLst>
              <a:ext uri="{FF2B5EF4-FFF2-40B4-BE49-F238E27FC236}">
                <a16:creationId xmlns:a16="http://schemas.microsoft.com/office/drawing/2014/main" id="{2FCBA2B2-99A5-43D3-8421-FE0326E2A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D9590-B53A-4A43-AA77-AC7F022D3888}"/>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3164989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0A2F96-603B-48DB-B21B-E0E4E29B96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B087BC-EAB8-4F60-974D-B143881324D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5351E-AAFA-4AE3-9590-A7C70EB9BFCD}"/>
              </a:ext>
            </a:extLst>
          </p:cNvPr>
          <p:cNvSpPr>
            <a:spLocks noGrp="1"/>
          </p:cNvSpPr>
          <p:nvPr>
            <p:ph type="dt" sz="half" idx="10"/>
          </p:nvPr>
        </p:nvSpPr>
        <p:spPr/>
        <p:txBody>
          <a:bodyPr/>
          <a:lstStyle/>
          <a:p>
            <a:fld id="{0F4421C5-B186-4A0C-A81A-EC93418C90BB}" type="datetimeFigureOut">
              <a:rPr lang="en-US" smtClean="0"/>
              <a:t>7/11/2020</a:t>
            </a:fld>
            <a:endParaRPr lang="en-US"/>
          </a:p>
        </p:txBody>
      </p:sp>
      <p:sp>
        <p:nvSpPr>
          <p:cNvPr id="5" name="Footer Placeholder 4">
            <a:extLst>
              <a:ext uri="{FF2B5EF4-FFF2-40B4-BE49-F238E27FC236}">
                <a16:creationId xmlns:a16="http://schemas.microsoft.com/office/drawing/2014/main" id="{6E04D6CC-6003-49FF-8669-F2DC5FFF1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2252E-75D6-4392-8630-458E3FD6349A}"/>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9966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B6C8-4396-487A-AADD-C2948F7736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08EEC0-083C-4701-99A9-6B5F56F86F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7FD7F-33EE-429D-9792-EDFE4DC2309E}"/>
              </a:ext>
            </a:extLst>
          </p:cNvPr>
          <p:cNvSpPr>
            <a:spLocks noGrp="1"/>
          </p:cNvSpPr>
          <p:nvPr>
            <p:ph type="dt" sz="half" idx="10"/>
          </p:nvPr>
        </p:nvSpPr>
        <p:spPr/>
        <p:txBody>
          <a:bodyPr/>
          <a:lstStyle/>
          <a:p>
            <a:fld id="{0F4421C5-B186-4A0C-A81A-EC93418C90BB}" type="datetimeFigureOut">
              <a:rPr lang="en-US" smtClean="0"/>
              <a:t>7/11/2020</a:t>
            </a:fld>
            <a:endParaRPr lang="en-US"/>
          </a:p>
        </p:txBody>
      </p:sp>
      <p:sp>
        <p:nvSpPr>
          <p:cNvPr id="5" name="Footer Placeholder 4">
            <a:extLst>
              <a:ext uri="{FF2B5EF4-FFF2-40B4-BE49-F238E27FC236}">
                <a16:creationId xmlns:a16="http://schemas.microsoft.com/office/drawing/2014/main" id="{F3492102-EDBB-4DE6-9923-C618E613E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B0304-4F6F-427B-838A-7EC5FB91A69B}"/>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377790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B164-41AB-471B-ABBE-1B2244B8AB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7828D6-A525-4EEE-BCE4-D7D5988676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EE7621-3A8A-44D9-A90A-E4C7C5CA6621}"/>
              </a:ext>
            </a:extLst>
          </p:cNvPr>
          <p:cNvSpPr>
            <a:spLocks noGrp="1"/>
          </p:cNvSpPr>
          <p:nvPr>
            <p:ph type="dt" sz="half" idx="10"/>
          </p:nvPr>
        </p:nvSpPr>
        <p:spPr/>
        <p:txBody>
          <a:bodyPr/>
          <a:lstStyle/>
          <a:p>
            <a:fld id="{0F4421C5-B186-4A0C-A81A-EC93418C90BB}" type="datetimeFigureOut">
              <a:rPr lang="en-US" smtClean="0"/>
              <a:t>7/11/2020</a:t>
            </a:fld>
            <a:endParaRPr lang="en-US"/>
          </a:p>
        </p:txBody>
      </p:sp>
      <p:sp>
        <p:nvSpPr>
          <p:cNvPr id="5" name="Footer Placeholder 4">
            <a:extLst>
              <a:ext uri="{FF2B5EF4-FFF2-40B4-BE49-F238E27FC236}">
                <a16:creationId xmlns:a16="http://schemas.microsoft.com/office/drawing/2014/main" id="{2D57BEBD-E42C-4A06-B99E-1B3243667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0F6A9-77F2-4566-846D-5A7E884FAFED}"/>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363192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69C2E-E8A1-46C5-8B0B-AF772B7A1E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93076-5739-4C5A-B57D-1AA6D963A2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68AC64-8E49-4876-8591-1790BF01D2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1A4E63-D544-42B3-AE0B-7DB3DEB30936}"/>
              </a:ext>
            </a:extLst>
          </p:cNvPr>
          <p:cNvSpPr>
            <a:spLocks noGrp="1"/>
          </p:cNvSpPr>
          <p:nvPr>
            <p:ph type="dt" sz="half" idx="10"/>
          </p:nvPr>
        </p:nvSpPr>
        <p:spPr/>
        <p:txBody>
          <a:bodyPr/>
          <a:lstStyle/>
          <a:p>
            <a:fld id="{0F4421C5-B186-4A0C-A81A-EC93418C90BB}" type="datetimeFigureOut">
              <a:rPr lang="en-US" smtClean="0"/>
              <a:t>7/11/2020</a:t>
            </a:fld>
            <a:endParaRPr lang="en-US"/>
          </a:p>
        </p:txBody>
      </p:sp>
      <p:sp>
        <p:nvSpPr>
          <p:cNvPr id="6" name="Footer Placeholder 5">
            <a:extLst>
              <a:ext uri="{FF2B5EF4-FFF2-40B4-BE49-F238E27FC236}">
                <a16:creationId xmlns:a16="http://schemas.microsoft.com/office/drawing/2014/main" id="{BE01E04D-DC63-41A2-B68A-05CC2FE81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B9231-1419-45F1-A510-657CD9131472}"/>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2634251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044E-20D6-4736-9751-5FFACEAFFA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5324DF-5C86-42F4-A54D-E7C3133CC5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6312EB-6270-4A37-918A-45E807528C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DB2062-0970-4392-B5CA-99C2977D70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3392AC-2357-431F-A912-472D1B572E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5266EA-DE57-4CF6-BE82-C4DD12F84ADE}"/>
              </a:ext>
            </a:extLst>
          </p:cNvPr>
          <p:cNvSpPr>
            <a:spLocks noGrp="1"/>
          </p:cNvSpPr>
          <p:nvPr>
            <p:ph type="dt" sz="half" idx="10"/>
          </p:nvPr>
        </p:nvSpPr>
        <p:spPr/>
        <p:txBody>
          <a:bodyPr/>
          <a:lstStyle/>
          <a:p>
            <a:fld id="{0F4421C5-B186-4A0C-A81A-EC93418C90BB}" type="datetimeFigureOut">
              <a:rPr lang="en-US" smtClean="0"/>
              <a:t>7/11/2020</a:t>
            </a:fld>
            <a:endParaRPr lang="en-US"/>
          </a:p>
        </p:txBody>
      </p:sp>
      <p:sp>
        <p:nvSpPr>
          <p:cNvPr id="8" name="Footer Placeholder 7">
            <a:extLst>
              <a:ext uri="{FF2B5EF4-FFF2-40B4-BE49-F238E27FC236}">
                <a16:creationId xmlns:a16="http://schemas.microsoft.com/office/drawing/2014/main" id="{32EB2810-D80F-490F-BB35-3A09979ACC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ACF138-D52C-420C-A868-C2612E704357}"/>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323941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32E3-E481-42E8-BF16-4F12745317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78A8EB-729A-4271-B1B0-53E7BBA33CF7}"/>
              </a:ext>
            </a:extLst>
          </p:cNvPr>
          <p:cNvSpPr>
            <a:spLocks noGrp="1"/>
          </p:cNvSpPr>
          <p:nvPr>
            <p:ph type="dt" sz="half" idx="10"/>
          </p:nvPr>
        </p:nvSpPr>
        <p:spPr/>
        <p:txBody>
          <a:bodyPr/>
          <a:lstStyle/>
          <a:p>
            <a:fld id="{0F4421C5-B186-4A0C-A81A-EC93418C90BB}" type="datetimeFigureOut">
              <a:rPr lang="en-US" smtClean="0"/>
              <a:t>7/11/2020</a:t>
            </a:fld>
            <a:endParaRPr lang="en-US"/>
          </a:p>
        </p:txBody>
      </p:sp>
      <p:sp>
        <p:nvSpPr>
          <p:cNvPr id="4" name="Footer Placeholder 3">
            <a:extLst>
              <a:ext uri="{FF2B5EF4-FFF2-40B4-BE49-F238E27FC236}">
                <a16:creationId xmlns:a16="http://schemas.microsoft.com/office/drawing/2014/main" id="{7953268D-33A0-4E42-9D50-5904B7907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CD941F-C4C9-4882-8139-AE8735472463}"/>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95209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6BF70-7AF5-4C93-9F75-FFB4C0B360B1}"/>
              </a:ext>
            </a:extLst>
          </p:cNvPr>
          <p:cNvSpPr>
            <a:spLocks noGrp="1"/>
          </p:cNvSpPr>
          <p:nvPr>
            <p:ph type="dt" sz="half" idx="10"/>
          </p:nvPr>
        </p:nvSpPr>
        <p:spPr/>
        <p:txBody>
          <a:bodyPr/>
          <a:lstStyle/>
          <a:p>
            <a:fld id="{0F4421C5-B186-4A0C-A81A-EC93418C90BB}" type="datetimeFigureOut">
              <a:rPr lang="en-US" smtClean="0"/>
              <a:t>7/11/2020</a:t>
            </a:fld>
            <a:endParaRPr lang="en-US"/>
          </a:p>
        </p:txBody>
      </p:sp>
      <p:sp>
        <p:nvSpPr>
          <p:cNvPr id="3" name="Footer Placeholder 2">
            <a:extLst>
              <a:ext uri="{FF2B5EF4-FFF2-40B4-BE49-F238E27FC236}">
                <a16:creationId xmlns:a16="http://schemas.microsoft.com/office/drawing/2014/main" id="{01C549B7-1A97-4312-AE64-CACEE68511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E2A4FC-83DC-4D7B-B560-47EE72C308CF}"/>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55672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DA99-A77E-4717-8ED2-35E1381C6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1FC0F9-E1A6-4A49-AA59-57B9E4ADD4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628ABB-CCDB-4845-BF8F-51F57ACF3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AA0BA2-F2F4-43C1-8EFB-818772DBB698}"/>
              </a:ext>
            </a:extLst>
          </p:cNvPr>
          <p:cNvSpPr>
            <a:spLocks noGrp="1"/>
          </p:cNvSpPr>
          <p:nvPr>
            <p:ph type="dt" sz="half" idx="10"/>
          </p:nvPr>
        </p:nvSpPr>
        <p:spPr/>
        <p:txBody>
          <a:bodyPr/>
          <a:lstStyle/>
          <a:p>
            <a:fld id="{0F4421C5-B186-4A0C-A81A-EC93418C90BB}" type="datetimeFigureOut">
              <a:rPr lang="en-US" smtClean="0"/>
              <a:t>7/11/2020</a:t>
            </a:fld>
            <a:endParaRPr lang="en-US"/>
          </a:p>
        </p:txBody>
      </p:sp>
      <p:sp>
        <p:nvSpPr>
          <p:cNvPr id="6" name="Footer Placeholder 5">
            <a:extLst>
              <a:ext uri="{FF2B5EF4-FFF2-40B4-BE49-F238E27FC236}">
                <a16:creationId xmlns:a16="http://schemas.microsoft.com/office/drawing/2014/main" id="{82617487-36F3-4A30-9979-54E2023653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6C6E7-730D-4D09-BFA0-11E02CCB1BA2}"/>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3185234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5CD0-D8CD-48D0-8FF9-29AC424005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C319E8-5213-4D9A-93F9-5AC8AE004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02FC40-64AF-47DA-A9C6-0B0E22709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E10FAA-C01F-4E9C-8237-B437086446B9}"/>
              </a:ext>
            </a:extLst>
          </p:cNvPr>
          <p:cNvSpPr>
            <a:spLocks noGrp="1"/>
          </p:cNvSpPr>
          <p:nvPr>
            <p:ph type="dt" sz="half" idx="10"/>
          </p:nvPr>
        </p:nvSpPr>
        <p:spPr/>
        <p:txBody>
          <a:bodyPr/>
          <a:lstStyle/>
          <a:p>
            <a:fld id="{0F4421C5-B186-4A0C-A81A-EC93418C90BB}" type="datetimeFigureOut">
              <a:rPr lang="en-US" smtClean="0"/>
              <a:t>7/11/2020</a:t>
            </a:fld>
            <a:endParaRPr lang="en-US"/>
          </a:p>
        </p:txBody>
      </p:sp>
      <p:sp>
        <p:nvSpPr>
          <p:cNvPr id="6" name="Footer Placeholder 5">
            <a:extLst>
              <a:ext uri="{FF2B5EF4-FFF2-40B4-BE49-F238E27FC236}">
                <a16:creationId xmlns:a16="http://schemas.microsoft.com/office/drawing/2014/main" id="{20A74F14-7E01-4D74-9D68-99F1D55753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F95DE-321A-47C4-9954-0E04C510415D}"/>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152026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D1A0D-3E60-472F-BE65-0B9AC0A22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95B1BA-9827-461B-A71D-B42597AA2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65EE7-DBA9-4D29-88FF-559CB32660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421C5-B186-4A0C-A81A-EC93418C90BB}" type="datetimeFigureOut">
              <a:rPr lang="en-US" smtClean="0"/>
              <a:t>7/11/2020</a:t>
            </a:fld>
            <a:endParaRPr lang="en-US"/>
          </a:p>
        </p:txBody>
      </p:sp>
      <p:sp>
        <p:nvSpPr>
          <p:cNvPr id="5" name="Footer Placeholder 4">
            <a:extLst>
              <a:ext uri="{FF2B5EF4-FFF2-40B4-BE49-F238E27FC236}">
                <a16:creationId xmlns:a16="http://schemas.microsoft.com/office/drawing/2014/main" id="{9931AC46-7953-4C35-87FF-53046FEF3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C0B9A9-3C03-45D8-9BC0-9A5739879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38A8F-B5E1-4B35-B3CB-E791E98939CE}" type="slidenum">
              <a:rPr lang="en-US" smtClean="0"/>
              <a:t>‹#›</a:t>
            </a:fld>
            <a:endParaRPr lang="en-US"/>
          </a:p>
        </p:txBody>
      </p:sp>
    </p:spTree>
    <p:extLst>
      <p:ext uri="{BB962C8B-B14F-4D97-AF65-F5344CB8AC3E}">
        <p14:creationId xmlns:p14="http://schemas.microsoft.com/office/powerpoint/2010/main" val="3025806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9EECF-843C-4941-8EE0-4DAAB6A26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02385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B225ABF2-F156-4C29-B8F8-AD2CFE1B3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51757" y="6488668"/>
            <a:ext cx="4114800" cy="369332"/>
          </a:xfrm>
          <a:prstGeom prst="rect">
            <a:avLst/>
          </a:prstGeom>
          <a:noFill/>
        </p:spPr>
        <p:txBody>
          <a:bodyPr wrap="square" rtlCol="0">
            <a:spAutoFit/>
          </a:bodyPr>
          <a:lstStyle/>
          <a:p>
            <a:r>
              <a:rPr lang="en-US" dirty="0">
                <a:solidFill>
                  <a:schemeClr val="bg1"/>
                </a:solidFill>
              </a:rPr>
              <a:t>D&amp;C 51:10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34" name="TextBox 33"/>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Not Be Given</a:t>
            </a:r>
          </a:p>
        </p:txBody>
      </p:sp>
      <p:grpSp>
        <p:nvGrpSpPr>
          <p:cNvPr id="30" name="Group 29"/>
          <p:cNvGrpSpPr/>
          <p:nvPr/>
        </p:nvGrpSpPr>
        <p:grpSpPr>
          <a:xfrm>
            <a:off x="1163979" y="2369969"/>
            <a:ext cx="3200400" cy="3200400"/>
            <a:chOff x="152400" y="2438400"/>
            <a:chExt cx="3200400" cy="3200400"/>
          </a:xfrm>
        </p:grpSpPr>
        <p:grpSp>
          <p:nvGrpSpPr>
            <p:cNvPr id="13" name="Group 25"/>
            <p:cNvGrpSpPr/>
            <p:nvPr/>
          </p:nvGrpSpPr>
          <p:grpSpPr>
            <a:xfrm>
              <a:off x="152400" y="2438400"/>
              <a:ext cx="3200400" cy="3200400"/>
              <a:chOff x="838200" y="2362200"/>
              <a:chExt cx="3200400" cy="3200400"/>
            </a:xfrm>
          </p:grpSpPr>
          <p:sp>
            <p:nvSpPr>
              <p:cNvPr id="17" name="Rounded Rectangle 16"/>
              <p:cNvSpPr/>
              <p:nvPr/>
            </p:nvSpPr>
            <p:spPr>
              <a:xfrm>
                <a:off x="2057400" y="37338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838200" y="2362200"/>
                <a:ext cx="3200400" cy="16764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381000" y="2514600"/>
              <a:ext cx="2667000" cy="1569660"/>
            </a:xfrm>
            <a:prstGeom prst="rect">
              <a:avLst/>
            </a:prstGeom>
          </p:spPr>
          <p:txBody>
            <a:bodyPr wrap="square">
              <a:spAutoFit/>
            </a:bodyPr>
            <a:lstStyle/>
            <a:p>
              <a:r>
                <a:rPr lang="en-US" sz="2400" dirty="0"/>
                <a:t>The word ‘church’ in this paragraph stands for ‘Branch,’ and elsewhere. </a:t>
              </a:r>
            </a:p>
          </p:txBody>
        </p:sp>
      </p:grpSp>
      <p:grpSp>
        <p:nvGrpSpPr>
          <p:cNvPr id="31" name="Group 30"/>
          <p:cNvGrpSpPr/>
          <p:nvPr/>
        </p:nvGrpSpPr>
        <p:grpSpPr>
          <a:xfrm>
            <a:off x="8059411" y="2011025"/>
            <a:ext cx="3200400" cy="3581400"/>
            <a:chOff x="4953000" y="2971800"/>
            <a:chExt cx="3200400" cy="3581400"/>
          </a:xfrm>
        </p:grpSpPr>
        <p:grpSp>
          <p:nvGrpSpPr>
            <p:cNvPr id="22" name="Group 25"/>
            <p:cNvGrpSpPr/>
            <p:nvPr/>
          </p:nvGrpSpPr>
          <p:grpSpPr>
            <a:xfrm>
              <a:off x="4953000" y="2971800"/>
              <a:ext cx="3200400" cy="3581400"/>
              <a:chOff x="838200" y="2743200"/>
              <a:chExt cx="3200400" cy="3581400"/>
            </a:xfrm>
          </p:grpSpPr>
          <p:sp>
            <p:nvSpPr>
              <p:cNvPr id="25" name="Rounded Rectangle 24"/>
              <p:cNvSpPr/>
              <p:nvPr/>
            </p:nvSpPr>
            <p:spPr>
              <a:xfrm>
                <a:off x="2133600" y="44958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6"/>
              <p:cNvGrpSpPr/>
              <p:nvPr/>
            </p:nvGrpSpPr>
            <p:grpSpPr>
              <a:xfrm>
                <a:off x="838200" y="2743200"/>
                <a:ext cx="3200400" cy="1902297"/>
                <a:chOff x="838200" y="2743200"/>
                <a:chExt cx="3200400" cy="1902297"/>
              </a:xfrm>
            </p:grpSpPr>
            <p:sp>
              <p:nvSpPr>
                <p:cNvPr id="27" name="Rounded Rectangle 26"/>
                <p:cNvSpPr/>
                <p:nvPr/>
              </p:nvSpPr>
              <p:spPr>
                <a:xfrm>
                  <a:off x="838200" y="2743200"/>
                  <a:ext cx="3200400" cy="17526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32329" y="4276165"/>
                  <a:ext cx="1371600" cy="369332"/>
                </a:xfrm>
                <a:prstGeom prst="rect">
                  <a:avLst/>
                </a:prstGeom>
                <a:noFill/>
              </p:spPr>
              <p:txBody>
                <a:bodyPr wrap="square" rtlCol="0">
                  <a:spAutoFit/>
                </a:bodyPr>
                <a:lstStyle/>
                <a:p>
                  <a:pPr algn="ctr"/>
                  <a:endParaRPr lang="en-US" dirty="0"/>
                </a:p>
              </p:txBody>
            </p:sp>
          </p:grpSp>
        </p:grpSp>
        <p:sp>
          <p:nvSpPr>
            <p:cNvPr id="29" name="Rectangle 28"/>
            <p:cNvSpPr/>
            <p:nvPr/>
          </p:nvSpPr>
          <p:spPr>
            <a:xfrm>
              <a:off x="5334000" y="3048000"/>
              <a:ext cx="2667000" cy="1477328"/>
            </a:xfrm>
            <a:prstGeom prst="rect">
              <a:avLst/>
            </a:prstGeom>
          </p:spPr>
          <p:txBody>
            <a:bodyPr wrap="square">
              <a:spAutoFit/>
            </a:bodyPr>
            <a:lstStyle/>
            <a:p>
              <a:r>
                <a:rPr lang="en-US" dirty="0"/>
                <a:t>The meaning conveyed is that the property owned by the </a:t>
              </a:r>
              <a:r>
                <a:rPr lang="en-US" dirty="0" err="1"/>
                <a:t>Colesville</a:t>
              </a:r>
              <a:r>
                <a:rPr lang="en-US" dirty="0"/>
                <a:t> Branch could not be claimed by any other Branch.”</a:t>
              </a:r>
            </a:p>
          </p:txBody>
        </p:sp>
      </p:grpSp>
      <p:pic>
        <p:nvPicPr>
          <p:cNvPr id="4" name="Picture 3">
            <a:extLst>
              <a:ext uri="{FF2B5EF4-FFF2-40B4-BE49-F238E27FC236}">
                <a16:creationId xmlns:a16="http://schemas.microsoft.com/office/drawing/2014/main" id="{102E1E81-4BF0-4BF0-9254-2191C010E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250" y="3120827"/>
            <a:ext cx="2682472" cy="37371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900" decel="100000" fill="hold"/>
                                        <p:tgtEl>
                                          <p:spTgt spid="3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23E7FB2-2AD8-4E8C-8C77-027F50381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0" y="6488668"/>
            <a:ext cx="4114800" cy="369332"/>
          </a:xfrm>
          <a:prstGeom prst="rect">
            <a:avLst/>
          </a:prstGeom>
          <a:noFill/>
        </p:spPr>
        <p:txBody>
          <a:bodyPr wrap="square" rtlCol="0">
            <a:spAutoFit/>
          </a:bodyPr>
          <a:lstStyle/>
          <a:p>
            <a:r>
              <a:rPr lang="en-US" dirty="0">
                <a:solidFill>
                  <a:schemeClr val="bg1"/>
                </a:solidFill>
              </a:rPr>
              <a:t>D&amp;C 51:13-14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34" name="TextBox 33"/>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Responsibility of Bishop</a:t>
            </a:r>
          </a:p>
        </p:txBody>
      </p:sp>
      <p:sp>
        <p:nvSpPr>
          <p:cNvPr id="6" name="Rectangle 5"/>
          <p:cNvSpPr/>
          <p:nvPr/>
        </p:nvSpPr>
        <p:spPr>
          <a:xfrm>
            <a:off x="5585604" y="1390472"/>
            <a:ext cx="4419600" cy="1200329"/>
          </a:xfrm>
          <a:prstGeom prst="rect">
            <a:avLst/>
          </a:prstGeom>
        </p:spPr>
        <p:txBody>
          <a:bodyPr wrap="square">
            <a:spAutoFit/>
          </a:bodyPr>
          <a:lstStyle/>
          <a:p>
            <a:r>
              <a:rPr lang="en-US" dirty="0">
                <a:solidFill>
                  <a:schemeClr val="bg1"/>
                </a:solidFill>
              </a:rPr>
              <a:t>A general storehouse-- for products, grain, meats, raw materials of every kind, manufactured articles, works of art, etc, as well as money</a:t>
            </a:r>
          </a:p>
        </p:txBody>
      </p:sp>
      <p:sp>
        <p:nvSpPr>
          <p:cNvPr id="7" name="Rectangle 6"/>
          <p:cNvSpPr/>
          <p:nvPr/>
        </p:nvSpPr>
        <p:spPr>
          <a:xfrm>
            <a:off x="5625501" y="5320875"/>
            <a:ext cx="4701396" cy="923330"/>
          </a:xfrm>
          <a:prstGeom prst="rect">
            <a:avLst/>
          </a:prstGeom>
        </p:spPr>
        <p:txBody>
          <a:bodyPr wrap="square">
            <a:spAutoFit/>
          </a:bodyPr>
          <a:lstStyle/>
          <a:p>
            <a:r>
              <a:rPr lang="en-US" dirty="0">
                <a:solidFill>
                  <a:schemeClr val="bg1"/>
                </a:solidFill>
              </a:rPr>
              <a:t>The Bishop then gives the goods to the people according to their needs of the family while he is employed in the business of the Church</a:t>
            </a:r>
          </a:p>
        </p:txBody>
      </p:sp>
      <p:grpSp>
        <p:nvGrpSpPr>
          <p:cNvPr id="8" name="Group 7"/>
          <p:cNvGrpSpPr/>
          <p:nvPr/>
        </p:nvGrpSpPr>
        <p:grpSpPr>
          <a:xfrm>
            <a:off x="2362200" y="2438400"/>
            <a:ext cx="3200400" cy="3200400"/>
            <a:chOff x="152400" y="2438400"/>
            <a:chExt cx="3200400" cy="3200400"/>
          </a:xfrm>
        </p:grpSpPr>
        <p:grpSp>
          <p:nvGrpSpPr>
            <p:cNvPr id="9" name="Group 25"/>
            <p:cNvGrpSpPr/>
            <p:nvPr/>
          </p:nvGrpSpPr>
          <p:grpSpPr>
            <a:xfrm>
              <a:off x="152400" y="2438400"/>
              <a:ext cx="3200400" cy="3200400"/>
              <a:chOff x="838200" y="2362200"/>
              <a:chExt cx="3200400" cy="3200400"/>
            </a:xfrm>
          </p:grpSpPr>
          <p:sp>
            <p:nvSpPr>
              <p:cNvPr id="12" name="Rounded Rectangle 11"/>
              <p:cNvSpPr/>
              <p:nvPr/>
            </p:nvSpPr>
            <p:spPr>
              <a:xfrm>
                <a:off x="2057400" y="37338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38200" y="2362200"/>
                <a:ext cx="3200400" cy="19812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381000" y="2514600"/>
              <a:ext cx="2667000" cy="1938992"/>
            </a:xfrm>
            <a:prstGeom prst="rect">
              <a:avLst/>
            </a:prstGeom>
          </p:spPr>
          <p:txBody>
            <a:bodyPr wrap="square">
              <a:spAutoFit/>
            </a:bodyPr>
            <a:lstStyle/>
            <a:p>
              <a:pPr algn="ctr"/>
              <a:r>
                <a:rPr lang="en-US" sz="2400" dirty="0"/>
                <a:t>The Major responsibility for implementing the United Order rested with the bishop</a:t>
              </a:r>
            </a:p>
          </p:txBody>
        </p:sp>
      </p:grpSp>
      <p:pic>
        <p:nvPicPr>
          <p:cNvPr id="3" name="Picture 2">
            <a:extLst>
              <a:ext uri="{FF2B5EF4-FFF2-40B4-BE49-F238E27FC236}">
                <a16:creationId xmlns:a16="http://schemas.microsoft.com/office/drawing/2014/main" id="{F948E28F-0D48-4F70-9A75-F0F551629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637" y="2813304"/>
            <a:ext cx="2779776" cy="1993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A610C9-E7CF-45C9-B3AC-4357A850A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0" y="6483560"/>
            <a:ext cx="4114800" cy="369332"/>
          </a:xfrm>
          <a:prstGeom prst="rect">
            <a:avLst/>
          </a:prstGeom>
          <a:noFill/>
        </p:spPr>
        <p:txBody>
          <a:bodyPr wrap="square" rtlCol="0">
            <a:spAutoFit/>
          </a:bodyPr>
          <a:lstStyle/>
          <a:p>
            <a:r>
              <a:rPr lang="en-US" dirty="0">
                <a:solidFill>
                  <a:schemeClr val="bg1"/>
                </a:solidFill>
              </a:rPr>
              <a:t>D&amp;C 51:17</a:t>
            </a:r>
            <a:endParaRPr lang="en-US" sz="1200" dirty="0">
              <a:solidFill>
                <a:schemeClr val="bg1"/>
              </a:solidFill>
            </a:endParaRPr>
          </a:p>
        </p:txBody>
      </p:sp>
      <p:sp>
        <p:nvSpPr>
          <p:cNvPr id="34" name="TextBox 33"/>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Act Upon This Land</a:t>
            </a:r>
          </a:p>
        </p:txBody>
      </p:sp>
      <p:sp>
        <p:nvSpPr>
          <p:cNvPr id="10" name="Rectangle 9"/>
          <p:cNvSpPr/>
          <p:nvPr/>
        </p:nvSpPr>
        <p:spPr>
          <a:xfrm>
            <a:off x="1828800" y="1314272"/>
            <a:ext cx="4419600" cy="1200329"/>
          </a:xfrm>
          <a:prstGeom prst="rect">
            <a:avLst/>
          </a:prstGeom>
        </p:spPr>
        <p:txBody>
          <a:bodyPr wrap="square">
            <a:spAutoFit/>
          </a:bodyPr>
          <a:lstStyle/>
          <a:p>
            <a:r>
              <a:rPr lang="en-US" dirty="0">
                <a:solidFill>
                  <a:schemeClr val="bg1"/>
                </a:solidFill>
              </a:rPr>
              <a:t>People who locate in a home or apartment knowing that they will move to another in a short time may have a tendency to neglect Church attendance and other responsibilities. </a:t>
            </a:r>
          </a:p>
        </p:txBody>
      </p:sp>
      <p:sp>
        <p:nvSpPr>
          <p:cNvPr id="9" name="Rectangle 8"/>
          <p:cNvSpPr/>
          <p:nvPr/>
        </p:nvSpPr>
        <p:spPr>
          <a:xfrm>
            <a:off x="5791200" y="5299452"/>
            <a:ext cx="4419600" cy="1200329"/>
          </a:xfrm>
          <a:prstGeom prst="rect">
            <a:avLst/>
          </a:prstGeom>
        </p:spPr>
        <p:txBody>
          <a:bodyPr wrap="square">
            <a:spAutoFit/>
          </a:bodyPr>
          <a:lstStyle/>
          <a:p>
            <a:r>
              <a:rPr lang="en-US" dirty="0">
                <a:solidFill>
                  <a:schemeClr val="bg1"/>
                </a:solidFill>
              </a:rPr>
              <a:t>They rationalize, “Well, we won’t be here long.” The Lord wanted the Saints to live the gospel and share it in Ohio as though they were to be there for a long time.</a:t>
            </a:r>
          </a:p>
        </p:txBody>
      </p:sp>
      <p:pic>
        <p:nvPicPr>
          <p:cNvPr id="3" name="Picture 2">
            <a:extLst>
              <a:ext uri="{FF2B5EF4-FFF2-40B4-BE49-F238E27FC236}">
                <a16:creationId xmlns:a16="http://schemas.microsoft.com/office/drawing/2014/main" id="{663681EA-2B58-485B-80A2-6C3E672D5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778062"/>
            <a:ext cx="6248400" cy="194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B3C45A-5C1B-42FC-99A3-936651EA3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6200" y="6439809"/>
            <a:ext cx="4114800" cy="369332"/>
          </a:xfrm>
          <a:prstGeom prst="rect">
            <a:avLst/>
          </a:prstGeom>
          <a:noFill/>
        </p:spPr>
        <p:txBody>
          <a:bodyPr wrap="square" rtlCol="0">
            <a:spAutoFit/>
          </a:bodyPr>
          <a:lstStyle/>
          <a:p>
            <a:r>
              <a:rPr lang="en-US" dirty="0">
                <a:solidFill>
                  <a:schemeClr val="bg1"/>
                </a:solidFill>
              </a:rPr>
              <a:t>D&amp;C 51:18-19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34" name="TextBox 33"/>
          <p:cNvSpPr txBox="1"/>
          <p:nvPr/>
        </p:nvSpPr>
        <p:spPr>
          <a:xfrm>
            <a:off x="1524000" y="1"/>
            <a:ext cx="9144000" cy="1015663"/>
          </a:xfrm>
          <a:prstGeom prst="rect">
            <a:avLst/>
          </a:prstGeom>
          <a:noFill/>
        </p:spPr>
        <p:txBody>
          <a:bodyPr wrap="square" rtlCol="0">
            <a:spAutoFit/>
          </a:bodyPr>
          <a:lstStyle/>
          <a:p>
            <a:pPr algn="ctr"/>
            <a:r>
              <a:rPr lang="en-US" sz="6000" i="1" dirty="0">
                <a:latin typeface="Britannic Bold" pitchFamily="34" charset="0"/>
              </a:rPr>
              <a:t>To Be An Example</a:t>
            </a:r>
          </a:p>
        </p:txBody>
      </p:sp>
      <p:sp>
        <p:nvSpPr>
          <p:cNvPr id="10" name="Rectangle 9"/>
          <p:cNvSpPr/>
          <p:nvPr/>
        </p:nvSpPr>
        <p:spPr>
          <a:xfrm>
            <a:off x="1801415" y="1124378"/>
            <a:ext cx="4419600" cy="923330"/>
          </a:xfrm>
          <a:prstGeom prst="rect">
            <a:avLst/>
          </a:prstGeom>
        </p:spPr>
        <p:txBody>
          <a:bodyPr wrap="square">
            <a:spAutoFit/>
          </a:bodyPr>
          <a:lstStyle/>
          <a:p>
            <a:r>
              <a:rPr lang="en-US" dirty="0"/>
              <a:t>Those in </a:t>
            </a:r>
            <a:r>
              <a:rPr lang="en-US" dirty="0" err="1"/>
              <a:t>Colesville</a:t>
            </a:r>
            <a:r>
              <a:rPr lang="en-US" dirty="0"/>
              <a:t> the Saints are to be an an example of how the Law of God should work among the people</a:t>
            </a:r>
          </a:p>
        </p:txBody>
      </p:sp>
      <p:sp>
        <p:nvSpPr>
          <p:cNvPr id="8" name="Rectangle 7"/>
          <p:cNvSpPr/>
          <p:nvPr/>
        </p:nvSpPr>
        <p:spPr>
          <a:xfrm>
            <a:off x="5486400" y="4217441"/>
            <a:ext cx="4572000" cy="2554545"/>
          </a:xfrm>
          <a:prstGeom prst="rect">
            <a:avLst/>
          </a:prstGeom>
        </p:spPr>
        <p:txBody>
          <a:bodyPr>
            <a:spAutoFit/>
          </a:bodyPr>
          <a:lstStyle/>
          <a:p>
            <a:r>
              <a:rPr lang="en-US" sz="2000" b="1" i="1" dirty="0">
                <a:solidFill>
                  <a:srgbClr val="FFFF00"/>
                </a:solidFill>
              </a:rPr>
              <a:t>“We must not forget that to take care of whatever material and temporal gifts we may have in just as much the duty of the a Latter-day Saint, as to attend meetings and to pray. </a:t>
            </a:r>
          </a:p>
          <a:p>
            <a:endParaRPr lang="en-US" sz="2000" b="1" i="1" dirty="0">
              <a:solidFill>
                <a:srgbClr val="FFFF00"/>
              </a:solidFill>
            </a:endParaRPr>
          </a:p>
          <a:p>
            <a:r>
              <a:rPr lang="en-US" sz="2000" b="1" i="1" dirty="0">
                <a:solidFill>
                  <a:srgbClr val="FFFF00"/>
                </a:solidFill>
              </a:rPr>
              <a:t>All our talents should be used for the furtherance of the Kingdom of Christ. </a:t>
            </a:r>
          </a:p>
        </p:txBody>
      </p:sp>
      <p:pic>
        <p:nvPicPr>
          <p:cNvPr id="6" name="Picture 5">
            <a:extLst>
              <a:ext uri="{FF2B5EF4-FFF2-40B4-BE49-F238E27FC236}">
                <a16:creationId xmlns:a16="http://schemas.microsoft.com/office/drawing/2014/main" id="{71AF773C-0DE7-4693-82B0-BBF25E7CC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525" y="1520419"/>
            <a:ext cx="3352800" cy="2240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D15E4E-574B-4E12-8CEF-49F982F22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0" y="6521216"/>
            <a:ext cx="4114800" cy="369332"/>
          </a:xfrm>
          <a:prstGeom prst="rect">
            <a:avLst/>
          </a:prstGeom>
          <a:noFill/>
        </p:spPr>
        <p:txBody>
          <a:bodyPr wrap="square" rtlCol="0">
            <a:spAutoFit/>
          </a:bodyPr>
          <a:lstStyle/>
          <a:p>
            <a:r>
              <a:rPr lang="en-US" dirty="0">
                <a:solidFill>
                  <a:schemeClr val="bg1"/>
                </a:solidFill>
              </a:rPr>
              <a:t>D&amp;C 51:18-19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34" name="TextBox 33"/>
          <p:cNvSpPr txBox="1"/>
          <p:nvPr/>
        </p:nvSpPr>
        <p:spPr>
          <a:xfrm>
            <a:off x="1524000" y="1"/>
            <a:ext cx="9144000" cy="769441"/>
          </a:xfrm>
          <a:prstGeom prst="rect">
            <a:avLst/>
          </a:prstGeom>
          <a:noFill/>
        </p:spPr>
        <p:txBody>
          <a:bodyPr wrap="square" rtlCol="0">
            <a:spAutoFit/>
          </a:bodyPr>
          <a:lstStyle/>
          <a:p>
            <a:pPr algn="ctr"/>
            <a:r>
              <a:rPr lang="en-US" sz="4400" i="1" dirty="0">
                <a:solidFill>
                  <a:schemeClr val="bg1"/>
                </a:solidFill>
                <a:latin typeface="Britannic Bold" pitchFamily="34" charset="0"/>
              </a:rPr>
              <a:t>The First Converts in Jerusalem</a:t>
            </a:r>
          </a:p>
        </p:txBody>
      </p:sp>
      <p:sp>
        <p:nvSpPr>
          <p:cNvPr id="10" name="Rectangle 9"/>
          <p:cNvSpPr/>
          <p:nvPr/>
        </p:nvSpPr>
        <p:spPr>
          <a:xfrm>
            <a:off x="1600200" y="914401"/>
            <a:ext cx="4419600" cy="3693319"/>
          </a:xfrm>
          <a:prstGeom prst="rect">
            <a:avLst/>
          </a:prstGeom>
        </p:spPr>
        <p:txBody>
          <a:bodyPr wrap="square">
            <a:spAutoFit/>
          </a:bodyPr>
          <a:lstStyle/>
          <a:p>
            <a:r>
              <a:rPr lang="en-US" dirty="0">
                <a:solidFill>
                  <a:schemeClr val="bg1"/>
                </a:solidFill>
              </a:rPr>
              <a:t>The first converts in Jerusalem, who embraced the gospel at the time of Pentecost, sold their “possessions and goods” and distributed to all according to the needs of each. </a:t>
            </a:r>
          </a:p>
          <a:p>
            <a:endParaRPr lang="en-US" dirty="0">
              <a:solidFill>
                <a:schemeClr val="bg1"/>
              </a:solidFill>
            </a:endParaRPr>
          </a:p>
          <a:p>
            <a:r>
              <a:rPr lang="en-US" dirty="0">
                <a:solidFill>
                  <a:schemeClr val="bg1"/>
                </a:solidFill>
              </a:rPr>
              <a:t>It may be supposed that they retained their homes, as provided by the Mosaic law, and also other things necessary for their own maintenance, and that they sold the rest for the benefit of the needy Saints, at the same time extending their hospitality to all</a:t>
            </a:r>
          </a:p>
          <a:p>
            <a:r>
              <a:rPr lang="en-US" dirty="0">
                <a:solidFill>
                  <a:schemeClr val="bg1"/>
                </a:solidFill>
              </a:rPr>
              <a:t>(Acts 2:45). </a:t>
            </a:r>
          </a:p>
        </p:txBody>
      </p:sp>
      <p:sp>
        <p:nvSpPr>
          <p:cNvPr id="8" name="Rectangle 7"/>
          <p:cNvSpPr/>
          <p:nvPr/>
        </p:nvSpPr>
        <p:spPr>
          <a:xfrm>
            <a:off x="5943600" y="3962400"/>
            <a:ext cx="4572000" cy="2862322"/>
          </a:xfrm>
          <a:prstGeom prst="rect">
            <a:avLst/>
          </a:prstGeom>
        </p:spPr>
        <p:txBody>
          <a:bodyPr>
            <a:spAutoFit/>
          </a:bodyPr>
          <a:lstStyle/>
          <a:p>
            <a:r>
              <a:rPr lang="en-US" dirty="0">
                <a:solidFill>
                  <a:schemeClr val="bg1"/>
                </a:solidFill>
              </a:rPr>
              <a:t>That which was intended for distribution was laid at the feet of the Apostles. They were the representative of the Lord, and the money was, therefore, in fact, given to Him. </a:t>
            </a:r>
          </a:p>
          <a:p>
            <a:endParaRPr lang="en-US" dirty="0">
              <a:solidFill>
                <a:schemeClr val="bg1"/>
              </a:solidFill>
            </a:endParaRPr>
          </a:p>
          <a:p>
            <a:r>
              <a:rPr lang="en-US" dirty="0">
                <a:solidFill>
                  <a:schemeClr val="bg1"/>
                </a:solidFill>
              </a:rPr>
              <a:t>Not one of them said that his possessions were his, but everyone considered himself as the Lord’s steward. </a:t>
            </a:r>
          </a:p>
          <a:p>
            <a:endParaRPr lang="en-US" dirty="0">
              <a:solidFill>
                <a:schemeClr val="bg1"/>
              </a:solidFill>
            </a:endParaRPr>
          </a:p>
          <a:p>
            <a:r>
              <a:rPr lang="en-US" dirty="0">
                <a:solidFill>
                  <a:schemeClr val="bg1"/>
                </a:solidFill>
              </a:rPr>
              <a:t>See Ananias Story (Acts 5:4)</a:t>
            </a:r>
          </a:p>
        </p:txBody>
      </p:sp>
      <p:pic>
        <p:nvPicPr>
          <p:cNvPr id="3" name="Picture 2">
            <a:extLst>
              <a:ext uri="{FF2B5EF4-FFF2-40B4-BE49-F238E27FC236}">
                <a16:creationId xmlns:a16="http://schemas.microsoft.com/office/drawing/2014/main" id="{5CC6DDF4-970E-4050-A7A1-FEBC60A04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060" y="1070521"/>
            <a:ext cx="414528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3B32D9-C014-45E9-A3E1-094562E66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304800" y="276226"/>
            <a:ext cx="8915400"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Honesty: You Better Believe It!</a:t>
            </a:r>
            <a:r>
              <a:rPr lang="en-US" dirty="0">
                <a:solidFill>
                  <a:schemeClr val="bg1"/>
                </a:solidFill>
              </a:rPr>
              <a:t>(4:46)</a:t>
            </a:r>
          </a:p>
          <a:p>
            <a:endParaRPr lang="en-US" dirty="0">
              <a:solidFill>
                <a:schemeClr val="bg1"/>
              </a:solidFill>
            </a:endParaRPr>
          </a:p>
          <a:p>
            <a:r>
              <a:rPr lang="en-US" dirty="0">
                <a:solidFill>
                  <a:schemeClr val="bg1"/>
                </a:solidFill>
              </a:rPr>
              <a:t>Cecil B. </a:t>
            </a:r>
            <a:r>
              <a:rPr lang="en-US" dirty="0" err="1">
                <a:solidFill>
                  <a:schemeClr val="bg1"/>
                </a:solidFill>
              </a:rPr>
              <a:t>DeMille</a:t>
            </a:r>
            <a:r>
              <a:rPr lang="en-US" dirty="0">
                <a:solidFill>
                  <a:schemeClr val="bg1"/>
                </a:solidFill>
              </a:rPr>
              <a:t>, producer of the movie </a:t>
            </a:r>
            <a:r>
              <a:rPr lang="en-US" i="1" dirty="0">
                <a:solidFill>
                  <a:schemeClr val="bg1"/>
                </a:solidFill>
              </a:rPr>
              <a:t>The Ten Commandments,</a:t>
            </a:r>
            <a:r>
              <a:rPr lang="en-US" dirty="0">
                <a:solidFill>
                  <a:schemeClr val="bg1"/>
                </a:solidFill>
              </a:rPr>
              <a:t>  (</a:t>
            </a:r>
            <a:r>
              <a:rPr lang="en-US" i="1" dirty="0">
                <a:solidFill>
                  <a:schemeClr val="bg1"/>
                </a:solidFill>
              </a:rPr>
              <a:t>Commencement Address,</a:t>
            </a:r>
            <a:r>
              <a:rPr lang="en-US" dirty="0">
                <a:solidFill>
                  <a:schemeClr val="bg1"/>
                </a:solidFill>
              </a:rPr>
              <a:t> Brigham Young University Speeches of the Year [Provo, 31 May 1957], p. 4.)</a:t>
            </a:r>
          </a:p>
          <a:p>
            <a:endParaRPr lang="en-US" dirty="0">
              <a:solidFill>
                <a:schemeClr val="bg1"/>
              </a:solidFill>
            </a:endParaRPr>
          </a:p>
          <a:p>
            <a:r>
              <a:rPr lang="en-US" dirty="0">
                <a:solidFill>
                  <a:schemeClr val="bg1"/>
                </a:solidFill>
              </a:rPr>
              <a:t>President J. Reuben Clark Jr. (In Conference Report, Oct. 1942, p. 55.)</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pg. 297-302</a:t>
            </a:r>
          </a:p>
          <a:p>
            <a:endParaRPr lang="en-US" dirty="0">
              <a:solidFill>
                <a:schemeClr val="bg1"/>
              </a:solidFill>
            </a:endParaRPr>
          </a:p>
          <a:p>
            <a:endParaRPr lang="en-US" dirty="0">
              <a:solidFill>
                <a:schemeClr val="bg1"/>
              </a:solidFill>
            </a:endParaRPr>
          </a:p>
          <a:p>
            <a:r>
              <a:rPr lang="en-US" dirty="0">
                <a:solidFill>
                  <a:schemeClr val="bg1"/>
                </a:solidFill>
              </a:rPr>
              <a:t>SEE LESSON 58B FOR SECOND HALF OF LESSON D&amp;C 52</a:t>
            </a:r>
          </a:p>
        </p:txBody>
      </p:sp>
      <p:sp>
        <p:nvSpPr>
          <p:cNvPr id="4" name="Footer Placeholder 14">
            <a:extLst>
              <a:ext uri="{FF2B5EF4-FFF2-40B4-BE49-F238E27FC236}">
                <a16:creationId xmlns:a16="http://schemas.microsoft.com/office/drawing/2014/main" id="{E729219B-8461-4CA7-90DB-9B3C4323F9E2}"/>
              </a:ext>
            </a:extLst>
          </p:cNvPr>
          <p:cNvSpPr>
            <a:spLocks noGrp="1"/>
          </p:cNvSpPr>
          <p:nvPr/>
        </p:nvSpPr>
        <p:spPr>
          <a:xfrm>
            <a:off x="75790" y="646752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4383506D-E0C4-46EC-999B-6B65EE33E356}"/>
              </a:ext>
            </a:extLst>
          </p:cNvPr>
          <p:cNvGrpSpPr/>
          <p:nvPr/>
        </p:nvGrpSpPr>
        <p:grpSpPr>
          <a:xfrm>
            <a:off x="3943350" y="759857"/>
            <a:ext cx="696692" cy="882477"/>
            <a:chOff x="7543800" y="3810000"/>
            <a:chExt cx="1143000" cy="1447800"/>
          </a:xfrm>
        </p:grpSpPr>
        <p:sp>
          <p:nvSpPr>
            <p:cNvPr id="8" name="Trapezoid 7">
              <a:extLst>
                <a:ext uri="{FF2B5EF4-FFF2-40B4-BE49-F238E27FC236}">
                  <a16:creationId xmlns:a16="http://schemas.microsoft.com/office/drawing/2014/main" id="{533C522A-0E64-44EF-BF6F-C64C6CAF89A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895C08DB-A6E7-45BB-8816-C94D910866F8}"/>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200F3B6C-2361-458F-8E42-A781ECD3BB41}"/>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A130C86E-5204-40F5-9F2A-F1CFA9FC6B26}"/>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103AA00-1436-420C-9059-E16333739062}"/>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F59B32C6-7494-41FC-A34F-DF8F0EF001F4}"/>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F74AD238-2C70-41A8-A16D-8C56BE3B2D7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4DB54AF-306D-4D6C-9B30-11DD047255D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6D08246-0488-45C3-84BF-F2259163751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78942AF-2638-441F-B62E-BFC3987ED38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5A33DABC-9FF5-4A04-B202-FB766179992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E86EC284-4CEB-47D2-8AA2-3D19AE0C6FA8}"/>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F5617ECC-643E-401B-B56B-63FF77A7DB52}"/>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843954A2-64EA-4CBC-8FD0-F98D865087E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5D3CFFB-6F8C-4E1B-AC3A-01416AA1830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A5C1F0D-29FB-427B-9AA0-03D6B10AD56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C950791-32CE-48E6-8BEB-8CEDD58AC9C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48CA374F-7A23-44BC-822A-8A78DB19D28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25" y="180976"/>
            <a:ext cx="5105400" cy="6186309"/>
          </a:xfrm>
          <a:prstGeom prst="rect">
            <a:avLst/>
          </a:prstGeom>
          <a:ln>
            <a:solidFill>
              <a:schemeClr val="tx1"/>
            </a:solidFill>
          </a:ln>
        </p:spPr>
        <p:txBody>
          <a:bodyPr wrap="square">
            <a:spAutoFit/>
          </a:bodyPr>
          <a:lstStyle/>
          <a:p>
            <a:r>
              <a:rPr lang="en-US" sz="1200" b="1" dirty="0"/>
              <a:t>United Order: D&amp;C 51:4-6</a:t>
            </a:r>
          </a:p>
          <a:p>
            <a:r>
              <a:rPr lang="en-US" sz="1200" dirty="0"/>
              <a:t>President J. Reuben Clark Jr. explained: “The fundamental principle of this system was the private ownership of property. Each man owned his portion, or inheritance, or stewardship, with an absolute title, which he could alienate, or hypothecate, or otherwise treat as his own. The Church did not own all of the property, and the life under the United Order was not a communal life. … The United Order is an individualistic system, not a communal system.” (In Conference Report, Oct. 1942, p. 57.)</a:t>
            </a:r>
          </a:p>
          <a:p>
            <a:endParaRPr lang="en-US" sz="1200" dirty="0"/>
          </a:p>
          <a:p>
            <a:r>
              <a:rPr lang="en-US" sz="1200" dirty="0"/>
              <a:t>President Clark further showed that a written title or deed was issued that satisfied the requirements of civil law and secured to an individual the rights of private ownership of property. The importance of such written agreements is evident when it is remembered that people had their agency to leave the united order. A written contract between the bishop and the individual secured the terms of the agreement when the person entered the order (see D&amp;C 51:6). So even though a person acknowledged that all property ultimately belongs to God, for legal and practical purposes his deeded portion became his private property. It did not belong to the Church. This arrangement was true of the initial inheritance of land and buildings given to each person in the order. Any surplus earned from one’s stewardship was given to the Church.</a:t>
            </a:r>
          </a:p>
          <a:p>
            <a:endParaRPr lang="en-US" sz="1200" dirty="0"/>
          </a:p>
          <a:p>
            <a:pPr fontAlgn="base"/>
            <a:r>
              <a:rPr lang="en-US" sz="1200" dirty="0"/>
              <a:t>“If anyone transgressed and was counted unworthy of membership in the Church, he also lost his standing in the society, but in that case he was to retain the property deeded to him, but have no claim on the portion set apart for the maintenance of the poor and needy” (Smith and </a:t>
            </a:r>
            <a:r>
              <a:rPr lang="en-US" sz="1200" dirty="0" err="1"/>
              <a:t>Sjodahl</a:t>
            </a:r>
            <a:r>
              <a:rPr lang="en-US" sz="1200" dirty="0"/>
              <a:t>, Commentary, p. 298).</a:t>
            </a:r>
          </a:p>
          <a:p>
            <a:pPr fontAlgn="base"/>
            <a:r>
              <a:rPr lang="en-US" sz="1200" dirty="0"/>
              <a:t>People who chose to withdraw from the order often ended up with bitter feelings against the Church. Handling the transactions through legally constituted means provided protection for both the individual and the Church. “In the community there would always be some who would wish to draw out and, perhaps, embarrass the rest by lawsuits, or otherwise. In order to prevent such designs, just and equitable provisions were to be made and secured by legal agreements.” (Smith and </a:t>
            </a:r>
            <a:r>
              <a:rPr lang="en-US" sz="1200" dirty="0" err="1"/>
              <a:t>Sjodahl</a:t>
            </a:r>
            <a:r>
              <a:rPr lang="en-US" sz="1200" dirty="0"/>
              <a:t>, Commentary, p. 298.)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8186D8-E76A-4F79-9B6D-ABFF01201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5181600" y="990600"/>
            <a:ext cx="1371600" cy="369332"/>
          </a:xfrm>
          <a:prstGeom prst="rect">
            <a:avLst/>
          </a:prstGeom>
          <a:noFill/>
        </p:spPr>
        <p:txBody>
          <a:bodyPr wrap="square" rtlCol="0">
            <a:spAutoFit/>
          </a:bodyPr>
          <a:lstStyle/>
          <a:p>
            <a:r>
              <a:rPr lang="en-US" dirty="0">
                <a:solidFill>
                  <a:schemeClr val="bg1"/>
                </a:solidFill>
              </a:rPr>
              <a:t>May 1831</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Saints Begin to Arrive</a:t>
            </a:r>
          </a:p>
        </p:txBody>
      </p:sp>
      <p:sp>
        <p:nvSpPr>
          <p:cNvPr id="7" name="Rectangle 6"/>
          <p:cNvSpPr/>
          <p:nvPr/>
        </p:nvSpPr>
        <p:spPr>
          <a:xfrm>
            <a:off x="5867400" y="5410201"/>
            <a:ext cx="4572000" cy="1200329"/>
          </a:xfrm>
          <a:prstGeom prst="rect">
            <a:avLst/>
          </a:prstGeom>
        </p:spPr>
        <p:txBody>
          <a:bodyPr>
            <a:spAutoFit/>
          </a:bodyPr>
          <a:lstStyle/>
          <a:p>
            <a:r>
              <a:rPr lang="en-US" dirty="0">
                <a:solidFill>
                  <a:schemeClr val="bg1"/>
                </a:solidFill>
              </a:rPr>
              <a:t>Bishop Partridge sought help from the Prophet Joseph Smith, who inquired of the Lord and received what is now section 51 of the Doctrine and Covenants.</a:t>
            </a:r>
          </a:p>
        </p:txBody>
      </p:sp>
      <p:sp>
        <p:nvSpPr>
          <p:cNvPr id="9" name="Rectangle 8"/>
          <p:cNvSpPr/>
          <p:nvPr/>
        </p:nvSpPr>
        <p:spPr>
          <a:xfrm>
            <a:off x="1752600" y="1676400"/>
            <a:ext cx="4572000" cy="2862322"/>
          </a:xfrm>
          <a:prstGeom prst="rect">
            <a:avLst/>
          </a:prstGeom>
        </p:spPr>
        <p:txBody>
          <a:bodyPr>
            <a:spAutoFit/>
          </a:bodyPr>
          <a:lstStyle/>
          <a:p>
            <a:r>
              <a:rPr lang="en-US" dirty="0">
                <a:solidFill>
                  <a:schemeClr val="bg1"/>
                </a:solidFill>
              </a:rPr>
              <a:t>Edward Partridge, the newly appointed bishop of the Church, felt the responsibility of caring for them when they arrived in Ohio.</a:t>
            </a:r>
          </a:p>
          <a:p>
            <a:endParaRPr lang="en-US" dirty="0">
              <a:solidFill>
                <a:schemeClr val="bg1"/>
              </a:solidFill>
            </a:endParaRPr>
          </a:p>
          <a:p>
            <a:r>
              <a:rPr lang="en-US" dirty="0">
                <a:solidFill>
                  <a:schemeClr val="bg1"/>
                </a:solidFill>
              </a:rPr>
              <a:t>The basic elements of the law of consecration had been given.</a:t>
            </a:r>
          </a:p>
          <a:p>
            <a:endParaRPr lang="en-US" dirty="0">
              <a:solidFill>
                <a:schemeClr val="bg1"/>
              </a:solidFill>
            </a:endParaRPr>
          </a:p>
          <a:p>
            <a:r>
              <a:rPr lang="en-US" dirty="0">
                <a:solidFill>
                  <a:schemeClr val="bg1"/>
                </a:solidFill>
              </a:rPr>
              <a:t>Many situations required more detailed answers. </a:t>
            </a:r>
          </a:p>
          <a:p>
            <a:endParaRPr lang="en-US" dirty="0">
              <a:solidFill>
                <a:schemeClr val="bg1"/>
              </a:solidFill>
            </a:endParaRPr>
          </a:p>
        </p:txBody>
      </p:sp>
      <p:pic>
        <p:nvPicPr>
          <p:cNvPr id="15" name="Picture 14">
            <a:extLst>
              <a:ext uri="{FF2B5EF4-FFF2-40B4-BE49-F238E27FC236}">
                <a16:creationId xmlns:a16="http://schemas.microsoft.com/office/drawing/2014/main" id="{24B98FD6-E5CD-480F-9541-B77DBF1FB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751" y="2491061"/>
            <a:ext cx="2834886" cy="30604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38C62186-D0B5-4445-BBEB-6BE5DCEF2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0" y="6488668"/>
            <a:ext cx="1371600" cy="369332"/>
          </a:xfrm>
          <a:prstGeom prst="rect">
            <a:avLst/>
          </a:prstGeom>
          <a:noFill/>
        </p:spPr>
        <p:txBody>
          <a:bodyPr wrap="square" rtlCol="0">
            <a:spAutoFit/>
          </a:bodyPr>
          <a:lstStyle/>
          <a:p>
            <a:r>
              <a:rPr lang="en-US" dirty="0">
                <a:solidFill>
                  <a:schemeClr val="bg1"/>
                </a:solidFill>
              </a:rPr>
              <a:t>D&amp;C 51:1-3</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Needs Be</a:t>
            </a:r>
          </a:p>
        </p:txBody>
      </p:sp>
      <p:grpSp>
        <p:nvGrpSpPr>
          <p:cNvPr id="18" name="Group 17"/>
          <p:cNvGrpSpPr/>
          <p:nvPr/>
        </p:nvGrpSpPr>
        <p:grpSpPr>
          <a:xfrm>
            <a:off x="2362200" y="4038600"/>
            <a:ext cx="1524000" cy="1981200"/>
            <a:chOff x="838200" y="4038600"/>
            <a:chExt cx="1524000" cy="1981200"/>
          </a:xfrm>
        </p:grpSpPr>
        <p:sp>
          <p:nvSpPr>
            <p:cNvPr id="15" name="Rounded Rectangle 14"/>
            <p:cNvSpPr/>
            <p:nvPr/>
          </p:nvSpPr>
          <p:spPr>
            <a:xfrm>
              <a:off x="1371600" y="41910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38200" y="4038600"/>
              <a:ext cx="1524000" cy="838200"/>
              <a:chOff x="838200" y="4038600"/>
              <a:chExt cx="1524000" cy="838200"/>
            </a:xfrm>
          </p:grpSpPr>
          <p:sp>
            <p:nvSpPr>
              <p:cNvPr id="16" name="Rounded Rectangle 15"/>
              <p:cNvSpPr/>
              <p:nvPr/>
            </p:nvSpPr>
            <p:spPr>
              <a:xfrm>
                <a:off x="838200" y="4038600"/>
                <a:ext cx="1524000" cy="8382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32329" y="4276165"/>
                <a:ext cx="1371600" cy="369332"/>
              </a:xfrm>
              <a:prstGeom prst="rect">
                <a:avLst/>
              </a:prstGeom>
              <a:noFill/>
            </p:spPr>
            <p:txBody>
              <a:bodyPr wrap="square" rtlCol="0">
                <a:spAutoFit/>
              </a:bodyPr>
              <a:lstStyle/>
              <a:p>
                <a:pPr algn="ctr"/>
                <a:r>
                  <a:rPr lang="en-US" dirty="0"/>
                  <a:t>Necessary</a:t>
                </a:r>
              </a:p>
            </p:txBody>
          </p:sp>
        </p:grpSp>
      </p:grpSp>
      <p:grpSp>
        <p:nvGrpSpPr>
          <p:cNvPr id="19" name="Group 18"/>
          <p:cNvGrpSpPr/>
          <p:nvPr/>
        </p:nvGrpSpPr>
        <p:grpSpPr>
          <a:xfrm>
            <a:off x="5318184" y="2667000"/>
            <a:ext cx="1524000" cy="3048000"/>
            <a:chOff x="838200" y="2971800"/>
            <a:chExt cx="1524000" cy="3048000"/>
          </a:xfrm>
        </p:grpSpPr>
        <p:sp>
          <p:nvSpPr>
            <p:cNvPr id="20" name="Rounded Rectangle 19"/>
            <p:cNvSpPr/>
            <p:nvPr/>
          </p:nvSpPr>
          <p:spPr>
            <a:xfrm>
              <a:off x="1371600" y="41910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6"/>
            <p:cNvGrpSpPr/>
            <p:nvPr/>
          </p:nvGrpSpPr>
          <p:grpSpPr>
            <a:xfrm>
              <a:off x="838200" y="2971800"/>
              <a:ext cx="1524000" cy="1905000"/>
              <a:chOff x="838200" y="2971800"/>
              <a:chExt cx="1524000" cy="1905000"/>
            </a:xfrm>
          </p:grpSpPr>
          <p:sp>
            <p:nvSpPr>
              <p:cNvPr id="22" name="Rounded Rectangle 21"/>
              <p:cNvSpPr/>
              <p:nvPr/>
            </p:nvSpPr>
            <p:spPr>
              <a:xfrm>
                <a:off x="838200" y="2971800"/>
                <a:ext cx="1524000" cy="19050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14400" y="3124200"/>
                <a:ext cx="1371600" cy="1477328"/>
              </a:xfrm>
              <a:prstGeom prst="rect">
                <a:avLst/>
              </a:prstGeom>
              <a:noFill/>
            </p:spPr>
            <p:txBody>
              <a:bodyPr wrap="square" rtlCol="0">
                <a:spAutoFit/>
              </a:bodyPr>
              <a:lstStyle/>
              <a:p>
                <a:pPr algn="ctr"/>
                <a:r>
                  <a:rPr lang="en-US" dirty="0"/>
                  <a:t>Must be effected in accordance with the Law of God</a:t>
                </a:r>
              </a:p>
            </p:txBody>
          </p:sp>
        </p:grpSp>
      </p:grpSp>
      <p:grpSp>
        <p:nvGrpSpPr>
          <p:cNvPr id="24" name="Group 23"/>
          <p:cNvGrpSpPr/>
          <p:nvPr/>
        </p:nvGrpSpPr>
        <p:grpSpPr>
          <a:xfrm>
            <a:off x="8211671" y="3558064"/>
            <a:ext cx="1524000" cy="2362200"/>
            <a:chOff x="838200" y="3657600"/>
            <a:chExt cx="1524000" cy="2362200"/>
          </a:xfrm>
        </p:grpSpPr>
        <p:sp>
          <p:nvSpPr>
            <p:cNvPr id="25" name="Rounded Rectangle 24"/>
            <p:cNvSpPr/>
            <p:nvPr/>
          </p:nvSpPr>
          <p:spPr>
            <a:xfrm>
              <a:off x="1371600" y="41910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6"/>
            <p:cNvGrpSpPr/>
            <p:nvPr/>
          </p:nvGrpSpPr>
          <p:grpSpPr>
            <a:xfrm>
              <a:off x="838200" y="3657600"/>
              <a:ext cx="1524000" cy="1276529"/>
              <a:chOff x="838200" y="3657600"/>
              <a:chExt cx="1524000" cy="1276529"/>
            </a:xfrm>
          </p:grpSpPr>
          <p:sp>
            <p:nvSpPr>
              <p:cNvPr id="27" name="Rounded Rectangle 26"/>
              <p:cNvSpPr/>
              <p:nvPr/>
            </p:nvSpPr>
            <p:spPr>
              <a:xfrm>
                <a:off x="838200" y="3657600"/>
                <a:ext cx="1524000" cy="12192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14400" y="3733800"/>
                <a:ext cx="1371600" cy="1200329"/>
              </a:xfrm>
              <a:prstGeom prst="rect">
                <a:avLst/>
              </a:prstGeom>
              <a:noFill/>
            </p:spPr>
            <p:txBody>
              <a:bodyPr wrap="square" rtlCol="0">
                <a:spAutoFit/>
              </a:bodyPr>
              <a:lstStyle/>
              <a:p>
                <a:pPr algn="ctr"/>
                <a:r>
                  <a:rPr lang="en-US" dirty="0"/>
                  <a:t>All things should be spiritual to man</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900" decel="100000" fill="hold"/>
                                        <p:tgtEl>
                                          <p:spTgt spid="1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900" decel="100000" fill="hold"/>
                                        <p:tgtEl>
                                          <p:spTgt spid="2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ABACFEF-F218-487E-AE2D-BA1B93B2B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104775" y="6488668"/>
            <a:ext cx="1371600" cy="369332"/>
          </a:xfrm>
          <a:prstGeom prst="rect">
            <a:avLst/>
          </a:prstGeom>
          <a:noFill/>
        </p:spPr>
        <p:txBody>
          <a:bodyPr wrap="square" rtlCol="0">
            <a:spAutoFit/>
          </a:bodyPr>
          <a:lstStyle/>
          <a:p>
            <a:r>
              <a:rPr lang="en-US" dirty="0">
                <a:solidFill>
                  <a:schemeClr val="bg1"/>
                </a:solidFill>
              </a:rPr>
              <a:t>D&amp;C 51:2</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Cut Off</a:t>
            </a:r>
          </a:p>
        </p:txBody>
      </p:sp>
      <p:grpSp>
        <p:nvGrpSpPr>
          <p:cNvPr id="33" name="Group 32"/>
          <p:cNvGrpSpPr/>
          <p:nvPr/>
        </p:nvGrpSpPr>
        <p:grpSpPr>
          <a:xfrm>
            <a:off x="2133600" y="1981200"/>
            <a:ext cx="3200400" cy="3733800"/>
            <a:chOff x="838200" y="2590800"/>
            <a:chExt cx="3200400" cy="3733800"/>
          </a:xfrm>
        </p:grpSpPr>
        <p:grpSp>
          <p:nvGrpSpPr>
            <p:cNvPr id="26" name="Group 25"/>
            <p:cNvGrpSpPr/>
            <p:nvPr/>
          </p:nvGrpSpPr>
          <p:grpSpPr>
            <a:xfrm>
              <a:off x="838200" y="2590800"/>
              <a:ext cx="3200400" cy="3733800"/>
              <a:chOff x="838200" y="2590800"/>
              <a:chExt cx="3200400" cy="3733800"/>
            </a:xfrm>
          </p:grpSpPr>
          <p:sp>
            <p:nvSpPr>
              <p:cNvPr id="29" name="Rounded Rectangle 28"/>
              <p:cNvSpPr/>
              <p:nvPr/>
            </p:nvSpPr>
            <p:spPr>
              <a:xfrm>
                <a:off x="2133600" y="44958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6"/>
              <p:cNvGrpSpPr/>
              <p:nvPr/>
            </p:nvGrpSpPr>
            <p:grpSpPr>
              <a:xfrm>
                <a:off x="838200" y="2590800"/>
                <a:ext cx="3200400" cy="2286000"/>
                <a:chOff x="838200" y="2590800"/>
                <a:chExt cx="3200400" cy="2286000"/>
              </a:xfrm>
            </p:grpSpPr>
            <p:sp>
              <p:nvSpPr>
                <p:cNvPr id="31" name="Rounded Rectangle 30"/>
                <p:cNvSpPr/>
                <p:nvPr/>
              </p:nvSpPr>
              <p:spPr>
                <a:xfrm>
                  <a:off x="838200" y="2590800"/>
                  <a:ext cx="3200400" cy="22860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32329" y="4276165"/>
                  <a:ext cx="1371600" cy="369332"/>
                </a:xfrm>
                <a:prstGeom prst="rect">
                  <a:avLst/>
                </a:prstGeom>
                <a:noFill/>
              </p:spPr>
              <p:txBody>
                <a:bodyPr wrap="square" rtlCol="0">
                  <a:spAutoFit/>
                </a:bodyPr>
                <a:lstStyle/>
                <a:p>
                  <a:pPr algn="ctr"/>
                  <a:endParaRPr lang="en-US" dirty="0"/>
                </a:p>
              </p:txBody>
            </p:sp>
          </p:grpSp>
        </p:grpSp>
        <p:sp>
          <p:nvSpPr>
            <p:cNvPr id="21" name="Rectangle 20"/>
            <p:cNvSpPr/>
            <p:nvPr/>
          </p:nvSpPr>
          <p:spPr>
            <a:xfrm>
              <a:off x="1066800" y="2743200"/>
              <a:ext cx="2819400" cy="1938992"/>
            </a:xfrm>
            <a:prstGeom prst="rect">
              <a:avLst/>
            </a:prstGeom>
          </p:spPr>
          <p:txBody>
            <a:bodyPr wrap="square">
              <a:spAutoFit/>
            </a:bodyPr>
            <a:lstStyle/>
            <a:p>
              <a:r>
                <a:rPr lang="en-US" sz="2400" dirty="0"/>
                <a:t>“Unless the organization is in accordance with divine laws, it will not be permanent. </a:t>
              </a:r>
            </a:p>
          </p:txBody>
        </p:sp>
      </p:grpSp>
      <p:grpSp>
        <p:nvGrpSpPr>
          <p:cNvPr id="42" name="Group 41"/>
          <p:cNvGrpSpPr/>
          <p:nvPr/>
        </p:nvGrpSpPr>
        <p:grpSpPr>
          <a:xfrm>
            <a:off x="6781800" y="2743200"/>
            <a:ext cx="3200400" cy="3505200"/>
            <a:chOff x="4876800" y="3124200"/>
            <a:chExt cx="3200400" cy="3505200"/>
          </a:xfrm>
        </p:grpSpPr>
        <p:grpSp>
          <p:nvGrpSpPr>
            <p:cNvPr id="35" name="Group 25"/>
            <p:cNvGrpSpPr/>
            <p:nvPr/>
          </p:nvGrpSpPr>
          <p:grpSpPr>
            <a:xfrm>
              <a:off x="4876800" y="3124200"/>
              <a:ext cx="3200400" cy="3505200"/>
              <a:chOff x="838200" y="2590800"/>
              <a:chExt cx="3200400" cy="3733800"/>
            </a:xfrm>
          </p:grpSpPr>
          <p:sp>
            <p:nvSpPr>
              <p:cNvPr id="37" name="Rounded Rectangle 36"/>
              <p:cNvSpPr/>
              <p:nvPr/>
            </p:nvSpPr>
            <p:spPr>
              <a:xfrm>
                <a:off x="2133600" y="44958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6"/>
              <p:cNvGrpSpPr/>
              <p:nvPr/>
            </p:nvGrpSpPr>
            <p:grpSpPr>
              <a:xfrm>
                <a:off x="838200" y="2590800"/>
                <a:ext cx="3200400" cy="2286000"/>
                <a:chOff x="838200" y="2590800"/>
                <a:chExt cx="3200400" cy="2286000"/>
              </a:xfrm>
            </p:grpSpPr>
            <p:sp>
              <p:nvSpPr>
                <p:cNvPr id="39" name="Rounded Rectangle 38"/>
                <p:cNvSpPr/>
                <p:nvPr/>
              </p:nvSpPr>
              <p:spPr>
                <a:xfrm>
                  <a:off x="838200" y="2590800"/>
                  <a:ext cx="3200400" cy="22860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932329" y="4276166"/>
                  <a:ext cx="1371600" cy="393419"/>
                </a:xfrm>
                <a:prstGeom prst="rect">
                  <a:avLst/>
                </a:prstGeom>
                <a:noFill/>
              </p:spPr>
              <p:txBody>
                <a:bodyPr wrap="square" rtlCol="0">
                  <a:spAutoFit/>
                </a:bodyPr>
                <a:lstStyle/>
                <a:p>
                  <a:pPr algn="ctr"/>
                  <a:endParaRPr lang="en-US" dirty="0"/>
                </a:p>
              </p:txBody>
            </p:sp>
          </p:grpSp>
        </p:grpSp>
        <p:sp>
          <p:nvSpPr>
            <p:cNvPr id="24" name="Rectangle 23"/>
            <p:cNvSpPr/>
            <p:nvPr/>
          </p:nvSpPr>
          <p:spPr>
            <a:xfrm>
              <a:off x="5105400" y="3429000"/>
              <a:ext cx="2743200" cy="1569660"/>
            </a:xfrm>
            <a:prstGeom prst="rect">
              <a:avLst/>
            </a:prstGeom>
          </p:spPr>
          <p:txBody>
            <a:bodyPr wrap="square">
              <a:spAutoFit/>
            </a:bodyPr>
            <a:lstStyle/>
            <a:p>
              <a:r>
                <a:rPr lang="en-US" sz="2400" dirty="0"/>
                <a:t>…An individualistic society is not much of a success without God…</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A8AC97-FF3B-41F4-B72F-B5B4B5635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76200" y="6488668"/>
            <a:ext cx="1371600" cy="369332"/>
          </a:xfrm>
          <a:prstGeom prst="rect">
            <a:avLst/>
          </a:prstGeom>
          <a:noFill/>
        </p:spPr>
        <p:txBody>
          <a:bodyPr wrap="square" rtlCol="0">
            <a:spAutoFit/>
          </a:bodyPr>
          <a:lstStyle/>
          <a:p>
            <a:r>
              <a:rPr lang="en-US" dirty="0">
                <a:solidFill>
                  <a:schemeClr val="bg1"/>
                </a:solidFill>
              </a:rPr>
              <a:t>D&amp;C 51:1-3</a:t>
            </a:r>
          </a:p>
        </p:txBody>
      </p:sp>
      <p:sp>
        <p:nvSpPr>
          <p:cNvPr id="21" name="Rectangle 20"/>
          <p:cNvSpPr/>
          <p:nvPr/>
        </p:nvSpPr>
        <p:spPr>
          <a:xfrm>
            <a:off x="1752600" y="1295400"/>
            <a:ext cx="4572000" cy="3600986"/>
          </a:xfrm>
          <a:prstGeom prst="rect">
            <a:avLst/>
          </a:prstGeom>
        </p:spPr>
        <p:txBody>
          <a:bodyPr>
            <a:spAutoFit/>
          </a:bodyPr>
          <a:lstStyle/>
          <a:p>
            <a:r>
              <a:rPr lang="en-US" dirty="0">
                <a:solidFill>
                  <a:schemeClr val="bg1"/>
                </a:solidFill>
              </a:rPr>
              <a:t>“We are too inclined to think of law as something merely restrictive—something hemming us in. </a:t>
            </a:r>
          </a:p>
          <a:p>
            <a:endParaRPr lang="en-US" dirty="0">
              <a:solidFill>
                <a:schemeClr val="bg1"/>
              </a:solidFill>
            </a:endParaRPr>
          </a:p>
          <a:p>
            <a:r>
              <a:rPr lang="en-US" dirty="0">
                <a:solidFill>
                  <a:schemeClr val="bg1"/>
                </a:solidFill>
              </a:rPr>
              <a:t>We sometimes think of law as the opposite of liberty. But that is a false conception. </a:t>
            </a:r>
          </a:p>
          <a:p>
            <a:endParaRPr lang="en-US" dirty="0">
              <a:solidFill>
                <a:schemeClr val="bg1"/>
              </a:solidFill>
            </a:endParaRPr>
          </a:p>
          <a:p>
            <a:r>
              <a:rPr lang="en-US" dirty="0">
                <a:solidFill>
                  <a:schemeClr val="bg1"/>
                </a:solidFill>
              </a:rPr>
              <a:t>That is not the way that God’s inspired prophets and lawgivers looked upon the law. </a:t>
            </a:r>
          </a:p>
          <a:p>
            <a:endParaRPr lang="en-US" dirty="0">
              <a:solidFill>
                <a:schemeClr val="bg1"/>
              </a:solidFill>
            </a:endParaRPr>
          </a:p>
          <a:p>
            <a:r>
              <a:rPr lang="en-US" dirty="0">
                <a:solidFill>
                  <a:schemeClr val="bg1"/>
                </a:solidFill>
              </a:rPr>
              <a:t>Law has a twofold purpose. It is meant to govern. It is also meant to educate.” </a:t>
            </a:r>
          </a:p>
          <a:p>
            <a:r>
              <a:rPr lang="en-US" sz="1200" dirty="0">
                <a:solidFill>
                  <a:schemeClr val="bg1"/>
                </a:solidFill>
              </a:rPr>
              <a:t>Cecil B. De Mille</a:t>
            </a:r>
          </a:p>
        </p:txBody>
      </p:sp>
      <p:sp>
        <p:nvSpPr>
          <p:cNvPr id="34" name="TextBox 33"/>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Restrictive ?</a:t>
            </a:r>
          </a:p>
        </p:txBody>
      </p:sp>
      <p:pic>
        <p:nvPicPr>
          <p:cNvPr id="4" name="Picture 3">
            <a:extLst>
              <a:ext uri="{FF2B5EF4-FFF2-40B4-BE49-F238E27FC236}">
                <a16:creationId xmlns:a16="http://schemas.microsoft.com/office/drawing/2014/main" id="{7A8B93FC-8EA6-46E4-B4D0-81A97830B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619" y="2375001"/>
            <a:ext cx="3139712" cy="3517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939904E-0E39-4764-8D9E-55E6EB04E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114300" y="6488668"/>
            <a:ext cx="1371600" cy="369332"/>
          </a:xfrm>
          <a:prstGeom prst="rect">
            <a:avLst/>
          </a:prstGeom>
          <a:noFill/>
        </p:spPr>
        <p:txBody>
          <a:bodyPr wrap="square" rtlCol="0">
            <a:spAutoFit/>
          </a:bodyPr>
          <a:lstStyle/>
          <a:p>
            <a:r>
              <a:rPr lang="en-US" dirty="0">
                <a:solidFill>
                  <a:schemeClr val="bg1"/>
                </a:solidFill>
              </a:rPr>
              <a:t>D&amp;C 51:3</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Equality</a:t>
            </a:r>
          </a:p>
        </p:txBody>
      </p:sp>
      <p:sp>
        <p:nvSpPr>
          <p:cNvPr id="21" name="Rectangle 20"/>
          <p:cNvSpPr/>
          <p:nvPr/>
        </p:nvSpPr>
        <p:spPr>
          <a:xfrm>
            <a:off x="1828800" y="1371601"/>
            <a:ext cx="4572000" cy="3139321"/>
          </a:xfrm>
          <a:prstGeom prst="rect">
            <a:avLst/>
          </a:prstGeom>
        </p:spPr>
        <p:txBody>
          <a:bodyPr>
            <a:spAutoFit/>
          </a:bodyPr>
          <a:lstStyle/>
          <a:p>
            <a:r>
              <a:rPr lang="en-US" dirty="0">
                <a:solidFill>
                  <a:schemeClr val="bg1"/>
                </a:solidFill>
              </a:rPr>
              <a:t>“…That revelation  affirms that every man is to be ‘equal according to his family, according to his circumstances and his wants and needs.’</a:t>
            </a:r>
          </a:p>
          <a:p>
            <a:endParaRPr lang="en-US" dirty="0">
              <a:solidFill>
                <a:schemeClr val="bg1"/>
              </a:solidFill>
            </a:endParaRPr>
          </a:p>
          <a:p>
            <a:r>
              <a:rPr lang="en-US" dirty="0">
                <a:solidFill>
                  <a:schemeClr val="bg1"/>
                </a:solidFill>
              </a:rPr>
              <a:t>Obviously, this is not a case of ‘dead level’ equality. </a:t>
            </a:r>
          </a:p>
          <a:p>
            <a:endParaRPr lang="en-US" dirty="0">
              <a:solidFill>
                <a:schemeClr val="bg1"/>
              </a:solidFill>
            </a:endParaRPr>
          </a:p>
          <a:p>
            <a:r>
              <a:rPr lang="en-US" dirty="0">
                <a:solidFill>
                  <a:schemeClr val="bg1"/>
                </a:solidFill>
              </a:rPr>
              <a:t>It is ‘equality’ that will vary as much as the man’s circumstances, his family, his wants and needs, may vary.”</a:t>
            </a:r>
          </a:p>
          <a:p>
            <a:r>
              <a:rPr lang="en-US" sz="1200" dirty="0">
                <a:solidFill>
                  <a:schemeClr val="bg1"/>
                </a:solidFill>
              </a:rPr>
              <a:t>President J. Reuben Clark Jr. </a:t>
            </a:r>
          </a:p>
        </p:txBody>
      </p:sp>
      <p:sp>
        <p:nvSpPr>
          <p:cNvPr id="26" name="TextBox 25"/>
          <p:cNvSpPr txBox="1"/>
          <p:nvPr/>
        </p:nvSpPr>
        <p:spPr>
          <a:xfrm>
            <a:off x="7924800" y="381001"/>
            <a:ext cx="1828800" cy="646331"/>
          </a:xfrm>
          <a:prstGeom prst="rect">
            <a:avLst/>
          </a:prstGeom>
          <a:noFill/>
        </p:spPr>
        <p:txBody>
          <a:bodyPr wrap="square" rtlCol="0">
            <a:spAutoFit/>
          </a:bodyPr>
          <a:lstStyle/>
          <a:p>
            <a:pPr algn="ctr"/>
            <a:r>
              <a:rPr lang="en-US" dirty="0">
                <a:solidFill>
                  <a:schemeClr val="bg1"/>
                </a:solidFill>
              </a:rPr>
              <a:t>To the Saints in Thompson, Ohio</a:t>
            </a:r>
          </a:p>
        </p:txBody>
      </p:sp>
      <p:grpSp>
        <p:nvGrpSpPr>
          <p:cNvPr id="37" name="Group 36"/>
          <p:cNvGrpSpPr/>
          <p:nvPr/>
        </p:nvGrpSpPr>
        <p:grpSpPr>
          <a:xfrm>
            <a:off x="6553200" y="2743200"/>
            <a:ext cx="3200400" cy="3962400"/>
            <a:chOff x="5029200" y="2743200"/>
            <a:chExt cx="3200400" cy="3962400"/>
          </a:xfrm>
        </p:grpSpPr>
        <p:grpSp>
          <p:nvGrpSpPr>
            <p:cNvPr id="30" name="Group 25"/>
            <p:cNvGrpSpPr/>
            <p:nvPr/>
          </p:nvGrpSpPr>
          <p:grpSpPr>
            <a:xfrm>
              <a:off x="5029200" y="2743200"/>
              <a:ext cx="3200400" cy="3962400"/>
              <a:chOff x="838200" y="2362200"/>
              <a:chExt cx="3200400" cy="3962400"/>
            </a:xfrm>
          </p:grpSpPr>
          <p:sp>
            <p:nvSpPr>
              <p:cNvPr id="32" name="Rounded Rectangle 31"/>
              <p:cNvSpPr/>
              <p:nvPr/>
            </p:nvSpPr>
            <p:spPr>
              <a:xfrm>
                <a:off x="2133600" y="44958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6"/>
              <p:cNvGrpSpPr/>
              <p:nvPr/>
            </p:nvGrpSpPr>
            <p:grpSpPr>
              <a:xfrm>
                <a:off x="838200" y="2362200"/>
                <a:ext cx="3200400" cy="2514600"/>
                <a:chOff x="838200" y="2362200"/>
                <a:chExt cx="3200400" cy="2514600"/>
              </a:xfrm>
            </p:grpSpPr>
            <p:sp>
              <p:nvSpPr>
                <p:cNvPr id="34" name="Rounded Rectangle 33"/>
                <p:cNvSpPr/>
                <p:nvPr/>
              </p:nvSpPr>
              <p:spPr>
                <a:xfrm>
                  <a:off x="838200" y="2362200"/>
                  <a:ext cx="3200400" cy="25146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32329" y="4276165"/>
                  <a:ext cx="1371600" cy="369332"/>
                </a:xfrm>
                <a:prstGeom prst="rect">
                  <a:avLst/>
                </a:prstGeom>
                <a:noFill/>
              </p:spPr>
              <p:txBody>
                <a:bodyPr wrap="square" rtlCol="0">
                  <a:spAutoFit/>
                </a:bodyPr>
                <a:lstStyle/>
                <a:p>
                  <a:pPr algn="ctr"/>
                  <a:endParaRPr lang="en-US" dirty="0"/>
                </a:p>
              </p:txBody>
            </p:sp>
          </p:grpSp>
        </p:grpSp>
        <p:sp>
          <p:nvSpPr>
            <p:cNvPr id="24" name="Rectangle 23"/>
            <p:cNvSpPr/>
            <p:nvPr/>
          </p:nvSpPr>
          <p:spPr>
            <a:xfrm>
              <a:off x="5105400" y="2783541"/>
              <a:ext cx="3048000" cy="2585323"/>
            </a:xfrm>
            <a:prstGeom prst="rect">
              <a:avLst/>
            </a:prstGeom>
          </p:spPr>
          <p:txBody>
            <a:bodyPr wrap="square">
              <a:spAutoFit/>
            </a:bodyPr>
            <a:lstStyle/>
            <a:p>
              <a:r>
                <a:rPr lang="en-US" i="1" dirty="0"/>
                <a:t>And you are to be equal, or in other words, you are to have equal claims on the properties, for the benefit of managing the concerns of your stewardships, every man according to his wants and his needs, inasmuch as his wants are just—D&amp;C 82:17</a:t>
              </a:r>
            </a:p>
          </p:txBody>
        </p:sp>
      </p:grpSp>
      <p:sp>
        <p:nvSpPr>
          <p:cNvPr id="36" name="Rectangle 35"/>
          <p:cNvSpPr/>
          <p:nvPr/>
        </p:nvSpPr>
        <p:spPr>
          <a:xfrm>
            <a:off x="2057400" y="5410201"/>
            <a:ext cx="4876800" cy="830997"/>
          </a:xfrm>
          <a:prstGeom prst="rect">
            <a:avLst/>
          </a:prstGeom>
        </p:spPr>
        <p:txBody>
          <a:bodyPr wrap="square">
            <a:spAutoFit/>
          </a:bodyPr>
          <a:lstStyle/>
          <a:p>
            <a:pPr algn="ctr"/>
            <a:r>
              <a:rPr lang="en-US" sz="2400" b="1" dirty="0">
                <a:solidFill>
                  <a:srgbClr val="FFFF00"/>
                </a:solidFill>
              </a:rPr>
              <a:t>The Lord expects His people to deal honestly with others and be unified</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900" decel="100000" fill="hold"/>
                                        <p:tgtEl>
                                          <p:spTgt spid="3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CF6E426-3163-4952-9AEB-3F728A7E7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0" y="6504710"/>
            <a:ext cx="4114800" cy="369332"/>
          </a:xfrm>
          <a:prstGeom prst="rect">
            <a:avLst/>
          </a:prstGeom>
          <a:noFill/>
        </p:spPr>
        <p:txBody>
          <a:bodyPr wrap="square" rtlCol="0">
            <a:spAutoFit/>
          </a:bodyPr>
          <a:lstStyle/>
          <a:p>
            <a:r>
              <a:rPr lang="en-US" dirty="0">
                <a:solidFill>
                  <a:schemeClr val="bg1"/>
                </a:solidFill>
              </a:rPr>
              <a:t>D&amp;C 51:4-6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21" name="Rectangle 20"/>
          <p:cNvSpPr/>
          <p:nvPr/>
        </p:nvSpPr>
        <p:spPr>
          <a:xfrm>
            <a:off x="4876800" y="914400"/>
            <a:ext cx="2209800" cy="369332"/>
          </a:xfrm>
          <a:prstGeom prst="rect">
            <a:avLst/>
          </a:prstGeom>
        </p:spPr>
        <p:txBody>
          <a:bodyPr wrap="square">
            <a:spAutoFit/>
          </a:bodyPr>
          <a:lstStyle/>
          <a:p>
            <a:r>
              <a:rPr lang="en-US" dirty="0">
                <a:solidFill>
                  <a:schemeClr val="bg1"/>
                </a:solidFill>
              </a:rPr>
              <a:t>Given in writing</a:t>
            </a:r>
          </a:p>
        </p:txBody>
      </p:sp>
      <p:sp>
        <p:nvSpPr>
          <p:cNvPr id="34" name="TextBox 33"/>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Individualistic System</a:t>
            </a:r>
          </a:p>
        </p:txBody>
      </p:sp>
      <p:sp>
        <p:nvSpPr>
          <p:cNvPr id="8" name="Rectangle 7"/>
          <p:cNvSpPr/>
          <p:nvPr/>
        </p:nvSpPr>
        <p:spPr>
          <a:xfrm>
            <a:off x="4953000" y="1371600"/>
            <a:ext cx="2667000" cy="1754326"/>
          </a:xfrm>
          <a:prstGeom prst="rect">
            <a:avLst/>
          </a:prstGeom>
        </p:spPr>
        <p:txBody>
          <a:bodyPr wrap="square">
            <a:spAutoFit/>
          </a:bodyPr>
          <a:lstStyle/>
          <a:p>
            <a:r>
              <a:rPr lang="en-US" dirty="0">
                <a:solidFill>
                  <a:schemeClr val="bg1"/>
                </a:solidFill>
              </a:rPr>
              <a:t>The plan was that everyone’s  property was transferred to the Bishop…the bishop would deed back according to their needs</a:t>
            </a:r>
          </a:p>
        </p:txBody>
      </p:sp>
      <p:sp>
        <p:nvSpPr>
          <p:cNvPr id="9" name="Rectangle 8"/>
          <p:cNvSpPr/>
          <p:nvPr/>
        </p:nvSpPr>
        <p:spPr>
          <a:xfrm>
            <a:off x="7906871" y="2793439"/>
            <a:ext cx="2514600" cy="1754326"/>
          </a:xfrm>
          <a:prstGeom prst="rect">
            <a:avLst/>
          </a:prstGeom>
        </p:spPr>
        <p:txBody>
          <a:bodyPr wrap="square">
            <a:spAutoFit/>
          </a:bodyPr>
          <a:lstStyle/>
          <a:p>
            <a:r>
              <a:rPr lang="en-US" dirty="0">
                <a:solidFill>
                  <a:schemeClr val="bg1"/>
                </a:solidFill>
              </a:rPr>
              <a:t>Surplus—retained by Bishop and given for the benefit of the sick or aged, those who were unable to contribute to the community</a:t>
            </a:r>
          </a:p>
        </p:txBody>
      </p:sp>
      <p:sp>
        <p:nvSpPr>
          <p:cNvPr id="10" name="Rectangle 9"/>
          <p:cNvSpPr/>
          <p:nvPr/>
        </p:nvSpPr>
        <p:spPr>
          <a:xfrm>
            <a:off x="5791200" y="5275593"/>
            <a:ext cx="4114800" cy="1477328"/>
          </a:xfrm>
          <a:prstGeom prst="rect">
            <a:avLst/>
          </a:prstGeom>
        </p:spPr>
        <p:txBody>
          <a:bodyPr wrap="square">
            <a:spAutoFit/>
          </a:bodyPr>
          <a:lstStyle/>
          <a:p>
            <a:r>
              <a:rPr lang="en-US" dirty="0">
                <a:solidFill>
                  <a:schemeClr val="bg1"/>
                </a:solidFill>
              </a:rPr>
              <a:t>Those who transgressed and found unworthy as a member retained the property deeded to them, but have not claim on portions set aside for the maintenance of the poor or needy</a:t>
            </a:r>
          </a:p>
        </p:txBody>
      </p:sp>
      <p:grpSp>
        <p:nvGrpSpPr>
          <p:cNvPr id="18" name="Group 17"/>
          <p:cNvGrpSpPr/>
          <p:nvPr/>
        </p:nvGrpSpPr>
        <p:grpSpPr>
          <a:xfrm>
            <a:off x="1676400" y="2438400"/>
            <a:ext cx="3200400" cy="3962400"/>
            <a:chOff x="0" y="2438400"/>
            <a:chExt cx="3200400" cy="3962400"/>
          </a:xfrm>
        </p:grpSpPr>
        <p:grpSp>
          <p:nvGrpSpPr>
            <p:cNvPr id="12" name="Group 25"/>
            <p:cNvGrpSpPr/>
            <p:nvPr/>
          </p:nvGrpSpPr>
          <p:grpSpPr>
            <a:xfrm>
              <a:off x="0" y="2438400"/>
              <a:ext cx="3200400" cy="3962400"/>
              <a:chOff x="838200" y="2362200"/>
              <a:chExt cx="3200400" cy="3962400"/>
            </a:xfrm>
          </p:grpSpPr>
          <p:sp>
            <p:nvSpPr>
              <p:cNvPr id="14" name="Rounded Rectangle 13"/>
              <p:cNvSpPr/>
              <p:nvPr/>
            </p:nvSpPr>
            <p:spPr>
              <a:xfrm>
                <a:off x="2133600" y="44958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6"/>
              <p:cNvGrpSpPr/>
              <p:nvPr/>
            </p:nvGrpSpPr>
            <p:grpSpPr>
              <a:xfrm>
                <a:off x="838200" y="2362200"/>
                <a:ext cx="3200400" cy="2514600"/>
                <a:chOff x="838200" y="2362200"/>
                <a:chExt cx="3200400" cy="2514600"/>
              </a:xfrm>
            </p:grpSpPr>
            <p:sp>
              <p:nvSpPr>
                <p:cNvPr id="16" name="Rounded Rectangle 15"/>
                <p:cNvSpPr/>
                <p:nvPr/>
              </p:nvSpPr>
              <p:spPr>
                <a:xfrm>
                  <a:off x="838200" y="2362200"/>
                  <a:ext cx="3200400" cy="25146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32329" y="4276165"/>
                  <a:ext cx="1371600" cy="369332"/>
                </a:xfrm>
                <a:prstGeom prst="rect">
                  <a:avLst/>
                </a:prstGeom>
                <a:noFill/>
              </p:spPr>
              <p:txBody>
                <a:bodyPr wrap="square" rtlCol="0">
                  <a:spAutoFit/>
                </a:bodyPr>
                <a:lstStyle/>
                <a:p>
                  <a:pPr algn="ctr"/>
                  <a:endParaRPr lang="en-US" dirty="0"/>
                </a:p>
              </p:txBody>
            </p:sp>
          </p:grpSp>
        </p:grpSp>
        <p:sp>
          <p:nvSpPr>
            <p:cNvPr id="6" name="Rectangle 5"/>
            <p:cNvSpPr/>
            <p:nvPr/>
          </p:nvSpPr>
          <p:spPr>
            <a:xfrm>
              <a:off x="152400" y="2514600"/>
              <a:ext cx="2514600" cy="1477328"/>
            </a:xfrm>
            <a:prstGeom prst="rect">
              <a:avLst/>
            </a:prstGeom>
          </p:spPr>
          <p:txBody>
            <a:bodyPr wrap="square">
              <a:spAutoFit/>
            </a:bodyPr>
            <a:lstStyle/>
            <a:p>
              <a:r>
                <a:rPr lang="en-US" dirty="0"/>
                <a:t>In a community there would always be some who would wish to draw out…and perhaps obtain lawsuits</a:t>
              </a:r>
            </a:p>
          </p:txBody>
        </p:sp>
        <p:sp>
          <p:nvSpPr>
            <p:cNvPr id="7" name="Rectangle 6"/>
            <p:cNvSpPr/>
            <p:nvPr/>
          </p:nvSpPr>
          <p:spPr>
            <a:xfrm>
              <a:off x="990600" y="3962400"/>
              <a:ext cx="2209800" cy="923330"/>
            </a:xfrm>
            <a:prstGeom prst="rect">
              <a:avLst/>
            </a:prstGeom>
          </p:spPr>
          <p:txBody>
            <a:bodyPr wrap="square">
              <a:spAutoFit/>
            </a:bodyPr>
            <a:lstStyle/>
            <a:p>
              <a:r>
                <a:rPr lang="en-US" dirty="0"/>
                <a:t>Legal agreements were made to protect the property</a:t>
              </a:r>
            </a:p>
          </p:txBody>
        </p:sp>
      </p:grpSp>
      <p:pic>
        <p:nvPicPr>
          <p:cNvPr id="3" name="Picture 2">
            <a:extLst>
              <a:ext uri="{FF2B5EF4-FFF2-40B4-BE49-F238E27FC236}">
                <a16:creationId xmlns:a16="http://schemas.microsoft.com/office/drawing/2014/main" id="{6C3036CD-AF22-418F-84B7-CDF2B95D8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557" y="3216991"/>
            <a:ext cx="2535936" cy="1694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389D76F-0E69-4D99-A9B6-2A8C69BEF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0" y="6472445"/>
            <a:ext cx="4114800" cy="369332"/>
          </a:xfrm>
          <a:prstGeom prst="rect">
            <a:avLst/>
          </a:prstGeom>
          <a:noFill/>
        </p:spPr>
        <p:txBody>
          <a:bodyPr wrap="square" rtlCol="0">
            <a:spAutoFit/>
          </a:bodyPr>
          <a:lstStyle/>
          <a:p>
            <a:r>
              <a:rPr lang="en-US" dirty="0">
                <a:solidFill>
                  <a:schemeClr val="bg1"/>
                </a:solidFill>
              </a:rPr>
              <a:t>D&amp;C 51:7-8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34" name="TextBox 33"/>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Agent and His Duties</a:t>
            </a:r>
          </a:p>
        </p:txBody>
      </p:sp>
      <p:sp>
        <p:nvSpPr>
          <p:cNvPr id="8" name="Rectangle 7"/>
          <p:cNvSpPr/>
          <p:nvPr/>
        </p:nvSpPr>
        <p:spPr>
          <a:xfrm>
            <a:off x="4761632" y="2715399"/>
            <a:ext cx="2667000" cy="923330"/>
          </a:xfrm>
          <a:prstGeom prst="rect">
            <a:avLst/>
          </a:prstGeom>
        </p:spPr>
        <p:txBody>
          <a:bodyPr wrap="square">
            <a:spAutoFit/>
          </a:bodyPr>
          <a:lstStyle/>
          <a:p>
            <a:r>
              <a:rPr lang="en-US" dirty="0">
                <a:solidFill>
                  <a:schemeClr val="bg1"/>
                </a:solidFill>
              </a:rPr>
              <a:t>Special Agent to handle money required for food and clothing</a:t>
            </a:r>
          </a:p>
        </p:txBody>
      </p:sp>
      <p:sp>
        <p:nvSpPr>
          <p:cNvPr id="9" name="Rectangle 8"/>
          <p:cNvSpPr/>
          <p:nvPr/>
        </p:nvSpPr>
        <p:spPr>
          <a:xfrm>
            <a:off x="6858029" y="5336514"/>
            <a:ext cx="3200400" cy="1200329"/>
          </a:xfrm>
          <a:prstGeom prst="rect">
            <a:avLst/>
          </a:prstGeom>
        </p:spPr>
        <p:txBody>
          <a:bodyPr wrap="square">
            <a:spAutoFit/>
          </a:bodyPr>
          <a:lstStyle/>
          <a:p>
            <a:r>
              <a:rPr lang="en-US" dirty="0">
                <a:solidFill>
                  <a:schemeClr val="bg1"/>
                </a:solidFill>
              </a:rPr>
              <a:t>The Agent would see to it that property was not unduly accumulated, but that the needs of all were supplied.</a:t>
            </a:r>
          </a:p>
        </p:txBody>
      </p:sp>
      <p:sp>
        <p:nvSpPr>
          <p:cNvPr id="10" name="Rectangle 9"/>
          <p:cNvSpPr/>
          <p:nvPr/>
        </p:nvSpPr>
        <p:spPr>
          <a:xfrm>
            <a:off x="4419600" y="1094601"/>
            <a:ext cx="3505200" cy="646331"/>
          </a:xfrm>
          <a:prstGeom prst="rect">
            <a:avLst/>
          </a:prstGeom>
        </p:spPr>
        <p:txBody>
          <a:bodyPr wrap="square">
            <a:spAutoFit/>
          </a:bodyPr>
          <a:lstStyle/>
          <a:p>
            <a:pPr algn="ctr"/>
            <a:r>
              <a:rPr lang="en-US" dirty="0">
                <a:solidFill>
                  <a:schemeClr val="bg1"/>
                </a:solidFill>
              </a:rPr>
              <a:t>The Bishopric would receive the property</a:t>
            </a:r>
          </a:p>
        </p:txBody>
      </p:sp>
      <p:grpSp>
        <p:nvGrpSpPr>
          <p:cNvPr id="12" name="Group 25"/>
          <p:cNvGrpSpPr/>
          <p:nvPr/>
        </p:nvGrpSpPr>
        <p:grpSpPr>
          <a:xfrm>
            <a:off x="1676400" y="2438400"/>
            <a:ext cx="2819400" cy="3200400"/>
            <a:chOff x="838200" y="2362200"/>
            <a:chExt cx="2819400" cy="3200400"/>
          </a:xfrm>
        </p:grpSpPr>
        <p:sp>
          <p:nvSpPr>
            <p:cNvPr id="15" name="Rounded Rectangle 14"/>
            <p:cNvSpPr/>
            <p:nvPr/>
          </p:nvSpPr>
          <p:spPr>
            <a:xfrm>
              <a:off x="1905000" y="37338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6"/>
            <p:cNvGrpSpPr/>
            <p:nvPr/>
          </p:nvGrpSpPr>
          <p:grpSpPr>
            <a:xfrm>
              <a:off x="838200" y="2362200"/>
              <a:ext cx="2819400" cy="2198132"/>
              <a:chOff x="838200" y="2362200"/>
              <a:chExt cx="2819400" cy="2198132"/>
            </a:xfrm>
          </p:grpSpPr>
          <p:sp>
            <p:nvSpPr>
              <p:cNvPr id="17" name="Rounded Rectangle 16"/>
              <p:cNvSpPr/>
              <p:nvPr/>
            </p:nvSpPr>
            <p:spPr>
              <a:xfrm>
                <a:off x="838200" y="2362200"/>
                <a:ext cx="2819400" cy="16764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90600" y="4191000"/>
                <a:ext cx="1371600" cy="369332"/>
              </a:xfrm>
              <a:prstGeom prst="rect">
                <a:avLst/>
              </a:prstGeom>
              <a:noFill/>
            </p:spPr>
            <p:txBody>
              <a:bodyPr wrap="square" rtlCol="0">
                <a:spAutoFit/>
              </a:bodyPr>
              <a:lstStyle/>
              <a:p>
                <a:pPr algn="ctr"/>
                <a:endParaRPr lang="en-US" dirty="0"/>
              </a:p>
            </p:txBody>
          </p:sp>
        </p:grpSp>
      </p:grpSp>
      <p:sp>
        <p:nvSpPr>
          <p:cNvPr id="6" name="Rectangle 5"/>
          <p:cNvSpPr/>
          <p:nvPr/>
        </p:nvSpPr>
        <p:spPr>
          <a:xfrm>
            <a:off x="1795448" y="2526268"/>
            <a:ext cx="2514600" cy="1477328"/>
          </a:xfrm>
          <a:prstGeom prst="rect">
            <a:avLst/>
          </a:prstGeom>
        </p:spPr>
        <p:txBody>
          <a:bodyPr wrap="square">
            <a:spAutoFit/>
          </a:bodyPr>
          <a:lstStyle/>
          <a:p>
            <a:pPr algn="ctr"/>
            <a:r>
              <a:rPr lang="en-US" dirty="0"/>
              <a:t>Belongs to him—The stewardship of each individual was to be secured to him by a legal deed</a:t>
            </a:r>
          </a:p>
        </p:txBody>
      </p:sp>
      <p:pic>
        <p:nvPicPr>
          <p:cNvPr id="3" name="Picture 2">
            <a:extLst>
              <a:ext uri="{FF2B5EF4-FFF2-40B4-BE49-F238E27FC236}">
                <a16:creationId xmlns:a16="http://schemas.microsoft.com/office/drawing/2014/main" id="{834E5634-22DB-445A-862A-139D5E621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504" y="2188607"/>
            <a:ext cx="2447925" cy="2447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A4B9F77-3865-4E8A-98DA-0A8AA4BF7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123825" y="6488668"/>
            <a:ext cx="4114800" cy="369332"/>
          </a:xfrm>
          <a:prstGeom prst="rect">
            <a:avLst/>
          </a:prstGeom>
          <a:noFill/>
        </p:spPr>
        <p:txBody>
          <a:bodyPr wrap="square" rtlCol="0">
            <a:spAutoFit/>
          </a:bodyPr>
          <a:lstStyle/>
          <a:p>
            <a:r>
              <a:rPr lang="en-US" dirty="0">
                <a:solidFill>
                  <a:schemeClr val="bg1"/>
                </a:solidFill>
              </a:rPr>
              <a:t>D&amp;C 51:9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34" name="TextBox 33"/>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Be Alike</a:t>
            </a:r>
          </a:p>
        </p:txBody>
      </p:sp>
      <p:sp>
        <p:nvSpPr>
          <p:cNvPr id="6" name="Rectangle 5"/>
          <p:cNvSpPr/>
          <p:nvPr/>
        </p:nvSpPr>
        <p:spPr>
          <a:xfrm>
            <a:off x="7772400" y="228601"/>
            <a:ext cx="2514600" cy="646331"/>
          </a:xfrm>
          <a:prstGeom prst="rect">
            <a:avLst/>
          </a:prstGeom>
        </p:spPr>
        <p:txBody>
          <a:bodyPr wrap="square">
            <a:spAutoFit/>
          </a:bodyPr>
          <a:lstStyle/>
          <a:p>
            <a:r>
              <a:rPr lang="en-US" dirty="0">
                <a:solidFill>
                  <a:schemeClr val="bg1"/>
                </a:solidFill>
              </a:rPr>
              <a:t>To preserve unity and equality</a:t>
            </a:r>
          </a:p>
        </p:txBody>
      </p:sp>
      <p:sp>
        <p:nvSpPr>
          <p:cNvPr id="10" name="Rectangle 9"/>
          <p:cNvSpPr/>
          <p:nvPr/>
        </p:nvSpPr>
        <p:spPr>
          <a:xfrm>
            <a:off x="774790" y="1059778"/>
            <a:ext cx="4559300" cy="5078313"/>
          </a:xfrm>
          <a:prstGeom prst="rect">
            <a:avLst/>
          </a:prstGeom>
        </p:spPr>
        <p:txBody>
          <a:bodyPr wrap="square">
            <a:spAutoFit/>
          </a:bodyPr>
          <a:lstStyle/>
          <a:p>
            <a:r>
              <a:rPr lang="en-US" dirty="0">
                <a:solidFill>
                  <a:schemeClr val="bg1"/>
                </a:solidFill>
              </a:rPr>
              <a:t>Under the united order everyone was alike in that they were independent and had full opportunity to use their gifts and talents in building the kingdom of God. </a:t>
            </a:r>
          </a:p>
          <a:p>
            <a:endParaRPr lang="en-US" dirty="0">
              <a:solidFill>
                <a:schemeClr val="bg1"/>
              </a:solidFill>
            </a:endParaRPr>
          </a:p>
          <a:p>
            <a:r>
              <a:rPr lang="en-US" dirty="0">
                <a:solidFill>
                  <a:schemeClr val="bg1"/>
                </a:solidFill>
              </a:rPr>
              <a:t>They were also alike in that all had equal opportunity to benefit from whatever talents and abilities existed in the community. </a:t>
            </a:r>
          </a:p>
          <a:p>
            <a:endParaRPr lang="en-US" dirty="0">
              <a:solidFill>
                <a:schemeClr val="bg1"/>
              </a:solidFill>
            </a:endParaRPr>
          </a:p>
          <a:p>
            <a:r>
              <a:rPr lang="en-US" dirty="0">
                <a:solidFill>
                  <a:schemeClr val="bg1"/>
                </a:solidFill>
              </a:rPr>
              <a:t>The idea that everyone was alike in goods possessed or income received is in error. </a:t>
            </a:r>
          </a:p>
          <a:p>
            <a:endParaRPr lang="en-US" dirty="0">
              <a:solidFill>
                <a:schemeClr val="bg1"/>
              </a:solidFill>
            </a:endParaRPr>
          </a:p>
          <a:p>
            <a:r>
              <a:rPr lang="en-US" dirty="0">
                <a:solidFill>
                  <a:schemeClr val="bg1"/>
                </a:solidFill>
              </a:rPr>
              <a:t>The order was united in love, purpose, and commitment, but unity does not mean sameness. </a:t>
            </a:r>
          </a:p>
          <a:p>
            <a:endParaRPr lang="en-US" dirty="0">
              <a:solidFill>
                <a:schemeClr val="bg1"/>
              </a:solidFill>
            </a:endParaRPr>
          </a:p>
          <a:p>
            <a:r>
              <a:rPr lang="en-US" dirty="0">
                <a:solidFill>
                  <a:schemeClr val="bg1"/>
                </a:solidFill>
              </a:rPr>
              <a:t>A couple with seven children has needs different from one just beginning married life.</a:t>
            </a:r>
          </a:p>
        </p:txBody>
      </p:sp>
      <p:grpSp>
        <p:nvGrpSpPr>
          <p:cNvPr id="2" name="Group 1"/>
          <p:cNvGrpSpPr/>
          <p:nvPr/>
        </p:nvGrpSpPr>
        <p:grpSpPr>
          <a:xfrm>
            <a:off x="5593423" y="3657987"/>
            <a:ext cx="2528977" cy="2819400"/>
            <a:chOff x="5562600" y="3669268"/>
            <a:chExt cx="2528977" cy="2819400"/>
          </a:xfrm>
        </p:grpSpPr>
        <p:grpSp>
          <p:nvGrpSpPr>
            <p:cNvPr id="11" name="Group 10"/>
            <p:cNvGrpSpPr/>
            <p:nvPr/>
          </p:nvGrpSpPr>
          <p:grpSpPr>
            <a:xfrm>
              <a:off x="5562600" y="3669268"/>
              <a:ext cx="2362200" cy="2819400"/>
              <a:chOff x="0" y="3200400"/>
              <a:chExt cx="2362200" cy="2819400"/>
            </a:xfrm>
          </p:grpSpPr>
          <p:sp>
            <p:nvSpPr>
              <p:cNvPr id="12" name="Rounded Rectangle 11"/>
              <p:cNvSpPr/>
              <p:nvPr/>
            </p:nvSpPr>
            <p:spPr>
              <a:xfrm>
                <a:off x="990600" y="41910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0" y="3200400"/>
                <a:ext cx="2362200" cy="16764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5729377" y="3799936"/>
              <a:ext cx="2362200" cy="1477328"/>
            </a:xfrm>
            <a:prstGeom prst="rect">
              <a:avLst/>
            </a:prstGeom>
          </p:spPr>
          <p:txBody>
            <a:bodyPr wrap="square">
              <a:spAutoFit/>
            </a:bodyPr>
            <a:lstStyle/>
            <a:p>
              <a:r>
                <a:rPr lang="en-US" dirty="0"/>
                <a:t>But unless all were honest the society could not function in the way the Lord had intended it to be</a:t>
              </a:r>
            </a:p>
          </p:txBody>
        </p:sp>
      </p:grpSp>
      <p:pic>
        <p:nvPicPr>
          <p:cNvPr id="4" name="Picture 3">
            <a:extLst>
              <a:ext uri="{FF2B5EF4-FFF2-40B4-BE49-F238E27FC236}">
                <a16:creationId xmlns:a16="http://schemas.microsoft.com/office/drawing/2014/main" id="{299770D7-9BB9-4B37-A798-D4836D9BC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5050" y="1244264"/>
            <a:ext cx="2209800" cy="2209800"/>
          </a:xfrm>
          <a:prstGeom prst="rect">
            <a:avLst/>
          </a:prstGeom>
        </p:spPr>
      </p:pic>
      <p:grpSp>
        <p:nvGrpSpPr>
          <p:cNvPr id="16" name="Group 15">
            <a:extLst>
              <a:ext uri="{FF2B5EF4-FFF2-40B4-BE49-F238E27FC236}">
                <a16:creationId xmlns:a16="http://schemas.microsoft.com/office/drawing/2014/main" id="{85031130-C0C5-4E6F-A682-89A99FA03C8A}"/>
              </a:ext>
            </a:extLst>
          </p:cNvPr>
          <p:cNvGrpSpPr/>
          <p:nvPr/>
        </p:nvGrpSpPr>
        <p:grpSpPr>
          <a:xfrm>
            <a:off x="9372333" y="3623998"/>
            <a:ext cx="2373116" cy="2819400"/>
            <a:chOff x="5562600" y="3669268"/>
            <a:chExt cx="2373116" cy="2819400"/>
          </a:xfrm>
        </p:grpSpPr>
        <p:grpSp>
          <p:nvGrpSpPr>
            <p:cNvPr id="17" name="Group 16">
              <a:extLst>
                <a:ext uri="{FF2B5EF4-FFF2-40B4-BE49-F238E27FC236}">
                  <a16:creationId xmlns:a16="http://schemas.microsoft.com/office/drawing/2014/main" id="{A5B8A61A-FFB5-43BD-8E99-F1460BA88AE5}"/>
                </a:ext>
              </a:extLst>
            </p:cNvPr>
            <p:cNvGrpSpPr/>
            <p:nvPr/>
          </p:nvGrpSpPr>
          <p:grpSpPr>
            <a:xfrm>
              <a:off x="5562600" y="3669268"/>
              <a:ext cx="2362200" cy="2819400"/>
              <a:chOff x="0" y="3200400"/>
              <a:chExt cx="2362200" cy="2819400"/>
            </a:xfrm>
          </p:grpSpPr>
          <p:sp>
            <p:nvSpPr>
              <p:cNvPr id="19" name="Rounded Rectangle 11">
                <a:extLst>
                  <a:ext uri="{FF2B5EF4-FFF2-40B4-BE49-F238E27FC236}">
                    <a16:creationId xmlns:a16="http://schemas.microsoft.com/office/drawing/2014/main" id="{EC64B0BF-6FBC-4251-9859-E54938B8A14A}"/>
                  </a:ext>
                </a:extLst>
              </p:cNvPr>
              <p:cNvSpPr/>
              <p:nvPr/>
            </p:nvSpPr>
            <p:spPr>
              <a:xfrm>
                <a:off x="990600" y="41910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3">
                <a:extLst>
                  <a:ext uri="{FF2B5EF4-FFF2-40B4-BE49-F238E27FC236}">
                    <a16:creationId xmlns:a16="http://schemas.microsoft.com/office/drawing/2014/main" id="{7BDBC5FE-1131-4E3A-B390-113E9368AEB4}"/>
                  </a:ext>
                </a:extLst>
              </p:cNvPr>
              <p:cNvSpPr/>
              <p:nvPr/>
            </p:nvSpPr>
            <p:spPr>
              <a:xfrm>
                <a:off x="0" y="3200400"/>
                <a:ext cx="2362200" cy="1676400"/>
              </a:xfrm>
              <a:prstGeom prst="roundRect">
                <a:avLst>
                  <a:gd name="adj" fmla="val 11373"/>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2A1D5D3-DF9B-4EA4-BBC2-7B8868AC33BE}"/>
                </a:ext>
              </a:extLst>
            </p:cNvPr>
            <p:cNvSpPr/>
            <p:nvPr/>
          </p:nvSpPr>
          <p:spPr>
            <a:xfrm>
              <a:off x="5573516" y="3907303"/>
              <a:ext cx="2362200" cy="1200329"/>
            </a:xfrm>
            <a:prstGeom prst="rect">
              <a:avLst/>
            </a:prstGeom>
          </p:spPr>
          <p:txBody>
            <a:bodyPr wrap="square">
              <a:spAutoFit/>
            </a:bodyPr>
            <a:lstStyle/>
            <a:p>
              <a:pPr algn="ctr"/>
              <a:r>
                <a:rPr lang="en-US" b="1" dirty="0"/>
                <a:t>The Lord expects His people to deal honestly with others and be unified</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900" decel="100000" fill="hold"/>
                                        <p:tgtEl>
                                          <p:spTgt spid="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1688</Words>
  <Application>Microsoft Office PowerPoint</Application>
  <PresentationFormat>Widescreen</PresentationFormat>
  <Paragraphs>117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Britannic Bold</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cp:revision>
  <dcterms:created xsi:type="dcterms:W3CDTF">2018-08-17T15:29:39Z</dcterms:created>
  <dcterms:modified xsi:type="dcterms:W3CDTF">2020-07-12T02:02:57Z</dcterms:modified>
</cp:coreProperties>
</file>