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9" r:id="rId1"/>
  </p:sldMasterIdLst>
  <p:sldIdLst>
    <p:sldId id="257" r:id="rId2"/>
    <p:sldId id="256" r:id="rId3"/>
    <p:sldId id="259" r:id="rId4"/>
    <p:sldId id="261" r:id="rId5"/>
    <p:sldId id="260" r:id="rId6"/>
    <p:sldId id="270" r:id="rId7"/>
    <p:sldId id="262" r:id="rId8"/>
    <p:sldId id="271" r:id="rId9"/>
    <p:sldId id="264" r:id="rId10"/>
    <p:sldId id="263" r:id="rId11"/>
    <p:sldId id="266" r:id="rId12"/>
    <p:sldId id="265" r:id="rId13"/>
    <p:sldId id="267" r:id="rId14"/>
    <p:sldId id="268" r:id="rId15"/>
    <p:sldId id="269" r:id="rId16"/>
    <p:sldId id="258" r:id="rId17"/>
  </p:sldIdLst>
  <p:sldSz cx="12192000" cy="6858000"/>
  <p:notesSz cx="6858000" cy="9144000"/>
  <p:embeddedFontLst>
    <p:embeddedFont>
      <p:font typeface="Abadi" panose="020B0604020104020204" pitchFamily="34" charset="0"/>
      <p:regular r:id="rId18"/>
    </p:embeddedFont>
    <p:embeddedFont>
      <p:font typeface="Bodoni MT Black" panose="02070A03080606020203" pitchFamily="18" charset="0"/>
      <p:bold r:id="rId19"/>
      <p:boldItalic r:id="rId20"/>
    </p:embeddedFont>
    <p:embeddedFont>
      <p:font typeface="Georgia" panose="02040502050405020303" pitchFamily="18"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3A4"/>
    <a:srgbClr val="D6009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1" autoAdjust="0"/>
  </p:normalViewPr>
  <p:slideViewPr>
    <p:cSldViewPr snapToGrid="0">
      <p:cViewPr varScale="1">
        <p:scale>
          <a:sx n="60" d="100"/>
          <a:sy n="60" d="100"/>
        </p:scale>
        <p:origin x="8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2481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402062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4210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89577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3092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45811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37918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33032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52570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95900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163087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68772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316569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82960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37639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3F458-FECA-4371-8E1A-5F779B81859D}"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E3C67D-A0E3-4DA6-B490-608D646691BB}" type="slidenum">
              <a:rPr lang="en-US" smtClean="0"/>
              <a:t>‹#›</a:t>
            </a:fld>
            <a:endParaRPr lang="en-US" dirty="0"/>
          </a:p>
        </p:txBody>
      </p:sp>
    </p:spTree>
    <p:extLst>
      <p:ext uri="{BB962C8B-B14F-4D97-AF65-F5344CB8AC3E}">
        <p14:creationId xmlns:p14="http://schemas.microsoft.com/office/powerpoint/2010/main" val="247086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F3F458-FECA-4371-8E1A-5F779B81859D}" type="datetimeFigureOut">
              <a:rPr lang="en-US" smtClean="0"/>
              <a:t>7/11/2020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E3C67D-A0E3-4DA6-B490-608D646691BB}" type="slidenum">
              <a:rPr lang="en-US" smtClean="0"/>
              <a:t>‹#›</a:t>
            </a:fld>
            <a:endParaRPr lang="en-US" dirty="0"/>
          </a:p>
        </p:txBody>
      </p:sp>
    </p:spTree>
    <p:extLst>
      <p:ext uri="{BB962C8B-B14F-4D97-AF65-F5344CB8AC3E}">
        <p14:creationId xmlns:p14="http://schemas.microsoft.com/office/powerpoint/2010/main" val="35657896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2E7C12-E699-48B6-8FF4-27FAEEACD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243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050"/>
            <a:ext cx="12211051" cy="68199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8" y="1791564"/>
            <a:ext cx="7249842" cy="2862322"/>
          </a:xfrm>
          <a:prstGeom prst="rect">
            <a:avLst/>
          </a:prstGeom>
          <a:noFill/>
        </p:spPr>
        <p:txBody>
          <a:bodyPr wrap="square" rtlCol="0">
            <a:spAutoFit/>
          </a:bodyPr>
          <a:lstStyle/>
          <a:p>
            <a:r>
              <a:rPr lang="en-US" sz="2800" dirty="0">
                <a:solidFill>
                  <a:schemeClr val="bg1"/>
                </a:solidFill>
              </a:rPr>
              <a:t>The truth of all things is measured by the scriptures. That which harmonizes with them should be accepted; that which is contrary to their teachings, however plausible it may seem for the moment, will not endure and should be rejected.” </a:t>
            </a:r>
          </a:p>
          <a:p>
            <a:r>
              <a:rPr lang="en-US" sz="1200" dirty="0">
                <a:solidFill>
                  <a:schemeClr val="bg1"/>
                </a:solidFill>
              </a:rPr>
              <a:t>Bruce R. McConkie</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52:9  Student Manual</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850" y="3624399"/>
            <a:ext cx="1828800" cy="2552700"/>
          </a:xfrm>
          <a:prstGeom prst="rect">
            <a:avLst/>
          </a:prstGeom>
        </p:spPr>
      </p:pic>
    </p:spTree>
    <p:extLst>
      <p:ext uri="{BB962C8B-B14F-4D97-AF65-F5344CB8AC3E}">
        <p14:creationId xmlns:p14="http://schemas.microsoft.com/office/powerpoint/2010/main" val="118226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12172950" cy="68199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8032" y="1910948"/>
            <a:ext cx="4477982" cy="3416320"/>
          </a:xfrm>
          <a:prstGeom prst="rect">
            <a:avLst/>
          </a:prstGeom>
          <a:noFill/>
        </p:spPr>
        <p:txBody>
          <a:bodyPr wrap="square" rtlCol="0">
            <a:spAutoFit/>
          </a:bodyPr>
          <a:lstStyle/>
          <a:p>
            <a:r>
              <a:rPr lang="en-US" sz="2400" dirty="0">
                <a:solidFill>
                  <a:schemeClr val="bg1"/>
                </a:solidFill>
              </a:rPr>
              <a:t>A </a:t>
            </a:r>
            <a:r>
              <a:rPr lang="en-US" sz="2400" i="1" dirty="0">
                <a:solidFill>
                  <a:schemeClr val="bg1"/>
                </a:solidFill>
              </a:rPr>
              <a:t>pattern</a:t>
            </a:r>
            <a:r>
              <a:rPr lang="en-US" sz="2400" dirty="0">
                <a:solidFill>
                  <a:schemeClr val="bg1"/>
                </a:solidFill>
              </a:rPr>
              <a:t> is a representative sample of traits, acts, or other features characterizing an individual. In these verses the Lord indicates that one observable feature of those who are inspired of God is that they obey the ordinances of the gospel. </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Pattern—In Which to Follow</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52:14-19  Student Manual</a:t>
            </a:r>
            <a:endParaRPr lang="en-US" dirty="0">
              <a:solidFill>
                <a:schemeClr val="bg1"/>
              </a:solidFill>
            </a:endParaRPr>
          </a:p>
        </p:txBody>
      </p:sp>
      <p:grpSp>
        <p:nvGrpSpPr>
          <p:cNvPr id="7" name="Group 6">
            <a:extLst>
              <a:ext uri="{FF2B5EF4-FFF2-40B4-BE49-F238E27FC236}">
                <a16:creationId xmlns:a16="http://schemas.microsoft.com/office/drawing/2014/main" id="{E2D9BD2F-DB80-47B2-987E-E6CFD0F579CB}"/>
              </a:ext>
            </a:extLst>
          </p:cNvPr>
          <p:cNvGrpSpPr/>
          <p:nvPr/>
        </p:nvGrpSpPr>
        <p:grpSpPr>
          <a:xfrm>
            <a:off x="9057941" y="1410750"/>
            <a:ext cx="2664737" cy="5024933"/>
            <a:chOff x="838200" y="76200"/>
            <a:chExt cx="2667000" cy="5029200"/>
          </a:xfrm>
        </p:grpSpPr>
        <p:grpSp>
          <p:nvGrpSpPr>
            <p:cNvPr id="8" name="Group 17">
              <a:extLst>
                <a:ext uri="{FF2B5EF4-FFF2-40B4-BE49-F238E27FC236}">
                  <a16:creationId xmlns:a16="http://schemas.microsoft.com/office/drawing/2014/main" id="{2C00F79F-BABD-4E8B-AE04-7EAC0F2D1F2D}"/>
                </a:ext>
              </a:extLst>
            </p:cNvPr>
            <p:cNvGrpSpPr/>
            <p:nvPr/>
          </p:nvGrpSpPr>
          <p:grpSpPr>
            <a:xfrm>
              <a:off x="838200" y="76200"/>
              <a:ext cx="2667000" cy="5029200"/>
              <a:chOff x="838200" y="76200"/>
              <a:chExt cx="2667000" cy="5029200"/>
            </a:xfrm>
          </p:grpSpPr>
          <p:grpSp>
            <p:nvGrpSpPr>
              <p:cNvPr id="11" name="Group 17">
                <a:extLst>
                  <a:ext uri="{FF2B5EF4-FFF2-40B4-BE49-F238E27FC236}">
                    <a16:creationId xmlns:a16="http://schemas.microsoft.com/office/drawing/2014/main" id="{037183BB-765F-4DC8-96BE-E04AD02E04F2}"/>
                  </a:ext>
                </a:extLst>
              </p:cNvPr>
              <p:cNvGrpSpPr/>
              <p:nvPr/>
            </p:nvGrpSpPr>
            <p:grpSpPr>
              <a:xfrm flipH="1">
                <a:off x="2209800" y="1447800"/>
                <a:ext cx="1295400" cy="3429000"/>
                <a:chOff x="685800" y="1447800"/>
                <a:chExt cx="1295400" cy="3124200"/>
              </a:xfrm>
            </p:grpSpPr>
            <p:sp>
              <p:nvSpPr>
                <p:cNvPr id="27" name="Bent Arrow 26">
                  <a:extLst>
                    <a:ext uri="{FF2B5EF4-FFF2-40B4-BE49-F238E27FC236}">
                      <a16:creationId xmlns:a16="http://schemas.microsoft.com/office/drawing/2014/main" id="{6DB677C3-70DA-4320-B0F6-38116BAB5F3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ent Arrow 27">
                  <a:extLst>
                    <a:ext uri="{FF2B5EF4-FFF2-40B4-BE49-F238E27FC236}">
                      <a16:creationId xmlns:a16="http://schemas.microsoft.com/office/drawing/2014/main" id="{B35D7C24-0471-47E1-8342-9BCA69CEC86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6">
                <a:extLst>
                  <a:ext uri="{FF2B5EF4-FFF2-40B4-BE49-F238E27FC236}">
                    <a16:creationId xmlns:a16="http://schemas.microsoft.com/office/drawing/2014/main" id="{397533C7-91B2-4D28-9ADA-E6F1C85A23D6}"/>
                  </a:ext>
                </a:extLst>
              </p:cNvPr>
              <p:cNvGrpSpPr/>
              <p:nvPr/>
            </p:nvGrpSpPr>
            <p:grpSpPr>
              <a:xfrm>
                <a:off x="838200" y="1447800"/>
                <a:ext cx="1295400" cy="3429000"/>
                <a:chOff x="685800" y="1447800"/>
                <a:chExt cx="1295400" cy="3429000"/>
              </a:xfrm>
            </p:grpSpPr>
            <p:sp>
              <p:nvSpPr>
                <p:cNvPr id="25" name="Bent Arrow 24">
                  <a:extLst>
                    <a:ext uri="{FF2B5EF4-FFF2-40B4-BE49-F238E27FC236}">
                      <a16:creationId xmlns:a16="http://schemas.microsoft.com/office/drawing/2014/main" id="{2DF82E3B-61E6-4ED9-8C0F-BB3B99A91DE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ent Arrow 14">
                  <a:extLst>
                    <a:ext uri="{FF2B5EF4-FFF2-40B4-BE49-F238E27FC236}">
                      <a16:creationId xmlns:a16="http://schemas.microsoft.com/office/drawing/2014/main" id="{38AFC41C-F06A-4EA8-9BF6-9A714244745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Oval 2">
                <a:extLst>
                  <a:ext uri="{FF2B5EF4-FFF2-40B4-BE49-F238E27FC236}">
                    <a16:creationId xmlns:a16="http://schemas.microsoft.com/office/drawing/2014/main" id="{FC111507-8841-4E0A-B53A-27AF4F1210A6}"/>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nual Operation 3">
                <a:extLst>
                  <a:ext uri="{FF2B5EF4-FFF2-40B4-BE49-F238E27FC236}">
                    <a16:creationId xmlns:a16="http://schemas.microsoft.com/office/drawing/2014/main" id="{BD44C19E-1EB7-4F0A-B3DC-846FF7483E4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Manual Operation 4">
                <a:extLst>
                  <a:ext uri="{FF2B5EF4-FFF2-40B4-BE49-F238E27FC236}">
                    <a16:creationId xmlns:a16="http://schemas.microsoft.com/office/drawing/2014/main" id="{B82944B7-D9C7-405A-843D-558D676445A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3B43818E-9C1E-45EE-BA46-DBA8DC0AA802}"/>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5">
                <a:extLst>
                  <a:ext uri="{FF2B5EF4-FFF2-40B4-BE49-F238E27FC236}">
                    <a16:creationId xmlns:a16="http://schemas.microsoft.com/office/drawing/2014/main" id="{1315CC77-B5A3-43DF-A92D-B6FE8809F22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nut 17">
                <a:extLst>
                  <a:ext uri="{FF2B5EF4-FFF2-40B4-BE49-F238E27FC236}">
                    <a16:creationId xmlns:a16="http://schemas.microsoft.com/office/drawing/2014/main" id="{14D7DCDA-4B71-4F47-BEEA-3EFD971EC90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7">
                <a:extLst>
                  <a:ext uri="{FF2B5EF4-FFF2-40B4-BE49-F238E27FC236}">
                    <a16:creationId xmlns:a16="http://schemas.microsoft.com/office/drawing/2014/main" id="{05B551EA-7F63-4A2E-95F1-B305729F6EB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934024F4-5A46-48D4-AC8D-9D4576A6590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10">
                <a:extLst>
                  <a:ext uri="{FF2B5EF4-FFF2-40B4-BE49-F238E27FC236}">
                    <a16:creationId xmlns:a16="http://schemas.microsoft.com/office/drawing/2014/main" id="{9B6A006D-7B85-49FC-926D-C1D065B80DB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1">
                <a:extLst>
                  <a:ext uri="{FF2B5EF4-FFF2-40B4-BE49-F238E27FC236}">
                    <a16:creationId xmlns:a16="http://schemas.microsoft.com/office/drawing/2014/main" id="{23067FB9-6D5A-4DF4-9571-ED579B229AE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12">
                <a:extLst>
                  <a:ext uri="{FF2B5EF4-FFF2-40B4-BE49-F238E27FC236}">
                    <a16:creationId xmlns:a16="http://schemas.microsoft.com/office/drawing/2014/main" id="{D29022FF-15A6-42FF-A655-17EE31F1540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Manual Operation 13">
                <a:extLst>
                  <a:ext uri="{FF2B5EF4-FFF2-40B4-BE49-F238E27FC236}">
                    <a16:creationId xmlns:a16="http://schemas.microsoft.com/office/drawing/2014/main" id="{61A90E24-4242-4152-9869-DC87E9E60575}"/>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9385A5D2-5629-4759-BDD0-83D52E570EFF}"/>
                </a:ext>
              </a:extLst>
            </p:cNvPr>
            <p:cNvSpPr/>
            <p:nvPr/>
          </p:nvSpPr>
          <p:spPr>
            <a:xfrm>
              <a:off x="1248334" y="2186182"/>
              <a:ext cx="1905000" cy="1866166"/>
            </a:xfrm>
            <a:prstGeom prst="rect">
              <a:avLst/>
            </a:prstGeom>
          </p:spPr>
          <p:txBody>
            <a:bodyPr wrap="square">
              <a:spAutoFit/>
            </a:bodyPr>
            <a:lstStyle/>
            <a:p>
              <a:pPr algn="ctr"/>
              <a:r>
                <a:rPr lang="en-US" sz="1400" b="1" dirty="0"/>
                <a:t>In order to avoid being deceived by Satan, a person must obey the Lord’s ordinances and live according to the revelations He has given.</a:t>
              </a:r>
              <a:endParaRPr lang="en-US" sz="1400" dirty="0">
                <a:solidFill>
                  <a:schemeClr val="bg1"/>
                </a:solidFill>
              </a:endParaRPr>
            </a:p>
          </p:txBody>
        </p:sp>
      </p:grpSp>
      <p:pic>
        <p:nvPicPr>
          <p:cNvPr id="3" name="Picture 2">
            <a:extLst>
              <a:ext uri="{FF2B5EF4-FFF2-40B4-BE49-F238E27FC236}">
                <a16:creationId xmlns:a16="http://schemas.microsoft.com/office/drawing/2014/main" id="{580EA261-BC7B-4CEE-8648-76CCD526F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867" y="1543695"/>
            <a:ext cx="3810532" cy="3810532"/>
          </a:xfrm>
          <a:prstGeom prst="rect">
            <a:avLst/>
          </a:prstGeom>
        </p:spPr>
      </p:pic>
    </p:spTree>
    <p:extLst>
      <p:ext uri="{BB962C8B-B14F-4D97-AF65-F5344CB8AC3E}">
        <p14:creationId xmlns:p14="http://schemas.microsoft.com/office/powerpoint/2010/main" val="12053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
            <a:ext cx="12182475" cy="67818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Actions and Attributes</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52:15-17 </a:t>
            </a:r>
            <a:endParaRPr lang="en-US" dirty="0">
              <a:solidFill>
                <a:schemeClr val="bg1"/>
              </a:solidFill>
            </a:endParaRPr>
          </a:p>
        </p:txBody>
      </p:sp>
      <p:sp>
        <p:nvSpPr>
          <p:cNvPr id="10" name="Rectangle 9"/>
          <p:cNvSpPr/>
          <p:nvPr/>
        </p:nvSpPr>
        <p:spPr>
          <a:xfrm>
            <a:off x="3180521" y="1297950"/>
            <a:ext cx="6096000" cy="369332"/>
          </a:xfrm>
          <a:prstGeom prst="rect">
            <a:avLst/>
          </a:prstGeom>
        </p:spPr>
        <p:txBody>
          <a:bodyPr>
            <a:spAutoFit/>
          </a:bodyPr>
          <a:lstStyle/>
          <a:p>
            <a:r>
              <a:rPr lang="en-US" dirty="0">
                <a:solidFill>
                  <a:schemeClr val="bg1"/>
                </a:solidFill>
                <a:latin typeface="Abadi" panose="020B0604020104020204" pitchFamily="34" charset="0"/>
              </a:rPr>
              <a:t>A</a:t>
            </a:r>
            <a:r>
              <a:rPr lang="en-US" b="0" i="0" dirty="0">
                <a:solidFill>
                  <a:schemeClr val="bg1"/>
                </a:solidFill>
                <a:effectLst/>
                <a:latin typeface="Abadi" panose="020B0604020104020204" pitchFamily="34" charset="0"/>
              </a:rPr>
              <a:t> person who has a repentant attitude</a:t>
            </a:r>
          </a:p>
        </p:txBody>
      </p:sp>
      <p:grpSp>
        <p:nvGrpSpPr>
          <p:cNvPr id="12" name="Group 11"/>
          <p:cNvGrpSpPr/>
          <p:nvPr/>
        </p:nvGrpSpPr>
        <p:grpSpPr>
          <a:xfrm>
            <a:off x="265044" y="1007484"/>
            <a:ext cx="2703443" cy="951131"/>
            <a:chOff x="503583" y="1285461"/>
            <a:chExt cx="2703443" cy="951131"/>
          </a:xfrm>
        </p:grpSpPr>
        <p:sp>
          <p:nvSpPr>
            <p:cNvPr id="3" name="Pentagon 2"/>
            <p:cNvSpPr/>
            <p:nvPr/>
          </p:nvSpPr>
          <p:spPr>
            <a:xfrm>
              <a:off x="543339" y="1285461"/>
              <a:ext cx="2663687" cy="951131"/>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3583" y="1345095"/>
              <a:ext cx="2425147" cy="830997"/>
            </a:xfrm>
            <a:prstGeom prst="rect">
              <a:avLst/>
            </a:prstGeom>
            <a:noFill/>
          </p:spPr>
          <p:txBody>
            <a:bodyPr wrap="square" rtlCol="0">
              <a:spAutoFit/>
            </a:bodyPr>
            <a:lstStyle/>
            <a:p>
              <a:pPr algn="ctr"/>
              <a:r>
                <a:rPr lang="en-US" sz="2400" dirty="0"/>
                <a:t>Whose Spirit is contrite</a:t>
              </a:r>
            </a:p>
          </p:txBody>
        </p:sp>
      </p:grpSp>
      <p:grpSp>
        <p:nvGrpSpPr>
          <p:cNvPr id="13" name="Group 12"/>
          <p:cNvGrpSpPr/>
          <p:nvPr/>
        </p:nvGrpSpPr>
        <p:grpSpPr>
          <a:xfrm>
            <a:off x="974035" y="2163712"/>
            <a:ext cx="2703443" cy="951131"/>
            <a:chOff x="503583" y="1285461"/>
            <a:chExt cx="2703443" cy="951131"/>
          </a:xfrm>
        </p:grpSpPr>
        <p:sp>
          <p:nvSpPr>
            <p:cNvPr id="14" name="Pentagon 13"/>
            <p:cNvSpPr/>
            <p:nvPr/>
          </p:nvSpPr>
          <p:spPr>
            <a:xfrm>
              <a:off x="543339" y="1285461"/>
              <a:ext cx="2663687" cy="951131"/>
            </a:xfrm>
            <a:prstGeom prst="homeP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03583" y="1345095"/>
              <a:ext cx="2425147" cy="830997"/>
            </a:xfrm>
            <a:prstGeom prst="rect">
              <a:avLst/>
            </a:prstGeom>
            <a:noFill/>
          </p:spPr>
          <p:txBody>
            <a:bodyPr wrap="square" rtlCol="0">
              <a:spAutoFit/>
            </a:bodyPr>
            <a:lstStyle/>
            <a:p>
              <a:pPr algn="ctr"/>
              <a:r>
                <a:rPr lang="en-US" sz="2400" dirty="0"/>
                <a:t>Obey min ordinances</a:t>
              </a:r>
            </a:p>
          </p:txBody>
        </p:sp>
      </p:grpSp>
      <p:grpSp>
        <p:nvGrpSpPr>
          <p:cNvPr id="16" name="Group 15"/>
          <p:cNvGrpSpPr/>
          <p:nvPr/>
        </p:nvGrpSpPr>
        <p:grpSpPr>
          <a:xfrm>
            <a:off x="1050234" y="3279589"/>
            <a:ext cx="3279914" cy="1020428"/>
            <a:chOff x="-72887" y="1285461"/>
            <a:chExt cx="3279914" cy="1020428"/>
          </a:xfrm>
        </p:grpSpPr>
        <p:sp>
          <p:nvSpPr>
            <p:cNvPr id="17" name="Pentagon 16"/>
            <p:cNvSpPr/>
            <p:nvPr/>
          </p:nvSpPr>
          <p:spPr>
            <a:xfrm>
              <a:off x="132523" y="1285461"/>
              <a:ext cx="3074504" cy="1020428"/>
            </a:xfrm>
            <a:prstGeom prst="homePlate">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2887" y="1345095"/>
              <a:ext cx="3001617" cy="830997"/>
            </a:xfrm>
            <a:prstGeom prst="rect">
              <a:avLst/>
            </a:prstGeom>
            <a:noFill/>
          </p:spPr>
          <p:txBody>
            <a:bodyPr wrap="square" rtlCol="0">
              <a:spAutoFit/>
            </a:bodyPr>
            <a:lstStyle/>
            <a:p>
              <a:pPr algn="ctr"/>
              <a:r>
                <a:rPr lang="en-US" sz="2400" dirty="0"/>
                <a:t>Whose language is meek and ediffieth</a:t>
              </a:r>
            </a:p>
          </p:txBody>
        </p:sp>
      </p:grpSp>
      <p:grpSp>
        <p:nvGrpSpPr>
          <p:cNvPr id="19" name="Group 18"/>
          <p:cNvGrpSpPr/>
          <p:nvPr/>
        </p:nvGrpSpPr>
        <p:grpSpPr>
          <a:xfrm>
            <a:off x="2792896" y="5551172"/>
            <a:ext cx="2663687" cy="951131"/>
            <a:chOff x="543339" y="1285461"/>
            <a:chExt cx="2663687" cy="951131"/>
          </a:xfrm>
        </p:grpSpPr>
        <p:sp>
          <p:nvSpPr>
            <p:cNvPr id="20" name="Pentagon 19"/>
            <p:cNvSpPr/>
            <p:nvPr/>
          </p:nvSpPr>
          <p:spPr>
            <a:xfrm>
              <a:off x="543339" y="1285461"/>
              <a:ext cx="2663687" cy="951131"/>
            </a:xfrm>
            <a:prstGeom prst="homePlate">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43339" y="1451606"/>
              <a:ext cx="2425147" cy="461665"/>
            </a:xfrm>
            <a:prstGeom prst="rect">
              <a:avLst/>
            </a:prstGeom>
            <a:noFill/>
          </p:spPr>
          <p:txBody>
            <a:bodyPr wrap="square" rtlCol="0">
              <a:spAutoFit/>
            </a:bodyPr>
            <a:lstStyle/>
            <a:p>
              <a:pPr algn="ctr"/>
              <a:r>
                <a:rPr lang="en-US" sz="2400" dirty="0"/>
                <a:t>Bring forth fruits</a:t>
              </a:r>
            </a:p>
          </p:txBody>
        </p:sp>
      </p:grpSp>
      <p:grpSp>
        <p:nvGrpSpPr>
          <p:cNvPr id="22" name="Group 21"/>
          <p:cNvGrpSpPr/>
          <p:nvPr/>
        </p:nvGrpSpPr>
        <p:grpSpPr>
          <a:xfrm>
            <a:off x="1897809" y="4474778"/>
            <a:ext cx="2703443" cy="951131"/>
            <a:chOff x="503583" y="1285461"/>
            <a:chExt cx="2703443" cy="951131"/>
          </a:xfrm>
        </p:grpSpPr>
        <p:sp>
          <p:nvSpPr>
            <p:cNvPr id="23" name="Pentagon 22"/>
            <p:cNvSpPr/>
            <p:nvPr/>
          </p:nvSpPr>
          <p:spPr>
            <a:xfrm>
              <a:off x="543339" y="1285461"/>
              <a:ext cx="2663687" cy="951131"/>
            </a:xfrm>
            <a:prstGeom prst="homeP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03583" y="1345095"/>
              <a:ext cx="2425147" cy="830997"/>
            </a:xfrm>
            <a:prstGeom prst="rect">
              <a:avLst/>
            </a:prstGeom>
            <a:noFill/>
          </p:spPr>
          <p:txBody>
            <a:bodyPr wrap="square" rtlCol="0">
              <a:spAutoFit/>
            </a:bodyPr>
            <a:lstStyle/>
            <a:p>
              <a:pPr algn="ctr"/>
              <a:r>
                <a:rPr lang="en-US" sz="2400" dirty="0"/>
                <a:t>Trembleth under my power</a:t>
              </a:r>
            </a:p>
          </p:txBody>
        </p:sp>
      </p:grpSp>
      <p:sp>
        <p:nvSpPr>
          <p:cNvPr id="25" name="Rectangle 24"/>
          <p:cNvSpPr/>
          <p:nvPr/>
        </p:nvSpPr>
        <p:spPr>
          <a:xfrm>
            <a:off x="3795374" y="226060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A person who receives the Lord’s ordinances and keeps the associated covenants</a:t>
            </a:r>
          </a:p>
          <a:p>
            <a:endParaRPr lang="en-US" dirty="0">
              <a:solidFill>
                <a:schemeClr val="bg1"/>
              </a:solidFill>
              <a:latin typeface="Abadi" panose="020B0604020104020204" pitchFamily="34" charset="0"/>
            </a:endParaRPr>
          </a:p>
        </p:txBody>
      </p:sp>
      <p:sp>
        <p:nvSpPr>
          <p:cNvPr id="26" name="Rectangle 25"/>
          <p:cNvSpPr/>
          <p:nvPr/>
        </p:nvSpPr>
        <p:spPr>
          <a:xfrm>
            <a:off x="4535558" y="3440844"/>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A person whose speech is humble and lifts or builds others</a:t>
            </a:r>
          </a:p>
        </p:txBody>
      </p:sp>
      <p:sp>
        <p:nvSpPr>
          <p:cNvPr id="27" name="Rectangle 26"/>
          <p:cNvSpPr/>
          <p:nvPr/>
        </p:nvSpPr>
        <p:spPr>
          <a:xfrm>
            <a:off x="4996069" y="4680967"/>
            <a:ext cx="6096000" cy="369332"/>
          </a:xfrm>
          <a:prstGeom prst="rect">
            <a:avLst/>
          </a:prstGeom>
        </p:spPr>
        <p:txBody>
          <a:bodyPr>
            <a:spAutoFit/>
          </a:bodyPr>
          <a:lstStyle/>
          <a:p>
            <a:r>
              <a:rPr lang="en-US" dirty="0">
                <a:solidFill>
                  <a:schemeClr val="bg1"/>
                </a:solidFill>
                <a:latin typeface="Abadi" panose="020B0604020104020204" pitchFamily="34" charset="0"/>
              </a:rPr>
              <a:t>A</a:t>
            </a:r>
            <a:r>
              <a:rPr lang="en-US" b="0" i="0" dirty="0">
                <a:solidFill>
                  <a:schemeClr val="bg1"/>
                </a:solidFill>
                <a:effectLst/>
                <a:latin typeface="Abadi" panose="020B0604020104020204" pitchFamily="34" charset="0"/>
              </a:rPr>
              <a:t> person who feels reverence for the power of God</a:t>
            </a:r>
            <a:endParaRPr lang="en-US" dirty="0">
              <a:solidFill>
                <a:schemeClr val="bg1"/>
              </a:solidFill>
            </a:endParaRPr>
          </a:p>
        </p:txBody>
      </p:sp>
      <p:sp>
        <p:nvSpPr>
          <p:cNvPr id="28" name="Rectangle 27"/>
          <p:cNvSpPr/>
          <p:nvPr/>
        </p:nvSpPr>
        <p:spPr>
          <a:xfrm>
            <a:off x="5676348" y="5632434"/>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A person who produces something good (such as “praise and wisdom”) by following the revelations God has given</a:t>
            </a:r>
            <a:endParaRPr lang="en-US" dirty="0">
              <a:solidFill>
                <a:schemeClr val="bg1"/>
              </a:solidFill>
            </a:endParaRPr>
          </a:p>
        </p:txBody>
      </p:sp>
    </p:spTree>
    <p:extLst>
      <p:ext uri="{BB962C8B-B14F-4D97-AF65-F5344CB8AC3E}">
        <p14:creationId xmlns:p14="http://schemas.microsoft.com/office/powerpoint/2010/main" val="124345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12182475" cy="683895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8379" y="1521935"/>
            <a:ext cx="6131360" cy="3416320"/>
          </a:xfrm>
          <a:prstGeom prst="rect">
            <a:avLst/>
          </a:prstGeom>
          <a:noFill/>
        </p:spPr>
        <p:txBody>
          <a:bodyPr wrap="square" rtlCol="0">
            <a:spAutoFit/>
          </a:bodyPr>
          <a:lstStyle/>
          <a:p>
            <a:r>
              <a:rPr lang="en-US" sz="2400" dirty="0">
                <a:solidFill>
                  <a:schemeClr val="bg1"/>
                </a:solidFill>
              </a:rPr>
              <a:t>These men were assigned to stay home and be the priesthood leaders for the Saints in Kirtland. </a:t>
            </a:r>
          </a:p>
          <a:p>
            <a:endParaRPr lang="en-US" sz="2400" dirty="0">
              <a:solidFill>
                <a:schemeClr val="bg1"/>
              </a:solidFill>
            </a:endParaRPr>
          </a:p>
          <a:p>
            <a:r>
              <a:rPr lang="en-US" sz="2400" dirty="0">
                <a:solidFill>
                  <a:schemeClr val="bg1"/>
                </a:solidFill>
              </a:rPr>
              <a:t>By laboring with their own hands for their support, rather than being paid for their priesthood service, these brethren would help prevent idolatry and priestcraft from springing up in the Church.</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Those Left in Ohio</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52:39  Student Manual</a:t>
            </a:r>
            <a:endParaRPr lang="en-US" dirty="0">
              <a:solidFill>
                <a:schemeClr val="bg1"/>
              </a:solidFill>
            </a:endParaRPr>
          </a:p>
        </p:txBody>
      </p:sp>
      <p:sp>
        <p:nvSpPr>
          <p:cNvPr id="2" name="Rectangle 1"/>
          <p:cNvSpPr/>
          <p:nvPr/>
        </p:nvSpPr>
        <p:spPr>
          <a:xfrm>
            <a:off x="5719265" y="5130881"/>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Mortify therefore your members which are upon the earth; fornication, uncleanness, inordinate affection, evil concupiscence, and covetousness, which is idolatry:</a:t>
            </a:r>
          </a:p>
          <a:p>
            <a:r>
              <a:rPr lang="en-US" i="1" dirty="0">
                <a:solidFill>
                  <a:srgbClr val="FFFF00"/>
                </a:solidFill>
                <a:latin typeface="Georgia" panose="02040502050405020303" pitchFamily="18" charset="0"/>
              </a:rPr>
              <a:t>Colossians 3:5</a:t>
            </a:r>
            <a:endParaRPr lang="en-US" i="1" dirty="0">
              <a:solidFill>
                <a:srgbClr val="FFFF00"/>
              </a:solidFill>
            </a:endParaRPr>
          </a:p>
        </p:txBody>
      </p:sp>
      <p:pic>
        <p:nvPicPr>
          <p:cNvPr id="7" name="Picture 6">
            <a:extLst>
              <a:ext uri="{FF2B5EF4-FFF2-40B4-BE49-F238E27FC236}">
                <a16:creationId xmlns:a16="http://schemas.microsoft.com/office/drawing/2014/main" id="{DB2DE85B-0F12-4361-BE8E-029EA4CD5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590" y="1521935"/>
            <a:ext cx="5019675" cy="2743200"/>
          </a:xfrm>
          <a:prstGeom prst="rect">
            <a:avLst/>
          </a:prstGeom>
        </p:spPr>
      </p:pic>
    </p:spTree>
    <p:extLst>
      <p:ext uri="{BB962C8B-B14F-4D97-AF65-F5344CB8AC3E}">
        <p14:creationId xmlns:p14="http://schemas.microsoft.com/office/powerpoint/2010/main" val="26213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8574"/>
            <a:ext cx="12201525" cy="6791325"/>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38717" y="1645012"/>
            <a:ext cx="5873595" cy="1569660"/>
          </a:xfrm>
          <a:prstGeom prst="rect">
            <a:avLst/>
          </a:prstGeom>
          <a:noFill/>
        </p:spPr>
        <p:txBody>
          <a:bodyPr wrap="square" rtlCol="0">
            <a:spAutoFit/>
          </a:bodyPr>
          <a:lstStyle/>
          <a:p>
            <a:r>
              <a:rPr lang="en-US" sz="2400" dirty="0">
                <a:solidFill>
                  <a:schemeClr val="bg1"/>
                </a:solidFill>
              </a:rPr>
              <a:t>When people set their hearts on natural things, or prestige, or power to the point that God is no longer supreme, then that becomes as god to them. </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Those Left in Ohio</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52:39  Student Manual</a:t>
            </a:r>
            <a:endParaRPr lang="en-US" dirty="0">
              <a:solidFill>
                <a:schemeClr val="bg1"/>
              </a:solidFill>
            </a:endParaRPr>
          </a:p>
        </p:txBody>
      </p:sp>
      <p:sp>
        <p:nvSpPr>
          <p:cNvPr id="7" name="TextBox 6"/>
          <p:cNvSpPr txBox="1"/>
          <p:nvPr/>
        </p:nvSpPr>
        <p:spPr>
          <a:xfrm>
            <a:off x="5741378" y="4422327"/>
            <a:ext cx="6177418" cy="1938992"/>
          </a:xfrm>
          <a:prstGeom prst="rect">
            <a:avLst/>
          </a:prstGeom>
          <a:noFill/>
        </p:spPr>
        <p:txBody>
          <a:bodyPr wrap="square" rtlCol="0">
            <a:spAutoFit/>
          </a:bodyPr>
          <a:lstStyle/>
          <a:p>
            <a:r>
              <a:rPr lang="en-US" sz="2400" dirty="0">
                <a:solidFill>
                  <a:schemeClr val="bg1"/>
                </a:solidFill>
              </a:rPr>
              <a:t>They worship, or give allegiance to, those things. This verse suggests that if the elders who remained in Ohio did not labor with their own hands, they might be guilty of this kind of covetousness or idolatry.</a:t>
            </a:r>
          </a:p>
        </p:txBody>
      </p:sp>
      <p:pic>
        <p:nvPicPr>
          <p:cNvPr id="8" name="Picture 7">
            <a:extLst>
              <a:ext uri="{FF2B5EF4-FFF2-40B4-BE49-F238E27FC236}">
                <a16:creationId xmlns:a16="http://schemas.microsoft.com/office/drawing/2014/main" id="{ECB9D960-6735-437D-AE1C-4E8F50789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207" y="3554396"/>
            <a:ext cx="3810000" cy="2390775"/>
          </a:xfrm>
          <a:prstGeom prst="rect">
            <a:avLst/>
          </a:prstGeom>
        </p:spPr>
      </p:pic>
      <p:pic>
        <p:nvPicPr>
          <p:cNvPr id="11" name="Picture 10">
            <a:extLst>
              <a:ext uri="{FF2B5EF4-FFF2-40B4-BE49-F238E27FC236}">
                <a16:creationId xmlns:a16="http://schemas.microsoft.com/office/drawing/2014/main" id="{2871A4FA-D2D9-468E-BF24-A05A6E06B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406" y="1093588"/>
            <a:ext cx="2276856" cy="2724912"/>
          </a:xfrm>
          <a:prstGeom prst="rect">
            <a:avLst/>
          </a:prstGeom>
        </p:spPr>
      </p:pic>
    </p:spTree>
    <p:extLst>
      <p:ext uri="{BB962C8B-B14F-4D97-AF65-F5344CB8AC3E}">
        <p14:creationId xmlns:p14="http://schemas.microsoft.com/office/powerpoint/2010/main" val="13578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8574"/>
            <a:ext cx="12201525" cy="6829426"/>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52:40</a:t>
            </a:r>
            <a:endParaRPr lang="en-US" dirty="0">
              <a:solidFill>
                <a:schemeClr val="bg1"/>
              </a:solidFill>
            </a:endParaRPr>
          </a:p>
        </p:txBody>
      </p:sp>
      <p:grpSp>
        <p:nvGrpSpPr>
          <p:cNvPr id="7" name="Group 6"/>
          <p:cNvGrpSpPr/>
          <p:nvPr/>
        </p:nvGrpSpPr>
        <p:grpSpPr>
          <a:xfrm>
            <a:off x="4502306" y="110423"/>
            <a:ext cx="3298902" cy="6220787"/>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279711" y="2375647"/>
              <a:ext cx="1905000" cy="1569660"/>
            </a:xfrm>
            <a:prstGeom prst="rect">
              <a:avLst/>
            </a:prstGeom>
          </p:spPr>
          <p:txBody>
            <a:bodyPr wrap="square">
              <a:spAutoFit/>
            </a:bodyPr>
            <a:lstStyle/>
            <a:p>
              <a:pPr algn="ctr"/>
              <a:r>
                <a:rPr lang="en-US" sz="2000" b="1" dirty="0"/>
                <a:t>Disciples of Jesus Christ watch over and care for those who are poor, needy, sick, and afflicted</a:t>
              </a:r>
              <a:endParaRPr lang="en-US" sz="2000" dirty="0">
                <a:solidFill>
                  <a:schemeClr val="bg1"/>
                </a:solidFill>
              </a:endParaRPr>
            </a:p>
          </p:txBody>
        </p:sp>
      </p:grpSp>
    </p:spTree>
    <p:extLst>
      <p:ext uri="{BB962C8B-B14F-4D97-AF65-F5344CB8AC3E}">
        <p14:creationId xmlns:p14="http://schemas.microsoft.com/office/powerpoint/2010/main" val="183439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12192000" cy="682625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5900" y="112752"/>
            <a:ext cx="118237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Daily Bread: Experience</a:t>
            </a:r>
            <a:r>
              <a:rPr lang="en-US" dirty="0">
                <a:solidFill>
                  <a:schemeClr val="bg1"/>
                </a:solidFill>
              </a:rPr>
              <a:t> (3:11)</a:t>
            </a:r>
          </a:p>
          <a:p>
            <a:r>
              <a:rPr lang="en-US" b="1" dirty="0">
                <a:solidFill>
                  <a:schemeClr val="bg1"/>
                </a:solidFill>
              </a:rPr>
              <a:t>Michelle's Story</a:t>
            </a:r>
            <a:r>
              <a:rPr lang="en-US" dirty="0">
                <a:solidFill>
                  <a:schemeClr val="bg1"/>
                </a:solidFill>
              </a:rPr>
              <a:t> (5:48)</a:t>
            </a:r>
          </a:p>
          <a:p>
            <a:endParaRPr lang="en-US" dirty="0">
              <a:solidFill>
                <a:schemeClr val="bg1"/>
              </a:solidFill>
            </a:endParaRPr>
          </a:p>
          <a:p>
            <a:r>
              <a:rPr lang="en-US" b="0" i="0" dirty="0">
                <a:solidFill>
                  <a:schemeClr val="bg1"/>
                </a:solidFill>
                <a:effectLst/>
                <a:latin typeface="Abadi" panose="020B0604020104020204" pitchFamily="34" charset="0"/>
              </a:rPr>
              <a:t>History of the Church, 1:175–76).</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Doctrine and Covenants Student Manual Religion 324-325 Section 52</a:t>
            </a:r>
          </a:p>
          <a:p>
            <a:endParaRPr lang="en-US" dirty="0">
              <a:solidFill>
                <a:schemeClr val="bg1"/>
              </a:solidFill>
              <a:latin typeface="Abadi" panose="020B0604020104020204" pitchFamily="34" charset="0"/>
            </a:endParaRPr>
          </a:p>
          <a:p>
            <a:r>
              <a:rPr lang="en-US" dirty="0">
                <a:solidFill>
                  <a:schemeClr val="bg1"/>
                </a:solidFill>
              </a:rPr>
              <a:t>(</a:t>
            </a:r>
            <a:r>
              <a:rPr lang="en-US" i="1" dirty="0">
                <a:solidFill>
                  <a:schemeClr val="bg1"/>
                </a:solidFill>
              </a:rPr>
              <a:t>History of the Church,</a:t>
            </a:r>
            <a:r>
              <a:rPr lang="en-US" dirty="0">
                <a:solidFill>
                  <a:schemeClr val="bg1"/>
                </a:solidFill>
              </a:rPr>
              <a:t> 3:395–96.). </a:t>
            </a:r>
          </a:p>
          <a:p>
            <a:endParaRPr lang="en-US"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p. 765.</a:t>
            </a:r>
          </a:p>
          <a:p>
            <a:endParaRPr lang="en-US" dirty="0">
              <a:solidFill>
                <a:schemeClr val="bg1"/>
              </a:solidFill>
            </a:endParaRPr>
          </a:p>
          <a:p>
            <a:r>
              <a:rPr lang="en-US" dirty="0">
                <a:solidFill>
                  <a:schemeClr val="bg1"/>
                </a:solidFill>
              </a:rPr>
              <a:t>Doctrine and Covenants Who’s Who by Ed J. Pinegar and Richard J. Allen pg.  193-196</a:t>
            </a:r>
          </a:p>
          <a:p>
            <a:endParaRPr lang="en-US" dirty="0">
              <a:solidFill>
                <a:schemeClr val="bg1"/>
              </a:solidFill>
            </a:endParaRP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p:txBody>
      </p:sp>
      <p:grpSp>
        <p:nvGrpSpPr>
          <p:cNvPr id="6" name="Group 5">
            <a:extLst>
              <a:ext uri="{FF2B5EF4-FFF2-40B4-BE49-F238E27FC236}">
                <a16:creationId xmlns:a16="http://schemas.microsoft.com/office/drawing/2014/main" id="{7BC0B67B-EE9E-43A2-AC0D-C2638109018F}"/>
              </a:ext>
            </a:extLst>
          </p:cNvPr>
          <p:cNvGrpSpPr/>
          <p:nvPr/>
        </p:nvGrpSpPr>
        <p:grpSpPr>
          <a:xfrm>
            <a:off x="3717171" y="706136"/>
            <a:ext cx="619213" cy="784336"/>
            <a:chOff x="7543800" y="3810000"/>
            <a:chExt cx="1143000" cy="1447800"/>
          </a:xfrm>
        </p:grpSpPr>
        <p:sp>
          <p:nvSpPr>
            <p:cNvPr id="7" name="Trapezoid 6">
              <a:extLst>
                <a:ext uri="{FF2B5EF4-FFF2-40B4-BE49-F238E27FC236}">
                  <a16:creationId xmlns:a16="http://schemas.microsoft.com/office/drawing/2014/main" id="{B168477C-7D4C-4F18-876A-7B3CD3B4F86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D222CA1E-24FD-49CA-B47C-2E12537F5B8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518FF49B-C1CE-4429-A681-0DCB28CD69F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BFB3E19F-67B8-43E1-9760-046D6F98C88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15D95AE-3CBF-4CF2-B65B-708CB0274CB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2395280A-0987-49C7-AD0E-01238C30266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488E47F7-EB13-4452-868B-05149A603FC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11F793-8C56-4378-81A8-23B92C8AEB6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7F48F7-C134-4F12-923C-0483451A26C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13AF25-7918-4895-9997-F1F91F6BB24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8261506A-7CCE-4A50-A87E-AEE2F6BFEDA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4B70AD4-C8CD-4664-AD0B-E1484E047917}"/>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5995C8D1-E4AD-4507-971A-01EE120C87A9}"/>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0451505A-6E18-4A64-A9DB-89BD20E66B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F55A568-D4C8-4C57-B04E-39ABAD04CD4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184C52-2075-4C36-8FEC-3F94A773377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9C666D3-BD1C-4406-9CC4-F5D8BDAB415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4F49DA4B-BECC-46A1-8308-3D746B8FCA8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C38B6A85-8341-4714-8BC2-20226C4538C4}"/>
              </a:ext>
            </a:extLst>
          </p:cNvPr>
          <p:cNvSpPr>
            <a:spLocks noGrp="1"/>
          </p:cNvSpPr>
          <p:nvPr/>
        </p:nvSpPr>
        <p:spPr>
          <a:xfrm>
            <a:off x="65915" y="64738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73771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1"/>
            <a:ext cx="12182475" cy="67818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Kirtland, Ohio   June 6, 1831</a:t>
            </a:r>
          </a:p>
        </p:txBody>
      </p:sp>
      <p:sp>
        <p:nvSpPr>
          <p:cNvPr id="7" name="TextBox 6"/>
          <p:cNvSpPr txBox="1"/>
          <p:nvPr/>
        </p:nvSpPr>
        <p:spPr>
          <a:xfrm>
            <a:off x="3233815" y="1503967"/>
            <a:ext cx="2781300" cy="923330"/>
          </a:xfrm>
          <a:prstGeom prst="rect">
            <a:avLst/>
          </a:prstGeom>
          <a:noFill/>
        </p:spPr>
        <p:txBody>
          <a:bodyPr wrap="square" rtlCol="0">
            <a:spAutoFit/>
          </a:bodyPr>
          <a:lstStyle/>
          <a:p>
            <a:r>
              <a:rPr lang="en-US" dirty="0">
                <a:solidFill>
                  <a:schemeClr val="bg1"/>
                </a:solidFill>
              </a:rPr>
              <a:t>Letters were sent to all missionaries to return and come to the conference</a:t>
            </a:r>
          </a:p>
        </p:txBody>
      </p:sp>
      <p:sp>
        <p:nvSpPr>
          <p:cNvPr id="8" name="Rectangle 7"/>
          <p:cNvSpPr/>
          <p:nvPr/>
        </p:nvSpPr>
        <p:spPr>
          <a:xfrm>
            <a:off x="269488" y="315019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During this conference a significant new office was conferred upon a number of the brethren, that of high priest in the Melchizedek Priesthood. </a:t>
            </a:r>
            <a:endParaRPr lang="en-US" dirty="0">
              <a:solidFill>
                <a:schemeClr val="bg1"/>
              </a:solidFill>
            </a:endParaRPr>
          </a:p>
        </p:txBody>
      </p:sp>
      <p:sp>
        <p:nvSpPr>
          <p:cNvPr id="9" name="Rectangle 8"/>
          <p:cNvSpPr/>
          <p:nvPr/>
        </p:nvSpPr>
        <p:spPr>
          <a:xfrm>
            <a:off x="5898996" y="4859249"/>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Prophet Joseph Smith received the spirit of prophecy and prophesied that John the Revelator was among the ten tribes preparing them to return from their long dispersion. </a:t>
            </a:r>
            <a:r>
              <a:rPr lang="en-US" sz="1200" b="0" i="0" dirty="0">
                <a:solidFill>
                  <a:schemeClr val="bg1"/>
                </a:solidFill>
                <a:effectLst/>
                <a:latin typeface="Abadi" panose="020B0604020104020204" pitchFamily="34" charset="0"/>
              </a:rPr>
              <a:t>HC</a:t>
            </a:r>
            <a:r>
              <a:rPr lang="en-US" b="0" i="0" dirty="0">
                <a:solidFill>
                  <a:schemeClr val="bg1"/>
                </a:solidFill>
                <a:effectLst/>
                <a:latin typeface="Abadi" panose="020B0604020104020204" pitchFamily="34" charset="0"/>
              </a:rPr>
              <a:t> </a:t>
            </a:r>
            <a:endParaRPr lang="en-US" dirty="0">
              <a:solidFill>
                <a:schemeClr val="bg1"/>
              </a:solidFill>
            </a:endParaRPr>
          </a:p>
        </p:txBody>
      </p:sp>
      <p:sp>
        <p:nvSpPr>
          <p:cNvPr id="10" name="TextBox 9"/>
          <p:cNvSpPr txBox="1"/>
          <p:nvPr/>
        </p:nvSpPr>
        <p:spPr>
          <a:xfrm>
            <a:off x="101600" y="6475968"/>
            <a:ext cx="2781300" cy="369332"/>
          </a:xfrm>
          <a:prstGeom prst="rect">
            <a:avLst/>
          </a:prstGeom>
          <a:noFill/>
        </p:spPr>
        <p:txBody>
          <a:bodyPr wrap="square" rtlCol="0">
            <a:spAutoFit/>
          </a:bodyPr>
          <a:lstStyle/>
          <a:p>
            <a:r>
              <a:rPr lang="en-US" dirty="0">
                <a:solidFill>
                  <a:schemeClr val="bg1"/>
                </a:solidFill>
              </a:rPr>
              <a:t>D&amp;C 52:2</a:t>
            </a:r>
          </a:p>
        </p:txBody>
      </p:sp>
      <p:pic>
        <p:nvPicPr>
          <p:cNvPr id="3" name="Picture 2">
            <a:extLst>
              <a:ext uri="{FF2B5EF4-FFF2-40B4-BE49-F238E27FC236}">
                <a16:creationId xmlns:a16="http://schemas.microsoft.com/office/drawing/2014/main" id="{16E9C3B5-B228-4EDD-9C12-3D530D793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903" y="4142343"/>
            <a:ext cx="3286125" cy="2333625"/>
          </a:xfrm>
          <a:prstGeom prst="rect">
            <a:avLst/>
          </a:prstGeom>
        </p:spPr>
      </p:pic>
      <p:pic>
        <p:nvPicPr>
          <p:cNvPr id="11" name="Picture 10">
            <a:extLst>
              <a:ext uri="{FF2B5EF4-FFF2-40B4-BE49-F238E27FC236}">
                <a16:creationId xmlns:a16="http://schemas.microsoft.com/office/drawing/2014/main" id="{BA34B3B1-359A-4FDC-AC69-5C7CDB17E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238" y="1365082"/>
            <a:ext cx="3810000" cy="2552700"/>
          </a:xfrm>
          <a:prstGeom prst="rect">
            <a:avLst/>
          </a:prstGeom>
        </p:spPr>
      </p:pic>
    </p:spTree>
    <p:extLst>
      <p:ext uri="{BB962C8B-B14F-4D97-AF65-F5344CB8AC3E}">
        <p14:creationId xmlns:p14="http://schemas.microsoft.com/office/powerpoint/2010/main" val="402243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2144375" cy="68326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7" y="1791564"/>
            <a:ext cx="3361985" cy="923330"/>
          </a:xfrm>
          <a:prstGeom prst="rect">
            <a:avLst/>
          </a:prstGeom>
          <a:noFill/>
        </p:spPr>
        <p:txBody>
          <a:bodyPr wrap="square" rtlCol="0">
            <a:spAutoFit/>
          </a:bodyPr>
          <a:lstStyle/>
          <a:p>
            <a:r>
              <a:rPr lang="en-US" dirty="0">
                <a:solidFill>
                  <a:schemeClr val="bg1"/>
                </a:solidFill>
              </a:rPr>
              <a:t>Held every 3 months or as often as the Saints assembled in conference decided upon</a:t>
            </a:r>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Conferences</a:t>
            </a:r>
          </a:p>
        </p:txBody>
      </p:sp>
      <p:sp>
        <p:nvSpPr>
          <p:cNvPr id="8" name="Rectangle 7"/>
          <p:cNvSpPr/>
          <p:nvPr/>
        </p:nvSpPr>
        <p:spPr>
          <a:xfrm>
            <a:off x="5555166" y="4274678"/>
            <a:ext cx="6096000" cy="1200329"/>
          </a:xfrm>
          <a:prstGeom prst="rect">
            <a:avLst/>
          </a:prstGeom>
        </p:spPr>
        <p:txBody>
          <a:bodyPr>
            <a:spAutoFit/>
          </a:bodyPr>
          <a:lstStyle/>
          <a:p>
            <a:r>
              <a:rPr lang="en-US" dirty="0">
                <a:solidFill>
                  <a:schemeClr val="bg1"/>
                </a:solidFill>
              </a:rPr>
              <a:t>Usually the leaders of the Church decided in one conference the date and place of the next. The Lord in this revelation designated Missouri as the location of the next conference.</a:t>
            </a:r>
            <a:r>
              <a:rPr lang="en-US" b="0" i="0" dirty="0">
                <a:solidFill>
                  <a:schemeClr val="bg1"/>
                </a:solidFill>
                <a:effectLst/>
                <a:latin typeface="Abadi" panose="020B0604020104020204" pitchFamily="34" charset="0"/>
              </a:rPr>
              <a:t>. </a:t>
            </a:r>
            <a:endParaRPr lang="en-US" dirty="0">
              <a:solidFill>
                <a:schemeClr val="bg1"/>
              </a:solidFill>
            </a:endParaRP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20:61 </a:t>
            </a:r>
            <a:endParaRPr lang="en-US" dirty="0">
              <a:solidFill>
                <a:schemeClr val="bg1"/>
              </a:solidFill>
            </a:endParaRPr>
          </a:p>
        </p:txBody>
      </p:sp>
      <p:pic>
        <p:nvPicPr>
          <p:cNvPr id="3" name="Picture 2">
            <a:extLst>
              <a:ext uri="{FF2B5EF4-FFF2-40B4-BE49-F238E27FC236}">
                <a16:creationId xmlns:a16="http://schemas.microsoft.com/office/drawing/2014/main" id="{47E1A797-BD6A-46A5-8357-D494EC55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270" y="3105817"/>
            <a:ext cx="2618973" cy="3570762"/>
          </a:xfrm>
          <a:prstGeom prst="rect">
            <a:avLst/>
          </a:prstGeom>
        </p:spPr>
      </p:pic>
      <p:pic>
        <p:nvPicPr>
          <p:cNvPr id="10" name="Picture 9">
            <a:extLst>
              <a:ext uri="{FF2B5EF4-FFF2-40B4-BE49-F238E27FC236}">
                <a16:creationId xmlns:a16="http://schemas.microsoft.com/office/drawing/2014/main" id="{0AA7E197-240F-45B1-85FA-99EEA58B9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512" y="1034245"/>
            <a:ext cx="5346700" cy="2781300"/>
          </a:xfrm>
          <a:prstGeom prst="rect">
            <a:avLst/>
          </a:prstGeom>
        </p:spPr>
      </p:pic>
    </p:spTree>
    <p:extLst>
      <p:ext uri="{BB962C8B-B14F-4D97-AF65-F5344CB8AC3E}">
        <p14:creationId xmlns:p14="http://schemas.microsoft.com/office/powerpoint/2010/main" val="33324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5"/>
            <a:ext cx="12125325" cy="6819900"/>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19684" y="1671584"/>
            <a:ext cx="5561847" cy="646331"/>
          </a:xfrm>
          <a:prstGeom prst="rect">
            <a:avLst/>
          </a:prstGeom>
          <a:noFill/>
        </p:spPr>
        <p:txBody>
          <a:bodyPr wrap="square" rtlCol="0">
            <a:spAutoFit/>
          </a:bodyPr>
          <a:lstStyle/>
          <a:p>
            <a:r>
              <a:rPr lang="en-US" dirty="0">
                <a:solidFill>
                  <a:schemeClr val="bg1"/>
                </a:solidFill>
              </a:rPr>
              <a:t>One purpose of this revelation was to call certain brethren to travel as missionaries from Ohio to Missouri. </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Purpose of Conference</a:t>
            </a:r>
          </a:p>
        </p:txBody>
      </p:sp>
      <p:sp>
        <p:nvSpPr>
          <p:cNvPr id="8" name="Rectangle 7"/>
          <p:cNvSpPr/>
          <p:nvPr/>
        </p:nvSpPr>
        <p:spPr>
          <a:xfrm>
            <a:off x="5555166" y="4274678"/>
            <a:ext cx="6096000" cy="923330"/>
          </a:xfrm>
          <a:prstGeom prst="rect">
            <a:avLst/>
          </a:prstGeom>
        </p:spPr>
        <p:txBody>
          <a:bodyPr>
            <a:spAutoFit/>
          </a:bodyPr>
          <a:lstStyle/>
          <a:p>
            <a:r>
              <a:rPr lang="en-US" dirty="0">
                <a:solidFill>
                  <a:schemeClr val="bg1"/>
                </a:solidFill>
              </a:rPr>
              <a:t>Twenty-eight missionaries were called in this revelation; however, thirty actually went—one of the original twenty-eight did not go, and three more were called later</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52:3, 7-8, 22-32  Student Manual</a:t>
            </a:r>
            <a:endParaRPr lang="en-US" dirty="0">
              <a:solidFill>
                <a:schemeClr val="bg1"/>
              </a:solidFill>
            </a:endParaRPr>
          </a:p>
        </p:txBody>
      </p:sp>
      <p:pic>
        <p:nvPicPr>
          <p:cNvPr id="3" name="Picture 2">
            <a:extLst>
              <a:ext uri="{FF2B5EF4-FFF2-40B4-BE49-F238E27FC236}">
                <a16:creationId xmlns:a16="http://schemas.microsoft.com/office/drawing/2014/main" id="{238C1177-1C51-41A3-8CA2-89BF6D3F4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07" y="3014875"/>
            <a:ext cx="4229100" cy="2619375"/>
          </a:xfrm>
          <a:prstGeom prst="rect">
            <a:avLst/>
          </a:prstGeom>
        </p:spPr>
      </p:pic>
    </p:spTree>
    <p:extLst>
      <p:ext uri="{BB962C8B-B14F-4D97-AF65-F5344CB8AC3E}">
        <p14:creationId xmlns:p14="http://schemas.microsoft.com/office/powerpoint/2010/main" val="29238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4"/>
            <a:ext cx="12192000" cy="6819901"/>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8" y="1791564"/>
            <a:ext cx="2145370" cy="1477328"/>
          </a:xfrm>
          <a:prstGeom prst="rect">
            <a:avLst/>
          </a:prstGeom>
          <a:noFill/>
        </p:spPr>
        <p:txBody>
          <a:bodyPr wrap="square" rtlCol="0">
            <a:spAutoFit/>
          </a:bodyPr>
          <a:lstStyle/>
          <a:p>
            <a:pPr marL="342900" indent="-342900">
              <a:buAutoNum type="arabicPeriod"/>
            </a:pPr>
            <a:r>
              <a:rPr lang="en-US" dirty="0">
                <a:solidFill>
                  <a:schemeClr val="bg1"/>
                </a:solidFill>
              </a:rPr>
              <a:t>Lyman Wight</a:t>
            </a:r>
          </a:p>
          <a:p>
            <a:pPr marL="342900" indent="-342900">
              <a:buAutoNum type="arabicPeriod"/>
            </a:pPr>
            <a:r>
              <a:rPr lang="en-US" dirty="0">
                <a:solidFill>
                  <a:schemeClr val="bg1"/>
                </a:solidFill>
              </a:rPr>
              <a:t>John Corrill</a:t>
            </a:r>
          </a:p>
          <a:p>
            <a:pPr marL="342900" indent="-342900">
              <a:buAutoNum type="arabicPeriod"/>
            </a:pPr>
            <a:r>
              <a:rPr lang="en-US" dirty="0">
                <a:solidFill>
                  <a:schemeClr val="bg1"/>
                </a:solidFill>
              </a:rPr>
              <a:t>John Murdock *</a:t>
            </a:r>
          </a:p>
          <a:p>
            <a:pPr marL="342900" indent="-342900">
              <a:buAutoNum type="arabicPeriod"/>
            </a:pPr>
            <a:r>
              <a:rPr lang="en-US" dirty="0">
                <a:solidFill>
                  <a:schemeClr val="bg1"/>
                </a:solidFill>
              </a:rPr>
              <a:t>Hyrum Smith *</a:t>
            </a:r>
          </a:p>
          <a:p>
            <a:pPr marL="342900" indent="-342900">
              <a:buAutoNum type="arabicPeriod"/>
            </a:pPr>
            <a:endParaRPr lang="en-US" dirty="0">
              <a:solidFill>
                <a:schemeClr val="bg1"/>
              </a:solidFill>
            </a:endParaRPr>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28 Called</a:t>
            </a:r>
          </a:p>
        </p:txBody>
      </p:sp>
      <p:sp>
        <p:nvSpPr>
          <p:cNvPr id="8" name="Rectangle 7"/>
          <p:cNvSpPr/>
          <p:nvPr/>
        </p:nvSpPr>
        <p:spPr>
          <a:xfrm>
            <a:off x="865457" y="1174231"/>
            <a:ext cx="2145371"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52:7-21</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Who’s Who</a:t>
            </a:r>
            <a:endParaRPr lang="en-US" dirty="0">
              <a:solidFill>
                <a:schemeClr val="bg1"/>
              </a:solidFill>
            </a:endParaRPr>
          </a:p>
        </p:txBody>
      </p:sp>
      <p:sp>
        <p:nvSpPr>
          <p:cNvPr id="7" name="TextBox 6"/>
          <p:cNvSpPr txBox="1"/>
          <p:nvPr/>
        </p:nvSpPr>
        <p:spPr>
          <a:xfrm>
            <a:off x="3337310" y="1791564"/>
            <a:ext cx="2643622" cy="2585323"/>
          </a:xfrm>
          <a:prstGeom prst="rect">
            <a:avLst/>
          </a:prstGeom>
          <a:noFill/>
        </p:spPr>
        <p:txBody>
          <a:bodyPr wrap="square" rtlCol="0">
            <a:spAutoFit/>
          </a:bodyPr>
          <a:lstStyle/>
          <a:p>
            <a:r>
              <a:rPr lang="en-US" dirty="0">
                <a:solidFill>
                  <a:schemeClr val="bg1"/>
                </a:solidFill>
              </a:rPr>
              <a:t>5. Thomas B. Marsh **</a:t>
            </a:r>
          </a:p>
          <a:p>
            <a:r>
              <a:rPr lang="en-US" dirty="0">
                <a:solidFill>
                  <a:schemeClr val="bg1"/>
                </a:solidFill>
              </a:rPr>
              <a:t>6. Ezra Thayre</a:t>
            </a:r>
          </a:p>
          <a:p>
            <a:r>
              <a:rPr lang="en-US" dirty="0">
                <a:solidFill>
                  <a:schemeClr val="bg1"/>
                </a:solidFill>
              </a:rPr>
              <a:t>7. Isaac Morley *</a:t>
            </a:r>
          </a:p>
          <a:p>
            <a:r>
              <a:rPr lang="en-US" dirty="0">
                <a:solidFill>
                  <a:schemeClr val="bg1"/>
                </a:solidFill>
              </a:rPr>
              <a:t>8. Ezra Booth</a:t>
            </a:r>
          </a:p>
          <a:p>
            <a:r>
              <a:rPr lang="en-US" dirty="0">
                <a:solidFill>
                  <a:schemeClr val="bg1"/>
                </a:solidFill>
              </a:rPr>
              <a:t>9. Edward Partridge *</a:t>
            </a:r>
          </a:p>
          <a:p>
            <a:r>
              <a:rPr lang="en-US" dirty="0">
                <a:solidFill>
                  <a:schemeClr val="bg1"/>
                </a:solidFill>
              </a:rPr>
              <a:t>10. Martin Harris **</a:t>
            </a:r>
          </a:p>
          <a:p>
            <a:r>
              <a:rPr lang="en-US" dirty="0">
                <a:solidFill>
                  <a:schemeClr val="bg1"/>
                </a:solidFill>
              </a:rPr>
              <a:t>11. Sidney Rigdon</a:t>
            </a:r>
          </a:p>
          <a:p>
            <a:r>
              <a:rPr lang="en-US" dirty="0">
                <a:solidFill>
                  <a:schemeClr val="bg1"/>
                </a:solidFill>
              </a:rPr>
              <a:t>12. Joseph Smith Jun. *</a:t>
            </a:r>
          </a:p>
          <a:p>
            <a:pPr marL="342900" indent="-342900">
              <a:buAutoNum type="arabicPeriod"/>
            </a:pPr>
            <a:endParaRPr lang="en-US" dirty="0">
              <a:solidFill>
                <a:schemeClr val="bg1"/>
              </a:solidFill>
            </a:endParaRPr>
          </a:p>
        </p:txBody>
      </p:sp>
      <p:sp>
        <p:nvSpPr>
          <p:cNvPr id="10" name="Rectangle 9"/>
          <p:cNvSpPr/>
          <p:nvPr/>
        </p:nvSpPr>
        <p:spPr>
          <a:xfrm>
            <a:off x="3337311" y="1172781"/>
            <a:ext cx="2526057"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52:21-24</a:t>
            </a:r>
          </a:p>
        </p:txBody>
      </p:sp>
      <p:sp>
        <p:nvSpPr>
          <p:cNvPr id="11" name="Rectangle 10"/>
          <p:cNvSpPr/>
          <p:nvPr/>
        </p:nvSpPr>
        <p:spPr>
          <a:xfrm>
            <a:off x="6451596" y="1172780"/>
            <a:ext cx="233009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D&amp;C </a:t>
            </a:r>
            <a:r>
              <a:rPr lang="en-US" sz="2400" b="1" dirty="0">
                <a:solidFill>
                  <a:srgbClr val="FF0000"/>
                </a:solidFill>
              </a:rPr>
              <a:t>52:25-29</a:t>
            </a:r>
          </a:p>
        </p:txBody>
      </p:sp>
      <p:sp>
        <p:nvSpPr>
          <p:cNvPr id="12" name="TextBox 11"/>
          <p:cNvSpPr txBox="1"/>
          <p:nvPr/>
        </p:nvSpPr>
        <p:spPr>
          <a:xfrm>
            <a:off x="6451596" y="1740146"/>
            <a:ext cx="2479908" cy="3416320"/>
          </a:xfrm>
          <a:prstGeom prst="rect">
            <a:avLst/>
          </a:prstGeom>
          <a:noFill/>
        </p:spPr>
        <p:txBody>
          <a:bodyPr wrap="square" rtlCol="0">
            <a:spAutoFit/>
          </a:bodyPr>
          <a:lstStyle/>
          <a:p>
            <a:r>
              <a:rPr lang="en-US" dirty="0">
                <a:solidFill>
                  <a:schemeClr val="bg1"/>
                </a:solidFill>
              </a:rPr>
              <a:t>13. David Whitmer </a:t>
            </a:r>
          </a:p>
          <a:p>
            <a:r>
              <a:rPr lang="en-US" dirty="0">
                <a:solidFill>
                  <a:schemeClr val="bg1"/>
                </a:solidFill>
              </a:rPr>
              <a:t>14. Harvey Whitlock</a:t>
            </a:r>
          </a:p>
          <a:p>
            <a:r>
              <a:rPr lang="en-US" dirty="0">
                <a:solidFill>
                  <a:schemeClr val="bg1"/>
                </a:solidFill>
              </a:rPr>
              <a:t>15. Parley P. Pratt *</a:t>
            </a:r>
          </a:p>
          <a:p>
            <a:r>
              <a:rPr lang="en-US" dirty="0">
                <a:solidFill>
                  <a:schemeClr val="bg1"/>
                </a:solidFill>
              </a:rPr>
              <a:t>16. Orson Pratt **</a:t>
            </a:r>
          </a:p>
          <a:p>
            <a:r>
              <a:rPr lang="en-US" dirty="0">
                <a:solidFill>
                  <a:schemeClr val="bg1"/>
                </a:solidFill>
              </a:rPr>
              <a:t>17. Solomon Hancock *</a:t>
            </a:r>
          </a:p>
          <a:p>
            <a:r>
              <a:rPr lang="en-US" dirty="0">
                <a:solidFill>
                  <a:schemeClr val="bg1"/>
                </a:solidFill>
              </a:rPr>
              <a:t>18. Simeon Carter *</a:t>
            </a:r>
          </a:p>
          <a:p>
            <a:r>
              <a:rPr lang="en-US" dirty="0">
                <a:solidFill>
                  <a:schemeClr val="bg1"/>
                </a:solidFill>
              </a:rPr>
              <a:t>19. Edson Fuller</a:t>
            </a:r>
          </a:p>
          <a:p>
            <a:r>
              <a:rPr lang="en-US" dirty="0">
                <a:solidFill>
                  <a:schemeClr val="bg1"/>
                </a:solidFill>
              </a:rPr>
              <a:t>20. Jacob Scott</a:t>
            </a:r>
          </a:p>
          <a:p>
            <a:r>
              <a:rPr lang="en-US" dirty="0">
                <a:solidFill>
                  <a:schemeClr val="bg1"/>
                </a:solidFill>
              </a:rPr>
              <a:t>21. Levi W. Hancock *</a:t>
            </a:r>
          </a:p>
          <a:p>
            <a:r>
              <a:rPr lang="en-US" dirty="0">
                <a:solidFill>
                  <a:schemeClr val="bg1"/>
                </a:solidFill>
              </a:rPr>
              <a:t>22. Zebedee Coltrin *</a:t>
            </a:r>
          </a:p>
          <a:p>
            <a:endParaRPr lang="en-US" dirty="0">
              <a:solidFill>
                <a:schemeClr val="bg1"/>
              </a:solidFill>
            </a:endParaRPr>
          </a:p>
          <a:p>
            <a:pPr marL="342900" indent="-342900">
              <a:buAutoNum type="arabicPeriod"/>
            </a:pPr>
            <a:endParaRPr lang="en-US" dirty="0">
              <a:solidFill>
                <a:schemeClr val="bg1"/>
              </a:solidFill>
            </a:endParaRPr>
          </a:p>
        </p:txBody>
      </p:sp>
      <p:sp>
        <p:nvSpPr>
          <p:cNvPr id="13" name="Rectangle 12"/>
          <p:cNvSpPr/>
          <p:nvPr/>
        </p:nvSpPr>
        <p:spPr>
          <a:xfrm>
            <a:off x="9458401" y="1172780"/>
            <a:ext cx="234882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D&amp;C </a:t>
            </a:r>
            <a:r>
              <a:rPr lang="en-US" sz="2400" b="1" dirty="0">
                <a:solidFill>
                  <a:srgbClr val="FF0000"/>
                </a:solidFill>
              </a:rPr>
              <a:t>52:30-32</a:t>
            </a:r>
          </a:p>
        </p:txBody>
      </p:sp>
      <p:sp>
        <p:nvSpPr>
          <p:cNvPr id="14" name="TextBox 13"/>
          <p:cNvSpPr txBox="1"/>
          <p:nvPr/>
        </p:nvSpPr>
        <p:spPr>
          <a:xfrm>
            <a:off x="9458401" y="1740146"/>
            <a:ext cx="2479908" cy="3139321"/>
          </a:xfrm>
          <a:prstGeom prst="rect">
            <a:avLst/>
          </a:prstGeom>
          <a:noFill/>
        </p:spPr>
        <p:txBody>
          <a:bodyPr wrap="square" rtlCol="0">
            <a:spAutoFit/>
          </a:bodyPr>
          <a:lstStyle/>
          <a:p>
            <a:r>
              <a:rPr lang="en-US" dirty="0">
                <a:solidFill>
                  <a:schemeClr val="bg1"/>
                </a:solidFill>
              </a:rPr>
              <a:t>23. Reynolds Cahoon *</a:t>
            </a:r>
          </a:p>
          <a:p>
            <a:r>
              <a:rPr lang="en-US" dirty="0">
                <a:solidFill>
                  <a:schemeClr val="bg1"/>
                </a:solidFill>
              </a:rPr>
              <a:t>24. Samuel H. Smith *</a:t>
            </a:r>
          </a:p>
          <a:p>
            <a:r>
              <a:rPr lang="en-US" dirty="0">
                <a:solidFill>
                  <a:schemeClr val="bg1"/>
                </a:solidFill>
              </a:rPr>
              <a:t>25. Wheeler Baldwin</a:t>
            </a:r>
          </a:p>
          <a:p>
            <a:r>
              <a:rPr lang="en-US" dirty="0">
                <a:solidFill>
                  <a:schemeClr val="bg1"/>
                </a:solidFill>
              </a:rPr>
              <a:t>26. William Carter ?</a:t>
            </a:r>
          </a:p>
          <a:p>
            <a:r>
              <a:rPr lang="en-US" dirty="0">
                <a:solidFill>
                  <a:schemeClr val="bg1"/>
                </a:solidFill>
              </a:rPr>
              <a:t>27. Newel Knight *</a:t>
            </a:r>
          </a:p>
          <a:p>
            <a:r>
              <a:rPr lang="en-US" dirty="0">
                <a:solidFill>
                  <a:schemeClr val="bg1"/>
                </a:solidFill>
              </a:rPr>
              <a:t>28. Selah J. Griffin *</a:t>
            </a:r>
          </a:p>
          <a:p>
            <a:endParaRPr lang="en-US" dirty="0">
              <a:solidFill>
                <a:schemeClr val="bg1"/>
              </a:solidFill>
            </a:endParaRPr>
          </a:p>
          <a:p>
            <a:r>
              <a:rPr lang="en-US" dirty="0">
                <a:solidFill>
                  <a:schemeClr val="bg1"/>
                </a:solidFill>
              </a:rPr>
              <a:t>The last two to be ordained then take their journey</a:t>
            </a:r>
          </a:p>
          <a:p>
            <a:pPr marL="342900" indent="-342900">
              <a:buAutoNum type="arabicPeriod"/>
            </a:pPr>
            <a:endParaRPr lang="en-US" dirty="0">
              <a:solidFill>
                <a:schemeClr val="bg1"/>
              </a:solidFill>
            </a:endParaRPr>
          </a:p>
        </p:txBody>
      </p:sp>
      <p:sp>
        <p:nvSpPr>
          <p:cNvPr id="15" name="Rectangle 14"/>
          <p:cNvSpPr/>
          <p:nvPr/>
        </p:nvSpPr>
        <p:spPr>
          <a:xfrm>
            <a:off x="5711226" y="5764295"/>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 Those who stayed strong and valiant</a:t>
            </a:r>
          </a:p>
        </p:txBody>
      </p:sp>
      <p:sp>
        <p:nvSpPr>
          <p:cNvPr id="16" name="Rectangle 15"/>
          <p:cNvSpPr/>
          <p:nvPr/>
        </p:nvSpPr>
        <p:spPr>
          <a:xfrm>
            <a:off x="5711226" y="6159887"/>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 * Those who fell away but returned to the church</a:t>
            </a:r>
          </a:p>
        </p:txBody>
      </p:sp>
      <p:pic>
        <p:nvPicPr>
          <p:cNvPr id="4098" name="Picture 2" descr="https://www.lds.org/bc/content/shared/content/images/gospel-library/manual/32502/07-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32" y="3274869"/>
            <a:ext cx="1209399" cy="16690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8/8e/Isaac_Mor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765" y="4444203"/>
            <a:ext cx="1461190" cy="2063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history.lds.org/bc/content/images/revelations-in-context/jsp-thumbnails/levi%20hanco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486" r="2177"/>
          <a:stretch/>
        </p:blipFill>
        <p:spPr bwMode="auto">
          <a:xfrm>
            <a:off x="9922881" y="4601445"/>
            <a:ext cx="1091747" cy="151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3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4"/>
            <a:ext cx="12172950" cy="6816725"/>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99421" y="1862419"/>
            <a:ext cx="2844793" cy="1477328"/>
          </a:xfrm>
          <a:prstGeom prst="rect">
            <a:avLst/>
          </a:prstGeom>
          <a:noFill/>
        </p:spPr>
        <p:txBody>
          <a:bodyPr wrap="square" rtlCol="0">
            <a:spAutoFit/>
          </a:bodyPr>
          <a:lstStyle/>
          <a:p>
            <a:pPr marL="342900" indent="-342900">
              <a:buAutoNum type="arabicPeriod"/>
            </a:pPr>
            <a:r>
              <a:rPr lang="en-US" dirty="0">
                <a:solidFill>
                  <a:schemeClr val="bg1"/>
                </a:solidFill>
              </a:rPr>
              <a:t>Joseph Wakefield</a:t>
            </a:r>
          </a:p>
          <a:p>
            <a:pPr marL="342900" indent="-342900">
              <a:buAutoNum type="arabicPeriod"/>
            </a:pPr>
            <a:r>
              <a:rPr lang="en-US" dirty="0">
                <a:solidFill>
                  <a:schemeClr val="bg1"/>
                </a:solidFill>
              </a:rPr>
              <a:t>Solomon Humphrey *</a:t>
            </a:r>
          </a:p>
          <a:p>
            <a:pPr marL="342900" indent="-342900">
              <a:buAutoNum type="arabicPeriod"/>
            </a:pPr>
            <a:endParaRPr lang="en-US" dirty="0">
              <a:solidFill>
                <a:schemeClr val="bg1"/>
              </a:solidFill>
            </a:endParaRPr>
          </a:p>
          <a:p>
            <a:r>
              <a:rPr lang="en-US" dirty="0">
                <a:solidFill>
                  <a:schemeClr val="bg1"/>
                </a:solidFill>
              </a:rPr>
              <a:t>To take their mission to the east to their families</a:t>
            </a:r>
          </a:p>
        </p:txBody>
      </p:sp>
      <p:sp>
        <p:nvSpPr>
          <p:cNvPr id="6" name="TextBox 5"/>
          <p:cNvSpPr txBox="1"/>
          <p:nvPr/>
        </p:nvSpPr>
        <p:spPr>
          <a:xfrm>
            <a:off x="101600" y="0"/>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Others</a:t>
            </a:r>
          </a:p>
        </p:txBody>
      </p:sp>
      <p:sp>
        <p:nvSpPr>
          <p:cNvPr id="8" name="Rectangle 7"/>
          <p:cNvSpPr/>
          <p:nvPr/>
        </p:nvSpPr>
        <p:spPr>
          <a:xfrm>
            <a:off x="964881" y="1296504"/>
            <a:ext cx="2145371"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52:35</a:t>
            </a:r>
          </a:p>
        </p:txBody>
      </p:sp>
      <p:sp>
        <p:nvSpPr>
          <p:cNvPr id="7" name="TextBox 6"/>
          <p:cNvSpPr txBox="1"/>
          <p:nvPr/>
        </p:nvSpPr>
        <p:spPr>
          <a:xfrm>
            <a:off x="4771302" y="1943231"/>
            <a:ext cx="2479908" cy="1200329"/>
          </a:xfrm>
          <a:prstGeom prst="rect">
            <a:avLst/>
          </a:prstGeom>
          <a:noFill/>
        </p:spPr>
        <p:txBody>
          <a:bodyPr wrap="square" rtlCol="0">
            <a:spAutoFit/>
          </a:bodyPr>
          <a:lstStyle/>
          <a:p>
            <a:r>
              <a:rPr lang="en-US" dirty="0">
                <a:solidFill>
                  <a:schemeClr val="bg1"/>
                </a:solidFill>
              </a:rPr>
              <a:t>Heman Basset lost his calling and it was given to Simonds Ryder</a:t>
            </a:r>
          </a:p>
          <a:p>
            <a:pPr marL="342900" indent="-342900">
              <a:buAutoNum type="arabicPeriod"/>
            </a:pPr>
            <a:endParaRPr lang="en-US" dirty="0">
              <a:solidFill>
                <a:schemeClr val="bg1"/>
              </a:solidFill>
            </a:endParaRPr>
          </a:p>
        </p:txBody>
      </p:sp>
      <p:sp>
        <p:nvSpPr>
          <p:cNvPr id="10" name="Rectangle 9"/>
          <p:cNvSpPr/>
          <p:nvPr/>
        </p:nvSpPr>
        <p:spPr>
          <a:xfrm>
            <a:off x="4771302" y="1318580"/>
            <a:ext cx="2145371" cy="461665"/>
          </a:xfrm>
          <a:prstGeom prst="rect">
            <a:avLst/>
          </a:prstGeom>
        </p:spPr>
        <p:txBody>
          <a:bodyPr wrap="square">
            <a:spAutoFit/>
          </a:bodyPr>
          <a:lstStyle/>
          <a:p>
            <a:r>
              <a:rPr lang="en-US" sz="2400" dirty="0">
                <a:solidFill>
                  <a:srgbClr val="FF0000"/>
                </a:solidFill>
              </a:rPr>
              <a:t>D&amp;C </a:t>
            </a:r>
            <a:r>
              <a:rPr lang="en-US" sz="2400" b="1" dirty="0">
                <a:solidFill>
                  <a:srgbClr val="FF0000"/>
                </a:solidFill>
              </a:rPr>
              <a:t>52:37</a:t>
            </a:r>
          </a:p>
        </p:txBody>
      </p:sp>
      <p:sp>
        <p:nvSpPr>
          <p:cNvPr id="11" name="Rectangle 10"/>
          <p:cNvSpPr/>
          <p:nvPr/>
        </p:nvSpPr>
        <p:spPr>
          <a:xfrm>
            <a:off x="8143761" y="1405063"/>
            <a:ext cx="2692404"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D&amp;C </a:t>
            </a:r>
            <a:r>
              <a:rPr lang="en-US" sz="2400" b="1" dirty="0">
                <a:solidFill>
                  <a:srgbClr val="FF0000"/>
                </a:solidFill>
              </a:rPr>
              <a:t>52:38-40</a:t>
            </a:r>
          </a:p>
        </p:txBody>
      </p:sp>
      <p:sp>
        <p:nvSpPr>
          <p:cNvPr id="12" name="TextBox 11"/>
          <p:cNvSpPr txBox="1"/>
          <p:nvPr/>
        </p:nvSpPr>
        <p:spPr>
          <a:xfrm>
            <a:off x="8143760" y="1972429"/>
            <a:ext cx="2944195" cy="3416320"/>
          </a:xfrm>
          <a:prstGeom prst="rect">
            <a:avLst/>
          </a:prstGeom>
          <a:noFill/>
        </p:spPr>
        <p:txBody>
          <a:bodyPr wrap="square" rtlCol="0">
            <a:spAutoFit/>
          </a:bodyPr>
          <a:lstStyle/>
          <a:p>
            <a:r>
              <a:rPr lang="en-US" dirty="0">
                <a:solidFill>
                  <a:schemeClr val="bg1"/>
                </a:solidFill>
              </a:rPr>
              <a:t>Ordained:</a:t>
            </a:r>
          </a:p>
          <a:p>
            <a:pPr marL="342900" indent="-342900">
              <a:buAutoNum type="arabicPeriod"/>
            </a:pPr>
            <a:r>
              <a:rPr lang="en-US" dirty="0">
                <a:solidFill>
                  <a:schemeClr val="bg1"/>
                </a:solidFill>
              </a:rPr>
              <a:t>Jared Carter</a:t>
            </a:r>
          </a:p>
          <a:p>
            <a:pPr marL="342900" indent="-342900">
              <a:buAutoNum type="arabicPeriod"/>
            </a:pPr>
            <a:r>
              <a:rPr lang="en-US" dirty="0">
                <a:solidFill>
                  <a:schemeClr val="bg1"/>
                </a:solidFill>
              </a:rPr>
              <a:t>George James **</a:t>
            </a:r>
          </a:p>
          <a:p>
            <a:pPr marL="342900" indent="-342900">
              <a:buAutoNum type="arabicPeriod"/>
            </a:pPr>
            <a:endParaRPr lang="en-US" dirty="0">
              <a:solidFill>
                <a:schemeClr val="bg1"/>
              </a:solidFill>
            </a:endParaRPr>
          </a:p>
          <a:p>
            <a:r>
              <a:rPr lang="en-US" dirty="0">
                <a:solidFill>
                  <a:schemeClr val="bg1"/>
                </a:solidFill>
              </a:rPr>
              <a:t>These were to watch over the church and preach in their surrounding areas and labor with their hands and take care of the poor, need and sick</a:t>
            </a:r>
          </a:p>
          <a:p>
            <a:endParaRPr lang="en-US" dirty="0">
              <a:solidFill>
                <a:schemeClr val="bg1"/>
              </a:solidFill>
            </a:endParaRPr>
          </a:p>
          <a:p>
            <a:pPr marL="342900" indent="-342900">
              <a:buAutoNum type="arabicPeriod"/>
            </a:pPr>
            <a:endParaRPr lang="en-US" dirty="0">
              <a:solidFill>
                <a:schemeClr val="bg1"/>
              </a:solidFill>
            </a:endParaRPr>
          </a:p>
        </p:txBody>
      </p:sp>
      <p:sp>
        <p:nvSpPr>
          <p:cNvPr id="2" name="TextBox 1"/>
          <p:cNvSpPr txBox="1"/>
          <p:nvPr/>
        </p:nvSpPr>
        <p:spPr>
          <a:xfrm>
            <a:off x="1434885" y="5880949"/>
            <a:ext cx="9102486" cy="923330"/>
          </a:xfrm>
          <a:prstGeom prst="rect">
            <a:avLst/>
          </a:prstGeom>
          <a:noFill/>
        </p:spPr>
        <p:txBody>
          <a:bodyPr wrap="square" rtlCol="0">
            <a:spAutoFit/>
          </a:bodyPr>
          <a:lstStyle/>
          <a:p>
            <a:r>
              <a:rPr lang="en-US" dirty="0">
                <a:solidFill>
                  <a:srgbClr val="FFFF00"/>
                </a:solidFill>
              </a:rPr>
              <a:t>1/3 of the adults mentioned in the Doctrine and Covenants rebelled and separated from the mainstream of the restored Church. Sound familiar? </a:t>
            </a:r>
          </a:p>
          <a:p>
            <a:pPr algn="ctr"/>
            <a:r>
              <a:rPr lang="en-US" dirty="0">
                <a:solidFill>
                  <a:srgbClr val="FFFF00"/>
                </a:solidFill>
              </a:rPr>
              <a:t>See D&amp;C 29:36</a:t>
            </a:r>
          </a:p>
        </p:txBody>
      </p:sp>
      <p:pic>
        <p:nvPicPr>
          <p:cNvPr id="9" name="Picture 8">
            <a:extLst>
              <a:ext uri="{FF2B5EF4-FFF2-40B4-BE49-F238E27FC236}">
                <a16:creationId xmlns:a16="http://schemas.microsoft.com/office/drawing/2014/main" id="{6AB28A7D-334B-41C8-934B-1101E0F28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856" y="3374249"/>
            <a:ext cx="2743200" cy="2260600"/>
          </a:xfrm>
          <a:prstGeom prst="rect">
            <a:avLst/>
          </a:prstGeom>
        </p:spPr>
      </p:pic>
    </p:spTree>
    <p:extLst>
      <p:ext uri="{BB962C8B-B14F-4D97-AF65-F5344CB8AC3E}">
        <p14:creationId xmlns:p14="http://schemas.microsoft.com/office/powerpoint/2010/main" val="1845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P spid="11"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4"/>
            <a:ext cx="12211050" cy="6848476"/>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Finding a Clue</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52:4-5</a:t>
            </a:r>
            <a:endParaRPr lang="en-US" dirty="0">
              <a:solidFill>
                <a:schemeClr val="bg1"/>
              </a:solidFill>
            </a:endParaRPr>
          </a:p>
        </p:txBody>
      </p:sp>
      <p:pic>
        <p:nvPicPr>
          <p:cNvPr id="8" name="Picture 20" descr="http://www.yourwebgraphics.com/gallery/data/thumbnails/392/man-searching.png">
            <a:extLst>
              <a:ext uri="{FF2B5EF4-FFF2-40B4-BE49-F238E27FC236}">
                <a16:creationId xmlns:a16="http://schemas.microsoft.com/office/drawing/2014/main" id="{8FFD7978-E801-4EA9-8992-94DD5B27E2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262" y="1590097"/>
            <a:ext cx="3331832" cy="3331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4EADAF7-653A-4A3F-877F-87E7927EAE21}"/>
              </a:ext>
            </a:extLst>
          </p:cNvPr>
          <p:cNvSpPr/>
          <p:nvPr/>
        </p:nvSpPr>
        <p:spPr>
          <a:xfrm>
            <a:off x="591622" y="1716750"/>
            <a:ext cx="3728129" cy="1477328"/>
          </a:xfrm>
          <a:prstGeom prst="rect">
            <a:avLst/>
          </a:prstGeom>
        </p:spPr>
        <p:txBody>
          <a:bodyPr wrap="square">
            <a:spAutoFit/>
          </a:bodyPr>
          <a:lstStyle/>
          <a:p>
            <a:r>
              <a:rPr lang="en-US" dirty="0">
                <a:solidFill>
                  <a:schemeClr val="bg1"/>
                </a:solidFill>
                <a:latin typeface="Open Sans"/>
              </a:rPr>
              <a:t>Instructions were given to Joseph Smith and other priesthood leaders at a conference of the Church held in Kirtland, Ohio, in June 1831. </a:t>
            </a:r>
            <a:endParaRPr lang="en-US" dirty="0">
              <a:solidFill>
                <a:schemeClr val="bg1"/>
              </a:solidFill>
            </a:endParaRPr>
          </a:p>
        </p:txBody>
      </p:sp>
      <p:sp>
        <p:nvSpPr>
          <p:cNvPr id="7" name="Rectangle 6">
            <a:extLst>
              <a:ext uri="{FF2B5EF4-FFF2-40B4-BE49-F238E27FC236}">
                <a16:creationId xmlns:a16="http://schemas.microsoft.com/office/drawing/2014/main" id="{F75FB6E5-79CD-45AE-81FE-BBF182D491DF}"/>
              </a:ext>
            </a:extLst>
          </p:cNvPr>
          <p:cNvSpPr/>
          <p:nvPr/>
        </p:nvSpPr>
        <p:spPr>
          <a:xfrm>
            <a:off x="6315144" y="2194143"/>
            <a:ext cx="3174124" cy="2215991"/>
          </a:xfrm>
          <a:prstGeom prst="rect">
            <a:avLst/>
          </a:prstGeom>
        </p:spPr>
        <p:txBody>
          <a:bodyPr wrap="square">
            <a:spAutoFit/>
          </a:bodyPr>
          <a:lstStyle/>
          <a:p>
            <a:r>
              <a:rPr lang="en-US" dirty="0">
                <a:solidFill>
                  <a:schemeClr val="bg1"/>
                </a:solidFill>
                <a:latin typeface="Open Sans"/>
              </a:rPr>
              <a:t>The Lord had previously revealed that the Saints would establish a city called </a:t>
            </a:r>
            <a:r>
              <a:rPr lang="en-US" i="1" dirty="0">
                <a:solidFill>
                  <a:schemeClr val="bg1"/>
                </a:solidFill>
                <a:latin typeface="Open Sans"/>
              </a:rPr>
              <a:t>Zion.</a:t>
            </a:r>
            <a:r>
              <a:rPr lang="en-US" dirty="0">
                <a:solidFill>
                  <a:schemeClr val="bg1"/>
                </a:solidFill>
                <a:latin typeface="Open Sans"/>
              </a:rPr>
              <a:t> (D&amp;C 28:9)</a:t>
            </a:r>
          </a:p>
          <a:p>
            <a:endParaRPr lang="en-US" dirty="0">
              <a:solidFill>
                <a:schemeClr val="bg1"/>
              </a:solidFill>
              <a:latin typeface="Open Sans"/>
            </a:endParaRPr>
          </a:p>
          <a:p>
            <a:r>
              <a:rPr lang="en-US" sz="2400" dirty="0">
                <a:ln>
                  <a:solidFill>
                    <a:srgbClr val="FFFF00"/>
                  </a:solidFill>
                </a:ln>
                <a:solidFill>
                  <a:srgbClr val="FF0000"/>
                </a:solidFill>
              </a:rPr>
              <a:t>but He had not yet revealed its location.</a:t>
            </a:r>
          </a:p>
        </p:txBody>
      </p:sp>
      <p:sp>
        <p:nvSpPr>
          <p:cNvPr id="11" name="Rectangle 10">
            <a:extLst>
              <a:ext uri="{FF2B5EF4-FFF2-40B4-BE49-F238E27FC236}">
                <a16:creationId xmlns:a16="http://schemas.microsoft.com/office/drawing/2014/main" id="{13C847A0-4207-416B-9CAC-C5B2CB19AE70}"/>
              </a:ext>
            </a:extLst>
          </p:cNvPr>
          <p:cNvSpPr/>
          <p:nvPr/>
        </p:nvSpPr>
        <p:spPr>
          <a:xfrm>
            <a:off x="4181135" y="959069"/>
            <a:ext cx="3728129" cy="369332"/>
          </a:xfrm>
          <a:prstGeom prst="rect">
            <a:avLst/>
          </a:prstGeom>
        </p:spPr>
        <p:txBody>
          <a:bodyPr wrap="square">
            <a:spAutoFit/>
          </a:bodyPr>
          <a:lstStyle/>
          <a:p>
            <a:pPr algn="ctr"/>
            <a:r>
              <a:rPr lang="en-US" dirty="0">
                <a:solidFill>
                  <a:schemeClr val="bg1"/>
                </a:solidFill>
                <a:latin typeface="Open Sans"/>
              </a:rPr>
              <a:t>Continual Guidance </a:t>
            </a:r>
            <a:endParaRPr lang="en-US" dirty="0">
              <a:solidFill>
                <a:schemeClr val="bg1"/>
              </a:solidFill>
            </a:endParaRPr>
          </a:p>
        </p:txBody>
      </p:sp>
      <p:grpSp>
        <p:nvGrpSpPr>
          <p:cNvPr id="12" name="Group 11">
            <a:extLst>
              <a:ext uri="{FF2B5EF4-FFF2-40B4-BE49-F238E27FC236}">
                <a16:creationId xmlns:a16="http://schemas.microsoft.com/office/drawing/2014/main" id="{EC6490E6-5BAD-4C3F-858E-882CB52C9AFF}"/>
              </a:ext>
            </a:extLst>
          </p:cNvPr>
          <p:cNvGrpSpPr/>
          <p:nvPr/>
        </p:nvGrpSpPr>
        <p:grpSpPr>
          <a:xfrm>
            <a:off x="9466123" y="2194143"/>
            <a:ext cx="2125622" cy="4034193"/>
            <a:chOff x="838200" y="76200"/>
            <a:chExt cx="2667000" cy="5029200"/>
          </a:xfrm>
        </p:grpSpPr>
        <p:grpSp>
          <p:nvGrpSpPr>
            <p:cNvPr id="13" name="Group 17">
              <a:extLst>
                <a:ext uri="{FF2B5EF4-FFF2-40B4-BE49-F238E27FC236}">
                  <a16:creationId xmlns:a16="http://schemas.microsoft.com/office/drawing/2014/main" id="{D504A501-5160-42A7-A761-6B0689C15E85}"/>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BCD5446B-750C-4623-88D7-E81C2E848E8F}"/>
                  </a:ext>
                </a:extLst>
              </p:cNvPr>
              <p:cNvGrpSpPr/>
              <p:nvPr/>
            </p:nvGrpSpPr>
            <p:grpSpPr>
              <a:xfrm flipH="1">
                <a:off x="2209800" y="1447800"/>
                <a:ext cx="1295400" cy="3429000"/>
                <a:chOff x="685800" y="1447800"/>
                <a:chExt cx="1295400" cy="3124200"/>
              </a:xfrm>
            </p:grpSpPr>
            <p:sp>
              <p:nvSpPr>
                <p:cNvPr id="31" name="Bent Arrow 26">
                  <a:extLst>
                    <a:ext uri="{FF2B5EF4-FFF2-40B4-BE49-F238E27FC236}">
                      <a16:creationId xmlns:a16="http://schemas.microsoft.com/office/drawing/2014/main" id="{A0EC958D-FC24-4E03-8D17-14779A1D3B9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ent Arrow 27">
                  <a:extLst>
                    <a:ext uri="{FF2B5EF4-FFF2-40B4-BE49-F238E27FC236}">
                      <a16:creationId xmlns:a16="http://schemas.microsoft.com/office/drawing/2014/main" id="{5BFF788A-B200-4D97-B732-4307A760269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6">
                <a:extLst>
                  <a:ext uri="{FF2B5EF4-FFF2-40B4-BE49-F238E27FC236}">
                    <a16:creationId xmlns:a16="http://schemas.microsoft.com/office/drawing/2014/main" id="{F2CFA798-EDAF-4F9D-89AE-9FEB43C7CF4B}"/>
                  </a:ext>
                </a:extLst>
              </p:cNvPr>
              <p:cNvGrpSpPr/>
              <p:nvPr/>
            </p:nvGrpSpPr>
            <p:grpSpPr>
              <a:xfrm>
                <a:off x="838200" y="1447800"/>
                <a:ext cx="1295400" cy="3429000"/>
                <a:chOff x="685800" y="1447800"/>
                <a:chExt cx="1295400" cy="3429000"/>
              </a:xfrm>
            </p:grpSpPr>
            <p:sp>
              <p:nvSpPr>
                <p:cNvPr id="29" name="Bent Arrow 24">
                  <a:extLst>
                    <a:ext uri="{FF2B5EF4-FFF2-40B4-BE49-F238E27FC236}">
                      <a16:creationId xmlns:a16="http://schemas.microsoft.com/office/drawing/2014/main" id="{FE71EA1A-5070-4A18-9C51-92BAF97F343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Bent Arrow 14">
                  <a:extLst>
                    <a:ext uri="{FF2B5EF4-FFF2-40B4-BE49-F238E27FC236}">
                      <a16:creationId xmlns:a16="http://schemas.microsoft.com/office/drawing/2014/main" id="{B8637C98-FBAF-4956-90C5-1AAE4CD951B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7" name="Oval 2">
                <a:extLst>
                  <a:ext uri="{FF2B5EF4-FFF2-40B4-BE49-F238E27FC236}">
                    <a16:creationId xmlns:a16="http://schemas.microsoft.com/office/drawing/2014/main" id="{F9FD27AA-2C98-4988-A98E-E835B0E045D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Manual Operation 3">
                <a:extLst>
                  <a:ext uri="{FF2B5EF4-FFF2-40B4-BE49-F238E27FC236}">
                    <a16:creationId xmlns:a16="http://schemas.microsoft.com/office/drawing/2014/main" id="{61AC2A4A-700C-4854-914A-1CB37B676C3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Manual Operation 4">
                <a:extLst>
                  <a:ext uri="{FF2B5EF4-FFF2-40B4-BE49-F238E27FC236}">
                    <a16:creationId xmlns:a16="http://schemas.microsoft.com/office/drawing/2014/main" id="{D7EBDE77-1F93-4085-BB3B-CE0A474566E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5">
                <a:extLst>
                  <a:ext uri="{FF2B5EF4-FFF2-40B4-BE49-F238E27FC236}">
                    <a16:creationId xmlns:a16="http://schemas.microsoft.com/office/drawing/2014/main" id="{931200DD-F14D-4AC4-98C3-2C7B1C22A8EB}"/>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5">
                <a:extLst>
                  <a:ext uri="{FF2B5EF4-FFF2-40B4-BE49-F238E27FC236}">
                    <a16:creationId xmlns:a16="http://schemas.microsoft.com/office/drawing/2014/main" id="{AE1F1669-621A-4096-A9B8-3F4466BD3D7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nut 17">
                <a:extLst>
                  <a:ext uri="{FF2B5EF4-FFF2-40B4-BE49-F238E27FC236}">
                    <a16:creationId xmlns:a16="http://schemas.microsoft.com/office/drawing/2014/main" id="{7FA21D39-A498-45BF-8A86-62826B3FB50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ounded Rectangle 7">
                <a:extLst>
                  <a:ext uri="{FF2B5EF4-FFF2-40B4-BE49-F238E27FC236}">
                    <a16:creationId xmlns:a16="http://schemas.microsoft.com/office/drawing/2014/main" id="{07E652FA-F066-418F-B091-D83745090E9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9">
                <a:extLst>
                  <a:ext uri="{FF2B5EF4-FFF2-40B4-BE49-F238E27FC236}">
                    <a16:creationId xmlns:a16="http://schemas.microsoft.com/office/drawing/2014/main" id="{39FCE6E9-0060-4267-BBF8-20DB0E174993}"/>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10">
                <a:extLst>
                  <a:ext uri="{FF2B5EF4-FFF2-40B4-BE49-F238E27FC236}">
                    <a16:creationId xmlns:a16="http://schemas.microsoft.com/office/drawing/2014/main" id="{C4B1521F-A948-456C-8544-DE20037D540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11">
                <a:extLst>
                  <a:ext uri="{FF2B5EF4-FFF2-40B4-BE49-F238E27FC236}">
                    <a16:creationId xmlns:a16="http://schemas.microsoft.com/office/drawing/2014/main" id="{3E8AB623-EAAE-4E47-8151-A3DE7D38E20F}"/>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12">
                <a:extLst>
                  <a:ext uri="{FF2B5EF4-FFF2-40B4-BE49-F238E27FC236}">
                    <a16:creationId xmlns:a16="http://schemas.microsoft.com/office/drawing/2014/main" id="{037F3A02-8B18-4115-B9D6-90741695EDB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Manual Operation 13">
                <a:extLst>
                  <a:ext uri="{FF2B5EF4-FFF2-40B4-BE49-F238E27FC236}">
                    <a16:creationId xmlns:a16="http://schemas.microsoft.com/office/drawing/2014/main" id="{64485127-E5FE-4DD8-980E-0CF5AD68299E}"/>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BCF831F-58D0-48D4-9EB7-46E16F27AFE6}"/>
                </a:ext>
              </a:extLst>
            </p:cNvPr>
            <p:cNvSpPr/>
            <p:nvPr/>
          </p:nvSpPr>
          <p:spPr>
            <a:xfrm>
              <a:off x="1270746" y="2166329"/>
              <a:ext cx="1904999" cy="1726595"/>
            </a:xfrm>
            <a:prstGeom prst="rect">
              <a:avLst/>
            </a:prstGeom>
          </p:spPr>
          <p:txBody>
            <a:bodyPr wrap="square">
              <a:spAutoFit/>
            </a:bodyPr>
            <a:lstStyle/>
            <a:p>
              <a:pPr algn="ctr"/>
              <a:r>
                <a:rPr lang="en-US" sz="1400" b="1" dirty="0"/>
                <a:t>As we follow God’s instructions faithfully, He reveals more of His will to us</a:t>
              </a:r>
              <a:endParaRPr lang="en-US" sz="1400" dirty="0">
                <a:solidFill>
                  <a:schemeClr val="bg1"/>
                </a:solidFill>
              </a:endParaRPr>
            </a:p>
          </p:txBody>
        </p:sp>
      </p:grpSp>
      <p:sp>
        <p:nvSpPr>
          <p:cNvPr id="10" name="Rectangle 9">
            <a:extLst>
              <a:ext uri="{FF2B5EF4-FFF2-40B4-BE49-F238E27FC236}">
                <a16:creationId xmlns:a16="http://schemas.microsoft.com/office/drawing/2014/main" id="{D217E7D4-2176-4E50-9D45-A98326C5DCB4}"/>
              </a:ext>
            </a:extLst>
          </p:cNvPr>
          <p:cNvSpPr/>
          <p:nvPr/>
        </p:nvSpPr>
        <p:spPr>
          <a:xfrm>
            <a:off x="2394214" y="5036405"/>
            <a:ext cx="6828980" cy="1384995"/>
          </a:xfrm>
          <a:prstGeom prst="rect">
            <a:avLst/>
          </a:prstGeom>
        </p:spPr>
        <p:txBody>
          <a:bodyPr wrap="square">
            <a:spAutoFit/>
          </a:bodyPr>
          <a:lstStyle/>
          <a:p>
            <a:r>
              <a:rPr lang="en-US" sz="2800" dirty="0">
                <a:solidFill>
                  <a:srgbClr val="FFFF00"/>
                </a:solidFill>
                <a:latin typeface="Open Sans"/>
              </a:rPr>
              <a:t>What do you feel are some benefits of receiving the Lord’s guidance and truth little by little rather than all at once?</a:t>
            </a:r>
            <a:endParaRPr lang="en-US" sz="2800" dirty="0">
              <a:solidFill>
                <a:srgbClr val="FFFF00"/>
              </a:solidFill>
            </a:endParaRPr>
          </a:p>
        </p:txBody>
      </p:sp>
    </p:spTree>
    <p:extLst>
      <p:ext uri="{BB962C8B-B14F-4D97-AF65-F5344CB8AC3E}">
        <p14:creationId xmlns:p14="http://schemas.microsoft.com/office/powerpoint/2010/main" val="38138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anim calcmode="lin" valueType="num">
                                      <p:cBhvr>
                                        <p:cTn id="1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24"/>
            <a:ext cx="12211050" cy="6848476"/>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5458" y="1791564"/>
            <a:ext cx="4933176" cy="1200329"/>
          </a:xfrm>
          <a:prstGeom prst="rect">
            <a:avLst/>
          </a:prstGeom>
          <a:noFill/>
        </p:spPr>
        <p:txBody>
          <a:bodyPr wrap="square" rtlCol="0">
            <a:spAutoFit/>
          </a:bodyPr>
          <a:lstStyle/>
          <a:p>
            <a:r>
              <a:rPr lang="en-US" dirty="0">
                <a:solidFill>
                  <a:schemeClr val="bg1"/>
                </a:solidFill>
              </a:rPr>
              <a:t>They should teach those things that He has revealed to His prophets and Apostles, that which is taught to them through the influence of the Holy Ghost. </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 Missionary Standard</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52:9  Student Manual</a:t>
            </a:r>
            <a:endParaRPr lang="en-US" dirty="0">
              <a:solidFill>
                <a:schemeClr val="bg1"/>
              </a:solidFill>
            </a:endParaRPr>
          </a:p>
        </p:txBody>
      </p:sp>
      <p:sp>
        <p:nvSpPr>
          <p:cNvPr id="2" name="Rectangle 1"/>
          <p:cNvSpPr/>
          <p:nvPr/>
        </p:nvSpPr>
        <p:spPr>
          <a:xfrm>
            <a:off x="5242560" y="5141748"/>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Many problems arise when people begin to offer their personal opinions as doctrines of the Church. In 1837 the Twelve Apostles wrote an epistle in which they warned…</a:t>
            </a:r>
            <a:endParaRPr lang="en-US" dirty="0">
              <a:solidFill>
                <a:schemeClr val="bg1"/>
              </a:solidFill>
            </a:endParaRPr>
          </a:p>
        </p:txBody>
      </p:sp>
      <p:pic>
        <p:nvPicPr>
          <p:cNvPr id="7" name="Picture 6">
            <a:extLst>
              <a:ext uri="{FF2B5EF4-FFF2-40B4-BE49-F238E27FC236}">
                <a16:creationId xmlns:a16="http://schemas.microsoft.com/office/drawing/2014/main" id="{AB4A4A56-7A78-4840-8F68-06E4EEAB8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199" y="1291536"/>
            <a:ext cx="4535424" cy="3566160"/>
          </a:xfrm>
          <a:prstGeom prst="rect">
            <a:avLst/>
          </a:prstGeom>
        </p:spPr>
      </p:pic>
    </p:spTree>
    <p:extLst>
      <p:ext uri="{BB962C8B-B14F-4D97-AF65-F5344CB8AC3E}">
        <p14:creationId xmlns:p14="http://schemas.microsoft.com/office/powerpoint/2010/main" val="3161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9524"/>
            <a:ext cx="12258676" cy="6819901"/>
          </a:xfrm>
          <a:prstGeom prst="rect">
            <a:avLst/>
          </a:prstGeom>
          <a:ln w="76200">
            <a:solidFill>
              <a:schemeClr val="accent2">
                <a:lumMod val="75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37169" y="1297724"/>
            <a:ext cx="5389162" cy="1754326"/>
          </a:xfrm>
          <a:prstGeom prst="rect">
            <a:avLst/>
          </a:prstGeom>
          <a:noFill/>
        </p:spPr>
        <p:txBody>
          <a:bodyPr wrap="square" rtlCol="0">
            <a:spAutoFit/>
          </a:bodyPr>
          <a:lstStyle/>
          <a:p>
            <a:r>
              <a:rPr lang="en-US" dirty="0">
                <a:solidFill>
                  <a:schemeClr val="bg1"/>
                </a:solidFill>
              </a:rPr>
              <a:t> “Be careful that you teach not for the word of God the commandments of men, nor the doctrines of men, nor the ordinances of men, inasmuch as you are God’s messengers. Study the word of God, and preach it and not your opinions, for no man’s opinion is worth a straw. </a:t>
            </a:r>
          </a:p>
        </p:txBody>
      </p:sp>
      <p:sp>
        <p:nvSpPr>
          <p:cNvPr id="6" name="TextBox 5"/>
          <p:cNvSpPr txBox="1"/>
          <p:nvPr/>
        </p:nvSpPr>
        <p:spPr>
          <a:xfrm>
            <a:off x="0" y="-8179"/>
            <a:ext cx="12090400"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Preaching the Word of God</a:t>
            </a:r>
          </a:p>
        </p:txBody>
      </p:sp>
      <p:sp>
        <p:nvSpPr>
          <p:cNvPr id="9" name="Rectangle 8"/>
          <p:cNvSpPr/>
          <p:nvPr/>
        </p:nvSpPr>
        <p:spPr>
          <a:xfrm>
            <a:off x="55757" y="6331210"/>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52:9  Student Manual</a:t>
            </a:r>
            <a:endParaRPr lang="en-US" dirty="0">
              <a:solidFill>
                <a:schemeClr val="bg1"/>
              </a:solidFill>
            </a:endParaRPr>
          </a:p>
        </p:txBody>
      </p:sp>
      <p:sp>
        <p:nvSpPr>
          <p:cNvPr id="7" name="TextBox 6"/>
          <p:cNvSpPr txBox="1"/>
          <p:nvPr/>
        </p:nvSpPr>
        <p:spPr>
          <a:xfrm>
            <a:off x="5756366" y="4374415"/>
            <a:ext cx="5328567" cy="2215991"/>
          </a:xfrm>
          <a:prstGeom prst="rect">
            <a:avLst/>
          </a:prstGeom>
          <a:noFill/>
        </p:spPr>
        <p:txBody>
          <a:bodyPr wrap="square" rtlCol="0">
            <a:spAutoFit/>
          </a:bodyPr>
          <a:lstStyle/>
          <a:p>
            <a:r>
              <a:rPr lang="en-US" dirty="0">
                <a:solidFill>
                  <a:schemeClr val="bg1"/>
                </a:solidFill>
              </a:rPr>
              <a:t>Advance no principle but what you can prove, for one scriptural proof is worth ten thousand opinions. We would moreover say, abide by that revelation which says ‘Preach nothing but repentance to this generation,’ and leave the further mysteries of the kingdom till God shall tell you to preach them, which is not now.”</a:t>
            </a:r>
          </a:p>
          <a:p>
            <a:r>
              <a:rPr lang="en-US" sz="1200" dirty="0">
                <a:solidFill>
                  <a:schemeClr val="bg1"/>
                </a:solidFill>
              </a:rPr>
              <a:t>HC</a:t>
            </a:r>
          </a:p>
        </p:txBody>
      </p:sp>
      <p:pic>
        <p:nvPicPr>
          <p:cNvPr id="3" name="Picture 2">
            <a:extLst>
              <a:ext uri="{FF2B5EF4-FFF2-40B4-BE49-F238E27FC236}">
                <a16:creationId xmlns:a16="http://schemas.microsoft.com/office/drawing/2014/main" id="{6C6871AC-3FA5-427F-A1D4-40288D3B4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186" y="1196477"/>
            <a:ext cx="3375660" cy="3017520"/>
          </a:xfrm>
          <a:prstGeom prst="rect">
            <a:avLst/>
          </a:prstGeom>
        </p:spPr>
      </p:pic>
      <p:pic>
        <p:nvPicPr>
          <p:cNvPr id="10" name="Picture 9">
            <a:extLst>
              <a:ext uri="{FF2B5EF4-FFF2-40B4-BE49-F238E27FC236}">
                <a16:creationId xmlns:a16="http://schemas.microsoft.com/office/drawing/2014/main" id="{136E3270-21A1-4824-A053-5484A82F2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07" y="3391144"/>
            <a:ext cx="4991100" cy="2809875"/>
          </a:xfrm>
          <a:prstGeom prst="rect">
            <a:avLst/>
          </a:prstGeom>
        </p:spPr>
      </p:pic>
    </p:spTree>
    <p:extLst>
      <p:ext uri="{BB962C8B-B14F-4D97-AF65-F5344CB8AC3E}">
        <p14:creationId xmlns:p14="http://schemas.microsoft.com/office/powerpoint/2010/main" val="29299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258</TotalTime>
  <Words>1290</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Wingdings 3</vt:lpstr>
      <vt:lpstr>Trebuchet MS</vt:lpstr>
      <vt:lpstr>Georgia</vt:lpstr>
      <vt:lpstr>Open Sans</vt:lpstr>
      <vt:lpstr>Arial</vt:lpstr>
      <vt:lpstr>Abadi</vt:lpstr>
      <vt:lpstr>Bodoni MT Black</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36</cp:revision>
  <dcterms:created xsi:type="dcterms:W3CDTF">2014-10-06T13:10:10Z</dcterms:created>
  <dcterms:modified xsi:type="dcterms:W3CDTF">2020-07-12T02:02:36Z</dcterms:modified>
</cp:coreProperties>
</file>