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3" r:id="rId3"/>
    <p:sldId id="257" r:id="rId4"/>
    <p:sldId id="267" r:id="rId5"/>
    <p:sldId id="264" r:id="rId6"/>
    <p:sldId id="265" r:id="rId7"/>
    <p:sldId id="266" r:id="rId8"/>
    <p:sldId id="268" r:id="rId9"/>
    <p:sldId id="260" r:id="rId10"/>
    <p:sldId id="269" r:id="rId11"/>
    <p:sldId id="271" r:id="rId12"/>
    <p:sldId id="270" r:id="rId13"/>
    <p:sldId id="273" r:id="rId14"/>
    <p:sldId id="274" r:id="rId15"/>
    <p:sldId id="276" r:id="rId16"/>
    <p:sldId id="275" r:id="rId17"/>
    <p:sldId id="258" r:id="rId18"/>
    <p:sldId id="261" r:id="rId19"/>
    <p:sldId id="262" r:id="rId20"/>
    <p:sldId id="272" r:id="rId21"/>
  </p:sldIdLst>
  <p:sldSz cx="12192000" cy="6858000"/>
  <p:notesSz cx="6858000" cy="9144000"/>
  <p:embeddedFontLst>
    <p:embeddedFont>
      <p:font typeface="Abadi" panose="020B0604020104020204" pitchFamily="34"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Georgia" panose="02040502050405020303" pitchFamily="18" charset="0"/>
      <p:regular r:id="rId29"/>
      <p:bold r:id="rId30"/>
      <p:italic r:id="rId31"/>
      <p:boldItalic r:id="rId32"/>
    </p:embeddedFont>
    <p:embeddedFont>
      <p:font typeface="Iskoola Pota" panose="020B0502040204020203" pitchFamily="3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6BC8CB-7865-463E-B50A-1743E4C1CFD6}"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84639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BC8CB-7865-463E-B50A-1743E4C1CFD6}"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369854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BC8CB-7865-463E-B50A-1743E4C1CFD6}"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311737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BC8CB-7865-463E-B50A-1743E4C1CFD6}"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382203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BC8CB-7865-463E-B50A-1743E4C1CFD6}"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340320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6BC8CB-7865-463E-B50A-1743E4C1CFD6}"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333591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6BC8CB-7865-463E-B50A-1743E4C1CFD6}" type="datetimeFigureOut">
              <a:rPr lang="en-US" smtClean="0"/>
              <a:t>7/11/2020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154599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6BC8CB-7865-463E-B50A-1743E4C1CFD6}" type="datetimeFigureOut">
              <a:rPr lang="en-US" smtClean="0"/>
              <a:t>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386100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BC8CB-7865-463E-B50A-1743E4C1CFD6}" type="datetimeFigureOut">
              <a:rPr lang="en-US" smtClean="0"/>
              <a:t>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156437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6BC8CB-7865-463E-B50A-1743E4C1CFD6}"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262576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6BC8CB-7865-463E-B50A-1743E4C1CFD6}"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183359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BC8CB-7865-463E-B50A-1743E4C1CFD6}" type="datetimeFigureOut">
              <a:rPr lang="en-US" smtClean="0"/>
              <a:t>7/11/2020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7B2D9-1378-4300-B85B-28E65CBD99FF}" type="slidenum">
              <a:rPr lang="en-US" smtClean="0"/>
              <a:t>‹#›</a:t>
            </a:fld>
            <a:endParaRPr lang="en-US"/>
          </a:p>
        </p:txBody>
      </p:sp>
    </p:spTree>
    <p:extLst>
      <p:ext uri="{BB962C8B-B14F-4D97-AF65-F5344CB8AC3E}">
        <p14:creationId xmlns:p14="http://schemas.microsoft.com/office/powerpoint/2010/main" val="940021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CEB30-6516-4CCE-A5DD-86C7E8DCE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758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21691" y="4997866"/>
            <a:ext cx="3655554" cy="1200329"/>
          </a:xfrm>
          <a:prstGeom prst="rect">
            <a:avLst/>
          </a:prstGeom>
          <a:noFill/>
        </p:spPr>
        <p:txBody>
          <a:bodyPr wrap="square" rtlCol="0">
            <a:spAutoFit/>
          </a:bodyPr>
          <a:lstStyle/>
          <a:p>
            <a:pPr algn="ctr" fontAlgn="base"/>
            <a:r>
              <a:rPr lang="en-US" sz="2400" dirty="0">
                <a:solidFill>
                  <a:schemeClr val="bg1"/>
                </a:solidFill>
              </a:rPr>
              <a:t>The Saints have nowhere to go…they ask Joseph Smith what they should do</a:t>
            </a:r>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Leave Thompson, Ohio to Missouri</a:t>
            </a:r>
          </a:p>
        </p:txBody>
      </p:sp>
      <p:sp>
        <p:nvSpPr>
          <p:cNvPr id="2" name="TextBox 1"/>
          <p:cNvSpPr txBox="1"/>
          <p:nvPr/>
        </p:nvSpPr>
        <p:spPr>
          <a:xfrm>
            <a:off x="759853" y="1716965"/>
            <a:ext cx="2756079" cy="369332"/>
          </a:xfrm>
          <a:prstGeom prst="rect">
            <a:avLst/>
          </a:prstGeom>
          <a:noFill/>
        </p:spPr>
        <p:txBody>
          <a:bodyPr wrap="square" rtlCol="0">
            <a:spAutoFit/>
          </a:bodyPr>
          <a:lstStyle/>
          <a:p>
            <a:r>
              <a:rPr lang="en-US" dirty="0">
                <a:solidFill>
                  <a:srgbClr val="FFFF00"/>
                </a:solidFill>
              </a:rPr>
              <a:t>Newel Knight</a:t>
            </a:r>
          </a:p>
        </p:txBody>
      </p:sp>
      <p:sp>
        <p:nvSpPr>
          <p:cNvPr id="3" name="Right Arrow 2"/>
          <p:cNvSpPr/>
          <p:nvPr/>
        </p:nvSpPr>
        <p:spPr>
          <a:xfrm>
            <a:off x="2837903" y="1842627"/>
            <a:ext cx="2215166" cy="285232"/>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TextBox 11"/>
          <p:cNvSpPr txBox="1"/>
          <p:nvPr/>
        </p:nvSpPr>
        <p:spPr>
          <a:xfrm>
            <a:off x="5825969" y="1612033"/>
            <a:ext cx="3555869" cy="646331"/>
          </a:xfrm>
          <a:prstGeom prst="rect">
            <a:avLst/>
          </a:prstGeom>
          <a:noFill/>
        </p:spPr>
        <p:txBody>
          <a:bodyPr wrap="square" rtlCol="0">
            <a:spAutoFit/>
          </a:bodyPr>
          <a:lstStyle/>
          <a:p>
            <a:r>
              <a:rPr lang="en-US" dirty="0">
                <a:solidFill>
                  <a:srgbClr val="FFFF00"/>
                </a:solidFill>
              </a:rPr>
              <a:t>Led group of Saints from </a:t>
            </a:r>
            <a:r>
              <a:rPr lang="en-US" dirty="0" err="1">
                <a:solidFill>
                  <a:srgbClr val="FFFF00"/>
                </a:solidFill>
              </a:rPr>
              <a:t>Colesville</a:t>
            </a:r>
            <a:r>
              <a:rPr lang="en-US" dirty="0">
                <a:solidFill>
                  <a:srgbClr val="FFFF00"/>
                </a:solidFill>
              </a:rPr>
              <a:t>, New York to Ohio</a:t>
            </a:r>
          </a:p>
        </p:txBody>
      </p:sp>
      <p:sp>
        <p:nvSpPr>
          <p:cNvPr id="4" name="TextBox 3"/>
          <p:cNvSpPr txBox="1"/>
          <p:nvPr/>
        </p:nvSpPr>
        <p:spPr>
          <a:xfrm>
            <a:off x="3344002" y="1474337"/>
            <a:ext cx="1254929" cy="369332"/>
          </a:xfrm>
          <a:prstGeom prst="rect">
            <a:avLst/>
          </a:prstGeom>
          <a:noFill/>
        </p:spPr>
        <p:txBody>
          <a:bodyPr wrap="square" rtlCol="0">
            <a:spAutoFit/>
          </a:bodyPr>
          <a:lstStyle/>
          <a:p>
            <a:r>
              <a:rPr lang="en-US" dirty="0">
                <a:solidFill>
                  <a:schemeClr val="bg1"/>
                </a:solidFill>
              </a:rPr>
              <a:t>April 1831</a:t>
            </a:r>
          </a:p>
        </p:txBody>
      </p:sp>
      <p:sp>
        <p:nvSpPr>
          <p:cNvPr id="13" name="TextBox 12"/>
          <p:cNvSpPr txBox="1"/>
          <p:nvPr/>
        </p:nvSpPr>
        <p:spPr>
          <a:xfrm>
            <a:off x="587923" y="2648010"/>
            <a:ext cx="2756079" cy="369332"/>
          </a:xfrm>
          <a:prstGeom prst="rect">
            <a:avLst/>
          </a:prstGeom>
          <a:noFill/>
        </p:spPr>
        <p:txBody>
          <a:bodyPr wrap="square" rtlCol="0">
            <a:spAutoFit/>
          </a:bodyPr>
          <a:lstStyle/>
          <a:p>
            <a:r>
              <a:rPr lang="en-US" dirty="0">
                <a:solidFill>
                  <a:srgbClr val="FFFF00"/>
                </a:solidFill>
              </a:rPr>
              <a:t>Bishop Edward Partridge</a:t>
            </a:r>
          </a:p>
        </p:txBody>
      </p:sp>
      <p:sp>
        <p:nvSpPr>
          <p:cNvPr id="14" name="Right Arrow 13"/>
          <p:cNvSpPr/>
          <p:nvPr/>
        </p:nvSpPr>
        <p:spPr>
          <a:xfrm>
            <a:off x="3129566" y="2732110"/>
            <a:ext cx="2027226" cy="285232"/>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TextBox 14"/>
          <p:cNvSpPr txBox="1"/>
          <p:nvPr/>
        </p:nvSpPr>
        <p:spPr>
          <a:xfrm>
            <a:off x="3421744" y="2367241"/>
            <a:ext cx="1254929" cy="369332"/>
          </a:xfrm>
          <a:prstGeom prst="rect">
            <a:avLst/>
          </a:prstGeom>
          <a:noFill/>
        </p:spPr>
        <p:txBody>
          <a:bodyPr wrap="square" rtlCol="0">
            <a:spAutoFit/>
          </a:bodyPr>
          <a:lstStyle/>
          <a:p>
            <a:r>
              <a:rPr lang="en-US" dirty="0">
                <a:solidFill>
                  <a:schemeClr val="bg1"/>
                </a:solidFill>
              </a:rPr>
              <a:t>May 1831</a:t>
            </a:r>
          </a:p>
        </p:txBody>
      </p:sp>
      <p:sp>
        <p:nvSpPr>
          <p:cNvPr id="16" name="TextBox 15"/>
          <p:cNvSpPr txBox="1"/>
          <p:nvPr/>
        </p:nvSpPr>
        <p:spPr>
          <a:xfrm>
            <a:off x="5809067" y="2604022"/>
            <a:ext cx="4024844" cy="646331"/>
          </a:xfrm>
          <a:prstGeom prst="rect">
            <a:avLst/>
          </a:prstGeom>
          <a:noFill/>
        </p:spPr>
        <p:txBody>
          <a:bodyPr wrap="square" rtlCol="0">
            <a:spAutoFit/>
          </a:bodyPr>
          <a:lstStyle/>
          <a:p>
            <a:r>
              <a:rPr lang="en-US" dirty="0">
                <a:solidFill>
                  <a:srgbClr val="FFFF00"/>
                </a:solidFill>
              </a:rPr>
              <a:t>Saints settle on land in Thompson, Ohio given to them by Leman Copley</a:t>
            </a:r>
          </a:p>
        </p:txBody>
      </p:sp>
      <p:sp>
        <p:nvSpPr>
          <p:cNvPr id="17" name="TextBox 16"/>
          <p:cNvSpPr txBox="1"/>
          <p:nvPr/>
        </p:nvSpPr>
        <p:spPr>
          <a:xfrm>
            <a:off x="587923" y="3476900"/>
            <a:ext cx="3555869" cy="369332"/>
          </a:xfrm>
          <a:prstGeom prst="rect">
            <a:avLst/>
          </a:prstGeom>
          <a:noFill/>
        </p:spPr>
        <p:txBody>
          <a:bodyPr wrap="square" rtlCol="0">
            <a:spAutoFit/>
          </a:bodyPr>
          <a:lstStyle/>
          <a:p>
            <a:r>
              <a:rPr lang="en-US" dirty="0">
                <a:solidFill>
                  <a:srgbClr val="FFFF00"/>
                </a:solidFill>
              </a:rPr>
              <a:t>Saints in Thompson</a:t>
            </a:r>
          </a:p>
        </p:txBody>
      </p:sp>
      <p:sp>
        <p:nvSpPr>
          <p:cNvPr id="18" name="Right Arrow 17"/>
          <p:cNvSpPr/>
          <p:nvPr/>
        </p:nvSpPr>
        <p:spPr>
          <a:xfrm>
            <a:off x="3062410" y="3537005"/>
            <a:ext cx="2215166" cy="285232"/>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TextBox 18"/>
          <p:cNvSpPr txBox="1"/>
          <p:nvPr/>
        </p:nvSpPr>
        <p:spPr>
          <a:xfrm>
            <a:off x="5779219" y="3381334"/>
            <a:ext cx="5361006" cy="646331"/>
          </a:xfrm>
          <a:prstGeom prst="rect">
            <a:avLst/>
          </a:prstGeom>
          <a:noFill/>
        </p:spPr>
        <p:txBody>
          <a:bodyPr wrap="square" rtlCol="0">
            <a:spAutoFit/>
          </a:bodyPr>
          <a:lstStyle/>
          <a:p>
            <a:r>
              <a:rPr lang="en-US" dirty="0">
                <a:solidFill>
                  <a:srgbClr val="FFFF00"/>
                </a:solidFill>
              </a:rPr>
              <a:t>They planted crops and made improvements of property, but started to become greedy and selfish</a:t>
            </a:r>
          </a:p>
        </p:txBody>
      </p:sp>
      <p:sp>
        <p:nvSpPr>
          <p:cNvPr id="20" name="TextBox 19"/>
          <p:cNvSpPr txBox="1"/>
          <p:nvPr/>
        </p:nvSpPr>
        <p:spPr>
          <a:xfrm>
            <a:off x="614124" y="4157234"/>
            <a:ext cx="3555869" cy="369332"/>
          </a:xfrm>
          <a:prstGeom prst="rect">
            <a:avLst/>
          </a:prstGeom>
          <a:noFill/>
        </p:spPr>
        <p:txBody>
          <a:bodyPr wrap="square" rtlCol="0">
            <a:spAutoFit/>
          </a:bodyPr>
          <a:lstStyle/>
          <a:p>
            <a:r>
              <a:rPr lang="en-US" dirty="0">
                <a:solidFill>
                  <a:srgbClr val="FFFF00"/>
                </a:solidFill>
              </a:rPr>
              <a:t>Leman Copley</a:t>
            </a:r>
          </a:p>
        </p:txBody>
      </p:sp>
      <p:sp>
        <p:nvSpPr>
          <p:cNvPr id="21" name="Right Arrow 20"/>
          <p:cNvSpPr/>
          <p:nvPr/>
        </p:nvSpPr>
        <p:spPr>
          <a:xfrm>
            <a:off x="3053718" y="4182818"/>
            <a:ext cx="2215166" cy="285232"/>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TextBox 21"/>
          <p:cNvSpPr txBox="1"/>
          <p:nvPr/>
        </p:nvSpPr>
        <p:spPr>
          <a:xfrm>
            <a:off x="5825969" y="4073753"/>
            <a:ext cx="5185468" cy="1200329"/>
          </a:xfrm>
          <a:prstGeom prst="rect">
            <a:avLst/>
          </a:prstGeom>
          <a:noFill/>
        </p:spPr>
        <p:txBody>
          <a:bodyPr wrap="square" rtlCol="0">
            <a:spAutoFit/>
          </a:bodyPr>
          <a:lstStyle/>
          <a:p>
            <a:r>
              <a:rPr lang="en-US" dirty="0">
                <a:solidFill>
                  <a:srgbClr val="FFFF00"/>
                </a:solidFill>
              </a:rPr>
              <a:t>Returns from mission to Shakers and doubts his faith. </a:t>
            </a:r>
          </a:p>
          <a:p>
            <a:r>
              <a:rPr lang="en-US" dirty="0">
                <a:solidFill>
                  <a:srgbClr val="FFFF00"/>
                </a:solidFill>
              </a:rPr>
              <a:t>He rejects the faith and orders Saints to leave the land. He charges them 60 dollars and broke his covenant of letting the saints live on the land</a:t>
            </a:r>
          </a:p>
        </p:txBody>
      </p:sp>
    </p:spTree>
    <p:extLst>
      <p:ext uri="{BB962C8B-B14F-4D97-AF65-F5344CB8AC3E}">
        <p14:creationId xmlns:p14="http://schemas.microsoft.com/office/powerpoint/2010/main" val="32649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0-#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0-#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0-#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0-#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2" grpId="0"/>
      <p:bldP spid="4" grpId="0"/>
      <p:bldP spid="13" grpId="0"/>
      <p:bldP spid="14" grpId="0" animBg="1"/>
      <p:bldP spid="15" grpId="0"/>
      <p:bldP spid="16" grpId="0"/>
      <p:bldP spid="17" grpId="0"/>
      <p:bldP spid="18" grpId="0" animBg="1"/>
      <p:bldP spid="19" grpId="0"/>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Repent and Be Humble</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54</a:t>
            </a:r>
          </a:p>
        </p:txBody>
      </p:sp>
      <p:sp>
        <p:nvSpPr>
          <p:cNvPr id="12" name="TextBox 11"/>
          <p:cNvSpPr txBox="1"/>
          <p:nvPr/>
        </p:nvSpPr>
        <p:spPr>
          <a:xfrm>
            <a:off x="7065492" y="2087122"/>
            <a:ext cx="3555869" cy="369332"/>
          </a:xfrm>
          <a:prstGeom prst="rect">
            <a:avLst/>
          </a:prstGeom>
          <a:noFill/>
        </p:spPr>
        <p:txBody>
          <a:bodyPr wrap="square" rtlCol="0">
            <a:spAutoFit/>
          </a:bodyPr>
          <a:lstStyle/>
          <a:p>
            <a:r>
              <a:rPr lang="en-US" dirty="0">
                <a:solidFill>
                  <a:srgbClr val="FFFF00"/>
                </a:solidFill>
              </a:rPr>
              <a:t>Old Building on Copley Farm</a:t>
            </a:r>
          </a:p>
        </p:txBody>
      </p:sp>
      <p:sp>
        <p:nvSpPr>
          <p:cNvPr id="22" name="TextBox 21"/>
          <p:cNvSpPr txBox="1"/>
          <p:nvPr/>
        </p:nvSpPr>
        <p:spPr>
          <a:xfrm>
            <a:off x="737619" y="2413337"/>
            <a:ext cx="5185468" cy="2031325"/>
          </a:xfrm>
          <a:prstGeom prst="rect">
            <a:avLst/>
          </a:prstGeom>
          <a:noFill/>
        </p:spPr>
        <p:txBody>
          <a:bodyPr wrap="square" rtlCol="0">
            <a:spAutoFit/>
          </a:bodyPr>
          <a:lstStyle/>
          <a:p>
            <a:r>
              <a:rPr lang="en-US" dirty="0">
                <a:solidFill>
                  <a:schemeClr val="bg1"/>
                </a:solidFill>
              </a:rPr>
              <a:t>After their failure to obtain land in Kirtland, the </a:t>
            </a:r>
            <a:r>
              <a:rPr lang="en-US" dirty="0" err="1">
                <a:solidFill>
                  <a:schemeClr val="bg1"/>
                </a:solidFill>
              </a:rPr>
              <a:t>Colesville</a:t>
            </a:r>
            <a:r>
              <a:rPr lang="en-US" dirty="0">
                <a:solidFill>
                  <a:schemeClr val="bg1"/>
                </a:solidFill>
              </a:rPr>
              <a:t> Saints were directed to leave Ohio and go to Missouri; but since they would arrive in Missouri before the Lord’s commandments concerning the law of consecration would be fully implemented, the Lord told them how to act until they could be properly included in the united order.</a:t>
            </a:r>
          </a:p>
        </p:txBody>
      </p:sp>
      <p:pic>
        <p:nvPicPr>
          <p:cNvPr id="3" name="Picture 2">
            <a:extLst>
              <a:ext uri="{FF2B5EF4-FFF2-40B4-BE49-F238E27FC236}">
                <a16:creationId xmlns:a16="http://schemas.microsoft.com/office/drawing/2014/main" id="{F1DEA9DA-7E7B-4020-8458-95906CF13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0528" y="2899326"/>
            <a:ext cx="4291584" cy="3090672"/>
          </a:xfrm>
          <a:prstGeom prst="rect">
            <a:avLst/>
          </a:prstGeom>
        </p:spPr>
      </p:pic>
    </p:spTree>
    <p:extLst>
      <p:ext uri="{BB962C8B-B14F-4D97-AF65-F5344CB8AC3E}">
        <p14:creationId xmlns:p14="http://schemas.microsoft.com/office/powerpoint/2010/main" val="191646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19075" y="171450"/>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94873" y="6189702"/>
            <a:ext cx="1962150" cy="369332"/>
          </a:xfrm>
          <a:prstGeom prst="rect">
            <a:avLst/>
          </a:prstGeom>
          <a:noFill/>
        </p:spPr>
        <p:txBody>
          <a:bodyPr wrap="square" rtlCol="0">
            <a:spAutoFit/>
          </a:bodyPr>
          <a:lstStyle/>
          <a:p>
            <a:pPr algn="r"/>
            <a:r>
              <a:rPr lang="en-US" dirty="0">
                <a:solidFill>
                  <a:schemeClr val="bg1"/>
                </a:solidFill>
              </a:rPr>
              <a:t>Who’s Who</a:t>
            </a:r>
          </a:p>
        </p:txBody>
      </p:sp>
      <p:sp>
        <p:nvSpPr>
          <p:cNvPr id="8" name="TextBox 7"/>
          <p:cNvSpPr txBox="1"/>
          <p:nvPr/>
        </p:nvSpPr>
        <p:spPr>
          <a:xfrm>
            <a:off x="344018" y="26397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William Wines Phelps</a:t>
            </a:r>
          </a:p>
        </p:txBody>
      </p:sp>
      <p:sp>
        <p:nvSpPr>
          <p:cNvPr id="9" name="TextBox 8"/>
          <p:cNvSpPr txBox="1"/>
          <p:nvPr/>
        </p:nvSpPr>
        <p:spPr>
          <a:xfrm>
            <a:off x="565286" y="1120200"/>
            <a:ext cx="8723114" cy="5509200"/>
          </a:xfrm>
          <a:prstGeom prst="rect">
            <a:avLst/>
          </a:prstGeom>
          <a:noFill/>
        </p:spPr>
        <p:txBody>
          <a:bodyPr wrap="square" rtlCol="0">
            <a:spAutoFit/>
          </a:bodyPr>
          <a:lstStyle/>
          <a:p>
            <a:r>
              <a:rPr lang="en-US" sz="1600" dirty="0">
                <a:solidFill>
                  <a:schemeClr val="bg1"/>
                </a:solidFill>
              </a:rPr>
              <a:t>He was born on February 17, 1792 in Hanover, New Jersey</a:t>
            </a:r>
          </a:p>
          <a:p>
            <a:endParaRPr lang="en-US" sz="1600" dirty="0">
              <a:solidFill>
                <a:schemeClr val="bg1"/>
              </a:solidFill>
            </a:endParaRPr>
          </a:p>
          <a:p>
            <a:r>
              <a:rPr lang="en-US" sz="1600" dirty="0">
                <a:solidFill>
                  <a:schemeClr val="bg1"/>
                </a:solidFill>
              </a:rPr>
              <a:t>He purchased a copy of the Book of Mormon from Parley P. Pratt in April 1830</a:t>
            </a:r>
          </a:p>
          <a:p>
            <a:endParaRPr lang="en-US" sz="1600" dirty="0">
              <a:solidFill>
                <a:schemeClr val="bg1"/>
              </a:solidFill>
            </a:endParaRPr>
          </a:p>
          <a:p>
            <a:r>
              <a:rPr lang="en-US" sz="1600" dirty="0">
                <a:solidFill>
                  <a:schemeClr val="bg1"/>
                </a:solidFill>
              </a:rPr>
              <a:t>He moved to Kirtland in 1831 and received a revelation through the Prophet Joseph Smith in Section 55</a:t>
            </a:r>
          </a:p>
          <a:p>
            <a:endParaRPr lang="en-US" sz="1600" dirty="0">
              <a:solidFill>
                <a:schemeClr val="bg1"/>
              </a:solidFill>
            </a:endParaRPr>
          </a:p>
          <a:p>
            <a:r>
              <a:rPr lang="en-US" sz="1600" dirty="0">
                <a:solidFill>
                  <a:schemeClr val="bg1"/>
                </a:solidFill>
              </a:rPr>
              <a:t>He was baptized on June 10, 1831</a:t>
            </a:r>
          </a:p>
          <a:p>
            <a:endParaRPr lang="en-US" sz="1600" dirty="0">
              <a:solidFill>
                <a:schemeClr val="bg1"/>
              </a:solidFill>
            </a:endParaRPr>
          </a:p>
          <a:p>
            <a:r>
              <a:rPr lang="en-US" sz="1600" dirty="0">
                <a:solidFill>
                  <a:schemeClr val="bg1"/>
                </a:solidFill>
              </a:rPr>
              <a:t>He was directed to set up a shop as a printer (D&amp;C 57:11-13)</a:t>
            </a:r>
          </a:p>
          <a:p>
            <a:endParaRPr lang="en-US" sz="1600" dirty="0">
              <a:solidFill>
                <a:schemeClr val="bg1"/>
              </a:solidFill>
            </a:endParaRPr>
          </a:p>
          <a:p>
            <a:r>
              <a:rPr lang="en-US" sz="1600" dirty="0">
                <a:solidFill>
                  <a:schemeClr val="bg1"/>
                </a:solidFill>
              </a:rPr>
              <a:t>He was also given a revelation through the Prophet concerning repentance</a:t>
            </a:r>
          </a:p>
          <a:p>
            <a:endParaRPr lang="en-US" sz="1600" dirty="0">
              <a:solidFill>
                <a:schemeClr val="bg1"/>
              </a:solidFill>
            </a:endParaRPr>
          </a:p>
          <a:p>
            <a:r>
              <a:rPr lang="en-US" sz="1600" dirty="0">
                <a:solidFill>
                  <a:schemeClr val="bg1"/>
                </a:solidFill>
              </a:rPr>
              <a:t>He was urged to complete the Book of Commandments containing the revelations given to that point in time. </a:t>
            </a:r>
          </a:p>
          <a:p>
            <a:endParaRPr lang="en-US" sz="1600" dirty="0">
              <a:solidFill>
                <a:schemeClr val="bg1"/>
              </a:solidFill>
            </a:endParaRPr>
          </a:p>
          <a:p>
            <a:r>
              <a:rPr lang="en-US" sz="1600" dirty="0">
                <a:solidFill>
                  <a:schemeClr val="bg1"/>
                </a:solidFill>
              </a:rPr>
              <a:t>In 1833 a mob destroyed the printing press and he returned to Kirtland where he assisted in the preparation of the 1835 edition of the Doctrine and Covenants and also the first Church hymnbook</a:t>
            </a:r>
          </a:p>
          <a:p>
            <a:endParaRPr lang="en-US" sz="1600" dirty="0">
              <a:solidFill>
                <a:schemeClr val="bg1"/>
              </a:solidFill>
            </a:endParaRPr>
          </a:p>
          <a:p>
            <a:r>
              <a:rPr lang="en-US" sz="1600" dirty="0">
                <a:solidFill>
                  <a:schemeClr val="bg1"/>
                </a:solidFill>
              </a:rPr>
              <a:t>He donated funds to support the building of the Kirtland Temple and composed the song “The Spirit of God Like a Fire is Burning”. He wrote many Hymns for the Church</a:t>
            </a:r>
          </a:p>
          <a:p>
            <a:endParaRPr lang="en-US" sz="1600" dirty="0">
              <a:solidFill>
                <a:schemeClr val="bg1"/>
              </a:solidFill>
            </a:endParaRPr>
          </a:p>
          <a:p>
            <a:r>
              <a:rPr lang="en-US" sz="1600" dirty="0">
                <a:solidFill>
                  <a:schemeClr val="bg1"/>
                </a:solidFill>
              </a:rPr>
              <a:t>He died March 6, 1872 in Salt Lake City, Utah</a:t>
            </a:r>
          </a:p>
        </p:txBody>
      </p:sp>
      <p:grpSp>
        <p:nvGrpSpPr>
          <p:cNvPr id="32" name="Group 31"/>
          <p:cNvGrpSpPr/>
          <p:nvPr/>
        </p:nvGrpSpPr>
        <p:grpSpPr>
          <a:xfrm>
            <a:off x="9663824" y="1372171"/>
            <a:ext cx="1615440" cy="4247791"/>
            <a:chOff x="5181600" y="1543409"/>
            <a:chExt cx="1615440" cy="4247791"/>
          </a:xfrm>
        </p:grpSpPr>
        <p:sp>
          <p:nvSpPr>
            <p:cNvPr id="33" name="Oval 32"/>
            <p:cNvSpPr/>
            <p:nvPr/>
          </p:nvSpPr>
          <p:spPr>
            <a:xfrm rot="3195775" flipH="1">
              <a:off x="5410829" y="5317244"/>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5486400" y="2845494"/>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7610301" flipH="1">
              <a:off x="5949719" y="5291150"/>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181600" y="3859129"/>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0160954">
              <a:off x="6477000" y="3759894"/>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Operation 37"/>
            <p:cNvSpPr/>
            <p:nvPr/>
          </p:nvSpPr>
          <p:spPr>
            <a:xfrm rot="9438105" flipH="1">
              <a:off x="6173507" y="2812323"/>
              <a:ext cx="481590" cy="1288263"/>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Operation 38"/>
            <p:cNvSpPr/>
            <p:nvPr/>
          </p:nvSpPr>
          <p:spPr>
            <a:xfrm rot="11918038">
              <a:off x="5259311" y="2810882"/>
              <a:ext cx="481590" cy="1348716"/>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9"/>
            <p:cNvSpPr/>
            <p:nvPr/>
          </p:nvSpPr>
          <p:spPr>
            <a:xfrm rot="10800000">
              <a:off x="5373624"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rot="10800000">
              <a:off x="5821680"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549958" y="4070110"/>
              <a:ext cx="826511" cy="15991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821680" y="4070110"/>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31"/>
            <p:cNvGrpSpPr/>
            <p:nvPr/>
          </p:nvGrpSpPr>
          <p:grpSpPr>
            <a:xfrm>
              <a:off x="5501640" y="2769294"/>
              <a:ext cx="918498" cy="1300816"/>
              <a:chOff x="3962400" y="2743200"/>
              <a:chExt cx="1066800" cy="1295400"/>
            </a:xfrm>
            <a:solidFill>
              <a:schemeClr val="bg2">
                <a:lumMod val="50000"/>
              </a:schemeClr>
            </a:solidFill>
          </p:grpSpPr>
          <p:sp>
            <p:nvSpPr>
              <p:cNvPr id="67" name="Trapezoid 66"/>
              <p:cNvSpPr/>
              <p:nvPr/>
            </p:nvSpPr>
            <p:spPr>
              <a:xfrm>
                <a:off x="3962400" y="2743200"/>
                <a:ext cx="609600" cy="1295400"/>
              </a:xfrm>
              <a:prstGeom prst="trapezoid">
                <a:avLst>
                  <a:gd name="adj" fmla="val 3235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4419600" y="2743200"/>
                <a:ext cx="609600" cy="1295400"/>
              </a:xfrm>
              <a:prstGeom prst="trapezoid">
                <a:avLst>
                  <a:gd name="adj" fmla="val 308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50977" y="3523129"/>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442012" y="3747247"/>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a:off x="5791200" y="4217094"/>
              <a:ext cx="381000" cy="304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5324854" y="2695715"/>
              <a:ext cx="537201" cy="1726028"/>
              <a:chOff x="3461846" y="2666525"/>
              <a:chExt cx="1126356" cy="2732535"/>
            </a:xfrm>
          </p:grpSpPr>
          <p:sp>
            <p:nvSpPr>
              <p:cNvPr id="62" name="Isosceles Triangle 61"/>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9704248">
                <a:off x="3542395" y="3646780"/>
                <a:ext cx="1041154" cy="1630200"/>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741654" y="2997894"/>
                <a:ext cx="322135" cy="70557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flipH="1">
              <a:off x="6017395" y="2698969"/>
              <a:ext cx="537412" cy="1722774"/>
              <a:chOff x="3461846" y="2666525"/>
              <a:chExt cx="1126798" cy="2732535"/>
            </a:xfrm>
          </p:grpSpPr>
          <p:sp>
            <p:nvSpPr>
              <p:cNvPr id="57" name="Isosceles Triangle 56"/>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9704248">
                <a:off x="3547490" y="3674032"/>
                <a:ext cx="1041154" cy="1602246"/>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799270" y="2997893"/>
                <a:ext cx="264519" cy="67427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497886" y="2781459"/>
              <a:ext cx="951232" cy="223659"/>
              <a:chOff x="4638960" y="1782637"/>
              <a:chExt cx="1530456" cy="440400"/>
            </a:xfrm>
          </p:grpSpPr>
          <p:sp>
            <p:nvSpPr>
              <p:cNvPr id="55" name="Flowchart: Data 54"/>
              <p:cNvSpPr/>
              <p:nvPr/>
            </p:nvSpPr>
            <p:spPr>
              <a:xfrm rot="18083417">
                <a:off x="4800649" y="1623672"/>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ata 55"/>
              <p:cNvSpPr/>
              <p:nvPr/>
            </p:nvSpPr>
            <p:spPr>
              <a:xfrm rot="3516583" flipH="1">
                <a:off x="5570052" y="1620948"/>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286824" y="1543409"/>
              <a:ext cx="1300053" cy="1522524"/>
              <a:chOff x="5252941" y="1626294"/>
              <a:chExt cx="1300053" cy="1522524"/>
            </a:xfrm>
          </p:grpSpPr>
          <p:sp>
            <p:nvSpPr>
              <p:cNvPr id="50" name="Cloud 49"/>
              <p:cNvSpPr/>
              <p:nvPr/>
            </p:nvSpPr>
            <p:spPr>
              <a:xfrm rot="10431766">
                <a:off x="5252941" y="1698670"/>
                <a:ext cx="1300053" cy="10668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15"/>
              <p:cNvSpPr/>
              <p:nvPr/>
            </p:nvSpPr>
            <p:spPr>
              <a:xfrm>
                <a:off x="5410200" y="1778694"/>
                <a:ext cx="1027176"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rot="11031254">
                <a:off x="5664125" y="2515405"/>
                <a:ext cx="567430" cy="633413"/>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a:off x="5562600" y="1626294"/>
                <a:ext cx="685800" cy="3810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160954">
                <a:off x="5835960" y="2646059"/>
                <a:ext cx="265809" cy="25302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0364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wipe(down)">
                                      <p:cBhvr>
                                        <p:cTn id="9" dur="580">
                                          <p:stCondLst>
                                            <p:cond delay="0"/>
                                          </p:stCondLst>
                                        </p:cTn>
                                        <p:tgtEl>
                                          <p:spTgt spid="32"/>
                                        </p:tgtEl>
                                      </p:cBhvr>
                                    </p:animEffect>
                                    <p:anim calcmode="lin" valueType="num">
                                      <p:cBhvr>
                                        <p:cTn id="1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 dur="26">
                                          <p:stCondLst>
                                            <p:cond delay="650"/>
                                          </p:stCondLst>
                                        </p:cTn>
                                        <p:tgtEl>
                                          <p:spTgt spid="32"/>
                                        </p:tgtEl>
                                      </p:cBhvr>
                                      <p:to x="100000" y="60000"/>
                                    </p:animScale>
                                    <p:animScale>
                                      <p:cBhvr>
                                        <p:cTn id="16" dur="166" decel="50000">
                                          <p:stCondLst>
                                            <p:cond delay="676"/>
                                          </p:stCondLst>
                                        </p:cTn>
                                        <p:tgtEl>
                                          <p:spTgt spid="32"/>
                                        </p:tgtEl>
                                      </p:cBhvr>
                                      <p:to x="100000" y="100000"/>
                                    </p:animScale>
                                    <p:animScale>
                                      <p:cBhvr>
                                        <p:cTn id="17" dur="26">
                                          <p:stCondLst>
                                            <p:cond delay="1312"/>
                                          </p:stCondLst>
                                        </p:cTn>
                                        <p:tgtEl>
                                          <p:spTgt spid="32"/>
                                        </p:tgtEl>
                                      </p:cBhvr>
                                      <p:to x="100000" y="80000"/>
                                    </p:animScale>
                                    <p:animScale>
                                      <p:cBhvr>
                                        <p:cTn id="18" dur="166" decel="50000">
                                          <p:stCondLst>
                                            <p:cond delay="1338"/>
                                          </p:stCondLst>
                                        </p:cTn>
                                        <p:tgtEl>
                                          <p:spTgt spid="32"/>
                                        </p:tgtEl>
                                      </p:cBhvr>
                                      <p:to x="100000" y="100000"/>
                                    </p:animScale>
                                    <p:animScale>
                                      <p:cBhvr>
                                        <p:cTn id="19" dur="26">
                                          <p:stCondLst>
                                            <p:cond delay="1642"/>
                                          </p:stCondLst>
                                        </p:cTn>
                                        <p:tgtEl>
                                          <p:spTgt spid="32"/>
                                        </p:tgtEl>
                                      </p:cBhvr>
                                      <p:to x="100000" y="90000"/>
                                    </p:animScale>
                                    <p:animScale>
                                      <p:cBhvr>
                                        <p:cTn id="20" dur="166" decel="50000">
                                          <p:stCondLst>
                                            <p:cond delay="1668"/>
                                          </p:stCondLst>
                                        </p:cTn>
                                        <p:tgtEl>
                                          <p:spTgt spid="32"/>
                                        </p:tgtEl>
                                      </p:cBhvr>
                                      <p:to x="100000" y="100000"/>
                                    </p:animScale>
                                    <p:animScale>
                                      <p:cBhvr>
                                        <p:cTn id="21" dur="26">
                                          <p:stCondLst>
                                            <p:cond delay="1808"/>
                                          </p:stCondLst>
                                        </p:cTn>
                                        <p:tgtEl>
                                          <p:spTgt spid="32"/>
                                        </p:tgtEl>
                                      </p:cBhvr>
                                      <p:to x="100000" y="95000"/>
                                    </p:animScale>
                                    <p:animScale>
                                      <p:cBhvr>
                                        <p:cTn id="22" dur="166" decel="50000">
                                          <p:stCondLst>
                                            <p:cond delay="1834"/>
                                          </p:stCondLst>
                                        </p:cTn>
                                        <p:tgtEl>
                                          <p:spTgt spid="3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Single Eye Glory to God</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55:1</a:t>
            </a:r>
          </a:p>
        </p:txBody>
      </p:sp>
      <p:sp>
        <p:nvSpPr>
          <p:cNvPr id="22" name="TextBox 21"/>
          <p:cNvSpPr txBox="1"/>
          <p:nvPr/>
        </p:nvSpPr>
        <p:spPr>
          <a:xfrm>
            <a:off x="505799" y="1582340"/>
            <a:ext cx="5185468" cy="1200329"/>
          </a:xfrm>
          <a:prstGeom prst="rect">
            <a:avLst/>
          </a:prstGeom>
          <a:noFill/>
        </p:spPr>
        <p:txBody>
          <a:bodyPr wrap="square" rtlCol="0">
            <a:spAutoFit/>
          </a:bodyPr>
          <a:lstStyle/>
          <a:p>
            <a:r>
              <a:rPr lang="en-US" dirty="0">
                <a:solidFill>
                  <a:schemeClr val="bg1"/>
                </a:solidFill>
              </a:rPr>
              <a:t>“Through the natural eyes men see the light which guides them in their physical existence, through their spiritual eyes, the spiritual light which leads to eternal life. </a:t>
            </a:r>
          </a:p>
        </p:txBody>
      </p:sp>
      <p:sp>
        <p:nvSpPr>
          <p:cNvPr id="9" name="TextBox 8"/>
          <p:cNvSpPr txBox="1"/>
          <p:nvPr/>
        </p:nvSpPr>
        <p:spPr>
          <a:xfrm>
            <a:off x="6440813" y="2695337"/>
            <a:ext cx="5185468" cy="3416320"/>
          </a:xfrm>
          <a:prstGeom prst="rect">
            <a:avLst/>
          </a:prstGeom>
          <a:noFill/>
        </p:spPr>
        <p:txBody>
          <a:bodyPr wrap="square" rtlCol="0">
            <a:spAutoFit/>
          </a:bodyPr>
          <a:lstStyle/>
          <a:p>
            <a:r>
              <a:rPr lang="en-US" dirty="0">
                <a:solidFill>
                  <a:schemeClr val="bg1"/>
                </a:solidFill>
              </a:rPr>
              <a:t>As long as the natural eyes are unimpaired, men can see and be guided by the light of day; and as long as the spiritual eyes are single to the glory of God—</a:t>
            </a:r>
          </a:p>
          <a:p>
            <a:endParaRPr lang="en-US" dirty="0">
              <a:solidFill>
                <a:schemeClr val="bg1"/>
              </a:solidFill>
            </a:endParaRPr>
          </a:p>
          <a:p>
            <a:r>
              <a:rPr lang="en-US" dirty="0">
                <a:solidFill>
                  <a:schemeClr val="bg1"/>
                </a:solidFill>
              </a:rPr>
              <a:t>that is, as long as they are undimmed by sin and are focused solely on righteousness—</a:t>
            </a:r>
          </a:p>
          <a:p>
            <a:endParaRPr lang="en-US" dirty="0">
              <a:solidFill>
                <a:schemeClr val="bg1"/>
              </a:solidFill>
            </a:endParaRPr>
          </a:p>
          <a:p>
            <a:r>
              <a:rPr lang="en-US" dirty="0">
                <a:solidFill>
                  <a:schemeClr val="bg1"/>
                </a:solidFill>
              </a:rPr>
              <a:t>men can view and understand the things of the Spirit.</a:t>
            </a:r>
          </a:p>
          <a:p>
            <a:endParaRPr lang="en-US" dirty="0">
              <a:solidFill>
                <a:schemeClr val="bg1"/>
              </a:solidFill>
            </a:endParaRPr>
          </a:p>
          <a:p>
            <a:r>
              <a:rPr lang="en-US" dirty="0">
                <a:solidFill>
                  <a:schemeClr val="bg1"/>
                </a:solidFill>
              </a:rPr>
              <a:t> But if apostasy enters and the spiritual light turns to darkness, ‘how great is that darkness!’”</a:t>
            </a:r>
          </a:p>
          <a:p>
            <a:r>
              <a:rPr lang="en-US" sz="1200" dirty="0">
                <a:solidFill>
                  <a:schemeClr val="bg1"/>
                </a:solidFill>
              </a:rPr>
              <a:t>Bruce R. </a:t>
            </a:r>
            <a:r>
              <a:rPr lang="en-US" sz="1200" dirty="0" err="1">
                <a:solidFill>
                  <a:schemeClr val="bg1"/>
                </a:solidFill>
              </a:rPr>
              <a:t>McConkie</a:t>
            </a:r>
            <a:endParaRPr lang="en-US" sz="1200" dirty="0">
              <a:solidFill>
                <a:schemeClr val="bg1"/>
              </a:solidFill>
            </a:endParaRPr>
          </a:p>
        </p:txBody>
      </p:sp>
      <p:pic>
        <p:nvPicPr>
          <p:cNvPr id="3" name="Picture 2">
            <a:extLst>
              <a:ext uri="{FF2B5EF4-FFF2-40B4-BE49-F238E27FC236}">
                <a16:creationId xmlns:a16="http://schemas.microsoft.com/office/drawing/2014/main" id="{971D0EC4-F2F0-40C8-B626-1A433DF0C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123" y="2782669"/>
            <a:ext cx="3895725" cy="3209925"/>
          </a:xfrm>
          <a:prstGeom prst="rect">
            <a:avLst/>
          </a:prstGeom>
        </p:spPr>
      </p:pic>
    </p:spTree>
    <p:extLst>
      <p:ext uri="{BB962C8B-B14F-4D97-AF65-F5344CB8AC3E}">
        <p14:creationId xmlns:p14="http://schemas.microsoft.com/office/powerpoint/2010/main" val="371186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6" end="6"/>
                                            </p:txEl>
                                          </p:spTgt>
                                        </p:tgtEl>
                                        <p:attrNameLst>
                                          <p:attrName>style.visibility</p:attrName>
                                        </p:attrNameLst>
                                      </p:cBhvr>
                                      <p:to>
                                        <p:strVal val="visible"/>
                                      </p:to>
                                    </p:set>
                                    <p:animEffect transition="in" filter="fade">
                                      <p:cBhvr>
                                        <p:cTn id="20" dur="500"/>
                                        <p:tgtEl>
                                          <p:spTgt spid="9">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animEffect transition="in" filter="fade">
                                      <p:cBhvr>
                                        <p:cTn id="23"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William Chosen and Called</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55</a:t>
            </a:r>
          </a:p>
        </p:txBody>
      </p:sp>
      <p:sp>
        <p:nvSpPr>
          <p:cNvPr id="2" name="Rectangle 1"/>
          <p:cNvSpPr/>
          <p:nvPr/>
        </p:nvSpPr>
        <p:spPr>
          <a:xfrm>
            <a:off x="7438293" y="4818996"/>
            <a:ext cx="3103809" cy="1569660"/>
          </a:xfrm>
          <a:prstGeom prst="rect">
            <a:avLst/>
          </a:prstGeom>
        </p:spPr>
        <p:txBody>
          <a:bodyPr wrap="square">
            <a:spAutoFit/>
          </a:bodyPr>
          <a:lstStyle/>
          <a:p>
            <a:pPr algn="ctr"/>
            <a:r>
              <a:rPr lang="en-US" sz="2400" b="1" i="1" dirty="0">
                <a:solidFill>
                  <a:srgbClr val="FFFF00"/>
                </a:solidFill>
                <a:effectLst/>
                <a:latin typeface="Abadi" panose="020B0604020104020204" pitchFamily="34" charset="0"/>
              </a:rPr>
              <a:t>God can use our talents, skills, and abilities to bless His children.</a:t>
            </a:r>
            <a:endParaRPr lang="en-US" sz="2400" dirty="0">
              <a:solidFill>
                <a:srgbClr val="FFFF00"/>
              </a:solidFill>
            </a:endParaRPr>
          </a:p>
        </p:txBody>
      </p:sp>
      <p:sp>
        <p:nvSpPr>
          <p:cNvPr id="3" name="Rectangle 2"/>
          <p:cNvSpPr/>
          <p:nvPr/>
        </p:nvSpPr>
        <p:spPr>
          <a:xfrm>
            <a:off x="458596" y="1770847"/>
            <a:ext cx="6096000" cy="3416320"/>
          </a:xfrm>
          <a:prstGeom prst="rect">
            <a:avLst/>
          </a:prstGeom>
        </p:spPr>
        <p:txBody>
          <a:bodyPr>
            <a:spAutoFit/>
          </a:bodyPr>
          <a:lstStyle/>
          <a:p>
            <a:r>
              <a:rPr lang="en-US" b="0" i="0" dirty="0">
                <a:solidFill>
                  <a:schemeClr val="bg1"/>
                </a:solidFill>
                <a:effectLst/>
                <a:latin typeface="Abadi" panose="020B0604020104020204" pitchFamily="34" charset="0"/>
              </a:rPr>
              <a:t>William W. Phelps set up the first printing press for the Church in Missouri. He published the first Church newspaper, the</a:t>
            </a:r>
            <a:r>
              <a:rPr lang="en-US" b="0" i="1" dirty="0">
                <a:solidFill>
                  <a:schemeClr val="bg1"/>
                </a:solidFill>
                <a:effectLst/>
                <a:latin typeface="Abadi" panose="020B0604020104020204" pitchFamily="34" charset="0"/>
              </a:rPr>
              <a:t> Evening and the Morning Star. </a:t>
            </a:r>
          </a:p>
          <a:p>
            <a:endParaRPr lang="en-US" i="1"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 helped compile, prepare, and publish the revelations in the Book of Commandments in 1833 and later in the 1835 edition of the Doctrine and Covenants.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 helped prepare the first Church hymnbook and wrote the words to a number of hymns, including “The Spirit of God,” which was sung at the Kirtland Temple dedication. He gave 500 dollars to help complete that temple.</a:t>
            </a:r>
            <a:endParaRPr lang="en-US" dirty="0">
              <a:solidFill>
                <a:schemeClr val="bg1"/>
              </a:solidFill>
            </a:endParaRPr>
          </a:p>
        </p:txBody>
      </p:sp>
      <p:pic>
        <p:nvPicPr>
          <p:cNvPr id="12290" name="Picture 2" descr="William W. Phel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443" y="1543337"/>
            <a:ext cx="24860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24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Joseph Coe</a:t>
            </a:r>
          </a:p>
        </p:txBody>
      </p:sp>
      <p:sp>
        <p:nvSpPr>
          <p:cNvPr id="11" name="TextBox 10"/>
          <p:cNvSpPr txBox="1"/>
          <p:nvPr/>
        </p:nvSpPr>
        <p:spPr>
          <a:xfrm>
            <a:off x="6620256" y="6213309"/>
            <a:ext cx="5246291" cy="369332"/>
          </a:xfrm>
          <a:prstGeom prst="rect">
            <a:avLst/>
          </a:prstGeom>
          <a:noFill/>
        </p:spPr>
        <p:txBody>
          <a:bodyPr wrap="square" rtlCol="0">
            <a:spAutoFit/>
          </a:bodyPr>
          <a:lstStyle/>
          <a:p>
            <a:pPr algn="r"/>
            <a:r>
              <a:rPr lang="en-US" dirty="0">
                <a:solidFill>
                  <a:schemeClr val="bg1"/>
                </a:solidFill>
              </a:rPr>
              <a:t>Manual</a:t>
            </a:r>
          </a:p>
        </p:txBody>
      </p:sp>
      <p:sp>
        <p:nvSpPr>
          <p:cNvPr id="3" name="Rectangle 2"/>
          <p:cNvSpPr/>
          <p:nvPr/>
        </p:nvSpPr>
        <p:spPr>
          <a:xfrm>
            <a:off x="458596" y="1770847"/>
            <a:ext cx="8733530" cy="3970318"/>
          </a:xfrm>
          <a:prstGeom prst="rect">
            <a:avLst/>
          </a:prstGeom>
        </p:spPr>
        <p:txBody>
          <a:bodyPr wrap="square">
            <a:spAutoFit/>
          </a:bodyPr>
          <a:lstStyle/>
          <a:p>
            <a:r>
              <a:rPr lang="en-US" dirty="0">
                <a:solidFill>
                  <a:schemeClr val="bg1"/>
                </a:solidFill>
              </a:rPr>
              <a:t>He was an early convert to the Church in New York, arrived in Kirtland in 1831 </a:t>
            </a:r>
          </a:p>
          <a:p>
            <a:endParaRPr lang="en-US" dirty="0">
              <a:solidFill>
                <a:schemeClr val="bg1"/>
              </a:solidFill>
            </a:endParaRPr>
          </a:p>
          <a:p>
            <a:r>
              <a:rPr lang="en-US" dirty="0">
                <a:solidFill>
                  <a:schemeClr val="bg1"/>
                </a:solidFill>
              </a:rPr>
              <a:t>He traveled to Missouri with Joseph Smith and Sidney Rigdon, leaving Kirtland on June 19, 1831</a:t>
            </a:r>
          </a:p>
          <a:p>
            <a:endParaRPr lang="en-US" dirty="0">
              <a:solidFill>
                <a:schemeClr val="bg1"/>
              </a:solidFill>
            </a:endParaRPr>
          </a:p>
          <a:p>
            <a:r>
              <a:rPr lang="en-US" dirty="0">
                <a:solidFill>
                  <a:schemeClr val="bg1"/>
                </a:solidFill>
              </a:rPr>
              <a:t>Later, again in Kirtland, he was appointed general agent of the Church</a:t>
            </a:r>
          </a:p>
          <a:p>
            <a:endParaRPr lang="en-US" dirty="0">
              <a:solidFill>
                <a:schemeClr val="bg1"/>
              </a:solidFill>
            </a:endParaRPr>
          </a:p>
          <a:p>
            <a:r>
              <a:rPr lang="en-US" dirty="0">
                <a:solidFill>
                  <a:schemeClr val="bg1"/>
                </a:solidFill>
              </a:rPr>
              <a:t>He supervised land purchases in 1833, including 103 acres of the Peter French farm, on which the Kirtland Temple would be built </a:t>
            </a:r>
          </a:p>
          <a:p>
            <a:endParaRPr lang="en-US" dirty="0">
              <a:solidFill>
                <a:schemeClr val="bg1"/>
              </a:solidFill>
            </a:endParaRPr>
          </a:p>
          <a:p>
            <a:r>
              <a:rPr lang="en-US" dirty="0">
                <a:solidFill>
                  <a:schemeClr val="bg1"/>
                </a:solidFill>
              </a:rPr>
              <a:t>He was called to the Kirtland high council in February 1834 </a:t>
            </a:r>
          </a:p>
          <a:p>
            <a:endParaRPr lang="en-US" dirty="0">
              <a:solidFill>
                <a:schemeClr val="bg1"/>
              </a:solidFill>
            </a:endParaRPr>
          </a:p>
          <a:p>
            <a:r>
              <a:rPr lang="en-US" dirty="0">
                <a:solidFill>
                  <a:schemeClr val="bg1"/>
                </a:solidFill>
              </a:rPr>
              <a:t>In July 1835, he helped with the purchase of Egyptian mummies and papyri, which led to Joseph Smith bringing forth the book of Abraham</a:t>
            </a:r>
          </a:p>
        </p:txBody>
      </p:sp>
      <p:grpSp>
        <p:nvGrpSpPr>
          <p:cNvPr id="9" name="Group 8">
            <a:extLst>
              <a:ext uri="{FF2B5EF4-FFF2-40B4-BE49-F238E27FC236}">
                <a16:creationId xmlns:a16="http://schemas.microsoft.com/office/drawing/2014/main" id="{DF7F74AD-060A-4DD3-941B-10097F48011C}"/>
              </a:ext>
            </a:extLst>
          </p:cNvPr>
          <p:cNvGrpSpPr/>
          <p:nvPr/>
        </p:nvGrpSpPr>
        <p:grpSpPr>
          <a:xfrm>
            <a:off x="9417603" y="1724357"/>
            <a:ext cx="1557037" cy="3808163"/>
            <a:chOff x="1981200" y="1373437"/>
            <a:chExt cx="1557037" cy="3808163"/>
          </a:xfrm>
        </p:grpSpPr>
        <p:sp>
          <p:nvSpPr>
            <p:cNvPr id="10" name="Oval 9">
              <a:extLst>
                <a:ext uri="{FF2B5EF4-FFF2-40B4-BE49-F238E27FC236}">
                  <a16:creationId xmlns:a16="http://schemas.microsoft.com/office/drawing/2014/main" id="{8059EBCA-0496-425D-9261-8A1ADC968EDE}"/>
                </a:ext>
              </a:extLst>
            </p:cNvPr>
            <p:cNvSpPr/>
            <p:nvPr/>
          </p:nvSpPr>
          <p:spPr>
            <a:xfrm rot="4050661">
              <a:off x="2812369" y="4659319"/>
              <a:ext cx="421792" cy="62277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62031CF-7B74-4277-879A-D951B1230338}"/>
                </a:ext>
              </a:extLst>
            </p:cNvPr>
            <p:cNvSpPr/>
            <p:nvPr/>
          </p:nvSpPr>
          <p:spPr>
            <a:xfrm rot="4050661">
              <a:off x="2247881" y="4659319"/>
              <a:ext cx="421792" cy="62277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94A658C-EA30-4E3C-AFAD-9F00F0839D78}"/>
                </a:ext>
              </a:extLst>
            </p:cNvPr>
            <p:cNvSpPr/>
            <p:nvPr/>
          </p:nvSpPr>
          <p:spPr>
            <a:xfrm rot="19831309">
              <a:off x="3268266" y="3350053"/>
              <a:ext cx="269971" cy="4862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85F8A17-1492-4C1D-A77D-83A8BF6F328A}"/>
                </a:ext>
              </a:extLst>
            </p:cNvPr>
            <p:cNvSpPr/>
            <p:nvPr/>
          </p:nvSpPr>
          <p:spPr>
            <a:xfrm rot="1631163">
              <a:off x="1981200" y="3358110"/>
              <a:ext cx="279789" cy="463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9E53952A-937F-4564-A641-4EA993022A14}"/>
                </a:ext>
              </a:extLst>
            </p:cNvPr>
            <p:cNvSpPr/>
            <p:nvPr/>
          </p:nvSpPr>
          <p:spPr>
            <a:xfrm rot="20029742">
              <a:off x="2879554" y="2661695"/>
              <a:ext cx="543783" cy="1008247"/>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97727879-3FE8-45A1-99BE-ED46F1FE7151}"/>
                </a:ext>
              </a:extLst>
            </p:cNvPr>
            <p:cNvSpPr/>
            <p:nvPr/>
          </p:nvSpPr>
          <p:spPr>
            <a:xfrm rot="1905609">
              <a:off x="2090502" y="2672007"/>
              <a:ext cx="543783" cy="99453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2BC2B459-F142-40EB-8381-62B60766D6CA}"/>
                </a:ext>
              </a:extLst>
            </p:cNvPr>
            <p:cNvSpPr/>
            <p:nvPr/>
          </p:nvSpPr>
          <p:spPr>
            <a:xfrm>
              <a:off x="2319893" y="2660032"/>
              <a:ext cx="903181" cy="116346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36A4289-34F7-4B22-BCBA-FFE0BAFE3549}"/>
                </a:ext>
              </a:extLst>
            </p:cNvPr>
            <p:cNvSpPr/>
            <p:nvPr/>
          </p:nvSpPr>
          <p:spPr>
            <a:xfrm rot="10800000">
              <a:off x="2594773" y="2639797"/>
              <a:ext cx="338692" cy="465386"/>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4DFFF2B7-7A43-4980-BEBD-3B2010A84599}"/>
                </a:ext>
              </a:extLst>
            </p:cNvPr>
            <p:cNvSpPr/>
            <p:nvPr/>
          </p:nvSpPr>
          <p:spPr>
            <a:xfrm>
              <a:off x="2197178" y="3702089"/>
              <a:ext cx="687202" cy="116346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F3F9834D-ED92-429B-845F-198D748F511B}"/>
                </a:ext>
              </a:extLst>
            </p:cNvPr>
            <p:cNvSpPr/>
            <p:nvPr/>
          </p:nvSpPr>
          <p:spPr>
            <a:xfrm>
              <a:off x="2771483" y="3707148"/>
              <a:ext cx="623391" cy="116346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4">
              <a:extLst>
                <a:ext uri="{FF2B5EF4-FFF2-40B4-BE49-F238E27FC236}">
                  <a16:creationId xmlns:a16="http://schemas.microsoft.com/office/drawing/2014/main" id="{4B400145-F48E-4F1C-9277-E5E4C57C4601}"/>
                </a:ext>
              </a:extLst>
            </p:cNvPr>
            <p:cNvSpPr/>
            <p:nvPr/>
          </p:nvSpPr>
          <p:spPr>
            <a:xfrm>
              <a:off x="2452425" y="3742558"/>
              <a:ext cx="677386" cy="650375"/>
            </a:xfrm>
            <a:prstGeom prst="round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F388BF-E71E-4E89-BCEE-AAA79D14E5C0}"/>
                </a:ext>
              </a:extLst>
            </p:cNvPr>
            <p:cNvSpPr/>
            <p:nvPr/>
          </p:nvSpPr>
          <p:spPr>
            <a:xfrm>
              <a:off x="2319893" y="3590802"/>
              <a:ext cx="903181" cy="232692"/>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7688CD2-6F15-4B51-B947-2850C42F700B}"/>
                </a:ext>
              </a:extLst>
            </p:cNvPr>
            <p:cNvSpPr/>
            <p:nvPr/>
          </p:nvSpPr>
          <p:spPr>
            <a:xfrm>
              <a:off x="2663494" y="3621152"/>
              <a:ext cx="220887" cy="22763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46A0C1DA-3362-484B-89FF-75F86C90F5DD}"/>
                </a:ext>
              </a:extLst>
            </p:cNvPr>
            <p:cNvSpPr/>
            <p:nvPr/>
          </p:nvSpPr>
          <p:spPr>
            <a:xfrm rot="18810774">
              <a:off x="2466440" y="2639194"/>
              <a:ext cx="285896" cy="492489"/>
            </a:xfrm>
            <a:prstGeom prst="parallelogram">
              <a:avLst>
                <a:gd name="adj" fmla="val 3868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a:extLst>
                <a:ext uri="{FF2B5EF4-FFF2-40B4-BE49-F238E27FC236}">
                  <a16:creationId xmlns:a16="http://schemas.microsoft.com/office/drawing/2014/main" id="{CE7F9764-FC49-453F-9E3B-AB16DFE81139}"/>
                </a:ext>
              </a:extLst>
            </p:cNvPr>
            <p:cNvSpPr/>
            <p:nvPr/>
          </p:nvSpPr>
          <p:spPr>
            <a:xfrm rot="13216353" flipH="1">
              <a:off x="2766981" y="2657424"/>
              <a:ext cx="285896" cy="492489"/>
            </a:xfrm>
            <a:prstGeom prst="parallelogram">
              <a:avLst>
                <a:gd name="adj" fmla="val 4480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BDAE5B9-9691-440F-AADC-9B1F83C1F127}"/>
                </a:ext>
              </a:extLst>
            </p:cNvPr>
            <p:cNvSpPr/>
            <p:nvPr/>
          </p:nvSpPr>
          <p:spPr>
            <a:xfrm>
              <a:off x="2206995" y="1478477"/>
              <a:ext cx="1128975" cy="129790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3919941-DBC6-4D62-BEC1-DDBA41FC9B4D}"/>
                </a:ext>
              </a:extLst>
            </p:cNvPr>
            <p:cNvSpPr/>
            <p:nvPr/>
          </p:nvSpPr>
          <p:spPr>
            <a:xfrm rot="17257708">
              <a:off x="2489556" y="1073820"/>
              <a:ext cx="648069" cy="1247303"/>
            </a:xfrm>
            <a:custGeom>
              <a:avLst/>
              <a:gdLst>
                <a:gd name="connsiteX0" fmla="*/ 903293 w 1057763"/>
                <a:gd name="connsiteY0" fmla="*/ 228752 h 1657212"/>
                <a:gd name="connsiteX1" fmla="*/ 932726 w 1057763"/>
                <a:gd name="connsiteY1" fmla="*/ 374540 h 1657212"/>
                <a:gd name="connsiteX2" fmla="*/ 932725 w 1057763"/>
                <a:gd name="connsiteY2" fmla="*/ 624230 h 1657212"/>
                <a:gd name="connsiteX3" fmla="*/ 922914 w 1057763"/>
                <a:gd name="connsiteY3" fmla="*/ 672827 h 1657212"/>
                <a:gd name="connsiteX4" fmla="*/ 909136 w 1057763"/>
                <a:gd name="connsiteY4" fmla="*/ 693261 h 1657212"/>
                <a:gd name="connsiteX5" fmla="*/ 1040075 w 1057763"/>
                <a:gd name="connsiteY5" fmla="*/ 1105321 h 1657212"/>
                <a:gd name="connsiteX6" fmla="*/ 796550 w 1057763"/>
                <a:gd name="connsiteY6" fmla="*/ 1575700 h 1657212"/>
                <a:gd name="connsiteX7" fmla="*/ 558585 w 1057763"/>
                <a:gd name="connsiteY7" fmla="*/ 1651316 h 1657212"/>
                <a:gd name="connsiteX8" fmla="*/ 401789 w 1057763"/>
                <a:gd name="connsiteY8" fmla="*/ 1570140 h 1657212"/>
                <a:gd name="connsiteX9" fmla="*/ 270556 w 1057763"/>
                <a:gd name="connsiteY9" fmla="*/ 1157153 h 1657212"/>
                <a:gd name="connsiteX10" fmla="*/ 384053 w 1057763"/>
                <a:gd name="connsiteY10" fmla="*/ 758976 h 1657212"/>
                <a:gd name="connsiteX11" fmla="*/ 398254 w 1057763"/>
                <a:gd name="connsiteY11" fmla="*/ 749079 h 1657212"/>
                <a:gd name="connsiteX12" fmla="*/ 374540 w 1057763"/>
                <a:gd name="connsiteY12" fmla="*/ 749079 h 1657212"/>
                <a:gd name="connsiteX13" fmla="*/ 0 w 1057763"/>
                <a:gd name="connsiteY13" fmla="*/ 374539 h 1657212"/>
                <a:gd name="connsiteX14" fmla="*/ 0 w 1057763"/>
                <a:gd name="connsiteY14" fmla="*/ 124849 h 1657212"/>
                <a:gd name="connsiteX15" fmla="*/ 124849 w 1057763"/>
                <a:gd name="connsiteY15" fmla="*/ 0 h 1657212"/>
                <a:gd name="connsiteX16" fmla="*/ 558186 w 1057763"/>
                <a:gd name="connsiteY16" fmla="*/ 0 h 1657212"/>
                <a:gd name="connsiteX17" fmla="*/ 903293 w 1057763"/>
                <a:gd name="connsiteY17" fmla="*/ 228752 h 16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7763" h="1657212">
                  <a:moveTo>
                    <a:pt x="903293" y="228752"/>
                  </a:moveTo>
                  <a:cubicBezTo>
                    <a:pt x="922246" y="273561"/>
                    <a:pt x="932726" y="322827"/>
                    <a:pt x="932726" y="374540"/>
                  </a:cubicBezTo>
                  <a:cubicBezTo>
                    <a:pt x="932726" y="457770"/>
                    <a:pt x="932725" y="541000"/>
                    <a:pt x="932725" y="624230"/>
                  </a:cubicBezTo>
                  <a:cubicBezTo>
                    <a:pt x="932725" y="641468"/>
                    <a:pt x="929231" y="657890"/>
                    <a:pt x="922914" y="672827"/>
                  </a:cubicBezTo>
                  <a:lnTo>
                    <a:pt x="909136" y="693261"/>
                  </a:lnTo>
                  <a:lnTo>
                    <a:pt x="1040075" y="1105321"/>
                  </a:lnTo>
                  <a:cubicBezTo>
                    <a:pt x="1102719" y="1302461"/>
                    <a:pt x="993689" y="1513056"/>
                    <a:pt x="796550" y="1575700"/>
                  </a:cubicBezTo>
                  <a:cubicBezTo>
                    <a:pt x="717229" y="1600906"/>
                    <a:pt x="637907" y="1626110"/>
                    <a:pt x="558585" y="1651316"/>
                  </a:cubicBezTo>
                  <a:cubicBezTo>
                    <a:pt x="492871" y="1672198"/>
                    <a:pt x="422671" y="1635854"/>
                    <a:pt x="401789" y="1570140"/>
                  </a:cubicBezTo>
                  <a:lnTo>
                    <a:pt x="270556" y="1157153"/>
                  </a:lnTo>
                  <a:cubicBezTo>
                    <a:pt x="223573" y="1009298"/>
                    <a:pt x="273157" y="853875"/>
                    <a:pt x="384053" y="758976"/>
                  </a:cubicBezTo>
                  <a:lnTo>
                    <a:pt x="398254" y="749079"/>
                  </a:lnTo>
                  <a:lnTo>
                    <a:pt x="374540" y="749079"/>
                  </a:lnTo>
                  <a:cubicBezTo>
                    <a:pt x="167687" y="749079"/>
                    <a:pt x="0" y="581392"/>
                    <a:pt x="0" y="374539"/>
                  </a:cubicBezTo>
                  <a:lnTo>
                    <a:pt x="0" y="124849"/>
                  </a:lnTo>
                  <a:cubicBezTo>
                    <a:pt x="0" y="55897"/>
                    <a:pt x="55897" y="0"/>
                    <a:pt x="124849" y="0"/>
                  </a:cubicBezTo>
                  <a:lnTo>
                    <a:pt x="558186" y="0"/>
                  </a:lnTo>
                  <a:cubicBezTo>
                    <a:pt x="713326" y="0"/>
                    <a:pt x="846435" y="94324"/>
                    <a:pt x="903293" y="228752"/>
                  </a:cubicBezTo>
                  <a:close/>
                </a:path>
              </a:pathLst>
            </a:custGeom>
            <a:solidFill>
              <a:srgbClr val="F0C8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Pentagon 27">
              <a:extLst>
                <a:ext uri="{FF2B5EF4-FFF2-40B4-BE49-F238E27FC236}">
                  <a16:creationId xmlns:a16="http://schemas.microsoft.com/office/drawing/2014/main" id="{98941910-BCF2-4F5C-BE61-E94D85D99600}"/>
                </a:ext>
              </a:extLst>
            </p:cNvPr>
            <p:cNvSpPr/>
            <p:nvPr/>
          </p:nvSpPr>
          <p:spPr>
            <a:xfrm rot="5400000">
              <a:off x="2391555" y="3869269"/>
              <a:ext cx="250400" cy="295858"/>
            </a:xfrm>
            <a:prstGeom prst="homePlate">
              <a:avLst/>
            </a:prstGeom>
            <a:solidFill>
              <a:srgbClr val="843F0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Pentagon 28">
              <a:extLst>
                <a:ext uri="{FF2B5EF4-FFF2-40B4-BE49-F238E27FC236}">
                  <a16:creationId xmlns:a16="http://schemas.microsoft.com/office/drawing/2014/main" id="{19392518-3D12-4B08-9E1E-8D46F189542F}"/>
                </a:ext>
              </a:extLst>
            </p:cNvPr>
            <p:cNvSpPr/>
            <p:nvPr/>
          </p:nvSpPr>
          <p:spPr>
            <a:xfrm rot="5400000">
              <a:off x="2949945" y="3851684"/>
              <a:ext cx="250400" cy="295858"/>
            </a:xfrm>
            <a:prstGeom prst="homePlate">
              <a:avLst/>
            </a:prstGeom>
            <a:solidFill>
              <a:srgbClr val="843F0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930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Our Talents, Skills, and Abilities</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55</a:t>
            </a:r>
          </a:p>
        </p:txBody>
      </p:sp>
      <p:grpSp>
        <p:nvGrpSpPr>
          <p:cNvPr id="9" name="Group 8"/>
          <p:cNvGrpSpPr/>
          <p:nvPr/>
        </p:nvGrpSpPr>
        <p:grpSpPr>
          <a:xfrm>
            <a:off x="4485068" y="1256271"/>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80260" y="2315190"/>
              <a:ext cx="1905000" cy="1631216"/>
            </a:xfrm>
            <a:prstGeom prst="rect">
              <a:avLst/>
            </a:prstGeom>
          </p:spPr>
          <p:txBody>
            <a:bodyPr wrap="square">
              <a:spAutoFit/>
            </a:bodyPr>
            <a:lstStyle/>
            <a:p>
              <a:pPr algn="ctr"/>
              <a:r>
                <a:rPr lang="en-US" sz="2000" b="1" i="1" dirty="0"/>
                <a:t>God can use our talents, skills, and abilities to bless His children</a:t>
              </a:r>
              <a:endParaRPr lang="en-US" sz="2000" dirty="0">
                <a:solidFill>
                  <a:schemeClr val="bg1"/>
                </a:solidFill>
              </a:endParaRPr>
            </a:p>
          </p:txBody>
        </p:sp>
      </p:grpSp>
      <p:sp>
        <p:nvSpPr>
          <p:cNvPr id="31" name="TextBox 30"/>
          <p:cNvSpPr txBox="1"/>
          <p:nvPr/>
        </p:nvSpPr>
        <p:spPr>
          <a:xfrm>
            <a:off x="435139" y="1695885"/>
            <a:ext cx="4779820" cy="1200329"/>
          </a:xfrm>
          <a:prstGeom prst="rect">
            <a:avLst/>
          </a:prstGeom>
          <a:noFill/>
        </p:spPr>
        <p:txBody>
          <a:bodyPr wrap="square" rtlCol="0">
            <a:spAutoFit/>
          </a:bodyPr>
          <a:lstStyle/>
          <a:p>
            <a:r>
              <a:rPr lang="en-US" dirty="0">
                <a:solidFill>
                  <a:schemeClr val="bg1"/>
                </a:solidFill>
              </a:rPr>
              <a:t>Each of us has a talent…gift…knowhow of certain things and the Lord uses us to help others in our callings and to be of service to others in building his kingdom</a:t>
            </a:r>
            <a:endParaRPr lang="en-US" i="1" dirty="0">
              <a:solidFill>
                <a:schemeClr val="bg1"/>
              </a:solidFill>
            </a:endParaRPr>
          </a:p>
        </p:txBody>
      </p:sp>
      <p:pic>
        <p:nvPicPr>
          <p:cNvPr id="3" name="Picture 2">
            <a:extLst>
              <a:ext uri="{FF2B5EF4-FFF2-40B4-BE49-F238E27FC236}">
                <a16:creationId xmlns:a16="http://schemas.microsoft.com/office/drawing/2014/main" id="{4E3A2B06-E953-4FF2-BF6B-47F4F9D17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47" y="1182314"/>
            <a:ext cx="10540898" cy="5188146"/>
          </a:xfrm>
          <a:prstGeom prst="rect">
            <a:avLst/>
          </a:prstGeom>
        </p:spPr>
      </p:pic>
    </p:spTree>
    <p:extLst>
      <p:ext uri="{BB962C8B-B14F-4D97-AF65-F5344CB8AC3E}">
        <p14:creationId xmlns:p14="http://schemas.microsoft.com/office/powerpoint/2010/main" val="391721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19075" y="171450"/>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 y="276225"/>
            <a:ext cx="116205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God Will Lift Us Up</a:t>
            </a:r>
            <a:r>
              <a:rPr lang="en-US" dirty="0">
                <a:solidFill>
                  <a:schemeClr val="bg1"/>
                </a:solidFill>
              </a:rPr>
              <a:t> (4:58)</a:t>
            </a:r>
          </a:p>
          <a:p>
            <a:endParaRPr lang="en-US" dirty="0">
              <a:solidFill>
                <a:schemeClr val="bg1"/>
              </a:solidFill>
            </a:endParaRPr>
          </a:p>
          <a:p>
            <a:r>
              <a:rPr lang="en-US" dirty="0">
                <a:solidFill>
                  <a:schemeClr val="bg1"/>
                </a:solidFill>
              </a:rPr>
              <a:t>Doctrine and Covenants Who’s Who by Ed J. </a:t>
            </a:r>
            <a:r>
              <a:rPr lang="en-US" dirty="0" err="1">
                <a:solidFill>
                  <a:schemeClr val="bg1"/>
                </a:solidFill>
              </a:rPr>
              <a:t>Pinegar</a:t>
            </a:r>
            <a:r>
              <a:rPr lang="en-US" dirty="0">
                <a:solidFill>
                  <a:schemeClr val="bg1"/>
                </a:solidFill>
              </a:rPr>
              <a:t> and Richard J. Allen pgs. 36, 116</a:t>
            </a:r>
          </a:p>
          <a:p>
            <a:endParaRPr lang="en-US" dirty="0">
              <a:solidFill>
                <a:schemeClr val="bg1"/>
              </a:solidFill>
            </a:endParaRPr>
          </a:p>
          <a:p>
            <a:pPr fontAlgn="base"/>
            <a:r>
              <a:rPr lang="en-US" dirty="0">
                <a:solidFill>
                  <a:schemeClr val="bg1"/>
                </a:solidFill>
              </a:rPr>
              <a:t>President Thomas S. Monson </a:t>
            </a:r>
            <a:r>
              <a:rPr lang="en-US" i="1" dirty="0">
                <a:solidFill>
                  <a:schemeClr val="bg1"/>
                </a:solidFill>
              </a:rPr>
              <a:t>Consider the Blessings </a:t>
            </a:r>
            <a:r>
              <a:rPr lang="en-US" dirty="0">
                <a:solidFill>
                  <a:schemeClr val="bg1"/>
                </a:solidFill>
              </a:rPr>
              <a:t>October 2012 General Conference</a:t>
            </a:r>
          </a:p>
          <a:p>
            <a:pPr fontAlgn="base"/>
            <a:endParaRPr lang="en-US" dirty="0">
              <a:solidFill>
                <a:schemeClr val="bg1"/>
              </a:solidFill>
            </a:endParaRPr>
          </a:p>
          <a:p>
            <a:pPr fontAlgn="base"/>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pg. 313</a:t>
            </a:r>
          </a:p>
          <a:p>
            <a:pPr fontAlgn="base"/>
            <a:endParaRPr lang="en-US" dirty="0">
              <a:solidFill>
                <a:schemeClr val="bg1"/>
              </a:solidFill>
            </a:endParaRPr>
          </a:p>
          <a:p>
            <a:pPr fontAlgn="base"/>
            <a:r>
              <a:rPr lang="en-US" dirty="0">
                <a:solidFill>
                  <a:schemeClr val="bg1"/>
                </a:solidFill>
              </a:rPr>
              <a:t>M. Russell Ballard </a:t>
            </a:r>
            <a:r>
              <a:rPr lang="en-US" i="1" dirty="0">
                <a:solidFill>
                  <a:schemeClr val="bg1"/>
                </a:solidFill>
              </a:rPr>
              <a:t>Choose to Serve </a:t>
            </a:r>
            <a:r>
              <a:rPr lang="en-US" dirty="0">
                <a:solidFill>
                  <a:schemeClr val="bg1"/>
                </a:solidFill>
              </a:rPr>
              <a:t>BYU Speeches January 5, 1986</a:t>
            </a:r>
          </a:p>
          <a:p>
            <a:pPr fontAlgn="base"/>
            <a:endParaRPr lang="en-US" dirty="0">
              <a:solidFill>
                <a:schemeClr val="bg1"/>
              </a:solidFill>
            </a:endParaRPr>
          </a:p>
          <a:p>
            <a:pPr fontAlgn="base"/>
            <a:r>
              <a:rPr lang="en-US" dirty="0">
                <a:solidFill>
                  <a:schemeClr val="bg1"/>
                </a:solidFill>
              </a:rPr>
              <a:t>President George Q. Cannon  (In Conference Report, Oct. 1899, p. 50.)</a:t>
            </a:r>
          </a:p>
          <a:p>
            <a:pPr fontAlgn="base"/>
            <a:endParaRPr lang="en-US" i="1" dirty="0">
              <a:solidFill>
                <a:schemeClr val="bg1"/>
              </a:solidFill>
            </a:endParaRPr>
          </a:p>
          <a:p>
            <a:pPr fontAlgn="base"/>
            <a:r>
              <a:rPr lang="en-US" dirty="0">
                <a:solidFill>
                  <a:schemeClr val="bg1"/>
                </a:solidFill>
              </a:rPr>
              <a:t>Heber C. Kimball, Jour of Dis., </a:t>
            </a:r>
            <a:r>
              <a:rPr lang="en-US" dirty="0" err="1">
                <a:solidFill>
                  <a:schemeClr val="bg1"/>
                </a:solidFill>
              </a:rPr>
              <a:t>Vol</a:t>
            </a:r>
            <a:r>
              <a:rPr lang="en-US" dirty="0">
                <a:solidFill>
                  <a:schemeClr val="bg1"/>
                </a:solidFill>
              </a:rPr>
              <a:t> V., p. 34</a:t>
            </a:r>
          </a:p>
          <a:p>
            <a:pPr fontAlgn="base"/>
            <a:endParaRPr lang="en-US" dirty="0">
              <a:solidFill>
                <a:schemeClr val="bg1"/>
              </a:solidFill>
            </a:endParaRPr>
          </a:p>
          <a:p>
            <a:pPr fontAlgn="base"/>
            <a:r>
              <a:rPr lang="en-US" dirty="0">
                <a:solidFill>
                  <a:schemeClr val="bg1"/>
                </a:solidFill>
              </a:rPr>
              <a:t>Bruce R. </a:t>
            </a:r>
            <a:r>
              <a:rPr lang="en-US" dirty="0" err="1">
                <a:solidFill>
                  <a:schemeClr val="bg1"/>
                </a:solidFill>
              </a:rPr>
              <a:t>McConkie</a:t>
            </a:r>
            <a:r>
              <a:rPr lang="en-US" dirty="0">
                <a:solidFill>
                  <a:schemeClr val="bg1"/>
                </a:solidFill>
              </a:rPr>
              <a:t> </a:t>
            </a:r>
            <a:r>
              <a:rPr lang="en-US" i="1" dirty="0">
                <a:solidFill>
                  <a:schemeClr val="bg1"/>
                </a:solidFill>
              </a:rPr>
              <a:t>Doctrinal New Testament Commentary,</a:t>
            </a:r>
            <a:r>
              <a:rPr lang="en-US" dirty="0">
                <a:solidFill>
                  <a:schemeClr val="bg1"/>
                </a:solidFill>
              </a:rPr>
              <a:t> 1:240.</a:t>
            </a:r>
          </a:p>
          <a:p>
            <a:pPr fontAlgn="base"/>
            <a:endParaRPr lang="en-US" dirty="0">
              <a:solidFill>
                <a:schemeClr val="bg1"/>
              </a:solidFill>
            </a:endParaRPr>
          </a:p>
          <a:p>
            <a:pPr fontAlgn="base"/>
            <a:endParaRPr lang="en-US" i="1" dirty="0">
              <a:solidFill>
                <a:schemeClr val="bg1"/>
              </a:solidFill>
            </a:endParaRPr>
          </a:p>
          <a:p>
            <a:pPr fontAlgn="base"/>
            <a:br>
              <a:rPr lang="en-US" dirty="0">
                <a:solidFill>
                  <a:schemeClr val="bg1"/>
                </a:solidFill>
              </a:rPr>
            </a:br>
            <a:endParaRPr lang="en-US" dirty="0">
              <a:solidFill>
                <a:schemeClr val="bg1"/>
              </a:solidFill>
            </a:endParaRPr>
          </a:p>
        </p:txBody>
      </p:sp>
      <p:sp>
        <p:nvSpPr>
          <p:cNvPr id="8" name="Footer Placeholder 14">
            <a:extLst>
              <a:ext uri="{FF2B5EF4-FFF2-40B4-BE49-F238E27FC236}">
                <a16:creationId xmlns:a16="http://schemas.microsoft.com/office/drawing/2014/main" id="{C0E22716-0DB9-4E8E-936C-04E8115FB1DC}"/>
              </a:ext>
            </a:extLst>
          </p:cNvPr>
          <p:cNvSpPr>
            <a:spLocks noGrp="1"/>
          </p:cNvSpPr>
          <p:nvPr/>
        </p:nvSpPr>
        <p:spPr>
          <a:xfrm>
            <a:off x="342900" y="618084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2" name="Picture 1">
            <a:extLst>
              <a:ext uri="{FF2B5EF4-FFF2-40B4-BE49-F238E27FC236}">
                <a16:creationId xmlns:a16="http://schemas.microsoft.com/office/drawing/2014/main" id="{0C383962-2976-48CB-AB51-9E9DC7751F80}"/>
              </a:ext>
            </a:extLst>
          </p:cNvPr>
          <p:cNvPicPr>
            <a:picLocks noChangeAspect="1"/>
          </p:cNvPicPr>
          <p:nvPr/>
        </p:nvPicPr>
        <p:blipFill>
          <a:blip r:embed="rId4"/>
          <a:stretch>
            <a:fillRect/>
          </a:stretch>
        </p:blipFill>
        <p:spPr>
          <a:xfrm>
            <a:off x="3041584" y="395466"/>
            <a:ext cx="924278" cy="1320566"/>
          </a:xfrm>
          <a:prstGeom prst="rect">
            <a:avLst/>
          </a:prstGeom>
        </p:spPr>
      </p:pic>
    </p:spTree>
    <p:extLst>
      <p:ext uri="{BB962C8B-B14F-4D97-AF65-F5344CB8AC3E}">
        <p14:creationId xmlns:p14="http://schemas.microsoft.com/office/powerpoint/2010/main" val="4064186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ge 1 of Joseph Smith's Last Dream, as told by W. W. Phel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48" y="162791"/>
            <a:ext cx="3792970" cy="64418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 2 of Joseph Smith's Last Dream, as told by W. W. Phel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510" y="162790"/>
            <a:ext cx="3795387" cy="64418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6748" y="-21876"/>
            <a:ext cx="3532909" cy="369332"/>
          </a:xfrm>
          <a:prstGeom prst="rect">
            <a:avLst/>
          </a:prstGeom>
          <a:noFill/>
        </p:spPr>
        <p:txBody>
          <a:bodyPr wrap="square" rtlCol="0">
            <a:spAutoFit/>
          </a:bodyPr>
          <a:lstStyle/>
          <a:p>
            <a:r>
              <a:rPr lang="en-US" dirty="0"/>
              <a:t>W. W. Phelps about Joseph Smith</a:t>
            </a:r>
          </a:p>
        </p:txBody>
      </p:sp>
    </p:spTree>
    <p:extLst>
      <p:ext uri="{BB962C8B-B14F-4D97-AF65-F5344CB8AC3E}">
        <p14:creationId xmlns:p14="http://schemas.microsoft.com/office/powerpoint/2010/main" val="4119538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83127"/>
            <a:ext cx="12192001" cy="7735451"/>
          </a:xfrm>
          <a:prstGeom prst="rect">
            <a:avLst/>
          </a:prstGeom>
        </p:spPr>
        <p:txBody>
          <a:bodyPr wrap="square">
            <a:spAutoFit/>
          </a:bodyPr>
          <a:lstStyle/>
          <a:p>
            <a:r>
              <a:rPr lang="en-US" sz="900" b="0" i="0" dirty="0">
                <a:solidFill>
                  <a:srgbClr val="3C3227"/>
                </a:solidFill>
                <a:effectLst/>
                <a:latin typeface="Georgia" panose="02040502050405020303" pitchFamily="18" charset="0"/>
              </a:rPr>
              <a:t>William Wines Phelps, or "W.W." as he was commonly known,</a:t>
            </a:r>
            <a:r>
              <a:rPr lang="en-US" sz="900" b="1" i="0" dirty="0">
                <a:solidFill>
                  <a:srgbClr val="3C3227"/>
                </a:solidFill>
                <a:effectLst/>
                <a:latin typeface="Georgia" panose="02040502050405020303" pitchFamily="18" charset="0"/>
              </a:rPr>
              <a:t> </a:t>
            </a:r>
            <a:r>
              <a:rPr lang="en-US" sz="900" b="0" i="0" dirty="0">
                <a:solidFill>
                  <a:srgbClr val="3C3227"/>
                </a:solidFill>
                <a:effectLst/>
                <a:latin typeface="Georgia" panose="02040502050405020303" pitchFamily="18" charset="0"/>
              </a:rPr>
              <a:t>was born on 17 Feb 1792 in Hanover, Morris Co., New Jersey. Mr. Phelps had a common school education, but was self-taught in many subjects. When quite young he removed to Ohio, soon returning to Homer, N. Y., where he started a paper called the </a:t>
            </a:r>
            <a:r>
              <a:rPr lang="en-US" sz="900" b="0" i="1" dirty="0">
                <a:solidFill>
                  <a:srgbClr val="3C3227"/>
                </a:solidFill>
                <a:effectLst/>
                <a:latin typeface="Georgia" panose="02040502050405020303" pitchFamily="18" charset="0"/>
              </a:rPr>
              <a:t>Western Courier</a:t>
            </a:r>
            <a:r>
              <a:rPr lang="en-US" sz="900" b="0" i="0" dirty="0">
                <a:solidFill>
                  <a:srgbClr val="3C3227"/>
                </a:solidFill>
                <a:effectLst/>
                <a:latin typeface="Georgia" panose="02040502050405020303" pitchFamily="18" charset="0"/>
              </a:rPr>
              <a:t>.</a:t>
            </a:r>
          </a:p>
          <a:p>
            <a:r>
              <a:rPr lang="en-US" sz="900" b="0" i="0" dirty="0">
                <a:solidFill>
                  <a:srgbClr val="3C3227"/>
                </a:solidFill>
                <a:effectLst/>
                <a:latin typeface="Georgia" panose="02040502050405020303" pitchFamily="18" charset="0"/>
              </a:rPr>
              <a:t>From there he removed to </a:t>
            </a:r>
            <a:r>
              <a:rPr lang="en-US" sz="900" b="0" i="0" dirty="0" err="1">
                <a:solidFill>
                  <a:srgbClr val="3C3227"/>
                </a:solidFill>
                <a:effectLst/>
                <a:latin typeface="Georgia" panose="02040502050405020303" pitchFamily="18" charset="0"/>
              </a:rPr>
              <a:t>Trurnansburgh</a:t>
            </a:r>
            <a:r>
              <a:rPr lang="en-US" sz="900" b="0" i="0" dirty="0">
                <a:solidFill>
                  <a:srgbClr val="3C3227"/>
                </a:solidFill>
                <a:effectLst/>
                <a:latin typeface="Georgia" panose="02040502050405020303" pitchFamily="18" charset="0"/>
              </a:rPr>
              <a:t>, Tompkins Co. New York, and started the publication of a paper called the </a:t>
            </a:r>
            <a:r>
              <a:rPr lang="en-US" sz="900" b="0" i="1" dirty="0">
                <a:solidFill>
                  <a:srgbClr val="3C3227"/>
                </a:solidFill>
                <a:effectLst/>
                <a:latin typeface="Georgia" panose="02040502050405020303" pitchFamily="18" charset="0"/>
              </a:rPr>
              <a:t>Lake Light</a:t>
            </a:r>
            <a:r>
              <a:rPr lang="en-US" sz="900" b="0" i="0" dirty="0">
                <a:solidFill>
                  <a:srgbClr val="3C3227"/>
                </a:solidFill>
                <a:effectLst/>
                <a:latin typeface="Georgia" panose="02040502050405020303" pitchFamily="18" charset="0"/>
              </a:rPr>
              <a:t>. From there he removed to Canandaigua, Ontario Co., New York, where in 1820 he published a paper in the interest of the Anti-Masons, called the </a:t>
            </a:r>
            <a:r>
              <a:rPr lang="en-US" sz="900" b="0" i="1" dirty="0">
                <a:solidFill>
                  <a:srgbClr val="3C3227"/>
                </a:solidFill>
                <a:effectLst/>
                <a:latin typeface="Georgia" panose="02040502050405020303" pitchFamily="18" charset="0"/>
              </a:rPr>
              <a:t>Ontario Phoenix.</a:t>
            </a:r>
          </a:p>
          <a:p>
            <a:endParaRPr lang="en-US" sz="1000" i="1" dirty="0">
              <a:solidFill>
                <a:srgbClr val="3C3227"/>
              </a:solidFill>
              <a:latin typeface="Georgia" panose="02040502050405020303" pitchFamily="18" charset="0"/>
            </a:endParaRPr>
          </a:p>
          <a:p>
            <a:r>
              <a:rPr lang="en-US" sz="1000" dirty="0"/>
              <a:t>His wife Sally (Stella) Waterman</a:t>
            </a:r>
            <a:r>
              <a:rPr lang="en-US" sz="1000" b="1" dirty="0"/>
              <a:t> </a:t>
            </a:r>
            <a:r>
              <a:rPr lang="en-US" sz="1000" dirty="0"/>
              <a:t>was born on 24 Jul 1797 in Franklin, Delaware, NY. William and Sally were married on 28 Apr 1815 by Samuel Kelsey Esq. in Smyrna, </a:t>
            </a:r>
            <a:r>
              <a:rPr lang="en-US" sz="1000" dirty="0" err="1"/>
              <a:t>Chenago</a:t>
            </a:r>
            <a:r>
              <a:rPr lang="en-US" sz="1000" dirty="0"/>
              <a:t>, NY.</a:t>
            </a:r>
          </a:p>
          <a:p>
            <a:r>
              <a:rPr lang="en-US" sz="1000" dirty="0"/>
              <a:t>Phelps was an aspirant for the office of lieutenant governor of New York at the time he first learned of Mormonism through reading the Book of Mormon and talking with Sidney </a:t>
            </a:r>
            <a:r>
              <a:rPr lang="en-US" sz="1000" dirty="0" err="1"/>
              <a:t>Rigdon</a:t>
            </a:r>
            <a:r>
              <a:rPr lang="en-US" sz="1000" dirty="0"/>
              <a:t>. He bought a copy of the book from Parley P. Pratt. On April 30, 1830, "I was thrown into prison at Lyons, N.Y. by a couple of Presbyterian traders, for a small debt, for the purpose, as I was informed, of 'keeping me from joining the Mormons.' “</a:t>
            </a:r>
            <a:endParaRPr lang="en-US" sz="1000" baseline="30000" dirty="0"/>
          </a:p>
          <a:p>
            <a:endParaRPr lang="en-US" sz="1000" baseline="30000" dirty="0"/>
          </a:p>
          <a:p>
            <a:r>
              <a:rPr lang="en-US" sz="1000" dirty="0"/>
              <a:t>Nonetheless, on December 24, 1830, William met Joseph Smith and was convinced he was a prophet.</a:t>
            </a:r>
            <a:r>
              <a:rPr lang="en-US" sz="1000" baseline="30000" dirty="0"/>
              <a:t>(</a:t>
            </a:r>
            <a:r>
              <a:rPr lang="en-US" sz="1000" dirty="0"/>
              <a:t>William wrote of his experience meeting the prophet, "Now, notwithstanding my body was not baptized into this church till Thursday the 10th of June, 1831, yet my heart was there from the time I became acquainted with the book of Mormon; and my hope steadfast like an anchor, and my faith increased like the grass after a refreshing shower, when I for the first time, held a conversation with our beloved brother Joseph."</a:t>
            </a:r>
          </a:p>
          <a:p>
            <a:r>
              <a:rPr lang="en-US" sz="1000" dirty="0"/>
              <a:t>In June 1831 William moved to Kirtland, Ohio, where Joseph Smith, by revelation, called him to be baptized, ordained, and assist Oliver </a:t>
            </a:r>
            <a:r>
              <a:rPr lang="en-US" sz="1000" dirty="0" err="1"/>
              <a:t>Cowdery</a:t>
            </a:r>
            <a:r>
              <a:rPr lang="en-US" sz="1000" dirty="0"/>
              <a:t> in the printing office, and accompany the company to Missouri. In that same month, the Prophet of the Church of Jesus Christ of Latter-day Saints Joseph Smith gave a revelation to William Phelps.</a:t>
            </a:r>
          </a:p>
          <a:p>
            <a:r>
              <a:rPr lang="en-US" sz="1000" dirty="0"/>
              <a:t>One of the Prophet's scribes, William Phelps assisted Emma Smith in preparing the first hymnal. William wrote the "</a:t>
            </a:r>
            <a:r>
              <a:rPr lang="en-US" sz="1000" i="1" dirty="0"/>
              <a:t>Hosanna Anthem</a:t>
            </a:r>
            <a:r>
              <a:rPr lang="en-US" sz="1000" dirty="0"/>
              <a:t>", later named "The Spirit of God Like a Fire Is Burning," specifically for the Kirtland Temple dedication, although it was sung in Church meetings before that time. William authored twenty-nine of the ninety songs in the first 1835 edition. Hymns by William W. Phelps include:</a:t>
            </a:r>
          </a:p>
          <a:p>
            <a:r>
              <a:rPr lang="en-US" sz="1000" i="1" dirty="0"/>
              <a:t>Gently Raise the Sacred Strain</a:t>
            </a:r>
            <a:endParaRPr lang="en-US" sz="1000" dirty="0"/>
          </a:p>
          <a:p>
            <a:r>
              <a:rPr lang="en-US" sz="1000" i="1" dirty="0"/>
              <a:t>Now Let Us Rejoice</a:t>
            </a:r>
            <a:endParaRPr lang="en-US" sz="1000" dirty="0"/>
          </a:p>
          <a:p>
            <a:r>
              <a:rPr lang="en-US" sz="1000" i="1" dirty="0"/>
              <a:t>Hosanna Anthem</a:t>
            </a:r>
            <a:r>
              <a:rPr lang="en-US" sz="1000" dirty="0"/>
              <a:t> (</a:t>
            </a:r>
            <a:r>
              <a:rPr lang="en-US" sz="1000" i="1" dirty="0"/>
              <a:t>The Spirit of God</a:t>
            </a:r>
            <a:r>
              <a:rPr lang="en-US" sz="1000" dirty="0"/>
              <a:t>)</a:t>
            </a:r>
          </a:p>
          <a:p>
            <a:r>
              <a:rPr lang="en-US" sz="1000" i="1" dirty="0"/>
              <a:t>Praise to the Man</a:t>
            </a:r>
            <a:endParaRPr lang="en-US" sz="1000" dirty="0"/>
          </a:p>
          <a:p>
            <a:r>
              <a:rPr lang="en-US" sz="1000" i="1" dirty="0"/>
              <a:t>Vade Mecum</a:t>
            </a:r>
            <a:endParaRPr lang="en-US" sz="1000" dirty="0"/>
          </a:p>
          <a:p>
            <a:r>
              <a:rPr lang="en-US" sz="1000" dirty="0"/>
              <a:t>William "undertook a mission to Jackson County, Missouri, where he located as a printer, and published a monthly paper, </a:t>
            </a:r>
            <a:r>
              <a:rPr lang="en-US" sz="1000" i="1" dirty="0"/>
              <a:t>The Evening and Morning Star</a:t>
            </a:r>
            <a:r>
              <a:rPr lang="en-US" sz="1000" dirty="0"/>
              <a:t>, the first number of which appeared in June, 1832." After fourteen issues are published, a mob of Jackson county citizens demand that the Mormons must immediately leave the county. They present their demands to W. W. Phelps and two other local Church leaders, who ask for time to consult with their leaders in Missouri and Ohio.</a:t>
            </a:r>
          </a:p>
          <a:p>
            <a:r>
              <a:rPr lang="en-US" sz="1000" dirty="0"/>
              <a:t>The mob attacked his house, which contained the printing equipment, and pulled it partly down, seized the printing materials, destroyed many papers, and threw his family and furniture out of doors. Three days later, on July 23, the mob renewed their depredations, and William W. Phelps and others offered themselves as a ransom for the Saints, being willing to be scourged, or to die, if that would appease the anger of the mob. The mob would not accept this sacrifice, however, but continued to utter threats of violence against the whole Church.</a:t>
            </a:r>
          </a:p>
          <a:p>
            <a:endParaRPr lang="en-US" sz="1000" dirty="0"/>
          </a:p>
          <a:p>
            <a:r>
              <a:rPr lang="en-US" sz="1000" dirty="0"/>
              <a:t>"This persecution culminated in the Saints being driven from their homes in Jackson County, in November, 1833. Mob leaders warned Brother Phelps and others to flee for their lives, or they would be killed. Despite repeated appeals, which Elder Phelps helped to frame, to the governor of Missouri, and to the president of the United States, no protection or redress was ever given them.</a:t>
            </a:r>
          </a:p>
          <a:p>
            <a:r>
              <a:rPr lang="en-US" sz="1000" dirty="0"/>
              <a:t>"When the exiled Saints in Clay County were organized into a stake, David </a:t>
            </a:r>
            <a:r>
              <a:rPr lang="en-US" sz="1000" dirty="0" err="1"/>
              <a:t>Whitmer</a:t>
            </a:r>
            <a:r>
              <a:rPr lang="en-US" sz="1000" dirty="0"/>
              <a:t> was chosen president, with William W. Phelps and John </a:t>
            </a:r>
            <a:r>
              <a:rPr lang="en-US" sz="1000" dirty="0" err="1"/>
              <a:t>Whitmer</a:t>
            </a:r>
            <a:r>
              <a:rPr lang="en-US" sz="1000" dirty="0"/>
              <a:t> as counselors. He took a prominent part in all matters pertaining to the welfare of the Saints in Missouri.</a:t>
            </a:r>
          </a:p>
          <a:p>
            <a:r>
              <a:rPr lang="en-US" sz="1000" dirty="0"/>
              <a:t>"In the early part of 1835, he and his son Waterman were called to Kirtland, where they made their home with the family of the Prophet Joseph Smith and assisted a committee appointed to compile the </a:t>
            </a:r>
            <a:r>
              <a:rPr lang="en-US" sz="1000" i="1" dirty="0"/>
              <a:t>Book of Doctrine and Covenants</a:t>
            </a:r>
            <a:r>
              <a:rPr lang="en-US" sz="1000" dirty="0"/>
              <a:t>. About this time, Elder Phelps subscribed $500 [about $8,000 in 2001 dollars] toward the erection of the Kirtland Temple. When the Church purchased the Egyptian mummies and papyrus from Michael H. Chandler in 1835, William W. Phelps served as one of the scribes in the translation by Joseph Smith of the </a:t>
            </a:r>
            <a:r>
              <a:rPr lang="en-US" sz="1000" i="1" dirty="0"/>
              <a:t>Book of Abraham</a:t>
            </a:r>
            <a:r>
              <a:rPr lang="en-US" sz="1000" dirty="0"/>
              <a:t>."</a:t>
            </a:r>
          </a:p>
          <a:p>
            <a:r>
              <a:rPr lang="en-US" sz="1000" dirty="0"/>
              <a:t>He was implicated in the difficulty surrounding the destruction of the non-Mormon newspaper </a:t>
            </a:r>
            <a:r>
              <a:rPr lang="en-US" sz="1000" i="1" dirty="0"/>
              <a:t>Nauvoo Expositor</a:t>
            </a:r>
            <a:r>
              <a:rPr lang="en-US" sz="1000" dirty="0"/>
              <a:t> and was summoned with Joseph Smith to be tried for treason at Carthage, Illinois. He accompanied the pioneers to Utah, where he became one of the first regents of the University of Deseret and a representative in the Utah legislature.</a:t>
            </a:r>
          </a:p>
          <a:p>
            <a:r>
              <a:rPr lang="en-US" sz="1000" dirty="0"/>
              <a:t>On March 10, 1838, he was accused by the High Council of profiting from a Far West, Missouri, land deal and reneging on a $2,000 subscription to the building of a temple. William and John </a:t>
            </a:r>
            <a:r>
              <a:rPr lang="en-US" sz="1000" dirty="0" err="1"/>
              <a:t>Whitmer</a:t>
            </a:r>
            <a:r>
              <a:rPr lang="en-US" sz="1000" dirty="0"/>
              <a:t> were excommunicated by the high council and congregation. Excommunicated on December 9, 1839, he is </a:t>
            </a:r>
            <a:r>
              <a:rPr lang="en-US" sz="1000" dirty="0" err="1"/>
              <a:t>rebaptized</a:t>
            </a:r>
            <a:r>
              <a:rPr lang="en-US" sz="1000" dirty="0"/>
              <a:t> two days later on December 11 and returned to full fellowship in 1841. He later fulfilled a mission to the eastern states. On February 2, 1846, William follows the teachings of the Prophet and becomes a polygamist, marrying Laura </a:t>
            </a:r>
            <a:r>
              <a:rPr lang="en-US" sz="1000" dirty="0" err="1"/>
              <a:t>Stowell</a:t>
            </a:r>
            <a:r>
              <a:rPr lang="en-US" sz="1000" dirty="0"/>
              <a:t> and Elizabeth Dunn.</a:t>
            </a:r>
          </a:p>
          <a:p>
            <a:r>
              <a:rPr lang="en-US" sz="1000" dirty="0"/>
              <a:t>He was in the Utah legislature in 1850-57, Speaker of the House for several terms, and a justice of the peace. He became "Astronomer, astrologist, and almanac-maker" for his sect, and was the author of the forty signs of the "Deseret Alphabet."</a:t>
            </a:r>
          </a:p>
          <a:p>
            <a:r>
              <a:rPr lang="en-US" sz="1000" dirty="0"/>
              <a:t>William died on 7 Mar 1872 in Salt Lake City and was buried in Salt Lake City, UT. Sally died on 2 Jan 1874 in Salt Lake City, Salt Lake, UT.</a:t>
            </a:r>
          </a:p>
          <a:p>
            <a:r>
              <a:rPr lang="en-US" sz="1000" dirty="0"/>
              <a:t>William Wines Phelps and Mary Ann Phelps Rich, a woman prominent in LDS history, are 5th cousins 2 times removed. http://www.phelpsfamilyhistory.com/bios/william_wines_phelps.asp</a:t>
            </a:r>
          </a:p>
          <a:p>
            <a:endParaRPr lang="en-US" sz="1000" dirty="0"/>
          </a:p>
          <a:p>
            <a:endParaRPr lang="en-US" sz="1000" dirty="0"/>
          </a:p>
          <a:p>
            <a:endParaRPr lang="en-US" sz="1000" dirty="0"/>
          </a:p>
          <a:p>
            <a:endParaRPr lang="en-US" sz="1000" dirty="0"/>
          </a:p>
          <a:p>
            <a:endParaRPr lang="en-US" sz="1000" b="0" i="0" dirty="0">
              <a:solidFill>
                <a:srgbClr val="3C3227"/>
              </a:solidFill>
              <a:effectLst/>
              <a:latin typeface="Georgia" panose="02040502050405020303" pitchFamily="18" charset="0"/>
            </a:endParaRPr>
          </a:p>
        </p:txBody>
      </p:sp>
    </p:spTree>
    <p:extLst>
      <p:ext uri="{BB962C8B-B14F-4D97-AF65-F5344CB8AC3E}">
        <p14:creationId xmlns:p14="http://schemas.microsoft.com/office/powerpoint/2010/main" val="80862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51048" y="264508"/>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79316" y="1951672"/>
            <a:ext cx="4779820" cy="1754326"/>
          </a:xfrm>
          <a:prstGeom prst="rect">
            <a:avLst/>
          </a:prstGeom>
          <a:noFill/>
        </p:spPr>
        <p:txBody>
          <a:bodyPr wrap="square" rtlCol="0">
            <a:spAutoFit/>
          </a:bodyPr>
          <a:lstStyle/>
          <a:p>
            <a:r>
              <a:rPr lang="en-US" dirty="0">
                <a:solidFill>
                  <a:schemeClr val="bg1"/>
                </a:solidFill>
              </a:rPr>
              <a:t> Sidney Gilbert found that he was not listed as one of those missionaries mentioned in D&amp;C 52. He went to the Prophet Joseph Smith and asked what the Lord would have him do. Joseph inquired and received the revelation in Doctrine and Covenants 53.</a:t>
            </a:r>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Not on the List</a:t>
            </a:r>
          </a:p>
        </p:txBody>
      </p:sp>
      <p:sp>
        <p:nvSpPr>
          <p:cNvPr id="2" name="Rectangle 1"/>
          <p:cNvSpPr/>
          <p:nvPr/>
        </p:nvSpPr>
        <p:spPr>
          <a:xfrm>
            <a:off x="5034702" y="5249281"/>
            <a:ext cx="6096000" cy="646331"/>
          </a:xfrm>
          <a:prstGeom prst="rect">
            <a:avLst/>
          </a:prstGeom>
        </p:spPr>
        <p:txBody>
          <a:bodyPr>
            <a:spAutoFit/>
          </a:bodyPr>
          <a:lstStyle/>
          <a:p>
            <a:pPr fontAlgn="base"/>
            <a:r>
              <a:rPr lang="en-US" b="1" i="0" dirty="0">
                <a:solidFill>
                  <a:srgbClr val="FFFF00"/>
                </a:solidFill>
                <a:effectLst/>
                <a:latin typeface="Abadi" panose="020B0604020104020204" pitchFamily="34" charset="0"/>
              </a:rPr>
              <a:t>The Lord calls Sidney Gilbert to be an elder and travel with Joseph Smith to Missouri</a:t>
            </a:r>
          </a:p>
        </p:txBody>
      </p:sp>
      <p:pic>
        <p:nvPicPr>
          <p:cNvPr id="12" name="Picture 11">
            <a:extLst>
              <a:ext uri="{FF2B5EF4-FFF2-40B4-BE49-F238E27FC236}">
                <a16:creationId xmlns:a16="http://schemas.microsoft.com/office/drawing/2014/main" id="{B9549273-91D3-477B-9F8C-FC3DBED1B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990" y="1302145"/>
            <a:ext cx="3121423" cy="3670110"/>
          </a:xfrm>
          <a:prstGeom prst="rect">
            <a:avLst/>
          </a:prstGeom>
        </p:spPr>
      </p:pic>
    </p:spTree>
    <p:extLst>
      <p:ext uri="{BB962C8B-B14F-4D97-AF65-F5344CB8AC3E}">
        <p14:creationId xmlns:p14="http://schemas.microsoft.com/office/powerpoint/2010/main" val="1286181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48" y="204508"/>
            <a:ext cx="5014175" cy="4893647"/>
          </a:xfrm>
          <a:prstGeom prst="rect">
            <a:avLst/>
          </a:prstGeom>
        </p:spPr>
        <p:txBody>
          <a:bodyPr wrap="square">
            <a:spAutoFit/>
          </a:bodyPr>
          <a:lstStyle/>
          <a:p>
            <a:r>
              <a:rPr lang="en-US" sz="1200" b="1" i="0" dirty="0">
                <a:solidFill>
                  <a:srgbClr val="2F393A"/>
                </a:solidFill>
                <a:effectLst/>
                <a:latin typeface="Abadi" panose="020B0604020104020204" pitchFamily="34" charset="0"/>
              </a:rPr>
              <a:t>The Saints in Thompson, Ohio:</a:t>
            </a:r>
          </a:p>
          <a:p>
            <a:endParaRPr lang="en-US" sz="1200" b="1" dirty="0">
              <a:solidFill>
                <a:srgbClr val="2F393A"/>
              </a:solidFill>
              <a:latin typeface="Abadi" panose="020B0604020104020204" pitchFamily="34" charset="0"/>
            </a:endParaRPr>
          </a:p>
          <a:p>
            <a:endParaRPr lang="en-US" sz="1200" b="1" i="0" dirty="0">
              <a:solidFill>
                <a:srgbClr val="2F393A"/>
              </a:solidFill>
              <a:effectLst/>
              <a:latin typeface="Abadi" panose="020B0604020104020204" pitchFamily="34" charset="0"/>
            </a:endParaRPr>
          </a:p>
          <a:p>
            <a:r>
              <a:rPr lang="en-US" sz="1200" b="0" i="0" dirty="0">
                <a:solidFill>
                  <a:srgbClr val="2F393A"/>
                </a:solidFill>
                <a:effectLst/>
                <a:latin typeface="Abadi" panose="020B0604020104020204" pitchFamily="34" charset="0"/>
              </a:rPr>
              <a:t>“It is difficult to determine with exactness in what the transgressions of the Saints at Thompson consisted; but it is evident that selfishness and rebellion were at the bottom of their trouble, and that Leman Copley and Ezra </a:t>
            </a:r>
            <a:r>
              <a:rPr lang="en-US" sz="1200" b="0" i="0" dirty="0" err="1">
                <a:solidFill>
                  <a:srgbClr val="2F393A"/>
                </a:solidFill>
                <a:effectLst/>
                <a:latin typeface="Abadi" panose="020B0604020104020204" pitchFamily="34" charset="0"/>
              </a:rPr>
              <a:t>Thayre</a:t>
            </a:r>
            <a:r>
              <a:rPr lang="en-US" sz="1200" b="0" i="0" dirty="0">
                <a:solidFill>
                  <a:srgbClr val="2F393A"/>
                </a:solidFill>
                <a:effectLst/>
                <a:latin typeface="Abadi" panose="020B0604020104020204" pitchFamily="34" charset="0"/>
              </a:rPr>
              <a:t> were immediately concerned in it. The Saints comprising the </a:t>
            </a:r>
            <a:r>
              <a:rPr lang="en-US" sz="1200" b="0" i="0" dirty="0" err="1">
                <a:solidFill>
                  <a:srgbClr val="2F393A"/>
                </a:solidFill>
                <a:effectLst/>
                <a:latin typeface="Abadi" panose="020B0604020104020204" pitchFamily="34" charset="0"/>
              </a:rPr>
              <a:t>Colesville</a:t>
            </a:r>
            <a:r>
              <a:rPr lang="en-US" sz="1200" b="0" i="0" dirty="0">
                <a:solidFill>
                  <a:srgbClr val="2F393A"/>
                </a:solidFill>
                <a:effectLst/>
                <a:latin typeface="Abadi" panose="020B0604020104020204" pitchFamily="34" charset="0"/>
              </a:rPr>
              <a:t> branch, when they arrived at the gathering place, in Ohio, were advised to remain together and were settled at Thompson, a place in the vicinity of Kirtland. …</a:t>
            </a:r>
          </a:p>
          <a:p>
            <a:r>
              <a:rPr lang="en-US" sz="1200" dirty="0"/>
              <a:t>It is evident that some of the brethren already living at Thompson, had agreed to enter into the law of consecration and stewardship with the Saints from </a:t>
            </a:r>
            <a:r>
              <a:rPr lang="en-US" sz="1200" dirty="0" err="1"/>
              <a:t>Colesville</a:t>
            </a:r>
            <a:r>
              <a:rPr lang="en-US" sz="1200" dirty="0"/>
              <a:t>; and that afterwards they broke this covenant. Among these were Leman Copley and Ezra </a:t>
            </a:r>
            <a:r>
              <a:rPr lang="en-US" sz="1200" dirty="0" err="1"/>
              <a:t>Thayre</a:t>
            </a:r>
            <a:r>
              <a:rPr lang="en-US" sz="1200" dirty="0"/>
              <a:t>. ‘A man by the name of Copley,’ says Newel Knight in his journal, ‘had a considerable tract of land there [in Thompson] which he offered to let the Saints occupy. Consequently a contract was agreed upon, and we commenced work in good faith. But in a short time Copley broke the engagement, and I went to Kirtland to see Brother Joseph,’ etc. (</a:t>
            </a:r>
            <a:r>
              <a:rPr lang="en-US" sz="1200" i="1" dirty="0"/>
              <a:t>Scraps of Biography,</a:t>
            </a:r>
            <a:r>
              <a:rPr lang="en-US" sz="1200" dirty="0"/>
              <a:t> in which is published Newel Knight’s journal, </a:t>
            </a:r>
            <a:r>
              <a:rPr lang="en-US" sz="1200" dirty="0" err="1"/>
              <a:t>ch.</a:t>
            </a:r>
            <a:r>
              <a:rPr lang="en-US" sz="1200" dirty="0"/>
              <a:t> vi.) Of this matter, John </a:t>
            </a:r>
            <a:r>
              <a:rPr lang="en-US" sz="1200" dirty="0" err="1"/>
              <a:t>Whitmer</a:t>
            </a:r>
            <a:r>
              <a:rPr lang="en-US" sz="1200" dirty="0"/>
              <a:t>, then the Church Historian, writes: ‘At this time [the early part of June] the Church at Thompson, Ohio, was involved in difficulty because of the rebellion of Leman Copley, who would not do as he had previously agreed, which thing confused the whole Church, and finally the Lord </a:t>
            </a:r>
            <a:r>
              <a:rPr lang="en-US" sz="1200" dirty="0" err="1"/>
              <a:t>spake</a:t>
            </a:r>
            <a:r>
              <a:rPr lang="en-US" sz="1200" dirty="0"/>
              <a:t> through Joseph the Prophet, saying:’ He then quotes the revelation to Newel Knight. … —(John </a:t>
            </a:r>
            <a:r>
              <a:rPr lang="en-US" sz="1200" dirty="0" err="1"/>
              <a:t>Whitmer’s</a:t>
            </a:r>
            <a:r>
              <a:rPr lang="en-US" sz="1200" dirty="0"/>
              <a:t> </a:t>
            </a:r>
            <a:r>
              <a:rPr lang="en-US" sz="1200" i="1" dirty="0"/>
              <a:t>History of the Church,</a:t>
            </a:r>
            <a:r>
              <a:rPr lang="en-US" sz="1200" dirty="0"/>
              <a:t> chap. viii.)” (</a:t>
            </a:r>
            <a:r>
              <a:rPr lang="en-US" sz="1200" i="1" dirty="0"/>
              <a:t>In History of the Church,</a:t>
            </a:r>
            <a:r>
              <a:rPr lang="en-US" sz="1200" dirty="0"/>
              <a:t> 1:180n.)</a:t>
            </a:r>
          </a:p>
        </p:txBody>
      </p:sp>
      <p:sp>
        <p:nvSpPr>
          <p:cNvPr id="3" name="Rectangle 2"/>
          <p:cNvSpPr/>
          <p:nvPr/>
        </p:nvSpPr>
        <p:spPr>
          <a:xfrm>
            <a:off x="5658119" y="204508"/>
            <a:ext cx="6096000" cy="2492990"/>
          </a:xfrm>
          <a:prstGeom prst="rect">
            <a:avLst/>
          </a:prstGeom>
        </p:spPr>
        <p:txBody>
          <a:bodyPr>
            <a:spAutoFit/>
          </a:bodyPr>
          <a:lstStyle/>
          <a:p>
            <a:r>
              <a:rPr lang="en-US" sz="1200" b="1" i="0" dirty="0">
                <a:solidFill>
                  <a:srgbClr val="2F393A"/>
                </a:solidFill>
                <a:effectLst/>
                <a:latin typeface="Abadi" panose="020B0604020104020204" pitchFamily="34" charset="0"/>
              </a:rPr>
              <a:t>W. W. Phelps </a:t>
            </a:r>
            <a:r>
              <a:rPr lang="en-US" sz="1200" b="0" i="0" dirty="0">
                <a:solidFill>
                  <a:srgbClr val="2F393A"/>
                </a:solidFill>
                <a:effectLst/>
                <a:latin typeface="Abadi" panose="020B0604020104020204" pitchFamily="34" charset="0"/>
              </a:rPr>
              <a:t>commented on the assignment he received from the Lord:</a:t>
            </a:r>
          </a:p>
          <a:p>
            <a:endParaRPr lang="en-US" sz="1200" dirty="0">
              <a:solidFill>
                <a:srgbClr val="2F393A"/>
              </a:solidFill>
              <a:latin typeface="Abadi" panose="020B0604020104020204" pitchFamily="34" charset="0"/>
            </a:endParaRPr>
          </a:p>
          <a:p>
            <a:r>
              <a:rPr lang="en-US" sz="1200" b="0" i="0" dirty="0">
                <a:solidFill>
                  <a:srgbClr val="2F393A"/>
                </a:solidFill>
                <a:effectLst/>
                <a:latin typeface="Abadi" panose="020B0604020104020204" pitchFamily="34" charset="0"/>
              </a:rPr>
              <a:t> “As a people we are fast approaching a desired end, which may literally be called a beginning. Thus far, we cannot be reproached with being backward in instruction. By revelation, in 1831, I was appointed to ‘do the work of printing, and of selecting and writing books for schools in this church, that little children might receive instruction;’ and since then I have received a further sanction. We are preparing to go out from among the people, where we can serve God in righteousness; and the first thing is, to teach our children; for they are as the Israel of old. It is our children who will take the kingdom and bear it off to all the world. The first commandment with promise to Israel was, ‘Honor thy father and thy mother, that thy days may be long in the land, which the Lord thy God </a:t>
            </a:r>
            <a:r>
              <a:rPr lang="en-US" sz="1200" b="0" i="0" dirty="0" err="1">
                <a:solidFill>
                  <a:srgbClr val="2F393A"/>
                </a:solidFill>
                <a:effectLst/>
                <a:latin typeface="Abadi" panose="020B0604020104020204" pitchFamily="34" charset="0"/>
              </a:rPr>
              <a:t>giveth</a:t>
            </a:r>
            <a:r>
              <a:rPr lang="en-US" sz="1200" b="0" i="0" dirty="0">
                <a:solidFill>
                  <a:srgbClr val="2F393A"/>
                </a:solidFill>
                <a:effectLst/>
                <a:latin typeface="Abadi" panose="020B0604020104020204" pitchFamily="34" charset="0"/>
              </a:rPr>
              <a:t> thee.’ We will instruct our children in the paths of righteousness; and we want that instruction compiled in a book.” (</a:t>
            </a:r>
            <a:r>
              <a:rPr lang="en-US" sz="1200" b="0" i="1" dirty="0">
                <a:solidFill>
                  <a:srgbClr val="2F393A"/>
                </a:solidFill>
                <a:effectLst/>
                <a:latin typeface="Abadi" panose="020B0604020104020204" pitchFamily="34" charset="0"/>
              </a:rPr>
              <a:t>Times and Seasons,</a:t>
            </a:r>
            <a:r>
              <a:rPr lang="en-US" sz="1200" b="0" i="0" dirty="0">
                <a:solidFill>
                  <a:srgbClr val="2F393A"/>
                </a:solidFill>
                <a:effectLst/>
                <a:latin typeface="Abadi" panose="020B0604020104020204" pitchFamily="34" charset="0"/>
              </a:rPr>
              <a:t>1 Nov. 1845, p. 1015.)</a:t>
            </a:r>
            <a:endParaRPr lang="en-US" sz="1200" dirty="0"/>
          </a:p>
        </p:txBody>
      </p:sp>
      <p:sp>
        <p:nvSpPr>
          <p:cNvPr id="4" name="Rectangle 3"/>
          <p:cNvSpPr/>
          <p:nvPr/>
        </p:nvSpPr>
        <p:spPr>
          <a:xfrm>
            <a:off x="0" y="0"/>
            <a:ext cx="5443471"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43471" y="0"/>
            <a:ext cx="6748529"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70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19075" y="171450"/>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94873" y="6189702"/>
            <a:ext cx="1962150" cy="369332"/>
          </a:xfrm>
          <a:prstGeom prst="rect">
            <a:avLst/>
          </a:prstGeom>
          <a:noFill/>
        </p:spPr>
        <p:txBody>
          <a:bodyPr wrap="square" rtlCol="0">
            <a:spAutoFit/>
          </a:bodyPr>
          <a:lstStyle/>
          <a:p>
            <a:pPr algn="r"/>
            <a:r>
              <a:rPr lang="en-US" dirty="0">
                <a:solidFill>
                  <a:schemeClr val="bg1"/>
                </a:solidFill>
              </a:rPr>
              <a:t>Who’s Who</a:t>
            </a:r>
          </a:p>
        </p:txBody>
      </p:sp>
      <p:sp>
        <p:nvSpPr>
          <p:cNvPr id="8" name="TextBox 7"/>
          <p:cNvSpPr txBox="1"/>
          <p:nvPr/>
        </p:nvSpPr>
        <p:spPr>
          <a:xfrm>
            <a:off x="344018" y="26397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Algernon Sidney Gilbert</a:t>
            </a:r>
          </a:p>
        </p:txBody>
      </p:sp>
      <p:sp>
        <p:nvSpPr>
          <p:cNvPr id="9" name="TextBox 8"/>
          <p:cNvSpPr txBox="1"/>
          <p:nvPr/>
        </p:nvSpPr>
        <p:spPr>
          <a:xfrm>
            <a:off x="565286" y="1254914"/>
            <a:ext cx="7351064" cy="5355312"/>
          </a:xfrm>
          <a:prstGeom prst="rect">
            <a:avLst/>
          </a:prstGeom>
          <a:noFill/>
        </p:spPr>
        <p:txBody>
          <a:bodyPr wrap="square" rtlCol="0">
            <a:spAutoFit/>
          </a:bodyPr>
          <a:lstStyle/>
          <a:p>
            <a:r>
              <a:rPr lang="en-US" dirty="0">
                <a:solidFill>
                  <a:schemeClr val="bg1"/>
                </a:solidFill>
              </a:rPr>
              <a:t>He was born December 28, 1789 at New Haven, Connecticut</a:t>
            </a:r>
          </a:p>
          <a:p>
            <a:endParaRPr lang="en-US" dirty="0">
              <a:solidFill>
                <a:schemeClr val="bg1"/>
              </a:solidFill>
            </a:endParaRPr>
          </a:p>
          <a:p>
            <a:r>
              <a:rPr lang="en-US" dirty="0">
                <a:solidFill>
                  <a:schemeClr val="bg1"/>
                </a:solidFill>
              </a:rPr>
              <a:t>He became a merchant and real property entrepreneur in Ohio </a:t>
            </a:r>
          </a:p>
          <a:p>
            <a:endParaRPr lang="en-US" dirty="0">
              <a:solidFill>
                <a:schemeClr val="bg1"/>
              </a:solidFill>
            </a:endParaRPr>
          </a:p>
          <a:p>
            <a:r>
              <a:rPr lang="en-US" dirty="0">
                <a:solidFill>
                  <a:schemeClr val="bg1"/>
                </a:solidFill>
              </a:rPr>
              <a:t>He and partner, Newel K. Whitney, operated a store in Kirtland in which they became members of the Church</a:t>
            </a:r>
          </a:p>
          <a:p>
            <a:endParaRPr lang="en-US" dirty="0">
              <a:solidFill>
                <a:schemeClr val="bg1"/>
              </a:solidFill>
            </a:endParaRPr>
          </a:p>
          <a:p>
            <a:r>
              <a:rPr lang="en-US" dirty="0">
                <a:solidFill>
                  <a:schemeClr val="bg1"/>
                </a:solidFill>
              </a:rPr>
              <a:t>The Lord gave him a personal revelation in Section 53</a:t>
            </a:r>
          </a:p>
          <a:p>
            <a:endParaRPr lang="en-US" dirty="0">
              <a:solidFill>
                <a:schemeClr val="bg1"/>
              </a:solidFill>
            </a:endParaRPr>
          </a:p>
          <a:p>
            <a:r>
              <a:rPr lang="en-US" dirty="0">
                <a:solidFill>
                  <a:schemeClr val="bg1"/>
                </a:solidFill>
              </a:rPr>
              <a:t>He traveled with Joseph Smith to Independence Missouri where he served as a land agent for the Church and opened a grocery and dry goods store</a:t>
            </a:r>
          </a:p>
          <a:p>
            <a:endParaRPr lang="en-US" dirty="0">
              <a:solidFill>
                <a:schemeClr val="bg1"/>
              </a:solidFill>
            </a:endParaRPr>
          </a:p>
          <a:p>
            <a:r>
              <a:rPr lang="en-US" dirty="0">
                <a:solidFill>
                  <a:schemeClr val="bg1"/>
                </a:solidFill>
              </a:rPr>
              <a:t>He felt inadequate as a missionary but he preserved valuable handwritten copies of many of the early revelations </a:t>
            </a:r>
          </a:p>
          <a:p>
            <a:endParaRPr lang="en-US" dirty="0">
              <a:solidFill>
                <a:schemeClr val="bg1"/>
              </a:solidFill>
            </a:endParaRPr>
          </a:p>
          <a:p>
            <a:r>
              <a:rPr lang="en-US" dirty="0">
                <a:solidFill>
                  <a:schemeClr val="bg1"/>
                </a:solidFill>
              </a:rPr>
              <a:t>The Mobs partially destroyed his store in Independence in 1833</a:t>
            </a:r>
          </a:p>
          <a:p>
            <a:endParaRPr lang="en-US" dirty="0">
              <a:solidFill>
                <a:schemeClr val="bg1"/>
              </a:solidFill>
            </a:endParaRPr>
          </a:p>
          <a:p>
            <a:r>
              <a:rPr lang="en-US" dirty="0">
                <a:solidFill>
                  <a:schemeClr val="bg1"/>
                </a:solidFill>
              </a:rPr>
              <a:t>He opened his home to members of Zion’s Camp which he was in contact with Cholera and later died on June 29, 1834</a:t>
            </a:r>
          </a:p>
        </p:txBody>
      </p:sp>
      <p:grpSp>
        <p:nvGrpSpPr>
          <p:cNvPr id="10" name="Group 9"/>
          <p:cNvGrpSpPr/>
          <p:nvPr/>
        </p:nvGrpSpPr>
        <p:grpSpPr>
          <a:xfrm>
            <a:off x="8620427" y="1619327"/>
            <a:ext cx="1960487" cy="4341775"/>
            <a:chOff x="1239913" y="781127"/>
            <a:chExt cx="1842945" cy="4019473"/>
          </a:xfrm>
        </p:grpSpPr>
        <p:sp>
          <p:nvSpPr>
            <p:cNvPr id="11" name="Oval 10"/>
            <p:cNvSpPr/>
            <p:nvPr/>
          </p:nvSpPr>
          <p:spPr>
            <a:xfrm rot="19338880">
              <a:off x="2742370" y="2981758"/>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618">
              <a:off x="1239913" y="2981052"/>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570491">
              <a:off x="2173339" y="4035625"/>
              <a:ext cx="368673"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393332">
              <a:off x="1635509" y="4108119"/>
              <a:ext cx="353589"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039314" y="3251405"/>
              <a:ext cx="670899" cy="1179973"/>
            </a:xfrm>
            <a:prstGeom prst="trapezoid">
              <a:avLst>
                <a:gd name="adj" fmla="val 78"/>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63894">
              <a:off x="1602862" y="3200585"/>
              <a:ext cx="602749" cy="1252051"/>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375821">
              <a:off x="1412735" y="1956176"/>
              <a:ext cx="513869" cy="1240387"/>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337671">
              <a:off x="2402517" y="1955749"/>
              <a:ext cx="513869" cy="1269077"/>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586376" y="2080058"/>
              <a:ext cx="1141931" cy="126817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endCxn id="19" idx="2"/>
            </p:cNvCxnSpPr>
            <p:nvPr/>
          </p:nvCxnSpPr>
          <p:spPr>
            <a:xfrm flipH="1">
              <a:off x="2157342" y="2361074"/>
              <a:ext cx="34262" cy="98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15873315">
              <a:off x="1909758" y="3178399"/>
              <a:ext cx="442208" cy="822241"/>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1584136" y="3225718"/>
              <a:ext cx="1195549" cy="140068"/>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5400000">
              <a:off x="2063343" y="1059623"/>
              <a:ext cx="712896" cy="497775"/>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2359803">
              <a:off x="1718289" y="974212"/>
              <a:ext cx="565345" cy="491234"/>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0800000">
              <a:off x="1913970" y="2070419"/>
              <a:ext cx="513869" cy="413741"/>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3330256">
              <a:off x="1880714" y="866727"/>
              <a:ext cx="607780" cy="436580"/>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844809" y="2094812"/>
              <a:ext cx="144219" cy="1144222"/>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333757" y="2090259"/>
              <a:ext cx="144219" cy="1144222"/>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09296" y="956769"/>
              <a:ext cx="897111" cy="12400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32348" y="952062"/>
              <a:ext cx="748180" cy="507039"/>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86918" y="905149"/>
              <a:ext cx="863828" cy="5070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282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6354" y="1211183"/>
            <a:ext cx="4779820" cy="1754326"/>
          </a:xfrm>
          <a:prstGeom prst="rect">
            <a:avLst/>
          </a:prstGeom>
          <a:noFill/>
        </p:spPr>
        <p:txBody>
          <a:bodyPr wrap="square" rtlCol="0">
            <a:spAutoFit/>
          </a:bodyPr>
          <a:lstStyle/>
          <a:p>
            <a:r>
              <a:rPr lang="en-US" dirty="0">
                <a:solidFill>
                  <a:schemeClr val="bg1"/>
                </a:solidFill>
              </a:rPr>
              <a:t>The Commandment given to those who have entered into a covenant relationship with the Lord.</a:t>
            </a:r>
          </a:p>
          <a:p>
            <a:endParaRPr lang="en-US" dirty="0">
              <a:solidFill>
                <a:schemeClr val="bg1"/>
              </a:solidFill>
            </a:endParaRPr>
          </a:p>
          <a:p>
            <a:r>
              <a:rPr lang="en-US" dirty="0">
                <a:solidFill>
                  <a:schemeClr val="bg1"/>
                </a:solidFill>
              </a:rPr>
              <a:t>They…We… are to forsake the standards and habits of the apostate world</a:t>
            </a:r>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Forsake the World</a:t>
            </a:r>
          </a:p>
        </p:txBody>
      </p:sp>
      <p:sp>
        <p:nvSpPr>
          <p:cNvPr id="9" name="TextBox 8"/>
          <p:cNvSpPr txBox="1"/>
          <p:nvPr/>
        </p:nvSpPr>
        <p:spPr>
          <a:xfrm>
            <a:off x="5479294" y="2310646"/>
            <a:ext cx="5898751" cy="3693319"/>
          </a:xfrm>
          <a:prstGeom prst="rect">
            <a:avLst/>
          </a:prstGeom>
          <a:noFill/>
        </p:spPr>
        <p:txBody>
          <a:bodyPr wrap="square" rtlCol="0">
            <a:spAutoFit/>
          </a:bodyPr>
          <a:lstStyle/>
          <a:p>
            <a:r>
              <a:rPr lang="en-US" dirty="0">
                <a:solidFill>
                  <a:schemeClr val="bg1"/>
                </a:solidFill>
              </a:rPr>
              <a:t>“We need to be born again, and have new hearts put in us. There is too much of the old leaven about us. We are not born again as we should be. </a:t>
            </a:r>
          </a:p>
          <a:p>
            <a:endParaRPr lang="en-US" dirty="0">
              <a:solidFill>
                <a:schemeClr val="bg1"/>
              </a:solidFill>
            </a:endParaRPr>
          </a:p>
          <a:p>
            <a:r>
              <a:rPr lang="en-US" dirty="0">
                <a:solidFill>
                  <a:schemeClr val="bg1"/>
                </a:solidFill>
              </a:rPr>
              <a:t>…You must have new desires, new hearts, so to speak, in you.</a:t>
            </a:r>
          </a:p>
          <a:p>
            <a:endParaRPr lang="en-US" dirty="0">
              <a:solidFill>
                <a:schemeClr val="bg1"/>
              </a:solidFill>
            </a:endParaRPr>
          </a:p>
          <a:p>
            <a:r>
              <a:rPr lang="en-US" dirty="0">
                <a:solidFill>
                  <a:schemeClr val="bg1"/>
                </a:solidFill>
              </a:rPr>
              <a:t> Hundreds of people who are called Latter-day Saints you could not distinguish from the world…</a:t>
            </a:r>
          </a:p>
          <a:p>
            <a:endParaRPr lang="en-US" dirty="0">
              <a:solidFill>
                <a:schemeClr val="bg1"/>
              </a:solidFill>
            </a:endParaRPr>
          </a:p>
          <a:p>
            <a:r>
              <a:rPr lang="en-US" dirty="0">
                <a:solidFill>
                  <a:schemeClr val="bg1"/>
                </a:solidFill>
              </a:rPr>
              <a:t>He wants us to be a changed people when we embrace His Gospel, and to be animated by entirely new motives, and have a faith that will lay hold of the promises of God.”</a:t>
            </a:r>
          </a:p>
          <a:p>
            <a:r>
              <a:rPr lang="en-US" sz="1200" dirty="0">
                <a:solidFill>
                  <a:schemeClr val="bg1"/>
                </a:solidFill>
              </a:rPr>
              <a:t>President George Q. Cannon</a:t>
            </a:r>
            <a:endParaRPr lang="en-US" sz="1200" i="1" dirty="0">
              <a:solidFill>
                <a:schemeClr val="bg1"/>
              </a:solidFill>
            </a:endParaRP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53:2</a:t>
            </a:r>
          </a:p>
        </p:txBody>
      </p:sp>
      <p:pic>
        <p:nvPicPr>
          <p:cNvPr id="3" name="Picture 2">
            <a:extLst>
              <a:ext uri="{FF2B5EF4-FFF2-40B4-BE49-F238E27FC236}">
                <a16:creationId xmlns:a16="http://schemas.microsoft.com/office/drawing/2014/main" id="{FA1FA929-7DBE-40E3-8336-A9828D7D9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14" y="3237533"/>
            <a:ext cx="4791456" cy="2694432"/>
          </a:xfrm>
          <a:prstGeom prst="rect">
            <a:avLst/>
          </a:prstGeom>
        </p:spPr>
      </p:pic>
      <p:pic>
        <p:nvPicPr>
          <p:cNvPr id="10" name="Picture 9">
            <a:extLst>
              <a:ext uri="{FF2B5EF4-FFF2-40B4-BE49-F238E27FC236}">
                <a16:creationId xmlns:a16="http://schemas.microsoft.com/office/drawing/2014/main" id="{ACDC5936-B95A-4500-AD0A-BED708D43D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8474" y="455593"/>
            <a:ext cx="983687" cy="1345241"/>
          </a:xfrm>
          <a:prstGeom prst="rect">
            <a:avLst/>
          </a:prstGeom>
        </p:spPr>
      </p:pic>
    </p:spTree>
    <p:extLst>
      <p:ext uri="{BB962C8B-B14F-4D97-AF65-F5344CB8AC3E}">
        <p14:creationId xmlns:p14="http://schemas.microsoft.com/office/powerpoint/2010/main" val="40422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797" y="1712341"/>
            <a:ext cx="4779820" cy="3693319"/>
          </a:xfrm>
          <a:prstGeom prst="rect">
            <a:avLst/>
          </a:prstGeom>
          <a:noFill/>
        </p:spPr>
        <p:txBody>
          <a:bodyPr wrap="square" rtlCol="0">
            <a:spAutoFit/>
          </a:bodyPr>
          <a:lstStyle/>
          <a:p>
            <a:r>
              <a:rPr lang="en-US" dirty="0">
                <a:solidFill>
                  <a:schemeClr val="bg1"/>
                </a:solidFill>
              </a:rPr>
              <a:t>“… our prayers are heard and answered. We are familiar with the truth found in 2 Nephi in the Book of Mormon: “Men are, that they might have joy.”</a:t>
            </a:r>
            <a:r>
              <a:rPr lang="en-US" baseline="30000" dirty="0">
                <a:solidFill>
                  <a:schemeClr val="bg1"/>
                </a:solidFill>
              </a:rPr>
              <a:t> </a:t>
            </a:r>
            <a:r>
              <a:rPr lang="en-US" dirty="0">
                <a:solidFill>
                  <a:schemeClr val="bg1"/>
                </a:solidFill>
              </a:rPr>
              <a:t>I testify that much of that joy comes as we recognize that we can communicate with our Heavenly Father through prayer and that those prayers will be heard and answered—perhaps not how and when we expected they would be answered, but they </a:t>
            </a:r>
            <a:r>
              <a:rPr lang="en-US" i="1" dirty="0">
                <a:solidFill>
                  <a:schemeClr val="bg1"/>
                </a:solidFill>
              </a:rPr>
              <a:t>will</a:t>
            </a:r>
            <a:r>
              <a:rPr lang="en-US" dirty="0">
                <a:solidFill>
                  <a:schemeClr val="bg1"/>
                </a:solidFill>
              </a:rPr>
              <a:t> be answered and by a Heavenly Father who knows and loves us perfectly and who desires our happiness. </a:t>
            </a:r>
          </a:p>
          <a:p>
            <a:endParaRPr lang="en-US" dirty="0">
              <a:solidFill>
                <a:schemeClr val="bg1"/>
              </a:solidFill>
            </a:endParaRPr>
          </a:p>
          <a:p>
            <a:r>
              <a:rPr lang="en-US" dirty="0">
                <a:solidFill>
                  <a:schemeClr val="bg1"/>
                </a:solidFill>
              </a:rPr>
              <a:t>Hasn’t He promised us…</a:t>
            </a:r>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I Have Heard Your Prayers</a:t>
            </a:r>
          </a:p>
        </p:txBody>
      </p:sp>
      <p:sp>
        <p:nvSpPr>
          <p:cNvPr id="9" name="TextBox 8"/>
          <p:cNvSpPr txBox="1"/>
          <p:nvPr/>
        </p:nvSpPr>
        <p:spPr>
          <a:xfrm>
            <a:off x="6331620" y="4541996"/>
            <a:ext cx="4779820" cy="1938992"/>
          </a:xfrm>
          <a:prstGeom prst="rect">
            <a:avLst/>
          </a:prstGeom>
          <a:noFill/>
        </p:spPr>
        <p:txBody>
          <a:bodyPr wrap="square" rtlCol="0">
            <a:spAutoFit/>
          </a:bodyPr>
          <a:lstStyle/>
          <a:p>
            <a:r>
              <a:rPr lang="en-US" sz="2400" i="1" dirty="0">
                <a:solidFill>
                  <a:srgbClr val="FFFF00"/>
                </a:solidFill>
              </a:rPr>
              <a:t>“Be thou humble; and the Lord thy God shall lead thee by the hand, and give thee answer to thy prayers”?</a:t>
            </a:r>
          </a:p>
          <a:p>
            <a:r>
              <a:rPr lang="en-US" sz="2400" i="1" dirty="0">
                <a:solidFill>
                  <a:srgbClr val="FFFF00"/>
                </a:solidFill>
              </a:rPr>
              <a:t>D&amp;C 112:10</a:t>
            </a:r>
          </a:p>
          <a:p>
            <a:endParaRPr lang="en-US" sz="2400" i="1" dirty="0">
              <a:solidFill>
                <a:srgbClr val="FFFF00"/>
              </a:solidFill>
            </a:endParaRPr>
          </a:p>
        </p:txBody>
      </p:sp>
      <p:sp>
        <p:nvSpPr>
          <p:cNvPr id="10" name="TextBox 9"/>
          <p:cNvSpPr txBox="1"/>
          <p:nvPr/>
        </p:nvSpPr>
        <p:spPr>
          <a:xfrm>
            <a:off x="344018" y="6203990"/>
            <a:ext cx="5246291" cy="369332"/>
          </a:xfrm>
          <a:prstGeom prst="rect">
            <a:avLst/>
          </a:prstGeom>
          <a:noFill/>
        </p:spPr>
        <p:txBody>
          <a:bodyPr wrap="square" rtlCol="0">
            <a:spAutoFit/>
          </a:bodyPr>
          <a:lstStyle/>
          <a:p>
            <a:r>
              <a:rPr lang="en-US" dirty="0">
                <a:solidFill>
                  <a:schemeClr val="bg1"/>
                </a:solidFill>
              </a:rPr>
              <a:t>D&amp;C 53:1   President Thomas S. Monson</a:t>
            </a:r>
          </a:p>
        </p:txBody>
      </p:sp>
      <p:pic>
        <p:nvPicPr>
          <p:cNvPr id="3" name="Picture 2">
            <a:extLst>
              <a:ext uri="{FF2B5EF4-FFF2-40B4-BE49-F238E27FC236}">
                <a16:creationId xmlns:a16="http://schemas.microsoft.com/office/drawing/2014/main" id="{943ED231-58E1-430A-B6EB-66222383B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385" y="1491047"/>
            <a:ext cx="3162300" cy="2657475"/>
          </a:xfrm>
          <a:prstGeom prst="rect">
            <a:avLst/>
          </a:prstGeom>
        </p:spPr>
      </p:pic>
    </p:spTree>
    <p:extLst>
      <p:ext uri="{BB962C8B-B14F-4D97-AF65-F5344CB8AC3E}">
        <p14:creationId xmlns:p14="http://schemas.microsoft.com/office/powerpoint/2010/main" val="18417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796" y="1712341"/>
            <a:ext cx="5100971" cy="1107996"/>
          </a:xfrm>
          <a:prstGeom prst="rect">
            <a:avLst/>
          </a:prstGeom>
          <a:noFill/>
        </p:spPr>
        <p:txBody>
          <a:bodyPr wrap="square" rtlCol="0">
            <a:spAutoFit/>
          </a:bodyPr>
          <a:lstStyle/>
          <a:p>
            <a:r>
              <a:rPr lang="en-US" dirty="0">
                <a:solidFill>
                  <a:schemeClr val="bg1"/>
                </a:solidFill>
              </a:rPr>
              <a:t>“An Appeal from Him who was crucified for the sins of the world to His servant, to take up the calling as a preacher of the first principles of the gospel.”</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Take Upon You Mine Ordination</a:t>
            </a:r>
          </a:p>
        </p:txBody>
      </p:sp>
      <p:sp>
        <p:nvSpPr>
          <p:cNvPr id="9" name="TextBox 8"/>
          <p:cNvSpPr txBox="1"/>
          <p:nvPr/>
        </p:nvSpPr>
        <p:spPr>
          <a:xfrm>
            <a:off x="6019892" y="3080028"/>
            <a:ext cx="4779820" cy="2862322"/>
          </a:xfrm>
          <a:prstGeom prst="rect">
            <a:avLst/>
          </a:prstGeom>
          <a:noFill/>
        </p:spPr>
        <p:txBody>
          <a:bodyPr wrap="square" rtlCol="0">
            <a:spAutoFit/>
          </a:bodyPr>
          <a:lstStyle/>
          <a:p>
            <a:r>
              <a:rPr lang="en-US" dirty="0">
                <a:solidFill>
                  <a:schemeClr val="bg1"/>
                </a:solidFill>
              </a:rPr>
              <a:t>“We just don’t know what trouble is compared to the problems of the early leaders of this Church. I submit to you that those who remained true and faithful and went forward to establish this great work on the face of the earth were those men and women who had an unwavering testimony, a witness in their own hearts by the power of revelation earned by their own study, pondering, and prayers.”</a:t>
            </a:r>
          </a:p>
          <a:p>
            <a:r>
              <a:rPr lang="en-US" sz="1200" i="1" dirty="0">
                <a:solidFill>
                  <a:schemeClr val="bg1"/>
                </a:solidFill>
              </a:rPr>
              <a:t>M. Russell Ballard</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53:3</a:t>
            </a:r>
          </a:p>
        </p:txBody>
      </p:sp>
      <p:pic>
        <p:nvPicPr>
          <p:cNvPr id="3" name="Picture 2">
            <a:extLst>
              <a:ext uri="{FF2B5EF4-FFF2-40B4-BE49-F238E27FC236}">
                <a16:creationId xmlns:a16="http://schemas.microsoft.com/office/drawing/2014/main" id="{F22A4371-C274-43CE-A513-7EAE9AA3B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288" y="3197501"/>
            <a:ext cx="3950208" cy="2627376"/>
          </a:xfrm>
          <a:prstGeom prst="rect">
            <a:avLst/>
          </a:prstGeom>
        </p:spPr>
      </p:pic>
    </p:spTree>
    <p:extLst>
      <p:ext uri="{BB962C8B-B14F-4D97-AF65-F5344CB8AC3E}">
        <p14:creationId xmlns:p14="http://schemas.microsoft.com/office/powerpoint/2010/main" val="31758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07208" y="1689839"/>
            <a:ext cx="3907274" cy="1200329"/>
          </a:xfrm>
          <a:prstGeom prst="rect">
            <a:avLst/>
          </a:prstGeom>
          <a:noFill/>
        </p:spPr>
        <p:txBody>
          <a:bodyPr wrap="square" rtlCol="0">
            <a:spAutoFit/>
          </a:bodyPr>
          <a:lstStyle/>
          <a:p>
            <a:r>
              <a:rPr lang="en-US" dirty="0">
                <a:solidFill>
                  <a:schemeClr val="bg1"/>
                </a:solidFill>
              </a:rPr>
              <a:t>The Saints were about to gather in a new locality, even in Missouri, and they needed men like Sidney Gilbert to transact business for them</a:t>
            </a:r>
            <a:endParaRPr lang="en-US" sz="1200" dirty="0">
              <a:solidFill>
                <a:schemeClr val="bg1"/>
              </a:solidFill>
            </a:endParaRPr>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To Be An Agent</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53:4-6</a:t>
            </a:r>
          </a:p>
        </p:txBody>
      </p:sp>
      <p:sp>
        <p:nvSpPr>
          <p:cNvPr id="10" name="TextBox 9"/>
          <p:cNvSpPr txBox="1"/>
          <p:nvPr/>
        </p:nvSpPr>
        <p:spPr>
          <a:xfrm>
            <a:off x="6484107" y="4146568"/>
            <a:ext cx="4779820" cy="1477328"/>
          </a:xfrm>
          <a:prstGeom prst="rect">
            <a:avLst/>
          </a:prstGeom>
          <a:noFill/>
        </p:spPr>
        <p:txBody>
          <a:bodyPr wrap="square" rtlCol="0">
            <a:spAutoFit/>
          </a:bodyPr>
          <a:lstStyle/>
          <a:p>
            <a:r>
              <a:rPr lang="en-US" dirty="0">
                <a:solidFill>
                  <a:schemeClr val="bg1"/>
                </a:solidFill>
              </a:rPr>
              <a:t>Sidney Gilbert will take up his journey to Missouri with Joseph Smith and Sidney </a:t>
            </a:r>
            <a:r>
              <a:rPr lang="en-US" dirty="0" err="1">
                <a:solidFill>
                  <a:schemeClr val="bg1"/>
                </a:solidFill>
              </a:rPr>
              <a:t>Rigdon</a:t>
            </a:r>
            <a:r>
              <a:rPr lang="en-US" dirty="0">
                <a:solidFill>
                  <a:schemeClr val="bg1"/>
                </a:solidFill>
              </a:rPr>
              <a:t>…</a:t>
            </a:r>
          </a:p>
          <a:p>
            <a:endParaRPr lang="en-US" dirty="0">
              <a:solidFill>
                <a:schemeClr val="bg1"/>
              </a:solidFill>
            </a:endParaRPr>
          </a:p>
          <a:p>
            <a:r>
              <a:rPr lang="en-US" dirty="0">
                <a:solidFill>
                  <a:schemeClr val="bg1"/>
                </a:solidFill>
              </a:rPr>
              <a:t>First Ordinances---there will be other things required to “labor in the vineyard”</a:t>
            </a:r>
            <a:endParaRPr lang="en-US" i="1" dirty="0">
              <a:solidFill>
                <a:schemeClr val="bg1"/>
              </a:solidFill>
            </a:endParaRPr>
          </a:p>
        </p:txBody>
      </p:sp>
      <p:grpSp>
        <p:nvGrpSpPr>
          <p:cNvPr id="12" name="Group 11"/>
          <p:cNvGrpSpPr/>
          <p:nvPr/>
        </p:nvGrpSpPr>
        <p:grpSpPr>
          <a:xfrm>
            <a:off x="1031937" y="1517269"/>
            <a:ext cx="2258711" cy="4487552"/>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70746" y="2240311"/>
              <a:ext cx="1905000" cy="1323439"/>
            </a:xfrm>
            <a:prstGeom prst="rect">
              <a:avLst/>
            </a:prstGeom>
          </p:spPr>
          <p:txBody>
            <a:bodyPr wrap="square">
              <a:spAutoFit/>
            </a:bodyPr>
            <a:lstStyle/>
            <a:p>
              <a:pPr algn="ctr"/>
              <a:r>
                <a:rPr lang="en-US" sz="1600" b="1" i="1" dirty="0"/>
                <a:t>As we follow God’s instructions faithfully, He reveals more of His will to us.</a:t>
              </a:r>
              <a:endParaRPr lang="en-US" sz="1600" dirty="0">
                <a:solidFill>
                  <a:schemeClr val="bg1"/>
                </a:solidFill>
              </a:endParaRPr>
            </a:p>
          </p:txBody>
        </p:sp>
      </p:grpSp>
      <p:pic>
        <p:nvPicPr>
          <p:cNvPr id="3" name="Picture 2">
            <a:extLst>
              <a:ext uri="{FF2B5EF4-FFF2-40B4-BE49-F238E27FC236}">
                <a16:creationId xmlns:a16="http://schemas.microsoft.com/office/drawing/2014/main" id="{19C70789-86AD-4EB1-A96C-A62F7F262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2089" y="1495109"/>
            <a:ext cx="3188208" cy="2292096"/>
          </a:xfrm>
          <a:prstGeom prst="rect">
            <a:avLst/>
          </a:prstGeom>
        </p:spPr>
      </p:pic>
    </p:spTree>
    <p:extLst>
      <p:ext uri="{BB962C8B-B14F-4D97-AF65-F5344CB8AC3E}">
        <p14:creationId xmlns:p14="http://schemas.microsoft.com/office/powerpoint/2010/main" val="293456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2599" y="1577681"/>
            <a:ext cx="4779820" cy="4154984"/>
          </a:xfrm>
          <a:prstGeom prst="rect">
            <a:avLst/>
          </a:prstGeom>
          <a:noFill/>
        </p:spPr>
        <p:txBody>
          <a:bodyPr wrap="square" rtlCol="0">
            <a:spAutoFit/>
          </a:bodyPr>
          <a:lstStyle/>
          <a:p>
            <a:r>
              <a:rPr lang="en-US" dirty="0">
                <a:solidFill>
                  <a:schemeClr val="bg1"/>
                </a:solidFill>
              </a:rPr>
              <a:t>“If you all live your religion and are faithful to the end of your days, that proves that you were chosen as were Jesus and John, who were prophesied of many hundred years before they came, as were many others. </a:t>
            </a:r>
          </a:p>
          <a:p>
            <a:endParaRPr lang="en-US" dirty="0">
              <a:solidFill>
                <a:schemeClr val="bg1"/>
              </a:solidFill>
            </a:endParaRPr>
          </a:p>
          <a:p>
            <a:r>
              <a:rPr lang="en-US" dirty="0">
                <a:solidFill>
                  <a:schemeClr val="bg1"/>
                </a:solidFill>
              </a:rPr>
              <a:t>Mary, the mother of Jesus, was raised up to bear the Savior. </a:t>
            </a:r>
          </a:p>
          <a:p>
            <a:endParaRPr lang="en-US" dirty="0">
              <a:solidFill>
                <a:schemeClr val="bg1"/>
              </a:solidFill>
            </a:endParaRPr>
          </a:p>
          <a:p>
            <a:r>
              <a:rPr lang="en-US" dirty="0">
                <a:solidFill>
                  <a:schemeClr val="bg1"/>
                </a:solidFill>
              </a:rPr>
              <a:t>Elizabeth was ordained and set apart to come along near the meridian of time, </a:t>
            </a:r>
          </a:p>
          <a:p>
            <a:endParaRPr lang="en-US" dirty="0">
              <a:solidFill>
                <a:schemeClr val="bg1"/>
              </a:solidFill>
            </a:endParaRPr>
          </a:p>
          <a:p>
            <a:r>
              <a:rPr lang="en-US" dirty="0">
                <a:solidFill>
                  <a:schemeClr val="bg1"/>
                </a:solidFill>
              </a:rPr>
              <a:t>and we were ordained to come along near the end of time.”</a:t>
            </a:r>
          </a:p>
          <a:p>
            <a:r>
              <a:rPr lang="en-US" sz="1200" dirty="0">
                <a:solidFill>
                  <a:schemeClr val="bg1"/>
                </a:solidFill>
              </a:rPr>
              <a:t>Heber C. Kimball</a:t>
            </a:r>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Endure to the End</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53:7</a:t>
            </a:r>
          </a:p>
        </p:txBody>
      </p:sp>
      <p:pic>
        <p:nvPicPr>
          <p:cNvPr id="3" name="Picture 2">
            <a:extLst>
              <a:ext uri="{FF2B5EF4-FFF2-40B4-BE49-F238E27FC236}">
                <a16:creationId xmlns:a16="http://schemas.microsoft.com/office/drawing/2014/main" id="{DC45B92C-B231-4E81-BC8C-8B7E988FF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006" y="1135594"/>
            <a:ext cx="3054096" cy="2267712"/>
          </a:xfrm>
          <a:prstGeom prst="rect">
            <a:avLst/>
          </a:prstGeom>
        </p:spPr>
      </p:pic>
      <p:pic>
        <p:nvPicPr>
          <p:cNvPr id="9" name="Picture 8">
            <a:extLst>
              <a:ext uri="{FF2B5EF4-FFF2-40B4-BE49-F238E27FC236}">
                <a16:creationId xmlns:a16="http://schemas.microsoft.com/office/drawing/2014/main" id="{D502A033-62A0-4B66-AF21-9EDF785D2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606" y="3590173"/>
            <a:ext cx="4120896" cy="2749296"/>
          </a:xfrm>
          <a:prstGeom prst="rect">
            <a:avLst/>
          </a:prstGeom>
        </p:spPr>
      </p:pic>
    </p:spTree>
    <p:extLst>
      <p:ext uri="{BB962C8B-B14F-4D97-AF65-F5344CB8AC3E}">
        <p14:creationId xmlns:p14="http://schemas.microsoft.com/office/powerpoint/2010/main" val="35621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 presetClass="entr" presetSubtype="0" fill="hold" nodeType="withEffect">
                                  <p:stCondLst>
                                    <p:cond delay="0"/>
                                  </p:stCondLst>
                                  <p:childTnLst>
                                    <p:set>
                                      <p:cBhvr>
                                        <p:cTn id="13" dur="1" fill="hold">
                                          <p:stCondLst>
                                            <p:cond delay="0"/>
                                          </p:stCondLst>
                                        </p:cTn>
                                        <p:tgtEl>
                                          <p:spTgt spid="7">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19075" y="171450"/>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94873" y="6189702"/>
            <a:ext cx="1962150" cy="369332"/>
          </a:xfrm>
          <a:prstGeom prst="rect">
            <a:avLst/>
          </a:prstGeom>
          <a:noFill/>
        </p:spPr>
        <p:txBody>
          <a:bodyPr wrap="square" rtlCol="0">
            <a:spAutoFit/>
          </a:bodyPr>
          <a:lstStyle/>
          <a:p>
            <a:pPr algn="r"/>
            <a:r>
              <a:rPr lang="en-US" dirty="0">
                <a:solidFill>
                  <a:schemeClr val="bg1"/>
                </a:solidFill>
              </a:rPr>
              <a:t>Who’s Who</a:t>
            </a:r>
          </a:p>
        </p:txBody>
      </p:sp>
      <p:sp>
        <p:nvSpPr>
          <p:cNvPr id="8" name="TextBox 7"/>
          <p:cNvSpPr txBox="1"/>
          <p:nvPr/>
        </p:nvSpPr>
        <p:spPr>
          <a:xfrm>
            <a:off x="344018" y="26397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Newel Knight</a:t>
            </a:r>
          </a:p>
        </p:txBody>
      </p:sp>
      <p:sp>
        <p:nvSpPr>
          <p:cNvPr id="9" name="TextBox 8"/>
          <p:cNvSpPr txBox="1"/>
          <p:nvPr/>
        </p:nvSpPr>
        <p:spPr>
          <a:xfrm>
            <a:off x="528260" y="1333207"/>
            <a:ext cx="8723114" cy="5078313"/>
          </a:xfrm>
          <a:prstGeom prst="rect">
            <a:avLst/>
          </a:prstGeom>
          <a:noFill/>
        </p:spPr>
        <p:txBody>
          <a:bodyPr wrap="square" rtlCol="0">
            <a:spAutoFit/>
          </a:bodyPr>
          <a:lstStyle/>
          <a:p>
            <a:r>
              <a:rPr lang="en-US" dirty="0">
                <a:solidFill>
                  <a:schemeClr val="bg1"/>
                </a:solidFill>
              </a:rPr>
              <a:t>He was born on September 13, 1800 in Vermont</a:t>
            </a:r>
          </a:p>
          <a:p>
            <a:endParaRPr lang="en-US" dirty="0">
              <a:solidFill>
                <a:schemeClr val="bg1"/>
              </a:solidFill>
            </a:endParaRPr>
          </a:p>
          <a:p>
            <a:r>
              <a:rPr lang="en-US" dirty="0">
                <a:solidFill>
                  <a:schemeClr val="bg1"/>
                </a:solidFill>
              </a:rPr>
              <a:t>He was the son of Joseph Knight Sr. and brother of Joseph Knight Jr.</a:t>
            </a:r>
          </a:p>
          <a:p>
            <a:endParaRPr lang="en-US" dirty="0">
              <a:solidFill>
                <a:schemeClr val="bg1"/>
              </a:solidFill>
            </a:endParaRPr>
          </a:p>
          <a:p>
            <a:r>
              <a:rPr lang="en-US" dirty="0">
                <a:solidFill>
                  <a:schemeClr val="bg1"/>
                </a:solidFill>
              </a:rPr>
              <a:t>He became acquainted with Joseph Smith when Joseph boarded with the Knight’s in 1826</a:t>
            </a:r>
          </a:p>
          <a:p>
            <a:endParaRPr lang="en-US" dirty="0">
              <a:solidFill>
                <a:schemeClr val="bg1"/>
              </a:solidFill>
            </a:endParaRPr>
          </a:p>
          <a:p>
            <a:r>
              <a:rPr lang="en-US" dirty="0">
                <a:solidFill>
                  <a:schemeClr val="bg1"/>
                </a:solidFill>
              </a:rPr>
              <a:t>He was baptized in May of 1830</a:t>
            </a:r>
          </a:p>
          <a:p>
            <a:endParaRPr lang="en-US" dirty="0">
              <a:solidFill>
                <a:schemeClr val="bg1"/>
              </a:solidFill>
            </a:endParaRPr>
          </a:p>
          <a:p>
            <a:r>
              <a:rPr lang="en-US" dirty="0">
                <a:solidFill>
                  <a:schemeClr val="bg1"/>
                </a:solidFill>
              </a:rPr>
              <a:t>He suffered persecutions in Missouri and Nauvoo and his wife Sally died because of the suffering in Missouri </a:t>
            </a:r>
          </a:p>
          <a:p>
            <a:endParaRPr lang="en-US" dirty="0">
              <a:solidFill>
                <a:schemeClr val="bg1"/>
              </a:solidFill>
            </a:endParaRPr>
          </a:p>
          <a:p>
            <a:r>
              <a:rPr lang="en-US" dirty="0">
                <a:solidFill>
                  <a:schemeClr val="bg1"/>
                </a:solidFill>
              </a:rPr>
              <a:t>He is connected with leading the Thompson, Ohio Saints to Missouri and he was in the high council in Nauvoo</a:t>
            </a:r>
          </a:p>
          <a:p>
            <a:endParaRPr lang="en-US" dirty="0">
              <a:solidFill>
                <a:schemeClr val="bg1"/>
              </a:solidFill>
            </a:endParaRPr>
          </a:p>
          <a:p>
            <a:r>
              <a:rPr lang="en-US" dirty="0">
                <a:solidFill>
                  <a:schemeClr val="bg1"/>
                </a:solidFill>
              </a:rPr>
              <a:t>While en route westward with the Saints fleeing from the mobs, he contacted a lung disorder and died in Iowa Territory on January 11, 1847 leaving second wife Lydia and 7 young children</a:t>
            </a:r>
          </a:p>
          <a:p>
            <a:endParaRPr lang="en-US" dirty="0">
              <a:solidFill>
                <a:schemeClr val="bg1"/>
              </a:solidFill>
            </a:endParaRPr>
          </a:p>
        </p:txBody>
      </p:sp>
      <p:grpSp>
        <p:nvGrpSpPr>
          <p:cNvPr id="71" name="Group 127"/>
          <p:cNvGrpSpPr/>
          <p:nvPr/>
        </p:nvGrpSpPr>
        <p:grpSpPr>
          <a:xfrm>
            <a:off x="9507476" y="1634990"/>
            <a:ext cx="1676400" cy="3905071"/>
            <a:chOff x="2971800" y="1828800"/>
            <a:chExt cx="1942590" cy="4654932"/>
          </a:xfrm>
        </p:grpSpPr>
        <p:sp>
          <p:nvSpPr>
            <p:cNvPr id="72" name="Oval 71"/>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anual Input 86"/>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Manual Input 87"/>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89"/>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43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314</TotalTime>
  <Words>3706</Words>
  <Application>Microsoft Office PowerPoint</Application>
  <PresentationFormat>Widescreen</PresentationFormat>
  <Paragraphs>211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Abadi</vt:lpstr>
      <vt:lpstr>Georgia</vt:lpstr>
      <vt:lpstr>Iskoola Pota</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31</cp:revision>
  <dcterms:created xsi:type="dcterms:W3CDTF">2014-10-08T13:58:56Z</dcterms:created>
  <dcterms:modified xsi:type="dcterms:W3CDTF">2020-07-12T02:04:07Z</dcterms:modified>
</cp:coreProperties>
</file>