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4" r:id="rId3"/>
    <p:sldId id="265" r:id="rId4"/>
    <p:sldId id="263" r:id="rId5"/>
    <p:sldId id="266" r:id="rId6"/>
    <p:sldId id="262" r:id="rId7"/>
    <p:sldId id="261" r:id="rId8"/>
    <p:sldId id="267" r:id="rId9"/>
    <p:sldId id="268" r:id="rId10"/>
    <p:sldId id="269" r:id="rId11"/>
    <p:sldId id="270" r:id="rId12"/>
    <p:sldId id="271" r:id="rId13"/>
    <p:sldId id="272" r:id="rId14"/>
    <p:sldId id="273" r:id="rId15"/>
    <p:sldId id="274" r:id="rId16"/>
    <p:sldId id="275" r:id="rId17"/>
    <p:sldId id="278" r:id="rId18"/>
    <p:sldId id="276" r:id="rId19"/>
    <p:sldId id="258" r:id="rId20"/>
    <p:sldId id="259" r:id="rId21"/>
    <p:sldId id="279" r:id="rId22"/>
    <p:sldId id="260" r:id="rId23"/>
  </p:sldIdLst>
  <p:sldSz cx="12192000" cy="6858000"/>
  <p:notesSz cx="6858000" cy="9144000"/>
  <p:embeddedFontLst>
    <p:embeddedFont>
      <p:font typeface="Abadi" panose="020B0604020104020204" pitchFamily="34" charset="0"/>
      <p:regular r:id="rId24"/>
    </p:embeddedFont>
    <p:embeddedFont>
      <p:font typeface="AR ESSENCE"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lifornian FB" panose="0207040306080B030204" pitchFamily="18" charset="0"/>
      <p:regular r:id="rId32"/>
      <p:bold r:id="rId33"/>
      <p:italic r:id="rId34"/>
    </p:embeddedFont>
    <p:embeddedFont>
      <p:font typeface="Georgia" panose="02040502050405020303"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76DE-9C32-4E04-812E-662ACF3AE9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51AFD2-17CE-46B0-B2CD-BF809A284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B8C69-433F-449A-A942-36E81532271B}"/>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5" name="Footer Placeholder 4">
            <a:extLst>
              <a:ext uri="{FF2B5EF4-FFF2-40B4-BE49-F238E27FC236}">
                <a16:creationId xmlns:a16="http://schemas.microsoft.com/office/drawing/2014/main" id="{47F59240-3490-467A-BC1F-21F2C392F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0E497-9258-4997-BF23-22EC9CAB71EF}"/>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10774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A4F4-0320-47F5-9E3A-915962365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28222-68D4-4CFC-B889-5E1FB228A2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8A113-3849-4C5E-A88E-7C772448A431}"/>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5" name="Footer Placeholder 4">
            <a:extLst>
              <a:ext uri="{FF2B5EF4-FFF2-40B4-BE49-F238E27FC236}">
                <a16:creationId xmlns:a16="http://schemas.microsoft.com/office/drawing/2014/main" id="{26631075-7A6C-4ADC-B25B-D82C149D7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0F15E-68DE-4607-B096-2AC8005C187D}"/>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234110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02D5B-F31E-4DD1-866F-22A9C48E6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E6253-A301-41C6-9666-432BB7DF75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BE1CB-1FAC-414D-9D14-AEF35AD9B68D}"/>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5" name="Footer Placeholder 4">
            <a:extLst>
              <a:ext uri="{FF2B5EF4-FFF2-40B4-BE49-F238E27FC236}">
                <a16:creationId xmlns:a16="http://schemas.microsoft.com/office/drawing/2014/main" id="{311CB03C-4953-40C1-9C43-250F13D2E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2AEE5-0CA4-417E-BC94-22895D15A92F}"/>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407732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1D38-0E8A-47DE-BA9F-A5641BC34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B2D44-86D0-4BE5-B149-F089765D1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319D7-D8BF-47EC-8B06-B668F3638448}"/>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5" name="Footer Placeholder 4">
            <a:extLst>
              <a:ext uri="{FF2B5EF4-FFF2-40B4-BE49-F238E27FC236}">
                <a16:creationId xmlns:a16="http://schemas.microsoft.com/office/drawing/2014/main" id="{C43B7D44-FAFF-4A09-B1AB-692432470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B9DD9-F9ED-4768-A54A-E94425376ABD}"/>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221089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0D7C-46AB-42DD-B700-9A95A9D10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8889F-B0EF-4CE1-8F1D-DF8CCB599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BEDCB5-5107-4E82-BE85-6AD42D334096}"/>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5" name="Footer Placeholder 4">
            <a:extLst>
              <a:ext uri="{FF2B5EF4-FFF2-40B4-BE49-F238E27FC236}">
                <a16:creationId xmlns:a16="http://schemas.microsoft.com/office/drawing/2014/main" id="{48196526-8B10-4D60-9539-8C40BE1D7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DFD54-0763-4F5F-AE92-F47C67483542}"/>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252318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9EB2-4C35-42C7-BFC6-D59139784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28575-5087-4AF0-8194-13157C27F6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FC4CE-61B9-4405-8DD1-CE29A010B5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35A02-653E-4525-A430-2D1A2A04B178}"/>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6" name="Footer Placeholder 5">
            <a:extLst>
              <a:ext uri="{FF2B5EF4-FFF2-40B4-BE49-F238E27FC236}">
                <a16:creationId xmlns:a16="http://schemas.microsoft.com/office/drawing/2014/main" id="{50B72335-1908-4013-92F8-8EFE8BF6F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7420D-4BD5-4AE8-AA78-FA7FC16341D2}"/>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36145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2DA2-CCF2-4B7A-ABC5-1D25924EA0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1D7014-BE08-4DF4-B12A-619E3B419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2722A2-7923-4C38-A264-8218BBF506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4E7326-F602-44CC-A9AB-ED75B9A2F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8A5EFD-5CEA-491B-8817-78FEB098D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D071B-680B-44EA-9653-DFD8185ADD58}"/>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8" name="Footer Placeholder 7">
            <a:extLst>
              <a:ext uri="{FF2B5EF4-FFF2-40B4-BE49-F238E27FC236}">
                <a16:creationId xmlns:a16="http://schemas.microsoft.com/office/drawing/2014/main" id="{B25F4DE8-02CC-4E61-93BF-4A4D2102DC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0F1AC5-C16B-4A2C-A67B-EE7BD44E28BD}"/>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293248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5CD0-1ED8-4938-BCE6-4DA06D88B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2A67B-F933-4A7D-91FF-B05F89BE1D82}"/>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4" name="Footer Placeholder 3">
            <a:extLst>
              <a:ext uri="{FF2B5EF4-FFF2-40B4-BE49-F238E27FC236}">
                <a16:creationId xmlns:a16="http://schemas.microsoft.com/office/drawing/2014/main" id="{987D9615-E5D8-43AE-833B-396ACF0B1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A927A-4702-47F4-92F5-B3ACB28AA573}"/>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127291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B026F-E78F-48B2-B39C-7C3263653B45}"/>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3" name="Footer Placeholder 2">
            <a:extLst>
              <a:ext uri="{FF2B5EF4-FFF2-40B4-BE49-F238E27FC236}">
                <a16:creationId xmlns:a16="http://schemas.microsoft.com/office/drawing/2014/main" id="{B5B5A100-6A72-42F6-AC96-17AAC948D4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EDFCCC-9986-4756-8248-6A98F60FCCA9}"/>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15019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542F-CD80-4DEC-9F4F-71401B416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8280BE-2999-4DEA-84A1-FB9435D66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82051-65FF-4DC8-91B0-C1E039488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764779-977E-4AAC-A6F6-FACB487F2093}"/>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6" name="Footer Placeholder 5">
            <a:extLst>
              <a:ext uri="{FF2B5EF4-FFF2-40B4-BE49-F238E27FC236}">
                <a16:creationId xmlns:a16="http://schemas.microsoft.com/office/drawing/2014/main" id="{BCDF9E7A-EDE5-45BD-B573-28D168B47B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323DF-1423-4597-84C5-157486DBDBCF}"/>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120530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F8DE-4354-44A3-A910-F189545B3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7C5D5-51DD-49CE-95DC-DDE44764E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C7BAD-B7A4-4083-8841-FF8C4C03F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C2442B-9C76-4382-B4B7-B07DD1D275A7}"/>
              </a:ext>
            </a:extLst>
          </p:cNvPr>
          <p:cNvSpPr>
            <a:spLocks noGrp="1"/>
          </p:cNvSpPr>
          <p:nvPr>
            <p:ph type="dt" sz="half" idx="10"/>
          </p:nvPr>
        </p:nvSpPr>
        <p:spPr/>
        <p:txBody>
          <a:bodyPr/>
          <a:lstStyle/>
          <a:p>
            <a:fld id="{5BA615F9-3A84-49D3-BCE0-A33FA4BB7615}" type="datetimeFigureOut">
              <a:rPr lang="en-US" smtClean="0"/>
              <a:t>7/11/2020</a:t>
            </a:fld>
            <a:endParaRPr lang="en-US"/>
          </a:p>
        </p:txBody>
      </p:sp>
      <p:sp>
        <p:nvSpPr>
          <p:cNvPr id="6" name="Footer Placeholder 5">
            <a:extLst>
              <a:ext uri="{FF2B5EF4-FFF2-40B4-BE49-F238E27FC236}">
                <a16:creationId xmlns:a16="http://schemas.microsoft.com/office/drawing/2014/main" id="{6D376552-5E33-44E5-8771-D00B9289E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A1067-F242-4E04-8795-461C5D6274E4}"/>
              </a:ext>
            </a:extLst>
          </p:cNvPr>
          <p:cNvSpPr>
            <a:spLocks noGrp="1"/>
          </p:cNvSpPr>
          <p:nvPr>
            <p:ph type="sldNum" sz="quarter" idx="12"/>
          </p:nvPr>
        </p:nvSpPr>
        <p:spPr/>
        <p:txBody>
          <a:bodyPr/>
          <a:lstStyle/>
          <a:p>
            <a:fld id="{81FC993F-64AE-4D4D-9252-3B0B90C426D0}" type="slidenum">
              <a:rPr lang="en-US" smtClean="0"/>
              <a:t>‹#›</a:t>
            </a:fld>
            <a:endParaRPr lang="en-US"/>
          </a:p>
        </p:txBody>
      </p:sp>
    </p:spTree>
    <p:extLst>
      <p:ext uri="{BB962C8B-B14F-4D97-AF65-F5344CB8AC3E}">
        <p14:creationId xmlns:p14="http://schemas.microsoft.com/office/powerpoint/2010/main" val="27632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F2CAB-E96D-4BE3-949B-EC82108E3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06FBE-5A38-45EF-9798-A31B3EE43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0742A-5EF5-41A0-BFB0-A0839087E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615F9-3A84-49D3-BCE0-A33FA4BB7615}" type="datetimeFigureOut">
              <a:rPr lang="en-US" smtClean="0"/>
              <a:t>7/11/2020</a:t>
            </a:fld>
            <a:endParaRPr lang="en-US"/>
          </a:p>
        </p:txBody>
      </p:sp>
      <p:sp>
        <p:nvSpPr>
          <p:cNvPr id="5" name="Footer Placeholder 4">
            <a:extLst>
              <a:ext uri="{FF2B5EF4-FFF2-40B4-BE49-F238E27FC236}">
                <a16:creationId xmlns:a16="http://schemas.microsoft.com/office/drawing/2014/main" id="{8F551F21-C9FF-4449-B1E5-3F9BFD7F6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CF7591-4FC8-4C9E-B7A8-2A8E87D85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C993F-64AE-4D4D-9252-3B0B90C426D0}" type="slidenum">
              <a:rPr lang="en-US" smtClean="0"/>
              <a:t>‹#›</a:t>
            </a:fld>
            <a:endParaRPr lang="en-US"/>
          </a:p>
        </p:txBody>
      </p:sp>
    </p:spTree>
    <p:extLst>
      <p:ext uri="{BB962C8B-B14F-4D97-AF65-F5344CB8AC3E}">
        <p14:creationId xmlns:p14="http://schemas.microsoft.com/office/powerpoint/2010/main" val="147922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A419349-E358-4476-B068-4868A78C3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619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80CEA0-ABDA-4C7F-A369-CED31E09C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How is Zion Built?</a:t>
            </a:r>
          </a:p>
        </p:txBody>
      </p:sp>
      <p:sp>
        <p:nvSpPr>
          <p:cNvPr id="14" name="Rectangle 13"/>
          <p:cNvSpPr/>
          <p:nvPr/>
        </p:nvSpPr>
        <p:spPr>
          <a:xfrm>
            <a:off x="5019950" y="2473653"/>
            <a:ext cx="4770793" cy="3046988"/>
          </a:xfrm>
          <a:prstGeom prst="rect">
            <a:avLst/>
          </a:prstGeom>
        </p:spPr>
        <p:txBody>
          <a:bodyPr wrap="square">
            <a:spAutoFit/>
          </a:bodyPr>
          <a:lstStyle/>
          <a:p>
            <a:pPr fontAlgn="base"/>
            <a:r>
              <a:rPr lang="en-US" sz="3200" i="1" dirty="0">
                <a:solidFill>
                  <a:schemeClr val="bg1"/>
                </a:solidFill>
              </a:rPr>
              <a:t>And Zion cannot be built up unless it is by the principles of the law of the celestial kingdom; otherwise I cannot receive her unto myself.</a:t>
            </a:r>
          </a:p>
        </p:txBody>
      </p:sp>
      <p:grpSp>
        <p:nvGrpSpPr>
          <p:cNvPr id="15" name="Group 14"/>
          <p:cNvGrpSpPr/>
          <p:nvPr/>
        </p:nvGrpSpPr>
        <p:grpSpPr>
          <a:xfrm>
            <a:off x="2163645" y="1733349"/>
            <a:ext cx="1895771" cy="1911782"/>
            <a:chOff x="601508" y="1116024"/>
            <a:chExt cx="1895771"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9120" y="1810827"/>
              <a:ext cx="1658159" cy="400110"/>
            </a:xfrm>
            <a:prstGeom prst="rect">
              <a:avLst/>
            </a:prstGeom>
            <a:noFill/>
          </p:spPr>
          <p:txBody>
            <a:bodyPr wrap="square" rtlCol="0">
              <a:spAutoFit/>
            </a:bodyPr>
            <a:lstStyle/>
            <a:p>
              <a:r>
                <a:rPr lang="en-US" sz="2000" dirty="0">
                  <a:solidFill>
                    <a:schemeClr val="bg1"/>
                  </a:solidFill>
                </a:rPr>
                <a:t>D&amp;C 105:5</a:t>
              </a:r>
            </a:p>
          </p:txBody>
        </p:sp>
      </p:grpSp>
    </p:spTree>
    <p:extLst>
      <p:ext uri="{BB962C8B-B14F-4D97-AF65-F5344CB8AC3E}">
        <p14:creationId xmlns:p14="http://schemas.microsoft.com/office/powerpoint/2010/main" val="424490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icture 297">
            <a:extLst>
              <a:ext uri="{FF2B5EF4-FFF2-40B4-BE49-F238E27FC236}">
                <a16:creationId xmlns:a16="http://schemas.microsoft.com/office/drawing/2014/main" id="{04C5AE40-2F11-4FC4-B625-DDFEE10B8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How is Zion Built?</a:t>
            </a:r>
          </a:p>
        </p:txBody>
      </p:sp>
      <p:grpSp>
        <p:nvGrpSpPr>
          <p:cNvPr id="15" name="Group 14"/>
          <p:cNvGrpSpPr/>
          <p:nvPr/>
        </p:nvGrpSpPr>
        <p:grpSpPr>
          <a:xfrm>
            <a:off x="1916688" y="1341338"/>
            <a:ext cx="1770643" cy="1911782"/>
            <a:chOff x="601508" y="1116024"/>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3991" y="1796757"/>
              <a:ext cx="1658159" cy="400110"/>
            </a:xfrm>
            <a:prstGeom prst="rect">
              <a:avLst/>
            </a:prstGeom>
            <a:noFill/>
          </p:spPr>
          <p:txBody>
            <a:bodyPr wrap="square" rtlCol="0">
              <a:spAutoFit/>
            </a:bodyPr>
            <a:lstStyle/>
            <a:p>
              <a:r>
                <a:rPr lang="en-US" sz="2000" dirty="0">
                  <a:solidFill>
                    <a:schemeClr val="bg1"/>
                  </a:solidFill>
                </a:rPr>
                <a:t>D&amp;C 82:14-19</a:t>
              </a:r>
            </a:p>
          </p:txBody>
        </p:sp>
      </p:grpSp>
      <p:grpSp>
        <p:nvGrpSpPr>
          <p:cNvPr id="8" name="Group 7"/>
          <p:cNvGrpSpPr/>
          <p:nvPr/>
        </p:nvGrpSpPr>
        <p:grpSpPr>
          <a:xfrm>
            <a:off x="8387648" y="1216386"/>
            <a:ext cx="1770643" cy="1911782"/>
            <a:chOff x="601508" y="1116024"/>
            <a:chExt cx="1770643" cy="1911782"/>
          </a:xfrm>
        </p:grpSpPr>
        <p:pic>
          <p:nvPicPr>
            <p:cNvPr id="9"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3991" y="1796757"/>
              <a:ext cx="1658159" cy="400110"/>
            </a:xfrm>
            <a:prstGeom prst="rect">
              <a:avLst/>
            </a:prstGeom>
            <a:noFill/>
          </p:spPr>
          <p:txBody>
            <a:bodyPr wrap="square" rtlCol="0">
              <a:spAutoFit/>
            </a:bodyPr>
            <a:lstStyle/>
            <a:p>
              <a:r>
                <a:rPr lang="en-US" sz="2000" dirty="0">
                  <a:solidFill>
                    <a:schemeClr val="bg1"/>
                  </a:solidFill>
                </a:rPr>
                <a:t>D&amp;C 97:10-16</a:t>
              </a:r>
            </a:p>
          </p:txBody>
        </p:sp>
      </p:grpSp>
      <p:grpSp>
        <p:nvGrpSpPr>
          <p:cNvPr id="11" name="Group 10"/>
          <p:cNvGrpSpPr/>
          <p:nvPr/>
        </p:nvGrpSpPr>
        <p:grpSpPr>
          <a:xfrm>
            <a:off x="1972928" y="4346912"/>
            <a:ext cx="1797587" cy="1911782"/>
            <a:chOff x="601508" y="1116024"/>
            <a:chExt cx="1797587" cy="1911782"/>
          </a:xfrm>
        </p:grpSpPr>
        <p:pic>
          <p:nvPicPr>
            <p:cNvPr id="1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13991" y="1796757"/>
              <a:ext cx="1685104" cy="707886"/>
            </a:xfrm>
            <a:prstGeom prst="rect">
              <a:avLst/>
            </a:prstGeom>
            <a:noFill/>
          </p:spPr>
          <p:txBody>
            <a:bodyPr wrap="square" rtlCol="0">
              <a:spAutoFit/>
            </a:bodyPr>
            <a:lstStyle/>
            <a:p>
              <a:pPr algn="ctr"/>
              <a:r>
                <a:rPr lang="en-US" sz="2000" dirty="0">
                  <a:solidFill>
                    <a:schemeClr val="bg1"/>
                  </a:solidFill>
                </a:rPr>
                <a:t>D&amp;C 97:21-22, 25-27</a:t>
              </a:r>
            </a:p>
          </p:txBody>
        </p:sp>
      </p:grpSp>
      <p:grpSp>
        <p:nvGrpSpPr>
          <p:cNvPr id="16" name="Group 15"/>
          <p:cNvGrpSpPr/>
          <p:nvPr/>
        </p:nvGrpSpPr>
        <p:grpSpPr>
          <a:xfrm>
            <a:off x="8443888" y="4274236"/>
            <a:ext cx="1770643" cy="1911782"/>
            <a:chOff x="601508" y="1116024"/>
            <a:chExt cx="1770643" cy="1911782"/>
          </a:xfrm>
        </p:grpSpPr>
        <p:pic>
          <p:nvPicPr>
            <p:cNvPr id="17"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13991" y="1796757"/>
              <a:ext cx="1658159" cy="400110"/>
            </a:xfrm>
            <a:prstGeom prst="rect">
              <a:avLst/>
            </a:prstGeom>
            <a:noFill/>
          </p:spPr>
          <p:txBody>
            <a:bodyPr wrap="square" rtlCol="0">
              <a:spAutoFit/>
            </a:bodyPr>
            <a:lstStyle/>
            <a:p>
              <a:r>
                <a:rPr lang="en-US" sz="2000" dirty="0">
                  <a:solidFill>
                    <a:schemeClr val="bg1"/>
                  </a:solidFill>
                </a:rPr>
                <a:t>D&amp;C 133:4-9</a:t>
              </a:r>
            </a:p>
          </p:txBody>
        </p:sp>
      </p:grpSp>
      <p:grpSp>
        <p:nvGrpSpPr>
          <p:cNvPr id="3" name="Group 2"/>
          <p:cNvGrpSpPr/>
          <p:nvPr/>
        </p:nvGrpSpPr>
        <p:grpSpPr>
          <a:xfrm>
            <a:off x="3685284" y="1560694"/>
            <a:ext cx="1764859" cy="1618741"/>
            <a:chOff x="2161283" y="1560693"/>
            <a:chExt cx="1764859" cy="1618741"/>
          </a:xfrm>
        </p:grpSpPr>
        <p:grpSp>
          <p:nvGrpSpPr>
            <p:cNvPr id="19" name="Group 32"/>
            <p:cNvGrpSpPr/>
            <p:nvPr/>
          </p:nvGrpSpPr>
          <p:grpSpPr>
            <a:xfrm flipH="1">
              <a:off x="2376417" y="1560693"/>
              <a:ext cx="745834" cy="1223168"/>
              <a:chOff x="1447800" y="1600200"/>
              <a:chExt cx="1905000" cy="3124200"/>
            </a:xfrm>
          </p:grpSpPr>
          <p:sp>
            <p:nvSpPr>
              <p:cNvPr id="20" name="Can 19"/>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tored Data 20"/>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3999" y="2667000"/>
                <a:ext cx="1828801" cy="1021956"/>
              </a:xfrm>
              <a:prstGeom prst="rect">
                <a:avLst/>
              </a:prstGeom>
              <a:noFill/>
            </p:spPr>
            <p:txBody>
              <a:bodyPr wrap="square" rtlCol="0">
                <a:spAutoFit/>
              </a:bodyPr>
              <a:lstStyle/>
              <a:p>
                <a:r>
                  <a:rPr lang="en-US" sz="2000" dirty="0"/>
                  <a:t>Food</a:t>
                </a:r>
              </a:p>
            </p:txBody>
          </p:sp>
        </p:grpSp>
        <p:grpSp>
          <p:nvGrpSpPr>
            <p:cNvPr id="23" name="Group 22"/>
            <p:cNvGrpSpPr/>
            <p:nvPr/>
          </p:nvGrpSpPr>
          <p:grpSpPr>
            <a:xfrm>
              <a:off x="3122251" y="1683842"/>
              <a:ext cx="697291" cy="1048215"/>
              <a:chOff x="5943600" y="4419600"/>
              <a:chExt cx="1371600" cy="2061882"/>
            </a:xfrm>
          </p:grpSpPr>
          <p:sp>
            <p:nvSpPr>
              <p:cNvPr id="24" name="Rounded Rectangle 23"/>
              <p:cNvSpPr/>
              <p:nvPr/>
            </p:nvSpPr>
            <p:spPr>
              <a:xfrm>
                <a:off x="6019800" y="45720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943600" y="44196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6096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722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484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246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00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94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056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81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342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104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866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62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390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19800" y="44196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096000" y="61722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418729" y="617668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14564" y="61722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38683" y="600187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580094" y="5939117"/>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284259" y="5939118"/>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033247" y="579568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920753" y="5697071"/>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624918" y="564328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20118" y="5652248"/>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069106" y="5499848"/>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47011" y="5365377"/>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633882" y="5356412"/>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929718" y="5383306"/>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060141" y="5212977"/>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324600" y="51054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019800" y="49530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642847" y="5078506"/>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934200" y="5105400"/>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831106" y="4827494"/>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454588" y="4827494"/>
                <a:ext cx="304800"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2794512" y="2204830"/>
              <a:ext cx="541939" cy="812909"/>
              <a:chOff x="6553200" y="4572000"/>
              <a:chExt cx="1371600" cy="2057400"/>
            </a:xfrm>
          </p:grpSpPr>
          <p:sp>
            <p:nvSpPr>
              <p:cNvPr id="65" name="Rounded Rectangle 64"/>
              <p:cNvSpPr/>
              <p:nvPr/>
            </p:nvSpPr>
            <p:spPr>
              <a:xfrm>
                <a:off x="6629400" y="47244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553200" y="45720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05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7818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9342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010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86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1628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390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3152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91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467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438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6962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772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8486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29400" y="45720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7056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V="1">
                <a:off x="69342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1628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391400" y="64770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620000" y="64008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858000" y="63246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644001">
                <a:off x="7162800" y="63246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391400" y="63246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275754">
                <a:off x="6651812" y="6288741"/>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51812" y="6091518"/>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205643">
                <a:off x="7315200" y="61722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858000" y="61722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9150032">
                <a:off x="7086600" y="6172200"/>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22870">
                <a:off x="7566815" y="6221237"/>
                <a:ext cx="228600" cy="15240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rot="20825068">
              <a:off x="2161283" y="2328723"/>
              <a:ext cx="571276" cy="685800"/>
              <a:chOff x="5486400" y="381000"/>
              <a:chExt cx="571276" cy="685800"/>
            </a:xfrm>
          </p:grpSpPr>
          <p:sp>
            <p:nvSpPr>
              <p:cNvPr id="99" name="Rounded Rectangle 9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10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1928940">
              <a:off x="3208090" y="2493107"/>
              <a:ext cx="718052" cy="686327"/>
              <a:chOff x="4419600" y="316004"/>
              <a:chExt cx="2362200" cy="2046196"/>
            </a:xfrm>
          </p:grpSpPr>
          <p:sp>
            <p:nvSpPr>
              <p:cNvPr id="104" name="Wave 103"/>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Wave 104"/>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6658370" y="776579"/>
            <a:ext cx="1752880" cy="2912874"/>
            <a:chOff x="228600" y="573741"/>
            <a:chExt cx="3048000" cy="5065059"/>
          </a:xfrm>
        </p:grpSpPr>
        <p:grpSp>
          <p:nvGrpSpPr>
            <p:cNvPr id="116" name="Group 115"/>
            <p:cNvGrpSpPr/>
            <p:nvPr/>
          </p:nvGrpSpPr>
          <p:grpSpPr>
            <a:xfrm>
              <a:off x="228600" y="1256634"/>
              <a:ext cx="3048000" cy="4382166"/>
              <a:chOff x="4114800" y="502025"/>
              <a:chExt cx="4472382" cy="6225987"/>
            </a:xfrm>
          </p:grpSpPr>
          <p:sp>
            <p:nvSpPr>
              <p:cNvPr id="122" name="Rectangle 121"/>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6019801" y="914400"/>
                <a:ext cx="609600" cy="914400"/>
                <a:chOff x="4142110" y="1523505"/>
                <a:chExt cx="838200" cy="1145410"/>
              </a:xfrm>
            </p:grpSpPr>
            <p:sp>
              <p:nvSpPr>
                <p:cNvPr id="273" name="Chord 272"/>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hord 273"/>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hord 274"/>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4953000" y="3352800"/>
                <a:ext cx="2709339" cy="762001"/>
                <a:chOff x="4807567" y="815786"/>
                <a:chExt cx="2709339" cy="762001"/>
              </a:xfrm>
            </p:grpSpPr>
            <p:sp>
              <p:nvSpPr>
                <p:cNvPr id="271" name="Isosceles Triangle 270"/>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5921188" y="2129118"/>
                <a:ext cx="829236" cy="259976"/>
                <a:chOff x="4379259" y="923365"/>
                <a:chExt cx="918882" cy="389964"/>
              </a:xfrm>
            </p:grpSpPr>
            <p:sp>
              <p:nvSpPr>
                <p:cNvPr id="265" name="Rectangle 264"/>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Flowchart: Delay 128"/>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Delay 129"/>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6001870" y="3653117"/>
                <a:ext cx="609601" cy="304801"/>
                <a:chOff x="3657599" y="1676399"/>
                <a:chExt cx="1488141" cy="1030941"/>
              </a:xfrm>
            </p:grpSpPr>
            <p:sp>
              <p:nvSpPr>
                <p:cNvPr id="259" name="Oval 258"/>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p:cNvCxnSpPr>
                  <a:stCxn id="259" idx="0"/>
                  <a:endCxn id="259" idx="4"/>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59" idx="2"/>
                  <a:endCxn id="259" idx="6"/>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59" idx="7"/>
                  <a:endCxn id="259" idx="3"/>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59" idx="1"/>
                  <a:endCxn id="259" idx="5"/>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6104965" y="4679576"/>
                <a:ext cx="528917" cy="733660"/>
                <a:chOff x="3469341" y="1371600"/>
                <a:chExt cx="833717" cy="1156447"/>
              </a:xfrm>
            </p:grpSpPr>
            <p:sp>
              <p:nvSpPr>
                <p:cNvPr id="250" name="Flowchart: Delay 249"/>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Delay 253"/>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5750858" y="5562600"/>
                <a:ext cx="381000" cy="914400"/>
                <a:chOff x="3581400" y="1447800"/>
                <a:chExt cx="712695" cy="1385047"/>
              </a:xfrm>
            </p:grpSpPr>
            <p:sp>
              <p:nvSpPr>
                <p:cNvPr id="244" name="Oval 243"/>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46"/>
                <p:cNvGrpSpPr/>
                <p:nvPr/>
              </p:nvGrpSpPr>
              <p:grpSpPr>
                <a:xfrm>
                  <a:off x="4114800" y="2133600"/>
                  <a:ext cx="58396" cy="152400"/>
                  <a:chOff x="4648200" y="1600200"/>
                  <a:chExt cx="183776" cy="479611"/>
                </a:xfrm>
              </p:grpSpPr>
              <p:sp>
                <p:nvSpPr>
                  <p:cNvPr id="248" name="Rectangle 247"/>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p:cNvGrpSpPr/>
              <p:nvPr/>
            </p:nvGrpSpPr>
            <p:grpSpPr>
              <a:xfrm>
                <a:off x="5311588" y="4222376"/>
                <a:ext cx="313765" cy="914400"/>
                <a:chOff x="3818965" y="1837932"/>
                <a:chExt cx="421341" cy="1066800"/>
              </a:xfrm>
            </p:grpSpPr>
            <p:sp>
              <p:nvSpPr>
                <p:cNvPr id="242" name="Chord 241"/>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6983506" y="4240306"/>
                <a:ext cx="313765" cy="932329"/>
                <a:chOff x="3818965" y="1837932"/>
                <a:chExt cx="421341" cy="1066800"/>
              </a:xfrm>
            </p:grpSpPr>
            <p:sp>
              <p:nvSpPr>
                <p:cNvPr id="240" name="Chord 239"/>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5311589" y="5334000"/>
                <a:ext cx="313765" cy="1030941"/>
                <a:chOff x="3818965" y="1837932"/>
                <a:chExt cx="421341" cy="1066800"/>
              </a:xfrm>
            </p:grpSpPr>
            <p:sp>
              <p:nvSpPr>
                <p:cNvPr id="238" name="Chord 237"/>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7014882" y="5392270"/>
                <a:ext cx="313765" cy="932329"/>
                <a:chOff x="3818965" y="1837932"/>
                <a:chExt cx="421341" cy="1066800"/>
              </a:xfrm>
            </p:grpSpPr>
            <p:sp>
              <p:nvSpPr>
                <p:cNvPr id="236" name="Chord 235"/>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521824" y="5562600"/>
                <a:ext cx="381000" cy="914400"/>
                <a:chOff x="3581400" y="1447800"/>
                <a:chExt cx="712695" cy="1385047"/>
              </a:xfrm>
            </p:grpSpPr>
            <p:sp>
              <p:nvSpPr>
                <p:cNvPr id="230" name="Oval 229"/>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65"/>
                <p:cNvGrpSpPr/>
                <p:nvPr/>
              </p:nvGrpSpPr>
              <p:grpSpPr>
                <a:xfrm>
                  <a:off x="4114800" y="2133600"/>
                  <a:ext cx="58396" cy="152400"/>
                  <a:chOff x="4648200" y="1600200"/>
                  <a:chExt cx="183776" cy="479611"/>
                </a:xfrm>
              </p:grpSpPr>
              <p:sp>
                <p:nvSpPr>
                  <p:cNvPr id="234" name="Rectangle 233"/>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Rectangle 141"/>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5038165" y="4137212"/>
                <a:ext cx="192741" cy="2317377"/>
                <a:chOff x="3657600" y="2667000"/>
                <a:chExt cx="192741" cy="2317377"/>
              </a:xfrm>
            </p:grpSpPr>
            <p:grpSp>
              <p:nvGrpSpPr>
                <p:cNvPr id="210" name="Group 209"/>
                <p:cNvGrpSpPr/>
                <p:nvPr/>
              </p:nvGrpSpPr>
              <p:grpSpPr>
                <a:xfrm>
                  <a:off x="3657600" y="2667000"/>
                  <a:ext cx="183776" cy="389965"/>
                  <a:chOff x="3657600" y="2667000"/>
                  <a:chExt cx="183776" cy="389965"/>
                </a:xfrm>
              </p:grpSpPr>
              <p:sp>
                <p:nvSpPr>
                  <p:cNvPr id="227" name="Rectangle 22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3666565" y="3155576"/>
                  <a:ext cx="183776" cy="389965"/>
                  <a:chOff x="3657600" y="2667000"/>
                  <a:chExt cx="183776" cy="389965"/>
                </a:xfrm>
              </p:grpSpPr>
              <p:sp>
                <p:nvSpPr>
                  <p:cNvPr id="224" name="Rectangle 22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3657600" y="3626224"/>
                  <a:ext cx="183776" cy="389965"/>
                  <a:chOff x="3657600" y="2667000"/>
                  <a:chExt cx="183776" cy="389965"/>
                </a:xfrm>
              </p:grpSpPr>
              <p:sp>
                <p:nvSpPr>
                  <p:cNvPr id="221" name="Rectangle 220"/>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3657600" y="4119282"/>
                  <a:ext cx="183776" cy="389965"/>
                  <a:chOff x="3657600" y="2667000"/>
                  <a:chExt cx="183776" cy="389965"/>
                </a:xfrm>
              </p:grpSpPr>
              <p:sp>
                <p:nvSpPr>
                  <p:cNvPr id="218" name="Rectangle 21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657600" y="4594412"/>
                  <a:ext cx="183776" cy="389965"/>
                  <a:chOff x="3657600" y="2667000"/>
                  <a:chExt cx="183776" cy="389965"/>
                </a:xfrm>
              </p:grpSpPr>
              <p:sp>
                <p:nvSpPr>
                  <p:cNvPr id="215" name="Rectangle 21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p:cNvGrpSpPr/>
              <p:nvPr/>
            </p:nvGrpSpPr>
            <p:grpSpPr>
              <a:xfrm>
                <a:off x="7404847" y="4146176"/>
                <a:ext cx="192741" cy="2317377"/>
                <a:chOff x="3657600" y="2667000"/>
                <a:chExt cx="192741" cy="2317377"/>
              </a:xfrm>
            </p:grpSpPr>
            <p:grpSp>
              <p:nvGrpSpPr>
                <p:cNvPr id="190" name="Group 108"/>
                <p:cNvGrpSpPr/>
                <p:nvPr/>
              </p:nvGrpSpPr>
              <p:grpSpPr>
                <a:xfrm>
                  <a:off x="3657600" y="2667000"/>
                  <a:ext cx="183776" cy="389965"/>
                  <a:chOff x="3657600" y="2667000"/>
                  <a:chExt cx="183776" cy="389965"/>
                </a:xfrm>
              </p:grpSpPr>
              <p:sp>
                <p:nvSpPr>
                  <p:cNvPr id="207" name="Rectangle 20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09"/>
                <p:cNvGrpSpPr/>
                <p:nvPr/>
              </p:nvGrpSpPr>
              <p:grpSpPr>
                <a:xfrm>
                  <a:off x="3666565" y="3155576"/>
                  <a:ext cx="183776" cy="389965"/>
                  <a:chOff x="3657600" y="2667000"/>
                  <a:chExt cx="183776" cy="389965"/>
                </a:xfrm>
              </p:grpSpPr>
              <p:sp>
                <p:nvSpPr>
                  <p:cNvPr id="204" name="Rectangle 20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13"/>
                <p:cNvGrpSpPr/>
                <p:nvPr/>
              </p:nvGrpSpPr>
              <p:grpSpPr>
                <a:xfrm>
                  <a:off x="3657600" y="3626224"/>
                  <a:ext cx="183776" cy="389965"/>
                  <a:chOff x="3657600" y="2667000"/>
                  <a:chExt cx="183776" cy="389965"/>
                </a:xfrm>
              </p:grpSpPr>
              <p:sp>
                <p:nvSpPr>
                  <p:cNvPr id="201" name="Rectangle 200"/>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17"/>
                <p:cNvGrpSpPr/>
                <p:nvPr/>
              </p:nvGrpSpPr>
              <p:grpSpPr>
                <a:xfrm>
                  <a:off x="3657600" y="4119282"/>
                  <a:ext cx="183776" cy="389965"/>
                  <a:chOff x="3657600" y="2667000"/>
                  <a:chExt cx="183776" cy="389965"/>
                </a:xfrm>
              </p:grpSpPr>
              <p:sp>
                <p:nvSpPr>
                  <p:cNvPr id="198" name="Rectangle 19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21"/>
                <p:cNvGrpSpPr/>
                <p:nvPr/>
              </p:nvGrpSpPr>
              <p:grpSpPr>
                <a:xfrm>
                  <a:off x="3657600" y="4594412"/>
                  <a:ext cx="183776" cy="389965"/>
                  <a:chOff x="3657600" y="2667000"/>
                  <a:chExt cx="183776" cy="389965"/>
                </a:xfrm>
              </p:grpSpPr>
              <p:sp>
                <p:nvSpPr>
                  <p:cNvPr id="195" name="Rectangle 19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p:cNvGrpSpPr/>
              <p:nvPr/>
            </p:nvGrpSpPr>
            <p:grpSpPr>
              <a:xfrm>
                <a:off x="4114800" y="4800600"/>
                <a:ext cx="1204747" cy="1905000"/>
                <a:chOff x="5791201" y="1828801"/>
                <a:chExt cx="2549023" cy="4030629"/>
              </a:xfrm>
            </p:grpSpPr>
            <p:grpSp>
              <p:nvGrpSpPr>
                <p:cNvPr id="170" name="Group 49"/>
                <p:cNvGrpSpPr/>
                <p:nvPr/>
              </p:nvGrpSpPr>
              <p:grpSpPr>
                <a:xfrm>
                  <a:off x="5791201" y="1828801"/>
                  <a:ext cx="2549023" cy="4030629"/>
                  <a:chOff x="5791200" y="1828800"/>
                  <a:chExt cx="2549022" cy="4030629"/>
                </a:xfrm>
              </p:grpSpPr>
              <p:sp>
                <p:nvSpPr>
                  <p:cNvPr id="172" name="Rectangle 171"/>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ightning Bolt 17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ightning Bolt 17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ightning Bolt 17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ightning Bolt 17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ightning Bolt 17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ightning Bolt 17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ightning Bolt 17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ightning Bolt 179"/>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ightning Bolt 18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ightning Bolt 18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ightning Bolt 18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ightning Bolt 18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ightning Bolt 18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ightning Bolt 18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ectangle 170"/>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7382435" y="4823012"/>
                <a:ext cx="1204747" cy="1905000"/>
                <a:chOff x="5791201" y="1828801"/>
                <a:chExt cx="2549023" cy="4030629"/>
              </a:xfrm>
            </p:grpSpPr>
            <p:grpSp>
              <p:nvGrpSpPr>
                <p:cNvPr id="150" name="Group 49"/>
                <p:cNvGrpSpPr/>
                <p:nvPr/>
              </p:nvGrpSpPr>
              <p:grpSpPr>
                <a:xfrm>
                  <a:off x="5791201" y="1828801"/>
                  <a:ext cx="2549023" cy="4030629"/>
                  <a:chOff x="5791200" y="1828800"/>
                  <a:chExt cx="2549022" cy="4030629"/>
                </a:xfrm>
              </p:grpSpPr>
              <p:sp>
                <p:nvSpPr>
                  <p:cNvPr id="152" name="Rectangle 151"/>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ightning Bolt 152"/>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ghtning Bolt 153"/>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ightning Bolt 154"/>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ightning Bolt 155"/>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ightning Bolt 156"/>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ghtning Bolt 157"/>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ightning Bolt 158"/>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ightning Bolt 159"/>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Lightning Bolt 160"/>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ightning Bolt 161"/>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ightning Bolt 16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ightning Bolt 163"/>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ightning Bolt 164"/>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ightning Bolt 165"/>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1353671" y="573741"/>
              <a:ext cx="779929" cy="728143"/>
              <a:chOff x="4027873" y="719657"/>
              <a:chExt cx="2330696" cy="2175943"/>
            </a:xfrm>
          </p:grpSpPr>
          <p:cxnSp>
            <p:nvCxnSpPr>
              <p:cNvPr id="118" name="Straight Connector 117"/>
              <p:cNvCxnSpPr/>
              <p:nvPr/>
            </p:nvCxnSpPr>
            <p:spPr>
              <a:xfrm>
                <a:off x="5181600" y="1371600"/>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4027873" y="1791242"/>
                <a:ext cx="2330696" cy="267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Frame 119"/>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Frame 120"/>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48" name="Group 2047"/>
          <p:cNvGrpSpPr/>
          <p:nvPr/>
        </p:nvGrpSpPr>
        <p:grpSpPr>
          <a:xfrm>
            <a:off x="3909903" y="4239650"/>
            <a:ext cx="1667291" cy="1857225"/>
            <a:chOff x="2319210" y="4055141"/>
            <a:chExt cx="1667291" cy="1857225"/>
          </a:xfrm>
        </p:grpSpPr>
        <p:grpSp>
          <p:nvGrpSpPr>
            <p:cNvPr id="276" name="Group 275"/>
            <p:cNvGrpSpPr/>
            <p:nvPr/>
          </p:nvGrpSpPr>
          <p:grpSpPr>
            <a:xfrm>
              <a:off x="2319210" y="4055141"/>
              <a:ext cx="1667291" cy="1857225"/>
              <a:chOff x="1228308" y="4246854"/>
              <a:chExt cx="1945234" cy="2166831"/>
            </a:xfrm>
          </p:grpSpPr>
          <p:grpSp>
            <p:nvGrpSpPr>
              <p:cNvPr id="277" name="Group 276"/>
              <p:cNvGrpSpPr/>
              <p:nvPr/>
            </p:nvGrpSpPr>
            <p:grpSpPr>
              <a:xfrm>
                <a:off x="1228308" y="4246854"/>
                <a:ext cx="1945234" cy="2166831"/>
                <a:chOff x="1228308" y="4246854"/>
                <a:chExt cx="1945234" cy="2166831"/>
              </a:xfrm>
            </p:grpSpPr>
            <p:grpSp>
              <p:nvGrpSpPr>
                <p:cNvPr id="279" name="Group 278"/>
                <p:cNvGrpSpPr/>
                <p:nvPr/>
              </p:nvGrpSpPr>
              <p:grpSpPr>
                <a:xfrm rot="20765964">
                  <a:off x="1228308" y="4246854"/>
                  <a:ext cx="1360826" cy="2144824"/>
                  <a:chOff x="1371600" y="4112942"/>
                  <a:chExt cx="1360826" cy="2144824"/>
                </a:xfrm>
              </p:grpSpPr>
              <p:sp>
                <p:nvSpPr>
                  <p:cNvPr id="283" name="Flowchart: Delay 282"/>
                  <p:cNvSpPr/>
                  <p:nvPr/>
                </p:nvSpPr>
                <p:spPr>
                  <a:xfrm rot="16679535">
                    <a:off x="914400" y="4572000"/>
                    <a:ext cx="2133600" cy="1219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Delay 283"/>
                  <p:cNvSpPr/>
                  <p:nvPr/>
                </p:nvSpPr>
                <p:spPr>
                  <a:xfrm rot="16679535">
                    <a:off x="1050414" y="4575754"/>
                    <a:ext cx="2144824" cy="1219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rot="21421466">
                  <a:off x="1812716" y="4268861"/>
                  <a:ext cx="1360826" cy="2144824"/>
                  <a:chOff x="1371600" y="4112942"/>
                  <a:chExt cx="1360826" cy="2144824"/>
                </a:xfrm>
              </p:grpSpPr>
              <p:sp>
                <p:nvSpPr>
                  <p:cNvPr id="281" name="Flowchart: Delay 280"/>
                  <p:cNvSpPr/>
                  <p:nvPr/>
                </p:nvSpPr>
                <p:spPr>
                  <a:xfrm rot="16679535">
                    <a:off x="914400" y="4572000"/>
                    <a:ext cx="2133600" cy="1219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Delay 281"/>
                  <p:cNvSpPr/>
                  <p:nvPr/>
                </p:nvSpPr>
                <p:spPr>
                  <a:xfrm rot="16679535">
                    <a:off x="1050414" y="4575754"/>
                    <a:ext cx="2144824" cy="1219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8" name="Rectangle 277"/>
              <p:cNvSpPr/>
              <p:nvPr/>
            </p:nvSpPr>
            <p:spPr>
              <a:xfrm rot="327394">
                <a:off x="2035848" y="5309630"/>
                <a:ext cx="1069211" cy="430901"/>
              </a:xfrm>
              <a:prstGeom prst="rect">
                <a:avLst/>
              </a:prstGeom>
            </p:spPr>
            <p:txBody>
              <a:bodyPr wrap="square">
                <a:spAutoFit/>
              </a:bodyPr>
              <a:lstStyle/>
              <a:p>
                <a:endParaRPr lang="en-US" dirty="0"/>
              </a:p>
            </p:txBody>
          </p:sp>
        </p:grpSp>
        <p:sp>
          <p:nvSpPr>
            <p:cNvPr id="7" name="Heart 6"/>
            <p:cNvSpPr/>
            <p:nvPr/>
          </p:nvSpPr>
          <p:spPr>
            <a:xfrm rot="397705">
              <a:off x="2969543" y="4596203"/>
              <a:ext cx="961690" cy="110905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0" name="Group 2049"/>
          <p:cNvGrpSpPr/>
          <p:nvPr/>
        </p:nvGrpSpPr>
        <p:grpSpPr>
          <a:xfrm>
            <a:off x="5991060" y="3994343"/>
            <a:ext cx="2509070" cy="2370285"/>
            <a:chOff x="4467060" y="3994342"/>
            <a:chExt cx="2509070" cy="2370285"/>
          </a:xfrm>
        </p:grpSpPr>
        <p:grpSp>
          <p:nvGrpSpPr>
            <p:cNvPr id="286" name="Group 285"/>
            <p:cNvGrpSpPr/>
            <p:nvPr/>
          </p:nvGrpSpPr>
          <p:grpSpPr>
            <a:xfrm>
              <a:off x="4943080" y="4144131"/>
              <a:ext cx="1641236" cy="2220496"/>
              <a:chOff x="3810000" y="2971800"/>
              <a:chExt cx="2590800" cy="3505200"/>
            </a:xfrm>
          </p:grpSpPr>
          <p:sp>
            <p:nvSpPr>
              <p:cNvPr id="287" name="Circular Arrow 286"/>
              <p:cNvSpPr/>
              <p:nvPr/>
            </p:nvSpPr>
            <p:spPr>
              <a:xfrm rot="5400000">
                <a:off x="3810000" y="3429000"/>
                <a:ext cx="2590800" cy="2590800"/>
              </a:xfrm>
              <a:prstGeom prst="circularArrow">
                <a:avLst>
                  <a:gd name="adj1" fmla="val 12500"/>
                  <a:gd name="adj2" fmla="val 1142319"/>
                  <a:gd name="adj3" fmla="val 20457681"/>
                  <a:gd name="adj4" fmla="val 10800000"/>
                  <a:gd name="adj5" fmla="val 344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Oval 287"/>
              <p:cNvSpPr/>
              <p:nvPr/>
            </p:nvSpPr>
            <p:spPr>
              <a:xfrm>
                <a:off x="4038600" y="3657600"/>
                <a:ext cx="1981200" cy="198120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4953000" y="3352800"/>
                <a:ext cx="2286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Isosceles Triangle 289"/>
              <p:cNvSpPr/>
              <p:nvPr/>
            </p:nvSpPr>
            <p:spPr>
              <a:xfrm>
                <a:off x="4953000" y="2971800"/>
                <a:ext cx="228600" cy="381000"/>
              </a:xfrm>
              <a:prstGeom prst="triangle">
                <a:avLst>
                  <a:gd name="adj" fmla="val 4675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343400" y="6019800"/>
                <a:ext cx="14478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4267200" y="5943600"/>
                <a:ext cx="14478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4952999" y="5630561"/>
                <a:ext cx="249195" cy="56017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7"/>
              <p:cNvGrpSpPr/>
              <p:nvPr/>
            </p:nvGrpSpPr>
            <p:grpSpPr>
              <a:xfrm>
                <a:off x="4048897" y="3657600"/>
                <a:ext cx="1791730" cy="1728914"/>
                <a:chOff x="4658497" y="1371600"/>
                <a:chExt cx="1791730" cy="1728914"/>
              </a:xfrm>
            </p:grpSpPr>
            <p:sp>
              <p:nvSpPr>
                <p:cNvPr id="295" name="Freeform 294"/>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49" name="Multiply 2048"/>
            <p:cNvSpPr/>
            <p:nvPr/>
          </p:nvSpPr>
          <p:spPr>
            <a:xfrm>
              <a:off x="4467060" y="3994342"/>
              <a:ext cx="2509070" cy="2370285"/>
            </a:xfrm>
            <a:prstGeom prst="mathMultiply">
              <a:avLst>
                <a:gd name="adj1" fmla="val 438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704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
                                        </p:tgtEl>
                                        <p:attrNameLst>
                                          <p:attrName>style.visibility</p:attrName>
                                        </p:attrNameLst>
                                      </p:cBhvr>
                                      <p:to>
                                        <p:strVal val="visible"/>
                                      </p:to>
                                    </p:set>
                                    <p:animEffect transition="in" filter="fade">
                                      <p:cBhvr>
                                        <p:cTn id="17" dur="500"/>
                                        <p:tgtEl>
                                          <p:spTgt spid="20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E3C4C14-5984-412E-8404-73E28719B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00361"/>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Working Together For Zion</a:t>
            </a:r>
          </a:p>
        </p:txBody>
      </p:sp>
      <p:grpSp>
        <p:nvGrpSpPr>
          <p:cNvPr id="15" name="Group 14"/>
          <p:cNvGrpSpPr/>
          <p:nvPr/>
        </p:nvGrpSpPr>
        <p:grpSpPr>
          <a:xfrm>
            <a:off x="962259" y="1281684"/>
            <a:ext cx="2943922" cy="2553626"/>
            <a:chOff x="271347" y="3700090"/>
            <a:chExt cx="2943922" cy="2553626"/>
          </a:xfrm>
        </p:grpSpPr>
        <p:sp>
          <p:nvSpPr>
            <p:cNvPr id="17" name="Rounded Rectangle 16"/>
            <p:cNvSpPr/>
            <p:nvPr/>
          </p:nvSpPr>
          <p:spPr>
            <a:xfrm>
              <a:off x="696951" y="3700090"/>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551114"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71347" y="3812310"/>
              <a:ext cx="2943922" cy="1033346"/>
              <a:chOff x="3055434" y="2111298"/>
              <a:chExt cx="2943922" cy="1033346"/>
            </a:xfrm>
          </p:grpSpPr>
          <p:sp>
            <p:nvSpPr>
              <p:cNvPr id="10" name="Rounded Rectangle 9"/>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196683" y="2230243"/>
                <a:ext cx="2624254" cy="584775"/>
              </a:xfrm>
              <a:prstGeom prst="rect">
                <a:avLst/>
              </a:prstGeom>
              <a:noFill/>
            </p:spPr>
            <p:txBody>
              <a:bodyPr wrap="square" rtlCol="0">
                <a:spAutoFit/>
              </a:bodyPr>
              <a:lstStyle/>
              <a:p>
                <a:pPr algn="ctr"/>
                <a:r>
                  <a:rPr lang="en-US" sz="3200" dirty="0">
                    <a:solidFill>
                      <a:schemeClr val="bg1"/>
                    </a:solidFill>
                  </a:rPr>
                  <a:t>Independence</a:t>
                </a:r>
              </a:p>
            </p:txBody>
          </p:sp>
        </p:grpSp>
      </p:grpSp>
      <p:grpSp>
        <p:nvGrpSpPr>
          <p:cNvPr id="23" name="Group 22"/>
          <p:cNvGrpSpPr/>
          <p:nvPr/>
        </p:nvGrpSpPr>
        <p:grpSpPr>
          <a:xfrm>
            <a:off x="8098450" y="1207510"/>
            <a:ext cx="2943922" cy="2564776"/>
            <a:chOff x="5657386" y="1187354"/>
            <a:chExt cx="2943922" cy="2564776"/>
          </a:xfrm>
        </p:grpSpPr>
        <p:sp>
          <p:nvSpPr>
            <p:cNvPr id="13" name="Rounded Rectangle 12"/>
            <p:cNvSpPr/>
            <p:nvPr/>
          </p:nvSpPr>
          <p:spPr>
            <a:xfrm>
              <a:off x="8021444" y="1187354"/>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943600" y="1198505"/>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657386" y="1286107"/>
              <a:ext cx="2943922" cy="1033346"/>
              <a:chOff x="3055434" y="2111298"/>
              <a:chExt cx="2943922" cy="1033346"/>
            </a:xfrm>
          </p:grpSpPr>
          <p:sp>
            <p:nvSpPr>
              <p:cNvPr id="2" name="Rounded Rectangle 1"/>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196683" y="2230243"/>
                <a:ext cx="2624254" cy="769441"/>
              </a:xfrm>
              <a:prstGeom prst="rect">
                <a:avLst/>
              </a:prstGeom>
              <a:noFill/>
            </p:spPr>
            <p:txBody>
              <a:bodyPr wrap="square" rtlCol="0">
                <a:spAutoFit/>
              </a:bodyPr>
              <a:lstStyle/>
              <a:p>
                <a:pPr algn="ctr"/>
                <a:r>
                  <a:rPr lang="en-US" sz="4400" dirty="0">
                    <a:solidFill>
                      <a:schemeClr val="bg1"/>
                    </a:solidFill>
                  </a:rPr>
                  <a:t>Kirtland</a:t>
                </a:r>
              </a:p>
            </p:txBody>
          </p:sp>
        </p:grpSp>
      </p:grpSp>
      <p:sp>
        <p:nvSpPr>
          <p:cNvPr id="14" name="Rectangle 13"/>
          <p:cNvSpPr/>
          <p:nvPr/>
        </p:nvSpPr>
        <p:spPr>
          <a:xfrm>
            <a:off x="7995302" y="4013699"/>
            <a:ext cx="3335509" cy="2677656"/>
          </a:xfrm>
          <a:prstGeom prst="rect">
            <a:avLst/>
          </a:prstGeom>
        </p:spPr>
        <p:txBody>
          <a:bodyPr wrap="square">
            <a:spAutoFit/>
          </a:bodyPr>
          <a:lstStyle/>
          <a:p>
            <a:r>
              <a:rPr lang="en-US" sz="2400" dirty="0">
                <a:solidFill>
                  <a:schemeClr val="bg1"/>
                </a:solidFill>
              </a:rPr>
              <a:t>Others remained in Kirtland and in other areas in the east. </a:t>
            </a:r>
          </a:p>
          <a:p>
            <a:endParaRPr lang="en-US" sz="2400" dirty="0">
              <a:solidFill>
                <a:schemeClr val="bg1"/>
              </a:solidFill>
            </a:endParaRPr>
          </a:p>
          <a:p>
            <a:r>
              <a:rPr lang="en-US" sz="2400" dirty="0">
                <a:solidFill>
                  <a:schemeClr val="bg1"/>
                </a:solidFill>
              </a:rPr>
              <a:t>A stake would be organized in Kirtland on February 17, 1834.</a:t>
            </a:r>
          </a:p>
        </p:txBody>
      </p:sp>
      <p:grpSp>
        <p:nvGrpSpPr>
          <p:cNvPr id="24" name="Group 23"/>
          <p:cNvGrpSpPr/>
          <p:nvPr/>
        </p:nvGrpSpPr>
        <p:grpSpPr>
          <a:xfrm>
            <a:off x="5070747" y="1508275"/>
            <a:ext cx="1770643" cy="1911782"/>
            <a:chOff x="3546746" y="1508275"/>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60182" y="2040170"/>
              <a:ext cx="1196898" cy="1077218"/>
            </a:xfrm>
            <a:prstGeom prst="rect">
              <a:avLst/>
            </a:prstGeom>
            <a:noFill/>
          </p:spPr>
          <p:txBody>
            <a:bodyPr wrap="square" rtlCol="0">
              <a:spAutoFit/>
            </a:bodyPr>
            <a:lstStyle/>
            <a:p>
              <a:pPr algn="ctr"/>
              <a:r>
                <a:rPr lang="en-US" sz="3200" dirty="0">
                  <a:solidFill>
                    <a:schemeClr val="bg1"/>
                  </a:solidFill>
                </a:rPr>
                <a:t>900 Miles</a:t>
              </a:r>
            </a:p>
          </p:txBody>
        </p:sp>
      </p:grpSp>
      <p:sp>
        <p:nvSpPr>
          <p:cNvPr id="26" name="Rectangle 25"/>
          <p:cNvSpPr/>
          <p:nvPr/>
        </p:nvSpPr>
        <p:spPr>
          <a:xfrm>
            <a:off x="1045895" y="4013699"/>
            <a:ext cx="3090744" cy="2308324"/>
          </a:xfrm>
          <a:prstGeom prst="rect">
            <a:avLst/>
          </a:prstGeom>
        </p:spPr>
        <p:txBody>
          <a:bodyPr wrap="square">
            <a:spAutoFit/>
          </a:bodyPr>
          <a:lstStyle/>
          <a:p>
            <a:r>
              <a:rPr lang="en-US" sz="2400" dirty="0">
                <a:solidFill>
                  <a:schemeClr val="bg1"/>
                </a:solidFill>
              </a:rPr>
              <a:t>In July 1831 many of the Saints traveled the nearly 900 miles to Independence, Missouri, to settle and build Zion. </a:t>
            </a:r>
          </a:p>
        </p:txBody>
      </p:sp>
      <p:sp>
        <p:nvSpPr>
          <p:cNvPr id="25" name="Rectangle 24"/>
          <p:cNvSpPr/>
          <p:nvPr/>
        </p:nvSpPr>
        <p:spPr>
          <a:xfrm>
            <a:off x="4663840" y="3710651"/>
            <a:ext cx="2514601" cy="2677656"/>
          </a:xfrm>
          <a:prstGeom prst="rect">
            <a:avLst/>
          </a:prstGeom>
        </p:spPr>
        <p:txBody>
          <a:bodyPr wrap="square">
            <a:spAutoFit/>
          </a:bodyPr>
          <a:lstStyle/>
          <a:p>
            <a:pPr algn="ctr"/>
            <a:r>
              <a:rPr lang="en-US" sz="2400" dirty="0">
                <a:solidFill>
                  <a:srgbClr val="FFFF00"/>
                </a:solidFill>
                <a:latin typeface="Abadi" panose="020B0604020104020204" pitchFamily="34" charset="0"/>
              </a:rPr>
              <a:t>The Saints worked together to contribute funds and resources to lay the foundation of the city of Zion</a:t>
            </a:r>
            <a:endParaRPr lang="en-US" sz="2400" dirty="0">
              <a:solidFill>
                <a:srgbClr val="FFFF00"/>
              </a:solidFill>
            </a:endParaRPr>
          </a:p>
        </p:txBody>
      </p:sp>
    </p:spTree>
    <p:extLst>
      <p:ext uri="{BB962C8B-B14F-4D97-AF65-F5344CB8AC3E}">
        <p14:creationId xmlns:p14="http://schemas.microsoft.com/office/powerpoint/2010/main" val="42728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0843211-76B8-44D3-83E0-88D7AEE8A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Ohio and Zion</a:t>
            </a:r>
          </a:p>
        </p:txBody>
      </p:sp>
      <p:grpSp>
        <p:nvGrpSpPr>
          <p:cNvPr id="23" name="Group 22"/>
          <p:cNvGrpSpPr/>
          <p:nvPr/>
        </p:nvGrpSpPr>
        <p:grpSpPr>
          <a:xfrm>
            <a:off x="4624039" y="1038333"/>
            <a:ext cx="2943922" cy="2564776"/>
            <a:chOff x="5657386" y="1187354"/>
            <a:chExt cx="2943922" cy="2564776"/>
          </a:xfrm>
        </p:grpSpPr>
        <p:sp>
          <p:nvSpPr>
            <p:cNvPr id="13" name="Rounded Rectangle 12"/>
            <p:cNvSpPr/>
            <p:nvPr/>
          </p:nvSpPr>
          <p:spPr>
            <a:xfrm>
              <a:off x="8021444" y="1187354"/>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943600" y="1198505"/>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657386" y="1286107"/>
              <a:ext cx="2943922" cy="1033346"/>
              <a:chOff x="3055434" y="2111298"/>
              <a:chExt cx="2943922" cy="1033346"/>
            </a:xfrm>
          </p:grpSpPr>
          <p:sp>
            <p:nvSpPr>
              <p:cNvPr id="2" name="Rounded Rectangle 1"/>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196683" y="2230243"/>
                <a:ext cx="2624254" cy="769441"/>
              </a:xfrm>
              <a:prstGeom prst="rect">
                <a:avLst/>
              </a:prstGeom>
              <a:noFill/>
            </p:spPr>
            <p:txBody>
              <a:bodyPr wrap="square" rtlCol="0">
                <a:spAutoFit/>
              </a:bodyPr>
              <a:lstStyle/>
              <a:p>
                <a:pPr algn="ctr"/>
                <a:r>
                  <a:rPr lang="en-US" sz="4400" dirty="0">
                    <a:solidFill>
                      <a:schemeClr val="bg1"/>
                    </a:solidFill>
                  </a:rPr>
                  <a:t>Ohio</a:t>
                </a:r>
              </a:p>
            </p:txBody>
          </p:sp>
        </p:grpSp>
      </p:grpSp>
      <p:grpSp>
        <p:nvGrpSpPr>
          <p:cNvPr id="24" name="Group 23"/>
          <p:cNvGrpSpPr/>
          <p:nvPr/>
        </p:nvGrpSpPr>
        <p:grpSpPr>
          <a:xfrm>
            <a:off x="719261" y="635116"/>
            <a:ext cx="1038919" cy="1162542"/>
            <a:chOff x="3546746" y="1508275"/>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1831</a:t>
              </a:r>
            </a:p>
          </p:txBody>
        </p:sp>
      </p:grpSp>
      <p:sp>
        <p:nvSpPr>
          <p:cNvPr id="26" name="Rectangle 25"/>
          <p:cNvSpPr/>
          <p:nvPr/>
        </p:nvSpPr>
        <p:spPr>
          <a:xfrm>
            <a:off x="5764740" y="4292948"/>
            <a:ext cx="2351973" cy="1200329"/>
          </a:xfrm>
          <a:prstGeom prst="rect">
            <a:avLst/>
          </a:prstGeom>
        </p:spPr>
        <p:txBody>
          <a:bodyPr wrap="square">
            <a:spAutoFit/>
          </a:bodyPr>
          <a:lstStyle/>
          <a:p>
            <a:r>
              <a:rPr lang="en-US" dirty="0">
                <a:solidFill>
                  <a:schemeClr val="bg1"/>
                </a:solidFill>
              </a:rPr>
              <a:t>Some Church members contributed money to help purchase land and supplies in Missouri. </a:t>
            </a:r>
          </a:p>
        </p:txBody>
      </p:sp>
      <p:sp>
        <p:nvSpPr>
          <p:cNvPr id="19" name="TextBox 18"/>
          <p:cNvSpPr txBox="1"/>
          <p:nvPr/>
        </p:nvSpPr>
        <p:spPr>
          <a:xfrm>
            <a:off x="596133" y="1903836"/>
            <a:ext cx="2160420" cy="923330"/>
          </a:xfrm>
          <a:prstGeom prst="rect">
            <a:avLst/>
          </a:prstGeom>
          <a:noFill/>
        </p:spPr>
        <p:txBody>
          <a:bodyPr wrap="square" rtlCol="0">
            <a:spAutoFit/>
          </a:bodyPr>
          <a:lstStyle/>
          <a:p>
            <a:r>
              <a:rPr lang="en-US" dirty="0">
                <a:solidFill>
                  <a:schemeClr val="bg1"/>
                </a:solidFill>
              </a:rPr>
              <a:t>Church leaders compiled revelations to be printed</a:t>
            </a:r>
          </a:p>
        </p:txBody>
      </p:sp>
      <p:grpSp>
        <p:nvGrpSpPr>
          <p:cNvPr id="27" name="Group 26"/>
          <p:cNvGrpSpPr/>
          <p:nvPr/>
        </p:nvGrpSpPr>
        <p:grpSpPr>
          <a:xfrm>
            <a:off x="3254134" y="1983992"/>
            <a:ext cx="1038919" cy="1162542"/>
            <a:chOff x="3546746" y="1508275"/>
            <a:chExt cx="1770643" cy="1911782"/>
          </a:xfrm>
        </p:grpSpPr>
        <p:pic>
          <p:nvPicPr>
            <p:cNvPr id="28"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1831</a:t>
              </a:r>
            </a:p>
          </p:txBody>
        </p:sp>
      </p:grpSp>
      <p:sp>
        <p:nvSpPr>
          <p:cNvPr id="30" name="TextBox 29"/>
          <p:cNvSpPr txBox="1"/>
          <p:nvPr/>
        </p:nvSpPr>
        <p:spPr>
          <a:xfrm>
            <a:off x="2491468" y="3146534"/>
            <a:ext cx="2440593" cy="923330"/>
          </a:xfrm>
          <a:prstGeom prst="rect">
            <a:avLst/>
          </a:prstGeom>
          <a:noFill/>
        </p:spPr>
        <p:txBody>
          <a:bodyPr wrap="square" rtlCol="0">
            <a:spAutoFit/>
          </a:bodyPr>
          <a:lstStyle/>
          <a:p>
            <a:r>
              <a:rPr lang="en-US" dirty="0">
                <a:solidFill>
                  <a:schemeClr val="bg1"/>
                </a:solidFill>
              </a:rPr>
              <a:t>Oliver </a:t>
            </a:r>
            <a:r>
              <a:rPr lang="en-US" dirty="0" err="1">
                <a:solidFill>
                  <a:schemeClr val="bg1"/>
                </a:solidFill>
              </a:rPr>
              <a:t>Cowdery</a:t>
            </a:r>
            <a:r>
              <a:rPr lang="en-US" dirty="0">
                <a:solidFill>
                  <a:schemeClr val="bg1"/>
                </a:solidFill>
              </a:rPr>
              <a:t> and John </a:t>
            </a:r>
            <a:r>
              <a:rPr lang="en-US" dirty="0" err="1">
                <a:solidFill>
                  <a:schemeClr val="bg1"/>
                </a:solidFill>
              </a:rPr>
              <a:t>Whitmer</a:t>
            </a:r>
            <a:r>
              <a:rPr lang="en-US" dirty="0">
                <a:solidFill>
                  <a:schemeClr val="bg1"/>
                </a:solidFill>
              </a:rPr>
              <a:t> take revelations to Missouri</a:t>
            </a:r>
          </a:p>
        </p:txBody>
      </p:sp>
      <p:grpSp>
        <p:nvGrpSpPr>
          <p:cNvPr id="31" name="Group 30"/>
          <p:cNvGrpSpPr/>
          <p:nvPr/>
        </p:nvGrpSpPr>
        <p:grpSpPr>
          <a:xfrm>
            <a:off x="9172386" y="1158179"/>
            <a:ext cx="1038919" cy="1162542"/>
            <a:chOff x="3546746" y="1508275"/>
            <a:chExt cx="1770643" cy="1911782"/>
          </a:xfrm>
        </p:grpSpPr>
        <p:pic>
          <p:nvPicPr>
            <p:cNvPr id="3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765883" y="2040170"/>
              <a:ext cx="1291198" cy="1164107"/>
            </a:xfrm>
            <a:prstGeom prst="rect">
              <a:avLst/>
            </a:prstGeom>
            <a:noFill/>
          </p:spPr>
          <p:txBody>
            <a:bodyPr wrap="square" rtlCol="0">
              <a:spAutoFit/>
            </a:bodyPr>
            <a:lstStyle/>
            <a:p>
              <a:pPr algn="ctr"/>
              <a:r>
                <a:rPr lang="en-US" sz="2000" dirty="0">
                  <a:solidFill>
                    <a:schemeClr val="bg1"/>
                  </a:solidFill>
                </a:rPr>
                <a:t>1831</a:t>
              </a:r>
            </a:p>
            <a:p>
              <a:pPr algn="ctr"/>
              <a:r>
                <a:rPr lang="en-US" sz="2000" dirty="0">
                  <a:solidFill>
                    <a:schemeClr val="bg1"/>
                  </a:solidFill>
                </a:rPr>
                <a:t>1832</a:t>
              </a:r>
            </a:p>
          </p:txBody>
        </p:sp>
      </p:grpSp>
      <p:sp>
        <p:nvSpPr>
          <p:cNvPr id="34" name="TextBox 33"/>
          <p:cNvSpPr txBox="1"/>
          <p:nvPr/>
        </p:nvSpPr>
        <p:spPr>
          <a:xfrm>
            <a:off x="8612629" y="2320721"/>
            <a:ext cx="2834262" cy="923330"/>
          </a:xfrm>
          <a:prstGeom prst="rect">
            <a:avLst/>
          </a:prstGeom>
          <a:noFill/>
        </p:spPr>
        <p:txBody>
          <a:bodyPr wrap="square" rtlCol="0">
            <a:spAutoFit/>
          </a:bodyPr>
          <a:lstStyle/>
          <a:p>
            <a:r>
              <a:rPr lang="en-US" dirty="0">
                <a:solidFill>
                  <a:schemeClr val="bg1"/>
                </a:solidFill>
              </a:rPr>
              <a:t>Joseph continues to receive revelations and continues to translate the Bible</a:t>
            </a:r>
          </a:p>
        </p:txBody>
      </p:sp>
      <p:grpSp>
        <p:nvGrpSpPr>
          <p:cNvPr id="35" name="Group 34"/>
          <p:cNvGrpSpPr/>
          <p:nvPr/>
        </p:nvGrpSpPr>
        <p:grpSpPr>
          <a:xfrm>
            <a:off x="1004541" y="4660434"/>
            <a:ext cx="1038919" cy="1162542"/>
            <a:chOff x="3546746" y="1508275"/>
            <a:chExt cx="1770643" cy="1911782"/>
          </a:xfrm>
        </p:grpSpPr>
        <p:pic>
          <p:nvPicPr>
            <p:cNvPr id="36"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1832</a:t>
              </a:r>
            </a:p>
          </p:txBody>
        </p:sp>
      </p:grpSp>
      <p:sp>
        <p:nvSpPr>
          <p:cNvPr id="38" name="TextBox 37"/>
          <p:cNvSpPr txBox="1"/>
          <p:nvPr/>
        </p:nvSpPr>
        <p:spPr>
          <a:xfrm>
            <a:off x="1930221" y="5480917"/>
            <a:ext cx="1960754" cy="923330"/>
          </a:xfrm>
          <a:prstGeom prst="rect">
            <a:avLst/>
          </a:prstGeom>
          <a:noFill/>
        </p:spPr>
        <p:txBody>
          <a:bodyPr wrap="square" rtlCol="0">
            <a:spAutoFit/>
          </a:bodyPr>
          <a:lstStyle/>
          <a:p>
            <a:r>
              <a:rPr lang="en-US" dirty="0">
                <a:solidFill>
                  <a:schemeClr val="bg1"/>
                </a:solidFill>
              </a:rPr>
              <a:t>Joseph took a trip to Missouri to visit saints in Zion</a:t>
            </a:r>
          </a:p>
        </p:txBody>
      </p:sp>
      <p:grpSp>
        <p:nvGrpSpPr>
          <p:cNvPr id="39" name="Group 38"/>
          <p:cNvGrpSpPr/>
          <p:nvPr/>
        </p:nvGrpSpPr>
        <p:grpSpPr>
          <a:xfrm>
            <a:off x="4652849" y="4402605"/>
            <a:ext cx="1038919" cy="1162542"/>
            <a:chOff x="3546746" y="1508275"/>
            <a:chExt cx="1770643" cy="1911782"/>
          </a:xfrm>
        </p:grpSpPr>
        <p:pic>
          <p:nvPicPr>
            <p:cNvPr id="40"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1832</a:t>
              </a:r>
            </a:p>
          </p:txBody>
        </p:sp>
      </p:grpSp>
      <p:sp>
        <p:nvSpPr>
          <p:cNvPr id="42" name="TextBox 41"/>
          <p:cNvSpPr txBox="1"/>
          <p:nvPr/>
        </p:nvSpPr>
        <p:spPr>
          <a:xfrm>
            <a:off x="9521414" y="5451412"/>
            <a:ext cx="2293174" cy="1200329"/>
          </a:xfrm>
          <a:prstGeom prst="rect">
            <a:avLst/>
          </a:prstGeom>
          <a:noFill/>
        </p:spPr>
        <p:txBody>
          <a:bodyPr wrap="square" rtlCol="0">
            <a:spAutoFit/>
          </a:bodyPr>
          <a:lstStyle/>
          <a:p>
            <a:r>
              <a:rPr lang="en-US" dirty="0">
                <a:solidFill>
                  <a:schemeClr val="bg1"/>
                </a:solidFill>
              </a:rPr>
              <a:t>Many Saints move to Missouri, so about 1/3 members live in Jackson county</a:t>
            </a:r>
          </a:p>
        </p:txBody>
      </p:sp>
      <p:grpSp>
        <p:nvGrpSpPr>
          <p:cNvPr id="43" name="Group 42"/>
          <p:cNvGrpSpPr/>
          <p:nvPr/>
        </p:nvGrpSpPr>
        <p:grpSpPr>
          <a:xfrm>
            <a:off x="8451913" y="5470304"/>
            <a:ext cx="1038919" cy="1162542"/>
            <a:chOff x="3546746" y="1508275"/>
            <a:chExt cx="1770643" cy="1911782"/>
          </a:xfrm>
        </p:grpSpPr>
        <p:pic>
          <p:nvPicPr>
            <p:cNvPr id="44"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1832</a:t>
              </a:r>
            </a:p>
          </p:txBody>
        </p:sp>
      </p:grpSp>
    </p:spTree>
    <p:extLst>
      <p:ext uri="{BB962C8B-B14F-4D97-AF65-F5344CB8AC3E}">
        <p14:creationId xmlns:p14="http://schemas.microsoft.com/office/powerpoint/2010/main" val="26915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30" grpId="0"/>
      <p:bldP spid="34" grpId="0"/>
      <p:bldP spid="38"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F097B6A-398E-4DDD-887F-58031C60C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Missouri and Zion</a:t>
            </a:r>
          </a:p>
        </p:txBody>
      </p:sp>
      <p:sp>
        <p:nvSpPr>
          <p:cNvPr id="19" name="TextBox 18"/>
          <p:cNvSpPr txBox="1"/>
          <p:nvPr/>
        </p:nvSpPr>
        <p:spPr>
          <a:xfrm>
            <a:off x="541681" y="2112488"/>
            <a:ext cx="2685135" cy="1200329"/>
          </a:xfrm>
          <a:prstGeom prst="rect">
            <a:avLst/>
          </a:prstGeom>
          <a:noFill/>
        </p:spPr>
        <p:txBody>
          <a:bodyPr wrap="square" rtlCol="0">
            <a:spAutoFit/>
          </a:bodyPr>
          <a:lstStyle/>
          <a:p>
            <a:r>
              <a:rPr lang="en-US" dirty="0">
                <a:solidFill>
                  <a:schemeClr val="bg1"/>
                </a:solidFill>
              </a:rPr>
              <a:t>The Church leaders in Missouri worked to meet the needs of the incoming Saints. </a:t>
            </a:r>
          </a:p>
        </p:txBody>
      </p:sp>
      <p:grpSp>
        <p:nvGrpSpPr>
          <p:cNvPr id="31" name="Group 30"/>
          <p:cNvGrpSpPr/>
          <p:nvPr/>
        </p:nvGrpSpPr>
        <p:grpSpPr>
          <a:xfrm>
            <a:off x="968398" y="949945"/>
            <a:ext cx="1038919" cy="1162542"/>
            <a:chOff x="3546746" y="1508275"/>
            <a:chExt cx="1770643" cy="1911782"/>
          </a:xfrm>
        </p:grpSpPr>
        <p:pic>
          <p:nvPicPr>
            <p:cNvPr id="3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765883" y="2040170"/>
              <a:ext cx="1291198" cy="1164107"/>
            </a:xfrm>
            <a:prstGeom prst="rect">
              <a:avLst/>
            </a:prstGeom>
            <a:noFill/>
          </p:spPr>
          <p:txBody>
            <a:bodyPr wrap="square" rtlCol="0">
              <a:spAutoFit/>
            </a:bodyPr>
            <a:lstStyle/>
            <a:p>
              <a:pPr algn="ctr"/>
              <a:r>
                <a:rPr lang="en-US" sz="2000" dirty="0">
                  <a:solidFill>
                    <a:schemeClr val="bg1"/>
                  </a:solidFill>
                </a:rPr>
                <a:t>1831</a:t>
              </a:r>
            </a:p>
            <a:p>
              <a:pPr algn="ctr"/>
              <a:r>
                <a:rPr lang="en-US" sz="2000" dirty="0">
                  <a:solidFill>
                    <a:schemeClr val="bg1"/>
                  </a:solidFill>
                </a:rPr>
                <a:t>1832</a:t>
              </a:r>
            </a:p>
          </p:txBody>
        </p:sp>
      </p:grpSp>
      <p:grpSp>
        <p:nvGrpSpPr>
          <p:cNvPr id="35" name="Group 34"/>
          <p:cNvGrpSpPr/>
          <p:nvPr/>
        </p:nvGrpSpPr>
        <p:grpSpPr>
          <a:xfrm>
            <a:off x="349991" y="4919423"/>
            <a:ext cx="1038919" cy="1162542"/>
            <a:chOff x="3546746" y="1508275"/>
            <a:chExt cx="1770643" cy="1911782"/>
          </a:xfrm>
        </p:grpSpPr>
        <p:pic>
          <p:nvPicPr>
            <p:cNvPr id="36"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1833</a:t>
              </a:r>
            </a:p>
          </p:txBody>
        </p:sp>
      </p:grpSp>
      <p:grpSp>
        <p:nvGrpSpPr>
          <p:cNvPr id="39" name="Group 38"/>
          <p:cNvGrpSpPr/>
          <p:nvPr/>
        </p:nvGrpSpPr>
        <p:grpSpPr>
          <a:xfrm>
            <a:off x="8027971" y="4507579"/>
            <a:ext cx="1038919" cy="1162542"/>
            <a:chOff x="3546746" y="1508275"/>
            <a:chExt cx="1770643" cy="1911782"/>
          </a:xfrm>
        </p:grpSpPr>
        <p:pic>
          <p:nvPicPr>
            <p:cNvPr id="40"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1833</a:t>
              </a:r>
            </a:p>
          </p:txBody>
        </p:sp>
      </p:grpSp>
      <p:sp>
        <p:nvSpPr>
          <p:cNvPr id="42" name="TextBox 41"/>
          <p:cNvSpPr txBox="1"/>
          <p:nvPr/>
        </p:nvSpPr>
        <p:spPr>
          <a:xfrm>
            <a:off x="4235455" y="3988576"/>
            <a:ext cx="2497323" cy="1477328"/>
          </a:xfrm>
          <a:prstGeom prst="rect">
            <a:avLst/>
          </a:prstGeom>
          <a:noFill/>
        </p:spPr>
        <p:txBody>
          <a:bodyPr wrap="square" rtlCol="0">
            <a:spAutoFit/>
          </a:bodyPr>
          <a:lstStyle/>
          <a:p>
            <a:r>
              <a:rPr lang="en-US" dirty="0">
                <a:solidFill>
                  <a:schemeClr val="bg1"/>
                </a:solidFill>
              </a:rPr>
              <a:t>Some members allowed their selfishness and greet to prevent them from living the law of consecration</a:t>
            </a:r>
          </a:p>
        </p:txBody>
      </p:sp>
      <p:grpSp>
        <p:nvGrpSpPr>
          <p:cNvPr id="43" name="Group 42"/>
          <p:cNvGrpSpPr/>
          <p:nvPr/>
        </p:nvGrpSpPr>
        <p:grpSpPr>
          <a:xfrm>
            <a:off x="3151677" y="4184137"/>
            <a:ext cx="1038919" cy="1162542"/>
            <a:chOff x="3546746" y="1508275"/>
            <a:chExt cx="1770643" cy="1911782"/>
          </a:xfrm>
        </p:grpSpPr>
        <p:pic>
          <p:nvPicPr>
            <p:cNvPr id="44"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860183" y="2040170"/>
              <a:ext cx="1196898" cy="657975"/>
            </a:xfrm>
            <a:prstGeom prst="rect">
              <a:avLst/>
            </a:prstGeom>
            <a:noFill/>
          </p:spPr>
          <p:txBody>
            <a:bodyPr wrap="square" rtlCol="0">
              <a:spAutoFit/>
            </a:bodyPr>
            <a:lstStyle/>
            <a:p>
              <a:pPr algn="ctr"/>
              <a:r>
                <a:rPr lang="en-US" sz="2000" dirty="0">
                  <a:solidFill>
                    <a:schemeClr val="bg1"/>
                  </a:solidFill>
                </a:rPr>
                <a:t>1833</a:t>
              </a:r>
            </a:p>
          </p:txBody>
        </p:sp>
      </p:grpSp>
      <p:grpSp>
        <p:nvGrpSpPr>
          <p:cNvPr id="46" name="Group 45"/>
          <p:cNvGrpSpPr/>
          <p:nvPr/>
        </p:nvGrpSpPr>
        <p:grpSpPr>
          <a:xfrm>
            <a:off x="4613236" y="1011060"/>
            <a:ext cx="2943922" cy="2553626"/>
            <a:chOff x="271347" y="3700090"/>
            <a:chExt cx="2943922" cy="2553626"/>
          </a:xfrm>
        </p:grpSpPr>
        <p:sp>
          <p:nvSpPr>
            <p:cNvPr id="47" name="Rounded Rectangle 46"/>
            <p:cNvSpPr/>
            <p:nvPr/>
          </p:nvSpPr>
          <p:spPr>
            <a:xfrm>
              <a:off x="696951" y="3700090"/>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551114"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271347" y="3812310"/>
              <a:ext cx="2943922" cy="1033346"/>
              <a:chOff x="3055434" y="2111298"/>
              <a:chExt cx="2943922" cy="1033346"/>
            </a:xfrm>
          </p:grpSpPr>
          <p:sp>
            <p:nvSpPr>
              <p:cNvPr id="50" name="Rounded Rectangle 49"/>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3196683" y="2230243"/>
                <a:ext cx="2624254" cy="584775"/>
              </a:xfrm>
              <a:prstGeom prst="rect">
                <a:avLst/>
              </a:prstGeom>
              <a:noFill/>
            </p:spPr>
            <p:txBody>
              <a:bodyPr wrap="square" rtlCol="0">
                <a:spAutoFit/>
              </a:bodyPr>
              <a:lstStyle/>
              <a:p>
                <a:pPr algn="ctr"/>
                <a:r>
                  <a:rPr lang="en-US" sz="3200" dirty="0">
                    <a:solidFill>
                      <a:schemeClr val="bg1"/>
                    </a:solidFill>
                  </a:rPr>
                  <a:t>Missouri</a:t>
                </a:r>
              </a:p>
            </p:txBody>
          </p:sp>
        </p:grpSp>
      </p:grpSp>
      <p:grpSp>
        <p:nvGrpSpPr>
          <p:cNvPr id="53" name="Group 52"/>
          <p:cNvGrpSpPr/>
          <p:nvPr/>
        </p:nvGrpSpPr>
        <p:grpSpPr>
          <a:xfrm>
            <a:off x="8642914" y="1015270"/>
            <a:ext cx="1038919" cy="1162542"/>
            <a:chOff x="3546746" y="1508275"/>
            <a:chExt cx="1770643" cy="1911782"/>
          </a:xfrm>
        </p:grpSpPr>
        <p:pic>
          <p:nvPicPr>
            <p:cNvPr id="54"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3765883" y="2040170"/>
              <a:ext cx="1291198" cy="1164107"/>
            </a:xfrm>
            <a:prstGeom prst="rect">
              <a:avLst/>
            </a:prstGeom>
            <a:noFill/>
          </p:spPr>
          <p:txBody>
            <a:bodyPr wrap="square" rtlCol="0">
              <a:spAutoFit/>
            </a:bodyPr>
            <a:lstStyle/>
            <a:p>
              <a:pPr algn="ctr"/>
              <a:r>
                <a:rPr lang="en-US" sz="2000" dirty="0">
                  <a:solidFill>
                    <a:schemeClr val="bg1"/>
                  </a:solidFill>
                </a:rPr>
                <a:t>1831</a:t>
              </a:r>
            </a:p>
            <a:p>
              <a:pPr algn="ctr"/>
              <a:r>
                <a:rPr lang="en-US" sz="2000" dirty="0">
                  <a:solidFill>
                    <a:schemeClr val="bg1"/>
                  </a:solidFill>
                </a:rPr>
                <a:t>1832</a:t>
              </a:r>
            </a:p>
          </p:txBody>
        </p:sp>
      </p:grpSp>
      <p:sp>
        <p:nvSpPr>
          <p:cNvPr id="56" name="TextBox 55"/>
          <p:cNvSpPr txBox="1"/>
          <p:nvPr/>
        </p:nvSpPr>
        <p:spPr>
          <a:xfrm>
            <a:off x="8027971" y="2352671"/>
            <a:ext cx="2280989" cy="923330"/>
          </a:xfrm>
          <a:prstGeom prst="rect">
            <a:avLst/>
          </a:prstGeom>
          <a:noFill/>
        </p:spPr>
        <p:txBody>
          <a:bodyPr wrap="square" rtlCol="0">
            <a:spAutoFit/>
          </a:bodyPr>
          <a:lstStyle/>
          <a:p>
            <a:r>
              <a:rPr lang="en-US" dirty="0">
                <a:solidFill>
                  <a:schemeClr val="bg1"/>
                </a:solidFill>
              </a:rPr>
              <a:t>They purchase land and set up a store and printing press</a:t>
            </a:r>
          </a:p>
        </p:txBody>
      </p:sp>
      <p:sp>
        <p:nvSpPr>
          <p:cNvPr id="57" name="TextBox 56"/>
          <p:cNvSpPr txBox="1"/>
          <p:nvPr/>
        </p:nvSpPr>
        <p:spPr>
          <a:xfrm>
            <a:off x="1452818" y="5681724"/>
            <a:ext cx="1960754" cy="923330"/>
          </a:xfrm>
          <a:prstGeom prst="rect">
            <a:avLst/>
          </a:prstGeom>
          <a:noFill/>
        </p:spPr>
        <p:txBody>
          <a:bodyPr wrap="square" rtlCol="0">
            <a:spAutoFit/>
          </a:bodyPr>
          <a:lstStyle/>
          <a:p>
            <a:r>
              <a:rPr lang="en-US" dirty="0">
                <a:solidFill>
                  <a:schemeClr val="bg1"/>
                </a:solidFill>
              </a:rPr>
              <a:t>Populations of Saints increased to almost 1,200</a:t>
            </a:r>
          </a:p>
        </p:txBody>
      </p:sp>
      <p:sp>
        <p:nvSpPr>
          <p:cNvPr id="58" name="TextBox 57"/>
          <p:cNvSpPr txBox="1"/>
          <p:nvPr/>
        </p:nvSpPr>
        <p:spPr>
          <a:xfrm>
            <a:off x="9194706" y="5045800"/>
            <a:ext cx="1960754" cy="1477328"/>
          </a:xfrm>
          <a:prstGeom prst="rect">
            <a:avLst/>
          </a:prstGeom>
          <a:noFill/>
        </p:spPr>
        <p:txBody>
          <a:bodyPr wrap="square" rtlCol="0">
            <a:spAutoFit/>
          </a:bodyPr>
          <a:lstStyle/>
          <a:p>
            <a:r>
              <a:rPr lang="en-US" dirty="0">
                <a:solidFill>
                  <a:schemeClr val="bg1"/>
                </a:solidFill>
              </a:rPr>
              <a:t>William W. Phelps was to print the revelations called the “Book of Commandments”</a:t>
            </a:r>
          </a:p>
        </p:txBody>
      </p:sp>
    </p:spTree>
    <p:extLst>
      <p:ext uri="{BB962C8B-B14F-4D97-AF65-F5344CB8AC3E}">
        <p14:creationId xmlns:p14="http://schemas.microsoft.com/office/powerpoint/2010/main" val="3070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D1FF2B7-43F1-4F63-AD32-757FA8327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Problems in Zion</a:t>
            </a:r>
          </a:p>
        </p:txBody>
      </p:sp>
      <p:grpSp>
        <p:nvGrpSpPr>
          <p:cNvPr id="31" name="Group 30"/>
          <p:cNvGrpSpPr/>
          <p:nvPr/>
        </p:nvGrpSpPr>
        <p:grpSpPr>
          <a:xfrm>
            <a:off x="1038277" y="665402"/>
            <a:ext cx="1038919" cy="1162542"/>
            <a:chOff x="3546746" y="1508275"/>
            <a:chExt cx="1770643" cy="1911782"/>
          </a:xfrm>
        </p:grpSpPr>
        <p:pic>
          <p:nvPicPr>
            <p:cNvPr id="3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765883" y="2040170"/>
              <a:ext cx="1291198" cy="657975"/>
            </a:xfrm>
            <a:prstGeom prst="rect">
              <a:avLst/>
            </a:prstGeom>
            <a:noFill/>
          </p:spPr>
          <p:txBody>
            <a:bodyPr wrap="square" rtlCol="0">
              <a:spAutoFit/>
            </a:bodyPr>
            <a:lstStyle/>
            <a:p>
              <a:pPr algn="ctr"/>
              <a:r>
                <a:rPr lang="en-US" sz="2000" dirty="0">
                  <a:solidFill>
                    <a:schemeClr val="bg1"/>
                  </a:solidFill>
                </a:rPr>
                <a:t>1833</a:t>
              </a:r>
            </a:p>
          </p:txBody>
        </p:sp>
      </p:grpSp>
      <p:grpSp>
        <p:nvGrpSpPr>
          <p:cNvPr id="35" name="Group 34"/>
          <p:cNvGrpSpPr/>
          <p:nvPr/>
        </p:nvGrpSpPr>
        <p:grpSpPr>
          <a:xfrm>
            <a:off x="998682" y="5196924"/>
            <a:ext cx="1050638" cy="1162542"/>
            <a:chOff x="3546746" y="1508275"/>
            <a:chExt cx="1790616" cy="1911782"/>
          </a:xfrm>
        </p:grpSpPr>
        <p:pic>
          <p:nvPicPr>
            <p:cNvPr id="36"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564674" y="1923532"/>
              <a:ext cx="1772688" cy="1164107"/>
            </a:xfrm>
            <a:prstGeom prst="rect">
              <a:avLst/>
            </a:prstGeom>
            <a:noFill/>
          </p:spPr>
          <p:txBody>
            <a:bodyPr wrap="square" rtlCol="0">
              <a:spAutoFit/>
            </a:bodyPr>
            <a:lstStyle/>
            <a:p>
              <a:pPr algn="ctr"/>
              <a:r>
                <a:rPr lang="en-US" sz="2000" dirty="0">
                  <a:solidFill>
                    <a:schemeClr val="bg1"/>
                  </a:solidFill>
                </a:rPr>
                <a:t>July 20,  1833</a:t>
              </a:r>
            </a:p>
          </p:txBody>
        </p:sp>
      </p:grpSp>
      <p:sp>
        <p:nvSpPr>
          <p:cNvPr id="42" name="TextBox 41"/>
          <p:cNvSpPr txBox="1"/>
          <p:nvPr/>
        </p:nvSpPr>
        <p:spPr>
          <a:xfrm>
            <a:off x="2897465" y="3555378"/>
            <a:ext cx="2293174" cy="923330"/>
          </a:xfrm>
          <a:prstGeom prst="rect">
            <a:avLst/>
          </a:prstGeom>
          <a:noFill/>
        </p:spPr>
        <p:txBody>
          <a:bodyPr wrap="square" rtlCol="0">
            <a:spAutoFit/>
          </a:bodyPr>
          <a:lstStyle/>
          <a:p>
            <a:r>
              <a:rPr lang="en-US" dirty="0">
                <a:solidFill>
                  <a:schemeClr val="bg1"/>
                </a:solidFill>
              </a:rPr>
              <a:t>Local religious leaders disagreed with the Saints’ beliefs</a:t>
            </a:r>
          </a:p>
        </p:txBody>
      </p:sp>
      <p:grpSp>
        <p:nvGrpSpPr>
          <p:cNvPr id="46" name="Group 45"/>
          <p:cNvGrpSpPr/>
          <p:nvPr/>
        </p:nvGrpSpPr>
        <p:grpSpPr>
          <a:xfrm>
            <a:off x="4658054" y="1028858"/>
            <a:ext cx="2943922" cy="2553626"/>
            <a:chOff x="271347" y="3700090"/>
            <a:chExt cx="2943922" cy="2553626"/>
          </a:xfrm>
        </p:grpSpPr>
        <p:sp>
          <p:nvSpPr>
            <p:cNvPr id="47" name="Rounded Rectangle 46"/>
            <p:cNvSpPr/>
            <p:nvPr/>
          </p:nvSpPr>
          <p:spPr>
            <a:xfrm>
              <a:off x="696951" y="3700090"/>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551114"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271347" y="3790374"/>
              <a:ext cx="2943922" cy="1077218"/>
              <a:chOff x="3055434" y="2089362"/>
              <a:chExt cx="2943922" cy="1077218"/>
            </a:xfrm>
          </p:grpSpPr>
          <p:sp>
            <p:nvSpPr>
              <p:cNvPr id="50" name="Rounded Rectangle 49"/>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3204117" y="2089362"/>
                <a:ext cx="2624254" cy="1077218"/>
              </a:xfrm>
              <a:prstGeom prst="rect">
                <a:avLst/>
              </a:prstGeom>
              <a:noFill/>
            </p:spPr>
            <p:txBody>
              <a:bodyPr wrap="square" rtlCol="0">
                <a:spAutoFit/>
              </a:bodyPr>
              <a:lstStyle/>
              <a:p>
                <a:pPr algn="ctr"/>
                <a:r>
                  <a:rPr lang="en-US" sz="3200" dirty="0">
                    <a:solidFill>
                      <a:schemeClr val="bg1"/>
                    </a:solidFill>
                  </a:rPr>
                  <a:t>Jackson County</a:t>
                </a:r>
              </a:p>
            </p:txBody>
          </p:sp>
        </p:grpSp>
      </p:grpSp>
      <p:sp>
        <p:nvSpPr>
          <p:cNvPr id="56" name="TextBox 55"/>
          <p:cNvSpPr txBox="1"/>
          <p:nvPr/>
        </p:nvSpPr>
        <p:spPr>
          <a:xfrm>
            <a:off x="758738" y="1962198"/>
            <a:ext cx="2280989" cy="1200329"/>
          </a:xfrm>
          <a:prstGeom prst="rect">
            <a:avLst/>
          </a:prstGeom>
          <a:noFill/>
        </p:spPr>
        <p:txBody>
          <a:bodyPr wrap="square" rtlCol="0">
            <a:spAutoFit/>
          </a:bodyPr>
          <a:lstStyle/>
          <a:p>
            <a:r>
              <a:rPr lang="en-US" dirty="0">
                <a:solidFill>
                  <a:schemeClr val="bg1"/>
                </a:solidFill>
              </a:rPr>
              <a:t>Missourians became concerned about the rapid growth of the “Mormon”</a:t>
            </a:r>
          </a:p>
        </p:txBody>
      </p:sp>
      <p:sp>
        <p:nvSpPr>
          <p:cNvPr id="57" name="TextBox 56"/>
          <p:cNvSpPr txBox="1"/>
          <p:nvPr/>
        </p:nvSpPr>
        <p:spPr>
          <a:xfrm>
            <a:off x="5609782" y="3668191"/>
            <a:ext cx="4005064" cy="1200329"/>
          </a:xfrm>
          <a:prstGeom prst="rect">
            <a:avLst/>
          </a:prstGeom>
          <a:noFill/>
        </p:spPr>
        <p:txBody>
          <a:bodyPr wrap="square" rtlCol="0">
            <a:spAutoFit/>
          </a:bodyPr>
          <a:lstStyle/>
          <a:p>
            <a:r>
              <a:rPr lang="en-US" dirty="0">
                <a:solidFill>
                  <a:schemeClr val="bg1"/>
                </a:solidFill>
              </a:rPr>
              <a:t>William W. Phelps published an article “Free People of Color” which caused a mob to destroyed most of the unbound sheets of the Book of Commandments </a:t>
            </a:r>
          </a:p>
        </p:txBody>
      </p:sp>
      <p:sp>
        <p:nvSpPr>
          <p:cNvPr id="58" name="TextBox 57"/>
          <p:cNvSpPr txBox="1"/>
          <p:nvPr/>
        </p:nvSpPr>
        <p:spPr>
          <a:xfrm>
            <a:off x="8675148" y="1297261"/>
            <a:ext cx="2478575" cy="1754326"/>
          </a:xfrm>
          <a:prstGeom prst="rect">
            <a:avLst/>
          </a:prstGeom>
          <a:noFill/>
        </p:spPr>
        <p:txBody>
          <a:bodyPr wrap="square" rtlCol="0">
            <a:spAutoFit/>
          </a:bodyPr>
          <a:lstStyle/>
          <a:p>
            <a:r>
              <a:rPr lang="en-US" dirty="0">
                <a:solidFill>
                  <a:schemeClr val="bg1"/>
                </a:solidFill>
              </a:rPr>
              <a:t>One religious leader spread lies about the members of the Church and encouraged the citizens to commit acts of violence against them</a:t>
            </a:r>
          </a:p>
        </p:txBody>
      </p:sp>
      <p:sp>
        <p:nvSpPr>
          <p:cNvPr id="34" name="TextBox 33"/>
          <p:cNvSpPr txBox="1"/>
          <p:nvPr/>
        </p:nvSpPr>
        <p:spPr>
          <a:xfrm>
            <a:off x="2119106" y="5266592"/>
            <a:ext cx="1960754" cy="1200329"/>
          </a:xfrm>
          <a:prstGeom prst="rect">
            <a:avLst/>
          </a:prstGeom>
          <a:noFill/>
        </p:spPr>
        <p:txBody>
          <a:bodyPr wrap="square" rtlCol="0">
            <a:spAutoFit/>
          </a:bodyPr>
          <a:lstStyle/>
          <a:p>
            <a:r>
              <a:rPr lang="en-US" dirty="0">
                <a:solidFill>
                  <a:schemeClr val="bg1"/>
                </a:solidFill>
              </a:rPr>
              <a:t>Bishop Partridge and Charles Allen were tarred and feathered</a:t>
            </a:r>
          </a:p>
        </p:txBody>
      </p:sp>
      <p:sp>
        <p:nvSpPr>
          <p:cNvPr id="38" name="TextBox 37"/>
          <p:cNvSpPr txBox="1"/>
          <p:nvPr/>
        </p:nvSpPr>
        <p:spPr>
          <a:xfrm>
            <a:off x="9239140" y="5497174"/>
            <a:ext cx="1960754" cy="923330"/>
          </a:xfrm>
          <a:prstGeom prst="rect">
            <a:avLst/>
          </a:prstGeom>
          <a:noFill/>
        </p:spPr>
        <p:txBody>
          <a:bodyPr wrap="square" rtlCol="0">
            <a:spAutoFit/>
          </a:bodyPr>
          <a:lstStyle/>
          <a:p>
            <a:r>
              <a:rPr lang="en-US" dirty="0">
                <a:solidFill>
                  <a:schemeClr val="bg1"/>
                </a:solidFill>
              </a:rPr>
              <a:t>Saints were forced to leave Jackson County</a:t>
            </a:r>
          </a:p>
        </p:txBody>
      </p:sp>
      <p:grpSp>
        <p:nvGrpSpPr>
          <p:cNvPr id="59" name="Group 58"/>
          <p:cNvGrpSpPr/>
          <p:nvPr/>
        </p:nvGrpSpPr>
        <p:grpSpPr>
          <a:xfrm>
            <a:off x="8043687" y="5304379"/>
            <a:ext cx="1195453" cy="1162542"/>
            <a:chOff x="3398899" y="1508275"/>
            <a:chExt cx="2037426" cy="1911782"/>
          </a:xfrm>
        </p:grpSpPr>
        <p:pic>
          <p:nvPicPr>
            <p:cNvPr id="60"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398899" y="1939844"/>
              <a:ext cx="2037426" cy="1164107"/>
            </a:xfrm>
            <a:prstGeom prst="rect">
              <a:avLst/>
            </a:prstGeom>
            <a:noFill/>
          </p:spPr>
          <p:txBody>
            <a:bodyPr wrap="square" rtlCol="0">
              <a:spAutoFit/>
            </a:bodyPr>
            <a:lstStyle/>
            <a:p>
              <a:pPr algn="ctr"/>
              <a:r>
                <a:rPr lang="en-US" sz="2000" dirty="0">
                  <a:solidFill>
                    <a:schemeClr val="bg1"/>
                  </a:solidFill>
                </a:rPr>
                <a:t>Nov.-Dec. 1833</a:t>
              </a:r>
            </a:p>
          </p:txBody>
        </p:sp>
      </p:grpSp>
    </p:spTree>
    <p:extLst>
      <p:ext uri="{BB962C8B-B14F-4D97-AF65-F5344CB8AC3E}">
        <p14:creationId xmlns:p14="http://schemas.microsoft.com/office/powerpoint/2010/main" val="26476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6" grpId="0"/>
      <p:bldP spid="57" grpId="0"/>
      <p:bldP spid="58" grpId="0"/>
      <p:bldP spid="34"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791D7-63CA-469A-ABBD-7FFE090D3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Can You Build A Zion?</a:t>
            </a:r>
          </a:p>
        </p:txBody>
      </p:sp>
      <p:grpSp>
        <p:nvGrpSpPr>
          <p:cNvPr id="31" name="Group 30"/>
          <p:cNvGrpSpPr/>
          <p:nvPr/>
        </p:nvGrpSpPr>
        <p:grpSpPr>
          <a:xfrm>
            <a:off x="539199" y="1292945"/>
            <a:ext cx="984802" cy="1101985"/>
            <a:chOff x="3546746" y="1508273"/>
            <a:chExt cx="2314920" cy="2499443"/>
          </a:xfrm>
        </p:grpSpPr>
        <p:pic>
          <p:nvPicPr>
            <p:cNvPr id="3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746" y="1508273"/>
              <a:ext cx="2314920" cy="249944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614854" y="2019536"/>
              <a:ext cx="2246810" cy="1465961"/>
            </a:xfrm>
            <a:prstGeom prst="rect">
              <a:avLst/>
            </a:prstGeom>
            <a:noFill/>
          </p:spPr>
          <p:txBody>
            <a:bodyPr wrap="square" rtlCol="0">
              <a:spAutoFit/>
            </a:bodyPr>
            <a:lstStyle/>
            <a:p>
              <a:pPr algn="ctr"/>
              <a:r>
                <a:rPr lang="en-US" dirty="0">
                  <a:solidFill>
                    <a:schemeClr val="bg1"/>
                  </a:solidFill>
                </a:rPr>
                <a:t>D&amp;C 101:6-7</a:t>
              </a:r>
            </a:p>
          </p:txBody>
        </p:sp>
      </p:grpSp>
      <p:grpSp>
        <p:nvGrpSpPr>
          <p:cNvPr id="35" name="Group 34"/>
          <p:cNvGrpSpPr/>
          <p:nvPr/>
        </p:nvGrpSpPr>
        <p:grpSpPr>
          <a:xfrm>
            <a:off x="473362" y="4693313"/>
            <a:ext cx="1050638" cy="1162542"/>
            <a:chOff x="3546746" y="1508275"/>
            <a:chExt cx="1790616" cy="1911782"/>
          </a:xfrm>
        </p:grpSpPr>
        <p:pic>
          <p:nvPicPr>
            <p:cNvPr id="36" name="Picture 4" descr="http://www.clker.com/cliparts/J/b/A/T/B/6/blank-interstate-sign-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564674" y="1923532"/>
              <a:ext cx="1772688" cy="1164107"/>
            </a:xfrm>
            <a:prstGeom prst="rect">
              <a:avLst/>
            </a:prstGeom>
            <a:noFill/>
          </p:spPr>
          <p:txBody>
            <a:bodyPr wrap="square" rtlCol="0">
              <a:spAutoFit/>
            </a:bodyPr>
            <a:lstStyle/>
            <a:p>
              <a:pPr algn="ctr"/>
              <a:r>
                <a:rPr lang="en-US" sz="2000" dirty="0">
                  <a:solidFill>
                    <a:schemeClr val="bg1"/>
                  </a:solidFill>
                </a:rPr>
                <a:t>D&amp;C 103:2-4</a:t>
              </a:r>
            </a:p>
          </p:txBody>
        </p:sp>
      </p:grpSp>
      <p:sp>
        <p:nvSpPr>
          <p:cNvPr id="42" name="TextBox 41"/>
          <p:cNvSpPr txBox="1"/>
          <p:nvPr/>
        </p:nvSpPr>
        <p:spPr>
          <a:xfrm>
            <a:off x="1674833" y="1140908"/>
            <a:ext cx="4856350" cy="2308324"/>
          </a:xfrm>
          <a:prstGeom prst="rect">
            <a:avLst/>
          </a:prstGeom>
          <a:noFill/>
        </p:spPr>
        <p:txBody>
          <a:bodyPr wrap="square" rtlCol="0">
            <a:spAutoFit/>
          </a:bodyPr>
          <a:lstStyle/>
          <a:p>
            <a:pPr fontAlgn="base"/>
            <a:r>
              <a:rPr lang="en-US" sz="1600" i="1" dirty="0">
                <a:solidFill>
                  <a:schemeClr val="bg1"/>
                </a:solidFill>
              </a:rPr>
              <a:t>Behold, I say unto you, there were </a:t>
            </a:r>
            <a:r>
              <a:rPr lang="en-US" sz="1600" i="1" dirty="0" err="1">
                <a:solidFill>
                  <a:schemeClr val="bg1"/>
                </a:solidFill>
              </a:rPr>
              <a:t>jarrings</a:t>
            </a:r>
            <a:r>
              <a:rPr lang="en-US" sz="1600" i="1" dirty="0">
                <a:solidFill>
                  <a:schemeClr val="bg1"/>
                </a:solidFill>
              </a:rPr>
              <a:t>, and contentions, and </a:t>
            </a:r>
            <a:r>
              <a:rPr lang="en-US" sz="1600" i="1" dirty="0" err="1">
                <a:solidFill>
                  <a:schemeClr val="bg1"/>
                </a:solidFill>
              </a:rPr>
              <a:t>envyings</a:t>
            </a:r>
            <a:r>
              <a:rPr lang="en-US" sz="1600" i="1" dirty="0">
                <a:solidFill>
                  <a:schemeClr val="bg1"/>
                </a:solidFill>
              </a:rPr>
              <a:t>, and </a:t>
            </a:r>
            <a:r>
              <a:rPr lang="en-US" sz="1600" i="1" dirty="0" err="1">
                <a:solidFill>
                  <a:schemeClr val="bg1"/>
                </a:solidFill>
              </a:rPr>
              <a:t>strifes</a:t>
            </a:r>
            <a:r>
              <a:rPr lang="en-US" sz="1600" i="1" dirty="0">
                <a:solidFill>
                  <a:schemeClr val="bg1"/>
                </a:solidFill>
              </a:rPr>
              <a:t>, and lustful and covetous desires among them; therefore by these things they polluted their inheritances.</a:t>
            </a:r>
          </a:p>
          <a:p>
            <a:pPr fontAlgn="base"/>
            <a:endParaRPr lang="en-US" sz="1600" i="1" dirty="0">
              <a:solidFill>
                <a:schemeClr val="bg1"/>
              </a:solidFill>
            </a:endParaRPr>
          </a:p>
          <a:p>
            <a:pPr fontAlgn="base"/>
            <a:r>
              <a:rPr lang="en-US" sz="1600" i="1" dirty="0">
                <a:solidFill>
                  <a:schemeClr val="bg1"/>
                </a:solidFill>
              </a:rPr>
              <a:t>They were slow to hearken unto the voice of the Lord their God; therefore, the Lord their God is slow to hearken unto their prayers, to answer them in the day of their trouble.</a:t>
            </a:r>
          </a:p>
        </p:txBody>
      </p:sp>
      <p:sp>
        <p:nvSpPr>
          <p:cNvPr id="57" name="TextBox 56"/>
          <p:cNvSpPr txBox="1"/>
          <p:nvPr/>
        </p:nvSpPr>
        <p:spPr>
          <a:xfrm>
            <a:off x="1674833" y="3828034"/>
            <a:ext cx="5187980" cy="2800767"/>
          </a:xfrm>
          <a:prstGeom prst="rect">
            <a:avLst/>
          </a:prstGeom>
          <a:noFill/>
        </p:spPr>
        <p:txBody>
          <a:bodyPr wrap="square" rtlCol="0">
            <a:spAutoFit/>
          </a:bodyPr>
          <a:lstStyle/>
          <a:p>
            <a:pPr fontAlgn="base"/>
            <a:r>
              <a:rPr lang="en-US" sz="1600" i="1" dirty="0">
                <a:solidFill>
                  <a:schemeClr val="bg1"/>
                </a:solidFill>
              </a:rPr>
              <a:t>Being driven and smitten by the hands of mine enemies, on whom I will pour out my wrath without measure in mine own time.</a:t>
            </a:r>
          </a:p>
          <a:p>
            <a:pPr fontAlgn="base"/>
            <a:endParaRPr lang="en-US" sz="1600" i="1" dirty="0">
              <a:solidFill>
                <a:schemeClr val="bg1"/>
              </a:solidFill>
            </a:endParaRPr>
          </a:p>
          <a:p>
            <a:pPr fontAlgn="base"/>
            <a:r>
              <a:rPr lang="en-US" sz="1600" i="1" dirty="0">
                <a:solidFill>
                  <a:schemeClr val="bg1"/>
                </a:solidFill>
              </a:rPr>
              <a:t>For I have suffered them thus far, that they might fill up the measure of their iniquities, that their cup might be full;</a:t>
            </a:r>
          </a:p>
          <a:p>
            <a:pPr fontAlgn="base"/>
            <a:endParaRPr lang="en-US" sz="1600" i="1" dirty="0">
              <a:solidFill>
                <a:schemeClr val="bg1"/>
              </a:solidFill>
            </a:endParaRPr>
          </a:p>
          <a:p>
            <a:pPr fontAlgn="base"/>
            <a:r>
              <a:rPr lang="en-US" sz="1600" i="1" dirty="0">
                <a:solidFill>
                  <a:schemeClr val="bg1"/>
                </a:solidFill>
              </a:rPr>
              <a:t>And that those who call themselves after my name might </a:t>
            </a:r>
            <a:r>
              <a:rPr lang="en-US" sz="1600" i="1" dirty="0" err="1">
                <a:solidFill>
                  <a:schemeClr val="bg1"/>
                </a:solidFill>
              </a:rPr>
              <a:t>bechastened</a:t>
            </a:r>
            <a:r>
              <a:rPr lang="en-US" sz="1600" i="1" dirty="0">
                <a:solidFill>
                  <a:schemeClr val="bg1"/>
                </a:solidFill>
              </a:rPr>
              <a:t> for a little season with a sore and grievous chastisement, because they did not hearken altogether unto the precepts and commandments which I gave unto them.</a:t>
            </a:r>
          </a:p>
        </p:txBody>
      </p:sp>
      <p:sp>
        <p:nvSpPr>
          <p:cNvPr id="34" name="TextBox 33"/>
          <p:cNvSpPr txBox="1"/>
          <p:nvPr/>
        </p:nvSpPr>
        <p:spPr>
          <a:xfrm>
            <a:off x="8802533" y="1452532"/>
            <a:ext cx="2916105" cy="4770537"/>
          </a:xfrm>
          <a:prstGeom prst="rect">
            <a:avLst/>
          </a:prstGeom>
          <a:noFill/>
        </p:spPr>
        <p:txBody>
          <a:bodyPr wrap="square" rtlCol="0">
            <a:spAutoFit/>
          </a:bodyPr>
          <a:lstStyle/>
          <a:p>
            <a:pPr fontAlgn="base"/>
            <a:r>
              <a:rPr lang="en-US" sz="1600" i="1" dirty="0">
                <a:solidFill>
                  <a:schemeClr val="bg1"/>
                </a:solidFill>
              </a:rPr>
              <a:t>But behold, they have not learned to be obedient to the things which I required at their hands, but are full of all manner of evil, and do not impart of their substance, as </a:t>
            </a:r>
            <a:r>
              <a:rPr lang="en-US" sz="1600" i="1" dirty="0" err="1">
                <a:solidFill>
                  <a:schemeClr val="bg1"/>
                </a:solidFill>
              </a:rPr>
              <a:t>becometh</a:t>
            </a:r>
            <a:r>
              <a:rPr lang="en-US" sz="1600" i="1" dirty="0">
                <a:solidFill>
                  <a:schemeClr val="bg1"/>
                </a:solidFill>
              </a:rPr>
              <a:t> saints, to the poor and afflicted among them;</a:t>
            </a:r>
          </a:p>
          <a:p>
            <a:pPr fontAlgn="base"/>
            <a:endParaRPr lang="en-US" sz="1600" i="1" dirty="0">
              <a:solidFill>
                <a:schemeClr val="bg1"/>
              </a:solidFill>
            </a:endParaRPr>
          </a:p>
          <a:p>
            <a:pPr fontAlgn="base"/>
            <a:r>
              <a:rPr lang="en-US" sz="1600" i="1" dirty="0">
                <a:solidFill>
                  <a:schemeClr val="bg1"/>
                </a:solidFill>
              </a:rPr>
              <a:t>And are not united according to the union required by the law of the celestial kingdom;</a:t>
            </a:r>
          </a:p>
          <a:p>
            <a:pPr fontAlgn="base"/>
            <a:endParaRPr lang="en-US" sz="1600" i="1" dirty="0">
              <a:solidFill>
                <a:schemeClr val="bg1"/>
              </a:solidFill>
            </a:endParaRPr>
          </a:p>
          <a:p>
            <a:pPr fontAlgn="base"/>
            <a:r>
              <a:rPr lang="en-US" sz="1600" i="1" dirty="0">
                <a:solidFill>
                  <a:schemeClr val="bg1"/>
                </a:solidFill>
              </a:rPr>
              <a:t>Therefore, in consequence of the transgressions of my people, it is expedient in me that mine elders should wait for a little season for the redemption of Zion—</a:t>
            </a:r>
          </a:p>
        </p:txBody>
      </p:sp>
      <p:grpSp>
        <p:nvGrpSpPr>
          <p:cNvPr id="59" name="Group 58"/>
          <p:cNvGrpSpPr/>
          <p:nvPr/>
        </p:nvGrpSpPr>
        <p:grpSpPr>
          <a:xfrm>
            <a:off x="7416410" y="3091617"/>
            <a:ext cx="1195453" cy="1185764"/>
            <a:chOff x="3398899" y="1508275"/>
            <a:chExt cx="2037426" cy="1949971"/>
          </a:xfrm>
        </p:grpSpPr>
        <p:pic>
          <p:nvPicPr>
            <p:cNvPr id="60" name="Picture 4" descr="http://www.clker.com/cliparts/J/b/A/T/B/6/blank-interstate-sign-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746" y="15082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398899" y="1939844"/>
              <a:ext cx="2037426" cy="1518402"/>
            </a:xfrm>
            <a:prstGeom prst="rect">
              <a:avLst/>
            </a:prstGeom>
            <a:noFill/>
          </p:spPr>
          <p:txBody>
            <a:bodyPr wrap="square" rtlCol="0">
              <a:spAutoFit/>
            </a:bodyPr>
            <a:lstStyle/>
            <a:p>
              <a:pPr algn="ctr"/>
              <a:r>
                <a:rPr lang="en-US" dirty="0">
                  <a:solidFill>
                    <a:schemeClr val="bg1"/>
                  </a:solidFill>
                </a:rPr>
                <a:t>D&amp;C 105:3-4</a:t>
              </a:r>
            </a:p>
            <a:p>
              <a:pPr algn="ctr"/>
              <a:r>
                <a:rPr lang="en-US" dirty="0">
                  <a:solidFill>
                    <a:schemeClr val="bg1"/>
                  </a:solidFill>
                </a:rPr>
                <a:t>9</a:t>
              </a:r>
            </a:p>
          </p:txBody>
        </p:sp>
      </p:grpSp>
    </p:spTree>
    <p:extLst>
      <p:ext uri="{BB962C8B-B14F-4D97-AF65-F5344CB8AC3E}">
        <p14:creationId xmlns:p14="http://schemas.microsoft.com/office/powerpoint/2010/main" val="7335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7"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791D7-63CA-469A-ABBD-7FFE090D3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Future of Zion</a:t>
            </a:r>
          </a:p>
        </p:txBody>
      </p:sp>
      <p:grpSp>
        <p:nvGrpSpPr>
          <p:cNvPr id="2" name="Group 1">
            <a:extLst>
              <a:ext uri="{FF2B5EF4-FFF2-40B4-BE49-F238E27FC236}">
                <a16:creationId xmlns:a16="http://schemas.microsoft.com/office/drawing/2014/main" id="{EC0751F9-CB4A-476E-97E3-4E1B1F7B74DA}"/>
              </a:ext>
            </a:extLst>
          </p:cNvPr>
          <p:cNvGrpSpPr/>
          <p:nvPr/>
        </p:nvGrpSpPr>
        <p:grpSpPr>
          <a:xfrm>
            <a:off x="4270918" y="2607272"/>
            <a:ext cx="2943922" cy="2553626"/>
            <a:chOff x="1795347" y="3700091"/>
            <a:chExt cx="2943922" cy="2553626"/>
          </a:xfrm>
        </p:grpSpPr>
        <p:sp>
          <p:nvSpPr>
            <p:cNvPr id="17" name="Rounded Rectangle 16">
              <a:extLst>
                <a:ext uri="{FF2B5EF4-FFF2-40B4-BE49-F238E27FC236}">
                  <a16:creationId xmlns:a16="http://schemas.microsoft.com/office/drawing/2014/main" id="{187195D7-E601-41A7-A647-9B413B03EE35}"/>
                </a:ext>
              </a:extLst>
            </p:cNvPr>
            <p:cNvSpPr/>
            <p:nvPr/>
          </p:nvSpPr>
          <p:spPr>
            <a:xfrm>
              <a:off x="2220952"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B0ED70D-CEA9-4430-A8B1-167B601EB9C6}"/>
                </a:ext>
              </a:extLst>
            </p:cNvPr>
            <p:cNvSpPr/>
            <p:nvPr/>
          </p:nvSpPr>
          <p:spPr>
            <a:xfrm>
              <a:off x="4075115" y="3700092"/>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17E2B9-1E20-464E-BD0F-3CE57BB8777E}"/>
                </a:ext>
              </a:extLst>
            </p:cNvPr>
            <p:cNvGrpSpPr/>
            <p:nvPr/>
          </p:nvGrpSpPr>
          <p:grpSpPr>
            <a:xfrm>
              <a:off x="1795347" y="3812310"/>
              <a:ext cx="2943922" cy="1077218"/>
              <a:chOff x="3055434" y="2111298"/>
              <a:chExt cx="2943922" cy="1077218"/>
            </a:xfrm>
          </p:grpSpPr>
          <p:sp>
            <p:nvSpPr>
              <p:cNvPr id="20" name="Rounded Rectangle 9">
                <a:extLst>
                  <a:ext uri="{FF2B5EF4-FFF2-40B4-BE49-F238E27FC236}">
                    <a16:creationId xmlns:a16="http://schemas.microsoft.com/office/drawing/2014/main" id="{18DB4FB6-6FB6-4F20-9413-2CC0C733C0AF}"/>
                  </a:ext>
                </a:extLst>
              </p:cNvPr>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a:extLst>
                  <a:ext uri="{FF2B5EF4-FFF2-40B4-BE49-F238E27FC236}">
                    <a16:creationId xmlns:a16="http://schemas.microsoft.com/office/drawing/2014/main" id="{0973B0DB-7A01-415F-AC1A-32F66980A3CF}"/>
                  </a:ext>
                </a:extLst>
              </p:cNvPr>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97525F1B-9236-4B5D-B518-8C81BF02CF18}"/>
                  </a:ext>
                </a:extLst>
              </p:cNvPr>
              <p:cNvSpPr txBox="1"/>
              <p:nvPr/>
            </p:nvSpPr>
            <p:spPr>
              <a:xfrm>
                <a:off x="3204117" y="2111298"/>
                <a:ext cx="2624254" cy="1077218"/>
              </a:xfrm>
              <a:prstGeom prst="rect">
                <a:avLst/>
              </a:prstGeom>
              <a:noFill/>
            </p:spPr>
            <p:txBody>
              <a:bodyPr wrap="square" rtlCol="0">
                <a:spAutoFit/>
              </a:bodyPr>
              <a:lstStyle/>
              <a:p>
                <a:pPr algn="ctr"/>
                <a:r>
                  <a:rPr lang="en-US" sz="3200" dirty="0">
                    <a:solidFill>
                      <a:schemeClr val="bg1"/>
                    </a:solidFill>
                  </a:rPr>
                  <a:t>Zion is the Pure in Heart</a:t>
                </a:r>
              </a:p>
            </p:txBody>
          </p:sp>
        </p:grpSp>
      </p:grpSp>
      <p:sp>
        <p:nvSpPr>
          <p:cNvPr id="3" name="Rectangle 2">
            <a:extLst>
              <a:ext uri="{FF2B5EF4-FFF2-40B4-BE49-F238E27FC236}">
                <a16:creationId xmlns:a16="http://schemas.microsoft.com/office/drawing/2014/main" id="{4ECB587C-C0E8-4AE7-8B34-3A81F3107191}"/>
              </a:ext>
            </a:extLst>
          </p:cNvPr>
          <p:cNvSpPr/>
          <p:nvPr/>
        </p:nvSpPr>
        <p:spPr>
          <a:xfrm>
            <a:off x="2925337" y="5515494"/>
            <a:ext cx="6096000" cy="923330"/>
          </a:xfrm>
          <a:prstGeom prst="rect">
            <a:avLst/>
          </a:prstGeom>
        </p:spPr>
        <p:txBody>
          <a:bodyPr>
            <a:spAutoFit/>
          </a:bodyPr>
          <a:lstStyle/>
          <a:p>
            <a:r>
              <a:rPr lang="en-US" b="1" i="0" dirty="0">
                <a:solidFill>
                  <a:srgbClr val="FFFF00"/>
                </a:solidFill>
                <a:effectLst/>
                <a:latin typeface="Abadi" panose="020B0604020104020204" pitchFamily="34" charset="0"/>
              </a:rPr>
              <a:t>Therefore, verily, thus saith the Lord, let Zion rejoice, for this is Zion—</a:t>
            </a:r>
            <a:r>
              <a:rPr lang="en-US" b="1" i="0" cap="small" dirty="0">
                <a:solidFill>
                  <a:srgbClr val="FFFF00"/>
                </a:solidFill>
                <a:effectLst/>
                <a:latin typeface="Abadi" panose="020B0604020104020204" pitchFamily="34" charset="0"/>
              </a:rPr>
              <a:t>the pure in heart</a:t>
            </a:r>
            <a:r>
              <a:rPr lang="en-US" b="1" i="0" dirty="0">
                <a:solidFill>
                  <a:srgbClr val="FFFF00"/>
                </a:solidFill>
                <a:effectLst/>
                <a:latin typeface="Abadi" panose="020B0604020104020204" pitchFamily="34" charset="0"/>
              </a:rPr>
              <a:t>; therefore, let Zion rejoice, while all the wicked shall mourn. D&amp;C 97:21</a:t>
            </a:r>
            <a:endParaRPr lang="en-US" b="1" dirty="0">
              <a:solidFill>
                <a:srgbClr val="FFFF00"/>
              </a:solidFill>
            </a:endParaRPr>
          </a:p>
        </p:txBody>
      </p:sp>
    </p:spTree>
    <p:extLst>
      <p:ext uri="{BB962C8B-B14F-4D97-AF65-F5344CB8AC3E}">
        <p14:creationId xmlns:p14="http://schemas.microsoft.com/office/powerpoint/2010/main" val="16381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F74C9-05FD-4EDB-8701-4BDFFEE92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Zion For The Pure In Heart</a:t>
            </a:r>
          </a:p>
        </p:txBody>
      </p:sp>
      <p:sp>
        <p:nvSpPr>
          <p:cNvPr id="42" name="TextBox 41"/>
          <p:cNvSpPr txBox="1"/>
          <p:nvPr/>
        </p:nvSpPr>
        <p:spPr>
          <a:xfrm>
            <a:off x="2783902" y="1216387"/>
            <a:ext cx="6624196" cy="5509200"/>
          </a:xfrm>
          <a:prstGeom prst="rect">
            <a:avLst/>
          </a:prstGeom>
          <a:noFill/>
        </p:spPr>
        <p:txBody>
          <a:bodyPr wrap="square" rtlCol="0">
            <a:spAutoFit/>
          </a:bodyPr>
          <a:lstStyle/>
          <a:p>
            <a:pPr fontAlgn="base"/>
            <a:r>
              <a:rPr lang="en-US" sz="1600" dirty="0">
                <a:solidFill>
                  <a:schemeClr val="bg1"/>
                </a:solidFill>
              </a:rPr>
              <a:t>“Much of the work to be done in establishing Zion consists in our individual efforts to become ‘the pure in heart’.</a:t>
            </a:r>
          </a:p>
          <a:p>
            <a:pPr fontAlgn="base"/>
            <a:endParaRPr lang="en-US" sz="1600" dirty="0">
              <a:solidFill>
                <a:schemeClr val="bg1"/>
              </a:solidFill>
            </a:endParaRPr>
          </a:p>
          <a:p>
            <a:pPr fontAlgn="base"/>
            <a:r>
              <a:rPr lang="en-US" sz="1600" dirty="0">
                <a:solidFill>
                  <a:schemeClr val="bg1"/>
                </a:solidFill>
              </a:rPr>
              <a:t> ‘Zion cannot be built up unless it is by the principles of the law of the celestial kingdom,’ said the Lord; ‘otherwise I cannot receive her unto myself’. </a:t>
            </a:r>
          </a:p>
          <a:p>
            <a:pPr fontAlgn="base"/>
            <a:endParaRPr lang="en-US" sz="1600" dirty="0">
              <a:solidFill>
                <a:schemeClr val="bg1"/>
              </a:solidFill>
            </a:endParaRPr>
          </a:p>
          <a:p>
            <a:pPr fontAlgn="base"/>
            <a:r>
              <a:rPr lang="en-US" sz="1600" dirty="0">
                <a:solidFill>
                  <a:schemeClr val="bg1"/>
                </a:solidFill>
              </a:rPr>
              <a:t>The law of the celestial kingdom is, of course, the gospel law and covenants, which include our constant remembrance of the Savior and our pledge of obedience, sacrifice, consecration, and fidelity.</a:t>
            </a:r>
          </a:p>
          <a:p>
            <a:pPr fontAlgn="base"/>
            <a:endParaRPr lang="en-US" sz="1600" dirty="0">
              <a:solidFill>
                <a:schemeClr val="bg1"/>
              </a:solidFill>
            </a:endParaRPr>
          </a:p>
          <a:p>
            <a:pPr fontAlgn="base"/>
            <a:r>
              <a:rPr lang="en-US" sz="1600" dirty="0">
                <a:solidFill>
                  <a:schemeClr val="bg1"/>
                </a:solidFill>
              </a:rPr>
              <a:t>“The Savior was critical of some of the early Saints for their ‘lustful … desires’.</a:t>
            </a:r>
          </a:p>
          <a:p>
            <a:pPr fontAlgn="base"/>
            <a:endParaRPr lang="en-US" sz="1600" dirty="0">
              <a:solidFill>
                <a:schemeClr val="bg1"/>
              </a:solidFill>
            </a:endParaRPr>
          </a:p>
          <a:p>
            <a:pPr fontAlgn="base"/>
            <a:r>
              <a:rPr lang="en-US" sz="1600" dirty="0">
                <a:solidFill>
                  <a:schemeClr val="bg1"/>
                </a:solidFill>
              </a:rPr>
              <a:t>These were people who lived in a non-television, non-film, non-Internet, non-iPod world. In a world now awash in sexualized images and music, are we free from lustful desires and their attendant evils? </a:t>
            </a:r>
          </a:p>
          <a:p>
            <a:pPr fontAlgn="base"/>
            <a:endParaRPr lang="en-US" sz="1600" dirty="0">
              <a:solidFill>
                <a:schemeClr val="bg1"/>
              </a:solidFill>
            </a:endParaRPr>
          </a:p>
          <a:p>
            <a:pPr fontAlgn="base"/>
            <a:r>
              <a:rPr lang="en-US" sz="1600" dirty="0">
                <a:solidFill>
                  <a:schemeClr val="bg1"/>
                </a:solidFill>
              </a:rPr>
              <a:t>Far from pushing the limits of modest dress or indulging in the vicarious immorality of pornography, we are to hunger and thirst after righteousness.</a:t>
            </a:r>
          </a:p>
          <a:p>
            <a:pPr fontAlgn="base"/>
            <a:endParaRPr lang="en-US" sz="1600" dirty="0">
              <a:solidFill>
                <a:schemeClr val="bg1"/>
              </a:solidFill>
            </a:endParaRPr>
          </a:p>
          <a:p>
            <a:pPr fontAlgn="base"/>
            <a:r>
              <a:rPr lang="en-US" sz="1600" dirty="0">
                <a:solidFill>
                  <a:schemeClr val="bg1"/>
                </a:solidFill>
              </a:rPr>
              <a:t>To come to Zion, it is not enough for you or me to be somewhat less wicked than others. We are to become not only good but holy men and women.</a:t>
            </a:r>
          </a:p>
          <a:p>
            <a:pPr fontAlgn="base"/>
            <a:r>
              <a:rPr lang="en-US" sz="1200" dirty="0">
                <a:solidFill>
                  <a:schemeClr val="bg1"/>
                </a:solidFill>
              </a:rPr>
              <a:t>Elder D. Todd </a:t>
            </a:r>
            <a:r>
              <a:rPr lang="en-US" sz="1200" dirty="0" err="1">
                <a:solidFill>
                  <a:schemeClr val="bg1"/>
                </a:solidFill>
              </a:rPr>
              <a:t>Christofferson</a:t>
            </a:r>
            <a:r>
              <a:rPr lang="en-US" sz="1200" dirty="0">
                <a:solidFill>
                  <a:schemeClr val="bg1"/>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84" y="4852453"/>
            <a:ext cx="1341417" cy="1796541"/>
          </a:xfrm>
          <a:prstGeom prst="rect">
            <a:avLst/>
          </a:prstGeom>
        </p:spPr>
      </p:pic>
    </p:spTree>
    <p:extLst>
      <p:ext uri="{BB962C8B-B14F-4D97-AF65-F5344CB8AC3E}">
        <p14:creationId xmlns:p14="http://schemas.microsoft.com/office/powerpoint/2010/main" val="14844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CFA5E-40BA-4FDF-9957-91A97CEB9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25147" y="186324"/>
            <a:ext cx="8906107" cy="230832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3 vols. [1954–56], 3:254–55).</a:t>
            </a:r>
          </a:p>
          <a:p>
            <a:endParaRPr lang="en-US" dirty="0">
              <a:solidFill>
                <a:schemeClr val="bg1"/>
              </a:solidFill>
            </a:endParaRPr>
          </a:p>
          <a:p>
            <a:r>
              <a:rPr lang="en-US" dirty="0">
                <a:solidFill>
                  <a:schemeClr val="bg1"/>
                </a:solidFill>
              </a:rPr>
              <a:t>Elder D. Todd Christofferson  (“Come to Zion,”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2008, 38–39).</a:t>
            </a:r>
          </a:p>
          <a:p>
            <a:endParaRPr lang="en-US" dirty="0">
              <a:solidFill>
                <a:schemeClr val="bg1"/>
              </a:solidFill>
            </a:endParaRPr>
          </a:p>
          <a:p>
            <a:endParaRPr lang="en-US" dirty="0">
              <a:solidFill>
                <a:schemeClr val="bg1"/>
              </a:solidFill>
            </a:endParaRPr>
          </a:p>
        </p:txBody>
      </p:sp>
      <p:sp>
        <p:nvSpPr>
          <p:cNvPr id="7" name="Footer Placeholder 14">
            <a:extLst>
              <a:ext uri="{FF2B5EF4-FFF2-40B4-BE49-F238E27FC236}">
                <a16:creationId xmlns:a16="http://schemas.microsoft.com/office/drawing/2014/main" id="{61D60B6C-47AA-462A-95B7-2618D04DB2A9}"/>
              </a:ext>
            </a:extLst>
          </p:cNvPr>
          <p:cNvSpPr>
            <a:spLocks noGrp="1"/>
          </p:cNvSpPr>
          <p:nvPr/>
        </p:nvSpPr>
        <p:spPr>
          <a:xfrm>
            <a:off x="47474" y="64984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5597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E83C759-C18E-4665-9288-5F16C8F7F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Reading About Zion</a:t>
            </a:r>
          </a:p>
        </p:txBody>
      </p:sp>
      <p:sp>
        <p:nvSpPr>
          <p:cNvPr id="68" name="Rectangle 67"/>
          <p:cNvSpPr/>
          <p:nvPr/>
        </p:nvSpPr>
        <p:spPr>
          <a:xfrm>
            <a:off x="2061701" y="5463471"/>
            <a:ext cx="4871917" cy="1200329"/>
          </a:xfrm>
          <a:prstGeom prst="rect">
            <a:avLst/>
          </a:prstGeom>
        </p:spPr>
        <p:txBody>
          <a:bodyPr wrap="square">
            <a:spAutoFit/>
          </a:bodyPr>
          <a:lstStyle/>
          <a:p>
            <a:r>
              <a:rPr lang="en-US" i="1" dirty="0">
                <a:solidFill>
                  <a:schemeClr val="bg1"/>
                </a:solidFill>
              </a:rPr>
              <a:t>And that a New Jerusalem should be built up upon this land, unto the remnant of the seed of Joseph, for which things there has been a type.</a:t>
            </a:r>
          </a:p>
          <a:p>
            <a:r>
              <a:rPr lang="en-US" i="1" dirty="0">
                <a:solidFill>
                  <a:schemeClr val="bg1"/>
                </a:solidFill>
              </a:rPr>
              <a:t>Ether 13:6</a:t>
            </a:r>
          </a:p>
        </p:txBody>
      </p:sp>
      <p:sp>
        <p:nvSpPr>
          <p:cNvPr id="69" name="Rectangle 68"/>
          <p:cNvSpPr/>
          <p:nvPr/>
        </p:nvSpPr>
        <p:spPr>
          <a:xfrm>
            <a:off x="1872913" y="1595384"/>
            <a:ext cx="5143279" cy="923330"/>
          </a:xfrm>
          <a:prstGeom prst="rect">
            <a:avLst/>
          </a:prstGeom>
        </p:spPr>
        <p:txBody>
          <a:bodyPr wrap="square">
            <a:spAutoFit/>
          </a:bodyPr>
          <a:lstStyle/>
          <a:p>
            <a:r>
              <a:rPr lang="en-US" dirty="0">
                <a:solidFill>
                  <a:schemeClr val="bg1"/>
                </a:solidFill>
              </a:rPr>
              <a:t>Before this revelation was given, the members of the Church had read in the Book of Mormon about a New Jerusalem that would be located in America</a:t>
            </a:r>
          </a:p>
        </p:txBody>
      </p:sp>
      <p:sp>
        <p:nvSpPr>
          <p:cNvPr id="2" name="Rectangle 1"/>
          <p:cNvSpPr/>
          <p:nvPr/>
        </p:nvSpPr>
        <p:spPr>
          <a:xfrm>
            <a:off x="5466539" y="2991937"/>
            <a:ext cx="4572000" cy="2308324"/>
          </a:xfrm>
          <a:prstGeom prst="rect">
            <a:avLst/>
          </a:prstGeom>
        </p:spPr>
        <p:txBody>
          <a:bodyPr>
            <a:spAutoFit/>
          </a:bodyPr>
          <a:lstStyle/>
          <a:p>
            <a:r>
              <a:rPr lang="en-US" i="1" dirty="0">
                <a:solidFill>
                  <a:schemeClr val="bg1"/>
                </a:solidFill>
                <a:latin typeface="Georgia" panose="02040502050405020303" pitchFamily="18" charset="0"/>
              </a:rPr>
              <a:t>And behold, this people will I establish in this land, unto the fulfilling of the covenant which I made with your father Jacob; and it shall be a New Jerusalem. And the powers of heaven shall be in the midst of this people; yea, even I will be in the midst of you.</a:t>
            </a:r>
          </a:p>
          <a:p>
            <a:r>
              <a:rPr lang="en-US" i="1" dirty="0">
                <a:solidFill>
                  <a:schemeClr val="bg1"/>
                </a:solidFill>
                <a:latin typeface="Georgia" panose="02040502050405020303" pitchFamily="18" charset="0"/>
              </a:rPr>
              <a:t>3 Nephi 20:22</a:t>
            </a:r>
            <a:endParaRPr lang="en-US" i="1" dirty="0">
              <a:solidFill>
                <a:schemeClr val="bg1"/>
              </a:solidFill>
            </a:endParaRPr>
          </a:p>
        </p:txBody>
      </p:sp>
      <p:grpSp>
        <p:nvGrpSpPr>
          <p:cNvPr id="70" name="Group 69"/>
          <p:cNvGrpSpPr/>
          <p:nvPr/>
        </p:nvGrpSpPr>
        <p:grpSpPr>
          <a:xfrm>
            <a:off x="3067166" y="2998074"/>
            <a:ext cx="1752600" cy="1905000"/>
            <a:chOff x="2590800" y="2667000"/>
            <a:chExt cx="3886200" cy="3931920"/>
          </a:xfrm>
        </p:grpSpPr>
        <p:grpSp>
          <p:nvGrpSpPr>
            <p:cNvPr id="71" name="Group 13"/>
            <p:cNvGrpSpPr/>
            <p:nvPr/>
          </p:nvGrpSpPr>
          <p:grpSpPr>
            <a:xfrm>
              <a:off x="3048000" y="2667000"/>
              <a:ext cx="2971800" cy="3931920"/>
              <a:chOff x="152400" y="152400"/>
              <a:chExt cx="4953000" cy="6553200"/>
            </a:xfrm>
          </p:grpSpPr>
          <p:sp>
            <p:nvSpPr>
              <p:cNvPr id="77" name="Rounded Rectangle 76"/>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2590800" y="3200400"/>
              <a:ext cx="3886200" cy="1969277"/>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73" name="TextBox 72"/>
            <p:cNvSpPr txBox="1"/>
            <p:nvPr/>
          </p:nvSpPr>
          <p:spPr>
            <a:xfrm>
              <a:off x="3124200" y="5257801"/>
              <a:ext cx="2667001" cy="952877"/>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74" name="Straight Connector 73"/>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8162694" y="1120242"/>
            <a:ext cx="1566311" cy="1691163"/>
            <a:chOff x="293873" y="946218"/>
            <a:chExt cx="1770643" cy="1911782"/>
          </a:xfrm>
        </p:grpSpPr>
        <p:pic>
          <p:nvPicPr>
            <p:cNvPr id="81"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73" y="9462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636248" y="1628167"/>
              <a:ext cx="1159727" cy="661061"/>
            </a:xfrm>
            <a:prstGeom prst="rect">
              <a:avLst/>
            </a:prstGeom>
            <a:noFill/>
          </p:spPr>
          <p:txBody>
            <a:bodyPr wrap="square" rtlCol="0">
              <a:spAutoFit/>
            </a:bodyPr>
            <a:lstStyle/>
            <a:p>
              <a:r>
                <a:rPr lang="en-US" sz="3200" dirty="0">
                  <a:solidFill>
                    <a:schemeClr val="bg1"/>
                  </a:solidFill>
                </a:rPr>
                <a:t>1830</a:t>
              </a:r>
            </a:p>
          </p:txBody>
        </p:sp>
      </p:grpSp>
    </p:spTree>
    <p:extLst>
      <p:ext uri="{BB962C8B-B14F-4D97-AF65-F5344CB8AC3E}">
        <p14:creationId xmlns:p14="http://schemas.microsoft.com/office/powerpoint/2010/main" val="3549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2803224"/>
            <a:ext cx="9077093" cy="3985706"/>
          </a:xfrm>
          <a:prstGeom prst="rect">
            <a:avLst/>
          </a:prstGeom>
        </p:spPr>
        <p:txBody>
          <a:bodyPr wrap="square">
            <a:spAutoFit/>
          </a:bodyPr>
          <a:lstStyle/>
          <a:p>
            <a:pPr fontAlgn="base">
              <a:buFont typeface="+mj-lt"/>
              <a:buAutoNum type="arabicPeriod"/>
            </a:pPr>
            <a:r>
              <a:rPr lang="en-US" sz="1100" b="1" dirty="0">
                <a:latin typeface="Abadi" panose="020B0604020104020204" pitchFamily="34" charset="0"/>
              </a:rPr>
              <a:t>Fayette</a:t>
            </a:r>
            <a:r>
              <a:rPr lang="en-US" sz="1100" dirty="0">
                <a:latin typeface="Abadi" panose="020B0604020104020204" pitchFamily="34" charset="0"/>
              </a:rPr>
              <a:t> The Prophet Joseph Smith left Fayette for Kirtland, Ohio, in January 1831. The three New York branches (Fayette, </a:t>
            </a:r>
            <a:r>
              <a:rPr lang="en-US" sz="1100" dirty="0" err="1">
                <a:latin typeface="Abadi" panose="020B0604020104020204" pitchFamily="34" charset="0"/>
              </a:rPr>
              <a:t>Colesville</a:t>
            </a:r>
            <a:r>
              <a:rPr lang="en-US" sz="1100" dirty="0">
                <a:latin typeface="Abadi" panose="020B0604020104020204" pitchFamily="34" charset="0"/>
              </a:rPr>
              <a:t>, and Manchester) followed in April and May 1831 under the Lord’s command to gather (see D&amp;C 37–38).</a:t>
            </a:r>
          </a:p>
          <a:p>
            <a:pPr fontAlgn="base">
              <a:buFont typeface="+mj-lt"/>
              <a:buAutoNum type="arabicPeriod"/>
            </a:pPr>
            <a:r>
              <a:rPr lang="en-US" sz="1100" b="1" dirty="0">
                <a:latin typeface="Abadi" panose="020B0604020104020204" pitchFamily="34" charset="0"/>
              </a:rPr>
              <a:t>Kirtland</a:t>
            </a:r>
            <a:r>
              <a:rPr lang="en-US" sz="1100" dirty="0">
                <a:latin typeface="Abadi" panose="020B0604020104020204" pitchFamily="34" charset="0"/>
              </a:rPr>
              <a:t> The headquarters of the Church was primarily in Kirtland from 1831 to 1838.</a:t>
            </a:r>
          </a:p>
          <a:p>
            <a:pPr fontAlgn="base">
              <a:buFont typeface="+mj-lt"/>
              <a:buAutoNum type="arabicPeriod"/>
            </a:pPr>
            <a:r>
              <a:rPr lang="en-US" sz="1100" b="1" dirty="0">
                <a:latin typeface="Abadi" panose="020B0604020104020204" pitchFamily="34" charset="0"/>
              </a:rPr>
              <a:t>Independence</a:t>
            </a:r>
            <a:r>
              <a:rPr lang="en-US" sz="1100" dirty="0">
                <a:latin typeface="Abadi" panose="020B0604020104020204" pitchFamily="34" charset="0"/>
              </a:rPr>
              <a:t> The Lord identified Independence (in Jackson County, Missouri) as the center place of Zion in July 1831 (see D&amp;C 57:3). Mobs forced the Saints out of Jackson County in November 1833.</a:t>
            </a:r>
          </a:p>
          <a:p>
            <a:pPr fontAlgn="base">
              <a:buFont typeface="+mj-lt"/>
              <a:buAutoNum type="arabicPeriod"/>
            </a:pPr>
            <a:r>
              <a:rPr lang="en-US" sz="1100" b="1" dirty="0">
                <a:latin typeface="Abadi" panose="020B0604020104020204" pitchFamily="34" charset="0"/>
              </a:rPr>
              <a:t>Liberty</a:t>
            </a:r>
            <a:r>
              <a:rPr lang="en-US" sz="1100" dirty="0">
                <a:latin typeface="Abadi" panose="020B0604020104020204" pitchFamily="34" charset="0"/>
              </a:rPr>
              <a:t> The Saints from Jackson County gathered in Clay County from 1833 to 1836, when they were again required to leave. The Prophet Joseph Smith and five others were unjustly imprisoned here from December 1838 to April 1839.</a:t>
            </a:r>
          </a:p>
          <a:p>
            <a:pPr fontAlgn="base">
              <a:buFont typeface="+mj-lt"/>
              <a:buAutoNum type="arabicPeriod"/>
            </a:pPr>
            <a:r>
              <a:rPr lang="en-US" sz="1100" b="1" dirty="0">
                <a:latin typeface="Abadi" panose="020B0604020104020204" pitchFamily="34" charset="0"/>
              </a:rPr>
              <a:t>Far West</a:t>
            </a:r>
            <a:r>
              <a:rPr lang="en-US" sz="1100" dirty="0">
                <a:latin typeface="Abadi" panose="020B0604020104020204" pitchFamily="34" charset="0"/>
              </a:rPr>
              <a:t> A refuge was established here for the Saints 1836–38. It was the headquarters of the Church in 1838. In 1838–39 the Saints were forced to flee to Illinois.</a:t>
            </a:r>
          </a:p>
          <a:p>
            <a:pPr fontAlgn="base">
              <a:buFont typeface="+mj-lt"/>
              <a:buAutoNum type="arabicPeriod"/>
            </a:pPr>
            <a:r>
              <a:rPr lang="en-US" sz="1100" b="1" dirty="0">
                <a:latin typeface="Abadi" panose="020B0604020104020204" pitchFamily="34" charset="0"/>
              </a:rPr>
              <a:t>Nauvoo</a:t>
            </a:r>
            <a:r>
              <a:rPr lang="en-US" sz="1100" dirty="0">
                <a:latin typeface="Abadi" panose="020B0604020104020204" pitchFamily="34" charset="0"/>
              </a:rPr>
              <a:t> The headquarters of the Church 1839–46. After the martyrdom of the Prophet and his brother Hyrum, the Saints moved west.</a:t>
            </a:r>
          </a:p>
          <a:p>
            <a:pPr fontAlgn="base">
              <a:buFont typeface="+mj-lt"/>
              <a:buAutoNum type="arabicPeriod"/>
            </a:pPr>
            <a:r>
              <a:rPr lang="en-US" sz="1100" b="1" dirty="0">
                <a:latin typeface="Abadi" panose="020B0604020104020204" pitchFamily="34" charset="0"/>
              </a:rPr>
              <a:t>Council Bluffs</a:t>
            </a:r>
            <a:r>
              <a:rPr lang="en-US" sz="1100" dirty="0">
                <a:latin typeface="Abadi" panose="020B0604020104020204" pitchFamily="34" charset="0"/>
              </a:rPr>
              <a:t> The pioneers arrived here June 1846. Members of the Mormon Battalion departed on July 21, 1846, under James Allen’s leadership.</a:t>
            </a:r>
          </a:p>
          <a:p>
            <a:pPr fontAlgn="base">
              <a:buFont typeface="+mj-lt"/>
              <a:buAutoNum type="arabicPeriod"/>
            </a:pPr>
            <a:r>
              <a:rPr lang="en-US" sz="1100" b="1" dirty="0">
                <a:latin typeface="Abadi" panose="020B0604020104020204" pitchFamily="34" charset="0"/>
              </a:rPr>
              <a:t>Winter Quarters</a:t>
            </a:r>
            <a:r>
              <a:rPr lang="en-US" sz="1100" dirty="0">
                <a:latin typeface="Abadi" panose="020B0604020104020204" pitchFamily="34" charset="0"/>
              </a:rPr>
              <a:t> Important temporary settlement, 1846–48. The vanguard company under the direction of President Brigham Young departed for the West April 1847.</a:t>
            </a:r>
          </a:p>
          <a:p>
            <a:pPr fontAlgn="base">
              <a:buFont typeface="+mj-lt"/>
              <a:buAutoNum type="arabicPeriod"/>
            </a:pPr>
            <a:r>
              <a:rPr lang="en-US" sz="1100" b="1" dirty="0">
                <a:latin typeface="Abadi" panose="020B0604020104020204" pitchFamily="34" charset="0"/>
              </a:rPr>
              <a:t>Fort Leavenworth</a:t>
            </a:r>
            <a:r>
              <a:rPr lang="en-US" sz="1100" dirty="0">
                <a:latin typeface="Abadi" panose="020B0604020104020204" pitchFamily="34" charset="0"/>
              </a:rPr>
              <a:t> The Mormon Battalion was outfitted here before starting the march west in August 1846.</a:t>
            </a:r>
          </a:p>
          <a:p>
            <a:pPr fontAlgn="base">
              <a:buFont typeface="+mj-lt"/>
              <a:buAutoNum type="arabicPeriod"/>
            </a:pPr>
            <a:r>
              <a:rPr lang="en-US" sz="1100" b="1" dirty="0">
                <a:latin typeface="Abadi" panose="020B0604020104020204" pitchFamily="34" charset="0"/>
              </a:rPr>
              <a:t>Santa Fe</a:t>
            </a:r>
            <a:r>
              <a:rPr lang="en-US" sz="1100" dirty="0">
                <a:latin typeface="Abadi" panose="020B0604020104020204" pitchFamily="34" charset="0"/>
              </a:rPr>
              <a:t> Philip Cooke commanded the Mormon Battalion as it marched from here October 19, 1846.</a:t>
            </a:r>
          </a:p>
          <a:p>
            <a:pPr fontAlgn="base">
              <a:buFont typeface="+mj-lt"/>
              <a:buAutoNum type="arabicPeriod"/>
            </a:pPr>
            <a:r>
              <a:rPr lang="en-US" sz="1100" b="1" dirty="0">
                <a:latin typeface="Abadi" panose="020B0604020104020204" pitchFamily="34" charset="0"/>
              </a:rPr>
              <a:t>Pueblo</a:t>
            </a:r>
            <a:r>
              <a:rPr lang="en-US" sz="1100" dirty="0">
                <a:latin typeface="Abadi" panose="020B0604020104020204" pitchFamily="34" charset="0"/>
              </a:rPr>
              <a:t> Three sick detachments of the Mormon Battalion were ordered to Pueblo to recuperate, where they spent the winter of 1846–47 with Saints from Mississippi. These parties entered the Salt Lake Valley in July 1847.</a:t>
            </a:r>
          </a:p>
          <a:p>
            <a:pPr fontAlgn="base">
              <a:buFont typeface="+mj-lt"/>
              <a:buAutoNum type="arabicPeriod"/>
            </a:pPr>
            <a:r>
              <a:rPr lang="en-US" sz="1100" b="1" dirty="0">
                <a:latin typeface="Abadi" panose="020B0604020104020204" pitchFamily="34" charset="0"/>
              </a:rPr>
              <a:t>San Diego</a:t>
            </a:r>
            <a:r>
              <a:rPr lang="en-US" sz="1100" dirty="0">
                <a:latin typeface="Abadi" panose="020B0604020104020204" pitchFamily="34" charset="0"/>
              </a:rPr>
              <a:t> The Mormon Battalion completed its 2,000-mile (3,200-kilometer) march here on January 29, 1847.</a:t>
            </a:r>
          </a:p>
          <a:p>
            <a:pPr fontAlgn="base">
              <a:buFont typeface="+mj-lt"/>
              <a:buAutoNum type="arabicPeriod"/>
            </a:pPr>
            <a:r>
              <a:rPr lang="en-US" sz="1100" b="1" dirty="0">
                <a:latin typeface="Abadi" panose="020B0604020104020204" pitchFamily="34" charset="0"/>
              </a:rPr>
              <a:t>Los Angeles</a:t>
            </a:r>
            <a:r>
              <a:rPr lang="en-US" sz="1100" dirty="0">
                <a:latin typeface="Abadi" panose="020B0604020104020204" pitchFamily="34" charset="0"/>
              </a:rPr>
              <a:t> The Mormon Battalion was discharged here July 16, 1847.</a:t>
            </a:r>
          </a:p>
          <a:p>
            <a:pPr fontAlgn="base">
              <a:buFont typeface="+mj-lt"/>
              <a:buAutoNum type="arabicPeriod"/>
            </a:pPr>
            <a:r>
              <a:rPr lang="en-US" sz="1100" b="1" dirty="0">
                <a:latin typeface="Abadi" panose="020B0604020104020204" pitchFamily="34" charset="0"/>
              </a:rPr>
              <a:t>Sacramento</a:t>
            </a:r>
            <a:r>
              <a:rPr lang="en-US" sz="1100" dirty="0">
                <a:latin typeface="Abadi" panose="020B0604020104020204" pitchFamily="34" charset="0"/>
              </a:rPr>
              <a:t> Some discharged battalion members worked here and at Sutter’s Mill farther east on the American River. They were present when gold was discovered in January 1848.</a:t>
            </a:r>
          </a:p>
          <a:p>
            <a:pPr fontAlgn="base">
              <a:buFont typeface="+mj-lt"/>
              <a:buAutoNum type="arabicPeriod"/>
            </a:pPr>
            <a:r>
              <a:rPr lang="en-US" sz="1100" b="1" dirty="0">
                <a:latin typeface="Abadi" panose="020B0604020104020204" pitchFamily="34" charset="0"/>
              </a:rPr>
              <a:t>Salt Lake City</a:t>
            </a:r>
            <a:r>
              <a:rPr lang="en-US" sz="1100" dirty="0">
                <a:latin typeface="Abadi" panose="020B0604020104020204" pitchFamily="34" charset="0"/>
              </a:rPr>
              <a:t> Headquarters of the Church from 1847 to the present. Brigham Young arrived in the Salt Lake Valley on July 24, 1847.</a:t>
            </a:r>
          </a:p>
        </p:txBody>
      </p:sp>
      <p:pic>
        <p:nvPicPr>
          <p:cNvPr id="1028" name="Picture 4" descr="http://classic.scriptures.lds.org/en/chmaps/ma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71" y="-33755"/>
            <a:ext cx="7331351" cy="28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0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5865D-0FAB-401E-A995-6391424592BB}"/>
              </a:ext>
            </a:extLst>
          </p:cNvPr>
          <p:cNvSpPr/>
          <p:nvPr/>
        </p:nvSpPr>
        <p:spPr>
          <a:xfrm>
            <a:off x="0" y="0"/>
            <a:ext cx="6096000" cy="3600986"/>
          </a:xfrm>
          <a:prstGeom prst="rect">
            <a:avLst/>
          </a:prstGeom>
          <a:ln>
            <a:solidFill>
              <a:schemeClr val="tx1"/>
            </a:solidFill>
          </a:ln>
        </p:spPr>
        <p:txBody>
          <a:bodyPr>
            <a:spAutoFit/>
          </a:bodyPr>
          <a:lstStyle/>
          <a:p>
            <a:pPr fontAlgn="base"/>
            <a:r>
              <a:rPr lang="en-US" sz="1200" b="1" i="1" dirty="0">
                <a:effectLst/>
              </a:rPr>
              <a:t>Principles Zion is to Be Built Upon:</a:t>
            </a:r>
          </a:p>
          <a:p>
            <a:pPr fontAlgn="base"/>
            <a:r>
              <a:rPr lang="en-US" sz="1200" b="0" i="1" dirty="0">
                <a:effectLst/>
              </a:rPr>
              <a:t>“The covenant of consecration encompasses sacrifice; circumscribes love, work, and self-reliance; and is fundamental to the establishment of God’s kingdom. ‘Zion cannot be built up,’ the Lord said, ‘unless it is by the principles of the law of the celestial kingdom’ [</a:t>
            </a:r>
            <a:r>
              <a:rPr lang="en-US" sz="1200" i="1" dirty="0"/>
              <a:t>D&amp;C 105:5</a:t>
            </a:r>
            <a:r>
              <a:rPr lang="en-US" sz="1200" b="0" i="1" dirty="0">
                <a:effectLst/>
              </a:rPr>
              <a:t>.] The covenant of consecration is central to this law. We shall one day apply it in its fulness. This covenant embraces the ‘giving of one’s time, talents, and means to care for those in need—whether spiritually or temporally—and in building the Lord’s kingdom.’ [See Ensign, Aug. 1984, 4; </a:t>
            </a:r>
            <a:r>
              <a:rPr lang="en-US" sz="1200" b="0" i="1" dirty="0" err="1">
                <a:effectLst/>
              </a:rPr>
              <a:t>Tambuli</a:t>
            </a:r>
            <a:r>
              <a:rPr lang="en-US" sz="1200" b="0" i="1" dirty="0">
                <a:effectLst/>
              </a:rPr>
              <a:t>, Dec. 1984, 7.]</a:t>
            </a:r>
          </a:p>
          <a:p>
            <a:pPr fontAlgn="base"/>
            <a:r>
              <a:rPr lang="en-US" sz="1200" b="0" i="1" dirty="0">
                <a:effectLst/>
              </a:rPr>
              <a:t>“These principles of love, work, self-reliance, and consecration are God given. Those who embrace them and govern themselves accordingly become pure in heart. Righteous unity is the hallmark of their society. Their peace and harmony become an ensign to the nations. Said the Prophet Joseph Smith:</a:t>
            </a:r>
          </a:p>
          <a:p>
            <a:pPr fontAlgn="base"/>
            <a:r>
              <a:rPr lang="en-US" sz="1200" b="0" i="1" dirty="0">
                <a:effectLst/>
              </a:rPr>
              <a:t>“‘The building up of Zion is a cause that has interested the people of God in every age; it is a theme upon which prophets, priests and kings have dwelt with peculiar delight; … it is left for us to see, participate in and help to roll forward the </a:t>
            </a:r>
            <a:r>
              <a:rPr lang="en-US" sz="1200" i="1" dirty="0"/>
              <a:t>Latter-day glory [of Zion] … a work that is destined to bring about the destruction of the powers of darkness, the renovation of the earth, the glory of God, and the salvation of the human family.’ [Teachings of the Prophet Joseph Smith, sel. Joseph Fielding Smith (1976), 231–32; emphasis added.]” </a:t>
            </a:r>
            <a:r>
              <a:rPr lang="en-US" sz="1200" dirty="0"/>
              <a:t>Bishop Keith B. McMullin </a:t>
            </a:r>
            <a:r>
              <a:rPr lang="en-US" sz="1200" i="1" dirty="0"/>
              <a:t> (“Come to Zion! Come to Zion!” Ensign or Liahona, Nov. 2002, 96). </a:t>
            </a:r>
            <a:endParaRPr lang="en-US" sz="1200" b="0" i="1" dirty="0">
              <a:effectLst/>
            </a:endParaRPr>
          </a:p>
        </p:txBody>
      </p:sp>
      <p:sp>
        <p:nvSpPr>
          <p:cNvPr id="3" name="Rectangle 2">
            <a:extLst>
              <a:ext uri="{FF2B5EF4-FFF2-40B4-BE49-F238E27FC236}">
                <a16:creationId xmlns:a16="http://schemas.microsoft.com/office/drawing/2014/main" id="{0815216C-392F-4AA2-AA9A-9A17EF31C351}"/>
              </a:ext>
            </a:extLst>
          </p:cNvPr>
          <p:cNvSpPr/>
          <p:nvPr/>
        </p:nvSpPr>
        <p:spPr>
          <a:xfrm>
            <a:off x="6096000" y="0"/>
            <a:ext cx="5441795" cy="4524315"/>
          </a:xfrm>
          <a:prstGeom prst="rect">
            <a:avLst/>
          </a:prstGeom>
          <a:ln>
            <a:solidFill>
              <a:schemeClr val="tx1"/>
            </a:solidFill>
          </a:ln>
        </p:spPr>
        <p:txBody>
          <a:bodyPr wrap="square">
            <a:spAutoFit/>
          </a:bodyPr>
          <a:lstStyle/>
          <a:p>
            <a:pPr fontAlgn="base"/>
            <a:r>
              <a:rPr lang="en-US" sz="1200" b="1" i="1" dirty="0">
                <a:effectLst/>
              </a:rPr>
              <a:t>Failing to Build a Zion:</a:t>
            </a:r>
          </a:p>
          <a:p>
            <a:pPr fontAlgn="base"/>
            <a:r>
              <a:rPr lang="en-US" sz="1200" b="0" i="1" dirty="0">
                <a:effectLst/>
              </a:rPr>
              <a:t>“Under the direction of the Prophet Joseph Smith, early members of the Church attempted to establish the center place of Zion in Missouri, but they did not qualify to build the holy city. The Lord explained one of the reasons for their failure:</a:t>
            </a:r>
          </a:p>
          <a:p>
            <a:pPr fontAlgn="base"/>
            <a:r>
              <a:rPr lang="en-US" sz="1200" b="0" i="1" dirty="0">
                <a:effectLst/>
              </a:rPr>
              <a:t>“‘They have not learned to be obedient to the things which I required at their hands, but are full of all manner of evil, and do not impart of their substance, as becometh saints, to the poor and afflicted among them;’</a:t>
            </a:r>
          </a:p>
          <a:p>
            <a:pPr fontAlgn="base"/>
            <a:r>
              <a:rPr lang="en-US" sz="1200" b="0" i="1" dirty="0">
                <a:effectLst/>
              </a:rPr>
              <a:t>“‘And are not united according to the union required by the law of the celestial kingdom’ (</a:t>
            </a:r>
            <a:r>
              <a:rPr lang="en-US" sz="1200" i="1" dirty="0"/>
              <a:t>D&amp;C 105:3–4</a:t>
            </a:r>
            <a:r>
              <a:rPr lang="en-US" sz="1200" b="0" i="1" dirty="0">
                <a:effectLst/>
              </a:rPr>
              <a:t>).</a:t>
            </a:r>
          </a:p>
          <a:p>
            <a:pPr fontAlgn="base"/>
            <a:r>
              <a:rPr lang="en-US" sz="1200" b="0" i="1" dirty="0">
                <a:effectLst/>
              </a:rPr>
              <a:t>“‘There were </a:t>
            </a:r>
            <a:r>
              <a:rPr lang="en-US" sz="1200" b="0" i="1" dirty="0" err="1">
                <a:effectLst/>
              </a:rPr>
              <a:t>jarrings</a:t>
            </a:r>
            <a:r>
              <a:rPr lang="en-US" sz="1200" b="0" i="1" dirty="0">
                <a:effectLst/>
              </a:rPr>
              <a:t>, and contentions, and </a:t>
            </a:r>
            <a:r>
              <a:rPr lang="en-US" sz="1200" b="0" i="1" dirty="0" err="1">
                <a:effectLst/>
              </a:rPr>
              <a:t>envyings</a:t>
            </a:r>
            <a:r>
              <a:rPr lang="en-US" sz="1200" b="0" i="1" dirty="0">
                <a:effectLst/>
              </a:rPr>
              <a:t>, and </a:t>
            </a:r>
            <a:r>
              <a:rPr lang="en-US" sz="1200" b="0" i="1" dirty="0" err="1">
                <a:effectLst/>
              </a:rPr>
              <a:t>strifes</a:t>
            </a:r>
            <a:r>
              <a:rPr lang="en-US" sz="1200" b="0" i="1" dirty="0">
                <a:effectLst/>
              </a:rPr>
              <a:t>, and lustful and covetous desires among them; therefore by these things they polluted their inheritances’ (</a:t>
            </a:r>
            <a:r>
              <a:rPr lang="en-US" sz="1200" i="1" dirty="0"/>
              <a:t>D&amp;C 101:6</a:t>
            </a:r>
            <a:r>
              <a:rPr lang="en-US" sz="1200" b="0" i="1" dirty="0">
                <a:effectLst/>
              </a:rPr>
              <a:t>).</a:t>
            </a:r>
          </a:p>
          <a:p>
            <a:pPr fontAlgn="base"/>
            <a:r>
              <a:rPr lang="en-US" sz="1200" b="0" i="1" dirty="0">
                <a:effectLst/>
              </a:rPr>
              <a:t>“Rather than judge these early Saints too harshly, however, we should look to ourselves to see if we are doing any better.</a:t>
            </a:r>
          </a:p>
          <a:p>
            <a:pPr fontAlgn="base"/>
            <a:r>
              <a:rPr lang="en-US" sz="1200" i="1" dirty="0"/>
              <a:t>“Zion is Zion because of the character, attributes, and faithfulness of her citizens. Remember, ‘the Lord called his people Zion, because they were of one heart and one mind, and dwelt in righteousness; and there was no poor among them’ (Moses 7:18). If we would establish Zion in our homes, branches, wards, and stakes, we must rise to this standard. It will be necessary (1) to become unified in one heart and one mind; (2) to become, individually and collectively, a holy people; and (3) to care for the poor and needy with such effectiveness that we eliminate poverty among us. We cannot wait until Zion comes for these things to happen—Zion will come only as they happen” </a:t>
            </a:r>
            <a:r>
              <a:rPr lang="en-US" sz="1200" dirty="0"/>
              <a:t>Elder D. Todd Christofferson</a:t>
            </a:r>
            <a:r>
              <a:rPr lang="en-US" sz="1200" i="1" dirty="0"/>
              <a:t>(“Come to Zion,” Ensign or Liahona, Nov. 2008, 37–38).</a:t>
            </a:r>
            <a:endParaRPr lang="en-US" sz="1200" b="0" i="1" dirty="0">
              <a:effectLst/>
            </a:endParaRPr>
          </a:p>
        </p:txBody>
      </p:sp>
    </p:spTree>
    <p:extLst>
      <p:ext uri="{BB962C8B-B14F-4D97-AF65-F5344CB8AC3E}">
        <p14:creationId xmlns:p14="http://schemas.microsoft.com/office/powerpoint/2010/main" val="222488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802459" cy="1569660"/>
          </a:xfrm>
          <a:prstGeom prst="rect">
            <a:avLst/>
          </a:prstGeom>
          <a:ln>
            <a:solidFill>
              <a:schemeClr val="tx1"/>
            </a:solidFill>
          </a:ln>
        </p:spPr>
        <p:txBody>
          <a:bodyPr wrap="square">
            <a:spAutoFit/>
          </a:bodyPr>
          <a:lstStyle/>
          <a:p>
            <a:pPr fontAlgn="base"/>
            <a:r>
              <a:rPr lang="en-US" sz="1200" i="1" dirty="0"/>
              <a:t>“A stake has geographical boundaries. To create a stake is like founding a City of Holiness. Every stake on earth is the gathering place for the lost sheep of Israel who live in its area. …</a:t>
            </a:r>
          </a:p>
          <a:p>
            <a:pPr fontAlgn="base"/>
            <a:r>
              <a:rPr lang="en-US" sz="1200" i="1" dirty="0"/>
              <a:t>“Each one of us can build up Zion in our own lives by being pure in heart. And the promise is, ‘Blessed are the pure in heart: for they shall see God.’ (Matt. 5:8.) Each one of us can extend the borders of Zion by gathering our friends and neighbors into the fold of Israel” Elder Bruce R. McConkie (“Come: Let Israel Build Zion,” Ensign, May 1977, 118).</a:t>
            </a:r>
          </a:p>
        </p:txBody>
      </p:sp>
      <p:sp>
        <p:nvSpPr>
          <p:cNvPr id="8" name="Rectangle 7"/>
          <p:cNvSpPr/>
          <p:nvPr/>
        </p:nvSpPr>
        <p:spPr>
          <a:xfrm>
            <a:off x="0" y="1569660"/>
            <a:ext cx="4802460" cy="4832092"/>
          </a:xfrm>
          <a:prstGeom prst="rect">
            <a:avLst/>
          </a:prstGeom>
          <a:ln>
            <a:solidFill>
              <a:schemeClr val="tx1"/>
            </a:solidFill>
          </a:ln>
        </p:spPr>
        <p:txBody>
          <a:bodyPr wrap="square">
            <a:spAutoFit/>
          </a:bodyPr>
          <a:lstStyle/>
          <a:p>
            <a:pPr fontAlgn="base"/>
            <a:r>
              <a:rPr lang="en-US" sz="1100" b="1" dirty="0"/>
              <a:t>Hostilities in Jackson County</a:t>
            </a:r>
          </a:p>
          <a:p>
            <a:pPr fontAlgn="base"/>
            <a:r>
              <a:rPr lang="en-US" sz="1100" dirty="0"/>
              <a:t>“Before April [1833] had ended, the spirit of persecution manifested itself. At an early stage, local citizens warned Church members that they were displeased with the arrival of so many Latter-day Saints, who, they feared, would soon overwhelm them at the voting polls. The Saints were primarily from the northern states and generally were against black slavery, which was then legal in the state of Missouri. …</a:t>
            </a:r>
          </a:p>
          <a:p>
            <a:pPr fontAlgn="base"/>
            <a:r>
              <a:rPr lang="en-US" sz="1100" dirty="0"/>
              <a:t>“A circular, sometimes referred to as the secret constitution, was passed around by the opposition to obtain the signatures of those willing to eliminate the ‘Mormon scourge.’ These feelings of animosity culminated on 20 July 1833 when a mob, numbering some 400 men, met at the courthouse in Independence to coordinate their efforts. Written demands were placed before the leaders of the Church calling upon the Saints to leave Jackson County; to cease printing their newspaper, the </a:t>
            </a:r>
            <a:r>
              <a:rPr lang="en-US" sz="1100" i="1" dirty="0"/>
              <a:t>Evening and the Morning Star;</a:t>
            </a:r>
            <a:r>
              <a:rPr lang="en-US" sz="1100" dirty="0"/>
              <a:t> and to not allow any additional Church members to come into Jackson County. When the mob found that the Church’s leaders would not agree to these illegal requirements, they attacked the newspaper office, which was also the home of the editor, William W. Phelps. The attackers stole the printing press and demolished the building. …</a:t>
            </a:r>
          </a:p>
          <a:p>
            <a:pPr fontAlgn="base"/>
            <a:r>
              <a:rPr lang="en-US" sz="1100" dirty="0"/>
              <a:t>“The mob came again on 23 July [1833], and Church leaders offered themselves as ransom if they would not harm the people. But the mob threatened injury to the whole Church and forced the brethren to agree that all Latter-day Saints would leave the county. As the actions of the mob were illegal, running counter to the constitutions of the United States and the state of Missouri, Church leaders sought the aid of the governor of the state, Daniel Dunklin. He advised them of their civil rights and directed the Saints to get legal counsel. …</a:t>
            </a:r>
          </a:p>
          <a:p>
            <a:pPr fontAlgn="base"/>
            <a:r>
              <a:rPr lang="en-US" sz="1100" dirty="0"/>
              <a:t>“In late 1833 the majority of the Saints crossed the Missouri River north into Clay County and found temporary refuge there” (</a:t>
            </a:r>
            <a:r>
              <a:rPr lang="en-US" sz="1100" i="1" dirty="0"/>
              <a:t>Our Heritage: A Brief History of The Church of Jesus Christ of Latter-day Saints</a:t>
            </a:r>
            <a:r>
              <a:rPr lang="en-US" sz="1100" dirty="0"/>
              <a:t> [1996], 40, 42, 43).</a:t>
            </a:r>
          </a:p>
        </p:txBody>
      </p:sp>
      <p:sp>
        <p:nvSpPr>
          <p:cNvPr id="12" name="Rectangle 11">
            <a:extLst>
              <a:ext uri="{FF2B5EF4-FFF2-40B4-BE49-F238E27FC236}">
                <a16:creationId xmlns:a16="http://schemas.microsoft.com/office/drawing/2014/main" id="{ACEA8204-AFF4-49F9-AB74-4643407011BF}"/>
              </a:ext>
            </a:extLst>
          </p:cNvPr>
          <p:cNvSpPr/>
          <p:nvPr/>
        </p:nvSpPr>
        <p:spPr>
          <a:xfrm>
            <a:off x="4802459" y="0"/>
            <a:ext cx="4029307" cy="6401753"/>
          </a:xfrm>
          <a:prstGeom prst="rect">
            <a:avLst/>
          </a:prstGeom>
          <a:ln>
            <a:solidFill>
              <a:schemeClr val="tx1"/>
            </a:solidFill>
          </a:ln>
        </p:spPr>
        <p:txBody>
          <a:bodyPr wrap="square">
            <a:spAutoFit/>
          </a:bodyPr>
          <a:lstStyle/>
          <a:p>
            <a:pPr fontAlgn="base"/>
            <a:r>
              <a:rPr lang="en-US" sz="900" b="1" dirty="0"/>
              <a:t>Joseph Smith’s return trip to Kirtland from Missouri</a:t>
            </a:r>
          </a:p>
          <a:p>
            <a:pPr fontAlgn="base"/>
            <a:endParaRPr lang="en-US" sz="900" b="1" dirty="0"/>
          </a:p>
          <a:p>
            <a:pPr fontAlgn="base"/>
            <a:r>
              <a:rPr lang="en-US" sz="900" dirty="0"/>
              <a:t>Joseph Smith wrote the following about his return journey to Kirtland after he had visited the Saints in Missouri:</a:t>
            </a:r>
          </a:p>
          <a:p>
            <a:pPr fontAlgn="base"/>
            <a:r>
              <a:rPr lang="en-US" sz="900" dirty="0"/>
              <a:t>“On the 6th of May [1832] I gave the parting hand to the brethren in Independence, and, in company with Brothers </a:t>
            </a:r>
            <a:r>
              <a:rPr lang="en-US" sz="900" dirty="0" err="1"/>
              <a:t>Rigdon</a:t>
            </a:r>
            <a:r>
              <a:rPr lang="en-US" sz="900" dirty="0"/>
              <a:t> and Whitney, commenced a return to Kirtland, by stage to St. Louis, from thence to Vincennes, Indiana; and from thence to New Albany, near the falls of the Ohio river. Before we arrived at the latter place, the horses became frightened, and while going at full speed Bishop Whitney attempted to jump out of the coach, but having his coat fast, caught his foot in the wheel, and had his leg and foot broken in several places; at the same time I jumped out unhurt. We put up at Mr. Porter’s public house, in Greenville, for four weeks, while Elder </a:t>
            </a:r>
            <a:r>
              <a:rPr lang="en-US" sz="900" dirty="0" err="1"/>
              <a:t>Rigdon</a:t>
            </a:r>
            <a:r>
              <a:rPr lang="en-US" sz="900" dirty="0"/>
              <a:t> went directly forward to Kirtland. During all this time, Brother Whitney lost not a meal of victuals or a night’s sleep, and Dr. Porter, our landlord’s brother, who attended him, said it was a pity we had not got some ‘Mormon’ there, as they could set broken bones or do anything else. I tarried with Brother Whitney and administered to him till he was able to be moved. While at this place I frequently walked out in the woods, where I saw several fresh graves; and one day when I rose from the dinner table, I walked directly to the door and commenced vomiting most profusely. I raised large quantities of blood and poisonous matter, and so great were the muscular contortions of my system, that my jaw in a few moments was dislocated. This I succeeded in replacing with my own hands, and made my way to Brother Whitney (who was on the bed), as speedily as possible; he laid his hands on me and administered to me in the name of the Lord, and I was healed in an instant, although the effect of the poison was so powerful, as to cause much of the hair to become loosened from my head. Thanks be to my Heavenly Father for His interference in my behalf at this critical moment, in the name of Jesus Christ. Amen.</a:t>
            </a:r>
          </a:p>
          <a:p>
            <a:pPr fontAlgn="base"/>
            <a:endParaRPr lang="en-US" sz="900" dirty="0"/>
          </a:p>
          <a:p>
            <a:pPr fontAlgn="base"/>
            <a:r>
              <a:rPr lang="en-US" sz="1000" dirty="0"/>
              <a:t>“Brother Whitney had not had his foot moved from the bed for nearly four weeks, when I went into his room, after a walk in the grove, and told him if he would agree to start for home in the morning, we would take a wagon to the river, about four miles, and there would be a ferry-boat in waiting which would take us quickly across, where we would find a hack which would take us directly to the landing, where we should find a boat, in waiting, and we would be going up the river before ten o’clock, and have a prosperous journey home. He took courage and told me he would go. We started next morning, and found everything as I had told him, for we were passing rapidly up the river before ten o’clock, and, landing at Wellsville, took stage coach to Chardon, from thence in a wagon to Kirtland, where we arrived some time in June” (in </a:t>
            </a:r>
            <a:r>
              <a:rPr lang="en-US" sz="1000" i="1" dirty="0"/>
              <a:t>History of the Church,</a:t>
            </a:r>
            <a:r>
              <a:rPr lang="en-US" sz="1000" dirty="0"/>
              <a:t> 1:271–72). (See also </a:t>
            </a:r>
            <a:r>
              <a:rPr lang="en-US" sz="1000" i="1" dirty="0"/>
              <a:t>Church History in the </a:t>
            </a:r>
            <a:r>
              <a:rPr lang="en-US" sz="1000" i="1" dirty="0" err="1"/>
              <a:t>Fulness</a:t>
            </a:r>
            <a:r>
              <a:rPr lang="en-US" sz="1000" i="1" dirty="0"/>
              <a:t> of Times Student Manual,</a:t>
            </a:r>
            <a:r>
              <a:rPr lang="en-US" sz="1000" dirty="0"/>
              <a:t> 2nd ed. [Church Educational System manual, 2003], 116.)</a:t>
            </a:r>
          </a:p>
        </p:txBody>
      </p:sp>
    </p:spTree>
    <p:extLst>
      <p:ext uri="{BB962C8B-B14F-4D97-AF65-F5344CB8AC3E}">
        <p14:creationId xmlns:p14="http://schemas.microsoft.com/office/powerpoint/2010/main" val="308869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E677CD-ADA9-4681-B6CE-B7EC1193E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Revelations of Zion</a:t>
            </a:r>
          </a:p>
        </p:txBody>
      </p:sp>
      <p:sp>
        <p:nvSpPr>
          <p:cNvPr id="68" name="Rectangle 67"/>
          <p:cNvSpPr/>
          <p:nvPr/>
        </p:nvSpPr>
        <p:spPr>
          <a:xfrm>
            <a:off x="3819212" y="1449626"/>
            <a:ext cx="5413998" cy="954107"/>
          </a:xfrm>
          <a:prstGeom prst="rect">
            <a:avLst/>
          </a:prstGeom>
        </p:spPr>
        <p:txBody>
          <a:bodyPr wrap="square">
            <a:spAutoFit/>
          </a:bodyPr>
          <a:lstStyle/>
          <a:p>
            <a:r>
              <a:rPr lang="en-US" sz="2800" dirty="0">
                <a:solidFill>
                  <a:srgbClr val="FFFF00"/>
                </a:solidFill>
              </a:rPr>
              <a:t>The Holy city would be erected “on the borders by the </a:t>
            </a:r>
            <a:r>
              <a:rPr lang="en-US" sz="2800" dirty="0" err="1">
                <a:solidFill>
                  <a:srgbClr val="FFFF00"/>
                </a:solidFill>
              </a:rPr>
              <a:t>Lamanites</a:t>
            </a:r>
            <a:endParaRPr lang="en-US" sz="2800" dirty="0">
              <a:solidFill>
                <a:srgbClr val="FFFF00"/>
              </a:solidFill>
            </a:endParaRPr>
          </a:p>
        </p:txBody>
      </p:sp>
      <p:grpSp>
        <p:nvGrpSpPr>
          <p:cNvPr id="80" name="Group 79"/>
          <p:cNvGrpSpPr/>
          <p:nvPr/>
        </p:nvGrpSpPr>
        <p:grpSpPr>
          <a:xfrm>
            <a:off x="1659928" y="1300776"/>
            <a:ext cx="1566311" cy="1691163"/>
            <a:chOff x="293873" y="946218"/>
            <a:chExt cx="1770643" cy="1911782"/>
          </a:xfrm>
        </p:grpSpPr>
        <p:pic>
          <p:nvPicPr>
            <p:cNvPr id="81"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73" y="9462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42956" y="1628167"/>
              <a:ext cx="1598941" cy="521891"/>
            </a:xfrm>
            <a:prstGeom prst="rect">
              <a:avLst/>
            </a:prstGeom>
            <a:noFill/>
          </p:spPr>
          <p:txBody>
            <a:bodyPr wrap="square" rtlCol="0">
              <a:spAutoFit/>
            </a:bodyPr>
            <a:lstStyle/>
            <a:p>
              <a:r>
                <a:rPr lang="en-US" sz="2400" dirty="0">
                  <a:solidFill>
                    <a:schemeClr val="bg1"/>
                  </a:solidFill>
                </a:rPr>
                <a:t>D&amp;C 28:9</a:t>
              </a:r>
            </a:p>
          </p:txBody>
        </p:sp>
      </p:grpSp>
      <p:grpSp>
        <p:nvGrpSpPr>
          <p:cNvPr id="21" name="Group 20"/>
          <p:cNvGrpSpPr/>
          <p:nvPr/>
        </p:nvGrpSpPr>
        <p:grpSpPr>
          <a:xfrm>
            <a:off x="1673222" y="3205704"/>
            <a:ext cx="1566311" cy="1691163"/>
            <a:chOff x="293873" y="946218"/>
            <a:chExt cx="1770643" cy="1911782"/>
          </a:xfrm>
        </p:grpSpPr>
        <p:pic>
          <p:nvPicPr>
            <p:cNvPr id="2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73" y="9462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32409" y="1628167"/>
              <a:ext cx="1709488" cy="521891"/>
            </a:xfrm>
            <a:prstGeom prst="rect">
              <a:avLst/>
            </a:prstGeom>
            <a:noFill/>
          </p:spPr>
          <p:txBody>
            <a:bodyPr wrap="square" rtlCol="0">
              <a:spAutoFit/>
            </a:bodyPr>
            <a:lstStyle/>
            <a:p>
              <a:r>
                <a:rPr lang="en-US" sz="2400" dirty="0">
                  <a:solidFill>
                    <a:schemeClr val="bg1"/>
                  </a:solidFill>
                </a:rPr>
                <a:t>D&amp;C 42:62</a:t>
              </a:r>
            </a:p>
          </p:txBody>
        </p:sp>
      </p:grpSp>
      <p:sp>
        <p:nvSpPr>
          <p:cNvPr id="24" name="Rectangle 23"/>
          <p:cNvSpPr/>
          <p:nvPr/>
        </p:nvSpPr>
        <p:spPr>
          <a:xfrm>
            <a:off x="3819212" y="3232437"/>
            <a:ext cx="5413998" cy="1384995"/>
          </a:xfrm>
          <a:prstGeom prst="rect">
            <a:avLst/>
          </a:prstGeom>
        </p:spPr>
        <p:txBody>
          <a:bodyPr wrap="square">
            <a:spAutoFit/>
          </a:bodyPr>
          <a:lstStyle/>
          <a:p>
            <a:r>
              <a:rPr lang="en-US" sz="2800" dirty="0">
                <a:solidFill>
                  <a:srgbClr val="FFFF00"/>
                </a:solidFill>
              </a:rPr>
              <a:t>The Lord promised He would reveal the exact location of the New Jerusalem</a:t>
            </a:r>
          </a:p>
        </p:txBody>
      </p:sp>
      <p:grpSp>
        <p:nvGrpSpPr>
          <p:cNvPr id="25" name="Group 24"/>
          <p:cNvGrpSpPr/>
          <p:nvPr/>
        </p:nvGrpSpPr>
        <p:grpSpPr>
          <a:xfrm>
            <a:off x="1659928" y="5081618"/>
            <a:ext cx="1740411" cy="1691163"/>
            <a:chOff x="293873" y="946218"/>
            <a:chExt cx="1967455" cy="1911782"/>
          </a:xfrm>
        </p:grpSpPr>
        <p:pic>
          <p:nvPicPr>
            <p:cNvPr id="26"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73" y="9462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51840" y="1598612"/>
              <a:ext cx="1709488" cy="521891"/>
            </a:xfrm>
            <a:prstGeom prst="rect">
              <a:avLst/>
            </a:prstGeom>
            <a:noFill/>
          </p:spPr>
          <p:txBody>
            <a:bodyPr wrap="square" rtlCol="0">
              <a:spAutoFit/>
            </a:bodyPr>
            <a:lstStyle/>
            <a:p>
              <a:r>
                <a:rPr lang="en-US" sz="2400" dirty="0">
                  <a:solidFill>
                    <a:schemeClr val="bg1"/>
                  </a:solidFill>
                </a:rPr>
                <a:t>D&amp;C 57</a:t>
              </a:r>
            </a:p>
          </p:txBody>
        </p:sp>
      </p:grpSp>
      <p:sp>
        <p:nvSpPr>
          <p:cNvPr id="28" name="Rectangle 27"/>
          <p:cNvSpPr/>
          <p:nvPr/>
        </p:nvSpPr>
        <p:spPr>
          <a:xfrm>
            <a:off x="3850333" y="5166284"/>
            <a:ext cx="5413998" cy="954107"/>
          </a:xfrm>
          <a:prstGeom prst="rect">
            <a:avLst/>
          </a:prstGeom>
        </p:spPr>
        <p:txBody>
          <a:bodyPr wrap="square">
            <a:spAutoFit/>
          </a:bodyPr>
          <a:lstStyle/>
          <a:p>
            <a:r>
              <a:rPr lang="en-US" sz="2800" dirty="0">
                <a:solidFill>
                  <a:srgbClr val="FFFF00"/>
                </a:solidFill>
              </a:rPr>
              <a:t>The Saints receive the information of the location of Zion</a:t>
            </a:r>
          </a:p>
        </p:txBody>
      </p:sp>
    </p:spTree>
    <p:extLst>
      <p:ext uri="{BB962C8B-B14F-4D97-AF65-F5344CB8AC3E}">
        <p14:creationId xmlns:p14="http://schemas.microsoft.com/office/powerpoint/2010/main" val="128510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24"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012BD84-E691-4370-8521-5A8DD8BB4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Anxiety For A Zion</a:t>
            </a:r>
          </a:p>
        </p:txBody>
      </p:sp>
      <p:sp>
        <p:nvSpPr>
          <p:cNvPr id="14" name="Rectangle 13"/>
          <p:cNvSpPr/>
          <p:nvPr/>
        </p:nvSpPr>
        <p:spPr>
          <a:xfrm>
            <a:off x="3956223" y="1628168"/>
            <a:ext cx="4035485" cy="954107"/>
          </a:xfrm>
          <a:prstGeom prst="rect">
            <a:avLst/>
          </a:prstGeom>
        </p:spPr>
        <p:txBody>
          <a:bodyPr wrap="square">
            <a:spAutoFit/>
          </a:bodyPr>
          <a:lstStyle/>
          <a:p>
            <a:r>
              <a:rPr lang="en-US" sz="2800" dirty="0">
                <a:solidFill>
                  <a:schemeClr val="bg1"/>
                </a:solidFill>
              </a:rPr>
              <a:t> ‘When will the wilderness blossom as the rose? </a:t>
            </a:r>
          </a:p>
        </p:txBody>
      </p:sp>
      <p:grpSp>
        <p:nvGrpSpPr>
          <p:cNvPr id="15" name="Group 14"/>
          <p:cNvGrpSpPr/>
          <p:nvPr/>
        </p:nvGrpSpPr>
        <p:grpSpPr>
          <a:xfrm>
            <a:off x="1817874" y="946218"/>
            <a:ext cx="1770643" cy="1911782"/>
            <a:chOff x="293873" y="946218"/>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73" y="9462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6248" y="1628167"/>
              <a:ext cx="1159727" cy="646331"/>
            </a:xfrm>
            <a:prstGeom prst="rect">
              <a:avLst/>
            </a:prstGeom>
            <a:noFill/>
          </p:spPr>
          <p:txBody>
            <a:bodyPr wrap="square" rtlCol="0">
              <a:spAutoFit/>
            </a:bodyPr>
            <a:lstStyle/>
            <a:p>
              <a:r>
                <a:rPr lang="en-US" sz="3600" dirty="0">
                  <a:solidFill>
                    <a:schemeClr val="bg1"/>
                  </a:solidFill>
                </a:rPr>
                <a:t>1831</a:t>
              </a:r>
            </a:p>
          </p:txBody>
        </p:sp>
      </p:grpSp>
      <p:grpSp>
        <p:nvGrpSpPr>
          <p:cNvPr id="20" name="Group 19"/>
          <p:cNvGrpSpPr/>
          <p:nvPr/>
        </p:nvGrpSpPr>
        <p:grpSpPr>
          <a:xfrm rot="1088875">
            <a:off x="8515264" y="947233"/>
            <a:ext cx="955795" cy="2461198"/>
            <a:chOff x="838200" y="1295400"/>
            <a:chExt cx="1082621" cy="2787778"/>
          </a:xfrm>
        </p:grpSpPr>
        <p:sp>
          <p:nvSpPr>
            <p:cNvPr id="21" name="Round Diagonal Corner Rectangle 20"/>
            <p:cNvSpPr/>
            <p:nvPr/>
          </p:nvSpPr>
          <p:spPr>
            <a:xfrm rot="374476">
              <a:off x="1468467" y="3375177"/>
              <a:ext cx="433691" cy="40385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uble Wave 21"/>
            <p:cNvSpPr/>
            <p:nvPr/>
          </p:nvSpPr>
          <p:spPr>
            <a:xfrm rot="16200000">
              <a:off x="509861" y="3054478"/>
              <a:ext cx="1828800" cy="228600"/>
            </a:xfrm>
            <a:prstGeom prst="doubleWave">
              <a:avLst>
                <a:gd name="adj1" fmla="val 6250"/>
                <a:gd name="adj2" fmla="val 54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5283138">
              <a:off x="1256818" y="1925646"/>
              <a:ext cx="457201" cy="870805"/>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8998521">
              <a:off x="1330838" y="1295400"/>
              <a:ext cx="561219" cy="843106"/>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993569">
              <a:off x="881850" y="1374228"/>
              <a:ext cx="323567" cy="629082"/>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065491">
              <a:off x="1233422" y="1677466"/>
              <a:ext cx="299367" cy="54422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3840570">
              <a:off x="1227483" y="1793384"/>
              <a:ext cx="487886" cy="60880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065491">
              <a:off x="1024520" y="1677466"/>
              <a:ext cx="299367" cy="54422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8865563">
              <a:off x="1373816" y="1522726"/>
              <a:ext cx="289729" cy="608804"/>
            </a:xfrm>
            <a:prstGeom prst="moon">
              <a:avLst>
                <a:gd name="adj" fmla="val 8501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400000">
              <a:off x="1167301" y="1330238"/>
              <a:ext cx="457201" cy="629082"/>
            </a:xfrm>
            <a:prstGeom prst="moon">
              <a:avLst>
                <a:gd name="adj" fmla="val 5471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2757034">
              <a:off x="1416842" y="1818713"/>
              <a:ext cx="457201" cy="629082"/>
            </a:xfrm>
            <a:prstGeom prst="moon">
              <a:avLst>
                <a:gd name="adj" fmla="val 5471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19533014">
              <a:off x="838200" y="1871330"/>
              <a:ext cx="457201" cy="629082"/>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2578170">
              <a:off x="1048084" y="2882356"/>
              <a:ext cx="297149" cy="28563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3420688">
              <a:off x="903025" y="3288479"/>
              <a:ext cx="416934" cy="38100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946623">
              <a:off x="1470991" y="3093592"/>
              <a:ext cx="366027" cy="221310"/>
            </a:xfrm>
            <a:prstGeom prst="round2DiagRect">
              <a:avLst>
                <a:gd name="adj1" fmla="val 50000"/>
                <a:gd name="adj2"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9062423">
              <a:off x="1053134" y="1834086"/>
              <a:ext cx="244218" cy="590764"/>
            </a:xfrm>
            <a:prstGeom prst="moon">
              <a:avLst>
                <a:gd name="adj" fmla="val 8537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7710413">
              <a:off x="1541758" y="2512350"/>
              <a:ext cx="143415" cy="309301"/>
            </a:xfrm>
            <a:prstGeom prst="moon">
              <a:avLst>
                <a:gd name="adj" fmla="val 8537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704721">
              <a:off x="1201860" y="2443767"/>
              <a:ext cx="110879" cy="372947"/>
            </a:xfrm>
            <a:prstGeom prst="moon">
              <a:avLst>
                <a:gd name="adj" fmla="val 8537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961197" y="3467961"/>
            <a:ext cx="1785206" cy="2477429"/>
            <a:chOff x="2514600" y="685800"/>
            <a:chExt cx="3733800" cy="5181600"/>
          </a:xfrm>
        </p:grpSpPr>
        <p:sp>
          <p:nvSpPr>
            <p:cNvPr id="41" name="Rectangle 40"/>
            <p:cNvSpPr/>
            <p:nvPr/>
          </p:nvSpPr>
          <p:spPr>
            <a:xfrm>
              <a:off x="2514600" y="4395355"/>
              <a:ext cx="3733800" cy="1395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09843" y="3321627"/>
              <a:ext cx="2489200" cy="1073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0800000">
              <a:off x="3975652" y="2033155"/>
              <a:ext cx="757583" cy="128847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Extract 43"/>
            <p:cNvSpPr/>
            <p:nvPr/>
          </p:nvSpPr>
          <p:spPr>
            <a:xfrm>
              <a:off x="4267200" y="1066800"/>
              <a:ext cx="228600" cy="966355"/>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p:cNvSpPr/>
            <p:nvPr/>
          </p:nvSpPr>
          <p:spPr>
            <a:xfrm rot="16200000">
              <a:off x="3221696"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4574522"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947504"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326296"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599043"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220252"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p:cNvSpPr/>
            <p:nvPr/>
          </p:nvSpPr>
          <p:spPr>
            <a:xfrm rot="16200000">
              <a:off x="3952009" y="5010828"/>
              <a:ext cx="858982" cy="487017"/>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a:off x="4246217" y="4449041"/>
              <a:ext cx="324678" cy="322118"/>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a:off x="47244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2"/>
            <p:cNvGrpSpPr/>
            <p:nvPr/>
          </p:nvGrpSpPr>
          <p:grpSpPr>
            <a:xfrm>
              <a:off x="4267200" y="685800"/>
              <a:ext cx="152400" cy="457200"/>
              <a:chOff x="5678236" y="412840"/>
              <a:chExt cx="1408364" cy="2939960"/>
            </a:xfrm>
            <a:solidFill>
              <a:srgbClr val="FFC000"/>
            </a:solidFill>
          </p:grpSpPr>
          <p:sp>
            <p:nvSpPr>
              <p:cNvPr id="60" name="Flowchart: Manual Operation 59"/>
              <p:cNvSpPr/>
              <p:nvPr/>
            </p:nvSpPr>
            <p:spPr>
              <a:xfrm rot="10800000">
                <a:off x="67818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rot="10800000">
                <a:off x="64770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p:cNvSpPr/>
              <p:nvPr/>
            </p:nvSpPr>
            <p:spPr>
              <a:xfrm rot="10800000">
                <a:off x="6400800" y="1371600"/>
                <a:ext cx="685800" cy="1371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8106528">
                <a:off x="6071408" y="512163"/>
                <a:ext cx="106562" cy="71856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Extract 63"/>
              <p:cNvSpPr/>
              <p:nvPr/>
            </p:nvSpPr>
            <p:spPr>
              <a:xfrm rot="7647935">
                <a:off x="5575364" y="515712"/>
                <a:ext cx="469722" cy="263978"/>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400800" y="685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Up Arrow 65"/>
              <p:cNvSpPr/>
              <p:nvPr/>
            </p:nvSpPr>
            <p:spPr>
              <a:xfrm rot="9969438" flipV="1">
                <a:off x="6014121" y="846939"/>
                <a:ext cx="793274" cy="685800"/>
              </a:xfrm>
              <a:prstGeom prst="bentUpArrow">
                <a:avLst>
                  <a:gd name="adj1" fmla="val 25000"/>
                  <a:gd name="adj2" fmla="val 18819"/>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400800" y="3124200"/>
                <a:ext cx="685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p:cNvSpPr/>
            <p:nvPr/>
          </p:nvSpPr>
          <p:spPr>
            <a:xfrm>
              <a:off x="4038600" y="5562600"/>
              <a:ext cx="685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962400" y="5715000"/>
              <a:ext cx="838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290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8006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38862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7"/>
          <p:cNvSpPr/>
          <p:nvPr/>
        </p:nvSpPr>
        <p:spPr>
          <a:xfrm>
            <a:off x="5555749" y="5288340"/>
            <a:ext cx="4871917" cy="1569660"/>
          </a:xfrm>
          <a:prstGeom prst="rect">
            <a:avLst/>
          </a:prstGeom>
        </p:spPr>
        <p:txBody>
          <a:bodyPr wrap="square">
            <a:spAutoFit/>
          </a:bodyPr>
          <a:lstStyle/>
          <a:p>
            <a:r>
              <a:rPr lang="en-US" sz="2800" dirty="0">
                <a:solidFill>
                  <a:schemeClr val="bg1"/>
                </a:solidFill>
              </a:rPr>
              <a:t>Our anxiety was soon relieved by receiving the following: </a:t>
            </a:r>
          </a:p>
          <a:p>
            <a:r>
              <a:rPr lang="en-US" sz="2800" dirty="0">
                <a:solidFill>
                  <a:schemeClr val="bg1"/>
                </a:solidFill>
              </a:rPr>
              <a:t>D&amp;C 57</a:t>
            </a:r>
          </a:p>
          <a:p>
            <a:r>
              <a:rPr lang="en-US" sz="1200" dirty="0">
                <a:solidFill>
                  <a:schemeClr val="bg1"/>
                </a:solidFill>
              </a:rPr>
              <a:t>(</a:t>
            </a:r>
            <a:r>
              <a:rPr lang="en-US" sz="1200" i="1" dirty="0">
                <a:solidFill>
                  <a:schemeClr val="bg1"/>
                </a:solidFill>
              </a:rPr>
              <a:t>History of the Church,</a:t>
            </a:r>
            <a:r>
              <a:rPr lang="en-US" sz="1200" dirty="0">
                <a:solidFill>
                  <a:schemeClr val="bg1"/>
                </a:solidFill>
              </a:rPr>
              <a:t> 1:189.)</a:t>
            </a:r>
          </a:p>
        </p:txBody>
      </p:sp>
      <p:sp>
        <p:nvSpPr>
          <p:cNvPr id="69" name="Rectangle 68"/>
          <p:cNvSpPr/>
          <p:nvPr/>
        </p:nvSpPr>
        <p:spPr>
          <a:xfrm>
            <a:off x="3557625" y="3149966"/>
            <a:ext cx="5143279" cy="1815882"/>
          </a:xfrm>
          <a:prstGeom prst="rect">
            <a:avLst/>
          </a:prstGeom>
        </p:spPr>
        <p:txBody>
          <a:bodyPr wrap="square">
            <a:spAutoFit/>
          </a:bodyPr>
          <a:lstStyle/>
          <a:p>
            <a:r>
              <a:rPr lang="en-US" sz="2800" dirty="0">
                <a:solidFill>
                  <a:schemeClr val="bg1"/>
                </a:solidFill>
              </a:rPr>
              <a:t>When will Zion be built up in her glory, and where will Thy temple stand, unto which all nations shall come in the last days?’ </a:t>
            </a:r>
          </a:p>
        </p:txBody>
      </p:sp>
    </p:spTree>
    <p:extLst>
      <p:ext uri="{BB962C8B-B14F-4D97-AF65-F5344CB8AC3E}">
        <p14:creationId xmlns:p14="http://schemas.microsoft.com/office/powerpoint/2010/main" val="179128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2064712-0D5B-4DAA-8992-741D51EE1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Center Place For Zion</a:t>
            </a:r>
          </a:p>
        </p:txBody>
      </p:sp>
      <p:sp>
        <p:nvSpPr>
          <p:cNvPr id="13" name="Rounded Rectangle 12"/>
          <p:cNvSpPr/>
          <p:nvPr/>
        </p:nvSpPr>
        <p:spPr>
          <a:xfrm>
            <a:off x="9545445" y="1187355"/>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467601" y="1198506"/>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220952"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75115" y="3700092"/>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795347" y="3812310"/>
            <a:ext cx="2943922" cy="1033346"/>
            <a:chOff x="3055434" y="2111298"/>
            <a:chExt cx="2943922" cy="1033346"/>
          </a:xfrm>
        </p:grpSpPr>
        <p:sp>
          <p:nvSpPr>
            <p:cNvPr id="10" name="Rounded Rectangle 9"/>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196683" y="2230243"/>
              <a:ext cx="2624254" cy="584775"/>
            </a:xfrm>
            <a:prstGeom prst="rect">
              <a:avLst/>
            </a:prstGeom>
            <a:noFill/>
          </p:spPr>
          <p:txBody>
            <a:bodyPr wrap="square" rtlCol="0">
              <a:spAutoFit/>
            </a:bodyPr>
            <a:lstStyle/>
            <a:p>
              <a:pPr algn="ctr"/>
              <a:r>
                <a:rPr lang="en-US" sz="3200" dirty="0">
                  <a:solidFill>
                    <a:schemeClr val="bg1"/>
                  </a:solidFill>
                </a:rPr>
                <a:t>Independence</a:t>
              </a:r>
            </a:p>
          </p:txBody>
        </p:sp>
      </p:grpSp>
      <p:grpSp>
        <p:nvGrpSpPr>
          <p:cNvPr id="8" name="Group 7"/>
          <p:cNvGrpSpPr/>
          <p:nvPr/>
        </p:nvGrpSpPr>
        <p:grpSpPr>
          <a:xfrm>
            <a:off x="7181386" y="1286107"/>
            <a:ext cx="2943922" cy="1033346"/>
            <a:chOff x="3055434" y="2111298"/>
            <a:chExt cx="2943922" cy="1033346"/>
          </a:xfrm>
        </p:grpSpPr>
        <p:sp>
          <p:nvSpPr>
            <p:cNvPr id="2" name="Rounded Rectangle 1"/>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196683" y="2230243"/>
              <a:ext cx="2624254" cy="769441"/>
            </a:xfrm>
            <a:prstGeom prst="rect">
              <a:avLst/>
            </a:prstGeom>
            <a:noFill/>
          </p:spPr>
          <p:txBody>
            <a:bodyPr wrap="square" rtlCol="0">
              <a:spAutoFit/>
            </a:bodyPr>
            <a:lstStyle/>
            <a:p>
              <a:pPr algn="ctr"/>
              <a:r>
                <a:rPr lang="en-US" sz="4400" dirty="0">
                  <a:solidFill>
                    <a:schemeClr val="bg1"/>
                  </a:solidFill>
                </a:rPr>
                <a:t>Kirtland</a:t>
              </a:r>
            </a:p>
          </p:txBody>
        </p:sp>
      </p:grpSp>
      <p:sp>
        <p:nvSpPr>
          <p:cNvPr id="14" name="Rectangle 13"/>
          <p:cNvSpPr/>
          <p:nvPr/>
        </p:nvSpPr>
        <p:spPr>
          <a:xfrm>
            <a:off x="5547131" y="4160515"/>
            <a:ext cx="5039093" cy="2031325"/>
          </a:xfrm>
          <a:prstGeom prst="rect">
            <a:avLst/>
          </a:prstGeom>
        </p:spPr>
        <p:txBody>
          <a:bodyPr wrap="square">
            <a:spAutoFit/>
          </a:bodyPr>
          <a:lstStyle/>
          <a:p>
            <a:r>
              <a:rPr lang="en-US" dirty="0">
                <a:solidFill>
                  <a:schemeClr val="bg1"/>
                </a:solidFill>
              </a:rPr>
              <a:t>Saints who had gathered in Ohio began their journey to settle in the area of Jackson County, Missouri. </a:t>
            </a:r>
          </a:p>
          <a:p>
            <a:endParaRPr lang="en-US" dirty="0">
              <a:solidFill>
                <a:schemeClr val="bg1"/>
              </a:solidFill>
            </a:endParaRPr>
          </a:p>
          <a:p>
            <a:r>
              <a:rPr lang="en-US" dirty="0">
                <a:solidFill>
                  <a:schemeClr val="bg1"/>
                </a:solidFill>
              </a:rPr>
              <a:t>In a revelation to the Prophet Joseph Smith on July 20, 1831 the Lord designated Independence, Missouri, as the “center place” of Zion </a:t>
            </a:r>
          </a:p>
        </p:txBody>
      </p:sp>
      <p:grpSp>
        <p:nvGrpSpPr>
          <p:cNvPr id="15" name="Group 14"/>
          <p:cNvGrpSpPr/>
          <p:nvPr/>
        </p:nvGrpSpPr>
        <p:grpSpPr>
          <a:xfrm>
            <a:off x="4290706" y="1494914"/>
            <a:ext cx="1770643" cy="1911782"/>
            <a:chOff x="2766705" y="1494914"/>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6705" y="149491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14909" y="2102504"/>
              <a:ext cx="1159727" cy="646331"/>
            </a:xfrm>
            <a:prstGeom prst="rect">
              <a:avLst/>
            </a:prstGeom>
            <a:noFill/>
          </p:spPr>
          <p:txBody>
            <a:bodyPr wrap="square" rtlCol="0">
              <a:spAutoFit/>
            </a:bodyPr>
            <a:lstStyle/>
            <a:p>
              <a:r>
                <a:rPr lang="en-US" sz="3600" dirty="0">
                  <a:solidFill>
                    <a:schemeClr val="bg1"/>
                  </a:solidFill>
                </a:rPr>
                <a:t>1831</a:t>
              </a:r>
            </a:p>
          </p:txBody>
        </p:sp>
      </p:grpSp>
      <p:sp>
        <p:nvSpPr>
          <p:cNvPr id="24" name="TextBox 23"/>
          <p:cNvSpPr txBox="1"/>
          <p:nvPr/>
        </p:nvSpPr>
        <p:spPr>
          <a:xfrm>
            <a:off x="60403" y="6426327"/>
            <a:ext cx="2927196" cy="369332"/>
          </a:xfrm>
          <a:prstGeom prst="rect">
            <a:avLst/>
          </a:prstGeom>
          <a:noFill/>
        </p:spPr>
        <p:txBody>
          <a:bodyPr wrap="square" rtlCol="0">
            <a:spAutoFit/>
          </a:bodyPr>
          <a:lstStyle/>
          <a:p>
            <a:r>
              <a:rPr lang="en-US" dirty="0">
                <a:solidFill>
                  <a:schemeClr val="bg1"/>
                </a:solidFill>
              </a:rPr>
              <a:t>D&amp;C 57:3</a:t>
            </a:r>
          </a:p>
        </p:txBody>
      </p:sp>
    </p:spTree>
    <p:extLst>
      <p:ext uri="{BB962C8B-B14F-4D97-AF65-F5344CB8AC3E}">
        <p14:creationId xmlns:p14="http://schemas.microsoft.com/office/powerpoint/2010/main" val="2049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B4F6936-F57E-4F67-A7D4-84C8A0BE9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Purchasing Land in Zion</a:t>
            </a:r>
          </a:p>
        </p:txBody>
      </p:sp>
      <p:grpSp>
        <p:nvGrpSpPr>
          <p:cNvPr id="19" name="Group 18"/>
          <p:cNvGrpSpPr/>
          <p:nvPr/>
        </p:nvGrpSpPr>
        <p:grpSpPr>
          <a:xfrm>
            <a:off x="1795347" y="3700090"/>
            <a:ext cx="2943922" cy="2553626"/>
            <a:chOff x="271347" y="3700090"/>
            <a:chExt cx="2943922" cy="2553626"/>
          </a:xfrm>
        </p:grpSpPr>
        <p:sp>
          <p:nvSpPr>
            <p:cNvPr id="17" name="Rounded Rectangle 16"/>
            <p:cNvSpPr/>
            <p:nvPr/>
          </p:nvSpPr>
          <p:spPr>
            <a:xfrm>
              <a:off x="696951" y="3700090"/>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551114"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71347" y="3812310"/>
              <a:ext cx="2943922" cy="1033346"/>
              <a:chOff x="3055434" y="2111298"/>
              <a:chExt cx="2943922" cy="1033346"/>
            </a:xfrm>
          </p:grpSpPr>
          <p:sp>
            <p:nvSpPr>
              <p:cNvPr id="10" name="Rounded Rectangle 9"/>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196683" y="2230243"/>
                <a:ext cx="2624254" cy="584775"/>
              </a:xfrm>
              <a:prstGeom prst="rect">
                <a:avLst/>
              </a:prstGeom>
              <a:noFill/>
            </p:spPr>
            <p:txBody>
              <a:bodyPr wrap="square" rtlCol="0">
                <a:spAutoFit/>
              </a:bodyPr>
              <a:lstStyle/>
              <a:p>
                <a:pPr algn="ctr"/>
                <a:r>
                  <a:rPr lang="en-US" sz="3200" dirty="0">
                    <a:solidFill>
                      <a:schemeClr val="bg1"/>
                    </a:solidFill>
                  </a:rPr>
                  <a:t>Independence</a:t>
                </a:r>
              </a:p>
            </p:txBody>
          </p:sp>
        </p:grpSp>
      </p:grpSp>
      <p:sp>
        <p:nvSpPr>
          <p:cNvPr id="14" name="Rectangle 13"/>
          <p:cNvSpPr/>
          <p:nvPr/>
        </p:nvSpPr>
        <p:spPr>
          <a:xfrm>
            <a:off x="1845858" y="1867298"/>
            <a:ext cx="5039093" cy="1200329"/>
          </a:xfrm>
          <a:prstGeom prst="rect">
            <a:avLst/>
          </a:prstGeom>
        </p:spPr>
        <p:txBody>
          <a:bodyPr wrap="square">
            <a:spAutoFit/>
          </a:bodyPr>
          <a:lstStyle/>
          <a:p>
            <a:r>
              <a:rPr lang="en-US" dirty="0">
                <a:solidFill>
                  <a:schemeClr val="bg1"/>
                </a:solidFill>
              </a:rPr>
              <a:t>The Saints were to begin purchasing land in the area, and they were also to keep the Lord’s commandments in preparation for the building of Zion. </a:t>
            </a:r>
          </a:p>
        </p:txBody>
      </p:sp>
      <p:grpSp>
        <p:nvGrpSpPr>
          <p:cNvPr id="20" name="Group 19"/>
          <p:cNvGrpSpPr/>
          <p:nvPr/>
        </p:nvGrpSpPr>
        <p:grpSpPr>
          <a:xfrm>
            <a:off x="7290384" y="4774245"/>
            <a:ext cx="1770643" cy="1911782"/>
            <a:chOff x="485893" y="918618"/>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93" y="9186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4746" y="1628167"/>
              <a:ext cx="1159727" cy="646331"/>
            </a:xfrm>
            <a:prstGeom prst="rect">
              <a:avLst/>
            </a:prstGeom>
            <a:noFill/>
          </p:spPr>
          <p:txBody>
            <a:bodyPr wrap="square" rtlCol="0">
              <a:spAutoFit/>
            </a:bodyPr>
            <a:lstStyle/>
            <a:p>
              <a:r>
                <a:rPr lang="en-US" sz="3600" dirty="0">
                  <a:solidFill>
                    <a:schemeClr val="bg1"/>
                  </a:solidFill>
                </a:rPr>
                <a:t>1833</a:t>
              </a:r>
            </a:p>
          </p:txBody>
        </p:sp>
      </p:grpSp>
      <p:sp>
        <p:nvSpPr>
          <p:cNvPr id="23" name="Rectangle 22"/>
          <p:cNvSpPr/>
          <p:nvPr/>
        </p:nvSpPr>
        <p:spPr>
          <a:xfrm>
            <a:off x="4986455" y="3283351"/>
            <a:ext cx="5488859" cy="1477328"/>
          </a:xfrm>
          <a:prstGeom prst="rect">
            <a:avLst/>
          </a:prstGeom>
        </p:spPr>
        <p:txBody>
          <a:bodyPr wrap="square">
            <a:spAutoFit/>
          </a:bodyPr>
          <a:lstStyle/>
          <a:p>
            <a:r>
              <a:rPr lang="en-US" dirty="0">
                <a:solidFill>
                  <a:schemeClr val="bg1"/>
                </a:solidFill>
              </a:rPr>
              <a:t>Over time, however, contentions arose between the Saints and many of the citizens of Jackson County, Missouri, which led to mob violence against the Saints. The Saints were forced to leave Jackson County in November and December 1833.</a:t>
            </a:r>
          </a:p>
        </p:txBody>
      </p:sp>
      <p:grpSp>
        <p:nvGrpSpPr>
          <p:cNvPr id="28" name="Group 27"/>
          <p:cNvGrpSpPr/>
          <p:nvPr/>
        </p:nvGrpSpPr>
        <p:grpSpPr>
          <a:xfrm>
            <a:off x="6765869" y="1116024"/>
            <a:ext cx="2846461" cy="2139558"/>
            <a:chOff x="5241868" y="1116024"/>
            <a:chExt cx="2846461" cy="213955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868" y="1116024"/>
              <a:ext cx="2846461" cy="2139558"/>
            </a:xfrm>
            <a:prstGeom prst="rect">
              <a:avLst/>
            </a:prstGeom>
          </p:spPr>
        </p:pic>
        <p:grpSp>
          <p:nvGrpSpPr>
            <p:cNvPr id="25" name="Group 24"/>
            <p:cNvGrpSpPr/>
            <p:nvPr/>
          </p:nvGrpSpPr>
          <p:grpSpPr>
            <a:xfrm>
              <a:off x="6370228" y="1625110"/>
              <a:ext cx="1436614" cy="1630472"/>
              <a:chOff x="489230" y="3415770"/>
              <a:chExt cx="2831539" cy="3213630"/>
            </a:xfrm>
          </p:grpSpPr>
          <p:sp>
            <p:nvSpPr>
              <p:cNvPr id="26" name="Rounded Rectangle 25"/>
              <p:cNvSpPr/>
              <p:nvPr/>
            </p:nvSpPr>
            <p:spPr>
              <a:xfrm rot="5400000">
                <a:off x="419100" y="4914900"/>
                <a:ext cx="2895600" cy="533400"/>
              </a:xfrm>
              <a:prstGeom prst="round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uble Wave 26"/>
              <p:cNvSpPr/>
              <p:nvPr/>
            </p:nvSpPr>
            <p:spPr>
              <a:xfrm rot="5245216">
                <a:off x="1161481" y="2743519"/>
                <a:ext cx="1487037" cy="2831539"/>
              </a:xfrm>
              <a:prstGeom prst="doubleWave">
                <a:avLst>
                  <a:gd name="adj1" fmla="val 1888"/>
                  <a:gd name="adj2" fmla="val 0"/>
                </a:avLst>
              </a:prstGeom>
              <a:blipFill>
                <a:blip r:embed="rId6"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rot="21383335">
              <a:off x="6496110" y="1700925"/>
              <a:ext cx="1192514" cy="461665"/>
            </a:xfrm>
            <a:prstGeom prst="rect">
              <a:avLst/>
            </a:prstGeom>
            <a:noFill/>
          </p:spPr>
          <p:txBody>
            <a:bodyPr wrap="square" rtlCol="0">
              <a:spAutoFit/>
            </a:bodyPr>
            <a:lstStyle/>
            <a:p>
              <a:r>
                <a:rPr lang="en-US" sz="2400" b="1" dirty="0"/>
                <a:t>For Sale</a:t>
              </a:r>
            </a:p>
          </p:txBody>
        </p:sp>
      </p:grpSp>
    </p:spTree>
    <p:extLst>
      <p:ext uri="{BB962C8B-B14F-4D97-AF65-F5344CB8AC3E}">
        <p14:creationId xmlns:p14="http://schemas.microsoft.com/office/powerpoint/2010/main" val="32411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6D6E46D-D0FE-42BC-A772-60871CB99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Storm</a:t>
            </a:r>
          </a:p>
        </p:txBody>
      </p:sp>
      <p:sp>
        <p:nvSpPr>
          <p:cNvPr id="13" name="Rounded Rectangle 12"/>
          <p:cNvSpPr/>
          <p:nvPr/>
        </p:nvSpPr>
        <p:spPr>
          <a:xfrm>
            <a:off x="9545445" y="1187355"/>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129" y="2224675"/>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7467601" y="1198506"/>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220952"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75115" y="3700092"/>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795347" y="3812310"/>
            <a:ext cx="2943922" cy="1033346"/>
            <a:chOff x="3055434" y="2111298"/>
            <a:chExt cx="2943922" cy="1033346"/>
          </a:xfrm>
        </p:grpSpPr>
        <p:sp>
          <p:nvSpPr>
            <p:cNvPr id="10" name="Rounded Rectangle 9"/>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196683" y="2230243"/>
              <a:ext cx="2624254" cy="584775"/>
            </a:xfrm>
            <a:prstGeom prst="rect">
              <a:avLst/>
            </a:prstGeom>
            <a:noFill/>
          </p:spPr>
          <p:txBody>
            <a:bodyPr wrap="square" rtlCol="0">
              <a:spAutoFit/>
            </a:bodyPr>
            <a:lstStyle/>
            <a:p>
              <a:pPr algn="ctr"/>
              <a:r>
                <a:rPr lang="en-US" sz="3200" dirty="0">
                  <a:solidFill>
                    <a:schemeClr val="bg1"/>
                  </a:solidFill>
                </a:rPr>
                <a:t>Independence</a:t>
              </a:r>
            </a:p>
          </p:txBody>
        </p:sp>
      </p:grpSp>
      <p:grpSp>
        <p:nvGrpSpPr>
          <p:cNvPr id="8" name="Group 7"/>
          <p:cNvGrpSpPr/>
          <p:nvPr/>
        </p:nvGrpSpPr>
        <p:grpSpPr>
          <a:xfrm>
            <a:off x="7181386" y="1286107"/>
            <a:ext cx="2943922" cy="1033346"/>
            <a:chOff x="3055434" y="2111298"/>
            <a:chExt cx="2943922" cy="1033346"/>
          </a:xfrm>
        </p:grpSpPr>
        <p:sp>
          <p:nvSpPr>
            <p:cNvPr id="2" name="Rounded Rectangle 1"/>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196683" y="2230243"/>
              <a:ext cx="2624254" cy="769441"/>
            </a:xfrm>
            <a:prstGeom prst="rect">
              <a:avLst/>
            </a:prstGeom>
            <a:noFill/>
          </p:spPr>
          <p:txBody>
            <a:bodyPr wrap="square" rtlCol="0">
              <a:spAutoFit/>
            </a:bodyPr>
            <a:lstStyle/>
            <a:p>
              <a:pPr algn="ctr"/>
              <a:r>
                <a:rPr lang="en-US" sz="4400" dirty="0">
                  <a:solidFill>
                    <a:schemeClr val="bg1"/>
                  </a:solidFill>
                </a:rPr>
                <a:t>Kirtland</a:t>
              </a:r>
            </a:p>
          </p:txBody>
        </p:sp>
      </p:grpSp>
      <p:grpSp>
        <p:nvGrpSpPr>
          <p:cNvPr id="19" name="Group 18"/>
          <p:cNvGrpSpPr/>
          <p:nvPr/>
        </p:nvGrpSpPr>
        <p:grpSpPr>
          <a:xfrm>
            <a:off x="2180065" y="460918"/>
            <a:ext cx="2559204" cy="2297151"/>
            <a:chOff x="676507" y="1011044"/>
            <a:chExt cx="2795239" cy="2817541"/>
          </a:xfrm>
        </p:grpSpPr>
        <p:sp>
          <p:nvSpPr>
            <p:cNvPr id="20" name="Isosceles Triangle 19"/>
            <p:cNvSpPr/>
            <p:nvPr/>
          </p:nvSpPr>
          <p:spPr>
            <a:xfrm>
              <a:off x="676507" y="1011044"/>
              <a:ext cx="2795239" cy="281754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829544" y="1230352"/>
              <a:ext cx="2489164" cy="250902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p:cNvSpPr/>
            <p:nvPr/>
          </p:nvSpPr>
          <p:spPr>
            <a:xfrm rot="4295717">
              <a:off x="1379463" y="2112045"/>
              <a:ext cx="1066859" cy="1368537"/>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492577" y="4243197"/>
            <a:ext cx="4572000" cy="1477328"/>
          </a:xfrm>
          <a:prstGeom prst="rect">
            <a:avLst/>
          </a:prstGeom>
        </p:spPr>
        <p:txBody>
          <a:bodyPr>
            <a:spAutoFit/>
          </a:bodyPr>
          <a:lstStyle/>
          <a:p>
            <a:r>
              <a:rPr lang="en-US" dirty="0">
                <a:solidFill>
                  <a:schemeClr val="bg1"/>
                </a:solidFill>
                <a:latin typeface="Abadi" panose="020B0604020104020204" pitchFamily="34" charset="0"/>
              </a:rPr>
              <a:t>What are some ways you might find refuge from the storm?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 might a tent be helpful in this situation?</a:t>
            </a:r>
            <a:endParaRPr lang="en-US" dirty="0">
              <a:solidFill>
                <a:schemeClr val="bg1"/>
              </a:solidFill>
            </a:endParaRPr>
          </a:p>
        </p:txBody>
      </p:sp>
    </p:spTree>
    <p:extLst>
      <p:ext uri="{BB962C8B-B14F-4D97-AF65-F5344CB8AC3E}">
        <p14:creationId xmlns:p14="http://schemas.microsoft.com/office/powerpoint/2010/main" val="20344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A5E06700-9659-4EE9-A1EC-14948DD82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Isaiah’s Zion</a:t>
            </a:r>
          </a:p>
        </p:txBody>
      </p:sp>
      <p:sp>
        <p:nvSpPr>
          <p:cNvPr id="14" name="Rectangle 13"/>
          <p:cNvSpPr/>
          <p:nvPr/>
        </p:nvSpPr>
        <p:spPr>
          <a:xfrm>
            <a:off x="4509457" y="2157632"/>
            <a:ext cx="4572000" cy="1938992"/>
          </a:xfrm>
          <a:prstGeom prst="rect">
            <a:avLst/>
          </a:prstGeom>
        </p:spPr>
        <p:txBody>
          <a:bodyPr>
            <a:spAutoFit/>
          </a:bodyPr>
          <a:lstStyle/>
          <a:p>
            <a:r>
              <a:rPr lang="en-US" sz="2400" i="1" dirty="0">
                <a:solidFill>
                  <a:schemeClr val="bg1"/>
                </a:solidFill>
              </a:rPr>
              <a:t>“Enlarge the place of thy tent, and let them stretch forth the curtains of </a:t>
            </a:r>
            <a:r>
              <a:rPr lang="en-US" sz="2400" i="1" dirty="0" err="1">
                <a:solidFill>
                  <a:schemeClr val="bg1"/>
                </a:solidFill>
              </a:rPr>
              <a:t>thine</a:t>
            </a:r>
            <a:r>
              <a:rPr lang="en-US" sz="2400" i="1" dirty="0">
                <a:solidFill>
                  <a:schemeClr val="bg1"/>
                </a:solidFill>
              </a:rPr>
              <a:t> habitations: spare not, lengthen thy cords, and strengthen thy stakes.”</a:t>
            </a:r>
          </a:p>
        </p:txBody>
      </p:sp>
      <p:grpSp>
        <p:nvGrpSpPr>
          <p:cNvPr id="23" name="Group 22"/>
          <p:cNvGrpSpPr/>
          <p:nvPr/>
        </p:nvGrpSpPr>
        <p:grpSpPr>
          <a:xfrm>
            <a:off x="2849533" y="2415109"/>
            <a:ext cx="1466439" cy="2570606"/>
            <a:chOff x="1593589" y="398948"/>
            <a:chExt cx="2902209" cy="5087452"/>
          </a:xfrm>
        </p:grpSpPr>
        <p:grpSp>
          <p:nvGrpSpPr>
            <p:cNvPr id="24" name="Group 33"/>
            <p:cNvGrpSpPr/>
            <p:nvPr/>
          </p:nvGrpSpPr>
          <p:grpSpPr>
            <a:xfrm>
              <a:off x="1593589" y="398948"/>
              <a:ext cx="2902209" cy="5087452"/>
              <a:chOff x="1593589" y="398948"/>
              <a:chExt cx="1375870" cy="4260181"/>
            </a:xfrm>
          </p:grpSpPr>
          <p:sp>
            <p:nvSpPr>
              <p:cNvPr id="42"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3"/>
              <p:cNvGrpSpPr/>
              <p:nvPr/>
            </p:nvGrpSpPr>
            <p:grpSpPr>
              <a:xfrm>
                <a:off x="2383609" y="1732280"/>
                <a:ext cx="585850" cy="1566411"/>
                <a:chOff x="4699336" y="2759583"/>
                <a:chExt cx="1168064" cy="2193417"/>
              </a:xfrm>
            </p:grpSpPr>
            <p:sp>
              <p:nvSpPr>
                <p:cNvPr id="58"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3"/>
              <p:cNvSpPr/>
              <p:nvPr/>
            </p:nvSpPr>
            <p:spPr>
              <a:xfrm rot="5225831">
                <a:off x="2182455" y="1518961"/>
                <a:ext cx="226268" cy="2088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3"/>
            <p:cNvGrpSpPr/>
            <p:nvPr/>
          </p:nvGrpSpPr>
          <p:grpSpPr>
            <a:xfrm rot="5003920">
              <a:off x="2288001" y="3506278"/>
              <a:ext cx="2489460" cy="381000"/>
              <a:chOff x="1600200" y="6781800"/>
              <a:chExt cx="2754086" cy="1143000"/>
            </a:xfrm>
          </p:grpSpPr>
          <p:sp>
            <p:nvSpPr>
              <p:cNvPr id="35" name="Chevron 34"/>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44"/>
            <p:cNvGrpSpPr/>
            <p:nvPr/>
          </p:nvGrpSpPr>
          <p:grpSpPr>
            <a:xfrm rot="16596080" flipH="1">
              <a:off x="1145001" y="3506278"/>
              <a:ext cx="2489460" cy="381000"/>
              <a:chOff x="1600200" y="6781800"/>
              <a:chExt cx="2754086" cy="1143000"/>
            </a:xfrm>
          </p:grpSpPr>
          <p:sp>
            <p:nvSpPr>
              <p:cNvPr id="28" name="Chevron 2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812110" y="529841"/>
            <a:ext cx="1770643" cy="1911782"/>
            <a:chOff x="601508" y="1116024"/>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3992" y="1796757"/>
              <a:ext cx="1605560" cy="461665"/>
            </a:xfrm>
            <a:prstGeom prst="rect">
              <a:avLst/>
            </a:prstGeom>
            <a:noFill/>
          </p:spPr>
          <p:txBody>
            <a:bodyPr wrap="square" rtlCol="0">
              <a:spAutoFit/>
            </a:bodyPr>
            <a:lstStyle/>
            <a:p>
              <a:r>
                <a:rPr lang="en-US" sz="2400" dirty="0">
                  <a:solidFill>
                    <a:schemeClr val="bg1"/>
                  </a:solidFill>
                </a:rPr>
                <a:t>Isaiah 54:2</a:t>
              </a:r>
            </a:p>
          </p:txBody>
        </p:sp>
      </p:grpSp>
      <p:grpSp>
        <p:nvGrpSpPr>
          <p:cNvPr id="63" name="Group 20"/>
          <p:cNvGrpSpPr/>
          <p:nvPr/>
        </p:nvGrpSpPr>
        <p:grpSpPr>
          <a:xfrm>
            <a:off x="7103327" y="3675610"/>
            <a:ext cx="2743200" cy="2971800"/>
            <a:chOff x="914400" y="533400"/>
            <a:chExt cx="7239000" cy="6046098"/>
          </a:xfrm>
        </p:grpSpPr>
        <p:sp>
          <p:nvSpPr>
            <p:cNvPr id="64" name="Flowchart: Manual Operation 63"/>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8" name="TextBox 2047"/>
          <p:cNvSpPr txBox="1"/>
          <p:nvPr/>
        </p:nvSpPr>
        <p:spPr>
          <a:xfrm>
            <a:off x="3532843" y="5287136"/>
            <a:ext cx="3232394" cy="1323439"/>
          </a:xfrm>
          <a:prstGeom prst="rect">
            <a:avLst/>
          </a:prstGeom>
          <a:noFill/>
        </p:spPr>
        <p:txBody>
          <a:bodyPr wrap="square" rtlCol="0">
            <a:spAutoFit/>
          </a:bodyPr>
          <a:lstStyle/>
          <a:p>
            <a:pPr algn="ctr"/>
            <a:r>
              <a:rPr lang="en-US" sz="4000" dirty="0">
                <a:solidFill>
                  <a:srgbClr val="FFFF00"/>
                </a:solidFill>
              </a:rPr>
              <a:t>Spiritual Protection</a:t>
            </a:r>
          </a:p>
        </p:txBody>
      </p:sp>
      <p:grpSp>
        <p:nvGrpSpPr>
          <p:cNvPr id="3" name="Group 2">
            <a:extLst>
              <a:ext uri="{FF2B5EF4-FFF2-40B4-BE49-F238E27FC236}">
                <a16:creationId xmlns:a16="http://schemas.microsoft.com/office/drawing/2014/main" id="{7125B80B-7344-45CA-A86C-294DAFB38E72}"/>
              </a:ext>
            </a:extLst>
          </p:cNvPr>
          <p:cNvGrpSpPr/>
          <p:nvPr/>
        </p:nvGrpSpPr>
        <p:grpSpPr>
          <a:xfrm>
            <a:off x="9000273" y="4083752"/>
            <a:ext cx="2943922" cy="2553626"/>
            <a:chOff x="1713269" y="3700091"/>
            <a:chExt cx="2943922" cy="2553626"/>
          </a:xfrm>
        </p:grpSpPr>
        <p:sp>
          <p:nvSpPr>
            <p:cNvPr id="62" name="Rounded Rectangle 16">
              <a:extLst>
                <a:ext uri="{FF2B5EF4-FFF2-40B4-BE49-F238E27FC236}">
                  <a16:creationId xmlns:a16="http://schemas.microsoft.com/office/drawing/2014/main" id="{9F1404AE-C768-4E95-AA94-63E5AD044D3A}"/>
                </a:ext>
              </a:extLst>
            </p:cNvPr>
            <p:cNvSpPr/>
            <p:nvPr/>
          </p:nvSpPr>
          <p:spPr>
            <a:xfrm>
              <a:off x="2220952" y="3700091"/>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7">
              <a:extLst>
                <a:ext uri="{FF2B5EF4-FFF2-40B4-BE49-F238E27FC236}">
                  <a16:creationId xmlns:a16="http://schemas.microsoft.com/office/drawing/2014/main" id="{203308B5-563A-414F-A3DE-C722F2083A90}"/>
                </a:ext>
              </a:extLst>
            </p:cNvPr>
            <p:cNvSpPr/>
            <p:nvPr/>
          </p:nvSpPr>
          <p:spPr>
            <a:xfrm>
              <a:off x="4075115" y="3700092"/>
              <a:ext cx="215591" cy="255362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0FE3E90A-0ED2-4718-ADF6-EBF8BD9BF581}"/>
                </a:ext>
              </a:extLst>
            </p:cNvPr>
            <p:cNvGrpSpPr/>
            <p:nvPr/>
          </p:nvGrpSpPr>
          <p:grpSpPr>
            <a:xfrm>
              <a:off x="1713269" y="3802972"/>
              <a:ext cx="2943922" cy="1033346"/>
              <a:chOff x="3055434" y="2111298"/>
              <a:chExt cx="2943922" cy="1033346"/>
            </a:xfrm>
          </p:grpSpPr>
          <p:sp>
            <p:nvSpPr>
              <p:cNvPr id="72" name="Rounded Rectangle 9">
                <a:extLst>
                  <a:ext uri="{FF2B5EF4-FFF2-40B4-BE49-F238E27FC236}">
                    <a16:creationId xmlns:a16="http://schemas.microsoft.com/office/drawing/2014/main" id="{BF1712D7-1EBE-4F7B-B41F-F8277FA896D4}"/>
                  </a:ext>
                </a:extLst>
              </p:cNvPr>
              <p:cNvSpPr/>
              <p:nvPr/>
            </p:nvSpPr>
            <p:spPr>
              <a:xfrm>
                <a:off x="3055434" y="2111298"/>
                <a:ext cx="2943922" cy="1033346"/>
              </a:xfrm>
              <a:prstGeom prst="roundRect">
                <a:avLst>
                  <a:gd name="adj" fmla="val 5875"/>
                </a:avLst>
              </a:prstGeom>
              <a:solidFill>
                <a:srgbClr val="589A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a:extLst>
                  <a:ext uri="{FF2B5EF4-FFF2-40B4-BE49-F238E27FC236}">
                    <a16:creationId xmlns:a16="http://schemas.microsoft.com/office/drawing/2014/main" id="{E5406A91-762F-4486-AA74-9425BB9DB527}"/>
                  </a:ext>
                </a:extLst>
              </p:cNvPr>
              <p:cNvSpPr/>
              <p:nvPr/>
            </p:nvSpPr>
            <p:spPr>
              <a:xfrm>
                <a:off x="3129776" y="2178205"/>
                <a:ext cx="2772936" cy="881462"/>
              </a:xfrm>
              <a:prstGeom prst="frame">
                <a:avLst>
                  <a:gd name="adj1" fmla="val 3223"/>
                </a:avLst>
              </a:prstGeom>
              <a:solidFill>
                <a:schemeClr val="bg1"/>
              </a:solidFill>
              <a:ln>
                <a:solidFill>
                  <a:srgbClr val="589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a:extLst>
                  <a:ext uri="{FF2B5EF4-FFF2-40B4-BE49-F238E27FC236}">
                    <a16:creationId xmlns:a16="http://schemas.microsoft.com/office/drawing/2014/main" id="{AB366C9D-3B7E-4193-8E78-6550DB7CBE66}"/>
                  </a:ext>
                </a:extLst>
              </p:cNvPr>
              <p:cNvSpPr txBox="1"/>
              <p:nvPr/>
            </p:nvSpPr>
            <p:spPr>
              <a:xfrm>
                <a:off x="3195819" y="2182571"/>
                <a:ext cx="2624254" cy="923330"/>
              </a:xfrm>
              <a:prstGeom prst="rect">
                <a:avLst/>
              </a:prstGeom>
              <a:noFill/>
            </p:spPr>
            <p:txBody>
              <a:bodyPr wrap="square" rtlCol="0">
                <a:spAutoFit/>
              </a:bodyPr>
              <a:lstStyle/>
              <a:p>
                <a:pPr algn="ctr"/>
                <a:r>
                  <a:rPr lang="en-US" dirty="0">
                    <a:solidFill>
                      <a:schemeClr val="bg1"/>
                    </a:solidFill>
                  </a:rPr>
                  <a:t>Zion must be built on principles of the law of the celestial kingdom</a:t>
                </a:r>
              </a:p>
            </p:txBody>
          </p:sp>
        </p:grpSp>
      </p:grpSp>
    </p:spTree>
    <p:extLst>
      <p:ext uri="{BB962C8B-B14F-4D97-AF65-F5344CB8AC3E}">
        <p14:creationId xmlns:p14="http://schemas.microsoft.com/office/powerpoint/2010/main" val="1524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59E485-2615-4B99-BDA4-C04732F7B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1" y="100362"/>
            <a:ext cx="9144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Those Who Gather In Zion</a:t>
            </a:r>
          </a:p>
        </p:txBody>
      </p:sp>
      <p:sp>
        <p:nvSpPr>
          <p:cNvPr id="14" name="Rectangle 13"/>
          <p:cNvSpPr/>
          <p:nvPr/>
        </p:nvSpPr>
        <p:spPr>
          <a:xfrm>
            <a:off x="3815647" y="1297495"/>
            <a:ext cx="4572000" cy="2308324"/>
          </a:xfrm>
          <a:prstGeom prst="rect">
            <a:avLst/>
          </a:prstGeom>
        </p:spPr>
        <p:txBody>
          <a:bodyPr>
            <a:spAutoFit/>
          </a:bodyPr>
          <a:lstStyle/>
          <a:p>
            <a:pPr fontAlgn="base"/>
            <a:r>
              <a:rPr lang="en-US" sz="2400" dirty="0">
                <a:solidFill>
                  <a:schemeClr val="bg1"/>
                </a:solidFill>
              </a:rPr>
              <a:t>Zion shall flourish</a:t>
            </a:r>
          </a:p>
          <a:p>
            <a:pPr fontAlgn="base"/>
            <a:endParaRPr lang="en-US" sz="2400" dirty="0">
              <a:solidFill>
                <a:schemeClr val="bg1"/>
              </a:solidFill>
            </a:endParaRPr>
          </a:p>
          <a:p>
            <a:pPr fontAlgn="base"/>
            <a:r>
              <a:rPr lang="en-US" sz="2400" dirty="0">
                <a:solidFill>
                  <a:schemeClr val="bg1"/>
                </a:solidFill>
              </a:rPr>
              <a:t>Ensign– A signal to assemble</a:t>
            </a:r>
          </a:p>
          <a:p>
            <a:pPr fontAlgn="base"/>
            <a:endParaRPr lang="en-US" sz="2400" dirty="0">
              <a:solidFill>
                <a:schemeClr val="bg1"/>
              </a:solidFill>
            </a:endParaRPr>
          </a:p>
          <a:p>
            <a:pPr fontAlgn="base"/>
            <a:r>
              <a:rPr lang="en-US" sz="2400" dirty="0">
                <a:solidFill>
                  <a:schemeClr val="bg1"/>
                </a:solidFill>
              </a:rPr>
              <a:t>The day shall come—assemble for the last time.</a:t>
            </a:r>
          </a:p>
        </p:txBody>
      </p:sp>
      <p:grpSp>
        <p:nvGrpSpPr>
          <p:cNvPr id="15" name="Group 14"/>
          <p:cNvGrpSpPr/>
          <p:nvPr/>
        </p:nvGrpSpPr>
        <p:grpSpPr>
          <a:xfrm>
            <a:off x="1784503" y="1376510"/>
            <a:ext cx="1770643" cy="1911782"/>
            <a:chOff x="601508" y="1116024"/>
            <a:chExt cx="1770643" cy="1911782"/>
          </a:xfrm>
        </p:grpSpPr>
        <p:pic>
          <p:nvPicPr>
            <p:cNvPr id="2052" name="Picture 4" descr="http://www.clker.com/cliparts/J/b/A/T/B/6/blank-interstate-sign-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8" y="1116024"/>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3991" y="1796757"/>
              <a:ext cx="1658159" cy="400110"/>
            </a:xfrm>
            <a:prstGeom prst="rect">
              <a:avLst/>
            </a:prstGeom>
            <a:noFill/>
          </p:spPr>
          <p:txBody>
            <a:bodyPr wrap="square" rtlCol="0">
              <a:spAutoFit/>
            </a:bodyPr>
            <a:lstStyle/>
            <a:p>
              <a:r>
                <a:rPr lang="en-US" sz="2000" dirty="0">
                  <a:solidFill>
                    <a:schemeClr val="bg1"/>
                  </a:solidFill>
                </a:rPr>
                <a:t>D&amp;C 64:41-43</a:t>
              </a:r>
            </a:p>
          </p:txBody>
        </p:sp>
      </p:grpSp>
      <p:sp>
        <p:nvSpPr>
          <p:cNvPr id="3" name="Rectangle 2"/>
          <p:cNvSpPr/>
          <p:nvPr/>
        </p:nvSpPr>
        <p:spPr>
          <a:xfrm>
            <a:off x="6099718" y="3759732"/>
            <a:ext cx="4572000" cy="2862322"/>
          </a:xfrm>
          <a:prstGeom prst="rect">
            <a:avLst/>
          </a:prstGeom>
        </p:spPr>
        <p:txBody>
          <a:bodyPr>
            <a:spAutoFit/>
          </a:bodyPr>
          <a:lstStyle/>
          <a:p>
            <a:pPr fontAlgn="base"/>
            <a:r>
              <a:rPr lang="en-US" dirty="0">
                <a:solidFill>
                  <a:schemeClr val="bg1"/>
                </a:solidFill>
              </a:rPr>
              <a:t>“That ensign [is] the Church of Jesus Christ of Latter-day Saints, which was established for the last time, never again to be destroyed or given to other people. It was the greatest event the world has seen since the day that the Redeemer was lifted upon the cross and worked out the infinite and eternal atonement. It meant more to mankind than anything else that has occurred since that day”</a:t>
            </a:r>
          </a:p>
          <a:p>
            <a:pPr fontAlgn="base"/>
            <a:r>
              <a:rPr lang="en-US" dirty="0">
                <a:solidFill>
                  <a:schemeClr val="bg1"/>
                </a:solidFill>
              </a:rPr>
              <a:t> </a:t>
            </a:r>
            <a:r>
              <a:rPr lang="en-US" sz="1200" dirty="0">
                <a:solidFill>
                  <a:schemeClr val="bg1"/>
                </a:solidFill>
              </a:rPr>
              <a:t>Joseph Fielding Smith</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648" y="4074613"/>
            <a:ext cx="1769423" cy="2232561"/>
          </a:xfrm>
          <a:prstGeom prst="rect">
            <a:avLst/>
          </a:prstGeom>
        </p:spPr>
      </p:pic>
    </p:spTree>
    <p:extLst>
      <p:ext uri="{BB962C8B-B14F-4D97-AF65-F5344CB8AC3E}">
        <p14:creationId xmlns:p14="http://schemas.microsoft.com/office/powerpoint/2010/main" val="40279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3845</Words>
  <Application>Microsoft Office PowerPoint</Application>
  <PresentationFormat>Widescreen</PresentationFormat>
  <Paragraphs>201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Georgia</vt:lpstr>
      <vt:lpstr>Arial</vt:lpstr>
      <vt:lpstr>Californian FB</vt:lpstr>
      <vt:lpstr>Calibri Light</vt:lpstr>
      <vt:lpstr>Abadi</vt:lpstr>
      <vt:lpstr>AR ESSENCE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2018-08-25T13:33:03Z</dcterms:created>
  <dcterms:modified xsi:type="dcterms:W3CDTF">2020-07-12T02:06:53Z</dcterms:modified>
</cp:coreProperties>
</file>