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0" r:id="rId4"/>
    <p:sldId id="262" r:id="rId5"/>
    <p:sldId id="264" r:id="rId6"/>
    <p:sldId id="263" r:id="rId7"/>
    <p:sldId id="261" r:id="rId8"/>
    <p:sldId id="258" r:id="rId9"/>
    <p:sldId id="265" r:id="rId10"/>
  </p:sldIdLst>
  <p:sldSz cx="12192000" cy="6858000"/>
  <p:notesSz cx="6858000" cy="9144000"/>
  <p:embeddedFontLst>
    <p:embeddedFont>
      <p:font typeface="Abadi" panose="020B0604020104020204" pitchFamily="34" charset="0"/>
      <p:regular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Tw Cen MT Condensed Extra Bold" panose="020B0803020202020204" pitchFamily="34" charset="0"/>
      <p:regular r:id="rId18"/>
    </p:embeddedFont>
    <p:embeddedFont>
      <p:font typeface="Verdana" panose="020B060403050404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4" d="100"/>
          <a:sy n="64" d="100"/>
        </p:scale>
        <p:origin x="5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5C13C-F3E6-4AC3-BC42-48903C9F11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98035B-4F70-4438-8906-64618563D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174FC6-C549-4035-9786-DB0943D7A9A2}"/>
              </a:ext>
            </a:extLst>
          </p:cNvPr>
          <p:cNvSpPr>
            <a:spLocks noGrp="1"/>
          </p:cNvSpPr>
          <p:nvPr>
            <p:ph type="dt" sz="half" idx="10"/>
          </p:nvPr>
        </p:nvSpPr>
        <p:spPr/>
        <p:txBody>
          <a:bodyPr/>
          <a:lstStyle/>
          <a:p>
            <a:fld id="{769BCCB7-5EF2-4F7D-AD05-9A88F13F8AB5}" type="datetimeFigureOut">
              <a:rPr lang="en-US" smtClean="0"/>
              <a:t>7/11/2020</a:t>
            </a:fld>
            <a:endParaRPr lang="en-US"/>
          </a:p>
        </p:txBody>
      </p:sp>
      <p:sp>
        <p:nvSpPr>
          <p:cNvPr id="5" name="Footer Placeholder 4">
            <a:extLst>
              <a:ext uri="{FF2B5EF4-FFF2-40B4-BE49-F238E27FC236}">
                <a16:creationId xmlns:a16="http://schemas.microsoft.com/office/drawing/2014/main" id="{9A36C255-5106-4258-BA99-BFBD531B0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E17CC-906A-4DDE-A256-92FBBAF61D86}"/>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295343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B416-C04F-4956-A16D-C16C73E556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35BA71-53C3-4C38-96BC-B5894B6075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6355D-5626-4A86-A06A-127B5D544B83}"/>
              </a:ext>
            </a:extLst>
          </p:cNvPr>
          <p:cNvSpPr>
            <a:spLocks noGrp="1"/>
          </p:cNvSpPr>
          <p:nvPr>
            <p:ph type="dt" sz="half" idx="10"/>
          </p:nvPr>
        </p:nvSpPr>
        <p:spPr/>
        <p:txBody>
          <a:bodyPr/>
          <a:lstStyle/>
          <a:p>
            <a:fld id="{769BCCB7-5EF2-4F7D-AD05-9A88F13F8AB5}" type="datetimeFigureOut">
              <a:rPr lang="en-US" smtClean="0"/>
              <a:t>7/11/2020</a:t>
            </a:fld>
            <a:endParaRPr lang="en-US"/>
          </a:p>
        </p:txBody>
      </p:sp>
      <p:sp>
        <p:nvSpPr>
          <p:cNvPr id="5" name="Footer Placeholder 4">
            <a:extLst>
              <a:ext uri="{FF2B5EF4-FFF2-40B4-BE49-F238E27FC236}">
                <a16:creationId xmlns:a16="http://schemas.microsoft.com/office/drawing/2014/main" id="{4B205545-D91F-4E71-B448-58B81DCB1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BCACE-2C32-4483-AF2F-1DE8CBDA7B3A}"/>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394227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D08EC8-5BE3-4542-A6AD-7B0736F727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CF9DCA-FAE4-46F0-914D-EFD2A779B15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99D52-B8AA-4930-ADC8-D179F0A01E48}"/>
              </a:ext>
            </a:extLst>
          </p:cNvPr>
          <p:cNvSpPr>
            <a:spLocks noGrp="1"/>
          </p:cNvSpPr>
          <p:nvPr>
            <p:ph type="dt" sz="half" idx="10"/>
          </p:nvPr>
        </p:nvSpPr>
        <p:spPr/>
        <p:txBody>
          <a:bodyPr/>
          <a:lstStyle/>
          <a:p>
            <a:fld id="{769BCCB7-5EF2-4F7D-AD05-9A88F13F8AB5}" type="datetimeFigureOut">
              <a:rPr lang="en-US" smtClean="0"/>
              <a:t>7/11/2020</a:t>
            </a:fld>
            <a:endParaRPr lang="en-US"/>
          </a:p>
        </p:txBody>
      </p:sp>
      <p:sp>
        <p:nvSpPr>
          <p:cNvPr id="5" name="Footer Placeholder 4">
            <a:extLst>
              <a:ext uri="{FF2B5EF4-FFF2-40B4-BE49-F238E27FC236}">
                <a16:creationId xmlns:a16="http://schemas.microsoft.com/office/drawing/2014/main" id="{626AC840-B317-4CDD-BE5B-F7744A184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D27C6-E338-4A95-A0D1-65774817F846}"/>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368296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C8E6-7E5E-4568-BF41-3098B947DC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967BD6-B214-43FF-87BF-59E1DD3100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8CED0-F3AA-4773-B0BB-51F82A3E4A72}"/>
              </a:ext>
            </a:extLst>
          </p:cNvPr>
          <p:cNvSpPr>
            <a:spLocks noGrp="1"/>
          </p:cNvSpPr>
          <p:nvPr>
            <p:ph type="dt" sz="half" idx="10"/>
          </p:nvPr>
        </p:nvSpPr>
        <p:spPr/>
        <p:txBody>
          <a:bodyPr/>
          <a:lstStyle/>
          <a:p>
            <a:fld id="{769BCCB7-5EF2-4F7D-AD05-9A88F13F8AB5}" type="datetimeFigureOut">
              <a:rPr lang="en-US" smtClean="0"/>
              <a:t>7/11/2020</a:t>
            </a:fld>
            <a:endParaRPr lang="en-US"/>
          </a:p>
        </p:txBody>
      </p:sp>
      <p:sp>
        <p:nvSpPr>
          <p:cNvPr id="5" name="Footer Placeholder 4">
            <a:extLst>
              <a:ext uri="{FF2B5EF4-FFF2-40B4-BE49-F238E27FC236}">
                <a16:creationId xmlns:a16="http://schemas.microsoft.com/office/drawing/2014/main" id="{4B4A3F69-F6AC-4952-9C9A-B43333CF0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8D5E5-4930-45AB-BEF1-2A1537104863}"/>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280212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81FE1-F86E-4DF9-8B8A-C200157734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B0D51C-7E93-4A3C-A8D3-440FA8F748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87E143-2DA4-468E-AC9C-7080BCD6BE5E}"/>
              </a:ext>
            </a:extLst>
          </p:cNvPr>
          <p:cNvSpPr>
            <a:spLocks noGrp="1"/>
          </p:cNvSpPr>
          <p:nvPr>
            <p:ph type="dt" sz="half" idx="10"/>
          </p:nvPr>
        </p:nvSpPr>
        <p:spPr/>
        <p:txBody>
          <a:bodyPr/>
          <a:lstStyle/>
          <a:p>
            <a:fld id="{769BCCB7-5EF2-4F7D-AD05-9A88F13F8AB5}" type="datetimeFigureOut">
              <a:rPr lang="en-US" smtClean="0"/>
              <a:t>7/11/2020</a:t>
            </a:fld>
            <a:endParaRPr lang="en-US"/>
          </a:p>
        </p:txBody>
      </p:sp>
      <p:sp>
        <p:nvSpPr>
          <p:cNvPr id="5" name="Footer Placeholder 4">
            <a:extLst>
              <a:ext uri="{FF2B5EF4-FFF2-40B4-BE49-F238E27FC236}">
                <a16:creationId xmlns:a16="http://schemas.microsoft.com/office/drawing/2014/main" id="{6A7496C0-281E-41FA-A7A6-8659A1D07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F36C2-3F6B-4CD5-B262-E202BF92FBED}"/>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339966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BA87-06D4-4062-BD8E-286C9AC889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E03165-CF00-45DC-B0DD-A7D41778C2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9BCE90-E9DB-4E1A-A038-D262A88688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5E8320-6E50-4742-AAB4-79D2D8573634}"/>
              </a:ext>
            </a:extLst>
          </p:cNvPr>
          <p:cNvSpPr>
            <a:spLocks noGrp="1"/>
          </p:cNvSpPr>
          <p:nvPr>
            <p:ph type="dt" sz="half" idx="10"/>
          </p:nvPr>
        </p:nvSpPr>
        <p:spPr/>
        <p:txBody>
          <a:bodyPr/>
          <a:lstStyle/>
          <a:p>
            <a:fld id="{769BCCB7-5EF2-4F7D-AD05-9A88F13F8AB5}" type="datetimeFigureOut">
              <a:rPr lang="en-US" smtClean="0"/>
              <a:t>7/11/2020</a:t>
            </a:fld>
            <a:endParaRPr lang="en-US"/>
          </a:p>
        </p:txBody>
      </p:sp>
      <p:sp>
        <p:nvSpPr>
          <p:cNvPr id="6" name="Footer Placeholder 5">
            <a:extLst>
              <a:ext uri="{FF2B5EF4-FFF2-40B4-BE49-F238E27FC236}">
                <a16:creationId xmlns:a16="http://schemas.microsoft.com/office/drawing/2014/main" id="{AA4B7348-4486-45B8-91D6-82F894012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342F67-B5F1-41E6-81FA-10FBA8AB47F4}"/>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63800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A2CD-1A49-4EE4-A47E-16269359CE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42265B-735E-4495-8D71-9029A222D8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2EF44F-D3FF-4C91-AC4C-CDFF959E46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C007E3-DD7E-4C07-AD40-F043452F9A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C558A7-389B-48D4-877F-DC821F7FEB1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F34723-A528-439C-BF59-DA7866D3ED52}"/>
              </a:ext>
            </a:extLst>
          </p:cNvPr>
          <p:cNvSpPr>
            <a:spLocks noGrp="1"/>
          </p:cNvSpPr>
          <p:nvPr>
            <p:ph type="dt" sz="half" idx="10"/>
          </p:nvPr>
        </p:nvSpPr>
        <p:spPr/>
        <p:txBody>
          <a:bodyPr/>
          <a:lstStyle/>
          <a:p>
            <a:fld id="{769BCCB7-5EF2-4F7D-AD05-9A88F13F8AB5}" type="datetimeFigureOut">
              <a:rPr lang="en-US" smtClean="0"/>
              <a:t>7/11/2020</a:t>
            </a:fld>
            <a:endParaRPr lang="en-US"/>
          </a:p>
        </p:txBody>
      </p:sp>
      <p:sp>
        <p:nvSpPr>
          <p:cNvPr id="8" name="Footer Placeholder 7">
            <a:extLst>
              <a:ext uri="{FF2B5EF4-FFF2-40B4-BE49-F238E27FC236}">
                <a16:creationId xmlns:a16="http://schemas.microsoft.com/office/drawing/2014/main" id="{3C8A82C6-F84B-4217-BF22-2D04C50FED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763229-7CFB-4EAD-A027-42B6AC9B1447}"/>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286800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2696-D31C-4FB2-B101-469C5A7DD2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D7E2CE-8109-40F5-B871-BA5DF2204349}"/>
              </a:ext>
            </a:extLst>
          </p:cNvPr>
          <p:cNvSpPr>
            <a:spLocks noGrp="1"/>
          </p:cNvSpPr>
          <p:nvPr>
            <p:ph type="dt" sz="half" idx="10"/>
          </p:nvPr>
        </p:nvSpPr>
        <p:spPr/>
        <p:txBody>
          <a:bodyPr/>
          <a:lstStyle/>
          <a:p>
            <a:fld id="{769BCCB7-5EF2-4F7D-AD05-9A88F13F8AB5}" type="datetimeFigureOut">
              <a:rPr lang="en-US" smtClean="0"/>
              <a:t>7/11/2020</a:t>
            </a:fld>
            <a:endParaRPr lang="en-US"/>
          </a:p>
        </p:txBody>
      </p:sp>
      <p:sp>
        <p:nvSpPr>
          <p:cNvPr id="4" name="Footer Placeholder 3">
            <a:extLst>
              <a:ext uri="{FF2B5EF4-FFF2-40B4-BE49-F238E27FC236}">
                <a16:creationId xmlns:a16="http://schemas.microsoft.com/office/drawing/2014/main" id="{B71E351E-DF34-4ADA-B95F-F38E474F56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9E94EE-BD16-47C4-89DB-0B4B552BC44D}"/>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141335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8E7DED-0B39-4439-87E2-FB1F0572FEEA}"/>
              </a:ext>
            </a:extLst>
          </p:cNvPr>
          <p:cNvSpPr>
            <a:spLocks noGrp="1"/>
          </p:cNvSpPr>
          <p:nvPr>
            <p:ph type="dt" sz="half" idx="10"/>
          </p:nvPr>
        </p:nvSpPr>
        <p:spPr/>
        <p:txBody>
          <a:bodyPr/>
          <a:lstStyle/>
          <a:p>
            <a:fld id="{769BCCB7-5EF2-4F7D-AD05-9A88F13F8AB5}" type="datetimeFigureOut">
              <a:rPr lang="en-US" smtClean="0"/>
              <a:t>7/11/2020</a:t>
            </a:fld>
            <a:endParaRPr lang="en-US"/>
          </a:p>
        </p:txBody>
      </p:sp>
      <p:sp>
        <p:nvSpPr>
          <p:cNvPr id="3" name="Footer Placeholder 2">
            <a:extLst>
              <a:ext uri="{FF2B5EF4-FFF2-40B4-BE49-F238E27FC236}">
                <a16:creationId xmlns:a16="http://schemas.microsoft.com/office/drawing/2014/main" id="{3407F6FB-A6F0-4D94-8E29-B98BEA4B8E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00143B-9607-4A46-87E1-E43BA34FB196}"/>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188402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FD83-3C86-4908-B675-8AAC758185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9873C8-E2D1-42EE-B53E-9A5511DFD8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7213D5-9DF4-4061-AB2F-F46181A15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84496F-3FB4-4669-8BB0-F26D0C8A88C3}"/>
              </a:ext>
            </a:extLst>
          </p:cNvPr>
          <p:cNvSpPr>
            <a:spLocks noGrp="1"/>
          </p:cNvSpPr>
          <p:nvPr>
            <p:ph type="dt" sz="half" idx="10"/>
          </p:nvPr>
        </p:nvSpPr>
        <p:spPr/>
        <p:txBody>
          <a:bodyPr/>
          <a:lstStyle/>
          <a:p>
            <a:fld id="{769BCCB7-5EF2-4F7D-AD05-9A88F13F8AB5}" type="datetimeFigureOut">
              <a:rPr lang="en-US" smtClean="0"/>
              <a:t>7/11/2020</a:t>
            </a:fld>
            <a:endParaRPr lang="en-US"/>
          </a:p>
        </p:txBody>
      </p:sp>
      <p:sp>
        <p:nvSpPr>
          <p:cNvPr id="6" name="Footer Placeholder 5">
            <a:extLst>
              <a:ext uri="{FF2B5EF4-FFF2-40B4-BE49-F238E27FC236}">
                <a16:creationId xmlns:a16="http://schemas.microsoft.com/office/drawing/2014/main" id="{ED4DD836-7300-4CF8-9FA0-581B243221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9EBAC9-5A83-4AE0-A594-E4FB43BE6CED}"/>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439069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1998E-C58B-42B2-B6D4-DD23BDAA2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FF63A9-F4F9-4C8D-8C2D-02B9FA033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884A40-F3B6-44A1-A676-86E7A712D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FD03FF-B996-4875-A54F-D3EBAD4855AB}"/>
              </a:ext>
            </a:extLst>
          </p:cNvPr>
          <p:cNvSpPr>
            <a:spLocks noGrp="1"/>
          </p:cNvSpPr>
          <p:nvPr>
            <p:ph type="dt" sz="half" idx="10"/>
          </p:nvPr>
        </p:nvSpPr>
        <p:spPr/>
        <p:txBody>
          <a:bodyPr/>
          <a:lstStyle/>
          <a:p>
            <a:fld id="{769BCCB7-5EF2-4F7D-AD05-9A88F13F8AB5}" type="datetimeFigureOut">
              <a:rPr lang="en-US" smtClean="0"/>
              <a:t>7/11/2020</a:t>
            </a:fld>
            <a:endParaRPr lang="en-US"/>
          </a:p>
        </p:txBody>
      </p:sp>
      <p:sp>
        <p:nvSpPr>
          <p:cNvPr id="6" name="Footer Placeholder 5">
            <a:extLst>
              <a:ext uri="{FF2B5EF4-FFF2-40B4-BE49-F238E27FC236}">
                <a16:creationId xmlns:a16="http://schemas.microsoft.com/office/drawing/2014/main" id="{034549D3-9559-4343-BD39-6755589AF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66AEE-C730-4DD6-A215-252BC252E12F}"/>
              </a:ext>
            </a:extLst>
          </p:cNvPr>
          <p:cNvSpPr>
            <a:spLocks noGrp="1"/>
          </p:cNvSpPr>
          <p:nvPr>
            <p:ph type="sldNum" sz="quarter" idx="12"/>
          </p:nvPr>
        </p:nvSpPr>
        <p:spPr/>
        <p:txBody>
          <a:bodyPr/>
          <a:lstStyle/>
          <a:p>
            <a:fld id="{6FA0DB45-CCBA-447C-87D5-180BDBF3061F}" type="slidenum">
              <a:rPr lang="en-US" smtClean="0"/>
              <a:t>‹#›</a:t>
            </a:fld>
            <a:endParaRPr lang="en-US"/>
          </a:p>
        </p:txBody>
      </p:sp>
    </p:spTree>
    <p:extLst>
      <p:ext uri="{BB962C8B-B14F-4D97-AF65-F5344CB8AC3E}">
        <p14:creationId xmlns:p14="http://schemas.microsoft.com/office/powerpoint/2010/main" val="3321951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6A4C31-6603-4388-8A39-B3D4355976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164C40-88DA-4A7A-BCD5-10D4026159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3AD42-F533-4D60-968D-178994F2B4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BCCB7-5EF2-4F7D-AD05-9A88F13F8AB5}" type="datetimeFigureOut">
              <a:rPr lang="en-US" smtClean="0"/>
              <a:t>7/11/2020</a:t>
            </a:fld>
            <a:endParaRPr lang="en-US"/>
          </a:p>
        </p:txBody>
      </p:sp>
      <p:sp>
        <p:nvSpPr>
          <p:cNvPr id="5" name="Footer Placeholder 4">
            <a:extLst>
              <a:ext uri="{FF2B5EF4-FFF2-40B4-BE49-F238E27FC236}">
                <a16:creationId xmlns:a16="http://schemas.microsoft.com/office/drawing/2014/main" id="{B4D86449-24D3-4604-9C23-1D6ECA638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B8E912-E3A9-4024-B1DA-1CC6281D6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0DB45-CCBA-447C-87D5-180BDBF3061F}" type="slidenum">
              <a:rPr lang="en-US" smtClean="0"/>
              <a:t>‹#›</a:t>
            </a:fld>
            <a:endParaRPr lang="en-US"/>
          </a:p>
        </p:txBody>
      </p:sp>
    </p:spTree>
    <p:extLst>
      <p:ext uri="{BB962C8B-B14F-4D97-AF65-F5344CB8AC3E}">
        <p14:creationId xmlns:p14="http://schemas.microsoft.com/office/powerpoint/2010/main" val="3681182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66C268-D70D-41C8-BFAD-289EF0E08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5521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2700000" scaled="1"/>
            <a:tileRect/>
          </a:gra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16444" y="1242007"/>
            <a:ext cx="5325762" cy="5355312"/>
          </a:xfrm>
          <a:prstGeom prst="rect">
            <a:avLst/>
          </a:prstGeom>
        </p:spPr>
        <p:txBody>
          <a:bodyPr wrap="square">
            <a:spAutoFit/>
          </a:bodyPr>
          <a:lstStyle/>
          <a:p>
            <a:r>
              <a:rPr lang="en-US" dirty="0">
                <a:solidFill>
                  <a:schemeClr val="bg1"/>
                </a:solidFill>
                <a:latin typeface="Abadi" panose="020B0604020104020204" pitchFamily="34" charset="0"/>
              </a:rPr>
              <a:t>“Sister Knight, mother of Newel and a member of the </a:t>
            </a:r>
            <a:r>
              <a:rPr lang="en-US" dirty="0" err="1">
                <a:solidFill>
                  <a:schemeClr val="bg1"/>
                </a:solidFill>
                <a:latin typeface="Abadi" panose="020B0604020104020204" pitchFamily="34" charset="0"/>
              </a:rPr>
              <a:t>Colesville</a:t>
            </a:r>
            <a:r>
              <a:rPr lang="en-US" dirty="0">
                <a:solidFill>
                  <a:schemeClr val="bg1"/>
                </a:solidFill>
                <a:latin typeface="Abadi" panose="020B0604020104020204" pitchFamily="34" charset="0"/>
              </a:rPr>
              <a:t> branch, risked her life making the trip to Zion.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Polly’s health was failing, but her anxiety to see the promised land was so great that she refused to be left behind in Ohio. …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Her son wrote, ‘Her only, or her greatest desire, was to set her feet upon the land of Zion, and to have her body interred in that land.’ …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 later reported that ‘the Lord gave her the desire of her heart, and she lived to stand upon that land’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Polly died within two weeks of her arrival in the land of Zion and was the first Latter-day Saint to be buried in Missouri” </a:t>
            </a:r>
          </a:p>
          <a:p>
            <a:r>
              <a:rPr lang="en-US" sz="1200" dirty="0">
                <a:solidFill>
                  <a:schemeClr val="bg1"/>
                </a:solidFill>
                <a:latin typeface="Abadi" panose="020B0604020104020204" pitchFamily="34" charset="0"/>
              </a:rPr>
              <a:t>Polly Knight Bio</a:t>
            </a:r>
          </a:p>
        </p:txBody>
      </p:sp>
      <p:sp>
        <p:nvSpPr>
          <p:cNvPr id="7" name="TextBox 6"/>
          <p:cNvSpPr txBox="1"/>
          <p:nvPr/>
        </p:nvSpPr>
        <p:spPr>
          <a:xfrm>
            <a:off x="1626973" y="0"/>
            <a:ext cx="8938055" cy="1107996"/>
          </a:xfrm>
          <a:prstGeom prst="rect">
            <a:avLst/>
          </a:prstGeom>
          <a:noFill/>
        </p:spPr>
        <p:txBody>
          <a:bodyPr wrap="square" rtlCol="0">
            <a:spAutoFit/>
          </a:bodyPr>
          <a:lstStyle/>
          <a:p>
            <a:pPr algn="ctr"/>
            <a:r>
              <a:rPr lang="en-US" sz="6600" dirty="0">
                <a:solidFill>
                  <a:schemeClr val="bg1"/>
                </a:solidFill>
                <a:latin typeface="Tw Cen MT Condensed Extra Bold" panose="020B0803020202020204" pitchFamily="34" charset="0"/>
              </a:rPr>
              <a:t>Anxiously Waiting</a:t>
            </a:r>
          </a:p>
        </p:txBody>
      </p:sp>
      <p:grpSp>
        <p:nvGrpSpPr>
          <p:cNvPr id="11" name="Group 10">
            <a:extLst>
              <a:ext uri="{FF2B5EF4-FFF2-40B4-BE49-F238E27FC236}">
                <a16:creationId xmlns:a16="http://schemas.microsoft.com/office/drawing/2014/main" id="{EA3432A0-20A3-4085-B414-533D573A44C4}"/>
              </a:ext>
            </a:extLst>
          </p:cNvPr>
          <p:cNvGrpSpPr/>
          <p:nvPr/>
        </p:nvGrpSpPr>
        <p:grpSpPr>
          <a:xfrm>
            <a:off x="8380284" y="4012667"/>
            <a:ext cx="2197100" cy="2747920"/>
            <a:chOff x="8380284" y="4012667"/>
            <a:chExt cx="2197100" cy="2747920"/>
          </a:xfrm>
        </p:grpSpPr>
        <p:sp>
          <p:nvSpPr>
            <p:cNvPr id="3" name="TextBox 2"/>
            <p:cNvSpPr txBox="1"/>
            <p:nvPr/>
          </p:nvSpPr>
          <p:spPr>
            <a:xfrm>
              <a:off x="9038816" y="6514366"/>
              <a:ext cx="1162411" cy="246221"/>
            </a:xfrm>
            <a:prstGeom prst="rect">
              <a:avLst/>
            </a:prstGeom>
            <a:noFill/>
          </p:spPr>
          <p:txBody>
            <a:bodyPr wrap="square" rtlCol="0">
              <a:spAutoFit/>
            </a:bodyPr>
            <a:lstStyle/>
            <a:p>
              <a:r>
                <a:rPr lang="en-US" sz="1000" dirty="0">
                  <a:solidFill>
                    <a:schemeClr val="bg1"/>
                  </a:solidFill>
                </a:rPr>
                <a:t>Unknown photo</a:t>
              </a:r>
            </a:p>
          </p:txBody>
        </p:sp>
        <p:pic>
          <p:nvPicPr>
            <p:cNvPr id="6" name="Picture 5">
              <a:extLst>
                <a:ext uri="{FF2B5EF4-FFF2-40B4-BE49-F238E27FC236}">
                  <a16:creationId xmlns:a16="http://schemas.microsoft.com/office/drawing/2014/main" id="{EA63F0A1-9B2F-4C65-BD19-4D23C5A38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0284" y="4012667"/>
              <a:ext cx="2197100" cy="2540000"/>
            </a:xfrm>
            <a:prstGeom prst="rect">
              <a:avLst/>
            </a:prstGeom>
          </p:spPr>
        </p:pic>
      </p:grpSp>
      <p:grpSp>
        <p:nvGrpSpPr>
          <p:cNvPr id="10" name="Group 9">
            <a:extLst>
              <a:ext uri="{FF2B5EF4-FFF2-40B4-BE49-F238E27FC236}">
                <a16:creationId xmlns:a16="http://schemas.microsoft.com/office/drawing/2014/main" id="{C7B13E38-318E-4F28-B075-5DB630E49407}"/>
              </a:ext>
            </a:extLst>
          </p:cNvPr>
          <p:cNvGrpSpPr/>
          <p:nvPr/>
        </p:nvGrpSpPr>
        <p:grpSpPr>
          <a:xfrm>
            <a:off x="8695515" y="1159390"/>
            <a:ext cx="1505712" cy="2515831"/>
            <a:chOff x="8695515" y="1159390"/>
            <a:chExt cx="1505712" cy="2515831"/>
          </a:xfrm>
        </p:grpSpPr>
        <p:pic>
          <p:nvPicPr>
            <p:cNvPr id="9" name="Picture 8">
              <a:extLst>
                <a:ext uri="{FF2B5EF4-FFF2-40B4-BE49-F238E27FC236}">
                  <a16:creationId xmlns:a16="http://schemas.microsoft.com/office/drawing/2014/main" id="{845F76C6-1366-4602-B50D-BC1FEB490353}"/>
                </a:ext>
              </a:extLst>
            </p:cNvPr>
            <p:cNvPicPr>
              <a:picLocks noChangeAspect="1"/>
            </p:cNvPicPr>
            <p:nvPr/>
          </p:nvPicPr>
          <p:blipFill rotWithShape="1">
            <a:blip r:embed="rId3">
              <a:extLst>
                <a:ext uri="{28A0092B-C50C-407E-A947-70E740481C1C}">
                  <a14:useLocalDpi xmlns:a14="http://schemas.microsoft.com/office/drawing/2010/main" val="0"/>
                </a:ext>
              </a:extLst>
            </a:blip>
            <a:srcRect b="11143"/>
            <a:stretch/>
          </p:blipFill>
          <p:spPr>
            <a:xfrm>
              <a:off x="8695515" y="1159390"/>
              <a:ext cx="1505712" cy="2269610"/>
            </a:xfrm>
            <a:prstGeom prst="rect">
              <a:avLst/>
            </a:prstGeom>
          </p:spPr>
        </p:pic>
        <p:sp>
          <p:nvSpPr>
            <p:cNvPr id="12" name="TextBox 11">
              <a:extLst>
                <a:ext uri="{FF2B5EF4-FFF2-40B4-BE49-F238E27FC236}">
                  <a16:creationId xmlns:a16="http://schemas.microsoft.com/office/drawing/2014/main" id="{3C45A331-D96C-42E0-A809-6FCB98EBECC1}"/>
                </a:ext>
              </a:extLst>
            </p:cNvPr>
            <p:cNvSpPr txBox="1"/>
            <p:nvPr/>
          </p:nvSpPr>
          <p:spPr>
            <a:xfrm>
              <a:off x="8897628" y="3429000"/>
              <a:ext cx="1162411" cy="246221"/>
            </a:xfrm>
            <a:prstGeom prst="rect">
              <a:avLst/>
            </a:prstGeom>
            <a:noFill/>
          </p:spPr>
          <p:txBody>
            <a:bodyPr wrap="square" rtlCol="0">
              <a:spAutoFit/>
            </a:bodyPr>
            <a:lstStyle/>
            <a:p>
              <a:r>
                <a:rPr lang="en-US" sz="1000" dirty="0">
                  <a:solidFill>
                    <a:schemeClr val="bg1"/>
                  </a:solidFill>
                </a:rPr>
                <a:t>Polly Peck Knight</a:t>
              </a:r>
            </a:p>
          </p:txBody>
        </p:sp>
      </p:grpSp>
    </p:spTree>
    <p:extLst>
      <p:ext uri="{BB962C8B-B14F-4D97-AF65-F5344CB8AC3E}">
        <p14:creationId xmlns:p14="http://schemas.microsoft.com/office/powerpoint/2010/main" val="336202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2700000" scaled="1"/>
            <a:tileRect/>
          </a:gra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52370" y="1456040"/>
            <a:ext cx="3739977" cy="923330"/>
          </a:xfrm>
          <a:prstGeom prst="rect">
            <a:avLst/>
          </a:prstGeom>
          <a:noFill/>
        </p:spPr>
        <p:txBody>
          <a:bodyPr wrap="square" rtlCol="0">
            <a:spAutoFit/>
          </a:bodyPr>
          <a:lstStyle/>
          <a:p>
            <a:r>
              <a:rPr lang="en-US" dirty="0">
                <a:solidFill>
                  <a:schemeClr val="bg1"/>
                </a:solidFill>
              </a:rPr>
              <a:t>The Lord revealed the location for the city of Zion in Section 57 fulfilling a promise given in Section 52</a:t>
            </a:r>
          </a:p>
        </p:txBody>
      </p:sp>
      <p:sp>
        <p:nvSpPr>
          <p:cNvPr id="6" name="TextBox 5"/>
          <p:cNvSpPr txBox="1"/>
          <p:nvPr/>
        </p:nvSpPr>
        <p:spPr>
          <a:xfrm>
            <a:off x="1626973" y="0"/>
            <a:ext cx="8938055" cy="1107996"/>
          </a:xfrm>
          <a:prstGeom prst="rect">
            <a:avLst/>
          </a:prstGeom>
          <a:noFill/>
        </p:spPr>
        <p:txBody>
          <a:bodyPr wrap="square" rtlCol="0">
            <a:spAutoFit/>
          </a:bodyPr>
          <a:lstStyle/>
          <a:p>
            <a:pPr algn="ctr"/>
            <a:r>
              <a:rPr lang="en-US" sz="6600" dirty="0">
                <a:solidFill>
                  <a:schemeClr val="bg1"/>
                </a:solidFill>
                <a:latin typeface="Tw Cen MT Condensed Extra Bold" panose="020B0803020202020204" pitchFamily="34" charset="0"/>
              </a:rPr>
              <a:t>Location, Location, Location</a:t>
            </a:r>
          </a:p>
        </p:txBody>
      </p:sp>
      <p:sp>
        <p:nvSpPr>
          <p:cNvPr id="9" name="TextBox 8"/>
          <p:cNvSpPr txBox="1"/>
          <p:nvPr/>
        </p:nvSpPr>
        <p:spPr>
          <a:xfrm>
            <a:off x="1546143" y="6478024"/>
            <a:ext cx="3739977" cy="369332"/>
          </a:xfrm>
          <a:prstGeom prst="rect">
            <a:avLst/>
          </a:prstGeom>
          <a:noFill/>
        </p:spPr>
        <p:txBody>
          <a:bodyPr wrap="square" rtlCol="0">
            <a:spAutoFit/>
          </a:bodyPr>
          <a:lstStyle/>
          <a:p>
            <a:r>
              <a:rPr lang="en-US" dirty="0">
                <a:solidFill>
                  <a:schemeClr val="bg1"/>
                </a:solidFill>
              </a:rPr>
              <a:t>D&amp;C 57:1-3</a:t>
            </a:r>
          </a:p>
        </p:txBody>
      </p:sp>
      <p:pic>
        <p:nvPicPr>
          <p:cNvPr id="3" name="Picture 2">
            <a:extLst>
              <a:ext uri="{FF2B5EF4-FFF2-40B4-BE49-F238E27FC236}">
                <a16:creationId xmlns:a16="http://schemas.microsoft.com/office/drawing/2014/main" id="{609C468E-BC91-4F1E-B55B-639329047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562" y="1374507"/>
            <a:ext cx="3267531" cy="2876951"/>
          </a:xfrm>
          <a:prstGeom prst="rect">
            <a:avLst/>
          </a:prstGeom>
        </p:spPr>
      </p:pic>
      <p:pic>
        <p:nvPicPr>
          <p:cNvPr id="10" name="Picture 9">
            <a:extLst>
              <a:ext uri="{FF2B5EF4-FFF2-40B4-BE49-F238E27FC236}">
                <a16:creationId xmlns:a16="http://schemas.microsoft.com/office/drawing/2014/main" id="{6E07F08A-B9D0-49B9-86D8-326FE1F0E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276" y="2989252"/>
            <a:ext cx="3333750" cy="3162300"/>
          </a:xfrm>
          <a:prstGeom prst="rect">
            <a:avLst/>
          </a:prstGeom>
        </p:spPr>
      </p:pic>
      <p:grpSp>
        <p:nvGrpSpPr>
          <p:cNvPr id="13" name="Group 12">
            <a:extLst>
              <a:ext uri="{FF2B5EF4-FFF2-40B4-BE49-F238E27FC236}">
                <a16:creationId xmlns:a16="http://schemas.microsoft.com/office/drawing/2014/main" id="{2FE495F7-635A-41F5-8748-84B412B64D16}"/>
              </a:ext>
            </a:extLst>
          </p:cNvPr>
          <p:cNvGrpSpPr/>
          <p:nvPr/>
        </p:nvGrpSpPr>
        <p:grpSpPr>
          <a:xfrm>
            <a:off x="5889932" y="3476438"/>
            <a:ext cx="1594044" cy="2920869"/>
            <a:chOff x="838200" y="76200"/>
            <a:chExt cx="2667000" cy="5029200"/>
          </a:xfrm>
        </p:grpSpPr>
        <p:grpSp>
          <p:nvGrpSpPr>
            <p:cNvPr id="14" name="Group 17">
              <a:extLst>
                <a:ext uri="{FF2B5EF4-FFF2-40B4-BE49-F238E27FC236}">
                  <a16:creationId xmlns:a16="http://schemas.microsoft.com/office/drawing/2014/main" id="{E6B2F8C9-C3E3-4D84-97BF-3C63CD14A9F4}"/>
                </a:ext>
              </a:extLst>
            </p:cNvPr>
            <p:cNvGrpSpPr/>
            <p:nvPr/>
          </p:nvGrpSpPr>
          <p:grpSpPr>
            <a:xfrm>
              <a:off x="838200" y="76200"/>
              <a:ext cx="2667000" cy="5029200"/>
              <a:chOff x="838200" y="76200"/>
              <a:chExt cx="2667000" cy="5029200"/>
            </a:xfrm>
          </p:grpSpPr>
          <p:grpSp>
            <p:nvGrpSpPr>
              <p:cNvPr id="16" name="Group 17">
                <a:extLst>
                  <a:ext uri="{FF2B5EF4-FFF2-40B4-BE49-F238E27FC236}">
                    <a16:creationId xmlns:a16="http://schemas.microsoft.com/office/drawing/2014/main" id="{B81ED5E5-9D43-49C1-9FAE-C5BD3FE62217}"/>
                  </a:ext>
                </a:extLst>
              </p:cNvPr>
              <p:cNvGrpSpPr/>
              <p:nvPr/>
            </p:nvGrpSpPr>
            <p:grpSpPr>
              <a:xfrm flipH="1">
                <a:off x="2209800" y="1447800"/>
                <a:ext cx="1295400" cy="3429000"/>
                <a:chOff x="685800" y="1447800"/>
                <a:chExt cx="1295400" cy="3124200"/>
              </a:xfrm>
            </p:grpSpPr>
            <p:sp>
              <p:nvSpPr>
                <p:cNvPr id="32" name="Bent Arrow 26">
                  <a:extLst>
                    <a:ext uri="{FF2B5EF4-FFF2-40B4-BE49-F238E27FC236}">
                      <a16:creationId xmlns:a16="http://schemas.microsoft.com/office/drawing/2014/main" id="{A48E4983-A491-45D3-9658-0B1B02E46BA6}"/>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27">
                  <a:extLst>
                    <a:ext uri="{FF2B5EF4-FFF2-40B4-BE49-F238E27FC236}">
                      <a16:creationId xmlns:a16="http://schemas.microsoft.com/office/drawing/2014/main" id="{870B2BAC-89E9-4FFF-A863-F2C4D02C4B4D}"/>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B0DD1364-8B76-4671-9736-B1B8517FE847}"/>
                  </a:ext>
                </a:extLst>
              </p:cNvPr>
              <p:cNvGrpSpPr/>
              <p:nvPr/>
            </p:nvGrpSpPr>
            <p:grpSpPr>
              <a:xfrm>
                <a:off x="838200" y="1447800"/>
                <a:ext cx="1295400" cy="3429000"/>
                <a:chOff x="685800" y="1447800"/>
                <a:chExt cx="1295400" cy="3429000"/>
              </a:xfrm>
            </p:grpSpPr>
            <p:sp>
              <p:nvSpPr>
                <p:cNvPr id="30" name="Bent Arrow 24">
                  <a:extLst>
                    <a:ext uri="{FF2B5EF4-FFF2-40B4-BE49-F238E27FC236}">
                      <a16:creationId xmlns:a16="http://schemas.microsoft.com/office/drawing/2014/main" id="{578AF42C-53EC-4DBE-95E0-E315E40C8CAE}"/>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a:extLst>
                    <a:ext uri="{FF2B5EF4-FFF2-40B4-BE49-F238E27FC236}">
                      <a16:creationId xmlns:a16="http://schemas.microsoft.com/office/drawing/2014/main" id="{D13AE5B9-9503-4C2C-8C47-982B0A1649F6}"/>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a:extLst>
                  <a:ext uri="{FF2B5EF4-FFF2-40B4-BE49-F238E27FC236}">
                    <a16:creationId xmlns:a16="http://schemas.microsoft.com/office/drawing/2014/main" id="{BDE7F888-60F7-48AD-8CB2-1BFC2317D48D}"/>
                  </a:ext>
                </a:extLst>
              </p:cNvPr>
              <p:cNvSpPr/>
              <p:nvPr/>
            </p:nvSpPr>
            <p:spPr>
              <a:xfrm>
                <a:off x="1219200"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Flowchart: Manual Operation 3">
                <a:extLst>
                  <a:ext uri="{FF2B5EF4-FFF2-40B4-BE49-F238E27FC236}">
                    <a16:creationId xmlns:a16="http://schemas.microsoft.com/office/drawing/2014/main" id="{BF60440E-E46E-4457-8B2D-AE5B3B938C5A}"/>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a:extLst>
                  <a:ext uri="{FF2B5EF4-FFF2-40B4-BE49-F238E27FC236}">
                    <a16:creationId xmlns:a16="http://schemas.microsoft.com/office/drawing/2014/main" id="{61E1C6A8-7E49-474B-83D7-AEF88CA42BAD}"/>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5">
                <a:extLst>
                  <a:ext uri="{FF2B5EF4-FFF2-40B4-BE49-F238E27FC236}">
                    <a16:creationId xmlns:a16="http://schemas.microsoft.com/office/drawing/2014/main" id="{00701353-0520-40BB-A547-280C0D2B5CCB}"/>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a:extLst>
                  <a:ext uri="{FF2B5EF4-FFF2-40B4-BE49-F238E27FC236}">
                    <a16:creationId xmlns:a16="http://schemas.microsoft.com/office/drawing/2014/main" id="{0E8D7174-647B-48F1-B94C-272C141A44F7}"/>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17">
                <a:extLst>
                  <a:ext uri="{FF2B5EF4-FFF2-40B4-BE49-F238E27FC236}">
                    <a16:creationId xmlns:a16="http://schemas.microsoft.com/office/drawing/2014/main" id="{6F04D666-7355-47B8-8D39-949F7999F3F2}"/>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a:extLst>
                  <a:ext uri="{FF2B5EF4-FFF2-40B4-BE49-F238E27FC236}">
                    <a16:creationId xmlns:a16="http://schemas.microsoft.com/office/drawing/2014/main" id="{538DB745-AF2D-4F7D-9B3F-30E17BE41B10}"/>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a:extLst>
                  <a:ext uri="{FF2B5EF4-FFF2-40B4-BE49-F238E27FC236}">
                    <a16:creationId xmlns:a16="http://schemas.microsoft.com/office/drawing/2014/main" id="{7E1E26D1-0911-4934-9561-B078104E2DC1}"/>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a:extLst>
                  <a:ext uri="{FF2B5EF4-FFF2-40B4-BE49-F238E27FC236}">
                    <a16:creationId xmlns:a16="http://schemas.microsoft.com/office/drawing/2014/main" id="{08C0C5E1-55B0-432A-BDAA-E558394A741E}"/>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a:extLst>
                  <a:ext uri="{FF2B5EF4-FFF2-40B4-BE49-F238E27FC236}">
                    <a16:creationId xmlns:a16="http://schemas.microsoft.com/office/drawing/2014/main" id="{F64BC288-75E3-4485-8D18-14AAFD16CDC3}"/>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a:extLst>
                  <a:ext uri="{FF2B5EF4-FFF2-40B4-BE49-F238E27FC236}">
                    <a16:creationId xmlns:a16="http://schemas.microsoft.com/office/drawing/2014/main" id="{D3A9922C-2449-4961-87AF-48F9DECD477C}"/>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a:extLst>
                  <a:ext uri="{FF2B5EF4-FFF2-40B4-BE49-F238E27FC236}">
                    <a16:creationId xmlns:a16="http://schemas.microsoft.com/office/drawing/2014/main" id="{6B218A07-A5DE-471D-A04D-C7D9FE81BC5D}"/>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AD0FF190-D937-4872-B648-88484C4AC8E7}"/>
                </a:ext>
              </a:extLst>
            </p:cNvPr>
            <p:cNvSpPr/>
            <p:nvPr/>
          </p:nvSpPr>
          <p:spPr>
            <a:xfrm>
              <a:off x="1219197" y="2389300"/>
              <a:ext cx="1981200" cy="1271844"/>
            </a:xfrm>
            <a:prstGeom prst="rect">
              <a:avLst/>
            </a:prstGeom>
          </p:spPr>
          <p:txBody>
            <a:bodyPr wrap="square">
              <a:spAutoFit/>
            </a:bodyPr>
            <a:lstStyle/>
            <a:p>
              <a:pPr algn="ctr"/>
              <a:r>
                <a:rPr lang="en-US" sz="1400" b="1" i="1" dirty="0"/>
                <a:t>The Temple is the center place of Zion</a:t>
              </a:r>
              <a:endParaRPr lang="en-US" sz="1400" dirty="0">
                <a:solidFill>
                  <a:schemeClr val="bg1"/>
                </a:solidFill>
              </a:endParaRPr>
            </a:p>
          </p:txBody>
        </p:sp>
      </p:grpSp>
    </p:spTree>
    <p:extLst>
      <p:ext uri="{BB962C8B-B14F-4D97-AF65-F5344CB8AC3E}">
        <p14:creationId xmlns:p14="http://schemas.microsoft.com/office/powerpoint/2010/main" val="96121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2700000" scaled="1"/>
            <a:tileRect/>
          </a:gra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45278" y="1289395"/>
            <a:ext cx="2767912" cy="646331"/>
          </a:xfrm>
          <a:prstGeom prst="rect">
            <a:avLst/>
          </a:prstGeom>
          <a:noFill/>
        </p:spPr>
        <p:txBody>
          <a:bodyPr wrap="square" rtlCol="0">
            <a:spAutoFit/>
          </a:bodyPr>
          <a:lstStyle/>
          <a:p>
            <a:r>
              <a:rPr lang="en-US" dirty="0">
                <a:solidFill>
                  <a:schemeClr val="bg1"/>
                </a:solidFill>
              </a:rPr>
              <a:t>The </a:t>
            </a:r>
            <a:r>
              <a:rPr lang="en-US" dirty="0" err="1">
                <a:solidFill>
                  <a:schemeClr val="bg1"/>
                </a:solidFill>
              </a:rPr>
              <a:t>Lamanites</a:t>
            </a:r>
            <a:r>
              <a:rPr lang="en-US" dirty="0">
                <a:solidFill>
                  <a:schemeClr val="bg1"/>
                </a:solidFill>
              </a:rPr>
              <a:t>—Jewish Ancestry /The Saints</a:t>
            </a:r>
          </a:p>
        </p:txBody>
      </p:sp>
      <p:sp>
        <p:nvSpPr>
          <p:cNvPr id="6" name="TextBox 5"/>
          <p:cNvSpPr txBox="1"/>
          <p:nvPr/>
        </p:nvSpPr>
        <p:spPr>
          <a:xfrm>
            <a:off x="1626973" y="0"/>
            <a:ext cx="8938055" cy="1107996"/>
          </a:xfrm>
          <a:prstGeom prst="rect">
            <a:avLst/>
          </a:prstGeom>
          <a:noFill/>
        </p:spPr>
        <p:txBody>
          <a:bodyPr wrap="square" rtlCol="0">
            <a:spAutoFit/>
          </a:bodyPr>
          <a:lstStyle/>
          <a:p>
            <a:pPr algn="ctr"/>
            <a:r>
              <a:rPr lang="en-US" sz="6600" dirty="0">
                <a:solidFill>
                  <a:schemeClr val="bg1"/>
                </a:solidFill>
                <a:latin typeface="Tw Cen MT Condensed Extra Bold" panose="020B0803020202020204" pitchFamily="34" charset="0"/>
              </a:rPr>
              <a:t>Jews and Gentiles</a:t>
            </a:r>
          </a:p>
        </p:txBody>
      </p:sp>
      <p:sp>
        <p:nvSpPr>
          <p:cNvPr id="7" name="TextBox 6"/>
          <p:cNvSpPr txBox="1"/>
          <p:nvPr/>
        </p:nvSpPr>
        <p:spPr>
          <a:xfrm>
            <a:off x="5208482" y="5103673"/>
            <a:ext cx="5820033" cy="1384995"/>
          </a:xfrm>
          <a:prstGeom prst="rect">
            <a:avLst/>
          </a:prstGeom>
          <a:noFill/>
        </p:spPr>
        <p:txBody>
          <a:bodyPr wrap="square" rtlCol="0">
            <a:spAutoFit/>
          </a:bodyPr>
          <a:lstStyle/>
          <a:p>
            <a:r>
              <a:rPr lang="en-US" dirty="0">
                <a:solidFill>
                  <a:schemeClr val="bg1"/>
                </a:solidFill>
              </a:rPr>
              <a:t>The Saints were to be strictly honest in all their dealings with their fellowmen. Jackson county at this time was sparsely settled. There was a great deal of unoccupied land, an this could be secured at the price of $1.25 an acre</a:t>
            </a:r>
          </a:p>
          <a:p>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9" name="TextBox 8"/>
          <p:cNvSpPr txBox="1"/>
          <p:nvPr/>
        </p:nvSpPr>
        <p:spPr>
          <a:xfrm>
            <a:off x="24716" y="6488668"/>
            <a:ext cx="3739977" cy="369332"/>
          </a:xfrm>
          <a:prstGeom prst="rect">
            <a:avLst/>
          </a:prstGeom>
          <a:noFill/>
        </p:spPr>
        <p:txBody>
          <a:bodyPr wrap="square" rtlCol="0">
            <a:spAutoFit/>
          </a:bodyPr>
          <a:lstStyle/>
          <a:p>
            <a:r>
              <a:rPr lang="en-US" dirty="0">
                <a:solidFill>
                  <a:schemeClr val="bg1"/>
                </a:solidFill>
              </a:rPr>
              <a:t>D&amp;C 57:4</a:t>
            </a:r>
          </a:p>
        </p:txBody>
      </p:sp>
      <p:pic>
        <p:nvPicPr>
          <p:cNvPr id="10" name="Picture 9">
            <a:extLst>
              <a:ext uri="{FF2B5EF4-FFF2-40B4-BE49-F238E27FC236}">
                <a16:creationId xmlns:a16="http://schemas.microsoft.com/office/drawing/2014/main" id="{17BE76C5-03D2-4293-8E64-F6B312977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0531" y="1289395"/>
            <a:ext cx="4596782" cy="3097036"/>
          </a:xfrm>
          <a:prstGeom prst="rect">
            <a:avLst/>
          </a:prstGeom>
        </p:spPr>
      </p:pic>
      <p:pic>
        <p:nvPicPr>
          <p:cNvPr id="12" name="Picture 11">
            <a:extLst>
              <a:ext uri="{FF2B5EF4-FFF2-40B4-BE49-F238E27FC236}">
                <a16:creationId xmlns:a16="http://schemas.microsoft.com/office/drawing/2014/main" id="{C26C47B0-84A7-464D-90DA-D345914AA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93" y="3097265"/>
            <a:ext cx="4200486" cy="2290024"/>
          </a:xfrm>
          <a:prstGeom prst="rect">
            <a:avLst/>
          </a:prstGeom>
        </p:spPr>
      </p:pic>
    </p:spTree>
    <p:extLst>
      <p:ext uri="{BB962C8B-B14F-4D97-AF65-F5344CB8AC3E}">
        <p14:creationId xmlns:p14="http://schemas.microsoft.com/office/powerpoint/2010/main" val="391748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2700000" scaled="1"/>
            <a:tileRect/>
          </a:gra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43052" y="298912"/>
            <a:ext cx="4572000" cy="3970318"/>
          </a:xfrm>
          <a:prstGeom prst="rect">
            <a:avLst/>
          </a:prstGeom>
        </p:spPr>
        <p:txBody>
          <a:bodyPr>
            <a:spAutoFit/>
          </a:bodyPr>
          <a:lstStyle/>
          <a:p>
            <a:r>
              <a:rPr lang="en-US" dirty="0">
                <a:solidFill>
                  <a:schemeClr val="bg1"/>
                </a:solidFill>
                <a:latin typeface="Abadi" panose="020B0604020104020204" pitchFamily="34" charset="0"/>
              </a:rPr>
              <a:t>President Joseph Fielding Smith explained that this expression “has reference to the line separating the </a:t>
            </a:r>
            <a:r>
              <a:rPr lang="en-US" dirty="0" err="1">
                <a:solidFill>
                  <a:schemeClr val="bg1"/>
                </a:solidFill>
                <a:latin typeface="Abadi" panose="020B0604020104020204" pitchFamily="34" charset="0"/>
              </a:rPr>
              <a:t>Lamanites</a:t>
            </a:r>
            <a:r>
              <a:rPr lang="en-US" dirty="0">
                <a:solidFill>
                  <a:schemeClr val="bg1"/>
                </a:solidFill>
                <a:latin typeface="Abadi" panose="020B0604020104020204" pitchFamily="34" charset="0"/>
              </a:rPr>
              <a:t> from the settlers in Jackson County.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At this time the United States Government had given to the Indians the lands west of the Missouri, only later to take them away again.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a:t>
            </a:r>
            <a:r>
              <a:rPr lang="en-US" dirty="0" err="1">
                <a:solidFill>
                  <a:schemeClr val="bg1"/>
                </a:solidFill>
                <a:latin typeface="Abadi" panose="020B0604020104020204" pitchFamily="34" charset="0"/>
              </a:rPr>
              <a:t>Lamanites</a:t>
            </a:r>
            <a:r>
              <a:rPr lang="en-US" dirty="0">
                <a:solidFill>
                  <a:schemeClr val="bg1"/>
                </a:solidFill>
                <a:latin typeface="Abadi" panose="020B0604020104020204" pitchFamily="34" charset="0"/>
              </a:rPr>
              <a:t>, who are Israelites, were referred to as Jews, and the Gentiles were the people, many of whom were of the lawless element, living east of the river.”</a:t>
            </a:r>
            <a:endParaRPr lang="en-US" dirty="0">
              <a:solidFill>
                <a:schemeClr val="bg1"/>
              </a:solidFill>
            </a:endParaRPr>
          </a:p>
        </p:txBody>
      </p:sp>
      <p:sp>
        <p:nvSpPr>
          <p:cNvPr id="5" name="TextBox 4"/>
          <p:cNvSpPr txBox="1"/>
          <p:nvPr/>
        </p:nvSpPr>
        <p:spPr>
          <a:xfrm>
            <a:off x="1614633" y="1149135"/>
            <a:ext cx="1524000" cy="369332"/>
          </a:xfrm>
          <a:prstGeom prst="rect">
            <a:avLst/>
          </a:prstGeom>
          <a:noFill/>
        </p:spPr>
        <p:txBody>
          <a:bodyPr wrap="square" rtlCol="0">
            <a:spAutoFit/>
          </a:bodyPr>
          <a:lstStyle/>
          <a:p>
            <a:r>
              <a:rPr lang="en-US" dirty="0">
                <a:solidFill>
                  <a:srgbClr val="92D050"/>
                </a:solidFill>
              </a:rPr>
              <a:t>Omni 1:12-17</a:t>
            </a:r>
          </a:p>
        </p:txBody>
      </p:sp>
      <p:sp>
        <p:nvSpPr>
          <p:cNvPr id="6" name="TextBox 5"/>
          <p:cNvSpPr txBox="1"/>
          <p:nvPr/>
        </p:nvSpPr>
        <p:spPr>
          <a:xfrm>
            <a:off x="8522043" y="720811"/>
            <a:ext cx="1524000" cy="369332"/>
          </a:xfrm>
          <a:prstGeom prst="rect">
            <a:avLst/>
          </a:prstGeom>
          <a:noFill/>
        </p:spPr>
        <p:txBody>
          <a:bodyPr wrap="square" rtlCol="0">
            <a:spAutoFit/>
          </a:bodyPr>
          <a:lstStyle/>
          <a:p>
            <a:r>
              <a:rPr lang="en-US" dirty="0" err="1">
                <a:solidFill>
                  <a:srgbClr val="92D050"/>
                </a:solidFill>
              </a:rPr>
              <a:t>Mosiah</a:t>
            </a:r>
            <a:r>
              <a:rPr lang="en-US" dirty="0">
                <a:solidFill>
                  <a:srgbClr val="92D050"/>
                </a:solidFill>
              </a:rPr>
              <a:t> 25:1-2</a:t>
            </a:r>
          </a:p>
        </p:txBody>
      </p:sp>
      <p:sp>
        <p:nvSpPr>
          <p:cNvPr id="7" name="TextBox 6"/>
          <p:cNvSpPr txBox="1"/>
          <p:nvPr/>
        </p:nvSpPr>
        <p:spPr>
          <a:xfrm>
            <a:off x="8447904" y="5229493"/>
            <a:ext cx="1524000" cy="369332"/>
          </a:xfrm>
          <a:prstGeom prst="rect">
            <a:avLst/>
          </a:prstGeom>
          <a:noFill/>
        </p:spPr>
        <p:txBody>
          <a:bodyPr wrap="square" rtlCol="0">
            <a:spAutoFit/>
          </a:bodyPr>
          <a:lstStyle/>
          <a:p>
            <a:r>
              <a:rPr lang="en-US" dirty="0" err="1">
                <a:solidFill>
                  <a:srgbClr val="92D050"/>
                </a:solidFill>
              </a:rPr>
              <a:t>Helaman</a:t>
            </a:r>
            <a:r>
              <a:rPr lang="en-US" dirty="0">
                <a:solidFill>
                  <a:srgbClr val="92D050"/>
                </a:solidFill>
              </a:rPr>
              <a:t> 6:21</a:t>
            </a:r>
          </a:p>
        </p:txBody>
      </p:sp>
      <p:sp>
        <p:nvSpPr>
          <p:cNvPr id="8" name="TextBox 7"/>
          <p:cNvSpPr txBox="1"/>
          <p:nvPr/>
        </p:nvSpPr>
        <p:spPr>
          <a:xfrm>
            <a:off x="1791730" y="2831332"/>
            <a:ext cx="1843241" cy="369332"/>
          </a:xfrm>
          <a:prstGeom prst="rect">
            <a:avLst/>
          </a:prstGeom>
          <a:noFill/>
        </p:spPr>
        <p:txBody>
          <a:bodyPr wrap="square" rtlCol="0">
            <a:spAutoFit/>
          </a:bodyPr>
          <a:lstStyle/>
          <a:p>
            <a:r>
              <a:rPr lang="en-US" dirty="0">
                <a:solidFill>
                  <a:srgbClr val="92D050"/>
                </a:solidFill>
              </a:rPr>
              <a:t>3 Nephi 2:14-16</a:t>
            </a:r>
          </a:p>
        </p:txBody>
      </p:sp>
      <p:sp>
        <p:nvSpPr>
          <p:cNvPr id="9" name="TextBox 8"/>
          <p:cNvSpPr txBox="1"/>
          <p:nvPr/>
        </p:nvSpPr>
        <p:spPr>
          <a:xfrm>
            <a:off x="4919149" y="5212287"/>
            <a:ext cx="1524000" cy="369332"/>
          </a:xfrm>
          <a:prstGeom prst="rect">
            <a:avLst/>
          </a:prstGeom>
          <a:noFill/>
        </p:spPr>
        <p:txBody>
          <a:bodyPr wrap="square" rtlCol="0">
            <a:spAutoFit/>
          </a:bodyPr>
          <a:lstStyle/>
          <a:p>
            <a:r>
              <a:rPr lang="en-US" dirty="0">
                <a:solidFill>
                  <a:srgbClr val="92D050"/>
                </a:solidFill>
              </a:rPr>
              <a:t>4 Nephi 1:17</a:t>
            </a:r>
          </a:p>
        </p:txBody>
      </p:sp>
      <p:grpSp>
        <p:nvGrpSpPr>
          <p:cNvPr id="10" name="Group 9"/>
          <p:cNvGrpSpPr/>
          <p:nvPr/>
        </p:nvGrpSpPr>
        <p:grpSpPr>
          <a:xfrm>
            <a:off x="2938290" y="471027"/>
            <a:ext cx="871711" cy="1889278"/>
            <a:chOff x="5764230" y="762000"/>
            <a:chExt cx="1959106" cy="4246013"/>
          </a:xfrm>
        </p:grpSpPr>
        <p:sp>
          <p:nvSpPr>
            <p:cNvPr id="11" name="Oval 10"/>
            <p:cNvSpPr/>
            <p:nvPr/>
          </p:nvSpPr>
          <p:spPr>
            <a:xfrm rot="4427519">
              <a:off x="6354628" y="4570502"/>
              <a:ext cx="282778" cy="59224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7172481" flipH="1">
              <a:off x="6886476" y="4569812"/>
              <a:ext cx="273919" cy="58236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820608">
              <a:off x="5811503" y="3552085"/>
              <a:ext cx="299624" cy="3941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411276">
              <a:off x="7384086" y="3477614"/>
              <a:ext cx="339250" cy="533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325721">
              <a:off x="6083636" y="2185047"/>
              <a:ext cx="600004" cy="1672043"/>
            </a:xfrm>
            <a:prstGeom prst="trapezoid">
              <a:avLst>
                <a:gd name="adj" fmla="val 29408"/>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373468">
              <a:off x="6978697" y="2185731"/>
              <a:ext cx="600004" cy="1672043"/>
            </a:xfrm>
            <a:prstGeom prst="trapezoid">
              <a:avLst>
                <a:gd name="adj" fmla="val 29408"/>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6172200" y="3505200"/>
              <a:ext cx="1219200" cy="1371600"/>
            </a:xfrm>
            <a:prstGeom prst="trapezoid">
              <a:avLst>
                <a:gd name="adj" fmla="val 2940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6248400" y="2362200"/>
              <a:ext cx="1066800" cy="1905000"/>
            </a:xfrm>
            <a:prstGeom prst="trapezoid">
              <a:avLst>
                <a:gd name="adj" fmla="val 35469"/>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015959">
              <a:off x="6244109" y="2295533"/>
              <a:ext cx="389825" cy="217912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966519">
              <a:off x="6974438" y="2309312"/>
              <a:ext cx="452612" cy="214449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6629400" y="2286000"/>
              <a:ext cx="403802" cy="40381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324600" y="1066800"/>
              <a:ext cx="1049886"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rot="10986238">
              <a:off x="6264267" y="1022678"/>
              <a:ext cx="1201620" cy="61862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61"/>
            <p:cNvGrpSpPr/>
            <p:nvPr/>
          </p:nvGrpSpPr>
          <p:grpSpPr>
            <a:xfrm>
              <a:off x="6248400" y="4648200"/>
              <a:ext cx="1066800" cy="152400"/>
              <a:chOff x="4724400" y="5943600"/>
              <a:chExt cx="2080202" cy="371013"/>
            </a:xfrm>
          </p:grpSpPr>
          <p:sp>
            <p:nvSpPr>
              <p:cNvPr id="57" name="Cross 56"/>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153"/>
              <p:cNvGrpSpPr/>
              <p:nvPr/>
            </p:nvGrpSpPr>
            <p:grpSpPr>
              <a:xfrm>
                <a:off x="5830455" y="5952836"/>
                <a:ext cx="607291" cy="361777"/>
                <a:chOff x="4724400" y="5943600"/>
                <a:chExt cx="607291" cy="361777"/>
              </a:xfrm>
            </p:grpSpPr>
            <p:sp>
              <p:nvSpPr>
                <p:cNvPr id="69" name="Cross 68"/>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50"/>
              <p:cNvGrpSpPr/>
              <p:nvPr/>
            </p:nvGrpSpPr>
            <p:grpSpPr>
              <a:xfrm>
                <a:off x="5257800" y="5943600"/>
                <a:ext cx="607291" cy="361777"/>
                <a:chOff x="4724400" y="5943600"/>
                <a:chExt cx="607291" cy="361777"/>
              </a:xfrm>
            </p:grpSpPr>
            <p:sp>
              <p:nvSpPr>
                <p:cNvPr id="67" name="Cross 66"/>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49"/>
              <p:cNvGrpSpPr/>
              <p:nvPr/>
            </p:nvGrpSpPr>
            <p:grpSpPr>
              <a:xfrm>
                <a:off x="4724400" y="5943600"/>
                <a:ext cx="607291" cy="361777"/>
                <a:chOff x="4724400" y="5943600"/>
                <a:chExt cx="607291" cy="361777"/>
              </a:xfrm>
            </p:grpSpPr>
            <p:sp>
              <p:nvSpPr>
                <p:cNvPr id="65" name="Cross 64"/>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Diamond 60"/>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92"/>
            <p:cNvGrpSpPr/>
            <p:nvPr/>
          </p:nvGrpSpPr>
          <p:grpSpPr>
            <a:xfrm>
              <a:off x="6324600" y="762000"/>
              <a:ext cx="1066800" cy="494953"/>
              <a:chOff x="6324600" y="762000"/>
              <a:chExt cx="1066800" cy="494953"/>
            </a:xfrm>
          </p:grpSpPr>
          <p:sp>
            <p:nvSpPr>
              <p:cNvPr id="26" name="Flowchart: Stored Data 25"/>
              <p:cNvSpPr/>
              <p:nvPr/>
            </p:nvSpPr>
            <p:spPr>
              <a:xfrm rot="5400000">
                <a:off x="6610522" y="552277"/>
                <a:ext cx="494953" cy="914400"/>
              </a:xfrm>
              <a:prstGeom prst="flowChartOnlineStorag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62"/>
              <p:cNvGrpSpPr/>
              <p:nvPr/>
            </p:nvGrpSpPr>
            <p:grpSpPr>
              <a:xfrm>
                <a:off x="6324600" y="1066800"/>
                <a:ext cx="1066800" cy="152400"/>
                <a:chOff x="4724400" y="5943600"/>
                <a:chExt cx="2080202" cy="371013"/>
              </a:xfrm>
            </p:grpSpPr>
            <p:sp>
              <p:nvSpPr>
                <p:cNvPr id="43" name="Cross 42"/>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153"/>
                <p:cNvGrpSpPr/>
                <p:nvPr/>
              </p:nvGrpSpPr>
              <p:grpSpPr>
                <a:xfrm>
                  <a:off x="5830455" y="5952836"/>
                  <a:ext cx="607291" cy="361777"/>
                  <a:chOff x="4724400" y="5943600"/>
                  <a:chExt cx="607291" cy="361777"/>
                </a:xfrm>
              </p:grpSpPr>
              <p:sp>
                <p:nvSpPr>
                  <p:cNvPr id="55" name="Cross 54"/>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50"/>
                <p:cNvGrpSpPr/>
                <p:nvPr/>
              </p:nvGrpSpPr>
              <p:grpSpPr>
                <a:xfrm>
                  <a:off x="5257800" y="5943600"/>
                  <a:ext cx="607291" cy="361777"/>
                  <a:chOff x="4724400" y="5943600"/>
                  <a:chExt cx="607291" cy="361777"/>
                </a:xfrm>
              </p:grpSpPr>
              <p:sp>
                <p:nvSpPr>
                  <p:cNvPr id="53" name="Cross 52"/>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49"/>
                <p:cNvGrpSpPr/>
                <p:nvPr/>
              </p:nvGrpSpPr>
              <p:grpSpPr>
                <a:xfrm>
                  <a:off x="4724400" y="5943600"/>
                  <a:ext cx="607291" cy="361777"/>
                  <a:chOff x="4724400" y="5943600"/>
                  <a:chExt cx="607291" cy="361777"/>
                </a:xfrm>
              </p:grpSpPr>
              <p:sp>
                <p:nvSpPr>
                  <p:cNvPr id="51" name="Cross 50"/>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Diamond 46"/>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77"/>
              <p:cNvGrpSpPr/>
              <p:nvPr/>
            </p:nvGrpSpPr>
            <p:grpSpPr>
              <a:xfrm>
                <a:off x="6403109" y="764309"/>
                <a:ext cx="914400" cy="152400"/>
                <a:chOff x="4724400" y="5943600"/>
                <a:chExt cx="2080202" cy="371013"/>
              </a:xfrm>
            </p:grpSpPr>
            <p:sp>
              <p:nvSpPr>
                <p:cNvPr id="29" name="Cross 28"/>
                <p:cNvSpPr/>
                <p:nvPr/>
              </p:nvSpPr>
              <p:spPr>
                <a:xfrm>
                  <a:off x="64008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53"/>
                <p:cNvGrpSpPr/>
                <p:nvPr/>
              </p:nvGrpSpPr>
              <p:grpSpPr>
                <a:xfrm>
                  <a:off x="5830455" y="5952836"/>
                  <a:ext cx="607291" cy="361777"/>
                  <a:chOff x="4724400" y="5943600"/>
                  <a:chExt cx="607291" cy="361777"/>
                </a:xfrm>
              </p:grpSpPr>
              <p:sp>
                <p:nvSpPr>
                  <p:cNvPr id="41" name="Cross 40"/>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50"/>
                <p:cNvGrpSpPr/>
                <p:nvPr/>
              </p:nvGrpSpPr>
              <p:grpSpPr>
                <a:xfrm>
                  <a:off x="5257800" y="5943600"/>
                  <a:ext cx="607291" cy="361777"/>
                  <a:chOff x="4724400" y="5943600"/>
                  <a:chExt cx="607291" cy="361777"/>
                </a:xfrm>
              </p:grpSpPr>
              <p:sp>
                <p:nvSpPr>
                  <p:cNvPr id="39" name="Cross 38"/>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49"/>
                <p:cNvGrpSpPr/>
                <p:nvPr/>
              </p:nvGrpSpPr>
              <p:grpSpPr>
                <a:xfrm>
                  <a:off x="4724400" y="5943600"/>
                  <a:ext cx="607291" cy="361777"/>
                  <a:chOff x="4724400" y="5943600"/>
                  <a:chExt cx="607291" cy="361777"/>
                </a:xfrm>
              </p:grpSpPr>
              <p:sp>
                <p:nvSpPr>
                  <p:cNvPr id="37" name="Cross 36"/>
                  <p:cNvSpPr/>
                  <p:nvPr/>
                </p:nvSpPr>
                <p:spPr>
                  <a:xfrm>
                    <a:off x="4724400" y="5943600"/>
                    <a:ext cx="403802" cy="361777"/>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5103091" y="5962073"/>
                    <a:ext cx="2286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Diamond 32"/>
                <p:cNvSpPr/>
                <p:nvPr/>
              </p:nvSpPr>
              <p:spPr>
                <a:xfrm>
                  <a:off x="4846782" y="6047509"/>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5405582"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5959764" y="6052127"/>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6532419" y="6042891"/>
                  <a:ext cx="152400" cy="152400"/>
                </a:xfrm>
                <a:prstGeom prst="diamond">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1" name="Group 70"/>
          <p:cNvGrpSpPr/>
          <p:nvPr/>
        </p:nvGrpSpPr>
        <p:grpSpPr>
          <a:xfrm>
            <a:off x="8748228" y="1149136"/>
            <a:ext cx="1219200" cy="2642171"/>
            <a:chOff x="4495800" y="457200"/>
            <a:chExt cx="1219200" cy="2642171"/>
          </a:xfrm>
        </p:grpSpPr>
        <p:grpSp>
          <p:nvGrpSpPr>
            <p:cNvPr id="72" name="Group 53"/>
            <p:cNvGrpSpPr/>
            <p:nvPr/>
          </p:nvGrpSpPr>
          <p:grpSpPr>
            <a:xfrm>
              <a:off x="4495800" y="609600"/>
              <a:ext cx="1219200" cy="2489771"/>
              <a:chOff x="3276600" y="786829"/>
              <a:chExt cx="1219200" cy="2489771"/>
            </a:xfrm>
          </p:grpSpPr>
          <p:sp>
            <p:nvSpPr>
              <p:cNvPr id="79" name="Cloud 2"/>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3"/>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4"/>
              <p:cNvSpPr/>
              <p:nvPr/>
            </p:nvSpPr>
            <p:spPr>
              <a:xfrm>
                <a:off x="4245708" y="2166393"/>
                <a:ext cx="250092" cy="363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5"/>
              <p:cNvSpPr/>
              <p:nvPr/>
            </p:nvSpPr>
            <p:spPr>
              <a:xfrm>
                <a:off x="3276600" y="2093454"/>
                <a:ext cx="250092" cy="4028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6"/>
              <p:cNvSpPr/>
              <p:nvPr/>
            </p:nvSpPr>
            <p:spPr>
              <a:xfrm>
                <a:off x="3651738"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7"/>
              <p:cNvSpPr/>
              <p:nvPr/>
            </p:nvSpPr>
            <p:spPr>
              <a:xfrm>
                <a:off x="3870569" y="2919748"/>
                <a:ext cx="312615" cy="35685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9"/>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10"/>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11"/>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12"/>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13"/>
              <p:cNvSpPr/>
              <p:nvPr/>
            </p:nvSpPr>
            <p:spPr>
              <a:xfrm>
                <a:off x="3784984" y="1452689"/>
                <a:ext cx="245992" cy="3172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14"/>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15"/>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16"/>
              <p:cNvSpPr/>
              <p:nvPr/>
            </p:nvSpPr>
            <p:spPr>
              <a:xfrm>
                <a:off x="3557954" y="807851"/>
                <a:ext cx="750277" cy="803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62"/>
              <p:cNvGrpSpPr/>
              <p:nvPr/>
            </p:nvGrpSpPr>
            <p:grpSpPr>
              <a:xfrm rot="5201482">
                <a:off x="3803137" y="1994656"/>
                <a:ext cx="476901" cy="103518"/>
                <a:chOff x="3886200" y="6096000"/>
                <a:chExt cx="3124200" cy="533400"/>
              </a:xfrm>
            </p:grpSpPr>
            <p:sp>
              <p:nvSpPr>
                <p:cNvPr id="114" name="Left-Right Arrow 11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 Arrow 11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Left-Right Arrow 11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63"/>
              <p:cNvGrpSpPr/>
              <p:nvPr/>
            </p:nvGrpSpPr>
            <p:grpSpPr>
              <a:xfrm rot="5201482">
                <a:off x="3819688" y="2594378"/>
                <a:ext cx="476901" cy="103518"/>
                <a:chOff x="3886200" y="6096000"/>
                <a:chExt cx="3124200" cy="533400"/>
              </a:xfrm>
            </p:grpSpPr>
            <p:sp>
              <p:nvSpPr>
                <p:cNvPr id="111" name="Left-Right Arrow 110"/>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 Arrow 111"/>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 Arrow 11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67"/>
              <p:cNvGrpSpPr/>
              <p:nvPr/>
            </p:nvGrpSpPr>
            <p:grpSpPr>
              <a:xfrm rot="5400000">
                <a:off x="3578790" y="1999625"/>
                <a:ext cx="476901" cy="103518"/>
                <a:chOff x="3886200" y="6096000"/>
                <a:chExt cx="3124200" cy="533400"/>
              </a:xfrm>
            </p:grpSpPr>
            <p:sp>
              <p:nvSpPr>
                <p:cNvPr id="108" name="Left-Right Arrow 107"/>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 Arrow 10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eft-Right Arrow 10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71"/>
              <p:cNvGrpSpPr/>
              <p:nvPr/>
            </p:nvGrpSpPr>
            <p:grpSpPr>
              <a:xfrm rot="5400000">
                <a:off x="3551568" y="2602446"/>
                <a:ext cx="476901" cy="103518"/>
                <a:chOff x="3886200" y="6096000"/>
                <a:chExt cx="3124200" cy="533400"/>
              </a:xfrm>
            </p:grpSpPr>
            <p:sp>
              <p:nvSpPr>
                <p:cNvPr id="105"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 Arrow 10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Diamond 97"/>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2"/>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0"/>
            <p:cNvGrpSpPr/>
            <p:nvPr/>
          </p:nvGrpSpPr>
          <p:grpSpPr>
            <a:xfrm>
              <a:off x="4800600" y="457200"/>
              <a:ext cx="730738" cy="436153"/>
              <a:chOff x="4953000" y="1219200"/>
              <a:chExt cx="1676400" cy="838200"/>
            </a:xfrm>
          </p:grpSpPr>
          <p:sp>
            <p:nvSpPr>
              <p:cNvPr id="74" name="Rounded Rectangle 73"/>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2081342" y="3256923"/>
            <a:ext cx="836435" cy="1994636"/>
            <a:chOff x="638881" y="762001"/>
            <a:chExt cx="1969874" cy="4697534"/>
          </a:xfrm>
        </p:grpSpPr>
        <p:sp>
          <p:nvSpPr>
            <p:cNvPr id="118" name="Oval 117"/>
            <p:cNvSpPr/>
            <p:nvPr/>
          </p:nvSpPr>
          <p:spPr>
            <a:xfrm rot="19714469">
              <a:off x="1131986" y="4813042"/>
              <a:ext cx="702272" cy="474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920230">
              <a:off x="1569497" y="4871304"/>
              <a:ext cx="702272" cy="474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a:off x="1066800" y="3124200"/>
              <a:ext cx="1295400" cy="198868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a:off x="1068268" y="2239837"/>
              <a:ext cx="1234033" cy="1988688"/>
            </a:xfrm>
            <a:prstGeom prst="trapezoid">
              <a:avLst>
                <a:gd name="adj" fmla="val 3589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18523543">
              <a:off x="468358" y="3484638"/>
              <a:ext cx="710756" cy="36971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3077253">
              <a:off x="2068522" y="3484655"/>
              <a:ext cx="710756" cy="36971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2028078" flipH="1">
              <a:off x="846406" y="2480390"/>
              <a:ext cx="543216" cy="142387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19846626">
              <a:off x="1859421" y="2322147"/>
              <a:ext cx="543216" cy="151570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ouble Wave 125"/>
            <p:cNvSpPr/>
            <p:nvPr/>
          </p:nvSpPr>
          <p:spPr>
            <a:xfrm rot="21307692">
              <a:off x="2057203" y="1068893"/>
              <a:ext cx="440785" cy="1191638"/>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ouble Wave 126"/>
            <p:cNvSpPr/>
            <p:nvPr/>
          </p:nvSpPr>
          <p:spPr>
            <a:xfrm rot="407729">
              <a:off x="983279" y="1166134"/>
              <a:ext cx="461773" cy="119164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483659" y="2496671"/>
              <a:ext cx="457200" cy="4787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rot="20685911">
              <a:off x="1840352" y="2628779"/>
              <a:ext cx="543216" cy="190046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1195543">
              <a:off x="993381" y="2626480"/>
              <a:ext cx="543216" cy="190046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219200" y="1068797"/>
              <a:ext cx="1059257" cy="16744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5400000">
              <a:off x="1339114" y="413486"/>
              <a:ext cx="804594" cy="15016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p:cNvGrpSpPr/>
            <p:nvPr/>
          </p:nvGrpSpPr>
          <p:grpSpPr>
            <a:xfrm>
              <a:off x="977153" y="1066800"/>
              <a:ext cx="1541930" cy="367553"/>
              <a:chOff x="815825" y="1219200"/>
              <a:chExt cx="1722972" cy="272532"/>
            </a:xfrm>
          </p:grpSpPr>
          <p:grpSp>
            <p:nvGrpSpPr>
              <p:cNvPr id="158" name="Group 157"/>
              <p:cNvGrpSpPr/>
              <p:nvPr/>
            </p:nvGrpSpPr>
            <p:grpSpPr>
              <a:xfrm>
                <a:off x="815825" y="1219201"/>
                <a:ext cx="1722972" cy="272531"/>
                <a:chOff x="815825" y="1219201"/>
                <a:chExt cx="1722972" cy="272531"/>
              </a:xfrm>
            </p:grpSpPr>
            <p:sp>
              <p:nvSpPr>
                <p:cNvPr id="163" name="Rounded Rectangle 162"/>
                <p:cNvSpPr/>
                <p:nvPr/>
              </p:nvSpPr>
              <p:spPr>
                <a:xfrm rot="5400000">
                  <a:off x="1561592" y="514528"/>
                  <a:ext cx="231437" cy="172297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357"/>
                <p:cNvGrpSpPr/>
                <p:nvPr/>
              </p:nvGrpSpPr>
              <p:grpSpPr>
                <a:xfrm>
                  <a:off x="878541" y="1219201"/>
                  <a:ext cx="538270" cy="259976"/>
                  <a:chOff x="533400" y="4953000"/>
                  <a:chExt cx="1828800" cy="685800"/>
                </a:xfrm>
              </p:grpSpPr>
              <p:sp>
                <p:nvSpPr>
                  <p:cNvPr id="169" name="Plaque 168"/>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Plaque 169"/>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Plaque 170"/>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357"/>
                <p:cNvGrpSpPr/>
                <p:nvPr/>
              </p:nvGrpSpPr>
              <p:grpSpPr>
                <a:xfrm>
                  <a:off x="1416423" y="1219201"/>
                  <a:ext cx="538270" cy="259976"/>
                  <a:chOff x="533400" y="4953000"/>
                  <a:chExt cx="1828800" cy="685800"/>
                </a:xfrm>
              </p:grpSpPr>
              <p:sp>
                <p:nvSpPr>
                  <p:cNvPr id="166" name="Plaque 165"/>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Plaque 166"/>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Plaque 167"/>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 name="Group 357"/>
              <p:cNvGrpSpPr/>
              <p:nvPr/>
            </p:nvGrpSpPr>
            <p:grpSpPr>
              <a:xfrm>
                <a:off x="1905000" y="1219200"/>
                <a:ext cx="538270" cy="259976"/>
                <a:chOff x="533400" y="4953000"/>
                <a:chExt cx="1828800" cy="685800"/>
              </a:xfrm>
            </p:grpSpPr>
            <p:sp>
              <p:nvSpPr>
                <p:cNvPr id="160" name="Plaque 159"/>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Plaque 160"/>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Plaque 161"/>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357"/>
            <p:cNvGrpSpPr/>
            <p:nvPr/>
          </p:nvGrpSpPr>
          <p:grpSpPr>
            <a:xfrm rot="4660406">
              <a:off x="1703770" y="2885965"/>
              <a:ext cx="538270" cy="259976"/>
              <a:chOff x="533400" y="4953000"/>
              <a:chExt cx="1828800" cy="685800"/>
            </a:xfrm>
          </p:grpSpPr>
          <p:sp>
            <p:nvSpPr>
              <p:cNvPr id="155" name="Plaque 154"/>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Plaque 155"/>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Plaque 156"/>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357"/>
            <p:cNvGrpSpPr/>
            <p:nvPr/>
          </p:nvGrpSpPr>
          <p:grpSpPr>
            <a:xfrm rot="4660406">
              <a:off x="1856170" y="3414883"/>
              <a:ext cx="538270" cy="259976"/>
              <a:chOff x="533400" y="4953000"/>
              <a:chExt cx="1828800" cy="685800"/>
            </a:xfrm>
          </p:grpSpPr>
          <p:sp>
            <p:nvSpPr>
              <p:cNvPr id="152" name="Plaque 151"/>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Plaque 152"/>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laque 153"/>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357"/>
            <p:cNvGrpSpPr/>
            <p:nvPr/>
          </p:nvGrpSpPr>
          <p:grpSpPr>
            <a:xfrm rot="4660406">
              <a:off x="1990640" y="3943799"/>
              <a:ext cx="538270" cy="259976"/>
              <a:chOff x="533400" y="4953000"/>
              <a:chExt cx="1828800" cy="685800"/>
            </a:xfrm>
          </p:grpSpPr>
          <p:sp>
            <p:nvSpPr>
              <p:cNvPr id="149" name="Plaque 148"/>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Plaque 149"/>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Plaque 150"/>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357"/>
            <p:cNvGrpSpPr/>
            <p:nvPr/>
          </p:nvGrpSpPr>
          <p:grpSpPr>
            <a:xfrm rot="17359642">
              <a:off x="1161404" y="2890446"/>
              <a:ext cx="538270" cy="259976"/>
              <a:chOff x="533400" y="4953000"/>
              <a:chExt cx="1828800" cy="685800"/>
            </a:xfrm>
          </p:grpSpPr>
          <p:sp>
            <p:nvSpPr>
              <p:cNvPr id="146" name="Plaque 145"/>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Plaque 146"/>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Plaque 147"/>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357"/>
            <p:cNvGrpSpPr/>
            <p:nvPr/>
          </p:nvGrpSpPr>
          <p:grpSpPr>
            <a:xfrm rot="17359642">
              <a:off x="964181" y="3383505"/>
              <a:ext cx="538270" cy="259976"/>
              <a:chOff x="533400" y="4953000"/>
              <a:chExt cx="1828800" cy="685800"/>
            </a:xfrm>
          </p:grpSpPr>
          <p:sp>
            <p:nvSpPr>
              <p:cNvPr id="143" name="Plaque 142"/>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Plaque 143"/>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Plaque 144"/>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357"/>
            <p:cNvGrpSpPr/>
            <p:nvPr/>
          </p:nvGrpSpPr>
          <p:grpSpPr>
            <a:xfrm rot="17359642">
              <a:off x="766957" y="3903458"/>
              <a:ext cx="538270" cy="259976"/>
              <a:chOff x="533400" y="4953000"/>
              <a:chExt cx="1828800" cy="685800"/>
            </a:xfrm>
          </p:grpSpPr>
          <p:sp>
            <p:nvSpPr>
              <p:cNvPr id="140" name="Plaque 139"/>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Plaque 140"/>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Plaque 141"/>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2" name="Group 171"/>
          <p:cNvGrpSpPr/>
          <p:nvPr/>
        </p:nvGrpSpPr>
        <p:grpSpPr>
          <a:xfrm>
            <a:off x="3728918" y="4463588"/>
            <a:ext cx="1091081" cy="2144412"/>
            <a:chOff x="2743200" y="2819400"/>
            <a:chExt cx="1786098" cy="3510398"/>
          </a:xfrm>
        </p:grpSpPr>
        <p:sp>
          <p:nvSpPr>
            <p:cNvPr id="173" name="Oval 172"/>
            <p:cNvSpPr/>
            <p:nvPr/>
          </p:nvSpPr>
          <p:spPr>
            <a:xfrm rot="2920230">
              <a:off x="3830819" y="5974843"/>
              <a:ext cx="373486" cy="336423"/>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18292595">
              <a:off x="3377173" y="5950033"/>
              <a:ext cx="373486" cy="3689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p:cNvGrpSpPr/>
            <p:nvPr/>
          </p:nvGrpSpPr>
          <p:grpSpPr>
            <a:xfrm>
              <a:off x="2743200" y="2819400"/>
              <a:ext cx="1786098" cy="3317969"/>
              <a:chOff x="2743200" y="2819400"/>
              <a:chExt cx="1786098" cy="3317969"/>
            </a:xfrm>
          </p:grpSpPr>
          <p:sp>
            <p:nvSpPr>
              <p:cNvPr id="176" name="Wave 3"/>
              <p:cNvSpPr/>
              <p:nvPr/>
            </p:nvSpPr>
            <p:spPr>
              <a:xfrm rot="15359234">
                <a:off x="3779231" y="5456561"/>
                <a:ext cx="828018" cy="130604"/>
              </a:xfrm>
              <a:prstGeom prst="wave">
                <a:avLst>
                  <a:gd name="adj1" fmla="val 20000"/>
                  <a:gd name="adj2" fmla="val -10000"/>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Wave 3"/>
              <p:cNvSpPr/>
              <p:nvPr/>
            </p:nvSpPr>
            <p:spPr>
              <a:xfrm rot="14012100">
                <a:off x="3891290" y="5398289"/>
                <a:ext cx="828018" cy="130604"/>
              </a:xfrm>
              <a:prstGeom prst="wave">
                <a:avLst>
                  <a:gd name="adj1" fmla="val 20000"/>
                  <a:gd name="adj2" fmla="val -10000"/>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rot="21283158">
                <a:off x="3575302" y="4328767"/>
                <a:ext cx="533400" cy="1793969"/>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p:cNvSpPr/>
              <p:nvPr/>
            </p:nvSpPr>
            <p:spPr>
              <a:xfrm>
                <a:off x="3276600" y="4343400"/>
                <a:ext cx="533400" cy="1793969"/>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8523543">
                <a:off x="2637695" y="4627441"/>
                <a:ext cx="537815" cy="3268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3077253">
                <a:off x="4096987" y="4600559"/>
                <a:ext cx="537815" cy="3268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p:cNvSpPr/>
              <p:nvPr/>
            </p:nvSpPr>
            <p:spPr>
              <a:xfrm rot="2028078" flipH="1">
                <a:off x="2954815" y="3798345"/>
                <a:ext cx="480177" cy="1178709"/>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182"/>
              <p:cNvSpPr/>
              <p:nvPr/>
            </p:nvSpPr>
            <p:spPr>
              <a:xfrm rot="19846626">
                <a:off x="3875887" y="3690651"/>
                <a:ext cx="480177" cy="1146903"/>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rot="10800000">
                <a:off x="3240741" y="3886200"/>
                <a:ext cx="938426" cy="1371600"/>
              </a:xfrm>
              <a:prstGeom prst="trapezoid">
                <a:avLst>
                  <a:gd name="adj" fmla="val 12998"/>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loud 184"/>
              <p:cNvSpPr/>
              <p:nvPr/>
            </p:nvSpPr>
            <p:spPr>
              <a:xfrm>
                <a:off x="2971800" y="2895600"/>
                <a:ext cx="1524000" cy="12954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3429000" y="3886200"/>
                <a:ext cx="609600" cy="533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3276600" y="2971800"/>
                <a:ext cx="936332" cy="126698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187"/>
              <p:cNvGrpSpPr/>
              <p:nvPr/>
            </p:nvGrpSpPr>
            <p:grpSpPr>
              <a:xfrm>
                <a:off x="3276601" y="5029199"/>
                <a:ext cx="838200" cy="286871"/>
                <a:chOff x="2514600" y="2286000"/>
                <a:chExt cx="3733800" cy="923365"/>
              </a:xfrm>
            </p:grpSpPr>
            <p:sp>
              <p:nvSpPr>
                <p:cNvPr id="226" name="Rounded Rectangle 225"/>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p:cNvGrpSpPr/>
                <p:nvPr/>
              </p:nvGrpSpPr>
              <p:grpSpPr>
                <a:xfrm>
                  <a:off x="2590800" y="2286000"/>
                  <a:ext cx="3639672" cy="923365"/>
                  <a:chOff x="-40342" y="-8965"/>
                  <a:chExt cx="3639672" cy="923365"/>
                </a:xfrm>
              </p:grpSpPr>
              <p:grpSp>
                <p:nvGrpSpPr>
                  <p:cNvPr id="228" name="Group 227"/>
                  <p:cNvGrpSpPr/>
                  <p:nvPr/>
                </p:nvGrpSpPr>
                <p:grpSpPr>
                  <a:xfrm>
                    <a:off x="1752600" y="0"/>
                    <a:ext cx="914400" cy="914400"/>
                    <a:chOff x="1752600" y="0"/>
                    <a:chExt cx="914400" cy="914400"/>
                  </a:xfrm>
                </p:grpSpPr>
                <p:sp>
                  <p:nvSpPr>
                    <p:cNvPr id="241" name="Quad Arrow Callout 240"/>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Quad Arrow Callout 241"/>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p:cNvGrpSpPr/>
                  <p:nvPr/>
                </p:nvGrpSpPr>
                <p:grpSpPr>
                  <a:xfrm>
                    <a:off x="2684930" y="0"/>
                    <a:ext cx="914400" cy="914400"/>
                    <a:chOff x="1752600" y="0"/>
                    <a:chExt cx="914400" cy="914400"/>
                  </a:xfrm>
                </p:grpSpPr>
                <p:sp>
                  <p:nvSpPr>
                    <p:cNvPr id="239" name="Quad Arrow Callout 238"/>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Quad Arrow Callout 239"/>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229"/>
                  <p:cNvGrpSpPr/>
                  <p:nvPr/>
                </p:nvGrpSpPr>
                <p:grpSpPr>
                  <a:xfrm>
                    <a:off x="847165" y="-8965"/>
                    <a:ext cx="914400" cy="914400"/>
                    <a:chOff x="1752600" y="0"/>
                    <a:chExt cx="914400" cy="914400"/>
                  </a:xfrm>
                </p:grpSpPr>
                <p:sp>
                  <p:nvSpPr>
                    <p:cNvPr id="237" name="Quad Arrow Callout 236"/>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Quad Arrow Callout 237"/>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40342" y="-8965"/>
                    <a:ext cx="914400" cy="914400"/>
                    <a:chOff x="1752600" y="0"/>
                    <a:chExt cx="914400" cy="914400"/>
                  </a:xfrm>
                </p:grpSpPr>
                <p:sp>
                  <p:nvSpPr>
                    <p:cNvPr id="235" name="Quad Arrow Callout 234"/>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Quad Arrow Callout 235"/>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Plaque 231"/>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Plaque 232"/>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laque 233"/>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9" name="Group 188"/>
              <p:cNvGrpSpPr/>
              <p:nvPr/>
            </p:nvGrpSpPr>
            <p:grpSpPr>
              <a:xfrm>
                <a:off x="3124200" y="3124200"/>
                <a:ext cx="1295400" cy="286871"/>
                <a:chOff x="2514600" y="2286000"/>
                <a:chExt cx="3733800" cy="923365"/>
              </a:xfrm>
            </p:grpSpPr>
            <p:sp>
              <p:nvSpPr>
                <p:cNvPr id="209" name="Rounded Rectangle 208"/>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373"/>
                <p:cNvGrpSpPr/>
                <p:nvPr/>
              </p:nvGrpSpPr>
              <p:grpSpPr>
                <a:xfrm>
                  <a:off x="2590800" y="2286000"/>
                  <a:ext cx="3639672" cy="923365"/>
                  <a:chOff x="-40342" y="-8965"/>
                  <a:chExt cx="3639672" cy="923365"/>
                </a:xfrm>
              </p:grpSpPr>
              <p:grpSp>
                <p:nvGrpSpPr>
                  <p:cNvPr id="211" name="Group 360"/>
                  <p:cNvGrpSpPr/>
                  <p:nvPr/>
                </p:nvGrpSpPr>
                <p:grpSpPr>
                  <a:xfrm>
                    <a:off x="1752600" y="0"/>
                    <a:ext cx="914400" cy="914400"/>
                    <a:chOff x="1752600" y="0"/>
                    <a:chExt cx="914400" cy="914400"/>
                  </a:xfrm>
                </p:grpSpPr>
                <p:sp>
                  <p:nvSpPr>
                    <p:cNvPr id="224" name="Quad Arrow Callout 223"/>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Quad Arrow Callout 224"/>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361"/>
                  <p:cNvGrpSpPr/>
                  <p:nvPr/>
                </p:nvGrpSpPr>
                <p:grpSpPr>
                  <a:xfrm>
                    <a:off x="2684930" y="0"/>
                    <a:ext cx="914400" cy="914400"/>
                    <a:chOff x="1752600" y="0"/>
                    <a:chExt cx="914400" cy="914400"/>
                  </a:xfrm>
                </p:grpSpPr>
                <p:sp>
                  <p:nvSpPr>
                    <p:cNvPr id="222" name="Quad Arrow Callout 221"/>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Quad Arrow Callout 222"/>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364"/>
                  <p:cNvGrpSpPr/>
                  <p:nvPr/>
                </p:nvGrpSpPr>
                <p:grpSpPr>
                  <a:xfrm>
                    <a:off x="847165" y="-8965"/>
                    <a:ext cx="914400" cy="914400"/>
                    <a:chOff x="1752600" y="0"/>
                    <a:chExt cx="914400" cy="914400"/>
                  </a:xfrm>
                </p:grpSpPr>
                <p:sp>
                  <p:nvSpPr>
                    <p:cNvPr id="220" name="Quad Arrow Callout 219"/>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Quad Arrow Callout 220"/>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367"/>
                  <p:cNvGrpSpPr/>
                  <p:nvPr/>
                </p:nvGrpSpPr>
                <p:grpSpPr>
                  <a:xfrm>
                    <a:off x="-40342" y="-8965"/>
                    <a:ext cx="914400" cy="914400"/>
                    <a:chOff x="1752600" y="0"/>
                    <a:chExt cx="914400" cy="914400"/>
                  </a:xfrm>
                </p:grpSpPr>
                <p:sp>
                  <p:nvSpPr>
                    <p:cNvPr id="218" name="Quad Arrow Callout 217"/>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Quad Arrow Callout 218"/>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5" name="Plaque 214"/>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Plaque 215"/>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Plaque 216"/>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0" name="Cloud 189"/>
              <p:cNvSpPr/>
              <p:nvPr/>
            </p:nvSpPr>
            <p:spPr>
              <a:xfrm>
                <a:off x="3276600" y="2819400"/>
                <a:ext cx="990600" cy="4572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90"/>
              <p:cNvGrpSpPr/>
              <p:nvPr/>
            </p:nvGrpSpPr>
            <p:grpSpPr>
              <a:xfrm rot="261594">
                <a:off x="3352800" y="4114800"/>
                <a:ext cx="713740" cy="838200"/>
                <a:chOff x="5580529" y="121024"/>
                <a:chExt cx="1259541" cy="1479176"/>
              </a:xfrm>
            </p:grpSpPr>
            <p:grpSp>
              <p:nvGrpSpPr>
                <p:cNvPr id="194" name="Group 193"/>
                <p:cNvGrpSpPr/>
                <p:nvPr/>
              </p:nvGrpSpPr>
              <p:grpSpPr>
                <a:xfrm>
                  <a:off x="5791200" y="685800"/>
                  <a:ext cx="914400" cy="914400"/>
                  <a:chOff x="1752600" y="0"/>
                  <a:chExt cx="914400" cy="914400"/>
                </a:xfrm>
              </p:grpSpPr>
              <p:sp>
                <p:nvSpPr>
                  <p:cNvPr id="207" name="Quad Arrow Callout 206"/>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Quad Arrow Callout 207"/>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rot="20561979">
                  <a:off x="5809130" y="515470"/>
                  <a:ext cx="340659" cy="515471"/>
                  <a:chOff x="1752600" y="0"/>
                  <a:chExt cx="914400" cy="914400"/>
                </a:xfrm>
              </p:grpSpPr>
              <p:sp>
                <p:nvSpPr>
                  <p:cNvPr id="205" name="Quad Arrow Callout 204"/>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Quad Arrow Callout 205"/>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rot="836118">
                  <a:off x="6347011" y="515471"/>
                  <a:ext cx="340659" cy="515471"/>
                  <a:chOff x="1752600" y="0"/>
                  <a:chExt cx="914400" cy="914400"/>
                </a:xfrm>
              </p:grpSpPr>
              <p:sp>
                <p:nvSpPr>
                  <p:cNvPr id="203" name="Quad Arrow Callout 202"/>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Quad Arrow Callout 203"/>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rot="836118">
                  <a:off x="6499411" y="121024"/>
                  <a:ext cx="340659" cy="515471"/>
                  <a:chOff x="1752600" y="0"/>
                  <a:chExt cx="914400" cy="914400"/>
                </a:xfrm>
              </p:grpSpPr>
              <p:sp>
                <p:nvSpPr>
                  <p:cNvPr id="201" name="Quad Arrow Callout 200"/>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Quad Arrow Callout 201"/>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7"/>
                <p:cNvGrpSpPr/>
                <p:nvPr/>
              </p:nvGrpSpPr>
              <p:grpSpPr>
                <a:xfrm rot="19923498">
                  <a:off x="5580529" y="188260"/>
                  <a:ext cx="340659" cy="515471"/>
                  <a:chOff x="1752600" y="0"/>
                  <a:chExt cx="914400" cy="914400"/>
                </a:xfrm>
              </p:grpSpPr>
              <p:sp>
                <p:nvSpPr>
                  <p:cNvPr id="199" name="Quad Arrow Callout 198"/>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Quad Arrow Callout 199"/>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2" name="Cloud 191"/>
              <p:cNvSpPr/>
              <p:nvPr/>
            </p:nvSpPr>
            <p:spPr>
              <a:xfrm>
                <a:off x="3505201" y="3810000"/>
                <a:ext cx="457200" cy="5334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5111999">
                <a:off x="3649512" y="3894995"/>
                <a:ext cx="191165" cy="2586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242"/>
          <p:cNvGrpSpPr/>
          <p:nvPr/>
        </p:nvGrpSpPr>
        <p:grpSpPr>
          <a:xfrm flipH="1">
            <a:off x="7517343" y="4372047"/>
            <a:ext cx="973649" cy="2362200"/>
            <a:chOff x="990600" y="1295400"/>
            <a:chExt cx="2133600" cy="4621778"/>
          </a:xfrm>
        </p:grpSpPr>
        <p:grpSp>
          <p:nvGrpSpPr>
            <p:cNvPr id="244" name="Group 243"/>
            <p:cNvGrpSpPr/>
            <p:nvPr/>
          </p:nvGrpSpPr>
          <p:grpSpPr>
            <a:xfrm rot="16587449">
              <a:off x="984384" y="1591696"/>
              <a:ext cx="1245636" cy="898604"/>
              <a:chOff x="1194976" y="413613"/>
              <a:chExt cx="1458178" cy="898604"/>
            </a:xfrm>
          </p:grpSpPr>
          <p:sp>
            <p:nvSpPr>
              <p:cNvPr id="295" name="Teardrop 294"/>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78"/>
              <p:cNvGrpSpPr/>
              <p:nvPr/>
            </p:nvGrpSpPr>
            <p:grpSpPr>
              <a:xfrm>
                <a:off x="1600200" y="489813"/>
                <a:ext cx="1052954" cy="822404"/>
                <a:chOff x="1600200" y="524225"/>
                <a:chExt cx="1052954" cy="822404"/>
              </a:xfrm>
            </p:grpSpPr>
            <p:sp>
              <p:nvSpPr>
                <p:cNvPr id="297" name="Teardrop 296"/>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5" name="Group 244"/>
            <p:cNvGrpSpPr/>
            <p:nvPr/>
          </p:nvGrpSpPr>
          <p:grpSpPr>
            <a:xfrm rot="3565139">
              <a:off x="1818712" y="1603047"/>
              <a:ext cx="1189701" cy="832440"/>
              <a:chOff x="1194976" y="413613"/>
              <a:chExt cx="1458178" cy="898604"/>
            </a:xfrm>
          </p:grpSpPr>
          <p:sp>
            <p:nvSpPr>
              <p:cNvPr id="291" name="Teardrop 290"/>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Group 78"/>
              <p:cNvGrpSpPr/>
              <p:nvPr/>
            </p:nvGrpSpPr>
            <p:grpSpPr>
              <a:xfrm>
                <a:off x="1600200" y="489813"/>
                <a:ext cx="1052954" cy="822404"/>
                <a:chOff x="1600200" y="524225"/>
                <a:chExt cx="1052954" cy="822404"/>
              </a:xfrm>
            </p:grpSpPr>
            <p:sp>
              <p:nvSpPr>
                <p:cNvPr id="293" name="Teardrop 292"/>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6" name="Oval 245"/>
            <p:cNvSpPr/>
            <p:nvPr/>
          </p:nvSpPr>
          <p:spPr>
            <a:xfrm>
              <a:off x="2362200" y="34290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990600" y="34290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 name="Group 87"/>
            <p:cNvGrpSpPr/>
            <p:nvPr/>
          </p:nvGrpSpPr>
          <p:grpSpPr>
            <a:xfrm rot="1905584" flipH="1">
              <a:off x="1599760" y="4893930"/>
              <a:ext cx="549476" cy="1023248"/>
              <a:chOff x="6213924" y="4956136"/>
              <a:chExt cx="549476" cy="1023248"/>
            </a:xfrm>
          </p:grpSpPr>
          <p:sp>
            <p:nvSpPr>
              <p:cNvPr id="289" name="Oval 288"/>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86"/>
            <p:cNvGrpSpPr/>
            <p:nvPr/>
          </p:nvGrpSpPr>
          <p:grpSpPr>
            <a:xfrm rot="19694416">
              <a:off x="2209800" y="4825928"/>
              <a:ext cx="549476" cy="1023248"/>
              <a:chOff x="6213924" y="4956136"/>
              <a:chExt cx="549476" cy="1023248"/>
            </a:xfrm>
          </p:grpSpPr>
          <p:sp>
            <p:nvSpPr>
              <p:cNvPr id="287" name="Oval 286"/>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Trapezoid 249"/>
            <p:cNvSpPr/>
            <p:nvPr/>
          </p:nvSpPr>
          <p:spPr>
            <a:xfrm rot="20098521">
              <a:off x="2333103" y="2603725"/>
              <a:ext cx="733756" cy="1515458"/>
            </a:xfrm>
            <a:prstGeom prst="trapezoid">
              <a:avLst>
                <a:gd name="adj" fmla="val 3203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p:cNvSpPr/>
            <p:nvPr/>
          </p:nvSpPr>
          <p:spPr>
            <a:xfrm rot="1180462">
              <a:off x="1046149" y="2651392"/>
              <a:ext cx="619485" cy="1371600"/>
            </a:xfrm>
            <a:prstGeom prst="trapezoid">
              <a:avLst>
                <a:gd name="adj" fmla="val 3203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a:off x="1143000" y="2692328"/>
              <a:ext cx="1828800" cy="2667000"/>
            </a:xfrm>
            <a:prstGeom prst="trapezoid">
              <a:avLst>
                <a:gd name="adj" fmla="val 268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Isosceles Triangle 252"/>
            <p:cNvSpPr/>
            <p:nvPr/>
          </p:nvSpPr>
          <p:spPr>
            <a:xfrm rot="10800000">
              <a:off x="1753849" y="2601138"/>
              <a:ext cx="533400" cy="838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p:cNvSpPr/>
            <p:nvPr/>
          </p:nvSpPr>
          <p:spPr>
            <a:xfrm rot="20080052">
              <a:off x="1406881" y="2695284"/>
              <a:ext cx="685800" cy="2288024"/>
            </a:xfrm>
            <a:prstGeom prst="moon">
              <a:avLst>
                <a:gd name="adj" fmla="val 875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1295400" y="1524000"/>
              <a:ext cx="14478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159"/>
            <p:cNvGrpSpPr/>
            <p:nvPr/>
          </p:nvGrpSpPr>
          <p:grpSpPr>
            <a:xfrm>
              <a:off x="1247933" y="4967990"/>
              <a:ext cx="1600200" cy="381000"/>
              <a:chOff x="4495800" y="381000"/>
              <a:chExt cx="3094220" cy="703289"/>
            </a:xfrm>
          </p:grpSpPr>
          <p:sp>
            <p:nvSpPr>
              <p:cNvPr id="282" name="Left-Right Arrow 281"/>
              <p:cNvSpPr/>
              <p:nvPr/>
            </p:nvSpPr>
            <p:spPr>
              <a:xfrm>
                <a:off x="4495800" y="381000"/>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Left-Right Arrow 282"/>
              <p:cNvSpPr/>
              <p:nvPr/>
            </p:nvSpPr>
            <p:spPr>
              <a:xfrm>
                <a:off x="6032292" y="398489"/>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284"/>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Diamond 285"/>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7" name="Moon 256"/>
            <p:cNvSpPr/>
            <p:nvPr/>
          </p:nvSpPr>
          <p:spPr>
            <a:xfrm rot="19884192">
              <a:off x="1796088" y="2673854"/>
              <a:ext cx="460324" cy="2943043"/>
            </a:xfrm>
            <a:prstGeom prst="moon">
              <a:avLst>
                <a:gd name="adj" fmla="val 875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169"/>
            <p:cNvGrpSpPr/>
            <p:nvPr/>
          </p:nvGrpSpPr>
          <p:grpSpPr>
            <a:xfrm rot="3570060">
              <a:off x="1427193" y="3943686"/>
              <a:ext cx="1170140" cy="166579"/>
              <a:chOff x="4953000" y="457200"/>
              <a:chExt cx="1321634" cy="647074"/>
            </a:xfrm>
          </p:grpSpPr>
          <p:sp>
            <p:nvSpPr>
              <p:cNvPr id="278" name="Diamond 277"/>
              <p:cNvSpPr/>
              <p:nvPr/>
            </p:nvSpPr>
            <p:spPr>
              <a:xfrm>
                <a:off x="4953000" y="457200"/>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Diamond 278"/>
              <p:cNvSpPr/>
              <p:nvPr/>
            </p:nvSpPr>
            <p:spPr>
              <a:xfrm>
                <a:off x="5289030" y="459698"/>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Diamond 279"/>
              <p:cNvSpPr/>
              <p:nvPr/>
            </p:nvSpPr>
            <p:spPr>
              <a:xfrm>
                <a:off x="5591332" y="477186"/>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5893634" y="494674"/>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58"/>
            <p:cNvGrpSpPr/>
            <p:nvPr/>
          </p:nvGrpSpPr>
          <p:grpSpPr>
            <a:xfrm>
              <a:off x="1295400" y="1295400"/>
              <a:ext cx="1458178" cy="898604"/>
              <a:chOff x="1194976" y="413613"/>
              <a:chExt cx="1458178" cy="898604"/>
            </a:xfrm>
          </p:grpSpPr>
          <p:sp>
            <p:nvSpPr>
              <p:cNvPr id="274" name="Teardrop 273"/>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274"/>
              <p:cNvGrpSpPr/>
              <p:nvPr/>
            </p:nvGrpSpPr>
            <p:grpSpPr>
              <a:xfrm>
                <a:off x="1600200" y="489813"/>
                <a:ext cx="1052954" cy="822404"/>
                <a:chOff x="1600200" y="524225"/>
                <a:chExt cx="1052954" cy="822404"/>
              </a:xfrm>
            </p:grpSpPr>
            <p:sp>
              <p:nvSpPr>
                <p:cNvPr id="276" name="Teardrop 275"/>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0" name="Group 259"/>
            <p:cNvGrpSpPr/>
            <p:nvPr/>
          </p:nvGrpSpPr>
          <p:grpSpPr>
            <a:xfrm>
              <a:off x="1295400" y="1752600"/>
              <a:ext cx="1447800" cy="296333"/>
              <a:chOff x="3429000" y="2209800"/>
              <a:chExt cx="2057400" cy="533400"/>
            </a:xfrm>
          </p:grpSpPr>
          <p:sp>
            <p:nvSpPr>
              <p:cNvPr id="267" name="Rounded Rectangle 266"/>
              <p:cNvSpPr/>
              <p:nvPr/>
            </p:nvSpPr>
            <p:spPr>
              <a:xfrm>
                <a:off x="3429000" y="2209800"/>
                <a:ext cx="2057400" cy="5334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158"/>
              <p:cNvGrpSpPr/>
              <p:nvPr/>
            </p:nvGrpSpPr>
            <p:grpSpPr>
              <a:xfrm>
                <a:off x="3505200" y="2209800"/>
                <a:ext cx="1828799" cy="533400"/>
                <a:chOff x="4495800" y="381000"/>
                <a:chExt cx="3094220" cy="703289"/>
              </a:xfrm>
            </p:grpSpPr>
            <p:sp>
              <p:nvSpPr>
                <p:cNvPr id="269" name="Left-Right Arrow 268"/>
                <p:cNvSpPr/>
                <p:nvPr/>
              </p:nvSpPr>
              <p:spPr>
                <a:xfrm>
                  <a:off x="4495800" y="381000"/>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Left-Right Arrow 269"/>
                <p:cNvSpPr/>
                <p:nvPr/>
              </p:nvSpPr>
              <p:spPr>
                <a:xfrm>
                  <a:off x="6032292" y="398489"/>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iamond 270"/>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Diamond 271"/>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Diamond 272"/>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1" name="Group 260"/>
            <p:cNvGrpSpPr/>
            <p:nvPr/>
          </p:nvGrpSpPr>
          <p:grpSpPr>
            <a:xfrm>
              <a:off x="1219200" y="2667001"/>
              <a:ext cx="457200" cy="609600"/>
              <a:chOff x="3200400" y="2514600"/>
              <a:chExt cx="838200" cy="1295400"/>
            </a:xfrm>
          </p:grpSpPr>
          <p:sp>
            <p:nvSpPr>
              <p:cNvPr id="262" name="Diamond 261"/>
              <p:cNvSpPr/>
              <p:nvPr/>
            </p:nvSpPr>
            <p:spPr>
              <a:xfrm>
                <a:off x="3200400" y="2514600"/>
                <a:ext cx="838200" cy="1143000"/>
              </a:xfrm>
              <a:prstGeom prst="diamon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a:off x="3389671" y="2762865"/>
                <a:ext cx="457200" cy="62345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3505200" y="35814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3751006" y="3335594"/>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3293806" y="3360174"/>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4197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72"/>
                                        </p:tgtEl>
                                        <p:attrNameLst>
                                          <p:attrName>style.visibility</p:attrName>
                                        </p:attrNameLst>
                                      </p:cBhvr>
                                      <p:to>
                                        <p:strVal val="visible"/>
                                      </p:to>
                                    </p:set>
                                    <p:animEffect transition="in" filter="fade">
                                      <p:cBhvr>
                                        <p:cTn id="38" dur="500"/>
                                        <p:tgtEl>
                                          <p:spTgt spid="17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0"/>
                                  </p:stCondLst>
                                  <p:childTnLst>
                                    <p:set>
                                      <p:cBhvr>
                                        <p:cTn id="45" dur="1" fill="hold">
                                          <p:stCondLst>
                                            <p:cond delay="0"/>
                                          </p:stCondLst>
                                        </p:cTn>
                                        <p:tgtEl>
                                          <p:spTgt spid="243"/>
                                        </p:tgtEl>
                                        <p:attrNameLst>
                                          <p:attrName>style.visibility</p:attrName>
                                        </p:attrNameLst>
                                      </p:cBhvr>
                                      <p:to>
                                        <p:strVal val="visible"/>
                                      </p:to>
                                    </p:set>
                                    <p:animEffect transition="in" filter="fade">
                                      <p:cBhvr>
                                        <p:cTn id="46"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2700000" scaled="1"/>
            <a:tileRect/>
          </a:gra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9FC276-728D-47C2-A45F-9AA1352EB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821" y="1128229"/>
            <a:ext cx="4291584" cy="3084576"/>
          </a:xfrm>
          <a:prstGeom prst="rect">
            <a:avLst/>
          </a:prstGeom>
        </p:spPr>
      </p:pic>
      <p:sp>
        <p:nvSpPr>
          <p:cNvPr id="2" name="Rectangle 1"/>
          <p:cNvSpPr/>
          <p:nvPr/>
        </p:nvSpPr>
        <p:spPr>
          <a:xfrm>
            <a:off x="2290248" y="5497441"/>
            <a:ext cx="7813589" cy="1107996"/>
          </a:xfrm>
          <a:prstGeom prst="rect">
            <a:avLst/>
          </a:prstGeom>
        </p:spPr>
        <p:txBody>
          <a:bodyPr wrap="square">
            <a:spAutoFit/>
          </a:bodyPr>
          <a:lstStyle/>
          <a:p>
            <a:r>
              <a:rPr lang="en-US" dirty="0">
                <a:solidFill>
                  <a:schemeClr val="bg1"/>
                </a:solidFill>
                <a:latin typeface="Abadi" panose="020B0604020104020204" pitchFamily="34" charset="0"/>
              </a:rPr>
              <a:t>The temple lot in Independence, Missouri, which was dedicated by the Prophet Joseph Smith on 3 August 1831, and surrounding area. Portions of the temple lot are now owned by the Church and by two other faiths. </a:t>
            </a:r>
          </a:p>
          <a:p>
            <a:r>
              <a:rPr lang="en-US" sz="1200" dirty="0">
                <a:solidFill>
                  <a:schemeClr val="bg1"/>
                </a:solidFill>
                <a:latin typeface="Abadi" panose="020B0604020104020204" pitchFamily="34" charset="0"/>
              </a:rPr>
              <a:t>Student Manual</a:t>
            </a:r>
            <a:endParaRPr lang="en-US" sz="1200" dirty="0">
              <a:solidFill>
                <a:schemeClr val="bg1"/>
              </a:solidFill>
            </a:endParaRPr>
          </a:p>
        </p:txBody>
      </p:sp>
      <p:sp>
        <p:nvSpPr>
          <p:cNvPr id="4" name="TextBox 3"/>
          <p:cNvSpPr txBox="1"/>
          <p:nvPr/>
        </p:nvSpPr>
        <p:spPr>
          <a:xfrm>
            <a:off x="8773298" y="3113904"/>
            <a:ext cx="1614617" cy="646331"/>
          </a:xfrm>
          <a:prstGeom prst="rect">
            <a:avLst/>
          </a:prstGeom>
          <a:noFill/>
        </p:spPr>
        <p:txBody>
          <a:bodyPr wrap="square" rtlCol="0">
            <a:spAutoFit/>
          </a:bodyPr>
          <a:lstStyle/>
          <a:p>
            <a:r>
              <a:rPr lang="en-US" dirty="0">
                <a:solidFill>
                  <a:srgbClr val="FFC000"/>
                </a:solidFill>
              </a:rPr>
              <a:t>Latter-day Visitor’s Center</a:t>
            </a:r>
          </a:p>
        </p:txBody>
      </p:sp>
      <p:cxnSp>
        <p:nvCxnSpPr>
          <p:cNvPr id="6" name="Straight Arrow Connector 5"/>
          <p:cNvCxnSpPr/>
          <p:nvPr/>
        </p:nvCxnSpPr>
        <p:spPr>
          <a:xfrm flipH="1" flipV="1">
            <a:off x="6829169" y="3394352"/>
            <a:ext cx="1944129" cy="4271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46255" y="2144406"/>
            <a:ext cx="1614617" cy="923330"/>
          </a:xfrm>
          <a:prstGeom prst="rect">
            <a:avLst/>
          </a:prstGeom>
          <a:noFill/>
        </p:spPr>
        <p:txBody>
          <a:bodyPr wrap="square" rtlCol="0">
            <a:spAutoFit/>
          </a:bodyPr>
          <a:lstStyle/>
          <a:p>
            <a:r>
              <a:rPr lang="en-US" dirty="0">
                <a:solidFill>
                  <a:srgbClr val="FFC000"/>
                </a:solidFill>
              </a:rPr>
              <a:t>Independence Missouri Stake Center</a:t>
            </a:r>
          </a:p>
        </p:txBody>
      </p:sp>
      <p:cxnSp>
        <p:nvCxnSpPr>
          <p:cNvPr id="10" name="Straight Arrow Connector 9"/>
          <p:cNvCxnSpPr/>
          <p:nvPr/>
        </p:nvCxnSpPr>
        <p:spPr>
          <a:xfrm flipH="1">
            <a:off x="7241059" y="2606072"/>
            <a:ext cx="1405196" cy="12889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23189" y="845215"/>
            <a:ext cx="1614617" cy="923330"/>
          </a:xfrm>
          <a:prstGeom prst="rect">
            <a:avLst/>
          </a:prstGeom>
          <a:noFill/>
        </p:spPr>
        <p:txBody>
          <a:bodyPr wrap="square" rtlCol="0">
            <a:spAutoFit/>
          </a:bodyPr>
          <a:lstStyle/>
          <a:p>
            <a:r>
              <a:rPr lang="en-US" dirty="0">
                <a:solidFill>
                  <a:srgbClr val="FFC000"/>
                </a:solidFill>
              </a:rPr>
              <a:t>Missouri Independence Mission office</a:t>
            </a:r>
          </a:p>
        </p:txBody>
      </p:sp>
      <p:cxnSp>
        <p:nvCxnSpPr>
          <p:cNvPr id="14" name="Straight Arrow Connector 13"/>
          <p:cNvCxnSpPr>
            <a:stCxn id="13" idx="1"/>
          </p:cNvCxnSpPr>
          <p:nvPr/>
        </p:nvCxnSpPr>
        <p:spPr>
          <a:xfrm flipH="1">
            <a:off x="7611764" y="1306881"/>
            <a:ext cx="811425" cy="97602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85382" y="139691"/>
            <a:ext cx="1614617" cy="923330"/>
          </a:xfrm>
          <a:prstGeom prst="rect">
            <a:avLst/>
          </a:prstGeom>
          <a:noFill/>
        </p:spPr>
        <p:txBody>
          <a:bodyPr wrap="square" rtlCol="0">
            <a:spAutoFit/>
          </a:bodyPr>
          <a:lstStyle/>
          <a:p>
            <a:r>
              <a:rPr lang="en-US" dirty="0">
                <a:solidFill>
                  <a:srgbClr val="FFC000"/>
                </a:solidFill>
              </a:rPr>
              <a:t>Site of 1833 Church printing office</a:t>
            </a:r>
          </a:p>
        </p:txBody>
      </p:sp>
      <p:cxnSp>
        <p:nvCxnSpPr>
          <p:cNvPr id="19" name="Straight Arrow Connector 18"/>
          <p:cNvCxnSpPr/>
          <p:nvPr/>
        </p:nvCxnSpPr>
        <p:spPr>
          <a:xfrm flipV="1">
            <a:off x="3952875" y="3750786"/>
            <a:ext cx="767406" cy="43934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04160" y="3869089"/>
            <a:ext cx="1890586" cy="1384995"/>
          </a:xfrm>
          <a:prstGeom prst="rect">
            <a:avLst/>
          </a:prstGeom>
          <a:noFill/>
        </p:spPr>
        <p:txBody>
          <a:bodyPr wrap="square" rtlCol="0">
            <a:spAutoFit/>
          </a:bodyPr>
          <a:lstStyle/>
          <a:p>
            <a:r>
              <a:rPr lang="en-US" sz="1400" dirty="0">
                <a:solidFill>
                  <a:srgbClr val="FFC000"/>
                </a:solidFill>
              </a:rPr>
              <a:t>Spot where the Prophet stood to dedicate the temple lot, no owned by the Church of Christ (Temple Lot)</a:t>
            </a:r>
          </a:p>
        </p:txBody>
      </p:sp>
      <p:cxnSp>
        <p:nvCxnSpPr>
          <p:cNvPr id="24" name="Straight Arrow Connector 23"/>
          <p:cNvCxnSpPr/>
          <p:nvPr/>
        </p:nvCxnSpPr>
        <p:spPr>
          <a:xfrm flipH="1">
            <a:off x="6450229" y="983568"/>
            <a:ext cx="8236" cy="19991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31131" y="2422872"/>
            <a:ext cx="1925723" cy="954107"/>
          </a:xfrm>
          <a:prstGeom prst="rect">
            <a:avLst/>
          </a:prstGeom>
          <a:noFill/>
        </p:spPr>
        <p:txBody>
          <a:bodyPr wrap="square" rtlCol="0">
            <a:spAutoFit/>
          </a:bodyPr>
          <a:lstStyle/>
          <a:p>
            <a:r>
              <a:rPr lang="en-US" sz="1400" dirty="0">
                <a:solidFill>
                  <a:srgbClr val="FFC000"/>
                </a:solidFill>
              </a:rPr>
              <a:t>Auditorium of the Community of Christ, formerly known as the Reorganized Church</a:t>
            </a:r>
          </a:p>
        </p:txBody>
      </p:sp>
      <p:cxnSp>
        <p:nvCxnSpPr>
          <p:cNvPr id="28" name="Straight Arrow Connector 27"/>
          <p:cNvCxnSpPr/>
          <p:nvPr/>
        </p:nvCxnSpPr>
        <p:spPr>
          <a:xfrm>
            <a:off x="3768812" y="3057364"/>
            <a:ext cx="1747966" cy="53519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90248" y="280204"/>
            <a:ext cx="1614617" cy="1200329"/>
          </a:xfrm>
          <a:prstGeom prst="rect">
            <a:avLst/>
          </a:prstGeom>
          <a:noFill/>
        </p:spPr>
        <p:txBody>
          <a:bodyPr wrap="square" rtlCol="0">
            <a:spAutoFit/>
          </a:bodyPr>
          <a:lstStyle/>
          <a:p>
            <a:r>
              <a:rPr lang="en-US" dirty="0">
                <a:solidFill>
                  <a:srgbClr val="FFC000"/>
                </a:solidFill>
              </a:rPr>
              <a:t>Community of Christ Temple, a house of public worship</a:t>
            </a:r>
          </a:p>
        </p:txBody>
      </p:sp>
      <p:cxnSp>
        <p:nvCxnSpPr>
          <p:cNvPr id="34" name="Straight Arrow Connector 33"/>
          <p:cNvCxnSpPr/>
          <p:nvPr/>
        </p:nvCxnSpPr>
        <p:spPr>
          <a:xfrm>
            <a:off x="3788409" y="1305655"/>
            <a:ext cx="1135758" cy="151515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04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2700000" scaled="1"/>
            <a:tileRect/>
          </a:gra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62899" y="1161521"/>
            <a:ext cx="3739977" cy="2308324"/>
          </a:xfrm>
          <a:prstGeom prst="rect">
            <a:avLst/>
          </a:prstGeom>
          <a:noFill/>
        </p:spPr>
        <p:txBody>
          <a:bodyPr wrap="square" rtlCol="0">
            <a:spAutoFit/>
          </a:bodyPr>
          <a:lstStyle/>
          <a:p>
            <a:r>
              <a:rPr lang="en-US" dirty="0">
                <a:solidFill>
                  <a:schemeClr val="bg1"/>
                </a:solidFill>
              </a:rPr>
              <a:t>Sidney Gilbert—an agent for the Church-- to receive money, buy land in surrounding area</a:t>
            </a:r>
          </a:p>
          <a:p>
            <a:endParaRPr lang="en-US" dirty="0">
              <a:solidFill>
                <a:schemeClr val="bg1"/>
              </a:solidFill>
            </a:endParaRPr>
          </a:p>
          <a:p>
            <a:r>
              <a:rPr lang="en-US" dirty="0">
                <a:solidFill>
                  <a:schemeClr val="bg1"/>
                </a:solidFill>
              </a:rPr>
              <a:t>He was to establish a store of goods and send goods out to the people</a:t>
            </a:r>
          </a:p>
          <a:p>
            <a:endParaRPr lang="en-US" dirty="0">
              <a:solidFill>
                <a:schemeClr val="bg1"/>
              </a:solidFill>
            </a:endParaRPr>
          </a:p>
          <a:p>
            <a:r>
              <a:rPr lang="en-US" dirty="0">
                <a:solidFill>
                  <a:schemeClr val="bg1"/>
                </a:solidFill>
              </a:rPr>
              <a:t>He was also to preach the gospel</a:t>
            </a:r>
          </a:p>
        </p:txBody>
      </p:sp>
      <p:sp>
        <p:nvSpPr>
          <p:cNvPr id="6" name="TextBox 5"/>
          <p:cNvSpPr txBox="1"/>
          <p:nvPr/>
        </p:nvSpPr>
        <p:spPr>
          <a:xfrm>
            <a:off x="1626973" y="0"/>
            <a:ext cx="8938055" cy="1107996"/>
          </a:xfrm>
          <a:prstGeom prst="rect">
            <a:avLst/>
          </a:prstGeom>
          <a:noFill/>
        </p:spPr>
        <p:txBody>
          <a:bodyPr wrap="square" rtlCol="0">
            <a:spAutoFit/>
          </a:bodyPr>
          <a:lstStyle/>
          <a:p>
            <a:pPr algn="ctr"/>
            <a:r>
              <a:rPr lang="en-US" sz="6600" dirty="0">
                <a:solidFill>
                  <a:schemeClr val="bg1"/>
                </a:solidFill>
                <a:latin typeface="Tw Cen MT Condensed Extra Bold" panose="020B0803020202020204" pitchFamily="34" charset="0"/>
              </a:rPr>
              <a:t>Assignments</a:t>
            </a:r>
          </a:p>
        </p:txBody>
      </p:sp>
      <p:sp>
        <p:nvSpPr>
          <p:cNvPr id="7" name="TextBox 6"/>
          <p:cNvSpPr txBox="1"/>
          <p:nvPr/>
        </p:nvSpPr>
        <p:spPr>
          <a:xfrm>
            <a:off x="6842741" y="1088258"/>
            <a:ext cx="2542147" cy="2031325"/>
          </a:xfrm>
          <a:prstGeom prst="rect">
            <a:avLst/>
          </a:prstGeom>
          <a:noFill/>
        </p:spPr>
        <p:txBody>
          <a:bodyPr wrap="square" rtlCol="0">
            <a:spAutoFit/>
          </a:bodyPr>
          <a:lstStyle/>
          <a:p>
            <a:r>
              <a:rPr lang="en-US" dirty="0">
                <a:solidFill>
                  <a:schemeClr val="bg1"/>
                </a:solidFill>
              </a:rPr>
              <a:t>Edward Partridge—to divide the land and provisions to the people</a:t>
            </a:r>
          </a:p>
          <a:p>
            <a:endParaRPr lang="en-US" dirty="0">
              <a:solidFill>
                <a:schemeClr val="bg1"/>
              </a:solidFill>
            </a:endParaRPr>
          </a:p>
          <a:p>
            <a:r>
              <a:rPr lang="en-US" dirty="0">
                <a:solidFill>
                  <a:schemeClr val="bg1"/>
                </a:solidFill>
              </a:rPr>
              <a:t>He also was instructed to make preparations for the arriving saints</a:t>
            </a:r>
          </a:p>
        </p:txBody>
      </p:sp>
      <p:sp>
        <p:nvSpPr>
          <p:cNvPr id="9" name="TextBox 8"/>
          <p:cNvSpPr txBox="1"/>
          <p:nvPr/>
        </p:nvSpPr>
        <p:spPr>
          <a:xfrm>
            <a:off x="0" y="6487330"/>
            <a:ext cx="3739977" cy="369332"/>
          </a:xfrm>
          <a:prstGeom prst="rect">
            <a:avLst/>
          </a:prstGeom>
          <a:noFill/>
        </p:spPr>
        <p:txBody>
          <a:bodyPr wrap="square" rtlCol="0">
            <a:spAutoFit/>
          </a:bodyPr>
          <a:lstStyle/>
          <a:p>
            <a:r>
              <a:rPr lang="en-US" dirty="0">
                <a:solidFill>
                  <a:schemeClr val="bg1"/>
                </a:solidFill>
              </a:rPr>
              <a:t>D&amp;C 57:6-15</a:t>
            </a:r>
          </a:p>
        </p:txBody>
      </p:sp>
      <p:sp>
        <p:nvSpPr>
          <p:cNvPr id="10" name="TextBox 9"/>
          <p:cNvSpPr txBox="1"/>
          <p:nvPr/>
        </p:nvSpPr>
        <p:spPr>
          <a:xfrm>
            <a:off x="3294964" y="4134646"/>
            <a:ext cx="3739977" cy="1754326"/>
          </a:xfrm>
          <a:prstGeom prst="rect">
            <a:avLst/>
          </a:prstGeom>
          <a:noFill/>
        </p:spPr>
        <p:txBody>
          <a:bodyPr wrap="square" rtlCol="0">
            <a:spAutoFit/>
          </a:bodyPr>
          <a:lstStyle/>
          <a:p>
            <a:r>
              <a:rPr lang="en-US" dirty="0">
                <a:solidFill>
                  <a:schemeClr val="bg1"/>
                </a:solidFill>
              </a:rPr>
              <a:t>William W. Phelps—to be established as a printer and to write</a:t>
            </a:r>
          </a:p>
          <a:p>
            <a:endParaRPr lang="en-US" dirty="0">
              <a:solidFill>
                <a:schemeClr val="bg1"/>
              </a:solidFill>
            </a:endParaRPr>
          </a:p>
          <a:p>
            <a:r>
              <a:rPr lang="en-US" dirty="0">
                <a:solidFill>
                  <a:schemeClr val="bg1"/>
                </a:solidFill>
              </a:rPr>
              <a:t>Oliver </a:t>
            </a:r>
            <a:r>
              <a:rPr lang="en-US" dirty="0" err="1">
                <a:solidFill>
                  <a:schemeClr val="bg1"/>
                </a:solidFill>
              </a:rPr>
              <a:t>Cowdery</a:t>
            </a:r>
            <a:r>
              <a:rPr lang="en-US" dirty="0">
                <a:solidFill>
                  <a:schemeClr val="bg1"/>
                </a:solidFill>
              </a:rPr>
              <a:t>—to assist William W. Phelps—to copy, correct, and select through the Spirit of the Holy Ghost</a:t>
            </a:r>
          </a:p>
        </p:txBody>
      </p:sp>
      <p:sp>
        <p:nvSpPr>
          <p:cNvPr id="11" name="TextBox 10"/>
          <p:cNvSpPr txBox="1"/>
          <p:nvPr/>
        </p:nvSpPr>
        <p:spPr>
          <a:xfrm>
            <a:off x="4372788" y="6279906"/>
            <a:ext cx="6231220" cy="369332"/>
          </a:xfrm>
          <a:prstGeom prst="rect">
            <a:avLst/>
          </a:prstGeom>
          <a:noFill/>
        </p:spPr>
        <p:txBody>
          <a:bodyPr wrap="square" rtlCol="0">
            <a:spAutoFit/>
          </a:bodyPr>
          <a:lstStyle/>
          <a:p>
            <a:r>
              <a:rPr lang="en-US" dirty="0">
                <a:solidFill>
                  <a:srgbClr val="FFFF00"/>
                </a:solidFill>
              </a:rPr>
              <a:t>They were all to come and establish their families in Missouri</a:t>
            </a:r>
          </a:p>
        </p:txBody>
      </p:sp>
      <p:grpSp>
        <p:nvGrpSpPr>
          <p:cNvPr id="12" name="Group 11"/>
          <p:cNvGrpSpPr/>
          <p:nvPr/>
        </p:nvGrpSpPr>
        <p:grpSpPr>
          <a:xfrm>
            <a:off x="9392821" y="553998"/>
            <a:ext cx="946403" cy="2813624"/>
            <a:chOff x="914400" y="228600"/>
            <a:chExt cx="1788913" cy="5562601"/>
          </a:xfrm>
        </p:grpSpPr>
        <p:grpSp>
          <p:nvGrpSpPr>
            <p:cNvPr id="13" name="Group 12"/>
            <p:cNvGrpSpPr/>
            <p:nvPr/>
          </p:nvGrpSpPr>
          <p:grpSpPr>
            <a:xfrm>
              <a:off x="914400" y="1295400"/>
              <a:ext cx="1788913" cy="4495801"/>
              <a:chOff x="914400" y="1295400"/>
              <a:chExt cx="1788913" cy="4495801"/>
            </a:xfrm>
          </p:grpSpPr>
          <p:sp>
            <p:nvSpPr>
              <p:cNvPr id="17" name="Round Diagonal Corner Rectangle 16"/>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24"/>
              <p:cNvSpPr/>
              <p:nvPr/>
            </p:nvSpPr>
            <p:spPr>
              <a:xfrm rot="10800000">
                <a:off x="1258824"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25"/>
              <p:cNvSpPr/>
              <p:nvPr/>
            </p:nvSpPr>
            <p:spPr>
              <a:xfrm rot="10800000">
                <a:off x="1706880"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5"/>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gonal Stripe 33"/>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iagonal Stripe 34"/>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47"/>
              <p:cNvGrpSpPr/>
              <p:nvPr/>
            </p:nvGrpSpPr>
            <p:grpSpPr>
              <a:xfrm>
                <a:off x="1371600" y="2819400"/>
                <a:ext cx="914400" cy="228600"/>
                <a:chOff x="2971800" y="2971800"/>
                <a:chExt cx="914400" cy="228600"/>
              </a:xfrm>
            </p:grpSpPr>
            <p:sp>
              <p:nvSpPr>
                <p:cNvPr id="41" name="Double Wave 40"/>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uble Wave 41"/>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Wave 36"/>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37"/>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143000" y="228600"/>
              <a:ext cx="1447800" cy="1447800"/>
              <a:chOff x="2362200" y="2209800"/>
              <a:chExt cx="1828800" cy="1600200"/>
            </a:xfrm>
          </p:grpSpPr>
          <p:sp>
            <p:nvSpPr>
              <p:cNvPr id="15" name="Oval 14"/>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gnetic Disk 15"/>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191"/>
          <p:cNvGrpSpPr/>
          <p:nvPr/>
        </p:nvGrpSpPr>
        <p:grpSpPr>
          <a:xfrm>
            <a:off x="6917978" y="3437693"/>
            <a:ext cx="1267057" cy="2536890"/>
            <a:chOff x="2635943" y="1143000"/>
            <a:chExt cx="2469457" cy="4952999"/>
          </a:xfrm>
        </p:grpSpPr>
        <p:sp>
          <p:nvSpPr>
            <p:cNvPr id="45" name="Cloud 44"/>
            <p:cNvSpPr/>
            <p:nvPr/>
          </p:nvSpPr>
          <p:spPr>
            <a:xfrm>
              <a:off x="2971800" y="1143000"/>
              <a:ext cx="1676400" cy="1447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9338880">
              <a:off x="4685336" y="3823188"/>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933618">
              <a:off x="2671193" y="3824912"/>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281102" flipH="1">
              <a:off x="2635943" y="3656618"/>
              <a:ext cx="581175" cy="562680"/>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20302250">
              <a:off x="4443008" y="3654289"/>
              <a:ext cx="633965" cy="562681"/>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3417779">
              <a:off x="3922706" y="5373892"/>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3713177">
              <a:off x="3205868" y="5433155"/>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3685755" y="4270066"/>
              <a:ext cx="827694" cy="1604742"/>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63894">
              <a:off x="3147301" y="4200950"/>
              <a:ext cx="743617" cy="1702767"/>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375821">
              <a:off x="2873722" y="2665960"/>
              <a:ext cx="633965" cy="1362907"/>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0337671">
              <a:off x="4191767" y="2693733"/>
              <a:ext cx="633965" cy="132742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3126963" y="2677055"/>
              <a:ext cx="1408810" cy="172469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352800" y="1712154"/>
              <a:ext cx="838200" cy="1305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anual Input 57"/>
            <p:cNvSpPr/>
            <p:nvPr/>
          </p:nvSpPr>
          <p:spPr>
            <a:xfrm rot="7269359" flipV="1">
              <a:off x="3821110"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Manual Input 58"/>
            <p:cNvSpPr/>
            <p:nvPr/>
          </p:nvSpPr>
          <p:spPr>
            <a:xfrm rot="14330641" flipH="1" flipV="1">
              <a:off x="3257586"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276600" y="1143000"/>
              <a:ext cx="1106774" cy="1686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a:endCxn id="56" idx="2"/>
            </p:cNvCxnSpPr>
            <p:nvPr/>
          </p:nvCxnSpPr>
          <p:spPr>
            <a:xfrm flipH="1">
              <a:off x="3831368" y="3059231"/>
              <a:ext cx="42270" cy="1342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rapezoid 61"/>
            <p:cNvSpPr/>
            <p:nvPr/>
          </p:nvSpPr>
          <p:spPr>
            <a:xfrm>
              <a:off x="3124200" y="4191000"/>
              <a:ext cx="1474959" cy="234623"/>
            </a:xfrm>
            <a:prstGeom prst="trapezoid">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ame 62"/>
            <p:cNvSpPr/>
            <p:nvPr/>
          </p:nvSpPr>
          <p:spPr>
            <a:xfrm>
              <a:off x="3772681" y="4192775"/>
              <a:ext cx="211322" cy="283795"/>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Oval 63"/>
            <p:cNvSpPr/>
            <p:nvPr/>
          </p:nvSpPr>
          <p:spPr>
            <a:xfrm rot="15873315">
              <a:off x="3614556" y="4222584"/>
              <a:ext cx="368268" cy="101440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5341919" y="1115980"/>
            <a:ext cx="1056350" cy="2355851"/>
            <a:chOff x="1239913" y="781127"/>
            <a:chExt cx="1842945" cy="4019473"/>
          </a:xfrm>
        </p:grpSpPr>
        <p:sp>
          <p:nvSpPr>
            <p:cNvPr id="66" name="Oval 65"/>
            <p:cNvSpPr/>
            <p:nvPr/>
          </p:nvSpPr>
          <p:spPr>
            <a:xfrm rot="19338880">
              <a:off x="2742370" y="2981758"/>
              <a:ext cx="340488" cy="415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933618">
              <a:off x="1239913" y="2981052"/>
              <a:ext cx="340488" cy="415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9570491">
              <a:off x="2173339" y="4035625"/>
              <a:ext cx="368673" cy="692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393332">
              <a:off x="1635509" y="4108119"/>
              <a:ext cx="353589" cy="692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2039314" y="3251405"/>
              <a:ext cx="670899" cy="1179973"/>
            </a:xfrm>
            <a:prstGeom prst="trapezoid">
              <a:avLst>
                <a:gd name="adj" fmla="val 78"/>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263894">
              <a:off x="1602862" y="3200585"/>
              <a:ext cx="602749" cy="1252051"/>
            </a:xfrm>
            <a:prstGeom prst="trapezoid">
              <a:avLst>
                <a:gd name="adj"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375821">
              <a:off x="1412735" y="1956176"/>
              <a:ext cx="513869" cy="1240387"/>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0337671">
              <a:off x="2402517" y="1955749"/>
              <a:ext cx="513869" cy="1269077"/>
            </a:xfrm>
            <a:prstGeom prst="trapezoid">
              <a:avLst>
                <a:gd name="adj" fmla="val 3098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a:off x="1586376" y="2080058"/>
              <a:ext cx="1141931" cy="126817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a:endCxn id="74" idx="2"/>
            </p:cNvCxnSpPr>
            <p:nvPr/>
          </p:nvCxnSpPr>
          <p:spPr>
            <a:xfrm flipH="1">
              <a:off x="2157342" y="2361074"/>
              <a:ext cx="34262" cy="987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rot="15873315">
              <a:off x="1909758" y="3178399"/>
              <a:ext cx="442208" cy="822241"/>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1584136" y="3225718"/>
              <a:ext cx="1195549" cy="140068"/>
            </a:xfrm>
            <a:prstGeom prst="trapezoid">
              <a:avLst>
                <a:gd name="adj"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77"/>
            <p:cNvSpPr/>
            <p:nvPr/>
          </p:nvSpPr>
          <p:spPr>
            <a:xfrm rot="5400000">
              <a:off x="2063343" y="1059623"/>
              <a:ext cx="712896" cy="497775"/>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rot="2359803">
              <a:off x="1718289" y="974212"/>
              <a:ext cx="565345" cy="491234"/>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0800000">
              <a:off x="1913970" y="2070419"/>
              <a:ext cx="513869" cy="413741"/>
            </a:xfrm>
            <a:prstGeom prst="trapezoid">
              <a:avLst>
                <a:gd name="adj" fmla="val 621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rot="3330256">
              <a:off x="1880714" y="866727"/>
              <a:ext cx="607780" cy="436580"/>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844809" y="2094812"/>
              <a:ext cx="144219" cy="1144222"/>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333757" y="2090259"/>
              <a:ext cx="144219" cy="1144222"/>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709296" y="956769"/>
              <a:ext cx="897111" cy="124005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832348" y="952062"/>
              <a:ext cx="748180" cy="507039"/>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786918" y="905149"/>
              <a:ext cx="863828" cy="5070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2136619" y="3685117"/>
            <a:ext cx="1061420" cy="2507565"/>
            <a:chOff x="5181600" y="1543409"/>
            <a:chExt cx="1615440" cy="4247791"/>
          </a:xfrm>
        </p:grpSpPr>
        <p:sp>
          <p:nvSpPr>
            <p:cNvPr id="88" name="Oval 87"/>
            <p:cNvSpPr/>
            <p:nvPr/>
          </p:nvSpPr>
          <p:spPr>
            <a:xfrm rot="3195775" flipH="1">
              <a:off x="5410829" y="5317244"/>
              <a:ext cx="394574" cy="553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a:off x="5486400" y="2845494"/>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7610301" flipH="1">
              <a:off x="5949719" y="5291150"/>
              <a:ext cx="394574" cy="553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181600" y="3859129"/>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20160954">
              <a:off x="6477000" y="3759894"/>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Manual Operation 92"/>
            <p:cNvSpPr/>
            <p:nvPr/>
          </p:nvSpPr>
          <p:spPr>
            <a:xfrm rot="9438105" flipH="1">
              <a:off x="6173507" y="2812323"/>
              <a:ext cx="481590" cy="1288263"/>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Manual Operation 93"/>
            <p:cNvSpPr/>
            <p:nvPr/>
          </p:nvSpPr>
          <p:spPr>
            <a:xfrm rot="11918038">
              <a:off x="5259311" y="2810882"/>
              <a:ext cx="481590" cy="1348716"/>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Manual Operation 94"/>
            <p:cNvSpPr/>
            <p:nvPr/>
          </p:nvSpPr>
          <p:spPr>
            <a:xfrm rot="10800000">
              <a:off x="5373624" y="4210763"/>
              <a:ext cx="704088" cy="1336208"/>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Manual Operation 95"/>
            <p:cNvSpPr/>
            <p:nvPr/>
          </p:nvSpPr>
          <p:spPr>
            <a:xfrm rot="10800000">
              <a:off x="5821680" y="4210763"/>
              <a:ext cx="704088" cy="1336208"/>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5549958" y="4070110"/>
              <a:ext cx="826511" cy="15991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5821680" y="4070110"/>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31"/>
            <p:cNvGrpSpPr/>
            <p:nvPr/>
          </p:nvGrpSpPr>
          <p:grpSpPr>
            <a:xfrm>
              <a:off x="5501640" y="2769294"/>
              <a:ext cx="918498" cy="1300816"/>
              <a:chOff x="3962400" y="2743200"/>
              <a:chExt cx="1066800" cy="1295400"/>
            </a:xfrm>
            <a:solidFill>
              <a:schemeClr val="bg2">
                <a:lumMod val="50000"/>
              </a:schemeClr>
            </a:solidFill>
          </p:grpSpPr>
          <p:sp>
            <p:nvSpPr>
              <p:cNvPr id="122" name="Trapezoid 121"/>
              <p:cNvSpPr/>
              <p:nvPr/>
            </p:nvSpPr>
            <p:spPr>
              <a:xfrm>
                <a:off x="3962400" y="2743200"/>
                <a:ext cx="609600" cy="1295400"/>
              </a:xfrm>
              <a:prstGeom prst="trapezoid">
                <a:avLst>
                  <a:gd name="adj" fmla="val 3235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a:off x="4419600" y="2743200"/>
                <a:ext cx="609600" cy="1295400"/>
              </a:xfrm>
              <a:prstGeom prst="trapezoid">
                <a:avLst>
                  <a:gd name="adj" fmla="val 308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450977" y="3523129"/>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442012" y="3747247"/>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Oval 99"/>
            <p:cNvSpPr/>
            <p:nvPr/>
          </p:nvSpPr>
          <p:spPr>
            <a:xfrm>
              <a:off x="5791200" y="4217094"/>
              <a:ext cx="381000" cy="304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p:cNvGrpSpPr/>
            <p:nvPr/>
          </p:nvGrpSpPr>
          <p:grpSpPr>
            <a:xfrm>
              <a:off x="5324854" y="2695715"/>
              <a:ext cx="537201" cy="1726028"/>
              <a:chOff x="3461846" y="2666525"/>
              <a:chExt cx="1126356" cy="2732535"/>
            </a:xfrm>
          </p:grpSpPr>
          <p:sp>
            <p:nvSpPr>
              <p:cNvPr id="117" name="Isosceles Triangle 116"/>
              <p:cNvSpPr/>
              <p:nvPr/>
            </p:nvSpPr>
            <p:spPr>
              <a:xfrm rot="2917770">
                <a:off x="3552936" y="2575435"/>
                <a:ext cx="849644" cy="1031824"/>
              </a:xfrm>
              <a:prstGeom prst="triangle">
                <a:avLst>
                  <a:gd name="adj" fmla="val 66944"/>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p:cNvSpPr/>
              <p:nvPr/>
            </p:nvSpPr>
            <p:spPr>
              <a:xfrm rot="9704248">
                <a:off x="3542395" y="3646780"/>
                <a:ext cx="1041154" cy="1630200"/>
              </a:xfrm>
              <a:prstGeom prst="triangle">
                <a:avLst>
                  <a:gd name="adj" fmla="val 90189"/>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3850993" y="2851096"/>
                <a:ext cx="737209" cy="2547964"/>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3741654" y="2997894"/>
                <a:ext cx="322135" cy="70557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3824644" y="3777539"/>
                <a:ext cx="239143" cy="116479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flipH="1">
              <a:off x="6017395" y="2698969"/>
              <a:ext cx="537412" cy="1722774"/>
              <a:chOff x="3461846" y="2666525"/>
              <a:chExt cx="1126798" cy="2732535"/>
            </a:xfrm>
          </p:grpSpPr>
          <p:sp>
            <p:nvSpPr>
              <p:cNvPr id="112" name="Isosceles Triangle 111"/>
              <p:cNvSpPr/>
              <p:nvPr/>
            </p:nvSpPr>
            <p:spPr>
              <a:xfrm rot="2917770">
                <a:off x="3552936" y="2575435"/>
                <a:ext cx="849644" cy="1031824"/>
              </a:xfrm>
              <a:prstGeom prst="triangle">
                <a:avLst>
                  <a:gd name="adj" fmla="val 66944"/>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Isosceles Triangle 112"/>
              <p:cNvSpPr/>
              <p:nvPr/>
            </p:nvSpPr>
            <p:spPr>
              <a:xfrm rot="9704248">
                <a:off x="3547490" y="3674032"/>
                <a:ext cx="1041154" cy="1602246"/>
              </a:xfrm>
              <a:prstGeom prst="triangle">
                <a:avLst>
                  <a:gd name="adj" fmla="val 90189"/>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3850993" y="2851096"/>
                <a:ext cx="737209" cy="2547964"/>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3799270" y="2997893"/>
                <a:ext cx="264519" cy="67427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3824644" y="3777539"/>
                <a:ext cx="239143" cy="116479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5497886" y="2781459"/>
              <a:ext cx="951232" cy="223659"/>
              <a:chOff x="4638960" y="1782637"/>
              <a:chExt cx="1530456" cy="440400"/>
            </a:xfrm>
          </p:grpSpPr>
          <p:sp>
            <p:nvSpPr>
              <p:cNvPr id="110" name="Flowchart: Data 109"/>
              <p:cNvSpPr/>
              <p:nvPr/>
            </p:nvSpPr>
            <p:spPr>
              <a:xfrm rot="18083417">
                <a:off x="4800649" y="1623672"/>
                <a:ext cx="437676" cy="761053"/>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Data 110"/>
              <p:cNvSpPr/>
              <p:nvPr/>
            </p:nvSpPr>
            <p:spPr>
              <a:xfrm rot="3516583" flipH="1">
                <a:off x="5570052" y="1620948"/>
                <a:ext cx="437676" cy="761053"/>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5286824" y="1543409"/>
              <a:ext cx="1300053" cy="1522524"/>
              <a:chOff x="5252941" y="1626294"/>
              <a:chExt cx="1300053" cy="1522524"/>
            </a:xfrm>
          </p:grpSpPr>
          <p:sp>
            <p:nvSpPr>
              <p:cNvPr id="105" name="Cloud 104"/>
              <p:cNvSpPr/>
              <p:nvPr/>
            </p:nvSpPr>
            <p:spPr>
              <a:xfrm rot="10431766">
                <a:off x="5252941" y="1698670"/>
                <a:ext cx="1300053" cy="10668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5"/>
              <p:cNvSpPr/>
              <p:nvPr/>
            </p:nvSpPr>
            <p:spPr>
              <a:xfrm>
                <a:off x="5410200" y="1778694"/>
                <a:ext cx="1027176"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rot="11031254">
                <a:off x="5664125" y="2515405"/>
                <a:ext cx="567430" cy="633413"/>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107"/>
              <p:cNvSpPr/>
              <p:nvPr/>
            </p:nvSpPr>
            <p:spPr>
              <a:xfrm>
                <a:off x="5562600" y="1626294"/>
                <a:ext cx="685800" cy="3810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0160954">
                <a:off x="5835960" y="2646059"/>
                <a:ext cx="265809" cy="25302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6425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51" y="0"/>
            <a:ext cx="12147082" cy="6858000"/>
          </a:xfrm>
          <a:prstGeom prst="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2700000" scaled="1"/>
            <a:tileRect/>
          </a:gra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412" y="207507"/>
            <a:ext cx="8921578"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dirty="0">
                <a:solidFill>
                  <a:schemeClr val="bg1"/>
                </a:solidFill>
              </a:rPr>
              <a:t>Practice, Celebration, Dedication: Temple Blessing in El Salvador (5:50)</a:t>
            </a:r>
          </a:p>
          <a:p>
            <a:endParaRPr lang="en-US" dirty="0">
              <a:solidFill>
                <a:schemeClr val="bg1"/>
              </a:solidFill>
            </a:endParaRPr>
          </a:p>
          <a:p>
            <a:endParaRPr lang="en-US" dirty="0">
              <a:solidFill>
                <a:schemeClr val="bg1"/>
              </a:solidFill>
            </a:endParaRPr>
          </a:p>
          <a:p>
            <a:r>
              <a:rPr lang="en-US" dirty="0">
                <a:solidFill>
                  <a:schemeClr val="bg1"/>
                </a:solidFill>
                <a:latin typeface="Abadi" panose="020B0604020104020204" pitchFamily="34" charset="0"/>
              </a:rPr>
              <a:t>Polly Knight Biography [</a:t>
            </a:r>
            <a:r>
              <a:rPr lang="en-US" i="1" dirty="0">
                <a:solidFill>
                  <a:schemeClr val="bg1"/>
                </a:solidFill>
                <a:latin typeface="Abadi" panose="020B0604020104020204" pitchFamily="34" charset="0"/>
              </a:rPr>
              <a:t>Scraps of Biography: Tenth Book of the Faith-Promoting Series</a:t>
            </a:r>
            <a:r>
              <a:rPr lang="en-US" dirty="0">
                <a:solidFill>
                  <a:schemeClr val="bg1"/>
                </a:solidFill>
                <a:latin typeface="Abadi" panose="020B0604020104020204" pitchFamily="34" charset="0"/>
              </a:rPr>
              <a:t> (1883), 70; see also </a:t>
            </a:r>
            <a:r>
              <a:rPr lang="en-US" i="1" dirty="0">
                <a:solidFill>
                  <a:schemeClr val="bg1"/>
                </a:solidFill>
                <a:latin typeface="Abadi" panose="020B0604020104020204" pitchFamily="34" charset="0"/>
              </a:rPr>
              <a:t>History of the Church,</a:t>
            </a:r>
            <a:r>
              <a:rPr lang="en-US" dirty="0">
                <a:solidFill>
                  <a:schemeClr val="bg1"/>
                </a:solidFill>
                <a:latin typeface="Abadi" panose="020B0604020104020204" pitchFamily="34" charset="0"/>
              </a:rPr>
              <a:t>1:199].  (</a:t>
            </a:r>
            <a:r>
              <a:rPr lang="en-US" i="1" dirty="0">
                <a:solidFill>
                  <a:schemeClr val="bg1"/>
                </a:solidFill>
                <a:latin typeface="Abadi" panose="020B0604020104020204" pitchFamily="34" charset="0"/>
              </a:rPr>
              <a:t>Church History in the </a:t>
            </a:r>
            <a:r>
              <a:rPr lang="en-US" i="1" dirty="0" err="1">
                <a:solidFill>
                  <a:schemeClr val="bg1"/>
                </a:solidFill>
                <a:latin typeface="Abadi" panose="020B0604020104020204" pitchFamily="34" charset="0"/>
              </a:rPr>
              <a:t>Fulness</a:t>
            </a:r>
            <a:r>
              <a:rPr lang="en-US" i="1" dirty="0">
                <a:solidFill>
                  <a:schemeClr val="bg1"/>
                </a:solidFill>
                <a:latin typeface="Abadi" panose="020B0604020104020204" pitchFamily="34" charset="0"/>
              </a:rPr>
              <a:t> of Times,</a:t>
            </a:r>
            <a:r>
              <a:rPr lang="en-US" dirty="0">
                <a:solidFill>
                  <a:schemeClr val="bg1"/>
                </a:solidFill>
                <a:latin typeface="Abadi" panose="020B0604020104020204" pitchFamily="34" charset="0"/>
              </a:rPr>
              <a:t> 2nd ed. [Church Educational System manual, 2003], 105).</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Hyrum M. Smith and </a:t>
            </a:r>
            <a:r>
              <a:rPr lang="en-US" dirty="0" err="1">
                <a:solidFill>
                  <a:schemeClr val="bg1"/>
                </a:solidFill>
                <a:latin typeface="Abadi" panose="020B0604020104020204" pitchFamily="34" charset="0"/>
              </a:rPr>
              <a:t>Janne</a:t>
            </a:r>
            <a:r>
              <a:rPr lang="en-US" dirty="0">
                <a:solidFill>
                  <a:schemeClr val="bg1"/>
                </a:solidFill>
                <a:latin typeface="Abadi" panose="020B0604020104020204" pitchFamily="34" charset="0"/>
              </a:rPr>
              <a:t> M. </a:t>
            </a:r>
            <a:r>
              <a:rPr lang="en-US" dirty="0" err="1">
                <a:solidFill>
                  <a:schemeClr val="bg1"/>
                </a:solidFill>
                <a:latin typeface="Abadi" panose="020B0604020104020204" pitchFamily="34" charset="0"/>
              </a:rPr>
              <a:t>Sjodahl</a:t>
            </a:r>
            <a:r>
              <a:rPr lang="en-US" dirty="0">
                <a:solidFill>
                  <a:schemeClr val="bg1"/>
                </a:solidFill>
                <a:latin typeface="Abadi" panose="020B0604020104020204" pitchFamily="34" charset="0"/>
              </a:rPr>
              <a:t> </a:t>
            </a:r>
            <a:r>
              <a:rPr lang="en-US" i="1" dirty="0">
                <a:solidFill>
                  <a:schemeClr val="bg1"/>
                </a:solidFill>
                <a:latin typeface="Abadi" panose="020B0604020104020204" pitchFamily="34" charset="0"/>
              </a:rPr>
              <a:t>Doctrine and Covenants Commentary </a:t>
            </a:r>
            <a:r>
              <a:rPr lang="en-US" dirty="0">
                <a:solidFill>
                  <a:schemeClr val="bg1"/>
                </a:solidFill>
                <a:latin typeface="Abadi" panose="020B0604020104020204" pitchFamily="34" charset="0"/>
              </a:rPr>
              <a:t> pg. 328-329</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Doctrine and Covenants Student Manual Religion 324-325 Section 57</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President Joseph Fielding Smith (</a:t>
            </a:r>
            <a:r>
              <a:rPr lang="en-US" i="1" dirty="0">
                <a:solidFill>
                  <a:schemeClr val="bg1"/>
                </a:solidFill>
                <a:latin typeface="Abadi" panose="020B0604020104020204" pitchFamily="34" charset="0"/>
              </a:rPr>
              <a:t>Church History and Modern Revelation,</a:t>
            </a:r>
            <a:r>
              <a:rPr lang="en-US" dirty="0">
                <a:solidFill>
                  <a:schemeClr val="bg1"/>
                </a:solidFill>
                <a:latin typeface="Abadi" panose="020B0604020104020204" pitchFamily="34" charset="0"/>
              </a:rPr>
              <a:t> 1:206; see also the map in Notes and Commentary on D&amp;C 28:9.)</a:t>
            </a: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6" name="Footer Placeholder 14">
            <a:extLst>
              <a:ext uri="{FF2B5EF4-FFF2-40B4-BE49-F238E27FC236}">
                <a16:creationId xmlns:a16="http://schemas.microsoft.com/office/drawing/2014/main" id="{A6D5DB26-14B0-4246-A8E0-670EDD3068F3}"/>
              </a:ext>
            </a:extLst>
          </p:cNvPr>
          <p:cNvSpPr>
            <a:spLocks noGrp="1"/>
          </p:cNvSpPr>
          <p:nvPr/>
        </p:nvSpPr>
        <p:spPr>
          <a:xfrm>
            <a:off x="70412"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28" name="Group 27">
            <a:extLst>
              <a:ext uri="{FF2B5EF4-FFF2-40B4-BE49-F238E27FC236}">
                <a16:creationId xmlns:a16="http://schemas.microsoft.com/office/drawing/2014/main" id="{EC142513-3E59-46E2-BC3A-9B921369AE73}"/>
              </a:ext>
            </a:extLst>
          </p:cNvPr>
          <p:cNvGrpSpPr/>
          <p:nvPr/>
        </p:nvGrpSpPr>
        <p:grpSpPr>
          <a:xfrm>
            <a:off x="6862813" y="689772"/>
            <a:ext cx="797656" cy="1033150"/>
            <a:chOff x="7543800" y="3810000"/>
            <a:chExt cx="1143000" cy="1447800"/>
          </a:xfrm>
        </p:grpSpPr>
        <p:sp>
          <p:nvSpPr>
            <p:cNvPr id="29" name="Trapezoid 28">
              <a:extLst>
                <a:ext uri="{FF2B5EF4-FFF2-40B4-BE49-F238E27FC236}">
                  <a16:creationId xmlns:a16="http://schemas.microsoft.com/office/drawing/2014/main" id="{A16414DC-2BD9-4C38-A4CE-4CD1BB9835B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79">
              <a:extLst>
                <a:ext uri="{FF2B5EF4-FFF2-40B4-BE49-F238E27FC236}">
                  <a16:creationId xmlns:a16="http://schemas.microsoft.com/office/drawing/2014/main" id="{E15C9945-19F1-4AC4-83B1-515B53B5223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80">
              <a:extLst>
                <a:ext uri="{FF2B5EF4-FFF2-40B4-BE49-F238E27FC236}">
                  <a16:creationId xmlns:a16="http://schemas.microsoft.com/office/drawing/2014/main" id="{238750D8-992D-4070-90E7-FB77146C6A0E}"/>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81">
              <a:extLst>
                <a:ext uri="{FF2B5EF4-FFF2-40B4-BE49-F238E27FC236}">
                  <a16:creationId xmlns:a16="http://schemas.microsoft.com/office/drawing/2014/main" id="{ECB540BB-FE1C-426D-9ACC-787C97EF38AE}"/>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0EAC4B2-5700-4388-92E4-D77C082C36DA}"/>
                </a:ext>
              </a:extLst>
            </p:cNvPr>
            <p:cNvGrpSpPr/>
            <p:nvPr/>
          </p:nvGrpSpPr>
          <p:grpSpPr>
            <a:xfrm>
              <a:off x="7924800" y="3810000"/>
              <a:ext cx="645353" cy="610017"/>
              <a:chOff x="7924800" y="5867400"/>
              <a:chExt cx="645353" cy="610017"/>
            </a:xfrm>
          </p:grpSpPr>
          <p:grpSp>
            <p:nvGrpSpPr>
              <p:cNvPr id="41" name="Group 13">
                <a:extLst>
                  <a:ext uri="{FF2B5EF4-FFF2-40B4-BE49-F238E27FC236}">
                    <a16:creationId xmlns:a16="http://schemas.microsoft.com/office/drawing/2014/main" id="{EDC502F7-5D5A-4ABF-A056-8D5A87F1AF52}"/>
                  </a:ext>
                </a:extLst>
              </p:cNvPr>
              <p:cNvGrpSpPr/>
              <p:nvPr/>
            </p:nvGrpSpPr>
            <p:grpSpPr>
              <a:xfrm>
                <a:off x="7924800" y="5867400"/>
                <a:ext cx="645353" cy="610017"/>
                <a:chOff x="3037563" y="3121795"/>
                <a:chExt cx="1250371" cy="1224010"/>
              </a:xfrm>
            </p:grpSpPr>
            <p:sp>
              <p:nvSpPr>
                <p:cNvPr id="43" name="Oval 42">
                  <a:extLst>
                    <a:ext uri="{FF2B5EF4-FFF2-40B4-BE49-F238E27FC236}">
                      <a16:creationId xmlns:a16="http://schemas.microsoft.com/office/drawing/2014/main" id="{DF3D6CA0-2C6E-4EAA-9654-FBC2AB42588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A0FA52-3E3A-475D-99EB-E993982F520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900BA34-2FE8-4A9F-BEB3-0ADCEF811D86}"/>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CCEAE6-DD67-497D-A865-5C768935DAD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3C14C824-D7F1-4151-B2BC-FBBE9F8596E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F3714D89-523A-4EA5-B871-73F180C39652}"/>
                </a:ext>
              </a:extLst>
            </p:cNvPr>
            <p:cNvGrpSpPr/>
            <p:nvPr/>
          </p:nvGrpSpPr>
          <p:grpSpPr>
            <a:xfrm>
              <a:off x="7543800" y="4038600"/>
              <a:ext cx="403070" cy="381000"/>
              <a:chOff x="7924800" y="5867400"/>
              <a:chExt cx="645353" cy="610017"/>
            </a:xfrm>
          </p:grpSpPr>
          <p:grpSp>
            <p:nvGrpSpPr>
              <p:cNvPr id="35" name="Group 13">
                <a:extLst>
                  <a:ext uri="{FF2B5EF4-FFF2-40B4-BE49-F238E27FC236}">
                    <a16:creationId xmlns:a16="http://schemas.microsoft.com/office/drawing/2014/main" id="{3637BA74-0206-476E-A183-B3B53749AA8F}"/>
                  </a:ext>
                </a:extLst>
              </p:cNvPr>
              <p:cNvGrpSpPr/>
              <p:nvPr/>
            </p:nvGrpSpPr>
            <p:grpSpPr>
              <a:xfrm>
                <a:off x="7924800" y="5867400"/>
                <a:ext cx="645353" cy="610017"/>
                <a:chOff x="3037563" y="3121795"/>
                <a:chExt cx="1250371" cy="1224010"/>
              </a:xfrm>
            </p:grpSpPr>
            <p:sp>
              <p:nvSpPr>
                <p:cNvPr id="37" name="Oval 36">
                  <a:extLst>
                    <a:ext uri="{FF2B5EF4-FFF2-40B4-BE49-F238E27FC236}">
                      <a16:creationId xmlns:a16="http://schemas.microsoft.com/office/drawing/2014/main" id="{397F7023-2506-4C86-8736-0F30CF1494D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6DEE8B4-D7DE-44BC-9925-E03CF3FC893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7D2E863-5A27-4D01-9FFD-CC5D9FF739E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AE36AED-2193-474D-98B2-BF0B7313711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Oval 35">
                <a:extLst>
                  <a:ext uri="{FF2B5EF4-FFF2-40B4-BE49-F238E27FC236}">
                    <a16:creationId xmlns:a16="http://schemas.microsoft.com/office/drawing/2014/main" id="{F1E4AACD-D93D-49FB-A6E1-AE9EE40BF9C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46656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616922"/>
          </a:xfrm>
          <a:prstGeom prst="rect">
            <a:avLst/>
          </a:prstGeom>
          <a:ln>
            <a:solidFill>
              <a:schemeClr val="tx1"/>
            </a:solidFill>
          </a:ln>
        </p:spPr>
        <p:txBody>
          <a:bodyPr>
            <a:spAutoFit/>
          </a:bodyPr>
          <a:lstStyle/>
          <a:p>
            <a:r>
              <a:rPr lang="en-US" sz="1200" dirty="0">
                <a:solidFill>
                  <a:srgbClr val="000000"/>
                </a:solidFill>
                <a:latin typeface="Verdana" panose="020B0604030504040204" pitchFamily="34" charset="0"/>
              </a:rPr>
              <a:t>Polly Knight:</a:t>
            </a:r>
          </a:p>
          <a:p>
            <a:endParaRPr lang="en-US" sz="1200" dirty="0">
              <a:solidFill>
                <a:srgbClr val="000000"/>
              </a:solidFill>
              <a:latin typeface="Verdana" panose="020B0604030504040204" pitchFamily="34" charset="0"/>
            </a:endParaRPr>
          </a:p>
          <a:p>
            <a:r>
              <a:rPr lang="en-US" sz="1100" dirty="0"/>
              <a:t>Polly Peck Knight (Joseph Knight Sr.'s wife). It said that Joseph Smith spoke at her funeral. The lesson manual said "The Saints from </a:t>
            </a:r>
            <a:r>
              <a:rPr lang="en-US" sz="1100" dirty="0" err="1"/>
              <a:t>Colesville</a:t>
            </a:r>
            <a:r>
              <a:rPr lang="en-US" sz="1100" dirty="0"/>
              <a:t>, New York, were among the first Church members to settle in Missouri. they had made the arduous journey from New York to Kirtland, Ohio, but had lived in Ohio only a short time before being commanded to travel to Missouri. </a:t>
            </a:r>
            <a:br>
              <a:rPr lang="en-US" sz="1100" dirty="0"/>
            </a:br>
            <a:br>
              <a:rPr lang="en-US" sz="1100" dirty="0"/>
            </a:br>
            <a:r>
              <a:rPr lang="en-US" sz="1100" dirty="0"/>
              <a:t>Polly Knight, a member of the </a:t>
            </a:r>
            <a:r>
              <a:rPr lang="en-US" sz="1100" dirty="0" err="1"/>
              <a:t>Colesville</a:t>
            </a:r>
            <a:r>
              <a:rPr lang="en-US" sz="1100" dirty="0"/>
              <a:t> branch, traveled to the land of Zion, only to die there a week later. </a:t>
            </a:r>
            <a:br>
              <a:rPr lang="en-US" sz="1100" dirty="0"/>
            </a:br>
            <a:br>
              <a:rPr lang="en-US" sz="1100" dirty="0"/>
            </a:br>
            <a:r>
              <a:rPr lang="en-US" sz="1100" dirty="0"/>
              <a:t>Although she had been failing in health she was determined to hold on. Her son wrote: "She quietly fell asleep in death, rejoicing in the new and everlasting covenant of the gospel and praising God that she had lived to see the land of Zion. . . Brother Joseph Smith attended the funeral of my mother and addressed us in a very able and consoling manner." (page 184) </a:t>
            </a:r>
            <a:br>
              <a:rPr lang="en-US" sz="1100" dirty="0"/>
            </a:br>
            <a:br>
              <a:rPr lang="en-US" sz="1100" dirty="0"/>
            </a:br>
            <a:r>
              <a:rPr lang="en-US" sz="1000" dirty="0"/>
              <a:t>-Teachings of the Presidents of the Church, Prophet Joseph Smith, page 184</a:t>
            </a:r>
          </a:p>
          <a:p>
            <a:endParaRPr lang="en-US" sz="1000" dirty="0">
              <a:solidFill>
                <a:srgbClr val="000000"/>
              </a:solidFill>
              <a:latin typeface="Verdana" panose="020B0604030504040204" pitchFamily="34" charset="0"/>
            </a:endParaRPr>
          </a:p>
          <a:p>
            <a:r>
              <a:rPr lang="en-US" sz="1000" dirty="0">
                <a:solidFill>
                  <a:srgbClr val="000000"/>
                </a:solidFill>
                <a:latin typeface="Verdana" panose="020B0604030504040204" pitchFamily="34" charset="0"/>
              </a:rPr>
              <a:t>All the way west, Polly Knight, wife of Joseph Knight, Sr., who had mothered young Joseph Smith in the old days at </a:t>
            </a:r>
            <a:r>
              <a:rPr lang="en-US" sz="1000" dirty="0" err="1">
                <a:solidFill>
                  <a:srgbClr val="000000"/>
                </a:solidFill>
                <a:latin typeface="Verdana" panose="020B0604030504040204" pitchFamily="34" charset="0"/>
              </a:rPr>
              <a:t>Colesville</a:t>
            </a:r>
            <a:r>
              <a:rPr lang="en-US" sz="1000" dirty="0">
                <a:solidFill>
                  <a:srgbClr val="000000"/>
                </a:solidFill>
                <a:latin typeface="Verdana" panose="020B0604030504040204" pitchFamily="34" charset="0"/>
              </a:rPr>
              <a:t>, had been steadily failing. It was her one great wish to live to see the "land of Zion." Now less than a month after she had arrived with all her family, she passed away. Joseph Smith delayed his departure until after her funeral. Hers was the first death in the church in the land of Zion. Tradition is silent upon the place of her burial.</a:t>
            </a:r>
          </a:p>
          <a:p>
            <a:endParaRPr lang="en-US" sz="1000" dirty="0">
              <a:solidFill>
                <a:srgbClr val="000000"/>
              </a:solidFill>
              <a:latin typeface="Verdana" panose="020B0604030504040204" pitchFamily="34" charset="0"/>
            </a:endParaRPr>
          </a:p>
          <a:p>
            <a:r>
              <a:rPr lang="en-US" sz="1000" dirty="0"/>
              <a:t>Polly Peck Knight died on </a:t>
            </a:r>
            <a:r>
              <a:rPr lang="en-US" sz="1000" dirty="0" err="1"/>
              <a:t>on</a:t>
            </a:r>
            <a:r>
              <a:rPr lang="en-US" sz="1000" dirty="0"/>
              <a:t> August 7, 1831, shortly after the "</a:t>
            </a:r>
            <a:r>
              <a:rPr lang="en-US" sz="1000" dirty="0" err="1"/>
              <a:t>Colesville</a:t>
            </a:r>
            <a:r>
              <a:rPr lang="en-US" sz="1000" dirty="0"/>
              <a:t> Branch" arrived in Jackson County, Missouri. The </a:t>
            </a:r>
            <a:r>
              <a:rPr lang="en-US" sz="1000" dirty="0" err="1"/>
              <a:t>Colesville</a:t>
            </a:r>
            <a:r>
              <a:rPr lang="en-US" sz="1000" dirty="0"/>
              <a:t> Saints numbered 62 when they arrived in Independence on July 25, 1831. They stopped a short time at Joshua Lewis's house in what became the </a:t>
            </a:r>
            <a:r>
              <a:rPr lang="en-US" sz="1000" dirty="0" err="1"/>
              <a:t>Whitmer</a:t>
            </a:r>
            <a:r>
              <a:rPr lang="en-US" sz="1000" dirty="0"/>
              <a:t> Settlement, where they participated in the dedication of Zion. There they buried Newel's mother, Polly, the wife of Joseph Knight Sr.</a:t>
            </a:r>
          </a:p>
          <a:p>
            <a:r>
              <a:rPr lang="en-US" sz="1000" dirty="0"/>
              <a:t>Find a Grave</a:t>
            </a:r>
          </a:p>
        </p:txBody>
      </p:sp>
      <p:pic>
        <p:nvPicPr>
          <p:cNvPr id="4" name="Picture 3">
            <a:extLst>
              <a:ext uri="{FF2B5EF4-FFF2-40B4-BE49-F238E27FC236}">
                <a16:creationId xmlns:a16="http://schemas.microsoft.com/office/drawing/2014/main" id="{2F4E83E6-3B46-4E37-8B49-DFA3A7B93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010" y="396189"/>
            <a:ext cx="3438525" cy="2581275"/>
          </a:xfrm>
          <a:prstGeom prst="rect">
            <a:avLst/>
          </a:prstGeom>
        </p:spPr>
      </p:pic>
      <p:pic>
        <p:nvPicPr>
          <p:cNvPr id="6" name="Picture 5">
            <a:extLst>
              <a:ext uri="{FF2B5EF4-FFF2-40B4-BE49-F238E27FC236}">
                <a16:creationId xmlns:a16="http://schemas.microsoft.com/office/drawing/2014/main" id="{9B60E53E-1663-4861-B80D-D06082305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9248" y="3291293"/>
            <a:ext cx="3105150" cy="2943225"/>
          </a:xfrm>
          <a:prstGeom prst="rect">
            <a:avLst/>
          </a:prstGeom>
        </p:spPr>
      </p:pic>
    </p:spTree>
    <p:extLst>
      <p:ext uri="{BB962C8B-B14F-4D97-AF65-F5344CB8AC3E}">
        <p14:creationId xmlns:p14="http://schemas.microsoft.com/office/powerpoint/2010/main" val="713195587"/>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1084</Words>
  <Application>Microsoft Office PowerPoint</Application>
  <PresentationFormat>Widescreen</PresentationFormat>
  <Paragraphs>78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Abadi</vt:lpstr>
      <vt:lpstr>Tw Cen MT Condensed Extra Bold</vt:lpstr>
      <vt:lpstr>Arial</vt:lpstr>
      <vt:lpstr>Verdana</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cp:revision>
  <dcterms:created xsi:type="dcterms:W3CDTF">2018-08-27T16:32:24Z</dcterms:created>
  <dcterms:modified xsi:type="dcterms:W3CDTF">2020-07-12T02:07:35Z</dcterms:modified>
</cp:coreProperties>
</file>