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0" r:id="rId3"/>
    <p:sldId id="261" r:id="rId4"/>
    <p:sldId id="259" r:id="rId5"/>
    <p:sldId id="262" r:id="rId6"/>
    <p:sldId id="263" r:id="rId7"/>
    <p:sldId id="264" r:id="rId8"/>
    <p:sldId id="277"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79" r:id="rId22"/>
    <p:sldId id="281" r:id="rId23"/>
    <p:sldId id="282" r:id="rId24"/>
    <p:sldId id="258" r:id="rId25"/>
    <p:sldId id="283" r:id="rId26"/>
    <p:sldId id="276" r:id="rId27"/>
  </p:sldIdLst>
  <p:sldSz cx="12192000" cy="6858000"/>
  <p:notesSz cx="6858000" cy="9144000"/>
  <p:embeddedFontLst>
    <p:embeddedFont>
      <p:font typeface="Abadi" panose="020B0604020104020204" pitchFamily="34" charset="0"/>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Footlight MT Light" panose="0204060206030A020304" pitchFamily="18" charset="0"/>
      <p:regular r:id="rId35"/>
    </p:embeddedFont>
    <p:embeddedFont>
      <p:font typeface="Georgia" panose="02040502050405020303" pitchFamily="18"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DED0-A293-4E17-8968-160F366632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21A34E-3BB4-41CE-944A-0E7AAD2862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6135A6-23B1-434B-A850-2883B4690A29}"/>
              </a:ext>
            </a:extLst>
          </p:cNvPr>
          <p:cNvSpPr>
            <a:spLocks noGrp="1"/>
          </p:cNvSpPr>
          <p:nvPr>
            <p:ph type="dt" sz="half" idx="10"/>
          </p:nvPr>
        </p:nvSpPr>
        <p:spPr/>
        <p:txBody>
          <a:bodyPr/>
          <a:lstStyle/>
          <a:p>
            <a:fld id="{9C978CA1-35BF-4D7A-9B57-F692C5276650}" type="datetimeFigureOut">
              <a:rPr lang="en-US" smtClean="0"/>
              <a:t>7/11/2020</a:t>
            </a:fld>
            <a:endParaRPr lang="en-US"/>
          </a:p>
        </p:txBody>
      </p:sp>
      <p:sp>
        <p:nvSpPr>
          <p:cNvPr id="5" name="Footer Placeholder 4">
            <a:extLst>
              <a:ext uri="{FF2B5EF4-FFF2-40B4-BE49-F238E27FC236}">
                <a16:creationId xmlns:a16="http://schemas.microsoft.com/office/drawing/2014/main" id="{61D62C70-B2D2-4C46-B4F4-621F50C3D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CFD96-64FC-45B9-A6AB-5B215B491133}"/>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93512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65961-69EA-482C-BE0C-94A0DD765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AF5BD9-67DC-4592-AC51-E20CA7DFB5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CA01F-1649-4684-B7A6-40B4C5F59136}"/>
              </a:ext>
            </a:extLst>
          </p:cNvPr>
          <p:cNvSpPr>
            <a:spLocks noGrp="1"/>
          </p:cNvSpPr>
          <p:nvPr>
            <p:ph type="dt" sz="half" idx="10"/>
          </p:nvPr>
        </p:nvSpPr>
        <p:spPr/>
        <p:txBody>
          <a:bodyPr/>
          <a:lstStyle/>
          <a:p>
            <a:fld id="{9C978CA1-35BF-4D7A-9B57-F692C5276650}" type="datetimeFigureOut">
              <a:rPr lang="en-US" smtClean="0"/>
              <a:t>7/11/2020</a:t>
            </a:fld>
            <a:endParaRPr lang="en-US"/>
          </a:p>
        </p:txBody>
      </p:sp>
      <p:sp>
        <p:nvSpPr>
          <p:cNvPr id="5" name="Footer Placeholder 4">
            <a:extLst>
              <a:ext uri="{FF2B5EF4-FFF2-40B4-BE49-F238E27FC236}">
                <a16:creationId xmlns:a16="http://schemas.microsoft.com/office/drawing/2014/main" id="{79D4CA4F-23E7-4C55-AE1B-F295CB3EA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23FBE-546A-4FC1-9876-CBDF787FE19D}"/>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24788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7A5363-431A-4D42-82BC-E464C1F02A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FDB537-21AA-4E20-BD8F-DCF88385B1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1468D-841B-43B4-BBDB-FA2D60DFAA65}"/>
              </a:ext>
            </a:extLst>
          </p:cNvPr>
          <p:cNvSpPr>
            <a:spLocks noGrp="1"/>
          </p:cNvSpPr>
          <p:nvPr>
            <p:ph type="dt" sz="half" idx="10"/>
          </p:nvPr>
        </p:nvSpPr>
        <p:spPr/>
        <p:txBody>
          <a:bodyPr/>
          <a:lstStyle/>
          <a:p>
            <a:fld id="{9C978CA1-35BF-4D7A-9B57-F692C5276650}" type="datetimeFigureOut">
              <a:rPr lang="en-US" smtClean="0"/>
              <a:t>7/11/2020</a:t>
            </a:fld>
            <a:endParaRPr lang="en-US"/>
          </a:p>
        </p:txBody>
      </p:sp>
      <p:sp>
        <p:nvSpPr>
          <p:cNvPr id="5" name="Footer Placeholder 4">
            <a:extLst>
              <a:ext uri="{FF2B5EF4-FFF2-40B4-BE49-F238E27FC236}">
                <a16:creationId xmlns:a16="http://schemas.microsoft.com/office/drawing/2014/main" id="{EB7E76A2-8968-4695-B760-7E30ABB6A0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B6AA45-CE9C-4275-8027-4A0B1F467999}"/>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395057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33E5-E4D9-4FA3-A775-CC958C12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01FE7-A2B4-4802-A71C-4A94AFFAAD4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2AEDFA-2B76-4DC1-98EC-15C5796062DF}"/>
              </a:ext>
            </a:extLst>
          </p:cNvPr>
          <p:cNvSpPr>
            <a:spLocks noGrp="1"/>
          </p:cNvSpPr>
          <p:nvPr>
            <p:ph type="dt" sz="half" idx="10"/>
          </p:nvPr>
        </p:nvSpPr>
        <p:spPr/>
        <p:txBody>
          <a:bodyPr/>
          <a:lstStyle/>
          <a:p>
            <a:fld id="{9C978CA1-35BF-4D7A-9B57-F692C5276650}" type="datetimeFigureOut">
              <a:rPr lang="en-US" smtClean="0"/>
              <a:t>7/11/2020</a:t>
            </a:fld>
            <a:endParaRPr lang="en-US"/>
          </a:p>
        </p:txBody>
      </p:sp>
      <p:sp>
        <p:nvSpPr>
          <p:cNvPr id="5" name="Footer Placeholder 4">
            <a:extLst>
              <a:ext uri="{FF2B5EF4-FFF2-40B4-BE49-F238E27FC236}">
                <a16:creationId xmlns:a16="http://schemas.microsoft.com/office/drawing/2014/main" id="{7C09EC83-B3A3-4E3C-81D4-909017B6AA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25127D-E9E7-408D-8B57-4530C519B07C}"/>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54382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59A2-019E-4D59-B69C-1BA4135CEA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193FD2-19CB-44AB-9920-3151CAAF8A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EC7099-6F90-4CA3-914F-6F4A5768C6E1}"/>
              </a:ext>
            </a:extLst>
          </p:cNvPr>
          <p:cNvSpPr>
            <a:spLocks noGrp="1"/>
          </p:cNvSpPr>
          <p:nvPr>
            <p:ph type="dt" sz="half" idx="10"/>
          </p:nvPr>
        </p:nvSpPr>
        <p:spPr/>
        <p:txBody>
          <a:bodyPr/>
          <a:lstStyle/>
          <a:p>
            <a:fld id="{9C978CA1-35BF-4D7A-9B57-F692C5276650}" type="datetimeFigureOut">
              <a:rPr lang="en-US" smtClean="0"/>
              <a:t>7/11/2020</a:t>
            </a:fld>
            <a:endParaRPr lang="en-US"/>
          </a:p>
        </p:txBody>
      </p:sp>
      <p:sp>
        <p:nvSpPr>
          <p:cNvPr id="5" name="Footer Placeholder 4">
            <a:extLst>
              <a:ext uri="{FF2B5EF4-FFF2-40B4-BE49-F238E27FC236}">
                <a16:creationId xmlns:a16="http://schemas.microsoft.com/office/drawing/2014/main" id="{B6A71AE5-E623-4AEB-8AB5-B72379CFA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214FC-8E2B-44C8-8710-AEF6EEA897C4}"/>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2607103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AE1A-91A4-4671-9479-ADE398D8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D7D59-9915-48F2-9668-17F495ED77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4595CA-2427-450A-A765-720D9AF70D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41039A-33D6-42C3-A63B-1D0854D69E7B}"/>
              </a:ext>
            </a:extLst>
          </p:cNvPr>
          <p:cNvSpPr>
            <a:spLocks noGrp="1"/>
          </p:cNvSpPr>
          <p:nvPr>
            <p:ph type="dt" sz="half" idx="10"/>
          </p:nvPr>
        </p:nvSpPr>
        <p:spPr/>
        <p:txBody>
          <a:bodyPr/>
          <a:lstStyle/>
          <a:p>
            <a:fld id="{9C978CA1-35BF-4D7A-9B57-F692C5276650}" type="datetimeFigureOut">
              <a:rPr lang="en-US" smtClean="0"/>
              <a:t>7/11/2020</a:t>
            </a:fld>
            <a:endParaRPr lang="en-US"/>
          </a:p>
        </p:txBody>
      </p:sp>
      <p:sp>
        <p:nvSpPr>
          <p:cNvPr id="6" name="Footer Placeholder 5">
            <a:extLst>
              <a:ext uri="{FF2B5EF4-FFF2-40B4-BE49-F238E27FC236}">
                <a16:creationId xmlns:a16="http://schemas.microsoft.com/office/drawing/2014/main" id="{C25256AF-38AA-41BB-9ED3-BEA6827F87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24F94C-A599-46F9-9C3A-5FF015F256E7}"/>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354595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3020-A352-47D6-8610-69DBDBA43C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92935A-1819-428C-9C76-24E310A4E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F90399-0783-4589-AA81-059034B6C6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8B6843-D60C-45F3-A0D8-DD6CE3DCC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EDA37C-628F-47D8-A8CE-552D8CF0CF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78699D-EDFF-4D02-8397-26AA4A425ECC}"/>
              </a:ext>
            </a:extLst>
          </p:cNvPr>
          <p:cNvSpPr>
            <a:spLocks noGrp="1"/>
          </p:cNvSpPr>
          <p:nvPr>
            <p:ph type="dt" sz="half" idx="10"/>
          </p:nvPr>
        </p:nvSpPr>
        <p:spPr/>
        <p:txBody>
          <a:bodyPr/>
          <a:lstStyle/>
          <a:p>
            <a:fld id="{9C978CA1-35BF-4D7A-9B57-F692C5276650}" type="datetimeFigureOut">
              <a:rPr lang="en-US" smtClean="0"/>
              <a:t>7/11/2020</a:t>
            </a:fld>
            <a:endParaRPr lang="en-US"/>
          </a:p>
        </p:txBody>
      </p:sp>
      <p:sp>
        <p:nvSpPr>
          <p:cNvPr id="8" name="Footer Placeholder 7">
            <a:extLst>
              <a:ext uri="{FF2B5EF4-FFF2-40B4-BE49-F238E27FC236}">
                <a16:creationId xmlns:a16="http://schemas.microsoft.com/office/drawing/2014/main" id="{74B2C51D-31AD-41D4-A6AD-EC65F769D7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273343-A3F8-4AC3-AF9E-05E02000EBE3}"/>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200263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1B08-69F2-4939-8588-0DEA329CE7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98171-82C5-4A0E-9614-671C462D8B5E}"/>
              </a:ext>
            </a:extLst>
          </p:cNvPr>
          <p:cNvSpPr>
            <a:spLocks noGrp="1"/>
          </p:cNvSpPr>
          <p:nvPr>
            <p:ph type="dt" sz="half" idx="10"/>
          </p:nvPr>
        </p:nvSpPr>
        <p:spPr/>
        <p:txBody>
          <a:bodyPr/>
          <a:lstStyle/>
          <a:p>
            <a:fld id="{9C978CA1-35BF-4D7A-9B57-F692C5276650}" type="datetimeFigureOut">
              <a:rPr lang="en-US" smtClean="0"/>
              <a:t>7/11/2020</a:t>
            </a:fld>
            <a:endParaRPr lang="en-US"/>
          </a:p>
        </p:txBody>
      </p:sp>
      <p:sp>
        <p:nvSpPr>
          <p:cNvPr id="4" name="Footer Placeholder 3">
            <a:extLst>
              <a:ext uri="{FF2B5EF4-FFF2-40B4-BE49-F238E27FC236}">
                <a16:creationId xmlns:a16="http://schemas.microsoft.com/office/drawing/2014/main" id="{7B3965AA-783F-4553-8956-AC0CD2B29D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EFA0D5-C880-4059-A625-A20E991302DA}"/>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251933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F63A1-B635-4FDA-A7EB-53C072755373}"/>
              </a:ext>
            </a:extLst>
          </p:cNvPr>
          <p:cNvSpPr>
            <a:spLocks noGrp="1"/>
          </p:cNvSpPr>
          <p:nvPr>
            <p:ph type="dt" sz="half" idx="10"/>
          </p:nvPr>
        </p:nvSpPr>
        <p:spPr/>
        <p:txBody>
          <a:bodyPr/>
          <a:lstStyle/>
          <a:p>
            <a:fld id="{9C978CA1-35BF-4D7A-9B57-F692C5276650}" type="datetimeFigureOut">
              <a:rPr lang="en-US" smtClean="0"/>
              <a:t>7/11/2020</a:t>
            </a:fld>
            <a:endParaRPr lang="en-US"/>
          </a:p>
        </p:txBody>
      </p:sp>
      <p:sp>
        <p:nvSpPr>
          <p:cNvPr id="3" name="Footer Placeholder 2">
            <a:extLst>
              <a:ext uri="{FF2B5EF4-FFF2-40B4-BE49-F238E27FC236}">
                <a16:creationId xmlns:a16="http://schemas.microsoft.com/office/drawing/2014/main" id="{4ABBAF62-D3FE-49DD-BE9E-BA440B9AB0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BCF4D4-8D18-41D3-AE18-7D5D8AD59253}"/>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408636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5E02-BA36-4926-B8BD-72171B676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1FA836-E1A8-4148-8CDC-B0099062FB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F50B84-1757-4054-B2DB-F4CDD4B36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505723-C667-4144-B142-E6C03DCD7642}"/>
              </a:ext>
            </a:extLst>
          </p:cNvPr>
          <p:cNvSpPr>
            <a:spLocks noGrp="1"/>
          </p:cNvSpPr>
          <p:nvPr>
            <p:ph type="dt" sz="half" idx="10"/>
          </p:nvPr>
        </p:nvSpPr>
        <p:spPr/>
        <p:txBody>
          <a:bodyPr/>
          <a:lstStyle/>
          <a:p>
            <a:fld id="{9C978CA1-35BF-4D7A-9B57-F692C5276650}" type="datetimeFigureOut">
              <a:rPr lang="en-US" smtClean="0"/>
              <a:t>7/11/2020</a:t>
            </a:fld>
            <a:endParaRPr lang="en-US"/>
          </a:p>
        </p:txBody>
      </p:sp>
      <p:sp>
        <p:nvSpPr>
          <p:cNvPr id="6" name="Footer Placeholder 5">
            <a:extLst>
              <a:ext uri="{FF2B5EF4-FFF2-40B4-BE49-F238E27FC236}">
                <a16:creationId xmlns:a16="http://schemas.microsoft.com/office/drawing/2014/main" id="{1C54889B-516B-4A07-80F5-1C35E5335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DA0F27-098B-4144-BD70-68C9A5BC6EB9}"/>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376553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DFF9-386A-4660-A88D-6A31D0545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E76362-0D25-4E2F-BEC4-91341E4CDE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743F56-1C55-4078-8569-D21981FFC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03FA68-8FAF-4058-B3BC-C2D8DE8DC55D}"/>
              </a:ext>
            </a:extLst>
          </p:cNvPr>
          <p:cNvSpPr>
            <a:spLocks noGrp="1"/>
          </p:cNvSpPr>
          <p:nvPr>
            <p:ph type="dt" sz="half" idx="10"/>
          </p:nvPr>
        </p:nvSpPr>
        <p:spPr/>
        <p:txBody>
          <a:bodyPr/>
          <a:lstStyle/>
          <a:p>
            <a:fld id="{9C978CA1-35BF-4D7A-9B57-F692C5276650}" type="datetimeFigureOut">
              <a:rPr lang="en-US" smtClean="0"/>
              <a:t>7/11/2020</a:t>
            </a:fld>
            <a:endParaRPr lang="en-US"/>
          </a:p>
        </p:txBody>
      </p:sp>
      <p:sp>
        <p:nvSpPr>
          <p:cNvPr id="6" name="Footer Placeholder 5">
            <a:extLst>
              <a:ext uri="{FF2B5EF4-FFF2-40B4-BE49-F238E27FC236}">
                <a16:creationId xmlns:a16="http://schemas.microsoft.com/office/drawing/2014/main" id="{72DFA9F8-D7B7-4704-9D7C-F67455BE8F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F0F77-AFDC-4130-B4A3-6FAE508E353D}"/>
              </a:ext>
            </a:extLst>
          </p:cNvPr>
          <p:cNvSpPr>
            <a:spLocks noGrp="1"/>
          </p:cNvSpPr>
          <p:nvPr>
            <p:ph type="sldNum" sz="quarter" idx="12"/>
          </p:nvPr>
        </p:nvSpPr>
        <p:spPr/>
        <p:txBody>
          <a:bodyPr/>
          <a:lstStyle/>
          <a:p>
            <a:fld id="{17DDCE65-CC36-4EA4-AF74-C038B5E2694D}" type="slidenum">
              <a:rPr lang="en-US" smtClean="0"/>
              <a:t>‹#›</a:t>
            </a:fld>
            <a:endParaRPr lang="en-US"/>
          </a:p>
        </p:txBody>
      </p:sp>
    </p:spTree>
    <p:extLst>
      <p:ext uri="{BB962C8B-B14F-4D97-AF65-F5344CB8AC3E}">
        <p14:creationId xmlns:p14="http://schemas.microsoft.com/office/powerpoint/2010/main" val="558529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8E9A5-4A2D-4CB6-B842-AAF636034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795722-72AF-451A-A728-88BDE2359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D1D95-F80C-41E7-AC61-8DBEA6238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78CA1-35BF-4D7A-9B57-F692C5276650}" type="datetimeFigureOut">
              <a:rPr lang="en-US" smtClean="0"/>
              <a:t>7/11/2020</a:t>
            </a:fld>
            <a:endParaRPr lang="en-US"/>
          </a:p>
        </p:txBody>
      </p:sp>
      <p:sp>
        <p:nvSpPr>
          <p:cNvPr id="5" name="Footer Placeholder 4">
            <a:extLst>
              <a:ext uri="{FF2B5EF4-FFF2-40B4-BE49-F238E27FC236}">
                <a16:creationId xmlns:a16="http://schemas.microsoft.com/office/drawing/2014/main" id="{4CD6A058-2544-4983-B133-0D251B6D13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DE07DB-DDBE-415F-ACD9-3A2C9313D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DCE65-CC36-4EA4-AF74-C038B5E2694D}" type="slidenum">
              <a:rPr lang="en-US" smtClean="0"/>
              <a:t>‹#›</a:t>
            </a:fld>
            <a:endParaRPr lang="en-US"/>
          </a:p>
        </p:txBody>
      </p:sp>
    </p:spTree>
    <p:extLst>
      <p:ext uri="{BB962C8B-B14F-4D97-AF65-F5344CB8AC3E}">
        <p14:creationId xmlns:p14="http://schemas.microsoft.com/office/powerpoint/2010/main" val="372905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E0DE325-B8BD-46D6-A006-5A2AF2528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600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1. Obedience</a:t>
            </a:r>
          </a:p>
        </p:txBody>
      </p:sp>
      <p:sp>
        <p:nvSpPr>
          <p:cNvPr id="6" name="TextBox 5"/>
          <p:cNvSpPr txBox="1"/>
          <p:nvPr/>
        </p:nvSpPr>
        <p:spPr>
          <a:xfrm>
            <a:off x="104103" y="6442282"/>
            <a:ext cx="1805748" cy="369332"/>
          </a:xfrm>
          <a:prstGeom prst="rect">
            <a:avLst/>
          </a:prstGeom>
          <a:noFill/>
        </p:spPr>
        <p:txBody>
          <a:bodyPr wrap="square" rtlCol="0">
            <a:spAutoFit/>
          </a:bodyPr>
          <a:lstStyle/>
          <a:p>
            <a:r>
              <a:rPr lang="en-US" dirty="0">
                <a:solidFill>
                  <a:schemeClr val="bg1"/>
                </a:solidFill>
              </a:rPr>
              <a:t>D&amp;C 58:6</a:t>
            </a:r>
          </a:p>
        </p:txBody>
      </p:sp>
      <p:sp>
        <p:nvSpPr>
          <p:cNvPr id="2" name="Rectangle 1"/>
          <p:cNvSpPr/>
          <p:nvPr/>
        </p:nvSpPr>
        <p:spPr>
          <a:xfrm>
            <a:off x="3810000" y="856098"/>
            <a:ext cx="4572000" cy="646331"/>
          </a:xfrm>
          <a:prstGeom prst="rect">
            <a:avLst/>
          </a:prstGeom>
        </p:spPr>
        <p:txBody>
          <a:bodyPr>
            <a:spAutoFit/>
          </a:bodyPr>
          <a:lstStyle/>
          <a:p>
            <a:pPr algn="ctr"/>
            <a:r>
              <a:rPr lang="en-US" dirty="0">
                <a:solidFill>
                  <a:schemeClr val="bg1"/>
                </a:solidFill>
                <a:latin typeface="Abadi" panose="020B0604020104020204" pitchFamily="34" charset="0"/>
              </a:rPr>
              <a:t>Obedience is necessary for the furtherance of the Kingdom of God</a:t>
            </a:r>
            <a:endParaRPr lang="en-US" dirty="0">
              <a:solidFill>
                <a:schemeClr val="bg1"/>
              </a:solidFill>
            </a:endParaRPr>
          </a:p>
        </p:txBody>
      </p:sp>
      <p:sp>
        <p:nvSpPr>
          <p:cNvPr id="7" name="Rectangle 6"/>
          <p:cNvSpPr/>
          <p:nvPr/>
        </p:nvSpPr>
        <p:spPr>
          <a:xfrm>
            <a:off x="4532851" y="1823500"/>
            <a:ext cx="4572000" cy="369332"/>
          </a:xfrm>
          <a:prstGeom prst="rect">
            <a:avLst/>
          </a:prstGeom>
        </p:spPr>
        <p:txBody>
          <a:bodyPr>
            <a:spAutoFit/>
          </a:bodyPr>
          <a:lstStyle/>
          <a:p>
            <a:r>
              <a:rPr lang="en-US" dirty="0">
                <a:solidFill>
                  <a:schemeClr val="bg1"/>
                </a:solidFill>
                <a:latin typeface="Abadi" panose="020B0604020104020204" pitchFamily="34" charset="0"/>
              </a:rPr>
              <a:t>The Word of Wisdom—an obedience law</a:t>
            </a:r>
            <a:endParaRPr lang="en-US" dirty="0">
              <a:solidFill>
                <a:schemeClr val="bg1"/>
              </a:solidFill>
            </a:endParaRPr>
          </a:p>
        </p:txBody>
      </p:sp>
      <p:sp>
        <p:nvSpPr>
          <p:cNvPr id="8" name="Rectangle 7"/>
          <p:cNvSpPr/>
          <p:nvPr/>
        </p:nvSpPr>
        <p:spPr>
          <a:xfrm>
            <a:off x="607102" y="2667143"/>
            <a:ext cx="5488898" cy="369332"/>
          </a:xfrm>
          <a:prstGeom prst="rect">
            <a:avLst/>
          </a:prstGeom>
        </p:spPr>
        <p:txBody>
          <a:bodyPr wrap="square">
            <a:spAutoFit/>
          </a:bodyPr>
          <a:lstStyle/>
          <a:p>
            <a:pPr algn="ctr"/>
            <a:r>
              <a:rPr lang="en-US" dirty="0">
                <a:solidFill>
                  <a:schemeClr val="bg1"/>
                </a:solidFill>
                <a:latin typeface="Abadi" panose="020B0604020104020204" pitchFamily="34" charset="0"/>
              </a:rPr>
              <a:t>Obedience to lawful authority—opposite--Rebellion</a:t>
            </a:r>
            <a:endParaRPr lang="en-US" dirty="0">
              <a:solidFill>
                <a:schemeClr val="bg1"/>
              </a:solidFill>
            </a:endParaRPr>
          </a:p>
        </p:txBody>
      </p:sp>
      <p:sp>
        <p:nvSpPr>
          <p:cNvPr id="5" name="Rectangle 4"/>
          <p:cNvSpPr/>
          <p:nvPr/>
        </p:nvSpPr>
        <p:spPr>
          <a:xfrm>
            <a:off x="6495875" y="5611285"/>
            <a:ext cx="3717720" cy="1200329"/>
          </a:xfrm>
          <a:prstGeom prst="rect">
            <a:avLst/>
          </a:prstGeom>
        </p:spPr>
        <p:txBody>
          <a:bodyPr wrap="square">
            <a:spAutoFit/>
          </a:bodyPr>
          <a:lstStyle/>
          <a:p>
            <a:r>
              <a:rPr lang="en-US" i="1" dirty="0">
                <a:solidFill>
                  <a:schemeClr val="bg1"/>
                </a:solidFill>
                <a:latin typeface="Georgia" panose="02040502050405020303" pitchFamily="18" charset="0"/>
              </a:rPr>
              <a:t>Though he were a Son, yet learned he obedience by the things which he suffered—Hebrews 5:8</a:t>
            </a:r>
            <a:endParaRPr lang="en-US" i="1" dirty="0">
              <a:solidFill>
                <a:schemeClr val="bg1"/>
              </a:solidFill>
            </a:endParaRPr>
          </a:p>
        </p:txBody>
      </p:sp>
      <p:sp>
        <p:nvSpPr>
          <p:cNvPr id="9" name="Rectangle 8"/>
          <p:cNvSpPr/>
          <p:nvPr/>
        </p:nvSpPr>
        <p:spPr>
          <a:xfrm>
            <a:off x="2246851" y="3682543"/>
            <a:ext cx="4572000" cy="1754326"/>
          </a:xfrm>
          <a:prstGeom prst="rect">
            <a:avLst/>
          </a:prstGeom>
        </p:spPr>
        <p:txBody>
          <a:bodyPr>
            <a:spAutoFit/>
          </a:bodyPr>
          <a:lstStyle/>
          <a:p>
            <a:r>
              <a:rPr lang="en-US" i="1" dirty="0">
                <a:solidFill>
                  <a:schemeClr val="bg1"/>
                </a:solidFill>
                <a:latin typeface="Georgia" panose="02040502050405020303" pitchFamily="18" charset="0"/>
              </a:rPr>
              <a:t>For rebellion is as the sin of witchcraft, and stubbornness is as iniquity and idolatry. Because thou hast rejected the word of the </a:t>
            </a:r>
            <a:r>
              <a:rPr lang="en-US" i="1" cap="small" dirty="0">
                <a:solidFill>
                  <a:schemeClr val="bg1"/>
                </a:solidFill>
                <a:latin typeface="Georgia" panose="02040502050405020303" pitchFamily="18" charset="0"/>
              </a:rPr>
              <a:t>Lord</a:t>
            </a:r>
            <a:r>
              <a:rPr lang="en-US" i="1" dirty="0">
                <a:solidFill>
                  <a:schemeClr val="bg1"/>
                </a:solidFill>
                <a:latin typeface="Georgia" panose="02040502050405020303" pitchFamily="18" charset="0"/>
              </a:rPr>
              <a:t>, he hath also rejected thee from being king.</a:t>
            </a:r>
          </a:p>
          <a:p>
            <a:r>
              <a:rPr lang="en-US" i="1" dirty="0">
                <a:solidFill>
                  <a:schemeClr val="bg1"/>
                </a:solidFill>
                <a:latin typeface="Georgia" panose="02040502050405020303" pitchFamily="18" charset="0"/>
              </a:rPr>
              <a:t>1 Samuel 15:23</a:t>
            </a:r>
            <a:endParaRPr lang="en-US" i="1" dirty="0">
              <a:solidFill>
                <a:schemeClr val="bg1"/>
              </a:solidFill>
            </a:endParaRPr>
          </a:p>
        </p:txBody>
      </p:sp>
      <p:sp>
        <p:nvSpPr>
          <p:cNvPr id="11" name="Rectangle 10"/>
          <p:cNvSpPr/>
          <p:nvPr/>
        </p:nvSpPr>
        <p:spPr>
          <a:xfrm>
            <a:off x="6326508" y="5072612"/>
            <a:ext cx="4572000" cy="369332"/>
          </a:xfrm>
          <a:prstGeom prst="rect">
            <a:avLst/>
          </a:prstGeom>
        </p:spPr>
        <p:txBody>
          <a:bodyPr>
            <a:spAutoFit/>
          </a:bodyPr>
          <a:lstStyle/>
          <a:p>
            <a:r>
              <a:rPr lang="en-US" dirty="0">
                <a:solidFill>
                  <a:srgbClr val="FFFF00"/>
                </a:solidFill>
                <a:latin typeface="Abadi" panose="020B0604020104020204" pitchFamily="34" charset="0"/>
              </a:rPr>
              <a:t>Jesus even learned of obedience</a:t>
            </a:r>
            <a:endParaRPr lang="en-US" dirty="0">
              <a:solidFill>
                <a:srgbClr val="FFFF00"/>
              </a:solidFill>
            </a:endParaRPr>
          </a:p>
        </p:txBody>
      </p:sp>
      <p:pic>
        <p:nvPicPr>
          <p:cNvPr id="10" name="Picture 9">
            <a:extLst>
              <a:ext uri="{FF2B5EF4-FFF2-40B4-BE49-F238E27FC236}">
                <a16:creationId xmlns:a16="http://schemas.microsoft.com/office/drawing/2014/main" id="{786FED71-F0E3-4F9B-849B-407E9DAA2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9302" y="2600325"/>
            <a:ext cx="2585586" cy="2249460"/>
          </a:xfrm>
          <a:prstGeom prst="rect">
            <a:avLst/>
          </a:prstGeom>
        </p:spPr>
      </p:pic>
    </p:spTree>
    <p:extLst>
      <p:ext uri="{BB962C8B-B14F-4D97-AF65-F5344CB8AC3E}">
        <p14:creationId xmlns:p14="http://schemas.microsoft.com/office/powerpoint/2010/main" val="13852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66447"/>
            <a:ext cx="8802129" cy="923330"/>
          </a:xfrm>
          <a:prstGeom prst="rect">
            <a:avLst/>
          </a:prstGeom>
          <a:noFill/>
        </p:spPr>
        <p:txBody>
          <a:bodyPr wrap="square" rtlCol="0">
            <a:spAutoFit/>
          </a:bodyPr>
          <a:lstStyle/>
          <a:p>
            <a:pPr algn="ctr"/>
            <a:r>
              <a:rPr lang="en-US" sz="5400" dirty="0">
                <a:solidFill>
                  <a:schemeClr val="bg1"/>
                </a:solidFill>
                <a:latin typeface="Footlight MT Light" panose="0204060206030A020304" pitchFamily="18" charset="0"/>
              </a:rPr>
              <a:t>2. Prepared to Bear Testimony</a:t>
            </a:r>
          </a:p>
        </p:txBody>
      </p:sp>
      <p:sp>
        <p:nvSpPr>
          <p:cNvPr id="6" name="TextBox 5"/>
          <p:cNvSpPr txBox="1"/>
          <p:nvPr/>
        </p:nvSpPr>
        <p:spPr>
          <a:xfrm>
            <a:off x="128337" y="6488668"/>
            <a:ext cx="3456264" cy="369332"/>
          </a:xfrm>
          <a:prstGeom prst="rect">
            <a:avLst/>
          </a:prstGeom>
          <a:noFill/>
        </p:spPr>
        <p:txBody>
          <a:bodyPr wrap="square" rtlCol="0">
            <a:spAutoFit/>
          </a:bodyPr>
          <a:lstStyle/>
          <a:p>
            <a:r>
              <a:rPr lang="en-US" dirty="0">
                <a:solidFill>
                  <a:schemeClr val="bg1"/>
                </a:solidFill>
              </a:rPr>
              <a:t>D&amp;C 58:6  Smith and </a:t>
            </a:r>
            <a:r>
              <a:rPr lang="en-US" dirty="0" err="1">
                <a:solidFill>
                  <a:schemeClr val="bg1"/>
                </a:solidFill>
              </a:rPr>
              <a:t>Sjodahl</a:t>
            </a:r>
            <a:endParaRPr lang="en-US" dirty="0">
              <a:solidFill>
                <a:schemeClr val="bg1"/>
              </a:solidFill>
            </a:endParaRPr>
          </a:p>
        </p:txBody>
      </p:sp>
      <p:sp>
        <p:nvSpPr>
          <p:cNvPr id="2" name="Rectangle 1"/>
          <p:cNvSpPr/>
          <p:nvPr/>
        </p:nvSpPr>
        <p:spPr>
          <a:xfrm>
            <a:off x="3951590" y="844384"/>
            <a:ext cx="4572000" cy="646331"/>
          </a:xfrm>
          <a:prstGeom prst="rect">
            <a:avLst/>
          </a:prstGeom>
        </p:spPr>
        <p:txBody>
          <a:bodyPr>
            <a:spAutoFit/>
          </a:bodyPr>
          <a:lstStyle/>
          <a:p>
            <a:pPr algn="ctr"/>
            <a:r>
              <a:rPr lang="en-US" dirty="0">
                <a:solidFill>
                  <a:schemeClr val="bg1"/>
                </a:solidFill>
                <a:latin typeface="Abadi" panose="020B0604020104020204" pitchFamily="34" charset="0"/>
              </a:rPr>
              <a:t>There are truths in which the Lord would reveal only in Zion</a:t>
            </a:r>
            <a:endParaRPr lang="en-US" dirty="0">
              <a:solidFill>
                <a:schemeClr val="bg1"/>
              </a:solidFill>
            </a:endParaRPr>
          </a:p>
        </p:txBody>
      </p:sp>
      <p:sp>
        <p:nvSpPr>
          <p:cNvPr id="7" name="Rectangle 6"/>
          <p:cNvSpPr/>
          <p:nvPr/>
        </p:nvSpPr>
        <p:spPr>
          <a:xfrm>
            <a:off x="5101261" y="2731323"/>
            <a:ext cx="4572000" cy="923330"/>
          </a:xfrm>
          <a:prstGeom prst="rect">
            <a:avLst/>
          </a:prstGeom>
        </p:spPr>
        <p:txBody>
          <a:bodyPr>
            <a:spAutoFit/>
          </a:bodyPr>
          <a:lstStyle/>
          <a:p>
            <a:r>
              <a:rPr lang="en-US" dirty="0">
                <a:solidFill>
                  <a:schemeClr val="bg1"/>
                </a:solidFill>
                <a:latin typeface="Abadi" panose="020B0604020104020204" pitchFamily="34" charset="0"/>
              </a:rPr>
              <a:t>Those who were there could testify of those truths, as witnesses. They could bear witness of that which they had heard.</a:t>
            </a:r>
            <a:endParaRPr lang="en-US" dirty="0">
              <a:solidFill>
                <a:schemeClr val="bg1"/>
              </a:solidFill>
            </a:endParaRPr>
          </a:p>
        </p:txBody>
      </p:sp>
      <p:sp>
        <p:nvSpPr>
          <p:cNvPr id="3" name="Rectangle 2"/>
          <p:cNvSpPr/>
          <p:nvPr/>
        </p:nvSpPr>
        <p:spPr>
          <a:xfrm>
            <a:off x="5925064" y="4813287"/>
            <a:ext cx="4572000" cy="1200329"/>
          </a:xfrm>
          <a:prstGeom prst="rect">
            <a:avLst/>
          </a:prstGeom>
        </p:spPr>
        <p:txBody>
          <a:bodyPr>
            <a:spAutoFit/>
          </a:bodyPr>
          <a:lstStyle/>
          <a:p>
            <a:r>
              <a:rPr lang="en-US" i="1" dirty="0">
                <a:solidFill>
                  <a:schemeClr val="bg1"/>
                </a:solidFill>
                <a:latin typeface="Georgia" panose="02040502050405020303" pitchFamily="18" charset="0"/>
              </a:rPr>
              <a:t>The same came for a witness, to bear witness of the Light, that all men through him might believe.</a:t>
            </a:r>
          </a:p>
          <a:p>
            <a:r>
              <a:rPr lang="en-US" i="1" dirty="0">
                <a:solidFill>
                  <a:schemeClr val="bg1"/>
                </a:solidFill>
                <a:latin typeface="Georgia" panose="02040502050405020303" pitchFamily="18" charset="0"/>
              </a:rPr>
              <a:t>John 1:7</a:t>
            </a:r>
            <a:endParaRPr lang="en-US" i="1" dirty="0">
              <a:solidFill>
                <a:schemeClr val="bg1"/>
              </a:solidFill>
            </a:endParaRPr>
          </a:p>
        </p:txBody>
      </p:sp>
      <p:pic>
        <p:nvPicPr>
          <p:cNvPr id="8" name="Picture 7">
            <a:extLst>
              <a:ext uri="{FF2B5EF4-FFF2-40B4-BE49-F238E27FC236}">
                <a16:creationId xmlns:a16="http://schemas.microsoft.com/office/drawing/2014/main" id="{00E3345B-4C2C-4AB7-B000-6951D671B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469232"/>
            <a:ext cx="2657475" cy="2657475"/>
          </a:xfrm>
          <a:prstGeom prst="rect">
            <a:avLst/>
          </a:prstGeom>
        </p:spPr>
      </p:pic>
    </p:spTree>
    <p:extLst>
      <p:ext uri="{BB962C8B-B14F-4D97-AF65-F5344CB8AC3E}">
        <p14:creationId xmlns:p14="http://schemas.microsoft.com/office/powerpoint/2010/main" val="159426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3. Laying a Foundation</a:t>
            </a:r>
          </a:p>
        </p:txBody>
      </p:sp>
      <p:sp>
        <p:nvSpPr>
          <p:cNvPr id="6" name="TextBox 5"/>
          <p:cNvSpPr txBox="1"/>
          <p:nvPr/>
        </p:nvSpPr>
        <p:spPr>
          <a:xfrm>
            <a:off x="0" y="6488669"/>
            <a:ext cx="3410465" cy="369332"/>
          </a:xfrm>
          <a:prstGeom prst="rect">
            <a:avLst/>
          </a:prstGeom>
          <a:noFill/>
        </p:spPr>
        <p:txBody>
          <a:bodyPr wrap="square" rtlCol="0">
            <a:spAutoFit/>
          </a:bodyPr>
          <a:lstStyle/>
          <a:p>
            <a:r>
              <a:rPr lang="en-US" dirty="0">
                <a:solidFill>
                  <a:schemeClr val="bg1"/>
                </a:solidFill>
              </a:rPr>
              <a:t>D&amp;C 58:7 Smith and </a:t>
            </a:r>
            <a:r>
              <a:rPr lang="en-US" dirty="0" err="1">
                <a:solidFill>
                  <a:schemeClr val="bg1"/>
                </a:solidFill>
              </a:rPr>
              <a:t>Sjodahl</a:t>
            </a:r>
            <a:endParaRPr lang="en-US" dirty="0">
              <a:solidFill>
                <a:schemeClr val="bg1"/>
              </a:solidFill>
            </a:endParaRPr>
          </a:p>
        </p:txBody>
      </p:sp>
      <p:sp>
        <p:nvSpPr>
          <p:cNvPr id="2" name="Rectangle 1"/>
          <p:cNvSpPr/>
          <p:nvPr/>
        </p:nvSpPr>
        <p:spPr>
          <a:xfrm>
            <a:off x="3810000" y="925385"/>
            <a:ext cx="4572000" cy="646331"/>
          </a:xfrm>
          <a:prstGeom prst="rect">
            <a:avLst/>
          </a:prstGeom>
        </p:spPr>
        <p:txBody>
          <a:bodyPr>
            <a:spAutoFit/>
          </a:bodyPr>
          <a:lstStyle/>
          <a:p>
            <a:pPr algn="ctr"/>
            <a:r>
              <a:rPr lang="en-US" dirty="0">
                <a:solidFill>
                  <a:schemeClr val="bg1"/>
                </a:solidFill>
                <a:latin typeface="Abadi" panose="020B0604020104020204" pitchFamily="34" charset="0"/>
              </a:rPr>
              <a:t>One great purpose of God is to establish Zion---to save the world</a:t>
            </a:r>
            <a:endParaRPr lang="en-US" dirty="0">
              <a:solidFill>
                <a:schemeClr val="bg1"/>
              </a:solidFill>
            </a:endParaRPr>
          </a:p>
        </p:txBody>
      </p:sp>
      <p:sp>
        <p:nvSpPr>
          <p:cNvPr id="7" name="Rectangle 6"/>
          <p:cNvSpPr/>
          <p:nvPr/>
        </p:nvSpPr>
        <p:spPr>
          <a:xfrm>
            <a:off x="4532851" y="2098303"/>
            <a:ext cx="4572000" cy="646331"/>
          </a:xfrm>
          <a:prstGeom prst="rect">
            <a:avLst/>
          </a:prstGeom>
        </p:spPr>
        <p:txBody>
          <a:bodyPr>
            <a:spAutoFit/>
          </a:bodyPr>
          <a:lstStyle/>
          <a:p>
            <a:r>
              <a:rPr lang="en-US" dirty="0">
                <a:solidFill>
                  <a:schemeClr val="bg1"/>
                </a:solidFill>
                <a:latin typeface="Abadi" panose="020B0604020104020204" pitchFamily="34" charset="0"/>
              </a:rPr>
              <a:t>The Saints were able to build a foundation and dedicated the land and the Temple site</a:t>
            </a:r>
            <a:endParaRPr lang="en-US" dirty="0">
              <a:solidFill>
                <a:schemeClr val="bg1"/>
              </a:solidFill>
            </a:endParaRPr>
          </a:p>
        </p:txBody>
      </p:sp>
      <p:sp>
        <p:nvSpPr>
          <p:cNvPr id="3" name="Rectangle 2"/>
          <p:cNvSpPr/>
          <p:nvPr/>
        </p:nvSpPr>
        <p:spPr>
          <a:xfrm>
            <a:off x="2040453" y="3323990"/>
            <a:ext cx="3183925" cy="2585323"/>
          </a:xfrm>
          <a:prstGeom prst="rect">
            <a:avLst/>
          </a:prstGeom>
        </p:spPr>
        <p:txBody>
          <a:bodyPr wrap="square">
            <a:spAutoFit/>
          </a:bodyPr>
          <a:lstStyle/>
          <a:p>
            <a:r>
              <a:rPr lang="en-US" i="1" dirty="0">
                <a:solidFill>
                  <a:schemeClr val="bg1"/>
                </a:solidFill>
                <a:latin typeface="Georgia" panose="02040502050405020303" pitchFamily="18" charset="0"/>
              </a:rPr>
              <a:t> And they that shall be of thee shall build the old waste places: thou shalt raise up the foundations of many generations; and thou shalt be called, The repairer of the breach, The restorer of paths to dwell in.</a:t>
            </a:r>
          </a:p>
          <a:p>
            <a:r>
              <a:rPr lang="en-US" i="1" dirty="0">
                <a:solidFill>
                  <a:schemeClr val="bg1"/>
                </a:solidFill>
                <a:latin typeface="Georgia" panose="02040502050405020303" pitchFamily="18" charset="0"/>
              </a:rPr>
              <a:t>Isaiah 58:12</a:t>
            </a:r>
            <a:endParaRPr lang="en-US" i="1" dirty="0">
              <a:solidFill>
                <a:schemeClr val="bg1"/>
              </a:solidFill>
            </a:endParaRPr>
          </a:p>
        </p:txBody>
      </p:sp>
      <p:pic>
        <p:nvPicPr>
          <p:cNvPr id="8" name="Picture 7">
            <a:extLst>
              <a:ext uri="{FF2B5EF4-FFF2-40B4-BE49-F238E27FC236}">
                <a16:creationId xmlns:a16="http://schemas.microsoft.com/office/drawing/2014/main" id="{7373DC3B-14E3-40BE-883B-8FF285866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9997" y="3254838"/>
            <a:ext cx="4619625" cy="3076575"/>
          </a:xfrm>
          <a:prstGeom prst="rect">
            <a:avLst/>
          </a:prstGeom>
        </p:spPr>
      </p:pic>
    </p:spTree>
    <p:extLst>
      <p:ext uri="{BB962C8B-B14F-4D97-AF65-F5344CB8AC3E}">
        <p14:creationId xmlns:p14="http://schemas.microsoft.com/office/powerpoint/2010/main" val="13620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4. Testify</a:t>
            </a:r>
          </a:p>
        </p:txBody>
      </p:sp>
      <p:sp>
        <p:nvSpPr>
          <p:cNvPr id="6" name="TextBox 5"/>
          <p:cNvSpPr txBox="1"/>
          <p:nvPr/>
        </p:nvSpPr>
        <p:spPr>
          <a:xfrm>
            <a:off x="0" y="6569270"/>
            <a:ext cx="3410465" cy="369332"/>
          </a:xfrm>
          <a:prstGeom prst="rect">
            <a:avLst/>
          </a:prstGeom>
          <a:noFill/>
        </p:spPr>
        <p:txBody>
          <a:bodyPr wrap="square" rtlCol="0">
            <a:spAutoFit/>
          </a:bodyPr>
          <a:lstStyle/>
          <a:p>
            <a:r>
              <a:rPr lang="en-US" dirty="0">
                <a:solidFill>
                  <a:schemeClr val="bg1"/>
                </a:solidFill>
              </a:rPr>
              <a:t>D&amp;C 58:7 Smith and </a:t>
            </a:r>
            <a:r>
              <a:rPr lang="en-US" dirty="0" err="1">
                <a:solidFill>
                  <a:schemeClr val="bg1"/>
                </a:solidFill>
              </a:rPr>
              <a:t>Sjodahl</a:t>
            </a:r>
            <a:endParaRPr lang="en-US" dirty="0">
              <a:solidFill>
                <a:schemeClr val="bg1"/>
              </a:solidFill>
            </a:endParaRPr>
          </a:p>
        </p:txBody>
      </p:sp>
      <p:sp>
        <p:nvSpPr>
          <p:cNvPr id="2" name="Rectangle 1"/>
          <p:cNvSpPr/>
          <p:nvPr/>
        </p:nvSpPr>
        <p:spPr>
          <a:xfrm>
            <a:off x="1788253" y="1226214"/>
            <a:ext cx="4572000" cy="923330"/>
          </a:xfrm>
          <a:prstGeom prst="rect">
            <a:avLst/>
          </a:prstGeom>
        </p:spPr>
        <p:txBody>
          <a:bodyPr>
            <a:spAutoFit/>
          </a:bodyPr>
          <a:lstStyle/>
          <a:p>
            <a:r>
              <a:rPr lang="en-US" dirty="0">
                <a:solidFill>
                  <a:schemeClr val="bg1"/>
                </a:solidFill>
                <a:latin typeface="Abadi" panose="020B0604020104020204" pitchFamily="34" charset="0"/>
              </a:rPr>
              <a:t>The Saints were to testify, not only of what they had heard but of what they had seen themselves.</a:t>
            </a:r>
            <a:endParaRPr lang="en-US" dirty="0">
              <a:solidFill>
                <a:schemeClr val="bg1"/>
              </a:solidFill>
            </a:endParaRPr>
          </a:p>
        </p:txBody>
      </p:sp>
      <p:sp>
        <p:nvSpPr>
          <p:cNvPr id="3" name="Rectangle 2"/>
          <p:cNvSpPr/>
          <p:nvPr/>
        </p:nvSpPr>
        <p:spPr>
          <a:xfrm>
            <a:off x="5564658" y="4340212"/>
            <a:ext cx="4572000" cy="1569660"/>
          </a:xfrm>
          <a:prstGeom prst="rect">
            <a:avLst/>
          </a:prstGeom>
        </p:spPr>
        <p:txBody>
          <a:bodyPr>
            <a:spAutoFit/>
          </a:bodyPr>
          <a:lstStyle/>
          <a:p>
            <a:r>
              <a:rPr lang="en-US" sz="2400" i="1" dirty="0">
                <a:solidFill>
                  <a:schemeClr val="bg1"/>
                </a:solidFill>
              </a:rPr>
              <a:t>And we have seen and do testify that the Father sent the Son to be the </a:t>
            </a:r>
            <a:r>
              <a:rPr lang="en-US" sz="2400" i="1" dirty="0" err="1">
                <a:solidFill>
                  <a:schemeClr val="bg1"/>
                </a:solidFill>
              </a:rPr>
              <a:t>Saviour</a:t>
            </a:r>
            <a:r>
              <a:rPr lang="en-US" sz="2400" i="1" dirty="0">
                <a:solidFill>
                  <a:schemeClr val="bg1"/>
                </a:solidFill>
              </a:rPr>
              <a:t> of the world.</a:t>
            </a:r>
          </a:p>
          <a:p>
            <a:r>
              <a:rPr lang="en-US" sz="2400" i="1" dirty="0">
                <a:solidFill>
                  <a:schemeClr val="bg1"/>
                </a:solidFill>
              </a:rPr>
              <a:t>1 John 4:14</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254" y="1157472"/>
            <a:ext cx="3364967" cy="2523724"/>
          </a:xfrm>
          <a:prstGeom prst="rect">
            <a:avLst/>
          </a:prstGeom>
        </p:spPr>
      </p:pic>
      <p:pic>
        <p:nvPicPr>
          <p:cNvPr id="7" name="Picture 6">
            <a:extLst>
              <a:ext uri="{FF2B5EF4-FFF2-40B4-BE49-F238E27FC236}">
                <a16:creationId xmlns:a16="http://schemas.microsoft.com/office/drawing/2014/main" id="{15201480-E771-4F25-9543-0641A3140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925" y="2724955"/>
            <a:ext cx="3228975" cy="2343150"/>
          </a:xfrm>
          <a:prstGeom prst="rect">
            <a:avLst/>
          </a:prstGeom>
        </p:spPr>
      </p:pic>
    </p:spTree>
    <p:extLst>
      <p:ext uri="{BB962C8B-B14F-4D97-AF65-F5344CB8AC3E}">
        <p14:creationId xmlns:p14="http://schemas.microsoft.com/office/powerpoint/2010/main" val="419179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5. The Feast</a:t>
            </a:r>
          </a:p>
        </p:txBody>
      </p:sp>
      <p:sp>
        <p:nvSpPr>
          <p:cNvPr id="6" name="TextBox 5"/>
          <p:cNvSpPr txBox="1"/>
          <p:nvPr/>
        </p:nvSpPr>
        <p:spPr>
          <a:xfrm>
            <a:off x="119445" y="6488668"/>
            <a:ext cx="3410465" cy="369332"/>
          </a:xfrm>
          <a:prstGeom prst="rect">
            <a:avLst/>
          </a:prstGeom>
          <a:noFill/>
        </p:spPr>
        <p:txBody>
          <a:bodyPr wrap="square" rtlCol="0">
            <a:spAutoFit/>
          </a:bodyPr>
          <a:lstStyle/>
          <a:p>
            <a:r>
              <a:rPr lang="en-US" dirty="0">
                <a:solidFill>
                  <a:schemeClr val="bg1"/>
                </a:solidFill>
              </a:rPr>
              <a:t>D&amp;C 58:8 Smith and </a:t>
            </a:r>
            <a:r>
              <a:rPr lang="en-US" dirty="0" err="1">
                <a:solidFill>
                  <a:schemeClr val="bg1"/>
                </a:solidFill>
              </a:rPr>
              <a:t>Sjodahl</a:t>
            </a:r>
            <a:endParaRPr lang="en-US" dirty="0">
              <a:solidFill>
                <a:schemeClr val="bg1"/>
              </a:solidFill>
            </a:endParaRPr>
          </a:p>
        </p:txBody>
      </p:sp>
      <p:sp>
        <p:nvSpPr>
          <p:cNvPr id="2" name="Rectangle 1"/>
          <p:cNvSpPr/>
          <p:nvPr/>
        </p:nvSpPr>
        <p:spPr>
          <a:xfrm>
            <a:off x="3614839" y="941049"/>
            <a:ext cx="5153129" cy="923330"/>
          </a:xfrm>
          <a:prstGeom prst="rect">
            <a:avLst/>
          </a:prstGeom>
        </p:spPr>
        <p:txBody>
          <a:bodyPr wrap="square">
            <a:spAutoFit/>
          </a:bodyPr>
          <a:lstStyle/>
          <a:p>
            <a:pPr algn="ctr"/>
            <a:r>
              <a:rPr lang="en-US" dirty="0">
                <a:solidFill>
                  <a:schemeClr val="bg1"/>
                </a:solidFill>
                <a:latin typeface="Abadi" panose="020B0604020104020204" pitchFamily="34" charset="0"/>
              </a:rPr>
              <a:t>One purpose of God in establishing Zion is to save the world through its laws and institutions, from the curse of poverty and destitution.</a:t>
            </a:r>
            <a:endParaRPr lang="en-US" dirty="0">
              <a:solidFill>
                <a:schemeClr val="bg1"/>
              </a:solidFill>
            </a:endParaRPr>
          </a:p>
        </p:txBody>
      </p:sp>
      <p:sp>
        <p:nvSpPr>
          <p:cNvPr id="7" name="Rectangle 6"/>
          <p:cNvSpPr/>
          <p:nvPr/>
        </p:nvSpPr>
        <p:spPr>
          <a:xfrm>
            <a:off x="5511114" y="2827889"/>
            <a:ext cx="4206058" cy="1477328"/>
          </a:xfrm>
          <a:prstGeom prst="rect">
            <a:avLst/>
          </a:prstGeom>
        </p:spPr>
        <p:txBody>
          <a:bodyPr wrap="square">
            <a:spAutoFit/>
          </a:bodyPr>
          <a:lstStyle/>
          <a:p>
            <a:r>
              <a:rPr lang="en-US" dirty="0">
                <a:solidFill>
                  <a:schemeClr val="bg1"/>
                </a:solidFill>
                <a:latin typeface="Abadi" panose="020B0604020104020204" pitchFamily="34" charset="0"/>
              </a:rPr>
              <a:t>To give the world an entirely new social order, to establish a community in which even the poor would share the “fat things” with “the rich and the learned, the wise and the noble” (</a:t>
            </a:r>
            <a:r>
              <a:rPr lang="en-US" dirty="0" err="1">
                <a:solidFill>
                  <a:schemeClr val="bg1"/>
                </a:solidFill>
                <a:latin typeface="Abadi" panose="020B0604020104020204" pitchFamily="34" charset="0"/>
              </a:rPr>
              <a:t>vs</a:t>
            </a:r>
            <a:r>
              <a:rPr lang="en-US" dirty="0">
                <a:solidFill>
                  <a:schemeClr val="bg1"/>
                </a:solidFill>
                <a:latin typeface="Abadi" panose="020B0604020104020204" pitchFamily="34" charset="0"/>
              </a:rPr>
              <a:t> 10)</a:t>
            </a:r>
            <a:endParaRPr lang="en-US" dirty="0">
              <a:solidFill>
                <a:schemeClr val="bg1"/>
              </a:solidFill>
            </a:endParaRPr>
          </a:p>
        </p:txBody>
      </p:sp>
      <p:sp>
        <p:nvSpPr>
          <p:cNvPr id="8" name="Rectangle 7"/>
          <p:cNvSpPr/>
          <p:nvPr/>
        </p:nvSpPr>
        <p:spPr>
          <a:xfrm>
            <a:off x="3529910" y="5422306"/>
            <a:ext cx="6557964" cy="954107"/>
          </a:xfrm>
          <a:prstGeom prst="rect">
            <a:avLst/>
          </a:prstGeom>
        </p:spPr>
        <p:txBody>
          <a:bodyPr wrap="square">
            <a:spAutoFit/>
          </a:bodyPr>
          <a:lstStyle/>
          <a:p>
            <a:pPr algn="ctr"/>
            <a:r>
              <a:rPr lang="en-US" sz="2800" dirty="0">
                <a:solidFill>
                  <a:srgbClr val="FFFF00"/>
                </a:solidFill>
                <a:latin typeface="Abadi" panose="020B0604020104020204" pitchFamily="34" charset="0"/>
              </a:rPr>
              <a:t>Zion is to be a place for the “supper of the house of the Lord”</a:t>
            </a:r>
            <a:endParaRPr lang="en-US" sz="2800" dirty="0">
              <a:solidFill>
                <a:srgbClr val="FFFF00"/>
              </a:solidFill>
            </a:endParaRPr>
          </a:p>
        </p:txBody>
      </p:sp>
      <p:pic>
        <p:nvPicPr>
          <p:cNvPr id="10" name="Picture 9">
            <a:extLst>
              <a:ext uri="{FF2B5EF4-FFF2-40B4-BE49-F238E27FC236}">
                <a16:creationId xmlns:a16="http://schemas.microsoft.com/office/drawing/2014/main" id="{3E61EF53-9F5F-44F7-B6AF-CA73C823B2D5}"/>
              </a:ext>
            </a:extLst>
          </p:cNvPr>
          <p:cNvPicPr>
            <a:picLocks noChangeAspect="1"/>
          </p:cNvPicPr>
          <p:nvPr/>
        </p:nvPicPr>
        <p:blipFill rotWithShape="1">
          <a:blip r:embed="rId2">
            <a:extLst>
              <a:ext uri="{28A0092B-C50C-407E-A947-70E740481C1C}">
                <a14:useLocalDpi xmlns:a14="http://schemas.microsoft.com/office/drawing/2010/main" val="0"/>
              </a:ext>
            </a:extLst>
          </a:blip>
          <a:srcRect l="8400" t="2439" r="18262" b="42114"/>
          <a:stretch/>
        </p:blipFill>
        <p:spPr>
          <a:xfrm>
            <a:off x="970157" y="2138463"/>
            <a:ext cx="3880624" cy="2735674"/>
          </a:xfrm>
          <a:prstGeom prst="rect">
            <a:avLst/>
          </a:prstGeom>
        </p:spPr>
      </p:pic>
    </p:spTree>
    <p:extLst>
      <p:ext uri="{BB962C8B-B14F-4D97-AF65-F5344CB8AC3E}">
        <p14:creationId xmlns:p14="http://schemas.microsoft.com/office/powerpoint/2010/main" val="294855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The Supper of the Lamb</a:t>
            </a:r>
          </a:p>
        </p:txBody>
      </p:sp>
      <p:sp>
        <p:nvSpPr>
          <p:cNvPr id="6" name="TextBox 5"/>
          <p:cNvSpPr txBox="1"/>
          <p:nvPr/>
        </p:nvSpPr>
        <p:spPr>
          <a:xfrm>
            <a:off x="0" y="6488668"/>
            <a:ext cx="3410465" cy="369332"/>
          </a:xfrm>
          <a:prstGeom prst="rect">
            <a:avLst/>
          </a:prstGeom>
          <a:noFill/>
        </p:spPr>
        <p:txBody>
          <a:bodyPr wrap="square" rtlCol="0">
            <a:spAutoFit/>
          </a:bodyPr>
          <a:lstStyle/>
          <a:p>
            <a:r>
              <a:rPr lang="en-US" dirty="0">
                <a:solidFill>
                  <a:schemeClr val="bg1"/>
                </a:solidFill>
              </a:rPr>
              <a:t>D&amp;C 58:8 Smith and </a:t>
            </a:r>
            <a:r>
              <a:rPr lang="en-US" dirty="0" err="1">
                <a:solidFill>
                  <a:schemeClr val="bg1"/>
                </a:solidFill>
              </a:rPr>
              <a:t>Sjodahl</a:t>
            </a:r>
            <a:endParaRPr lang="en-US" dirty="0">
              <a:solidFill>
                <a:schemeClr val="bg1"/>
              </a:solidFill>
            </a:endParaRPr>
          </a:p>
        </p:txBody>
      </p:sp>
      <p:sp>
        <p:nvSpPr>
          <p:cNvPr id="2" name="Rectangle 1"/>
          <p:cNvSpPr/>
          <p:nvPr/>
        </p:nvSpPr>
        <p:spPr>
          <a:xfrm>
            <a:off x="3810000" y="851853"/>
            <a:ext cx="4572000" cy="646331"/>
          </a:xfrm>
          <a:prstGeom prst="rect">
            <a:avLst/>
          </a:prstGeom>
        </p:spPr>
        <p:txBody>
          <a:bodyPr>
            <a:spAutoFit/>
          </a:bodyPr>
          <a:lstStyle/>
          <a:p>
            <a:pPr algn="ctr"/>
            <a:r>
              <a:rPr lang="en-US" dirty="0">
                <a:solidFill>
                  <a:schemeClr val="bg1"/>
                </a:solidFill>
                <a:latin typeface="Abadi" panose="020B0604020104020204" pitchFamily="34" charset="0"/>
              </a:rPr>
              <a:t>To be held when the time has come for God Omnipotent to reign upon this earth</a:t>
            </a:r>
            <a:endParaRPr lang="en-US" dirty="0">
              <a:solidFill>
                <a:schemeClr val="bg1"/>
              </a:solidFill>
            </a:endParaRPr>
          </a:p>
        </p:txBody>
      </p:sp>
      <p:sp>
        <p:nvSpPr>
          <p:cNvPr id="3" name="Rectangle 2"/>
          <p:cNvSpPr/>
          <p:nvPr/>
        </p:nvSpPr>
        <p:spPr>
          <a:xfrm>
            <a:off x="5060412" y="4921347"/>
            <a:ext cx="4572000" cy="1477328"/>
          </a:xfrm>
          <a:prstGeom prst="rect">
            <a:avLst/>
          </a:prstGeom>
        </p:spPr>
        <p:txBody>
          <a:bodyPr>
            <a:spAutoFit/>
          </a:bodyPr>
          <a:lstStyle/>
          <a:p>
            <a:r>
              <a:rPr lang="en-US" i="1" dirty="0">
                <a:solidFill>
                  <a:schemeClr val="bg1"/>
                </a:solidFill>
              </a:rPr>
              <a:t>And he </a:t>
            </a:r>
            <a:r>
              <a:rPr lang="en-US" i="1" dirty="0" err="1">
                <a:solidFill>
                  <a:schemeClr val="bg1"/>
                </a:solidFill>
              </a:rPr>
              <a:t>saith</a:t>
            </a:r>
            <a:r>
              <a:rPr lang="en-US" i="1" dirty="0">
                <a:solidFill>
                  <a:schemeClr val="bg1"/>
                </a:solidFill>
              </a:rPr>
              <a:t> unto me, Write, Blessed are they which are called unto the marriage supper of the Lamb. And he </a:t>
            </a:r>
            <a:r>
              <a:rPr lang="en-US" i="1" dirty="0" err="1">
                <a:solidFill>
                  <a:schemeClr val="bg1"/>
                </a:solidFill>
              </a:rPr>
              <a:t>saith</a:t>
            </a:r>
            <a:r>
              <a:rPr lang="en-US" i="1" dirty="0">
                <a:solidFill>
                  <a:schemeClr val="bg1"/>
                </a:solidFill>
              </a:rPr>
              <a:t> unto me, These are the true sayings of God.</a:t>
            </a:r>
          </a:p>
          <a:p>
            <a:r>
              <a:rPr lang="en-US" i="1" dirty="0">
                <a:solidFill>
                  <a:schemeClr val="bg1"/>
                </a:solidFill>
              </a:rPr>
              <a:t>Revelation 19:9</a:t>
            </a:r>
          </a:p>
        </p:txBody>
      </p:sp>
      <p:sp>
        <p:nvSpPr>
          <p:cNvPr id="7" name="Rectangle 6"/>
          <p:cNvSpPr/>
          <p:nvPr/>
        </p:nvSpPr>
        <p:spPr>
          <a:xfrm>
            <a:off x="4744995" y="2285623"/>
            <a:ext cx="5202837" cy="369332"/>
          </a:xfrm>
          <a:prstGeom prst="rect">
            <a:avLst/>
          </a:prstGeom>
        </p:spPr>
        <p:txBody>
          <a:bodyPr wrap="square">
            <a:spAutoFit/>
          </a:bodyPr>
          <a:lstStyle/>
          <a:p>
            <a:r>
              <a:rPr lang="en-US" dirty="0">
                <a:solidFill>
                  <a:schemeClr val="bg1"/>
                </a:solidFill>
                <a:latin typeface="Abadi" panose="020B0604020104020204" pitchFamily="34" charset="0"/>
              </a:rPr>
              <a:t>The New Jerusalem—the City of Zion</a:t>
            </a:r>
            <a:endParaRPr lang="en-US" dirty="0">
              <a:solidFill>
                <a:schemeClr val="bg1"/>
              </a:solidFill>
            </a:endParaRPr>
          </a:p>
        </p:txBody>
      </p:sp>
      <p:sp>
        <p:nvSpPr>
          <p:cNvPr id="8" name="Rectangle 7"/>
          <p:cNvSpPr/>
          <p:nvPr/>
        </p:nvSpPr>
        <p:spPr>
          <a:xfrm>
            <a:off x="3229232" y="3781203"/>
            <a:ext cx="4938587" cy="954107"/>
          </a:xfrm>
          <a:prstGeom prst="rect">
            <a:avLst/>
          </a:prstGeom>
        </p:spPr>
        <p:txBody>
          <a:bodyPr wrap="square">
            <a:spAutoFit/>
          </a:bodyPr>
          <a:lstStyle/>
          <a:p>
            <a:pPr algn="ctr"/>
            <a:r>
              <a:rPr lang="en-US" sz="2800" dirty="0">
                <a:solidFill>
                  <a:srgbClr val="FFFF00"/>
                </a:solidFill>
                <a:latin typeface="Abadi" panose="020B0604020104020204" pitchFamily="34" charset="0"/>
              </a:rPr>
              <a:t>The two will be united when our Savior comes in His glory</a:t>
            </a:r>
            <a:endParaRPr lang="en-US" sz="2800" dirty="0">
              <a:solidFill>
                <a:srgbClr val="FFFF00"/>
              </a:solidFill>
            </a:endParaRPr>
          </a:p>
        </p:txBody>
      </p:sp>
      <p:pic>
        <p:nvPicPr>
          <p:cNvPr id="9" name="Picture 8">
            <a:extLst>
              <a:ext uri="{FF2B5EF4-FFF2-40B4-BE49-F238E27FC236}">
                <a16:creationId xmlns:a16="http://schemas.microsoft.com/office/drawing/2014/main" id="{C3EBF77A-98EF-4ED0-B221-642417204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034" y="1846488"/>
            <a:ext cx="2810256" cy="1865376"/>
          </a:xfrm>
          <a:prstGeom prst="rect">
            <a:avLst/>
          </a:prstGeom>
        </p:spPr>
      </p:pic>
    </p:spTree>
    <p:extLst>
      <p:ext uri="{BB962C8B-B14F-4D97-AF65-F5344CB8AC3E}">
        <p14:creationId xmlns:p14="http://schemas.microsoft.com/office/powerpoint/2010/main" val="403821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6. The Testimony</a:t>
            </a:r>
          </a:p>
        </p:txBody>
      </p:sp>
      <p:sp>
        <p:nvSpPr>
          <p:cNvPr id="6" name="TextBox 5"/>
          <p:cNvSpPr txBox="1"/>
          <p:nvPr/>
        </p:nvSpPr>
        <p:spPr>
          <a:xfrm>
            <a:off x="0" y="6459430"/>
            <a:ext cx="3410465" cy="369332"/>
          </a:xfrm>
          <a:prstGeom prst="rect">
            <a:avLst/>
          </a:prstGeom>
          <a:noFill/>
        </p:spPr>
        <p:txBody>
          <a:bodyPr wrap="square" rtlCol="0">
            <a:spAutoFit/>
          </a:bodyPr>
          <a:lstStyle/>
          <a:p>
            <a:r>
              <a:rPr lang="en-US" dirty="0">
                <a:solidFill>
                  <a:schemeClr val="bg1"/>
                </a:solidFill>
              </a:rPr>
              <a:t>D&amp;C 58:13 Smith and </a:t>
            </a:r>
            <a:r>
              <a:rPr lang="en-US" dirty="0" err="1">
                <a:solidFill>
                  <a:schemeClr val="bg1"/>
                </a:solidFill>
              </a:rPr>
              <a:t>Sjodahl</a:t>
            </a:r>
            <a:endParaRPr lang="en-US" dirty="0">
              <a:solidFill>
                <a:schemeClr val="bg1"/>
              </a:solidFill>
            </a:endParaRPr>
          </a:p>
        </p:txBody>
      </p:sp>
      <p:sp>
        <p:nvSpPr>
          <p:cNvPr id="2" name="Rectangle 1"/>
          <p:cNvSpPr/>
          <p:nvPr/>
        </p:nvSpPr>
        <p:spPr>
          <a:xfrm>
            <a:off x="4730578" y="2558051"/>
            <a:ext cx="4572000" cy="646331"/>
          </a:xfrm>
          <a:prstGeom prst="rect">
            <a:avLst/>
          </a:prstGeom>
        </p:spPr>
        <p:txBody>
          <a:bodyPr>
            <a:spAutoFit/>
          </a:bodyPr>
          <a:lstStyle/>
          <a:p>
            <a:r>
              <a:rPr lang="en-US" dirty="0">
                <a:solidFill>
                  <a:schemeClr val="bg1"/>
                </a:solidFill>
                <a:latin typeface="Abadi" panose="020B0604020104020204" pitchFamily="34" charset="0"/>
              </a:rPr>
              <a:t>That the testimony of the Saints might go forth from Zion</a:t>
            </a:r>
            <a:endParaRPr lang="en-US" dirty="0">
              <a:solidFill>
                <a:schemeClr val="bg1"/>
              </a:solidFill>
            </a:endParaRPr>
          </a:p>
        </p:txBody>
      </p:sp>
      <p:sp>
        <p:nvSpPr>
          <p:cNvPr id="5" name="Rectangle 4"/>
          <p:cNvSpPr/>
          <p:nvPr/>
        </p:nvSpPr>
        <p:spPr>
          <a:xfrm>
            <a:off x="5515232" y="4369756"/>
            <a:ext cx="4572000" cy="2031325"/>
          </a:xfrm>
          <a:prstGeom prst="rect">
            <a:avLst/>
          </a:prstGeom>
        </p:spPr>
        <p:txBody>
          <a:bodyPr>
            <a:spAutoFit/>
          </a:bodyPr>
          <a:lstStyle/>
          <a:p>
            <a:r>
              <a:rPr lang="en-US" i="1" dirty="0">
                <a:solidFill>
                  <a:schemeClr val="bg1"/>
                </a:solidFill>
                <a:latin typeface="Georgia" panose="02040502050405020303" pitchFamily="18" charset="0"/>
              </a:rPr>
              <a:t>And I fell at his feet to worship him. And he said unto me, See thou do it not: I am thy fellow servant, and of thy brethren that have the testimony of Jesus: worship God: for the testimony of Jesus is the spirit of prophecy.</a:t>
            </a:r>
          </a:p>
          <a:p>
            <a:r>
              <a:rPr lang="en-US" i="1" dirty="0">
                <a:solidFill>
                  <a:schemeClr val="bg1"/>
                </a:solidFill>
                <a:latin typeface="Georgia" panose="02040502050405020303" pitchFamily="18" charset="0"/>
              </a:rPr>
              <a:t>Revelation 19:10</a:t>
            </a:r>
            <a:endParaRPr lang="en-US" i="1" dirty="0">
              <a:solidFill>
                <a:schemeClr val="bg1"/>
              </a:solidFill>
            </a:endParaRPr>
          </a:p>
        </p:txBody>
      </p:sp>
      <p:sp>
        <p:nvSpPr>
          <p:cNvPr id="9" name="Rectangle 8"/>
          <p:cNvSpPr/>
          <p:nvPr/>
        </p:nvSpPr>
        <p:spPr>
          <a:xfrm>
            <a:off x="3243648" y="909617"/>
            <a:ext cx="5704703" cy="1200329"/>
          </a:xfrm>
          <a:prstGeom prst="rect">
            <a:avLst/>
          </a:prstGeom>
        </p:spPr>
        <p:txBody>
          <a:bodyPr wrap="square">
            <a:spAutoFit/>
          </a:bodyPr>
          <a:lstStyle/>
          <a:p>
            <a:pPr algn="ctr"/>
            <a:r>
              <a:rPr lang="en-US" dirty="0">
                <a:solidFill>
                  <a:schemeClr val="bg1"/>
                </a:solidFill>
                <a:latin typeface="Helvetica Neue"/>
              </a:rPr>
              <a:t>Knowledge and a spiritual witness given by the Holy Ghost. A </a:t>
            </a:r>
            <a:r>
              <a:rPr lang="en-US" dirty="0">
                <a:solidFill>
                  <a:schemeClr val="bg1"/>
                </a:solidFill>
              </a:rPr>
              <a:t>testimony</a:t>
            </a:r>
            <a:r>
              <a:rPr lang="en-US" dirty="0">
                <a:solidFill>
                  <a:schemeClr val="bg1"/>
                </a:solidFill>
                <a:latin typeface="Helvetica Neue"/>
              </a:rPr>
              <a:t> can also be an official or legal declaration of what a person perceives as truth—</a:t>
            </a:r>
          </a:p>
          <a:p>
            <a:pPr algn="ctr"/>
            <a:r>
              <a:rPr lang="en-US" sz="1000" dirty="0">
                <a:solidFill>
                  <a:schemeClr val="bg1"/>
                </a:solidFill>
                <a:latin typeface="Helvetica Neue"/>
              </a:rPr>
              <a:t>The Guide to the Scriptures</a:t>
            </a:r>
            <a:r>
              <a:rPr lang="en-US" dirty="0">
                <a:solidFill>
                  <a:schemeClr val="bg1"/>
                </a:solidFill>
                <a:latin typeface="Helvetica Neue"/>
              </a:rPr>
              <a:t> </a:t>
            </a:r>
            <a:endParaRPr lang="en-US" dirty="0">
              <a:solidFill>
                <a:schemeClr val="bg1"/>
              </a:solidFill>
            </a:endParaRPr>
          </a:p>
        </p:txBody>
      </p:sp>
      <p:pic>
        <p:nvPicPr>
          <p:cNvPr id="7" name="Picture 6">
            <a:extLst>
              <a:ext uri="{FF2B5EF4-FFF2-40B4-BE49-F238E27FC236}">
                <a16:creationId xmlns:a16="http://schemas.microsoft.com/office/drawing/2014/main" id="{4F401DE7-DFFA-4787-8E7D-9EC760C58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05" y="2780855"/>
            <a:ext cx="3989933" cy="2929165"/>
          </a:xfrm>
          <a:prstGeom prst="rect">
            <a:avLst/>
          </a:prstGeom>
        </p:spPr>
      </p:pic>
    </p:spTree>
    <p:extLst>
      <p:ext uri="{BB962C8B-B14F-4D97-AF65-F5344CB8AC3E}">
        <p14:creationId xmlns:p14="http://schemas.microsoft.com/office/powerpoint/2010/main" val="365991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Responsibilities</a:t>
            </a:r>
          </a:p>
        </p:txBody>
      </p:sp>
      <p:sp>
        <p:nvSpPr>
          <p:cNvPr id="6" name="TextBox 5"/>
          <p:cNvSpPr txBox="1"/>
          <p:nvPr/>
        </p:nvSpPr>
        <p:spPr>
          <a:xfrm>
            <a:off x="172995" y="6488668"/>
            <a:ext cx="3410465" cy="369332"/>
          </a:xfrm>
          <a:prstGeom prst="rect">
            <a:avLst/>
          </a:prstGeom>
          <a:noFill/>
        </p:spPr>
        <p:txBody>
          <a:bodyPr wrap="square" rtlCol="0">
            <a:spAutoFit/>
          </a:bodyPr>
          <a:lstStyle/>
          <a:p>
            <a:r>
              <a:rPr lang="en-US" dirty="0">
                <a:solidFill>
                  <a:schemeClr val="bg1"/>
                </a:solidFill>
              </a:rPr>
              <a:t>D&amp;C 58:14-15</a:t>
            </a:r>
          </a:p>
        </p:txBody>
      </p:sp>
      <p:sp>
        <p:nvSpPr>
          <p:cNvPr id="9" name="Rectangle 8"/>
          <p:cNvSpPr/>
          <p:nvPr/>
        </p:nvSpPr>
        <p:spPr>
          <a:xfrm>
            <a:off x="1694936" y="1518505"/>
            <a:ext cx="5704703" cy="4247317"/>
          </a:xfrm>
          <a:prstGeom prst="rect">
            <a:avLst/>
          </a:prstGeom>
        </p:spPr>
        <p:txBody>
          <a:bodyPr wrap="square">
            <a:spAutoFit/>
          </a:bodyPr>
          <a:lstStyle/>
          <a:p>
            <a:r>
              <a:rPr lang="en-US" dirty="0">
                <a:solidFill>
                  <a:schemeClr val="bg1"/>
                </a:solidFill>
              </a:rPr>
              <a:t>Bishop Edward Partridge-- to direct the efforts to build the city of Zion. </a:t>
            </a:r>
          </a:p>
          <a:p>
            <a:endParaRPr lang="en-US" dirty="0">
              <a:solidFill>
                <a:schemeClr val="bg1"/>
              </a:solidFill>
            </a:endParaRPr>
          </a:p>
          <a:p>
            <a:r>
              <a:rPr lang="en-US" dirty="0">
                <a:solidFill>
                  <a:schemeClr val="bg1"/>
                </a:solidFill>
              </a:rPr>
              <a:t>Bishop Partridge and Sidney Gilbert-- to stay in Missouri to manage the properties of the Church and purchase land in and around Independence, Missouri.</a:t>
            </a:r>
          </a:p>
          <a:p>
            <a:endParaRPr lang="en-US" dirty="0">
              <a:solidFill>
                <a:schemeClr val="bg1"/>
              </a:solidFill>
            </a:endParaRPr>
          </a:p>
          <a:p>
            <a:r>
              <a:rPr lang="en-US" dirty="0">
                <a:solidFill>
                  <a:schemeClr val="bg1"/>
                </a:solidFill>
              </a:rPr>
              <a:t>As the Saints prepared to purchase land, Bishop Partridge argued with Joseph Smith about the quality of the land that had been selected. </a:t>
            </a:r>
          </a:p>
          <a:p>
            <a:endParaRPr lang="en-US" dirty="0">
              <a:solidFill>
                <a:schemeClr val="bg1"/>
              </a:solidFill>
            </a:endParaRPr>
          </a:p>
          <a:p>
            <a:r>
              <a:rPr lang="en-US" dirty="0">
                <a:solidFill>
                  <a:schemeClr val="bg1"/>
                </a:solidFill>
              </a:rPr>
              <a:t>He felt that different parcels of land should be purchased instead. </a:t>
            </a:r>
          </a:p>
          <a:p>
            <a:endParaRPr lang="en-US" dirty="0">
              <a:solidFill>
                <a:schemeClr val="bg1"/>
              </a:solidFill>
            </a:endParaRPr>
          </a:p>
          <a:p>
            <a:r>
              <a:rPr lang="en-US" dirty="0">
                <a:solidFill>
                  <a:schemeClr val="bg1"/>
                </a:solidFill>
              </a:rPr>
              <a:t>This disagreement led to a rebuke from the Lord.</a:t>
            </a:r>
            <a:r>
              <a:rPr lang="en-US" dirty="0">
                <a:solidFill>
                  <a:schemeClr val="bg1"/>
                </a:solidFill>
                <a:latin typeface="Helvetica Neue"/>
              </a:rPr>
              <a:t> </a:t>
            </a:r>
            <a:endParaRPr lang="en-US" dirty="0">
              <a:solidFill>
                <a:schemeClr val="bg1"/>
              </a:solidFill>
            </a:endParaRPr>
          </a:p>
        </p:txBody>
      </p:sp>
      <p:pic>
        <p:nvPicPr>
          <p:cNvPr id="3" name="Picture 2">
            <a:extLst>
              <a:ext uri="{FF2B5EF4-FFF2-40B4-BE49-F238E27FC236}">
                <a16:creationId xmlns:a16="http://schemas.microsoft.com/office/drawing/2014/main" id="{CEA54C8A-6E0E-4054-ADA3-A65558E9B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5309" y="1930400"/>
            <a:ext cx="2171700" cy="2997200"/>
          </a:xfrm>
          <a:prstGeom prst="rect">
            <a:avLst/>
          </a:prstGeom>
        </p:spPr>
      </p:pic>
    </p:spTree>
    <p:extLst>
      <p:ext uri="{BB962C8B-B14F-4D97-AF65-F5344CB8AC3E}">
        <p14:creationId xmlns:p14="http://schemas.microsoft.com/office/powerpoint/2010/main" val="21541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Blindness of Heart</a:t>
            </a:r>
          </a:p>
        </p:txBody>
      </p:sp>
      <p:sp>
        <p:nvSpPr>
          <p:cNvPr id="6" name="TextBox 5"/>
          <p:cNvSpPr txBox="1"/>
          <p:nvPr/>
        </p:nvSpPr>
        <p:spPr>
          <a:xfrm>
            <a:off x="80210" y="6488668"/>
            <a:ext cx="3410465" cy="369332"/>
          </a:xfrm>
          <a:prstGeom prst="rect">
            <a:avLst/>
          </a:prstGeom>
          <a:noFill/>
        </p:spPr>
        <p:txBody>
          <a:bodyPr wrap="square" rtlCol="0">
            <a:spAutoFit/>
          </a:bodyPr>
          <a:lstStyle/>
          <a:p>
            <a:r>
              <a:rPr lang="en-US" dirty="0">
                <a:solidFill>
                  <a:schemeClr val="bg1"/>
                </a:solidFill>
              </a:rPr>
              <a:t>D&amp;C 58:14-15 Smith and </a:t>
            </a:r>
            <a:r>
              <a:rPr lang="en-US" dirty="0" err="1">
                <a:solidFill>
                  <a:schemeClr val="bg1"/>
                </a:solidFill>
              </a:rPr>
              <a:t>Sjodahl</a:t>
            </a:r>
            <a:endParaRPr lang="en-US" dirty="0">
              <a:solidFill>
                <a:schemeClr val="bg1"/>
              </a:solidFill>
            </a:endParaRPr>
          </a:p>
        </p:txBody>
      </p:sp>
      <p:sp>
        <p:nvSpPr>
          <p:cNvPr id="9" name="Rectangle 8"/>
          <p:cNvSpPr/>
          <p:nvPr/>
        </p:nvSpPr>
        <p:spPr>
          <a:xfrm>
            <a:off x="1878228" y="1046866"/>
            <a:ext cx="4604951" cy="1477328"/>
          </a:xfrm>
          <a:prstGeom prst="rect">
            <a:avLst/>
          </a:prstGeom>
        </p:spPr>
        <p:txBody>
          <a:bodyPr wrap="square">
            <a:spAutoFit/>
          </a:bodyPr>
          <a:lstStyle/>
          <a:p>
            <a:r>
              <a:rPr lang="en-US" dirty="0">
                <a:solidFill>
                  <a:schemeClr val="bg1"/>
                </a:solidFill>
              </a:rPr>
              <a:t>Those who place their affection upon wrong objects, such as belong to the world, in preference to those that pertains to the Kingdom of God, are blind at heart, no matter how clear the physical or mental vision may be.</a:t>
            </a:r>
          </a:p>
        </p:txBody>
      </p:sp>
      <p:sp>
        <p:nvSpPr>
          <p:cNvPr id="7" name="Rectangle 6"/>
          <p:cNvSpPr/>
          <p:nvPr/>
        </p:nvSpPr>
        <p:spPr>
          <a:xfrm>
            <a:off x="5123507" y="3136826"/>
            <a:ext cx="5198505" cy="2739211"/>
          </a:xfrm>
          <a:prstGeom prst="rect">
            <a:avLst/>
          </a:prstGeom>
        </p:spPr>
        <p:txBody>
          <a:bodyPr wrap="square">
            <a:spAutoFit/>
          </a:bodyPr>
          <a:lstStyle/>
          <a:p>
            <a:pPr fontAlgn="base"/>
            <a:r>
              <a:rPr lang="en-US" sz="2800" i="1" dirty="0">
                <a:solidFill>
                  <a:schemeClr val="bg1"/>
                </a:solidFill>
              </a:rPr>
              <a:t>Weak Faith—</a:t>
            </a:r>
          </a:p>
          <a:p>
            <a:pPr fontAlgn="base"/>
            <a:endParaRPr lang="en-US" i="1" dirty="0">
              <a:solidFill>
                <a:schemeClr val="bg1"/>
              </a:solidFill>
            </a:endParaRPr>
          </a:p>
          <a:p>
            <a:pPr fontAlgn="base"/>
            <a:r>
              <a:rPr lang="en-US" i="1" dirty="0">
                <a:solidFill>
                  <a:schemeClr val="bg1"/>
                </a:solidFill>
              </a:rPr>
              <a:t>Jesus said unto him, If thou canst believe, all things are possible to him that believeth.</a:t>
            </a:r>
          </a:p>
          <a:p>
            <a:pPr fontAlgn="base"/>
            <a:r>
              <a:rPr lang="en-US" i="1" dirty="0">
                <a:solidFill>
                  <a:schemeClr val="bg1"/>
                </a:solidFill>
              </a:rPr>
              <a:t>And straightway the father of the child cried out, and said with tears, Lord, I believe; help thou mine unbelief.</a:t>
            </a:r>
          </a:p>
          <a:p>
            <a:pPr fontAlgn="base"/>
            <a:r>
              <a:rPr lang="en-US" i="1" dirty="0">
                <a:solidFill>
                  <a:schemeClr val="bg1"/>
                </a:solidFill>
              </a:rPr>
              <a:t>Mark 9:23-24</a:t>
            </a:r>
          </a:p>
          <a:p>
            <a:endParaRPr lang="en-US" i="1" dirty="0">
              <a:solidFill>
                <a:schemeClr val="bg1"/>
              </a:solidFill>
            </a:endParaRPr>
          </a:p>
        </p:txBody>
      </p:sp>
      <p:pic>
        <p:nvPicPr>
          <p:cNvPr id="3" name="Picture 2">
            <a:extLst>
              <a:ext uri="{FF2B5EF4-FFF2-40B4-BE49-F238E27FC236}">
                <a16:creationId xmlns:a16="http://schemas.microsoft.com/office/drawing/2014/main" id="{FAFC62D3-E92C-40FB-B014-E914D45AD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4012" y="1243410"/>
            <a:ext cx="3048000" cy="1790700"/>
          </a:xfrm>
          <a:prstGeom prst="rect">
            <a:avLst/>
          </a:prstGeom>
        </p:spPr>
      </p:pic>
      <p:pic>
        <p:nvPicPr>
          <p:cNvPr id="8" name="Picture 7">
            <a:extLst>
              <a:ext uri="{FF2B5EF4-FFF2-40B4-BE49-F238E27FC236}">
                <a16:creationId xmlns:a16="http://schemas.microsoft.com/office/drawing/2014/main" id="{87A92916-BEA2-4469-9518-238E9FE61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002" y="3342459"/>
            <a:ext cx="2889504" cy="1435608"/>
          </a:xfrm>
          <a:prstGeom prst="rect">
            <a:avLst/>
          </a:prstGeom>
        </p:spPr>
      </p:pic>
    </p:spTree>
    <p:extLst>
      <p:ext uri="{BB962C8B-B14F-4D97-AF65-F5344CB8AC3E}">
        <p14:creationId xmlns:p14="http://schemas.microsoft.com/office/powerpoint/2010/main" val="177989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A Judge in Israel</a:t>
            </a:r>
          </a:p>
        </p:txBody>
      </p:sp>
      <p:sp>
        <p:nvSpPr>
          <p:cNvPr id="6" name="TextBox 5"/>
          <p:cNvSpPr txBox="1"/>
          <p:nvPr/>
        </p:nvSpPr>
        <p:spPr>
          <a:xfrm>
            <a:off x="89836" y="6488668"/>
            <a:ext cx="3410465" cy="369332"/>
          </a:xfrm>
          <a:prstGeom prst="rect">
            <a:avLst/>
          </a:prstGeom>
          <a:noFill/>
        </p:spPr>
        <p:txBody>
          <a:bodyPr wrap="square" rtlCol="0">
            <a:spAutoFit/>
          </a:bodyPr>
          <a:lstStyle/>
          <a:p>
            <a:r>
              <a:rPr lang="en-US" dirty="0">
                <a:solidFill>
                  <a:schemeClr val="bg1"/>
                </a:solidFill>
              </a:rPr>
              <a:t>D&amp;C 58:17-18 Smith and </a:t>
            </a:r>
            <a:r>
              <a:rPr lang="en-US" dirty="0" err="1">
                <a:solidFill>
                  <a:schemeClr val="bg1"/>
                </a:solidFill>
              </a:rPr>
              <a:t>Sjodahl</a:t>
            </a:r>
            <a:endParaRPr lang="en-US" dirty="0">
              <a:solidFill>
                <a:schemeClr val="bg1"/>
              </a:solidFill>
            </a:endParaRPr>
          </a:p>
        </p:txBody>
      </p:sp>
      <p:sp>
        <p:nvSpPr>
          <p:cNvPr id="9" name="Rectangle 8"/>
          <p:cNvSpPr/>
          <p:nvPr/>
        </p:nvSpPr>
        <p:spPr>
          <a:xfrm>
            <a:off x="4305916" y="1292924"/>
            <a:ext cx="3546654" cy="3416320"/>
          </a:xfrm>
          <a:prstGeom prst="rect">
            <a:avLst/>
          </a:prstGeom>
        </p:spPr>
        <p:txBody>
          <a:bodyPr wrap="square">
            <a:spAutoFit/>
          </a:bodyPr>
          <a:lstStyle/>
          <a:p>
            <a:r>
              <a:rPr lang="en-US" dirty="0">
                <a:solidFill>
                  <a:schemeClr val="bg1"/>
                </a:solidFill>
              </a:rPr>
              <a:t>Edward Partridge was called to be a judge among the Saints</a:t>
            </a:r>
          </a:p>
          <a:p>
            <a:endParaRPr lang="en-US" dirty="0">
              <a:solidFill>
                <a:schemeClr val="bg1"/>
              </a:solidFill>
            </a:endParaRPr>
          </a:p>
          <a:p>
            <a:r>
              <a:rPr lang="en-US" dirty="0">
                <a:solidFill>
                  <a:schemeClr val="bg1"/>
                </a:solidFill>
              </a:rPr>
              <a:t>He was to divide the land among them</a:t>
            </a:r>
          </a:p>
          <a:p>
            <a:endParaRPr lang="en-US" dirty="0">
              <a:solidFill>
                <a:schemeClr val="bg1"/>
              </a:solidFill>
            </a:endParaRPr>
          </a:p>
          <a:p>
            <a:r>
              <a:rPr lang="en-US" dirty="0">
                <a:solidFill>
                  <a:schemeClr val="bg1"/>
                </a:solidFill>
              </a:rPr>
              <a:t>The Judges in Israel preform the same office for the Twelve Tribes</a:t>
            </a:r>
          </a:p>
          <a:p>
            <a:endParaRPr lang="en-US" dirty="0">
              <a:solidFill>
                <a:schemeClr val="bg1"/>
              </a:solidFill>
            </a:endParaRPr>
          </a:p>
          <a:p>
            <a:r>
              <a:rPr lang="en-US" dirty="0">
                <a:solidFill>
                  <a:schemeClr val="bg1"/>
                </a:solidFill>
              </a:rPr>
              <a:t>He and his successors were to distribute God’s inheritance among the Saints in the same way.</a:t>
            </a:r>
          </a:p>
        </p:txBody>
      </p:sp>
      <p:pic>
        <p:nvPicPr>
          <p:cNvPr id="3" name="Picture 2">
            <a:extLst>
              <a:ext uri="{FF2B5EF4-FFF2-40B4-BE49-F238E27FC236}">
                <a16:creationId xmlns:a16="http://schemas.microsoft.com/office/drawing/2014/main" id="{134E18FF-7001-40D9-BB7F-00CD126B9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57" y="1755965"/>
            <a:ext cx="3737851" cy="2490237"/>
          </a:xfrm>
          <a:prstGeom prst="rect">
            <a:avLst/>
          </a:prstGeom>
        </p:spPr>
      </p:pic>
      <p:pic>
        <p:nvPicPr>
          <p:cNvPr id="10" name="Picture 9">
            <a:extLst>
              <a:ext uri="{FF2B5EF4-FFF2-40B4-BE49-F238E27FC236}">
                <a16:creationId xmlns:a16="http://schemas.microsoft.com/office/drawing/2014/main" id="{0941C602-3215-4D39-9E0B-E27686D4D960}"/>
              </a:ext>
            </a:extLst>
          </p:cNvPr>
          <p:cNvPicPr>
            <a:picLocks noChangeAspect="1"/>
          </p:cNvPicPr>
          <p:nvPr/>
        </p:nvPicPr>
        <p:blipFill rotWithShape="1">
          <a:blip r:embed="rId3">
            <a:extLst>
              <a:ext uri="{28A0092B-C50C-407E-A947-70E740481C1C}">
                <a14:useLocalDpi xmlns:a14="http://schemas.microsoft.com/office/drawing/2010/main" val="0"/>
              </a:ext>
            </a:extLst>
          </a:blip>
          <a:srcRect b="2522"/>
          <a:stretch/>
        </p:blipFill>
        <p:spPr>
          <a:xfrm>
            <a:off x="8262585" y="1015663"/>
            <a:ext cx="3519399" cy="5319749"/>
          </a:xfrm>
          <a:prstGeom prst="rect">
            <a:avLst/>
          </a:prstGeom>
        </p:spPr>
      </p:pic>
    </p:spTree>
    <p:extLst>
      <p:ext uri="{BB962C8B-B14F-4D97-AF65-F5344CB8AC3E}">
        <p14:creationId xmlns:p14="http://schemas.microsoft.com/office/powerpoint/2010/main" val="332080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646331"/>
          </a:xfrm>
          <a:prstGeom prst="rect">
            <a:avLst/>
          </a:prstGeom>
          <a:noFill/>
        </p:spPr>
        <p:txBody>
          <a:bodyPr wrap="square" rtlCol="0">
            <a:spAutoFit/>
          </a:bodyPr>
          <a:lstStyle/>
          <a:p>
            <a:pPr algn="ctr"/>
            <a:r>
              <a:rPr lang="en-US" sz="3600" dirty="0">
                <a:solidFill>
                  <a:schemeClr val="bg1"/>
                </a:solidFill>
                <a:latin typeface="Footlight MT Light" panose="0204060206030A020304" pitchFamily="18" charset="0"/>
              </a:rPr>
              <a:t>Challenges in Teaching</a:t>
            </a:r>
          </a:p>
        </p:txBody>
      </p:sp>
      <p:sp>
        <p:nvSpPr>
          <p:cNvPr id="2" name="Rectangle 1"/>
          <p:cNvSpPr/>
          <p:nvPr/>
        </p:nvSpPr>
        <p:spPr>
          <a:xfrm>
            <a:off x="1796641" y="727878"/>
            <a:ext cx="4299358" cy="4524315"/>
          </a:xfrm>
          <a:prstGeom prst="rect">
            <a:avLst/>
          </a:prstGeom>
        </p:spPr>
        <p:txBody>
          <a:bodyPr wrap="square">
            <a:spAutoFit/>
          </a:bodyPr>
          <a:lstStyle/>
          <a:p>
            <a:r>
              <a:rPr lang="en-US" dirty="0">
                <a:solidFill>
                  <a:schemeClr val="bg1"/>
                </a:solidFill>
                <a:latin typeface="Abadi" panose="020B0604020104020204" pitchFamily="34" charset="0"/>
              </a:rPr>
              <a:t>In January 1831, missionaries found a group of Delaware Indians living in the Indian Territory beyond the western border of Missouri.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Delaware Indians were interested in learning the gospel contained in the Book of Mormon.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However, because the missionaries had not obtained the required permits to enter the Indian Territory and preach the gospel and because of opposition from local Indian agents and ministers, the missionaries from the Church were forced to leave the territory.</a:t>
            </a:r>
            <a:endParaRPr lang="en-US" dirty="0">
              <a:solidFill>
                <a:schemeClr val="bg1"/>
              </a:solidFill>
            </a:endParaRPr>
          </a:p>
        </p:txBody>
      </p:sp>
      <p:sp>
        <p:nvSpPr>
          <p:cNvPr id="5" name="Rectangle 4"/>
          <p:cNvSpPr/>
          <p:nvPr/>
        </p:nvSpPr>
        <p:spPr>
          <a:xfrm>
            <a:off x="5516542" y="5299149"/>
            <a:ext cx="4931374" cy="1200329"/>
          </a:xfrm>
          <a:prstGeom prst="rect">
            <a:avLst/>
          </a:prstGeom>
        </p:spPr>
        <p:txBody>
          <a:bodyPr wrap="square">
            <a:spAutoFit/>
          </a:bodyPr>
          <a:lstStyle/>
          <a:p>
            <a:r>
              <a:rPr lang="en-US" dirty="0">
                <a:solidFill>
                  <a:schemeClr val="bg1"/>
                </a:solidFill>
                <a:latin typeface="Abadi" panose="020B0604020104020204" pitchFamily="34" charset="0"/>
              </a:rPr>
              <a:t>The missionaries then attempted to teach white settlers in Independence, Missouri, and the surrounding areas, but fewer than ten converts had joined the Church by July 1831. </a:t>
            </a:r>
          </a:p>
        </p:txBody>
      </p:sp>
      <p:pic>
        <p:nvPicPr>
          <p:cNvPr id="6" name="Picture 5">
            <a:extLst>
              <a:ext uri="{FF2B5EF4-FFF2-40B4-BE49-F238E27FC236}">
                <a16:creationId xmlns:a16="http://schemas.microsoft.com/office/drawing/2014/main" id="{5650D9FE-3D49-45FD-A881-CBAA3A110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062" y="1029101"/>
            <a:ext cx="3571875" cy="3048000"/>
          </a:xfrm>
          <a:prstGeom prst="rect">
            <a:avLst/>
          </a:prstGeom>
        </p:spPr>
      </p:pic>
    </p:spTree>
    <p:extLst>
      <p:ext uri="{BB962C8B-B14F-4D97-AF65-F5344CB8AC3E}">
        <p14:creationId xmlns:p14="http://schemas.microsoft.com/office/powerpoint/2010/main" val="336270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My Law Shall Be Kept</a:t>
            </a:r>
          </a:p>
        </p:txBody>
      </p:sp>
      <p:sp>
        <p:nvSpPr>
          <p:cNvPr id="6" name="TextBox 5"/>
          <p:cNvSpPr txBox="1"/>
          <p:nvPr/>
        </p:nvSpPr>
        <p:spPr>
          <a:xfrm>
            <a:off x="172995" y="6463181"/>
            <a:ext cx="3410465" cy="369332"/>
          </a:xfrm>
          <a:prstGeom prst="rect">
            <a:avLst/>
          </a:prstGeom>
          <a:noFill/>
        </p:spPr>
        <p:txBody>
          <a:bodyPr wrap="square" rtlCol="0">
            <a:spAutoFit/>
          </a:bodyPr>
          <a:lstStyle/>
          <a:p>
            <a:r>
              <a:rPr lang="en-US" dirty="0">
                <a:solidFill>
                  <a:schemeClr val="bg1"/>
                </a:solidFill>
              </a:rPr>
              <a:t>D&amp;C 58:19-23 Smith and </a:t>
            </a:r>
            <a:r>
              <a:rPr lang="en-US" dirty="0" err="1">
                <a:solidFill>
                  <a:schemeClr val="bg1"/>
                </a:solidFill>
              </a:rPr>
              <a:t>Sjodahl</a:t>
            </a:r>
            <a:endParaRPr lang="en-US" dirty="0">
              <a:solidFill>
                <a:schemeClr val="bg1"/>
              </a:solidFill>
            </a:endParaRPr>
          </a:p>
        </p:txBody>
      </p:sp>
      <p:sp>
        <p:nvSpPr>
          <p:cNvPr id="9" name="Rectangle 8"/>
          <p:cNvSpPr/>
          <p:nvPr/>
        </p:nvSpPr>
        <p:spPr>
          <a:xfrm>
            <a:off x="1878228" y="1219861"/>
            <a:ext cx="4720281" cy="369332"/>
          </a:xfrm>
          <a:prstGeom prst="rect">
            <a:avLst/>
          </a:prstGeom>
        </p:spPr>
        <p:txBody>
          <a:bodyPr wrap="square">
            <a:spAutoFit/>
          </a:bodyPr>
          <a:lstStyle/>
          <a:p>
            <a:r>
              <a:rPr lang="en-US" dirty="0">
                <a:solidFill>
                  <a:schemeClr val="bg1"/>
                </a:solidFill>
              </a:rPr>
              <a:t>Jesus Christ is the Ruler—His Laws are the Laws</a:t>
            </a:r>
          </a:p>
        </p:txBody>
      </p:sp>
      <p:sp>
        <p:nvSpPr>
          <p:cNvPr id="7" name="Rectangle 6"/>
          <p:cNvSpPr/>
          <p:nvPr/>
        </p:nvSpPr>
        <p:spPr>
          <a:xfrm>
            <a:off x="3192162" y="1708180"/>
            <a:ext cx="4720281" cy="369332"/>
          </a:xfrm>
          <a:prstGeom prst="rect">
            <a:avLst/>
          </a:prstGeom>
        </p:spPr>
        <p:txBody>
          <a:bodyPr wrap="square">
            <a:spAutoFit/>
          </a:bodyPr>
          <a:lstStyle/>
          <a:p>
            <a:r>
              <a:rPr lang="en-US" dirty="0">
                <a:solidFill>
                  <a:schemeClr val="bg1"/>
                </a:solidFill>
              </a:rPr>
              <a:t>His counselors are His servants</a:t>
            </a:r>
          </a:p>
        </p:txBody>
      </p:sp>
      <p:sp>
        <p:nvSpPr>
          <p:cNvPr id="8" name="Rectangle 7"/>
          <p:cNvSpPr/>
          <p:nvPr/>
        </p:nvSpPr>
        <p:spPr>
          <a:xfrm>
            <a:off x="4094714" y="3124006"/>
            <a:ext cx="4720281" cy="369332"/>
          </a:xfrm>
          <a:prstGeom prst="rect">
            <a:avLst/>
          </a:prstGeom>
        </p:spPr>
        <p:txBody>
          <a:bodyPr wrap="square">
            <a:spAutoFit/>
          </a:bodyPr>
          <a:lstStyle/>
          <a:p>
            <a:r>
              <a:rPr lang="en-US" dirty="0">
                <a:solidFill>
                  <a:schemeClr val="bg1"/>
                </a:solidFill>
              </a:rPr>
              <a:t>There is no “hierarchy” in the Church</a:t>
            </a:r>
          </a:p>
        </p:txBody>
      </p:sp>
      <p:sp>
        <p:nvSpPr>
          <p:cNvPr id="10" name="Rectangle 9"/>
          <p:cNvSpPr/>
          <p:nvPr/>
        </p:nvSpPr>
        <p:spPr>
          <a:xfrm>
            <a:off x="2961503" y="4517718"/>
            <a:ext cx="3373395" cy="923330"/>
          </a:xfrm>
          <a:prstGeom prst="rect">
            <a:avLst/>
          </a:prstGeom>
        </p:spPr>
        <p:txBody>
          <a:bodyPr wrap="square">
            <a:spAutoFit/>
          </a:bodyPr>
          <a:lstStyle/>
          <a:p>
            <a:r>
              <a:rPr lang="en-US" dirty="0">
                <a:solidFill>
                  <a:schemeClr val="bg1"/>
                </a:solidFill>
              </a:rPr>
              <a:t>They are to keep the laws that are in the Constitution and all laws that are Constitutional</a:t>
            </a:r>
          </a:p>
        </p:txBody>
      </p:sp>
      <p:sp>
        <p:nvSpPr>
          <p:cNvPr id="2" name="Rectangle 1"/>
          <p:cNvSpPr/>
          <p:nvPr/>
        </p:nvSpPr>
        <p:spPr>
          <a:xfrm>
            <a:off x="5552302" y="5876712"/>
            <a:ext cx="5391465" cy="646331"/>
          </a:xfrm>
          <a:prstGeom prst="rect">
            <a:avLst/>
          </a:prstGeom>
        </p:spPr>
        <p:txBody>
          <a:bodyPr wrap="square">
            <a:spAutoFit/>
          </a:bodyPr>
          <a:lstStyle/>
          <a:p>
            <a:r>
              <a:rPr lang="en-US" dirty="0">
                <a:solidFill>
                  <a:srgbClr val="FFFF00"/>
                </a:solidFill>
                <a:latin typeface="Abadi" panose="020B0604020104020204" pitchFamily="34" charset="0"/>
              </a:rPr>
              <a:t>The Lord expects us to keep the laws of the land until He comes and reigns during the Millennium.</a:t>
            </a:r>
            <a:endParaRPr lang="en-US" dirty="0">
              <a:solidFill>
                <a:srgbClr val="FFFF00"/>
              </a:solidFill>
            </a:endParaRPr>
          </a:p>
        </p:txBody>
      </p:sp>
      <p:pic>
        <p:nvPicPr>
          <p:cNvPr id="12" name="Picture 11">
            <a:extLst>
              <a:ext uri="{FF2B5EF4-FFF2-40B4-BE49-F238E27FC236}">
                <a16:creationId xmlns:a16="http://schemas.microsoft.com/office/drawing/2014/main" id="{7D52BBFB-3E29-44D4-9AF2-FCF607E03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7081" y="871170"/>
            <a:ext cx="3639312" cy="2182368"/>
          </a:xfrm>
          <a:prstGeom prst="rect">
            <a:avLst/>
          </a:prstGeom>
        </p:spPr>
      </p:pic>
      <p:pic>
        <p:nvPicPr>
          <p:cNvPr id="16" name="Picture 15">
            <a:extLst>
              <a:ext uri="{FF2B5EF4-FFF2-40B4-BE49-F238E27FC236}">
                <a16:creationId xmlns:a16="http://schemas.microsoft.com/office/drawing/2014/main" id="{5B154239-9F46-4163-911A-AAFA6FEFE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787" y="3443747"/>
            <a:ext cx="3328416" cy="2200656"/>
          </a:xfrm>
          <a:prstGeom prst="rect">
            <a:avLst/>
          </a:prstGeom>
        </p:spPr>
      </p:pic>
      <p:grpSp>
        <p:nvGrpSpPr>
          <p:cNvPr id="17" name="Group 16">
            <a:extLst>
              <a:ext uri="{FF2B5EF4-FFF2-40B4-BE49-F238E27FC236}">
                <a16:creationId xmlns:a16="http://schemas.microsoft.com/office/drawing/2014/main" id="{BC9B82DE-8676-4E3D-AF7E-6ACED88AC4DE}"/>
              </a:ext>
            </a:extLst>
          </p:cNvPr>
          <p:cNvGrpSpPr/>
          <p:nvPr/>
        </p:nvGrpSpPr>
        <p:grpSpPr>
          <a:xfrm>
            <a:off x="1524000" y="2119293"/>
            <a:ext cx="2379334" cy="2265845"/>
            <a:chOff x="1524000" y="2119293"/>
            <a:chExt cx="2379334" cy="2265845"/>
          </a:xfrm>
        </p:grpSpPr>
        <p:pic>
          <p:nvPicPr>
            <p:cNvPr id="14" name="Picture 13">
              <a:extLst>
                <a:ext uri="{FF2B5EF4-FFF2-40B4-BE49-F238E27FC236}">
                  <a16:creationId xmlns:a16="http://schemas.microsoft.com/office/drawing/2014/main" id="{411D3E3A-CEE6-4CE7-9044-F369DC3BB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200" y="2337816"/>
              <a:ext cx="2235200" cy="1828800"/>
            </a:xfrm>
            <a:prstGeom prst="rect">
              <a:avLst/>
            </a:prstGeom>
          </p:spPr>
        </p:pic>
        <p:sp>
          <p:nvSpPr>
            <p:cNvPr id="5" name="&quot;No&quot; Symbol 4"/>
            <p:cNvSpPr/>
            <p:nvPr/>
          </p:nvSpPr>
          <p:spPr>
            <a:xfrm>
              <a:off x="1524000" y="2119293"/>
              <a:ext cx="2379334" cy="2265845"/>
            </a:xfrm>
            <a:prstGeom prst="noSmoking">
              <a:avLst>
                <a:gd name="adj" fmla="val 4071"/>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05015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Compelled in All Things</a:t>
            </a:r>
          </a:p>
        </p:txBody>
      </p:sp>
      <p:sp>
        <p:nvSpPr>
          <p:cNvPr id="9" name="Rectangle 8"/>
          <p:cNvSpPr/>
          <p:nvPr/>
        </p:nvSpPr>
        <p:spPr>
          <a:xfrm>
            <a:off x="2191266" y="1680539"/>
            <a:ext cx="4720281" cy="3785652"/>
          </a:xfrm>
          <a:prstGeom prst="rect">
            <a:avLst/>
          </a:prstGeom>
        </p:spPr>
        <p:txBody>
          <a:bodyPr wrap="square">
            <a:spAutoFit/>
          </a:bodyPr>
          <a:lstStyle/>
          <a:p>
            <a:pPr fontAlgn="base"/>
            <a:r>
              <a:rPr lang="en-US" sz="2400" dirty="0">
                <a:solidFill>
                  <a:srgbClr val="FFFF00"/>
                </a:solidFill>
              </a:rPr>
              <a:t>Imagine that as you are walking down the street you see an elderly person fall. Which of the following should you do?</a:t>
            </a:r>
          </a:p>
          <a:p>
            <a:pPr fontAlgn="base"/>
            <a:endParaRPr lang="en-US" dirty="0">
              <a:solidFill>
                <a:srgbClr val="FFFF00"/>
              </a:solidFill>
            </a:endParaRPr>
          </a:p>
          <a:p>
            <a:pPr fontAlgn="base"/>
            <a:r>
              <a:rPr lang="en-US" dirty="0">
                <a:solidFill>
                  <a:schemeClr val="bg1"/>
                </a:solidFill>
              </a:rPr>
              <a:t>a. Wait for the Spirit to prompt you to help.</a:t>
            </a:r>
          </a:p>
          <a:p>
            <a:pPr fontAlgn="base"/>
            <a:endParaRPr lang="en-US" dirty="0">
              <a:solidFill>
                <a:schemeClr val="bg1"/>
              </a:solidFill>
            </a:endParaRPr>
          </a:p>
          <a:p>
            <a:pPr fontAlgn="base"/>
            <a:r>
              <a:rPr lang="en-US" dirty="0">
                <a:solidFill>
                  <a:schemeClr val="bg1"/>
                </a:solidFill>
              </a:rPr>
              <a:t>b. Wait for someone else to tell you what to do.</a:t>
            </a:r>
          </a:p>
          <a:p>
            <a:pPr fontAlgn="base"/>
            <a:endParaRPr lang="en-US" dirty="0">
              <a:solidFill>
                <a:schemeClr val="bg1"/>
              </a:solidFill>
            </a:endParaRPr>
          </a:p>
          <a:p>
            <a:pPr fontAlgn="base"/>
            <a:r>
              <a:rPr lang="en-US" dirty="0">
                <a:solidFill>
                  <a:schemeClr val="bg1"/>
                </a:solidFill>
              </a:rPr>
              <a:t>c. Wait to see if someone else is going to help.</a:t>
            </a:r>
          </a:p>
          <a:p>
            <a:pPr fontAlgn="base"/>
            <a:endParaRPr lang="en-US" dirty="0">
              <a:solidFill>
                <a:schemeClr val="bg1"/>
              </a:solidFill>
            </a:endParaRPr>
          </a:p>
          <a:p>
            <a:pPr fontAlgn="base"/>
            <a:r>
              <a:rPr lang="en-US" dirty="0">
                <a:solidFill>
                  <a:schemeClr val="bg1"/>
                </a:solidFill>
              </a:rPr>
              <a:t>d. Immediately help the person who fell.</a:t>
            </a:r>
          </a:p>
        </p:txBody>
      </p:sp>
      <p:sp>
        <p:nvSpPr>
          <p:cNvPr id="11" name="TextBox 10"/>
          <p:cNvSpPr txBox="1"/>
          <p:nvPr/>
        </p:nvSpPr>
        <p:spPr>
          <a:xfrm>
            <a:off x="80211" y="6488668"/>
            <a:ext cx="3410465" cy="369332"/>
          </a:xfrm>
          <a:prstGeom prst="rect">
            <a:avLst/>
          </a:prstGeom>
          <a:noFill/>
        </p:spPr>
        <p:txBody>
          <a:bodyPr wrap="square" rtlCol="0">
            <a:spAutoFit/>
          </a:bodyPr>
          <a:lstStyle/>
          <a:p>
            <a:r>
              <a:rPr lang="en-US" dirty="0">
                <a:solidFill>
                  <a:schemeClr val="bg1"/>
                </a:solidFill>
              </a:rPr>
              <a:t>D&amp;C 58:26-28</a:t>
            </a:r>
          </a:p>
        </p:txBody>
      </p:sp>
      <p:sp>
        <p:nvSpPr>
          <p:cNvPr id="5" name="Donut 4"/>
          <p:cNvSpPr/>
          <p:nvPr/>
        </p:nvSpPr>
        <p:spPr>
          <a:xfrm>
            <a:off x="2133600" y="5058033"/>
            <a:ext cx="387178" cy="408159"/>
          </a:xfrm>
          <a:prstGeom prst="donut">
            <a:avLst>
              <a:gd name="adj" fmla="val 1429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a:extLst>
              <a:ext uri="{FF2B5EF4-FFF2-40B4-BE49-F238E27FC236}">
                <a16:creationId xmlns:a16="http://schemas.microsoft.com/office/drawing/2014/main" id="{D64E25EC-80F5-45F2-BB76-DA9562C32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128" y="1554843"/>
            <a:ext cx="2857500" cy="1905000"/>
          </a:xfrm>
          <a:prstGeom prst="rect">
            <a:avLst/>
          </a:prstGeom>
        </p:spPr>
      </p:pic>
      <p:pic>
        <p:nvPicPr>
          <p:cNvPr id="8" name="Picture 7">
            <a:extLst>
              <a:ext uri="{FF2B5EF4-FFF2-40B4-BE49-F238E27FC236}">
                <a16:creationId xmlns:a16="http://schemas.microsoft.com/office/drawing/2014/main" id="{59A5D0A5-A517-4418-9170-F523C2CFB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128" y="4079625"/>
            <a:ext cx="2938272" cy="1956816"/>
          </a:xfrm>
          <a:prstGeom prst="rect">
            <a:avLst/>
          </a:prstGeom>
        </p:spPr>
      </p:pic>
    </p:spTree>
    <p:extLst>
      <p:ext uri="{BB962C8B-B14F-4D97-AF65-F5344CB8AC3E}">
        <p14:creationId xmlns:p14="http://schemas.microsoft.com/office/powerpoint/2010/main" val="54903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2241" y="528206"/>
            <a:ext cx="6958545" cy="5801588"/>
          </a:xfrm>
          <a:prstGeom prst="rect">
            <a:avLst/>
          </a:prstGeom>
        </p:spPr>
        <p:txBody>
          <a:bodyPr wrap="square">
            <a:spAutoFit/>
          </a:bodyPr>
          <a:lstStyle/>
          <a:p>
            <a:pPr fontAlgn="base"/>
            <a:r>
              <a:rPr lang="en-US" dirty="0">
                <a:solidFill>
                  <a:schemeClr val="bg1"/>
                </a:solidFill>
              </a:rPr>
              <a:t>“Usually the Lord gives us the overall objectives to be accomplished and some guidelines to follow, but he expects us to work out most of the details and methods. </a:t>
            </a:r>
          </a:p>
          <a:p>
            <a:pPr fontAlgn="base"/>
            <a:endParaRPr lang="en-US" dirty="0">
              <a:solidFill>
                <a:schemeClr val="bg1"/>
              </a:solidFill>
            </a:endParaRPr>
          </a:p>
          <a:p>
            <a:pPr fontAlgn="base"/>
            <a:r>
              <a:rPr lang="en-US" dirty="0">
                <a:solidFill>
                  <a:schemeClr val="bg1"/>
                </a:solidFill>
              </a:rPr>
              <a:t>The methods and procedures are usually developed through study and prayer and by living so that we can obtain and follow the promptings of the Spirit. Less spiritually advanced people, such as those in the days of Moses, had to be commanded in many things. </a:t>
            </a:r>
          </a:p>
          <a:p>
            <a:pPr fontAlgn="base"/>
            <a:endParaRPr lang="en-US" dirty="0">
              <a:solidFill>
                <a:schemeClr val="bg1"/>
              </a:solidFill>
            </a:endParaRPr>
          </a:p>
          <a:p>
            <a:pPr fontAlgn="base"/>
            <a:r>
              <a:rPr lang="en-US" dirty="0">
                <a:solidFill>
                  <a:schemeClr val="bg1"/>
                </a:solidFill>
              </a:rPr>
              <a:t>Today those spiritually alert look at the objectives, check the guidelines laid down by the Lord and his prophets, and then prayerfully act—without having to be commanded ‘in all things.’ This attitude prepares men for godhood. …</a:t>
            </a:r>
          </a:p>
          <a:p>
            <a:pPr fontAlgn="base"/>
            <a:endParaRPr lang="en-US" dirty="0">
              <a:solidFill>
                <a:schemeClr val="bg1"/>
              </a:solidFill>
            </a:endParaRPr>
          </a:p>
          <a:p>
            <a:pPr fontAlgn="base"/>
            <a:r>
              <a:rPr lang="en-US" dirty="0">
                <a:solidFill>
                  <a:schemeClr val="bg1"/>
                </a:solidFill>
              </a:rPr>
              <a:t>“Sometimes the Lord hopefully waits on his children to act on their own, and when they do not, they lose the greater prize, and the Lord will either drop the entire matter and let them suffer the consequences or else he will have to spell it out in greater detail.</a:t>
            </a:r>
          </a:p>
          <a:p>
            <a:pPr fontAlgn="base"/>
            <a:endParaRPr lang="en-US" dirty="0">
              <a:solidFill>
                <a:schemeClr val="bg1"/>
              </a:solidFill>
            </a:endParaRPr>
          </a:p>
          <a:p>
            <a:pPr fontAlgn="base"/>
            <a:r>
              <a:rPr lang="en-US" dirty="0">
                <a:solidFill>
                  <a:schemeClr val="bg1"/>
                </a:solidFill>
              </a:rPr>
              <a:t>Usually, I fear, the more he has to spell it out, the smaller is our reward.” </a:t>
            </a:r>
          </a:p>
          <a:p>
            <a:pPr fontAlgn="base"/>
            <a:r>
              <a:rPr lang="en-US" sz="1100" dirty="0">
                <a:solidFill>
                  <a:schemeClr val="bg1"/>
                </a:solidFill>
              </a:rPr>
              <a:t>Elder Ezra Taft Benson</a:t>
            </a:r>
          </a:p>
        </p:txBody>
      </p:sp>
      <p:pic>
        <p:nvPicPr>
          <p:cNvPr id="5" name="Picture 4">
            <a:extLst>
              <a:ext uri="{FF2B5EF4-FFF2-40B4-BE49-F238E27FC236}">
                <a16:creationId xmlns:a16="http://schemas.microsoft.com/office/drawing/2014/main" id="{40D1EBCE-2B22-4B01-ACD7-7CB9B17A7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635" y="207799"/>
            <a:ext cx="1876425" cy="1876425"/>
          </a:xfrm>
          <a:prstGeom prst="rect">
            <a:avLst/>
          </a:prstGeom>
        </p:spPr>
      </p:pic>
      <p:pic>
        <p:nvPicPr>
          <p:cNvPr id="7" name="Picture 6">
            <a:extLst>
              <a:ext uri="{FF2B5EF4-FFF2-40B4-BE49-F238E27FC236}">
                <a16:creationId xmlns:a16="http://schemas.microsoft.com/office/drawing/2014/main" id="{0A50F7AE-BF6C-472C-8DB9-FFC52ADA1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7854" y="2354099"/>
            <a:ext cx="2286000" cy="1524000"/>
          </a:xfrm>
          <a:prstGeom prst="rect">
            <a:avLst/>
          </a:prstGeom>
        </p:spPr>
      </p:pic>
      <p:pic>
        <p:nvPicPr>
          <p:cNvPr id="10" name="Picture 9">
            <a:extLst>
              <a:ext uri="{FF2B5EF4-FFF2-40B4-BE49-F238E27FC236}">
                <a16:creationId xmlns:a16="http://schemas.microsoft.com/office/drawing/2014/main" id="{5C1D8515-FC6A-49EB-9713-8A965E540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635" y="4438323"/>
            <a:ext cx="2044700" cy="2146300"/>
          </a:xfrm>
          <a:prstGeom prst="rect">
            <a:avLst/>
          </a:prstGeom>
        </p:spPr>
      </p:pic>
      <p:pic>
        <p:nvPicPr>
          <p:cNvPr id="12" name="Picture 11">
            <a:extLst>
              <a:ext uri="{FF2B5EF4-FFF2-40B4-BE49-F238E27FC236}">
                <a16:creationId xmlns:a16="http://schemas.microsoft.com/office/drawing/2014/main" id="{4F96AA31-FF0D-45C2-A740-754F88D9D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392" y="111546"/>
            <a:ext cx="686849" cy="971747"/>
          </a:xfrm>
          <a:prstGeom prst="rect">
            <a:avLst/>
          </a:prstGeom>
        </p:spPr>
      </p:pic>
    </p:spTree>
    <p:extLst>
      <p:ext uri="{BB962C8B-B14F-4D97-AF65-F5344CB8AC3E}">
        <p14:creationId xmlns:p14="http://schemas.microsoft.com/office/powerpoint/2010/main" val="221463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897" y="6444746"/>
            <a:ext cx="3410465" cy="369332"/>
          </a:xfrm>
          <a:prstGeom prst="rect">
            <a:avLst/>
          </a:prstGeom>
          <a:noFill/>
        </p:spPr>
        <p:txBody>
          <a:bodyPr wrap="square" rtlCol="0">
            <a:spAutoFit/>
          </a:bodyPr>
          <a:lstStyle/>
          <a:p>
            <a:r>
              <a:rPr lang="en-US" dirty="0">
                <a:solidFill>
                  <a:schemeClr val="bg1"/>
                </a:solidFill>
              </a:rPr>
              <a:t>D&amp;C 58:26-28</a:t>
            </a:r>
          </a:p>
        </p:txBody>
      </p:sp>
      <p:grpSp>
        <p:nvGrpSpPr>
          <p:cNvPr id="3" name="Group 2"/>
          <p:cNvGrpSpPr/>
          <p:nvPr/>
        </p:nvGrpSpPr>
        <p:grpSpPr>
          <a:xfrm>
            <a:off x="2040723" y="142508"/>
            <a:ext cx="2794227" cy="5120042"/>
            <a:chOff x="2438401" y="285016"/>
            <a:chExt cx="3385600" cy="6203652"/>
          </a:xfrm>
        </p:grpSpPr>
        <p:grpSp>
          <p:nvGrpSpPr>
            <p:cNvPr id="12" name="Group 17"/>
            <p:cNvGrpSpPr/>
            <p:nvPr/>
          </p:nvGrpSpPr>
          <p:grpSpPr>
            <a:xfrm>
              <a:off x="2438401" y="285016"/>
              <a:ext cx="3385600" cy="6203652"/>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2988293" y="2809118"/>
              <a:ext cx="2334853" cy="2200197"/>
            </a:xfrm>
            <a:prstGeom prst="rect">
              <a:avLst/>
            </a:prstGeom>
          </p:spPr>
          <p:txBody>
            <a:bodyPr wrap="square">
              <a:spAutoFit/>
            </a:bodyPr>
            <a:lstStyle/>
            <a:p>
              <a:pPr algn="ctr"/>
              <a:r>
                <a:rPr lang="en-US" sz="1600" dirty="0"/>
                <a:t> </a:t>
              </a:r>
              <a:r>
                <a:rPr lang="en-US" sz="1600" b="1" i="1" dirty="0"/>
                <a:t>We have power to choose to act for ourselves. If we wait for the Lord to tell us everything we should do, we will lose our reward </a:t>
              </a:r>
              <a:endParaRPr lang="en-US" sz="1600" dirty="0">
                <a:solidFill>
                  <a:schemeClr val="bg1"/>
                </a:solidFill>
              </a:endParaRPr>
            </a:p>
          </p:txBody>
        </p:sp>
      </p:grpSp>
      <p:grpSp>
        <p:nvGrpSpPr>
          <p:cNvPr id="33" name="Group 32"/>
          <p:cNvGrpSpPr/>
          <p:nvPr/>
        </p:nvGrpSpPr>
        <p:grpSpPr>
          <a:xfrm>
            <a:off x="6733033" y="1031321"/>
            <a:ext cx="2741960" cy="5024270"/>
            <a:chOff x="2438401" y="285016"/>
            <a:chExt cx="3385600" cy="6203652"/>
          </a:xfrm>
        </p:grpSpPr>
        <p:grpSp>
          <p:nvGrpSpPr>
            <p:cNvPr id="34" name="Group 17"/>
            <p:cNvGrpSpPr/>
            <p:nvPr/>
          </p:nvGrpSpPr>
          <p:grpSpPr>
            <a:xfrm>
              <a:off x="2438401" y="285016"/>
              <a:ext cx="3385600" cy="6203652"/>
              <a:chOff x="838200" y="76200"/>
              <a:chExt cx="2667000" cy="5029200"/>
            </a:xfrm>
          </p:grpSpPr>
          <p:grpSp>
            <p:nvGrpSpPr>
              <p:cNvPr id="36" name="Group 17"/>
              <p:cNvGrpSpPr/>
              <p:nvPr/>
            </p:nvGrpSpPr>
            <p:grpSpPr>
              <a:xfrm flipH="1">
                <a:off x="2209800" y="1447800"/>
                <a:ext cx="1295400" cy="3429000"/>
                <a:chOff x="685800" y="1447800"/>
                <a:chExt cx="1295400" cy="3124200"/>
              </a:xfrm>
            </p:grpSpPr>
            <p:sp>
              <p:nvSpPr>
                <p:cNvPr id="52" name="Bent Arrow 5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Bent Arrow 5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16"/>
              <p:cNvGrpSpPr/>
              <p:nvPr/>
            </p:nvGrpSpPr>
            <p:grpSpPr>
              <a:xfrm>
                <a:off x="838200" y="1447800"/>
                <a:ext cx="1295400" cy="3429000"/>
                <a:chOff x="685800" y="1447800"/>
                <a:chExt cx="1295400" cy="3429000"/>
              </a:xfrm>
            </p:grpSpPr>
            <p:sp>
              <p:nvSpPr>
                <p:cNvPr id="50" name="Bent Arrow 4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8" name="Oval 2"/>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nut 4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p:cNvSpPr/>
            <p:nvPr/>
          </p:nvSpPr>
          <p:spPr>
            <a:xfrm>
              <a:off x="3029209" y="2989225"/>
              <a:ext cx="2334853" cy="1634099"/>
            </a:xfrm>
            <a:prstGeom prst="rect">
              <a:avLst/>
            </a:prstGeom>
          </p:spPr>
          <p:txBody>
            <a:bodyPr wrap="square">
              <a:spAutoFit/>
            </a:bodyPr>
            <a:lstStyle/>
            <a:p>
              <a:pPr algn="ctr"/>
              <a:r>
                <a:rPr lang="en-US" sz="1600" b="1" i="1" dirty="0"/>
                <a:t>If we use our agency to do things that bring to pass righteousness, we will be rewarded</a:t>
              </a:r>
              <a:endParaRPr lang="en-US" sz="1600" dirty="0">
                <a:solidFill>
                  <a:schemeClr val="bg1"/>
                </a:solidFill>
              </a:endParaRPr>
            </a:p>
          </p:txBody>
        </p:sp>
      </p:grpSp>
    </p:spTree>
    <p:extLst>
      <p:ext uri="{BB962C8B-B14F-4D97-AF65-F5344CB8AC3E}">
        <p14:creationId xmlns:p14="http://schemas.microsoft.com/office/powerpoint/2010/main" val="234718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53292" y="87843"/>
            <a:ext cx="8863912" cy="480131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My New Life</a:t>
            </a:r>
            <a:r>
              <a:rPr lang="en-US" dirty="0">
                <a:solidFill>
                  <a:schemeClr val="bg1"/>
                </a:solidFill>
              </a:rPr>
              <a:t> (8:19)</a:t>
            </a:r>
          </a:p>
          <a:p>
            <a:endParaRPr lang="en-US" dirty="0">
              <a:solidFill>
                <a:schemeClr val="bg1"/>
              </a:solidFill>
            </a:endParaRPr>
          </a:p>
          <a:p>
            <a:r>
              <a:rPr lang="en-US" dirty="0">
                <a:solidFill>
                  <a:schemeClr val="bg1"/>
                </a:solidFill>
                <a:latin typeface="Abadi" panose="020B0604020104020204" pitchFamily="34" charset="0"/>
              </a:rPr>
              <a:t>President Henry B. </a:t>
            </a:r>
            <a:r>
              <a:rPr lang="en-US" dirty="0" err="1">
                <a:solidFill>
                  <a:schemeClr val="bg1"/>
                </a:solidFill>
                <a:latin typeface="Abadi" panose="020B0604020104020204" pitchFamily="34" charset="0"/>
              </a:rPr>
              <a:t>Eyring</a:t>
            </a:r>
            <a:r>
              <a:rPr lang="en-US" dirty="0">
                <a:solidFill>
                  <a:schemeClr val="bg1"/>
                </a:solidFill>
                <a:latin typeface="Abadi" panose="020B0604020104020204" pitchFamily="34" charset="0"/>
              </a:rPr>
              <a:t> </a:t>
            </a:r>
            <a:r>
              <a:rPr lang="en-US" i="1" dirty="0">
                <a:solidFill>
                  <a:schemeClr val="bg1"/>
                </a:solidFill>
                <a:latin typeface="Abadi" panose="020B0604020104020204" pitchFamily="34" charset="0"/>
              </a:rPr>
              <a:t>Mountains to Climb </a:t>
            </a:r>
            <a:r>
              <a:rPr lang="en-US" dirty="0">
                <a:solidFill>
                  <a:schemeClr val="bg1"/>
                </a:solidFill>
                <a:latin typeface="Abadi" panose="020B0604020104020204" pitchFamily="34" charset="0"/>
              </a:rPr>
              <a:t>2012 April Conference</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Hyrum M. Smith and </a:t>
            </a:r>
            <a:r>
              <a:rPr lang="en-US" dirty="0" err="1">
                <a:solidFill>
                  <a:schemeClr val="bg1"/>
                </a:solidFill>
                <a:latin typeface="Abadi" panose="020B0604020104020204" pitchFamily="34" charset="0"/>
              </a:rPr>
              <a:t>Janne</a:t>
            </a:r>
            <a:r>
              <a:rPr lang="en-US" dirty="0">
                <a:solidFill>
                  <a:schemeClr val="bg1"/>
                </a:solidFill>
                <a:latin typeface="Abadi" panose="020B0604020104020204" pitchFamily="34" charset="0"/>
              </a:rPr>
              <a:t> M. </a:t>
            </a:r>
            <a:r>
              <a:rPr lang="en-US" dirty="0" err="1">
                <a:solidFill>
                  <a:schemeClr val="bg1"/>
                </a:solidFill>
                <a:latin typeface="Abadi" panose="020B0604020104020204" pitchFamily="34" charset="0"/>
              </a:rPr>
              <a:t>Sjodahl</a:t>
            </a:r>
            <a:r>
              <a:rPr lang="en-US" dirty="0">
                <a:solidFill>
                  <a:schemeClr val="bg1"/>
                </a:solidFill>
                <a:latin typeface="Abadi" panose="020B0604020104020204" pitchFamily="34" charset="0"/>
              </a:rPr>
              <a:t> </a:t>
            </a:r>
            <a:r>
              <a:rPr lang="en-US" i="1" dirty="0">
                <a:solidFill>
                  <a:schemeClr val="bg1"/>
                </a:solidFill>
                <a:latin typeface="Abadi" panose="020B0604020104020204" pitchFamily="34" charset="0"/>
              </a:rPr>
              <a:t>Doctrine and Covenants Commentary </a:t>
            </a:r>
            <a:r>
              <a:rPr lang="en-US" dirty="0">
                <a:solidFill>
                  <a:schemeClr val="bg1"/>
                </a:solidFill>
                <a:latin typeface="Abadi" panose="020B0604020104020204" pitchFamily="34" charset="0"/>
              </a:rPr>
              <a:t> pgs. 336-339</a:t>
            </a:r>
          </a:p>
          <a:p>
            <a:endParaRPr lang="en-US" dirty="0">
              <a:solidFill>
                <a:schemeClr val="bg1"/>
              </a:solidFill>
              <a:latin typeface="Abadi" panose="020B0604020104020204" pitchFamily="34" charset="0"/>
            </a:endParaRPr>
          </a:p>
          <a:p>
            <a:r>
              <a:rPr lang="en-US" dirty="0">
                <a:solidFill>
                  <a:schemeClr val="bg1"/>
                </a:solidFill>
              </a:rPr>
              <a:t>C. S. Lewis, in his book </a:t>
            </a:r>
            <a:r>
              <a:rPr lang="en-US" i="1" dirty="0">
                <a:solidFill>
                  <a:schemeClr val="bg1"/>
                </a:solidFill>
              </a:rPr>
              <a:t>Mere Christianity, </a:t>
            </a:r>
            <a:r>
              <a:rPr lang="en-US" dirty="0">
                <a:solidFill>
                  <a:schemeClr val="bg1"/>
                </a:solidFill>
                <a:latin typeface="Abadi" panose="020B0604020104020204" pitchFamily="34" charset="0"/>
              </a:rPr>
              <a:t>(New York: The Macmillan Company, 1952, p. 160.)” shared by Elder Neal A. Maxwell  (“The Value of Home Life,” </a:t>
            </a:r>
            <a:r>
              <a:rPr lang="en-US" i="1" dirty="0">
                <a:solidFill>
                  <a:schemeClr val="bg1"/>
                </a:solidFill>
                <a:latin typeface="Abadi" panose="020B0604020104020204" pitchFamily="34" charset="0"/>
              </a:rPr>
              <a:t>Ensign,</a:t>
            </a:r>
            <a:r>
              <a:rPr lang="en-US" dirty="0">
                <a:solidFill>
                  <a:schemeClr val="bg1"/>
                </a:solidFill>
                <a:latin typeface="Abadi" panose="020B0604020104020204" pitchFamily="34" charset="0"/>
              </a:rPr>
              <a:t> Feb. 1972, 5).</a:t>
            </a:r>
          </a:p>
          <a:p>
            <a:endParaRPr lang="en-US" dirty="0">
              <a:solidFill>
                <a:schemeClr val="bg1"/>
              </a:solidFill>
              <a:latin typeface="Abadi" panose="020B0604020104020204" pitchFamily="34" charset="0"/>
            </a:endParaRPr>
          </a:p>
          <a:p>
            <a:r>
              <a:rPr lang="en-US" dirty="0">
                <a:solidFill>
                  <a:schemeClr val="bg1"/>
                </a:solidFill>
              </a:rPr>
              <a:t>Elder Ezra Taft Benson (In Conference Report, Apr. 1965, pp. 121–22.)</a:t>
            </a:r>
          </a:p>
          <a:p>
            <a:endParaRPr lang="en-US" dirty="0">
              <a:solidFill>
                <a:schemeClr val="bg1"/>
              </a:solidFill>
            </a:endParaRPr>
          </a:p>
          <a:p>
            <a:endParaRPr lang="en-US" dirty="0">
              <a:solidFill>
                <a:schemeClr val="bg1"/>
              </a:solidFill>
            </a:endParaRPr>
          </a:p>
        </p:txBody>
      </p:sp>
      <p:grpSp>
        <p:nvGrpSpPr>
          <p:cNvPr id="5" name="Group 4">
            <a:extLst>
              <a:ext uri="{FF2B5EF4-FFF2-40B4-BE49-F238E27FC236}">
                <a16:creationId xmlns:a16="http://schemas.microsoft.com/office/drawing/2014/main" id="{3AE71A26-D01C-4084-A989-25023C4581B9}"/>
              </a:ext>
            </a:extLst>
          </p:cNvPr>
          <p:cNvGrpSpPr/>
          <p:nvPr/>
        </p:nvGrpSpPr>
        <p:grpSpPr>
          <a:xfrm>
            <a:off x="2281187" y="386144"/>
            <a:ext cx="749531" cy="949406"/>
            <a:chOff x="7543800" y="3810000"/>
            <a:chExt cx="1143000" cy="1447800"/>
          </a:xfrm>
        </p:grpSpPr>
        <p:sp>
          <p:nvSpPr>
            <p:cNvPr id="6" name="Trapezoid 5">
              <a:extLst>
                <a:ext uri="{FF2B5EF4-FFF2-40B4-BE49-F238E27FC236}">
                  <a16:creationId xmlns:a16="http://schemas.microsoft.com/office/drawing/2014/main" id="{78ABE902-1720-4033-AB9F-4258AEF2876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12F9D0A9-EBF8-4760-ABEF-38F1A66FEAC5}"/>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B73419FC-984B-4F2C-9CCB-F2C5FCB5AAD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5DED4AD2-6A45-4AFB-9AF2-1AB50C12807A}"/>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175108F-46D3-4483-99E7-41B60EB97F47}"/>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39ED4EF0-F865-4F4D-B3DC-8B5E1208D73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42948215-66C6-4444-86AF-ACE0804740E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07D65D2-9BC0-4B5C-B23C-6DACC332F33A}"/>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3525ED6-DB6B-4C85-8DD5-D2202C2C2FF1}"/>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2906368-6633-45C7-9EB2-10D641451CD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D4FD4384-6BFF-41CC-A0E5-060E6A44CDF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C7B4EE6-9524-49AB-8B7C-7A1FF57D330E}"/>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7F31A75A-90BF-4980-87D3-D472A17C6453}"/>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CD74861D-18CD-450A-98E7-E8FD49F0B47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8433D5A-97A9-4751-B691-5F8D9E14E4C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0278832-307C-42DF-B792-AA3C35FD629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DDF97F4-BF3D-48D3-8936-531D6B49D51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5D25C421-D997-4FE0-8B27-322D194D59A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BEF9AFE0-F047-4D3A-93E4-DE5F741B86D3}"/>
              </a:ext>
            </a:extLst>
          </p:cNvPr>
          <p:cNvSpPr>
            <a:spLocks noGrp="1"/>
          </p:cNvSpPr>
          <p:nvPr/>
        </p:nvSpPr>
        <p:spPr>
          <a:xfrm>
            <a:off x="70412"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05660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0149" cy="6355586"/>
          </a:xfrm>
          <a:prstGeom prst="rect">
            <a:avLst/>
          </a:prstGeom>
          <a:ln>
            <a:solidFill>
              <a:schemeClr val="tx1"/>
            </a:solidFill>
          </a:ln>
        </p:spPr>
        <p:txBody>
          <a:bodyPr wrap="square">
            <a:spAutoFit/>
          </a:bodyPr>
          <a:lstStyle/>
          <a:p>
            <a:pPr fontAlgn="base"/>
            <a:r>
              <a:rPr lang="en-US" sz="1100" b="1" dirty="0">
                <a:latin typeface="Abadi" panose="020B0604020104020204" pitchFamily="34" charset="0"/>
              </a:rPr>
              <a:t>Trials:</a:t>
            </a:r>
          </a:p>
          <a:p>
            <a:pPr fontAlgn="base"/>
            <a:r>
              <a:rPr lang="en-US" sz="1100" dirty="0">
                <a:latin typeface="Abadi" panose="020B0604020104020204" pitchFamily="34" charset="0"/>
              </a:rPr>
              <a:t>Elder George Q. Cannon suggested that “the Saints should always remember that God sees not as man sees; that he does not willingly afflict his children, and that if he requires them to endure present privation and trial, it is that they may escape greater tribulations which would otherwise inevitably overtake them. If He deprives them of any present blessing, it is that he may bestow upon them greater and more glorious ones by and by.” (</a:t>
            </a:r>
            <a:r>
              <a:rPr lang="en-US" sz="1100" i="1" dirty="0">
                <a:latin typeface="Abadi" panose="020B0604020104020204" pitchFamily="34" charset="0"/>
              </a:rPr>
              <a:t>Millennial Star,</a:t>
            </a:r>
            <a:r>
              <a:rPr lang="en-US" sz="1100" dirty="0">
                <a:latin typeface="Abadi" panose="020B0604020104020204" pitchFamily="34" charset="0"/>
              </a:rPr>
              <a:t> 3 Oct. 1863, p. 634.)</a:t>
            </a:r>
          </a:p>
          <a:p>
            <a:pPr fontAlgn="base"/>
            <a:r>
              <a:rPr lang="en-US" sz="1100" dirty="0">
                <a:latin typeface="Abadi" panose="020B0604020104020204" pitchFamily="34" charset="0"/>
              </a:rPr>
              <a:t>Trials sometimes come to the Saints as a chastisement when they disregard the Lord’s counsel (see D&amp;C 101:1–8). Even when the Saints are living righteously, trials may come upon them because of the unrighteousness of others. Tribulation provides the Saints with opportunities for spiritual growth and character development. Such needed attributes as humility, faith, empathy, patience, courage, gratitude, and a repentant heart come to individuals in the refiner’s fire of tribulation and persecution.</a:t>
            </a:r>
          </a:p>
          <a:p>
            <a:pPr fontAlgn="base"/>
            <a:r>
              <a:rPr lang="en-US" sz="1100" dirty="0">
                <a:latin typeface="Abadi" panose="020B0604020104020204" pitchFamily="34" charset="0"/>
              </a:rPr>
              <a:t>Trials give Saints the opportunity to prove themselves worthy of eternal blessings by showing their commitment to God and His kingdom, and their willingness to endure privation and forsake the things of the world. This in turn helps them develop the faith necessary to obtain eternal life. According to the </a:t>
            </a:r>
            <a:r>
              <a:rPr lang="en-US" sz="1100" i="1" dirty="0">
                <a:latin typeface="Abadi" panose="020B0604020104020204" pitchFamily="34" charset="0"/>
              </a:rPr>
              <a:t>Lectures on Faith,</a:t>
            </a:r>
            <a:r>
              <a:rPr lang="en-US" sz="1100" dirty="0">
                <a:latin typeface="Abadi" panose="020B0604020104020204" pitchFamily="34" charset="0"/>
              </a:rPr>
              <a:t> prepared under the direction of the Prophet Joseph Smith: “A religion that does not require the sacrifice of all things never has power sufficient to produce the faith necessary unto life and salvation; for, from the first existence of man, the faith necessary unto the enjoyment of life and salvation never could be obtained without the sacrifice of all earthly things. It was through this sacrifice, and this only, that God has ordained that men should enjoy eternal life; and it is through the medium of the sacrifice of all earthly things that men do actually know that they are doing the things that are well pleasing in the sight of God. When a man has offered in sacrifice all that he has for the truth’s sake, not even withholding his life, and believing before God that he has been called to make this sacrifice because he seeks to do his will, he does know, most assuredly, that God does and will accept his sacrifice and offering, and that he has not, nor will not seek his face in vain. Under these circumstances, then, he can obtain the faith necessary for him to lay hold on eternal life.” (6:7.)</a:t>
            </a:r>
          </a:p>
        </p:txBody>
      </p:sp>
      <p:sp>
        <p:nvSpPr>
          <p:cNvPr id="3" name="Rectangle 2"/>
          <p:cNvSpPr/>
          <p:nvPr/>
        </p:nvSpPr>
        <p:spPr>
          <a:xfrm>
            <a:off x="4570149" y="0"/>
            <a:ext cx="4143897" cy="5847755"/>
          </a:xfrm>
          <a:prstGeom prst="rect">
            <a:avLst/>
          </a:prstGeom>
          <a:ln>
            <a:solidFill>
              <a:schemeClr val="tx1"/>
            </a:solidFill>
          </a:ln>
        </p:spPr>
        <p:txBody>
          <a:bodyPr wrap="square">
            <a:spAutoFit/>
          </a:bodyPr>
          <a:lstStyle/>
          <a:p>
            <a:pPr fontAlgn="base"/>
            <a:r>
              <a:rPr lang="en-US" sz="1100" dirty="0">
                <a:latin typeface="Abadi" panose="020B0604020104020204" pitchFamily="34" charset="0"/>
              </a:rPr>
              <a:t>Elder Bruce R. McConkie explained:</a:t>
            </a:r>
          </a:p>
          <a:p>
            <a:pPr fontAlgn="base"/>
            <a:r>
              <a:rPr lang="en-US" sz="1100" dirty="0">
                <a:latin typeface="Abadi" panose="020B0604020104020204" pitchFamily="34" charset="0"/>
              </a:rPr>
              <a:t>“The testing processes of mortality are for all men, saints and sinners alike. Sometimes the tests and trials of those who have received the gospel far exceed any imposed upon worldly people. Abraham was called upon to sacrifice his only son. </a:t>
            </a:r>
            <a:r>
              <a:rPr lang="en-US" sz="1100" dirty="0" err="1">
                <a:latin typeface="Abadi" panose="020B0604020104020204" pitchFamily="34" charset="0"/>
              </a:rPr>
              <a:t>Lehi</a:t>
            </a:r>
            <a:r>
              <a:rPr lang="en-US" sz="1100" dirty="0">
                <a:latin typeface="Abadi" panose="020B0604020104020204" pitchFamily="34" charset="0"/>
              </a:rPr>
              <a:t> and his family left their lands and wealth to live in a wilderness. Saints in all ages have been commanded to lay all that they have upon the altar, sometimes even their very lives.</a:t>
            </a:r>
          </a:p>
          <a:p>
            <a:pPr fontAlgn="base"/>
            <a:r>
              <a:rPr lang="en-US" sz="1100" dirty="0">
                <a:latin typeface="Abadi" panose="020B0604020104020204" pitchFamily="34" charset="0"/>
              </a:rPr>
              <a:t>“As to the individual trials and problems that befall any of us, all we need say is that in the wisdom of Him who knows all things, and who does all things well, all of us are given the particular and specific tests that we need in our personal situations. It is to us, His saints, that the Lord speaks when He says: ‘I will prove you in all things, whether you will abide in my covenant, even unto death, that you may be found worthy.</a:t>
            </a:r>
          </a:p>
          <a:p>
            <a:pPr fontAlgn="base"/>
            <a:r>
              <a:rPr lang="en-US" sz="1100" dirty="0">
                <a:latin typeface="Abadi" panose="020B0604020104020204" pitchFamily="34" charset="0"/>
              </a:rPr>
              <a:t>“‘For if ye will not abide in my covenant ye are not worthy of me.’ (D&amp;C 98:14–15) …</a:t>
            </a:r>
          </a:p>
          <a:p>
            <a:pPr fontAlgn="base"/>
            <a:r>
              <a:rPr lang="en-US" sz="1100" dirty="0">
                <a:latin typeface="Abadi" panose="020B0604020104020204" pitchFamily="34" charset="0"/>
              </a:rPr>
              <a:t>“But sometimes the Lord’s people are hounded and persecuted. Sometimes He deliberately lets His faithful saints linger and suffer, in both body and spirit, to prove … that they may be found worthy of eternal life. If such be the lot of any of us, so be it.</a:t>
            </a:r>
          </a:p>
          <a:p>
            <a:pPr fontAlgn="base"/>
            <a:r>
              <a:rPr lang="en-US" sz="1100" dirty="0">
                <a:latin typeface="Abadi" panose="020B0604020104020204" pitchFamily="34" charset="0"/>
              </a:rPr>
              <a:t>“But come what may, anything that befalls us here in mortality is but for a small moment, and if we are true and faithful God will eventually exalt us on high. All our losses and sufferings will be made up to us in the resurrection.” (In Conference Report, Oct. 1976, pp. 158–60; or </a:t>
            </a:r>
            <a:r>
              <a:rPr lang="en-US" sz="1100" i="1" dirty="0" err="1">
                <a:latin typeface="Abadi" panose="020B0604020104020204" pitchFamily="34" charset="0"/>
              </a:rPr>
              <a:t>Ensign,</a:t>
            </a:r>
            <a:r>
              <a:rPr lang="en-US" sz="1100" dirty="0" err="1">
                <a:latin typeface="Abadi" panose="020B0604020104020204" pitchFamily="34" charset="0"/>
              </a:rPr>
              <a:t>Nov</a:t>
            </a:r>
            <a:r>
              <a:rPr lang="en-US" sz="1100" dirty="0">
                <a:latin typeface="Abadi" panose="020B0604020104020204" pitchFamily="34" charset="0"/>
              </a:rPr>
              <a:t>. 1976, pp. 106, 108.)</a:t>
            </a:r>
          </a:p>
          <a:p>
            <a:pPr fontAlgn="base"/>
            <a:endParaRPr lang="en-US" sz="1100" dirty="0">
              <a:latin typeface="Abadi" panose="020B0604020104020204" pitchFamily="34" charset="0"/>
            </a:endParaRPr>
          </a:p>
          <a:p>
            <a:pPr fontAlgn="base"/>
            <a:endParaRPr lang="en-US" sz="1100" dirty="0">
              <a:latin typeface="Abadi" panose="020B0604020104020204" pitchFamily="34" charset="0"/>
            </a:endParaRPr>
          </a:p>
          <a:p>
            <a:pPr fontAlgn="base"/>
            <a:r>
              <a:rPr lang="en-US" sz="1100" dirty="0">
                <a:latin typeface="Abadi" panose="020B0604020104020204" pitchFamily="34" charset="0"/>
              </a:rPr>
              <a:t>President Brigham Young taught: “If the Saints could realize things as they are when they are called to pass through trials, and to suffer what they call sacrifices, they would acknowledge them to be the greatest blessings that could be bestowed upon them” (</a:t>
            </a:r>
            <a:r>
              <a:rPr lang="en-US" sz="1100" i="1" dirty="0">
                <a:latin typeface="Abadi" panose="020B0604020104020204" pitchFamily="34" charset="0"/>
              </a:rPr>
              <a:t>Discourses of Brigham </a:t>
            </a:r>
            <a:r>
              <a:rPr lang="en-US" sz="1100" i="1" dirty="0" err="1">
                <a:latin typeface="Abadi" panose="020B0604020104020204" pitchFamily="34" charset="0"/>
              </a:rPr>
              <a:t>Young,</a:t>
            </a:r>
            <a:r>
              <a:rPr lang="en-US" sz="1100" dirty="0" err="1">
                <a:latin typeface="Abadi" panose="020B0604020104020204" pitchFamily="34" charset="0"/>
              </a:rPr>
              <a:t>p</a:t>
            </a:r>
            <a:r>
              <a:rPr lang="en-US" sz="1100" dirty="0">
                <a:latin typeface="Abadi" panose="020B0604020104020204" pitchFamily="34" charset="0"/>
              </a:rPr>
              <a:t>. 345).</a:t>
            </a:r>
          </a:p>
        </p:txBody>
      </p:sp>
      <p:sp>
        <p:nvSpPr>
          <p:cNvPr id="7" name="Rectangle 6">
            <a:extLst>
              <a:ext uri="{FF2B5EF4-FFF2-40B4-BE49-F238E27FC236}">
                <a16:creationId xmlns:a16="http://schemas.microsoft.com/office/drawing/2014/main" id="{1DA8B641-DA12-4749-B72A-9656668F9742}"/>
              </a:ext>
            </a:extLst>
          </p:cNvPr>
          <p:cNvSpPr/>
          <p:nvPr/>
        </p:nvSpPr>
        <p:spPr>
          <a:xfrm>
            <a:off x="8714046" y="0"/>
            <a:ext cx="3477954" cy="4616648"/>
          </a:xfrm>
          <a:prstGeom prst="rect">
            <a:avLst/>
          </a:prstGeom>
          <a:ln>
            <a:solidFill>
              <a:schemeClr val="tx1"/>
            </a:solidFill>
          </a:ln>
        </p:spPr>
        <p:txBody>
          <a:bodyPr wrap="square">
            <a:spAutoFit/>
          </a:bodyPr>
          <a:lstStyle/>
          <a:p>
            <a:r>
              <a:rPr lang="en-US" sz="1400" b="0" i="1" dirty="0">
                <a:effectLst/>
                <a:latin typeface="Abadi" panose="020B0604020104020204" pitchFamily="34" charset="0"/>
              </a:rPr>
              <a:t>“We talk about our trials and troubles here in this life; but suppose that you could see yourselves thousands and millions of years after you have proved faithful to your religion during the few short years in this time, and have obtained eternal salvation and a crown of glory in the presence of God? Then look back upon your lives here, and see the losses, crosses, and disappointments; … you would be constrained to exclaim, ‘but what of all that? Those things were but for a moment, and we are now here. We have been faithful during a few moments in our mortality, and now we enjoy eternal life and glory’” President Brigham Young (“Remarks,” </a:t>
            </a:r>
            <a:r>
              <a:rPr lang="en-US" sz="1400" b="0" i="1" dirty="0">
                <a:effectLst/>
                <a:latin typeface="Georgia" panose="02040502050405020303" pitchFamily="18" charset="0"/>
              </a:rPr>
              <a:t>Deseret News, </a:t>
            </a:r>
            <a:r>
              <a:rPr lang="en-US" sz="1400" b="0" i="1" dirty="0">
                <a:effectLst/>
                <a:latin typeface="Abadi" panose="020B0604020104020204" pitchFamily="34" charset="0"/>
              </a:rPr>
              <a:t>Nov. 9, 1859, 1). (See also </a:t>
            </a:r>
            <a:r>
              <a:rPr lang="en-US" sz="1400" b="0" i="1" dirty="0">
                <a:effectLst/>
                <a:latin typeface="Georgia" panose="02040502050405020303" pitchFamily="18" charset="0"/>
              </a:rPr>
              <a:t>Doctrine and Covenants Student Manual,</a:t>
            </a:r>
            <a:r>
              <a:rPr lang="en-US" sz="1400" b="0" i="1" dirty="0">
                <a:effectLst/>
                <a:latin typeface="Abadi" panose="020B0604020104020204" pitchFamily="34" charset="0"/>
              </a:rPr>
              <a:t> 2nd ed. [Church Educational System manual, 2001], 119–20.)</a:t>
            </a:r>
            <a:endParaRPr lang="en-US" sz="1400" dirty="0"/>
          </a:p>
        </p:txBody>
      </p:sp>
    </p:spTree>
    <p:extLst>
      <p:ext uri="{BB962C8B-B14F-4D97-AF65-F5344CB8AC3E}">
        <p14:creationId xmlns:p14="http://schemas.microsoft.com/office/powerpoint/2010/main" val="1320970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9353" y="146883"/>
            <a:ext cx="3538151" cy="5632311"/>
          </a:xfrm>
          <a:prstGeom prst="rect">
            <a:avLst/>
          </a:prstGeom>
        </p:spPr>
        <p:txBody>
          <a:bodyPr wrap="square">
            <a:spAutoFit/>
          </a:bodyPr>
          <a:lstStyle/>
          <a:p>
            <a:pPr fontAlgn="base"/>
            <a:endParaRPr lang="en-US" sz="1000" b="1" dirty="0">
              <a:latin typeface="Georgia" panose="02040502050405020303" pitchFamily="18" charset="0"/>
            </a:endParaRPr>
          </a:p>
          <a:p>
            <a:pPr fontAlgn="base"/>
            <a:endParaRPr lang="en-US" sz="1000" b="1" dirty="0">
              <a:latin typeface="Georgia" panose="02040502050405020303" pitchFamily="18" charset="0"/>
            </a:endParaRPr>
          </a:p>
          <a:p>
            <a:pPr fontAlgn="base"/>
            <a:r>
              <a:rPr lang="en-US" sz="1000" b="1" dirty="0"/>
              <a:t>Doctrine and Covenants 58:8–11. “The supper of the Lord”</a:t>
            </a:r>
          </a:p>
          <a:p>
            <a:pPr fontAlgn="base"/>
            <a:r>
              <a:rPr lang="en-US" sz="1000" dirty="0"/>
              <a:t>“Two feast symbols from the Old Testament apply to the Supper of the Lord: the ‘feast of fat things,’ and the ‘wine on the lees well refined.’ Both are signs of richness, indicating that the feast mentioned here is of great importance (see also D&amp;C 57:5–14; 65:3;Matthew 22:1–14; Revelation 19:7–9)” (</a:t>
            </a:r>
            <a:r>
              <a:rPr lang="en-US" sz="1000" i="1" dirty="0"/>
              <a:t>Doctrine and Covenants Student Manual</a:t>
            </a:r>
            <a:r>
              <a:rPr lang="en-US" sz="1000" dirty="0"/>
              <a:t> [Church Education System manual, 2001], 120).</a:t>
            </a:r>
          </a:p>
          <a:p>
            <a:pPr fontAlgn="base"/>
            <a:endParaRPr lang="en-US" sz="1000" dirty="0"/>
          </a:p>
          <a:p>
            <a:pPr fontAlgn="base"/>
            <a:r>
              <a:rPr lang="en-US" sz="1000" b="1" dirty="0">
                <a:latin typeface="Georgia" panose="02040502050405020303" pitchFamily="18" charset="0"/>
              </a:rPr>
              <a:t>Doctrine and Covenants 58:14–15. Bishop Partridge repented of his sins</a:t>
            </a:r>
          </a:p>
          <a:p>
            <a:pPr fontAlgn="base"/>
            <a:r>
              <a:rPr lang="en-US" sz="1000" dirty="0">
                <a:latin typeface="Abadi" panose="020B0604020104020204" pitchFamily="34" charset="0"/>
              </a:rPr>
              <a:t>Bishop Partridge argued with Joseph Smith about the quality of the land that had been selected in Missouri. He felt that different parcels of land should be purchased instead. The Lord chastened Bishop Partridge for his behavior.</a:t>
            </a:r>
          </a:p>
          <a:p>
            <a:pPr fontAlgn="base"/>
            <a:r>
              <a:rPr lang="en-US" sz="1000" dirty="0">
                <a:latin typeface="Abadi" panose="020B0604020104020204" pitchFamily="34" charset="0"/>
              </a:rPr>
              <a:t>Bishop Partridge accepted the Lord’s rebuke in Doctrine and Covenants 58 with humility. Just a few days after this revelation was given, he wrote to his wife: “You know I stand in an important station &amp; as I am occasionally chastened I sometimes feel as though I must fall, not to give up the cause, but I fear my station is above what I can perform to the acceptance of my heavenly father” (letter to Lydia Partridge, Aug. 5–7, 1831, Church History Library, Salt Lake City). Minutes of a meeting in Zion that considered the argument between the Prophet Joseph and Bishop Partridge say that Partridge said that “he is &amp; has always been sorry” for the disagreement (Minute Book 2, Mar. 10, 1832, 23, Church History Library, Salt Lake City; see also josephsmithpapers.org). A revelation given on September 11, 1831, indicated that Partridge had been forgiven for his conduct (</a:t>
            </a:r>
            <a:r>
              <a:rPr lang="en-US" sz="1000" i="1" dirty="0">
                <a:latin typeface="Abadi" panose="020B0604020104020204" pitchFamily="34" charset="0"/>
              </a:rPr>
              <a:t>Documents, Volume 2: July 1831–January 1833,</a:t>
            </a:r>
            <a:r>
              <a:rPr lang="en-US" sz="1000" dirty="0">
                <a:latin typeface="Abadi" panose="020B0604020104020204" pitchFamily="34" charset="0"/>
              </a:rPr>
              <a:t> vol. 2 of the Documents series of </a:t>
            </a:r>
            <a:r>
              <a:rPr lang="en-US" sz="1000" i="1" dirty="0">
                <a:latin typeface="Abadi" panose="020B0604020104020204" pitchFamily="34" charset="0"/>
              </a:rPr>
              <a:t>The Joseph Smith Papers</a:t>
            </a:r>
            <a:r>
              <a:rPr lang="en-US" sz="1000" dirty="0">
                <a:latin typeface="Abadi" panose="020B0604020104020204" pitchFamily="34" charset="0"/>
              </a:rPr>
              <a:t> [2013], 62).</a:t>
            </a:r>
          </a:p>
        </p:txBody>
      </p:sp>
      <p:sp>
        <p:nvSpPr>
          <p:cNvPr id="3" name="Rectangle 2"/>
          <p:cNvSpPr/>
          <p:nvPr/>
        </p:nvSpPr>
        <p:spPr>
          <a:xfrm>
            <a:off x="5667632" y="146882"/>
            <a:ext cx="4769708" cy="6017032"/>
          </a:xfrm>
          <a:prstGeom prst="rect">
            <a:avLst/>
          </a:prstGeom>
        </p:spPr>
        <p:txBody>
          <a:bodyPr wrap="square">
            <a:spAutoFit/>
          </a:bodyPr>
          <a:lstStyle/>
          <a:p>
            <a:pPr fontAlgn="base"/>
            <a:r>
              <a:rPr lang="en-US" sz="1100" b="1" dirty="0">
                <a:latin typeface="Georgia" panose="02040502050405020303" pitchFamily="18" charset="0"/>
              </a:rPr>
              <a:t>D&amp;C 58:19–23. What Law Were the Saints to Keep in the Land of Zion?</a:t>
            </a:r>
          </a:p>
          <a:p>
            <a:pPr fontAlgn="base"/>
            <a:r>
              <a:rPr lang="en-US" sz="1100" dirty="0">
                <a:latin typeface="Abadi" panose="020B0604020104020204" pitchFamily="34" charset="0"/>
              </a:rPr>
              <a:t>The Saints had entered into a covenant to keep the laws of God, which included the gospel and the law of consecration (see D&amp;C 42:30–42, 53–55; 59:1–24). They were also expected to “be subject to the powers that be” (D&amp;C 58:22) and live according to the laws of the land. President Joseph Fielding Smith said:</a:t>
            </a:r>
          </a:p>
          <a:p>
            <a:pPr fontAlgn="base"/>
            <a:r>
              <a:rPr lang="en-US" sz="1100" dirty="0">
                <a:latin typeface="Abadi" panose="020B0604020104020204" pitchFamily="34" charset="0"/>
              </a:rPr>
              <a:t>“Very strict was the command to the Saints that the law of God should be kept on the land of Zion. ‘Let no man think he is ruler; but let God rule him that </a:t>
            </a:r>
            <a:r>
              <a:rPr lang="en-US" sz="1100" dirty="0" err="1">
                <a:latin typeface="Abadi" panose="020B0604020104020204" pitchFamily="34" charset="0"/>
              </a:rPr>
              <a:t>judgeth</a:t>
            </a:r>
            <a:r>
              <a:rPr lang="en-US" sz="1100" dirty="0">
                <a:latin typeface="Abadi" panose="020B0604020104020204" pitchFamily="34" charset="0"/>
              </a:rPr>
              <a:t>, according to the counsel of his own will, or, in other words, him that </a:t>
            </a:r>
            <a:r>
              <a:rPr lang="en-US" sz="1100" dirty="0" err="1">
                <a:latin typeface="Abadi" panose="020B0604020104020204" pitchFamily="34" charset="0"/>
              </a:rPr>
              <a:t>counseleth</a:t>
            </a:r>
            <a:r>
              <a:rPr lang="en-US" sz="1100" dirty="0">
                <a:latin typeface="Abadi" panose="020B0604020104020204" pitchFamily="34" charset="0"/>
              </a:rPr>
              <a:t> or </a:t>
            </a:r>
            <a:r>
              <a:rPr lang="en-US" sz="1100" dirty="0" err="1">
                <a:latin typeface="Abadi" panose="020B0604020104020204" pitchFamily="34" charset="0"/>
              </a:rPr>
              <a:t>sitteth</a:t>
            </a:r>
            <a:r>
              <a:rPr lang="en-US" sz="1100" dirty="0">
                <a:latin typeface="Abadi" panose="020B0604020104020204" pitchFamily="34" charset="0"/>
              </a:rPr>
              <a:t> upon the judgment seat.’ We, today, do not realize the rigidity of this command. The Saints were to assemble in the land which had been appointed from the beginning as the site of the holy city, New Jerusalem. This land and this site were dedicated. Those who assembled there were placed under covenant that they would keep the law of God, which commandment had been repeated to them many times. Sidney </a:t>
            </a:r>
            <a:r>
              <a:rPr lang="en-US" sz="1100" dirty="0" err="1">
                <a:latin typeface="Abadi" panose="020B0604020104020204" pitchFamily="34" charset="0"/>
              </a:rPr>
              <a:t>Rigdon</a:t>
            </a:r>
            <a:r>
              <a:rPr lang="en-US" sz="1100" dirty="0">
                <a:latin typeface="Abadi" panose="020B0604020104020204" pitchFamily="34" charset="0"/>
              </a:rPr>
              <a:t>, according to appointment, stood up and asked the assembly:</a:t>
            </a:r>
          </a:p>
          <a:p>
            <a:pPr fontAlgn="base"/>
            <a:r>
              <a:rPr lang="en-US" sz="1100" dirty="0">
                <a:latin typeface="Abadi" panose="020B0604020104020204" pitchFamily="34" charset="0"/>
              </a:rPr>
              <a:t>“‘Do you receive this land for the land of your inheritance, with thankful hearts, from the Lord?’</a:t>
            </a:r>
          </a:p>
          <a:p>
            <a:pPr fontAlgn="base"/>
            <a:r>
              <a:rPr lang="en-US" sz="1100" dirty="0">
                <a:latin typeface="Abadi" panose="020B0604020104020204" pitchFamily="34" charset="0"/>
              </a:rPr>
              <a:t>“‘Do you pledge yourselves to keep the law of God on this land, which you never have kept in your own lands?’</a:t>
            </a:r>
          </a:p>
          <a:p>
            <a:pPr fontAlgn="base"/>
            <a:r>
              <a:rPr lang="en-US" sz="1100" dirty="0">
                <a:latin typeface="Abadi" panose="020B0604020104020204" pitchFamily="34" charset="0"/>
              </a:rPr>
              <a:t>“‘Do you pledge yourselves to see that others of your brethren who shall come hither do keep the laws of God?’</a:t>
            </a:r>
          </a:p>
          <a:p>
            <a:pPr fontAlgn="base"/>
            <a:r>
              <a:rPr lang="en-US" sz="1100" dirty="0">
                <a:latin typeface="Abadi" panose="020B0604020104020204" pitchFamily="34" charset="0"/>
              </a:rPr>
              <a:t>“To these questions, they each answered, ‘We do,’ and then the land was dedicated for their gathering and inheritance. The Lord was very jealous of these commandments. This was not to be an empty pledge. Failure to observe the covenant was to bring tribulation. …</a:t>
            </a:r>
          </a:p>
          <a:p>
            <a:pPr fontAlgn="base"/>
            <a:r>
              <a:rPr lang="en-US" sz="1100" dirty="0">
                <a:latin typeface="Abadi" panose="020B0604020104020204" pitchFamily="34" charset="0"/>
              </a:rPr>
              <a:t>“Many of the members of the Church forgot the covenant they had made to ‘keep the law of God’ upon the land, which was mandatory, and this brought them into trouble. Persecutions came and eventually they were driven from their inheritances. The tribulation in part, but not all, which the Lord had promised they should suffer, came upon them because of their disobedience.” (</a:t>
            </a:r>
            <a:r>
              <a:rPr lang="en-US" sz="1100" i="1" dirty="0">
                <a:latin typeface="Abadi" panose="020B0604020104020204" pitchFamily="34" charset="0"/>
              </a:rPr>
              <a:t>Church History and Modern Revelation,</a:t>
            </a:r>
            <a:r>
              <a:rPr lang="en-US" sz="1100" dirty="0">
                <a:latin typeface="Abadi" panose="020B0604020104020204" pitchFamily="34" charset="0"/>
              </a:rPr>
              <a:t> 1:212–13.)</a:t>
            </a:r>
          </a:p>
        </p:txBody>
      </p:sp>
      <p:sp>
        <p:nvSpPr>
          <p:cNvPr id="4" name="Rectangle 3"/>
          <p:cNvSpPr/>
          <p:nvPr/>
        </p:nvSpPr>
        <p:spPr>
          <a:xfrm>
            <a:off x="1524000" y="1"/>
            <a:ext cx="3880022" cy="17876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0" y="1787611"/>
            <a:ext cx="3880022" cy="5070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04022" y="-1"/>
            <a:ext cx="5263978"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12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769441"/>
          </a:xfrm>
          <a:prstGeom prst="rect">
            <a:avLst/>
          </a:prstGeom>
          <a:noFill/>
        </p:spPr>
        <p:txBody>
          <a:bodyPr wrap="square" rtlCol="0">
            <a:spAutoFit/>
          </a:bodyPr>
          <a:lstStyle/>
          <a:p>
            <a:pPr algn="ctr"/>
            <a:r>
              <a:rPr lang="en-US" sz="4400" dirty="0">
                <a:solidFill>
                  <a:schemeClr val="bg1"/>
                </a:solidFill>
                <a:latin typeface="Footlight MT Light" panose="0204060206030A020304" pitchFamily="18" charset="0"/>
              </a:rPr>
              <a:t>Disappointment</a:t>
            </a:r>
          </a:p>
        </p:txBody>
      </p:sp>
      <p:sp>
        <p:nvSpPr>
          <p:cNvPr id="3" name="Rectangle 2"/>
          <p:cNvSpPr/>
          <p:nvPr/>
        </p:nvSpPr>
        <p:spPr>
          <a:xfrm>
            <a:off x="1776501" y="951656"/>
            <a:ext cx="4864783" cy="2308324"/>
          </a:xfrm>
          <a:prstGeom prst="rect">
            <a:avLst/>
          </a:prstGeom>
        </p:spPr>
        <p:txBody>
          <a:bodyPr wrap="square">
            <a:spAutoFit/>
          </a:bodyPr>
          <a:lstStyle/>
          <a:p>
            <a:r>
              <a:rPr lang="en-US" dirty="0">
                <a:solidFill>
                  <a:schemeClr val="bg1"/>
                </a:solidFill>
                <a:latin typeface="Abadi" panose="020B0604020104020204" pitchFamily="34" charset="0"/>
              </a:rPr>
              <a:t>When elders of the Church from Ohio began arriving in Missouri in July 1831, some were disappointed with what they found.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Some of them expected to see a rapidly growing community of believers and a settlement that was prepared to accommodate the migrating Church members. </a:t>
            </a:r>
          </a:p>
        </p:txBody>
      </p:sp>
      <p:sp>
        <p:nvSpPr>
          <p:cNvPr id="9" name="Rectangle 8"/>
          <p:cNvSpPr/>
          <p:nvPr/>
        </p:nvSpPr>
        <p:spPr>
          <a:xfrm>
            <a:off x="6163113" y="4043327"/>
            <a:ext cx="4060895" cy="2308324"/>
          </a:xfrm>
          <a:prstGeom prst="rect">
            <a:avLst/>
          </a:prstGeom>
        </p:spPr>
        <p:txBody>
          <a:bodyPr wrap="square">
            <a:spAutoFit/>
          </a:bodyPr>
          <a:lstStyle/>
          <a:p>
            <a:r>
              <a:rPr lang="en-US" dirty="0">
                <a:solidFill>
                  <a:schemeClr val="bg1"/>
                </a:solidFill>
                <a:latin typeface="Abadi" panose="020B0604020104020204" pitchFamily="34" charset="0"/>
              </a:rPr>
              <a:t>A few expressed concern because the land in Independence was undeveloped.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Additionally, some of the brethren were encouraged to stay in Missouri and purchase lands to prepare Zion for the Saints who would come later.</a:t>
            </a:r>
            <a:endParaRPr lang="en-US" dirty="0">
              <a:solidFill>
                <a:schemeClr val="bg1"/>
              </a:solidFill>
            </a:endParaRPr>
          </a:p>
        </p:txBody>
      </p:sp>
      <p:pic>
        <p:nvPicPr>
          <p:cNvPr id="5" name="Picture 4">
            <a:extLst>
              <a:ext uri="{FF2B5EF4-FFF2-40B4-BE49-F238E27FC236}">
                <a16:creationId xmlns:a16="http://schemas.microsoft.com/office/drawing/2014/main" id="{7990C2B0-9D24-443A-A8D4-FC08E5046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700" y="1014315"/>
            <a:ext cx="2999232" cy="2359152"/>
          </a:xfrm>
          <a:prstGeom prst="rect">
            <a:avLst/>
          </a:prstGeom>
        </p:spPr>
      </p:pic>
      <p:pic>
        <p:nvPicPr>
          <p:cNvPr id="7" name="Picture 6">
            <a:extLst>
              <a:ext uri="{FF2B5EF4-FFF2-40B4-BE49-F238E27FC236}">
                <a16:creationId xmlns:a16="http://schemas.microsoft.com/office/drawing/2014/main" id="{A4A83FC3-2189-46CE-B895-8CD79A3D82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936" y="3790384"/>
            <a:ext cx="3779520" cy="2517648"/>
          </a:xfrm>
          <a:prstGeom prst="rect">
            <a:avLst/>
          </a:prstGeom>
        </p:spPr>
      </p:pic>
    </p:spTree>
    <p:extLst>
      <p:ext uri="{BB962C8B-B14F-4D97-AF65-F5344CB8AC3E}">
        <p14:creationId xmlns:p14="http://schemas.microsoft.com/office/powerpoint/2010/main" val="317008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95195" y="1015663"/>
            <a:ext cx="1805748" cy="369332"/>
          </a:xfrm>
          <a:prstGeom prst="rect">
            <a:avLst/>
          </a:prstGeom>
          <a:noFill/>
        </p:spPr>
        <p:txBody>
          <a:bodyPr wrap="square" rtlCol="0">
            <a:spAutoFit/>
          </a:bodyPr>
          <a:lstStyle/>
          <a:p>
            <a:r>
              <a:rPr lang="en-US" dirty="0">
                <a:solidFill>
                  <a:schemeClr val="bg1"/>
                </a:solidFill>
              </a:rPr>
              <a:t>August 1831</a:t>
            </a:r>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Life Will Not Be Easy</a:t>
            </a:r>
          </a:p>
        </p:txBody>
      </p:sp>
      <p:sp>
        <p:nvSpPr>
          <p:cNvPr id="2" name="Rectangle 1"/>
          <p:cNvSpPr/>
          <p:nvPr/>
        </p:nvSpPr>
        <p:spPr>
          <a:xfrm>
            <a:off x="2501317" y="2187562"/>
            <a:ext cx="4098022" cy="923330"/>
          </a:xfrm>
          <a:prstGeom prst="rect">
            <a:avLst/>
          </a:prstGeom>
        </p:spPr>
        <p:txBody>
          <a:bodyPr wrap="square">
            <a:spAutoFit/>
          </a:bodyPr>
          <a:lstStyle/>
          <a:p>
            <a:r>
              <a:rPr lang="en-US" dirty="0">
                <a:solidFill>
                  <a:schemeClr val="bg1"/>
                </a:solidFill>
                <a:latin typeface="Abadi" panose="020B0604020104020204" pitchFamily="34" charset="0"/>
              </a:rPr>
              <a:t>The Lord warns the Elders and the Saints against an easy life, free from trials in Zion</a:t>
            </a:r>
          </a:p>
        </p:txBody>
      </p:sp>
      <p:sp>
        <p:nvSpPr>
          <p:cNvPr id="6" name="TextBox 5"/>
          <p:cNvSpPr txBox="1"/>
          <p:nvPr/>
        </p:nvSpPr>
        <p:spPr>
          <a:xfrm>
            <a:off x="89447" y="6488668"/>
            <a:ext cx="1805748" cy="369332"/>
          </a:xfrm>
          <a:prstGeom prst="rect">
            <a:avLst/>
          </a:prstGeom>
          <a:noFill/>
        </p:spPr>
        <p:txBody>
          <a:bodyPr wrap="square" rtlCol="0">
            <a:spAutoFit/>
          </a:bodyPr>
          <a:lstStyle/>
          <a:p>
            <a:r>
              <a:rPr lang="en-US" dirty="0">
                <a:solidFill>
                  <a:schemeClr val="bg1"/>
                </a:solidFill>
              </a:rPr>
              <a:t>D&amp;C 58:1-2</a:t>
            </a:r>
          </a:p>
        </p:txBody>
      </p:sp>
      <p:sp>
        <p:nvSpPr>
          <p:cNvPr id="3" name="Rectangle 2"/>
          <p:cNvSpPr/>
          <p:nvPr/>
        </p:nvSpPr>
        <p:spPr>
          <a:xfrm>
            <a:off x="6771503" y="4753613"/>
            <a:ext cx="3177052" cy="923330"/>
          </a:xfrm>
          <a:prstGeom prst="rect">
            <a:avLst/>
          </a:prstGeom>
        </p:spPr>
        <p:txBody>
          <a:bodyPr wrap="square">
            <a:spAutoFit/>
          </a:bodyPr>
          <a:lstStyle/>
          <a:p>
            <a:r>
              <a:rPr lang="en-US" dirty="0">
                <a:solidFill>
                  <a:schemeClr val="bg1"/>
                </a:solidFill>
                <a:latin typeface="Abadi" panose="020B0604020104020204" pitchFamily="34" charset="0"/>
              </a:rPr>
              <a:t>They were to receive blessings but not until they endured trials</a:t>
            </a:r>
            <a:endParaRPr lang="en-US" dirty="0">
              <a:solidFill>
                <a:schemeClr val="bg1"/>
              </a:solidFill>
            </a:endParaRPr>
          </a:p>
        </p:txBody>
      </p:sp>
      <p:pic>
        <p:nvPicPr>
          <p:cNvPr id="7" name="Picture 6">
            <a:extLst>
              <a:ext uri="{FF2B5EF4-FFF2-40B4-BE49-F238E27FC236}">
                <a16:creationId xmlns:a16="http://schemas.microsoft.com/office/drawing/2014/main" id="{C92C153C-D6A6-46E4-B533-4091EE711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871" y="1181057"/>
            <a:ext cx="3000375" cy="2914650"/>
          </a:xfrm>
          <a:prstGeom prst="rect">
            <a:avLst/>
          </a:prstGeom>
        </p:spPr>
      </p:pic>
      <p:pic>
        <p:nvPicPr>
          <p:cNvPr id="9" name="Picture 8">
            <a:extLst>
              <a:ext uri="{FF2B5EF4-FFF2-40B4-BE49-F238E27FC236}">
                <a16:creationId xmlns:a16="http://schemas.microsoft.com/office/drawing/2014/main" id="{C8C739CD-B5BB-4E61-A8F3-9ED9747EA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3444" y="3429000"/>
            <a:ext cx="3200400" cy="2505456"/>
          </a:xfrm>
          <a:prstGeom prst="rect">
            <a:avLst/>
          </a:prstGeom>
        </p:spPr>
      </p:pic>
    </p:spTree>
    <p:extLst>
      <p:ext uri="{BB962C8B-B14F-4D97-AF65-F5344CB8AC3E}">
        <p14:creationId xmlns:p14="http://schemas.microsoft.com/office/powerpoint/2010/main" val="320176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31443" y="227795"/>
            <a:ext cx="4439172" cy="2308324"/>
          </a:xfrm>
          <a:prstGeom prst="rect">
            <a:avLst/>
          </a:prstGeom>
        </p:spPr>
        <p:txBody>
          <a:bodyPr wrap="square">
            <a:spAutoFit/>
          </a:bodyPr>
          <a:lstStyle/>
          <a:p>
            <a:pPr fontAlgn="base"/>
            <a:r>
              <a:rPr lang="en-US" dirty="0">
                <a:solidFill>
                  <a:schemeClr val="bg1"/>
                </a:solidFill>
              </a:rPr>
              <a:t>“I heard President Spencer W. Kimball, in a session of conference, ask that God would give him mountains to climb. </a:t>
            </a:r>
          </a:p>
          <a:p>
            <a:pPr fontAlgn="base"/>
            <a:r>
              <a:rPr lang="en-US" dirty="0">
                <a:solidFill>
                  <a:schemeClr val="bg1"/>
                </a:solidFill>
              </a:rPr>
              <a:t>He said: “There are great challenges ahead of us, giant opportunities to be met. I welcome that exciting prospect and feel to say to the Lord, humbly, ‘Give me this mountain,’ give me these challenges.”</a:t>
            </a:r>
            <a:endParaRPr lang="en-US" baseline="30000" dirty="0">
              <a:solidFill>
                <a:schemeClr val="bg1"/>
              </a:solidFill>
            </a:endParaRPr>
          </a:p>
        </p:txBody>
      </p:sp>
      <p:sp>
        <p:nvSpPr>
          <p:cNvPr id="6" name="TextBox 5"/>
          <p:cNvSpPr txBox="1"/>
          <p:nvPr/>
        </p:nvSpPr>
        <p:spPr>
          <a:xfrm>
            <a:off x="143519" y="6470153"/>
            <a:ext cx="3105665" cy="369332"/>
          </a:xfrm>
          <a:prstGeom prst="rect">
            <a:avLst/>
          </a:prstGeom>
          <a:noFill/>
        </p:spPr>
        <p:txBody>
          <a:bodyPr wrap="square" rtlCol="0">
            <a:spAutoFit/>
          </a:bodyPr>
          <a:lstStyle/>
          <a:p>
            <a:r>
              <a:rPr lang="en-US" dirty="0">
                <a:solidFill>
                  <a:schemeClr val="bg1"/>
                </a:solidFill>
              </a:rPr>
              <a:t>President Henry B. </a:t>
            </a:r>
            <a:r>
              <a:rPr lang="en-US" dirty="0" err="1">
                <a:solidFill>
                  <a:schemeClr val="bg1"/>
                </a:solidFill>
              </a:rPr>
              <a:t>Eyring</a:t>
            </a:r>
            <a:endParaRPr lang="en-US" dirty="0">
              <a:solidFill>
                <a:schemeClr val="bg1"/>
              </a:solidFill>
            </a:endParaRPr>
          </a:p>
        </p:txBody>
      </p:sp>
      <p:sp>
        <p:nvSpPr>
          <p:cNvPr id="8" name="Rectangle 7"/>
          <p:cNvSpPr/>
          <p:nvPr/>
        </p:nvSpPr>
        <p:spPr>
          <a:xfrm>
            <a:off x="4881934" y="2656476"/>
            <a:ext cx="6771051" cy="3693319"/>
          </a:xfrm>
          <a:prstGeom prst="rect">
            <a:avLst/>
          </a:prstGeom>
        </p:spPr>
        <p:txBody>
          <a:bodyPr wrap="square">
            <a:spAutoFit/>
          </a:bodyPr>
          <a:lstStyle/>
          <a:p>
            <a:pPr fontAlgn="base"/>
            <a:r>
              <a:rPr lang="en-US" dirty="0">
                <a:solidFill>
                  <a:schemeClr val="bg1"/>
                </a:solidFill>
              </a:rPr>
              <a:t>My heart was stirred, knowing, as I did, some of the challenges and adversity he had already faced. I felt a desire to be more like him, a valiant servant of God. So one night I prayed for a test to prove my courage. I can remember it vividly. In the evening I knelt in my bedroom with a faith that seemed almost to fill my heart to bursting.</a:t>
            </a:r>
          </a:p>
          <a:p>
            <a:pPr fontAlgn="base"/>
            <a:endParaRPr lang="en-US" dirty="0">
              <a:solidFill>
                <a:schemeClr val="bg1"/>
              </a:solidFill>
            </a:endParaRPr>
          </a:p>
          <a:p>
            <a:pPr fontAlgn="base"/>
            <a:r>
              <a:rPr lang="en-US" dirty="0">
                <a:solidFill>
                  <a:schemeClr val="bg1"/>
                </a:solidFill>
              </a:rPr>
              <a:t>Within a day or two my prayer was answered. The hardest trial of my life surprised and humbled me. It provided me a twofold lesson. </a:t>
            </a:r>
          </a:p>
          <a:p>
            <a:pPr fontAlgn="base"/>
            <a:endParaRPr lang="en-US" dirty="0">
              <a:solidFill>
                <a:schemeClr val="bg1"/>
              </a:solidFill>
            </a:endParaRPr>
          </a:p>
          <a:p>
            <a:pPr fontAlgn="base"/>
            <a:r>
              <a:rPr lang="en-US" dirty="0">
                <a:solidFill>
                  <a:schemeClr val="bg1"/>
                </a:solidFill>
              </a:rPr>
              <a:t>First, I had clear proof that God heard and answered my prayer of faith. But second, I began a tutorial that still goes on to learn about why I felt with such confidence that night that a great blessing could come from adversity to more than compensate for any cost.”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1945" y="3040850"/>
            <a:ext cx="2254156" cy="2810376"/>
          </a:xfrm>
          <a:prstGeom prst="rect">
            <a:avLst/>
          </a:prstGeom>
        </p:spPr>
      </p:pic>
      <p:pic>
        <p:nvPicPr>
          <p:cNvPr id="11" name="Picture 10">
            <a:extLst>
              <a:ext uri="{FF2B5EF4-FFF2-40B4-BE49-F238E27FC236}">
                <a16:creationId xmlns:a16="http://schemas.microsoft.com/office/drawing/2014/main" id="{38090EDD-0FC1-461A-9791-7FECF8C66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2272" y="224715"/>
            <a:ext cx="1583673" cy="1884256"/>
          </a:xfrm>
          <a:prstGeom prst="rect">
            <a:avLst/>
          </a:prstGeom>
        </p:spPr>
      </p:pic>
    </p:spTree>
    <p:extLst>
      <p:ext uri="{BB962C8B-B14F-4D97-AF65-F5344CB8AC3E}">
        <p14:creationId xmlns:p14="http://schemas.microsoft.com/office/powerpoint/2010/main" val="373347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Blessings Will Come</a:t>
            </a:r>
          </a:p>
        </p:txBody>
      </p:sp>
      <p:sp>
        <p:nvSpPr>
          <p:cNvPr id="6" name="TextBox 5"/>
          <p:cNvSpPr txBox="1"/>
          <p:nvPr/>
        </p:nvSpPr>
        <p:spPr>
          <a:xfrm>
            <a:off x="89836" y="6488668"/>
            <a:ext cx="1805748" cy="369332"/>
          </a:xfrm>
          <a:prstGeom prst="rect">
            <a:avLst/>
          </a:prstGeom>
          <a:noFill/>
        </p:spPr>
        <p:txBody>
          <a:bodyPr wrap="square" rtlCol="0">
            <a:spAutoFit/>
          </a:bodyPr>
          <a:lstStyle/>
          <a:p>
            <a:r>
              <a:rPr lang="en-US" dirty="0">
                <a:solidFill>
                  <a:schemeClr val="bg1"/>
                </a:solidFill>
              </a:rPr>
              <a:t>D&amp;C 58:1-2</a:t>
            </a:r>
          </a:p>
        </p:txBody>
      </p:sp>
      <p:grpSp>
        <p:nvGrpSpPr>
          <p:cNvPr id="8" name="Group 7"/>
          <p:cNvGrpSpPr/>
          <p:nvPr/>
        </p:nvGrpSpPr>
        <p:grpSpPr>
          <a:xfrm>
            <a:off x="4483292" y="985812"/>
            <a:ext cx="2839995" cy="5203905"/>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41449"/>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95399" y="2265737"/>
              <a:ext cx="1828800" cy="1754919"/>
            </a:xfrm>
            <a:prstGeom prst="rect">
              <a:avLst/>
            </a:prstGeom>
          </p:spPr>
          <p:txBody>
            <a:bodyPr wrap="square">
              <a:spAutoFit/>
            </a:bodyPr>
            <a:lstStyle/>
            <a:p>
              <a:pPr algn="ctr"/>
              <a:r>
                <a:rPr lang="en-US" sz="1600" b="1" i="1" dirty="0"/>
                <a:t>We will be blessed if we keep the Lord’s commandments. Our eternal reward will be greater if we remain faithful in tribulation</a:t>
              </a:r>
              <a:endParaRPr lang="en-US" sz="1600" dirty="0">
                <a:solidFill>
                  <a:schemeClr val="bg1"/>
                </a:solidFill>
              </a:endParaRPr>
            </a:p>
          </p:txBody>
        </p:sp>
      </p:grpSp>
    </p:spTree>
    <p:extLst>
      <p:ext uri="{BB962C8B-B14F-4D97-AF65-F5344CB8AC3E}">
        <p14:creationId xmlns:p14="http://schemas.microsoft.com/office/powerpoint/2010/main" val="391579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1015663"/>
          </a:xfrm>
          <a:prstGeom prst="rect">
            <a:avLst/>
          </a:prstGeom>
          <a:noFill/>
        </p:spPr>
        <p:txBody>
          <a:bodyPr wrap="square" rtlCol="0">
            <a:spAutoFit/>
          </a:bodyPr>
          <a:lstStyle/>
          <a:p>
            <a:pPr algn="ctr"/>
            <a:r>
              <a:rPr lang="en-US" sz="6000" dirty="0">
                <a:solidFill>
                  <a:schemeClr val="bg1"/>
                </a:solidFill>
                <a:latin typeface="Footlight MT Light" panose="0204060206030A020304" pitchFamily="18" charset="0"/>
              </a:rPr>
              <a:t>Look Beyond the Present</a:t>
            </a:r>
          </a:p>
        </p:txBody>
      </p:sp>
      <p:sp>
        <p:nvSpPr>
          <p:cNvPr id="6" name="TextBox 5"/>
          <p:cNvSpPr txBox="1"/>
          <p:nvPr/>
        </p:nvSpPr>
        <p:spPr>
          <a:xfrm>
            <a:off x="125117" y="6488668"/>
            <a:ext cx="1805748" cy="369332"/>
          </a:xfrm>
          <a:prstGeom prst="rect">
            <a:avLst/>
          </a:prstGeom>
          <a:noFill/>
        </p:spPr>
        <p:txBody>
          <a:bodyPr wrap="square" rtlCol="0">
            <a:spAutoFit/>
          </a:bodyPr>
          <a:lstStyle/>
          <a:p>
            <a:r>
              <a:rPr lang="en-US" dirty="0">
                <a:solidFill>
                  <a:schemeClr val="bg1"/>
                </a:solidFill>
              </a:rPr>
              <a:t>D&amp;C 58:3-5</a:t>
            </a:r>
          </a:p>
        </p:txBody>
      </p:sp>
      <p:sp>
        <p:nvSpPr>
          <p:cNvPr id="2" name="Rectangle 1"/>
          <p:cNvSpPr/>
          <p:nvPr/>
        </p:nvSpPr>
        <p:spPr>
          <a:xfrm>
            <a:off x="1788253" y="1226214"/>
            <a:ext cx="4572000" cy="2585323"/>
          </a:xfrm>
          <a:prstGeom prst="rect">
            <a:avLst/>
          </a:prstGeom>
        </p:spPr>
        <p:txBody>
          <a:bodyPr>
            <a:spAutoFit/>
          </a:bodyPr>
          <a:lstStyle/>
          <a:p>
            <a:r>
              <a:rPr lang="en-US" dirty="0">
                <a:solidFill>
                  <a:schemeClr val="bg1"/>
                </a:solidFill>
                <a:latin typeface="Abadi" panose="020B0604020104020204" pitchFamily="34" charset="0"/>
              </a:rPr>
              <a:t>The Lord wanted the elders to look beyond the trials they were enduring and focus instead on the glorious future they would experience if they were faithful.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Lord’s message to the Saints in Missouri can help us endure challenges by keeping us focused on the blessings promised to those who endure tribulation faithfully.</a:t>
            </a:r>
            <a:endParaRPr lang="en-US" dirty="0">
              <a:solidFill>
                <a:schemeClr val="bg1"/>
              </a:solidFill>
            </a:endParaRPr>
          </a:p>
        </p:txBody>
      </p:sp>
      <p:sp>
        <p:nvSpPr>
          <p:cNvPr id="3" name="Rectangle 2"/>
          <p:cNvSpPr/>
          <p:nvPr/>
        </p:nvSpPr>
        <p:spPr>
          <a:xfrm>
            <a:off x="4225256" y="4180344"/>
            <a:ext cx="6035879" cy="2308324"/>
          </a:xfrm>
          <a:prstGeom prst="rect">
            <a:avLst/>
          </a:prstGeom>
        </p:spPr>
        <p:txBody>
          <a:bodyPr wrap="square">
            <a:spAutoFit/>
          </a:bodyPr>
          <a:lstStyle/>
          <a:p>
            <a:pPr fontAlgn="base"/>
            <a:r>
              <a:rPr lang="en-US" sz="2400" dirty="0">
                <a:solidFill>
                  <a:srgbClr val="FFFF00"/>
                </a:solidFill>
                <a:latin typeface="Abadi" panose="020B0604020104020204" pitchFamily="34" charset="0"/>
              </a:rPr>
              <a:t>How can trusting that the Lord will bless you help you endure tribulation faithfully?</a:t>
            </a:r>
          </a:p>
          <a:p>
            <a:pPr fontAlgn="base"/>
            <a:endParaRPr lang="en-US" sz="2400" dirty="0">
              <a:solidFill>
                <a:srgbClr val="FFFF00"/>
              </a:solidFill>
              <a:latin typeface="Abadi" panose="020B0604020104020204" pitchFamily="34" charset="0"/>
            </a:endParaRPr>
          </a:p>
          <a:p>
            <a:pPr fontAlgn="base"/>
            <a:endParaRPr lang="en-US" sz="2400" dirty="0">
              <a:solidFill>
                <a:srgbClr val="FFFF00"/>
              </a:solidFill>
              <a:latin typeface="Abadi" panose="020B0604020104020204" pitchFamily="34" charset="0"/>
            </a:endParaRPr>
          </a:p>
          <a:p>
            <a:pPr fontAlgn="base"/>
            <a:r>
              <a:rPr lang="en-US" sz="2400" dirty="0">
                <a:solidFill>
                  <a:srgbClr val="FFFF00"/>
                </a:solidFill>
                <a:latin typeface="Abadi" panose="020B0604020104020204" pitchFamily="34" charset="0"/>
              </a:rPr>
              <a:t>When have you felt that you were blessed for being faithful during tribulation?</a:t>
            </a:r>
          </a:p>
        </p:txBody>
      </p:sp>
      <p:pic>
        <p:nvPicPr>
          <p:cNvPr id="7" name="Picture 6">
            <a:extLst>
              <a:ext uri="{FF2B5EF4-FFF2-40B4-BE49-F238E27FC236}">
                <a16:creationId xmlns:a16="http://schemas.microsoft.com/office/drawing/2014/main" id="{FBCCDF3A-02F2-4A76-8C3C-BCF48DB5D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195" y="1134280"/>
            <a:ext cx="2876550" cy="2762250"/>
          </a:xfrm>
          <a:prstGeom prst="rect">
            <a:avLst/>
          </a:prstGeom>
        </p:spPr>
      </p:pic>
      <p:pic>
        <p:nvPicPr>
          <p:cNvPr id="10" name="Picture 2" descr="http://www.uni.edu/becker/anImated%20question%20mark%20.gif">
            <a:extLst>
              <a:ext uri="{FF2B5EF4-FFF2-40B4-BE49-F238E27FC236}">
                <a16:creationId xmlns:a16="http://schemas.microsoft.com/office/drawing/2014/main" id="{4552063D-C557-428C-A251-201E372989B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2332" y="4305178"/>
            <a:ext cx="1158812" cy="196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98383" y="168003"/>
            <a:ext cx="7812555" cy="4401205"/>
          </a:xfrm>
          <a:prstGeom prst="rect">
            <a:avLst/>
          </a:prstGeom>
        </p:spPr>
        <p:txBody>
          <a:bodyPr wrap="square">
            <a:spAutoFit/>
          </a:bodyPr>
          <a:lstStyle/>
          <a:p>
            <a:r>
              <a:rPr lang="en-US" dirty="0">
                <a:solidFill>
                  <a:schemeClr val="bg1"/>
                </a:solidFill>
                <a:latin typeface="Abadi" panose="020B0604020104020204" pitchFamily="34" charset="0"/>
              </a:rPr>
              <a:t>“‘Imagine yourself as a living house. God comes in to rebuild that house.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At first, perhaps, you can understand what He is doing. He is getting the drains right and stopping the leaks in the roof and so on: you knew that those jobs needed doing and so you are not surprised.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But presently he starts knocking the house about in a way that hurts abominably and does not seem to make sense. What on earth is He up to?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explanation is that He is building quite a different house from the one you thought of—throwing out a new wing here, putting on an extra floor there, running up towers, making courtyards.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You thought you were going to be made into a decent little cottage: but He is building a palace. …’ </a:t>
            </a:r>
          </a:p>
          <a:p>
            <a:r>
              <a:rPr lang="en-US" sz="1000" dirty="0">
                <a:solidFill>
                  <a:schemeClr val="bg1"/>
                </a:solidFill>
              </a:rPr>
              <a:t>C. S. Lewis</a:t>
            </a:r>
          </a:p>
        </p:txBody>
      </p:sp>
      <p:pic>
        <p:nvPicPr>
          <p:cNvPr id="5" name="Picture 4">
            <a:extLst>
              <a:ext uri="{FF2B5EF4-FFF2-40B4-BE49-F238E27FC236}">
                <a16:creationId xmlns:a16="http://schemas.microsoft.com/office/drawing/2014/main" id="{8D998F4A-1313-4445-BE3A-5B8D774AA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7279" y="202388"/>
            <a:ext cx="2267909" cy="1725318"/>
          </a:xfrm>
          <a:prstGeom prst="rect">
            <a:avLst/>
          </a:prstGeom>
        </p:spPr>
      </p:pic>
      <p:pic>
        <p:nvPicPr>
          <p:cNvPr id="19" name="Picture 18">
            <a:extLst>
              <a:ext uri="{FF2B5EF4-FFF2-40B4-BE49-F238E27FC236}">
                <a16:creationId xmlns:a16="http://schemas.microsoft.com/office/drawing/2014/main" id="{87B28933-51D7-47A2-83B8-D5BF92FB2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8745" y="2130094"/>
            <a:ext cx="1704975" cy="1276350"/>
          </a:xfrm>
          <a:prstGeom prst="rect">
            <a:avLst/>
          </a:prstGeom>
        </p:spPr>
      </p:pic>
      <p:pic>
        <p:nvPicPr>
          <p:cNvPr id="21" name="Picture 20">
            <a:extLst>
              <a:ext uri="{FF2B5EF4-FFF2-40B4-BE49-F238E27FC236}">
                <a16:creationId xmlns:a16="http://schemas.microsoft.com/office/drawing/2014/main" id="{1223E5CE-DFAE-4DD6-8D7A-335F03A36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856" y="3792920"/>
            <a:ext cx="2333625" cy="1552575"/>
          </a:xfrm>
          <a:prstGeom prst="rect">
            <a:avLst/>
          </a:prstGeom>
        </p:spPr>
      </p:pic>
      <p:pic>
        <p:nvPicPr>
          <p:cNvPr id="23" name="Picture 22">
            <a:extLst>
              <a:ext uri="{FF2B5EF4-FFF2-40B4-BE49-F238E27FC236}">
                <a16:creationId xmlns:a16="http://schemas.microsoft.com/office/drawing/2014/main" id="{23E6E208-1F41-48A9-9563-D4A2E53D3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0502" y="4569208"/>
            <a:ext cx="3284682" cy="1834749"/>
          </a:xfrm>
          <a:prstGeom prst="rect">
            <a:avLst/>
          </a:prstGeom>
        </p:spPr>
      </p:pic>
      <p:pic>
        <p:nvPicPr>
          <p:cNvPr id="25" name="Picture 24">
            <a:extLst>
              <a:ext uri="{FF2B5EF4-FFF2-40B4-BE49-F238E27FC236}">
                <a16:creationId xmlns:a16="http://schemas.microsoft.com/office/drawing/2014/main" id="{F71B44DD-E642-42FE-AD8D-7058EA90DB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383" y="5345495"/>
            <a:ext cx="913858" cy="1321831"/>
          </a:xfrm>
          <a:prstGeom prst="rect">
            <a:avLst/>
          </a:prstGeom>
        </p:spPr>
      </p:pic>
    </p:spTree>
    <p:extLst>
      <p:ext uri="{BB962C8B-B14F-4D97-AF65-F5344CB8AC3E}">
        <p14:creationId xmlns:p14="http://schemas.microsoft.com/office/powerpoint/2010/main" val="193385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694936" y="-80602"/>
            <a:ext cx="8802129" cy="830997"/>
          </a:xfrm>
          <a:prstGeom prst="rect">
            <a:avLst/>
          </a:prstGeom>
          <a:noFill/>
        </p:spPr>
        <p:txBody>
          <a:bodyPr wrap="square" rtlCol="0">
            <a:spAutoFit/>
          </a:bodyPr>
          <a:lstStyle/>
          <a:p>
            <a:pPr algn="ctr"/>
            <a:r>
              <a:rPr lang="en-US" sz="4800" dirty="0">
                <a:solidFill>
                  <a:schemeClr val="bg1"/>
                </a:solidFill>
                <a:latin typeface="Footlight MT Light" panose="0204060206030A020304" pitchFamily="18" charset="0"/>
              </a:rPr>
              <a:t>Reasons For Laying a Foundation</a:t>
            </a:r>
          </a:p>
        </p:txBody>
      </p:sp>
      <p:sp>
        <p:nvSpPr>
          <p:cNvPr id="2" name="Rectangle 1"/>
          <p:cNvSpPr/>
          <p:nvPr/>
        </p:nvSpPr>
        <p:spPr>
          <a:xfrm>
            <a:off x="4230223" y="3313183"/>
            <a:ext cx="5461498" cy="2062103"/>
          </a:xfrm>
          <a:prstGeom prst="rect">
            <a:avLst/>
          </a:prstGeom>
        </p:spPr>
        <p:txBody>
          <a:bodyPr wrap="square">
            <a:spAutoFit/>
          </a:bodyPr>
          <a:lstStyle/>
          <a:p>
            <a:pPr algn="ctr"/>
            <a:r>
              <a:rPr lang="en-US" sz="3200" i="1" dirty="0">
                <a:solidFill>
                  <a:schemeClr val="bg1"/>
                </a:solidFill>
                <a:latin typeface="Abadi" panose="020B0604020104020204" pitchFamily="34" charset="0"/>
              </a:rPr>
              <a:t>It is easier to know the reason why someone asks you to do something rather than doing it without understanding why</a:t>
            </a:r>
            <a:endParaRPr lang="en-US" sz="3200" i="1" dirty="0">
              <a:solidFill>
                <a:schemeClr val="bg1"/>
              </a:solidFill>
            </a:endParaRPr>
          </a:p>
        </p:txBody>
      </p:sp>
      <p:pic>
        <p:nvPicPr>
          <p:cNvPr id="5" name="Picture 4">
            <a:extLst>
              <a:ext uri="{FF2B5EF4-FFF2-40B4-BE49-F238E27FC236}">
                <a16:creationId xmlns:a16="http://schemas.microsoft.com/office/drawing/2014/main" id="{820696B7-27B1-4B08-8491-2CA544B824B4}"/>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5742" y="1905494"/>
            <a:ext cx="2438740" cy="2438740"/>
          </a:xfrm>
          <a:prstGeom prst="rect">
            <a:avLst/>
          </a:prstGeom>
        </p:spPr>
      </p:pic>
    </p:spTree>
    <p:extLst>
      <p:ext uri="{BB962C8B-B14F-4D97-AF65-F5344CB8AC3E}">
        <p14:creationId xmlns:p14="http://schemas.microsoft.com/office/powerpoint/2010/main" val="203370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4002</Words>
  <Application>Microsoft Office PowerPoint</Application>
  <PresentationFormat>Widescreen</PresentationFormat>
  <Paragraphs>198</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Helvetica Neue</vt:lpstr>
      <vt:lpstr>Georgia</vt:lpstr>
      <vt:lpstr>Arial</vt:lpstr>
      <vt:lpstr>Abadi</vt:lpstr>
      <vt:lpstr>Calibri Light</vt:lpstr>
      <vt:lpstr>Calibri</vt:lpstr>
      <vt:lpstr>Footlight MT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cp:revision>
  <dcterms:created xsi:type="dcterms:W3CDTF">2018-08-27T15:27:30Z</dcterms:created>
  <dcterms:modified xsi:type="dcterms:W3CDTF">2020-07-12T02:11:13Z</dcterms:modified>
</cp:coreProperties>
</file>