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4" r:id="rId7"/>
    <p:sldId id="263" r:id="rId8"/>
    <p:sldId id="266" r:id="rId9"/>
    <p:sldId id="267" r:id="rId10"/>
    <p:sldId id="265" r:id="rId11"/>
    <p:sldId id="269" r:id="rId12"/>
    <p:sldId id="268" r:id="rId13"/>
    <p:sldId id="272" r:id="rId14"/>
    <p:sldId id="262" r:id="rId15"/>
    <p:sldId id="273" r:id="rId16"/>
  </p:sldIdLst>
  <p:sldSz cx="12192000" cy="6858000"/>
  <p:notesSz cx="6858000" cy="9144000"/>
  <p:embeddedFontLst>
    <p:embeddedFont>
      <p:font typeface="Abadi" panose="020B0604020104020204" pitchFamily="34" charset="0"/>
      <p:regular r:id="rId17"/>
    </p:embeddedFon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Californian FB" panose="0207040306080B030204" pitchFamily="18" charset="0"/>
      <p:regular r:id="rId24"/>
      <p:bold r:id="rId25"/>
      <p:italic r:id="rId26"/>
    </p:embeddedFont>
    <p:embeddedFont>
      <p:font typeface="Georgia" panose="02040502050405020303" pitchFamily="18" charset="0"/>
      <p:regular r:id="rId27"/>
      <p:bold r:id="rId28"/>
      <p:italic r:id="rId29"/>
      <p:boldItalic r:id="rId30"/>
    </p:embeddedFont>
    <p:embeddedFont>
      <p:font typeface="Lucida Calligraphy" panose="03010101010101010101" pitchFamily="66" charset="0"/>
      <p:regular r:id="rId31"/>
    </p:embeddedFont>
    <p:embeddedFont>
      <p:font typeface="Open Sans" panose="020B0606030504020204"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64" d="100"/>
          <a:sy n="64" d="100"/>
        </p:scale>
        <p:origin x="56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9A713-32E9-4C65-BC2A-01382842ED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177679-378E-4E13-999F-51A129D122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6BDEB0-76F7-4BCC-A0C7-5974A9F1BEBD}"/>
              </a:ext>
            </a:extLst>
          </p:cNvPr>
          <p:cNvSpPr>
            <a:spLocks noGrp="1"/>
          </p:cNvSpPr>
          <p:nvPr>
            <p:ph type="dt" sz="half" idx="10"/>
          </p:nvPr>
        </p:nvSpPr>
        <p:spPr/>
        <p:txBody>
          <a:bodyPr/>
          <a:lstStyle/>
          <a:p>
            <a:fld id="{0DD11563-E129-44F5-892F-6887039E9EA7}" type="datetimeFigureOut">
              <a:rPr lang="en-US" smtClean="0"/>
              <a:t>7/11/2020</a:t>
            </a:fld>
            <a:endParaRPr lang="en-US"/>
          </a:p>
        </p:txBody>
      </p:sp>
      <p:sp>
        <p:nvSpPr>
          <p:cNvPr id="5" name="Footer Placeholder 4">
            <a:extLst>
              <a:ext uri="{FF2B5EF4-FFF2-40B4-BE49-F238E27FC236}">
                <a16:creationId xmlns:a16="http://schemas.microsoft.com/office/drawing/2014/main" id="{5DB4D8B1-476D-49EE-BCB9-469819530B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7F8D03-F4A7-4576-968F-22C962C0C241}"/>
              </a:ext>
            </a:extLst>
          </p:cNvPr>
          <p:cNvSpPr>
            <a:spLocks noGrp="1"/>
          </p:cNvSpPr>
          <p:nvPr>
            <p:ph type="sldNum" sz="quarter" idx="12"/>
          </p:nvPr>
        </p:nvSpPr>
        <p:spPr/>
        <p:txBody>
          <a:bodyPr/>
          <a:lstStyle/>
          <a:p>
            <a:fld id="{C66ED1E4-9AAE-435F-8A52-190AC80F9CF8}" type="slidenum">
              <a:rPr lang="en-US" smtClean="0"/>
              <a:t>‹#›</a:t>
            </a:fld>
            <a:endParaRPr lang="en-US"/>
          </a:p>
        </p:txBody>
      </p:sp>
    </p:spTree>
    <p:extLst>
      <p:ext uri="{BB962C8B-B14F-4D97-AF65-F5344CB8AC3E}">
        <p14:creationId xmlns:p14="http://schemas.microsoft.com/office/powerpoint/2010/main" val="1161520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53DAB-11C5-4BEB-964D-A0DF171FFF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D657E9-040B-45B1-9366-8240D502724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69CC5F-B253-400E-AAD7-46C106009177}"/>
              </a:ext>
            </a:extLst>
          </p:cNvPr>
          <p:cNvSpPr>
            <a:spLocks noGrp="1"/>
          </p:cNvSpPr>
          <p:nvPr>
            <p:ph type="dt" sz="half" idx="10"/>
          </p:nvPr>
        </p:nvSpPr>
        <p:spPr/>
        <p:txBody>
          <a:bodyPr/>
          <a:lstStyle/>
          <a:p>
            <a:fld id="{0DD11563-E129-44F5-892F-6887039E9EA7}" type="datetimeFigureOut">
              <a:rPr lang="en-US" smtClean="0"/>
              <a:t>7/11/2020</a:t>
            </a:fld>
            <a:endParaRPr lang="en-US"/>
          </a:p>
        </p:txBody>
      </p:sp>
      <p:sp>
        <p:nvSpPr>
          <p:cNvPr id="5" name="Footer Placeholder 4">
            <a:extLst>
              <a:ext uri="{FF2B5EF4-FFF2-40B4-BE49-F238E27FC236}">
                <a16:creationId xmlns:a16="http://schemas.microsoft.com/office/drawing/2014/main" id="{BDD4EEBB-A4DE-489D-86CB-31316E7DB3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FF51A7-04A0-440A-A39D-DD851B62AA26}"/>
              </a:ext>
            </a:extLst>
          </p:cNvPr>
          <p:cNvSpPr>
            <a:spLocks noGrp="1"/>
          </p:cNvSpPr>
          <p:nvPr>
            <p:ph type="sldNum" sz="quarter" idx="12"/>
          </p:nvPr>
        </p:nvSpPr>
        <p:spPr/>
        <p:txBody>
          <a:bodyPr/>
          <a:lstStyle/>
          <a:p>
            <a:fld id="{C66ED1E4-9AAE-435F-8A52-190AC80F9CF8}" type="slidenum">
              <a:rPr lang="en-US" smtClean="0"/>
              <a:t>‹#›</a:t>
            </a:fld>
            <a:endParaRPr lang="en-US"/>
          </a:p>
        </p:txBody>
      </p:sp>
    </p:spTree>
    <p:extLst>
      <p:ext uri="{BB962C8B-B14F-4D97-AF65-F5344CB8AC3E}">
        <p14:creationId xmlns:p14="http://schemas.microsoft.com/office/powerpoint/2010/main" val="1724834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F659E6-33FB-492E-A9A0-D50401424E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9DFAE8-D63D-4FF7-AEF2-D676F480427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AE78B9-A7F7-4003-A0FA-34CFF8B6F01C}"/>
              </a:ext>
            </a:extLst>
          </p:cNvPr>
          <p:cNvSpPr>
            <a:spLocks noGrp="1"/>
          </p:cNvSpPr>
          <p:nvPr>
            <p:ph type="dt" sz="half" idx="10"/>
          </p:nvPr>
        </p:nvSpPr>
        <p:spPr/>
        <p:txBody>
          <a:bodyPr/>
          <a:lstStyle/>
          <a:p>
            <a:fld id="{0DD11563-E129-44F5-892F-6887039E9EA7}" type="datetimeFigureOut">
              <a:rPr lang="en-US" smtClean="0"/>
              <a:t>7/11/2020</a:t>
            </a:fld>
            <a:endParaRPr lang="en-US"/>
          </a:p>
        </p:txBody>
      </p:sp>
      <p:sp>
        <p:nvSpPr>
          <p:cNvPr id="5" name="Footer Placeholder 4">
            <a:extLst>
              <a:ext uri="{FF2B5EF4-FFF2-40B4-BE49-F238E27FC236}">
                <a16:creationId xmlns:a16="http://schemas.microsoft.com/office/drawing/2014/main" id="{AAFB450D-EFC5-4604-B4E0-22E11E210C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161E95-1413-4272-91D3-623E0FDA0006}"/>
              </a:ext>
            </a:extLst>
          </p:cNvPr>
          <p:cNvSpPr>
            <a:spLocks noGrp="1"/>
          </p:cNvSpPr>
          <p:nvPr>
            <p:ph type="sldNum" sz="quarter" idx="12"/>
          </p:nvPr>
        </p:nvSpPr>
        <p:spPr/>
        <p:txBody>
          <a:bodyPr/>
          <a:lstStyle/>
          <a:p>
            <a:fld id="{C66ED1E4-9AAE-435F-8A52-190AC80F9CF8}" type="slidenum">
              <a:rPr lang="en-US" smtClean="0"/>
              <a:t>‹#›</a:t>
            </a:fld>
            <a:endParaRPr lang="en-US"/>
          </a:p>
        </p:txBody>
      </p:sp>
    </p:spTree>
    <p:extLst>
      <p:ext uri="{BB962C8B-B14F-4D97-AF65-F5344CB8AC3E}">
        <p14:creationId xmlns:p14="http://schemas.microsoft.com/office/powerpoint/2010/main" val="798045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46E31-B825-439F-9AFC-7CB59B5763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F9988E-690E-45C2-9236-92F6BD47E0A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10DB0F-2C7B-4A2C-AF5A-CC87BA03BA7B}"/>
              </a:ext>
            </a:extLst>
          </p:cNvPr>
          <p:cNvSpPr>
            <a:spLocks noGrp="1"/>
          </p:cNvSpPr>
          <p:nvPr>
            <p:ph type="dt" sz="half" idx="10"/>
          </p:nvPr>
        </p:nvSpPr>
        <p:spPr/>
        <p:txBody>
          <a:bodyPr/>
          <a:lstStyle/>
          <a:p>
            <a:fld id="{0DD11563-E129-44F5-892F-6887039E9EA7}" type="datetimeFigureOut">
              <a:rPr lang="en-US" smtClean="0"/>
              <a:t>7/11/2020</a:t>
            </a:fld>
            <a:endParaRPr lang="en-US"/>
          </a:p>
        </p:txBody>
      </p:sp>
      <p:sp>
        <p:nvSpPr>
          <p:cNvPr id="5" name="Footer Placeholder 4">
            <a:extLst>
              <a:ext uri="{FF2B5EF4-FFF2-40B4-BE49-F238E27FC236}">
                <a16:creationId xmlns:a16="http://schemas.microsoft.com/office/drawing/2014/main" id="{A3DE9B97-2696-4A54-A6A4-A0F479C30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A1C15-3F03-460B-B724-0A98C314EA33}"/>
              </a:ext>
            </a:extLst>
          </p:cNvPr>
          <p:cNvSpPr>
            <a:spLocks noGrp="1"/>
          </p:cNvSpPr>
          <p:nvPr>
            <p:ph type="sldNum" sz="quarter" idx="12"/>
          </p:nvPr>
        </p:nvSpPr>
        <p:spPr/>
        <p:txBody>
          <a:bodyPr/>
          <a:lstStyle/>
          <a:p>
            <a:fld id="{C66ED1E4-9AAE-435F-8A52-190AC80F9CF8}" type="slidenum">
              <a:rPr lang="en-US" smtClean="0"/>
              <a:t>‹#›</a:t>
            </a:fld>
            <a:endParaRPr lang="en-US"/>
          </a:p>
        </p:txBody>
      </p:sp>
    </p:spTree>
    <p:extLst>
      <p:ext uri="{BB962C8B-B14F-4D97-AF65-F5344CB8AC3E}">
        <p14:creationId xmlns:p14="http://schemas.microsoft.com/office/powerpoint/2010/main" val="2952803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B513D-E46D-408A-9CE1-06B35E109F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6E5D84-4A6D-4FD5-A3BC-D96DF4B3C6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927ECA9-A9B2-472B-8549-DC7CAA415324}"/>
              </a:ext>
            </a:extLst>
          </p:cNvPr>
          <p:cNvSpPr>
            <a:spLocks noGrp="1"/>
          </p:cNvSpPr>
          <p:nvPr>
            <p:ph type="dt" sz="half" idx="10"/>
          </p:nvPr>
        </p:nvSpPr>
        <p:spPr/>
        <p:txBody>
          <a:bodyPr/>
          <a:lstStyle/>
          <a:p>
            <a:fld id="{0DD11563-E129-44F5-892F-6887039E9EA7}" type="datetimeFigureOut">
              <a:rPr lang="en-US" smtClean="0"/>
              <a:t>7/11/2020</a:t>
            </a:fld>
            <a:endParaRPr lang="en-US"/>
          </a:p>
        </p:txBody>
      </p:sp>
      <p:sp>
        <p:nvSpPr>
          <p:cNvPr id="5" name="Footer Placeholder 4">
            <a:extLst>
              <a:ext uri="{FF2B5EF4-FFF2-40B4-BE49-F238E27FC236}">
                <a16:creationId xmlns:a16="http://schemas.microsoft.com/office/drawing/2014/main" id="{4C011ABA-0DAC-45EC-8424-293379FE95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0F9255-309A-4EC4-AAB8-1BED56216615}"/>
              </a:ext>
            </a:extLst>
          </p:cNvPr>
          <p:cNvSpPr>
            <a:spLocks noGrp="1"/>
          </p:cNvSpPr>
          <p:nvPr>
            <p:ph type="sldNum" sz="quarter" idx="12"/>
          </p:nvPr>
        </p:nvSpPr>
        <p:spPr/>
        <p:txBody>
          <a:bodyPr/>
          <a:lstStyle/>
          <a:p>
            <a:fld id="{C66ED1E4-9AAE-435F-8A52-190AC80F9CF8}" type="slidenum">
              <a:rPr lang="en-US" smtClean="0"/>
              <a:t>‹#›</a:t>
            </a:fld>
            <a:endParaRPr lang="en-US"/>
          </a:p>
        </p:txBody>
      </p:sp>
    </p:spTree>
    <p:extLst>
      <p:ext uri="{BB962C8B-B14F-4D97-AF65-F5344CB8AC3E}">
        <p14:creationId xmlns:p14="http://schemas.microsoft.com/office/powerpoint/2010/main" val="1984136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CDECF-37C5-4B02-902A-C94818D18A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48C20B-D3AF-4C00-AC4D-DEDD3949AFB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598A84-3D1A-4ECC-8D8F-EBA7C84B953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98922A-57E0-4AA9-A713-D94065E34C59}"/>
              </a:ext>
            </a:extLst>
          </p:cNvPr>
          <p:cNvSpPr>
            <a:spLocks noGrp="1"/>
          </p:cNvSpPr>
          <p:nvPr>
            <p:ph type="dt" sz="half" idx="10"/>
          </p:nvPr>
        </p:nvSpPr>
        <p:spPr/>
        <p:txBody>
          <a:bodyPr/>
          <a:lstStyle/>
          <a:p>
            <a:fld id="{0DD11563-E129-44F5-892F-6887039E9EA7}" type="datetimeFigureOut">
              <a:rPr lang="en-US" smtClean="0"/>
              <a:t>7/11/2020</a:t>
            </a:fld>
            <a:endParaRPr lang="en-US"/>
          </a:p>
        </p:txBody>
      </p:sp>
      <p:sp>
        <p:nvSpPr>
          <p:cNvPr id="6" name="Footer Placeholder 5">
            <a:extLst>
              <a:ext uri="{FF2B5EF4-FFF2-40B4-BE49-F238E27FC236}">
                <a16:creationId xmlns:a16="http://schemas.microsoft.com/office/drawing/2014/main" id="{F2C3487F-4C2B-49DC-88AA-A4DACFE508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912404-CC79-4C21-B94E-6DF88DE81568}"/>
              </a:ext>
            </a:extLst>
          </p:cNvPr>
          <p:cNvSpPr>
            <a:spLocks noGrp="1"/>
          </p:cNvSpPr>
          <p:nvPr>
            <p:ph type="sldNum" sz="quarter" idx="12"/>
          </p:nvPr>
        </p:nvSpPr>
        <p:spPr/>
        <p:txBody>
          <a:bodyPr/>
          <a:lstStyle/>
          <a:p>
            <a:fld id="{C66ED1E4-9AAE-435F-8A52-190AC80F9CF8}" type="slidenum">
              <a:rPr lang="en-US" smtClean="0"/>
              <a:t>‹#›</a:t>
            </a:fld>
            <a:endParaRPr lang="en-US"/>
          </a:p>
        </p:txBody>
      </p:sp>
    </p:spTree>
    <p:extLst>
      <p:ext uri="{BB962C8B-B14F-4D97-AF65-F5344CB8AC3E}">
        <p14:creationId xmlns:p14="http://schemas.microsoft.com/office/powerpoint/2010/main" val="1479602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69A24-7153-4C7A-88F6-BD9F1DA5CD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137863-F3C2-4C63-8B4B-8A868608B2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73B4800-F4E6-40D9-815F-0AFAC0F5037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F56267-5E5B-42ED-89E2-B004705C6C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0CE6120-17B6-4FC4-8BD7-4E273049F15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A8BD23-5746-486A-BFEC-18F8EAFD5C0F}"/>
              </a:ext>
            </a:extLst>
          </p:cNvPr>
          <p:cNvSpPr>
            <a:spLocks noGrp="1"/>
          </p:cNvSpPr>
          <p:nvPr>
            <p:ph type="dt" sz="half" idx="10"/>
          </p:nvPr>
        </p:nvSpPr>
        <p:spPr/>
        <p:txBody>
          <a:bodyPr/>
          <a:lstStyle/>
          <a:p>
            <a:fld id="{0DD11563-E129-44F5-892F-6887039E9EA7}" type="datetimeFigureOut">
              <a:rPr lang="en-US" smtClean="0"/>
              <a:t>7/11/2020</a:t>
            </a:fld>
            <a:endParaRPr lang="en-US"/>
          </a:p>
        </p:txBody>
      </p:sp>
      <p:sp>
        <p:nvSpPr>
          <p:cNvPr id="8" name="Footer Placeholder 7">
            <a:extLst>
              <a:ext uri="{FF2B5EF4-FFF2-40B4-BE49-F238E27FC236}">
                <a16:creationId xmlns:a16="http://schemas.microsoft.com/office/drawing/2014/main" id="{CA7E08B5-0133-45F4-B507-5863420E4A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846C08-3C49-443F-BD7A-F8DBE075CE31}"/>
              </a:ext>
            </a:extLst>
          </p:cNvPr>
          <p:cNvSpPr>
            <a:spLocks noGrp="1"/>
          </p:cNvSpPr>
          <p:nvPr>
            <p:ph type="sldNum" sz="quarter" idx="12"/>
          </p:nvPr>
        </p:nvSpPr>
        <p:spPr/>
        <p:txBody>
          <a:bodyPr/>
          <a:lstStyle/>
          <a:p>
            <a:fld id="{C66ED1E4-9AAE-435F-8A52-190AC80F9CF8}" type="slidenum">
              <a:rPr lang="en-US" smtClean="0"/>
              <a:t>‹#›</a:t>
            </a:fld>
            <a:endParaRPr lang="en-US"/>
          </a:p>
        </p:txBody>
      </p:sp>
    </p:spTree>
    <p:extLst>
      <p:ext uri="{BB962C8B-B14F-4D97-AF65-F5344CB8AC3E}">
        <p14:creationId xmlns:p14="http://schemas.microsoft.com/office/powerpoint/2010/main" val="3406682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13AC4-08B2-433B-8DBF-2A989A8617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094761-6C3D-4AC7-B091-5EF0D5FEFB43}"/>
              </a:ext>
            </a:extLst>
          </p:cNvPr>
          <p:cNvSpPr>
            <a:spLocks noGrp="1"/>
          </p:cNvSpPr>
          <p:nvPr>
            <p:ph type="dt" sz="half" idx="10"/>
          </p:nvPr>
        </p:nvSpPr>
        <p:spPr/>
        <p:txBody>
          <a:bodyPr/>
          <a:lstStyle/>
          <a:p>
            <a:fld id="{0DD11563-E129-44F5-892F-6887039E9EA7}" type="datetimeFigureOut">
              <a:rPr lang="en-US" smtClean="0"/>
              <a:t>7/11/2020</a:t>
            </a:fld>
            <a:endParaRPr lang="en-US"/>
          </a:p>
        </p:txBody>
      </p:sp>
      <p:sp>
        <p:nvSpPr>
          <p:cNvPr id="4" name="Footer Placeholder 3">
            <a:extLst>
              <a:ext uri="{FF2B5EF4-FFF2-40B4-BE49-F238E27FC236}">
                <a16:creationId xmlns:a16="http://schemas.microsoft.com/office/drawing/2014/main" id="{91629B57-815D-4BDA-9DDF-013B2C762C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932CB8-6846-423B-812A-7C423A440165}"/>
              </a:ext>
            </a:extLst>
          </p:cNvPr>
          <p:cNvSpPr>
            <a:spLocks noGrp="1"/>
          </p:cNvSpPr>
          <p:nvPr>
            <p:ph type="sldNum" sz="quarter" idx="12"/>
          </p:nvPr>
        </p:nvSpPr>
        <p:spPr/>
        <p:txBody>
          <a:bodyPr/>
          <a:lstStyle/>
          <a:p>
            <a:fld id="{C66ED1E4-9AAE-435F-8A52-190AC80F9CF8}" type="slidenum">
              <a:rPr lang="en-US" smtClean="0"/>
              <a:t>‹#›</a:t>
            </a:fld>
            <a:endParaRPr lang="en-US"/>
          </a:p>
        </p:txBody>
      </p:sp>
    </p:spTree>
    <p:extLst>
      <p:ext uri="{BB962C8B-B14F-4D97-AF65-F5344CB8AC3E}">
        <p14:creationId xmlns:p14="http://schemas.microsoft.com/office/powerpoint/2010/main" val="1205729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69BF18-ACC4-4120-8311-BCA12AB900B7}"/>
              </a:ext>
            </a:extLst>
          </p:cNvPr>
          <p:cNvSpPr>
            <a:spLocks noGrp="1"/>
          </p:cNvSpPr>
          <p:nvPr>
            <p:ph type="dt" sz="half" idx="10"/>
          </p:nvPr>
        </p:nvSpPr>
        <p:spPr/>
        <p:txBody>
          <a:bodyPr/>
          <a:lstStyle/>
          <a:p>
            <a:fld id="{0DD11563-E129-44F5-892F-6887039E9EA7}" type="datetimeFigureOut">
              <a:rPr lang="en-US" smtClean="0"/>
              <a:t>7/11/2020</a:t>
            </a:fld>
            <a:endParaRPr lang="en-US"/>
          </a:p>
        </p:txBody>
      </p:sp>
      <p:sp>
        <p:nvSpPr>
          <p:cNvPr id="3" name="Footer Placeholder 2">
            <a:extLst>
              <a:ext uri="{FF2B5EF4-FFF2-40B4-BE49-F238E27FC236}">
                <a16:creationId xmlns:a16="http://schemas.microsoft.com/office/drawing/2014/main" id="{A4F0D79E-CB58-497F-B17A-73C2AD33A5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F8DBF3-4E67-468F-ADA8-0854BC348598}"/>
              </a:ext>
            </a:extLst>
          </p:cNvPr>
          <p:cNvSpPr>
            <a:spLocks noGrp="1"/>
          </p:cNvSpPr>
          <p:nvPr>
            <p:ph type="sldNum" sz="quarter" idx="12"/>
          </p:nvPr>
        </p:nvSpPr>
        <p:spPr/>
        <p:txBody>
          <a:bodyPr/>
          <a:lstStyle/>
          <a:p>
            <a:fld id="{C66ED1E4-9AAE-435F-8A52-190AC80F9CF8}" type="slidenum">
              <a:rPr lang="en-US" smtClean="0"/>
              <a:t>‹#›</a:t>
            </a:fld>
            <a:endParaRPr lang="en-US"/>
          </a:p>
        </p:txBody>
      </p:sp>
    </p:spTree>
    <p:extLst>
      <p:ext uri="{BB962C8B-B14F-4D97-AF65-F5344CB8AC3E}">
        <p14:creationId xmlns:p14="http://schemas.microsoft.com/office/powerpoint/2010/main" val="2256957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5296F-25B2-4831-A4B8-24ADEB9EC8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5B83F8-5E15-47E5-B16C-3AD612FC62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53EB51-82F2-4232-9348-80E44F2089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5C4B002-2B02-4F37-B168-1D891F11F87E}"/>
              </a:ext>
            </a:extLst>
          </p:cNvPr>
          <p:cNvSpPr>
            <a:spLocks noGrp="1"/>
          </p:cNvSpPr>
          <p:nvPr>
            <p:ph type="dt" sz="half" idx="10"/>
          </p:nvPr>
        </p:nvSpPr>
        <p:spPr/>
        <p:txBody>
          <a:bodyPr/>
          <a:lstStyle/>
          <a:p>
            <a:fld id="{0DD11563-E129-44F5-892F-6887039E9EA7}" type="datetimeFigureOut">
              <a:rPr lang="en-US" smtClean="0"/>
              <a:t>7/11/2020</a:t>
            </a:fld>
            <a:endParaRPr lang="en-US"/>
          </a:p>
        </p:txBody>
      </p:sp>
      <p:sp>
        <p:nvSpPr>
          <p:cNvPr id="6" name="Footer Placeholder 5">
            <a:extLst>
              <a:ext uri="{FF2B5EF4-FFF2-40B4-BE49-F238E27FC236}">
                <a16:creationId xmlns:a16="http://schemas.microsoft.com/office/drawing/2014/main" id="{D956DEC3-701F-43E3-8AF9-D6AD420E95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906F7A-E580-46EE-943A-D1CAD3E8B38C}"/>
              </a:ext>
            </a:extLst>
          </p:cNvPr>
          <p:cNvSpPr>
            <a:spLocks noGrp="1"/>
          </p:cNvSpPr>
          <p:nvPr>
            <p:ph type="sldNum" sz="quarter" idx="12"/>
          </p:nvPr>
        </p:nvSpPr>
        <p:spPr/>
        <p:txBody>
          <a:bodyPr/>
          <a:lstStyle/>
          <a:p>
            <a:fld id="{C66ED1E4-9AAE-435F-8A52-190AC80F9CF8}" type="slidenum">
              <a:rPr lang="en-US" smtClean="0"/>
              <a:t>‹#›</a:t>
            </a:fld>
            <a:endParaRPr lang="en-US"/>
          </a:p>
        </p:txBody>
      </p:sp>
    </p:spTree>
    <p:extLst>
      <p:ext uri="{BB962C8B-B14F-4D97-AF65-F5344CB8AC3E}">
        <p14:creationId xmlns:p14="http://schemas.microsoft.com/office/powerpoint/2010/main" val="2050554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15495-1FBE-49C8-A037-0BA5C5CF25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776D14-EE4F-448F-9F1E-1747A79AFC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0E9FB6-A1A5-4DEB-8FEA-90F07961B7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D4ACAF5-FA6D-48F1-A487-6859D3BAED42}"/>
              </a:ext>
            </a:extLst>
          </p:cNvPr>
          <p:cNvSpPr>
            <a:spLocks noGrp="1"/>
          </p:cNvSpPr>
          <p:nvPr>
            <p:ph type="dt" sz="half" idx="10"/>
          </p:nvPr>
        </p:nvSpPr>
        <p:spPr/>
        <p:txBody>
          <a:bodyPr/>
          <a:lstStyle/>
          <a:p>
            <a:fld id="{0DD11563-E129-44F5-892F-6887039E9EA7}" type="datetimeFigureOut">
              <a:rPr lang="en-US" smtClean="0"/>
              <a:t>7/11/2020</a:t>
            </a:fld>
            <a:endParaRPr lang="en-US"/>
          </a:p>
        </p:txBody>
      </p:sp>
      <p:sp>
        <p:nvSpPr>
          <p:cNvPr id="6" name="Footer Placeholder 5">
            <a:extLst>
              <a:ext uri="{FF2B5EF4-FFF2-40B4-BE49-F238E27FC236}">
                <a16:creationId xmlns:a16="http://schemas.microsoft.com/office/drawing/2014/main" id="{16979DCF-77C0-4AD1-9181-AB42A06C3D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EDD437-3807-45EE-B7A7-F61C1E8F6670}"/>
              </a:ext>
            </a:extLst>
          </p:cNvPr>
          <p:cNvSpPr>
            <a:spLocks noGrp="1"/>
          </p:cNvSpPr>
          <p:nvPr>
            <p:ph type="sldNum" sz="quarter" idx="12"/>
          </p:nvPr>
        </p:nvSpPr>
        <p:spPr/>
        <p:txBody>
          <a:bodyPr/>
          <a:lstStyle/>
          <a:p>
            <a:fld id="{C66ED1E4-9AAE-435F-8A52-190AC80F9CF8}" type="slidenum">
              <a:rPr lang="en-US" smtClean="0"/>
              <a:t>‹#›</a:t>
            </a:fld>
            <a:endParaRPr lang="en-US"/>
          </a:p>
        </p:txBody>
      </p:sp>
    </p:spTree>
    <p:extLst>
      <p:ext uri="{BB962C8B-B14F-4D97-AF65-F5344CB8AC3E}">
        <p14:creationId xmlns:p14="http://schemas.microsoft.com/office/powerpoint/2010/main" val="3926351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7CD866-0376-4C00-9A6F-41D544C936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12D63C-D813-4054-A66B-37AC250502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81CDC8-328D-4922-9655-91725D79FF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11563-E129-44F5-892F-6887039E9EA7}" type="datetimeFigureOut">
              <a:rPr lang="en-US" smtClean="0"/>
              <a:t>7/11/2020</a:t>
            </a:fld>
            <a:endParaRPr lang="en-US"/>
          </a:p>
        </p:txBody>
      </p:sp>
      <p:sp>
        <p:nvSpPr>
          <p:cNvPr id="5" name="Footer Placeholder 4">
            <a:extLst>
              <a:ext uri="{FF2B5EF4-FFF2-40B4-BE49-F238E27FC236}">
                <a16:creationId xmlns:a16="http://schemas.microsoft.com/office/drawing/2014/main" id="{5035D8A8-D982-41DF-91F0-5AA6ECDA65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54F40A-DF45-439E-9589-3EA792C309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6ED1E4-9AAE-435F-8A52-190AC80F9CF8}" type="slidenum">
              <a:rPr lang="en-US" smtClean="0"/>
              <a:t>‹#›</a:t>
            </a:fld>
            <a:endParaRPr lang="en-US"/>
          </a:p>
        </p:txBody>
      </p:sp>
    </p:spTree>
    <p:extLst>
      <p:ext uri="{BB962C8B-B14F-4D97-AF65-F5344CB8AC3E}">
        <p14:creationId xmlns:p14="http://schemas.microsoft.com/office/powerpoint/2010/main" val="1766067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lds.org/ensign/1998/11/the-power-of-righteousness?lang=eng&amp;para=p16#p16" TargetMode="External"/><Relationship Id="rId2" Type="http://schemas.openxmlformats.org/officeDocument/2006/relationships/hyperlink" Target="https://www.lds.org/ensign/1995/05/finding-forgiveness?lang=eng&amp;para=p17#p17" TargetMode="External"/><Relationship Id="rId1" Type="http://schemas.openxmlformats.org/officeDocument/2006/relationships/slideLayout" Target="../slideLayouts/slideLayout7.xml"/><Relationship Id="rId6" Type="http://schemas.openxmlformats.org/officeDocument/2006/relationships/hyperlink" Target="https://www.lds.org/liahona/2009/11/repent-that-i-may-heal-you?lang=eng&amp;para=p30-p32#p30" TargetMode="External"/><Relationship Id="rId5" Type="http://schemas.openxmlformats.org/officeDocument/2006/relationships/hyperlink" Target="https://www.lds.org/scriptures/bofm/mosiah/4.3?lang=eng#2" TargetMode="External"/><Relationship Id="rId4" Type="http://schemas.openxmlformats.org/officeDocument/2006/relationships/hyperlink" Target="https://www.lds.org/scriptures/bofm/alma/24.10?lang=eng#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0764E03F-DE98-45AB-8D88-A6A4C061C7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0357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2DE24B4-6049-4A84-9A73-B669BFDFF2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13943" y="6488668"/>
            <a:ext cx="1902940" cy="369332"/>
          </a:xfrm>
          <a:prstGeom prst="rect">
            <a:avLst/>
          </a:prstGeom>
          <a:noFill/>
        </p:spPr>
        <p:txBody>
          <a:bodyPr wrap="square" rtlCol="0">
            <a:spAutoFit/>
          </a:bodyPr>
          <a:lstStyle/>
          <a:p>
            <a:r>
              <a:rPr lang="en-US" dirty="0">
                <a:solidFill>
                  <a:schemeClr val="bg2"/>
                </a:solidFill>
              </a:rPr>
              <a:t>D&amp;C 58:43</a:t>
            </a:r>
          </a:p>
        </p:txBody>
      </p:sp>
      <p:sp>
        <p:nvSpPr>
          <p:cNvPr id="6" name="TextBox 5"/>
          <p:cNvSpPr txBox="1"/>
          <p:nvPr/>
        </p:nvSpPr>
        <p:spPr>
          <a:xfrm>
            <a:off x="1651687" y="135925"/>
            <a:ext cx="8888627" cy="769441"/>
          </a:xfrm>
          <a:prstGeom prst="rect">
            <a:avLst/>
          </a:prstGeom>
          <a:noFill/>
        </p:spPr>
        <p:txBody>
          <a:bodyPr wrap="square" rtlCol="0">
            <a:spAutoFit/>
          </a:bodyPr>
          <a:lstStyle/>
          <a:p>
            <a:pPr algn="ctr"/>
            <a:r>
              <a:rPr lang="en-US" sz="4400" dirty="0">
                <a:solidFill>
                  <a:schemeClr val="bg2"/>
                </a:solidFill>
                <a:latin typeface="Lucida Calligraphy" panose="03010101010101010101" pitchFamily="66" charset="0"/>
              </a:rPr>
              <a:t>Am I Really Forgiven?</a:t>
            </a:r>
          </a:p>
        </p:txBody>
      </p:sp>
      <p:sp>
        <p:nvSpPr>
          <p:cNvPr id="3" name="Rectangle 2"/>
          <p:cNvSpPr/>
          <p:nvPr/>
        </p:nvSpPr>
        <p:spPr>
          <a:xfrm>
            <a:off x="1830803" y="1348876"/>
            <a:ext cx="4256809" cy="923330"/>
          </a:xfrm>
          <a:prstGeom prst="rect">
            <a:avLst/>
          </a:prstGeom>
        </p:spPr>
        <p:txBody>
          <a:bodyPr wrap="square">
            <a:spAutoFit/>
          </a:bodyPr>
          <a:lstStyle/>
          <a:p>
            <a:r>
              <a:rPr lang="en-US" dirty="0">
                <a:solidFill>
                  <a:schemeClr val="bg1"/>
                </a:solidFill>
              </a:rPr>
              <a:t>Some people mistakenly think that if they can still remember their sins then they haven’t fully repented.</a:t>
            </a:r>
          </a:p>
        </p:txBody>
      </p:sp>
      <p:sp>
        <p:nvSpPr>
          <p:cNvPr id="2" name="Rectangle 1"/>
          <p:cNvSpPr/>
          <p:nvPr/>
        </p:nvSpPr>
        <p:spPr>
          <a:xfrm>
            <a:off x="5603117" y="2078466"/>
            <a:ext cx="4572000" cy="4970591"/>
          </a:xfrm>
          <a:prstGeom prst="rect">
            <a:avLst/>
          </a:prstGeom>
        </p:spPr>
        <p:txBody>
          <a:bodyPr>
            <a:spAutoFit/>
          </a:bodyPr>
          <a:lstStyle/>
          <a:p>
            <a:r>
              <a:rPr lang="en-US" dirty="0">
                <a:solidFill>
                  <a:schemeClr val="bg1"/>
                </a:solidFill>
                <a:latin typeface="Abadi" panose="020B0604020104020204" pitchFamily="34" charset="0"/>
              </a:rPr>
              <a:t>“Satan will try to make us believe that our sins are not forgiven because </a:t>
            </a:r>
            <a:r>
              <a:rPr lang="en-US" i="1" dirty="0">
                <a:solidFill>
                  <a:schemeClr val="bg1"/>
                </a:solidFill>
                <a:latin typeface="Abadi" panose="020B0604020104020204" pitchFamily="34" charset="0"/>
              </a:rPr>
              <a:t>we</a:t>
            </a:r>
            <a:r>
              <a:rPr lang="en-US" dirty="0">
                <a:solidFill>
                  <a:schemeClr val="bg1"/>
                </a:solidFill>
                <a:latin typeface="Abadi" panose="020B0604020104020204" pitchFamily="34" charset="0"/>
              </a:rPr>
              <a:t> can remember them. Satan is a liar; he tries to blur our vision and lead us away from the path of repentance and forgiveness.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God did not promise that </a:t>
            </a:r>
            <a:r>
              <a:rPr lang="en-US" i="1" dirty="0">
                <a:solidFill>
                  <a:schemeClr val="bg1"/>
                </a:solidFill>
                <a:latin typeface="Abadi" panose="020B0604020104020204" pitchFamily="34" charset="0"/>
              </a:rPr>
              <a:t>we</a:t>
            </a:r>
            <a:r>
              <a:rPr lang="en-US" dirty="0">
                <a:solidFill>
                  <a:schemeClr val="bg1"/>
                </a:solidFill>
                <a:latin typeface="Abadi" panose="020B0604020104020204" pitchFamily="34" charset="0"/>
              </a:rPr>
              <a:t> would not remember our sins. Remembering will help us avoid making the same mistakes again.</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But if we stay true and faithful,</a:t>
            </a:r>
          </a:p>
          <a:p>
            <a:r>
              <a:rPr lang="en-US" dirty="0">
                <a:solidFill>
                  <a:schemeClr val="bg1"/>
                </a:solidFill>
                <a:latin typeface="Abadi" panose="020B0604020104020204" pitchFamily="34" charset="0"/>
              </a:rPr>
              <a:t>the memory of our sins will </a:t>
            </a:r>
          </a:p>
          <a:p>
            <a:r>
              <a:rPr lang="en-US" dirty="0">
                <a:solidFill>
                  <a:schemeClr val="bg1"/>
                </a:solidFill>
                <a:latin typeface="Abadi" panose="020B0604020104020204" pitchFamily="34" charset="0"/>
              </a:rPr>
              <a:t>be softened over time. This </a:t>
            </a:r>
          </a:p>
          <a:p>
            <a:r>
              <a:rPr lang="en-US" dirty="0">
                <a:solidFill>
                  <a:schemeClr val="bg1"/>
                </a:solidFill>
                <a:latin typeface="Abadi" panose="020B0604020104020204" pitchFamily="34" charset="0"/>
              </a:rPr>
              <a:t>will be part of the needed</a:t>
            </a:r>
          </a:p>
          <a:p>
            <a:r>
              <a:rPr lang="en-US" dirty="0">
                <a:solidFill>
                  <a:schemeClr val="bg1"/>
                </a:solidFill>
                <a:latin typeface="Abadi" panose="020B0604020104020204" pitchFamily="34" charset="0"/>
              </a:rPr>
              <a:t>healing and sanctification </a:t>
            </a:r>
          </a:p>
          <a:p>
            <a:r>
              <a:rPr lang="en-US" dirty="0">
                <a:solidFill>
                  <a:schemeClr val="bg1"/>
                </a:solidFill>
                <a:latin typeface="Abadi" panose="020B0604020104020204" pitchFamily="34" charset="0"/>
              </a:rPr>
              <a:t>process”</a:t>
            </a:r>
          </a:p>
          <a:p>
            <a:r>
              <a:rPr lang="en-US" sz="1100" dirty="0">
                <a:solidFill>
                  <a:schemeClr val="bg1"/>
                </a:solidFill>
              </a:rPr>
              <a:t>President Dieter F. </a:t>
            </a:r>
            <a:r>
              <a:rPr lang="en-US" sz="1100" dirty="0" err="1">
                <a:solidFill>
                  <a:schemeClr val="bg1"/>
                </a:solidFill>
              </a:rPr>
              <a:t>Uchtdorf</a:t>
            </a:r>
            <a:r>
              <a:rPr lang="en-US" sz="1100" dirty="0">
                <a:solidFill>
                  <a:schemeClr val="bg1"/>
                </a:solidFill>
              </a:rPr>
              <a:t> </a:t>
            </a:r>
          </a:p>
          <a:p>
            <a:endParaRPr lang="en-US" dirty="0">
              <a:solidFill>
                <a:schemeClr val="bg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9842" y="5210445"/>
            <a:ext cx="1171252" cy="1462889"/>
          </a:xfrm>
          <a:prstGeom prst="rect">
            <a:avLst/>
          </a:prstGeom>
        </p:spPr>
      </p:pic>
      <p:pic>
        <p:nvPicPr>
          <p:cNvPr id="10" name="Picture 9">
            <a:extLst>
              <a:ext uri="{FF2B5EF4-FFF2-40B4-BE49-F238E27FC236}">
                <a16:creationId xmlns:a16="http://schemas.microsoft.com/office/drawing/2014/main" id="{0095766D-F73E-43A4-BC60-712C8B8F3D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711" y="3181309"/>
            <a:ext cx="3998014" cy="2462445"/>
          </a:xfrm>
          <a:prstGeom prst="rect">
            <a:avLst/>
          </a:prstGeom>
        </p:spPr>
      </p:pic>
    </p:spTree>
    <p:extLst>
      <p:ext uri="{BB962C8B-B14F-4D97-AF65-F5344CB8AC3E}">
        <p14:creationId xmlns:p14="http://schemas.microsoft.com/office/powerpoint/2010/main" val="159495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
                                            <p:txEl>
                                              <p:pRg st="8" end="8"/>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
                                            <p:txEl>
                                              <p:pRg st="9" end="9"/>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F73E66-EF5C-4CB3-A475-F5F9E99845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7724" y="6488668"/>
            <a:ext cx="1902940" cy="369332"/>
          </a:xfrm>
          <a:prstGeom prst="rect">
            <a:avLst/>
          </a:prstGeom>
          <a:noFill/>
        </p:spPr>
        <p:txBody>
          <a:bodyPr wrap="square" rtlCol="0">
            <a:spAutoFit/>
          </a:bodyPr>
          <a:lstStyle/>
          <a:p>
            <a:r>
              <a:rPr lang="en-US" dirty="0">
                <a:solidFill>
                  <a:schemeClr val="bg2"/>
                </a:solidFill>
              </a:rPr>
              <a:t>D&amp;C 58:44-48, 56</a:t>
            </a:r>
          </a:p>
        </p:txBody>
      </p:sp>
      <p:sp>
        <p:nvSpPr>
          <p:cNvPr id="6" name="TextBox 5"/>
          <p:cNvSpPr txBox="1"/>
          <p:nvPr/>
        </p:nvSpPr>
        <p:spPr>
          <a:xfrm>
            <a:off x="1651687" y="135925"/>
            <a:ext cx="8888627" cy="769441"/>
          </a:xfrm>
          <a:prstGeom prst="rect">
            <a:avLst/>
          </a:prstGeom>
          <a:noFill/>
        </p:spPr>
        <p:txBody>
          <a:bodyPr wrap="square" rtlCol="0">
            <a:spAutoFit/>
          </a:bodyPr>
          <a:lstStyle/>
          <a:p>
            <a:pPr algn="ctr"/>
            <a:r>
              <a:rPr lang="en-US" sz="4400" dirty="0">
                <a:solidFill>
                  <a:schemeClr val="bg2"/>
                </a:solidFill>
                <a:latin typeface="Lucida Calligraphy" panose="03010101010101010101" pitchFamily="66" charset="0"/>
              </a:rPr>
              <a:t>Not Yet</a:t>
            </a:r>
          </a:p>
        </p:txBody>
      </p:sp>
      <p:sp>
        <p:nvSpPr>
          <p:cNvPr id="3" name="Rectangle 2"/>
          <p:cNvSpPr/>
          <p:nvPr/>
        </p:nvSpPr>
        <p:spPr>
          <a:xfrm>
            <a:off x="1844030" y="1041290"/>
            <a:ext cx="5166372" cy="4708981"/>
          </a:xfrm>
          <a:prstGeom prst="rect">
            <a:avLst/>
          </a:prstGeom>
        </p:spPr>
        <p:txBody>
          <a:bodyPr wrap="square">
            <a:spAutoFit/>
          </a:bodyPr>
          <a:lstStyle/>
          <a:p>
            <a:pPr fontAlgn="base"/>
            <a:r>
              <a:rPr lang="en-US" dirty="0">
                <a:solidFill>
                  <a:schemeClr val="bg1"/>
                </a:solidFill>
              </a:rPr>
              <a:t>Why Were the Saints Commanded Not to All Gather Immediately to the Land of Zion?</a:t>
            </a:r>
          </a:p>
          <a:p>
            <a:pPr fontAlgn="base"/>
            <a:endParaRPr lang="en-US" dirty="0">
              <a:solidFill>
                <a:schemeClr val="bg1"/>
              </a:solidFill>
            </a:endParaRPr>
          </a:p>
          <a:p>
            <a:pPr fontAlgn="base"/>
            <a:r>
              <a:rPr lang="en-US" dirty="0">
                <a:solidFill>
                  <a:schemeClr val="bg1"/>
                </a:solidFill>
              </a:rPr>
              <a:t>The time had not yet come, and would not for “many years” for all the Saints to receive their inheritances in Zion. </a:t>
            </a:r>
          </a:p>
          <a:p>
            <a:pPr fontAlgn="base"/>
            <a:endParaRPr lang="en-US" dirty="0">
              <a:solidFill>
                <a:schemeClr val="bg1"/>
              </a:solidFill>
            </a:endParaRPr>
          </a:p>
          <a:p>
            <a:pPr fontAlgn="base"/>
            <a:r>
              <a:rPr lang="en-US" dirty="0">
                <a:solidFill>
                  <a:schemeClr val="bg1"/>
                </a:solidFill>
              </a:rPr>
              <a:t>A great deal of work, preparation, and patience is required before Zion can be fully established. </a:t>
            </a:r>
          </a:p>
          <a:p>
            <a:pPr fontAlgn="base"/>
            <a:endParaRPr lang="en-US" dirty="0">
              <a:solidFill>
                <a:schemeClr val="bg1"/>
              </a:solidFill>
            </a:endParaRPr>
          </a:p>
          <a:p>
            <a:pPr fontAlgn="base"/>
            <a:r>
              <a:rPr lang="en-US" dirty="0">
                <a:solidFill>
                  <a:schemeClr val="bg1"/>
                </a:solidFill>
              </a:rPr>
              <a:t>The Church had neither the strength nor the means to purchase lands sufficient for all the Saints in Zion. </a:t>
            </a:r>
          </a:p>
          <a:p>
            <a:pPr fontAlgn="base"/>
            <a:endParaRPr lang="en-US" dirty="0">
              <a:solidFill>
                <a:schemeClr val="bg1"/>
              </a:solidFill>
            </a:endParaRPr>
          </a:p>
          <a:p>
            <a:pPr fontAlgn="base"/>
            <a:r>
              <a:rPr lang="en-US" dirty="0">
                <a:solidFill>
                  <a:schemeClr val="bg1"/>
                </a:solidFill>
              </a:rPr>
              <a:t>So, before Zion could be established, a great deal of missionary work needed to be done to strengthen the Church.</a:t>
            </a:r>
          </a:p>
          <a:p>
            <a:pPr fontAlgn="base"/>
            <a:r>
              <a:rPr lang="en-US" sz="1200" dirty="0">
                <a:solidFill>
                  <a:schemeClr val="bg1"/>
                </a:solidFill>
              </a:rPr>
              <a:t>Student Manual</a:t>
            </a:r>
          </a:p>
        </p:txBody>
      </p:sp>
      <p:pic>
        <p:nvPicPr>
          <p:cNvPr id="8" name="Picture 7">
            <a:extLst>
              <a:ext uri="{FF2B5EF4-FFF2-40B4-BE49-F238E27FC236}">
                <a16:creationId xmlns:a16="http://schemas.microsoft.com/office/drawing/2014/main" id="{555229E1-3045-4CA2-AEC0-E4C8CABF7A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9625" y="2397973"/>
            <a:ext cx="3953992" cy="1923769"/>
          </a:xfrm>
          <a:prstGeom prst="rect">
            <a:avLst/>
          </a:prstGeom>
        </p:spPr>
      </p:pic>
    </p:spTree>
    <p:extLst>
      <p:ext uri="{BB962C8B-B14F-4D97-AF65-F5344CB8AC3E}">
        <p14:creationId xmlns:p14="http://schemas.microsoft.com/office/powerpoint/2010/main" val="319599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3B443CA-027C-4DDA-B274-6578E99AC9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345682" y="6398364"/>
            <a:ext cx="1902940" cy="369332"/>
          </a:xfrm>
          <a:prstGeom prst="rect">
            <a:avLst/>
          </a:prstGeom>
          <a:noFill/>
        </p:spPr>
        <p:txBody>
          <a:bodyPr wrap="square" rtlCol="0">
            <a:spAutoFit/>
          </a:bodyPr>
          <a:lstStyle/>
          <a:p>
            <a:r>
              <a:rPr lang="en-US" dirty="0">
                <a:solidFill>
                  <a:schemeClr val="bg2"/>
                </a:solidFill>
              </a:rPr>
              <a:t>D&amp;C 58:44-62</a:t>
            </a:r>
          </a:p>
        </p:txBody>
      </p:sp>
      <p:sp>
        <p:nvSpPr>
          <p:cNvPr id="6" name="TextBox 5"/>
          <p:cNvSpPr txBox="1"/>
          <p:nvPr/>
        </p:nvSpPr>
        <p:spPr>
          <a:xfrm>
            <a:off x="1651687" y="135925"/>
            <a:ext cx="8888627" cy="769441"/>
          </a:xfrm>
          <a:prstGeom prst="rect">
            <a:avLst/>
          </a:prstGeom>
          <a:noFill/>
        </p:spPr>
        <p:txBody>
          <a:bodyPr wrap="square" rtlCol="0">
            <a:spAutoFit/>
          </a:bodyPr>
          <a:lstStyle/>
          <a:p>
            <a:pPr algn="ctr"/>
            <a:r>
              <a:rPr lang="en-US" sz="4400" dirty="0">
                <a:solidFill>
                  <a:schemeClr val="bg2"/>
                </a:solidFill>
                <a:latin typeface="Lucida Calligraphy" panose="03010101010101010101" pitchFamily="66" charset="0"/>
              </a:rPr>
              <a:t>The Gospel is For Everyone</a:t>
            </a:r>
          </a:p>
        </p:txBody>
      </p:sp>
      <p:sp>
        <p:nvSpPr>
          <p:cNvPr id="3" name="Rectangle 2"/>
          <p:cNvSpPr/>
          <p:nvPr/>
        </p:nvSpPr>
        <p:spPr>
          <a:xfrm>
            <a:off x="5727451" y="3609653"/>
            <a:ext cx="4256809" cy="523220"/>
          </a:xfrm>
          <a:prstGeom prst="rect">
            <a:avLst/>
          </a:prstGeom>
        </p:spPr>
        <p:txBody>
          <a:bodyPr wrap="square">
            <a:spAutoFit/>
          </a:bodyPr>
          <a:lstStyle/>
          <a:p>
            <a:r>
              <a:rPr lang="en-US" sz="2800" dirty="0">
                <a:solidFill>
                  <a:srgbClr val="FFFF00"/>
                </a:solidFill>
              </a:rPr>
              <a:t>Elders were to build up Zion</a:t>
            </a:r>
          </a:p>
        </p:txBody>
      </p:sp>
      <p:sp>
        <p:nvSpPr>
          <p:cNvPr id="8" name="Rectangle 7"/>
          <p:cNvSpPr/>
          <p:nvPr/>
        </p:nvSpPr>
        <p:spPr>
          <a:xfrm>
            <a:off x="1870914" y="1025712"/>
            <a:ext cx="4572000" cy="1754326"/>
          </a:xfrm>
          <a:prstGeom prst="rect">
            <a:avLst/>
          </a:prstGeom>
        </p:spPr>
        <p:txBody>
          <a:bodyPr>
            <a:spAutoFit/>
          </a:bodyPr>
          <a:lstStyle/>
          <a:p>
            <a:pPr fontAlgn="base"/>
            <a:r>
              <a:rPr lang="en-US" dirty="0">
                <a:solidFill>
                  <a:schemeClr val="bg1"/>
                </a:solidFill>
              </a:rPr>
              <a:t>The Saints were told to “push the people together from the ends of the earth”, that is, through missionary work they must gather together the dispersed members of the house of Israel preparatory to the establishment of Zion. The Church is still in that process.</a:t>
            </a:r>
          </a:p>
        </p:txBody>
      </p:sp>
      <p:sp>
        <p:nvSpPr>
          <p:cNvPr id="7" name="AutoShape 6" descr="http://upload.wikimedia.org/wikipedia/commons/a/a0/ColoredBlankMap-World-10E.sv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http://upload.wikimedia.org/wikipedia/commons/a/a0/ColoredBlankMap-World-10E.sv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5479550" y="5339638"/>
            <a:ext cx="4572000" cy="1200329"/>
          </a:xfrm>
          <a:prstGeom prst="rect">
            <a:avLst/>
          </a:prstGeom>
        </p:spPr>
        <p:txBody>
          <a:bodyPr>
            <a:spAutoFit/>
          </a:bodyPr>
          <a:lstStyle/>
          <a:p>
            <a:r>
              <a:rPr lang="en-US" sz="2400" dirty="0">
                <a:solidFill>
                  <a:srgbClr val="FFFF00"/>
                </a:solidFill>
                <a:latin typeface="Abadi" panose="020B0604020104020204" pitchFamily="34" charset="0"/>
              </a:rPr>
              <a:t>Elders were and are to preach the gospel to all the world</a:t>
            </a:r>
            <a:endParaRPr lang="en-US" sz="2400" dirty="0">
              <a:solidFill>
                <a:srgbClr val="FFFF00"/>
              </a:solidFill>
            </a:endParaRPr>
          </a:p>
          <a:p>
            <a:endParaRPr lang="en-US" sz="2400" dirty="0">
              <a:solidFill>
                <a:srgbClr val="FFFF00"/>
              </a:solidFill>
            </a:endParaRPr>
          </a:p>
        </p:txBody>
      </p:sp>
      <p:pic>
        <p:nvPicPr>
          <p:cNvPr id="12" name="Picture 11">
            <a:extLst>
              <a:ext uri="{FF2B5EF4-FFF2-40B4-BE49-F238E27FC236}">
                <a16:creationId xmlns:a16="http://schemas.microsoft.com/office/drawing/2014/main" id="{8A8D847C-9F4E-4AC3-AA4C-050019A26B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5682" y="3508188"/>
            <a:ext cx="3609975" cy="2324100"/>
          </a:xfrm>
          <a:prstGeom prst="rect">
            <a:avLst/>
          </a:prstGeom>
        </p:spPr>
      </p:pic>
      <p:pic>
        <p:nvPicPr>
          <p:cNvPr id="14" name="Picture 13">
            <a:extLst>
              <a:ext uri="{FF2B5EF4-FFF2-40B4-BE49-F238E27FC236}">
                <a16:creationId xmlns:a16="http://schemas.microsoft.com/office/drawing/2014/main" id="{B6640B3A-04C9-47B4-AFB8-BC2162C2F671}"/>
              </a:ext>
            </a:extLst>
          </p:cNvPr>
          <p:cNvPicPr>
            <a:picLocks noChangeAspect="1"/>
          </p:cNvPicPr>
          <p:nvPr/>
        </p:nvPicPr>
        <p:blipFill rotWithShape="1">
          <a:blip r:embed="rId4">
            <a:extLst>
              <a:ext uri="{28A0092B-C50C-407E-A947-70E740481C1C}">
                <a14:useLocalDpi xmlns:a14="http://schemas.microsoft.com/office/drawing/2010/main" val="0"/>
              </a:ext>
            </a:extLst>
          </a:blip>
          <a:srcRect r="1229"/>
          <a:stretch/>
        </p:blipFill>
        <p:spPr>
          <a:xfrm>
            <a:off x="0" y="-4446"/>
            <a:ext cx="12192000" cy="6884252"/>
          </a:xfrm>
          <a:prstGeom prst="rect">
            <a:avLst/>
          </a:prstGeom>
        </p:spPr>
      </p:pic>
      <p:sp>
        <p:nvSpPr>
          <p:cNvPr id="15" name="Rectangle 14">
            <a:extLst>
              <a:ext uri="{FF2B5EF4-FFF2-40B4-BE49-F238E27FC236}">
                <a16:creationId xmlns:a16="http://schemas.microsoft.com/office/drawing/2014/main" id="{6ECC90E0-FDDE-426B-AC9A-A8C5FE68BAC4}"/>
              </a:ext>
            </a:extLst>
          </p:cNvPr>
          <p:cNvSpPr/>
          <p:nvPr/>
        </p:nvSpPr>
        <p:spPr>
          <a:xfrm>
            <a:off x="2297152" y="5785651"/>
            <a:ext cx="7983789" cy="523220"/>
          </a:xfrm>
          <a:prstGeom prst="rect">
            <a:avLst/>
          </a:prstGeom>
        </p:spPr>
        <p:txBody>
          <a:bodyPr wrap="none">
            <a:spAutoFit/>
          </a:bodyPr>
          <a:lstStyle/>
          <a:p>
            <a:r>
              <a:rPr lang="en-US" sz="2800" b="1" i="0" dirty="0">
                <a:solidFill>
                  <a:srgbClr val="FFFF00"/>
                </a:solidFill>
                <a:effectLst/>
                <a:latin typeface="Open Sans"/>
              </a:rPr>
              <a:t>The gospel must be preached to every person.</a:t>
            </a:r>
            <a:endParaRPr lang="en-US" sz="2800" dirty="0">
              <a:solidFill>
                <a:srgbClr val="FFFF00"/>
              </a:solidFill>
            </a:endParaRPr>
          </a:p>
        </p:txBody>
      </p:sp>
    </p:spTree>
    <p:extLst>
      <p:ext uri="{BB962C8B-B14F-4D97-AF65-F5344CB8AC3E}">
        <p14:creationId xmlns:p14="http://schemas.microsoft.com/office/powerpoint/2010/main" val="388409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ircle(out)">
                                      <p:cBhvr>
                                        <p:cTn id="15" dur="2750"/>
                                        <p:tgtEl>
                                          <p:spTgt spid="14"/>
                                        </p:tgtEl>
                                      </p:cBhvr>
                                    </p:animEffect>
                                  </p:childTnLst>
                                </p:cTn>
                              </p:par>
                              <p:par>
                                <p:cTn id="16" presetID="6" presetClass="entr" presetSubtype="32"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circle(out)">
                                      <p:cBhvr>
                                        <p:cTn id="1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5729B5-DFF6-478A-A946-227D27DEF8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03047" y="252771"/>
            <a:ext cx="8781535" cy="6186309"/>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 </a:t>
            </a:r>
          </a:p>
          <a:p>
            <a:r>
              <a:rPr lang="en-US" b="1" dirty="0">
                <a:solidFill>
                  <a:schemeClr val="bg1"/>
                </a:solidFill>
              </a:rPr>
              <a:t>Reclaimed</a:t>
            </a:r>
            <a:r>
              <a:rPr lang="en-US" dirty="0">
                <a:solidFill>
                  <a:schemeClr val="bg1"/>
                </a:solidFill>
              </a:rPr>
              <a:t> (3:26)</a:t>
            </a:r>
          </a:p>
          <a:p>
            <a:endParaRPr lang="en-US" dirty="0">
              <a:solidFill>
                <a:schemeClr val="bg1"/>
              </a:solidFill>
            </a:endParaRPr>
          </a:p>
          <a:p>
            <a:r>
              <a:rPr lang="en-US" dirty="0">
                <a:solidFill>
                  <a:schemeClr val="bg1"/>
                </a:solidFill>
              </a:rPr>
              <a:t>Hyrum M. Smith and </a:t>
            </a:r>
            <a:r>
              <a:rPr lang="en-US" dirty="0" err="1">
                <a:solidFill>
                  <a:schemeClr val="bg1"/>
                </a:solidFill>
              </a:rPr>
              <a:t>Janne</a:t>
            </a:r>
            <a:r>
              <a:rPr lang="en-US" dirty="0">
                <a:solidFill>
                  <a:schemeClr val="bg1"/>
                </a:solidFill>
              </a:rPr>
              <a:t> M. </a:t>
            </a:r>
            <a:r>
              <a:rPr lang="en-US" dirty="0" err="1">
                <a:solidFill>
                  <a:schemeClr val="bg1"/>
                </a:solidFill>
              </a:rPr>
              <a:t>Sjodahl</a:t>
            </a:r>
            <a:r>
              <a:rPr lang="en-US" dirty="0">
                <a:solidFill>
                  <a:schemeClr val="bg1"/>
                </a:solidFill>
              </a:rPr>
              <a:t> </a:t>
            </a:r>
            <a:r>
              <a:rPr lang="en-US" i="1" dirty="0">
                <a:solidFill>
                  <a:schemeClr val="bg1"/>
                </a:solidFill>
              </a:rPr>
              <a:t>Doctrine and Covenants Commentary </a:t>
            </a:r>
            <a:r>
              <a:rPr lang="en-US" dirty="0">
                <a:solidFill>
                  <a:schemeClr val="bg1"/>
                </a:solidFill>
              </a:rPr>
              <a:t> pg. 343</a:t>
            </a:r>
          </a:p>
          <a:p>
            <a:endParaRPr lang="en-US" dirty="0">
              <a:solidFill>
                <a:schemeClr val="bg1"/>
              </a:solidFill>
            </a:endParaRPr>
          </a:p>
          <a:p>
            <a:r>
              <a:rPr lang="en-US" dirty="0">
                <a:solidFill>
                  <a:schemeClr val="bg1"/>
                </a:solidFill>
              </a:rPr>
              <a:t>Elder Richard G. Scott </a:t>
            </a:r>
            <a:r>
              <a:rPr lang="en-US" i="1" dirty="0">
                <a:solidFill>
                  <a:schemeClr val="bg1"/>
                </a:solidFill>
              </a:rPr>
              <a:t>To Be Free of Heavy Burdens </a:t>
            </a:r>
            <a:r>
              <a:rPr lang="en-US" dirty="0">
                <a:solidFill>
                  <a:schemeClr val="bg1"/>
                </a:solidFill>
              </a:rPr>
              <a:t>October 2002 General Conference</a:t>
            </a:r>
          </a:p>
          <a:p>
            <a:endParaRPr lang="en-US" dirty="0">
              <a:solidFill>
                <a:schemeClr val="bg1"/>
              </a:solidFill>
            </a:endParaRPr>
          </a:p>
          <a:p>
            <a:r>
              <a:rPr lang="en-US" dirty="0">
                <a:solidFill>
                  <a:schemeClr val="bg1"/>
                </a:solidFill>
              </a:rPr>
              <a:t>Boyd K. Packer (“The Atonement,”</a:t>
            </a:r>
            <a:r>
              <a:rPr lang="en-US" i="1" dirty="0">
                <a:solidFill>
                  <a:schemeClr val="bg1"/>
                </a:solidFill>
              </a:rPr>
              <a:t> Ensign</a:t>
            </a:r>
            <a:r>
              <a:rPr lang="en-US" dirty="0">
                <a:solidFill>
                  <a:schemeClr val="bg1"/>
                </a:solidFill>
              </a:rPr>
              <a:t> or </a:t>
            </a:r>
            <a:r>
              <a:rPr lang="en-US" i="1" dirty="0" err="1">
                <a:solidFill>
                  <a:schemeClr val="bg1"/>
                </a:solidFill>
              </a:rPr>
              <a:t>Liahona</a:t>
            </a:r>
            <a:r>
              <a:rPr lang="en-US" i="1" dirty="0">
                <a:solidFill>
                  <a:schemeClr val="bg1"/>
                </a:solidFill>
              </a:rPr>
              <a:t>,</a:t>
            </a:r>
            <a:r>
              <a:rPr lang="en-US" dirty="0">
                <a:solidFill>
                  <a:schemeClr val="bg1"/>
                </a:solidFill>
              </a:rPr>
              <a:t> Nov. 2012, 77).</a:t>
            </a:r>
          </a:p>
          <a:p>
            <a:endParaRPr lang="en-US" dirty="0">
              <a:solidFill>
                <a:schemeClr val="bg1"/>
              </a:solidFill>
            </a:endParaRPr>
          </a:p>
          <a:p>
            <a:r>
              <a:rPr lang="en-US" dirty="0">
                <a:solidFill>
                  <a:schemeClr val="bg1"/>
                </a:solidFill>
              </a:rPr>
              <a:t>President Dieter F. </a:t>
            </a:r>
            <a:r>
              <a:rPr lang="en-US" dirty="0" err="1">
                <a:solidFill>
                  <a:schemeClr val="bg1"/>
                </a:solidFill>
              </a:rPr>
              <a:t>Uchtdorf</a:t>
            </a:r>
            <a:r>
              <a:rPr lang="en-US" dirty="0">
                <a:solidFill>
                  <a:schemeClr val="bg1"/>
                </a:solidFill>
              </a:rPr>
              <a:t>  (“Point of Safe Return,”</a:t>
            </a:r>
            <a:r>
              <a:rPr lang="en-US" i="1" dirty="0">
                <a:solidFill>
                  <a:schemeClr val="bg1"/>
                </a:solidFill>
              </a:rPr>
              <a:t> Ensign</a:t>
            </a:r>
            <a:r>
              <a:rPr lang="en-US" dirty="0">
                <a:solidFill>
                  <a:schemeClr val="bg1"/>
                </a:solidFill>
              </a:rPr>
              <a:t> or </a:t>
            </a:r>
            <a:r>
              <a:rPr lang="en-US" i="1" dirty="0" err="1">
                <a:solidFill>
                  <a:schemeClr val="bg1"/>
                </a:solidFill>
              </a:rPr>
              <a:t>Liahona</a:t>
            </a:r>
            <a:r>
              <a:rPr lang="en-US" i="1" dirty="0">
                <a:solidFill>
                  <a:schemeClr val="bg1"/>
                </a:solidFill>
              </a:rPr>
              <a:t>, </a:t>
            </a:r>
            <a:r>
              <a:rPr lang="en-US" dirty="0">
                <a:solidFill>
                  <a:schemeClr val="bg1"/>
                </a:solidFill>
              </a:rPr>
              <a:t>May 2007, 101).</a:t>
            </a:r>
          </a:p>
          <a:p>
            <a:endParaRPr lang="en-US" dirty="0">
              <a:solidFill>
                <a:schemeClr val="bg1"/>
              </a:solidFill>
            </a:endParaRPr>
          </a:p>
          <a:p>
            <a:pPr fontAlgn="base"/>
            <a:r>
              <a:rPr lang="en-US" i="1" dirty="0">
                <a:solidFill>
                  <a:schemeClr val="bg1"/>
                </a:solidFill>
              </a:rPr>
              <a:t>For the Strength of Youth</a:t>
            </a:r>
            <a:r>
              <a:rPr lang="en-US" dirty="0">
                <a:solidFill>
                  <a:schemeClr val="bg1"/>
                </a:solidFill>
              </a:rPr>
              <a:t> [booklet, 2011], 28)</a:t>
            </a:r>
          </a:p>
          <a:p>
            <a:pPr fontAlgn="base"/>
            <a:endParaRPr lang="en-US" dirty="0">
              <a:solidFill>
                <a:schemeClr val="bg1"/>
              </a:solidFill>
            </a:endParaRPr>
          </a:p>
          <a:p>
            <a:pPr fontAlgn="base"/>
            <a:r>
              <a:rPr lang="en-US" dirty="0">
                <a:solidFill>
                  <a:schemeClr val="bg1"/>
                </a:solidFill>
              </a:rPr>
              <a:t>Elder D. Todd </a:t>
            </a:r>
            <a:r>
              <a:rPr lang="en-US" dirty="0" err="1">
                <a:solidFill>
                  <a:schemeClr val="bg1"/>
                </a:solidFill>
              </a:rPr>
              <a:t>Christofferson</a:t>
            </a:r>
            <a:r>
              <a:rPr lang="en-US" dirty="0">
                <a:solidFill>
                  <a:schemeClr val="bg1"/>
                </a:solidFill>
              </a:rPr>
              <a:t> </a:t>
            </a:r>
            <a:r>
              <a:rPr lang="en-US" dirty="0">
                <a:solidFill>
                  <a:schemeClr val="bg1"/>
                </a:solidFill>
                <a:latin typeface="Abadi" panose="020B0604020104020204" pitchFamily="34" charset="0"/>
              </a:rPr>
              <a:t>(“The Divine Gift of Repentance,”</a:t>
            </a:r>
            <a:r>
              <a:rPr lang="en-US" i="1" dirty="0">
                <a:solidFill>
                  <a:schemeClr val="bg1"/>
                </a:solidFill>
                <a:latin typeface="Abadi" panose="020B0604020104020204" pitchFamily="34" charset="0"/>
              </a:rPr>
              <a:t> Ensign</a:t>
            </a:r>
            <a:r>
              <a:rPr lang="en-US" dirty="0">
                <a:solidFill>
                  <a:schemeClr val="bg1"/>
                </a:solidFill>
                <a:latin typeface="Abadi" panose="020B0604020104020204" pitchFamily="34" charset="0"/>
              </a:rPr>
              <a:t> or </a:t>
            </a:r>
            <a:r>
              <a:rPr lang="en-US" i="1" dirty="0" err="1">
                <a:solidFill>
                  <a:schemeClr val="bg1"/>
                </a:solidFill>
                <a:latin typeface="Abadi" panose="020B0604020104020204" pitchFamily="34" charset="0"/>
              </a:rPr>
              <a:t>Liahona</a:t>
            </a:r>
            <a:r>
              <a:rPr lang="en-US" i="1" dirty="0">
                <a:solidFill>
                  <a:schemeClr val="bg1"/>
                </a:solidFill>
                <a:latin typeface="Abadi" panose="020B0604020104020204" pitchFamily="34" charset="0"/>
              </a:rPr>
              <a:t>,</a:t>
            </a:r>
            <a:r>
              <a:rPr lang="en-US" dirty="0">
                <a:solidFill>
                  <a:schemeClr val="bg1"/>
                </a:solidFill>
                <a:latin typeface="Abadi" panose="020B0604020104020204" pitchFamily="34" charset="0"/>
              </a:rPr>
              <a:t> Nov. 2011, 40).</a:t>
            </a:r>
          </a:p>
          <a:p>
            <a:pPr fontAlgn="base"/>
            <a:endParaRPr lang="en-US" dirty="0">
              <a:solidFill>
                <a:schemeClr val="bg1"/>
              </a:solidFill>
              <a:latin typeface="Abadi" panose="020B0604020104020204" pitchFamily="34" charset="0"/>
            </a:endParaRPr>
          </a:p>
          <a:p>
            <a:pPr fontAlgn="base"/>
            <a:r>
              <a:rPr lang="en-US" dirty="0">
                <a:solidFill>
                  <a:schemeClr val="bg1"/>
                </a:solidFill>
                <a:latin typeface="Abadi" panose="020B0604020104020204" pitchFamily="34" charset="0"/>
              </a:rPr>
              <a:t>Doctrine and Covenants Student Manual Religion 324-325 Section 58</a:t>
            </a:r>
            <a:endParaRPr lang="en-US" dirty="0">
              <a:solidFill>
                <a:schemeClr val="bg1"/>
              </a:solidFill>
            </a:endParaRPr>
          </a:p>
          <a:p>
            <a:pPr fontAlgn="base"/>
            <a:endParaRPr lang="en-US" dirty="0">
              <a:solidFill>
                <a:schemeClr val="bg1"/>
              </a:solidFill>
            </a:endParaRPr>
          </a:p>
          <a:p>
            <a:endParaRPr lang="en-US" dirty="0">
              <a:solidFill>
                <a:schemeClr val="bg1"/>
              </a:solidFill>
            </a:endParaRPr>
          </a:p>
          <a:p>
            <a:endParaRPr lang="en-US" dirty="0">
              <a:solidFill>
                <a:schemeClr val="bg1"/>
              </a:solidFill>
            </a:endParaRPr>
          </a:p>
        </p:txBody>
      </p:sp>
      <p:grpSp>
        <p:nvGrpSpPr>
          <p:cNvPr id="7" name="Group 6">
            <a:extLst>
              <a:ext uri="{FF2B5EF4-FFF2-40B4-BE49-F238E27FC236}">
                <a16:creationId xmlns:a16="http://schemas.microsoft.com/office/drawing/2014/main" id="{06A3CE93-6119-4EB3-BB8B-8D79783714D8}"/>
              </a:ext>
            </a:extLst>
          </p:cNvPr>
          <p:cNvGrpSpPr/>
          <p:nvPr/>
        </p:nvGrpSpPr>
        <p:grpSpPr>
          <a:xfrm>
            <a:off x="2176070" y="563886"/>
            <a:ext cx="831348" cy="1053041"/>
            <a:chOff x="7543800" y="3810000"/>
            <a:chExt cx="1143000" cy="1447800"/>
          </a:xfrm>
        </p:grpSpPr>
        <p:sp>
          <p:nvSpPr>
            <p:cNvPr id="8" name="Trapezoid 7">
              <a:extLst>
                <a:ext uri="{FF2B5EF4-FFF2-40B4-BE49-F238E27FC236}">
                  <a16:creationId xmlns:a16="http://schemas.microsoft.com/office/drawing/2014/main" id="{5A90E046-90D4-421B-86EF-7DA2AF33541A}"/>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79">
              <a:extLst>
                <a:ext uri="{FF2B5EF4-FFF2-40B4-BE49-F238E27FC236}">
                  <a16:creationId xmlns:a16="http://schemas.microsoft.com/office/drawing/2014/main" id="{5C7E2F23-F74A-476C-808F-8B8763250700}"/>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0">
              <a:extLst>
                <a:ext uri="{FF2B5EF4-FFF2-40B4-BE49-F238E27FC236}">
                  <a16:creationId xmlns:a16="http://schemas.microsoft.com/office/drawing/2014/main" id="{3692FAD0-D6E1-4D20-B609-F97A443C8A50}"/>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1">
              <a:extLst>
                <a:ext uri="{FF2B5EF4-FFF2-40B4-BE49-F238E27FC236}">
                  <a16:creationId xmlns:a16="http://schemas.microsoft.com/office/drawing/2014/main" id="{A888692B-8ECE-421C-99B9-0916B74DD907}"/>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1CD1232-4918-4386-8F0B-25E242356ABC}"/>
                </a:ext>
              </a:extLst>
            </p:cNvPr>
            <p:cNvGrpSpPr/>
            <p:nvPr/>
          </p:nvGrpSpPr>
          <p:grpSpPr>
            <a:xfrm>
              <a:off x="7924800" y="3810000"/>
              <a:ext cx="645353" cy="610017"/>
              <a:chOff x="7924800" y="5867400"/>
              <a:chExt cx="645353" cy="610017"/>
            </a:xfrm>
          </p:grpSpPr>
          <p:grpSp>
            <p:nvGrpSpPr>
              <p:cNvPr id="20" name="Group 13">
                <a:extLst>
                  <a:ext uri="{FF2B5EF4-FFF2-40B4-BE49-F238E27FC236}">
                    <a16:creationId xmlns:a16="http://schemas.microsoft.com/office/drawing/2014/main" id="{25CFDE1B-B82D-4C28-9A86-45CEE0794045}"/>
                  </a:ext>
                </a:extLst>
              </p:cNvPr>
              <p:cNvGrpSpPr/>
              <p:nvPr/>
            </p:nvGrpSpPr>
            <p:grpSpPr>
              <a:xfrm>
                <a:off x="7924800" y="5867400"/>
                <a:ext cx="645353" cy="610017"/>
                <a:chOff x="3037563" y="3121795"/>
                <a:chExt cx="1250371" cy="1224010"/>
              </a:xfrm>
            </p:grpSpPr>
            <p:sp>
              <p:nvSpPr>
                <p:cNvPr id="22" name="Oval 21">
                  <a:extLst>
                    <a:ext uri="{FF2B5EF4-FFF2-40B4-BE49-F238E27FC236}">
                      <a16:creationId xmlns:a16="http://schemas.microsoft.com/office/drawing/2014/main" id="{5CC0B2F7-18E4-43A5-8D78-0B279C8C614A}"/>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D1274EB-3A7D-4410-AE94-C5AFB4790EDF}"/>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018A89A-957C-4F64-B186-403D247017AF}"/>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BFE6539-9FBD-4F14-B8E9-3121FB81BF1B}"/>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00499140-05C5-4FCF-B60A-59BF822559BE}"/>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535158C9-2634-44CA-A176-CE1C9D004886}"/>
                </a:ext>
              </a:extLst>
            </p:cNvPr>
            <p:cNvGrpSpPr/>
            <p:nvPr/>
          </p:nvGrpSpPr>
          <p:grpSpPr>
            <a:xfrm>
              <a:off x="7543800" y="4038600"/>
              <a:ext cx="403070" cy="381000"/>
              <a:chOff x="7924800" y="5867400"/>
              <a:chExt cx="645353" cy="610017"/>
            </a:xfrm>
          </p:grpSpPr>
          <p:grpSp>
            <p:nvGrpSpPr>
              <p:cNvPr id="14" name="Group 13">
                <a:extLst>
                  <a:ext uri="{FF2B5EF4-FFF2-40B4-BE49-F238E27FC236}">
                    <a16:creationId xmlns:a16="http://schemas.microsoft.com/office/drawing/2014/main" id="{E070E003-BB6E-41E3-8814-73962372792B}"/>
                  </a:ext>
                </a:extLst>
              </p:cNvPr>
              <p:cNvGrpSpPr/>
              <p:nvPr/>
            </p:nvGrpSpPr>
            <p:grpSpPr>
              <a:xfrm>
                <a:off x="7924800" y="5867400"/>
                <a:ext cx="645353" cy="610017"/>
                <a:chOff x="3037563" y="3121795"/>
                <a:chExt cx="1250371" cy="1224010"/>
              </a:xfrm>
            </p:grpSpPr>
            <p:sp>
              <p:nvSpPr>
                <p:cNvPr id="16" name="Oval 15">
                  <a:extLst>
                    <a:ext uri="{FF2B5EF4-FFF2-40B4-BE49-F238E27FC236}">
                      <a16:creationId xmlns:a16="http://schemas.microsoft.com/office/drawing/2014/main" id="{86B8021D-FB5A-4879-A8F1-23E2F8E27B6A}"/>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52208AA-EF39-4029-B8F6-6655349A6948}"/>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1B1C734-0413-488B-9C07-08C6595EDB96}"/>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5B438CC-A35C-4B1A-B971-B74E78725EAD}"/>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D5D39363-B509-4592-92C3-8029717FFD81}"/>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Footer Placeholder 14">
            <a:extLst>
              <a:ext uri="{FF2B5EF4-FFF2-40B4-BE49-F238E27FC236}">
                <a16:creationId xmlns:a16="http://schemas.microsoft.com/office/drawing/2014/main" id="{011283EA-7369-4FA2-8D48-EDE42CB54061}"/>
              </a:ext>
            </a:extLst>
          </p:cNvPr>
          <p:cNvSpPr>
            <a:spLocks noGrp="1"/>
          </p:cNvSpPr>
          <p:nvPr/>
        </p:nvSpPr>
        <p:spPr>
          <a:xfrm>
            <a:off x="74596" y="6412681"/>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293950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4148488" cy="5001369"/>
          </a:xfrm>
          <a:prstGeom prst="rect">
            <a:avLst/>
          </a:prstGeom>
          <a:ln>
            <a:solidFill>
              <a:schemeClr val="tx1"/>
            </a:solidFill>
          </a:ln>
        </p:spPr>
        <p:txBody>
          <a:bodyPr wrap="square">
            <a:spAutoFit/>
          </a:bodyPr>
          <a:lstStyle/>
          <a:p>
            <a:pPr fontAlgn="base"/>
            <a:r>
              <a:rPr lang="en-US" sz="1100" b="1" dirty="0">
                <a:solidFill>
                  <a:srgbClr val="2F393A"/>
                </a:solidFill>
                <a:latin typeface="Abadi" panose="020B0604020104020204" pitchFamily="34" charset="0"/>
              </a:rPr>
              <a:t>Repentance, </a:t>
            </a:r>
            <a:r>
              <a:rPr lang="en-US" sz="1100" dirty="0">
                <a:solidFill>
                  <a:srgbClr val="2F393A"/>
                </a:solidFill>
                <a:latin typeface="Abadi" panose="020B0604020104020204" pitchFamily="34" charset="0"/>
              </a:rPr>
              <a:t>however, requires that we forsake and turn completely from our sins and confess them. Elder Spencer W. Kimball taught: “No one can ever be forgiven of any transgression until there is repentance, and one has not repented until he has bared his soul and admitted his intentions and weaknesses without excuses or rationalizations. He must admit to himself that he has grievously sinned. When he has confessed to himself without the slightest minimizing of the offense, or rationalizing its seriousness, or soft-pedaling its gravity, and admits it is as big as it really is, then he is ready to begin his repentance; and any other elements of repentance are of reduced value, until the conviction is established totally, and then repentance may mature and forgiveness may eventually come.” (</a:t>
            </a:r>
            <a:r>
              <a:rPr lang="en-US" sz="1100" i="1" dirty="0">
                <a:solidFill>
                  <a:srgbClr val="2F393A"/>
                </a:solidFill>
                <a:latin typeface="Abadi" panose="020B0604020104020204" pitchFamily="34" charset="0"/>
              </a:rPr>
              <a:t>Love Versus Lust,</a:t>
            </a:r>
            <a:r>
              <a:rPr lang="en-US" sz="1100" dirty="0">
                <a:solidFill>
                  <a:srgbClr val="2F393A"/>
                </a:solidFill>
                <a:latin typeface="Abadi" panose="020B0604020104020204" pitchFamily="34" charset="0"/>
              </a:rPr>
              <a:t> Brigham Young University Speeches of the Year [Provo, 5 Jan. 1965], p. 10.)</a:t>
            </a:r>
          </a:p>
          <a:p>
            <a:pPr fontAlgn="base"/>
            <a:r>
              <a:rPr lang="en-US" sz="1100" dirty="0">
                <a:solidFill>
                  <a:srgbClr val="2F393A"/>
                </a:solidFill>
                <a:latin typeface="Abadi" panose="020B0604020104020204" pitchFamily="34" charset="0"/>
              </a:rPr>
              <a:t>The Lord’s forgiveness comes to those who truly repent. Elder Kimball also said that “those who heed the call, whether members or nonmembers of the Church, can be partakers of the miracle of forgiveness. God will wipe away from their eyes the tears of anguish, and remorse, and consternation, and fear, and guilt. Dry eyes will replace the wet ones, and smiles of satisfaction will replace the worried, anxious look.</a:t>
            </a:r>
          </a:p>
          <a:p>
            <a:pPr fontAlgn="base"/>
            <a:r>
              <a:rPr lang="en-US" sz="1100" dirty="0">
                <a:solidFill>
                  <a:srgbClr val="2F393A"/>
                </a:solidFill>
                <a:latin typeface="Abadi" panose="020B0604020104020204" pitchFamily="34" charset="0"/>
              </a:rPr>
              <a:t>“What relief! What comfort! What joy! Those laden with transgressions and sorrows and sin may be forgiven and cleansed and purified if they will return to their Lord, learn of him, and keep his commandments. And all of us needing to repent of day-to-day follies and weaknesses can likewise share in this miracle.” President Spencer W. Kimball (</a:t>
            </a:r>
            <a:r>
              <a:rPr lang="en-US" sz="1100" i="1" dirty="0">
                <a:solidFill>
                  <a:srgbClr val="2F393A"/>
                </a:solidFill>
                <a:latin typeface="Abadi" panose="020B0604020104020204" pitchFamily="34" charset="0"/>
              </a:rPr>
              <a:t>Miracle of Forgiveness,</a:t>
            </a:r>
            <a:r>
              <a:rPr lang="en-US" sz="1100" dirty="0">
                <a:solidFill>
                  <a:srgbClr val="2F393A"/>
                </a:solidFill>
                <a:latin typeface="Abadi" panose="020B0604020104020204" pitchFamily="34" charset="0"/>
              </a:rPr>
              <a:t> pp. 367–68.)</a:t>
            </a:r>
          </a:p>
        </p:txBody>
      </p:sp>
      <p:sp>
        <p:nvSpPr>
          <p:cNvPr id="3" name="Rectangle 2"/>
          <p:cNvSpPr/>
          <p:nvPr/>
        </p:nvSpPr>
        <p:spPr>
          <a:xfrm>
            <a:off x="0" y="5001369"/>
            <a:ext cx="4148489" cy="1785104"/>
          </a:xfrm>
          <a:prstGeom prst="rect">
            <a:avLst/>
          </a:prstGeom>
          <a:ln>
            <a:solidFill>
              <a:schemeClr val="tx1"/>
            </a:solidFill>
          </a:ln>
        </p:spPr>
        <p:txBody>
          <a:bodyPr wrap="square">
            <a:spAutoFit/>
          </a:bodyPr>
          <a:lstStyle/>
          <a:p>
            <a:pPr fontAlgn="base"/>
            <a:r>
              <a:rPr lang="en-US" sz="1100" b="1" dirty="0"/>
              <a:t>Doctrine and Covenants 58:39. “Repent”</a:t>
            </a:r>
          </a:p>
          <a:p>
            <a:pPr fontAlgn="base"/>
            <a:r>
              <a:rPr lang="en-US" sz="1100" dirty="0"/>
              <a:t>Elder D. Todd </a:t>
            </a:r>
            <a:r>
              <a:rPr lang="en-US" sz="1100" dirty="0" err="1"/>
              <a:t>Christofferson</a:t>
            </a:r>
            <a:r>
              <a:rPr lang="en-US" sz="1100" dirty="0"/>
              <a:t> of the Quorum of the Twelve Apostles taught that repentance is more than just a checklist of things to do:</a:t>
            </a:r>
          </a:p>
          <a:p>
            <a:pPr fontAlgn="base"/>
            <a:r>
              <a:rPr lang="en-US" sz="1100" dirty="0"/>
              <a:t>“Attempts to create a list of specific steps of repentance may be helpful to some, but it may also lead to a mechanical, check-off-the-boxes approach with no real feeling or change. True repentance is not superficial. The Lord gives two overarching requirements: ‘By this ye may know if a man </a:t>
            </a:r>
            <a:r>
              <a:rPr lang="en-US" sz="1100" dirty="0" err="1"/>
              <a:t>repenteth</a:t>
            </a:r>
            <a:r>
              <a:rPr lang="en-US" sz="1100" dirty="0"/>
              <a:t> of his sins—behold, he will confess them and forsake them’ (D&amp;C 58:43)” (“The Divine Gift of Repentance,”</a:t>
            </a:r>
            <a:r>
              <a:rPr lang="en-US" sz="1100" i="1" dirty="0"/>
              <a:t> Ensign</a:t>
            </a:r>
            <a:r>
              <a:rPr lang="en-US" sz="1100" dirty="0"/>
              <a:t> or </a:t>
            </a:r>
            <a:r>
              <a:rPr lang="en-US" sz="1100" i="1" dirty="0" err="1"/>
              <a:t>Liahona</a:t>
            </a:r>
            <a:r>
              <a:rPr lang="en-US" sz="1100" i="1" dirty="0"/>
              <a:t>,</a:t>
            </a:r>
            <a:r>
              <a:rPr lang="en-US" sz="1100" dirty="0"/>
              <a:t> Nov. 2011, 40).</a:t>
            </a:r>
          </a:p>
        </p:txBody>
      </p:sp>
      <p:sp>
        <p:nvSpPr>
          <p:cNvPr id="7" name="Rectangle 6">
            <a:extLst>
              <a:ext uri="{FF2B5EF4-FFF2-40B4-BE49-F238E27FC236}">
                <a16:creationId xmlns:a16="http://schemas.microsoft.com/office/drawing/2014/main" id="{56B26914-BDD7-4F81-BF0C-D931AD375FC9}"/>
              </a:ext>
            </a:extLst>
          </p:cNvPr>
          <p:cNvSpPr/>
          <p:nvPr/>
        </p:nvSpPr>
        <p:spPr>
          <a:xfrm>
            <a:off x="4148489" y="0"/>
            <a:ext cx="2849077" cy="6740307"/>
          </a:xfrm>
          <a:prstGeom prst="rect">
            <a:avLst/>
          </a:prstGeom>
          <a:ln>
            <a:solidFill>
              <a:schemeClr val="tx1"/>
            </a:solidFill>
          </a:ln>
        </p:spPr>
        <p:txBody>
          <a:bodyPr wrap="square">
            <a:spAutoFit/>
          </a:bodyPr>
          <a:lstStyle/>
          <a:p>
            <a:pPr fontAlgn="base"/>
            <a:r>
              <a:rPr lang="en-US" sz="1200" b="1" dirty="0">
                <a:latin typeface="Abadi" panose="020B0604020104020204" pitchFamily="34" charset="0"/>
              </a:rPr>
              <a:t>Elder Russell M. Nelson of the Quorum of the Twelve Apostles explained what it means to repent:</a:t>
            </a:r>
          </a:p>
          <a:p>
            <a:pPr fontAlgn="base"/>
            <a:r>
              <a:rPr lang="en-US" sz="1200" dirty="0">
                <a:latin typeface="Abadi" panose="020B0604020104020204" pitchFamily="34" charset="0"/>
              </a:rPr>
              <a:t>“The doctrine of repentance is much broader than a dictionary’s definition. When Jesus said ‘repent,’ His disciples recorded that command in the Greek language with the verb </a:t>
            </a:r>
            <a:r>
              <a:rPr lang="en-US" sz="1200" i="1" dirty="0" err="1">
                <a:latin typeface="Abadi" panose="020B0604020104020204" pitchFamily="34" charset="0"/>
              </a:rPr>
              <a:t>metanoeo</a:t>
            </a:r>
            <a:r>
              <a:rPr lang="en-US" sz="1200" i="1" dirty="0">
                <a:latin typeface="Abadi" panose="020B0604020104020204" pitchFamily="34" charset="0"/>
              </a:rPr>
              <a:t>.</a:t>
            </a:r>
            <a:r>
              <a:rPr lang="en-US" sz="1200" dirty="0">
                <a:latin typeface="Abadi" panose="020B0604020104020204" pitchFamily="34" charset="0"/>
              </a:rPr>
              <a:t> This powerful word has great significance. In this word, the prefix </a:t>
            </a:r>
            <a:r>
              <a:rPr lang="en-US" sz="1200" i="1" dirty="0">
                <a:latin typeface="Abadi" panose="020B0604020104020204" pitchFamily="34" charset="0"/>
              </a:rPr>
              <a:t>meta </a:t>
            </a:r>
            <a:r>
              <a:rPr lang="en-US" sz="1200" dirty="0">
                <a:latin typeface="Abadi" panose="020B0604020104020204" pitchFamily="34" charset="0"/>
              </a:rPr>
              <a:t>means ‘change.’ The suffix relates to four important Greek terms: </a:t>
            </a:r>
            <a:r>
              <a:rPr lang="en-US" sz="1200" i="1" dirty="0">
                <a:latin typeface="Abadi" panose="020B0604020104020204" pitchFamily="34" charset="0"/>
              </a:rPr>
              <a:t>nous,</a:t>
            </a:r>
            <a:r>
              <a:rPr lang="en-US" sz="1200" dirty="0">
                <a:latin typeface="Abadi" panose="020B0604020104020204" pitchFamily="34" charset="0"/>
              </a:rPr>
              <a:t> meaning ‘the mind’; </a:t>
            </a:r>
            <a:r>
              <a:rPr lang="en-US" sz="1200" i="1" dirty="0">
                <a:latin typeface="Abadi" panose="020B0604020104020204" pitchFamily="34" charset="0"/>
              </a:rPr>
              <a:t>gnosis,</a:t>
            </a:r>
            <a:r>
              <a:rPr lang="en-US" sz="1200" dirty="0">
                <a:latin typeface="Abadi" panose="020B0604020104020204" pitchFamily="34" charset="0"/>
              </a:rPr>
              <a:t> meaning ‘knowledge’; </a:t>
            </a:r>
            <a:r>
              <a:rPr lang="en-US" sz="1200" i="1" dirty="0">
                <a:latin typeface="Abadi" panose="020B0604020104020204" pitchFamily="34" charset="0"/>
              </a:rPr>
              <a:t>pneuma ,</a:t>
            </a:r>
            <a:r>
              <a:rPr lang="en-US" sz="1200" dirty="0">
                <a:latin typeface="Abadi" panose="020B0604020104020204" pitchFamily="34" charset="0"/>
              </a:rPr>
              <a:t>meaning ‘spirit’; and </a:t>
            </a:r>
            <a:r>
              <a:rPr lang="en-US" sz="1200" i="1" dirty="0" err="1">
                <a:latin typeface="Abadi" panose="020B0604020104020204" pitchFamily="34" charset="0"/>
              </a:rPr>
              <a:t>pnoe</a:t>
            </a:r>
            <a:r>
              <a:rPr lang="en-US" sz="1200" i="1" dirty="0">
                <a:latin typeface="Abadi" panose="020B0604020104020204" pitchFamily="34" charset="0"/>
              </a:rPr>
              <a:t>,</a:t>
            </a:r>
            <a:r>
              <a:rPr lang="en-US" sz="1200" dirty="0">
                <a:latin typeface="Abadi" panose="020B0604020104020204" pitchFamily="34" charset="0"/>
              </a:rPr>
              <a:t> meaning ‘breath.’</a:t>
            </a:r>
          </a:p>
          <a:p>
            <a:pPr fontAlgn="base"/>
            <a:r>
              <a:rPr lang="en-US" sz="1200" dirty="0">
                <a:latin typeface="Abadi" panose="020B0604020104020204" pitchFamily="34" charset="0"/>
              </a:rPr>
              <a:t>“Thus, when Jesus said ‘repent,’ He asked us to change—to change our mind, knowledge, and spirit—even our breath. A prophet explained that such a change in one’s breath is to breathe with grateful acknowledgment of Him who grants each breath. King Benjamin said, ‘If ye should serve him who has created you … and is preserving you from day to day, by lending you breath … from one moment to another—I say, if ye should serve him with all your whole souls yet ye would be unprofitable servants.’ [Mosiah 2:21.]</a:t>
            </a:r>
          </a:p>
          <a:p>
            <a:pPr fontAlgn="base"/>
            <a:r>
              <a:rPr lang="en-US" sz="1200" dirty="0">
                <a:latin typeface="Abadi" panose="020B0604020104020204" pitchFamily="34" charset="0"/>
              </a:rPr>
              <a:t>“Yes, the Lord has commanded us to repent, to change our ways, to come unto Him, and be more like Him. [See 3 Nephi 27:21, 27.] This requires a total change” (“Repentance and Conversion,”</a:t>
            </a:r>
            <a:r>
              <a:rPr lang="en-US" sz="1200" i="1" dirty="0">
                <a:latin typeface="Abadi" panose="020B0604020104020204" pitchFamily="34" charset="0"/>
              </a:rPr>
              <a:t> Ensign </a:t>
            </a:r>
            <a:r>
              <a:rPr lang="en-US" sz="1200" dirty="0">
                <a:latin typeface="Abadi" panose="020B0604020104020204" pitchFamily="34" charset="0"/>
              </a:rPr>
              <a:t>or </a:t>
            </a:r>
            <a:r>
              <a:rPr lang="en-US" sz="1200" i="1" dirty="0">
                <a:latin typeface="Abadi" panose="020B0604020104020204" pitchFamily="34" charset="0"/>
              </a:rPr>
              <a:t>Liahona,</a:t>
            </a:r>
            <a:r>
              <a:rPr lang="en-US" sz="1200" dirty="0">
                <a:latin typeface="Abadi" panose="020B0604020104020204" pitchFamily="34" charset="0"/>
              </a:rPr>
              <a:t> May 2007, 103).</a:t>
            </a:r>
          </a:p>
        </p:txBody>
      </p:sp>
      <p:sp>
        <p:nvSpPr>
          <p:cNvPr id="8" name="Rectangle 7">
            <a:extLst>
              <a:ext uri="{FF2B5EF4-FFF2-40B4-BE49-F238E27FC236}">
                <a16:creationId xmlns:a16="http://schemas.microsoft.com/office/drawing/2014/main" id="{874CDF6D-610C-4A0D-8319-92311AE11741}"/>
              </a:ext>
            </a:extLst>
          </p:cNvPr>
          <p:cNvSpPr/>
          <p:nvPr/>
        </p:nvSpPr>
        <p:spPr>
          <a:xfrm>
            <a:off x="6997566" y="0"/>
            <a:ext cx="5194434" cy="6717223"/>
          </a:xfrm>
          <a:prstGeom prst="rect">
            <a:avLst/>
          </a:prstGeom>
          <a:ln>
            <a:solidFill>
              <a:schemeClr val="tx1"/>
            </a:solidFill>
          </a:ln>
        </p:spPr>
        <p:txBody>
          <a:bodyPr wrap="square">
            <a:spAutoFit/>
          </a:bodyPr>
          <a:lstStyle/>
          <a:p>
            <a:pPr fontAlgn="base"/>
            <a:r>
              <a:rPr lang="en-US" sz="1050" b="1" dirty="0"/>
              <a:t>D&amp;C 58:50–51. A Commandment to Write a Description of Zion</a:t>
            </a:r>
          </a:p>
          <a:p>
            <a:pPr fontAlgn="base"/>
            <a:r>
              <a:rPr lang="en-US" sz="1050" dirty="0"/>
              <a:t>The Lord commanded Sidney </a:t>
            </a:r>
            <a:r>
              <a:rPr lang="en-US" sz="1050" dirty="0" err="1"/>
              <a:t>Rigdon</a:t>
            </a:r>
            <a:r>
              <a:rPr lang="en-US" sz="1050" dirty="0"/>
              <a:t> to write a description of the land in Missouri and to listen to the Spirit in order to write the will of the Lord concerning the land. Then he was to write a letter to the Saints in general and include a subscription to raise money for the purchase of the land. Since photographs were unobtainable, Sidney </a:t>
            </a:r>
            <a:r>
              <a:rPr lang="en-US" sz="1050" dirty="0" err="1"/>
              <a:t>Rigdon’s</a:t>
            </a:r>
            <a:r>
              <a:rPr lang="en-US" sz="1050" dirty="0"/>
              <a:t> description could encourage the Saints in sending contributions for the purchase. (Later the Lord indicated that what Sidney </a:t>
            </a:r>
            <a:r>
              <a:rPr lang="en-US" sz="1050" dirty="0" err="1"/>
              <a:t>Rigdon</a:t>
            </a:r>
            <a:r>
              <a:rPr lang="en-US" sz="1050" dirty="0"/>
              <a:t> had written was unacceptable, probably in reference to this assignment; see D&amp;C 63:55–56.)</a:t>
            </a:r>
          </a:p>
          <a:p>
            <a:pPr fontAlgn="base"/>
            <a:r>
              <a:rPr lang="en-US" sz="1050" dirty="0"/>
              <a:t>The following description of Zion was included in the </a:t>
            </a:r>
            <a:r>
              <a:rPr lang="en-US" sz="1050" i="1" dirty="0"/>
              <a:t>History of the Church,</a:t>
            </a:r>
            <a:r>
              <a:rPr lang="en-US" sz="1050" dirty="0"/>
              <a:t> although whether it is a version of Sidney </a:t>
            </a:r>
            <a:r>
              <a:rPr lang="en-US" sz="1050" dirty="0" err="1"/>
              <a:t>Rigdon’s</a:t>
            </a:r>
            <a:r>
              <a:rPr lang="en-US" sz="1050" dirty="0"/>
              <a:t> description or whether it was written by someone else is not clear: “The country is unlike the timbered states of the East. As far as the eye can reach the beautiful rolling prairies lie spread out like a sea of meadows; and are decorated with a growth of flowers so gorgeous and grand as to exceed description; and nothing is more fruitful, or a richer stockholder in the blooming prairie than the honey bee. Only on the water courses is timber to be found. There in strips from one to three miles in width, and following faithfully the meanderings of the streams, it grows in luxuriant forests. The forests are a mixture of oak, hickory, black walnut, elm, ash, cherry, honey locust, mulberry, coffee bean, hackberry, </a:t>
            </a:r>
            <a:r>
              <a:rPr lang="en-US" sz="1050" dirty="0" err="1"/>
              <a:t>boxelder</a:t>
            </a:r>
            <a:r>
              <a:rPr lang="en-US" sz="1050" dirty="0"/>
              <a:t>, and bass wood; with the addition of cottonwood, </a:t>
            </a:r>
            <a:r>
              <a:rPr lang="en-US" sz="1050" dirty="0" err="1"/>
              <a:t>butterwood</a:t>
            </a:r>
            <a:r>
              <a:rPr lang="en-US" sz="1050" dirty="0"/>
              <a:t>, pecan, and soft and hard maple upon the bottoms. The shrubbery is beautiful, and consists in part of plums, grapes, crab apple, and persimmons.</a:t>
            </a:r>
          </a:p>
          <a:p>
            <a:pPr fontAlgn="base"/>
            <a:endParaRPr lang="en-US" sz="1050" dirty="0"/>
          </a:p>
          <a:p>
            <a:pPr fontAlgn="base"/>
            <a:r>
              <a:rPr lang="en-US" sz="1050" dirty="0"/>
              <a:t>“The soil is rich and fertile; from three to ten feet deep, and generally composed of a rich black </a:t>
            </a:r>
            <a:r>
              <a:rPr lang="en-US" sz="1050" dirty="0" err="1"/>
              <a:t>mould</a:t>
            </a:r>
            <a:r>
              <a:rPr lang="en-US" sz="1050" dirty="0"/>
              <a:t>, intermingled with clay and sand. It yields in abundance, wheat, corn, sweet potatoes, cotton and many other common agricultural products. Horses, cattle and hogs, though of an inferior breed, are tolerably plentiful and seem nearly to raise themselves by grazing in the vast prairie range in summer, and feeding upon the bottoms in winter. The wild game is less plentiful of course where man has commenced the cultivation of the soil, than in the wild prairies. Buffalo, elk, deer, bear, wolves, beaver and many smaller animals here roam at pleasure. Turkeys, geese, swans, ducks, yea a variety of the feathered tribe, are among the rich abundance that grace the delightful regions of this goodly land—the heritage of the children of God.</a:t>
            </a:r>
          </a:p>
          <a:p>
            <a:pPr fontAlgn="base"/>
            <a:r>
              <a:rPr lang="en-US" sz="1050" dirty="0"/>
              <a:t>“The season is mild and delightful nearly three quarters of the year, and as the land of Zion, situated at about equal distances from the Atlantic and Pacific oceans, as well as from the Alleghany and Rocky mountains, in the thirty-ninth degree of north latitude, and between the sixteenth and seventeenth degrees of west longitude, it bids fair—when the curse is taken from the land—to become one of the most blessed places on the globe. The winters are milder than the Atlantic states of the same parallel of latitude, and the weather is more agreeable; so that were the virtues of the inhabitants only equal to the blessings of the Lord which He permits to crown the industry of those inhabitants, there would be a measure of the good things of life for the benefit of the Saints, full, pressed down, and running over, even an hundredfold.” (</a:t>
            </a:r>
            <a:r>
              <a:rPr lang="en-US" sz="1050" i="1" dirty="0"/>
              <a:t>History of the Church,</a:t>
            </a:r>
            <a:r>
              <a:rPr lang="en-US" sz="1050" dirty="0"/>
              <a:t> 1:197–98.)</a:t>
            </a:r>
          </a:p>
        </p:txBody>
      </p:sp>
    </p:spTree>
    <p:extLst>
      <p:ext uri="{BB962C8B-B14F-4D97-AF65-F5344CB8AC3E}">
        <p14:creationId xmlns:p14="http://schemas.microsoft.com/office/powerpoint/2010/main" val="2084097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B7FF81-2EE4-4B7B-A5ED-DC2EFEC44E65}"/>
              </a:ext>
            </a:extLst>
          </p:cNvPr>
          <p:cNvSpPr/>
          <p:nvPr/>
        </p:nvSpPr>
        <p:spPr>
          <a:xfrm>
            <a:off x="0" y="0"/>
            <a:ext cx="5168766" cy="1754326"/>
          </a:xfrm>
          <a:prstGeom prst="rect">
            <a:avLst/>
          </a:prstGeom>
          <a:ln>
            <a:solidFill>
              <a:schemeClr val="tx1"/>
            </a:solidFill>
          </a:ln>
        </p:spPr>
        <p:txBody>
          <a:bodyPr wrap="square">
            <a:spAutoFit/>
          </a:bodyPr>
          <a:lstStyle/>
          <a:p>
            <a:pPr fontAlgn="base"/>
            <a:r>
              <a:rPr lang="en-US" sz="1200" b="1" i="1" dirty="0"/>
              <a:t>Requirements of Confession:</a:t>
            </a:r>
          </a:p>
          <a:p>
            <a:pPr fontAlgn="base"/>
            <a:r>
              <a:rPr lang="en-US" sz="1200" i="1" dirty="0"/>
              <a:t>“You always need to confess your sins to the Lord. If they are serious transgressions, such as [sexual] immorality, they need to be confessed to a bishop or stake president. Please understand that confession is not repentance. It is an essential step but is not of itself adequate. Partial confession by mentioning lesser mistakes will not help you resolve a more serious, undisclosed transgression. Essential to forgiveness is a willingness to fully disclose to the Lord and, where necessary, His priesthood judge all that you have done” Elder Richard G. Scott (</a:t>
            </a:r>
            <a:r>
              <a:rPr lang="en-US" sz="1200" i="1" dirty="0">
                <a:hlinkClick r:id="rId2">
                  <a:extLst>
                    <a:ext uri="{A12FA001-AC4F-418D-AE19-62706E023703}">
                      <ahyp:hlinkClr xmlns:ahyp="http://schemas.microsoft.com/office/drawing/2018/hyperlinkcolor" val="tx"/>
                    </a:ext>
                  </a:extLst>
                </a:hlinkClick>
              </a:rPr>
              <a:t>“Finding Forgiveness,”</a:t>
            </a:r>
            <a:r>
              <a:rPr lang="en-US" sz="1200" i="1" dirty="0"/>
              <a:t> Ensign, May 1995, 76).</a:t>
            </a:r>
            <a:endParaRPr lang="en-US" sz="1200" b="0" i="1" dirty="0">
              <a:effectLst/>
              <a:latin typeface="Abadi" panose="020B0604020104020204" pitchFamily="34" charset="0"/>
            </a:endParaRPr>
          </a:p>
        </p:txBody>
      </p:sp>
      <p:sp>
        <p:nvSpPr>
          <p:cNvPr id="3" name="Rectangle 2">
            <a:extLst>
              <a:ext uri="{FF2B5EF4-FFF2-40B4-BE49-F238E27FC236}">
                <a16:creationId xmlns:a16="http://schemas.microsoft.com/office/drawing/2014/main" id="{95550CEC-656C-41A9-8059-2239C8C9412D}"/>
              </a:ext>
            </a:extLst>
          </p:cNvPr>
          <p:cNvSpPr/>
          <p:nvPr/>
        </p:nvSpPr>
        <p:spPr>
          <a:xfrm>
            <a:off x="0" y="1754326"/>
            <a:ext cx="5168766" cy="1200329"/>
          </a:xfrm>
          <a:prstGeom prst="rect">
            <a:avLst/>
          </a:prstGeom>
          <a:ln>
            <a:solidFill>
              <a:schemeClr val="tx1"/>
            </a:solidFill>
          </a:ln>
        </p:spPr>
        <p:txBody>
          <a:bodyPr wrap="square">
            <a:spAutoFit/>
          </a:bodyPr>
          <a:lstStyle/>
          <a:p>
            <a:r>
              <a:rPr lang="en-US" sz="1200" b="1" i="1" dirty="0">
                <a:solidFill>
                  <a:srgbClr val="333333"/>
                </a:solidFill>
                <a:effectLst/>
                <a:latin typeface="Abadi" panose="020B0604020104020204" pitchFamily="34" charset="0"/>
              </a:rPr>
              <a:t>Honesty in Confession:</a:t>
            </a:r>
          </a:p>
          <a:p>
            <a:r>
              <a:rPr lang="en-US" sz="1200" b="0" i="1" dirty="0">
                <a:solidFill>
                  <a:srgbClr val="333333"/>
                </a:solidFill>
                <a:effectLst/>
                <a:latin typeface="Abadi" panose="020B0604020104020204" pitchFamily="34" charset="0"/>
              </a:rPr>
              <a:t>“No one can ever be forgiven of any transgression until there is repentance, and one has not repented until he has bared his soul and admitted his intentions and weaknesses without excuses or rationalizations” President Spencer W. Kimball (</a:t>
            </a:r>
            <a:r>
              <a:rPr lang="en-US" sz="1200" b="0" i="1" dirty="0">
                <a:solidFill>
                  <a:srgbClr val="333333"/>
                </a:solidFill>
                <a:effectLst/>
                <a:latin typeface="Georgia" panose="02040502050405020303" pitchFamily="18" charset="0"/>
              </a:rPr>
              <a:t>Love versus Lust,</a:t>
            </a:r>
            <a:r>
              <a:rPr lang="en-US" sz="1200" b="0" i="1" dirty="0">
                <a:solidFill>
                  <a:srgbClr val="333333"/>
                </a:solidFill>
                <a:effectLst/>
                <a:latin typeface="Abadi" panose="020B0604020104020204" pitchFamily="34" charset="0"/>
              </a:rPr>
              <a:t> Brigham Young University Speeches of the Year [Jan. 5, 1965], 10).</a:t>
            </a:r>
            <a:endParaRPr lang="en-US" sz="1200" dirty="0"/>
          </a:p>
        </p:txBody>
      </p:sp>
      <p:sp>
        <p:nvSpPr>
          <p:cNvPr id="4" name="Rectangle 3">
            <a:extLst>
              <a:ext uri="{FF2B5EF4-FFF2-40B4-BE49-F238E27FC236}">
                <a16:creationId xmlns:a16="http://schemas.microsoft.com/office/drawing/2014/main" id="{A9537C16-CED0-473B-B92A-9962A39288F7}"/>
              </a:ext>
            </a:extLst>
          </p:cNvPr>
          <p:cNvSpPr/>
          <p:nvPr/>
        </p:nvSpPr>
        <p:spPr>
          <a:xfrm>
            <a:off x="0" y="2954655"/>
            <a:ext cx="5168766" cy="1200329"/>
          </a:xfrm>
          <a:prstGeom prst="rect">
            <a:avLst/>
          </a:prstGeom>
          <a:ln>
            <a:solidFill>
              <a:schemeClr val="tx1"/>
            </a:solidFill>
          </a:ln>
        </p:spPr>
        <p:txBody>
          <a:bodyPr wrap="square">
            <a:spAutoFit/>
          </a:bodyPr>
          <a:lstStyle/>
          <a:p>
            <a:r>
              <a:rPr lang="en-US" sz="1200" b="1" i="1" dirty="0">
                <a:effectLst/>
                <a:latin typeface="Abadi" panose="020B0604020104020204" pitchFamily="34" charset="0"/>
              </a:rPr>
              <a:t>Serious Transgression:</a:t>
            </a:r>
          </a:p>
          <a:p>
            <a:r>
              <a:rPr lang="en-US" sz="1200" b="0" i="1" dirty="0">
                <a:effectLst/>
                <a:latin typeface="Abadi" panose="020B0604020104020204" pitchFamily="34" charset="0"/>
              </a:rPr>
              <a:t>“Serious transgression such as immorality requires the help of one who holds keys of authority, such as a bishop or stake president, to quietly work out the repentance process to make sure that it is complete and appropriately done” Elder Richard G. Scott  (</a:t>
            </a:r>
            <a:r>
              <a:rPr lang="en-US" sz="1200" b="0" i="1" u="none" strike="noStrike" dirty="0">
                <a:effectLst/>
                <a:latin typeface="Abadi" panose="020B0604020104020204" pitchFamily="34" charset="0"/>
                <a:hlinkClick r:id="rId3">
                  <a:extLst>
                    <a:ext uri="{A12FA001-AC4F-418D-AE19-62706E023703}">
                      <ahyp:hlinkClr xmlns:ahyp="http://schemas.microsoft.com/office/drawing/2018/hyperlinkcolor" val="tx"/>
                    </a:ext>
                  </a:extLst>
                </a:hlinkClick>
              </a:rPr>
              <a:t>“The Power of Righteousness,”</a:t>
            </a:r>
            <a:r>
              <a:rPr lang="en-US" sz="1200" b="0" i="1" dirty="0">
                <a:effectLst/>
                <a:latin typeface="Abadi" panose="020B0604020104020204" pitchFamily="34" charset="0"/>
              </a:rPr>
              <a:t> </a:t>
            </a:r>
            <a:r>
              <a:rPr lang="en-US" sz="1200" b="0" i="1" dirty="0">
                <a:effectLst/>
                <a:latin typeface="Georgia" panose="02040502050405020303" pitchFamily="18" charset="0"/>
              </a:rPr>
              <a:t>Ensign,</a:t>
            </a:r>
            <a:r>
              <a:rPr lang="en-US" sz="1200" b="0" i="1" dirty="0">
                <a:effectLst/>
                <a:latin typeface="Abadi" panose="020B0604020104020204" pitchFamily="34" charset="0"/>
              </a:rPr>
              <a:t> Nov. 1998, 69–70).</a:t>
            </a:r>
            <a:endParaRPr lang="en-US" sz="1200" dirty="0"/>
          </a:p>
        </p:txBody>
      </p:sp>
      <p:sp>
        <p:nvSpPr>
          <p:cNvPr id="5" name="Rectangle 4">
            <a:extLst>
              <a:ext uri="{FF2B5EF4-FFF2-40B4-BE49-F238E27FC236}">
                <a16:creationId xmlns:a16="http://schemas.microsoft.com/office/drawing/2014/main" id="{72DA3EF3-4DCB-40E4-B967-69EB1520E734}"/>
              </a:ext>
            </a:extLst>
          </p:cNvPr>
          <p:cNvSpPr/>
          <p:nvPr/>
        </p:nvSpPr>
        <p:spPr>
          <a:xfrm>
            <a:off x="0" y="4151291"/>
            <a:ext cx="5168766" cy="2492990"/>
          </a:xfrm>
          <a:prstGeom prst="rect">
            <a:avLst/>
          </a:prstGeom>
          <a:ln>
            <a:solidFill>
              <a:schemeClr val="tx1"/>
            </a:solidFill>
          </a:ln>
        </p:spPr>
        <p:txBody>
          <a:bodyPr wrap="square">
            <a:spAutoFit/>
          </a:bodyPr>
          <a:lstStyle/>
          <a:p>
            <a:pPr fontAlgn="base"/>
            <a:r>
              <a:rPr lang="en-US" sz="1200" b="1" i="1" dirty="0">
                <a:effectLst/>
                <a:latin typeface="Abadi" panose="020B0604020104020204" pitchFamily="34" charset="0"/>
              </a:rPr>
              <a:t>Confess and Forsake:</a:t>
            </a:r>
          </a:p>
          <a:p>
            <a:pPr fontAlgn="base"/>
            <a:r>
              <a:rPr lang="en-US" sz="1200" b="0" i="1" dirty="0">
                <a:effectLst/>
                <a:latin typeface="Abadi" panose="020B0604020104020204" pitchFamily="34" charset="0"/>
              </a:rPr>
              <a:t>“The forsaking of sins implies never returning. Forsaking requires time. To help us, the Lord at times allows the residue of our mistakes to rest in our memory. It is a vital part of our mortal learning.</a:t>
            </a:r>
          </a:p>
          <a:p>
            <a:pPr fontAlgn="base"/>
            <a:r>
              <a:rPr lang="en-US" sz="1200" b="0" i="1" dirty="0">
                <a:effectLst/>
                <a:latin typeface="Abadi" panose="020B0604020104020204" pitchFamily="34" charset="0"/>
              </a:rPr>
              <a:t>“As we honestly confess our sins, restore what we can to the offended, and forsake our sins by keeping the commandments, we are in the process of receiving forgiveness. With time, we will feel the anguish of our sorrow subside, taking ‘away the guilt from our hearts’ [</a:t>
            </a:r>
            <a:r>
              <a:rPr lang="en-US" sz="1200" b="0" i="1" u="none" strike="noStrike" dirty="0">
                <a:effectLst/>
                <a:latin typeface="Abadi" panose="020B0604020104020204" pitchFamily="34" charset="0"/>
                <a:hlinkClick r:id="rId4">
                  <a:extLst>
                    <a:ext uri="{A12FA001-AC4F-418D-AE19-62706E023703}">
                      <ahyp:hlinkClr xmlns:ahyp="http://schemas.microsoft.com/office/drawing/2018/hyperlinkcolor" val="tx"/>
                    </a:ext>
                  </a:extLst>
                </a:hlinkClick>
              </a:rPr>
              <a:t>Alma 24:10</a:t>
            </a:r>
            <a:r>
              <a:rPr lang="en-US" sz="1200" b="0" i="1" dirty="0">
                <a:effectLst/>
                <a:latin typeface="Abadi" panose="020B0604020104020204" pitchFamily="34" charset="0"/>
              </a:rPr>
              <a:t>] and bringing ‘peace of conscience.’ [</a:t>
            </a:r>
            <a:r>
              <a:rPr lang="en-US" sz="1200" b="0" i="1" u="none" strike="noStrike" dirty="0">
                <a:effectLst/>
                <a:latin typeface="Abadi" panose="020B0604020104020204" pitchFamily="34" charset="0"/>
                <a:hlinkClick r:id="rId5">
                  <a:extLst>
                    <a:ext uri="{A12FA001-AC4F-418D-AE19-62706E023703}">
                      <ahyp:hlinkClr xmlns:ahyp="http://schemas.microsoft.com/office/drawing/2018/hyperlinkcolor" val="tx"/>
                    </a:ext>
                  </a:extLst>
                </a:hlinkClick>
              </a:rPr>
              <a:t>Mosiah 4:3</a:t>
            </a:r>
            <a:r>
              <a:rPr lang="en-US" sz="1200" b="0" i="1" dirty="0">
                <a:effectLst/>
                <a:latin typeface="Abadi" panose="020B0604020104020204" pitchFamily="34" charset="0"/>
              </a:rPr>
              <a:t>.]</a:t>
            </a:r>
          </a:p>
          <a:p>
            <a:pPr fontAlgn="base"/>
            <a:r>
              <a:rPr lang="en-US" sz="1200" b="0" i="1" dirty="0">
                <a:effectLst/>
                <a:latin typeface="Abadi" panose="020B0604020104020204" pitchFamily="34" charset="0"/>
              </a:rPr>
              <a:t>“For those who are truly repentant but seem unable to feel relief: continue keeping the commandments. I promise you, relief will come in the timetable of the Lord. Healing also requires time” Elder Neil L. Anderson (</a:t>
            </a:r>
            <a:r>
              <a:rPr lang="en-US" sz="1200" b="0" i="1" u="none" strike="noStrike" dirty="0">
                <a:effectLst/>
                <a:latin typeface="Abadi" panose="020B0604020104020204" pitchFamily="34" charset="0"/>
                <a:hlinkClick r:id="rId6">
                  <a:extLst>
                    <a:ext uri="{A12FA001-AC4F-418D-AE19-62706E023703}">
                      <ahyp:hlinkClr xmlns:ahyp="http://schemas.microsoft.com/office/drawing/2018/hyperlinkcolor" val="tx"/>
                    </a:ext>
                  </a:extLst>
                </a:hlinkClick>
              </a:rPr>
              <a:t>“Repent … That I May Heal You,”</a:t>
            </a:r>
            <a:r>
              <a:rPr lang="en-US" sz="1200" b="0" i="1" dirty="0">
                <a:effectLst/>
                <a:latin typeface="Georgia" panose="02040502050405020303" pitchFamily="18" charset="0"/>
              </a:rPr>
              <a:t> Ensign</a:t>
            </a:r>
            <a:r>
              <a:rPr lang="en-US" sz="1200" b="0" i="1" dirty="0">
                <a:effectLst/>
                <a:latin typeface="Abadi" panose="020B0604020104020204" pitchFamily="34" charset="0"/>
              </a:rPr>
              <a:t> or </a:t>
            </a:r>
            <a:r>
              <a:rPr lang="en-US" sz="1200" b="0" i="1" dirty="0">
                <a:effectLst/>
                <a:latin typeface="Georgia" panose="02040502050405020303" pitchFamily="18" charset="0"/>
              </a:rPr>
              <a:t>Liahona,</a:t>
            </a:r>
            <a:r>
              <a:rPr lang="en-US" sz="1200" b="0" i="1" dirty="0">
                <a:effectLst/>
                <a:latin typeface="Abadi" panose="020B0604020104020204" pitchFamily="34" charset="0"/>
              </a:rPr>
              <a:t> Nov. 2009, 42).</a:t>
            </a:r>
          </a:p>
        </p:txBody>
      </p:sp>
    </p:spTree>
    <p:extLst>
      <p:ext uri="{BB962C8B-B14F-4D97-AF65-F5344CB8AC3E}">
        <p14:creationId xmlns:p14="http://schemas.microsoft.com/office/powerpoint/2010/main" val="2783322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6EA163F-A0BD-4D4F-A203-391562D53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88558" y="6409038"/>
            <a:ext cx="1902940" cy="369332"/>
          </a:xfrm>
          <a:prstGeom prst="rect">
            <a:avLst/>
          </a:prstGeom>
          <a:noFill/>
        </p:spPr>
        <p:txBody>
          <a:bodyPr wrap="square" rtlCol="0">
            <a:spAutoFit/>
          </a:bodyPr>
          <a:lstStyle/>
          <a:p>
            <a:r>
              <a:rPr lang="en-US" dirty="0">
                <a:solidFill>
                  <a:schemeClr val="bg2"/>
                </a:solidFill>
              </a:rPr>
              <a:t>D&amp;C 58:34-39</a:t>
            </a:r>
          </a:p>
        </p:txBody>
      </p:sp>
      <p:sp>
        <p:nvSpPr>
          <p:cNvPr id="6" name="TextBox 5"/>
          <p:cNvSpPr txBox="1"/>
          <p:nvPr/>
        </p:nvSpPr>
        <p:spPr>
          <a:xfrm>
            <a:off x="1651687" y="135925"/>
            <a:ext cx="8888627" cy="769441"/>
          </a:xfrm>
          <a:prstGeom prst="rect">
            <a:avLst/>
          </a:prstGeom>
          <a:noFill/>
        </p:spPr>
        <p:txBody>
          <a:bodyPr wrap="square" rtlCol="0">
            <a:spAutoFit/>
          </a:bodyPr>
          <a:lstStyle/>
          <a:p>
            <a:pPr algn="ctr"/>
            <a:r>
              <a:rPr lang="en-US" sz="4400" dirty="0">
                <a:solidFill>
                  <a:schemeClr val="bg2"/>
                </a:solidFill>
                <a:latin typeface="Lucida Calligraphy" panose="03010101010101010101" pitchFamily="66" charset="0"/>
              </a:rPr>
              <a:t>Counsel to Martin Harris</a:t>
            </a:r>
          </a:p>
        </p:txBody>
      </p:sp>
      <p:sp>
        <p:nvSpPr>
          <p:cNvPr id="3" name="Rectangle 2"/>
          <p:cNvSpPr/>
          <p:nvPr/>
        </p:nvSpPr>
        <p:spPr>
          <a:xfrm>
            <a:off x="4691449" y="2404354"/>
            <a:ext cx="5251623" cy="1477328"/>
          </a:xfrm>
          <a:prstGeom prst="rect">
            <a:avLst/>
          </a:prstGeom>
        </p:spPr>
        <p:txBody>
          <a:bodyPr wrap="square">
            <a:spAutoFit/>
          </a:bodyPr>
          <a:lstStyle/>
          <a:p>
            <a:r>
              <a:rPr lang="en-US" dirty="0">
                <a:solidFill>
                  <a:schemeClr val="bg2"/>
                </a:solidFill>
                <a:latin typeface="Abadi" panose="020B0604020104020204" pitchFamily="34" charset="0"/>
              </a:rPr>
              <a:t>He was instructed to be an example in giving money to the bishop. </a:t>
            </a:r>
          </a:p>
          <a:p>
            <a:endParaRPr lang="en-US" dirty="0">
              <a:solidFill>
                <a:schemeClr val="bg2"/>
              </a:solidFill>
              <a:latin typeface="Abadi" panose="020B0604020104020204" pitchFamily="34" charset="0"/>
            </a:endParaRPr>
          </a:p>
          <a:p>
            <a:r>
              <a:rPr lang="en-US" dirty="0">
                <a:solidFill>
                  <a:schemeClr val="bg2"/>
                </a:solidFill>
                <a:latin typeface="Abadi" panose="020B0604020104020204" pitchFamily="34" charset="0"/>
              </a:rPr>
              <a:t>He donated a large sum of money to help Bishop Edward Partridge purchase land for the Church.</a:t>
            </a:r>
            <a:endParaRPr lang="en-US" dirty="0">
              <a:solidFill>
                <a:schemeClr val="bg2"/>
              </a:solidFill>
            </a:endParaRPr>
          </a:p>
        </p:txBody>
      </p:sp>
      <p:sp>
        <p:nvSpPr>
          <p:cNvPr id="7" name="Rectangle 6"/>
          <p:cNvSpPr/>
          <p:nvPr/>
        </p:nvSpPr>
        <p:spPr>
          <a:xfrm>
            <a:off x="4475205" y="1231255"/>
            <a:ext cx="5251623" cy="830997"/>
          </a:xfrm>
          <a:prstGeom prst="rect">
            <a:avLst/>
          </a:prstGeom>
        </p:spPr>
        <p:txBody>
          <a:bodyPr wrap="square">
            <a:spAutoFit/>
          </a:bodyPr>
          <a:lstStyle/>
          <a:p>
            <a:pPr algn="ctr"/>
            <a:r>
              <a:rPr lang="en-US" sz="2400" dirty="0">
                <a:solidFill>
                  <a:srgbClr val="FFFF00"/>
                </a:solidFill>
                <a:latin typeface="Abadi" panose="020B0604020104020204" pitchFamily="34" charset="0"/>
              </a:rPr>
              <a:t>Martin Harris was called to be the first to obey the Law of Consecration</a:t>
            </a:r>
            <a:endParaRPr lang="en-US" sz="2400" dirty="0">
              <a:solidFill>
                <a:srgbClr val="FFFF00"/>
              </a:solidFill>
            </a:endParaRPr>
          </a:p>
        </p:txBody>
      </p:sp>
      <p:sp>
        <p:nvSpPr>
          <p:cNvPr id="8" name="Rectangle 7"/>
          <p:cNvSpPr/>
          <p:nvPr/>
        </p:nvSpPr>
        <p:spPr>
          <a:xfrm>
            <a:off x="1762407" y="4138135"/>
            <a:ext cx="4486480" cy="2308324"/>
          </a:xfrm>
          <a:prstGeom prst="rect">
            <a:avLst/>
          </a:prstGeom>
        </p:spPr>
        <p:txBody>
          <a:bodyPr wrap="square">
            <a:spAutoFit/>
          </a:bodyPr>
          <a:lstStyle/>
          <a:p>
            <a:r>
              <a:rPr lang="en-US" sz="2400" i="1" dirty="0">
                <a:solidFill>
                  <a:srgbClr val="00B0F0"/>
                </a:solidFill>
              </a:rPr>
              <a:t>And Zion cannot be built up unless it is by the principles of the law of the celestial kingdom; otherwise I cannot receive her unto myself.</a:t>
            </a:r>
          </a:p>
          <a:p>
            <a:r>
              <a:rPr lang="en-US" sz="2400" i="1" dirty="0">
                <a:solidFill>
                  <a:srgbClr val="00B0F0"/>
                </a:solidFill>
              </a:rPr>
              <a:t>D&amp;C 105:5</a:t>
            </a:r>
          </a:p>
        </p:txBody>
      </p:sp>
      <p:sp>
        <p:nvSpPr>
          <p:cNvPr id="9" name="Rectangle 8"/>
          <p:cNvSpPr/>
          <p:nvPr/>
        </p:nvSpPr>
        <p:spPr>
          <a:xfrm>
            <a:off x="5885935" y="6224372"/>
            <a:ext cx="5251623" cy="369332"/>
          </a:xfrm>
          <a:prstGeom prst="rect">
            <a:avLst/>
          </a:prstGeom>
        </p:spPr>
        <p:txBody>
          <a:bodyPr wrap="square">
            <a:spAutoFit/>
          </a:bodyPr>
          <a:lstStyle/>
          <a:p>
            <a:r>
              <a:rPr lang="en-US" dirty="0">
                <a:solidFill>
                  <a:schemeClr val="bg2"/>
                </a:solidFill>
                <a:latin typeface="Abadi" panose="020B0604020104020204" pitchFamily="34" charset="0"/>
              </a:rPr>
              <a:t>Martin Harris was to repent--of his pride</a:t>
            </a:r>
            <a:endParaRPr lang="en-US" dirty="0">
              <a:solidFill>
                <a:schemeClr val="bg2"/>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0959" y="1266676"/>
            <a:ext cx="1694688" cy="2298192"/>
          </a:xfrm>
          <a:prstGeom prst="rect">
            <a:avLst/>
          </a:prstGeom>
        </p:spPr>
      </p:pic>
    </p:spTree>
    <p:extLst>
      <p:ext uri="{BB962C8B-B14F-4D97-AF65-F5344CB8AC3E}">
        <p14:creationId xmlns:p14="http://schemas.microsoft.com/office/powerpoint/2010/main" val="339185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10D6C7C-CE8B-45EA-8BCE-0D94B9681A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4352" y="6408997"/>
            <a:ext cx="1902940" cy="369332"/>
          </a:xfrm>
          <a:prstGeom prst="rect">
            <a:avLst/>
          </a:prstGeom>
          <a:noFill/>
        </p:spPr>
        <p:txBody>
          <a:bodyPr wrap="square" rtlCol="0">
            <a:spAutoFit/>
          </a:bodyPr>
          <a:lstStyle/>
          <a:p>
            <a:r>
              <a:rPr lang="en-US" dirty="0">
                <a:solidFill>
                  <a:schemeClr val="bg2"/>
                </a:solidFill>
              </a:rPr>
              <a:t>D&amp;C 58:40-41</a:t>
            </a:r>
          </a:p>
        </p:txBody>
      </p:sp>
      <p:sp>
        <p:nvSpPr>
          <p:cNvPr id="6" name="TextBox 5"/>
          <p:cNvSpPr txBox="1"/>
          <p:nvPr/>
        </p:nvSpPr>
        <p:spPr>
          <a:xfrm>
            <a:off x="1651687" y="135925"/>
            <a:ext cx="8888627" cy="769441"/>
          </a:xfrm>
          <a:prstGeom prst="rect">
            <a:avLst/>
          </a:prstGeom>
          <a:noFill/>
        </p:spPr>
        <p:txBody>
          <a:bodyPr wrap="square" rtlCol="0">
            <a:spAutoFit/>
          </a:bodyPr>
          <a:lstStyle/>
          <a:p>
            <a:pPr algn="ctr"/>
            <a:r>
              <a:rPr lang="en-US" sz="4400" dirty="0">
                <a:solidFill>
                  <a:schemeClr val="bg2"/>
                </a:solidFill>
                <a:latin typeface="Lucida Calligraphy" panose="03010101010101010101" pitchFamily="66" charset="0"/>
              </a:rPr>
              <a:t>Counsel to William W. Phelps</a:t>
            </a:r>
          </a:p>
        </p:txBody>
      </p:sp>
      <p:sp>
        <p:nvSpPr>
          <p:cNvPr id="3" name="Rectangle 2"/>
          <p:cNvSpPr/>
          <p:nvPr/>
        </p:nvSpPr>
        <p:spPr>
          <a:xfrm>
            <a:off x="4475205" y="1115355"/>
            <a:ext cx="5251623" cy="646331"/>
          </a:xfrm>
          <a:prstGeom prst="rect">
            <a:avLst/>
          </a:prstGeom>
        </p:spPr>
        <p:txBody>
          <a:bodyPr wrap="square">
            <a:spAutoFit/>
          </a:bodyPr>
          <a:lstStyle/>
          <a:p>
            <a:r>
              <a:rPr lang="en-US" dirty="0">
                <a:solidFill>
                  <a:schemeClr val="bg2"/>
                </a:solidFill>
                <a:latin typeface="Abadi" panose="020B0604020104020204" pitchFamily="34" charset="0"/>
              </a:rPr>
              <a:t>William W. Phelps’s office was publisher and to receive an inheritance in the land</a:t>
            </a:r>
            <a:endParaRPr lang="en-US" dirty="0">
              <a:solidFill>
                <a:schemeClr val="bg2"/>
              </a:solidFill>
            </a:endParaRPr>
          </a:p>
        </p:txBody>
      </p:sp>
      <p:sp>
        <p:nvSpPr>
          <p:cNvPr id="8" name="Rectangle 7"/>
          <p:cNvSpPr/>
          <p:nvPr/>
        </p:nvSpPr>
        <p:spPr>
          <a:xfrm>
            <a:off x="1942985" y="3553008"/>
            <a:ext cx="3629344" cy="2477601"/>
          </a:xfrm>
          <a:prstGeom prst="rect">
            <a:avLst/>
          </a:prstGeom>
        </p:spPr>
        <p:txBody>
          <a:bodyPr wrap="square">
            <a:spAutoFit/>
          </a:bodyPr>
          <a:lstStyle/>
          <a:p>
            <a:r>
              <a:rPr lang="en-US" dirty="0">
                <a:solidFill>
                  <a:schemeClr val="bg1"/>
                </a:solidFill>
              </a:rPr>
              <a:t>“Lacking humility and needing to excel—a disposition born of selfishness and pride, unless overcome, it will disqualify one for the celestial kingdom. To excel and to be unconscious of it is the disposition of a humble disciple of Christ”</a:t>
            </a:r>
          </a:p>
          <a:p>
            <a:r>
              <a:rPr lang="en-US" sz="1100" dirty="0">
                <a:solidFill>
                  <a:schemeClr val="bg1"/>
                </a:solidFill>
              </a:rPr>
              <a:t>Smith and </a:t>
            </a:r>
            <a:r>
              <a:rPr lang="en-US" sz="1100" dirty="0" err="1">
                <a:solidFill>
                  <a:schemeClr val="bg1"/>
                </a:solidFill>
              </a:rPr>
              <a:t>Sjodahl</a:t>
            </a:r>
            <a:endParaRPr lang="en-US" sz="1100" dirty="0">
              <a:solidFill>
                <a:schemeClr val="bg1"/>
              </a:solidFill>
            </a:endParaRPr>
          </a:p>
        </p:txBody>
      </p:sp>
      <p:sp>
        <p:nvSpPr>
          <p:cNvPr id="9" name="Rectangle 8"/>
          <p:cNvSpPr/>
          <p:nvPr/>
        </p:nvSpPr>
        <p:spPr>
          <a:xfrm>
            <a:off x="5114148" y="2110174"/>
            <a:ext cx="5251623" cy="646331"/>
          </a:xfrm>
          <a:prstGeom prst="rect">
            <a:avLst/>
          </a:prstGeom>
        </p:spPr>
        <p:txBody>
          <a:bodyPr wrap="square">
            <a:spAutoFit/>
          </a:bodyPr>
          <a:lstStyle/>
          <a:p>
            <a:r>
              <a:rPr lang="en-US" dirty="0">
                <a:solidFill>
                  <a:schemeClr val="bg2"/>
                </a:solidFill>
                <a:latin typeface="Abadi" panose="020B0604020104020204" pitchFamily="34" charset="0"/>
              </a:rPr>
              <a:t>Excel--He needed to repent because he also sought worldly praise</a:t>
            </a:r>
            <a:endParaRPr lang="en-US" dirty="0">
              <a:solidFill>
                <a:schemeClr val="bg2"/>
              </a:solidFill>
            </a:endParaRPr>
          </a:p>
        </p:txBody>
      </p:sp>
      <p:pic>
        <p:nvPicPr>
          <p:cNvPr id="1026" name="Picture 2" descr="http://upload.wikimedia.org/wikipedia/commons/thumb/6/68/William_W._Phelps.jpg/220px-William_W._Phel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0710" y="983263"/>
            <a:ext cx="1591780" cy="222125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816660" y="5148610"/>
            <a:ext cx="4572000" cy="1477328"/>
          </a:xfrm>
          <a:prstGeom prst="rect">
            <a:avLst/>
          </a:prstGeom>
        </p:spPr>
        <p:txBody>
          <a:bodyPr>
            <a:spAutoFit/>
          </a:bodyPr>
          <a:lstStyle/>
          <a:p>
            <a:r>
              <a:rPr lang="en-US" i="1" dirty="0">
                <a:solidFill>
                  <a:srgbClr val="00B0F0"/>
                </a:solidFill>
                <a:latin typeface="Georgia" panose="02040502050405020303" pitchFamily="18" charset="0"/>
              </a:rPr>
              <a:t>So likewise ye, when ye shall have done all those things which are commanded you, say, We are unprofitable servants: we have done that which was our duty to do.</a:t>
            </a:r>
          </a:p>
          <a:p>
            <a:r>
              <a:rPr lang="en-US" i="1" dirty="0">
                <a:solidFill>
                  <a:srgbClr val="00B0F0"/>
                </a:solidFill>
                <a:latin typeface="Georgia" panose="02040502050405020303" pitchFamily="18" charset="0"/>
              </a:rPr>
              <a:t>Luke 17:10</a:t>
            </a:r>
            <a:endParaRPr lang="en-US" i="1" dirty="0">
              <a:solidFill>
                <a:srgbClr val="00B0F0"/>
              </a:solidFill>
            </a:endParaRPr>
          </a:p>
        </p:txBody>
      </p:sp>
    </p:spTree>
    <p:extLst>
      <p:ext uri="{BB962C8B-B14F-4D97-AF65-F5344CB8AC3E}">
        <p14:creationId xmlns:p14="http://schemas.microsoft.com/office/powerpoint/2010/main" val="114636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78AC632-7FA0-4DB1-ADE9-405E863997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4351" y="6408996"/>
            <a:ext cx="1902940" cy="369332"/>
          </a:xfrm>
          <a:prstGeom prst="rect">
            <a:avLst/>
          </a:prstGeom>
          <a:noFill/>
        </p:spPr>
        <p:txBody>
          <a:bodyPr wrap="square" rtlCol="0">
            <a:spAutoFit/>
          </a:bodyPr>
          <a:lstStyle/>
          <a:p>
            <a:r>
              <a:rPr lang="en-US" dirty="0">
                <a:solidFill>
                  <a:schemeClr val="bg2"/>
                </a:solidFill>
              </a:rPr>
              <a:t>D&amp;C 58:60</a:t>
            </a:r>
          </a:p>
        </p:txBody>
      </p:sp>
      <p:sp>
        <p:nvSpPr>
          <p:cNvPr id="6" name="TextBox 5"/>
          <p:cNvSpPr txBox="1"/>
          <p:nvPr/>
        </p:nvSpPr>
        <p:spPr>
          <a:xfrm>
            <a:off x="1651687" y="135925"/>
            <a:ext cx="8888627" cy="769441"/>
          </a:xfrm>
          <a:prstGeom prst="rect">
            <a:avLst/>
          </a:prstGeom>
          <a:noFill/>
        </p:spPr>
        <p:txBody>
          <a:bodyPr wrap="square" rtlCol="0">
            <a:spAutoFit/>
          </a:bodyPr>
          <a:lstStyle/>
          <a:p>
            <a:pPr algn="ctr"/>
            <a:r>
              <a:rPr lang="en-US" sz="4400" dirty="0">
                <a:solidFill>
                  <a:schemeClr val="bg2"/>
                </a:solidFill>
                <a:latin typeface="Lucida Calligraphy" panose="03010101010101010101" pitchFamily="66" charset="0"/>
              </a:rPr>
              <a:t>Counsel to </a:t>
            </a:r>
            <a:r>
              <a:rPr lang="en-US" sz="4400" dirty="0" err="1">
                <a:solidFill>
                  <a:schemeClr val="bg2"/>
                </a:solidFill>
                <a:latin typeface="Lucida Calligraphy" panose="03010101010101010101" pitchFamily="66" charset="0"/>
              </a:rPr>
              <a:t>Ziba</a:t>
            </a:r>
            <a:r>
              <a:rPr lang="en-US" sz="4400" dirty="0">
                <a:solidFill>
                  <a:schemeClr val="bg2"/>
                </a:solidFill>
                <a:latin typeface="Lucida Calligraphy" panose="03010101010101010101" pitchFamily="66" charset="0"/>
              </a:rPr>
              <a:t> Peterson</a:t>
            </a:r>
          </a:p>
        </p:txBody>
      </p:sp>
      <p:sp>
        <p:nvSpPr>
          <p:cNvPr id="3" name="Rectangle 2"/>
          <p:cNvSpPr/>
          <p:nvPr/>
        </p:nvSpPr>
        <p:spPr>
          <a:xfrm>
            <a:off x="3946357" y="1013088"/>
            <a:ext cx="5616841" cy="1200329"/>
          </a:xfrm>
          <a:prstGeom prst="rect">
            <a:avLst/>
          </a:prstGeom>
        </p:spPr>
        <p:txBody>
          <a:bodyPr wrap="square">
            <a:spAutoFit/>
          </a:bodyPr>
          <a:lstStyle/>
          <a:p>
            <a:r>
              <a:rPr lang="en-US" dirty="0" err="1">
                <a:solidFill>
                  <a:schemeClr val="bg2"/>
                </a:solidFill>
                <a:latin typeface="Abadi" panose="020B0604020104020204" pitchFamily="34" charset="0"/>
              </a:rPr>
              <a:t>Ziba</a:t>
            </a:r>
            <a:r>
              <a:rPr lang="en-US" dirty="0">
                <a:solidFill>
                  <a:schemeClr val="bg2"/>
                </a:solidFill>
                <a:latin typeface="Abadi" panose="020B0604020104020204" pitchFamily="34" charset="0"/>
              </a:rPr>
              <a:t> Peterson was released from his present calling and told to repent of his sins which he was hiding.</a:t>
            </a:r>
          </a:p>
          <a:p>
            <a:endParaRPr lang="en-US" dirty="0">
              <a:solidFill>
                <a:schemeClr val="bg2"/>
              </a:solidFill>
              <a:latin typeface="Abadi" panose="020B0604020104020204" pitchFamily="34" charset="0"/>
            </a:endParaRPr>
          </a:p>
          <a:p>
            <a:r>
              <a:rPr lang="en-US" dirty="0">
                <a:solidFill>
                  <a:schemeClr val="bg2"/>
                </a:solidFill>
                <a:latin typeface="Abadi" panose="020B0604020104020204" pitchFamily="34" charset="0"/>
              </a:rPr>
              <a:t>He was to still work among the brethren </a:t>
            </a:r>
            <a:endParaRPr lang="en-US" dirty="0">
              <a:solidFill>
                <a:schemeClr val="bg2"/>
              </a:solidFill>
            </a:endParaRPr>
          </a:p>
        </p:txBody>
      </p:sp>
      <p:sp>
        <p:nvSpPr>
          <p:cNvPr id="8" name="Rectangle 7"/>
          <p:cNvSpPr/>
          <p:nvPr/>
        </p:nvSpPr>
        <p:spPr>
          <a:xfrm>
            <a:off x="1861005" y="3274978"/>
            <a:ext cx="3629344" cy="1369606"/>
          </a:xfrm>
          <a:prstGeom prst="rect">
            <a:avLst/>
          </a:prstGeom>
        </p:spPr>
        <p:txBody>
          <a:bodyPr wrap="square">
            <a:spAutoFit/>
          </a:bodyPr>
          <a:lstStyle/>
          <a:p>
            <a:r>
              <a:rPr lang="en-US" dirty="0">
                <a:solidFill>
                  <a:schemeClr val="bg1"/>
                </a:solidFill>
              </a:rPr>
              <a:t>Chasten:</a:t>
            </a:r>
          </a:p>
          <a:p>
            <a:r>
              <a:rPr lang="en-US" dirty="0">
                <a:solidFill>
                  <a:schemeClr val="bg1"/>
                </a:solidFill>
              </a:rPr>
              <a:t>Correction or discipline given to individuals or groups in order to help them improve or become. </a:t>
            </a:r>
          </a:p>
          <a:p>
            <a:r>
              <a:rPr lang="en-US" sz="1100" dirty="0">
                <a:solidFill>
                  <a:schemeClr val="bg1"/>
                </a:solidFill>
              </a:rPr>
              <a:t>Guide to the Scriptures</a:t>
            </a:r>
          </a:p>
        </p:txBody>
      </p:sp>
      <p:sp>
        <p:nvSpPr>
          <p:cNvPr id="11" name="Rectangle 10"/>
          <p:cNvSpPr/>
          <p:nvPr/>
        </p:nvSpPr>
        <p:spPr>
          <a:xfrm>
            <a:off x="7277198" y="2968662"/>
            <a:ext cx="4572000" cy="2215991"/>
          </a:xfrm>
          <a:prstGeom prst="rect">
            <a:avLst/>
          </a:prstGeom>
        </p:spPr>
        <p:txBody>
          <a:bodyPr>
            <a:spAutoFit/>
          </a:bodyPr>
          <a:lstStyle/>
          <a:p>
            <a:r>
              <a:rPr lang="en-US" i="1" dirty="0">
                <a:solidFill>
                  <a:schemeClr val="bg1"/>
                </a:solidFill>
              </a:rPr>
              <a:t>“Satan strives to convince one that sins can be hidden from others, yet it is he that causes them to be revealed in the most compromising circumstances. His objective is the enslavement of God’s children. All of his enticing, alluring temptations have as their root the destruction of the individual.” </a:t>
            </a:r>
          </a:p>
          <a:p>
            <a:r>
              <a:rPr lang="en-US" sz="1200" i="1" dirty="0">
                <a:solidFill>
                  <a:schemeClr val="bg1"/>
                </a:solidFill>
              </a:rPr>
              <a:t>Elder Richard G. Scott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0314" y="4952424"/>
            <a:ext cx="1307331" cy="1641238"/>
          </a:xfrm>
          <a:prstGeom prst="rect">
            <a:avLst/>
          </a:prstGeom>
        </p:spPr>
      </p:pic>
      <p:pic>
        <p:nvPicPr>
          <p:cNvPr id="1026" name="Picture 2" descr="Ziba Peterson httpswwwldsorgbccontentsharedcontentimag">
            <a:extLst>
              <a:ext uri="{FF2B5EF4-FFF2-40B4-BE49-F238E27FC236}">
                <a16:creationId xmlns:a16="http://schemas.microsoft.com/office/drawing/2014/main" id="{AF904D90-6C40-4F0E-8080-3EB498251E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6519" y="901737"/>
            <a:ext cx="2000250" cy="20669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291D1D2-886A-4255-815B-95B3579E4A91}"/>
              </a:ext>
            </a:extLst>
          </p:cNvPr>
          <p:cNvSpPr/>
          <p:nvPr/>
        </p:nvSpPr>
        <p:spPr>
          <a:xfrm>
            <a:off x="2226644" y="5328829"/>
            <a:ext cx="5324925" cy="1384995"/>
          </a:xfrm>
          <a:prstGeom prst="rect">
            <a:avLst/>
          </a:prstGeom>
        </p:spPr>
        <p:txBody>
          <a:bodyPr wrap="square">
            <a:spAutoFit/>
          </a:bodyPr>
          <a:lstStyle/>
          <a:p>
            <a:r>
              <a:rPr lang="en-US" sz="1400" b="1" i="0" dirty="0">
                <a:solidFill>
                  <a:schemeClr val="bg1"/>
                </a:solidFill>
                <a:effectLst/>
                <a:latin typeface="Calibri" panose="020F0502020204030204" pitchFamily="34" charset="0"/>
              </a:rPr>
              <a:t>Side Note: </a:t>
            </a:r>
            <a:r>
              <a:rPr lang="en-US" sz="1400" b="1" i="0" dirty="0" err="1">
                <a:solidFill>
                  <a:schemeClr val="bg1"/>
                </a:solidFill>
                <a:effectLst/>
                <a:latin typeface="Calibri" panose="020F0502020204030204" pitchFamily="34" charset="0"/>
              </a:rPr>
              <a:t>Ziba</a:t>
            </a:r>
            <a:r>
              <a:rPr lang="en-US" sz="1400" b="1" i="0" dirty="0">
                <a:solidFill>
                  <a:schemeClr val="bg1"/>
                </a:solidFill>
                <a:effectLst/>
                <a:latin typeface="Calibri" panose="020F0502020204030204" pitchFamily="34" charset="0"/>
              </a:rPr>
              <a:t> Peterson</a:t>
            </a:r>
            <a:r>
              <a:rPr lang="en-US" sz="1400" b="0" i="0" dirty="0">
                <a:solidFill>
                  <a:schemeClr val="bg1"/>
                </a:solidFill>
                <a:effectLst/>
                <a:latin typeface="Calibri" panose="020F0502020204030204" pitchFamily="34" charset="0"/>
              </a:rPr>
              <a:t> (died 1849) was an early American Latter Day Saint best known as one of the four initial missionaries sent by Joseph Smith in 1830 to preach to Native Americans in Indian Territory. This mission brought in several influential converts and introduced the church to Kirtland, Ohio and Jackson County, Missouri, which would become religiously significant to Mormonism.</a:t>
            </a:r>
            <a:endParaRPr lang="en-US" sz="1400" dirty="0">
              <a:solidFill>
                <a:schemeClr val="bg1"/>
              </a:solidFill>
            </a:endParaRPr>
          </a:p>
        </p:txBody>
      </p:sp>
    </p:spTree>
    <p:extLst>
      <p:ext uri="{BB962C8B-B14F-4D97-AF65-F5344CB8AC3E}">
        <p14:creationId xmlns:p14="http://schemas.microsoft.com/office/powerpoint/2010/main" val="394589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F93C4494-07AD-4122-AE74-A4246C4DB3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15851" y="6422620"/>
            <a:ext cx="1902940" cy="369332"/>
          </a:xfrm>
          <a:prstGeom prst="rect">
            <a:avLst/>
          </a:prstGeom>
          <a:noFill/>
        </p:spPr>
        <p:txBody>
          <a:bodyPr wrap="square" rtlCol="0">
            <a:spAutoFit/>
          </a:bodyPr>
          <a:lstStyle/>
          <a:p>
            <a:r>
              <a:rPr lang="en-US" dirty="0">
                <a:solidFill>
                  <a:schemeClr val="bg2"/>
                </a:solidFill>
              </a:rPr>
              <a:t>D&amp;C 58:42-43</a:t>
            </a:r>
          </a:p>
        </p:txBody>
      </p:sp>
      <p:sp>
        <p:nvSpPr>
          <p:cNvPr id="6" name="TextBox 5"/>
          <p:cNvSpPr txBox="1"/>
          <p:nvPr/>
        </p:nvSpPr>
        <p:spPr>
          <a:xfrm>
            <a:off x="1651687" y="135925"/>
            <a:ext cx="8888627" cy="769441"/>
          </a:xfrm>
          <a:prstGeom prst="rect">
            <a:avLst/>
          </a:prstGeom>
          <a:noFill/>
        </p:spPr>
        <p:txBody>
          <a:bodyPr wrap="square" rtlCol="0">
            <a:spAutoFit/>
          </a:bodyPr>
          <a:lstStyle/>
          <a:p>
            <a:pPr algn="ctr"/>
            <a:r>
              <a:rPr lang="en-US" sz="4400" dirty="0">
                <a:solidFill>
                  <a:schemeClr val="bg2"/>
                </a:solidFill>
                <a:latin typeface="Lucida Calligraphy" panose="03010101010101010101" pitchFamily="66" charset="0"/>
              </a:rPr>
              <a:t>Repent to Receive</a:t>
            </a:r>
          </a:p>
        </p:txBody>
      </p:sp>
      <p:sp>
        <p:nvSpPr>
          <p:cNvPr id="11" name="Rectangle 10"/>
          <p:cNvSpPr/>
          <p:nvPr/>
        </p:nvSpPr>
        <p:spPr>
          <a:xfrm>
            <a:off x="5229028" y="2287843"/>
            <a:ext cx="4572000" cy="2585323"/>
          </a:xfrm>
          <a:prstGeom prst="rect">
            <a:avLst/>
          </a:prstGeom>
        </p:spPr>
        <p:txBody>
          <a:bodyPr>
            <a:spAutoFit/>
          </a:bodyPr>
          <a:lstStyle/>
          <a:p>
            <a:pPr fontAlgn="base"/>
            <a:r>
              <a:rPr lang="en-US" i="1" dirty="0">
                <a:solidFill>
                  <a:schemeClr val="bg1"/>
                </a:solidFill>
              </a:rPr>
              <a:t>But if the wicked will turn from all his sins that he hath committed, and keep all my statutes, and do that which is lawful and right, he shall surely live, he shall not die.</a:t>
            </a:r>
          </a:p>
          <a:p>
            <a:pPr fontAlgn="base"/>
            <a:endParaRPr lang="en-US" i="1" dirty="0">
              <a:solidFill>
                <a:schemeClr val="bg1"/>
              </a:solidFill>
            </a:endParaRPr>
          </a:p>
          <a:p>
            <a:pPr fontAlgn="base"/>
            <a:r>
              <a:rPr lang="en-US" i="1" dirty="0">
                <a:solidFill>
                  <a:schemeClr val="bg1"/>
                </a:solidFill>
              </a:rPr>
              <a:t>All his transgressions that he hath committed, they shall not be mentioned unto him: in his righteousness that he hath done he shall live.</a:t>
            </a:r>
          </a:p>
          <a:p>
            <a:pPr fontAlgn="base"/>
            <a:r>
              <a:rPr lang="en-US" i="1" dirty="0">
                <a:solidFill>
                  <a:schemeClr val="bg1"/>
                </a:solidFill>
              </a:rPr>
              <a:t>Ezekiel 18:21-22</a:t>
            </a:r>
          </a:p>
        </p:txBody>
      </p:sp>
      <p:grpSp>
        <p:nvGrpSpPr>
          <p:cNvPr id="10" name="Group 9"/>
          <p:cNvGrpSpPr/>
          <p:nvPr/>
        </p:nvGrpSpPr>
        <p:grpSpPr>
          <a:xfrm>
            <a:off x="1651687" y="1065904"/>
            <a:ext cx="2667000" cy="5029200"/>
            <a:chOff x="838200" y="76200"/>
            <a:chExt cx="2667000" cy="5029200"/>
          </a:xfrm>
        </p:grpSpPr>
        <p:grpSp>
          <p:nvGrpSpPr>
            <p:cNvPr id="12" name="Group 17"/>
            <p:cNvGrpSpPr/>
            <p:nvPr/>
          </p:nvGrpSpPr>
          <p:grpSpPr>
            <a:xfrm>
              <a:off x="838200" y="76200"/>
              <a:ext cx="2667000" cy="5029200"/>
              <a:chOff x="838200" y="76200"/>
              <a:chExt cx="2667000" cy="5029200"/>
            </a:xfrm>
          </p:grpSpPr>
          <p:grpSp>
            <p:nvGrpSpPr>
              <p:cNvPr id="14" name="Group 17"/>
              <p:cNvGrpSpPr/>
              <p:nvPr/>
            </p:nvGrpSpPr>
            <p:grpSpPr>
              <a:xfrm flipH="1">
                <a:off x="2209800" y="1447800"/>
                <a:ext cx="1295400" cy="3429000"/>
                <a:chOff x="685800" y="1447800"/>
                <a:chExt cx="1295400" cy="3124200"/>
              </a:xfrm>
            </p:grpSpPr>
            <p:sp>
              <p:nvSpPr>
                <p:cNvPr id="30" name="Bent Arrow 29"/>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30"/>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6"/>
              <p:cNvGrpSpPr/>
              <p:nvPr/>
            </p:nvGrpSpPr>
            <p:grpSpPr>
              <a:xfrm>
                <a:off x="838200" y="1447800"/>
                <a:ext cx="1295400" cy="3429000"/>
                <a:chOff x="685800" y="1447800"/>
                <a:chExt cx="1295400" cy="3429000"/>
              </a:xfrm>
            </p:grpSpPr>
            <p:sp>
              <p:nvSpPr>
                <p:cNvPr id="28" name="Bent Arrow 27"/>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20"/>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1299518" y="2410780"/>
              <a:ext cx="1905000" cy="1323439"/>
            </a:xfrm>
            <a:prstGeom prst="rect">
              <a:avLst/>
            </a:prstGeom>
          </p:spPr>
          <p:txBody>
            <a:bodyPr wrap="square">
              <a:spAutoFit/>
            </a:bodyPr>
            <a:lstStyle/>
            <a:p>
              <a:pPr algn="ctr"/>
              <a:r>
                <a:rPr lang="en-US" sz="1600" b="1" i="1" dirty="0"/>
                <a:t>If we repent of our sins, the Lord will forgive us and remember our sins no more.</a:t>
              </a:r>
              <a:endParaRPr lang="en-US" sz="1600" dirty="0">
                <a:solidFill>
                  <a:schemeClr val="bg1"/>
                </a:solidFill>
              </a:endParaRPr>
            </a:p>
          </p:txBody>
        </p:sp>
      </p:grpSp>
      <p:grpSp>
        <p:nvGrpSpPr>
          <p:cNvPr id="33" name="Group 32">
            <a:extLst>
              <a:ext uri="{FF2B5EF4-FFF2-40B4-BE49-F238E27FC236}">
                <a16:creationId xmlns:a16="http://schemas.microsoft.com/office/drawing/2014/main" id="{D79C5F87-FCDE-4FBB-8A83-C7423DB5C0F5}"/>
              </a:ext>
            </a:extLst>
          </p:cNvPr>
          <p:cNvGrpSpPr/>
          <p:nvPr/>
        </p:nvGrpSpPr>
        <p:grpSpPr>
          <a:xfrm>
            <a:off x="9688969" y="2734189"/>
            <a:ext cx="1670060" cy="3506253"/>
            <a:chOff x="990600" y="837146"/>
            <a:chExt cx="1670060" cy="3506253"/>
          </a:xfrm>
        </p:grpSpPr>
        <p:sp>
          <p:nvSpPr>
            <p:cNvPr id="34" name="Cloud 33">
              <a:extLst>
                <a:ext uri="{FF2B5EF4-FFF2-40B4-BE49-F238E27FC236}">
                  <a16:creationId xmlns:a16="http://schemas.microsoft.com/office/drawing/2014/main" id="{15FCCE37-5B7C-4679-B37D-B14F2610EAB9}"/>
                </a:ext>
              </a:extLst>
            </p:cNvPr>
            <p:cNvSpPr/>
            <p:nvPr/>
          </p:nvSpPr>
          <p:spPr>
            <a:xfrm rot="1652747">
              <a:off x="1327221" y="1337134"/>
              <a:ext cx="1062547" cy="1211631"/>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990BC53-04EF-4511-9922-925BCE76D4D9}"/>
                </a:ext>
              </a:extLst>
            </p:cNvPr>
            <p:cNvSpPr/>
            <p:nvPr/>
          </p:nvSpPr>
          <p:spPr>
            <a:xfrm rot="19671902">
              <a:off x="2303506" y="2638851"/>
              <a:ext cx="357154" cy="58919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94AE3139-488A-4C92-8DC1-C225D31EFD1D}"/>
                </a:ext>
              </a:extLst>
            </p:cNvPr>
            <p:cNvSpPr/>
            <p:nvPr/>
          </p:nvSpPr>
          <p:spPr>
            <a:xfrm rot="2647766">
              <a:off x="990600" y="2578106"/>
              <a:ext cx="337159" cy="58919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776C010A-020E-4884-9B96-FE9A8F9AEDDC}"/>
                </a:ext>
              </a:extLst>
            </p:cNvPr>
            <p:cNvSpPr/>
            <p:nvPr/>
          </p:nvSpPr>
          <p:spPr>
            <a:xfrm rot="19352409">
              <a:off x="1920476" y="3754200"/>
              <a:ext cx="311632" cy="589199"/>
            </a:xfrm>
            <a:prstGeom prst="ellipse">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CD9ECF1-47DC-4DE2-BC05-0689591AAD8B}"/>
                </a:ext>
              </a:extLst>
            </p:cNvPr>
            <p:cNvSpPr/>
            <p:nvPr/>
          </p:nvSpPr>
          <p:spPr>
            <a:xfrm rot="2647766">
              <a:off x="1562214" y="3742546"/>
              <a:ext cx="310141" cy="589199"/>
            </a:xfrm>
            <a:prstGeom prst="ellipse">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a:extLst>
                <a:ext uri="{FF2B5EF4-FFF2-40B4-BE49-F238E27FC236}">
                  <a16:creationId xmlns:a16="http://schemas.microsoft.com/office/drawing/2014/main" id="{415E11BB-A447-498F-8CFD-42F0BA0F1A8C}"/>
                </a:ext>
              </a:extLst>
            </p:cNvPr>
            <p:cNvSpPr/>
            <p:nvPr/>
          </p:nvSpPr>
          <p:spPr>
            <a:xfrm rot="20169292">
              <a:off x="1884384" y="1990222"/>
              <a:ext cx="665537" cy="1050972"/>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a:extLst>
                <a:ext uri="{FF2B5EF4-FFF2-40B4-BE49-F238E27FC236}">
                  <a16:creationId xmlns:a16="http://schemas.microsoft.com/office/drawing/2014/main" id="{CC1D862F-80B0-4E4B-BF16-59A3DBD2A38A}"/>
                </a:ext>
              </a:extLst>
            </p:cNvPr>
            <p:cNvSpPr/>
            <p:nvPr/>
          </p:nvSpPr>
          <p:spPr>
            <a:xfrm rot="1790291">
              <a:off x="1157966" y="1955787"/>
              <a:ext cx="665537" cy="1050972"/>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a:extLst>
                <a:ext uri="{FF2B5EF4-FFF2-40B4-BE49-F238E27FC236}">
                  <a16:creationId xmlns:a16="http://schemas.microsoft.com/office/drawing/2014/main" id="{3EC7D866-7FD8-412E-BCCE-9FC9B19335FC}"/>
                </a:ext>
              </a:extLst>
            </p:cNvPr>
            <p:cNvSpPr/>
            <p:nvPr/>
          </p:nvSpPr>
          <p:spPr>
            <a:xfrm>
              <a:off x="1353756" y="1972080"/>
              <a:ext cx="992877" cy="2073648"/>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6354A386-F402-490E-B7F4-C100F0DE2EE5}"/>
                </a:ext>
              </a:extLst>
            </p:cNvPr>
            <p:cNvSpPr/>
            <p:nvPr/>
          </p:nvSpPr>
          <p:spPr>
            <a:xfrm>
              <a:off x="1693270" y="1725922"/>
              <a:ext cx="268108" cy="49320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8568DFE3-4F2A-45A6-94AC-9F772771A5F0}"/>
                </a:ext>
              </a:extLst>
            </p:cNvPr>
            <p:cNvGrpSpPr/>
            <p:nvPr/>
          </p:nvGrpSpPr>
          <p:grpSpPr>
            <a:xfrm>
              <a:off x="1452739" y="2847970"/>
              <a:ext cx="795354" cy="201916"/>
              <a:chOff x="5757466" y="264089"/>
              <a:chExt cx="1615640" cy="353036"/>
            </a:xfrm>
            <a:solidFill>
              <a:schemeClr val="tx2">
                <a:lumMod val="40000"/>
                <a:lumOff val="60000"/>
              </a:schemeClr>
            </a:solidFill>
          </p:grpSpPr>
          <p:sp>
            <p:nvSpPr>
              <p:cNvPr id="53" name="Rounded Rectangle 8">
                <a:extLst>
                  <a:ext uri="{FF2B5EF4-FFF2-40B4-BE49-F238E27FC236}">
                    <a16:creationId xmlns:a16="http://schemas.microsoft.com/office/drawing/2014/main" id="{23AAF8AC-77D6-436E-867C-0ACBC287952A}"/>
                  </a:ext>
                </a:extLst>
              </p:cNvPr>
              <p:cNvSpPr/>
              <p:nvPr/>
            </p:nvSpPr>
            <p:spPr>
              <a:xfrm>
                <a:off x="5757466" y="264089"/>
                <a:ext cx="1615640" cy="35303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0A3BE89-7B40-48AD-AD7A-DE3F3603936A}"/>
                  </a:ext>
                </a:extLst>
              </p:cNvPr>
              <p:cNvGrpSpPr/>
              <p:nvPr/>
            </p:nvGrpSpPr>
            <p:grpSpPr>
              <a:xfrm rot="2670115">
                <a:off x="5867287" y="296724"/>
                <a:ext cx="309012" cy="302447"/>
                <a:chOff x="5757466" y="974350"/>
                <a:chExt cx="1743980" cy="1706926"/>
              </a:xfrm>
              <a:grpFill/>
            </p:grpSpPr>
            <p:sp>
              <p:nvSpPr>
                <p:cNvPr id="70" name="Donut 25">
                  <a:extLst>
                    <a:ext uri="{FF2B5EF4-FFF2-40B4-BE49-F238E27FC236}">
                      <a16:creationId xmlns:a16="http://schemas.microsoft.com/office/drawing/2014/main" id="{8B7213FE-C3F5-43FA-B982-A8614C5E1387}"/>
                    </a:ext>
                  </a:extLst>
                </p:cNvPr>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Donut 26">
                  <a:extLst>
                    <a:ext uri="{FF2B5EF4-FFF2-40B4-BE49-F238E27FC236}">
                      <a16:creationId xmlns:a16="http://schemas.microsoft.com/office/drawing/2014/main" id="{4D1D3164-675C-48E9-9A75-B9D834984852}"/>
                    </a:ext>
                  </a:extLst>
                </p:cNvPr>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onut 27">
                  <a:extLst>
                    <a:ext uri="{FF2B5EF4-FFF2-40B4-BE49-F238E27FC236}">
                      <a16:creationId xmlns:a16="http://schemas.microsoft.com/office/drawing/2014/main" id="{334241D7-DCB2-44C7-8052-9B7A61D25ADA}"/>
                    </a:ext>
                  </a:extLst>
                </p:cNvPr>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Donut 28">
                  <a:extLst>
                    <a:ext uri="{FF2B5EF4-FFF2-40B4-BE49-F238E27FC236}">
                      <a16:creationId xmlns:a16="http://schemas.microsoft.com/office/drawing/2014/main" id="{69703470-0826-4593-81B7-6A8222C254FA}"/>
                    </a:ext>
                  </a:extLst>
                </p:cNvPr>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5" name="Group 54">
                <a:extLst>
                  <a:ext uri="{FF2B5EF4-FFF2-40B4-BE49-F238E27FC236}">
                    <a16:creationId xmlns:a16="http://schemas.microsoft.com/office/drawing/2014/main" id="{60498597-327C-42EB-98E3-6D524077FEE9}"/>
                  </a:ext>
                </a:extLst>
              </p:cNvPr>
              <p:cNvGrpSpPr/>
              <p:nvPr/>
            </p:nvGrpSpPr>
            <p:grpSpPr>
              <a:xfrm rot="2670115">
                <a:off x="6254818" y="301079"/>
                <a:ext cx="309012" cy="302447"/>
                <a:chOff x="5757466" y="974350"/>
                <a:chExt cx="1743980" cy="1706926"/>
              </a:xfrm>
              <a:grpFill/>
            </p:grpSpPr>
            <p:sp>
              <p:nvSpPr>
                <p:cNvPr id="66" name="Donut 21">
                  <a:extLst>
                    <a:ext uri="{FF2B5EF4-FFF2-40B4-BE49-F238E27FC236}">
                      <a16:creationId xmlns:a16="http://schemas.microsoft.com/office/drawing/2014/main" id="{B5CDA286-6F4D-4055-AECF-80A6759587F9}"/>
                    </a:ext>
                  </a:extLst>
                </p:cNvPr>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Donut 22">
                  <a:extLst>
                    <a:ext uri="{FF2B5EF4-FFF2-40B4-BE49-F238E27FC236}">
                      <a16:creationId xmlns:a16="http://schemas.microsoft.com/office/drawing/2014/main" id="{C9FC1DE6-3BDF-4AEF-A624-51423B5C5741}"/>
                    </a:ext>
                  </a:extLst>
                </p:cNvPr>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Donut 23">
                  <a:extLst>
                    <a:ext uri="{FF2B5EF4-FFF2-40B4-BE49-F238E27FC236}">
                      <a16:creationId xmlns:a16="http://schemas.microsoft.com/office/drawing/2014/main" id="{AECCD5A4-003F-43C9-9E0E-D784AD211351}"/>
                    </a:ext>
                  </a:extLst>
                </p:cNvPr>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Donut 24">
                  <a:extLst>
                    <a:ext uri="{FF2B5EF4-FFF2-40B4-BE49-F238E27FC236}">
                      <a16:creationId xmlns:a16="http://schemas.microsoft.com/office/drawing/2014/main" id="{CEB117A3-DCBB-4BA8-825F-09D06D550BCF}"/>
                    </a:ext>
                  </a:extLst>
                </p:cNvPr>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6" name="Group 55">
                <a:extLst>
                  <a:ext uri="{FF2B5EF4-FFF2-40B4-BE49-F238E27FC236}">
                    <a16:creationId xmlns:a16="http://schemas.microsoft.com/office/drawing/2014/main" id="{8DDA9ED4-1AA2-43FF-B539-66BA499F8838}"/>
                  </a:ext>
                </a:extLst>
              </p:cNvPr>
              <p:cNvGrpSpPr/>
              <p:nvPr/>
            </p:nvGrpSpPr>
            <p:grpSpPr>
              <a:xfrm rot="2670115">
                <a:off x="6629286" y="301078"/>
                <a:ext cx="309012" cy="302447"/>
                <a:chOff x="5757466" y="974350"/>
                <a:chExt cx="1743980" cy="1706926"/>
              </a:xfrm>
              <a:grpFill/>
            </p:grpSpPr>
            <p:sp>
              <p:nvSpPr>
                <p:cNvPr id="62" name="Donut 17">
                  <a:extLst>
                    <a:ext uri="{FF2B5EF4-FFF2-40B4-BE49-F238E27FC236}">
                      <a16:creationId xmlns:a16="http://schemas.microsoft.com/office/drawing/2014/main" id="{50F7D749-0275-462A-9569-CBAB7F5AE692}"/>
                    </a:ext>
                  </a:extLst>
                </p:cNvPr>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onut 18">
                  <a:extLst>
                    <a:ext uri="{FF2B5EF4-FFF2-40B4-BE49-F238E27FC236}">
                      <a16:creationId xmlns:a16="http://schemas.microsoft.com/office/drawing/2014/main" id="{C89FE294-EA77-4693-B9C7-448593490FA7}"/>
                    </a:ext>
                  </a:extLst>
                </p:cNvPr>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Donut 19">
                  <a:extLst>
                    <a:ext uri="{FF2B5EF4-FFF2-40B4-BE49-F238E27FC236}">
                      <a16:creationId xmlns:a16="http://schemas.microsoft.com/office/drawing/2014/main" id="{C8F8AB49-E67B-41E3-BA68-A2617427F76F}"/>
                    </a:ext>
                  </a:extLst>
                </p:cNvPr>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Donut 20">
                  <a:extLst>
                    <a:ext uri="{FF2B5EF4-FFF2-40B4-BE49-F238E27FC236}">
                      <a16:creationId xmlns:a16="http://schemas.microsoft.com/office/drawing/2014/main" id="{6DA57B65-68A8-415D-8002-ECA4932E7D70}"/>
                    </a:ext>
                  </a:extLst>
                </p:cNvPr>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7" name="Group 56">
                <a:extLst>
                  <a:ext uri="{FF2B5EF4-FFF2-40B4-BE49-F238E27FC236}">
                    <a16:creationId xmlns:a16="http://schemas.microsoft.com/office/drawing/2014/main" id="{6832F8AD-4C06-4A85-9F82-81787C7AEA98}"/>
                  </a:ext>
                </a:extLst>
              </p:cNvPr>
              <p:cNvGrpSpPr/>
              <p:nvPr/>
            </p:nvGrpSpPr>
            <p:grpSpPr>
              <a:xfrm rot="2670115">
                <a:off x="7012464" y="292369"/>
                <a:ext cx="309012" cy="302447"/>
                <a:chOff x="5757466" y="974350"/>
                <a:chExt cx="1743980" cy="1706926"/>
              </a:xfrm>
              <a:grpFill/>
            </p:grpSpPr>
            <p:sp>
              <p:nvSpPr>
                <p:cNvPr id="58" name="Donut 13">
                  <a:extLst>
                    <a:ext uri="{FF2B5EF4-FFF2-40B4-BE49-F238E27FC236}">
                      <a16:creationId xmlns:a16="http://schemas.microsoft.com/office/drawing/2014/main" id="{C231BFB1-379A-4ADD-B7C5-5E4F7D36FC9A}"/>
                    </a:ext>
                  </a:extLst>
                </p:cNvPr>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Donut 14">
                  <a:extLst>
                    <a:ext uri="{FF2B5EF4-FFF2-40B4-BE49-F238E27FC236}">
                      <a16:creationId xmlns:a16="http://schemas.microsoft.com/office/drawing/2014/main" id="{F1B6F9AD-F7EB-4EF2-ACFB-480440DFDF58}"/>
                    </a:ext>
                  </a:extLst>
                </p:cNvPr>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onut 15">
                  <a:extLst>
                    <a:ext uri="{FF2B5EF4-FFF2-40B4-BE49-F238E27FC236}">
                      <a16:creationId xmlns:a16="http://schemas.microsoft.com/office/drawing/2014/main" id="{3163E48B-3631-4068-B198-242CBF0FAF58}"/>
                    </a:ext>
                  </a:extLst>
                </p:cNvPr>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Donut 16">
                  <a:extLst>
                    <a:ext uri="{FF2B5EF4-FFF2-40B4-BE49-F238E27FC236}">
                      <a16:creationId xmlns:a16="http://schemas.microsoft.com/office/drawing/2014/main" id="{DCAE66C2-1155-4ED9-B798-828669EA9D2C}"/>
                    </a:ext>
                  </a:extLst>
                </p:cNvPr>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44" name="Trapezoid 43">
              <a:extLst>
                <a:ext uri="{FF2B5EF4-FFF2-40B4-BE49-F238E27FC236}">
                  <a16:creationId xmlns:a16="http://schemas.microsoft.com/office/drawing/2014/main" id="{6BEBA30D-DA69-4185-9850-D5020B285CEC}"/>
                </a:ext>
              </a:extLst>
            </p:cNvPr>
            <p:cNvSpPr/>
            <p:nvPr/>
          </p:nvSpPr>
          <p:spPr>
            <a:xfrm rot="360163">
              <a:off x="1367413" y="1992038"/>
              <a:ext cx="377375" cy="2036459"/>
            </a:xfrm>
            <a:prstGeom prst="trapezoid">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a:extLst>
                <a:ext uri="{FF2B5EF4-FFF2-40B4-BE49-F238E27FC236}">
                  <a16:creationId xmlns:a16="http://schemas.microsoft.com/office/drawing/2014/main" id="{490AC80F-916F-432A-AC5F-629B5717612B}"/>
                </a:ext>
              </a:extLst>
            </p:cNvPr>
            <p:cNvSpPr/>
            <p:nvPr/>
          </p:nvSpPr>
          <p:spPr>
            <a:xfrm rot="21155958">
              <a:off x="1946035" y="2010215"/>
              <a:ext cx="377375" cy="2036459"/>
            </a:xfrm>
            <a:prstGeom prst="trapezoid">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oud 45">
              <a:extLst>
                <a:ext uri="{FF2B5EF4-FFF2-40B4-BE49-F238E27FC236}">
                  <a16:creationId xmlns:a16="http://schemas.microsoft.com/office/drawing/2014/main" id="{F737A97D-966A-423A-8CF3-7B5D8BAB95AB}"/>
                </a:ext>
              </a:extLst>
            </p:cNvPr>
            <p:cNvSpPr/>
            <p:nvPr/>
          </p:nvSpPr>
          <p:spPr>
            <a:xfrm rot="1652747">
              <a:off x="1288458" y="929756"/>
              <a:ext cx="1062547" cy="1211630"/>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34B39DC-DDF8-4E91-BF54-85CA77B456C7}"/>
                </a:ext>
              </a:extLst>
            </p:cNvPr>
            <p:cNvSpPr/>
            <p:nvPr/>
          </p:nvSpPr>
          <p:spPr>
            <a:xfrm>
              <a:off x="1486278" y="1055496"/>
              <a:ext cx="704188" cy="107546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oud 47">
              <a:extLst>
                <a:ext uri="{FF2B5EF4-FFF2-40B4-BE49-F238E27FC236}">
                  <a16:creationId xmlns:a16="http://schemas.microsoft.com/office/drawing/2014/main" id="{6F5C4000-7434-434F-8A6C-2AA242A5E889}"/>
                </a:ext>
              </a:extLst>
            </p:cNvPr>
            <p:cNvSpPr/>
            <p:nvPr/>
          </p:nvSpPr>
          <p:spPr>
            <a:xfrm rot="5145672">
              <a:off x="1621272" y="729955"/>
              <a:ext cx="462489" cy="676872"/>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5B39C81F-DBC6-47AF-B5E6-ECC1B5BE3500}"/>
                </a:ext>
              </a:extLst>
            </p:cNvPr>
            <p:cNvSpPr/>
            <p:nvPr/>
          </p:nvSpPr>
          <p:spPr>
            <a:xfrm>
              <a:off x="1505855" y="1054971"/>
              <a:ext cx="170917" cy="171564"/>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0F0E8B7B-597B-4924-99E3-E830438531C5}"/>
                </a:ext>
              </a:extLst>
            </p:cNvPr>
            <p:cNvSpPr/>
            <p:nvPr/>
          </p:nvSpPr>
          <p:spPr>
            <a:xfrm>
              <a:off x="2051920" y="1107335"/>
              <a:ext cx="227032" cy="160186"/>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409FBFA5-6DB9-44FC-9C37-889052736033}"/>
                </a:ext>
              </a:extLst>
            </p:cNvPr>
            <p:cNvSpPr/>
            <p:nvPr/>
          </p:nvSpPr>
          <p:spPr>
            <a:xfrm rot="975216">
              <a:off x="2190466" y="1520860"/>
              <a:ext cx="207439" cy="459662"/>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AC6A8D4-E6D9-44F6-92D8-060A42657589}"/>
                </a:ext>
              </a:extLst>
            </p:cNvPr>
            <p:cNvSpPr/>
            <p:nvPr/>
          </p:nvSpPr>
          <p:spPr>
            <a:xfrm>
              <a:off x="1318728" y="1759606"/>
              <a:ext cx="220241" cy="324958"/>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3462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225A68-B63C-4765-BA6E-CE14D651B4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6468030"/>
            <a:ext cx="1902940" cy="369332"/>
          </a:xfrm>
          <a:prstGeom prst="rect">
            <a:avLst/>
          </a:prstGeom>
          <a:noFill/>
        </p:spPr>
        <p:txBody>
          <a:bodyPr wrap="square" rtlCol="0">
            <a:spAutoFit/>
          </a:bodyPr>
          <a:lstStyle/>
          <a:p>
            <a:r>
              <a:rPr lang="en-US" dirty="0">
                <a:solidFill>
                  <a:schemeClr val="bg2"/>
                </a:solidFill>
              </a:rPr>
              <a:t>D&amp;C 58:42</a:t>
            </a:r>
          </a:p>
        </p:txBody>
      </p:sp>
      <p:sp>
        <p:nvSpPr>
          <p:cNvPr id="6" name="TextBox 5"/>
          <p:cNvSpPr txBox="1"/>
          <p:nvPr/>
        </p:nvSpPr>
        <p:spPr>
          <a:xfrm>
            <a:off x="1651687" y="135925"/>
            <a:ext cx="8888627" cy="769441"/>
          </a:xfrm>
          <a:prstGeom prst="rect">
            <a:avLst/>
          </a:prstGeom>
          <a:noFill/>
        </p:spPr>
        <p:txBody>
          <a:bodyPr wrap="square" rtlCol="0">
            <a:spAutoFit/>
          </a:bodyPr>
          <a:lstStyle/>
          <a:p>
            <a:pPr algn="ctr"/>
            <a:r>
              <a:rPr lang="en-US" sz="4400" dirty="0">
                <a:solidFill>
                  <a:schemeClr val="bg2"/>
                </a:solidFill>
                <a:latin typeface="Lucida Calligraphy" panose="03010101010101010101" pitchFamily="66" charset="0"/>
              </a:rPr>
              <a:t>Remember No More</a:t>
            </a:r>
          </a:p>
        </p:txBody>
      </p:sp>
      <p:sp>
        <p:nvSpPr>
          <p:cNvPr id="3" name="Rectangle 2"/>
          <p:cNvSpPr/>
          <p:nvPr/>
        </p:nvSpPr>
        <p:spPr>
          <a:xfrm>
            <a:off x="1830803" y="1348877"/>
            <a:ext cx="5251623" cy="2477601"/>
          </a:xfrm>
          <a:prstGeom prst="rect">
            <a:avLst/>
          </a:prstGeom>
        </p:spPr>
        <p:txBody>
          <a:bodyPr wrap="square">
            <a:spAutoFit/>
          </a:bodyPr>
          <a:lstStyle/>
          <a:p>
            <a:r>
              <a:rPr lang="en-US" dirty="0">
                <a:solidFill>
                  <a:schemeClr val="bg1"/>
                </a:solidFill>
              </a:rPr>
              <a:t>“No matter what our transgressions have been, no matter how much our actions may have hurt others, that guilt can all be wiped out. To me, perhaps the most beautiful phrase in all scripture is when the Lord said, ‘Behold, he who has repented of his sins, the same is forgiven, and I, the Lord, remember them no more’. “That is the promise of the gospel of Jesus Christ and the Atonement” </a:t>
            </a:r>
          </a:p>
          <a:p>
            <a:r>
              <a:rPr lang="en-US" sz="1100" dirty="0">
                <a:solidFill>
                  <a:schemeClr val="bg1"/>
                </a:solidFill>
              </a:rPr>
              <a:t>Elder Boyd K. Packer</a:t>
            </a:r>
          </a:p>
        </p:txBody>
      </p:sp>
      <p:pic>
        <p:nvPicPr>
          <p:cNvPr id="3074" name="Picture 2" descr="http://3.bp.blogspot.com/-LkOMjZEKo2Y/TiHdRfcj7UI/AAAAAAAAAE4/QOE8QHbPEBw/s1600/Comfor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6290" y="3570588"/>
            <a:ext cx="3629025"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730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020E2AF-C0C7-4BC1-9CA5-1EF019A858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651687" y="135925"/>
            <a:ext cx="8888627" cy="769441"/>
          </a:xfrm>
          <a:prstGeom prst="rect">
            <a:avLst/>
          </a:prstGeom>
          <a:noFill/>
        </p:spPr>
        <p:txBody>
          <a:bodyPr wrap="square" rtlCol="0">
            <a:spAutoFit/>
          </a:bodyPr>
          <a:lstStyle/>
          <a:p>
            <a:pPr algn="ctr"/>
            <a:r>
              <a:rPr lang="en-US" sz="4400" dirty="0">
                <a:solidFill>
                  <a:schemeClr val="bg2"/>
                </a:solidFill>
                <a:latin typeface="Lucida Calligraphy" panose="03010101010101010101" pitchFamily="66" charset="0"/>
              </a:rPr>
              <a:t>Doctrinal Mastery</a:t>
            </a:r>
          </a:p>
        </p:txBody>
      </p:sp>
      <p:sp>
        <p:nvSpPr>
          <p:cNvPr id="11" name="Rectangle 10"/>
          <p:cNvSpPr/>
          <p:nvPr/>
        </p:nvSpPr>
        <p:spPr>
          <a:xfrm>
            <a:off x="5240045" y="1455061"/>
            <a:ext cx="4933686" cy="3970318"/>
          </a:xfrm>
          <a:prstGeom prst="rect">
            <a:avLst/>
          </a:prstGeom>
        </p:spPr>
        <p:txBody>
          <a:bodyPr wrap="square">
            <a:spAutoFit/>
          </a:bodyPr>
          <a:lstStyle/>
          <a:p>
            <a:pPr fontAlgn="base"/>
            <a:r>
              <a:rPr lang="en-US" sz="2800" i="1" dirty="0">
                <a:solidFill>
                  <a:schemeClr val="bg1"/>
                </a:solidFill>
              </a:rPr>
              <a:t>Behold, he who</a:t>
            </a:r>
          </a:p>
          <a:p>
            <a:pPr fontAlgn="base"/>
            <a:r>
              <a:rPr lang="en-US" sz="2800" i="1" dirty="0">
                <a:solidFill>
                  <a:schemeClr val="bg1"/>
                </a:solidFill>
              </a:rPr>
              <a:t>has repented of his sins, the same is forgiven, and I, the Lord, remember them no more.</a:t>
            </a:r>
          </a:p>
          <a:p>
            <a:pPr fontAlgn="base"/>
            <a:endParaRPr lang="en-US" sz="2800" i="1" dirty="0">
              <a:solidFill>
                <a:schemeClr val="bg1"/>
              </a:solidFill>
            </a:endParaRPr>
          </a:p>
          <a:p>
            <a:pPr fontAlgn="base"/>
            <a:r>
              <a:rPr lang="en-US" sz="2800" i="1" dirty="0">
                <a:solidFill>
                  <a:schemeClr val="bg1"/>
                </a:solidFill>
              </a:rPr>
              <a:t>By this ye may know if a man </a:t>
            </a:r>
            <a:r>
              <a:rPr lang="en-US" sz="2800" i="1" dirty="0" err="1">
                <a:solidFill>
                  <a:schemeClr val="bg1"/>
                </a:solidFill>
              </a:rPr>
              <a:t>repenteth</a:t>
            </a:r>
            <a:r>
              <a:rPr lang="en-US" sz="2800" i="1" dirty="0">
                <a:solidFill>
                  <a:schemeClr val="bg1"/>
                </a:solidFill>
              </a:rPr>
              <a:t> of his sins—behold, he will confess them and forsake them.</a:t>
            </a:r>
          </a:p>
        </p:txBody>
      </p:sp>
      <p:grpSp>
        <p:nvGrpSpPr>
          <p:cNvPr id="32" name="Group 31"/>
          <p:cNvGrpSpPr/>
          <p:nvPr/>
        </p:nvGrpSpPr>
        <p:grpSpPr>
          <a:xfrm>
            <a:off x="2018270" y="2247003"/>
            <a:ext cx="2286000" cy="2667000"/>
            <a:chOff x="2646084" y="2667000"/>
            <a:chExt cx="3886200" cy="3931920"/>
          </a:xfrm>
        </p:grpSpPr>
        <p:grpSp>
          <p:nvGrpSpPr>
            <p:cNvPr id="33" name="Group 13"/>
            <p:cNvGrpSpPr/>
            <p:nvPr/>
          </p:nvGrpSpPr>
          <p:grpSpPr>
            <a:xfrm>
              <a:off x="3048000" y="2667000"/>
              <a:ext cx="2971800" cy="3931920"/>
              <a:chOff x="152400" y="152400"/>
              <a:chExt cx="4953000" cy="6553200"/>
            </a:xfrm>
          </p:grpSpPr>
          <p:sp>
            <p:nvSpPr>
              <p:cNvPr id="37" name="Rounded Rectangle 36"/>
              <p:cNvSpPr/>
              <p:nvPr/>
            </p:nvSpPr>
            <p:spPr>
              <a:xfrm>
                <a:off x="4572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1524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p:cNvSpPr txBox="1"/>
            <p:nvPr/>
          </p:nvSpPr>
          <p:spPr>
            <a:xfrm>
              <a:off x="2646084" y="3823447"/>
              <a:ext cx="3886200" cy="589876"/>
            </a:xfrm>
            <a:prstGeom prst="rect">
              <a:avLst/>
            </a:prstGeom>
            <a:noFill/>
          </p:spPr>
          <p:txBody>
            <a:bodyPr wrap="square" rtlCol="0">
              <a:spAutoFit/>
            </a:bodyPr>
            <a:lstStyle/>
            <a:p>
              <a:pPr algn="ctr"/>
              <a:r>
                <a:rPr lang="en-US" sz="2000" dirty="0">
                  <a:solidFill>
                    <a:schemeClr val="bg2"/>
                  </a:solidFill>
                  <a:latin typeface="Californian FB" pitchFamily="18" charset="0"/>
                </a:rPr>
                <a:t>D&amp;C 58:42-43</a:t>
              </a:r>
            </a:p>
          </p:txBody>
        </p:sp>
        <p:sp>
          <p:nvSpPr>
            <p:cNvPr id="35" name="TextBox 34"/>
            <p:cNvSpPr txBox="1"/>
            <p:nvPr/>
          </p:nvSpPr>
          <p:spPr>
            <a:xfrm>
              <a:off x="3124201" y="5257801"/>
              <a:ext cx="2667001" cy="499125"/>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36" name="Straight Connector 35"/>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Right Arrow 1"/>
          <p:cNvSpPr/>
          <p:nvPr/>
        </p:nvSpPr>
        <p:spPr>
          <a:xfrm>
            <a:off x="4193059" y="3155093"/>
            <a:ext cx="856736" cy="659027"/>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297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2000" fill="hold"/>
                                        <p:tgtEl>
                                          <p:spTgt spid="32"/>
                                        </p:tgtEl>
                                        <p:attrNameLst>
                                          <p:attrName>ppt_x</p:attrName>
                                        </p:attrNameLst>
                                      </p:cBhvr>
                                      <p:tavLst>
                                        <p:tav tm="0">
                                          <p:val>
                                            <p:strVal val="0-#ppt_w/2"/>
                                          </p:val>
                                        </p:tav>
                                        <p:tav tm="100000">
                                          <p:val>
                                            <p:strVal val="#ppt_x"/>
                                          </p:val>
                                        </p:tav>
                                      </p:tavLst>
                                    </p:anim>
                                    <p:anim calcmode="lin" valueType="num">
                                      <p:cBhvr additive="base">
                                        <p:cTn id="8" dur="20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0" fill="hold"/>
                                        <p:tgtEl>
                                          <p:spTgt spid="2"/>
                                        </p:tgtEl>
                                        <p:attrNameLst>
                                          <p:attrName>ppt_x</p:attrName>
                                        </p:attrNameLst>
                                      </p:cBhvr>
                                      <p:tavLst>
                                        <p:tav tm="0">
                                          <p:val>
                                            <p:strVal val="0-#ppt_w/2"/>
                                          </p:val>
                                        </p:tav>
                                        <p:tav tm="100000">
                                          <p:val>
                                            <p:strVal val="#ppt_x"/>
                                          </p:val>
                                        </p:tav>
                                      </p:tavLst>
                                    </p:anim>
                                    <p:anim calcmode="lin" valueType="num">
                                      <p:cBhvr additive="base">
                                        <p:cTn id="12" dur="20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0-#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AF76E24-7F27-4465-B1A8-B227EB09F9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96600" y="6467544"/>
            <a:ext cx="1902940" cy="369332"/>
          </a:xfrm>
          <a:prstGeom prst="rect">
            <a:avLst/>
          </a:prstGeom>
          <a:noFill/>
        </p:spPr>
        <p:txBody>
          <a:bodyPr wrap="square" rtlCol="0">
            <a:spAutoFit/>
          </a:bodyPr>
          <a:lstStyle/>
          <a:p>
            <a:r>
              <a:rPr lang="en-US" dirty="0">
                <a:solidFill>
                  <a:schemeClr val="bg2"/>
                </a:solidFill>
              </a:rPr>
              <a:t>D&amp;C 58:43</a:t>
            </a:r>
          </a:p>
        </p:txBody>
      </p:sp>
      <p:sp>
        <p:nvSpPr>
          <p:cNvPr id="6" name="TextBox 5"/>
          <p:cNvSpPr txBox="1"/>
          <p:nvPr/>
        </p:nvSpPr>
        <p:spPr>
          <a:xfrm>
            <a:off x="1651687" y="135925"/>
            <a:ext cx="8888627" cy="769441"/>
          </a:xfrm>
          <a:prstGeom prst="rect">
            <a:avLst/>
          </a:prstGeom>
          <a:noFill/>
        </p:spPr>
        <p:txBody>
          <a:bodyPr wrap="square" rtlCol="0">
            <a:spAutoFit/>
          </a:bodyPr>
          <a:lstStyle/>
          <a:p>
            <a:pPr algn="ctr"/>
            <a:r>
              <a:rPr lang="en-US" sz="4400" dirty="0">
                <a:solidFill>
                  <a:schemeClr val="bg2"/>
                </a:solidFill>
                <a:latin typeface="Lucida Calligraphy" panose="03010101010101010101" pitchFamily="66" charset="0"/>
              </a:rPr>
              <a:t>Confess and Forsake</a:t>
            </a:r>
          </a:p>
        </p:txBody>
      </p:sp>
      <p:sp>
        <p:nvSpPr>
          <p:cNvPr id="3" name="Rectangle 2"/>
          <p:cNvSpPr/>
          <p:nvPr/>
        </p:nvSpPr>
        <p:spPr>
          <a:xfrm>
            <a:off x="1830803" y="1348876"/>
            <a:ext cx="4256809" cy="3416320"/>
          </a:xfrm>
          <a:prstGeom prst="rect">
            <a:avLst/>
          </a:prstGeom>
        </p:spPr>
        <p:txBody>
          <a:bodyPr wrap="square">
            <a:spAutoFit/>
          </a:bodyPr>
          <a:lstStyle/>
          <a:p>
            <a:r>
              <a:rPr lang="en-US" dirty="0">
                <a:solidFill>
                  <a:schemeClr val="bg1"/>
                </a:solidFill>
              </a:rPr>
              <a:t>“Once we have truly repented, Christ will take away the burden of guilt for our sins. </a:t>
            </a:r>
          </a:p>
          <a:p>
            <a:endParaRPr lang="en-US" dirty="0">
              <a:solidFill>
                <a:schemeClr val="bg1"/>
              </a:solidFill>
            </a:endParaRPr>
          </a:p>
          <a:p>
            <a:r>
              <a:rPr lang="en-US" dirty="0">
                <a:solidFill>
                  <a:schemeClr val="bg1"/>
                </a:solidFill>
              </a:rPr>
              <a:t>We can know for ourselves that we have been forgiven and made clean. </a:t>
            </a:r>
          </a:p>
          <a:p>
            <a:endParaRPr lang="en-US" dirty="0">
              <a:solidFill>
                <a:schemeClr val="bg1"/>
              </a:solidFill>
            </a:endParaRPr>
          </a:p>
          <a:p>
            <a:r>
              <a:rPr lang="en-US" dirty="0">
                <a:solidFill>
                  <a:schemeClr val="bg1"/>
                </a:solidFill>
              </a:rPr>
              <a:t>The Holy Ghost will verify this to us; He is the Sanctifier. </a:t>
            </a:r>
          </a:p>
          <a:p>
            <a:endParaRPr lang="en-US" dirty="0">
              <a:solidFill>
                <a:schemeClr val="bg1"/>
              </a:solidFill>
            </a:endParaRPr>
          </a:p>
          <a:p>
            <a:r>
              <a:rPr lang="en-US" dirty="0">
                <a:solidFill>
                  <a:schemeClr val="bg1"/>
                </a:solidFill>
              </a:rPr>
              <a:t>No other testimony of forgiveness can be greater.”</a:t>
            </a:r>
          </a:p>
          <a:p>
            <a:r>
              <a:rPr lang="en-US" sz="1100" dirty="0">
                <a:solidFill>
                  <a:schemeClr val="bg1"/>
                </a:solidFill>
              </a:rPr>
              <a:t>President Dieter F. </a:t>
            </a:r>
            <a:r>
              <a:rPr lang="en-US" sz="1100" dirty="0" err="1">
                <a:solidFill>
                  <a:schemeClr val="bg1"/>
                </a:solidFill>
              </a:rPr>
              <a:t>Uchtdorf</a:t>
            </a:r>
            <a:r>
              <a:rPr lang="en-US" dirty="0">
                <a:solidFill>
                  <a:schemeClr val="bg1"/>
                </a:solidFill>
              </a:rPr>
              <a:t> </a:t>
            </a:r>
          </a:p>
        </p:txBody>
      </p:sp>
      <p:sp>
        <p:nvSpPr>
          <p:cNvPr id="8" name="Rectangle 7"/>
          <p:cNvSpPr/>
          <p:nvPr/>
        </p:nvSpPr>
        <p:spPr>
          <a:xfrm>
            <a:off x="5698312" y="5026768"/>
            <a:ext cx="4572000" cy="1569660"/>
          </a:xfrm>
          <a:prstGeom prst="rect">
            <a:avLst/>
          </a:prstGeom>
        </p:spPr>
        <p:txBody>
          <a:bodyPr>
            <a:spAutoFit/>
          </a:bodyPr>
          <a:lstStyle/>
          <a:p>
            <a:r>
              <a:rPr lang="en-US" sz="1600" dirty="0">
                <a:solidFill>
                  <a:schemeClr val="bg1"/>
                </a:solidFill>
                <a:latin typeface="Abadi" panose="020B0604020104020204" pitchFamily="34" charset="0"/>
              </a:rPr>
              <a:t>“Confessing and forsaking are powerful concepts. They are much more than a casual ‘I admit it; I’m sorry.’ Confession is a deep, sometimes agonizing acknowledgment of error and offense to God and man” </a:t>
            </a:r>
          </a:p>
          <a:p>
            <a:r>
              <a:rPr lang="en-US" sz="1100" dirty="0">
                <a:solidFill>
                  <a:schemeClr val="bg1"/>
                </a:solidFill>
              </a:rPr>
              <a:t>Elder D. Todd </a:t>
            </a:r>
            <a:r>
              <a:rPr lang="en-US" sz="1100" dirty="0" err="1">
                <a:solidFill>
                  <a:schemeClr val="bg1"/>
                </a:solidFill>
              </a:rPr>
              <a:t>Christofferson</a:t>
            </a:r>
            <a:r>
              <a:rPr lang="en-US" sz="1600" dirty="0">
                <a:solidFill>
                  <a:schemeClr val="bg1"/>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1584" y="5026768"/>
            <a:ext cx="1170432" cy="1463040"/>
          </a:xfrm>
          <a:prstGeom prst="rect">
            <a:avLst/>
          </a:prstGeom>
        </p:spPr>
      </p:pic>
      <p:pic>
        <p:nvPicPr>
          <p:cNvPr id="10" name="Picture 9">
            <a:extLst>
              <a:ext uri="{FF2B5EF4-FFF2-40B4-BE49-F238E27FC236}">
                <a16:creationId xmlns:a16="http://schemas.microsoft.com/office/drawing/2014/main" id="{4B4A6019-C294-462A-A25B-16B87C656D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902" y="693900"/>
            <a:ext cx="1193787" cy="1491035"/>
          </a:xfrm>
          <a:prstGeom prst="rect">
            <a:avLst/>
          </a:prstGeom>
        </p:spPr>
      </p:pic>
      <p:pic>
        <p:nvPicPr>
          <p:cNvPr id="12" name="Picture 11">
            <a:extLst>
              <a:ext uri="{FF2B5EF4-FFF2-40B4-BE49-F238E27FC236}">
                <a16:creationId xmlns:a16="http://schemas.microsoft.com/office/drawing/2014/main" id="{46159B1E-3AC6-4DD2-B7FA-A74779D131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5389" y="1600817"/>
            <a:ext cx="2959100" cy="2730500"/>
          </a:xfrm>
          <a:prstGeom prst="rect">
            <a:avLst/>
          </a:prstGeom>
        </p:spPr>
      </p:pic>
    </p:spTree>
    <p:extLst>
      <p:ext uri="{BB962C8B-B14F-4D97-AF65-F5344CB8AC3E}">
        <p14:creationId xmlns:p14="http://schemas.microsoft.com/office/powerpoint/2010/main" val="89155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AEB3A7FB-D4A4-49BB-8575-5F1064A30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651687" y="135925"/>
            <a:ext cx="8888627" cy="646331"/>
          </a:xfrm>
          <a:prstGeom prst="rect">
            <a:avLst/>
          </a:prstGeom>
          <a:noFill/>
        </p:spPr>
        <p:txBody>
          <a:bodyPr wrap="square" rtlCol="0">
            <a:spAutoFit/>
          </a:bodyPr>
          <a:lstStyle/>
          <a:p>
            <a:pPr algn="ctr"/>
            <a:r>
              <a:rPr lang="en-US" sz="3600" dirty="0">
                <a:solidFill>
                  <a:schemeClr val="bg2"/>
                </a:solidFill>
                <a:latin typeface="Lucida Calligraphy" panose="03010101010101010101" pitchFamily="66" charset="0"/>
              </a:rPr>
              <a:t>Repentance—A Change of Heart</a:t>
            </a:r>
          </a:p>
        </p:txBody>
      </p:sp>
      <p:sp>
        <p:nvSpPr>
          <p:cNvPr id="2" name="Rectangle 1"/>
          <p:cNvSpPr/>
          <p:nvPr/>
        </p:nvSpPr>
        <p:spPr>
          <a:xfrm>
            <a:off x="4965903" y="1366850"/>
            <a:ext cx="4572000" cy="1923604"/>
          </a:xfrm>
          <a:prstGeom prst="rect">
            <a:avLst/>
          </a:prstGeom>
        </p:spPr>
        <p:txBody>
          <a:bodyPr>
            <a:spAutoFit/>
          </a:bodyPr>
          <a:lstStyle/>
          <a:p>
            <a:pPr fontAlgn="base"/>
            <a:r>
              <a:rPr lang="en-US" dirty="0">
                <a:solidFill>
                  <a:schemeClr val="bg1"/>
                </a:solidFill>
              </a:rPr>
              <a:t>“Repentance is more than simply acknowledging wrongdoings. It is a change of mind and heart. It includes turning away from sin and turning to God for forgiveness. It is motivated by love for God and the sincere desire to obey His commandments”</a:t>
            </a:r>
          </a:p>
          <a:p>
            <a:pPr fontAlgn="base"/>
            <a:r>
              <a:rPr lang="en-US" sz="1100" dirty="0">
                <a:solidFill>
                  <a:schemeClr val="bg1"/>
                </a:solidFill>
              </a:rPr>
              <a:t>F</a:t>
            </a:r>
            <a:r>
              <a:rPr lang="en-US" sz="1100" i="1" dirty="0">
                <a:solidFill>
                  <a:schemeClr val="bg1"/>
                </a:solidFill>
              </a:rPr>
              <a:t>or the Strength of Youth</a:t>
            </a:r>
            <a:endParaRPr lang="en-US" sz="1100" dirty="0">
              <a:solidFill>
                <a:schemeClr val="bg1"/>
              </a:solidFill>
            </a:endParaRPr>
          </a:p>
        </p:txBody>
      </p:sp>
      <p:grpSp>
        <p:nvGrpSpPr>
          <p:cNvPr id="9" name="Group 8"/>
          <p:cNvGrpSpPr/>
          <p:nvPr/>
        </p:nvGrpSpPr>
        <p:grpSpPr>
          <a:xfrm>
            <a:off x="2007550" y="914400"/>
            <a:ext cx="2667000" cy="5029200"/>
            <a:chOff x="838200" y="76200"/>
            <a:chExt cx="2667000" cy="5029200"/>
          </a:xfrm>
        </p:grpSpPr>
        <p:grpSp>
          <p:nvGrpSpPr>
            <p:cNvPr id="10" name="Group 17"/>
            <p:cNvGrpSpPr/>
            <p:nvPr/>
          </p:nvGrpSpPr>
          <p:grpSpPr>
            <a:xfrm>
              <a:off x="838200" y="76200"/>
              <a:ext cx="2667000" cy="5029200"/>
              <a:chOff x="838200" y="76200"/>
              <a:chExt cx="2667000" cy="5029200"/>
            </a:xfrm>
          </p:grpSpPr>
          <p:grpSp>
            <p:nvGrpSpPr>
              <p:cNvPr id="12" name="Group 17"/>
              <p:cNvGrpSpPr/>
              <p:nvPr/>
            </p:nvGrpSpPr>
            <p:grpSpPr>
              <a:xfrm flipH="1">
                <a:off x="2209800" y="1447800"/>
                <a:ext cx="1295400" cy="3429000"/>
                <a:chOff x="685800" y="1447800"/>
                <a:chExt cx="1295400" cy="3124200"/>
              </a:xfrm>
            </p:grpSpPr>
            <p:sp>
              <p:nvSpPr>
                <p:cNvPr id="28" name="Bent Arrow 27"/>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28"/>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16"/>
              <p:cNvGrpSpPr/>
              <p:nvPr/>
            </p:nvGrpSpPr>
            <p:grpSpPr>
              <a:xfrm>
                <a:off x="838200" y="1447800"/>
                <a:ext cx="1295400" cy="3429000"/>
                <a:chOff x="685800" y="1447800"/>
                <a:chExt cx="1295400" cy="3429000"/>
              </a:xfrm>
            </p:grpSpPr>
            <p:sp>
              <p:nvSpPr>
                <p:cNvPr id="26" name="Bent Arrow 25"/>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nut 18"/>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1299518" y="2410780"/>
              <a:ext cx="1905000" cy="830997"/>
            </a:xfrm>
            <a:prstGeom prst="rect">
              <a:avLst/>
            </a:prstGeom>
          </p:spPr>
          <p:txBody>
            <a:bodyPr wrap="square">
              <a:spAutoFit/>
            </a:bodyPr>
            <a:lstStyle/>
            <a:p>
              <a:pPr algn="ctr"/>
              <a:r>
                <a:rPr lang="en-US" sz="1600" b="1" i="1" dirty="0"/>
                <a:t>To fully repent we must confess and forsake our sins</a:t>
              </a:r>
              <a:endParaRPr lang="en-US" sz="1600" dirty="0">
                <a:solidFill>
                  <a:schemeClr val="bg1"/>
                </a:solidFill>
              </a:endParaRPr>
            </a:p>
          </p:txBody>
        </p:sp>
      </p:grpSp>
      <p:pic>
        <p:nvPicPr>
          <p:cNvPr id="8196" name="Picture 4" descr="http://fc08.deviantart.net/fs31/f/2008/190/9/b/Beating_Heart_Animation_by_MrsNo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24624" y="3514855"/>
            <a:ext cx="2838450" cy="2638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77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196"/>
                                        </p:tgtEl>
                                        <p:attrNameLst>
                                          <p:attrName>style.visibility</p:attrName>
                                        </p:attrNameLst>
                                      </p:cBhvr>
                                      <p:to>
                                        <p:strVal val="visible"/>
                                      </p:to>
                                    </p:set>
                                    <p:animEffect transition="in" filter="fade">
                                      <p:cBhvr>
                                        <p:cTn id="10"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3138</Words>
  <Application>Microsoft Office PowerPoint</Application>
  <PresentationFormat>Widescreen</PresentationFormat>
  <Paragraphs>139</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Lucida Calligraphy</vt:lpstr>
      <vt:lpstr>Georgia</vt:lpstr>
      <vt:lpstr>Arial</vt:lpstr>
      <vt:lpstr>Californian FB</vt:lpstr>
      <vt:lpstr>Calibri Light</vt:lpstr>
      <vt:lpstr>Open Sans</vt:lpstr>
      <vt:lpstr>Calibri</vt:lpstr>
      <vt:lpstr>Abadi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9</cp:revision>
  <dcterms:created xsi:type="dcterms:W3CDTF">2018-08-28T13:52:06Z</dcterms:created>
  <dcterms:modified xsi:type="dcterms:W3CDTF">2020-07-12T02:13:46Z</dcterms:modified>
</cp:coreProperties>
</file>