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62" r:id="rId6"/>
    <p:sldId id="263" r:id="rId7"/>
    <p:sldId id="264" r:id="rId8"/>
    <p:sldId id="269" r:id="rId9"/>
    <p:sldId id="265" r:id="rId10"/>
    <p:sldId id="270" r:id="rId11"/>
    <p:sldId id="271" r:id="rId12"/>
    <p:sldId id="272" r:id="rId13"/>
    <p:sldId id="273" r:id="rId14"/>
    <p:sldId id="274" r:id="rId15"/>
    <p:sldId id="275" r:id="rId16"/>
    <p:sldId id="276" r:id="rId17"/>
    <p:sldId id="278" r:id="rId18"/>
    <p:sldId id="279" r:id="rId19"/>
    <p:sldId id="280" r:id="rId20"/>
    <p:sldId id="281" r:id="rId21"/>
    <p:sldId id="282" r:id="rId22"/>
    <p:sldId id="260" r:id="rId23"/>
    <p:sldId id="266" r:id="rId24"/>
    <p:sldId id="267" r:id="rId25"/>
    <p:sldId id="268" r:id="rId26"/>
    <p:sldId id="277" r:id="rId27"/>
  </p:sldIdLst>
  <p:sldSz cx="12192000" cy="6858000"/>
  <p:notesSz cx="6858000" cy="9144000"/>
  <p:embeddedFontLst>
    <p:embeddedFont>
      <p:font typeface="Abadi" panose="020B0604020104020204" pitchFamily="3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eorgia" panose="02040502050405020303"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B092-B129-45EF-ACC5-1277AE667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7B8B30-638D-4826-83EC-4D3FC0351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DA106-B9AA-47EC-8F19-CEAEFAE7B4D8}"/>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5" name="Footer Placeholder 4">
            <a:extLst>
              <a:ext uri="{FF2B5EF4-FFF2-40B4-BE49-F238E27FC236}">
                <a16:creationId xmlns:a16="http://schemas.microsoft.com/office/drawing/2014/main" id="{61B8FE49-D7A6-4698-B017-45AE85212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DE2DD-7AE4-4299-AA45-5C3EF5BC9CFE}"/>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66958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76E3-D1BB-43BC-A71D-0BE2FB17E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4B4B0-EAA6-4F7E-AF52-6295B6214C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F49F0-F529-4149-B4BB-AA441DAB56C6}"/>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5" name="Footer Placeholder 4">
            <a:extLst>
              <a:ext uri="{FF2B5EF4-FFF2-40B4-BE49-F238E27FC236}">
                <a16:creationId xmlns:a16="http://schemas.microsoft.com/office/drawing/2014/main" id="{3256F913-4563-4461-8A68-A17F7B0B4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00F84-C94B-4A41-9468-F0CA860B6BC4}"/>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50805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57FF8-2784-4F6E-ADC2-B268FA14B4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AD4D0-DE71-44F6-877C-A9C3243E019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86DAB-AF41-4325-A198-DE2793AE9FE5}"/>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5" name="Footer Placeholder 4">
            <a:extLst>
              <a:ext uri="{FF2B5EF4-FFF2-40B4-BE49-F238E27FC236}">
                <a16:creationId xmlns:a16="http://schemas.microsoft.com/office/drawing/2014/main" id="{DE8F0DA9-BF47-4A73-A5A8-DE1DB4CB2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DFA5D-9202-46A2-B5DF-D45AA9339D95}"/>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188957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3BF-45E4-442D-BBDC-0E0E40B32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3BA7D-3BDF-4F1F-9A3D-5E7FBB9A7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CCC28-EEE2-473F-BDB2-6B2FC6369D2B}"/>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5" name="Footer Placeholder 4">
            <a:extLst>
              <a:ext uri="{FF2B5EF4-FFF2-40B4-BE49-F238E27FC236}">
                <a16:creationId xmlns:a16="http://schemas.microsoft.com/office/drawing/2014/main" id="{EC012E13-C0F9-494D-A857-EAC787126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3B06-84D6-4638-9CC8-22541600F3E8}"/>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252452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F6E74-EF60-481F-9463-2943D9ACE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19E80C-5A2A-4993-80AF-DDDEF8AE9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DBFBD0-D79E-465F-B160-078829AF129E}"/>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5" name="Footer Placeholder 4">
            <a:extLst>
              <a:ext uri="{FF2B5EF4-FFF2-40B4-BE49-F238E27FC236}">
                <a16:creationId xmlns:a16="http://schemas.microsoft.com/office/drawing/2014/main" id="{2246047A-4E63-4B5D-B4A6-0C913FF94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6B680-39D4-4607-A684-0F1B47C0056A}"/>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399663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FEC4-9456-4DB2-BE75-C7D8BF7243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FA322-7F34-470E-A78A-AAC203E7F7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B79B0A-5ABB-482C-8D15-4D5CA7F07A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C2F17-6873-49B8-A575-8D6D03BBC834}"/>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6" name="Footer Placeholder 5">
            <a:extLst>
              <a:ext uri="{FF2B5EF4-FFF2-40B4-BE49-F238E27FC236}">
                <a16:creationId xmlns:a16="http://schemas.microsoft.com/office/drawing/2014/main" id="{BEF01B70-0688-4940-A6DF-1298C401CA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D45BB-74BF-47E0-8B5D-26F008B16A20}"/>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426486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5DC1-9860-419C-89C2-B5B534A61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1B121E-8219-4FC9-A678-577285018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17B2D5-705F-4E59-A01A-FB335E9006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F3914-12F6-4922-8B0A-0FDDFAB9B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C0458E-0D6D-4B1C-AD8D-DD7AAF6EC1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056AD9-44CF-40ED-98B0-A501402D14A5}"/>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8" name="Footer Placeholder 7">
            <a:extLst>
              <a:ext uri="{FF2B5EF4-FFF2-40B4-BE49-F238E27FC236}">
                <a16:creationId xmlns:a16="http://schemas.microsoft.com/office/drawing/2014/main" id="{5C699692-D634-4983-9011-E40F462F6A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9F5D33-4CE0-481F-88B6-5DF7142F3CDA}"/>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6197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9510-C353-46FF-9F29-AF307A0D7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28983-B45F-40E2-A662-A1DA0BE5B4B9}"/>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4" name="Footer Placeholder 3">
            <a:extLst>
              <a:ext uri="{FF2B5EF4-FFF2-40B4-BE49-F238E27FC236}">
                <a16:creationId xmlns:a16="http://schemas.microsoft.com/office/drawing/2014/main" id="{F2662EB9-03B4-4FA0-AC5F-7F801E8438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B6A38-8D6D-4CB9-875B-8EE741693DEA}"/>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329988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DC2C3-8615-4AE8-833E-EFF848D9DF5D}"/>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3" name="Footer Placeholder 2">
            <a:extLst>
              <a:ext uri="{FF2B5EF4-FFF2-40B4-BE49-F238E27FC236}">
                <a16:creationId xmlns:a16="http://schemas.microsoft.com/office/drawing/2014/main" id="{E36E82C4-DFC1-4039-86EC-196E4918C3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7BC31-2108-4D99-876C-5BFD3D429FD1}"/>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116485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E845-CF7B-4D60-891D-3E410A887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AFE76B-DD96-4D10-A761-893EB17B5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0AEE86-15DF-49A8-9B46-9B8DB4808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2B74FE-A705-4324-ACC5-A324747C62FD}"/>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6" name="Footer Placeholder 5">
            <a:extLst>
              <a:ext uri="{FF2B5EF4-FFF2-40B4-BE49-F238E27FC236}">
                <a16:creationId xmlns:a16="http://schemas.microsoft.com/office/drawing/2014/main" id="{D4385875-7CD3-4C17-9DD4-95A995A80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C8A7C-8674-4668-A6D7-526C9C0BD972}"/>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344465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A2CC-6D40-4640-B406-66F4E90F7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A16AD3-C539-4662-8D48-68E6E6409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8CBF4C-206E-4A24-B07D-D0FA020DB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A8CF93-3F9F-4DC8-9438-99634E9EC131}"/>
              </a:ext>
            </a:extLst>
          </p:cNvPr>
          <p:cNvSpPr>
            <a:spLocks noGrp="1"/>
          </p:cNvSpPr>
          <p:nvPr>
            <p:ph type="dt" sz="half" idx="10"/>
          </p:nvPr>
        </p:nvSpPr>
        <p:spPr/>
        <p:txBody>
          <a:bodyPr/>
          <a:lstStyle/>
          <a:p>
            <a:fld id="{504E037F-7A73-45E0-93A2-2A1F58B9CDDF}" type="datetimeFigureOut">
              <a:rPr lang="en-US" smtClean="0"/>
              <a:t>7/11/2020</a:t>
            </a:fld>
            <a:endParaRPr lang="en-US"/>
          </a:p>
        </p:txBody>
      </p:sp>
      <p:sp>
        <p:nvSpPr>
          <p:cNvPr id="6" name="Footer Placeholder 5">
            <a:extLst>
              <a:ext uri="{FF2B5EF4-FFF2-40B4-BE49-F238E27FC236}">
                <a16:creationId xmlns:a16="http://schemas.microsoft.com/office/drawing/2014/main" id="{CDEEAE21-15BA-4B98-A034-CCB1355A4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ECC44-DEA5-420E-B0E0-2581962BB4D2}"/>
              </a:ext>
            </a:extLst>
          </p:cNvPr>
          <p:cNvSpPr>
            <a:spLocks noGrp="1"/>
          </p:cNvSpPr>
          <p:nvPr>
            <p:ph type="sldNum" sz="quarter" idx="12"/>
          </p:nvPr>
        </p:nvSpPr>
        <p:spPr/>
        <p:txBody>
          <a:bodyPr/>
          <a:lstStyle/>
          <a:p>
            <a:fld id="{8BF92CCD-5EEB-44A4-A71C-C52E733E6FF1}" type="slidenum">
              <a:rPr lang="en-US" smtClean="0"/>
              <a:t>‹#›</a:t>
            </a:fld>
            <a:endParaRPr lang="en-US"/>
          </a:p>
        </p:txBody>
      </p:sp>
    </p:spTree>
    <p:extLst>
      <p:ext uri="{BB962C8B-B14F-4D97-AF65-F5344CB8AC3E}">
        <p14:creationId xmlns:p14="http://schemas.microsoft.com/office/powerpoint/2010/main" val="406758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880F5-BB2B-4C38-83E4-371479141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ABC05-CB1B-46A6-B96C-4F7816DA08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4C21-0B6A-4FA3-9369-C4DF49EBE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E037F-7A73-45E0-93A2-2A1F58B9CDDF}" type="datetimeFigureOut">
              <a:rPr lang="en-US" smtClean="0"/>
              <a:t>7/11/2020</a:t>
            </a:fld>
            <a:endParaRPr lang="en-US"/>
          </a:p>
        </p:txBody>
      </p:sp>
      <p:sp>
        <p:nvSpPr>
          <p:cNvPr id="5" name="Footer Placeholder 4">
            <a:extLst>
              <a:ext uri="{FF2B5EF4-FFF2-40B4-BE49-F238E27FC236}">
                <a16:creationId xmlns:a16="http://schemas.microsoft.com/office/drawing/2014/main" id="{62019FBC-5D76-46C3-B12E-C69FD7949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B3C7A3-FB02-4DC6-8B37-F3D58E789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92CCD-5EEB-44A4-A71C-C52E733E6FF1}" type="slidenum">
              <a:rPr lang="en-US" smtClean="0"/>
              <a:t>‹#›</a:t>
            </a:fld>
            <a:endParaRPr lang="en-US"/>
          </a:p>
        </p:txBody>
      </p:sp>
    </p:spTree>
    <p:extLst>
      <p:ext uri="{BB962C8B-B14F-4D97-AF65-F5344CB8AC3E}">
        <p14:creationId xmlns:p14="http://schemas.microsoft.com/office/powerpoint/2010/main" val="20419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15.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FDA6112-1027-4D04-A8F3-32F18D451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534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D0919C-49C8-4842-B8E3-AC4E7BAB6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54721"/>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Other Commandments</a:t>
            </a:r>
          </a:p>
        </p:txBody>
      </p:sp>
      <p:sp>
        <p:nvSpPr>
          <p:cNvPr id="9" name="TextBox 8"/>
          <p:cNvSpPr txBox="1"/>
          <p:nvPr/>
        </p:nvSpPr>
        <p:spPr>
          <a:xfrm>
            <a:off x="2249496" y="1110777"/>
            <a:ext cx="7693007" cy="369332"/>
          </a:xfrm>
          <a:prstGeom prst="rect">
            <a:avLst/>
          </a:prstGeom>
          <a:noFill/>
        </p:spPr>
        <p:txBody>
          <a:bodyPr wrap="square" rtlCol="0">
            <a:spAutoFit/>
          </a:bodyPr>
          <a:lstStyle/>
          <a:p>
            <a:pPr algn="ctr" fontAlgn="base"/>
            <a:r>
              <a:rPr lang="en-US" dirty="0">
                <a:solidFill>
                  <a:schemeClr val="bg1"/>
                </a:solidFill>
              </a:rPr>
              <a:t>Thou shalt thank the Lord thy God in all things.</a:t>
            </a:r>
          </a:p>
        </p:txBody>
      </p:sp>
      <p:sp>
        <p:nvSpPr>
          <p:cNvPr id="10" name="TextBox 9"/>
          <p:cNvSpPr txBox="1"/>
          <p:nvPr/>
        </p:nvSpPr>
        <p:spPr>
          <a:xfrm>
            <a:off x="185111" y="6418929"/>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59:7</a:t>
            </a:r>
          </a:p>
        </p:txBody>
      </p:sp>
      <p:sp>
        <p:nvSpPr>
          <p:cNvPr id="8" name="TextBox 7"/>
          <p:cNvSpPr txBox="1"/>
          <p:nvPr/>
        </p:nvSpPr>
        <p:spPr>
          <a:xfrm>
            <a:off x="3598428" y="2280450"/>
            <a:ext cx="4608710" cy="3877985"/>
          </a:xfrm>
          <a:prstGeom prst="rect">
            <a:avLst/>
          </a:prstGeom>
          <a:noFill/>
        </p:spPr>
        <p:txBody>
          <a:bodyPr wrap="square" rtlCol="0">
            <a:spAutoFit/>
          </a:bodyPr>
          <a:lstStyle/>
          <a:p>
            <a:pPr fontAlgn="base"/>
            <a:r>
              <a:rPr lang="en-US" dirty="0">
                <a:solidFill>
                  <a:schemeClr val="bg1"/>
                </a:solidFill>
              </a:rPr>
              <a:t>“Gratitude is a natural manifestation of love. We are commanded to thank God “in all things;” </a:t>
            </a:r>
          </a:p>
          <a:p>
            <a:pPr fontAlgn="base"/>
            <a:endParaRPr lang="en-US" dirty="0">
              <a:solidFill>
                <a:schemeClr val="bg1"/>
              </a:solidFill>
            </a:endParaRPr>
          </a:p>
          <a:p>
            <a:pPr fontAlgn="base"/>
            <a:r>
              <a:rPr lang="en-US" dirty="0">
                <a:solidFill>
                  <a:schemeClr val="bg1"/>
                </a:solidFill>
              </a:rPr>
              <a:t>in adversity as well as prosperity; </a:t>
            </a:r>
          </a:p>
          <a:p>
            <a:pPr fontAlgn="base"/>
            <a:endParaRPr lang="en-US" dirty="0">
              <a:solidFill>
                <a:schemeClr val="bg1"/>
              </a:solidFill>
            </a:endParaRPr>
          </a:p>
          <a:p>
            <a:pPr fontAlgn="base"/>
            <a:r>
              <a:rPr lang="en-US" dirty="0">
                <a:solidFill>
                  <a:schemeClr val="bg1"/>
                </a:solidFill>
              </a:rPr>
              <a:t>in sorrow as well as joy; </a:t>
            </a:r>
          </a:p>
          <a:p>
            <a:pPr fontAlgn="base"/>
            <a:endParaRPr lang="en-US" dirty="0">
              <a:solidFill>
                <a:schemeClr val="bg1"/>
              </a:solidFill>
            </a:endParaRPr>
          </a:p>
          <a:p>
            <a:pPr fontAlgn="base"/>
            <a:r>
              <a:rPr lang="en-US" dirty="0">
                <a:solidFill>
                  <a:schemeClr val="bg1"/>
                </a:solidFill>
              </a:rPr>
              <a:t>in death as well as life;. </a:t>
            </a:r>
          </a:p>
          <a:p>
            <a:pPr fontAlgn="base"/>
            <a:endParaRPr lang="en-US" dirty="0">
              <a:solidFill>
                <a:schemeClr val="bg1"/>
              </a:solidFill>
            </a:endParaRPr>
          </a:p>
          <a:p>
            <a:pPr fontAlgn="base"/>
            <a:r>
              <a:rPr lang="en-US" dirty="0">
                <a:solidFill>
                  <a:schemeClr val="bg1"/>
                </a:solidFill>
              </a:rPr>
              <a:t>If we love God, we shall never pray for benefits without thanking Him for blessings already bestowed.”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22EA67A3-DA31-405D-9D93-19F78CB77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51" y="2786937"/>
            <a:ext cx="2593583" cy="2378395"/>
          </a:xfrm>
          <a:prstGeom prst="rect">
            <a:avLst/>
          </a:prstGeom>
        </p:spPr>
      </p:pic>
      <p:pic>
        <p:nvPicPr>
          <p:cNvPr id="7" name="Picture 6">
            <a:extLst>
              <a:ext uri="{FF2B5EF4-FFF2-40B4-BE49-F238E27FC236}">
                <a16:creationId xmlns:a16="http://schemas.microsoft.com/office/drawing/2014/main" id="{E7F86E0A-2F17-4D44-AF19-1034A65246B1}"/>
              </a:ext>
            </a:extLst>
          </p:cNvPr>
          <p:cNvPicPr>
            <a:picLocks noChangeAspect="1"/>
          </p:cNvPicPr>
          <p:nvPr/>
        </p:nvPicPr>
        <p:blipFill rotWithShape="1">
          <a:blip r:embed="rId4">
            <a:extLst>
              <a:ext uri="{28A0092B-C50C-407E-A947-70E740481C1C}">
                <a14:useLocalDpi xmlns:a14="http://schemas.microsoft.com/office/drawing/2010/main" val="0"/>
              </a:ext>
            </a:extLst>
          </a:blip>
          <a:srcRect r="2839" b="5398"/>
          <a:stretch/>
        </p:blipFill>
        <p:spPr>
          <a:xfrm>
            <a:off x="8398429" y="2016766"/>
            <a:ext cx="3276120" cy="4199072"/>
          </a:xfrm>
          <a:prstGeom prst="rect">
            <a:avLst/>
          </a:prstGeom>
        </p:spPr>
      </p:pic>
      <p:pic>
        <p:nvPicPr>
          <p:cNvPr id="15" name="Picture 14">
            <a:extLst>
              <a:ext uri="{FF2B5EF4-FFF2-40B4-BE49-F238E27FC236}">
                <a16:creationId xmlns:a16="http://schemas.microsoft.com/office/drawing/2014/main" id="{C11F0C8D-19B8-4F4A-BC8E-B52713EA9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111" y="158623"/>
            <a:ext cx="1751326" cy="1334344"/>
          </a:xfrm>
          <a:prstGeom prst="rect">
            <a:avLst/>
          </a:prstGeom>
        </p:spPr>
      </p:pic>
    </p:spTree>
    <p:extLst>
      <p:ext uri="{BB962C8B-B14F-4D97-AF65-F5344CB8AC3E}">
        <p14:creationId xmlns:p14="http://schemas.microsoft.com/office/powerpoint/2010/main" val="39585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1430B5-A1E5-4498-AA35-7481417C1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54721"/>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A Sacrifice</a:t>
            </a:r>
          </a:p>
        </p:txBody>
      </p:sp>
      <p:sp>
        <p:nvSpPr>
          <p:cNvPr id="9" name="TextBox 8"/>
          <p:cNvSpPr txBox="1"/>
          <p:nvPr/>
        </p:nvSpPr>
        <p:spPr>
          <a:xfrm>
            <a:off x="2249496" y="1209090"/>
            <a:ext cx="7693007" cy="646331"/>
          </a:xfrm>
          <a:prstGeom prst="rect">
            <a:avLst/>
          </a:prstGeom>
          <a:noFill/>
        </p:spPr>
        <p:txBody>
          <a:bodyPr wrap="square" rtlCol="0">
            <a:spAutoFit/>
          </a:bodyPr>
          <a:lstStyle/>
          <a:p>
            <a:pPr algn="ctr" fontAlgn="base"/>
            <a:r>
              <a:rPr lang="en-US" dirty="0">
                <a:solidFill>
                  <a:schemeClr val="bg1"/>
                </a:solidFill>
              </a:rPr>
              <a:t>Thou shalt offer a sacrifice unto the Lord thy God in righteousness, even that of a broken heart and a contrite spirit.</a:t>
            </a:r>
          </a:p>
        </p:txBody>
      </p:sp>
      <p:sp>
        <p:nvSpPr>
          <p:cNvPr id="10" name="TextBox 9"/>
          <p:cNvSpPr txBox="1"/>
          <p:nvPr/>
        </p:nvSpPr>
        <p:spPr>
          <a:xfrm>
            <a:off x="0" y="6493646"/>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59:8</a:t>
            </a:r>
          </a:p>
        </p:txBody>
      </p:sp>
      <p:sp>
        <p:nvSpPr>
          <p:cNvPr id="8" name="TextBox 7"/>
          <p:cNvSpPr txBox="1"/>
          <p:nvPr/>
        </p:nvSpPr>
        <p:spPr>
          <a:xfrm>
            <a:off x="6634653" y="2447643"/>
            <a:ext cx="3890734" cy="3231654"/>
          </a:xfrm>
          <a:prstGeom prst="rect">
            <a:avLst/>
          </a:prstGeom>
          <a:noFill/>
        </p:spPr>
        <p:txBody>
          <a:bodyPr wrap="square" rtlCol="0">
            <a:spAutoFit/>
          </a:bodyPr>
          <a:lstStyle/>
          <a:p>
            <a:pPr fontAlgn="base"/>
            <a:r>
              <a:rPr lang="en-US" sz="2400" dirty="0">
                <a:solidFill>
                  <a:schemeClr val="bg1"/>
                </a:solidFill>
              </a:rPr>
              <a:t>“Sacrifice is a natural manifestation of love. But the sacrifice God delights in is a “broken heart, and a contrite spirit… D&amp;C 52:15...</a:t>
            </a:r>
          </a:p>
          <a:p>
            <a:pPr fontAlgn="base"/>
            <a:endParaRPr lang="en-US" sz="2400" dirty="0">
              <a:solidFill>
                <a:schemeClr val="bg1"/>
              </a:solidFill>
            </a:endParaRPr>
          </a:p>
          <a:p>
            <a:pPr fontAlgn="base"/>
            <a:r>
              <a:rPr lang="en-US" sz="2400" dirty="0">
                <a:solidFill>
                  <a:schemeClr val="bg1"/>
                </a:solidFill>
              </a:rPr>
              <a:t>Humility is the beginning of exaltation.”</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3" name="Picture 2">
            <a:extLst>
              <a:ext uri="{FF2B5EF4-FFF2-40B4-BE49-F238E27FC236}">
                <a16:creationId xmlns:a16="http://schemas.microsoft.com/office/drawing/2014/main" id="{C8FA9CC4-0A8A-4B93-B8CF-ACFD34C8D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791" y="2416265"/>
            <a:ext cx="4762500" cy="3486150"/>
          </a:xfrm>
          <a:prstGeom prst="rect">
            <a:avLst/>
          </a:prstGeom>
        </p:spPr>
      </p:pic>
      <p:pic>
        <p:nvPicPr>
          <p:cNvPr id="12" name="Picture 11">
            <a:extLst>
              <a:ext uri="{FF2B5EF4-FFF2-40B4-BE49-F238E27FC236}">
                <a16:creationId xmlns:a16="http://schemas.microsoft.com/office/drawing/2014/main" id="{334DDFC8-B67D-4C32-8FD0-17734AD0E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4181" y="5235243"/>
            <a:ext cx="1751326" cy="1334344"/>
          </a:xfrm>
          <a:prstGeom prst="rect">
            <a:avLst/>
          </a:prstGeom>
        </p:spPr>
      </p:pic>
    </p:spTree>
    <p:extLst>
      <p:ext uri="{BB962C8B-B14F-4D97-AF65-F5344CB8AC3E}">
        <p14:creationId xmlns:p14="http://schemas.microsoft.com/office/powerpoint/2010/main" val="1792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D29CCF-DF81-4DC7-A80B-86BC9C996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Sabbath Day—His Holy Day</a:t>
            </a:r>
          </a:p>
        </p:txBody>
      </p:sp>
      <p:sp>
        <p:nvSpPr>
          <p:cNvPr id="9" name="TextBox 8"/>
          <p:cNvSpPr txBox="1"/>
          <p:nvPr/>
        </p:nvSpPr>
        <p:spPr>
          <a:xfrm>
            <a:off x="1928788" y="1178702"/>
            <a:ext cx="3459042" cy="1477328"/>
          </a:xfrm>
          <a:prstGeom prst="rect">
            <a:avLst/>
          </a:prstGeom>
          <a:noFill/>
        </p:spPr>
        <p:txBody>
          <a:bodyPr wrap="square" rtlCol="0">
            <a:spAutoFit/>
          </a:bodyPr>
          <a:lstStyle/>
          <a:p>
            <a:pPr fontAlgn="base"/>
            <a:r>
              <a:rPr lang="en-US" dirty="0">
                <a:solidFill>
                  <a:schemeClr val="bg1"/>
                </a:solidFill>
              </a:rPr>
              <a:t>And that thou </a:t>
            </a:r>
            <a:r>
              <a:rPr lang="en-US" dirty="0" err="1">
                <a:solidFill>
                  <a:schemeClr val="bg1"/>
                </a:solidFill>
              </a:rPr>
              <a:t>mayest</a:t>
            </a:r>
            <a:r>
              <a:rPr lang="en-US" dirty="0">
                <a:solidFill>
                  <a:schemeClr val="bg1"/>
                </a:solidFill>
              </a:rPr>
              <a:t> more fully keep thyself unspotted from the world, thou shalt go to the house of prayer and offer up thy sacraments upon my holy day.</a:t>
            </a:r>
          </a:p>
        </p:txBody>
      </p:sp>
      <p:sp>
        <p:nvSpPr>
          <p:cNvPr id="10" name="TextBox 9"/>
          <p:cNvSpPr txBox="1"/>
          <p:nvPr/>
        </p:nvSpPr>
        <p:spPr>
          <a:xfrm>
            <a:off x="0" y="6488668"/>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59:9-10</a:t>
            </a:r>
          </a:p>
        </p:txBody>
      </p:sp>
      <p:sp>
        <p:nvSpPr>
          <p:cNvPr id="7" name="TextBox 6"/>
          <p:cNvSpPr txBox="1"/>
          <p:nvPr/>
        </p:nvSpPr>
        <p:spPr>
          <a:xfrm>
            <a:off x="5988398" y="1575949"/>
            <a:ext cx="3076832" cy="1477328"/>
          </a:xfrm>
          <a:prstGeom prst="rect">
            <a:avLst/>
          </a:prstGeom>
          <a:noFill/>
        </p:spPr>
        <p:txBody>
          <a:bodyPr wrap="square" rtlCol="0">
            <a:spAutoFit/>
          </a:bodyPr>
          <a:lstStyle/>
          <a:p>
            <a:pPr fontAlgn="base"/>
            <a:r>
              <a:rPr lang="en-US" dirty="0">
                <a:solidFill>
                  <a:schemeClr val="bg1"/>
                </a:solidFill>
              </a:rPr>
              <a:t>For verily this is a day appointed unto you to rest from your labors, and to pay thy devotions unto the Most High;</a:t>
            </a:r>
          </a:p>
        </p:txBody>
      </p:sp>
      <p:sp>
        <p:nvSpPr>
          <p:cNvPr id="8" name="TextBox 7"/>
          <p:cNvSpPr txBox="1"/>
          <p:nvPr/>
        </p:nvSpPr>
        <p:spPr>
          <a:xfrm>
            <a:off x="5591792" y="4282736"/>
            <a:ext cx="5689351" cy="2308324"/>
          </a:xfrm>
          <a:prstGeom prst="rect">
            <a:avLst/>
          </a:prstGeom>
          <a:noFill/>
        </p:spPr>
        <p:txBody>
          <a:bodyPr wrap="square" rtlCol="0">
            <a:spAutoFit/>
          </a:bodyPr>
          <a:lstStyle/>
          <a:p>
            <a:pPr fontAlgn="base"/>
            <a:r>
              <a:rPr lang="en-US" sz="2400" dirty="0">
                <a:solidFill>
                  <a:schemeClr val="bg1"/>
                </a:solidFill>
              </a:rPr>
              <a:t>“Our observance or nonobservance of the Sabbath Day is an unerring measure of our attitude toward the Lord personally and toward his suffering in Gethsemane, his death on the cross, and his resurrection from the dead” </a:t>
            </a:r>
            <a:r>
              <a:rPr lang="en-US" sz="1200" dirty="0">
                <a:solidFill>
                  <a:schemeClr val="bg1"/>
                </a:solidFill>
              </a:rPr>
              <a:t>Elder Mark E. Petersen</a:t>
            </a:r>
          </a:p>
        </p:txBody>
      </p:sp>
      <p:pic>
        <p:nvPicPr>
          <p:cNvPr id="3" name="Picture 2">
            <a:extLst>
              <a:ext uri="{FF2B5EF4-FFF2-40B4-BE49-F238E27FC236}">
                <a16:creationId xmlns:a16="http://schemas.microsoft.com/office/drawing/2014/main" id="{0B331B08-ACA0-449B-AA45-3CCC2C482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08" y="3190650"/>
            <a:ext cx="3132729" cy="3132729"/>
          </a:xfrm>
          <a:prstGeom prst="rect">
            <a:avLst/>
          </a:prstGeom>
        </p:spPr>
      </p:pic>
      <p:pic>
        <p:nvPicPr>
          <p:cNvPr id="12" name="Picture 11">
            <a:extLst>
              <a:ext uri="{FF2B5EF4-FFF2-40B4-BE49-F238E27FC236}">
                <a16:creationId xmlns:a16="http://schemas.microsoft.com/office/drawing/2014/main" id="{56F436AA-287C-4514-A918-BC33844B4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724" y="2475564"/>
            <a:ext cx="1207008" cy="1609344"/>
          </a:xfrm>
          <a:prstGeom prst="rect">
            <a:avLst/>
          </a:prstGeom>
        </p:spPr>
      </p:pic>
    </p:spTree>
    <p:extLst>
      <p:ext uri="{BB962C8B-B14F-4D97-AF65-F5344CB8AC3E}">
        <p14:creationId xmlns:p14="http://schemas.microsoft.com/office/powerpoint/2010/main" val="16980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1E80EA2-4E12-47B3-AAFC-F6D75C8A8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0" y="6405349"/>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59:9-10</a:t>
            </a:r>
          </a:p>
        </p:txBody>
      </p:sp>
      <p:sp>
        <p:nvSpPr>
          <p:cNvPr id="2" name="Rectangle 1"/>
          <p:cNvSpPr/>
          <p:nvPr/>
        </p:nvSpPr>
        <p:spPr>
          <a:xfrm>
            <a:off x="2155895" y="1779208"/>
            <a:ext cx="3612292" cy="3216265"/>
          </a:xfrm>
          <a:prstGeom prst="rect">
            <a:avLst/>
          </a:prstGeom>
        </p:spPr>
        <p:txBody>
          <a:bodyPr wrap="square">
            <a:spAutoFit/>
          </a:bodyPr>
          <a:lstStyle/>
          <a:p>
            <a:r>
              <a:rPr lang="en-US" sz="2400" dirty="0">
                <a:solidFill>
                  <a:schemeClr val="bg1"/>
                </a:solidFill>
              </a:rPr>
              <a:t>“This is a commandment with a promise. By participating weekly and appropriately in the ordinance of the sacrament we qualify for the promise that we will ‘always have his Spirit to be with us.”</a:t>
            </a:r>
          </a:p>
          <a:p>
            <a:r>
              <a:rPr lang="en-US" sz="1100" dirty="0">
                <a:solidFill>
                  <a:schemeClr val="bg1"/>
                </a:solidFill>
              </a:rPr>
              <a:t>Elder Dallin H. Oaks</a:t>
            </a:r>
          </a:p>
        </p:txBody>
      </p:sp>
      <p:grpSp>
        <p:nvGrpSpPr>
          <p:cNvPr id="11" name="Group 10"/>
          <p:cNvGrpSpPr/>
          <p:nvPr/>
        </p:nvGrpSpPr>
        <p:grpSpPr>
          <a:xfrm>
            <a:off x="6511748" y="872739"/>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0235" y="1736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67417" y="2353204"/>
              <a:ext cx="1905000" cy="1323439"/>
            </a:xfrm>
            <a:prstGeom prst="rect">
              <a:avLst/>
            </a:prstGeom>
          </p:spPr>
          <p:txBody>
            <a:bodyPr wrap="square">
              <a:spAutoFit/>
            </a:bodyPr>
            <a:lstStyle/>
            <a:p>
              <a:pPr algn="ctr"/>
              <a:r>
                <a:rPr lang="en-US" sz="1600" b="1" i="1" dirty="0"/>
                <a:t>If we keep the Sabbath day holy, it will help us to resist temptation and overcome sin.</a:t>
              </a:r>
              <a:r>
                <a:rPr lang="en-US" sz="1600" dirty="0"/>
                <a:t> </a:t>
              </a:r>
              <a:endParaRPr lang="en-US" sz="1600" dirty="0">
                <a:solidFill>
                  <a:schemeClr val="bg1"/>
                </a:solidFill>
              </a:endParaRPr>
            </a:p>
          </p:txBody>
        </p:sp>
      </p:grpSp>
      <p:pic>
        <p:nvPicPr>
          <p:cNvPr id="4" name="Picture 3">
            <a:extLst>
              <a:ext uri="{FF2B5EF4-FFF2-40B4-BE49-F238E27FC236}">
                <a16:creationId xmlns:a16="http://schemas.microsoft.com/office/drawing/2014/main" id="{189D4C7D-75BE-485F-A0A7-E89910C52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72" y="510552"/>
            <a:ext cx="1411224" cy="1758816"/>
          </a:xfrm>
          <a:prstGeom prst="rect">
            <a:avLst/>
          </a:prstGeom>
        </p:spPr>
      </p:pic>
    </p:spTree>
    <p:extLst>
      <p:ext uri="{BB962C8B-B14F-4D97-AF65-F5344CB8AC3E}">
        <p14:creationId xmlns:p14="http://schemas.microsoft.com/office/powerpoint/2010/main" val="56344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7311FC-9CA4-4089-84BD-7C01349C8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All Days—At All Times</a:t>
            </a:r>
          </a:p>
        </p:txBody>
      </p:sp>
      <p:sp>
        <p:nvSpPr>
          <p:cNvPr id="10" name="TextBox 9"/>
          <p:cNvSpPr txBox="1"/>
          <p:nvPr/>
        </p:nvSpPr>
        <p:spPr>
          <a:xfrm>
            <a:off x="47898" y="6477246"/>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59:11</a:t>
            </a:r>
          </a:p>
        </p:txBody>
      </p:sp>
      <p:sp>
        <p:nvSpPr>
          <p:cNvPr id="2" name="Rectangle 1"/>
          <p:cNvSpPr/>
          <p:nvPr/>
        </p:nvSpPr>
        <p:spPr>
          <a:xfrm>
            <a:off x="2104769" y="1198866"/>
            <a:ext cx="3612292" cy="2308324"/>
          </a:xfrm>
          <a:prstGeom prst="rect">
            <a:avLst/>
          </a:prstGeom>
        </p:spPr>
        <p:txBody>
          <a:bodyPr wrap="square">
            <a:spAutoFit/>
          </a:bodyPr>
          <a:lstStyle/>
          <a:p>
            <a:r>
              <a:rPr lang="en-US" dirty="0">
                <a:solidFill>
                  <a:schemeClr val="bg1"/>
                </a:solidFill>
              </a:rPr>
              <a:t>“We do not believe in worshiping God, or being religious on the Sabbath day only;</a:t>
            </a:r>
          </a:p>
          <a:p>
            <a:endParaRPr lang="en-US" dirty="0">
              <a:solidFill>
                <a:schemeClr val="bg1"/>
              </a:solidFill>
            </a:endParaRPr>
          </a:p>
          <a:p>
            <a:r>
              <a:rPr lang="en-US" dirty="0">
                <a:solidFill>
                  <a:schemeClr val="bg1"/>
                </a:solidFill>
              </a:rPr>
              <a:t>but we believe it is as necessary to be religious on Monday, Tuesday and every day of the week, as it is on the Sabbath day…</a:t>
            </a:r>
          </a:p>
        </p:txBody>
      </p:sp>
      <p:sp>
        <p:nvSpPr>
          <p:cNvPr id="32" name="Rectangle 31"/>
          <p:cNvSpPr/>
          <p:nvPr/>
        </p:nvSpPr>
        <p:spPr>
          <a:xfrm>
            <a:off x="6507893" y="4127838"/>
            <a:ext cx="3612292" cy="1923604"/>
          </a:xfrm>
          <a:prstGeom prst="rect">
            <a:avLst/>
          </a:prstGeom>
        </p:spPr>
        <p:txBody>
          <a:bodyPr wrap="square">
            <a:spAutoFit/>
          </a:bodyPr>
          <a:lstStyle/>
          <a:p>
            <a:r>
              <a:rPr lang="en-US" dirty="0">
                <a:solidFill>
                  <a:schemeClr val="bg1"/>
                </a:solidFill>
              </a:rPr>
              <a:t>…Believing and acting  thus, we become strengthened in our faith, the Spirit of God increases with us, we advance in knowledge, and we are better able to defend the cause we are engaged in.”</a:t>
            </a:r>
          </a:p>
          <a:p>
            <a:r>
              <a:rPr lang="en-US" sz="1100" dirty="0">
                <a:solidFill>
                  <a:schemeClr val="bg1"/>
                </a:solidFill>
              </a:rPr>
              <a:t>Joseph F. Smith</a:t>
            </a:r>
          </a:p>
        </p:txBody>
      </p:sp>
      <p:pic>
        <p:nvPicPr>
          <p:cNvPr id="8" name="Picture 7">
            <a:extLst>
              <a:ext uri="{FF2B5EF4-FFF2-40B4-BE49-F238E27FC236}">
                <a16:creationId xmlns:a16="http://schemas.microsoft.com/office/drawing/2014/main" id="{1B9CE55A-CCF1-4DCE-ABF6-178219C22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208" y="1246419"/>
            <a:ext cx="4351176" cy="2436413"/>
          </a:xfrm>
          <a:prstGeom prst="rect">
            <a:avLst/>
          </a:prstGeom>
        </p:spPr>
      </p:pic>
      <p:pic>
        <p:nvPicPr>
          <p:cNvPr id="12" name="Picture 11">
            <a:extLst>
              <a:ext uri="{FF2B5EF4-FFF2-40B4-BE49-F238E27FC236}">
                <a16:creationId xmlns:a16="http://schemas.microsoft.com/office/drawing/2014/main" id="{EC261EB4-6413-4CD9-B28F-161A63653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004" y="3878341"/>
            <a:ext cx="3976816" cy="2227753"/>
          </a:xfrm>
          <a:prstGeom prst="rect">
            <a:avLst/>
          </a:prstGeom>
        </p:spPr>
      </p:pic>
      <p:pic>
        <p:nvPicPr>
          <p:cNvPr id="14" name="Picture 13">
            <a:extLst>
              <a:ext uri="{FF2B5EF4-FFF2-40B4-BE49-F238E27FC236}">
                <a16:creationId xmlns:a16="http://schemas.microsoft.com/office/drawing/2014/main" id="{839364C5-E6B2-4A3A-B473-FA1D923CF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1384" y="4626188"/>
            <a:ext cx="1313490" cy="1756352"/>
          </a:xfrm>
          <a:prstGeom prst="rect">
            <a:avLst/>
          </a:prstGeom>
        </p:spPr>
      </p:pic>
    </p:spTree>
    <p:extLst>
      <p:ext uri="{BB962C8B-B14F-4D97-AF65-F5344CB8AC3E}">
        <p14:creationId xmlns:p14="http://schemas.microsoft.com/office/powerpoint/2010/main" val="25956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E73A0E-9D9B-4608-B615-289DC2981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8649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Oblation</a:t>
            </a:r>
          </a:p>
        </p:txBody>
      </p:sp>
      <p:sp>
        <p:nvSpPr>
          <p:cNvPr id="10" name="TextBox 9"/>
          <p:cNvSpPr txBox="1"/>
          <p:nvPr/>
        </p:nvSpPr>
        <p:spPr>
          <a:xfrm>
            <a:off x="89418" y="6479476"/>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59:12</a:t>
            </a:r>
          </a:p>
        </p:txBody>
      </p:sp>
      <p:sp>
        <p:nvSpPr>
          <p:cNvPr id="2" name="Rectangle 1"/>
          <p:cNvSpPr/>
          <p:nvPr/>
        </p:nvSpPr>
        <p:spPr>
          <a:xfrm>
            <a:off x="1451409" y="1864114"/>
            <a:ext cx="5493410" cy="4139595"/>
          </a:xfrm>
          <a:prstGeom prst="rect">
            <a:avLst/>
          </a:prstGeom>
        </p:spPr>
        <p:txBody>
          <a:bodyPr wrap="square">
            <a:spAutoFit/>
          </a:bodyPr>
          <a:lstStyle/>
          <a:p>
            <a:r>
              <a:rPr lang="en-US" dirty="0">
                <a:solidFill>
                  <a:schemeClr val="bg1"/>
                </a:solidFill>
              </a:rPr>
              <a:t>Oblation is defined as:</a:t>
            </a:r>
          </a:p>
          <a:p>
            <a:r>
              <a:rPr lang="en-US" dirty="0">
                <a:solidFill>
                  <a:schemeClr val="bg1"/>
                </a:solidFill>
              </a:rPr>
              <a:t>“Giving full devotion to the Lord, of offering him a broken heart and a contrite spirit. </a:t>
            </a:r>
          </a:p>
          <a:p>
            <a:endParaRPr lang="en-US" dirty="0">
              <a:solidFill>
                <a:schemeClr val="bg1"/>
              </a:solidFill>
            </a:endParaRPr>
          </a:p>
          <a:p>
            <a:r>
              <a:rPr lang="en-US" dirty="0">
                <a:solidFill>
                  <a:schemeClr val="bg1"/>
                </a:solidFill>
              </a:rPr>
              <a:t>In a lesser and more temporal sense, an oblation is the offering of sacrifices, or of fast offering, or of any charitable contribution to the Church. </a:t>
            </a:r>
          </a:p>
          <a:p>
            <a:endParaRPr lang="en-US" dirty="0">
              <a:solidFill>
                <a:schemeClr val="bg1"/>
              </a:solidFill>
            </a:endParaRPr>
          </a:p>
          <a:p>
            <a:r>
              <a:rPr lang="en-US" dirty="0">
                <a:solidFill>
                  <a:schemeClr val="bg1"/>
                </a:solidFill>
              </a:rPr>
              <a:t>Isaiah spoke of vain oblations meaning the ritualistic offering of sacrifices when the spirit and meaning of the ordinance and offering had been lost. </a:t>
            </a:r>
            <a:r>
              <a:rPr lang="en-US" dirty="0">
                <a:solidFill>
                  <a:srgbClr val="FF0000"/>
                </a:solidFill>
              </a:rPr>
              <a:t>(Isa. 1:13)</a:t>
            </a:r>
          </a:p>
          <a:p>
            <a:endParaRPr lang="en-US" dirty="0">
              <a:solidFill>
                <a:schemeClr val="bg1"/>
              </a:solidFill>
            </a:endParaRPr>
          </a:p>
          <a:p>
            <a:r>
              <a:rPr lang="en-US" dirty="0">
                <a:solidFill>
                  <a:schemeClr val="bg1"/>
                </a:solidFill>
              </a:rPr>
              <a:t>Ezekiel foretold that oblations would again be offered by Israel in the day of gathering </a:t>
            </a:r>
            <a:r>
              <a:rPr lang="en-US" dirty="0">
                <a:solidFill>
                  <a:srgbClr val="FF0000"/>
                </a:solidFill>
              </a:rPr>
              <a:t>(Ezek. 20:33-44).</a:t>
            </a:r>
            <a:r>
              <a:rPr lang="en-US" dirty="0">
                <a:solidFill>
                  <a:schemeClr val="bg1"/>
                </a:solidFill>
              </a:rPr>
              <a:t>”</a:t>
            </a:r>
          </a:p>
          <a:p>
            <a:r>
              <a:rPr lang="en-US" sz="1100" dirty="0">
                <a:solidFill>
                  <a:schemeClr val="bg1"/>
                </a:solidFill>
              </a:rPr>
              <a:t>Elder Bruce R. McConkie</a:t>
            </a:r>
          </a:p>
        </p:txBody>
      </p:sp>
      <p:pic>
        <p:nvPicPr>
          <p:cNvPr id="6" name="Picture 5">
            <a:extLst>
              <a:ext uri="{FF2B5EF4-FFF2-40B4-BE49-F238E27FC236}">
                <a16:creationId xmlns:a16="http://schemas.microsoft.com/office/drawing/2014/main" id="{3A8752B6-BF10-49C7-816D-F5ABE2B40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215" y="504433"/>
            <a:ext cx="2286319" cy="3429479"/>
          </a:xfrm>
          <a:prstGeom prst="rect">
            <a:avLst/>
          </a:prstGeom>
        </p:spPr>
      </p:pic>
      <p:pic>
        <p:nvPicPr>
          <p:cNvPr id="9" name="Picture 8">
            <a:extLst>
              <a:ext uri="{FF2B5EF4-FFF2-40B4-BE49-F238E27FC236}">
                <a16:creationId xmlns:a16="http://schemas.microsoft.com/office/drawing/2014/main" id="{C2EAE7E0-B4F4-49B1-9216-C3714CE54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215" y="4534292"/>
            <a:ext cx="2419350" cy="1819275"/>
          </a:xfrm>
          <a:prstGeom prst="rect">
            <a:avLst/>
          </a:prstGeom>
        </p:spPr>
      </p:pic>
      <p:pic>
        <p:nvPicPr>
          <p:cNvPr id="12" name="Picture 11">
            <a:extLst>
              <a:ext uri="{FF2B5EF4-FFF2-40B4-BE49-F238E27FC236}">
                <a16:creationId xmlns:a16="http://schemas.microsoft.com/office/drawing/2014/main" id="{7146B313-2A98-435E-8DD1-0C88E926B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79" y="176081"/>
            <a:ext cx="1057651" cy="1476305"/>
          </a:xfrm>
          <a:prstGeom prst="rect">
            <a:avLst/>
          </a:prstGeom>
        </p:spPr>
      </p:pic>
    </p:spTree>
    <p:extLst>
      <p:ext uri="{BB962C8B-B14F-4D97-AF65-F5344CB8AC3E}">
        <p14:creationId xmlns:p14="http://schemas.microsoft.com/office/powerpoint/2010/main" val="319816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CB840C-C121-4CD5-9EFE-47B4B5E31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Fasting—May Be Perfect</a:t>
            </a:r>
          </a:p>
        </p:txBody>
      </p:sp>
      <p:sp>
        <p:nvSpPr>
          <p:cNvPr id="10" name="TextBox 9"/>
          <p:cNvSpPr txBox="1"/>
          <p:nvPr/>
        </p:nvSpPr>
        <p:spPr>
          <a:xfrm>
            <a:off x="4393" y="6488668"/>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59:13-14</a:t>
            </a:r>
          </a:p>
        </p:txBody>
      </p:sp>
      <p:sp>
        <p:nvSpPr>
          <p:cNvPr id="2" name="Rectangle 1"/>
          <p:cNvSpPr/>
          <p:nvPr/>
        </p:nvSpPr>
        <p:spPr>
          <a:xfrm>
            <a:off x="535029" y="1049664"/>
            <a:ext cx="4155479" cy="3139321"/>
          </a:xfrm>
          <a:prstGeom prst="rect">
            <a:avLst/>
          </a:prstGeom>
        </p:spPr>
        <p:txBody>
          <a:bodyPr wrap="square">
            <a:spAutoFit/>
          </a:bodyPr>
          <a:lstStyle/>
          <a:p>
            <a:pPr fontAlgn="base"/>
            <a:r>
              <a:rPr lang="en-US" i="1" dirty="0">
                <a:solidFill>
                  <a:schemeClr val="bg1"/>
                </a:solidFill>
              </a:rPr>
              <a:t>Is not this the fast that I have chosen? to loose the bands of wickedness, to undo the heavy burdens, and to let the oppressed go free, and that ye break every yoke?</a:t>
            </a:r>
          </a:p>
          <a:p>
            <a:pPr fontAlgn="base"/>
            <a:endParaRPr lang="en-US" i="1" dirty="0">
              <a:solidFill>
                <a:schemeClr val="bg1"/>
              </a:solidFill>
            </a:endParaRPr>
          </a:p>
          <a:p>
            <a:pPr fontAlgn="base"/>
            <a:r>
              <a:rPr lang="en-US" i="1" dirty="0">
                <a:solidFill>
                  <a:schemeClr val="bg1"/>
                </a:solidFill>
              </a:rPr>
              <a:t>Is it not to deal thy bread to the hungry, and that thou bring the poor that are cast out to thy house? when thou </a:t>
            </a:r>
            <a:r>
              <a:rPr lang="en-US" i="1" dirty="0" err="1">
                <a:solidFill>
                  <a:schemeClr val="bg1"/>
                </a:solidFill>
              </a:rPr>
              <a:t>seest</a:t>
            </a:r>
            <a:r>
              <a:rPr lang="en-US" i="1" dirty="0">
                <a:solidFill>
                  <a:schemeClr val="bg1"/>
                </a:solidFill>
              </a:rPr>
              <a:t> the naked, that thou cover him; and that thou hide not thyself from </a:t>
            </a:r>
            <a:r>
              <a:rPr lang="en-US" i="1" dirty="0" err="1">
                <a:solidFill>
                  <a:schemeClr val="bg1"/>
                </a:solidFill>
              </a:rPr>
              <a:t>thine</a:t>
            </a:r>
            <a:r>
              <a:rPr lang="en-US" i="1" dirty="0">
                <a:solidFill>
                  <a:schemeClr val="bg1"/>
                </a:solidFill>
              </a:rPr>
              <a:t> own flesh?</a:t>
            </a:r>
          </a:p>
          <a:p>
            <a:pPr fontAlgn="base"/>
            <a:r>
              <a:rPr lang="en-US" i="1" dirty="0">
                <a:solidFill>
                  <a:schemeClr val="bg1"/>
                </a:solidFill>
              </a:rPr>
              <a:t>Isaiah 58:6-7</a:t>
            </a:r>
          </a:p>
        </p:txBody>
      </p:sp>
      <p:sp>
        <p:nvSpPr>
          <p:cNvPr id="3" name="Rectangle 2"/>
          <p:cNvSpPr/>
          <p:nvPr/>
        </p:nvSpPr>
        <p:spPr>
          <a:xfrm>
            <a:off x="4864397" y="3123644"/>
            <a:ext cx="7100999" cy="3365024"/>
          </a:xfrm>
          <a:prstGeom prst="rect">
            <a:avLst/>
          </a:prstGeom>
        </p:spPr>
        <p:txBody>
          <a:bodyPr wrap="square">
            <a:spAutoFit/>
          </a:bodyPr>
          <a:lstStyle/>
          <a:p>
            <a:r>
              <a:rPr lang="en-US" sz="1600" dirty="0">
                <a:solidFill>
                  <a:schemeClr val="bg1"/>
                </a:solidFill>
              </a:rPr>
              <a:t>I bear witness of the miracles, both spiritual and temporal, that come to those who live the law of the fast. I bear witness of the miracles that have come to me. Truly, as Isaiah recorded, I have cried out in the fast more than once, and truly God has responded, “Here I am.”</a:t>
            </a:r>
          </a:p>
          <a:p>
            <a:endParaRPr lang="en-US" sz="1600" baseline="30000" dirty="0">
              <a:solidFill>
                <a:schemeClr val="bg1"/>
              </a:solidFill>
            </a:endParaRPr>
          </a:p>
          <a:p>
            <a:r>
              <a:rPr lang="en-US" sz="1600" dirty="0">
                <a:solidFill>
                  <a:schemeClr val="bg1"/>
                </a:solidFill>
              </a:rPr>
              <a:t>Cherish that sacred privilege at least monthly, and be as generous as circumstances permit in your fast offering and other humanitarian, educational, and missionary contributions. I promise that God will be generous to you, and those who find relief at your hand will call your name blessed forever.</a:t>
            </a:r>
          </a:p>
          <a:p>
            <a:endParaRPr lang="en-US" sz="1600" dirty="0">
              <a:solidFill>
                <a:schemeClr val="bg1"/>
              </a:solidFill>
            </a:endParaRPr>
          </a:p>
          <a:p>
            <a:r>
              <a:rPr lang="en-US" sz="1600" dirty="0">
                <a:solidFill>
                  <a:schemeClr val="bg1"/>
                </a:solidFill>
              </a:rPr>
              <a:t> More than three-quarters of a million members of the Church were helped last year through fast offerings administered by devoted bishops and </a:t>
            </a:r>
            <a:r>
              <a:rPr lang="en-US" sz="1400" dirty="0">
                <a:solidFill>
                  <a:schemeClr val="bg1"/>
                </a:solidFill>
                <a:latin typeface="Abadi" panose="020B0604020104020204" pitchFamily="34" charset="0"/>
              </a:rPr>
              <a:t>Relief Society presidents. That is a lot of grateful Latter-day Saints.”</a:t>
            </a:r>
          </a:p>
          <a:p>
            <a:r>
              <a:rPr lang="en-US" sz="1200" i="1" dirty="0">
                <a:solidFill>
                  <a:schemeClr val="bg1"/>
                </a:solidFill>
                <a:latin typeface="Abadi" panose="020B0604020104020204" pitchFamily="34" charset="0"/>
              </a:rPr>
              <a:t>Elder Jeffrey R. Holland</a:t>
            </a:r>
            <a:endParaRPr lang="en-US" sz="1200" i="1" dirty="0">
              <a:solidFill>
                <a:schemeClr val="bg1"/>
              </a:solidFill>
            </a:endParaRPr>
          </a:p>
        </p:txBody>
      </p:sp>
      <p:pic>
        <p:nvPicPr>
          <p:cNvPr id="7" name="Picture 6">
            <a:extLst>
              <a:ext uri="{FF2B5EF4-FFF2-40B4-BE49-F238E27FC236}">
                <a16:creationId xmlns:a16="http://schemas.microsoft.com/office/drawing/2014/main" id="{5DCA1D84-1968-42BB-8F87-1B76E4DD8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774" y="961878"/>
            <a:ext cx="1895475" cy="2000250"/>
          </a:xfrm>
          <a:prstGeom prst="rect">
            <a:avLst/>
          </a:prstGeom>
        </p:spPr>
      </p:pic>
    </p:spTree>
    <p:extLst>
      <p:ext uri="{BB962C8B-B14F-4D97-AF65-F5344CB8AC3E}">
        <p14:creationId xmlns:p14="http://schemas.microsoft.com/office/powerpoint/2010/main" val="38189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435C3-B87B-4D43-8636-CB94B29FB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A Time to Laugh</a:t>
            </a:r>
          </a:p>
        </p:txBody>
      </p:sp>
      <p:sp>
        <p:nvSpPr>
          <p:cNvPr id="10" name="TextBox 9"/>
          <p:cNvSpPr txBox="1"/>
          <p:nvPr/>
        </p:nvSpPr>
        <p:spPr>
          <a:xfrm>
            <a:off x="79818" y="6472416"/>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59:15</a:t>
            </a:r>
          </a:p>
        </p:txBody>
      </p:sp>
      <p:sp>
        <p:nvSpPr>
          <p:cNvPr id="2" name="Rectangle 1"/>
          <p:cNvSpPr/>
          <p:nvPr/>
        </p:nvSpPr>
        <p:spPr>
          <a:xfrm>
            <a:off x="1865096" y="1639206"/>
            <a:ext cx="4155479" cy="1754326"/>
          </a:xfrm>
          <a:prstGeom prst="rect">
            <a:avLst/>
          </a:prstGeom>
        </p:spPr>
        <p:txBody>
          <a:bodyPr wrap="square">
            <a:spAutoFit/>
          </a:bodyPr>
          <a:lstStyle/>
          <a:p>
            <a:pPr fontAlgn="base"/>
            <a:r>
              <a:rPr lang="en-US" dirty="0">
                <a:solidFill>
                  <a:schemeClr val="bg1"/>
                </a:solidFill>
              </a:rPr>
              <a:t>“Joyful </a:t>
            </a:r>
            <a:r>
              <a:rPr lang="en-US" i="1" dirty="0">
                <a:solidFill>
                  <a:schemeClr val="bg1"/>
                </a:solidFill>
              </a:rPr>
              <a:t>laughter</a:t>
            </a:r>
            <a:r>
              <a:rPr lang="en-US" dirty="0">
                <a:solidFill>
                  <a:schemeClr val="bg1"/>
                </a:solidFill>
              </a:rPr>
              <a:t> meets with divine approval, and when properly engaged in, it is wholesome and edifying. Incident to the normal experiences of mortality, there is ‘A time to weep, and a time to laugh.’ (Eccles. 3:4.) …</a:t>
            </a:r>
            <a:endParaRPr lang="en-US" i="1" dirty="0">
              <a:solidFill>
                <a:schemeClr val="bg1"/>
              </a:solidFill>
            </a:endParaRPr>
          </a:p>
        </p:txBody>
      </p:sp>
      <p:sp>
        <p:nvSpPr>
          <p:cNvPr id="3" name="Rectangle 2"/>
          <p:cNvSpPr/>
          <p:nvPr/>
        </p:nvSpPr>
        <p:spPr>
          <a:xfrm>
            <a:off x="5405950" y="3702994"/>
            <a:ext cx="5686434" cy="3031599"/>
          </a:xfrm>
          <a:prstGeom prst="rect">
            <a:avLst/>
          </a:prstGeom>
        </p:spPr>
        <p:txBody>
          <a:bodyPr wrap="square">
            <a:spAutoFit/>
          </a:bodyPr>
          <a:lstStyle/>
          <a:p>
            <a:pPr fontAlgn="base"/>
            <a:r>
              <a:rPr lang="en-US" dirty="0">
                <a:solidFill>
                  <a:schemeClr val="bg1"/>
                </a:solidFill>
              </a:rPr>
              <a:t>“I like to be pleased myself; I like to be filled with joy, but if I cannot be filled with joy and gladness that is full of meat and marrow, or, in other words, full of meaning and sense, I would rather retain my gravity.</a:t>
            </a:r>
          </a:p>
          <a:p>
            <a:pPr fontAlgn="base"/>
            <a:r>
              <a:rPr lang="en-US" dirty="0">
                <a:solidFill>
                  <a:schemeClr val="bg1"/>
                </a:solidFill>
              </a:rPr>
              <a:t>“There is but one step between life and death, between faithfulness and apostasy, between the sublime and the ridiculous. …</a:t>
            </a:r>
          </a:p>
          <a:p>
            <a:pPr fontAlgn="base"/>
            <a:endParaRPr lang="en-US" dirty="0">
              <a:solidFill>
                <a:schemeClr val="bg1"/>
              </a:solidFill>
            </a:endParaRPr>
          </a:p>
          <a:p>
            <a:pPr fontAlgn="base"/>
            <a:r>
              <a:rPr lang="en-US" dirty="0">
                <a:solidFill>
                  <a:schemeClr val="bg1"/>
                </a:solidFill>
              </a:rPr>
              <a:t>“Never give way to vain laughter.”</a:t>
            </a:r>
          </a:p>
          <a:p>
            <a:pPr fontAlgn="base"/>
            <a:endParaRPr lang="en-US" dirty="0">
              <a:solidFill>
                <a:schemeClr val="bg1"/>
              </a:solidFill>
            </a:endParaRPr>
          </a:p>
          <a:p>
            <a:pPr fontAlgn="base"/>
            <a:r>
              <a:rPr lang="en-US" sz="1100" dirty="0">
                <a:solidFill>
                  <a:schemeClr val="bg1"/>
                </a:solidFill>
              </a:rPr>
              <a:t>President Brigham Young</a:t>
            </a:r>
          </a:p>
        </p:txBody>
      </p:sp>
      <p:sp>
        <p:nvSpPr>
          <p:cNvPr id="6" name="Rectangle 5"/>
          <p:cNvSpPr/>
          <p:nvPr/>
        </p:nvSpPr>
        <p:spPr>
          <a:xfrm>
            <a:off x="3594530" y="835613"/>
            <a:ext cx="4572000" cy="646331"/>
          </a:xfrm>
          <a:prstGeom prst="rect">
            <a:avLst/>
          </a:prstGeom>
        </p:spPr>
        <p:txBody>
          <a:bodyPr>
            <a:spAutoFit/>
          </a:bodyPr>
          <a:lstStyle/>
          <a:p>
            <a:pPr algn="ctr"/>
            <a:r>
              <a:rPr lang="en-US" dirty="0">
                <a:solidFill>
                  <a:srgbClr val="FFFF00"/>
                </a:solidFill>
                <a:latin typeface="Abadi" panose="020B0604020104020204" pitchFamily="34" charset="0"/>
              </a:rPr>
              <a:t>Though laughter at the appropriate time is not sin, it must be governed. </a:t>
            </a:r>
            <a:endParaRPr lang="en-US" dirty="0">
              <a:solidFill>
                <a:srgbClr val="FFFF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698" y="1436158"/>
            <a:ext cx="2702911" cy="2027183"/>
          </a:xfrm>
          <a:prstGeom prst="rect">
            <a:avLst/>
          </a:prstGeom>
        </p:spPr>
      </p:pic>
      <p:pic>
        <p:nvPicPr>
          <p:cNvPr id="9" name="Picture 8">
            <a:extLst>
              <a:ext uri="{FF2B5EF4-FFF2-40B4-BE49-F238E27FC236}">
                <a16:creationId xmlns:a16="http://schemas.microsoft.com/office/drawing/2014/main" id="{FF82CF2D-B957-4984-8D1F-519D9A230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733" y="3912224"/>
            <a:ext cx="3086100" cy="2209800"/>
          </a:xfrm>
          <a:prstGeom prst="rect">
            <a:avLst/>
          </a:prstGeom>
        </p:spPr>
      </p:pic>
      <p:pic>
        <p:nvPicPr>
          <p:cNvPr id="2050" name="Picture 2" descr="Image result for brigham young laughing">
            <a:extLst>
              <a:ext uri="{FF2B5EF4-FFF2-40B4-BE49-F238E27FC236}">
                <a16:creationId xmlns:a16="http://schemas.microsoft.com/office/drawing/2014/main" id="{52ED9C51-C71E-41BD-995E-03F06D850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329" y="5218793"/>
            <a:ext cx="1175458" cy="150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FEE870-236F-44A1-B896-9D3D75DAA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Ye Shall Prosper</a:t>
            </a:r>
          </a:p>
        </p:txBody>
      </p:sp>
      <p:sp>
        <p:nvSpPr>
          <p:cNvPr id="10" name="TextBox 9"/>
          <p:cNvSpPr txBox="1"/>
          <p:nvPr/>
        </p:nvSpPr>
        <p:spPr>
          <a:xfrm>
            <a:off x="121315" y="6493648"/>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59:16-20</a:t>
            </a:r>
          </a:p>
        </p:txBody>
      </p:sp>
      <p:sp>
        <p:nvSpPr>
          <p:cNvPr id="2" name="Rectangle 1"/>
          <p:cNvSpPr/>
          <p:nvPr/>
        </p:nvSpPr>
        <p:spPr>
          <a:xfrm>
            <a:off x="329610" y="1646386"/>
            <a:ext cx="5687064" cy="2585323"/>
          </a:xfrm>
          <a:prstGeom prst="rect">
            <a:avLst/>
          </a:prstGeom>
        </p:spPr>
        <p:txBody>
          <a:bodyPr wrap="square">
            <a:spAutoFit/>
          </a:bodyPr>
          <a:lstStyle/>
          <a:p>
            <a:pPr fontAlgn="base"/>
            <a:r>
              <a:rPr lang="en-US" dirty="0">
                <a:solidFill>
                  <a:schemeClr val="bg1"/>
                </a:solidFill>
              </a:rPr>
              <a:t>One of the prominent themes of the Book of Mormon is that “as ye shall keep my commandments, ye shall prosper.”</a:t>
            </a:r>
          </a:p>
          <a:p>
            <a:pPr fontAlgn="base"/>
            <a:endParaRPr lang="en-US" dirty="0">
              <a:solidFill>
                <a:schemeClr val="bg1"/>
              </a:solidFill>
            </a:endParaRPr>
          </a:p>
          <a:p>
            <a:pPr fontAlgn="base"/>
            <a:r>
              <a:rPr lang="en-US" dirty="0">
                <a:solidFill>
                  <a:schemeClr val="bg1"/>
                </a:solidFill>
              </a:rPr>
              <a:t>“Prosper” implies more than an accumulation of physical wealth, but temporal prosperity is included in that blessing. </a:t>
            </a:r>
          </a:p>
          <a:p>
            <a:pPr fontAlgn="base"/>
            <a:endParaRPr lang="en-US" dirty="0">
              <a:solidFill>
                <a:schemeClr val="bg1"/>
              </a:solidFill>
            </a:endParaRPr>
          </a:p>
          <a:p>
            <a:pPr fontAlgn="base"/>
            <a:r>
              <a:rPr lang="en-US" dirty="0">
                <a:solidFill>
                  <a:schemeClr val="bg1"/>
                </a:solidFill>
              </a:rPr>
              <a:t>The Lord promises to bless the land as well as the people.</a:t>
            </a:r>
            <a:endParaRPr lang="en-US" i="1" dirty="0">
              <a:solidFill>
                <a:schemeClr val="bg1"/>
              </a:solidFill>
            </a:endParaRPr>
          </a:p>
        </p:txBody>
      </p:sp>
      <p:sp>
        <p:nvSpPr>
          <p:cNvPr id="7" name="Rectangle 6"/>
          <p:cNvSpPr/>
          <p:nvPr/>
        </p:nvSpPr>
        <p:spPr>
          <a:xfrm>
            <a:off x="5927125" y="4646989"/>
            <a:ext cx="4572000" cy="2031325"/>
          </a:xfrm>
          <a:prstGeom prst="rect">
            <a:avLst/>
          </a:prstGeom>
        </p:spPr>
        <p:txBody>
          <a:bodyPr>
            <a:spAutoFit/>
          </a:bodyPr>
          <a:lstStyle/>
          <a:p>
            <a:r>
              <a:rPr lang="en-US" i="1" dirty="0">
                <a:solidFill>
                  <a:schemeClr val="bg1"/>
                </a:solidFill>
                <a:latin typeface="Georgia" panose="02040502050405020303" pitchFamily="18" charset="0"/>
              </a:rPr>
              <a:t>And inasmuch as ye shall keep my commandments, ye shall prosper, and shall be led to a land of promise; yea, even a land which I have prepared for you; yea, a land which is choice above all other lands.</a:t>
            </a:r>
          </a:p>
          <a:p>
            <a:r>
              <a:rPr lang="en-US" i="1" dirty="0">
                <a:solidFill>
                  <a:schemeClr val="bg1"/>
                </a:solidFill>
                <a:latin typeface="Georgia" panose="02040502050405020303" pitchFamily="18" charset="0"/>
              </a:rPr>
              <a:t>1 Nephi 2:20</a:t>
            </a:r>
            <a:endParaRPr lang="en-US" i="1" dirty="0">
              <a:solidFill>
                <a:schemeClr val="bg1"/>
              </a:solidFill>
            </a:endParaRPr>
          </a:p>
        </p:txBody>
      </p:sp>
      <p:sp>
        <p:nvSpPr>
          <p:cNvPr id="8" name="TextBox 7"/>
          <p:cNvSpPr txBox="1"/>
          <p:nvPr/>
        </p:nvSpPr>
        <p:spPr>
          <a:xfrm>
            <a:off x="4136138" y="857419"/>
            <a:ext cx="3919723" cy="523220"/>
          </a:xfrm>
          <a:prstGeom prst="rect">
            <a:avLst/>
          </a:prstGeom>
          <a:noFill/>
        </p:spPr>
        <p:txBody>
          <a:bodyPr wrap="square" rtlCol="0">
            <a:spAutoFit/>
          </a:bodyPr>
          <a:lstStyle/>
          <a:p>
            <a:pPr algn="ctr"/>
            <a:r>
              <a:rPr lang="en-US" sz="2800" dirty="0">
                <a:solidFill>
                  <a:srgbClr val="FFFF00"/>
                </a:solidFill>
              </a:rPr>
              <a:t>Blessings of Obedience</a:t>
            </a:r>
          </a:p>
        </p:txBody>
      </p:sp>
      <p:pic>
        <p:nvPicPr>
          <p:cNvPr id="6" name="Picture 5">
            <a:extLst>
              <a:ext uri="{FF2B5EF4-FFF2-40B4-BE49-F238E27FC236}">
                <a16:creationId xmlns:a16="http://schemas.microsoft.com/office/drawing/2014/main" id="{83490A99-2C5E-429E-9336-2FEBE34A3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650" y="1653128"/>
            <a:ext cx="3211033" cy="2818573"/>
          </a:xfrm>
          <a:prstGeom prst="rect">
            <a:avLst/>
          </a:prstGeom>
        </p:spPr>
      </p:pic>
      <p:pic>
        <p:nvPicPr>
          <p:cNvPr id="12" name="Picture 11">
            <a:extLst>
              <a:ext uri="{FF2B5EF4-FFF2-40B4-BE49-F238E27FC236}">
                <a16:creationId xmlns:a16="http://schemas.microsoft.com/office/drawing/2014/main" id="{D2B2E94D-44C1-476D-AEFA-563E787EB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386" y="4352672"/>
            <a:ext cx="2778161" cy="2094091"/>
          </a:xfrm>
          <a:prstGeom prst="rect">
            <a:avLst/>
          </a:prstGeom>
        </p:spPr>
      </p:pic>
    </p:spTree>
    <p:extLst>
      <p:ext uri="{BB962C8B-B14F-4D97-AF65-F5344CB8AC3E}">
        <p14:creationId xmlns:p14="http://schemas.microsoft.com/office/powerpoint/2010/main" val="7408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4B73689-FE90-42F7-ABB2-896425A67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9351" y="0"/>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Blessings</a:t>
            </a:r>
          </a:p>
        </p:txBody>
      </p:sp>
      <p:sp>
        <p:nvSpPr>
          <p:cNvPr id="10" name="TextBox 9"/>
          <p:cNvSpPr txBox="1"/>
          <p:nvPr/>
        </p:nvSpPr>
        <p:spPr>
          <a:xfrm>
            <a:off x="0" y="6488668"/>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59:20-24</a:t>
            </a:r>
          </a:p>
        </p:txBody>
      </p:sp>
      <p:sp>
        <p:nvSpPr>
          <p:cNvPr id="7" name="Rectangle 6"/>
          <p:cNvSpPr/>
          <p:nvPr/>
        </p:nvSpPr>
        <p:spPr>
          <a:xfrm>
            <a:off x="984623" y="2241419"/>
            <a:ext cx="4938582" cy="1938992"/>
          </a:xfrm>
          <a:prstGeom prst="rect">
            <a:avLst/>
          </a:prstGeom>
        </p:spPr>
        <p:txBody>
          <a:bodyPr wrap="square">
            <a:spAutoFit/>
          </a:bodyPr>
          <a:lstStyle/>
          <a:p>
            <a:r>
              <a:rPr lang="en-US" sz="4000" i="1" dirty="0">
                <a:solidFill>
                  <a:srgbClr val="FFFF00"/>
                </a:solidFill>
                <a:latin typeface="Georgia" panose="02040502050405020303" pitchFamily="18" charset="0"/>
              </a:rPr>
              <a:t>How Do we respond to the blessings given to us by God?</a:t>
            </a:r>
            <a:endParaRPr lang="en-US" sz="4000" i="1" dirty="0">
              <a:solidFill>
                <a:srgbClr val="FFFF00"/>
              </a:solidFill>
            </a:endParaRPr>
          </a:p>
        </p:txBody>
      </p:sp>
      <p:grpSp>
        <p:nvGrpSpPr>
          <p:cNvPr id="9" name="Group 8"/>
          <p:cNvGrpSpPr/>
          <p:nvPr/>
        </p:nvGrpSpPr>
        <p:grpSpPr>
          <a:xfrm>
            <a:off x="6855534" y="923330"/>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0235" y="1736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70747" y="2247040"/>
              <a:ext cx="1905000" cy="1569660"/>
            </a:xfrm>
            <a:prstGeom prst="rect">
              <a:avLst/>
            </a:prstGeom>
          </p:spPr>
          <p:txBody>
            <a:bodyPr wrap="square">
              <a:spAutoFit/>
            </a:bodyPr>
            <a:lstStyle/>
            <a:p>
              <a:pPr algn="ctr"/>
              <a:r>
                <a:rPr lang="en-US" sz="1600" b="1" i="1" dirty="0"/>
                <a:t>We offend God when we do not express our gratitude to Him and keep His commandments</a:t>
              </a:r>
              <a:r>
                <a:rPr lang="en-US" sz="1600" dirty="0"/>
                <a:t> </a:t>
              </a:r>
              <a:endParaRPr lang="en-US" sz="1600" dirty="0">
                <a:solidFill>
                  <a:schemeClr val="bg1"/>
                </a:solidFill>
              </a:endParaRPr>
            </a:p>
          </p:txBody>
        </p:sp>
      </p:grpSp>
    </p:spTree>
    <p:extLst>
      <p:ext uri="{BB962C8B-B14F-4D97-AF65-F5344CB8AC3E}">
        <p14:creationId xmlns:p14="http://schemas.microsoft.com/office/powerpoint/2010/main" val="23114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490D92-49AB-4257-8D22-53084594C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56930" y="1143350"/>
            <a:ext cx="6528391" cy="4585871"/>
          </a:xfrm>
          <a:prstGeom prst="rect">
            <a:avLst/>
          </a:prstGeom>
          <a:noFill/>
        </p:spPr>
        <p:txBody>
          <a:bodyPr wrap="square" rtlCol="0">
            <a:spAutoFit/>
          </a:bodyPr>
          <a:lstStyle/>
          <a:p>
            <a:pPr fontAlgn="base"/>
            <a:r>
              <a:rPr lang="en-US" sz="2800" dirty="0">
                <a:solidFill>
                  <a:srgbClr val="FFFF00"/>
                </a:solidFill>
              </a:rPr>
              <a:t>What do you think it means to love the Lord </a:t>
            </a:r>
            <a:r>
              <a:rPr lang="en-US" sz="3600" b="1" dirty="0">
                <a:solidFill>
                  <a:srgbClr val="FFFF00"/>
                </a:solidFill>
              </a:rPr>
              <a:t>with all </a:t>
            </a:r>
            <a:r>
              <a:rPr lang="en-US" sz="2800" dirty="0">
                <a:solidFill>
                  <a:srgbClr val="FFFF00"/>
                </a:solidFill>
              </a:rPr>
              <a:t>of your ________?</a:t>
            </a:r>
          </a:p>
          <a:p>
            <a:pPr fontAlgn="base"/>
            <a:endParaRPr lang="en-US" sz="2800" dirty="0">
              <a:solidFill>
                <a:srgbClr val="FFFF00"/>
              </a:solidFill>
            </a:endParaRPr>
          </a:p>
          <a:p>
            <a:pPr fontAlgn="base"/>
            <a:endParaRPr lang="en-US" sz="2800" dirty="0">
              <a:solidFill>
                <a:srgbClr val="FFFF00"/>
              </a:solidFill>
            </a:endParaRPr>
          </a:p>
          <a:p>
            <a:pPr fontAlgn="base"/>
            <a:endParaRPr lang="en-US" sz="2800" dirty="0">
              <a:solidFill>
                <a:srgbClr val="FFFF00"/>
              </a:solidFill>
            </a:endParaRPr>
          </a:p>
          <a:p>
            <a:pPr fontAlgn="base"/>
            <a:endParaRPr lang="en-US" sz="2800" dirty="0">
              <a:solidFill>
                <a:srgbClr val="FFFF00"/>
              </a:solidFill>
            </a:endParaRPr>
          </a:p>
          <a:p>
            <a:pPr fontAlgn="base"/>
            <a:r>
              <a:rPr lang="en-US" sz="2800" dirty="0">
                <a:solidFill>
                  <a:srgbClr val="FFFF00"/>
                </a:solidFill>
              </a:rPr>
              <a:t>What are some actions or attitudes you might see in people who love the Lord </a:t>
            </a:r>
          </a:p>
          <a:p>
            <a:pPr fontAlgn="base"/>
            <a:r>
              <a:rPr lang="en-US" sz="3200" b="1" dirty="0">
                <a:solidFill>
                  <a:srgbClr val="FFFF00"/>
                </a:solidFill>
              </a:rPr>
              <a:t>with all </a:t>
            </a:r>
            <a:r>
              <a:rPr lang="en-US" sz="2800" dirty="0">
                <a:solidFill>
                  <a:srgbClr val="FFFF00"/>
                </a:solidFill>
              </a:rPr>
              <a:t>of their ________________ versus those who do not?</a:t>
            </a:r>
          </a:p>
        </p:txBody>
      </p:sp>
      <p:sp>
        <p:nvSpPr>
          <p:cNvPr id="4" name="TextBox 3"/>
          <p:cNvSpPr txBox="1"/>
          <p:nvPr/>
        </p:nvSpPr>
        <p:spPr>
          <a:xfrm>
            <a:off x="1451409" y="127687"/>
            <a:ext cx="9073978"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cs typeface="Andalus" panose="02020603050405020304" pitchFamily="18" charset="-78"/>
              </a:rPr>
              <a:t>With All</a:t>
            </a:r>
          </a:p>
        </p:txBody>
      </p:sp>
      <p:pic>
        <p:nvPicPr>
          <p:cNvPr id="3" name="Picture 2">
            <a:extLst>
              <a:ext uri="{FF2B5EF4-FFF2-40B4-BE49-F238E27FC236}">
                <a16:creationId xmlns:a16="http://schemas.microsoft.com/office/drawing/2014/main" id="{E9517031-2863-455F-89C8-87FD26435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018" y="1271037"/>
            <a:ext cx="2466975" cy="1847850"/>
          </a:xfrm>
          <a:prstGeom prst="rect">
            <a:avLst/>
          </a:prstGeom>
        </p:spPr>
      </p:pic>
      <p:pic>
        <p:nvPicPr>
          <p:cNvPr id="9" name="Picture 8">
            <a:extLst>
              <a:ext uri="{FF2B5EF4-FFF2-40B4-BE49-F238E27FC236}">
                <a16:creationId xmlns:a16="http://schemas.microsoft.com/office/drawing/2014/main" id="{57A3AD8C-557E-478B-97FC-759126AA3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5321" y="4072895"/>
            <a:ext cx="3284092" cy="2333434"/>
          </a:xfrm>
          <a:prstGeom prst="rect">
            <a:avLst/>
          </a:prstGeom>
        </p:spPr>
      </p:pic>
    </p:spTree>
    <p:extLst>
      <p:ext uri="{BB962C8B-B14F-4D97-AF65-F5344CB8AC3E}">
        <p14:creationId xmlns:p14="http://schemas.microsoft.com/office/powerpoint/2010/main" val="9897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BF9E50-8A2C-4A29-931F-D608F4F31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0120" y="0"/>
            <a:ext cx="11940363"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Earthly and Eternal Blessings</a:t>
            </a:r>
          </a:p>
        </p:txBody>
      </p:sp>
      <p:sp>
        <p:nvSpPr>
          <p:cNvPr id="10" name="TextBox 9"/>
          <p:cNvSpPr txBox="1"/>
          <p:nvPr/>
        </p:nvSpPr>
        <p:spPr>
          <a:xfrm>
            <a:off x="170120" y="6474268"/>
            <a:ext cx="491717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59:20-24   </a:t>
            </a:r>
            <a:r>
              <a:rPr lang="en-US" sz="1100" dirty="0">
                <a:solidFill>
                  <a:schemeClr val="bg1"/>
                </a:solidFill>
              </a:rPr>
              <a:t>Elder Marion G. Romney</a:t>
            </a:r>
            <a:r>
              <a:rPr lang="en-US" dirty="0">
                <a:solidFill>
                  <a:schemeClr val="bg1"/>
                </a:solidFill>
              </a:rPr>
              <a:t> </a:t>
            </a:r>
            <a:endParaRPr lang="en-US" dirty="0">
              <a:solidFill>
                <a:schemeClr val="bg1"/>
              </a:solidFill>
              <a:cs typeface="Andalus" panose="02020603050405020304" pitchFamily="18" charset="-78"/>
            </a:endParaRPr>
          </a:p>
        </p:txBody>
      </p:sp>
      <p:sp>
        <p:nvSpPr>
          <p:cNvPr id="3" name="Rectangle 2"/>
          <p:cNvSpPr/>
          <p:nvPr/>
        </p:nvSpPr>
        <p:spPr>
          <a:xfrm>
            <a:off x="414670" y="1039668"/>
            <a:ext cx="5106307" cy="2585323"/>
          </a:xfrm>
          <a:prstGeom prst="rect">
            <a:avLst/>
          </a:prstGeom>
        </p:spPr>
        <p:txBody>
          <a:bodyPr wrap="square">
            <a:spAutoFit/>
          </a:bodyPr>
          <a:lstStyle/>
          <a:p>
            <a:r>
              <a:rPr lang="en-US" dirty="0">
                <a:solidFill>
                  <a:schemeClr val="bg1"/>
                </a:solidFill>
                <a:latin typeface="Abadi" panose="020B0604020104020204" pitchFamily="34" charset="0"/>
              </a:rPr>
              <a:t>“This gift of eternal life in the world to come may not, of course, be fully realized during earth life. An assurance that it will be obtained in the world to come may, however, be had in this world. As a matter of fact, the blessings of the celestial kingdom are promised only to those who have such an assurance. According to the vision, a successful candidate for these blessings must qualify on three counts:</a:t>
            </a:r>
            <a:endParaRPr lang="en-US" dirty="0">
              <a:solidFill>
                <a:schemeClr val="bg1"/>
              </a:solidFill>
            </a:endParaRPr>
          </a:p>
        </p:txBody>
      </p:sp>
      <p:sp>
        <p:nvSpPr>
          <p:cNvPr id="31" name="Rectangle 30"/>
          <p:cNvSpPr/>
          <p:nvPr/>
        </p:nvSpPr>
        <p:spPr>
          <a:xfrm>
            <a:off x="5890866" y="3732712"/>
            <a:ext cx="4572000" cy="1200329"/>
          </a:xfrm>
          <a:prstGeom prst="rect">
            <a:avLst/>
          </a:prstGeom>
        </p:spPr>
        <p:txBody>
          <a:bodyPr>
            <a:spAutoFit/>
          </a:bodyPr>
          <a:lstStyle/>
          <a:p>
            <a:pPr algn="ctr"/>
            <a:r>
              <a:rPr lang="en-US" sz="2400" dirty="0">
                <a:solidFill>
                  <a:srgbClr val="FFFF00"/>
                </a:solidFill>
                <a:latin typeface="Abadi" panose="020B0604020104020204" pitchFamily="34" charset="0"/>
              </a:rPr>
              <a:t>2</a:t>
            </a:r>
            <a:r>
              <a:rPr lang="en-US" sz="2400" baseline="30000" dirty="0">
                <a:solidFill>
                  <a:srgbClr val="FFFF00"/>
                </a:solidFill>
                <a:latin typeface="Abadi" panose="020B0604020104020204" pitchFamily="34" charset="0"/>
              </a:rPr>
              <a:t>nd</a:t>
            </a:r>
            <a:endParaRPr lang="en-US" sz="2400" dirty="0">
              <a:solidFill>
                <a:srgbClr val="FFFF00"/>
              </a:solidFill>
              <a:latin typeface="Abadi" panose="020B0604020104020204" pitchFamily="34" charset="0"/>
            </a:endParaRPr>
          </a:p>
          <a:p>
            <a:r>
              <a:rPr lang="en-US" sz="1600" dirty="0">
                <a:solidFill>
                  <a:schemeClr val="bg1"/>
                </a:solidFill>
                <a:latin typeface="Abadi" panose="020B0604020104020204" pitchFamily="34" charset="0"/>
              </a:rPr>
              <a:t>One must have received ‘the Holy Spirit by the laying on of the hands of him who is ordained and sealed unto this power</a:t>
            </a:r>
            <a:endParaRPr lang="en-US" sz="1600" dirty="0">
              <a:solidFill>
                <a:schemeClr val="bg1"/>
              </a:solidFill>
            </a:endParaRPr>
          </a:p>
        </p:txBody>
      </p:sp>
      <p:sp>
        <p:nvSpPr>
          <p:cNvPr id="32" name="Rectangle 31"/>
          <p:cNvSpPr/>
          <p:nvPr/>
        </p:nvSpPr>
        <p:spPr>
          <a:xfrm>
            <a:off x="5808488" y="2086107"/>
            <a:ext cx="4572000" cy="1200329"/>
          </a:xfrm>
          <a:prstGeom prst="rect">
            <a:avLst/>
          </a:prstGeom>
        </p:spPr>
        <p:txBody>
          <a:bodyPr>
            <a:spAutoFit/>
          </a:bodyPr>
          <a:lstStyle/>
          <a:p>
            <a:pPr algn="ctr"/>
            <a:r>
              <a:rPr lang="en-US" sz="2400" dirty="0">
                <a:solidFill>
                  <a:srgbClr val="FFFF00"/>
                </a:solidFill>
                <a:latin typeface="Abadi" panose="020B0604020104020204" pitchFamily="34" charset="0"/>
              </a:rPr>
              <a:t>1</a:t>
            </a:r>
            <a:r>
              <a:rPr lang="en-US" sz="2400" baseline="30000" dirty="0">
                <a:solidFill>
                  <a:srgbClr val="FFFF00"/>
                </a:solidFill>
                <a:latin typeface="Abadi" panose="020B0604020104020204" pitchFamily="34" charset="0"/>
              </a:rPr>
              <a:t>st</a:t>
            </a:r>
            <a:endParaRPr lang="en-US" sz="2400" dirty="0">
              <a:solidFill>
                <a:srgbClr val="FFFF00"/>
              </a:solidFill>
              <a:latin typeface="Abadi" panose="020B0604020104020204" pitchFamily="34" charset="0"/>
            </a:endParaRPr>
          </a:p>
          <a:p>
            <a:r>
              <a:rPr lang="en-US" sz="1600" dirty="0">
                <a:solidFill>
                  <a:schemeClr val="bg1"/>
                </a:solidFill>
                <a:latin typeface="Abadi" panose="020B0604020104020204" pitchFamily="34" charset="0"/>
              </a:rPr>
              <a:t>One must have ‘… received the testimony of Jesus, and believed on his name’ and been ‘… baptized after the manner of his burial’; </a:t>
            </a:r>
            <a:endParaRPr lang="en-US" sz="1600" dirty="0">
              <a:solidFill>
                <a:schemeClr val="bg1"/>
              </a:solidFill>
            </a:endParaRPr>
          </a:p>
        </p:txBody>
      </p:sp>
      <p:sp>
        <p:nvSpPr>
          <p:cNvPr id="33" name="Rectangle 32"/>
          <p:cNvSpPr/>
          <p:nvPr/>
        </p:nvSpPr>
        <p:spPr>
          <a:xfrm>
            <a:off x="5890866" y="5379317"/>
            <a:ext cx="4572000" cy="1015663"/>
          </a:xfrm>
          <a:prstGeom prst="rect">
            <a:avLst/>
          </a:prstGeom>
        </p:spPr>
        <p:txBody>
          <a:bodyPr>
            <a:spAutoFit/>
          </a:bodyPr>
          <a:lstStyle/>
          <a:p>
            <a:pPr algn="ctr"/>
            <a:r>
              <a:rPr lang="en-US" sz="2800" dirty="0">
                <a:solidFill>
                  <a:srgbClr val="FFFF00"/>
                </a:solidFill>
                <a:latin typeface="Abadi" panose="020B0604020104020204" pitchFamily="34" charset="0"/>
              </a:rPr>
              <a:t>3</a:t>
            </a:r>
            <a:r>
              <a:rPr lang="en-US" sz="2800" baseline="30000" dirty="0">
                <a:solidFill>
                  <a:srgbClr val="FFFF00"/>
                </a:solidFill>
                <a:latin typeface="Abadi" panose="020B0604020104020204" pitchFamily="34" charset="0"/>
              </a:rPr>
              <a:t>rd</a:t>
            </a:r>
            <a:endParaRPr lang="en-US" sz="2800" dirty="0">
              <a:solidFill>
                <a:srgbClr val="FFFF00"/>
              </a:solidFill>
              <a:latin typeface="Abadi" panose="020B0604020104020204" pitchFamily="34" charset="0"/>
            </a:endParaRPr>
          </a:p>
          <a:p>
            <a:r>
              <a:rPr lang="en-US" sz="1600" dirty="0">
                <a:solidFill>
                  <a:schemeClr val="bg1"/>
                </a:solidFill>
                <a:latin typeface="Abadi" panose="020B0604020104020204" pitchFamily="34" charset="0"/>
              </a:rPr>
              <a:t>One must be ‘sealed by the Holy Spirit of promise.’ (</a:t>
            </a:r>
            <a:r>
              <a:rPr lang="en-US" sz="1600" u="sng" dirty="0">
                <a:solidFill>
                  <a:schemeClr val="bg1"/>
                </a:solidFill>
                <a:latin typeface="Abadi" panose="020B0604020104020204" pitchFamily="34" charset="0"/>
              </a:rPr>
              <a:t>D. &amp; C. 76:51–53</a:t>
            </a:r>
            <a:r>
              <a:rPr lang="en-US" sz="1600" dirty="0">
                <a:solidFill>
                  <a:schemeClr val="bg1"/>
                </a:solidFill>
                <a:latin typeface="Abadi" panose="020B0604020104020204" pitchFamily="34" charset="0"/>
              </a:rPr>
              <a:t>.)</a:t>
            </a:r>
            <a:endParaRPr lang="en-US" sz="1600" dirty="0">
              <a:solidFill>
                <a:schemeClr val="bg1"/>
              </a:solidFill>
            </a:endParaRPr>
          </a:p>
        </p:txBody>
      </p:sp>
      <p:pic>
        <p:nvPicPr>
          <p:cNvPr id="6" name="Picture 5">
            <a:extLst>
              <a:ext uri="{FF2B5EF4-FFF2-40B4-BE49-F238E27FC236}">
                <a16:creationId xmlns:a16="http://schemas.microsoft.com/office/drawing/2014/main" id="{F8868B13-B516-4EA7-A999-75BF7F69F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708" y="3729629"/>
            <a:ext cx="2819400" cy="2581275"/>
          </a:xfrm>
          <a:prstGeom prst="rect">
            <a:avLst/>
          </a:prstGeom>
        </p:spPr>
      </p:pic>
    </p:spTree>
    <p:extLst>
      <p:ext uri="{BB962C8B-B14F-4D97-AF65-F5344CB8AC3E}">
        <p14:creationId xmlns:p14="http://schemas.microsoft.com/office/powerpoint/2010/main" val="27345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124CBC-6725-4475-84F3-C1A0E0425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79991" y="169802"/>
            <a:ext cx="9144000" cy="6740307"/>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“Upon My Holy Day” (9:52)</a:t>
            </a:r>
          </a:p>
          <a:p>
            <a:r>
              <a:rPr lang="en-US" b="1" dirty="0">
                <a:solidFill>
                  <a:schemeClr val="bg1"/>
                </a:solidFill>
              </a:rPr>
              <a:t>Elder Hales Talks about Gratitude</a:t>
            </a:r>
            <a:r>
              <a:rPr lang="en-US" dirty="0">
                <a:solidFill>
                  <a:schemeClr val="bg1"/>
                </a:solidFill>
              </a:rPr>
              <a:t> (3:35)</a:t>
            </a:r>
          </a:p>
          <a:p>
            <a:r>
              <a:rPr lang="en-US" sz="1600" dirty="0">
                <a:solidFill>
                  <a:schemeClr val="bg1"/>
                </a:solidFill>
              </a:rPr>
              <a:t>Highlight: Are We Not All Beggars? You Tube and found on lds.org</a:t>
            </a:r>
          </a:p>
          <a:p>
            <a:r>
              <a:rPr lang="en-US" sz="1600" dirty="0">
                <a:solidFill>
                  <a:schemeClr val="bg1"/>
                </a:solidFill>
              </a:rPr>
              <a:t>https://www.youtube.com/watch?v=Pmf6FBCNrBM&amp;list=PLClOO0BdaFaNmUqc3ItZJgiuQC9AuoGVo&amp;index=10</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pg. 348</a:t>
            </a:r>
          </a:p>
          <a:p>
            <a:endParaRPr lang="en-US" sz="1600" dirty="0">
              <a:solidFill>
                <a:schemeClr val="bg1"/>
              </a:solidFill>
            </a:endParaRPr>
          </a:p>
          <a:p>
            <a:r>
              <a:rPr lang="en-US" sz="1600" dirty="0">
                <a:solidFill>
                  <a:schemeClr val="bg1"/>
                </a:solidFill>
              </a:rPr>
              <a:t>President Joseph Fielding Smith (</a:t>
            </a:r>
            <a:r>
              <a:rPr lang="en-US" sz="1600" i="1" dirty="0">
                <a:solidFill>
                  <a:schemeClr val="bg1"/>
                </a:solidFill>
              </a:rPr>
              <a:t>Church History and Modern Revelation,</a:t>
            </a:r>
            <a:r>
              <a:rPr lang="en-US" sz="1600" dirty="0">
                <a:solidFill>
                  <a:schemeClr val="bg1"/>
                </a:solidFill>
              </a:rPr>
              <a:t> 1:215–16.)</a:t>
            </a:r>
          </a:p>
          <a:p>
            <a:endParaRPr lang="en-US" sz="1600" dirty="0">
              <a:solidFill>
                <a:schemeClr val="bg1"/>
              </a:solidFill>
            </a:endParaRPr>
          </a:p>
          <a:p>
            <a:r>
              <a:rPr lang="en-US" sz="1600" dirty="0">
                <a:solidFill>
                  <a:schemeClr val="bg1"/>
                </a:solidFill>
              </a:rPr>
              <a:t>Elder Mark E. Peterson “The Sabbath Day,” </a:t>
            </a:r>
            <a:r>
              <a:rPr lang="en-US" sz="1600" i="1" dirty="0">
                <a:solidFill>
                  <a:schemeClr val="bg1"/>
                </a:solidFill>
              </a:rPr>
              <a:t>Ensign,</a:t>
            </a:r>
            <a:r>
              <a:rPr lang="en-US" sz="1600" dirty="0">
                <a:solidFill>
                  <a:schemeClr val="bg1"/>
                </a:solidFill>
              </a:rPr>
              <a:t> May 1975, 49</a:t>
            </a:r>
          </a:p>
          <a:p>
            <a:endParaRPr lang="en-US" sz="1600" dirty="0">
              <a:solidFill>
                <a:schemeClr val="bg1"/>
              </a:solidFill>
            </a:endParaRPr>
          </a:p>
          <a:p>
            <a:r>
              <a:rPr lang="en-US" sz="1600" dirty="0">
                <a:solidFill>
                  <a:schemeClr val="bg1"/>
                </a:solidFill>
              </a:rPr>
              <a:t>Elder Dallin H. Oaks (“Sacrament Meeting and the Sacrament,”</a:t>
            </a:r>
            <a:r>
              <a:rPr lang="en-US" sz="1600" i="1" dirty="0">
                <a:solidFill>
                  <a:schemeClr val="bg1"/>
                </a:solidFill>
              </a:rPr>
              <a:t> Ensign </a:t>
            </a:r>
            <a:r>
              <a:rPr lang="en-US" sz="1600" dirty="0">
                <a:solidFill>
                  <a:schemeClr val="bg1"/>
                </a:solidFill>
              </a:rPr>
              <a:t>or </a:t>
            </a:r>
            <a:r>
              <a:rPr lang="en-US" sz="1600" i="1" dirty="0" err="1">
                <a:solidFill>
                  <a:schemeClr val="bg1"/>
                </a:solidFill>
              </a:rPr>
              <a:t>Liahona</a:t>
            </a:r>
            <a:r>
              <a:rPr lang="en-US" sz="1600" i="1" dirty="0">
                <a:solidFill>
                  <a:schemeClr val="bg1"/>
                </a:solidFill>
              </a:rPr>
              <a:t>,</a:t>
            </a:r>
            <a:r>
              <a:rPr lang="en-US" sz="1600" dirty="0">
                <a:solidFill>
                  <a:schemeClr val="bg1"/>
                </a:solidFill>
              </a:rPr>
              <a:t> Nov. 2008, 17, 20).</a:t>
            </a:r>
          </a:p>
          <a:p>
            <a:endParaRPr lang="en-US" sz="1600" dirty="0">
              <a:solidFill>
                <a:schemeClr val="bg1"/>
              </a:solidFill>
            </a:endParaRPr>
          </a:p>
          <a:p>
            <a:r>
              <a:rPr lang="en-US" sz="1600" dirty="0">
                <a:solidFill>
                  <a:schemeClr val="bg1"/>
                </a:solidFill>
              </a:rPr>
              <a:t>Joseph F. Smith </a:t>
            </a:r>
            <a:r>
              <a:rPr lang="en-US" sz="1600" i="1" dirty="0">
                <a:solidFill>
                  <a:schemeClr val="bg1"/>
                </a:solidFill>
              </a:rPr>
              <a:t>Journal of Discourse </a:t>
            </a:r>
            <a:r>
              <a:rPr lang="en-US" sz="1600" dirty="0">
                <a:solidFill>
                  <a:schemeClr val="bg1"/>
                </a:solidFill>
              </a:rPr>
              <a:t>Vol. VI p, 277</a:t>
            </a:r>
          </a:p>
          <a:p>
            <a:endParaRPr lang="en-US" sz="1600" dirty="0">
              <a:solidFill>
                <a:schemeClr val="bg1"/>
              </a:solidFill>
            </a:endParaRPr>
          </a:p>
          <a:p>
            <a:r>
              <a:rPr lang="en-US" sz="1600" dirty="0">
                <a:solidFill>
                  <a:schemeClr val="bg1"/>
                </a:solidFill>
              </a:rPr>
              <a:t>Elder Bruce R. McConkie (</a:t>
            </a:r>
            <a:r>
              <a:rPr lang="en-US" sz="1600" i="1" dirty="0">
                <a:solidFill>
                  <a:schemeClr val="bg1"/>
                </a:solidFill>
              </a:rPr>
              <a:t>Mormon Doctrine,</a:t>
            </a:r>
            <a:r>
              <a:rPr lang="en-US" sz="1600" dirty="0">
                <a:solidFill>
                  <a:schemeClr val="bg1"/>
                </a:solidFill>
              </a:rPr>
              <a:t> pp. 541–42.)</a:t>
            </a:r>
          </a:p>
          <a:p>
            <a:endParaRPr lang="en-US" sz="1600" dirty="0">
              <a:solidFill>
                <a:schemeClr val="bg1"/>
              </a:solidFill>
            </a:endParaRPr>
          </a:p>
          <a:p>
            <a:pPr fontAlgn="base"/>
            <a:r>
              <a:rPr lang="en-US" sz="1600" dirty="0">
                <a:solidFill>
                  <a:schemeClr val="bg1"/>
                </a:solidFill>
              </a:rPr>
              <a:t>Elder Jeffrey R. Holland </a:t>
            </a:r>
            <a:r>
              <a:rPr lang="en-US" sz="1600" i="1" dirty="0">
                <a:solidFill>
                  <a:schemeClr val="bg1"/>
                </a:solidFill>
              </a:rPr>
              <a:t>Are We Not All Beggars? </a:t>
            </a:r>
            <a:r>
              <a:rPr lang="en-US" sz="1600" dirty="0">
                <a:solidFill>
                  <a:schemeClr val="bg1"/>
                </a:solidFill>
              </a:rPr>
              <a:t>Oct. 2014 Gen. Conf.</a:t>
            </a:r>
          </a:p>
          <a:p>
            <a:pPr fontAlgn="base"/>
            <a:endParaRPr lang="en-US" sz="1600" dirty="0">
              <a:solidFill>
                <a:schemeClr val="bg1"/>
              </a:solidFill>
            </a:endParaRPr>
          </a:p>
          <a:p>
            <a:pPr fontAlgn="base"/>
            <a:r>
              <a:rPr lang="en-US" sz="1600" dirty="0">
                <a:solidFill>
                  <a:schemeClr val="bg1"/>
                </a:solidFill>
              </a:rPr>
              <a:t>President Brigham Young (In </a:t>
            </a:r>
            <a:r>
              <a:rPr lang="en-US" sz="1600" i="1" dirty="0">
                <a:solidFill>
                  <a:schemeClr val="bg1"/>
                </a:solidFill>
              </a:rPr>
              <a:t>Journal of Discourses,</a:t>
            </a:r>
            <a:r>
              <a:rPr lang="en-US" sz="1600" dirty="0">
                <a:solidFill>
                  <a:schemeClr val="bg1"/>
                </a:solidFill>
              </a:rPr>
              <a:t> 9:290.)</a:t>
            </a:r>
          </a:p>
          <a:p>
            <a:pPr fontAlgn="base"/>
            <a:endParaRPr lang="en-US" sz="1600" dirty="0">
              <a:solidFill>
                <a:schemeClr val="bg1"/>
              </a:solidFill>
            </a:endParaRPr>
          </a:p>
          <a:p>
            <a:pPr fontAlgn="base"/>
            <a:r>
              <a:rPr lang="en-US" sz="1600" dirty="0">
                <a:solidFill>
                  <a:schemeClr val="bg1"/>
                </a:solidFill>
              </a:rPr>
              <a:t>Elder Marion G. Romney (In Conference Report, Oct. 1949, pp. 39–45.)</a:t>
            </a:r>
          </a:p>
          <a:p>
            <a:endParaRPr lang="en-US" sz="1600" dirty="0">
              <a:solidFill>
                <a:schemeClr val="bg1"/>
              </a:solidFill>
            </a:endParaRPr>
          </a:p>
        </p:txBody>
      </p:sp>
      <p:grpSp>
        <p:nvGrpSpPr>
          <p:cNvPr id="4" name="Group 3"/>
          <p:cNvGrpSpPr/>
          <p:nvPr/>
        </p:nvGrpSpPr>
        <p:grpSpPr>
          <a:xfrm>
            <a:off x="6349840" y="426164"/>
            <a:ext cx="807309" cy="1042087"/>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03885B2E-074D-49BA-BB43-8E954E09637B}"/>
              </a:ext>
            </a:extLst>
          </p:cNvPr>
          <p:cNvSpPr>
            <a:spLocks noGrp="1"/>
          </p:cNvSpPr>
          <p:nvPr/>
        </p:nvSpPr>
        <p:spPr>
          <a:xfrm>
            <a:off x="6572546" y="64129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spTree>
    <p:extLst>
      <p:ext uri="{BB962C8B-B14F-4D97-AF65-F5344CB8AC3E}">
        <p14:creationId xmlns:p14="http://schemas.microsoft.com/office/powerpoint/2010/main" val="84167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736" y="125097"/>
            <a:ext cx="3439297" cy="5339923"/>
          </a:xfrm>
          <a:prstGeom prst="rect">
            <a:avLst/>
          </a:prstGeom>
        </p:spPr>
        <p:txBody>
          <a:bodyPr wrap="square">
            <a:spAutoFit/>
          </a:bodyPr>
          <a:lstStyle/>
          <a:p>
            <a:r>
              <a:rPr lang="en-US" sz="1100" dirty="0">
                <a:latin typeface="Abadi" panose="020B0604020104020204" pitchFamily="34" charset="0"/>
              </a:rPr>
              <a:t>“</a:t>
            </a:r>
            <a:r>
              <a:rPr lang="en-US" sz="1100" b="1" dirty="0">
                <a:latin typeface="Abadi" panose="020B0604020104020204" pitchFamily="34" charset="0"/>
              </a:rPr>
              <a:t>Sister Knight</a:t>
            </a:r>
            <a:r>
              <a:rPr lang="en-US" sz="1100" dirty="0">
                <a:latin typeface="Abadi" panose="020B0604020104020204" pitchFamily="34" charset="0"/>
              </a:rPr>
              <a:t>, mother of Newel and a member of the </a:t>
            </a:r>
            <a:r>
              <a:rPr lang="en-US" sz="1100" dirty="0" err="1">
                <a:latin typeface="Abadi" panose="020B0604020104020204" pitchFamily="34" charset="0"/>
              </a:rPr>
              <a:t>Colesville</a:t>
            </a:r>
            <a:r>
              <a:rPr lang="en-US" sz="1100" dirty="0">
                <a:latin typeface="Abadi" panose="020B0604020104020204" pitchFamily="34" charset="0"/>
              </a:rPr>
              <a:t> branch, risked her life making the trip to Zion. </a:t>
            </a:r>
          </a:p>
          <a:p>
            <a:endParaRPr lang="en-US" sz="1100" dirty="0">
              <a:latin typeface="Abadi" panose="020B0604020104020204" pitchFamily="34" charset="0"/>
            </a:endParaRPr>
          </a:p>
          <a:p>
            <a:r>
              <a:rPr lang="en-US" sz="1100" dirty="0">
                <a:latin typeface="Abadi" panose="020B0604020104020204" pitchFamily="34" charset="0"/>
              </a:rPr>
              <a:t>Polly’s health was failing, but her anxiety to see the promised land was so great that she refused to be left behind in Ohio. … </a:t>
            </a:r>
          </a:p>
          <a:p>
            <a:endParaRPr lang="en-US" sz="1100" dirty="0">
              <a:latin typeface="Abadi" panose="020B0604020104020204" pitchFamily="34" charset="0"/>
            </a:endParaRPr>
          </a:p>
          <a:p>
            <a:r>
              <a:rPr lang="en-US" sz="1100" dirty="0">
                <a:latin typeface="Abadi" panose="020B0604020104020204" pitchFamily="34" charset="0"/>
              </a:rPr>
              <a:t>Her son wrote, ‘Her only, or her greatest desire, was to set her feet upon the land of Zion, and to have her body interred in that land.’ … </a:t>
            </a:r>
          </a:p>
          <a:p>
            <a:endParaRPr lang="en-US" sz="1100" dirty="0">
              <a:latin typeface="Abadi" panose="020B0604020104020204" pitchFamily="34" charset="0"/>
            </a:endParaRPr>
          </a:p>
          <a:p>
            <a:r>
              <a:rPr lang="en-US" sz="1100" dirty="0">
                <a:latin typeface="Abadi" panose="020B0604020104020204" pitchFamily="34" charset="0"/>
              </a:rPr>
              <a:t>He later reported that ‘the Lord gave her the desire of her heart, and she lived to stand upon that land’ </a:t>
            </a:r>
          </a:p>
          <a:p>
            <a:endParaRPr lang="en-US" sz="1100" dirty="0">
              <a:latin typeface="Abadi" panose="020B0604020104020204" pitchFamily="34" charset="0"/>
            </a:endParaRPr>
          </a:p>
          <a:p>
            <a:r>
              <a:rPr lang="en-US" sz="1100" dirty="0">
                <a:latin typeface="Abadi" panose="020B0604020104020204" pitchFamily="34" charset="0"/>
              </a:rPr>
              <a:t>Polly died within two weeks of her arrival in the land of Zion and was the first Latter-day Saint to be buried in Missouri” </a:t>
            </a:r>
          </a:p>
          <a:p>
            <a:r>
              <a:rPr lang="en-US" sz="1100" dirty="0">
                <a:latin typeface="Abadi" panose="020B0604020104020204" pitchFamily="34" charset="0"/>
              </a:rPr>
              <a:t>Polly Knight Bio</a:t>
            </a:r>
          </a:p>
          <a:p>
            <a:endParaRPr lang="en-US" sz="1100" b="1" dirty="0">
              <a:latin typeface="Abadi" panose="020B0604020104020204" pitchFamily="34" charset="0"/>
            </a:endParaRPr>
          </a:p>
          <a:p>
            <a:pPr fontAlgn="base"/>
            <a:r>
              <a:rPr lang="en-US" sz="1100" b="1" dirty="0"/>
              <a:t>Doctrine and Covenants 59:9. “My holy day”</a:t>
            </a:r>
          </a:p>
          <a:p>
            <a:pPr fontAlgn="base"/>
            <a:r>
              <a:rPr lang="en-US" sz="1100" dirty="0"/>
              <a:t>The revelation recorded in Doctrine and Covenants 59 was the first revelation recorded in this dispensation in which the Lord gave specific instructions on Sabbath day observance. The Lord directed the revelation toward the Saints who would be building up the city of Zion. These Saints lived near other residents of Jackson County, many of whom followed a worldly trend and did not keep the Sabbath day holy, choosing instead to pursue various forms of entertainment.</a:t>
            </a:r>
          </a:p>
          <a:p>
            <a:endParaRPr lang="en-US" sz="1100" dirty="0">
              <a:latin typeface="Abadi" panose="020B0604020104020204" pitchFamily="34" charset="0"/>
            </a:endParaRPr>
          </a:p>
        </p:txBody>
      </p:sp>
      <p:sp>
        <p:nvSpPr>
          <p:cNvPr id="3" name="TextBox 2"/>
          <p:cNvSpPr txBox="1"/>
          <p:nvPr/>
        </p:nvSpPr>
        <p:spPr>
          <a:xfrm>
            <a:off x="1618736" y="5634680"/>
            <a:ext cx="4127157" cy="923330"/>
          </a:xfrm>
          <a:prstGeom prst="rect">
            <a:avLst/>
          </a:prstGeom>
          <a:noFill/>
        </p:spPr>
        <p:txBody>
          <a:bodyPr wrap="square" rtlCol="0">
            <a:spAutoFit/>
          </a:bodyPr>
          <a:lstStyle/>
          <a:p>
            <a:r>
              <a:rPr lang="en-US" dirty="0"/>
              <a:t>The next 3 slides: A comparison of the commandments Exodus, D&amp;C 42, and D&amp;C 59</a:t>
            </a:r>
          </a:p>
        </p:txBody>
      </p:sp>
      <p:sp>
        <p:nvSpPr>
          <p:cNvPr id="4" name="Rectangle 3"/>
          <p:cNvSpPr/>
          <p:nvPr/>
        </p:nvSpPr>
        <p:spPr>
          <a:xfrm>
            <a:off x="5745892" y="198891"/>
            <a:ext cx="4572000" cy="6863417"/>
          </a:xfrm>
          <a:prstGeom prst="rect">
            <a:avLst/>
          </a:prstGeom>
        </p:spPr>
        <p:txBody>
          <a:bodyPr>
            <a:spAutoFit/>
          </a:bodyPr>
          <a:lstStyle/>
          <a:p>
            <a:pPr fontAlgn="base"/>
            <a:r>
              <a:rPr lang="en-US" sz="1000" b="1" dirty="0"/>
              <a:t>Doctrine and Covenants 59:9. “Keep thyself unspotted from the world”</a:t>
            </a:r>
          </a:p>
          <a:p>
            <a:pPr fontAlgn="base"/>
            <a:r>
              <a:rPr lang="en-US" sz="1000" dirty="0"/>
              <a:t>Elder Dallin H. Oaks of the Quorum of the Twelve Apostles explained how partaking of the sacrament can help us remain unspotted from the world:</a:t>
            </a:r>
          </a:p>
          <a:p>
            <a:pPr fontAlgn="base"/>
            <a:r>
              <a:rPr lang="en-US" sz="1000" dirty="0"/>
              <a:t>“We live in the perilous times prophesied by the Apostle Paul (see 2 Timothy 3:1). Those who try to walk the straight and narrow path see inviting detours on every hand. We can be distracted, degraded, downhearted, or depressed. How can we have the Spirit of the Lord to guide our choices and keep us on the path?</a:t>
            </a:r>
          </a:p>
          <a:p>
            <a:pPr fontAlgn="base"/>
            <a:r>
              <a:rPr lang="en-US" sz="1000" dirty="0"/>
              <a:t>“In modern revelation the Lord gave the answer in this commandment:</a:t>
            </a:r>
          </a:p>
          <a:p>
            <a:pPr fontAlgn="base"/>
            <a:r>
              <a:rPr lang="en-US" sz="1000" dirty="0"/>
              <a:t>“‘And that thou </a:t>
            </a:r>
            <a:r>
              <a:rPr lang="en-US" sz="1000" dirty="0" err="1"/>
              <a:t>mayest</a:t>
            </a:r>
            <a:r>
              <a:rPr lang="en-US" sz="1000" dirty="0"/>
              <a:t> more fully keep thyself unspotted from the world, thou shalt go to the house of prayer and offer up thy sacraments upon my holy day;</a:t>
            </a:r>
          </a:p>
          <a:p>
            <a:pPr fontAlgn="base"/>
            <a:r>
              <a:rPr lang="en-US" sz="1000" dirty="0"/>
              <a:t>“‘For verily this is a day appointed unto you to rest from your labors, and to pay thy devotions unto the Most High’ (D&amp;C 59:9–10).</a:t>
            </a:r>
          </a:p>
          <a:p>
            <a:pPr fontAlgn="base"/>
            <a:endParaRPr lang="en-US" sz="1000" dirty="0"/>
          </a:p>
          <a:p>
            <a:pPr fontAlgn="base"/>
            <a:r>
              <a:rPr lang="en-US" sz="1000" dirty="0"/>
              <a:t>“This is a commandment with a promise. By participating weekly and appropriately in the ordinance of the sacrament we qualify for the promise that we will ‘always have his Spirit to be with [us]’ (D&amp;C 20:77). That Spirit is the foundation of our testimony. It testifies of the Father and the Son, brings all things to our remembrance, and leads us into truth. It is the compass to guide us on our path. This gift of the Holy Ghost, President </a:t>
            </a:r>
            <a:r>
              <a:rPr lang="en-US" sz="1000" dirty="0" err="1"/>
              <a:t>Wilford</a:t>
            </a:r>
            <a:r>
              <a:rPr lang="en-US" sz="1000" dirty="0"/>
              <a:t> Woodruff taught, ‘is the greatest gift that can be bestowed upon man’ (</a:t>
            </a:r>
            <a:r>
              <a:rPr lang="en-US" sz="1000" i="1" dirty="0"/>
              <a:t>Deseret Weekly,</a:t>
            </a:r>
            <a:r>
              <a:rPr lang="en-US" sz="1000" dirty="0"/>
              <a:t> Apr. 6, 1889, 451). …</a:t>
            </a:r>
          </a:p>
          <a:p>
            <a:pPr fontAlgn="base"/>
            <a:endParaRPr lang="en-US" sz="1000" dirty="0"/>
          </a:p>
          <a:p>
            <a:pPr fontAlgn="base"/>
            <a:r>
              <a:rPr lang="en-US" sz="1000" dirty="0"/>
              <a:t>“How can we have the Spirit of the Lord to guide our choices so that we will remain ‘unspotted from the world’ (D&amp;C 59:9) and on the safe path through mortality? We need to qualify for the cleansing power of the Atonement of Jesus Christ. We do this by keeping His commandment to come to Him with a broken heart and a contrite spirit and in that wonderful weekly meeting partake of the emblems of the sacrament and make the covenants that qualify us for the precious promise that we will always have His Spirit to be with us (see D&amp;C 20:77)” (“Sacrament Meeting and the Sacrament,”</a:t>
            </a:r>
            <a:r>
              <a:rPr lang="en-US" sz="1000" i="1" dirty="0"/>
              <a:t> Ensign </a:t>
            </a:r>
            <a:r>
              <a:rPr lang="en-US" sz="1000" dirty="0"/>
              <a:t>or </a:t>
            </a:r>
            <a:r>
              <a:rPr lang="en-US" sz="1000" i="1" dirty="0" err="1"/>
              <a:t>Liahona</a:t>
            </a:r>
            <a:r>
              <a:rPr lang="en-US" sz="1000" i="1" dirty="0"/>
              <a:t>,</a:t>
            </a:r>
            <a:r>
              <a:rPr lang="en-US" sz="1000" dirty="0"/>
              <a:t> Nov. 2008, 17, 20).</a:t>
            </a:r>
          </a:p>
          <a:p>
            <a:pPr fontAlgn="base"/>
            <a:endParaRPr lang="en-US" sz="1000" dirty="0"/>
          </a:p>
          <a:p>
            <a:pPr fontAlgn="base"/>
            <a:r>
              <a:rPr lang="en-US" sz="1000" b="1" dirty="0"/>
              <a:t>Pay Thy Devotion unto the Most High</a:t>
            </a:r>
          </a:p>
          <a:p>
            <a:pPr fontAlgn="base"/>
            <a:r>
              <a:rPr lang="en-US" sz="1000" dirty="0"/>
              <a:t>President John Taylor said: “To serve the Lord, is one of the great objects of our existence; and I appreciate as a great privilege the opportunity we enjoy of worshiping God on the Sabbath day. And when we do meet to worship God, I like to see us worship him with all our hearts. I think it altogether out of place on such occasions to hear people talk about secular things; these are times, above all others perhaps, when our feelings and affections should be drawn out towards God. If we sing praises to God, let us do it in the proper spirit; if we pray, let every soul be engaged in prayer, doing it with all our hearts, that through our union our spirits may be blended in one, that our prayers and our worship may be available with God, whose Spirit permeates all things, and is always present in the assemblies of good and faithful Saints.” (In </a:t>
            </a:r>
            <a:r>
              <a:rPr lang="en-US" sz="1000" i="1" dirty="0"/>
              <a:t>Journal of Discourses,</a:t>
            </a:r>
            <a:r>
              <a:rPr lang="en-US" sz="1000" dirty="0"/>
              <a:t> 22:226.)</a:t>
            </a:r>
          </a:p>
          <a:p>
            <a:pPr fontAlgn="base"/>
            <a:endParaRPr lang="en-US" sz="1000" dirty="0"/>
          </a:p>
          <a:p>
            <a:pPr fontAlgn="base"/>
            <a:endParaRPr lang="en-US" sz="1000" dirty="0"/>
          </a:p>
        </p:txBody>
      </p:sp>
      <p:sp>
        <p:nvSpPr>
          <p:cNvPr id="5" name="Rectangle 4"/>
          <p:cNvSpPr/>
          <p:nvPr/>
        </p:nvSpPr>
        <p:spPr>
          <a:xfrm>
            <a:off x="1618736" y="57665"/>
            <a:ext cx="3875903" cy="3369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94638" y="57665"/>
            <a:ext cx="5173362" cy="4695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18736" y="3426942"/>
            <a:ext cx="3875903" cy="1977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94638" y="4753232"/>
            <a:ext cx="5173362" cy="21047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689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64044" y="164757"/>
          <a:ext cx="8855676" cy="6474840"/>
        </p:xfrm>
        <a:graphic>
          <a:graphicData uri="http://schemas.openxmlformats.org/drawingml/2006/table">
            <a:tbl>
              <a:tblPr firstRow="1" bandRow="1">
                <a:tableStyleId>{5940675A-B579-460E-94D1-54222C63F5DA}</a:tableStyleId>
              </a:tblPr>
              <a:tblGrid>
                <a:gridCol w="2951892">
                  <a:extLst>
                    <a:ext uri="{9D8B030D-6E8A-4147-A177-3AD203B41FA5}">
                      <a16:colId xmlns:a16="http://schemas.microsoft.com/office/drawing/2014/main" val="20000"/>
                    </a:ext>
                  </a:extLst>
                </a:gridCol>
                <a:gridCol w="2951892">
                  <a:extLst>
                    <a:ext uri="{9D8B030D-6E8A-4147-A177-3AD203B41FA5}">
                      <a16:colId xmlns:a16="http://schemas.microsoft.com/office/drawing/2014/main" val="20001"/>
                    </a:ext>
                  </a:extLst>
                </a:gridCol>
                <a:gridCol w="2951892">
                  <a:extLst>
                    <a:ext uri="{9D8B030D-6E8A-4147-A177-3AD203B41FA5}">
                      <a16:colId xmlns:a16="http://schemas.microsoft.com/office/drawing/2014/main" val="20002"/>
                    </a:ext>
                  </a:extLst>
                </a:gridCol>
              </a:tblGrid>
              <a:tr h="527960">
                <a:tc>
                  <a:txBody>
                    <a:bodyPr/>
                    <a:lstStyle/>
                    <a:p>
                      <a:pPr algn="ctr"/>
                      <a:r>
                        <a:rPr lang="en-US" sz="1800" dirty="0"/>
                        <a:t>Exodus 20</a:t>
                      </a:r>
                    </a:p>
                  </a:txBody>
                  <a:tcPr/>
                </a:tc>
                <a:tc>
                  <a:txBody>
                    <a:bodyPr/>
                    <a:lstStyle/>
                    <a:p>
                      <a:pPr algn="ctr"/>
                      <a:r>
                        <a:rPr lang="en-US" sz="1800" dirty="0"/>
                        <a:t>D&amp;C 49</a:t>
                      </a:r>
                    </a:p>
                  </a:txBody>
                  <a:tcPr/>
                </a:tc>
                <a:tc>
                  <a:txBody>
                    <a:bodyPr/>
                    <a:lstStyle/>
                    <a:p>
                      <a:pPr algn="ctr"/>
                      <a:r>
                        <a:rPr lang="en-US" sz="1800" dirty="0"/>
                        <a:t>D&amp;C 59</a:t>
                      </a:r>
                    </a:p>
                  </a:txBody>
                  <a:tcPr/>
                </a:tc>
                <a:extLst>
                  <a:ext uri="{0D108BD9-81ED-4DB2-BD59-A6C34878D82A}">
                    <a16:rowId xmlns:a16="http://schemas.microsoft.com/office/drawing/2014/main" val="10000"/>
                  </a:ext>
                </a:extLst>
              </a:tr>
              <a:tr h="527960">
                <a:tc>
                  <a:txBody>
                    <a:bodyPr/>
                    <a:lstStyle/>
                    <a:p>
                      <a:r>
                        <a:rPr lang="en-US" sz="1100" b="0" i="0" kern="1200" dirty="0">
                          <a:solidFill>
                            <a:schemeClr val="tx1"/>
                          </a:solidFill>
                          <a:effectLst/>
                          <a:latin typeface="+mn-lt"/>
                          <a:ea typeface="+mn-ea"/>
                          <a:cs typeface="+mn-cs"/>
                        </a:rPr>
                        <a:t>“Thou shalt have no other gods before me” (</a:t>
                      </a:r>
                      <a:r>
                        <a:rPr lang="en-US" sz="1100" b="0" i="0" u="none" strike="noStrike" kern="1200" dirty="0">
                          <a:solidFill>
                            <a:schemeClr val="tx1"/>
                          </a:solidFill>
                          <a:effectLst/>
                          <a:latin typeface="+mn-lt"/>
                          <a:ea typeface="+mn-ea"/>
                          <a:cs typeface="+mn-cs"/>
                        </a:rPr>
                        <a:t>v. 3)</a:t>
                      </a:r>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“Thou shalt love the Lord thy God with all thy heart, with all thy might, mind, and strength” (</a:t>
                      </a:r>
                      <a:r>
                        <a:rPr lang="en-US" sz="1100" b="0" i="0" u="none" strike="noStrike" kern="1200" dirty="0">
                          <a:solidFill>
                            <a:schemeClr val="tx1"/>
                          </a:solidFill>
                          <a:effectLst/>
                          <a:latin typeface="+mn-lt"/>
                          <a:ea typeface="+mn-ea"/>
                          <a:cs typeface="+mn-cs"/>
                        </a:rPr>
                        <a:t>v. 5</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1"/>
                  </a:ext>
                </a:extLst>
              </a:tr>
              <a:tr h="527960">
                <a:tc>
                  <a:txBody>
                    <a:bodyPr/>
                    <a:lstStyle/>
                    <a:p>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“Thou shalt offer a sacrifice unto the Lord thy God in righteousness, even that of a broken heart and a contrite spirit” (</a:t>
                      </a:r>
                      <a:r>
                        <a:rPr lang="en-US" sz="1100" b="0" i="0" u="none" strike="noStrike" kern="1200" dirty="0">
                          <a:solidFill>
                            <a:schemeClr val="tx1"/>
                          </a:solidFill>
                          <a:effectLst/>
                          <a:latin typeface="+mn-lt"/>
                          <a:ea typeface="+mn-ea"/>
                          <a:cs typeface="+mn-cs"/>
                        </a:rPr>
                        <a:t>v. 8</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2"/>
                  </a:ext>
                </a:extLst>
              </a:tr>
              <a:tr h="527960">
                <a:tc>
                  <a:txBody>
                    <a:bodyPr/>
                    <a:lstStyle/>
                    <a:p>
                      <a:endParaRPr lang="en-US" sz="110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“In the name of Jesus Christ thou shalt serve him” (</a:t>
                      </a:r>
                      <a:r>
                        <a:rPr lang="en-US" sz="1100" b="0" i="0" u="none" strike="noStrike" kern="1200" dirty="0">
                          <a:solidFill>
                            <a:schemeClr val="tx1"/>
                          </a:solidFill>
                          <a:effectLst/>
                          <a:latin typeface="+mn-lt"/>
                          <a:ea typeface="+mn-ea"/>
                          <a:cs typeface="+mn-cs"/>
                        </a:rPr>
                        <a:t>v. 5</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3"/>
                  </a:ext>
                </a:extLst>
              </a:tr>
              <a:tr h="527960">
                <a:tc>
                  <a:txBody>
                    <a:bodyPr/>
                    <a:lstStyle/>
                    <a:p>
                      <a:r>
                        <a:rPr lang="en-US" sz="1100" b="0" i="0" kern="1200" dirty="0">
                          <a:solidFill>
                            <a:schemeClr val="tx1"/>
                          </a:solidFill>
                          <a:effectLst/>
                          <a:latin typeface="+mn-lt"/>
                          <a:ea typeface="+mn-ea"/>
                          <a:cs typeface="+mn-cs"/>
                        </a:rPr>
                        <a:t>“Thou shalt not make unto thee any graven image” (</a:t>
                      </a:r>
                      <a:r>
                        <a:rPr lang="en-US" sz="1100" b="0" i="0" u="none" strike="noStrike" kern="1200" dirty="0">
                          <a:solidFill>
                            <a:schemeClr val="tx1"/>
                          </a:solidFill>
                          <a:effectLst/>
                          <a:latin typeface="+mn-lt"/>
                          <a:ea typeface="+mn-ea"/>
                          <a:cs typeface="+mn-cs"/>
                        </a:rPr>
                        <a:t>v. 4</a:t>
                      </a:r>
                      <a:r>
                        <a:rPr lang="en-US" sz="1100" b="0" i="0" kern="1200" dirty="0">
                          <a:solidFill>
                            <a:schemeClr val="tx1"/>
                          </a:solidFill>
                          <a:effectLst/>
                          <a:latin typeface="+mn-lt"/>
                          <a:ea typeface="+mn-ea"/>
                          <a:cs typeface="+mn-cs"/>
                        </a:rPr>
                        <a:t>).</a:t>
                      </a:r>
                      <a:endParaRPr lang="en-US" sz="1100" dirty="0"/>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0004"/>
                  </a:ext>
                </a:extLst>
              </a:tr>
              <a:tr h="527960">
                <a:tc>
                  <a:txBody>
                    <a:bodyPr/>
                    <a:lstStyle/>
                    <a:p>
                      <a:r>
                        <a:rPr lang="en-US" sz="1100" b="0" i="0" kern="1200" dirty="0">
                          <a:solidFill>
                            <a:schemeClr val="tx1"/>
                          </a:solidFill>
                          <a:effectLst/>
                          <a:latin typeface="+mn-lt"/>
                          <a:ea typeface="+mn-ea"/>
                          <a:cs typeface="+mn-cs"/>
                        </a:rPr>
                        <a:t>“Thou shalt not take the name of the Lord thy God in vain” (</a:t>
                      </a:r>
                      <a:r>
                        <a:rPr lang="en-US" sz="1100" b="0" i="0" u="none" strike="noStrike" kern="1200" dirty="0">
                          <a:solidFill>
                            <a:schemeClr val="tx1"/>
                          </a:solidFill>
                          <a:effectLst/>
                          <a:latin typeface="+mn-lt"/>
                          <a:ea typeface="+mn-ea"/>
                          <a:cs typeface="+mn-cs"/>
                        </a:rPr>
                        <a:t>v. 7</a:t>
                      </a:r>
                      <a:r>
                        <a:rPr lang="en-US" sz="1100" b="0" i="0" kern="1200" dirty="0">
                          <a:solidFill>
                            <a:schemeClr val="tx1"/>
                          </a:solidFill>
                          <a:effectLst/>
                          <a:latin typeface="+mn-lt"/>
                          <a:ea typeface="+mn-ea"/>
                          <a:cs typeface="+mn-cs"/>
                        </a:rPr>
                        <a:t>).</a:t>
                      </a:r>
                      <a:endParaRPr lang="en-US" sz="1100" dirty="0"/>
                    </a:p>
                  </a:txBody>
                  <a:tcPr/>
                </a:tc>
                <a:tc>
                  <a:txBody>
                    <a:bodyPr/>
                    <a:lstStyle/>
                    <a:p>
                      <a:r>
                        <a:rPr lang="en-US" sz="1100" b="0" i="0" kern="1200" dirty="0">
                          <a:solidFill>
                            <a:schemeClr val="tx1"/>
                          </a:solidFill>
                          <a:effectLst/>
                          <a:latin typeface="+mn-lt"/>
                          <a:ea typeface="+mn-ea"/>
                          <a:cs typeface="+mn-cs"/>
                        </a:rPr>
                        <a:t>If thou </a:t>
                      </a:r>
                      <a:r>
                        <a:rPr lang="en-US" sz="1100" b="0" i="0" kern="1200" dirty="0" err="1">
                          <a:solidFill>
                            <a:schemeClr val="tx1"/>
                          </a:solidFill>
                          <a:effectLst/>
                          <a:latin typeface="+mn-lt"/>
                          <a:ea typeface="+mn-ea"/>
                          <a:cs typeface="+mn-cs"/>
                        </a:rPr>
                        <a:t>lovest</a:t>
                      </a:r>
                      <a:r>
                        <a:rPr lang="en-US" sz="1100" b="0" i="0" kern="1200" dirty="0">
                          <a:solidFill>
                            <a:schemeClr val="tx1"/>
                          </a:solidFill>
                          <a:effectLst/>
                          <a:latin typeface="+mn-lt"/>
                          <a:ea typeface="+mn-ea"/>
                          <a:cs typeface="+mn-cs"/>
                        </a:rPr>
                        <a:t> me thou shalt serve me and keep all my commandments” (</a:t>
                      </a:r>
                      <a:r>
                        <a:rPr lang="en-US" sz="1100" b="0" i="0" u="none" strike="noStrike" kern="1200" dirty="0">
                          <a:solidFill>
                            <a:schemeClr val="tx1"/>
                          </a:solidFill>
                          <a:effectLst/>
                          <a:latin typeface="+mn-lt"/>
                          <a:ea typeface="+mn-ea"/>
                          <a:cs typeface="+mn-cs"/>
                        </a:rPr>
                        <a:t>v. 29</a:t>
                      </a:r>
                      <a:r>
                        <a:rPr lang="en-US" sz="1100" b="0" i="0" kern="1200" dirty="0">
                          <a:solidFill>
                            <a:schemeClr val="tx1"/>
                          </a:solidFill>
                          <a:effectLst/>
                          <a:latin typeface="+mn-lt"/>
                          <a:ea typeface="+mn-ea"/>
                          <a:cs typeface="+mn-cs"/>
                        </a:rPr>
                        <a:t>).</a:t>
                      </a:r>
                      <a:r>
                        <a:rPr lang="en-US" sz="1100" b="0" i="0" u="none" strike="noStrike" kern="1200" baseline="30000" dirty="0">
                          <a:solidFill>
                            <a:schemeClr val="tx1"/>
                          </a:solidFill>
                          <a:effectLst/>
                          <a:latin typeface="+mn-lt"/>
                          <a:ea typeface="+mn-ea"/>
                          <a:cs typeface="+mn-cs"/>
                        </a:rPr>
                        <a:t>*</a:t>
                      </a:r>
                      <a:endParaRPr lang="en-US" sz="1100" dirty="0"/>
                    </a:p>
                  </a:txBody>
                  <a:tcPr/>
                </a:tc>
                <a:tc>
                  <a:txBody>
                    <a:bodyPr/>
                    <a:lstStyle/>
                    <a:p>
                      <a:endParaRPr lang="en-US" sz="1100"/>
                    </a:p>
                  </a:txBody>
                  <a:tcPr/>
                </a:tc>
                <a:extLst>
                  <a:ext uri="{0D108BD9-81ED-4DB2-BD59-A6C34878D82A}">
                    <a16:rowId xmlns:a16="http://schemas.microsoft.com/office/drawing/2014/main" val="10005"/>
                  </a:ext>
                </a:extLst>
              </a:tr>
              <a:tr h="527960">
                <a:tc>
                  <a:txBody>
                    <a:bodyPr/>
                    <a:lstStyle/>
                    <a:p>
                      <a:r>
                        <a:rPr lang="en-US" sz="1100" b="0" i="0" kern="1200" dirty="0">
                          <a:solidFill>
                            <a:schemeClr val="tx1"/>
                          </a:solidFill>
                          <a:effectLst/>
                          <a:latin typeface="+mn-lt"/>
                          <a:ea typeface="+mn-ea"/>
                          <a:cs typeface="+mn-cs"/>
                        </a:rPr>
                        <a:t>“Remember the </a:t>
                      </a:r>
                      <a:r>
                        <a:rPr lang="en-US" sz="1100" b="0" i="0" kern="1200" dirty="0" err="1">
                          <a:solidFill>
                            <a:schemeClr val="tx1"/>
                          </a:solidFill>
                          <a:effectLst/>
                          <a:latin typeface="+mn-lt"/>
                          <a:ea typeface="+mn-ea"/>
                          <a:cs typeface="+mn-cs"/>
                        </a:rPr>
                        <a:t>sabbath</a:t>
                      </a:r>
                      <a:r>
                        <a:rPr lang="en-US" sz="1100" b="0" i="0" kern="1200" dirty="0">
                          <a:solidFill>
                            <a:schemeClr val="tx1"/>
                          </a:solidFill>
                          <a:effectLst/>
                          <a:latin typeface="+mn-lt"/>
                          <a:ea typeface="+mn-ea"/>
                          <a:cs typeface="+mn-cs"/>
                        </a:rPr>
                        <a:t> day, to keep it holy” (</a:t>
                      </a:r>
                      <a:r>
                        <a:rPr lang="en-US" sz="1100" b="0" i="0" u="none" strike="noStrike" kern="1200" dirty="0">
                          <a:solidFill>
                            <a:schemeClr val="tx1"/>
                          </a:solidFill>
                          <a:effectLst/>
                          <a:latin typeface="+mn-lt"/>
                          <a:ea typeface="+mn-ea"/>
                          <a:cs typeface="+mn-cs"/>
                        </a:rPr>
                        <a:t>v. 8</a:t>
                      </a:r>
                      <a:r>
                        <a:rPr lang="en-US" sz="1100" b="0" i="0" kern="1200" dirty="0">
                          <a:solidFill>
                            <a:schemeClr val="tx1"/>
                          </a:solidFill>
                          <a:effectLst/>
                          <a:latin typeface="+mn-lt"/>
                          <a:ea typeface="+mn-ea"/>
                          <a:cs typeface="+mn-cs"/>
                        </a:rPr>
                        <a:t>).</a:t>
                      </a:r>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“And that thou </a:t>
                      </a:r>
                      <a:r>
                        <a:rPr lang="en-US" sz="1100" b="0" i="0" kern="1200" dirty="0" err="1">
                          <a:solidFill>
                            <a:schemeClr val="tx1"/>
                          </a:solidFill>
                          <a:effectLst/>
                          <a:latin typeface="+mn-lt"/>
                          <a:ea typeface="+mn-ea"/>
                          <a:cs typeface="+mn-cs"/>
                        </a:rPr>
                        <a:t>mayest</a:t>
                      </a:r>
                      <a:r>
                        <a:rPr lang="en-US" sz="1100" b="0" i="0" kern="1200" dirty="0">
                          <a:solidFill>
                            <a:schemeClr val="tx1"/>
                          </a:solidFill>
                          <a:effectLst/>
                          <a:latin typeface="+mn-lt"/>
                          <a:ea typeface="+mn-ea"/>
                          <a:cs typeface="+mn-cs"/>
                        </a:rPr>
                        <a:t> more fully keep thyself unspotted from the world, thou shalt go to the house of prayer and offer up thy sacraments upon my holy day” (</a:t>
                      </a:r>
                      <a:r>
                        <a:rPr lang="en-US" sz="1100" b="0" i="0" u="none" strike="noStrike" kern="1200" dirty="0">
                          <a:solidFill>
                            <a:schemeClr val="tx1"/>
                          </a:solidFill>
                          <a:effectLst/>
                          <a:latin typeface="+mn-lt"/>
                          <a:ea typeface="+mn-ea"/>
                          <a:cs typeface="+mn-cs"/>
                        </a:rPr>
                        <a:t>v. 9</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6"/>
                  </a:ext>
                </a:extLst>
              </a:tr>
              <a:tr h="527960">
                <a:tc>
                  <a:txBody>
                    <a:bodyPr/>
                    <a:lstStyle/>
                    <a:p>
                      <a:endParaRPr lang="en-US" sz="1100" dirty="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“On this the Lord’s day, thou shalt offer </a:t>
                      </a:r>
                      <a:r>
                        <a:rPr lang="en-US" sz="1100" b="0" i="0" kern="1200" dirty="0" err="1">
                          <a:solidFill>
                            <a:schemeClr val="tx1"/>
                          </a:solidFill>
                          <a:effectLst/>
                          <a:latin typeface="+mn-lt"/>
                          <a:ea typeface="+mn-ea"/>
                          <a:cs typeface="+mn-cs"/>
                        </a:rPr>
                        <a:t>thine</a:t>
                      </a:r>
                      <a:r>
                        <a:rPr lang="en-US" sz="1100" b="0" i="0" kern="1200" dirty="0">
                          <a:solidFill>
                            <a:schemeClr val="tx1"/>
                          </a:solidFill>
                          <a:effectLst/>
                          <a:latin typeface="+mn-lt"/>
                          <a:ea typeface="+mn-ea"/>
                          <a:cs typeface="+mn-cs"/>
                        </a:rPr>
                        <a:t> oblations and thy sacraments unto the Most High, confessing thy sins unto the brethren, and before the Lord” (</a:t>
                      </a:r>
                      <a:r>
                        <a:rPr lang="en-US" sz="1100" b="0" i="0" u="none" strike="noStrike" kern="1200" dirty="0">
                          <a:solidFill>
                            <a:schemeClr val="tx1"/>
                          </a:solidFill>
                          <a:effectLst/>
                          <a:latin typeface="+mn-lt"/>
                          <a:ea typeface="+mn-ea"/>
                          <a:cs typeface="+mn-cs"/>
                        </a:rPr>
                        <a:t>v. 12</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7"/>
                  </a:ext>
                </a:extLst>
              </a:tr>
              <a:tr h="527960">
                <a:tc>
                  <a:txBody>
                    <a:bodyPr/>
                    <a:lstStyle/>
                    <a:p>
                      <a:endParaRPr lang="en-US" sz="1100"/>
                    </a:p>
                  </a:txBody>
                  <a:tcPr/>
                </a:tc>
                <a:tc>
                  <a:txBody>
                    <a:bodyPr/>
                    <a:lstStyle/>
                    <a:p>
                      <a:endParaRPr lang="en-US" sz="1100"/>
                    </a:p>
                  </a:txBody>
                  <a:tcPr/>
                </a:tc>
                <a:tc>
                  <a:txBody>
                    <a:bodyPr/>
                    <a:lstStyle/>
                    <a:p>
                      <a:r>
                        <a:rPr lang="en-US" sz="1100" b="0" i="0" kern="1200" dirty="0">
                          <a:solidFill>
                            <a:schemeClr val="tx1"/>
                          </a:solidFill>
                          <a:effectLst/>
                          <a:latin typeface="+mn-lt"/>
                          <a:ea typeface="+mn-ea"/>
                          <a:cs typeface="+mn-cs"/>
                        </a:rPr>
                        <a:t>“On this day, thou shalt do none other thing, only let thy food be prepared with singleness of heart” (</a:t>
                      </a:r>
                      <a:r>
                        <a:rPr lang="en-US" sz="1100" b="0" i="0" u="none" strike="noStrike" kern="1200" dirty="0">
                          <a:solidFill>
                            <a:schemeClr val="tx1"/>
                          </a:solidFill>
                          <a:effectLst/>
                          <a:latin typeface="+mn-lt"/>
                          <a:ea typeface="+mn-ea"/>
                          <a:cs typeface="+mn-cs"/>
                        </a:rPr>
                        <a:t>v. 13</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08"/>
                  </a:ext>
                </a:extLst>
              </a:tr>
              <a:tr h="527960">
                <a:tc>
                  <a:txBody>
                    <a:bodyPr/>
                    <a:lstStyle/>
                    <a:p>
                      <a:r>
                        <a:rPr lang="en-US" sz="1100" b="0" i="0" kern="1200" dirty="0">
                          <a:solidFill>
                            <a:schemeClr val="tx1"/>
                          </a:solidFill>
                          <a:effectLst/>
                          <a:latin typeface="+mn-lt"/>
                          <a:ea typeface="+mn-ea"/>
                          <a:cs typeface="+mn-cs"/>
                        </a:rPr>
                        <a:t>“</a:t>
                      </a:r>
                      <a:r>
                        <a:rPr lang="en-US" sz="1100" b="0" i="0" kern="1200" dirty="0" err="1">
                          <a:solidFill>
                            <a:schemeClr val="tx1"/>
                          </a:solidFill>
                          <a:effectLst/>
                          <a:latin typeface="+mn-lt"/>
                          <a:ea typeface="+mn-ea"/>
                          <a:cs typeface="+mn-cs"/>
                        </a:rPr>
                        <a:t>Honour</a:t>
                      </a:r>
                      <a:r>
                        <a:rPr lang="en-US" sz="1100" b="0" i="0" kern="1200" dirty="0">
                          <a:solidFill>
                            <a:schemeClr val="tx1"/>
                          </a:solidFill>
                          <a:effectLst/>
                          <a:latin typeface="+mn-lt"/>
                          <a:ea typeface="+mn-ea"/>
                          <a:cs typeface="+mn-cs"/>
                        </a:rPr>
                        <a:t> thy father and thy mother” (</a:t>
                      </a:r>
                      <a:r>
                        <a:rPr lang="en-US" sz="1100" b="0" i="0" u="none" strike="noStrike" kern="1200" dirty="0">
                          <a:solidFill>
                            <a:schemeClr val="tx1"/>
                          </a:solidFill>
                          <a:effectLst/>
                          <a:latin typeface="+mn-lt"/>
                          <a:ea typeface="+mn-ea"/>
                          <a:cs typeface="+mn-cs"/>
                        </a:rPr>
                        <a:t>v. 12</a:t>
                      </a:r>
                      <a:r>
                        <a:rPr lang="en-US" sz="1100" b="0" i="0" kern="1200" dirty="0">
                          <a:solidFill>
                            <a:schemeClr val="tx1"/>
                          </a:solidFill>
                          <a:effectLst/>
                          <a:latin typeface="+mn-lt"/>
                          <a:ea typeface="+mn-ea"/>
                          <a:cs typeface="+mn-cs"/>
                        </a:rPr>
                        <a:t>).</a:t>
                      </a:r>
                      <a:endParaRPr lang="en-US" sz="1100" dirty="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10009"/>
                  </a:ext>
                </a:extLst>
              </a:tr>
              <a:tr h="527960">
                <a:tc>
                  <a:txBody>
                    <a:bodyPr/>
                    <a:lstStyle/>
                    <a:p>
                      <a:r>
                        <a:rPr lang="en-US" sz="1100" b="0" i="0" kern="1200" dirty="0">
                          <a:solidFill>
                            <a:schemeClr val="tx1"/>
                          </a:solidFill>
                          <a:effectLst/>
                          <a:latin typeface="+mn-lt"/>
                          <a:ea typeface="+mn-ea"/>
                          <a:cs typeface="+mn-cs"/>
                        </a:rPr>
                        <a:t>“Thou shalt not kill” (</a:t>
                      </a:r>
                      <a:r>
                        <a:rPr lang="en-US" sz="1100" b="0" i="0" u="none" strike="noStrike" kern="1200" dirty="0">
                          <a:solidFill>
                            <a:schemeClr val="tx1"/>
                          </a:solidFill>
                          <a:effectLst/>
                          <a:latin typeface="+mn-lt"/>
                          <a:ea typeface="+mn-ea"/>
                          <a:cs typeface="+mn-cs"/>
                        </a:rPr>
                        <a:t>v. 13</a:t>
                      </a:r>
                      <a:r>
                        <a:rPr lang="en-US" sz="1100" b="0" i="0" kern="1200" dirty="0">
                          <a:solidFill>
                            <a:schemeClr val="tx1"/>
                          </a:solidFill>
                          <a:effectLst/>
                          <a:latin typeface="+mn-lt"/>
                          <a:ea typeface="+mn-ea"/>
                          <a:cs typeface="+mn-cs"/>
                        </a:rPr>
                        <a:t>).</a:t>
                      </a:r>
                      <a:endParaRPr lang="en-US" sz="1100" dirty="0"/>
                    </a:p>
                  </a:txBody>
                  <a:tcPr/>
                </a:tc>
                <a:tc>
                  <a:txBody>
                    <a:bodyPr/>
                    <a:lstStyle/>
                    <a:p>
                      <a:r>
                        <a:rPr lang="en-US" sz="1100" b="0" i="0" kern="1200" dirty="0">
                          <a:solidFill>
                            <a:schemeClr val="tx1"/>
                          </a:solidFill>
                          <a:effectLst/>
                          <a:latin typeface="+mn-lt"/>
                          <a:ea typeface="+mn-ea"/>
                          <a:cs typeface="+mn-cs"/>
                        </a:rPr>
                        <a:t>“Thou shalt not kill” (</a:t>
                      </a:r>
                      <a:r>
                        <a:rPr lang="en-US" sz="1100" b="0" i="0" u="none" strike="noStrike" kern="1200" dirty="0">
                          <a:solidFill>
                            <a:schemeClr val="tx1"/>
                          </a:solidFill>
                          <a:effectLst/>
                          <a:latin typeface="+mn-lt"/>
                          <a:ea typeface="+mn-ea"/>
                          <a:cs typeface="+mn-cs"/>
                        </a:rPr>
                        <a:t>v. 18</a:t>
                      </a:r>
                      <a:r>
                        <a:rPr lang="en-US" sz="1100" b="0" i="0" kern="1200" dirty="0">
                          <a:solidFill>
                            <a:schemeClr val="tx1"/>
                          </a:solidFill>
                          <a:effectLst/>
                          <a:latin typeface="+mn-lt"/>
                          <a:ea typeface="+mn-ea"/>
                          <a:cs typeface="+mn-cs"/>
                        </a:rPr>
                        <a:t>).</a:t>
                      </a:r>
                      <a:r>
                        <a:rPr lang="en-US" sz="1100" b="0" i="0" u="none" strike="noStrike" kern="1200" baseline="30000" dirty="0">
                          <a:solidFill>
                            <a:schemeClr val="tx1"/>
                          </a:solidFill>
                          <a:effectLst/>
                          <a:latin typeface="+mn-lt"/>
                          <a:ea typeface="+mn-ea"/>
                          <a:cs typeface="+mn-cs"/>
                        </a:rPr>
                        <a:t>*</a:t>
                      </a:r>
                      <a:endParaRPr lang="en-US" sz="1100" dirty="0"/>
                    </a:p>
                  </a:txBody>
                  <a:tcPr/>
                </a:tc>
                <a:tc>
                  <a:txBody>
                    <a:bodyPr/>
                    <a:lstStyle/>
                    <a:p>
                      <a:r>
                        <a:rPr lang="en-US" sz="1100" b="0" i="0" kern="1200" dirty="0">
                          <a:solidFill>
                            <a:schemeClr val="tx1"/>
                          </a:solidFill>
                          <a:effectLst/>
                          <a:latin typeface="+mn-lt"/>
                          <a:ea typeface="+mn-ea"/>
                          <a:cs typeface="+mn-cs"/>
                        </a:rPr>
                        <a:t>“Thou shalt not … kill, nor do anything like unto it” (</a:t>
                      </a:r>
                      <a:r>
                        <a:rPr lang="en-US" sz="1100" b="0" i="0" u="none" strike="noStrike" kern="1200" dirty="0">
                          <a:solidFill>
                            <a:schemeClr val="tx1"/>
                          </a:solidFill>
                          <a:effectLst/>
                          <a:latin typeface="+mn-lt"/>
                          <a:ea typeface="+mn-ea"/>
                          <a:cs typeface="+mn-cs"/>
                        </a:rPr>
                        <a:t>v. 6</a:t>
                      </a:r>
                      <a:r>
                        <a:rPr lang="en-US" sz="1100" b="0" i="0" kern="1200" dirty="0">
                          <a:solidFill>
                            <a:schemeClr val="tx1"/>
                          </a:solidFill>
                          <a:effectLst/>
                          <a:latin typeface="+mn-lt"/>
                          <a:ea typeface="+mn-ea"/>
                          <a:cs typeface="+mn-cs"/>
                        </a:rPr>
                        <a:t>).</a:t>
                      </a:r>
                      <a:endParaRPr lang="en-US" sz="11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3869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64044" y="164757"/>
          <a:ext cx="8855676" cy="6376880"/>
        </p:xfrm>
        <a:graphic>
          <a:graphicData uri="http://schemas.openxmlformats.org/drawingml/2006/table">
            <a:tbl>
              <a:tblPr firstRow="1" bandRow="1">
                <a:tableStyleId>{5940675A-B579-460E-94D1-54222C63F5DA}</a:tableStyleId>
              </a:tblPr>
              <a:tblGrid>
                <a:gridCol w="2951892">
                  <a:extLst>
                    <a:ext uri="{9D8B030D-6E8A-4147-A177-3AD203B41FA5}">
                      <a16:colId xmlns:a16="http://schemas.microsoft.com/office/drawing/2014/main" val="20000"/>
                    </a:ext>
                  </a:extLst>
                </a:gridCol>
                <a:gridCol w="2951892">
                  <a:extLst>
                    <a:ext uri="{9D8B030D-6E8A-4147-A177-3AD203B41FA5}">
                      <a16:colId xmlns:a16="http://schemas.microsoft.com/office/drawing/2014/main" val="20001"/>
                    </a:ext>
                  </a:extLst>
                </a:gridCol>
                <a:gridCol w="2951892">
                  <a:extLst>
                    <a:ext uri="{9D8B030D-6E8A-4147-A177-3AD203B41FA5}">
                      <a16:colId xmlns:a16="http://schemas.microsoft.com/office/drawing/2014/main" val="20002"/>
                    </a:ext>
                  </a:extLst>
                </a:gridCol>
              </a:tblGrid>
              <a:tr h="527960">
                <a:tc>
                  <a:txBody>
                    <a:bodyPr/>
                    <a:lstStyle/>
                    <a:p>
                      <a:pPr algn="ctr"/>
                      <a:r>
                        <a:rPr lang="en-US" sz="1000" dirty="0"/>
                        <a:t>Exodus 20</a:t>
                      </a:r>
                    </a:p>
                  </a:txBody>
                  <a:tcPr/>
                </a:tc>
                <a:tc>
                  <a:txBody>
                    <a:bodyPr/>
                    <a:lstStyle/>
                    <a:p>
                      <a:pPr algn="ctr"/>
                      <a:r>
                        <a:rPr lang="en-US" sz="1000" dirty="0"/>
                        <a:t>D&amp;C 49</a:t>
                      </a:r>
                    </a:p>
                  </a:txBody>
                  <a:tcPr/>
                </a:tc>
                <a:tc>
                  <a:txBody>
                    <a:bodyPr/>
                    <a:lstStyle/>
                    <a:p>
                      <a:pPr algn="ctr"/>
                      <a:r>
                        <a:rPr lang="en-US" sz="1000" dirty="0"/>
                        <a:t>D&amp;C 59</a:t>
                      </a:r>
                    </a:p>
                  </a:txBody>
                  <a:tcPr/>
                </a:tc>
                <a:extLst>
                  <a:ext uri="{0D108BD9-81ED-4DB2-BD59-A6C34878D82A}">
                    <a16:rowId xmlns:a16="http://schemas.microsoft.com/office/drawing/2014/main" val="10000"/>
                  </a:ext>
                </a:extLst>
              </a:tr>
              <a:tr h="527960">
                <a:tc>
                  <a:txBody>
                    <a:bodyPr/>
                    <a:lstStyle/>
                    <a:p>
                      <a:r>
                        <a:rPr lang="en-US" sz="1000" b="0" i="0" kern="1200" dirty="0">
                          <a:solidFill>
                            <a:schemeClr val="tx1"/>
                          </a:solidFill>
                          <a:effectLst/>
                          <a:latin typeface="+mn-lt"/>
                          <a:ea typeface="+mn-ea"/>
                          <a:cs typeface="+mn-cs"/>
                        </a:rPr>
                        <a:t>“Thou shalt not commit adultery” (</a:t>
                      </a:r>
                      <a:r>
                        <a:rPr lang="en-US" sz="1000" b="0" i="0" u="none" strike="noStrike" kern="1200" dirty="0">
                          <a:solidFill>
                            <a:schemeClr val="tx1"/>
                          </a:solidFill>
                          <a:effectLst/>
                          <a:latin typeface="+mn-lt"/>
                          <a:ea typeface="+mn-ea"/>
                          <a:cs typeface="+mn-cs"/>
                        </a:rPr>
                        <a:t>v. 14</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commit adultery” (</a:t>
                      </a:r>
                      <a:r>
                        <a:rPr lang="en-US" sz="1000" b="0" i="0" u="none" strike="noStrike" kern="1200" dirty="0">
                          <a:solidFill>
                            <a:schemeClr val="tx1"/>
                          </a:solidFill>
                          <a:effectLst/>
                          <a:latin typeface="+mn-lt"/>
                          <a:ea typeface="+mn-ea"/>
                          <a:cs typeface="+mn-cs"/>
                        </a:rPr>
                        <a:t>v. 24</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 commit adultery, … nor do anything like unto it” (</a:t>
                      </a:r>
                      <a:r>
                        <a:rPr lang="en-US" sz="1000" b="0" i="0" u="none" strike="noStrike" kern="1200" dirty="0">
                          <a:solidFill>
                            <a:schemeClr val="tx1"/>
                          </a:solidFill>
                          <a:effectLst/>
                          <a:latin typeface="+mn-lt"/>
                          <a:ea typeface="+mn-ea"/>
                          <a:cs typeface="+mn-cs"/>
                        </a:rPr>
                        <a:t>v. 6</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01"/>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love thy wife with all thy heart, and shalt cleave unto her and none else” (</a:t>
                      </a:r>
                      <a:r>
                        <a:rPr lang="en-US" sz="1000" b="0" i="0" u="none" strike="noStrike" kern="1200" dirty="0">
                          <a:solidFill>
                            <a:schemeClr val="tx1"/>
                          </a:solidFill>
                          <a:effectLst/>
                          <a:latin typeface="+mn-lt"/>
                          <a:ea typeface="+mn-ea"/>
                          <a:cs typeface="+mn-cs"/>
                        </a:rPr>
                        <a:t>v. 22</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2"/>
                  </a:ext>
                </a:extLst>
              </a:tr>
              <a:tr h="527960">
                <a:tc>
                  <a:txBody>
                    <a:bodyPr/>
                    <a:lstStyle/>
                    <a:p>
                      <a:endParaRPr lang="en-US" sz="1000"/>
                    </a:p>
                  </a:txBody>
                  <a:tcPr/>
                </a:tc>
                <a:tc>
                  <a:txBody>
                    <a:bodyPr/>
                    <a:lstStyle/>
                    <a:p>
                      <a:r>
                        <a:rPr lang="en-US" sz="1000" b="0" i="0" kern="1200" dirty="0">
                          <a:solidFill>
                            <a:schemeClr val="tx1"/>
                          </a:solidFill>
                          <a:effectLst/>
                          <a:latin typeface="+mn-lt"/>
                          <a:ea typeface="+mn-ea"/>
                          <a:cs typeface="+mn-cs"/>
                        </a:rPr>
                        <a:t>“He that </a:t>
                      </a:r>
                      <a:r>
                        <a:rPr lang="en-US" sz="1000" b="0" i="0" kern="1200" dirty="0" err="1">
                          <a:solidFill>
                            <a:schemeClr val="tx1"/>
                          </a:solidFill>
                          <a:effectLst/>
                          <a:latin typeface="+mn-lt"/>
                          <a:ea typeface="+mn-ea"/>
                          <a:cs typeface="+mn-cs"/>
                        </a:rPr>
                        <a:t>looketh</a:t>
                      </a:r>
                      <a:r>
                        <a:rPr lang="en-US" sz="1000" b="0" i="0" kern="1200" dirty="0">
                          <a:solidFill>
                            <a:schemeClr val="tx1"/>
                          </a:solidFill>
                          <a:effectLst/>
                          <a:latin typeface="+mn-lt"/>
                          <a:ea typeface="+mn-ea"/>
                          <a:cs typeface="+mn-cs"/>
                        </a:rPr>
                        <a:t> upon a woman to lust after her shall deny the faith, and shall not have the Spirit” (</a:t>
                      </a:r>
                      <a:r>
                        <a:rPr lang="en-US" sz="1000" b="0" i="0" u="none" strike="noStrike" kern="1200" dirty="0">
                          <a:solidFill>
                            <a:schemeClr val="tx1"/>
                          </a:solidFill>
                          <a:effectLst/>
                          <a:latin typeface="+mn-lt"/>
                          <a:ea typeface="+mn-ea"/>
                          <a:cs typeface="+mn-cs"/>
                        </a:rPr>
                        <a:t>v. 23</a:t>
                      </a:r>
                      <a:r>
                        <a:rPr lang="en-US" sz="1000" b="0" i="0" kern="1200" dirty="0">
                          <a:solidFill>
                            <a:schemeClr val="tx1"/>
                          </a:solidFill>
                          <a:effectLst/>
                          <a:latin typeface="+mn-lt"/>
                          <a:ea typeface="+mn-ea"/>
                          <a:cs typeface="+mn-cs"/>
                        </a:rPr>
                        <a:t>).</a:t>
                      </a:r>
                      <a:r>
                        <a:rPr lang="en-US" sz="1000" b="0" i="0" u="sng"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3"/>
                  </a:ext>
                </a:extLst>
              </a:tr>
              <a:tr h="527960">
                <a:tc>
                  <a:txBody>
                    <a:bodyPr/>
                    <a:lstStyle/>
                    <a:p>
                      <a:r>
                        <a:rPr lang="en-US" sz="1000" b="0" i="0" kern="1200" dirty="0">
                          <a:solidFill>
                            <a:schemeClr val="tx1"/>
                          </a:solidFill>
                          <a:effectLst/>
                          <a:latin typeface="+mn-lt"/>
                          <a:ea typeface="+mn-ea"/>
                          <a:cs typeface="+mn-cs"/>
                        </a:rPr>
                        <a:t>“Thou shalt not steal” (</a:t>
                      </a:r>
                      <a:r>
                        <a:rPr lang="en-US" sz="1000" b="0" i="0" u="none" strike="noStrike" kern="1200" dirty="0">
                          <a:solidFill>
                            <a:schemeClr val="tx1"/>
                          </a:solidFill>
                          <a:effectLst/>
                          <a:latin typeface="+mn-lt"/>
                          <a:ea typeface="+mn-ea"/>
                          <a:cs typeface="+mn-cs"/>
                        </a:rPr>
                        <a:t>v. 15</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steal” (</a:t>
                      </a:r>
                      <a:r>
                        <a:rPr lang="en-US" sz="1000" b="0" i="0" u="none" strike="noStrike" kern="1200" dirty="0">
                          <a:solidFill>
                            <a:schemeClr val="tx1"/>
                          </a:solidFill>
                          <a:effectLst/>
                          <a:latin typeface="+mn-lt"/>
                          <a:ea typeface="+mn-ea"/>
                          <a:cs typeface="+mn-cs"/>
                        </a:rPr>
                        <a:t>v. 20</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steal, … nor do anything like unto it” (</a:t>
                      </a:r>
                      <a:r>
                        <a:rPr lang="en-US" sz="1000" b="0" i="0" u="none" strike="noStrike" kern="1200" dirty="0">
                          <a:solidFill>
                            <a:schemeClr val="tx1"/>
                          </a:solidFill>
                          <a:effectLst/>
                          <a:latin typeface="+mn-lt"/>
                          <a:ea typeface="+mn-ea"/>
                          <a:cs typeface="+mn-cs"/>
                        </a:rPr>
                        <a:t>v. 6</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04"/>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take thy brother’s garment; thou shalt pay for that which thou </a:t>
                      </a:r>
                      <a:r>
                        <a:rPr lang="en-US" sz="1000" b="0" i="0" kern="1200" dirty="0" err="1">
                          <a:solidFill>
                            <a:schemeClr val="tx1"/>
                          </a:solidFill>
                          <a:effectLst/>
                          <a:latin typeface="+mn-lt"/>
                          <a:ea typeface="+mn-ea"/>
                          <a:cs typeface="+mn-cs"/>
                        </a:rPr>
                        <a:t>receivest</a:t>
                      </a:r>
                      <a:r>
                        <a:rPr lang="en-US" sz="1000" b="0" i="0" kern="1200" dirty="0">
                          <a:solidFill>
                            <a:schemeClr val="tx1"/>
                          </a:solidFill>
                          <a:effectLst/>
                          <a:latin typeface="+mn-lt"/>
                          <a:ea typeface="+mn-ea"/>
                          <a:cs typeface="+mn-cs"/>
                        </a:rPr>
                        <a:t> of thy brother” (</a:t>
                      </a:r>
                      <a:r>
                        <a:rPr lang="en-US" sz="1000" b="0" i="0" u="none" strike="noStrike" kern="1200" dirty="0">
                          <a:solidFill>
                            <a:schemeClr val="tx1"/>
                          </a:solidFill>
                          <a:effectLst/>
                          <a:latin typeface="+mn-lt"/>
                          <a:ea typeface="+mn-ea"/>
                          <a:cs typeface="+mn-cs"/>
                        </a:rPr>
                        <a:t>v. 54</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a:p>
                  </a:txBody>
                  <a:tcPr/>
                </a:tc>
                <a:extLst>
                  <a:ext uri="{0D108BD9-81ED-4DB2-BD59-A6C34878D82A}">
                    <a16:rowId xmlns:a16="http://schemas.microsoft.com/office/drawing/2014/main" val="10005"/>
                  </a:ext>
                </a:extLst>
              </a:tr>
              <a:tr h="527960">
                <a:tc>
                  <a:txBody>
                    <a:bodyPr/>
                    <a:lstStyle/>
                    <a:p>
                      <a:r>
                        <a:rPr lang="en-US" sz="1000" b="0" i="0" kern="1200" dirty="0">
                          <a:solidFill>
                            <a:schemeClr val="tx1"/>
                          </a:solidFill>
                          <a:effectLst/>
                          <a:latin typeface="+mn-lt"/>
                          <a:ea typeface="+mn-ea"/>
                          <a:cs typeface="+mn-cs"/>
                        </a:rPr>
                        <a:t>“Thou shalt not bear false witness against thy </a:t>
                      </a:r>
                      <a:r>
                        <a:rPr lang="en-US" sz="1000" b="0" i="0" kern="1200" dirty="0" err="1">
                          <a:solidFill>
                            <a:schemeClr val="tx1"/>
                          </a:solidFill>
                          <a:effectLst/>
                          <a:latin typeface="+mn-lt"/>
                          <a:ea typeface="+mn-ea"/>
                          <a:cs typeface="+mn-cs"/>
                        </a:rPr>
                        <a:t>neighbour</a:t>
                      </a:r>
                      <a:r>
                        <a:rPr lang="en-US" sz="1000" b="0" i="0" kern="1200" dirty="0">
                          <a:solidFill>
                            <a:schemeClr val="tx1"/>
                          </a:solidFill>
                          <a:effectLst/>
                          <a:latin typeface="+mn-lt"/>
                          <a:ea typeface="+mn-ea"/>
                          <a:cs typeface="+mn-cs"/>
                        </a:rPr>
                        <a:t>” (</a:t>
                      </a:r>
                      <a:r>
                        <a:rPr lang="en-US" sz="1000" b="0" i="0" u="none" strike="noStrike" kern="1200" dirty="0">
                          <a:solidFill>
                            <a:schemeClr val="tx1"/>
                          </a:solidFill>
                          <a:effectLst/>
                          <a:latin typeface="+mn-lt"/>
                          <a:ea typeface="+mn-ea"/>
                          <a:cs typeface="+mn-cs"/>
                        </a:rPr>
                        <a:t>v. 16</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not lie” (</a:t>
                      </a:r>
                      <a:r>
                        <a:rPr lang="en-US" sz="1000" b="0" i="0" u="none" strike="noStrike" kern="1200" dirty="0">
                          <a:solidFill>
                            <a:schemeClr val="tx1"/>
                          </a:solidFill>
                          <a:effectLst/>
                          <a:latin typeface="+mn-lt"/>
                          <a:ea typeface="+mn-ea"/>
                          <a:cs typeface="+mn-cs"/>
                        </a:rPr>
                        <a:t>v. 21</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love thy neighbor as thyself” (</a:t>
                      </a:r>
                      <a:r>
                        <a:rPr lang="en-US" sz="1000" b="0" i="0" u="none" strike="noStrike" kern="1200" dirty="0">
                          <a:solidFill>
                            <a:schemeClr val="tx1"/>
                          </a:solidFill>
                          <a:effectLst/>
                          <a:latin typeface="+mn-lt"/>
                          <a:ea typeface="+mn-ea"/>
                          <a:cs typeface="+mn-cs"/>
                        </a:rPr>
                        <a:t>v. 6</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06"/>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speak evil of thy neighbor, nor do him any harm” (</a:t>
                      </a:r>
                      <a:r>
                        <a:rPr lang="en-US" sz="1000" b="0" i="0" u="none" strike="noStrike" kern="1200" dirty="0">
                          <a:solidFill>
                            <a:schemeClr val="tx1"/>
                          </a:solidFill>
                          <a:effectLst/>
                          <a:latin typeface="+mn-lt"/>
                          <a:ea typeface="+mn-ea"/>
                          <a:cs typeface="+mn-cs"/>
                        </a:rPr>
                        <a:t>v. 27</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7"/>
                  </a:ext>
                </a:extLst>
              </a:tr>
              <a:tr h="527960">
                <a:tc>
                  <a:txBody>
                    <a:bodyPr/>
                    <a:lstStyle/>
                    <a:p>
                      <a:endParaRPr lang="en-US" sz="1000"/>
                    </a:p>
                  </a:txBody>
                  <a:tcPr/>
                </a:tc>
                <a:tc>
                  <a:txBody>
                    <a:bodyPr/>
                    <a:lstStyle/>
                    <a:p>
                      <a:r>
                        <a:rPr lang="en-US" sz="1000" b="0" i="0" kern="1200" dirty="0">
                          <a:solidFill>
                            <a:schemeClr val="tx1"/>
                          </a:solidFill>
                          <a:effectLst/>
                          <a:latin typeface="+mn-lt"/>
                          <a:ea typeface="+mn-ea"/>
                          <a:cs typeface="+mn-cs"/>
                        </a:rPr>
                        <a:t>“Thou shalt live together in love” (</a:t>
                      </a:r>
                      <a:r>
                        <a:rPr lang="en-US" sz="1000" b="0" i="0" u="none" strike="noStrike" kern="1200" dirty="0">
                          <a:solidFill>
                            <a:schemeClr val="tx1"/>
                          </a:solidFill>
                          <a:effectLst/>
                          <a:latin typeface="+mn-lt"/>
                          <a:ea typeface="+mn-ea"/>
                          <a:cs typeface="+mn-cs"/>
                        </a:rPr>
                        <a:t>v. 45</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8"/>
                  </a:ext>
                </a:extLst>
              </a:tr>
              <a:tr h="527960">
                <a:tc>
                  <a:txBody>
                    <a:bodyPr/>
                    <a:lstStyle/>
                    <a:p>
                      <a:r>
                        <a:rPr lang="en-US" sz="1000" b="0" i="0" kern="1200" dirty="0">
                          <a:solidFill>
                            <a:schemeClr val="tx1"/>
                          </a:solidFill>
                          <a:effectLst/>
                          <a:latin typeface="+mn-lt"/>
                          <a:ea typeface="+mn-ea"/>
                          <a:cs typeface="+mn-cs"/>
                        </a:rPr>
                        <a:t>“Thou shalt not covet” (</a:t>
                      </a:r>
                      <a:r>
                        <a:rPr lang="en-US" sz="1000" b="0" i="0" u="none" strike="noStrike" kern="1200" dirty="0">
                          <a:solidFill>
                            <a:schemeClr val="tx1"/>
                          </a:solidFill>
                          <a:effectLst/>
                          <a:latin typeface="+mn-lt"/>
                          <a:ea typeface="+mn-ea"/>
                          <a:cs typeface="+mn-cs"/>
                        </a:rPr>
                        <a:t>v. 17</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“He that </a:t>
                      </a:r>
                      <a:r>
                        <a:rPr lang="en-US" sz="1000" b="0" i="0" kern="1200" dirty="0" err="1">
                          <a:solidFill>
                            <a:schemeClr val="tx1"/>
                          </a:solidFill>
                          <a:effectLst/>
                          <a:latin typeface="+mn-lt"/>
                          <a:ea typeface="+mn-ea"/>
                          <a:cs typeface="+mn-cs"/>
                        </a:rPr>
                        <a:t>looketh</a:t>
                      </a:r>
                      <a:r>
                        <a:rPr lang="en-US" sz="1000" b="0" i="0" kern="1200" dirty="0">
                          <a:solidFill>
                            <a:schemeClr val="tx1"/>
                          </a:solidFill>
                          <a:effectLst/>
                          <a:latin typeface="+mn-lt"/>
                          <a:ea typeface="+mn-ea"/>
                          <a:cs typeface="+mn-cs"/>
                        </a:rPr>
                        <a:t> upon a woman to lust after her shall deny the faith, and shall not have the Spirit” (</a:t>
                      </a:r>
                      <a:r>
                        <a:rPr lang="en-US" sz="1000" b="0" i="0" u="none" strike="noStrike" kern="1200" dirty="0">
                          <a:solidFill>
                            <a:schemeClr val="tx1"/>
                          </a:solidFill>
                          <a:effectLst/>
                          <a:latin typeface="+mn-lt"/>
                          <a:ea typeface="+mn-ea"/>
                          <a:cs typeface="+mn-cs"/>
                        </a:rPr>
                        <a:t>v. 23</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9"/>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be proud in thy heart” (</a:t>
                      </a:r>
                      <a:r>
                        <a:rPr lang="en-US" sz="1000" b="0" i="0" u="none" strike="noStrike" kern="1200" dirty="0">
                          <a:solidFill>
                            <a:schemeClr val="tx1"/>
                          </a:solidFill>
                          <a:effectLst/>
                          <a:latin typeface="+mn-lt"/>
                          <a:ea typeface="+mn-ea"/>
                          <a:cs typeface="+mn-cs"/>
                        </a:rPr>
                        <a:t>v. 40</a:t>
                      </a:r>
                      <a:r>
                        <a:rPr lang="en-US" sz="1000" b="0" i="0" kern="12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“Thou shalt thank the Lord thy God in all things” (</a:t>
                      </a:r>
                      <a:r>
                        <a:rPr lang="en-US" sz="1000" b="0" i="0" u="none" strike="noStrike" kern="1200" dirty="0">
                          <a:solidFill>
                            <a:schemeClr val="tx1"/>
                          </a:solidFill>
                          <a:effectLst/>
                          <a:latin typeface="+mn-lt"/>
                          <a:ea typeface="+mn-ea"/>
                          <a:cs typeface="+mn-cs"/>
                        </a:rPr>
                        <a:t>v. 7</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10"/>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not be idle” (</a:t>
                      </a:r>
                      <a:r>
                        <a:rPr lang="en-US" sz="1000" b="0" i="0" u="none" strike="noStrike" kern="1200" dirty="0">
                          <a:solidFill>
                            <a:schemeClr val="tx1"/>
                          </a:solidFill>
                          <a:effectLst/>
                          <a:latin typeface="+mn-lt"/>
                          <a:ea typeface="+mn-ea"/>
                          <a:cs typeface="+mn-cs"/>
                        </a:rPr>
                        <a:t>v. 42</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r>
                        <a:rPr lang="en-US" sz="1000" b="0" i="0" kern="1200" dirty="0">
                          <a:solidFill>
                            <a:schemeClr val="tx1"/>
                          </a:solidFill>
                          <a:effectLst/>
                          <a:latin typeface="+mn-lt"/>
                          <a:ea typeface="+mn-ea"/>
                          <a:cs typeface="+mn-cs"/>
                        </a:rPr>
                        <a:t>“God … hath given all these things unto man; for unto this end were they made to be used, with judgment, not to excess, neither by extortion” (</a:t>
                      </a:r>
                      <a:r>
                        <a:rPr lang="en-US" sz="1000" b="0" i="0" u="none" strike="noStrike" kern="1200" dirty="0">
                          <a:solidFill>
                            <a:schemeClr val="tx1"/>
                          </a:solidFill>
                          <a:effectLst/>
                          <a:latin typeface="+mn-lt"/>
                          <a:ea typeface="+mn-ea"/>
                          <a:cs typeface="+mn-cs"/>
                        </a:rPr>
                        <a:t>v. 20</a:t>
                      </a:r>
                      <a:r>
                        <a:rPr lang="en-US" sz="1000" b="0" i="0" kern="1200" dirty="0">
                          <a:solidFill>
                            <a:schemeClr val="tx1"/>
                          </a:solidFill>
                          <a:effectLst/>
                          <a:latin typeface="+mn-lt"/>
                          <a:ea typeface="+mn-ea"/>
                          <a:cs typeface="+mn-cs"/>
                        </a:rPr>
                        <a:t>).</a:t>
                      </a:r>
                      <a:endParaRPr lang="en-US" sz="10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0613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64044" y="164757"/>
          <a:ext cx="8855676" cy="3188440"/>
        </p:xfrm>
        <a:graphic>
          <a:graphicData uri="http://schemas.openxmlformats.org/drawingml/2006/table">
            <a:tbl>
              <a:tblPr firstRow="1" bandRow="1">
                <a:tableStyleId>{5940675A-B579-460E-94D1-54222C63F5DA}</a:tableStyleId>
              </a:tblPr>
              <a:tblGrid>
                <a:gridCol w="2951892">
                  <a:extLst>
                    <a:ext uri="{9D8B030D-6E8A-4147-A177-3AD203B41FA5}">
                      <a16:colId xmlns:a16="http://schemas.microsoft.com/office/drawing/2014/main" val="20000"/>
                    </a:ext>
                  </a:extLst>
                </a:gridCol>
                <a:gridCol w="2951892">
                  <a:extLst>
                    <a:ext uri="{9D8B030D-6E8A-4147-A177-3AD203B41FA5}">
                      <a16:colId xmlns:a16="http://schemas.microsoft.com/office/drawing/2014/main" val="20001"/>
                    </a:ext>
                  </a:extLst>
                </a:gridCol>
                <a:gridCol w="2951892">
                  <a:extLst>
                    <a:ext uri="{9D8B030D-6E8A-4147-A177-3AD203B41FA5}">
                      <a16:colId xmlns:a16="http://schemas.microsoft.com/office/drawing/2014/main" val="20002"/>
                    </a:ext>
                  </a:extLst>
                </a:gridCol>
              </a:tblGrid>
              <a:tr h="527960">
                <a:tc>
                  <a:txBody>
                    <a:bodyPr/>
                    <a:lstStyle/>
                    <a:p>
                      <a:pPr algn="ctr"/>
                      <a:r>
                        <a:rPr lang="en-US" sz="1000" dirty="0"/>
                        <a:t>Exodus 20</a:t>
                      </a:r>
                    </a:p>
                  </a:txBody>
                  <a:tcPr/>
                </a:tc>
                <a:tc>
                  <a:txBody>
                    <a:bodyPr/>
                    <a:lstStyle/>
                    <a:p>
                      <a:pPr algn="ctr"/>
                      <a:r>
                        <a:rPr lang="en-US" sz="1000" dirty="0"/>
                        <a:t>D&amp;C 49</a:t>
                      </a:r>
                    </a:p>
                  </a:txBody>
                  <a:tcPr/>
                </a:tc>
                <a:tc>
                  <a:txBody>
                    <a:bodyPr/>
                    <a:lstStyle/>
                    <a:p>
                      <a:pPr algn="ctr"/>
                      <a:r>
                        <a:rPr lang="en-US" sz="1000" dirty="0"/>
                        <a:t>D&amp;C 59</a:t>
                      </a:r>
                    </a:p>
                  </a:txBody>
                  <a:tcPr/>
                </a:tc>
                <a:extLst>
                  <a:ext uri="{0D108BD9-81ED-4DB2-BD59-A6C34878D82A}">
                    <a16:rowId xmlns:a16="http://schemas.microsoft.com/office/drawing/2014/main" val="10000"/>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stand in the place of thy stewardship” (</a:t>
                      </a:r>
                      <a:r>
                        <a:rPr lang="en-US" sz="1000" b="0" i="0" u="none" strike="noStrike" kern="1200" dirty="0">
                          <a:solidFill>
                            <a:schemeClr val="tx1"/>
                          </a:solidFill>
                          <a:effectLst/>
                          <a:latin typeface="+mn-lt"/>
                          <a:ea typeface="+mn-ea"/>
                          <a:cs typeface="+mn-cs"/>
                        </a:rPr>
                        <a:t>v. 53</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1"/>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“If thou </a:t>
                      </a:r>
                      <a:r>
                        <a:rPr lang="en-US" sz="1000" b="0" i="0" kern="1200" dirty="0" err="1">
                          <a:solidFill>
                            <a:schemeClr val="tx1"/>
                          </a:solidFill>
                          <a:effectLst/>
                          <a:latin typeface="+mn-lt"/>
                          <a:ea typeface="+mn-ea"/>
                          <a:cs typeface="+mn-cs"/>
                        </a:rPr>
                        <a:t>obtainest</a:t>
                      </a:r>
                      <a:r>
                        <a:rPr lang="en-US" sz="1000" b="0" i="0" kern="1200" dirty="0">
                          <a:solidFill>
                            <a:schemeClr val="tx1"/>
                          </a:solidFill>
                          <a:effectLst/>
                          <a:latin typeface="+mn-lt"/>
                          <a:ea typeface="+mn-ea"/>
                          <a:cs typeface="+mn-cs"/>
                        </a:rPr>
                        <a:t> more than that which would be for thy support, thou shalt give it into my storehouse” (</a:t>
                      </a:r>
                      <a:r>
                        <a:rPr lang="en-US" sz="1000" b="0" i="0" u="none" strike="noStrike" kern="1200" dirty="0">
                          <a:solidFill>
                            <a:schemeClr val="tx1"/>
                          </a:solidFill>
                          <a:effectLst/>
                          <a:latin typeface="+mn-lt"/>
                          <a:ea typeface="+mn-ea"/>
                          <a:cs typeface="+mn-cs"/>
                        </a:rPr>
                        <a:t>v. 55</a:t>
                      </a:r>
                      <a:r>
                        <a:rPr lang="en-US" sz="1000" b="0" i="0" kern="1200" dirty="0">
                          <a:solidFill>
                            <a:schemeClr val="tx1"/>
                          </a:solidFill>
                          <a:effectLst/>
                          <a:latin typeface="+mn-lt"/>
                          <a:ea typeface="+mn-ea"/>
                          <a:cs typeface="+mn-cs"/>
                        </a:rPr>
                        <a:t>).</a:t>
                      </a:r>
                      <a:r>
                        <a:rPr lang="en-US" sz="1000" b="0" i="0" u="none" strike="noStrike" kern="1200" baseline="300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2"/>
                  </a:ext>
                </a:extLst>
              </a:tr>
              <a:tr h="527960">
                <a:tc>
                  <a:txBody>
                    <a:bodyPr/>
                    <a:lstStyle/>
                    <a:p>
                      <a:endParaRPr lang="en-US" sz="1000"/>
                    </a:p>
                  </a:txBody>
                  <a:tcPr/>
                </a:tc>
                <a:tc>
                  <a:txBody>
                    <a:bodyPr/>
                    <a:lstStyle/>
                    <a:p>
                      <a:r>
                        <a:rPr lang="en-US" sz="1000" b="0" i="0" kern="1200" dirty="0">
                          <a:solidFill>
                            <a:schemeClr val="tx1"/>
                          </a:solidFill>
                          <a:effectLst/>
                          <a:latin typeface="+mn-lt"/>
                          <a:ea typeface="+mn-ea"/>
                          <a:cs typeface="+mn-cs"/>
                        </a:rPr>
                        <a:t>“Thou shalt take the things which thou hast received … to be my law” (</a:t>
                      </a:r>
                      <a:r>
                        <a:rPr lang="en-US" sz="1000" b="0" i="0" u="none" strike="noStrike" kern="1200" dirty="0">
                          <a:solidFill>
                            <a:schemeClr val="tx1"/>
                          </a:solidFill>
                          <a:effectLst/>
                          <a:latin typeface="+mn-lt"/>
                          <a:ea typeface="+mn-ea"/>
                          <a:cs typeface="+mn-cs"/>
                        </a:rPr>
                        <a:t>v. 59</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3"/>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“Thou shalt observe all these things, and great shall be thy reward” (</a:t>
                      </a:r>
                      <a:r>
                        <a:rPr lang="en-US" sz="1000" b="0" i="0" u="none" strike="noStrike" kern="1200" dirty="0">
                          <a:solidFill>
                            <a:schemeClr val="tx1"/>
                          </a:solidFill>
                          <a:effectLst/>
                          <a:latin typeface="+mn-lt"/>
                          <a:ea typeface="+mn-ea"/>
                          <a:cs typeface="+mn-cs"/>
                        </a:rPr>
                        <a:t>v. 65</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4"/>
                  </a:ext>
                </a:extLst>
              </a:tr>
              <a:tr h="527960">
                <a:tc>
                  <a:txBody>
                    <a:bodyPr/>
                    <a:lstStyle/>
                    <a:p>
                      <a:endParaRPr lang="en-US" sz="1000" dirty="0"/>
                    </a:p>
                  </a:txBody>
                  <a:tcPr/>
                </a:tc>
                <a:tc>
                  <a:txBody>
                    <a:bodyPr/>
                    <a:lstStyle/>
                    <a:p>
                      <a:r>
                        <a:rPr lang="en-US" sz="1000" b="0" i="0" kern="1200" dirty="0">
                          <a:solidFill>
                            <a:schemeClr val="tx1"/>
                          </a:solidFill>
                          <a:effectLst/>
                          <a:latin typeface="+mn-lt"/>
                          <a:ea typeface="+mn-ea"/>
                          <a:cs typeface="+mn-cs"/>
                        </a:rPr>
                        <a:t>“Ye shall observe the laws which ye have received and be faithful” (</a:t>
                      </a:r>
                      <a:r>
                        <a:rPr lang="en-US" sz="1000" b="0" i="0" u="none" strike="noStrike" kern="1200" dirty="0">
                          <a:solidFill>
                            <a:schemeClr val="tx1"/>
                          </a:solidFill>
                          <a:effectLst/>
                          <a:latin typeface="+mn-lt"/>
                          <a:ea typeface="+mn-ea"/>
                          <a:cs typeface="+mn-cs"/>
                        </a:rPr>
                        <a:t>v. 66</a:t>
                      </a:r>
                      <a:r>
                        <a:rPr lang="en-US" sz="1000" b="0" i="0" kern="1200" dirty="0">
                          <a:solidFill>
                            <a:schemeClr val="tx1"/>
                          </a:solidFill>
                          <a:effectLst/>
                          <a:latin typeface="+mn-lt"/>
                          <a:ea typeface="+mn-ea"/>
                          <a:cs typeface="+mn-cs"/>
                        </a:rPr>
                        <a:t>).</a:t>
                      </a:r>
                      <a:endParaRPr lang="en-US" sz="1000" dirty="0"/>
                    </a:p>
                  </a:txBody>
                  <a:tcPr/>
                </a:tc>
                <a:tc>
                  <a:txBody>
                    <a:bodyPr/>
                    <a:lstStyle/>
                    <a:p>
                      <a:endParaRPr lang="en-US" sz="1000"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2042984" y="3871784"/>
            <a:ext cx="8237838" cy="923330"/>
          </a:xfrm>
          <a:prstGeom prst="rect">
            <a:avLst/>
          </a:prstGeom>
          <a:noFill/>
        </p:spPr>
        <p:txBody>
          <a:bodyPr wrap="square" rtlCol="0">
            <a:spAutoFit/>
          </a:bodyPr>
          <a:lstStyle/>
          <a:p>
            <a:pPr marL="285750" indent="-285750">
              <a:buFont typeface="Arial" panose="020B0604020202020204" pitchFamily="34" charset="0"/>
              <a:buChar char="•"/>
            </a:pPr>
            <a:r>
              <a:rPr lang="en-US" dirty="0"/>
              <a:t>After each of these commandments, an instruction is given to the Church for dealing with violations of these laws.</a:t>
            </a:r>
          </a:p>
          <a:p>
            <a:r>
              <a:rPr lang="en-US" dirty="0"/>
              <a:t>** These were specific commands, or laws, applying to the law of consecration</a:t>
            </a:r>
          </a:p>
        </p:txBody>
      </p:sp>
      <p:sp>
        <p:nvSpPr>
          <p:cNvPr id="5" name="Rectangle 4"/>
          <p:cNvSpPr/>
          <p:nvPr/>
        </p:nvSpPr>
        <p:spPr>
          <a:xfrm>
            <a:off x="1736245" y="6391188"/>
            <a:ext cx="3793283" cy="369332"/>
          </a:xfrm>
          <a:prstGeom prst="rect">
            <a:avLst/>
          </a:prstGeom>
        </p:spPr>
        <p:txBody>
          <a:bodyPr wrap="none">
            <a:spAutoFit/>
          </a:bodyPr>
          <a:lstStyle/>
          <a:p>
            <a:r>
              <a:rPr lang="en-US" dirty="0"/>
              <a:t>Student Manual D&amp;C Religion 324-325</a:t>
            </a:r>
          </a:p>
        </p:txBody>
      </p:sp>
    </p:spTree>
    <p:extLst>
      <p:ext uri="{BB962C8B-B14F-4D97-AF65-F5344CB8AC3E}">
        <p14:creationId xmlns:p14="http://schemas.microsoft.com/office/powerpoint/2010/main" val="585390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638" y="122156"/>
            <a:ext cx="4572000" cy="4708981"/>
          </a:xfrm>
          <a:prstGeom prst="rect">
            <a:avLst/>
          </a:prstGeom>
        </p:spPr>
        <p:txBody>
          <a:bodyPr>
            <a:spAutoFit/>
          </a:bodyPr>
          <a:lstStyle/>
          <a:p>
            <a:pPr fontAlgn="base"/>
            <a:r>
              <a:rPr lang="en-US" sz="1000" b="1" dirty="0">
                <a:solidFill>
                  <a:srgbClr val="2F393A"/>
                </a:solidFill>
                <a:latin typeface="Abadi" panose="020B0604020104020204" pitchFamily="34" charset="0"/>
              </a:rPr>
              <a:t>Fasting: President Joseph F. Smith said:</a:t>
            </a:r>
          </a:p>
          <a:p>
            <a:pPr fontAlgn="base"/>
            <a:r>
              <a:rPr lang="en-US" sz="1000" dirty="0">
                <a:solidFill>
                  <a:srgbClr val="2F393A"/>
                </a:solidFill>
                <a:latin typeface="Abadi" panose="020B0604020104020204" pitchFamily="34" charset="0"/>
              </a:rPr>
              <a:t>“Now, while the law requires the Saints in all the world to fast from ‘even to even’ and to abstain both from food and drink, it can easily be seen from the Scriptures, and especially from the words of Jesus, that it is more important to obtain the true spirit of love for God and man, ‘purity of heart and simplicity of intention,’ than it is to carry out the cold letter of the law. The Lord has instituted the fast on a reasonable and intelligent basis, and none of his works are vain or unwise. His law is perfect in this as in other things. Hence, those who can are required to comply thereto; it is a duty from which they cannot escape; but let it be remembered that the observance of the fast day by abstaining twenty-four hours from food and drink is not an absolute rule, it is no iron-clad law to us, but it is left with the people as a matter of conscience, to exercise wisdom and discretion. Many are subject to weakness, others are delicate in health, and others have nursing babies; of such it should not be required to fast. Neither should parents compel their little children to fast. I have known children to cry for something to eat on fast day. In such cases, going without food will do them no good. Instead, they dread the day to come, and in place of hailing it, dislike it; while the compulsion engenders a spirit of rebellion in them, rather than a love for the Lord and their fellows. Better teach them the principle, and let them observe it when they are old enough to choose intelligently, than to so compel them.</a:t>
            </a:r>
          </a:p>
          <a:p>
            <a:pPr fontAlgn="base"/>
            <a:r>
              <a:rPr lang="en-US" sz="1000" dirty="0">
                <a:solidFill>
                  <a:srgbClr val="2F393A"/>
                </a:solidFill>
                <a:latin typeface="Abadi" panose="020B0604020104020204" pitchFamily="34" charset="0"/>
              </a:rPr>
              <a:t>“But those should fast who can, and all classes among us should be taught to save the meals which they would eat, or their equivalent, for the poor. None are exempt from this; it is required of the Saints, old and young, in every part of the Church. It is no excuse that in some places there are no poor. In such cases the fast donation should be forwarded to the proper authorities for transmission to such stakes of Zion as may stand in need.” (</a:t>
            </a:r>
            <a:r>
              <a:rPr lang="en-US" sz="1000" i="1" dirty="0">
                <a:solidFill>
                  <a:srgbClr val="2F393A"/>
                </a:solidFill>
                <a:latin typeface="Abadi" panose="020B0604020104020204" pitchFamily="34" charset="0"/>
              </a:rPr>
              <a:t>Gospel Doctrine,</a:t>
            </a:r>
            <a:r>
              <a:rPr lang="en-US" sz="1000" dirty="0">
                <a:solidFill>
                  <a:srgbClr val="2F393A"/>
                </a:solidFill>
                <a:latin typeface="Abadi" panose="020B0604020104020204" pitchFamily="34" charset="0"/>
              </a:rPr>
              <a:t> pp. 243–44.)</a:t>
            </a:r>
          </a:p>
          <a:p>
            <a:pPr fontAlgn="base"/>
            <a:endParaRPr lang="en-US" sz="1000" b="1" dirty="0">
              <a:solidFill>
                <a:srgbClr val="2F393A"/>
              </a:solidFill>
              <a:latin typeface="Abadi" panose="020B0604020104020204" pitchFamily="34" charset="0"/>
            </a:endParaRPr>
          </a:p>
          <a:p>
            <a:pPr fontAlgn="base"/>
            <a:endParaRPr lang="en-US" sz="1000" dirty="0">
              <a:solidFill>
                <a:srgbClr val="2F393A"/>
              </a:solidFill>
              <a:latin typeface="Abadi" panose="020B0604020104020204" pitchFamily="34" charset="0"/>
            </a:endParaRPr>
          </a:p>
        </p:txBody>
      </p:sp>
      <p:sp>
        <p:nvSpPr>
          <p:cNvPr id="3" name="Rectangle 2"/>
          <p:cNvSpPr/>
          <p:nvPr/>
        </p:nvSpPr>
        <p:spPr>
          <a:xfrm>
            <a:off x="6425514" y="130393"/>
            <a:ext cx="4242486" cy="4862870"/>
          </a:xfrm>
          <a:prstGeom prst="rect">
            <a:avLst/>
          </a:prstGeom>
        </p:spPr>
        <p:txBody>
          <a:bodyPr wrap="square">
            <a:spAutoFit/>
          </a:bodyPr>
          <a:lstStyle/>
          <a:p>
            <a:pPr fontAlgn="base"/>
            <a:r>
              <a:rPr lang="en-US" sz="1000" b="1" dirty="0">
                <a:solidFill>
                  <a:srgbClr val="2F393A"/>
                </a:solidFill>
                <a:latin typeface="Abadi" panose="020B0604020104020204" pitchFamily="34" charset="0"/>
              </a:rPr>
              <a:t>Laughter:</a:t>
            </a:r>
          </a:p>
          <a:p>
            <a:pPr fontAlgn="base"/>
            <a:r>
              <a:rPr lang="en-US" sz="1000" dirty="0">
                <a:solidFill>
                  <a:srgbClr val="2F393A"/>
                </a:solidFill>
                <a:latin typeface="Abadi" panose="020B0604020104020204" pitchFamily="34" charset="0"/>
              </a:rPr>
              <a:t>President Joseph F. Smith taught: “The Lord has called upon us to be a sober-minded people, not given to much laughter, frivolity and light-mindedness, but to consider thoughtfully and thoroughly the things of his kingdom that we may be prepared in all things to understand the glorious truths of the gospel, and be prepared for blessings to come. …</a:t>
            </a:r>
          </a:p>
          <a:p>
            <a:pPr fontAlgn="base"/>
            <a:r>
              <a:rPr lang="en-US" sz="1000" dirty="0">
                <a:solidFill>
                  <a:srgbClr val="2F393A"/>
                </a:solidFill>
                <a:latin typeface="Abadi" panose="020B0604020104020204" pitchFamily="34" charset="0"/>
              </a:rPr>
              <a:t>“… I believe that it is necessary for the Saints to have amusement, but it must be of the proper kind. I do not believe the Lord intends and desires that we should pull a long face and look sanctimonious and hypocritical. I think he expects us to be happy and of a cheerful countenance, but he does not expect of us the indulgence in boisterous and unseemly conduct and the seeking after the vain and foolish things which amuse and entertain the world. He has commanded us to the contrary for our own good and eternal welfare.” (In Conference Report, Oct. 1916, p. 70.)</a:t>
            </a:r>
          </a:p>
          <a:p>
            <a:pPr fontAlgn="base"/>
            <a:r>
              <a:rPr lang="en-US" sz="1000" dirty="0">
                <a:solidFill>
                  <a:srgbClr val="2F393A"/>
                </a:solidFill>
                <a:latin typeface="Abadi" panose="020B0604020104020204" pitchFamily="34" charset="0"/>
              </a:rPr>
              <a:t>The Prophet Joseph Smith said: “The things of God are of deep import; and time, and experience, and careful and ponderous and solemn thoughts can only find them out. Thy mind, O man! if thou wilt lead a soul unto salvation, must stretch as high as the utmost heavens, and search unto and contemplate the darkest abyss, and the broad expanse of eternity—thou must commune with God. How much more dignified and noble are the thoughts of God, than the vain imaginations of the human heart! None but fools will trifle with the souls of men.</a:t>
            </a:r>
          </a:p>
          <a:p>
            <a:pPr fontAlgn="base"/>
            <a:r>
              <a:rPr lang="en-US" sz="1000" dirty="0">
                <a:solidFill>
                  <a:srgbClr val="2F393A"/>
                </a:solidFill>
                <a:latin typeface="Abadi" panose="020B0604020104020204" pitchFamily="34" charset="0"/>
              </a:rPr>
              <a:t>“How vain and trifling have been our spirits, our conferences, our councils, our meetings, our private as well as public conversations—too low, too mean, too vulgar, too condescending for the dignified characters of the called and chosen of God, according to the purposes of his will, from before the foundation of the world!” (</a:t>
            </a:r>
            <a:r>
              <a:rPr lang="en-US" sz="1000" i="1" dirty="0">
                <a:solidFill>
                  <a:srgbClr val="2F393A"/>
                </a:solidFill>
                <a:latin typeface="Abadi" panose="020B0604020104020204" pitchFamily="34" charset="0"/>
              </a:rPr>
              <a:t>Teachings,</a:t>
            </a:r>
            <a:r>
              <a:rPr lang="en-US" sz="1000" dirty="0">
                <a:solidFill>
                  <a:srgbClr val="2F393A"/>
                </a:solidFill>
                <a:latin typeface="Abadi" panose="020B0604020104020204" pitchFamily="34" charset="0"/>
              </a:rPr>
              <a:t> p. 137.)</a:t>
            </a:r>
          </a:p>
          <a:p>
            <a:pPr fontAlgn="base"/>
            <a:r>
              <a:rPr lang="en-US" sz="1000" dirty="0">
                <a:solidFill>
                  <a:srgbClr val="2F393A"/>
                </a:solidFill>
                <a:latin typeface="Abadi" panose="020B0604020104020204" pitchFamily="34" charset="0"/>
              </a:rPr>
              <a:t>The Prophet instructed the elders to “walk before the Lord in soberness and righteousness,” and “do away with </a:t>
            </a:r>
            <a:r>
              <a:rPr lang="en-US" sz="1000" dirty="0" err="1">
                <a:solidFill>
                  <a:srgbClr val="2F393A"/>
                </a:solidFill>
                <a:latin typeface="Abadi" panose="020B0604020104020204" pitchFamily="34" charset="0"/>
              </a:rPr>
              <a:t>lightmindedness</a:t>
            </a:r>
            <a:r>
              <a:rPr lang="en-US" sz="1000" dirty="0">
                <a:solidFill>
                  <a:srgbClr val="2F393A"/>
                </a:solidFill>
                <a:latin typeface="Abadi" panose="020B0604020104020204" pitchFamily="34" charset="0"/>
              </a:rPr>
              <a:t>” (</a:t>
            </a:r>
            <a:r>
              <a:rPr lang="en-US" sz="1000" i="1" dirty="0" err="1">
                <a:solidFill>
                  <a:srgbClr val="2F393A"/>
                </a:solidFill>
                <a:latin typeface="Abadi" panose="020B0604020104020204" pitchFamily="34" charset="0"/>
              </a:rPr>
              <a:t>Teachings,</a:t>
            </a:r>
            <a:r>
              <a:rPr lang="en-US" sz="1000" dirty="0" err="1">
                <a:solidFill>
                  <a:srgbClr val="2F393A"/>
                </a:solidFill>
                <a:latin typeface="Abadi" panose="020B0604020104020204" pitchFamily="34" charset="0"/>
              </a:rPr>
              <a:t>p</a:t>
            </a:r>
            <a:r>
              <a:rPr lang="en-US" sz="1000" dirty="0">
                <a:solidFill>
                  <a:srgbClr val="2F393A"/>
                </a:solidFill>
                <a:latin typeface="Abadi" panose="020B0604020104020204" pitchFamily="34" charset="0"/>
              </a:rPr>
              <a:t>. 326).</a:t>
            </a:r>
          </a:p>
        </p:txBody>
      </p:sp>
      <p:sp>
        <p:nvSpPr>
          <p:cNvPr id="4" name="Rectangle 3"/>
          <p:cNvSpPr/>
          <p:nvPr/>
        </p:nvSpPr>
        <p:spPr>
          <a:xfrm>
            <a:off x="1618736" y="57665"/>
            <a:ext cx="4637903" cy="4703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56638" y="57664"/>
            <a:ext cx="4411362" cy="4703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34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72EB07-90C4-44FC-B59A-1E1D6D3BB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988398" y="2640757"/>
            <a:ext cx="3422709" cy="2246769"/>
          </a:xfrm>
          <a:prstGeom prst="rect">
            <a:avLst/>
          </a:prstGeom>
          <a:noFill/>
        </p:spPr>
        <p:txBody>
          <a:bodyPr wrap="square" rtlCol="0">
            <a:spAutoFit/>
          </a:bodyPr>
          <a:lstStyle/>
          <a:p>
            <a:pPr fontAlgn="base"/>
            <a:r>
              <a:rPr lang="en-US" sz="2800" dirty="0">
                <a:solidFill>
                  <a:schemeClr val="bg1"/>
                </a:solidFill>
              </a:rPr>
              <a:t>Joseph Smith received the revelation recorded in Doctrine and Covenants 59 on the day Polly died</a:t>
            </a:r>
          </a:p>
        </p:txBody>
      </p:sp>
      <p:sp>
        <p:nvSpPr>
          <p:cNvPr id="4" name="TextBox 3"/>
          <p:cNvSpPr txBox="1"/>
          <p:nvPr/>
        </p:nvSpPr>
        <p:spPr>
          <a:xfrm>
            <a:off x="1451409" y="127687"/>
            <a:ext cx="9073978" cy="584775"/>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cs typeface="Andalus" panose="02020603050405020304" pitchFamily="18" charset="-78"/>
              </a:rPr>
              <a:t>Polly Knight—First Church Member to Die in Zion</a:t>
            </a:r>
          </a:p>
        </p:txBody>
      </p:sp>
      <p:sp>
        <p:nvSpPr>
          <p:cNvPr id="7" name="TextBox 6"/>
          <p:cNvSpPr txBox="1"/>
          <p:nvPr/>
        </p:nvSpPr>
        <p:spPr>
          <a:xfrm>
            <a:off x="1594022" y="1042086"/>
            <a:ext cx="9073978" cy="369332"/>
          </a:xfrm>
          <a:prstGeom prst="rect">
            <a:avLst/>
          </a:prstGeom>
          <a:noFill/>
        </p:spPr>
        <p:txBody>
          <a:bodyPr wrap="square" rtlCol="0">
            <a:spAutoFit/>
          </a:bodyPr>
          <a:lstStyle/>
          <a:p>
            <a:r>
              <a:rPr lang="en-US" dirty="0">
                <a:solidFill>
                  <a:schemeClr val="bg1"/>
                </a:solidFill>
                <a:cs typeface="Andalus" panose="02020603050405020304" pitchFamily="18" charset="-78"/>
              </a:rPr>
              <a:t>Jackson County, Missouri—Aug. 7, 1831</a:t>
            </a:r>
          </a:p>
        </p:txBody>
      </p:sp>
      <p:pic>
        <p:nvPicPr>
          <p:cNvPr id="10" name="Picture 9">
            <a:extLst>
              <a:ext uri="{FF2B5EF4-FFF2-40B4-BE49-F238E27FC236}">
                <a16:creationId xmlns:a16="http://schemas.microsoft.com/office/drawing/2014/main" id="{C0B312C8-FA6B-4747-BFDE-91E2B264A804}"/>
              </a:ext>
            </a:extLst>
          </p:cNvPr>
          <p:cNvPicPr>
            <a:picLocks noChangeAspect="1"/>
          </p:cNvPicPr>
          <p:nvPr/>
        </p:nvPicPr>
        <p:blipFill rotWithShape="1">
          <a:blip r:embed="rId3">
            <a:extLst>
              <a:ext uri="{28A0092B-C50C-407E-A947-70E740481C1C}">
                <a14:useLocalDpi xmlns:a14="http://schemas.microsoft.com/office/drawing/2010/main" val="0"/>
              </a:ext>
            </a:extLst>
          </a:blip>
          <a:srcRect b="11595"/>
          <a:stretch/>
        </p:blipFill>
        <p:spPr>
          <a:xfrm>
            <a:off x="2457480" y="1920826"/>
            <a:ext cx="2773738" cy="4159697"/>
          </a:xfrm>
          <a:prstGeom prst="rect">
            <a:avLst/>
          </a:prstGeom>
        </p:spPr>
      </p:pic>
    </p:spTree>
    <p:extLst>
      <p:ext uri="{BB962C8B-B14F-4D97-AF65-F5344CB8AC3E}">
        <p14:creationId xmlns:p14="http://schemas.microsoft.com/office/powerpoint/2010/main" val="298105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2D0080A-3C7D-488A-82D6-CEBEE57DB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988398" y="1974346"/>
            <a:ext cx="3422709" cy="1815882"/>
          </a:xfrm>
          <a:prstGeom prst="rect">
            <a:avLst/>
          </a:prstGeom>
          <a:noFill/>
        </p:spPr>
        <p:txBody>
          <a:bodyPr wrap="square" rtlCol="0">
            <a:spAutoFit/>
          </a:bodyPr>
          <a:lstStyle/>
          <a:p>
            <a:pPr fontAlgn="base"/>
            <a:r>
              <a:rPr lang="en-US" sz="2800" dirty="0">
                <a:solidFill>
                  <a:srgbClr val="FFFF00"/>
                </a:solidFill>
              </a:rPr>
              <a:t>Those who come “with an eye single to my glory, according to my commandments.”</a:t>
            </a:r>
          </a:p>
        </p:txBody>
      </p:sp>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Blessed Means Happiness</a:t>
            </a:r>
          </a:p>
        </p:txBody>
      </p:sp>
      <p:sp>
        <p:nvSpPr>
          <p:cNvPr id="7" name="TextBox 6"/>
          <p:cNvSpPr txBox="1"/>
          <p:nvPr/>
        </p:nvSpPr>
        <p:spPr>
          <a:xfrm>
            <a:off x="4174159" y="1051016"/>
            <a:ext cx="4093416" cy="523220"/>
          </a:xfrm>
          <a:prstGeom prst="rect">
            <a:avLst/>
          </a:prstGeom>
          <a:noFill/>
        </p:spPr>
        <p:txBody>
          <a:bodyPr wrap="square" rtlCol="0">
            <a:spAutoFit/>
          </a:bodyPr>
          <a:lstStyle/>
          <a:p>
            <a:r>
              <a:rPr lang="en-US" sz="2800" dirty="0">
                <a:solidFill>
                  <a:schemeClr val="bg1"/>
                </a:solidFill>
                <a:cs typeface="Andalus" panose="02020603050405020304" pitchFamily="18" charset="-78"/>
              </a:rPr>
              <a:t>Conditions for happiness:</a:t>
            </a:r>
          </a:p>
        </p:txBody>
      </p:sp>
      <p:sp>
        <p:nvSpPr>
          <p:cNvPr id="9" name="TextBox 8"/>
          <p:cNvSpPr txBox="1"/>
          <p:nvPr/>
        </p:nvSpPr>
        <p:spPr>
          <a:xfrm>
            <a:off x="6391158" y="4485622"/>
            <a:ext cx="3422709" cy="1815882"/>
          </a:xfrm>
          <a:prstGeom prst="rect">
            <a:avLst/>
          </a:prstGeom>
          <a:noFill/>
        </p:spPr>
        <p:txBody>
          <a:bodyPr wrap="square" rtlCol="0">
            <a:spAutoFit/>
          </a:bodyPr>
          <a:lstStyle/>
          <a:p>
            <a:pPr fontAlgn="base"/>
            <a:r>
              <a:rPr lang="en-US" sz="2000" dirty="0">
                <a:solidFill>
                  <a:schemeClr val="bg1"/>
                </a:solidFill>
              </a:rPr>
              <a:t>“Those who go there to get wealth, and honor have something else in view than the glory of God, and they have no promise of happiness”</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10" name="TextBox 9"/>
          <p:cNvSpPr txBox="1"/>
          <p:nvPr/>
        </p:nvSpPr>
        <p:spPr>
          <a:xfrm>
            <a:off x="78673" y="6514086"/>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59:1</a:t>
            </a:r>
          </a:p>
        </p:txBody>
      </p:sp>
      <p:pic>
        <p:nvPicPr>
          <p:cNvPr id="3" name="Picture 2">
            <a:extLst>
              <a:ext uri="{FF2B5EF4-FFF2-40B4-BE49-F238E27FC236}">
                <a16:creationId xmlns:a16="http://schemas.microsoft.com/office/drawing/2014/main" id="{B754D6ED-DC44-4A82-B371-9094BE6CC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987" y="2176894"/>
            <a:ext cx="3810000" cy="3190875"/>
          </a:xfrm>
          <a:prstGeom prst="rect">
            <a:avLst/>
          </a:prstGeom>
        </p:spPr>
      </p:pic>
      <p:pic>
        <p:nvPicPr>
          <p:cNvPr id="12" name="Picture 11">
            <a:extLst>
              <a:ext uri="{FF2B5EF4-FFF2-40B4-BE49-F238E27FC236}">
                <a16:creationId xmlns:a16="http://schemas.microsoft.com/office/drawing/2014/main" id="{B71B29FF-F820-4977-A821-BF0AF17BB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350" y="5207929"/>
            <a:ext cx="1751326" cy="1334344"/>
          </a:xfrm>
          <a:prstGeom prst="rect">
            <a:avLst/>
          </a:prstGeom>
        </p:spPr>
      </p:pic>
    </p:spTree>
    <p:extLst>
      <p:ext uri="{BB962C8B-B14F-4D97-AF65-F5344CB8AC3E}">
        <p14:creationId xmlns:p14="http://schemas.microsoft.com/office/powerpoint/2010/main" val="279843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C46424-E9CE-45BA-87F0-16E15B65E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208591" y="1090246"/>
            <a:ext cx="5013582" cy="954107"/>
          </a:xfrm>
          <a:prstGeom prst="rect">
            <a:avLst/>
          </a:prstGeom>
          <a:noFill/>
        </p:spPr>
        <p:txBody>
          <a:bodyPr wrap="square" rtlCol="0">
            <a:spAutoFit/>
          </a:bodyPr>
          <a:lstStyle/>
          <a:p>
            <a:pPr fontAlgn="base"/>
            <a:r>
              <a:rPr lang="en-US" sz="2800" dirty="0">
                <a:solidFill>
                  <a:schemeClr val="bg1"/>
                </a:solidFill>
              </a:rPr>
              <a:t>This is the Lord’s earth and He will share it with them</a:t>
            </a:r>
          </a:p>
        </p:txBody>
      </p:sp>
      <p:sp>
        <p:nvSpPr>
          <p:cNvPr id="4" name="TextBox 3"/>
          <p:cNvSpPr txBox="1"/>
          <p:nvPr/>
        </p:nvSpPr>
        <p:spPr>
          <a:xfrm>
            <a:off x="85060" y="127686"/>
            <a:ext cx="11897833"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They That Live—They That Die</a:t>
            </a:r>
          </a:p>
        </p:txBody>
      </p:sp>
      <p:sp>
        <p:nvSpPr>
          <p:cNvPr id="7" name="TextBox 6"/>
          <p:cNvSpPr txBox="1"/>
          <p:nvPr/>
        </p:nvSpPr>
        <p:spPr>
          <a:xfrm>
            <a:off x="2080585" y="1164317"/>
            <a:ext cx="2983571" cy="584775"/>
          </a:xfrm>
          <a:prstGeom prst="rect">
            <a:avLst/>
          </a:prstGeom>
          <a:noFill/>
        </p:spPr>
        <p:txBody>
          <a:bodyPr wrap="square" rtlCol="0">
            <a:spAutoFit/>
          </a:bodyPr>
          <a:lstStyle/>
          <a:p>
            <a:r>
              <a:rPr lang="en-US" sz="3200" dirty="0">
                <a:solidFill>
                  <a:srgbClr val="FF0000"/>
                </a:solidFill>
                <a:cs typeface="Andalus" panose="02020603050405020304" pitchFamily="18" charset="-78"/>
              </a:rPr>
              <a:t>Those in Zion</a:t>
            </a:r>
          </a:p>
        </p:txBody>
      </p:sp>
      <p:sp>
        <p:nvSpPr>
          <p:cNvPr id="9" name="TextBox 8"/>
          <p:cNvSpPr txBox="1"/>
          <p:nvPr/>
        </p:nvSpPr>
        <p:spPr>
          <a:xfrm>
            <a:off x="6616118" y="4381057"/>
            <a:ext cx="3422709" cy="1938992"/>
          </a:xfrm>
          <a:prstGeom prst="rect">
            <a:avLst/>
          </a:prstGeom>
          <a:noFill/>
        </p:spPr>
        <p:txBody>
          <a:bodyPr wrap="square" rtlCol="0">
            <a:spAutoFit/>
          </a:bodyPr>
          <a:lstStyle/>
          <a:p>
            <a:pPr fontAlgn="base"/>
            <a:r>
              <a:rPr lang="en-US" dirty="0">
                <a:solidFill>
                  <a:schemeClr val="bg1"/>
                </a:solidFill>
              </a:rPr>
              <a:t>“Those who die shall rest from their labors. Death to them is but a sweet repose, a rest from toil, a refreshing sleep, from which they shall awake in the morning of the resurrection.”</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10" name="TextBox 9"/>
          <p:cNvSpPr txBox="1"/>
          <p:nvPr/>
        </p:nvSpPr>
        <p:spPr>
          <a:xfrm>
            <a:off x="149076" y="6425415"/>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59:2</a:t>
            </a:r>
          </a:p>
        </p:txBody>
      </p:sp>
      <p:sp>
        <p:nvSpPr>
          <p:cNvPr id="8" name="TextBox 7"/>
          <p:cNvSpPr txBox="1"/>
          <p:nvPr/>
        </p:nvSpPr>
        <p:spPr>
          <a:xfrm>
            <a:off x="626462" y="2754178"/>
            <a:ext cx="3422709" cy="1200329"/>
          </a:xfrm>
          <a:prstGeom prst="rect">
            <a:avLst/>
          </a:prstGeom>
          <a:noFill/>
        </p:spPr>
        <p:txBody>
          <a:bodyPr wrap="square" rtlCol="0">
            <a:spAutoFit/>
          </a:bodyPr>
          <a:lstStyle/>
          <a:p>
            <a:pPr algn="ctr" fontAlgn="base"/>
            <a:r>
              <a:rPr lang="en-US" sz="2400" dirty="0">
                <a:solidFill>
                  <a:srgbClr val="FFFF00"/>
                </a:solidFill>
              </a:rPr>
              <a:t>The architect will rest but his house remains standing—his legacy</a:t>
            </a:r>
          </a:p>
        </p:txBody>
      </p:sp>
      <p:pic>
        <p:nvPicPr>
          <p:cNvPr id="11268" name="Picture 4" descr="http://upload.wikimedia.org/wikipedia/commons/d/d1/Mennonite_Graveyard_Heubuden_3.JPG"/>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41773" y="-11566001"/>
            <a:ext cx="46634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47BF15-3410-44C2-8E01-BA5DFBB62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803" y="4070066"/>
            <a:ext cx="2840736" cy="2292096"/>
          </a:xfrm>
          <a:prstGeom prst="rect">
            <a:avLst/>
          </a:prstGeom>
        </p:spPr>
      </p:pic>
      <p:pic>
        <p:nvPicPr>
          <p:cNvPr id="13" name="Picture 12">
            <a:extLst>
              <a:ext uri="{FF2B5EF4-FFF2-40B4-BE49-F238E27FC236}">
                <a16:creationId xmlns:a16="http://schemas.microsoft.com/office/drawing/2014/main" id="{B6A06BC1-CD46-41D9-B1CC-D14B75513A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940" y="2062986"/>
            <a:ext cx="2889504" cy="2170176"/>
          </a:xfrm>
          <a:prstGeom prst="rect">
            <a:avLst/>
          </a:prstGeom>
        </p:spPr>
      </p:pic>
    </p:spTree>
    <p:extLst>
      <p:ext uri="{BB962C8B-B14F-4D97-AF65-F5344CB8AC3E}">
        <p14:creationId xmlns:p14="http://schemas.microsoft.com/office/powerpoint/2010/main" val="23492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30D481-A9F4-44CF-AE68-BBF0B72C2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Blessed Are They</a:t>
            </a:r>
          </a:p>
        </p:txBody>
      </p:sp>
      <p:sp>
        <p:nvSpPr>
          <p:cNvPr id="9" name="TextBox 8"/>
          <p:cNvSpPr txBox="1"/>
          <p:nvPr/>
        </p:nvSpPr>
        <p:spPr>
          <a:xfrm>
            <a:off x="2241826" y="1398961"/>
            <a:ext cx="7693007" cy="2031325"/>
          </a:xfrm>
          <a:prstGeom prst="rect">
            <a:avLst/>
          </a:prstGeom>
          <a:noFill/>
        </p:spPr>
        <p:txBody>
          <a:bodyPr wrap="square" rtlCol="0">
            <a:spAutoFit/>
          </a:bodyPr>
          <a:lstStyle/>
          <a:p>
            <a:pPr fontAlgn="base"/>
            <a:r>
              <a:rPr lang="en-US" dirty="0">
                <a:solidFill>
                  <a:schemeClr val="bg1"/>
                </a:solidFill>
              </a:rPr>
              <a:t>Happy are they who:</a:t>
            </a:r>
          </a:p>
          <a:p>
            <a:pPr fontAlgn="base"/>
            <a:endParaRPr lang="en-US" dirty="0">
              <a:solidFill>
                <a:schemeClr val="bg1"/>
              </a:solidFill>
            </a:endParaRPr>
          </a:p>
          <a:p>
            <a:pPr fontAlgn="base"/>
            <a:r>
              <a:rPr lang="en-US" dirty="0">
                <a:solidFill>
                  <a:schemeClr val="bg1"/>
                </a:solidFill>
              </a:rPr>
              <a:t>	Keep the commandments</a:t>
            </a:r>
          </a:p>
          <a:p>
            <a:pPr fontAlgn="base"/>
            <a:endParaRPr lang="en-US" dirty="0">
              <a:solidFill>
                <a:schemeClr val="bg1"/>
              </a:solidFill>
            </a:endParaRPr>
          </a:p>
          <a:p>
            <a:pPr fontAlgn="base"/>
            <a:r>
              <a:rPr lang="en-US" dirty="0">
                <a:solidFill>
                  <a:schemeClr val="bg1"/>
                </a:solidFill>
              </a:rPr>
              <a:t>		Keep the Law of Consecration</a:t>
            </a:r>
          </a:p>
          <a:p>
            <a:pPr fontAlgn="base"/>
            <a:endParaRPr lang="en-US" dirty="0">
              <a:solidFill>
                <a:schemeClr val="bg1"/>
              </a:solidFill>
            </a:endParaRPr>
          </a:p>
          <a:p>
            <a:pPr fontAlgn="base"/>
            <a:r>
              <a:rPr lang="en-US" dirty="0">
                <a:solidFill>
                  <a:schemeClr val="bg1"/>
                </a:solidFill>
              </a:rPr>
              <a:t>			Keep all other laws and ordinances of the gospel</a:t>
            </a:r>
          </a:p>
        </p:txBody>
      </p:sp>
      <p:sp>
        <p:nvSpPr>
          <p:cNvPr id="10" name="TextBox 9"/>
          <p:cNvSpPr txBox="1"/>
          <p:nvPr/>
        </p:nvSpPr>
        <p:spPr>
          <a:xfrm>
            <a:off x="78785" y="6360982"/>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59:3-4</a:t>
            </a:r>
          </a:p>
        </p:txBody>
      </p:sp>
      <p:sp>
        <p:nvSpPr>
          <p:cNvPr id="32" name="TextBox 31"/>
          <p:cNvSpPr txBox="1"/>
          <p:nvPr/>
        </p:nvSpPr>
        <p:spPr>
          <a:xfrm>
            <a:off x="4114912" y="4201232"/>
            <a:ext cx="5523358" cy="2123658"/>
          </a:xfrm>
          <a:prstGeom prst="rect">
            <a:avLst/>
          </a:prstGeom>
          <a:noFill/>
        </p:spPr>
        <p:txBody>
          <a:bodyPr wrap="square" rtlCol="0">
            <a:spAutoFit/>
          </a:bodyPr>
          <a:lstStyle/>
          <a:p>
            <a:pPr fontAlgn="base"/>
            <a:r>
              <a:rPr lang="en-US" sz="2400" dirty="0">
                <a:solidFill>
                  <a:schemeClr val="bg1"/>
                </a:solidFill>
              </a:rPr>
              <a:t>“Those who love God, love His commandments, as blessings bestowed upon them.</a:t>
            </a:r>
          </a:p>
          <a:p>
            <a:pPr fontAlgn="base"/>
            <a:endParaRPr lang="en-US" sz="2400" dirty="0">
              <a:solidFill>
                <a:schemeClr val="bg1"/>
              </a:solidFill>
            </a:endParaRPr>
          </a:p>
          <a:p>
            <a:pPr fontAlgn="base"/>
            <a:r>
              <a:rPr lang="en-US" sz="2400" dirty="0">
                <a:solidFill>
                  <a:srgbClr val="FFFF00"/>
                </a:solidFill>
              </a:rPr>
              <a:t>Love prompts them to render obedience”</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12292" name="Picture 4" descr="http://rs717.pbsrc.com/albums/ww173/prestonjjrtr/Funny/SmileyHappyDance.gif~c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43916" y="95825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766C0F9-51FF-4514-9B78-23BFB0108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350" y="5207929"/>
            <a:ext cx="1751326" cy="1334344"/>
          </a:xfrm>
          <a:prstGeom prst="rect">
            <a:avLst/>
          </a:prstGeom>
        </p:spPr>
      </p:pic>
    </p:spTree>
    <p:extLst>
      <p:ext uri="{BB962C8B-B14F-4D97-AF65-F5344CB8AC3E}">
        <p14:creationId xmlns:p14="http://schemas.microsoft.com/office/powerpoint/2010/main" val="484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335100C-1487-433E-A74A-B5C908F77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5640770" y="474345"/>
            <a:ext cx="4579039" cy="5909310"/>
          </a:xfrm>
          <a:prstGeom prst="rect">
            <a:avLst/>
          </a:prstGeom>
          <a:noFill/>
        </p:spPr>
        <p:txBody>
          <a:bodyPr wrap="square" rtlCol="0">
            <a:spAutoFit/>
          </a:bodyPr>
          <a:lstStyle/>
          <a:p>
            <a:pPr fontAlgn="base"/>
            <a:r>
              <a:rPr lang="en-US" dirty="0">
                <a:solidFill>
                  <a:schemeClr val="bg1"/>
                </a:solidFill>
              </a:rPr>
              <a:t>“Today, with the earth subject to Satan’s rule, it is quite generally the selfish, self-centered, proud and haughty people of the earth who apparently inherit it. </a:t>
            </a:r>
          </a:p>
          <a:p>
            <a:pPr fontAlgn="base"/>
            <a:endParaRPr lang="en-US" dirty="0">
              <a:solidFill>
                <a:schemeClr val="bg1"/>
              </a:solidFill>
            </a:endParaRPr>
          </a:p>
          <a:p>
            <a:pPr fontAlgn="base"/>
            <a:r>
              <a:rPr lang="en-US" dirty="0">
                <a:solidFill>
                  <a:schemeClr val="bg1"/>
                </a:solidFill>
              </a:rPr>
              <a:t>This is in harmony with the spirit of unrighteousness which has prevailed on the earth since the fall of man. When Christ comes to take possession of the earth and rule in his right as King of kings, he will keep his promise and the meek shall come into their own </a:t>
            </a:r>
            <a:r>
              <a:rPr lang="en-US" dirty="0">
                <a:solidFill>
                  <a:srgbClr val="FFFF00"/>
                </a:solidFill>
              </a:rPr>
              <a:t>[see Matthew 5:5]. </a:t>
            </a:r>
          </a:p>
          <a:p>
            <a:pPr fontAlgn="base"/>
            <a:endParaRPr lang="en-US" dirty="0">
              <a:solidFill>
                <a:schemeClr val="bg1"/>
              </a:solidFill>
            </a:endParaRPr>
          </a:p>
          <a:p>
            <a:pPr fontAlgn="base"/>
            <a:r>
              <a:rPr lang="en-US" dirty="0">
                <a:solidFill>
                  <a:schemeClr val="bg1"/>
                </a:solidFill>
              </a:rPr>
              <a:t>If they die, even then their inheritance shall stand, for the earth is to be the eternal abode of those who inherit the celestial kingdom. … </a:t>
            </a:r>
          </a:p>
          <a:p>
            <a:pPr fontAlgn="base"/>
            <a:endParaRPr lang="en-US" dirty="0">
              <a:solidFill>
                <a:schemeClr val="bg1"/>
              </a:solidFill>
            </a:endParaRPr>
          </a:p>
          <a:p>
            <a:pPr fontAlgn="base"/>
            <a:r>
              <a:rPr lang="en-US" dirty="0">
                <a:solidFill>
                  <a:schemeClr val="bg1"/>
                </a:solidFill>
              </a:rPr>
              <a:t>This earth eventually … will be prepared for the righteous, or the meek, and it is their everlasting inheritance.” </a:t>
            </a:r>
          </a:p>
          <a:p>
            <a:pPr fontAlgn="base"/>
            <a:r>
              <a:rPr lang="en-US" sz="1200" dirty="0">
                <a:solidFill>
                  <a:schemeClr val="bg1"/>
                </a:solidFill>
              </a:rPr>
              <a:t>President Joseph Fielding Smith</a:t>
            </a:r>
          </a:p>
        </p:txBody>
      </p:sp>
      <p:sp>
        <p:nvSpPr>
          <p:cNvPr id="10" name="TextBox 9"/>
          <p:cNvSpPr txBox="1"/>
          <p:nvPr/>
        </p:nvSpPr>
        <p:spPr>
          <a:xfrm>
            <a:off x="119495" y="6470802"/>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59:4</a:t>
            </a:r>
          </a:p>
        </p:txBody>
      </p:sp>
      <p:grpSp>
        <p:nvGrpSpPr>
          <p:cNvPr id="11" name="Group 10"/>
          <p:cNvGrpSpPr/>
          <p:nvPr/>
        </p:nvGrpSpPr>
        <p:grpSpPr>
          <a:xfrm>
            <a:off x="1925112" y="1125134"/>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057400"/>
              <a:ext cx="1905000" cy="2062103"/>
            </a:xfrm>
            <a:prstGeom prst="rect">
              <a:avLst/>
            </a:prstGeom>
          </p:spPr>
          <p:txBody>
            <a:bodyPr wrap="square">
              <a:spAutoFit/>
            </a:bodyPr>
            <a:lstStyle/>
            <a:p>
              <a:pPr algn="ctr"/>
              <a:r>
                <a:rPr lang="en-US" sz="1600" b="1" i="1" dirty="0"/>
                <a:t>If we keep the commandments with an eye single to the glory of God, then we will be blessed both temporally and spiritually.</a:t>
              </a:r>
              <a:r>
                <a:rPr lang="en-US" sz="1600" dirty="0"/>
                <a:t> </a:t>
              </a:r>
              <a:endParaRPr lang="en-US" sz="1600" dirty="0">
                <a:solidFill>
                  <a:schemeClr val="bg1"/>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243" y="181260"/>
            <a:ext cx="1128448" cy="1423814"/>
          </a:xfrm>
          <a:prstGeom prst="rect">
            <a:avLst/>
          </a:prstGeom>
        </p:spPr>
      </p:pic>
    </p:spTree>
    <p:extLst>
      <p:ext uri="{BB962C8B-B14F-4D97-AF65-F5344CB8AC3E}">
        <p14:creationId xmlns:p14="http://schemas.microsoft.com/office/powerpoint/2010/main" val="13922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0F3FFB-3ED9-46DB-98E3-9D3244828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51409" y="127686"/>
            <a:ext cx="9073978"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The Great Commandment</a:t>
            </a:r>
          </a:p>
        </p:txBody>
      </p:sp>
      <p:sp>
        <p:nvSpPr>
          <p:cNvPr id="9" name="TextBox 8"/>
          <p:cNvSpPr txBox="1"/>
          <p:nvPr/>
        </p:nvSpPr>
        <p:spPr>
          <a:xfrm>
            <a:off x="2270899" y="1154292"/>
            <a:ext cx="7693007" cy="646331"/>
          </a:xfrm>
          <a:prstGeom prst="rect">
            <a:avLst/>
          </a:prstGeom>
          <a:noFill/>
        </p:spPr>
        <p:txBody>
          <a:bodyPr wrap="square" rtlCol="0">
            <a:spAutoFit/>
          </a:bodyPr>
          <a:lstStyle/>
          <a:p>
            <a:pPr algn="ctr" fontAlgn="base"/>
            <a:r>
              <a:rPr lang="en-US" dirty="0">
                <a:solidFill>
                  <a:schemeClr val="bg1"/>
                </a:solidFill>
              </a:rPr>
              <a:t>“Thou shalt love the Lord thy God with all thy hear, with all thy might, mind, and strength; and in the name of Jesus Christ thou shalt serve him.”</a:t>
            </a:r>
          </a:p>
        </p:txBody>
      </p:sp>
      <p:sp>
        <p:nvSpPr>
          <p:cNvPr id="10" name="TextBox 9"/>
          <p:cNvSpPr txBox="1"/>
          <p:nvPr/>
        </p:nvSpPr>
        <p:spPr>
          <a:xfrm>
            <a:off x="108490" y="6488668"/>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59:5-6</a:t>
            </a:r>
          </a:p>
        </p:txBody>
      </p:sp>
      <p:sp>
        <p:nvSpPr>
          <p:cNvPr id="7" name="TextBox 6"/>
          <p:cNvSpPr txBox="1"/>
          <p:nvPr/>
        </p:nvSpPr>
        <p:spPr>
          <a:xfrm>
            <a:off x="2039999" y="2548928"/>
            <a:ext cx="7693007" cy="2031325"/>
          </a:xfrm>
          <a:prstGeom prst="rect">
            <a:avLst/>
          </a:prstGeom>
          <a:noFill/>
        </p:spPr>
        <p:txBody>
          <a:bodyPr wrap="square" rtlCol="0">
            <a:spAutoFit/>
          </a:bodyPr>
          <a:lstStyle/>
          <a:p>
            <a:pPr fontAlgn="base"/>
            <a:r>
              <a:rPr lang="en-US" dirty="0">
                <a:solidFill>
                  <a:schemeClr val="bg1"/>
                </a:solidFill>
              </a:rPr>
              <a:t>Heart---emotions or sentiments </a:t>
            </a:r>
          </a:p>
          <a:p>
            <a:pPr fontAlgn="base"/>
            <a:endParaRPr lang="en-US" dirty="0">
              <a:solidFill>
                <a:schemeClr val="bg1"/>
              </a:solidFill>
            </a:endParaRPr>
          </a:p>
          <a:p>
            <a:pPr fontAlgn="base"/>
            <a:r>
              <a:rPr lang="en-US" dirty="0">
                <a:solidFill>
                  <a:schemeClr val="bg1"/>
                </a:solidFill>
              </a:rPr>
              <a:t>Might---the soul—spiritual faculties. See Matthew 22:37</a:t>
            </a:r>
          </a:p>
          <a:p>
            <a:pPr fontAlgn="base"/>
            <a:endParaRPr lang="en-US" dirty="0">
              <a:solidFill>
                <a:schemeClr val="bg1"/>
              </a:solidFill>
            </a:endParaRPr>
          </a:p>
          <a:p>
            <a:pPr fontAlgn="base"/>
            <a:r>
              <a:rPr lang="en-US" dirty="0">
                <a:solidFill>
                  <a:schemeClr val="bg1"/>
                </a:solidFill>
              </a:rPr>
              <a:t>Mind---intellect </a:t>
            </a:r>
          </a:p>
          <a:p>
            <a:pPr fontAlgn="base"/>
            <a:endParaRPr lang="en-US" dirty="0">
              <a:solidFill>
                <a:schemeClr val="bg1"/>
              </a:solidFill>
            </a:endParaRPr>
          </a:p>
          <a:p>
            <a:pPr fontAlgn="base"/>
            <a:r>
              <a:rPr lang="en-US" dirty="0">
                <a:solidFill>
                  <a:schemeClr val="bg1"/>
                </a:solidFill>
              </a:rPr>
              <a:t>Strength—physical attributes</a:t>
            </a:r>
          </a:p>
        </p:txBody>
      </p:sp>
      <p:sp>
        <p:nvSpPr>
          <p:cNvPr id="8" name="TextBox 7"/>
          <p:cNvSpPr txBox="1"/>
          <p:nvPr/>
        </p:nvSpPr>
        <p:spPr>
          <a:xfrm>
            <a:off x="6491021" y="4196150"/>
            <a:ext cx="4106087" cy="2492990"/>
          </a:xfrm>
          <a:prstGeom prst="rect">
            <a:avLst/>
          </a:prstGeom>
          <a:noFill/>
        </p:spPr>
        <p:txBody>
          <a:bodyPr wrap="square" rtlCol="0">
            <a:spAutoFit/>
          </a:bodyPr>
          <a:lstStyle/>
          <a:p>
            <a:pPr fontAlgn="base"/>
            <a:r>
              <a:rPr lang="en-US" dirty="0">
                <a:solidFill>
                  <a:schemeClr val="bg1"/>
                </a:solidFill>
              </a:rPr>
              <a:t>As a oneness</a:t>
            </a:r>
          </a:p>
          <a:p>
            <a:pPr fontAlgn="base"/>
            <a:endParaRPr lang="en-US" dirty="0">
              <a:solidFill>
                <a:schemeClr val="bg1"/>
              </a:solidFill>
            </a:endParaRPr>
          </a:p>
          <a:p>
            <a:pPr fontAlgn="base"/>
            <a:r>
              <a:rPr lang="en-US" dirty="0">
                <a:solidFill>
                  <a:schemeClr val="bg1"/>
                </a:solidFill>
              </a:rPr>
              <a:t>“This commandment enjoins on us to lover our Heavenly Father so that our entire beings—our emotions, our spiritual faculties, our mental and physical activities are all devoted to Him and His service.”</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pic>
        <p:nvPicPr>
          <p:cNvPr id="13314" name="Picture 2" descr="http://www.webdesign.org/img_articles/9282/Hear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972" y="2004988"/>
            <a:ext cx="1138637" cy="113863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designbuddy.com/wp-content/uploads/2013/02/spiral-design-animation.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609" y="3469111"/>
            <a:ext cx="970794" cy="97079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sports-training-adviser.com/images/AnimatedBicepCur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61029" y="4784618"/>
            <a:ext cx="1892965" cy="150466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6A5A347-262C-4735-8D79-89D744B50BAA}"/>
              </a:ext>
            </a:extLst>
          </p:cNvPr>
          <p:cNvGrpSpPr/>
          <p:nvPr/>
        </p:nvGrpSpPr>
        <p:grpSpPr>
          <a:xfrm>
            <a:off x="9626790" y="832108"/>
            <a:ext cx="1940635" cy="3659484"/>
            <a:chOff x="838200" y="76200"/>
            <a:chExt cx="2667000" cy="5029200"/>
          </a:xfrm>
        </p:grpSpPr>
        <p:grpSp>
          <p:nvGrpSpPr>
            <p:cNvPr id="13" name="Group 17">
              <a:extLst>
                <a:ext uri="{FF2B5EF4-FFF2-40B4-BE49-F238E27FC236}">
                  <a16:creationId xmlns:a16="http://schemas.microsoft.com/office/drawing/2014/main" id="{E0F96EF5-661C-4880-BEF8-008CE81C2B32}"/>
                </a:ext>
              </a:extLst>
            </p:cNvPr>
            <p:cNvGrpSpPr/>
            <p:nvPr/>
          </p:nvGrpSpPr>
          <p:grpSpPr>
            <a:xfrm>
              <a:off x="838200" y="76200"/>
              <a:ext cx="2667000" cy="5029200"/>
              <a:chOff x="838200" y="76200"/>
              <a:chExt cx="2667000" cy="5029200"/>
            </a:xfrm>
          </p:grpSpPr>
          <p:grpSp>
            <p:nvGrpSpPr>
              <p:cNvPr id="15" name="Group 17">
                <a:extLst>
                  <a:ext uri="{FF2B5EF4-FFF2-40B4-BE49-F238E27FC236}">
                    <a16:creationId xmlns:a16="http://schemas.microsoft.com/office/drawing/2014/main" id="{C3475809-6B5B-4CCD-A51D-3447CF291799}"/>
                  </a:ext>
                </a:extLst>
              </p:cNvPr>
              <p:cNvGrpSpPr/>
              <p:nvPr/>
            </p:nvGrpSpPr>
            <p:grpSpPr>
              <a:xfrm flipH="1">
                <a:off x="2209800" y="1447800"/>
                <a:ext cx="1295400" cy="3429000"/>
                <a:chOff x="685800" y="1447800"/>
                <a:chExt cx="1295400" cy="3124200"/>
              </a:xfrm>
            </p:grpSpPr>
            <p:sp>
              <p:nvSpPr>
                <p:cNvPr id="31" name="Bent Arrow 29">
                  <a:extLst>
                    <a:ext uri="{FF2B5EF4-FFF2-40B4-BE49-F238E27FC236}">
                      <a16:creationId xmlns:a16="http://schemas.microsoft.com/office/drawing/2014/main" id="{97F6417D-05C9-4AF6-B50E-00EF322ED5A7}"/>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0">
                  <a:extLst>
                    <a:ext uri="{FF2B5EF4-FFF2-40B4-BE49-F238E27FC236}">
                      <a16:creationId xmlns:a16="http://schemas.microsoft.com/office/drawing/2014/main" id="{D0CC9A45-5DE6-49AB-932A-113E653A14D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a:extLst>
                  <a:ext uri="{FF2B5EF4-FFF2-40B4-BE49-F238E27FC236}">
                    <a16:creationId xmlns:a16="http://schemas.microsoft.com/office/drawing/2014/main" id="{92679835-CD87-49CE-9F1F-2EE9500546CE}"/>
                  </a:ext>
                </a:extLst>
              </p:cNvPr>
              <p:cNvGrpSpPr/>
              <p:nvPr/>
            </p:nvGrpSpPr>
            <p:grpSpPr>
              <a:xfrm>
                <a:off x="838200" y="1447800"/>
                <a:ext cx="1295400" cy="3429000"/>
                <a:chOff x="685800" y="1447800"/>
                <a:chExt cx="1295400" cy="3429000"/>
              </a:xfrm>
            </p:grpSpPr>
            <p:sp>
              <p:nvSpPr>
                <p:cNvPr id="29" name="Bent Arrow 27">
                  <a:extLst>
                    <a:ext uri="{FF2B5EF4-FFF2-40B4-BE49-F238E27FC236}">
                      <a16:creationId xmlns:a16="http://schemas.microsoft.com/office/drawing/2014/main" id="{5F362796-04C7-44CE-B1EC-8B746097AAC3}"/>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a:extLst>
                    <a:ext uri="{FF2B5EF4-FFF2-40B4-BE49-F238E27FC236}">
                      <a16:creationId xmlns:a16="http://schemas.microsoft.com/office/drawing/2014/main" id="{FE3D4DB5-D389-462F-84F6-B918D1B4EC5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a:extLst>
                  <a:ext uri="{FF2B5EF4-FFF2-40B4-BE49-F238E27FC236}">
                    <a16:creationId xmlns:a16="http://schemas.microsoft.com/office/drawing/2014/main" id="{93F7498B-EA67-4CEB-970D-FB03B0386ADD}"/>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a:extLst>
                  <a:ext uri="{FF2B5EF4-FFF2-40B4-BE49-F238E27FC236}">
                    <a16:creationId xmlns:a16="http://schemas.microsoft.com/office/drawing/2014/main" id="{F6907D13-DA88-4789-890B-7AD138A66A89}"/>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a:extLst>
                  <a:ext uri="{FF2B5EF4-FFF2-40B4-BE49-F238E27FC236}">
                    <a16:creationId xmlns:a16="http://schemas.microsoft.com/office/drawing/2014/main" id="{38A4126D-7832-463C-9A0A-830955CD0C0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8">
                <a:extLst>
                  <a:ext uri="{FF2B5EF4-FFF2-40B4-BE49-F238E27FC236}">
                    <a16:creationId xmlns:a16="http://schemas.microsoft.com/office/drawing/2014/main" id="{83736DD3-A1FA-4DB6-98D5-8CEF6BBC0EB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a:extLst>
                  <a:ext uri="{FF2B5EF4-FFF2-40B4-BE49-F238E27FC236}">
                    <a16:creationId xmlns:a16="http://schemas.microsoft.com/office/drawing/2014/main" id="{BC25DF1D-1231-4FBA-ACD2-FF97555EA18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0">
                <a:extLst>
                  <a:ext uri="{FF2B5EF4-FFF2-40B4-BE49-F238E27FC236}">
                    <a16:creationId xmlns:a16="http://schemas.microsoft.com/office/drawing/2014/main" id="{66ABE448-4477-4371-9294-FB4B0B4B23F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a:extLst>
                  <a:ext uri="{FF2B5EF4-FFF2-40B4-BE49-F238E27FC236}">
                    <a16:creationId xmlns:a16="http://schemas.microsoft.com/office/drawing/2014/main" id="{80B33C46-4CD3-4069-A21E-4A0B7733E32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a:extLst>
                  <a:ext uri="{FF2B5EF4-FFF2-40B4-BE49-F238E27FC236}">
                    <a16:creationId xmlns:a16="http://schemas.microsoft.com/office/drawing/2014/main" id="{52EF6852-CFA3-4B29-BE64-BDD6214DD4C8}"/>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a:extLst>
                  <a:ext uri="{FF2B5EF4-FFF2-40B4-BE49-F238E27FC236}">
                    <a16:creationId xmlns:a16="http://schemas.microsoft.com/office/drawing/2014/main" id="{8E07D001-DEDF-40FB-9715-26D1210B990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a:extLst>
                  <a:ext uri="{FF2B5EF4-FFF2-40B4-BE49-F238E27FC236}">
                    <a16:creationId xmlns:a16="http://schemas.microsoft.com/office/drawing/2014/main" id="{74FE915D-1C67-47D8-886E-F6912D3C6312}"/>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a:extLst>
                  <a:ext uri="{FF2B5EF4-FFF2-40B4-BE49-F238E27FC236}">
                    <a16:creationId xmlns:a16="http://schemas.microsoft.com/office/drawing/2014/main" id="{E44FC9CB-E5FF-41C0-9D43-89FB362A078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a:extLst>
                  <a:ext uri="{FF2B5EF4-FFF2-40B4-BE49-F238E27FC236}">
                    <a16:creationId xmlns:a16="http://schemas.microsoft.com/office/drawing/2014/main" id="{237A9312-63DB-4DE7-84FD-5113952987E5}"/>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780B8162-9A3A-46C6-8435-98182E591DC0}"/>
                </a:ext>
              </a:extLst>
            </p:cNvPr>
            <p:cNvSpPr/>
            <p:nvPr/>
          </p:nvSpPr>
          <p:spPr>
            <a:xfrm>
              <a:off x="1219201" y="2174061"/>
              <a:ext cx="1905000" cy="1607305"/>
            </a:xfrm>
            <a:prstGeom prst="rect">
              <a:avLst/>
            </a:prstGeom>
          </p:spPr>
          <p:txBody>
            <a:bodyPr wrap="square">
              <a:spAutoFit/>
            </a:bodyPr>
            <a:lstStyle/>
            <a:p>
              <a:pPr algn="ctr"/>
              <a:r>
                <a:rPr lang="en-US" sz="1400" b="1" dirty="0"/>
                <a:t>We must love God with all of our heart, might, mind, and strength</a:t>
              </a:r>
              <a:endParaRPr lang="en-US" sz="1400" dirty="0">
                <a:solidFill>
                  <a:schemeClr val="bg1"/>
                </a:solidFill>
              </a:endParaRPr>
            </a:p>
          </p:txBody>
        </p:sp>
      </p:grpSp>
      <p:pic>
        <p:nvPicPr>
          <p:cNvPr id="33" name="Picture 32">
            <a:extLst>
              <a:ext uri="{FF2B5EF4-FFF2-40B4-BE49-F238E27FC236}">
                <a16:creationId xmlns:a16="http://schemas.microsoft.com/office/drawing/2014/main" id="{8EAC376A-2739-4C32-89DD-30BAE937E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8534" y="5672502"/>
            <a:ext cx="1260845" cy="960644"/>
          </a:xfrm>
          <a:prstGeom prst="rect">
            <a:avLst/>
          </a:prstGeom>
        </p:spPr>
      </p:pic>
    </p:spTree>
    <p:extLst>
      <p:ext uri="{BB962C8B-B14F-4D97-AF65-F5344CB8AC3E}">
        <p14:creationId xmlns:p14="http://schemas.microsoft.com/office/powerpoint/2010/main" val="322996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10" presetClass="exit" presetSubtype="0" fill="hold" grpId="0" nodeType="withEffect">
                                  <p:stCondLst>
                                    <p:cond delay="0"/>
                                  </p:stCondLst>
                                  <p:childTnLst>
                                    <p:animEffect transition="out" filter="fade">
                                      <p:cBhvr>
                                        <p:cTn id="33" dur="500"/>
                                        <p:tgtEl>
                                          <p:spTgt spid="7">
                                            <p:txEl>
                                              <p:pRg st="0" end="0"/>
                                            </p:txEl>
                                          </p:spTgt>
                                        </p:tgtEl>
                                      </p:cBhvr>
                                    </p:animEffect>
                                    <p:set>
                                      <p:cBhvr>
                                        <p:cTn id="34" dur="1" fill="hold">
                                          <p:stCondLst>
                                            <p:cond delay="499"/>
                                          </p:stCondLst>
                                        </p:cTn>
                                        <p:tgtEl>
                                          <p:spTgt spid="7">
                                            <p:txEl>
                                              <p:pRg st="0" end="0"/>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7">
                                            <p:txEl>
                                              <p:pRg st="2" end="2"/>
                                            </p:txEl>
                                          </p:spTgt>
                                        </p:tgtEl>
                                      </p:cBhvr>
                                    </p:animEffect>
                                    <p:set>
                                      <p:cBhvr>
                                        <p:cTn id="37" dur="1" fill="hold">
                                          <p:stCondLst>
                                            <p:cond delay="499"/>
                                          </p:stCondLst>
                                        </p:cTn>
                                        <p:tgtEl>
                                          <p:spTgt spid="7">
                                            <p:txEl>
                                              <p:pRg st="2" end="2"/>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7">
                                            <p:txEl>
                                              <p:pRg st="4" end="4"/>
                                            </p:txEl>
                                          </p:spTgt>
                                        </p:tgtEl>
                                      </p:cBhvr>
                                    </p:animEffect>
                                    <p:set>
                                      <p:cBhvr>
                                        <p:cTn id="40" dur="1" fill="hold">
                                          <p:stCondLst>
                                            <p:cond delay="499"/>
                                          </p:stCondLst>
                                        </p:cTn>
                                        <p:tgtEl>
                                          <p:spTgt spid="7">
                                            <p:txEl>
                                              <p:pRg st="4" end="4"/>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7">
                                            <p:txEl>
                                              <p:pRg st="6" end="6"/>
                                            </p:txEl>
                                          </p:spTgt>
                                        </p:tgtEl>
                                      </p:cBhvr>
                                    </p:animEffect>
                                    <p:set>
                                      <p:cBhvr>
                                        <p:cTn id="43" dur="1" fill="hold">
                                          <p:stCondLst>
                                            <p:cond delay="499"/>
                                          </p:stCondLst>
                                        </p:cTn>
                                        <p:tgtEl>
                                          <p:spTgt spid="7">
                                            <p:txEl>
                                              <p:pRg st="6" end="6"/>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314"/>
                                        </p:tgtEl>
                                      </p:cBhvr>
                                    </p:animEffect>
                                    <p:set>
                                      <p:cBhvr>
                                        <p:cTn id="46" dur="1" fill="hold">
                                          <p:stCondLst>
                                            <p:cond delay="499"/>
                                          </p:stCondLst>
                                        </p:cTn>
                                        <p:tgtEl>
                                          <p:spTgt spid="133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316"/>
                                        </p:tgtEl>
                                      </p:cBhvr>
                                    </p:animEffect>
                                    <p:set>
                                      <p:cBhvr>
                                        <p:cTn id="49" dur="1" fill="hold">
                                          <p:stCondLst>
                                            <p:cond delay="499"/>
                                          </p:stCondLst>
                                        </p:cTn>
                                        <p:tgtEl>
                                          <p:spTgt spid="1331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318"/>
                                        </p:tgtEl>
                                      </p:cBhvr>
                                    </p:animEffect>
                                    <p:set>
                                      <p:cBhvr>
                                        <p:cTn id="52" dur="1" fill="hold">
                                          <p:stCondLst>
                                            <p:cond delay="499"/>
                                          </p:stCondLst>
                                        </p:cTn>
                                        <p:tgtEl>
                                          <p:spTgt spid="1331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573E4B-A245-448A-AA3C-B93678C036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9488" y="127686"/>
            <a:ext cx="11950996"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cs typeface="Andalus" panose="02020603050405020304" pitchFamily="18" charset="-78"/>
              </a:rPr>
              <a:t>The 2nd Great Commandment</a:t>
            </a:r>
          </a:p>
        </p:txBody>
      </p:sp>
      <p:sp>
        <p:nvSpPr>
          <p:cNvPr id="9" name="TextBox 8"/>
          <p:cNvSpPr txBox="1"/>
          <p:nvPr/>
        </p:nvSpPr>
        <p:spPr>
          <a:xfrm>
            <a:off x="2364929" y="1091862"/>
            <a:ext cx="7693007" cy="646331"/>
          </a:xfrm>
          <a:prstGeom prst="rect">
            <a:avLst/>
          </a:prstGeom>
          <a:noFill/>
        </p:spPr>
        <p:txBody>
          <a:bodyPr wrap="square" rtlCol="0">
            <a:spAutoFit/>
          </a:bodyPr>
          <a:lstStyle/>
          <a:p>
            <a:pPr algn="ctr" fontAlgn="base"/>
            <a:r>
              <a:rPr lang="en-US" dirty="0">
                <a:solidFill>
                  <a:schemeClr val="bg1"/>
                </a:solidFill>
              </a:rPr>
              <a:t>Thou shalt love thy neighbor as thyself. Thou shalt not steal; neither commit adultery, nor kill, nor do anything like unto it.</a:t>
            </a:r>
          </a:p>
        </p:txBody>
      </p:sp>
      <p:sp>
        <p:nvSpPr>
          <p:cNvPr id="10" name="TextBox 9"/>
          <p:cNvSpPr txBox="1"/>
          <p:nvPr/>
        </p:nvSpPr>
        <p:spPr>
          <a:xfrm>
            <a:off x="159488" y="6477385"/>
            <a:ext cx="3863017" cy="369332"/>
          </a:xfrm>
          <a:prstGeom prst="rect">
            <a:avLst/>
          </a:prstGeom>
          <a:noFill/>
        </p:spPr>
        <p:txBody>
          <a:bodyPr wrap="square" rtlCol="0">
            <a:spAutoFit/>
          </a:bodyPr>
          <a:lstStyle/>
          <a:p>
            <a:r>
              <a:rPr lang="en-US" dirty="0">
                <a:solidFill>
                  <a:schemeClr val="bg1"/>
                </a:solidFill>
                <a:cs typeface="Andalus" panose="02020603050405020304" pitchFamily="18" charset="-78"/>
              </a:rPr>
              <a:t>D&amp;C 59:6</a:t>
            </a:r>
          </a:p>
        </p:txBody>
      </p:sp>
      <p:sp>
        <p:nvSpPr>
          <p:cNvPr id="7" name="TextBox 6"/>
          <p:cNvSpPr txBox="1"/>
          <p:nvPr/>
        </p:nvSpPr>
        <p:spPr>
          <a:xfrm>
            <a:off x="1594885" y="1914192"/>
            <a:ext cx="10409274" cy="584775"/>
          </a:xfrm>
          <a:prstGeom prst="rect">
            <a:avLst/>
          </a:prstGeom>
          <a:noFill/>
        </p:spPr>
        <p:txBody>
          <a:bodyPr wrap="square" rtlCol="0">
            <a:spAutoFit/>
          </a:bodyPr>
          <a:lstStyle/>
          <a:p>
            <a:pPr fontAlgn="base"/>
            <a:r>
              <a:rPr lang="en-US" sz="3200" dirty="0">
                <a:solidFill>
                  <a:srgbClr val="FF0000"/>
                </a:solidFill>
              </a:rPr>
              <a:t>This law is eternal. It is given to Israel…it is given to us </a:t>
            </a:r>
          </a:p>
        </p:txBody>
      </p:sp>
      <p:sp>
        <p:nvSpPr>
          <p:cNvPr id="8" name="TextBox 7"/>
          <p:cNvSpPr txBox="1"/>
          <p:nvPr/>
        </p:nvSpPr>
        <p:spPr>
          <a:xfrm>
            <a:off x="4809199" y="5613995"/>
            <a:ext cx="4608710" cy="1015663"/>
          </a:xfrm>
          <a:prstGeom prst="rect">
            <a:avLst/>
          </a:prstGeom>
          <a:noFill/>
        </p:spPr>
        <p:txBody>
          <a:bodyPr wrap="square" rtlCol="0">
            <a:spAutoFit/>
          </a:bodyPr>
          <a:lstStyle/>
          <a:p>
            <a:pPr fontAlgn="base"/>
            <a:r>
              <a:rPr lang="en-US" sz="2400" dirty="0">
                <a:solidFill>
                  <a:schemeClr val="bg1"/>
                </a:solidFill>
              </a:rPr>
              <a:t>“God does not give a command that cannot be obeyed.”</a:t>
            </a:r>
          </a:p>
          <a:p>
            <a:pPr fontAlgn="base"/>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 name="Rectangle 1"/>
          <p:cNvSpPr/>
          <p:nvPr/>
        </p:nvSpPr>
        <p:spPr>
          <a:xfrm>
            <a:off x="6515449" y="3071702"/>
            <a:ext cx="3935892" cy="1754326"/>
          </a:xfrm>
          <a:prstGeom prst="rect">
            <a:avLst/>
          </a:prstGeom>
        </p:spPr>
        <p:txBody>
          <a:bodyPr wrap="square">
            <a:spAutoFit/>
          </a:bodyPr>
          <a:lstStyle/>
          <a:p>
            <a:r>
              <a:rPr lang="en-US" i="1" dirty="0">
                <a:solidFill>
                  <a:srgbClr val="FFFF00"/>
                </a:solidFill>
                <a:latin typeface="Georgia" panose="02040502050405020303" pitchFamily="18" charset="0"/>
              </a:rPr>
              <a:t>¶Thou shalt not avenge, nor bear any grudge against the children of thy people, but thou shalt love thy </a:t>
            </a:r>
            <a:r>
              <a:rPr lang="en-US" i="1" dirty="0" err="1">
                <a:solidFill>
                  <a:srgbClr val="FFFF00"/>
                </a:solidFill>
                <a:latin typeface="Georgia" panose="02040502050405020303" pitchFamily="18" charset="0"/>
              </a:rPr>
              <a:t>neighbour</a:t>
            </a:r>
            <a:r>
              <a:rPr lang="en-US" i="1" dirty="0">
                <a:solidFill>
                  <a:srgbClr val="FFFF00"/>
                </a:solidFill>
                <a:latin typeface="Georgia" panose="02040502050405020303" pitchFamily="18" charset="0"/>
              </a:rPr>
              <a:t> as thyself: I am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a:t>
            </a:r>
          </a:p>
          <a:p>
            <a:r>
              <a:rPr lang="en-US" i="1" dirty="0">
                <a:solidFill>
                  <a:srgbClr val="FFFF00"/>
                </a:solidFill>
                <a:latin typeface="Georgia" panose="02040502050405020303" pitchFamily="18" charset="0"/>
              </a:rPr>
              <a:t>Leviticus 19:18</a:t>
            </a:r>
            <a:endParaRPr lang="en-US" i="1" dirty="0">
              <a:solidFill>
                <a:srgbClr val="FFFF00"/>
              </a:solidFill>
            </a:endParaRPr>
          </a:p>
        </p:txBody>
      </p:sp>
      <p:pic>
        <p:nvPicPr>
          <p:cNvPr id="6" name="Picture 5">
            <a:extLst>
              <a:ext uri="{FF2B5EF4-FFF2-40B4-BE49-F238E27FC236}">
                <a16:creationId xmlns:a16="http://schemas.microsoft.com/office/drawing/2014/main" id="{6405EC11-BA83-4B64-BF96-FB170E350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52" y="2852249"/>
            <a:ext cx="4980347" cy="2556284"/>
          </a:xfrm>
          <a:prstGeom prst="rect">
            <a:avLst/>
          </a:prstGeom>
        </p:spPr>
      </p:pic>
      <p:pic>
        <p:nvPicPr>
          <p:cNvPr id="13" name="Picture 12">
            <a:extLst>
              <a:ext uri="{FF2B5EF4-FFF2-40B4-BE49-F238E27FC236}">
                <a16:creationId xmlns:a16="http://schemas.microsoft.com/office/drawing/2014/main" id="{EE03682C-19EA-4ECE-85AA-4A331684B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7936" y="5327707"/>
            <a:ext cx="1751326" cy="1334344"/>
          </a:xfrm>
          <a:prstGeom prst="rect">
            <a:avLst/>
          </a:prstGeom>
        </p:spPr>
      </p:pic>
    </p:spTree>
    <p:extLst>
      <p:ext uri="{BB962C8B-B14F-4D97-AF65-F5344CB8AC3E}">
        <p14:creationId xmlns:p14="http://schemas.microsoft.com/office/powerpoint/2010/main" val="1761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4753</Words>
  <Application>Microsoft Office PowerPoint</Application>
  <PresentationFormat>Widescreen</PresentationFormat>
  <Paragraphs>275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Georgia</vt:lpstr>
      <vt:lpstr>Arial</vt:lpstr>
      <vt:lpstr>Calibri Light</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2018-09-02T18:20:39Z</dcterms:created>
  <dcterms:modified xsi:type="dcterms:W3CDTF">2020-07-12T02:15:00Z</dcterms:modified>
</cp:coreProperties>
</file>