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5" r:id="rId2"/>
    <p:sldId id="258" r:id="rId3"/>
    <p:sldId id="262" r:id="rId4"/>
    <p:sldId id="259" r:id="rId5"/>
    <p:sldId id="260" r:id="rId6"/>
    <p:sldId id="263" r:id="rId7"/>
    <p:sldId id="261" r:id="rId8"/>
    <p:sldId id="265" r:id="rId9"/>
    <p:sldId id="266" r:id="rId10"/>
    <p:sldId id="267" r:id="rId11"/>
    <p:sldId id="256" r:id="rId12"/>
    <p:sldId id="270" r:id="rId13"/>
    <p:sldId id="271" r:id="rId14"/>
    <p:sldId id="272" r:id="rId15"/>
    <p:sldId id="273" r:id="rId16"/>
    <p:sldId id="274" r:id="rId17"/>
    <p:sldId id="275" r:id="rId18"/>
    <p:sldId id="276" r:id="rId19"/>
    <p:sldId id="277" r:id="rId20"/>
    <p:sldId id="278" r:id="rId21"/>
    <p:sldId id="279" r:id="rId22"/>
    <p:sldId id="280" r:id="rId23"/>
    <p:sldId id="284" r:id="rId24"/>
    <p:sldId id="281" r:id="rId25"/>
    <p:sldId id="283" r:id="rId26"/>
    <p:sldId id="282" r:id="rId27"/>
    <p:sldId id="264" r:id="rId28"/>
    <p:sldId id="269" r:id="rId29"/>
  </p:sldIdLst>
  <p:sldSz cx="12192000" cy="6858000"/>
  <p:notesSz cx="6858000" cy="9144000"/>
  <p:embeddedFontLst>
    <p:embeddedFont>
      <p:font typeface="Dotum" panose="020B0600000101010101" pitchFamily="34" charset="-127"/>
      <p:regular r:id="rId30"/>
    </p:embeddedFont>
    <p:embeddedFont>
      <p:font typeface="Abadi" panose="020B0604020104020204" pitchFamily="34" charset="0"/>
      <p:regular r:id="rId31"/>
    </p:embeddedFon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Georgia" panose="02040502050405020303" pitchFamily="18" charset="0"/>
      <p:regular r:id="rId38"/>
      <p:bold r:id="rId39"/>
      <p:italic r:id="rId40"/>
      <p:boldItalic r:id="rId41"/>
    </p:embeddedFont>
    <p:embeddedFont>
      <p:font typeface="Open Sans" panose="020B0606030504020204" pitchFamily="3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2" autoAdjust="0"/>
    <p:restoredTop sz="94660"/>
  </p:normalViewPr>
  <p:slideViewPr>
    <p:cSldViewPr snapToGrid="0">
      <p:cViewPr varScale="1">
        <p:scale>
          <a:sx n="64" d="100"/>
          <a:sy n="64" d="100"/>
        </p:scale>
        <p:origin x="56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8B2EC-2706-4BC6-AD20-F6C6A2F8E3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1927E9-8C8A-4B9D-BE8E-274DFA7FF0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D6B86D-1434-49AA-B88F-C1F98DAC3580}"/>
              </a:ext>
            </a:extLst>
          </p:cNvPr>
          <p:cNvSpPr>
            <a:spLocks noGrp="1"/>
          </p:cNvSpPr>
          <p:nvPr>
            <p:ph type="dt" sz="half" idx="10"/>
          </p:nvPr>
        </p:nvSpPr>
        <p:spPr/>
        <p:txBody>
          <a:bodyPr/>
          <a:lstStyle/>
          <a:p>
            <a:fld id="{D7A86890-2109-4EEA-AB71-AAEB162D8860}" type="datetimeFigureOut">
              <a:rPr lang="en-US" smtClean="0"/>
              <a:t>7/11/2020</a:t>
            </a:fld>
            <a:endParaRPr lang="en-US"/>
          </a:p>
        </p:txBody>
      </p:sp>
      <p:sp>
        <p:nvSpPr>
          <p:cNvPr id="5" name="Footer Placeholder 4">
            <a:extLst>
              <a:ext uri="{FF2B5EF4-FFF2-40B4-BE49-F238E27FC236}">
                <a16:creationId xmlns:a16="http://schemas.microsoft.com/office/drawing/2014/main" id="{91321212-9391-4867-91C7-CDE7476332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41143B-3A9C-4917-B649-175602C459AA}"/>
              </a:ext>
            </a:extLst>
          </p:cNvPr>
          <p:cNvSpPr>
            <a:spLocks noGrp="1"/>
          </p:cNvSpPr>
          <p:nvPr>
            <p:ph type="sldNum" sz="quarter" idx="12"/>
          </p:nvPr>
        </p:nvSpPr>
        <p:spPr/>
        <p:txBody>
          <a:bodyPr/>
          <a:lstStyle/>
          <a:p>
            <a:fld id="{EE683FF5-9051-41E9-989D-95CCAADFBF53}" type="slidenum">
              <a:rPr lang="en-US" smtClean="0"/>
              <a:t>‹#›</a:t>
            </a:fld>
            <a:endParaRPr lang="en-US"/>
          </a:p>
        </p:txBody>
      </p:sp>
    </p:spTree>
    <p:extLst>
      <p:ext uri="{BB962C8B-B14F-4D97-AF65-F5344CB8AC3E}">
        <p14:creationId xmlns:p14="http://schemas.microsoft.com/office/powerpoint/2010/main" val="3434608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E4861-E2AE-4DF3-98E0-A9E18B6D23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E721A1-D580-4084-ACCC-9160EA230F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314377-62FD-4BFB-AEB5-EE0BE730E895}"/>
              </a:ext>
            </a:extLst>
          </p:cNvPr>
          <p:cNvSpPr>
            <a:spLocks noGrp="1"/>
          </p:cNvSpPr>
          <p:nvPr>
            <p:ph type="dt" sz="half" idx="10"/>
          </p:nvPr>
        </p:nvSpPr>
        <p:spPr/>
        <p:txBody>
          <a:bodyPr/>
          <a:lstStyle/>
          <a:p>
            <a:fld id="{D7A86890-2109-4EEA-AB71-AAEB162D8860}" type="datetimeFigureOut">
              <a:rPr lang="en-US" smtClean="0"/>
              <a:t>7/11/2020</a:t>
            </a:fld>
            <a:endParaRPr lang="en-US"/>
          </a:p>
        </p:txBody>
      </p:sp>
      <p:sp>
        <p:nvSpPr>
          <p:cNvPr id="5" name="Footer Placeholder 4">
            <a:extLst>
              <a:ext uri="{FF2B5EF4-FFF2-40B4-BE49-F238E27FC236}">
                <a16:creationId xmlns:a16="http://schemas.microsoft.com/office/drawing/2014/main" id="{2047E333-BF87-4DA7-B23E-79546601FF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143DFE-02FF-4836-8055-4566098735A1}"/>
              </a:ext>
            </a:extLst>
          </p:cNvPr>
          <p:cNvSpPr>
            <a:spLocks noGrp="1"/>
          </p:cNvSpPr>
          <p:nvPr>
            <p:ph type="sldNum" sz="quarter" idx="12"/>
          </p:nvPr>
        </p:nvSpPr>
        <p:spPr/>
        <p:txBody>
          <a:bodyPr/>
          <a:lstStyle/>
          <a:p>
            <a:fld id="{EE683FF5-9051-41E9-989D-95CCAADFBF53}" type="slidenum">
              <a:rPr lang="en-US" smtClean="0"/>
              <a:t>‹#›</a:t>
            </a:fld>
            <a:endParaRPr lang="en-US"/>
          </a:p>
        </p:txBody>
      </p:sp>
    </p:spTree>
    <p:extLst>
      <p:ext uri="{BB962C8B-B14F-4D97-AF65-F5344CB8AC3E}">
        <p14:creationId xmlns:p14="http://schemas.microsoft.com/office/powerpoint/2010/main" val="3396740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B1D5FE-B837-47E6-B1D6-BFE17E4ADC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5F0307-DF13-46AE-89FC-F8950B81162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CD4B87-A8C0-4FE6-9F27-436966002459}"/>
              </a:ext>
            </a:extLst>
          </p:cNvPr>
          <p:cNvSpPr>
            <a:spLocks noGrp="1"/>
          </p:cNvSpPr>
          <p:nvPr>
            <p:ph type="dt" sz="half" idx="10"/>
          </p:nvPr>
        </p:nvSpPr>
        <p:spPr/>
        <p:txBody>
          <a:bodyPr/>
          <a:lstStyle/>
          <a:p>
            <a:fld id="{D7A86890-2109-4EEA-AB71-AAEB162D8860}" type="datetimeFigureOut">
              <a:rPr lang="en-US" smtClean="0"/>
              <a:t>7/11/2020</a:t>
            </a:fld>
            <a:endParaRPr lang="en-US"/>
          </a:p>
        </p:txBody>
      </p:sp>
      <p:sp>
        <p:nvSpPr>
          <p:cNvPr id="5" name="Footer Placeholder 4">
            <a:extLst>
              <a:ext uri="{FF2B5EF4-FFF2-40B4-BE49-F238E27FC236}">
                <a16:creationId xmlns:a16="http://schemas.microsoft.com/office/drawing/2014/main" id="{33333395-C249-4CA6-8501-1B677344E1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F7299-247F-4FFB-BC95-650BA4055FEC}"/>
              </a:ext>
            </a:extLst>
          </p:cNvPr>
          <p:cNvSpPr>
            <a:spLocks noGrp="1"/>
          </p:cNvSpPr>
          <p:nvPr>
            <p:ph type="sldNum" sz="quarter" idx="12"/>
          </p:nvPr>
        </p:nvSpPr>
        <p:spPr/>
        <p:txBody>
          <a:bodyPr/>
          <a:lstStyle/>
          <a:p>
            <a:fld id="{EE683FF5-9051-41E9-989D-95CCAADFBF53}" type="slidenum">
              <a:rPr lang="en-US" smtClean="0"/>
              <a:t>‹#›</a:t>
            </a:fld>
            <a:endParaRPr lang="en-US"/>
          </a:p>
        </p:txBody>
      </p:sp>
    </p:spTree>
    <p:extLst>
      <p:ext uri="{BB962C8B-B14F-4D97-AF65-F5344CB8AC3E}">
        <p14:creationId xmlns:p14="http://schemas.microsoft.com/office/powerpoint/2010/main" val="528130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85E7F-F83F-4249-B83B-121BB76EF0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74A20B-EE8E-464C-991B-0952D6D25F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AEA400-05CC-47F3-84B6-7CD8F1684190}"/>
              </a:ext>
            </a:extLst>
          </p:cNvPr>
          <p:cNvSpPr>
            <a:spLocks noGrp="1"/>
          </p:cNvSpPr>
          <p:nvPr>
            <p:ph type="dt" sz="half" idx="10"/>
          </p:nvPr>
        </p:nvSpPr>
        <p:spPr/>
        <p:txBody>
          <a:bodyPr/>
          <a:lstStyle/>
          <a:p>
            <a:fld id="{D7A86890-2109-4EEA-AB71-AAEB162D8860}" type="datetimeFigureOut">
              <a:rPr lang="en-US" smtClean="0"/>
              <a:t>7/11/2020</a:t>
            </a:fld>
            <a:endParaRPr lang="en-US"/>
          </a:p>
        </p:txBody>
      </p:sp>
      <p:sp>
        <p:nvSpPr>
          <p:cNvPr id="5" name="Footer Placeholder 4">
            <a:extLst>
              <a:ext uri="{FF2B5EF4-FFF2-40B4-BE49-F238E27FC236}">
                <a16:creationId xmlns:a16="http://schemas.microsoft.com/office/drawing/2014/main" id="{EEF61518-E1DE-4C82-93D0-F27D2724E3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E6687D-4B2D-4E4B-8D47-280A8248EF12}"/>
              </a:ext>
            </a:extLst>
          </p:cNvPr>
          <p:cNvSpPr>
            <a:spLocks noGrp="1"/>
          </p:cNvSpPr>
          <p:nvPr>
            <p:ph type="sldNum" sz="quarter" idx="12"/>
          </p:nvPr>
        </p:nvSpPr>
        <p:spPr/>
        <p:txBody>
          <a:bodyPr/>
          <a:lstStyle/>
          <a:p>
            <a:fld id="{EE683FF5-9051-41E9-989D-95CCAADFBF53}" type="slidenum">
              <a:rPr lang="en-US" smtClean="0"/>
              <a:t>‹#›</a:t>
            </a:fld>
            <a:endParaRPr lang="en-US"/>
          </a:p>
        </p:txBody>
      </p:sp>
    </p:spTree>
    <p:extLst>
      <p:ext uri="{BB962C8B-B14F-4D97-AF65-F5344CB8AC3E}">
        <p14:creationId xmlns:p14="http://schemas.microsoft.com/office/powerpoint/2010/main" val="3943399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6621-6EF9-4BC9-8FA6-9DDC1BB065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ED545E-16F9-4447-B575-2319662F65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D15028C-B674-48F1-8217-5586EAEE81D9}"/>
              </a:ext>
            </a:extLst>
          </p:cNvPr>
          <p:cNvSpPr>
            <a:spLocks noGrp="1"/>
          </p:cNvSpPr>
          <p:nvPr>
            <p:ph type="dt" sz="half" idx="10"/>
          </p:nvPr>
        </p:nvSpPr>
        <p:spPr/>
        <p:txBody>
          <a:bodyPr/>
          <a:lstStyle/>
          <a:p>
            <a:fld id="{D7A86890-2109-4EEA-AB71-AAEB162D8860}" type="datetimeFigureOut">
              <a:rPr lang="en-US" smtClean="0"/>
              <a:t>7/11/2020</a:t>
            </a:fld>
            <a:endParaRPr lang="en-US"/>
          </a:p>
        </p:txBody>
      </p:sp>
      <p:sp>
        <p:nvSpPr>
          <p:cNvPr id="5" name="Footer Placeholder 4">
            <a:extLst>
              <a:ext uri="{FF2B5EF4-FFF2-40B4-BE49-F238E27FC236}">
                <a16:creationId xmlns:a16="http://schemas.microsoft.com/office/drawing/2014/main" id="{45A99EF5-EA24-4305-90AA-8D5C023447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DBA51-00B1-4579-8217-3DCAA600D6CF}"/>
              </a:ext>
            </a:extLst>
          </p:cNvPr>
          <p:cNvSpPr>
            <a:spLocks noGrp="1"/>
          </p:cNvSpPr>
          <p:nvPr>
            <p:ph type="sldNum" sz="quarter" idx="12"/>
          </p:nvPr>
        </p:nvSpPr>
        <p:spPr/>
        <p:txBody>
          <a:bodyPr/>
          <a:lstStyle/>
          <a:p>
            <a:fld id="{EE683FF5-9051-41E9-989D-95CCAADFBF53}" type="slidenum">
              <a:rPr lang="en-US" smtClean="0"/>
              <a:t>‹#›</a:t>
            </a:fld>
            <a:endParaRPr lang="en-US"/>
          </a:p>
        </p:txBody>
      </p:sp>
    </p:spTree>
    <p:extLst>
      <p:ext uri="{BB962C8B-B14F-4D97-AF65-F5344CB8AC3E}">
        <p14:creationId xmlns:p14="http://schemas.microsoft.com/office/powerpoint/2010/main" val="3309108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E20AD-086C-4AF4-8882-6A0CD20A4F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970968-E745-4B43-B13A-0EC9F30497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4FBF15-9713-432F-8D69-C8D5466AB84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EA186D-3318-4B1F-BF8D-E178D9EEF246}"/>
              </a:ext>
            </a:extLst>
          </p:cNvPr>
          <p:cNvSpPr>
            <a:spLocks noGrp="1"/>
          </p:cNvSpPr>
          <p:nvPr>
            <p:ph type="dt" sz="half" idx="10"/>
          </p:nvPr>
        </p:nvSpPr>
        <p:spPr/>
        <p:txBody>
          <a:bodyPr/>
          <a:lstStyle/>
          <a:p>
            <a:fld id="{D7A86890-2109-4EEA-AB71-AAEB162D8860}" type="datetimeFigureOut">
              <a:rPr lang="en-US" smtClean="0"/>
              <a:t>7/11/2020</a:t>
            </a:fld>
            <a:endParaRPr lang="en-US"/>
          </a:p>
        </p:txBody>
      </p:sp>
      <p:sp>
        <p:nvSpPr>
          <p:cNvPr id="6" name="Footer Placeholder 5">
            <a:extLst>
              <a:ext uri="{FF2B5EF4-FFF2-40B4-BE49-F238E27FC236}">
                <a16:creationId xmlns:a16="http://schemas.microsoft.com/office/drawing/2014/main" id="{080D6A99-236B-401F-9F7E-D1D533334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5F4327-84EB-4B4F-BC3E-DF87BA3413B4}"/>
              </a:ext>
            </a:extLst>
          </p:cNvPr>
          <p:cNvSpPr>
            <a:spLocks noGrp="1"/>
          </p:cNvSpPr>
          <p:nvPr>
            <p:ph type="sldNum" sz="quarter" idx="12"/>
          </p:nvPr>
        </p:nvSpPr>
        <p:spPr/>
        <p:txBody>
          <a:bodyPr/>
          <a:lstStyle/>
          <a:p>
            <a:fld id="{EE683FF5-9051-41E9-989D-95CCAADFBF53}" type="slidenum">
              <a:rPr lang="en-US" smtClean="0"/>
              <a:t>‹#›</a:t>
            </a:fld>
            <a:endParaRPr lang="en-US"/>
          </a:p>
        </p:txBody>
      </p:sp>
    </p:spTree>
    <p:extLst>
      <p:ext uri="{BB962C8B-B14F-4D97-AF65-F5344CB8AC3E}">
        <p14:creationId xmlns:p14="http://schemas.microsoft.com/office/powerpoint/2010/main" val="3507937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247CA-CD55-47BC-B957-699A3B631B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CBC82A-FC68-4F00-B602-C8043631D7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7281167-6970-4A1D-81A3-AB543474C15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ABDCCE-08CA-4DE9-828C-F23D22A2B6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EDA2A7B-C7B7-45BA-9030-CAA25AA78D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2CC04B-0E56-47E3-AFD2-21B8AE08C714}"/>
              </a:ext>
            </a:extLst>
          </p:cNvPr>
          <p:cNvSpPr>
            <a:spLocks noGrp="1"/>
          </p:cNvSpPr>
          <p:nvPr>
            <p:ph type="dt" sz="half" idx="10"/>
          </p:nvPr>
        </p:nvSpPr>
        <p:spPr/>
        <p:txBody>
          <a:bodyPr/>
          <a:lstStyle/>
          <a:p>
            <a:fld id="{D7A86890-2109-4EEA-AB71-AAEB162D8860}" type="datetimeFigureOut">
              <a:rPr lang="en-US" smtClean="0"/>
              <a:t>7/11/2020</a:t>
            </a:fld>
            <a:endParaRPr lang="en-US"/>
          </a:p>
        </p:txBody>
      </p:sp>
      <p:sp>
        <p:nvSpPr>
          <p:cNvPr id="8" name="Footer Placeholder 7">
            <a:extLst>
              <a:ext uri="{FF2B5EF4-FFF2-40B4-BE49-F238E27FC236}">
                <a16:creationId xmlns:a16="http://schemas.microsoft.com/office/drawing/2014/main" id="{B7712235-ECDD-4E90-9788-308411457B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C05846-ADFA-4450-9937-1332A68319E8}"/>
              </a:ext>
            </a:extLst>
          </p:cNvPr>
          <p:cNvSpPr>
            <a:spLocks noGrp="1"/>
          </p:cNvSpPr>
          <p:nvPr>
            <p:ph type="sldNum" sz="quarter" idx="12"/>
          </p:nvPr>
        </p:nvSpPr>
        <p:spPr/>
        <p:txBody>
          <a:bodyPr/>
          <a:lstStyle/>
          <a:p>
            <a:fld id="{EE683FF5-9051-41E9-989D-95CCAADFBF53}" type="slidenum">
              <a:rPr lang="en-US" smtClean="0"/>
              <a:t>‹#›</a:t>
            </a:fld>
            <a:endParaRPr lang="en-US"/>
          </a:p>
        </p:txBody>
      </p:sp>
    </p:spTree>
    <p:extLst>
      <p:ext uri="{BB962C8B-B14F-4D97-AF65-F5344CB8AC3E}">
        <p14:creationId xmlns:p14="http://schemas.microsoft.com/office/powerpoint/2010/main" val="2354592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9C1E1-6D8B-45B0-BA40-A863B388AF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381CC1-29E8-4582-8B3A-72F03F5823F9}"/>
              </a:ext>
            </a:extLst>
          </p:cNvPr>
          <p:cNvSpPr>
            <a:spLocks noGrp="1"/>
          </p:cNvSpPr>
          <p:nvPr>
            <p:ph type="dt" sz="half" idx="10"/>
          </p:nvPr>
        </p:nvSpPr>
        <p:spPr/>
        <p:txBody>
          <a:bodyPr/>
          <a:lstStyle/>
          <a:p>
            <a:fld id="{D7A86890-2109-4EEA-AB71-AAEB162D8860}" type="datetimeFigureOut">
              <a:rPr lang="en-US" smtClean="0"/>
              <a:t>7/11/2020</a:t>
            </a:fld>
            <a:endParaRPr lang="en-US"/>
          </a:p>
        </p:txBody>
      </p:sp>
      <p:sp>
        <p:nvSpPr>
          <p:cNvPr id="4" name="Footer Placeholder 3">
            <a:extLst>
              <a:ext uri="{FF2B5EF4-FFF2-40B4-BE49-F238E27FC236}">
                <a16:creationId xmlns:a16="http://schemas.microsoft.com/office/drawing/2014/main" id="{4EC59C3D-4C95-4D6C-9B3C-E93E79BDA6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95F884-F890-441C-AA3F-680F23F6920B}"/>
              </a:ext>
            </a:extLst>
          </p:cNvPr>
          <p:cNvSpPr>
            <a:spLocks noGrp="1"/>
          </p:cNvSpPr>
          <p:nvPr>
            <p:ph type="sldNum" sz="quarter" idx="12"/>
          </p:nvPr>
        </p:nvSpPr>
        <p:spPr/>
        <p:txBody>
          <a:bodyPr/>
          <a:lstStyle/>
          <a:p>
            <a:fld id="{EE683FF5-9051-41E9-989D-95CCAADFBF53}" type="slidenum">
              <a:rPr lang="en-US" smtClean="0"/>
              <a:t>‹#›</a:t>
            </a:fld>
            <a:endParaRPr lang="en-US"/>
          </a:p>
        </p:txBody>
      </p:sp>
    </p:spTree>
    <p:extLst>
      <p:ext uri="{BB962C8B-B14F-4D97-AF65-F5344CB8AC3E}">
        <p14:creationId xmlns:p14="http://schemas.microsoft.com/office/powerpoint/2010/main" val="1459210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EFA385-4891-4EF5-9C26-02351AA1A5F2}"/>
              </a:ext>
            </a:extLst>
          </p:cNvPr>
          <p:cNvSpPr>
            <a:spLocks noGrp="1"/>
          </p:cNvSpPr>
          <p:nvPr>
            <p:ph type="dt" sz="half" idx="10"/>
          </p:nvPr>
        </p:nvSpPr>
        <p:spPr/>
        <p:txBody>
          <a:bodyPr/>
          <a:lstStyle/>
          <a:p>
            <a:fld id="{D7A86890-2109-4EEA-AB71-AAEB162D8860}" type="datetimeFigureOut">
              <a:rPr lang="en-US" smtClean="0"/>
              <a:t>7/11/2020</a:t>
            </a:fld>
            <a:endParaRPr lang="en-US"/>
          </a:p>
        </p:txBody>
      </p:sp>
      <p:sp>
        <p:nvSpPr>
          <p:cNvPr id="3" name="Footer Placeholder 2">
            <a:extLst>
              <a:ext uri="{FF2B5EF4-FFF2-40B4-BE49-F238E27FC236}">
                <a16:creationId xmlns:a16="http://schemas.microsoft.com/office/drawing/2014/main" id="{847B6F91-34AA-4FE6-81F2-2612CFDE5F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E7F4D2-BC13-4C9B-A1AD-6CC5DAE6C4BA}"/>
              </a:ext>
            </a:extLst>
          </p:cNvPr>
          <p:cNvSpPr>
            <a:spLocks noGrp="1"/>
          </p:cNvSpPr>
          <p:nvPr>
            <p:ph type="sldNum" sz="quarter" idx="12"/>
          </p:nvPr>
        </p:nvSpPr>
        <p:spPr/>
        <p:txBody>
          <a:bodyPr/>
          <a:lstStyle/>
          <a:p>
            <a:fld id="{EE683FF5-9051-41E9-989D-95CCAADFBF53}" type="slidenum">
              <a:rPr lang="en-US" smtClean="0"/>
              <a:t>‹#›</a:t>
            </a:fld>
            <a:endParaRPr lang="en-US"/>
          </a:p>
        </p:txBody>
      </p:sp>
    </p:spTree>
    <p:extLst>
      <p:ext uri="{BB962C8B-B14F-4D97-AF65-F5344CB8AC3E}">
        <p14:creationId xmlns:p14="http://schemas.microsoft.com/office/powerpoint/2010/main" val="2240644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76651-2983-40E5-BF34-4AB90A93DF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7BF678-BBC2-49D0-BB3D-09008DCBE1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F32383-5A79-4945-98D1-D49F8B0DA4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B4F24B-97E2-4E44-9CC0-7E619FE8C9D4}"/>
              </a:ext>
            </a:extLst>
          </p:cNvPr>
          <p:cNvSpPr>
            <a:spLocks noGrp="1"/>
          </p:cNvSpPr>
          <p:nvPr>
            <p:ph type="dt" sz="half" idx="10"/>
          </p:nvPr>
        </p:nvSpPr>
        <p:spPr/>
        <p:txBody>
          <a:bodyPr/>
          <a:lstStyle/>
          <a:p>
            <a:fld id="{D7A86890-2109-4EEA-AB71-AAEB162D8860}" type="datetimeFigureOut">
              <a:rPr lang="en-US" smtClean="0"/>
              <a:t>7/11/2020</a:t>
            </a:fld>
            <a:endParaRPr lang="en-US"/>
          </a:p>
        </p:txBody>
      </p:sp>
      <p:sp>
        <p:nvSpPr>
          <p:cNvPr id="6" name="Footer Placeholder 5">
            <a:extLst>
              <a:ext uri="{FF2B5EF4-FFF2-40B4-BE49-F238E27FC236}">
                <a16:creationId xmlns:a16="http://schemas.microsoft.com/office/drawing/2014/main" id="{A6AB2891-4D6E-4ADA-973E-E83567F5CB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692115-D26C-48F3-A733-B86770C1FB87}"/>
              </a:ext>
            </a:extLst>
          </p:cNvPr>
          <p:cNvSpPr>
            <a:spLocks noGrp="1"/>
          </p:cNvSpPr>
          <p:nvPr>
            <p:ph type="sldNum" sz="quarter" idx="12"/>
          </p:nvPr>
        </p:nvSpPr>
        <p:spPr/>
        <p:txBody>
          <a:bodyPr/>
          <a:lstStyle/>
          <a:p>
            <a:fld id="{EE683FF5-9051-41E9-989D-95CCAADFBF53}" type="slidenum">
              <a:rPr lang="en-US" smtClean="0"/>
              <a:t>‹#›</a:t>
            </a:fld>
            <a:endParaRPr lang="en-US"/>
          </a:p>
        </p:txBody>
      </p:sp>
    </p:spTree>
    <p:extLst>
      <p:ext uri="{BB962C8B-B14F-4D97-AF65-F5344CB8AC3E}">
        <p14:creationId xmlns:p14="http://schemas.microsoft.com/office/powerpoint/2010/main" val="137750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B0405-3D22-4E7F-BFA1-5BEEC06A73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A903E6-A458-4243-B67A-BC50D08557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FC0B81-4C4D-4BB9-974B-84662D09B0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BFD2D1-9286-4383-AB73-992020A8D43E}"/>
              </a:ext>
            </a:extLst>
          </p:cNvPr>
          <p:cNvSpPr>
            <a:spLocks noGrp="1"/>
          </p:cNvSpPr>
          <p:nvPr>
            <p:ph type="dt" sz="half" idx="10"/>
          </p:nvPr>
        </p:nvSpPr>
        <p:spPr/>
        <p:txBody>
          <a:bodyPr/>
          <a:lstStyle/>
          <a:p>
            <a:fld id="{D7A86890-2109-4EEA-AB71-AAEB162D8860}" type="datetimeFigureOut">
              <a:rPr lang="en-US" smtClean="0"/>
              <a:t>7/11/2020</a:t>
            </a:fld>
            <a:endParaRPr lang="en-US"/>
          </a:p>
        </p:txBody>
      </p:sp>
      <p:sp>
        <p:nvSpPr>
          <p:cNvPr id="6" name="Footer Placeholder 5">
            <a:extLst>
              <a:ext uri="{FF2B5EF4-FFF2-40B4-BE49-F238E27FC236}">
                <a16:creationId xmlns:a16="http://schemas.microsoft.com/office/drawing/2014/main" id="{80CE80D6-BA06-4646-BBA7-27C4F8638E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50EDA1-7B11-4F26-8E31-4737F7B9991B}"/>
              </a:ext>
            </a:extLst>
          </p:cNvPr>
          <p:cNvSpPr>
            <a:spLocks noGrp="1"/>
          </p:cNvSpPr>
          <p:nvPr>
            <p:ph type="sldNum" sz="quarter" idx="12"/>
          </p:nvPr>
        </p:nvSpPr>
        <p:spPr/>
        <p:txBody>
          <a:bodyPr/>
          <a:lstStyle/>
          <a:p>
            <a:fld id="{EE683FF5-9051-41E9-989D-95CCAADFBF53}" type="slidenum">
              <a:rPr lang="en-US" smtClean="0"/>
              <a:t>‹#›</a:t>
            </a:fld>
            <a:endParaRPr lang="en-US"/>
          </a:p>
        </p:txBody>
      </p:sp>
    </p:spTree>
    <p:extLst>
      <p:ext uri="{BB962C8B-B14F-4D97-AF65-F5344CB8AC3E}">
        <p14:creationId xmlns:p14="http://schemas.microsoft.com/office/powerpoint/2010/main" val="4116686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4B211C-3A6A-492A-AD86-BF24416B3D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DD0BF6-AD0F-4FF0-8626-4A52EBC9F9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7C20A-64F3-43CB-9B4B-25E8EBC5E6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A86890-2109-4EEA-AB71-AAEB162D8860}" type="datetimeFigureOut">
              <a:rPr lang="en-US" smtClean="0"/>
              <a:t>7/11/2020</a:t>
            </a:fld>
            <a:endParaRPr lang="en-US"/>
          </a:p>
        </p:txBody>
      </p:sp>
      <p:sp>
        <p:nvSpPr>
          <p:cNvPr id="5" name="Footer Placeholder 4">
            <a:extLst>
              <a:ext uri="{FF2B5EF4-FFF2-40B4-BE49-F238E27FC236}">
                <a16:creationId xmlns:a16="http://schemas.microsoft.com/office/drawing/2014/main" id="{2DB37D2F-CFB8-4BF1-A67C-3D30E9815C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3F2D8A-36CA-4E1A-AE3C-A55E7C03AA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683FF5-9051-41E9-989D-95CCAADFBF53}" type="slidenum">
              <a:rPr lang="en-US" smtClean="0"/>
              <a:t>‹#›</a:t>
            </a:fld>
            <a:endParaRPr lang="en-US"/>
          </a:p>
        </p:txBody>
      </p:sp>
    </p:spTree>
    <p:extLst>
      <p:ext uri="{BB962C8B-B14F-4D97-AF65-F5344CB8AC3E}">
        <p14:creationId xmlns:p14="http://schemas.microsoft.com/office/powerpoint/2010/main" val="2613769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gif"/></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31.jpg"/></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image" Target="../media/image34.jpg"/></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A8B7F0-B4D7-448F-8E63-3BC959A70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6860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3AE19E-6170-42F1-AEBB-1493D52F92F7}"/>
              </a:ext>
            </a:extLst>
          </p:cNvPr>
          <p:cNvPicPr>
            <a:picLocks noChangeAspect="1"/>
          </p:cNvPicPr>
          <p:nvPr/>
        </p:nvPicPr>
        <p:blipFill rotWithShape="1">
          <a:blip r:embed="rId2">
            <a:extLst>
              <a:ext uri="{28A0092B-C50C-407E-A947-70E740481C1C}">
                <a14:useLocalDpi xmlns:a14="http://schemas.microsoft.com/office/drawing/2010/main" val="0"/>
              </a:ext>
            </a:extLst>
          </a:blip>
          <a:srcRect l="1367" t="3257" r="1427" b="3566"/>
          <a:stretch/>
        </p:blipFill>
        <p:spPr>
          <a:xfrm>
            <a:off x="0" y="-10065"/>
            <a:ext cx="12192000" cy="6868065"/>
          </a:xfrm>
          <a:prstGeom prst="rect">
            <a:avLst/>
          </a:prstGeom>
        </p:spPr>
      </p:pic>
      <p:sp>
        <p:nvSpPr>
          <p:cNvPr id="6" name="TextBox 5"/>
          <p:cNvSpPr txBox="1"/>
          <p:nvPr/>
        </p:nvSpPr>
        <p:spPr>
          <a:xfrm>
            <a:off x="1907059" y="139920"/>
            <a:ext cx="8579709" cy="1015663"/>
          </a:xfrm>
          <a:prstGeom prst="rect">
            <a:avLst/>
          </a:prstGeom>
          <a:noFill/>
        </p:spPr>
        <p:txBody>
          <a:bodyPr wrap="square" rtlCol="0">
            <a:spAutoFit/>
          </a:bodyPr>
          <a:lstStyle/>
          <a:p>
            <a:pPr algn="ctr"/>
            <a:r>
              <a:rPr lang="en-US" sz="6000" dirty="0">
                <a:solidFill>
                  <a:schemeClr val="bg1"/>
                </a:solidFill>
                <a:latin typeface="Dotum" panose="020B0600000101010101" pitchFamily="34" charset="-127"/>
                <a:ea typeface="Dotum" panose="020B0600000101010101" pitchFamily="34" charset="-127"/>
              </a:rPr>
              <a:t>Shake the Dust</a:t>
            </a:r>
          </a:p>
        </p:txBody>
      </p:sp>
      <p:sp>
        <p:nvSpPr>
          <p:cNvPr id="3" name="Rectangle 2"/>
          <p:cNvSpPr/>
          <p:nvPr/>
        </p:nvSpPr>
        <p:spPr>
          <a:xfrm>
            <a:off x="3764351" y="1054915"/>
            <a:ext cx="5025233" cy="830997"/>
          </a:xfrm>
          <a:prstGeom prst="rect">
            <a:avLst/>
          </a:prstGeom>
        </p:spPr>
        <p:txBody>
          <a:bodyPr wrap="square">
            <a:spAutoFit/>
          </a:bodyPr>
          <a:lstStyle/>
          <a:p>
            <a:r>
              <a:rPr lang="en-US" sz="1600" dirty="0">
                <a:solidFill>
                  <a:schemeClr val="bg1"/>
                </a:solidFill>
                <a:latin typeface="Abadi" panose="020B0604020104020204" pitchFamily="34" charset="0"/>
              </a:rPr>
              <a:t>“Our Lord instructed His first Apostles to shake the dust off their feet, when they departed from a house or a city in which their message had been rejected.”</a:t>
            </a:r>
            <a:endParaRPr lang="en-US" sz="1200" dirty="0">
              <a:solidFill>
                <a:schemeClr val="bg1"/>
              </a:solidFill>
            </a:endParaRPr>
          </a:p>
        </p:txBody>
      </p:sp>
      <p:sp>
        <p:nvSpPr>
          <p:cNvPr id="9" name="TextBox 8"/>
          <p:cNvSpPr txBox="1"/>
          <p:nvPr/>
        </p:nvSpPr>
        <p:spPr>
          <a:xfrm>
            <a:off x="267728" y="6351589"/>
            <a:ext cx="4852088" cy="369332"/>
          </a:xfrm>
          <a:prstGeom prst="rect">
            <a:avLst/>
          </a:prstGeom>
          <a:noFill/>
        </p:spPr>
        <p:txBody>
          <a:bodyPr wrap="square" rtlCol="0">
            <a:spAutoFit/>
          </a:bodyPr>
          <a:lstStyle/>
          <a:p>
            <a:r>
              <a:rPr lang="en-US" dirty="0">
                <a:solidFill>
                  <a:schemeClr val="bg1"/>
                </a:solidFill>
              </a:rPr>
              <a:t>D&amp;C 60:12-16 </a:t>
            </a:r>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sp>
        <p:nvSpPr>
          <p:cNvPr id="2" name="Rectangle 1"/>
          <p:cNvSpPr/>
          <p:nvPr/>
        </p:nvSpPr>
        <p:spPr>
          <a:xfrm>
            <a:off x="5656996" y="3950932"/>
            <a:ext cx="4572000" cy="2585323"/>
          </a:xfrm>
          <a:prstGeom prst="rect">
            <a:avLst/>
          </a:prstGeom>
        </p:spPr>
        <p:txBody>
          <a:bodyPr>
            <a:spAutoFit/>
          </a:bodyPr>
          <a:lstStyle/>
          <a:p>
            <a:pPr fontAlgn="base"/>
            <a:r>
              <a:rPr lang="en-US" i="1" dirty="0">
                <a:solidFill>
                  <a:srgbClr val="FFFF00"/>
                </a:solidFill>
                <a:latin typeface="Georgia" panose="02040502050405020303" pitchFamily="18" charset="0"/>
              </a:rPr>
              <a:t>But the Jews stirred up the devout and </a:t>
            </a:r>
            <a:r>
              <a:rPr lang="en-US" i="1" dirty="0" err="1">
                <a:solidFill>
                  <a:srgbClr val="FFFF00"/>
                </a:solidFill>
                <a:latin typeface="Georgia" panose="02040502050405020303" pitchFamily="18" charset="0"/>
              </a:rPr>
              <a:t>honourable</a:t>
            </a:r>
            <a:r>
              <a:rPr lang="en-US" i="1" dirty="0">
                <a:solidFill>
                  <a:srgbClr val="FFFF00"/>
                </a:solidFill>
                <a:latin typeface="Georgia" panose="02040502050405020303" pitchFamily="18" charset="0"/>
              </a:rPr>
              <a:t> women, and the chief men of the city, and raised persecution against Paul and Barnabas, and expelled them out of their coasts.</a:t>
            </a:r>
          </a:p>
          <a:p>
            <a:pPr fontAlgn="base"/>
            <a:endParaRPr lang="en-US" i="1" dirty="0">
              <a:solidFill>
                <a:srgbClr val="FFFF00"/>
              </a:solidFill>
              <a:latin typeface="Georgia" panose="02040502050405020303" pitchFamily="18" charset="0"/>
            </a:endParaRPr>
          </a:p>
          <a:p>
            <a:pPr fontAlgn="base"/>
            <a:r>
              <a:rPr lang="en-US" i="1" dirty="0">
                <a:solidFill>
                  <a:srgbClr val="FFFF00"/>
                </a:solidFill>
                <a:latin typeface="Georgia" panose="02040502050405020303" pitchFamily="18" charset="0"/>
              </a:rPr>
              <a:t>But they shook off the dust of their feet against them, and came unto </a:t>
            </a:r>
            <a:r>
              <a:rPr lang="en-US" i="1" dirty="0" err="1">
                <a:solidFill>
                  <a:srgbClr val="FFFF00"/>
                </a:solidFill>
                <a:latin typeface="Georgia" panose="02040502050405020303" pitchFamily="18" charset="0"/>
              </a:rPr>
              <a:t>Iconium</a:t>
            </a:r>
            <a:r>
              <a:rPr lang="en-US" i="1" dirty="0">
                <a:solidFill>
                  <a:srgbClr val="FFFF00"/>
                </a:solidFill>
                <a:latin typeface="Georgia" panose="02040502050405020303" pitchFamily="18" charset="0"/>
              </a:rPr>
              <a:t>.</a:t>
            </a:r>
          </a:p>
          <a:p>
            <a:pPr fontAlgn="base"/>
            <a:r>
              <a:rPr lang="en-US" sz="1200" i="1" dirty="0">
                <a:solidFill>
                  <a:srgbClr val="FFFF00"/>
                </a:solidFill>
                <a:latin typeface="Georgia" panose="02040502050405020303" pitchFamily="18" charset="0"/>
              </a:rPr>
              <a:t>Acts 13:50-51</a:t>
            </a:r>
          </a:p>
        </p:txBody>
      </p:sp>
      <p:sp>
        <p:nvSpPr>
          <p:cNvPr id="5" name="Rectangle 4"/>
          <p:cNvSpPr/>
          <p:nvPr/>
        </p:nvSpPr>
        <p:spPr>
          <a:xfrm>
            <a:off x="1834882" y="2311165"/>
            <a:ext cx="4572000" cy="1384995"/>
          </a:xfrm>
          <a:prstGeom prst="rect">
            <a:avLst/>
          </a:prstGeom>
        </p:spPr>
        <p:txBody>
          <a:bodyPr>
            <a:spAutoFit/>
          </a:bodyPr>
          <a:lstStyle/>
          <a:p>
            <a:r>
              <a:rPr lang="en-US" i="1" dirty="0">
                <a:solidFill>
                  <a:srgbClr val="FFFF00"/>
                </a:solidFill>
                <a:latin typeface="Georgia" panose="02040502050405020303" pitchFamily="18" charset="0"/>
              </a:rPr>
              <a:t>And whosoever shall not receive you, nor hear your words, when ye depart out of that house or city, shake off the dust of your feet.</a:t>
            </a:r>
          </a:p>
          <a:p>
            <a:r>
              <a:rPr lang="en-US" sz="1200" i="1" dirty="0">
                <a:solidFill>
                  <a:srgbClr val="FFFF00"/>
                </a:solidFill>
                <a:latin typeface="Georgia" panose="02040502050405020303" pitchFamily="18" charset="0"/>
              </a:rPr>
              <a:t>Matthew 10:14</a:t>
            </a:r>
            <a:endParaRPr lang="en-US" sz="1200" i="1" dirty="0">
              <a:solidFill>
                <a:srgbClr val="FFFF00"/>
              </a:solidFill>
            </a:endParaRPr>
          </a:p>
        </p:txBody>
      </p:sp>
      <p:pic>
        <p:nvPicPr>
          <p:cNvPr id="8" name="Picture 7">
            <a:extLst>
              <a:ext uri="{FF2B5EF4-FFF2-40B4-BE49-F238E27FC236}">
                <a16:creationId xmlns:a16="http://schemas.microsoft.com/office/drawing/2014/main" id="{CD78495B-31CA-4CBD-AC82-BD8F7C7C5A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3392" y="1916468"/>
            <a:ext cx="2962275" cy="1981200"/>
          </a:xfrm>
          <a:prstGeom prst="rect">
            <a:avLst/>
          </a:prstGeom>
        </p:spPr>
      </p:pic>
      <p:pic>
        <p:nvPicPr>
          <p:cNvPr id="12" name="Picture 11">
            <a:extLst>
              <a:ext uri="{FF2B5EF4-FFF2-40B4-BE49-F238E27FC236}">
                <a16:creationId xmlns:a16="http://schemas.microsoft.com/office/drawing/2014/main" id="{92EDD729-FAC9-4289-892B-FA9DE61032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8415" y="3950932"/>
            <a:ext cx="3162300" cy="2105025"/>
          </a:xfrm>
          <a:prstGeom prst="rect">
            <a:avLst/>
          </a:prstGeom>
        </p:spPr>
      </p:pic>
    </p:spTree>
    <p:extLst>
      <p:ext uri="{BB962C8B-B14F-4D97-AF65-F5344CB8AC3E}">
        <p14:creationId xmlns:p14="http://schemas.microsoft.com/office/powerpoint/2010/main" val="230706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BE368E-5770-478D-B500-4CE32B0286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3999" y="1088113"/>
            <a:ext cx="9160474" cy="1631216"/>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Dangers in the Water</a:t>
            </a:r>
          </a:p>
          <a:p>
            <a:pPr algn="ctr"/>
            <a:r>
              <a:rPr lang="en-US" sz="4000" dirty="0">
                <a:solidFill>
                  <a:schemeClr val="bg1"/>
                </a:solidFill>
                <a:latin typeface="Abadi" panose="020B0604020104020204" pitchFamily="34" charset="0"/>
              </a:rPr>
              <a:t>Doctrine and Covenants 61-62</a:t>
            </a:r>
          </a:p>
        </p:txBody>
      </p:sp>
      <p:sp>
        <p:nvSpPr>
          <p:cNvPr id="5" name="Rectangle 4"/>
          <p:cNvSpPr/>
          <p:nvPr/>
        </p:nvSpPr>
        <p:spPr>
          <a:xfrm>
            <a:off x="4148150" y="2967334"/>
            <a:ext cx="4572000" cy="923330"/>
          </a:xfrm>
          <a:prstGeom prst="rect">
            <a:avLst/>
          </a:prstGeom>
        </p:spPr>
        <p:txBody>
          <a:bodyPr>
            <a:spAutoFit/>
          </a:bodyPr>
          <a:lstStyle/>
          <a:p>
            <a:pPr algn="ctr"/>
            <a:r>
              <a:rPr lang="en-US" i="1" dirty="0">
                <a:solidFill>
                  <a:schemeClr val="bg1"/>
                </a:solidFill>
                <a:latin typeface="Georgia" panose="02040502050405020303" pitchFamily="18" charset="0"/>
              </a:rPr>
              <a:t>Therefore, follow me, and listen to the counsel which I shall give unto you.</a:t>
            </a:r>
          </a:p>
          <a:p>
            <a:pPr algn="ctr"/>
            <a:r>
              <a:rPr lang="en-US" i="1" dirty="0">
                <a:solidFill>
                  <a:schemeClr val="bg1"/>
                </a:solidFill>
                <a:latin typeface="Georgia" panose="02040502050405020303" pitchFamily="18" charset="0"/>
              </a:rPr>
              <a:t>D&amp;C 100:2</a:t>
            </a:r>
            <a:endParaRPr lang="en-US" i="1" dirty="0">
              <a:solidFill>
                <a:schemeClr val="bg1"/>
              </a:solidFill>
            </a:endParaRPr>
          </a:p>
        </p:txBody>
      </p:sp>
    </p:spTree>
    <p:extLst>
      <p:ext uri="{BB962C8B-B14F-4D97-AF65-F5344CB8AC3E}">
        <p14:creationId xmlns:p14="http://schemas.microsoft.com/office/powerpoint/2010/main" val="4035255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463A0D0-B83D-46D9-A418-D33CCED328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88543" y="1"/>
            <a:ext cx="9007336"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Background</a:t>
            </a:r>
          </a:p>
        </p:txBody>
      </p:sp>
      <p:sp>
        <p:nvSpPr>
          <p:cNvPr id="2" name="Rectangle 1"/>
          <p:cNvSpPr/>
          <p:nvPr/>
        </p:nvSpPr>
        <p:spPr>
          <a:xfrm>
            <a:off x="627322" y="2087112"/>
            <a:ext cx="8357190" cy="3585597"/>
          </a:xfrm>
          <a:prstGeom prst="rect">
            <a:avLst/>
          </a:prstGeom>
        </p:spPr>
        <p:txBody>
          <a:bodyPr wrap="square">
            <a:spAutoFit/>
          </a:bodyPr>
          <a:lstStyle/>
          <a:p>
            <a:pPr fontAlgn="base"/>
            <a:r>
              <a:rPr lang="en-US" dirty="0">
                <a:solidFill>
                  <a:schemeClr val="bg1"/>
                </a:solidFill>
                <a:latin typeface="Abadi" panose="020B0604020104020204" pitchFamily="34" charset="0"/>
              </a:rPr>
              <a:t>“On the 9th, in company with ten Elders, I left Independence landing for Kirtland. We started down the river in canoes, and went the first day as far as Fort Osage, where we had an excellent wild turkey for supper. </a:t>
            </a:r>
          </a:p>
          <a:p>
            <a:pPr fontAlgn="base"/>
            <a:endParaRPr lang="en-US" dirty="0">
              <a:solidFill>
                <a:schemeClr val="bg1"/>
              </a:solidFill>
              <a:latin typeface="Abadi" panose="020B0604020104020204" pitchFamily="34" charset="0"/>
            </a:endParaRPr>
          </a:p>
          <a:p>
            <a:pPr fontAlgn="base"/>
            <a:r>
              <a:rPr lang="en-US" dirty="0">
                <a:solidFill>
                  <a:schemeClr val="bg1"/>
                </a:solidFill>
                <a:latin typeface="Abadi" panose="020B0604020104020204" pitchFamily="34" charset="0"/>
              </a:rPr>
              <a:t>Nothing very important occurred till the third day, when many of the dangers so common upon the western waters, manifested themselves; and after we had encamped upon the bank of the river, at </a:t>
            </a:r>
            <a:r>
              <a:rPr lang="en-US" dirty="0" err="1">
                <a:solidFill>
                  <a:schemeClr val="bg1"/>
                </a:solidFill>
                <a:latin typeface="Abadi" panose="020B0604020104020204" pitchFamily="34" charset="0"/>
              </a:rPr>
              <a:t>McIlwaine’s</a:t>
            </a:r>
            <a:r>
              <a:rPr lang="en-US" dirty="0">
                <a:solidFill>
                  <a:schemeClr val="bg1"/>
                </a:solidFill>
                <a:latin typeface="Abadi" panose="020B0604020104020204" pitchFamily="34" charset="0"/>
              </a:rPr>
              <a:t> Bend, Brother Phelps, in open vision by daylight, saw the destroyer in his most horrible power, ride upon the face of the waters; others heard the noise, but saw not the vision.</a:t>
            </a:r>
          </a:p>
          <a:p>
            <a:pPr fontAlgn="base"/>
            <a:endParaRPr lang="en-US" dirty="0">
              <a:solidFill>
                <a:schemeClr val="bg1"/>
              </a:solidFill>
              <a:latin typeface="Abadi" panose="020B0604020104020204" pitchFamily="34" charset="0"/>
            </a:endParaRPr>
          </a:p>
          <a:p>
            <a:pPr fontAlgn="base"/>
            <a:r>
              <a:rPr lang="en-US" dirty="0">
                <a:solidFill>
                  <a:schemeClr val="bg1"/>
                </a:solidFill>
                <a:latin typeface="Abadi" panose="020B0604020104020204" pitchFamily="34" charset="0"/>
              </a:rPr>
              <a:t>“The next morning after prayer, I </a:t>
            </a:r>
          </a:p>
          <a:p>
            <a:pPr fontAlgn="base"/>
            <a:r>
              <a:rPr lang="en-US" dirty="0">
                <a:solidFill>
                  <a:schemeClr val="bg1"/>
                </a:solidFill>
                <a:latin typeface="Abadi" panose="020B0604020104020204" pitchFamily="34" charset="0"/>
              </a:rPr>
              <a:t>received the following: [D&amp;C 61].” </a:t>
            </a:r>
          </a:p>
          <a:p>
            <a:pPr fontAlgn="base"/>
            <a:r>
              <a:rPr lang="en-US" sz="1100" dirty="0">
                <a:solidFill>
                  <a:schemeClr val="bg1"/>
                </a:solidFill>
                <a:latin typeface="Abadi" panose="020B0604020104020204" pitchFamily="34" charset="0"/>
              </a:rPr>
              <a:t>Prophet Joseph Smith</a:t>
            </a:r>
          </a:p>
        </p:txBody>
      </p:sp>
      <p:sp>
        <p:nvSpPr>
          <p:cNvPr id="3" name="TextBox 2"/>
          <p:cNvSpPr txBox="1"/>
          <p:nvPr/>
        </p:nvSpPr>
        <p:spPr>
          <a:xfrm>
            <a:off x="3561037" y="1045615"/>
            <a:ext cx="5062347" cy="646331"/>
          </a:xfrm>
          <a:prstGeom prst="rect">
            <a:avLst/>
          </a:prstGeom>
          <a:solidFill>
            <a:schemeClr val="accent2">
              <a:lumMod val="60000"/>
              <a:lumOff val="40000"/>
            </a:schemeClr>
          </a:solidFill>
        </p:spPr>
        <p:txBody>
          <a:bodyPr wrap="none" rtlCol="0">
            <a:spAutoFit/>
          </a:bodyPr>
          <a:lstStyle/>
          <a:p>
            <a:pPr algn="ctr"/>
            <a:r>
              <a:rPr lang="en-US" dirty="0"/>
              <a:t>August 12, 1831</a:t>
            </a:r>
          </a:p>
          <a:p>
            <a:pPr algn="ctr"/>
            <a:r>
              <a:rPr lang="en-US" dirty="0"/>
              <a:t>On the bank of the Missouri River, </a:t>
            </a:r>
            <a:r>
              <a:rPr lang="en-US" dirty="0" err="1"/>
              <a:t>Mcllwaine’s</a:t>
            </a:r>
            <a:r>
              <a:rPr lang="en-US" dirty="0"/>
              <a:t> Bend</a:t>
            </a:r>
          </a:p>
        </p:txBody>
      </p:sp>
      <p:pic>
        <p:nvPicPr>
          <p:cNvPr id="5" name="Picture 4">
            <a:extLst>
              <a:ext uri="{FF2B5EF4-FFF2-40B4-BE49-F238E27FC236}">
                <a16:creationId xmlns:a16="http://schemas.microsoft.com/office/drawing/2014/main" id="{3768DF94-67C6-4CDA-B045-CB939B1D329C}"/>
              </a:ext>
            </a:extLst>
          </p:cNvPr>
          <p:cNvPicPr>
            <a:picLocks noChangeAspect="1"/>
          </p:cNvPicPr>
          <p:nvPr/>
        </p:nvPicPr>
        <p:blipFill rotWithShape="1">
          <a:blip r:embed="rId3">
            <a:extLst>
              <a:ext uri="{28A0092B-C50C-407E-A947-70E740481C1C}">
                <a14:useLocalDpi xmlns:a14="http://schemas.microsoft.com/office/drawing/2010/main" val="0"/>
              </a:ext>
            </a:extLst>
          </a:blip>
          <a:srcRect r="3262"/>
          <a:stretch/>
        </p:blipFill>
        <p:spPr>
          <a:xfrm>
            <a:off x="6066606" y="4722125"/>
            <a:ext cx="5537011" cy="1816898"/>
          </a:xfrm>
          <a:prstGeom prst="rect">
            <a:avLst/>
          </a:prstGeom>
        </p:spPr>
      </p:pic>
    </p:spTree>
    <p:extLst>
      <p:ext uri="{BB962C8B-B14F-4D97-AF65-F5344CB8AC3E}">
        <p14:creationId xmlns:p14="http://schemas.microsoft.com/office/powerpoint/2010/main" val="354352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3EDE651-34A5-46BE-B69C-9CCE431A90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88544" y="1"/>
            <a:ext cx="9079457"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Bear Record of Satan</a:t>
            </a:r>
          </a:p>
        </p:txBody>
      </p:sp>
      <p:sp>
        <p:nvSpPr>
          <p:cNvPr id="2" name="Rectangle 1"/>
          <p:cNvSpPr/>
          <p:nvPr/>
        </p:nvSpPr>
        <p:spPr>
          <a:xfrm>
            <a:off x="383743" y="1114189"/>
            <a:ext cx="4938883" cy="1569660"/>
          </a:xfrm>
          <a:prstGeom prst="rect">
            <a:avLst/>
          </a:prstGeom>
        </p:spPr>
        <p:txBody>
          <a:bodyPr wrap="square">
            <a:spAutoFit/>
          </a:bodyPr>
          <a:lstStyle/>
          <a:p>
            <a:pPr fontAlgn="base"/>
            <a:r>
              <a:rPr lang="en-US" sz="2400" dirty="0">
                <a:solidFill>
                  <a:schemeClr val="bg1"/>
                </a:solidFill>
              </a:rPr>
              <a:t>The Lord commanded the elders to bear record of Satan and his power upon the waters and of the power of God for the benefit of the faithful. </a:t>
            </a:r>
            <a:endParaRPr lang="en-US" sz="2400" dirty="0">
              <a:solidFill>
                <a:schemeClr val="bg1"/>
              </a:solidFill>
              <a:latin typeface="Abadi" panose="020B0604020104020204" pitchFamily="34" charset="0"/>
            </a:endParaRPr>
          </a:p>
        </p:txBody>
      </p:sp>
      <p:sp>
        <p:nvSpPr>
          <p:cNvPr id="7" name="TextBox 6"/>
          <p:cNvSpPr txBox="1"/>
          <p:nvPr/>
        </p:nvSpPr>
        <p:spPr>
          <a:xfrm>
            <a:off x="99985" y="6488667"/>
            <a:ext cx="3928617" cy="369332"/>
          </a:xfrm>
          <a:prstGeom prst="rect">
            <a:avLst/>
          </a:prstGeom>
          <a:noFill/>
        </p:spPr>
        <p:txBody>
          <a:bodyPr wrap="square" rtlCol="0">
            <a:spAutoFit/>
          </a:bodyPr>
          <a:lstStyle/>
          <a:p>
            <a:r>
              <a:rPr lang="en-US" dirty="0">
                <a:solidFill>
                  <a:schemeClr val="bg1"/>
                </a:solidFill>
              </a:rPr>
              <a:t>D&amp;C 61:4, 19  Student Manual</a:t>
            </a:r>
          </a:p>
        </p:txBody>
      </p:sp>
      <p:sp>
        <p:nvSpPr>
          <p:cNvPr id="8" name="Rectangle 7"/>
          <p:cNvSpPr/>
          <p:nvPr/>
        </p:nvSpPr>
        <p:spPr>
          <a:xfrm>
            <a:off x="5254873" y="4639664"/>
            <a:ext cx="6639200" cy="1938992"/>
          </a:xfrm>
          <a:prstGeom prst="rect">
            <a:avLst/>
          </a:prstGeom>
        </p:spPr>
        <p:txBody>
          <a:bodyPr wrap="square">
            <a:spAutoFit/>
          </a:bodyPr>
          <a:lstStyle/>
          <a:p>
            <a:pPr fontAlgn="base"/>
            <a:r>
              <a:rPr lang="en-US" sz="2400" dirty="0">
                <a:solidFill>
                  <a:schemeClr val="bg1"/>
                </a:solidFill>
              </a:rPr>
              <a:t>To fulfill this responsibility, it would be necessary for them to come in contact with people, hence, the Lord’s reminder that while traveling by canoe they were not able to meet people who needed to hear the gospel message. (vs. 23)</a:t>
            </a:r>
            <a:endParaRPr lang="en-US" sz="2400" dirty="0">
              <a:solidFill>
                <a:schemeClr val="bg1"/>
              </a:solidFill>
              <a:latin typeface="Abadi" panose="020B0604020104020204" pitchFamily="34" charset="0"/>
            </a:endParaRPr>
          </a:p>
        </p:txBody>
      </p:sp>
      <p:pic>
        <p:nvPicPr>
          <p:cNvPr id="4" name="Picture 3">
            <a:extLst>
              <a:ext uri="{FF2B5EF4-FFF2-40B4-BE49-F238E27FC236}">
                <a16:creationId xmlns:a16="http://schemas.microsoft.com/office/drawing/2014/main" id="{AB6F1CD8-A665-43EF-995E-FFEFE0A7FB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3536" y="1069909"/>
            <a:ext cx="4673962" cy="3290412"/>
          </a:xfrm>
          <a:prstGeom prst="rect">
            <a:avLst/>
          </a:prstGeom>
        </p:spPr>
      </p:pic>
      <p:pic>
        <p:nvPicPr>
          <p:cNvPr id="12" name="Picture 11">
            <a:extLst>
              <a:ext uri="{FF2B5EF4-FFF2-40B4-BE49-F238E27FC236}">
                <a16:creationId xmlns:a16="http://schemas.microsoft.com/office/drawing/2014/main" id="{1D29BE30-0737-4247-881A-B9CF8E753D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329" y="3151707"/>
            <a:ext cx="3928617" cy="2572817"/>
          </a:xfrm>
          <a:prstGeom prst="rect">
            <a:avLst/>
          </a:prstGeom>
        </p:spPr>
      </p:pic>
    </p:spTree>
    <p:extLst>
      <p:ext uri="{BB962C8B-B14F-4D97-AF65-F5344CB8AC3E}">
        <p14:creationId xmlns:p14="http://schemas.microsoft.com/office/powerpoint/2010/main" val="303522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03ED1EF-9543-429E-AB6B-EC1553BFC2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22347" y="105539"/>
            <a:ext cx="5873653" cy="1015663"/>
          </a:xfrm>
          <a:prstGeom prst="rect">
            <a:avLst/>
          </a:prstGeom>
          <a:noFill/>
        </p:spPr>
        <p:txBody>
          <a:bodyPr wrap="square" rtlCol="0">
            <a:spAutoFit/>
          </a:bodyPr>
          <a:lstStyle/>
          <a:p>
            <a:r>
              <a:rPr lang="en-US" sz="6000" dirty="0">
                <a:solidFill>
                  <a:schemeClr val="bg1"/>
                </a:solidFill>
                <a:latin typeface="Abadi" panose="020B0604020104020204" pitchFamily="34" charset="0"/>
              </a:rPr>
              <a:t>Be of Comfort</a:t>
            </a:r>
          </a:p>
        </p:txBody>
      </p:sp>
      <p:sp>
        <p:nvSpPr>
          <p:cNvPr id="2" name="Rectangle 1"/>
          <p:cNvSpPr/>
          <p:nvPr/>
        </p:nvSpPr>
        <p:spPr>
          <a:xfrm>
            <a:off x="6398398" y="507831"/>
            <a:ext cx="3602542" cy="923330"/>
          </a:xfrm>
          <a:prstGeom prst="rect">
            <a:avLst/>
          </a:prstGeom>
          <a:solidFill>
            <a:schemeClr val="accent6">
              <a:lumMod val="75000"/>
            </a:schemeClr>
          </a:solidFill>
        </p:spPr>
        <p:txBody>
          <a:bodyPr wrap="square">
            <a:spAutoFit/>
          </a:bodyPr>
          <a:lstStyle/>
          <a:p>
            <a:pPr fontAlgn="base"/>
            <a:r>
              <a:rPr lang="en-US" dirty="0">
                <a:solidFill>
                  <a:schemeClr val="bg1"/>
                </a:solidFill>
              </a:rPr>
              <a:t>Prior to this experience the Elders had ill feelings and disagreements between them.</a:t>
            </a:r>
            <a:endParaRPr lang="en-US" sz="1100" dirty="0">
              <a:solidFill>
                <a:schemeClr val="bg1"/>
              </a:solidFill>
              <a:latin typeface="Abadi" panose="020B0604020104020204" pitchFamily="34" charset="0"/>
            </a:endParaRPr>
          </a:p>
        </p:txBody>
      </p:sp>
      <p:sp>
        <p:nvSpPr>
          <p:cNvPr id="7" name="TextBox 6"/>
          <p:cNvSpPr txBox="1"/>
          <p:nvPr/>
        </p:nvSpPr>
        <p:spPr>
          <a:xfrm>
            <a:off x="0" y="6488667"/>
            <a:ext cx="2745769" cy="369332"/>
          </a:xfrm>
          <a:prstGeom prst="rect">
            <a:avLst/>
          </a:prstGeom>
          <a:noFill/>
        </p:spPr>
        <p:txBody>
          <a:bodyPr wrap="square" rtlCol="0">
            <a:spAutoFit/>
          </a:bodyPr>
          <a:lstStyle/>
          <a:p>
            <a:r>
              <a:rPr lang="en-US" dirty="0">
                <a:solidFill>
                  <a:schemeClr val="bg1"/>
                </a:solidFill>
              </a:rPr>
              <a:t>D&amp;C 61:2, 20, 36-37 </a:t>
            </a:r>
          </a:p>
        </p:txBody>
      </p:sp>
      <p:sp>
        <p:nvSpPr>
          <p:cNvPr id="8" name="Rectangle 7"/>
          <p:cNvSpPr/>
          <p:nvPr/>
        </p:nvSpPr>
        <p:spPr>
          <a:xfrm>
            <a:off x="1736636" y="1431162"/>
            <a:ext cx="4513671" cy="646331"/>
          </a:xfrm>
          <a:prstGeom prst="rect">
            <a:avLst/>
          </a:prstGeom>
        </p:spPr>
        <p:txBody>
          <a:bodyPr wrap="square">
            <a:spAutoFit/>
          </a:bodyPr>
          <a:lstStyle/>
          <a:p>
            <a:pPr fontAlgn="base"/>
            <a:r>
              <a:rPr lang="en-US" dirty="0">
                <a:solidFill>
                  <a:schemeClr val="bg1"/>
                </a:solidFill>
              </a:rPr>
              <a:t>If they repented of their animosity of each other they were now forgiven (vs. 2)</a:t>
            </a:r>
            <a:endParaRPr lang="en-US" sz="1100" dirty="0">
              <a:solidFill>
                <a:schemeClr val="bg1"/>
              </a:solidFill>
              <a:latin typeface="Abadi" panose="020B0604020104020204" pitchFamily="34" charset="0"/>
            </a:endParaRPr>
          </a:p>
        </p:txBody>
      </p:sp>
      <p:sp>
        <p:nvSpPr>
          <p:cNvPr id="9" name="Rectangle 8"/>
          <p:cNvSpPr/>
          <p:nvPr/>
        </p:nvSpPr>
        <p:spPr>
          <a:xfrm>
            <a:off x="2476266" y="2827656"/>
            <a:ext cx="5053043" cy="369332"/>
          </a:xfrm>
          <a:prstGeom prst="rect">
            <a:avLst/>
          </a:prstGeom>
        </p:spPr>
        <p:txBody>
          <a:bodyPr wrap="square">
            <a:spAutoFit/>
          </a:bodyPr>
          <a:lstStyle/>
          <a:p>
            <a:pPr fontAlgn="base"/>
            <a:r>
              <a:rPr lang="en-US" dirty="0">
                <a:solidFill>
                  <a:schemeClr val="bg1"/>
                </a:solidFill>
              </a:rPr>
              <a:t>The Lord was angry yesterday, but not today (vs. 20)</a:t>
            </a:r>
            <a:endParaRPr lang="en-US" sz="1100" dirty="0">
              <a:solidFill>
                <a:schemeClr val="bg1"/>
              </a:solidFill>
              <a:latin typeface="Abadi" panose="020B0604020104020204" pitchFamily="34" charset="0"/>
            </a:endParaRPr>
          </a:p>
        </p:txBody>
      </p:sp>
      <p:sp>
        <p:nvSpPr>
          <p:cNvPr id="10" name="Rectangle 9"/>
          <p:cNvSpPr/>
          <p:nvPr/>
        </p:nvSpPr>
        <p:spPr>
          <a:xfrm>
            <a:off x="3434604" y="4173414"/>
            <a:ext cx="4513671" cy="369332"/>
          </a:xfrm>
          <a:prstGeom prst="rect">
            <a:avLst/>
          </a:prstGeom>
        </p:spPr>
        <p:txBody>
          <a:bodyPr wrap="square">
            <a:spAutoFit/>
          </a:bodyPr>
          <a:lstStyle/>
          <a:p>
            <a:pPr fontAlgn="base"/>
            <a:r>
              <a:rPr lang="en-US" dirty="0">
                <a:solidFill>
                  <a:schemeClr val="bg1"/>
                </a:solidFill>
              </a:rPr>
              <a:t>The Lord had not left them (vs. 36)</a:t>
            </a:r>
            <a:endParaRPr lang="en-US" sz="1100" dirty="0">
              <a:solidFill>
                <a:schemeClr val="bg1"/>
              </a:solidFill>
              <a:latin typeface="Abadi" panose="020B0604020104020204" pitchFamily="34" charset="0"/>
            </a:endParaRPr>
          </a:p>
        </p:txBody>
      </p:sp>
      <p:sp>
        <p:nvSpPr>
          <p:cNvPr id="11" name="Rectangle 10"/>
          <p:cNvSpPr/>
          <p:nvPr/>
        </p:nvSpPr>
        <p:spPr>
          <a:xfrm>
            <a:off x="4219973" y="5327576"/>
            <a:ext cx="4996732" cy="369332"/>
          </a:xfrm>
          <a:prstGeom prst="rect">
            <a:avLst/>
          </a:prstGeom>
        </p:spPr>
        <p:txBody>
          <a:bodyPr wrap="square">
            <a:spAutoFit/>
          </a:bodyPr>
          <a:lstStyle/>
          <a:p>
            <a:pPr fontAlgn="base"/>
            <a:r>
              <a:rPr lang="en-US" dirty="0">
                <a:solidFill>
                  <a:schemeClr val="bg1"/>
                </a:solidFill>
              </a:rPr>
              <a:t>The blessings of the Kingdom was still theirs (vs. 37)</a:t>
            </a:r>
            <a:endParaRPr lang="en-US" sz="1100" dirty="0">
              <a:solidFill>
                <a:schemeClr val="bg1"/>
              </a:solidFill>
              <a:latin typeface="Abadi" panose="020B0604020104020204" pitchFamily="34" charset="0"/>
            </a:endParaRPr>
          </a:p>
        </p:txBody>
      </p:sp>
      <p:pic>
        <p:nvPicPr>
          <p:cNvPr id="4" name="Picture 3">
            <a:extLst>
              <a:ext uri="{FF2B5EF4-FFF2-40B4-BE49-F238E27FC236}">
                <a16:creationId xmlns:a16="http://schemas.microsoft.com/office/drawing/2014/main" id="{0007476F-4819-4E79-AD7E-ADF02EC306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1021" y="1695848"/>
            <a:ext cx="2400300" cy="3476625"/>
          </a:xfrm>
          <a:prstGeom prst="rect">
            <a:avLst/>
          </a:prstGeom>
        </p:spPr>
      </p:pic>
    </p:spTree>
    <p:extLst>
      <p:ext uri="{BB962C8B-B14F-4D97-AF65-F5344CB8AC3E}">
        <p14:creationId xmlns:p14="http://schemas.microsoft.com/office/powerpoint/2010/main" val="316739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1F4D364-0EF1-4D40-AF8F-3163EE3D2D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88544" y="1"/>
            <a:ext cx="5873653" cy="1015663"/>
          </a:xfrm>
          <a:prstGeom prst="rect">
            <a:avLst/>
          </a:prstGeom>
          <a:noFill/>
        </p:spPr>
        <p:txBody>
          <a:bodyPr wrap="square" rtlCol="0">
            <a:spAutoFit/>
          </a:bodyPr>
          <a:lstStyle/>
          <a:p>
            <a:r>
              <a:rPr lang="en-US" sz="6000" dirty="0">
                <a:solidFill>
                  <a:schemeClr val="bg1"/>
                </a:solidFill>
                <a:latin typeface="Abadi" panose="020B0604020104020204" pitchFamily="34" charset="0"/>
              </a:rPr>
              <a:t>The Waters</a:t>
            </a:r>
          </a:p>
        </p:txBody>
      </p:sp>
      <p:sp>
        <p:nvSpPr>
          <p:cNvPr id="7" name="TextBox 6"/>
          <p:cNvSpPr txBox="1"/>
          <p:nvPr/>
        </p:nvSpPr>
        <p:spPr>
          <a:xfrm>
            <a:off x="46939" y="6485885"/>
            <a:ext cx="2745769" cy="369332"/>
          </a:xfrm>
          <a:prstGeom prst="rect">
            <a:avLst/>
          </a:prstGeom>
          <a:noFill/>
        </p:spPr>
        <p:txBody>
          <a:bodyPr wrap="square" rtlCol="0">
            <a:spAutoFit/>
          </a:bodyPr>
          <a:lstStyle/>
          <a:p>
            <a:r>
              <a:rPr lang="en-US" dirty="0">
                <a:solidFill>
                  <a:schemeClr val="bg1"/>
                </a:solidFill>
              </a:rPr>
              <a:t>D&amp;C 61:5-19 </a:t>
            </a:r>
          </a:p>
        </p:txBody>
      </p:sp>
      <p:sp>
        <p:nvSpPr>
          <p:cNvPr id="8" name="Rectangle 7"/>
          <p:cNvSpPr/>
          <p:nvPr/>
        </p:nvSpPr>
        <p:spPr>
          <a:xfrm>
            <a:off x="800766" y="1233777"/>
            <a:ext cx="5575378" cy="1631216"/>
          </a:xfrm>
          <a:prstGeom prst="rect">
            <a:avLst/>
          </a:prstGeom>
        </p:spPr>
        <p:txBody>
          <a:bodyPr wrap="square">
            <a:spAutoFit/>
          </a:bodyPr>
          <a:lstStyle/>
          <a:p>
            <a:pPr fontAlgn="base"/>
            <a:r>
              <a:rPr lang="en-US" sz="2000" dirty="0">
                <a:solidFill>
                  <a:schemeClr val="bg1"/>
                </a:solidFill>
              </a:rPr>
              <a:t>The Lord’s words in do not prohibit Latter-day Saints from traveling on or swimming in the water. </a:t>
            </a:r>
          </a:p>
          <a:p>
            <a:pPr fontAlgn="base"/>
            <a:endParaRPr lang="en-US" sz="2000" dirty="0">
              <a:solidFill>
                <a:schemeClr val="bg1"/>
              </a:solidFill>
            </a:endParaRPr>
          </a:p>
          <a:p>
            <a:pPr fontAlgn="base"/>
            <a:r>
              <a:rPr lang="en-US" sz="2000" dirty="0">
                <a:solidFill>
                  <a:schemeClr val="bg1"/>
                </a:solidFill>
              </a:rPr>
              <a:t>The Lord refers specifically to the danger of “these waters,” meaning the Missouri River  </a:t>
            </a:r>
            <a:endParaRPr lang="en-US" sz="2000" dirty="0">
              <a:solidFill>
                <a:schemeClr val="bg1"/>
              </a:solidFill>
              <a:latin typeface="Abadi" panose="020B0604020104020204" pitchFamily="34" charset="0"/>
            </a:endParaRPr>
          </a:p>
        </p:txBody>
      </p:sp>
      <p:sp>
        <p:nvSpPr>
          <p:cNvPr id="13" name="Rectangle 12"/>
          <p:cNvSpPr/>
          <p:nvPr/>
        </p:nvSpPr>
        <p:spPr>
          <a:xfrm>
            <a:off x="5440192" y="4098770"/>
            <a:ext cx="5575378" cy="1938992"/>
          </a:xfrm>
          <a:prstGeom prst="rect">
            <a:avLst/>
          </a:prstGeom>
        </p:spPr>
        <p:txBody>
          <a:bodyPr wrap="square">
            <a:spAutoFit/>
          </a:bodyPr>
          <a:lstStyle/>
          <a:p>
            <a:pPr fontAlgn="base"/>
            <a:r>
              <a:rPr lang="en-US" sz="2000" dirty="0">
                <a:solidFill>
                  <a:schemeClr val="bg1"/>
                </a:solidFill>
              </a:rPr>
              <a:t>Destruction had been decreed upon these rivers, and the Saints were to be warned.</a:t>
            </a:r>
          </a:p>
          <a:p>
            <a:pPr fontAlgn="base"/>
            <a:endParaRPr lang="en-US" sz="2000" dirty="0">
              <a:solidFill>
                <a:schemeClr val="bg1"/>
              </a:solidFill>
            </a:endParaRPr>
          </a:p>
          <a:p>
            <a:pPr fontAlgn="base"/>
            <a:r>
              <a:rPr lang="en-US" sz="2000" dirty="0">
                <a:solidFill>
                  <a:schemeClr val="bg1"/>
                </a:solidFill>
              </a:rPr>
              <a:t>During the year of 1834 the Missouri River lost one steamboat a day for many weeks with its destruction </a:t>
            </a:r>
            <a:endParaRPr lang="en-US" sz="2000" dirty="0">
              <a:solidFill>
                <a:schemeClr val="bg1"/>
              </a:solidFill>
              <a:latin typeface="Abadi" panose="020B0604020104020204" pitchFamily="34" charset="0"/>
            </a:endParaRPr>
          </a:p>
        </p:txBody>
      </p:sp>
      <p:pic>
        <p:nvPicPr>
          <p:cNvPr id="3" name="Picture 2">
            <a:extLst>
              <a:ext uri="{FF2B5EF4-FFF2-40B4-BE49-F238E27FC236}">
                <a16:creationId xmlns:a16="http://schemas.microsoft.com/office/drawing/2014/main" id="{9057C24F-E1EF-4F0D-956E-10C9C84269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765" y="3526873"/>
            <a:ext cx="3983886" cy="2676292"/>
          </a:xfrm>
          <a:prstGeom prst="rect">
            <a:avLst/>
          </a:prstGeom>
        </p:spPr>
      </p:pic>
      <p:pic>
        <p:nvPicPr>
          <p:cNvPr id="5" name="Picture 4">
            <a:extLst>
              <a:ext uri="{FF2B5EF4-FFF2-40B4-BE49-F238E27FC236}">
                <a16:creationId xmlns:a16="http://schemas.microsoft.com/office/drawing/2014/main" id="{AC955852-CBA8-4AFE-88C9-9B68668286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9158" y="855489"/>
            <a:ext cx="4349455" cy="2706160"/>
          </a:xfrm>
          <a:prstGeom prst="rect">
            <a:avLst/>
          </a:prstGeom>
        </p:spPr>
      </p:pic>
    </p:spTree>
    <p:extLst>
      <p:ext uri="{BB962C8B-B14F-4D97-AF65-F5344CB8AC3E}">
        <p14:creationId xmlns:p14="http://schemas.microsoft.com/office/powerpoint/2010/main" val="264445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DCE6877-D5F1-4A42-9C13-9D38ADC3EC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0315663" cy="1938992"/>
          </a:xfrm>
          <a:prstGeom prst="rect">
            <a:avLst/>
          </a:prstGeom>
          <a:noFill/>
        </p:spPr>
        <p:txBody>
          <a:bodyPr wrap="square" rtlCol="0">
            <a:spAutoFit/>
          </a:bodyPr>
          <a:lstStyle/>
          <a:p>
            <a:r>
              <a:rPr lang="en-US" sz="6000" dirty="0">
                <a:solidFill>
                  <a:schemeClr val="bg1"/>
                </a:solidFill>
                <a:latin typeface="Abadi" panose="020B0604020104020204" pitchFamily="34" charset="0"/>
              </a:rPr>
              <a:t>Dangers in Water </a:t>
            </a:r>
          </a:p>
          <a:p>
            <a:r>
              <a:rPr lang="en-US" sz="6000" dirty="0">
                <a:solidFill>
                  <a:schemeClr val="bg1"/>
                </a:solidFill>
                <a:latin typeface="Abadi" panose="020B0604020104020204" pitchFamily="34" charset="0"/>
              </a:rPr>
              <a:t>   Prior to Second Coming</a:t>
            </a:r>
          </a:p>
        </p:txBody>
      </p:sp>
      <p:sp>
        <p:nvSpPr>
          <p:cNvPr id="7" name="TextBox 6"/>
          <p:cNvSpPr txBox="1"/>
          <p:nvPr/>
        </p:nvSpPr>
        <p:spPr>
          <a:xfrm>
            <a:off x="170200" y="6441903"/>
            <a:ext cx="2745769" cy="369332"/>
          </a:xfrm>
          <a:prstGeom prst="rect">
            <a:avLst/>
          </a:prstGeom>
          <a:noFill/>
        </p:spPr>
        <p:txBody>
          <a:bodyPr wrap="square" rtlCol="0">
            <a:spAutoFit/>
          </a:bodyPr>
          <a:lstStyle/>
          <a:p>
            <a:r>
              <a:rPr lang="en-US" dirty="0">
                <a:solidFill>
                  <a:schemeClr val="bg1"/>
                </a:solidFill>
              </a:rPr>
              <a:t>D&amp;C 61:5-19 </a:t>
            </a:r>
          </a:p>
        </p:txBody>
      </p:sp>
      <p:sp>
        <p:nvSpPr>
          <p:cNvPr id="8" name="Rectangle 7"/>
          <p:cNvSpPr/>
          <p:nvPr/>
        </p:nvSpPr>
        <p:spPr>
          <a:xfrm>
            <a:off x="1074170" y="2090173"/>
            <a:ext cx="5330831" cy="1754326"/>
          </a:xfrm>
          <a:prstGeom prst="rect">
            <a:avLst/>
          </a:prstGeom>
        </p:spPr>
        <p:txBody>
          <a:bodyPr wrap="square">
            <a:spAutoFit/>
          </a:bodyPr>
          <a:lstStyle/>
          <a:p>
            <a:pPr fontAlgn="base"/>
            <a:r>
              <a:rPr lang="en-US" dirty="0">
                <a:solidFill>
                  <a:schemeClr val="bg1"/>
                </a:solidFill>
              </a:rPr>
              <a:t>In describing the curse on the waters in the last days, the Lord may have been referring to passages in the book of Revelation in which the Apostle John describes destruction that will occur in the waters prior to the Second Coming of Jesus Christ. </a:t>
            </a:r>
          </a:p>
          <a:p>
            <a:pPr fontAlgn="base"/>
            <a:endParaRPr lang="en-US" dirty="0">
              <a:solidFill>
                <a:schemeClr val="bg1"/>
              </a:solidFill>
            </a:endParaRPr>
          </a:p>
        </p:txBody>
      </p:sp>
      <p:sp>
        <p:nvSpPr>
          <p:cNvPr id="3" name="TextBox 2"/>
          <p:cNvSpPr txBox="1"/>
          <p:nvPr/>
        </p:nvSpPr>
        <p:spPr>
          <a:xfrm>
            <a:off x="8749440" y="1905507"/>
            <a:ext cx="2368390" cy="369332"/>
          </a:xfrm>
          <a:prstGeom prst="rect">
            <a:avLst/>
          </a:prstGeom>
          <a:solidFill>
            <a:schemeClr val="accent4">
              <a:lumMod val="60000"/>
              <a:lumOff val="40000"/>
            </a:schemeClr>
          </a:solidFill>
        </p:spPr>
        <p:txBody>
          <a:bodyPr wrap="square" rtlCol="0">
            <a:spAutoFit/>
          </a:bodyPr>
          <a:lstStyle/>
          <a:p>
            <a:r>
              <a:rPr lang="en-US" dirty="0"/>
              <a:t>Read Revelation 8:8-11</a:t>
            </a:r>
          </a:p>
        </p:txBody>
      </p:sp>
      <p:sp>
        <p:nvSpPr>
          <p:cNvPr id="12" name="TextBox 11"/>
          <p:cNvSpPr txBox="1"/>
          <p:nvPr/>
        </p:nvSpPr>
        <p:spPr>
          <a:xfrm>
            <a:off x="3898801" y="3844498"/>
            <a:ext cx="2452280" cy="369332"/>
          </a:xfrm>
          <a:prstGeom prst="rect">
            <a:avLst/>
          </a:prstGeom>
          <a:solidFill>
            <a:schemeClr val="accent4">
              <a:lumMod val="60000"/>
              <a:lumOff val="40000"/>
            </a:schemeClr>
          </a:solidFill>
        </p:spPr>
        <p:txBody>
          <a:bodyPr wrap="square" rtlCol="0">
            <a:spAutoFit/>
          </a:bodyPr>
          <a:lstStyle/>
          <a:p>
            <a:r>
              <a:rPr lang="en-US" dirty="0"/>
              <a:t>Read Revelation: 16:2-6</a:t>
            </a:r>
          </a:p>
        </p:txBody>
      </p:sp>
      <p:sp>
        <p:nvSpPr>
          <p:cNvPr id="2" name="Rectangle 1"/>
          <p:cNvSpPr/>
          <p:nvPr/>
        </p:nvSpPr>
        <p:spPr>
          <a:xfrm>
            <a:off x="6831414" y="165505"/>
            <a:ext cx="3432612" cy="646331"/>
          </a:xfrm>
          <a:prstGeom prst="rect">
            <a:avLst/>
          </a:prstGeom>
          <a:solidFill>
            <a:schemeClr val="accent2">
              <a:lumMod val="75000"/>
            </a:schemeClr>
          </a:solidFill>
        </p:spPr>
        <p:txBody>
          <a:bodyPr wrap="square">
            <a:spAutoFit/>
          </a:bodyPr>
          <a:lstStyle/>
          <a:p>
            <a:pPr algn="ctr"/>
            <a:r>
              <a:rPr lang="en-US" dirty="0">
                <a:solidFill>
                  <a:srgbClr val="FFFF00"/>
                </a:solidFill>
                <a:latin typeface="Abadi" panose="020B0604020104020204" pitchFamily="34" charset="0"/>
              </a:rPr>
              <a:t>Many destructions” would occur on the waters in the last days</a:t>
            </a:r>
            <a:endParaRPr lang="en-US" dirty="0">
              <a:solidFill>
                <a:srgbClr val="FFFF00"/>
              </a:solidFill>
            </a:endParaRPr>
          </a:p>
        </p:txBody>
      </p:sp>
      <p:pic>
        <p:nvPicPr>
          <p:cNvPr id="5" name="Picture 4">
            <a:extLst>
              <a:ext uri="{FF2B5EF4-FFF2-40B4-BE49-F238E27FC236}">
                <a16:creationId xmlns:a16="http://schemas.microsoft.com/office/drawing/2014/main" id="{24FD101A-495E-487F-8178-961578A81B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433" y="4395963"/>
            <a:ext cx="5431536" cy="2279904"/>
          </a:xfrm>
          <a:prstGeom prst="rect">
            <a:avLst/>
          </a:prstGeom>
        </p:spPr>
      </p:pic>
      <p:pic>
        <p:nvPicPr>
          <p:cNvPr id="10" name="Picture 9">
            <a:extLst>
              <a:ext uri="{FF2B5EF4-FFF2-40B4-BE49-F238E27FC236}">
                <a16:creationId xmlns:a16="http://schemas.microsoft.com/office/drawing/2014/main" id="{6217ECF6-E69B-49A6-ABDC-A4DD9BE312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4619" y="2468518"/>
            <a:ext cx="3418032" cy="2266567"/>
          </a:xfrm>
          <a:prstGeom prst="rect">
            <a:avLst/>
          </a:prstGeom>
        </p:spPr>
      </p:pic>
    </p:spTree>
    <p:extLst>
      <p:ext uri="{BB962C8B-B14F-4D97-AF65-F5344CB8AC3E}">
        <p14:creationId xmlns:p14="http://schemas.microsoft.com/office/powerpoint/2010/main" val="232264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7C163A-470B-4B15-94AC-4E18326D1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938992"/>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Does Satan Have Power</a:t>
            </a:r>
          </a:p>
          <a:p>
            <a:pPr algn="ctr"/>
            <a:r>
              <a:rPr lang="en-US" sz="6000" dirty="0">
                <a:solidFill>
                  <a:schemeClr val="bg1"/>
                </a:solidFill>
                <a:latin typeface="Abadi" panose="020B0604020104020204" pitchFamily="34" charset="0"/>
              </a:rPr>
              <a:t> Over the Waters?</a:t>
            </a:r>
          </a:p>
        </p:txBody>
      </p:sp>
      <p:sp>
        <p:nvSpPr>
          <p:cNvPr id="7" name="TextBox 6"/>
          <p:cNvSpPr txBox="1"/>
          <p:nvPr/>
        </p:nvSpPr>
        <p:spPr>
          <a:xfrm>
            <a:off x="259474" y="6488668"/>
            <a:ext cx="2745769" cy="369332"/>
          </a:xfrm>
          <a:prstGeom prst="rect">
            <a:avLst/>
          </a:prstGeom>
          <a:noFill/>
        </p:spPr>
        <p:txBody>
          <a:bodyPr wrap="square" rtlCol="0">
            <a:spAutoFit/>
          </a:bodyPr>
          <a:lstStyle/>
          <a:p>
            <a:r>
              <a:rPr lang="en-US" dirty="0">
                <a:solidFill>
                  <a:schemeClr val="bg1"/>
                </a:solidFill>
              </a:rPr>
              <a:t>D&amp;C 61:5-19 </a:t>
            </a:r>
          </a:p>
        </p:txBody>
      </p:sp>
      <p:sp>
        <p:nvSpPr>
          <p:cNvPr id="8" name="Rectangle 7"/>
          <p:cNvSpPr/>
          <p:nvPr/>
        </p:nvSpPr>
        <p:spPr>
          <a:xfrm>
            <a:off x="3443976" y="2852087"/>
            <a:ext cx="4817522" cy="1477328"/>
          </a:xfrm>
          <a:prstGeom prst="rect">
            <a:avLst/>
          </a:prstGeom>
        </p:spPr>
        <p:txBody>
          <a:bodyPr wrap="square">
            <a:spAutoFit/>
          </a:bodyPr>
          <a:lstStyle/>
          <a:p>
            <a:pPr fontAlgn="base"/>
            <a:r>
              <a:rPr lang="en-US" i="1" dirty="0">
                <a:solidFill>
                  <a:srgbClr val="FFFF00"/>
                </a:solidFill>
              </a:rPr>
              <a:t>…because of these things which are taken away out of the gospel of the Lamb, an exceedingly great many do stumble, yea, insomuch that Satan hath great power over them.</a:t>
            </a:r>
          </a:p>
          <a:p>
            <a:pPr fontAlgn="base"/>
            <a:r>
              <a:rPr lang="en-US" i="1" dirty="0">
                <a:solidFill>
                  <a:srgbClr val="FFFF00"/>
                </a:solidFill>
              </a:rPr>
              <a:t>1 Nephi 13:29</a:t>
            </a:r>
          </a:p>
        </p:txBody>
      </p:sp>
      <p:sp>
        <p:nvSpPr>
          <p:cNvPr id="2" name="TextBox 1"/>
          <p:cNvSpPr txBox="1"/>
          <p:nvPr/>
        </p:nvSpPr>
        <p:spPr>
          <a:xfrm>
            <a:off x="772244" y="2031981"/>
            <a:ext cx="2239861" cy="1754326"/>
          </a:xfrm>
          <a:prstGeom prst="rect">
            <a:avLst/>
          </a:prstGeom>
          <a:noFill/>
        </p:spPr>
        <p:txBody>
          <a:bodyPr wrap="square" rtlCol="0">
            <a:spAutoFit/>
          </a:bodyPr>
          <a:lstStyle/>
          <a:p>
            <a:pPr algn="ctr"/>
            <a:r>
              <a:rPr lang="en-US" sz="3600" b="1" dirty="0">
                <a:solidFill>
                  <a:srgbClr val="FF0000"/>
                </a:solidFill>
              </a:rPr>
              <a:t>Satan gets his power from us</a:t>
            </a:r>
          </a:p>
        </p:txBody>
      </p:sp>
      <p:sp>
        <p:nvSpPr>
          <p:cNvPr id="11" name="TextBox 10"/>
          <p:cNvSpPr txBox="1"/>
          <p:nvPr/>
        </p:nvSpPr>
        <p:spPr>
          <a:xfrm>
            <a:off x="4697948" y="4753891"/>
            <a:ext cx="2239861" cy="584775"/>
          </a:xfrm>
          <a:prstGeom prst="rect">
            <a:avLst/>
          </a:prstGeom>
          <a:noFill/>
        </p:spPr>
        <p:txBody>
          <a:bodyPr wrap="square" rtlCol="0">
            <a:spAutoFit/>
          </a:bodyPr>
          <a:lstStyle/>
          <a:p>
            <a:r>
              <a:rPr lang="en-US" sz="3200" dirty="0">
                <a:solidFill>
                  <a:schemeClr val="accent1">
                    <a:lumMod val="60000"/>
                    <a:lumOff val="40000"/>
                  </a:schemeClr>
                </a:solidFill>
              </a:rPr>
              <a:t>However:</a:t>
            </a:r>
          </a:p>
        </p:txBody>
      </p:sp>
      <p:sp>
        <p:nvSpPr>
          <p:cNvPr id="13" name="TextBox 12"/>
          <p:cNvSpPr txBox="1"/>
          <p:nvPr/>
        </p:nvSpPr>
        <p:spPr>
          <a:xfrm>
            <a:off x="4617397" y="5633623"/>
            <a:ext cx="5572431" cy="707886"/>
          </a:xfrm>
          <a:prstGeom prst="rect">
            <a:avLst/>
          </a:prstGeom>
          <a:noFill/>
        </p:spPr>
        <p:txBody>
          <a:bodyPr wrap="square" rtlCol="0">
            <a:spAutoFit/>
          </a:bodyPr>
          <a:lstStyle/>
          <a:p>
            <a:r>
              <a:rPr lang="en-US" sz="4000" b="1" dirty="0">
                <a:solidFill>
                  <a:srgbClr val="FF0000"/>
                </a:solidFill>
              </a:rPr>
              <a:t>The Lord has all power</a:t>
            </a:r>
          </a:p>
        </p:txBody>
      </p:sp>
    </p:spTree>
    <p:extLst>
      <p:ext uri="{BB962C8B-B14F-4D97-AF65-F5344CB8AC3E}">
        <p14:creationId xmlns:p14="http://schemas.microsoft.com/office/powerpoint/2010/main" val="257322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85D20A6-6904-42E9-AFD9-DF43906665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11856" y="54420"/>
            <a:ext cx="6272948" cy="1015663"/>
          </a:xfrm>
          <a:prstGeom prst="rect">
            <a:avLst/>
          </a:prstGeom>
          <a:noFill/>
        </p:spPr>
        <p:txBody>
          <a:bodyPr wrap="square" rtlCol="0">
            <a:spAutoFit/>
          </a:bodyPr>
          <a:lstStyle/>
          <a:p>
            <a:r>
              <a:rPr lang="en-US" sz="6000" dirty="0">
                <a:solidFill>
                  <a:schemeClr val="bg1"/>
                </a:solidFill>
                <a:latin typeface="Abadi" panose="020B0604020104020204" pitchFamily="34" charset="0"/>
              </a:rPr>
              <a:t>Cincinnati</a:t>
            </a:r>
          </a:p>
        </p:txBody>
      </p:sp>
      <p:sp>
        <p:nvSpPr>
          <p:cNvPr id="7" name="TextBox 6"/>
          <p:cNvSpPr txBox="1"/>
          <p:nvPr/>
        </p:nvSpPr>
        <p:spPr>
          <a:xfrm>
            <a:off x="211856" y="6388175"/>
            <a:ext cx="2745769" cy="369332"/>
          </a:xfrm>
          <a:prstGeom prst="rect">
            <a:avLst/>
          </a:prstGeom>
          <a:noFill/>
        </p:spPr>
        <p:txBody>
          <a:bodyPr wrap="square" rtlCol="0">
            <a:spAutoFit/>
          </a:bodyPr>
          <a:lstStyle/>
          <a:p>
            <a:r>
              <a:rPr lang="en-US" dirty="0">
                <a:solidFill>
                  <a:schemeClr val="bg1"/>
                </a:solidFill>
              </a:rPr>
              <a:t>D&amp;C 61:30-32 </a:t>
            </a:r>
          </a:p>
        </p:txBody>
      </p:sp>
      <p:sp>
        <p:nvSpPr>
          <p:cNvPr id="2" name="TextBox 1"/>
          <p:cNvSpPr txBox="1"/>
          <p:nvPr/>
        </p:nvSpPr>
        <p:spPr>
          <a:xfrm>
            <a:off x="1968617" y="1155143"/>
            <a:ext cx="3598879" cy="2031325"/>
          </a:xfrm>
          <a:prstGeom prst="rect">
            <a:avLst/>
          </a:prstGeom>
          <a:noFill/>
        </p:spPr>
        <p:txBody>
          <a:bodyPr wrap="square" rtlCol="0">
            <a:spAutoFit/>
          </a:bodyPr>
          <a:lstStyle/>
          <a:p>
            <a:r>
              <a:rPr lang="en-US" dirty="0">
                <a:solidFill>
                  <a:schemeClr val="bg1"/>
                </a:solidFill>
              </a:rPr>
              <a:t>“At the time of this revelation Cincinnati was only a village, yet it was like other western towns such as Independence, the gathering place of many who had been forced to flee from the larger cities because of the violation of the law. </a:t>
            </a:r>
          </a:p>
        </p:txBody>
      </p:sp>
      <p:sp>
        <p:nvSpPr>
          <p:cNvPr id="12" name="TextBox 11"/>
          <p:cNvSpPr txBox="1"/>
          <p:nvPr/>
        </p:nvSpPr>
        <p:spPr>
          <a:xfrm>
            <a:off x="6548853" y="3895172"/>
            <a:ext cx="3598879" cy="2200602"/>
          </a:xfrm>
          <a:prstGeom prst="rect">
            <a:avLst/>
          </a:prstGeom>
          <a:noFill/>
        </p:spPr>
        <p:txBody>
          <a:bodyPr wrap="square" rtlCol="0">
            <a:spAutoFit/>
          </a:bodyPr>
          <a:lstStyle/>
          <a:p>
            <a:r>
              <a:rPr lang="en-US" dirty="0">
                <a:solidFill>
                  <a:schemeClr val="bg1"/>
                </a:solidFill>
              </a:rPr>
              <a:t>In all the border towns in that day wickedness to a very great extent prevailed. After fulfilling their mission in Cincinnati these two brethren [the Prophet Joseph and Sidney </a:t>
            </a:r>
            <a:r>
              <a:rPr lang="en-US" dirty="0" err="1">
                <a:solidFill>
                  <a:schemeClr val="bg1"/>
                </a:solidFill>
              </a:rPr>
              <a:t>Rigdon</a:t>
            </a:r>
            <a:r>
              <a:rPr lang="en-US" dirty="0">
                <a:solidFill>
                  <a:schemeClr val="bg1"/>
                </a:solidFill>
              </a:rPr>
              <a:t>] were to continue their journey back to Kirtland.” </a:t>
            </a:r>
            <a:r>
              <a:rPr lang="en-US" sz="1100" dirty="0">
                <a:solidFill>
                  <a:schemeClr val="bg1"/>
                </a:solidFill>
              </a:rPr>
              <a:t>(Smith, </a:t>
            </a:r>
            <a:r>
              <a:rPr lang="en-US" sz="1100" i="1" dirty="0">
                <a:solidFill>
                  <a:schemeClr val="bg1"/>
                </a:solidFill>
              </a:rPr>
              <a:t>Church History and Modern Revelation,</a:t>
            </a:r>
            <a:r>
              <a:rPr lang="en-US" sz="1100" dirty="0">
                <a:solidFill>
                  <a:schemeClr val="bg1"/>
                </a:solidFill>
              </a:rPr>
              <a:t>1:225.)</a:t>
            </a:r>
          </a:p>
        </p:txBody>
      </p:sp>
      <p:pic>
        <p:nvPicPr>
          <p:cNvPr id="8" name="Picture 7">
            <a:extLst>
              <a:ext uri="{FF2B5EF4-FFF2-40B4-BE49-F238E27FC236}">
                <a16:creationId xmlns:a16="http://schemas.microsoft.com/office/drawing/2014/main" id="{F6154008-4C38-42D2-9537-2669B80FB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5899" y="851680"/>
            <a:ext cx="5302082" cy="2989240"/>
          </a:xfrm>
          <a:prstGeom prst="rect">
            <a:avLst/>
          </a:prstGeom>
        </p:spPr>
      </p:pic>
      <p:pic>
        <p:nvPicPr>
          <p:cNvPr id="10" name="Picture 9">
            <a:extLst>
              <a:ext uri="{FF2B5EF4-FFF2-40B4-BE49-F238E27FC236}">
                <a16:creationId xmlns:a16="http://schemas.microsoft.com/office/drawing/2014/main" id="{A288CBCD-5B7A-44B3-9594-56A8E0C124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8938" y="3684262"/>
            <a:ext cx="4298053" cy="2530059"/>
          </a:xfrm>
          <a:prstGeom prst="rect">
            <a:avLst/>
          </a:prstGeom>
        </p:spPr>
      </p:pic>
    </p:spTree>
    <p:extLst>
      <p:ext uri="{BB962C8B-B14F-4D97-AF65-F5344CB8AC3E}">
        <p14:creationId xmlns:p14="http://schemas.microsoft.com/office/powerpoint/2010/main" val="421309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6D619B-C629-49F9-98A6-F00C891830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r>
              <a:rPr lang="en-US" sz="6000" dirty="0">
                <a:solidFill>
                  <a:schemeClr val="bg1"/>
                </a:solidFill>
                <a:latin typeface="Abadi" panose="020B0604020104020204" pitchFamily="34" charset="0"/>
              </a:rPr>
              <a:t>Christ’s Second Coming</a:t>
            </a:r>
          </a:p>
        </p:txBody>
      </p:sp>
      <p:sp>
        <p:nvSpPr>
          <p:cNvPr id="7" name="TextBox 6"/>
          <p:cNvSpPr txBox="1"/>
          <p:nvPr/>
        </p:nvSpPr>
        <p:spPr>
          <a:xfrm>
            <a:off x="110619" y="6433407"/>
            <a:ext cx="2745769" cy="369332"/>
          </a:xfrm>
          <a:prstGeom prst="rect">
            <a:avLst/>
          </a:prstGeom>
          <a:noFill/>
        </p:spPr>
        <p:txBody>
          <a:bodyPr wrap="square" rtlCol="0">
            <a:spAutoFit/>
          </a:bodyPr>
          <a:lstStyle/>
          <a:p>
            <a:r>
              <a:rPr lang="en-US" dirty="0">
                <a:solidFill>
                  <a:schemeClr val="bg1"/>
                </a:solidFill>
              </a:rPr>
              <a:t>D&amp;C 61:30-32 </a:t>
            </a:r>
          </a:p>
        </p:txBody>
      </p:sp>
      <p:sp>
        <p:nvSpPr>
          <p:cNvPr id="2" name="TextBox 1"/>
          <p:cNvSpPr txBox="1"/>
          <p:nvPr/>
        </p:nvSpPr>
        <p:spPr>
          <a:xfrm>
            <a:off x="672738" y="1119070"/>
            <a:ext cx="5567496" cy="2031325"/>
          </a:xfrm>
          <a:prstGeom prst="rect">
            <a:avLst/>
          </a:prstGeom>
          <a:noFill/>
        </p:spPr>
        <p:txBody>
          <a:bodyPr wrap="square" rtlCol="0">
            <a:spAutoFit/>
          </a:bodyPr>
          <a:lstStyle/>
          <a:p>
            <a:r>
              <a:rPr lang="en-US" dirty="0">
                <a:solidFill>
                  <a:schemeClr val="bg1"/>
                </a:solidFill>
              </a:rPr>
              <a:t>No one knows the exact time of Christ’s coming. The Prophet Joseph Smith said: “Jesus Christ never did reveal to any man the precise time that He would come. </a:t>
            </a:r>
          </a:p>
          <a:p>
            <a:endParaRPr lang="en-US" dirty="0">
              <a:solidFill>
                <a:schemeClr val="bg1"/>
              </a:solidFill>
            </a:endParaRPr>
          </a:p>
          <a:p>
            <a:r>
              <a:rPr lang="en-US" dirty="0">
                <a:solidFill>
                  <a:schemeClr val="bg1"/>
                </a:solidFill>
              </a:rPr>
              <a:t>Go and read the Scriptures, and you cannot find anything that specifies the exact hour He would come; and all that say so are false teachers.” (</a:t>
            </a:r>
            <a:r>
              <a:rPr lang="en-US" i="1" dirty="0">
                <a:solidFill>
                  <a:schemeClr val="bg1"/>
                </a:solidFill>
              </a:rPr>
              <a:t>History of the Church,</a:t>
            </a:r>
            <a:r>
              <a:rPr lang="en-US" dirty="0">
                <a:solidFill>
                  <a:schemeClr val="bg1"/>
                </a:solidFill>
              </a:rPr>
              <a:t> 6:254.)</a:t>
            </a:r>
          </a:p>
        </p:txBody>
      </p:sp>
      <p:pic>
        <p:nvPicPr>
          <p:cNvPr id="5" name="Picture 4">
            <a:extLst>
              <a:ext uri="{FF2B5EF4-FFF2-40B4-BE49-F238E27FC236}">
                <a16:creationId xmlns:a16="http://schemas.microsoft.com/office/drawing/2014/main" id="{E44B712B-3369-42C7-8D95-CA41194D9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0161" y="3707606"/>
            <a:ext cx="3841019" cy="2394235"/>
          </a:xfrm>
          <a:prstGeom prst="rect">
            <a:avLst/>
          </a:prstGeom>
        </p:spPr>
      </p:pic>
      <p:pic>
        <p:nvPicPr>
          <p:cNvPr id="10" name="Picture 9">
            <a:extLst>
              <a:ext uri="{FF2B5EF4-FFF2-40B4-BE49-F238E27FC236}">
                <a16:creationId xmlns:a16="http://schemas.microsoft.com/office/drawing/2014/main" id="{7AE924C1-40F7-42E6-A8EE-450A273746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0060" y="1015663"/>
            <a:ext cx="3946414" cy="5355848"/>
          </a:xfrm>
          <a:prstGeom prst="rect">
            <a:avLst/>
          </a:prstGeom>
        </p:spPr>
      </p:pic>
    </p:spTree>
    <p:extLst>
      <p:ext uri="{BB962C8B-B14F-4D97-AF65-F5344CB8AC3E}">
        <p14:creationId xmlns:p14="http://schemas.microsoft.com/office/powerpoint/2010/main" val="422266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a:extLst>
              <a:ext uri="{FF2B5EF4-FFF2-40B4-BE49-F238E27FC236}">
                <a16:creationId xmlns:a16="http://schemas.microsoft.com/office/drawing/2014/main" id="{6F45F101-C309-4F23-81D4-4A70E8A693EA}"/>
              </a:ext>
            </a:extLst>
          </p:cNvPr>
          <p:cNvPicPr>
            <a:picLocks noChangeAspect="1"/>
          </p:cNvPicPr>
          <p:nvPr/>
        </p:nvPicPr>
        <p:blipFill rotWithShape="1">
          <a:blip r:embed="rId2">
            <a:extLst>
              <a:ext uri="{28A0092B-C50C-407E-A947-70E740481C1C}">
                <a14:useLocalDpi xmlns:a14="http://schemas.microsoft.com/office/drawing/2010/main" val="0"/>
              </a:ext>
            </a:extLst>
          </a:blip>
          <a:srcRect l="1367" t="3257" r="1427" b="3566"/>
          <a:stretch/>
        </p:blipFill>
        <p:spPr>
          <a:xfrm>
            <a:off x="0" y="-10065"/>
            <a:ext cx="12192000" cy="6868065"/>
          </a:xfrm>
          <a:prstGeom prst="rect">
            <a:avLst/>
          </a:prstGeom>
        </p:spPr>
      </p:pic>
      <p:sp>
        <p:nvSpPr>
          <p:cNvPr id="6" name="TextBox 5"/>
          <p:cNvSpPr txBox="1"/>
          <p:nvPr/>
        </p:nvSpPr>
        <p:spPr>
          <a:xfrm>
            <a:off x="1907059" y="139920"/>
            <a:ext cx="8579709" cy="1015663"/>
          </a:xfrm>
          <a:prstGeom prst="rect">
            <a:avLst/>
          </a:prstGeom>
          <a:noFill/>
        </p:spPr>
        <p:txBody>
          <a:bodyPr wrap="square" rtlCol="0">
            <a:spAutoFit/>
          </a:bodyPr>
          <a:lstStyle/>
          <a:p>
            <a:pPr algn="ctr"/>
            <a:r>
              <a:rPr lang="en-US" sz="6000" dirty="0">
                <a:solidFill>
                  <a:schemeClr val="bg1"/>
                </a:solidFill>
                <a:latin typeface="Dotum" panose="020B0600000101010101" pitchFamily="34" charset="-127"/>
                <a:ea typeface="Dotum" panose="020B0600000101010101" pitchFamily="34" charset="-127"/>
              </a:rPr>
              <a:t>Background</a:t>
            </a:r>
          </a:p>
        </p:txBody>
      </p:sp>
      <p:sp>
        <p:nvSpPr>
          <p:cNvPr id="3" name="Rectangle 2"/>
          <p:cNvSpPr/>
          <p:nvPr/>
        </p:nvSpPr>
        <p:spPr>
          <a:xfrm>
            <a:off x="1907058" y="1155582"/>
            <a:ext cx="4572000" cy="369332"/>
          </a:xfrm>
          <a:prstGeom prst="rect">
            <a:avLst/>
          </a:prstGeom>
        </p:spPr>
        <p:txBody>
          <a:bodyPr>
            <a:spAutoFit/>
          </a:bodyPr>
          <a:lstStyle/>
          <a:p>
            <a:r>
              <a:rPr lang="en-US" dirty="0">
                <a:solidFill>
                  <a:schemeClr val="bg1"/>
                </a:solidFill>
                <a:latin typeface="Abadi" panose="020B0604020104020204" pitchFamily="34" charset="0"/>
              </a:rPr>
              <a:t>August 8, 1831</a:t>
            </a:r>
            <a:endParaRPr lang="en-US" dirty="0">
              <a:solidFill>
                <a:schemeClr val="bg1"/>
              </a:solidFill>
            </a:endParaRPr>
          </a:p>
        </p:txBody>
      </p:sp>
      <p:sp>
        <p:nvSpPr>
          <p:cNvPr id="7" name="Rectangle 6"/>
          <p:cNvSpPr/>
          <p:nvPr/>
        </p:nvSpPr>
        <p:spPr>
          <a:xfrm>
            <a:off x="2113790" y="4013939"/>
            <a:ext cx="4572000" cy="1754326"/>
          </a:xfrm>
          <a:prstGeom prst="rect">
            <a:avLst/>
          </a:prstGeom>
        </p:spPr>
        <p:txBody>
          <a:bodyPr>
            <a:spAutoFit/>
          </a:bodyPr>
          <a:lstStyle/>
          <a:p>
            <a:r>
              <a:rPr lang="en-US" dirty="0">
                <a:solidFill>
                  <a:schemeClr val="bg1"/>
                </a:solidFill>
                <a:latin typeface="Abadi" panose="020B0604020104020204" pitchFamily="34" charset="0"/>
              </a:rPr>
              <a:t>Joseph Smith was still in Missouri and commanded along with Sidney </a:t>
            </a:r>
            <a:r>
              <a:rPr lang="en-US" dirty="0" err="1">
                <a:solidFill>
                  <a:schemeClr val="bg1"/>
                </a:solidFill>
                <a:latin typeface="Abadi" panose="020B0604020104020204" pitchFamily="34" charset="0"/>
              </a:rPr>
              <a:t>Rigdon</a:t>
            </a:r>
            <a:r>
              <a:rPr lang="en-US" dirty="0">
                <a:solidFill>
                  <a:schemeClr val="bg1"/>
                </a:solidFill>
                <a:latin typeface="Abadi" panose="020B0604020104020204" pitchFamily="34" charset="0"/>
              </a:rPr>
              <a:t> and Oliver </a:t>
            </a:r>
            <a:r>
              <a:rPr lang="en-US" dirty="0" err="1">
                <a:solidFill>
                  <a:schemeClr val="bg1"/>
                </a:solidFill>
                <a:latin typeface="Abadi" panose="020B0604020104020204" pitchFamily="34" charset="0"/>
              </a:rPr>
              <a:t>Cowdery</a:t>
            </a:r>
            <a:r>
              <a:rPr lang="en-US" dirty="0">
                <a:solidFill>
                  <a:schemeClr val="bg1"/>
                </a:solidFill>
                <a:latin typeface="Abadi" panose="020B0604020104020204" pitchFamily="34" charset="0"/>
              </a:rPr>
              <a:t> to return to Ohio.</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Section 60 is the revelation given to Joseph Smith on what the Elders are to do</a:t>
            </a:r>
            <a:endParaRPr lang="en-US" dirty="0">
              <a:solidFill>
                <a:schemeClr val="bg1"/>
              </a:solidFill>
            </a:endParaRPr>
          </a:p>
        </p:txBody>
      </p:sp>
      <p:grpSp>
        <p:nvGrpSpPr>
          <p:cNvPr id="9" name="Group 191"/>
          <p:cNvGrpSpPr/>
          <p:nvPr/>
        </p:nvGrpSpPr>
        <p:grpSpPr>
          <a:xfrm>
            <a:off x="9054713" y="4179811"/>
            <a:ext cx="989616" cy="1891077"/>
            <a:chOff x="2635943" y="1143000"/>
            <a:chExt cx="2469457" cy="4952999"/>
          </a:xfrm>
        </p:grpSpPr>
        <p:sp>
          <p:nvSpPr>
            <p:cNvPr id="10" name="Cloud 9"/>
            <p:cNvSpPr/>
            <p:nvPr/>
          </p:nvSpPr>
          <p:spPr>
            <a:xfrm>
              <a:off x="2971800" y="1143000"/>
              <a:ext cx="1676400" cy="14478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9338880">
              <a:off x="4685336" y="3823188"/>
              <a:ext cx="420064" cy="5656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933618">
              <a:off x="2671193" y="3824912"/>
              <a:ext cx="420064" cy="5656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281102" flipH="1">
              <a:off x="2635943" y="3656618"/>
              <a:ext cx="581175" cy="562680"/>
            </a:xfrm>
            <a:prstGeom prst="trapezoid">
              <a:avLst>
                <a:gd name="adj" fmla="val 1121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0302250">
              <a:off x="4443008" y="3654289"/>
              <a:ext cx="633965" cy="562681"/>
            </a:xfrm>
            <a:prstGeom prst="trapezoid">
              <a:avLst>
                <a:gd name="adj" fmla="val 1121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3417779">
              <a:off x="3922706" y="5373892"/>
              <a:ext cx="383927" cy="94176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3713177">
              <a:off x="3205868" y="5433155"/>
              <a:ext cx="383927" cy="94176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3685755" y="4270066"/>
              <a:ext cx="827694" cy="1604742"/>
            </a:xfrm>
            <a:prstGeom prst="trapezoid">
              <a:avLst>
                <a:gd name="adj" fmla="val 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63894">
              <a:off x="3147301" y="4200950"/>
              <a:ext cx="743617" cy="1702767"/>
            </a:xfrm>
            <a:prstGeom prst="trapezoid">
              <a:avLst>
                <a:gd name="adj"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375821">
              <a:off x="2873722" y="2665960"/>
              <a:ext cx="633965" cy="1362907"/>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20337671">
              <a:off x="4191767" y="2693733"/>
              <a:ext cx="633965" cy="1327426"/>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3126963" y="2677055"/>
              <a:ext cx="1408810" cy="1724696"/>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352800" y="1712154"/>
              <a:ext cx="838200" cy="13054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Input 22"/>
            <p:cNvSpPr/>
            <p:nvPr/>
          </p:nvSpPr>
          <p:spPr>
            <a:xfrm rot="7269359" flipV="1">
              <a:off x="3821110" y="2702162"/>
              <a:ext cx="615793" cy="23357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23"/>
            <p:cNvSpPr/>
            <p:nvPr/>
          </p:nvSpPr>
          <p:spPr>
            <a:xfrm rot="14330641" flipH="1" flipV="1">
              <a:off x="3257586" y="2702162"/>
              <a:ext cx="615793" cy="23357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276600" y="1143000"/>
              <a:ext cx="1106774" cy="16864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21" idx="2"/>
            </p:cNvCxnSpPr>
            <p:nvPr/>
          </p:nvCxnSpPr>
          <p:spPr>
            <a:xfrm flipH="1">
              <a:off x="3831368" y="3059231"/>
              <a:ext cx="42270" cy="13425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rapezoid 26"/>
            <p:cNvSpPr/>
            <p:nvPr/>
          </p:nvSpPr>
          <p:spPr>
            <a:xfrm>
              <a:off x="3124200" y="4191000"/>
              <a:ext cx="1474959" cy="234623"/>
            </a:xfrm>
            <a:prstGeom prst="trapezoid">
              <a:avLst/>
            </a:prstGeom>
            <a:solidFill>
              <a:srgbClr val="CC9F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ame 27"/>
            <p:cNvSpPr/>
            <p:nvPr/>
          </p:nvSpPr>
          <p:spPr>
            <a:xfrm>
              <a:off x="3772681" y="4192775"/>
              <a:ext cx="211322" cy="283795"/>
            </a:xfrm>
            <a:prstGeom prst="fram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Oval 28"/>
            <p:cNvSpPr/>
            <p:nvPr/>
          </p:nvSpPr>
          <p:spPr>
            <a:xfrm rot="15873315">
              <a:off x="3614556" y="4222584"/>
              <a:ext cx="368268" cy="101440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7884538" y="4105881"/>
            <a:ext cx="940082" cy="2060260"/>
            <a:chOff x="914400" y="1524000"/>
            <a:chExt cx="1788913" cy="4267201"/>
          </a:xfrm>
        </p:grpSpPr>
        <p:sp>
          <p:nvSpPr>
            <p:cNvPr id="31" name="Oval 30"/>
            <p:cNvSpPr/>
            <p:nvPr/>
          </p:nvSpPr>
          <p:spPr>
            <a:xfrm rot="1499614">
              <a:off x="914400" y="36576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20218618">
              <a:off x="2383273" y="36215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297584">
              <a:off x="1066800" y="26670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20443541">
              <a:off x="2105988" y="2706154"/>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2704841" flipH="1">
              <a:off x="1256221" y="53172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loud 35"/>
            <p:cNvSpPr/>
            <p:nvPr/>
          </p:nvSpPr>
          <p:spPr>
            <a:xfrm rot="1056837">
              <a:off x="1219200" y="1524000"/>
              <a:ext cx="1219200" cy="1219200"/>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a:off x="1371600" y="28194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7610301" flipH="1">
              <a:off x="1834919" y="52650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Manual Operation 38"/>
            <p:cNvSpPr/>
            <p:nvPr/>
          </p:nvSpPr>
          <p:spPr>
            <a:xfrm rot="10800000">
              <a:off x="1258824" y="41846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Manual Operation 39"/>
            <p:cNvSpPr/>
            <p:nvPr/>
          </p:nvSpPr>
          <p:spPr>
            <a:xfrm rot="10800000">
              <a:off x="1706880" y="41846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676400" y="41910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15"/>
            <p:cNvSpPr/>
            <p:nvPr/>
          </p:nvSpPr>
          <p:spPr>
            <a:xfrm>
              <a:off x="1371600" y="1600200"/>
              <a:ext cx="950976"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16200000">
              <a:off x="1295400" y="33528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a:off x="1905000" y="2743200"/>
              <a:ext cx="457200" cy="12954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a:off x="1295400" y="27432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371600" y="4044016"/>
              <a:ext cx="914400" cy="146984"/>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752600" y="35052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752600" y="3810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gonal Stripe 48"/>
            <p:cNvSpPr/>
            <p:nvPr/>
          </p:nvSpPr>
          <p:spPr>
            <a:xfrm rot="7239654" flipH="1">
              <a:off x="1857763" y="2594479"/>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iagonal Stripe 49"/>
            <p:cNvSpPr/>
            <p:nvPr/>
          </p:nvSpPr>
          <p:spPr>
            <a:xfrm rot="14360346">
              <a:off x="1476764" y="2594478"/>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1" name="Group 50"/>
            <p:cNvGrpSpPr/>
            <p:nvPr/>
          </p:nvGrpSpPr>
          <p:grpSpPr>
            <a:xfrm>
              <a:off x="1371600" y="2819400"/>
              <a:ext cx="914400" cy="228600"/>
              <a:chOff x="2971800" y="2971800"/>
              <a:chExt cx="914400" cy="228600"/>
            </a:xfrm>
          </p:grpSpPr>
          <p:sp>
            <p:nvSpPr>
              <p:cNvPr id="55" name="Double Wave 54"/>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ouble Wave 55"/>
              <p:cNvSpPr/>
              <p:nvPr/>
            </p:nvSpPr>
            <p:spPr>
              <a:xfrm rot="1849731">
                <a:off x="34290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Cloud 51"/>
            <p:cNvSpPr/>
            <p:nvPr/>
          </p:nvSpPr>
          <p:spPr>
            <a:xfrm>
              <a:off x="1295400" y="2362200"/>
              <a:ext cx="1143000" cy="403412"/>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15"/>
            <p:cNvSpPr/>
            <p:nvPr/>
          </p:nvSpPr>
          <p:spPr>
            <a:xfrm>
              <a:off x="1429871" y="2236694"/>
              <a:ext cx="838200" cy="457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15"/>
            <p:cNvSpPr/>
            <p:nvPr/>
          </p:nvSpPr>
          <p:spPr>
            <a:xfrm>
              <a:off x="1389529" y="2057400"/>
              <a:ext cx="896471" cy="5334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37"/>
          <p:cNvGrpSpPr/>
          <p:nvPr/>
        </p:nvGrpSpPr>
        <p:grpSpPr>
          <a:xfrm>
            <a:off x="6667742" y="4179811"/>
            <a:ext cx="870358" cy="1941777"/>
            <a:chOff x="3394039" y="685800"/>
            <a:chExt cx="1533510" cy="3438941"/>
          </a:xfrm>
        </p:grpSpPr>
        <p:sp>
          <p:nvSpPr>
            <p:cNvPr id="59" name="Oval 58"/>
            <p:cNvSpPr/>
            <p:nvPr/>
          </p:nvSpPr>
          <p:spPr>
            <a:xfrm rot="19338880">
              <a:off x="4671376" y="2473671"/>
              <a:ext cx="256173" cy="41253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933618">
              <a:off x="3443066" y="2474928"/>
              <a:ext cx="256173" cy="41253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rot="1297750" flipH="1">
              <a:off x="3394039" y="2337051"/>
              <a:ext cx="386619" cy="410347"/>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20302250">
              <a:off x="4523594" y="2350498"/>
              <a:ext cx="386619" cy="410347"/>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4886474">
              <a:off x="4232548" y="3794015"/>
              <a:ext cx="220850" cy="429229"/>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4886474">
              <a:off x="3810844" y="3759388"/>
              <a:ext cx="232224" cy="49848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a:off x="4061789" y="2799566"/>
              <a:ext cx="504763" cy="1170291"/>
            </a:xfrm>
            <a:prstGeom prst="trapezoid">
              <a:avLst>
                <a:gd name="adj" fmla="val 7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263894">
              <a:off x="3733417" y="2749162"/>
              <a:ext cx="453489" cy="1241778"/>
            </a:xfrm>
            <a:prstGeom prst="trapezoid">
              <a:avLst>
                <a:gd name="adj"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rot="1375821">
              <a:off x="3566577" y="1629739"/>
              <a:ext cx="386619" cy="993928"/>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rot="20337671">
              <a:off x="4370377" y="1649993"/>
              <a:ext cx="386619" cy="968053"/>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a:off x="3721014" y="1637830"/>
              <a:ext cx="859152" cy="1257770"/>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3806930" y="934156"/>
              <a:ext cx="687322" cy="95203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Manual Input 70"/>
            <p:cNvSpPr/>
            <p:nvPr/>
          </p:nvSpPr>
          <p:spPr>
            <a:xfrm rot="7269359" flipV="1">
              <a:off x="4107563" y="1670088"/>
              <a:ext cx="449080" cy="142446"/>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Manual Input 71"/>
            <p:cNvSpPr/>
            <p:nvPr/>
          </p:nvSpPr>
          <p:spPr>
            <a:xfrm rot="14330641" flipH="1" flipV="1">
              <a:off x="3763902" y="1670088"/>
              <a:ext cx="449080" cy="142446"/>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3763972" y="809978"/>
              <a:ext cx="816195" cy="95203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p:cNvCxnSpPr>
              <a:endCxn id="69" idx="2"/>
            </p:cNvCxnSpPr>
            <p:nvPr/>
          </p:nvCxnSpPr>
          <p:spPr>
            <a:xfrm flipH="1">
              <a:off x="4150590" y="1916540"/>
              <a:ext cx="25778" cy="9790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rapezoid 74"/>
            <p:cNvSpPr/>
            <p:nvPr/>
          </p:nvSpPr>
          <p:spPr>
            <a:xfrm>
              <a:off x="3693459" y="2779059"/>
              <a:ext cx="899493" cy="171104"/>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ame 75"/>
            <p:cNvSpPr/>
            <p:nvPr/>
          </p:nvSpPr>
          <p:spPr>
            <a:xfrm>
              <a:off x="4114800" y="2743200"/>
              <a:ext cx="128873" cy="206963"/>
            </a:xfrm>
            <a:prstGeom prst="frame">
              <a:avLst/>
            </a:prstGeom>
            <a:solidFill>
              <a:srgbClr val="BF7717"/>
            </a:solidFill>
            <a:ln>
              <a:solidFill>
                <a:srgbClr val="AC6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Wave 76"/>
            <p:cNvSpPr/>
            <p:nvPr/>
          </p:nvSpPr>
          <p:spPr>
            <a:xfrm>
              <a:off x="3892845" y="685800"/>
              <a:ext cx="773237" cy="455319"/>
            </a:xfrm>
            <a:prstGeom prst="wave">
              <a:avLst>
                <a:gd name="adj1" fmla="val 13676"/>
                <a:gd name="adj2" fmla="val -10000"/>
              </a:avLst>
            </a:prstGeom>
            <a:solidFill>
              <a:srgbClr val="AC6E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ardrop 77"/>
            <p:cNvSpPr/>
            <p:nvPr/>
          </p:nvSpPr>
          <p:spPr>
            <a:xfrm rot="711584">
              <a:off x="3693689" y="792174"/>
              <a:ext cx="300703" cy="579496"/>
            </a:xfrm>
            <a:prstGeom prst="teardrop">
              <a:avLst/>
            </a:prstGeom>
            <a:solidFill>
              <a:srgbClr val="AC6E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15873315">
              <a:off x="3996378" y="2825513"/>
              <a:ext cx="268567" cy="618628"/>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DFAF3D6E-2FD5-4C91-847A-2C6B86A5EC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2341" y="1282501"/>
            <a:ext cx="4712208" cy="2298192"/>
          </a:xfrm>
          <a:prstGeom prst="rect">
            <a:avLst/>
          </a:prstGeom>
        </p:spPr>
      </p:pic>
    </p:spTree>
    <p:extLst>
      <p:ext uri="{BB962C8B-B14F-4D97-AF65-F5344CB8AC3E}">
        <p14:creationId xmlns:p14="http://schemas.microsoft.com/office/powerpoint/2010/main" val="261596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 presetClass="entr" presetSubtype="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FE31A2-20A0-4A1D-AE04-435C5D71A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TextBox 5"/>
          <p:cNvSpPr txBox="1"/>
          <p:nvPr/>
        </p:nvSpPr>
        <p:spPr>
          <a:xfrm>
            <a:off x="1588544" y="1"/>
            <a:ext cx="6269145" cy="1015663"/>
          </a:xfrm>
          <a:prstGeom prst="rect">
            <a:avLst/>
          </a:prstGeom>
          <a:noFill/>
        </p:spPr>
        <p:txBody>
          <a:bodyPr wrap="square" rtlCol="0">
            <a:spAutoFit/>
          </a:bodyPr>
          <a:lstStyle/>
          <a:p>
            <a:r>
              <a:rPr lang="en-US" sz="6000" dirty="0">
                <a:solidFill>
                  <a:schemeClr val="bg1"/>
                </a:solidFill>
                <a:latin typeface="Abadi" panose="020B0604020104020204" pitchFamily="34" charset="0"/>
              </a:rPr>
              <a:t>Background</a:t>
            </a:r>
          </a:p>
        </p:txBody>
      </p:sp>
      <p:sp>
        <p:nvSpPr>
          <p:cNvPr id="7" name="TextBox 6"/>
          <p:cNvSpPr txBox="1"/>
          <p:nvPr/>
        </p:nvSpPr>
        <p:spPr>
          <a:xfrm>
            <a:off x="83646" y="6467861"/>
            <a:ext cx="2745769" cy="369332"/>
          </a:xfrm>
          <a:prstGeom prst="rect">
            <a:avLst/>
          </a:prstGeom>
          <a:noFill/>
        </p:spPr>
        <p:txBody>
          <a:bodyPr wrap="square" rtlCol="0">
            <a:spAutoFit/>
          </a:bodyPr>
          <a:lstStyle/>
          <a:p>
            <a:r>
              <a:rPr lang="en-US" dirty="0"/>
              <a:t>D&amp;C 62 </a:t>
            </a:r>
          </a:p>
        </p:txBody>
      </p:sp>
      <p:sp>
        <p:nvSpPr>
          <p:cNvPr id="2" name="TextBox 1"/>
          <p:cNvSpPr txBox="1"/>
          <p:nvPr/>
        </p:nvSpPr>
        <p:spPr>
          <a:xfrm>
            <a:off x="1784059" y="1015664"/>
            <a:ext cx="3598879" cy="2477601"/>
          </a:xfrm>
          <a:prstGeom prst="rect">
            <a:avLst/>
          </a:prstGeom>
          <a:noFill/>
        </p:spPr>
        <p:txBody>
          <a:bodyPr wrap="square" rtlCol="0">
            <a:spAutoFit/>
          </a:bodyPr>
          <a:lstStyle/>
          <a:p>
            <a:r>
              <a:rPr lang="en-US" dirty="0">
                <a:solidFill>
                  <a:schemeClr val="bg1"/>
                </a:solidFill>
              </a:rPr>
              <a:t>“On the 13th [of August] I met several of the Elders on their way to the land of Zion, and after the joyful salutations with which brethren meet each other, who are actually ‘contending for the faith once delivered to the Saints,’ I received the following: [D&amp;C 62]” </a:t>
            </a:r>
          </a:p>
          <a:p>
            <a:r>
              <a:rPr lang="en-US" sz="1100" dirty="0">
                <a:solidFill>
                  <a:schemeClr val="bg1"/>
                </a:solidFill>
              </a:rPr>
              <a:t>(</a:t>
            </a:r>
            <a:r>
              <a:rPr lang="en-US" sz="1100" i="1" dirty="0">
                <a:solidFill>
                  <a:schemeClr val="bg1"/>
                </a:solidFill>
              </a:rPr>
              <a:t>History of the Church,</a:t>
            </a:r>
            <a:r>
              <a:rPr lang="en-US" sz="1100" dirty="0">
                <a:solidFill>
                  <a:schemeClr val="bg1"/>
                </a:solidFill>
              </a:rPr>
              <a:t> 1:205). </a:t>
            </a:r>
          </a:p>
        </p:txBody>
      </p:sp>
      <p:sp>
        <p:nvSpPr>
          <p:cNvPr id="9" name="TextBox 8"/>
          <p:cNvSpPr txBox="1"/>
          <p:nvPr/>
        </p:nvSpPr>
        <p:spPr>
          <a:xfrm>
            <a:off x="5963023" y="3833549"/>
            <a:ext cx="5912938" cy="1092607"/>
          </a:xfrm>
          <a:prstGeom prst="rect">
            <a:avLst/>
          </a:prstGeom>
          <a:noFill/>
        </p:spPr>
        <p:txBody>
          <a:bodyPr wrap="square" rtlCol="0">
            <a:spAutoFit/>
          </a:bodyPr>
          <a:lstStyle/>
          <a:p>
            <a:r>
              <a:rPr lang="en-US" dirty="0"/>
              <a:t>The elders were not identified in the Prophet’s history, but Reynolds Cahoon named them as follows: Hyrum Smith, John Murdock, Harvey Whitlock, and David Whitmer. </a:t>
            </a:r>
          </a:p>
          <a:p>
            <a:r>
              <a:rPr lang="en-US" sz="1100" dirty="0"/>
              <a:t>Journal History, 13 August 1831.</a:t>
            </a:r>
            <a:endParaRPr lang="en-US" sz="1100" dirty="0">
              <a:solidFill>
                <a:schemeClr val="bg1"/>
              </a:solidFill>
            </a:endParaRPr>
          </a:p>
        </p:txBody>
      </p:sp>
      <p:sp>
        <p:nvSpPr>
          <p:cNvPr id="5" name="Rectangle 4"/>
          <p:cNvSpPr/>
          <p:nvPr/>
        </p:nvSpPr>
        <p:spPr>
          <a:xfrm>
            <a:off x="1944696" y="4011067"/>
            <a:ext cx="1877888" cy="2123658"/>
          </a:xfrm>
          <a:prstGeom prst="rect">
            <a:avLst/>
          </a:prstGeom>
          <a:solidFill>
            <a:schemeClr val="bg2">
              <a:lumMod val="50000"/>
            </a:schemeClr>
          </a:solidFill>
        </p:spPr>
        <p:txBody>
          <a:bodyPr wrap="square">
            <a:spAutoFit/>
          </a:bodyPr>
          <a:lstStyle/>
          <a:p>
            <a:r>
              <a:rPr lang="en-US" sz="1100" dirty="0">
                <a:solidFill>
                  <a:schemeClr val="bg1"/>
                </a:solidFill>
                <a:latin typeface="arial" panose="020B0604020202020204" pitchFamily="34" charset="0"/>
              </a:rPr>
              <a:t>Harvey Gilman Whitlock was an early member of the Latter Day Saint movement and one of the witnesses to the Book of Commandments. He was among those Latter Day Saints driven by mobs from Jackson County, Missouri in the summer of 1833. </a:t>
            </a:r>
          </a:p>
          <a:p>
            <a:r>
              <a:rPr lang="en-US" sz="1100" b="1" dirty="0">
                <a:solidFill>
                  <a:schemeClr val="bg1"/>
                </a:solidFill>
                <a:latin typeface="arial" panose="020B0604020202020204" pitchFamily="34" charset="0"/>
              </a:rPr>
              <a:t>Born: </a:t>
            </a:r>
            <a:r>
              <a:rPr lang="en-US" sz="1100" dirty="0">
                <a:solidFill>
                  <a:schemeClr val="bg1"/>
                </a:solidFill>
                <a:latin typeface="arial" panose="020B0604020202020204" pitchFamily="34" charset="0"/>
              </a:rPr>
              <a:t>1809</a:t>
            </a:r>
          </a:p>
          <a:p>
            <a:r>
              <a:rPr lang="en-US" sz="1100" b="1" dirty="0">
                <a:solidFill>
                  <a:schemeClr val="bg1"/>
                </a:solidFill>
                <a:latin typeface="arial" panose="020B0604020202020204" pitchFamily="34" charset="0"/>
              </a:rPr>
              <a:t>Died: </a:t>
            </a:r>
            <a:r>
              <a:rPr lang="en-US" sz="1100" dirty="0">
                <a:solidFill>
                  <a:schemeClr val="bg1"/>
                </a:solidFill>
                <a:latin typeface="arial" panose="020B0604020202020204" pitchFamily="34" charset="0"/>
              </a:rPr>
              <a:t>1874</a:t>
            </a:r>
          </a:p>
        </p:txBody>
      </p:sp>
      <p:sp>
        <p:nvSpPr>
          <p:cNvPr id="8" name="Rectangle 7"/>
          <p:cNvSpPr/>
          <p:nvPr/>
        </p:nvSpPr>
        <p:spPr>
          <a:xfrm>
            <a:off x="5886274" y="5141644"/>
            <a:ext cx="5703214" cy="1384995"/>
          </a:xfrm>
          <a:prstGeom prst="rect">
            <a:avLst/>
          </a:prstGeom>
        </p:spPr>
        <p:txBody>
          <a:bodyPr wrap="square">
            <a:spAutoFit/>
          </a:bodyPr>
          <a:lstStyle/>
          <a:p>
            <a:r>
              <a:rPr lang="en-US" sz="1400" b="1" dirty="0">
                <a:solidFill>
                  <a:srgbClr val="2F393A"/>
                </a:solidFill>
                <a:latin typeface="Abadi" panose="020B0604020104020204" pitchFamily="34" charset="0"/>
              </a:rPr>
              <a:t>*John Murdock was so ill on this occasion that he was unable to pursue his journey to Zion without some assistance. After this revelation was given, the four missionaries (John Murdock, David </a:t>
            </a:r>
            <a:r>
              <a:rPr lang="en-US" sz="1400" b="1" dirty="0" err="1">
                <a:solidFill>
                  <a:srgbClr val="2F393A"/>
                </a:solidFill>
                <a:latin typeface="Abadi" panose="020B0604020104020204" pitchFamily="34" charset="0"/>
              </a:rPr>
              <a:t>Whitmer</a:t>
            </a:r>
            <a:r>
              <a:rPr lang="en-US" sz="1400" b="1" dirty="0">
                <a:solidFill>
                  <a:srgbClr val="2F393A"/>
                </a:solidFill>
                <a:latin typeface="Abadi" panose="020B0604020104020204" pitchFamily="34" charset="0"/>
              </a:rPr>
              <a:t>, Harvey Whitlock, and Hyrum Smith) put their money together and bought a horse for John Murdock to ride, by which means they were able to continue their travels. (vs. 7-8)</a:t>
            </a:r>
            <a:endParaRPr lang="en-US" sz="1400" b="1" dirty="0"/>
          </a:p>
        </p:txBody>
      </p:sp>
      <p:grpSp>
        <p:nvGrpSpPr>
          <p:cNvPr id="11" name="Group 10"/>
          <p:cNvGrpSpPr/>
          <p:nvPr/>
        </p:nvGrpSpPr>
        <p:grpSpPr>
          <a:xfrm>
            <a:off x="5817268" y="573582"/>
            <a:ext cx="1729482" cy="2552699"/>
            <a:chOff x="4293268" y="573581"/>
            <a:chExt cx="1729482" cy="2552699"/>
          </a:xfrm>
        </p:grpSpPr>
        <p:pic>
          <p:nvPicPr>
            <p:cNvPr id="13316" name="Picture 4" descr="http://www.gapages.com/smith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3268" y="573581"/>
              <a:ext cx="1729482" cy="230597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572000" y="2864670"/>
              <a:ext cx="933269" cy="261610"/>
            </a:xfrm>
            <a:prstGeom prst="rect">
              <a:avLst/>
            </a:prstGeom>
          </p:spPr>
          <p:txBody>
            <a:bodyPr wrap="none">
              <a:spAutoFit/>
            </a:bodyPr>
            <a:lstStyle/>
            <a:p>
              <a:r>
                <a:rPr lang="en-US" sz="1100" dirty="0"/>
                <a:t>Hyrum Smith</a:t>
              </a:r>
            </a:p>
          </p:txBody>
        </p:sp>
      </p:grpSp>
      <p:grpSp>
        <p:nvGrpSpPr>
          <p:cNvPr id="12" name="Group 11"/>
          <p:cNvGrpSpPr/>
          <p:nvPr/>
        </p:nvGrpSpPr>
        <p:grpSpPr>
          <a:xfrm>
            <a:off x="7857688" y="582470"/>
            <a:ext cx="1614770" cy="2512576"/>
            <a:chOff x="6333688" y="582470"/>
            <a:chExt cx="1614770" cy="2512576"/>
          </a:xfrm>
        </p:grpSpPr>
        <p:pic>
          <p:nvPicPr>
            <p:cNvPr id="13318" name="Picture 6" descr="https://www.lds.org/bc/content/shared/content/images/gospel-library/manual/32502/07-05.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3688" y="582470"/>
              <a:ext cx="1614770" cy="2228502"/>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6648274" y="2833436"/>
              <a:ext cx="997389" cy="261610"/>
            </a:xfrm>
            <a:prstGeom prst="rect">
              <a:avLst/>
            </a:prstGeom>
          </p:spPr>
          <p:txBody>
            <a:bodyPr wrap="none">
              <a:spAutoFit/>
            </a:bodyPr>
            <a:lstStyle/>
            <a:p>
              <a:r>
                <a:rPr lang="en-US" sz="1100" dirty="0"/>
                <a:t>John Murdock</a:t>
              </a:r>
            </a:p>
          </p:txBody>
        </p:sp>
      </p:grpSp>
      <p:grpSp>
        <p:nvGrpSpPr>
          <p:cNvPr id="13" name="Group 12"/>
          <p:cNvGrpSpPr/>
          <p:nvPr/>
        </p:nvGrpSpPr>
        <p:grpSpPr>
          <a:xfrm>
            <a:off x="4109057" y="3916728"/>
            <a:ext cx="1567493" cy="2451430"/>
            <a:chOff x="2585056" y="3916728"/>
            <a:chExt cx="1567493" cy="2451430"/>
          </a:xfrm>
        </p:grpSpPr>
        <p:pic>
          <p:nvPicPr>
            <p:cNvPr id="13320" name="Picture 8" descr="http://3.bp.blogspot.com/-74BQouTBubQ/Tws3RXWnN3I/AAAAAAAADgI/D2_JEs5a4JY/s320/david+whitmer+testemunha+livro+de+mormon+lds+su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5056" y="3916728"/>
              <a:ext cx="1567493" cy="2217997"/>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2884778" y="6106548"/>
              <a:ext cx="1050288" cy="261610"/>
            </a:xfrm>
            <a:prstGeom prst="rect">
              <a:avLst/>
            </a:prstGeom>
          </p:spPr>
          <p:txBody>
            <a:bodyPr wrap="none">
              <a:spAutoFit/>
            </a:bodyPr>
            <a:lstStyle/>
            <a:p>
              <a:r>
                <a:rPr lang="en-US" sz="1100" dirty="0"/>
                <a:t>David </a:t>
              </a:r>
              <a:r>
                <a:rPr lang="en-US" sz="1100" dirty="0" err="1"/>
                <a:t>Whitmer</a:t>
              </a:r>
              <a:endParaRPr lang="en-US" sz="1100" dirty="0"/>
            </a:p>
          </p:txBody>
        </p:sp>
      </p:grpSp>
    </p:spTree>
    <p:extLst>
      <p:ext uri="{BB962C8B-B14F-4D97-AF65-F5344CB8AC3E}">
        <p14:creationId xmlns:p14="http://schemas.microsoft.com/office/powerpoint/2010/main" val="186426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B61172-CD49-4784-966E-5B2F27CFE0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TextBox 5"/>
          <p:cNvSpPr txBox="1"/>
          <p:nvPr/>
        </p:nvSpPr>
        <p:spPr>
          <a:xfrm>
            <a:off x="525289" y="0"/>
            <a:ext cx="6269145" cy="1015663"/>
          </a:xfrm>
          <a:prstGeom prst="rect">
            <a:avLst/>
          </a:prstGeom>
          <a:noFill/>
        </p:spPr>
        <p:txBody>
          <a:bodyPr wrap="square" rtlCol="0">
            <a:spAutoFit/>
          </a:bodyPr>
          <a:lstStyle/>
          <a:p>
            <a:r>
              <a:rPr lang="en-US" sz="6000" dirty="0">
                <a:solidFill>
                  <a:schemeClr val="bg1"/>
                </a:solidFill>
                <a:latin typeface="Abadi" panose="020B0604020104020204" pitchFamily="34" charset="0"/>
              </a:rPr>
              <a:t>Succor</a:t>
            </a:r>
          </a:p>
        </p:txBody>
      </p:sp>
      <p:sp>
        <p:nvSpPr>
          <p:cNvPr id="7" name="TextBox 6"/>
          <p:cNvSpPr txBox="1"/>
          <p:nvPr/>
        </p:nvSpPr>
        <p:spPr>
          <a:xfrm>
            <a:off x="215659" y="6488667"/>
            <a:ext cx="2745769" cy="369332"/>
          </a:xfrm>
          <a:prstGeom prst="rect">
            <a:avLst/>
          </a:prstGeom>
          <a:noFill/>
        </p:spPr>
        <p:txBody>
          <a:bodyPr wrap="square" rtlCol="0">
            <a:spAutoFit/>
          </a:bodyPr>
          <a:lstStyle/>
          <a:p>
            <a:r>
              <a:rPr lang="en-US" dirty="0"/>
              <a:t>D&amp;C 62:1 </a:t>
            </a:r>
          </a:p>
        </p:txBody>
      </p:sp>
      <p:sp>
        <p:nvSpPr>
          <p:cNvPr id="2" name="TextBox 1"/>
          <p:cNvSpPr txBox="1"/>
          <p:nvPr/>
        </p:nvSpPr>
        <p:spPr>
          <a:xfrm>
            <a:off x="425109" y="1373815"/>
            <a:ext cx="5250109" cy="4401205"/>
          </a:xfrm>
          <a:prstGeom prst="rect">
            <a:avLst/>
          </a:prstGeom>
          <a:noFill/>
        </p:spPr>
        <p:txBody>
          <a:bodyPr wrap="square" rtlCol="0">
            <a:spAutoFit/>
          </a:bodyPr>
          <a:lstStyle/>
          <a:p>
            <a:r>
              <a:rPr lang="en-US" sz="2800" i="1" dirty="0">
                <a:solidFill>
                  <a:schemeClr val="bg1"/>
                </a:solidFill>
              </a:rPr>
              <a:t>“Succor</a:t>
            </a:r>
            <a:r>
              <a:rPr lang="en-US" sz="2800" dirty="0">
                <a:solidFill>
                  <a:schemeClr val="bg1"/>
                </a:solidFill>
              </a:rPr>
              <a:t> means ‘to go to the aid of one in want or distress’ or ‘to relieve.’ </a:t>
            </a:r>
          </a:p>
          <a:p>
            <a:endParaRPr lang="en-US" sz="2800" dirty="0">
              <a:solidFill>
                <a:schemeClr val="bg1"/>
              </a:solidFill>
            </a:endParaRPr>
          </a:p>
          <a:p>
            <a:endParaRPr lang="en-US" sz="2800" dirty="0">
              <a:solidFill>
                <a:schemeClr val="bg1"/>
              </a:solidFill>
            </a:endParaRPr>
          </a:p>
          <a:p>
            <a:r>
              <a:rPr lang="en-US" sz="2800" dirty="0">
                <a:solidFill>
                  <a:schemeClr val="bg1"/>
                </a:solidFill>
              </a:rPr>
              <a:t>Fortunately, the Savior succors those ‘who are tempted’ so they will not commit sin, and if they should sin, he will succor them if they repent.” </a:t>
            </a:r>
            <a:r>
              <a:rPr lang="en-US" sz="1200" dirty="0">
                <a:solidFill>
                  <a:schemeClr val="bg1"/>
                </a:solidFill>
              </a:rPr>
              <a:t>(Ludlow, </a:t>
            </a:r>
            <a:r>
              <a:rPr lang="en-US" sz="1200" i="1" dirty="0">
                <a:solidFill>
                  <a:schemeClr val="bg1"/>
                </a:solidFill>
              </a:rPr>
              <a:t>Companion,</a:t>
            </a:r>
            <a:r>
              <a:rPr lang="en-US" sz="1200" dirty="0">
                <a:solidFill>
                  <a:schemeClr val="bg1"/>
                </a:solidFill>
              </a:rPr>
              <a:t> 1:330.)</a:t>
            </a:r>
          </a:p>
        </p:txBody>
      </p:sp>
      <p:pic>
        <p:nvPicPr>
          <p:cNvPr id="5" name="Picture 4">
            <a:extLst>
              <a:ext uri="{FF2B5EF4-FFF2-40B4-BE49-F238E27FC236}">
                <a16:creationId xmlns:a16="http://schemas.microsoft.com/office/drawing/2014/main" id="{B3B3AF93-4F89-4244-ADC0-8323337E6C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0326" y="1373815"/>
            <a:ext cx="5159553" cy="4754060"/>
          </a:xfrm>
          <a:prstGeom prst="rect">
            <a:avLst/>
          </a:prstGeom>
        </p:spPr>
      </p:pic>
    </p:spTree>
    <p:extLst>
      <p:ext uri="{BB962C8B-B14F-4D97-AF65-F5344CB8AC3E}">
        <p14:creationId xmlns:p14="http://schemas.microsoft.com/office/powerpoint/2010/main" val="413894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1385CB6-5209-4A40-AD57-A87385912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TextBox 5"/>
          <p:cNvSpPr txBox="1"/>
          <p:nvPr/>
        </p:nvSpPr>
        <p:spPr>
          <a:xfrm>
            <a:off x="255181" y="0"/>
            <a:ext cx="9540364" cy="1015663"/>
          </a:xfrm>
          <a:prstGeom prst="rect">
            <a:avLst/>
          </a:prstGeom>
          <a:noFill/>
        </p:spPr>
        <p:txBody>
          <a:bodyPr wrap="square" rtlCol="0">
            <a:spAutoFit/>
          </a:bodyPr>
          <a:lstStyle/>
          <a:p>
            <a:r>
              <a:rPr lang="en-US" sz="6000" dirty="0">
                <a:solidFill>
                  <a:schemeClr val="bg1"/>
                </a:solidFill>
                <a:latin typeface="Abadi" panose="020B0604020104020204" pitchFamily="34" charset="0"/>
              </a:rPr>
              <a:t>Elders Bearing Testimonies</a:t>
            </a:r>
          </a:p>
        </p:txBody>
      </p:sp>
      <p:sp>
        <p:nvSpPr>
          <p:cNvPr id="7" name="TextBox 6"/>
          <p:cNvSpPr txBox="1"/>
          <p:nvPr/>
        </p:nvSpPr>
        <p:spPr>
          <a:xfrm>
            <a:off x="255181" y="6447675"/>
            <a:ext cx="2745769" cy="369332"/>
          </a:xfrm>
          <a:prstGeom prst="rect">
            <a:avLst/>
          </a:prstGeom>
          <a:noFill/>
        </p:spPr>
        <p:txBody>
          <a:bodyPr wrap="square" rtlCol="0">
            <a:spAutoFit/>
          </a:bodyPr>
          <a:lstStyle/>
          <a:p>
            <a:r>
              <a:rPr lang="en-US" dirty="0"/>
              <a:t>D&amp;C 62:3 </a:t>
            </a:r>
          </a:p>
        </p:txBody>
      </p:sp>
      <p:sp>
        <p:nvSpPr>
          <p:cNvPr id="2" name="TextBox 1"/>
          <p:cNvSpPr txBox="1"/>
          <p:nvPr/>
        </p:nvSpPr>
        <p:spPr>
          <a:xfrm>
            <a:off x="1968617" y="1155142"/>
            <a:ext cx="3598879" cy="1754326"/>
          </a:xfrm>
          <a:prstGeom prst="rect">
            <a:avLst/>
          </a:prstGeom>
          <a:noFill/>
        </p:spPr>
        <p:txBody>
          <a:bodyPr wrap="square" rtlCol="0">
            <a:spAutoFit/>
          </a:bodyPr>
          <a:lstStyle/>
          <a:p>
            <a:r>
              <a:rPr lang="en-US" dirty="0">
                <a:solidFill>
                  <a:schemeClr val="bg1"/>
                </a:solidFill>
              </a:rPr>
              <a:t>“In this Revelation we are told that angels are scrutinizing the records kept of the testimonies of the Elders, and that they rejoice over the witnesses.</a:t>
            </a:r>
          </a:p>
          <a:p>
            <a:endParaRPr lang="en-US" dirty="0">
              <a:solidFill>
                <a:schemeClr val="bg1"/>
              </a:solidFill>
            </a:endParaRPr>
          </a:p>
        </p:txBody>
      </p:sp>
      <p:sp>
        <p:nvSpPr>
          <p:cNvPr id="8" name="TextBox 7"/>
          <p:cNvSpPr txBox="1"/>
          <p:nvPr/>
        </p:nvSpPr>
        <p:spPr>
          <a:xfrm>
            <a:off x="6704203" y="3429000"/>
            <a:ext cx="4417453" cy="2477601"/>
          </a:xfrm>
          <a:prstGeom prst="rect">
            <a:avLst/>
          </a:prstGeom>
          <a:noFill/>
        </p:spPr>
        <p:txBody>
          <a:bodyPr wrap="square" rtlCol="0">
            <a:spAutoFit/>
          </a:bodyPr>
          <a:lstStyle/>
          <a:p>
            <a:r>
              <a:rPr lang="en-US" b="1" dirty="0"/>
              <a:t>It appears from this that the ministry on earth has its effects beyond the veil as well as on this side. </a:t>
            </a:r>
          </a:p>
          <a:p>
            <a:endParaRPr lang="en-US" b="1" dirty="0"/>
          </a:p>
          <a:p>
            <a:r>
              <a:rPr lang="en-US" b="1" dirty="0"/>
              <a:t>An Elder who bears his faithful testimony to the truth does not know how far-reaching the result may be, though his visible audience may consist of but few.” </a:t>
            </a:r>
          </a:p>
          <a:p>
            <a:r>
              <a:rPr lang="en-US" sz="1100" b="1" dirty="0"/>
              <a:t>Smith and </a:t>
            </a:r>
            <a:r>
              <a:rPr lang="en-US" sz="1100" b="1" dirty="0" err="1"/>
              <a:t>Sjodahl</a:t>
            </a:r>
            <a:endParaRPr lang="en-US" sz="1100" b="1" dirty="0"/>
          </a:p>
        </p:txBody>
      </p:sp>
      <p:pic>
        <p:nvPicPr>
          <p:cNvPr id="4" name="Picture 3">
            <a:extLst>
              <a:ext uri="{FF2B5EF4-FFF2-40B4-BE49-F238E27FC236}">
                <a16:creationId xmlns:a16="http://schemas.microsoft.com/office/drawing/2014/main" id="{F48579DC-3248-4791-91F0-2B0BC6F24B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4203" y="1084775"/>
            <a:ext cx="2914650" cy="2105025"/>
          </a:xfrm>
          <a:prstGeom prst="rect">
            <a:avLst/>
          </a:prstGeom>
        </p:spPr>
      </p:pic>
      <p:pic>
        <p:nvPicPr>
          <p:cNvPr id="9" name="Picture 8">
            <a:extLst>
              <a:ext uri="{FF2B5EF4-FFF2-40B4-BE49-F238E27FC236}">
                <a16:creationId xmlns:a16="http://schemas.microsoft.com/office/drawing/2014/main" id="{1DC8551C-048B-44B7-A279-5EFC48DEF6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8996" y="2768471"/>
            <a:ext cx="3390900" cy="1752600"/>
          </a:xfrm>
          <a:prstGeom prst="rect">
            <a:avLst/>
          </a:prstGeom>
        </p:spPr>
      </p:pic>
      <p:pic>
        <p:nvPicPr>
          <p:cNvPr id="12" name="Picture 11">
            <a:extLst>
              <a:ext uri="{FF2B5EF4-FFF2-40B4-BE49-F238E27FC236}">
                <a16:creationId xmlns:a16="http://schemas.microsoft.com/office/drawing/2014/main" id="{6B66AFAE-8BB8-49E0-9C1A-23695678C8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4243" y="4744655"/>
            <a:ext cx="2682240" cy="1889760"/>
          </a:xfrm>
          <a:prstGeom prst="rect">
            <a:avLst/>
          </a:prstGeom>
        </p:spPr>
      </p:pic>
    </p:spTree>
    <p:extLst>
      <p:ext uri="{BB962C8B-B14F-4D97-AF65-F5344CB8AC3E}">
        <p14:creationId xmlns:p14="http://schemas.microsoft.com/office/powerpoint/2010/main" val="380331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1385CB6-5209-4A40-AD57-A87385912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6" name="TextBox 5"/>
          <p:cNvSpPr txBox="1"/>
          <p:nvPr/>
        </p:nvSpPr>
        <p:spPr>
          <a:xfrm>
            <a:off x="478465" y="307484"/>
            <a:ext cx="4742121" cy="584775"/>
          </a:xfrm>
          <a:prstGeom prst="rect">
            <a:avLst/>
          </a:prstGeom>
          <a:noFill/>
        </p:spPr>
        <p:txBody>
          <a:bodyPr wrap="square" rtlCol="0">
            <a:spAutoFit/>
          </a:bodyPr>
          <a:lstStyle/>
          <a:p>
            <a:r>
              <a:rPr lang="en-US" sz="3200" dirty="0">
                <a:solidFill>
                  <a:schemeClr val="bg1"/>
                </a:solidFill>
              </a:rPr>
              <a:t>What Mattered to the Lord</a:t>
            </a:r>
          </a:p>
        </p:txBody>
      </p:sp>
      <p:sp>
        <p:nvSpPr>
          <p:cNvPr id="11" name="TextBox 10">
            <a:extLst>
              <a:ext uri="{FF2B5EF4-FFF2-40B4-BE49-F238E27FC236}">
                <a16:creationId xmlns:a16="http://schemas.microsoft.com/office/drawing/2014/main" id="{63D2E664-3631-4864-BAAB-1EB8A9FC56B2}"/>
              </a:ext>
            </a:extLst>
          </p:cNvPr>
          <p:cNvSpPr txBox="1"/>
          <p:nvPr/>
        </p:nvSpPr>
        <p:spPr>
          <a:xfrm>
            <a:off x="5936510" y="265815"/>
            <a:ext cx="6003852" cy="584775"/>
          </a:xfrm>
          <a:prstGeom prst="rect">
            <a:avLst/>
          </a:prstGeom>
          <a:noFill/>
        </p:spPr>
        <p:txBody>
          <a:bodyPr wrap="square" rtlCol="0">
            <a:spAutoFit/>
          </a:bodyPr>
          <a:lstStyle/>
          <a:p>
            <a:r>
              <a:rPr lang="en-US" sz="3200" dirty="0">
                <a:solidFill>
                  <a:schemeClr val="bg1"/>
                </a:solidFill>
              </a:rPr>
              <a:t>What Did Not Mattered to the Lord</a:t>
            </a:r>
          </a:p>
        </p:txBody>
      </p:sp>
      <p:sp>
        <p:nvSpPr>
          <p:cNvPr id="5" name="Rectangle 4">
            <a:extLst>
              <a:ext uri="{FF2B5EF4-FFF2-40B4-BE49-F238E27FC236}">
                <a16:creationId xmlns:a16="http://schemas.microsoft.com/office/drawing/2014/main" id="{59A117AD-A2A8-4CEF-900E-9A241CE5092B}"/>
              </a:ext>
            </a:extLst>
          </p:cNvPr>
          <p:cNvSpPr/>
          <p:nvPr/>
        </p:nvSpPr>
        <p:spPr>
          <a:xfrm>
            <a:off x="1182780" y="1305471"/>
            <a:ext cx="3636335" cy="923330"/>
          </a:xfrm>
          <a:prstGeom prst="rect">
            <a:avLst/>
          </a:prstGeom>
          <a:solidFill>
            <a:srgbClr val="000099"/>
          </a:solidFill>
        </p:spPr>
        <p:txBody>
          <a:bodyPr wrap="square">
            <a:spAutoFit/>
          </a:bodyPr>
          <a:lstStyle/>
          <a:p>
            <a:pPr algn="ctr"/>
            <a:r>
              <a:rPr lang="en-US" b="0" i="0" dirty="0">
                <a:solidFill>
                  <a:schemeClr val="bg1"/>
                </a:solidFill>
                <a:effectLst/>
                <a:latin typeface="Open Sans"/>
              </a:rPr>
              <a:t>That the elders take their journey speedily to St. Louis </a:t>
            </a:r>
          </a:p>
          <a:p>
            <a:pPr algn="ctr"/>
            <a:r>
              <a:rPr lang="en-US" b="0" i="0" dirty="0">
                <a:solidFill>
                  <a:schemeClr val="bg1"/>
                </a:solidFill>
                <a:effectLst/>
                <a:latin typeface="Open Sans"/>
              </a:rPr>
              <a:t>D&amp;C 60:5</a:t>
            </a:r>
            <a:endParaRPr lang="en-US" dirty="0">
              <a:solidFill>
                <a:schemeClr val="bg1"/>
              </a:solidFill>
            </a:endParaRPr>
          </a:p>
        </p:txBody>
      </p:sp>
      <p:sp>
        <p:nvSpPr>
          <p:cNvPr id="13" name="Rectangle 12">
            <a:extLst>
              <a:ext uri="{FF2B5EF4-FFF2-40B4-BE49-F238E27FC236}">
                <a16:creationId xmlns:a16="http://schemas.microsoft.com/office/drawing/2014/main" id="{3339CA43-894A-4066-8D16-A2EB4F0C72E1}"/>
              </a:ext>
            </a:extLst>
          </p:cNvPr>
          <p:cNvSpPr/>
          <p:nvPr/>
        </p:nvSpPr>
        <p:spPr>
          <a:xfrm>
            <a:off x="7120268" y="1368155"/>
            <a:ext cx="3636335" cy="646331"/>
          </a:xfrm>
          <a:prstGeom prst="rect">
            <a:avLst/>
          </a:prstGeom>
          <a:solidFill>
            <a:srgbClr val="FF3300"/>
          </a:solidFill>
        </p:spPr>
        <p:txBody>
          <a:bodyPr wrap="square">
            <a:spAutoFit/>
          </a:bodyPr>
          <a:lstStyle/>
          <a:p>
            <a:pPr algn="ctr"/>
            <a:r>
              <a:rPr lang="en-US" dirty="0">
                <a:solidFill>
                  <a:schemeClr val="bg1"/>
                </a:solidFill>
              </a:rPr>
              <a:t>Whether the elders made or bought a craft to travel in</a:t>
            </a:r>
          </a:p>
        </p:txBody>
      </p:sp>
      <p:sp>
        <p:nvSpPr>
          <p:cNvPr id="14" name="Rectangle 13">
            <a:extLst>
              <a:ext uri="{FF2B5EF4-FFF2-40B4-BE49-F238E27FC236}">
                <a16:creationId xmlns:a16="http://schemas.microsoft.com/office/drawing/2014/main" id="{6C26B39B-1FF4-458B-B102-8D9F4FF2D859}"/>
              </a:ext>
            </a:extLst>
          </p:cNvPr>
          <p:cNvSpPr/>
          <p:nvPr/>
        </p:nvSpPr>
        <p:spPr>
          <a:xfrm>
            <a:off x="1182781" y="3115760"/>
            <a:ext cx="3636335" cy="923330"/>
          </a:xfrm>
          <a:prstGeom prst="rect">
            <a:avLst/>
          </a:prstGeom>
          <a:solidFill>
            <a:srgbClr val="000099"/>
          </a:solidFill>
        </p:spPr>
        <p:txBody>
          <a:bodyPr wrap="square">
            <a:spAutoFit/>
          </a:bodyPr>
          <a:lstStyle/>
          <a:p>
            <a:pPr algn="ctr"/>
            <a:r>
              <a:rPr lang="en-US" dirty="0">
                <a:solidFill>
                  <a:schemeClr val="bg1"/>
                </a:solidFill>
              </a:rPr>
              <a:t>That the elders take their journey in haste and that they fill their mission</a:t>
            </a:r>
          </a:p>
          <a:p>
            <a:pPr algn="ctr"/>
            <a:r>
              <a:rPr lang="en-US" dirty="0">
                <a:solidFill>
                  <a:schemeClr val="bg1"/>
                </a:solidFill>
              </a:rPr>
              <a:t>D&amp;C 61:21-22</a:t>
            </a:r>
          </a:p>
        </p:txBody>
      </p:sp>
      <p:sp>
        <p:nvSpPr>
          <p:cNvPr id="17" name="Rectangle 16">
            <a:extLst>
              <a:ext uri="{FF2B5EF4-FFF2-40B4-BE49-F238E27FC236}">
                <a16:creationId xmlns:a16="http://schemas.microsoft.com/office/drawing/2014/main" id="{18D7BAA6-FDE6-4324-8585-1447662C1949}"/>
              </a:ext>
            </a:extLst>
          </p:cNvPr>
          <p:cNvSpPr/>
          <p:nvPr/>
        </p:nvSpPr>
        <p:spPr>
          <a:xfrm>
            <a:off x="7120267" y="3117603"/>
            <a:ext cx="3636335" cy="646331"/>
          </a:xfrm>
          <a:prstGeom prst="rect">
            <a:avLst/>
          </a:prstGeom>
          <a:solidFill>
            <a:srgbClr val="FF3300"/>
          </a:solidFill>
        </p:spPr>
        <p:txBody>
          <a:bodyPr wrap="square">
            <a:spAutoFit/>
          </a:bodyPr>
          <a:lstStyle/>
          <a:p>
            <a:pPr algn="ctr"/>
            <a:r>
              <a:rPr lang="en-US" dirty="0">
                <a:solidFill>
                  <a:schemeClr val="bg1"/>
                </a:solidFill>
              </a:rPr>
              <a:t>Whether they traveled by water or by land</a:t>
            </a:r>
          </a:p>
        </p:txBody>
      </p:sp>
      <p:sp>
        <p:nvSpPr>
          <p:cNvPr id="18" name="Rectangle 17">
            <a:extLst>
              <a:ext uri="{FF2B5EF4-FFF2-40B4-BE49-F238E27FC236}">
                <a16:creationId xmlns:a16="http://schemas.microsoft.com/office/drawing/2014/main" id="{A51FE3E8-E808-4CCB-BFD2-15D7D07F9243}"/>
              </a:ext>
            </a:extLst>
          </p:cNvPr>
          <p:cNvSpPr/>
          <p:nvPr/>
        </p:nvSpPr>
        <p:spPr>
          <a:xfrm>
            <a:off x="1182782" y="4889679"/>
            <a:ext cx="3636335" cy="1200329"/>
          </a:xfrm>
          <a:prstGeom prst="rect">
            <a:avLst/>
          </a:prstGeom>
          <a:solidFill>
            <a:srgbClr val="000099"/>
          </a:solidFill>
        </p:spPr>
        <p:txBody>
          <a:bodyPr wrap="square">
            <a:spAutoFit/>
          </a:bodyPr>
          <a:lstStyle/>
          <a:p>
            <a:pPr algn="ctr"/>
            <a:r>
              <a:rPr lang="en-US" dirty="0">
                <a:solidFill>
                  <a:schemeClr val="bg1"/>
                </a:solidFill>
              </a:rPr>
              <a:t>That the elders be faithful, bear testimony of the gospel, and help the Saints gather</a:t>
            </a:r>
          </a:p>
          <a:p>
            <a:pPr algn="ctr"/>
            <a:r>
              <a:rPr lang="en-US" dirty="0">
                <a:solidFill>
                  <a:schemeClr val="bg1"/>
                </a:solidFill>
              </a:rPr>
              <a:t>D&amp;C 62:5-7</a:t>
            </a:r>
          </a:p>
        </p:txBody>
      </p:sp>
      <p:sp>
        <p:nvSpPr>
          <p:cNvPr id="19" name="Rectangle 18">
            <a:extLst>
              <a:ext uri="{FF2B5EF4-FFF2-40B4-BE49-F238E27FC236}">
                <a16:creationId xmlns:a16="http://schemas.microsoft.com/office/drawing/2014/main" id="{105862C4-DC13-480A-9B67-B03983D73492}"/>
              </a:ext>
            </a:extLst>
          </p:cNvPr>
          <p:cNvSpPr/>
          <p:nvPr/>
        </p:nvSpPr>
        <p:spPr>
          <a:xfrm>
            <a:off x="7281039" y="4889680"/>
            <a:ext cx="3636335" cy="1200329"/>
          </a:xfrm>
          <a:prstGeom prst="rect">
            <a:avLst/>
          </a:prstGeom>
          <a:solidFill>
            <a:srgbClr val="FF3300"/>
          </a:solidFill>
        </p:spPr>
        <p:txBody>
          <a:bodyPr wrap="square">
            <a:spAutoFit/>
          </a:bodyPr>
          <a:lstStyle/>
          <a:p>
            <a:pPr algn="ctr"/>
            <a:r>
              <a:rPr lang="en-US" dirty="0">
                <a:solidFill>
                  <a:schemeClr val="bg1"/>
                </a:solidFill>
              </a:rPr>
              <a:t>Whether the elders journeyed all together or two by two; whether the elders rode horses or mules or in chariots</a:t>
            </a:r>
          </a:p>
        </p:txBody>
      </p:sp>
    </p:spTree>
    <p:extLst>
      <p:ext uri="{BB962C8B-B14F-4D97-AF65-F5344CB8AC3E}">
        <p14:creationId xmlns:p14="http://schemas.microsoft.com/office/powerpoint/2010/main" val="270511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P spid="17" grpId="0" animBg="1"/>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1AB9ABA-09E3-4D19-A160-6CDAE2A1A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TextBox 5"/>
          <p:cNvSpPr txBox="1"/>
          <p:nvPr/>
        </p:nvSpPr>
        <p:spPr>
          <a:xfrm>
            <a:off x="150784" y="-19408"/>
            <a:ext cx="6269145" cy="1015663"/>
          </a:xfrm>
          <a:prstGeom prst="rect">
            <a:avLst/>
          </a:prstGeom>
          <a:noFill/>
        </p:spPr>
        <p:txBody>
          <a:bodyPr wrap="square" rtlCol="0">
            <a:spAutoFit/>
          </a:bodyPr>
          <a:lstStyle/>
          <a:p>
            <a:r>
              <a:rPr lang="en-US" sz="6000" dirty="0">
                <a:solidFill>
                  <a:schemeClr val="bg1"/>
                </a:solidFill>
                <a:latin typeface="Abadi" panose="020B0604020104020204" pitchFamily="34" charset="0"/>
              </a:rPr>
              <a:t>Making Decisions</a:t>
            </a:r>
          </a:p>
        </p:txBody>
      </p:sp>
      <p:sp>
        <p:nvSpPr>
          <p:cNvPr id="7" name="TextBox 6"/>
          <p:cNvSpPr txBox="1"/>
          <p:nvPr/>
        </p:nvSpPr>
        <p:spPr>
          <a:xfrm>
            <a:off x="0" y="6431130"/>
            <a:ext cx="2745769" cy="369332"/>
          </a:xfrm>
          <a:prstGeom prst="rect">
            <a:avLst/>
          </a:prstGeom>
          <a:noFill/>
        </p:spPr>
        <p:txBody>
          <a:bodyPr wrap="square" rtlCol="0">
            <a:spAutoFit/>
          </a:bodyPr>
          <a:lstStyle/>
          <a:p>
            <a:r>
              <a:rPr lang="en-US" dirty="0"/>
              <a:t>D&amp;C 62:8 </a:t>
            </a:r>
          </a:p>
        </p:txBody>
      </p:sp>
      <p:sp>
        <p:nvSpPr>
          <p:cNvPr id="2" name="TextBox 1"/>
          <p:cNvSpPr txBox="1"/>
          <p:nvPr/>
        </p:nvSpPr>
        <p:spPr>
          <a:xfrm>
            <a:off x="6560862" y="653153"/>
            <a:ext cx="5729174" cy="3785652"/>
          </a:xfrm>
          <a:prstGeom prst="rect">
            <a:avLst/>
          </a:prstGeom>
          <a:noFill/>
        </p:spPr>
        <p:txBody>
          <a:bodyPr wrap="square" rtlCol="0">
            <a:spAutoFit/>
          </a:bodyPr>
          <a:lstStyle/>
          <a:p>
            <a:pPr fontAlgn="base"/>
            <a:r>
              <a:rPr lang="en-US" sz="2000" b="1" dirty="0">
                <a:solidFill>
                  <a:schemeClr val="bg1"/>
                </a:solidFill>
              </a:rPr>
              <a:t>What color of shirt should I wear today?</a:t>
            </a:r>
          </a:p>
          <a:p>
            <a:pPr fontAlgn="base"/>
            <a:endParaRPr lang="en-US" sz="2000" b="1" dirty="0">
              <a:solidFill>
                <a:schemeClr val="bg1"/>
              </a:solidFill>
            </a:endParaRPr>
          </a:p>
          <a:p>
            <a:pPr fontAlgn="base"/>
            <a:r>
              <a:rPr lang="en-US" sz="2000" b="1" dirty="0">
                <a:solidFill>
                  <a:schemeClr val="bg1"/>
                </a:solidFill>
              </a:rPr>
              <a:t>Should I go to Church on Sunday?</a:t>
            </a:r>
          </a:p>
          <a:p>
            <a:pPr fontAlgn="base"/>
            <a:endParaRPr lang="en-US" sz="2000" b="1" dirty="0">
              <a:solidFill>
                <a:schemeClr val="bg1"/>
              </a:solidFill>
            </a:endParaRPr>
          </a:p>
          <a:p>
            <a:pPr fontAlgn="base"/>
            <a:r>
              <a:rPr lang="en-US" sz="2000" b="1" dirty="0">
                <a:solidFill>
                  <a:schemeClr val="bg1"/>
                </a:solidFill>
              </a:rPr>
              <a:t>Should I serve a mission? If so, when?</a:t>
            </a:r>
          </a:p>
          <a:p>
            <a:pPr fontAlgn="base"/>
            <a:endParaRPr lang="en-US" sz="2000" b="1" dirty="0">
              <a:solidFill>
                <a:schemeClr val="bg1"/>
              </a:solidFill>
            </a:endParaRPr>
          </a:p>
          <a:p>
            <a:pPr fontAlgn="base"/>
            <a:r>
              <a:rPr lang="en-US" sz="2000" b="1" dirty="0">
                <a:solidFill>
                  <a:schemeClr val="bg1"/>
                </a:solidFill>
              </a:rPr>
              <a:t>If my mom offers to fix my favorite meal, what should I choose?</a:t>
            </a:r>
          </a:p>
          <a:p>
            <a:pPr fontAlgn="base"/>
            <a:endParaRPr lang="en-US" sz="2000" b="1" dirty="0">
              <a:solidFill>
                <a:schemeClr val="bg1"/>
              </a:solidFill>
            </a:endParaRPr>
          </a:p>
          <a:p>
            <a:pPr fontAlgn="base"/>
            <a:r>
              <a:rPr lang="en-US" sz="2000" b="1" dirty="0">
                <a:solidFill>
                  <a:schemeClr val="bg1"/>
                </a:solidFill>
              </a:rPr>
              <a:t>Whom should I date? </a:t>
            </a:r>
          </a:p>
          <a:p>
            <a:pPr fontAlgn="base"/>
            <a:endParaRPr lang="en-US" sz="2000" b="1" dirty="0">
              <a:solidFill>
                <a:schemeClr val="bg1"/>
              </a:solidFill>
            </a:endParaRPr>
          </a:p>
          <a:p>
            <a:pPr fontAlgn="base"/>
            <a:r>
              <a:rPr lang="en-US" sz="2000" b="1" dirty="0">
                <a:solidFill>
                  <a:schemeClr val="bg1"/>
                </a:solidFill>
              </a:rPr>
              <a:t>Where should we go to eat on our date?</a:t>
            </a:r>
          </a:p>
        </p:txBody>
      </p:sp>
      <p:sp>
        <p:nvSpPr>
          <p:cNvPr id="3" name="Rectangle 2"/>
          <p:cNvSpPr/>
          <p:nvPr/>
        </p:nvSpPr>
        <p:spPr>
          <a:xfrm>
            <a:off x="2291591" y="5288339"/>
            <a:ext cx="4085443" cy="1200329"/>
          </a:xfrm>
          <a:prstGeom prst="rect">
            <a:avLst/>
          </a:prstGeom>
        </p:spPr>
        <p:txBody>
          <a:bodyPr wrap="square">
            <a:spAutoFit/>
          </a:bodyPr>
          <a:lstStyle/>
          <a:p>
            <a:r>
              <a:rPr lang="en-US" b="1" dirty="0">
                <a:latin typeface="Abadi" panose="020B0604020104020204" pitchFamily="34" charset="0"/>
              </a:rPr>
              <a:t>The Lord helped the elders understand that some of the decisions they needed to make mattered more to Him than others</a:t>
            </a:r>
            <a:endParaRPr lang="en-US" b="1" dirty="0"/>
          </a:p>
        </p:txBody>
      </p:sp>
      <p:sp>
        <p:nvSpPr>
          <p:cNvPr id="4" name="Rectangle 3"/>
          <p:cNvSpPr/>
          <p:nvPr/>
        </p:nvSpPr>
        <p:spPr>
          <a:xfrm>
            <a:off x="7252186" y="5447984"/>
            <a:ext cx="4064660" cy="923330"/>
          </a:xfrm>
          <a:prstGeom prst="rect">
            <a:avLst/>
          </a:prstGeom>
        </p:spPr>
        <p:txBody>
          <a:bodyPr wrap="square">
            <a:spAutoFit/>
          </a:bodyPr>
          <a:lstStyle/>
          <a:p>
            <a:r>
              <a:rPr lang="en-US" b="1" dirty="0">
                <a:solidFill>
                  <a:srgbClr val="2F393A"/>
                </a:solidFill>
                <a:latin typeface="Abadi" panose="020B0604020104020204" pitchFamily="34" charset="0"/>
              </a:rPr>
              <a:t>When we make decisions, we are to rely on our judgment and the directions of the Spirit.</a:t>
            </a:r>
            <a:endParaRPr lang="en-US" dirty="0"/>
          </a:p>
        </p:txBody>
      </p:sp>
      <p:pic>
        <p:nvPicPr>
          <p:cNvPr id="8" name="Picture 7">
            <a:extLst>
              <a:ext uri="{FF2B5EF4-FFF2-40B4-BE49-F238E27FC236}">
                <a16:creationId xmlns:a16="http://schemas.microsoft.com/office/drawing/2014/main" id="{152B484B-7CF1-4220-B9D1-E78255D5D1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9008" y="1057191"/>
            <a:ext cx="3448050" cy="1666875"/>
          </a:xfrm>
          <a:prstGeom prst="rect">
            <a:avLst/>
          </a:prstGeom>
        </p:spPr>
      </p:pic>
      <p:pic>
        <p:nvPicPr>
          <p:cNvPr id="11" name="Picture 10">
            <a:extLst>
              <a:ext uri="{FF2B5EF4-FFF2-40B4-BE49-F238E27FC236}">
                <a16:creationId xmlns:a16="http://schemas.microsoft.com/office/drawing/2014/main" id="{C6FF1431-0DF1-4330-8256-7AAD2D28C3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3225" y="3008173"/>
            <a:ext cx="2924175" cy="2095500"/>
          </a:xfrm>
          <a:prstGeom prst="rect">
            <a:avLst/>
          </a:prstGeom>
        </p:spPr>
      </p:pic>
      <p:pic>
        <p:nvPicPr>
          <p:cNvPr id="13" name="Picture 12">
            <a:extLst>
              <a:ext uri="{FF2B5EF4-FFF2-40B4-BE49-F238E27FC236}">
                <a16:creationId xmlns:a16="http://schemas.microsoft.com/office/drawing/2014/main" id="{FD219F81-9BC4-4180-849F-C0FC558AA5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074" y="1916848"/>
            <a:ext cx="1879600" cy="2819400"/>
          </a:xfrm>
          <a:prstGeom prst="rect">
            <a:avLst/>
          </a:prstGeom>
        </p:spPr>
      </p:pic>
    </p:spTree>
    <p:extLst>
      <p:ext uri="{BB962C8B-B14F-4D97-AF65-F5344CB8AC3E}">
        <p14:creationId xmlns:p14="http://schemas.microsoft.com/office/powerpoint/2010/main" val="201095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par>
                                <p:cTn id="14" presetID="10" presetClass="exit" presetSubtype="0" fill="hold" nodeType="with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xit" presetSubtype="0" fill="hold" nodeType="with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childTnLst>
                                </p:cTn>
                              </p:par>
                              <p:par>
                                <p:cTn id="34" presetID="10" presetClass="exit" presetSubtype="0" fill="hold" nodeType="withEffect">
                                  <p:stCondLst>
                                    <p:cond delay="0"/>
                                  </p:stCondLst>
                                  <p:childTnLst>
                                    <p:animEffect transition="out" filter="fade">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childTnLst>
                                </p:cTn>
                              </p:par>
                              <p:par>
                                <p:cTn id="49" presetID="10" presetClass="exit" presetSubtype="0" fill="hold" grpId="0" nodeType="withEffect">
                                  <p:stCondLst>
                                    <p:cond delay="0"/>
                                  </p:stCondLst>
                                  <p:childTnLst>
                                    <p:animEffect transition="out" filter="fade">
                                      <p:cBhvr>
                                        <p:cTn id="50" dur="500"/>
                                        <p:tgtEl>
                                          <p:spTgt spid="2">
                                            <p:txEl>
                                              <p:pRg st="0" end="0"/>
                                            </p:txEl>
                                          </p:spTgt>
                                        </p:tgtEl>
                                      </p:cBhvr>
                                    </p:animEffect>
                                    <p:set>
                                      <p:cBhvr>
                                        <p:cTn id="51" dur="1" fill="hold">
                                          <p:stCondLst>
                                            <p:cond delay="499"/>
                                          </p:stCondLst>
                                        </p:cTn>
                                        <p:tgtEl>
                                          <p:spTgt spid="2">
                                            <p:txEl>
                                              <p:pRg st="0" end="0"/>
                                            </p:txEl>
                                          </p:spTgt>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2">
                                            <p:txEl>
                                              <p:pRg st="2" end="2"/>
                                            </p:txEl>
                                          </p:spTgt>
                                        </p:tgtEl>
                                      </p:cBhvr>
                                    </p:animEffect>
                                    <p:set>
                                      <p:cBhvr>
                                        <p:cTn id="54" dur="1" fill="hold">
                                          <p:stCondLst>
                                            <p:cond delay="499"/>
                                          </p:stCondLst>
                                        </p:cTn>
                                        <p:tgtEl>
                                          <p:spTgt spid="2">
                                            <p:txEl>
                                              <p:pRg st="2" end="2"/>
                                            </p:txEl>
                                          </p:spTgt>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2">
                                            <p:txEl>
                                              <p:pRg st="4" end="4"/>
                                            </p:txEl>
                                          </p:spTgt>
                                        </p:tgtEl>
                                      </p:cBhvr>
                                    </p:animEffect>
                                    <p:set>
                                      <p:cBhvr>
                                        <p:cTn id="57" dur="1" fill="hold">
                                          <p:stCondLst>
                                            <p:cond delay="499"/>
                                          </p:stCondLst>
                                        </p:cTn>
                                        <p:tgtEl>
                                          <p:spTgt spid="2">
                                            <p:txEl>
                                              <p:pRg st="4" end="4"/>
                                            </p:txEl>
                                          </p:spTgt>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2">
                                            <p:txEl>
                                              <p:pRg st="6" end="6"/>
                                            </p:txEl>
                                          </p:spTgt>
                                        </p:tgtEl>
                                      </p:cBhvr>
                                    </p:animEffect>
                                    <p:set>
                                      <p:cBhvr>
                                        <p:cTn id="60" dur="1" fill="hold">
                                          <p:stCondLst>
                                            <p:cond delay="499"/>
                                          </p:stCondLst>
                                        </p:cTn>
                                        <p:tgtEl>
                                          <p:spTgt spid="2">
                                            <p:txEl>
                                              <p:pRg st="6" end="6"/>
                                            </p:txEl>
                                          </p:spTgt>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2">
                                            <p:txEl>
                                              <p:pRg st="8" end="8"/>
                                            </p:txEl>
                                          </p:spTgt>
                                        </p:tgtEl>
                                      </p:cBhvr>
                                    </p:animEffect>
                                    <p:set>
                                      <p:cBhvr>
                                        <p:cTn id="63" dur="1" fill="hold">
                                          <p:stCondLst>
                                            <p:cond delay="499"/>
                                          </p:stCondLst>
                                        </p:cTn>
                                        <p:tgtEl>
                                          <p:spTgt spid="2">
                                            <p:txEl>
                                              <p:pRg st="8" end="8"/>
                                            </p:txEl>
                                          </p:spTgt>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500"/>
                                        <p:tgtEl>
                                          <p:spTgt spid="2">
                                            <p:txEl>
                                              <p:pRg st="10" end="10"/>
                                            </p:txEl>
                                          </p:spTgt>
                                        </p:tgtEl>
                                      </p:cBhvr>
                                    </p:animEffect>
                                    <p:set>
                                      <p:cBhvr>
                                        <p:cTn id="66" dur="1" fill="hold">
                                          <p:stCondLst>
                                            <p:cond delay="499"/>
                                          </p:stCondLst>
                                        </p:cTn>
                                        <p:tgtEl>
                                          <p:spTgt spid="2">
                                            <p:txEl>
                                              <p:pRg st="10" end="10"/>
                                            </p:txEl>
                                          </p:spTgt>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fade">
                                      <p:cBhvr>
                                        <p:cTn id="7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1AB9ABA-09E3-4D19-A160-6CDAE2A1A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grpSp>
        <p:nvGrpSpPr>
          <p:cNvPr id="12" name="Group 11">
            <a:extLst>
              <a:ext uri="{FF2B5EF4-FFF2-40B4-BE49-F238E27FC236}">
                <a16:creationId xmlns:a16="http://schemas.microsoft.com/office/drawing/2014/main" id="{E4DBE3A9-81EC-4603-BB53-E53581912787}"/>
              </a:ext>
            </a:extLst>
          </p:cNvPr>
          <p:cNvGrpSpPr/>
          <p:nvPr/>
        </p:nvGrpSpPr>
        <p:grpSpPr>
          <a:xfrm>
            <a:off x="4597815" y="1105242"/>
            <a:ext cx="2667000" cy="5029200"/>
            <a:chOff x="838200" y="76200"/>
            <a:chExt cx="2667000" cy="5029200"/>
          </a:xfrm>
        </p:grpSpPr>
        <p:grpSp>
          <p:nvGrpSpPr>
            <p:cNvPr id="13" name="Group 17">
              <a:extLst>
                <a:ext uri="{FF2B5EF4-FFF2-40B4-BE49-F238E27FC236}">
                  <a16:creationId xmlns:a16="http://schemas.microsoft.com/office/drawing/2014/main" id="{09892905-0F40-4B24-BA0F-341ADAADCE08}"/>
                </a:ext>
              </a:extLst>
            </p:cNvPr>
            <p:cNvGrpSpPr/>
            <p:nvPr/>
          </p:nvGrpSpPr>
          <p:grpSpPr>
            <a:xfrm>
              <a:off x="838200" y="76200"/>
              <a:ext cx="2667000" cy="5029200"/>
              <a:chOff x="838200" y="76200"/>
              <a:chExt cx="2667000" cy="5029200"/>
            </a:xfrm>
          </p:grpSpPr>
          <p:grpSp>
            <p:nvGrpSpPr>
              <p:cNvPr id="15" name="Group 17">
                <a:extLst>
                  <a:ext uri="{FF2B5EF4-FFF2-40B4-BE49-F238E27FC236}">
                    <a16:creationId xmlns:a16="http://schemas.microsoft.com/office/drawing/2014/main" id="{C4B54502-5BCD-4E31-8D75-10B69BDE6968}"/>
                  </a:ext>
                </a:extLst>
              </p:cNvPr>
              <p:cNvGrpSpPr/>
              <p:nvPr/>
            </p:nvGrpSpPr>
            <p:grpSpPr>
              <a:xfrm flipH="1">
                <a:off x="2209800" y="1447800"/>
                <a:ext cx="1295400" cy="3429000"/>
                <a:chOff x="685800" y="1447800"/>
                <a:chExt cx="1295400" cy="3124200"/>
              </a:xfrm>
            </p:grpSpPr>
            <p:sp>
              <p:nvSpPr>
                <p:cNvPr id="31" name="Bent Arrow 34">
                  <a:extLst>
                    <a:ext uri="{FF2B5EF4-FFF2-40B4-BE49-F238E27FC236}">
                      <a16:creationId xmlns:a16="http://schemas.microsoft.com/office/drawing/2014/main" id="{10B43418-6E55-4849-8F35-2DE858F656A2}"/>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Bent Arrow 35">
                  <a:extLst>
                    <a:ext uri="{FF2B5EF4-FFF2-40B4-BE49-F238E27FC236}">
                      <a16:creationId xmlns:a16="http://schemas.microsoft.com/office/drawing/2014/main" id="{2E146501-4850-4C77-9EB5-F0F59F8DE40E}"/>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6">
                <a:extLst>
                  <a:ext uri="{FF2B5EF4-FFF2-40B4-BE49-F238E27FC236}">
                    <a16:creationId xmlns:a16="http://schemas.microsoft.com/office/drawing/2014/main" id="{D30139B6-A654-4248-90DA-15AE4A9F3F93}"/>
                  </a:ext>
                </a:extLst>
              </p:cNvPr>
              <p:cNvGrpSpPr/>
              <p:nvPr/>
            </p:nvGrpSpPr>
            <p:grpSpPr>
              <a:xfrm>
                <a:off x="838200" y="1447800"/>
                <a:ext cx="1295400" cy="3429000"/>
                <a:chOff x="685800" y="1447800"/>
                <a:chExt cx="1295400" cy="3429000"/>
              </a:xfrm>
            </p:grpSpPr>
            <p:sp>
              <p:nvSpPr>
                <p:cNvPr id="29" name="Bent Arrow 32">
                  <a:extLst>
                    <a:ext uri="{FF2B5EF4-FFF2-40B4-BE49-F238E27FC236}">
                      <a16:creationId xmlns:a16="http://schemas.microsoft.com/office/drawing/2014/main" id="{E015715B-891A-4C8C-86D0-E4DBE4E05392}"/>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14">
                  <a:extLst>
                    <a:ext uri="{FF2B5EF4-FFF2-40B4-BE49-F238E27FC236}">
                      <a16:creationId xmlns:a16="http://schemas.microsoft.com/office/drawing/2014/main" id="{6165B44A-E78D-44B1-9A26-61E854CA8745}"/>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Oval 2">
                <a:extLst>
                  <a:ext uri="{FF2B5EF4-FFF2-40B4-BE49-F238E27FC236}">
                    <a16:creationId xmlns:a16="http://schemas.microsoft.com/office/drawing/2014/main" id="{8CDF3856-DF12-4B43-A5F5-A9DCF059CFF9}"/>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3">
                <a:extLst>
                  <a:ext uri="{FF2B5EF4-FFF2-40B4-BE49-F238E27FC236}">
                    <a16:creationId xmlns:a16="http://schemas.microsoft.com/office/drawing/2014/main" id="{5BE33D41-4A52-49C9-8D84-E2AA66974F1E}"/>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4">
                <a:extLst>
                  <a:ext uri="{FF2B5EF4-FFF2-40B4-BE49-F238E27FC236}">
                    <a16:creationId xmlns:a16="http://schemas.microsoft.com/office/drawing/2014/main" id="{8CC4F773-C017-4461-8A92-6E399B8A2FEF}"/>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23">
                <a:extLst>
                  <a:ext uri="{FF2B5EF4-FFF2-40B4-BE49-F238E27FC236}">
                    <a16:creationId xmlns:a16="http://schemas.microsoft.com/office/drawing/2014/main" id="{DB604C00-A5D9-4656-9E60-D32B5AD1E0CE}"/>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5">
                <a:extLst>
                  <a:ext uri="{FF2B5EF4-FFF2-40B4-BE49-F238E27FC236}">
                    <a16:creationId xmlns:a16="http://schemas.microsoft.com/office/drawing/2014/main" id="{62FC1D93-560F-40D1-9CC9-3907F14D01EE}"/>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25">
                <a:extLst>
                  <a:ext uri="{FF2B5EF4-FFF2-40B4-BE49-F238E27FC236}">
                    <a16:creationId xmlns:a16="http://schemas.microsoft.com/office/drawing/2014/main" id="{B41FC55B-29FE-48B6-8499-4410C8AF39B0}"/>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ounded Rectangle 7">
                <a:extLst>
                  <a:ext uri="{FF2B5EF4-FFF2-40B4-BE49-F238E27FC236}">
                    <a16:creationId xmlns:a16="http://schemas.microsoft.com/office/drawing/2014/main" id="{AEF24C0B-924C-498C-A130-A56F715F656E}"/>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9">
                <a:extLst>
                  <a:ext uri="{FF2B5EF4-FFF2-40B4-BE49-F238E27FC236}">
                    <a16:creationId xmlns:a16="http://schemas.microsoft.com/office/drawing/2014/main" id="{9C6CB1A5-0EAF-4C68-8B73-909EA83720B9}"/>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0">
                <a:extLst>
                  <a:ext uri="{FF2B5EF4-FFF2-40B4-BE49-F238E27FC236}">
                    <a16:creationId xmlns:a16="http://schemas.microsoft.com/office/drawing/2014/main" id="{0C171FE2-1848-488B-ADF3-BB1587DED883}"/>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1">
                <a:extLst>
                  <a:ext uri="{FF2B5EF4-FFF2-40B4-BE49-F238E27FC236}">
                    <a16:creationId xmlns:a16="http://schemas.microsoft.com/office/drawing/2014/main" id="{CD8DCC5B-A88C-48A1-B6E1-8AEDB72A453D}"/>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2">
                <a:extLst>
                  <a:ext uri="{FF2B5EF4-FFF2-40B4-BE49-F238E27FC236}">
                    <a16:creationId xmlns:a16="http://schemas.microsoft.com/office/drawing/2014/main" id="{D7FFCDA9-0490-4863-860B-7036D101BA12}"/>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13">
                <a:extLst>
                  <a:ext uri="{FF2B5EF4-FFF2-40B4-BE49-F238E27FC236}">
                    <a16:creationId xmlns:a16="http://schemas.microsoft.com/office/drawing/2014/main" id="{8228FF06-04E2-4C39-8E3E-D1465A96D8B1}"/>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B37EC8C-0DDE-4802-BF84-712E40A6B5F4}"/>
                </a:ext>
              </a:extLst>
            </p:cNvPr>
            <p:cNvSpPr/>
            <p:nvPr/>
          </p:nvSpPr>
          <p:spPr>
            <a:xfrm>
              <a:off x="1248335" y="2284273"/>
              <a:ext cx="1905000" cy="1754326"/>
            </a:xfrm>
            <a:prstGeom prst="rect">
              <a:avLst/>
            </a:prstGeom>
          </p:spPr>
          <p:txBody>
            <a:bodyPr wrap="square">
              <a:spAutoFit/>
            </a:bodyPr>
            <a:lstStyle/>
            <a:p>
              <a:pPr algn="ctr"/>
              <a:r>
                <a:rPr lang="en-US" b="1" dirty="0"/>
                <a:t>When we make decisions, we are to rely on our judgment and the directions of the Spirit</a:t>
              </a:r>
              <a:endParaRPr lang="en-US" sz="1600" dirty="0">
                <a:solidFill>
                  <a:schemeClr val="bg1"/>
                </a:solidFill>
              </a:endParaRPr>
            </a:p>
          </p:txBody>
        </p:sp>
      </p:grpSp>
    </p:spTree>
    <p:extLst>
      <p:ext uri="{BB962C8B-B14F-4D97-AF65-F5344CB8AC3E}">
        <p14:creationId xmlns:p14="http://schemas.microsoft.com/office/powerpoint/2010/main" val="1599889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4BE542-260F-48F5-A70A-98127816F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95969" y="248763"/>
            <a:ext cx="11755025" cy="7017306"/>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a:t>
            </a:r>
          </a:p>
          <a:p>
            <a:r>
              <a:rPr lang="en-US" b="1" dirty="0">
                <a:solidFill>
                  <a:schemeClr val="bg1"/>
                </a:solidFill>
              </a:rPr>
              <a:t>Testimony of Truth</a:t>
            </a:r>
            <a:r>
              <a:rPr lang="en-US" dirty="0">
                <a:solidFill>
                  <a:schemeClr val="bg1"/>
                </a:solidFill>
              </a:rPr>
              <a:t> (3:31)</a:t>
            </a:r>
          </a:p>
          <a:p>
            <a:endParaRPr lang="en-US" dirty="0">
              <a:solidFill>
                <a:schemeClr val="bg1"/>
              </a:solidFill>
            </a:endParaRPr>
          </a:p>
          <a:p>
            <a:r>
              <a:rPr lang="en-US" dirty="0">
                <a:solidFill>
                  <a:schemeClr val="bg1"/>
                </a:solidFill>
                <a:latin typeface="Abadi" panose="020B0604020104020204" pitchFamily="34" charset="0"/>
              </a:rPr>
              <a:t>President Joseph Fielding Smith (</a:t>
            </a:r>
            <a:r>
              <a:rPr lang="en-US" i="1" dirty="0">
                <a:solidFill>
                  <a:schemeClr val="bg1"/>
                </a:solidFill>
                <a:latin typeface="Abadi" panose="020B0604020104020204" pitchFamily="34" charset="0"/>
              </a:rPr>
              <a:t>Church History and Modern Revelation,</a:t>
            </a:r>
            <a:r>
              <a:rPr lang="en-US" dirty="0">
                <a:solidFill>
                  <a:schemeClr val="bg1"/>
                </a:solidFill>
                <a:latin typeface="Abadi" panose="020B0604020104020204" pitchFamily="34" charset="0"/>
              </a:rPr>
              <a:t> 1:220–21.)</a:t>
            </a:r>
          </a:p>
          <a:p>
            <a:endParaRPr lang="en-US" dirty="0">
              <a:solidFill>
                <a:schemeClr val="bg1"/>
              </a:solidFill>
              <a:latin typeface="Abadi" panose="020B0604020104020204" pitchFamily="34" charset="0"/>
            </a:endParaRPr>
          </a:p>
          <a:p>
            <a:r>
              <a:rPr lang="en-US" dirty="0">
                <a:solidFill>
                  <a:schemeClr val="bg1"/>
                </a:solidFill>
              </a:rPr>
              <a:t>Doctrine and Covenants Student Manual Religion 324-325 Section 60</a:t>
            </a:r>
          </a:p>
          <a:p>
            <a:endParaRPr lang="en-US" dirty="0">
              <a:solidFill>
                <a:schemeClr val="bg1"/>
              </a:solidFill>
            </a:endParaRPr>
          </a:p>
          <a:p>
            <a:r>
              <a:rPr lang="en-US" dirty="0">
                <a:solidFill>
                  <a:schemeClr val="bg1"/>
                </a:solidFill>
              </a:rPr>
              <a:t>President Brigham Young </a:t>
            </a:r>
            <a:r>
              <a:rPr lang="en-US" i="1" dirty="0">
                <a:solidFill>
                  <a:schemeClr val="bg1"/>
                </a:solidFill>
              </a:rPr>
              <a:t>Journal Discourse</a:t>
            </a:r>
            <a:r>
              <a:rPr lang="en-US" dirty="0">
                <a:solidFill>
                  <a:schemeClr val="bg1"/>
                </a:solidFill>
              </a:rPr>
              <a:t> Vol. 2, 267</a:t>
            </a:r>
          </a:p>
          <a:p>
            <a:endParaRPr lang="en-US" dirty="0">
              <a:solidFill>
                <a:schemeClr val="bg1"/>
              </a:solidFill>
            </a:endParaRPr>
          </a:p>
          <a:p>
            <a:r>
              <a:rPr lang="en-US" dirty="0">
                <a:solidFill>
                  <a:schemeClr val="bg1"/>
                </a:solidFill>
              </a:rPr>
              <a:t>Hyrum M. Smith and </a:t>
            </a:r>
            <a:r>
              <a:rPr lang="en-US" dirty="0" err="1">
                <a:solidFill>
                  <a:schemeClr val="bg1"/>
                </a:solidFill>
              </a:rPr>
              <a:t>Janne</a:t>
            </a:r>
            <a:r>
              <a:rPr lang="en-US" dirty="0">
                <a:solidFill>
                  <a:schemeClr val="bg1"/>
                </a:solidFill>
              </a:rPr>
              <a:t> M. </a:t>
            </a:r>
            <a:r>
              <a:rPr lang="en-US" dirty="0" err="1">
                <a:solidFill>
                  <a:schemeClr val="bg1"/>
                </a:solidFill>
              </a:rPr>
              <a:t>Sjodahl</a:t>
            </a:r>
            <a:r>
              <a:rPr lang="en-US" dirty="0">
                <a:solidFill>
                  <a:schemeClr val="bg1"/>
                </a:solidFill>
              </a:rPr>
              <a:t> </a:t>
            </a:r>
            <a:r>
              <a:rPr lang="en-US" i="1" dirty="0">
                <a:solidFill>
                  <a:schemeClr val="bg1"/>
                </a:solidFill>
              </a:rPr>
              <a:t>Doctrine and Covenants Commentary </a:t>
            </a:r>
            <a:r>
              <a:rPr lang="en-US" dirty="0">
                <a:solidFill>
                  <a:schemeClr val="bg1"/>
                </a:solidFill>
              </a:rPr>
              <a:t> pg. 359-360</a:t>
            </a:r>
          </a:p>
          <a:p>
            <a:endParaRPr lang="en-US" dirty="0">
              <a:solidFill>
                <a:schemeClr val="bg1"/>
              </a:solidFill>
            </a:endParaRPr>
          </a:p>
          <a:p>
            <a:endParaRPr lang="en-US" dirty="0">
              <a:solidFill>
                <a:schemeClr val="bg1"/>
              </a:solidFill>
            </a:endParaRPr>
          </a:p>
          <a:p>
            <a:r>
              <a:rPr lang="en-US" dirty="0">
                <a:solidFill>
                  <a:schemeClr val="bg1"/>
                </a:solidFill>
                <a:latin typeface="Abadi" panose="020B0604020104020204" pitchFamily="34" charset="0"/>
              </a:rPr>
              <a:t>Prophet Joseph Smith (</a:t>
            </a:r>
            <a:r>
              <a:rPr lang="en-US" i="1" dirty="0">
                <a:solidFill>
                  <a:schemeClr val="bg1"/>
                </a:solidFill>
                <a:latin typeface="Abadi" panose="020B0604020104020204" pitchFamily="34" charset="0"/>
              </a:rPr>
              <a:t>History of the Church,</a:t>
            </a:r>
            <a:r>
              <a:rPr lang="en-US" dirty="0">
                <a:solidFill>
                  <a:schemeClr val="bg1"/>
                </a:solidFill>
                <a:latin typeface="Abadi" panose="020B0604020104020204" pitchFamily="34" charset="0"/>
              </a:rPr>
              <a:t> 1:202–3.)</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Doctrine and Covenants Student Manual Religion 324-325 Section 61</a:t>
            </a:r>
          </a:p>
          <a:p>
            <a:endParaRPr lang="en-US" dirty="0">
              <a:solidFill>
                <a:schemeClr val="bg1"/>
              </a:solidFill>
              <a:latin typeface="Abadi" panose="020B0604020104020204" pitchFamily="34" charset="0"/>
            </a:endParaRPr>
          </a:p>
          <a:p>
            <a:r>
              <a:rPr lang="de-DE" dirty="0">
                <a:solidFill>
                  <a:schemeClr val="bg1"/>
                </a:solidFill>
              </a:rPr>
              <a:t>Albert Bierstadt (German-born American artist, 1830-1902)</a:t>
            </a:r>
          </a:p>
          <a:p>
            <a:endParaRPr lang="de-DE" dirty="0">
              <a:solidFill>
                <a:schemeClr val="bg1"/>
              </a:solidFill>
            </a:endParaRPr>
          </a:p>
          <a:p>
            <a:r>
              <a:rPr lang="en-US" dirty="0">
                <a:solidFill>
                  <a:schemeClr val="bg1"/>
                </a:solidFill>
              </a:rPr>
              <a:t>Hyrum M. Smith and </a:t>
            </a:r>
            <a:r>
              <a:rPr lang="en-US" dirty="0" err="1">
                <a:solidFill>
                  <a:schemeClr val="bg1"/>
                </a:solidFill>
              </a:rPr>
              <a:t>Janne</a:t>
            </a:r>
            <a:r>
              <a:rPr lang="en-US" dirty="0">
                <a:solidFill>
                  <a:schemeClr val="bg1"/>
                </a:solidFill>
              </a:rPr>
              <a:t> M. </a:t>
            </a:r>
            <a:r>
              <a:rPr lang="en-US" dirty="0" err="1">
                <a:solidFill>
                  <a:schemeClr val="bg1"/>
                </a:solidFill>
              </a:rPr>
              <a:t>Sjodahl</a:t>
            </a:r>
            <a:r>
              <a:rPr lang="en-US" dirty="0">
                <a:solidFill>
                  <a:schemeClr val="bg1"/>
                </a:solidFill>
              </a:rPr>
              <a:t> </a:t>
            </a:r>
            <a:r>
              <a:rPr lang="en-US" i="1" dirty="0">
                <a:solidFill>
                  <a:schemeClr val="bg1"/>
                </a:solidFill>
              </a:rPr>
              <a:t>Doctrine and Covenants Commentary</a:t>
            </a:r>
            <a:r>
              <a:rPr lang="en-US" dirty="0">
                <a:solidFill>
                  <a:schemeClr val="bg1"/>
                </a:solidFill>
              </a:rPr>
              <a:t> pg. 371</a:t>
            </a:r>
          </a:p>
          <a:p>
            <a:endParaRPr lang="de-DE" dirty="0">
              <a:solidFill>
                <a:schemeClr val="bg1"/>
              </a:solidFill>
            </a:endParaRPr>
          </a:p>
          <a:p>
            <a:endParaRPr lang="de-DE" dirty="0">
              <a:solidFill>
                <a:schemeClr val="bg1"/>
              </a:solidFill>
              <a:latin typeface="Abadi" panose="020B0604020104020204" pitchFamily="34" charset="0"/>
            </a:endParaRPr>
          </a:p>
          <a:p>
            <a:endParaRPr lang="en-US" dirty="0">
              <a:solidFill>
                <a:schemeClr val="bg1"/>
              </a:solidFill>
              <a:latin typeface="Abadi" panose="020B0604020104020204" pitchFamily="34" charset="0"/>
            </a:endParaRPr>
          </a:p>
          <a:p>
            <a:endParaRPr lang="en-US" dirty="0">
              <a:solidFill>
                <a:schemeClr val="bg1"/>
              </a:solidFill>
            </a:endParaRPr>
          </a:p>
        </p:txBody>
      </p:sp>
      <p:sp>
        <p:nvSpPr>
          <p:cNvPr id="6" name="Footer Placeholder 14">
            <a:extLst>
              <a:ext uri="{FF2B5EF4-FFF2-40B4-BE49-F238E27FC236}">
                <a16:creationId xmlns:a16="http://schemas.microsoft.com/office/drawing/2014/main" id="{F932D062-817B-40CC-9AD8-1E9358ACAD61}"/>
              </a:ext>
            </a:extLst>
          </p:cNvPr>
          <p:cNvSpPr>
            <a:spLocks noGrp="1"/>
          </p:cNvSpPr>
          <p:nvPr/>
        </p:nvSpPr>
        <p:spPr>
          <a:xfrm>
            <a:off x="194115" y="634687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7" name="Group 6">
            <a:extLst>
              <a:ext uri="{FF2B5EF4-FFF2-40B4-BE49-F238E27FC236}">
                <a16:creationId xmlns:a16="http://schemas.microsoft.com/office/drawing/2014/main" id="{64019F87-8353-43AD-A284-95047C833BBF}"/>
              </a:ext>
            </a:extLst>
          </p:cNvPr>
          <p:cNvGrpSpPr/>
          <p:nvPr/>
        </p:nvGrpSpPr>
        <p:grpSpPr>
          <a:xfrm>
            <a:off x="2828260" y="602362"/>
            <a:ext cx="791277" cy="918094"/>
            <a:chOff x="7543800" y="3810000"/>
            <a:chExt cx="1143000" cy="1447800"/>
          </a:xfrm>
        </p:grpSpPr>
        <p:sp>
          <p:nvSpPr>
            <p:cNvPr id="8" name="Trapezoid 7">
              <a:extLst>
                <a:ext uri="{FF2B5EF4-FFF2-40B4-BE49-F238E27FC236}">
                  <a16:creationId xmlns:a16="http://schemas.microsoft.com/office/drawing/2014/main" id="{A3299915-C9C0-42CB-BE23-BF04026D881E}"/>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79">
              <a:extLst>
                <a:ext uri="{FF2B5EF4-FFF2-40B4-BE49-F238E27FC236}">
                  <a16:creationId xmlns:a16="http://schemas.microsoft.com/office/drawing/2014/main" id="{01D5D0AB-817C-4A92-9300-F30559ABB8FE}"/>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0">
              <a:extLst>
                <a:ext uri="{FF2B5EF4-FFF2-40B4-BE49-F238E27FC236}">
                  <a16:creationId xmlns:a16="http://schemas.microsoft.com/office/drawing/2014/main" id="{4454880D-3AA5-474F-A11F-E05BF0FB337A}"/>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1">
              <a:extLst>
                <a:ext uri="{FF2B5EF4-FFF2-40B4-BE49-F238E27FC236}">
                  <a16:creationId xmlns:a16="http://schemas.microsoft.com/office/drawing/2014/main" id="{C304EBD1-0FAF-4E6E-B393-8DA6CD80FAD0}"/>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564C26A-1105-41BE-8D71-ACDA9ADB2E74}"/>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5F740658-586B-47D6-A77B-CEB7F3F5DFBE}"/>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232C8F0D-B648-4B75-9754-F24D26FD4121}"/>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8C70D8C-214B-455D-8921-7CB4B656CE2C}"/>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FAAC5DF-651D-4271-995A-30C0761C39D3}"/>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691E37F-E8AC-43F9-9DE0-34CA76D2D1FF}"/>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97AC9FC6-0796-49EB-B072-0C8A7F1C75E9}"/>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8878E31B-F94C-4528-90E8-CB02517FAC2F}"/>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477C35B3-80E0-431D-8266-855EAF2B7645}"/>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88C30017-4C1A-4A79-BE24-034FA9D5CE8F}"/>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7BDAAE8-F6E1-46BC-8263-6DE99D10A2D3}"/>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69B170D-0100-480A-BE16-2B43DF8DFBF7}"/>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D7EFB6B-6A79-4B96-AA2A-8568311504BB}"/>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3A3F3ECD-D038-4927-AF73-DDB1394FF8DB}"/>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5887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784964" y="757881"/>
          <a:ext cx="8598716" cy="5976925"/>
        </p:xfrm>
        <a:graphic>
          <a:graphicData uri="http://schemas.openxmlformats.org/drawingml/2006/table">
            <a:tbl>
              <a:tblPr/>
              <a:tblGrid>
                <a:gridCol w="1337177">
                  <a:extLst>
                    <a:ext uri="{9D8B030D-6E8A-4147-A177-3AD203B41FA5}">
                      <a16:colId xmlns:a16="http://schemas.microsoft.com/office/drawing/2014/main" val="20000"/>
                    </a:ext>
                  </a:extLst>
                </a:gridCol>
                <a:gridCol w="7261539">
                  <a:extLst>
                    <a:ext uri="{9D8B030D-6E8A-4147-A177-3AD203B41FA5}">
                      <a16:colId xmlns:a16="http://schemas.microsoft.com/office/drawing/2014/main" val="20001"/>
                    </a:ext>
                  </a:extLst>
                </a:gridCol>
              </a:tblGrid>
              <a:tr h="560173">
                <a:tc>
                  <a:txBody>
                    <a:bodyPr/>
                    <a:lstStyle/>
                    <a:p>
                      <a:r>
                        <a:rPr lang="en-US" sz="1100" dirty="0">
                          <a:solidFill>
                            <a:schemeClr val="tx1"/>
                          </a:solidFill>
                          <a:effectLst/>
                        </a:rPr>
                        <a:t>June 30, 1830</a:t>
                      </a: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u="none" strike="noStrike" dirty="0">
                          <a:solidFill>
                            <a:schemeClr val="tx1"/>
                          </a:solidFill>
                          <a:effectLst/>
                        </a:rPr>
                        <a:t>Samuel Smith</a:t>
                      </a:r>
                      <a:r>
                        <a:rPr lang="en-US" sz="1100" dirty="0">
                          <a:solidFill>
                            <a:schemeClr val="tx1"/>
                          </a:solidFill>
                          <a:effectLst/>
                        </a:rPr>
                        <a:t> washed his feet against an innkeeper who refused to board him after he mentioned the </a:t>
                      </a:r>
                      <a:r>
                        <a:rPr lang="en-US" sz="1100" i="1" u="none" strike="noStrike" dirty="0">
                          <a:solidFill>
                            <a:schemeClr val="tx1"/>
                          </a:solidFill>
                          <a:effectLst/>
                        </a:rPr>
                        <a:t>Book of Mormon</a:t>
                      </a:r>
                      <a:r>
                        <a:rPr lang="en-US" sz="1100" dirty="0">
                          <a:solidFill>
                            <a:schemeClr val="tx1"/>
                          </a:solidFill>
                          <a:effectLst/>
                        </a:rPr>
                        <a:t>, while proselytizing in </a:t>
                      </a:r>
                      <a:r>
                        <a:rPr lang="en-US" sz="1100" u="none" strike="noStrike" dirty="0">
                          <a:solidFill>
                            <a:schemeClr val="tx1"/>
                          </a:solidFill>
                          <a:effectLst/>
                        </a:rPr>
                        <a:t>Livonia, New York</a:t>
                      </a:r>
                      <a:endParaRPr lang="en-US" sz="1100" dirty="0">
                        <a:solidFill>
                          <a:schemeClr val="tx1"/>
                        </a:solidFill>
                        <a:effectLst/>
                      </a:endParaRP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0"/>
                  </a:ext>
                </a:extLst>
              </a:tr>
              <a:tr h="527221">
                <a:tc>
                  <a:txBody>
                    <a:bodyPr/>
                    <a:lstStyle/>
                    <a:p>
                      <a:r>
                        <a:rPr lang="en-US" sz="1100">
                          <a:solidFill>
                            <a:schemeClr val="tx1"/>
                          </a:solidFill>
                          <a:effectLst/>
                        </a:rPr>
                        <a:t>June 16, 1831</a:t>
                      </a: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dirty="0">
                          <a:solidFill>
                            <a:schemeClr val="tx1"/>
                          </a:solidFill>
                          <a:effectLst/>
                        </a:rPr>
                        <a:t>Early missionaries </a:t>
                      </a:r>
                      <a:r>
                        <a:rPr lang="en-US" sz="1100" u="none" strike="noStrike" dirty="0">
                          <a:solidFill>
                            <a:schemeClr val="tx1"/>
                          </a:solidFill>
                          <a:effectLst/>
                        </a:rPr>
                        <a:t>Hyrum Smith</a:t>
                      </a:r>
                      <a:r>
                        <a:rPr lang="en-US" sz="1100" dirty="0">
                          <a:solidFill>
                            <a:schemeClr val="tx1"/>
                          </a:solidFill>
                          <a:effectLst/>
                        </a:rPr>
                        <a:t>, </a:t>
                      </a:r>
                      <a:r>
                        <a:rPr lang="en-US" sz="1100" u="none" strike="noStrike" dirty="0">
                          <a:solidFill>
                            <a:schemeClr val="tx1"/>
                          </a:solidFill>
                          <a:effectLst/>
                        </a:rPr>
                        <a:t>Lyman Wight</a:t>
                      </a:r>
                      <a:r>
                        <a:rPr lang="en-US" sz="1100" dirty="0">
                          <a:solidFill>
                            <a:schemeClr val="tx1"/>
                          </a:solidFill>
                          <a:effectLst/>
                        </a:rPr>
                        <a:t>, </a:t>
                      </a:r>
                      <a:r>
                        <a:rPr lang="en-US" sz="1100" u="none" strike="noStrike" dirty="0">
                          <a:solidFill>
                            <a:schemeClr val="tx1"/>
                          </a:solidFill>
                          <a:effectLst/>
                        </a:rPr>
                        <a:t>John </a:t>
                      </a:r>
                      <a:r>
                        <a:rPr lang="en-US" sz="1100" u="none" strike="noStrike" dirty="0" err="1">
                          <a:solidFill>
                            <a:schemeClr val="tx1"/>
                          </a:solidFill>
                          <a:effectLst/>
                        </a:rPr>
                        <a:t>Corrill</a:t>
                      </a:r>
                      <a:r>
                        <a:rPr lang="en-US" sz="1100" dirty="0">
                          <a:solidFill>
                            <a:schemeClr val="tx1"/>
                          </a:solidFill>
                          <a:effectLst/>
                        </a:rPr>
                        <a:t>, and John Murdock washed their feet against </a:t>
                      </a:r>
                      <a:r>
                        <a:rPr lang="en-US" sz="1100" u="none" strike="noStrike" dirty="0">
                          <a:solidFill>
                            <a:schemeClr val="tx1"/>
                          </a:solidFill>
                          <a:effectLst/>
                        </a:rPr>
                        <a:t>Detroit,</a:t>
                      </a:r>
                      <a:r>
                        <a:rPr lang="en-US" sz="1100" u="none" strike="noStrike" baseline="0" dirty="0">
                          <a:solidFill>
                            <a:schemeClr val="tx1"/>
                          </a:solidFill>
                          <a:effectLst/>
                        </a:rPr>
                        <a:t> </a:t>
                      </a:r>
                      <a:r>
                        <a:rPr lang="en-US" sz="1100" u="none" strike="noStrike" dirty="0">
                          <a:solidFill>
                            <a:schemeClr val="tx1"/>
                          </a:solidFill>
                          <a:effectLst/>
                        </a:rPr>
                        <a:t>Michigan</a:t>
                      </a:r>
                      <a:r>
                        <a:rPr lang="en-US" sz="1100" dirty="0">
                          <a:solidFill>
                            <a:schemeClr val="tx1"/>
                          </a:solidFill>
                          <a:effectLst/>
                        </a:rPr>
                        <a:t> after a day of unsuccessful proselytizing</a:t>
                      </a: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1"/>
                  </a:ext>
                </a:extLst>
              </a:tr>
              <a:tr h="354227">
                <a:tc>
                  <a:txBody>
                    <a:bodyPr/>
                    <a:lstStyle/>
                    <a:p>
                      <a:r>
                        <a:rPr lang="en-US" sz="1100">
                          <a:solidFill>
                            <a:schemeClr val="tx1"/>
                          </a:solidFill>
                          <a:effectLst/>
                        </a:rPr>
                        <a:t>September 9, 1831</a:t>
                      </a: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dirty="0">
                          <a:solidFill>
                            <a:schemeClr val="tx1"/>
                          </a:solidFill>
                          <a:effectLst/>
                        </a:rPr>
                        <a:t>Hyrum Smith washed his feet against an angry Christian minister.</a:t>
                      </a: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2"/>
                  </a:ext>
                </a:extLst>
              </a:tr>
              <a:tr h="486033">
                <a:tc>
                  <a:txBody>
                    <a:bodyPr/>
                    <a:lstStyle/>
                    <a:p>
                      <a:r>
                        <a:rPr lang="en-US" sz="1100">
                          <a:solidFill>
                            <a:schemeClr val="tx1"/>
                          </a:solidFill>
                          <a:effectLst/>
                        </a:rPr>
                        <a:t>November 18, 1831</a:t>
                      </a: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u="none" strike="noStrike" dirty="0">
                          <a:solidFill>
                            <a:schemeClr val="tx1"/>
                          </a:solidFill>
                          <a:effectLst/>
                        </a:rPr>
                        <a:t>William E. </a:t>
                      </a:r>
                      <a:r>
                        <a:rPr lang="en-US" sz="1100" u="none" strike="noStrike" dirty="0" err="1">
                          <a:solidFill>
                            <a:schemeClr val="tx1"/>
                          </a:solidFill>
                          <a:effectLst/>
                        </a:rPr>
                        <a:t>McLellin</a:t>
                      </a:r>
                      <a:r>
                        <a:rPr lang="en-US" sz="1100" dirty="0">
                          <a:solidFill>
                            <a:schemeClr val="tx1"/>
                          </a:solidFill>
                          <a:effectLst/>
                        </a:rPr>
                        <a:t> and Samuel Smith washed their feet against a </a:t>
                      </a:r>
                      <a:r>
                        <a:rPr lang="en-US" sz="1100" u="none" strike="noStrike" dirty="0" err="1">
                          <a:solidFill>
                            <a:schemeClr val="tx1"/>
                          </a:solidFill>
                          <a:effectLst/>
                        </a:rPr>
                        <a:t>Campbellite</a:t>
                      </a:r>
                      <a:r>
                        <a:rPr lang="en-US" sz="1100" dirty="0">
                          <a:solidFill>
                            <a:schemeClr val="tx1"/>
                          </a:solidFill>
                          <a:effectLst/>
                        </a:rPr>
                        <a:t> congregation, after they had given them time during a meeting but rejected their testimony.</a:t>
                      </a: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3"/>
                  </a:ext>
                </a:extLst>
              </a:tr>
              <a:tr h="362465">
                <a:tc>
                  <a:txBody>
                    <a:bodyPr/>
                    <a:lstStyle/>
                    <a:p>
                      <a:r>
                        <a:rPr lang="en-US" sz="1100">
                          <a:solidFill>
                            <a:schemeClr val="tx1"/>
                          </a:solidFill>
                          <a:effectLst/>
                        </a:rPr>
                        <a:t>February 16, 1832</a:t>
                      </a: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dirty="0">
                          <a:solidFill>
                            <a:schemeClr val="tx1"/>
                          </a:solidFill>
                          <a:effectLst/>
                        </a:rPr>
                        <a:t>William </a:t>
                      </a:r>
                      <a:r>
                        <a:rPr lang="en-US" sz="1100" dirty="0" err="1">
                          <a:solidFill>
                            <a:schemeClr val="tx1"/>
                          </a:solidFill>
                          <a:effectLst/>
                        </a:rPr>
                        <a:t>McLellin</a:t>
                      </a:r>
                      <a:r>
                        <a:rPr lang="en-US" sz="1100" dirty="0">
                          <a:solidFill>
                            <a:schemeClr val="tx1"/>
                          </a:solidFill>
                          <a:effectLst/>
                        </a:rPr>
                        <a:t> and </a:t>
                      </a:r>
                      <a:r>
                        <a:rPr lang="en-US" sz="1100" u="none" strike="noStrike" dirty="0">
                          <a:solidFill>
                            <a:schemeClr val="tx1"/>
                          </a:solidFill>
                          <a:effectLst/>
                        </a:rPr>
                        <a:t>Luke S. Johnson</a:t>
                      </a:r>
                      <a:r>
                        <a:rPr lang="en-US" sz="1100" dirty="0">
                          <a:solidFill>
                            <a:schemeClr val="tx1"/>
                          </a:solidFill>
                          <a:effectLst/>
                        </a:rPr>
                        <a:t> wash their feet against </a:t>
                      </a:r>
                      <a:r>
                        <a:rPr lang="en-US" sz="1100" u="none" strike="noStrike" dirty="0">
                          <a:solidFill>
                            <a:schemeClr val="tx1"/>
                          </a:solidFill>
                          <a:effectLst/>
                        </a:rPr>
                        <a:t>Hubbard, Ohio.</a:t>
                      </a:r>
                      <a:endParaRPr lang="en-US" sz="1100" dirty="0">
                        <a:solidFill>
                          <a:schemeClr val="tx1"/>
                        </a:solidFill>
                        <a:effectLst/>
                      </a:endParaRP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4"/>
                  </a:ext>
                </a:extLst>
              </a:tr>
              <a:tr h="378940">
                <a:tc>
                  <a:txBody>
                    <a:bodyPr/>
                    <a:lstStyle/>
                    <a:p>
                      <a:r>
                        <a:rPr lang="en-US" sz="1100">
                          <a:solidFill>
                            <a:schemeClr val="tx1"/>
                          </a:solidFill>
                          <a:effectLst/>
                        </a:rPr>
                        <a:t>March 1, 16, 18, and June 1, 1832</a:t>
                      </a: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dirty="0">
                          <a:solidFill>
                            <a:schemeClr val="tx1"/>
                          </a:solidFill>
                          <a:effectLst/>
                        </a:rPr>
                        <a:t>Act performed by Samuel Smith against those who do not accept his message.</a:t>
                      </a: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5"/>
                  </a:ext>
                </a:extLst>
              </a:tr>
              <a:tr h="510746">
                <a:tc>
                  <a:txBody>
                    <a:bodyPr/>
                    <a:lstStyle/>
                    <a:p>
                      <a:r>
                        <a:rPr lang="en-US" sz="1100">
                          <a:solidFill>
                            <a:schemeClr val="tx1"/>
                          </a:solidFill>
                          <a:effectLst/>
                        </a:rPr>
                        <a:t>March, September 16, October 23, 1832</a:t>
                      </a: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u="none" strike="noStrike" dirty="0">
                          <a:solidFill>
                            <a:schemeClr val="tx1"/>
                          </a:solidFill>
                          <a:effectLst/>
                        </a:rPr>
                        <a:t>Orson Hyde</a:t>
                      </a:r>
                      <a:r>
                        <a:rPr lang="en-US" sz="1100" dirty="0">
                          <a:solidFill>
                            <a:schemeClr val="tx1"/>
                          </a:solidFill>
                          <a:effectLst/>
                        </a:rPr>
                        <a:t> routinely either blessed houses or shook the dust off his feet to "seal" them up to the "day of wrath". On September 16, after a tearful meeting with his sister and brother-in-law, he reluctantly shook the dust against them.</a:t>
                      </a: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6"/>
                  </a:ext>
                </a:extLst>
              </a:tr>
              <a:tr h="486033">
                <a:tc>
                  <a:txBody>
                    <a:bodyPr/>
                    <a:lstStyle/>
                    <a:p>
                      <a:r>
                        <a:rPr lang="en-US" sz="1100">
                          <a:solidFill>
                            <a:schemeClr val="tx1"/>
                          </a:solidFill>
                          <a:effectLst/>
                        </a:rPr>
                        <a:t>February 18, 1833</a:t>
                      </a: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u="none" strike="noStrike" dirty="0">
                          <a:solidFill>
                            <a:schemeClr val="tx1"/>
                          </a:solidFill>
                          <a:effectLst/>
                        </a:rPr>
                        <a:t>Orson Pratt</a:t>
                      </a:r>
                      <a:r>
                        <a:rPr lang="en-US" sz="1100" dirty="0">
                          <a:solidFill>
                            <a:schemeClr val="tx1"/>
                          </a:solidFill>
                          <a:effectLst/>
                        </a:rPr>
                        <a:t> washed his hands and feet as a testimony against the current "wicked generation", as a requirement for admission to the </a:t>
                      </a:r>
                      <a:r>
                        <a:rPr lang="en-US" sz="1100" u="none" strike="noStrike" dirty="0">
                          <a:solidFill>
                            <a:schemeClr val="tx1"/>
                          </a:solidFill>
                          <a:effectLst/>
                        </a:rPr>
                        <a:t>School of the Prophets.</a:t>
                      </a:r>
                      <a:endParaRPr lang="en-US" sz="1100" dirty="0">
                        <a:solidFill>
                          <a:schemeClr val="tx1"/>
                        </a:solidFill>
                        <a:effectLst/>
                      </a:endParaRP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7"/>
                  </a:ext>
                </a:extLst>
              </a:tr>
              <a:tr h="601363">
                <a:tc>
                  <a:txBody>
                    <a:bodyPr/>
                    <a:lstStyle/>
                    <a:p>
                      <a:r>
                        <a:rPr lang="en-US" sz="1100">
                          <a:solidFill>
                            <a:schemeClr val="tx1"/>
                          </a:solidFill>
                          <a:effectLst/>
                        </a:rPr>
                        <a:t>May 7, June 7, 1835</a:t>
                      </a: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dirty="0">
                          <a:solidFill>
                            <a:schemeClr val="tx1"/>
                          </a:solidFill>
                          <a:effectLst/>
                        </a:rPr>
                        <a:t>William </a:t>
                      </a:r>
                      <a:r>
                        <a:rPr lang="en-US" sz="1100" dirty="0" err="1">
                          <a:solidFill>
                            <a:schemeClr val="tx1"/>
                          </a:solidFill>
                          <a:effectLst/>
                        </a:rPr>
                        <a:t>McLellin</a:t>
                      </a:r>
                      <a:r>
                        <a:rPr lang="en-US" sz="1100" dirty="0">
                          <a:solidFill>
                            <a:schemeClr val="tx1"/>
                          </a:solidFill>
                          <a:effectLst/>
                        </a:rPr>
                        <a:t> shook the dust against </a:t>
                      </a:r>
                      <a:r>
                        <a:rPr lang="en-US" sz="1100" u="none" strike="noStrike" dirty="0" err="1">
                          <a:solidFill>
                            <a:schemeClr val="tx1"/>
                          </a:solidFill>
                          <a:effectLst/>
                        </a:rPr>
                        <a:t>Sinclairville</a:t>
                      </a:r>
                      <a:r>
                        <a:rPr lang="en-US" sz="1100" u="none" strike="noStrike" dirty="0">
                          <a:solidFill>
                            <a:schemeClr val="tx1"/>
                          </a:solidFill>
                          <a:effectLst/>
                        </a:rPr>
                        <a:t>, New York</a:t>
                      </a:r>
                      <a:r>
                        <a:rPr lang="en-US" sz="1100" dirty="0">
                          <a:solidFill>
                            <a:schemeClr val="tx1"/>
                          </a:solidFill>
                          <a:effectLst/>
                        </a:rPr>
                        <a:t> after only one old lady attended a scheduled meeting at the local schoolhouse, which was locked. </a:t>
                      </a:r>
                      <a:r>
                        <a:rPr lang="en-US" sz="1100" dirty="0" err="1">
                          <a:solidFill>
                            <a:schemeClr val="tx1"/>
                          </a:solidFill>
                          <a:effectLst/>
                        </a:rPr>
                        <a:t>McLellin</a:t>
                      </a:r>
                      <a:r>
                        <a:rPr lang="en-US" sz="1100" dirty="0">
                          <a:solidFill>
                            <a:schemeClr val="tx1"/>
                          </a:solidFill>
                          <a:effectLst/>
                        </a:rPr>
                        <a:t> and </a:t>
                      </a:r>
                      <a:r>
                        <a:rPr lang="en-US" sz="1100" u="none" strike="noStrike" dirty="0">
                          <a:solidFill>
                            <a:schemeClr val="tx1"/>
                          </a:solidFill>
                          <a:effectLst/>
                        </a:rPr>
                        <a:t>David W. Patten</a:t>
                      </a:r>
                      <a:r>
                        <a:rPr lang="en-US" sz="1100" dirty="0">
                          <a:solidFill>
                            <a:schemeClr val="tx1"/>
                          </a:solidFill>
                          <a:effectLst/>
                        </a:rPr>
                        <a:t> shook the dust against </a:t>
                      </a:r>
                      <a:r>
                        <a:rPr lang="en-US" sz="1100" u="none" strike="noStrike" dirty="0">
                          <a:solidFill>
                            <a:schemeClr val="tx1"/>
                          </a:solidFill>
                          <a:effectLst/>
                        </a:rPr>
                        <a:t>Wolcott, New York</a:t>
                      </a:r>
                      <a:r>
                        <a:rPr lang="en-US" sz="1100" dirty="0">
                          <a:solidFill>
                            <a:schemeClr val="tx1"/>
                          </a:solidFill>
                          <a:effectLst/>
                        </a:rPr>
                        <a:t> when they passed the plate after a two hour sermon to nonbelievers but received no donations.</a:t>
                      </a: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8"/>
                  </a:ext>
                </a:extLst>
              </a:tr>
              <a:tr h="414217">
                <a:tc>
                  <a:txBody>
                    <a:bodyPr/>
                    <a:lstStyle/>
                    <a:p>
                      <a:r>
                        <a:rPr lang="en-US" sz="1100">
                          <a:solidFill>
                            <a:schemeClr val="tx1"/>
                          </a:solidFill>
                          <a:effectLst/>
                        </a:rPr>
                        <a:t>July 11, 1835</a:t>
                      </a: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dirty="0">
                          <a:solidFill>
                            <a:schemeClr val="tx1"/>
                          </a:solidFill>
                          <a:effectLst/>
                        </a:rPr>
                        <a:t>William </a:t>
                      </a:r>
                      <a:r>
                        <a:rPr lang="en-US" sz="1100" dirty="0" err="1">
                          <a:solidFill>
                            <a:schemeClr val="tx1"/>
                          </a:solidFill>
                          <a:effectLst/>
                        </a:rPr>
                        <a:t>McLellin</a:t>
                      </a:r>
                      <a:r>
                        <a:rPr lang="en-US" sz="1100" dirty="0">
                          <a:solidFill>
                            <a:schemeClr val="tx1"/>
                          </a:solidFill>
                          <a:effectLst/>
                        </a:rPr>
                        <a:t>, </a:t>
                      </a:r>
                      <a:r>
                        <a:rPr lang="en-US" sz="1100" u="none" strike="noStrike" dirty="0">
                          <a:solidFill>
                            <a:schemeClr val="tx1"/>
                          </a:solidFill>
                          <a:effectLst/>
                        </a:rPr>
                        <a:t>Brigham Young</a:t>
                      </a:r>
                      <a:r>
                        <a:rPr lang="en-US" sz="1100" dirty="0">
                          <a:solidFill>
                            <a:schemeClr val="tx1"/>
                          </a:solidFill>
                          <a:effectLst/>
                        </a:rPr>
                        <a:t>, and </a:t>
                      </a:r>
                      <a:r>
                        <a:rPr lang="en-US" sz="1100" u="none" strike="noStrike" dirty="0">
                          <a:solidFill>
                            <a:schemeClr val="tx1"/>
                          </a:solidFill>
                          <a:effectLst/>
                        </a:rPr>
                        <a:t>Thomas B. Marsh</a:t>
                      </a:r>
                      <a:r>
                        <a:rPr lang="en-US" sz="1100" dirty="0">
                          <a:solidFill>
                            <a:schemeClr val="tx1"/>
                          </a:solidFill>
                          <a:effectLst/>
                        </a:rPr>
                        <a:t> shook the dust against an innkeeper who became abusive after they asked for free breakfast.</a:t>
                      </a: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9"/>
                  </a:ext>
                </a:extLst>
              </a:tr>
              <a:tr h="436605">
                <a:tc>
                  <a:txBody>
                    <a:bodyPr/>
                    <a:lstStyle/>
                    <a:p>
                      <a:r>
                        <a:rPr lang="en-US" sz="1100">
                          <a:solidFill>
                            <a:schemeClr val="tx1"/>
                          </a:solidFill>
                          <a:effectLst/>
                        </a:rPr>
                        <a:t>May 22, 1836</a:t>
                      </a: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u="none" strike="noStrike" dirty="0" err="1">
                          <a:solidFill>
                            <a:schemeClr val="tx1"/>
                          </a:solidFill>
                          <a:effectLst/>
                        </a:rPr>
                        <a:t>Wilford</a:t>
                      </a:r>
                      <a:r>
                        <a:rPr lang="en-US" sz="1100" u="none" strike="noStrike" dirty="0">
                          <a:solidFill>
                            <a:schemeClr val="tx1"/>
                          </a:solidFill>
                          <a:effectLst/>
                        </a:rPr>
                        <a:t> Woodruff</a:t>
                      </a:r>
                      <a:r>
                        <a:rPr lang="en-US" sz="1100" dirty="0">
                          <a:solidFill>
                            <a:schemeClr val="tx1"/>
                          </a:solidFill>
                          <a:effectLst/>
                        </a:rPr>
                        <a:t>, </a:t>
                      </a:r>
                      <a:r>
                        <a:rPr lang="en-US" sz="1100" u="none" strike="noStrike" dirty="0">
                          <a:solidFill>
                            <a:schemeClr val="tx1"/>
                          </a:solidFill>
                          <a:effectLst/>
                        </a:rPr>
                        <a:t>David Patten</a:t>
                      </a:r>
                      <a:r>
                        <a:rPr lang="en-US" sz="1100" dirty="0">
                          <a:solidFill>
                            <a:schemeClr val="tx1"/>
                          </a:solidFill>
                          <a:effectLst/>
                        </a:rPr>
                        <a:t>, and Benjamin </a:t>
                      </a:r>
                      <a:r>
                        <a:rPr lang="en-US" sz="1100" dirty="0" err="1">
                          <a:solidFill>
                            <a:schemeClr val="tx1"/>
                          </a:solidFill>
                          <a:effectLst/>
                        </a:rPr>
                        <a:t>Boydstun</a:t>
                      </a:r>
                      <a:r>
                        <a:rPr lang="en-US" sz="1100" dirty="0">
                          <a:solidFill>
                            <a:schemeClr val="tx1"/>
                          </a:solidFill>
                          <a:effectLst/>
                        </a:rPr>
                        <a:t> wash their hands and feet against people who threatened them and rejected their testimony. They "delivered them unto the hands of God and the destroyer".</a:t>
                      </a: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10"/>
                  </a:ext>
                </a:extLst>
              </a:tr>
              <a:tr h="858902">
                <a:tc>
                  <a:txBody>
                    <a:bodyPr/>
                    <a:lstStyle/>
                    <a:p>
                      <a:r>
                        <a:rPr lang="en-US" sz="1100">
                          <a:solidFill>
                            <a:schemeClr val="tx1"/>
                          </a:solidFill>
                          <a:effectLst/>
                        </a:rPr>
                        <a:t>May 24, 1836, July 11, 1837, September 30, 1837</a:t>
                      </a: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dirty="0" err="1">
                          <a:solidFill>
                            <a:schemeClr val="tx1"/>
                          </a:solidFill>
                          <a:effectLst/>
                        </a:rPr>
                        <a:t>Wilford</a:t>
                      </a:r>
                      <a:r>
                        <a:rPr lang="en-US" sz="1100" dirty="0">
                          <a:solidFill>
                            <a:schemeClr val="tx1"/>
                          </a:solidFill>
                          <a:effectLst/>
                        </a:rPr>
                        <a:t> Woodruff and other missionaries wash their feet against various Christian ministers in </a:t>
                      </a:r>
                      <a:r>
                        <a:rPr lang="en-US" sz="1100" u="none" strike="noStrike" dirty="0">
                          <a:solidFill>
                            <a:schemeClr val="tx1"/>
                          </a:solidFill>
                          <a:effectLst/>
                        </a:rPr>
                        <a:t>New England</a:t>
                      </a:r>
                      <a:r>
                        <a:rPr lang="en-US" sz="1100" dirty="0">
                          <a:solidFill>
                            <a:schemeClr val="tx1"/>
                          </a:solidFill>
                          <a:effectLst/>
                        </a:rPr>
                        <a:t> who reject their message, and against the town of </a:t>
                      </a:r>
                      <a:r>
                        <a:rPr lang="en-US" sz="1100" u="none" dirty="0">
                          <a:solidFill>
                            <a:schemeClr val="tx1"/>
                          </a:solidFill>
                          <a:effectLst/>
                        </a:rPr>
                        <a:t>Collinsville, Connecticut.</a:t>
                      </a:r>
                    </a:p>
                    <a:p>
                      <a:endParaRPr lang="en-US" sz="1100" u="none" dirty="0">
                        <a:solidFill>
                          <a:schemeClr val="tx1"/>
                        </a:solidFill>
                        <a:effectLst/>
                      </a:endParaRPr>
                    </a:p>
                    <a:p>
                      <a:r>
                        <a:rPr lang="en-US" sz="1100" u="none" dirty="0" err="1">
                          <a:solidFill>
                            <a:schemeClr val="tx1"/>
                          </a:solidFill>
                          <a:effectLst/>
                        </a:rPr>
                        <a:t>wikipedia</a:t>
                      </a:r>
                      <a:endParaRPr lang="en-US" sz="1100" dirty="0">
                        <a:solidFill>
                          <a:schemeClr val="tx1"/>
                        </a:solidFill>
                        <a:effectLst/>
                      </a:endParaRP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11"/>
                  </a:ext>
                </a:extLst>
              </a:tr>
            </a:tbl>
          </a:graphicData>
        </a:graphic>
      </p:graphicFrame>
      <p:sp>
        <p:nvSpPr>
          <p:cNvPr id="8" name="Rectangle 7"/>
          <p:cNvSpPr/>
          <p:nvPr/>
        </p:nvSpPr>
        <p:spPr>
          <a:xfrm>
            <a:off x="1717589" y="1"/>
            <a:ext cx="8769179" cy="769441"/>
          </a:xfrm>
          <a:prstGeom prst="rect">
            <a:avLst/>
          </a:prstGeom>
        </p:spPr>
        <p:txBody>
          <a:bodyPr wrap="square">
            <a:spAutoFit/>
          </a:bodyPr>
          <a:lstStyle/>
          <a:p>
            <a:r>
              <a:rPr lang="en-US" sz="1100" dirty="0">
                <a:solidFill>
                  <a:srgbClr val="252525"/>
                </a:solidFill>
                <a:latin typeface="Arial" panose="020B0604020202020204" pitchFamily="34" charset="0"/>
              </a:rPr>
              <a:t>The first recorded practice of shaking the dust from the feet was by Joseph Smith's brother </a:t>
            </a:r>
            <a:r>
              <a:rPr lang="en-US" sz="1100" dirty="0">
                <a:latin typeface="Arial" panose="020B0604020202020204" pitchFamily="34" charset="0"/>
              </a:rPr>
              <a:t>Samuel Smith</a:t>
            </a:r>
            <a:r>
              <a:rPr lang="en-US" sz="1100" dirty="0">
                <a:solidFill>
                  <a:srgbClr val="252525"/>
                </a:solidFill>
                <a:latin typeface="Arial" panose="020B0604020202020204" pitchFamily="34" charset="0"/>
              </a:rPr>
              <a:t>, who performed the act on June 30, 1830, a few days or weeks before Smith's first revelation on the subject.</a:t>
            </a:r>
            <a:r>
              <a:rPr lang="en-US" sz="1100" baseline="30000" dirty="0">
                <a:solidFill>
                  <a:srgbClr val="0B0080"/>
                </a:solidFill>
                <a:latin typeface="Arial" panose="020B0604020202020204" pitchFamily="34" charset="0"/>
              </a:rPr>
              <a:t> </a:t>
            </a:r>
            <a:r>
              <a:rPr lang="en-US" sz="1100" dirty="0">
                <a:solidFill>
                  <a:srgbClr val="252525"/>
                </a:solidFill>
                <a:latin typeface="Arial" panose="020B0604020202020204" pitchFamily="34" charset="0"/>
              </a:rPr>
              <a:t>After Smith's revelations, the practice became fairly common. Below is a table with many of the known instances of Latter Day Saint missionaries shaking the dust off their feet during the lifetime of Joseph Smith, Jr.:</a:t>
            </a:r>
            <a:endParaRPr lang="en-US" sz="1100" dirty="0"/>
          </a:p>
        </p:txBody>
      </p:sp>
    </p:spTree>
    <p:extLst>
      <p:ext uri="{BB962C8B-B14F-4D97-AF65-F5344CB8AC3E}">
        <p14:creationId xmlns:p14="http://schemas.microsoft.com/office/powerpoint/2010/main" val="2404276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3997842" cy="6771084"/>
          </a:xfrm>
          <a:prstGeom prst="rect">
            <a:avLst/>
          </a:prstGeom>
          <a:ln>
            <a:solidFill>
              <a:schemeClr val="tx1"/>
            </a:solidFill>
          </a:ln>
        </p:spPr>
        <p:txBody>
          <a:bodyPr wrap="square">
            <a:spAutoFit/>
          </a:bodyPr>
          <a:lstStyle/>
          <a:p>
            <a:r>
              <a:rPr lang="en-US" sz="1400" b="1" dirty="0">
                <a:latin typeface="Abadi" panose="020B0604020104020204" pitchFamily="34" charset="0"/>
              </a:rPr>
              <a:t>Shake the Dust of thy Feet:</a:t>
            </a:r>
          </a:p>
          <a:p>
            <a:r>
              <a:rPr lang="en-US" sz="1400" dirty="0">
                <a:latin typeface="Abadi" panose="020B0604020104020204" pitchFamily="34" charset="0"/>
              </a:rPr>
              <a:t>The ordinance of washing the dust from one’s feet was practiced in New Testament times and was reinstituted in this dispensation (see D&amp;C 88:139–40; John 11:2; 12:3; 13:5–14). </a:t>
            </a:r>
          </a:p>
          <a:p>
            <a:endParaRPr lang="en-US" sz="1400" dirty="0">
              <a:latin typeface="Abadi" panose="020B0604020104020204" pitchFamily="34" charset="0"/>
            </a:endParaRPr>
          </a:p>
          <a:p>
            <a:r>
              <a:rPr lang="en-US" sz="1400" dirty="0">
                <a:latin typeface="Abadi" panose="020B0604020104020204" pitchFamily="34" charset="0"/>
              </a:rPr>
              <a:t>The action of shaking or cleansing the dust from one’s feet is a testimony against those who refuse to accept the gospel (see D&amp;C 24:15; 84:92; 99:4). </a:t>
            </a:r>
          </a:p>
          <a:p>
            <a:endParaRPr lang="en-US" sz="1400" dirty="0">
              <a:latin typeface="Abadi" panose="020B0604020104020204" pitchFamily="34" charset="0"/>
            </a:endParaRPr>
          </a:p>
          <a:p>
            <a:r>
              <a:rPr lang="en-US" sz="1400" dirty="0">
                <a:latin typeface="Abadi" panose="020B0604020104020204" pitchFamily="34" charset="0"/>
              </a:rPr>
              <a:t>Because of the serious nature of this act, Church leaders have directed that it be done only at the command of the Spirit. President Joseph Fielding Smith explained: “The cleansing of their feet, either by washing or wiping off the dust, would be recorded in heaven as a testimony against the wicked. This act, however, was not to be performed in the presence of the offenders, ‘lest thou provoke them, but in secret, and wash thy feet, as a testimony against them in the day of judgment.’ </a:t>
            </a:r>
          </a:p>
          <a:p>
            <a:endParaRPr lang="en-US" sz="1400" dirty="0">
              <a:latin typeface="Abadi" panose="020B0604020104020204" pitchFamily="34" charset="0"/>
            </a:endParaRPr>
          </a:p>
          <a:p>
            <a:r>
              <a:rPr lang="en-US" sz="1400" dirty="0">
                <a:latin typeface="Abadi" panose="020B0604020104020204" pitchFamily="34" charset="0"/>
              </a:rPr>
              <a:t>The missionaries of the Church who faithfully perform their duty are under the obligation of leaving their testimony with all with whom they come in contact in their work. This testimony will stand as a witness against those who reject the message, at the judgment.” (</a:t>
            </a:r>
            <a:r>
              <a:rPr lang="en-US" sz="1400" i="1" dirty="0">
                <a:latin typeface="Abadi" panose="020B0604020104020204" pitchFamily="34" charset="0"/>
              </a:rPr>
              <a:t>Church History and Modern Revelation,</a:t>
            </a:r>
            <a:r>
              <a:rPr lang="en-US" sz="1400" dirty="0">
                <a:latin typeface="Abadi" panose="020B0604020104020204" pitchFamily="34" charset="0"/>
              </a:rPr>
              <a:t> 1:223; see also Notes and Commentary for D&amp;C 24:15.)</a:t>
            </a:r>
            <a:endParaRPr lang="en-US" sz="1400" dirty="0"/>
          </a:p>
        </p:txBody>
      </p:sp>
      <p:sp>
        <p:nvSpPr>
          <p:cNvPr id="4" name="Rectangle 3">
            <a:extLst>
              <a:ext uri="{FF2B5EF4-FFF2-40B4-BE49-F238E27FC236}">
                <a16:creationId xmlns:a16="http://schemas.microsoft.com/office/drawing/2014/main" id="{0E462035-E515-404B-BEA0-4206A9F5B636}"/>
              </a:ext>
            </a:extLst>
          </p:cNvPr>
          <p:cNvSpPr/>
          <p:nvPr/>
        </p:nvSpPr>
        <p:spPr>
          <a:xfrm>
            <a:off x="3997843" y="0"/>
            <a:ext cx="4732639" cy="6863417"/>
          </a:xfrm>
          <a:prstGeom prst="rect">
            <a:avLst/>
          </a:prstGeom>
          <a:ln>
            <a:solidFill>
              <a:schemeClr val="tx1"/>
            </a:solidFill>
          </a:ln>
        </p:spPr>
        <p:txBody>
          <a:bodyPr wrap="square">
            <a:spAutoFit/>
          </a:bodyPr>
          <a:lstStyle/>
          <a:p>
            <a:r>
              <a:rPr lang="en-US" sz="1100" b="1" dirty="0">
                <a:latin typeface="Abadi" panose="020B0604020104020204" pitchFamily="34" charset="0"/>
              </a:rPr>
              <a:t>Curse of the Waters:</a:t>
            </a:r>
          </a:p>
          <a:p>
            <a:r>
              <a:rPr lang="en-US" sz="1100" dirty="0">
                <a:latin typeface="Abadi" panose="020B0604020104020204" pitchFamily="34" charset="0"/>
              </a:rPr>
              <a:t>President Joseph Fielding Smith pointed out how “in the beginning the Lord blessed the waters and cursed the land, but in these last days this was reversed, the land was to be blessed and the waters to be cursed. A little reflection will bear witness to the truth of this declaration. In the early millenniums of this earth’s history, men did not understand the composition of the soils, and how they needed building up when crops were taken from them. The facilities at the command of the people were primitive and limited, acreage under cultivation was limited, famines were prevalent and the luxuries which we have today were not obtainable. Someone may rise up and say that the soil in those days was just as productive as now, and this may be the case. It is not a matter of dispute, but the manner of cultivation did not lend itself to the abundant production which we are receiving today. It matters not what the causes were, in those early days of world history there could not be the production, nor the varieties of fruits coming from the earth, and the Lord can very properly speak of this as a curse, or the lack of blessing, upon the land. In those early periods we have every reason to believe that the torrents, floods, and the dangers upon the waters were not as great as they are today, and by no means as great as what the Lord has promised us. The early mariners among the ancients traversed the seas as they knew them in that day in comparative safety. … Today this manner of travel in such boats would be of the most dangerous and risky nature. Moreover, we have seen the dangers upon the waters increase until the hearts of men failed them and only the brave, and those who were compelled to travel the seas, ventured out upon them</a:t>
            </a:r>
            <a:r>
              <a:rPr lang="en-US" sz="1100" b="1" dirty="0">
                <a:latin typeface="Abadi" panose="020B0604020104020204" pitchFamily="34" charset="0"/>
              </a:rPr>
              <a:t>. In regard to the Missouri-Mississippi waters, we have seen year by year great destruction upon them, and coming from them. Millions upon millions of dollars, almost annually are lost by this great stream overflowing its banks. Many have lost their lives in these floods as they sweep over the land, and even upon this apparently tranquil or sluggish stream there can arise storms that bring destruction</a:t>
            </a:r>
            <a:r>
              <a:rPr lang="en-US" sz="1100" dirty="0">
                <a:latin typeface="Abadi" panose="020B0604020104020204" pitchFamily="34" charset="0"/>
              </a:rPr>
              <a:t>. Verily the word of the Lord has been, and is being, fulfilled in relation to those waters. While the Lord has spoken of the sea heaving itself beyond its bounds, and the waves roaring, yet we must include the great destruction upon the waters by means of war, and especially by submarine warfare as we have learned of it in recent years.” (</a:t>
            </a:r>
            <a:r>
              <a:rPr lang="en-US" sz="1100" i="1" dirty="0">
                <a:latin typeface="Abadi" panose="020B0604020104020204" pitchFamily="34" charset="0"/>
              </a:rPr>
              <a:t>Church History and Modern Revelation,</a:t>
            </a:r>
            <a:r>
              <a:rPr lang="en-US" sz="1100" dirty="0">
                <a:latin typeface="Abadi" panose="020B0604020104020204" pitchFamily="34" charset="0"/>
              </a:rPr>
              <a:t> 1:224; see also Genesis 3:17–19;Ether 7:23–25; 9:16, 28; Revelation 16:1–6; Alma 45:16; D&amp;C 59:3; 16–19.)</a:t>
            </a:r>
          </a:p>
          <a:p>
            <a:r>
              <a:rPr lang="en-US" sz="1100" dirty="0">
                <a:latin typeface="Abadi" panose="020B0604020104020204" pitchFamily="34" charset="0"/>
              </a:rPr>
              <a:t>Student Manual</a:t>
            </a:r>
            <a:endParaRPr lang="en-US" sz="1100" dirty="0"/>
          </a:p>
        </p:txBody>
      </p:sp>
      <p:sp>
        <p:nvSpPr>
          <p:cNvPr id="5" name="Rectangle 4">
            <a:extLst>
              <a:ext uri="{FF2B5EF4-FFF2-40B4-BE49-F238E27FC236}">
                <a16:creationId xmlns:a16="http://schemas.microsoft.com/office/drawing/2014/main" id="{4ADD5E87-0DF3-44A3-BF33-50A752A686B9}"/>
              </a:ext>
            </a:extLst>
          </p:cNvPr>
          <p:cNvSpPr/>
          <p:nvPr/>
        </p:nvSpPr>
        <p:spPr>
          <a:xfrm>
            <a:off x="8730482" y="0"/>
            <a:ext cx="3461517" cy="3970318"/>
          </a:xfrm>
          <a:prstGeom prst="rect">
            <a:avLst/>
          </a:prstGeom>
          <a:ln>
            <a:solidFill>
              <a:schemeClr val="tx1"/>
            </a:solidFill>
          </a:ln>
        </p:spPr>
        <p:txBody>
          <a:bodyPr wrap="square">
            <a:spAutoFit/>
          </a:bodyPr>
          <a:lstStyle/>
          <a:p>
            <a:r>
              <a:rPr lang="en-US" sz="1200" b="1" dirty="0">
                <a:solidFill>
                  <a:srgbClr val="2F393A"/>
                </a:solidFill>
                <a:latin typeface="Abadi" panose="020B0604020104020204" pitchFamily="34" charset="0"/>
              </a:rPr>
              <a:t>Elder B. H. Roberts explained: “During the three days upon the river </a:t>
            </a:r>
            <a:r>
              <a:rPr lang="en-US" sz="1200" dirty="0">
                <a:solidFill>
                  <a:srgbClr val="2F393A"/>
                </a:solidFill>
                <a:latin typeface="Abadi" panose="020B0604020104020204" pitchFamily="34" charset="0"/>
              </a:rPr>
              <a:t>some disagreements and ill feeling had developed among the brethren and explanations and reconciliations had become necessary; it had also been discovered that progress on their journey by the river in canoes was slow, and hence it became necessary for those who had been appointed to purchase the printing press, Sidney Gilbert and William W. Phelps; and the Prophet, Sidney </a:t>
            </a:r>
            <a:r>
              <a:rPr lang="en-US" sz="1200" dirty="0" err="1">
                <a:solidFill>
                  <a:srgbClr val="2F393A"/>
                </a:solidFill>
                <a:latin typeface="Abadi" panose="020B0604020104020204" pitchFamily="34" charset="0"/>
              </a:rPr>
              <a:t>Rigdon</a:t>
            </a:r>
            <a:r>
              <a:rPr lang="en-US" sz="1200" dirty="0">
                <a:solidFill>
                  <a:srgbClr val="2F393A"/>
                </a:solidFill>
                <a:latin typeface="Abadi" panose="020B0604020104020204" pitchFamily="34" charset="0"/>
              </a:rPr>
              <a:t>, and Oliver </a:t>
            </a:r>
            <a:r>
              <a:rPr lang="en-US" sz="1200" dirty="0" err="1">
                <a:solidFill>
                  <a:srgbClr val="2F393A"/>
                </a:solidFill>
                <a:latin typeface="Abadi" panose="020B0604020104020204" pitchFamily="34" charset="0"/>
              </a:rPr>
              <a:t>Cowdery</a:t>
            </a:r>
            <a:r>
              <a:rPr lang="en-US" sz="1200" dirty="0">
                <a:solidFill>
                  <a:srgbClr val="2F393A"/>
                </a:solidFill>
                <a:latin typeface="Abadi" panose="020B0604020104020204" pitchFamily="34" charset="0"/>
              </a:rPr>
              <a:t>, who had been commanded to hasten their return to Kirtland, found it imperative to find a more expeditious means of travel than by the canoes. The greater part of the night at </a:t>
            </a:r>
            <a:r>
              <a:rPr lang="en-US" sz="1200" dirty="0" err="1">
                <a:solidFill>
                  <a:srgbClr val="2F393A"/>
                </a:solidFill>
                <a:latin typeface="Abadi" panose="020B0604020104020204" pitchFamily="34" charset="0"/>
              </a:rPr>
              <a:t>McIlwaine’s</a:t>
            </a:r>
            <a:r>
              <a:rPr lang="en-US" sz="1200" dirty="0">
                <a:solidFill>
                  <a:srgbClr val="2F393A"/>
                </a:solidFill>
                <a:latin typeface="Abadi" panose="020B0604020104020204" pitchFamily="34" charset="0"/>
              </a:rPr>
              <a:t> Bend was devoted to these matters. The brethren became reconciled to each other, and those whose affairs more especially cried haste started overland the next morning for St. Louis, and the rest of the company continued the journey via the river.” (</a:t>
            </a:r>
            <a:r>
              <a:rPr lang="en-US" sz="1200" i="1" dirty="0">
                <a:solidFill>
                  <a:srgbClr val="2F393A"/>
                </a:solidFill>
                <a:latin typeface="Abadi" panose="020B0604020104020204" pitchFamily="34" charset="0"/>
              </a:rPr>
              <a:t>Comprehensive History of the Church,</a:t>
            </a:r>
            <a:r>
              <a:rPr lang="en-US" sz="1200" dirty="0">
                <a:solidFill>
                  <a:srgbClr val="2F393A"/>
                </a:solidFill>
                <a:latin typeface="Abadi" panose="020B0604020104020204" pitchFamily="34" charset="0"/>
              </a:rPr>
              <a:t> 1:262–63.)</a:t>
            </a:r>
            <a:endParaRPr lang="en-US" sz="1200" dirty="0"/>
          </a:p>
        </p:txBody>
      </p:sp>
      <p:pic>
        <p:nvPicPr>
          <p:cNvPr id="6" name="Picture 2" descr="http://bulletin.geoscienceworld.org/content/121/5-6/752/F4.large.jpg">
            <a:extLst>
              <a:ext uri="{FF2B5EF4-FFF2-40B4-BE49-F238E27FC236}">
                <a16:creationId xmlns:a16="http://schemas.microsoft.com/office/drawing/2014/main" id="{A977F2D1-8F0F-4FF8-9D3E-A22FF808E5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68523" y="4302931"/>
            <a:ext cx="3185433" cy="1547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476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23C4CC66-86EC-4DCF-91EC-78BEE2E0DF2A}"/>
              </a:ext>
            </a:extLst>
          </p:cNvPr>
          <p:cNvPicPr>
            <a:picLocks noChangeAspect="1"/>
          </p:cNvPicPr>
          <p:nvPr/>
        </p:nvPicPr>
        <p:blipFill rotWithShape="1">
          <a:blip r:embed="rId2">
            <a:extLst>
              <a:ext uri="{28A0092B-C50C-407E-A947-70E740481C1C}">
                <a14:useLocalDpi xmlns:a14="http://schemas.microsoft.com/office/drawing/2010/main" val="0"/>
              </a:ext>
            </a:extLst>
          </a:blip>
          <a:srcRect l="1367" t="3257" r="1427" b="3566"/>
          <a:stretch/>
        </p:blipFill>
        <p:spPr>
          <a:xfrm>
            <a:off x="0" y="-10065"/>
            <a:ext cx="12192000" cy="6868065"/>
          </a:xfrm>
          <a:prstGeom prst="rect">
            <a:avLst/>
          </a:prstGeom>
        </p:spPr>
      </p:pic>
      <p:sp>
        <p:nvSpPr>
          <p:cNvPr id="5" name="TextBox 4"/>
          <p:cNvSpPr txBox="1"/>
          <p:nvPr/>
        </p:nvSpPr>
        <p:spPr>
          <a:xfrm>
            <a:off x="139927" y="6332135"/>
            <a:ext cx="1392195" cy="369332"/>
          </a:xfrm>
          <a:prstGeom prst="rect">
            <a:avLst/>
          </a:prstGeom>
          <a:noFill/>
        </p:spPr>
        <p:txBody>
          <a:bodyPr wrap="square" rtlCol="0">
            <a:spAutoFit/>
          </a:bodyPr>
          <a:lstStyle/>
          <a:p>
            <a:r>
              <a:rPr lang="en-US" dirty="0">
                <a:solidFill>
                  <a:schemeClr val="bg1"/>
                </a:solidFill>
              </a:rPr>
              <a:t>D&amp;C 60:1-2</a:t>
            </a:r>
          </a:p>
        </p:txBody>
      </p:sp>
      <p:sp>
        <p:nvSpPr>
          <p:cNvPr id="6" name="TextBox 5"/>
          <p:cNvSpPr txBox="1"/>
          <p:nvPr/>
        </p:nvSpPr>
        <p:spPr>
          <a:xfrm>
            <a:off x="1907059" y="139920"/>
            <a:ext cx="8579709" cy="1015663"/>
          </a:xfrm>
          <a:prstGeom prst="rect">
            <a:avLst/>
          </a:prstGeom>
          <a:noFill/>
        </p:spPr>
        <p:txBody>
          <a:bodyPr wrap="square" rtlCol="0">
            <a:spAutoFit/>
          </a:bodyPr>
          <a:lstStyle/>
          <a:p>
            <a:pPr algn="ctr"/>
            <a:r>
              <a:rPr lang="en-US" sz="6000" dirty="0">
                <a:solidFill>
                  <a:schemeClr val="bg1"/>
                </a:solidFill>
                <a:latin typeface="Dotum" panose="020B0600000101010101" pitchFamily="34" charset="-127"/>
                <a:ea typeface="Dotum" panose="020B0600000101010101" pitchFamily="34" charset="-127"/>
              </a:rPr>
              <a:t>Hesitation</a:t>
            </a:r>
          </a:p>
        </p:txBody>
      </p:sp>
      <p:sp>
        <p:nvSpPr>
          <p:cNvPr id="2" name="Rectangle 1"/>
          <p:cNvSpPr/>
          <p:nvPr/>
        </p:nvSpPr>
        <p:spPr>
          <a:xfrm>
            <a:off x="536426" y="1050051"/>
            <a:ext cx="5301050" cy="1569660"/>
          </a:xfrm>
          <a:prstGeom prst="rect">
            <a:avLst/>
          </a:prstGeom>
        </p:spPr>
        <p:txBody>
          <a:bodyPr wrap="square">
            <a:spAutoFit/>
          </a:bodyPr>
          <a:lstStyle/>
          <a:p>
            <a:r>
              <a:rPr lang="en-US" sz="2400" i="1" dirty="0">
                <a:solidFill>
                  <a:srgbClr val="69D8FF"/>
                </a:solidFill>
                <a:latin typeface="Abadi" panose="020B0604020104020204" pitchFamily="34" charset="0"/>
              </a:rPr>
              <a:t>Can you think of a time when you hesitated to tell others about your beliefs or were reluctant to share your testimony of the gospel?</a:t>
            </a:r>
            <a:endParaRPr lang="en-US" sz="2400" dirty="0">
              <a:solidFill>
                <a:srgbClr val="69D8FF"/>
              </a:solidFill>
            </a:endParaRPr>
          </a:p>
        </p:txBody>
      </p:sp>
      <p:sp>
        <p:nvSpPr>
          <p:cNvPr id="3" name="Rectangle 2"/>
          <p:cNvSpPr/>
          <p:nvPr/>
        </p:nvSpPr>
        <p:spPr>
          <a:xfrm>
            <a:off x="2211620" y="2821065"/>
            <a:ext cx="6296921" cy="1200329"/>
          </a:xfrm>
          <a:prstGeom prst="rect">
            <a:avLst/>
          </a:prstGeom>
        </p:spPr>
        <p:txBody>
          <a:bodyPr wrap="square">
            <a:spAutoFit/>
          </a:bodyPr>
          <a:lstStyle/>
          <a:p>
            <a:r>
              <a:rPr lang="en-US" dirty="0">
                <a:solidFill>
                  <a:schemeClr val="bg1"/>
                </a:solidFill>
                <a:latin typeface="Abadi" panose="020B0604020104020204" pitchFamily="34" charset="0"/>
              </a:rPr>
              <a:t>A group of elders had traveled from Ohio to participate in the dedication of the land and the temple site in Independence, Missouri. The Lord had commanded them to preach the gospel to others as they traveled to Missouri.</a:t>
            </a:r>
            <a:endParaRPr lang="en-US" dirty="0">
              <a:solidFill>
                <a:schemeClr val="bg1"/>
              </a:solidFill>
            </a:endParaRPr>
          </a:p>
        </p:txBody>
      </p:sp>
      <p:sp>
        <p:nvSpPr>
          <p:cNvPr id="7" name="Rectangle 6"/>
          <p:cNvSpPr/>
          <p:nvPr/>
        </p:nvSpPr>
        <p:spPr>
          <a:xfrm>
            <a:off x="5526381" y="5206197"/>
            <a:ext cx="4572000" cy="923330"/>
          </a:xfrm>
          <a:prstGeom prst="rect">
            <a:avLst/>
          </a:prstGeom>
        </p:spPr>
        <p:txBody>
          <a:bodyPr>
            <a:spAutoFit/>
          </a:bodyPr>
          <a:lstStyle/>
          <a:p>
            <a:r>
              <a:rPr lang="en-US" dirty="0">
                <a:solidFill>
                  <a:schemeClr val="bg1"/>
                </a:solidFill>
                <a:latin typeface="Abadi" panose="020B0604020104020204" pitchFamily="34" charset="0"/>
              </a:rPr>
              <a:t>However, The Lord</a:t>
            </a:r>
            <a:r>
              <a:rPr lang="en-US" dirty="0">
                <a:solidFill>
                  <a:schemeClr val="bg1"/>
                </a:solidFill>
              </a:rPr>
              <a:t> said, “They will not open their mouths, but they hide the talent which I have given unto them.”</a:t>
            </a:r>
          </a:p>
        </p:txBody>
      </p:sp>
      <p:grpSp>
        <p:nvGrpSpPr>
          <p:cNvPr id="8" name="Group 7"/>
          <p:cNvGrpSpPr/>
          <p:nvPr/>
        </p:nvGrpSpPr>
        <p:grpSpPr>
          <a:xfrm>
            <a:off x="8076700" y="1155835"/>
            <a:ext cx="1541477" cy="1541477"/>
            <a:chOff x="762000" y="2362200"/>
            <a:chExt cx="2667000" cy="2667000"/>
          </a:xfrm>
        </p:grpSpPr>
        <p:sp>
          <p:nvSpPr>
            <p:cNvPr id="9" name="Oval 8"/>
            <p:cNvSpPr/>
            <p:nvPr/>
          </p:nvSpPr>
          <p:spPr>
            <a:xfrm>
              <a:off x="762000" y="2362200"/>
              <a:ext cx="2667000" cy="2667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1036139" y="3904908"/>
              <a:ext cx="1903834" cy="450593"/>
              <a:chOff x="4451084" y="474867"/>
              <a:chExt cx="3733575" cy="883649"/>
            </a:xfrm>
          </p:grpSpPr>
          <p:sp>
            <p:nvSpPr>
              <p:cNvPr id="23" name="Oval 22"/>
              <p:cNvSpPr/>
              <p:nvPr/>
            </p:nvSpPr>
            <p:spPr>
              <a:xfrm>
                <a:off x="5095479" y="631246"/>
                <a:ext cx="374969" cy="457200"/>
              </a:xfrm>
              <a:prstGeom prst="ellipse">
                <a:avLst/>
              </a:prstGeom>
              <a:solidFill>
                <a:schemeClr val="bg1">
                  <a:lumMod val="50000"/>
                </a:schemeClr>
              </a:solidFill>
              <a:ln>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ame 23"/>
              <p:cNvSpPr/>
              <p:nvPr/>
            </p:nvSpPr>
            <p:spPr>
              <a:xfrm>
                <a:off x="4451084" y="657842"/>
                <a:ext cx="862022" cy="422950"/>
              </a:xfrm>
              <a:prstGeom prst="frame">
                <a:avLst>
                  <a:gd name="adj1" fmla="val 20659"/>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p:cNvGrpSpPr/>
              <p:nvPr/>
            </p:nvGrpSpPr>
            <p:grpSpPr>
              <a:xfrm>
                <a:off x="5659921" y="474867"/>
                <a:ext cx="2173563" cy="385675"/>
                <a:chOff x="5659921" y="298393"/>
                <a:chExt cx="2173563" cy="562150"/>
              </a:xfrm>
            </p:grpSpPr>
            <p:sp>
              <p:nvSpPr>
                <p:cNvPr id="36" name="Rectangle 35"/>
                <p:cNvSpPr/>
                <p:nvPr/>
              </p:nvSpPr>
              <p:spPr>
                <a:xfrm>
                  <a:off x="5659921" y="29839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053860" y="30414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447799" y="30989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841738" y="31564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235677" y="32139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629616" y="32714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5462951" y="902360"/>
                <a:ext cx="2173563" cy="456156"/>
                <a:chOff x="5659921" y="298393"/>
                <a:chExt cx="2173563" cy="562150"/>
              </a:xfrm>
            </p:grpSpPr>
            <p:sp>
              <p:nvSpPr>
                <p:cNvPr id="30" name="Rectangle 29"/>
                <p:cNvSpPr/>
                <p:nvPr/>
              </p:nvSpPr>
              <p:spPr>
                <a:xfrm>
                  <a:off x="5659921" y="29839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053860" y="30414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447799" y="30989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841738" y="31564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235677" y="32139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629616" y="32714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p:cNvSpPr/>
              <p:nvPr/>
            </p:nvSpPr>
            <p:spPr>
              <a:xfrm>
                <a:off x="5410200" y="831793"/>
                <a:ext cx="2423284" cy="96671"/>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7838885" y="692423"/>
                <a:ext cx="345774" cy="457200"/>
              </a:xfrm>
              <a:prstGeom prst="roundRect">
                <a:avLst/>
              </a:prstGeom>
              <a:solidFill>
                <a:schemeClr val="bg1">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4899804" y="796330"/>
                <a:ext cx="605911" cy="143949"/>
              </a:xfrm>
              <a:prstGeom prst="roundRect">
                <a:avLst/>
              </a:prstGeom>
              <a:solidFill>
                <a:schemeClr val="bg1">
                  <a:lumMod val="50000"/>
                </a:schemeClr>
              </a:solidFill>
              <a:ln>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1128153" y="2906648"/>
              <a:ext cx="762000" cy="762000"/>
              <a:chOff x="1226056" y="2773679"/>
              <a:chExt cx="762000" cy="762000"/>
            </a:xfrm>
          </p:grpSpPr>
          <p:sp>
            <p:nvSpPr>
              <p:cNvPr id="19" name="Oval 18"/>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flipH="1">
              <a:off x="2169311" y="2908379"/>
              <a:ext cx="762000" cy="762000"/>
              <a:chOff x="1226056" y="2773679"/>
              <a:chExt cx="762000" cy="762000"/>
            </a:xfrm>
          </p:grpSpPr>
          <p:sp>
            <p:nvSpPr>
              <p:cNvPr id="15" name="Oval 14"/>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Moon 12"/>
            <p:cNvSpPr/>
            <p:nvPr/>
          </p:nvSpPr>
          <p:spPr>
            <a:xfrm rot="5124408">
              <a:off x="1469274" y="2484200"/>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Moon 13"/>
            <p:cNvSpPr/>
            <p:nvPr/>
          </p:nvSpPr>
          <p:spPr>
            <a:xfrm rot="5578965">
              <a:off x="2467865" y="2481794"/>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42" name="Group 41"/>
          <p:cNvGrpSpPr/>
          <p:nvPr/>
        </p:nvGrpSpPr>
        <p:grpSpPr>
          <a:xfrm>
            <a:off x="3543344" y="4054550"/>
            <a:ext cx="2159206" cy="2509940"/>
            <a:chOff x="2042327" y="2760555"/>
            <a:chExt cx="3162083" cy="3675721"/>
          </a:xfrm>
        </p:grpSpPr>
        <p:sp>
          <p:nvSpPr>
            <p:cNvPr id="43" name="Oval 42"/>
            <p:cNvSpPr/>
            <p:nvPr/>
          </p:nvSpPr>
          <p:spPr>
            <a:xfrm>
              <a:off x="3379522" y="5971575"/>
              <a:ext cx="316450" cy="3094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a:off x="3379522" y="5632085"/>
              <a:ext cx="303904" cy="463915"/>
            </a:xfrm>
            <a:prstGeom prst="trapezoid">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323791" y="5238367"/>
              <a:ext cx="340036" cy="4647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uble Wave 45"/>
            <p:cNvSpPr/>
            <p:nvPr/>
          </p:nvSpPr>
          <p:spPr>
            <a:xfrm rot="5400000">
              <a:off x="2708695" y="4966028"/>
              <a:ext cx="2216990" cy="723506"/>
            </a:xfrm>
            <a:prstGeom prst="doubleWave">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oud 46"/>
            <p:cNvSpPr/>
            <p:nvPr/>
          </p:nvSpPr>
          <p:spPr>
            <a:xfrm>
              <a:off x="2805320" y="3883259"/>
              <a:ext cx="1717014" cy="1355108"/>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oud 47"/>
            <p:cNvSpPr/>
            <p:nvPr/>
          </p:nvSpPr>
          <p:spPr>
            <a:xfrm>
              <a:off x="2042327" y="3418558"/>
              <a:ext cx="1717014" cy="1355108"/>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48"/>
            <p:cNvSpPr/>
            <p:nvPr/>
          </p:nvSpPr>
          <p:spPr>
            <a:xfrm>
              <a:off x="3246110" y="3825808"/>
              <a:ext cx="1367705" cy="1079425"/>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loud 49"/>
            <p:cNvSpPr/>
            <p:nvPr/>
          </p:nvSpPr>
          <p:spPr>
            <a:xfrm>
              <a:off x="2752196" y="2760555"/>
              <a:ext cx="1717014" cy="1355108"/>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loud 50"/>
            <p:cNvSpPr/>
            <p:nvPr/>
          </p:nvSpPr>
          <p:spPr>
            <a:xfrm rot="17255797">
              <a:off x="3816624" y="3237250"/>
              <a:ext cx="1477880" cy="1297693"/>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671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EE8C37C-2E03-4008-9150-8924B7841CED}"/>
              </a:ext>
            </a:extLst>
          </p:cNvPr>
          <p:cNvPicPr>
            <a:picLocks noChangeAspect="1"/>
          </p:cNvPicPr>
          <p:nvPr/>
        </p:nvPicPr>
        <p:blipFill rotWithShape="1">
          <a:blip r:embed="rId2">
            <a:extLst>
              <a:ext uri="{28A0092B-C50C-407E-A947-70E740481C1C}">
                <a14:useLocalDpi xmlns:a14="http://schemas.microsoft.com/office/drawing/2010/main" val="0"/>
              </a:ext>
            </a:extLst>
          </a:blip>
          <a:srcRect l="1367" t="3257" r="1427" b="3566"/>
          <a:stretch/>
        </p:blipFill>
        <p:spPr>
          <a:xfrm>
            <a:off x="0" y="-10065"/>
            <a:ext cx="12192000" cy="6868065"/>
          </a:xfrm>
          <a:prstGeom prst="rect">
            <a:avLst/>
          </a:prstGeom>
        </p:spPr>
      </p:pic>
      <p:sp>
        <p:nvSpPr>
          <p:cNvPr id="5" name="TextBox 4"/>
          <p:cNvSpPr txBox="1"/>
          <p:nvPr/>
        </p:nvSpPr>
        <p:spPr>
          <a:xfrm>
            <a:off x="207382" y="6276194"/>
            <a:ext cx="4852088" cy="369332"/>
          </a:xfrm>
          <a:prstGeom prst="rect">
            <a:avLst/>
          </a:prstGeom>
          <a:noFill/>
        </p:spPr>
        <p:txBody>
          <a:bodyPr wrap="square" rtlCol="0">
            <a:spAutoFit/>
          </a:bodyPr>
          <a:lstStyle/>
          <a:p>
            <a:r>
              <a:rPr lang="en-US" dirty="0">
                <a:solidFill>
                  <a:schemeClr val="bg1"/>
                </a:solidFill>
              </a:rPr>
              <a:t>D&amp;C 60:1-2   </a:t>
            </a:r>
            <a:r>
              <a:rPr lang="en-US" sz="1200" dirty="0">
                <a:solidFill>
                  <a:schemeClr val="bg1"/>
                </a:solidFill>
                <a:latin typeface="Abadi" panose="020B0604020104020204" pitchFamily="34" charset="0"/>
              </a:rPr>
              <a:t>President Joseph Fielding Smith</a:t>
            </a:r>
            <a:endParaRPr lang="en-US" dirty="0">
              <a:solidFill>
                <a:schemeClr val="bg1"/>
              </a:solidFill>
            </a:endParaRPr>
          </a:p>
        </p:txBody>
      </p:sp>
      <p:sp>
        <p:nvSpPr>
          <p:cNvPr id="6" name="TextBox 5"/>
          <p:cNvSpPr txBox="1"/>
          <p:nvPr/>
        </p:nvSpPr>
        <p:spPr>
          <a:xfrm>
            <a:off x="1907059" y="139920"/>
            <a:ext cx="8579709" cy="1015663"/>
          </a:xfrm>
          <a:prstGeom prst="rect">
            <a:avLst/>
          </a:prstGeom>
          <a:noFill/>
        </p:spPr>
        <p:txBody>
          <a:bodyPr wrap="square" rtlCol="0">
            <a:spAutoFit/>
          </a:bodyPr>
          <a:lstStyle/>
          <a:p>
            <a:pPr algn="ctr"/>
            <a:r>
              <a:rPr lang="en-US" sz="6000" dirty="0">
                <a:solidFill>
                  <a:schemeClr val="bg1"/>
                </a:solidFill>
                <a:latin typeface="Dotum" panose="020B0600000101010101" pitchFamily="34" charset="-127"/>
                <a:ea typeface="Dotum" panose="020B0600000101010101" pitchFamily="34" charset="-127"/>
              </a:rPr>
              <a:t>Displeasure</a:t>
            </a:r>
          </a:p>
        </p:txBody>
      </p:sp>
      <p:sp>
        <p:nvSpPr>
          <p:cNvPr id="3" name="Rectangle 2"/>
          <p:cNvSpPr/>
          <p:nvPr/>
        </p:nvSpPr>
        <p:spPr>
          <a:xfrm>
            <a:off x="5059470" y="4264580"/>
            <a:ext cx="6160465" cy="2246769"/>
          </a:xfrm>
          <a:prstGeom prst="rect">
            <a:avLst/>
          </a:prstGeom>
        </p:spPr>
        <p:txBody>
          <a:bodyPr wrap="square">
            <a:spAutoFit/>
          </a:bodyPr>
          <a:lstStyle/>
          <a:p>
            <a:r>
              <a:rPr lang="en-US" sz="2000" dirty="0">
                <a:solidFill>
                  <a:schemeClr val="bg1"/>
                </a:solidFill>
                <a:latin typeface="Abadi" panose="020B0604020104020204" pitchFamily="34" charset="0"/>
              </a:rPr>
              <a:t>The elders in the very beginning had been commanded to serve the Lord with all their ‘heart, might, mind and strength,’ for the field is white and ready for the harvest. </a:t>
            </a:r>
          </a:p>
          <a:p>
            <a:endParaRPr lang="en-US" sz="2000" dirty="0">
              <a:solidFill>
                <a:schemeClr val="bg1"/>
              </a:solidFill>
              <a:latin typeface="Abadi" panose="020B0604020104020204" pitchFamily="34" charset="0"/>
            </a:endParaRPr>
          </a:p>
          <a:p>
            <a:r>
              <a:rPr lang="en-US" sz="2000" dirty="0">
                <a:solidFill>
                  <a:schemeClr val="bg1"/>
                </a:solidFill>
                <a:latin typeface="Abadi" panose="020B0604020104020204" pitchFamily="34" charset="0"/>
              </a:rPr>
              <a:t>A penalty was to be inflicted upon those who failed and they were not to stand blameless at the last day.” </a:t>
            </a:r>
            <a:endParaRPr lang="en-US" sz="2000" dirty="0">
              <a:solidFill>
                <a:schemeClr val="bg1"/>
              </a:solidFill>
            </a:endParaRPr>
          </a:p>
        </p:txBody>
      </p:sp>
      <p:sp>
        <p:nvSpPr>
          <p:cNvPr id="7" name="Rectangle 6"/>
          <p:cNvSpPr/>
          <p:nvPr/>
        </p:nvSpPr>
        <p:spPr>
          <a:xfrm>
            <a:off x="207382" y="1186576"/>
            <a:ext cx="6160465" cy="3170099"/>
          </a:xfrm>
          <a:prstGeom prst="rect">
            <a:avLst/>
          </a:prstGeom>
        </p:spPr>
        <p:txBody>
          <a:bodyPr wrap="square">
            <a:spAutoFit/>
          </a:bodyPr>
          <a:lstStyle/>
          <a:p>
            <a:r>
              <a:rPr lang="en-US" sz="2000" dirty="0">
                <a:solidFill>
                  <a:schemeClr val="bg1"/>
                </a:solidFill>
                <a:latin typeface="Abadi" panose="020B0604020104020204" pitchFamily="34" charset="0"/>
              </a:rPr>
              <a:t>“They had been commanded to preach the Gospel along the way and bear testimony among the people, but some had failed to magnify this commandment because of their fear of man. </a:t>
            </a:r>
          </a:p>
          <a:p>
            <a:endParaRPr lang="en-US" sz="2000" dirty="0">
              <a:solidFill>
                <a:schemeClr val="bg1"/>
              </a:solidFill>
              <a:latin typeface="Abadi" panose="020B0604020104020204" pitchFamily="34" charset="0"/>
            </a:endParaRPr>
          </a:p>
          <a:p>
            <a:r>
              <a:rPr lang="en-US" sz="2000" dirty="0">
                <a:solidFill>
                  <a:schemeClr val="bg1"/>
                </a:solidFill>
                <a:latin typeface="Abadi" panose="020B0604020104020204" pitchFamily="34" charset="0"/>
              </a:rPr>
              <a:t>It is true that not every man is a natural missionary, and there are those who shrink from the responsibility of raising their voices in proclamation of the Gospel, and yet this is an obligation that we owe to this fallen world. </a:t>
            </a:r>
            <a:endParaRPr lang="en-US" sz="2000" dirty="0">
              <a:solidFill>
                <a:schemeClr val="bg1"/>
              </a:solidFill>
            </a:endParaRPr>
          </a:p>
        </p:txBody>
      </p:sp>
      <p:pic>
        <p:nvPicPr>
          <p:cNvPr id="9" name="Picture 8">
            <a:extLst>
              <a:ext uri="{FF2B5EF4-FFF2-40B4-BE49-F238E27FC236}">
                <a16:creationId xmlns:a16="http://schemas.microsoft.com/office/drawing/2014/main" id="{3B37E810-140B-4FED-BFF0-087ACDDDF6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7697" y="1305568"/>
            <a:ext cx="3575493" cy="2681620"/>
          </a:xfrm>
          <a:prstGeom prst="rect">
            <a:avLst/>
          </a:prstGeom>
        </p:spPr>
      </p:pic>
    </p:spTree>
    <p:extLst>
      <p:ext uri="{BB962C8B-B14F-4D97-AF65-F5344CB8AC3E}">
        <p14:creationId xmlns:p14="http://schemas.microsoft.com/office/powerpoint/2010/main" val="218353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EEE9D6-654F-43A1-86CD-5B494658E62F}"/>
              </a:ext>
            </a:extLst>
          </p:cNvPr>
          <p:cNvPicPr>
            <a:picLocks noChangeAspect="1"/>
          </p:cNvPicPr>
          <p:nvPr/>
        </p:nvPicPr>
        <p:blipFill rotWithShape="1">
          <a:blip r:embed="rId2">
            <a:extLst>
              <a:ext uri="{28A0092B-C50C-407E-A947-70E740481C1C}">
                <a14:useLocalDpi xmlns:a14="http://schemas.microsoft.com/office/drawing/2010/main" val="0"/>
              </a:ext>
            </a:extLst>
          </a:blip>
          <a:srcRect l="1367" t="3257" r="1427" b="3566"/>
          <a:stretch/>
        </p:blipFill>
        <p:spPr>
          <a:xfrm>
            <a:off x="0" y="-10065"/>
            <a:ext cx="12192000" cy="6868065"/>
          </a:xfrm>
          <a:prstGeom prst="rect">
            <a:avLst/>
          </a:prstGeom>
        </p:spPr>
      </p:pic>
      <p:sp>
        <p:nvSpPr>
          <p:cNvPr id="6" name="TextBox 5"/>
          <p:cNvSpPr txBox="1"/>
          <p:nvPr/>
        </p:nvSpPr>
        <p:spPr>
          <a:xfrm>
            <a:off x="1907059" y="139920"/>
            <a:ext cx="8579709" cy="1015663"/>
          </a:xfrm>
          <a:prstGeom prst="rect">
            <a:avLst/>
          </a:prstGeom>
          <a:noFill/>
        </p:spPr>
        <p:txBody>
          <a:bodyPr wrap="square" rtlCol="0">
            <a:spAutoFit/>
          </a:bodyPr>
          <a:lstStyle/>
          <a:p>
            <a:pPr algn="ctr"/>
            <a:r>
              <a:rPr lang="en-US" sz="6000" dirty="0">
                <a:solidFill>
                  <a:schemeClr val="bg1"/>
                </a:solidFill>
                <a:latin typeface="Dotum" panose="020B0600000101010101" pitchFamily="34" charset="-127"/>
                <a:ea typeface="Dotum" panose="020B0600000101010101" pitchFamily="34" charset="-127"/>
              </a:rPr>
              <a:t>Trust in Him</a:t>
            </a:r>
          </a:p>
        </p:txBody>
      </p:sp>
      <p:sp>
        <p:nvSpPr>
          <p:cNvPr id="3" name="Rectangle 2"/>
          <p:cNvSpPr/>
          <p:nvPr/>
        </p:nvSpPr>
        <p:spPr>
          <a:xfrm>
            <a:off x="1993555" y="1591438"/>
            <a:ext cx="4852087" cy="2554545"/>
          </a:xfrm>
          <a:prstGeom prst="rect">
            <a:avLst/>
          </a:prstGeom>
        </p:spPr>
        <p:txBody>
          <a:bodyPr wrap="square">
            <a:spAutoFit/>
          </a:bodyPr>
          <a:lstStyle/>
          <a:p>
            <a:r>
              <a:rPr lang="en-US" sz="2000" dirty="0">
                <a:solidFill>
                  <a:schemeClr val="bg1"/>
                </a:solidFill>
                <a:latin typeface="Abadi" panose="020B0604020104020204" pitchFamily="34" charset="0"/>
              </a:rPr>
              <a:t>“The preaching of the Gospel was to be a means to them by which they were not to perish, but bring salvation to their souls. </a:t>
            </a:r>
          </a:p>
          <a:p>
            <a:endParaRPr lang="en-US" sz="2000" dirty="0">
              <a:solidFill>
                <a:schemeClr val="bg1"/>
              </a:solidFill>
              <a:latin typeface="Abadi" panose="020B0604020104020204" pitchFamily="34" charset="0"/>
            </a:endParaRPr>
          </a:p>
          <a:p>
            <a:r>
              <a:rPr lang="en-US" sz="2000" dirty="0">
                <a:solidFill>
                  <a:schemeClr val="bg1"/>
                </a:solidFill>
                <a:latin typeface="Abadi" panose="020B0604020104020204" pitchFamily="34" charset="0"/>
              </a:rPr>
              <a:t>There are many who have been sent forth who have had a fear of man, yet the Lord has promised to support them in their labors if they will trust in him.”</a:t>
            </a:r>
            <a:endParaRPr lang="en-US" sz="2000" dirty="0">
              <a:solidFill>
                <a:schemeClr val="bg1"/>
              </a:solidFill>
            </a:endParaRPr>
          </a:p>
        </p:txBody>
      </p:sp>
      <p:sp>
        <p:nvSpPr>
          <p:cNvPr id="8" name="Rectangle 7"/>
          <p:cNvSpPr/>
          <p:nvPr/>
        </p:nvSpPr>
        <p:spPr>
          <a:xfrm>
            <a:off x="4476926" y="5021504"/>
            <a:ext cx="6009842" cy="1077218"/>
          </a:xfrm>
          <a:prstGeom prst="rect">
            <a:avLst/>
          </a:prstGeom>
        </p:spPr>
        <p:txBody>
          <a:bodyPr wrap="square">
            <a:spAutoFit/>
          </a:bodyPr>
          <a:lstStyle/>
          <a:p>
            <a:pPr algn="ctr"/>
            <a:r>
              <a:rPr lang="en-US" sz="3200" dirty="0">
                <a:solidFill>
                  <a:srgbClr val="FFFF00"/>
                </a:solidFill>
              </a:rPr>
              <a:t>The Elders had not shared their testimonies of the gospel.</a:t>
            </a:r>
          </a:p>
        </p:txBody>
      </p:sp>
      <p:sp>
        <p:nvSpPr>
          <p:cNvPr id="9" name="TextBox 8"/>
          <p:cNvSpPr txBox="1"/>
          <p:nvPr/>
        </p:nvSpPr>
        <p:spPr>
          <a:xfrm>
            <a:off x="246463" y="6361654"/>
            <a:ext cx="4852088" cy="369332"/>
          </a:xfrm>
          <a:prstGeom prst="rect">
            <a:avLst/>
          </a:prstGeom>
          <a:noFill/>
        </p:spPr>
        <p:txBody>
          <a:bodyPr wrap="square" rtlCol="0">
            <a:spAutoFit/>
          </a:bodyPr>
          <a:lstStyle/>
          <a:p>
            <a:r>
              <a:rPr lang="en-US" dirty="0">
                <a:solidFill>
                  <a:schemeClr val="bg1"/>
                </a:solidFill>
              </a:rPr>
              <a:t>D&amp;C 60:1-2   </a:t>
            </a:r>
            <a:r>
              <a:rPr lang="en-US" sz="1200" dirty="0">
                <a:solidFill>
                  <a:schemeClr val="bg1"/>
                </a:solidFill>
                <a:latin typeface="Abadi" panose="020B0604020104020204" pitchFamily="34" charset="0"/>
              </a:rPr>
              <a:t>President Joseph Fielding Smith</a:t>
            </a:r>
            <a:endParaRPr lang="en-US" dirty="0">
              <a:solidFill>
                <a:schemeClr val="bg1"/>
              </a:solidFill>
            </a:endParaRPr>
          </a:p>
        </p:txBody>
      </p:sp>
      <p:pic>
        <p:nvPicPr>
          <p:cNvPr id="5" name="Picture 4">
            <a:extLst>
              <a:ext uri="{FF2B5EF4-FFF2-40B4-BE49-F238E27FC236}">
                <a16:creationId xmlns:a16="http://schemas.microsoft.com/office/drawing/2014/main" id="{154A14B1-700B-4B8C-B46B-BA5CA070F3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9360" y="1155583"/>
            <a:ext cx="2619084" cy="3664005"/>
          </a:xfrm>
          <a:prstGeom prst="rect">
            <a:avLst/>
          </a:prstGeom>
        </p:spPr>
      </p:pic>
      <p:pic>
        <p:nvPicPr>
          <p:cNvPr id="2050" name="Picture 2" descr="President Joseph Fielding Smith">
            <a:extLst>
              <a:ext uri="{FF2B5EF4-FFF2-40B4-BE49-F238E27FC236}">
                <a16:creationId xmlns:a16="http://schemas.microsoft.com/office/drawing/2014/main" id="{FC355E4C-A0F0-4892-8DFA-E27ED69352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463" y="139920"/>
            <a:ext cx="952500" cy="126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94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0DF42E94-39C9-487A-8F9B-70CFF4A7DFAD}"/>
              </a:ext>
            </a:extLst>
          </p:cNvPr>
          <p:cNvPicPr>
            <a:picLocks noChangeAspect="1"/>
          </p:cNvPicPr>
          <p:nvPr/>
        </p:nvPicPr>
        <p:blipFill rotWithShape="1">
          <a:blip r:embed="rId2">
            <a:extLst>
              <a:ext uri="{28A0092B-C50C-407E-A947-70E740481C1C}">
                <a14:useLocalDpi xmlns:a14="http://schemas.microsoft.com/office/drawing/2010/main" val="0"/>
              </a:ext>
            </a:extLst>
          </a:blip>
          <a:srcRect l="1367" t="3257" r="1427" b="3566"/>
          <a:stretch/>
        </p:blipFill>
        <p:spPr>
          <a:xfrm>
            <a:off x="0" y="-10065"/>
            <a:ext cx="12192000" cy="6868065"/>
          </a:xfrm>
          <a:prstGeom prst="rect">
            <a:avLst/>
          </a:prstGeom>
        </p:spPr>
      </p:pic>
      <p:sp>
        <p:nvSpPr>
          <p:cNvPr id="6" name="TextBox 5"/>
          <p:cNvSpPr txBox="1"/>
          <p:nvPr/>
        </p:nvSpPr>
        <p:spPr>
          <a:xfrm>
            <a:off x="1907059" y="139920"/>
            <a:ext cx="8579709" cy="769441"/>
          </a:xfrm>
          <a:prstGeom prst="rect">
            <a:avLst/>
          </a:prstGeom>
          <a:noFill/>
        </p:spPr>
        <p:txBody>
          <a:bodyPr wrap="square" rtlCol="0">
            <a:spAutoFit/>
          </a:bodyPr>
          <a:lstStyle/>
          <a:p>
            <a:pPr algn="ctr"/>
            <a:r>
              <a:rPr lang="en-US" sz="4400" dirty="0">
                <a:solidFill>
                  <a:schemeClr val="bg1"/>
                </a:solidFill>
                <a:latin typeface="Dotum" panose="020B0600000101010101" pitchFamily="34" charset="-127"/>
                <a:ea typeface="Dotum" panose="020B0600000101010101" pitchFamily="34" charset="-127"/>
              </a:rPr>
              <a:t>Sharing Your Talent--Testimony</a:t>
            </a:r>
          </a:p>
        </p:txBody>
      </p:sp>
      <p:sp>
        <p:nvSpPr>
          <p:cNvPr id="3" name="Rectangle 2"/>
          <p:cNvSpPr/>
          <p:nvPr/>
        </p:nvSpPr>
        <p:spPr>
          <a:xfrm>
            <a:off x="548846" y="1076420"/>
            <a:ext cx="4769708" cy="1938992"/>
          </a:xfrm>
          <a:prstGeom prst="rect">
            <a:avLst/>
          </a:prstGeom>
        </p:spPr>
        <p:txBody>
          <a:bodyPr wrap="square">
            <a:spAutoFit/>
          </a:bodyPr>
          <a:lstStyle/>
          <a:p>
            <a:pPr fontAlgn="base"/>
            <a:r>
              <a:rPr lang="en-US" sz="2000" dirty="0">
                <a:solidFill>
                  <a:srgbClr val="FFFF00"/>
                </a:solidFill>
              </a:rPr>
              <a:t>What can happen if we do not share our testimonies? </a:t>
            </a:r>
          </a:p>
          <a:p>
            <a:pPr fontAlgn="base"/>
            <a:endParaRPr lang="en-US" sz="2000" b="1" dirty="0">
              <a:solidFill>
                <a:srgbClr val="FFFF00"/>
              </a:solidFill>
            </a:endParaRPr>
          </a:p>
          <a:p>
            <a:pPr fontAlgn="base"/>
            <a:r>
              <a:rPr lang="en-US" sz="2000" dirty="0">
                <a:solidFill>
                  <a:srgbClr val="FFFF00"/>
                </a:solidFill>
              </a:rPr>
              <a:t>Why do you think we have to share our testimony in order for it to remain with us?</a:t>
            </a:r>
          </a:p>
          <a:p>
            <a:pPr fontAlgn="base"/>
            <a:endParaRPr lang="en-US" sz="2000" dirty="0">
              <a:solidFill>
                <a:srgbClr val="FFFF00"/>
              </a:solidFill>
            </a:endParaRPr>
          </a:p>
        </p:txBody>
      </p:sp>
      <p:sp>
        <p:nvSpPr>
          <p:cNvPr id="9" name="TextBox 8"/>
          <p:cNvSpPr txBox="1"/>
          <p:nvPr/>
        </p:nvSpPr>
        <p:spPr>
          <a:xfrm>
            <a:off x="299625" y="6314925"/>
            <a:ext cx="4852088" cy="646331"/>
          </a:xfrm>
          <a:prstGeom prst="rect">
            <a:avLst/>
          </a:prstGeom>
          <a:noFill/>
        </p:spPr>
        <p:txBody>
          <a:bodyPr wrap="square" rtlCol="0">
            <a:spAutoFit/>
          </a:bodyPr>
          <a:lstStyle/>
          <a:p>
            <a:r>
              <a:rPr lang="en-US" dirty="0">
                <a:solidFill>
                  <a:schemeClr val="bg1"/>
                </a:solidFill>
              </a:rPr>
              <a:t>D&amp;C 60:1-2   </a:t>
            </a:r>
            <a:r>
              <a:rPr lang="en-US" sz="1200" dirty="0">
                <a:solidFill>
                  <a:schemeClr val="bg1"/>
                </a:solidFill>
                <a:latin typeface="Abadi" panose="020B0604020104020204" pitchFamily="34" charset="0"/>
              </a:rPr>
              <a:t>President Brigham Young</a:t>
            </a:r>
            <a:endParaRPr lang="en-US" sz="1200" dirty="0">
              <a:solidFill>
                <a:schemeClr val="bg1"/>
              </a:solidFill>
            </a:endParaRPr>
          </a:p>
          <a:p>
            <a:endParaRPr lang="en-US" dirty="0">
              <a:solidFill>
                <a:schemeClr val="bg1"/>
              </a:solidFill>
            </a:endParaRPr>
          </a:p>
        </p:txBody>
      </p:sp>
      <p:grpSp>
        <p:nvGrpSpPr>
          <p:cNvPr id="16" name="Group 15"/>
          <p:cNvGrpSpPr/>
          <p:nvPr/>
        </p:nvGrpSpPr>
        <p:grpSpPr>
          <a:xfrm>
            <a:off x="6979508" y="1115874"/>
            <a:ext cx="2667000" cy="5029200"/>
            <a:chOff x="838200" y="76200"/>
            <a:chExt cx="2667000" cy="5029200"/>
          </a:xfrm>
        </p:grpSpPr>
        <p:grpSp>
          <p:nvGrpSpPr>
            <p:cNvPr id="17" name="Group 17"/>
            <p:cNvGrpSpPr/>
            <p:nvPr/>
          </p:nvGrpSpPr>
          <p:grpSpPr>
            <a:xfrm>
              <a:off x="838200" y="76200"/>
              <a:ext cx="2667000" cy="5029200"/>
              <a:chOff x="838200" y="76200"/>
              <a:chExt cx="2667000" cy="5029200"/>
            </a:xfrm>
          </p:grpSpPr>
          <p:grpSp>
            <p:nvGrpSpPr>
              <p:cNvPr id="19" name="Group 17"/>
              <p:cNvGrpSpPr/>
              <p:nvPr/>
            </p:nvGrpSpPr>
            <p:grpSpPr>
              <a:xfrm flipH="1">
                <a:off x="2209800" y="1447800"/>
                <a:ext cx="1295400" cy="3429000"/>
                <a:chOff x="685800" y="1447800"/>
                <a:chExt cx="1295400" cy="3124200"/>
              </a:xfrm>
            </p:grpSpPr>
            <p:sp>
              <p:nvSpPr>
                <p:cNvPr id="35" name="Bent Arrow 34"/>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Bent Arrow 35"/>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16"/>
              <p:cNvGrpSpPr/>
              <p:nvPr/>
            </p:nvGrpSpPr>
            <p:grpSpPr>
              <a:xfrm>
                <a:off x="838200" y="1447800"/>
                <a:ext cx="1295400" cy="3429000"/>
                <a:chOff x="685800" y="1447800"/>
                <a:chExt cx="1295400" cy="3429000"/>
              </a:xfrm>
            </p:grpSpPr>
            <p:sp>
              <p:nvSpPr>
                <p:cNvPr id="33" name="Bent Arrow 32"/>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nut 25"/>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1248335" y="2556301"/>
              <a:ext cx="1905000" cy="830997"/>
            </a:xfrm>
            <a:prstGeom prst="rect">
              <a:avLst/>
            </a:prstGeom>
          </p:spPr>
          <p:txBody>
            <a:bodyPr wrap="square">
              <a:spAutoFit/>
            </a:bodyPr>
            <a:lstStyle/>
            <a:p>
              <a:pPr algn="ctr"/>
              <a:r>
                <a:rPr lang="en-US" sz="1600" b="1" i="1" dirty="0"/>
                <a:t>We can lose our testimony if we do not share them</a:t>
              </a:r>
              <a:endParaRPr lang="en-US" sz="1600" dirty="0">
                <a:solidFill>
                  <a:schemeClr val="bg1"/>
                </a:solidFill>
              </a:endParaRPr>
            </a:p>
          </p:txBody>
        </p:sp>
      </p:grpSp>
      <p:sp>
        <p:nvSpPr>
          <p:cNvPr id="37" name="TextBox 36"/>
          <p:cNvSpPr txBox="1"/>
          <p:nvPr/>
        </p:nvSpPr>
        <p:spPr>
          <a:xfrm>
            <a:off x="1489742" y="3097074"/>
            <a:ext cx="4449704" cy="2800767"/>
          </a:xfrm>
          <a:prstGeom prst="rect">
            <a:avLst/>
          </a:prstGeom>
          <a:noFill/>
        </p:spPr>
        <p:txBody>
          <a:bodyPr wrap="square" rtlCol="0">
            <a:spAutoFit/>
          </a:bodyPr>
          <a:lstStyle/>
          <a:p>
            <a:r>
              <a:rPr lang="en-US" sz="1600" dirty="0">
                <a:solidFill>
                  <a:schemeClr val="bg1"/>
                </a:solidFill>
              </a:rPr>
              <a:t>“A man who wishes to receive light and knowledge, to increase in the faith of the Holy Gospel, and to grow in the knowledge of the truth as it is in Jesus Christ, will find that when he imparts knowledge to others he will also grow and increase…so the man who will not impart freely of the knowledge he has received, will become so contracted in his mind that he cannot receive truth when it is presented to him. Wherever you see an opportunity to do good, do it, for that is the way to increase and grow in the knowledge of the truth.”</a:t>
            </a:r>
          </a:p>
        </p:txBody>
      </p:sp>
    </p:spTree>
    <p:extLst>
      <p:ext uri="{BB962C8B-B14F-4D97-AF65-F5344CB8AC3E}">
        <p14:creationId xmlns:p14="http://schemas.microsoft.com/office/powerpoint/2010/main" val="211881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par>
                                <p:cTn id="21" presetID="10" presetClass="exit" presetSubtype="0" fill="hold" grpId="0" nodeType="withEffect">
                                  <p:stCondLst>
                                    <p:cond delay="0"/>
                                  </p:stCondLst>
                                  <p:childTnLst>
                                    <p:animEffect transition="out" filter="fade">
                                      <p:cBhvr>
                                        <p:cTn id="22" dur="500"/>
                                        <p:tgtEl>
                                          <p:spTgt spid="3">
                                            <p:txEl>
                                              <p:pRg st="0" end="0"/>
                                            </p:txEl>
                                          </p:spTgt>
                                        </p:tgtEl>
                                      </p:cBhvr>
                                    </p:animEffect>
                                    <p:set>
                                      <p:cBhvr>
                                        <p:cTn id="23" dur="1" fill="hold">
                                          <p:stCondLst>
                                            <p:cond delay="499"/>
                                          </p:stCondLst>
                                        </p:cTn>
                                        <p:tgtEl>
                                          <p:spTgt spid="3">
                                            <p:txEl>
                                              <p:pRg st="0" end="0"/>
                                            </p:txEl>
                                          </p:spTgt>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3">
                                            <p:txEl>
                                              <p:pRg st="2" end="2"/>
                                            </p:txEl>
                                          </p:spTgt>
                                        </p:tgtEl>
                                      </p:cBhvr>
                                    </p:animEffect>
                                    <p:set>
                                      <p:cBhvr>
                                        <p:cTn id="26" dur="1" fill="hold">
                                          <p:stCondLst>
                                            <p:cond delay="499"/>
                                          </p:stCondLst>
                                        </p:cTn>
                                        <p:tgtEl>
                                          <p:spTgt spid="3">
                                            <p:txEl>
                                              <p:pRg st="2" end="2"/>
                                            </p:txEl>
                                          </p:spTgt>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6"/>
                                        </p:tgtEl>
                                      </p:cBhvr>
                                    </p:animEffect>
                                    <p:set>
                                      <p:cBhvr>
                                        <p:cTn id="29"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E8CFFD6C-0C96-4489-814E-3A2667BAFEC0}"/>
              </a:ext>
            </a:extLst>
          </p:cNvPr>
          <p:cNvPicPr>
            <a:picLocks noChangeAspect="1"/>
          </p:cNvPicPr>
          <p:nvPr/>
        </p:nvPicPr>
        <p:blipFill rotWithShape="1">
          <a:blip r:embed="rId2">
            <a:extLst>
              <a:ext uri="{28A0092B-C50C-407E-A947-70E740481C1C}">
                <a14:useLocalDpi xmlns:a14="http://schemas.microsoft.com/office/drawing/2010/main" val="0"/>
              </a:ext>
            </a:extLst>
          </a:blip>
          <a:srcRect l="1367" t="3257" r="1427" b="3566"/>
          <a:stretch/>
        </p:blipFill>
        <p:spPr>
          <a:xfrm>
            <a:off x="0" y="-10065"/>
            <a:ext cx="12192000" cy="6868065"/>
          </a:xfrm>
          <a:prstGeom prst="rect">
            <a:avLst/>
          </a:prstGeom>
        </p:spPr>
      </p:pic>
      <p:sp>
        <p:nvSpPr>
          <p:cNvPr id="6" name="TextBox 5"/>
          <p:cNvSpPr txBox="1"/>
          <p:nvPr/>
        </p:nvSpPr>
        <p:spPr>
          <a:xfrm>
            <a:off x="1907059" y="139919"/>
            <a:ext cx="8579709" cy="707886"/>
          </a:xfrm>
          <a:prstGeom prst="rect">
            <a:avLst/>
          </a:prstGeom>
          <a:noFill/>
        </p:spPr>
        <p:txBody>
          <a:bodyPr wrap="square" rtlCol="0">
            <a:spAutoFit/>
          </a:bodyPr>
          <a:lstStyle/>
          <a:p>
            <a:pPr algn="ctr"/>
            <a:r>
              <a:rPr lang="en-US" sz="4000" dirty="0">
                <a:solidFill>
                  <a:schemeClr val="bg1"/>
                </a:solidFill>
                <a:latin typeface="Dotum" panose="020B0600000101010101" pitchFamily="34" charset="-127"/>
                <a:ea typeface="Dotum" panose="020B0600000101010101" pitchFamily="34" charset="-127"/>
              </a:rPr>
              <a:t>Jewels—Highly Esteemed By Man</a:t>
            </a:r>
          </a:p>
        </p:txBody>
      </p:sp>
      <p:sp>
        <p:nvSpPr>
          <p:cNvPr id="3" name="Rectangle 2"/>
          <p:cNvSpPr/>
          <p:nvPr/>
        </p:nvSpPr>
        <p:spPr>
          <a:xfrm>
            <a:off x="885448" y="948952"/>
            <a:ext cx="4572000" cy="1323439"/>
          </a:xfrm>
          <a:prstGeom prst="rect">
            <a:avLst/>
          </a:prstGeom>
        </p:spPr>
        <p:txBody>
          <a:bodyPr>
            <a:spAutoFit/>
          </a:bodyPr>
          <a:lstStyle/>
          <a:p>
            <a:r>
              <a:rPr lang="en-US" sz="1600" dirty="0">
                <a:solidFill>
                  <a:schemeClr val="bg1"/>
                </a:solidFill>
              </a:rPr>
              <a:t>As these precious stones are the best and most valued that the earth can produce, so are those people who prepare themselves by obedience to the commandments, for they will be the jewels the Savior will claim when He comes in glory </a:t>
            </a:r>
            <a:endParaRPr lang="en-US" sz="1200" dirty="0">
              <a:solidFill>
                <a:schemeClr val="bg1"/>
              </a:solidFill>
            </a:endParaRPr>
          </a:p>
        </p:txBody>
      </p:sp>
      <p:sp>
        <p:nvSpPr>
          <p:cNvPr id="9" name="TextBox 8"/>
          <p:cNvSpPr txBox="1"/>
          <p:nvPr/>
        </p:nvSpPr>
        <p:spPr>
          <a:xfrm>
            <a:off x="275728" y="6348749"/>
            <a:ext cx="4852088" cy="369332"/>
          </a:xfrm>
          <a:prstGeom prst="rect">
            <a:avLst/>
          </a:prstGeom>
          <a:noFill/>
        </p:spPr>
        <p:txBody>
          <a:bodyPr wrap="square" rtlCol="0">
            <a:spAutoFit/>
          </a:bodyPr>
          <a:lstStyle/>
          <a:p>
            <a:r>
              <a:rPr lang="en-US" dirty="0">
                <a:solidFill>
                  <a:schemeClr val="bg1"/>
                </a:solidFill>
              </a:rPr>
              <a:t>D&amp;C 60:4  </a:t>
            </a:r>
            <a:r>
              <a:rPr lang="en-US" sz="1200" dirty="0">
                <a:solidFill>
                  <a:schemeClr val="bg1"/>
                </a:solidFill>
              </a:rPr>
              <a:t>Student Manual</a:t>
            </a:r>
          </a:p>
        </p:txBody>
      </p:sp>
      <p:sp>
        <p:nvSpPr>
          <p:cNvPr id="2" name="Rectangle 1"/>
          <p:cNvSpPr/>
          <p:nvPr/>
        </p:nvSpPr>
        <p:spPr>
          <a:xfrm>
            <a:off x="5787080" y="2053792"/>
            <a:ext cx="4572000" cy="923330"/>
          </a:xfrm>
          <a:prstGeom prst="rect">
            <a:avLst/>
          </a:prstGeom>
        </p:spPr>
        <p:txBody>
          <a:bodyPr>
            <a:spAutoFit/>
          </a:bodyPr>
          <a:lstStyle/>
          <a:p>
            <a:r>
              <a:rPr lang="en-US" i="1" dirty="0">
                <a:solidFill>
                  <a:srgbClr val="FFFF00"/>
                </a:solidFill>
                <a:latin typeface="Georgia" panose="02040502050405020303" pitchFamily="18" charset="0"/>
              </a:rPr>
              <a:t>Thou shalt also be a crown of glory in the hand of the </a:t>
            </a:r>
            <a:r>
              <a:rPr lang="en-US" i="1" cap="small" dirty="0">
                <a:solidFill>
                  <a:srgbClr val="FFFF00"/>
                </a:solidFill>
                <a:latin typeface="Georgia" panose="02040502050405020303" pitchFamily="18" charset="0"/>
              </a:rPr>
              <a:t>Lord</a:t>
            </a:r>
            <a:r>
              <a:rPr lang="en-US" i="1" dirty="0">
                <a:solidFill>
                  <a:srgbClr val="FFFF00"/>
                </a:solidFill>
                <a:latin typeface="Georgia" panose="02040502050405020303" pitchFamily="18" charset="0"/>
              </a:rPr>
              <a:t>, and a royal diadem in the hand of thy God. Isaiah 62:3</a:t>
            </a:r>
            <a:endParaRPr lang="en-US" i="1" dirty="0">
              <a:solidFill>
                <a:srgbClr val="FFFF00"/>
              </a:solidFill>
            </a:endParaRPr>
          </a:p>
        </p:txBody>
      </p:sp>
      <p:grpSp>
        <p:nvGrpSpPr>
          <p:cNvPr id="11" name="Group 10"/>
          <p:cNvGrpSpPr/>
          <p:nvPr/>
        </p:nvGrpSpPr>
        <p:grpSpPr>
          <a:xfrm>
            <a:off x="5127816" y="2276837"/>
            <a:ext cx="700689" cy="638406"/>
            <a:chOff x="228600" y="228600"/>
            <a:chExt cx="3429000" cy="3124200"/>
          </a:xfrm>
          <a:solidFill>
            <a:srgbClr val="C00000"/>
          </a:solidFill>
        </p:grpSpPr>
        <p:sp>
          <p:nvSpPr>
            <p:cNvPr id="13" name="Trapezoid 12"/>
            <p:cNvSpPr/>
            <p:nvPr/>
          </p:nvSpPr>
          <p:spPr>
            <a:xfrm>
              <a:off x="228600" y="381000"/>
              <a:ext cx="3429000" cy="838200"/>
            </a:xfrm>
            <a:prstGeom prst="trapezoid">
              <a:avLst>
                <a:gd name="adj" fmla="val 949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flipV="1">
              <a:off x="228600" y="1219200"/>
              <a:ext cx="3429000" cy="2133600"/>
            </a:xfrm>
            <a:prstGeom prst="trapezoid">
              <a:avLst>
                <a:gd name="adj" fmla="val 76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flipV="1">
              <a:off x="1447800" y="1219200"/>
              <a:ext cx="990600" cy="2133600"/>
            </a:xfrm>
            <a:prstGeom prst="triangle">
              <a:avLst>
                <a:gd name="adj" fmla="val 4763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flipV="1">
              <a:off x="990600" y="381000"/>
              <a:ext cx="914400" cy="8382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flipV="1">
              <a:off x="1981200" y="381000"/>
              <a:ext cx="914400" cy="8382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90600" y="228600"/>
              <a:ext cx="1905000" cy="381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5659761" y="5056087"/>
            <a:ext cx="5649949" cy="1477328"/>
          </a:xfrm>
          <a:prstGeom prst="rect">
            <a:avLst/>
          </a:prstGeom>
        </p:spPr>
        <p:txBody>
          <a:bodyPr wrap="square">
            <a:spAutoFit/>
          </a:bodyPr>
          <a:lstStyle/>
          <a:p>
            <a:r>
              <a:rPr lang="en-US" i="1" dirty="0">
                <a:solidFill>
                  <a:srgbClr val="FFFF00"/>
                </a:solidFill>
                <a:latin typeface="Georgia" panose="02040502050405020303" pitchFamily="18" charset="0"/>
              </a:rPr>
              <a:t>And the </a:t>
            </a:r>
            <a:r>
              <a:rPr lang="en-US" i="1" cap="small" dirty="0">
                <a:solidFill>
                  <a:srgbClr val="FFFF00"/>
                </a:solidFill>
                <a:latin typeface="Georgia" panose="02040502050405020303" pitchFamily="18" charset="0"/>
              </a:rPr>
              <a:t>Lord</a:t>
            </a:r>
            <a:r>
              <a:rPr lang="en-US" i="1" dirty="0">
                <a:solidFill>
                  <a:srgbClr val="FFFF00"/>
                </a:solidFill>
                <a:latin typeface="Georgia" panose="02040502050405020303" pitchFamily="18" charset="0"/>
              </a:rPr>
              <a:t> their God shall save them in that day as the flock of his people: for they shall be as the stones of a crown, lifted up as an ensign upon his land.</a:t>
            </a:r>
          </a:p>
          <a:p>
            <a:r>
              <a:rPr lang="en-US" i="1" dirty="0">
                <a:solidFill>
                  <a:srgbClr val="FFFF00"/>
                </a:solidFill>
                <a:latin typeface="Georgia" panose="02040502050405020303" pitchFamily="18" charset="0"/>
              </a:rPr>
              <a:t>Zachariah 9:16</a:t>
            </a:r>
            <a:endParaRPr lang="en-US" i="1" dirty="0">
              <a:solidFill>
                <a:srgbClr val="FFFF00"/>
              </a:solidFill>
            </a:endParaRPr>
          </a:p>
        </p:txBody>
      </p:sp>
      <p:sp>
        <p:nvSpPr>
          <p:cNvPr id="7" name="Rectangle 6"/>
          <p:cNvSpPr/>
          <p:nvPr/>
        </p:nvSpPr>
        <p:spPr>
          <a:xfrm>
            <a:off x="2557248" y="3369861"/>
            <a:ext cx="4572000" cy="1477328"/>
          </a:xfrm>
          <a:prstGeom prst="rect">
            <a:avLst/>
          </a:prstGeom>
        </p:spPr>
        <p:txBody>
          <a:bodyPr>
            <a:spAutoFit/>
          </a:bodyPr>
          <a:lstStyle/>
          <a:p>
            <a:r>
              <a:rPr lang="en-US" dirty="0">
                <a:solidFill>
                  <a:srgbClr val="FFFF00"/>
                </a:solidFill>
                <a:latin typeface="Georgia" panose="02040502050405020303" pitchFamily="18" charset="0"/>
              </a:rPr>
              <a:t> And they shall be mine, </a:t>
            </a:r>
            <a:r>
              <a:rPr lang="en-US" dirty="0" err="1">
                <a:solidFill>
                  <a:srgbClr val="FFFF00"/>
                </a:solidFill>
                <a:latin typeface="Georgia" panose="02040502050405020303" pitchFamily="18" charset="0"/>
              </a:rPr>
              <a:t>saith</a:t>
            </a:r>
            <a:r>
              <a:rPr lang="en-US" dirty="0">
                <a:solidFill>
                  <a:srgbClr val="FFFF00"/>
                </a:solidFill>
                <a:latin typeface="Georgia" panose="02040502050405020303" pitchFamily="18" charset="0"/>
              </a:rPr>
              <a:t> the </a:t>
            </a:r>
            <a:r>
              <a:rPr lang="en-US" cap="small" dirty="0">
                <a:solidFill>
                  <a:srgbClr val="FFFF00"/>
                </a:solidFill>
                <a:latin typeface="Georgia" panose="02040502050405020303" pitchFamily="18" charset="0"/>
              </a:rPr>
              <a:t>Lord</a:t>
            </a:r>
            <a:r>
              <a:rPr lang="en-US" dirty="0">
                <a:solidFill>
                  <a:srgbClr val="FFFF00"/>
                </a:solidFill>
                <a:latin typeface="Georgia" panose="02040502050405020303" pitchFamily="18" charset="0"/>
              </a:rPr>
              <a:t> of hosts, in that day when I make up my jewels; and I will spare them, as a man </a:t>
            </a:r>
            <a:r>
              <a:rPr lang="en-US" dirty="0" err="1">
                <a:solidFill>
                  <a:srgbClr val="FFFF00"/>
                </a:solidFill>
                <a:latin typeface="Georgia" panose="02040502050405020303" pitchFamily="18" charset="0"/>
              </a:rPr>
              <a:t>spareth</a:t>
            </a:r>
            <a:r>
              <a:rPr lang="en-US" dirty="0">
                <a:solidFill>
                  <a:srgbClr val="FFFF00"/>
                </a:solidFill>
                <a:latin typeface="Georgia" panose="02040502050405020303" pitchFamily="18" charset="0"/>
              </a:rPr>
              <a:t> his own son that </a:t>
            </a:r>
            <a:r>
              <a:rPr lang="en-US" dirty="0" err="1">
                <a:solidFill>
                  <a:srgbClr val="FFFF00"/>
                </a:solidFill>
                <a:latin typeface="Georgia" panose="02040502050405020303" pitchFamily="18" charset="0"/>
              </a:rPr>
              <a:t>serveth</a:t>
            </a:r>
            <a:r>
              <a:rPr lang="en-US" dirty="0">
                <a:solidFill>
                  <a:srgbClr val="FFFF00"/>
                </a:solidFill>
                <a:latin typeface="Georgia" panose="02040502050405020303" pitchFamily="18" charset="0"/>
              </a:rPr>
              <a:t> him.</a:t>
            </a:r>
          </a:p>
          <a:p>
            <a:r>
              <a:rPr lang="en-US" dirty="0">
                <a:solidFill>
                  <a:srgbClr val="FFFF00"/>
                </a:solidFill>
                <a:latin typeface="Georgia" panose="02040502050405020303" pitchFamily="18" charset="0"/>
              </a:rPr>
              <a:t>Malachi 3:17</a:t>
            </a:r>
            <a:endParaRPr lang="en-US" dirty="0">
              <a:solidFill>
                <a:srgbClr val="FFFF00"/>
              </a:solidFill>
            </a:endParaRPr>
          </a:p>
        </p:txBody>
      </p:sp>
      <p:grpSp>
        <p:nvGrpSpPr>
          <p:cNvPr id="19" name="Group 18"/>
          <p:cNvGrpSpPr/>
          <p:nvPr/>
        </p:nvGrpSpPr>
        <p:grpSpPr>
          <a:xfrm>
            <a:off x="1779373" y="3709240"/>
            <a:ext cx="700689" cy="638406"/>
            <a:chOff x="228600" y="228600"/>
            <a:chExt cx="3429000" cy="3124200"/>
          </a:xfrm>
          <a:solidFill>
            <a:srgbClr val="00B050"/>
          </a:solidFill>
        </p:grpSpPr>
        <p:sp>
          <p:nvSpPr>
            <p:cNvPr id="20" name="Trapezoid 19"/>
            <p:cNvSpPr/>
            <p:nvPr/>
          </p:nvSpPr>
          <p:spPr>
            <a:xfrm>
              <a:off x="228600" y="381000"/>
              <a:ext cx="3429000" cy="838200"/>
            </a:xfrm>
            <a:prstGeom prst="trapezoid">
              <a:avLst>
                <a:gd name="adj" fmla="val 949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flipV="1">
              <a:off x="228600" y="1219200"/>
              <a:ext cx="3429000" cy="2133600"/>
            </a:xfrm>
            <a:prstGeom prst="trapezoid">
              <a:avLst>
                <a:gd name="adj" fmla="val 76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flipV="1">
              <a:off x="1447800" y="1219200"/>
              <a:ext cx="990600" cy="2133600"/>
            </a:xfrm>
            <a:prstGeom prst="triangle">
              <a:avLst>
                <a:gd name="adj" fmla="val 4763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flipV="1">
              <a:off x="990600" y="381000"/>
              <a:ext cx="914400" cy="8382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flipV="1">
              <a:off x="1981200" y="381000"/>
              <a:ext cx="914400" cy="8382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90600" y="228600"/>
              <a:ext cx="1905000" cy="381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4933180" y="5435479"/>
            <a:ext cx="700689" cy="638406"/>
            <a:chOff x="228600" y="228600"/>
            <a:chExt cx="3429000" cy="3124200"/>
          </a:xfrm>
          <a:solidFill>
            <a:srgbClr val="0070C0"/>
          </a:solidFill>
        </p:grpSpPr>
        <p:sp>
          <p:nvSpPr>
            <p:cNvPr id="27" name="Trapezoid 26"/>
            <p:cNvSpPr/>
            <p:nvPr/>
          </p:nvSpPr>
          <p:spPr>
            <a:xfrm>
              <a:off x="228600" y="381000"/>
              <a:ext cx="3429000" cy="838200"/>
            </a:xfrm>
            <a:prstGeom prst="trapezoid">
              <a:avLst>
                <a:gd name="adj" fmla="val 949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flipV="1">
              <a:off x="228600" y="1219200"/>
              <a:ext cx="3429000" cy="2133600"/>
            </a:xfrm>
            <a:prstGeom prst="trapezoid">
              <a:avLst>
                <a:gd name="adj" fmla="val 76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flipV="1">
              <a:off x="1447800" y="1219200"/>
              <a:ext cx="990600" cy="2133600"/>
            </a:xfrm>
            <a:prstGeom prst="triangle">
              <a:avLst>
                <a:gd name="adj" fmla="val 4763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flipV="1">
              <a:off x="990600" y="381000"/>
              <a:ext cx="914400" cy="8382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p:cNvSpPr/>
            <p:nvPr/>
          </p:nvSpPr>
          <p:spPr>
            <a:xfrm flipV="1">
              <a:off x="1981200" y="381000"/>
              <a:ext cx="914400" cy="8382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90600" y="228600"/>
              <a:ext cx="1905000" cy="381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742C5364-47F7-47AC-ABE3-9C22729E31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711" y="3068751"/>
            <a:ext cx="2578608" cy="1920240"/>
          </a:xfrm>
          <a:prstGeom prst="rect">
            <a:avLst/>
          </a:prstGeom>
        </p:spPr>
      </p:pic>
    </p:spTree>
    <p:extLst>
      <p:ext uri="{BB962C8B-B14F-4D97-AF65-F5344CB8AC3E}">
        <p14:creationId xmlns:p14="http://schemas.microsoft.com/office/powerpoint/2010/main" val="68896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80">
            <a:extLst>
              <a:ext uri="{FF2B5EF4-FFF2-40B4-BE49-F238E27FC236}">
                <a16:creationId xmlns:a16="http://schemas.microsoft.com/office/drawing/2014/main" id="{944B1B34-7E16-4DEA-86B1-6EE9EF286F7B}"/>
              </a:ext>
            </a:extLst>
          </p:cNvPr>
          <p:cNvPicPr>
            <a:picLocks noChangeAspect="1"/>
          </p:cNvPicPr>
          <p:nvPr/>
        </p:nvPicPr>
        <p:blipFill rotWithShape="1">
          <a:blip r:embed="rId2">
            <a:extLst>
              <a:ext uri="{28A0092B-C50C-407E-A947-70E740481C1C}">
                <a14:useLocalDpi xmlns:a14="http://schemas.microsoft.com/office/drawing/2010/main" val="0"/>
              </a:ext>
            </a:extLst>
          </a:blip>
          <a:srcRect l="1367" t="3257" r="1427" b="3566"/>
          <a:stretch/>
        </p:blipFill>
        <p:spPr>
          <a:xfrm>
            <a:off x="0" y="-10065"/>
            <a:ext cx="12192000" cy="6868065"/>
          </a:xfrm>
          <a:prstGeom prst="rect">
            <a:avLst/>
          </a:prstGeom>
        </p:spPr>
      </p:pic>
      <p:sp>
        <p:nvSpPr>
          <p:cNvPr id="6" name="TextBox 5"/>
          <p:cNvSpPr txBox="1"/>
          <p:nvPr/>
        </p:nvSpPr>
        <p:spPr>
          <a:xfrm>
            <a:off x="1907059" y="139920"/>
            <a:ext cx="8579709" cy="1015663"/>
          </a:xfrm>
          <a:prstGeom prst="rect">
            <a:avLst/>
          </a:prstGeom>
          <a:noFill/>
        </p:spPr>
        <p:txBody>
          <a:bodyPr wrap="square" rtlCol="0">
            <a:spAutoFit/>
          </a:bodyPr>
          <a:lstStyle/>
          <a:p>
            <a:pPr algn="ctr"/>
            <a:r>
              <a:rPr lang="en-US" sz="6000" dirty="0">
                <a:solidFill>
                  <a:schemeClr val="bg1"/>
                </a:solidFill>
                <a:latin typeface="Dotum" panose="020B0600000101010101" pitchFamily="34" charset="-127"/>
                <a:ea typeface="Dotum" panose="020B0600000101010101" pitchFamily="34" charset="-127"/>
              </a:rPr>
              <a:t>Preach As You Travel</a:t>
            </a:r>
          </a:p>
        </p:txBody>
      </p:sp>
      <p:sp>
        <p:nvSpPr>
          <p:cNvPr id="3" name="Rectangle 2"/>
          <p:cNvSpPr/>
          <p:nvPr/>
        </p:nvSpPr>
        <p:spPr>
          <a:xfrm>
            <a:off x="1993556" y="1591437"/>
            <a:ext cx="5025233" cy="1569660"/>
          </a:xfrm>
          <a:prstGeom prst="rect">
            <a:avLst/>
          </a:prstGeom>
        </p:spPr>
        <p:txBody>
          <a:bodyPr wrap="square">
            <a:spAutoFit/>
          </a:bodyPr>
          <a:lstStyle/>
          <a:p>
            <a:r>
              <a:rPr lang="en-US" sz="1600" dirty="0">
                <a:solidFill>
                  <a:schemeClr val="bg1"/>
                </a:solidFill>
                <a:latin typeface="Abadi" panose="020B0604020104020204" pitchFamily="34" charset="0"/>
              </a:rPr>
              <a:t>On their return to Ohio, Joseph Smith Jun, Sidney </a:t>
            </a:r>
            <a:r>
              <a:rPr lang="en-US" sz="1600" dirty="0" err="1">
                <a:solidFill>
                  <a:schemeClr val="bg1"/>
                </a:solidFill>
                <a:latin typeface="Abadi" panose="020B0604020104020204" pitchFamily="34" charset="0"/>
              </a:rPr>
              <a:t>Rigdon</a:t>
            </a:r>
            <a:r>
              <a:rPr lang="en-US" sz="1600" dirty="0">
                <a:solidFill>
                  <a:schemeClr val="bg1"/>
                </a:solidFill>
                <a:latin typeface="Abadi" panose="020B0604020104020204" pitchFamily="34" charset="0"/>
              </a:rPr>
              <a:t>, and Oliver </a:t>
            </a:r>
            <a:r>
              <a:rPr lang="en-US" sz="1600" dirty="0" err="1">
                <a:solidFill>
                  <a:schemeClr val="bg1"/>
                </a:solidFill>
                <a:latin typeface="Abadi" panose="020B0604020104020204" pitchFamily="34" charset="0"/>
              </a:rPr>
              <a:t>Cowdery</a:t>
            </a:r>
            <a:r>
              <a:rPr lang="en-US" sz="1600" dirty="0">
                <a:solidFill>
                  <a:schemeClr val="bg1"/>
                </a:solidFill>
                <a:latin typeface="Abadi" panose="020B0604020104020204" pitchFamily="34" charset="0"/>
              </a:rPr>
              <a:t> were to preach as they went and especially in Cincinnati, Ohio</a:t>
            </a:r>
          </a:p>
          <a:p>
            <a:endParaRPr lang="en-US" sz="1600" dirty="0">
              <a:solidFill>
                <a:schemeClr val="bg1"/>
              </a:solidFill>
              <a:latin typeface="Abadi" panose="020B0604020104020204" pitchFamily="34" charset="0"/>
            </a:endParaRPr>
          </a:p>
          <a:p>
            <a:r>
              <a:rPr lang="en-US" sz="1600" dirty="0">
                <a:solidFill>
                  <a:schemeClr val="bg1"/>
                </a:solidFill>
                <a:latin typeface="Abadi" panose="020B0604020104020204" pitchFamily="34" charset="0"/>
              </a:rPr>
              <a:t>Edward Partridge was to “impart of the money which I have given him, a portion unto mine elders…” </a:t>
            </a:r>
            <a:endParaRPr lang="en-US" sz="1200" dirty="0">
              <a:solidFill>
                <a:schemeClr val="bg1"/>
              </a:solidFill>
            </a:endParaRPr>
          </a:p>
        </p:txBody>
      </p:sp>
      <p:sp>
        <p:nvSpPr>
          <p:cNvPr id="8" name="Rectangle 7"/>
          <p:cNvSpPr/>
          <p:nvPr/>
        </p:nvSpPr>
        <p:spPr>
          <a:xfrm>
            <a:off x="6599339" y="4444440"/>
            <a:ext cx="3691156" cy="1384995"/>
          </a:xfrm>
          <a:prstGeom prst="rect">
            <a:avLst/>
          </a:prstGeom>
        </p:spPr>
        <p:txBody>
          <a:bodyPr wrap="square">
            <a:spAutoFit/>
          </a:bodyPr>
          <a:lstStyle/>
          <a:p>
            <a:r>
              <a:rPr lang="en-US" dirty="0">
                <a:solidFill>
                  <a:schemeClr val="bg1"/>
                </a:solidFill>
              </a:rPr>
              <a:t>“The expense of the journey, might be borne by the common funds, but those who were able to refund the money, were expected to do so.”</a:t>
            </a:r>
          </a:p>
          <a:p>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sp>
        <p:nvSpPr>
          <p:cNvPr id="9" name="TextBox 8"/>
          <p:cNvSpPr txBox="1"/>
          <p:nvPr/>
        </p:nvSpPr>
        <p:spPr>
          <a:xfrm>
            <a:off x="267728" y="6348748"/>
            <a:ext cx="4852088" cy="369332"/>
          </a:xfrm>
          <a:prstGeom prst="rect">
            <a:avLst/>
          </a:prstGeom>
          <a:noFill/>
        </p:spPr>
        <p:txBody>
          <a:bodyPr wrap="square" rtlCol="0">
            <a:spAutoFit/>
          </a:bodyPr>
          <a:lstStyle/>
          <a:p>
            <a:r>
              <a:rPr lang="en-US" dirty="0">
                <a:solidFill>
                  <a:schemeClr val="bg1"/>
                </a:solidFill>
              </a:rPr>
              <a:t>D&amp;C 60:5-11</a:t>
            </a:r>
          </a:p>
        </p:txBody>
      </p:sp>
      <p:grpSp>
        <p:nvGrpSpPr>
          <p:cNvPr id="10" name="Group 191"/>
          <p:cNvGrpSpPr/>
          <p:nvPr/>
        </p:nvGrpSpPr>
        <p:grpSpPr>
          <a:xfrm>
            <a:off x="9300879" y="2215559"/>
            <a:ext cx="989616" cy="1891077"/>
            <a:chOff x="2635943" y="1143000"/>
            <a:chExt cx="2469457" cy="4952999"/>
          </a:xfrm>
        </p:grpSpPr>
        <p:sp>
          <p:nvSpPr>
            <p:cNvPr id="11" name="Cloud 10"/>
            <p:cNvSpPr/>
            <p:nvPr/>
          </p:nvSpPr>
          <p:spPr>
            <a:xfrm>
              <a:off x="2971800" y="1143000"/>
              <a:ext cx="1676400" cy="14478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9338880">
              <a:off x="4685336" y="3823188"/>
              <a:ext cx="420064" cy="5656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933618">
              <a:off x="2671193" y="3824912"/>
              <a:ext cx="420064" cy="5656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281102" flipH="1">
              <a:off x="2635943" y="3656618"/>
              <a:ext cx="581175" cy="562680"/>
            </a:xfrm>
            <a:prstGeom prst="trapezoid">
              <a:avLst>
                <a:gd name="adj" fmla="val 1121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302250">
              <a:off x="4443008" y="3654289"/>
              <a:ext cx="633965" cy="562681"/>
            </a:xfrm>
            <a:prstGeom prst="trapezoid">
              <a:avLst>
                <a:gd name="adj" fmla="val 1121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3417779">
              <a:off x="3922706" y="5373892"/>
              <a:ext cx="383927" cy="94176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3713177">
              <a:off x="3205868" y="5433155"/>
              <a:ext cx="383927" cy="94176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3685755" y="4270066"/>
              <a:ext cx="827694" cy="1604742"/>
            </a:xfrm>
            <a:prstGeom prst="trapezoid">
              <a:avLst>
                <a:gd name="adj" fmla="val 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63894">
              <a:off x="3147301" y="4200950"/>
              <a:ext cx="743617" cy="1702767"/>
            </a:xfrm>
            <a:prstGeom prst="trapezoid">
              <a:avLst>
                <a:gd name="adj"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375821">
              <a:off x="2873722" y="2665960"/>
              <a:ext cx="633965" cy="1362907"/>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0337671">
              <a:off x="4191767" y="2693733"/>
              <a:ext cx="633965" cy="1327426"/>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3126963" y="2677055"/>
              <a:ext cx="1408810" cy="1724696"/>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352800" y="1712154"/>
              <a:ext cx="838200" cy="13054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23"/>
            <p:cNvSpPr/>
            <p:nvPr/>
          </p:nvSpPr>
          <p:spPr>
            <a:xfrm rot="7269359" flipV="1">
              <a:off x="3821110" y="2702162"/>
              <a:ext cx="615793" cy="23357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Input 24"/>
            <p:cNvSpPr/>
            <p:nvPr/>
          </p:nvSpPr>
          <p:spPr>
            <a:xfrm rot="14330641" flipH="1" flipV="1">
              <a:off x="3257586" y="2702162"/>
              <a:ext cx="615793" cy="23357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276600" y="1143000"/>
              <a:ext cx="1106774" cy="16864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endCxn id="22" idx="2"/>
            </p:cNvCxnSpPr>
            <p:nvPr/>
          </p:nvCxnSpPr>
          <p:spPr>
            <a:xfrm flipH="1">
              <a:off x="3831368" y="3059231"/>
              <a:ext cx="42270" cy="13425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rapezoid 27"/>
            <p:cNvSpPr/>
            <p:nvPr/>
          </p:nvSpPr>
          <p:spPr>
            <a:xfrm>
              <a:off x="3124200" y="4191000"/>
              <a:ext cx="1474959" cy="234623"/>
            </a:xfrm>
            <a:prstGeom prst="trapezoid">
              <a:avLst/>
            </a:prstGeom>
            <a:solidFill>
              <a:srgbClr val="CC9F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ame 28"/>
            <p:cNvSpPr/>
            <p:nvPr/>
          </p:nvSpPr>
          <p:spPr>
            <a:xfrm>
              <a:off x="3772681" y="4192775"/>
              <a:ext cx="211322" cy="283795"/>
            </a:xfrm>
            <a:prstGeom prst="fram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Oval 29"/>
            <p:cNvSpPr/>
            <p:nvPr/>
          </p:nvSpPr>
          <p:spPr>
            <a:xfrm rot="15873315">
              <a:off x="3614556" y="4222584"/>
              <a:ext cx="368268" cy="101440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8130704" y="2141629"/>
            <a:ext cx="940082" cy="2060260"/>
            <a:chOff x="914400" y="1524000"/>
            <a:chExt cx="1788913" cy="4267201"/>
          </a:xfrm>
        </p:grpSpPr>
        <p:sp>
          <p:nvSpPr>
            <p:cNvPr id="32" name="Oval 31"/>
            <p:cNvSpPr/>
            <p:nvPr/>
          </p:nvSpPr>
          <p:spPr>
            <a:xfrm rot="1499614">
              <a:off x="914400" y="36576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20218618">
              <a:off x="2383273" y="36215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1297584">
              <a:off x="1066800" y="26670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20443541">
              <a:off x="2105988" y="2706154"/>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2704841" flipH="1">
              <a:off x="1256221" y="53172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loud 36"/>
            <p:cNvSpPr/>
            <p:nvPr/>
          </p:nvSpPr>
          <p:spPr>
            <a:xfrm rot="1056837">
              <a:off x="1219200" y="1524000"/>
              <a:ext cx="1219200" cy="1219200"/>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a:off x="1371600" y="28194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7610301" flipH="1">
              <a:off x="1834919" y="52650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Manual Operation 39"/>
            <p:cNvSpPr/>
            <p:nvPr/>
          </p:nvSpPr>
          <p:spPr>
            <a:xfrm rot="10800000">
              <a:off x="1258824" y="41846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Manual Operation 40"/>
            <p:cNvSpPr/>
            <p:nvPr/>
          </p:nvSpPr>
          <p:spPr>
            <a:xfrm rot="10800000">
              <a:off x="1706880" y="41846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676400" y="41910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15"/>
            <p:cNvSpPr/>
            <p:nvPr/>
          </p:nvSpPr>
          <p:spPr>
            <a:xfrm>
              <a:off x="1371600" y="1600200"/>
              <a:ext cx="950976"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16200000">
              <a:off x="1295400" y="33528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a:off x="1905000" y="2743200"/>
              <a:ext cx="457200" cy="12954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a:off x="1295400" y="27432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371600" y="4044016"/>
              <a:ext cx="914400" cy="146984"/>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752600" y="35052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752600" y="3810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gonal Stripe 49"/>
            <p:cNvSpPr/>
            <p:nvPr/>
          </p:nvSpPr>
          <p:spPr>
            <a:xfrm rot="7239654" flipH="1">
              <a:off x="1857763" y="2594479"/>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iagonal Stripe 50"/>
            <p:cNvSpPr/>
            <p:nvPr/>
          </p:nvSpPr>
          <p:spPr>
            <a:xfrm rot="14360346">
              <a:off x="1476764" y="2594478"/>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2" name="Group 51"/>
            <p:cNvGrpSpPr/>
            <p:nvPr/>
          </p:nvGrpSpPr>
          <p:grpSpPr>
            <a:xfrm>
              <a:off x="1371600" y="2819400"/>
              <a:ext cx="914400" cy="228600"/>
              <a:chOff x="2971800" y="2971800"/>
              <a:chExt cx="914400" cy="228600"/>
            </a:xfrm>
          </p:grpSpPr>
          <p:sp>
            <p:nvSpPr>
              <p:cNvPr id="56" name="Double Wave 55"/>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ouble Wave 56"/>
              <p:cNvSpPr/>
              <p:nvPr/>
            </p:nvSpPr>
            <p:spPr>
              <a:xfrm rot="1849731">
                <a:off x="34290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Cloud 52"/>
            <p:cNvSpPr/>
            <p:nvPr/>
          </p:nvSpPr>
          <p:spPr>
            <a:xfrm>
              <a:off x="1295400" y="2362200"/>
              <a:ext cx="1143000" cy="403412"/>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15"/>
            <p:cNvSpPr/>
            <p:nvPr/>
          </p:nvSpPr>
          <p:spPr>
            <a:xfrm>
              <a:off x="1429871" y="2236694"/>
              <a:ext cx="838200" cy="457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15"/>
            <p:cNvSpPr/>
            <p:nvPr/>
          </p:nvSpPr>
          <p:spPr>
            <a:xfrm>
              <a:off x="1389529" y="2057400"/>
              <a:ext cx="896471" cy="5334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37"/>
          <p:cNvGrpSpPr/>
          <p:nvPr/>
        </p:nvGrpSpPr>
        <p:grpSpPr>
          <a:xfrm>
            <a:off x="6913908" y="2215559"/>
            <a:ext cx="870358" cy="1941777"/>
            <a:chOff x="3394039" y="685800"/>
            <a:chExt cx="1533510" cy="3438941"/>
          </a:xfrm>
        </p:grpSpPr>
        <p:sp>
          <p:nvSpPr>
            <p:cNvPr id="60" name="Oval 59"/>
            <p:cNvSpPr/>
            <p:nvPr/>
          </p:nvSpPr>
          <p:spPr>
            <a:xfrm rot="19338880">
              <a:off x="4671376" y="2473671"/>
              <a:ext cx="256173" cy="41253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1933618">
              <a:off x="3443066" y="2474928"/>
              <a:ext cx="256173" cy="41253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1297750" flipH="1">
              <a:off x="3394039" y="2337051"/>
              <a:ext cx="386619" cy="410347"/>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rot="20302250">
              <a:off x="4523594" y="2350498"/>
              <a:ext cx="386619" cy="410347"/>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4886474">
              <a:off x="4232548" y="3794015"/>
              <a:ext cx="220850" cy="429229"/>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4886474">
              <a:off x="3810844" y="3759388"/>
              <a:ext cx="232224" cy="49848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a:off x="4061789" y="2799566"/>
              <a:ext cx="504763" cy="1170291"/>
            </a:xfrm>
            <a:prstGeom prst="trapezoid">
              <a:avLst>
                <a:gd name="adj" fmla="val 7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rot="263894">
              <a:off x="3733417" y="2749162"/>
              <a:ext cx="453489" cy="1241778"/>
            </a:xfrm>
            <a:prstGeom prst="trapezoid">
              <a:avLst>
                <a:gd name="adj"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rot="1375821">
              <a:off x="3566577" y="1629739"/>
              <a:ext cx="386619" cy="993928"/>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rot="20337671">
              <a:off x="4370377" y="1649993"/>
              <a:ext cx="386619" cy="968053"/>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a:off x="3721014" y="1637830"/>
              <a:ext cx="859152" cy="1257770"/>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806930" y="934156"/>
              <a:ext cx="687322" cy="95203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Manual Input 71"/>
            <p:cNvSpPr/>
            <p:nvPr/>
          </p:nvSpPr>
          <p:spPr>
            <a:xfrm rot="7269359" flipV="1">
              <a:off x="4107563" y="1670088"/>
              <a:ext cx="449080" cy="142446"/>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Manual Input 72"/>
            <p:cNvSpPr/>
            <p:nvPr/>
          </p:nvSpPr>
          <p:spPr>
            <a:xfrm rot="14330641" flipH="1" flipV="1">
              <a:off x="3763902" y="1670088"/>
              <a:ext cx="449080" cy="142446"/>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763972" y="809978"/>
              <a:ext cx="816195" cy="95203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p:cNvCxnSpPr>
              <a:endCxn id="70" idx="2"/>
            </p:cNvCxnSpPr>
            <p:nvPr/>
          </p:nvCxnSpPr>
          <p:spPr>
            <a:xfrm flipH="1">
              <a:off x="4150590" y="1916540"/>
              <a:ext cx="25778" cy="9790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rapezoid 75"/>
            <p:cNvSpPr/>
            <p:nvPr/>
          </p:nvSpPr>
          <p:spPr>
            <a:xfrm>
              <a:off x="3693459" y="2779059"/>
              <a:ext cx="899493" cy="171104"/>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ame 76"/>
            <p:cNvSpPr/>
            <p:nvPr/>
          </p:nvSpPr>
          <p:spPr>
            <a:xfrm>
              <a:off x="4114800" y="2743200"/>
              <a:ext cx="128873" cy="206963"/>
            </a:xfrm>
            <a:prstGeom prst="frame">
              <a:avLst/>
            </a:prstGeom>
            <a:solidFill>
              <a:srgbClr val="BF7717"/>
            </a:solidFill>
            <a:ln>
              <a:solidFill>
                <a:srgbClr val="AC6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Wave 77"/>
            <p:cNvSpPr/>
            <p:nvPr/>
          </p:nvSpPr>
          <p:spPr>
            <a:xfrm>
              <a:off x="3892845" y="685800"/>
              <a:ext cx="773237" cy="455319"/>
            </a:xfrm>
            <a:prstGeom prst="wave">
              <a:avLst>
                <a:gd name="adj1" fmla="val 13676"/>
                <a:gd name="adj2" fmla="val -10000"/>
              </a:avLst>
            </a:prstGeom>
            <a:solidFill>
              <a:srgbClr val="AC6E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p:nvPr/>
          </p:nvSpPr>
          <p:spPr>
            <a:xfrm rot="711584">
              <a:off x="3693689" y="792174"/>
              <a:ext cx="300703" cy="579496"/>
            </a:xfrm>
            <a:prstGeom prst="teardrop">
              <a:avLst/>
            </a:prstGeom>
            <a:solidFill>
              <a:srgbClr val="AC6E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5873315">
              <a:off x="3996378" y="2825513"/>
              <a:ext cx="268567" cy="618628"/>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A3C150E4-2DC2-4B83-8A91-B5F5189D01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1251" y="3500136"/>
            <a:ext cx="4445000" cy="2324100"/>
          </a:xfrm>
          <a:prstGeom prst="rect">
            <a:avLst/>
          </a:prstGeom>
        </p:spPr>
      </p:pic>
    </p:spTree>
    <p:extLst>
      <p:ext uri="{BB962C8B-B14F-4D97-AF65-F5344CB8AC3E}">
        <p14:creationId xmlns:p14="http://schemas.microsoft.com/office/powerpoint/2010/main" val="2632495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C652034-7E1A-4387-8AB7-57E49A70DF9A}"/>
              </a:ext>
            </a:extLst>
          </p:cNvPr>
          <p:cNvPicPr>
            <a:picLocks noChangeAspect="1"/>
          </p:cNvPicPr>
          <p:nvPr/>
        </p:nvPicPr>
        <p:blipFill rotWithShape="1">
          <a:blip r:embed="rId2">
            <a:extLst>
              <a:ext uri="{28A0092B-C50C-407E-A947-70E740481C1C}">
                <a14:useLocalDpi xmlns:a14="http://schemas.microsoft.com/office/drawing/2010/main" val="0"/>
              </a:ext>
            </a:extLst>
          </a:blip>
          <a:srcRect l="1367" t="3257" r="1427" b="3566"/>
          <a:stretch/>
        </p:blipFill>
        <p:spPr>
          <a:xfrm>
            <a:off x="0" y="-10065"/>
            <a:ext cx="12192000" cy="6868065"/>
          </a:xfrm>
          <a:prstGeom prst="rect">
            <a:avLst/>
          </a:prstGeom>
        </p:spPr>
      </p:pic>
      <p:sp>
        <p:nvSpPr>
          <p:cNvPr id="6" name="TextBox 5"/>
          <p:cNvSpPr txBox="1"/>
          <p:nvPr/>
        </p:nvSpPr>
        <p:spPr>
          <a:xfrm>
            <a:off x="1907059" y="139920"/>
            <a:ext cx="8579709" cy="1015663"/>
          </a:xfrm>
          <a:prstGeom prst="rect">
            <a:avLst/>
          </a:prstGeom>
          <a:noFill/>
        </p:spPr>
        <p:txBody>
          <a:bodyPr wrap="square" rtlCol="0">
            <a:spAutoFit/>
          </a:bodyPr>
          <a:lstStyle/>
          <a:p>
            <a:pPr algn="ctr"/>
            <a:r>
              <a:rPr lang="en-US" sz="6000" dirty="0">
                <a:solidFill>
                  <a:schemeClr val="bg1"/>
                </a:solidFill>
                <a:latin typeface="Dotum" panose="020B0600000101010101" pitchFamily="34" charset="-127"/>
                <a:ea typeface="Dotum" panose="020B0600000101010101" pitchFamily="34" charset="-127"/>
              </a:rPr>
              <a:t>The Residue</a:t>
            </a:r>
          </a:p>
        </p:txBody>
      </p:sp>
      <p:sp>
        <p:nvSpPr>
          <p:cNvPr id="3" name="Rectangle 2"/>
          <p:cNvSpPr/>
          <p:nvPr/>
        </p:nvSpPr>
        <p:spPr>
          <a:xfrm>
            <a:off x="765258" y="1674673"/>
            <a:ext cx="5025233" cy="3785652"/>
          </a:xfrm>
          <a:prstGeom prst="rect">
            <a:avLst/>
          </a:prstGeom>
        </p:spPr>
        <p:txBody>
          <a:bodyPr wrap="square">
            <a:spAutoFit/>
          </a:bodyPr>
          <a:lstStyle/>
          <a:p>
            <a:r>
              <a:rPr lang="en-US" sz="2400" dirty="0">
                <a:solidFill>
                  <a:schemeClr val="bg1"/>
                </a:solidFill>
                <a:latin typeface="Abadi" panose="020B0604020104020204" pitchFamily="34" charset="0"/>
              </a:rPr>
              <a:t>Other elders were to be appointed to go on a mission to Jackson county. They were to preach the gospel to the world diligently, and not idle their time away</a:t>
            </a:r>
          </a:p>
          <a:p>
            <a:endParaRPr lang="en-US" sz="2400" dirty="0">
              <a:solidFill>
                <a:schemeClr val="bg1"/>
              </a:solidFill>
              <a:latin typeface="Abadi" panose="020B0604020104020204" pitchFamily="34" charset="0"/>
            </a:endParaRPr>
          </a:p>
          <a:p>
            <a:r>
              <a:rPr lang="en-US" sz="2400" dirty="0">
                <a:solidFill>
                  <a:schemeClr val="bg1"/>
                </a:solidFill>
                <a:latin typeface="Abadi" panose="020B0604020104020204" pitchFamily="34" charset="0"/>
              </a:rPr>
              <a:t>When they had reached their destination, they were to return and continue preaching, without being in a hurry and without stirring up strife.</a:t>
            </a:r>
            <a:endParaRPr lang="en-US" sz="2400" dirty="0">
              <a:solidFill>
                <a:schemeClr val="bg1"/>
              </a:solidFill>
            </a:endParaRPr>
          </a:p>
        </p:txBody>
      </p:sp>
      <p:sp>
        <p:nvSpPr>
          <p:cNvPr id="9" name="TextBox 8"/>
          <p:cNvSpPr txBox="1"/>
          <p:nvPr/>
        </p:nvSpPr>
        <p:spPr>
          <a:xfrm>
            <a:off x="214565" y="6348748"/>
            <a:ext cx="4852088" cy="369332"/>
          </a:xfrm>
          <a:prstGeom prst="rect">
            <a:avLst/>
          </a:prstGeom>
          <a:noFill/>
        </p:spPr>
        <p:txBody>
          <a:bodyPr wrap="square" rtlCol="0">
            <a:spAutoFit/>
          </a:bodyPr>
          <a:lstStyle/>
          <a:p>
            <a:r>
              <a:rPr lang="en-US" dirty="0">
                <a:solidFill>
                  <a:schemeClr val="bg1"/>
                </a:solidFill>
              </a:rPr>
              <a:t>D&amp;C 60:12-16</a:t>
            </a:r>
          </a:p>
        </p:txBody>
      </p:sp>
      <p:pic>
        <p:nvPicPr>
          <p:cNvPr id="5" name="Picture 4">
            <a:extLst>
              <a:ext uri="{FF2B5EF4-FFF2-40B4-BE49-F238E27FC236}">
                <a16:creationId xmlns:a16="http://schemas.microsoft.com/office/drawing/2014/main" id="{6DDA10C9-1E02-49AA-A66E-1DAF4796EA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6913" y="1877148"/>
            <a:ext cx="5415178" cy="3732082"/>
          </a:xfrm>
          <a:prstGeom prst="rect">
            <a:avLst/>
          </a:prstGeom>
        </p:spPr>
      </p:pic>
    </p:spTree>
    <p:extLst>
      <p:ext uri="{BB962C8B-B14F-4D97-AF65-F5344CB8AC3E}">
        <p14:creationId xmlns:p14="http://schemas.microsoft.com/office/powerpoint/2010/main" val="182380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3954</Words>
  <Application>Microsoft Office PowerPoint</Application>
  <PresentationFormat>Widescreen</PresentationFormat>
  <Paragraphs>233</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Dotum</vt:lpstr>
      <vt:lpstr>Georgia</vt:lpstr>
      <vt:lpstr>Open Sans</vt:lpstr>
      <vt:lpstr>arial</vt:lpstr>
      <vt:lpstr>Calibri Light</vt:lpstr>
      <vt:lpstr>Abadi</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11</cp:revision>
  <dcterms:created xsi:type="dcterms:W3CDTF">2018-09-09T01:52:05Z</dcterms:created>
  <dcterms:modified xsi:type="dcterms:W3CDTF">2020-07-12T02:18:13Z</dcterms:modified>
</cp:coreProperties>
</file>