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58" r:id="rId3"/>
    <p:sldId id="259" r:id="rId4"/>
    <p:sldId id="260" r:id="rId5"/>
    <p:sldId id="261" r:id="rId6"/>
    <p:sldId id="262" r:id="rId7"/>
    <p:sldId id="264" r:id="rId8"/>
    <p:sldId id="266" r:id="rId9"/>
    <p:sldId id="267" r:id="rId10"/>
    <p:sldId id="268" r:id="rId11"/>
    <p:sldId id="273" r:id="rId12"/>
    <p:sldId id="269" r:id="rId13"/>
    <p:sldId id="270" r:id="rId14"/>
    <p:sldId id="285" r:id="rId15"/>
    <p:sldId id="271" r:id="rId16"/>
    <p:sldId id="272" r:id="rId17"/>
    <p:sldId id="275" r:id="rId18"/>
    <p:sldId id="274" r:id="rId19"/>
    <p:sldId id="276" r:id="rId20"/>
    <p:sldId id="278" r:id="rId21"/>
    <p:sldId id="277" r:id="rId22"/>
    <p:sldId id="281" r:id="rId23"/>
    <p:sldId id="282" r:id="rId24"/>
    <p:sldId id="279" r:id="rId25"/>
    <p:sldId id="280" r:id="rId26"/>
    <p:sldId id="283" r:id="rId27"/>
    <p:sldId id="284" r:id="rId28"/>
    <p:sldId id="265" r:id="rId29"/>
    <p:sldId id="263" r:id="rId30"/>
  </p:sldIdLst>
  <p:sldSz cx="12192000" cy="6858000"/>
  <p:notesSz cx="6858000" cy="9144000"/>
  <p:embeddedFontLst>
    <p:embeddedFont>
      <p:font typeface="Abadi" panose="020B0604020104020204" pitchFamily="34" charset="0"/>
      <p:regular r:id="rId31"/>
    </p:embeddedFont>
    <p:embeddedFont>
      <p:font typeface="Agency FB" panose="020B0503020202020204" pitchFamily="34" charset="0"/>
      <p:regular r:id="rId32"/>
      <p:bold r:id="rId33"/>
    </p:embeddedFont>
    <p:embeddedFont>
      <p:font typeface="Calibri" panose="020F0502020204030204" pitchFamily="34" charset="0"/>
      <p:regular r:id="rId34"/>
      <p:bold r:id="rId35"/>
      <p:italic r:id="rId36"/>
      <p:boldItalic r:id="rId37"/>
    </p:embeddedFont>
    <p:embeddedFont>
      <p:font typeface="Calibri Light" panose="020F0302020204030204" pitchFamily="34" charset="0"/>
      <p:regular r:id="rId38"/>
      <p:italic r:id="rId39"/>
    </p:embeddedFont>
    <p:embeddedFont>
      <p:font typeface="Georgia" panose="02040502050405020303" pitchFamily="18" charset="0"/>
      <p:regular r:id="rId40"/>
      <p:bold r:id="rId41"/>
      <p:italic r:id="rId42"/>
      <p:boldItalic r:id="rId4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32" autoAdjust="0"/>
    <p:restoredTop sz="94660"/>
  </p:normalViewPr>
  <p:slideViewPr>
    <p:cSldViewPr snapToGrid="0">
      <p:cViewPr varScale="1">
        <p:scale>
          <a:sx n="64" d="100"/>
          <a:sy n="64" d="100"/>
        </p:scale>
        <p:origin x="564"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5.fntdata"/><Relationship Id="rId43" Type="http://schemas.openxmlformats.org/officeDocument/2006/relationships/font" Target="fonts/font13.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E091E-D258-40AB-8CED-D4451DCB64D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346C78E-8E8B-4402-9126-A2654CA462B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DCE842A-3075-44CD-8E3E-193FF5682F93}"/>
              </a:ext>
            </a:extLst>
          </p:cNvPr>
          <p:cNvSpPr>
            <a:spLocks noGrp="1"/>
          </p:cNvSpPr>
          <p:nvPr>
            <p:ph type="dt" sz="half" idx="10"/>
          </p:nvPr>
        </p:nvSpPr>
        <p:spPr/>
        <p:txBody>
          <a:bodyPr/>
          <a:lstStyle/>
          <a:p>
            <a:fld id="{2013E645-325B-4762-AB7E-C24A54864499}" type="datetimeFigureOut">
              <a:rPr lang="en-US" smtClean="0"/>
              <a:t>7/11/2020</a:t>
            </a:fld>
            <a:endParaRPr lang="en-US"/>
          </a:p>
        </p:txBody>
      </p:sp>
      <p:sp>
        <p:nvSpPr>
          <p:cNvPr id="5" name="Footer Placeholder 4">
            <a:extLst>
              <a:ext uri="{FF2B5EF4-FFF2-40B4-BE49-F238E27FC236}">
                <a16:creationId xmlns:a16="http://schemas.microsoft.com/office/drawing/2014/main" id="{7247CF67-6A91-4531-BA27-5D2012448D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926355-5E62-41B0-A51F-788AF5E580A9}"/>
              </a:ext>
            </a:extLst>
          </p:cNvPr>
          <p:cNvSpPr>
            <a:spLocks noGrp="1"/>
          </p:cNvSpPr>
          <p:nvPr>
            <p:ph type="sldNum" sz="quarter" idx="12"/>
          </p:nvPr>
        </p:nvSpPr>
        <p:spPr/>
        <p:txBody>
          <a:bodyPr/>
          <a:lstStyle/>
          <a:p>
            <a:fld id="{B8CAD079-F112-404C-92BE-7AD6CFBF96A5}" type="slidenum">
              <a:rPr lang="en-US" smtClean="0"/>
              <a:t>‹#›</a:t>
            </a:fld>
            <a:endParaRPr lang="en-US"/>
          </a:p>
        </p:txBody>
      </p:sp>
    </p:spTree>
    <p:extLst>
      <p:ext uri="{BB962C8B-B14F-4D97-AF65-F5344CB8AC3E}">
        <p14:creationId xmlns:p14="http://schemas.microsoft.com/office/powerpoint/2010/main" val="40128887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D6D80-64E3-4ECA-B552-525E08A3CBC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F3B2C7C-B856-4DBA-83B0-1405523189A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9AF420-00FC-44CD-8C6A-B713BF35FC23}"/>
              </a:ext>
            </a:extLst>
          </p:cNvPr>
          <p:cNvSpPr>
            <a:spLocks noGrp="1"/>
          </p:cNvSpPr>
          <p:nvPr>
            <p:ph type="dt" sz="half" idx="10"/>
          </p:nvPr>
        </p:nvSpPr>
        <p:spPr/>
        <p:txBody>
          <a:bodyPr/>
          <a:lstStyle/>
          <a:p>
            <a:fld id="{2013E645-325B-4762-AB7E-C24A54864499}" type="datetimeFigureOut">
              <a:rPr lang="en-US" smtClean="0"/>
              <a:t>7/11/2020</a:t>
            </a:fld>
            <a:endParaRPr lang="en-US"/>
          </a:p>
        </p:txBody>
      </p:sp>
      <p:sp>
        <p:nvSpPr>
          <p:cNvPr id="5" name="Footer Placeholder 4">
            <a:extLst>
              <a:ext uri="{FF2B5EF4-FFF2-40B4-BE49-F238E27FC236}">
                <a16:creationId xmlns:a16="http://schemas.microsoft.com/office/drawing/2014/main" id="{0A06A791-5A4A-4C51-A192-A7CAC25BAB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7CC94D-83D9-4199-96E1-7141145A05FE}"/>
              </a:ext>
            </a:extLst>
          </p:cNvPr>
          <p:cNvSpPr>
            <a:spLocks noGrp="1"/>
          </p:cNvSpPr>
          <p:nvPr>
            <p:ph type="sldNum" sz="quarter" idx="12"/>
          </p:nvPr>
        </p:nvSpPr>
        <p:spPr/>
        <p:txBody>
          <a:bodyPr/>
          <a:lstStyle/>
          <a:p>
            <a:fld id="{B8CAD079-F112-404C-92BE-7AD6CFBF96A5}" type="slidenum">
              <a:rPr lang="en-US" smtClean="0"/>
              <a:t>‹#›</a:t>
            </a:fld>
            <a:endParaRPr lang="en-US"/>
          </a:p>
        </p:txBody>
      </p:sp>
    </p:spTree>
    <p:extLst>
      <p:ext uri="{BB962C8B-B14F-4D97-AF65-F5344CB8AC3E}">
        <p14:creationId xmlns:p14="http://schemas.microsoft.com/office/powerpoint/2010/main" val="37190232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AE7E7C4-8770-4897-B140-EB0A3CFD38C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1BECCD9-94FB-4D22-9B5C-AC563AD04A0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1DCDA8-AD5B-4FE2-8775-99B929247EA6}"/>
              </a:ext>
            </a:extLst>
          </p:cNvPr>
          <p:cNvSpPr>
            <a:spLocks noGrp="1"/>
          </p:cNvSpPr>
          <p:nvPr>
            <p:ph type="dt" sz="half" idx="10"/>
          </p:nvPr>
        </p:nvSpPr>
        <p:spPr/>
        <p:txBody>
          <a:bodyPr/>
          <a:lstStyle/>
          <a:p>
            <a:fld id="{2013E645-325B-4762-AB7E-C24A54864499}" type="datetimeFigureOut">
              <a:rPr lang="en-US" smtClean="0"/>
              <a:t>7/11/2020</a:t>
            </a:fld>
            <a:endParaRPr lang="en-US"/>
          </a:p>
        </p:txBody>
      </p:sp>
      <p:sp>
        <p:nvSpPr>
          <p:cNvPr id="5" name="Footer Placeholder 4">
            <a:extLst>
              <a:ext uri="{FF2B5EF4-FFF2-40B4-BE49-F238E27FC236}">
                <a16:creationId xmlns:a16="http://schemas.microsoft.com/office/drawing/2014/main" id="{54ABA0D7-70F9-4AFB-BCCC-57A91E58DF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0BB9E2-000F-4837-A7EF-E2556A505308}"/>
              </a:ext>
            </a:extLst>
          </p:cNvPr>
          <p:cNvSpPr>
            <a:spLocks noGrp="1"/>
          </p:cNvSpPr>
          <p:nvPr>
            <p:ph type="sldNum" sz="quarter" idx="12"/>
          </p:nvPr>
        </p:nvSpPr>
        <p:spPr/>
        <p:txBody>
          <a:bodyPr/>
          <a:lstStyle/>
          <a:p>
            <a:fld id="{B8CAD079-F112-404C-92BE-7AD6CFBF96A5}" type="slidenum">
              <a:rPr lang="en-US" smtClean="0"/>
              <a:t>‹#›</a:t>
            </a:fld>
            <a:endParaRPr lang="en-US"/>
          </a:p>
        </p:txBody>
      </p:sp>
    </p:spTree>
    <p:extLst>
      <p:ext uri="{BB962C8B-B14F-4D97-AF65-F5344CB8AC3E}">
        <p14:creationId xmlns:p14="http://schemas.microsoft.com/office/powerpoint/2010/main" val="25449147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CE3A6-9FA4-48E5-8505-368BA2B0156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155FC37-CAC0-469D-9AC8-50EA601160D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575B2B-BA63-438A-B0DF-8665609DF366}"/>
              </a:ext>
            </a:extLst>
          </p:cNvPr>
          <p:cNvSpPr>
            <a:spLocks noGrp="1"/>
          </p:cNvSpPr>
          <p:nvPr>
            <p:ph type="dt" sz="half" idx="10"/>
          </p:nvPr>
        </p:nvSpPr>
        <p:spPr/>
        <p:txBody>
          <a:bodyPr/>
          <a:lstStyle/>
          <a:p>
            <a:fld id="{2013E645-325B-4762-AB7E-C24A54864499}" type="datetimeFigureOut">
              <a:rPr lang="en-US" smtClean="0"/>
              <a:t>7/11/2020</a:t>
            </a:fld>
            <a:endParaRPr lang="en-US"/>
          </a:p>
        </p:txBody>
      </p:sp>
      <p:sp>
        <p:nvSpPr>
          <p:cNvPr id="5" name="Footer Placeholder 4">
            <a:extLst>
              <a:ext uri="{FF2B5EF4-FFF2-40B4-BE49-F238E27FC236}">
                <a16:creationId xmlns:a16="http://schemas.microsoft.com/office/drawing/2014/main" id="{B0FBEAF5-F0AF-4953-A807-FBAC2EE7FE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D2C756-FE72-41B1-9109-2D454EE70AD2}"/>
              </a:ext>
            </a:extLst>
          </p:cNvPr>
          <p:cNvSpPr>
            <a:spLocks noGrp="1"/>
          </p:cNvSpPr>
          <p:nvPr>
            <p:ph type="sldNum" sz="quarter" idx="12"/>
          </p:nvPr>
        </p:nvSpPr>
        <p:spPr/>
        <p:txBody>
          <a:bodyPr/>
          <a:lstStyle/>
          <a:p>
            <a:fld id="{B8CAD079-F112-404C-92BE-7AD6CFBF96A5}" type="slidenum">
              <a:rPr lang="en-US" smtClean="0"/>
              <a:t>‹#›</a:t>
            </a:fld>
            <a:endParaRPr lang="en-US"/>
          </a:p>
        </p:txBody>
      </p:sp>
    </p:spTree>
    <p:extLst>
      <p:ext uri="{BB962C8B-B14F-4D97-AF65-F5344CB8AC3E}">
        <p14:creationId xmlns:p14="http://schemas.microsoft.com/office/powerpoint/2010/main" val="3637948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5CF2F-94FD-4F49-8D96-6EE7DBD9377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AA68F54-40A8-4127-9979-879A83C11E2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271BCAA-D62D-4E99-8337-7D71A243B605}"/>
              </a:ext>
            </a:extLst>
          </p:cNvPr>
          <p:cNvSpPr>
            <a:spLocks noGrp="1"/>
          </p:cNvSpPr>
          <p:nvPr>
            <p:ph type="dt" sz="half" idx="10"/>
          </p:nvPr>
        </p:nvSpPr>
        <p:spPr/>
        <p:txBody>
          <a:bodyPr/>
          <a:lstStyle/>
          <a:p>
            <a:fld id="{2013E645-325B-4762-AB7E-C24A54864499}" type="datetimeFigureOut">
              <a:rPr lang="en-US" smtClean="0"/>
              <a:t>7/11/2020</a:t>
            </a:fld>
            <a:endParaRPr lang="en-US"/>
          </a:p>
        </p:txBody>
      </p:sp>
      <p:sp>
        <p:nvSpPr>
          <p:cNvPr id="5" name="Footer Placeholder 4">
            <a:extLst>
              <a:ext uri="{FF2B5EF4-FFF2-40B4-BE49-F238E27FC236}">
                <a16:creationId xmlns:a16="http://schemas.microsoft.com/office/drawing/2014/main" id="{73F880ED-9BBB-4F8D-9062-F7A7ED9277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A4DDEB-4CA0-4C47-847F-850E1117E2AE}"/>
              </a:ext>
            </a:extLst>
          </p:cNvPr>
          <p:cNvSpPr>
            <a:spLocks noGrp="1"/>
          </p:cNvSpPr>
          <p:nvPr>
            <p:ph type="sldNum" sz="quarter" idx="12"/>
          </p:nvPr>
        </p:nvSpPr>
        <p:spPr/>
        <p:txBody>
          <a:bodyPr/>
          <a:lstStyle/>
          <a:p>
            <a:fld id="{B8CAD079-F112-404C-92BE-7AD6CFBF96A5}" type="slidenum">
              <a:rPr lang="en-US" smtClean="0"/>
              <a:t>‹#›</a:t>
            </a:fld>
            <a:endParaRPr lang="en-US"/>
          </a:p>
        </p:txBody>
      </p:sp>
    </p:spTree>
    <p:extLst>
      <p:ext uri="{BB962C8B-B14F-4D97-AF65-F5344CB8AC3E}">
        <p14:creationId xmlns:p14="http://schemas.microsoft.com/office/powerpoint/2010/main" val="40598413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D0F3A-9E54-4E5D-8D00-0E8AB64E02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42B1B0E-516E-428F-85B4-A6484F7F209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172C185-092B-412A-9716-593CDA44165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483D6C1-7F55-45E7-B1CD-4BEB9C319AB7}"/>
              </a:ext>
            </a:extLst>
          </p:cNvPr>
          <p:cNvSpPr>
            <a:spLocks noGrp="1"/>
          </p:cNvSpPr>
          <p:nvPr>
            <p:ph type="dt" sz="half" idx="10"/>
          </p:nvPr>
        </p:nvSpPr>
        <p:spPr/>
        <p:txBody>
          <a:bodyPr/>
          <a:lstStyle/>
          <a:p>
            <a:fld id="{2013E645-325B-4762-AB7E-C24A54864499}" type="datetimeFigureOut">
              <a:rPr lang="en-US" smtClean="0"/>
              <a:t>7/11/2020</a:t>
            </a:fld>
            <a:endParaRPr lang="en-US"/>
          </a:p>
        </p:txBody>
      </p:sp>
      <p:sp>
        <p:nvSpPr>
          <p:cNvPr id="6" name="Footer Placeholder 5">
            <a:extLst>
              <a:ext uri="{FF2B5EF4-FFF2-40B4-BE49-F238E27FC236}">
                <a16:creationId xmlns:a16="http://schemas.microsoft.com/office/drawing/2014/main" id="{201EB529-2CBF-4CF6-900E-C739CD8590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47794BC-B7FF-441A-A575-909A9EE2FB30}"/>
              </a:ext>
            </a:extLst>
          </p:cNvPr>
          <p:cNvSpPr>
            <a:spLocks noGrp="1"/>
          </p:cNvSpPr>
          <p:nvPr>
            <p:ph type="sldNum" sz="quarter" idx="12"/>
          </p:nvPr>
        </p:nvSpPr>
        <p:spPr/>
        <p:txBody>
          <a:bodyPr/>
          <a:lstStyle/>
          <a:p>
            <a:fld id="{B8CAD079-F112-404C-92BE-7AD6CFBF96A5}" type="slidenum">
              <a:rPr lang="en-US" smtClean="0"/>
              <a:t>‹#›</a:t>
            </a:fld>
            <a:endParaRPr lang="en-US"/>
          </a:p>
        </p:txBody>
      </p:sp>
    </p:spTree>
    <p:extLst>
      <p:ext uri="{BB962C8B-B14F-4D97-AF65-F5344CB8AC3E}">
        <p14:creationId xmlns:p14="http://schemas.microsoft.com/office/powerpoint/2010/main" val="38761332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88A1E-3DAB-4EDB-B2B3-7B197243C5D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BA610BB-AA2D-4C9E-85F0-E2E5A055A9F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B88819A-522E-40C8-B0AB-421B7F6888D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FDF30E3-ACB7-4FE3-B4C9-8975ECF33CC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EE7DCB2-15C2-42A5-B008-6A11A4EF19C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2A90384-699A-4FC5-9A84-53CC63BDE454}"/>
              </a:ext>
            </a:extLst>
          </p:cNvPr>
          <p:cNvSpPr>
            <a:spLocks noGrp="1"/>
          </p:cNvSpPr>
          <p:nvPr>
            <p:ph type="dt" sz="half" idx="10"/>
          </p:nvPr>
        </p:nvSpPr>
        <p:spPr/>
        <p:txBody>
          <a:bodyPr/>
          <a:lstStyle/>
          <a:p>
            <a:fld id="{2013E645-325B-4762-AB7E-C24A54864499}" type="datetimeFigureOut">
              <a:rPr lang="en-US" smtClean="0"/>
              <a:t>7/11/2020</a:t>
            </a:fld>
            <a:endParaRPr lang="en-US"/>
          </a:p>
        </p:txBody>
      </p:sp>
      <p:sp>
        <p:nvSpPr>
          <p:cNvPr id="8" name="Footer Placeholder 7">
            <a:extLst>
              <a:ext uri="{FF2B5EF4-FFF2-40B4-BE49-F238E27FC236}">
                <a16:creationId xmlns:a16="http://schemas.microsoft.com/office/drawing/2014/main" id="{872E2A14-B87D-42D3-AEF7-95FC8BFD491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1AD7ECA-B454-4417-B787-0A581E104156}"/>
              </a:ext>
            </a:extLst>
          </p:cNvPr>
          <p:cNvSpPr>
            <a:spLocks noGrp="1"/>
          </p:cNvSpPr>
          <p:nvPr>
            <p:ph type="sldNum" sz="quarter" idx="12"/>
          </p:nvPr>
        </p:nvSpPr>
        <p:spPr/>
        <p:txBody>
          <a:bodyPr/>
          <a:lstStyle/>
          <a:p>
            <a:fld id="{B8CAD079-F112-404C-92BE-7AD6CFBF96A5}" type="slidenum">
              <a:rPr lang="en-US" smtClean="0"/>
              <a:t>‹#›</a:t>
            </a:fld>
            <a:endParaRPr lang="en-US"/>
          </a:p>
        </p:txBody>
      </p:sp>
    </p:spTree>
    <p:extLst>
      <p:ext uri="{BB962C8B-B14F-4D97-AF65-F5344CB8AC3E}">
        <p14:creationId xmlns:p14="http://schemas.microsoft.com/office/powerpoint/2010/main" val="473342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EF842-B69E-423B-8204-758D481F316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830288B-5AF6-425D-910A-CD471B8DBD15}"/>
              </a:ext>
            </a:extLst>
          </p:cNvPr>
          <p:cNvSpPr>
            <a:spLocks noGrp="1"/>
          </p:cNvSpPr>
          <p:nvPr>
            <p:ph type="dt" sz="half" idx="10"/>
          </p:nvPr>
        </p:nvSpPr>
        <p:spPr/>
        <p:txBody>
          <a:bodyPr/>
          <a:lstStyle/>
          <a:p>
            <a:fld id="{2013E645-325B-4762-AB7E-C24A54864499}" type="datetimeFigureOut">
              <a:rPr lang="en-US" smtClean="0"/>
              <a:t>7/11/2020</a:t>
            </a:fld>
            <a:endParaRPr lang="en-US"/>
          </a:p>
        </p:txBody>
      </p:sp>
      <p:sp>
        <p:nvSpPr>
          <p:cNvPr id="4" name="Footer Placeholder 3">
            <a:extLst>
              <a:ext uri="{FF2B5EF4-FFF2-40B4-BE49-F238E27FC236}">
                <a16:creationId xmlns:a16="http://schemas.microsoft.com/office/drawing/2014/main" id="{E608A9A3-9409-47EB-B2C4-1BB3A5C87D8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006244A-8232-46C1-811A-0A20F8E2F593}"/>
              </a:ext>
            </a:extLst>
          </p:cNvPr>
          <p:cNvSpPr>
            <a:spLocks noGrp="1"/>
          </p:cNvSpPr>
          <p:nvPr>
            <p:ph type="sldNum" sz="quarter" idx="12"/>
          </p:nvPr>
        </p:nvSpPr>
        <p:spPr/>
        <p:txBody>
          <a:bodyPr/>
          <a:lstStyle/>
          <a:p>
            <a:fld id="{B8CAD079-F112-404C-92BE-7AD6CFBF96A5}" type="slidenum">
              <a:rPr lang="en-US" smtClean="0"/>
              <a:t>‹#›</a:t>
            </a:fld>
            <a:endParaRPr lang="en-US"/>
          </a:p>
        </p:txBody>
      </p:sp>
    </p:spTree>
    <p:extLst>
      <p:ext uri="{BB962C8B-B14F-4D97-AF65-F5344CB8AC3E}">
        <p14:creationId xmlns:p14="http://schemas.microsoft.com/office/powerpoint/2010/main" val="26165753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14220BB-C040-465F-A9F0-9AC1D52D08DC}"/>
              </a:ext>
            </a:extLst>
          </p:cNvPr>
          <p:cNvSpPr>
            <a:spLocks noGrp="1"/>
          </p:cNvSpPr>
          <p:nvPr>
            <p:ph type="dt" sz="half" idx="10"/>
          </p:nvPr>
        </p:nvSpPr>
        <p:spPr/>
        <p:txBody>
          <a:bodyPr/>
          <a:lstStyle/>
          <a:p>
            <a:fld id="{2013E645-325B-4762-AB7E-C24A54864499}" type="datetimeFigureOut">
              <a:rPr lang="en-US" smtClean="0"/>
              <a:t>7/11/2020</a:t>
            </a:fld>
            <a:endParaRPr lang="en-US"/>
          </a:p>
        </p:txBody>
      </p:sp>
      <p:sp>
        <p:nvSpPr>
          <p:cNvPr id="3" name="Footer Placeholder 2">
            <a:extLst>
              <a:ext uri="{FF2B5EF4-FFF2-40B4-BE49-F238E27FC236}">
                <a16:creationId xmlns:a16="http://schemas.microsoft.com/office/drawing/2014/main" id="{420A86B9-306F-4EA2-BC44-12EC04CCD38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2DB02FF-583A-4D9E-AA9A-7AE7B37310F5}"/>
              </a:ext>
            </a:extLst>
          </p:cNvPr>
          <p:cNvSpPr>
            <a:spLocks noGrp="1"/>
          </p:cNvSpPr>
          <p:nvPr>
            <p:ph type="sldNum" sz="quarter" idx="12"/>
          </p:nvPr>
        </p:nvSpPr>
        <p:spPr/>
        <p:txBody>
          <a:bodyPr/>
          <a:lstStyle/>
          <a:p>
            <a:fld id="{B8CAD079-F112-404C-92BE-7AD6CFBF96A5}" type="slidenum">
              <a:rPr lang="en-US" smtClean="0"/>
              <a:t>‹#›</a:t>
            </a:fld>
            <a:endParaRPr lang="en-US"/>
          </a:p>
        </p:txBody>
      </p:sp>
    </p:spTree>
    <p:extLst>
      <p:ext uri="{BB962C8B-B14F-4D97-AF65-F5344CB8AC3E}">
        <p14:creationId xmlns:p14="http://schemas.microsoft.com/office/powerpoint/2010/main" val="12140773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3513B-41D9-44E2-A424-D902CFBB54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6A7CABB-88FD-4B6B-8A61-5AEDF596086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ECE4DCD-26CB-4A5C-9252-CDFA5F531A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E6CB92F-428A-42CD-A19A-01367401E801}"/>
              </a:ext>
            </a:extLst>
          </p:cNvPr>
          <p:cNvSpPr>
            <a:spLocks noGrp="1"/>
          </p:cNvSpPr>
          <p:nvPr>
            <p:ph type="dt" sz="half" idx="10"/>
          </p:nvPr>
        </p:nvSpPr>
        <p:spPr/>
        <p:txBody>
          <a:bodyPr/>
          <a:lstStyle/>
          <a:p>
            <a:fld id="{2013E645-325B-4762-AB7E-C24A54864499}" type="datetimeFigureOut">
              <a:rPr lang="en-US" smtClean="0"/>
              <a:t>7/11/2020</a:t>
            </a:fld>
            <a:endParaRPr lang="en-US"/>
          </a:p>
        </p:txBody>
      </p:sp>
      <p:sp>
        <p:nvSpPr>
          <p:cNvPr id="6" name="Footer Placeholder 5">
            <a:extLst>
              <a:ext uri="{FF2B5EF4-FFF2-40B4-BE49-F238E27FC236}">
                <a16:creationId xmlns:a16="http://schemas.microsoft.com/office/drawing/2014/main" id="{3BDB244B-DE94-4A0A-960F-87DE0CF6617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A3F3175-011E-43E2-AAA4-0596C5156DDD}"/>
              </a:ext>
            </a:extLst>
          </p:cNvPr>
          <p:cNvSpPr>
            <a:spLocks noGrp="1"/>
          </p:cNvSpPr>
          <p:nvPr>
            <p:ph type="sldNum" sz="quarter" idx="12"/>
          </p:nvPr>
        </p:nvSpPr>
        <p:spPr/>
        <p:txBody>
          <a:bodyPr/>
          <a:lstStyle/>
          <a:p>
            <a:fld id="{B8CAD079-F112-404C-92BE-7AD6CFBF96A5}" type="slidenum">
              <a:rPr lang="en-US" smtClean="0"/>
              <a:t>‹#›</a:t>
            </a:fld>
            <a:endParaRPr lang="en-US"/>
          </a:p>
        </p:txBody>
      </p:sp>
    </p:spTree>
    <p:extLst>
      <p:ext uri="{BB962C8B-B14F-4D97-AF65-F5344CB8AC3E}">
        <p14:creationId xmlns:p14="http://schemas.microsoft.com/office/powerpoint/2010/main" val="19785684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21B11-DD9B-48FD-9DFA-D2449D69EA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31731A1-92C2-49CA-A26D-BAF3D7C5477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897929D-3CB7-45DC-89BA-F68C215BF5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82A88E6-511D-4378-869D-14951BD4F8F3}"/>
              </a:ext>
            </a:extLst>
          </p:cNvPr>
          <p:cNvSpPr>
            <a:spLocks noGrp="1"/>
          </p:cNvSpPr>
          <p:nvPr>
            <p:ph type="dt" sz="half" idx="10"/>
          </p:nvPr>
        </p:nvSpPr>
        <p:spPr/>
        <p:txBody>
          <a:bodyPr/>
          <a:lstStyle/>
          <a:p>
            <a:fld id="{2013E645-325B-4762-AB7E-C24A54864499}" type="datetimeFigureOut">
              <a:rPr lang="en-US" smtClean="0"/>
              <a:t>7/11/2020</a:t>
            </a:fld>
            <a:endParaRPr lang="en-US"/>
          </a:p>
        </p:txBody>
      </p:sp>
      <p:sp>
        <p:nvSpPr>
          <p:cNvPr id="6" name="Footer Placeholder 5">
            <a:extLst>
              <a:ext uri="{FF2B5EF4-FFF2-40B4-BE49-F238E27FC236}">
                <a16:creationId xmlns:a16="http://schemas.microsoft.com/office/drawing/2014/main" id="{691CBFA9-2595-4164-8959-8E66B3A32A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1C757C-5DF4-4DBF-98C2-D83E51E57907}"/>
              </a:ext>
            </a:extLst>
          </p:cNvPr>
          <p:cNvSpPr>
            <a:spLocks noGrp="1"/>
          </p:cNvSpPr>
          <p:nvPr>
            <p:ph type="sldNum" sz="quarter" idx="12"/>
          </p:nvPr>
        </p:nvSpPr>
        <p:spPr/>
        <p:txBody>
          <a:bodyPr/>
          <a:lstStyle/>
          <a:p>
            <a:fld id="{B8CAD079-F112-404C-92BE-7AD6CFBF96A5}" type="slidenum">
              <a:rPr lang="en-US" smtClean="0"/>
              <a:t>‹#›</a:t>
            </a:fld>
            <a:endParaRPr lang="en-US"/>
          </a:p>
        </p:txBody>
      </p:sp>
    </p:spTree>
    <p:extLst>
      <p:ext uri="{BB962C8B-B14F-4D97-AF65-F5344CB8AC3E}">
        <p14:creationId xmlns:p14="http://schemas.microsoft.com/office/powerpoint/2010/main" val="4931524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D57B87-FD68-4EA0-853A-C7A7F60D88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E6AE3AD-D655-4849-867E-06EABD43230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D846D2-EAE1-4E01-86CE-37A478CF56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13E645-325B-4762-AB7E-C24A54864499}" type="datetimeFigureOut">
              <a:rPr lang="en-US" smtClean="0"/>
              <a:t>7/11/2020</a:t>
            </a:fld>
            <a:endParaRPr lang="en-US"/>
          </a:p>
        </p:txBody>
      </p:sp>
      <p:sp>
        <p:nvSpPr>
          <p:cNvPr id="5" name="Footer Placeholder 4">
            <a:extLst>
              <a:ext uri="{FF2B5EF4-FFF2-40B4-BE49-F238E27FC236}">
                <a16:creationId xmlns:a16="http://schemas.microsoft.com/office/drawing/2014/main" id="{58ED62FA-6463-44FD-AB4F-382F7359810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5B59EEE-16EB-43CE-9C2C-9054C13E6E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CAD079-F112-404C-92BE-7AD6CFBF96A5}" type="slidenum">
              <a:rPr lang="en-US" smtClean="0"/>
              <a:t>‹#›</a:t>
            </a:fld>
            <a:endParaRPr lang="en-US"/>
          </a:p>
        </p:txBody>
      </p:sp>
    </p:spTree>
    <p:extLst>
      <p:ext uri="{BB962C8B-B14F-4D97-AF65-F5344CB8AC3E}">
        <p14:creationId xmlns:p14="http://schemas.microsoft.com/office/powerpoint/2010/main" val="19533099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7.xml"/><Relationship Id="rId4" Type="http://schemas.openxmlformats.org/officeDocument/2006/relationships/image" Target="../media/image2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7.xml"/><Relationship Id="rId5" Type="http://schemas.openxmlformats.org/officeDocument/2006/relationships/image" Target="../media/image36.jpg"/><Relationship Id="rId4" Type="http://schemas.openxmlformats.org/officeDocument/2006/relationships/image" Target="../media/image35.jpg"/></Relationships>
</file>

<file path=ppt/slides/_rels/slide2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44.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7.xml"/><Relationship Id="rId5" Type="http://schemas.openxmlformats.org/officeDocument/2006/relationships/image" Target="../media/image12.jpg"/><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7.xml"/><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EFF0B4B-906B-487B-9BD8-62F8F2B5CB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6849110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2E94888-91EE-4775-AB95-510D6CBDA95C}"/>
              </a:ext>
            </a:extLst>
          </p:cNvPr>
          <p:cNvSpPr/>
          <p:nvPr/>
        </p:nvSpPr>
        <p:spPr>
          <a:xfrm>
            <a:off x="0" y="0"/>
            <a:ext cx="12192000" cy="6858000"/>
          </a:xfrm>
          <a:prstGeom prst="rect">
            <a:avLst/>
          </a:prstGeom>
          <a:gradFill>
            <a:gsLst>
              <a:gs pos="0">
                <a:schemeClr val="accent5">
                  <a:lumMod val="40000"/>
                  <a:lumOff val="60000"/>
                </a:schemeClr>
              </a:gs>
              <a:gs pos="18000">
                <a:schemeClr val="accent5">
                  <a:lumMod val="60000"/>
                  <a:lumOff val="40000"/>
                </a:schemeClr>
              </a:gs>
              <a:gs pos="49000">
                <a:schemeClr val="accent5">
                  <a:lumMod val="75000"/>
                </a:schemeClr>
              </a:gs>
              <a:gs pos="84000">
                <a:schemeClr val="accent5">
                  <a:lumMod val="5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66941" y="6434165"/>
            <a:ext cx="3879378" cy="369332"/>
          </a:xfrm>
          <a:prstGeom prst="rect">
            <a:avLst/>
          </a:prstGeom>
          <a:noFill/>
        </p:spPr>
        <p:txBody>
          <a:bodyPr wrap="square" rtlCol="0">
            <a:spAutoFit/>
          </a:bodyPr>
          <a:lstStyle/>
          <a:p>
            <a:r>
              <a:rPr lang="en-US" dirty="0">
                <a:solidFill>
                  <a:schemeClr val="bg1"/>
                </a:solidFill>
              </a:rPr>
              <a:t>D&amp;C 63:8 </a:t>
            </a:r>
            <a:endParaRPr lang="en-US" sz="1200" dirty="0">
              <a:solidFill>
                <a:schemeClr val="bg1"/>
              </a:solidFill>
            </a:endParaRPr>
          </a:p>
        </p:txBody>
      </p:sp>
      <p:sp>
        <p:nvSpPr>
          <p:cNvPr id="6" name="TextBox 5"/>
          <p:cNvSpPr txBox="1"/>
          <p:nvPr/>
        </p:nvSpPr>
        <p:spPr>
          <a:xfrm>
            <a:off x="1532881" y="1"/>
            <a:ext cx="9144000" cy="1015663"/>
          </a:xfrm>
          <a:prstGeom prst="rect">
            <a:avLst/>
          </a:prstGeom>
          <a:noFill/>
        </p:spPr>
        <p:txBody>
          <a:bodyPr wrap="square" rtlCol="0">
            <a:spAutoFit/>
          </a:bodyPr>
          <a:lstStyle/>
          <a:p>
            <a:pPr algn="ctr"/>
            <a:r>
              <a:rPr lang="en-US" sz="6000" dirty="0">
                <a:solidFill>
                  <a:schemeClr val="bg1"/>
                </a:solidFill>
                <a:latin typeface="Agency FB" panose="020B0503020202020204" pitchFamily="34" charset="0"/>
              </a:rPr>
              <a:t>Faith Cometh Not By Signs</a:t>
            </a:r>
          </a:p>
        </p:txBody>
      </p:sp>
      <p:sp>
        <p:nvSpPr>
          <p:cNvPr id="8" name="Rectangle 7"/>
          <p:cNvSpPr/>
          <p:nvPr/>
        </p:nvSpPr>
        <p:spPr>
          <a:xfrm>
            <a:off x="2690038" y="4328570"/>
            <a:ext cx="4534398" cy="1923604"/>
          </a:xfrm>
          <a:prstGeom prst="rect">
            <a:avLst/>
          </a:prstGeom>
        </p:spPr>
        <p:txBody>
          <a:bodyPr wrap="square">
            <a:spAutoFit/>
          </a:bodyPr>
          <a:lstStyle/>
          <a:p>
            <a:r>
              <a:rPr lang="en-US" dirty="0">
                <a:solidFill>
                  <a:schemeClr val="bg1"/>
                </a:solidFill>
              </a:rPr>
              <a:t>“Show me Latter-day Saints who have to feed upon miracles, signs and visions in order to keep them steadfast in the church, and I will show you members of the church who are not in good standing before God, and who are walking in slippery paths.”</a:t>
            </a:r>
          </a:p>
          <a:p>
            <a:r>
              <a:rPr lang="en-US" sz="1100" dirty="0">
                <a:solidFill>
                  <a:schemeClr val="bg1"/>
                </a:solidFill>
              </a:rPr>
              <a:t>Joseph F. Smith </a:t>
            </a:r>
          </a:p>
        </p:txBody>
      </p:sp>
      <p:sp>
        <p:nvSpPr>
          <p:cNvPr id="4" name="AutoShape 2" descr="data:image/jpeg;base64,/9j/4AAQSkZJRgABAQAAAQABAAD/2wCEAAkGBxQTEhUUEhQVFBQUFxcXFxUUFBQUFRUXFBQWFxQVFRQYHCggGBolHBQUITEhJSkrLi4uFx8zODMsNygtLisBCgoKDg0OGxAQGiwkICQsLCwsLCwsLCwsLCwsLCwsLCwsLCwsLCwsLCwsLCwsLCwsLCwsLCwsLCwsLCwsLCwsLP/AABEIAMIBAwMBEQACEQEDEQH/xAAbAAADAQEBAQEAAAAAAAAAAAADBAUGAgEAB//EAEEQAAEDAgMECAMECQMFAQAAAAEAAgMEERIhMQVBUXEGEyIyYYGRoUKxwRRSYtEjM3KCkqKy4fAkwvEHFUNjczT/xAAaAQACAwEBAAAAAAAAAAAAAAACAwABBAUG/8QAMREAAgIBAwIEBAYCAwEAAAAAAAECEQMSITEEQRMiUWEycbHwBSOBkaHB0eEUNEIz/9oADAMBAAIRAxEAPwD9NAXizQdYVZAM4UKYBkeaiZQy2NGmQ6dGmxkQE+NOjIo8cxa4tJFAyCglKyzpjEiiBmMVxW5TPpWJjQBOq25LJliQTpYruuUGDHcrZRTwro0Q56tBJFjFPTLFp3DRQYxOiizssRuJBGaHMjzCxZY77EEp6dZ9JTRPmgQ0AJywKlyA0B6vCU1AUem+5MiRg3NKaCclWULTPTEgZC10YJwVTkEkCKC7LCQvzSZotMoNlWZodZuWOUs1HbnIr2IBehsgWKNGtyBwxEQIIlojBsEG9lkxRaIBcxOjZR8IkZD5zELRDqNquKoo8eFHIERmhus805OijyOktvTsWBooMI1oaSIGYwN8SsmbNFbINIYhWeDDDrRdFHYKmqyC9S3Q/wCZpWRdyC80aTKBCdPGktUA0LGNLKAOp8RTIK2C0G+yABalDYlE6cWKoBoSleogGJTOTELYHFmrkyjuyS5BgJTZWnZGDZIqlwQdY7JZ2MTN1DIkI2Bw+6NMs6sqZA8RRxZA7CtEFZTDNWuCBOJAjdEFpGootECM0RMh8WoeSHuBWyHmFKZAD2621VQ9QWj1guARoVui04poAI2FJyhRRy6NcycdxiDRtyTILYo8eVUpOiHTXKRkQ5lNwj52IBJu0FCnaILSsSJogrK1IKZ1SQbytmGHcA9rAAFplSRDOVTrklIFSJsr+CiFispTkgGCx5oJAjLVnGC1U1HFEE4jmikiFFhySGizaRSrIjbYxE9XZYyx6lhBGvRRKYZkq1QdFDET1phkRR1KVJZCCrnII5KIesctGtNFIMwq4NFnRKkpWQ4cUtsgMooPSymdMGEngcx56j1unYpKNxf6fJgP1DNzQ5Z3wGkcyCy585bhgA838PzToy2AGDmFeRJosDdZ4uiBYmrqdPjTVsBsG1tnObuPaH1WXLFQzNdnuWuAUsaXmxUWmKuZdY1HcsZYywW6GyKol7RfuVSmC0ZjaV3ODW+aqKtiJh4qPKyLTREhmGiC1YUmtytJxWbFDhcCx4hTLhVWiaCS6nLMneqw6dwWqATNTEihHBmrktgUNt0WdoM1kQKzeFLsalIYYVfgsvUMMkQuBakHa/JUtgrOA/NNjKwR6nluiUghljlakWBkCtMpgWFOiCHYjRZ3dSyHitPfch3hyWhRtAtnjh2bn4T7HX8/JBl8tS9PoRB2CyXKVchIBM65XNytyewZyI+KbilJbMFo9JsUyUmtikelikcbZZ2xy63TvamLaB1BsWu4G3kUr8QjUYzXZkjyeTtzWZ3OIRzFTkpcMMpcFnNRGQE14px5Ksg1TzfRKYDZ1TbMuL2zOpW3Dh0q2BR5XxdW0nggzUkU9iTs2rJdnmk48riAt2aeFocE/wAdSQ5IQ2ls4OySJFSjZArNkua0kbktT3FyxtIg2TW9hNBA5KDNvEQmRSHWeuCJxRLPGLFkjQUQrZEhJtjLOi5aIY6AbDUsyjW4UWPCRKldjEfF6OBTBjVaYbAMM0o2i0euchZZ0BkrlFqFlWewPuFowz1QTBaCtOduOSXOVvS+4SFnS4W5/CcJ/wBp9Pkudkb0r22f9BI8idcqRWxLHSntbUQ4yLkcEpSplBJBZa1AhNkqHRutJnG49mS1sJPwSAezvI55m3NY/i49fT5gOxl0YIPJMzQU8bXsSgtJ2gD5HyWPoHewbGw3JdGMKWwNilYciFJ/CUIUlDidd3oseOPmsmksspwAt9bWQzPSqwaVyOqm3OiSVIy+zNc9UqbEQ5NhQnJDGRqSDTt38E9StFM9mpwW8wl5FtZfYw20tjOYMR0LrAb/AAVxnaM0sdGp2f0TiEbOsF32u7mc7eV7J3hruMjjVbk6ORJjlQNBsaY8pKOA9Jb1E4CCRRR9C7CYk1Ih5GbKaLImNwTJDg7GKQ0XK6oI+ATosFo6Yisi2OxmiStksYw5LTPG3jaBT3FqI94cFi6G3Fx9Apcn0s9s+Cz55yjKw0d1YBsT3ZBY+F82n1R5K1p9pfaBPKSMjI6hDFadmWg07suSkpdywTZb2PFGnTUihmWTJb9aqyCksgIINiDkQcwQdxCtzTVFcnFEepcGuzjd3Scy38JPh8uRWKOT/izUX8D49v8ARKDUMvakb915HkhhLw87S9S+UMPnIuBmulDLU3EBntNGTmVJOU2WhmKOxQ4lUiwrnLROexEjF9KgXmw3Zri5ZLWBPdGcjYQctQq1WJqjRbKrb5b0lppmiEix1gITIyYbDUguLcFojHUUhQ0BlqGud+rjzt47kePHcq7d/kA1bstmYDXVVProQk4tbjFE/P8AFwWJcCAoer1UQ8MiYpIBs6E6JSJYwJEfiIJAxNYpuN7gt0NUtQCtOlMkZFBr0mcUNTDtS9KCs9LVKI2ctdZVr0lUGbMtcM6cWiqEjJZxKxdFJLKyTA/aLhO6rCnuBGYcTAwhrt7sAP3Sbll/MW5kLFJasWn0G2UaGTE0E66HmMijxS1xTYSA7RdYFKy9yWS9mVXYIOrHW8iVeOVwp9gUylV3LDZNUm40EyO+QtIF+CpzaBs0LafrIi062uDwcNCtCgs2NwfcIm0TrSaWxjP9pvZPyAXHhJp0+VsWuRwgtcCdCuhKbjpmVRVhAtkuthalG0Uz62aHS9RYOodkgzOkQh1NPclcjJuShQ7NHBFCNLcFxROm2U4G7DmpGdvcB43yipSxvDe1qm0uwxXW5UjGBgB1OqcnSog5HZrL8c0csixYXP1Lq2fMgBF3anM+ay4+ijOKlk5e7/UPU+x+axyZrLdGQcbLxV8l2LzvO5GkwGCbIVbjIpMdjkJSG3EYtziWQpsMsimhVleWuC1xzNoVwzVUFSJGi4sUayqXJojuUY2q0w6OnOVSkiULSvCwZphAWLNBy9SHlSLC6dBuMrKktgDY88t63+K2qYrSdQjEXROy6xpAPBwzaR4g5+SWuX7l87DOyasmxOrxc/tt7Mg9RdIxy0yfv9sOLtDG0pRZSc7CZGize4DK4WfDk87j6lUWaef9GHHhmtUJ6eS72IszMUmeR1HiFJPcHk1FEbNWrDKkGS5+zP4F1x++M/5hdcvN5eofv/ZEWHx4m8l09GvC13RO51RO7PJP6DJ+VTKktzg1YurXUJyohzPUNAuTkl9V1MIR3IlYKOPEASLb7HXwv4pUMfiNNKvUgKY5gBV1C07ItDMFMN6LDg7sjYR8AHaOjc1pliUU5PsVZnIq/rajAN3sFjm6j7sBO5UaOQXcG7hr5f3+SLNHXkji7Ln9P9/QYvUyu0Nvu6x2A9m9h5ZK5TcnaFuRm4SsWmxNjrBktWLFZTYOaSy2xxJIXYo2UXQZIbERQgK5s0Oic1YQQRJC1NBiOafwLSs0tAAAqUqHoc+1YTnor8Sg0z2WS+YUlKwhCrmsFjyAt0Do626CLokZWPmTE2yPVYTBbPz7B1Hd5cFtxS1L3FpdjutjsQ4atIKGctLLa7i8byHSBovheJBycO0Pb3SZPuu25I90C25UFuQ0NiORU02ypyo9YbOaeIXPctGWxi4HnTWjIGhI9zmurKSluC+BnaFCHFjhknPFraruWxtjiwBr/Io5wliVS49S07E9tN7LXjVv/PzAXP61XpmvkX2KcMmTTuIWzp8jpP12IzyE2LggwycJSiWyHM03cQcgUE9lqFjlI25Adnhtf9rUDy19EnCnlya58dhnCoqFwAXexxUIANi8UGeI6lY9OudhDjHWXQxxpANim05TbCN+Z5cFmzzbelfqWSdi0mB75jrb/gLDFtT1y4ir/XsRR7+ofatUY4DbvydkfU+59VOni5Jvu+fl/tlzdIzUWwXkAk5ngpKVPYBYwTtl4TkSgaqXAvQeSwuG9bMUkhcosRqL6WJJ0stPixAaJz5LHQoJZVJFJFugdcLmZeR8B6SK4SohtCT5QxMFPYPDtEbikTbQcZJjkc+LIpam7GrgZhltkU++6JZ9VsuEqaskuCUyItclC6pl+miu1PjC0OFm5Oy1BuOYVY5uMgGMzy4h7HmnZne6CW4tTZSsv8bS08xmPYIMcraB4YjWPIHVSZ4TaOW3evngeNA62h0Nt2iYnHldhcr4YxfstPCy5nVKpj4cFGmhBFtziFvxS1Y0iUUng4SBq3RaYTkotLlFtHVNO2aOx10I3grdDPDqcTi+QKF3RF0b2HW2R420PyXJyRtSg+26GI62LNeFhPL0yPyTugmkq9wew6+2LLeE/qFFdR5S1wRpzgLha+dx4k90cr+wKyZ021jXf6ArbcJROAGt+J4k5k+t0+ManSInsOQzhxst2XIoxoFbsYD7JOOel2Gwbn5XK2yzRjDUBTDti7Oe9BjxvRvywyXWHBgjHelfc+DWjX1sud1r0RUFzJ3+3BFyeVNN1kg4MFh9Sh1aY0i6t2UW4GixIFvEJ0IrSrCswdZXEONitCxJmGc2mLsridUucdPBSnfJ5iDjcZEaLHLI09w0NVez2y2LcnEaeI1CuGZRkk+GE42rR9RRYMiiyK2DHYbkeLJTVDLM/tOTPJWmJkT6OQh1ypONoFOjQ07ri90mOGxykPSXbgO5wvfxuQfkmvDXATYxHPklNBJgqhm9JlB2UUNlzHQrdgwyZamDqBZ3ms+bG8ctycneK1z68uKKLtUy+AFU0tAd91wdfwuL+yRThIkuLGqmNpcA8AskGFwPqDzvvTrqafrsRpMlSXicYnm9u44/E3gfxBZuqxO7XYqL0+Vjez6/EcI3FTpU00g3JMpVVW/JzBrkU2WVqVlt7bEfZ+0HMnIdkShjOWN64i4y81MuNr29c1uhcDy0J+ijza+oUlxVMbaWxP2HVWbIPuSB37rnZ/Mq8E9P8ARezNFIzCL7hnfgF1eoxOlNBJmXqK/rCJB3cRHmRYDmGkfxlYo7yeR9+Pkv8i3K6oWo5ySW30JWjG18XqLt8FvZcgseIUzZLY3HwEnqhqkKYbO2y3a07ifkUyWRy0w+9il6j0VTiIDV0seVzdIj2Im0HuNWCD2YwG+t7+5PouV1WRvqPb/G31spclKeQRtyF3uya3ifHgN5O4Ao3pVffH9Bt0dRNAAB7R3kgXJOZPhnuWWf4mlJpKy1Bn5cXufJhGZc6wHPRdVSZz2rdFaXYk8ebm3HFuaVklWzGeFJBoKMPAwd/e05eiz6bWwSj6A2lzXhjgWuJFr5WN8ikzx2qKTadMa2gSDciztHDgRv5HVMx5HxLlFzXck1dWQNUzYU2SZKnihUbBbOqcA5omqIlZapNMk7GkxlF3BipWHfG9zTyJv9VWV6Zr3Qyrh8gMbMljnyWkdNmwmzhdvuOSODXcpuhnrGtLbG+K9j4jMjwNl3Omy4mkrFtNcHL5A643rD+J4klYWOVnTTl7FcmD3H9jmEEh0ZzFiWnwO5NmrVAL0Ctu+EfeA92/3CVLeAa4F9uND4mv00z3tcND81cp7Rl67MGatEvo879Ob2HZIy43z58QeBTscfMqFY3uaVslrg7swsufytmmIt0qgZ1cbxk9xsyw1IaXEHhk0ra8cXiU13FZV37gKeQuZE8969/Y/RcHXozNoct4pitA60727pI3eozC3LZCY/FRT2/tW1GwDWUYTbWze/65D95daedy6eMV32/Yk5UgO1KMw0cbfiGbj+Jxu73PskOlKKXFEkqgL7Nhs2++2vko3p2RUV3PaauwOcLa5DmVWW0i8cqFdqVBx4BrkPMpeGNrUypy3oszMc2A2ObSR5kD81q6bF4jbXZ/UKWyGuj7rNe92QaPkM1tgvBjKb7IkXYrSklpe7VxBP5f5xXFm3JW/YZEo0rMRMjtSLAfdb+Z/LTNDknVxvfv7LtFf37/IJK9yRV9JWNe5oGIA2vlY8beF0tYZLZJP7+6AeVWYdoIkxA2IORHEHJdkxvZmoouk0rbdZZ45WKVOMn3HRzPuVoX09Tmw4JBwycFmdXT2GrTLg7qXgDq6xgezdKBmPEkaHxWrHkT8mRX9QZL1Ott7NY+MOa7FlbFxG4lK6nFGDWSLu+S5LUjDvgzLXajIqpRa3MvsANDxUjOiabH6PZ2SLVqYyMQxoSMwbJ6xNrYj2K/R55vJE7PGLjm3/AAeiy9TGSimHie7RSkhiaA3rLyOGIMtuWiXT4vAWVTtvsHdPSTa1oCRCFrYCYlG7d43HgU5YlLyy7iVKmUaN4cDewd887Hkbo4ZlOLwZviXD9RqS+JBLZ81zJLTKhiBU04EmE6n5FNctkwU6dDNLkXt4HEOTv7goPYNc0C6rFHNFvb2m/NKW8ZR9NyNdjHbOrsLw4/A6x8W3sD5HLzatsHpqXoZE9zaVT8muGhGvPRZesrVaNSfcBWVgfLRxnTG4nxJY5jf6ir6TM5QUHwisj80RaLaDetEWgaSAeIGi5mXp2lKaDjlWpRF613V1EbuDrHkcvkU/DLVj/T6Cp+XICN5J2s1bAHP5YTi/qcwLfFNQS9F9QOZfIvdIpb0oPL5oZupRQ+fwCezpw6HxAzSlkblTBXwi88JZaU/ey/z1WrM/LsClW4an2cTMHu439Fnjl0x0h6N7KG0ZbxvO7rW/0f2XV/C5J6/mvoBm4HZexStbvkIHrmfYI+uyflqK/wDT/hBwVIWcL9kaMALvFztB6H3PBcycvDhr+/b/AD+wXLo42tWFsbmt78jiB4ADtO5AfNcrDPU5X62HkdLYydP0YdM0SGTBjFw22jT3f5bHzWyf4gsUnBK6M0enclbYKGK7brt46YDVoEJgThJ8ExpMX7DkWx8w9kjmuGllT6dSW4xRa3TNXs+pc5mCezt1+PNZJ4HDhj4ytVISqaaWnuYu3Gb9g52vwQtxyRqXILUobrgWZQNqGY2dmdneadHjcQhxy8ul9gXFS3XJNc/Dk4WI1BQOPoDdB4qkblcW4suzmasXSwzQqcmL0tdhla69s1fURjKDQMJNSTNPWQCVokZ347uBG9ru8PI5rz8cktEoLlb/AOTfKKbUhDaBJwniCDzWnp8qnuhWRCBNl6COFZIX3MUnTDRTG4OrSLHmPzaf5VxetxtZFM04ZWqDQVlj1bjn8JOtjoCqz4VpWSPDLhOnpZxtEG4e3vNz5jeFmi7TQU/UebUjG13EWPnmD7KtW9hKXcZxBsrHbngtPzCpOpp+oZ+fbbj6uWVze6w3cPwPJDiOV78wFswSW0H32Mco7to0HR6vxwmNxu6I5eLfD/N4WXq40NxytUKbUecTSNWZg8LOukYNkwcjdi9YD1rHD18UzG1oaYEr1JjlTVGUdrvNtbx/w2Q4MSi6Qc5uXIrs6pd1jsGslxzA/wCfZac7pX7g4272NL0kfhpG332+YKVJXOJpybYyRs+a1twNr/VJflnYuLNNtelD3QRgizje/gLLpZsSbjCL5GPshioZhxG4NhYW4lYupwPFdv5DLsndW6Q9V/7GF3pYpnSOdtL2/wAC5K9ijtib9MyMaMZiI8XGw9mu9Vt6xrxFFvaK/wBv+C+4Whg/R56u7ZPPP5W91zeocskWvv7XAcFSItbT4rNJzndhH4YrlzyOF2g+oXOxvS77RV/r2/kkle3r9Dmt2gxjy05WtlwyFkOPDKUVIuU0nRmRLZtr6L1mmlsY1JUSXjESVSbE8sJHVSM0ebcLo7Ltoo0nSB41zSJKXqGsjNPsPb4ecDvdZpxa3NGPInsyxV0gIDo8nszaRkSN4QuCktuUMaJdRCyoBNgJBruuiwTTlpn3FTipKyM6it3TpuWjL07W6ERYu5tzYrNbiHsCfTi6vxpUVoRQZWPhs5juycnDW19/nb2WacLepcjNTjwOCsaQGniPQrHj1YpWg9SkiXtxpj5HQr1fQ9SpxtGLPDSd9HprscCR3hYE27zXtv5XWL8W8koOrTuxnTPZo+2o0l8bm6ubbzGY+ay9Hkvp5Y5dn9QssfMmu6PftRc0OAOJh7Q5aiyGMUpE1Nr5DlQ4FjXt0B+R/JJkqdDHxYeWYuicB3mdoeSXIJO1RD2lAHtkd9+K3oj16Zx+YqrT+Rm+jFeWOZfdeN37mX9Bb6LpdZi1p133FRdOzSbWb8iuRgGZD3ZcfW3bvABCrO/Dpl4469hSsOAm+VgSRyGXuQtfTK6aFz2YCBxb1RGrQSedsbvqryLU5L5FRdUzTdOKwOo4i0auab7leOcZuCrdJ2aMz8hGgmytvFik9RCp36iYvY7O03mWJrbuIOFttbHd5K8cG18glN2jXGItbGw3xOdc38M/yQTTeVRZqqkA2XVj7XIPxj07vzcFr6XbN7N/Ri0/M0I1NYZJ3kf+WXA39llmD+Y3Ss+TxJP3f3/BV7mnrngubGPiBLvBg19ch5rP1bS2XzY9ehLbIDJLM82ZE3ADw+KQ+zR5FctqThGC5k7/AMf2EqtyfC+2ZZ8EkxMuGwebi5Gm72supHTjWi+DK1Kb1ERpL9ASvQxj6mO2xuHZUrtBYKpRQcYMOOjzjq4+SCmH4Z2Oj3iU2OFspwo9ZsNzSHNcQRmE9dIpICmjZ7IncWC/ebqFgz9FLE9UTZjyalTPK6hAfjZkH5i2528LJPFF8cPgJreyFtKF1y5nfAvb7wH1R9P1Lj5JmfJjt2iRDWtl32cNRvWucISQi2c7Tmc0XssSxb0N17E2i2w18jI3khj3Na4jUAm2V96Z/wAfSm2i1K9jVVuxyxrQ14e8btA4G2TSd/P/AJ5byY3Nxjx6j54qSoWim61roJcj8JORBG4+Kdgm8E1JcdxT860sDsKCwnjeM24PbFmD5hbfxid4sc4+v9AdNHeSZ1Ox1g29w17sJ3jO4B8rLnYppSb9UMknx7ndTC4ObNE7C5ws5pza4jiFojJPG3LsVJU7QLZtWS1zHAC5eCNwd4JWfeWpexIPahsy4WxybnNsfqlSV7BJ1TEaeYGGTwDh5blc4vVH9AYvZmMIwyPtocMg8jhd/UPRdlPVjXtsINpfrKVr+Btfyt+S4zjozNDucdnnRCT/AFFuLUH4hH8m/cvpn5xfpZUtfLJh3vEXkD2vcOPmtnQ43DGvl/sHPJSmwDZB1jeGMjye0j/cpvTfsAuTS7KpftNHJCT2m5jyN/olY4/mWu25oh5seky7iWzFozsCD+7ktGSpY7M1U6Hehm1GsqgXC7bFt7Xw3Isfa3miTWKpSDwvzGxNcJao2+Funv8ARZoz8XM8r+6NVq6FNhUJMgkOsshI44GAkn+LD6KY7cscPX6WDCPMmQYJerqadhP6rDiPiGF7z6uPoovhcvvkXxNL0NNRVpMctQ4d/ssH4WZADm4lYOok29HqaYPZyJu05MRho2m5e4OmOYy77h55n0R9LjtvN+30AyPjH+4ntfbIimewDJtgP4Qupj6W4ptFSlTHfsLInWytqDxBzBWlZrQtwSZ2+vY1X45LSF37XG4I1lYDmB/7ofBaIZqFuTOmbVWzH1CAbZQpK8HRbLjkVMim0VKCTECxxydm08CvP9V0/hycez49mbMU9SJ9c/Mgiz2n348iuXkT57oJsxHSjZ7mPE8WQd3gNzt639NkU46WZskd7OtlbSEjcLxmqyRlGVgJkTb2y+rdib3Tw3LdhnqVMhsOi+2RUR9W8/pYx/G3ceY381578R6R4J64/C/4ZrxT1KnyU6ykEtjfDI3uuO+3wv4jx3LLjzafLLj6BThq3XIIMIkxEWJaWOHjqD46e61Zcjlg0ejTQuKqdg4n5u/dd7YT/SUhr4X+gS3sFU1ADXNGeYIt4arTjTppi5PsZyuq8L3ubvId7Ba449SSYm9yjsnbAkpjE/JzXXY7dnuKVnxaZKhkZJxpiVNPbrWcQSPRXON6ZCk6skvZctIG4tP7wIHvZbIOrQKNJ0deH0czD8IDx5Gx+ixdQqypj8fwNAtj1PUyGT7rHEeJGg9bJefH4sdHugMctMrJTiXOYDmbSSOPlYH1+a3fDB/sL5O5JrWPDAfQ/wBkpR/ssr0O3HwOkwbwRn80p4XSaYyGRxsWgcQXSO1LT6uUb20IG+5b6KbJayMvcRd4y8AdCsHX55OaiuxpwY0lbL2w5iyOV7rXxG/Zae6LG+8jVbemzeHB0vT3GKnvRRg2g0AOLBhAwh8eVsTcRGA8t19E3H1WOU7cN1ta2/gvsZ2q6NwSTYm1WEvDjZ7RcFx0zI3Ep8cWJ1BS/cQ8abuyrtWH7PDHYY44RckfE5o7N+bjfyXK6jockcrtp33XvyPckor2IXQphlnlnkzIbr+J5ubcg33W7HiTcYLgRitycmM1ex2Pe5xzLjddNRS2sY4piLJjVUIlbnJTksf4s7wPkD7FYXHTNJ9xfxQv0IAqwd6NwaEBI5xxS2pEQcEcUPmCpApHtG9aMeoFpHDNshi6OKckLZY2TtWSQGSN2JrTZzN4yviaVh/EOt05FCXDRowxdWjQS1LZ4hMzNzcnjfZYMm6v9x9qSsmyYX3ac2vFxzScc3B2BJKWxD+wtY8i1uC6cpKcbRmqmDqc+y7MbkWDJp5BkI7NpC2YluRwutbwWjqZQnCi4XZpNnbU6xovYSC1x96+WS8zm6fw5UuPoa4ZdXzHXSh4+R4HgUuKcNnwG2pEajq/0luIcPQgj+orVlx1jEwlcgFTQvxgRuviF88j4i4W2OTGopyVC5ReqkQNqxuuWuFnjUb1uxY06adoU7T3O9lsYYXdsNlYb4HdnG38J+8OCX1GKSndbfQJU0A+0doHiLJejagWUNiRY45fBoI5h1/okdRPROL9xmONphOi0tpZIz8Qez2P1AV9XHyqRePmgVQewPEkfVVDkUwFLJeWTwZgHkLn5J2Vflr5loBM/IeLfkQriikWdswARslb8QAdz3JGKVycH2GSjsmJuqrtaD4DyCix1JsG7RtujLyYZb5sBAaD+yBkfRczroXT7o24HswM9R1TXtYciMxrbJwcPPJXhbktwJPTshPaW1MFFGPiIf6vfa/8IPqtmKCeSkLlOoIy3Rmqc6thBcS3EBYm4sTpY7lt6rydPKS5AxfEjUTdI2NqZAxpbG12EGO1iW5G8Z7Lhe/BZsUPIpT5foNlkSk0uDUQ1cDafHFEWiXN2Blhm3N2HdkAt+NwS1RjvxfYNNJWgTZIgLOqGNO9paTbwvdFHPiavUS/cy/Qmqkp5+pkLmsl7OEk2Dz3XDzy81M7csV43wBjdSplXa8XVSdqngljde2KMNeCO83G31HgQg6ab6jHqTprZr3LmtL4tHEFDs+bJ8Rgd4TPaDyJOH1snxx5lzFP5Oiqxv2O6roBEReGpljvp1rGvb5FuH5oHlwJ1O4v3RPB9DNbS6CV0dywsmbxjdY+jrW9UyMsfK49efoLljkjK19BNH+tjezxc028naFaYThL4WKarkrdBdqCGctd+rlGF3gfhP0WD8U6TxsVrlDsGRRlv3NVUzOpJusZ2on95u4hcXpp+JHS+UMn+XLUuBqglY99mm7X5sPDwRNPuXGmwe2KQvBIyc3XmE7Bl0vS+AMkL3M8HkgtOoWySrdCHuh3Ybw6QA62I9lUiY+SfG0i5GRY+3LPIpWRXyWWWzl4L2d9uUkfG28fQrFLH4b0S4fDHqV7rnuRKmoLXiRvG4+oPArXGCcdLEN07Q5s7aWKZrt17eqrNh04q9AoTudgen+zMT8TN7Q7LwyTOgzaUkw8q8xntiAO7MxNtztXN4eVwuhnzyjvFWJcY2cVYAJaDmPK6pNT8yAVordEdoBpc0/GLeYXP/EMLaUl2HY5aWLxVHVVZduElzyxZrQ4a8CXsDemVhqqoBItoC4+V/7JMIUC2K7PdkHH4nuHq23zTsq5XsQDI/u8yFcVyUi/tOq/0cbR8Qb/AC5H5LDihfUN+g5vyUQJ5bAW3WW6MbYo3dZWdRs2MtNnSOBy8z9AuYsfi5qf32NTlpxKifZzYw118bjd99bk535aIttba4Qp8E3pFUWDWDeL++XyCf0sbuQE32M5BKWuL2mxByI1HBdCUVJaWVxwU6LueJWTJvMhoWdIpLNiya0CwO9Xk1xhSew2OXsc/ax4LOk6L1Gh221r29oYXg3B0N+IKy9P1E8cqH5Umi1URfaKcXIDnNAxbmyAdl3I6HwKPD1PgZda4ez/AKYTjriflVX0hkje6OWMtewlrgRoQbHmF6JTfKZiaPaHplJGewXM8AcjzboUcsjaqSTLimuGaqh6fHqRK6MOwuwPLSY3X1BOHLMHhuK5k+mxPJVabW2nYd4rS33KMPTWkmFn4mE73NuP4mXv5tCXPosnMJ389n+6L8SD5J9VQUMrjbACdHxua0+gu2/g4XVrL1WFeZWv3/kW4wZ9U0b42W/WxgZm3aaOJb+VwufJRnPVDZhbpVyjLGoMMgLXXaDcLbGPiR3W4jeL2N0akPayVuj7Ndz3LDKLujXdqyXtnZ1nYgOa048jWzEThTsjU0mCZh/EL+ZstEHYnh2dgf6iWPIBxJuc9c8gjuEUpSQdbiEW0cD3OYHY2HO7u97aJuZ4skFFx2YMW4uxupLZmGWLI/Gw5Oa7xHH5rHGDxPRN2uzCnT3ROoJg0ubpe9vB4zA8x9Foy424/fACaNF/3ATsF9WsIPqFz44njdDnPWjHRMt1tvhs4eRXTbtRFMQrZruvxTscaVF0cQVJab70UoalRVD8s2J2L7wB9QEuMNMdJGdyPsCfD5pUVuCkEvhij5B/q4/kq+Kb/YJoXkOvAO+aKKKSKMkt4Y28HOHlkUhRrJJhMUkGbweC0Y1aTBfJc6LOfWT00LjeOM4iN2GPtG/OzW+aT4ccUpTXLGxubSZpOlkVqolvdOf71hiHvdYFJPVXqHmVSswG26vFM/g0YR5C35rpdPjrGvcQ+Sa12XNamqIaCihPVPfcBsLQ53jfJo9Vhe817hKNpsH1oe2411Wpw2oW9mB+0nik+GFZU2f00EsfVVQzNgJB9eCvN+Hb6sf7GjxLVM3mxJTGA1zsUL2977p3E+C4uSFNprk0Q2Ods7Hp61hLsJkZ2XOaRf8AC75J/TdROEd+V/KBnCMj8w6R9FZqYkgY4/vDdzC7OHqYZNu5ncHEZ6ARMndPSvyM0RdGeEkVyAB4tL/RFnhtqXK4IlexMfEAHxEYZoXGxHxgHMfUeCibbUlwwH6CkG0zoVoePYGjYbF209oBY/Lgcx6bvJcrqMC7ouMmipVUMFZe2GnqeH/hlP8Atdy46HcrHlcfi3Xr3XzX9jHGM+NmKbDkkge6kqWlmIEsJ0Pi12hHJTqMaaWSG69iQbi9Mi/S1Yewh5u5hwv5Huu81lqnfqMUrVGf21Q4XXHG4T4SaM840yftp+GoDh8bR7hbIR1wKZNY61Qw7i5txxs7Q81eN1HfsUizt6Tq65zmjCJGAkbtLG/ohyTWZN13DltKyDVSAgOPZxZZbiDp+S0YXTcGJa7o1WyGN6kEd4tz53t+awZ4uOSh0a02ZujF5ZW8WuWqS8iYJnZjnbhktkUQ6A7N+CrvRB95yb+yPkgS5KOJJbtHj/whjGpMgUPJBvpYAeSDZNUQao48VLO7ex8Z/iJCVkenPBeqYaXlbF2zm7B4/NG4bNgF3pfQiGSO3xRgnnv+iT+Hyc4O/UZlhpYPoPWGCXrrZNNj4tce2PSynXJtaVyVCWmVlzpFtYOktujDjfeS7tOvyvbyWDBgail3f3/sPLPUz84+0XuTq4knzXoPDqvQUM0bbkcBmlZXSIVaKuBoqrPOSRgaPwtLf7pfh1mh7IZF1BimyZdxWqtxUkVW7Flf2msJadDkgcVZSjJrYyTo7ZHIhbYSVWMLvR3pZJS2a7txb2nUDw/JYuq6SOXdbMOGRo2NDO2W01O4EXsRezra2z1IvouBmi8UtEwq3uJoG1/wSttcZYhk7ldBCTW6HauzIdXsBkNRDVUwwyMlDi0aObY4223EtxDzXSwdY60yFuFO0Qf+qeyjBWNmjybKLjhcae2X7q29G01LH6cfJgZI7kGXo8+UOkiw2sDgJzudbeCKfVwxNRmCoOgWxpnMfgkBHNTPU43Eqka97cTQWmzhouS3olaI0fRbfxDqqgBw3F1sjuLXHuu55cMOQLlgt68Wz7rsya21TO6epDJRJbEy+CRpGrTk7LUEcDw3qpY9qAjKnZar4MnRE3wgOY77zDmx1+WXks6HTXYyPSBwtGQb2Fj5Fb+l3TQlkqqGVxrcEFOSVNFdx7pFX9cIZhqW4XftDVZsENMpQYc3dMmVQvFfUYgeV7j6p8NslAIb6M7aEbnRyd1wsHH4eF/DNX1GHWk1yTg5hlwzk+NvVWo3josj7RZaVw8U/HvFFo5hOoVSXcph5Xdlo/CFcV3IcvO7gFSIUiAIW+f0WNb5GQWoarCyaP7+H+Ukp2XHc4y9L/ku9mgEriCwjUH5Zo4pNNMoYq9qvmJMhuRkD4IsOGONVEttvkpU8gZGBvtchZMkHLJqa2AsVrZv0br7xb2zRY43NFmYgcbk8V05LYNlWkmwxvcONh6LJkjqmkCEpG2h5uV3+b+hYxspoL7u0bnhHeeb2axo3klMm1FWFSN8OisbgDVVohnIBfEHgCO47LAL7m4QsGvLLeNV7h6F3Zl+lWxjm9rSHN7zbWPNH0WdxeiRJRMNLKurQNGn/wCnW1GsnNPN+pqbNNzbDIP1bgdx1HmFzfxPp3LH4keY/TuMhXD4Z+mVDZmtdA5v2hjQCy5DZQBp+1bTiuDiyxv09fQY1Jbc/UlO2sGAtdi/ZIONpGmRG7mtiwb2lS9VuhbkuB/b2zzVwxlxLotzsrsJFrHhY5IsOWWKWr9CSTl8jLUGz5IJurkPYscL/kD/AJvWnqZRzYtUefQBLfc92jRNeLkcnBY8OWUHS/YqSJj6h8XjbetkYwy+wFs+rC2ZnWN8xwKGCeKehlCuzNouY8Mcb7hfeNzCeHDhppktOWOuNkNhLWkwteztdTfLeYj3xzad27LcFzYx89P79Bt3EzO1pAb4Tdru00+BW/p1WzFdwMvap772EK+MrXqTsSRPYOYeOIfVOcN1JfIhpZ9ngGSNvdMbSPNoPzusDyu4zfqG47mUljLXA/4f8zXSjJOII5G697a2uPLNDdclIBtR93h3EA+yPGqVFoUjk7SKUdi3wNynu8kMeGCDx2uSi09i6GZq4YY2jjn5pEcLUm2RChdZ58WpzVxIPQWJaTpdZ5KW6iUP7RMZLXNG4Bo0xHj4DxTMMJY43NgylqdInCcl9jaw4DL81JO4hnde/If5uS8K3sohxrdIIcLrQ24uSKvJZXcpQC1M1x0Lj9Um/wA5r2CXBpuh1I2ON1a+xeLtp2HMNIydM8eG4cUrqp8RDgv/AEwTqN8hL3EuLiSXHUknMlHHNGKoVKNuzY7fF3NvvaVzVyjVM/E9ptAmfYbyvTYfgQnsDaiktmCz9i260B8ZAAOWYyObV43Hwx+TZonbaH+nB3h1r77X0ut/Rt6qFT+ANA8iF7QSGlrCQMgSW5kjis9+Z/Nk7FKvaOp00/MJXTtsdk4Mxsc3bJfPtu+a0dUqkvkKFZRm5HHsKYlswZyDdw3LV1HEWUSK7ULTi4IjbdED+kA3Esv43JB9Rkub1PK/UZj5M5UCzZANBNIANwGWQ4Bb8fK+SBlydUP6mXkgy/8A1RXqZ+fXyWuPBS4Nvs49of8AyZ8iuLn+H9WMjyZyvGY/aP8AUuji4/T+hbEgeyeZT+5AVVozkmR5ZaFmd5E+C3wPv0b+ylIFAJu6UzuEL/c5/VGyIZl745OSl8JQzTfDzCuHIuYaoP6QfsFDm4JDgVpu85BPhDDupOvM/wBIUh2IiXGtMixp/wCrHMpK+MruU6r/APDD/wDR3ycs8P8Asy+S/oJ/AfoOxommGIFoIwNysLaDcubmb8QdFbIHWCz3AZC+gS0xcuT/2Q=="/>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Rectangle 12"/>
          <p:cNvSpPr/>
          <p:nvPr/>
        </p:nvSpPr>
        <p:spPr>
          <a:xfrm>
            <a:off x="1154331" y="1091252"/>
            <a:ext cx="4428688" cy="400110"/>
          </a:xfrm>
          <a:prstGeom prst="rect">
            <a:avLst/>
          </a:prstGeom>
        </p:spPr>
        <p:txBody>
          <a:bodyPr wrap="square">
            <a:spAutoFit/>
          </a:bodyPr>
          <a:lstStyle/>
          <a:p>
            <a:r>
              <a:rPr lang="en-US" sz="2000" b="1" dirty="0">
                <a:solidFill>
                  <a:schemeClr val="bg1"/>
                </a:solidFill>
              </a:rPr>
              <a:t>Signs can not be the substitute for faith. </a:t>
            </a:r>
          </a:p>
        </p:txBody>
      </p:sp>
      <p:sp>
        <p:nvSpPr>
          <p:cNvPr id="9" name="Rectangle 8"/>
          <p:cNvSpPr/>
          <p:nvPr/>
        </p:nvSpPr>
        <p:spPr>
          <a:xfrm>
            <a:off x="6259874" y="1524500"/>
            <a:ext cx="3500740" cy="1200329"/>
          </a:xfrm>
          <a:prstGeom prst="rect">
            <a:avLst/>
          </a:prstGeom>
        </p:spPr>
        <p:txBody>
          <a:bodyPr wrap="square">
            <a:spAutoFit/>
          </a:bodyPr>
          <a:lstStyle/>
          <a:p>
            <a:r>
              <a:rPr lang="en-US" sz="2400" dirty="0">
                <a:solidFill>
                  <a:srgbClr val="FFFF00"/>
                </a:solidFill>
              </a:rPr>
              <a:t>Excising faith brings spiritual strength, but sign seeking does not. </a:t>
            </a:r>
          </a:p>
        </p:txBody>
      </p:sp>
      <p:pic>
        <p:nvPicPr>
          <p:cNvPr id="7" name="Picture 6">
            <a:extLst>
              <a:ext uri="{FF2B5EF4-FFF2-40B4-BE49-F238E27FC236}">
                <a16:creationId xmlns:a16="http://schemas.microsoft.com/office/drawing/2014/main" id="{6CF7529B-56F8-4679-B6EE-B019AB5350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0827" y="1731119"/>
            <a:ext cx="2768600" cy="1854200"/>
          </a:xfrm>
          <a:prstGeom prst="rect">
            <a:avLst/>
          </a:prstGeom>
        </p:spPr>
      </p:pic>
      <p:pic>
        <p:nvPicPr>
          <p:cNvPr id="12" name="Picture 11">
            <a:extLst>
              <a:ext uri="{FF2B5EF4-FFF2-40B4-BE49-F238E27FC236}">
                <a16:creationId xmlns:a16="http://schemas.microsoft.com/office/drawing/2014/main" id="{80618922-1DB2-4865-8853-B13E84A3E8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6731" y="2942633"/>
            <a:ext cx="2322576" cy="3486912"/>
          </a:xfrm>
          <a:prstGeom prst="rect">
            <a:avLst/>
          </a:prstGeom>
        </p:spPr>
      </p:pic>
      <p:pic>
        <p:nvPicPr>
          <p:cNvPr id="3" name="Picture 2">
            <a:extLst>
              <a:ext uri="{FF2B5EF4-FFF2-40B4-BE49-F238E27FC236}">
                <a16:creationId xmlns:a16="http://schemas.microsoft.com/office/drawing/2014/main" id="{A2427803-51B5-46B0-81AA-663CF7682E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7353" y="4191145"/>
            <a:ext cx="1591056" cy="2127504"/>
          </a:xfrm>
          <a:prstGeom prst="rect">
            <a:avLst/>
          </a:prstGeom>
        </p:spPr>
      </p:pic>
    </p:spTree>
    <p:extLst>
      <p:ext uri="{BB962C8B-B14F-4D97-AF65-F5344CB8AC3E}">
        <p14:creationId xmlns:p14="http://schemas.microsoft.com/office/powerpoint/2010/main" val="2760815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58">
            <a:extLst>
              <a:ext uri="{FF2B5EF4-FFF2-40B4-BE49-F238E27FC236}">
                <a16:creationId xmlns:a16="http://schemas.microsoft.com/office/drawing/2014/main" id="{F6BC4794-9B6F-413F-A71D-87937510CFFD}"/>
              </a:ext>
            </a:extLst>
          </p:cNvPr>
          <p:cNvSpPr/>
          <p:nvPr/>
        </p:nvSpPr>
        <p:spPr>
          <a:xfrm>
            <a:off x="0" y="0"/>
            <a:ext cx="12192000" cy="6858000"/>
          </a:xfrm>
          <a:prstGeom prst="rect">
            <a:avLst/>
          </a:prstGeom>
          <a:gradFill>
            <a:gsLst>
              <a:gs pos="0">
                <a:schemeClr val="accent5">
                  <a:lumMod val="40000"/>
                  <a:lumOff val="60000"/>
                </a:schemeClr>
              </a:gs>
              <a:gs pos="18000">
                <a:schemeClr val="accent5">
                  <a:lumMod val="60000"/>
                  <a:lumOff val="40000"/>
                </a:schemeClr>
              </a:gs>
              <a:gs pos="49000">
                <a:schemeClr val="accent5">
                  <a:lumMod val="75000"/>
                </a:schemeClr>
              </a:gs>
              <a:gs pos="84000">
                <a:schemeClr val="accent5">
                  <a:lumMod val="5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9249" y="6376234"/>
            <a:ext cx="3879378" cy="369332"/>
          </a:xfrm>
          <a:prstGeom prst="rect">
            <a:avLst/>
          </a:prstGeom>
          <a:noFill/>
        </p:spPr>
        <p:txBody>
          <a:bodyPr wrap="square" rtlCol="0">
            <a:spAutoFit/>
          </a:bodyPr>
          <a:lstStyle/>
          <a:p>
            <a:r>
              <a:rPr lang="en-US" dirty="0">
                <a:solidFill>
                  <a:schemeClr val="bg1"/>
                </a:solidFill>
              </a:rPr>
              <a:t>D&amp;C 63:8 </a:t>
            </a:r>
            <a:endParaRPr lang="en-US" sz="1200" dirty="0">
              <a:solidFill>
                <a:schemeClr val="bg1"/>
              </a:solidFill>
            </a:endParaRPr>
          </a:p>
        </p:txBody>
      </p:sp>
      <p:sp>
        <p:nvSpPr>
          <p:cNvPr id="6" name="TextBox 5"/>
          <p:cNvSpPr txBox="1"/>
          <p:nvPr/>
        </p:nvSpPr>
        <p:spPr>
          <a:xfrm>
            <a:off x="1532881" y="1"/>
            <a:ext cx="9144000" cy="1015663"/>
          </a:xfrm>
          <a:prstGeom prst="rect">
            <a:avLst/>
          </a:prstGeom>
          <a:noFill/>
        </p:spPr>
        <p:txBody>
          <a:bodyPr wrap="square" rtlCol="0">
            <a:spAutoFit/>
          </a:bodyPr>
          <a:lstStyle/>
          <a:p>
            <a:pPr algn="ctr"/>
            <a:r>
              <a:rPr lang="en-US" sz="6000" dirty="0">
                <a:solidFill>
                  <a:schemeClr val="bg1"/>
                </a:solidFill>
                <a:latin typeface="Agency FB" panose="020B0503020202020204" pitchFamily="34" charset="0"/>
              </a:rPr>
              <a:t>Process of Faith</a:t>
            </a:r>
          </a:p>
        </p:txBody>
      </p:sp>
      <p:sp>
        <p:nvSpPr>
          <p:cNvPr id="8" name="Rectangle 7"/>
          <p:cNvSpPr/>
          <p:nvPr/>
        </p:nvSpPr>
        <p:spPr>
          <a:xfrm>
            <a:off x="508502" y="1345381"/>
            <a:ext cx="4906917" cy="4154984"/>
          </a:xfrm>
          <a:prstGeom prst="rect">
            <a:avLst/>
          </a:prstGeom>
        </p:spPr>
        <p:txBody>
          <a:bodyPr wrap="square">
            <a:spAutoFit/>
          </a:bodyPr>
          <a:lstStyle/>
          <a:p>
            <a:r>
              <a:rPr lang="en-US" sz="2400" dirty="0">
                <a:solidFill>
                  <a:schemeClr val="bg1"/>
                </a:solidFill>
              </a:rPr>
              <a:t>The process by which faith, or power, is developed is one of testing. The Lord gives certain principles, and by obedience to them, blessings and power follow. </a:t>
            </a:r>
          </a:p>
          <a:p>
            <a:endParaRPr lang="en-US" sz="2400" dirty="0">
              <a:solidFill>
                <a:schemeClr val="bg1"/>
              </a:solidFill>
            </a:endParaRPr>
          </a:p>
          <a:p>
            <a:r>
              <a:rPr lang="en-US" sz="2400" dirty="0">
                <a:solidFill>
                  <a:schemeClr val="bg1"/>
                </a:solidFill>
              </a:rPr>
              <a:t>But one has no proof of that promise until one acts on the basis of trust or belief. Then comes the confirmation of the reality of the principle, but only after one acts in faith and trust.</a:t>
            </a:r>
          </a:p>
        </p:txBody>
      </p:sp>
      <p:sp>
        <p:nvSpPr>
          <p:cNvPr id="4" name="AutoShape 2" descr="data:image/jpeg;base64,/9j/4AAQSkZJRgABAQAAAQABAAD/2wCEAAkGBxQTEhUUEhQVFBQUFxcXFxUUFBQUFRUXFBQWFxQVFRQYHCggGBolHBQUITEhJSkrLi4uFx8zODMsNygtLisBCgoKDg0OGxAQGiwkICQsLCwsLCwsLCwsLCwsLCwsLCwsLCwsLCwsLCwsLCwsLCwsLCwsLCwsLCwsLCwsLCwsLP/AABEIAMIBAwMBEQACEQEDEQH/xAAbAAADAQEBAQEAAAAAAAAAAAADBAUGAgEAB//EAEEQAAEDAgMECAMECQMFAQAAAAEAAgMEERIhMQVBUXEGEyIyYYGRoUKxwRRSYtEjM3KCkqKy4fAkwvEHFUNjczT/xAAaAQACAwEBAAAAAAAAAAAAAAACAwABBAUG/8QAMREAAgIBAwIEBAYCAwEAAAAAAAECEQMSITEEQRMiUWEycbHwBSOBkaHB0eEUNEIz/9oADAMBAAIRAxEAPwD9NAXizQdYVZAM4UKYBkeaiZQy2NGmQ6dGmxkQE+NOjIo8cxa4tJFAyCglKyzpjEiiBmMVxW5TPpWJjQBOq25LJliQTpYruuUGDHcrZRTwro0Q56tBJFjFPTLFp3DRQYxOiizssRuJBGaHMjzCxZY77EEp6dZ9JTRPmgQ0AJywKlyA0B6vCU1AUem+5MiRg3NKaCclWULTPTEgZC10YJwVTkEkCKC7LCQvzSZotMoNlWZodZuWOUs1HbnIr2IBehsgWKNGtyBwxEQIIlojBsEG9lkxRaIBcxOjZR8IkZD5zELRDqNquKoo8eFHIERmhus805OijyOktvTsWBooMI1oaSIGYwN8SsmbNFbINIYhWeDDDrRdFHYKmqyC9S3Q/wCZpWRdyC80aTKBCdPGktUA0LGNLKAOp8RTIK2C0G+yABalDYlE6cWKoBoSleogGJTOTELYHFmrkyjuyS5BgJTZWnZGDZIqlwQdY7JZ2MTN1DIkI2Bw+6NMs6sqZA8RRxZA7CtEFZTDNWuCBOJAjdEFpGootECM0RMh8WoeSHuBWyHmFKZAD2621VQ9QWj1guARoVui04poAI2FJyhRRy6NcycdxiDRtyTILYo8eVUpOiHTXKRkQ5lNwj52IBJu0FCnaILSsSJogrK1IKZ1SQbytmGHcA9rAAFplSRDOVTrklIFSJsr+CiFispTkgGCx5oJAjLVnGC1U1HFEE4jmikiFFhySGizaRSrIjbYxE9XZYyx6lhBGvRRKYZkq1QdFDET1phkRR1KVJZCCrnII5KIesctGtNFIMwq4NFnRKkpWQ4cUtsgMooPSymdMGEngcx56j1unYpKNxf6fJgP1DNzQ5Z3wGkcyCy585bhgA838PzToy2AGDmFeRJosDdZ4uiBYmrqdPjTVsBsG1tnObuPaH1WXLFQzNdnuWuAUsaXmxUWmKuZdY1HcsZYywW6GyKol7RfuVSmC0ZjaV3ODW+aqKtiJh4qPKyLTREhmGiC1YUmtytJxWbFDhcCx4hTLhVWiaCS6nLMneqw6dwWqATNTEihHBmrktgUNt0WdoM1kQKzeFLsalIYYVfgsvUMMkQuBakHa/JUtgrOA/NNjKwR6nluiUghljlakWBkCtMpgWFOiCHYjRZ3dSyHitPfch3hyWhRtAtnjh2bn4T7HX8/JBl8tS9PoRB2CyXKVchIBM65XNytyewZyI+KbilJbMFo9JsUyUmtikelikcbZZ2xy63TvamLaB1BsWu4G3kUr8QjUYzXZkjyeTtzWZ3OIRzFTkpcMMpcFnNRGQE14px5Ksg1TzfRKYDZ1TbMuL2zOpW3Dh0q2BR5XxdW0nggzUkU9iTs2rJdnmk48riAt2aeFocE/wAdSQ5IQ2ls4OySJFSjZArNkua0kbktT3FyxtIg2TW9hNBA5KDNvEQmRSHWeuCJxRLPGLFkjQUQrZEhJtjLOi5aIY6AbDUsyjW4UWPCRKldjEfF6OBTBjVaYbAMM0o2i0euchZZ0BkrlFqFlWewPuFowz1QTBaCtOduOSXOVvS+4SFnS4W5/CcJ/wBp9Pkudkb0r22f9BI8idcqRWxLHSntbUQ4yLkcEpSplBJBZa1AhNkqHRutJnG49mS1sJPwSAezvI55m3NY/i49fT5gOxl0YIPJMzQU8bXsSgtJ2gD5HyWPoHewbGw3JdGMKWwNilYciFJ/CUIUlDidd3oseOPmsmksspwAt9bWQzPSqwaVyOqm3OiSVIy+zNc9UqbEQ5NhQnJDGRqSDTt38E9StFM9mpwW8wl5FtZfYw20tjOYMR0LrAb/AAVxnaM0sdGp2f0TiEbOsF32u7mc7eV7J3hruMjjVbk6ORJjlQNBsaY8pKOA9Jb1E4CCRRR9C7CYk1Ih5GbKaLImNwTJDg7GKQ0XK6oI+ATosFo6Yisi2OxmiStksYw5LTPG3jaBT3FqI94cFi6G3Fx9Apcn0s9s+Cz55yjKw0d1YBsT3ZBY+F82n1R5K1p9pfaBPKSMjI6hDFadmWg07suSkpdywTZb2PFGnTUihmWTJb9aqyCksgIINiDkQcwQdxCtzTVFcnFEepcGuzjd3Scy38JPh8uRWKOT/izUX8D49v8ARKDUMvakb915HkhhLw87S9S+UMPnIuBmulDLU3EBntNGTmVJOU2WhmKOxQ4lUiwrnLROexEjF9KgXmw3Zri5ZLWBPdGcjYQctQq1WJqjRbKrb5b0lppmiEix1gITIyYbDUguLcFojHUUhQ0BlqGud+rjzt47kePHcq7d/kA1bstmYDXVVProQk4tbjFE/P8AFwWJcCAoer1UQ8MiYpIBs6E6JSJYwJEfiIJAxNYpuN7gt0NUtQCtOlMkZFBr0mcUNTDtS9KCs9LVKI2ctdZVr0lUGbMtcM6cWiqEjJZxKxdFJLKyTA/aLhO6rCnuBGYcTAwhrt7sAP3Sbll/MW5kLFJasWn0G2UaGTE0E66HmMijxS1xTYSA7RdYFKy9yWS9mVXYIOrHW8iVeOVwp9gUylV3LDZNUm40EyO+QtIF+CpzaBs0LafrIi062uDwcNCtCgs2NwfcIm0TrSaWxjP9pvZPyAXHhJp0+VsWuRwgtcCdCuhKbjpmVRVhAtkuthalG0Uz62aHS9RYOodkgzOkQh1NPclcjJuShQ7NHBFCNLcFxROm2U4G7DmpGdvcB43yipSxvDe1qm0uwxXW5UjGBgB1OqcnSog5HZrL8c0csixYXP1Lq2fMgBF3anM+ay4+ijOKlk5e7/UPU+x+axyZrLdGQcbLxV8l2LzvO5GkwGCbIVbjIpMdjkJSG3EYtziWQpsMsimhVleWuC1xzNoVwzVUFSJGi4sUayqXJojuUY2q0w6OnOVSkiULSvCwZphAWLNBy9SHlSLC6dBuMrKktgDY88t63+K2qYrSdQjEXROy6xpAPBwzaR4g5+SWuX7l87DOyasmxOrxc/tt7Mg9RdIxy0yfv9sOLtDG0pRZSc7CZGize4DK4WfDk87j6lUWaef9GHHhmtUJ6eS72IszMUmeR1HiFJPcHk1FEbNWrDKkGS5+zP4F1x++M/5hdcvN5eofv/ZEWHx4m8l09GvC13RO51RO7PJP6DJ+VTKktzg1YurXUJyohzPUNAuTkl9V1MIR3IlYKOPEASLb7HXwv4pUMfiNNKvUgKY5gBV1C07ItDMFMN6LDg7sjYR8AHaOjc1pliUU5PsVZnIq/rajAN3sFjm6j7sBO5UaOQXcG7hr5f3+SLNHXkji7Ln9P9/QYvUyu0Nvu6x2A9m9h5ZK5TcnaFuRm4SsWmxNjrBktWLFZTYOaSy2xxJIXYo2UXQZIbERQgK5s0Oic1YQQRJC1NBiOafwLSs0tAAAqUqHoc+1YTnor8Sg0z2WS+YUlKwhCrmsFjyAt0Do626CLokZWPmTE2yPVYTBbPz7B1Hd5cFtxS1L3FpdjutjsQ4atIKGctLLa7i8byHSBovheJBycO0Pb3SZPuu25I90C25UFuQ0NiORU02ypyo9YbOaeIXPctGWxi4HnTWjIGhI9zmurKSluC+BnaFCHFjhknPFraruWxtjiwBr/Io5wliVS49S07E9tN7LXjVv/PzAXP61XpmvkX2KcMmTTuIWzp8jpP12IzyE2LggwycJSiWyHM03cQcgUE9lqFjlI25Adnhtf9rUDy19EnCnlya58dhnCoqFwAXexxUIANi8UGeI6lY9OudhDjHWXQxxpANim05TbCN+Z5cFmzzbelfqWSdi0mB75jrb/gLDFtT1y4ir/XsRR7+ofatUY4DbvydkfU+59VOni5Jvu+fl/tlzdIzUWwXkAk5ngpKVPYBYwTtl4TkSgaqXAvQeSwuG9bMUkhcosRqL6WJJ0stPixAaJz5LHQoJZVJFJFugdcLmZeR8B6SK4SohtCT5QxMFPYPDtEbikTbQcZJjkc+LIpam7GrgZhltkU++6JZ9VsuEqaskuCUyItclC6pl+miu1PjC0OFm5Oy1BuOYVY5uMgGMzy4h7HmnZne6CW4tTZSsv8bS08xmPYIMcraB4YjWPIHVSZ4TaOW3evngeNA62h0Nt2iYnHldhcr4YxfstPCy5nVKpj4cFGmhBFtziFvxS1Y0iUUng4SBq3RaYTkotLlFtHVNO2aOx10I3grdDPDqcTi+QKF3RF0b2HW2R420PyXJyRtSg+26GI62LNeFhPL0yPyTugmkq9wew6+2LLeE/qFFdR5S1wRpzgLha+dx4k90cr+wKyZ021jXf6ArbcJROAGt+J4k5k+t0+ManSInsOQzhxst2XIoxoFbsYD7JOOel2Gwbn5XK2yzRjDUBTDti7Oe9BjxvRvywyXWHBgjHelfc+DWjX1sud1r0RUFzJ3+3BFyeVNN1kg4MFh9Sh1aY0i6t2UW4GixIFvEJ0IrSrCswdZXEONitCxJmGc2mLsridUucdPBSnfJ5iDjcZEaLHLI09w0NVez2y2LcnEaeI1CuGZRkk+GE42rR9RRYMiiyK2DHYbkeLJTVDLM/tOTPJWmJkT6OQh1ypONoFOjQ07ri90mOGxykPSXbgO5wvfxuQfkmvDXATYxHPklNBJgqhm9JlB2UUNlzHQrdgwyZamDqBZ3ms+bG8ctycneK1z68uKKLtUy+AFU0tAd91wdfwuL+yRThIkuLGqmNpcA8AskGFwPqDzvvTrqafrsRpMlSXicYnm9u44/E3gfxBZuqxO7XYqL0+Vjez6/EcI3FTpU00g3JMpVVW/JzBrkU2WVqVlt7bEfZ+0HMnIdkShjOWN64i4y81MuNr29c1uhcDy0J+ijza+oUlxVMbaWxP2HVWbIPuSB37rnZ/Mq8E9P8ARezNFIzCL7hnfgF1eoxOlNBJmXqK/rCJB3cRHmRYDmGkfxlYo7yeR9+Pkv8i3K6oWo5ySW30JWjG18XqLt8FvZcgseIUzZLY3HwEnqhqkKYbO2y3a07ifkUyWRy0w+9il6j0VTiIDV0seVzdIj2Im0HuNWCD2YwG+t7+5PouV1WRvqPb/G31spclKeQRtyF3uya3ifHgN5O4Ao3pVffH9Bt0dRNAAB7R3kgXJOZPhnuWWf4mlJpKy1Bn5cXufJhGZc6wHPRdVSZz2rdFaXYk8ebm3HFuaVklWzGeFJBoKMPAwd/e05eiz6bWwSj6A2lzXhjgWuJFr5WN8ikzx2qKTadMa2gSDciztHDgRv5HVMx5HxLlFzXck1dWQNUzYU2SZKnihUbBbOqcA5omqIlZapNMk7GkxlF3BipWHfG9zTyJv9VWV6Zr3Qyrh8gMbMljnyWkdNmwmzhdvuOSODXcpuhnrGtLbG+K9j4jMjwNl3Omy4mkrFtNcHL5A643rD+J4klYWOVnTTl7FcmD3H9jmEEh0ZzFiWnwO5NmrVAL0Ctu+EfeA92/3CVLeAa4F9uND4mv00z3tcND81cp7Rl67MGatEvo879Ob2HZIy43z58QeBTscfMqFY3uaVslrg7swsufytmmIt0qgZ1cbxk9xsyw1IaXEHhk0ra8cXiU13FZV37gKeQuZE8969/Y/RcHXozNoct4pitA60727pI3eozC3LZCY/FRT2/tW1GwDWUYTbWze/65D95daedy6eMV32/Yk5UgO1KMw0cbfiGbj+Jxu73PskOlKKXFEkqgL7Nhs2++2vko3p2RUV3PaauwOcLa5DmVWW0i8cqFdqVBx4BrkPMpeGNrUypy3oszMc2A2ObSR5kD81q6bF4jbXZ/UKWyGuj7rNe92QaPkM1tgvBjKb7IkXYrSklpe7VxBP5f5xXFm3JW/YZEo0rMRMjtSLAfdb+Z/LTNDknVxvfv7LtFf37/IJK9yRV9JWNe5oGIA2vlY8beF0tYZLZJP7+6AeVWYdoIkxA2IORHEHJdkxvZmoouk0rbdZZ45WKVOMn3HRzPuVoX09Tmw4JBwycFmdXT2GrTLg7qXgDq6xgezdKBmPEkaHxWrHkT8mRX9QZL1Ott7NY+MOa7FlbFxG4lK6nFGDWSLu+S5LUjDvgzLXajIqpRa3MvsANDxUjOiabH6PZ2SLVqYyMQxoSMwbJ6xNrYj2K/R55vJE7PGLjm3/AAeiy9TGSimHie7RSkhiaA3rLyOGIMtuWiXT4vAWVTtvsHdPSTa1oCRCFrYCYlG7d43HgU5YlLyy7iVKmUaN4cDewd887Hkbo4ZlOLwZviXD9RqS+JBLZ81zJLTKhiBU04EmE6n5FNctkwU6dDNLkXt4HEOTv7goPYNc0C6rFHNFvb2m/NKW8ZR9NyNdjHbOrsLw4/A6x8W3sD5HLzatsHpqXoZE9zaVT8muGhGvPRZesrVaNSfcBWVgfLRxnTG4nxJY5jf6ir6TM5QUHwisj80RaLaDetEWgaSAeIGi5mXp2lKaDjlWpRF613V1EbuDrHkcvkU/DLVj/T6Cp+XICN5J2s1bAHP5YTi/qcwLfFNQS9F9QOZfIvdIpb0oPL5oZupRQ+fwCezpw6HxAzSlkblTBXwi88JZaU/ey/z1WrM/LsClW4an2cTMHu439Fnjl0x0h6N7KG0ZbxvO7rW/0f2XV/C5J6/mvoBm4HZexStbvkIHrmfYI+uyflqK/wDT/hBwVIWcL9kaMALvFztB6H3PBcycvDhr+/b/AD+wXLo42tWFsbmt78jiB4ADtO5AfNcrDPU5X62HkdLYydP0YdM0SGTBjFw22jT3f5bHzWyf4gsUnBK6M0enclbYKGK7brt46YDVoEJgThJ8ExpMX7DkWx8w9kjmuGllT6dSW4xRa3TNXs+pc5mCezt1+PNZJ4HDhj4ytVISqaaWnuYu3Gb9g52vwQtxyRqXILUobrgWZQNqGY2dmdneadHjcQhxy8ul9gXFS3XJNc/Dk4WI1BQOPoDdB4qkblcW4suzmasXSwzQqcmL0tdhla69s1fURjKDQMJNSTNPWQCVokZ347uBG9ru8PI5rz8cktEoLlb/AOTfKKbUhDaBJwniCDzWnp8qnuhWRCBNl6COFZIX3MUnTDRTG4OrSLHmPzaf5VxetxtZFM04ZWqDQVlj1bjn8JOtjoCqz4VpWSPDLhOnpZxtEG4e3vNz5jeFmi7TQU/UebUjG13EWPnmD7KtW9hKXcZxBsrHbngtPzCpOpp+oZ+fbbj6uWVze6w3cPwPJDiOV78wFswSW0H32Mco7to0HR6vxwmNxu6I5eLfD/N4WXq40NxytUKbUecTSNWZg8LOukYNkwcjdi9YD1rHD18UzG1oaYEr1JjlTVGUdrvNtbx/w2Q4MSi6Qc5uXIrs6pd1jsGslxzA/wCfZac7pX7g4272NL0kfhpG332+YKVJXOJpybYyRs+a1twNr/VJflnYuLNNtelD3QRgizje/gLLpZsSbjCL5GPshioZhxG4NhYW4lYupwPFdv5DLsndW6Q9V/7GF3pYpnSOdtL2/wAC5K9ijtib9MyMaMZiI8XGw9mu9Vt6xrxFFvaK/wBv+C+4Whg/R56u7ZPPP5W91zeocskWvv7XAcFSItbT4rNJzndhH4YrlzyOF2g+oXOxvS77RV/r2/kkle3r9Dmt2gxjy05WtlwyFkOPDKUVIuU0nRmRLZtr6L1mmlsY1JUSXjESVSbE8sJHVSM0ebcLo7Ltoo0nSB41zSJKXqGsjNPsPb4ecDvdZpxa3NGPInsyxV0gIDo8nszaRkSN4QuCktuUMaJdRCyoBNgJBruuiwTTlpn3FTipKyM6it3TpuWjL07W6ERYu5tzYrNbiHsCfTi6vxpUVoRQZWPhs5juycnDW19/nb2WacLepcjNTjwOCsaQGniPQrHj1YpWg9SkiXtxpj5HQr1fQ9SpxtGLPDSd9HprscCR3hYE27zXtv5XWL8W8koOrTuxnTPZo+2o0l8bm6ubbzGY+ay9Hkvp5Y5dn9QssfMmu6PftRc0OAOJh7Q5aiyGMUpE1Nr5DlQ4FjXt0B+R/JJkqdDHxYeWYuicB3mdoeSXIJO1RD2lAHtkd9+K3oj16Zx+YqrT+Rm+jFeWOZfdeN37mX9Bb6LpdZi1p133FRdOzSbWb8iuRgGZD3ZcfW3bvABCrO/Dpl4469hSsOAm+VgSRyGXuQtfTK6aFz2YCBxb1RGrQSedsbvqryLU5L5FRdUzTdOKwOo4i0auab7leOcZuCrdJ2aMz8hGgmytvFik9RCp36iYvY7O03mWJrbuIOFttbHd5K8cG18glN2jXGItbGw3xOdc38M/yQTTeVRZqqkA2XVj7XIPxj07vzcFr6XbN7N/Ri0/M0I1NYZJ3kf+WXA39llmD+Y3Ss+TxJP3f3/BV7mnrngubGPiBLvBg19ch5rP1bS2XzY9ehLbIDJLM82ZE3ADw+KQ+zR5FctqThGC5k7/AMf2EqtyfC+2ZZ8EkxMuGwebi5Gm72supHTjWi+DK1Kb1ERpL9ASvQxj6mO2xuHZUrtBYKpRQcYMOOjzjq4+SCmH4Z2Oj3iU2OFspwo9ZsNzSHNcQRmE9dIpICmjZ7IncWC/ebqFgz9FLE9UTZjyalTPK6hAfjZkH5i2528LJPFF8cPgJreyFtKF1y5nfAvb7wH1R9P1Lj5JmfJjt2iRDWtl32cNRvWucISQi2c7Tmc0XssSxb0N17E2i2w18jI3khj3Na4jUAm2V96Z/wAfSm2i1K9jVVuxyxrQ14e8btA4G2TSd/P/AJ5byY3Nxjx6j54qSoWim61roJcj8JORBG4+Kdgm8E1JcdxT860sDsKCwnjeM24PbFmD5hbfxid4sc4+v9AdNHeSZ1Ox1g29w17sJ3jO4B8rLnYppSb9UMknx7ndTC4ObNE7C5ws5pza4jiFojJPG3LsVJU7QLZtWS1zHAC5eCNwd4JWfeWpexIPahsy4WxybnNsfqlSV7BJ1TEaeYGGTwDh5blc4vVH9AYvZmMIwyPtocMg8jhd/UPRdlPVjXtsINpfrKVr+Btfyt+S4zjozNDucdnnRCT/AFFuLUH4hH8m/cvpn5xfpZUtfLJh3vEXkD2vcOPmtnQ43DGvl/sHPJSmwDZB1jeGMjye0j/cpvTfsAuTS7KpftNHJCT2m5jyN/olY4/mWu25oh5seky7iWzFozsCD+7ktGSpY7M1U6Hehm1GsqgXC7bFt7Xw3Isfa3miTWKpSDwvzGxNcJao2+Funv8ARZoz8XM8r+6NVq6FNhUJMgkOsshI44GAkn+LD6KY7cscPX6WDCPMmQYJerqadhP6rDiPiGF7z6uPoovhcvvkXxNL0NNRVpMctQ4d/ssH4WZADm4lYOok29HqaYPZyJu05MRho2m5e4OmOYy77h55n0R9LjtvN+30AyPjH+4ntfbIimewDJtgP4Qupj6W4ptFSlTHfsLInWytqDxBzBWlZrQtwSZ2+vY1X45LSF37XG4I1lYDmB/7ofBaIZqFuTOmbVWzH1CAbZQpK8HRbLjkVMim0VKCTECxxydm08CvP9V0/hycez49mbMU9SJ9c/Mgiz2n348iuXkT57oJsxHSjZ7mPE8WQd3gNzt639NkU46WZskd7OtlbSEjcLxmqyRlGVgJkTb2y+rdib3Tw3LdhnqVMhsOi+2RUR9W8/pYx/G3ceY381578R6R4J64/C/4ZrxT1KnyU6ykEtjfDI3uuO+3wv4jx3LLjzafLLj6BThq3XIIMIkxEWJaWOHjqD46e61Zcjlg0ejTQuKqdg4n5u/dd7YT/SUhr4X+gS3sFU1ADXNGeYIt4arTjTppi5PsZyuq8L3ubvId7Ba449SSYm9yjsnbAkpjE/JzXXY7dnuKVnxaZKhkZJxpiVNPbrWcQSPRXON6ZCk6skvZctIG4tP7wIHvZbIOrQKNJ0deH0czD8IDx5Gx+ixdQqypj8fwNAtj1PUyGT7rHEeJGg9bJefH4sdHugMctMrJTiXOYDmbSSOPlYH1+a3fDB/sL5O5JrWPDAfQ/wBkpR/ssr0O3HwOkwbwRn80p4XSaYyGRxsWgcQXSO1LT6uUb20IG+5b6KbJayMvcRd4y8AdCsHX55OaiuxpwY0lbL2w5iyOV7rXxG/Zae6LG+8jVbemzeHB0vT3GKnvRRg2g0AOLBhAwh8eVsTcRGA8t19E3H1WOU7cN1ta2/gvsZ2q6NwSTYm1WEvDjZ7RcFx0zI3Ep8cWJ1BS/cQ8abuyrtWH7PDHYY44RckfE5o7N+bjfyXK6jockcrtp33XvyPckor2IXQphlnlnkzIbr+J5ubcg33W7HiTcYLgRitycmM1ex2Pe5xzLjddNRS2sY4piLJjVUIlbnJTksf4s7wPkD7FYXHTNJ9xfxQv0IAqwd6NwaEBI5xxS2pEQcEcUPmCpApHtG9aMeoFpHDNshi6OKckLZY2TtWSQGSN2JrTZzN4yviaVh/EOt05FCXDRowxdWjQS1LZ4hMzNzcnjfZYMm6v9x9qSsmyYX3ac2vFxzScc3B2BJKWxD+wtY8i1uC6cpKcbRmqmDqc+y7MbkWDJp5BkI7NpC2YluRwutbwWjqZQnCi4XZpNnbU6xovYSC1x96+WS8zm6fw5UuPoa4ZdXzHXSh4+R4HgUuKcNnwG2pEajq/0luIcPQgj+orVlx1jEwlcgFTQvxgRuviF88j4i4W2OTGopyVC5ReqkQNqxuuWuFnjUb1uxY06adoU7T3O9lsYYXdsNlYb4HdnG38J+8OCX1GKSndbfQJU0A+0doHiLJejagWUNiRY45fBoI5h1/okdRPROL9xmONphOi0tpZIz8Qez2P1AV9XHyqRePmgVQewPEkfVVDkUwFLJeWTwZgHkLn5J2Vflr5loBM/IeLfkQriikWdswARslb8QAdz3JGKVycH2GSjsmJuqrtaD4DyCix1JsG7RtujLyYZb5sBAaD+yBkfRczroXT7o24HswM9R1TXtYciMxrbJwcPPJXhbktwJPTshPaW1MFFGPiIf6vfa/8IPqtmKCeSkLlOoIy3Rmqc6thBcS3EBYm4sTpY7lt6rydPKS5AxfEjUTdI2NqZAxpbG12EGO1iW5G8Z7Lhe/BZsUPIpT5foNlkSk0uDUQ1cDafHFEWiXN2Blhm3N2HdkAt+NwS1RjvxfYNNJWgTZIgLOqGNO9paTbwvdFHPiavUS/cy/Qmqkp5+pkLmsl7OEk2Dz3XDzy81M7csV43wBjdSplXa8XVSdqngljde2KMNeCO83G31HgQg6ab6jHqTprZr3LmtL4tHEFDs+bJ8Rgd4TPaDyJOH1snxx5lzFP5Oiqxv2O6roBEReGpljvp1rGvb5FuH5oHlwJ1O4v3RPB9DNbS6CV0dywsmbxjdY+jrW9UyMsfK49efoLljkjK19BNH+tjezxc028naFaYThL4WKarkrdBdqCGctd+rlGF3gfhP0WD8U6TxsVrlDsGRRlv3NVUzOpJusZ2on95u4hcXpp+JHS+UMn+XLUuBqglY99mm7X5sPDwRNPuXGmwe2KQvBIyc3XmE7Bl0vS+AMkL3M8HkgtOoWySrdCHuh3Ybw6QA62I9lUiY+SfG0i5GRY+3LPIpWRXyWWWzl4L2d9uUkfG28fQrFLH4b0S4fDHqV7rnuRKmoLXiRvG4+oPArXGCcdLEN07Q5s7aWKZrt17eqrNh04q9AoTudgen+zMT8TN7Q7LwyTOgzaUkw8q8xntiAO7MxNtztXN4eVwuhnzyjvFWJcY2cVYAJaDmPK6pNT8yAVordEdoBpc0/GLeYXP/EMLaUl2HY5aWLxVHVVZduElzyxZrQ4a8CXsDemVhqqoBItoC4+V/7JMIUC2K7PdkHH4nuHq23zTsq5XsQDI/u8yFcVyUi/tOq/0cbR8Qb/AC5H5LDihfUN+g5vyUQJ5bAW3WW6MbYo3dZWdRs2MtNnSOBy8z9AuYsfi5qf32NTlpxKifZzYw118bjd99bk535aIttba4Qp8E3pFUWDWDeL++XyCf0sbuQE32M5BKWuL2mxByI1HBdCUVJaWVxwU6LueJWTJvMhoWdIpLNiya0CwO9Xk1xhSew2OXsc/ax4LOk6L1Gh221r29oYXg3B0N+IKy9P1E8cqH5Umi1URfaKcXIDnNAxbmyAdl3I6HwKPD1PgZda4ez/AKYTjriflVX0hkje6OWMtewlrgRoQbHmF6JTfKZiaPaHplJGewXM8AcjzboUcsjaqSTLimuGaqh6fHqRK6MOwuwPLSY3X1BOHLMHhuK5k+mxPJVabW2nYd4rS33KMPTWkmFn4mE73NuP4mXv5tCXPosnMJ389n+6L8SD5J9VQUMrjbACdHxua0+gu2/g4XVrL1WFeZWv3/kW4wZ9U0b42W/WxgZm3aaOJb+VwufJRnPVDZhbpVyjLGoMMgLXXaDcLbGPiR3W4jeL2N0akPayVuj7Ndz3LDKLujXdqyXtnZ1nYgOa048jWzEThTsjU0mCZh/EL+ZstEHYnh2dgf6iWPIBxJuc9c8gjuEUpSQdbiEW0cD3OYHY2HO7u97aJuZ4skFFx2YMW4uxupLZmGWLI/Gw5Oa7xHH5rHGDxPRN2uzCnT3ROoJg0ubpe9vB4zA8x9Foy424/fACaNF/3ATsF9WsIPqFz44njdDnPWjHRMt1tvhs4eRXTbtRFMQrZruvxTscaVF0cQVJab70UoalRVD8s2J2L7wB9QEuMNMdJGdyPsCfD5pUVuCkEvhij5B/q4/kq+Kb/YJoXkOvAO+aKKKSKMkt4Y28HOHlkUhRrJJhMUkGbweC0Y1aTBfJc6LOfWT00LjeOM4iN2GPtG/OzW+aT4ccUpTXLGxubSZpOlkVqolvdOf71hiHvdYFJPVXqHmVSswG26vFM/g0YR5C35rpdPjrGvcQ+Sa12XNamqIaCihPVPfcBsLQ53jfJo9Vhe817hKNpsH1oe2411Wpw2oW9mB+0nik+GFZU2f00EsfVVQzNgJB9eCvN+Hb6sf7GjxLVM3mxJTGA1zsUL2977p3E+C4uSFNprk0Q2Ods7Hp61hLsJkZ2XOaRf8AC75J/TdROEd+V/KBnCMj8w6R9FZqYkgY4/vDdzC7OHqYZNu5ncHEZ6ARMndPSvyM0RdGeEkVyAB4tL/RFnhtqXK4IlexMfEAHxEYZoXGxHxgHMfUeCibbUlwwH6CkG0zoVoePYGjYbF209oBY/Lgcx6bvJcrqMC7ouMmipVUMFZe2GnqeH/hlP8Atdy46HcrHlcfi3Xr3XzX9jHGM+NmKbDkkge6kqWlmIEsJ0Pi12hHJTqMaaWSG69iQbi9Mi/S1Yewh5u5hwv5Huu81lqnfqMUrVGf21Q4XXHG4T4SaM840yftp+GoDh8bR7hbIR1wKZNY61Qw7i5txxs7Q81eN1HfsUizt6Tq65zmjCJGAkbtLG/ohyTWZN13DltKyDVSAgOPZxZZbiDp+S0YXTcGJa7o1WyGN6kEd4tz53t+awZ4uOSh0a02ZujF5ZW8WuWqS8iYJnZjnbhktkUQ6A7N+CrvRB95yb+yPkgS5KOJJbtHj/whjGpMgUPJBvpYAeSDZNUQao48VLO7ex8Z/iJCVkenPBeqYaXlbF2zm7B4/NG4bNgF3pfQiGSO3xRgnnv+iT+Hyc4O/UZlhpYPoPWGCXrrZNNj4tce2PSynXJtaVyVCWmVlzpFtYOktujDjfeS7tOvyvbyWDBgail3f3/sPLPUz84+0XuTq4knzXoPDqvQUM0bbkcBmlZXSIVaKuBoqrPOSRgaPwtLf7pfh1mh7IZF1BimyZdxWqtxUkVW7Flf2msJadDkgcVZSjJrYyTo7ZHIhbYSVWMLvR3pZJS2a7txb2nUDw/JYuq6SOXdbMOGRo2NDO2W01O4EXsRezra2z1IvouBmi8UtEwq3uJoG1/wSttcZYhk7ldBCTW6HauzIdXsBkNRDVUwwyMlDi0aObY4223EtxDzXSwdY60yFuFO0Qf+qeyjBWNmjybKLjhcae2X7q29G01LH6cfJgZI7kGXo8+UOkiw2sDgJzudbeCKfVwxNRmCoOgWxpnMfgkBHNTPU43Eqka97cTQWmzhouS3olaI0fRbfxDqqgBw3F1sjuLXHuu55cMOQLlgt68Wz7rsya21TO6epDJRJbEy+CRpGrTk7LUEcDw3qpY9qAjKnZar4MnRE3wgOY77zDmx1+WXks6HTXYyPSBwtGQb2Fj5Fb+l3TQlkqqGVxrcEFOSVNFdx7pFX9cIZhqW4XftDVZsENMpQYc3dMmVQvFfUYgeV7j6p8NslAIb6M7aEbnRyd1wsHH4eF/DNX1GHWk1yTg5hlwzk+NvVWo3josj7RZaVw8U/HvFFo5hOoVSXcph5Xdlo/CFcV3IcvO7gFSIUiAIW+f0WNb5GQWoarCyaP7+H+Ukp2XHc4y9L/ku9mgEriCwjUH5Zo4pNNMoYq9qvmJMhuRkD4IsOGONVEttvkpU8gZGBvtchZMkHLJqa2AsVrZv0br7xb2zRY43NFmYgcbk8V05LYNlWkmwxvcONh6LJkjqmkCEpG2h5uV3+b+hYxspoL7u0bnhHeeb2axo3klMm1FWFSN8OisbgDVVohnIBfEHgCO47LAL7m4QsGvLLeNV7h6F3Zl+lWxjm9rSHN7zbWPNH0WdxeiRJRMNLKurQNGn/wCnW1GsnNPN+pqbNNzbDIP1bgdx1HmFzfxPp3LH4keY/TuMhXD4Z+mVDZmtdA5v2hjQCy5DZQBp+1bTiuDiyxv09fQY1Jbc/UlO2sGAtdi/ZIONpGmRG7mtiwb2lS9VuhbkuB/b2zzVwxlxLotzsrsJFrHhY5IsOWWKWr9CSTl8jLUGz5IJurkPYscL/kD/AJvWnqZRzYtUefQBLfc92jRNeLkcnBY8OWUHS/YqSJj6h8XjbetkYwy+wFs+rC2ZnWN8xwKGCeKehlCuzNouY8Mcb7hfeNzCeHDhppktOWOuNkNhLWkwteztdTfLeYj3xzad27LcFzYx89P79Bt3EzO1pAb4Tdru00+BW/p1WzFdwMvap772EK+MrXqTsSRPYOYeOIfVOcN1JfIhpZ9ngGSNvdMbSPNoPzusDyu4zfqG47mUljLXA/4f8zXSjJOII5G697a2uPLNDdclIBtR93h3EA+yPGqVFoUjk7SKUdi3wNynu8kMeGCDx2uSi09i6GZq4YY2jjn5pEcLUm2RChdZ58WpzVxIPQWJaTpdZ5KW6iUP7RMZLXNG4Bo0xHj4DxTMMJY43NgylqdInCcl9jaw4DL81JO4hnde/If5uS8K3sohxrdIIcLrQ24uSKvJZXcpQC1M1x0Lj9Um/wA5r2CXBpuh1I2ON1a+xeLtp2HMNIydM8eG4cUrqp8RDgv/AEwTqN8hL3EuLiSXHUknMlHHNGKoVKNuzY7fF3NvvaVzVyjVM/E9ptAmfYbyvTYfgQnsDaiktmCz9i260B8ZAAOWYyObV43Hwx+TZonbaH+nB3h1r77X0ut/Rt6qFT+ANA8iF7QSGlrCQMgSW5kjis9+Z/Nk7FKvaOp00/MJXTtsdk4Mxsc3bJfPtu+a0dUqkvkKFZRm5HHsKYlswZyDdw3LV1HEWUSK7ULTi4IjbdED+kA3Esv43JB9Rkub1PK/UZj5M5UCzZANBNIANwGWQ4Bb8fK+SBlydUP6mXkgy/8A1RXqZ+fXyWuPBS4Nvs49of8AyZ8iuLn+H9WMjyZyvGY/aP8AUuji4/T+hbEgeyeZT+5AVVozkmR5ZaFmd5E+C3wPv0b+ylIFAJu6UzuEL/c5/VGyIZl745OSl8JQzTfDzCuHIuYaoP6QfsFDm4JDgVpu85BPhDDupOvM/wBIUh2IiXGtMixp/wCrHMpK+MruU6r/APDD/wDR3ycs8P8Asy+S/oJ/AfoOxommGIFoIwNysLaDcubmb8QdFbIHWCz3AZC+gS0xcuT/2Q=="/>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TextBox 9"/>
          <p:cNvSpPr txBox="1"/>
          <p:nvPr/>
        </p:nvSpPr>
        <p:spPr>
          <a:xfrm>
            <a:off x="7140764" y="1895913"/>
            <a:ext cx="2266364" cy="1200329"/>
          </a:xfrm>
          <a:prstGeom prst="rect">
            <a:avLst/>
          </a:prstGeom>
          <a:noFill/>
        </p:spPr>
        <p:txBody>
          <a:bodyPr wrap="square" rtlCol="0">
            <a:spAutoFit/>
          </a:bodyPr>
          <a:lstStyle/>
          <a:p>
            <a:r>
              <a:rPr lang="en-US" dirty="0">
                <a:solidFill>
                  <a:schemeClr val="bg1"/>
                </a:solidFill>
              </a:rPr>
              <a:t>“Faith, if it hath not works, is dead, being alone.”</a:t>
            </a:r>
          </a:p>
          <a:p>
            <a:r>
              <a:rPr lang="en-US" dirty="0">
                <a:solidFill>
                  <a:schemeClr val="bg1"/>
                </a:solidFill>
              </a:rPr>
              <a:t>James 2:17</a:t>
            </a:r>
          </a:p>
        </p:txBody>
      </p:sp>
      <p:sp>
        <p:nvSpPr>
          <p:cNvPr id="11" name="TextBox 10"/>
          <p:cNvSpPr txBox="1"/>
          <p:nvPr/>
        </p:nvSpPr>
        <p:spPr>
          <a:xfrm>
            <a:off x="7198095" y="3915291"/>
            <a:ext cx="3010703" cy="1754326"/>
          </a:xfrm>
          <a:prstGeom prst="rect">
            <a:avLst/>
          </a:prstGeom>
          <a:noFill/>
        </p:spPr>
        <p:txBody>
          <a:bodyPr wrap="square" rtlCol="0">
            <a:spAutoFit/>
          </a:bodyPr>
          <a:lstStyle/>
          <a:p>
            <a:r>
              <a:rPr lang="en-US" dirty="0">
                <a:solidFill>
                  <a:schemeClr val="bg1"/>
                </a:solidFill>
              </a:rPr>
              <a:t>Faith is things which are hoped for and not seen: wherefore,…ye receive no witness until after the trial of your faith.” </a:t>
            </a:r>
          </a:p>
          <a:p>
            <a:r>
              <a:rPr lang="en-US" dirty="0">
                <a:solidFill>
                  <a:schemeClr val="bg1"/>
                </a:solidFill>
              </a:rPr>
              <a:t>Ether 12:6</a:t>
            </a:r>
          </a:p>
        </p:txBody>
      </p:sp>
      <p:grpSp>
        <p:nvGrpSpPr>
          <p:cNvPr id="12" name="Group 41"/>
          <p:cNvGrpSpPr/>
          <p:nvPr/>
        </p:nvGrpSpPr>
        <p:grpSpPr>
          <a:xfrm>
            <a:off x="9449361" y="1453475"/>
            <a:ext cx="942144" cy="1808205"/>
            <a:chOff x="304800" y="466773"/>
            <a:chExt cx="2438400" cy="4679887"/>
          </a:xfrm>
        </p:grpSpPr>
        <p:sp>
          <p:nvSpPr>
            <p:cNvPr id="14" name="Cloud 13"/>
            <p:cNvSpPr/>
            <p:nvPr/>
          </p:nvSpPr>
          <p:spPr>
            <a:xfrm rot="1518698" flipH="1">
              <a:off x="696996" y="641895"/>
              <a:ext cx="1036027" cy="1814534"/>
            </a:xfrm>
            <a:prstGeom prst="cloud">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loud 14"/>
            <p:cNvSpPr/>
            <p:nvPr/>
          </p:nvSpPr>
          <p:spPr>
            <a:xfrm rot="20659987">
              <a:off x="1643959" y="617191"/>
              <a:ext cx="801666" cy="1823031"/>
            </a:xfrm>
            <a:prstGeom prst="cloud">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243016" y="3074956"/>
              <a:ext cx="500184" cy="689207"/>
            </a:xfrm>
            <a:prstGeom prst="ellipse">
              <a:avLst/>
            </a:prstGeom>
            <a:solidFill>
              <a:srgbClr val="F1C1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304800" y="2936552"/>
              <a:ext cx="500184" cy="764444"/>
            </a:xfrm>
            <a:prstGeom prst="ellipse">
              <a:avLst/>
            </a:prstGeom>
            <a:solidFill>
              <a:srgbClr val="F1C1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2225333">
              <a:off x="1231250" y="4469525"/>
              <a:ext cx="392724" cy="677135"/>
            </a:xfrm>
            <a:prstGeom prst="ellipse">
              <a:avLst/>
            </a:prstGeom>
            <a:solidFill>
              <a:srgbClr val="F1C1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20622370">
              <a:off x="1676400" y="4504465"/>
              <a:ext cx="441568" cy="600935"/>
            </a:xfrm>
            <a:prstGeom prst="ellipse">
              <a:avLst/>
            </a:prstGeom>
            <a:solidFill>
              <a:srgbClr val="F1C1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p:cNvSpPr/>
            <p:nvPr/>
          </p:nvSpPr>
          <p:spPr>
            <a:xfrm rot="1996156">
              <a:off x="472312" y="2060908"/>
              <a:ext cx="828604" cy="1425120"/>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rapezoid 20"/>
            <p:cNvSpPr/>
            <p:nvPr/>
          </p:nvSpPr>
          <p:spPr>
            <a:xfrm rot="2041752">
              <a:off x="596736" y="1887584"/>
              <a:ext cx="823712" cy="1289946"/>
            </a:xfrm>
            <a:prstGeom prst="trapezoid">
              <a:avLst/>
            </a:prstGeom>
            <a:solidFill>
              <a:srgbClr val="F4DA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rapezoid 21"/>
            <p:cNvSpPr/>
            <p:nvPr/>
          </p:nvSpPr>
          <p:spPr>
            <a:xfrm rot="19870960">
              <a:off x="1838378" y="2064868"/>
              <a:ext cx="778308" cy="1425120"/>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rapezoid 22"/>
            <p:cNvSpPr/>
            <p:nvPr/>
          </p:nvSpPr>
          <p:spPr>
            <a:xfrm rot="20036208">
              <a:off x="1686346" y="1909261"/>
              <a:ext cx="823712" cy="1289946"/>
            </a:xfrm>
            <a:prstGeom prst="trapezoid">
              <a:avLst/>
            </a:prstGeom>
            <a:solidFill>
              <a:srgbClr val="F4DA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p:cNvSpPr/>
            <p:nvPr/>
          </p:nvSpPr>
          <p:spPr>
            <a:xfrm>
              <a:off x="992554" y="1946398"/>
              <a:ext cx="1187938" cy="2859016"/>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1321568" y="1720685"/>
              <a:ext cx="491984" cy="60189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rapezoid 25"/>
            <p:cNvSpPr/>
            <p:nvPr/>
          </p:nvSpPr>
          <p:spPr>
            <a:xfrm rot="21335299">
              <a:off x="1640514" y="1893719"/>
              <a:ext cx="573620" cy="2693877"/>
            </a:xfrm>
            <a:prstGeom prst="trapezoid">
              <a:avLst/>
            </a:prstGeom>
            <a:solidFill>
              <a:srgbClr val="F4DA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rapezoid 26"/>
            <p:cNvSpPr/>
            <p:nvPr/>
          </p:nvSpPr>
          <p:spPr>
            <a:xfrm rot="353417">
              <a:off x="978550" y="1870292"/>
              <a:ext cx="573620" cy="2736017"/>
            </a:xfrm>
            <a:prstGeom prst="trapezoid">
              <a:avLst/>
            </a:prstGeom>
            <a:solidFill>
              <a:srgbClr val="F4DA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948157" y="612659"/>
              <a:ext cx="1189892" cy="1524546"/>
            </a:xfrm>
            <a:prstGeom prst="ellipse">
              <a:avLst/>
            </a:prstGeom>
            <a:solidFill>
              <a:srgbClr val="F1C1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1474350" y="2246140"/>
              <a:ext cx="312616" cy="150474"/>
            </a:xfrm>
            <a:prstGeom prst="rect">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1455960" y="3356998"/>
              <a:ext cx="312616" cy="150474"/>
            </a:xfrm>
            <a:prstGeom prst="rect">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loud 2"/>
            <p:cNvSpPr/>
            <p:nvPr/>
          </p:nvSpPr>
          <p:spPr>
            <a:xfrm rot="15742615" flipH="1">
              <a:off x="1175578" y="95093"/>
              <a:ext cx="698768" cy="1442128"/>
            </a:xfrm>
            <a:prstGeom prst="cloud">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rot="17832791">
              <a:off x="742237" y="902367"/>
              <a:ext cx="459771" cy="236128"/>
            </a:xfrm>
            <a:prstGeom prst="ellipse">
              <a:avLst/>
            </a:prstGeom>
            <a:solidFill>
              <a:srgbClr val="927B40"/>
            </a:solidFill>
            <a:ln>
              <a:solidFill>
                <a:srgbClr val="927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082752" y="3538191"/>
            <a:ext cx="1058012" cy="2368937"/>
            <a:chOff x="1600200" y="4114800"/>
            <a:chExt cx="1981200" cy="4648200"/>
          </a:xfrm>
        </p:grpSpPr>
        <p:grpSp>
          <p:nvGrpSpPr>
            <p:cNvPr id="34" name="Group 285"/>
            <p:cNvGrpSpPr/>
            <p:nvPr/>
          </p:nvGrpSpPr>
          <p:grpSpPr>
            <a:xfrm rot="17194410">
              <a:off x="2602773" y="8085383"/>
              <a:ext cx="509454" cy="722914"/>
              <a:chOff x="4934260" y="5008578"/>
              <a:chExt cx="373811" cy="553131"/>
            </a:xfrm>
          </p:grpSpPr>
          <p:sp>
            <p:nvSpPr>
              <p:cNvPr id="57" name="Oval 56"/>
              <p:cNvSpPr/>
              <p:nvPr/>
            </p:nvSpPr>
            <p:spPr>
              <a:xfrm rot="2385655">
                <a:off x="4934260" y="5008578"/>
                <a:ext cx="373811" cy="553131"/>
              </a:xfrm>
              <a:prstGeom prst="ellipse">
                <a:avLst/>
              </a:prstGeom>
              <a:solidFill>
                <a:srgbClr val="BD83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rot="2385655">
                <a:off x="4958925" y="5096340"/>
                <a:ext cx="348365" cy="382782"/>
              </a:xfrm>
              <a:prstGeom prst="ellipse">
                <a:avLst/>
              </a:prstGeom>
              <a:solidFill>
                <a:srgbClr val="F1C1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284"/>
            <p:cNvGrpSpPr/>
            <p:nvPr/>
          </p:nvGrpSpPr>
          <p:grpSpPr>
            <a:xfrm>
              <a:off x="2057400" y="8077200"/>
              <a:ext cx="533400" cy="685800"/>
              <a:chOff x="4934260" y="5008578"/>
              <a:chExt cx="373811" cy="553131"/>
            </a:xfrm>
          </p:grpSpPr>
          <p:sp>
            <p:nvSpPr>
              <p:cNvPr id="55" name="Oval 54"/>
              <p:cNvSpPr/>
              <p:nvPr/>
            </p:nvSpPr>
            <p:spPr>
              <a:xfrm rot="2385655">
                <a:off x="4934260" y="5008578"/>
                <a:ext cx="373811" cy="553131"/>
              </a:xfrm>
              <a:prstGeom prst="ellipse">
                <a:avLst/>
              </a:prstGeom>
              <a:solidFill>
                <a:srgbClr val="BD83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rot="2385655">
                <a:off x="4958925" y="5096340"/>
                <a:ext cx="348365" cy="382782"/>
              </a:xfrm>
              <a:prstGeom prst="ellipse">
                <a:avLst/>
              </a:prstGeom>
              <a:solidFill>
                <a:srgbClr val="F1C1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11"/>
            <p:cNvGrpSpPr/>
            <p:nvPr/>
          </p:nvGrpSpPr>
          <p:grpSpPr>
            <a:xfrm>
              <a:off x="1600200" y="5638800"/>
              <a:ext cx="1981200" cy="2743200"/>
              <a:chOff x="4419600" y="2060454"/>
              <a:chExt cx="3045502" cy="4187946"/>
            </a:xfrm>
          </p:grpSpPr>
          <p:sp>
            <p:nvSpPr>
              <p:cNvPr id="46" name="Oval 45"/>
              <p:cNvSpPr/>
              <p:nvPr/>
            </p:nvSpPr>
            <p:spPr>
              <a:xfrm>
                <a:off x="6890479" y="3785016"/>
                <a:ext cx="574623" cy="844446"/>
              </a:xfrm>
              <a:prstGeom prst="ellipse">
                <a:avLst/>
              </a:prstGeom>
              <a:solidFill>
                <a:srgbClr val="F1C1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4419600" y="3810000"/>
                <a:ext cx="574623" cy="844446"/>
              </a:xfrm>
              <a:prstGeom prst="ellipse">
                <a:avLst/>
              </a:prstGeom>
              <a:solidFill>
                <a:srgbClr val="F1C1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rapezoid 47"/>
              <p:cNvSpPr/>
              <p:nvPr/>
            </p:nvSpPr>
            <p:spPr>
              <a:xfrm rot="20102191">
                <a:off x="6267526" y="2091421"/>
                <a:ext cx="990600" cy="2115430"/>
              </a:xfrm>
              <a:prstGeom prst="trapezoid">
                <a:avLst>
                  <a:gd name="adj" fmla="val 34133"/>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rapezoid 48"/>
              <p:cNvSpPr/>
              <p:nvPr/>
            </p:nvSpPr>
            <p:spPr>
              <a:xfrm rot="1327004">
                <a:off x="4648115" y="2060454"/>
                <a:ext cx="990600" cy="2115430"/>
              </a:xfrm>
              <a:prstGeom prst="trapezoid">
                <a:avLst>
                  <a:gd name="adj" fmla="val 34133"/>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rapezoid 49"/>
              <p:cNvSpPr/>
              <p:nvPr/>
            </p:nvSpPr>
            <p:spPr>
              <a:xfrm>
                <a:off x="4876800" y="2133600"/>
                <a:ext cx="2133600" cy="4114800"/>
              </a:xfrm>
              <a:prstGeom prst="trapezoid">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Isosceles Triangle 50"/>
              <p:cNvSpPr/>
              <p:nvPr/>
            </p:nvSpPr>
            <p:spPr>
              <a:xfrm rot="10800000">
                <a:off x="5638800" y="2133600"/>
                <a:ext cx="609600" cy="762000"/>
              </a:xfrm>
              <a:prstGeom prst="triangle">
                <a:avLst/>
              </a:prstGeom>
              <a:solidFill>
                <a:srgbClr val="F1C1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5181600" y="4419600"/>
                <a:ext cx="1524000" cy="228600"/>
              </a:xfrm>
              <a:prstGeom prst="rect">
                <a:avLst/>
              </a:prstGeom>
              <a:solidFill>
                <a:srgbClr val="A16F3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rapezoid 52"/>
              <p:cNvSpPr/>
              <p:nvPr/>
            </p:nvSpPr>
            <p:spPr>
              <a:xfrm rot="366654" flipH="1">
                <a:off x="4944218" y="2084003"/>
                <a:ext cx="706763" cy="3877254"/>
              </a:xfrm>
              <a:prstGeom prst="trapezoid">
                <a:avLst>
                  <a:gd name="adj" fmla="val 34133"/>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rapezoid 53"/>
              <p:cNvSpPr/>
              <p:nvPr/>
            </p:nvSpPr>
            <p:spPr>
              <a:xfrm rot="21233346">
                <a:off x="6224662" y="2067736"/>
                <a:ext cx="706763" cy="3886573"/>
              </a:xfrm>
              <a:prstGeom prst="trapezoid">
                <a:avLst>
                  <a:gd name="adj" fmla="val 34133"/>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Rounded Rectangle 36"/>
            <p:cNvSpPr/>
            <p:nvPr/>
          </p:nvSpPr>
          <p:spPr>
            <a:xfrm>
              <a:off x="1981200" y="4572000"/>
              <a:ext cx="304800" cy="838200"/>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37"/>
            <p:cNvSpPr/>
            <p:nvPr/>
          </p:nvSpPr>
          <p:spPr>
            <a:xfrm>
              <a:off x="2895600" y="4572000"/>
              <a:ext cx="304800" cy="838200"/>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 Diagonal Corner Rectangle 38"/>
            <p:cNvSpPr/>
            <p:nvPr/>
          </p:nvSpPr>
          <p:spPr>
            <a:xfrm>
              <a:off x="1981200" y="4114800"/>
              <a:ext cx="838200" cy="533400"/>
            </a:xfrm>
            <a:prstGeom prst="round2DiagRect">
              <a:avLst>
                <a:gd name="adj1" fmla="val 50000"/>
                <a:gd name="adj2" fmla="val 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 Diagonal Corner Rectangle 39"/>
            <p:cNvSpPr/>
            <p:nvPr/>
          </p:nvSpPr>
          <p:spPr>
            <a:xfrm rot="1987108">
              <a:off x="2363632" y="4148057"/>
              <a:ext cx="838200" cy="533400"/>
            </a:xfrm>
            <a:prstGeom prst="round2DiagRect">
              <a:avLst>
                <a:gd name="adj1" fmla="val 50000"/>
                <a:gd name="adj2" fmla="val 31459"/>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2057400" y="4267200"/>
              <a:ext cx="1052977" cy="1549814"/>
            </a:xfrm>
            <a:prstGeom prst="ellipse">
              <a:avLst/>
            </a:prstGeom>
            <a:solidFill>
              <a:srgbClr val="F1C1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1981200" y="4495800"/>
              <a:ext cx="1219200" cy="228600"/>
            </a:xfrm>
            <a:prstGeom prst="rect">
              <a:avLst/>
            </a:prstGeom>
            <a:solidFill>
              <a:srgbClr val="A16F3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 Diagonal Corner Rectangle 42"/>
            <p:cNvSpPr/>
            <p:nvPr/>
          </p:nvSpPr>
          <p:spPr>
            <a:xfrm rot="230463">
              <a:off x="2143588" y="4356673"/>
              <a:ext cx="406776" cy="311802"/>
            </a:xfrm>
            <a:prstGeom prst="round2DiagRect">
              <a:avLst>
                <a:gd name="adj1" fmla="val 50000"/>
                <a:gd name="adj2" fmla="val 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 Diagonal Corner Rectangle 43"/>
            <p:cNvSpPr/>
            <p:nvPr/>
          </p:nvSpPr>
          <p:spPr>
            <a:xfrm rot="4458807">
              <a:off x="2567941" y="4213145"/>
              <a:ext cx="356879" cy="410207"/>
            </a:xfrm>
            <a:prstGeom prst="round2DiagRect">
              <a:avLst>
                <a:gd name="adj1" fmla="val 50000"/>
                <a:gd name="adj2" fmla="val 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ed Rectangle 44"/>
            <p:cNvSpPr/>
            <p:nvPr/>
          </p:nvSpPr>
          <p:spPr>
            <a:xfrm rot="16200000">
              <a:off x="2324100" y="4000500"/>
              <a:ext cx="304800" cy="685800"/>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00706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par>
                                <p:cTn id="12" presetID="10" presetClass="entr" presetSubtype="0" fill="hold"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500"/>
                                        <p:tgtEl>
                                          <p:spTgt spid="3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69F98E2-7A75-4B2B-9A3D-1B26E79ECFC3}"/>
              </a:ext>
            </a:extLst>
          </p:cNvPr>
          <p:cNvSpPr/>
          <p:nvPr/>
        </p:nvSpPr>
        <p:spPr>
          <a:xfrm>
            <a:off x="0" y="0"/>
            <a:ext cx="12192000" cy="6858000"/>
          </a:xfrm>
          <a:prstGeom prst="rect">
            <a:avLst/>
          </a:prstGeom>
          <a:gradFill>
            <a:gsLst>
              <a:gs pos="0">
                <a:schemeClr val="accent5">
                  <a:lumMod val="40000"/>
                  <a:lumOff val="60000"/>
                </a:schemeClr>
              </a:gs>
              <a:gs pos="18000">
                <a:schemeClr val="accent5">
                  <a:lumMod val="60000"/>
                  <a:lumOff val="40000"/>
                </a:schemeClr>
              </a:gs>
              <a:gs pos="49000">
                <a:schemeClr val="accent5">
                  <a:lumMod val="75000"/>
                </a:schemeClr>
              </a:gs>
              <a:gs pos="84000">
                <a:schemeClr val="accent5">
                  <a:lumMod val="5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70116" y="6433705"/>
            <a:ext cx="3879378" cy="369332"/>
          </a:xfrm>
          <a:prstGeom prst="rect">
            <a:avLst/>
          </a:prstGeom>
          <a:noFill/>
        </p:spPr>
        <p:txBody>
          <a:bodyPr wrap="square" rtlCol="0">
            <a:spAutoFit/>
          </a:bodyPr>
          <a:lstStyle/>
          <a:p>
            <a:r>
              <a:rPr lang="en-US" dirty="0">
                <a:solidFill>
                  <a:schemeClr val="bg1"/>
                </a:solidFill>
              </a:rPr>
              <a:t>D&amp;C 63:8-11 Loren C. Dunn </a:t>
            </a:r>
            <a:endParaRPr lang="en-US" sz="1200" dirty="0">
              <a:solidFill>
                <a:schemeClr val="bg1"/>
              </a:solidFill>
            </a:endParaRPr>
          </a:p>
        </p:txBody>
      </p:sp>
      <p:sp>
        <p:nvSpPr>
          <p:cNvPr id="6" name="TextBox 5"/>
          <p:cNvSpPr txBox="1"/>
          <p:nvPr/>
        </p:nvSpPr>
        <p:spPr>
          <a:xfrm>
            <a:off x="1532881" y="1"/>
            <a:ext cx="9144000" cy="1015663"/>
          </a:xfrm>
          <a:prstGeom prst="rect">
            <a:avLst/>
          </a:prstGeom>
          <a:noFill/>
        </p:spPr>
        <p:txBody>
          <a:bodyPr wrap="square" rtlCol="0">
            <a:spAutoFit/>
          </a:bodyPr>
          <a:lstStyle/>
          <a:p>
            <a:pPr algn="ctr"/>
            <a:r>
              <a:rPr lang="en-US" sz="6000" dirty="0">
                <a:solidFill>
                  <a:schemeClr val="bg1"/>
                </a:solidFill>
                <a:latin typeface="Agency FB" panose="020B0503020202020204" pitchFamily="34" charset="0"/>
              </a:rPr>
              <a:t>Roots of Faith</a:t>
            </a:r>
          </a:p>
        </p:txBody>
      </p:sp>
      <p:sp>
        <p:nvSpPr>
          <p:cNvPr id="8" name="Rectangle 7"/>
          <p:cNvSpPr/>
          <p:nvPr/>
        </p:nvSpPr>
        <p:spPr>
          <a:xfrm>
            <a:off x="6632433" y="4160554"/>
            <a:ext cx="4584915" cy="2477601"/>
          </a:xfrm>
          <a:prstGeom prst="rect">
            <a:avLst/>
          </a:prstGeom>
        </p:spPr>
        <p:txBody>
          <a:bodyPr wrap="square">
            <a:spAutoFit/>
          </a:bodyPr>
          <a:lstStyle/>
          <a:p>
            <a:r>
              <a:rPr lang="en-US" dirty="0">
                <a:solidFill>
                  <a:schemeClr val="bg1"/>
                </a:solidFill>
              </a:rPr>
              <a:t>Tree #2 Cottonwood Tree</a:t>
            </a:r>
          </a:p>
          <a:p>
            <a:r>
              <a:rPr lang="en-US" dirty="0">
                <a:solidFill>
                  <a:schemeClr val="bg1"/>
                </a:solidFill>
              </a:rPr>
              <a:t>This tree always stood by itself, completely exposed to the elements, with nothing but a ditch running by, which most of the time is dry. It is gnarled and tough, and its roots have had to sink deep in order to drink of the water of life; but because its roots were forced downward, it lives. </a:t>
            </a:r>
          </a:p>
          <a:p>
            <a:endParaRPr lang="en-US" sz="1100" dirty="0">
              <a:solidFill>
                <a:schemeClr val="bg1"/>
              </a:solidFill>
            </a:endParaRPr>
          </a:p>
        </p:txBody>
      </p:sp>
      <p:sp>
        <p:nvSpPr>
          <p:cNvPr id="4" name="AutoShape 2" descr="data:image/jpeg;base64,/9j/4AAQSkZJRgABAQAAAQABAAD/2wCEAAkGBxQTEhUUEhQVFBQUFxcXFxUUFBQUFRUXFBQWFxQVFRQYHCggGBolHBQUITEhJSkrLi4uFx8zODMsNygtLisBCgoKDg0OGxAQGiwkICQsLCwsLCwsLCwsLCwsLCwsLCwsLCwsLCwsLCwsLCwsLCwsLCwsLCwsLCwsLCwsLCwsLP/AABEIAMIBAwMBEQACEQEDEQH/xAAbAAADAQEBAQEAAAAAAAAAAAADBAUGAgEAB//EAEEQAAEDAgMECAMECQMFAQAAAAEAAgMEERIhMQVBUXEGEyIyYYGRoUKxwRRSYtEjM3KCkqKy4fAkwvEHFUNjczT/xAAaAQACAwEBAAAAAAAAAAAAAAACAwABBAUG/8QAMREAAgIBAwIEBAYCAwEAAAAAAAECEQMSITEEQRMiUWEycbHwBSOBkaHB0eEUNEIz/9oADAMBAAIRAxEAPwD9NAXizQdYVZAM4UKYBkeaiZQy2NGmQ6dGmxkQE+NOjIo8cxa4tJFAyCglKyzpjEiiBmMVxW5TPpWJjQBOq25LJliQTpYruuUGDHcrZRTwro0Q56tBJFjFPTLFp3DRQYxOiizssRuJBGaHMjzCxZY77EEp6dZ9JTRPmgQ0AJywKlyA0B6vCU1AUem+5MiRg3NKaCclWULTPTEgZC10YJwVTkEkCKC7LCQvzSZotMoNlWZodZuWOUs1HbnIr2IBehsgWKNGtyBwxEQIIlojBsEG9lkxRaIBcxOjZR8IkZD5zELRDqNquKoo8eFHIERmhus805OijyOktvTsWBooMI1oaSIGYwN8SsmbNFbINIYhWeDDDrRdFHYKmqyC9S3Q/wCZpWRdyC80aTKBCdPGktUA0LGNLKAOp8RTIK2C0G+yABalDYlE6cWKoBoSleogGJTOTELYHFmrkyjuyS5BgJTZWnZGDZIqlwQdY7JZ2MTN1DIkI2Bw+6NMs6sqZA8RRxZA7CtEFZTDNWuCBOJAjdEFpGootECM0RMh8WoeSHuBWyHmFKZAD2621VQ9QWj1guARoVui04poAI2FJyhRRy6NcycdxiDRtyTILYo8eVUpOiHTXKRkQ5lNwj52IBJu0FCnaILSsSJogrK1IKZ1SQbytmGHcA9rAAFplSRDOVTrklIFSJsr+CiFispTkgGCx5oJAjLVnGC1U1HFEE4jmikiFFhySGizaRSrIjbYxE9XZYyx6lhBGvRRKYZkq1QdFDET1phkRR1KVJZCCrnII5KIesctGtNFIMwq4NFnRKkpWQ4cUtsgMooPSymdMGEngcx56j1unYpKNxf6fJgP1DNzQ5Z3wGkcyCy585bhgA838PzToy2AGDmFeRJosDdZ4uiBYmrqdPjTVsBsG1tnObuPaH1WXLFQzNdnuWuAUsaXmxUWmKuZdY1HcsZYywW6GyKol7RfuVSmC0ZjaV3ODW+aqKtiJh4qPKyLTREhmGiC1YUmtytJxWbFDhcCx4hTLhVWiaCS6nLMneqw6dwWqATNTEihHBmrktgUNt0WdoM1kQKzeFLsalIYYVfgsvUMMkQuBakHa/JUtgrOA/NNjKwR6nluiUghljlakWBkCtMpgWFOiCHYjRZ3dSyHitPfch3hyWhRtAtnjh2bn4T7HX8/JBl8tS9PoRB2CyXKVchIBM65XNytyewZyI+KbilJbMFo9JsUyUmtikelikcbZZ2xy63TvamLaB1BsWu4G3kUr8QjUYzXZkjyeTtzWZ3OIRzFTkpcMMpcFnNRGQE14px5Ksg1TzfRKYDZ1TbMuL2zOpW3Dh0q2BR5XxdW0nggzUkU9iTs2rJdnmk48riAt2aeFocE/wAdSQ5IQ2ls4OySJFSjZArNkua0kbktT3FyxtIg2TW9hNBA5KDNvEQmRSHWeuCJxRLPGLFkjQUQrZEhJtjLOi5aIY6AbDUsyjW4UWPCRKldjEfF6OBTBjVaYbAMM0o2i0euchZZ0BkrlFqFlWewPuFowz1QTBaCtOduOSXOVvS+4SFnS4W5/CcJ/wBp9Pkudkb0r22f9BI8idcqRWxLHSntbUQ4yLkcEpSplBJBZa1AhNkqHRutJnG49mS1sJPwSAezvI55m3NY/i49fT5gOxl0YIPJMzQU8bXsSgtJ2gD5HyWPoHewbGw3JdGMKWwNilYciFJ/CUIUlDidd3oseOPmsmksspwAt9bWQzPSqwaVyOqm3OiSVIy+zNc9UqbEQ5NhQnJDGRqSDTt38E9StFM9mpwW8wl5FtZfYw20tjOYMR0LrAb/AAVxnaM0sdGp2f0TiEbOsF32u7mc7eV7J3hruMjjVbk6ORJjlQNBsaY8pKOA9Jb1E4CCRRR9C7CYk1Ih5GbKaLImNwTJDg7GKQ0XK6oI+ATosFo6Yisi2OxmiStksYw5LTPG3jaBT3FqI94cFi6G3Fx9Apcn0s9s+Cz55yjKw0d1YBsT3ZBY+F82n1R5K1p9pfaBPKSMjI6hDFadmWg07suSkpdywTZb2PFGnTUihmWTJb9aqyCksgIINiDkQcwQdxCtzTVFcnFEepcGuzjd3Scy38JPh8uRWKOT/izUX8D49v8ARKDUMvakb915HkhhLw87S9S+UMPnIuBmulDLU3EBntNGTmVJOU2WhmKOxQ4lUiwrnLROexEjF9KgXmw3Zri5ZLWBPdGcjYQctQq1WJqjRbKrb5b0lppmiEix1gITIyYbDUguLcFojHUUhQ0BlqGud+rjzt47kePHcq7d/kA1bstmYDXVVProQk4tbjFE/P8AFwWJcCAoer1UQ8MiYpIBs6E6JSJYwJEfiIJAxNYpuN7gt0NUtQCtOlMkZFBr0mcUNTDtS9KCs9LVKI2ctdZVr0lUGbMtcM6cWiqEjJZxKxdFJLKyTA/aLhO6rCnuBGYcTAwhrt7sAP3Sbll/MW5kLFJasWn0G2UaGTE0E66HmMijxS1xTYSA7RdYFKy9yWS9mVXYIOrHW8iVeOVwp9gUylV3LDZNUm40EyO+QtIF+CpzaBs0LafrIi062uDwcNCtCgs2NwfcIm0TrSaWxjP9pvZPyAXHhJp0+VsWuRwgtcCdCuhKbjpmVRVhAtkuthalG0Uz62aHS9RYOodkgzOkQh1NPclcjJuShQ7NHBFCNLcFxROm2U4G7DmpGdvcB43yipSxvDe1qm0uwxXW5UjGBgB1OqcnSog5HZrL8c0csixYXP1Lq2fMgBF3anM+ay4+ijOKlk5e7/UPU+x+axyZrLdGQcbLxV8l2LzvO5GkwGCbIVbjIpMdjkJSG3EYtziWQpsMsimhVleWuC1xzNoVwzVUFSJGi4sUayqXJojuUY2q0w6OnOVSkiULSvCwZphAWLNBy9SHlSLC6dBuMrKktgDY88t63+K2qYrSdQjEXROy6xpAPBwzaR4g5+SWuX7l87DOyasmxOrxc/tt7Mg9RdIxy0yfv9sOLtDG0pRZSc7CZGize4DK4WfDk87j6lUWaef9GHHhmtUJ6eS72IszMUmeR1HiFJPcHk1FEbNWrDKkGS5+zP4F1x++M/5hdcvN5eofv/ZEWHx4m8l09GvC13RO51RO7PJP6DJ+VTKktzg1YurXUJyohzPUNAuTkl9V1MIR3IlYKOPEASLb7HXwv4pUMfiNNKvUgKY5gBV1C07ItDMFMN6LDg7sjYR8AHaOjc1pliUU5PsVZnIq/rajAN3sFjm6j7sBO5UaOQXcG7hr5f3+SLNHXkji7Ln9P9/QYvUyu0Nvu6x2A9m9h5ZK5TcnaFuRm4SsWmxNjrBktWLFZTYOaSy2xxJIXYo2UXQZIbERQgK5s0Oic1YQQRJC1NBiOafwLSs0tAAAqUqHoc+1YTnor8Sg0z2WS+YUlKwhCrmsFjyAt0Do626CLokZWPmTE2yPVYTBbPz7B1Hd5cFtxS1L3FpdjutjsQ4atIKGctLLa7i8byHSBovheJBycO0Pb3SZPuu25I90C25UFuQ0NiORU02ypyo9YbOaeIXPctGWxi4HnTWjIGhI9zmurKSluC+BnaFCHFjhknPFraruWxtjiwBr/Io5wliVS49S07E9tN7LXjVv/PzAXP61XpmvkX2KcMmTTuIWzp8jpP12IzyE2LggwycJSiWyHM03cQcgUE9lqFjlI25Adnhtf9rUDy19EnCnlya58dhnCoqFwAXexxUIANi8UGeI6lY9OudhDjHWXQxxpANim05TbCN+Z5cFmzzbelfqWSdi0mB75jrb/gLDFtT1y4ir/XsRR7+ofatUY4DbvydkfU+59VOni5Jvu+fl/tlzdIzUWwXkAk5ngpKVPYBYwTtl4TkSgaqXAvQeSwuG9bMUkhcosRqL6WJJ0stPixAaJz5LHQoJZVJFJFugdcLmZeR8B6SK4SohtCT5QxMFPYPDtEbikTbQcZJjkc+LIpam7GrgZhltkU++6JZ9VsuEqaskuCUyItclC6pl+miu1PjC0OFm5Oy1BuOYVY5uMgGMzy4h7HmnZne6CW4tTZSsv8bS08xmPYIMcraB4YjWPIHVSZ4TaOW3evngeNA62h0Nt2iYnHldhcr4YxfstPCy5nVKpj4cFGmhBFtziFvxS1Y0iUUng4SBq3RaYTkotLlFtHVNO2aOx10I3grdDPDqcTi+QKF3RF0b2HW2R420PyXJyRtSg+26GI62LNeFhPL0yPyTugmkq9wew6+2LLeE/qFFdR5S1wRpzgLha+dx4k90cr+wKyZ021jXf6ArbcJROAGt+J4k5k+t0+ManSInsOQzhxst2XIoxoFbsYD7JOOel2Gwbn5XK2yzRjDUBTDti7Oe9BjxvRvywyXWHBgjHelfc+DWjX1sud1r0RUFzJ3+3BFyeVNN1kg4MFh9Sh1aY0i6t2UW4GixIFvEJ0IrSrCswdZXEONitCxJmGc2mLsridUucdPBSnfJ5iDjcZEaLHLI09w0NVez2y2LcnEaeI1CuGZRkk+GE42rR9RRYMiiyK2DHYbkeLJTVDLM/tOTPJWmJkT6OQh1ypONoFOjQ07ri90mOGxykPSXbgO5wvfxuQfkmvDXATYxHPklNBJgqhm9JlB2UUNlzHQrdgwyZamDqBZ3ms+bG8ctycneK1z68uKKLtUy+AFU0tAd91wdfwuL+yRThIkuLGqmNpcA8AskGFwPqDzvvTrqafrsRpMlSXicYnm9u44/E3gfxBZuqxO7XYqL0+Vjez6/EcI3FTpU00g3JMpVVW/JzBrkU2WVqVlt7bEfZ+0HMnIdkShjOWN64i4y81MuNr29c1uhcDy0J+ijza+oUlxVMbaWxP2HVWbIPuSB37rnZ/Mq8E9P8ARezNFIzCL7hnfgF1eoxOlNBJmXqK/rCJB3cRHmRYDmGkfxlYo7yeR9+Pkv8i3K6oWo5ySW30JWjG18XqLt8FvZcgseIUzZLY3HwEnqhqkKYbO2y3a07ifkUyWRy0w+9il6j0VTiIDV0seVzdIj2Im0HuNWCD2YwG+t7+5PouV1WRvqPb/G31spclKeQRtyF3uya3ifHgN5O4Ao3pVffH9Bt0dRNAAB7R3kgXJOZPhnuWWf4mlJpKy1Bn5cXufJhGZc6wHPRdVSZz2rdFaXYk8ebm3HFuaVklWzGeFJBoKMPAwd/e05eiz6bWwSj6A2lzXhjgWuJFr5WN8ikzx2qKTadMa2gSDciztHDgRv5HVMx5HxLlFzXck1dWQNUzYU2SZKnihUbBbOqcA5omqIlZapNMk7GkxlF3BipWHfG9zTyJv9VWV6Zr3Qyrh8gMbMljnyWkdNmwmzhdvuOSODXcpuhnrGtLbG+K9j4jMjwNl3Omy4mkrFtNcHL5A643rD+J4klYWOVnTTl7FcmD3H9jmEEh0ZzFiWnwO5NmrVAL0Ctu+EfeA92/3CVLeAa4F9uND4mv00z3tcND81cp7Rl67MGatEvo879Ob2HZIy43z58QeBTscfMqFY3uaVslrg7swsufytmmIt0qgZ1cbxk9xsyw1IaXEHhk0ra8cXiU13FZV37gKeQuZE8969/Y/RcHXozNoct4pitA60727pI3eozC3LZCY/FRT2/tW1GwDWUYTbWze/65D95daedy6eMV32/Yk5UgO1KMw0cbfiGbj+Jxu73PskOlKKXFEkqgL7Nhs2++2vko3p2RUV3PaauwOcLa5DmVWW0i8cqFdqVBx4BrkPMpeGNrUypy3oszMc2A2ObSR5kD81q6bF4jbXZ/UKWyGuj7rNe92QaPkM1tgvBjKb7IkXYrSklpe7VxBP5f5xXFm3JW/YZEo0rMRMjtSLAfdb+Z/LTNDknVxvfv7LtFf37/IJK9yRV9JWNe5oGIA2vlY8beF0tYZLZJP7+6AeVWYdoIkxA2IORHEHJdkxvZmoouk0rbdZZ45WKVOMn3HRzPuVoX09Tmw4JBwycFmdXT2GrTLg7qXgDq6xgezdKBmPEkaHxWrHkT8mRX9QZL1Ott7NY+MOa7FlbFxG4lK6nFGDWSLu+S5LUjDvgzLXajIqpRa3MvsANDxUjOiabH6PZ2SLVqYyMQxoSMwbJ6xNrYj2K/R55vJE7PGLjm3/AAeiy9TGSimHie7RSkhiaA3rLyOGIMtuWiXT4vAWVTtvsHdPSTa1oCRCFrYCYlG7d43HgU5YlLyy7iVKmUaN4cDewd887Hkbo4ZlOLwZviXD9RqS+JBLZ81zJLTKhiBU04EmE6n5FNctkwU6dDNLkXt4HEOTv7goPYNc0C6rFHNFvb2m/NKW8ZR9NyNdjHbOrsLw4/A6x8W3sD5HLzatsHpqXoZE9zaVT8muGhGvPRZesrVaNSfcBWVgfLRxnTG4nxJY5jf6ir6TM5QUHwisj80RaLaDetEWgaSAeIGi5mXp2lKaDjlWpRF613V1EbuDrHkcvkU/DLVj/T6Cp+XICN5J2s1bAHP5YTi/qcwLfFNQS9F9QOZfIvdIpb0oPL5oZupRQ+fwCezpw6HxAzSlkblTBXwi88JZaU/ey/z1WrM/LsClW4an2cTMHu439Fnjl0x0h6N7KG0ZbxvO7rW/0f2XV/C5J6/mvoBm4HZexStbvkIHrmfYI+uyflqK/wDT/hBwVIWcL9kaMALvFztB6H3PBcycvDhr+/b/AD+wXLo42tWFsbmt78jiB4ADtO5AfNcrDPU5X62HkdLYydP0YdM0SGTBjFw22jT3f5bHzWyf4gsUnBK6M0enclbYKGK7brt46YDVoEJgThJ8ExpMX7DkWx8w9kjmuGllT6dSW4xRa3TNXs+pc5mCezt1+PNZJ4HDhj4ytVISqaaWnuYu3Gb9g52vwQtxyRqXILUobrgWZQNqGY2dmdneadHjcQhxy8ul9gXFS3XJNc/Dk4WI1BQOPoDdB4qkblcW4suzmasXSwzQqcmL0tdhla69s1fURjKDQMJNSTNPWQCVokZ347uBG9ru8PI5rz8cktEoLlb/AOTfKKbUhDaBJwniCDzWnp8qnuhWRCBNl6COFZIX3MUnTDRTG4OrSLHmPzaf5VxetxtZFM04ZWqDQVlj1bjn8JOtjoCqz4VpWSPDLhOnpZxtEG4e3vNz5jeFmi7TQU/UebUjG13EWPnmD7KtW9hKXcZxBsrHbngtPzCpOpp+oZ+fbbj6uWVze6w3cPwPJDiOV78wFswSW0H32Mco7to0HR6vxwmNxu6I5eLfD/N4WXq40NxytUKbUecTSNWZg8LOukYNkwcjdi9YD1rHD18UzG1oaYEr1JjlTVGUdrvNtbx/w2Q4MSi6Qc5uXIrs6pd1jsGslxzA/wCfZac7pX7g4272NL0kfhpG332+YKVJXOJpybYyRs+a1twNr/VJflnYuLNNtelD3QRgizje/gLLpZsSbjCL5GPshioZhxG4NhYW4lYupwPFdv5DLsndW6Q9V/7GF3pYpnSOdtL2/wAC5K9ijtib9MyMaMZiI8XGw9mu9Vt6xrxFFvaK/wBv+C+4Whg/R56u7ZPPP5W91zeocskWvv7XAcFSItbT4rNJzndhH4YrlzyOF2g+oXOxvS77RV/r2/kkle3r9Dmt2gxjy05WtlwyFkOPDKUVIuU0nRmRLZtr6L1mmlsY1JUSXjESVSbE8sJHVSM0ebcLo7Ltoo0nSB41zSJKXqGsjNPsPb4ecDvdZpxa3NGPInsyxV0gIDo8nszaRkSN4QuCktuUMaJdRCyoBNgJBruuiwTTlpn3FTipKyM6it3TpuWjL07W6ERYu5tzYrNbiHsCfTi6vxpUVoRQZWPhs5juycnDW19/nb2WacLepcjNTjwOCsaQGniPQrHj1YpWg9SkiXtxpj5HQr1fQ9SpxtGLPDSd9HprscCR3hYE27zXtv5XWL8W8koOrTuxnTPZo+2o0l8bm6ubbzGY+ay9Hkvp5Y5dn9QssfMmu6PftRc0OAOJh7Q5aiyGMUpE1Nr5DlQ4FjXt0B+R/JJkqdDHxYeWYuicB3mdoeSXIJO1RD2lAHtkd9+K3oj16Zx+YqrT+Rm+jFeWOZfdeN37mX9Bb6LpdZi1p133FRdOzSbWb8iuRgGZD3ZcfW3bvABCrO/Dpl4469hSsOAm+VgSRyGXuQtfTK6aFz2YCBxb1RGrQSedsbvqryLU5L5FRdUzTdOKwOo4i0auab7leOcZuCrdJ2aMz8hGgmytvFik9RCp36iYvY7O03mWJrbuIOFttbHd5K8cG18glN2jXGItbGw3xOdc38M/yQTTeVRZqqkA2XVj7XIPxj07vzcFr6XbN7N/Ri0/M0I1NYZJ3kf+WXA39llmD+Y3Ss+TxJP3f3/BV7mnrngubGPiBLvBg19ch5rP1bS2XzY9ehLbIDJLM82ZE3ADw+KQ+zR5FctqThGC5k7/AMf2EqtyfC+2ZZ8EkxMuGwebi5Gm72supHTjWi+DK1Kb1ERpL9ASvQxj6mO2xuHZUrtBYKpRQcYMOOjzjq4+SCmH4Z2Oj3iU2OFspwo9ZsNzSHNcQRmE9dIpICmjZ7IncWC/ebqFgz9FLE9UTZjyalTPK6hAfjZkH5i2528LJPFF8cPgJreyFtKF1y5nfAvb7wH1R9P1Lj5JmfJjt2iRDWtl32cNRvWucISQi2c7Tmc0XssSxb0N17E2i2w18jI3khj3Na4jUAm2V96Z/wAfSm2i1K9jVVuxyxrQ14e8btA4G2TSd/P/AJ5byY3Nxjx6j54qSoWim61roJcj8JORBG4+Kdgm8E1JcdxT860sDsKCwnjeM24PbFmD5hbfxid4sc4+v9AdNHeSZ1Ox1g29w17sJ3jO4B8rLnYppSb9UMknx7ndTC4ObNE7C5ws5pza4jiFojJPG3LsVJU7QLZtWS1zHAC5eCNwd4JWfeWpexIPahsy4WxybnNsfqlSV7BJ1TEaeYGGTwDh5blc4vVH9AYvZmMIwyPtocMg8jhd/UPRdlPVjXtsINpfrKVr+Btfyt+S4zjozNDucdnnRCT/AFFuLUH4hH8m/cvpn5xfpZUtfLJh3vEXkD2vcOPmtnQ43DGvl/sHPJSmwDZB1jeGMjye0j/cpvTfsAuTS7KpftNHJCT2m5jyN/olY4/mWu25oh5seky7iWzFozsCD+7ktGSpY7M1U6Hehm1GsqgXC7bFt7Xw3Isfa3miTWKpSDwvzGxNcJao2+Funv8ARZoz8XM8r+6NVq6FNhUJMgkOsshI44GAkn+LD6KY7cscPX6WDCPMmQYJerqadhP6rDiPiGF7z6uPoovhcvvkXxNL0NNRVpMctQ4d/ssH4WZADm4lYOok29HqaYPZyJu05MRho2m5e4OmOYy77h55n0R9LjtvN+30AyPjH+4ntfbIimewDJtgP4Qupj6W4ptFSlTHfsLInWytqDxBzBWlZrQtwSZ2+vY1X45LSF37XG4I1lYDmB/7ofBaIZqFuTOmbVWzH1CAbZQpK8HRbLjkVMim0VKCTECxxydm08CvP9V0/hycez49mbMU9SJ9c/Mgiz2n348iuXkT57oJsxHSjZ7mPE8WQd3gNzt639NkU46WZskd7OtlbSEjcLxmqyRlGVgJkTb2y+rdib3Tw3LdhnqVMhsOi+2RUR9W8/pYx/G3ceY381578R6R4J64/C/4ZrxT1KnyU6ykEtjfDI3uuO+3wv4jx3LLjzafLLj6BThq3XIIMIkxEWJaWOHjqD46e61Zcjlg0ejTQuKqdg4n5u/dd7YT/SUhr4X+gS3sFU1ADXNGeYIt4arTjTppi5PsZyuq8L3ubvId7Ba449SSYm9yjsnbAkpjE/JzXXY7dnuKVnxaZKhkZJxpiVNPbrWcQSPRXON6ZCk6skvZctIG4tP7wIHvZbIOrQKNJ0deH0czD8IDx5Gx+ixdQqypj8fwNAtj1PUyGT7rHEeJGg9bJefH4sdHugMctMrJTiXOYDmbSSOPlYH1+a3fDB/sL5O5JrWPDAfQ/wBkpR/ssr0O3HwOkwbwRn80p4XSaYyGRxsWgcQXSO1LT6uUb20IG+5b6KbJayMvcRd4y8AdCsHX55OaiuxpwY0lbL2w5iyOV7rXxG/Zae6LG+8jVbemzeHB0vT3GKnvRRg2g0AOLBhAwh8eVsTcRGA8t19E3H1WOU7cN1ta2/gvsZ2q6NwSTYm1WEvDjZ7RcFx0zI3Ep8cWJ1BS/cQ8abuyrtWH7PDHYY44RckfE5o7N+bjfyXK6jockcrtp33XvyPckor2IXQphlnlnkzIbr+J5ubcg33W7HiTcYLgRitycmM1ex2Pe5xzLjddNRS2sY4piLJjVUIlbnJTksf4s7wPkD7FYXHTNJ9xfxQv0IAqwd6NwaEBI5xxS2pEQcEcUPmCpApHtG9aMeoFpHDNshi6OKckLZY2TtWSQGSN2JrTZzN4yviaVh/EOt05FCXDRowxdWjQS1LZ4hMzNzcnjfZYMm6v9x9qSsmyYX3ac2vFxzScc3B2BJKWxD+wtY8i1uC6cpKcbRmqmDqc+y7MbkWDJp5BkI7NpC2YluRwutbwWjqZQnCi4XZpNnbU6xovYSC1x96+WS8zm6fw5UuPoa4ZdXzHXSh4+R4HgUuKcNnwG2pEajq/0luIcPQgj+orVlx1jEwlcgFTQvxgRuviF88j4i4W2OTGopyVC5ReqkQNqxuuWuFnjUb1uxY06adoU7T3O9lsYYXdsNlYb4HdnG38J+8OCX1GKSndbfQJU0A+0doHiLJejagWUNiRY45fBoI5h1/okdRPROL9xmONphOi0tpZIz8Qez2P1AV9XHyqRePmgVQewPEkfVVDkUwFLJeWTwZgHkLn5J2Vflr5loBM/IeLfkQriikWdswARslb8QAdz3JGKVycH2GSjsmJuqrtaD4DyCix1JsG7RtujLyYZb5sBAaD+yBkfRczroXT7o24HswM9R1TXtYciMxrbJwcPPJXhbktwJPTshPaW1MFFGPiIf6vfa/8IPqtmKCeSkLlOoIy3Rmqc6thBcS3EBYm4sTpY7lt6rydPKS5AxfEjUTdI2NqZAxpbG12EGO1iW5G8Z7Lhe/BZsUPIpT5foNlkSk0uDUQ1cDafHFEWiXN2Blhm3N2HdkAt+NwS1RjvxfYNNJWgTZIgLOqGNO9paTbwvdFHPiavUS/cy/Qmqkp5+pkLmsl7OEk2Dz3XDzy81M7csV43wBjdSplXa8XVSdqngljde2KMNeCO83G31HgQg6ab6jHqTprZr3LmtL4tHEFDs+bJ8Rgd4TPaDyJOH1snxx5lzFP5Oiqxv2O6roBEReGpljvp1rGvb5FuH5oHlwJ1O4v3RPB9DNbS6CV0dywsmbxjdY+jrW9UyMsfK49efoLljkjK19BNH+tjezxc028naFaYThL4WKarkrdBdqCGctd+rlGF3gfhP0WD8U6TxsVrlDsGRRlv3NVUzOpJusZ2on95u4hcXpp+JHS+UMn+XLUuBqglY99mm7X5sPDwRNPuXGmwe2KQvBIyc3XmE7Bl0vS+AMkL3M8HkgtOoWySrdCHuh3Ybw6QA62I9lUiY+SfG0i5GRY+3LPIpWRXyWWWzl4L2d9uUkfG28fQrFLH4b0S4fDHqV7rnuRKmoLXiRvG4+oPArXGCcdLEN07Q5s7aWKZrt17eqrNh04q9AoTudgen+zMT8TN7Q7LwyTOgzaUkw8q8xntiAO7MxNtztXN4eVwuhnzyjvFWJcY2cVYAJaDmPK6pNT8yAVordEdoBpc0/GLeYXP/EMLaUl2HY5aWLxVHVVZduElzyxZrQ4a8CXsDemVhqqoBItoC4+V/7JMIUC2K7PdkHH4nuHq23zTsq5XsQDI/u8yFcVyUi/tOq/0cbR8Qb/AC5H5LDihfUN+g5vyUQJ5bAW3WW6MbYo3dZWdRs2MtNnSOBy8z9AuYsfi5qf32NTlpxKifZzYw118bjd99bk535aIttba4Qp8E3pFUWDWDeL++XyCf0sbuQE32M5BKWuL2mxByI1HBdCUVJaWVxwU6LueJWTJvMhoWdIpLNiya0CwO9Xk1xhSew2OXsc/ax4LOk6L1Gh221r29oYXg3B0N+IKy9P1E8cqH5Umi1URfaKcXIDnNAxbmyAdl3I6HwKPD1PgZda4ez/AKYTjriflVX0hkje6OWMtewlrgRoQbHmF6JTfKZiaPaHplJGewXM8AcjzboUcsjaqSTLimuGaqh6fHqRK6MOwuwPLSY3X1BOHLMHhuK5k+mxPJVabW2nYd4rS33KMPTWkmFn4mE73NuP4mXv5tCXPosnMJ389n+6L8SD5J9VQUMrjbACdHxua0+gu2/g4XVrL1WFeZWv3/kW4wZ9U0b42W/WxgZm3aaOJb+VwufJRnPVDZhbpVyjLGoMMgLXXaDcLbGPiR3W4jeL2N0akPayVuj7Ndz3LDKLujXdqyXtnZ1nYgOa048jWzEThTsjU0mCZh/EL+ZstEHYnh2dgf6iWPIBxJuc9c8gjuEUpSQdbiEW0cD3OYHY2HO7u97aJuZ4skFFx2YMW4uxupLZmGWLI/Gw5Oa7xHH5rHGDxPRN2uzCnT3ROoJg0ubpe9vB4zA8x9Foy424/fACaNF/3ATsF9WsIPqFz44njdDnPWjHRMt1tvhs4eRXTbtRFMQrZruvxTscaVF0cQVJab70UoalRVD8s2J2L7wB9QEuMNMdJGdyPsCfD5pUVuCkEvhij5B/q4/kq+Kb/YJoXkOvAO+aKKKSKMkt4Y28HOHlkUhRrJJhMUkGbweC0Y1aTBfJc6LOfWT00LjeOM4iN2GPtG/OzW+aT4ccUpTXLGxubSZpOlkVqolvdOf71hiHvdYFJPVXqHmVSswG26vFM/g0YR5C35rpdPjrGvcQ+Sa12XNamqIaCihPVPfcBsLQ53jfJo9Vhe817hKNpsH1oe2411Wpw2oW9mB+0nik+GFZU2f00EsfVVQzNgJB9eCvN+Hb6sf7GjxLVM3mxJTGA1zsUL2977p3E+C4uSFNprk0Q2Ods7Hp61hLsJkZ2XOaRf8AC75J/TdROEd+V/KBnCMj8w6R9FZqYkgY4/vDdzC7OHqYZNu5ncHEZ6ARMndPSvyM0RdGeEkVyAB4tL/RFnhtqXK4IlexMfEAHxEYZoXGxHxgHMfUeCibbUlwwH6CkG0zoVoePYGjYbF209oBY/Lgcx6bvJcrqMC7ouMmipVUMFZe2GnqeH/hlP8Atdy46HcrHlcfi3Xr3XzX9jHGM+NmKbDkkge6kqWlmIEsJ0Pi12hHJTqMaaWSG69iQbi9Mi/S1Yewh5u5hwv5Huu81lqnfqMUrVGf21Q4XXHG4T4SaM840yftp+GoDh8bR7hbIR1wKZNY61Qw7i5txxs7Q81eN1HfsUizt6Tq65zmjCJGAkbtLG/ohyTWZN13DltKyDVSAgOPZxZZbiDp+S0YXTcGJa7o1WyGN6kEd4tz53t+awZ4uOSh0a02ZujF5ZW8WuWqS8iYJnZjnbhktkUQ6A7N+CrvRB95yb+yPkgS5KOJJbtHj/whjGpMgUPJBvpYAeSDZNUQao48VLO7ex8Z/iJCVkenPBeqYaXlbF2zm7B4/NG4bNgF3pfQiGSO3xRgnnv+iT+Hyc4O/UZlhpYPoPWGCXrrZNNj4tce2PSynXJtaVyVCWmVlzpFtYOktujDjfeS7tOvyvbyWDBgail3f3/sPLPUz84+0XuTq4knzXoPDqvQUM0bbkcBmlZXSIVaKuBoqrPOSRgaPwtLf7pfh1mh7IZF1BimyZdxWqtxUkVW7Flf2msJadDkgcVZSjJrYyTo7ZHIhbYSVWMLvR3pZJS2a7txb2nUDw/JYuq6SOXdbMOGRo2NDO2W01O4EXsRezra2z1IvouBmi8UtEwq3uJoG1/wSttcZYhk7ldBCTW6HauzIdXsBkNRDVUwwyMlDi0aObY4223EtxDzXSwdY60yFuFO0Qf+qeyjBWNmjybKLjhcae2X7q29G01LH6cfJgZI7kGXo8+UOkiw2sDgJzudbeCKfVwxNRmCoOgWxpnMfgkBHNTPU43Eqka97cTQWmzhouS3olaI0fRbfxDqqgBw3F1sjuLXHuu55cMOQLlgt68Wz7rsya21TO6epDJRJbEy+CRpGrTk7LUEcDw3qpY9qAjKnZar4MnRE3wgOY77zDmx1+WXks6HTXYyPSBwtGQb2Fj5Fb+l3TQlkqqGVxrcEFOSVNFdx7pFX9cIZhqW4XftDVZsENMpQYc3dMmVQvFfUYgeV7j6p8NslAIb6M7aEbnRyd1wsHH4eF/DNX1GHWk1yTg5hlwzk+NvVWo3josj7RZaVw8U/HvFFo5hOoVSXcph5Xdlo/CFcV3IcvO7gFSIUiAIW+f0WNb5GQWoarCyaP7+H+Ukp2XHc4y9L/ku9mgEriCwjUH5Zo4pNNMoYq9qvmJMhuRkD4IsOGONVEttvkpU8gZGBvtchZMkHLJqa2AsVrZv0br7xb2zRY43NFmYgcbk8V05LYNlWkmwxvcONh6LJkjqmkCEpG2h5uV3+b+hYxspoL7u0bnhHeeb2axo3klMm1FWFSN8OisbgDVVohnIBfEHgCO47LAL7m4QsGvLLeNV7h6F3Zl+lWxjm9rSHN7zbWPNH0WdxeiRJRMNLKurQNGn/wCnW1GsnNPN+pqbNNzbDIP1bgdx1HmFzfxPp3LH4keY/TuMhXD4Z+mVDZmtdA5v2hjQCy5DZQBp+1bTiuDiyxv09fQY1Jbc/UlO2sGAtdi/ZIONpGmRG7mtiwb2lS9VuhbkuB/b2zzVwxlxLotzsrsJFrHhY5IsOWWKWr9CSTl8jLUGz5IJurkPYscL/kD/AJvWnqZRzYtUefQBLfc92jRNeLkcnBY8OWUHS/YqSJj6h8XjbetkYwy+wFs+rC2ZnWN8xwKGCeKehlCuzNouY8Mcb7hfeNzCeHDhppktOWOuNkNhLWkwteztdTfLeYj3xzad27LcFzYx89P79Bt3EzO1pAb4Tdru00+BW/p1WzFdwMvap772EK+MrXqTsSRPYOYeOIfVOcN1JfIhpZ9ngGSNvdMbSPNoPzusDyu4zfqG47mUljLXA/4f8zXSjJOII5G697a2uPLNDdclIBtR93h3EA+yPGqVFoUjk7SKUdi3wNynu8kMeGCDx2uSi09i6GZq4YY2jjn5pEcLUm2RChdZ58WpzVxIPQWJaTpdZ5KW6iUP7RMZLXNG4Bo0xHj4DxTMMJY43NgylqdInCcl9jaw4DL81JO4hnde/If5uS8K3sohxrdIIcLrQ24uSKvJZXcpQC1M1x0Lj9Um/wA5r2CXBpuh1I2ON1a+xeLtp2HMNIydM8eG4cUrqp8RDgv/AEwTqN8hL3EuLiSXHUknMlHHNGKoVKNuzY7fF3NvvaVzVyjVM/E9ptAmfYbyvTYfgQnsDaiktmCz9i260B8ZAAOWYyObV43Hwx+TZonbaH+nB3h1r77X0ut/Rt6qFT+ANA8iF7QSGlrCQMgSW5kjis9+Z/Nk7FKvaOp00/MJXTtsdk4Mxsc3bJfPtu+a0dUqkvkKFZRm5HHsKYlswZyDdw3LV1HEWUSK7ULTi4IjbdED+kA3Esv43JB9Rkub1PK/UZj5M5UCzZANBNIANwGWQ4Bb8fK+SBlydUP6mXkgy/8A1RXqZ+fXyWuPBS4Nvs49of8AyZ8iuLn+H9WMjyZyvGY/aP8AUuji4/T+hbEgeyeZT+5AVVozkmR5ZaFmd5E+C3wPv0b+ylIFAJu6UzuEL/c5/VGyIZl745OSl8JQzTfDzCuHIuYaoP6QfsFDm4JDgVpu85BPhDDupOvM/wBIUh2IiXGtMixp/wCrHMpK+MruU6r/APDD/wDR3ycs8P8Asy+S/oJ/AfoOxommGIFoIwNysLaDcubmb8QdFbIHWCz3AZC+gS0xcuT/2Q=="/>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Rectangle 12"/>
          <p:cNvSpPr/>
          <p:nvPr/>
        </p:nvSpPr>
        <p:spPr>
          <a:xfrm>
            <a:off x="517045" y="1298232"/>
            <a:ext cx="5782198" cy="2862322"/>
          </a:xfrm>
          <a:prstGeom prst="rect">
            <a:avLst/>
          </a:prstGeom>
        </p:spPr>
        <p:txBody>
          <a:bodyPr wrap="square">
            <a:spAutoFit/>
          </a:bodyPr>
          <a:lstStyle/>
          <a:p>
            <a:pPr fontAlgn="base"/>
            <a:r>
              <a:rPr lang="en-US" dirty="0">
                <a:solidFill>
                  <a:schemeClr val="bg1"/>
                </a:solidFill>
              </a:rPr>
              <a:t>Tree #1 Russian Olive Tree.</a:t>
            </a:r>
          </a:p>
          <a:p>
            <a:pPr fontAlgn="base"/>
            <a:r>
              <a:rPr lang="en-US" dirty="0">
                <a:solidFill>
                  <a:schemeClr val="bg1"/>
                </a:solidFill>
              </a:rPr>
              <a:t>It was watered every time the lawn was watered, and in that kind of protected environment it grew to be a beautiful tree. Yet one night a tremendous wind came up. Trees all over town were blown down, and with them went our Russian olive. </a:t>
            </a:r>
          </a:p>
          <a:p>
            <a:pPr fontAlgn="base"/>
            <a:endParaRPr lang="en-US" dirty="0">
              <a:solidFill>
                <a:schemeClr val="bg1"/>
              </a:solidFill>
            </a:endParaRPr>
          </a:p>
          <a:p>
            <a:pPr fontAlgn="base"/>
            <a:r>
              <a:rPr lang="en-US" dirty="0">
                <a:solidFill>
                  <a:schemeClr val="bg1"/>
                </a:solidFill>
              </a:rPr>
              <a:t>We had watered it so well that the roots did not have to reach down into the soil; and because they were so close to the surface, the tree toppled over.</a:t>
            </a:r>
          </a:p>
        </p:txBody>
      </p:sp>
      <p:pic>
        <p:nvPicPr>
          <p:cNvPr id="7" name="Picture 6">
            <a:extLst>
              <a:ext uri="{FF2B5EF4-FFF2-40B4-BE49-F238E27FC236}">
                <a16:creationId xmlns:a16="http://schemas.microsoft.com/office/drawing/2014/main" id="{DE328C87-D9C9-40EA-BBE3-9D1014490E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9096" y="4431983"/>
            <a:ext cx="2548128" cy="1908048"/>
          </a:xfrm>
          <a:prstGeom prst="rect">
            <a:avLst/>
          </a:prstGeom>
        </p:spPr>
      </p:pic>
      <p:pic>
        <p:nvPicPr>
          <p:cNvPr id="11" name="Picture 10">
            <a:extLst>
              <a:ext uri="{FF2B5EF4-FFF2-40B4-BE49-F238E27FC236}">
                <a16:creationId xmlns:a16="http://schemas.microsoft.com/office/drawing/2014/main" id="{3F3B38EC-5002-486C-957B-6FBFC3125D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6288" y="1015663"/>
            <a:ext cx="2552700" cy="2133600"/>
          </a:xfrm>
          <a:prstGeom prst="rect">
            <a:avLst/>
          </a:prstGeom>
        </p:spPr>
      </p:pic>
    </p:spTree>
    <p:extLst>
      <p:ext uri="{BB962C8B-B14F-4D97-AF65-F5344CB8AC3E}">
        <p14:creationId xmlns:p14="http://schemas.microsoft.com/office/powerpoint/2010/main" val="3867800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par>
                                <p:cTn id="12" presetID="10" presetClass="entr" presetSubtype="0"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D98C58F-0A6A-4390-B623-921419D867C3}"/>
              </a:ext>
            </a:extLst>
          </p:cNvPr>
          <p:cNvSpPr/>
          <p:nvPr/>
        </p:nvSpPr>
        <p:spPr>
          <a:xfrm>
            <a:off x="0" y="0"/>
            <a:ext cx="12192000" cy="6858000"/>
          </a:xfrm>
          <a:prstGeom prst="rect">
            <a:avLst/>
          </a:prstGeom>
          <a:gradFill>
            <a:gsLst>
              <a:gs pos="0">
                <a:schemeClr val="accent5">
                  <a:lumMod val="40000"/>
                  <a:lumOff val="60000"/>
                </a:schemeClr>
              </a:gs>
              <a:gs pos="18000">
                <a:schemeClr val="accent5">
                  <a:lumMod val="60000"/>
                  <a:lumOff val="40000"/>
                </a:schemeClr>
              </a:gs>
              <a:gs pos="49000">
                <a:schemeClr val="accent5">
                  <a:lumMod val="75000"/>
                </a:schemeClr>
              </a:gs>
              <a:gs pos="84000">
                <a:schemeClr val="accent5">
                  <a:lumMod val="5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54471" y="6383861"/>
            <a:ext cx="3879378" cy="369332"/>
          </a:xfrm>
          <a:prstGeom prst="rect">
            <a:avLst/>
          </a:prstGeom>
          <a:noFill/>
        </p:spPr>
        <p:txBody>
          <a:bodyPr wrap="square" rtlCol="0">
            <a:spAutoFit/>
          </a:bodyPr>
          <a:lstStyle/>
          <a:p>
            <a:r>
              <a:rPr lang="en-US" dirty="0">
                <a:solidFill>
                  <a:schemeClr val="bg1"/>
                </a:solidFill>
              </a:rPr>
              <a:t>D&amp;C 63:8-11 Loren C. Dunn </a:t>
            </a:r>
            <a:endParaRPr lang="en-US" sz="1200" dirty="0">
              <a:solidFill>
                <a:schemeClr val="bg1"/>
              </a:solidFill>
            </a:endParaRPr>
          </a:p>
        </p:txBody>
      </p:sp>
      <p:sp>
        <p:nvSpPr>
          <p:cNvPr id="6" name="TextBox 5"/>
          <p:cNvSpPr txBox="1"/>
          <p:nvPr/>
        </p:nvSpPr>
        <p:spPr>
          <a:xfrm>
            <a:off x="1532881" y="1"/>
            <a:ext cx="9144000" cy="1015663"/>
          </a:xfrm>
          <a:prstGeom prst="rect">
            <a:avLst/>
          </a:prstGeom>
          <a:noFill/>
        </p:spPr>
        <p:txBody>
          <a:bodyPr wrap="square" rtlCol="0">
            <a:spAutoFit/>
          </a:bodyPr>
          <a:lstStyle/>
          <a:p>
            <a:pPr algn="ctr"/>
            <a:r>
              <a:rPr lang="en-US" sz="6000" dirty="0">
                <a:solidFill>
                  <a:schemeClr val="bg1"/>
                </a:solidFill>
                <a:latin typeface="Agency FB" panose="020B0503020202020204" pitchFamily="34" charset="0"/>
              </a:rPr>
              <a:t>Deep Roots</a:t>
            </a:r>
          </a:p>
        </p:txBody>
      </p:sp>
      <p:sp>
        <p:nvSpPr>
          <p:cNvPr id="4" name="AutoShape 2" descr="data:image/jpeg;base64,/9j/4AAQSkZJRgABAQAAAQABAAD/2wCEAAkGBxQTEhUUEhQVFBQUFxcXFxUUFBQUFRUXFBQWFxQVFRQYHCggGBolHBQUITEhJSkrLi4uFx8zODMsNygtLisBCgoKDg0OGxAQGiwkICQsLCwsLCwsLCwsLCwsLCwsLCwsLCwsLCwsLCwsLCwsLCwsLCwsLCwsLCwsLCwsLCwsLP/AABEIAMIBAwMBEQACEQEDEQH/xAAbAAADAQEBAQEAAAAAAAAAAAADBAUGAgEAB//EAEEQAAEDAgMECAMECQMFAQAAAAEAAgMEERIhMQVBUXEGEyIyYYGRoUKxwRRSYtEjM3KCkqKy4fAkwvEHFUNjczT/xAAaAQACAwEBAAAAAAAAAAAAAAACAwABBAUG/8QAMREAAgIBAwIEBAYCAwEAAAAAAAECEQMSITEEQRMiUWEycbHwBSOBkaHB0eEUNEIz/9oADAMBAAIRAxEAPwD9NAXizQdYVZAM4UKYBkeaiZQy2NGmQ6dGmxkQE+NOjIo8cxa4tJFAyCglKyzpjEiiBmMVxW5TPpWJjQBOq25LJliQTpYruuUGDHcrZRTwro0Q56tBJFjFPTLFp3DRQYxOiizssRuJBGaHMjzCxZY77EEp6dZ9JTRPmgQ0AJywKlyA0B6vCU1AUem+5MiRg3NKaCclWULTPTEgZC10YJwVTkEkCKC7LCQvzSZotMoNlWZodZuWOUs1HbnIr2IBehsgWKNGtyBwxEQIIlojBsEG9lkxRaIBcxOjZR8IkZD5zELRDqNquKoo8eFHIERmhus805OijyOktvTsWBooMI1oaSIGYwN8SsmbNFbINIYhWeDDDrRdFHYKmqyC9S3Q/wCZpWRdyC80aTKBCdPGktUA0LGNLKAOp8RTIK2C0G+yABalDYlE6cWKoBoSleogGJTOTELYHFmrkyjuyS5BgJTZWnZGDZIqlwQdY7JZ2MTN1DIkI2Bw+6NMs6sqZA8RRxZA7CtEFZTDNWuCBOJAjdEFpGootECM0RMh8WoeSHuBWyHmFKZAD2621VQ9QWj1guARoVui04poAI2FJyhRRy6NcycdxiDRtyTILYo8eVUpOiHTXKRkQ5lNwj52IBJu0FCnaILSsSJogrK1IKZ1SQbytmGHcA9rAAFplSRDOVTrklIFSJsr+CiFispTkgGCx5oJAjLVnGC1U1HFEE4jmikiFFhySGizaRSrIjbYxE9XZYyx6lhBGvRRKYZkq1QdFDET1phkRR1KVJZCCrnII5KIesctGtNFIMwq4NFnRKkpWQ4cUtsgMooPSymdMGEngcx56j1unYpKNxf6fJgP1DNzQ5Z3wGkcyCy585bhgA838PzToy2AGDmFeRJosDdZ4uiBYmrqdPjTVsBsG1tnObuPaH1WXLFQzNdnuWuAUsaXmxUWmKuZdY1HcsZYywW6GyKol7RfuVSmC0ZjaV3ODW+aqKtiJh4qPKyLTREhmGiC1YUmtytJxWbFDhcCx4hTLhVWiaCS6nLMneqw6dwWqATNTEihHBmrktgUNt0WdoM1kQKzeFLsalIYYVfgsvUMMkQuBakHa/JUtgrOA/NNjKwR6nluiUghljlakWBkCtMpgWFOiCHYjRZ3dSyHitPfch3hyWhRtAtnjh2bn4T7HX8/JBl8tS9PoRB2CyXKVchIBM65XNytyewZyI+KbilJbMFo9JsUyUmtikelikcbZZ2xy63TvamLaB1BsWu4G3kUr8QjUYzXZkjyeTtzWZ3OIRzFTkpcMMpcFnNRGQE14px5Ksg1TzfRKYDZ1TbMuL2zOpW3Dh0q2BR5XxdW0nggzUkU9iTs2rJdnmk48riAt2aeFocE/wAdSQ5IQ2ls4OySJFSjZArNkua0kbktT3FyxtIg2TW9hNBA5KDNvEQmRSHWeuCJxRLPGLFkjQUQrZEhJtjLOi5aIY6AbDUsyjW4UWPCRKldjEfF6OBTBjVaYbAMM0o2i0euchZZ0BkrlFqFlWewPuFowz1QTBaCtOduOSXOVvS+4SFnS4W5/CcJ/wBp9Pkudkb0r22f9BI8idcqRWxLHSntbUQ4yLkcEpSplBJBZa1AhNkqHRutJnG49mS1sJPwSAezvI55m3NY/i49fT5gOxl0YIPJMzQU8bXsSgtJ2gD5HyWPoHewbGw3JdGMKWwNilYciFJ/CUIUlDidd3oseOPmsmksspwAt9bWQzPSqwaVyOqm3OiSVIy+zNc9UqbEQ5NhQnJDGRqSDTt38E9StFM9mpwW8wl5FtZfYw20tjOYMR0LrAb/AAVxnaM0sdGp2f0TiEbOsF32u7mc7eV7J3hruMjjVbk6ORJjlQNBsaY8pKOA9Jb1E4CCRRR9C7CYk1Ih5GbKaLImNwTJDg7GKQ0XK6oI+ATosFo6Yisi2OxmiStksYw5LTPG3jaBT3FqI94cFi6G3Fx9Apcn0s9s+Cz55yjKw0d1YBsT3ZBY+F82n1R5K1p9pfaBPKSMjI6hDFadmWg07suSkpdywTZb2PFGnTUihmWTJb9aqyCksgIINiDkQcwQdxCtzTVFcnFEepcGuzjd3Scy38JPh8uRWKOT/izUX8D49v8ARKDUMvakb915HkhhLw87S9S+UMPnIuBmulDLU3EBntNGTmVJOU2WhmKOxQ4lUiwrnLROexEjF9KgXmw3Zri5ZLWBPdGcjYQctQq1WJqjRbKrb5b0lppmiEix1gITIyYbDUguLcFojHUUhQ0BlqGud+rjzt47kePHcq7d/kA1bstmYDXVVProQk4tbjFE/P8AFwWJcCAoer1UQ8MiYpIBs6E6JSJYwJEfiIJAxNYpuN7gt0NUtQCtOlMkZFBr0mcUNTDtS9KCs9LVKI2ctdZVr0lUGbMtcM6cWiqEjJZxKxdFJLKyTA/aLhO6rCnuBGYcTAwhrt7sAP3Sbll/MW5kLFJasWn0G2UaGTE0E66HmMijxS1xTYSA7RdYFKy9yWS9mVXYIOrHW8iVeOVwp9gUylV3LDZNUm40EyO+QtIF+CpzaBs0LafrIi062uDwcNCtCgs2NwfcIm0TrSaWxjP9pvZPyAXHhJp0+VsWuRwgtcCdCuhKbjpmVRVhAtkuthalG0Uz62aHS9RYOodkgzOkQh1NPclcjJuShQ7NHBFCNLcFxROm2U4G7DmpGdvcB43yipSxvDe1qm0uwxXW5UjGBgB1OqcnSog5HZrL8c0csixYXP1Lq2fMgBF3anM+ay4+ijOKlk5e7/UPU+x+axyZrLdGQcbLxV8l2LzvO5GkwGCbIVbjIpMdjkJSG3EYtziWQpsMsimhVleWuC1xzNoVwzVUFSJGi4sUayqXJojuUY2q0w6OnOVSkiULSvCwZphAWLNBy9SHlSLC6dBuMrKktgDY88t63+K2qYrSdQjEXROy6xpAPBwzaR4g5+SWuX7l87DOyasmxOrxc/tt7Mg9RdIxy0yfv9sOLtDG0pRZSc7CZGize4DK4WfDk87j6lUWaef9GHHhmtUJ6eS72IszMUmeR1HiFJPcHk1FEbNWrDKkGS5+zP4F1x++M/5hdcvN5eofv/ZEWHx4m8l09GvC13RO51RO7PJP6DJ+VTKktzg1YurXUJyohzPUNAuTkl9V1MIR3IlYKOPEASLb7HXwv4pUMfiNNKvUgKY5gBV1C07ItDMFMN6LDg7sjYR8AHaOjc1pliUU5PsVZnIq/rajAN3sFjm6j7sBO5UaOQXcG7hr5f3+SLNHXkji7Ln9P9/QYvUyu0Nvu6x2A9m9h5ZK5TcnaFuRm4SsWmxNjrBktWLFZTYOaSy2xxJIXYo2UXQZIbERQgK5s0Oic1YQQRJC1NBiOafwLSs0tAAAqUqHoc+1YTnor8Sg0z2WS+YUlKwhCrmsFjyAt0Do626CLokZWPmTE2yPVYTBbPz7B1Hd5cFtxS1L3FpdjutjsQ4atIKGctLLa7i8byHSBovheJBycO0Pb3SZPuu25I90C25UFuQ0NiORU02ypyo9YbOaeIXPctGWxi4HnTWjIGhI9zmurKSluC+BnaFCHFjhknPFraruWxtjiwBr/Io5wliVS49S07E9tN7LXjVv/PzAXP61XpmvkX2KcMmTTuIWzp8jpP12IzyE2LggwycJSiWyHM03cQcgUE9lqFjlI25Adnhtf9rUDy19EnCnlya58dhnCoqFwAXexxUIANi8UGeI6lY9OudhDjHWXQxxpANim05TbCN+Z5cFmzzbelfqWSdi0mB75jrb/gLDFtT1y4ir/XsRR7+ofatUY4DbvydkfU+59VOni5Jvu+fl/tlzdIzUWwXkAk5ngpKVPYBYwTtl4TkSgaqXAvQeSwuG9bMUkhcosRqL6WJJ0stPixAaJz5LHQoJZVJFJFugdcLmZeR8B6SK4SohtCT5QxMFPYPDtEbikTbQcZJjkc+LIpam7GrgZhltkU++6JZ9VsuEqaskuCUyItclC6pl+miu1PjC0OFm5Oy1BuOYVY5uMgGMzy4h7HmnZne6CW4tTZSsv8bS08xmPYIMcraB4YjWPIHVSZ4TaOW3evngeNA62h0Nt2iYnHldhcr4YxfstPCy5nVKpj4cFGmhBFtziFvxS1Y0iUUng4SBq3RaYTkotLlFtHVNO2aOx10I3grdDPDqcTi+QKF3RF0b2HW2R420PyXJyRtSg+26GI62LNeFhPL0yPyTugmkq9wew6+2LLeE/qFFdR5S1wRpzgLha+dx4k90cr+wKyZ021jXf6ArbcJROAGt+J4k5k+t0+ManSInsOQzhxst2XIoxoFbsYD7JOOel2Gwbn5XK2yzRjDUBTDti7Oe9BjxvRvywyXWHBgjHelfc+DWjX1sud1r0RUFzJ3+3BFyeVNN1kg4MFh9Sh1aY0i6t2UW4GixIFvEJ0IrSrCswdZXEONitCxJmGc2mLsridUucdPBSnfJ5iDjcZEaLHLI09w0NVez2y2LcnEaeI1CuGZRkk+GE42rR9RRYMiiyK2DHYbkeLJTVDLM/tOTPJWmJkT6OQh1ypONoFOjQ07ri90mOGxykPSXbgO5wvfxuQfkmvDXATYxHPklNBJgqhm9JlB2UUNlzHQrdgwyZamDqBZ3ms+bG8ctycneK1z68uKKLtUy+AFU0tAd91wdfwuL+yRThIkuLGqmNpcA8AskGFwPqDzvvTrqafrsRpMlSXicYnm9u44/E3gfxBZuqxO7XYqL0+Vjez6/EcI3FTpU00g3JMpVVW/JzBrkU2WVqVlt7bEfZ+0HMnIdkShjOWN64i4y81MuNr29c1uhcDy0J+ijza+oUlxVMbaWxP2HVWbIPuSB37rnZ/Mq8E9P8ARezNFIzCL7hnfgF1eoxOlNBJmXqK/rCJB3cRHmRYDmGkfxlYo7yeR9+Pkv8i3K6oWo5ySW30JWjG18XqLt8FvZcgseIUzZLY3HwEnqhqkKYbO2y3a07ifkUyWRy0w+9il6j0VTiIDV0seVzdIj2Im0HuNWCD2YwG+t7+5PouV1WRvqPb/G31spclKeQRtyF3uya3ifHgN5O4Ao3pVffH9Bt0dRNAAB7R3kgXJOZPhnuWWf4mlJpKy1Bn5cXufJhGZc6wHPRdVSZz2rdFaXYk8ebm3HFuaVklWzGeFJBoKMPAwd/e05eiz6bWwSj6A2lzXhjgWuJFr5WN8ikzx2qKTadMa2gSDciztHDgRv5HVMx5HxLlFzXck1dWQNUzYU2SZKnihUbBbOqcA5omqIlZapNMk7GkxlF3BipWHfG9zTyJv9VWV6Zr3Qyrh8gMbMljnyWkdNmwmzhdvuOSODXcpuhnrGtLbG+K9j4jMjwNl3Omy4mkrFtNcHL5A643rD+J4klYWOVnTTl7FcmD3H9jmEEh0ZzFiWnwO5NmrVAL0Ctu+EfeA92/3CVLeAa4F9uND4mv00z3tcND81cp7Rl67MGatEvo879Ob2HZIy43z58QeBTscfMqFY3uaVslrg7swsufytmmIt0qgZ1cbxk9xsyw1IaXEHhk0ra8cXiU13FZV37gKeQuZE8969/Y/RcHXozNoct4pitA60727pI3eozC3LZCY/FRT2/tW1GwDWUYTbWze/65D95daedy6eMV32/Yk5UgO1KMw0cbfiGbj+Jxu73PskOlKKXFEkqgL7Nhs2++2vko3p2RUV3PaauwOcLa5DmVWW0i8cqFdqVBx4BrkPMpeGNrUypy3oszMc2A2ObSR5kD81q6bF4jbXZ/UKWyGuj7rNe92QaPkM1tgvBjKb7IkXYrSklpe7VxBP5f5xXFm3JW/YZEo0rMRMjtSLAfdb+Z/LTNDknVxvfv7LtFf37/IJK9yRV9JWNe5oGIA2vlY8beF0tYZLZJP7+6AeVWYdoIkxA2IORHEHJdkxvZmoouk0rbdZZ45WKVOMn3HRzPuVoX09Tmw4JBwycFmdXT2GrTLg7qXgDq6xgezdKBmPEkaHxWrHkT8mRX9QZL1Ott7NY+MOa7FlbFxG4lK6nFGDWSLu+S5LUjDvgzLXajIqpRa3MvsANDxUjOiabH6PZ2SLVqYyMQxoSMwbJ6xNrYj2K/R55vJE7PGLjm3/AAeiy9TGSimHie7RSkhiaA3rLyOGIMtuWiXT4vAWVTtvsHdPSTa1oCRCFrYCYlG7d43HgU5YlLyy7iVKmUaN4cDewd887Hkbo4ZlOLwZviXD9RqS+JBLZ81zJLTKhiBU04EmE6n5FNctkwU6dDNLkXt4HEOTv7goPYNc0C6rFHNFvb2m/NKW8ZR9NyNdjHbOrsLw4/A6x8W3sD5HLzatsHpqXoZE9zaVT8muGhGvPRZesrVaNSfcBWVgfLRxnTG4nxJY5jf6ir6TM5QUHwisj80RaLaDetEWgaSAeIGi5mXp2lKaDjlWpRF613V1EbuDrHkcvkU/DLVj/T6Cp+XICN5J2s1bAHP5YTi/qcwLfFNQS9F9QOZfIvdIpb0oPL5oZupRQ+fwCezpw6HxAzSlkblTBXwi88JZaU/ey/z1WrM/LsClW4an2cTMHu439Fnjl0x0h6N7KG0ZbxvO7rW/0f2XV/C5J6/mvoBm4HZexStbvkIHrmfYI+uyflqK/wDT/hBwVIWcL9kaMALvFztB6H3PBcycvDhr+/b/AD+wXLo42tWFsbmt78jiB4ADtO5AfNcrDPU5X62HkdLYydP0YdM0SGTBjFw22jT3f5bHzWyf4gsUnBK6M0enclbYKGK7brt46YDVoEJgThJ8ExpMX7DkWx8w9kjmuGllT6dSW4xRa3TNXs+pc5mCezt1+PNZJ4HDhj4ytVISqaaWnuYu3Gb9g52vwQtxyRqXILUobrgWZQNqGY2dmdneadHjcQhxy8ul9gXFS3XJNc/Dk4WI1BQOPoDdB4qkblcW4suzmasXSwzQqcmL0tdhla69s1fURjKDQMJNSTNPWQCVokZ347uBG9ru8PI5rz8cktEoLlb/AOTfKKbUhDaBJwniCDzWnp8qnuhWRCBNl6COFZIX3MUnTDRTG4OrSLHmPzaf5VxetxtZFM04ZWqDQVlj1bjn8JOtjoCqz4VpWSPDLhOnpZxtEG4e3vNz5jeFmi7TQU/UebUjG13EWPnmD7KtW9hKXcZxBsrHbngtPzCpOpp+oZ+fbbj6uWVze6w3cPwPJDiOV78wFswSW0H32Mco7to0HR6vxwmNxu6I5eLfD/N4WXq40NxytUKbUecTSNWZg8LOukYNkwcjdi9YD1rHD18UzG1oaYEr1JjlTVGUdrvNtbx/w2Q4MSi6Qc5uXIrs6pd1jsGslxzA/wCfZac7pX7g4272NL0kfhpG332+YKVJXOJpybYyRs+a1twNr/VJflnYuLNNtelD3QRgizje/gLLpZsSbjCL5GPshioZhxG4NhYW4lYupwPFdv5DLsndW6Q9V/7GF3pYpnSOdtL2/wAC5K9ijtib9MyMaMZiI8XGw9mu9Vt6xrxFFvaK/wBv+C+4Whg/R56u7ZPPP5W91zeocskWvv7XAcFSItbT4rNJzndhH4YrlzyOF2g+oXOxvS77RV/r2/kkle3r9Dmt2gxjy05WtlwyFkOPDKUVIuU0nRmRLZtr6L1mmlsY1JUSXjESVSbE8sJHVSM0ebcLo7Ltoo0nSB41zSJKXqGsjNPsPb4ecDvdZpxa3NGPInsyxV0gIDo8nszaRkSN4QuCktuUMaJdRCyoBNgJBruuiwTTlpn3FTipKyM6it3TpuWjL07W6ERYu5tzYrNbiHsCfTi6vxpUVoRQZWPhs5juycnDW19/nb2WacLepcjNTjwOCsaQGniPQrHj1YpWg9SkiXtxpj5HQr1fQ9SpxtGLPDSd9HprscCR3hYE27zXtv5XWL8W8koOrTuxnTPZo+2o0l8bm6ubbzGY+ay9Hkvp5Y5dn9QssfMmu6PftRc0OAOJh7Q5aiyGMUpE1Nr5DlQ4FjXt0B+R/JJkqdDHxYeWYuicB3mdoeSXIJO1RD2lAHtkd9+K3oj16Zx+YqrT+Rm+jFeWOZfdeN37mX9Bb6LpdZi1p133FRdOzSbWb8iuRgGZD3ZcfW3bvABCrO/Dpl4469hSsOAm+VgSRyGXuQtfTK6aFz2YCBxb1RGrQSedsbvqryLU5L5FRdUzTdOKwOo4i0auab7leOcZuCrdJ2aMz8hGgmytvFik9RCp36iYvY7O03mWJrbuIOFttbHd5K8cG18glN2jXGItbGw3xOdc38M/yQTTeVRZqqkA2XVj7XIPxj07vzcFr6XbN7N/Ri0/M0I1NYZJ3kf+WXA39llmD+Y3Ss+TxJP3f3/BV7mnrngubGPiBLvBg19ch5rP1bS2XzY9ehLbIDJLM82ZE3ADw+KQ+zR5FctqThGC5k7/AMf2EqtyfC+2ZZ8EkxMuGwebi5Gm72supHTjWi+DK1Kb1ERpL9ASvQxj6mO2xuHZUrtBYKpRQcYMOOjzjq4+SCmH4Z2Oj3iU2OFspwo9ZsNzSHNcQRmE9dIpICmjZ7IncWC/ebqFgz9FLE9UTZjyalTPK6hAfjZkH5i2528LJPFF8cPgJreyFtKF1y5nfAvb7wH1R9P1Lj5JmfJjt2iRDWtl32cNRvWucISQi2c7Tmc0XssSxb0N17E2i2w18jI3khj3Na4jUAm2V96Z/wAfSm2i1K9jVVuxyxrQ14e8btA4G2TSd/P/AJ5byY3Nxjx6j54qSoWim61roJcj8JORBG4+Kdgm8E1JcdxT860sDsKCwnjeM24PbFmD5hbfxid4sc4+v9AdNHeSZ1Ox1g29w17sJ3jO4B8rLnYppSb9UMknx7ndTC4ObNE7C5ws5pza4jiFojJPG3LsVJU7QLZtWS1zHAC5eCNwd4JWfeWpexIPahsy4WxybnNsfqlSV7BJ1TEaeYGGTwDh5blc4vVH9AYvZmMIwyPtocMg8jhd/UPRdlPVjXtsINpfrKVr+Btfyt+S4zjozNDucdnnRCT/AFFuLUH4hH8m/cvpn5xfpZUtfLJh3vEXkD2vcOPmtnQ43DGvl/sHPJSmwDZB1jeGMjye0j/cpvTfsAuTS7KpftNHJCT2m5jyN/olY4/mWu25oh5seky7iWzFozsCD+7ktGSpY7M1U6Hehm1GsqgXC7bFt7Xw3Isfa3miTWKpSDwvzGxNcJao2+Funv8ARZoz8XM8r+6NVq6FNhUJMgkOsshI44GAkn+LD6KY7cscPX6WDCPMmQYJerqadhP6rDiPiGF7z6uPoovhcvvkXxNL0NNRVpMctQ4d/ssH4WZADm4lYOok29HqaYPZyJu05MRho2m5e4OmOYy77h55n0R9LjtvN+30AyPjH+4ntfbIimewDJtgP4Qupj6W4ptFSlTHfsLInWytqDxBzBWlZrQtwSZ2+vY1X45LSF37XG4I1lYDmB/7ofBaIZqFuTOmbVWzH1CAbZQpK8HRbLjkVMim0VKCTECxxydm08CvP9V0/hycez49mbMU9SJ9c/Mgiz2n348iuXkT57oJsxHSjZ7mPE8WQd3gNzt639NkU46WZskd7OtlbSEjcLxmqyRlGVgJkTb2y+rdib3Tw3LdhnqVMhsOi+2RUR9W8/pYx/G3ceY381578R6R4J64/C/4ZrxT1KnyU6ykEtjfDI3uuO+3wv4jx3LLjzafLLj6BThq3XIIMIkxEWJaWOHjqD46e61Zcjlg0ejTQuKqdg4n5u/dd7YT/SUhr4X+gS3sFU1ADXNGeYIt4arTjTppi5PsZyuq8L3ubvId7Ba449SSYm9yjsnbAkpjE/JzXXY7dnuKVnxaZKhkZJxpiVNPbrWcQSPRXON6ZCk6skvZctIG4tP7wIHvZbIOrQKNJ0deH0czD8IDx5Gx+ixdQqypj8fwNAtj1PUyGT7rHEeJGg9bJefH4sdHugMctMrJTiXOYDmbSSOPlYH1+a3fDB/sL5O5JrWPDAfQ/wBkpR/ssr0O3HwOkwbwRn80p4XSaYyGRxsWgcQXSO1LT6uUb20IG+5b6KbJayMvcRd4y8AdCsHX55OaiuxpwY0lbL2w5iyOV7rXxG/Zae6LG+8jVbemzeHB0vT3GKnvRRg2g0AOLBhAwh8eVsTcRGA8t19E3H1WOU7cN1ta2/gvsZ2q6NwSTYm1WEvDjZ7RcFx0zI3Ep8cWJ1BS/cQ8abuyrtWH7PDHYY44RckfE5o7N+bjfyXK6jockcrtp33XvyPckor2IXQphlnlnkzIbr+J5ubcg33W7HiTcYLgRitycmM1ex2Pe5xzLjddNRS2sY4piLJjVUIlbnJTksf4s7wPkD7FYXHTNJ9xfxQv0IAqwd6NwaEBI5xxS2pEQcEcUPmCpApHtG9aMeoFpHDNshi6OKckLZY2TtWSQGSN2JrTZzN4yviaVh/EOt05FCXDRowxdWjQS1LZ4hMzNzcnjfZYMm6v9x9qSsmyYX3ac2vFxzScc3B2BJKWxD+wtY8i1uC6cpKcbRmqmDqc+y7MbkWDJp5BkI7NpC2YluRwutbwWjqZQnCi4XZpNnbU6xovYSC1x96+WS8zm6fw5UuPoa4ZdXzHXSh4+R4HgUuKcNnwG2pEajq/0luIcPQgj+orVlx1jEwlcgFTQvxgRuviF88j4i4W2OTGopyVC5ReqkQNqxuuWuFnjUb1uxY06adoU7T3O9lsYYXdsNlYb4HdnG38J+8OCX1GKSndbfQJU0A+0doHiLJejagWUNiRY45fBoI5h1/okdRPROL9xmONphOi0tpZIz8Qez2P1AV9XHyqRePmgVQewPEkfVVDkUwFLJeWTwZgHkLn5J2Vflr5loBM/IeLfkQriikWdswARslb8QAdz3JGKVycH2GSjsmJuqrtaD4DyCix1JsG7RtujLyYZb5sBAaD+yBkfRczroXT7o24HswM9R1TXtYciMxrbJwcPPJXhbktwJPTshPaW1MFFGPiIf6vfa/8IPqtmKCeSkLlOoIy3Rmqc6thBcS3EBYm4sTpY7lt6rydPKS5AxfEjUTdI2NqZAxpbG12EGO1iW5G8Z7Lhe/BZsUPIpT5foNlkSk0uDUQ1cDafHFEWiXN2Blhm3N2HdkAt+NwS1RjvxfYNNJWgTZIgLOqGNO9paTbwvdFHPiavUS/cy/Qmqkp5+pkLmsl7OEk2Dz3XDzy81M7csV43wBjdSplXa8XVSdqngljde2KMNeCO83G31HgQg6ab6jHqTprZr3LmtL4tHEFDs+bJ8Rgd4TPaDyJOH1snxx5lzFP5Oiqxv2O6roBEReGpljvp1rGvb5FuH5oHlwJ1O4v3RPB9DNbS6CV0dywsmbxjdY+jrW9UyMsfK49efoLljkjK19BNH+tjezxc028naFaYThL4WKarkrdBdqCGctd+rlGF3gfhP0WD8U6TxsVrlDsGRRlv3NVUzOpJusZ2on95u4hcXpp+JHS+UMn+XLUuBqglY99mm7X5sPDwRNPuXGmwe2KQvBIyc3XmE7Bl0vS+AMkL3M8HkgtOoWySrdCHuh3Ybw6QA62I9lUiY+SfG0i5GRY+3LPIpWRXyWWWzl4L2d9uUkfG28fQrFLH4b0S4fDHqV7rnuRKmoLXiRvG4+oPArXGCcdLEN07Q5s7aWKZrt17eqrNh04q9AoTudgen+zMT8TN7Q7LwyTOgzaUkw8q8xntiAO7MxNtztXN4eVwuhnzyjvFWJcY2cVYAJaDmPK6pNT8yAVordEdoBpc0/GLeYXP/EMLaUl2HY5aWLxVHVVZduElzyxZrQ4a8CXsDemVhqqoBItoC4+V/7JMIUC2K7PdkHH4nuHq23zTsq5XsQDI/u8yFcVyUi/tOq/0cbR8Qb/AC5H5LDihfUN+g5vyUQJ5bAW3WW6MbYo3dZWdRs2MtNnSOBy8z9AuYsfi5qf32NTlpxKifZzYw118bjd99bk535aIttba4Qp8E3pFUWDWDeL++XyCf0sbuQE32M5BKWuL2mxByI1HBdCUVJaWVxwU6LueJWTJvMhoWdIpLNiya0CwO9Xk1xhSew2OXsc/ax4LOk6L1Gh221r29oYXg3B0N+IKy9P1E8cqH5Umi1URfaKcXIDnNAxbmyAdl3I6HwKPD1PgZda4ez/AKYTjriflVX0hkje6OWMtewlrgRoQbHmF6JTfKZiaPaHplJGewXM8AcjzboUcsjaqSTLimuGaqh6fHqRK6MOwuwPLSY3X1BOHLMHhuK5k+mxPJVabW2nYd4rS33KMPTWkmFn4mE73NuP4mXv5tCXPosnMJ389n+6L8SD5J9VQUMrjbACdHxua0+gu2/g4XVrL1WFeZWv3/kW4wZ9U0b42W/WxgZm3aaOJb+VwufJRnPVDZhbpVyjLGoMMgLXXaDcLbGPiR3W4jeL2N0akPayVuj7Ndz3LDKLujXdqyXtnZ1nYgOa048jWzEThTsjU0mCZh/EL+ZstEHYnh2dgf6iWPIBxJuc9c8gjuEUpSQdbiEW0cD3OYHY2HO7u97aJuZ4skFFx2YMW4uxupLZmGWLI/Gw5Oa7xHH5rHGDxPRN2uzCnT3ROoJg0ubpe9vB4zA8x9Foy424/fACaNF/3ATsF9WsIPqFz44njdDnPWjHRMt1tvhs4eRXTbtRFMQrZruvxTscaVF0cQVJab70UoalRVD8s2J2L7wB9QEuMNMdJGdyPsCfD5pUVuCkEvhij5B/q4/kq+Kb/YJoXkOvAO+aKKKSKMkt4Y28HOHlkUhRrJJhMUkGbweC0Y1aTBfJc6LOfWT00LjeOM4iN2GPtG/OzW+aT4ccUpTXLGxubSZpOlkVqolvdOf71hiHvdYFJPVXqHmVSswG26vFM/g0YR5C35rpdPjrGvcQ+Sa12XNamqIaCihPVPfcBsLQ53jfJo9Vhe817hKNpsH1oe2411Wpw2oW9mB+0nik+GFZU2f00EsfVVQzNgJB9eCvN+Hb6sf7GjxLVM3mxJTGA1zsUL2977p3E+C4uSFNprk0Q2Ods7Hp61hLsJkZ2XOaRf8AC75J/TdROEd+V/KBnCMj8w6R9FZqYkgY4/vDdzC7OHqYZNu5ncHEZ6ARMndPSvyM0RdGeEkVyAB4tL/RFnhtqXK4IlexMfEAHxEYZoXGxHxgHMfUeCibbUlwwH6CkG0zoVoePYGjYbF209oBY/Lgcx6bvJcrqMC7ouMmipVUMFZe2GnqeH/hlP8Atdy46HcrHlcfi3Xr3XzX9jHGM+NmKbDkkge6kqWlmIEsJ0Pi12hHJTqMaaWSG69iQbi9Mi/S1Yewh5u5hwv5Huu81lqnfqMUrVGf21Q4XXHG4T4SaM840yftp+GoDh8bR7hbIR1wKZNY61Qw7i5txxs7Q81eN1HfsUizt6Tq65zmjCJGAkbtLG/ohyTWZN13DltKyDVSAgOPZxZZbiDp+S0YXTcGJa7o1WyGN6kEd4tz53t+awZ4uOSh0a02ZujF5ZW8WuWqS8iYJnZjnbhktkUQ6A7N+CrvRB95yb+yPkgS5KOJJbtHj/whjGpMgUPJBvpYAeSDZNUQao48VLO7ex8Z/iJCVkenPBeqYaXlbF2zm7B4/NG4bNgF3pfQiGSO3xRgnnv+iT+Hyc4O/UZlhpYPoPWGCXrrZNNj4tce2PSynXJtaVyVCWmVlzpFtYOktujDjfeS7tOvyvbyWDBgail3f3/sPLPUz84+0XuTq4knzXoPDqvQUM0bbkcBmlZXSIVaKuBoqrPOSRgaPwtLf7pfh1mh7IZF1BimyZdxWqtxUkVW7Flf2msJadDkgcVZSjJrYyTo7ZHIhbYSVWMLvR3pZJS2a7txb2nUDw/JYuq6SOXdbMOGRo2NDO2W01O4EXsRezra2z1IvouBmi8UtEwq3uJoG1/wSttcZYhk7ldBCTW6HauzIdXsBkNRDVUwwyMlDi0aObY4223EtxDzXSwdY60yFuFO0Qf+qeyjBWNmjybKLjhcae2X7q29G01LH6cfJgZI7kGXo8+UOkiw2sDgJzudbeCKfVwxNRmCoOgWxpnMfgkBHNTPU43Eqka97cTQWmzhouS3olaI0fRbfxDqqgBw3F1sjuLXHuu55cMOQLlgt68Wz7rsya21TO6epDJRJbEy+CRpGrTk7LUEcDw3qpY9qAjKnZar4MnRE3wgOY77zDmx1+WXks6HTXYyPSBwtGQb2Fj5Fb+l3TQlkqqGVxrcEFOSVNFdx7pFX9cIZhqW4XftDVZsENMpQYc3dMmVQvFfUYgeV7j6p8NslAIb6M7aEbnRyd1wsHH4eF/DNX1GHWk1yTg5hlwzk+NvVWo3josj7RZaVw8U/HvFFo5hOoVSXcph5Xdlo/CFcV3IcvO7gFSIUiAIW+f0WNb5GQWoarCyaP7+H+Ukp2XHc4y9L/ku9mgEriCwjUH5Zo4pNNMoYq9qvmJMhuRkD4IsOGONVEttvkpU8gZGBvtchZMkHLJqa2AsVrZv0br7xb2zRY43NFmYgcbk8V05LYNlWkmwxvcONh6LJkjqmkCEpG2h5uV3+b+hYxspoL7u0bnhHeeb2axo3klMm1FWFSN8OisbgDVVohnIBfEHgCO47LAL7m4QsGvLLeNV7h6F3Zl+lWxjm9rSHN7zbWPNH0WdxeiRJRMNLKurQNGn/wCnW1GsnNPN+pqbNNzbDIP1bgdx1HmFzfxPp3LH4keY/TuMhXD4Z+mVDZmtdA5v2hjQCy5DZQBp+1bTiuDiyxv09fQY1Jbc/UlO2sGAtdi/ZIONpGmRG7mtiwb2lS9VuhbkuB/b2zzVwxlxLotzsrsJFrHhY5IsOWWKWr9CSTl8jLUGz5IJurkPYscL/kD/AJvWnqZRzYtUefQBLfc92jRNeLkcnBY8OWUHS/YqSJj6h8XjbetkYwy+wFs+rC2ZnWN8xwKGCeKehlCuzNouY8Mcb7hfeNzCeHDhppktOWOuNkNhLWkwteztdTfLeYj3xzad27LcFzYx89P79Bt3EzO1pAb4Tdru00+BW/p1WzFdwMvap772EK+MrXqTsSRPYOYeOIfVOcN1JfIhpZ9ngGSNvdMbSPNoPzusDyu4zfqG47mUljLXA/4f8zXSjJOII5G697a2uPLNDdclIBtR93h3EA+yPGqVFoUjk7SKUdi3wNynu8kMeGCDx2uSi09i6GZq4YY2jjn5pEcLUm2RChdZ58WpzVxIPQWJaTpdZ5KW6iUP7RMZLXNG4Bo0xHj4DxTMMJY43NgylqdInCcl9jaw4DL81JO4hnde/If5uS8K3sohxrdIIcLrQ24uSKvJZXcpQC1M1x0Lj9Um/wA5r2CXBpuh1I2ON1a+xeLtp2HMNIydM8eG4cUrqp8RDgv/AEwTqN8hL3EuLiSXHUknMlHHNGKoVKNuzY7fF3NvvaVzVyjVM/E9ptAmfYbyvTYfgQnsDaiktmCz9i260B8ZAAOWYyObV43Hwx+TZonbaH+nB3h1r77X0ut/Rt6qFT+ANA8iF7QSGlrCQMgSW5kjis9+Z/Nk7FKvaOp00/MJXTtsdk4Mxsc3bJfPtu+a0dUqkvkKFZRm5HHsKYlswZyDdw3LV1HEWUSK7ULTi4IjbdED+kA3Esv43JB9Rkub1PK/UZj5M5UCzZANBNIANwGWQ4Bb8fK+SBlydUP6mXkgy/8A1RXqZ+fXyWuPBS4Nvs49of8AyZ8iuLn+H9WMjyZyvGY/aP8AUuji4/T+hbEgeyeZT+5AVVozkmR5ZaFmd5E+C3wPv0b+ylIFAJu6UzuEL/c5/VGyIZl745OSl8JQzTfDzCuHIuYaoP6QfsFDm4JDgVpu85BPhDDupOvM/wBIUh2IiXGtMixp/wCrHMpK+MruU6r/APDD/wDR3ycs8P8Asy+S/oJ/AfoOxommGIFoIwNysLaDcubmb8QdFbIHWCz3AZC+gS0xcuT/2Q=="/>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Rectangle 12"/>
          <p:cNvSpPr/>
          <p:nvPr/>
        </p:nvSpPr>
        <p:spPr>
          <a:xfrm>
            <a:off x="1819505" y="1262517"/>
            <a:ext cx="4428688" cy="2308324"/>
          </a:xfrm>
          <a:prstGeom prst="rect">
            <a:avLst/>
          </a:prstGeom>
        </p:spPr>
        <p:txBody>
          <a:bodyPr wrap="square">
            <a:spAutoFit/>
          </a:bodyPr>
          <a:lstStyle/>
          <a:p>
            <a:pPr fontAlgn="base"/>
            <a:r>
              <a:rPr lang="en-US" dirty="0">
                <a:solidFill>
                  <a:schemeClr val="bg1"/>
                </a:solidFill>
              </a:rPr>
              <a:t>I see in many people this same kind of beauty. Adversity and trial have driven the roots of faith and testimony deep in order to tap the reservoir of spiritual strength that comes from such experiences. </a:t>
            </a:r>
          </a:p>
          <a:p>
            <a:pPr fontAlgn="base"/>
            <a:endParaRPr lang="en-US" dirty="0">
              <a:solidFill>
                <a:schemeClr val="bg1"/>
              </a:solidFill>
            </a:endParaRPr>
          </a:p>
          <a:p>
            <a:pPr fontAlgn="base"/>
            <a:r>
              <a:rPr lang="en-US" dirty="0">
                <a:solidFill>
                  <a:schemeClr val="bg1"/>
                </a:solidFill>
              </a:rPr>
              <a:t>By nature they know how to stand and fight and hang on.</a:t>
            </a:r>
          </a:p>
        </p:txBody>
      </p:sp>
      <p:sp>
        <p:nvSpPr>
          <p:cNvPr id="9" name="Rectangle 8"/>
          <p:cNvSpPr/>
          <p:nvPr/>
        </p:nvSpPr>
        <p:spPr>
          <a:xfrm>
            <a:off x="5996524" y="4085282"/>
            <a:ext cx="4428688" cy="2031325"/>
          </a:xfrm>
          <a:prstGeom prst="rect">
            <a:avLst/>
          </a:prstGeom>
        </p:spPr>
        <p:txBody>
          <a:bodyPr wrap="square">
            <a:spAutoFit/>
          </a:bodyPr>
          <a:lstStyle/>
          <a:p>
            <a:pPr fontAlgn="base"/>
            <a:r>
              <a:rPr lang="en-US" dirty="0">
                <a:solidFill>
                  <a:schemeClr val="bg1"/>
                </a:solidFill>
              </a:rPr>
              <a:t>One person who has sunken deep the roots of faith and testimony because of the trials and affliction of years is the man whom we will sustain tomorrow as prophet, seer, and revelator. His branches can offer shade because his roots are deep.</a:t>
            </a:r>
          </a:p>
          <a:p>
            <a:pPr fontAlgn="base"/>
            <a:endParaRPr lang="en-US" dirty="0">
              <a:solidFill>
                <a:schemeClr val="bg1"/>
              </a:solidFill>
            </a:endParaRPr>
          </a:p>
        </p:txBody>
      </p:sp>
      <p:pic>
        <p:nvPicPr>
          <p:cNvPr id="18434" name="Picture 2" descr="http://daysnthoughts.files.wordpress.com/2013/04/deep-root-lar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6004" y="1078031"/>
            <a:ext cx="3569729" cy="267729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81C69D7E-E4AB-4ED5-BB76-9E2F890444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1975" y="3793060"/>
            <a:ext cx="3911600" cy="2590800"/>
          </a:xfrm>
          <a:prstGeom prst="rect">
            <a:avLst/>
          </a:prstGeom>
        </p:spPr>
      </p:pic>
    </p:spTree>
    <p:extLst>
      <p:ext uri="{BB962C8B-B14F-4D97-AF65-F5344CB8AC3E}">
        <p14:creationId xmlns:p14="http://schemas.microsoft.com/office/powerpoint/2010/main" val="2498953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Rectangle 174">
            <a:extLst>
              <a:ext uri="{FF2B5EF4-FFF2-40B4-BE49-F238E27FC236}">
                <a16:creationId xmlns:a16="http://schemas.microsoft.com/office/drawing/2014/main" id="{B07ED27E-291D-460E-96C4-4543D17D1BC8}"/>
              </a:ext>
            </a:extLst>
          </p:cNvPr>
          <p:cNvSpPr/>
          <p:nvPr/>
        </p:nvSpPr>
        <p:spPr>
          <a:xfrm>
            <a:off x="0" y="0"/>
            <a:ext cx="12192000" cy="6858000"/>
          </a:xfrm>
          <a:prstGeom prst="rect">
            <a:avLst/>
          </a:prstGeom>
          <a:gradFill>
            <a:gsLst>
              <a:gs pos="0">
                <a:schemeClr val="accent5">
                  <a:lumMod val="40000"/>
                  <a:lumOff val="60000"/>
                </a:schemeClr>
              </a:gs>
              <a:gs pos="18000">
                <a:schemeClr val="accent5">
                  <a:lumMod val="60000"/>
                  <a:lumOff val="40000"/>
                </a:schemeClr>
              </a:gs>
              <a:gs pos="49000">
                <a:schemeClr val="accent5">
                  <a:lumMod val="75000"/>
                </a:schemeClr>
              </a:gs>
              <a:gs pos="84000">
                <a:schemeClr val="accent5">
                  <a:lumMod val="5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28304" y="6399528"/>
            <a:ext cx="3879378" cy="369332"/>
          </a:xfrm>
          <a:prstGeom prst="rect">
            <a:avLst/>
          </a:prstGeom>
          <a:noFill/>
        </p:spPr>
        <p:txBody>
          <a:bodyPr wrap="square" rtlCol="0">
            <a:spAutoFit/>
          </a:bodyPr>
          <a:lstStyle/>
          <a:p>
            <a:r>
              <a:rPr lang="en-US" dirty="0">
                <a:solidFill>
                  <a:schemeClr val="bg1"/>
                </a:solidFill>
              </a:rPr>
              <a:t>D&amp;C 63:10   </a:t>
            </a:r>
            <a:endParaRPr lang="en-US" sz="1200" dirty="0">
              <a:solidFill>
                <a:schemeClr val="bg1"/>
              </a:solidFill>
            </a:endParaRPr>
          </a:p>
        </p:txBody>
      </p:sp>
      <p:sp>
        <p:nvSpPr>
          <p:cNvPr id="6" name="TextBox 5"/>
          <p:cNvSpPr txBox="1"/>
          <p:nvPr/>
        </p:nvSpPr>
        <p:spPr>
          <a:xfrm>
            <a:off x="1532881" y="1"/>
            <a:ext cx="9144000" cy="1015663"/>
          </a:xfrm>
          <a:prstGeom prst="rect">
            <a:avLst/>
          </a:prstGeom>
          <a:noFill/>
        </p:spPr>
        <p:txBody>
          <a:bodyPr wrap="square" rtlCol="0">
            <a:spAutoFit/>
          </a:bodyPr>
          <a:lstStyle/>
          <a:p>
            <a:pPr algn="ctr"/>
            <a:r>
              <a:rPr lang="en-US" sz="6000" dirty="0">
                <a:solidFill>
                  <a:schemeClr val="bg1"/>
                </a:solidFill>
                <a:latin typeface="Agency FB" panose="020B0503020202020204" pitchFamily="34" charset="0"/>
              </a:rPr>
              <a:t>Signs</a:t>
            </a:r>
          </a:p>
        </p:txBody>
      </p:sp>
      <p:sp>
        <p:nvSpPr>
          <p:cNvPr id="4" name="AutoShape 2" descr="data:image/jpeg;base64,/9j/4AAQSkZJRgABAQAAAQABAAD/2wCEAAkGBxQTEhUUEhQVFBQUFxcXFxUUFBQUFRUXFBQWFxQVFRQYHCggGBolHBQUITEhJSkrLi4uFx8zODMsNygtLisBCgoKDg0OGxAQGiwkICQsLCwsLCwsLCwsLCwsLCwsLCwsLCwsLCwsLCwsLCwsLCwsLCwsLCwsLCwsLCwsLCwsLP/AABEIAMIBAwMBEQACEQEDEQH/xAAbAAADAQEBAQEAAAAAAAAAAAADBAUGAgEAB//EAEEQAAEDAgMECAMECQMFAQAAAAEAAgMEERIhMQVBUXEGEyIyYYGRoUKxwRRSYtEjM3KCkqKy4fAkwvEHFUNjczT/xAAaAQACAwEBAAAAAAAAAAAAAAACAwABBAUG/8QAMREAAgIBAwIEBAYCAwEAAAAAAAECEQMSITEEQRMiUWEycbHwBSOBkaHB0eEUNEIz/9oADAMBAAIRAxEAPwD9NAXizQdYVZAM4UKYBkeaiZQy2NGmQ6dGmxkQE+NOjIo8cxa4tJFAyCglKyzpjEiiBmMVxW5TPpWJjQBOq25LJliQTpYruuUGDHcrZRTwro0Q56tBJFjFPTLFp3DRQYxOiizssRuJBGaHMjzCxZY77EEp6dZ9JTRPmgQ0AJywKlyA0B6vCU1AUem+5MiRg3NKaCclWULTPTEgZC10YJwVTkEkCKC7LCQvzSZotMoNlWZodZuWOUs1HbnIr2IBehsgWKNGtyBwxEQIIlojBsEG9lkxRaIBcxOjZR8IkZD5zELRDqNquKoo8eFHIERmhus805OijyOktvTsWBooMI1oaSIGYwN8SsmbNFbINIYhWeDDDrRdFHYKmqyC9S3Q/wCZpWRdyC80aTKBCdPGktUA0LGNLKAOp8RTIK2C0G+yABalDYlE6cWKoBoSleogGJTOTELYHFmrkyjuyS5BgJTZWnZGDZIqlwQdY7JZ2MTN1DIkI2Bw+6NMs6sqZA8RRxZA7CtEFZTDNWuCBOJAjdEFpGootECM0RMh8WoeSHuBWyHmFKZAD2621VQ9QWj1guARoVui04poAI2FJyhRRy6NcycdxiDRtyTILYo8eVUpOiHTXKRkQ5lNwj52IBJu0FCnaILSsSJogrK1IKZ1SQbytmGHcA9rAAFplSRDOVTrklIFSJsr+CiFispTkgGCx5oJAjLVnGC1U1HFEE4jmikiFFhySGizaRSrIjbYxE9XZYyx6lhBGvRRKYZkq1QdFDET1phkRR1KVJZCCrnII5KIesctGtNFIMwq4NFnRKkpWQ4cUtsgMooPSymdMGEngcx56j1unYpKNxf6fJgP1DNzQ5Z3wGkcyCy585bhgA838PzToy2AGDmFeRJosDdZ4uiBYmrqdPjTVsBsG1tnObuPaH1WXLFQzNdnuWuAUsaXmxUWmKuZdY1HcsZYywW6GyKol7RfuVSmC0ZjaV3ODW+aqKtiJh4qPKyLTREhmGiC1YUmtytJxWbFDhcCx4hTLhVWiaCS6nLMneqw6dwWqATNTEihHBmrktgUNt0WdoM1kQKzeFLsalIYYVfgsvUMMkQuBakHa/JUtgrOA/NNjKwR6nluiUghljlakWBkCtMpgWFOiCHYjRZ3dSyHitPfch3hyWhRtAtnjh2bn4T7HX8/JBl8tS9PoRB2CyXKVchIBM65XNytyewZyI+KbilJbMFo9JsUyUmtikelikcbZZ2xy63TvamLaB1BsWu4G3kUr8QjUYzXZkjyeTtzWZ3OIRzFTkpcMMpcFnNRGQE14px5Ksg1TzfRKYDZ1TbMuL2zOpW3Dh0q2BR5XxdW0nggzUkU9iTs2rJdnmk48riAt2aeFocE/wAdSQ5IQ2ls4OySJFSjZArNkua0kbktT3FyxtIg2TW9hNBA5KDNvEQmRSHWeuCJxRLPGLFkjQUQrZEhJtjLOi5aIY6AbDUsyjW4UWPCRKldjEfF6OBTBjVaYbAMM0o2i0euchZZ0BkrlFqFlWewPuFowz1QTBaCtOduOSXOVvS+4SFnS4W5/CcJ/wBp9Pkudkb0r22f9BI8idcqRWxLHSntbUQ4yLkcEpSplBJBZa1AhNkqHRutJnG49mS1sJPwSAezvI55m3NY/i49fT5gOxl0YIPJMzQU8bXsSgtJ2gD5HyWPoHewbGw3JdGMKWwNilYciFJ/CUIUlDidd3oseOPmsmksspwAt9bWQzPSqwaVyOqm3OiSVIy+zNc9UqbEQ5NhQnJDGRqSDTt38E9StFM9mpwW8wl5FtZfYw20tjOYMR0LrAb/AAVxnaM0sdGp2f0TiEbOsF32u7mc7eV7J3hruMjjVbk6ORJjlQNBsaY8pKOA9Jb1E4CCRRR9C7CYk1Ih5GbKaLImNwTJDg7GKQ0XK6oI+ATosFo6Yisi2OxmiStksYw5LTPG3jaBT3FqI94cFi6G3Fx9Apcn0s9s+Cz55yjKw0d1YBsT3ZBY+F82n1R5K1p9pfaBPKSMjI6hDFadmWg07suSkpdywTZb2PFGnTUihmWTJb9aqyCksgIINiDkQcwQdxCtzTVFcnFEepcGuzjd3Scy38JPh8uRWKOT/izUX8D49v8ARKDUMvakb915HkhhLw87S9S+UMPnIuBmulDLU3EBntNGTmVJOU2WhmKOxQ4lUiwrnLROexEjF9KgXmw3Zri5ZLWBPdGcjYQctQq1WJqjRbKrb5b0lppmiEix1gITIyYbDUguLcFojHUUhQ0BlqGud+rjzt47kePHcq7d/kA1bstmYDXVVProQk4tbjFE/P8AFwWJcCAoer1UQ8MiYpIBs6E6JSJYwJEfiIJAxNYpuN7gt0NUtQCtOlMkZFBr0mcUNTDtS9KCs9LVKI2ctdZVr0lUGbMtcM6cWiqEjJZxKxdFJLKyTA/aLhO6rCnuBGYcTAwhrt7sAP3Sbll/MW5kLFJasWn0G2UaGTE0E66HmMijxS1xTYSA7RdYFKy9yWS9mVXYIOrHW8iVeOVwp9gUylV3LDZNUm40EyO+QtIF+CpzaBs0LafrIi062uDwcNCtCgs2NwfcIm0TrSaWxjP9pvZPyAXHhJp0+VsWuRwgtcCdCuhKbjpmVRVhAtkuthalG0Uz62aHS9RYOodkgzOkQh1NPclcjJuShQ7NHBFCNLcFxROm2U4G7DmpGdvcB43yipSxvDe1qm0uwxXW5UjGBgB1OqcnSog5HZrL8c0csixYXP1Lq2fMgBF3anM+ay4+ijOKlk5e7/UPU+x+axyZrLdGQcbLxV8l2LzvO5GkwGCbIVbjIpMdjkJSG3EYtziWQpsMsimhVleWuC1xzNoVwzVUFSJGi4sUayqXJojuUY2q0w6OnOVSkiULSvCwZphAWLNBy9SHlSLC6dBuMrKktgDY88t63+K2qYrSdQjEXROy6xpAPBwzaR4g5+SWuX7l87DOyasmxOrxc/tt7Mg9RdIxy0yfv9sOLtDG0pRZSc7CZGize4DK4WfDk87j6lUWaef9GHHhmtUJ6eS72IszMUmeR1HiFJPcHk1FEbNWrDKkGS5+zP4F1x++M/5hdcvN5eofv/ZEWHx4m8l09GvC13RO51RO7PJP6DJ+VTKktzg1YurXUJyohzPUNAuTkl9V1MIR3IlYKOPEASLb7HXwv4pUMfiNNKvUgKY5gBV1C07ItDMFMN6LDg7sjYR8AHaOjc1pliUU5PsVZnIq/rajAN3sFjm6j7sBO5UaOQXcG7hr5f3+SLNHXkji7Ln9P9/QYvUyu0Nvu6x2A9m9h5ZK5TcnaFuRm4SsWmxNjrBktWLFZTYOaSy2xxJIXYo2UXQZIbERQgK5s0Oic1YQQRJC1NBiOafwLSs0tAAAqUqHoc+1YTnor8Sg0z2WS+YUlKwhCrmsFjyAt0Do626CLokZWPmTE2yPVYTBbPz7B1Hd5cFtxS1L3FpdjutjsQ4atIKGctLLa7i8byHSBovheJBycO0Pb3SZPuu25I90C25UFuQ0NiORU02ypyo9YbOaeIXPctGWxi4HnTWjIGhI9zmurKSluC+BnaFCHFjhknPFraruWxtjiwBr/Io5wliVS49S07E9tN7LXjVv/PzAXP61XpmvkX2KcMmTTuIWzp8jpP12IzyE2LggwycJSiWyHM03cQcgUE9lqFjlI25Adnhtf9rUDy19EnCnlya58dhnCoqFwAXexxUIANi8UGeI6lY9OudhDjHWXQxxpANim05TbCN+Z5cFmzzbelfqWSdi0mB75jrb/gLDFtT1y4ir/XsRR7+ofatUY4DbvydkfU+59VOni5Jvu+fl/tlzdIzUWwXkAk5ngpKVPYBYwTtl4TkSgaqXAvQeSwuG9bMUkhcosRqL6WJJ0stPixAaJz5LHQoJZVJFJFugdcLmZeR8B6SK4SohtCT5QxMFPYPDtEbikTbQcZJjkc+LIpam7GrgZhltkU++6JZ9VsuEqaskuCUyItclC6pl+miu1PjC0OFm5Oy1BuOYVY5uMgGMzy4h7HmnZne6CW4tTZSsv8bS08xmPYIMcraB4YjWPIHVSZ4TaOW3evngeNA62h0Nt2iYnHldhcr4YxfstPCy5nVKpj4cFGmhBFtziFvxS1Y0iUUng4SBq3RaYTkotLlFtHVNO2aOx10I3grdDPDqcTi+QKF3RF0b2HW2R420PyXJyRtSg+26GI62LNeFhPL0yPyTugmkq9wew6+2LLeE/qFFdR5S1wRpzgLha+dx4k90cr+wKyZ021jXf6ArbcJROAGt+J4k5k+t0+ManSInsOQzhxst2XIoxoFbsYD7JOOel2Gwbn5XK2yzRjDUBTDti7Oe9BjxvRvywyXWHBgjHelfc+DWjX1sud1r0RUFzJ3+3BFyeVNN1kg4MFh9Sh1aY0i6t2UW4GixIFvEJ0IrSrCswdZXEONitCxJmGc2mLsridUucdPBSnfJ5iDjcZEaLHLI09w0NVez2y2LcnEaeI1CuGZRkk+GE42rR9RRYMiiyK2DHYbkeLJTVDLM/tOTPJWmJkT6OQh1ypONoFOjQ07ri90mOGxykPSXbgO5wvfxuQfkmvDXATYxHPklNBJgqhm9JlB2UUNlzHQrdgwyZamDqBZ3ms+bG8ctycneK1z68uKKLtUy+AFU0tAd91wdfwuL+yRThIkuLGqmNpcA8AskGFwPqDzvvTrqafrsRpMlSXicYnm9u44/E3gfxBZuqxO7XYqL0+Vjez6/EcI3FTpU00g3JMpVVW/JzBrkU2WVqVlt7bEfZ+0HMnIdkShjOWN64i4y81MuNr29c1uhcDy0J+ijza+oUlxVMbaWxP2HVWbIPuSB37rnZ/Mq8E9P8ARezNFIzCL7hnfgF1eoxOlNBJmXqK/rCJB3cRHmRYDmGkfxlYo7yeR9+Pkv8i3K6oWo5ySW30JWjG18XqLt8FvZcgseIUzZLY3HwEnqhqkKYbO2y3a07ifkUyWRy0w+9il6j0VTiIDV0seVzdIj2Im0HuNWCD2YwG+t7+5PouV1WRvqPb/G31spclKeQRtyF3uya3ifHgN5O4Ao3pVffH9Bt0dRNAAB7R3kgXJOZPhnuWWf4mlJpKy1Bn5cXufJhGZc6wHPRdVSZz2rdFaXYk8ebm3HFuaVklWzGeFJBoKMPAwd/e05eiz6bWwSj6A2lzXhjgWuJFr5WN8ikzx2qKTadMa2gSDciztHDgRv5HVMx5HxLlFzXck1dWQNUzYU2SZKnihUbBbOqcA5omqIlZapNMk7GkxlF3BipWHfG9zTyJv9VWV6Zr3Qyrh8gMbMljnyWkdNmwmzhdvuOSODXcpuhnrGtLbG+K9j4jMjwNl3Omy4mkrFtNcHL5A643rD+J4klYWOVnTTl7FcmD3H9jmEEh0ZzFiWnwO5NmrVAL0Ctu+EfeA92/3CVLeAa4F9uND4mv00z3tcND81cp7Rl67MGatEvo879Ob2HZIy43z58QeBTscfMqFY3uaVslrg7swsufytmmIt0qgZ1cbxk9xsyw1IaXEHhk0ra8cXiU13FZV37gKeQuZE8969/Y/RcHXozNoct4pitA60727pI3eozC3LZCY/FRT2/tW1GwDWUYTbWze/65D95daedy6eMV32/Yk5UgO1KMw0cbfiGbj+Jxu73PskOlKKXFEkqgL7Nhs2++2vko3p2RUV3PaauwOcLa5DmVWW0i8cqFdqVBx4BrkPMpeGNrUypy3oszMc2A2ObSR5kD81q6bF4jbXZ/UKWyGuj7rNe92QaPkM1tgvBjKb7IkXYrSklpe7VxBP5f5xXFm3JW/YZEo0rMRMjtSLAfdb+Z/LTNDknVxvfv7LtFf37/IJK9yRV9JWNe5oGIA2vlY8beF0tYZLZJP7+6AeVWYdoIkxA2IORHEHJdkxvZmoouk0rbdZZ45WKVOMn3HRzPuVoX09Tmw4JBwycFmdXT2GrTLg7qXgDq6xgezdKBmPEkaHxWrHkT8mRX9QZL1Ott7NY+MOa7FlbFxG4lK6nFGDWSLu+S5LUjDvgzLXajIqpRa3MvsANDxUjOiabH6PZ2SLVqYyMQxoSMwbJ6xNrYj2K/R55vJE7PGLjm3/AAeiy9TGSimHie7RSkhiaA3rLyOGIMtuWiXT4vAWVTtvsHdPSTa1oCRCFrYCYlG7d43HgU5YlLyy7iVKmUaN4cDewd887Hkbo4ZlOLwZviXD9RqS+JBLZ81zJLTKhiBU04EmE6n5FNctkwU6dDNLkXt4HEOTv7goPYNc0C6rFHNFvb2m/NKW8ZR9NyNdjHbOrsLw4/A6x8W3sD5HLzatsHpqXoZE9zaVT8muGhGvPRZesrVaNSfcBWVgfLRxnTG4nxJY5jf6ir6TM5QUHwisj80RaLaDetEWgaSAeIGi5mXp2lKaDjlWpRF613V1EbuDrHkcvkU/DLVj/T6Cp+XICN5J2s1bAHP5YTi/qcwLfFNQS9F9QOZfIvdIpb0oPL5oZupRQ+fwCezpw6HxAzSlkblTBXwi88JZaU/ey/z1WrM/LsClW4an2cTMHu439Fnjl0x0h6N7KG0ZbxvO7rW/0f2XV/C5J6/mvoBm4HZexStbvkIHrmfYI+uyflqK/wDT/hBwVIWcL9kaMALvFztB6H3PBcycvDhr+/b/AD+wXLo42tWFsbmt78jiB4ADtO5AfNcrDPU5X62HkdLYydP0YdM0SGTBjFw22jT3f5bHzWyf4gsUnBK6M0enclbYKGK7brt46YDVoEJgThJ8ExpMX7DkWx8w9kjmuGllT6dSW4xRa3TNXs+pc5mCezt1+PNZJ4HDhj4ytVISqaaWnuYu3Gb9g52vwQtxyRqXILUobrgWZQNqGY2dmdneadHjcQhxy8ul9gXFS3XJNc/Dk4WI1BQOPoDdB4qkblcW4suzmasXSwzQqcmL0tdhla69s1fURjKDQMJNSTNPWQCVokZ347uBG9ru8PI5rz8cktEoLlb/AOTfKKbUhDaBJwniCDzWnp8qnuhWRCBNl6COFZIX3MUnTDRTG4OrSLHmPzaf5VxetxtZFM04ZWqDQVlj1bjn8JOtjoCqz4VpWSPDLhOnpZxtEG4e3vNz5jeFmi7TQU/UebUjG13EWPnmD7KtW9hKXcZxBsrHbngtPzCpOpp+oZ+fbbj6uWVze6w3cPwPJDiOV78wFswSW0H32Mco7to0HR6vxwmNxu6I5eLfD/N4WXq40NxytUKbUecTSNWZg8LOukYNkwcjdi9YD1rHD18UzG1oaYEr1JjlTVGUdrvNtbx/w2Q4MSi6Qc5uXIrs6pd1jsGslxzA/wCfZac7pX7g4272NL0kfhpG332+YKVJXOJpybYyRs+a1twNr/VJflnYuLNNtelD3QRgizje/gLLpZsSbjCL5GPshioZhxG4NhYW4lYupwPFdv5DLsndW6Q9V/7GF3pYpnSOdtL2/wAC5K9ijtib9MyMaMZiI8XGw9mu9Vt6xrxFFvaK/wBv+C+4Whg/R56u7ZPPP5W91zeocskWvv7XAcFSItbT4rNJzndhH4YrlzyOF2g+oXOxvS77RV/r2/kkle3r9Dmt2gxjy05WtlwyFkOPDKUVIuU0nRmRLZtr6L1mmlsY1JUSXjESVSbE8sJHVSM0ebcLo7Ltoo0nSB41zSJKXqGsjNPsPb4ecDvdZpxa3NGPInsyxV0gIDo8nszaRkSN4QuCktuUMaJdRCyoBNgJBruuiwTTlpn3FTipKyM6it3TpuWjL07W6ERYu5tzYrNbiHsCfTi6vxpUVoRQZWPhs5juycnDW19/nb2WacLepcjNTjwOCsaQGniPQrHj1YpWg9SkiXtxpj5HQr1fQ9SpxtGLPDSd9HprscCR3hYE27zXtv5XWL8W8koOrTuxnTPZo+2o0l8bm6ubbzGY+ay9Hkvp5Y5dn9QssfMmu6PftRc0OAOJh7Q5aiyGMUpE1Nr5DlQ4FjXt0B+R/JJkqdDHxYeWYuicB3mdoeSXIJO1RD2lAHtkd9+K3oj16Zx+YqrT+Rm+jFeWOZfdeN37mX9Bb6LpdZi1p133FRdOzSbWb8iuRgGZD3ZcfW3bvABCrO/Dpl4469hSsOAm+VgSRyGXuQtfTK6aFz2YCBxb1RGrQSedsbvqryLU5L5FRdUzTdOKwOo4i0auab7leOcZuCrdJ2aMz8hGgmytvFik9RCp36iYvY7O03mWJrbuIOFttbHd5K8cG18glN2jXGItbGw3xOdc38M/yQTTeVRZqqkA2XVj7XIPxj07vzcFr6XbN7N/Ri0/M0I1NYZJ3kf+WXA39llmD+Y3Ss+TxJP3f3/BV7mnrngubGPiBLvBg19ch5rP1bS2XzY9ehLbIDJLM82ZE3ADw+KQ+zR5FctqThGC5k7/AMf2EqtyfC+2ZZ8EkxMuGwebi5Gm72supHTjWi+DK1Kb1ERpL9ASvQxj6mO2xuHZUrtBYKpRQcYMOOjzjq4+SCmH4Z2Oj3iU2OFspwo9ZsNzSHNcQRmE9dIpICmjZ7IncWC/ebqFgz9FLE9UTZjyalTPK6hAfjZkH5i2528LJPFF8cPgJreyFtKF1y5nfAvb7wH1R9P1Lj5JmfJjt2iRDWtl32cNRvWucISQi2c7Tmc0XssSxb0N17E2i2w18jI3khj3Na4jUAm2V96Z/wAfSm2i1K9jVVuxyxrQ14e8btA4G2TSd/P/AJ5byY3Nxjx6j54qSoWim61roJcj8JORBG4+Kdgm8E1JcdxT860sDsKCwnjeM24PbFmD5hbfxid4sc4+v9AdNHeSZ1Ox1g29w17sJ3jO4B8rLnYppSb9UMknx7ndTC4ObNE7C5ws5pza4jiFojJPG3LsVJU7QLZtWS1zHAC5eCNwd4JWfeWpexIPahsy4WxybnNsfqlSV7BJ1TEaeYGGTwDh5blc4vVH9AYvZmMIwyPtocMg8jhd/UPRdlPVjXtsINpfrKVr+Btfyt+S4zjozNDucdnnRCT/AFFuLUH4hH8m/cvpn5xfpZUtfLJh3vEXkD2vcOPmtnQ43DGvl/sHPJSmwDZB1jeGMjye0j/cpvTfsAuTS7KpftNHJCT2m5jyN/olY4/mWu25oh5seky7iWzFozsCD+7ktGSpY7M1U6Hehm1GsqgXC7bFt7Xw3Isfa3miTWKpSDwvzGxNcJao2+Funv8ARZoz8XM8r+6NVq6FNhUJMgkOsshI44GAkn+LD6KY7cscPX6WDCPMmQYJerqadhP6rDiPiGF7z6uPoovhcvvkXxNL0NNRVpMctQ4d/ssH4WZADm4lYOok29HqaYPZyJu05MRho2m5e4OmOYy77h55n0R9LjtvN+30AyPjH+4ntfbIimewDJtgP4Qupj6W4ptFSlTHfsLInWytqDxBzBWlZrQtwSZ2+vY1X45LSF37XG4I1lYDmB/7ofBaIZqFuTOmbVWzH1CAbZQpK8HRbLjkVMim0VKCTECxxydm08CvP9V0/hycez49mbMU9SJ9c/Mgiz2n348iuXkT57oJsxHSjZ7mPE8WQd3gNzt639NkU46WZskd7OtlbSEjcLxmqyRlGVgJkTb2y+rdib3Tw3LdhnqVMhsOi+2RUR9W8/pYx/G3ceY381578R6R4J64/C/4ZrxT1KnyU6ykEtjfDI3uuO+3wv4jx3LLjzafLLj6BThq3XIIMIkxEWJaWOHjqD46e61Zcjlg0ejTQuKqdg4n5u/dd7YT/SUhr4X+gS3sFU1ADXNGeYIt4arTjTppi5PsZyuq8L3ubvId7Ba449SSYm9yjsnbAkpjE/JzXXY7dnuKVnxaZKhkZJxpiVNPbrWcQSPRXON6ZCk6skvZctIG4tP7wIHvZbIOrQKNJ0deH0czD8IDx5Gx+ixdQqypj8fwNAtj1PUyGT7rHEeJGg9bJefH4sdHugMctMrJTiXOYDmbSSOPlYH1+a3fDB/sL5O5JrWPDAfQ/wBkpR/ssr0O3HwOkwbwRn80p4XSaYyGRxsWgcQXSO1LT6uUb20IG+5b6KbJayMvcRd4y8AdCsHX55OaiuxpwY0lbL2w5iyOV7rXxG/Zae6LG+8jVbemzeHB0vT3GKnvRRg2g0AOLBhAwh8eVsTcRGA8t19E3H1WOU7cN1ta2/gvsZ2q6NwSTYm1WEvDjZ7RcFx0zI3Ep8cWJ1BS/cQ8abuyrtWH7PDHYY44RckfE5o7N+bjfyXK6jockcrtp33XvyPckor2IXQphlnlnkzIbr+J5ubcg33W7HiTcYLgRitycmM1ex2Pe5xzLjddNRS2sY4piLJjVUIlbnJTksf4s7wPkD7FYXHTNJ9xfxQv0IAqwd6NwaEBI5xxS2pEQcEcUPmCpApHtG9aMeoFpHDNshi6OKckLZY2TtWSQGSN2JrTZzN4yviaVh/EOt05FCXDRowxdWjQS1LZ4hMzNzcnjfZYMm6v9x9qSsmyYX3ac2vFxzScc3B2BJKWxD+wtY8i1uC6cpKcbRmqmDqc+y7MbkWDJp5BkI7NpC2YluRwutbwWjqZQnCi4XZpNnbU6xovYSC1x96+WS8zm6fw5UuPoa4ZdXzHXSh4+R4HgUuKcNnwG2pEajq/0luIcPQgj+orVlx1jEwlcgFTQvxgRuviF88j4i4W2OTGopyVC5ReqkQNqxuuWuFnjUb1uxY06adoU7T3O9lsYYXdsNlYb4HdnG38J+8OCX1GKSndbfQJU0A+0doHiLJejagWUNiRY45fBoI5h1/okdRPROL9xmONphOi0tpZIz8Qez2P1AV9XHyqRePmgVQewPEkfVVDkUwFLJeWTwZgHkLn5J2Vflr5loBM/IeLfkQriikWdswARslb8QAdz3JGKVycH2GSjsmJuqrtaD4DyCix1JsG7RtujLyYZb5sBAaD+yBkfRczroXT7o24HswM9R1TXtYciMxrbJwcPPJXhbktwJPTshPaW1MFFGPiIf6vfa/8IPqtmKCeSkLlOoIy3Rmqc6thBcS3EBYm4sTpY7lt6rydPKS5AxfEjUTdI2NqZAxpbG12EGO1iW5G8Z7Lhe/BZsUPIpT5foNlkSk0uDUQ1cDafHFEWiXN2Blhm3N2HdkAt+NwS1RjvxfYNNJWgTZIgLOqGNO9paTbwvdFHPiavUS/cy/Qmqkp5+pkLmsl7OEk2Dz3XDzy81M7csV43wBjdSplXa8XVSdqngljde2KMNeCO83G31HgQg6ab6jHqTprZr3LmtL4tHEFDs+bJ8Rgd4TPaDyJOH1snxx5lzFP5Oiqxv2O6roBEReGpljvp1rGvb5FuH5oHlwJ1O4v3RPB9DNbS6CV0dywsmbxjdY+jrW9UyMsfK49efoLljkjK19BNH+tjezxc028naFaYThL4WKarkrdBdqCGctd+rlGF3gfhP0WD8U6TxsVrlDsGRRlv3NVUzOpJusZ2on95u4hcXpp+JHS+UMn+XLUuBqglY99mm7X5sPDwRNPuXGmwe2KQvBIyc3XmE7Bl0vS+AMkL3M8HkgtOoWySrdCHuh3Ybw6QA62I9lUiY+SfG0i5GRY+3LPIpWRXyWWWzl4L2d9uUkfG28fQrFLH4b0S4fDHqV7rnuRKmoLXiRvG4+oPArXGCcdLEN07Q5s7aWKZrt17eqrNh04q9AoTudgen+zMT8TN7Q7LwyTOgzaUkw8q8xntiAO7MxNtztXN4eVwuhnzyjvFWJcY2cVYAJaDmPK6pNT8yAVordEdoBpc0/GLeYXP/EMLaUl2HY5aWLxVHVVZduElzyxZrQ4a8CXsDemVhqqoBItoC4+V/7JMIUC2K7PdkHH4nuHq23zTsq5XsQDI/u8yFcVyUi/tOq/0cbR8Qb/AC5H5LDihfUN+g5vyUQJ5bAW3WW6MbYo3dZWdRs2MtNnSOBy8z9AuYsfi5qf32NTlpxKifZzYw118bjd99bk535aIttba4Qp8E3pFUWDWDeL++XyCf0sbuQE32M5BKWuL2mxByI1HBdCUVJaWVxwU6LueJWTJvMhoWdIpLNiya0CwO9Xk1xhSew2OXsc/ax4LOk6L1Gh221r29oYXg3B0N+IKy9P1E8cqH5Umi1URfaKcXIDnNAxbmyAdl3I6HwKPD1PgZda4ez/AKYTjriflVX0hkje6OWMtewlrgRoQbHmF6JTfKZiaPaHplJGewXM8AcjzboUcsjaqSTLimuGaqh6fHqRK6MOwuwPLSY3X1BOHLMHhuK5k+mxPJVabW2nYd4rS33KMPTWkmFn4mE73NuP4mXv5tCXPosnMJ389n+6L8SD5J9VQUMrjbACdHxua0+gu2/g4XVrL1WFeZWv3/kW4wZ9U0b42W/WxgZm3aaOJb+VwufJRnPVDZhbpVyjLGoMMgLXXaDcLbGPiR3W4jeL2N0akPayVuj7Ndz3LDKLujXdqyXtnZ1nYgOa048jWzEThTsjU0mCZh/EL+ZstEHYnh2dgf6iWPIBxJuc9c8gjuEUpSQdbiEW0cD3OYHY2HO7u97aJuZ4skFFx2YMW4uxupLZmGWLI/Gw5Oa7xHH5rHGDxPRN2uzCnT3ROoJg0ubpe9vB4zA8x9Foy424/fACaNF/3ATsF9WsIPqFz44njdDnPWjHRMt1tvhs4eRXTbtRFMQrZruvxTscaVF0cQVJab70UoalRVD8s2J2L7wB9QEuMNMdJGdyPsCfD5pUVuCkEvhij5B/q4/kq+Kb/YJoXkOvAO+aKKKSKMkt4Y28HOHlkUhRrJJhMUkGbweC0Y1aTBfJc6LOfWT00LjeOM4iN2GPtG/OzW+aT4ccUpTXLGxubSZpOlkVqolvdOf71hiHvdYFJPVXqHmVSswG26vFM/g0YR5C35rpdPjrGvcQ+Sa12XNamqIaCihPVPfcBsLQ53jfJo9Vhe817hKNpsH1oe2411Wpw2oW9mB+0nik+GFZU2f00EsfVVQzNgJB9eCvN+Hb6sf7GjxLVM3mxJTGA1zsUL2977p3E+C4uSFNprk0Q2Ods7Hp61hLsJkZ2XOaRf8AC75J/TdROEd+V/KBnCMj8w6R9FZqYkgY4/vDdzC7OHqYZNu5ncHEZ6ARMndPSvyM0RdGeEkVyAB4tL/RFnhtqXK4IlexMfEAHxEYZoXGxHxgHMfUeCibbUlwwH6CkG0zoVoePYGjYbF209oBY/Lgcx6bvJcrqMC7ouMmipVUMFZe2GnqeH/hlP8Atdy46HcrHlcfi3Xr3XzX9jHGM+NmKbDkkge6kqWlmIEsJ0Pi12hHJTqMaaWSG69iQbi9Mi/S1Yewh5u5hwv5Huu81lqnfqMUrVGf21Q4XXHG4T4SaM840yftp+GoDh8bR7hbIR1wKZNY61Qw7i5txxs7Q81eN1HfsUizt6Tq65zmjCJGAkbtLG/ohyTWZN13DltKyDVSAgOPZxZZbiDp+S0YXTcGJa7o1WyGN6kEd4tz53t+awZ4uOSh0a02ZujF5ZW8WuWqS8iYJnZjnbhktkUQ6A7N+CrvRB95yb+yPkgS5KOJJbtHj/whjGpMgUPJBvpYAeSDZNUQao48VLO7ex8Z/iJCVkenPBeqYaXlbF2zm7B4/NG4bNgF3pfQiGSO3xRgnnv+iT+Hyc4O/UZlhpYPoPWGCXrrZNNj4tce2PSynXJtaVyVCWmVlzpFtYOktujDjfeS7tOvyvbyWDBgail3f3/sPLPUz84+0XuTq4knzXoPDqvQUM0bbkcBmlZXSIVaKuBoqrPOSRgaPwtLf7pfh1mh7IZF1BimyZdxWqtxUkVW7Flf2msJadDkgcVZSjJrYyTo7ZHIhbYSVWMLvR3pZJS2a7txb2nUDw/JYuq6SOXdbMOGRo2NDO2W01O4EXsRezra2z1IvouBmi8UtEwq3uJoG1/wSttcZYhk7ldBCTW6HauzIdXsBkNRDVUwwyMlDi0aObY4223EtxDzXSwdY60yFuFO0Qf+qeyjBWNmjybKLjhcae2X7q29G01LH6cfJgZI7kGXo8+UOkiw2sDgJzudbeCKfVwxNRmCoOgWxpnMfgkBHNTPU43Eqka97cTQWmzhouS3olaI0fRbfxDqqgBw3F1sjuLXHuu55cMOQLlgt68Wz7rsya21TO6epDJRJbEy+CRpGrTk7LUEcDw3qpY9qAjKnZar4MnRE3wgOY77zDmx1+WXks6HTXYyPSBwtGQb2Fj5Fb+l3TQlkqqGVxrcEFOSVNFdx7pFX9cIZhqW4XftDVZsENMpQYc3dMmVQvFfUYgeV7j6p8NslAIb6M7aEbnRyd1wsHH4eF/DNX1GHWk1yTg5hlwzk+NvVWo3josj7RZaVw8U/HvFFo5hOoVSXcph5Xdlo/CFcV3IcvO7gFSIUiAIW+f0WNb5GQWoarCyaP7+H+Ukp2XHc4y9L/ku9mgEriCwjUH5Zo4pNNMoYq9qvmJMhuRkD4IsOGONVEttvkpU8gZGBvtchZMkHLJqa2AsVrZv0br7xb2zRY43NFmYgcbk8V05LYNlWkmwxvcONh6LJkjqmkCEpG2h5uV3+b+hYxspoL7u0bnhHeeb2axo3klMm1FWFSN8OisbgDVVohnIBfEHgCO47LAL7m4QsGvLLeNV7h6F3Zl+lWxjm9rSHN7zbWPNH0WdxeiRJRMNLKurQNGn/wCnW1GsnNPN+pqbNNzbDIP1bgdx1HmFzfxPp3LH4keY/TuMhXD4Z+mVDZmtdA5v2hjQCy5DZQBp+1bTiuDiyxv09fQY1Jbc/UlO2sGAtdi/ZIONpGmRG7mtiwb2lS9VuhbkuB/b2zzVwxlxLotzsrsJFrHhY5IsOWWKWr9CSTl8jLUGz5IJurkPYscL/kD/AJvWnqZRzYtUefQBLfc92jRNeLkcnBY8OWUHS/YqSJj6h8XjbetkYwy+wFs+rC2ZnWN8xwKGCeKehlCuzNouY8Mcb7hfeNzCeHDhppktOWOuNkNhLWkwteztdTfLeYj3xzad27LcFzYx89P79Bt3EzO1pAb4Tdru00+BW/p1WzFdwMvap772EK+MrXqTsSRPYOYeOIfVOcN1JfIhpZ9ngGSNvdMbSPNoPzusDyu4zfqG47mUljLXA/4f8zXSjJOII5G697a2uPLNDdclIBtR93h3EA+yPGqVFoUjk7SKUdi3wNynu8kMeGCDx2uSi09i6GZq4YY2jjn5pEcLUm2RChdZ58WpzVxIPQWJaTpdZ5KW6iUP7RMZLXNG4Bo0xHj4DxTMMJY43NgylqdInCcl9jaw4DL81JO4hnde/If5uS8K3sohxrdIIcLrQ24uSKvJZXcpQC1M1x0Lj9Um/wA5r2CXBpuh1I2ON1a+xeLtp2HMNIydM8eG4cUrqp8RDgv/AEwTqN8hL3EuLiSXHUknMlHHNGKoVKNuzY7fF3NvvaVzVyjVM/E9ptAmfYbyvTYfgQnsDaiktmCz9i260B8ZAAOWYyObV43Hwx+TZonbaH+nB3h1r77X0ut/Rt6qFT+ANA8iF7QSGlrCQMgSW5kjis9+Z/Nk7FKvaOp00/MJXTtsdk4Mxsc3bJfPtu+a0dUqkvkKFZRm5HHsKYlswZyDdw3LV1HEWUSK7ULTi4IjbdED+kA3Esv43JB9Rkub1PK/UZj5M5UCzZANBNIANwGWQ4Bb8fK+SBlydUP6mXkgy/8A1RXqZ+fXyWuPBS4Nvs49of8AyZ8iuLn+H9WMjyZyvGY/aP8AUuji4/T+hbEgeyeZT+5AVVozkmR5ZaFmd5E+C3wPv0b+ylIFAJu6UzuEL/c5/VGyIZl745OSl8JQzTfDzCuHIuYaoP6QfsFDm4JDgVpu85BPhDDupOvM/wBIUh2IiXGtMixp/wCrHMpK+MruU6r/APDD/wDR3ycs8P8Asy+S/oJ/AfoOxommGIFoIwNysLaDcubmb8QdFbIHWCz3AZC+gS0xcuT/2Q=="/>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176" name="Group 175">
            <a:extLst>
              <a:ext uri="{FF2B5EF4-FFF2-40B4-BE49-F238E27FC236}">
                <a16:creationId xmlns:a16="http://schemas.microsoft.com/office/drawing/2014/main" id="{09A5B2D5-894E-45CD-98F4-354A29753449}"/>
              </a:ext>
            </a:extLst>
          </p:cNvPr>
          <p:cNvGrpSpPr/>
          <p:nvPr/>
        </p:nvGrpSpPr>
        <p:grpSpPr>
          <a:xfrm>
            <a:off x="1831975" y="1202375"/>
            <a:ext cx="2311710" cy="4359225"/>
            <a:chOff x="838200" y="76200"/>
            <a:chExt cx="2667000" cy="5029200"/>
          </a:xfrm>
        </p:grpSpPr>
        <p:grpSp>
          <p:nvGrpSpPr>
            <p:cNvPr id="177" name="Group 17">
              <a:extLst>
                <a:ext uri="{FF2B5EF4-FFF2-40B4-BE49-F238E27FC236}">
                  <a16:creationId xmlns:a16="http://schemas.microsoft.com/office/drawing/2014/main" id="{F8D8BB9C-BC5A-4642-9583-3968D6955537}"/>
                </a:ext>
              </a:extLst>
            </p:cNvPr>
            <p:cNvGrpSpPr/>
            <p:nvPr/>
          </p:nvGrpSpPr>
          <p:grpSpPr>
            <a:xfrm>
              <a:off x="838200" y="76200"/>
              <a:ext cx="2667000" cy="5029200"/>
              <a:chOff x="838200" y="76200"/>
              <a:chExt cx="2667000" cy="5029200"/>
            </a:xfrm>
          </p:grpSpPr>
          <p:grpSp>
            <p:nvGrpSpPr>
              <p:cNvPr id="179" name="Group 17">
                <a:extLst>
                  <a:ext uri="{FF2B5EF4-FFF2-40B4-BE49-F238E27FC236}">
                    <a16:creationId xmlns:a16="http://schemas.microsoft.com/office/drawing/2014/main" id="{A184C5AD-0B17-410C-BF09-577BB214D011}"/>
                  </a:ext>
                </a:extLst>
              </p:cNvPr>
              <p:cNvGrpSpPr/>
              <p:nvPr/>
            </p:nvGrpSpPr>
            <p:grpSpPr>
              <a:xfrm flipH="1">
                <a:off x="2209800" y="1447800"/>
                <a:ext cx="1295400" cy="3429000"/>
                <a:chOff x="685800" y="1447800"/>
                <a:chExt cx="1295400" cy="3124200"/>
              </a:xfrm>
            </p:grpSpPr>
            <p:sp>
              <p:nvSpPr>
                <p:cNvPr id="195" name="Bent Arrow 28">
                  <a:extLst>
                    <a:ext uri="{FF2B5EF4-FFF2-40B4-BE49-F238E27FC236}">
                      <a16:creationId xmlns:a16="http://schemas.microsoft.com/office/drawing/2014/main" id="{DBA5BFDB-8597-4B47-BEC8-BD64DCAD1376}"/>
                    </a:ext>
                  </a:extLst>
                </p:cNvPr>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6" name="Bent Arrow 29">
                  <a:extLst>
                    <a:ext uri="{FF2B5EF4-FFF2-40B4-BE49-F238E27FC236}">
                      <a16:creationId xmlns:a16="http://schemas.microsoft.com/office/drawing/2014/main" id="{C3205C98-F7D4-4220-81F7-4D4F3927ED7A}"/>
                    </a:ext>
                  </a:extLst>
                </p:cNvPr>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80" name="Group 16">
                <a:extLst>
                  <a:ext uri="{FF2B5EF4-FFF2-40B4-BE49-F238E27FC236}">
                    <a16:creationId xmlns:a16="http://schemas.microsoft.com/office/drawing/2014/main" id="{EC750C96-89D1-416F-BDFB-7AAB561D9843}"/>
                  </a:ext>
                </a:extLst>
              </p:cNvPr>
              <p:cNvGrpSpPr/>
              <p:nvPr/>
            </p:nvGrpSpPr>
            <p:grpSpPr>
              <a:xfrm>
                <a:off x="838200" y="1447800"/>
                <a:ext cx="1295400" cy="3429000"/>
                <a:chOff x="685800" y="1447800"/>
                <a:chExt cx="1295400" cy="3429000"/>
              </a:xfrm>
            </p:grpSpPr>
            <p:sp>
              <p:nvSpPr>
                <p:cNvPr id="193" name="Bent Arrow 26">
                  <a:extLst>
                    <a:ext uri="{FF2B5EF4-FFF2-40B4-BE49-F238E27FC236}">
                      <a16:creationId xmlns:a16="http://schemas.microsoft.com/office/drawing/2014/main" id="{1EED2C32-D819-40F1-841F-9C6D0FA7C5CB}"/>
                    </a:ext>
                  </a:extLst>
                </p:cNvPr>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4" name="Bent Arrow 14">
                  <a:extLst>
                    <a:ext uri="{FF2B5EF4-FFF2-40B4-BE49-F238E27FC236}">
                      <a16:creationId xmlns:a16="http://schemas.microsoft.com/office/drawing/2014/main" id="{E22E22BE-365E-4C53-82EA-2359C576DB05}"/>
                    </a:ext>
                  </a:extLst>
                </p:cNvPr>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81" name="Oval 2">
                <a:extLst>
                  <a:ext uri="{FF2B5EF4-FFF2-40B4-BE49-F238E27FC236}">
                    <a16:creationId xmlns:a16="http://schemas.microsoft.com/office/drawing/2014/main" id="{22DFAF54-871F-47E8-B75F-7330EF97D536}"/>
                  </a:ext>
                </a:extLst>
              </p:cNvPr>
              <p:cNvSpPr/>
              <p:nvPr/>
            </p:nvSpPr>
            <p:spPr>
              <a:xfrm>
                <a:off x="1210235" y="174347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Flowchart: Manual Operation 3">
                <a:extLst>
                  <a:ext uri="{FF2B5EF4-FFF2-40B4-BE49-F238E27FC236}">
                    <a16:creationId xmlns:a16="http://schemas.microsoft.com/office/drawing/2014/main" id="{76C553F4-3DA9-469D-A12C-851B635A748F}"/>
                  </a:ext>
                </a:extLst>
              </p:cNvPr>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Flowchart: Manual Operation 4">
                <a:extLst>
                  <a:ext uri="{FF2B5EF4-FFF2-40B4-BE49-F238E27FC236}">
                    <a16:creationId xmlns:a16="http://schemas.microsoft.com/office/drawing/2014/main" id="{DA127204-583F-441F-B51C-C0CA21BF03E0}"/>
                  </a:ext>
                </a:extLst>
              </p:cNvPr>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Rounded Rectangle 17">
                <a:extLst>
                  <a:ext uri="{FF2B5EF4-FFF2-40B4-BE49-F238E27FC236}">
                    <a16:creationId xmlns:a16="http://schemas.microsoft.com/office/drawing/2014/main" id="{7B68A380-E0B6-4DB4-8042-91D2177B2838}"/>
                  </a:ext>
                </a:extLst>
              </p:cNvPr>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Rounded Rectangle 5">
                <a:extLst>
                  <a:ext uri="{FF2B5EF4-FFF2-40B4-BE49-F238E27FC236}">
                    <a16:creationId xmlns:a16="http://schemas.microsoft.com/office/drawing/2014/main" id="{5D4CC4C4-5AD7-4BA9-B7F3-C5BF6B1C2DD5}"/>
                  </a:ext>
                </a:extLst>
              </p:cNvPr>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Donut 19">
                <a:extLst>
                  <a:ext uri="{FF2B5EF4-FFF2-40B4-BE49-F238E27FC236}">
                    <a16:creationId xmlns:a16="http://schemas.microsoft.com/office/drawing/2014/main" id="{3902B826-4657-4327-8522-FDFEF873DE86}"/>
                  </a:ext>
                </a:extLst>
              </p:cNvPr>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7" name="Rounded Rectangle 7">
                <a:extLst>
                  <a:ext uri="{FF2B5EF4-FFF2-40B4-BE49-F238E27FC236}">
                    <a16:creationId xmlns:a16="http://schemas.microsoft.com/office/drawing/2014/main" id="{38E27C9C-5E3D-42F5-ADCA-7FA65612FA0D}"/>
                  </a:ext>
                </a:extLst>
              </p:cNvPr>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Rounded Rectangle 9">
                <a:extLst>
                  <a:ext uri="{FF2B5EF4-FFF2-40B4-BE49-F238E27FC236}">
                    <a16:creationId xmlns:a16="http://schemas.microsoft.com/office/drawing/2014/main" id="{90695D10-DF73-453A-928D-638227B6D5FB}"/>
                  </a:ext>
                </a:extLst>
              </p:cNvPr>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Rounded Rectangle 10">
                <a:extLst>
                  <a:ext uri="{FF2B5EF4-FFF2-40B4-BE49-F238E27FC236}">
                    <a16:creationId xmlns:a16="http://schemas.microsoft.com/office/drawing/2014/main" id="{378C1218-0269-4D0E-8FED-0CCDB57900C5}"/>
                  </a:ext>
                </a:extLst>
              </p:cNvPr>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Rounded Rectangle 11">
                <a:extLst>
                  <a:ext uri="{FF2B5EF4-FFF2-40B4-BE49-F238E27FC236}">
                    <a16:creationId xmlns:a16="http://schemas.microsoft.com/office/drawing/2014/main" id="{07D26E69-08FC-4A44-BB3E-C555B777C202}"/>
                  </a:ext>
                </a:extLst>
              </p:cNvPr>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Rounded Rectangle 12">
                <a:extLst>
                  <a:ext uri="{FF2B5EF4-FFF2-40B4-BE49-F238E27FC236}">
                    <a16:creationId xmlns:a16="http://schemas.microsoft.com/office/drawing/2014/main" id="{65F07AF7-FEA2-4AAC-8BBB-6D558A4EB342}"/>
                  </a:ext>
                </a:extLst>
              </p:cNvPr>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lowchart: Manual Operation 13">
                <a:extLst>
                  <a:ext uri="{FF2B5EF4-FFF2-40B4-BE49-F238E27FC236}">
                    <a16:creationId xmlns:a16="http://schemas.microsoft.com/office/drawing/2014/main" id="{E9314B73-84CF-4758-850D-8B39AF210329}"/>
                  </a:ext>
                </a:extLst>
              </p:cNvPr>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8" name="Rectangle 177">
              <a:extLst>
                <a:ext uri="{FF2B5EF4-FFF2-40B4-BE49-F238E27FC236}">
                  <a16:creationId xmlns:a16="http://schemas.microsoft.com/office/drawing/2014/main" id="{2CFD5650-E092-4D85-A515-F7E19345E3B8}"/>
                </a:ext>
              </a:extLst>
            </p:cNvPr>
            <p:cNvSpPr/>
            <p:nvPr/>
          </p:nvSpPr>
          <p:spPr>
            <a:xfrm>
              <a:off x="1279711" y="2319211"/>
              <a:ext cx="1905000" cy="1384809"/>
            </a:xfrm>
            <a:prstGeom prst="rect">
              <a:avLst/>
            </a:prstGeom>
          </p:spPr>
          <p:txBody>
            <a:bodyPr wrap="square">
              <a:spAutoFit/>
            </a:bodyPr>
            <a:lstStyle/>
            <a:p>
              <a:pPr algn="ctr"/>
              <a:r>
                <a:rPr lang="en-US" b="1" dirty="0"/>
                <a:t>Signs come by faith, according to the will of God</a:t>
              </a:r>
              <a:endParaRPr lang="en-US" sz="1600" dirty="0"/>
            </a:p>
          </p:txBody>
        </p:sp>
      </p:grpSp>
      <p:sp>
        <p:nvSpPr>
          <p:cNvPr id="2" name="Rectangle 1">
            <a:extLst>
              <a:ext uri="{FF2B5EF4-FFF2-40B4-BE49-F238E27FC236}">
                <a16:creationId xmlns:a16="http://schemas.microsoft.com/office/drawing/2014/main" id="{EA1D7BF1-704B-4157-B803-C775018123BB}"/>
              </a:ext>
            </a:extLst>
          </p:cNvPr>
          <p:cNvSpPr/>
          <p:nvPr/>
        </p:nvSpPr>
        <p:spPr>
          <a:xfrm>
            <a:off x="5267480" y="4316757"/>
            <a:ext cx="6563834" cy="2014729"/>
          </a:xfrm>
          <a:prstGeom prst="rect">
            <a:avLst/>
          </a:prstGeom>
        </p:spPr>
        <p:txBody>
          <a:bodyPr wrap="square">
            <a:spAutoFit/>
          </a:bodyPr>
          <a:lstStyle/>
          <a:p>
            <a:r>
              <a:rPr lang="en-US" sz="2000" dirty="0">
                <a:solidFill>
                  <a:schemeClr val="bg1"/>
                </a:solidFill>
              </a:rPr>
              <a:t>“When he actually learned that faith, humility, patience, and tribulation go before blessing, and that God brings low before He exalts; that instead of the ‘Savior’s granting him power to smite men and make them believe’ … then he was disappointed.” </a:t>
            </a:r>
          </a:p>
          <a:p>
            <a:r>
              <a:rPr lang="en-US" sz="2000" dirty="0">
                <a:solidFill>
                  <a:schemeClr val="bg1"/>
                </a:solidFill>
              </a:rPr>
              <a:t>(in </a:t>
            </a:r>
            <a:r>
              <a:rPr lang="en-US" sz="2000" i="1" dirty="0">
                <a:solidFill>
                  <a:schemeClr val="bg1"/>
                </a:solidFill>
              </a:rPr>
              <a:t>History of the Church,</a:t>
            </a:r>
            <a:r>
              <a:rPr lang="en-US" sz="2000" dirty="0">
                <a:solidFill>
                  <a:schemeClr val="bg1"/>
                </a:solidFill>
              </a:rPr>
              <a:t> 1:216).</a:t>
            </a:r>
          </a:p>
        </p:txBody>
      </p:sp>
      <p:pic>
        <p:nvPicPr>
          <p:cNvPr id="7" name="Picture 6">
            <a:extLst>
              <a:ext uri="{FF2B5EF4-FFF2-40B4-BE49-F238E27FC236}">
                <a16:creationId xmlns:a16="http://schemas.microsoft.com/office/drawing/2014/main" id="{A3228F19-E895-4D8B-8997-4C7F835142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04235" y="1211092"/>
            <a:ext cx="2219325" cy="2962275"/>
          </a:xfrm>
          <a:prstGeom prst="rect">
            <a:avLst/>
          </a:prstGeom>
        </p:spPr>
      </p:pic>
    </p:spTree>
    <p:extLst>
      <p:ext uri="{BB962C8B-B14F-4D97-AF65-F5344CB8AC3E}">
        <p14:creationId xmlns:p14="http://schemas.microsoft.com/office/powerpoint/2010/main" val="1061423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Rectangle 174">
            <a:extLst>
              <a:ext uri="{FF2B5EF4-FFF2-40B4-BE49-F238E27FC236}">
                <a16:creationId xmlns:a16="http://schemas.microsoft.com/office/drawing/2014/main" id="{B07ED27E-291D-460E-96C4-4543D17D1BC8}"/>
              </a:ext>
            </a:extLst>
          </p:cNvPr>
          <p:cNvSpPr/>
          <p:nvPr/>
        </p:nvSpPr>
        <p:spPr>
          <a:xfrm>
            <a:off x="0" y="0"/>
            <a:ext cx="12192000" cy="6858000"/>
          </a:xfrm>
          <a:prstGeom prst="rect">
            <a:avLst/>
          </a:prstGeom>
          <a:gradFill>
            <a:gsLst>
              <a:gs pos="0">
                <a:schemeClr val="accent5">
                  <a:lumMod val="40000"/>
                  <a:lumOff val="60000"/>
                </a:schemeClr>
              </a:gs>
              <a:gs pos="18000">
                <a:schemeClr val="accent5">
                  <a:lumMod val="60000"/>
                  <a:lumOff val="40000"/>
                </a:schemeClr>
              </a:gs>
              <a:gs pos="49000">
                <a:schemeClr val="accent5">
                  <a:lumMod val="75000"/>
                </a:schemeClr>
              </a:gs>
              <a:gs pos="84000">
                <a:schemeClr val="accent5">
                  <a:lumMod val="5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28304" y="6399528"/>
            <a:ext cx="3879378" cy="369332"/>
          </a:xfrm>
          <a:prstGeom prst="rect">
            <a:avLst/>
          </a:prstGeom>
          <a:noFill/>
        </p:spPr>
        <p:txBody>
          <a:bodyPr wrap="square" rtlCol="0">
            <a:spAutoFit/>
          </a:bodyPr>
          <a:lstStyle/>
          <a:p>
            <a:r>
              <a:rPr lang="en-US" dirty="0">
                <a:solidFill>
                  <a:schemeClr val="bg1"/>
                </a:solidFill>
              </a:rPr>
              <a:t>D&amp;C 63:11   </a:t>
            </a:r>
            <a:endParaRPr lang="en-US" sz="1200" dirty="0">
              <a:solidFill>
                <a:schemeClr val="bg1"/>
              </a:solidFill>
            </a:endParaRPr>
          </a:p>
        </p:txBody>
      </p:sp>
      <p:sp>
        <p:nvSpPr>
          <p:cNvPr id="6" name="TextBox 5"/>
          <p:cNvSpPr txBox="1"/>
          <p:nvPr/>
        </p:nvSpPr>
        <p:spPr>
          <a:xfrm>
            <a:off x="1532881" y="1"/>
            <a:ext cx="9144000" cy="1015663"/>
          </a:xfrm>
          <a:prstGeom prst="rect">
            <a:avLst/>
          </a:prstGeom>
          <a:noFill/>
        </p:spPr>
        <p:txBody>
          <a:bodyPr wrap="square" rtlCol="0">
            <a:spAutoFit/>
          </a:bodyPr>
          <a:lstStyle/>
          <a:p>
            <a:pPr algn="ctr"/>
            <a:r>
              <a:rPr lang="en-US" sz="6000" dirty="0">
                <a:solidFill>
                  <a:schemeClr val="bg1"/>
                </a:solidFill>
                <a:latin typeface="Agency FB" panose="020B0503020202020204" pitchFamily="34" charset="0"/>
              </a:rPr>
              <a:t>Book of Mormon Sign Seekers</a:t>
            </a:r>
          </a:p>
        </p:txBody>
      </p:sp>
      <p:sp>
        <p:nvSpPr>
          <p:cNvPr id="4" name="AutoShape 2" descr="data:image/jpeg;base64,/9j/4AAQSkZJRgABAQAAAQABAAD/2wCEAAkGBxQTEhUUEhQVFBQUFxcXFxUUFBQUFRUXFBQWFxQVFRQYHCggGBolHBQUITEhJSkrLi4uFx8zODMsNygtLisBCgoKDg0OGxAQGiwkICQsLCwsLCwsLCwsLCwsLCwsLCwsLCwsLCwsLCwsLCwsLCwsLCwsLCwsLCwsLCwsLCwsLP/AABEIAMIBAwMBEQACEQEDEQH/xAAbAAADAQEBAQEAAAAAAAAAAAADBAUGAgEAB//EAEEQAAEDAgMECAMECQMFAQAAAAEAAgMEERIhMQVBUXEGEyIyYYGRoUKxwRRSYtEjM3KCkqKy4fAkwvEHFUNjczT/xAAaAQACAwEBAAAAAAAAAAAAAAACAwABBAUG/8QAMREAAgIBAwIEBAYCAwEAAAAAAAECEQMSITEEQRMiUWEycbHwBSOBkaHB0eEUNEIz/9oADAMBAAIRAxEAPwD9NAXizQdYVZAM4UKYBkeaiZQy2NGmQ6dGmxkQE+NOjIo8cxa4tJFAyCglKyzpjEiiBmMVxW5TPpWJjQBOq25LJliQTpYruuUGDHcrZRTwro0Q56tBJFjFPTLFp3DRQYxOiizssRuJBGaHMjzCxZY77EEp6dZ9JTRPmgQ0AJywKlyA0B6vCU1AUem+5MiRg3NKaCclWULTPTEgZC10YJwVTkEkCKC7LCQvzSZotMoNlWZodZuWOUs1HbnIr2IBehsgWKNGtyBwxEQIIlojBsEG9lkxRaIBcxOjZR8IkZD5zELRDqNquKoo8eFHIERmhus805OijyOktvTsWBooMI1oaSIGYwN8SsmbNFbINIYhWeDDDrRdFHYKmqyC9S3Q/wCZpWRdyC80aTKBCdPGktUA0LGNLKAOp8RTIK2C0G+yABalDYlE6cWKoBoSleogGJTOTELYHFmrkyjuyS5BgJTZWnZGDZIqlwQdY7JZ2MTN1DIkI2Bw+6NMs6sqZA8RRxZA7CtEFZTDNWuCBOJAjdEFpGootECM0RMh8WoeSHuBWyHmFKZAD2621VQ9QWj1guARoVui04poAI2FJyhRRy6NcycdxiDRtyTILYo8eVUpOiHTXKRkQ5lNwj52IBJu0FCnaILSsSJogrK1IKZ1SQbytmGHcA9rAAFplSRDOVTrklIFSJsr+CiFispTkgGCx5oJAjLVnGC1U1HFEE4jmikiFFhySGizaRSrIjbYxE9XZYyx6lhBGvRRKYZkq1QdFDET1phkRR1KVJZCCrnII5KIesctGtNFIMwq4NFnRKkpWQ4cUtsgMooPSymdMGEngcx56j1unYpKNxf6fJgP1DNzQ5Z3wGkcyCy585bhgA838PzToy2AGDmFeRJosDdZ4uiBYmrqdPjTVsBsG1tnObuPaH1WXLFQzNdnuWuAUsaXmxUWmKuZdY1HcsZYywW6GyKol7RfuVSmC0ZjaV3ODW+aqKtiJh4qPKyLTREhmGiC1YUmtytJxWbFDhcCx4hTLhVWiaCS6nLMneqw6dwWqATNTEihHBmrktgUNt0WdoM1kQKzeFLsalIYYVfgsvUMMkQuBakHa/JUtgrOA/NNjKwR6nluiUghljlakWBkCtMpgWFOiCHYjRZ3dSyHitPfch3hyWhRtAtnjh2bn4T7HX8/JBl8tS9PoRB2CyXKVchIBM65XNytyewZyI+KbilJbMFo9JsUyUmtikelikcbZZ2xy63TvamLaB1BsWu4G3kUr8QjUYzXZkjyeTtzWZ3OIRzFTkpcMMpcFnNRGQE14px5Ksg1TzfRKYDZ1TbMuL2zOpW3Dh0q2BR5XxdW0nggzUkU9iTs2rJdnmk48riAt2aeFocE/wAdSQ5IQ2ls4OySJFSjZArNkua0kbktT3FyxtIg2TW9hNBA5KDNvEQmRSHWeuCJxRLPGLFkjQUQrZEhJtjLOi5aIY6AbDUsyjW4UWPCRKldjEfF6OBTBjVaYbAMM0o2i0euchZZ0BkrlFqFlWewPuFowz1QTBaCtOduOSXOVvS+4SFnS4W5/CcJ/wBp9Pkudkb0r22f9BI8idcqRWxLHSntbUQ4yLkcEpSplBJBZa1AhNkqHRutJnG49mS1sJPwSAezvI55m3NY/i49fT5gOxl0YIPJMzQU8bXsSgtJ2gD5HyWPoHewbGw3JdGMKWwNilYciFJ/CUIUlDidd3oseOPmsmksspwAt9bWQzPSqwaVyOqm3OiSVIy+zNc9UqbEQ5NhQnJDGRqSDTt38E9StFM9mpwW8wl5FtZfYw20tjOYMR0LrAb/AAVxnaM0sdGp2f0TiEbOsF32u7mc7eV7J3hruMjjVbk6ORJjlQNBsaY8pKOA9Jb1E4CCRRR9C7CYk1Ih5GbKaLImNwTJDg7GKQ0XK6oI+ATosFo6Yisi2OxmiStksYw5LTPG3jaBT3FqI94cFi6G3Fx9Apcn0s9s+Cz55yjKw0d1YBsT3ZBY+F82n1R5K1p9pfaBPKSMjI6hDFadmWg07suSkpdywTZb2PFGnTUihmWTJb9aqyCksgIINiDkQcwQdxCtzTVFcnFEepcGuzjd3Scy38JPh8uRWKOT/izUX8D49v8ARKDUMvakb915HkhhLw87S9S+UMPnIuBmulDLU3EBntNGTmVJOU2WhmKOxQ4lUiwrnLROexEjF9KgXmw3Zri5ZLWBPdGcjYQctQq1WJqjRbKrb5b0lppmiEix1gITIyYbDUguLcFojHUUhQ0BlqGud+rjzt47kePHcq7d/kA1bstmYDXVVProQk4tbjFE/P8AFwWJcCAoer1UQ8MiYpIBs6E6JSJYwJEfiIJAxNYpuN7gt0NUtQCtOlMkZFBr0mcUNTDtS9KCs9LVKI2ctdZVr0lUGbMtcM6cWiqEjJZxKxdFJLKyTA/aLhO6rCnuBGYcTAwhrt7sAP3Sbll/MW5kLFJasWn0G2UaGTE0E66HmMijxS1xTYSA7RdYFKy9yWS9mVXYIOrHW8iVeOVwp9gUylV3LDZNUm40EyO+QtIF+CpzaBs0LafrIi062uDwcNCtCgs2NwfcIm0TrSaWxjP9pvZPyAXHhJp0+VsWuRwgtcCdCuhKbjpmVRVhAtkuthalG0Uz62aHS9RYOodkgzOkQh1NPclcjJuShQ7NHBFCNLcFxROm2U4G7DmpGdvcB43yipSxvDe1qm0uwxXW5UjGBgB1OqcnSog5HZrL8c0csixYXP1Lq2fMgBF3anM+ay4+ijOKlk5e7/UPU+x+axyZrLdGQcbLxV8l2LzvO5GkwGCbIVbjIpMdjkJSG3EYtziWQpsMsimhVleWuC1xzNoVwzVUFSJGi4sUayqXJojuUY2q0w6OnOVSkiULSvCwZphAWLNBy9SHlSLC6dBuMrKktgDY88t63+K2qYrSdQjEXROy6xpAPBwzaR4g5+SWuX7l87DOyasmxOrxc/tt7Mg9RdIxy0yfv9sOLtDG0pRZSc7CZGize4DK4WfDk87j6lUWaef9GHHhmtUJ6eS72IszMUmeR1HiFJPcHk1FEbNWrDKkGS5+zP4F1x++M/5hdcvN5eofv/ZEWHx4m8l09GvC13RO51RO7PJP6DJ+VTKktzg1YurXUJyohzPUNAuTkl9V1MIR3IlYKOPEASLb7HXwv4pUMfiNNKvUgKY5gBV1C07ItDMFMN6LDg7sjYR8AHaOjc1pliUU5PsVZnIq/rajAN3sFjm6j7sBO5UaOQXcG7hr5f3+SLNHXkji7Ln9P9/QYvUyu0Nvu6x2A9m9h5ZK5TcnaFuRm4SsWmxNjrBktWLFZTYOaSy2xxJIXYo2UXQZIbERQgK5s0Oic1YQQRJC1NBiOafwLSs0tAAAqUqHoc+1YTnor8Sg0z2WS+YUlKwhCrmsFjyAt0Do626CLokZWPmTE2yPVYTBbPz7B1Hd5cFtxS1L3FpdjutjsQ4atIKGctLLa7i8byHSBovheJBycO0Pb3SZPuu25I90C25UFuQ0NiORU02ypyo9YbOaeIXPctGWxi4HnTWjIGhI9zmurKSluC+BnaFCHFjhknPFraruWxtjiwBr/Io5wliVS49S07E9tN7LXjVv/PzAXP61XpmvkX2KcMmTTuIWzp8jpP12IzyE2LggwycJSiWyHM03cQcgUE9lqFjlI25Adnhtf9rUDy19EnCnlya58dhnCoqFwAXexxUIANi8UGeI6lY9OudhDjHWXQxxpANim05TbCN+Z5cFmzzbelfqWSdi0mB75jrb/gLDFtT1y4ir/XsRR7+ofatUY4DbvydkfU+59VOni5Jvu+fl/tlzdIzUWwXkAk5ngpKVPYBYwTtl4TkSgaqXAvQeSwuG9bMUkhcosRqL6WJJ0stPixAaJz5LHQoJZVJFJFugdcLmZeR8B6SK4SohtCT5QxMFPYPDtEbikTbQcZJjkc+LIpam7GrgZhltkU++6JZ9VsuEqaskuCUyItclC6pl+miu1PjC0OFm5Oy1BuOYVY5uMgGMzy4h7HmnZne6CW4tTZSsv8bS08xmPYIMcraB4YjWPIHVSZ4TaOW3evngeNA62h0Nt2iYnHldhcr4YxfstPCy5nVKpj4cFGmhBFtziFvxS1Y0iUUng4SBq3RaYTkotLlFtHVNO2aOx10I3grdDPDqcTi+QKF3RF0b2HW2R420PyXJyRtSg+26GI62LNeFhPL0yPyTugmkq9wew6+2LLeE/qFFdR5S1wRpzgLha+dx4k90cr+wKyZ021jXf6ArbcJROAGt+J4k5k+t0+ManSInsOQzhxst2XIoxoFbsYD7JOOel2Gwbn5XK2yzRjDUBTDti7Oe9BjxvRvywyXWHBgjHelfc+DWjX1sud1r0RUFzJ3+3BFyeVNN1kg4MFh9Sh1aY0i6t2UW4GixIFvEJ0IrSrCswdZXEONitCxJmGc2mLsridUucdPBSnfJ5iDjcZEaLHLI09w0NVez2y2LcnEaeI1CuGZRkk+GE42rR9RRYMiiyK2DHYbkeLJTVDLM/tOTPJWmJkT6OQh1ypONoFOjQ07ri90mOGxykPSXbgO5wvfxuQfkmvDXATYxHPklNBJgqhm9JlB2UUNlzHQrdgwyZamDqBZ3ms+bG8ctycneK1z68uKKLtUy+AFU0tAd91wdfwuL+yRThIkuLGqmNpcA8AskGFwPqDzvvTrqafrsRpMlSXicYnm9u44/E3gfxBZuqxO7XYqL0+Vjez6/EcI3FTpU00g3JMpVVW/JzBrkU2WVqVlt7bEfZ+0HMnIdkShjOWN64i4y81MuNr29c1uhcDy0J+ijza+oUlxVMbaWxP2HVWbIPuSB37rnZ/Mq8E9P8ARezNFIzCL7hnfgF1eoxOlNBJmXqK/rCJB3cRHmRYDmGkfxlYo7yeR9+Pkv8i3K6oWo5ySW30JWjG18XqLt8FvZcgseIUzZLY3HwEnqhqkKYbO2y3a07ifkUyWRy0w+9il6j0VTiIDV0seVzdIj2Im0HuNWCD2YwG+t7+5PouV1WRvqPb/G31spclKeQRtyF3uya3ifHgN5O4Ao3pVffH9Bt0dRNAAB7R3kgXJOZPhnuWWf4mlJpKy1Bn5cXufJhGZc6wHPRdVSZz2rdFaXYk8ebm3HFuaVklWzGeFJBoKMPAwd/e05eiz6bWwSj6A2lzXhjgWuJFr5WN8ikzx2qKTadMa2gSDciztHDgRv5HVMx5HxLlFzXck1dWQNUzYU2SZKnihUbBbOqcA5omqIlZapNMk7GkxlF3BipWHfG9zTyJv9VWV6Zr3Qyrh8gMbMljnyWkdNmwmzhdvuOSODXcpuhnrGtLbG+K9j4jMjwNl3Omy4mkrFtNcHL5A643rD+J4klYWOVnTTl7FcmD3H9jmEEh0ZzFiWnwO5NmrVAL0Ctu+EfeA92/3CVLeAa4F9uND4mv00z3tcND81cp7Rl67MGatEvo879Ob2HZIy43z58QeBTscfMqFY3uaVslrg7swsufytmmIt0qgZ1cbxk9xsyw1IaXEHhk0ra8cXiU13FZV37gKeQuZE8969/Y/RcHXozNoct4pitA60727pI3eozC3LZCY/FRT2/tW1GwDWUYTbWze/65D95daedy6eMV32/Yk5UgO1KMw0cbfiGbj+Jxu73PskOlKKXFEkqgL7Nhs2++2vko3p2RUV3PaauwOcLa5DmVWW0i8cqFdqVBx4BrkPMpeGNrUypy3oszMc2A2ObSR5kD81q6bF4jbXZ/UKWyGuj7rNe92QaPkM1tgvBjKb7IkXYrSklpe7VxBP5f5xXFm3JW/YZEo0rMRMjtSLAfdb+Z/LTNDknVxvfv7LtFf37/IJK9yRV9JWNe5oGIA2vlY8beF0tYZLZJP7+6AeVWYdoIkxA2IORHEHJdkxvZmoouk0rbdZZ45WKVOMn3HRzPuVoX09Tmw4JBwycFmdXT2GrTLg7qXgDq6xgezdKBmPEkaHxWrHkT8mRX9QZL1Ott7NY+MOa7FlbFxG4lK6nFGDWSLu+S5LUjDvgzLXajIqpRa3MvsANDxUjOiabH6PZ2SLVqYyMQxoSMwbJ6xNrYj2K/R55vJE7PGLjm3/AAeiy9TGSimHie7RSkhiaA3rLyOGIMtuWiXT4vAWVTtvsHdPSTa1oCRCFrYCYlG7d43HgU5YlLyy7iVKmUaN4cDewd887Hkbo4ZlOLwZviXD9RqS+JBLZ81zJLTKhiBU04EmE6n5FNctkwU6dDNLkXt4HEOTv7goPYNc0C6rFHNFvb2m/NKW8ZR9NyNdjHbOrsLw4/A6x8W3sD5HLzatsHpqXoZE9zaVT8muGhGvPRZesrVaNSfcBWVgfLRxnTG4nxJY5jf6ir6TM5QUHwisj80RaLaDetEWgaSAeIGi5mXp2lKaDjlWpRF613V1EbuDrHkcvkU/DLVj/T6Cp+XICN5J2s1bAHP5YTi/qcwLfFNQS9F9QOZfIvdIpb0oPL5oZupRQ+fwCezpw6HxAzSlkblTBXwi88JZaU/ey/z1WrM/LsClW4an2cTMHu439Fnjl0x0h6N7KG0ZbxvO7rW/0f2XV/C5J6/mvoBm4HZexStbvkIHrmfYI+uyflqK/wDT/hBwVIWcL9kaMALvFztB6H3PBcycvDhr+/b/AD+wXLo42tWFsbmt78jiB4ADtO5AfNcrDPU5X62HkdLYydP0YdM0SGTBjFw22jT3f5bHzWyf4gsUnBK6M0enclbYKGK7brt46YDVoEJgThJ8ExpMX7DkWx8w9kjmuGllT6dSW4xRa3TNXs+pc5mCezt1+PNZJ4HDhj4ytVISqaaWnuYu3Gb9g52vwQtxyRqXILUobrgWZQNqGY2dmdneadHjcQhxy8ul9gXFS3XJNc/Dk4WI1BQOPoDdB4qkblcW4suzmasXSwzQqcmL0tdhla69s1fURjKDQMJNSTNPWQCVokZ347uBG9ru8PI5rz8cktEoLlb/AOTfKKbUhDaBJwniCDzWnp8qnuhWRCBNl6COFZIX3MUnTDRTG4OrSLHmPzaf5VxetxtZFM04ZWqDQVlj1bjn8JOtjoCqz4VpWSPDLhOnpZxtEG4e3vNz5jeFmi7TQU/UebUjG13EWPnmD7KtW9hKXcZxBsrHbngtPzCpOpp+oZ+fbbj6uWVze6w3cPwPJDiOV78wFswSW0H32Mco7to0HR6vxwmNxu6I5eLfD/N4WXq40NxytUKbUecTSNWZg8LOukYNkwcjdi9YD1rHD18UzG1oaYEr1JjlTVGUdrvNtbx/w2Q4MSi6Qc5uXIrs6pd1jsGslxzA/wCfZac7pX7g4272NL0kfhpG332+YKVJXOJpybYyRs+a1twNr/VJflnYuLNNtelD3QRgizje/gLLpZsSbjCL5GPshioZhxG4NhYW4lYupwPFdv5DLsndW6Q9V/7GF3pYpnSOdtL2/wAC5K9ijtib9MyMaMZiI8XGw9mu9Vt6xrxFFvaK/wBv+C+4Whg/R56u7ZPPP5W91zeocskWvv7XAcFSItbT4rNJzndhH4YrlzyOF2g+oXOxvS77RV/r2/kkle3r9Dmt2gxjy05WtlwyFkOPDKUVIuU0nRmRLZtr6L1mmlsY1JUSXjESVSbE8sJHVSM0ebcLo7Ltoo0nSB41zSJKXqGsjNPsPb4ecDvdZpxa3NGPInsyxV0gIDo8nszaRkSN4QuCktuUMaJdRCyoBNgJBruuiwTTlpn3FTipKyM6it3TpuWjL07W6ERYu5tzYrNbiHsCfTi6vxpUVoRQZWPhs5juycnDW19/nb2WacLepcjNTjwOCsaQGniPQrHj1YpWg9SkiXtxpj5HQr1fQ9SpxtGLPDSd9HprscCR3hYE27zXtv5XWL8W8koOrTuxnTPZo+2o0l8bm6ubbzGY+ay9Hkvp5Y5dn9QssfMmu6PftRc0OAOJh7Q5aiyGMUpE1Nr5DlQ4FjXt0B+R/JJkqdDHxYeWYuicB3mdoeSXIJO1RD2lAHtkd9+K3oj16Zx+YqrT+Rm+jFeWOZfdeN37mX9Bb6LpdZi1p133FRdOzSbWb8iuRgGZD3ZcfW3bvABCrO/Dpl4469hSsOAm+VgSRyGXuQtfTK6aFz2YCBxb1RGrQSedsbvqryLU5L5FRdUzTdOKwOo4i0auab7leOcZuCrdJ2aMz8hGgmytvFik9RCp36iYvY7O03mWJrbuIOFttbHd5K8cG18glN2jXGItbGw3xOdc38M/yQTTeVRZqqkA2XVj7XIPxj07vzcFr6XbN7N/Ri0/M0I1NYZJ3kf+WXA39llmD+Y3Ss+TxJP3f3/BV7mnrngubGPiBLvBg19ch5rP1bS2XzY9ehLbIDJLM82ZE3ADw+KQ+zR5FctqThGC5k7/AMf2EqtyfC+2ZZ8EkxMuGwebi5Gm72supHTjWi+DK1Kb1ERpL9ASvQxj6mO2xuHZUrtBYKpRQcYMOOjzjq4+SCmH4Z2Oj3iU2OFspwo9ZsNzSHNcQRmE9dIpICmjZ7IncWC/ebqFgz9FLE9UTZjyalTPK6hAfjZkH5i2528LJPFF8cPgJreyFtKF1y5nfAvb7wH1R9P1Lj5JmfJjt2iRDWtl32cNRvWucISQi2c7Tmc0XssSxb0N17E2i2w18jI3khj3Na4jUAm2V96Z/wAfSm2i1K9jVVuxyxrQ14e8btA4G2TSd/P/AJ5byY3Nxjx6j54qSoWim61roJcj8JORBG4+Kdgm8E1JcdxT860sDsKCwnjeM24PbFmD5hbfxid4sc4+v9AdNHeSZ1Ox1g29w17sJ3jO4B8rLnYppSb9UMknx7ndTC4ObNE7C5ws5pza4jiFojJPG3LsVJU7QLZtWS1zHAC5eCNwd4JWfeWpexIPahsy4WxybnNsfqlSV7BJ1TEaeYGGTwDh5blc4vVH9AYvZmMIwyPtocMg8jhd/UPRdlPVjXtsINpfrKVr+Btfyt+S4zjozNDucdnnRCT/AFFuLUH4hH8m/cvpn5xfpZUtfLJh3vEXkD2vcOPmtnQ43DGvl/sHPJSmwDZB1jeGMjye0j/cpvTfsAuTS7KpftNHJCT2m5jyN/olY4/mWu25oh5seky7iWzFozsCD+7ktGSpY7M1U6Hehm1GsqgXC7bFt7Xw3Isfa3miTWKpSDwvzGxNcJao2+Funv8ARZoz8XM8r+6NVq6FNhUJMgkOsshI44GAkn+LD6KY7cscPX6WDCPMmQYJerqadhP6rDiPiGF7z6uPoovhcvvkXxNL0NNRVpMctQ4d/ssH4WZADm4lYOok29HqaYPZyJu05MRho2m5e4OmOYy77h55n0R9LjtvN+30AyPjH+4ntfbIimewDJtgP4Qupj6W4ptFSlTHfsLInWytqDxBzBWlZrQtwSZ2+vY1X45LSF37XG4I1lYDmB/7ofBaIZqFuTOmbVWzH1CAbZQpK8HRbLjkVMim0VKCTECxxydm08CvP9V0/hycez49mbMU9SJ9c/Mgiz2n348iuXkT57oJsxHSjZ7mPE8WQd3gNzt639NkU46WZskd7OtlbSEjcLxmqyRlGVgJkTb2y+rdib3Tw3LdhnqVMhsOi+2RUR9W8/pYx/G3ceY381578R6R4J64/C/4ZrxT1KnyU6ykEtjfDI3uuO+3wv4jx3LLjzafLLj6BThq3XIIMIkxEWJaWOHjqD46e61Zcjlg0ejTQuKqdg4n5u/dd7YT/SUhr4X+gS3sFU1ADXNGeYIt4arTjTppi5PsZyuq8L3ubvId7Ba449SSYm9yjsnbAkpjE/JzXXY7dnuKVnxaZKhkZJxpiVNPbrWcQSPRXON6ZCk6skvZctIG4tP7wIHvZbIOrQKNJ0deH0czD8IDx5Gx+ixdQqypj8fwNAtj1PUyGT7rHEeJGg9bJefH4sdHugMctMrJTiXOYDmbSSOPlYH1+a3fDB/sL5O5JrWPDAfQ/wBkpR/ssr0O3HwOkwbwRn80p4XSaYyGRxsWgcQXSO1LT6uUb20IG+5b6KbJayMvcRd4y8AdCsHX55OaiuxpwY0lbL2w5iyOV7rXxG/Zae6LG+8jVbemzeHB0vT3GKnvRRg2g0AOLBhAwh8eVsTcRGA8t19E3H1WOU7cN1ta2/gvsZ2q6NwSTYm1WEvDjZ7RcFx0zI3Ep8cWJ1BS/cQ8abuyrtWH7PDHYY44RckfE5o7N+bjfyXK6jockcrtp33XvyPckor2IXQphlnlnkzIbr+J5ubcg33W7HiTcYLgRitycmM1ex2Pe5xzLjddNRS2sY4piLJjVUIlbnJTksf4s7wPkD7FYXHTNJ9xfxQv0IAqwd6NwaEBI5xxS2pEQcEcUPmCpApHtG9aMeoFpHDNshi6OKckLZY2TtWSQGSN2JrTZzN4yviaVh/EOt05FCXDRowxdWjQS1LZ4hMzNzcnjfZYMm6v9x9qSsmyYX3ac2vFxzScc3B2BJKWxD+wtY8i1uC6cpKcbRmqmDqc+y7MbkWDJp5BkI7NpC2YluRwutbwWjqZQnCi4XZpNnbU6xovYSC1x96+WS8zm6fw5UuPoa4ZdXzHXSh4+R4HgUuKcNnwG2pEajq/0luIcPQgj+orVlx1jEwlcgFTQvxgRuviF88j4i4W2OTGopyVC5ReqkQNqxuuWuFnjUb1uxY06adoU7T3O9lsYYXdsNlYb4HdnG38J+8OCX1GKSndbfQJU0A+0doHiLJejagWUNiRY45fBoI5h1/okdRPROL9xmONphOi0tpZIz8Qez2P1AV9XHyqRePmgVQewPEkfVVDkUwFLJeWTwZgHkLn5J2Vflr5loBM/IeLfkQriikWdswARslb8QAdz3JGKVycH2GSjsmJuqrtaD4DyCix1JsG7RtujLyYZb5sBAaD+yBkfRczroXT7o24HswM9R1TXtYciMxrbJwcPPJXhbktwJPTshPaW1MFFGPiIf6vfa/8IPqtmKCeSkLlOoIy3Rmqc6thBcS3EBYm4sTpY7lt6rydPKS5AxfEjUTdI2NqZAxpbG12EGO1iW5G8Z7Lhe/BZsUPIpT5foNlkSk0uDUQ1cDafHFEWiXN2Blhm3N2HdkAt+NwS1RjvxfYNNJWgTZIgLOqGNO9paTbwvdFHPiavUS/cy/Qmqkp5+pkLmsl7OEk2Dz3XDzy81M7csV43wBjdSplXa8XVSdqngljde2KMNeCO83G31HgQg6ab6jHqTprZr3LmtL4tHEFDs+bJ8Rgd4TPaDyJOH1snxx5lzFP5Oiqxv2O6roBEReGpljvp1rGvb5FuH5oHlwJ1O4v3RPB9DNbS6CV0dywsmbxjdY+jrW9UyMsfK49efoLljkjK19BNH+tjezxc028naFaYThL4WKarkrdBdqCGctd+rlGF3gfhP0WD8U6TxsVrlDsGRRlv3NVUzOpJusZ2on95u4hcXpp+JHS+UMn+XLUuBqglY99mm7X5sPDwRNPuXGmwe2KQvBIyc3XmE7Bl0vS+AMkL3M8HkgtOoWySrdCHuh3Ybw6QA62I9lUiY+SfG0i5GRY+3LPIpWRXyWWWzl4L2d9uUkfG28fQrFLH4b0S4fDHqV7rnuRKmoLXiRvG4+oPArXGCcdLEN07Q5s7aWKZrt17eqrNh04q9AoTudgen+zMT8TN7Q7LwyTOgzaUkw8q8xntiAO7MxNtztXN4eVwuhnzyjvFWJcY2cVYAJaDmPK6pNT8yAVordEdoBpc0/GLeYXP/EMLaUl2HY5aWLxVHVVZduElzyxZrQ4a8CXsDemVhqqoBItoC4+V/7JMIUC2K7PdkHH4nuHq23zTsq5XsQDI/u8yFcVyUi/tOq/0cbR8Qb/AC5H5LDihfUN+g5vyUQJ5bAW3WW6MbYo3dZWdRs2MtNnSOBy8z9AuYsfi5qf32NTlpxKifZzYw118bjd99bk535aIttba4Qp8E3pFUWDWDeL++XyCf0sbuQE32M5BKWuL2mxByI1HBdCUVJaWVxwU6LueJWTJvMhoWdIpLNiya0CwO9Xk1xhSew2OXsc/ax4LOk6L1Gh221r29oYXg3B0N+IKy9P1E8cqH5Umi1URfaKcXIDnNAxbmyAdl3I6HwKPD1PgZda4ez/AKYTjriflVX0hkje6OWMtewlrgRoQbHmF6JTfKZiaPaHplJGewXM8AcjzboUcsjaqSTLimuGaqh6fHqRK6MOwuwPLSY3X1BOHLMHhuK5k+mxPJVabW2nYd4rS33KMPTWkmFn4mE73NuP4mXv5tCXPosnMJ389n+6L8SD5J9VQUMrjbACdHxua0+gu2/g4XVrL1WFeZWv3/kW4wZ9U0b42W/WxgZm3aaOJb+VwufJRnPVDZhbpVyjLGoMMgLXXaDcLbGPiR3W4jeL2N0akPayVuj7Ndz3LDKLujXdqyXtnZ1nYgOa048jWzEThTsjU0mCZh/EL+ZstEHYnh2dgf6iWPIBxJuc9c8gjuEUpSQdbiEW0cD3OYHY2HO7u97aJuZ4skFFx2YMW4uxupLZmGWLI/Gw5Oa7xHH5rHGDxPRN2uzCnT3ROoJg0ubpe9vB4zA8x9Foy424/fACaNF/3ATsF9WsIPqFz44njdDnPWjHRMt1tvhs4eRXTbtRFMQrZruvxTscaVF0cQVJab70UoalRVD8s2J2L7wB9QEuMNMdJGdyPsCfD5pUVuCkEvhij5B/q4/kq+Kb/YJoXkOvAO+aKKKSKMkt4Y28HOHlkUhRrJJhMUkGbweC0Y1aTBfJc6LOfWT00LjeOM4iN2GPtG/OzW+aT4ccUpTXLGxubSZpOlkVqolvdOf71hiHvdYFJPVXqHmVSswG26vFM/g0YR5C35rpdPjrGvcQ+Sa12XNamqIaCihPVPfcBsLQ53jfJo9Vhe817hKNpsH1oe2411Wpw2oW9mB+0nik+GFZU2f00EsfVVQzNgJB9eCvN+Hb6sf7GjxLVM3mxJTGA1zsUL2977p3E+C4uSFNprk0Q2Ods7Hp61hLsJkZ2XOaRf8AC75J/TdROEd+V/KBnCMj8w6R9FZqYkgY4/vDdzC7OHqYZNu5ncHEZ6ARMndPSvyM0RdGeEkVyAB4tL/RFnhtqXK4IlexMfEAHxEYZoXGxHxgHMfUeCibbUlwwH6CkG0zoVoePYGjYbF209oBY/Lgcx6bvJcrqMC7ouMmipVUMFZe2GnqeH/hlP8Atdy46HcrHlcfi3Xr3XzX9jHGM+NmKbDkkge6kqWlmIEsJ0Pi12hHJTqMaaWSG69iQbi9Mi/S1Yewh5u5hwv5Huu81lqnfqMUrVGf21Q4XXHG4T4SaM840yftp+GoDh8bR7hbIR1wKZNY61Qw7i5txxs7Q81eN1HfsUizt6Tq65zmjCJGAkbtLG/ohyTWZN13DltKyDVSAgOPZxZZbiDp+S0YXTcGJa7o1WyGN6kEd4tz53t+awZ4uOSh0a02ZujF5ZW8WuWqS8iYJnZjnbhktkUQ6A7N+CrvRB95yb+yPkgS5KOJJbtHj/whjGpMgUPJBvpYAeSDZNUQao48VLO7ex8Z/iJCVkenPBeqYaXlbF2zm7B4/NG4bNgF3pfQiGSO3xRgnnv+iT+Hyc4O/UZlhpYPoPWGCXrrZNNj4tce2PSynXJtaVyVCWmVlzpFtYOktujDjfeS7tOvyvbyWDBgail3f3/sPLPUz84+0XuTq4knzXoPDqvQUM0bbkcBmlZXSIVaKuBoqrPOSRgaPwtLf7pfh1mh7IZF1BimyZdxWqtxUkVW7Flf2msJadDkgcVZSjJrYyTo7ZHIhbYSVWMLvR3pZJS2a7txb2nUDw/JYuq6SOXdbMOGRo2NDO2W01O4EXsRezra2z1IvouBmi8UtEwq3uJoG1/wSttcZYhk7ldBCTW6HauzIdXsBkNRDVUwwyMlDi0aObY4223EtxDzXSwdY60yFuFO0Qf+qeyjBWNmjybKLjhcae2X7q29G01LH6cfJgZI7kGXo8+UOkiw2sDgJzudbeCKfVwxNRmCoOgWxpnMfgkBHNTPU43Eqka97cTQWmzhouS3olaI0fRbfxDqqgBw3F1sjuLXHuu55cMOQLlgt68Wz7rsya21TO6epDJRJbEy+CRpGrTk7LUEcDw3qpY9qAjKnZar4MnRE3wgOY77zDmx1+WXks6HTXYyPSBwtGQb2Fj5Fb+l3TQlkqqGVxrcEFOSVNFdx7pFX9cIZhqW4XftDVZsENMpQYc3dMmVQvFfUYgeV7j6p8NslAIb6M7aEbnRyd1wsHH4eF/DNX1GHWk1yTg5hlwzk+NvVWo3josj7RZaVw8U/HvFFo5hOoVSXcph5Xdlo/CFcV3IcvO7gFSIUiAIW+f0WNb5GQWoarCyaP7+H+Ukp2XHc4y9L/ku9mgEriCwjUH5Zo4pNNMoYq9qvmJMhuRkD4IsOGONVEttvkpU8gZGBvtchZMkHLJqa2AsVrZv0br7xb2zRY43NFmYgcbk8V05LYNlWkmwxvcONh6LJkjqmkCEpG2h5uV3+b+hYxspoL7u0bnhHeeb2axo3klMm1FWFSN8OisbgDVVohnIBfEHgCO47LAL7m4QsGvLLeNV7h6F3Zl+lWxjm9rSHN7zbWPNH0WdxeiRJRMNLKurQNGn/wCnW1GsnNPN+pqbNNzbDIP1bgdx1HmFzfxPp3LH4keY/TuMhXD4Z+mVDZmtdA5v2hjQCy5DZQBp+1bTiuDiyxv09fQY1Jbc/UlO2sGAtdi/ZIONpGmRG7mtiwb2lS9VuhbkuB/b2zzVwxlxLotzsrsJFrHhY5IsOWWKWr9CSTl8jLUGz5IJurkPYscL/kD/AJvWnqZRzYtUefQBLfc92jRNeLkcnBY8OWUHS/YqSJj6h8XjbetkYwy+wFs+rC2ZnWN8xwKGCeKehlCuzNouY8Mcb7hfeNzCeHDhppktOWOuNkNhLWkwteztdTfLeYj3xzad27LcFzYx89P79Bt3EzO1pAb4Tdru00+BW/p1WzFdwMvap772EK+MrXqTsSRPYOYeOIfVOcN1JfIhpZ9ngGSNvdMbSPNoPzusDyu4zfqG47mUljLXA/4f8zXSjJOII5G697a2uPLNDdclIBtR93h3EA+yPGqVFoUjk7SKUdi3wNynu8kMeGCDx2uSi09i6GZq4YY2jjn5pEcLUm2RChdZ58WpzVxIPQWJaTpdZ5KW6iUP7RMZLXNG4Bo0xHj4DxTMMJY43NgylqdInCcl9jaw4DL81JO4hnde/If5uS8K3sohxrdIIcLrQ24uSKvJZXcpQC1M1x0Lj9Um/wA5r2CXBpuh1I2ON1a+xeLtp2HMNIydM8eG4cUrqp8RDgv/AEwTqN8hL3EuLiSXHUknMlHHNGKoVKNuzY7fF3NvvaVzVyjVM/E9ptAmfYbyvTYfgQnsDaiktmCz9i260B8ZAAOWYyObV43Hwx+TZonbaH+nB3h1r77X0ut/Rt6qFT+ANA8iF7QSGlrCQMgSW5kjis9+Z/Nk7FKvaOp00/MJXTtsdk4Mxsc3bJfPtu+a0dUqkvkKFZRm5HHsKYlswZyDdw3LV1HEWUSK7ULTi4IjbdED+kA3Esv43JB9Rkub1PK/UZj5M5UCzZANBNIANwGWQ4Bb8fK+SBlydUP6mXkgy/8A1RXqZ+fXyWuPBS4Nvs49of8AyZ8iuLn+H9WMjyZyvGY/aP8AUuji4/T+hbEgeyeZT+5AVVozkmR5ZaFmd5E+C3wPv0b+ylIFAJu6UzuEL/c5/VGyIZl745OSl8JQzTfDzCuHIuYaoP6QfsFDm4JDgVpu85BPhDDupOvM/wBIUh2IiXGtMixp/wCrHMpK+MruU6r/APDD/wDR3ycs8P8Asy+S/oJ/AfoOxommGIFoIwNysLaDcubmb8QdFbIHWCz3AZC+gS0xcuT/2Q=="/>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Rectangle 12"/>
          <p:cNvSpPr/>
          <p:nvPr/>
        </p:nvSpPr>
        <p:spPr>
          <a:xfrm>
            <a:off x="2783587" y="1381122"/>
            <a:ext cx="4428688" cy="923330"/>
          </a:xfrm>
          <a:prstGeom prst="rect">
            <a:avLst/>
          </a:prstGeom>
        </p:spPr>
        <p:txBody>
          <a:bodyPr wrap="square">
            <a:spAutoFit/>
          </a:bodyPr>
          <a:lstStyle/>
          <a:p>
            <a:pPr fontAlgn="base"/>
            <a:r>
              <a:rPr lang="en-US" dirty="0" err="1">
                <a:solidFill>
                  <a:schemeClr val="bg1"/>
                </a:solidFill>
              </a:rPr>
              <a:t>Sherem</a:t>
            </a:r>
            <a:r>
              <a:rPr lang="en-US" dirty="0">
                <a:solidFill>
                  <a:schemeClr val="bg1"/>
                </a:solidFill>
              </a:rPr>
              <a:t>—fell to the earth and died a few days later</a:t>
            </a:r>
          </a:p>
          <a:p>
            <a:pPr fontAlgn="base"/>
            <a:r>
              <a:rPr lang="en-US" dirty="0">
                <a:solidFill>
                  <a:schemeClr val="bg1"/>
                </a:solidFill>
              </a:rPr>
              <a:t>Jacob 7:13-20</a:t>
            </a:r>
          </a:p>
        </p:txBody>
      </p:sp>
      <p:sp>
        <p:nvSpPr>
          <p:cNvPr id="9" name="Rectangle 8"/>
          <p:cNvSpPr/>
          <p:nvPr/>
        </p:nvSpPr>
        <p:spPr>
          <a:xfrm>
            <a:off x="5265816" y="2215965"/>
            <a:ext cx="3450938" cy="1754326"/>
          </a:xfrm>
          <a:prstGeom prst="rect">
            <a:avLst/>
          </a:prstGeom>
        </p:spPr>
        <p:txBody>
          <a:bodyPr wrap="square">
            <a:spAutoFit/>
          </a:bodyPr>
          <a:lstStyle/>
          <a:p>
            <a:pPr fontAlgn="base"/>
            <a:r>
              <a:rPr lang="en-US" dirty="0" err="1">
                <a:solidFill>
                  <a:schemeClr val="bg1"/>
                </a:solidFill>
              </a:rPr>
              <a:t>Korihor</a:t>
            </a:r>
            <a:r>
              <a:rPr lang="en-US" dirty="0">
                <a:solidFill>
                  <a:schemeClr val="bg1"/>
                </a:solidFill>
              </a:rPr>
              <a:t>—was struck dumb, then was cast out  and had to beg for food and was trampled to death by the </a:t>
            </a:r>
            <a:r>
              <a:rPr lang="en-US" dirty="0" err="1">
                <a:solidFill>
                  <a:schemeClr val="bg1"/>
                </a:solidFill>
              </a:rPr>
              <a:t>Zoramites</a:t>
            </a:r>
            <a:endParaRPr lang="en-US" dirty="0">
              <a:solidFill>
                <a:schemeClr val="bg1"/>
              </a:solidFill>
            </a:endParaRPr>
          </a:p>
          <a:p>
            <a:pPr fontAlgn="base"/>
            <a:r>
              <a:rPr lang="en-US" dirty="0">
                <a:solidFill>
                  <a:schemeClr val="bg1"/>
                </a:solidFill>
              </a:rPr>
              <a:t>Alma 30:48-50</a:t>
            </a:r>
          </a:p>
          <a:p>
            <a:pPr fontAlgn="base"/>
            <a:endParaRPr lang="en-US" dirty="0">
              <a:solidFill>
                <a:schemeClr val="bg1"/>
              </a:solidFill>
            </a:endParaRPr>
          </a:p>
        </p:txBody>
      </p:sp>
      <p:grpSp>
        <p:nvGrpSpPr>
          <p:cNvPr id="8" name="Group 7"/>
          <p:cNvGrpSpPr/>
          <p:nvPr/>
        </p:nvGrpSpPr>
        <p:grpSpPr>
          <a:xfrm>
            <a:off x="1831975" y="979819"/>
            <a:ext cx="894270" cy="2448509"/>
            <a:chOff x="816594" y="304800"/>
            <a:chExt cx="2203139" cy="5607212"/>
          </a:xfrm>
        </p:grpSpPr>
        <p:sp>
          <p:nvSpPr>
            <p:cNvPr id="10" name="Oval 112"/>
            <p:cNvSpPr/>
            <p:nvPr/>
          </p:nvSpPr>
          <p:spPr>
            <a:xfrm rot="3978003">
              <a:off x="1441836" y="5362193"/>
              <a:ext cx="471704" cy="627934"/>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rot="1303158">
              <a:off x="816594" y="3268578"/>
              <a:ext cx="463095" cy="975360"/>
            </a:xfrm>
            <a:prstGeom prst="ellipse">
              <a:avLst/>
            </a:prstGeom>
            <a:solidFill>
              <a:srgbClr val="F1C1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20739751">
              <a:off x="2584884" y="3194239"/>
              <a:ext cx="434849" cy="975361"/>
            </a:xfrm>
            <a:prstGeom prst="ellipse">
              <a:avLst/>
            </a:prstGeom>
            <a:solidFill>
              <a:srgbClr val="F1C1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12"/>
            <p:cNvSpPr/>
            <p:nvPr/>
          </p:nvSpPr>
          <p:spPr>
            <a:xfrm rot="3978003">
              <a:off x="1975236" y="5362191"/>
              <a:ext cx="471704" cy="627934"/>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p:cNvSpPr/>
            <p:nvPr/>
          </p:nvSpPr>
          <p:spPr>
            <a:xfrm>
              <a:off x="1134651" y="2877322"/>
              <a:ext cx="1676400" cy="2837678"/>
            </a:xfrm>
            <a:prstGeom prst="trapezoid">
              <a:avLst>
                <a:gd name="adj" fmla="val 25153"/>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p:cNvSpPr/>
            <p:nvPr/>
          </p:nvSpPr>
          <p:spPr>
            <a:xfrm rot="19880348">
              <a:off x="2051263" y="2057929"/>
              <a:ext cx="769496" cy="1759729"/>
            </a:xfrm>
            <a:prstGeom prst="trapezoid">
              <a:avLst>
                <a:gd name="adj" fmla="val 12481"/>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p:cNvSpPr/>
            <p:nvPr/>
          </p:nvSpPr>
          <p:spPr>
            <a:xfrm rot="1324899">
              <a:off x="961313" y="2355976"/>
              <a:ext cx="769496" cy="1537382"/>
            </a:xfrm>
            <a:prstGeom prst="trapezoid">
              <a:avLst>
                <a:gd name="adj" fmla="val 12481"/>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17"/>
            <p:cNvSpPr/>
            <p:nvPr/>
          </p:nvSpPr>
          <p:spPr>
            <a:xfrm>
              <a:off x="1127155" y="2251481"/>
              <a:ext cx="1676400" cy="3124200"/>
            </a:xfrm>
            <a:prstGeom prst="trapezoid">
              <a:avLst>
                <a:gd name="adj" fmla="val 23491"/>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p:cNvSpPr/>
            <p:nvPr/>
          </p:nvSpPr>
          <p:spPr>
            <a:xfrm rot="10800000">
              <a:off x="1447800" y="2057400"/>
              <a:ext cx="990600" cy="1237478"/>
            </a:xfrm>
            <a:prstGeom prst="triangle">
              <a:avLst>
                <a:gd name="adj" fmla="val 54540"/>
              </a:avLst>
            </a:prstGeom>
            <a:solidFill>
              <a:srgbClr val="F1C1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flipH="1">
              <a:off x="1159032" y="483618"/>
              <a:ext cx="1423429" cy="2145815"/>
            </a:xfrm>
            <a:prstGeom prst="ellipse">
              <a:avLst/>
            </a:prstGeom>
            <a:solidFill>
              <a:srgbClr val="F1C1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18"/>
            <p:cNvGrpSpPr/>
            <p:nvPr/>
          </p:nvGrpSpPr>
          <p:grpSpPr>
            <a:xfrm flipH="1">
              <a:off x="1159032" y="304800"/>
              <a:ext cx="1518324" cy="1041881"/>
              <a:chOff x="4850118" y="788842"/>
              <a:chExt cx="2160282" cy="1573358"/>
            </a:xfrm>
          </p:grpSpPr>
          <p:grpSp>
            <p:nvGrpSpPr>
              <p:cNvPr id="65" name="Group 10"/>
              <p:cNvGrpSpPr/>
              <p:nvPr/>
            </p:nvGrpSpPr>
            <p:grpSpPr>
              <a:xfrm rot="10800000">
                <a:off x="5181600" y="1371600"/>
                <a:ext cx="1295400" cy="990600"/>
                <a:chOff x="4850118" y="788842"/>
                <a:chExt cx="2160282" cy="1497158"/>
              </a:xfrm>
            </p:grpSpPr>
            <p:sp>
              <p:nvSpPr>
                <p:cNvPr id="74" name="Moon 73"/>
                <p:cNvSpPr/>
                <p:nvPr/>
              </p:nvSpPr>
              <p:spPr>
                <a:xfrm rot="6074059">
                  <a:off x="5524477" y="438256"/>
                  <a:ext cx="823724" cy="1996860"/>
                </a:xfrm>
                <a:prstGeom prst="moon">
                  <a:avLst>
                    <a:gd name="adj" fmla="val 79662"/>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Moon 74"/>
                <p:cNvSpPr/>
                <p:nvPr/>
              </p:nvSpPr>
              <p:spPr>
                <a:xfrm rot="5400000">
                  <a:off x="5600700" y="876300"/>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Moon 13"/>
                <p:cNvSpPr/>
                <p:nvPr/>
              </p:nvSpPr>
              <p:spPr>
                <a:xfrm rot="6170090">
                  <a:off x="5574018" y="723713"/>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Moon 14"/>
                <p:cNvSpPr/>
                <p:nvPr/>
              </p:nvSpPr>
              <p:spPr>
                <a:xfrm rot="4574157">
                  <a:off x="5575449" y="510671"/>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Moon 15"/>
                <p:cNvSpPr/>
                <p:nvPr/>
              </p:nvSpPr>
              <p:spPr>
                <a:xfrm rot="8303369">
                  <a:off x="5338140" y="788842"/>
                  <a:ext cx="523703" cy="1165516"/>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Moon 16"/>
                <p:cNvSpPr/>
                <p:nvPr/>
              </p:nvSpPr>
              <p:spPr>
                <a:xfrm rot="3781707">
                  <a:off x="5774948" y="615027"/>
                  <a:ext cx="823724" cy="1323585"/>
                </a:xfrm>
                <a:prstGeom prst="moon">
                  <a:avLst>
                    <a:gd name="adj" fmla="val 66814"/>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17"/>
                <p:cNvSpPr/>
                <p:nvPr/>
              </p:nvSpPr>
              <p:spPr>
                <a:xfrm rot="16010209">
                  <a:off x="5249130" y="932954"/>
                  <a:ext cx="873143" cy="1401605"/>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9"/>
              <p:cNvGrpSpPr/>
              <p:nvPr/>
            </p:nvGrpSpPr>
            <p:grpSpPr>
              <a:xfrm>
                <a:off x="4850118" y="788842"/>
                <a:ext cx="2160282" cy="1497158"/>
                <a:chOff x="4850118" y="788842"/>
                <a:chExt cx="2160282" cy="1497158"/>
              </a:xfrm>
            </p:grpSpPr>
            <p:sp>
              <p:nvSpPr>
                <p:cNvPr id="67" name="Moon 66"/>
                <p:cNvSpPr/>
                <p:nvPr/>
              </p:nvSpPr>
              <p:spPr>
                <a:xfrm rot="6074059">
                  <a:off x="5524477" y="438256"/>
                  <a:ext cx="823724" cy="1996860"/>
                </a:xfrm>
                <a:prstGeom prst="moon">
                  <a:avLst>
                    <a:gd name="adj" fmla="val 79662"/>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Moon 2"/>
                <p:cNvSpPr/>
                <p:nvPr/>
              </p:nvSpPr>
              <p:spPr>
                <a:xfrm rot="5400000">
                  <a:off x="5600700" y="876300"/>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Moon 3"/>
                <p:cNvSpPr/>
                <p:nvPr/>
              </p:nvSpPr>
              <p:spPr>
                <a:xfrm rot="6170090">
                  <a:off x="5574018" y="723713"/>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Moon 4"/>
                <p:cNvSpPr/>
                <p:nvPr/>
              </p:nvSpPr>
              <p:spPr>
                <a:xfrm rot="4574157">
                  <a:off x="5575449" y="510671"/>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Moon 5"/>
                <p:cNvSpPr/>
                <p:nvPr/>
              </p:nvSpPr>
              <p:spPr>
                <a:xfrm rot="8303369">
                  <a:off x="5338140" y="788842"/>
                  <a:ext cx="523703" cy="1165516"/>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Moon 6"/>
                <p:cNvSpPr/>
                <p:nvPr/>
              </p:nvSpPr>
              <p:spPr>
                <a:xfrm rot="3781707">
                  <a:off x="5774948" y="615027"/>
                  <a:ext cx="823724" cy="1323585"/>
                </a:xfrm>
                <a:prstGeom prst="moon">
                  <a:avLst>
                    <a:gd name="adj" fmla="val 66814"/>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8"/>
                <p:cNvSpPr/>
                <p:nvPr/>
              </p:nvSpPr>
              <p:spPr>
                <a:xfrm rot="16010209">
                  <a:off x="5384585" y="635417"/>
                  <a:ext cx="1019075" cy="1828800"/>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2" name="Oval 21"/>
            <p:cNvSpPr/>
            <p:nvPr/>
          </p:nvSpPr>
          <p:spPr>
            <a:xfrm flipH="1">
              <a:off x="1752600" y="609600"/>
              <a:ext cx="854057" cy="625863"/>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17723225" flipH="1">
              <a:off x="1006719" y="742613"/>
              <a:ext cx="625863" cy="379581"/>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130"/>
            <p:cNvGrpSpPr/>
            <p:nvPr/>
          </p:nvGrpSpPr>
          <p:grpSpPr>
            <a:xfrm>
              <a:off x="1143000" y="4800600"/>
              <a:ext cx="1600200" cy="533400"/>
              <a:chOff x="5029200" y="1371600"/>
              <a:chExt cx="6791793" cy="1933731"/>
            </a:xfrm>
          </p:grpSpPr>
          <p:grpSp>
            <p:nvGrpSpPr>
              <p:cNvPr id="53" name="Group 16"/>
              <p:cNvGrpSpPr/>
              <p:nvPr/>
            </p:nvGrpSpPr>
            <p:grpSpPr>
              <a:xfrm>
                <a:off x="5029200" y="1371600"/>
                <a:ext cx="1752600" cy="1905000"/>
                <a:chOff x="5029200" y="1371600"/>
                <a:chExt cx="1752600" cy="1905000"/>
              </a:xfrm>
            </p:grpSpPr>
            <p:sp>
              <p:nvSpPr>
                <p:cNvPr id="63" name="4-Point Star 62"/>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4-Point Star 63"/>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17"/>
              <p:cNvGrpSpPr/>
              <p:nvPr/>
            </p:nvGrpSpPr>
            <p:grpSpPr>
              <a:xfrm>
                <a:off x="6713095" y="1400331"/>
                <a:ext cx="1752600" cy="1905000"/>
                <a:chOff x="5029200" y="1371600"/>
                <a:chExt cx="1752600" cy="1905000"/>
              </a:xfrm>
            </p:grpSpPr>
            <p:sp>
              <p:nvSpPr>
                <p:cNvPr id="61" name="4-Point Star 60"/>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4-Point Star 61"/>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20"/>
              <p:cNvGrpSpPr/>
              <p:nvPr/>
            </p:nvGrpSpPr>
            <p:grpSpPr>
              <a:xfrm>
                <a:off x="8404486" y="1389088"/>
                <a:ext cx="1752600" cy="1905000"/>
                <a:chOff x="5029200" y="1371600"/>
                <a:chExt cx="1752600" cy="1905000"/>
              </a:xfrm>
            </p:grpSpPr>
            <p:sp>
              <p:nvSpPr>
                <p:cNvPr id="59" name="4-Point Star 58"/>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4-Point Star 59"/>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23"/>
              <p:cNvGrpSpPr/>
              <p:nvPr/>
            </p:nvGrpSpPr>
            <p:grpSpPr>
              <a:xfrm>
                <a:off x="10068393" y="1389089"/>
                <a:ext cx="1752600" cy="1905000"/>
                <a:chOff x="5029200" y="1371600"/>
                <a:chExt cx="1752600" cy="1905000"/>
              </a:xfrm>
            </p:grpSpPr>
            <p:sp>
              <p:nvSpPr>
                <p:cNvPr id="57" name="4-Point Star 56"/>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4-Point Star 57"/>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5" name="Group 143"/>
            <p:cNvGrpSpPr/>
            <p:nvPr/>
          </p:nvGrpSpPr>
          <p:grpSpPr>
            <a:xfrm rot="4213636">
              <a:off x="1086426" y="3023269"/>
              <a:ext cx="1295400" cy="304800"/>
              <a:chOff x="5029200" y="1371600"/>
              <a:chExt cx="6791793" cy="1933731"/>
            </a:xfrm>
          </p:grpSpPr>
          <p:grpSp>
            <p:nvGrpSpPr>
              <p:cNvPr id="41" name="Group 16"/>
              <p:cNvGrpSpPr/>
              <p:nvPr/>
            </p:nvGrpSpPr>
            <p:grpSpPr>
              <a:xfrm>
                <a:off x="5029200" y="1371600"/>
                <a:ext cx="1752600" cy="1905000"/>
                <a:chOff x="5029200" y="1371600"/>
                <a:chExt cx="1752600" cy="1905000"/>
              </a:xfrm>
            </p:grpSpPr>
            <p:sp>
              <p:nvSpPr>
                <p:cNvPr id="51" name="4-Point Star 50"/>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4-Point Star 51"/>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17"/>
              <p:cNvGrpSpPr/>
              <p:nvPr/>
            </p:nvGrpSpPr>
            <p:grpSpPr>
              <a:xfrm>
                <a:off x="6713095" y="1400331"/>
                <a:ext cx="1752600" cy="1905000"/>
                <a:chOff x="5029200" y="1371600"/>
                <a:chExt cx="1752600" cy="1905000"/>
              </a:xfrm>
            </p:grpSpPr>
            <p:sp>
              <p:nvSpPr>
                <p:cNvPr id="49" name="4-Point Star 48"/>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4-Point Star 49"/>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Group 20"/>
              <p:cNvGrpSpPr/>
              <p:nvPr/>
            </p:nvGrpSpPr>
            <p:grpSpPr>
              <a:xfrm>
                <a:off x="8404486" y="1389088"/>
                <a:ext cx="1752600" cy="1905000"/>
                <a:chOff x="5029200" y="1371600"/>
                <a:chExt cx="1752600" cy="1905000"/>
              </a:xfrm>
            </p:grpSpPr>
            <p:sp>
              <p:nvSpPr>
                <p:cNvPr id="47" name="4-Point Star 46"/>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4-Point Star 47"/>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23"/>
              <p:cNvGrpSpPr/>
              <p:nvPr/>
            </p:nvGrpSpPr>
            <p:grpSpPr>
              <a:xfrm>
                <a:off x="10068393" y="1389089"/>
                <a:ext cx="1752600" cy="1905000"/>
                <a:chOff x="5029200" y="1371600"/>
                <a:chExt cx="1752600" cy="1905000"/>
              </a:xfrm>
            </p:grpSpPr>
            <p:sp>
              <p:nvSpPr>
                <p:cNvPr id="45" name="4-Point Star 44"/>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4-Point Star 45"/>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156"/>
            <p:cNvGrpSpPr/>
            <p:nvPr/>
          </p:nvGrpSpPr>
          <p:grpSpPr>
            <a:xfrm rot="17386364" flipH="1">
              <a:off x="1467425" y="3023268"/>
              <a:ext cx="1295400" cy="304800"/>
              <a:chOff x="5029200" y="1371600"/>
              <a:chExt cx="6791793" cy="1933731"/>
            </a:xfrm>
          </p:grpSpPr>
          <p:grpSp>
            <p:nvGrpSpPr>
              <p:cNvPr id="29" name="Group 16"/>
              <p:cNvGrpSpPr/>
              <p:nvPr/>
            </p:nvGrpSpPr>
            <p:grpSpPr>
              <a:xfrm>
                <a:off x="5029200" y="1371600"/>
                <a:ext cx="1752600" cy="1905000"/>
                <a:chOff x="5029200" y="1371600"/>
                <a:chExt cx="1752600" cy="1905000"/>
              </a:xfrm>
            </p:grpSpPr>
            <p:sp>
              <p:nvSpPr>
                <p:cNvPr id="39" name="4-Point Star 38"/>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4-Point Star 39"/>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17"/>
              <p:cNvGrpSpPr/>
              <p:nvPr/>
            </p:nvGrpSpPr>
            <p:grpSpPr>
              <a:xfrm>
                <a:off x="6713095" y="1400331"/>
                <a:ext cx="1752600" cy="1905000"/>
                <a:chOff x="5029200" y="1371600"/>
                <a:chExt cx="1752600" cy="1905000"/>
              </a:xfrm>
            </p:grpSpPr>
            <p:sp>
              <p:nvSpPr>
                <p:cNvPr id="37" name="4-Point Star 36"/>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4-Point Star 37"/>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20"/>
              <p:cNvGrpSpPr/>
              <p:nvPr/>
            </p:nvGrpSpPr>
            <p:grpSpPr>
              <a:xfrm>
                <a:off x="8404486" y="1389088"/>
                <a:ext cx="1752600" cy="1905000"/>
                <a:chOff x="5029200" y="1371600"/>
                <a:chExt cx="1752600" cy="1905000"/>
              </a:xfrm>
            </p:grpSpPr>
            <p:sp>
              <p:nvSpPr>
                <p:cNvPr id="35" name="4-Point Star 34"/>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4-Point Star 35"/>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23"/>
              <p:cNvGrpSpPr/>
              <p:nvPr/>
            </p:nvGrpSpPr>
            <p:grpSpPr>
              <a:xfrm>
                <a:off x="10068393" y="1389089"/>
                <a:ext cx="1752600" cy="1905000"/>
                <a:chOff x="5029200" y="1371600"/>
                <a:chExt cx="1752600" cy="1905000"/>
              </a:xfrm>
            </p:grpSpPr>
            <p:sp>
              <p:nvSpPr>
                <p:cNvPr id="33" name="4-Point Star 32"/>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4-Point Star 33"/>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7" name="Plaque 26"/>
            <p:cNvSpPr/>
            <p:nvPr/>
          </p:nvSpPr>
          <p:spPr>
            <a:xfrm>
              <a:off x="1738745" y="3468255"/>
              <a:ext cx="381000" cy="381000"/>
            </a:xfrm>
            <a:prstGeom prst="plaque">
              <a:avLst>
                <a:gd name="adj" fmla="val 33637"/>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Diamond 27"/>
            <p:cNvSpPr/>
            <p:nvPr/>
          </p:nvSpPr>
          <p:spPr>
            <a:xfrm>
              <a:off x="1828800" y="3581400"/>
              <a:ext cx="152400" cy="152400"/>
            </a:xfrm>
            <a:prstGeom prst="diamon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p:cNvGrpSpPr/>
          <p:nvPr/>
        </p:nvGrpSpPr>
        <p:grpSpPr>
          <a:xfrm>
            <a:off x="8515079" y="1558842"/>
            <a:ext cx="1317389" cy="2768327"/>
            <a:chOff x="1600200" y="228600"/>
            <a:chExt cx="2952600" cy="6130709"/>
          </a:xfrm>
        </p:grpSpPr>
        <p:grpSp>
          <p:nvGrpSpPr>
            <p:cNvPr id="82" name="Group 123"/>
            <p:cNvGrpSpPr/>
            <p:nvPr/>
          </p:nvGrpSpPr>
          <p:grpSpPr>
            <a:xfrm>
              <a:off x="1600200" y="228600"/>
              <a:ext cx="2952600" cy="6130709"/>
              <a:chOff x="1882624" y="457199"/>
              <a:chExt cx="2952600" cy="6130709"/>
            </a:xfrm>
          </p:grpSpPr>
          <p:sp>
            <p:nvSpPr>
              <p:cNvPr id="86" name="Oval 85"/>
              <p:cNvSpPr/>
              <p:nvPr/>
            </p:nvSpPr>
            <p:spPr>
              <a:xfrm rot="3155750">
                <a:off x="2142009" y="4196336"/>
                <a:ext cx="533400" cy="1052170"/>
              </a:xfrm>
              <a:prstGeom prst="ellipse">
                <a:avLst/>
              </a:prstGeom>
              <a:solidFill>
                <a:srgbClr val="F1C1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rot="19375723">
                <a:off x="4301824" y="4016839"/>
                <a:ext cx="533400" cy="1052170"/>
              </a:xfrm>
              <a:prstGeom prst="ellipse">
                <a:avLst/>
              </a:prstGeom>
              <a:solidFill>
                <a:srgbClr val="F1C1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rot="3155750">
                <a:off x="2827808" y="5567935"/>
                <a:ext cx="533400" cy="1052170"/>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rot="19225752">
                <a:off x="3398215" y="5535738"/>
                <a:ext cx="533400" cy="1052170"/>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rapezoid 89"/>
              <p:cNvSpPr/>
              <p:nvPr/>
            </p:nvSpPr>
            <p:spPr>
              <a:xfrm>
                <a:off x="2627026" y="5326505"/>
                <a:ext cx="1752600" cy="762000"/>
              </a:xfrm>
              <a:prstGeom prst="trapezoi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1" name="Group 62"/>
              <p:cNvGrpSpPr/>
              <p:nvPr/>
            </p:nvGrpSpPr>
            <p:grpSpPr>
              <a:xfrm rot="19784978">
                <a:off x="3387924" y="3012599"/>
                <a:ext cx="1296852" cy="1809573"/>
                <a:chOff x="5105400" y="1143000"/>
                <a:chExt cx="1752600" cy="2057400"/>
              </a:xfrm>
            </p:grpSpPr>
            <p:sp>
              <p:nvSpPr>
                <p:cNvPr id="160" name="Trapezoid 35"/>
                <p:cNvSpPr/>
                <p:nvPr/>
              </p:nvSpPr>
              <p:spPr>
                <a:xfrm>
                  <a:off x="5105400" y="1143000"/>
                  <a:ext cx="1752600" cy="2057400"/>
                </a:xfrm>
                <a:prstGeom prst="trapezoid">
                  <a:avLst/>
                </a:prstGeom>
                <a:solidFill>
                  <a:srgbClr val="3470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1" name="Group 36"/>
                <p:cNvGrpSpPr/>
                <p:nvPr/>
              </p:nvGrpSpPr>
              <p:grpSpPr>
                <a:xfrm>
                  <a:off x="5181600" y="2438400"/>
                  <a:ext cx="1596724" cy="490202"/>
                  <a:chOff x="5334000" y="1161737"/>
                  <a:chExt cx="3194154" cy="1124263"/>
                </a:xfrm>
              </p:grpSpPr>
              <p:grpSp>
                <p:nvGrpSpPr>
                  <p:cNvPr id="162" name="Group 21"/>
                  <p:cNvGrpSpPr/>
                  <p:nvPr/>
                </p:nvGrpSpPr>
                <p:grpSpPr>
                  <a:xfrm>
                    <a:off x="5334000" y="1219200"/>
                    <a:ext cx="838200" cy="1066800"/>
                    <a:chOff x="5334000" y="1219200"/>
                    <a:chExt cx="838200" cy="1066800"/>
                  </a:xfrm>
                </p:grpSpPr>
                <p:sp>
                  <p:nvSpPr>
                    <p:cNvPr id="172" name="Diamond 47"/>
                    <p:cNvSpPr/>
                    <p:nvPr/>
                  </p:nvSpPr>
                  <p:spPr>
                    <a:xfrm>
                      <a:off x="5334000" y="1219200"/>
                      <a:ext cx="838200" cy="10668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Diamond 48"/>
                    <p:cNvSpPr/>
                    <p:nvPr/>
                  </p:nvSpPr>
                  <p:spPr>
                    <a:xfrm>
                      <a:off x="5527623" y="1494020"/>
                      <a:ext cx="419100" cy="533400"/>
                    </a:xfrm>
                    <a:prstGeom prst="diamond">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22"/>
                  <p:cNvGrpSpPr/>
                  <p:nvPr/>
                </p:nvGrpSpPr>
                <p:grpSpPr>
                  <a:xfrm>
                    <a:off x="6112240" y="1215452"/>
                    <a:ext cx="838200" cy="1066800"/>
                    <a:chOff x="5334000" y="1219200"/>
                    <a:chExt cx="838200" cy="1066800"/>
                  </a:xfrm>
                </p:grpSpPr>
                <p:sp>
                  <p:nvSpPr>
                    <p:cNvPr id="170" name="Diamond 45"/>
                    <p:cNvSpPr/>
                    <p:nvPr/>
                  </p:nvSpPr>
                  <p:spPr>
                    <a:xfrm>
                      <a:off x="5334000" y="1219200"/>
                      <a:ext cx="838200" cy="10668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Diamond 46"/>
                    <p:cNvSpPr/>
                    <p:nvPr/>
                  </p:nvSpPr>
                  <p:spPr>
                    <a:xfrm>
                      <a:off x="5527623" y="1494020"/>
                      <a:ext cx="419100" cy="533400"/>
                    </a:xfrm>
                    <a:prstGeom prst="diamond">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4" name="Group 25"/>
                  <p:cNvGrpSpPr/>
                  <p:nvPr/>
                </p:nvGrpSpPr>
                <p:grpSpPr>
                  <a:xfrm>
                    <a:off x="6895475" y="1191718"/>
                    <a:ext cx="838200" cy="1066800"/>
                    <a:chOff x="5334000" y="1219200"/>
                    <a:chExt cx="838200" cy="1066800"/>
                  </a:xfrm>
                </p:grpSpPr>
                <p:sp>
                  <p:nvSpPr>
                    <p:cNvPr id="168" name="Diamond 43"/>
                    <p:cNvSpPr/>
                    <p:nvPr/>
                  </p:nvSpPr>
                  <p:spPr>
                    <a:xfrm>
                      <a:off x="5334000" y="1219200"/>
                      <a:ext cx="838200" cy="10668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Diamond 44"/>
                    <p:cNvSpPr/>
                    <p:nvPr/>
                  </p:nvSpPr>
                  <p:spPr>
                    <a:xfrm>
                      <a:off x="5527623" y="1494020"/>
                      <a:ext cx="419100" cy="533400"/>
                    </a:xfrm>
                    <a:prstGeom prst="diamond">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5" name="Group 28"/>
                  <p:cNvGrpSpPr/>
                  <p:nvPr/>
                </p:nvGrpSpPr>
                <p:grpSpPr>
                  <a:xfrm>
                    <a:off x="7689954" y="1161737"/>
                    <a:ext cx="838200" cy="1066800"/>
                    <a:chOff x="5334000" y="1219200"/>
                    <a:chExt cx="838200" cy="1066800"/>
                  </a:xfrm>
                </p:grpSpPr>
                <p:sp>
                  <p:nvSpPr>
                    <p:cNvPr id="166" name="Diamond 165"/>
                    <p:cNvSpPr/>
                    <p:nvPr/>
                  </p:nvSpPr>
                  <p:spPr>
                    <a:xfrm>
                      <a:off x="5334000" y="1219200"/>
                      <a:ext cx="838200" cy="10668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Diamond 166"/>
                    <p:cNvSpPr/>
                    <p:nvPr/>
                  </p:nvSpPr>
                  <p:spPr>
                    <a:xfrm>
                      <a:off x="5527623" y="1494020"/>
                      <a:ext cx="419100" cy="533400"/>
                    </a:xfrm>
                    <a:prstGeom prst="diamond">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2" name="Group 76"/>
              <p:cNvGrpSpPr/>
              <p:nvPr/>
            </p:nvGrpSpPr>
            <p:grpSpPr>
              <a:xfrm rot="1567545">
                <a:off x="2273217" y="3006769"/>
                <a:ext cx="1296852" cy="1921507"/>
                <a:chOff x="5105400" y="1143000"/>
                <a:chExt cx="1752600" cy="2057400"/>
              </a:xfrm>
            </p:grpSpPr>
            <p:sp>
              <p:nvSpPr>
                <p:cNvPr id="146" name="Trapezoid 145"/>
                <p:cNvSpPr/>
                <p:nvPr/>
              </p:nvSpPr>
              <p:spPr>
                <a:xfrm>
                  <a:off x="5105400" y="1143000"/>
                  <a:ext cx="1752600" cy="2057400"/>
                </a:xfrm>
                <a:prstGeom prst="trapezoid">
                  <a:avLst/>
                </a:prstGeom>
                <a:solidFill>
                  <a:srgbClr val="3470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7" name="Group 36"/>
                <p:cNvGrpSpPr/>
                <p:nvPr/>
              </p:nvGrpSpPr>
              <p:grpSpPr>
                <a:xfrm>
                  <a:off x="5181600" y="2438400"/>
                  <a:ext cx="1596724" cy="490202"/>
                  <a:chOff x="5334000" y="1161737"/>
                  <a:chExt cx="3194154" cy="1124263"/>
                </a:xfrm>
              </p:grpSpPr>
              <p:grpSp>
                <p:nvGrpSpPr>
                  <p:cNvPr id="148" name="Group 21"/>
                  <p:cNvGrpSpPr/>
                  <p:nvPr/>
                </p:nvGrpSpPr>
                <p:grpSpPr>
                  <a:xfrm>
                    <a:off x="5334000" y="1219200"/>
                    <a:ext cx="838200" cy="1066800"/>
                    <a:chOff x="5334000" y="1219200"/>
                    <a:chExt cx="838200" cy="1066800"/>
                  </a:xfrm>
                </p:grpSpPr>
                <p:sp>
                  <p:nvSpPr>
                    <p:cNvPr id="158" name="Diamond 157"/>
                    <p:cNvSpPr/>
                    <p:nvPr/>
                  </p:nvSpPr>
                  <p:spPr>
                    <a:xfrm>
                      <a:off x="5334000" y="1219200"/>
                      <a:ext cx="838200" cy="10668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Diamond 158"/>
                    <p:cNvSpPr/>
                    <p:nvPr/>
                  </p:nvSpPr>
                  <p:spPr>
                    <a:xfrm>
                      <a:off x="5527623" y="1494020"/>
                      <a:ext cx="419100" cy="533400"/>
                    </a:xfrm>
                    <a:prstGeom prst="diamond">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22"/>
                  <p:cNvGrpSpPr/>
                  <p:nvPr/>
                </p:nvGrpSpPr>
                <p:grpSpPr>
                  <a:xfrm>
                    <a:off x="6112240" y="1215452"/>
                    <a:ext cx="838200" cy="1066800"/>
                    <a:chOff x="5334000" y="1219200"/>
                    <a:chExt cx="838200" cy="1066800"/>
                  </a:xfrm>
                </p:grpSpPr>
                <p:sp>
                  <p:nvSpPr>
                    <p:cNvPr id="156" name="Diamond 155"/>
                    <p:cNvSpPr/>
                    <p:nvPr/>
                  </p:nvSpPr>
                  <p:spPr>
                    <a:xfrm>
                      <a:off x="5334000" y="1219200"/>
                      <a:ext cx="838200" cy="10668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Diamond 156"/>
                    <p:cNvSpPr/>
                    <p:nvPr/>
                  </p:nvSpPr>
                  <p:spPr>
                    <a:xfrm>
                      <a:off x="5527623" y="1494020"/>
                      <a:ext cx="419100" cy="533400"/>
                    </a:xfrm>
                    <a:prstGeom prst="diamond">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0" name="Group 25"/>
                  <p:cNvGrpSpPr/>
                  <p:nvPr/>
                </p:nvGrpSpPr>
                <p:grpSpPr>
                  <a:xfrm>
                    <a:off x="6895475" y="1191718"/>
                    <a:ext cx="838200" cy="1066800"/>
                    <a:chOff x="5334000" y="1219200"/>
                    <a:chExt cx="838200" cy="1066800"/>
                  </a:xfrm>
                </p:grpSpPr>
                <p:sp>
                  <p:nvSpPr>
                    <p:cNvPr id="154" name="Diamond 153"/>
                    <p:cNvSpPr/>
                    <p:nvPr/>
                  </p:nvSpPr>
                  <p:spPr>
                    <a:xfrm>
                      <a:off x="5334000" y="1219200"/>
                      <a:ext cx="838200" cy="10668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Diamond 154"/>
                    <p:cNvSpPr/>
                    <p:nvPr/>
                  </p:nvSpPr>
                  <p:spPr>
                    <a:xfrm>
                      <a:off x="5527623" y="1494020"/>
                      <a:ext cx="419100" cy="533400"/>
                    </a:xfrm>
                    <a:prstGeom prst="diamond">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1" name="Group 28"/>
                  <p:cNvGrpSpPr/>
                  <p:nvPr/>
                </p:nvGrpSpPr>
                <p:grpSpPr>
                  <a:xfrm>
                    <a:off x="7689954" y="1161737"/>
                    <a:ext cx="838200" cy="1066800"/>
                    <a:chOff x="5334000" y="1219200"/>
                    <a:chExt cx="838200" cy="1066800"/>
                  </a:xfrm>
                </p:grpSpPr>
                <p:sp>
                  <p:nvSpPr>
                    <p:cNvPr id="152" name="Diamond 151"/>
                    <p:cNvSpPr/>
                    <p:nvPr/>
                  </p:nvSpPr>
                  <p:spPr>
                    <a:xfrm>
                      <a:off x="5334000" y="1219200"/>
                      <a:ext cx="838200" cy="10668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Diamond 152"/>
                    <p:cNvSpPr/>
                    <p:nvPr/>
                  </p:nvSpPr>
                  <p:spPr>
                    <a:xfrm>
                      <a:off x="5527623" y="1494020"/>
                      <a:ext cx="419100" cy="533400"/>
                    </a:xfrm>
                    <a:prstGeom prst="diamond">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93" name="Trapezoid 92"/>
              <p:cNvSpPr/>
              <p:nvPr/>
            </p:nvSpPr>
            <p:spPr>
              <a:xfrm>
                <a:off x="2726125" y="2982451"/>
                <a:ext cx="1522392" cy="2580149"/>
              </a:xfrm>
              <a:prstGeom prst="trapezoid">
                <a:avLst/>
              </a:prstGeom>
              <a:solidFill>
                <a:srgbClr val="3470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gular Pentagon 93"/>
              <p:cNvSpPr/>
              <p:nvPr/>
            </p:nvSpPr>
            <p:spPr>
              <a:xfrm rot="10800000">
                <a:off x="3120819" y="2598174"/>
                <a:ext cx="676619" cy="878349"/>
              </a:xfrm>
              <a:prstGeom prst="pentagon">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a:off x="2895279" y="1939412"/>
                <a:ext cx="1127698" cy="1262626"/>
              </a:xfrm>
              <a:prstGeom prst="ellipse">
                <a:avLst/>
              </a:prstGeom>
              <a:solidFill>
                <a:srgbClr val="F1C1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Moon 95"/>
              <p:cNvSpPr/>
              <p:nvPr/>
            </p:nvSpPr>
            <p:spPr>
              <a:xfrm rot="16200000">
                <a:off x="3323256" y="1622717"/>
                <a:ext cx="323207" cy="1066391"/>
              </a:xfrm>
              <a:prstGeom prst="moon">
                <a:avLst>
                  <a:gd name="adj" fmla="val 875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18"/>
              <p:cNvGrpSpPr/>
              <p:nvPr/>
            </p:nvGrpSpPr>
            <p:grpSpPr>
              <a:xfrm rot="2382292">
                <a:off x="3016232" y="457199"/>
                <a:ext cx="942894" cy="1411767"/>
                <a:chOff x="5992532" y="1567293"/>
                <a:chExt cx="966701" cy="2785287"/>
              </a:xfrm>
            </p:grpSpPr>
            <p:sp>
              <p:nvSpPr>
                <p:cNvPr id="135" name="Moon 134"/>
                <p:cNvSpPr/>
                <p:nvPr/>
              </p:nvSpPr>
              <p:spPr>
                <a:xfrm rot="576449">
                  <a:off x="6186765" y="1624473"/>
                  <a:ext cx="385007" cy="1120021"/>
                </a:xfrm>
                <a:prstGeom prst="moon">
                  <a:avLst>
                    <a:gd name="adj" fmla="val 76410"/>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6" name="Moon 135"/>
                <p:cNvSpPr/>
                <p:nvPr/>
              </p:nvSpPr>
              <p:spPr>
                <a:xfrm rot="20448269">
                  <a:off x="6110564" y="1776874"/>
                  <a:ext cx="385007" cy="1120021"/>
                </a:xfrm>
                <a:prstGeom prst="moon">
                  <a:avLst>
                    <a:gd name="adj" fmla="val 76410"/>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7" name="Moon 136"/>
                <p:cNvSpPr/>
                <p:nvPr/>
              </p:nvSpPr>
              <p:spPr>
                <a:xfrm rot="19585995">
                  <a:off x="5992532" y="2146650"/>
                  <a:ext cx="385007" cy="1120021"/>
                </a:xfrm>
                <a:prstGeom prst="moon">
                  <a:avLst>
                    <a:gd name="adj" fmla="val 76410"/>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Moon 11"/>
                <p:cNvSpPr/>
                <p:nvPr/>
              </p:nvSpPr>
              <p:spPr>
                <a:xfrm rot="19617088">
                  <a:off x="6034365" y="2538874"/>
                  <a:ext cx="385007" cy="1120021"/>
                </a:xfrm>
                <a:prstGeom prst="moon">
                  <a:avLst>
                    <a:gd name="adj" fmla="val 76410"/>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9" name="Moon 12"/>
                <p:cNvSpPr/>
                <p:nvPr/>
              </p:nvSpPr>
              <p:spPr>
                <a:xfrm rot="19439708">
                  <a:off x="6110564" y="3072274"/>
                  <a:ext cx="385007" cy="1120021"/>
                </a:xfrm>
                <a:prstGeom prst="moon">
                  <a:avLst>
                    <a:gd name="adj" fmla="val 76410"/>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0" name="Moon 7"/>
                <p:cNvSpPr/>
                <p:nvPr/>
              </p:nvSpPr>
              <p:spPr>
                <a:xfrm rot="21173667">
                  <a:off x="6084494" y="1567293"/>
                  <a:ext cx="862841" cy="2622891"/>
                </a:xfrm>
                <a:prstGeom prst="moon">
                  <a:avLst>
                    <a:gd name="adj" fmla="val 76410"/>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Moon 13"/>
                <p:cNvSpPr/>
                <p:nvPr/>
              </p:nvSpPr>
              <p:spPr>
                <a:xfrm rot="1712194">
                  <a:off x="6574226" y="1784758"/>
                  <a:ext cx="385007" cy="1120021"/>
                </a:xfrm>
                <a:prstGeom prst="moon">
                  <a:avLst>
                    <a:gd name="adj" fmla="val 76410"/>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2" name="Moon 14"/>
                <p:cNvSpPr/>
                <p:nvPr/>
              </p:nvSpPr>
              <p:spPr>
                <a:xfrm rot="141223">
                  <a:off x="6468072" y="2089478"/>
                  <a:ext cx="385007" cy="1120021"/>
                </a:xfrm>
                <a:prstGeom prst="moon">
                  <a:avLst>
                    <a:gd name="adj" fmla="val 76410"/>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3" name="Moon 15"/>
                <p:cNvSpPr/>
                <p:nvPr/>
              </p:nvSpPr>
              <p:spPr>
                <a:xfrm rot="19978641">
                  <a:off x="6262295" y="2227417"/>
                  <a:ext cx="385007" cy="1120021"/>
                </a:xfrm>
                <a:prstGeom prst="moon">
                  <a:avLst>
                    <a:gd name="adj" fmla="val 76410"/>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 name="Moon 16"/>
                <p:cNvSpPr/>
                <p:nvPr/>
              </p:nvSpPr>
              <p:spPr>
                <a:xfrm rot="20009734">
                  <a:off x="6421826" y="2699159"/>
                  <a:ext cx="385007" cy="1120021"/>
                </a:xfrm>
                <a:prstGeom prst="moon">
                  <a:avLst>
                    <a:gd name="adj" fmla="val 76410"/>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Moon 17"/>
                <p:cNvSpPr/>
                <p:nvPr/>
              </p:nvSpPr>
              <p:spPr>
                <a:xfrm rot="19832354">
                  <a:off x="6498025" y="3232559"/>
                  <a:ext cx="385007" cy="1120021"/>
                </a:xfrm>
                <a:prstGeom prst="moon">
                  <a:avLst>
                    <a:gd name="adj" fmla="val 76410"/>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8" name="Moon 3"/>
              <p:cNvSpPr/>
              <p:nvPr/>
            </p:nvSpPr>
            <p:spPr>
              <a:xfrm>
                <a:off x="2838895" y="1961837"/>
                <a:ext cx="225540" cy="746130"/>
              </a:xfrm>
              <a:prstGeom prst="moon">
                <a:avLst>
                  <a:gd name="adj" fmla="val 875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Moon 98"/>
              <p:cNvSpPr/>
              <p:nvPr/>
            </p:nvSpPr>
            <p:spPr>
              <a:xfrm rot="10604928">
                <a:off x="3842939" y="1970131"/>
                <a:ext cx="214915" cy="744368"/>
              </a:xfrm>
              <a:prstGeom prst="moon">
                <a:avLst>
                  <a:gd name="adj" fmla="val 875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p:cNvSpPr/>
              <p:nvPr/>
            </p:nvSpPr>
            <p:spPr>
              <a:xfrm>
                <a:off x="2962152" y="1857262"/>
                <a:ext cx="1020396" cy="261438"/>
              </a:xfrm>
              <a:prstGeom prst="rect">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rapezoid 100"/>
              <p:cNvSpPr/>
              <p:nvPr/>
            </p:nvSpPr>
            <p:spPr>
              <a:xfrm rot="10800000">
                <a:off x="2854741" y="1543536"/>
                <a:ext cx="1235216" cy="366014"/>
              </a:xfrm>
              <a:prstGeom prst="trapezoi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31"/>
              <p:cNvGrpSpPr/>
              <p:nvPr/>
            </p:nvGrpSpPr>
            <p:grpSpPr>
              <a:xfrm>
                <a:off x="2838895" y="1809259"/>
                <a:ext cx="1181511" cy="353156"/>
                <a:chOff x="5334000" y="1161737"/>
                <a:chExt cx="3194154" cy="1124263"/>
              </a:xfrm>
            </p:grpSpPr>
            <p:grpSp>
              <p:nvGrpSpPr>
                <p:cNvPr id="123" name="Group 21"/>
                <p:cNvGrpSpPr/>
                <p:nvPr/>
              </p:nvGrpSpPr>
              <p:grpSpPr>
                <a:xfrm>
                  <a:off x="5334000" y="1219200"/>
                  <a:ext cx="838200" cy="1066800"/>
                  <a:chOff x="5334000" y="1219200"/>
                  <a:chExt cx="838200" cy="1066800"/>
                </a:xfrm>
              </p:grpSpPr>
              <p:sp>
                <p:nvSpPr>
                  <p:cNvPr id="133" name="Diamond 132"/>
                  <p:cNvSpPr/>
                  <p:nvPr/>
                </p:nvSpPr>
                <p:spPr>
                  <a:xfrm>
                    <a:off x="5334000" y="1219200"/>
                    <a:ext cx="838200" cy="10668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Diamond 133"/>
                  <p:cNvSpPr/>
                  <p:nvPr/>
                </p:nvSpPr>
                <p:spPr>
                  <a:xfrm>
                    <a:off x="5527623" y="1494020"/>
                    <a:ext cx="419100" cy="533400"/>
                  </a:xfrm>
                  <a:prstGeom prst="diamond">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4" name="Group 22"/>
                <p:cNvGrpSpPr/>
                <p:nvPr/>
              </p:nvGrpSpPr>
              <p:grpSpPr>
                <a:xfrm>
                  <a:off x="6112240" y="1215452"/>
                  <a:ext cx="838200" cy="1066800"/>
                  <a:chOff x="5334000" y="1219200"/>
                  <a:chExt cx="838200" cy="1066800"/>
                </a:xfrm>
              </p:grpSpPr>
              <p:sp>
                <p:nvSpPr>
                  <p:cNvPr id="131" name="Diamond 130"/>
                  <p:cNvSpPr/>
                  <p:nvPr/>
                </p:nvSpPr>
                <p:spPr>
                  <a:xfrm>
                    <a:off x="5334000" y="1219200"/>
                    <a:ext cx="838200" cy="10668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Diamond 131"/>
                  <p:cNvSpPr/>
                  <p:nvPr/>
                </p:nvSpPr>
                <p:spPr>
                  <a:xfrm>
                    <a:off x="5527623" y="1494020"/>
                    <a:ext cx="419100" cy="533400"/>
                  </a:xfrm>
                  <a:prstGeom prst="diamond">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25"/>
                <p:cNvGrpSpPr/>
                <p:nvPr/>
              </p:nvGrpSpPr>
              <p:grpSpPr>
                <a:xfrm>
                  <a:off x="6895475" y="1191718"/>
                  <a:ext cx="838200" cy="1066800"/>
                  <a:chOff x="5334000" y="1219200"/>
                  <a:chExt cx="838200" cy="1066800"/>
                </a:xfrm>
              </p:grpSpPr>
              <p:sp>
                <p:nvSpPr>
                  <p:cNvPr id="129" name="Diamond 128"/>
                  <p:cNvSpPr/>
                  <p:nvPr/>
                </p:nvSpPr>
                <p:spPr>
                  <a:xfrm>
                    <a:off x="5334000" y="1219200"/>
                    <a:ext cx="838200" cy="10668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Diamond 27"/>
                  <p:cNvSpPr/>
                  <p:nvPr/>
                </p:nvSpPr>
                <p:spPr>
                  <a:xfrm>
                    <a:off x="5527623" y="1494020"/>
                    <a:ext cx="419100" cy="533400"/>
                  </a:xfrm>
                  <a:prstGeom prst="diamond">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28"/>
                <p:cNvGrpSpPr/>
                <p:nvPr/>
              </p:nvGrpSpPr>
              <p:grpSpPr>
                <a:xfrm>
                  <a:off x="7689954" y="1161737"/>
                  <a:ext cx="838200" cy="1066800"/>
                  <a:chOff x="5334000" y="1219200"/>
                  <a:chExt cx="838200" cy="1066800"/>
                </a:xfrm>
              </p:grpSpPr>
              <p:sp>
                <p:nvSpPr>
                  <p:cNvPr id="127" name="Diamond 126"/>
                  <p:cNvSpPr/>
                  <p:nvPr/>
                </p:nvSpPr>
                <p:spPr>
                  <a:xfrm>
                    <a:off x="5334000" y="1219200"/>
                    <a:ext cx="838200" cy="10668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Diamond 127"/>
                  <p:cNvSpPr/>
                  <p:nvPr/>
                </p:nvSpPr>
                <p:spPr>
                  <a:xfrm>
                    <a:off x="5527623" y="1494020"/>
                    <a:ext cx="419100" cy="533400"/>
                  </a:xfrm>
                  <a:prstGeom prst="diamond">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Moon 102"/>
              <p:cNvSpPr/>
              <p:nvPr/>
            </p:nvSpPr>
            <p:spPr>
              <a:xfrm rot="14641121">
                <a:off x="3190618" y="3014921"/>
                <a:ext cx="605757" cy="1027740"/>
              </a:xfrm>
              <a:prstGeom prst="moon">
                <a:avLst>
                  <a:gd name="adj" fmla="val 73892"/>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 name="Moon 103"/>
              <p:cNvSpPr/>
              <p:nvPr/>
            </p:nvSpPr>
            <p:spPr>
              <a:xfrm rot="16611988">
                <a:off x="3065474" y="3066224"/>
                <a:ext cx="770566" cy="830233"/>
              </a:xfrm>
              <a:prstGeom prst="moon">
                <a:avLst>
                  <a:gd name="adj" fmla="val 50815"/>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Moon 104"/>
              <p:cNvSpPr/>
              <p:nvPr/>
            </p:nvSpPr>
            <p:spPr>
              <a:xfrm rot="21412579">
                <a:off x="2782291" y="3156666"/>
                <a:ext cx="415588" cy="2018114"/>
              </a:xfrm>
              <a:prstGeom prst="moon">
                <a:avLst>
                  <a:gd name="adj" fmla="val 8750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Moon 105"/>
              <p:cNvSpPr/>
              <p:nvPr/>
            </p:nvSpPr>
            <p:spPr>
              <a:xfrm rot="164113">
                <a:off x="2640093" y="3155643"/>
                <a:ext cx="415588" cy="2024566"/>
              </a:xfrm>
              <a:prstGeom prst="moon">
                <a:avLst>
                  <a:gd name="adj" fmla="val 8750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7" name="Group 98"/>
              <p:cNvGrpSpPr/>
              <p:nvPr/>
            </p:nvGrpSpPr>
            <p:grpSpPr>
              <a:xfrm>
                <a:off x="2726125" y="5178323"/>
                <a:ext cx="1522392" cy="353156"/>
                <a:chOff x="5334000" y="1161737"/>
                <a:chExt cx="3194154" cy="1124263"/>
              </a:xfrm>
            </p:grpSpPr>
            <p:grpSp>
              <p:nvGrpSpPr>
                <p:cNvPr id="111" name="Group 21"/>
                <p:cNvGrpSpPr/>
                <p:nvPr/>
              </p:nvGrpSpPr>
              <p:grpSpPr>
                <a:xfrm>
                  <a:off x="5334000" y="1219200"/>
                  <a:ext cx="838200" cy="1066800"/>
                  <a:chOff x="5334000" y="1219200"/>
                  <a:chExt cx="838200" cy="1066800"/>
                </a:xfrm>
              </p:grpSpPr>
              <p:sp>
                <p:nvSpPr>
                  <p:cNvPr id="121" name="Diamond 120"/>
                  <p:cNvSpPr/>
                  <p:nvPr/>
                </p:nvSpPr>
                <p:spPr>
                  <a:xfrm>
                    <a:off x="5334000" y="1219200"/>
                    <a:ext cx="838200" cy="10668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Diamond 121"/>
                  <p:cNvSpPr/>
                  <p:nvPr/>
                </p:nvSpPr>
                <p:spPr>
                  <a:xfrm>
                    <a:off x="5527623" y="1494020"/>
                    <a:ext cx="419100" cy="533400"/>
                  </a:xfrm>
                  <a:prstGeom prst="diamond">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22"/>
                <p:cNvGrpSpPr/>
                <p:nvPr/>
              </p:nvGrpSpPr>
              <p:grpSpPr>
                <a:xfrm>
                  <a:off x="6112240" y="1215452"/>
                  <a:ext cx="838200" cy="1066800"/>
                  <a:chOff x="5334000" y="1219200"/>
                  <a:chExt cx="838200" cy="1066800"/>
                </a:xfrm>
              </p:grpSpPr>
              <p:sp>
                <p:nvSpPr>
                  <p:cNvPr id="119" name="Diamond 118"/>
                  <p:cNvSpPr/>
                  <p:nvPr/>
                </p:nvSpPr>
                <p:spPr>
                  <a:xfrm>
                    <a:off x="5334000" y="1219200"/>
                    <a:ext cx="838200" cy="10668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Diamond 119"/>
                  <p:cNvSpPr/>
                  <p:nvPr/>
                </p:nvSpPr>
                <p:spPr>
                  <a:xfrm>
                    <a:off x="5527623" y="1494020"/>
                    <a:ext cx="419100" cy="533400"/>
                  </a:xfrm>
                  <a:prstGeom prst="diamond">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25"/>
                <p:cNvGrpSpPr/>
                <p:nvPr/>
              </p:nvGrpSpPr>
              <p:grpSpPr>
                <a:xfrm>
                  <a:off x="6895475" y="1191718"/>
                  <a:ext cx="838200" cy="1066800"/>
                  <a:chOff x="5334000" y="1219200"/>
                  <a:chExt cx="838200" cy="1066800"/>
                </a:xfrm>
              </p:grpSpPr>
              <p:sp>
                <p:nvSpPr>
                  <p:cNvPr id="117" name="Diamond 116"/>
                  <p:cNvSpPr/>
                  <p:nvPr/>
                </p:nvSpPr>
                <p:spPr>
                  <a:xfrm>
                    <a:off x="5334000" y="1219200"/>
                    <a:ext cx="838200" cy="10668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Diamond 117"/>
                  <p:cNvSpPr/>
                  <p:nvPr/>
                </p:nvSpPr>
                <p:spPr>
                  <a:xfrm>
                    <a:off x="5527623" y="1494020"/>
                    <a:ext cx="419100" cy="533400"/>
                  </a:xfrm>
                  <a:prstGeom prst="diamond">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4" name="Group 28"/>
                <p:cNvGrpSpPr/>
                <p:nvPr/>
              </p:nvGrpSpPr>
              <p:grpSpPr>
                <a:xfrm>
                  <a:off x="7689954" y="1161737"/>
                  <a:ext cx="838200" cy="1066800"/>
                  <a:chOff x="5334000" y="1219200"/>
                  <a:chExt cx="838200" cy="1066800"/>
                </a:xfrm>
              </p:grpSpPr>
              <p:sp>
                <p:nvSpPr>
                  <p:cNvPr id="115" name="Diamond 114"/>
                  <p:cNvSpPr/>
                  <p:nvPr/>
                </p:nvSpPr>
                <p:spPr>
                  <a:xfrm>
                    <a:off x="5334000" y="1219200"/>
                    <a:ext cx="838200" cy="10668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Diamond 115"/>
                  <p:cNvSpPr/>
                  <p:nvPr/>
                </p:nvSpPr>
                <p:spPr>
                  <a:xfrm>
                    <a:off x="5527623" y="1494020"/>
                    <a:ext cx="419100" cy="533400"/>
                  </a:xfrm>
                  <a:prstGeom prst="diamond">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8" name="Group 111"/>
              <p:cNvGrpSpPr/>
              <p:nvPr/>
            </p:nvGrpSpPr>
            <p:grpSpPr>
              <a:xfrm>
                <a:off x="2838895" y="3037348"/>
                <a:ext cx="394694" cy="439174"/>
                <a:chOff x="5334000" y="1219200"/>
                <a:chExt cx="838200" cy="1066800"/>
              </a:xfrm>
            </p:grpSpPr>
            <p:sp>
              <p:nvSpPr>
                <p:cNvPr id="109" name="Diamond 108"/>
                <p:cNvSpPr/>
                <p:nvPr/>
              </p:nvSpPr>
              <p:spPr>
                <a:xfrm>
                  <a:off x="5334000" y="1219200"/>
                  <a:ext cx="838200" cy="1066800"/>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Diamond 109"/>
                <p:cNvSpPr/>
                <p:nvPr/>
              </p:nvSpPr>
              <p:spPr>
                <a:xfrm>
                  <a:off x="5527623" y="1494020"/>
                  <a:ext cx="419100" cy="533400"/>
                </a:xfrm>
                <a:prstGeom prst="diamond">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126"/>
            <p:cNvGrpSpPr/>
            <p:nvPr/>
          </p:nvGrpSpPr>
          <p:grpSpPr>
            <a:xfrm>
              <a:off x="2946230" y="2587018"/>
              <a:ext cx="477110" cy="498494"/>
              <a:chOff x="6657545" y="2608254"/>
              <a:chExt cx="477110" cy="498494"/>
            </a:xfrm>
          </p:grpSpPr>
          <p:sp>
            <p:nvSpPr>
              <p:cNvPr id="84" name="Oval 83"/>
              <p:cNvSpPr/>
              <p:nvPr/>
            </p:nvSpPr>
            <p:spPr>
              <a:xfrm rot="3155750">
                <a:off x="6646853" y="2618946"/>
                <a:ext cx="498494" cy="477110"/>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rot="4310090">
                <a:off x="6748853" y="2621199"/>
                <a:ext cx="257090" cy="319762"/>
              </a:xfrm>
              <a:prstGeom prst="ellipse">
                <a:avLst/>
              </a:prstGeom>
              <a:solidFill>
                <a:srgbClr val="F1C1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74" name="Rectangle 173"/>
          <p:cNvSpPr/>
          <p:nvPr/>
        </p:nvSpPr>
        <p:spPr>
          <a:xfrm>
            <a:off x="3472569" y="4622824"/>
            <a:ext cx="5531754" cy="2400657"/>
          </a:xfrm>
          <a:prstGeom prst="rect">
            <a:avLst/>
          </a:prstGeom>
        </p:spPr>
        <p:txBody>
          <a:bodyPr wrap="square">
            <a:spAutoFit/>
          </a:bodyPr>
          <a:lstStyle/>
          <a:p>
            <a:pPr fontAlgn="base"/>
            <a:r>
              <a:rPr lang="en-US" sz="2400" dirty="0">
                <a:solidFill>
                  <a:srgbClr val="FFFF00"/>
                </a:solidFill>
              </a:rPr>
              <a:t>When the Church of Jesus Christ of Latter-day Saints was first founded, you could see persons rise up and ask…”What sign will you show us that we may be made to believe?” </a:t>
            </a:r>
          </a:p>
          <a:p>
            <a:pPr fontAlgn="base"/>
            <a:r>
              <a:rPr lang="en-US" sz="1200" dirty="0">
                <a:solidFill>
                  <a:srgbClr val="FFFF00"/>
                </a:solidFill>
              </a:rPr>
              <a:t>George Albert Smith</a:t>
            </a:r>
          </a:p>
          <a:p>
            <a:pPr fontAlgn="base"/>
            <a:endParaRPr lang="en-US" dirty="0">
              <a:solidFill>
                <a:srgbClr val="FFFF00"/>
              </a:solidFill>
            </a:endParaRPr>
          </a:p>
        </p:txBody>
      </p:sp>
    </p:spTree>
    <p:extLst>
      <p:ext uri="{BB962C8B-B14F-4D97-AF65-F5344CB8AC3E}">
        <p14:creationId xmlns:p14="http://schemas.microsoft.com/office/powerpoint/2010/main" val="3630251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1"/>
                                        </p:tgtEl>
                                        <p:attrNameLst>
                                          <p:attrName>style.visibility</p:attrName>
                                        </p:attrNameLst>
                                      </p:cBhvr>
                                      <p:to>
                                        <p:strVal val="visible"/>
                                      </p:to>
                                    </p:set>
                                    <p:animEffect transition="in" filter="fade">
                                      <p:cBhvr>
                                        <p:cTn id="12" dur="500"/>
                                        <p:tgtEl>
                                          <p:spTgt spid="8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74"/>
                                        </p:tgtEl>
                                        <p:attrNameLst>
                                          <p:attrName>style.visibility</p:attrName>
                                        </p:attrNameLst>
                                      </p:cBhvr>
                                      <p:to>
                                        <p:strVal val="visible"/>
                                      </p:to>
                                    </p:set>
                                    <p:animEffect transition="in" filter="fade">
                                      <p:cBhvr>
                                        <p:cTn id="23" dur="500"/>
                                        <p:tgtEl>
                                          <p:spTgt spid="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9" grpId="0"/>
      <p:bldP spid="17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A1F0A57-D961-40A0-904C-4169BDB0ADC1}"/>
              </a:ext>
            </a:extLst>
          </p:cNvPr>
          <p:cNvSpPr/>
          <p:nvPr/>
        </p:nvSpPr>
        <p:spPr>
          <a:xfrm>
            <a:off x="0" y="0"/>
            <a:ext cx="12192000" cy="6858000"/>
          </a:xfrm>
          <a:prstGeom prst="rect">
            <a:avLst/>
          </a:prstGeom>
          <a:gradFill>
            <a:gsLst>
              <a:gs pos="0">
                <a:schemeClr val="accent5">
                  <a:lumMod val="40000"/>
                  <a:lumOff val="60000"/>
                </a:schemeClr>
              </a:gs>
              <a:gs pos="18000">
                <a:schemeClr val="accent5">
                  <a:lumMod val="60000"/>
                  <a:lumOff val="40000"/>
                </a:schemeClr>
              </a:gs>
              <a:gs pos="49000">
                <a:schemeClr val="accent5">
                  <a:lumMod val="75000"/>
                </a:schemeClr>
              </a:gs>
              <a:gs pos="84000">
                <a:schemeClr val="accent5">
                  <a:lumMod val="5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532881" y="1"/>
            <a:ext cx="9144000" cy="1015663"/>
          </a:xfrm>
          <a:prstGeom prst="rect">
            <a:avLst/>
          </a:prstGeom>
          <a:noFill/>
        </p:spPr>
        <p:txBody>
          <a:bodyPr wrap="square" rtlCol="0">
            <a:spAutoFit/>
          </a:bodyPr>
          <a:lstStyle/>
          <a:p>
            <a:pPr algn="ctr"/>
            <a:r>
              <a:rPr lang="en-US" sz="6000" dirty="0">
                <a:solidFill>
                  <a:schemeClr val="bg1"/>
                </a:solidFill>
                <a:latin typeface="Agency FB" panose="020B0503020202020204" pitchFamily="34" charset="0"/>
              </a:rPr>
              <a:t>Church History Sign Seeker</a:t>
            </a:r>
          </a:p>
        </p:txBody>
      </p:sp>
      <p:sp>
        <p:nvSpPr>
          <p:cNvPr id="4" name="AutoShape 2" descr="data:image/jpeg;base64,/9j/4AAQSkZJRgABAQAAAQABAAD/2wCEAAkGBxQTEhUUEhQVFBQUFxcXFxUUFBQUFRUXFBQWFxQVFRQYHCggGBolHBQUITEhJSkrLi4uFx8zODMsNygtLisBCgoKDg0OGxAQGiwkICQsLCwsLCwsLCwsLCwsLCwsLCwsLCwsLCwsLCwsLCwsLCwsLCwsLCwsLCwsLCwsLCwsLP/AABEIAMIBAwMBEQACEQEDEQH/xAAbAAADAQEBAQEAAAAAAAAAAAADBAUGAgEAB//EAEEQAAEDAgMECAMECQMFAQAAAAEAAgMEERIhMQVBUXEGEyIyYYGRoUKxwRRSYtEjM3KCkqKy4fAkwvEHFUNjczT/xAAaAQACAwEBAAAAAAAAAAAAAAACAwABBAUG/8QAMREAAgIBAwIEBAYCAwEAAAAAAAECEQMSITEEQRMiUWEycbHwBSOBkaHB0eEUNEIz/9oADAMBAAIRAxEAPwD9NAXizQdYVZAM4UKYBkeaiZQy2NGmQ6dGmxkQE+NOjIo8cxa4tJFAyCglKyzpjEiiBmMVxW5TPpWJjQBOq25LJliQTpYruuUGDHcrZRTwro0Q56tBJFjFPTLFp3DRQYxOiizssRuJBGaHMjzCxZY77EEp6dZ9JTRPmgQ0AJywKlyA0B6vCU1AUem+5MiRg3NKaCclWULTPTEgZC10YJwVTkEkCKC7LCQvzSZotMoNlWZodZuWOUs1HbnIr2IBehsgWKNGtyBwxEQIIlojBsEG9lkxRaIBcxOjZR8IkZD5zELRDqNquKoo8eFHIERmhus805OijyOktvTsWBooMI1oaSIGYwN8SsmbNFbINIYhWeDDDrRdFHYKmqyC9S3Q/wCZpWRdyC80aTKBCdPGktUA0LGNLKAOp8RTIK2C0G+yABalDYlE6cWKoBoSleogGJTOTELYHFmrkyjuyS5BgJTZWnZGDZIqlwQdY7JZ2MTN1DIkI2Bw+6NMs6sqZA8RRxZA7CtEFZTDNWuCBOJAjdEFpGootECM0RMh8WoeSHuBWyHmFKZAD2621VQ9QWj1guARoVui04poAI2FJyhRRy6NcycdxiDRtyTILYo8eVUpOiHTXKRkQ5lNwj52IBJu0FCnaILSsSJogrK1IKZ1SQbytmGHcA9rAAFplSRDOVTrklIFSJsr+CiFispTkgGCx5oJAjLVnGC1U1HFEE4jmikiFFhySGizaRSrIjbYxE9XZYyx6lhBGvRRKYZkq1QdFDET1phkRR1KVJZCCrnII5KIesctGtNFIMwq4NFnRKkpWQ4cUtsgMooPSymdMGEngcx56j1unYpKNxf6fJgP1DNzQ5Z3wGkcyCy585bhgA838PzToy2AGDmFeRJosDdZ4uiBYmrqdPjTVsBsG1tnObuPaH1WXLFQzNdnuWuAUsaXmxUWmKuZdY1HcsZYywW6GyKol7RfuVSmC0ZjaV3ODW+aqKtiJh4qPKyLTREhmGiC1YUmtytJxWbFDhcCx4hTLhVWiaCS6nLMneqw6dwWqATNTEihHBmrktgUNt0WdoM1kQKzeFLsalIYYVfgsvUMMkQuBakHa/JUtgrOA/NNjKwR6nluiUghljlakWBkCtMpgWFOiCHYjRZ3dSyHitPfch3hyWhRtAtnjh2bn4T7HX8/JBl8tS9PoRB2CyXKVchIBM65XNytyewZyI+KbilJbMFo9JsUyUmtikelikcbZZ2xy63TvamLaB1BsWu4G3kUr8QjUYzXZkjyeTtzWZ3OIRzFTkpcMMpcFnNRGQE14px5Ksg1TzfRKYDZ1TbMuL2zOpW3Dh0q2BR5XxdW0nggzUkU9iTs2rJdnmk48riAt2aeFocE/wAdSQ5IQ2ls4OySJFSjZArNkua0kbktT3FyxtIg2TW9hNBA5KDNvEQmRSHWeuCJxRLPGLFkjQUQrZEhJtjLOi5aIY6AbDUsyjW4UWPCRKldjEfF6OBTBjVaYbAMM0o2i0euchZZ0BkrlFqFlWewPuFowz1QTBaCtOduOSXOVvS+4SFnS4W5/CcJ/wBp9Pkudkb0r22f9BI8idcqRWxLHSntbUQ4yLkcEpSplBJBZa1AhNkqHRutJnG49mS1sJPwSAezvI55m3NY/i49fT5gOxl0YIPJMzQU8bXsSgtJ2gD5HyWPoHewbGw3JdGMKWwNilYciFJ/CUIUlDidd3oseOPmsmksspwAt9bWQzPSqwaVyOqm3OiSVIy+zNc9UqbEQ5NhQnJDGRqSDTt38E9StFM9mpwW8wl5FtZfYw20tjOYMR0LrAb/AAVxnaM0sdGp2f0TiEbOsF32u7mc7eV7J3hruMjjVbk6ORJjlQNBsaY8pKOA9Jb1E4CCRRR9C7CYk1Ih5GbKaLImNwTJDg7GKQ0XK6oI+ATosFo6Yisi2OxmiStksYw5LTPG3jaBT3FqI94cFi6G3Fx9Apcn0s9s+Cz55yjKw0d1YBsT3ZBY+F82n1R5K1p9pfaBPKSMjI6hDFadmWg07suSkpdywTZb2PFGnTUihmWTJb9aqyCksgIINiDkQcwQdxCtzTVFcnFEepcGuzjd3Scy38JPh8uRWKOT/izUX8D49v8ARKDUMvakb915HkhhLw87S9S+UMPnIuBmulDLU3EBntNGTmVJOU2WhmKOxQ4lUiwrnLROexEjF9KgXmw3Zri5ZLWBPdGcjYQctQq1WJqjRbKrb5b0lppmiEix1gITIyYbDUguLcFojHUUhQ0BlqGud+rjzt47kePHcq7d/kA1bstmYDXVVProQk4tbjFE/P8AFwWJcCAoer1UQ8MiYpIBs6E6JSJYwJEfiIJAxNYpuN7gt0NUtQCtOlMkZFBr0mcUNTDtS9KCs9LVKI2ctdZVr0lUGbMtcM6cWiqEjJZxKxdFJLKyTA/aLhO6rCnuBGYcTAwhrt7sAP3Sbll/MW5kLFJasWn0G2UaGTE0E66HmMijxS1xTYSA7RdYFKy9yWS9mVXYIOrHW8iVeOVwp9gUylV3LDZNUm40EyO+QtIF+CpzaBs0LafrIi062uDwcNCtCgs2NwfcIm0TrSaWxjP9pvZPyAXHhJp0+VsWuRwgtcCdCuhKbjpmVRVhAtkuthalG0Uz62aHS9RYOodkgzOkQh1NPclcjJuShQ7NHBFCNLcFxROm2U4G7DmpGdvcB43yipSxvDe1qm0uwxXW5UjGBgB1OqcnSog5HZrL8c0csixYXP1Lq2fMgBF3anM+ay4+ijOKlk5e7/UPU+x+axyZrLdGQcbLxV8l2LzvO5GkwGCbIVbjIpMdjkJSG3EYtziWQpsMsimhVleWuC1xzNoVwzVUFSJGi4sUayqXJojuUY2q0w6OnOVSkiULSvCwZphAWLNBy9SHlSLC6dBuMrKktgDY88t63+K2qYrSdQjEXROy6xpAPBwzaR4g5+SWuX7l87DOyasmxOrxc/tt7Mg9RdIxy0yfv9sOLtDG0pRZSc7CZGize4DK4WfDk87j6lUWaef9GHHhmtUJ6eS72IszMUmeR1HiFJPcHk1FEbNWrDKkGS5+zP4F1x++M/5hdcvN5eofv/ZEWHx4m8l09GvC13RO51RO7PJP6DJ+VTKktzg1YurXUJyohzPUNAuTkl9V1MIR3IlYKOPEASLb7HXwv4pUMfiNNKvUgKY5gBV1C07ItDMFMN6LDg7sjYR8AHaOjc1pliUU5PsVZnIq/rajAN3sFjm6j7sBO5UaOQXcG7hr5f3+SLNHXkji7Ln9P9/QYvUyu0Nvu6x2A9m9h5ZK5TcnaFuRm4SsWmxNjrBktWLFZTYOaSy2xxJIXYo2UXQZIbERQgK5s0Oic1YQQRJC1NBiOafwLSs0tAAAqUqHoc+1YTnor8Sg0z2WS+YUlKwhCrmsFjyAt0Do626CLokZWPmTE2yPVYTBbPz7B1Hd5cFtxS1L3FpdjutjsQ4atIKGctLLa7i8byHSBovheJBycO0Pb3SZPuu25I90C25UFuQ0NiORU02ypyo9YbOaeIXPctGWxi4HnTWjIGhI9zmurKSluC+BnaFCHFjhknPFraruWxtjiwBr/Io5wliVS49S07E9tN7LXjVv/PzAXP61XpmvkX2KcMmTTuIWzp8jpP12IzyE2LggwycJSiWyHM03cQcgUE9lqFjlI25Adnhtf9rUDy19EnCnlya58dhnCoqFwAXexxUIANi8UGeI6lY9OudhDjHWXQxxpANim05TbCN+Z5cFmzzbelfqWSdi0mB75jrb/gLDFtT1y4ir/XsRR7+ofatUY4DbvydkfU+59VOni5Jvu+fl/tlzdIzUWwXkAk5ngpKVPYBYwTtl4TkSgaqXAvQeSwuG9bMUkhcosRqL6WJJ0stPixAaJz5LHQoJZVJFJFugdcLmZeR8B6SK4SohtCT5QxMFPYPDtEbikTbQcZJjkc+LIpam7GrgZhltkU++6JZ9VsuEqaskuCUyItclC6pl+miu1PjC0OFm5Oy1BuOYVY5uMgGMzy4h7HmnZne6CW4tTZSsv8bS08xmPYIMcraB4YjWPIHVSZ4TaOW3evngeNA62h0Nt2iYnHldhcr4YxfstPCy5nVKpj4cFGmhBFtziFvxS1Y0iUUng4SBq3RaYTkotLlFtHVNO2aOx10I3grdDPDqcTi+QKF3RF0b2HW2R420PyXJyRtSg+26GI62LNeFhPL0yPyTugmkq9wew6+2LLeE/qFFdR5S1wRpzgLha+dx4k90cr+wKyZ021jXf6ArbcJROAGt+J4k5k+t0+ManSInsOQzhxst2XIoxoFbsYD7JOOel2Gwbn5XK2yzRjDUBTDti7Oe9BjxvRvywyXWHBgjHelfc+DWjX1sud1r0RUFzJ3+3BFyeVNN1kg4MFh9Sh1aY0i6t2UW4GixIFvEJ0IrSrCswdZXEONitCxJmGc2mLsridUucdPBSnfJ5iDjcZEaLHLI09w0NVez2y2LcnEaeI1CuGZRkk+GE42rR9RRYMiiyK2DHYbkeLJTVDLM/tOTPJWmJkT6OQh1ypONoFOjQ07ri90mOGxykPSXbgO5wvfxuQfkmvDXATYxHPklNBJgqhm9JlB2UUNlzHQrdgwyZamDqBZ3ms+bG8ctycneK1z68uKKLtUy+AFU0tAd91wdfwuL+yRThIkuLGqmNpcA8AskGFwPqDzvvTrqafrsRpMlSXicYnm9u44/E3gfxBZuqxO7XYqL0+Vjez6/EcI3FTpU00g3JMpVVW/JzBrkU2WVqVlt7bEfZ+0HMnIdkShjOWN64i4y81MuNr29c1uhcDy0J+ijza+oUlxVMbaWxP2HVWbIPuSB37rnZ/Mq8E9P8ARezNFIzCL7hnfgF1eoxOlNBJmXqK/rCJB3cRHmRYDmGkfxlYo7yeR9+Pkv8i3K6oWo5ySW30JWjG18XqLt8FvZcgseIUzZLY3HwEnqhqkKYbO2y3a07ifkUyWRy0w+9il6j0VTiIDV0seVzdIj2Im0HuNWCD2YwG+t7+5PouV1WRvqPb/G31spclKeQRtyF3uya3ifHgN5O4Ao3pVffH9Bt0dRNAAB7R3kgXJOZPhnuWWf4mlJpKy1Bn5cXufJhGZc6wHPRdVSZz2rdFaXYk8ebm3HFuaVklWzGeFJBoKMPAwd/e05eiz6bWwSj6A2lzXhjgWuJFr5WN8ikzx2qKTadMa2gSDciztHDgRv5HVMx5HxLlFzXck1dWQNUzYU2SZKnihUbBbOqcA5omqIlZapNMk7GkxlF3BipWHfG9zTyJv9VWV6Zr3Qyrh8gMbMljnyWkdNmwmzhdvuOSODXcpuhnrGtLbG+K9j4jMjwNl3Omy4mkrFtNcHL5A643rD+J4klYWOVnTTl7FcmD3H9jmEEh0ZzFiWnwO5NmrVAL0Ctu+EfeA92/3CVLeAa4F9uND4mv00z3tcND81cp7Rl67MGatEvo879Ob2HZIy43z58QeBTscfMqFY3uaVslrg7swsufytmmIt0qgZ1cbxk9xsyw1IaXEHhk0ra8cXiU13FZV37gKeQuZE8969/Y/RcHXozNoct4pitA60727pI3eozC3LZCY/FRT2/tW1GwDWUYTbWze/65D95daedy6eMV32/Yk5UgO1KMw0cbfiGbj+Jxu73PskOlKKXFEkqgL7Nhs2++2vko3p2RUV3PaauwOcLa5DmVWW0i8cqFdqVBx4BrkPMpeGNrUypy3oszMc2A2ObSR5kD81q6bF4jbXZ/UKWyGuj7rNe92QaPkM1tgvBjKb7IkXYrSklpe7VxBP5f5xXFm3JW/YZEo0rMRMjtSLAfdb+Z/LTNDknVxvfv7LtFf37/IJK9yRV9JWNe5oGIA2vlY8beF0tYZLZJP7+6AeVWYdoIkxA2IORHEHJdkxvZmoouk0rbdZZ45WKVOMn3HRzPuVoX09Tmw4JBwycFmdXT2GrTLg7qXgDq6xgezdKBmPEkaHxWrHkT8mRX9QZL1Ott7NY+MOa7FlbFxG4lK6nFGDWSLu+S5LUjDvgzLXajIqpRa3MvsANDxUjOiabH6PZ2SLVqYyMQxoSMwbJ6xNrYj2K/R55vJE7PGLjm3/AAeiy9TGSimHie7RSkhiaA3rLyOGIMtuWiXT4vAWVTtvsHdPSTa1oCRCFrYCYlG7d43HgU5YlLyy7iVKmUaN4cDewd887Hkbo4ZlOLwZviXD9RqS+JBLZ81zJLTKhiBU04EmE6n5FNctkwU6dDNLkXt4HEOTv7goPYNc0C6rFHNFvb2m/NKW8ZR9NyNdjHbOrsLw4/A6x8W3sD5HLzatsHpqXoZE9zaVT8muGhGvPRZesrVaNSfcBWVgfLRxnTG4nxJY5jf6ir6TM5QUHwisj80RaLaDetEWgaSAeIGi5mXp2lKaDjlWpRF613V1EbuDrHkcvkU/DLVj/T6Cp+XICN5J2s1bAHP5YTi/qcwLfFNQS9F9QOZfIvdIpb0oPL5oZupRQ+fwCezpw6HxAzSlkblTBXwi88JZaU/ey/z1WrM/LsClW4an2cTMHu439Fnjl0x0h6N7KG0ZbxvO7rW/0f2XV/C5J6/mvoBm4HZexStbvkIHrmfYI+uyflqK/wDT/hBwVIWcL9kaMALvFztB6H3PBcycvDhr+/b/AD+wXLo42tWFsbmt78jiB4ADtO5AfNcrDPU5X62HkdLYydP0YdM0SGTBjFw22jT3f5bHzWyf4gsUnBK6M0enclbYKGK7brt46YDVoEJgThJ8ExpMX7DkWx8w9kjmuGllT6dSW4xRa3TNXs+pc5mCezt1+PNZJ4HDhj4ytVISqaaWnuYu3Gb9g52vwQtxyRqXILUobrgWZQNqGY2dmdneadHjcQhxy8ul9gXFS3XJNc/Dk4WI1BQOPoDdB4qkblcW4suzmasXSwzQqcmL0tdhla69s1fURjKDQMJNSTNPWQCVokZ347uBG9ru8PI5rz8cktEoLlb/AOTfKKbUhDaBJwniCDzWnp8qnuhWRCBNl6COFZIX3MUnTDRTG4OrSLHmPzaf5VxetxtZFM04ZWqDQVlj1bjn8JOtjoCqz4VpWSPDLhOnpZxtEG4e3vNz5jeFmi7TQU/UebUjG13EWPnmD7KtW9hKXcZxBsrHbngtPzCpOpp+oZ+fbbj6uWVze6w3cPwPJDiOV78wFswSW0H32Mco7to0HR6vxwmNxu6I5eLfD/N4WXq40NxytUKbUecTSNWZg8LOukYNkwcjdi9YD1rHD18UzG1oaYEr1JjlTVGUdrvNtbx/w2Q4MSi6Qc5uXIrs6pd1jsGslxzA/wCfZac7pX7g4272NL0kfhpG332+YKVJXOJpybYyRs+a1twNr/VJflnYuLNNtelD3QRgizje/gLLpZsSbjCL5GPshioZhxG4NhYW4lYupwPFdv5DLsndW6Q9V/7GF3pYpnSOdtL2/wAC5K9ijtib9MyMaMZiI8XGw9mu9Vt6xrxFFvaK/wBv+C+4Whg/R56u7ZPPP5W91zeocskWvv7XAcFSItbT4rNJzndhH4YrlzyOF2g+oXOxvS77RV/r2/kkle3r9Dmt2gxjy05WtlwyFkOPDKUVIuU0nRmRLZtr6L1mmlsY1JUSXjESVSbE8sJHVSM0ebcLo7Ltoo0nSB41zSJKXqGsjNPsPb4ecDvdZpxa3NGPInsyxV0gIDo8nszaRkSN4QuCktuUMaJdRCyoBNgJBruuiwTTlpn3FTipKyM6it3TpuWjL07W6ERYu5tzYrNbiHsCfTi6vxpUVoRQZWPhs5juycnDW19/nb2WacLepcjNTjwOCsaQGniPQrHj1YpWg9SkiXtxpj5HQr1fQ9SpxtGLPDSd9HprscCR3hYE27zXtv5XWL8W8koOrTuxnTPZo+2o0l8bm6ubbzGY+ay9Hkvp5Y5dn9QssfMmu6PftRc0OAOJh7Q5aiyGMUpE1Nr5DlQ4FjXt0B+R/JJkqdDHxYeWYuicB3mdoeSXIJO1RD2lAHtkd9+K3oj16Zx+YqrT+Rm+jFeWOZfdeN37mX9Bb6LpdZi1p133FRdOzSbWb8iuRgGZD3ZcfW3bvABCrO/Dpl4469hSsOAm+VgSRyGXuQtfTK6aFz2YCBxb1RGrQSedsbvqryLU5L5FRdUzTdOKwOo4i0auab7leOcZuCrdJ2aMz8hGgmytvFik9RCp36iYvY7O03mWJrbuIOFttbHd5K8cG18glN2jXGItbGw3xOdc38M/yQTTeVRZqqkA2XVj7XIPxj07vzcFr6XbN7N/Ri0/M0I1NYZJ3kf+WXA39llmD+Y3Ss+TxJP3f3/BV7mnrngubGPiBLvBg19ch5rP1bS2XzY9ehLbIDJLM82ZE3ADw+KQ+zR5FctqThGC5k7/AMf2EqtyfC+2ZZ8EkxMuGwebi5Gm72supHTjWi+DK1Kb1ERpL9ASvQxj6mO2xuHZUrtBYKpRQcYMOOjzjq4+SCmH4Z2Oj3iU2OFspwo9ZsNzSHNcQRmE9dIpICmjZ7IncWC/ebqFgz9FLE9UTZjyalTPK6hAfjZkH5i2528LJPFF8cPgJreyFtKF1y5nfAvb7wH1R9P1Lj5JmfJjt2iRDWtl32cNRvWucISQi2c7Tmc0XssSxb0N17E2i2w18jI3khj3Na4jUAm2V96Z/wAfSm2i1K9jVVuxyxrQ14e8btA4G2TSd/P/AJ5byY3Nxjx6j54qSoWim61roJcj8JORBG4+Kdgm8E1JcdxT860sDsKCwnjeM24PbFmD5hbfxid4sc4+v9AdNHeSZ1Ox1g29w17sJ3jO4B8rLnYppSb9UMknx7ndTC4ObNE7C5ws5pza4jiFojJPG3LsVJU7QLZtWS1zHAC5eCNwd4JWfeWpexIPahsy4WxybnNsfqlSV7BJ1TEaeYGGTwDh5blc4vVH9AYvZmMIwyPtocMg8jhd/UPRdlPVjXtsINpfrKVr+Btfyt+S4zjozNDucdnnRCT/AFFuLUH4hH8m/cvpn5xfpZUtfLJh3vEXkD2vcOPmtnQ43DGvl/sHPJSmwDZB1jeGMjye0j/cpvTfsAuTS7KpftNHJCT2m5jyN/olY4/mWu25oh5seky7iWzFozsCD+7ktGSpY7M1U6Hehm1GsqgXC7bFt7Xw3Isfa3miTWKpSDwvzGxNcJao2+Funv8ARZoz8XM8r+6NVq6FNhUJMgkOsshI44GAkn+LD6KY7cscPX6WDCPMmQYJerqadhP6rDiPiGF7z6uPoovhcvvkXxNL0NNRVpMctQ4d/ssH4WZADm4lYOok29HqaYPZyJu05MRho2m5e4OmOYy77h55n0R9LjtvN+30AyPjH+4ntfbIimewDJtgP4Qupj6W4ptFSlTHfsLInWytqDxBzBWlZrQtwSZ2+vY1X45LSF37XG4I1lYDmB/7ofBaIZqFuTOmbVWzH1CAbZQpK8HRbLjkVMim0VKCTECxxydm08CvP9V0/hycez49mbMU9SJ9c/Mgiz2n348iuXkT57oJsxHSjZ7mPE8WQd3gNzt639NkU46WZskd7OtlbSEjcLxmqyRlGVgJkTb2y+rdib3Tw3LdhnqVMhsOi+2RUR9W8/pYx/G3ceY381578R6R4J64/C/4ZrxT1KnyU6ykEtjfDI3uuO+3wv4jx3LLjzafLLj6BThq3XIIMIkxEWJaWOHjqD46e61Zcjlg0ejTQuKqdg4n5u/dd7YT/SUhr4X+gS3sFU1ADXNGeYIt4arTjTppi5PsZyuq8L3ubvId7Ba449SSYm9yjsnbAkpjE/JzXXY7dnuKVnxaZKhkZJxpiVNPbrWcQSPRXON6ZCk6skvZctIG4tP7wIHvZbIOrQKNJ0deH0czD8IDx5Gx+ixdQqypj8fwNAtj1PUyGT7rHEeJGg9bJefH4sdHugMctMrJTiXOYDmbSSOPlYH1+a3fDB/sL5O5JrWPDAfQ/wBkpR/ssr0O3HwOkwbwRn80p4XSaYyGRxsWgcQXSO1LT6uUb20IG+5b6KbJayMvcRd4y8AdCsHX55OaiuxpwY0lbL2w5iyOV7rXxG/Zae6LG+8jVbemzeHB0vT3GKnvRRg2g0AOLBhAwh8eVsTcRGA8t19E3H1WOU7cN1ta2/gvsZ2q6NwSTYm1WEvDjZ7RcFx0zI3Ep8cWJ1BS/cQ8abuyrtWH7PDHYY44RckfE5o7N+bjfyXK6jockcrtp33XvyPckor2IXQphlnlnkzIbr+J5ubcg33W7HiTcYLgRitycmM1ex2Pe5xzLjddNRS2sY4piLJjVUIlbnJTksf4s7wPkD7FYXHTNJ9xfxQv0IAqwd6NwaEBI5xxS2pEQcEcUPmCpApHtG9aMeoFpHDNshi6OKckLZY2TtWSQGSN2JrTZzN4yviaVh/EOt05FCXDRowxdWjQS1LZ4hMzNzcnjfZYMm6v9x9qSsmyYX3ac2vFxzScc3B2BJKWxD+wtY8i1uC6cpKcbRmqmDqc+y7MbkWDJp5BkI7NpC2YluRwutbwWjqZQnCi4XZpNnbU6xovYSC1x96+WS8zm6fw5UuPoa4ZdXzHXSh4+R4HgUuKcNnwG2pEajq/0luIcPQgj+orVlx1jEwlcgFTQvxgRuviF88j4i4W2OTGopyVC5ReqkQNqxuuWuFnjUb1uxY06adoU7T3O9lsYYXdsNlYb4HdnG38J+8OCX1GKSndbfQJU0A+0doHiLJejagWUNiRY45fBoI5h1/okdRPROL9xmONphOi0tpZIz8Qez2P1AV9XHyqRePmgVQewPEkfVVDkUwFLJeWTwZgHkLn5J2Vflr5loBM/IeLfkQriikWdswARslb8QAdz3JGKVycH2GSjsmJuqrtaD4DyCix1JsG7RtujLyYZb5sBAaD+yBkfRczroXT7o24HswM9R1TXtYciMxrbJwcPPJXhbktwJPTshPaW1MFFGPiIf6vfa/8IPqtmKCeSkLlOoIy3Rmqc6thBcS3EBYm4sTpY7lt6rydPKS5AxfEjUTdI2NqZAxpbG12EGO1iW5G8Z7Lhe/BZsUPIpT5foNlkSk0uDUQ1cDafHFEWiXN2Blhm3N2HdkAt+NwS1RjvxfYNNJWgTZIgLOqGNO9paTbwvdFHPiavUS/cy/Qmqkp5+pkLmsl7OEk2Dz3XDzy81M7csV43wBjdSplXa8XVSdqngljde2KMNeCO83G31HgQg6ab6jHqTprZr3LmtL4tHEFDs+bJ8Rgd4TPaDyJOH1snxx5lzFP5Oiqxv2O6roBEReGpljvp1rGvb5FuH5oHlwJ1O4v3RPB9DNbS6CV0dywsmbxjdY+jrW9UyMsfK49efoLljkjK19BNH+tjezxc028naFaYThL4WKarkrdBdqCGctd+rlGF3gfhP0WD8U6TxsVrlDsGRRlv3NVUzOpJusZ2on95u4hcXpp+JHS+UMn+XLUuBqglY99mm7X5sPDwRNPuXGmwe2KQvBIyc3XmE7Bl0vS+AMkL3M8HkgtOoWySrdCHuh3Ybw6QA62I9lUiY+SfG0i5GRY+3LPIpWRXyWWWzl4L2d9uUkfG28fQrFLH4b0S4fDHqV7rnuRKmoLXiRvG4+oPArXGCcdLEN07Q5s7aWKZrt17eqrNh04q9AoTudgen+zMT8TN7Q7LwyTOgzaUkw8q8xntiAO7MxNtztXN4eVwuhnzyjvFWJcY2cVYAJaDmPK6pNT8yAVordEdoBpc0/GLeYXP/EMLaUl2HY5aWLxVHVVZduElzyxZrQ4a8CXsDemVhqqoBItoC4+V/7JMIUC2K7PdkHH4nuHq23zTsq5XsQDI/u8yFcVyUi/tOq/0cbR8Qb/AC5H5LDihfUN+g5vyUQJ5bAW3WW6MbYo3dZWdRs2MtNnSOBy8z9AuYsfi5qf32NTlpxKifZzYw118bjd99bk535aIttba4Qp8E3pFUWDWDeL++XyCf0sbuQE32M5BKWuL2mxByI1HBdCUVJaWVxwU6LueJWTJvMhoWdIpLNiya0CwO9Xk1xhSew2OXsc/ax4LOk6L1Gh221r29oYXg3B0N+IKy9P1E8cqH5Umi1URfaKcXIDnNAxbmyAdl3I6HwKPD1PgZda4ez/AKYTjriflVX0hkje6OWMtewlrgRoQbHmF6JTfKZiaPaHplJGewXM8AcjzboUcsjaqSTLimuGaqh6fHqRK6MOwuwPLSY3X1BOHLMHhuK5k+mxPJVabW2nYd4rS33KMPTWkmFn4mE73NuP4mXv5tCXPosnMJ389n+6L8SD5J9VQUMrjbACdHxua0+gu2/g4XVrL1WFeZWv3/kW4wZ9U0b42W/WxgZm3aaOJb+VwufJRnPVDZhbpVyjLGoMMgLXXaDcLbGPiR3W4jeL2N0akPayVuj7Ndz3LDKLujXdqyXtnZ1nYgOa048jWzEThTsjU0mCZh/EL+ZstEHYnh2dgf6iWPIBxJuc9c8gjuEUpSQdbiEW0cD3OYHY2HO7u97aJuZ4skFFx2YMW4uxupLZmGWLI/Gw5Oa7xHH5rHGDxPRN2uzCnT3ROoJg0ubpe9vB4zA8x9Foy424/fACaNF/3ATsF9WsIPqFz44njdDnPWjHRMt1tvhs4eRXTbtRFMQrZruvxTscaVF0cQVJab70UoalRVD8s2J2L7wB9QEuMNMdJGdyPsCfD5pUVuCkEvhij5B/q4/kq+Kb/YJoXkOvAO+aKKKSKMkt4Y28HOHlkUhRrJJhMUkGbweC0Y1aTBfJc6LOfWT00LjeOM4iN2GPtG/OzW+aT4ccUpTXLGxubSZpOlkVqolvdOf71hiHvdYFJPVXqHmVSswG26vFM/g0YR5C35rpdPjrGvcQ+Sa12XNamqIaCihPVPfcBsLQ53jfJo9Vhe817hKNpsH1oe2411Wpw2oW9mB+0nik+GFZU2f00EsfVVQzNgJB9eCvN+Hb6sf7GjxLVM3mxJTGA1zsUL2977p3E+C4uSFNprk0Q2Ods7Hp61hLsJkZ2XOaRf8AC75J/TdROEd+V/KBnCMj8w6R9FZqYkgY4/vDdzC7OHqYZNu5ncHEZ6ARMndPSvyM0RdGeEkVyAB4tL/RFnhtqXK4IlexMfEAHxEYZoXGxHxgHMfUeCibbUlwwH6CkG0zoVoePYGjYbF209oBY/Lgcx6bvJcrqMC7ouMmipVUMFZe2GnqeH/hlP8Atdy46HcrHlcfi3Xr3XzX9jHGM+NmKbDkkge6kqWlmIEsJ0Pi12hHJTqMaaWSG69iQbi9Mi/S1Yewh5u5hwv5Huu81lqnfqMUrVGf21Q4XXHG4T4SaM840yftp+GoDh8bR7hbIR1wKZNY61Qw7i5txxs7Q81eN1HfsUizt6Tq65zmjCJGAkbtLG/ohyTWZN13DltKyDVSAgOPZxZZbiDp+S0YXTcGJa7o1WyGN6kEd4tz53t+awZ4uOSh0a02ZujF5ZW8WuWqS8iYJnZjnbhktkUQ6A7N+CrvRB95yb+yPkgS5KOJJbtHj/whjGpMgUPJBvpYAeSDZNUQao48VLO7ex8Z/iJCVkenPBeqYaXlbF2zm7B4/NG4bNgF3pfQiGSO3xRgnnv+iT+Hyc4O/UZlhpYPoPWGCXrrZNNj4tce2PSynXJtaVyVCWmVlzpFtYOktujDjfeS7tOvyvbyWDBgail3f3/sPLPUz84+0XuTq4knzXoPDqvQUM0bbkcBmlZXSIVaKuBoqrPOSRgaPwtLf7pfh1mh7IZF1BimyZdxWqtxUkVW7Flf2msJadDkgcVZSjJrYyTo7ZHIhbYSVWMLvR3pZJS2a7txb2nUDw/JYuq6SOXdbMOGRo2NDO2W01O4EXsRezra2z1IvouBmi8UtEwq3uJoG1/wSttcZYhk7ldBCTW6HauzIdXsBkNRDVUwwyMlDi0aObY4223EtxDzXSwdY60yFuFO0Qf+qeyjBWNmjybKLjhcae2X7q29G01LH6cfJgZI7kGXo8+UOkiw2sDgJzudbeCKfVwxNRmCoOgWxpnMfgkBHNTPU43Eqka97cTQWmzhouS3olaI0fRbfxDqqgBw3F1sjuLXHuu55cMOQLlgt68Wz7rsya21TO6epDJRJbEy+CRpGrTk7LUEcDw3qpY9qAjKnZar4MnRE3wgOY77zDmx1+WXks6HTXYyPSBwtGQb2Fj5Fb+l3TQlkqqGVxrcEFOSVNFdx7pFX9cIZhqW4XftDVZsENMpQYc3dMmVQvFfUYgeV7j6p8NslAIb6M7aEbnRyd1wsHH4eF/DNX1GHWk1yTg5hlwzk+NvVWo3josj7RZaVw8U/HvFFo5hOoVSXcph5Xdlo/CFcV3IcvO7gFSIUiAIW+f0WNb5GQWoarCyaP7+H+Ukp2XHc4y9L/ku9mgEriCwjUH5Zo4pNNMoYq9qvmJMhuRkD4IsOGONVEttvkpU8gZGBvtchZMkHLJqa2AsVrZv0br7xb2zRY43NFmYgcbk8V05LYNlWkmwxvcONh6LJkjqmkCEpG2h5uV3+b+hYxspoL7u0bnhHeeb2axo3klMm1FWFSN8OisbgDVVohnIBfEHgCO47LAL7m4QsGvLLeNV7h6F3Zl+lWxjm9rSHN7zbWPNH0WdxeiRJRMNLKurQNGn/wCnW1GsnNPN+pqbNNzbDIP1bgdx1HmFzfxPp3LH4keY/TuMhXD4Z+mVDZmtdA5v2hjQCy5DZQBp+1bTiuDiyxv09fQY1Jbc/UlO2sGAtdi/ZIONpGmRG7mtiwb2lS9VuhbkuB/b2zzVwxlxLotzsrsJFrHhY5IsOWWKWr9CSTl8jLUGz5IJurkPYscL/kD/AJvWnqZRzYtUefQBLfc92jRNeLkcnBY8OWUHS/YqSJj6h8XjbetkYwy+wFs+rC2ZnWN8xwKGCeKehlCuzNouY8Mcb7hfeNzCeHDhppktOWOuNkNhLWkwteztdTfLeYj3xzad27LcFzYx89P79Bt3EzO1pAb4Tdru00+BW/p1WzFdwMvap772EK+MrXqTsSRPYOYeOIfVOcN1JfIhpZ9ngGSNvdMbSPNoPzusDyu4zfqG47mUljLXA/4f8zXSjJOII5G697a2uPLNDdclIBtR93h3EA+yPGqVFoUjk7SKUdi3wNynu8kMeGCDx2uSi09i6GZq4YY2jjn5pEcLUm2RChdZ58WpzVxIPQWJaTpdZ5KW6iUP7RMZLXNG4Bo0xHj4DxTMMJY43NgylqdInCcl9jaw4DL81JO4hnde/If5uS8K3sohxrdIIcLrQ24uSKvJZXcpQC1M1x0Lj9Um/wA5r2CXBpuh1I2ON1a+xeLtp2HMNIydM8eG4cUrqp8RDgv/AEwTqN8hL3EuLiSXHUknMlHHNGKoVKNuzY7fF3NvvaVzVyjVM/E9ptAmfYbyvTYfgQnsDaiktmCz9i260B8ZAAOWYyObV43Hwx+TZonbaH+nB3h1r77X0ut/Rt6qFT+ANA8iF7QSGlrCQMgSW5kjis9+Z/Nk7FKvaOp00/MJXTtsdk4Mxsc3bJfPtu+a0dUqkvkKFZRm5HHsKYlswZyDdw3LV1HEWUSK7ULTi4IjbdED+kA3Esv43JB9Rkub1PK/UZj5M5UCzZANBNIANwGWQ4Bb8fK+SBlydUP6mXkgy/8A1RXqZ+fXyWuPBS4Nvs49of8AyZ8iuLn+H9WMjyZyvGY/aP8AUuji4/T+hbEgeyeZT+5AVVozkmR5ZaFmd5E+C3wPv0b+ylIFAJu6UzuEL/c5/VGyIZl745OSl8JQzTfDzCuHIuYaoP6QfsFDm4JDgVpu85BPhDDupOvM/wBIUh2IiXGtMixp/wCrHMpK+MruU6r/APDD/wDR3ycs8P8Asy+S/oJ/AfoOxommGIFoIwNysLaDcubmb8QdFbIHWCz3AZC+gS0xcuT/2Q=="/>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Rectangle 12"/>
          <p:cNvSpPr/>
          <p:nvPr/>
        </p:nvSpPr>
        <p:spPr>
          <a:xfrm>
            <a:off x="510363" y="1562051"/>
            <a:ext cx="7076015" cy="4524315"/>
          </a:xfrm>
          <a:prstGeom prst="rect">
            <a:avLst/>
          </a:prstGeom>
        </p:spPr>
        <p:txBody>
          <a:bodyPr wrap="square">
            <a:spAutoFit/>
          </a:bodyPr>
          <a:lstStyle/>
          <a:p>
            <a:pPr fontAlgn="base"/>
            <a:r>
              <a:rPr lang="en-US" sz="1600" dirty="0">
                <a:solidFill>
                  <a:schemeClr val="bg1"/>
                </a:solidFill>
              </a:rPr>
              <a:t>Ezra Booth was a Methodist preacher in Ohio. He became interested in the Restoration in early 1831 after reading from the Book of Mormon. He traveled to Kirtland with John and Alice Johnson to meet the Prophet. Mrs. Johnson suffered from rheumatism, which had caused pain, swelling, and stiffness in her arm. When she first met Joseph Smith, she had not been able to raise her hand to her head for about two years.</a:t>
            </a:r>
          </a:p>
          <a:p>
            <a:pPr fontAlgn="base"/>
            <a:endParaRPr lang="en-US" sz="1600" dirty="0">
              <a:solidFill>
                <a:schemeClr val="bg1"/>
              </a:solidFill>
            </a:endParaRPr>
          </a:p>
          <a:p>
            <a:pPr fontAlgn="base"/>
            <a:r>
              <a:rPr lang="en-US" sz="1600" dirty="0">
                <a:solidFill>
                  <a:schemeClr val="bg1"/>
                </a:solidFill>
              </a:rPr>
              <a:t>“During the interview the conversation turned on the subject of supernatural gifts, such as were conferred in the days of the apostles. Some one said, ‘Here is Mrs. Johnson with a lame arm; has God given any power to man now on the earth to cure her?’ </a:t>
            </a:r>
          </a:p>
          <a:p>
            <a:pPr fontAlgn="base"/>
            <a:endParaRPr lang="en-US" sz="1600" dirty="0">
              <a:solidFill>
                <a:schemeClr val="bg1"/>
              </a:solidFill>
            </a:endParaRPr>
          </a:p>
          <a:p>
            <a:pPr fontAlgn="base"/>
            <a:r>
              <a:rPr lang="en-US" sz="1600" dirty="0">
                <a:solidFill>
                  <a:schemeClr val="bg1"/>
                </a:solidFill>
              </a:rPr>
              <a:t>A few moments later, when the conversation had turned in another direction, [Joseph] Smith rose, and walking across the room, taking Mrs. Johnson by the hand, said in the most solemn and impressive manner: ‘Woman, in the name of the Lord Jesus Christ I command thee to be whole,’ and immediately left the room. … Mrs. Johnson at once lifted [her arm] up with ease, and on her return home the next day she was able to do her washing without difficulty or pain”.</a:t>
            </a:r>
          </a:p>
        </p:txBody>
      </p:sp>
      <p:sp>
        <p:nvSpPr>
          <p:cNvPr id="176" name="TextBox 175"/>
          <p:cNvSpPr txBox="1"/>
          <p:nvPr/>
        </p:nvSpPr>
        <p:spPr>
          <a:xfrm>
            <a:off x="44686" y="6488667"/>
            <a:ext cx="3879378" cy="369332"/>
          </a:xfrm>
          <a:prstGeom prst="rect">
            <a:avLst/>
          </a:prstGeom>
          <a:noFill/>
        </p:spPr>
        <p:txBody>
          <a:bodyPr wrap="square" rtlCol="0">
            <a:spAutoFit/>
          </a:bodyPr>
          <a:lstStyle/>
          <a:p>
            <a:r>
              <a:rPr lang="en-US" dirty="0">
                <a:solidFill>
                  <a:schemeClr val="bg1"/>
                </a:solidFill>
              </a:rPr>
              <a:t>HC</a:t>
            </a:r>
            <a:endParaRPr lang="en-US" sz="1200" dirty="0">
              <a:solidFill>
                <a:schemeClr val="bg1"/>
              </a:solidFill>
            </a:endParaRPr>
          </a:p>
        </p:txBody>
      </p:sp>
      <p:pic>
        <p:nvPicPr>
          <p:cNvPr id="5" name="Picture 4">
            <a:extLst>
              <a:ext uri="{FF2B5EF4-FFF2-40B4-BE49-F238E27FC236}">
                <a16:creationId xmlns:a16="http://schemas.microsoft.com/office/drawing/2014/main" id="{9361CC8A-D927-47C7-9037-FAE88ECCCB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82465" y="1265186"/>
            <a:ext cx="1994415" cy="2776539"/>
          </a:xfrm>
          <a:prstGeom prst="rect">
            <a:avLst/>
          </a:prstGeom>
        </p:spPr>
      </p:pic>
      <p:pic>
        <p:nvPicPr>
          <p:cNvPr id="8" name="Picture 7">
            <a:extLst>
              <a:ext uri="{FF2B5EF4-FFF2-40B4-BE49-F238E27FC236}">
                <a16:creationId xmlns:a16="http://schemas.microsoft.com/office/drawing/2014/main" id="{37EC0492-8EC7-4941-AB3D-9947905FD2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67938" y="4374294"/>
            <a:ext cx="2934319" cy="2197420"/>
          </a:xfrm>
          <a:prstGeom prst="rect">
            <a:avLst/>
          </a:prstGeom>
        </p:spPr>
      </p:pic>
    </p:spTree>
    <p:extLst>
      <p:ext uri="{BB962C8B-B14F-4D97-AF65-F5344CB8AC3E}">
        <p14:creationId xmlns:p14="http://schemas.microsoft.com/office/powerpoint/2010/main" val="3120194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3">
                                            <p:txEl>
                                              <p:pRg st="4" end="4"/>
                                            </p:txEl>
                                          </p:spTgt>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C357AC4-6641-4F52-88D5-6DD9775EC1C3}"/>
              </a:ext>
            </a:extLst>
          </p:cNvPr>
          <p:cNvSpPr/>
          <p:nvPr/>
        </p:nvSpPr>
        <p:spPr>
          <a:xfrm>
            <a:off x="0" y="0"/>
            <a:ext cx="12192000" cy="6858000"/>
          </a:xfrm>
          <a:prstGeom prst="rect">
            <a:avLst/>
          </a:prstGeom>
          <a:gradFill>
            <a:gsLst>
              <a:gs pos="0">
                <a:schemeClr val="accent5">
                  <a:lumMod val="40000"/>
                  <a:lumOff val="60000"/>
                </a:schemeClr>
              </a:gs>
              <a:gs pos="18000">
                <a:schemeClr val="accent5">
                  <a:lumMod val="60000"/>
                  <a:lumOff val="40000"/>
                </a:schemeClr>
              </a:gs>
              <a:gs pos="49000">
                <a:schemeClr val="accent5">
                  <a:lumMod val="75000"/>
                </a:schemeClr>
              </a:gs>
              <a:gs pos="84000">
                <a:schemeClr val="accent5">
                  <a:lumMod val="5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utoShape 2" descr="data:image/jpeg;base64,/9j/4AAQSkZJRgABAQAAAQABAAD/2wCEAAkGBxQTEhUUEhQVFBQUFxcXFxUUFBQUFRUXFBQWFxQVFRQYHCggGBolHBQUITEhJSkrLi4uFx8zODMsNygtLisBCgoKDg0OGxAQGiwkICQsLCwsLCwsLCwsLCwsLCwsLCwsLCwsLCwsLCwsLCwsLCwsLCwsLCwsLCwsLCwsLCwsLP/AABEIAMIBAwMBEQACEQEDEQH/xAAbAAADAQEBAQEAAAAAAAAAAAADBAUGAgEAB//EAEEQAAEDAgMECAMECQMFAQAAAAEAAgMEERIhMQVBUXEGEyIyYYGRoUKxwRRSYtEjM3KCkqKy4fAkwvEHFUNjczT/xAAaAQACAwEBAAAAAAAAAAAAAAACAwABBAUG/8QAMREAAgIBAwIEBAYCAwEAAAAAAAECEQMSITEEQRMiUWEycbHwBSOBkaHB0eEUNEIz/9oADAMBAAIRAxEAPwD9NAXizQdYVZAM4UKYBkeaiZQy2NGmQ6dGmxkQE+NOjIo8cxa4tJFAyCglKyzpjEiiBmMVxW5TPpWJjQBOq25LJliQTpYruuUGDHcrZRTwro0Q56tBJFjFPTLFp3DRQYxOiizssRuJBGaHMjzCxZY77EEp6dZ9JTRPmgQ0AJywKlyA0B6vCU1AUem+5MiRg3NKaCclWULTPTEgZC10YJwVTkEkCKC7LCQvzSZotMoNlWZodZuWOUs1HbnIr2IBehsgWKNGtyBwxEQIIlojBsEG9lkxRaIBcxOjZR8IkZD5zELRDqNquKoo8eFHIERmhus805OijyOktvTsWBooMI1oaSIGYwN8SsmbNFbINIYhWeDDDrRdFHYKmqyC9S3Q/wCZpWRdyC80aTKBCdPGktUA0LGNLKAOp8RTIK2C0G+yABalDYlE6cWKoBoSleogGJTOTELYHFmrkyjuyS5BgJTZWnZGDZIqlwQdY7JZ2MTN1DIkI2Bw+6NMs6sqZA8RRxZA7CtEFZTDNWuCBOJAjdEFpGootECM0RMh8WoeSHuBWyHmFKZAD2621VQ9QWj1guARoVui04poAI2FJyhRRy6NcycdxiDRtyTILYo8eVUpOiHTXKRkQ5lNwj52IBJu0FCnaILSsSJogrK1IKZ1SQbytmGHcA9rAAFplSRDOVTrklIFSJsr+CiFispTkgGCx5oJAjLVnGC1U1HFEE4jmikiFFhySGizaRSrIjbYxE9XZYyx6lhBGvRRKYZkq1QdFDET1phkRR1KVJZCCrnII5KIesctGtNFIMwq4NFnRKkpWQ4cUtsgMooPSymdMGEngcx56j1unYpKNxf6fJgP1DNzQ5Z3wGkcyCy585bhgA838PzToy2AGDmFeRJosDdZ4uiBYmrqdPjTVsBsG1tnObuPaH1WXLFQzNdnuWuAUsaXmxUWmKuZdY1HcsZYywW6GyKol7RfuVSmC0ZjaV3ODW+aqKtiJh4qPKyLTREhmGiC1YUmtytJxWbFDhcCx4hTLhVWiaCS6nLMneqw6dwWqATNTEihHBmrktgUNt0WdoM1kQKzeFLsalIYYVfgsvUMMkQuBakHa/JUtgrOA/NNjKwR6nluiUghljlakWBkCtMpgWFOiCHYjRZ3dSyHitPfch3hyWhRtAtnjh2bn4T7HX8/JBl8tS9PoRB2CyXKVchIBM65XNytyewZyI+KbilJbMFo9JsUyUmtikelikcbZZ2xy63TvamLaB1BsWu4G3kUr8QjUYzXZkjyeTtzWZ3OIRzFTkpcMMpcFnNRGQE14px5Ksg1TzfRKYDZ1TbMuL2zOpW3Dh0q2BR5XxdW0nggzUkU9iTs2rJdnmk48riAt2aeFocE/wAdSQ5IQ2ls4OySJFSjZArNkua0kbktT3FyxtIg2TW9hNBA5KDNvEQmRSHWeuCJxRLPGLFkjQUQrZEhJtjLOi5aIY6AbDUsyjW4UWPCRKldjEfF6OBTBjVaYbAMM0o2i0euchZZ0BkrlFqFlWewPuFowz1QTBaCtOduOSXOVvS+4SFnS4W5/CcJ/wBp9Pkudkb0r22f9BI8idcqRWxLHSntbUQ4yLkcEpSplBJBZa1AhNkqHRutJnG49mS1sJPwSAezvI55m3NY/i49fT5gOxl0YIPJMzQU8bXsSgtJ2gD5HyWPoHewbGw3JdGMKWwNilYciFJ/CUIUlDidd3oseOPmsmksspwAt9bWQzPSqwaVyOqm3OiSVIy+zNc9UqbEQ5NhQnJDGRqSDTt38E9StFM9mpwW8wl5FtZfYw20tjOYMR0LrAb/AAVxnaM0sdGp2f0TiEbOsF32u7mc7eV7J3hruMjjVbk6ORJjlQNBsaY8pKOA9Jb1E4CCRRR9C7CYk1Ih5GbKaLImNwTJDg7GKQ0XK6oI+ATosFo6Yisi2OxmiStksYw5LTPG3jaBT3FqI94cFi6G3Fx9Apcn0s9s+Cz55yjKw0d1YBsT3ZBY+F82n1R5K1p9pfaBPKSMjI6hDFadmWg07suSkpdywTZb2PFGnTUihmWTJb9aqyCksgIINiDkQcwQdxCtzTVFcnFEepcGuzjd3Scy38JPh8uRWKOT/izUX8D49v8ARKDUMvakb915HkhhLw87S9S+UMPnIuBmulDLU3EBntNGTmVJOU2WhmKOxQ4lUiwrnLROexEjF9KgXmw3Zri5ZLWBPdGcjYQctQq1WJqjRbKrb5b0lppmiEix1gITIyYbDUguLcFojHUUhQ0BlqGud+rjzt47kePHcq7d/kA1bstmYDXVVProQk4tbjFE/P8AFwWJcCAoer1UQ8MiYpIBs6E6JSJYwJEfiIJAxNYpuN7gt0NUtQCtOlMkZFBr0mcUNTDtS9KCs9LVKI2ctdZVr0lUGbMtcM6cWiqEjJZxKxdFJLKyTA/aLhO6rCnuBGYcTAwhrt7sAP3Sbll/MW5kLFJasWn0G2UaGTE0E66HmMijxS1xTYSA7RdYFKy9yWS9mVXYIOrHW8iVeOVwp9gUylV3LDZNUm40EyO+QtIF+CpzaBs0LafrIi062uDwcNCtCgs2NwfcIm0TrSaWxjP9pvZPyAXHhJp0+VsWuRwgtcCdCuhKbjpmVRVhAtkuthalG0Uz62aHS9RYOodkgzOkQh1NPclcjJuShQ7NHBFCNLcFxROm2U4G7DmpGdvcB43yipSxvDe1qm0uwxXW5UjGBgB1OqcnSog5HZrL8c0csixYXP1Lq2fMgBF3anM+ay4+ijOKlk5e7/UPU+x+axyZrLdGQcbLxV8l2LzvO5GkwGCbIVbjIpMdjkJSG3EYtziWQpsMsimhVleWuC1xzNoVwzVUFSJGi4sUayqXJojuUY2q0w6OnOVSkiULSvCwZphAWLNBy9SHlSLC6dBuMrKktgDY88t63+K2qYrSdQjEXROy6xpAPBwzaR4g5+SWuX7l87DOyasmxOrxc/tt7Mg9RdIxy0yfv9sOLtDG0pRZSc7CZGize4DK4WfDk87j6lUWaef9GHHhmtUJ6eS72IszMUmeR1HiFJPcHk1FEbNWrDKkGS5+zP4F1x++M/5hdcvN5eofv/ZEWHx4m8l09GvC13RO51RO7PJP6DJ+VTKktzg1YurXUJyohzPUNAuTkl9V1MIR3IlYKOPEASLb7HXwv4pUMfiNNKvUgKY5gBV1C07ItDMFMN6LDg7sjYR8AHaOjc1pliUU5PsVZnIq/rajAN3sFjm6j7sBO5UaOQXcG7hr5f3+SLNHXkji7Ln9P9/QYvUyu0Nvu6x2A9m9h5ZK5TcnaFuRm4SsWmxNjrBktWLFZTYOaSy2xxJIXYo2UXQZIbERQgK5s0Oic1YQQRJC1NBiOafwLSs0tAAAqUqHoc+1YTnor8Sg0z2WS+YUlKwhCrmsFjyAt0Do626CLokZWPmTE2yPVYTBbPz7B1Hd5cFtxS1L3FpdjutjsQ4atIKGctLLa7i8byHSBovheJBycO0Pb3SZPuu25I90C25UFuQ0NiORU02ypyo9YbOaeIXPctGWxi4HnTWjIGhI9zmurKSluC+BnaFCHFjhknPFraruWxtjiwBr/Io5wliVS49S07E9tN7LXjVv/PzAXP61XpmvkX2KcMmTTuIWzp8jpP12IzyE2LggwycJSiWyHM03cQcgUE9lqFjlI25Adnhtf9rUDy19EnCnlya58dhnCoqFwAXexxUIANi8UGeI6lY9OudhDjHWXQxxpANim05TbCN+Z5cFmzzbelfqWSdi0mB75jrb/gLDFtT1y4ir/XsRR7+ofatUY4DbvydkfU+59VOni5Jvu+fl/tlzdIzUWwXkAk5ngpKVPYBYwTtl4TkSgaqXAvQeSwuG9bMUkhcosRqL6WJJ0stPixAaJz5LHQoJZVJFJFugdcLmZeR8B6SK4SohtCT5QxMFPYPDtEbikTbQcZJjkc+LIpam7GrgZhltkU++6JZ9VsuEqaskuCUyItclC6pl+miu1PjC0OFm5Oy1BuOYVY5uMgGMzy4h7HmnZne6CW4tTZSsv8bS08xmPYIMcraB4YjWPIHVSZ4TaOW3evngeNA62h0Nt2iYnHldhcr4YxfstPCy5nVKpj4cFGmhBFtziFvxS1Y0iUUng4SBq3RaYTkotLlFtHVNO2aOx10I3grdDPDqcTi+QKF3RF0b2HW2R420PyXJyRtSg+26GI62LNeFhPL0yPyTugmkq9wew6+2LLeE/qFFdR5S1wRpzgLha+dx4k90cr+wKyZ021jXf6ArbcJROAGt+J4k5k+t0+ManSInsOQzhxst2XIoxoFbsYD7JOOel2Gwbn5XK2yzRjDUBTDti7Oe9BjxvRvywyXWHBgjHelfc+DWjX1sud1r0RUFzJ3+3BFyeVNN1kg4MFh9Sh1aY0i6t2UW4GixIFvEJ0IrSrCswdZXEONitCxJmGc2mLsridUucdPBSnfJ5iDjcZEaLHLI09w0NVez2y2LcnEaeI1CuGZRkk+GE42rR9RRYMiiyK2DHYbkeLJTVDLM/tOTPJWmJkT6OQh1ypONoFOjQ07ri90mOGxykPSXbgO5wvfxuQfkmvDXATYxHPklNBJgqhm9JlB2UUNlzHQrdgwyZamDqBZ3ms+bG8ctycneK1z68uKKLtUy+AFU0tAd91wdfwuL+yRThIkuLGqmNpcA8AskGFwPqDzvvTrqafrsRpMlSXicYnm9u44/E3gfxBZuqxO7XYqL0+Vjez6/EcI3FTpU00g3JMpVVW/JzBrkU2WVqVlt7bEfZ+0HMnIdkShjOWN64i4y81MuNr29c1uhcDy0J+ijza+oUlxVMbaWxP2HVWbIPuSB37rnZ/Mq8E9P8ARezNFIzCL7hnfgF1eoxOlNBJmXqK/rCJB3cRHmRYDmGkfxlYo7yeR9+Pkv8i3K6oWo5ySW30JWjG18XqLt8FvZcgseIUzZLY3HwEnqhqkKYbO2y3a07ifkUyWRy0w+9il6j0VTiIDV0seVzdIj2Im0HuNWCD2YwG+t7+5PouV1WRvqPb/G31spclKeQRtyF3uya3ifHgN5O4Ao3pVffH9Bt0dRNAAB7R3kgXJOZPhnuWWf4mlJpKy1Bn5cXufJhGZc6wHPRdVSZz2rdFaXYk8ebm3HFuaVklWzGeFJBoKMPAwd/e05eiz6bWwSj6A2lzXhjgWuJFr5WN8ikzx2qKTadMa2gSDciztHDgRv5HVMx5HxLlFzXck1dWQNUzYU2SZKnihUbBbOqcA5omqIlZapNMk7GkxlF3BipWHfG9zTyJv9VWV6Zr3Qyrh8gMbMljnyWkdNmwmzhdvuOSODXcpuhnrGtLbG+K9j4jMjwNl3Omy4mkrFtNcHL5A643rD+J4klYWOVnTTl7FcmD3H9jmEEh0ZzFiWnwO5NmrVAL0Ctu+EfeA92/3CVLeAa4F9uND4mv00z3tcND81cp7Rl67MGatEvo879Ob2HZIy43z58QeBTscfMqFY3uaVslrg7swsufytmmIt0qgZ1cbxk9xsyw1IaXEHhk0ra8cXiU13FZV37gKeQuZE8969/Y/RcHXozNoct4pitA60727pI3eozC3LZCY/FRT2/tW1GwDWUYTbWze/65D95daedy6eMV32/Yk5UgO1KMw0cbfiGbj+Jxu73PskOlKKXFEkqgL7Nhs2++2vko3p2RUV3PaauwOcLa5DmVWW0i8cqFdqVBx4BrkPMpeGNrUypy3oszMc2A2ObSR5kD81q6bF4jbXZ/UKWyGuj7rNe92QaPkM1tgvBjKb7IkXYrSklpe7VxBP5f5xXFm3JW/YZEo0rMRMjtSLAfdb+Z/LTNDknVxvfv7LtFf37/IJK9yRV9JWNe5oGIA2vlY8beF0tYZLZJP7+6AeVWYdoIkxA2IORHEHJdkxvZmoouk0rbdZZ45WKVOMn3HRzPuVoX09Tmw4JBwycFmdXT2GrTLg7qXgDq6xgezdKBmPEkaHxWrHkT8mRX9QZL1Ott7NY+MOa7FlbFxG4lK6nFGDWSLu+S5LUjDvgzLXajIqpRa3MvsANDxUjOiabH6PZ2SLVqYyMQxoSMwbJ6xNrYj2K/R55vJE7PGLjm3/AAeiy9TGSimHie7RSkhiaA3rLyOGIMtuWiXT4vAWVTtvsHdPSTa1oCRCFrYCYlG7d43HgU5YlLyy7iVKmUaN4cDewd887Hkbo4ZlOLwZviXD9RqS+JBLZ81zJLTKhiBU04EmE6n5FNctkwU6dDNLkXt4HEOTv7goPYNc0C6rFHNFvb2m/NKW8ZR9NyNdjHbOrsLw4/A6x8W3sD5HLzatsHpqXoZE9zaVT8muGhGvPRZesrVaNSfcBWVgfLRxnTG4nxJY5jf6ir6TM5QUHwisj80RaLaDetEWgaSAeIGi5mXp2lKaDjlWpRF613V1EbuDrHkcvkU/DLVj/T6Cp+XICN5J2s1bAHP5YTi/qcwLfFNQS9F9QOZfIvdIpb0oPL5oZupRQ+fwCezpw6HxAzSlkblTBXwi88JZaU/ey/z1WrM/LsClW4an2cTMHu439Fnjl0x0h6N7KG0ZbxvO7rW/0f2XV/C5J6/mvoBm4HZexStbvkIHrmfYI+uyflqK/wDT/hBwVIWcL9kaMALvFztB6H3PBcycvDhr+/b/AD+wXLo42tWFsbmt78jiB4ADtO5AfNcrDPU5X62HkdLYydP0YdM0SGTBjFw22jT3f5bHzWyf4gsUnBK6M0enclbYKGK7brt46YDVoEJgThJ8ExpMX7DkWx8w9kjmuGllT6dSW4xRa3TNXs+pc5mCezt1+PNZJ4HDhj4ytVISqaaWnuYu3Gb9g52vwQtxyRqXILUobrgWZQNqGY2dmdneadHjcQhxy8ul9gXFS3XJNc/Dk4WI1BQOPoDdB4qkblcW4suzmasXSwzQqcmL0tdhla69s1fURjKDQMJNSTNPWQCVokZ347uBG9ru8PI5rz8cktEoLlb/AOTfKKbUhDaBJwniCDzWnp8qnuhWRCBNl6COFZIX3MUnTDRTG4OrSLHmPzaf5VxetxtZFM04ZWqDQVlj1bjn8JOtjoCqz4VpWSPDLhOnpZxtEG4e3vNz5jeFmi7TQU/UebUjG13EWPnmD7KtW9hKXcZxBsrHbngtPzCpOpp+oZ+fbbj6uWVze6w3cPwPJDiOV78wFswSW0H32Mco7to0HR6vxwmNxu6I5eLfD/N4WXq40NxytUKbUecTSNWZg8LOukYNkwcjdi9YD1rHD18UzG1oaYEr1JjlTVGUdrvNtbx/w2Q4MSi6Qc5uXIrs6pd1jsGslxzA/wCfZac7pX7g4272NL0kfhpG332+YKVJXOJpybYyRs+a1twNr/VJflnYuLNNtelD3QRgizje/gLLpZsSbjCL5GPshioZhxG4NhYW4lYupwPFdv5DLsndW6Q9V/7GF3pYpnSOdtL2/wAC5K9ijtib9MyMaMZiI8XGw9mu9Vt6xrxFFvaK/wBv+C+4Whg/R56u7ZPPP5W91zeocskWvv7XAcFSItbT4rNJzndhH4YrlzyOF2g+oXOxvS77RV/r2/kkle3r9Dmt2gxjy05WtlwyFkOPDKUVIuU0nRmRLZtr6L1mmlsY1JUSXjESVSbE8sJHVSM0ebcLo7Ltoo0nSB41zSJKXqGsjNPsPb4ecDvdZpxa3NGPInsyxV0gIDo8nszaRkSN4QuCktuUMaJdRCyoBNgJBruuiwTTlpn3FTipKyM6it3TpuWjL07W6ERYu5tzYrNbiHsCfTi6vxpUVoRQZWPhs5juycnDW19/nb2WacLepcjNTjwOCsaQGniPQrHj1YpWg9SkiXtxpj5HQr1fQ9SpxtGLPDSd9HprscCR3hYE27zXtv5XWL8W8koOrTuxnTPZo+2o0l8bm6ubbzGY+ay9Hkvp5Y5dn9QssfMmu6PftRc0OAOJh7Q5aiyGMUpE1Nr5DlQ4FjXt0B+R/JJkqdDHxYeWYuicB3mdoeSXIJO1RD2lAHtkd9+K3oj16Zx+YqrT+Rm+jFeWOZfdeN37mX9Bb6LpdZi1p133FRdOzSbWb8iuRgGZD3ZcfW3bvABCrO/Dpl4469hSsOAm+VgSRyGXuQtfTK6aFz2YCBxb1RGrQSedsbvqryLU5L5FRdUzTdOKwOo4i0auab7leOcZuCrdJ2aMz8hGgmytvFik9RCp36iYvY7O03mWJrbuIOFttbHd5K8cG18glN2jXGItbGw3xOdc38M/yQTTeVRZqqkA2XVj7XIPxj07vzcFr6XbN7N/Ri0/M0I1NYZJ3kf+WXA39llmD+Y3Ss+TxJP3f3/BV7mnrngubGPiBLvBg19ch5rP1bS2XzY9ehLbIDJLM82ZE3ADw+KQ+zR5FctqThGC5k7/AMf2EqtyfC+2ZZ8EkxMuGwebi5Gm72supHTjWi+DK1Kb1ERpL9ASvQxj6mO2xuHZUrtBYKpRQcYMOOjzjq4+SCmH4Z2Oj3iU2OFspwo9ZsNzSHNcQRmE9dIpICmjZ7IncWC/ebqFgz9FLE9UTZjyalTPK6hAfjZkH5i2528LJPFF8cPgJreyFtKF1y5nfAvb7wH1R9P1Lj5JmfJjt2iRDWtl32cNRvWucISQi2c7Tmc0XssSxb0N17E2i2w18jI3khj3Na4jUAm2V96Z/wAfSm2i1K9jVVuxyxrQ14e8btA4G2TSd/P/AJ5byY3Nxjx6j54qSoWim61roJcj8JORBG4+Kdgm8E1JcdxT860sDsKCwnjeM24PbFmD5hbfxid4sc4+v9AdNHeSZ1Ox1g29w17sJ3jO4B8rLnYppSb9UMknx7ndTC4ObNE7C5ws5pza4jiFojJPG3LsVJU7QLZtWS1zHAC5eCNwd4JWfeWpexIPahsy4WxybnNsfqlSV7BJ1TEaeYGGTwDh5blc4vVH9AYvZmMIwyPtocMg8jhd/UPRdlPVjXtsINpfrKVr+Btfyt+S4zjozNDucdnnRCT/AFFuLUH4hH8m/cvpn5xfpZUtfLJh3vEXkD2vcOPmtnQ43DGvl/sHPJSmwDZB1jeGMjye0j/cpvTfsAuTS7KpftNHJCT2m5jyN/olY4/mWu25oh5seky7iWzFozsCD+7ktGSpY7M1U6Hehm1GsqgXC7bFt7Xw3Isfa3miTWKpSDwvzGxNcJao2+Funv8ARZoz8XM8r+6NVq6FNhUJMgkOsshI44GAkn+LD6KY7cscPX6WDCPMmQYJerqadhP6rDiPiGF7z6uPoovhcvvkXxNL0NNRVpMctQ4d/ssH4WZADm4lYOok29HqaYPZyJu05MRho2m5e4OmOYy77h55n0R9LjtvN+30AyPjH+4ntfbIimewDJtgP4Qupj6W4ptFSlTHfsLInWytqDxBzBWlZrQtwSZ2+vY1X45LSF37XG4I1lYDmB/7ofBaIZqFuTOmbVWzH1CAbZQpK8HRbLjkVMim0VKCTECxxydm08CvP9V0/hycez49mbMU9SJ9c/Mgiz2n348iuXkT57oJsxHSjZ7mPE8WQd3gNzt639NkU46WZskd7OtlbSEjcLxmqyRlGVgJkTb2y+rdib3Tw3LdhnqVMhsOi+2RUR9W8/pYx/G3ceY381578R6R4J64/C/4ZrxT1KnyU6ykEtjfDI3uuO+3wv4jx3LLjzafLLj6BThq3XIIMIkxEWJaWOHjqD46e61Zcjlg0ejTQuKqdg4n5u/dd7YT/SUhr4X+gS3sFU1ADXNGeYIt4arTjTppi5PsZyuq8L3ubvId7Ba449SSYm9yjsnbAkpjE/JzXXY7dnuKVnxaZKhkZJxpiVNPbrWcQSPRXON6ZCk6skvZctIG4tP7wIHvZbIOrQKNJ0deH0czD8IDx5Gx+ixdQqypj8fwNAtj1PUyGT7rHEeJGg9bJefH4sdHugMctMrJTiXOYDmbSSOPlYH1+a3fDB/sL5O5JrWPDAfQ/wBkpR/ssr0O3HwOkwbwRn80p4XSaYyGRxsWgcQXSO1LT6uUb20IG+5b6KbJayMvcRd4y8AdCsHX55OaiuxpwY0lbL2w5iyOV7rXxG/Zae6LG+8jVbemzeHB0vT3GKnvRRg2g0AOLBhAwh8eVsTcRGA8t19E3H1WOU7cN1ta2/gvsZ2q6NwSTYm1WEvDjZ7RcFx0zI3Ep8cWJ1BS/cQ8abuyrtWH7PDHYY44RckfE5o7N+bjfyXK6jockcrtp33XvyPckor2IXQphlnlnkzIbr+J5ubcg33W7HiTcYLgRitycmM1ex2Pe5xzLjddNRS2sY4piLJjVUIlbnJTksf4s7wPkD7FYXHTNJ9xfxQv0IAqwd6NwaEBI5xxS2pEQcEcUPmCpApHtG9aMeoFpHDNshi6OKckLZY2TtWSQGSN2JrTZzN4yviaVh/EOt05FCXDRowxdWjQS1LZ4hMzNzcnjfZYMm6v9x9qSsmyYX3ac2vFxzScc3B2BJKWxD+wtY8i1uC6cpKcbRmqmDqc+y7MbkWDJp5BkI7NpC2YluRwutbwWjqZQnCi4XZpNnbU6xovYSC1x96+WS8zm6fw5UuPoa4ZdXzHXSh4+R4HgUuKcNnwG2pEajq/0luIcPQgj+orVlx1jEwlcgFTQvxgRuviF88j4i4W2OTGopyVC5ReqkQNqxuuWuFnjUb1uxY06adoU7T3O9lsYYXdsNlYb4HdnG38J+8OCX1GKSndbfQJU0A+0doHiLJejagWUNiRY45fBoI5h1/okdRPROL9xmONphOi0tpZIz8Qez2P1AV9XHyqRePmgVQewPEkfVVDkUwFLJeWTwZgHkLn5J2Vflr5loBM/IeLfkQriikWdswARslb8QAdz3JGKVycH2GSjsmJuqrtaD4DyCix1JsG7RtujLyYZb5sBAaD+yBkfRczroXT7o24HswM9R1TXtYciMxrbJwcPPJXhbktwJPTshPaW1MFFGPiIf6vfa/8IPqtmKCeSkLlOoIy3Rmqc6thBcS3EBYm4sTpY7lt6rydPKS5AxfEjUTdI2NqZAxpbG12EGO1iW5G8Z7Lhe/BZsUPIpT5foNlkSk0uDUQ1cDafHFEWiXN2Blhm3N2HdkAt+NwS1RjvxfYNNJWgTZIgLOqGNO9paTbwvdFHPiavUS/cy/Qmqkp5+pkLmsl7OEk2Dz3XDzy81M7csV43wBjdSplXa8XVSdqngljde2KMNeCO83G31HgQg6ab6jHqTprZr3LmtL4tHEFDs+bJ8Rgd4TPaDyJOH1snxx5lzFP5Oiqxv2O6roBEReGpljvp1rGvb5FuH5oHlwJ1O4v3RPB9DNbS6CV0dywsmbxjdY+jrW9UyMsfK49efoLljkjK19BNH+tjezxc028naFaYThL4WKarkrdBdqCGctd+rlGF3gfhP0WD8U6TxsVrlDsGRRlv3NVUzOpJusZ2on95u4hcXpp+JHS+UMn+XLUuBqglY99mm7X5sPDwRNPuXGmwe2KQvBIyc3XmE7Bl0vS+AMkL3M8HkgtOoWySrdCHuh3Ybw6QA62I9lUiY+SfG0i5GRY+3LPIpWRXyWWWzl4L2d9uUkfG28fQrFLH4b0S4fDHqV7rnuRKmoLXiRvG4+oPArXGCcdLEN07Q5s7aWKZrt17eqrNh04q9AoTudgen+zMT8TN7Q7LwyTOgzaUkw8q8xntiAO7MxNtztXN4eVwuhnzyjvFWJcY2cVYAJaDmPK6pNT8yAVordEdoBpc0/GLeYXP/EMLaUl2HY5aWLxVHVVZduElzyxZrQ4a8CXsDemVhqqoBItoC4+V/7JMIUC2K7PdkHH4nuHq23zTsq5XsQDI/u8yFcVyUi/tOq/0cbR8Qb/AC5H5LDihfUN+g5vyUQJ5bAW3WW6MbYo3dZWdRs2MtNnSOBy8z9AuYsfi5qf32NTlpxKifZzYw118bjd99bk535aIttba4Qp8E3pFUWDWDeL++XyCf0sbuQE32M5BKWuL2mxByI1HBdCUVJaWVxwU6LueJWTJvMhoWdIpLNiya0CwO9Xk1xhSew2OXsc/ax4LOk6L1Gh221r29oYXg3B0N+IKy9P1E8cqH5Umi1URfaKcXIDnNAxbmyAdl3I6HwKPD1PgZda4ez/AKYTjriflVX0hkje6OWMtewlrgRoQbHmF6JTfKZiaPaHplJGewXM8AcjzboUcsjaqSTLimuGaqh6fHqRK6MOwuwPLSY3X1BOHLMHhuK5k+mxPJVabW2nYd4rS33KMPTWkmFn4mE73NuP4mXv5tCXPosnMJ389n+6L8SD5J9VQUMrjbACdHxua0+gu2/g4XVrL1WFeZWv3/kW4wZ9U0b42W/WxgZm3aaOJb+VwufJRnPVDZhbpVyjLGoMMgLXXaDcLbGPiR3W4jeL2N0akPayVuj7Ndz3LDKLujXdqyXtnZ1nYgOa048jWzEThTsjU0mCZh/EL+ZstEHYnh2dgf6iWPIBxJuc9c8gjuEUpSQdbiEW0cD3OYHY2HO7u97aJuZ4skFFx2YMW4uxupLZmGWLI/Gw5Oa7xHH5rHGDxPRN2uzCnT3ROoJg0ubpe9vB4zA8x9Foy424/fACaNF/3ATsF9WsIPqFz44njdDnPWjHRMt1tvhs4eRXTbtRFMQrZruvxTscaVF0cQVJab70UoalRVD8s2J2L7wB9QEuMNMdJGdyPsCfD5pUVuCkEvhij5B/q4/kq+Kb/YJoXkOvAO+aKKKSKMkt4Y28HOHlkUhRrJJhMUkGbweC0Y1aTBfJc6LOfWT00LjeOM4iN2GPtG/OzW+aT4ccUpTXLGxubSZpOlkVqolvdOf71hiHvdYFJPVXqHmVSswG26vFM/g0YR5C35rpdPjrGvcQ+Sa12XNamqIaCihPVPfcBsLQ53jfJo9Vhe817hKNpsH1oe2411Wpw2oW9mB+0nik+GFZU2f00EsfVVQzNgJB9eCvN+Hb6sf7GjxLVM3mxJTGA1zsUL2977p3E+C4uSFNprk0Q2Ods7Hp61hLsJkZ2XOaRf8AC75J/TdROEd+V/KBnCMj8w6R9FZqYkgY4/vDdzC7OHqYZNu5ncHEZ6ARMndPSvyM0RdGeEkVyAB4tL/RFnhtqXK4IlexMfEAHxEYZoXGxHxgHMfUeCibbUlwwH6CkG0zoVoePYGjYbF209oBY/Lgcx6bvJcrqMC7ouMmipVUMFZe2GnqeH/hlP8Atdy46HcrHlcfi3Xr3XzX9jHGM+NmKbDkkge6kqWlmIEsJ0Pi12hHJTqMaaWSG69iQbi9Mi/S1Yewh5u5hwv5Huu81lqnfqMUrVGf21Q4XXHG4T4SaM840yftp+GoDh8bR7hbIR1wKZNY61Qw7i5txxs7Q81eN1HfsUizt6Tq65zmjCJGAkbtLG/ohyTWZN13DltKyDVSAgOPZxZZbiDp+S0YXTcGJa7o1WyGN6kEd4tz53t+awZ4uOSh0a02ZujF5ZW8WuWqS8iYJnZjnbhktkUQ6A7N+CrvRB95yb+yPkgS5KOJJbtHj/whjGpMgUPJBvpYAeSDZNUQao48VLO7ex8Z/iJCVkenPBeqYaXlbF2zm7B4/NG4bNgF3pfQiGSO3xRgnnv+iT+Hyc4O/UZlhpYPoPWGCXrrZNNj4tce2PSynXJtaVyVCWmVlzpFtYOktujDjfeS7tOvyvbyWDBgail3f3/sPLPUz84+0XuTq4knzXoPDqvQUM0bbkcBmlZXSIVaKuBoqrPOSRgaPwtLf7pfh1mh7IZF1BimyZdxWqtxUkVW7Flf2msJadDkgcVZSjJrYyTo7ZHIhbYSVWMLvR3pZJS2a7txb2nUDw/JYuq6SOXdbMOGRo2NDO2W01O4EXsRezra2z1IvouBmi8UtEwq3uJoG1/wSttcZYhk7ldBCTW6HauzIdXsBkNRDVUwwyMlDi0aObY4223EtxDzXSwdY60yFuFO0Qf+qeyjBWNmjybKLjhcae2X7q29G01LH6cfJgZI7kGXo8+UOkiw2sDgJzudbeCKfVwxNRmCoOgWxpnMfgkBHNTPU43Eqka97cTQWmzhouS3olaI0fRbfxDqqgBw3F1sjuLXHuu55cMOQLlgt68Wz7rsya21TO6epDJRJbEy+CRpGrTk7LUEcDw3qpY9qAjKnZar4MnRE3wgOY77zDmx1+WXks6HTXYyPSBwtGQb2Fj5Fb+l3TQlkqqGVxrcEFOSVNFdx7pFX9cIZhqW4XftDVZsENMpQYc3dMmVQvFfUYgeV7j6p8NslAIb6M7aEbnRyd1wsHH4eF/DNX1GHWk1yTg5hlwzk+NvVWo3josj7RZaVw8U/HvFFo5hOoVSXcph5Xdlo/CFcV3IcvO7gFSIUiAIW+f0WNb5GQWoarCyaP7+H+Ukp2XHc4y9L/ku9mgEriCwjUH5Zo4pNNMoYq9qvmJMhuRkD4IsOGONVEttvkpU8gZGBvtchZMkHLJqa2AsVrZv0br7xb2zRY43NFmYgcbk8V05LYNlWkmwxvcONh6LJkjqmkCEpG2h5uV3+b+hYxspoL7u0bnhHeeb2axo3klMm1FWFSN8OisbgDVVohnIBfEHgCO47LAL7m4QsGvLLeNV7h6F3Zl+lWxjm9rSHN7zbWPNH0WdxeiRJRMNLKurQNGn/wCnW1GsnNPN+pqbNNzbDIP1bgdx1HmFzfxPp3LH4keY/TuMhXD4Z+mVDZmtdA5v2hjQCy5DZQBp+1bTiuDiyxv09fQY1Jbc/UlO2sGAtdi/ZIONpGmRG7mtiwb2lS9VuhbkuB/b2zzVwxlxLotzsrsJFrHhY5IsOWWKWr9CSTl8jLUGz5IJurkPYscL/kD/AJvWnqZRzYtUefQBLfc92jRNeLkcnBY8OWUHS/YqSJj6h8XjbetkYwy+wFs+rC2ZnWN8xwKGCeKehlCuzNouY8Mcb7hfeNzCeHDhppktOWOuNkNhLWkwteztdTfLeYj3xzad27LcFzYx89P79Bt3EzO1pAb4Tdru00+BW/p1WzFdwMvap772EK+MrXqTsSRPYOYeOIfVOcN1JfIhpZ9ngGSNvdMbSPNoPzusDyu4zfqG47mUljLXA/4f8zXSjJOII5G697a2uPLNDdclIBtR93h3EA+yPGqVFoUjk7SKUdi3wNynu8kMeGCDx2uSi09i6GZq4YY2jjn5pEcLUm2RChdZ58WpzVxIPQWJaTpdZ5KW6iUP7RMZLXNG4Bo0xHj4DxTMMJY43NgylqdInCcl9jaw4DL81JO4hnde/If5uS8K3sohxrdIIcLrQ24uSKvJZXcpQC1M1x0Lj9Um/wA5r2CXBpuh1I2ON1a+xeLtp2HMNIydM8eG4cUrqp8RDgv/AEwTqN8hL3EuLiSXHUknMlHHNGKoVKNuzY7fF3NvvaVzVyjVM/E9ptAmfYbyvTYfgQnsDaiktmCz9i260B8ZAAOWYyObV43Hwx+TZonbaH+nB3h1r77X0ut/Rt6qFT+ANA8iF7QSGlrCQMgSW5kjis9+Z/Nk7FKvaOp00/MJXTtsdk4Mxsc3bJfPtu+a0dUqkvkKFZRm5HHsKYlswZyDdw3LV1HEWUSK7ULTi4IjbdED+kA3Esv43JB9Rkub1PK/UZj5M5UCzZANBNIANwGWQ4Bb8fK+SBlydUP6mXkgy/8A1RXqZ+fXyWuPBS4Nvs49of8AyZ8iuLn+H9WMjyZyvGY/aP8AUuji4/T+hbEgeyeZT+5AVVozkmR5ZaFmd5E+C3wPv0b+ylIFAJu6UzuEL/c5/VGyIZl745OSl8JQzTfDzCuHIuYaoP6QfsFDm4JDgVpu85BPhDDupOvM/wBIUh2IiXGtMixp/wCrHMpK+MruU6r/APDD/wDR3ycs8P8Asy+S/oJ/AfoOxommGIFoIwNysLaDcubmb8QdFbIHWCz3AZC+gS0xcuT/2Q=="/>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Rectangle 12"/>
          <p:cNvSpPr/>
          <p:nvPr/>
        </p:nvSpPr>
        <p:spPr>
          <a:xfrm>
            <a:off x="397757" y="1583581"/>
            <a:ext cx="6578777" cy="4524315"/>
          </a:xfrm>
          <a:prstGeom prst="rect">
            <a:avLst/>
          </a:prstGeom>
        </p:spPr>
        <p:txBody>
          <a:bodyPr wrap="square">
            <a:spAutoFit/>
          </a:bodyPr>
          <a:lstStyle/>
          <a:p>
            <a:pPr fontAlgn="base"/>
            <a:r>
              <a:rPr lang="en-US" sz="1600" dirty="0">
                <a:solidFill>
                  <a:schemeClr val="bg1"/>
                </a:solidFill>
              </a:rPr>
              <a:t>Soon after Ezra Booth witnessed this miracle, he was baptized.</a:t>
            </a:r>
          </a:p>
          <a:p>
            <a:pPr fontAlgn="base"/>
            <a:endParaRPr lang="en-US" sz="1600" dirty="0">
              <a:solidFill>
                <a:schemeClr val="bg1"/>
              </a:solidFill>
            </a:endParaRPr>
          </a:p>
          <a:p>
            <a:pPr fontAlgn="base"/>
            <a:r>
              <a:rPr lang="en-US" sz="1600" dirty="0">
                <a:solidFill>
                  <a:schemeClr val="bg1"/>
                </a:solidFill>
              </a:rPr>
              <a:t>Ezra Booth is an example of someone relying on signs rather than faith. After he was baptized, he received the priesthood and was sent on a mission to Missouri. Booth apparently began this mission with great expectations, assuming he would be able to convert many by displaying signs and performing miracles. </a:t>
            </a:r>
          </a:p>
          <a:p>
            <a:pPr fontAlgn="base"/>
            <a:endParaRPr lang="en-US" sz="1600" dirty="0">
              <a:solidFill>
                <a:schemeClr val="bg1"/>
              </a:solidFill>
            </a:endParaRPr>
          </a:p>
          <a:p>
            <a:pPr fontAlgn="base"/>
            <a:r>
              <a:rPr lang="en-US" sz="1600" dirty="0">
                <a:solidFill>
                  <a:schemeClr val="bg1"/>
                </a:solidFill>
              </a:rPr>
              <a:t>However, after preaching for a short time and not seeing the results he anticipated, Booth “turned away” and apostatized. </a:t>
            </a:r>
          </a:p>
          <a:p>
            <a:pPr fontAlgn="base"/>
            <a:endParaRPr lang="en-US" sz="1600" dirty="0">
              <a:solidFill>
                <a:schemeClr val="bg1"/>
              </a:solidFill>
            </a:endParaRPr>
          </a:p>
          <a:p>
            <a:pPr fontAlgn="base"/>
            <a:r>
              <a:rPr lang="en-US" sz="1600" dirty="0">
                <a:solidFill>
                  <a:schemeClr val="bg1"/>
                </a:solidFill>
              </a:rPr>
              <a:t>The Prophet Joseph Smith made the following observation about Ezra Booth:</a:t>
            </a:r>
          </a:p>
          <a:p>
            <a:pPr fontAlgn="base"/>
            <a:endParaRPr lang="en-US" sz="1600" dirty="0">
              <a:solidFill>
                <a:schemeClr val="bg1"/>
              </a:solidFill>
            </a:endParaRPr>
          </a:p>
          <a:p>
            <a:pPr fontAlgn="base"/>
            <a:endParaRPr lang="en-US" sz="1600" dirty="0">
              <a:solidFill>
                <a:schemeClr val="bg1"/>
              </a:solidFill>
            </a:endParaRPr>
          </a:p>
          <a:p>
            <a:pPr fontAlgn="base"/>
            <a:r>
              <a:rPr lang="en-US" sz="1600" dirty="0">
                <a:solidFill>
                  <a:schemeClr val="bg1"/>
                </a:solidFill>
              </a:rPr>
              <a:t>“When he actually learned that faith, humility, patience, and tribulation go before blessing, and that God brings low before He exalts; that instead of the ‘Savior’s granting him power to smite men and make them believe’ … then he was disappointed”</a:t>
            </a:r>
          </a:p>
        </p:txBody>
      </p:sp>
      <p:sp>
        <p:nvSpPr>
          <p:cNvPr id="8" name="TextBox 7"/>
          <p:cNvSpPr txBox="1"/>
          <p:nvPr/>
        </p:nvSpPr>
        <p:spPr>
          <a:xfrm>
            <a:off x="150648" y="6398756"/>
            <a:ext cx="3879378" cy="369332"/>
          </a:xfrm>
          <a:prstGeom prst="rect">
            <a:avLst/>
          </a:prstGeom>
          <a:noFill/>
        </p:spPr>
        <p:txBody>
          <a:bodyPr wrap="square" rtlCol="0">
            <a:spAutoFit/>
          </a:bodyPr>
          <a:lstStyle/>
          <a:p>
            <a:r>
              <a:rPr lang="en-US" dirty="0">
                <a:solidFill>
                  <a:schemeClr val="bg1"/>
                </a:solidFill>
              </a:rPr>
              <a:t>HC</a:t>
            </a:r>
            <a:endParaRPr lang="en-US" sz="1200" dirty="0">
              <a:solidFill>
                <a:schemeClr val="bg1"/>
              </a:solidFill>
            </a:endParaRPr>
          </a:p>
        </p:txBody>
      </p:sp>
      <p:pic>
        <p:nvPicPr>
          <p:cNvPr id="5" name="Picture 4">
            <a:extLst>
              <a:ext uri="{FF2B5EF4-FFF2-40B4-BE49-F238E27FC236}">
                <a16:creationId xmlns:a16="http://schemas.microsoft.com/office/drawing/2014/main" id="{EA57BF0D-8FB5-45CA-9491-91E73D3B3D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74290" y="1330859"/>
            <a:ext cx="4172667" cy="4615782"/>
          </a:xfrm>
          <a:prstGeom prst="rect">
            <a:avLst/>
          </a:prstGeom>
        </p:spPr>
      </p:pic>
    </p:spTree>
    <p:extLst>
      <p:ext uri="{BB962C8B-B14F-4D97-AF65-F5344CB8AC3E}">
        <p14:creationId xmlns:p14="http://schemas.microsoft.com/office/powerpoint/2010/main" val="793605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6" end="6"/>
                                            </p:txEl>
                                          </p:spTgt>
                                        </p:tgtEl>
                                        <p:attrNameLst>
                                          <p:attrName>style.visibility</p:attrName>
                                        </p:attrNameLst>
                                      </p:cBhvr>
                                      <p:to>
                                        <p:strVal val="visible"/>
                                      </p:to>
                                    </p:set>
                                  </p:childTnLst>
                                </p:cTn>
                              </p:par>
                              <p:par>
                                <p:cTn id="15" presetID="10" presetClass="entr" presetSubtype="0" fill="hold" nodeType="withEffect">
                                  <p:stCondLst>
                                    <p:cond delay="0"/>
                                  </p:stCondLst>
                                  <p:childTnLst>
                                    <p:set>
                                      <p:cBhvr>
                                        <p:cTn id="16" dur="1" fill="hold">
                                          <p:stCondLst>
                                            <p:cond delay="0"/>
                                          </p:stCondLst>
                                        </p:cTn>
                                        <p:tgtEl>
                                          <p:spTgt spid="13">
                                            <p:txEl>
                                              <p:pRg st="9" end="9"/>
                                            </p:txEl>
                                          </p:spTgt>
                                        </p:tgtEl>
                                        <p:attrNameLst>
                                          <p:attrName>style.visibility</p:attrName>
                                        </p:attrNameLst>
                                      </p:cBhvr>
                                      <p:to>
                                        <p:strVal val="visible"/>
                                      </p:to>
                                    </p:set>
                                    <p:animEffect transition="in" filter="fade">
                                      <p:cBhvr>
                                        <p:cTn id="17" dur="500"/>
                                        <p:tgtEl>
                                          <p:spTgt spid="1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7010223-78AC-4DD5-B60B-8484A7B869A2}"/>
              </a:ext>
            </a:extLst>
          </p:cNvPr>
          <p:cNvSpPr/>
          <p:nvPr/>
        </p:nvSpPr>
        <p:spPr>
          <a:xfrm>
            <a:off x="0" y="0"/>
            <a:ext cx="12192000" cy="6858000"/>
          </a:xfrm>
          <a:prstGeom prst="rect">
            <a:avLst/>
          </a:prstGeom>
          <a:gradFill>
            <a:gsLst>
              <a:gs pos="0">
                <a:schemeClr val="accent5">
                  <a:lumMod val="40000"/>
                  <a:lumOff val="60000"/>
                </a:schemeClr>
              </a:gs>
              <a:gs pos="18000">
                <a:schemeClr val="accent5">
                  <a:lumMod val="60000"/>
                  <a:lumOff val="40000"/>
                </a:schemeClr>
              </a:gs>
              <a:gs pos="49000">
                <a:schemeClr val="accent5">
                  <a:lumMod val="75000"/>
                </a:schemeClr>
              </a:gs>
              <a:gs pos="84000">
                <a:schemeClr val="accent5">
                  <a:lumMod val="5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29383" y="6432299"/>
            <a:ext cx="3879378" cy="369332"/>
          </a:xfrm>
          <a:prstGeom prst="rect">
            <a:avLst/>
          </a:prstGeom>
          <a:noFill/>
        </p:spPr>
        <p:txBody>
          <a:bodyPr wrap="square" rtlCol="0">
            <a:spAutoFit/>
          </a:bodyPr>
          <a:lstStyle/>
          <a:p>
            <a:r>
              <a:rPr lang="en-US" dirty="0">
                <a:solidFill>
                  <a:schemeClr val="bg1"/>
                </a:solidFill>
              </a:rPr>
              <a:t>D&amp;C 63:15   </a:t>
            </a:r>
            <a:endParaRPr lang="en-US" sz="1200" dirty="0">
              <a:solidFill>
                <a:schemeClr val="bg1"/>
              </a:solidFill>
            </a:endParaRPr>
          </a:p>
        </p:txBody>
      </p:sp>
      <p:sp>
        <p:nvSpPr>
          <p:cNvPr id="6" name="TextBox 5"/>
          <p:cNvSpPr txBox="1"/>
          <p:nvPr/>
        </p:nvSpPr>
        <p:spPr>
          <a:xfrm>
            <a:off x="1532881" y="1"/>
            <a:ext cx="9144000" cy="1015663"/>
          </a:xfrm>
          <a:prstGeom prst="rect">
            <a:avLst/>
          </a:prstGeom>
          <a:noFill/>
        </p:spPr>
        <p:txBody>
          <a:bodyPr wrap="square" rtlCol="0">
            <a:spAutoFit/>
          </a:bodyPr>
          <a:lstStyle/>
          <a:p>
            <a:pPr algn="ctr"/>
            <a:r>
              <a:rPr lang="en-US" sz="6000" dirty="0">
                <a:solidFill>
                  <a:schemeClr val="bg1"/>
                </a:solidFill>
                <a:latin typeface="Agency FB" panose="020B0503020202020204" pitchFamily="34" charset="0"/>
              </a:rPr>
              <a:t>Secret Sins--Folly</a:t>
            </a:r>
          </a:p>
        </p:txBody>
      </p:sp>
      <p:sp>
        <p:nvSpPr>
          <p:cNvPr id="4" name="AutoShape 2" descr="data:image/jpeg;base64,/9j/4AAQSkZJRgABAQAAAQABAAD/2wCEAAkGBxQTEhUUEhQVFBQUFxcXFxUUFBQUFRUXFBQWFxQVFRQYHCggGBolHBQUITEhJSkrLi4uFx8zODMsNygtLisBCgoKDg0OGxAQGiwkICQsLCwsLCwsLCwsLCwsLCwsLCwsLCwsLCwsLCwsLCwsLCwsLCwsLCwsLCwsLCwsLCwsLP/AABEIAMIBAwMBEQACEQEDEQH/xAAbAAADAQEBAQEAAAAAAAAAAAADBAUGAgEAB//EAEEQAAEDAgMECAMECQMFAQAAAAEAAgMEERIhMQVBUXEGEyIyYYGRoUKxwRRSYtEjM3KCkqKy4fAkwvEHFUNjczT/xAAaAQACAwEBAAAAAAAAAAAAAAACAwABBAUG/8QAMREAAgIBAwIEBAYCAwEAAAAAAAECEQMSITEEQRMiUWEycbHwBSOBkaHB0eEUNEIz/9oADAMBAAIRAxEAPwD9NAXizQdYVZAM4UKYBkeaiZQy2NGmQ6dGmxkQE+NOjIo8cxa4tJFAyCglKyzpjEiiBmMVxW5TPpWJjQBOq25LJliQTpYruuUGDHcrZRTwro0Q56tBJFjFPTLFp3DRQYxOiizssRuJBGaHMjzCxZY77EEp6dZ9JTRPmgQ0AJywKlyA0B6vCU1AUem+5MiRg3NKaCclWULTPTEgZC10YJwVTkEkCKC7LCQvzSZotMoNlWZodZuWOUs1HbnIr2IBehsgWKNGtyBwxEQIIlojBsEG9lkxRaIBcxOjZR8IkZD5zELRDqNquKoo8eFHIERmhus805OijyOktvTsWBooMI1oaSIGYwN8SsmbNFbINIYhWeDDDrRdFHYKmqyC9S3Q/wCZpWRdyC80aTKBCdPGktUA0LGNLKAOp8RTIK2C0G+yABalDYlE6cWKoBoSleogGJTOTELYHFmrkyjuyS5BgJTZWnZGDZIqlwQdY7JZ2MTN1DIkI2Bw+6NMs6sqZA8RRxZA7CtEFZTDNWuCBOJAjdEFpGootECM0RMh8WoeSHuBWyHmFKZAD2621VQ9QWj1guARoVui04poAI2FJyhRRy6NcycdxiDRtyTILYo8eVUpOiHTXKRkQ5lNwj52IBJu0FCnaILSsSJogrK1IKZ1SQbytmGHcA9rAAFplSRDOVTrklIFSJsr+CiFispTkgGCx5oJAjLVnGC1U1HFEE4jmikiFFhySGizaRSrIjbYxE9XZYyx6lhBGvRRKYZkq1QdFDET1phkRR1KVJZCCrnII5KIesctGtNFIMwq4NFnRKkpWQ4cUtsgMooPSymdMGEngcx56j1unYpKNxf6fJgP1DNzQ5Z3wGkcyCy585bhgA838PzToy2AGDmFeRJosDdZ4uiBYmrqdPjTVsBsG1tnObuPaH1WXLFQzNdnuWuAUsaXmxUWmKuZdY1HcsZYywW6GyKol7RfuVSmC0ZjaV3ODW+aqKtiJh4qPKyLTREhmGiC1YUmtytJxWbFDhcCx4hTLhVWiaCS6nLMneqw6dwWqATNTEihHBmrktgUNt0WdoM1kQKzeFLsalIYYVfgsvUMMkQuBakHa/JUtgrOA/NNjKwR6nluiUghljlakWBkCtMpgWFOiCHYjRZ3dSyHitPfch3hyWhRtAtnjh2bn4T7HX8/JBl8tS9PoRB2CyXKVchIBM65XNytyewZyI+KbilJbMFo9JsUyUmtikelikcbZZ2xy63TvamLaB1BsWu4G3kUr8QjUYzXZkjyeTtzWZ3OIRzFTkpcMMpcFnNRGQE14px5Ksg1TzfRKYDZ1TbMuL2zOpW3Dh0q2BR5XxdW0nggzUkU9iTs2rJdnmk48riAt2aeFocE/wAdSQ5IQ2ls4OySJFSjZArNkua0kbktT3FyxtIg2TW9hNBA5KDNvEQmRSHWeuCJxRLPGLFkjQUQrZEhJtjLOi5aIY6AbDUsyjW4UWPCRKldjEfF6OBTBjVaYbAMM0o2i0euchZZ0BkrlFqFlWewPuFowz1QTBaCtOduOSXOVvS+4SFnS4W5/CcJ/wBp9Pkudkb0r22f9BI8idcqRWxLHSntbUQ4yLkcEpSplBJBZa1AhNkqHRutJnG49mS1sJPwSAezvI55m3NY/i49fT5gOxl0YIPJMzQU8bXsSgtJ2gD5HyWPoHewbGw3JdGMKWwNilYciFJ/CUIUlDidd3oseOPmsmksspwAt9bWQzPSqwaVyOqm3OiSVIy+zNc9UqbEQ5NhQnJDGRqSDTt38E9StFM9mpwW8wl5FtZfYw20tjOYMR0LrAb/AAVxnaM0sdGp2f0TiEbOsF32u7mc7eV7J3hruMjjVbk6ORJjlQNBsaY8pKOA9Jb1E4CCRRR9C7CYk1Ih5GbKaLImNwTJDg7GKQ0XK6oI+ATosFo6Yisi2OxmiStksYw5LTPG3jaBT3FqI94cFi6G3Fx9Apcn0s9s+Cz55yjKw0d1YBsT3ZBY+F82n1R5K1p9pfaBPKSMjI6hDFadmWg07suSkpdywTZb2PFGnTUihmWTJb9aqyCksgIINiDkQcwQdxCtzTVFcnFEepcGuzjd3Scy38JPh8uRWKOT/izUX8D49v8ARKDUMvakb915HkhhLw87S9S+UMPnIuBmulDLU3EBntNGTmVJOU2WhmKOxQ4lUiwrnLROexEjF9KgXmw3Zri5ZLWBPdGcjYQctQq1WJqjRbKrb5b0lppmiEix1gITIyYbDUguLcFojHUUhQ0BlqGud+rjzt47kePHcq7d/kA1bstmYDXVVProQk4tbjFE/P8AFwWJcCAoer1UQ8MiYpIBs6E6JSJYwJEfiIJAxNYpuN7gt0NUtQCtOlMkZFBr0mcUNTDtS9KCs9LVKI2ctdZVr0lUGbMtcM6cWiqEjJZxKxdFJLKyTA/aLhO6rCnuBGYcTAwhrt7sAP3Sbll/MW5kLFJasWn0G2UaGTE0E66HmMijxS1xTYSA7RdYFKy9yWS9mVXYIOrHW8iVeOVwp9gUylV3LDZNUm40EyO+QtIF+CpzaBs0LafrIi062uDwcNCtCgs2NwfcIm0TrSaWxjP9pvZPyAXHhJp0+VsWuRwgtcCdCuhKbjpmVRVhAtkuthalG0Uz62aHS9RYOodkgzOkQh1NPclcjJuShQ7NHBFCNLcFxROm2U4G7DmpGdvcB43yipSxvDe1qm0uwxXW5UjGBgB1OqcnSog5HZrL8c0csixYXP1Lq2fMgBF3anM+ay4+ijOKlk5e7/UPU+x+axyZrLdGQcbLxV8l2LzvO5GkwGCbIVbjIpMdjkJSG3EYtziWQpsMsimhVleWuC1xzNoVwzVUFSJGi4sUayqXJojuUY2q0w6OnOVSkiULSvCwZphAWLNBy9SHlSLC6dBuMrKktgDY88t63+K2qYrSdQjEXROy6xpAPBwzaR4g5+SWuX7l87DOyasmxOrxc/tt7Mg9RdIxy0yfv9sOLtDG0pRZSc7CZGize4DK4WfDk87j6lUWaef9GHHhmtUJ6eS72IszMUmeR1HiFJPcHk1FEbNWrDKkGS5+zP4F1x++M/5hdcvN5eofv/ZEWHx4m8l09GvC13RO51RO7PJP6DJ+VTKktzg1YurXUJyohzPUNAuTkl9V1MIR3IlYKOPEASLb7HXwv4pUMfiNNKvUgKY5gBV1C07ItDMFMN6LDg7sjYR8AHaOjc1pliUU5PsVZnIq/rajAN3sFjm6j7sBO5UaOQXcG7hr5f3+SLNHXkji7Ln9P9/QYvUyu0Nvu6x2A9m9h5ZK5TcnaFuRm4SsWmxNjrBktWLFZTYOaSy2xxJIXYo2UXQZIbERQgK5s0Oic1YQQRJC1NBiOafwLSs0tAAAqUqHoc+1YTnor8Sg0z2WS+YUlKwhCrmsFjyAt0Do626CLokZWPmTE2yPVYTBbPz7B1Hd5cFtxS1L3FpdjutjsQ4atIKGctLLa7i8byHSBovheJBycO0Pb3SZPuu25I90C25UFuQ0NiORU02ypyo9YbOaeIXPctGWxi4HnTWjIGhI9zmurKSluC+BnaFCHFjhknPFraruWxtjiwBr/Io5wliVS49S07E9tN7LXjVv/PzAXP61XpmvkX2KcMmTTuIWzp8jpP12IzyE2LggwycJSiWyHM03cQcgUE9lqFjlI25Adnhtf9rUDy19EnCnlya58dhnCoqFwAXexxUIANi8UGeI6lY9OudhDjHWXQxxpANim05TbCN+Z5cFmzzbelfqWSdi0mB75jrb/gLDFtT1y4ir/XsRR7+ofatUY4DbvydkfU+59VOni5Jvu+fl/tlzdIzUWwXkAk5ngpKVPYBYwTtl4TkSgaqXAvQeSwuG9bMUkhcosRqL6WJJ0stPixAaJz5LHQoJZVJFJFugdcLmZeR8B6SK4SohtCT5QxMFPYPDtEbikTbQcZJjkc+LIpam7GrgZhltkU++6JZ9VsuEqaskuCUyItclC6pl+miu1PjC0OFm5Oy1BuOYVY5uMgGMzy4h7HmnZne6CW4tTZSsv8bS08xmPYIMcraB4YjWPIHVSZ4TaOW3evngeNA62h0Nt2iYnHldhcr4YxfstPCy5nVKpj4cFGmhBFtziFvxS1Y0iUUng4SBq3RaYTkotLlFtHVNO2aOx10I3grdDPDqcTi+QKF3RF0b2HW2R420PyXJyRtSg+26GI62LNeFhPL0yPyTugmkq9wew6+2LLeE/qFFdR5S1wRpzgLha+dx4k90cr+wKyZ021jXf6ArbcJROAGt+J4k5k+t0+ManSInsOQzhxst2XIoxoFbsYD7JOOel2Gwbn5XK2yzRjDUBTDti7Oe9BjxvRvywyXWHBgjHelfc+DWjX1sud1r0RUFzJ3+3BFyeVNN1kg4MFh9Sh1aY0i6t2UW4GixIFvEJ0IrSrCswdZXEONitCxJmGc2mLsridUucdPBSnfJ5iDjcZEaLHLI09w0NVez2y2LcnEaeI1CuGZRkk+GE42rR9RRYMiiyK2DHYbkeLJTVDLM/tOTPJWmJkT6OQh1ypONoFOjQ07ri90mOGxykPSXbgO5wvfxuQfkmvDXATYxHPklNBJgqhm9JlB2UUNlzHQrdgwyZamDqBZ3ms+bG8ctycneK1z68uKKLtUy+AFU0tAd91wdfwuL+yRThIkuLGqmNpcA8AskGFwPqDzvvTrqafrsRpMlSXicYnm9u44/E3gfxBZuqxO7XYqL0+Vjez6/EcI3FTpU00g3JMpVVW/JzBrkU2WVqVlt7bEfZ+0HMnIdkShjOWN64i4y81MuNr29c1uhcDy0J+ijza+oUlxVMbaWxP2HVWbIPuSB37rnZ/Mq8E9P8ARezNFIzCL7hnfgF1eoxOlNBJmXqK/rCJB3cRHmRYDmGkfxlYo7yeR9+Pkv8i3K6oWo5ySW30JWjG18XqLt8FvZcgseIUzZLY3HwEnqhqkKYbO2y3a07ifkUyWRy0w+9il6j0VTiIDV0seVzdIj2Im0HuNWCD2YwG+t7+5PouV1WRvqPb/G31spclKeQRtyF3uya3ifHgN5O4Ao3pVffH9Bt0dRNAAB7R3kgXJOZPhnuWWf4mlJpKy1Bn5cXufJhGZc6wHPRdVSZz2rdFaXYk8ebm3HFuaVklWzGeFJBoKMPAwd/e05eiz6bWwSj6A2lzXhjgWuJFr5WN8ikzx2qKTadMa2gSDciztHDgRv5HVMx5HxLlFzXck1dWQNUzYU2SZKnihUbBbOqcA5omqIlZapNMk7GkxlF3BipWHfG9zTyJv9VWV6Zr3Qyrh8gMbMljnyWkdNmwmzhdvuOSODXcpuhnrGtLbG+K9j4jMjwNl3Omy4mkrFtNcHL5A643rD+J4klYWOVnTTl7FcmD3H9jmEEh0ZzFiWnwO5NmrVAL0Ctu+EfeA92/3CVLeAa4F9uND4mv00z3tcND81cp7Rl67MGatEvo879Ob2HZIy43z58QeBTscfMqFY3uaVslrg7swsufytmmIt0qgZ1cbxk9xsyw1IaXEHhk0ra8cXiU13FZV37gKeQuZE8969/Y/RcHXozNoct4pitA60727pI3eozC3LZCY/FRT2/tW1GwDWUYTbWze/65D95daedy6eMV32/Yk5UgO1KMw0cbfiGbj+Jxu73PskOlKKXFEkqgL7Nhs2++2vko3p2RUV3PaauwOcLa5DmVWW0i8cqFdqVBx4BrkPMpeGNrUypy3oszMc2A2ObSR5kD81q6bF4jbXZ/UKWyGuj7rNe92QaPkM1tgvBjKb7IkXYrSklpe7VxBP5f5xXFm3JW/YZEo0rMRMjtSLAfdb+Z/LTNDknVxvfv7LtFf37/IJK9yRV9JWNe5oGIA2vlY8beF0tYZLZJP7+6AeVWYdoIkxA2IORHEHJdkxvZmoouk0rbdZZ45WKVOMn3HRzPuVoX09Tmw4JBwycFmdXT2GrTLg7qXgDq6xgezdKBmPEkaHxWrHkT8mRX9QZL1Ott7NY+MOa7FlbFxG4lK6nFGDWSLu+S5LUjDvgzLXajIqpRa3MvsANDxUjOiabH6PZ2SLVqYyMQxoSMwbJ6xNrYj2K/R55vJE7PGLjm3/AAeiy9TGSimHie7RSkhiaA3rLyOGIMtuWiXT4vAWVTtvsHdPSTa1oCRCFrYCYlG7d43HgU5YlLyy7iVKmUaN4cDewd887Hkbo4ZlOLwZviXD9RqS+JBLZ81zJLTKhiBU04EmE6n5FNctkwU6dDNLkXt4HEOTv7goPYNc0C6rFHNFvb2m/NKW8ZR9NyNdjHbOrsLw4/A6x8W3sD5HLzatsHpqXoZE9zaVT8muGhGvPRZesrVaNSfcBWVgfLRxnTG4nxJY5jf6ir6TM5QUHwisj80RaLaDetEWgaSAeIGi5mXp2lKaDjlWpRF613V1EbuDrHkcvkU/DLVj/T6Cp+XICN5J2s1bAHP5YTi/qcwLfFNQS9F9QOZfIvdIpb0oPL5oZupRQ+fwCezpw6HxAzSlkblTBXwi88JZaU/ey/z1WrM/LsClW4an2cTMHu439Fnjl0x0h6N7KG0ZbxvO7rW/0f2XV/C5J6/mvoBm4HZexStbvkIHrmfYI+uyflqK/wDT/hBwVIWcL9kaMALvFztB6H3PBcycvDhr+/b/AD+wXLo42tWFsbmt78jiB4ADtO5AfNcrDPU5X62HkdLYydP0YdM0SGTBjFw22jT3f5bHzWyf4gsUnBK6M0enclbYKGK7brt46YDVoEJgThJ8ExpMX7DkWx8w9kjmuGllT6dSW4xRa3TNXs+pc5mCezt1+PNZJ4HDhj4ytVISqaaWnuYu3Gb9g52vwQtxyRqXILUobrgWZQNqGY2dmdneadHjcQhxy8ul9gXFS3XJNc/Dk4WI1BQOPoDdB4qkblcW4suzmasXSwzQqcmL0tdhla69s1fURjKDQMJNSTNPWQCVokZ347uBG9ru8PI5rz8cktEoLlb/AOTfKKbUhDaBJwniCDzWnp8qnuhWRCBNl6COFZIX3MUnTDRTG4OrSLHmPzaf5VxetxtZFM04ZWqDQVlj1bjn8JOtjoCqz4VpWSPDLhOnpZxtEG4e3vNz5jeFmi7TQU/UebUjG13EWPnmD7KtW9hKXcZxBsrHbngtPzCpOpp+oZ+fbbj6uWVze6w3cPwPJDiOV78wFswSW0H32Mco7to0HR6vxwmNxu6I5eLfD/N4WXq40NxytUKbUecTSNWZg8LOukYNkwcjdi9YD1rHD18UzG1oaYEr1JjlTVGUdrvNtbx/w2Q4MSi6Qc5uXIrs6pd1jsGslxzA/wCfZac7pX7g4272NL0kfhpG332+YKVJXOJpybYyRs+a1twNr/VJflnYuLNNtelD3QRgizje/gLLpZsSbjCL5GPshioZhxG4NhYW4lYupwPFdv5DLsndW6Q9V/7GF3pYpnSOdtL2/wAC5K9ijtib9MyMaMZiI8XGw9mu9Vt6xrxFFvaK/wBv+C+4Whg/R56u7ZPPP5W91zeocskWvv7XAcFSItbT4rNJzndhH4YrlzyOF2g+oXOxvS77RV/r2/kkle3r9Dmt2gxjy05WtlwyFkOPDKUVIuU0nRmRLZtr6L1mmlsY1JUSXjESVSbE8sJHVSM0ebcLo7Ltoo0nSB41zSJKXqGsjNPsPb4ecDvdZpxa3NGPInsyxV0gIDo8nszaRkSN4QuCktuUMaJdRCyoBNgJBruuiwTTlpn3FTipKyM6it3TpuWjL07W6ERYu5tzYrNbiHsCfTi6vxpUVoRQZWPhs5juycnDW19/nb2WacLepcjNTjwOCsaQGniPQrHj1YpWg9SkiXtxpj5HQr1fQ9SpxtGLPDSd9HprscCR3hYE27zXtv5XWL8W8koOrTuxnTPZo+2o0l8bm6ubbzGY+ay9Hkvp5Y5dn9QssfMmu6PftRc0OAOJh7Q5aiyGMUpE1Nr5DlQ4FjXt0B+R/JJkqdDHxYeWYuicB3mdoeSXIJO1RD2lAHtkd9+K3oj16Zx+YqrT+Rm+jFeWOZfdeN37mX9Bb6LpdZi1p133FRdOzSbWb8iuRgGZD3ZcfW3bvABCrO/Dpl4469hSsOAm+VgSRyGXuQtfTK6aFz2YCBxb1RGrQSedsbvqryLU5L5FRdUzTdOKwOo4i0auab7leOcZuCrdJ2aMz8hGgmytvFik9RCp36iYvY7O03mWJrbuIOFttbHd5K8cG18glN2jXGItbGw3xOdc38M/yQTTeVRZqqkA2XVj7XIPxj07vzcFr6XbN7N/Ri0/M0I1NYZJ3kf+WXA39llmD+Y3Ss+TxJP3f3/BV7mnrngubGPiBLvBg19ch5rP1bS2XzY9ehLbIDJLM82ZE3ADw+KQ+zR5FctqThGC5k7/AMf2EqtyfC+2ZZ8EkxMuGwebi5Gm72supHTjWi+DK1Kb1ERpL9ASvQxj6mO2xuHZUrtBYKpRQcYMOOjzjq4+SCmH4Z2Oj3iU2OFspwo9ZsNzSHNcQRmE9dIpICmjZ7IncWC/ebqFgz9FLE9UTZjyalTPK6hAfjZkH5i2528LJPFF8cPgJreyFtKF1y5nfAvb7wH1R9P1Lj5JmfJjt2iRDWtl32cNRvWucISQi2c7Tmc0XssSxb0N17E2i2w18jI3khj3Na4jUAm2V96Z/wAfSm2i1K9jVVuxyxrQ14e8btA4G2TSd/P/AJ5byY3Nxjx6j54qSoWim61roJcj8JORBG4+Kdgm8E1JcdxT860sDsKCwnjeM24PbFmD5hbfxid4sc4+v9AdNHeSZ1Ox1g29w17sJ3jO4B8rLnYppSb9UMknx7ndTC4ObNE7C5ws5pza4jiFojJPG3LsVJU7QLZtWS1zHAC5eCNwd4JWfeWpexIPahsy4WxybnNsfqlSV7BJ1TEaeYGGTwDh5blc4vVH9AYvZmMIwyPtocMg8jhd/UPRdlPVjXtsINpfrKVr+Btfyt+S4zjozNDucdnnRCT/AFFuLUH4hH8m/cvpn5xfpZUtfLJh3vEXkD2vcOPmtnQ43DGvl/sHPJSmwDZB1jeGMjye0j/cpvTfsAuTS7KpftNHJCT2m5jyN/olY4/mWu25oh5seky7iWzFozsCD+7ktGSpY7M1U6Hehm1GsqgXC7bFt7Xw3Isfa3miTWKpSDwvzGxNcJao2+Funv8ARZoz8XM8r+6NVq6FNhUJMgkOsshI44GAkn+LD6KY7cscPX6WDCPMmQYJerqadhP6rDiPiGF7z6uPoovhcvvkXxNL0NNRVpMctQ4d/ssH4WZADm4lYOok29HqaYPZyJu05MRho2m5e4OmOYy77h55n0R9LjtvN+30AyPjH+4ntfbIimewDJtgP4Qupj6W4ptFSlTHfsLInWytqDxBzBWlZrQtwSZ2+vY1X45LSF37XG4I1lYDmB/7ofBaIZqFuTOmbVWzH1CAbZQpK8HRbLjkVMim0VKCTECxxydm08CvP9V0/hycez49mbMU9SJ9c/Mgiz2n348iuXkT57oJsxHSjZ7mPE8WQd3gNzt639NkU46WZskd7OtlbSEjcLxmqyRlGVgJkTb2y+rdib3Tw3LdhnqVMhsOi+2RUR9W8/pYx/G3ceY381578R6R4J64/C/4ZrxT1KnyU6ykEtjfDI3uuO+3wv4jx3LLjzafLLj6BThq3XIIMIkxEWJaWOHjqD46e61Zcjlg0ejTQuKqdg4n5u/dd7YT/SUhr4X+gS3sFU1ADXNGeYIt4arTjTppi5PsZyuq8L3ubvId7Ba449SSYm9yjsnbAkpjE/JzXXY7dnuKVnxaZKhkZJxpiVNPbrWcQSPRXON6ZCk6skvZctIG4tP7wIHvZbIOrQKNJ0deH0czD8IDx5Gx+ixdQqypj8fwNAtj1PUyGT7rHEeJGg9bJefH4sdHugMctMrJTiXOYDmbSSOPlYH1+a3fDB/sL5O5JrWPDAfQ/wBkpR/ssr0O3HwOkwbwRn80p4XSaYyGRxsWgcQXSO1LT6uUb20IG+5b6KbJayMvcRd4y8AdCsHX55OaiuxpwY0lbL2w5iyOV7rXxG/Zae6LG+8jVbemzeHB0vT3GKnvRRg2g0AOLBhAwh8eVsTcRGA8t19E3H1WOU7cN1ta2/gvsZ2q6NwSTYm1WEvDjZ7RcFx0zI3Ep8cWJ1BS/cQ8abuyrtWH7PDHYY44RckfE5o7N+bjfyXK6jockcrtp33XvyPckor2IXQphlnlnkzIbr+J5ubcg33W7HiTcYLgRitycmM1ex2Pe5xzLjddNRS2sY4piLJjVUIlbnJTksf4s7wPkD7FYXHTNJ9xfxQv0IAqwd6NwaEBI5xxS2pEQcEcUPmCpApHtG9aMeoFpHDNshi6OKckLZY2TtWSQGSN2JrTZzN4yviaVh/EOt05FCXDRowxdWjQS1LZ4hMzNzcnjfZYMm6v9x9qSsmyYX3ac2vFxzScc3B2BJKWxD+wtY8i1uC6cpKcbRmqmDqc+y7MbkWDJp5BkI7NpC2YluRwutbwWjqZQnCi4XZpNnbU6xovYSC1x96+WS8zm6fw5UuPoa4ZdXzHXSh4+R4HgUuKcNnwG2pEajq/0luIcPQgj+orVlx1jEwlcgFTQvxgRuviF88j4i4W2OTGopyVC5ReqkQNqxuuWuFnjUb1uxY06adoU7T3O9lsYYXdsNlYb4HdnG38J+8OCX1GKSndbfQJU0A+0doHiLJejagWUNiRY45fBoI5h1/okdRPROL9xmONphOi0tpZIz8Qez2P1AV9XHyqRePmgVQewPEkfVVDkUwFLJeWTwZgHkLn5J2Vflr5loBM/IeLfkQriikWdswARslb8QAdz3JGKVycH2GSjsmJuqrtaD4DyCix1JsG7RtujLyYZb5sBAaD+yBkfRczroXT7o24HswM9R1TXtYciMxrbJwcPPJXhbktwJPTshPaW1MFFGPiIf6vfa/8IPqtmKCeSkLlOoIy3Rmqc6thBcS3EBYm4sTpY7lt6rydPKS5AxfEjUTdI2NqZAxpbG12EGO1iW5G8Z7Lhe/BZsUPIpT5foNlkSk0uDUQ1cDafHFEWiXN2Blhm3N2HdkAt+NwS1RjvxfYNNJWgTZIgLOqGNO9paTbwvdFHPiavUS/cy/Qmqkp5+pkLmsl7OEk2Dz3XDzy81M7csV43wBjdSplXa8XVSdqngljde2KMNeCO83G31HgQg6ab6jHqTprZr3LmtL4tHEFDs+bJ8Rgd4TPaDyJOH1snxx5lzFP5Oiqxv2O6roBEReGpljvp1rGvb5FuH5oHlwJ1O4v3RPB9DNbS6CV0dywsmbxjdY+jrW9UyMsfK49efoLljkjK19BNH+tjezxc028naFaYThL4WKarkrdBdqCGctd+rlGF3gfhP0WD8U6TxsVrlDsGRRlv3NVUzOpJusZ2on95u4hcXpp+JHS+UMn+XLUuBqglY99mm7X5sPDwRNPuXGmwe2KQvBIyc3XmE7Bl0vS+AMkL3M8HkgtOoWySrdCHuh3Ybw6QA62I9lUiY+SfG0i5GRY+3LPIpWRXyWWWzl4L2d9uUkfG28fQrFLH4b0S4fDHqV7rnuRKmoLXiRvG4+oPArXGCcdLEN07Q5s7aWKZrt17eqrNh04q9AoTudgen+zMT8TN7Q7LwyTOgzaUkw8q8xntiAO7MxNtztXN4eVwuhnzyjvFWJcY2cVYAJaDmPK6pNT8yAVordEdoBpc0/GLeYXP/EMLaUl2HY5aWLxVHVVZduElzyxZrQ4a8CXsDemVhqqoBItoC4+V/7JMIUC2K7PdkHH4nuHq23zTsq5XsQDI/u8yFcVyUi/tOq/0cbR8Qb/AC5H5LDihfUN+g5vyUQJ5bAW3WW6MbYo3dZWdRs2MtNnSOBy8z9AuYsfi5qf32NTlpxKifZzYw118bjd99bk535aIttba4Qp8E3pFUWDWDeL++XyCf0sbuQE32M5BKWuL2mxByI1HBdCUVJaWVxwU6LueJWTJvMhoWdIpLNiya0CwO9Xk1xhSew2OXsc/ax4LOk6L1Gh221r29oYXg3B0N+IKy9P1E8cqH5Umi1URfaKcXIDnNAxbmyAdl3I6HwKPD1PgZda4ez/AKYTjriflVX0hkje6OWMtewlrgRoQbHmF6JTfKZiaPaHplJGewXM8AcjzboUcsjaqSTLimuGaqh6fHqRK6MOwuwPLSY3X1BOHLMHhuK5k+mxPJVabW2nYd4rS33KMPTWkmFn4mE73NuP4mXv5tCXPosnMJ389n+6L8SD5J9VQUMrjbACdHxua0+gu2/g4XVrL1WFeZWv3/kW4wZ9U0b42W/WxgZm3aaOJb+VwufJRnPVDZhbpVyjLGoMMgLXXaDcLbGPiR3W4jeL2N0akPayVuj7Ndz3LDKLujXdqyXtnZ1nYgOa048jWzEThTsjU0mCZh/EL+ZstEHYnh2dgf6iWPIBxJuc9c8gjuEUpSQdbiEW0cD3OYHY2HO7u97aJuZ4skFFx2YMW4uxupLZmGWLI/Gw5Oa7xHH5rHGDxPRN2uzCnT3ROoJg0ubpe9vB4zA8x9Foy424/fACaNF/3ATsF9WsIPqFz44njdDnPWjHRMt1tvhs4eRXTbtRFMQrZruvxTscaVF0cQVJab70UoalRVD8s2J2L7wB9QEuMNMdJGdyPsCfD5pUVuCkEvhij5B/q4/kq+Kb/YJoXkOvAO+aKKKSKMkt4Y28HOHlkUhRrJJhMUkGbweC0Y1aTBfJc6LOfWT00LjeOM4iN2GPtG/OzW+aT4ccUpTXLGxubSZpOlkVqolvdOf71hiHvdYFJPVXqHmVSswG26vFM/g0YR5C35rpdPjrGvcQ+Sa12XNamqIaCihPVPfcBsLQ53jfJo9Vhe817hKNpsH1oe2411Wpw2oW9mB+0nik+GFZU2f00EsfVVQzNgJB9eCvN+Hb6sf7GjxLVM3mxJTGA1zsUL2977p3E+C4uSFNprk0Q2Ods7Hp61hLsJkZ2XOaRf8AC75J/TdROEd+V/KBnCMj8w6R9FZqYkgY4/vDdzC7OHqYZNu5ncHEZ6ARMndPSvyM0RdGeEkVyAB4tL/RFnhtqXK4IlexMfEAHxEYZoXGxHxgHMfUeCibbUlwwH6CkG0zoVoePYGjYbF209oBY/Lgcx6bvJcrqMC7ouMmipVUMFZe2GnqeH/hlP8Atdy46HcrHlcfi3Xr3XzX9jHGM+NmKbDkkge6kqWlmIEsJ0Pi12hHJTqMaaWSG69iQbi9Mi/S1Yewh5u5hwv5Huu81lqnfqMUrVGf21Q4XXHG4T4SaM840yftp+GoDh8bR7hbIR1wKZNY61Qw7i5txxs7Q81eN1HfsUizt6Tq65zmjCJGAkbtLG/ohyTWZN13DltKyDVSAgOPZxZZbiDp+S0YXTcGJa7o1WyGN6kEd4tz53t+awZ4uOSh0a02ZujF5ZW8WuWqS8iYJnZjnbhktkUQ6A7N+CrvRB95yb+yPkgS5KOJJbtHj/whjGpMgUPJBvpYAeSDZNUQao48VLO7ex8Z/iJCVkenPBeqYaXlbF2zm7B4/NG4bNgF3pfQiGSO3xRgnnv+iT+Hyc4O/UZlhpYPoPWGCXrrZNNj4tce2PSynXJtaVyVCWmVlzpFtYOktujDjfeS7tOvyvbyWDBgail3f3/sPLPUz84+0XuTq4knzXoPDqvQUM0bbkcBmlZXSIVaKuBoqrPOSRgaPwtLf7pfh1mh7IZF1BimyZdxWqtxUkVW7Flf2msJadDkgcVZSjJrYyTo7ZHIhbYSVWMLvR3pZJS2a7txb2nUDw/JYuq6SOXdbMOGRo2NDO2W01O4EXsRezra2z1IvouBmi8UtEwq3uJoG1/wSttcZYhk7ldBCTW6HauzIdXsBkNRDVUwwyMlDi0aObY4223EtxDzXSwdY60yFuFO0Qf+qeyjBWNmjybKLjhcae2X7q29G01LH6cfJgZI7kGXo8+UOkiw2sDgJzudbeCKfVwxNRmCoOgWxpnMfgkBHNTPU43Eqka97cTQWmzhouS3olaI0fRbfxDqqgBw3F1sjuLXHuu55cMOQLlgt68Wz7rsya21TO6epDJRJbEy+CRpGrTk7LUEcDw3qpY9qAjKnZar4MnRE3wgOY77zDmx1+WXks6HTXYyPSBwtGQb2Fj5Fb+l3TQlkqqGVxrcEFOSVNFdx7pFX9cIZhqW4XftDVZsENMpQYc3dMmVQvFfUYgeV7j6p8NslAIb6M7aEbnRyd1wsHH4eF/DNX1GHWk1yTg5hlwzk+NvVWo3josj7RZaVw8U/HvFFo5hOoVSXcph5Xdlo/CFcV3IcvO7gFSIUiAIW+f0WNb5GQWoarCyaP7+H+Ukp2XHc4y9L/ku9mgEriCwjUH5Zo4pNNMoYq9qvmJMhuRkD4IsOGONVEttvkpU8gZGBvtchZMkHLJqa2AsVrZv0br7xb2zRY43NFmYgcbk8V05LYNlWkmwxvcONh6LJkjqmkCEpG2h5uV3+b+hYxspoL7u0bnhHeeb2axo3klMm1FWFSN8OisbgDVVohnIBfEHgCO47LAL7m4QsGvLLeNV7h6F3Zl+lWxjm9rSHN7zbWPNH0WdxeiRJRMNLKurQNGn/wCnW1GsnNPN+pqbNNzbDIP1bgdx1HmFzfxPp3LH4keY/TuMhXD4Z+mVDZmtdA5v2hjQCy5DZQBp+1bTiuDiyxv09fQY1Jbc/UlO2sGAtdi/ZIONpGmRG7mtiwb2lS9VuhbkuB/b2zzVwxlxLotzsrsJFrHhY5IsOWWKWr9CSTl8jLUGz5IJurkPYscL/kD/AJvWnqZRzYtUefQBLfc92jRNeLkcnBY8OWUHS/YqSJj6h8XjbetkYwy+wFs+rC2ZnWN8xwKGCeKehlCuzNouY8Mcb7hfeNzCeHDhppktOWOuNkNhLWkwteztdTfLeYj3xzad27LcFzYx89P79Bt3EzO1pAb4Tdru00+BW/p1WzFdwMvap772EK+MrXqTsSRPYOYeOIfVOcN1JfIhpZ9ngGSNvdMbSPNoPzusDyu4zfqG47mUljLXA/4f8zXSjJOII5G697a2uPLNDdclIBtR93h3EA+yPGqVFoUjk7SKUdi3wNynu8kMeGCDx2uSi09i6GZq4YY2jjn5pEcLUm2RChdZ58WpzVxIPQWJaTpdZ5KW6iUP7RMZLXNG4Bo0xHj4DxTMMJY43NgylqdInCcl9jaw4DL81JO4hnde/If5uS8K3sohxrdIIcLrQ24uSKvJZXcpQC1M1x0Lj9Um/wA5r2CXBpuh1I2ON1a+xeLtp2HMNIydM8eG4cUrqp8RDgv/AEwTqN8hL3EuLiSXHUknMlHHNGKoVKNuzY7fF3NvvaVzVyjVM/E9ptAmfYbyvTYfgQnsDaiktmCz9i260B8ZAAOWYyObV43Hwx+TZonbaH+nB3h1r77X0ut/Rt6qFT+ANA8iF7QSGlrCQMgSW5kjis9+Z/Nk7FKvaOp00/MJXTtsdk4Mxsc3bJfPtu+a0dUqkvkKFZRm5HHsKYlswZyDdw3LV1HEWUSK7ULTi4IjbdED+kA3Esv43JB9Rkub1PK/UZj5M5UCzZANBNIANwGWQ4Bb8fK+SBlydUP6mXkgy/8A1RXqZ+fXyWuPBS4Nvs49of8AyZ8iuLn+H9WMjyZyvGY/aP8AUuji4/T+hbEgeyeZT+5AVVozkmR5ZaFmd5E+C3wPv0b+ylIFAJu6UzuEL/c5/VGyIZl745OSl8JQzTfDzCuHIuYaoP6QfsFDm4JDgVpu85BPhDDupOvM/wBIUh2IiXGtMixp/wCrHMpK+MruU6r/APDD/wDR3ycs8P8Asy+S/oJ/AfoOxommGIFoIwNysLaDcubmb8QdFbIHWCz3AZC+gS0xcuT/2Q=="/>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Rectangle 12"/>
          <p:cNvSpPr/>
          <p:nvPr/>
        </p:nvSpPr>
        <p:spPr>
          <a:xfrm>
            <a:off x="614916" y="1208479"/>
            <a:ext cx="7495953" cy="2308324"/>
          </a:xfrm>
          <a:prstGeom prst="rect">
            <a:avLst/>
          </a:prstGeom>
        </p:spPr>
        <p:txBody>
          <a:bodyPr wrap="square">
            <a:spAutoFit/>
          </a:bodyPr>
          <a:lstStyle/>
          <a:p>
            <a:pPr fontAlgn="base"/>
            <a:r>
              <a:rPr lang="en-US" sz="2400" dirty="0">
                <a:solidFill>
                  <a:schemeClr val="bg1"/>
                </a:solidFill>
              </a:rPr>
              <a:t>“Often at the most inopportune time </a:t>
            </a:r>
            <a:r>
              <a:rPr lang="en-US" sz="2400" dirty="0" err="1">
                <a:solidFill>
                  <a:schemeClr val="bg1"/>
                </a:solidFill>
              </a:rPr>
              <a:t>unrepented</a:t>
            </a:r>
            <a:r>
              <a:rPr lang="en-US" sz="2400" dirty="0">
                <a:solidFill>
                  <a:schemeClr val="bg1"/>
                </a:solidFill>
              </a:rPr>
              <a:t> immorality is made known. …all wicked acts kept in darkness are eventually drawn out into the light of day. Even if our </a:t>
            </a:r>
            <a:r>
              <a:rPr lang="en-US" sz="2400" dirty="0" err="1">
                <a:solidFill>
                  <a:schemeClr val="bg1"/>
                </a:solidFill>
              </a:rPr>
              <a:t>unrepented</a:t>
            </a:r>
            <a:r>
              <a:rPr lang="en-US" sz="2400" dirty="0">
                <a:solidFill>
                  <a:schemeClr val="bg1"/>
                </a:solidFill>
              </a:rPr>
              <a:t> sins are not revealed in this life, certainly at the judgment all will be made manifest.”</a:t>
            </a:r>
          </a:p>
          <a:p>
            <a:pPr fontAlgn="base"/>
            <a:r>
              <a:rPr lang="en-US" sz="2400" dirty="0">
                <a:solidFill>
                  <a:schemeClr val="bg1"/>
                </a:solidFill>
              </a:rPr>
              <a:t>McConkie and </a:t>
            </a:r>
            <a:r>
              <a:rPr lang="en-US" sz="2400" dirty="0" err="1">
                <a:solidFill>
                  <a:schemeClr val="bg1"/>
                </a:solidFill>
              </a:rPr>
              <a:t>Ostler</a:t>
            </a:r>
            <a:endParaRPr lang="en-US" sz="2400" dirty="0">
              <a:solidFill>
                <a:schemeClr val="bg1"/>
              </a:solidFill>
            </a:endParaRPr>
          </a:p>
        </p:txBody>
      </p:sp>
      <p:pic>
        <p:nvPicPr>
          <p:cNvPr id="7" name="Picture 6">
            <a:extLst>
              <a:ext uri="{FF2B5EF4-FFF2-40B4-BE49-F238E27FC236}">
                <a16:creationId xmlns:a16="http://schemas.microsoft.com/office/drawing/2014/main" id="{A76868DC-A030-4CA9-813C-0E10000F28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1005" y="3963418"/>
            <a:ext cx="4303776" cy="2468880"/>
          </a:xfrm>
          <a:prstGeom prst="rect">
            <a:avLst/>
          </a:prstGeom>
        </p:spPr>
      </p:pic>
      <p:pic>
        <p:nvPicPr>
          <p:cNvPr id="10" name="Picture 9">
            <a:extLst>
              <a:ext uri="{FF2B5EF4-FFF2-40B4-BE49-F238E27FC236}">
                <a16:creationId xmlns:a16="http://schemas.microsoft.com/office/drawing/2014/main" id="{8254FD45-B3B0-4CAC-9FB6-173555C3EB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5229" y="1264848"/>
            <a:ext cx="3582154" cy="2467179"/>
          </a:xfrm>
          <a:prstGeom prst="rect">
            <a:avLst/>
          </a:prstGeom>
        </p:spPr>
      </p:pic>
    </p:spTree>
    <p:extLst>
      <p:ext uri="{BB962C8B-B14F-4D97-AF65-F5344CB8AC3E}">
        <p14:creationId xmlns:p14="http://schemas.microsoft.com/office/powerpoint/2010/main" val="23457954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C9706C04-3C1D-4000-9EF9-C188F8E0A311}"/>
              </a:ext>
            </a:extLst>
          </p:cNvPr>
          <p:cNvSpPr/>
          <p:nvPr/>
        </p:nvSpPr>
        <p:spPr>
          <a:xfrm>
            <a:off x="0" y="0"/>
            <a:ext cx="12192000" cy="6858000"/>
          </a:xfrm>
          <a:prstGeom prst="rect">
            <a:avLst/>
          </a:prstGeom>
          <a:gradFill>
            <a:gsLst>
              <a:gs pos="0">
                <a:schemeClr val="accent5">
                  <a:lumMod val="40000"/>
                  <a:lumOff val="60000"/>
                </a:schemeClr>
              </a:gs>
              <a:gs pos="18000">
                <a:schemeClr val="accent5">
                  <a:lumMod val="60000"/>
                  <a:lumOff val="40000"/>
                </a:schemeClr>
              </a:gs>
              <a:gs pos="49000">
                <a:schemeClr val="accent5">
                  <a:lumMod val="75000"/>
                </a:schemeClr>
              </a:gs>
              <a:gs pos="84000">
                <a:schemeClr val="accent5">
                  <a:lumMod val="5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39286" y="6420329"/>
            <a:ext cx="3879378" cy="369332"/>
          </a:xfrm>
          <a:prstGeom prst="rect">
            <a:avLst/>
          </a:prstGeom>
          <a:noFill/>
        </p:spPr>
        <p:txBody>
          <a:bodyPr wrap="square" rtlCol="0">
            <a:spAutoFit/>
          </a:bodyPr>
          <a:lstStyle/>
          <a:p>
            <a:r>
              <a:rPr lang="en-US" dirty="0">
                <a:solidFill>
                  <a:schemeClr val="bg1"/>
                </a:solidFill>
              </a:rPr>
              <a:t>D&amp;C 63:16-17 –</a:t>
            </a:r>
            <a:r>
              <a:rPr lang="en-US" sz="1200" dirty="0">
                <a:solidFill>
                  <a:schemeClr val="bg1"/>
                </a:solidFill>
              </a:rPr>
              <a:t>McConkie and </a:t>
            </a:r>
            <a:r>
              <a:rPr lang="en-US" sz="1200" dirty="0" err="1">
                <a:solidFill>
                  <a:schemeClr val="bg1"/>
                </a:solidFill>
              </a:rPr>
              <a:t>Ostler</a:t>
            </a:r>
            <a:r>
              <a:rPr lang="en-US" sz="1200" dirty="0">
                <a:solidFill>
                  <a:schemeClr val="bg1"/>
                </a:solidFill>
              </a:rPr>
              <a:t>  </a:t>
            </a:r>
          </a:p>
        </p:txBody>
      </p:sp>
      <p:sp>
        <p:nvSpPr>
          <p:cNvPr id="6" name="TextBox 5"/>
          <p:cNvSpPr txBox="1"/>
          <p:nvPr/>
        </p:nvSpPr>
        <p:spPr>
          <a:xfrm>
            <a:off x="1532881" y="1"/>
            <a:ext cx="9144000" cy="1015663"/>
          </a:xfrm>
          <a:prstGeom prst="rect">
            <a:avLst/>
          </a:prstGeom>
          <a:noFill/>
        </p:spPr>
        <p:txBody>
          <a:bodyPr wrap="square" rtlCol="0">
            <a:spAutoFit/>
          </a:bodyPr>
          <a:lstStyle/>
          <a:p>
            <a:pPr algn="ctr"/>
            <a:r>
              <a:rPr lang="en-US" sz="6000" dirty="0">
                <a:solidFill>
                  <a:schemeClr val="bg1"/>
                </a:solidFill>
                <a:latin typeface="Agency FB" panose="020B0503020202020204" pitchFamily="34" charset="0"/>
              </a:rPr>
              <a:t>Look With Lust</a:t>
            </a:r>
          </a:p>
        </p:txBody>
      </p:sp>
      <p:sp>
        <p:nvSpPr>
          <p:cNvPr id="4" name="AutoShape 2" descr="data:image/jpeg;base64,/9j/4AAQSkZJRgABAQAAAQABAAD/2wCEAAkGBxQTEhUUEhQVFBQUFxcXFxUUFBQUFRUXFBQWFxQVFRQYHCggGBolHBQUITEhJSkrLi4uFx8zODMsNygtLisBCgoKDg0OGxAQGiwkICQsLCwsLCwsLCwsLCwsLCwsLCwsLCwsLCwsLCwsLCwsLCwsLCwsLCwsLCwsLCwsLCwsLP/AABEIAMIBAwMBEQACEQEDEQH/xAAbAAADAQEBAQEAAAAAAAAAAAADBAUGAgEAB//EAEEQAAEDAgMECAMECQMFAQAAAAEAAgMEERIhMQVBUXEGEyIyYYGRoUKxwRRSYtEjM3KCkqKy4fAkwvEHFUNjczT/xAAaAQACAwEBAAAAAAAAAAAAAAACAwABBAUG/8QAMREAAgIBAwIEBAYCAwEAAAAAAAECEQMSITEEQRMiUWEycbHwBSOBkaHB0eEUNEIz/9oADAMBAAIRAxEAPwD9NAXizQdYVZAM4UKYBkeaiZQy2NGmQ6dGmxkQE+NOjIo8cxa4tJFAyCglKyzpjEiiBmMVxW5TPpWJjQBOq25LJliQTpYruuUGDHcrZRTwro0Q56tBJFjFPTLFp3DRQYxOiizssRuJBGaHMjzCxZY77EEp6dZ9JTRPmgQ0AJywKlyA0B6vCU1AUem+5MiRg3NKaCclWULTPTEgZC10YJwVTkEkCKC7LCQvzSZotMoNlWZodZuWOUs1HbnIr2IBehsgWKNGtyBwxEQIIlojBsEG9lkxRaIBcxOjZR8IkZD5zELRDqNquKoo8eFHIERmhus805OijyOktvTsWBooMI1oaSIGYwN8SsmbNFbINIYhWeDDDrRdFHYKmqyC9S3Q/wCZpWRdyC80aTKBCdPGktUA0LGNLKAOp8RTIK2C0G+yABalDYlE6cWKoBoSleogGJTOTELYHFmrkyjuyS5BgJTZWnZGDZIqlwQdY7JZ2MTN1DIkI2Bw+6NMs6sqZA8RRxZA7CtEFZTDNWuCBOJAjdEFpGootECM0RMh8WoeSHuBWyHmFKZAD2621VQ9QWj1guARoVui04poAI2FJyhRRy6NcycdxiDRtyTILYo8eVUpOiHTXKRkQ5lNwj52IBJu0FCnaILSsSJogrK1IKZ1SQbytmGHcA9rAAFplSRDOVTrklIFSJsr+CiFispTkgGCx5oJAjLVnGC1U1HFEE4jmikiFFhySGizaRSrIjbYxE9XZYyx6lhBGvRRKYZkq1QdFDET1phkRR1KVJZCCrnII5KIesctGtNFIMwq4NFnRKkpWQ4cUtsgMooPSymdMGEngcx56j1unYpKNxf6fJgP1DNzQ5Z3wGkcyCy585bhgA838PzToy2AGDmFeRJosDdZ4uiBYmrqdPjTVsBsG1tnObuPaH1WXLFQzNdnuWuAUsaXmxUWmKuZdY1HcsZYywW6GyKol7RfuVSmC0ZjaV3ODW+aqKtiJh4qPKyLTREhmGiC1YUmtytJxWbFDhcCx4hTLhVWiaCS6nLMneqw6dwWqATNTEihHBmrktgUNt0WdoM1kQKzeFLsalIYYVfgsvUMMkQuBakHa/JUtgrOA/NNjKwR6nluiUghljlakWBkCtMpgWFOiCHYjRZ3dSyHitPfch3hyWhRtAtnjh2bn4T7HX8/JBl8tS9PoRB2CyXKVchIBM65XNytyewZyI+KbilJbMFo9JsUyUmtikelikcbZZ2xy63TvamLaB1BsWu4G3kUr8QjUYzXZkjyeTtzWZ3OIRzFTkpcMMpcFnNRGQE14px5Ksg1TzfRKYDZ1TbMuL2zOpW3Dh0q2BR5XxdW0nggzUkU9iTs2rJdnmk48riAt2aeFocE/wAdSQ5IQ2ls4OySJFSjZArNkua0kbktT3FyxtIg2TW9hNBA5KDNvEQmRSHWeuCJxRLPGLFkjQUQrZEhJtjLOi5aIY6AbDUsyjW4UWPCRKldjEfF6OBTBjVaYbAMM0o2i0euchZZ0BkrlFqFlWewPuFowz1QTBaCtOduOSXOVvS+4SFnS4W5/CcJ/wBp9Pkudkb0r22f9BI8idcqRWxLHSntbUQ4yLkcEpSplBJBZa1AhNkqHRutJnG49mS1sJPwSAezvI55m3NY/i49fT5gOxl0YIPJMzQU8bXsSgtJ2gD5HyWPoHewbGw3JdGMKWwNilYciFJ/CUIUlDidd3oseOPmsmksspwAt9bWQzPSqwaVyOqm3OiSVIy+zNc9UqbEQ5NhQnJDGRqSDTt38E9StFM9mpwW8wl5FtZfYw20tjOYMR0LrAb/AAVxnaM0sdGp2f0TiEbOsF32u7mc7eV7J3hruMjjVbk6ORJjlQNBsaY8pKOA9Jb1E4CCRRR9C7CYk1Ih5GbKaLImNwTJDg7GKQ0XK6oI+ATosFo6Yisi2OxmiStksYw5LTPG3jaBT3FqI94cFi6G3Fx9Apcn0s9s+Cz55yjKw0d1YBsT3ZBY+F82n1R5K1p9pfaBPKSMjI6hDFadmWg07suSkpdywTZb2PFGnTUihmWTJb9aqyCksgIINiDkQcwQdxCtzTVFcnFEepcGuzjd3Scy38JPh8uRWKOT/izUX8D49v8ARKDUMvakb915HkhhLw87S9S+UMPnIuBmulDLU3EBntNGTmVJOU2WhmKOxQ4lUiwrnLROexEjF9KgXmw3Zri5ZLWBPdGcjYQctQq1WJqjRbKrb5b0lppmiEix1gITIyYbDUguLcFojHUUhQ0BlqGud+rjzt47kePHcq7d/kA1bstmYDXVVProQk4tbjFE/P8AFwWJcCAoer1UQ8MiYpIBs6E6JSJYwJEfiIJAxNYpuN7gt0NUtQCtOlMkZFBr0mcUNTDtS9KCs9LVKI2ctdZVr0lUGbMtcM6cWiqEjJZxKxdFJLKyTA/aLhO6rCnuBGYcTAwhrt7sAP3Sbll/MW5kLFJasWn0G2UaGTE0E66HmMijxS1xTYSA7RdYFKy9yWS9mVXYIOrHW8iVeOVwp9gUylV3LDZNUm40EyO+QtIF+CpzaBs0LafrIi062uDwcNCtCgs2NwfcIm0TrSaWxjP9pvZPyAXHhJp0+VsWuRwgtcCdCuhKbjpmVRVhAtkuthalG0Uz62aHS9RYOodkgzOkQh1NPclcjJuShQ7NHBFCNLcFxROm2U4G7DmpGdvcB43yipSxvDe1qm0uwxXW5UjGBgB1OqcnSog5HZrL8c0csixYXP1Lq2fMgBF3anM+ay4+ijOKlk5e7/UPU+x+axyZrLdGQcbLxV8l2LzvO5GkwGCbIVbjIpMdjkJSG3EYtziWQpsMsimhVleWuC1xzNoVwzVUFSJGi4sUayqXJojuUY2q0w6OnOVSkiULSvCwZphAWLNBy9SHlSLC6dBuMrKktgDY88t63+K2qYrSdQjEXROy6xpAPBwzaR4g5+SWuX7l87DOyasmxOrxc/tt7Mg9RdIxy0yfv9sOLtDG0pRZSc7CZGize4DK4WfDk87j6lUWaef9GHHhmtUJ6eS72IszMUmeR1HiFJPcHk1FEbNWrDKkGS5+zP4F1x++M/5hdcvN5eofv/ZEWHx4m8l09GvC13RO51RO7PJP6DJ+VTKktzg1YurXUJyohzPUNAuTkl9V1MIR3IlYKOPEASLb7HXwv4pUMfiNNKvUgKY5gBV1C07ItDMFMN6LDg7sjYR8AHaOjc1pliUU5PsVZnIq/rajAN3sFjm6j7sBO5UaOQXcG7hr5f3+SLNHXkji7Ln9P9/QYvUyu0Nvu6x2A9m9h5ZK5TcnaFuRm4SsWmxNjrBktWLFZTYOaSy2xxJIXYo2UXQZIbERQgK5s0Oic1YQQRJC1NBiOafwLSs0tAAAqUqHoc+1YTnor8Sg0z2WS+YUlKwhCrmsFjyAt0Do626CLokZWPmTE2yPVYTBbPz7B1Hd5cFtxS1L3FpdjutjsQ4atIKGctLLa7i8byHSBovheJBycO0Pb3SZPuu25I90C25UFuQ0NiORU02ypyo9YbOaeIXPctGWxi4HnTWjIGhI9zmurKSluC+BnaFCHFjhknPFraruWxtjiwBr/Io5wliVS49S07E9tN7LXjVv/PzAXP61XpmvkX2KcMmTTuIWzp8jpP12IzyE2LggwycJSiWyHM03cQcgUE9lqFjlI25Adnhtf9rUDy19EnCnlya58dhnCoqFwAXexxUIANi8UGeI6lY9OudhDjHWXQxxpANim05TbCN+Z5cFmzzbelfqWSdi0mB75jrb/gLDFtT1y4ir/XsRR7+ofatUY4DbvydkfU+59VOni5Jvu+fl/tlzdIzUWwXkAk5ngpKVPYBYwTtl4TkSgaqXAvQeSwuG9bMUkhcosRqL6WJJ0stPixAaJz5LHQoJZVJFJFugdcLmZeR8B6SK4SohtCT5QxMFPYPDtEbikTbQcZJjkc+LIpam7GrgZhltkU++6JZ9VsuEqaskuCUyItclC6pl+miu1PjC0OFm5Oy1BuOYVY5uMgGMzy4h7HmnZne6CW4tTZSsv8bS08xmPYIMcraB4YjWPIHVSZ4TaOW3evngeNA62h0Nt2iYnHldhcr4YxfstPCy5nVKpj4cFGmhBFtziFvxS1Y0iUUng4SBq3RaYTkotLlFtHVNO2aOx10I3grdDPDqcTi+QKF3RF0b2HW2R420PyXJyRtSg+26GI62LNeFhPL0yPyTugmkq9wew6+2LLeE/qFFdR5S1wRpzgLha+dx4k90cr+wKyZ021jXf6ArbcJROAGt+J4k5k+t0+ManSInsOQzhxst2XIoxoFbsYD7JOOel2Gwbn5XK2yzRjDUBTDti7Oe9BjxvRvywyXWHBgjHelfc+DWjX1sud1r0RUFzJ3+3BFyeVNN1kg4MFh9Sh1aY0i6t2UW4GixIFvEJ0IrSrCswdZXEONitCxJmGc2mLsridUucdPBSnfJ5iDjcZEaLHLI09w0NVez2y2LcnEaeI1CuGZRkk+GE42rR9RRYMiiyK2DHYbkeLJTVDLM/tOTPJWmJkT6OQh1ypONoFOjQ07ri90mOGxykPSXbgO5wvfxuQfkmvDXATYxHPklNBJgqhm9JlB2UUNlzHQrdgwyZamDqBZ3ms+bG8ctycneK1z68uKKLtUy+AFU0tAd91wdfwuL+yRThIkuLGqmNpcA8AskGFwPqDzvvTrqafrsRpMlSXicYnm9u44/E3gfxBZuqxO7XYqL0+Vjez6/EcI3FTpU00g3JMpVVW/JzBrkU2WVqVlt7bEfZ+0HMnIdkShjOWN64i4y81MuNr29c1uhcDy0J+ijza+oUlxVMbaWxP2HVWbIPuSB37rnZ/Mq8E9P8ARezNFIzCL7hnfgF1eoxOlNBJmXqK/rCJB3cRHmRYDmGkfxlYo7yeR9+Pkv8i3K6oWo5ySW30JWjG18XqLt8FvZcgseIUzZLY3HwEnqhqkKYbO2y3a07ifkUyWRy0w+9il6j0VTiIDV0seVzdIj2Im0HuNWCD2YwG+t7+5PouV1WRvqPb/G31spclKeQRtyF3uya3ifHgN5O4Ao3pVffH9Bt0dRNAAB7R3kgXJOZPhnuWWf4mlJpKy1Bn5cXufJhGZc6wHPRdVSZz2rdFaXYk8ebm3HFuaVklWzGeFJBoKMPAwd/e05eiz6bWwSj6A2lzXhjgWuJFr5WN8ikzx2qKTadMa2gSDciztHDgRv5HVMx5HxLlFzXck1dWQNUzYU2SZKnihUbBbOqcA5omqIlZapNMk7GkxlF3BipWHfG9zTyJv9VWV6Zr3Qyrh8gMbMljnyWkdNmwmzhdvuOSODXcpuhnrGtLbG+K9j4jMjwNl3Omy4mkrFtNcHL5A643rD+J4klYWOVnTTl7FcmD3H9jmEEh0ZzFiWnwO5NmrVAL0Ctu+EfeA92/3CVLeAa4F9uND4mv00z3tcND81cp7Rl67MGatEvo879Ob2HZIy43z58QeBTscfMqFY3uaVslrg7swsufytmmIt0qgZ1cbxk9xsyw1IaXEHhk0ra8cXiU13FZV37gKeQuZE8969/Y/RcHXozNoct4pitA60727pI3eozC3LZCY/FRT2/tW1GwDWUYTbWze/65D95daedy6eMV32/Yk5UgO1KMw0cbfiGbj+Jxu73PskOlKKXFEkqgL7Nhs2++2vko3p2RUV3PaauwOcLa5DmVWW0i8cqFdqVBx4BrkPMpeGNrUypy3oszMc2A2ObSR5kD81q6bF4jbXZ/UKWyGuj7rNe92QaPkM1tgvBjKb7IkXYrSklpe7VxBP5f5xXFm3JW/YZEo0rMRMjtSLAfdb+Z/LTNDknVxvfv7LtFf37/IJK9yRV9JWNe5oGIA2vlY8beF0tYZLZJP7+6AeVWYdoIkxA2IORHEHJdkxvZmoouk0rbdZZ45WKVOMn3HRzPuVoX09Tmw4JBwycFmdXT2GrTLg7qXgDq6xgezdKBmPEkaHxWrHkT8mRX9QZL1Ott7NY+MOa7FlbFxG4lK6nFGDWSLu+S5LUjDvgzLXajIqpRa3MvsANDxUjOiabH6PZ2SLVqYyMQxoSMwbJ6xNrYj2K/R55vJE7PGLjm3/AAeiy9TGSimHie7RSkhiaA3rLyOGIMtuWiXT4vAWVTtvsHdPSTa1oCRCFrYCYlG7d43HgU5YlLyy7iVKmUaN4cDewd887Hkbo4ZlOLwZviXD9RqS+JBLZ81zJLTKhiBU04EmE6n5FNctkwU6dDNLkXt4HEOTv7goPYNc0C6rFHNFvb2m/NKW8ZR9NyNdjHbOrsLw4/A6x8W3sD5HLzatsHpqXoZE9zaVT8muGhGvPRZesrVaNSfcBWVgfLRxnTG4nxJY5jf6ir6TM5QUHwisj80RaLaDetEWgaSAeIGi5mXp2lKaDjlWpRF613V1EbuDrHkcvkU/DLVj/T6Cp+XICN5J2s1bAHP5YTi/qcwLfFNQS9F9QOZfIvdIpb0oPL5oZupRQ+fwCezpw6HxAzSlkblTBXwi88JZaU/ey/z1WrM/LsClW4an2cTMHu439Fnjl0x0h6N7KG0ZbxvO7rW/0f2XV/C5J6/mvoBm4HZexStbvkIHrmfYI+uyflqK/wDT/hBwVIWcL9kaMALvFztB6H3PBcycvDhr+/b/AD+wXLo42tWFsbmt78jiB4ADtO5AfNcrDPU5X62HkdLYydP0YdM0SGTBjFw22jT3f5bHzWyf4gsUnBK6M0enclbYKGK7brt46YDVoEJgThJ8ExpMX7DkWx8w9kjmuGllT6dSW4xRa3TNXs+pc5mCezt1+PNZJ4HDhj4ytVISqaaWnuYu3Gb9g52vwQtxyRqXILUobrgWZQNqGY2dmdneadHjcQhxy8ul9gXFS3XJNc/Dk4WI1BQOPoDdB4qkblcW4suzmasXSwzQqcmL0tdhla69s1fURjKDQMJNSTNPWQCVokZ347uBG9ru8PI5rz8cktEoLlb/AOTfKKbUhDaBJwniCDzWnp8qnuhWRCBNl6COFZIX3MUnTDRTG4OrSLHmPzaf5VxetxtZFM04ZWqDQVlj1bjn8JOtjoCqz4VpWSPDLhOnpZxtEG4e3vNz5jeFmi7TQU/UebUjG13EWPnmD7KtW9hKXcZxBsrHbngtPzCpOpp+oZ+fbbj6uWVze6w3cPwPJDiOV78wFswSW0H32Mco7to0HR6vxwmNxu6I5eLfD/N4WXq40NxytUKbUecTSNWZg8LOukYNkwcjdi9YD1rHD18UzG1oaYEr1JjlTVGUdrvNtbx/w2Q4MSi6Qc5uXIrs6pd1jsGslxzA/wCfZac7pX7g4272NL0kfhpG332+YKVJXOJpybYyRs+a1twNr/VJflnYuLNNtelD3QRgizje/gLLpZsSbjCL5GPshioZhxG4NhYW4lYupwPFdv5DLsndW6Q9V/7GF3pYpnSOdtL2/wAC5K9ijtib9MyMaMZiI8XGw9mu9Vt6xrxFFvaK/wBv+C+4Whg/R56u7ZPPP5W91zeocskWvv7XAcFSItbT4rNJzndhH4YrlzyOF2g+oXOxvS77RV/r2/kkle3r9Dmt2gxjy05WtlwyFkOPDKUVIuU0nRmRLZtr6L1mmlsY1JUSXjESVSbE8sJHVSM0ebcLo7Ltoo0nSB41zSJKXqGsjNPsPb4ecDvdZpxa3NGPInsyxV0gIDo8nszaRkSN4QuCktuUMaJdRCyoBNgJBruuiwTTlpn3FTipKyM6it3TpuWjL07W6ERYu5tzYrNbiHsCfTi6vxpUVoRQZWPhs5juycnDW19/nb2WacLepcjNTjwOCsaQGniPQrHj1YpWg9SkiXtxpj5HQr1fQ9SpxtGLPDSd9HprscCR3hYE27zXtv5XWL8W8koOrTuxnTPZo+2o0l8bm6ubbzGY+ay9Hkvp5Y5dn9QssfMmu6PftRc0OAOJh7Q5aiyGMUpE1Nr5DlQ4FjXt0B+R/JJkqdDHxYeWYuicB3mdoeSXIJO1RD2lAHtkd9+K3oj16Zx+YqrT+Rm+jFeWOZfdeN37mX9Bb6LpdZi1p133FRdOzSbWb8iuRgGZD3ZcfW3bvABCrO/Dpl4469hSsOAm+VgSRyGXuQtfTK6aFz2YCBxb1RGrQSedsbvqryLU5L5FRdUzTdOKwOo4i0auab7leOcZuCrdJ2aMz8hGgmytvFik9RCp36iYvY7O03mWJrbuIOFttbHd5K8cG18glN2jXGItbGw3xOdc38M/yQTTeVRZqqkA2XVj7XIPxj07vzcFr6XbN7N/Ri0/M0I1NYZJ3kf+WXA39llmD+Y3Ss+TxJP3f3/BV7mnrngubGPiBLvBg19ch5rP1bS2XzY9ehLbIDJLM82ZE3ADw+KQ+zR5FctqThGC5k7/AMf2EqtyfC+2ZZ8EkxMuGwebi5Gm72supHTjWi+DK1Kb1ERpL9ASvQxj6mO2xuHZUrtBYKpRQcYMOOjzjq4+SCmH4Z2Oj3iU2OFspwo9ZsNzSHNcQRmE9dIpICmjZ7IncWC/ebqFgz9FLE9UTZjyalTPK6hAfjZkH5i2528LJPFF8cPgJreyFtKF1y5nfAvb7wH1R9P1Lj5JmfJjt2iRDWtl32cNRvWucISQi2c7Tmc0XssSxb0N17E2i2w18jI3khj3Na4jUAm2V96Z/wAfSm2i1K9jVVuxyxrQ14e8btA4G2TSd/P/AJ5byY3Nxjx6j54qSoWim61roJcj8JORBG4+Kdgm8E1JcdxT860sDsKCwnjeM24PbFmD5hbfxid4sc4+v9AdNHeSZ1Ox1g29w17sJ3jO4B8rLnYppSb9UMknx7ndTC4ObNE7C5ws5pza4jiFojJPG3LsVJU7QLZtWS1zHAC5eCNwd4JWfeWpexIPahsy4WxybnNsfqlSV7BJ1TEaeYGGTwDh5blc4vVH9AYvZmMIwyPtocMg8jhd/UPRdlPVjXtsINpfrKVr+Btfyt+S4zjozNDucdnnRCT/AFFuLUH4hH8m/cvpn5xfpZUtfLJh3vEXkD2vcOPmtnQ43DGvl/sHPJSmwDZB1jeGMjye0j/cpvTfsAuTS7KpftNHJCT2m5jyN/olY4/mWu25oh5seky7iWzFozsCD+7ktGSpY7M1U6Hehm1GsqgXC7bFt7Xw3Isfa3miTWKpSDwvzGxNcJao2+Funv8ARZoz8XM8r+6NVq6FNhUJMgkOsshI44GAkn+LD6KY7cscPX6WDCPMmQYJerqadhP6rDiPiGF7z6uPoovhcvvkXxNL0NNRVpMctQ4d/ssH4WZADm4lYOok29HqaYPZyJu05MRho2m5e4OmOYy77h55n0R9LjtvN+30AyPjH+4ntfbIimewDJtgP4Qupj6W4ptFSlTHfsLInWytqDxBzBWlZrQtwSZ2+vY1X45LSF37XG4I1lYDmB/7ofBaIZqFuTOmbVWzH1CAbZQpK8HRbLjkVMim0VKCTECxxydm08CvP9V0/hycez49mbMU9SJ9c/Mgiz2n348iuXkT57oJsxHSjZ7mPE8WQd3gNzt639NkU46WZskd7OtlbSEjcLxmqyRlGVgJkTb2y+rdib3Tw3LdhnqVMhsOi+2RUR9W8/pYx/G3ceY381578R6R4J64/C/4ZrxT1KnyU6ykEtjfDI3uuO+3wv4jx3LLjzafLLj6BThq3XIIMIkxEWJaWOHjqD46e61Zcjlg0ejTQuKqdg4n5u/dd7YT/SUhr4X+gS3sFU1ADXNGeYIt4arTjTppi5PsZyuq8L3ubvId7Ba449SSYm9yjsnbAkpjE/JzXXY7dnuKVnxaZKhkZJxpiVNPbrWcQSPRXON6ZCk6skvZctIG4tP7wIHvZbIOrQKNJ0deH0czD8IDx5Gx+ixdQqypj8fwNAtj1PUyGT7rHEeJGg9bJefH4sdHugMctMrJTiXOYDmbSSOPlYH1+a3fDB/sL5O5JrWPDAfQ/wBkpR/ssr0O3HwOkwbwRn80p4XSaYyGRxsWgcQXSO1LT6uUb20IG+5b6KbJayMvcRd4y8AdCsHX55OaiuxpwY0lbL2w5iyOV7rXxG/Zae6LG+8jVbemzeHB0vT3GKnvRRg2g0AOLBhAwh8eVsTcRGA8t19E3H1WOU7cN1ta2/gvsZ2q6NwSTYm1WEvDjZ7RcFx0zI3Ep8cWJ1BS/cQ8abuyrtWH7PDHYY44RckfE5o7N+bjfyXK6jockcrtp33XvyPckor2IXQphlnlnkzIbr+J5ubcg33W7HiTcYLgRitycmM1ex2Pe5xzLjddNRS2sY4piLJjVUIlbnJTksf4s7wPkD7FYXHTNJ9xfxQv0IAqwd6NwaEBI5xxS2pEQcEcUPmCpApHtG9aMeoFpHDNshi6OKckLZY2TtWSQGSN2JrTZzN4yviaVh/EOt05FCXDRowxdWjQS1LZ4hMzNzcnjfZYMm6v9x9qSsmyYX3ac2vFxzScc3B2BJKWxD+wtY8i1uC6cpKcbRmqmDqc+y7MbkWDJp5BkI7NpC2YluRwutbwWjqZQnCi4XZpNnbU6xovYSC1x96+WS8zm6fw5UuPoa4ZdXzHXSh4+R4HgUuKcNnwG2pEajq/0luIcPQgj+orVlx1jEwlcgFTQvxgRuviF88j4i4W2OTGopyVC5ReqkQNqxuuWuFnjUb1uxY06adoU7T3O9lsYYXdsNlYb4HdnG38J+8OCX1GKSndbfQJU0A+0doHiLJejagWUNiRY45fBoI5h1/okdRPROL9xmONphOi0tpZIz8Qez2P1AV9XHyqRePmgVQewPEkfVVDkUwFLJeWTwZgHkLn5J2Vflr5loBM/IeLfkQriikWdswARslb8QAdz3JGKVycH2GSjsmJuqrtaD4DyCix1JsG7RtujLyYZb5sBAaD+yBkfRczroXT7o24HswM9R1TXtYciMxrbJwcPPJXhbktwJPTshPaW1MFFGPiIf6vfa/8IPqtmKCeSkLlOoIy3Rmqc6thBcS3EBYm4sTpY7lt6rydPKS5AxfEjUTdI2NqZAxpbG12EGO1iW5G8Z7Lhe/BZsUPIpT5foNlkSk0uDUQ1cDafHFEWiXN2Blhm3N2HdkAt+NwS1RjvxfYNNJWgTZIgLOqGNO9paTbwvdFHPiavUS/cy/Qmqkp5+pkLmsl7OEk2Dz3XDzy81M7csV43wBjdSplXa8XVSdqngljde2KMNeCO83G31HgQg6ab6jHqTprZr3LmtL4tHEFDs+bJ8Rgd4TPaDyJOH1snxx5lzFP5Oiqxv2O6roBEReGpljvp1rGvb5FuH5oHlwJ1O4v3RPB9DNbS6CV0dywsmbxjdY+jrW9UyMsfK49efoLljkjK19BNH+tjezxc028naFaYThL4WKarkrdBdqCGctd+rlGF3gfhP0WD8U6TxsVrlDsGRRlv3NVUzOpJusZ2on95u4hcXpp+JHS+UMn+XLUuBqglY99mm7X5sPDwRNPuXGmwe2KQvBIyc3XmE7Bl0vS+AMkL3M8HkgtOoWySrdCHuh3Ybw6QA62I9lUiY+SfG0i5GRY+3LPIpWRXyWWWzl4L2d9uUkfG28fQrFLH4b0S4fDHqV7rnuRKmoLXiRvG4+oPArXGCcdLEN07Q5s7aWKZrt17eqrNh04q9AoTudgen+zMT8TN7Q7LwyTOgzaUkw8q8xntiAO7MxNtztXN4eVwuhnzyjvFWJcY2cVYAJaDmPK6pNT8yAVordEdoBpc0/GLeYXP/EMLaUl2HY5aWLxVHVVZduElzyxZrQ4a8CXsDemVhqqoBItoC4+V/7JMIUC2K7PdkHH4nuHq23zTsq5XsQDI/u8yFcVyUi/tOq/0cbR8Qb/AC5H5LDihfUN+g5vyUQJ5bAW3WW6MbYo3dZWdRs2MtNnSOBy8z9AuYsfi5qf32NTlpxKifZzYw118bjd99bk535aIttba4Qp8E3pFUWDWDeL++XyCf0sbuQE32M5BKWuL2mxByI1HBdCUVJaWVxwU6LueJWTJvMhoWdIpLNiya0CwO9Xk1xhSew2OXsc/ax4LOk6L1Gh221r29oYXg3B0N+IKy9P1E8cqH5Umi1URfaKcXIDnNAxbmyAdl3I6HwKPD1PgZda4ez/AKYTjriflVX0hkje6OWMtewlrgRoQbHmF6JTfKZiaPaHplJGewXM8AcjzboUcsjaqSTLimuGaqh6fHqRK6MOwuwPLSY3X1BOHLMHhuK5k+mxPJVabW2nYd4rS33KMPTWkmFn4mE73NuP4mXv5tCXPosnMJ389n+6L8SD5J9VQUMrjbACdHxua0+gu2/g4XVrL1WFeZWv3/kW4wZ9U0b42W/WxgZm3aaOJb+VwufJRnPVDZhbpVyjLGoMMgLXXaDcLbGPiR3W4jeL2N0akPayVuj7Ndz3LDKLujXdqyXtnZ1nYgOa048jWzEThTsjU0mCZh/EL+ZstEHYnh2dgf6iWPIBxJuc9c8gjuEUpSQdbiEW0cD3OYHY2HO7u97aJuZ4skFFx2YMW4uxupLZmGWLI/Gw5Oa7xHH5rHGDxPRN2uzCnT3ROoJg0ubpe9vB4zA8x9Foy424/fACaNF/3ATsF9WsIPqFz44njdDnPWjHRMt1tvhs4eRXTbtRFMQrZruvxTscaVF0cQVJab70UoalRVD8s2J2L7wB9QEuMNMdJGdyPsCfD5pUVuCkEvhij5B/q4/kq+Kb/YJoXkOvAO+aKKKSKMkt4Y28HOHlkUhRrJJhMUkGbweC0Y1aTBfJc6LOfWT00LjeOM4iN2GPtG/OzW+aT4ccUpTXLGxubSZpOlkVqolvdOf71hiHvdYFJPVXqHmVSswG26vFM/g0YR5C35rpdPjrGvcQ+Sa12XNamqIaCihPVPfcBsLQ53jfJo9Vhe817hKNpsH1oe2411Wpw2oW9mB+0nik+GFZU2f00EsfVVQzNgJB9eCvN+Hb6sf7GjxLVM3mxJTGA1zsUL2977p3E+C4uSFNprk0Q2Ods7Hp61hLsJkZ2XOaRf8AC75J/TdROEd+V/KBnCMj8w6R9FZqYkgY4/vDdzC7OHqYZNu5ncHEZ6ARMndPSvyM0RdGeEkVyAB4tL/RFnhtqXK4IlexMfEAHxEYZoXGxHxgHMfUeCibbUlwwH6CkG0zoVoePYGjYbF209oBY/Lgcx6bvJcrqMC7ouMmipVUMFZe2GnqeH/hlP8Atdy46HcrHlcfi3Xr3XzX9jHGM+NmKbDkkge6kqWlmIEsJ0Pi12hHJTqMaaWSG69iQbi9Mi/S1Yewh5u5hwv5Huu81lqnfqMUrVGf21Q4XXHG4T4SaM840yftp+GoDh8bR7hbIR1wKZNY61Qw7i5txxs7Q81eN1HfsUizt6Tq65zmjCJGAkbtLG/ohyTWZN13DltKyDVSAgOPZxZZbiDp+S0YXTcGJa7o1WyGN6kEd4tz53t+awZ4uOSh0a02ZujF5ZW8WuWqS8iYJnZjnbhktkUQ6A7N+CrvRB95yb+yPkgS5KOJJbtHj/whjGpMgUPJBvpYAeSDZNUQao48VLO7ex8Z/iJCVkenPBeqYaXlbF2zm7B4/NG4bNgF3pfQiGSO3xRgnnv+iT+Hyc4O/UZlhpYPoPWGCXrrZNNj4tce2PSynXJtaVyVCWmVlzpFtYOktujDjfeS7tOvyvbyWDBgail3f3/sPLPUz84+0XuTq4knzXoPDqvQUM0bbkcBmlZXSIVaKuBoqrPOSRgaPwtLf7pfh1mh7IZF1BimyZdxWqtxUkVW7Flf2msJadDkgcVZSjJrYyTo7ZHIhbYSVWMLvR3pZJS2a7txb2nUDw/JYuq6SOXdbMOGRo2NDO2W01O4EXsRezra2z1IvouBmi8UtEwq3uJoG1/wSttcZYhk7ldBCTW6HauzIdXsBkNRDVUwwyMlDi0aObY4223EtxDzXSwdY60yFuFO0Qf+qeyjBWNmjybKLjhcae2X7q29G01LH6cfJgZI7kGXo8+UOkiw2sDgJzudbeCKfVwxNRmCoOgWxpnMfgkBHNTPU43Eqka97cTQWmzhouS3olaI0fRbfxDqqgBw3F1sjuLXHuu55cMOQLlgt68Wz7rsya21TO6epDJRJbEy+CRpGrTk7LUEcDw3qpY9qAjKnZar4MnRE3wgOY77zDmx1+WXks6HTXYyPSBwtGQb2Fj5Fb+l3TQlkqqGVxrcEFOSVNFdx7pFX9cIZhqW4XftDVZsENMpQYc3dMmVQvFfUYgeV7j6p8NslAIb6M7aEbnRyd1wsHH4eF/DNX1GHWk1yTg5hlwzk+NvVWo3josj7RZaVw8U/HvFFo5hOoVSXcph5Xdlo/CFcV3IcvO7gFSIUiAIW+f0WNb5GQWoarCyaP7+H+Ukp2XHc4y9L/ku9mgEriCwjUH5Zo4pNNMoYq9qvmJMhuRkD4IsOGONVEttvkpU8gZGBvtchZMkHLJqa2AsVrZv0br7xb2zRY43NFmYgcbk8V05LYNlWkmwxvcONh6LJkjqmkCEpG2h5uV3+b+hYxspoL7u0bnhHeeb2axo3klMm1FWFSN8OisbgDVVohnIBfEHgCO47LAL7m4QsGvLLeNV7h6F3Zl+lWxjm9rSHN7zbWPNH0WdxeiRJRMNLKurQNGn/wCnW1GsnNPN+pqbNNzbDIP1bgdx1HmFzfxPp3LH4keY/TuMhXD4Z+mVDZmtdA5v2hjQCy5DZQBp+1bTiuDiyxv09fQY1Jbc/UlO2sGAtdi/ZIONpGmRG7mtiwb2lS9VuhbkuB/b2zzVwxlxLotzsrsJFrHhY5IsOWWKWr9CSTl8jLUGz5IJurkPYscL/kD/AJvWnqZRzYtUefQBLfc92jRNeLkcnBY8OWUHS/YqSJj6h8XjbetkYwy+wFs+rC2ZnWN8xwKGCeKehlCuzNouY8Mcb7hfeNzCeHDhppktOWOuNkNhLWkwteztdTfLeYj3xzad27LcFzYx89P79Bt3EzO1pAb4Tdru00+BW/p1WzFdwMvap772EK+MrXqTsSRPYOYeOIfVOcN1JfIhpZ9ngGSNvdMbSPNoPzusDyu4zfqG47mUljLXA/4f8zXSjJOII5G697a2uPLNDdclIBtR93h3EA+yPGqVFoUjk7SKUdi3wNynu8kMeGCDx2uSi09i6GZq4YY2jjn5pEcLUm2RChdZ58WpzVxIPQWJaTpdZ5KW6iUP7RMZLXNG4Bo0xHj4DxTMMJY43NgylqdInCcl9jaw4DL81JO4hnde/If5uS8K3sohxrdIIcLrQ24uSKvJZXcpQC1M1x0Lj9Um/wA5r2CXBpuh1I2ON1a+xeLtp2HMNIydM8eG4cUrqp8RDgv/AEwTqN8hL3EuLiSXHUknMlHHNGKoVKNuzY7fF3NvvaVzVyjVM/E9ptAmfYbyvTYfgQnsDaiktmCz9i260B8ZAAOWYyObV43Hwx+TZonbaH+nB3h1r77X0ut/Rt6qFT+ANA8iF7QSGlrCQMgSW5kjis9+Z/Nk7FKvaOp00/MJXTtsdk4Mxsc3bJfPtu+a0dUqkvkKFZRm5HHsKYlswZyDdw3LV1HEWUSK7ULTi4IjbdED+kA3Esv43JB9Rkub1PK/UZj5M5UCzZANBNIANwGWQ4Bb8fK+SBlydUP6mXkgy/8A1RXqZ+fXyWuPBS4Nvs49of8AyZ8iuLn+H9WMjyZyvGY/aP8AUuji4/T+hbEgeyeZT+5AVVozkmR5ZaFmd5E+C3wPv0b+ylIFAJu6UzuEL/c5/VGyIZl745OSl8JQzTfDzCuHIuYaoP6QfsFDm4JDgVpu85BPhDDupOvM/wBIUh2IiXGtMixp/wCrHMpK+MruU6r/APDD/wDR3ycs8P8Asy+S/oJ/AfoOxommGIFoIwNysLaDcubmb8QdFbIHWCz3AZC+gS0xcuT/2Q=="/>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Rectangle 6"/>
          <p:cNvSpPr/>
          <p:nvPr/>
        </p:nvSpPr>
        <p:spPr>
          <a:xfrm>
            <a:off x="1831975" y="1023601"/>
            <a:ext cx="2990848" cy="646331"/>
          </a:xfrm>
          <a:prstGeom prst="rect">
            <a:avLst/>
          </a:prstGeom>
        </p:spPr>
        <p:txBody>
          <a:bodyPr wrap="square">
            <a:spAutoFit/>
          </a:bodyPr>
          <a:lstStyle/>
          <a:p>
            <a:pPr fontAlgn="base"/>
            <a:r>
              <a:rPr lang="en-US" dirty="0">
                <a:solidFill>
                  <a:schemeClr val="bg1"/>
                </a:solidFill>
              </a:rPr>
              <a:t>The world view: “Only the act is, as a rule, regarded as sin</a:t>
            </a:r>
            <a:endParaRPr lang="en-US" sz="1200" dirty="0">
              <a:solidFill>
                <a:schemeClr val="bg1"/>
              </a:solidFill>
            </a:endParaRPr>
          </a:p>
        </p:txBody>
      </p:sp>
      <p:sp>
        <p:nvSpPr>
          <p:cNvPr id="8" name="Rectangle 7"/>
          <p:cNvSpPr/>
          <p:nvPr/>
        </p:nvSpPr>
        <p:spPr>
          <a:xfrm>
            <a:off x="6259948" y="4460972"/>
            <a:ext cx="3395186" cy="2031325"/>
          </a:xfrm>
          <a:prstGeom prst="rect">
            <a:avLst/>
          </a:prstGeom>
        </p:spPr>
        <p:txBody>
          <a:bodyPr wrap="square">
            <a:spAutoFit/>
          </a:bodyPr>
          <a:lstStyle/>
          <a:p>
            <a:pPr fontAlgn="base"/>
            <a:r>
              <a:rPr lang="en-US" dirty="0">
                <a:solidFill>
                  <a:schemeClr val="bg1"/>
                </a:solidFill>
              </a:rPr>
              <a:t>The Lord’s view: Transgression begins in the thoughts and desires of the heart, and that the outcome of cherishing such things is apostasy. The Spirit leaves the impure heart; then the door is open for doubt, denial, and fear.</a:t>
            </a:r>
            <a:endParaRPr lang="en-US" sz="1200" dirty="0">
              <a:solidFill>
                <a:schemeClr val="bg1"/>
              </a:solidFill>
            </a:endParaRPr>
          </a:p>
        </p:txBody>
      </p:sp>
      <p:grpSp>
        <p:nvGrpSpPr>
          <p:cNvPr id="9" name="Group 8"/>
          <p:cNvGrpSpPr/>
          <p:nvPr/>
        </p:nvGrpSpPr>
        <p:grpSpPr>
          <a:xfrm>
            <a:off x="3100549" y="1724569"/>
            <a:ext cx="2311710" cy="4359225"/>
            <a:chOff x="838200" y="76200"/>
            <a:chExt cx="2667000" cy="5029200"/>
          </a:xfrm>
        </p:grpSpPr>
        <p:grpSp>
          <p:nvGrpSpPr>
            <p:cNvPr id="10" name="Group 17"/>
            <p:cNvGrpSpPr/>
            <p:nvPr/>
          </p:nvGrpSpPr>
          <p:grpSpPr>
            <a:xfrm>
              <a:off x="838200" y="76200"/>
              <a:ext cx="2667000" cy="5029200"/>
              <a:chOff x="838200" y="76200"/>
              <a:chExt cx="2667000" cy="5029200"/>
            </a:xfrm>
          </p:grpSpPr>
          <p:grpSp>
            <p:nvGrpSpPr>
              <p:cNvPr id="12" name="Group 17"/>
              <p:cNvGrpSpPr/>
              <p:nvPr/>
            </p:nvGrpSpPr>
            <p:grpSpPr>
              <a:xfrm flipH="1">
                <a:off x="2209800" y="1447800"/>
                <a:ext cx="1295400" cy="3429000"/>
                <a:chOff x="685800" y="1447800"/>
                <a:chExt cx="1295400" cy="3124200"/>
              </a:xfrm>
            </p:grpSpPr>
            <p:sp>
              <p:nvSpPr>
                <p:cNvPr id="29" name="Bent Arrow 28"/>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Bent Arrow 29"/>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4" name="Group 16"/>
              <p:cNvGrpSpPr/>
              <p:nvPr/>
            </p:nvGrpSpPr>
            <p:grpSpPr>
              <a:xfrm>
                <a:off x="838200" y="1447800"/>
                <a:ext cx="1295400" cy="3429000"/>
                <a:chOff x="685800" y="1447800"/>
                <a:chExt cx="1295400" cy="3429000"/>
              </a:xfrm>
            </p:grpSpPr>
            <p:sp>
              <p:nvSpPr>
                <p:cNvPr id="27" name="Bent Arrow 26"/>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Bent Arrow 14"/>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Oval 2"/>
              <p:cNvSpPr/>
              <p:nvPr/>
            </p:nvSpPr>
            <p:spPr>
              <a:xfrm>
                <a:off x="1210235" y="174347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Manual Operation 3"/>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Manual Operation 4"/>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5"/>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onut 19"/>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Rounded Rectangle 7"/>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9"/>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10"/>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11"/>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12"/>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lowchart: Manual Operation 13"/>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p:cNvSpPr/>
            <p:nvPr/>
          </p:nvSpPr>
          <p:spPr>
            <a:xfrm>
              <a:off x="1279711" y="2319211"/>
              <a:ext cx="1905000" cy="1526840"/>
            </a:xfrm>
            <a:prstGeom prst="rect">
              <a:avLst/>
            </a:prstGeom>
          </p:spPr>
          <p:txBody>
            <a:bodyPr wrap="square">
              <a:spAutoFit/>
            </a:bodyPr>
            <a:lstStyle/>
            <a:p>
              <a:pPr algn="ctr"/>
              <a:r>
                <a:rPr lang="en-US" sz="1600" b="1" i="1" dirty="0"/>
                <a:t>If we look upon others with lust, we will not have the Spirit and we deny the faith</a:t>
              </a:r>
              <a:endParaRPr lang="en-US" sz="1600" dirty="0">
                <a:solidFill>
                  <a:schemeClr val="bg1"/>
                </a:solidFill>
              </a:endParaRPr>
            </a:p>
          </p:txBody>
        </p:sp>
      </p:grpSp>
      <p:pic>
        <p:nvPicPr>
          <p:cNvPr id="32" name="Picture 31">
            <a:extLst>
              <a:ext uri="{FF2B5EF4-FFF2-40B4-BE49-F238E27FC236}">
                <a16:creationId xmlns:a16="http://schemas.microsoft.com/office/drawing/2014/main" id="{0FE511B0-DC13-487B-B0E5-3D9D3AC154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69825" y="1051067"/>
            <a:ext cx="2231136" cy="2932176"/>
          </a:xfrm>
          <a:prstGeom prst="rect">
            <a:avLst/>
          </a:prstGeom>
        </p:spPr>
      </p:pic>
    </p:spTree>
    <p:extLst>
      <p:ext uri="{BB962C8B-B14F-4D97-AF65-F5344CB8AC3E}">
        <p14:creationId xmlns:p14="http://schemas.microsoft.com/office/powerpoint/2010/main" val="3080304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500"/>
                                        <p:tgtEl>
                                          <p:spTgt spid="3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DDD68E0-80BD-443B-8354-D24266B57740}"/>
              </a:ext>
            </a:extLst>
          </p:cNvPr>
          <p:cNvSpPr/>
          <p:nvPr/>
        </p:nvSpPr>
        <p:spPr>
          <a:xfrm>
            <a:off x="0" y="0"/>
            <a:ext cx="12192000" cy="6858000"/>
          </a:xfrm>
          <a:prstGeom prst="rect">
            <a:avLst/>
          </a:prstGeom>
          <a:gradFill>
            <a:gsLst>
              <a:gs pos="0">
                <a:schemeClr val="accent5">
                  <a:lumMod val="40000"/>
                  <a:lumOff val="60000"/>
                </a:schemeClr>
              </a:gs>
              <a:gs pos="18000">
                <a:schemeClr val="accent5">
                  <a:lumMod val="60000"/>
                  <a:lumOff val="40000"/>
                </a:schemeClr>
              </a:gs>
              <a:gs pos="49000">
                <a:schemeClr val="accent5">
                  <a:lumMod val="75000"/>
                </a:schemeClr>
              </a:gs>
              <a:gs pos="84000">
                <a:schemeClr val="accent5">
                  <a:lumMod val="5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874109" y="677109"/>
            <a:ext cx="2372497" cy="646331"/>
          </a:xfrm>
          <a:prstGeom prst="rect">
            <a:avLst/>
          </a:prstGeom>
          <a:noFill/>
        </p:spPr>
        <p:txBody>
          <a:bodyPr wrap="square" rtlCol="0">
            <a:spAutoFit/>
          </a:bodyPr>
          <a:lstStyle/>
          <a:p>
            <a:pPr algn="ctr"/>
            <a:r>
              <a:rPr lang="en-US" dirty="0">
                <a:solidFill>
                  <a:schemeClr val="bg1"/>
                </a:solidFill>
              </a:rPr>
              <a:t>Summer 1831 Independence Missouri</a:t>
            </a:r>
          </a:p>
        </p:txBody>
      </p:sp>
      <p:sp>
        <p:nvSpPr>
          <p:cNvPr id="6" name="TextBox 5"/>
          <p:cNvSpPr txBox="1"/>
          <p:nvPr/>
        </p:nvSpPr>
        <p:spPr>
          <a:xfrm>
            <a:off x="1779372" y="1"/>
            <a:ext cx="9144000" cy="1323439"/>
          </a:xfrm>
          <a:prstGeom prst="rect">
            <a:avLst/>
          </a:prstGeom>
          <a:noFill/>
        </p:spPr>
        <p:txBody>
          <a:bodyPr wrap="square" rtlCol="0">
            <a:spAutoFit/>
          </a:bodyPr>
          <a:lstStyle/>
          <a:p>
            <a:pPr algn="ctr"/>
            <a:r>
              <a:rPr lang="en-US" sz="8000" dirty="0">
                <a:solidFill>
                  <a:schemeClr val="bg1"/>
                </a:solidFill>
                <a:latin typeface="Agency FB" panose="020B0503020202020204" pitchFamily="34" charset="0"/>
              </a:rPr>
              <a:t>Background</a:t>
            </a:r>
            <a:endParaRPr lang="en-US" sz="4400" dirty="0">
              <a:solidFill>
                <a:schemeClr val="bg1"/>
              </a:solidFill>
              <a:latin typeface="Agency FB" panose="020B0503020202020204" pitchFamily="34" charset="0"/>
            </a:endParaRPr>
          </a:p>
        </p:txBody>
      </p:sp>
      <p:sp>
        <p:nvSpPr>
          <p:cNvPr id="3" name="Rectangle 2"/>
          <p:cNvSpPr/>
          <p:nvPr/>
        </p:nvSpPr>
        <p:spPr>
          <a:xfrm>
            <a:off x="1874108" y="1897637"/>
            <a:ext cx="4572000" cy="1200329"/>
          </a:xfrm>
          <a:prstGeom prst="rect">
            <a:avLst/>
          </a:prstGeom>
        </p:spPr>
        <p:txBody>
          <a:bodyPr>
            <a:spAutoFit/>
          </a:bodyPr>
          <a:lstStyle/>
          <a:p>
            <a:r>
              <a:rPr lang="en-US" dirty="0">
                <a:solidFill>
                  <a:schemeClr val="bg1"/>
                </a:solidFill>
                <a:latin typeface="Abadi" panose="020B0604020104020204" pitchFamily="34" charset="0"/>
              </a:rPr>
              <a:t>During the Prophet’s absence, some Church members in Ohio turned away from the Lord’s </a:t>
            </a:r>
            <a:r>
              <a:rPr lang="en-US" dirty="0" err="1">
                <a:solidFill>
                  <a:schemeClr val="bg1"/>
                </a:solidFill>
                <a:latin typeface="Abadi" panose="020B0604020104020204" pitchFamily="34" charset="0"/>
              </a:rPr>
              <a:t>commandm</a:t>
            </a:r>
            <a:r>
              <a:rPr lang="en-US" dirty="0">
                <a:solidFill>
                  <a:schemeClr val="bg1"/>
                </a:solidFill>
                <a:latin typeface="Abadi" panose="020B0604020104020204" pitchFamily="34" charset="0"/>
              </a:rPr>
              <a:t>	</a:t>
            </a:r>
            <a:r>
              <a:rPr lang="en-US" dirty="0" err="1">
                <a:solidFill>
                  <a:schemeClr val="bg1"/>
                </a:solidFill>
                <a:latin typeface="Abadi" panose="020B0604020104020204" pitchFamily="34" charset="0"/>
              </a:rPr>
              <a:t>ents</a:t>
            </a:r>
            <a:r>
              <a:rPr lang="en-US" dirty="0">
                <a:solidFill>
                  <a:schemeClr val="bg1"/>
                </a:solidFill>
                <a:latin typeface="Abadi" panose="020B0604020104020204" pitchFamily="34" charset="0"/>
              </a:rPr>
              <a:t> and committed serious sins. </a:t>
            </a:r>
            <a:endParaRPr lang="en-US" dirty="0">
              <a:solidFill>
                <a:schemeClr val="bg1"/>
              </a:solidFill>
            </a:endParaRPr>
          </a:p>
        </p:txBody>
      </p:sp>
      <p:sp>
        <p:nvSpPr>
          <p:cNvPr id="7" name="Rectangle 6"/>
          <p:cNvSpPr/>
          <p:nvPr/>
        </p:nvSpPr>
        <p:spPr>
          <a:xfrm>
            <a:off x="6096000" y="4322973"/>
            <a:ext cx="4572000" cy="1200329"/>
          </a:xfrm>
          <a:prstGeom prst="rect">
            <a:avLst/>
          </a:prstGeom>
        </p:spPr>
        <p:txBody>
          <a:bodyPr>
            <a:spAutoFit/>
          </a:bodyPr>
          <a:lstStyle/>
          <a:p>
            <a:r>
              <a:rPr lang="en-US" dirty="0">
                <a:solidFill>
                  <a:schemeClr val="bg1"/>
                </a:solidFill>
                <a:latin typeface="Abadi" panose="020B0604020104020204" pitchFamily="34" charset="0"/>
              </a:rPr>
              <a:t>The Prophet Joseph Smith returned to Kirtland on August 27, and on August 30, he received the revelation recorded in Doctrine and Covenants 63.</a:t>
            </a:r>
            <a:endParaRPr lang="en-US" dirty="0">
              <a:solidFill>
                <a:schemeClr val="bg1"/>
              </a:solidFill>
            </a:endParaRPr>
          </a:p>
        </p:txBody>
      </p:sp>
      <p:pic>
        <p:nvPicPr>
          <p:cNvPr id="8" name="Picture 7">
            <a:extLst>
              <a:ext uri="{FF2B5EF4-FFF2-40B4-BE49-F238E27FC236}">
                <a16:creationId xmlns:a16="http://schemas.microsoft.com/office/drawing/2014/main" id="{C32EDF59-C75D-4877-A0F6-815CB471D2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5122" y="3428583"/>
            <a:ext cx="2171700" cy="3098800"/>
          </a:xfrm>
          <a:prstGeom prst="rect">
            <a:avLst/>
          </a:prstGeom>
        </p:spPr>
      </p:pic>
      <p:pic>
        <p:nvPicPr>
          <p:cNvPr id="12" name="Picture 11">
            <a:extLst>
              <a:ext uri="{FF2B5EF4-FFF2-40B4-BE49-F238E27FC236}">
                <a16:creationId xmlns:a16="http://schemas.microsoft.com/office/drawing/2014/main" id="{6888FC2B-61B4-4076-BE80-00FE62D393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9670" y="1455972"/>
            <a:ext cx="3458222" cy="2368358"/>
          </a:xfrm>
          <a:prstGeom prst="rect">
            <a:avLst/>
          </a:prstGeom>
        </p:spPr>
      </p:pic>
    </p:spTree>
    <p:extLst>
      <p:ext uri="{BB962C8B-B14F-4D97-AF65-F5344CB8AC3E}">
        <p14:creationId xmlns:p14="http://schemas.microsoft.com/office/powerpoint/2010/main" val="1951732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4EEEFB0-F137-4DA1-ADFA-1861A3E3753A}"/>
              </a:ext>
            </a:extLst>
          </p:cNvPr>
          <p:cNvSpPr/>
          <p:nvPr/>
        </p:nvSpPr>
        <p:spPr>
          <a:xfrm>
            <a:off x="0" y="0"/>
            <a:ext cx="12192000" cy="6858000"/>
          </a:xfrm>
          <a:prstGeom prst="rect">
            <a:avLst/>
          </a:prstGeom>
          <a:gradFill>
            <a:gsLst>
              <a:gs pos="0">
                <a:schemeClr val="accent5">
                  <a:lumMod val="40000"/>
                  <a:lumOff val="60000"/>
                </a:schemeClr>
              </a:gs>
              <a:gs pos="18000">
                <a:schemeClr val="accent5">
                  <a:lumMod val="60000"/>
                  <a:lumOff val="40000"/>
                </a:schemeClr>
              </a:gs>
              <a:gs pos="49000">
                <a:schemeClr val="accent5">
                  <a:lumMod val="75000"/>
                </a:schemeClr>
              </a:gs>
              <a:gs pos="84000">
                <a:schemeClr val="accent5">
                  <a:lumMod val="5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utoShape 2" descr="data:image/jpeg;base64,/9j/4AAQSkZJRgABAQAAAQABAAD/2wCEAAkGBxQTEhUUEhQVFBQUFxcXFxUUFBQUFRUXFBQWFxQVFRQYHCggGBolHBQUITEhJSkrLi4uFx8zODMsNygtLisBCgoKDg0OGxAQGiwkICQsLCwsLCwsLCwsLCwsLCwsLCwsLCwsLCwsLCwsLCwsLCwsLCwsLCwsLCwsLCwsLCwsLP/AABEIAMIBAwMBEQACEQEDEQH/xAAbAAADAQEBAQEAAAAAAAAAAAADBAUGAgEAB//EAEEQAAEDAgMECAMECQMFAQAAAAEAAgMEERIhMQVBUXEGEyIyYYGRoUKxwRRSYtEjM3KCkqKy4fAkwvEHFUNjczT/xAAaAQACAwEBAAAAAAAAAAAAAAACAwABBAUG/8QAMREAAgIBAwIEBAYCAwEAAAAAAAECEQMSITEEQRMiUWEycbHwBSOBkaHB0eEUNEIz/9oADAMBAAIRAxEAPwD9NAXizQdYVZAM4UKYBkeaiZQy2NGmQ6dGmxkQE+NOjIo8cxa4tJFAyCglKyzpjEiiBmMVxW5TPpWJjQBOq25LJliQTpYruuUGDHcrZRTwro0Q56tBJFjFPTLFp3DRQYxOiizssRuJBGaHMjzCxZY77EEp6dZ9JTRPmgQ0AJywKlyA0B6vCU1AUem+5MiRg3NKaCclWULTPTEgZC10YJwVTkEkCKC7LCQvzSZotMoNlWZodZuWOUs1HbnIr2IBehsgWKNGtyBwxEQIIlojBsEG9lkxRaIBcxOjZR8IkZD5zELRDqNquKoo8eFHIERmhus805OijyOktvTsWBooMI1oaSIGYwN8SsmbNFbINIYhWeDDDrRdFHYKmqyC9S3Q/wCZpWRdyC80aTKBCdPGktUA0LGNLKAOp8RTIK2C0G+yABalDYlE6cWKoBoSleogGJTOTELYHFmrkyjuyS5BgJTZWnZGDZIqlwQdY7JZ2MTN1DIkI2Bw+6NMs6sqZA8RRxZA7CtEFZTDNWuCBOJAjdEFpGootECM0RMh8WoeSHuBWyHmFKZAD2621VQ9QWj1guARoVui04poAI2FJyhRRy6NcycdxiDRtyTILYo8eVUpOiHTXKRkQ5lNwj52IBJu0FCnaILSsSJogrK1IKZ1SQbytmGHcA9rAAFplSRDOVTrklIFSJsr+CiFispTkgGCx5oJAjLVnGC1U1HFEE4jmikiFFhySGizaRSrIjbYxE9XZYyx6lhBGvRRKYZkq1QdFDET1phkRR1KVJZCCrnII5KIesctGtNFIMwq4NFnRKkpWQ4cUtsgMooPSymdMGEngcx56j1unYpKNxf6fJgP1DNzQ5Z3wGkcyCy585bhgA838PzToy2AGDmFeRJosDdZ4uiBYmrqdPjTVsBsG1tnObuPaH1WXLFQzNdnuWuAUsaXmxUWmKuZdY1HcsZYywW6GyKol7RfuVSmC0ZjaV3ODW+aqKtiJh4qPKyLTREhmGiC1YUmtytJxWbFDhcCx4hTLhVWiaCS6nLMneqw6dwWqATNTEihHBmrktgUNt0WdoM1kQKzeFLsalIYYVfgsvUMMkQuBakHa/JUtgrOA/NNjKwR6nluiUghljlakWBkCtMpgWFOiCHYjRZ3dSyHitPfch3hyWhRtAtnjh2bn4T7HX8/JBl8tS9PoRB2CyXKVchIBM65XNytyewZyI+KbilJbMFo9JsUyUmtikelikcbZZ2xy63TvamLaB1BsWu4G3kUr8QjUYzXZkjyeTtzWZ3OIRzFTkpcMMpcFnNRGQE14px5Ksg1TzfRKYDZ1TbMuL2zOpW3Dh0q2BR5XxdW0nggzUkU9iTs2rJdnmk48riAt2aeFocE/wAdSQ5IQ2ls4OySJFSjZArNkua0kbktT3FyxtIg2TW9hNBA5KDNvEQmRSHWeuCJxRLPGLFkjQUQrZEhJtjLOi5aIY6AbDUsyjW4UWPCRKldjEfF6OBTBjVaYbAMM0o2i0euchZZ0BkrlFqFlWewPuFowz1QTBaCtOduOSXOVvS+4SFnS4W5/CcJ/wBp9Pkudkb0r22f9BI8idcqRWxLHSntbUQ4yLkcEpSplBJBZa1AhNkqHRutJnG49mS1sJPwSAezvI55m3NY/i49fT5gOxl0YIPJMzQU8bXsSgtJ2gD5HyWPoHewbGw3JdGMKWwNilYciFJ/CUIUlDidd3oseOPmsmksspwAt9bWQzPSqwaVyOqm3OiSVIy+zNc9UqbEQ5NhQnJDGRqSDTt38E9StFM9mpwW8wl5FtZfYw20tjOYMR0LrAb/AAVxnaM0sdGp2f0TiEbOsF32u7mc7eV7J3hruMjjVbk6ORJjlQNBsaY8pKOA9Jb1E4CCRRR9C7CYk1Ih5GbKaLImNwTJDg7GKQ0XK6oI+ATosFo6Yisi2OxmiStksYw5LTPG3jaBT3FqI94cFi6G3Fx9Apcn0s9s+Cz55yjKw0d1YBsT3ZBY+F82n1R5K1p9pfaBPKSMjI6hDFadmWg07suSkpdywTZb2PFGnTUihmWTJb9aqyCksgIINiDkQcwQdxCtzTVFcnFEepcGuzjd3Scy38JPh8uRWKOT/izUX8D49v8ARKDUMvakb915HkhhLw87S9S+UMPnIuBmulDLU3EBntNGTmVJOU2WhmKOxQ4lUiwrnLROexEjF9KgXmw3Zri5ZLWBPdGcjYQctQq1WJqjRbKrb5b0lppmiEix1gITIyYbDUguLcFojHUUhQ0BlqGud+rjzt47kePHcq7d/kA1bstmYDXVVProQk4tbjFE/P8AFwWJcCAoer1UQ8MiYpIBs6E6JSJYwJEfiIJAxNYpuN7gt0NUtQCtOlMkZFBr0mcUNTDtS9KCs9LVKI2ctdZVr0lUGbMtcM6cWiqEjJZxKxdFJLKyTA/aLhO6rCnuBGYcTAwhrt7sAP3Sbll/MW5kLFJasWn0G2UaGTE0E66HmMijxS1xTYSA7RdYFKy9yWS9mVXYIOrHW8iVeOVwp9gUylV3LDZNUm40EyO+QtIF+CpzaBs0LafrIi062uDwcNCtCgs2NwfcIm0TrSaWxjP9pvZPyAXHhJp0+VsWuRwgtcCdCuhKbjpmVRVhAtkuthalG0Uz62aHS9RYOodkgzOkQh1NPclcjJuShQ7NHBFCNLcFxROm2U4G7DmpGdvcB43yipSxvDe1qm0uwxXW5UjGBgB1OqcnSog5HZrL8c0csixYXP1Lq2fMgBF3anM+ay4+ijOKlk5e7/UPU+x+axyZrLdGQcbLxV8l2LzvO5GkwGCbIVbjIpMdjkJSG3EYtziWQpsMsimhVleWuC1xzNoVwzVUFSJGi4sUayqXJojuUY2q0w6OnOVSkiULSvCwZphAWLNBy9SHlSLC6dBuMrKktgDY88t63+K2qYrSdQjEXROy6xpAPBwzaR4g5+SWuX7l87DOyasmxOrxc/tt7Mg9RdIxy0yfv9sOLtDG0pRZSc7CZGize4DK4WfDk87j6lUWaef9GHHhmtUJ6eS72IszMUmeR1HiFJPcHk1FEbNWrDKkGS5+zP4F1x++M/5hdcvN5eofv/ZEWHx4m8l09GvC13RO51RO7PJP6DJ+VTKktzg1YurXUJyohzPUNAuTkl9V1MIR3IlYKOPEASLb7HXwv4pUMfiNNKvUgKY5gBV1C07ItDMFMN6LDg7sjYR8AHaOjc1pliUU5PsVZnIq/rajAN3sFjm6j7sBO5UaOQXcG7hr5f3+SLNHXkji7Ln9P9/QYvUyu0Nvu6x2A9m9h5ZK5TcnaFuRm4SsWmxNjrBktWLFZTYOaSy2xxJIXYo2UXQZIbERQgK5s0Oic1YQQRJC1NBiOafwLSs0tAAAqUqHoc+1YTnor8Sg0z2WS+YUlKwhCrmsFjyAt0Do626CLokZWPmTE2yPVYTBbPz7B1Hd5cFtxS1L3FpdjutjsQ4atIKGctLLa7i8byHSBovheJBycO0Pb3SZPuu25I90C25UFuQ0NiORU02ypyo9YbOaeIXPctGWxi4HnTWjIGhI9zmurKSluC+BnaFCHFjhknPFraruWxtjiwBr/Io5wliVS49S07E9tN7LXjVv/PzAXP61XpmvkX2KcMmTTuIWzp8jpP12IzyE2LggwycJSiWyHM03cQcgUE9lqFjlI25Adnhtf9rUDy19EnCnlya58dhnCoqFwAXexxUIANi8UGeI6lY9OudhDjHWXQxxpANim05TbCN+Z5cFmzzbelfqWSdi0mB75jrb/gLDFtT1y4ir/XsRR7+ofatUY4DbvydkfU+59VOni5Jvu+fl/tlzdIzUWwXkAk5ngpKVPYBYwTtl4TkSgaqXAvQeSwuG9bMUkhcosRqL6WJJ0stPixAaJz5LHQoJZVJFJFugdcLmZeR8B6SK4SohtCT5QxMFPYPDtEbikTbQcZJjkc+LIpam7GrgZhltkU++6JZ9VsuEqaskuCUyItclC6pl+miu1PjC0OFm5Oy1BuOYVY5uMgGMzy4h7HmnZne6CW4tTZSsv8bS08xmPYIMcraB4YjWPIHVSZ4TaOW3evngeNA62h0Nt2iYnHldhcr4YxfstPCy5nVKpj4cFGmhBFtziFvxS1Y0iUUng4SBq3RaYTkotLlFtHVNO2aOx10I3grdDPDqcTi+QKF3RF0b2HW2R420PyXJyRtSg+26GI62LNeFhPL0yPyTugmkq9wew6+2LLeE/qFFdR5S1wRpzgLha+dx4k90cr+wKyZ021jXf6ArbcJROAGt+J4k5k+t0+ManSInsOQzhxst2XIoxoFbsYD7JOOel2Gwbn5XK2yzRjDUBTDti7Oe9BjxvRvywyXWHBgjHelfc+DWjX1sud1r0RUFzJ3+3BFyeVNN1kg4MFh9Sh1aY0i6t2UW4GixIFvEJ0IrSrCswdZXEONitCxJmGc2mLsridUucdPBSnfJ5iDjcZEaLHLI09w0NVez2y2LcnEaeI1CuGZRkk+GE42rR9RRYMiiyK2DHYbkeLJTVDLM/tOTPJWmJkT6OQh1ypONoFOjQ07ri90mOGxykPSXbgO5wvfxuQfkmvDXATYxHPklNBJgqhm9JlB2UUNlzHQrdgwyZamDqBZ3ms+bG8ctycneK1z68uKKLtUy+AFU0tAd91wdfwuL+yRThIkuLGqmNpcA8AskGFwPqDzvvTrqafrsRpMlSXicYnm9u44/E3gfxBZuqxO7XYqL0+Vjez6/EcI3FTpU00g3JMpVVW/JzBrkU2WVqVlt7bEfZ+0HMnIdkShjOWN64i4y81MuNr29c1uhcDy0J+ijza+oUlxVMbaWxP2HVWbIPuSB37rnZ/Mq8E9P8ARezNFIzCL7hnfgF1eoxOlNBJmXqK/rCJB3cRHmRYDmGkfxlYo7yeR9+Pkv8i3K6oWo5ySW30JWjG18XqLt8FvZcgseIUzZLY3HwEnqhqkKYbO2y3a07ifkUyWRy0w+9il6j0VTiIDV0seVzdIj2Im0HuNWCD2YwG+t7+5PouV1WRvqPb/G31spclKeQRtyF3uya3ifHgN5O4Ao3pVffH9Bt0dRNAAB7R3kgXJOZPhnuWWf4mlJpKy1Bn5cXufJhGZc6wHPRdVSZz2rdFaXYk8ebm3HFuaVklWzGeFJBoKMPAwd/e05eiz6bWwSj6A2lzXhjgWuJFr5WN8ikzx2qKTadMa2gSDciztHDgRv5HVMx5HxLlFzXck1dWQNUzYU2SZKnihUbBbOqcA5omqIlZapNMk7GkxlF3BipWHfG9zTyJv9VWV6Zr3Qyrh8gMbMljnyWkdNmwmzhdvuOSODXcpuhnrGtLbG+K9j4jMjwNl3Omy4mkrFtNcHL5A643rD+J4klYWOVnTTl7FcmD3H9jmEEh0ZzFiWnwO5NmrVAL0Ctu+EfeA92/3CVLeAa4F9uND4mv00z3tcND81cp7Rl67MGatEvo879Ob2HZIy43z58QeBTscfMqFY3uaVslrg7swsufytmmIt0qgZ1cbxk9xsyw1IaXEHhk0ra8cXiU13FZV37gKeQuZE8969/Y/RcHXozNoct4pitA60727pI3eozC3LZCY/FRT2/tW1GwDWUYTbWze/65D95daedy6eMV32/Yk5UgO1KMw0cbfiGbj+Jxu73PskOlKKXFEkqgL7Nhs2++2vko3p2RUV3PaauwOcLa5DmVWW0i8cqFdqVBx4BrkPMpeGNrUypy3oszMc2A2ObSR5kD81q6bF4jbXZ/UKWyGuj7rNe92QaPkM1tgvBjKb7IkXYrSklpe7VxBP5f5xXFm3JW/YZEo0rMRMjtSLAfdb+Z/LTNDknVxvfv7LtFf37/IJK9yRV9JWNe5oGIA2vlY8beF0tYZLZJP7+6AeVWYdoIkxA2IORHEHJdkxvZmoouk0rbdZZ45WKVOMn3HRzPuVoX09Tmw4JBwycFmdXT2GrTLg7qXgDq6xgezdKBmPEkaHxWrHkT8mRX9QZL1Ott7NY+MOa7FlbFxG4lK6nFGDWSLu+S5LUjDvgzLXajIqpRa3MvsANDxUjOiabH6PZ2SLVqYyMQxoSMwbJ6xNrYj2K/R55vJE7PGLjm3/AAeiy9TGSimHie7RSkhiaA3rLyOGIMtuWiXT4vAWVTtvsHdPSTa1oCRCFrYCYlG7d43HgU5YlLyy7iVKmUaN4cDewd887Hkbo4ZlOLwZviXD9RqS+JBLZ81zJLTKhiBU04EmE6n5FNctkwU6dDNLkXt4HEOTv7goPYNc0C6rFHNFvb2m/NKW8ZR9NyNdjHbOrsLw4/A6x8W3sD5HLzatsHpqXoZE9zaVT8muGhGvPRZesrVaNSfcBWVgfLRxnTG4nxJY5jf6ir6TM5QUHwisj80RaLaDetEWgaSAeIGi5mXp2lKaDjlWpRF613V1EbuDrHkcvkU/DLVj/T6Cp+XICN5J2s1bAHP5YTi/qcwLfFNQS9F9QOZfIvdIpb0oPL5oZupRQ+fwCezpw6HxAzSlkblTBXwi88JZaU/ey/z1WrM/LsClW4an2cTMHu439Fnjl0x0h6N7KG0ZbxvO7rW/0f2XV/C5J6/mvoBm4HZexStbvkIHrmfYI+uyflqK/wDT/hBwVIWcL9kaMALvFztB6H3PBcycvDhr+/b/AD+wXLo42tWFsbmt78jiB4ADtO5AfNcrDPU5X62HkdLYydP0YdM0SGTBjFw22jT3f5bHzWyf4gsUnBK6M0enclbYKGK7brt46YDVoEJgThJ8ExpMX7DkWx8w9kjmuGllT6dSW4xRa3TNXs+pc5mCezt1+PNZJ4HDhj4ytVISqaaWnuYu3Gb9g52vwQtxyRqXILUobrgWZQNqGY2dmdneadHjcQhxy8ul9gXFS3XJNc/Dk4WI1BQOPoDdB4qkblcW4suzmasXSwzQqcmL0tdhla69s1fURjKDQMJNSTNPWQCVokZ347uBG9ru8PI5rz8cktEoLlb/AOTfKKbUhDaBJwniCDzWnp8qnuhWRCBNl6COFZIX3MUnTDRTG4OrSLHmPzaf5VxetxtZFM04ZWqDQVlj1bjn8JOtjoCqz4VpWSPDLhOnpZxtEG4e3vNz5jeFmi7TQU/UebUjG13EWPnmD7KtW9hKXcZxBsrHbngtPzCpOpp+oZ+fbbj6uWVze6w3cPwPJDiOV78wFswSW0H32Mco7to0HR6vxwmNxu6I5eLfD/N4WXq40NxytUKbUecTSNWZg8LOukYNkwcjdi9YD1rHD18UzG1oaYEr1JjlTVGUdrvNtbx/w2Q4MSi6Qc5uXIrs6pd1jsGslxzA/wCfZac7pX7g4272NL0kfhpG332+YKVJXOJpybYyRs+a1twNr/VJflnYuLNNtelD3QRgizje/gLLpZsSbjCL5GPshioZhxG4NhYW4lYupwPFdv5DLsndW6Q9V/7GF3pYpnSOdtL2/wAC5K9ijtib9MyMaMZiI8XGw9mu9Vt6xrxFFvaK/wBv+C+4Whg/R56u7ZPPP5W91zeocskWvv7XAcFSItbT4rNJzndhH4YrlzyOF2g+oXOxvS77RV/r2/kkle3r9Dmt2gxjy05WtlwyFkOPDKUVIuU0nRmRLZtr6L1mmlsY1JUSXjESVSbE8sJHVSM0ebcLo7Ltoo0nSB41zSJKXqGsjNPsPb4ecDvdZpxa3NGPInsyxV0gIDo8nszaRkSN4QuCktuUMaJdRCyoBNgJBruuiwTTlpn3FTipKyM6it3TpuWjL07W6ERYu5tzYrNbiHsCfTi6vxpUVoRQZWPhs5juycnDW19/nb2WacLepcjNTjwOCsaQGniPQrHj1YpWg9SkiXtxpj5HQr1fQ9SpxtGLPDSd9HprscCR3hYE27zXtv5XWL8W8koOrTuxnTPZo+2o0l8bm6ubbzGY+ay9Hkvp5Y5dn9QssfMmu6PftRc0OAOJh7Q5aiyGMUpE1Nr5DlQ4FjXt0B+R/JJkqdDHxYeWYuicB3mdoeSXIJO1RD2lAHtkd9+K3oj16Zx+YqrT+Rm+jFeWOZfdeN37mX9Bb6LpdZi1p133FRdOzSbWb8iuRgGZD3ZcfW3bvABCrO/Dpl4469hSsOAm+VgSRyGXuQtfTK6aFz2YCBxb1RGrQSedsbvqryLU5L5FRdUzTdOKwOo4i0auab7leOcZuCrdJ2aMz8hGgmytvFik9RCp36iYvY7O03mWJrbuIOFttbHd5K8cG18glN2jXGItbGw3xOdc38M/yQTTeVRZqqkA2XVj7XIPxj07vzcFr6XbN7N/Ri0/M0I1NYZJ3kf+WXA39llmD+Y3Ss+TxJP3f3/BV7mnrngubGPiBLvBg19ch5rP1bS2XzY9ehLbIDJLM82ZE3ADw+KQ+zR5FctqThGC5k7/AMf2EqtyfC+2ZZ8EkxMuGwebi5Gm72supHTjWi+DK1Kb1ERpL9ASvQxj6mO2xuHZUrtBYKpRQcYMOOjzjq4+SCmH4Z2Oj3iU2OFspwo9ZsNzSHNcQRmE9dIpICmjZ7IncWC/ebqFgz9FLE9UTZjyalTPK6hAfjZkH5i2528LJPFF8cPgJreyFtKF1y5nfAvb7wH1R9P1Lj5JmfJjt2iRDWtl32cNRvWucISQi2c7Tmc0XssSxb0N17E2i2w18jI3khj3Na4jUAm2V96Z/wAfSm2i1K9jVVuxyxrQ14e8btA4G2TSd/P/AJ5byY3Nxjx6j54qSoWim61roJcj8JORBG4+Kdgm8E1JcdxT860sDsKCwnjeM24PbFmD5hbfxid4sc4+v9AdNHeSZ1Ox1g29w17sJ3jO4B8rLnYppSb9UMknx7ndTC4ObNE7C5ws5pza4jiFojJPG3LsVJU7QLZtWS1zHAC5eCNwd4JWfeWpexIPahsy4WxybnNsfqlSV7BJ1TEaeYGGTwDh5blc4vVH9AYvZmMIwyPtocMg8jhd/UPRdlPVjXtsINpfrKVr+Btfyt+S4zjozNDucdnnRCT/AFFuLUH4hH8m/cvpn5xfpZUtfLJh3vEXkD2vcOPmtnQ43DGvl/sHPJSmwDZB1jeGMjye0j/cpvTfsAuTS7KpftNHJCT2m5jyN/olY4/mWu25oh5seky7iWzFozsCD+7ktGSpY7M1U6Hehm1GsqgXC7bFt7Xw3Isfa3miTWKpSDwvzGxNcJao2+Funv8ARZoz8XM8r+6NVq6FNhUJMgkOsshI44GAkn+LD6KY7cscPX6WDCPMmQYJerqadhP6rDiPiGF7z6uPoovhcvvkXxNL0NNRVpMctQ4d/ssH4WZADm4lYOok29HqaYPZyJu05MRho2m5e4OmOYy77h55n0R9LjtvN+30AyPjH+4ntfbIimewDJtgP4Qupj6W4ptFSlTHfsLInWytqDxBzBWlZrQtwSZ2+vY1X45LSF37XG4I1lYDmB/7ofBaIZqFuTOmbVWzH1CAbZQpK8HRbLjkVMim0VKCTECxxydm08CvP9V0/hycez49mbMU9SJ9c/Mgiz2n348iuXkT57oJsxHSjZ7mPE8WQd3gNzt639NkU46WZskd7OtlbSEjcLxmqyRlGVgJkTb2y+rdib3Tw3LdhnqVMhsOi+2RUR9W8/pYx/G3ceY381578R6R4J64/C/4ZrxT1KnyU6ykEtjfDI3uuO+3wv4jx3LLjzafLLj6BThq3XIIMIkxEWJaWOHjqD46e61Zcjlg0ejTQuKqdg4n5u/dd7YT/SUhr4X+gS3sFU1ADXNGeYIt4arTjTppi5PsZyuq8L3ubvId7Ba449SSYm9yjsnbAkpjE/JzXXY7dnuKVnxaZKhkZJxpiVNPbrWcQSPRXON6ZCk6skvZctIG4tP7wIHvZbIOrQKNJ0deH0czD8IDx5Gx+ixdQqypj8fwNAtj1PUyGT7rHEeJGg9bJefH4sdHugMctMrJTiXOYDmbSSOPlYH1+a3fDB/sL5O5JrWPDAfQ/wBkpR/ssr0O3HwOkwbwRn80p4XSaYyGRxsWgcQXSO1LT6uUb20IG+5b6KbJayMvcRd4y8AdCsHX55OaiuxpwY0lbL2w5iyOV7rXxG/Zae6LG+8jVbemzeHB0vT3GKnvRRg2g0AOLBhAwh8eVsTcRGA8t19E3H1WOU7cN1ta2/gvsZ2q6NwSTYm1WEvDjZ7RcFx0zI3Ep8cWJ1BS/cQ8abuyrtWH7PDHYY44RckfE5o7N+bjfyXK6jockcrtp33XvyPckor2IXQphlnlnkzIbr+J5ubcg33W7HiTcYLgRitycmM1ex2Pe5xzLjddNRS2sY4piLJjVUIlbnJTksf4s7wPkD7FYXHTNJ9xfxQv0IAqwd6NwaEBI5xxS2pEQcEcUPmCpApHtG9aMeoFpHDNshi6OKckLZY2TtWSQGSN2JrTZzN4yviaVh/EOt05FCXDRowxdWjQS1LZ4hMzNzcnjfZYMm6v9x9qSsmyYX3ac2vFxzScc3B2BJKWxD+wtY8i1uC6cpKcbRmqmDqc+y7MbkWDJp5BkI7NpC2YluRwutbwWjqZQnCi4XZpNnbU6xovYSC1x96+WS8zm6fw5UuPoa4ZdXzHXSh4+R4HgUuKcNnwG2pEajq/0luIcPQgj+orVlx1jEwlcgFTQvxgRuviF88j4i4W2OTGopyVC5ReqkQNqxuuWuFnjUb1uxY06adoU7T3O9lsYYXdsNlYb4HdnG38J+8OCX1GKSndbfQJU0A+0doHiLJejagWUNiRY45fBoI5h1/okdRPROL9xmONphOi0tpZIz8Qez2P1AV9XHyqRePmgVQewPEkfVVDkUwFLJeWTwZgHkLn5J2Vflr5loBM/IeLfkQriikWdswARslb8QAdz3JGKVycH2GSjsmJuqrtaD4DyCix1JsG7RtujLyYZb5sBAaD+yBkfRczroXT7o24HswM9R1TXtYciMxrbJwcPPJXhbktwJPTshPaW1MFFGPiIf6vfa/8IPqtmKCeSkLlOoIy3Rmqc6thBcS3EBYm4sTpY7lt6rydPKS5AxfEjUTdI2NqZAxpbG12EGO1iW5G8Z7Lhe/BZsUPIpT5foNlkSk0uDUQ1cDafHFEWiXN2Blhm3N2HdkAt+NwS1RjvxfYNNJWgTZIgLOqGNO9paTbwvdFHPiavUS/cy/Qmqkp5+pkLmsl7OEk2Dz3XDzy81M7csV43wBjdSplXa8XVSdqngljde2KMNeCO83G31HgQg6ab6jHqTprZr3LmtL4tHEFDs+bJ8Rgd4TPaDyJOH1snxx5lzFP5Oiqxv2O6roBEReGpljvp1rGvb5FuH5oHlwJ1O4v3RPB9DNbS6CV0dywsmbxjdY+jrW9UyMsfK49efoLljkjK19BNH+tjezxc028naFaYThL4WKarkrdBdqCGctd+rlGF3gfhP0WD8U6TxsVrlDsGRRlv3NVUzOpJusZ2on95u4hcXpp+JHS+UMn+XLUuBqglY99mm7X5sPDwRNPuXGmwe2KQvBIyc3XmE7Bl0vS+AMkL3M8HkgtOoWySrdCHuh3Ybw6QA62I9lUiY+SfG0i5GRY+3LPIpWRXyWWWzl4L2d9uUkfG28fQrFLH4b0S4fDHqV7rnuRKmoLXiRvG4+oPArXGCcdLEN07Q5s7aWKZrt17eqrNh04q9AoTudgen+zMT8TN7Q7LwyTOgzaUkw8q8xntiAO7MxNtztXN4eVwuhnzyjvFWJcY2cVYAJaDmPK6pNT8yAVordEdoBpc0/GLeYXP/EMLaUl2HY5aWLxVHVVZduElzyxZrQ4a8CXsDemVhqqoBItoC4+V/7JMIUC2K7PdkHH4nuHq23zTsq5XsQDI/u8yFcVyUi/tOq/0cbR8Qb/AC5H5LDihfUN+g5vyUQJ5bAW3WW6MbYo3dZWdRs2MtNnSOBy8z9AuYsfi5qf32NTlpxKifZzYw118bjd99bk535aIttba4Qp8E3pFUWDWDeL++XyCf0sbuQE32M5BKWuL2mxByI1HBdCUVJaWVxwU6LueJWTJvMhoWdIpLNiya0CwO9Xk1xhSew2OXsc/ax4LOk6L1Gh221r29oYXg3B0N+IKy9P1E8cqH5Umi1URfaKcXIDnNAxbmyAdl3I6HwKPD1PgZda4ez/AKYTjriflVX0hkje6OWMtewlrgRoQbHmF6JTfKZiaPaHplJGewXM8AcjzboUcsjaqSTLimuGaqh6fHqRK6MOwuwPLSY3X1BOHLMHhuK5k+mxPJVabW2nYd4rS33KMPTWkmFn4mE73NuP4mXv5tCXPosnMJ389n+6L8SD5J9VQUMrjbACdHxua0+gu2/g4XVrL1WFeZWv3/kW4wZ9U0b42W/WxgZm3aaOJb+VwufJRnPVDZhbpVyjLGoMMgLXXaDcLbGPiR3W4jeL2N0akPayVuj7Ndz3LDKLujXdqyXtnZ1nYgOa048jWzEThTsjU0mCZh/EL+ZstEHYnh2dgf6iWPIBxJuc9c8gjuEUpSQdbiEW0cD3OYHY2HO7u97aJuZ4skFFx2YMW4uxupLZmGWLI/Gw5Oa7xHH5rHGDxPRN2uzCnT3ROoJg0ubpe9vB4zA8x9Foy424/fACaNF/3ATsF9WsIPqFz44njdDnPWjHRMt1tvhs4eRXTbtRFMQrZruvxTscaVF0cQVJab70UoalRVD8s2J2L7wB9QEuMNMdJGdyPsCfD5pUVuCkEvhij5B/q4/kq+Kb/YJoXkOvAO+aKKKSKMkt4Y28HOHlkUhRrJJhMUkGbweC0Y1aTBfJc6LOfWT00LjeOM4iN2GPtG/OzW+aT4ccUpTXLGxubSZpOlkVqolvdOf71hiHvdYFJPVXqHmVSswG26vFM/g0YR5C35rpdPjrGvcQ+Sa12XNamqIaCihPVPfcBsLQ53jfJo9Vhe817hKNpsH1oe2411Wpw2oW9mB+0nik+GFZU2f00EsfVVQzNgJB9eCvN+Hb6sf7GjxLVM3mxJTGA1zsUL2977p3E+C4uSFNprk0Q2Ods7Hp61hLsJkZ2XOaRf8AC75J/TdROEd+V/KBnCMj8w6R9FZqYkgY4/vDdzC7OHqYZNu5ncHEZ6ARMndPSvyM0RdGeEkVyAB4tL/RFnhtqXK4IlexMfEAHxEYZoXGxHxgHMfUeCibbUlwwH6CkG0zoVoePYGjYbF209oBY/Lgcx6bvJcrqMC7ouMmipVUMFZe2GnqeH/hlP8Atdy46HcrHlcfi3Xr3XzX9jHGM+NmKbDkkge6kqWlmIEsJ0Pi12hHJTqMaaWSG69iQbi9Mi/S1Yewh5u5hwv5Huu81lqnfqMUrVGf21Q4XXHG4T4SaM840yftp+GoDh8bR7hbIR1wKZNY61Qw7i5txxs7Q81eN1HfsUizt6Tq65zmjCJGAkbtLG/ohyTWZN13DltKyDVSAgOPZxZZbiDp+S0YXTcGJa7o1WyGN6kEd4tz53t+awZ4uOSh0a02ZujF5ZW8WuWqS8iYJnZjnbhktkUQ6A7N+CrvRB95yb+yPkgS5KOJJbtHj/whjGpMgUPJBvpYAeSDZNUQao48VLO7ex8Z/iJCVkenPBeqYaXlbF2zm7B4/NG4bNgF3pfQiGSO3xRgnnv+iT+Hyc4O/UZlhpYPoPWGCXrrZNNj4tce2PSynXJtaVyVCWmVlzpFtYOktujDjfeS7tOvyvbyWDBgail3f3/sPLPUz84+0XuTq4knzXoPDqvQUM0bbkcBmlZXSIVaKuBoqrPOSRgaPwtLf7pfh1mh7IZF1BimyZdxWqtxUkVW7Flf2msJadDkgcVZSjJrYyTo7ZHIhbYSVWMLvR3pZJS2a7txb2nUDw/JYuq6SOXdbMOGRo2NDO2W01O4EXsRezra2z1IvouBmi8UtEwq3uJoG1/wSttcZYhk7ldBCTW6HauzIdXsBkNRDVUwwyMlDi0aObY4223EtxDzXSwdY60yFuFO0Qf+qeyjBWNmjybKLjhcae2X7q29G01LH6cfJgZI7kGXo8+UOkiw2sDgJzudbeCKfVwxNRmCoOgWxpnMfgkBHNTPU43Eqka97cTQWmzhouS3olaI0fRbfxDqqgBw3F1sjuLXHuu55cMOQLlgt68Wz7rsya21TO6epDJRJbEy+CRpGrTk7LUEcDw3qpY9qAjKnZar4MnRE3wgOY77zDmx1+WXks6HTXYyPSBwtGQb2Fj5Fb+l3TQlkqqGVxrcEFOSVNFdx7pFX9cIZhqW4XftDVZsENMpQYc3dMmVQvFfUYgeV7j6p8NslAIb6M7aEbnRyd1wsHH4eF/DNX1GHWk1yTg5hlwzk+NvVWo3josj7RZaVw8U/HvFFo5hOoVSXcph5Xdlo/CFcV3IcvO7gFSIUiAIW+f0WNb5GQWoarCyaP7+H+Ukp2XHc4y9L/ku9mgEriCwjUH5Zo4pNNMoYq9qvmJMhuRkD4IsOGONVEttvkpU8gZGBvtchZMkHLJqa2AsVrZv0br7xb2zRY43NFmYgcbk8V05LYNlWkmwxvcONh6LJkjqmkCEpG2h5uV3+b+hYxspoL7u0bnhHeeb2axo3klMm1FWFSN8OisbgDVVohnIBfEHgCO47LAL7m4QsGvLLeNV7h6F3Zl+lWxjm9rSHN7zbWPNH0WdxeiRJRMNLKurQNGn/wCnW1GsnNPN+pqbNNzbDIP1bgdx1HmFzfxPp3LH4keY/TuMhXD4Z+mVDZmtdA5v2hjQCy5DZQBp+1bTiuDiyxv09fQY1Jbc/UlO2sGAtdi/ZIONpGmRG7mtiwb2lS9VuhbkuB/b2zzVwxlxLotzsrsJFrHhY5IsOWWKWr9CSTl8jLUGz5IJurkPYscL/kD/AJvWnqZRzYtUefQBLfc92jRNeLkcnBY8OWUHS/YqSJj6h8XjbetkYwy+wFs+rC2ZnWN8xwKGCeKehlCuzNouY8Mcb7hfeNzCeHDhppktOWOuNkNhLWkwteztdTfLeYj3xzad27LcFzYx89P79Bt3EzO1pAb4Tdru00+BW/p1WzFdwMvap772EK+MrXqTsSRPYOYeOIfVOcN1JfIhpZ9ngGSNvdMbSPNoPzusDyu4zfqG47mUljLXA/4f8zXSjJOII5G697a2uPLNDdclIBtR93h3EA+yPGqVFoUjk7SKUdi3wNynu8kMeGCDx2uSi09i6GZq4YY2jjn5pEcLUm2RChdZ58WpzVxIPQWJaTpdZ5KW6iUP7RMZLXNG4Bo0xHj4DxTMMJY43NgylqdInCcl9jaw4DL81JO4hnde/If5uS8K3sohxrdIIcLrQ24uSKvJZXcpQC1M1x0Lj9Um/wA5r2CXBpuh1I2ON1a+xeLtp2HMNIydM8eG4cUrqp8RDgv/AEwTqN8hL3EuLiSXHUknMlHHNGKoVKNuzY7fF3NvvaVzVyjVM/E9ptAmfYbyvTYfgQnsDaiktmCz9i260B8ZAAOWYyObV43Hwx+TZonbaH+nB3h1r77X0ut/Rt6qFT+ANA8iF7QSGlrCQMgSW5kjis9+Z/Nk7FKvaOp00/MJXTtsdk4Mxsc3bJfPtu+a0dUqkvkKFZRm5HHsKYlswZyDdw3LV1HEWUSK7ULTi4IjbdED+kA3Esv43JB9Rkub1PK/UZj5M5UCzZANBNIANwGWQ4Bb8fK+SBlydUP6mXkgy/8A1RXqZ+fXyWuPBS4Nvs49of8AyZ8iuLn+H9WMjyZyvGY/aP8AUuji4/T+hbEgeyeZT+5AVVozkmR5ZaFmd5E+C3wPv0b+ylIFAJu6UzuEL/c5/VGyIZl745OSl8JQzTfDzCuHIuYaoP6QfsFDm4JDgVpu85BPhDDupOvM/wBIUh2IiXGtMixp/wCrHMpK+MruU6r/APDD/wDR3ycs8P8Asy+S/oJ/AfoOxommGIFoIwNysLaDcubmb8QdFbIHWCz3AZC+gS0xcuT/2Q=="/>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Rectangle 12"/>
          <p:cNvSpPr/>
          <p:nvPr/>
        </p:nvSpPr>
        <p:spPr>
          <a:xfrm>
            <a:off x="345309" y="1768623"/>
            <a:ext cx="6601669" cy="4985980"/>
          </a:xfrm>
          <a:prstGeom prst="rect">
            <a:avLst/>
          </a:prstGeom>
        </p:spPr>
        <p:txBody>
          <a:bodyPr wrap="square">
            <a:spAutoFit/>
          </a:bodyPr>
          <a:lstStyle/>
          <a:p>
            <a:pPr fontAlgn="base"/>
            <a:r>
              <a:rPr lang="en-US" i="1" dirty="0">
                <a:solidFill>
                  <a:schemeClr val="bg1"/>
                </a:solidFill>
              </a:rPr>
              <a:t>“Above all, start by separating yourself from people, materials, and circumstances that will harm you. …</a:t>
            </a:r>
          </a:p>
          <a:p>
            <a:pPr fontAlgn="base"/>
            <a:endParaRPr lang="en-US" i="1" dirty="0">
              <a:solidFill>
                <a:schemeClr val="bg1"/>
              </a:solidFill>
            </a:endParaRPr>
          </a:p>
          <a:p>
            <a:pPr fontAlgn="base"/>
            <a:r>
              <a:rPr lang="en-US" i="1" dirty="0">
                <a:solidFill>
                  <a:schemeClr val="bg1"/>
                </a:solidFill>
              </a:rPr>
              <a:t>“… If a TV show is indecent, turn it off. If a movie is crude, walk out. If an improper relationship is developing, sever it. Many of these influences, at least initially, may not technically be evil, but they can blunt our judgment, dull our spirituality, and lead to something that could be evil. …</a:t>
            </a:r>
          </a:p>
          <a:p>
            <a:pPr fontAlgn="base"/>
            <a:endParaRPr lang="en-US" i="1" dirty="0">
              <a:solidFill>
                <a:schemeClr val="bg1"/>
              </a:solidFill>
            </a:endParaRPr>
          </a:p>
          <a:p>
            <a:pPr fontAlgn="base"/>
            <a:r>
              <a:rPr lang="en-US" i="1" dirty="0">
                <a:solidFill>
                  <a:schemeClr val="bg1"/>
                </a:solidFill>
              </a:rPr>
              <a:t>“… Replace lewd thoughts with hopeful images and joyful memories; picture the faces of those who love you and would be shattered if you let them down. … Whatever thoughts you have, make sure they are welcome in your heart by invitation only. …</a:t>
            </a:r>
          </a:p>
          <a:p>
            <a:pPr fontAlgn="base"/>
            <a:endParaRPr lang="en-US" i="1" dirty="0">
              <a:solidFill>
                <a:schemeClr val="bg1"/>
              </a:solidFill>
            </a:endParaRPr>
          </a:p>
          <a:p>
            <a:pPr fontAlgn="base"/>
            <a:r>
              <a:rPr lang="en-US" i="1" dirty="0">
                <a:solidFill>
                  <a:schemeClr val="bg1"/>
                </a:solidFill>
              </a:rPr>
              <a:t>“Cultivate and be where the Spirit of the Lord is. Make sure that includes your own home or apartment, dictating the kind of art, music, and literature you keep there” </a:t>
            </a:r>
          </a:p>
          <a:p>
            <a:pPr fontAlgn="base"/>
            <a:r>
              <a:rPr lang="en-US" sz="1200" i="1" dirty="0">
                <a:solidFill>
                  <a:schemeClr val="bg1"/>
                </a:solidFill>
              </a:rPr>
              <a:t>Elder Jeffrey R. Holland</a:t>
            </a:r>
          </a:p>
        </p:txBody>
      </p:sp>
      <p:pic>
        <p:nvPicPr>
          <p:cNvPr id="5" name="Picture 4">
            <a:extLst>
              <a:ext uri="{FF2B5EF4-FFF2-40B4-BE49-F238E27FC236}">
                <a16:creationId xmlns:a16="http://schemas.microsoft.com/office/drawing/2014/main" id="{05B14B8E-C91E-455D-BDE2-EAEE887247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3341" y="289867"/>
            <a:ext cx="3038475" cy="1905000"/>
          </a:xfrm>
          <a:prstGeom prst="rect">
            <a:avLst/>
          </a:prstGeom>
        </p:spPr>
      </p:pic>
      <p:pic>
        <p:nvPicPr>
          <p:cNvPr id="7" name="Picture 6">
            <a:extLst>
              <a:ext uri="{FF2B5EF4-FFF2-40B4-BE49-F238E27FC236}">
                <a16:creationId xmlns:a16="http://schemas.microsoft.com/office/drawing/2014/main" id="{B27AA5BF-1704-4657-A3E8-353F31D143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9080" y="2484734"/>
            <a:ext cx="3602736" cy="1828800"/>
          </a:xfrm>
          <a:prstGeom prst="rect">
            <a:avLst/>
          </a:prstGeom>
        </p:spPr>
      </p:pic>
      <p:pic>
        <p:nvPicPr>
          <p:cNvPr id="10" name="Picture 9">
            <a:extLst>
              <a:ext uri="{FF2B5EF4-FFF2-40B4-BE49-F238E27FC236}">
                <a16:creationId xmlns:a16="http://schemas.microsoft.com/office/drawing/2014/main" id="{DE07C5A6-4756-4515-8E05-B073D671DD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32579" y="4493400"/>
            <a:ext cx="2228850" cy="1914525"/>
          </a:xfrm>
          <a:prstGeom prst="rect">
            <a:avLst/>
          </a:prstGeom>
        </p:spPr>
      </p:pic>
      <p:pic>
        <p:nvPicPr>
          <p:cNvPr id="3" name="Picture 2">
            <a:extLst>
              <a:ext uri="{FF2B5EF4-FFF2-40B4-BE49-F238E27FC236}">
                <a16:creationId xmlns:a16="http://schemas.microsoft.com/office/drawing/2014/main" id="{6FFC5337-BDB4-4536-9E48-051D7CE73A9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336" y="103397"/>
            <a:ext cx="967632" cy="1208641"/>
          </a:xfrm>
          <a:prstGeom prst="rect">
            <a:avLst/>
          </a:prstGeom>
        </p:spPr>
      </p:pic>
    </p:spTree>
    <p:extLst>
      <p:ext uri="{BB962C8B-B14F-4D97-AF65-F5344CB8AC3E}">
        <p14:creationId xmlns:p14="http://schemas.microsoft.com/office/powerpoint/2010/main" val="2597642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3">
                                            <p:txEl>
                                              <p:pRg st="4" end="4"/>
                                            </p:txEl>
                                          </p:spTgt>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xEl>
                                              <p:pRg st="7" end="7"/>
                                            </p:txEl>
                                          </p:spTgt>
                                        </p:tgtEl>
                                        <p:attrNameLst>
                                          <p:attrName>style.visibility</p:attrName>
                                        </p:attrNameLst>
                                      </p:cBhvr>
                                      <p:to>
                                        <p:strVal val="visible"/>
                                      </p:to>
                                    </p:set>
                                  </p:childTnLst>
                                </p:cTn>
                              </p:par>
                              <p:par>
                                <p:cTn id="23" presetID="10"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21F88E5-FDAC-4853-8BFD-709E70444ACD}"/>
              </a:ext>
            </a:extLst>
          </p:cNvPr>
          <p:cNvSpPr/>
          <p:nvPr/>
        </p:nvSpPr>
        <p:spPr>
          <a:xfrm>
            <a:off x="0" y="0"/>
            <a:ext cx="12192000" cy="6858000"/>
          </a:xfrm>
          <a:prstGeom prst="rect">
            <a:avLst/>
          </a:prstGeom>
          <a:gradFill>
            <a:gsLst>
              <a:gs pos="0">
                <a:schemeClr val="accent5">
                  <a:lumMod val="40000"/>
                  <a:lumOff val="60000"/>
                </a:schemeClr>
              </a:gs>
              <a:gs pos="18000">
                <a:schemeClr val="accent5">
                  <a:lumMod val="60000"/>
                  <a:lumOff val="40000"/>
                </a:schemeClr>
              </a:gs>
              <a:gs pos="49000">
                <a:schemeClr val="accent5">
                  <a:lumMod val="75000"/>
                </a:schemeClr>
              </a:gs>
              <a:gs pos="84000">
                <a:schemeClr val="accent5">
                  <a:lumMod val="5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4686" y="6488667"/>
            <a:ext cx="3879378" cy="369332"/>
          </a:xfrm>
          <a:prstGeom prst="rect">
            <a:avLst/>
          </a:prstGeom>
          <a:noFill/>
        </p:spPr>
        <p:txBody>
          <a:bodyPr wrap="square" rtlCol="0">
            <a:spAutoFit/>
          </a:bodyPr>
          <a:lstStyle/>
          <a:p>
            <a:r>
              <a:rPr lang="en-US" dirty="0">
                <a:solidFill>
                  <a:schemeClr val="bg1"/>
                </a:solidFill>
              </a:rPr>
              <a:t>D&amp;C 63:16-17–</a:t>
            </a:r>
            <a:r>
              <a:rPr lang="en-US" sz="1200" dirty="0">
                <a:solidFill>
                  <a:schemeClr val="bg1"/>
                </a:solidFill>
              </a:rPr>
              <a:t>McConkie and </a:t>
            </a:r>
            <a:r>
              <a:rPr lang="en-US" sz="1200" dirty="0" err="1">
                <a:solidFill>
                  <a:schemeClr val="bg1"/>
                </a:solidFill>
              </a:rPr>
              <a:t>Ostler</a:t>
            </a:r>
            <a:r>
              <a:rPr lang="en-US" sz="1200" dirty="0">
                <a:solidFill>
                  <a:schemeClr val="bg1"/>
                </a:solidFill>
              </a:rPr>
              <a:t>  </a:t>
            </a:r>
          </a:p>
        </p:txBody>
      </p:sp>
      <p:sp>
        <p:nvSpPr>
          <p:cNvPr id="6" name="TextBox 5"/>
          <p:cNvSpPr txBox="1"/>
          <p:nvPr/>
        </p:nvSpPr>
        <p:spPr>
          <a:xfrm>
            <a:off x="1532881" y="1"/>
            <a:ext cx="9144000" cy="1015663"/>
          </a:xfrm>
          <a:prstGeom prst="rect">
            <a:avLst/>
          </a:prstGeom>
          <a:noFill/>
        </p:spPr>
        <p:txBody>
          <a:bodyPr wrap="square" rtlCol="0">
            <a:spAutoFit/>
          </a:bodyPr>
          <a:lstStyle/>
          <a:p>
            <a:pPr algn="ctr"/>
            <a:r>
              <a:rPr lang="en-US" sz="6000" dirty="0">
                <a:solidFill>
                  <a:schemeClr val="bg1"/>
                </a:solidFill>
                <a:latin typeface="Agency FB" panose="020B0503020202020204" pitchFamily="34" charset="0"/>
              </a:rPr>
              <a:t>Fault Finders</a:t>
            </a:r>
          </a:p>
        </p:txBody>
      </p:sp>
      <p:sp>
        <p:nvSpPr>
          <p:cNvPr id="4" name="AutoShape 2" descr="data:image/jpeg;base64,/9j/4AAQSkZJRgABAQAAAQABAAD/2wCEAAkGBxQTEhUUEhQVFBQUFxcXFxUUFBQUFRUXFBQWFxQVFRQYHCggGBolHBQUITEhJSkrLi4uFx8zODMsNygtLisBCgoKDg0OGxAQGiwkICQsLCwsLCwsLCwsLCwsLCwsLCwsLCwsLCwsLCwsLCwsLCwsLCwsLCwsLCwsLCwsLCwsLP/AABEIAMIBAwMBEQACEQEDEQH/xAAbAAADAQEBAQEAAAAAAAAAAAADBAUGAgEAB//EAEEQAAEDAgMECAMECQMFAQAAAAEAAgMEERIhMQVBUXEGEyIyYYGRoUKxwRRSYtEjM3KCkqKy4fAkwvEHFUNjczT/xAAaAQACAwEBAAAAAAAAAAAAAAACAwABBAUG/8QAMREAAgIBAwIEBAYCAwEAAAAAAAECEQMSITEEQRMiUWEycbHwBSOBkaHB0eEUNEIz/9oADAMBAAIRAxEAPwD9NAXizQdYVZAM4UKYBkeaiZQy2NGmQ6dGmxkQE+NOjIo8cxa4tJFAyCglKyzpjEiiBmMVxW5TPpWJjQBOq25LJliQTpYruuUGDHcrZRTwro0Q56tBJFjFPTLFp3DRQYxOiizssRuJBGaHMjzCxZY77EEp6dZ9JTRPmgQ0AJywKlyA0B6vCU1AUem+5MiRg3NKaCclWULTPTEgZC10YJwVTkEkCKC7LCQvzSZotMoNlWZodZuWOUs1HbnIr2IBehsgWKNGtyBwxEQIIlojBsEG9lkxRaIBcxOjZR8IkZD5zELRDqNquKoo8eFHIERmhus805OijyOktvTsWBooMI1oaSIGYwN8SsmbNFbINIYhWeDDDrRdFHYKmqyC9S3Q/wCZpWRdyC80aTKBCdPGktUA0LGNLKAOp8RTIK2C0G+yABalDYlE6cWKoBoSleogGJTOTELYHFmrkyjuyS5BgJTZWnZGDZIqlwQdY7JZ2MTN1DIkI2Bw+6NMs6sqZA8RRxZA7CtEFZTDNWuCBOJAjdEFpGootECM0RMh8WoeSHuBWyHmFKZAD2621VQ9QWj1guARoVui04poAI2FJyhRRy6NcycdxiDRtyTILYo8eVUpOiHTXKRkQ5lNwj52IBJu0FCnaILSsSJogrK1IKZ1SQbytmGHcA9rAAFplSRDOVTrklIFSJsr+CiFispTkgGCx5oJAjLVnGC1U1HFEE4jmikiFFhySGizaRSrIjbYxE9XZYyx6lhBGvRRKYZkq1QdFDET1phkRR1KVJZCCrnII5KIesctGtNFIMwq4NFnRKkpWQ4cUtsgMooPSymdMGEngcx56j1unYpKNxf6fJgP1DNzQ5Z3wGkcyCy585bhgA838PzToy2AGDmFeRJosDdZ4uiBYmrqdPjTVsBsG1tnObuPaH1WXLFQzNdnuWuAUsaXmxUWmKuZdY1HcsZYywW6GyKol7RfuVSmC0ZjaV3ODW+aqKtiJh4qPKyLTREhmGiC1YUmtytJxWbFDhcCx4hTLhVWiaCS6nLMneqw6dwWqATNTEihHBmrktgUNt0WdoM1kQKzeFLsalIYYVfgsvUMMkQuBakHa/JUtgrOA/NNjKwR6nluiUghljlakWBkCtMpgWFOiCHYjRZ3dSyHitPfch3hyWhRtAtnjh2bn4T7HX8/JBl8tS9PoRB2CyXKVchIBM65XNytyewZyI+KbilJbMFo9JsUyUmtikelikcbZZ2xy63TvamLaB1BsWu4G3kUr8QjUYzXZkjyeTtzWZ3OIRzFTkpcMMpcFnNRGQE14px5Ksg1TzfRKYDZ1TbMuL2zOpW3Dh0q2BR5XxdW0nggzUkU9iTs2rJdnmk48riAt2aeFocE/wAdSQ5IQ2ls4OySJFSjZArNkua0kbktT3FyxtIg2TW9hNBA5KDNvEQmRSHWeuCJxRLPGLFkjQUQrZEhJtjLOi5aIY6AbDUsyjW4UWPCRKldjEfF6OBTBjVaYbAMM0o2i0euchZZ0BkrlFqFlWewPuFowz1QTBaCtOduOSXOVvS+4SFnS4W5/CcJ/wBp9Pkudkb0r22f9BI8idcqRWxLHSntbUQ4yLkcEpSplBJBZa1AhNkqHRutJnG49mS1sJPwSAezvI55m3NY/i49fT5gOxl0YIPJMzQU8bXsSgtJ2gD5HyWPoHewbGw3JdGMKWwNilYciFJ/CUIUlDidd3oseOPmsmksspwAt9bWQzPSqwaVyOqm3OiSVIy+zNc9UqbEQ5NhQnJDGRqSDTt38E9StFM9mpwW8wl5FtZfYw20tjOYMR0LrAb/AAVxnaM0sdGp2f0TiEbOsF32u7mc7eV7J3hruMjjVbk6ORJjlQNBsaY8pKOA9Jb1E4CCRRR9C7CYk1Ih5GbKaLImNwTJDg7GKQ0XK6oI+ATosFo6Yisi2OxmiStksYw5LTPG3jaBT3FqI94cFi6G3Fx9Apcn0s9s+Cz55yjKw0d1YBsT3ZBY+F82n1R5K1p9pfaBPKSMjI6hDFadmWg07suSkpdywTZb2PFGnTUihmWTJb9aqyCksgIINiDkQcwQdxCtzTVFcnFEepcGuzjd3Scy38JPh8uRWKOT/izUX8D49v8ARKDUMvakb915HkhhLw87S9S+UMPnIuBmulDLU3EBntNGTmVJOU2WhmKOxQ4lUiwrnLROexEjF9KgXmw3Zri5ZLWBPdGcjYQctQq1WJqjRbKrb5b0lppmiEix1gITIyYbDUguLcFojHUUhQ0BlqGud+rjzt47kePHcq7d/kA1bstmYDXVVProQk4tbjFE/P8AFwWJcCAoer1UQ8MiYpIBs6E6JSJYwJEfiIJAxNYpuN7gt0NUtQCtOlMkZFBr0mcUNTDtS9KCs9LVKI2ctdZVr0lUGbMtcM6cWiqEjJZxKxdFJLKyTA/aLhO6rCnuBGYcTAwhrt7sAP3Sbll/MW5kLFJasWn0G2UaGTE0E66HmMijxS1xTYSA7RdYFKy9yWS9mVXYIOrHW8iVeOVwp9gUylV3LDZNUm40EyO+QtIF+CpzaBs0LafrIi062uDwcNCtCgs2NwfcIm0TrSaWxjP9pvZPyAXHhJp0+VsWuRwgtcCdCuhKbjpmVRVhAtkuthalG0Uz62aHS9RYOodkgzOkQh1NPclcjJuShQ7NHBFCNLcFxROm2U4G7DmpGdvcB43yipSxvDe1qm0uwxXW5UjGBgB1OqcnSog5HZrL8c0csixYXP1Lq2fMgBF3anM+ay4+ijOKlk5e7/UPU+x+axyZrLdGQcbLxV8l2LzvO5GkwGCbIVbjIpMdjkJSG3EYtziWQpsMsimhVleWuC1xzNoVwzVUFSJGi4sUayqXJojuUY2q0w6OnOVSkiULSvCwZphAWLNBy9SHlSLC6dBuMrKktgDY88t63+K2qYrSdQjEXROy6xpAPBwzaR4g5+SWuX7l87DOyasmxOrxc/tt7Mg9RdIxy0yfv9sOLtDG0pRZSc7CZGize4DK4WfDk87j6lUWaef9GHHhmtUJ6eS72IszMUmeR1HiFJPcHk1FEbNWrDKkGS5+zP4F1x++M/5hdcvN5eofv/ZEWHx4m8l09GvC13RO51RO7PJP6DJ+VTKktzg1YurXUJyohzPUNAuTkl9V1MIR3IlYKOPEASLb7HXwv4pUMfiNNKvUgKY5gBV1C07ItDMFMN6LDg7sjYR8AHaOjc1pliUU5PsVZnIq/rajAN3sFjm6j7sBO5UaOQXcG7hr5f3+SLNHXkji7Ln9P9/QYvUyu0Nvu6x2A9m9h5ZK5TcnaFuRm4SsWmxNjrBktWLFZTYOaSy2xxJIXYo2UXQZIbERQgK5s0Oic1YQQRJC1NBiOafwLSs0tAAAqUqHoc+1YTnor8Sg0z2WS+YUlKwhCrmsFjyAt0Do626CLokZWPmTE2yPVYTBbPz7B1Hd5cFtxS1L3FpdjutjsQ4atIKGctLLa7i8byHSBovheJBycO0Pb3SZPuu25I90C25UFuQ0NiORU02ypyo9YbOaeIXPctGWxi4HnTWjIGhI9zmurKSluC+BnaFCHFjhknPFraruWxtjiwBr/Io5wliVS49S07E9tN7LXjVv/PzAXP61XpmvkX2KcMmTTuIWzp8jpP12IzyE2LggwycJSiWyHM03cQcgUE9lqFjlI25Adnhtf9rUDy19EnCnlya58dhnCoqFwAXexxUIANi8UGeI6lY9OudhDjHWXQxxpANim05TbCN+Z5cFmzzbelfqWSdi0mB75jrb/gLDFtT1y4ir/XsRR7+ofatUY4DbvydkfU+59VOni5Jvu+fl/tlzdIzUWwXkAk5ngpKVPYBYwTtl4TkSgaqXAvQeSwuG9bMUkhcosRqL6WJJ0stPixAaJz5LHQoJZVJFJFugdcLmZeR8B6SK4SohtCT5QxMFPYPDtEbikTbQcZJjkc+LIpam7GrgZhltkU++6JZ9VsuEqaskuCUyItclC6pl+miu1PjC0OFm5Oy1BuOYVY5uMgGMzy4h7HmnZne6CW4tTZSsv8bS08xmPYIMcraB4YjWPIHVSZ4TaOW3evngeNA62h0Nt2iYnHldhcr4YxfstPCy5nVKpj4cFGmhBFtziFvxS1Y0iUUng4SBq3RaYTkotLlFtHVNO2aOx10I3grdDPDqcTi+QKF3RF0b2HW2R420PyXJyRtSg+26GI62LNeFhPL0yPyTugmkq9wew6+2LLeE/qFFdR5S1wRpzgLha+dx4k90cr+wKyZ021jXf6ArbcJROAGt+J4k5k+t0+ManSInsOQzhxst2XIoxoFbsYD7JOOel2Gwbn5XK2yzRjDUBTDti7Oe9BjxvRvywyXWHBgjHelfc+DWjX1sud1r0RUFzJ3+3BFyeVNN1kg4MFh9Sh1aY0i6t2UW4GixIFvEJ0IrSrCswdZXEONitCxJmGc2mLsridUucdPBSnfJ5iDjcZEaLHLI09w0NVez2y2LcnEaeI1CuGZRkk+GE42rR9RRYMiiyK2DHYbkeLJTVDLM/tOTPJWmJkT6OQh1ypONoFOjQ07ri90mOGxykPSXbgO5wvfxuQfkmvDXATYxHPklNBJgqhm9JlB2UUNlzHQrdgwyZamDqBZ3ms+bG8ctycneK1z68uKKLtUy+AFU0tAd91wdfwuL+yRThIkuLGqmNpcA8AskGFwPqDzvvTrqafrsRpMlSXicYnm9u44/E3gfxBZuqxO7XYqL0+Vjez6/EcI3FTpU00g3JMpVVW/JzBrkU2WVqVlt7bEfZ+0HMnIdkShjOWN64i4y81MuNr29c1uhcDy0J+ijza+oUlxVMbaWxP2HVWbIPuSB37rnZ/Mq8E9P8ARezNFIzCL7hnfgF1eoxOlNBJmXqK/rCJB3cRHmRYDmGkfxlYo7yeR9+Pkv8i3K6oWo5ySW30JWjG18XqLt8FvZcgseIUzZLY3HwEnqhqkKYbO2y3a07ifkUyWRy0w+9il6j0VTiIDV0seVzdIj2Im0HuNWCD2YwG+t7+5PouV1WRvqPb/G31spclKeQRtyF3uya3ifHgN5O4Ao3pVffH9Bt0dRNAAB7R3kgXJOZPhnuWWf4mlJpKy1Bn5cXufJhGZc6wHPRdVSZz2rdFaXYk8ebm3HFuaVklWzGeFJBoKMPAwd/e05eiz6bWwSj6A2lzXhjgWuJFr5WN8ikzx2qKTadMa2gSDciztHDgRv5HVMx5HxLlFzXck1dWQNUzYU2SZKnihUbBbOqcA5omqIlZapNMk7GkxlF3BipWHfG9zTyJv9VWV6Zr3Qyrh8gMbMljnyWkdNmwmzhdvuOSODXcpuhnrGtLbG+K9j4jMjwNl3Omy4mkrFtNcHL5A643rD+J4klYWOVnTTl7FcmD3H9jmEEh0ZzFiWnwO5NmrVAL0Ctu+EfeA92/3CVLeAa4F9uND4mv00z3tcND81cp7Rl67MGatEvo879Ob2HZIy43z58QeBTscfMqFY3uaVslrg7swsufytmmIt0qgZ1cbxk9xsyw1IaXEHhk0ra8cXiU13FZV37gKeQuZE8969/Y/RcHXozNoct4pitA60727pI3eozC3LZCY/FRT2/tW1GwDWUYTbWze/65D95daedy6eMV32/Yk5UgO1KMw0cbfiGbj+Jxu73PskOlKKXFEkqgL7Nhs2++2vko3p2RUV3PaauwOcLa5DmVWW0i8cqFdqVBx4BrkPMpeGNrUypy3oszMc2A2ObSR5kD81q6bF4jbXZ/UKWyGuj7rNe92QaPkM1tgvBjKb7IkXYrSklpe7VxBP5f5xXFm3JW/YZEo0rMRMjtSLAfdb+Z/LTNDknVxvfv7LtFf37/IJK9yRV9JWNe5oGIA2vlY8beF0tYZLZJP7+6AeVWYdoIkxA2IORHEHJdkxvZmoouk0rbdZZ45WKVOMn3HRzPuVoX09Tmw4JBwycFmdXT2GrTLg7qXgDq6xgezdKBmPEkaHxWrHkT8mRX9QZL1Ott7NY+MOa7FlbFxG4lK6nFGDWSLu+S5LUjDvgzLXajIqpRa3MvsANDxUjOiabH6PZ2SLVqYyMQxoSMwbJ6xNrYj2K/R55vJE7PGLjm3/AAeiy9TGSimHie7RSkhiaA3rLyOGIMtuWiXT4vAWVTtvsHdPSTa1oCRCFrYCYlG7d43HgU5YlLyy7iVKmUaN4cDewd887Hkbo4ZlOLwZviXD9RqS+JBLZ81zJLTKhiBU04EmE6n5FNctkwU6dDNLkXt4HEOTv7goPYNc0C6rFHNFvb2m/NKW8ZR9NyNdjHbOrsLw4/A6x8W3sD5HLzatsHpqXoZE9zaVT8muGhGvPRZesrVaNSfcBWVgfLRxnTG4nxJY5jf6ir6TM5QUHwisj80RaLaDetEWgaSAeIGi5mXp2lKaDjlWpRF613V1EbuDrHkcvkU/DLVj/T6Cp+XICN5J2s1bAHP5YTi/qcwLfFNQS9F9QOZfIvdIpb0oPL5oZupRQ+fwCezpw6HxAzSlkblTBXwi88JZaU/ey/z1WrM/LsClW4an2cTMHu439Fnjl0x0h6N7KG0ZbxvO7rW/0f2XV/C5J6/mvoBm4HZexStbvkIHrmfYI+uyflqK/wDT/hBwVIWcL9kaMALvFztB6H3PBcycvDhr+/b/AD+wXLo42tWFsbmt78jiB4ADtO5AfNcrDPU5X62HkdLYydP0YdM0SGTBjFw22jT3f5bHzWyf4gsUnBK6M0enclbYKGK7brt46YDVoEJgThJ8ExpMX7DkWx8w9kjmuGllT6dSW4xRa3TNXs+pc5mCezt1+PNZJ4HDhj4ytVISqaaWnuYu3Gb9g52vwQtxyRqXILUobrgWZQNqGY2dmdneadHjcQhxy8ul9gXFS3XJNc/Dk4WI1BQOPoDdB4qkblcW4suzmasXSwzQqcmL0tdhla69s1fURjKDQMJNSTNPWQCVokZ347uBG9ru8PI5rz8cktEoLlb/AOTfKKbUhDaBJwniCDzWnp8qnuhWRCBNl6COFZIX3MUnTDRTG4OrSLHmPzaf5VxetxtZFM04ZWqDQVlj1bjn8JOtjoCqz4VpWSPDLhOnpZxtEG4e3vNz5jeFmi7TQU/UebUjG13EWPnmD7KtW9hKXcZxBsrHbngtPzCpOpp+oZ+fbbj6uWVze6w3cPwPJDiOV78wFswSW0H32Mco7to0HR6vxwmNxu6I5eLfD/N4WXq40NxytUKbUecTSNWZg8LOukYNkwcjdi9YD1rHD18UzG1oaYEr1JjlTVGUdrvNtbx/w2Q4MSi6Qc5uXIrs6pd1jsGslxzA/wCfZac7pX7g4272NL0kfhpG332+YKVJXOJpybYyRs+a1twNr/VJflnYuLNNtelD3QRgizje/gLLpZsSbjCL5GPshioZhxG4NhYW4lYupwPFdv5DLsndW6Q9V/7GF3pYpnSOdtL2/wAC5K9ijtib9MyMaMZiI8XGw9mu9Vt6xrxFFvaK/wBv+C+4Whg/R56u7ZPPP5W91zeocskWvv7XAcFSItbT4rNJzndhH4YrlzyOF2g+oXOxvS77RV/r2/kkle3r9Dmt2gxjy05WtlwyFkOPDKUVIuU0nRmRLZtr6L1mmlsY1JUSXjESVSbE8sJHVSM0ebcLo7Ltoo0nSB41zSJKXqGsjNPsPb4ecDvdZpxa3NGPInsyxV0gIDo8nszaRkSN4QuCktuUMaJdRCyoBNgJBruuiwTTlpn3FTipKyM6it3TpuWjL07W6ERYu5tzYrNbiHsCfTi6vxpUVoRQZWPhs5juycnDW19/nb2WacLepcjNTjwOCsaQGniPQrHj1YpWg9SkiXtxpj5HQr1fQ9SpxtGLPDSd9HprscCR3hYE27zXtv5XWL8W8koOrTuxnTPZo+2o0l8bm6ubbzGY+ay9Hkvp5Y5dn9QssfMmu6PftRc0OAOJh7Q5aiyGMUpE1Nr5DlQ4FjXt0B+R/JJkqdDHxYeWYuicB3mdoeSXIJO1RD2lAHtkd9+K3oj16Zx+YqrT+Rm+jFeWOZfdeN37mX9Bb6LpdZi1p133FRdOzSbWb8iuRgGZD3ZcfW3bvABCrO/Dpl4469hSsOAm+VgSRyGXuQtfTK6aFz2YCBxb1RGrQSedsbvqryLU5L5FRdUzTdOKwOo4i0auab7leOcZuCrdJ2aMz8hGgmytvFik9RCp36iYvY7O03mWJrbuIOFttbHd5K8cG18glN2jXGItbGw3xOdc38M/yQTTeVRZqqkA2XVj7XIPxj07vzcFr6XbN7N/Ri0/M0I1NYZJ3kf+WXA39llmD+Y3Ss+TxJP3f3/BV7mnrngubGPiBLvBg19ch5rP1bS2XzY9ehLbIDJLM82ZE3ADw+KQ+zR5FctqThGC5k7/AMf2EqtyfC+2ZZ8EkxMuGwebi5Gm72supHTjWi+DK1Kb1ERpL9ASvQxj6mO2xuHZUrtBYKpRQcYMOOjzjq4+SCmH4Z2Oj3iU2OFspwo9ZsNzSHNcQRmE9dIpICmjZ7IncWC/ebqFgz9FLE9UTZjyalTPK6hAfjZkH5i2528LJPFF8cPgJreyFtKF1y5nfAvb7wH1R9P1Lj5JmfJjt2iRDWtl32cNRvWucISQi2c7Tmc0XssSxb0N17E2i2w18jI3khj3Na4jUAm2V96Z/wAfSm2i1K9jVVuxyxrQ14e8btA4G2TSd/P/AJ5byY3Nxjx6j54qSoWim61roJcj8JORBG4+Kdgm8E1JcdxT860sDsKCwnjeM24PbFmD5hbfxid4sc4+v9AdNHeSZ1Ox1g29w17sJ3jO4B8rLnYppSb9UMknx7ndTC4ObNE7C5ws5pza4jiFojJPG3LsVJU7QLZtWS1zHAC5eCNwd4JWfeWpexIPahsy4WxybnNsfqlSV7BJ1TEaeYGGTwDh5blc4vVH9AYvZmMIwyPtocMg8jhd/UPRdlPVjXtsINpfrKVr+Btfyt+S4zjozNDucdnnRCT/AFFuLUH4hH8m/cvpn5xfpZUtfLJh3vEXkD2vcOPmtnQ43DGvl/sHPJSmwDZB1jeGMjye0j/cpvTfsAuTS7KpftNHJCT2m5jyN/olY4/mWu25oh5seky7iWzFozsCD+7ktGSpY7M1U6Hehm1GsqgXC7bFt7Xw3Isfa3miTWKpSDwvzGxNcJao2+Funv8ARZoz8XM8r+6NVq6FNhUJMgkOsshI44GAkn+LD6KY7cscPX6WDCPMmQYJerqadhP6rDiPiGF7z6uPoovhcvvkXxNL0NNRVpMctQ4d/ssH4WZADm4lYOok29HqaYPZyJu05MRho2m5e4OmOYy77h55n0R9LjtvN+30AyPjH+4ntfbIimewDJtgP4Qupj6W4ptFSlTHfsLInWytqDxBzBWlZrQtwSZ2+vY1X45LSF37XG4I1lYDmB/7ofBaIZqFuTOmbVWzH1CAbZQpK8HRbLjkVMim0VKCTECxxydm08CvP9V0/hycez49mbMU9SJ9c/Mgiz2n348iuXkT57oJsxHSjZ7mPE8WQd3gNzt639NkU46WZskd7OtlbSEjcLxmqyRlGVgJkTb2y+rdib3Tw3LdhnqVMhsOi+2RUR9W8/pYx/G3ceY381578R6R4J64/C/4ZrxT1KnyU6ykEtjfDI3uuO+3wv4jx3LLjzafLLj6BThq3XIIMIkxEWJaWOHjqD46e61Zcjlg0ejTQuKqdg4n5u/dd7YT/SUhr4X+gS3sFU1ADXNGeYIt4arTjTppi5PsZyuq8L3ubvId7Ba449SSYm9yjsnbAkpjE/JzXXY7dnuKVnxaZKhkZJxpiVNPbrWcQSPRXON6ZCk6skvZctIG4tP7wIHvZbIOrQKNJ0deH0czD8IDx5Gx+ixdQqypj8fwNAtj1PUyGT7rHEeJGg9bJefH4sdHugMctMrJTiXOYDmbSSOPlYH1+a3fDB/sL5O5JrWPDAfQ/wBkpR/ssr0O3HwOkwbwRn80p4XSaYyGRxsWgcQXSO1LT6uUb20IG+5b6KbJayMvcRd4y8AdCsHX55OaiuxpwY0lbL2w5iyOV7rXxG/Zae6LG+8jVbemzeHB0vT3GKnvRRg2g0AOLBhAwh8eVsTcRGA8t19E3H1WOU7cN1ta2/gvsZ2q6NwSTYm1WEvDjZ7RcFx0zI3Ep8cWJ1BS/cQ8abuyrtWH7PDHYY44RckfE5o7N+bjfyXK6jockcrtp33XvyPckor2IXQphlnlnkzIbr+J5ubcg33W7HiTcYLgRitycmM1ex2Pe5xzLjddNRS2sY4piLJjVUIlbnJTksf4s7wPkD7FYXHTNJ9xfxQv0IAqwd6NwaEBI5xxS2pEQcEcUPmCpApHtG9aMeoFpHDNshi6OKckLZY2TtWSQGSN2JrTZzN4yviaVh/EOt05FCXDRowxdWjQS1LZ4hMzNzcnjfZYMm6v9x9qSsmyYX3ac2vFxzScc3B2BJKWxD+wtY8i1uC6cpKcbRmqmDqc+y7MbkWDJp5BkI7NpC2YluRwutbwWjqZQnCi4XZpNnbU6xovYSC1x96+WS8zm6fw5UuPoa4ZdXzHXSh4+R4HgUuKcNnwG2pEajq/0luIcPQgj+orVlx1jEwlcgFTQvxgRuviF88j4i4W2OTGopyVC5ReqkQNqxuuWuFnjUb1uxY06adoU7T3O9lsYYXdsNlYb4HdnG38J+8OCX1GKSndbfQJU0A+0doHiLJejagWUNiRY45fBoI5h1/okdRPROL9xmONphOi0tpZIz8Qez2P1AV9XHyqRePmgVQewPEkfVVDkUwFLJeWTwZgHkLn5J2Vflr5loBM/IeLfkQriikWdswARslb8QAdz3JGKVycH2GSjsmJuqrtaD4DyCix1JsG7RtujLyYZb5sBAaD+yBkfRczroXT7o24HswM9R1TXtYciMxrbJwcPPJXhbktwJPTshPaW1MFFGPiIf6vfa/8IPqtmKCeSkLlOoIy3Rmqc6thBcS3EBYm4sTpY7lt6rydPKS5AxfEjUTdI2NqZAxpbG12EGO1iW5G8Z7Lhe/BZsUPIpT5foNlkSk0uDUQ1cDafHFEWiXN2Blhm3N2HdkAt+NwS1RjvxfYNNJWgTZIgLOqGNO9paTbwvdFHPiavUS/cy/Qmqkp5+pkLmsl7OEk2Dz3XDzy81M7csV43wBjdSplXa8XVSdqngljde2KMNeCO83G31HgQg6ab6jHqTprZr3LmtL4tHEFDs+bJ8Rgd4TPaDyJOH1snxx5lzFP5Oiqxv2O6roBEReGpljvp1rGvb5FuH5oHlwJ1O4v3RPB9DNbS6CV0dywsmbxjdY+jrW9UyMsfK49efoLljkjK19BNH+tjezxc028naFaYThL4WKarkrdBdqCGctd+rlGF3gfhP0WD8U6TxsVrlDsGRRlv3NVUzOpJusZ2on95u4hcXpp+JHS+UMn+XLUuBqglY99mm7X5sPDwRNPuXGmwe2KQvBIyc3XmE7Bl0vS+AMkL3M8HkgtOoWySrdCHuh3Ybw6QA62I9lUiY+SfG0i5GRY+3LPIpWRXyWWWzl4L2d9uUkfG28fQrFLH4b0S4fDHqV7rnuRKmoLXiRvG4+oPArXGCcdLEN07Q5s7aWKZrt17eqrNh04q9AoTudgen+zMT8TN7Q7LwyTOgzaUkw8q8xntiAO7MxNtztXN4eVwuhnzyjvFWJcY2cVYAJaDmPK6pNT8yAVordEdoBpc0/GLeYXP/EMLaUl2HY5aWLxVHVVZduElzyxZrQ4a8CXsDemVhqqoBItoC4+V/7JMIUC2K7PdkHH4nuHq23zTsq5XsQDI/u8yFcVyUi/tOq/0cbR8Qb/AC5H5LDihfUN+g5vyUQJ5bAW3WW6MbYo3dZWdRs2MtNnSOBy8z9AuYsfi5qf32NTlpxKifZzYw118bjd99bk535aIttba4Qp8E3pFUWDWDeL++XyCf0sbuQE32M5BKWuL2mxByI1HBdCUVJaWVxwU6LueJWTJvMhoWdIpLNiya0CwO9Xk1xhSew2OXsc/ax4LOk6L1Gh221r29oYXg3B0N+IKy9P1E8cqH5Umi1URfaKcXIDnNAxbmyAdl3I6HwKPD1PgZda4ez/AKYTjriflVX0hkje6OWMtewlrgRoQbHmF6JTfKZiaPaHplJGewXM8AcjzboUcsjaqSTLimuGaqh6fHqRK6MOwuwPLSY3X1BOHLMHhuK5k+mxPJVabW2nYd4rS33KMPTWkmFn4mE73NuP4mXv5tCXPosnMJ389n+6L8SD5J9VQUMrjbACdHxua0+gu2/g4XVrL1WFeZWv3/kW4wZ9U0b42W/WxgZm3aaOJb+VwufJRnPVDZhbpVyjLGoMMgLXXaDcLbGPiR3W4jeL2N0akPayVuj7Ndz3LDKLujXdqyXtnZ1nYgOa048jWzEThTsjU0mCZh/EL+ZstEHYnh2dgf6iWPIBxJuc9c8gjuEUpSQdbiEW0cD3OYHY2HO7u97aJuZ4skFFx2YMW4uxupLZmGWLI/Gw5Oa7xHH5rHGDxPRN2uzCnT3ROoJg0ubpe9vB4zA8x9Foy424/fACaNF/3ATsF9WsIPqFz44njdDnPWjHRMt1tvhs4eRXTbtRFMQrZruvxTscaVF0cQVJab70UoalRVD8s2J2L7wB9QEuMNMdJGdyPsCfD5pUVuCkEvhij5B/q4/kq+Kb/YJoXkOvAO+aKKKSKMkt4Y28HOHlkUhRrJJhMUkGbweC0Y1aTBfJc6LOfWT00LjeOM4iN2GPtG/OzW+aT4ccUpTXLGxubSZpOlkVqolvdOf71hiHvdYFJPVXqHmVSswG26vFM/g0YR5C35rpdPjrGvcQ+Sa12XNamqIaCihPVPfcBsLQ53jfJo9Vhe817hKNpsH1oe2411Wpw2oW9mB+0nik+GFZU2f00EsfVVQzNgJB9eCvN+Hb6sf7GjxLVM3mxJTGA1zsUL2977p3E+C4uSFNprk0Q2Ods7Hp61hLsJkZ2XOaRf8AC75J/TdROEd+V/KBnCMj8w6R9FZqYkgY4/vDdzC7OHqYZNu5ncHEZ6ARMndPSvyM0RdGeEkVyAB4tL/RFnhtqXK4IlexMfEAHxEYZoXGxHxgHMfUeCibbUlwwH6CkG0zoVoePYGjYbF209oBY/Lgcx6bvJcrqMC7ouMmipVUMFZe2GnqeH/hlP8Atdy46HcrHlcfi3Xr3XzX9jHGM+NmKbDkkge6kqWlmIEsJ0Pi12hHJTqMaaWSG69iQbi9Mi/S1Yewh5u5hwv5Huu81lqnfqMUrVGf21Q4XXHG4T4SaM840yftp+GoDh8bR7hbIR1wKZNY61Qw7i5txxs7Q81eN1HfsUizt6Tq65zmjCJGAkbtLG/ohyTWZN13DltKyDVSAgOPZxZZbiDp+S0YXTcGJa7o1WyGN6kEd4tz53t+awZ4uOSh0a02ZujF5ZW8WuWqS8iYJnZjnbhktkUQ6A7N+CrvRB95yb+yPkgS5KOJJbtHj/whjGpMgUPJBvpYAeSDZNUQao48VLO7ex8Z/iJCVkenPBeqYaXlbF2zm7B4/NG4bNgF3pfQiGSO3xRgnnv+iT+Hyc4O/UZlhpYPoPWGCXrrZNNj4tce2PSynXJtaVyVCWmVlzpFtYOktujDjfeS7tOvyvbyWDBgail3f3/sPLPUz84+0XuTq4knzXoPDqvQUM0bbkcBmlZXSIVaKuBoqrPOSRgaPwtLf7pfh1mh7IZF1BimyZdxWqtxUkVW7Flf2msJadDkgcVZSjJrYyTo7ZHIhbYSVWMLvR3pZJS2a7txb2nUDw/JYuq6SOXdbMOGRo2NDO2W01O4EXsRezra2z1IvouBmi8UtEwq3uJoG1/wSttcZYhk7ldBCTW6HauzIdXsBkNRDVUwwyMlDi0aObY4223EtxDzXSwdY60yFuFO0Qf+qeyjBWNmjybKLjhcae2X7q29G01LH6cfJgZI7kGXo8+UOkiw2sDgJzudbeCKfVwxNRmCoOgWxpnMfgkBHNTPU43Eqka97cTQWmzhouS3olaI0fRbfxDqqgBw3F1sjuLXHuu55cMOQLlgt68Wz7rsya21TO6epDJRJbEy+CRpGrTk7LUEcDw3qpY9qAjKnZar4MnRE3wgOY77zDmx1+WXks6HTXYyPSBwtGQb2Fj5Fb+l3TQlkqqGVxrcEFOSVNFdx7pFX9cIZhqW4XftDVZsENMpQYc3dMmVQvFfUYgeV7j6p8NslAIb6M7aEbnRyd1wsHH4eF/DNX1GHWk1yTg5hlwzk+NvVWo3josj7RZaVw8U/HvFFo5hOoVSXcph5Xdlo/CFcV3IcvO7gFSIUiAIW+f0WNb5GQWoarCyaP7+H+Ukp2XHc4y9L/ku9mgEriCwjUH5Zo4pNNMoYq9qvmJMhuRkD4IsOGONVEttvkpU8gZGBvtchZMkHLJqa2AsVrZv0br7xb2zRY43NFmYgcbk8V05LYNlWkmwxvcONh6LJkjqmkCEpG2h5uV3+b+hYxspoL7u0bnhHeeb2axo3klMm1FWFSN8OisbgDVVohnIBfEHgCO47LAL7m4QsGvLLeNV7h6F3Zl+lWxjm9rSHN7zbWPNH0WdxeiRJRMNLKurQNGn/wCnW1GsnNPN+pqbNNzbDIP1bgdx1HmFzfxPp3LH4keY/TuMhXD4Z+mVDZmtdA5v2hjQCy5DZQBp+1bTiuDiyxv09fQY1Jbc/UlO2sGAtdi/ZIONpGmRG7mtiwb2lS9VuhbkuB/b2zzVwxlxLotzsrsJFrHhY5IsOWWKWr9CSTl8jLUGz5IJurkPYscL/kD/AJvWnqZRzYtUefQBLfc92jRNeLkcnBY8OWUHS/YqSJj6h8XjbetkYwy+wFs+rC2ZnWN8xwKGCeKehlCuzNouY8Mcb7hfeNzCeHDhppktOWOuNkNhLWkwteztdTfLeYj3xzad27LcFzYx89P79Bt3EzO1pAb4Tdru00+BW/p1WzFdwMvap772EK+MrXqTsSRPYOYeOIfVOcN1JfIhpZ9ngGSNvdMbSPNoPzusDyu4zfqG47mUljLXA/4f8zXSjJOII5G697a2uPLNDdclIBtR93h3EA+yPGqVFoUjk7SKUdi3wNynu8kMeGCDx2uSi09i6GZq4YY2jjn5pEcLUm2RChdZ58WpzVxIPQWJaTpdZ5KW6iUP7RMZLXNG4Bo0xHj4DxTMMJY43NgylqdInCcl9jaw4DL81JO4hnde/If5uS8K3sohxrdIIcLrQ24uSKvJZXcpQC1M1x0Lj9Um/wA5r2CXBpuh1I2ON1a+xeLtp2HMNIydM8eG4cUrqp8RDgv/AEwTqN8hL3EuLiSXHUknMlHHNGKoVKNuzY7fF3NvvaVzVyjVM/E9ptAmfYbyvTYfgQnsDaiktmCz9i260B8ZAAOWYyObV43Hwx+TZonbaH+nB3h1r77X0ut/Rt6qFT+ANA8iF7QSGlrCQMgSW5kjis9+Z/Nk7FKvaOp00/MJXTtsdk4Mxsc3bJfPtu+a0dUqkvkKFZRm5HHsKYlswZyDdw3LV1HEWUSK7ULTi4IjbdED+kA3Esv43JB9Rkub1PK/UZj5M5UCzZANBNIANwGWQ4Bb8fK+SBlydUP6mXkgy/8A1RXqZ+fXyWuPBS4Nvs49of8AyZ8iuLn+H9WMjyZyvGY/aP8AUuji4/T+hbEgeyeZT+5AVVozkmR5ZaFmd5E+C3wPv0b+ylIFAJu6UzuEL/c5/VGyIZl745OSl8JQzTfDzCuHIuYaoP6QfsFDm4JDgVpu85BPhDDupOvM/wBIUh2IiXGtMixp/wCrHMpK+MruU6r/APDD/wDR3ycs8P8Asy+S/oJ/AfoOxommGIFoIwNysLaDcubmb8QdFbIHWCz3AZC+gS0xcuT/2Q=="/>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Rectangle 12"/>
          <p:cNvSpPr/>
          <p:nvPr/>
        </p:nvSpPr>
        <p:spPr>
          <a:xfrm>
            <a:off x="2210631" y="1403295"/>
            <a:ext cx="4428688" cy="1754326"/>
          </a:xfrm>
          <a:prstGeom prst="rect">
            <a:avLst/>
          </a:prstGeom>
        </p:spPr>
        <p:txBody>
          <a:bodyPr wrap="square">
            <a:spAutoFit/>
          </a:bodyPr>
          <a:lstStyle/>
          <a:p>
            <a:pPr fontAlgn="base"/>
            <a:r>
              <a:rPr lang="en-US" dirty="0">
                <a:solidFill>
                  <a:schemeClr val="bg1"/>
                </a:solidFill>
              </a:rPr>
              <a:t>“Those who are guilty and do not repent in a short time become fault-finders, criticizing their brethren, then the principles of the Gospel, and finally become bitter in their souls against the work and those who are engaged in it.”</a:t>
            </a:r>
            <a:endParaRPr lang="en-US" sz="1200" dirty="0">
              <a:solidFill>
                <a:schemeClr val="bg1"/>
              </a:solidFill>
            </a:endParaRPr>
          </a:p>
        </p:txBody>
      </p:sp>
      <p:sp>
        <p:nvSpPr>
          <p:cNvPr id="7" name="Rectangle 6"/>
          <p:cNvSpPr/>
          <p:nvPr/>
        </p:nvSpPr>
        <p:spPr>
          <a:xfrm>
            <a:off x="6532605" y="3834534"/>
            <a:ext cx="2990848" cy="1477328"/>
          </a:xfrm>
          <a:prstGeom prst="rect">
            <a:avLst/>
          </a:prstGeom>
        </p:spPr>
        <p:txBody>
          <a:bodyPr wrap="square">
            <a:spAutoFit/>
          </a:bodyPr>
          <a:lstStyle/>
          <a:p>
            <a:pPr fontAlgn="base"/>
            <a:r>
              <a:rPr lang="en-US" dirty="0">
                <a:solidFill>
                  <a:schemeClr val="bg1"/>
                </a:solidFill>
              </a:rPr>
              <a:t>“The most bitter opponents of the church and the gospel many times have been proved to be immoral and leading unclean lives.”</a:t>
            </a:r>
            <a:endParaRPr lang="en-US" sz="1200" dirty="0">
              <a:solidFill>
                <a:schemeClr val="bg1"/>
              </a:solidFill>
            </a:endParaRPr>
          </a:p>
        </p:txBody>
      </p:sp>
      <p:pic>
        <p:nvPicPr>
          <p:cNvPr id="10" name="Picture 9">
            <a:extLst>
              <a:ext uri="{FF2B5EF4-FFF2-40B4-BE49-F238E27FC236}">
                <a16:creationId xmlns:a16="http://schemas.microsoft.com/office/drawing/2014/main" id="{FC29B91C-74D5-448E-8F51-03DC0B4F48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98723" y="705432"/>
            <a:ext cx="2990847" cy="2793274"/>
          </a:xfrm>
          <a:prstGeom prst="rect">
            <a:avLst/>
          </a:prstGeom>
        </p:spPr>
      </p:pic>
      <p:pic>
        <p:nvPicPr>
          <p:cNvPr id="14" name="Picture 13">
            <a:extLst>
              <a:ext uri="{FF2B5EF4-FFF2-40B4-BE49-F238E27FC236}">
                <a16:creationId xmlns:a16="http://schemas.microsoft.com/office/drawing/2014/main" id="{5DEB1151-F58F-4526-9021-AD3572EF37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7390" y="3395485"/>
            <a:ext cx="4603048" cy="2779836"/>
          </a:xfrm>
          <a:prstGeom prst="rect">
            <a:avLst/>
          </a:prstGeom>
        </p:spPr>
      </p:pic>
    </p:spTree>
    <p:extLst>
      <p:ext uri="{BB962C8B-B14F-4D97-AF65-F5344CB8AC3E}">
        <p14:creationId xmlns:p14="http://schemas.microsoft.com/office/powerpoint/2010/main" val="3114625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0274483-1D5F-47BC-B822-5EAC843CF3D8}"/>
              </a:ext>
            </a:extLst>
          </p:cNvPr>
          <p:cNvSpPr/>
          <p:nvPr/>
        </p:nvSpPr>
        <p:spPr>
          <a:xfrm>
            <a:off x="0" y="0"/>
            <a:ext cx="12192000" cy="6858000"/>
          </a:xfrm>
          <a:prstGeom prst="rect">
            <a:avLst/>
          </a:prstGeom>
          <a:gradFill>
            <a:gsLst>
              <a:gs pos="0">
                <a:schemeClr val="accent5">
                  <a:lumMod val="40000"/>
                  <a:lumOff val="60000"/>
                </a:schemeClr>
              </a:gs>
              <a:gs pos="18000">
                <a:schemeClr val="accent5">
                  <a:lumMod val="60000"/>
                  <a:lumOff val="40000"/>
                </a:schemeClr>
              </a:gs>
              <a:gs pos="49000">
                <a:schemeClr val="accent5">
                  <a:lumMod val="75000"/>
                </a:schemeClr>
              </a:gs>
              <a:gs pos="84000">
                <a:schemeClr val="accent5">
                  <a:lumMod val="5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50649" y="6488667"/>
            <a:ext cx="3879378" cy="369332"/>
          </a:xfrm>
          <a:prstGeom prst="rect">
            <a:avLst/>
          </a:prstGeom>
          <a:noFill/>
        </p:spPr>
        <p:txBody>
          <a:bodyPr wrap="square" rtlCol="0">
            <a:spAutoFit/>
          </a:bodyPr>
          <a:lstStyle/>
          <a:p>
            <a:r>
              <a:rPr lang="en-US" dirty="0">
                <a:solidFill>
                  <a:schemeClr val="bg1"/>
                </a:solidFill>
              </a:rPr>
              <a:t>D&amp;C 63:17 </a:t>
            </a:r>
            <a:r>
              <a:rPr lang="en-US" sz="1200" dirty="0">
                <a:solidFill>
                  <a:schemeClr val="bg1"/>
                </a:solidFill>
              </a:rPr>
              <a:t>Smith and </a:t>
            </a:r>
            <a:r>
              <a:rPr lang="en-US" sz="1200" dirty="0" err="1">
                <a:solidFill>
                  <a:schemeClr val="bg1"/>
                </a:solidFill>
              </a:rPr>
              <a:t>Sjodahl</a:t>
            </a:r>
            <a:endParaRPr lang="en-US" sz="1200" dirty="0">
              <a:solidFill>
                <a:schemeClr val="bg1"/>
              </a:solidFill>
            </a:endParaRPr>
          </a:p>
        </p:txBody>
      </p:sp>
      <p:sp>
        <p:nvSpPr>
          <p:cNvPr id="6" name="TextBox 5"/>
          <p:cNvSpPr txBox="1"/>
          <p:nvPr/>
        </p:nvSpPr>
        <p:spPr>
          <a:xfrm>
            <a:off x="1532881" y="1"/>
            <a:ext cx="9144000" cy="1015663"/>
          </a:xfrm>
          <a:prstGeom prst="rect">
            <a:avLst/>
          </a:prstGeom>
          <a:noFill/>
        </p:spPr>
        <p:txBody>
          <a:bodyPr wrap="square" rtlCol="0">
            <a:spAutoFit/>
          </a:bodyPr>
          <a:lstStyle/>
          <a:p>
            <a:pPr algn="ctr"/>
            <a:r>
              <a:rPr lang="en-US" sz="6000" dirty="0">
                <a:solidFill>
                  <a:schemeClr val="bg1"/>
                </a:solidFill>
                <a:latin typeface="Agency FB" panose="020B0503020202020204" pitchFamily="34" charset="0"/>
              </a:rPr>
              <a:t>The Second Death</a:t>
            </a:r>
          </a:p>
        </p:txBody>
      </p:sp>
      <p:sp>
        <p:nvSpPr>
          <p:cNvPr id="4" name="AutoShape 2" descr="data:image/jpeg;base64,/9j/4AAQSkZJRgABAQAAAQABAAD/2wCEAAkGBxQTEhUUEhQVFBQUFxcXFxUUFBQUFRUXFBQWFxQVFRQYHCggGBolHBQUITEhJSkrLi4uFx8zODMsNygtLisBCgoKDg0OGxAQGiwkICQsLCwsLCwsLCwsLCwsLCwsLCwsLCwsLCwsLCwsLCwsLCwsLCwsLCwsLCwsLCwsLCwsLP/AABEIAMIBAwMBEQACEQEDEQH/xAAbAAADAQEBAQEAAAAAAAAAAAADBAUGAgEAB//EAEEQAAEDAgMECAMECQMFAQAAAAEAAgMEERIhMQVBUXEGEyIyYYGRoUKxwRRSYtEjM3KCkqKy4fAkwvEHFUNjczT/xAAaAQACAwEBAAAAAAAAAAAAAAACAwABBAUG/8QAMREAAgIBAwIEBAYCAwEAAAAAAAECEQMSITEEQRMiUWEycbHwBSOBkaHB0eEUNEIz/9oADAMBAAIRAxEAPwD9NAXizQdYVZAM4UKYBkeaiZQy2NGmQ6dGmxkQE+NOjIo8cxa4tJFAyCglKyzpjEiiBmMVxW5TPpWJjQBOq25LJliQTpYruuUGDHcrZRTwro0Q56tBJFjFPTLFp3DRQYxOiizssRuJBGaHMjzCxZY77EEp6dZ9JTRPmgQ0AJywKlyA0B6vCU1AUem+5MiRg3NKaCclWULTPTEgZC10YJwVTkEkCKC7LCQvzSZotMoNlWZodZuWOUs1HbnIr2IBehsgWKNGtyBwxEQIIlojBsEG9lkxRaIBcxOjZR8IkZD5zELRDqNquKoo8eFHIERmhus805OijyOktvTsWBooMI1oaSIGYwN8SsmbNFbINIYhWeDDDrRdFHYKmqyC9S3Q/wCZpWRdyC80aTKBCdPGktUA0LGNLKAOp8RTIK2C0G+yABalDYlE6cWKoBoSleogGJTOTELYHFmrkyjuyS5BgJTZWnZGDZIqlwQdY7JZ2MTN1DIkI2Bw+6NMs6sqZA8RRxZA7CtEFZTDNWuCBOJAjdEFpGootECM0RMh8WoeSHuBWyHmFKZAD2621VQ9QWj1guARoVui04poAI2FJyhRRy6NcycdxiDRtyTILYo8eVUpOiHTXKRkQ5lNwj52IBJu0FCnaILSsSJogrK1IKZ1SQbytmGHcA9rAAFplSRDOVTrklIFSJsr+CiFispTkgGCx5oJAjLVnGC1U1HFEE4jmikiFFhySGizaRSrIjbYxE9XZYyx6lhBGvRRKYZkq1QdFDET1phkRR1KVJZCCrnII5KIesctGtNFIMwq4NFnRKkpWQ4cUtsgMooPSymdMGEngcx56j1unYpKNxf6fJgP1DNzQ5Z3wGkcyCy585bhgA838PzToy2AGDmFeRJosDdZ4uiBYmrqdPjTVsBsG1tnObuPaH1WXLFQzNdnuWuAUsaXmxUWmKuZdY1HcsZYywW6GyKol7RfuVSmC0ZjaV3ODW+aqKtiJh4qPKyLTREhmGiC1YUmtytJxWbFDhcCx4hTLhVWiaCS6nLMneqw6dwWqATNTEihHBmrktgUNt0WdoM1kQKzeFLsalIYYVfgsvUMMkQuBakHa/JUtgrOA/NNjKwR6nluiUghljlakWBkCtMpgWFOiCHYjRZ3dSyHitPfch3hyWhRtAtnjh2bn4T7HX8/JBl8tS9PoRB2CyXKVchIBM65XNytyewZyI+KbilJbMFo9JsUyUmtikelikcbZZ2xy63TvamLaB1BsWu4G3kUr8QjUYzXZkjyeTtzWZ3OIRzFTkpcMMpcFnNRGQE14px5Ksg1TzfRKYDZ1TbMuL2zOpW3Dh0q2BR5XxdW0nggzUkU9iTs2rJdnmk48riAt2aeFocE/wAdSQ5IQ2ls4OySJFSjZArNkua0kbktT3FyxtIg2TW9hNBA5KDNvEQmRSHWeuCJxRLPGLFkjQUQrZEhJtjLOi5aIY6AbDUsyjW4UWPCRKldjEfF6OBTBjVaYbAMM0o2i0euchZZ0BkrlFqFlWewPuFowz1QTBaCtOduOSXOVvS+4SFnS4W5/CcJ/wBp9Pkudkb0r22f9BI8idcqRWxLHSntbUQ4yLkcEpSplBJBZa1AhNkqHRutJnG49mS1sJPwSAezvI55m3NY/i49fT5gOxl0YIPJMzQU8bXsSgtJ2gD5HyWPoHewbGw3JdGMKWwNilYciFJ/CUIUlDidd3oseOPmsmksspwAt9bWQzPSqwaVyOqm3OiSVIy+zNc9UqbEQ5NhQnJDGRqSDTt38E9StFM9mpwW8wl5FtZfYw20tjOYMR0LrAb/AAVxnaM0sdGp2f0TiEbOsF32u7mc7eV7J3hruMjjVbk6ORJjlQNBsaY8pKOA9Jb1E4CCRRR9C7CYk1Ih5GbKaLImNwTJDg7GKQ0XK6oI+ATosFo6Yisi2OxmiStksYw5LTPG3jaBT3FqI94cFi6G3Fx9Apcn0s9s+Cz55yjKw0d1YBsT3ZBY+F82n1R5K1p9pfaBPKSMjI6hDFadmWg07suSkpdywTZb2PFGnTUihmWTJb9aqyCksgIINiDkQcwQdxCtzTVFcnFEepcGuzjd3Scy38JPh8uRWKOT/izUX8D49v8ARKDUMvakb915HkhhLw87S9S+UMPnIuBmulDLU3EBntNGTmVJOU2WhmKOxQ4lUiwrnLROexEjF9KgXmw3Zri5ZLWBPdGcjYQctQq1WJqjRbKrb5b0lppmiEix1gITIyYbDUguLcFojHUUhQ0BlqGud+rjzt47kePHcq7d/kA1bstmYDXVVProQk4tbjFE/P8AFwWJcCAoer1UQ8MiYpIBs6E6JSJYwJEfiIJAxNYpuN7gt0NUtQCtOlMkZFBr0mcUNTDtS9KCs9LVKI2ctdZVr0lUGbMtcM6cWiqEjJZxKxdFJLKyTA/aLhO6rCnuBGYcTAwhrt7sAP3Sbll/MW5kLFJasWn0G2UaGTE0E66HmMijxS1xTYSA7RdYFKy9yWS9mVXYIOrHW8iVeOVwp9gUylV3LDZNUm40EyO+QtIF+CpzaBs0LafrIi062uDwcNCtCgs2NwfcIm0TrSaWxjP9pvZPyAXHhJp0+VsWuRwgtcCdCuhKbjpmVRVhAtkuthalG0Uz62aHS9RYOodkgzOkQh1NPclcjJuShQ7NHBFCNLcFxROm2U4G7DmpGdvcB43yipSxvDe1qm0uwxXW5UjGBgB1OqcnSog5HZrL8c0csixYXP1Lq2fMgBF3anM+ay4+ijOKlk5e7/UPU+x+axyZrLdGQcbLxV8l2LzvO5GkwGCbIVbjIpMdjkJSG3EYtziWQpsMsimhVleWuC1xzNoVwzVUFSJGi4sUayqXJojuUY2q0w6OnOVSkiULSvCwZphAWLNBy9SHlSLC6dBuMrKktgDY88t63+K2qYrSdQjEXROy6xpAPBwzaR4g5+SWuX7l87DOyasmxOrxc/tt7Mg9RdIxy0yfv9sOLtDG0pRZSc7CZGize4DK4WfDk87j6lUWaef9GHHhmtUJ6eS72IszMUmeR1HiFJPcHk1FEbNWrDKkGS5+zP4F1x++M/5hdcvN5eofv/ZEWHx4m8l09GvC13RO51RO7PJP6DJ+VTKktzg1YurXUJyohzPUNAuTkl9V1MIR3IlYKOPEASLb7HXwv4pUMfiNNKvUgKY5gBV1C07ItDMFMN6LDg7sjYR8AHaOjc1pliUU5PsVZnIq/rajAN3sFjm6j7sBO5UaOQXcG7hr5f3+SLNHXkji7Ln9P9/QYvUyu0Nvu6x2A9m9h5ZK5TcnaFuRm4SsWmxNjrBktWLFZTYOaSy2xxJIXYo2UXQZIbERQgK5s0Oic1YQQRJC1NBiOafwLSs0tAAAqUqHoc+1YTnor8Sg0z2WS+YUlKwhCrmsFjyAt0Do626CLokZWPmTE2yPVYTBbPz7B1Hd5cFtxS1L3FpdjutjsQ4atIKGctLLa7i8byHSBovheJBycO0Pb3SZPuu25I90C25UFuQ0NiORU02ypyo9YbOaeIXPctGWxi4HnTWjIGhI9zmurKSluC+BnaFCHFjhknPFraruWxtjiwBr/Io5wliVS49S07E9tN7LXjVv/PzAXP61XpmvkX2KcMmTTuIWzp8jpP12IzyE2LggwycJSiWyHM03cQcgUE9lqFjlI25Adnhtf9rUDy19EnCnlya58dhnCoqFwAXexxUIANi8UGeI6lY9OudhDjHWXQxxpANim05TbCN+Z5cFmzzbelfqWSdi0mB75jrb/gLDFtT1y4ir/XsRR7+ofatUY4DbvydkfU+59VOni5Jvu+fl/tlzdIzUWwXkAk5ngpKVPYBYwTtl4TkSgaqXAvQeSwuG9bMUkhcosRqL6WJJ0stPixAaJz5LHQoJZVJFJFugdcLmZeR8B6SK4SohtCT5QxMFPYPDtEbikTbQcZJjkc+LIpam7GrgZhltkU++6JZ9VsuEqaskuCUyItclC6pl+miu1PjC0OFm5Oy1BuOYVY5uMgGMzy4h7HmnZne6CW4tTZSsv8bS08xmPYIMcraB4YjWPIHVSZ4TaOW3evngeNA62h0Nt2iYnHldhcr4YxfstPCy5nVKpj4cFGmhBFtziFvxS1Y0iUUng4SBq3RaYTkotLlFtHVNO2aOx10I3grdDPDqcTi+QKF3RF0b2HW2R420PyXJyRtSg+26GI62LNeFhPL0yPyTugmkq9wew6+2LLeE/qFFdR5S1wRpzgLha+dx4k90cr+wKyZ021jXf6ArbcJROAGt+J4k5k+t0+ManSInsOQzhxst2XIoxoFbsYD7JOOel2Gwbn5XK2yzRjDUBTDti7Oe9BjxvRvywyXWHBgjHelfc+DWjX1sud1r0RUFzJ3+3BFyeVNN1kg4MFh9Sh1aY0i6t2UW4GixIFvEJ0IrSrCswdZXEONitCxJmGc2mLsridUucdPBSnfJ5iDjcZEaLHLI09w0NVez2y2LcnEaeI1CuGZRkk+GE42rR9RRYMiiyK2DHYbkeLJTVDLM/tOTPJWmJkT6OQh1ypONoFOjQ07ri90mOGxykPSXbgO5wvfxuQfkmvDXATYxHPklNBJgqhm9JlB2UUNlzHQrdgwyZamDqBZ3ms+bG8ctycneK1z68uKKLtUy+AFU0tAd91wdfwuL+yRThIkuLGqmNpcA8AskGFwPqDzvvTrqafrsRpMlSXicYnm9u44/E3gfxBZuqxO7XYqL0+Vjez6/EcI3FTpU00g3JMpVVW/JzBrkU2WVqVlt7bEfZ+0HMnIdkShjOWN64i4y81MuNr29c1uhcDy0J+ijza+oUlxVMbaWxP2HVWbIPuSB37rnZ/Mq8E9P8ARezNFIzCL7hnfgF1eoxOlNBJmXqK/rCJB3cRHmRYDmGkfxlYo7yeR9+Pkv8i3K6oWo5ySW30JWjG18XqLt8FvZcgseIUzZLY3HwEnqhqkKYbO2y3a07ifkUyWRy0w+9il6j0VTiIDV0seVzdIj2Im0HuNWCD2YwG+t7+5PouV1WRvqPb/G31spclKeQRtyF3uya3ifHgN5O4Ao3pVffH9Bt0dRNAAB7R3kgXJOZPhnuWWf4mlJpKy1Bn5cXufJhGZc6wHPRdVSZz2rdFaXYk8ebm3HFuaVklWzGeFJBoKMPAwd/e05eiz6bWwSj6A2lzXhjgWuJFr5WN8ikzx2qKTadMa2gSDciztHDgRv5HVMx5HxLlFzXck1dWQNUzYU2SZKnihUbBbOqcA5omqIlZapNMk7GkxlF3BipWHfG9zTyJv9VWV6Zr3Qyrh8gMbMljnyWkdNmwmzhdvuOSODXcpuhnrGtLbG+K9j4jMjwNl3Omy4mkrFtNcHL5A643rD+J4klYWOVnTTl7FcmD3H9jmEEh0ZzFiWnwO5NmrVAL0Ctu+EfeA92/3CVLeAa4F9uND4mv00z3tcND81cp7Rl67MGatEvo879Ob2HZIy43z58QeBTscfMqFY3uaVslrg7swsufytmmIt0qgZ1cbxk9xsyw1IaXEHhk0ra8cXiU13FZV37gKeQuZE8969/Y/RcHXozNoct4pitA60727pI3eozC3LZCY/FRT2/tW1GwDWUYTbWze/65D95daedy6eMV32/Yk5UgO1KMw0cbfiGbj+Jxu73PskOlKKXFEkqgL7Nhs2++2vko3p2RUV3PaauwOcLa5DmVWW0i8cqFdqVBx4BrkPMpeGNrUypy3oszMc2A2ObSR5kD81q6bF4jbXZ/UKWyGuj7rNe92QaPkM1tgvBjKb7IkXYrSklpe7VxBP5f5xXFm3JW/YZEo0rMRMjtSLAfdb+Z/LTNDknVxvfv7LtFf37/IJK9yRV9JWNe5oGIA2vlY8beF0tYZLZJP7+6AeVWYdoIkxA2IORHEHJdkxvZmoouk0rbdZZ45WKVOMn3HRzPuVoX09Tmw4JBwycFmdXT2GrTLg7qXgDq6xgezdKBmPEkaHxWrHkT8mRX9QZL1Ott7NY+MOa7FlbFxG4lK6nFGDWSLu+S5LUjDvgzLXajIqpRa3MvsANDxUjOiabH6PZ2SLVqYyMQxoSMwbJ6xNrYj2K/R55vJE7PGLjm3/AAeiy9TGSimHie7RSkhiaA3rLyOGIMtuWiXT4vAWVTtvsHdPSTa1oCRCFrYCYlG7d43HgU5YlLyy7iVKmUaN4cDewd887Hkbo4ZlOLwZviXD9RqS+JBLZ81zJLTKhiBU04EmE6n5FNctkwU6dDNLkXt4HEOTv7goPYNc0C6rFHNFvb2m/NKW8ZR9NyNdjHbOrsLw4/A6x8W3sD5HLzatsHpqXoZE9zaVT8muGhGvPRZesrVaNSfcBWVgfLRxnTG4nxJY5jf6ir6TM5QUHwisj80RaLaDetEWgaSAeIGi5mXp2lKaDjlWpRF613V1EbuDrHkcvkU/DLVj/T6Cp+XICN5J2s1bAHP5YTi/qcwLfFNQS9F9QOZfIvdIpb0oPL5oZupRQ+fwCezpw6HxAzSlkblTBXwi88JZaU/ey/z1WrM/LsClW4an2cTMHu439Fnjl0x0h6N7KG0ZbxvO7rW/0f2XV/C5J6/mvoBm4HZexStbvkIHrmfYI+uyflqK/wDT/hBwVIWcL9kaMALvFztB6H3PBcycvDhr+/b/AD+wXLo42tWFsbmt78jiB4ADtO5AfNcrDPU5X62HkdLYydP0YdM0SGTBjFw22jT3f5bHzWyf4gsUnBK6M0enclbYKGK7brt46YDVoEJgThJ8ExpMX7DkWx8w9kjmuGllT6dSW4xRa3TNXs+pc5mCezt1+PNZJ4HDhj4ytVISqaaWnuYu3Gb9g52vwQtxyRqXILUobrgWZQNqGY2dmdneadHjcQhxy8ul9gXFS3XJNc/Dk4WI1BQOPoDdB4qkblcW4suzmasXSwzQqcmL0tdhla69s1fURjKDQMJNSTNPWQCVokZ347uBG9ru8PI5rz8cktEoLlb/AOTfKKbUhDaBJwniCDzWnp8qnuhWRCBNl6COFZIX3MUnTDRTG4OrSLHmPzaf5VxetxtZFM04ZWqDQVlj1bjn8JOtjoCqz4VpWSPDLhOnpZxtEG4e3vNz5jeFmi7TQU/UebUjG13EWPnmD7KtW9hKXcZxBsrHbngtPzCpOpp+oZ+fbbj6uWVze6w3cPwPJDiOV78wFswSW0H32Mco7to0HR6vxwmNxu6I5eLfD/N4WXq40NxytUKbUecTSNWZg8LOukYNkwcjdi9YD1rHD18UzG1oaYEr1JjlTVGUdrvNtbx/w2Q4MSi6Qc5uXIrs6pd1jsGslxzA/wCfZac7pX7g4272NL0kfhpG332+YKVJXOJpybYyRs+a1twNr/VJflnYuLNNtelD3QRgizje/gLLpZsSbjCL5GPshioZhxG4NhYW4lYupwPFdv5DLsndW6Q9V/7GF3pYpnSOdtL2/wAC5K9ijtib9MyMaMZiI8XGw9mu9Vt6xrxFFvaK/wBv+C+4Whg/R56u7ZPPP5W91zeocskWvv7XAcFSItbT4rNJzndhH4YrlzyOF2g+oXOxvS77RV/r2/kkle3r9Dmt2gxjy05WtlwyFkOPDKUVIuU0nRmRLZtr6L1mmlsY1JUSXjESVSbE8sJHVSM0ebcLo7Ltoo0nSB41zSJKXqGsjNPsPb4ecDvdZpxa3NGPInsyxV0gIDo8nszaRkSN4QuCktuUMaJdRCyoBNgJBruuiwTTlpn3FTipKyM6it3TpuWjL07W6ERYu5tzYrNbiHsCfTi6vxpUVoRQZWPhs5juycnDW19/nb2WacLepcjNTjwOCsaQGniPQrHj1YpWg9SkiXtxpj5HQr1fQ9SpxtGLPDSd9HprscCR3hYE27zXtv5XWL8W8koOrTuxnTPZo+2o0l8bm6ubbzGY+ay9Hkvp5Y5dn9QssfMmu6PftRc0OAOJh7Q5aiyGMUpE1Nr5DlQ4FjXt0B+R/JJkqdDHxYeWYuicB3mdoeSXIJO1RD2lAHtkd9+K3oj16Zx+YqrT+Rm+jFeWOZfdeN37mX9Bb6LpdZi1p133FRdOzSbWb8iuRgGZD3ZcfW3bvABCrO/Dpl4469hSsOAm+VgSRyGXuQtfTK6aFz2YCBxb1RGrQSedsbvqryLU5L5FRdUzTdOKwOo4i0auab7leOcZuCrdJ2aMz8hGgmytvFik9RCp36iYvY7O03mWJrbuIOFttbHd5K8cG18glN2jXGItbGw3xOdc38M/yQTTeVRZqqkA2XVj7XIPxj07vzcFr6XbN7N/Ri0/M0I1NYZJ3kf+WXA39llmD+Y3Ss+TxJP3f3/BV7mnrngubGPiBLvBg19ch5rP1bS2XzY9ehLbIDJLM82ZE3ADw+KQ+zR5FctqThGC5k7/AMf2EqtyfC+2ZZ8EkxMuGwebi5Gm72supHTjWi+DK1Kb1ERpL9ASvQxj6mO2xuHZUrtBYKpRQcYMOOjzjq4+SCmH4Z2Oj3iU2OFspwo9ZsNzSHNcQRmE9dIpICmjZ7IncWC/ebqFgz9FLE9UTZjyalTPK6hAfjZkH5i2528LJPFF8cPgJreyFtKF1y5nfAvb7wH1R9P1Lj5JmfJjt2iRDWtl32cNRvWucISQi2c7Tmc0XssSxb0N17E2i2w18jI3khj3Na4jUAm2V96Z/wAfSm2i1K9jVVuxyxrQ14e8btA4G2TSd/P/AJ5byY3Nxjx6j54qSoWim61roJcj8JORBG4+Kdgm8E1JcdxT860sDsKCwnjeM24PbFmD5hbfxid4sc4+v9AdNHeSZ1Ox1g29w17sJ3jO4B8rLnYppSb9UMknx7ndTC4ObNE7C5ws5pza4jiFojJPG3LsVJU7QLZtWS1zHAC5eCNwd4JWfeWpexIPahsy4WxybnNsfqlSV7BJ1TEaeYGGTwDh5blc4vVH9AYvZmMIwyPtocMg8jhd/UPRdlPVjXtsINpfrKVr+Btfyt+S4zjozNDucdnnRCT/AFFuLUH4hH8m/cvpn5xfpZUtfLJh3vEXkD2vcOPmtnQ43DGvl/sHPJSmwDZB1jeGMjye0j/cpvTfsAuTS7KpftNHJCT2m5jyN/olY4/mWu25oh5seky7iWzFozsCD+7ktGSpY7M1U6Hehm1GsqgXC7bFt7Xw3Isfa3miTWKpSDwvzGxNcJao2+Funv8ARZoz8XM8r+6NVq6FNhUJMgkOsshI44GAkn+LD6KY7cscPX6WDCPMmQYJerqadhP6rDiPiGF7z6uPoovhcvvkXxNL0NNRVpMctQ4d/ssH4WZADm4lYOok29HqaYPZyJu05MRho2m5e4OmOYy77h55n0R9LjtvN+30AyPjH+4ntfbIimewDJtgP4Qupj6W4ptFSlTHfsLInWytqDxBzBWlZrQtwSZ2+vY1X45LSF37XG4I1lYDmB/7ofBaIZqFuTOmbVWzH1CAbZQpK8HRbLjkVMim0VKCTECxxydm08CvP9V0/hycez49mbMU9SJ9c/Mgiz2n348iuXkT57oJsxHSjZ7mPE8WQd3gNzt639NkU46WZskd7OtlbSEjcLxmqyRlGVgJkTb2y+rdib3Tw3LdhnqVMhsOi+2RUR9W8/pYx/G3ceY381578R6R4J64/C/4ZrxT1KnyU6ykEtjfDI3uuO+3wv4jx3LLjzafLLj6BThq3XIIMIkxEWJaWOHjqD46e61Zcjlg0ejTQuKqdg4n5u/dd7YT/SUhr4X+gS3sFU1ADXNGeYIt4arTjTppi5PsZyuq8L3ubvId7Ba449SSYm9yjsnbAkpjE/JzXXY7dnuKVnxaZKhkZJxpiVNPbrWcQSPRXON6ZCk6skvZctIG4tP7wIHvZbIOrQKNJ0deH0czD8IDx5Gx+ixdQqypj8fwNAtj1PUyGT7rHEeJGg9bJefH4sdHugMctMrJTiXOYDmbSSOPlYH1+a3fDB/sL5O5JrWPDAfQ/wBkpR/ssr0O3HwOkwbwRn80p4XSaYyGRxsWgcQXSO1LT6uUb20IG+5b6KbJayMvcRd4y8AdCsHX55OaiuxpwY0lbL2w5iyOV7rXxG/Zae6LG+8jVbemzeHB0vT3GKnvRRg2g0AOLBhAwh8eVsTcRGA8t19E3H1WOU7cN1ta2/gvsZ2q6NwSTYm1WEvDjZ7RcFx0zI3Ep8cWJ1BS/cQ8abuyrtWH7PDHYY44RckfE5o7N+bjfyXK6jockcrtp33XvyPckor2IXQphlnlnkzIbr+J5ubcg33W7HiTcYLgRitycmM1ex2Pe5xzLjddNRS2sY4piLJjVUIlbnJTksf4s7wPkD7FYXHTNJ9xfxQv0IAqwd6NwaEBI5xxS2pEQcEcUPmCpApHtG9aMeoFpHDNshi6OKckLZY2TtWSQGSN2JrTZzN4yviaVh/EOt05FCXDRowxdWjQS1LZ4hMzNzcnjfZYMm6v9x9qSsmyYX3ac2vFxzScc3B2BJKWxD+wtY8i1uC6cpKcbRmqmDqc+y7MbkWDJp5BkI7NpC2YluRwutbwWjqZQnCi4XZpNnbU6xovYSC1x96+WS8zm6fw5UuPoa4ZdXzHXSh4+R4HgUuKcNnwG2pEajq/0luIcPQgj+orVlx1jEwlcgFTQvxgRuviF88j4i4W2OTGopyVC5ReqkQNqxuuWuFnjUb1uxY06adoU7T3O9lsYYXdsNlYb4HdnG38J+8OCX1GKSndbfQJU0A+0doHiLJejagWUNiRY45fBoI5h1/okdRPROL9xmONphOi0tpZIz8Qez2P1AV9XHyqRePmgVQewPEkfVVDkUwFLJeWTwZgHkLn5J2Vflr5loBM/IeLfkQriikWdswARslb8QAdz3JGKVycH2GSjsmJuqrtaD4DyCix1JsG7RtujLyYZb5sBAaD+yBkfRczroXT7o24HswM9R1TXtYciMxrbJwcPPJXhbktwJPTshPaW1MFFGPiIf6vfa/8IPqtmKCeSkLlOoIy3Rmqc6thBcS3EBYm4sTpY7lt6rydPKS5AxfEjUTdI2NqZAxpbG12EGO1iW5G8Z7Lhe/BZsUPIpT5foNlkSk0uDUQ1cDafHFEWiXN2Blhm3N2HdkAt+NwS1RjvxfYNNJWgTZIgLOqGNO9paTbwvdFHPiavUS/cy/Qmqkp5+pkLmsl7OEk2Dz3XDzy81M7csV43wBjdSplXa8XVSdqngljde2KMNeCO83G31HgQg6ab6jHqTprZr3LmtL4tHEFDs+bJ8Rgd4TPaDyJOH1snxx5lzFP5Oiqxv2O6roBEReGpljvp1rGvb5FuH5oHlwJ1O4v3RPB9DNbS6CV0dywsmbxjdY+jrW9UyMsfK49efoLljkjK19BNH+tjezxc028naFaYThL4WKarkrdBdqCGctd+rlGF3gfhP0WD8U6TxsVrlDsGRRlv3NVUzOpJusZ2on95u4hcXpp+JHS+UMn+XLUuBqglY99mm7X5sPDwRNPuXGmwe2KQvBIyc3XmE7Bl0vS+AMkL3M8HkgtOoWySrdCHuh3Ybw6QA62I9lUiY+SfG0i5GRY+3LPIpWRXyWWWzl4L2d9uUkfG28fQrFLH4b0S4fDHqV7rnuRKmoLXiRvG4+oPArXGCcdLEN07Q5s7aWKZrt17eqrNh04q9AoTudgen+zMT8TN7Q7LwyTOgzaUkw8q8xntiAO7MxNtztXN4eVwuhnzyjvFWJcY2cVYAJaDmPK6pNT8yAVordEdoBpc0/GLeYXP/EMLaUl2HY5aWLxVHVVZduElzyxZrQ4a8CXsDemVhqqoBItoC4+V/7JMIUC2K7PdkHH4nuHq23zTsq5XsQDI/u8yFcVyUi/tOq/0cbR8Qb/AC5H5LDihfUN+g5vyUQJ5bAW3WW6MbYo3dZWdRs2MtNnSOBy8z9AuYsfi5qf32NTlpxKifZzYw118bjd99bk535aIttba4Qp8E3pFUWDWDeL++XyCf0sbuQE32M5BKWuL2mxByI1HBdCUVJaWVxwU6LueJWTJvMhoWdIpLNiya0CwO9Xk1xhSew2OXsc/ax4LOk6L1Gh221r29oYXg3B0N+IKy9P1E8cqH5Umi1URfaKcXIDnNAxbmyAdl3I6HwKPD1PgZda4ez/AKYTjriflVX0hkje6OWMtewlrgRoQbHmF6JTfKZiaPaHplJGewXM8AcjzboUcsjaqSTLimuGaqh6fHqRK6MOwuwPLSY3X1BOHLMHhuK5k+mxPJVabW2nYd4rS33KMPTWkmFn4mE73NuP4mXv5tCXPosnMJ389n+6L8SD5J9VQUMrjbACdHxua0+gu2/g4XVrL1WFeZWv3/kW4wZ9U0b42W/WxgZm3aaOJb+VwufJRnPVDZhbpVyjLGoMMgLXXaDcLbGPiR3W4jeL2N0akPayVuj7Ndz3LDKLujXdqyXtnZ1nYgOa048jWzEThTsjU0mCZh/EL+ZstEHYnh2dgf6iWPIBxJuc9c8gjuEUpSQdbiEW0cD3OYHY2HO7u97aJuZ4skFFx2YMW4uxupLZmGWLI/Gw5Oa7xHH5rHGDxPRN2uzCnT3ROoJg0ubpe9vB4zA8x9Foy424/fACaNF/3ATsF9WsIPqFz44njdDnPWjHRMt1tvhs4eRXTbtRFMQrZruvxTscaVF0cQVJab70UoalRVD8s2J2L7wB9QEuMNMdJGdyPsCfD5pUVuCkEvhij5B/q4/kq+Kb/YJoXkOvAO+aKKKSKMkt4Y28HOHlkUhRrJJhMUkGbweC0Y1aTBfJc6LOfWT00LjeOM4iN2GPtG/OzW+aT4ccUpTXLGxubSZpOlkVqolvdOf71hiHvdYFJPVXqHmVSswG26vFM/g0YR5C35rpdPjrGvcQ+Sa12XNamqIaCihPVPfcBsLQ53jfJo9Vhe817hKNpsH1oe2411Wpw2oW9mB+0nik+GFZU2f00EsfVVQzNgJB9eCvN+Hb6sf7GjxLVM3mxJTGA1zsUL2977p3E+C4uSFNprk0Q2Ods7Hp61hLsJkZ2XOaRf8AC75J/TdROEd+V/KBnCMj8w6R9FZqYkgY4/vDdzC7OHqYZNu5ncHEZ6ARMndPSvyM0RdGeEkVyAB4tL/RFnhtqXK4IlexMfEAHxEYZoXGxHxgHMfUeCibbUlwwH6CkG0zoVoePYGjYbF209oBY/Lgcx6bvJcrqMC7ouMmipVUMFZe2GnqeH/hlP8Atdy46HcrHlcfi3Xr3XzX9jHGM+NmKbDkkge6kqWlmIEsJ0Pi12hHJTqMaaWSG69iQbi9Mi/S1Yewh5u5hwv5Huu81lqnfqMUrVGf21Q4XXHG4T4SaM840yftp+GoDh8bR7hbIR1wKZNY61Qw7i5txxs7Q81eN1HfsUizt6Tq65zmjCJGAkbtLG/ohyTWZN13DltKyDVSAgOPZxZZbiDp+S0YXTcGJa7o1WyGN6kEd4tz53t+awZ4uOSh0a02ZujF5ZW8WuWqS8iYJnZjnbhktkUQ6A7N+CrvRB95yb+yPkgS5KOJJbtHj/whjGpMgUPJBvpYAeSDZNUQao48VLO7ex8Z/iJCVkenPBeqYaXlbF2zm7B4/NG4bNgF3pfQiGSO3xRgnnv+iT+Hyc4O/UZlhpYPoPWGCXrrZNNj4tce2PSynXJtaVyVCWmVlzpFtYOktujDjfeS7tOvyvbyWDBgail3f3/sPLPUz84+0XuTq4knzXoPDqvQUM0bbkcBmlZXSIVaKuBoqrPOSRgaPwtLf7pfh1mh7IZF1BimyZdxWqtxUkVW7Flf2msJadDkgcVZSjJrYyTo7ZHIhbYSVWMLvR3pZJS2a7txb2nUDw/JYuq6SOXdbMOGRo2NDO2W01O4EXsRezra2z1IvouBmi8UtEwq3uJoG1/wSttcZYhk7ldBCTW6HauzIdXsBkNRDVUwwyMlDi0aObY4223EtxDzXSwdY60yFuFO0Qf+qeyjBWNmjybKLjhcae2X7q29G01LH6cfJgZI7kGXo8+UOkiw2sDgJzudbeCKfVwxNRmCoOgWxpnMfgkBHNTPU43Eqka97cTQWmzhouS3olaI0fRbfxDqqgBw3F1sjuLXHuu55cMOQLlgt68Wz7rsya21TO6epDJRJbEy+CRpGrTk7LUEcDw3qpY9qAjKnZar4MnRE3wgOY77zDmx1+WXks6HTXYyPSBwtGQb2Fj5Fb+l3TQlkqqGVxrcEFOSVNFdx7pFX9cIZhqW4XftDVZsENMpQYc3dMmVQvFfUYgeV7j6p8NslAIb6M7aEbnRyd1wsHH4eF/DNX1GHWk1yTg5hlwzk+NvVWo3josj7RZaVw8U/HvFFo5hOoVSXcph5Xdlo/CFcV3IcvO7gFSIUiAIW+f0WNb5GQWoarCyaP7+H+Ukp2XHc4y9L/ku9mgEriCwjUH5Zo4pNNMoYq9qvmJMhuRkD4IsOGONVEttvkpU8gZGBvtchZMkHLJqa2AsVrZv0br7xb2zRY43NFmYgcbk8V05LYNlWkmwxvcONh6LJkjqmkCEpG2h5uV3+b+hYxspoL7u0bnhHeeb2axo3klMm1FWFSN8OisbgDVVohnIBfEHgCO47LAL7m4QsGvLLeNV7h6F3Zl+lWxjm9rSHN7zbWPNH0WdxeiRJRMNLKurQNGn/wCnW1GsnNPN+pqbNNzbDIP1bgdx1HmFzfxPp3LH4keY/TuMhXD4Z+mVDZmtdA5v2hjQCy5DZQBp+1bTiuDiyxv09fQY1Jbc/UlO2sGAtdi/ZIONpGmRG7mtiwb2lS9VuhbkuB/b2zzVwxlxLotzsrsJFrHhY5IsOWWKWr9CSTl8jLUGz5IJurkPYscL/kD/AJvWnqZRzYtUefQBLfc92jRNeLkcnBY8OWUHS/YqSJj6h8XjbetkYwy+wFs+rC2ZnWN8xwKGCeKehlCuzNouY8Mcb7hfeNzCeHDhppktOWOuNkNhLWkwteztdTfLeYj3xzad27LcFzYx89P79Bt3EzO1pAb4Tdru00+BW/p1WzFdwMvap772EK+MrXqTsSRPYOYeOIfVOcN1JfIhpZ9ngGSNvdMbSPNoPzusDyu4zfqG47mUljLXA/4f8zXSjJOII5G697a2uPLNDdclIBtR93h3EA+yPGqVFoUjk7SKUdi3wNynu8kMeGCDx2uSi09i6GZq4YY2jjn5pEcLUm2RChdZ58WpzVxIPQWJaTpdZ5KW6iUP7RMZLXNG4Bo0xHj4DxTMMJY43NgylqdInCcl9jaw4DL81JO4hnde/If5uS8K3sohxrdIIcLrQ24uSKvJZXcpQC1M1x0Lj9Um/wA5r2CXBpuh1I2ON1a+xeLtp2HMNIydM8eG4cUrqp8RDgv/AEwTqN8hL3EuLiSXHUknMlHHNGKoVKNuzY7fF3NvvaVzVyjVM/E9ptAmfYbyvTYfgQnsDaiktmCz9i260B8ZAAOWYyObV43Hwx+TZonbaH+nB3h1r77X0ut/Rt6qFT+ANA8iF7QSGlrCQMgSW5kjis9+Z/Nk7FKvaOp00/MJXTtsdk4Mxsc3bJfPtu+a0dUqkvkKFZRm5HHsKYlswZyDdw3LV1HEWUSK7ULTi4IjbdED+kA3Esv43JB9Rkub1PK/UZj5M5UCzZANBNIANwGWQ4Bb8fK+SBlydUP6mXkgy/8A1RXqZ+fXyWuPBS4Nvs49of8AyZ8iuLn+H9WMjyZyvGY/aP8AUuji4/T+hbEgeyeZT+5AVVozkmR5ZaFmd5E+C3wPv0b+ylIFAJu6UzuEL/c5/VGyIZl745OSl8JQzTfDzCuHIuYaoP6QfsFDm4JDgVpu85BPhDDupOvM/wBIUh2IiXGtMixp/wCrHMpK+MruU6r/APDD/wDR3ycs8P8Asy+S/oJ/AfoOxommGIFoIwNysLaDcubmb8QdFbIHWCz3AZC+gS0xcuT/2Q=="/>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Rectangle 12"/>
          <p:cNvSpPr/>
          <p:nvPr/>
        </p:nvSpPr>
        <p:spPr>
          <a:xfrm>
            <a:off x="1902602" y="1627355"/>
            <a:ext cx="4428688" cy="1569660"/>
          </a:xfrm>
          <a:prstGeom prst="rect">
            <a:avLst/>
          </a:prstGeom>
        </p:spPr>
        <p:txBody>
          <a:bodyPr wrap="square">
            <a:spAutoFit/>
          </a:bodyPr>
          <a:lstStyle/>
          <a:p>
            <a:pPr fontAlgn="base"/>
            <a:r>
              <a:rPr lang="en-US" sz="2400" dirty="0">
                <a:solidFill>
                  <a:schemeClr val="bg1"/>
                </a:solidFill>
              </a:rPr>
              <a:t>“The death of the body is not the end of the existence of the individual that passes through that experience…</a:t>
            </a:r>
          </a:p>
        </p:txBody>
      </p:sp>
      <p:sp>
        <p:nvSpPr>
          <p:cNvPr id="8" name="Rectangle 7"/>
          <p:cNvSpPr/>
          <p:nvPr/>
        </p:nvSpPr>
        <p:spPr>
          <a:xfrm>
            <a:off x="6324071" y="4501205"/>
            <a:ext cx="4428688" cy="1938992"/>
          </a:xfrm>
          <a:prstGeom prst="rect">
            <a:avLst/>
          </a:prstGeom>
        </p:spPr>
        <p:txBody>
          <a:bodyPr wrap="square">
            <a:spAutoFit/>
          </a:bodyPr>
          <a:lstStyle/>
          <a:p>
            <a:pPr fontAlgn="base"/>
            <a:r>
              <a:rPr lang="en-US" sz="2400" dirty="0">
                <a:solidFill>
                  <a:schemeClr val="bg1"/>
                </a:solidFill>
              </a:rPr>
              <a:t>…There is a life hereafter, and there is a death more terrible than the first. There is a death by which the sinner is separated from God forever.”</a:t>
            </a:r>
          </a:p>
        </p:txBody>
      </p:sp>
      <p:pic>
        <p:nvPicPr>
          <p:cNvPr id="7" name="Picture 6">
            <a:extLst>
              <a:ext uri="{FF2B5EF4-FFF2-40B4-BE49-F238E27FC236}">
                <a16:creationId xmlns:a16="http://schemas.microsoft.com/office/drawing/2014/main" id="{DB3D618B-95D9-4AED-85F2-3CB5F7032820}"/>
              </a:ext>
            </a:extLst>
          </p:cNvPr>
          <p:cNvPicPr>
            <a:picLocks noChangeAspect="1"/>
          </p:cNvPicPr>
          <p:nvPr/>
        </p:nvPicPr>
        <p:blipFill rotWithShape="1">
          <a:blip r:embed="rId2">
            <a:extLst>
              <a:ext uri="{28A0092B-C50C-407E-A947-70E740481C1C}">
                <a14:useLocalDpi xmlns:a14="http://schemas.microsoft.com/office/drawing/2010/main" val="0"/>
              </a:ext>
            </a:extLst>
          </a:blip>
          <a:srcRect t="1" b="5035"/>
          <a:stretch/>
        </p:blipFill>
        <p:spPr>
          <a:xfrm>
            <a:off x="872955" y="3469116"/>
            <a:ext cx="4743364" cy="2017284"/>
          </a:xfrm>
          <a:prstGeom prst="rect">
            <a:avLst/>
          </a:prstGeom>
        </p:spPr>
      </p:pic>
      <p:pic>
        <p:nvPicPr>
          <p:cNvPr id="11" name="Picture 10">
            <a:extLst>
              <a:ext uri="{FF2B5EF4-FFF2-40B4-BE49-F238E27FC236}">
                <a16:creationId xmlns:a16="http://schemas.microsoft.com/office/drawing/2014/main" id="{363B0A64-96E5-41DF-B0F2-E81C3758DF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4245" y="1299735"/>
            <a:ext cx="4114800" cy="2501900"/>
          </a:xfrm>
          <a:prstGeom prst="rect">
            <a:avLst/>
          </a:prstGeom>
        </p:spPr>
      </p:pic>
    </p:spTree>
    <p:extLst>
      <p:ext uri="{BB962C8B-B14F-4D97-AF65-F5344CB8AC3E}">
        <p14:creationId xmlns:p14="http://schemas.microsoft.com/office/powerpoint/2010/main" val="3995366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40DB1F6-D43A-4E9C-8AD9-0C260512565A}"/>
              </a:ext>
            </a:extLst>
          </p:cNvPr>
          <p:cNvSpPr/>
          <p:nvPr/>
        </p:nvSpPr>
        <p:spPr>
          <a:xfrm>
            <a:off x="0" y="0"/>
            <a:ext cx="12192000" cy="6858000"/>
          </a:xfrm>
          <a:prstGeom prst="rect">
            <a:avLst/>
          </a:prstGeom>
          <a:gradFill>
            <a:gsLst>
              <a:gs pos="0">
                <a:schemeClr val="accent5">
                  <a:lumMod val="40000"/>
                  <a:lumOff val="60000"/>
                </a:schemeClr>
              </a:gs>
              <a:gs pos="18000">
                <a:schemeClr val="accent5">
                  <a:lumMod val="60000"/>
                  <a:lumOff val="40000"/>
                </a:schemeClr>
              </a:gs>
              <a:gs pos="49000">
                <a:schemeClr val="accent5">
                  <a:lumMod val="75000"/>
                </a:schemeClr>
              </a:gs>
              <a:gs pos="84000">
                <a:schemeClr val="accent5">
                  <a:lumMod val="5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33835" y="6436426"/>
            <a:ext cx="3879378" cy="369332"/>
          </a:xfrm>
          <a:prstGeom prst="rect">
            <a:avLst/>
          </a:prstGeom>
          <a:noFill/>
        </p:spPr>
        <p:txBody>
          <a:bodyPr wrap="square" rtlCol="0">
            <a:spAutoFit/>
          </a:bodyPr>
          <a:lstStyle/>
          <a:p>
            <a:r>
              <a:rPr lang="en-US" dirty="0">
                <a:solidFill>
                  <a:schemeClr val="bg1"/>
                </a:solidFill>
              </a:rPr>
              <a:t>D&amp;C 63:18 Revelation 20:4-6</a:t>
            </a:r>
            <a:endParaRPr lang="en-US" sz="1200" dirty="0">
              <a:solidFill>
                <a:schemeClr val="bg1"/>
              </a:solidFill>
            </a:endParaRPr>
          </a:p>
        </p:txBody>
      </p:sp>
      <p:sp>
        <p:nvSpPr>
          <p:cNvPr id="6" name="TextBox 5"/>
          <p:cNvSpPr txBox="1"/>
          <p:nvPr/>
        </p:nvSpPr>
        <p:spPr>
          <a:xfrm>
            <a:off x="1532881" y="1"/>
            <a:ext cx="9144000" cy="1015663"/>
          </a:xfrm>
          <a:prstGeom prst="rect">
            <a:avLst/>
          </a:prstGeom>
          <a:noFill/>
        </p:spPr>
        <p:txBody>
          <a:bodyPr wrap="square" rtlCol="0">
            <a:spAutoFit/>
          </a:bodyPr>
          <a:lstStyle/>
          <a:p>
            <a:pPr algn="ctr"/>
            <a:r>
              <a:rPr lang="en-US" sz="6000" dirty="0">
                <a:solidFill>
                  <a:schemeClr val="bg1"/>
                </a:solidFill>
                <a:latin typeface="Agency FB" panose="020B0503020202020204" pitchFamily="34" charset="0"/>
              </a:rPr>
              <a:t>The First Resurrection</a:t>
            </a:r>
          </a:p>
        </p:txBody>
      </p:sp>
      <p:sp>
        <p:nvSpPr>
          <p:cNvPr id="4" name="AutoShape 2" descr="data:image/jpeg;base64,/9j/4AAQSkZJRgABAQAAAQABAAD/2wCEAAkGBxQTEhUUEhQVFBQUFxcXFxUUFBQUFRUXFBQWFxQVFRQYHCggGBolHBQUITEhJSkrLi4uFx8zODMsNygtLisBCgoKDg0OGxAQGiwkICQsLCwsLCwsLCwsLCwsLCwsLCwsLCwsLCwsLCwsLCwsLCwsLCwsLCwsLCwsLCwsLCwsLP/AABEIAMIBAwMBEQACEQEDEQH/xAAbAAADAQEBAQEAAAAAAAAAAAADBAUGAgEAB//EAEEQAAEDAgMECAMECQMFAQAAAAEAAgMEERIhMQVBUXEGEyIyYYGRoUKxwRRSYtEjM3KCkqKy4fAkwvEHFUNjczT/xAAaAQACAwEBAAAAAAAAAAAAAAACAwABBAUG/8QAMREAAgIBAwIEBAYCAwEAAAAAAAECEQMSITEEQRMiUWEycbHwBSOBkaHB0eEUNEIz/9oADAMBAAIRAxEAPwD9NAXizQdYVZAM4UKYBkeaiZQy2NGmQ6dGmxkQE+NOjIo8cxa4tJFAyCglKyzpjEiiBmMVxW5TPpWJjQBOq25LJliQTpYruuUGDHcrZRTwro0Q56tBJFjFPTLFp3DRQYxOiizssRuJBGaHMjzCxZY77EEp6dZ9JTRPmgQ0AJywKlyA0B6vCU1AUem+5MiRg3NKaCclWULTPTEgZC10YJwVTkEkCKC7LCQvzSZotMoNlWZodZuWOUs1HbnIr2IBehsgWKNGtyBwxEQIIlojBsEG9lkxRaIBcxOjZR8IkZD5zELRDqNquKoo8eFHIERmhus805OijyOktvTsWBooMI1oaSIGYwN8SsmbNFbINIYhWeDDDrRdFHYKmqyC9S3Q/wCZpWRdyC80aTKBCdPGktUA0LGNLKAOp8RTIK2C0G+yABalDYlE6cWKoBoSleogGJTOTELYHFmrkyjuyS5BgJTZWnZGDZIqlwQdY7JZ2MTN1DIkI2Bw+6NMs6sqZA8RRxZA7CtEFZTDNWuCBOJAjdEFpGootECM0RMh8WoeSHuBWyHmFKZAD2621VQ9QWj1guARoVui04poAI2FJyhRRy6NcycdxiDRtyTILYo8eVUpOiHTXKRkQ5lNwj52IBJu0FCnaILSsSJogrK1IKZ1SQbytmGHcA9rAAFplSRDOVTrklIFSJsr+CiFispTkgGCx5oJAjLVnGC1U1HFEE4jmikiFFhySGizaRSrIjbYxE9XZYyx6lhBGvRRKYZkq1QdFDET1phkRR1KVJZCCrnII5KIesctGtNFIMwq4NFnRKkpWQ4cUtsgMooPSymdMGEngcx56j1unYpKNxf6fJgP1DNzQ5Z3wGkcyCy585bhgA838PzToy2AGDmFeRJosDdZ4uiBYmrqdPjTVsBsG1tnObuPaH1WXLFQzNdnuWuAUsaXmxUWmKuZdY1HcsZYywW6GyKol7RfuVSmC0ZjaV3ODW+aqKtiJh4qPKyLTREhmGiC1YUmtytJxWbFDhcCx4hTLhVWiaCS6nLMneqw6dwWqATNTEihHBmrktgUNt0WdoM1kQKzeFLsalIYYVfgsvUMMkQuBakHa/JUtgrOA/NNjKwR6nluiUghljlakWBkCtMpgWFOiCHYjRZ3dSyHitPfch3hyWhRtAtnjh2bn4T7HX8/JBl8tS9PoRB2CyXKVchIBM65XNytyewZyI+KbilJbMFo9JsUyUmtikelikcbZZ2xy63TvamLaB1BsWu4G3kUr8QjUYzXZkjyeTtzWZ3OIRzFTkpcMMpcFnNRGQE14px5Ksg1TzfRKYDZ1TbMuL2zOpW3Dh0q2BR5XxdW0nggzUkU9iTs2rJdnmk48riAt2aeFocE/wAdSQ5IQ2ls4OySJFSjZArNkua0kbktT3FyxtIg2TW9hNBA5KDNvEQmRSHWeuCJxRLPGLFkjQUQrZEhJtjLOi5aIY6AbDUsyjW4UWPCRKldjEfF6OBTBjVaYbAMM0o2i0euchZZ0BkrlFqFlWewPuFowz1QTBaCtOduOSXOVvS+4SFnS4W5/CcJ/wBp9Pkudkb0r22f9BI8idcqRWxLHSntbUQ4yLkcEpSplBJBZa1AhNkqHRutJnG49mS1sJPwSAezvI55m3NY/i49fT5gOxl0YIPJMzQU8bXsSgtJ2gD5HyWPoHewbGw3JdGMKWwNilYciFJ/CUIUlDidd3oseOPmsmksspwAt9bWQzPSqwaVyOqm3OiSVIy+zNc9UqbEQ5NhQnJDGRqSDTt38E9StFM9mpwW8wl5FtZfYw20tjOYMR0LrAb/AAVxnaM0sdGp2f0TiEbOsF32u7mc7eV7J3hruMjjVbk6ORJjlQNBsaY8pKOA9Jb1E4CCRRR9C7CYk1Ih5GbKaLImNwTJDg7GKQ0XK6oI+ATosFo6Yisi2OxmiStksYw5LTPG3jaBT3FqI94cFi6G3Fx9Apcn0s9s+Cz55yjKw0d1YBsT3ZBY+F82n1R5K1p9pfaBPKSMjI6hDFadmWg07suSkpdywTZb2PFGnTUihmWTJb9aqyCksgIINiDkQcwQdxCtzTVFcnFEepcGuzjd3Scy38JPh8uRWKOT/izUX8D49v8ARKDUMvakb915HkhhLw87S9S+UMPnIuBmulDLU3EBntNGTmVJOU2WhmKOxQ4lUiwrnLROexEjF9KgXmw3Zri5ZLWBPdGcjYQctQq1WJqjRbKrb5b0lppmiEix1gITIyYbDUguLcFojHUUhQ0BlqGud+rjzt47kePHcq7d/kA1bstmYDXVVProQk4tbjFE/P8AFwWJcCAoer1UQ8MiYpIBs6E6JSJYwJEfiIJAxNYpuN7gt0NUtQCtOlMkZFBr0mcUNTDtS9KCs9LVKI2ctdZVr0lUGbMtcM6cWiqEjJZxKxdFJLKyTA/aLhO6rCnuBGYcTAwhrt7sAP3Sbll/MW5kLFJasWn0G2UaGTE0E66HmMijxS1xTYSA7RdYFKy9yWS9mVXYIOrHW8iVeOVwp9gUylV3LDZNUm40EyO+QtIF+CpzaBs0LafrIi062uDwcNCtCgs2NwfcIm0TrSaWxjP9pvZPyAXHhJp0+VsWuRwgtcCdCuhKbjpmVRVhAtkuthalG0Uz62aHS9RYOodkgzOkQh1NPclcjJuShQ7NHBFCNLcFxROm2U4G7DmpGdvcB43yipSxvDe1qm0uwxXW5UjGBgB1OqcnSog5HZrL8c0csixYXP1Lq2fMgBF3anM+ay4+ijOKlk5e7/UPU+x+axyZrLdGQcbLxV8l2LzvO5GkwGCbIVbjIpMdjkJSG3EYtziWQpsMsimhVleWuC1xzNoVwzVUFSJGi4sUayqXJojuUY2q0w6OnOVSkiULSvCwZphAWLNBy9SHlSLC6dBuMrKktgDY88t63+K2qYrSdQjEXROy6xpAPBwzaR4g5+SWuX7l87DOyasmxOrxc/tt7Mg9RdIxy0yfv9sOLtDG0pRZSc7CZGize4DK4WfDk87j6lUWaef9GHHhmtUJ6eS72IszMUmeR1HiFJPcHk1FEbNWrDKkGS5+zP4F1x++M/5hdcvN5eofv/ZEWHx4m8l09GvC13RO51RO7PJP6DJ+VTKktzg1YurXUJyohzPUNAuTkl9V1MIR3IlYKOPEASLb7HXwv4pUMfiNNKvUgKY5gBV1C07ItDMFMN6LDg7sjYR8AHaOjc1pliUU5PsVZnIq/rajAN3sFjm6j7sBO5UaOQXcG7hr5f3+SLNHXkji7Ln9P9/QYvUyu0Nvu6x2A9m9h5ZK5TcnaFuRm4SsWmxNjrBktWLFZTYOaSy2xxJIXYo2UXQZIbERQgK5s0Oic1YQQRJC1NBiOafwLSs0tAAAqUqHoc+1YTnor8Sg0z2WS+YUlKwhCrmsFjyAt0Do626CLokZWPmTE2yPVYTBbPz7B1Hd5cFtxS1L3FpdjutjsQ4atIKGctLLa7i8byHSBovheJBycO0Pb3SZPuu25I90C25UFuQ0NiORU02ypyo9YbOaeIXPctGWxi4HnTWjIGhI9zmurKSluC+BnaFCHFjhknPFraruWxtjiwBr/Io5wliVS49S07E9tN7LXjVv/PzAXP61XpmvkX2KcMmTTuIWzp8jpP12IzyE2LggwycJSiWyHM03cQcgUE9lqFjlI25Adnhtf9rUDy19EnCnlya58dhnCoqFwAXexxUIANi8UGeI6lY9OudhDjHWXQxxpANim05TbCN+Z5cFmzzbelfqWSdi0mB75jrb/gLDFtT1y4ir/XsRR7+ofatUY4DbvydkfU+59VOni5Jvu+fl/tlzdIzUWwXkAk5ngpKVPYBYwTtl4TkSgaqXAvQeSwuG9bMUkhcosRqL6WJJ0stPixAaJz5LHQoJZVJFJFugdcLmZeR8B6SK4SohtCT5QxMFPYPDtEbikTbQcZJjkc+LIpam7GrgZhltkU++6JZ9VsuEqaskuCUyItclC6pl+miu1PjC0OFm5Oy1BuOYVY5uMgGMzy4h7HmnZne6CW4tTZSsv8bS08xmPYIMcraB4YjWPIHVSZ4TaOW3evngeNA62h0Nt2iYnHldhcr4YxfstPCy5nVKpj4cFGmhBFtziFvxS1Y0iUUng4SBq3RaYTkotLlFtHVNO2aOx10I3grdDPDqcTi+QKF3RF0b2HW2R420PyXJyRtSg+26GI62LNeFhPL0yPyTugmkq9wew6+2LLeE/qFFdR5S1wRpzgLha+dx4k90cr+wKyZ021jXf6ArbcJROAGt+J4k5k+t0+ManSInsOQzhxst2XIoxoFbsYD7JOOel2Gwbn5XK2yzRjDUBTDti7Oe9BjxvRvywyXWHBgjHelfc+DWjX1sud1r0RUFzJ3+3BFyeVNN1kg4MFh9Sh1aY0i6t2UW4GixIFvEJ0IrSrCswdZXEONitCxJmGc2mLsridUucdPBSnfJ5iDjcZEaLHLI09w0NVez2y2LcnEaeI1CuGZRkk+GE42rR9RRYMiiyK2DHYbkeLJTVDLM/tOTPJWmJkT6OQh1ypONoFOjQ07ri90mOGxykPSXbgO5wvfxuQfkmvDXATYxHPklNBJgqhm9JlB2UUNlzHQrdgwyZamDqBZ3ms+bG8ctycneK1z68uKKLtUy+AFU0tAd91wdfwuL+yRThIkuLGqmNpcA8AskGFwPqDzvvTrqafrsRpMlSXicYnm9u44/E3gfxBZuqxO7XYqL0+Vjez6/EcI3FTpU00g3JMpVVW/JzBrkU2WVqVlt7bEfZ+0HMnIdkShjOWN64i4y81MuNr29c1uhcDy0J+ijza+oUlxVMbaWxP2HVWbIPuSB37rnZ/Mq8E9P8ARezNFIzCL7hnfgF1eoxOlNBJmXqK/rCJB3cRHmRYDmGkfxlYo7yeR9+Pkv8i3K6oWo5ySW30JWjG18XqLt8FvZcgseIUzZLY3HwEnqhqkKYbO2y3a07ifkUyWRy0w+9il6j0VTiIDV0seVzdIj2Im0HuNWCD2YwG+t7+5PouV1WRvqPb/G31spclKeQRtyF3uya3ifHgN5O4Ao3pVffH9Bt0dRNAAB7R3kgXJOZPhnuWWf4mlJpKy1Bn5cXufJhGZc6wHPRdVSZz2rdFaXYk8ebm3HFuaVklWzGeFJBoKMPAwd/e05eiz6bWwSj6A2lzXhjgWuJFr5WN8ikzx2qKTadMa2gSDciztHDgRv5HVMx5HxLlFzXck1dWQNUzYU2SZKnihUbBbOqcA5omqIlZapNMk7GkxlF3BipWHfG9zTyJv9VWV6Zr3Qyrh8gMbMljnyWkdNmwmzhdvuOSODXcpuhnrGtLbG+K9j4jMjwNl3Omy4mkrFtNcHL5A643rD+J4klYWOVnTTl7FcmD3H9jmEEh0ZzFiWnwO5NmrVAL0Ctu+EfeA92/3CVLeAa4F9uND4mv00z3tcND81cp7Rl67MGatEvo879Ob2HZIy43z58QeBTscfMqFY3uaVslrg7swsufytmmIt0qgZ1cbxk9xsyw1IaXEHhk0ra8cXiU13FZV37gKeQuZE8969/Y/RcHXozNoct4pitA60727pI3eozC3LZCY/FRT2/tW1GwDWUYTbWze/65D95daedy6eMV32/Yk5UgO1KMw0cbfiGbj+Jxu73PskOlKKXFEkqgL7Nhs2++2vko3p2RUV3PaauwOcLa5DmVWW0i8cqFdqVBx4BrkPMpeGNrUypy3oszMc2A2ObSR5kD81q6bF4jbXZ/UKWyGuj7rNe92QaPkM1tgvBjKb7IkXYrSklpe7VxBP5f5xXFm3JW/YZEo0rMRMjtSLAfdb+Z/LTNDknVxvfv7LtFf37/IJK9yRV9JWNe5oGIA2vlY8beF0tYZLZJP7+6AeVWYdoIkxA2IORHEHJdkxvZmoouk0rbdZZ45WKVOMn3HRzPuVoX09Tmw4JBwycFmdXT2GrTLg7qXgDq6xgezdKBmPEkaHxWrHkT8mRX9QZL1Ott7NY+MOa7FlbFxG4lK6nFGDWSLu+S5LUjDvgzLXajIqpRa3MvsANDxUjOiabH6PZ2SLVqYyMQxoSMwbJ6xNrYj2K/R55vJE7PGLjm3/AAeiy9TGSimHie7RSkhiaA3rLyOGIMtuWiXT4vAWVTtvsHdPSTa1oCRCFrYCYlG7d43HgU5YlLyy7iVKmUaN4cDewd887Hkbo4ZlOLwZviXD9RqS+JBLZ81zJLTKhiBU04EmE6n5FNctkwU6dDNLkXt4HEOTv7goPYNc0C6rFHNFvb2m/NKW8ZR9NyNdjHbOrsLw4/A6x8W3sD5HLzatsHpqXoZE9zaVT8muGhGvPRZesrVaNSfcBWVgfLRxnTG4nxJY5jf6ir6TM5QUHwisj80RaLaDetEWgaSAeIGi5mXp2lKaDjlWpRF613V1EbuDrHkcvkU/DLVj/T6Cp+XICN5J2s1bAHP5YTi/qcwLfFNQS9F9QOZfIvdIpb0oPL5oZupRQ+fwCezpw6HxAzSlkblTBXwi88JZaU/ey/z1WrM/LsClW4an2cTMHu439Fnjl0x0h6N7KG0ZbxvO7rW/0f2XV/C5J6/mvoBm4HZexStbvkIHrmfYI+uyflqK/wDT/hBwVIWcL9kaMALvFztB6H3PBcycvDhr+/b/AD+wXLo42tWFsbmt78jiB4ADtO5AfNcrDPU5X62HkdLYydP0YdM0SGTBjFw22jT3f5bHzWyf4gsUnBK6M0enclbYKGK7brt46YDVoEJgThJ8ExpMX7DkWx8w9kjmuGllT6dSW4xRa3TNXs+pc5mCezt1+PNZJ4HDhj4ytVISqaaWnuYu3Gb9g52vwQtxyRqXILUobrgWZQNqGY2dmdneadHjcQhxy8ul9gXFS3XJNc/Dk4WI1BQOPoDdB4qkblcW4suzmasXSwzQqcmL0tdhla69s1fURjKDQMJNSTNPWQCVokZ347uBG9ru8PI5rz8cktEoLlb/AOTfKKbUhDaBJwniCDzWnp8qnuhWRCBNl6COFZIX3MUnTDRTG4OrSLHmPzaf5VxetxtZFM04ZWqDQVlj1bjn8JOtjoCqz4VpWSPDLhOnpZxtEG4e3vNz5jeFmi7TQU/UebUjG13EWPnmD7KtW9hKXcZxBsrHbngtPzCpOpp+oZ+fbbj6uWVze6w3cPwPJDiOV78wFswSW0H32Mco7to0HR6vxwmNxu6I5eLfD/N4WXq40NxytUKbUecTSNWZg8LOukYNkwcjdi9YD1rHD18UzG1oaYEr1JjlTVGUdrvNtbx/w2Q4MSi6Qc5uXIrs6pd1jsGslxzA/wCfZac7pX7g4272NL0kfhpG332+YKVJXOJpybYyRs+a1twNr/VJflnYuLNNtelD3QRgizje/gLLpZsSbjCL5GPshioZhxG4NhYW4lYupwPFdv5DLsndW6Q9V/7GF3pYpnSOdtL2/wAC5K9ijtib9MyMaMZiI8XGw9mu9Vt6xrxFFvaK/wBv+C+4Whg/R56u7ZPPP5W91zeocskWvv7XAcFSItbT4rNJzndhH4YrlzyOF2g+oXOxvS77RV/r2/kkle3r9Dmt2gxjy05WtlwyFkOPDKUVIuU0nRmRLZtr6L1mmlsY1JUSXjESVSbE8sJHVSM0ebcLo7Ltoo0nSB41zSJKXqGsjNPsPb4ecDvdZpxa3NGPInsyxV0gIDo8nszaRkSN4QuCktuUMaJdRCyoBNgJBruuiwTTlpn3FTipKyM6it3TpuWjL07W6ERYu5tzYrNbiHsCfTi6vxpUVoRQZWPhs5juycnDW19/nb2WacLepcjNTjwOCsaQGniPQrHj1YpWg9SkiXtxpj5HQr1fQ9SpxtGLPDSd9HprscCR3hYE27zXtv5XWL8W8koOrTuxnTPZo+2o0l8bm6ubbzGY+ay9Hkvp5Y5dn9QssfMmu6PftRc0OAOJh7Q5aiyGMUpE1Nr5DlQ4FjXt0B+R/JJkqdDHxYeWYuicB3mdoeSXIJO1RD2lAHtkd9+K3oj16Zx+YqrT+Rm+jFeWOZfdeN37mX9Bb6LpdZi1p133FRdOzSbWb8iuRgGZD3ZcfW3bvABCrO/Dpl4469hSsOAm+VgSRyGXuQtfTK6aFz2YCBxb1RGrQSedsbvqryLU5L5FRdUzTdOKwOo4i0auab7leOcZuCrdJ2aMz8hGgmytvFik9RCp36iYvY7O03mWJrbuIOFttbHd5K8cG18glN2jXGItbGw3xOdc38M/yQTTeVRZqqkA2XVj7XIPxj07vzcFr6XbN7N/Ri0/M0I1NYZJ3kf+WXA39llmD+Y3Ss+TxJP3f3/BV7mnrngubGPiBLvBg19ch5rP1bS2XzY9ehLbIDJLM82ZE3ADw+KQ+zR5FctqThGC5k7/AMf2EqtyfC+2ZZ8EkxMuGwebi5Gm72supHTjWi+DK1Kb1ERpL9ASvQxj6mO2xuHZUrtBYKpRQcYMOOjzjq4+SCmH4Z2Oj3iU2OFspwo9ZsNzSHNcQRmE9dIpICmjZ7IncWC/ebqFgz9FLE9UTZjyalTPK6hAfjZkH5i2528LJPFF8cPgJreyFtKF1y5nfAvb7wH1R9P1Lj5JmfJjt2iRDWtl32cNRvWucISQi2c7Tmc0XssSxb0N17E2i2w18jI3khj3Na4jUAm2V96Z/wAfSm2i1K9jVVuxyxrQ14e8btA4G2TSd/P/AJ5byY3Nxjx6j54qSoWim61roJcj8JORBG4+Kdgm8E1JcdxT860sDsKCwnjeM24PbFmD5hbfxid4sc4+v9AdNHeSZ1Ox1g29w17sJ3jO4B8rLnYppSb9UMknx7ndTC4ObNE7C5ws5pza4jiFojJPG3LsVJU7QLZtWS1zHAC5eCNwd4JWfeWpexIPahsy4WxybnNsfqlSV7BJ1TEaeYGGTwDh5blc4vVH9AYvZmMIwyPtocMg8jhd/UPRdlPVjXtsINpfrKVr+Btfyt+S4zjozNDucdnnRCT/AFFuLUH4hH8m/cvpn5xfpZUtfLJh3vEXkD2vcOPmtnQ43DGvl/sHPJSmwDZB1jeGMjye0j/cpvTfsAuTS7KpftNHJCT2m5jyN/olY4/mWu25oh5seky7iWzFozsCD+7ktGSpY7M1U6Hehm1GsqgXC7bFt7Xw3Isfa3miTWKpSDwvzGxNcJao2+Funv8ARZoz8XM8r+6NVq6FNhUJMgkOsshI44GAkn+LD6KY7cscPX6WDCPMmQYJerqadhP6rDiPiGF7z6uPoovhcvvkXxNL0NNRVpMctQ4d/ssH4WZADm4lYOok29HqaYPZyJu05MRho2m5e4OmOYy77h55n0R9LjtvN+30AyPjH+4ntfbIimewDJtgP4Qupj6W4ptFSlTHfsLInWytqDxBzBWlZrQtwSZ2+vY1X45LSF37XG4I1lYDmB/7ofBaIZqFuTOmbVWzH1CAbZQpK8HRbLjkVMim0VKCTECxxydm08CvP9V0/hycez49mbMU9SJ9c/Mgiz2n348iuXkT57oJsxHSjZ7mPE8WQd3gNzt639NkU46WZskd7OtlbSEjcLxmqyRlGVgJkTb2y+rdib3Tw3LdhnqVMhsOi+2RUR9W8/pYx/G3ceY381578R6R4J64/C/4ZrxT1KnyU6ykEtjfDI3uuO+3wv4jx3LLjzafLLj6BThq3XIIMIkxEWJaWOHjqD46e61Zcjlg0ejTQuKqdg4n5u/dd7YT/SUhr4X+gS3sFU1ADXNGeYIt4arTjTppi5PsZyuq8L3ubvId7Ba449SSYm9yjsnbAkpjE/JzXXY7dnuKVnxaZKhkZJxpiVNPbrWcQSPRXON6ZCk6skvZctIG4tP7wIHvZbIOrQKNJ0deH0czD8IDx5Gx+ixdQqypj8fwNAtj1PUyGT7rHEeJGg9bJefH4sdHugMctMrJTiXOYDmbSSOPlYH1+a3fDB/sL5O5JrWPDAfQ/wBkpR/ssr0O3HwOkwbwRn80p4XSaYyGRxsWgcQXSO1LT6uUb20IG+5b6KbJayMvcRd4y8AdCsHX55OaiuxpwY0lbL2w5iyOV7rXxG/Zae6LG+8jVbemzeHB0vT3GKnvRRg2g0AOLBhAwh8eVsTcRGA8t19E3H1WOU7cN1ta2/gvsZ2q6NwSTYm1WEvDjZ7RcFx0zI3Ep8cWJ1BS/cQ8abuyrtWH7PDHYY44RckfE5o7N+bjfyXK6jockcrtp33XvyPckor2IXQphlnlnkzIbr+J5ubcg33W7HiTcYLgRitycmM1ex2Pe5xzLjddNRS2sY4piLJjVUIlbnJTksf4s7wPkD7FYXHTNJ9xfxQv0IAqwd6NwaEBI5xxS2pEQcEcUPmCpApHtG9aMeoFpHDNshi6OKckLZY2TtWSQGSN2JrTZzN4yviaVh/EOt05FCXDRowxdWjQS1LZ4hMzNzcnjfZYMm6v9x9qSsmyYX3ac2vFxzScc3B2BJKWxD+wtY8i1uC6cpKcbRmqmDqc+y7MbkWDJp5BkI7NpC2YluRwutbwWjqZQnCi4XZpNnbU6xovYSC1x96+WS8zm6fw5UuPoa4ZdXzHXSh4+R4HgUuKcNnwG2pEajq/0luIcPQgj+orVlx1jEwlcgFTQvxgRuviF88j4i4W2OTGopyVC5ReqkQNqxuuWuFnjUb1uxY06adoU7T3O9lsYYXdsNlYb4HdnG38J+8OCX1GKSndbfQJU0A+0doHiLJejagWUNiRY45fBoI5h1/okdRPROL9xmONphOi0tpZIz8Qez2P1AV9XHyqRePmgVQewPEkfVVDkUwFLJeWTwZgHkLn5J2Vflr5loBM/IeLfkQriikWdswARslb8QAdz3JGKVycH2GSjsmJuqrtaD4DyCix1JsG7RtujLyYZb5sBAaD+yBkfRczroXT7o24HswM9R1TXtYciMxrbJwcPPJXhbktwJPTshPaW1MFFGPiIf6vfa/8IPqtmKCeSkLlOoIy3Rmqc6thBcS3EBYm4sTpY7lt6rydPKS5AxfEjUTdI2NqZAxpbG12EGO1iW5G8Z7Lhe/BZsUPIpT5foNlkSk0uDUQ1cDafHFEWiXN2Blhm3N2HdkAt+NwS1RjvxfYNNJWgTZIgLOqGNO9paTbwvdFHPiavUS/cy/Qmqkp5+pkLmsl7OEk2Dz3XDzy81M7csV43wBjdSplXa8XVSdqngljde2KMNeCO83G31HgQg6ab6jHqTprZr3LmtL4tHEFDs+bJ8Rgd4TPaDyJOH1snxx5lzFP5Oiqxv2O6roBEReGpljvp1rGvb5FuH5oHlwJ1O4v3RPB9DNbS6CV0dywsmbxjdY+jrW9UyMsfK49efoLljkjK19BNH+tjezxc028naFaYThL4WKarkrdBdqCGctd+rlGF3gfhP0WD8U6TxsVrlDsGRRlv3NVUzOpJusZ2on95u4hcXpp+JHS+UMn+XLUuBqglY99mm7X5sPDwRNPuXGmwe2KQvBIyc3XmE7Bl0vS+AMkL3M8HkgtOoWySrdCHuh3Ybw6QA62I9lUiY+SfG0i5GRY+3LPIpWRXyWWWzl4L2d9uUkfG28fQrFLH4b0S4fDHqV7rnuRKmoLXiRvG4+oPArXGCcdLEN07Q5s7aWKZrt17eqrNh04q9AoTudgen+zMT8TN7Q7LwyTOgzaUkw8q8xntiAO7MxNtztXN4eVwuhnzyjvFWJcY2cVYAJaDmPK6pNT8yAVordEdoBpc0/GLeYXP/EMLaUl2HY5aWLxVHVVZduElzyxZrQ4a8CXsDemVhqqoBItoC4+V/7JMIUC2K7PdkHH4nuHq23zTsq5XsQDI/u8yFcVyUi/tOq/0cbR8Qb/AC5H5LDihfUN+g5vyUQJ5bAW3WW6MbYo3dZWdRs2MtNnSOBy8z9AuYsfi5qf32NTlpxKifZzYw118bjd99bk535aIttba4Qp8E3pFUWDWDeL++XyCf0sbuQE32M5BKWuL2mxByI1HBdCUVJaWVxwU6LueJWTJvMhoWdIpLNiya0CwO9Xk1xhSew2OXsc/ax4LOk6L1Gh221r29oYXg3B0N+IKy9P1E8cqH5Umi1URfaKcXIDnNAxbmyAdl3I6HwKPD1PgZda4ez/AKYTjriflVX0hkje6OWMtewlrgRoQbHmF6JTfKZiaPaHplJGewXM8AcjzboUcsjaqSTLimuGaqh6fHqRK6MOwuwPLSY3X1BOHLMHhuK5k+mxPJVabW2nYd4rS33KMPTWkmFn4mE73NuP4mXv5tCXPosnMJ389n+6L8SD5J9VQUMrjbACdHxua0+gu2/g4XVrL1WFeZWv3/kW4wZ9U0b42W/WxgZm3aaOJb+VwufJRnPVDZhbpVyjLGoMMgLXXaDcLbGPiR3W4jeL2N0akPayVuj7Ndz3LDKLujXdqyXtnZ1nYgOa048jWzEThTsjU0mCZh/EL+ZstEHYnh2dgf6iWPIBxJuc9c8gjuEUpSQdbiEW0cD3OYHY2HO7u97aJuZ4skFFx2YMW4uxupLZmGWLI/Gw5Oa7xHH5rHGDxPRN2uzCnT3ROoJg0ubpe9vB4zA8x9Foy424/fACaNF/3ATsF9WsIPqFz44njdDnPWjHRMt1tvhs4eRXTbtRFMQrZruvxTscaVF0cQVJab70UoalRVD8s2J2L7wB9QEuMNMdJGdyPsCfD5pUVuCkEvhij5B/q4/kq+Kb/YJoXkOvAO+aKKKSKMkt4Y28HOHlkUhRrJJhMUkGbweC0Y1aTBfJc6LOfWT00LjeOM4iN2GPtG/OzW+aT4ccUpTXLGxubSZpOlkVqolvdOf71hiHvdYFJPVXqHmVSswG26vFM/g0YR5C35rpdPjrGvcQ+Sa12XNamqIaCihPVPfcBsLQ53jfJo9Vhe817hKNpsH1oe2411Wpw2oW9mB+0nik+GFZU2f00EsfVVQzNgJB9eCvN+Hb6sf7GjxLVM3mxJTGA1zsUL2977p3E+C4uSFNprk0Q2Ods7Hp61hLsJkZ2XOaRf8AC75J/TdROEd+V/KBnCMj8w6R9FZqYkgY4/vDdzC7OHqYZNu5ncHEZ6ARMndPSvyM0RdGeEkVyAB4tL/RFnhtqXK4IlexMfEAHxEYZoXGxHxgHMfUeCibbUlwwH6CkG0zoVoePYGjYbF209oBY/Lgcx6bvJcrqMC7ouMmipVUMFZe2GnqeH/hlP8Atdy46HcrHlcfi3Xr3XzX9jHGM+NmKbDkkge6kqWlmIEsJ0Pi12hHJTqMaaWSG69iQbi9Mi/S1Yewh5u5hwv5Huu81lqnfqMUrVGf21Q4XXHG4T4SaM840yftp+GoDh8bR7hbIR1wKZNY61Qw7i5txxs7Q81eN1HfsUizt6Tq65zmjCJGAkbtLG/ohyTWZN13DltKyDVSAgOPZxZZbiDp+S0YXTcGJa7o1WyGN6kEd4tz53t+awZ4uOSh0a02ZujF5ZW8WuWqS8iYJnZjnbhktkUQ6A7N+CrvRB95yb+yPkgS5KOJJbtHj/whjGpMgUPJBvpYAeSDZNUQao48VLO7ex8Z/iJCVkenPBeqYaXlbF2zm7B4/NG4bNgF3pfQiGSO3xRgnnv+iT+Hyc4O/UZlhpYPoPWGCXrrZNNj4tce2PSynXJtaVyVCWmVlzpFtYOktujDjfeS7tOvyvbyWDBgail3f3/sPLPUz84+0XuTq4knzXoPDqvQUM0bbkcBmlZXSIVaKuBoqrPOSRgaPwtLf7pfh1mh7IZF1BimyZdxWqtxUkVW7Flf2msJadDkgcVZSjJrYyTo7ZHIhbYSVWMLvR3pZJS2a7txb2nUDw/JYuq6SOXdbMOGRo2NDO2W01O4EXsRezra2z1IvouBmi8UtEwq3uJoG1/wSttcZYhk7ldBCTW6HauzIdXsBkNRDVUwwyMlDi0aObY4223EtxDzXSwdY60yFuFO0Qf+qeyjBWNmjybKLjhcae2X7q29G01LH6cfJgZI7kGXo8+UOkiw2sDgJzudbeCKfVwxNRmCoOgWxpnMfgkBHNTPU43Eqka97cTQWmzhouS3olaI0fRbfxDqqgBw3F1sjuLXHuu55cMOQLlgt68Wz7rsya21TO6epDJRJbEy+CRpGrTk7LUEcDw3qpY9qAjKnZar4MnRE3wgOY77zDmx1+WXks6HTXYyPSBwtGQb2Fj5Fb+l3TQlkqqGVxrcEFOSVNFdx7pFX9cIZhqW4XftDVZsENMpQYc3dMmVQvFfUYgeV7j6p8NslAIb6M7aEbnRyd1wsHH4eF/DNX1GHWk1yTg5hlwzk+NvVWo3josj7RZaVw8U/HvFFo5hOoVSXcph5Xdlo/CFcV3IcvO7gFSIUiAIW+f0WNb5GQWoarCyaP7+H+Ukp2XHc4y9L/ku9mgEriCwjUH5Zo4pNNMoYq9qvmJMhuRkD4IsOGONVEttvkpU8gZGBvtchZMkHLJqa2AsVrZv0br7xb2zRY43NFmYgcbk8V05LYNlWkmwxvcONh6LJkjqmkCEpG2h5uV3+b+hYxspoL7u0bnhHeeb2axo3klMm1FWFSN8OisbgDVVohnIBfEHgCO47LAL7m4QsGvLLeNV7h6F3Zl+lWxjm9rSHN7zbWPNH0WdxeiRJRMNLKurQNGn/wCnW1GsnNPN+pqbNNzbDIP1bgdx1HmFzfxPp3LH4keY/TuMhXD4Z+mVDZmtdA5v2hjQCy5DZQBp+1bTiuDiyxv09fQY1Jbc/UlO2sGAtdi/ZIONpGmRG7mtiwb2lS9VuhbkuB/b2zzVwxlxLotzsrsJFrHhY5IsOWWKWr9CSTl8jLUGz5IJurkPYscL/kD/AJvWnqZRzYtUefQBLfc92jRNeLkcnBY8OWUHS/YqSJj6h8XjbetkYwy+wFs+rC2ZnWN8xwKGCeKehlCuzNouY8Mcb7hfeNzCeHDhppktOWOuNkNhLWkwteztdTfLeYj3xzad27LcFzYx89P79Bt3EzO1pAb4Tdru00+BW/p1WzFdwMvap772EK+MrXqTsSRPYOYeOIfVOcN1JfIhpZ9ngGSNvdMbSPNoPzusDyu4zfqG47mUljLXA/4f8zXSjJOII5G697a2uPLNDdclIBtR93h3EA+yPGqVFoUjk7SKUdi3wNynu8kMeGCDx2uSi09i6GZq4YY2jjn5pEcLUm2RChdZ58WpzVxIPQWJaTpdZ5KW6iUP7RMZLXNG4Bo0xHj4DxTMMJY43NgylqdInCcl9jaw4DL81JO4hnde/If5uS8K3sohxrdIIcLrQ24uSKvJZXcpQC1M1x0Lj9Um/wA5r2CXBpuh1I2ON1a+xeLtp2HMNIydM8eG4cUrqp8RDgv/AEwTqN8hL3EuLiSXHUknMlHHNGKoVKNuzY7fF3NvvaVzVyjVM/E9ptAmfYbyvTYfgQnsDaiktmCz9i260B8ZAAOWYyObV43Hwx+TZonbaH+nB3h1r77X0ut/Rt6qFT+ANA8iF7QSGlrCQMgSW5kjis9+Z/Nk7FKvaOp00/MJXTtsdk4Mxsc3bJfPtu+a0dUqkvkKFZRm5HHsKYlswZyDdw3LV1HEWUSK7ULTi4IjbdED+kA3Esv43JB9Rkub1PK/UZj5M5UCzZANBNIANwGWQ4Bb8fK+SBlydUP6mXkgy/8A1RXqZ+fXyWuPBS4Nvs49of8AyZ8iuLn+H9WMjyZyvGY/aP8AUuji4/T+hbEgeyeZT+5AVVozkmR5ZaFmd5E+C3wPv0b+ylIFAJu6UzuEL/c5/VGyIZl745OSl8JQzTfDzCuHIuYaoP6QfsFDm4JDgVpu85BPhDDupOvM/wBIUh2IiXGtMixp/wCrHMpK+MruU6r/APDD/wDR3ycs8P8Asy+S/oJ/AfoOxommGIFoIwNysLaDcubmb8QdFbIHWCz3AZC+gS0xcuT/2Q=="/>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Rectangle 12"/>
          <p:cNvSpPr/>
          <p:nvPr/>
        </p:nvSpPr>
        <p:spPr>
          <a:xfrm>
            <a:off x="4815358" y="1070319"/>
            <a:ext cx="5514791" cy="2031325"/>
          </a:xfrm>
          <a:prstGeom prst="rect">
            <a:avLst/>
          </a:prstGeom>
        </p:spPr>
        <p:txBody>
          <a:bodyPr wrap="square">
            <a:spAutoFit/>
          </a:bodyPr>
          <a:lstStyle/>
          <a:p>
            <a:pPr fontAlgn="base"/>
            <a:r>
              <a:rPr lang="en-US" b="1" i="1" dirty="0">
                <a:solidFill>
                  <a:schemeClr val="bg1"/>
                </a:solidFill>
              </a:rPr>
              <a:t>And I saw thrones, and they sat upon them, and judgment was given unto them: and I saw the souls of them that were beheaded for the witness of Jesus, and for the word of God, and which had not worshipped the beast, neither his image, neither had received his mark upon their foreheads, or in their hands; and they lived and reigned with Christ a thousand years.</a:t>
            </a:r>
          </a:p>
        </p:txBody>
      </p:sp>
      <p:sp>
        <p:nvSpPr>
          <p:cNvPr id="8" name="Rectangle 7"/>
          <p:cNvSpPr/>
          <p:nvPr/>
        </p:nvSpPr>
        <p:spPr>
          <a:xfrm>
            <a:off x="6104881" y="5143764"/>
            <a:ext cx="4428688" cy="1477328"/>
          </a:xfrm>
          <a:prstGeom prst="rect">
            <a:avLst/>
          </a:prstGeom>
        </p:spPr>
        <p:txBody>
          <a:bodyPr wrap="square">
            <a:spAutoFit/>
          </a:bodyPr>
          <a:lstStyle/>
          <a:p>
            <a:pPr fontAlgn="base"/>
            <a:r>
              <a:rPr lang="en-US" i="1" dirty="0">
                <a:solidFill>
                  <a:schemeClr val="bg1"/>
                </a:solidFill>
              </a:rPr>
              <a:t>Blessed and holy is he that hath part in the first resurrection: on such the second death hath no power, but they shall be priests of God and of Christ, and shall reign with him a thousand years.</a:t>
            </a:r>
            <a:endParaRPr lang="en-US" sz="1200" i="1" dirty="0">
              <a:solidFill>
                <a:schemeClr val="bg1"/>
              </a:solidFill>
            </a:endParaRPr>
          </a:p>
        </p:txBody>
      </p:sp>
      <p:sp>
        <p:nvSpPr>
          <p:cNvPr id="9" name="Rectangle 8"/>
          <p:cNvSpPr/>
          <p:nvPr/>
        </p:nvSpPr>
        <p:spPr>
          <a:xfrm>
            <a:off x="1676193" y="3680918"/>
            <a:ext cx="4428688" cy="923330"/>
          </a:xfrm>
          <a:prstGeom prst="rect">
            <a:avLst/>
          </a:prstGeom>
        </p:spPr>
        <p:txBody>
          <a:bodyPr wrap="square">
            <a:spAutoFit/>
          </a:bodyPr>
          <a:lstStyle/>
          <a:p>
            <a:pPr fontAlgn="base"/>
            <a:r>
              <a:rPr lang="en-US" i="1" dirty="0">
                <a:solidFill>
                  <a:schemeClr val="bg1"/>
                </a:solidFill>
              </a:rPr>
              <a:t>But the rest of the dead lived not again until the thousand years were finished. This is the first resurrection.</a:t>
            </a:r>
          </a:p>
        </p:txBody>
      </p:sp>
      <p:pic>
        <p:nvPicPr>
          <p:cNvPr id="7" name="Picture 6">
            <a:extLst>
              <a:ext uri="{FF2B5EF4-FFF2-40B4-BE49-F238E27FC236}">
                <a16:creationId xmlns:a16="http://schemas.microsoft.com/office/drawing/2014/main" id="{839602F8-B048-431A-A658-E8FEA37071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0808" y="1205954"/>
            <a:ext cx="2798064" cy="2103120"/>
          </a:xfrm>
          <a:prstGeom prst="rect">
            <a:avLst/>
          </a:prstGeom>
        </p:spPr>
      </p:pic>
      <p:pic>
        <p:nvPicPr>
          <p:cNvPr id="12" name="Picture 11">
            <a:extLst>
              <a:ext uri="{FF2B5EF4-FFF2-40B4-BE49-F238E27FC236}">
                <a16:creationId xmlns:a16="http://schemas.microsoft.com/office/drawing/2014/main" id="{64B9EBD8-3135-495D-9BAB-08CC0FA1B1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2949" y="3302522"/>
            <a:ext cx="4267200" cy="1838325"/>
          </a:xfrm>
          <a:prstGeom prst="rect">
            <a:avLst/>
          </a:prstGeom>
        </p:spPr>
      </p:pic>
    </p:spTree>
    <p:extLst>
      <p:ext uri="{BB962C8B-B14F-4D97-AF65-F5344CB8AC3E}">
        <p14:creationId xmlns:p14="http://schemas.microsoft.com/office/powerpoint/2010/main" val="1786432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79E53B-75A7-4051-B614-E59F1AA2FC1F}"/>
              </a:ext>
            </a:extLst>
          </p:cNvPr>
          <p:cNvSpPr/>
          <p:nvPr/>
        </p:nvSpPr>
        <p:spPr>
          <a:xfrm>
            <a:off x="0" y="0"/>
            <a:ext cx="12192000" cy="6858000"/>
          </a:xfrm>
          <a:prstGeom prst="rect">
            <a:avLst/>
          </a:prstGeom>
          <a:gradFill>
            <a:gsLst>
              <a:gs pos="0">
                <a:schemeClr val="accent5">
                  <a:lumMod val="40000"/>
                  <a:lumOff val="60000"/>
                </a:schemeClr>
              </a:gs>
              <a:gs pos="18000">
                <a:schemeClr val="accent5">
                  <a:lumMod val="60000"/>
                  <a:lumOff val="40000"/>
                </a:schemeClr>
              </a:gs>
              <a:gs pos="49000">
                <a:schemeClr val="accent5">
                  <a:lumMod val="75000"/>
                </a:schemeClr>
              </a:gs>
              <a:gs pos="84000">
                <a:schemeClr val="accent5">
                  <a:lumMod val="5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66941" y="6377149"/>
            <a:ext cx="3879378" cy="369332"/>
          </a:xfrm>
          <a:prstGeom prst="rect">
            <a:avLst/>
          </a:prstGeom>
          <a:noFill/>
        </p:spPr>
        <p:txBody>
          <a:bodyPr wrap="square" rtlCol="0">
            <a:spAutoFit/>
          </a:bodyPr>
          <a:lstStyle/>
          <a:p>
            <a:r>
              <a:rPr lang="en-US" dirty="0">
                <a:solidFill>
                  <a:schemeClr val="bg1"/>
                </a:solidFill>
              </a:rPr>
              <a:t>D&amp;C 63:20–</a:t>
            </a:r>
            <a:r>
              <a:rPr lang="en-US" sz="1200" dirty="0">
                <a:solidFill>
                  <a:schemeClr val="bg1"/>
                </a:solidFill>
              </a:rPr>
              <a:t>McConkie and </a:t>
            </a:r>
            <a:r>
              <a:rPr lang="en-US" sz="1200" dirty="0" err="1">
                <a:solidFill>
                  <a:schemeClr val="bg1"/>
                </a:solidFill>
              </a:rPr>
              <a:t>Ostler</a:t>
            </a:r>
            <a:r>
              <a:rPr lang="en-US" sz="1200" dirty="0">
                <a:solidFill>
                  <a:schemeClr val="bg1"/>
                </a:solidFill>
              </a:rPr>
              <a:t>  </a:t>
            </a:r>
          </a:p>
        </p:txBody>
      </p:sp>
      <p:sp>
        <p:nvSpPr>
          <p:cNvPr id="6" name="TextBox 5"/>
          <p:cNvSpPr txBox="1"/>
          <p:nvPr/>
        </p:nvSpPr>
        <p:spPr>
          <a:xfrm>
            <a:off x="1532881" y="1"/>
            <a:ext cx="9144000" cy="1015663"/>
          </a:xfrm>
          <a:prstGeom prst="rect">
            <a:avLst/>
          </a:prstGeom>
          <a:noFill/>
        </p:spPr>
        <p:txBody>
          <a:bodyPr wrap="square" rtlCol="0">
            <a:spAutoFit/>
          </a:bodyPr>
          <a:lstStyle/>
          <a:p>
            <a:pPr algn="ctr"/>
            <a:r>
              <a:rPr lang="en-US" sz="6000" dirty="0">
                <a:solidFill>
                  <a:schemeClr val="bg1"/>
                </a:solidFill>
                <a:latin typeface="Agency FB" panose="020B0503020202020204" pitchFamily="34" charset="0"/>
              </a:rPr>
              <a:t>Transfiguration</a:t>
            </a:r>
          </a:p>
        </p:txBody>
      </p:sp>
      <p:sp>
        <p:nvSpPr>
          <p:cNvPr id="4" name="AutoShape 2" descr="data:image/jpeg;base64,/9j/4AAQSkZJRgABAQAAAQABAAD/2wCEAAkGBxQTEhUUEhQVFBQUFxcXFxUUFBQUFRUXFBQWFxQVFRQYHCggGBolHBQUITEhJSkrLi4uFx8zODMsNygtLisBCgoKDg0OGxAQGiwkICQsLCwsLCwsLCwsLCwsLCwsLCwsLCwsLCwsLCwsLCwsLCwsLCwsLCwsLCwsLCwsLCwsLP/AABEIAMIBAwMBEQACEQEDEQH/xAAbAAADAQEBAQEAAAAAAAAAAAADBAUGAgEAB//EAEEQAAEDAgMECAMECQMFAQAAAAEAAgMEERIhMQVBUXEGEyIyYYGRoUKxwRRSYtEjM3KCkqKy4fAkwvEHFUNjczT/xAAaAQACAwEBAAAAAAAAAAAAAAACAwABBAUG/8QAMREAAgIBAwIEBAYCAwEAAAAAAAECEQMSITEEQRMiUWEycbHwBSOBkaHB0eEUNEIz/9oADAMBAAIRAxEAPwD9NAXizQdYVZAM4UKYBkeaiZQy2NGmQ6dGmxkQE+NOjIo8cxa4tJFAyCglKyzpjEiiBmMVxW5TPpWJjQBOq25LJliQTpYruuUGDHcrZRTwro0Q56tBJFjFPTLFp3DRQYxOiizssRuJBGaHMjzCxZY77EEp6dZ9JTRPmgQ0AJywKlyA0B6vCU1AUem+5MiRg3NKaCclWULTPTEgZC10YJwVTkEkCKC7LCQvzSZotMoNlWZodZuWOUs1HbnIr2IBehsgWKNGtyBwxEQIIlojBsEG9lkxRaIBcxOjZR8IkZD5zELRDqNquKoo8eFHIERmhus805OijyOktvTsWBooMI1oaSIGYwN8SsmbNFbINIYhWeDDDrRdFHYKmqyC9S3Q/wCZpWRdyC80aTKBCdPGktUA0LGNLKAOp8RTIK2C0G+yABalDYlE6cWKoBoSleogGJTOTELYHFmrkyjuyS5BgJTZWnZGDZIqlwQdY7JZ2MTN1DIkI2Bw+6NMs6sqZA8RRxZA7CtEFZTDNWuCBOJAjdEFpGootECM0RMh8WoeSHuBWyHmFKZAD2621VQ9QWj1guARoVui04poAI2FJyhRRy6NcycdxiDRtyTILYo8eVUpOiHTXKRkQ5lNwj52IBJu0FCnaILSsSJogrK1IKZ1SQbytmGHcA9rAAFplSRDOVTrklIFSJsr+CiFispTkgGCx5oJAjLVnGC1U1HFEE4jmikiFFhySGizaRSrIjbYxE9XZYyx6lhBGvRRKYZkq1QdFDET1phkRR1KVJZCCrnII5KIesctGtNFIMwq4NFnRKkpWQ4cUtsgMooPSymdMGEngcx56j1unYpKNxf6fJgP1DNzQ5Z3wGkcyCy585bhgA838PzToy2AGDmFeRJosDdZ4uiBYmrqdPjTVsBsG1tnObuPaH1WXLFQzNdnuWuAUsaXmxUWmKuZdY1HcsZYywW6GyKol7RfuVSmC0ZjaV3ODW+aqKtiJh4qPKyLTREhmGiC1YUmtytJxWbFDhcCx4hTLhVWiaCS6nLMneqw6dwWqATNTEihHBmrktgUNt0WdoM1kQKzeFLsalIYYVfgsvUMMkQuBakHa/JUtgrOA/NNjKwR6nluiUghljlakWBkCtMpgWFOiCHYjRZ3dSyHitPfch3hyWhRtAtnjh2bn4T7HX8/JBl8tS9PoRB2CyXKVchIBM65XNytyewZyI+KbilJbMFo9JsUyUmtikelikcbZZ2xy63TvamLaB1BsWu4G3kUr8QjUYzXZkjyeTtzWZ3OIRzFTkpcMMpcFnNRGQE14px5Ksg1TzfRKYDZ1TbMuL2zOpW3Dh0q2BR5XxdW0nggzUkU9iTs2rJdnmk48riAt2aeFocE/wAdSQ5IQ2ls4OySJFSjZArNkua0kbktT3FyxtIg2TW9hNBA5KDNvEQmRSHWeuCJxRLPGLFkjQUQrZEhJtjLOi5aIY6AbDUsyjW4UWPCRKldjEfF6OBTBjVaYbAMM0o2i0euchZZ0BkrlFqFlWewPuFowz1QTBaCtOduOSXOVvS+4SFnS4W5/CcJ/wBp9Pkudkb0r22f9BI8idcqRWxLHSntbUQ4yLkcEpSplBJBZa1AhNkqHRutJnG49mS1sJPwSAezvI55m3NY/i49fT5gOxl0YIPJMzQU8bXsSgtJ2gD5HyWPoHewbGw3JdGMKWwNilYciFJ/CUIUlDidd3oseOPmsmksspwAt9bWQzPSqwaVyOqm3OiSVIy+zNc9UqbEQ5NhQnJDGRqSDTt38E9StFM9mpwW8wl5FtZfYw20tjOYMR0LrAb/AAVxnaM0sdGp2f0TiEbOsF32u7mc7eV7J3hruMjjVbk6ORJjlQNBsaY8pKOA9Jb1E4CCRRR9C7CYk1Ih5GbKaLImNwTJDg7GKQ0XK6oI+ATosFo6Yisi2OxmiStksYw5LTPG3jaBT3FqI94cFi6G3Fx9Apcn0s9s+Cz55yjKw0d1YBsT3ZBY+F82n1R5K1p9pfaBPKSMjI6hDFadmWg07suSkpdywTZb2PFGnTUihmWTJb9aqyCksgIINiDkQcwQdxCtzTVFcnFEepcGuzjd3Scy38JPh8uRWKOT/izUX8D49v8ARKDUMvakb915HkhhLw87S9S+UMPnIuBmulDLU3EBntNGTmVJOU2WhmKOxQ4lUiwrnLROexEjF9KgXmw3Zri5ZLWBPdGcjYQctQq1WJqjRbKrb5b0lppmiEix1gITIyYbDUguLcFojHUUhQ0BlqGud+rjzt47kePHcq7d/kA1bstmYDXVVProQk4tbjFE/P8AFwWJcCAoer1UQ8MiYpIBs6E6JSJYwJEfiIJAxNYpuN7gt0NUtQCtOlMkZFBr0mcUNTDtS9KCs9LVKI2ctdZVr0lUGbMtcM6cWiqEjJZxKxdFJLKyTA/aLhO6rCnuBGYcTAwhrt7sAP3Sbll/MW5kLFJasWn0G2UaGTE0E66HmMijxS1xTYSA7RdYFKy9yWS9mVXYIOrHW8iVeOVwp9gUylV3LDZNUm40EyO+QtIF+CpzaBs0LafrIi062uDwcNCtCgs2NwfcIm0TrSaWxjP9pvZPyAXHhJp0+VsWuRwgtcCdCuhKbjpmVRVhAtkuthalG0Uz62aHS9RYOodkgzOkQh1NPclcjJuShQ7NHBFCNLcFxROm2U4G7DmpGdvcB43yipSxvDe1qm0uwxXW5UjGBgB1OqcnSog5HZrL8c0csixYXP1Lq2fMgBF3anM+ay4+ijOKlk5e7/UPU+x+axyZrLdGQcbLxV8l2LzvO5GkwGCbIVbjIpMdjkJSG3EYtziWQpsMsimhVleWuC1xzNoVwzVUFSJGi4sUayqXJojuUY2q0w6OnOVSkiULSvCwZphAWLNBy9SHlSLC6dBuMrKktgDY88t63+K2qYrSdQjEXROy6xpAPBwzaR4g5+SWuX7l87DOyasmxOrxc/tt7Mg9RdIxy0yfv9sOLtDG0pRZSc7CZGize4DK4WfDk87j6lUWaef9GHHhmtUJ6eS72IszMUmeR1HiFJPcHk1FEbNWrDKkGS5+zP4F1x++M/5hdcvN5eofv/ZEWHx4m8l09GvC13RO51RO7PJP6DJ+VTKktzg1YurXUJyohzPUNAuTkl9V1MIR3IlYKOPEASLb7HXwv4pUMfiNNKvUgKY5gBV1C07ItDMFMN6LDg7sjYR8AHaOjc1pliUU5PsVZnIq/rajAN3sFjm6j7sBO5UaOQXcG7hr5f3+SLNHXkji7Ln9P9/QYvUyu0Nvu6x2A9m9h5ZK5TcnaFuRm4SsWmxNjrBktWLFZTYOaSy2xxJIXYo2UXQZIbERQgK5s0Oic1YQQRJC1NBiOafwLSs0tAAAqUqHoc+1YTnor8Sg0z2WS+YUlKwhCrmsFjyAt0Do626CLokZWPmTE2yPVYTBbPz7B1Hd5cFtxS1L3FpdjutjsQ4atIKGctLLa7i8byHSBovheJBycO0Pb3SZPuu25I90C25UFuQ0NiORU02ypyo9YbOaeIXPctGWxi4HnTWjIGhI9zmurKSluC+BnaFCHFjhknPFraruWxtjiwBr/Io5wliVS49S07E9tN7LXjVv/PzAXP61XpmvkX2KcMmTTuIWzp8jpP12IzyE2LggwycJSiWyHM03cQcgUE9lqFjlI25Adnhtf9rUDy19EnCnlya58dhnCoqFwAXexxUIANi8UGeI6lY9OudhDjHWXQxxpANim05TbCN+Z5cFmzzbelfqWSdi0mB75jrb/gLDFtT1y4ir/XsRR7+ofatUY4DbvydkfU+59VOni5Jvu+fl/tlzdIzUWwXkAk5ngpKVPYBYwTtl4TkSgaqXAvQeSwuG9bMUkhcosRqL6WJJ0stPixAaJz5LHQoJZVJFJFugdcLmZeR8B6SK4SohtCT5QxMFPYPDtEbikTbQcZJjkc+LIpam7GrgZhltkU++6JZ9VsuEqaskuCUyItclC6pl+miu1PjC0OFm5Oy1BuOYVY5uMgGMzy4h7HmnZne6CW4tTZSsv8bS08xmPYIMcraB4YjWPIHVSZ4TaOW3evngeNA62h0Nt2iYnHldhcr4YxfstPCy5nVKpj4cFGmhBFtziFvxS1Y0iUUng4SBq3RaYTkotLlFtHVNO2aOx10I3grdDPDqcTi+QKF3RF0b2HW2R420PyXJyRtSg+26GI62LNeFhPL0yPyTugmkq9wew6+2LLeE/qFFdR5S1wRpzgLha+dx4k90cr+wKyZ021jXf6ArbcJROAGt+J4k5k+t0+ManSInsOQzhxst2XIoxoFbsYD7JOOel2Gwbn5XK2yzRjDUBTDti7Oe9BjxvRvywyXWHBgjHelfc+DWjX1sud1r0RUFzJ3+3BFyeVNN1kg4MFh9Sh1aY0i6t2UW4GixIFvEJ0IrSrCswdZXEONitCxJmGc2mLsridUucdPBSnfJ5iDjcZEaLHLI09w0NVez2y2LcnEaeI1CuGZRkk+GE42rR9RRYMiiyK2DHYbkeLJTVDLM/tOTPJWmJkT6OQh1ypONoFOjQ07ri90mOGxykPSXbgO5wvfxuQfkmvDXATYxHPklNBJgqhm9JlB2UUNlzHQrdgwyZamDqBZ3ms+bG8ctycneK1z68uKKLtUy+AFU0tAd91wdfwuL+yRThIkuLGqmNpcA8AskGFwPqDzvvTrqafrsRpMlSXicYnm9u44/E3gfxBZuqxO7XYqL0+Vjez6/EcI3FTpU00g3JMpVVW/JzBrkU2WVqVlt7bEfZ+0HMnIdkShjOWN64i4y81MuNr29c1uhcDy0J+ijza+oUlxVMbaWxP2HVWbIPuSB37rnZ/Mq8E9P8ARezNFIzCL7hnfgF1eoxOlNBJmXqK/rCJB3cRHmRYDmGkfxlYo7yeR9+Pkv8i3K6oWo5ySW30JWjG18XqLt8FvZcgseIUzZLY3HwEnqhqkKYbO2y3a07ifkUyWRy0w+9il6j0VTiIDV0seVzdIj2Im0HuNWCD2YwG+t7+5PouV1WRvqPb/G31spclKeQRtyF3uya3ifHgN5O4Ao3pVffH9Bt0dRNAAB7R3kgXJOZPhnuWWf4mlJpKy1Bn5cXufJhGZc6wHPRdVSZz2rdFaXYk8ebm3HFuaVklWzGeFJBoKMPAwd/e05eiz6bWwSj6A2lzXhjgWuJFr5WN8ikzx2qKTadMa2gSDciztHDgRv5HVMx5HxLlFzXck1dWQNUzYU2SZKnihUbBbOqcA5omqIlZapNMk7GkxlF3BipWHfG9zTyJv9VWV6Zr3Qyrh8gMbMljnyWkdNmwmzhdvuOSODXcpuhnrGtLbG+K9j4jMjwNl3Omy4mkrFtNcHL5A643rD+J4klYWOVnTTl7FcmD3H9jmEEh0ZzFiWnwO5NmrVAL0Ctu+EfeA92/3CVLeAa4F9uND4mv00z3tcND81cp7Rl67MGatEvo879Ob2HZIy43z58QeBTscfMqFY3uaVslrg7swsufytmmIt0qgZ1cbxk9xsyw1IaXEHhk0ra8cXiU13FZV37gKeQuZE8969/Y/RcHXozNoct4pitA60727pI3eozC3LZCY/FRT2/tW1GwDWUYTbWze/65D95daedy6eMV32/Yk5UgO1KMw0cbfiGbj+Jxu73PskOlKKXFEkqgL7Nhs2++2vko3p2RUV3PaauwOcLa5DmVWW0i8cqFdqVBx4BrkPMpeGNrUypy3oszMc2A2ObSR5kD81q6bF4jbXZ/UKWyGuj7rNe92QaPkM1tgvBjKb7IkXYrSklpe7VxBP5f5xXFm3JW/YZEo0rMRMjtSLAfdb+Z/LTNDknVxvfv7LtFf37/IJK9yRV9JWNe5oGIA2vlY8beF0tYZLZJP7+6AeVWYdoIkxA2IORHEHJdkxvZmoouk0rbdZZ45WKVOMn3HRzPuVoX09Tmw4JBwycFmdXT2GrTLg7qXgDq6xgezdKBmPEkaHxWrHkT8mRX9QZL1Ott7NY+MOa7FlbFxG4lK6nFGDWSLu+S5LUjDvgzLXajIqpRa3MvsANDxUjOiabH6PZ2SLVqYyMQxoSMwbJ6xNrYj2K/R55vJE7PGLjm3/AAeiy9TGSimHie7RSkhiaA3rLyOGIMtuWiXT4vAWVTtvsHdPSTa1oCRCFrYCYlG7d43HgU5YlLyy7iVKmUaN4cDewd887Hkbo4ZlOLwZviXD9RqS+JBLZ81zJLTKhiBU04EmE6n5FNctkwU6dDNLkXt4HEOTv7goPYNc0C6rFHNFvb2m/NKW8ZR9NyNdjHbOrsLw4/A6x8W3sD5HLzatsHpqXoZE9zaVT8muGhGvPRZesrVaNSfcBWVgfLRxnTG4nxJY5jf6ir6TM5QUHwisj80RaLaDetEWgaSAeIGi5mXp2lKaDjlWpRF613V1EbuDrHkcvkU/DLVj/T6Cp+XICN5J2s1bAHP5YTi/qcwLfFNQS9F9QOZfIvdIpb0oPL5oZupRQ+fwCezpw6HxAzSlkblTBXwi88JZaU/ey/z1WrM/LsClW4an2cTMHu439Fnjl0x0h6N7KG0ZbxvO7rW/0f2XV/C5J6/mvoBm4HZexStbvkIHrmfYI+uyflqK/wDT/hBwVIWcL9kaMALvFztB6H3PBcycvDhr+/b/AD+wXLo42tWFsbmt78jiB4ADtO5AfNcrDPU5X62HkdLYydP0YdM0SGTBjFw22jT3f5bHzWyf4gsUnBK6M0enclbYKGK7brt46YDVoEJgThJ8ExpMX7DkWx8w9kjmuGllT6dSW4xRa3TNXs+pc5mCezt1+PNZJ4HDhj4ytVISqaaWnuYu3Gb9g52vwQtxyRqXILUobrgWZQNqGY2dmdneadHjcQhxy8ul9gXFS3XJNc/Dk4WI1BQOPoDdB4qkblcW4suzmasXSwzQqcmL0tdhla69s1fURjKDQMJNSTNPWQCVokZ347uBG9ru8PI5rz8cktEoLlb/AOTfKKbUhDaBJwniCDzWnp8qnuhWRCBNl6COFZIX3MUnTDRTG4OrSLHmPzaf5VxetxtZFM04ZWqDQVlj1bjn8JOtjoCqz4VpWSPDLhOnpZxtEG4e3vNz5jeFmi7TQU/UebUjG13EWPnmD7KtW9hKXcZxBsrHbngtPzCpOpp+oZ+fbbj6uWVze6w3cPwPJDiOV78wFswSW0H32Mco7to0HR6vxwmNxu6I5eLfD/N4WXq40NxytUKbUecTSNWZg8LOukYNkwcjdi9YD1rHD18UzG1oaYEr1JjlTVGUdrvNtbx/w2Q4MSi6Qc5uXIrs6pd1jsGslxzA/wCfZac7pX7g4272NL0kfhpG332+YKVJXOJpybYyRs+a1twNr/VJflnYuLNNtelD3QRgizje/gLLpZsSbjCL5GPshioZhxG4NhYW4lYupwPFdv5DLsndW6Q9V/7GF3pYpnSOdtL2/wAC5K9ijtib9MyMaMZiI8XGw9mu9Vt6xrxFFvaK/wBv+C+4Whg/R56u7ZPPP5W91zeocskWvv7XAcFSItbT4rNJzndhH4YrlzyOF2g+oXOxvS77RV/r2/kkle3r9Dmt2gxjy05WtlwyFkOPDKUVIuU0nRmRLZtr6L1mmlsY1JUSXjESVSbE8sJHVSM0ebcLo7Ltoo0nSB41zSJKXqGsjNPsPb4ecDvdZpxa3NGPInsyxV0gIDo8nszaRkSN4QuCktuUMaJdRCyoBNgJBruuiwTTlpn3FTipKyM6it3TpuWjL07W6ERYu5tzYrNbiHsCfTi6vxpUVoRQZWPhs5juycnDW19/nb2WacLepcjNTjwOCsaQGniPQrHj1YpWg9SkiXtxpj5HQr1fQ9SpxtGLPDSd9HprscCR3hYE27zXtv5XWL8W8koOrTuxnTPZo+2o0l8bm6ubbzGY+ay9Hkvp5Y5dn9QssfMmu6PftRc0OAOJh7Q5aiyGMUpE1Nr5DlQ4FjXt0B+R/JJkqdDHxYeWYuicB3mdoeSXIJO1RD2lAHtkd9+K3oj16Zx+YqrT+Rm+jFeWOZfdeN37mX9Bb6LpdZi1p133FRdOzSbWb8iuRgGZD3ZcfW3bvABCrO/Dpl4469hSsOAm+VgSRyGXuQtfTK6aFz2YCBxb1RGrQSedsbvqryLU5L5FRdUzTdOKwOo4i0auab7leOcZuCrdJ2aMz8hGgmytvFik9RCp36iYvY7O03mWJrbuIOFttbHd5K8cG18glN2jXGItbGw3xOdc38M/yQTTeVRZqqkA2XVj7XIPxj07vzcFr6XbN7N/Ri0/M0I1NYZJ3kf+WXA39llmD+Y3Ss+TxJP3f3/BV7mnrngubGPiBLvBg19ch5rP1bS2XzY9ehLbIDJLM82ZE3ADw+KQ+zR5FctqThGC5k7/AMf2EqtyfC+2ZZ8EkxMuGwebi5Gm72supHTjWi+DK1Kb1ERpL9ASvQxj6mO2xuHZUrtBYKpRQcYMOOjzjq4+SCmH4Z2Oj3iU2OFspwo9ZsNzSHNcQRmE9dIpICmjZ7IncWC/ebqFgz9FLE9UTZjyalTPK6hAfjZkH5i2528LJPFF8cPgJreyFtKF1y5nfAvb7wH1R9P1Lj5JmfJjt2iRDWtl32cNRvWucISQi2c7Tmc0XssSxb0N17E2i2w18jI3khj3Na4jUAm2V96Z/wAfSm2i1K9jVVuxyxrQ14e8btA4G2TSd/P/AJ5byY3Nxjx6j54qSoWim61roJcj8JORBG4+Kdgm8E1JcdxT860sDsKCwnjeM24PbFmD5hbfxid4sc4+v9AdNHeSZ1Ox1g29w17sJ3jO4B8rLnYppSb9UMknx7ndTC4ObNE7C5ws5pza4jiFojJPG3LsVJU7QLZtWS1zHAC5eCNwd4JWfeWpexIPahsy4WxybnNsfqlSV7BJ1TEaeYGGTwDh5blc4vVH9AYvZmMIwyPtocMg8jhd/UPRdlPVjXtsINpfrKVr+Btfyt+S4zjozNDucdnnRCT/AFFuLUH4hH8m/cvpn5xfpZUtfLJh3vEXkD2vcOPmtnQ43DGvl/sHPJSmwDZB1jeGMjye0j/cpvTfsAuTS7KpftNHJCT2m5jyN/olY4/mWu25oh5seky7iWzFozsCD+7ktGSpY7M1U6Hehm1GsqgXC7bFt7Xw3Isfa3miTWKpSDwvzGxNcJao2+Funv8ARZoz8XM8r+6NVq6FNhUJMgkOsshI44GAkn+LD6KY7cscPX6WDCPMmQYJerqadhP6rDiPiGF7z6uPoovhcvvkXxNL0NNRVpMctQ4d/ssH4WZADm4lYOok29HqaYPZyJu05MRho2m5e4OmOYy77h55n0R9LjtvN+30AyPjH+4ntfbIimewDJtgP4Qupj6W4ptFSlTHfsLInWytqDxBzBWlZrQtwSZ2+vY1X45LSF37XG4I1lYDmB/7ofBaIZqFuTOmbVWzH1CAbZQpK8HRbLjkVMim0VKCTECxxydm08CvP9V0/hycez49mbMU9SJ9c/Mgiz2n348iuXkT57oJsxHSjZ7mPE8WQd3gNzt639NkU46WZskd7OtlbSEjcLxmqyRlGVgJkTb2y+rdib3Tw3LdhnqVMhsOi+2RUR9W8/pYx/G3ceY381578R6R4J64/C/4ZrxT1KnyU6ykEtjfDI3uuO+3wv4jx3LLjzafLLj6BThq3XIIMIkxEWJaWOHjqD46e61Zcjlg0ejTQuKqdg4n5u/dd7YT/SUhr4X+gS3sFU1ADXNGeYIt4arTjTppi5PsZyuq8L3ubvId7Ba449SSYm9yjsnbAkpjE/JzXXY7dnuKVnxaZKhkZJxpiVNPbrWcQSPRXON6ZCk6skvZctIG4tP7wIHvZbIOrQKNJ0deH0czD8IDx5Gx+ixdQqypj8fwNAtj1PUyGT7rHEeJGg9bJefH4sdHugMctMrJTiXOYDmbSSOPlYH1+a3fDB/sL5O5JrWPDAfQ/wBkpR/ssr0O3HwOkwbwRn80p4XSaYyGRxsWgcQXSO1LT6uUb20IG+5b6KbJayMvcRd4y8AdCsHX55OaiuxpwY0lbL2w5iyOV7rXxG/Zae6LG+8jVbemzeHB0vT3GKnvRRg2g0AOLBhAwh8eVsTcRGA8t19E3H1WOU7cN1ta2/gvsZ2q6NwSTYm1WEvDjZ7RcFx0zI3Ep8cWJ1BS/cQ8abuyrtWH7PDHYY44RckfE5o7N+bjfyXK6jockcrtp33XvyPckor2IXQphlnlnkzIbr+J5ubcg33W7HiTcYLgRitycmM1ex2Pe5xzLjddNRS2sY4piLJjVUIlbnJTksf4s7wPkD7FYXHTNJ9xfxQv0IAqwd6NwaEBI5xxS2pEQcEcUPmCpApHtG9aMeoFpHDNshi6OKckLZY2TtWSQGSN2JrTZzN4yviaVh/EOt05FCXDRowxdWjQS1LZ4hMzNzcnjfZYMm6v9x9qSsmyYX3ac2vFxzScc3B2BJKWxD+wtY8i1uC6cpKcbRmqmDqc+y7MbkWDJp5BkI7NpC2YluRwutbwWjqZQnCi4XZpNnbU6xovYSC1x96+WS8zm6fw5UuPoa4ZdXzHXSh4+R4HgUuKcNnwG2pEajq/0luIcPQgj+orVlx1jEwlcgFTQvxgRuviF88j4i4W2OTGopyVC5ReqkQNqxuuWuFnjUb1uxY06adoU7T3O9lsYYXdsNlYb4HdnG38J+8OCX1GKSndbfQJU0A+0doHiLJejagWUNiRY45fBoI5h1/okdRPROL9xmONphOi0tpZIz8Qez2P1AV9XHyqRePmgVQewPEkfVVDkUwFLJeWTwZgHkLn5J2Vflr5loBM/IeLfkQriikWdswARslb8QAdz3JGKVycH2GSjsmJuqrtaD4DyCix1JsG7RtujLyYZb5sBAaD+yBkfRczroXT7o24HswM9R1TXtYciMxrbJwcPPJXhbktwJPTshPaW1MFFGPiIf6vfa/8IPqtmKCeSkLlOoIy3Rmqc6thBcS3EBYm4sTpY7lt6rydPKS5AxfEjUTdI2NqZAxpbG12EGO1iW5G8Z7Lhe/BZsUPIpT5foNlkSk0uDUQ1cDafHFEWiXN2Blhm3N2HdkAt+NwS1RjvxfYNNJWgTZIgLOqGNO9paTbwvdFHPiavUS/cy/Qmqkp5+pkLmsl7OEk2Dz3XDzy81M7csV43wBjdSplXa8XVSdqngljde2KMNeCO83G31HgQg6ab6jHqTprZr3LmtL4tHEFDs+bJ8Rgd4TPaDyJOH1snxx5lzFP5Oiqxv2O6roBEReGpljvp1rGvb5FuH5oHlwJ1O4v3RPB9DNbS6CV0dywsmbxjdY+jrW9UyMsfK49efoLljkjK19BNH+tjezxc028naFaYThL4WKarkrdBdqCGctd+rlGF3gfhP0WD8U6TxsVrlDsGRRlv3NVUzOpJusZ2on95u4hcXpp+JHS+UMn+XLUuBqglY99mm7X5sPDwRNPuXGmwe2KQvBIyc3XmE7Bl0vS+AMkL3M8HkgtOoWySrdCHuh3Ybw6QA62I9lUiY+SfG0i5GRY+3LPIpWRXyWWWzl4L2d9uUkfG28fQrFLH4b0S4fDHqV7rnuRKmoLXiRvG4+oPArXGCcdLEN07Q5s7aWKZrt17eqrNh04q9AoTudgen+zMT8TN7Q7LwyTOgzaUkw8q8xntiAO7MxNtztXN4eVwuhnzyjvFWJcY2cVYAJaDmPK6pNT8yAVordEdoBpc0/GLeYXP/EMLaUl2HY5aWLxVHVVZduElzyxZrQ4a8CXsDemVhqqoBItoC4+V/7JMIUC2K7PdkHH4nuHq23zTsq5XsQDI/u8yFcVyUi/tOq/0cbR8Qb/AC5H5LDihfUN+g5vyUQJ5bAW3WW6MbYo3dZWdRs2MtNnSOBy8z9AuYsfi5qf32NTlpxKifZzYw118bjd99bk535aIttba4Qp8E3pFUWDWDeL++XyCf0sbuQE32M5BKWuL2mxByI1HBdCUVJaWVxwU6LueJWTJvMhoWdIpLNiya0CwO9Xk1xhSew2OXsc/ax4LOk6L1Gh221r29oYXg3B0N+IKy9P1E8cqH5Umi1URfaKcXIDnNAxbmyAdl3I6HwKPD1PgZda4ez/AKYTjriflVX0hkje6OWMtewlrgRoQbHmF6JTfKZiaPaHplJGewXM8AcjzboUcsjaqSTLimuGaqh6fHqRK6MOwuwPLSY3X1BOHLMHhuK5k+mxPJVabW2nYd4rS33KMPTWkmFn4mE73NuP4mXv5tCXPosnMJ389n+6L8SD5J9VQUMrjbACdHxua0+gu2/g4XVrL1WFeZWv3/kW4wZ9U0b42W/WxgZm3aaOJb+VwufJRnPVDZhbpVyjLGoMMgLXXaDcLbGPiR3W4jeL2N0akPayVuj7Ndz3LDKLujXdqyXtnZ1nYgOa048jWzEThTsjU0mCZh/EL+ZstEHYnh2dgf6iWPIBxJuc9c8gjuEUpSQdbiEW0cD3OYHY2HO7u97aJuZ4skFFx2YMW4uxupLZmGWLI/Gw5Oa7xHH5rHGDxPRN2uzCnT3ROoJg0ubpe9vB4zA8x9Foy424/fACaNF/3ATsF9WsIPqFz44njdDnPWjHRMt1tvhs4eRXTbtRFMQrZruvxTscaVF0cQVJab70UoalRVD8s2J2L7wB9QEuMNMdJGdyPsCfD5pUVuCkEvhij5B/q4/kq+Kb/YJoXkOvAO+aKKKSKMkt4Y28HOHlkUhRrJJhMUkGbweC0Y1aTBfJc6LOfWT00LjeOM4iN2GPtG/OzW+aT4ccUpTXLGxubSZpOlkVqolvdOf71hiHvdYFJPVXqHmVSswG26vFM/g0YR5C35rpdPjrGvcQ+Sa12XNamqIaCihPVPfcBsLQ53jfJo9Vhe817hKNpsH1oe2411Wpw2oW9mB+0nik+GFZU2f00EsfVVQzNgJB9eCvN+Hb6sf7GjxLVM3mxJTGA1zsUL2977p3E+C4uSFNprk0Q2Ods7Hp61hLsJkZ2XOaRf8AC75J/TdROEd+V/KBnCMj8w6R9FZqYkgY4/vDdzC7OHqYZNu5ncHEZ6ARMndPSvyM0RdGeEkVyAB4tL/RFnhtqXK4IlexMfEAHxEYZoXGxHxgHMfUeCibbUlwwH6CkG0zoVoePYGjYbF209oBY/Lgcx6bvJcrqMC7ouMmipVUMFZe2GnqeH/hlP8Atdy46HcrHlcfi3Xr3XzX9jHGM+NmKbDkkge6kqWlmIEsJ0Pi12hHJTqMaaWSG69iQbi9Mi/S1Yewh5u5hwv5Huu81lqnfqMUrVGf21Q4XXHG4T4SaM840yftp+GoDh8bR7hbIR1wKZNY61Qw7i5txxs7Q81eN1HfsUizt6Tq65zmjCJGAkbtLG/ohyTWZN13DltKyDVSAgOPZxZZbiDp+S0YXTcGJa7o1WyGN6kEd4tz53t+awZ4uOSh0a02ZujF5ZW8WuWqS8iYJnZjnbhktkUQ6A7N+CrvRB95yb+yPkgS5KOJJbtHj/whjGpMgUPJBvpYAeSDZNUQao48VLO7ex8Z/iJCVkenPBeqYaXlbF2zm7B4/NG4bNgF3pfQiGSO3xRgnnv+iT+Hyc4O/UZlhpYPoPWGCXrrZNNj4tce2PSynXJtaVyVCWmVlzpFtYOktujDjfeS7tOvyvbyWDBgail3f3/sPLPUz84+0XuTq4knzXoPDqvQUM0bbkcBmlZXSIVaKuBoqrPOSRgaPwtLf7pfh1mh7IZF1BimyZdxWqtxUkVW7Flf2msJadDkgcVZSjJrYyTo7ZHIhbYSVWMLvR3pZJS2a7txb2nUDw/JYuq6SOXdbMOGRo2NDO2W01O4EXsRezra2z1IvouBmi8UtEwq3uJoG1/wSttcZYhk7ldBCTW6HauzIdXsBkNRDVUwwyMlDi0aObY4223EtxDzXSwdY60yFuFO0Qf+qeyjBWNmjybKLjhcae2X7q29G01LH6cfJgZI7kGXo8+UOkiw2sDgJzudbeCKfVwxNRmCoOgWxpnMfgkBHNTPU43Eqka97cTQWmzhouS3olaI0fRbfxDqqgBw3F1sjuLXHuu55cMOQLlgt68Wz7rsya21TO6epDJRJbEy+CRpGrTk7LUEcDw3qpY9qAjKnZar4MnRE3wgOY77zDmx1+WXks6HTXYyPSBwtGQb2Fj5Fb+l3TQlkqqGVxrcEFOSVNFdx7pFX9cIZhqW4XftDVZsENMpQYc3dMmVQvFfUYgeV7j6p8NslAIb6M7aEbnRyd1wsHH4eF/DNX1GHWk1yTg5hlwzk+NvVWo3josj7RZaVw8U/HvFFo5hOoVSXcph5Xdlo/CFcV3IcvO7gFSIUiAIW+f0WNb5GQWoarCyaP7+H+Ukp2XHc4y9L/ku9mgEriCwjUH5Zo4pNNMoYq9qvmJMhuRkD4IsOGONVEttvkpU8gZGBvtchZMkHLJqa2AsVrZv0br7xb2zRY43NFmYgcbk8V05LYNlWkmwxvcONh6LJkjqmkCEpG2h5uV3+b+hYxspoL7u0bnhHeeb2axo3klMm1FWFSN8OisbgDVVohnIBfEHgCO47LAL7m4QsGvLLeNV7h6F3Zl+lWxjm9rSHN7zbWPNH0WdxeiRJRMNLKurQNGn/wCnW1GsnNPN+pqbNNzbDIP1bgdx1HmFzfxPp3LH4keY/TuMhXD4Z+mVDZmtdA5v2hjQCy5DZQBp+1bTiuDiyxv09fQY1Jbc/UlO2sGAtdi/ZIONpGmRG7mtiwb2lS9VuhbkuB/b2zzVwxlxLotzsrsJFrHhY5IsOWWKWr9CSTl8jLUGz5IJurkPYscL/kD/AJvWnqZRzYtUefQBLfc92jRNeLkcnBY8OWUHS/YqSJj6h8XjbetkYwy+wFs+rC2ZnWN8xwKGCeKehlCuzNouY8Mcb7hfeNzCeHDhppktOWOuNkNhLWkwteztdTfLeYj3xzad27LcFzYx89P79Bt3EzO1pAb4Tdru00+BW/p1WzFdwMvap772EK+MrXqTsSRPYOYeOIfVOcN1JfIhpZ9ngGSNvdMbSPNoPzusDyu4zfqG47mUljLXA/4f8zXSjJOII5G697a2uPLNDdclIBtR93h3EA+yPGqVFoUjk7SKUdi3wNynu8kMeGCDx2uSi09i6GZq4YY2jjn5pEcLUm2RChdZ58WpzVxIPQWJaTpdZ5KW6iUP7RMZLXNG4Bo0xHj4DxTMMJY43NgylqdInCcl9jaw4DL81JO4hnde/If5uS8K3sohxrdIIcLrQ24uSKvJZXcpQC1M1x0Lj9Um/wA5r2CXBpuh1I2ON1a+xeLtp2HMNIydM8eG4cUrqp8RDgv/AEwTqN8hL3EuLiSXHUknMlHHNGKoVKNuzY7fF3NvvaVzVyjVM/E9ptAmfYbyvTYfgQnsDaiktmCz9i260B8ZAAOWYyObV43Hwx+TZonbaH+nB3h1r77X0ut/Rt6qFT+ANA8iF7QSGlrCQMgSW5kjis9+Z/Nk7FKvaOp00/MJXTtsdk4Mxsc3bJfPtu+a0dUqkvkKFZRm5HHsKYlswZyDdw3LV1HEWUSK7ULTi4IjbdED+kA3Esv43JB9Rkub1PK/UZj5M5UCzZANBNIANwGWQ4Bb8fK+SBlydUP6mXkgy/8A1RXqZ+fXyWuPBS4Nvs49of8AyZ8iuLn+H9WMjyZyvGY/aP8AUuji4/T+hbEgeyeZT+5AVVozkmR5ZaFmd5E+C3wPv0b+ylIFAJu6UzuEL/c5/VGyIZl745OSl8JQzTfDzCuHIuYaoP6QfsFDm4JDgVpu85BPhDDupOvM/wBIUh2IiXGtMixp/wCrHMpK+MruU6r/APDD/wDR3ycs8P8Asy+S/oJ/AfoOxommGIFoIwNysLaDcubmb8QdFbIHWCz3AZC+gS0xcuT/2Q=="/>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Rectangle 12"/>
          <p:cNvSpPr/>
          <p:nvPr/>
        </p:nvSpPr>
        <p:spPr>
          <a:xfrm>
            <a:off x="1831975" y="1160127"/>
            <a:ext cx="4428688" cy="1200329"/>
          </a:xfrm>
          <a:prstGeom prst="rect">
            <a:avLst/>
          </a:prstGeom>
        </p:spPr>
        <p:txBody>
          <a:bodyPr wrap="square">
            <a:spAutoFit/>
          </a:bodyPr>
          <a:lstStyle/>
          <a:p>
            <a:pPr fontAlgn="base"/>
            <a:r>
              <a:rPr lang="en-US" dirty="0">
                <a:solidFill>
                  <a:schemeClr val="bg1"/>
                </a:solidFill>
              </a:rPr>
              <a:t>The change that will come upon those who live on the earth during the Millennium, and be like those in the days experienced by the Three </a:t>
            </a:r>
            <a:r>
              <a:rPr lang="en-US" dirty="0" err="1">
                <a:solidFill>
                  <a:schemeClr val="bg1"/>
                </a:solidFill>
              </a:rPr>
              <a:t>Nephites</a:t>
            </a:r>
            <a:endParaRPr lang="en-US" dirty="0">
              <a:solidFill>
                <a:schemeClr val="bg1"/>
              </a:solidFill>
            </a:endParaRPr>
          </a:p>
        </p:txBody>
      </p:sp>
      <p:sp>
        <p:nvSpPr>
          <p:cNvPr id="7" name="Rectangle 6"/>
          <p:cNvSpPr/>
          <p:nvPr/>
        </p:nvSpPr>
        <p:spPr>
          <a:xfrm>
            <a:off x="6492549" y="3813775"/>
            <a:ext cx="2990848" cy="1938992"/>
          </a:xfrm>
          <a:prstGeom prst="rect">
            <a:avLst/>
          </a:prstGeom>
        </p:spPr>
        <p:txBody>
          <a:bodyPr wrap="square">
            <a:spAutoFit/>
          </a:bodyPr>
          <a:lstStyle/>
          <a:p>
            <a:pPr fontAlgn="base"/>
            <a:r>
              <a:rPr lang="en-US" dirty="0">
                <a:solidFill>
                  <a:schemeClr val="bg1"/>
                </a:solidFill>
              </a:rPr>
              <a:t>Transformation is not the same as resurrection but came upon the three disciples “that they might not taste of death…that they might not suffer pain nor sorrow.”</a:t>
            </a:r>
          </a:p>
          <a:p>
            <a:pPr fontAlgn="base"/>
            <a:r>
              <a:rPr lang="en-US" sz="1200" dirty="0">
                <a:solidFill>
                  <a:schemeClr val="bg1"/>
                </a:solidFill>
              </a:rPr>
              <a:t>3 Nephi 28:38</a:t>
            </a:r>
          </a:p>
        </p:txBody>
      </p:sp>
      <p:pic>
        <p:nvPicPr>
          <p:cNvPr id="8" name="Picture 7">
            <a:extLst>
              <a:ext uri="{FF2B5EF4-FFF2-40B4-BE49-F238E27FC236}">
                <a16:creationId xmlns:a16="http://schemas.microsoft.com/office/drawing/2014/main" id="{7ED7E881-C782-4E37-9B9E-9F84DE2F88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4695" y="2792415"/>
            <a:ext cx="4095750" cy="3152775"/>
          </a:xfrm>
          <a:prstGeom prst="rect">
            <a:avLst/>
          </a:prstGeom>
        </p:spPr>
      </p:pic>
    </p:spTree>
    <p:extLst>
      <p:ext uri="{BB962C8B-B14F-4D97-AF65-F5344CB8AC3E}">
        <p14:creationId xmlns:p14="http://schemas.microsoft.com/office/powerpoint/2010/main" val="2074742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D7F4EE9-9B43-47DF-9E1B-27DBD85A31C8}"/>
              </a:ext>
            </a:extLst>
          </p:cNvPr>
          <p:cNvSpPr/>
          <p:nvPr/>
        </p:nvSpPr>
        <p:spPr>
          <a:xfrm>
            <a:off x="0" y="0"/>
            <a:ext cx="12192000" cy="6858000"/>
          </a:xfrm>
          <a:prstGeom prst="rect">
            <a:avLst/>
          </a:prstGeom>
          <a:gradFill>
            <a:gsLst>
              <a:gs pos="0">
                <a:schemeClr val="accent5">
                  <a:lumMod val="40000"/>
                  <a:lumOff val="60000"/>
                </a:schemeClr>
              </a:gs>
              <a:gs pos="18000">
                <a:schemeClr val="accent5">
                  <a:lumMod val="60000"/>
                  <a:lumOff val="40000"/>
                </a:schemeClr>
              </a:gs>
              <a:gs pos="49000">
                <a:schemeClr val="accent5">
                  <a:lumMod val="75000"/>
                </a:schemeClr>
              </a:gs>
              <a:gs pos="84000">
                <a:schemeClr val="accent5">
                  <a:lumMod val="5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4686" y="6389304"/>
            <a:ext cx="3879378" cy="369332"/>
          </a:xfrm>
          <a:prstGeom prst="rect">
            <a:avLst/>
          </a:prstGeom>
          <a:noFill/>
        </p:spPr>
        <p:txBody>
          <a:bodyPr wrap="square" rtlCol="0">
            <a:spAutoFit/>
          </a:bodyPr>
          <a:lstStyle/>
          <a:p>
            <a:r>
              <a:rPr lang="en-US" dirty="0">
                <a:solidFill>
                  <a:schemeClr val="bg1"/>
                </a:solidFill>
              </a:rPr>
              <a:t>D&amp;C 63:20-21</a:t>
            </a:r>
            <a:endParaRPr lang="en-US" sz="1200" dirty="0">
              <a:solidFill>
                <a:schemeClr val="bg1"/>
              </a:solidFill>
            </a:endParaRPr>
          </a:p>
        </p:txBody>
      </p:sp>
      <p:sp>
        <p:nvSpPr>
          <p:cNvPr id="6" name="TextBox 5"/>
          <p:cNvSpPr txBox="1"/>
          <p:nvPr/>
        </p:nvSpPr>
        <p:spPr>
          <a:xfrm>
            <a:off x="1532881" y="1"/>
            <a:ext cx="9144000" cy="1015663"/>
          </a:xfrm>
          <a:prstGeom prst="rect">
            <a:avLst/>
          </a:prstGeom>
          <a:noFill/>
        </p:spPr>
        <p:txBody>
          <a:bodyPr wrap="square" rtlCol="0">
            <a:spAutoFit/>
          </a:bodyPr>
          <a:lstStyle/>
          <a:p>
            <a:pPr algn="ctr"/>
            <a:r>
              <a:rPr lang="en-US" sz="6000" dirty="0">
                <a:solidFill>
                  <a:schemeClr val="bg1"/>
                </a:solidFill>
                <a:latin typeface="Agency FB" panose="020B0503020202020204" pitchFamily="34" charset="0"/>
              </a:rPr>
              <a:t>Earth Pass Through Fire</a:t>
            </a:r>
          </a:p>
        </p:txBody>
      </p:sp>
      <p:sp>
        <p:nvSpPr>
          <p:cNvPr id="4" name="AutoShape 2" descr="data:image/jpeg;base64,/9j/4AAQSkZJRgABAQAAAQABAAD/2wCEAAkGBxQTEhUUEhQVFBQUFxcXFxUUFBQUFRUXFBQWFxQVFRQYHCggGBolHBQUITEhJSkrLi4uFx8zODMsNygtLisBCgoKDg0OGxAQGiwkICQsLCwsLCwsLCwsLCwsLCwsLCwsLCwsLCwsLCwsLCwsLCwsLCwsLCwsLCwsLCwsLCwsLP/AABEIAMIBAwMBEQACEQEDEQH/xAAbAAADAQEBAQEAAAAAAAAAAAADBAUGAgEAB//EAEEQAAEDAgMECAMECQMFAQAAAAEAAgMEERIhMQVBUXEGEyIyYYGRoUKxwRRSYtEjM3KCkqKy4fAkwvEHFUNjczT/xAAaAQACAwEBAAAAAAAAAAAAAAACAwABBAUG/8QAMREAAgIBAwIEBAYCAwEAAAAAAAECEQMSITEEQRMiUWEycbHwBSOBkaHB0eEUNEIz/9oADAMBAAIRAxEAPwD9NAXizQdYVZAM4UKYBkeaiZQy2NGmQ6dGmxkQE+NOjIo8cxa4tJFAyCglKyzpjEiiBmMVxW5TPpWJjQBOq25LJliQTpYruuUGDHcrZRTwro0Q56tBJFjFPTLFp3DRQYxOiizssRuJBGaHMjzCxZY77EEp6dZ9JTRPmgQ0AJywKlyA0B6vCU1AUem+5MiRg3NKaCclWULTPTEgZC10YJwVTkEkCKC7LCQvzSZotMoNlWZodZuWOUs1HbnIr2IBehsgWKNGtyBwxEQIIlojBsEG9lkxRaIBcxOjZR8IkZD5zELRDqNquKoo8eFHIERmhus805OijyOktvTsWBooMI1oaSIGYwN8SsmbNFbINIYhWeDDDrRdFHYKmqyC9S3Q/wCZpWRdyC80aTKBCdPGktUA0LGNLKAOp8RTIK2C0G+yABalDYlE6cWKoBoSleogGJTOTELYHFmrkyjuyS5BgJTZWnZGDZIqlwQdY7JZ2MTN1DIkI2Bw+6NMs6sqZA8RRxZA7CtEFZTDNWuCBOJAjdEFpGootECM0RMh8WoeSHuBWyHmFKZAD2621VQ9QWj1guARoVui04poAI2FJyhRRy6NcycdxiDRtyTILYo8eVUpOiHTXKRkQ5lNwj52IBJu0FCnaILSsSJogrK1IKZ1SQbytmGHcA9rAAFplSRDOVTrklIFSJsr+CiFispTkgGCx5oJAjLVnGC1U1HFEE4jmikiFFhySGizaRSrIjbYxE9XZYyx6lhBGvRRKYZkq1QdFDET1phkRR1KVJZCCrnII5KIesctGtNFIMwq4NFnRKkpWQ4cUtsgMooPSymdMGEngcx56j1unYpKNxf6fJgP1DNzQ5Z3wGkcyCy585bhgA838PzToy2AGDmFeRJosDdZ4uiBYmrqdPjTVsBsG1tnObuPaH1WXLFQzNdnuWuAUsaXmxUWmKuZdY1HcsZYywW6GyKol7RfuVSmC0ZjaV3ODW+aqKtiJh4qPKyLTREhmGiC1YUmtytJxWbFDhcCx4hTLhVWiaCS6nLMneqw6dwWqATNTEihHBmrktgUNt0WdoM1kQKzeFLsalIYYVfgsvUMMkQuBakHa/JUtgrOA/NNjKwR6nluiUghljlakWBkCtMpgWFOiCHYjRZ3dSyHitPfch3hyWhRtAtnjh2bn4T7HX8/JBl8tS9PoRB2CyXKVchIBM65XNytyewZyI+KbilJbMFo9JsUyUmtikelikcbZZ2xy63TvamLaB1BsWu4G3kUr8QjUYzXZkjyeTtzWZ3OIRzFTkpcMMpcFnNRGQE14px5Ksg1TzfRKYDZ1TbMuL2zOpW3Dh0q2BR5XxdW0nggzUkU9iTs2rJdnmk48riAt2aeFocE/wAdSQ5IQ2ls4OySJFSjZArNkua0kbktT3FyxtIg2TW9hNBA5KDNvEQmRSHWeuCJxRLPGLFkjQUQrZEhJtjLOi5aIY6AbDUsyjW4UWPCRKldjEfF6OBTBjVaYbAMM0o2i0euchZZ0BkrlFqFlWewPuFowz1QTBaCtOduOSXOVvS+4SFnS4W5/CcJ/wBp9Pkudkb0r22f9BI8idcqRWxLHSntbUQ4yLkcEpSplBJBZa1AhNkqHRutJnG49mS1sJPwSAezvI55m3NY/i49fT5gOxl0YIPJMzQU8bXsSgtJ2gD5HyWPoHewbGw3JdGMKWwNilYciFJ/CUIUlDidd3oseOPmsmksspwAt9bWQzPSqwaVyOqm3OiSVIy+zNc9UqbEQ5NhQnJDGRqSDTt38E9StFM9mpwW8wl5FtZfYw20tjOYMR0LrAb/AAVxnaM0sdGp2f0TiEbOsF32u7mc7eV7J3hruMjjVbk6ORJjlQNBsaY8pKOA9Jb1E4CCRRR9C7CYk1Ih5GbKaLImNwTJDg7GKQ0XK6oI+ATosFo6Yisi2OxmiStksYw5LTPG3jaBT3FqI94cFi6G3Fx9Apcn0s9s+Cz55yjKw0d1YBsT3ZBY+F82n1R5K1p9pfaBPKSMjI6hDFadmWg07suSkpdywTZb2PFGnTUihmWTJb9aqyCksgIINiDkQcwQdxCtzTVFcnFEepcGuzjd3Scy38JPh8uRWKOT/izUX8D49v8ARKDUMvakb915HkhhLw87S9S+UMPnIuBmulDLU3EBntNGTmVJOU2WhmKOxQ4lUiwrnLROexEjF9KgXmw3Zri5ZLWBPdGcjYQctQq1WJqjRbKrb5b0lppmiEix1gITIyYbDUguLcFojHUUhQ0BlqGud+rjzt47kePHcq7d/kA1bstmYDXVVProQk4tbjFE/P8AFwWJcCAoer1UQ8MiYpIBs6E6JSJYwJEfiIJAxNYpuN7gt0NUtQCtOlMkZFBr0mcUNTDtS9KCs9LVKI2ctdZVr0lUGbMtcM6cWiqEjJZxKxdFJLKyTA/aLhO6rCnuBGYcTAwhrt7sAP3Sbll/MW5kLFJasWn0G2UaGTE0E66HmMijxS1xTYSA7RdYFKy9yWS9mVXYIOrHW8iVeOVwp9gUylV3LDZNUm40EyO+QtIF+CpzaBs0LafrIi062uDwcNCtCgs2NwfcIm0TrSaWxjP9pvZPyAXHhJp0+VsWuRwgtcCdCuhKbjpmVRVhAtkuthalG0Uz62aHS9RYOodkgzOkQh1NPclcjJuShQ7NHBFCNLcFxROm2U4G7DmpGdvcB43yipSxvDe1qm0uwxXW5UjGBgB1OqcnSog5HZrL8c0csixYXP1Lq2fMgBF3anM+ay4+ijOKlk5e7/UPU+x+axyZrLdGQcbLxV8l2LzvO5GkwGCbIVbjIpMdjkJSG3EYtziWQpsMsimhVleWuC1xzNoVwzVUFSJGi4sUayqXJojuUY2q0w6OnOVSkiULSvCwZphAWLNBy9SHlSLC6dBuMrKktgDY88t63+K2qYrSdQjEXROy6xpAPBwzaR4g5+SWuX7l87DOyasmxOrxc/tt7Mg9RdIxy0yfv9sOLtDG0pRZSc7CZGize4DK4WfDk87j6lUWaef9GHHhmtUJ6eS72IszMUmeR1HiFJPcHk1FEbNWrDKkGS5+zP4F1x++M/5hdcvN5eofv/ZEWHx4m8l09GvC13RO51RO7PJP6DJ+VTKktzg1YurXUJyohzPUNAuTkl9V1MIR3IlYKOPEASLb7HXwv4pUMfiNNKvUgKY5gBV1C07ItDMFMN6LDg7sjYR8AHaOjc1pliUU5PsVZnIq/rajAN3sFjm6j7sBO5UaOQXcG7hr5f3+SLNHXkji7Ln9P9/QYvUyu0Nvu6x2A9m9h5ZK5TcnaFuRm4SsWmxNjrBktWLFZTYOaSy2xxJIXYo2UXQZIbERQgK5s0Oic1YQQRJC1NBiOafwLSs0tAAAqUqHoc+1YTnor8Sg0z2WS+YUlKwhCrmsFjyAt0Do626CLokZWPmTE2yPVYTBbPz7B1Hd5cFtxS1L3FpdjutjsQ4atIKGctLLa7i8byHSBovheJBycO0Pb3SZPuu25I90C25UFuQ0NiORU02ypyo9YbOaeIXPctGWxi4HnTWjIGhI9zmurKSluC+BnaFCHFjhknPFraruWxtjiwBr/Io5wliVS49S07E9tN7LXjVv/PzAXP61XpmvkX2KcMmTTuIWzp8jpP12IzyE2LggwycJSiWyHM03cQcgUE9lqFjlI25Adnhtf9rUDy19EnCnlya58dhnCoqFwAXexxUIANi8UGeI6lY9OudhDjHWXQxxpANim05TbCN+Z5cFmzzbelfqWSdi0mB75jrb/gLDFtT1y4ir/XsRR7+ofatUY4DbvydkfU+59VOni5Jvu+fl/tlzdIzUWwXkAk5ngpKVPYBYwTtl4TkSgaqXAvQeSwuG9bMUkhcosRqL6WJJ0stPixAaJz5LHQoJZVJFJFugdcLmZeR8B6SK4SohtCT5QxMFPYPDtEbikTbQcZJjkc+LIpam7GrgZhltkU++6JZ9VsuEqaskuCUyItclC6pl+miu1PjC0OFm5Oy1BuOYVY5uMgGMzy4h7HmnZne6CW4tTZSsv8bS08xmPYIMcraB4YjWPIHVSZ4TaOW3evngeNA62h0Nt2iYnHldhcr4YxfstPCy5nVKpj4cFGmhBFtziFvxS1Y0iUUng4SBq3RaYTkotLlFtHVNO2aOx10I3grdDPDqcTi+QKF3RF0b2HW2R420PyXJyRtSg+26GI62LNeFhPL0yPyTugmkq9wew6+2LLeE/qFFdR5S1wRpzgLha+dx4k90cr+wKyZ021jXf6ArbcJROAGt+J4k5k+t0+ManSInsOQzhxst2XIoxoFbsYD7JOOel2Gwbn5XK2yzRjDUBTDti7Oe9BjxvRvywyXWHBgjHelfc+DWjX1sud1r0RUFzJ3+3BFyeVNN1kg4MFh9Sh1aY0i6t2UW4GixIFvEJ0IrSrCswdZXEONitCxJmGc2mLsridUucdPBSnfJ5iDjcZEaLHLI09w0NVez2y2LcnEaeI1CuGZRkk+GE42rR9RRYMiiyK2DHYbkeLJTVDLM/tOTPJWmJkT6OQh1ypONoFOjQ07ri90mOGxykPSXbgO5wvfxuQfkmvDXATYxHPklNBJgqhm9JlB2UUNlzHQrdgwyZamDqBZ3ms+bG8ctycneK1z68uKKLtUy+AFU0tAd91wdfwuL+yRThIkuLGqmNpcA8AskGFwPqDzvvTrqafrsRpMlSXicYnm9u44/E3gfxBZuqxO7XYqL0+Vjez6/EcI3FTpU00g3JMpVVW/JzBrkU2WVqVlt7bEfZ+0HMnIdkShjOWN64i4y81MuNr29c1uhcDy0J+ijza+oUlxVMbaWxP2HVWbIPuSB37rnZ/Mq8E9P8ARezNFIzCL7hnfgF1eoxOlNBJmXqK/rCJB3cRHmRYDmGkfxlYo7yeR9+Pkv8i3K6oWo5ySW30JWjG18XqLt8FvZcgseIUzZLY3HwEnqhqkKYbO2y3a07ifkUyWRy0w+9il6j0VTiIDV0seVzdIj2Im0HuNWCD2YwG+t7+5PouV1WRvqPb/G31spclKeQRtyF3uya3ifHgN5O4Ao3pVffH9Bt0dRNAAB7R3kgXJOZPhnuWWf4mlJpKy1Bn5cXufJhGZc6wHPRdVSZz2rdFaXYk8ebm3HFuaVklWzGeFJBoKMPAwd/e05eiz6bWwSj6A2lzXhjgWuJFr5WN8ikzx2qKTadMa2gSDciztHDgRv5HVMx5HxLlFzXck1dWQNUzYU2SZKnihUbBbOqcA5omqIlZapNMk7GkxlF3BipWHfG9zTyJv9VWV6Zr3Qyrh8gMbMljnyWkdNmwmzhdvuOSODXcpuhnrGtLbG+K9j4jMjwNl3Omy4mkrFtNcHL5A643rD+J4klYWOVnTTl7FcmD3H9jmEEh0ZzFiWnwO5NmrVAL0Ctu+EfeA92/3CVLeAa4F9uND4mv00z3tcND81cp7Rl67MGatEvo879Ob2HZIy43z58QeBTscfMqFY3uaVslrg7swsufytmmIt0qgZ1cbxk9xsyw1IaXEHhk0ra8cXiU13FZV37gKeQuZE8969/Y/RcHXozNoct4pitA60727pI3eozC3LZCY/FRT2/tW1GwDWUYTbWze/65D95daedy6eMV32/Yk5UgO1KMw0cbfiGbj+Jxu73PskOlKKXFEkqgL7Nhs2++2vko3p2RUV3PaauwOcLa5DmVWW0i8cqFdqVBx4BrkPMpeGNrUypy3oszMc2A2ObSR5kD81q6bF4jbXZ/UKWyGuj7rNe92QaPkM1tgvBjKb7IkXYrSklpe7VxBP5f5xXFm3JW/YZEo0rMRMjtSLAfdb+Z/LTNDknVxvfv7LtFf37/IJK9yRV9JWNe5oGIA2vlY8beF0tYZLZJP7+6AeVWYdoIkxA2IORHEHJdkxvZmoouk0rbdZZ45WKVOMn3HRzPuVoX09Tmw4JBwycFmdXT2GrTLg7qXgDq6xgezdKBmPEkaHxWrHkT8mRX9QZL1Ott7NY+MOa7FlbFxG4lK6nFGDWSLu+S5LUjDvgzLXajIqpRa3MvsANDxUjOiabH6PZ2SLVqYyMQxoSMwbJ6xNrYj2K/R55vJE7PGLjm3/AAeiy9TGSimHie7RSkhiaA3rLyOGIMtuWiXT4vAWVTtvsHdPSTa1oCRCFrYCYlG7d43HgU5YlLyy7iVKmUaN4cDewd887Hkbo4ZlOLwZviXD9RqS+JBLZ81zJLTKhiBU04EmE6n5FNctkwU6dDNLkXt4HEOTv7goPYNc0C6rFHNFvb2m/NKW8ZR9NyNdjHbOrsLw4/A6x8W3sD5HLzatsHpqXoZE9zaVT8muGhGvPRZesrVaNSfcBWVgfLRxnTG4nxJY5jf6ir6TM5QUHwisj80RaLaDetEWgaSAeIGi5mXp2lKaDjlWpRF613V1EbuDrHkcvkU/DLVj/T6Cp+XICN5J2s1bAHP5YTi/qcwLfFNQS9F9QOZfIvdIpb0oPL5oZupRQ+fwCezpw6HxAzSlkblTBXwi88JZaU/ey/z1WrM/LsClW4an2cTMHu439Fnjl0x0h6N7KG0ZbxvO7rW/0f2XV/C5J6/mvoBm4HZexStbvkIHrmfYI+uyflqK/wDT/hBwVIWcL9kaMALvFztB6H3PBcycvDhr+/b/AD+wXLo42tWFsbmt78jiB4ADtO5AfNcrDPU5X62HkdLYydP0YdM0SGTBjFw22jT3f5bHzWyf4gsUnBK6M0enclbYKGK7brt46YDVoEJgThJ8ExpMX7DkWx8w9kjmuGllT6dSW4xRa3TNXs+pc5mCezt1+PNZJ4HDhj4ytVISqaaWnuYu3Gb9g52vwQtxyRqXILUobrgWZQNqGY2dmdneadHjcQhxy8ul9gXFS3XJNc/Dk4WI1BQOPoDdB4qkblcW4suzmasXSwzQqcmL0tdhla69s1fURjKDQMJNSTNPWQCVokZ347uBG9ru8PI5rz8cktEoLlb/AOTfKKbUhDaBJwniCDzWnp8qnuhWRCBNl6COFZIX3MUnTDRTG4OrSLHmPzaf5VxetxtZFM04ZWqDQVlj1bjn8JOtjoCqz4VpWSPDLhOnpZxtEG4e3vNz5jeFmi7TQU/UebUjG13EWPnmD7KtW9hKXcZxBsrHbngtPzCpOpp+oZ+fbbj6uWVze6w3cPwPJDiOV78wFswSW0H32Mco7to0HR6vxwmNxu6I5eLfD/N4WXq40NxytUKbUecTSNWZg8LOukYNkwcjdi9YD1rHD18UzG1oaYEr1JjlTVGUdrvNtbx/w2Q4MSi6Qc5uXIrs6pd1jsGslxzA/wCfZac7pX7g4272NL0kfhpG332+YKVJXOJpybYyRs+a1twNr/VJflnYuLNNtelD3QRgizje/gLLpZsSbjCL5GPshioZhxG4NhYW4lYupwPFdv5DLsndW6Q9V/7GF3pYpnSOdtL2/wAC5K9ijtib9MyMaMZiI8XGw9mu9Vt6xrxFFvaK/wBv+C+4Whg/R56u7ZPPP5W91zeocskWvv7XAcFSItbT4rNJzndhH4YrlzyOF2g+oXOxvS77RV/r2/kkle3r9Dmt2gxjy05WtlwyFkOPDKUVIuU0nRmRLZtr6L1mmlsY1JUSXjESVSbE8sJHVSM0ebcLo7Ltoo0nSB41zSJKXqGsjNPsPb4ecDvdZpxa3NGPInsyxV0gIDo8nszaRkSN4QuCktuUMaJdRCyoBNgJBruuiwTTlpn3FTipKyM6it3TpuWjL07W6ERYu5tzYrNbiHsCfTi6vxpUVoRQZWPhs5juycnDW19/nb2WacLepcjNTjwOCsaQGniPQrHj1YpWg9SkiXtxpj5HQr1fQ9SpxtGLPDSd9HprscCR3hYE27zXtv5XWL8W8koOrTuxnTPZo+2o0l8bm6ubbzGY+ay9Hkvp5Y5dn9QssfMmu6PftRc0OAOJh7Q5aiyGMUpE1Nr5DlQ4FjXt0B+R/JJkqdDHxYeWYuicB3mdoeSXIJO1RD2lAHtkd9+K3oj16Zx+YqrT+Rm+jFeWOZfdeN37mX9Bb6LpdZi1p133FRdOzSbWb8iuRgGZD3ZcfW3bvABCrO/Dpl4469hSsOAm+VgSRyGXuQtfTK6aFz2YCBxb1RGrQSedsbvqryLU5L5FRdUzTdOKwOo4i0auab7leOcZuCrdJ2aMz8hGgmytvFik9RCp36iYvY7O03mWJrbuIOFttbHd5K8cG18glN2jXGItbGw3xOdc38M/yQTTeVRZqqkA2XVj7XIPxj07vzcFr6XbN7N/Ri0/M0I1NYZJ3kf+WXA39llmD+Y3Ss+TxJP3f3/BV7mnrngubGPiBLvBg19ch5rP1bS2XzY9ehLbIDJLM82ZE3ADw+KQ+zR5FctqThGC5k7/AMf2EqtyfC+2ZZ8EkxMuGwebi5Gm72supHTjWi+DK1Kb1ERpL9ASvQxj6mO2xuHZUrtBYKpRQcYMOOjzjq4+SCmH4Z2Oj3iU2OFspwo9ZsNzSHNcQRmE9dIpICmjZ7IncWC/ebqFgz9FLE9UTZjyalTPK6hAfjZkH5i2528LJPFF8cPgJreyFtKF1y5nfAvb7wH1R9P1Lj5JmfJjt2iRDWtl32cNRvWucISQi2c7Tmc0XssSxb0N17E2i2w18jI3khj3Na4jUAm2V96Z/wAfSm2i1K9jVVuxyxrQ14e8btA4G2TSd/P/AJ5byY3Nxjx6j54qSoWim61roJcj8JORBG4+Kdgm8E1JcdxT860sDsKCwnjeM24PbFmD5hbfxid4sc4+v9AdNHeSZ1Ox1g29w17sJ3jO4B8rLnYppSb9UMknx7ndTC4ObNE7C5ws5pza4jiFojJPG3LsVJU7QLZtWS1zHAC5eCNwd4JWfeWpexIPahsy4WxybnNsfqlSV7BJ1TEaeYGGTwDh5blc4vVH9AYvZmMIwyPtocMg8jhd/UPRdlPVjXtsINpfrKVr+Btfyt+S4zjozNDucdnnRCT/AFFuLUH4hH8m/cvpn5xfpZUtfLJh3vEXkD2vcOPmtnQ43DGvl/sHPJSmwDZB1jeGMjye0j/cpvTfsAuTS7KpftNHJCT2m5jyN/olY4/mWu25oh5seky7iWzFozsCD+7ktGSpY7M1U6Hehm1GsqgXC7bFt7Xw3Isfa3miTWKpSDwvzGxNcJao2+Funv8ARZoz8XM8r+6NVq6FNhUJMgkOsshI44GAkn+LD6KY7cscPX6WDCPMmQYJerqadhP6rDiPiGF7z6uPoovhcvvkXxNL0NNRVpMctQ4d/ssH4WZADm4lYOok29HqaYPZyJu05MRho2m5e4OmOYy77h55n0R9LjtvN+30AyPjH+4ntfbIimewDJtgP4Qupj6W4ptFSlTHfsLInWytqDxBzBWlZrQtwSZ2+vY1X45LSF37XG4I1lYDmB/7ofBaIZqFuTOmbVWzH1CAbZQpK8HRbLjkVMim0VKCTECxxydm08CvP9V0/hycez49mbMU9SJ9c/Mgiz2n348iuXkT57oJsxHSjZ7mPE8WQd3gNzt639NkU46WZskd7OtlbSEjcLxmqyRlGVgJkTb2y+rdib3Tw3LdhnqVMhsOi+2RUR9W8/pYx/G3ceY381578R6R4J64/C/4ZrxT1KnyU6ykEtjfDI3uuO+3wv4jx3LLjzafLLj6BThq3XIIMIkxEWJaWOHjqD46e61Zcjlg0ejTQuKqdg4n5u/dd7YT/SUhr4X+gS3sFU1ADXNGeYIt4arTjTppi5PsZyuq8L3ubvId7Ba449SSYm9yjsnbAkpjE/JzXXY7dnuKVnxaZKhkZJxpiVNPbrWcQSPRXON6ZCk6skvZctIG4tP7wIHvZbIOrQKNJ0deH0czD8IDx5Gx+ixdQqypj8fwNAtj1PUyGT7rHEeJGg9bJefH4sdHugMctMrJTiXOYDmbSSOPlYH1+a3fDB/sL5O5JrWPDAfQ/wBkpR/ssr0O3HwOkwbwRn80p4XSaYyGRxsWgcQXSO1LT6uUb20IG+5b6KbJayMvcRd4y8AdCsHX55OaiuxpwY0lbL2w5iyOV7rXxG/Zae6LG+8jVbemzeHB0vT3GKnvRRg2g0AOLBhAwh8eVsTcRGA8t19E3H1WOU7cN1ta2/gvsZ2q6NwSTYm1WEvDjZ7RcFx0zI3Ep8cWJ1BS/cQ8abuyrtWH7PDHYY44RckfE5o7N+bjfyXK6jockcrtp33XvyPckor2IXQphlnlnkzIbr+J5ubcg33W7HiTcYLgRitycmM1ex2Pe5xzLjddNRS2sY4piLJjVUIlbnJTksf4s7wPkD7FYXHTNJ9xfxQv0IAqwd6NwaEBI5xxS2pEQcEcUPmCpApHtG9aMeoFpHDNshi6OKckLZY2TtWSQGSN2JrTZzN4yviaVh/EOt05FCXDRowxdWjQS1LZ4hMzNzcnjfZYMm6v9x9qSsmyYX3ac2vFxzScc3B2BJKWxD+wtY8i1uC6cpKcbRmqmDqc+y7MbkWDJp5BkI7NpC2YluRwutbwWjqZQnCi4XZpNnbU6xovYSC1x96+WS8zm6fw5UuPoa4ZdXzHXSh4+R4HgUuKcNnwG2pEajq/0luIcPQgj+orVlx1jEwlcgFTQvxgRuviF88j4i4W2OTGopyVC5ReqkQNqxuuWuFnjUb1uxY06adoU7T3O9lsYYXdsNlYb4HdnG38J+8OCX1GKSndbfQJU0A+0doHiLJejagWUNiRY45fBoI5h1/okdRPROL9xmONphOi0tpZIz8Qez2P1AV9XHyqRePmgVQewPEkfVVDkUwFLJeWTwZgHkLn5J2Vflr5loBM/IeLfkQriikWdswARslb8QAdz3JGKVycH2GSjsmJuqrtaD4DyCix1JsG7RtujLyYZb5sBAaD+yBkfRczroXT7o24HswM9R1TXtYciMxrbJwcPPJXhbktwJPTshPaW1MFFGPiIf6vfa/8IPqtmKCeSkLlOoIy3Rmqc6thBcS3EBYm4sTpY7lt6rydPKS5AxfEjUTdI2NqZAxpbG12EGO1iW5G8Z7Lhe/BZsUPIpT5foNlkSk0uDUQ1cDafHFEWiXN2Blhm3N2HdkAt+NwS1RjvxfYNNJWgTZIgLOqGNO9paTbwvdFHPiavUS/cy/Qmqkp5+pkLmsl7OEk2Dz3XDzy81M7csV43wBjdSplXa8XVSdqngljde2KMNeCO83G31HgQg6ab6jHqTprZr3LmtL4tHEFDs+bJ8Rgd4TPaDyJOH1snxx5lzFP5Oiqxv2O6roBEReGpljvp1rGvb5FuH5oHlwJ1O4v3RPB9DNbS6CV0dywsmbxjdY+jrW9UyMsfK49efoLljkjK19BNH+tjezxc028naFaYThL4WKarkrdBdqCGctd+rlGF3gfhP0WD8U6TxsVrlDsGRRlv3NVUzOpJusZ2on95u4hcXpp+JHS+UMn+XLUuBqglY99mm7X5sPDwRNPuXGmwe2KQvBIyc3XmE7Bl0vS+AMkL3M8HkgtOoWySrdCHuh3Ybw6QA62I9lUiY+SfG0i5GRY+3LPIpWRXyWWWzl4L2d9uUkfG28fQrFLH4b0S4fDHqV7rnuRKmoLXiRvG4+oPArXGCcdLEN07Q5s7aWKZrt17eqrNh04q9AoTudgen+zMT8TN7Q7LwyTOgzaUkw8q8xntiAO7MxNtztXN4eVwuhnzyjvFWJcY2cVYAJaDmPK6pNT8yAVordEdoBpc0/GLeYXP/EMLaUl2HY5aWLxVHVVZduElzyxZrQ4a8CXsDemVhqqoBItoC4+V/7JMIUC2K7PdkHH4nuHq23zTsq5XsQDI/u8yFcVyUi/tOq/0cbR8Qb/AC5H5LDihfUN+g5vyUQJ5bAW3WW6MbYo3dZWdRs2MtNnSOBy8z9AuYsfi5qf32NTlpxKifZzYw118bjd99bk535aIttba4Qp8E3pFUWDWDeL++XyCf0sbuQE32M5BKWuL2mxByI1HBdCUVJaWVxwU6LueJWTJvMhoWdIpLNiya0CwO9Xk1xhSew2OXsc/ax4LOk6L1Gh221r29oYXg3B0N+IKy9P1E8cqH5Umi1URfaKcXIDnNAxbmyAdl3I6HwKPD1PgZda4ez/AKYTjriflVX0hkje6OWMtewlrgRoQbHmF6JTfKZiaPaHplJGewXM8AcjzboUcsjaqSTLimuGaqh6fHqRK6MOwuwPLSY3X1BOHLMHhuK5k+mxPJVabW2nYd4rS33KMPTWkmFn4mE73NuP4mXv5tCXPosnMJ389n+6L8SD5J9VQUMrjbACdHxua0+gu2/g4XVrL1WFeZWv3/kW4wZ9U0b42W/WxgZm3aaOJb+VwufJRnPVDZhbpVyjLGoMMgLXXaDcLbGPiR3W4jeL2N0akPayVuj7Ndz3LDKLujXdqyXtnZ1nYgOa048jWzEThTsjU0mCZh/EL+ZstEHYnh2dgf6iWPIBxJuc9c8gjuEUpSQdbiEW0cD3OYHY2HO7u97aJuZ4skFFx2YMW4uxupLZmGWLI/Gw5Oa7xHH5rHGDxPRN2uzCnT3ROoJg0ubpe9vB4zA8x9Foy424/fACaNF/3ATsF9WsIPqFz44njdDnPWjHRMt1tvhs4eRXTbtRFMQrZruvxTscaVF0cQVJab70UoalRVD8s2J2L7wB9QEuMNMdJGdyPsCfD5pUVuCkEvhij5B/q4/kq+Kb/YJoXkOvAO+aKKKSKMkt4Y28HOHlkUhRrJJhMUkGbweC0Y1aTBfJc6LOfWT00LjeOM4iN2GPtG/OzW+aT4ccUpTXLGxubSZpOlkVqolvdOf71hiHvdYFJPVXqHmVSswG26vFM/g0YR5C35rpdPjrGvcQ+Sa12XNamqIaCihPVPfcBsLQ53jfJo9Vhe817hKNpsH1oe2411Wpw2oW9mB+0nik+GFZU2f00EsfVVQzNgJB9eCvN+Hb6sf7GjxLVM3mxJTGA1zsUL2977p3E+C4uSFNprk0Q2Ods7Hp61hLsJkZ2XOaRf8AC75J/TdROEd+V/KBnCMj8w6R9FZqYkgY4/vDdzC7OHqYZNu5ncHEZ6ARMndPSvyM0RdGeEkVyAB4tL/RFnhtqXK4IlexMfEAHxEYZoXGxHxgHMfUeCibbUlwwH6CkG0zoVoePYGjYbF209oBY/Lgcx6bvJcrqMC7ouMmipVUMFZe2GnqeH/hlP8Atdy46HcrHlcfi3Xr3XzX9jHGM+NmKbDkkge6kqWlmIEsJ0Pi12hHJTqMaaWSG69iQbi9Mi/S1Yewh5u5hwv5Huu81lqnfqMUrVGf21Q4XXHG4T4SaM840yftp+GoDh8bR7hbIR1wKZNY61Qw7i5txxs7Q81eN1HfsUizt6Tq65zmjCJGAkbtLG/ohyTWZN13DltKyDVSAgOPZxZZbiDp+S0YXTcGJa7o1WyGN6kEd4tz53t+awZ4uOSh0a02ZujF5ZW8WuWqS8iYJnZjnbhktkUQ6A7N+CrvRB95yb+yPkgS5KOJJbtHj/whjGpMgUPJBvpYAeSDZNUQao48VLO7ex8Z/iJCVkenPBeqYaXlbF2zm7B4/NG4bNgF3pfQiGSO3xRgnnv+iT+Hyc4O/UZlhpYPoPWGCXrrZNNj4tce2PSynXJtaVyVCWmVlzpFtYOktujDjfeS7tOvyvbyWDBgail3f3/sPLPUz84+0XuTq4knzXoPDqvQUM0bbkcBmlZXSIVaKuBoqrPOSRgaPwtLf7pfh1mh7IZF1BimyZdxWqtxUkVW7Flf2msJadDkgcVZSjJrYyTo7ZHIhbYSVWMLvR3pZJS2a7txb2nUDw/JYuq6SOXdbMOGRo2NDO2W01O4EXsRezra2z1IvouBmi8UtEwq3uJoG1/wSttcZYhk7ldBCTW6HauzIdXsBkNRDVUwwyMlDi0aObY4223EtxDzXSwdY60yFuFO0Qf+qeyjBWNmjybKLjhcae2X7q29G01LH6cfJgZI7kGXo8+UOkiw2sDgJzudbeCKfVwxNRmCoOgWxpnMfgkBHNTPU43Eqka97cTQWmzhouS3olaI0fRbfxDqqgBw3F1sjuLXHuu55cMOQLlgt68Wz7rsya21TO6epDJRJbEy+CRpGrTk7LUEcDw3qpY9qAjKnZar4MnRE3wgOY77zDmx1+WXks6HTXYyPSBwtGQb2Fj5Fb+l3TQlkqqGVxrcEFOSVNFdx7pFX9cIZhqW4XftDVZsENMpQYc3dMmVQvFfUYgeV7j6p8NslAIb6M7aEbnRyd1wsHH4eF/DNX1GHWk1yTg5hlwzk+NvVWo3josj7RZaVw8U/HvFFo5hOoVSXcph5Xdlo/CFcV3IcvO7gFSIUiAIW+f0WNb5GQWoarCyaP7+H+Ukp2XHc4y9L/ku9mgEriCwjUH5Zo4pNNMoYq9qvmJMhuRkD4IsOGONVEttvkpU8gZGBvtchZMkHLJqa2AsVrZv0br7xb2zRY43NFmYgcbk8V05LYNlWkmwxvcONh6LJkjqmkCEpG2h5uV3+b+hYxspoL7u0bnhHeeb2axo3klMm1FWFSN8OisbgDVVohnIBfEHgCO47LAL7m4QsGvLLeNV7h6F3Zl+lWxjm9rSHN7zbWPNH0WdxeiRJRMNLKurQNGn/wCnW1GsnNPN+pqbNNzbDIP1bgdx1HmFzfxPp3LH4keY/TuMhXD4Z+mVDZmtdA5v2hjQCy5DZQBp+1bTiuDiyxv09fQY1Jbc/UlO2sGAtdi/ZIONpGmRG7mtiwb2lS9VuhbkuB/b2zzVwxlxLotzsrsJFrHhY5IsOWWKWr9CSTl8jLUGz5IJurkPYscL/kD/AJvWnqZRzYtUefQBLfc92jRNeLkcnBY8OWUHS/YqSJj6h8XjbetkYwy+wFs+rC2ZnWN8xwKGCeKehlCuzNouY8Mcb7hfeNzCeHDhppktOWOuNkNhLWkwteztdTfLeYj3xzad27LcFzYx89P79Bt3EzO1pAb4Tdru00+BW/p1WzFdwMvap772EK+MrXqTsSRPYOYeOIfVOcN1JfIhpZ9ngGSNvdMbSPNoPzusDyu4zfqG47mUljLXA/4f8zXSjJOII5G697a2uPLNDdclIBtR93h3EA+yPGqVFoUjk7SKUdi3wNynu8kMeGCDx2uSi09i6GZq4YY2jjn5pEcLUm2RChdZ58WpzVxIPQWJaTpdZ5KW6iUP7RMZLXNG4Bo0xHj4DxTMMJY43NgylqdInCcl9jaw4DL81JO4hnde/If5uS8K3sohxrdIIcLrQ24uSKvJZXcpQC1M1x0Lj9Um/wA5r2CXBpuh1I2ON1a+xeLtp2HMNIydM8eG4cUrqp8RDgv/AEwTqN8hL3EuLiSXHUknMlHHNGKoVKNuzY7fF3NvvaVzVyjVM/E9ptAmfYbyvTYfgQnsDaiktmCz9i260B8ZAAOWYyObV43Hwx+TZonbaH+nB3h1r77X0ut/Rt6qFT+ANA8iF7QSGlrCQMgSW5kjis9+Z/Nk7FKvaOp00/MJXTtsdk4Mxsc3bJfPtu+a0dUqkvkKFZRm5HHsKYlswZyDdw3LV1HEWUSK7ULTi4IjbdED+kA3Esv43JB9Rkub1PK/UZj5M5UCzZANBNIANwGWQ4Bb8fK+SBlydUP6mXkgy/8A1RXqZ+fXyWuPBS4Nvs49of8AyZ8iuLn+H9WMjyZyvGY/aP8AUuji4/T+hbEgeyeZT+5AVVozkmR5ZaFmd5E+C3wPv0b+ylIFAJu6UzuEL/c5/VGyIZl745OSl8JQzTfDzCuHIuYaoP6QfsFDm4JDgVpu85BPhDDupOvM/wBIUh2IiXGtMixp/wCrHMpK+MruU6r/APDD/wDR3ycs8P8Asy+S/oJ/AfoOxommGIFoIwNysLaDcubmb8QdFbIHWCz3AZC+gS0xcuT/2Q=="/>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Rectangle 12"/>
          <p:cNvSpPr/>
          <p:nvPr/>
        </p:nvSpPr>
        <p:spPr>
          <a:xfrm>
            <a:off x="1831975" y="1160127"/>
            <a:ext cx="4428688" cy="646331"/>
          </a:xfrm>
          <a:prstGeom prst="rect">
            <a:avLst/>
          </a:prstGeom>
        </p:spPr>
        <p:txBody>
          <a:bodyPr wrap="square">
            <a:spAutoFit/>
          </a:bodyPr>
          <a:lstStyle/>
          <a:p>
            <a:pPr fontAlgn="base"/>
            <a:r>
              <a:rPr lang="en-US" dirty="0">
                <a:solidFill>
                  <a:schemeClr val="bg1"/>
                </a:solidFill>
              </a:rPr>
              <a:t>The Earth will pass through fire and become “sanctified and immortal” </a:t>
            </a:r>
          </a:p>
        </p:txBody>
      </p:sp>
      <p:sp>
        <p:nvSpPr>
          <p:cNvPr id="7" name="Rectangle 6"/>
          <p:cNvSpPr/>
          <p:nvPr/>
        </p:nvSpPr>
        <p:spPr>
          <a:xfrm>
            <a:off x="6104882" y="1597168"/>
            <a:ext cx="3707027" cy="1200329"/>
          </a:xfrm>
          <a:prstGeom prst="rect">
            <a:avLst/>
          </a:prstGeom>
        </p:spPr>
        <p:txBody>
          <a:bodyPr wrap="square">
            <a:spAutoFit/>
          </a:bodyPr>
          <a:lstStyle/>
          <a:p>
            <a:pPr fontAlgn="base"/>
            <a:r>
              <a:rPr lang="en-US" i="1" dirty="0">
                <a:solidFill>
                  <a:srgbClr val="FFFF00"/>
                </a:solidFill>
              </a:rPr>
              <a:t>For, behold, I create new heavens and a new earth: and the former shall not be remembered, nor come into mind.</a:t>
            </a:r>
          </a:p>
          <a:p>
            <a:pPr fontAlgn="base"/>
            <a:r>
              <a:rPr lang="en-US" i="1" dirty="0">
                <a:solidFill>
                  <a:srgbClr val="FFFF00"/>
                </a:solidFill>
              </a:rPr>
              <a:t>Isaiah 65:17</a:t>
            </a:r>
            <a:endParaRPr lang="en-US" sz="1200" i="1" dirty="0">
              <a:solidFill>
                <a:srgbClr val="FFFF00"/>
              </a:solidFill>
            </a:endParaRPr>
          </a:p>
        </p:txBody>
      </p:sp>
      <p:sp>
        <p:nvSpPr>
          <p:cNvPr id="8" name="Rectangle 7"/>
          <p:cNvSpPr/>
          <p:nvPr/>
        </p:nvSpPr>
        <p:spPr>
          <a:xfrm>
            <a:off x="2222479" y="4026716"/>
            <a:ext cx="2990848" cy="1200329"/>
          </a:xfrm>
          <a:prstGeom prst="rect">
            <a:avLst/>
          </a:prstGeom>
        </p:spPr>
        <p:txBody>
          <a:bodyPr wrap="square">
            <a:spAutoFit/>
          </a:bodyPr>
          <a:lstStyle/>
          <a:p>
            <a:pPr fontAlgn="base"/>
            <a:r>
              <a:rPr lang="en-US" dirty="0">
                <a:solidFill>
                  <a:schemeClr val="bg1"/>
                </a:solidFill>
              </a:rPr>
              <a:t>All forms of life—be plant or animal—that exist on the earth during the Millennium must abide that glory.</a:t>
            </a:r>
            <a:endParaRPr lang="en-US" sz="1200" dirty="0">
              <a:solidFill>
                <a:schemeClr val="bg1"/>
              </a:solidFill>
            </a:endParaRPr>
          </a:p>
        </p:txBody>
      </p:sp>
      <p:sp>
        <p:nvSpPr>
          <p:cNvPr id="9" name="Rectangle 8"/>
          <p:cNvSpPr/>
          <p:nvPr/>
        </p:nvSpPr>
        <p:spPr>
          <a:xfrm>
            <a:off x="5403742" y="5132935"/>
            <a:ext cx="4572000" cy="1600438"/>
          </a:xfrm>
          <a:prstGeom prst="rect">
            <a:avLst/>
          </a:prstGeom>
        </p:spPr>
        <p:txBody>
          <a:bodyPr>
            <a:spAutoFit/>
          </a:bodyPr>
          <a:lstStyle/>
          <a:p>
            <a:r>
              <a:rPr lang="en-US" sz="1400" i="1" dirty="0">
                <a:solidFill>
                  <a:schemeClr val="bg1"/>
                </a:solidFill>
                <a:latin typeface="Georgia" panose="02040502050405020303" pitchFamily="18" charset="0"/>
              </a:rPr>
              <a:t> This earth, in its sanctified and immortal state, will be made like unto crystal and will be a </a:t>
            </a:r>
            <a:r>
              <a:rPr lang="en-US" sz="1400" i="1" dirty="0" err="1">
                <a:solidFill>
                  <a:schemeClr val="bg1"/>
                </a:solidFill>
                <a:latin typeface="Georgia" panose="02040502050405020303" pitchFamily="18" charset="0"/>
              </a:rPr>
              <a:t>Urim</a:t>
            </a:r>
            <a:r>
              <a:rPr lang="en-US" sz="1400" i="1" dirty="0">
                <a:solidFill>
                  <a:schemeClr val="bg1"/>
                </a:solidFill>
                <a:latin typeface="Georgia" panose="02040502050405020303" pitchFamily="18" charset="0"/>
              </a:rPr>
              <a:t> and </a:t>
            </a:r>
            <a:r>
              <a:rPr lang="en-US" sz="1400" i="1" dirty="0" err="1">
                <a:solidFill>
                  <a:schemeClr val="bg1"/>
                </a:solidFill>
                <a:latin typeface="Georgia" panose="02040502050405020303" pitchFamily="18" charset="0"/>
              </a:rPr>
              <a:t>Thummim</a:t>
            </a:r>
            <a:r>
              <a:rPr lang="en-US" sz="1400" i="1" dirty="0">
                <a:solidFill>
                  <a:schemeClr val="bg1"/>
                </a:solidFill>
                <a:latin typeface="Georgia" panose="02040502050405020303" pitchFamily="18" charset="0"/>
              </a:rPr>
              <a:t> to the inhabitants who dwell thereon, whereby all things pertaining to an inferior kingdom, or all kingdoms of a lower order, will be manifest to those who dwell on it; and this earth will be Christ’s.</a:t>
            </a:r>
          </a:p>
          <a:p>
            <a:r>
              <a:rPr lang="en-US" sz="1400" i="1" dirty="0">
                <a:solidFill>
                  <a:schemeClr val="bg1"/>
                </a:solidFill>
                <a:latin typeface="Georgia" panose="02040502050405020303" pitchFamily="18" charset="0"/>
              </a:rPr>
              <a:t>D&amp;C 130:9</a:t>
            </a:r>
            <a:endParaRPr lang="en-US" sz="1400" i="1" dirty="0">
              <a:solidFill>
                <a:schemeClr val="bg1"/>
              </a:solidFill>
            </a:endParaRPr>
          </a:p>
        </p:txBody>
      </p:sp>
      <p:pic>
        <p:nvPicPr>
          <p:cNvPr id="10" name="Picture 9">
            <a:extLst>
              <a:ext uri="{FF2B5EF4-FFF2-40B4-BE49-F238E27FC236}">
                <a16:creationId xmlns:a16="http://schemas.microsoft.com/office/drawing/2014/main" id="{92D9B8B1-D92B-40E3-8FFF-09EB75A784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7531" y="1941587"/>
            <a:ext cx="2562225" cy="1914525"/>
          </a:xfrm>
          <a:prstGeom prst="rect">
            <a:avLst/>
          </a:prstGeom>
        </p:spPr>
      </p:pic>
      <p:pic>
        <p:nvPicPr>
          <p:cNvPr id="14" name="Picture 13">
            <a:extLst>
              <a:ext uri="{FF2B5EF4-FFF2-40B4-BE49-F238E27FC236}">
                <a16:creationId xmlns:a16="http://schemas.microsoft.com/office/drawing/2014/main" id="{83605982-B96E-4138-9298-36F166CD49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8906" y="2686517"/>
            <a:ext cx="2950464" cy="2212848"/>
          </a:xfrm>
          <a:prstGeom prst="rect">
            <a:avLst/>
          </a:prstGeom>
        </p:spPr>
      </p:pic>
    </p:spTree>
    <p:extLst>
      <p:ext uri="{BB962C8B-B14F-4D97-AF65-F5344CB8AC3E}">
        <p14:creationId xmlns:p14="http://schemas.microsoft.com/office/powerpoint/2010/main" val="1473719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12192000" cy="686593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8E6504F-459D-49B1-B940-706A229104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2958" y="1129776"/>
            <a:ext cx="9146084" cy="4598448"/>
          </a:xfrm>
          <a:prstGeom prst="rect">
            <a:avLst/>
          </a:prstGeom>
        </p:spPr>
      </p:pic>
      <p:sp>
        <p:nvSpPr>
          <p:cNvPr id="5" name="TextBox 4"/>
          <p:cNvSpPr txBox="1"/>
          <p:nvPr/>
        </p:nvSpPr>
        <p:spPr>
          <a:xfrm>
            <a:off x="44686" y="6488668"/>
            <a:ext cx="3879378" cy="369332"/>
          </a:xfrm>
          <a:prstGeom prst="rect">
            <a:avLst/>
          </a:prstGeom>
          <a:noFill/>
        </p:spPr>
        <p:txBody>
          <a:bodyPr wrap="square" rtlCol="0">
            <a:spAutoFit/>
          </a:bodyPr>
          <a:lstStyle/>
          <a:p>
            <a:r>
              <a:rPr lang="en-US" dirty="0">
                <a:solidFill>
                  <a:schemeClr val="bg1"/>
                </a:solidFill>
              </a:rPr>
              <a:t>Article of Faith 10</a:t>
            </a:r>
            <a:endParaRPr lang="en-US" sz="1200" dirty="0">
              <a:solidFill>
                <a:schemeClr val="bg1"/>
              </a:solidFill>
            </a:endParaRPr>
          </a:p>
        </p:txBody>
      </p:sp>
      <p:sp>
        <p:nvSpPr>
          <p:cNvPr id="4" name="AutoShape 2" descr="data:image/jpeg;base64,/9j/4AAQSkZJRgABAQAAAQABAAD/2wCEAAkGBxQTEhUUEhQVFBQUFxcXFxUUFBQUFRUXFBQWFxQVFRQYHCggGBolHBQUITEhJSkrLi4uFx8zODMsNygtLisBCgoKDg0OGxAQGiwkICQsLCwsLCwsLCwsLCwsLCwsLCwsLCwsLCwsLCwsLCwsLCwsLCwsLCwsLCwsLCwsLCwsLP/AABEIAMIBAwMBEQACEQEDEQH/xAAbAAADAQEBAQEAAAAAAAAAAAADBAUGAgEAB//EAEEQAAEDAgMECAMECQMFAQAAAAEAAgMEERIhMQVBUXEGEyIyYYGRoUKxwRRSYtEjM3KCkqKy4fAkwvEHFUNjczT/xAAaAQACAwEBAAAAAAAAAAAAAAACAwABBAUG/8QAMREAAgIBAwIEBAYCAwEAAAAAAAECEQMSITEEQRMiUWEycbHwBSOBkaHB0eEUNEIz/9oADAMBAAIRAxEAPwD9NAXizQdYVZAM4UKYBkeaiZQy2NGmQ6dGmxkQE+NOjIo8cxa4tJFAyCglKyzpjEiiBmMVxW5TPpWJjQBOq25LJliQTpYruuUGDHcrZRTwro0Q56tBJFjFPTLFp3DRQYxOiizssRuJBGaHMjzCxZY77EEp6dZ9JTRPmgQ0AJywKlyA0B6vCU1AUem+5MiRg3NKaCclWULTPTEgZC10YJwVTkEkCKC7LCQvzSZotMoNlWZodZuWOUs1HbnIr2IBehsgWKNGtyBwxEQIIlojBsEG9lkxRaIBcxOjZR8IkZD5zELRDqNquKoo8eFHIERmhus805OijyOktvTsWBooMI1oaSIGYwN8SsmbNFbINIYhWeDDDrRdFHYKmqyC9S3Q/wCZpWRdyC80aTKBCdPGktUA0LGNLKAOp8RTIK2C0G+yABalDYlE6cWKoBoSleogGJTOTELYHFmrkyjuyS5BgJTZWnZGDZIqlwQdY7JZ2MTN1DIkI2Bw+6NMs6sqZA8RRxZA7CtEFZTDNWuCBOJAjdEFpGootECM0RMh8WoeSHuBWyHmFKZAD2621VQ9QWj1guARoVui04poAI2FJyhRRy6NcycdxiDRtyTILYo8eVUpOiHTXKRkQ5lNwj52IBJu0FCnaILSsSJogrK1IKZ1SQbytmGHcA9rAAFplSRDOVTrklIFSJsr+CiFispTkgGCx5oJAjLVnGC1U1HFEE4jmikiFFhySGizaRSrIjbYxE9XZYyx6lhBGvRRKYZkq1QdFDET1phkRR1KVJZCCrnII5KIesctGtNFIMwq4NFnRKkpWQ4cUtsgMooPSymdMGEngcx56j1unYpKNxf6fJgP1DNzQ5Z3wGkcyCy585bhgA838PzToy2AGDmFeRJosDdZ4uiBYmrqdPjTVsBsG1tnObuPaH1WXLFQzNdnuWuAUsaXmxUWmKuZdY1HcsZYywW6GyKol7RfuVSmC0ZjaV3ODW+aqKtiJh4qPKyLTREhmGiC1YUmtytJxWbFDhcCx4hTLhVWiaCS6nLMneqw6dwWqATNTEihHBmrktgUNt0WdoM1kQKzeFLsalIYYVfgsvUMMkQuBakHa/JUtgrOA/NNjKwR6nluiUghljlakWBkCtMpgWFOiCHYjRZ3dSyHitPfch3hyWhRtAtnjh2bn4T7HX8/JBl8tS9PoRB2CyXKVchIBM65XNytyewZyI+KbilJbMFo9JsUyUmtikelikcbZZ2xy63TvamLaB1BsWu4G3kUr8QjUYzXZkjyeTtzWZ3OIRzFTkpcMMpcFnNRGQE14px5Ksg1TzfRKYDZ1TbMuL2zOpW3Dh0q2BR5XxdW0nggzUkU9iTs2rJdnmk48riAt2aeFocE/wAdSQ5IQ2ls4OySJFSjZArNkua0kbktT3FyxtIg2TW9hNBA5KDNvEQmRSHWeuCJxRLPGLFkjQUQrZEhJtjLOi5aIY6AbDUsyjW4UWPCRKldjEfF6OBTBjVaYbAMM0o2i0euchZZ0BkrlFqFlWewPuFowz1QTBaCtOduOSXOVvS+4SFnS4W5/CcJ/wBp9Pkudkb0r22f9BI8idcqRWxLHSntbUQ4yLkcEpSplBJBZa1AhNkqHRutJnG49mS1sJPwSAezvI55m3NY/i49fT5gOxl0YIPJMzQU8bXsSgtJ2gD5HyWPoHewbGw3JdGMKWwNilYciFJ/CUIUlDidd3oseOPmsmksspwAt9bWQzPSqwaVyOqm3OiSVIy+zNc9UqbEQ5NhQnJDGRqSDTt38E9StFM9mpwW8wl5FtZfYw20tjOYMR0LrAb/AAVxnaM0sdGp2f0TiEbOsF32u7mc7eV7J3hruMjjVbk6ORJjlQNBsaY8pKOA9Jb1E4CCRRR9C7CYk1Ih5GbKaLImNwTJDg7GKQ0XK6oI+ATosFo6Yisi2OxmiStksYw5LTPG3jaBT3FqI94cFi6G3Fx9Apcn0s9s+Cz55yjKw0d1YBsT3ZBY+F82n1R5K1p9pfaBPKSMjI6hDFadmWg07suSkpdywTZb2PFGnTUihmWTJb9aqyCksgIINiDkQcwQdxCtzTVFcnFEepcGuzjd3Scy38JPh8uRWKOT/izUX8D49v8ARKDUMvakb915HkhhLw87S9S+UMPnIuBmulDLU3EBntNGTmVJOU2WhmKOxQ4lUiwrnLROexEjF9KgXmw3Zri5ZLWBPdGcjYQctQq1WJqjRbKrb5b0lppmiEix1gITIyYbDUguLcFojHUUhQ0BlqGud+rjzt47kePHcq7d/kA1bstmYDXVVProQk4tbjFE/P8AFwWJcCAoer1UQ8MiYpIBs6E6JSJYwJEfiIJAxNYpuN7gt0NUtQCtOlMkZFBr0mcUNTDtS9KCs9LVKI2ctdZVr0lUGbMtcM6cWiqEjJZxKxdFJLKyTA/aLhO6rCnuBGYcTAwhrt7sAP3Sbll/MW5kLFJasWn0G2UaGTE0E66HmMijxS1xTYSA7RdYFKy9yWS9mVXYIOrHW8iVeOVwp9gUylV3LDZNUm40EyO+QtIF+CpzaBs0LafrIi062uDwcNCtCgs2NwfcIm0TrSaWxjP9pvZPyAXHhJp0+VsWuRwgtcCdCuhKbjpmVRVhAtkuthalG0Uz62aHS9RYOodkgzOkQh1NPclcjJuShQ7NHBFCNLcFxROm2U4G7DmpGdvcB43yipSxvDe1qm0uwxXW5UjGBgB1OqcnSog5HZrL8c0csixYXP1Lq2fMgBF3anM+ay4+ijOKlk5e7/UPU+x+axyZrLdGQcbLxV8l2LzvO5GkwGCbIVbjIpMdjkJSG3EYtziWQpsMsimhVleWuC1xzNoVwzVUFSJGi4sUayqXJojuUY2q0w6OnOVSkiULSvCwZphAWLNBy9SHlSLC6dBuMrKktgDY88t63+K2qYrSdQjEXROy6xpAPBwzaR4g5+SWuX7l87DOyasmxOrxc/tt7Mg9RdIxy0yfv9sOLtDG0pRZSc7CZGize4DK4WfDk87j6lUWaef9GHHhmtUJ6eS72IszMUmeR1HiFJPcHk1FEbNWrDKkGS5+zP4F1x++M/5hdcvN5eofv/ZEWHx4m8l09GvC13RO51RO7PJP6DJ+VTKktzg1YurXUJyohzPUNAuTkl9V1MIR3IlYKOPEASLb7HXwv4pUMfiNNKvUgKY5gBV1C07ItDMFMN6LDg7sjYR8AHaOjc1pliUU5PsVZnIq/rajAN3sFjm6j7sBO5UaOQXcG7hr5f3+SLNHXkji7Ln9P9/QYvUyu0Nvu6x2A9m9h5ZK5TcnaFuRm4SsWmxNjrBktWLFZTYOaSy2xxJIXYo2UXQZIbERQgK5s0Oic1YQQRJC1NBiOafwLSs0tAAAqUqHoc+1YTnor8Sg0z2WS+YUlKwhCrmsFjyAt0Do626CLokZWPmTE2yPVYTBbPz7B1Hd5cFtxS1L3FpdjutjsQ4atIKGctLLa7i8byHSBovheJBycO0Pb3SZPuu25I90C25UFuQ0NiORU02ypyo9YbOaeIXPctGWxi4HnTWjIGhI9zmurKSluC+BnaFCHFjhknPFraruWxtjiwBr/Io5wliVS49S07E9tN7LXjVv/PzAXP61XpmvkX2KcMmTTuIWzp8jpP12IzyE2LggwycJSiWyHM03cQcgUE9lqFjlI25Adnhtf9rUDy19EnCnlya58dhnCoqFwAXexxUIANi8UGeI6lY9OudhDjHWXQxxpANim05TbCN+Z5cFmzzbelfqWSdi0mB75jrb/gLDFtT1y4ir/XsRR7+ofatUY4DbvydkfU+59VOni5Jvu+fl/tlzdIzUWwXkAk5ngpKVPYBYwTtl4TkSgaqXAvQeSwuG9bMUkhcosRqL6WJJ0stPixAaJz5LHQoJZVJFJFugdcLmZeR8B6SK4SohtCT5QxMFPYPDtEbikTbQcZJjkc+LIpam7GrgZhltkU++6JZ9VsuEqaskuCUyItclC6pl+miu1PjC0OFm5Oy1BuOYVY5uMgGMzy4h7HmnZne6CW4tTZSsv8bS08xmPYIMcraB4YjWPIHVSZ4TaOW3evngeNA62h0Nt2iYnHldhcr4YxfstPCy5nVKpj4cFGmhBFtziFvxS1Y0iUUng4SBq3RaYTkotLlFtHVNO2aOx10I3grdDPDqcTi+QKF3RF0b2HW2R420PyXJyRtSg+26GI62LNeFhPL0yPyTugmkq9wew6+2LLeE/qFFdR5S1wRpzgLha+dx4k90cr+wKyZ021jXf6ArbcJROAGt+J4k5k+t0+ManSInsOQzhxst2XIoxoFbsYD7JOOel2Gwbn5XK2yzRjDUBTDti7Oe9BjxvRvywyXWHBgjHelfc+DWjX1sud1r0RUFzJ3+3BFyeVNN1kg4MFh9Sh1aY0i6t2UW4GixIFvEJ0IrSrCswdZXEONitCxJmGc2mLsridUucdPBSnfJ5iDjcZEaLHLI09w0NVez2y2LcnEaeI1CuGZRkk+GE42rR9RRYMiiyK2DHYbkeLJTVDLM/tOTPJWmJkT6OQh1ypONoFOjQ07ri90mOGxykPSXbgO5wvfxuQfkmvDXATYxHPklNBJgqhm9JlB2UUNlzHQrdgwyZamDqBZ3ms+bG8ctycneK1z68uKKLtUy+AFU0tAd91wdfwuL+yRThIkuLGqmNpcA8AskGFwPqDzvvTrqafrsRpMlSXicYnm9u44/E3gfxBZuqxO7XYqL0+Vjez6/EcI3FTpU00g3JMpVVW/JzBrkU2WVqVlt7bEfZ+0HMnIdkShjOWN64i4y81MuNr29c1uhcDy0J+ijza+oUlxVMbaWxP2HVWbIPuSB37rnZ/Mq8E9P8ARezNFIzCL7hnfgF1eoxOlNBJmXqK/rCJB3cRHmRYDmGkfxlYo7yeR9+Pkv8i3K6oWo5ySW30JWjG18XqLt8FvZcgseIUzZLY3HwEnqhqkKYbO2y3a07ifkUyWRy0w+9il6j0VTiIDV0seVzdIj2Im0HuNWCD2YwG+t7+5PouV1WRvqPb/G31spclKeQRtyF3uya3ifHgN5O4Ao3pVffH9Bt0dRNAAB7R3kgXJOZPhnuWWf4mlJpKy1Bn5cXufJhGZc6wHPRdVSZz2rdFaXYk8ebm3HFuaVklWzGeFJBoKMPAwd/e05eiz6bWwSj6A2lzXhjgWuJFr5WN8ikzx2qKTadMa2gSDciztHDgRv5HVMx5HxLlFzXck1dWQNUzYU2SZKnihUbBbOqcA5omqIlZapNMk7GkxlF3BipWHfG9zTyJv9VWV6Zr3Qyrh8gMbMljnyWkdNmwmzhdvuOSODXcpuhnrGtLbG+K9j4jMjwNl3Omy4mkrFtNcHL5A643rD+J4klYWOVnTTl7FcmD3H9jmEEh0ZzFiWnwO5NmrVAL0Ctu+EfeA92/3CVLeAa4F9uND4mv00z3tcND81cp7Rl67MGatEvo879Ob2HZIy43z58QeBTscfMqFY3uaVslrg7swsufytmmIt0qgZ1cbxk9xsyw1IaXEHhk0ra8cXiU13FZV37gKeQuZE8969/Y/RcHXozNoct4pitA60727pI3eozC3LZCY/FRT2/tW1GwDWUYTbWze/65D95daedy6eMV32/Yk5UgO1KMw0cbfiGbj+Jxu73PskOlKKXFEkqgL7Nhs2++2vko3p2RUV3PaauwOcLa5DmVWW0i8cqFdqVBx4BrkPMpeGNrUypy3oszMc2A2ObSR5kD81q6bF4jbXZ/UKWyGuj7rNe92QaPkM1tgvBjKb7IkXYrSklpe7VxBP5f5xXFm3JW/YZEo0rMRMjtSLAfdb+Z/LTNDknVxvfv7LtFf37/IJK9yRV9JWNe5oGIA2vlY8beF0tYZLZJP7+6AeVWYdoIkxA2IORHEHJdkxvZmoouk0rbdZZ45WKVOMn3HRzPuVoX09Tmw4JBwycFmdXT2GrTLg7qXgDq6xgezdKBmPEkaHxWrHkT8mRX9QZL1Ott7NY+MOa7FlbFxG4lK6nFGDWSLu+S5LUjDvgzLXajIqpRa3MvsANDxUjOiabH6PZ2SLVqYyMQxoSMwbJ6xNrYj2K/R55vJE7PGLjm3/AAeiy9TGSimHie7RSkhiaA3rLyOGIMtuWiXT4vAWVTtvsHdPSTa1oCRCFrYCYlG7d43HgU5YlLyy7iVKmUaN4cDewd887Hkbo4ZlOLwZviXD9RqS+JBLZ81zJLTKhiBU04EmE6n5FNctkwU6dDNLkXt4HEOTv7goPYNc0C6rFHNFvb2m/NKW8ZR9NyNdjHbOrsLw4/A6x8W3sD5HLzatsHpqXoZE9zaVT8muGhGvPRZesrVaNSfcBWVgfLRxnTG4nxJY5jf6ir6TM5QUHwisj80RaLaDetEWgaSAeIGi5mXp2lKaDjlWpRF613V1EbuDrHkcvkU/DLVj/T6Cp+XICN5J2s1bAHP5YTi/qcwLfFNQS9F9QOZfIvdIpb0oPL5oZupRQ+fwCezpw6HxAzSlkblTBXwi88JZaU/ey/z1WrM/LsClW4an2cTMHu439Fnjl0x0h6N7KG0ZbxvO7rW/0f2XV/C5J6/mvoBm4HZexStbvkIHrmfYI+uyflqK/wDT/hBwVIWcL9kaMALvFztB6H3PBcycvDhr+/b/AD+wXLo42tWFsbmt78jiB4ADtO5AfNcrDPU5X62HkdLYydP0YdM0SGTBjFw22jT3f5bHzWyf4gsUnBK6M0enclbYKGK7brt46YDVoEJgThJ8ExpMX7DkWx8w9kjmuGllT6dSW4xRa3TNXs+pc5mCezt1+PNZJ4HDhj4ytVISqaaWnuYu3Gb9g52vwQtxyRqXILUobrgWZQNqGY2dmdneadHjcQhxy8ul9gXFS3XJNc/Dk4WI1BQOPoDdB4qkblcW4suzmasXSwzQqcmL0tdhla69s1fURjKDQMJNSTNPWQCVokZ347uBG9ru8PI5rz8cktEoLlb/AOTfKKbUhDaBJwniCDzWnp8qnuhWRCBNl6COFZIX3MUnTDRTG4OrSLHmPzaf5VxetxtZFM04ZWqDQVlj1bjn8JOtjoCqz4VpWSPDLhOnpZxtEG4e3vNz5jeFmi7TQU/UebUjG13EWPnmD7KtW9hKXcZxBsrHbngtPzCpOpp+oZ+fbbj6uWVze6w3cPwPJDiOV78wFswSW0H32Mco7to0HR6vxwmNxu6I5eLfD/N4WXq40NxytUKbUecTSNWZg8LOukYNkwcjdi9YD1rHD18UzG1oaYEr1JjlTVGUdrvNtbx/w2Q4MSi6Qc5uXIrs6pd1jsGslxzA/wCfZac7pX7g4272NL0kfhpG332+YKVJXOJpybYyRs+a1twNr/VJflnYuLNNtelD3QRgizje/gLLpZsSbjCL5GPshioZhxG4NhYW4lYupwPFdv5DLsndW6Q9V/7GF3pYpnSOdtL2/wAC5K9ijtib9MyMaMZiI8XGw9mu9Vt6xrxFFvaK/wBv+C+4Whg/R56u7ZPPP5W91zeocskWvv7XAcFSItbT4rNJzndhH4YrlzyOF2g+oXOxvS77RV/r2/kkle3r9Dmt2gxjy05WtlwyFkOPDKUVIuU0nRmRLZtr6L1mmlsY1JUSXjESVSbE8sJHVSM0ebcLo7Ltoo0nSB41zSJKXqGsjNPsPb4ecDvdZpxa3NGPInsyxV0gIDo8nszaRkSN4QuCktuUMaJdRCyoBNgJBruuiwTTlpn3FTipKyM6it3TpuWjL07W6ERYu5tzYrNbiHsCfTi6vxpUVoRQZWPhs5juycnDW19/nb2WacLepcjNTjwOCsaQGniPQrHj1YpWg9SkiXtxpj5HQr1fQ9SpxtGLPDSd9HprscCR3hYE27zXtv5XWL8W8koOrTuxnTPZo+2o0l8bm6ubbzGY+ay9Hkvp5Y5dn9QssfMmu6PftRc0OAOJh7Q5aiyGMUpE1Nr5DlQ4FjXt0B+R/JJkqdDHxYeWYuicB3mdoeSXIJO1RD2lAHtkd9+K3oj16Zx+YqrT+Rm+jFeWOZfdeN37mX9Bb6LpdZi1p133FRdOzSbWb8iuRgGZD3ZcfW3bvABCrO/Dpl4469hSsOAm+VgSRyGXuQtfTK6aFz2YCBxb1RGrQSedsbvqryLU5L5FRdUzTdOKwOo4i0auab7leOcZuCrdJ2aMz8hGgmytvFik9RCp36iYvY7O03mWJrbuIOFttbHd5K8cG18glN2jXGItbGw3xOdc38M/yQTTeVRZqqkA2XVj7XIPxj07vzcFr6XbN7N/Ri0/M0I1NYZJ3kf+WXA39llmD+Y3Ss+TxJP3f3/BV7mnrngubGPiBLvBg19ch5rP1bS2XzY9ehLbIDJLM82ZE3ADw+KQ+zR5FctqThGC5k7/AMf2EqtyfC+2ZZ8EkxMuGwebi5Gm72supHTjWi+DK1Kb1ERpL9ASvQxj6mO2xuHZUrtBYKpRQcYMOOjzjq4+SCmH4Z2Oj3iU2OFspwo9ZsNzSHNcQRmE9dIpICmjZ7IncWC/ebqFgz9FLE9UTZjyalTPK6hAfjZkH5i2528LJPFF8cPgJreyFtKF1y5nfAvb7wH1R9P1Lj5JmfJjt2iRDWtl32cNRvWucISQi2c7Tmc0XssSxb0N17E2i2w18jI3khj3Na4jUAm2V96Z/wAfSm2i1K9jVVuxyxrQ14e8btA4G2TSd/P/AJ5byY3Nxjx6j54qSoWim61roJcj8JORBG4+Kdgm8E1JcdxT860sDsKCwnjeM24PbFmD5hbfxid4sc4+v9AdNHeSZ1Ox1g29w17sJ3jO4B8rLnYppSb9UMknx7ndTC4ObNE7C5ws5pza4jiFojJPG3LsVJU7QLZtWS1zHAC5eCNwd4JWfeWpexIPahsy4WxybnNsfqlSV7BJ1TEaeYGGTwDh5blc4vVH9AYvZmMIwyPtocMg8jhd/UPRdlPVjXtsINpfrKVr+Btfyt+S4zjozNDucdnnRCT/AFFuLUH4hH8m/cvpn5xfpZUtfLJh3vEXkD2vcOPmtnQ43DGvl/sHPJSmwDZB1jeGMjye0j/cpvTfsAuTS7KpftNHJCT2m5jyN/olY4/mWu25oh5seky7iWzFozsCD+7ktGSpY7M1U6Hehm1GsqgXC7bFt7Xw3Isfa3miTWKpSDwvzGxNcJao2+Funv8ARZoz8XM8r+6NVq6FNhUJMgkOsshI44GAkn+LD6KY7cscPX6WDCPMmQYJerqadhP6rDiPiGF7z6uPoovhcvvkXxNL0NNRVpMctQ4d/ssH4WZADm4lYOok29HqaYPZyJu05MRho2m5e4OmOYy77h55n0R9LjtvN+30AyPjH+4ntfbIimewDJtgP4Qupj6W4ptFSlTHfsLInWytqDxBzBWlZrQtwSZ2+vY1X45LSF37XG4I1lYDmB/7ofBaIZqFuTOmbVWzH1CAbZQpK8HRbLjkVMim0VKCTECxxydm08CvP9V0/hycez49mbMU9SJ9c/Mgiz2n348iuXkT57oJsxHSjZ7mPE8WQd3gNzt639NkU46WZskd7OtlbSEjcLxmqyRlGVgJkTb2y+rdib3Tw3LdhnqVMhsOi+2RUR9W8/pYx/G3ceY381578R6R4J64/C/4ZrxT1KnyU6ykEtjfDI3uuO+3wv4jx3LLjzafLLj6BThq3XIIMIkxEWJaWOHjqD46e61Zcjlg0ejTQuKqdg4n5u/dd7YT/SUhr4X+gS3sFU1ADXNGeYIt4arTjTppi5PsZyuq8L3ubvId7Ba449SSYm9yjsnbAkpjE/JzXXY7dnuKVnxaZKhkZJxpiVNPbrWcQSPRXON6ZCk6skvZctIG4tP7wIHvZbIOrQKNJ0deH0czD8IDx5Gx+ixdQqypj8fwNAtj1PUyGT7rHEeJGg9bJefH4sdHugMctMrJTiXOYDmbSSOPlYH1+a3fDB/sL5O5JrWPDAfQ/wBkpR/ssr0O3HwOkwbwRn80p4XSaYyGRxsWgcQXSO1LT6uUb20IG+5b6KbJayMvcRd4y8AdCsHX55OaiuxpwY0lbL2w5iyOV7rXxG/Zae6LG+8jVbemzeHB0vT3GKnvRRg2g0AOLBhAwh8eVsTcRGA8t19E3H1WOU7cN1ta2/gvsZ2q6NwSTYm1WEvDjZ7RcFx0zI3Ep8cWJ1BS/cQ8abuyrtWH7PDHYY44RckfE5o7N+bjfyXK6jockcrtp33XvyPckor2IXQphlnlnkzIbr+J5ubcg33W7HiTcYLgRitycmM1ex2Pe5xzLjddNRS2sY4piLJjVUIlbnJTksf4s7wPkD7FYXHTNJ9xfxQv0IAqwd6NwaEBI5xxS2pEQcEcUPmCpApHtG9aMeoFpHDNshi6OKckLZY2TtWSQGSN2JrTZzN4yviaVh/EOt05FCXDRowxdWjQS1LZ4hMzNzcnjfZYMm6v9x9qSsmyYX3ac2vFxzScc3B2BJKWxD+wtY8i1uC6cpKcbRmqmDqc+y7MbkWDJp5BkI7NpC2YluRwutbwWjqZQnCi4XZpNnbU6xovYSC1x96+WS8zm6fw5UuPoa4ZdXzHXSh4+R4HgUuKcNnwG2pEajq/0luIcPQgj+orVlx1jEwlcgFTQvxgRuviF88j4i4W2OTGopyVC5ReqkQNqxuuWuFnjUb1uxY06adoU7T3O9lsYYXdsNlYb4HdnG38J+8OCX1GKSndbfQJU0A+0doHiLJejagWUNiRY45fBoI5h1/okdRPROL9xmONphOi0tpZIz8Qez2P1AV9XHyqRePmgVQewPEkfVVDkUwFLJeWTwZgHkLn5J2Vflr5loBM/IeLfkQriikWdswARslb8QAdz3JGKVycH2GSjsmJuqrtaD4DyCix1JsG7RtujLyYZb5sBAaD+yBkfRczroXT7o24HswM9R1TXtYciMxrbJwcPPJXhbktwJPTshPaW1MFFGPiIf6vfa/8IPqtmKCeSkLlOoIy3Rmqc6thBcS3EBYm4sTpY7lt6rydPKS5AxfEjUTdI2NqZAxpbG12EGO1iW5G8Z7Lhe/BZsUPIpT5foNlkSk0uDUQ1cDafHFEWiXN2Blhm3N2HdkAt+NwS1RjvxfYNNJWgTZIgLOqGNO9paTbwvdFHPiavUS/cy/Qmqkp5+pkLmsl7OEk2Dz3XDzy81M7csV43wBjdSplXa8XVSdqngljde2KMNeCO83G31HgQg6ab6jHqTprZr3LmtL4tHEFDs+bJ8Rgd4TPaDyJOH1snxx5lzFP5Oiqxv2O6roBEReGpljvp1rGvb5FuH5oHlwJ1O4v3RPB9DNbS6CV0dywsmbxjdY+jrW9UyMsfK49efoLljkjK19BNH+tjezxc028naFaYThL4WKarkrdBdqCGctd+rlGF3gfhP0WD8U6TxsVrlDsGRRlv3NVUzOpJusZ2on95u4hcXpp+JHS+UMn+XLUuBqglY99mm7X5sPDwRNPuXGmwe2KQvBIyc3XmE7Bl0vS+AMkL3M8HkgtOoWySrdCHuh3Ybw6QA62I9lUiY+SfG0i5GRY+3LPIpWRXyWWWzl4L2d9uUkfG28fQrFLH4b0S4fDHqV7rnuRKmoLXiRvG4+oPArXGCcdLEN07Q5s7aWKZrt17eqrNh04q9AoTudgen+zMT8TN7Q7LwyTOgzaUkw8q8xntiAO7MxNtztXN4eVwuhnzyjvFWJcY2cVYAJaDmPK6pNT8yAVordEdoBpc0/GLeYXP/EMLaUl2HY5aWLxVHVVZduElzyxZrQ4a8CXsDemVhqqoBItoC4+V/7JMIUC2K7PdkHH4nuHq23zTsq5XsQDI/u8yFcVyUi/tOq/0cbR8Qb/AC5H5LDihfUN+g5vyUQJ5bAW3WW6MbYo3dZWdRs2MtNnSOBy8z9AuYsfi5qf32NTlpxKifZzYw118bjd99bk535aIttba4Qp8E3pFUWDWDeL++XyCf0sbuQE32M5BKWuL2mxByI1HBdCUVJaWVxwU6LueJWTJvMhoWdIpLNiya0CwO9Xk1xhSew2OXsc/ax4LOk6L1Gh221r29oYXg3B0N+IKy9P1E8cqH5Umi1URfaKcXIDnNAxbmyAdl3I6HwKPD1PgZda4ez/AKYTjriflVX0hkje6OWMtewlrgRoQbHmF6JTfKZiaPaHplJGewXM8AcjzboUcsjaqSTLimuGaqh6fHqRK6MOwuwPLSY3X1BOHLMHhuK5k+mxPJVabW2nYd4rS33KMPTWkmFn4mE73NuP4mXv5tCXPosnMJ389n+6L8SD5J9VQUMrjbACdHxua0+gu2/g4XVrL1WFeZWv3/kW4wZ9U0b42W/WxgZm3aaOJb+VwufJRnPVDZhbpVyjLGoMMgLXXaDcLbGPiR3W4jeL2N0akPayVuj7Ndz3LDKLujXdqyXtnZ1nYgOa048jWzEThTsjU0mCZh/EL+ZstEHYnh2dgf6iWPIBxJuc9c8gjuEUpSQdbiEW0cD3OYHY2HO7u97aJuZ4skFFx2YMW4uxupLZmGWLI/Gw5Oa7xHH5rHGDxPRN2uzCnT3ROoJg0ubpe9vB4zA8x9Foy424/fACaNF/3ATsF9WsIPqFz44njdDnPWjHRMt1tvhs4eRXTbtRFMQrZruvxTscaVF0cQVJab70UoalRVD8s2J2L7wB9QEuMNMdJGdyPsCfD5pUVuCkEvhij5B/q4/kq+Kb/YJoXkOvAO+aKKKSKMkt4Y28HOHlkUhRrJJhMUkGbweC0Y1aTBfJc6LOfWT00LjeOM4iN2GPtG/OzW+aT4ccUpTXLGxubSZpOlkVqolvdOf71hiHvdYFJPVXqHmVSswG26vFM/g0YR5C35rpdPjrGvcQ+Sa12XNamqIaCihPVPfcBsLQ53jfJo9Vhe817hKNpsH1oe2411Wpw2oW9mB+0nik+GFZU2f00EsfVVQzNgJB9eCvN+Hb6sf7GjxLVM3mxJTGA1zsUL2977p3E+C4uSFNprk0Q2Ods7Hp61hLsJkZ2XOaRf8AC75J/TdROEd+V/KBnCMj8w6R9FZqYkgY4/vDdzC7OHqYZNu5ncHEZ6ARMndPSvyM0RdGeEkVyAB4tL/RFnhtqXK4IlexMfEAHxEYZoXGxHxgHMfUeCibbUlwwH6CkG0zoVoePYGjYbF209oBY/Lgcx6bvJcrqMC7ouMmipVUMFZe2GnqeH/hlP8Atdy46HcrHlcfi3Xr3XzX9jHGM+NmKbDkkge6kqWlmIEsJ0Pi12hHJTqMaaWSG69iQbi9Mi/S1Yewh5u5hwv5Huu81lqnfqMUrVGf21Q4XXHG4T4SaM840yftp+GoDh8bR7hbIR1wKZNY61Qw7i5txxs7Q81eN1HfsUizt6Tq65zmjCJGAkbtLG/ohyTWZN13DltKyDVSAgOPZxZZbiDp+S0YXTcGJa7o1WyGN6kEd4tz53t+awZ4uOSh0a02ZujF5ZW8WuWqS8iYJnZjnbhktkUQ6A7N+CrvRB95yb+yPkgS5KOJJbtHj/whjGpMgUPJBvpYAeSDZNUQao48VLO7ex8Z/iJCVkenPBeqYaXlbF2zm7B4/NG4bNgF3pfQiGSO3xRgnnv+iT+Hyc4O/UZlhpYPoPWGCXrrZNNj4tce2PSynXJtaVyVCWmVlzpFtYOktujDjfeS7tOvyvbyWDBgail3f3/sPLPUz84+0XuTq4knzXoPDqvQUM0bbkcBmlZXSIVaKuBoqrPOSRgaPwtLf7pfh1mh7IZF1BimyZdxWqtxUkVW7Flf2msJadDkgcVZSjJrYyTo7ZHIhbYSVWMLvR3pZJS2a7txb2nUDw/JYuq6SOXdbMOGRo2NDO2W01O4EXsRezra2z1IvouBmi8UtEwq3uJoG1/wSttcZYhk7ldBCTW6HauzIdXsBkNRDVUwwyMlDi0aObY4223EtxDzXSwdY60yFuFO0Qf+qeyjBWNmjybKLjhcae2X7q29G01LH6cfJgZI7kGXo8+UOkiw2sDgJzudbeCKfVwxNRmCoOgWxpnMfgkBHNTPU43Eqka97cTQWmzhouS3olaI0fRbfxDqqgBw3F1sjuLXHuu55cMOQLlgt68Wz7rsya21TO6epDJRJbEy+CRpGrTk7LUEcDw3qpY9qAjKnZar4MnRE3wgOY77zDmx1+WXks6HTXYyPSBwtGQb2Fj5Fb+l3TQlkqqGVxrcEFOSVNFdx7pFX9cIZhqW4XftDVZsENMpQYc3dMmVQvFfUYgeV7j6p8NslAIb6M7aEbnRyd1wsHH4eF/DNX1GHWk1yTg5hlwzk+NvVWo3josj7RZaVw8U/HvFFo5hOoVSXcph5Xdlo/CFcV3IcvO7gFSIUiAIW+f0WNb5GQWoarCyaP7+H+Ukp2XHc4y9L/ku9mgEriCwjUH5Zo4pNNMoYq9qvmJMhuRkD4IsOGONVEttvkpU8gZGBvtchZMkHLJqa2AsVrZv0br7xb2zRY43NFmYgcbk8V05LYNlWkmwxvcONh6LJkjqmkCEpG2h5uV3+b+hYxspoL7u0bnhHeeb2axo3klMm1FWFSN8OisbgDVVohnIBfEHgCO47LAL7m4QsGvLLeNV7h6F3Zl+lWxjm9rSHN7zbWPNH0WdxeiRJRMNLKurQNGn/wCnW1GsnNPN+pqbNNzbDIP1bgdx1HmFzfxPp3LH4keY/TuMhXD4Z+mVDZmtdA5v2hjQCy5DZQBp+1bTiuDiyxv09fQY1Jbc/UlO2sGAtdi/ZIONpGmRG7mtiwb2lS9VuhbkuB/b2zzVwxlxLotzsrsJFrHhY5IsOWWKWr9CSTl8jLUGz5IJurkPYscL/kD/AJvWnqZRzYtUefQBLfc92jRNeLkcnBY8OWUHS/YqSJj6h8XjbetkYwy+wFs+rC2ZnWN8xwKGCeKehlCuzNouY8Mcb7hfeNzCeHDhppktOWOuNkNhLWkwteztdTfLeYj3xzad27LcFzYx89P79Bt3EzO1pAb4Tdru00+BW/p1WzFdwMvap772EK+MrXqTsSRPYOYeOIfVOcN1JfIhpZ9ngGSNvdMbSPNoPzusDyu4zfqG47mUljLXA/4f8zXSjJOII5G697a2uPLNDdclIBtR93h3EA+yPGqVFoUjk7SKUdi3wNynu8kMeGCDx2uSi09i6GZq4YY2jjn5pEcLUm2RChdZ58WpzVxIPQWJaTpdZ5KW6iUP7RMZLXNG4Bo0xHj4DxTMMJY43NgylqdInCcl9jaw4DL81JO4hnde/If5uS8K3sohxrdIIcLrQ24uSKvJZXcpQC1M1x0Lj9Um/wA5r2CXBpuh1I2ON1a+xeLtp2HMNIydM8eG4cUrqp8RDgv/AEwTqN8hL3EuLiSXHUknMlHHNGKoVKNuzY7fF3NvvaVzVyjVM/E9ptAmfYbyvTYfgQnsDaiktmCz9i260B8ZAAOWYyObV43Hwx+TZonbaH+nB3h1r77X0ut/Rt6qFT+ANA8iF7QSGlrCQMgSW5kjis9+Z/Nk7FKvaOp00/MJXTtsdk4Mxsc3bJfPtu+a0dUqkvkKFZRm5HHsKYlswZyDdw3LV1HEWUSK7ULTi4IjbdED+kA3Esv43JB9Rkub1PK/UZj5M5UCzZANBNIANwGWQ4Bb8fK+SBlydUP6mXkgy/8A1RXqZ+fXyWuPBS4Nvs49of8AyZ8iuLn+H9WMjyZyvGY/aP8AUuji4/T+hbEgeyeZT+5AVVozkmR5ZaFmd5E+C3wPv0b+ylIFAJu6UzuEL/c5/VGyIZl745OSl8JQzTfDzCuHIuYaoP6QfsFDm4JDgVpu85BPhDDupOvM/wBIUh2IiXGtMixp/wCrHMpK+MruU6r/APDD/wDR3ycs8P8Asy+S/oJ/AfoOxommGIFoIwNysLaDcubmb8QdFbIHWCz3AZC+gS0xcuT/2Q=="/>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9"/>
          <p:cNvSpPr/>
          <p:nvPr/>
        </p:nvSpPr>
        <p:spPr>
          <a:xfrm>
            <a:off x="2710511" y="1263388"/>
            <a:ext cx="6788740" cy="2862322"/>
          </a:xfrm>
          <a:prstGeom prst="rect">
            <a:avLst/>
          </a:prstGeom>
        </p:spPr>
        <p:txBody>
          <a:bodyPr wrap="square">
            <a:spAutoFit/>
          </a:bodyPr>
          <a:lstStyle/>
          <a:p>
            <a:pPr algn="ctr" fontAlgn="base"/>
            <a:r>
              <a:rPr lang="en-US" sz="6000" dirty="0">
                <a:solidFill>
                  <a:schemeClr val="bg1"/>
                </a:solidFill>
                <a:latin typeface="Agency FB" panose="020B0503020202020204" pitchFamily="34" charset="0"/>
              </a:rPr>
              <a:t>The Earth will be renewed and receive it s paradisiacal glory </a:t>
            </a:r>
          </a:p>
        </p:txBody>
      </p:sp>
    </p:spTree>
    <p:extLst>
      <p:ext uri="{BB962C8B-B14F-4D97-AF65-F5344CB8AC3E}">
        <p14:creationId xmlns:p14="http://schemas.microsoft.com/office/powerpoint/2010/main" val="14929258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CA45F0B-DA24-4E8A-9C70-CBB38EC3B94D}"/>
              </a:ext>
            </a:extLst>
          </p:cNvPr>
          <p:cNvSpPr/>
          <p:nvPr/>
        </p:nvSpPr>
        <p:spPr>
          <a:xfrm>
            <a:off x="0" y="0"/>
            <a:ext cx="12192000" cy="6858000"/>
          </a:xfrm>
          <a:prstGeom prst="rect">
            <a:avLst/>
          </a:prstGeom>
          <a:gradFill>
            <a:gsLst>
              <a:gs pos="0">
                <a:schemeClr val="accent5">
                  <a:lumMod val="40000"/>
                  <a:lumOff val="60000"/>
                </a:schemeClr>
              </a:gs>
              <a:gs pos="18000">
                <a:schemeClr val="accent5">
                  <a:lumMod val="60000"/>
                  <a:lumOff val="40000"/>
                </a:schemeClr>
              </a:gs>
              <a:gs pos="49000">
                <a:schemeClr val="accent5">
                  <a:lumMod val="75000"/>
                </a:schemeClr>
              </a:gs>
              <a:gs pos="84000">
                <a:schemeClr val="accent5">
                  <a:lumMod val="5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0" y="0"/>
            <a:ext cx="9776254" cy="6801862"/>
          </a:xfrm>
          <a:prstGeom prst="rect">
            <a:avLst/>
          </a:prstGeom>
          <a:noFill/>
        </p:spPr>
        <p:txBody>
          <a:bodyPr wrap="square" rtlCol="0">
            <a:spAutoFit/>
          </a:bodyPr>
          <a:lstStyle/>
          <a:p>
            <a:r>
              <a:rPr lang="en-US" sz="1600" dirty="0">
                <a:solidFill>
                  <a:schemeClr val="bg1"/>
                </a:solidFill>
              </a:rPr>
              <a:t>Sources:</a:t>
            </a:r>
          </a:p>
          <a:p>
            <a:endParaRPr lang="en-US" sz="1600" dirty="0">
              <a:solidFill>
                <a:schemeClr val="bg1"/>
              </a:solidFill>
            </a:endParaRPr>
          </a:p>
          <a:p>
            <a:r>
              <a:rPr lang="en-US" sz="1600" dirty="0">
                <a:solidFill>
                  <a:schemeClr val="bg1"/>
                </a:solidFill>
              </a:rPr>
              <a:t>Video:</a:t>
            </a:r>
          </a:p>
          <a:p>
            <a:r>
              <a:rPr lang="en-US" dirty="0">
                <a:solidFill>
                  <a:schemeClr val="bg1"/>
                </a:solidFill>
              </a:rPr>
              <a:t>Faith Precedes the Miracle (0:56)</a:t>
            </a:r>
          </a:p>
          <a:p>
            <a:r>
              <a:rPr lang="en-US" dirty="0">
                <a:solidFill>
                  <a:schemeClr val="bg1"/>
                </a:solidFill>
              </a:rPr>
              <a:t>Watch Your Step (2:38)</a:t>
            </a:r>
          </a:p>
          <a:p>
            <a:endParaRPr lang="en-US" sz="1600" dirty="0">
              <a:solidFill>
                <a:schemeClr val="bg1"/>
              </a:solidFill>
            </a:endParaRPr>
          </a:p>
          <a:p>
            <a:r>
              <a:rPr lang="en-US" sz="1600" dirty="0">
                <a:solidFill>
                  <a:schemeClr val="bg1"/>
                </a:solidFill>
              </a:rPr>
              <a:t>Hyrum M. Smith and </a:t>
            </a:r>
            <a:r>
              <a:rPr lang="en-US" sz="1600" dirty="0" err="1">
                <a:solidFill>
                  <a:schemeClr val="bg1"/>
                </a:solidFill>
              </a:rPr>
              <a:t>Janne</a:t>
            </a:r>
            <a:r>
              <a:rPr lang="en-US" sz="1600" dirty="0">
                <a:solidFill>
                  <a:schemeClr val="bg1"/>
                </a:solidFill>
              </a:rPr>
              <a:t> M. </a:t>
            </a:r>
            <a:r>
              <a:rPr lang="en-US" sz="1600" dirty="0" err="1">
                <a:solidFill>
                  <a:schemeClr val="bg1"/>
                </a:solidFill>
              </a:rPr>
              <a:t>Sjodahl</a:t>
            </a:r>
            <a:r>
              <a:rPr lang="en-US" sz="1600" dirty="0">
                <a:solidFill>
                  <a:schemeClr val="bg1"/>
                </a:solidFill>
              </a:rPr>
              <a:t> </a:t>
            </a:r>
            <a:r>
              <a:rPr lang="en-US" sz="1600" i="1" dirty="0">
                <a:solidFill>
                  <a:schemeClr val="bg1"/>
                </a:solidFill>
              </a:rPr>
              <a:t>Doctrine and Covenants Commentary </a:t>
            </a:r>
            <a:r>
              <a:rPr lang="en-US" sz="1600" dirty="0">
                <a:solidFill>
                  <a:schemeClr val="bg1"/>
                </a:solidFill>
              </a:rPr>
              <a:t>pg. 373</a:t>
            </a:r>
          </a:p>
          <a:p>
            <a:endParaRPr lang="en-US" sz="1600" dirty="0">
              <a:solidFill>
                <a:schemeClr val="bg1"/>
              </a:solidFill>
            </a:endParaRPr>
          </a:p>
          <a:p>
            <a:r>
              <a:rPr lang="en-US" sz="1600" dirty="0">
                <a:solidFill>
                  <a:schemeClr val="bg1"/>
                </a:solidFill>
              </a:rPr>
              <a:t>Doctrine and Covenants Student Manual Religion 324-325 Section 63</a:t>
            </a:r>
          </a:p>
          <a:p>
            <a:endParaRPr lang="en-US" sz="1600" dirty="0">
              <a:solidFill>
                <a:schemeClr val="bg1"/>
              </a:solidFill>
            </a:endParaRPr>
          </a:p>
          <a:p>
            <a:pPr fontAlgn="base"/>
            <a:r>
              <a:rPr lang="en-US" sz="1600" dirty="0">
                <a:solidFill>
                  <a:schemeClr val="bg1"/>
                </a:solidFill>
              </a:rPr>
              <a:t>Marion D. Hanks Agency and Love Oct. 1983 Gen. Conf.</a:t>
            </a:r>
          </a:p>
          <a:p>
            <a:pPr fontAlgn="base"/>
            <a:endParaRPr lang="en-US" sz="1600" dirty="0">
              <a:solidFill>
                <a:schemeClr val="bg1"/>
              </a:solidFill>
            </a:endParaRPr>
          </a:p>
          <a:p>
            <a:pPr fontAlgn="base"/>
            <a:r>
              <a:rPr lang="en-US" sz="1600" dirty="0">
                <a:solidFill>
                  <a:schemeClr val="bg1"/>
                </a:solidFill>
              </a:rPr>
              <a:t>Joseph Fielding McConkie and Craig J. </a:t>
            </a:r>
            <a:r>
              <a:rPr lang="en-US" sz="1600" dirty="0" err="1">
                <a:solidFill>
                  <a:schemeClr val="bg1"/>
                </a:solidFill>
              </a:rPr>
              <a:t>Ostler</a:t>
            </a:r>
            <a:r>
              <a:rPr lang="en-US" sz="1600" dirty="0">
                <a:solidFill>
                  <a:schemeClr val="bg1"/>
                </a:solidFill>
              </a:rPr>
              <a:t> </a:t>
            </a:r>
            <a:r>
              <a:rPr lang="en-US" sz="1600" i="1" dirty="0">
                <a:solidFill>
                  <a:schemeClr val="bg1"/>
                </a:solidFill>
              </a:rPr>
              <a:t>Revelations of the Restoration </a:t>
            </a:r>
            <a:r>
              <a:rPr lang="en-US" sz="1600" dirty="0">
                <a:solidFill>
                  <a:schemeClr val="bg1"/>
                </a:solidFill>
              </a:rPr>
              <a:t>pg. 448-450</a:t>
            </a:r>
          </a:p>
          <a:p>
            <a:pPr fontAlgn="base"/>
            <a:endParaRPr lang="en-US" sz="1600" dirty="0">
              <a:solidFill>
                <a:schemeClr val="bg1"/>
              </a:solidFill>
            </a:endParaRPr>
          </a:p>
          <a:p>
            <a:pPr fontAlgn="base"/>
            <a:r>
              <a:rPr lang="en-US" sz="1600" i="1" dirty="0">
                <a:solidFill>
                  <a:schemeClr val="bg1"/>
                </a:solidFill>
              </a:rPr>
              <a:t>HC--History of the Church,</a:t>
            </a:r>
            <a:r>
              <a:rPr lang="en-US" sz="1600" dirty="0">
                <a:solidFill>
                  <a:schemeClr val="bg1"/>
                </a:solidFill>
              </a:rPr>
              <a:t> 1:215-216</a:t>
            </a:r>
          </a:p>
          <a:p>
            <a:pPr fontAlgn="base"/>
            <a:endParaRPr lang="en-US" sz="1600" dirty="0">
              <a:solidFill>
                <a:schemeClr val="bg1"/>
              </a:solidFill>
            </a:endParaRPr>
          </a:p>
          <a:p>
            <a:pPr fontAlgn="base"/>
            <a:r>
              <a:rPr lang="en-US" sz="1600" i="1" dirty="0">
                <a:solidFill>
                  <a:schemeClr val="bg1"/>
                </a:solidFill>
              </a:rPr>
              <a:t>Aaronic Priesthood Manual 2</a:t>
            </a:r>
            <a:r>
              <a:rPr lang="en-US" sz="1600" dirty="0">
                <a:solidFill>
                  <a:schemeClr val="bg1"/>
                </a:solidFill>
              </a:rPr>
              <a:t>, (1993), 69–71</a:t>
            </a:r>
          </a:p>
          <a:p>
            <a:pPr fontAlgn="base"/>
            <a:endParaRPr lang="en-US" sz="1600" dirty="0">
              <a:solidFill>
                <a:schemeClr val="bg1"/>
              </a:solidFill>
            </a:endParaRPr>
          </a:p>
          <a:p>
            <a:pPr fontAlgn="base"/>
            <a:r>
              <a:rPr lang="en-US" sz="1600" i="1" dirty="0">
                <a:solidFill>
                  <a:schemeClr val="bg1"/>
                </a:solidFill>
              </a:rPr>
              <a:t>Teachings of the Prophet Joseph Smith </a:t>
            </a:r>
            <a:r>
              <a:rPr lang="en-US" sz="1600" dirty="0">
                <a:solidFill>
                  <a:schemeClr val="bg1"/>
                </a:solidFill>
              </a:rPr>
              <a:t>pg. 157</a:t>
            </a:r>
          </a:p>
          <a:p>
            <a:pPr fontAlgn="base"/>
            <a:endParaRPr lang="en-US" sz="1600" i="1" dirty="0">
              <a:solidFill>
                <a:schemeClr val="bg1"/>
              </a:solidFill>
            </a:endParaRPr>
          </a:p>
          <a:p>
            <a:pPr fontAlgn="base"/>
            <a:r>
              <a:rPr lang="en-US" sz="1600" dirty="0">
                <a:solidFill>
                  <a:schemeClr val="bg1"/>
                </a:solidFill>
              </a:rPr>
              <a:t>Joseph F. Smith </a:t>
            </a:r>
            <a:r>
              <a:rPr lang="en-US" sz="1600" i="1" dirty="0">
                <a:solidFill>
                  <a:schemeClr val="bg1"/>
                </a:solidFill>
              </a:rPr>
              <a:t>Gospel Doctrine </a:t>
            </a:r>
            <a:r>
              <a:rPr lang="en-US" sz="1600" dirty="0">
                <a:solidFill>
                  <a:schemeClr val="bg1"/>
                </a:solidFill>
              </a:rPr>
              <a:t>pg. 7</a:t>
            </a:r>
          </a:p>
          <a:p>
            <a:pPr fontAlgn="base"/>
            <a:endParaRPr lang="en-US" sz="1600" dirty="0">
              <a:solidFill>
                <a:schemeClr val="bg1"/>
              </a:solidFill>
            </a:endParaRPr>
          </a:p>
          <a:p>
            <a:pPr fontAlgn="base"/>
            <a:r>
              <a:rPr lang="en-US" sz="1600" dirty="0">
                <a:solidFill>
                  <a:schemeClr val="bg1"/>
                </a:solidFill>
              </a:rPr>
              <a:t>Loren C. Dunn </a:t>
            </a:r>
            <a:r>
              <a:rPr lang="en-US" sz="1600" i="1" dirty="0">
                <a:solidFill>
                  <a:schemeClr val="bg1"/>
                </a:solidFill>
              </a:rPr>
              <a:t>Hanging On </a:t>
            </a:r>
            <a:r>
              <a:rPr lang="en-US" sz="1600" dirty="0">
                <a:solidFill>
                  <a:schemeClr val="bg1"/>
                </a:solidFill>
              </a:rPr>
              <a:t>April 1974 Gen. Conf.</a:t>
            </a:r>
          </a:p>
          <a:p>
            <a:pPr fontAlgn="base"/>
            <a:endParaRPr lang="en-US" sz="1600" dirty="0">
              <a:solidFill>
                <a:schemeClr val="bg1"/>
              </a:solidFill>
            </a:endParaRPr>
          </a:p>
          <a:p>
            <a:pPr algn="just" fontAlgn="base"/>
            <a:r>
              <a:rPr lang="en-US" sz="1600" dirty="0">
                <a:solidFill>
                  <a:schemeClr val="bg1"/>
                </a:solidFill>
              </a:rPr>
              <a:t>George Albert Smith  </a:t>
            </a:r>
            <a:r>
              <a:rPr lang="en-US" sz="1600" i="1" dirty="0">
                <a:solidFill>
                  <a:schemeClr val="bg1"/>
                </a:solidFill>
              </a:rPr>
              <a:t>Journal of Discourses </a:t>
            </a:r>
            <a:r>
              <a:rPr lang="en-US" sz="1600" dirty="0">
                <a:solidFill>
                  <a:schemeClr val="bg1"/>
                </a:solidFill>
              </a:rPr>
              <a:t>2-326-27</a:t>
            </a:r>
          </a:p>
          <a:p>
            <a:pPr algn="just" fontAlgn="base"/>
            <a:endParaRPr lang="en-US" sz="1600" dirty="0">
              <a:solidFill>
                <a:schemeClr val="bg1"/>
              </a:solidFill>
            </a:endParaRPr>
          </a:p>
          <a:p>
            <a:pPr algn="just" fontAlgn="base"/>
            <a:r>
              <a:rPr lang="en-US" sz="1600" i="1" dirty="0">
                <a:solidFill>
                  <a:schemeClr val="bg1"/>
                </a:solidFill>
              </a:rPr>
              <a:t>Elder Jeffrey R. Holland (“Place No More for the Enemy of My Soul,” Ensign or Liahona, May 2010, 45, 46)</a:t>
            </a:r>
            <a:r>
              <a:rPr lang="en-US" sz="1600" dirty="0">
                <a:solidFill>
                  <a:schemeClr val="bg1"/>
                </a:solidFill>
              </a:rPr>
              <a:t> </a:t>
            </a:r>
          </a:p>
        </p:txBody>
      </p:sp>
      <p:sp>
        <p:nvSpPr>
          <p:cNvPr id="6" name="Footer Placeholder 14">
            <a:extLst>
              <a:ext uri="{FF2B5EF4-FFF2-40B4-BE49-F238E27FC236}">
                <a16:creationId xmlns:a16="http://schemas.microsoft.com/office/drawing/2014/main" id="{D41E16DC-F736-49B0-8569-A7C046CC1BA0}"/>
              </a:ext>
            </a:extLst>
          </p:cNvPr>
          <p:cNvSpPr>
            <a:spLocks noGrp="1"/>
          </p:cNvSpPr>
          <p:nvPr/>
        </p:nvSpPr>
        <p:spPr>
          <a:xfrm>
            <a:off x="6722706" y="6492875"/>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dirty="0">
                <a:solidFill>
                  <a:schemeClr val="bg1"/>
                </a:solidFill>
              </a:rPr>
              <a:t>Presentation by ©http://fashionsbylynda.com/blog/</a:t>
            </a:r>
          </a:p>
        </p:txBody>
      </p:sp>
      <p:grpSp>
        <p:nvGrpSpPr>
          <p:cNvPr id="7" name="Group 6">
            <a:extLst>
              <a:ext uri="{FF2B5EF4-FFF2-40B4-BE49-F238E27FC236}">
                <a16:creationId xmlns:a16="http://schemas.microsoft.com/office/drawing/2014/main" id="{F2D8AE09-2AAF-4119-8353-A7B6A46496AD}"/>
              </a:ext>
            </a:extLst>
          </p:cNvPr>
          <p:cNvGrpSpPr/>
          <p:nvPr/>
        </p:nvGrpSpPr>
        <p:grpSpPr>
          <a:xfrm>
            <a:off x="3456573" y="453506"/>
            <a:ext cx="758387" cy="960624"/>
            <a:chOff x="7543800" y="3810000"/>
            <a:chExt cx="1143000" cy="1447800"/>
          </a:xfrm>
        </p:grpSpPr>
        <p:sp>
          <p:nvSpPr>
            <p:cNvPr id="8" name="Trapezoid 7">
              <a:extLst>
                <a:ext uri="{FF2B5EF4-FFF2-40B4-BE49-F238E27FC236}">
                  <a16:creationId xmlns:a16="http://schemas.microsoft.com/office/drawing/2014/main" id="{176A756F-5E34-463B-A23A-A11DC920155D}"/>
                </a:ext>
              </a:extLst>
            </p:cNvPr>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79">
              <a:extLst>
                <a:ext uri="{FF2B5EF4-FFF2-40B4-BE49-F238E27FC236}">
                  <a16:creationId xmlns:a16="http://schemas.microsoft.com/office/drawing/2014/main" id="{32BF01E6-3C54-4E19-B63F-9085E31059C2}"/>
                </a:ext>
              </a:extLst>
            </p:cNvPr>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80">
              <a:extLst>
                <a:ext uri="{FF2B5EF4-FFF2-40B4-BE49-F238E27FC236}">
                  <a16:creationId xmlns:a16="http://schemas.microsoft.com/office/drawing/2014/main" id="{42A9E7EB-59DB-472D-8EF3-9C64488A1BEF}"/>
                </a:ext>
              </a:extLst>
            </p:cNvPr>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81">
              <a:extLst>
                <a:ext uri="{FF2B5EF4-FFF2-40B4-BE49-F238E27FC236}">
                  <a16:creationId xmlns:a16="http://schemas.microsoft.com/office/drawing/2014/main" id="{BCE8B44D-DE24-4036-9CAF-8D79DF28C0A5}"/>
                </a:ext>
              </a:extLst>
            </p:cNvPr>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702C9A2-2D98-4CED-ACC5-9CFAA09FC78D}"/>
                </a:ext>
              </a:extLst>
            </p:cNvPr>
            <p:cNvGrpSpPr/>
            <p:nvPr/>
          </p:nvGrpSpPr>
          <p:grpSpPr>
            <a:xfrm>
              <a:off x="7924800" y="3810000"/>
              <a:ext cx="645353" cy="610017"/>
              <a:chOff x="7924800" y="5867400"/>
              <a:chExt cx="645353" cy="610017"/>
            </a:xfrm>
          </p:grpSpPr>
          <p:grpSp>
            <p:nvGrpSpPr>
              <p:cNvPr id="20" name="Group 13">
                <a:extLst>
                  <a:ext uri="{FF2B5EF4-FFF2-40B4-BE49-F238E27FC236}">
                    <a16:creationId xmlns:a16="http://schemas.microsoft.com/office/drawing/2014/main" id="{68F693D5-1C51-4C20-B8D0-3ED9DF0086A5}"/>
                  </a:ext>
                </a:extLst>
              </p:cNvPr>
              <p:cNvGrpSpPr/>
              <p:nvPr/>
            </p:nvGrpSpPr>
            <p:grpSpPr>
              <a:xfrm>
                <a:off x="7924800" y="5867400"/>
                <a:ext cx="645353" cy="610017"/>
                <a:chOff x="3037563" y="3121795"/>
                <a:chExt cx="1250371" cy="1224010"/>
              </a:xfrm>
            </p:grpSpPr>
            <p:sp>
              <p:nvSpPr>
                <p:cNvPr id="22" name="Oval 21">
                  <a:extLst>
                    <a:ext uri="{FF2B5EF4-FFF2-40B4-BE49-F238E27FC236}">
                      <a16:creationId xmlns:a16="http://schemas.microsoft.com/office/drawing/2014/main" id="{713B0162-9E95-4DB9-83F9-A4B506DD9667}"/>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08310775-CA94-4314-A213-663B8BE149FC}"/>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5F0305F3-683E-4480-93B4-B06B0D9E2125}"/>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82DA9C04-8561-41C6-BDBE-027454290363}"/>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Oval 20">
                <a:extLst>
                  <a:ext uri="{FF2B5EF4-FFF2-40B4-BE49-F238E27FC236}">
                    <a16:creationId xmlns:a16="http://schemas.microsoft.com/office/drawing/2014/main" id="{87848575-EAFA-4ABC-A64D-7BAC00C17802}"/>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17523682-D5B2-4DCC-8255-6F275EAAECF8}"/>
                </a:ext>
              </a:extLst>
            </p:cNvPr>
            <p:cNvGrpSpPr/>
            <p:nvPr/>
          </p:nvGrpSpPr>
          <p:grpSpPr>
            <a:xfrm>
              <a:off x="7543800" y="4038600"/>
              <a:ext cx="403070" cy="381000"/>
              <a:chOff x="7924800" y="5867400"/>
              <a:chExt cx="645353" cy="610017"/>
            </a:xfrm>
          </p:grpSpPr>
          <p:grpSp>
            <p:nvGrpSpPr>
              <p:cNvPr id="14" name="Group 13">
                <a:extLst>
                  <a:ext uri="{FF2B5EF4-FFF2-40B4-BE49-F238E27FC236}">
                    <a16:creationId xmlns:a16="http://schemas.microsoft.com/office/drawing/2014/main" id="{51EF1A9A-0E49-4C9C-9BD4-B3000F50F00D}"/>
                  </a:ext>
                </a:extLst>
              </p:cNvPr>
              <p:cNvGrpSpPr/>
              <p:nvPr/>
            </p:nvGrpSpPr>
            <p:grpSpPr>
              <a:xfrm>
                <a:off x="7924800" y="5867400"/>
                <a:ext cx="645353" cy="610017"/>
                <a:chOff x="3037563" y="3121795"/>
                <a:chExt cx="1250371" cy="1224010"/>
              </a:xfrm>
            </p:grpSpPr>
            <p:sp>
              <p:nvSpPr>
                <p:cNvPr id="16" name="Oval 15">
                  <a:extLst>
                    <a:ext uri="{FF2B5EF4-FFF2-40B4-BE49-F238E27FC236}">
                      <a16:creationId xmlns:a16="http://schemas.microsoft.com/office/drawing/2014/main" id="{B7E56894-D6EA-4DDE-B6E3-0538067B77F1}"/>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B456333-0B27-4E9F-8137-C276FB36D1EF}"/>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9AB9B035-F54D-435F-B959-EAFE2CA14FB3}"/>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7C3316F-D8FF-490A-97C7-BBBD145C7FD5}"/>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Oval 14">
                <a:extLst>
                  <a:ext uri="{FF2B5EF4-FFF2-40B4-BE49-F238E27FC236}">
                    <a16:creationId xmlns:a16="http://schemas.microsoft.com/office/drawing/2014/main" id="{C6FDB0CA-7969-4CBC-ABBB-D3DE9A8C1B54}"/>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1214870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212652"/>
            <a:ext cx="11245702" cy="6001643"/>
          </a:xfrm>
          <a:prstGeom prst="rect">
            <a:avLst/>
          </a:prstGeom>
          <a:ln>
            <a:solidFill>
              <a:schemeClr val="tx1"/>
            </a:solidFill>
          </a:ln>
        </p:spPr>
        <p:txBody>
          <a:bodyPr wrap="square">
            <a:spAutoFit/>
          </a:bodyPr>
          <a:lstStyle/>
          <a:p>
            <a:pPr fontAlgn="base"/>
            <a:r>
              <a:rPr lang="en-US" sz="1200" b="1" dirty="0">
                <a:solidFill>
                  <a:srgbClr val="2A3753"/>
                </a:solidFill>
              </a:rPr>
              <a:t>The Potter and the Clay </a:t>
            </a:r>
            <a:r>
              <a:rPr lang="en-US" sz="1200" dirty="0">
                <a:solidFill>
                  <a:srgbClr val="2A3753"/>
                </a:solidFill>
              </a:rPr>
              <a:t>–Heber C. Kimball (1801-1868) Found in January Ensign 2011</a:t>
            </a:r>
          </a:p>
          <a:p>
            <a:pPr fontAlgn="base"/>
            <a:r>
              <a:rPr lang="en-US" sz="1200" dirty="0">
                <a:solidFill>
                  <a:srgbClr val="2F393A"/>
                </a:solidFill>
              </a:rPr>
              <a:t>“I ask you, brethren and sisters, if you expect to go into heaven, if you do not do His will on earth as it is done in heaven? Can those persons who pursue a course of carelessness, neglect of duty, and disobedience, when they depart from this life, expect that their spirits will associate with the spirits of the righteous in the spirit world? I do not expect it, and when you depart from this state of existence, you will find it out for yourselves. …</a:t>
            </a:r>
          </a:p>
          <a:p>
            <a:pPr fontAlgn="base"/>
            <a:r>
              <a:rPr lang="en-US" sz="1200" dirty="0">
                <a:solidFill>
                  <a:srgbClr val="2F393A"/>
                </a:solidFill>
              </a:rPr>
              <a:t>That man or woman who will not learn the principle of subjection, and become like clay in the hands of the potter, will be led astray. …</a:t>
            </a:r>
          </a:p>
          <a:p>
            <a:pPr fontAlgn="base"/>
            <a:r>
              <a:rPr lang="en-US" sz="1200" dirty="0">
                <a:solidFill>
                  <a:srgbClr val="2F393A"/>
                </a:solidFill>
              </a:rPr>
              <a:t>The Saints are receiving their endowment, and preparing for that which is in the future; to dwell in the heavens, and sit upon thrones, and reign over kingdoms and dominions, principalities and powers; and as this work progresses, the works of Satan will increase, and he will continue to present one thing after another, following up the work of God, and increasing means of deception, to lead astray such men and women, and take them captive. As the work of God increases in power and extent upon the earth, so will the works of Satan increase. I expect that tribulation will be upon the wicked, and continue from this time until they are swept off from the earth. I just as much expect these things as I do to see the sun rise and set tomorrow.</a:t>
            </a:r>
          </a:p>
          <a:p>
            <a:pPr fontAlgn="base"/>
            <a:r>
              <a:rPr lang="en-US" sz="1200" dirty="0">
                <a:solidFill>
                  <a:srgbClr val="2F393A"/>
                </a:solidFill>
              </a:rPr>
              <a:t>I would like to see all this people do right, and keep the commandments of God. I would like to see them fulfil their covenants, and live up to their vows and promises, and fulfil their obligations, for they have obligated themselves before God, and before angels, and before earthly witnesses, that they would do this. …</a:t>
            </a:r>
          </a:p>
          <a:p>
            <a:pPr fontAlgn="base"/>
            <a:endParaRPr lang="en-US" sz="1200" dirty="0">
              <a:solidFill>
                <a:srgbClr val="2F393A"/>
              </a:solidFill>
            </a:endParaRPr>
          </a:p>
          <a:p>
            <a:pPr fontAlgn="base"/>
            <a:endParaRPr lang="en-US" sz="1200" dirty="0">
              <a:solidFill>
                <a:srgbClr val="2F393A"/>
              </a:solidFill>
            </a:endParaRPr>
          </a:p>
          <a:p>
            <a:pPr fontAlgn="base"/>
            <a:r>
              <a:rPr lang="en-US" sz="1200" dirty="0"/>
              <a:t>Comparing us to clay that is in the hands of the potter, if that clay is passive, I have power as a potter to mold it and make it into a vessel unto honor. Who is to mold these vessels? Is it God Himself in person, or is it His servants, His potters, or journeymen, in company with those He has placed to oversee the work? The Great Master Potter dictates His servants, and it is for them to carry out His purposes, and make vessels according to His designs; and when they have done the work, they deliver it up to the Master for His acceptance; and if their works are not good, He does not accept them; the only works He accepts, are those that are prepared according to the design He gave. God will not be trifled with; neither will His servants; their words have got to be fulfilled, and they are the men that are to mold you, and tell you what shape to move in. …</a:t>
            </a:r>
          </a:p>
          <a:p>
            <a:pPr fontAlgn="base"/>
            <a:r>
              <a:rPr lang="en-US" sz="1200" dirty="0"/>
              <a:t>Now suppose I subject myself enough, in the hands of the potter, to be shaped according as he was dictated by the Great Master potter, that rules over all things in heaven and on earth, He would make me into a vessel of honor.</a:t>
            </a:r>
          </a:p>
          <a:p>
            <a:pPr fontAlgn="base"/>
            <a:r>
              <a:rPr lang="en-US" sz="1200" dirty="0"/>
              <a:t>There are many vessels that are destroyed after they have been molded and shaped. Why? Because they are not contented with the shape the potter has given them, but straightway put themselves into a shape to please themselves; therefore they are beyond understanding what God designs, and they destroy themselves by the power of their own agency, for this is given to every man and woman, to do just as they please. …</a:t>
            </a:r>
          </a:p>
          <a:p>
            <a:pPr fontAlgn="base"/>
            <a:r>
              <a:rPr lang="en-US" sz="1200" dirty="0"/>
              <a:t>If we are united, and the Priesthood is united, and the families of this Church, with their husbands at their head, are united, we stand, and all hell, with the devil at their head, have nothing to do with us; they cannot move us. But if we are divided we fall.</a:t>
            </a:r>
          </a:p>
          <a:p>
            <a:pPr fontAlgn="base"/>
            <a:r>
              <a:rPr lang="en-US" sz="1200" dirty="0"/>
              <a:t>What do you say to our being one, and clinging together? … Would we not be a happy company? It is that alone that will make you truly happy; and to be perfectly limber in the hands of the potter like clay. What makes the clay snap? Because it wants its own way; and you cannot be happy unless you submit to the law of God, and to the principles of His government.</a:t>
            </a:r>
          </a:p>
          <a:p>
            <a:pPr fontAlgn="base"/>
            <a:r>
              <a:rPr lang="en-US" sz="1200" dirty="0"/>
              <a:t>When a person is miserable, wretched, and unhappy in himself, put him in what circumstances you please, and he is wretched still. If a person is poor, and composes his mind, and calmly submits to the providences of God, he will feel cheerful and happy in all circumstances, if he continues to keep the commandments of God.”</a:t>
            </a:r>
          </a:p>
          <a:p>
            <a:pPr fontAlgn="base"/>
            <a:endParaRPr lang="en-US" sz="1200" dirty="0">
              <a:solidFill>
                <a:srgbClr val="2F393A"/>
              </a:solidFill>
            </a:endParaRPr>
          </a:p>
        </p:txBody>
      </p:sp>
    </p:spTree>
    <p:extLst>
      <p:ext uri="{BB962C8B-B14F-4D97-AF65-F5344CB8AC3E}">
        <p14:creationId xmlns:p14="http://schemas.microsoft.com/office/powerpoint/2010/main" val="22134677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3903259" cy="6186309"/>
          </a:xfrm>
          <a:prstGeom prst="rect">
            <a:avLst/>
          </a:prstGeom>
          <a:ln>
            <a:solidFill>
              <a:schemeClr val="tx1"/>
            </a:solidFill>
          </a:ln>
        </p:spPr>
        <p:txBody>
          <a:bodyPr wrap="square">
            <a:spAutoFit/>
          </a:bodyPr>
          <a:lstStyle/>
          <a:p>
            <a:pPr fontAlgn="base"/>
            <a:r>
              <a:rPr lang="en-US" sz="1200" b="1" dirty="0">
                <a:solidFill>
                  <a:srgbClr val="2F393A"/>
                </a:solidFill>
              </a:rPr>
              <a:t>Roots of Faith--</a:t>
            </a:r>
          </a:p>
          <a:p>
            <a:pPr fontAlgn="base"/>
            <a:r>
              <a:rPr lang="en-US" sz="1200" dirty="0">
                <a:solidFill>
                  <a:srgbClr val="2F393A"/>
                </a:solidFill>
              </a:rPr>
              <a:t>It reminds me of two trees that were close to my home when I was growing up. The one was a Russian olive and grew right in our yard. It was watered every time the lawn was watered, and in that kind of protected environment it grew to be a beautiful tree. Yet one night a tremendous wind came up. Trees all over town were blown down, and with them went our Russian olive. We had watered it so well that the roots did not have to reach down into the soil; and because they were so close to the surface, the tree toppled over.</a:t>
            </a:r>
          </a:p>
          <a:p>
            <a:pPr fontAlgn="base"/>
            <a:r>
              <a:rPr lang="en-US" sz="1200" dirty="0">
                <a:solidFill>
                  <a:srgbClr val="2F393A"/>
                </a:solidFill>
              </a:rPr>
              <a:t>The second tree withstood the gale. It was a tremendous cottonwood, which still stands in the lane just half a block from where I was born. This tree was in the fullness of its growth when I was a child. It has always stood by itself, completely exposed to the elements, with nothing but a ditch running by, which most of the time is dry. It is gnarled and tough, and its roots have had to sink deep in order to drink of the water of life; but because its roots were forced downward, it lives. I was out home the other day and noticed that most of the trees around this cottonwood are gone. But in all of its power and majesty, it still hangs on.</a:t>
            </a:r>
          </a:p>
          <a:p>
            <a:pPr fontAlgn="base"/>
            <a:r>
              <a:rPr lang="en-US" sz="1200" dirty="0"/>
              <a:t>I see in many people this same kind of beauty. Adversity and trial have driven the roots of faith and testimony deep in order to tap the reservoir of spiritual strength that comes from such experiences. By nature they know how to stand and fight and hang on.</a:t>
            </a:r>
          </a:p>
          <a:p>
            <a:pPr fontAlgn="base"/>
            <a:r>
              <a:rPr lang="en-US" sz="1200" dirty="0"/>
              <a:t>One person who has sunken deep the roots of faith and testimony because of the trials and affliction of years is the man whom we will sustain tomorrow as prophet, seer, and revelator. His branches can offer shade because his roots are deep.</a:t>
            </a:r>
          </a:p>
          <a:p>
            <a:pPr fontAlgn="base"/>
            <a:r>
              <a:rPr lang="en-US" sz="1200" dirty="0"/>
              <a:t>Loren C. Dunn </a:t>
            </a:r>
            <a:r>
              <a:rPr lang="en-US" sz="1200" i="1" dirty="0"/>
              <a:t>Hanging On </a:t>
            </a:r>
            <a:r>
              <a:rPr lang="en-US" sz="1200" dirty="0"/>
              <a:t>April 1974 Gen. Conf.</a:t>
            </a:r>
            <a:endParaRPr lang="en-US" sz="1200" dirty="0">
              <a:solidFill>
                <a:srgbClr val="2F393A"/>
              </a:solidFill>
            </a:endParaRPr>
          </a:p>
        </p:txBody>
      </p:sp>
      <p:sp>
        <p:nvSpPr>
          <p:cNvPr id="5" name="Rectangle 4"/>
          <p:cNvSpPr/>
          <p:nvPr/>
        </p:nvSpPr>
        <p:spPr>
          <a:xfrm>
            <a:off x="3930555" y="0"/>
            <a:ext cx="3903259" cy="4524315"/>
          </a:xfrm>
          <a:prstGeom prst="rect">
            <a:avLst/>
          </a:prstGeom>
          <a:ln>
            <a:solidFill>
              <a:schemeClr val="tx1"/>
            </a:solidFill>
          </a:ln>
        </p:spPr>
        <p:txBody>
          <a:bodyPr wrap="square">
            <a:spAutoFit/>
          </a:bodyPr>
          <a:lstStyle/>
          <a:p>
            <a:pPr fontAlgn="base"/>
            <a:r>
              <a:rPr lang="en-US" sz="1200" b="1" dirty="0">
                <a:solidFill>
                  <a:srgbClr val="2F393A"/>
                </a:solidFill>
                <a:latin typeface="Abadi" panose="020B0604020104020204" pitchFamily="34" charset="0"/>
              </a:rPr>
              <a:t>Those Seeking a Sign:</a:t>
            </a:r>
          </a:p>
          <a:p>
            <a:pPr fontAlgn="base"/>
            <a:r>
              <a:rPr lang="en-US" sz="1200" dirty="0">
                <a:solidFill>
                  <a:srgbClr val="2F393A"/>
                </a:solidFill>
                <a:latin typeface="Abadi" panose="020B0604020104020204" pitchFamily="34" charset="0"/>
              </a:rPr>
              <a:t>When we understand this process, we can see why sign seeking is condemned. Someone who demands outward evidence of the power of God as a condition for believing is seeking to circumvent the process by which faith is developed. He wants proof without price. As with the adulterer, he seeks the results without accepting the responsibility. Thus it is a wicked and adulterous generation that seeks signs.</a:t>
            </a:r>
          </a:p>
          <a:p>
            <a:pPr fontAlgn="base"/>
            <a:endParaRPr lang="en-US" sz="1200" dirty="0">
              <a:solidFill>
                <a:srgbClr val="2F393A"/>
              </a:solidFill>
              <a:latin typeface="Abadi" panose="020B0604020104020204" pitchFamily="34" charset="0"/>
            </a:endParaRPr>
          </a:p>
          <a:p>
            <a:pPr fontAlgn="base"/>
            <a:r>
              <a:rPr lang="en-US" sz="1200" dirty="0">
                <a:solidFill>
                  <a:srgbClr val="2F393A"/>
                </a:solidFill>
                <a:latin typeface="Abadi" panose="020B0604020104020204" pitchFamily="34" charset="0"/>
              </a:rPr>
              <a:t>The Prophet Joseph Smith said: “I will give you one of the Keys of the mysteries of the Kingdom. It is an eternal principle, that has existed with God from all eternity: That man who rises up to condemn others, finding fault with the Church, saying that they are out of the way, while he himself is righteous, then know assuredly, that that man is in the high road to apostasy; and if he does not repent, will apostatize, as God lives. The principle is as correct as the one that Jesus put forth in saying that he who </a:t>
            </a:r>
            <a:r>
              <a:rPr lang="en-US" sz="1200" dirty="0" err="1">
                <a:solidFill>
                  <a:srgbClr val="2F393A"/>
                </a:solidFill>
                <a:latin typeface="Abadi" panose="020B0604020104020204" pitchFamily="34" charset="0"/>
              </a:rPr>
              <a:t>seeketh</a:t>
            </a:r>
            <a:r>
              <a:rPr lang="en-US" sz="1200" dirty="0">
                <a:solidFill>
                  <a:srgbClr val="2F393A"/>
                </a:solidFill>
                <a:latin typeface="Abadi" panose="020B0604020104020204" pitchFamily="34" charset="0"/>
              </a:rPr>
              <a:t> a sign is an adulterous person; and that principle is eternal, undeviating, and firm as the pillars of heaven; for whenever you see a man seeking after a sign, you may set it down that he is an adulterous man.” (</a:t>
            </a:r>
            <a:r>
              <a:rPr lang="en-US" sz="1200" i="1" dirty="0">
                <a:solidFill>
                  <a:srgbClr val="2F393A"/>
                </a:solidFill>
                <a:latin typeface="Abadi" panose="020B0604020104020204" pitchFamily="34" charset="0"/>
              </a:rPr>
              <a:t>Teachings,</a:t>
            </a:r>
            <a:r>
              <a:rPr lang="en-US" sz="1200" dirty="0">
                <a:solidFill>
                  <a:srgbClr val="2F393A"/>
                </a:solidFill>
                <a:latin typeface="Abadi" panose="020B0604020104020204" pitchFamily="34" charset="0"/>
              </a:rPr>
              <a:t> pp. 156–57.)</a:t>
            </a:r>
          </a:p>
        </p:txBody>
      </p:sp>
      <p:sp>
        <p:nvSpPr>
          <p:cNvPr id="7" name="Rectangle 6">
            <a:extLst>
              <a:ext uri="{FF2B5EF4-FFF2-40B4-BE49-F238E27FC236}">
                <a16:creationId xmlns:a16="http://schemas.microsoft.com/office/drawing/2014/main" id="{6BF30AC9-F094-4944-9ABA-D713EEDBA7EB}"/>
              </a:ext>
            </a:extLst>
          </p:cNvPr>
          <p:cNvSpPr/>
          <p:nvPr/>
        </p:nvSpPr>
        <p:spPr>
          <a:xfrm>
            <a:off x="7833814" y="0"/>
            <a:ext cx="4358186" cy="5632311"/>
          </a:xfrm>
          <a:prstGeom prst="rect">
            <a:avLst/>
          </a:prstGeom>
          <a:ln>
            <a:solidFill>
              <a:schemeClr val="tx1"/>
            </a:solidFill>
          </a:ln>
        </p:spPr>
        <p:txBody>
          <a:bodyPr wrap="square">
            <a:spAutoFit/>
          </a:bodyPr>
          <a:lstStyle/>
          <a:p>
            <a:pPr fontAlgn="base"/>
            <a:r>
              <a:rPr lang="en-US" sz="1200" b="1" dirty="0"/>
              <a:t>Lust Causes The Spirit to be Withdrawn: D&amp;C 63:16</a:t>
            </a:r>
          </a:p>
          <a:p>
            <a:pPr fontAlgn="base"/>
            <a:r>
              <a:rPr lang="en-US" sz="1200" dirty="0"/>
              <a:t>I share a warning. Satan is extremely good at blocking spiritual communication by inducing individuals, through temptation, to violate the laws upon which spiritual communication is founded. With some, he is able to convince them that they are not able to receive such guidance from the Lord.</a:t>
            </a:r>
          </a:p>
          <a:p>
            <a:pPr fontAlgn="base"/>
            <a:r>
              <a:rPr lang="en-US" sz="1200" dirty="0"/>
              <a:t>“Satan has become a master at using the addictive power of pornography to limit individual capacity to be led by the Spirit. The onslaught of pornography in all of its vicious, corroding, destructive forms has caused great grief, suffering, heartache, and destroyed marriages. It is one of the most damning influences on earth. Whether it be through the printed page, movies, television, obscene lyrics, vulgarities on the telephone, or flickering personal computer screen, pornography is overpoweringly addictive and severely damaging. This potent tool of Lucifer degrades the mind and the heart and the soul of any who use it. All who are caught in its seductive, tantalizing web and remain so will become addicted to its immoral, destructive influence. For many, that addiction cannot be overcome without help. The tragic pattern is so familiar. It begins with curiosity that is fueled by its stimulation and is justified by the false premise that when done privately, it does no harm to anyone else. For those lulled by this lie, the experimentation goes deeper, with more powerful stimulations, until the trap closes and a terribly immoral, addictive habit exercises its vicious control. …</a:t>
            </a:r>
          </a:p>
          <a:p>
            <a:pPr fontAlgn="base"/>
            <a:r>
              <a:rPr lang="en-US" sz="1200" dirty="0"/>
              <a:t>“If you are ensnarled in pornography, make a total commitment to overcome it now. Find a quiet place; pray urgently for help and support. Be patient and obedient. Don’t give up” Elder Richard G. Scott (“To Acquire Spiritual Guidance,” Ensign or Liahona, Nov. 2009, 8–9).</a:t>
            </a:r>
            <a:endParaRPr lang="en-US" sz="1200" b="0" dirty="0">
              <a:effectLst/>
            </a:endParaRPr>
          </a:p>
        </p:txBody>
      </p:sp>
    </p:spTree>
    <p:extLst>
      <p:ext uri="{BB962C8B-B14F-4D97-AF65-F5344CB8AC3E}">
        <p14:creationId xmlns:p14="http://schemas.microsoft.com/office/powerpoint/2010/main" val="42049109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4F9190F-61D5-448B-8434-EED62FCAAF8C}"/>
              </a:ext>
            </a:extLst>
          </p:cNvPr>
          <p:cNvSpPr/>
          <p:nvPr/>
        </p:nvSpPr>
        <p:spPr>
          <a:xfrm>
            <a:off x="0" y="0"/>
            <a:ext cx="12192000" cy="6858000"/>
          </a:xfrm>
          <a:prstGeom prst="rect">
            <a:avLst/>
          </a:prstGeom>
          <a:gradFill>
            <a:gsLst>
              <a:gs pos="0">
                <a:schemeClr val="accent5">
                  <a:lumMod val="40000"/>
                  <a:lumOff val="60000"/>
                </a:schemeClr>
              </a:gs>
              <a:gs pos="18000">
                <a:schemeClr val="accent5">
                  <a:lumMod val="60000"/>
                  <a:lumOff val="40000"/>
                </a:schemeClr>
              </a:gs>
              <a:gs pos="49000">
                <a:schemeClr val="accent5">
                  <a:lumMod val="75000"/>
                </a:schemeClr>
              </a:gs>
              <a:gs pos="84000">
                <a:schemeClr val="accent5">
                  <a:lumMod val="5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03617" y="6484442"/>
            <a:ext cx="3879378" cy="369332"/>
          </a:xfrm>
          <a:prstGeom prst="rect">
            <a:avLst/>
          </a:prstGeom>
          <a:noFill/>
        </p:spPr>
        <p:txBody>
          <a:bodyPr wrap="square" rtlCol="0">
            <a:spAutoFit/>
          </a:bodyPr>
          <a:lstStyle/>
          <a:p>
            <a:r>
              <a:rPr lang="en-US" dirty="0">
                <a:solidFill>
                  <a:schemeClr val="bg1"/>
                </a:solidFill>
              </a:rPr>
              <a:t>D&amp;C 63:1 </a:t>
            </a:r>
            <a:r>
              <a:rPr lang="en-US" sz="1200" dirty="0">
                <a:solidFill>
                  <a:schemeClr val="bg1"/>
                </a:solidFill>
              </a:rPr>
              <a:t>Smith and </a:t>
            </a:r>
            <a:r>
              <a:rPr lang="en-US" sz="1200" dirty="0" err="1">
                <a:solidFill>
                  <a:schemeClr val="bg1"/>
                </a:solidFill>
              </a:rPr>
              <a:t>Sjodahl</a:t>
            </a:r>
            <a:endParaRPr lang="en-US" sz="1200" dirty="0">
              <a:solidFill>
                <a:schemeClr val="bg1"/>
              </a:solidFill>
            </a:endParaRPr>
          </a:p>
        </p:txBody>
      </p:sp>
      <p:sp>
        <p:nvSpPr>
          <p:cNvPr id="6" name="TextBox 5"/>
          <p:cNvSpPr txBox="1"/>
          <p:nvPr/>
        </p:nvSpPr>
        <p:spPr>
          <a:xfrm>
            <a:off x="1532881" y="1"/>
            <a:ext cx="9144000" cy="1323439"/>
          </a:xfrm>
          <a:prstGeom prst="rect">
            <a:avLst/>
          </a:prstGeom>
          <a:noFill/>
        </p:spPr>
        <p:txBody>
          <a:bodyPr wrap="square" rtlCol="0">
            <a:spAutoFit/>
          </a:bodyPr>
          <a:lstStyle/>
          <a:p>
            <a:pPr algn="ctr"/>
            <a:r>
              <a:rPr lang="en-US" sz="8000" dirty="0">
                <a:solidFill>
                  <a:schemeClr val="bg1"/>
                </a:solidFill>
                <a:latin typeface="Agency FB" panose="020B0503020202020204" pitchFamily="34" charset="0"/>
              </a:rPr>
              <a:t>Hearken</a:t>
            </a:r>
            <a:endParaRPr lang="en-US" sz="4400" dirty="0">
              <a:solidFill>
                <a:schemeClr val="bg1"/>
              </a:solidFill>
              <a:latin typeface="Agency FB" panose="020B0503020202020204" pitchFamily="34" charset="0"/>
            </a:endParaRPr>
          </a:p>
        </p:txBody>
      </p:sp>
      <p:sp>
        <p:nvSpPr>
          <p:cNvPr id="3" name="Rectangle 2"/>
          <p:cNvSpPr/>
          <p:nvPr/>
        </p:nvSpPr>
        <p:spPr>
          <a:xfrm>
            <a:off x="1767274" y="4817894"/>
            <a:ext cx="2772033" cy="923330"/>
          </a:xfrm>
          <a:prstGeom prst="rect">
            <a:avLst/>
          </a:prstGeom>
        </p:spPr>
        <p:txBody>
          <a:bodyPr wrap="square">
            <a:spAutoFit/>
          </a:bodyPr>
          <a:lstStyle/>
          <a:p>
            <a:r>
              <a:rPr lang="en-US" dirty="0">
                <a:solidFill>
                  <a:schemeClr val="bg1"/>
                </a:solidFill>
                <a:latin typeface="Abadi" panose="020B0604020104020204" pitchFamily="34" charset="0"/>
              </a:rPr>
              <a:t>God expects His people to exert themselves to learn His will and do it</a:t>
            </a:r>
            <a:endParaRPr lang="en-US" dirty="0">
              <a:solidFill>
                <a:schemeClr val="bg1"/>
              </a:solidFill>
            </a:endParaRPr>
          </a:p>
        </p:txBody>
      </p:sp>
      <p:sp>
        <p:nvSpPr>
          <p:cNvPr id="7" name="Rectangle 6"/>
          <p:cNvSpPr/>
          <p:nvPr/>
        </p:nvSpPr>
        <p:spPr>
          <a:xfrm>
            <a:off x="7797885" y="4817895"/>
            <a:ext cx="3243154" cy="923330"/>
          </a:xfrm>
          <a:prstGeom prst="rect">
            <a:avLst/>
          </a:prstGeom>
        </p:spPr>
        <p:txBody>
          <a:bodyPr wrap="square">
            <a:spAutoFit/>
          </a:bodyPr>
          <a:lstStyle/>
          <a:p>
            <a:r>
              <a:rPr lang="en-US" dirty="0">
                <a:solidFill>
                  <a:schemeClr val="bg1"/>
                </a:solidFill>
                <a:latin typeface="Abadi" panose="020B0604020104020204" pitchFamily="34" charset="0"/>
              </a:rPr>
              <a:t>He does not reveal His will to us without an earnest effort on our part to lean it.</a:t>
            </a:r>
            <a:endParaRPr lang="en-US" dirty="0">
              <a:solidFill>
                <a:schemeClr val="bg1"/>
              </a:solidFill>
            </a:endParaRPr>
          </a:p>
        </p:txBody>
      </p:sp>
      <p:sp>
        <p:nvSpPr>
          <p:cNvPr id="8" name="Rectangle 7"/>
          <p:cNvSpPr/>
          <p:nvPr/>
        </p:nvSpPr>
        <p:spPr>
          <a:xfrm>
            <a:off x="1696995" y="1139786"/>
            <a:ext cx="4572000" cy="2308324"/>
          </a:xfrm>
          <a:prstGeom prst="rect">
            <a:avLst/>
          </a:prstGeom>
        </p:spPr>
        <p:txBody>
          <a:bodyPr>
            <a:spAutoFit/>
          </a:bodyPr>
          <a:lstStyle/>
          <a:p>
            <a:r>
              <a:rPr lang="en-US" dirty="0">
                <a:solidFill>
                  <a:schemeClr val="bg1"/>
                </a:solidFill>
                <a:latin typeface="Abadi" panose="020B0604020104020204" pitchFamily="34" charset="0"/>
              </a:rPr>
              <a:t>Hearken—to hear</a:t>
            </a:r>
          </a:p>
          <a:p>
            <a:endParaRPr lang="en-US" dirty="0">
              <a:solidFill>
                <a:schemeClr val="bg1"/>
              </a:solidFill>
              <a:latin typeface="Abadi" panose="020B0604020104020204" pitchFamily="34" charset="0"/>
            </a:endParaRPr>
          </a:p>
          <a:p>
            <a:r>
              <a:rPr lang="en-US" dirty="0">
                <a:solidFill>
                  <a:schemeClr val="bg1"/>
                </a:solidFill>
                <a:latin typeface="Abadi" panose="020B0604020104020204" pitchFamily="34" charset="0"/>
              </a:rPr>
              <a:t>Open one’s heart—to listen with love and affection and desire to do His will</a:t>
            </a:r>
          </a:p>
          <a:p>
            <a:endParaRPr lang="en-US" dirty="0">
              <a:solidFill>
                <a:schemeClr val="bg1"/>
              </a:solidFill>
              <a:latin typeface="Abadi" panose="020B0604020104020204" pitchFamily="34" charset="0"/>
            </a:endParaRPr>
          </a:p>
          <a:p>
            <a:r>
              <a:rPr lang="en-US" dirty="0">
                <a:solidFill>
                  <a:schemeClr val="bg1"/>
                </a:solidFill>
                <a:latin typeface="Abadi" panose="020B0604020104020204" pitchFamily="34" charset="0"/>
              </a:rPr>
              <a:t>Give ear—devotion for hearing the truth</a:t>
            </a:r>
          </a:p>
          <a:p>
            <a:endParaRPr lang="en-US" dirty="0">
              <a:solidFill>
                <a:schemeClr val="bg1"/>
              </a:solidFill>
              <a:latin typeface="Abadi" panose="020B0604020104020204" pitchFamily="34" charset="0"/>
            </a:endParaRPr>
          </a:p>
          <a:p>
            <a:r>
              <a:rPr lang="en-US" dirty="0">
                <a:solidFill>
                  <a:schemeClr val="bg1"/>
                </a:solidFill>
                <a:latin typeface="Abadi" panose="020B0604020104020204" pitchFamily="34" charset="0"/>
              </a:rPr>
              <a:t>Listen—to give attention</a:t>
            </a:r>
            <a:endParaRPr lang="en-US" dirty="0">
              <a:solidFill>
                <a:schemeClr val="bg1"/>
              </a:solidFill>
            </a:endParaRPr>
          </a:p>
        </p:txBody>
      </p:sp>
      <p:pic>
        <p:nvPicPr>
          <p:cNvPr id="9" name="Picture 8">
            <a:extLst>
              <a:ext uri="{FF2B5EF4-FFF2-40B4-BE49-F238E27FC236}">
                <a16:creationId xmlns:a16="http://schemas.microsoft.com/office/drawing/2014/main" id="{22B0C2F8-EEC2-4E77-A62F-0446C3F562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5962" y="1279770"/>
            <a:ext cx="3543300" cy="2844800"/>
          </a:xfrm>
          <a:prstGeom prst="rect">
            <a:avLst/>
          </a:prstGeom>
        </p:spPr>
      </p:pic>
      <p:pic>
        <p:nvPicPr>
          <p:cNvPr id="12" name="Picture 11">
            <a:extLst>
              <a:ext uri="{FF2B5EF4-FFF2-40B4-BE49-F238E27FC236}">
                <a16:creationId xmlns:a16="http://schemas.microsoft.com/office/drawing/2014/main" id="{C160B541-B087-4C38-89FE-72959F51DC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6397" y="3825629"/>
            <a:ext cx="2857500" cy="2276475"/>
          </a:xfrm>
          <a:prstGeom prst="rect">
            <a:avLst/>
          </a:prstGeom>
        </p:spPr>
      </p:pic>
    </p:spTree>
    <p:extLst>
      <p:ext uri="{BB962C8B-B14F-4D97-AF65-F5344CB8AC3E}">
        <p14:creationId xmlns:p14="http://schemas.microsoft.com/office/powerpoint/2010/main" val="871929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8281ACD-8F07-48B0-BDA6-34C0433DA9C6}"/>
              </a:ext>
            </a:extLst>
          </p:cNvPr>
          <p:cNvSpPr/>
          <p:nvPr/>
        </p:nvSpPr>
        <p:spPr>
          <a:xfrm>
            <a:off x="0" y="0"/>
            <a:ext cx="12192000" cy="6858000"/>
          </a:xfrm>
          <a:prstGeom prst="rect">
            <a:avLst/>
          </a:prstGeom>
          <a:gradFill>
            <a:gsLst>
              <a:gs pos="0">
                <a:schemeClr val="accent5">
                  <a:lumMod val="40000"/>
                  <a:lumOff val="60000"/>
                </a:schemeClr>
              </a:gs>
              <a:gs pos="18000">
                <a:schemeClr val="accent5">
                  <a:lumMod val="60000"/>
                  <a:lumOff val="40000"/>
                </a:schemeClr>
              </a:gs>
              <a:gs pos="49000">
                <a:schemeClr val="accent5">
                  <a:lumMod val="75000"/>
                </a:schemeClr>
              </a:gs>
              <a:gs pos="84000">
                <a:schemeClr val="accent5">
                  <a:lumMod val="5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28330" y="6488669"/>
            <a:ext cx="3879378" cy="369332"/>
          </a:xfrm>
          <a:prstGeom prst="rect">
            <a:avLst/>
          </a:prstGeom>
          <a:noFill/>
        </p:spPr>
        <p:txBody>
          <a:bodyPr wrap="square" rtlCol="0">
            <a:spAutoFit/>
          </a:bodyPr>
          <a:lstStyle/>
          <a:p>
            <a:r>
              <a:rPr lang="en-US" dirty="0">
                <a:solidFill>
                  <a:schemeClr val="bg1"/>
                </a:solidFill>
              </a:rPr>
              <a:t>D&amp;C 63:1 </a:t>
            </a:r>
            <a:r>
              <a:rPr lang="en-US" sz="1200" dirty="0">
                <a:solidFill>
                  <a:schemeClr val="bg1"/>
                </a:solidFill>
              </a:rPr>
              <a:t>Student Manual</a:t>
            </a:r>
          </a:p>
        </p:txBody>
      </p:sp>
      <p:sp>
        <p:nvSpPr>
          <p:cNvPr id="6" name="TextBox 5"/>
          <p:cNvSpPr txBox="1"/>
          <p:nvPr/>
        </p:nvSpPr>
        <p:spPr>
          <a:xfrm>
            <a:off x="1532881" y="1"/>
            <a:ext cx="9144000" cy="1323439"/>
          </a:xfrm>
          <a:prstGeom prst="rect">
            <a:avLst/>
          </a:prstGeom>
          <a:noFill/>
        </p:spPr>
        <p:txBody>
          <a:bodyPr wrap="square" rtlCol="0">
            <a:spAutoFit/>
          </a:bodyPr>
          <a:lstStyle/>
          <a:p>
            <a:pPr algn="ctr"/>
            <a:r>
              <a:rPr lang="en-US" sz="8000" dirty="0">
                <a:solidFill>
                  <a:schemeClr val="bg1"/>
                </a:solidFill>
                <a:latin typeface="Agency FB" panose="020B0503020202020204" pitchFamily="34" charset="0"/>
              </a:rPr>
              <a:t>People of the Lord</a:t>
            </a:r>
            <a:endParaRPr lang="en-US" sz="4400" dirty="0">
              <a:solidFill>
                <a:schemeClr val="bg1"/>
              </a:solidFill>
              <a:latin typeface="Agency FB" panose="020B0503020202020204" pitchFamily="34" charset="0"/>
            </a:endParaRPr>
          </a:p>
        </p:txBody>
      </p:sp>
      <p:sp>
        <p:nvSpPr>
          <p:cNvPr id="3" name="Rectangle 2"/>
          <p:cNvSpPr/>
          <p:nvPr/>
        </p:nvSpPr>
        <p:spPr>
          <a:xfrm>
            <a:off x="5031259" y="4035182"/>
            <a:ext cx="6200848" cy="2677656"/>
          </a:xfrm>
          <a:prstGeom prst="rect">
            <a:avLst/>
          </a:prstGeom>
        </p:spPr>
        <p:txBody>
          <a:bodyPr wrap="square">
            <a:spAutoFit/>
          </a:bodyPr>
          <a:lstStyle/>
          <a:p>
            <a:r>
              <a:rPr lang="en-US" sz="2400" dirty="0">
                <a:solidFill>
                  <a:schemeClr val="bg1"/>
                </a:solidFill>
              </a:rPr>
              <a:t>“We know not what we shall be called to pass through before Zion is delivered and established; therefore, we have great need to live near to God, and always be in strict obedience to all His commandments, that we may have a conscience void of offense toward God and man” (</a:t>
            </a:r>
            <a:r>
              <a:rPr lang="en-US" sz="2400" i="1" dirty="0">
                <a:solidFill>
                  <a:schemeClr val="bg1"/>
                </a:solidFill>
              </a:rPr>
              <a:t>Teachings, </a:t>
            </a:r>
            <a:r>
              <a:rPr lang="en-US" sz="2400" dirty="0">
                <a:solidFill>
                  <a:schemeClr val="bg1"/>
                </a:solidFill>
              </a:rPr>
              <a:t>p. 32).</a:t>
            </a:r>
          </a:p>
        </p:txBody>
      </p:sp>
      <p:sp>
        <p:nvSpPr>
          <p:cNvPr id="8" name="Rectangle 7"/>
          <p:cNvSpPr/>
          <p:nvPr/>
        </p:nvSpPr>
        <p:spPr>
          <a:xfrm>
            <a:off x="998377" y="1478981"/>
            <a:ext cx="5451834" cy="1200329"/>
          </a:xfrm>
          <a:prstGeom prst="rect">
            <a:avLst/>
          </a:prstGeom>
        </p:spPr>
        <p:txBody>
          <a:bodyPr wrap="square">
            <a:spAutoFit/>
          </a:bodyPr>
          <a:lstStyle/>
          <a:p>
            <a:r>
              <a:rPr lang="en-US" sz="2400" dirty="0">
                <a:solidFill>
                  <a:schemeClr val="bg1"/>
                </a:solidFill>
              </a:rPr>
              <a:t>His commandments are not to be taken lightly and that those who ignore them or rebel against them will be punished. </a:t>
            </a:r>
          </a:p>
        </p:txBody>
      </p:sp>
      <p:pic>
        <p:nvPicPr>
          <p:cNvPr id="7" name="Picture 6">
            <a:extLst>
              <a:ext uri="{FF2B5EF4-FFF2-40B4-BE49-F238E27FC236}">
                <a16:creationId xmlns:a16="http://schemas.microsoft.com/office/drawing/2014/main" id="{176E54DA-9E93-4272-9A96-74E1E9D3AA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8019" y="3186137"/>
            <a:ext cx="2657856" cy="3096768"/>
          </a:xfrm>
          <a:prstGeom prst="rect">
            <a:avLst/>
          </a:prstGeom>
        </p:spPr>
      </p:pic>
    </p:spTree>
    <p:extLst>
      <p:ext uri="{BB962C8B-B14F-4D97-AF65-F5344CB8AC3E}">
        <p14:creationId xmlns:p14="http://schemas.microsoft.com/office/powerpoint/2010/main" val="29547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F2745C-9F31-465F-AC40-CA469F480315}"/>
              </a:ext>
            </a:extLst>
          </p:cNvPr>
          <p:cNvSpPr/>
          <p:nvPr/>
        </p:nvSpPr>
        <p:spPr>
          <a:xfrm>
            <a:off x="0" y="0"/>
            <a:ext cx="12192000" cy="6858000"/>
          </a:xfrm>
          <a:prstGeom prst="rect">
            <a:avLst/>
          </a:prstGeom>
          <a:gradFill>
            <a:gsLst>
              <a:gs pos="0">
                <a:schemeClr val="accent5">
                  <a:lumMod val="40000"/>
                  <a:lumOff val="60000"/>
                </a:schemeClr>
              </a:gs>
              <a:gs pos="18000">
                <a:schemeClr val="accent5">
                  <a:lumMod val="60000"/>
                  <a:lumOff val="40000"/>
                </a:schemeClr>
              </a:gs>
              <a:gs pos="49000">
                <a:schemeClr val="accent5">
                  <a:lumMod val="75000"/>
                </a:schemeClr>
              </a:gs>
              <a:gs pos="84000">
                <a:schemeClr val="accent5">
                  <a:lumMod val="5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79137" y="6398414"/>
            <a:ext cx="3879378" cy="369332"/>
          </a:xfrm>
          <a:prstGeom prst="rect">
            <a:avLst/>
          </a:prstGeom>
          <a:noFill/>
        </p:spPr>
        <p:txBody>
          <a:bodyPr wrap="square" rtlCol="0">
            <a:spAutoFit/>
          </a:bodyPr>
          <a:lstStyle/>
          <a:p>
            <a:r>
              <a:rPr lang="en-US" dirty="0">
                <a:solidFill>
                  <a:schemeClr val="bg1"/>
                </a:solidFill>
              </a:rPr>
              <a:t>D&amp;C 63:2 </a:t>
            </a:r>
            <a:r>
              <a:rPr lang="en-US" sz="1200" dirty="0">
                <a:solidFill>
                  <a:schemeClr val="bg1"/>
                </a:solidFill>
              </a:rPr>
              <a:t>Smith and </a:t>
            </a:r>
            <a:r>
              <a:rPr lang="en-US" sz="1200" dirty="0" err="1">
                <a:solidFill>
                  <a:schemeClr val="bg1"/>
                </a:solidFill>
              </a:rPr>
              <a:t>Sjodahl</a:t>
            </a:r>
            <a:endParaRPr lang="en-US" sz="1200" dirty="0">
              <a:solidFill>
                <a:schemeClr val="bg1"/>
              </a:solidFill>
            </a:endParaRPr>
          </a:p>
        </p:txBody>
      </p:sp>
      <p:sp>
        <p:nvSpPr>
          <p:cNvPr id="6" name="TextBox 5"/>
          <p:cNvSpPr txBox="1"/>
          <p:nvPr/>
        </p:nvSpPr>
        <p:spPr>
          <a:xfrm>
            <a:off x="1532881" y="1"/>
            <a:ext cx="9144000" cy="1323439"/>
          </a:xfrm>
          <a:prstGeom prst="rect">
            <a:avLst/>
          </a:prstGeom>
          <a:noFill/>
        </p:spPr>
        <p:txBody>
          <a:bodyPr wrap="square" rtlCol="0">
            <a:spAutoFit/>
          </a:bodyPr>
          <a:lstStyle/>
          <a:p>
            <a:pPr algn="ctr"/>
            <a:r>
              <a:rPr lang="en-US" sz="8000" dirty="0">
                <a:solidFill>
                  <a:schemeClr val="bg1"/>
                </a:solidFill>
                <a:latin typeface="Agency FB" panose="020B0503020202020204" pitchFamily="34" charset="0"/>
              </a:rPr>
              <a:t>Anger--Kindled</a:t>
            </a:r>
            <a:endParaRPr lang="en-US" sz="4400" dirty="0">
              <a:solidFill>
                <a:schemeClr val="bg1"/>
              </a:solidFill>
              <a:latin typeface="Agency FB" panose="020B0503020202020204" pitchFamily="34" charset="0"/>
            </a:endParaRPr>
          </a:p>
        </p:txBody>
      </p:sp>
      <p:sp>
        <p:nvSpPr>
          <p:cNvPr id="3" name="Rectangle 2"/>
          <p:cNvSpPr/>
          <p:nvPr/>
        </p:nvSpPr>
        <p:spPr>
          <a:xfrm>
            <a:off x="7049529" y="4739623"/>
            <a:ext cx="4119673" cy="1815882"/>
          </a:xfrm>
          <a:prstGeom prst="rect">
            <a:avLst/>
          </a:prstGeom>
        </p:spPr>
        <p:txBody>
          <a:bodyPr wrap="square">
            <a:spAutoFit/>
          </a:bodyPr>
          <a:lstStyle/>
          <a:p>
            <a:r>
              <a:rPr lang="en-US" sz="2800" dirty="0">
                <a:solidFill>
                  <a:schemeClr val="bg1"/>
                </a:solidFill>
                <a:latin typeface="Abadi" panose="020B0604020104020204" pitchFamily="34" charset="0"/>
              </a:rPr>
              <a:t>“The same sun that gives life to the humblest living plant parches the grass that is dead.”</a:t>
            </a:r>
            <a:endParaRPr lang="en-US" sz="2800" dirty="0">
              <a:solidFill>
                <a:schemeClr val="bg1"/>
              </a:solidFill>
            </a:endParaRPr>
          </a:p>
        </p:txBody>
      </p:sp>
      <p:sp>
        <p:nvSpPr>
          <p:cNvPr id="8" name="Rectangle 7"/>
          <p:cNvSpPr/>
          <p:nvPr/>
        </p:nvSpPr>
        <p:spPr>
          <a:xfrm>
            <a:off x="1679575" y="1613118"/>
            <a:ext cx="3831968" cy="1815882"/>
          </a:xfrm>
          <a:prstGeom prst="rect">
            <a:avLst/>
          </a:prstGeom>
        </p:spPr>
        <p:txBody>
          <a:bodyPr wrap="square">
            <a:spAutoFit/>
          </a:bodyPr>
          <a:lstStyle/>
          <a:p>
            <a:r>
              <a:rPr lang="en-US" sz="2800" dirty="0">
                <a:solidFill>
                  <a:schemeClr val="bg1"/>
                </a:solidFill>
                <a:latin typeface="Abadi" panose="020B0604020104020204" pitchFamily="34" charset="0"/>
              </a:rPr>
              <a:t>God is love but also a “consuming fire” in the presence of rebellion and apostasy.</a:t>
            </a:r>
            <a:endParaRPr lang="en-US" sz="2800" dirty="0">
              <a:solidFill>
                <a:schemeClr val="bg1"/>
              </a:solidFill>
            </a:endParaRPr>
          </a:p>
        </p:txBody>
      </p:sp>
      <p:sp>
        <p:nvSpPr>
          <p:cNvPr id="4" name="AutoShape 2" descr="data:image/jpeg;base64,/9j/4AAQSkZJRgABAQAAAQABAAD/2wCEAAkGBxQTEhUUEhQVFBQUFxcXFxUUFBQUFRUXFBQWFxQVFRQYHCggGBolHBQUITEhJSkrLi4uFx8zODMsNygtLisBCgoKDg0OGxAQGiwkICQsLCwsLCwsLCwsLCwsLCwsLCwsLCwsLCwsLCwsLCwsLCwsLCwsLCwsLCwsLCwsLCwsLP/AABEIAMIBAwMBEQACEQEDEQH/xAAbAAADAQEBAQEAAAAAAAAAAAADBAUGAgEAB//EAEEQAAEDAgMECAMECQMFAQAAAAEAAgMEERIhMQVBUXEGEyIyYYGRoUKxwRRSYtEjM3KCkqKy4fAkwvEHFUNjczT/xAAaAQACAwEBAAAAAAAAAAAAAAACAwABBAUG/8QAMREAAgIBAwIEBAYCAwEAAAAAAAECEQMSITEEQRMiUWEycbHwBSOBkaHB0eEUNEIz/9oADAMBAAIRAxEAPwD9NAXizQdYVZAM4UKYBkeaiZQy2NGmQ6dGmxkQE+NOjIo8cxa4tJFAyCglKyzpjEiiBmMVxW5TPpWJjQBOq25LJliQTpYruuUGDHcrZRTwro0Q56tBJFjFPTLFp3DRQYxOiizssRuJBGaHMjzCxZY77EEp6dZ9JTRPmgQ0AJywKlyA0B6vCU1AUem+5MiRg3NKaCclWULTPTEgZC10YJwVTkEkCKC7LCQvzSZotMoNlWZodZuWOUs1HbnIr2IBehsgWKNGtyBwxEQIIlojBsEG9lkxRaIBcxOjZR8IkZD5zELRDqNquKoo8eFHIERmhus805OijyOktvTsWBooMI1oaSIGYwN8SsmbNFbINIYhWeDDDrRdFHYKmqyC9S3Q/wCZpWRdyC80aTKBCdPGktUA0LGNLKAOp8RTIK2C0G+yABalDYlE6cWKoBoSleogGJTOTELYHFmrkyjuyS5BgJTZWnZGDZIqlwQdY7JZ2MTN1DIkI2Bw+6NMs6sqZA8RRxZA7CtEFZTDNWuCBOJAjdEFpGootECM0RMh8WoeSHuBWyHmFKZAD2621VQ9QWj1guARoVui04poAI2FJyhRRy6NcycdxiDRtyTILYo8eVUpOiHTXKRkQ5lNwj52IBJu0FCnaILSsSJogrK1IKZ1SQbytmGHcA9rAAFplSRDOVTrklIFSJsr+CiFispTkgGCx5oJAjLVnGC1U1HFEE4jmikiFFhySGizaRSrIjbYxE9XZYyx6lhBGvRRKYZkq1QdFDET1phkRR1KVJZCCrnII5KIesctGtNFIMwq4NFnRKkpWQ4cUtsgMooPSymdMGEngcx56j1unYpKNxf6fJgP1DNzQ5Z3wGkcyCy585bhgA838PzToy2AGDmFeRJosDdZ4uiBYmrqdPjTVsBsG1tnObuPaH1WXLFQzNdnuWuAUsaXmxUWmKuZdY1HcsZYywW6GyKol7RfuVSmC0ZjaV3ODW+aqKtiJh4qPKyLTREhmGiC1YUmtytJxWbFDhcCx4hTLhVWiaCS6nLMneqw6dwWqATNTEihHBmrktgUNt0WdoM1kQKzeFLsalIYYVfgsvUMMkQuBakHa/JUtgrOA/NNjKwR6nluiUghljlakWBkCtMpgWFOiCHYjRZ3dSyHitPfch3hyWhRtAtnjh2bn4T7HX8/JBl8tS9PoRB2CyXKVchIBM65XNytyewZyI+KbilJbMFo9JsUyUmtikelikcbZZ2xy63TvamLaB1BsWu4G3kUr8QjUYzXZkjyeTtzWZ3OIRzFTkpcMMpcFnNRGQE14px5Ksg1TzfRKYDZ1TbMuL2zOpW3Dh0q2BR5XxdW0nggzUkU9iTs2rJdnmk48riAt2aeFocE/wAdSQ5IQ2ls4OySJFSjZArNkua0kbktT3FyxtIg2TW9hNBA5KDNvEQmRSHWeuCJxRLPGLFkjQUQrZEhJtjLOi5aIY6AbDUsyjW4UWPCRKldjEfF6OBTBjVaYbAMM0o2i0euchZZ0BkrlFqFlWewPuFowz1QTBaCtOduOSXOVvS+4SFnS4W5/CcJ/wBp9Pkudkb0r22f9BI8idcqRWxLHSntbUQ4yLkcEpSplBJBZa1AhNkqHRutJnG49mS1sJPwSAezvI55m3NY/i49fT5gOxl0YIPJMzQU8bXsSgtJ2gD5HyWPoHewbGw3JdGMKWwNilYciFJ/CUIUlDidd3oseOPmsmksspwAt9bWQzPSqwaVyOqm3OiSVIy+zNc9UqbEQ5NhQnJDGRqSDTt38E9StFM9mpwW8wl5FtZfYw20tjOYMR0LrAb/AAVxnaM0sdGp2f0TiEbOsF32u7mc7eV7J3hruMjjVbk6ORJjlQNBsaY8pKOA9Jb1E4CCRRR9C7CYk1Ih5GbKaLImNwTJDg7GKQ0XK6oI+ATosFo6Yisi2OxmiStksYw5LTPG3jaBT3FqI94cFi6G3Fx9Apcn0s9s+Cz55yjKw0d1YBsT3ZBY+F82n1R5K1p9pfaBPKSMjI6hDFadmWg07suSkpdywTZb2PFGnTUihmWTJb9aqyCksgIINiDkQcwQdxCtzTVFcnFEepcGuzjd3Scy38JPh8uRWKOT/izUX8D49v8ARKDUMvakb915HkhhLw87S9S+UMPnIuBmulDLU3EBntNGTmVJOU2WhmKOxQ4lUiwrnLROexEjF9KgXmw3Zri5ZLWBPdGcjYQctQq1WJqjRbKrb5b0lppmiEix1gITIyYbDUguLcFojHUUhQ0BlqGud+rjzt47kePHcq7d/kA1bstmYDXVVProQk4tbjFE/P8AFwWJcCAoer1UQ8MiYpIBs6E6JSJYwJEfiIJAxNYpuN7gt0NUtQCtOlMkZFBr0mcUNTDtS9KCs9LVKI2ctdZVr0lUGbMtcM6cWiqEjJZxKxdFJLKyTA/aLhO6rCnuBGYcTAwhrt7sAP3Sbll/MW5kLFJasWn0G2UaGTE0E66HmMijxS1xTYSA7RdYFKy9yWS9mVXYIOrHW8iVeOVwp9gUylV3LDZNUm40EyO+QtIF+CpzaBs0LafrIi062uDwcNCtCgs2NwfcIm0TrSaWxjP9pvZPyAXHhJp0+VsWuRwgtcCdCuhKbjpmVRVhAtkuthalG0Uz62aHS9RYOodkgzOkQh1NPclcjJuShQ7NHBFCNLcFxROm2U4G7DmpGdvcB43yipSxvDe1qm0uwxXW5UjGBgB1OqcnSog5HZrL8c0csixYXP1Lq2fMgBF3anM+ay4+ijOKlk5e7/UPU+x+axyZrLdGQcbLxV8l2LzvO5GkwGCbIVbjIpMdjkJSG3EYtziWQpsMsimhVleWuC1xzNoVwzVUFSJGi4sUayqXJojuUY2q0w6OnOVSkiULSvCwZphAWLNBy9SHlSLC6dBuMrKktgDY88t63+K2qYrSdQjEXROy6xpAPBwzaR4g5+SWuX7l87DOyasmxOrxc/tt7Mg9RdIxy0yfv9sOLtDG0pRZSc7CZGize4DK4WfDk87j6lUWaef9GHHhmtUJ6eS72IszMUmeR1HiFJPcHk1FEbNWrDKkGS5+zP4F1x++M/5hdcvN5eofv/ZEWHx4m8l09GvC13RO51RO7PJP6DJ+VTKktzg1YurXUJyohzPUNAuTkl9V1MIR3IlYKOPEASLb7HXwv4pUMfiNNKvUgKY5gBV1C07ItDMFMN6LDg7sjYR8AHaOjc1pliUU5PsVZnIq/rajAN3sFjm6j7sBO5UaOQXcG7hr5f3+SLNHXkji7Ln9P9/QYvUyu0Nvu6x2A9m9h5ZK5TcnaFuRm4SsWmxNjrBktWLFZTYOaSy2xxJIXYo2UXQZIbERQgK5s0Oic1YQQRJC1NBiOafwLSs0tAAAqUqHoc+1YTnor8Sg0z2WS+YUlKwhCrmsFjyAt0Do626CLokZWPmTE2yPVYTBbPz7B1Hd5cFtxS1L3FpdjutjsQ4atIKGctLLa7i8byHSBovheJBycO0Pb3SZPuu25I90C25UFuQ0NiORU02ypyo9YbOaeIXPctGWxi4HnTWjIGhI9zmurKSluC+BnaFCHFjhknPFraruWxtjiwBr/Io5wliVS49S07E9tN7LXjVv/PzAXP61XpmvkX2KcMmTTuIWzp8jpP12IzyE2LggwycJSiWyHM03cQcgUE9lqFjlI25Adnhtf9rUDy19EnCnlya58dhnCoqFwAXexxUIANi8UGeI6lY9OudhDjHWXQxxpANim05TbCN+Z5cFmzzbelfqWSdi0mB75jrb/gLDFtT1y4ir/XsRR7+ofatUY4DbvydkfU+59VOni5Jvu+fl/tlzdIzUWwXkAk5ngpKVPYBYwTtl4TkSgaqXAvQeSwuG9bMUkhcosRqL6WJJ0stPixAaJz5LHQoJZVJFJFugdcLmZeR8B6SK4SohtCT5QxMFPYPDtEbikTbQcZJjkc+LIpam7GrgZhltkU++6JZ9VsuEqaskuCUyItclC6pl+miu1PjC0OFm5Oy1BuOYVY5uMgGMzy4h7HmnZne6CW4tTZSsv8bS08xmPYIMcraB4YjWPIHVSZ4TaOW3evngeNA62h0Nt2iYnHldhcr4YxfstPCy5nVKpj4cFGmhBFtziFvxS1Y0iUUng4SBq3RaYTkotLlFtHVNO2aOx10I3grdDPDqcTi+QKF3RF0b2HW2R420PyXJyRtSg+26GI62LNeFhPL0yPyTugmkq9wew6+2LLeE/qFFdR5S1wRpzgLha+dx4k90cr+wKyZ021jXf6ArbcJROAGt+J4k5k+t0+ManSInsOQzhxst2XIoxoFbsYD7JOOel2Gwbn5XK2yzRjDUBTDti7Oe9BjxvRvywyXWHBgjHelfc+DWjX1sud1r0RUFzJ3+3BFyeVNN1kg4MFh9Sh1aY0i6t2UW4GixIFvEJ0IrSrCswdZXEONitCxJmGc2mLsridUucdPBSnfJ5iDjcZEaLHLI09w0NVez2y2LcnEaeI1CuGZRkk+GE42rR9RRYMiiyK2DHYbkeLJTVDLM/tOTPJWmJkT6OQh1ypONoFOjQ07ri90mOGxykPSXbgO5wvfxuQfkmvDXATYxHPklNBJgqhm9JlB2UUNlzHQrdgwyZamDqBZ3ms+bG8ctycneK1z68uKKLtUy+AFU0tAd91wdfwuL+yRThIkuLGqmNpcA8AskGFwPqDzvvTrqafrsRpMlSXicYnm9u44/E3gfxBZuqxO7XYqL0+Vjez6/EcI3FTpU00g3JMpVVW/JzBrkU2WVqVlt7bEfZ+0HMnIdkShjOWN64i4y81MuNr29c1uhcDy0J+ijza+oUlxVMbaWxP2HVWbIPuSB37rnZ/Mq8E9P8ARezNFIzCL7hnfgF1eoxOlNBJmXqK/rCJB3cRHmRYDmGkfxlYo7yeR9+Pkv8i3K6oWo5ySW30JWjG18XqLt8FvZcgseIUzZLY3HwEnqhqkKYbO2y3a07ifkUyWRy0w+9il6j0VTiIDV0seVzdIj2Im0HuNWCD2YwG+t7+5PouV1WRvqPb/G31spclKeQRtyF3uya3ifHgN5O4Ao3pVffH9Bt0dRNAAB7R3kgXJOZPhnuWWf4mlJpKy1Bn5cXufJhGZc6wHPRdVSZz2rdFaXYk8ebm3HFuaVklWzGeFJBoKMPAwd/e05eiz6bWwSj6A2lzXhjgWuJFr5WN8ikzx2qKTadMa2gSDciztHDgRv5HVMx5HxLlFzXck1dWQNUzYU2SZKnihUbBbOqcA5omqIlZapNMk7GkxlF3BipWHfG9zTyJv9VWV6Zr3Qyrh8gMbMljnyWkdNmwmzhdvuOSODXcpuhnrGtLbG+K9j4jMjwNl3Omy4mkrFtNcHL5A643rD+J4klYWOVnTTl7FcmD3H9jmEEh0ZzFiWnwO5NmrVAL0Ctu+EfeA92/3CVLeAa4F9uND4mv00z3tcND81cp7Rl67MGatEvo879Ob2HZIy43z58QeBTscfMqFY3uaVslrg7swsufytmmIt0qgZ1cbxk9xsyw1IaXEHhk0ra8cXiU13FZV37gKeQuZE8969/Y/RcHXozNoct4pitA60727pI3eozC3LZCY/FRT2/tW1GwDWUYTbWze/65D95daedy6eMV32/Yk5UgO1KMw0cbfiGbj+Jxu73PskOlKKXFEkqgL7Nhs2++2vko3p2RUV3PaauwOcLa5DmVWW0i8cqFdqVBx4BrkPMpeGNrUypy3oszMc2A2ObSR5kD81q6bF4jbXZ/UKWyGuj7rNe92QaPkM1tgvBjKb7IkXYrSklpe7VxBP5f5xXFm3JW/YZEo0rMRMjtSLAfdb+Z/LTNDknVxvfv7LtFf37/IJK9yRV9JWNe5oGIA2vlY8beF0tYZLZJP7+6AeVWYdoIkxA2IORHEHJdkxvZmoouk0rbdZZ45WKVOMn3HRzPuVoX09Tmw4JBwycFmdXT2GrTLg7qXgDq6xgezdKBmPEkaHxWrHkT8mRX9QZL1Ott7NY+MOa7FlbFxG4lK6nFGDWSLu+S5LUjDvgzLXajIqpRa3MvsANDxUjOiabH6PZ2SLVqYyMQxoSMwbJ6xNrYj2K/R55vJE7PGLjm3/AAeiy9TGSimHie7RSkhiaA3rLyOGIMtuWiXT4vAWVTtvsHdPSTa1oCRCFrYCYlG7d43HgU5YlLyy7iVKmUaN4cDewd887Hkbo4ZlOLwZviXD9RqS+JBLZ81zJLTKhiBU04EmE6n5FNctkwU6dDNLkXt4HEOTv7goPYNc0C6rFHNFvb2m/NKW8ZR9NyNdjHbOrsLw4/A6x8W3sD5HLzatsHpqXoZE9zaVT8muGhGvPRZesrVaNSfcBWVgfLRxnTG4nxJY5jf6ir6TM5QUHwisj80RaLaDetEWgaSAeIGi5mXp2lKaDjlWpRF613V1EbuDrHkcvkU/DLVj/T6Cp+XICN5J2s1bAHP5YTi/qcwLfFNQS9F9QOZfIvdIpb0oPL5oZupRQ+fwCezpw6HxAzSlkblTBXwi88JZaU/ey/z1WrM/LsClW4an2cTMHu439Fnjl0x0h6N7KG0ZbxvO7rW/0f2XV/C5J6/mvoBm4HZexStbvkIHrmfYI+uyflqK/wDT/hBwVIWcL9kaMALvFztB6H3PBcycvDhr+/b/AD+wXLo42tWFsbmt78jiB4ADtO5AfNcrDPU5X62HkdLYydP0YdM0SGTBjFw22jT3f5bHzWyf4gsUnBK6M0enclbYKGK7brt46YDVoEJgThJ8ExpMX7DkWx8w9kjmuGllT6dSW4xRa3TNXs+pc5mCezt1+PNZJ4HDhj4ytVISqaaWnuYu3Gb9g52vwQtxyRqXILUobrgWZQNqGY2dmdneadHjcQhxy8ul9gXFS3XJNc/Dk4WI1BQOPoDdB4qkblcW4suzmasXSwzQqcmL0tdhla69s1fURjKDQMJNSTNPWQCVokZ347uBG9ru8PI5rz8cktEoLlb/AOTfKKbUhDaBJwniCDzWnp8qnuhWRCBNl6COFZIX3MUnTDRTG4OrSLHmPzaf5VxetxtZFM04ZWqDQVlj1bjn8JOtjoCqz4VpWSPDLhOnpZxtEG4e3vNz5jeFmi7TQU/UebUjG13EWPnmD7KtW9hKXcZxBsrHbngtPzCpOpp+oZ+fbbj6uWVze6w3cPwPJDiOV78wFswSW0H32Mco7to0HR6vxwmNxu6I5eLfD/N4WXq40NxytUKbUecTSNWZg8LOukYNkwcjdi9YD1rHD18UzG1oaYEr1JjlTVGUdrvNtbx/w2Q4MSi6Qc5uXIrs6pd1jsGslxzA/wCfZac7pX7g4272NL0kfhpG332+YKVJXOJpybYyRs+a1twNr/VJflnYuLNNtelD3QRgizje/gLLpZsSbjCL5GPshioZhxG4NhYW4lYupwPFdv5DLsndW6Q9V/7GF3pYpnSOdtL2/wAC5K9ijtib9MyMaMZiI8XGw9mu9Vt6xrxFFvaK/wBv+C+4Whg/R56u7ZPPP5W91zeocskWvv7XAcFSItbT4rNJzndhH4YrlzyOF2g+oXOxvS77RV/r2/kkle3r9Dmt2gxjy05WtlwyFkOPDKUVIuU0nRmRLZtr6L1mmlsY1JUSXjESVSbE8sJHVSM0ebcLo7Ltoo0nSB41zSJKXqGsjNPsPb4ecDvdZpxa3NGPInsyxV0gIDo8nszaRkSN4QuCktuUMaJdRCyoBNgJBruuiwTTlpn3FTipKyM6it3TpuWjL07W6ERYu5tzYrNbiHsCfTi6vxpUVoRQZWPhs5juycnDW19/nb2WacLepcjNTjwOCsaQGniPQrHj1YpWg9SkiXtxpj5HQr1fQ9SpxtGLPDSd9HprscCR3hYE27zXtv5XWL8W8koOrTuxnTPZo+2o0l8bm6ubbzGY+ay9Hkvp5Y5dn9QssfMmu6PftRc0OAOJh7Q5aiyGMUpE1Nr5DlQ4FjXt0B+R/JJkqdDHxYeWYuicB3mdoeSXIJO1RD2lAHtkd9+K3oj16Zx+YqrT+Rm+jFeWOZfdeN37mX9Bb6LpdZi1p133FRdOzSbWb8iuRgGZD3ZcfW3bvABCrO/Dpl4469hSsOAm+VgSRyGXuQtfTK6aFz2YCBxb1RGrQSedsbvqryLU5L5FRdUzTdOKwOo4i0auab7leOcZuCrdJ2aMz8hGgmytvFik9RCp36iYvY7O03mWJrbuIOFttbHd5K8cG18glN2jXGItbGw3xOdc38M/yQTTeVRZqqkA2XVj7XIPxj07vzcFr6XbN7N/Ri0/M0I1NYZJ3kf+WXA39llmD+Y3Ss+TxJP3f3/BV7mnrngubGPiBLvBg19ch5rP1bS2XzY9ehLbIDJLM82ZE3ADw+KQ+zR5FctqThGC5k7/AMf2EqtyfC+2ZZ8EkxMuGwebi5Gm72supHTjWi+DK1Kb1ERpL9ASvQxj6mO2xuHZUrtBYKpRQcYMOOjzjq4+SCmH4Z2Oj3iU2OFspwo9ZsNzSHNcQRmE9dIpICmjZ7IncWC/ebqFgz9FLE9UTZjyalTPK6hAfjZkH5i2528LJPFF8cPgJreyFtKF1y5nfAvb7wH1R9P1Lj5JmfJjt2iRDWtl32cNRvWucISQi2c7Tmc0XssSxb0N17E2i2w18jI3khj3Na4jUAm2V96Z/wAfSm2i1K9jVVuxyxrQ14e8btA4G2TSd/P/AJ5byY3Nxjx6j54qSoWim61roJcj8JORBG4+Kdgm8E1JcdxT860sDsKCwnjeM24PbFmD5hbfxid4sc4+v9AdNHeSZ1Ox1g29w17sJ3jO4B8rLnYppSb9UMknx7ndTC4ObNE7C5ws5pza4jiFojJPG3LsVJU7QLZtWS1zHAC5eCNwd4JWfeWpexIPahsy4WxybnNsfqlSV7BJ1TEaeYGGTwDh5blc4vVH9AYvZmMIwyPtocMg8jhd/UPRdlPVjXtsINpfrKVr+Btfyt+S4zjozNDucdnnRCT/AFFuLUH4hH8m/cvpn5xfpZUtfLJh3vEXkD2vcOPmtnQ43DGvl/sHPJSmwDZB1jeGMjye0j/cpvTfsAuTS7KpftNHJCT2m5jyN/olY4/mWu25oh5seky7iWzFozsCD+7ktGSpY7M1U6Hehm1GsqgXC7bFt7Xw3Isfa3miTWKpSDwvzGxNcJao2+Funv8ARZoz8XM8r+6NVq6FNhUJMgkOsshI44GAkn+LD6KY7cscPX6WDCPMmQYJerqadhP6rDiPiGF7z6uPoovhcvvkXxNL0NNRVpMctQ4d/ssH4WZADm4lYOok29HqaYPZyJu05MRho2m5e4OmOYy77h55n0R9LjtvN+30AyPjH+4ntfbIimewDJtgP4Qupj6W4ptFSlTHfsLInWytqDxBzBWlZrQtwSZ2+vY1X45LSF37XG4I1lYDmB/7ofBaIZqFuTOmbVWzH1CAbZQpK8HRbLjkVMim0VKCTECxxydm08CvP9V0/hycez49mbMU9SJ9c/Mgiz2n348iuXkT57oJsxHSjZ7mPE8WQd3gNzt639NkU46WZskd7OtlbSEjcLxmqyRlGVgJkTb2y+rdib3Tw3LdhnqVMhsOi+2RUR9W8/pYx/G3ceY381578R6R4J64/C/4ZrxT1KnyU6ykEtjfDI3uuO+3wv4jx3LLjzafLLj6BThq3XIIMIkxEWJaWOHjqD46e61Zcjlg0ejTQuKqdg4n5u/dd7YT/SUhr4X+gS3sFU1ADXNGeYIt4arTjTppi5PsZyuq8L3ubvId7Ba449SSYm9yjsnbAkpjE/JzXXY7dnuKVnxaZKhkZJxpiVNPbrWcQSPRXON6ZCk6skvZctIG4tP7wIHvZbIOrQKNJ0deH0czD8IDx5Gx+ixdQqypj8fwNAtj1PUyGT7rHEeJGg9bJefH4sdHugMctMrJTiXOYDmbSSOPlYH1+a3fDB/sL5O5JrWPDAfQ/wBkpR/ssr0O3HwOkwbwRn80p4XSaYyGRxsWgcQXSO1LT6uUb20IG+5b6KbJayMvcRd4y8AdCsHX55OaiuxpwY0lbL2w5iyOV7rXxG/Zae6LG+8jVbemzeHB0vT3GKnvRRg2g0AOLBhAwh8eVsTcRGA8t19E3H1WOU7cN1ta2/gvsZ2q6NwSTYm1WEvDjZ7RcFx0zI3Ep8cWJ1BS/cQ8abuyrtWH7PDHYY44RckfE5o7N+bjfyXK6jockcrtp33XvyPckor2IXQphlnlnkzIbr+J5ubcg33W7HiTcYLgRitycmM1ex2Pe5xzLjddNRS2sY4piLJjVUIlbnJTksf4s7wPkD7FYXHTNJ9xfxQv0IAqwd6NwaEBI5xxS2pEQcEcUPmCpApHtG9aMeoFpHDNshi6OKckLZY2TtWSQGSN2JrTZzN4yviaVh/EOt05FCXDRowxdWjQS1LZ4hMzNzcnjfZYMm6v9x9qSsmyYX3ac2vFxzScc3B2BJKWxD+wtY8i1uC6cpKcbRmqmDqc+y7MbkWDJp5BkI7NpC2YluRwutbwWjqZQnCi4XZpNnbU6xovYSC1x96+WS8zm6fw5UuPoa4ZdXzHXSh4+R4HgUuKcNnwG2pEajq/0luIcPQgj+orVlx1jEwlcgFTQvxgRuviF88j4i4W2OTGopyVC5ReqkQNqxuuWuFnjUb1uxY06adoU7T3O9lsYYXdsNlYb4HdnG38J+8OCX1GKSndbfQJU0A+0doHiLJejagWUNiRY45fBoI5h1/okdRPROL9xmONphOi0tpZIz8Qez2P1AV9XHyqRePmgVQewPEkfVVDkUwFLJeWTwZgHkLn5J2Vflr5loBM/IeLfkQriikWdswARslb8QAdz3JGKVycH2GSjsmJuqrtaD4DyCix1JsG7RtujLyYZb5sBAaD+yBkfRczroXT7o24HswM9R1TXtYciMxrbJwcPPJXhbktwJPTshPaW1MFFGPiIf6vfa/8IPqtmKCeSkLlOoIy3Rmqc6thBcS3EBYm4sTpY7lt6rydPKS5AxfEjUTdI2NqZAxpbG12EGO1iW5G8Z7Lhe/BZsUPIpT5foNlkSk0uDUQ1cDafHFEWiXN2Blhm3N2HdkAt+NwS1RjvxfYNNJWgTZIgLOqGNO9paTbwvdFHPiavUS/cy/Qmqkp5+pkLmsl7OEk2Dz3XDzy81M7csV43wBjdSplXa8XVSdqngljde2KMNeCO83G31HgQg6ab6jHqTprZr3LmtL4tHEFDs+bJ8Rgd4TPaDyJOH1snxx5lzFP5Oiqxv2O6roBEReGpljvp1rGvb5FuH5oHlwJ1O4v3RPB9DNbS6CV0dywsmbxjdY+jrW9UyMsfK49efoLljkjK19BNH+tjezxc028naFaYThL4WKarkrdBdqCGctd+rlGF3gfhP0WD8U6TxsVrlDsGRRlv3NVUzOpJusZ2on95u4hcXpp+JHS+UMn+XLUuBqglY99mm7X5sPDwRNPuXGmwe2KQvBIyc3XmE7Bl0vS+AMkL3M8HkgtOoWySrdCHuh3Ybw6QA62I9lUiY+SfG0i5GRY+3LPIpWRXyWWWzl4L2d9uUkfG28fQrFLH4b0S4fDHqV7rnuRKmoLXiRvG4+oPArXGCcdLEN07Q5s7aWKZrt17eqrNh04q9AoTudgen+zMT8TN7Q7LwyTOgzaUkw8q8xntiAO7MxNtztXN4eVwuhnzyjvFWJcY2cVYAJaDmPK6pNT8yAVordEdoBpc0/GLeYXP/EMLaUl2HY5aWLxVHVVZduElzyxZrQ4a8CXsDemVhqqoBItoC4+V/7JMIUC2K7PdkHH4nuHq23zTsq5XsQDI/u8yFcVyUi/tOq/0cbR8Qb/AC5H5LDihfUN+g5vyUQJ5bAW3WW6MbYo3dZWdRs2MtNnSOBy8z9AuYsfi5qf32NTlpxKifZzYw118bjd99bk535aIttba4Qp8E3pFUWDWDeL++XyCf0sbuQE32M5BKWuL2mxByI1HBdCUVJaWVxwU6LueJWTJvMhoWdIpLNiya0CwO9Xk1xhSew2OXsc/ax4LOk6L1Gh221r29oYXg3B0N+IKy9P1E8cqH5Umi1URfaKcXIDnNAxbmyAdl3I6HwKPD1PgZda4ez/AKYTjriflVX0hkje6OWMtewlrgRoQbHmF6JTfKZiaPaHplJGewXM8AcjzboUcsjaqSTLimuGaqh6fHqRK6MOwuwPLSY3X1BOHLMHhuK5k+mxPJVabW2nYd4rS33KMPTWkmFn4mE73NuP4mXv5tCXPosnMJ389n+6L8SD5J9VQUMrjbACdHxua0+gu2/g4XVrL1WFeZWv3/kW4wZ9U0b42W/WxgZm3aaOJb+VwufJRnPVDZhbpVyjLGoMMgLXXaDcLbGPiR3W4jeL2N0akPayVuj7Ndz3LDKLujXdqyXtnZ1nYgOa048jWzEThTsjU0mCZh/EL+ZstEHYnh2dgf6iWPIBxJuc9c8gjuEUpSQdbiEW0cD3OYHY2HO7u97aJuZ4skFFx2YMW4uxupLZmGWLI/Gw5Oa7xHH5rHGDxPRN2uzCnT3ROoJg0ubpe9vB4zA8x9Foy424/fACaNF/3ATsF9WsIPqFz44njdDnPWjHRMt1tvhs4eRXTbtRFMQrZruvxTscaVF0cQVJab70UoalRVD8s2J2L7wB9QEuMNMdJGdyPsCfD5pUVuCkEvhij5B/q4/kq+Kb/YJoXkOvAO+aKKKSKMkt4Y28HOHlkUhRrJJhMUkGbweC0Y1aTBfJc6LOfWT00LjeOM4iN2GPtG/OzW+aT4ccUpTXLGxubSZpOlkVqolvdOf71hiHvdYFJPVXqHmVSswG26vFM/g0YR5C35rpdPjrGvcQ+Sa12XNamqIaCihPVPfcBsLQ53jfJo9Vhe817hKNpsH1oe2411Wpw2oW9mB+0nik+GFZU2f00EsfVVQzNgJB9eCvN+Hb6sf7GjxLVM3mxJTGA1zsUL2977p3E+C4uSFNprk0Q2Ods7Hp61hLsJkZ2XOaRf8AC75J/TdROEd+V/KBnCMj8w6R9FZqYkgY4/vDdzC7OHqYZNu5ncHEZ6ARMndPSvyM0RdGeEkVyAB4tL/RFnhtqXK4IlexMfEAHxEYZoXGxHxgHMfUeCibbUlwwH6CkG0zoVoePYGjYbF209oBY/Lgcx6bvJcrqMC7ouMmipVUMFZe2GnqeH/hlP8Atdy46HcrHlcfi3Xr3XzX9jHGM+NmKbDkkge6kqWlmIEsJ0Pi12hHJTqMaaWSG69iQbi9Mi/S1Yewh5u5hwv5Huu81lqnfqMUrVGf21Q4XXHG4T4SaM840yftp+GoDh8bR7hbIR1wKZNY61Qw7i5txxs7Q81eN1HfsUizt6Tq65zmjCJGAkbtLG/ohyTWZN13DltKyDVSAgOPZxZZbiDp+S0YXTcGJa7o1WyGN6kEd4tz53t+awZ4uOSh0a02ZujF5ZW8WuWqS8iYJnZjnbhktkUQ6A7N+CrvRB95yb+yPkgS5KOJJbtHj/whjGpMgUPJBvpYAeSDZNUQao48VLO7ex8Z/iJCVkenPBeqYaXlbF2zm7B4/NG4bNgF3pfQiGSO3xRgnnv+iT+Hyc4O/UZlhpYPoPWGCXrrZNNj4tce2PSynXJtaVyVCWmVlzpFtYOktujDjfeS7tOvyvbyWDBgail3f3/sPLPUz84+0XuTq4knzXoPDqvQUM0bbkcBmlZXSIVaKuBoqrPOSRgaPwtLf7pfh1mh7IZF1BimyZdxWqtxUkVW7Flf2msJadDkgcVZSjJrYyTo7ZHIhbYSVWMLvR3pZJS2a7txb2nUDw/JYuq6SOXdbMOGRo2NDO2W01O4EXsRezra2z1IvouBmi8UtEwq3uJoG1/wSttcZYhk7ldBCTW6HauzIdXsBkNRDVUwwyMlDi0aObY4223EtxDzXSwdY60yFuFO0Qf+qeyjBWNmjybKLjhcae2X7q29G01LH6cfJgZI7kGXo8+UOkiw2sDgJzudbeCKfVwxNRmCoOgWxpnMfgkBHNTPU43Eqka97cTQWmzhouS3olaI0fRbfxDqqgBw3F1sjuLXHuu55cMOQLlgt68Wz7rsya21TO6epDJRJbEy+CRpGrTk7LUEcDw3qpY9qAjKnZar4MnRE3wgOY77zDmx1+WXks6HTXYyPSBwtGQb2Fj5Fb+l3TQlkqqGVxrcEFOSVNFdx7pFX9cIZhqW4XftDVZsENMpQYc3dMmVQvFfUYgeV7j6p8NslAIb6M7aEbnRyd1wsHH4eF/DNX1GHWk1yTg5hlwzk+NvVWo3josj7RZaVw8U/HvFFo5hOoVSXcph5Xdlo/CFcV3IcvO7gFSIUiAIW+f0WNb5GQWoarCyaP7+H+Ukp2XHc4y9L/ku9mgEriCwjUH5Zo4pNNMoYq9qvmJMhuRkD4IsOGONVEttvkpU8gZGBvtchZMkHLJqa2AsVrZv0br7xb2zRY43NFmYgcbk8V05LYNlWkmwxvcONh6LJkjqmkCEpG2h5uV3+b+hYxspoL7u0bnhHeeb2axo3klMm1FWFSN8OisbgDVVohnIBfEHgCO47LAL7m4QsGvLLeNV7h6F3Zl+lWxjm9rSHN7zbWPNH0WdxeiRJRMNLKurQNGn/wCnW1GsnNPN+pqbNNzbDIP1bgdx1HmFzfxPp3LH4keY/TuMhXD4Z+mVDZmtdA5v2hjQCy5DZQBp+1bTiuDiyxv09fQY1Jbc/UlO2sGAtdi/ZIONpGmRG7mtiwb2lS9VuhbkuB/b2zzVwxlxLotzsrsJFrHhY5IsOWWKWr9CSTl8jLUGz5IJurkPYscL/kD/AJvWnqZRzYtUefQBLfc92jRNeLkcnBY8OWUHS/YqSJj6h8XjbetkYwy+wFs+rC2ZnWN8xwKGCeKehlCuzNouY8Mcb7hfeNzCeHDhppktOWOuNkNhLWkwteztdTfLeYj3xzad27LcFzYx89P79Bt3EzO1pAb4Tdru00+BW/p1WzFdwMvap772EK+MrXqTsSRPYOYeOIfVOcN1JfIhpZ9ngGSNvdMbSPNoPzusDyu4zfqG47mUljLXA/4f8zXSjJOII5G697a2uPLNDdclIBtR93h3EA+yPGqVFoUjk7SKUdi3wNynu8kMeGCDx2uSi09i6GZq4YY2jjn5pEcLUm2RChdZ58WpzVxIPQWJaTpdZ5KW6iUP7RMZLXNG4Bo0xHj4DxTMMJY43NgylqdInCcl9jaw4DL81JO4hnde/If5uS8K3sohxrdIIcLrQ24uSKvJZXcpQC1M1x0Lj9Um/wA5r2CXBpuh1I2ON1a+xeLtp2HMNIydM8eG4cUrqp8RDgv/AEwTqN8hL3EuLiSXHUknMlHHNGKoVKNuzY7fF3NvvaVzVyjVM/E9ptAmfYbyvTYfgQnsDaiktmCz9i260B8ZAAOWYyObV43Hwx+TZonbaH+nB3h1r77X0ut/Rt6qFT+ANA8iF7QSGlrCQMgSW5kjis9+Z/Nk7FKvaOp00/MJXTtsdk4Mxsc3bJfPtu+a0dUqkvkKFZRm5HHsKYlswZyDdw3LV1HEWUSK7ULTi4IjbdED+kA3Esv43JB9Rkub1PK/UZj5M5UCzZANBNIANwGWQ4Bb8fK+SBlydUP6mXkgy/8A1RXqZ+fXyWuPBS4Nvs49of8AyZ8iuLn+H9WMjyZyvGY/aP8AUuji4/T+hbEgeyeZT+5AVVozkmR5ZaFmd5E+C3wPv0b+ylIFAJu6UzuEL/c5/VGyIZl745OSl8JQzTfDzCuHIuYaoP6QfsFDm4JDgVpu85BPhDDupOvM/wBIUh2IiXGtMixp/wCrHMpK+MruU6r/APDD/wDR3ycs8P8Asy+S/oJ/AfoOxommGIFoIwNysLaDcubmb8QdFbIHWCz3AZC+gS0xcuT/2Q=="/>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a:extLst>
              <a:ext uri="{FF2B5EF4-FFF2-40B4-BE49-F238E27FC236}">
                <a16:creationId xmlns:a16="http://schemas.microsoft.com/office/drawing/2014/main" id="{5B7A3408-554C-4C56-8A8F-2CBD230FFC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01038" y="1437491"/>
            <a:ext cx="4267200" cy="2247900"/>
          </a:xfrm>
          <a:prstGeom prst="rect">
            <a:avLst/>
          </a:prstGeom>
        </p:spPr>
      </p:pic>
      <p:pic>
        <p:nvPicPr>
          <p:cNvPr id="12" name="Picture 11">
            <a:extLst>
              <a:ext uri="{FF2B5EF4-FFF2-40B4-BE49-F238E27FC236}">
                <a16:creationId xmlns:a16="http://schemas.microsoft.com/office/drawing/2014/main" id="{F39BC60A-3F95-4EE9-9C0F-00620B4837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0438" y="3799442"/>
            <a:ext cx="3530600" cy="2235200"/>
          </a:xfrm>
          <a:prstGeom prst="rect">
            <a:avLst/>
          </a:prstGeom>
        </p:spPr>
      </p:pic>
    </p:spTree>
    <p:extLst>
      <p:ext uri="{BB962C8B-B14F-4D97-AF65-F5344CB8AC3E}">
        <p14:creationId xmlns:p14="http://schemas.microsoft.com/office/powerpoint/2010/main" val="1916999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75179AB-4F65-46EB-AFB3-581A8652E921}"/>
              </a:ext>
            </a:extLst>
          </p:cNvPr>
          <p:cNvSpPr/>
          <p:nvPr/>
        </p:nvSpPr>
        <p:spPr>
          <a:xfrm>
            <a:off x="0" y="0"/>
            <a:ext cx="12192000" cy="6858000"/>
          </a:xfrm>
          <a:prstGeom prst="rect">
            <a:avLst/>
          </a:prstGeom>
          <a:gradFill>
            <a:gsLst>
              <a:gs pos="0">
                <a:schemeClr val="accent5">
                  <a:lumMod val="40000"/>
                  <a:lumOff val="60000"/>
                </a:schemeClr>
              </a:gs>
              <a:gs pos="18000">
                <a:schemeClr val="accent5">
                  <a:lumMod val="60000"/>
                  <a:lumOff val="40000"/>
                </a:schemeClr>
              </a:gs>
              <a:gs pos="49000">
                <a:schemeClr val="accent5">
                  <a:lumMod val="75000"/>
                </a:schemeClr>
              </a:gs>
              <a:gs pos="84000">
                <a:schemeClr val="accent5">
                  <a:lumMod val="5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4686" y="6488667"/>
            <a:ext cx="3879378" cy="369332"/>
          </a:xfrm>
          <a:prstGeom prst="rect">
            <a:avLst/>
          </a:prstGeom>
          <a:noFill/>
        </p:spPr>
        <p:txBody>
          <a:bodyPr wrap="square" rtlCol="0">
            <a:spAutoFit/>
          </a:bodyPr>
          <a:lstStyle/>
          <a:p>
            <a:r>
              <a:rPr lang="en-US" dirty="0">
                <a:solidFill>
                  <a:schemeClr val="bg1"/>
                </a:solidFill>
              </a:rPr>
              <a:t>D&amp;C 63:3 </a:t>
            </a:r>
            <a:endParaRPr lang="en-US" sz="1200" dirty="0">
              <a:solidFill>
                <a:schemeClr val="bg1"/>
              </a:solidFill>
            </a:endParaRPr>
          </a:p>
        </p:txBody>
      </p:sp>
      <p:sp>
        <p:nvSpPr>
          <p:cNvPr id="6" name="TextBox 5"/>
          <p:cNvSpPr txBox="1"/>
          <p:nvPr/>
        </p:nvSpPr>
        <p:spPr>
          <a:xfrm>
            <a:off x="1532881" y="1"/>
            <a:ext cx="9144000" cy="1015663"/>
          </a:xfrm>
          <a:prstGeom prst="rect">
            <a:avLst/>
          </a:prstGeom>
          <a:noFill/>
        </p:spPr>
        <p:txBody>
          <a:bodyPr wrap="square" rtlCol="0">
            <a:spAutoFit/>
          </a:bodyPr>
          <a:lstStyle/>
          <a:p>
            <a:pPr algn="ctr"/>
            <a:r>
              <a:rPr lang="en-US" sz="6000" dirty="0">
                <a:solidFill>
                  <a:schemeClr val="bg1"/>
                </a:solidFill>
                <a:latin typeface="Agency FB" panose="020B0503020202020204" pitchFamily="34" charset="0"/>
              </a:rPr>
              <a:t>The Lord is Over Life and Death</a:t>
            </a:r>
          </a:p>
        </p:txBody>
      </p:sp>
      <p:sp>
        <p:nvSpPr>
          <p:cNvPr id="8" name="Rectangle 7"/>
          <p:cNvSpPr/>
          <p:nvPr/>
        </p:nvSpPr>
        <p:spPr>
          <a:xfrm>
            <a:off x="4968180" y="3958745"/>
            <a:ext cx="5434105" cy="2677656"/>
          </a:xfrm>
          <a:prstGeom prst="rect">
            <a:avLst/>
          </a:prstGeom>
        </p:spPr>
        <p:txBody>
          <a:bodyPr wrap="square">
            <a:spAutoFit/>
          </a:bodyPr>
          <a:lstStyle/>
          <a:p>
            <a:r>
              <a:rPr lang="en-US" sz="2400" dirty="0">
                <a:solidFill>
                  <a:schemeClr val="bg1"/>
                </a:solidFill>
              </a:rPr>
              <a:t>“Repeatedly He has protected our eternal agency, thus helping us to qualify through opposition and in the face of alternatives for the sweet blessing of eternal creative service. But we must choose—and be held accountable.”</a:t>
            </a:r>
          </a:p>
          <a:p>
            <a:r>
              <a:rPr lang="en-US" sz="2400" dirty="0">
                <a:solidFill>
                  <a:schemeClr val="bg1"/>
                </a:solidFill>
              </a:rPr>
              <a:t>Marion D. Hanks</a:t>
            </a:r>
          </a:p>
        </p:txBody>
      </p:sp>
      <p:sp>
        <p:nvSpPr>
          <p:cNvPr id="4" name="AutoShape 2" descr="data:image/jpeg;base64,/9j/4AAQSkZJRgABAQAAAQABAAD/2wCEAAkGBxQTEhUUEhQVFBQUFxcXFxUUFBQUFRUXFBQWFxQVFRQYHCggGBolHBQUITEhJSkrLi4uFx8zODMsNygtLisBCgoKDg0OGxAQGiwkICQsLCwsLCwsLCwsLCwsLCwsLCwsLCwsLCwsLCwsLCwsLCwsLCwsLCwsLCwsLCwsLCwsLP/AABEIAMIBAwMBEQACEQEDEQH/xAAbAAADAQEBAQEAAAAAAAAAAAADBAUGAgEAB//EAEEQAAEDAgMECAMECQMFAQAAAAEAAgMEERIhMQVBUXEGEyIyYYGRoUKxwRRSYtEjM3KCkqKy4fAkwvEHFUNjczT/xAAaAQACAwEBAAAAAAAAAAAAAAACAwABBAUG/8QAMREAAgIBAwIEBAYCAwEAAAAAAAECEQMSITEEQRMiUWEycbHwBSOBkaHB0eEUNEIz/9oADAMBAAIRAxEAPwD9NAXizQdYVZAM4UKYBkeaiZQy2NGmQ6dGmxkQE+NOjIo8cxa4tJFAyCglKyzpjEiiBmMVxW5TPpWJjQBOq25LJliQTpYruuUGDHcrZRTwro0Q56tBJFjFPTLFp3DRQYxOiizssRuJBGaHMjzCxZY77EEp6dZ9JTRPmgQ0AJywKlyA0B6vCU1AUem+5MiRg3NKaCclWULTPTEgZC10YJwVTkEkCKC7LCQvzSZotMoNlWZodZuWOUs1HbnIr2IBehsgWKNGtyBwxEQIIlojBsEG9lkxRaIBcxOjZR8IkZD5zELRDqNquKoo8eFHIERmhus805OijyOktvTsWBooMI1oaSIGYwN8SsmbNFbINIYhWeDDDrRdFHYKmqyC9S3Q/wCZpWRdyC80aTKBCdPGktUA0LGNLKAOp8RTIK2C0G+yABalDYlE6cWKoBoSleogGJTOTELYHFmrkyjuyS5BgJTZWnZGDZIqlwQdY7JZ2MTN1DIkI2Bw+6NMs6sqZA8RRxZA7CtEFZTDNWuCBOJAjdEFpGootECM0RMh8WoeSHuBWyHmFKZAD2621VQ9QWj1guARoVui04poAI2FJyhRRy6NcycdxiDRtyTILYo8eVUpOiHTXKRkQ5lNwj52IBJu0FCnaILSsSJogrK1IKZ1SQbytmGHcA9rAAFplSRDOVTrklIFSJsr+CiFispTkgGCx5oJAjLVnGC1U1HFEE4jmikiFFhySGizaRSrIjbYxE9XZYyx6lhBGvRRKYZkq1QdFDET1phkRR1KVJZCCrnII5KIesctGtNFIMwq4NFnRKkpWQ4cUtsgMooPSymdMGEngcx56j1unYpKNxf6fJgP1DNzQ5Z3wGkcyCy585bhgA838PzToy2AGDmFeRJosDdZ4uiBYmrqdPjTVsBsG1tnObuPaH1WXLFQzNdnuWuAUsaXmxUWmKuZdY1HcsZYywW6GyKol7RfuVSmC0ZjaV3ODW+aqKtiJh4qPKyLTREhmGiC1YUmtytJxWbFDhcCx4hTLhVWiaCS6nLMneqw6dwWqATNTEihHBmrktgUNt0WdoM1kQKzeFLsalIYYVfgsvUMMkQuBakHa/JUtgrOA/NNjKwR6nluiUghljlakWBkCtMpgWFOiCHYjRZ3dSyHitPfch3hyWhRtAtnjh2bn4T7HX8/JBl8tS9PoRB2CyXKVchIBM65XNytyewZyI+KbilJbMFo9JsUyUmtikelikcbZZ2xy63TvamLaB1BsWu4G3kUr8QjUYzXZkjyeTtzWZ3OIRzFTkpcMMpcFnNRGQE14px5Ksg1TzfRKYDZ1TbMuL2zOpW3Dh0q2BR5XxdW0nggzUkU9iTs2rJdnmk48riAt2aeFocE/wAdSQ5IQ2ls4OySJFSjZArNkua0kbktT3FyxtIg2TW9hNBA5KDNvEQmRSHWeuCJxRLPGLFkjQUQrZEhJtjLOi5aIY6AbDUsyjW4UWPCRKldjEfF6OBTBjVaYbAMM0o2i0euchZZ0BkrlFqFlWewPuFowz1QTBaCtOduOSXOVvS+4SFnS4W5/CcJ/wBp9Pkudkb0r22f9BI8idcqRWxLHSntbUQ4yLkcEpSplBJBZa1AhNkqHRutJnG49mS1sJPwSAezvI55m3NY/i49fT5gOxl0YIPJMzQU8bXsSgtJ2gD5HyWPoHewbGw3JdGMKWwNilYciFJ/CUIUlDidd3oseOPmsmksspwAt9bWQzPSqwaVyOqm3OiSVIy+zNc9UqbEQ5NhQnJDGRqSDTt38E9StFM9mpwW8wl5FtZfYw20tjOYMR0LrAb/AAVxnaM0sdGp2f0TiEbOsF32u7mc7eV7J3hruMjjVbk6ORJjlQNBsaY8pKOA9Jb1E4CCRRR9C7CYk1Ih5GbKaLImNwTJDg7GKQ0XK6oI+ATosFo6Yisi2OxmiStksYw5LTPG3jaBT3FqI94cFi6G3Fx9Apcn0s9s+Cz55yjKw0d1YBsT3ZBY+F82n1R5K1p9pfaBPKSMjI6hDFadmWg07suSkpdywTZb2PFGnTUihmWTJb9aqyCksgIINiDkQcwQdxCtzTVFcnFEepcGuzjd3Scy38JPh8uRWKOT/izUX8D49v8ARKDUMvakb915HkhhLw87S9S+UMPnIuBmulDLU3EBntNGTmVJOU2WhmKOxQ4lUiwrnLROexEjF9KgXmw3Zri5ZLWBPdGcjYQctQq1WJqjRbKrb5b0lppmiEix1gITIyYbDUguLcFojHUUhQ0BlqGud+rjzt47kePHcq7d/kA1bstmYDXVVProQk4tbjFE/P8AFwWJcCAoer1UQ8MiYpIBs6E6JSJYwJEfiIJAxNYpuN7gt0NUtQCtOlMkZFBr0mcUNTDtS9KCs9LVKI2ctdZVr0lUGbMtcM6cWiqEjJZxKxdFJLKyTA/aLhO6rCnuBGYcTAwhrt7sAP3Sbll/MW5kLFJasWn0G2UaGTE0E66HmMijxS1xTYSA7RdYFKy9yWS9mVXYIOrHW8iVeOVwp9gUylV3LDZNUm40EyO+QtIF+CpzaBs0LafrIi062uDwcNCtCgs2NwfcIm0TrSaWxjP9pvZPyAXHhJp0+VsWuRwgtcCdCuhKbjpmVRVhAtkuthalG0Uz62aHS9RYOodkgzOkQh1NPclcjJuShQ7NHBFCNLcFxROm2U4G7DmpGdvcB43yipSxvDe1qm0uwxXW5UjGBgB1OqcnSog5HZrL8c0csixYXP1Lq2fMgBF3anM+ay4+ijOKlk5e7/UPU+x+axyZrLdGQcbLxV8l2LzvO5GkwGCbIVbjIpMdjkJSG3EYtziWQpsMsimhVleWuC1xzNoVwzVUFSJGi4sUayqXJojuUY2q0w6OnOVSkiULSvCwZphAWLNBy9SHlSLC6dBuMrKktgDY88t63+K2qYrSdQjEXROy6xpAPBwzaR4g5+SWuX7l87DOyasmxOrxc/tt7Mg9RdIxy0yfv9sOLtDG0pRZSc7CZGize4DK4WfDk87j6lUWaef9GHHhmtUJ6eS72IszMUmeR1HiFJPcHk1FEbNWrDKkGS5+zP4F1x++M/5hdcvN5eofv/ZEWHx4m8l09GvC13RO51RO7PJP6DJ+VTKktzg1YurXUJyohzPUNAuTkl9V1MIR3IlYKOPEASLb7HXwv4pUMfiNNKvUgKY5gBV1C07ItDMFMN6LDg7sjYR8AHaOjc1pliUU5PsVZnIq/rajAN3sFjm6j7sBO5UaOQXcG7hr5f3+SLNHXkji7Ln9P9/QYvUyu0Nvu6x2A9m9h5ZK5TcnaFuRm4SsWmxNjrBktWLFZTYOaSy2xxJIXYo2UXQZIbERQgK5s0Oic1YQQRJC1NBiOafwLSs0tAAAqUqHoc+1YTnor8Sg0z2WS+YUlKwhCrmsFjyAt0Do626CLokZWPmTE2yPVYTBbPz7B1Hd5cFtxS1L3FpdjutjsQ4atIKGctLLa7i8byHSBovheJBycO0Pb3SZPuu25I90C25UFuQ0NiORU02ypyo9YbOaeIXPctGWxi4HnTWjIGhI9zmurKSluC+BnaFCHFjhknPFraruWxtjiwBr/Io5wliVS49S07E9tN7LXjVv/PzAXP61XpmvkX2KcMmTTuIWzp8jpP12IzyE2LggwycJSiWyHM03cQcgUE9lqFjlI25Adnhtf9rUDy19EnCnlya58dhnCoqFwAXexxUIANi8UGeI6lY9OudhDjHWXQxxpANim05TbCN+Z5cFmzzbelfqWSdi0mB75jrb/gLDFtT1y4ir/XsRR7+ofatUY4DbvydkfU+59VOni5Jvu+fl/tlzdIzUWwXkAk5ngpKVPYBYwTtl4TkSgaqXAvQeSwuG9bMUkhcosRqL6WJJ0stPixAaJz5LHQoJZVJFJFugdcLmZeR8B6SK4SohtCT5QxMFPYPDtEbikTbQcZJjkc+LIpam7GrgZhltkU++6JZ9VsuEqaskuCUyItclC6pl+miu1PjC0OFm5Oy1BuOYVY5uMgGMzy4h7HmnZne6CW4tTZSsv8bS08xmPYIMcraB4YjWPIHVSZ4TaOW3evngeNA62h0Nt2iYnHldhcr4YxfstPCy5nVKpj4cFGmhBFtziFvxS1Y0iUUng4SBq3RaYTkotLlFtHVNO2aOx10I3grdDPDqcTi+QKF3RF0b2HW2R420PyXJyRtSg+26GI62LNeFhPL0yPyTugmkq9wew6+2LLeE/qFFdR5S1wRpzgLha+dx4k90cr+wKyZ021jXf6ArbcJROAGt+J4k5k+t0+ManSInsOQzhxst2XIoxoFbsYD7JOOel2Gwbn5XK2yzRjDUBTDti7Oe9BjxvRvywyXWHBgjHelfc+DWjX1sud1r0RUFzJ3+3BFyeVNN1kg4MFh9Sh1aY0i6t2UW4GixIFvEJ0IrSrCswdZXEONitCxJmGc2mLsridUucdPBSnfJ5iDjcZEaLHLI09w0NVez2y2LcnEaeI1CuGZRkk+GE42rR9RRYMiiyK2DHYbkeLJTVDLM/tOTPJWmJkT6OQh1ypONoFOjQ07ri90mOGxykPSXbgO5wvfxuQfkmvDXATYxHPklNBJgqhm9JlB2UUNlzHQrdgwyZamDqBZ3ms+bG8ctycneK1z68uKKLtUy+AFU0tAd91wdfwuL+yRThIkuLGqmNpcA8AskGFwPqDzvvTrqafrsRpMlSXicYnm9u44/E3gfxBZuqxO7XYqL0+Vjez6/EcI3FTpU00g3JMpVVW/JzBrkU2WVqVlt7bEfZ+0HMnIdkShjOWN64i4y81MuNr29c1uhcDy0J+ijza+oUlxVMbaWxP2HVWbIPuSB37rnZ/Mq8E9P8ARezNFIzCL7hnfgF1eoxOlNBJmXqK/rCJB3cRHmRYDmGkfxlYo7yeR9+Pkv8i3K6oWo5ySW30JWjG18XqLt8FvZcgseIUzZLY3HwEnqhqkKYbO2y3a07ifkUyWRy0w+9il6j0VTiIDV0seVzdIj2Im0HuNWCD2YwG+t7+5PouV1WRvqPb/G31spclKeQRtyF3uya3ifHgN5O4Ao3pVffH9Bt0dRNAAB7R3kgXJOZPhnuWWf4mlJpKy1Bn5cXufJhGZc6wHPRdVSZz2rdFaXYk8ebm3HFuaVklWzGeFJBoKMPAwd/e05eiz6bWwSj6A2lzXhjgWuJFr5WN8ikzx2qKTadMa2gSDciztHDgRv5HVMx5HxLlFzXck1dWQNUzYU2SZKnihUbBbOqcA5omqIlZapNMk7GkxlF3BipWHfG9zTyJv9VWV6Zr3Qyrh8gMbMljnyWkdNmwmzhdvuOSODXcpuhnrGtLbG+K9j4jMjwNl3Omy4mkrFtNcHL5A643rD+J4klYWOVnTTl7FcmD3H9jmEEh0ZzFiWnwO5NmrVAL0Ctu+EfeA92/3CVLeAa4F9uND4mv00z3tcND81cp7Rl67MGatEvo879Ob2HZIy43z58QeBTscfMqFY3uaVslrg7swsufytmmIt0qgZ1cbxk9xsyw1IaXEHhk0ra8cXiU13FZV37gKeQuZE8969/Y/RcHXozNoct4pitA60727pI3eozC3LZCY/FRT2/tW1GwDWUYTbWze/65D95daedy6eMV32/Yk5UgO1KMw0cbfiGbj+Jxu73PskOlKKXFEkqgL7Nhs2++2vko3p2RUV3PaauwOcLa5DmVWW0i8cqFdqVBx4BrkPMpeGNrUypy3oszMc2A2ObSR5kD81q6bF4jbXZ/UKWyGuj7rNe92QaPkM1tgvBjKb7IkXYrSklpe7VxBP5f5xXFm3JW/YZEo0rMRMjtSLAfdb+Z/LTNDknVxvfv7LtFf37/IJK9yRV9JWNe5oGIA2vlY8beF0tYZLZJP7+6AeVWYdoIkxA2IORHEHJdkxvZmoouk0rbdZZ45WKVOMn3HRzPuVoX09Tmw4JBwycFmdXT2GrTLg7qXgDq6xgezdKBmPEkaHxWrHkT8mRX9QZL1Ott7NY+MOa7FlbFxG4lK6nFGDWSLu+S5LUjDvgzLXajIqpRa3MvsANDxUjOiabH6PZ2SLVqYyMQxoSMwbJ6xNrYj2K/R55vJE7PGLjm3/AAeiy9TGSimHie7RSkhiaA3rLyOGIMtuWiXT4vAWVTtvsHdPSTa1oCRCFrYCYlG7d43HgU5YlLyy7iVKmUaN4cDewd887Hkbo4ZlOLwZviXD9RqS+JBLZ81zJLTKhiBU04EmE6n5FNctkwU6dDNLkXt4HEOTv7goPYNc0C6rFHNFvb2m/NKW8ZR9NyNdjHbOrsLw4/A6x8W3sD5HLzatsHpqXoZE9zaVT8muGhGvPRZesrVaNSfcBWVgfLRxnTG4nxJY5jf6ir6TM5QUHwisj80RaLaDetEWgaSAeIGi5mXp2lKaDjlWpRF613V1EbuDrHkcvkU/DLVj/T6Cp+XICN5J2s1bAHP5YTi/qcwLfFNQS9F9QOZfIvdIpb0oPL5oZupRQ+fwCezpw6HxAzSlkblTBXwi88JZaU/ey/z1WrM/LsClW4an2cTMHu439Fnjl0x0h6N7KG0ZbxvO7rW/0f2XV/C5J6/mvoBm4HZexStbvkIHrmfYI+uyflqK/wDT/hBwVIWcL9kaMALvFztB6H3PBcycvDhr+/b/AD+wXLo42tWFsbmt78jiB4ADtO5AfNcrDPU5X62HkdLYydP0YdM0SGTBjFw22jT3f5bHzWyf4gsUnBK6M0enclbYKGK7brt46YDVoEJgThJ8ExpMX7DkWx8w9kjmuGllT6dSW4xRa3TNXs+pc5mCezt1+PNZJ4HDhj4ytVISqaaWnuYu3Gb9g52vwQtxyRqXILUobrgWZQNqGY2dmdneadHjcQhxy8ul9gXFS3XJNc/Dk4WI1BQOPoDdB4qkblcW4suzmasXSwzQqcmL0tdhla69s1fURjKDQMJNSTNPWQCVokZ347uBG9ru8PI5rz8cktEoLlb/AOTfKKbUhDaBJwniCDzWnp8qnuhWRCBNl6COFZIX3MUnTDRTG4OrSLHmPzaf5VxetxtZFM04ZWqDQVlj1bjn8JOtjoCqz4VpWSPDLhOnpZxtEG4e3vNz5jeFmi7TQU/UebUjG13EWPnmD7KtW9hKXcZxBsrHbngtPzCpOpp+oZ+fbbj6uWVze6w3cPwPJDiOV78wFswSW0H32Mco7to0HR6vxwmNxu6I5eLfD/N4WXq40NxytUKbUecTSNWZg8LOukYNkwcjdi9YD1rHD18UzG1oaYEr1JjlTVGUdrvNtbx/w2Q4MSi6Qc5uXIrs6pd1jsGslxzA/wCfZac7pX7g4272NL0kfhpG332+YKVJXOJpybYyRs+a1twNr/VJflnYuLNNtelD3QRgizje/gLLpZsSbjCL5GPshioZhxG4NhYW4lYupwPFdv5DLsndW6Q9V/7GF3pYpnSOdtL2/wAC5K9ijtib9MyMaMZiI8XGw9mu9Vt6xrxFFvaK/wBv+C+4Whg/R56u7ZPPP5W91zeocskWvv7XAcFSItbT4rNJzndhH4YrlzyOF2g+oXOxvS77RV/r2/kkle3r9Dmt2gxjy05WtlwyFkOPDKUVIuU0nRmRLZtr6L1mmlsY1JUSXjESVSbE8sJHVSM0ebcLo7Ltoo0nSB41zSJKXqGsjNPsPb4ecDvdZpxa3NGPInsyxV0gIDo8nszaRkSN4QuCktuUMaJdRCyoBNgJBruuiwTTlpn3FTipKyM6it3TpuWjL07W6ERYu5tzYrNbiHsCfTi6vxpUVoRQZWPhs5juycnDW19/nb2WacLepcjNTjwOCsaQGniPQrHj1YpWg9SkiXtxpj5HQr1fQ9SpxtGLPDSd9HprscCR3hYE27zXtv5XWL8W8koOrTuxnTPZo+2o0l8bm6ubbzGY+ay9Hkvp5Y5dn9QssfMmu6PftRc0OAOJh7Q5aiyGMUpE1Nr5DlQ4FjXt0B+R/JJkqdDHxYeWYuicB3mdoeSXIJO1RD2lAHtkd9+K3oj16Zx+YqrT+Rm+jFeWOZfdeN37mX9Bb6LpdZi1p133FRdOzSbWb8iuRgGZD3ZcfW3bvABCrO/Dpl4469hSsOAm+VgSRyGXuQtfTK6aFz2YCBxb1RGrQSedsbvqryLU5L5FRdUzTdOKwOo4i0auab7leOcZuCrdJ2aMz8hGgmytvFik9RCp36iYvY7O03mWJrbuIOFttbHd5K8cG18glN2jXGItbGw3xOdc38M/yQTTeVRZqqkA2XVj7XIPxj07vzcFr6XbN7N/Ri0/M0I1NYZJ3kf+WXA39llmD+Y3Ss+TxJP3f3/BV7mnrngubGPiBLvBg19ch5rP1bS2XzY9ehLbIDJLM82ZE3ADw+KQ+zR5FctqThGC5k7/AMf2EqtyfC+2ZZ8EkxMuGwebi5Gm72supHTjWi+DK1Kb1ERpL9ASvQxj6mO2xuHZUrtBYKpRQcYMOOjzjq4+SCmH4Z2Oj3iU2OFspwo9ZsNzSHNcQRmE9dIpICmjZ7IncWC/ebqFgz9FLE9UTZjyalTPK6hAfjZkH5i2528LJPFF8cPgJreyFtKF1y5nfAvb7wH1R9P1Lj5JmfJjt2iRDWtl32cNRvWucISQi2c7Tmc0XssSxb0N17E2i2w18jI3khj3Na4jUAm2V96Z/wAfSm2i1K9jVVuxyxrQ14e8btA4G2TSd/P/AJ5byY3Nxjx6j54qSoWim61roJcj8JORBG4+Kdgm8E1JcdxT860sDsKCwnjeM24PbFmD5hbfxid4sc4+v9AdNHeSZ1Ox1g29w17sJ3jO4B8rLnYppSb9UMknx7ndTC4ObNE7C5ws5pza4jiFojJPG3LsVJU7QLZtWS1zHAC5eCNwd4JWfeWpexIPahsy4WxybnNsfqlSV7BJ1TEaeYGGTwDh5blc4vVH9AYvZmMIwyPtocMg8jhd/UPRdlPVjXtsINpfrKVr+Btfyt+S4zjozNDucdnnRCT/AFFuLUH4hH8m/cvpn5xfpZUtfLJh3vEXkD2vcOPmtnQ43DGvl/sHPJSmwDZB1jeGMjye0j/cpvTfsAuTS7KpftNHJCT2m5jyN/olY4/mWu25oh5seky7iWzFozsCD+7ktGSpY7M1U6Hehm1GsqgXC7bFt7Xw3Isfa3miTWKpSDwvzGxNcJao2+Funv8ARZoz8XM8r+6NVq6FNhUJMgkOsshI44GAkn+LD6KY7cscPX6WDCPMmQYJerqadhP6rDiPiGF7z6uPoovhcvvkXxNL0NNRVpMctQ4d/ssH4WZADm4lYOok29HqaYPZyJu05MRho2m5e4OmOYy77h55n0R9LjtvN+30AyPjH+4ntfbIimewDJtgP4Qupj6W4ptFSlTHfsLInWytqDxBzBWlZrQtwSZ2+vY1X45LSF37XG4I1lYDmB/7ofBaIZqFuTOmbVWzH1CAbZQpK8HRbLjkVMim0VKCTECxxydm08CvP9V0/hycez49mbMU9SJ9c/Mgiz2n348iuXkT57oJsxHSjZ7mPE8WQd3gNzt639NkU46WZskd7OtlbSEjcLxmqyRlGVgJkTb2y+rdib3Tw3LdhnqVMhsOi+2RUR9W8/pYx/G3ceY381578R6R4J64/C/4ZrxT1KnyU6ykEtjfDI3uuO+3wv4jx3LLjzafLLj6BThq3XIIMIkxEWJaWOHjqD46e61Zcjlg0ejTQuKqdg4n5u/dd7YT/SUhr4X+gS3sFU1ADXNGeYIt4arTjTppi5PsZyuq8L3ubvId7Ba449SSYm9yjsnbAkpjE/JzXXY7dnuKVnxaZKhkZJxpiVNPbrWcQSPRXON6ZCk6skvZctIG4tP7wIHvZbIOrQKNJ0deH0czD8IDx5Gx+ixdQqypj8fwNAtj1PUyGT7rHEeJGg9bJefH4sdHugMctMrJTiXOYDmbSSOPlYH1+a3fDB/sL5O5JrWPDAfQ/wBkpR/ssr0O3HwOkwbwRn80p4XSaYyGRxsWgcQXSO1LT6uUb20IG+5b6KbJayMvcRd4y8AdCsHX55OaiuxpwY0lbL2w5iyOV7rXxG/Zae6LG+8jVbemzeHB0vT3GKnvRRg2g0AOLBhAwh8eVsTcRGA8t19E3H1WOU7cN1ta2/gvsZ2q6NwSTYm1WEvDjZ7RcFx0zI3Ep8cWJ1BS/cQ8abuyrtWH7PDHYY44RckfE5o7N+bjfyXK6jockcrtp33XvyPckor2IXQphlnlnkzIbr+J5ubcg33W7HiTcYLgRitycmM1ex2Pe5xzLjddNRS2sY4piLJjVUIlbnJTksf4s7wPkD7FYXHTNJ9xfxQv0IAqwd6NwaEBI5xxS2pEQcEcUPmCpApHtG9aMeoFpHDNshi6OKckLZY2TtWSQGSN2JrTZzN4yviaVh/EOt05FCXDRowxdWjQS1LZ4hMzNzcnjfZYMm6v9x9qSsmyYX3ac2vFxzScc3B2BJKWxD+wtY8i1uC6cpKcbRmqmDqc+y7MbkWDJp5BkI7NpC2YluRwutbwWjqZQnCi4XZpNnbU6xovYSC1x96+WS8zm6fw5UuPoa4ZdXzHXSh4+R4HgUuKcNnwG2pEajq/0luIcPQgj+orVlx1jEwlcgFTQvxgRuviF88j4i4W2OTGopyVC5ReqkQNqxuuWuFnjUb1uxY06adoU7T3O9lsYYXdsNlYb4HdnG38J+8OCX1GKSndbfQJU0A+0doHiLJejagWUNiRY45fBoI5h1/okdRPROL9xmONphOi0tpZIz8Qez2P1AV9XHyqRePmgVQewPEkfVVDkUwFLJeWTwZgHkLn5J2Vflr5loBM/IeLfkQriikWdswARslb8QAdz3JGKVycH2GSjsmJuqrtaD4DyCix1JsG7RtujLyYZb5sBAaD+yBkfRczroXT7o24HswM9R1TXtYciMxrbJwcPPJXhbktwJPTshPaW1MFFGPiIf6vfa/8IPqtmKCeSkLlOoIy3Rmqc6thBcS3EBYm4sTpY7lt6rydPKS5AxfEjUTdI2NqZAxpbG12EGO1iW5G8Z7Lhe/BZsUPIpT5foNlkSk0uDUQ1cDafHFEWiXN2Blhm3N2HdkAt+NwS1RjvxfYNNJWgTZIgLOqGNO9paTbwvdFHPiavUS/cy/Qmqkp5+pkLmsl7OEk2Dz3XDzy81M7csV43wBjdSplXa8XVSdqngljde2KMNeCO83G31HgQg6ab6jHqTprZr3LmtL4tHEFDs+bJ8Rgd4TPaDyJOH1snxx5lzFP5Oiqxv2O6roBEReGpljvp1rGvb5FuH5oHlwJ1O4v3RPB9DNbS6CV0dywsmbxjdY+jrW9UyMsfK49efoLljkjK19BNH+tjezxc028naFaYThL4WKarkrdBdqCGctd+rlGF3gfhP0WD8U6TxsVrlDsGRRlv3NVUzOpJusZ2on95u4hcXpp+JHS+UMn+XLUuBqglY99mm7X5sPDwRNPuXGmwe2KQvBIyc3XmE7Bl0vS+AMkL3M8HkgtOoWySrdCHuh3Ybw6QA62I9lUiY+SfG0i5GRY+3LPIpWRXyWWWzl4L2d9uUkfG28fQrFLH4b0S4fDHqV7rnuRKmoLXiRvG4+oPArXGCcdLEN07Q5s7aWKZrt17eqrNh04q9AoTudgen+zMT8TN7Q7LwyTOgzaUkw8q8xntiAO7MxNtztXN4eVwuhnzyjvFWJcY2cVYAJaDmPK6pNT8yAVordEdoBpc0/GLeYXP/EMLaUl2HY5aWLxVHVVZduElzyxZrQ4a8CXsDemVhqqoBItoC4+V/7JMIUC2K7PdkHH4nuHq23zTsq5XsQDI/u8yFcVyUi/tOq/0cbR8Qb/AC5H5LDihfUN+g5vyUQJ5bAW3WW6MbYo3dZWdRs2MtNnSOBy8z9AuYsfi5qf32NTlpxKifZzYw118bjd99bk535aIttba4Qp8E3pFUWDWDeL++XyCf0sbuQE32M5BKWuL2mxByI1HBdCUVJaWVxwU6LueJWTJvMhoWdIpLNiya0CwO9Xk1xhSew2OXsc/ax4LOk6L1Gh221r29oYXg3B0N+IKy9P1E8cqH5Umi1URfaKcXIDnNAxbmyAdl3I6HwKPD1PgZda4ez/AKYTjriflVX0hkje6OWMtewlrgRoQbHmF6JTfKZiaPaHplJGewXM8AcjzboUcsjaqSTLimuGaqh6fHqRK6MOwuwPLSY3X1BOHLMHhuK5k+mxPJVabW2nYd4rS33KMPTWkmFn4mE73NuP4mXv5tCXPosnMJ389n+6L8SD5J9VQUMrjbACdHxua0+gu2/g4XVrL1WFeZWv3/kW4wZ9U0b42W/WxgZm3aaOJb+VwufJRnPVDZhbpVyjLGoMMgLXXaDcLbGPiR3W4jeL2N0akPayVuj7Ndz3LDKLujXdqyXtnZ1nYgOa048jWzEThTsjU0mCZh/EL+ZstEHYnh2dgf6iWPIBxJuc9c8gjuEUpSQdbiEW0cD3OYHY2HO7u97aJuZ4skFFx2YMW4uxupLZmGWLI/Gw5Oa7xHH5rHGDxPRN2uzCnT3ROoJg0ubpe9vB4zA8x9Foy424/fACaNF/3ATsF9WsIPqFz44njdDnPWjHRMt1tvhs4eRXTbtRFMQrZruvxTscaVF0cQVJab70UoalRVD8s2J2L7wB9QEuMNMdJGdyPsCfD5pUVuCkEvhij5B/q4/kq+Kb/YJoXkOvAO+aKKKSKMkt4Y28HOHlkUhRrJJhMUkGbweC0Y1aTBfJc6LOfWT00LjeOM4iN2GPtG/OzW+aT4ccUpTXLGxubSZpOlkVqolvdOf71hiHvdYFJPVXqHmVSswG26vFM/g0YR5C35rpdPjrGvcQ+Sa12XNamqIaCihPVPfcBsLQ53jfJo9Vhe817hKNpsH1oe2411Wpw2oW9mB+0nik+GFZU2f00EsfVVQzNgJB9eCvN+Hb6sf7GjxLVM3mxJTGA1zsUL2977p3E+C4uSFNprk0Q2Ods7Hp61hLsJkZ2XOaRf8AC75J/TdROEd+V/KBnCMj8w6R9FZqYkgY4/vDdzC7OHqYZNu5ncHEZ6ARMndPSvyM0RdGeEkVyAB4tL/RFnhtqXK4IlexMfEAHxEYZoXGxHxgHMfUeCibbUlwwH6CkG0zoVoePYGjYbF209oBY/Lgcx6bvJcrqMC7ouMmipVUMFZe2GnqeH/hlP8Atdy46HcrHlcfi3Xr3XzX9jHGM+NmKbDkkge6kqWlmIEsJ0Pi12hHJTqMaaWSG69iQbi9Mi/S1Yewh5u5hwv5Huu81lqnfqMUrVGf21Q4XXHG4T4SaM840yftp+GoDh8bR7hbIR1wKZNY61Qw7i5txxs7Q81eN1HfsUizt6Tq65zmjCJGAkbtLG/ohyTWZN13DltKyDVSAgOPZxZZbiDp+S0YXTcGJa7o1WyGN6kEd4tz53t+awZ4uOSh0a02ZujF5ZW8WuWqS8iYJnZjnbhktkUQ6A7N+CrvRB95yb+yPkgS5KOJJbtHj/whjGpMgUPJBvpYAeSDZNUQao48VLO7ex8Z/iJCVkenPBeqYaXlbF2zm7B4/NG4bNgF3pfQiGSO3xRgnnv+iT+Hyc4O/UZlhpYPoPWGCXrrZNNj4tce2PSynXJtaVyVCWmVlzpFtYOktujDjfeS7tOvyvbyWDBgail3f3/sPLPUz84+0XuTq4knzXoPDqvQUM0bbkcBmlZXSIVaKuBoqrPOSRgaPwtLf7pfh1mh7IZF1BimyZdxWqtxUkVW7Flf2msJadDkgcVZSjJrYyTo7ZHIhbYSVWMLvR3pZJS2a7txb2nUDw/JYuq6SOXdbMOGRo2NDO2W01O4EXsRezra2z1IvouBmi8UtEwq3uJoG1/wSttcZYhk7ldBCTW6HauzIdXsBkNRDVUwwyMlDi0aObY4223EtxDzXSwdY60yFuFO0Qf+qeyjBWNmjybKLjhcae2X7q29G01LH6cfJgZI7kGXo8+UOkiw2sDgJzudbeCKfVwxNRmCoOgWxpnMfgkBHNTPU43Eqka97cTQWmzhouS3olaI0fRbfxDqqgBw3F1sjuLXHuu55cMOQLlgt68Wz7rsya21TO6epDJRJbEy+CRpGrTk7LUEcDw3qpY9qAjKnZar4MnRE3wgOY77zDmx1+WXks6HTXYyPSBwtGQb2Fj5Fb+l3TQlkqqGVxrcEFOSVNFdx7pFX9cIZhqW4XftDVZsENMpQYc3dMmVQvFfUYgeV7j6p8NslAIb6M7aEbnRyd1wsHH4eF/DNX1GHWk1yTg5hlwzk+NvVWo3josj7RZaVw8U/HvFFo5hOoVSXcph5Xdlo/CFcV3IcvO7gFSIUiAIW+f0WNb5GQWoarCyaP7+H+Ukp2XHc4y9L/ku9mgEriCwjUH5Zo4pNNMoYq9qvmJMhuRkD4IsOGONVEttvkpU8gZGBvtchZMkHLJqa2AsVrZv0br7xb2zRY43NFmYgcbk8V05LYNlWkmwxvcONh6LJkjqmkCEpG2h5uV3+b+hYxspoL7u0bnhHeeb2axo3klMm1FWFSN8OisbgDVVohnIBfEHgCO47LAL7m4QsGvLLeNV7h6F3Zl+lWxjm9rSHN7zbWPNH0WdxeiRJRMNLKurQNGn/wCnW1GsnNPN+pqbNNzbDIP1bgdx1HmFzfxPp3LH4keY/TuMhXD4Z+mVDZmtdA5v2hjQCy5DZQBp+1bTiuDiyxv09fQY1Jbc/UlO2sGAtdi/ZIONpGmRG7mtiwb2lS9VuhbkuB/b2zzVwxlxLotzsrsJFrHhY5IsOWWKWr9CSTl8jLUGz5IJurkPYscL/kD/AJvWnqZRzYtUefQBLfc92jRNeLkcnBY8OWUHS/YqSJj6h8XjbetkYwy+wFs+rC2ZnWN8xwKGCeKehlCuzNouY8Mcb7hfeNzCeHDhppktOWOuNkNhLWkwteztdTfLeYj3xzad27LcFzYx89P79Bt3EzO1pAb4Tdru00+BW/p1WzFdwMvap772EK+MrXqTsSRPYOYeOIfVOcN1JfIhpZ9ngGSNvdMbSPNoPzusDyu4zfqG47mUljLXA/4f8zXSjJOII5G697a2uPLNDdclIBtR93h3EA+yPGqVFoUjk7SKUdi3wNynu8kMeGCDx2uSi09i6GZq4YY2jjn5pEcLUm2RChdZ58WpzVxIPQWJaTpdZ5KW6iUP7RMZLXNG4Bo0xHj4DxTMMJY43NgylqdInCcl9jaw4DL81JO4hnde/If5uS8K3sohxrdIIcLrQ24uSKvJZXcpQC1M1x0Lj9Um/wA5r2CXBpuh1I2ON1a+xeLtp2HMNIydM8eG4cUrqp8RDgv/AEwTqN8hL3EuLiSXHUknMlHHNGKoVKNuzY7fF3NvvaVzVyjVM/E9ptAmfYbyvTYfgQnsDaiktmCz9i260B8ZAAOWYyObV43Hwx+TZonbaH+nB3h1r77X0ut/Rt6qFT+ANA8iF7QSGlrCQMgSW5kjis9+Z/Nk7FKvaOp00/MJXTtsdk4Mxsc3bJfPtu+a0dUqkvkKFZRm5HHsKYlswZyDdw3LV1HEWUSK7ULTi4IjbdED+kA3Esv43JB9Rkub1PK/UZj5M5UCzZANBNIANwGWQ4Bb8fK+SBlydUP6mXkgy/8A1RXqZ+fXyWuPBS4Nvs49of8AyZ8iuLn+H9WMjyZyvGY/aP8AUuji4/T+hbEgeyeZT+5AVVozkmR5ZaFmd5E+C3wPv0b+ylIFAJu6UzuEL/c5/VGyIZl745OSl8JQzTfDzCuHIuYaoP6QfsFDm4JDgVpu85BPhDDupOvM/wBIUh2IiXGtMixp/wCrHMpK+MruU6r/APDD/wDR3ycs8P8Asy+S/oJ/AfoOxommGIFoIwNysLaDcubmb8QdFbIHWCz3AZC+gS0xcuT/2Q=="/>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Rectangle 12"/>
          <p:cNvSpPr/>
          <p:nvPr/>
        </p:nvSpPr>
        <p:spPr>
          <a:xfrm>
            <a:off x="736979" y="1351509"/>
            <a:ext cx="4910381" cy="3046988"/>
          </a:xfrm>
          <a:prstGeom prst="rect">
            <a:avLst/>
          </a:prstGeom>
        </p:spPr>
        <p:txBody>
          <a:bodyPr wrap="square">
            <a:spAutoFit/>
          </a:bodyPr>
          <a:lstStyle/>
          <a:p>
            <a:r>
              <a:rPr lang="en-US" sz="2400" dirty="0">
                <a:solidFill>
                  <a:schemeClr val="bg1"/>
                </a:solidFill>
              </a:rPr>
              <a:t>“The Lord knows that which is necessary for the salvation of each of his children. Some will die and work out their salvation in the world of spirits. Others will remain in mortality seeking to overcome the natural man while still in the flesh.”</a:t>
            </a:r>
          </a:p>
          <a:p>
            <a:r>
              <a:rPr lang="en-US" sz="2400" dirty="0">
                <a:solidFill>
                  <a:schemeClr val="bg1"/>
                </a:solidFill>
              </a:rPr>
              <a:t>McConkie and </a:t>
            </a:r>
            <a:r>
              <a:rPr lang="en-US" sz="2400" dirty="0" err="1">
                <a:solidFill>
                  <a:schemeClr val="bg1"/>
                </a:solidFill>
              </a:rPr>
              <a:t>Ostler</a:t>
            </a:r>
            <a:endParaRPr lang="en-US" sz="2400" dirty="0">
              <a:solidFill>
                <a:schemeClr val="bg1"/>
              </a:solidFill>
            </a:endParaRPr>
          </a:p>
        </p:txBody>
      </p:sp>
      <p:pic>
        <p:nvPicPr>
          <p:cNvPr id="7" name="Picture 6">
            <a:extLst>
              <a:ext uri="{FF2B5EF4-FFF2-40B4-BE49-F238E27FC236}">
                <a16:creationId xmlns:a16="http://schemas.microsoft.com/office/drawing/2014/main" id="{03D8A26B-4C4E-4615-BFDD-EA65755507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81279" y="1193631"/>
            <a:ext cx="3449529" cy="2587147"/>
          </a:xfrm>
          <a:prstGeom prst="rect">
            <a:avLst/>
          </a:prstGeom>
        </p:spPr>
      </p:pic>
      <p:pic>
        <p:nvPicPr>
          <p:cNvPr id="3" name="Picture 2">
            <a:extLst>
              <a:ext uri="{FF2B5EF4-FFF2-40B4-BE49-F238E27FC236}">
                <a16:creationId xmlns:a16="http://schemas.microsoft.com/office/drawing/2014/main" id="{13C3A2C3-525B-44CC-BA13-9304B5F3AB50}"/>
              </a:ext>
            </a:extLst>
          </p:cNvPr>
          <p:cNvPicPr>
            <a:picLocks noChangeAspect="1"/>
          </p:cNvPicPr>
          <p:nvPr/>
        </p:nvPicPr>
        <p:blipFill rotWithShape="1">
          <a:blip r:embed="rId3">
            <a:extLst>
              <a:ext uri="{28A0092B-C50C-407E-A947-70E740481C1C}">
                <a14:useLocalDpi xmlns:a14="http://schemas.microsoft.com/office/drawing/2010/main" val="0"/>
              </a:ext>
            </a:extLst>
          </a:blip>
          <a:srcRect l="9862" r="14667"/>
          <a:stretch/>
        </p:blipFill>
        <p:spPr>
          <a:xfrm>
            <a:off x="1984375" y="4630974"/>
            <a:ext cx="1150183" cy="1524000"/>
          </a:xfrm>
          <a:prstGeom prst="rect">
            <a:avLst/>
          </a:prstGeom>
        </p:spPr>
      </p:pic>
      <p:pic>
        <p:nvPicPr>
          <p:cNvPr id="14" name="Picture 13">
            <a:extLst>
              <a:ext uri="{FF2B5EF4-FFF2-40B4-BE49-F238E27FC236}">
                <a16:creationId xmlns:a16="http://schemas.microsoft.com/office/drawing/2014/main" id="{F46E5701-5FFC-40E5-8EA6-E4A48C8F8B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4459" y="4572000"/>
            <a:ext cx="1219200" cy="1524000"/>
          </a:xfrm>
          <a:prstGeom prst="rect">
            <a:avLst/>
          </a:prstGeom>
        </p:spPr>
      </p:pic>
      <p:pic>
        <p:nvPicPr>
          <p:cNvPr id="16" name="Picture 15">
            <a:extLst>
              <a:ext uri="{FF2B5EF4-FFF2-40B4-BE49-F238E27FC236}">
                <a16:creationId xmlns:a16="http://schemas.microsoft.com/office/drawing/2014/main" id="{C01C1E44-3BF8-4F1D-96D4-B085B89771A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92084" y="5163600"/>
            <a:ext cx="1150183" cy="1494654"/>
          </a:xfrm>
          <a:prstGeom prst="rect">
            <a:avLst/>
          </a:prstGeom>
        </p:spPr>
      </p:pic>
    </p:spTree>
    <p:extLst>
      <p:ext uri="{BB962C8B-B14F-4D97-AF65-F5344CB8AC3E}">
        <p14:creationId xmlns:p14="http://schemas.microsoft.com/office/powerpoint/2010/main" val="1299692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EDF8E01-0E88-46EA-A061-4FA90613EEB8}"/>
              </a:ext>
            </a:extLst>
          </p:cNvPr>
          <p:cNvSpPr/>
          <p:nvPr/>
        </p:nvSpPr>
        <p:spPr>
          <a:xfrm>
            <a:off x="0" y="0"/>
            <a:ext cx="12192000" cy="6858000"/>
          </a:xfrm>
          <a:prstGeom prst="rect">
            <a:avLst/>
          </a:prstGeom>
          <a:gradFill>
            <a:gsLst>
              <a:gs pos="0">
                <a:schemeClr val="accent5">
                  <a:lumMod val="40000"/>
                  <a:lumOff val="60000"/>
                </a:schemeClr>
              </a:gs>
              <a:gs pos="18000">
                <a:schemeClr val="accent5">
                  <a:lumMod val="60000"/>
                  <a:lumOff val="40000"/>
                </a:schemeClr>
              </a:gs>
              <a:gs pos="49000">
                <a:schemeClr val="accent5">
                  <a:lumMod val="75000"/>
                </a:schemeClr>
              </a:gs>
              <a:gs pos="84000">
                <a:schemeClr val="accent5">
                  <a:lumMod val="5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79282" y="6376234"/>
            <a:ext cx="3879378" cy="369332"/>
          </a:xfrm>
          <a:prstGeom prst="rect">
            <a:avLst/>
          </a:prstGeom>
          <a:noFill/>
        </p:spPr>
        <p:txBody>
          <a:bodyPr wrap="square" rtlCol="0">
            <a:spAutoFit/>
          </a:bodyPr>
          <a:lstStyle/>
          <a:p>
            <a:r>
              <a:rPr lang="en-US" dirty="0">
                <a:solidFill>
                  <a:schemeClr val="bg1"/>
                </a:solidFill>
              </a:rPr>
              <a:t>D&amp;C 63:4 </a:t>
            </a:r>
            <a:endParaRPr lang="en-US" sz="1200" dirty="0">
              <a:solidFill>
                <a:schemeClr val="bg1"/>
              </a:solidFill>
            </a:endParaRPr>
          </a:p>
        </p:txBody>
      </p:sp>
      <p:sp>
        <p:nvSpPr>
          <p:cNvPr id="6" name="TextBox 5"/>
          <p:cNvSpPr txBox="1"/>
          <p:nvPr/>
        </p:nvSpPr>
        <p:spPr>
          <a:xfrm>
            <a:off x="1532881" y="1"/>
            <a:ext cx="9144000" cy="1015663"/>
          </a:xfrm>
          <a:prstGeom prst="rect">
            <a:avLst/>
          </a:prstGeom>
          <a:noFill/>
        </p:spPr>
        <p:txBody>
          <a:bodyPr wrap="square" rtlCol="0">
            <a:spAutoFit/>
          </a:bodyPr>
          <a:lstStyle/>
          <a:p>
            <a:pPr algn="ctr"/>
            <a:r>
              <a:rPr lang="en-US" sz="6000" dirty="0">
                <a:solidFill>
                  <a:schemeClr val="bg1"/>
                </a:solidFill>
                <a:latin typeface="Agency FB" panose="020B0503020202020204" pitchFamily="34" charset="0"/>
              </a:rPr>
              <a:t>Who </a:t>
            </a:r>
            <a:r>
              <a:rPr lang="en-US" sz="6000" dirty="0" err="1">
                <a:solidFill>
                  <a:schemeClr val="bg1"/>
                </a:solidFill>
                <a:latin typeface="Agency FB" panose="020B0503020202020204" pitchFamily="34" charset="0"/>
              </a:rPr>
              <a:t>Buildeth</a:t>
            </a:r>
            <a:r>
              <a:rPr lang="en-US" sz="6000" dirty="0">
                <a:solidFill>
                  <a:schemeClr val="bg1"/>
                </a:solidFill>
                <a:latin typeface="Agency FB" panose="020B0503020202020204" pitchFamily="34" charset="0"/>
              </a:rPr>
              <a:t> Up…And </a:t>
            </a:r>
            <a:r>
              <a:rPr lang="en-US" sz="6000" dirty="0" err="1">
                <a:solidFill>
                  <a:schemeClr val="bg1"/>
                </a:solidFill>
                <a:latin typeface="Agency FB" panose="020B0503020202020204" pitchFamily="34" charset="0"/>
              </a:rPr>
              <a:t>Destroyeth</a:t>
            </a:r>
            <a:endParaRPr lang="en-US" sz="6000" dirty="0">
              <a:solidFill>
                <a:schemeClr val="bg1"/>
              </a:solidFill>
              <a:latin typeface="Agency FB" panose="020B0503020202020204" pitchFamily="34" charset="0"/>
            </a:endParaRPr>
          </a:p>
        </p:txBody>
      </p:sp>
      <p:sp>
        <p:nvSpPr>
          <p:cNvPr id="4" name="AutoShape 2" descr="data:image/jpeg;base64,/9j/4AAQSkZJRgABAQAAAQABAAD/2wCEAAkGBxQTEhUUEhQVFBQUFxcXFxUUFBQUFRUXFBQWFxQVFRQYHCggGBolHBQUITEhJSkrLi4uFx8zODMsNygtLisBCgoKDg0OGxAQGiwkICQsLCwsLCwsLCwsLCwsLCwsLCwsLCwsLCwsLCwsLCwsLCwsLCwsLCwsLCwsLCwsLCwsLP/AABEIAMIBAwMBEQACEQEDEQH/xAAbAAADAQEBAQEAAAAAAAAAAAADBAUGAgEAB//EAEEQAAEDAgMECAMECQMFAQAAAAEAAgMEERIhMQVBUXEGEyIyYYGRoUKxwRRSYtEjM3KCkqKy4fAkwvEHFUNjczT/xAAaAQACAwEBAAAAAAAAAAAAAAACAwABBAUG/8QAMREAAgIBAwIEBAYCAwEAAAAAAAECEQMSITEEQRMiUWEycbHwBSOBkaHB0eEUNEIz/9oADAMBAAIRAxEAPwD9NAXizQdYVZAM4UKYBkeaiZQy2NGmQ6dGmxkQE+NOjIo8cxa4tJFAyCglKyzpjEiiBmMVxW5TPpWJjQBOq25LJliQTpYruuUGDHcrZRTwro0Q56tBJFjFPTLFp3DRQYxOiizssRuJBGaHMjzCxZY77EEp6dZ9JTRPmgQ0AJywKlyA0B6vCU1AUem+5MiRg3NKaCclWULTPTEgZC10YJwVTkEkCKC7LCQvzSZotMoNlWZodZuWOUs1HbnIr2IBehsgWKNGtyBwxEQIIlojBsEG9lkxRaIBcxOjZR8IkZD5zELRDqNquKoo8eFHIERmhus805OijyOktvTsWBooMI1oaSIGYwN8SsmbNFbINIYhWeDDDrRdFHYKmqyC9S3Q/wCZpWRdyC80aTKBCdPGktUA0LGNLKAOp8RTIK2C0G+yABalDYlE6cWKoBoSleogGJTOTELYHFmrkyjuyS5BgJTZWnZGDZIqlwQdY7JZ2MTN1DIkI2Bw+6NMs6sqZA8RRxZA7CtEFZTDNWuCBOJAjdEFpGootECM0RMh8WoeSHuBWyHmFKZAD2621VQ9QWj1guARoVui04poAI2FJyhRRy6NcycdxiDRtyTILYo8eVUpOiHTXKRkQ5lNwj52IBJu0FCnaILSsSJogrK1IKZ1SQbytmGHcA9rAAFplSRDOVTrklIFSJsr+CiFispTkgGCx5oJAjLVnGC1U1HFEE4jmikiFFhySGizaRSrIjbYxE9XZYyx6lhBGvRRKYZkq1QdFDET1phkRR1KVJZCCrnII5KIesctGtNFIMwq4NFnRKkpWQ4cUtsgMooPSymdMGEngcx56j1unYpKNxf6fJgP1DNzQ5Z3wGkcyCy585bhgA838PzToy2AGDmFeRJosDdZ4uiBYmrqdPjTVsBsG1tnObuPaH1WXLFQzNdnuWuAUsaXmxUWmKuZdY1HcsZYywW6GyKol7RfuVSmC0ZjaV3ODW+aqKtiJh4qPKyLTREhmGiC1YUmtytJxWbFDhcCx4hTLhVWiaCS6nLMneqw6dwWqATNTEihHBmrktgUNt0WdoM1kQKzeFLsalIYYVfgsvUMMkQuBakHa/JUtgrOA/NNjKwR6nluiUghljlakWBkCtMpgWFOiCHYjRZ3dSyHitPfch3hyWhRtAtnjh2bn4T7HX8/JBl8tS9PoRB2CyXKVchIBM65XNytyewZyI+KbilJbMFo9JsUyUmtikelikcbZZ2xy63TvamLaB1BsWu4G3kUr8QjUYzXZkjyeTtzWZ3OIRzFTkpcMMpcFnNRGQE14px5Ksg1TzfRKYDZ1TbMuL2zOpW3Dh0q2BR5XxdW0nggzUkU9iTs2rJdnmk48riAt2aeFocE/wAdSQ5IQ2ls4OySJFSjZArNkua0kbktT3FyxtIg2TW9hNBA5KDNvEQmRSHWeuCJxRLPGLFkjQUQrZEhJtjLOi5aIY6AbDUsyjW4UWPCRKldjEfF6OBTBjVaYbAMM0o2i0euchZZ0BkrlFqFlWewPuFowz1QTBaCtOduOSXOVvS+4SFnS4W5/CcJ/wBp9Pkudkb0r22f9BI8idcqRWxLHSntbUQ4yLkcEpSplBJBZa1AhNkqHRutJnG49mS1sJPwSAezvI55m3NY/i49fT5gOxl0YIPJMzQU8bXsSgtJ2gD5HyWPoHewbGw3JdGMKWwNilYciFJ/CUIUlDidd3oseOPmsmksspwAt9bWQzPSqwaVyOqm3OiSVIy+zNc9UqbEQ5NhQnJDGRqSDTt38E9StFM9mpwW8wl5FtZfYw20tjOYMR0LrAb/AAVxnaM0sdGp2f0TiEbOsF32u7mc7eV7J3hruMjjVbk6ORJjlQNBsaY8pKOA9Jb1E4CCRRR9C7CYk1Ih5GbKaLImNwTJDg7GKQ0XK6oI+ATosFo6Yisi2OxmiStksYw5LTPG3jaBT3FqI94cFi6G3Fx9Apcn0s9s+Cz55yjKw0d1YBsT3ZBY+F82n1R5K1p9pfaBPKSMjI6hDFadmWg07suSkpdywTZb2PFGnTUihmWTJb9aqyCksgIINiDkQcwQdxCtzTVFcnFEepcGuzjd3Scy38JPh8uRWKOT/izUX8D49v8ARKDUMvakb915HkhhLw87S9S+UMPnIuBmulDLU3EBntNGTmVJOU2WhmKOxQ4lUiwrnLROexEjF9KgXmw3Zri5ZLWBPdGcjYQctQq1WJqjRbKrb5b0lppmiEix1gITIyYbDUguLcFojHUUhQ0BlqGud+rjzt47kePHcq7d/kA1bstmYDXVVProQk4tbjFE/P8AFwWJcCAoer1UQ8MiYpIBs6E6JSJYwJEfiIJAxNYpuN7gt0NUtQCtOlMkZFBr0mcUNTDtS9KCs9LVKI2ctdZVr0lUGbMtcM6cWiqEjJZxKxdFJLKyTA/aLhO6rCnuBGYcTAwhrt7sAP3Sbll/MW5kLFJasWn0G2UaGTE0E66HmMijxS1xTYSA7RdYFKy9yWS9mVXYIOrHW8iVeOVwp9gUylV3LDZNUm40EyO+QtIF+CpzaBs0LafrIi062uDwcNCtCgs2NwfcIm0TrSaWxjP9pvZPyAXHhJp0+VsWuRwgtcCdCuhKbjpmVRVhAtkuthalG0Uz62aHS9RYOodkgzOkQh1NPclcjJuShQ7NHBFCNLcFxROm2U4G7DmpGdvcB43yipSxvDe1qm0uwxXW5UjGBgB1OqcnSog5HZrL8c0csixYXP1Lq2fMgBF3anM+ay4+ijOKlk5e7/UPU+x+axyZrLdGQcbLxV8l2LzvO5GkwGCbIVbjIpMdjkJSG3EYtziWQpsMsimhVleWuC1xzNoVwzVUFSJGi4sUayqXJojuUY2q0w6OnOVSkiULSvCwZphAWLNBy9SHlSLC6dBuMrKktgDY88t63+K2qYrSdQjEXROy6xpAPBwzaR4g5+SWuX7l87DOyasmxOrxc/tt7Mg9RdIxy0yfv9sOLtDG0pRZSc7CZGize4DK4WfDk87j6lUWaef9GHHhmtUJ6eS72IszMUmeR1HiFJPcHk1FEbNWrDKkGS5+zP4F1x++M/5hdcvN5eofv/ZEWHx4m8l09GvC13RO51RO7PJP6DJ+VTKktzg1YurXUJyohzPUNAuTkl9V1MIR3IlYKOPEASLb7HXwv4pUMfiNNKvUgKY5gBV1C07ItDMFMN6LDg7sjYR8AHaOjc1pliUU5PsVZnIq/rajAN3sFjm6j7sBO5UaOQXcG7hr5f3+SLNHXkji7Ln9P9/QYvUyu0Nvu6x2A9m9h5ZK5TcnaFuRm4SsWmxNjrBktWLFZTYOaSy2xxJIXYo2UXQZIbERQgK5s0Oic1YQQRJC1NBiOafwLSs0tAAAqUqHoc+1YTnor8Sg0z2WS+YUlKwhCrmsFjyAt0Do626CLokZWPmTE2yPVYTBbPz7B1Hd5cFtxS1L3FpdjutjsQ4atIKGctLLa7i8byHSBovheJBycO0Pb3SZPuu25I90C25UFuQ0NiORU02ypyo9YbOaeIXPctGWxi4HnTWjIGhI9zmurKSluC+BnaFCHFjhknPFraruWxtjiwBr/Io5wliVS49S07E9tN7LXjVv/PzAXP61XpmvkX2KcMmTTuIWzp8jpP12IzyE2LggwycJSiWyHM03cQcgUE9lqFjlI25Adnhtf9rUDy19EnCnlya58dhnCoqFwAXexxUIANi8UGeI6lY9OudhDjHWXQxxpANim05TbCN+Z5cFmzzbelfqWSdi0mB75jrb/gLDFtT1y4ir/XsRR7+ofatUY4DbvydkfU+59VOni5Jvu+fl/tlzdIzUWwXkAk5ngpKVPYBYwTtl4TkSgaqXAvQeSwuG9bMUkhcosRqL6WJJ0stPixAaJz5LHQoJZVJFJFugdcLmZeR8B6SK4SohtCT5QxMFPYPDtEbikTbQcZJjkc+LIpam7GrgZhltkU++6JZ9VsuEqaskuCUyItclC6pl+miu1PjC0OFm5Oy1BuOYVY5uMgGMzy4h7HmnZne6CW4tTZSsv8bS08xmPYIMcraB4YjWPIHVSZ4TaOW3evngeNA62h0Nt2iYnHldhcr4YxfstPCy5nVKpj4cFGmhBFtziFvxS1Y0iUUng4SBq3RaYTkotLlFtHVNO2aOx10I3grdDPDqcTi+QKF3RF0b2HW2R420PyXJyRtSg+26GI62LNeFhPL0yPyTugmkq9wew6+2LLeE/qFFdR5S1wRpzgLha+dx4k90cr+wKyZ021jXf6ArbcJROAGt+J4k5k+t0+ManSInsOQzhxst2XIoxoFbsYD7JOOel2Gwbn5XK2yzRjDUBTDti7Oe9BjxvRvywyXWHBgjHelfc+DWjX1sud1r0RUFzJ3+3BFyeVNN1kg4MFh9Sh1aY0i6t2UW4GixIFvEJ0IrSrCswdZXEONitCxJmGc2mLsridUucdPBSnfJ5iDjcZEaLHLI09w0NVez2y2LcnEaeI1CuGZRkk+GE42rR9RRYMiiyK2DHYbkeLJTVDLM/tOTPJWmJkT6OQh1ypONoFOjQ07ri90mOGxykPSXbgO5wvfxuQfkmvDXATYxHPklNBJgqhm9JlB2UUNlzHQrdgwyZamDqBZ3ms+bG8ctycneK1z68uKKLtUy+AFU0tAd91wdfwuL+yRThIkuLGqmNpcA8AskGFwPqDzvvTrqafrsRpMlSXicYnm9u44/E3gfxBZuqxO7XYqL0+Vjez6/EcI3FTpU00g3JMpVVW/JzBrkU2WVqVlt7bEfZ+0HMnIdkShjOWN64i4y81MuNr29c1uhcDy0J+ijza+oUlxVMbaWxP2HVWbIPuSB37rnZ/Mq8E9P8ARezNFIzCL7hnfgF1eoxOlNBJmXqK/rCJB3cRHmRYDmGkfxlYo7yeR9+Pkv8i3K6oWo5ySW30JWjG18XqLt8FvZcgseIUzZLY3HwEnqhqkKYbO2y3a07ifkUyWRy0w+9il6j0VTiIDV0seVzdIj2Im0HuNWCD2YwG+t7+5PouV1WRvqPb/G31spclKeQRtyF3uya3ifHgN5O4Ao3pVffH9Bt0dRNAAB7R3kgXJOZPhnuWWf4mlJpKy1Bn5cXufJhGZc6wHPRdVSZz2rdFaXYk8ebm3HFuaVklWzGeFJBoKMPAwd/e05eiz6bWwSj6A2lzXhjgWuJFr5WN8ikzx2qKTadMa2gSDciztHDgRv5HVMx5HxLlFzXck1dWQNUzYU2SZKnihUbBbOqcA5omqIlZapNMk7GkxlF3BipWHfG9zTyJv9VWV6Zr3Qyrh8gMbMljnyWkdNmwmzhdvuOSODXcpuhnrGtLbG+K9j4jMjwNl3Omy4mkrFtNcHL5A643rD+J4klYWOVnTTl7FcmD3H9jmEEh0ZzFiWnwO5NmrVAL0Ctu+EfeA92/3CVLeAa4F9uND4mv00z3tcND81cp7Rl67MGatEvo879Ob2HZIy43z58QeBTscfMqFY3uaVslrg7swsufytmmIt0qgZ1cbxk9xsyw1IaXEHhk0ra8cXiU13FZV37gKeQuZE8969/Y/RcHXozNoct4pitA60727pI3eozC3LZCY/FRT2/tW1GwDWUYTbWze/65D95daedy6eMV32/Yk5UgO1KMw0cbfiGbj+Jxu73PskOlKKXFEkqgL7Nhs2++2vko3p2RUV3PaauwOcLa5DmVWW0i8cqFdqVBx4BrkPMpeGNrUypy3oszMc2A2ObSR5kD81q6bF4jbXZ/UKWyGuj7rNe92QaPkM1tgvBjKb7IkXYrSklpe7VxBP5f5xXFm3JW/YZEo0rMRMjtSLAfdb+Z/LTNDknVxvfv7LtFf37/IJK9yRV9JWNe5oGIA2vlY8beF0tYZLZJP7+6AeVWYdoIkxA2IORHEHJdkxvZmoouk0rbdZZ45WKVOMn3HRzPuVoX09Tmw4JBwycFmdXT2GrTLg7qXgDq6xgezdKBmPEkaHxWrHkT8mRX9QZL1Ott7NY+MOa7FlbFxG4lK6nFGDWSLu+S5LUjDvgzLXajIqpRa3MvsANDxUjOiabH6PZ2SLVqYyMQxoSMwbJ6xNrYj2K/R55vJE7PGLjm3/AAeiy9TGSimHie7RSkhiaA3rLyOGIMtuWiXT4vAWVTtvsHdPSTa1oCRCFrYCYlG7d43HgU5YlLyy7iVKmUaN4cDewd887Hkbo4ZlOLwZviXD9RqS+JBLZ81zJLTKhiBU04EmE6n5FNctkwU6dDNLkXt4HEOTv7goPYNc0C6rFHNFvb2m/NKW8ZR9NyNdjHbOrsLw4/A6x8W3sD5HLzatsHpqXoZE9zaVT8muGhGvPRZesrVaNSfcBWVgfLRxnTG4nxJY5jf6ir6TM5QUHwisj80RaLaDetEWgaSAeIGi5mXp2lKaDjlWpRF613V1EbuDrHkcvkU/DLVj/T6Cp+XICN5J2s1bAHP5YTi/qcwLfFNQS9F9QOZfIvdIpb0oPL5oZupRQ+fwCezpw6HxAzSlkblTBXwi88JZaU/ey/z1WrM/LsClW4an2cTMHu439Fnjl0x0h6N7KG0ZbxvO7rW/0f2XV/C5J6/mvoBm4HZexStbvkIHrmfYI+uyflqK/wDT/hBwVIWcL9kaMALvFztB6H3PBcycvDhr+/b/AD+wXLo42tWFsbmt78jiB4ADtO5AfNcrDPU5X62HkdLYydP0YdM0SGTBjFw22jT3f5bHzWyf4gsUnBK6M0enclbYKGK7brt46YDVoEJgThJ8ExpMX7DkWx8w9kjmuGllT6dSW4xRa3TNXs+pc5mCezt1+PNZJ4HDhj4ytVISqaaWnuYu3Gb9g52vwQtxyRqXILUobrgWZQNqGY2dmdneadHjcQhxy8ul9gXFS3XJNc/Dk4WI1BQOPoDdB4qkblcW4suzmasXSwzQqcmL0tdhla69s1fURjKDQMJNSTNPWQCVokZ347uBG9ru8PI5rz8cktEoLlb/AOTfKKbUhDaBJwniCDzWnp8qnuhWRCBNl6COFZIX3MUnTDRTG4OrSLHmPzaf5VxetxtZFM04ZWqDQVlj1bjn8JOtjoCqz4VpWSPDLhOnpZxtEG4e3vNz5jeFmi7TQU/UebUjG13EWPnmD7KtW9hKXcZxBsrHbngtPzCpOpp+oZ+fbbj6uWVze6w3cPwPJDiOV78wFswSW0H32Mco7to0HR6vxwmNxu6I5eLfD/N4WXq40NxytUKbUecTSNWZg8LOukYNkwcjdi9YD1rHD18UzG1oaYEr1JjlTVGUdrvNtbx/w2Q4MSi6Qc5uXIrs6pd1jsGslxzA/wCfZac7pX7g4272NL0kfhpG332+YKVJXOJpybYyRs+a1twNr/VJflnYuLNNtelD3QRgizje/gLLpZsSbjCL5GPshioZhxG4NhYW4lYupwPFdv5DLsndW6Q9V/7GF3pYpnSOdtL2/wAC5K9ijtib9MyMaMZiI8XGw9mu9Vt6xrxFFvaK/wBv+C+4Whg/R56u7ZPPP5W91zeocskWvv7XAcFSItbT4rNJzndhH4YrlzyOF2g+oXOxvS77RV/r2/kkle3r9Dmt2gxjy05WtlwyFkOPDKUVIuU0nRmRLZtr6L1mmlsY1JUSXjESVSbE8sJHVSM0ebcLo7Ltoo0nSB41zSJKXqGsjNPsPb4ecDvdZpxa3NGPInsyxV0gIDo8nszaRkSN4QuCktuUMaJdRCyoBNgJBruuiwTTlpn3FTipKyM6it3TpuWjL07W6ERYu5tzYrNbiHsCfTi6vxpUVoRQZWPhs5juycnDW19/nb2WacLepcjNTjwOCsaQGniPQrHj1YpWg9SkiXtxpj5HQr1fQ9SpxtGLPDSd9HprscCR3hYE27zXtv5XWL8W8koOrTuxnTPZo+2o0l8bm6ubbzGY+ay9Hkvp5Y5dn9QssfMmu6PftRc0OAOJh7Q5aiyGMUpE1Nr5DlQ4FjXt0B+R/JJkqdDHxYeWYuicB3mdoeSXIJO1RD2lAHtkd9+K3oj16Zx+YqrT+Rm+jFeWOZfdeN37mX9Bb6LpdZi1p133FRdOzSbWb8iuRgGZD3ZcfW3bvABCrO/Dpl4469hSsOAm+VgSRyGXuQtfTK6aFz2YCBxb1RGrQSedsbvqryLU5L5FRdUzTdOKwOo4i0auab7leOcZuCrdJ2aMz8hGgmytvFik9RCp36iYvY7O03mWJrbuIOFttbHd5K8cG18glN2jXGItbGw3xOdc38M/yQTTeVRZqqkA2XVj7XIPxj07vzcFr6XbN7N/Ri0/M0I1NYZJ3kf+WXA39llmD+Y3Ss+TxJP3f3/BV7mnrngubGPiBLvBg19ch5rP1bS2XzY9ehLbIDJLM82ZE3ADw+KQ+zR5FctqThGC5k7/AMf2EqtyfC+2ZZ8EkxMuGwebi5Gm72supHTjWi+DK1Kb1ERpL9ASvQxj6mO2xuHZUrtBYKpRQcYMOOjzjq4+SCmH4Z2Oj3iU2OFspwo9ZsNzSHNcQRmE9dIpICmjZ7IncWC/ebqFgz9FLE9UTZjyalTPK6hAfjZkH5i2528LJPFF8cPgJreyFtKF1y5nfAvb7wH1R9P1Lj5JmfJjt2iRDWtl32cNRvWucISQi2c7Tmc0XssSxb0N17E2i2w18jI3khj3Na4jUAm2V96Z/wAfSm2i1K9jVVuxyxrQ14e8btA4G2TSd/P/AJ5byY3Nxjx6j54qSoWim61roJcj8JORBG4+Kdgm8E1JcdxT860sDsKCwnjeM24PbFmD5hbfxid4sc4+v9AdNHeSZ1Ox1g29w17sJ3jO4B8rLnYppSb9UMknx7ndTC4ObNE7C5ws5pza4jiFojJPG3LsVJU7QLZtWS1zHAC5eCNwd4JWfeWpexIPahsy4WxybnNsfqlSV7BJ1TEaeYGGTwDh5blc4vVH9AYvZmMIwyPtocMg8jhd/UPRdlPVjXtsINpfrKVr+Btfyt+S4zjozNDucdnnRCT/AFFuLUH4hH8m/cvpn5xfpZUtfLJh3vEXkD2vcOPmtnQ43DGvl/sHPJSmwDZB1jeGMjye0j/cpvTfsAuTS7KpftNHJCT2m5jyN/olY4/mWu25oh5seky7iWzFozsCD+7ktGSpY7M1U6Hehm1GsqgXC7bFt7Xw3Isfa3miTWKpSDwvzGxNcJao2+Funv8ARZoz8XM8r+6NVq6FNhUJMgkOsshI44GAkn+LD6KY7cscPX6WDCPMmQYJerqadhP6rDiPiGF7z6uPoovhcvvkXxNL0NNRVpMctQ4d/ssH4WZADm4lYOok29HqaYPZyJu05MRho2m5e4OmOYy77h55n0R9LjtvN+30AyPjH+4ntfbIimewDJtgP4Qupj6W4ptFSlTHfsLInWytqDxBzBWlZrQtwSZ2+vY1X45LSF37XG4I1lYDmB/7ofBaIZqFuTOmbVWzH1CAbZQpK8HRbLjkVMim0VKCTECxxydm08CvP9V0/hycez49mbMU9SJ9c/Mgiz2n348iuXkT57oJsxHSjZ7mPE8WQd3gNzt639NkU46WZskd7OtlbSEjcLxmqyRlGVgJkTb2y+rdib3Tw3LdhnqVMhsOi+2RUR9W8/pYx/G3ceY381578R6R4J64/C/4ZrxT1KnyU6ykEtjfDI3uuO+3wv4jx3LLjzafLLj6BThq3XIIMIkxEWJaWOHjqD46e61Zcjlg0ejTQuKqdg4n5u/dd7YT/SUhr4X+gS3sFU1ADXNGeYIt4arTjTppi5PsZyuq8L3ubvId7Ba449SSYm9yjsnbAkpjE/JzXXY7dnuKVnxaZKhkZJxpiVNPbrWcQSPRXON6ZCk6skvZctIG4tP7wIHvZbIOrQKNJ0deH0czD8IDx5Gx+ixdQqypj8fwNAtj1PUyGT7rHEeJGg9bJefH4sdHugMctMrJTiXOYDmbSSOPlYH1+a3fDB/sL5O5JrWPDAfQ/wBkpR/ssr0O3HwOkwbwRn80p4XSaYyGRxsWgcQXSO1LT6uUb20IG+5b6KbJayMvcRd4y8AdCsHX55OaiuxpwY0lbL2w5iyOV7rXxG/Zae6LG+8jVbemzeHB0vT3GKnvRRg2g0AOLBhAwh8eVsTcRGA8t19E3H1WOU7cN1ta2/gvsZ2q6NwSTYm1WEvDjZ7RcFx0zI3Ep8cWJ1BS/cQ8abuyrtWH7PDHYY44RckfE5o7N+bjfyXK6jockcrtp33XvyPckor2IXQphlnlnkzIbr+J5ubcg33W7HiTcYLgRitycmM1ex2Pe5xzLjddNRS2sY4piLJjVUIlbnJTksf4s7wPkD7FYXHTNJ9xfxQv0IAqwd6NwaEBI5xxS2pEQcEcUPmCpApHtG9aMeoFpHDNshi6OKckLZY2TtWSQGSN2JrTZzN4yviaVh/EOt05FCXDRowxdWjQS1LZ4hMzNzcnjfZYMm6v9x9qSsmyYX3ac2vFxzScc3B2BJKWxD+wtY8i1uC6cpKcbRmqmDqc+y7MbkWDJp5BkI7NpC2YluRwutbwWjqZQnCi4XZpNnbU6xovYSC1x96+WS8zm6fw5UuPoa4ZdXzHXSh4+R4HgUuKcNnwG2pEajq/0luIcPQgj+orVlx1jEwlcgFTQvxgRuviF88j4i4W2OTGopyVC5ReqkQNqxuuWuFnjUb1uxY06adoU7T3O9lsYYXdsNlYb4HdnG38J+8OCX1GKSndbfQJU0A+0doHiLJejagWUNiRY45fBoI5h1/okdRPROL9xmONphOi0tpZIz8Qez2P1AV9XHyqRePmgVQewPEkfVVDkUwFLJeWTwZgHkLn5J2Vflr5loBM/IeLfkQriikWdswARslb8QAdz3JGKVycH2GSjsmJuqrtaD4DyCix1JsG7RtujLyYZb5sBAaD+yBkfRczroXT7o24HswM9R1TXtYciMxrbJwcPPJXhbktwJPTshPaW1MFFGPiIf6vfa/8IPqtmKCeSkLlOoIy3Rmqc6thBcS3EBYm4sTpY7lt6rydPKS5AxfEjUTdI2NqZAxpbG12EGO1iW5G8Z7Lhe/BZsUPIpT5foNlkSk0uDUQ1cDafHFEWiXN2Blhm3N2HdkAt+NwS1RjvxfYNNJWgTZIgLOqGNO9paTbwvdFHPiavUS/cy/Qmqkp5+pkLmsl7OEk2Dz3XDzy81M7csV43wBjdSplXa8XVSdqngljde2KMNeCO83G31HgQg6ab6jHqTprZr3LmtL4tHEFDs+bJ8Rgd4TPaDyJOH1snxx5lzFP5Oiqxv2O6roBEReGpljvp1rGvb5FuH5oHlwJ1O4v3RPB9DNbS6CV0dywsmbxjdY+jrW9UyMsfK49efoLljkjK19BNH+tjezxc028naFaYThL4WKarkrdBdqCGctd+rlGF3gfhP0WD8U6TxsVrlDsGRRlv3NVUzOpJusZ2on95u4hcXpp+JHS+UMn+XLUuBqglY99mm7X5sPDwRNPuXGmwe2KQvBIyc3XmE7Bl0vS+AMkL3M8HkgtOoWySrdCHuh3Ybw6QA62I9lUiY+SfG0i5GRY+3LPIpWRXyWWWzl4L2d9uUkfG28fQrFLH4b0S4fDHqV7rnuRKmoLXiRvG4+oPArXGCcdLEN07Q5s7aWKZrt17eqrNh04q9AoTudgen+zMT8TN7Q7LwyTOgzaUkw8q8xntiAO7MxNtztXN4eVwuhnzyjvFWJcY2cVYAJaDmPK6pNT8yAVordEdoBpc0/GLeYXP/EMLaUl2HY5aWLxVHVVZduElzyxZrQ4a8CXsDemVhqqoBItoC4+V/7JMIUC2K7PdkHH4nuHq23zTsq5XsQDI/u8yFcVyUi/tOq/0cbR8Qb/AC5H5LDihfUN+g5vyUQJ5bAW3WW6MbYo3dZWdRs2MtNnSOBy8z9AuYsfi5qf32NTlpxKifZzYw118bjd99bk535aIttba4Qp8E3pFUWDWDeL++XyCf0sbuQE32M5BKWuL2mxByI1HBdCUVJaWVxwU6LueJWTJvMhoWdIpLNiya0CwO9Xk1xhSew2OXsc/ax4LOk6L1Gh221r29oYXg3B0N+IKy9P1E8cqH5Umi1URfaKcXIDnNAxbmyAdl3I6HwKPD1PgZda4ez/AKYTjriflVX0hkje6OWMtewlrgRoQbHmF6JTfKZiaPaHplJGewXM8AcjzboUcsjaqSTLimuGaqh6fHqRK6MOwuwPLSY3X1BOHLMHhuK5k+mxPJVabW2nYd4rS33KMPTWkmFn4mE73NuP4mXv5tCXPosnMJ389n+6L8SD5J9VQUMrjbACdHxua0+gu2/g4XVrL1WFeZWv3/kW4wZ9U0b42W/WxgZm3aaOJb+VwufJRnPVDZhbpVyjLGoMMgLXXaDcLbGPiR3W4jeL2N0akPayVuj7Ndz3LDKLujXdqyXtnZ1nYgOa048jWzEThTsjU0mCZh/EL+ZstEHYnh2dgf6iWPIBxJuc9c8gjuEUpSQdbiEW0cD3OYHY2HO7u97aJuZ4skFFx2YMW4uxupLZmGWLI/Gw5Oa7xHH5rHGDxPRN2uzCnT3ROoJg0ubpe9vB4zA8x9Foy424/fACaNF/3ATsF9WsIPqFz44njdDnPWjHRMt1tvhs4eRXTbtRFMQrZruvxTscaVF0cQVJab70UoalRVD8s2J2L7wB9QEuMNMdJGdyPsCfD5pUVuCkEvhij5B/q4/kq+Kb/YJoXkOvAO+aKKKSKMkt4Y28HOHlkUhRrJJhMUkGbweC0Y1aTBfJc6LOfWT00LjeOM4iN2GPtG/OzW+aT4ccUpTXLGxubSZpOlkVqolvdOf71hiHvdYFJPVXqHmVSswG26vFM/g0YR5C35rpdPjrGvcQ+Sa12XNamqIaCihPVPfcBsLQ53jfJo9Vhe817hKNpsH1oe2411Wpw2oW9mB+0nik+GFZU2f00EsfVVQzNgJB9eCvN+Hb6sf7GjxLVM3mxJTGA1zsUL2977p3E+C4uSFNprk0Q2Ods7Hp61hLsJkZ2XOaRf8AC75J/TdROEd+V/KBnCMj8w6R9FZqYkgY4/vDdzC7OHqYZNu5ncHEZ6ARMndPSvyM0RdGeEkVyAB4tL/RFnhtqXK4IlexMfEAHxEYZoXGxHxgHMfUeCibbUlwwH6CkG0zoVoePYGjYbF209oBY/Lgcx6bvJcrqMC7ouMmipVUMFZe2GnqeH/hlP8Atdy46HcrHlcfi3Xr3XzX9jHGM+NmKbDkkge6kqWlmIEsJ0Pi12hHJTqMaaWSG69iQbi9Mi/S1Yewh5u5hwv5Huu81lqnfqMUrVGf21Q4XXHG4T4SaM840yftp+GoDh8bR7hbIR1wKZNY61Qw7i5txxs7Q81eN1HfsUizt6Tq65zmjCJGAkbtLG/ohyTWZN13DltKyDVSAgOPZxZZbiDp+S0YXTcGJa7o1WyGN6kEd4tz53t+awZ4uOSh0a02ZujF5ZW8WuWqS8iYJnZjnbhktkUQ6A7N+CrvRB95yb+yPkgS5KOJJbtHj/whjGpMgUPJBvpYAeSDZNUQao48VLO7ex8Z/iJCVkenPBeqYaXlbF2zm7B4/NG4bNgF3pfQiGSO3xRgnnv+iT+Hyc4O/UZlhpYPoPWGCXrrZNNj4tce2PSynXJtaVyVCWmVlzpFtYOktujDjfeS7tOvyvbyWDBgail3f3/sPLPUz84+0XuTq4knzXoPDqvQUM0bbkcBmlZXSIVaKuBoqrPOSRgaPwtLf7pfh1mh7IZF1BimyZdxWqtxUkVW7Flf2msJadDkgcVZSjJrYyTo7ZHIhbYSVWMLvR3pZJS2a7txb2nUDw/JYuq6SOXdbMOGRo2NDO2W01O4EXsRezra2z1IvouBmi8UtEwq3uJoG1/wSttcZYhk7ldBCTW6HauzIdXsBkNRDVUwwyMlDi0aObY4223EtxDzXSwdY60yFuFO0Qf+qeyjBWNmjybKLjhcae2X7q29G01LH6cfJgZI7kGXo8+UOkiw2sDgJzudbeCKfVwxNRmCoOgWxpnMfgkBHNTPU43Eqka97cTQWmzhouS3olaI0fRbfxDqqgBw3F1sjuLXHuu55cMOQLlgt68Wz7rsya21TO6epDJRJbEy+CRpGrTk7LUEcDw3qpY9qAjKnZar4MnRE3wgOY77zDmx1+WXks6HTXYyPSBwtGQb2Fj5Fb+l3TQlkqqGVxrcEFOSVNFdx7pFX9cIZhqW4XftDVZsENMpQYc3dMmVQvFfUYgeV7j6p8NslAIb6M7aEbnRyd1wsHH4eF/DNX1GHWk1yTg5hlwzk+NvVWo3josj7RZaVw8U/HvFFo5hOoVSXcph5Xdlo/CFcV3IcvO7gFSIUiAIW+f0WNb5GQWoarCyaP7+H+Ukp2XHc4y9L/ku9mgEriCwjUH5Zo4pNNMoYq9qvmJMhuRkD4IsOGONVEttvkpU8gZGBvtchZMkHLJqa2AsVrZv0br7xb2zRY43NFmYgcbk8V05LYNlWkmwxvcONh6LJkjqmkCEpG2h5uV3+b+hYxspoL7u0bnhHeeb2axo3klMm1FWFSN8OisbgDVVohnIBfEHgCO47LAL7m4QsGvLLeNV7h6F3Zl+lWxjm9rSHN7zbWPNH0WdxeiRJRMNLKurQNGn/wCnW1GsnNPN+pqbNNzbDIP1bgdx1HmFzfxPp3LH4keY/TuMhXD4Z+mVDZmtdA5v2hjQCy5DZQBp+1bTiuDiyxv09fQY1Jbc/UlO2sGAtdi/ZIONpGmRG7mtiwb2lS9VuhbkuB/b2zzVwxlxLotzsrsJFrHhY5IsOWWKWr9CSTl8jLUGz5IJurkPYscL/kD/AJvWnqZRzYtUefQBLfc92jRNeLkcnBY8OWUHS/YqSJj6h8XjbetkYwy+wFs+rC2ZnWN8xwKGCeKehlCuzNouY8Mcb7hfeNzCeHDhppktOWOuNkNhLWkwteztdTfLeYj3xzad27LcFzYx89P79Bt3EzO1pAb4Tdru00+BW/p1WzFdwMvap772EK+MrXqTsSRPYOYeOIfVOcN1JfIhpZ9ngGSNvdMbSPNoPzusDyu4zfqG47mUljLXA/4f8zXSjJOII5G697a2uPLNDdclIBtR93h3EA+yPGqVFoUjk7SKUdi3wNynu8kMeGCDx2uSi09i6GZq4YY2jjn5pEcLUm2RChdZ58WpzVxIPQWJaTpdZ5KW6iUP7RMZLXNG4Bo0xHj4DxTMMJY43NgylqdInCcl9jaw4DL81JO4hnde/If5uS8K3sohxrdIIcLrQ24uSKvJZXcpQC1M1x0Lj9Um/wA5r2CXBpuh1I2ON1a+xeLtp2HMNIydM8eG4cUrqp8RDgv/AEwTqN8hL3EuLiSXHUknMlHHNGKoVKNuzY7fF3NvvaVzVyjVM/E9ptAmfYbyvTYfgQnsDaiktmCz9i260B8ZAAOWYyObV43Hwx+TZonbaH+nB3h1r77X0ut/Rt6qFT+ANA8iF7QSGlrCQMgSW5kjis9+Z/Nk7FKvaOp00/MJXTtsdk4Mxsc3bJfPtu+a0dUqkvkKFZRm5HHsKYlswZyDdw3LV1HEWUSK7ULTi4IjbdED+kA3Esv43JB9Rkub1PK/UZj5M5UCzZANBNIANwGWQ4Bb8fK+SBlydUP6mXkgy/8A1RXqZ+fXyWuPBS4Nvs49of8AyZ8iuLn+H9WMjyZyvGY/aP8AUuji4/T+hbEgeyeZT+5AVVozkmR5ZaFmd5E+C3wPv0b+ylIFAJu6UzuEL/c5/VGyIZl745OSl8JQzTfDzCuHIuYaoP6QfsFDm4JDgVpu85BPhDDupOvM/wBIUh2IiXGtMixp/wCrHMpK+MruU6r/APDD/wDR3ycs8P8Asy+S/oJ/AfoOxommGIFoIwNysLaDcubmb8QdFbIHWCz3AZC+gS0xcuT/2Q=="/>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9"/>
          <p:cNvSpPr/>
          <p:nvPr/>
        </p:nvSpPr>
        <p:spPr>
          <a:xfrm>
            <a:off x="431576" y="1341458"/>
            <a:ext cx="4572000" cy="4708981"/>
          </a:xfrm>
          <a:prstGeom prst="rect">
            <a:avLst/>
          </a:prstGeom>
        </p:spPr>
        <p:txBody>
          <a:bodyPr>
            <a:spAutoFit/>
          </a:bodyPr>
          <a:lstStyle/>
          <a:p>
            <a:pPr fontAlgn="base"/>
            <a:r>
              <a:rPr lang="en-US" dirty="0">
                <a:solidFill>
                  <a:schemeClr val="bg1"/>
                </a:solidFill>
                <a:latin typeface="Abadi" panose="020B0604020104020204" pitchFamily="34" charset="0"/>
              </a:rPr>
              <a:t>A potter once molded soft clay into a beautiful statue. Unfortunately, the clay cracked when it dried, leaving many weaknesses and flaws in the statue. </a:t>
            </a:r>
          </a:p>
          <a:p>
            <a:pPr fontAlgn="base"/>
            <a:endParaRPr lang="en-US" dirty="0">
              <a:solidFill>
                <a:schemeClr val="bg1"/>
              </a:solidFill>
              <a:latin typeface="Abadi" panose="020B0604020104020204" pitchFamily="34" charset="0"/>
            </a:endParaRPr>
          </a:p>
          <a:p>
            <a:pPr fontAlgn="base"/>
            <a:r>
              <a:rPr lang="en-US" dirty="0">
                <a:solidFill>
                  <a:schemeClr val="bg1"/>
                </a:solidFill>
                <a:latin typeface="Abadi" panose="020B0604020104020204" pitchFamily="34" charset="0"/>
              </a:rPr>
              <a:t>The potter tried unsuccessfully to fill the cracks with new clay and to correct the flaws in the hardened clay. Despite his best efforts, he could not restore the beauty and grace of the original statue.</a:t>
            </a:r>
          </a:p>
          <a:p>
            <a:pPr fontAlgn="base"/>
            <a:endParaRPr lang="en-US" dirty="0">
              <a:solidFill>
                <a:schemeClr val="bg1"/>
              </a:solidFill>
              <a:latin typeface="Abadi" panose="020B0604020104020204" pitchFamily="34" charset="0"/>
            </a:endParaRPr>
          </a:p>
          <a:p>
            <a:pPr fontAlgn="base"/>
            <a:r>
              <a:rPr lang="en-US" dirty="0">
                <a:solidFill>
                  <a:schemeClr val="bg1"/>
                </a:solidFill>
                <a:latin typeface="Abadi" panose="020B0604020104020204" pitchFamily="34" charset="0"/>
              </a:rPr>
              <a:t>He did the only thing that can be done to hardened, cracked, and imperfect clay. He broke the statue with a hammer, pounded the hardened clay into dust, added fresh water, and began shaping a new statue.</a:t>
            </a:r>
          </a:p>
          <a:p>
            <a:pPr fontAlgn="base"/>
            <a:r>
              <a:rPr lang="en-US" sz="1200" dirty="0">
                <a:solidFill>
                  <a:schemeClr val="bg1"/>
                </a:solidFill>
                <a:latin typeface="Abadi" panose="020B0604020104020204" pitchFamily="34" charset="0"/>
              </a:rPr>
              <a:t>Aaronic Priesthood Manual</a:t>
            </a:r>
          </a:p>
        </p:txBody>
      </p:sp>
      <p:pic>
        <p:nvPicPr>
          <p:cNvPr id="7" name="Picture 6">
            <a:extLst>
              <a:ext uri="{FF2B5EF4-FFF2-40B4-BE49-F238E27FC236}">
                <a16:creationId xmlns:a16="http://schemas.microsoft.com/office/drawing/2014/main" id="{78701F3A-DA21-4548-9B3D-A1D40A297E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52968" y="1026077"/>
            <a:ext cx="2819400" cy="2047875"/>
          </a:xfrm>
          <a:prstGeom prst="rect">
            <a:avLst/>
          </a:prstGeom>
        </p:spPr>
      </p:pic>
      <p:pic>
        <p:nvPicPr>
          <p:cNvPr id="9" name="Picture 8">
            <a:extLst>
              <a:ext uri="{FF2B5EF4-FFF2-40B4-BE49-F238E27FC236}">
                <a16:creationId xmlns:a16="http://schemas.microsoft.com/office/drawing/2014/main" id="{16C20604-984C-452D-9F20-31A4EFA59F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45426" y="3426932"/>
            <a:ext cx="2286000" cy="2286000"/>
          </a:xfrm>
          <a:prstGeom prst="rect">
            <a:avLst/>
          </a:prstGeom>
        </p:spPr>
      </p:pic>
      <p:pic>
        <p:nvPicPr>
          <p:cNvPr id="13" name="Picture 12">
            <a:extLst>
              <a:ext uri="{FF2B5EF4-FFF2-40B4-BE49-F238E27FC236}">
                <a16:creationId xmlns:a16="http://schemas.microsoft.com/office/drawing/2014/main" id="{9FE8FA65-D83D-4C2F-A06F-98FB480C36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56921" y="4787421"/>
            <a:ext cx="2903503" cy="1808989"/>
          </a:xfrm>
          <a:prstGeom prst="rect">
            <a:avLst/>
          </a:prstGeom>
        </p:spPr>
      </p:pic>
    </p:spTree>
    <p:extLst>
      <p:ext uri="{BB962C8B-B14F-4D97-AF65-F5344CB8AC3E}">
        <p14:creationId xmlns:p14="http://schemas.microsoft.com/office/powerpoint/2010/main" val="78215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0">
                                            <p:txEl>
                                              <p:pRg st="2" end="2"/>
                                            </p:txEl>
                                          </p:spTgt>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xEl>
                                              <p:pRg st="5" end="5"/>
                                            </p:txEl>
                                          </p:spTgt>
                                        </p:tgtEl>
                                        <p:attrNameLst>
                                          <p:attrName>style.visibility</p:attrName>
                                        </p:attrNameLst>
                                      </p:cBhvr>
                                      <p:to>
                                        <p:strVal val="visible"/>
                                      </p:to>
                                    </p:set>
                                  </p:childTnLst>
                                </p:cTn>
                              </p:par>
                              <p:par>
                                <p:cTn id="23" presetID="10"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259C0D0-9E5E-454D-A046-B58CB2592709}"/>
              </a:ext>
            </a:extLst>
          </p:cNvPr>
          <p:cNvSpPr/>
          <p:nvPr/>
        </p:nvSpPr>
        <p:spPr>
          <a:xfrm>
            <a:off x="0" y="0"/>
            <a:ext cx="12192000" cy="6858000"/>
          </a:xfrm>
          <a:prstGeom prst="rect">
            <a:avLst/>
          </a:prstGeom>
          <a:gradFill>
            <a:gsLst>
              <a:gs pos="0">
                <a:schemeClr val="accent5">
                  <a:lumMod val="40000"/>
                  <a:lumOff val="60000"/>
                </a:schemeClr>
              </a:gs>
              <a:gs pos="18000">
                <a:schemeClr val="accent5">
                  <a:lumMod val="60000"/>
                  <a:lumOff val="40000"/>
                </a:schemeClr>
              </a:gs>
              <a:gs pos="49000">
                <a:schemeClr val="accent5">
                  <a:lumMod val="75000"/>
                </a:schemeClr>
              </a:gs>
              <a:gs pos="84000">
                <a:schemeClr val="accent5">
                  <a:lumMod val="5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36418" y="6471924"/>
            <a:ext cx="3879378" cy="369332"/>
          </a:xfrm>
          <a:prstGeom prst="rect">
            <a:avLst/>
          </a:prstGeom>
          <a:noFill/>
        </p:spPr>
        <p:txBody>
          <a:bodyPr wrap="square" rtlCol="0">
            <a:spAutoFit/>
          </a:bodyPr>
          <a:lstStyle/>
          <a:p>
            <a:r>
              <a:rPr lang="en-US" dirty="0">
                <a:solidFill>
                  <a:schemeClr val="bg1"/>
                </a:solidFill>
              </a:rPr>
              <a:t>D&amp;C 63:6 </a:t>
            </a:r>
            <a:endParaRPr lang="en-US" sz="1200" dirty="0">
              <a:solidFill>
                <a:schemeClr val="bg1"/>
              </a:solidFill>
            </a:endParaRPr>
          </a:p>
        </p:txBody>
      </p:sp>
      <p:sp>
        <p:nvSpPr>
          <p:cNvPr id="6" name="TextBox 5"/>
          <p:cNvSpPr txBox="1"/>
          <p:nvPr/>
        </p:nvSpPr>
        <p:spPr>
          <a:xfrm>
            <a:off x="1532881" y="1"/>
            <a:ext cx="9144000" cy="1015663"/>
          </a:xfrm>
          <a:prstGeom prst="rect">
            <a:avLst/>
          </a:prstGeom>
          <a:noFill/>
        </p:spPr>
        <p:txBody>
          <a:bodyPr wrap="square" rtlCol="0">
            <a:spAutoFit/>
          </a:bodyPr>
          <a:lstStyle/>
          <a:p>
            <a:pPr algn="ctr"/>
            <a:r>
              <a:rPr lang="en-US" sz="6000" dirty="0">
                <a:solidFill>
                  <a:schemeClr val="bg1"/>
                </a:solidFill>
                <a:latin typeface="Agency FB" panose="020B0503020202020204" pitchFamily="34" charset="0"/>
              </a:rPr>
              <a:t>Warning</a:t>
            </a:r>
          </a:p>
        </p:txBody>
      </p:sp>
      <p:sp>
        <p:nvSpPr>
          <p:cNvPr id="8" name="Rectangle 7"/>
          <p:cNvSpPr/>
          <p:nvPr/>
        </p:nvSpPr>
        <p:spPr>
          <a:xfrm>
            <a:off x="5970203" y="4028348"/>
            <a:ext cx="4542221" cy="2246769"/>
          </a:xfrm>
          <a:prstGeom prst="rect">
            <a:avLst/>
          </a:prstGeom>
        </p:spPr>
        <p:txBody>
          <a:bodyPr wrap="square">
            <a:spAutoFit/>
          </a:bodyPr>
          <a:lstStyle/>
          <a:p>
            <a:r>
              <a:rPr lang="en-US" sz="2800" dirty="0">
                <a:solidFill>
                  <a:schemeClr val="bg1"/>
                </a:solidFill>
              </a:rPr>
              <a:t>Those that profess to be Church members are reminded of the reward they will lose—”for that day”—the second coming of the Lord.</a:t>
            </a:r>
          </a:p>
        </p:txBody>
      </p:sp>
      <p:sp>
        <p:nvSpPr>
          <p:cNvPr id="4" name="AutoShape 2" descr="data:image/jpeg;base64,/9j/4AAQSkZJRgABAQAAAQABAAD/2wCEAAkGBxQTEhUUEhQVFBQUFxcXFxUUFBQUFRUXFBQWFxQVFRQYHCggGBolHBQUITEhJSkrLi4uFx8zODMsNygtLisBCgoKDg0OGxAQGiwkICQsLCwsLCwsLCwsLCwsLCwsLCwsLCwsLCwsLCwsLCwsLCwsLCwsLCwsLCwsLCwsLCwsLP/AABEIAMIBAwMBEQACEQEDEQH/xAAbAAADAQEBAQEAAAAAAAAAAAADBAUGAgEAB//EAEEQAAEDAgMECAMECQMFAQAAAAEAAgMEERIhMQVBUXEGEyIyYYGRoUKxwRRSYtEjM3KCkqKy4fAkwvEHFUNjczT/xAAaAQACAwEBAAAAAAAAAAAAAAACAwABBAUG/8QAMREAAgIBAwIEBAYCAwEAAAAAAAECEQMSITEEQRMiUWEycbHwBSOBkaHB0eEUNEIz/9oADAMBAAIRAxEAPwD9NAXizQdYVZAM4UKYBkeaiZQy2NGmQ6dGmxkQE+NOjIo8cxa4tJFAyCglKyzpjEiiBmMVxW5TPpWJjQBOq25LJliQTpYruuUGDHcrZRTwro0Q56tBJFjFPTLFp3DRQYxOiizssRuJBGaHMjzCxZY77EEp6dZ9JTRPmgQ0AJywKlyA0B6vCU1AUem+5MiRg3NKaCclWULTPTEgZC10YJwVTkEkCKC7LCQvzSZotMoNlWZodZuWOUs1HbnIr2IBehsgWKNGtyBwxEQIIlojBsEG9lkxRaIBcxOjZR8IkZD5zELRDqNquKoo8eFHIERmhus805OijyOktvTsWBooMI1oaSIGYwN8SsmbNFbINIYhWeDDDrRdFHYKmqyC9S3Q/wCZpWRdyC80aTKBCdPGktUA0LGNLKAOp8RTIK2C0G+yABalDYlE6cWKoBoSleogGJTOTELYHFmrkyjuyS5BgJTZWnZGDZIqlwQdY7JZ2MTN1DIkI2Bw+6NMs6sqZA8RRxZA7CtEFZTDNWuCBOJAjdEFpGootECM0RMh8WoeSHuBWyHmFKZAD2621VQ9QWj1guARoVui04poAI2FJyhRRy6NcycdxiDRtyTILYo8eVUpOiHTXKRkQ5lNwj52IBJu0FCnaILSsSJogrK1IKZ1SQbytmGHcA9rAAFplSRDOVTrklIFSJsr+CiFispTkgGCx5oJAjLVnGC1U1HFEE4jmikiFFhySGizaRSrIjbYxE9XZYyx6lhBGvRRKYZkq1QdFDET1phkRR1KVJZCCrnII5KIesctGtNFIMwq4NFnRKkpWQ4cUtsgMooPSymdMGEngcx56j1unYpKNxf6fJgP1DNzQ5Z3wGkcyCy585bhgA838PzToy2AGDmFeRJosDdZ4uiBYmrqdPjTVsBsG1tnObuPaH1WXLFQzNdnuWuAUsaXmxUWmKuZdY1HcsZYywW6GyKol7RfuVSmC0ZjaV3ODW+aqKtiJh4qPKyLTREhmGiC1YUmtytJxWbFDhcCx4hTLhVWiaCS6nLMneqw6dwWqATNTEihHBmrktgUNt0WdoM1kQKzeFLsalIYYVfgsvUMMkQuBakHa/JUtgrOA/NNjKwR6nluiUghljlakWBkCtMpgWFOiCHYjRZ3dSyHitPfch3hyWhRtAtnjh2bn4T7HX8/JBl8tS9PoRB2CyXKVchIBM65XNytyewZyI+KbilJbMFo9JsUyUmtikelikcbZZ2xy63TvamLaB1BsWu4G3kUr8QjUYzXZkjyeTtzWZ3OIRzFTkpcMMpcFnNRGQE14px5Ksg1TzfRKYDZ1TbMuL2zOpW3Dh0q2BR5XxdW0nggzUkU9iTs2rJdnmk48riAt2aeFocE/wAdSQ5IQ2ls4OySJFSjZArNkua0kbktT3FyxtIg2TW9hNBA5KDNvEQmRSHWeuCJxRLPGLFkjQUQrZEhJtjLOi5aIY6AbDUsyjW4UWPCRKldjEfF6OBTBjVaYbAMM0o2i0euchZZ0BkrlFqFlWewPuFowz1QTBaCtOduOSXOVvS+4SFnS4W5/CcJ/wBp9Pkudkb0r22f9BI8idcqRWxLHSntbUQ4yLkcEpSplBJBZa1AhNkqHRutJnG49mS1sJPwSAezvI55m3NY/i49fT5gOxl0YIPJMzQU8bXsSgtJ2gD5HyWPoHewbGw3JdGMKWwNilYciFJ/CUIUlDidd3oseOPmsmksspwAt9bWQzPSqwaVyOqm3OiSVIy+zNc9UqbEQ5NhQnJDGRqSDTt38E9StFM9mpwW8wl5FtZfYw20tjOYMR0LrAb/AAVxnaM0sdGp2f0TiEbOsF32u7mc7eV7J3hruMjjVbk6ORJjlQNBsaY8pKOA9Jb1E4CCRRR9C7CYk1Ih5GbKaLImNwTJDg7GKQ0XK6oI+ATosFo6Yisi2OxmiStksYw5LTPG3jaBT3FqI94cFi6G3Fx9Apcn0s9s+Cz55yjKw0d1YBsT3ZBY+F82n1R5K1p9pfaBPKSMjI6hDFadmWg07suSkpdywTZb2PFGnTUihmWTJb9aqyCksgIINiDkQcwQdxCtzTVFcnFEepcGuzjd3Scy38JPh8uRWKOT/izUX8D49v8ARKDUMvakb915HkhhLw87S9S+UMPnIuBmulDLU3EBntNGTmVJOU2WhmKOxQ4lUiwrnLROexEjF9KgXmw3Zri5ZLWBPdGcjYQctQq1WJqjRbKrb5b0lppmiEix1gITIyYbDUguLcFojHUUhQ0BlqGud+rjzt47kePHcq7d/kA1bstmYDXVVProQk4tbjFE/P8AFwWJcCAoer1UQ8MiYpIBs6E6JSJYwJEfiIJAxNYpuN7gt0NUtQCtOlMkZFBr0mcUNTDtS9KCs9LVKI2ctdZVr0lUGbMtcM6cWiqEjJZxKxdFJLKyTA/aLhO6rCnuBGYcTAwhrt7sAP3Sbll/MW5kLFJasWn0G2UaGTE0E66HmMijxS1xTYSA7RdYFKy9yWS9mVXYIOrHW8iVeOVwp9gUylV3LDZNUm40EyO+QtIF+CpzaBs0LafrIi062uDwcNCtCgs2NwfcIm0TrSaWxjP9pvZPyAXHhJp0+VsWuRwgtcCdCuhKbjpmVRVhAtkuthalG0Uz62aHS9RYOodkgzOkQh1NPclcjJuShQ7NHBFCNLcFxROm2U4G7DmpGdvcB43yipSxvDe1qm0uwxXW5UjGBgB1OqcnSog5HZrL8c0csixYXP1Lq2fMgBF3anM+ay4+ijOKlk5e7/UPU+x+axyZrLdGQcbLxV8l2LzvO5GkwGCbIVbjIpMdjkJSG3EYtziWQpsMsimhVleWuC1xzNoVwzVUFSJGi4sUayqXJojuUY2q0w6OnOVSkiULSvCwZphAWLNBy9SHlSLC6dBuMrKktgDY88t63+K2qYrSdQjEXROy6xpAPBwzaR4g5+SWuX7l87DOyasmxOrxc/tt7Mg9RdIxy0yfv9sOLtDG0pRZSc7CZGize4DK4WfDk87j6lUWaef9GHHhmtUJ6eS72IszMUmeR1HiFJPcHk1FEbNWrDKkGS5+zP4F1x++M/5hdcvN5eofv/ZEWHx4m8l09GvC13RO51RO7PJP6DJ+VTKktzg1YurXUJyohzPUNAuTkl9V1MIR3IlYKOPEASLb7HXwv4pUMfiNNKvUgKY5gBV1C07ItDMFMN6LDg7sjYR8AHaOjc1pliUU5PsVZnIq/rajAN3sFjm6j7sBO5UaOQXcG7hr5f3+SLNHXkji7Ln9P9/QYvUyu0Nvu6x2A9m9h5ZK5TcnaFuRm4SsWmxNjrBktWLFZTYOaSy2xxJIXYo2UXQZIbERQgK5s0Oic1YQQRJC1NBiOafwLSs0tAAAqUqHoc+1YTnor8Sg0z2WS+YUlKwhCrmsFjyAt0Do626CLokZWPmTE2yPVYTBbPz7B1Hd5cFtxS1L3FpdjutjsQ4atIKGctLLa7i8byHSBovheJBycO0Pb3SZPuu25I90C25UFuQ0NiORU02ypyo9YbOaeIXPctGWxi4HnTWjIGhI9zmurKSluC+BnaFCHFjhknPFraruWxtjiwBr/Io5wliVS49S07E9tN7LXjVv/PzAXP61XpmvkX2KcMmTTuIWzp8jpP12IzyE2LggwycJSiWyHM03cQcgUE9lqFjlI25Adnhtf9rUDy19EnCnlya58dhnCoqFwAXexxUIANi8UGeI6lY9OudhDjHWXQxxpANim05TbCN+Z5cFmzzbelfqWSdi0mB75jrb/gLDFtT1y4ir/XsRR7+ofatUY4DbvydkfU+59VOni5Jvu+fl/tlzdIzUWwXkAk5ngpKVPYBYwTtl4TkSgaqXAvQeSwuG9bMUkhcosRqL6WJJ0stPixAaJz5LHQoJZVJFJFugdcLmZeR8B6SK4SohtCT5QxMFPYPDtEbikTbQcZJjkc+LIpam7GrgZhltkU++6JZ9VsuEqaskuCUyItclC6pl+miu1PjC0OFm5Oy1BuOYVY5uMgGMzy4h7HmnZne6CW4tTZSsv8bS08xmPYIMcraB4YjWPIHVSZ4TaOW3evngeNA62h0Nt2iYnHldhcr4YxfstPCy5nVKpj4cFGmhBFtziFvxS1Y0iUUng4SBq3RaYTkotLlFtHVNO2aOx10I3grdDPDqcTi+QKF3RF0b2HW2R420PyXJyRtSg+26GI62LNeFhPL0yPyTugmkq9wew6+2LLeE/qFFdR5S1wRpzgLha+dx4k90cr+wKyZ021jXf6ArbcJROAGt+J4k5k+t0+ManSInsOQzhxst2XIoxoFbsYD7JOOel2Gwbn5XK2yzRjDUBTDti7Oe9BjxvRvywyXWHBgjHelfc+DWjX1sud1r0RUFzJ3+3BFyeVNN1kg4MFh9Sh1aY0i6t2UW4GixIFvEJ0IrSrCswdZXEONitCxJmGc2mLsridUucdPBSnfJ5iDjcZEaLHLI09w0NVez2y2LcnEaeI1CuGZRkk+GE42rR9RRYMiiyK2DHYbkeLJTVDLM/tOTPJWmJkT6OQh1ypONoFOjQ07ri90mOGxykPSXbgO5wvfxuQfkmvDXATYxHPklNBJgqhm9JlB2UUNlzHQrdgwyZamDqBZ3ms+bG8ctycneK1z68uKKLtUy+AFU0tAd91wdfwuL+yRThIkuLGqmNpcA8AskGFwPqDzvvTrqafrsRpMlSXicYnm9u44/E3gfxBZuqxO7XYqL0+Vjez6/EcI3FTpU00g3JMpVVW/JzBrkU2WVqVlt7bEfZ+0HMnIdkShjOWN64i4y81MuNr29c1uhcDy0J+ijza+oUlxVMbaWxP2HVWbIPuSB37rnZ/Mq8E9P8ARezNFIzCL7hnfgF1eoxOlNBJmXqK/rCJB3cRHmRYDmGkfxlYo7yeR9+Pkv8i3K6oWo5ySW30JWjG18XqLt8FvZcgseIUzZLY3HwEnqhqkKYbO2y3a07ifkUyWRy0w+9il6j0VTiIDV0seVzdIj2Im0HuNWCD2YwG+t7+5PouV1WRvqPb/G31spclKeQRtyF3uya3ifHgN5O4Ao3pVffH9Bt0dRNAAB7R3kgXJOZPhnuWWf4mlJpKy1Bn5cXufJhGZc6wHPRdVSZz2rdFaXYk8ebm3HFuaVklWzGeFJBoKMPAwd/e05eiz6bWwSj6A2lzXhjgWuJFr5WN8ikzx2qKTadMa2gSDciztHDgRv5HVMx5HxLlFzXck1dWQNUzYU2SZKnihUbBbOqcA5omqIlZapNMk7GkxlF3BipWHfG9zTyJv9VWV6Zr3Qyrh8gMbMljnyWkdNmwmzhdvuOSODXcpuhnrGtLbG+K9j4jMjwNl3Omy4mkrFtNcHL5A643rD+J4klYWOVnTTl7FcmD3H9jmEEh0ZzFiWnwO5NmrVAL0Ctu+EfeA92/3CVLeAa4F9uND4mv00z3tcND81cp7Rl67MGatEvo879Ob2HZIy43z58QeBTscfMqFY3uaVslrg7swsufytmmIt0qgZ1cbxk9xsyw1IaXEHhk0ra8cXiU13FZV37gKeQuZE8969/Y/RcHXozNoct4pitA60727pI3eozC3LZCY/FRT2/tW1GwDWUYTbWze/65D95daedy6eMV32/Yk5UgO1KMw0cbfiGbj+Jxu73PskOlKKXFEkqgL7Nhs2++2vko3p2RUV3PaauwOcLa5DmVWW0i8cqFdqVBx4BrkPMpeGNrUypy3oszMc2A2ObSR5kD81q6bF4jbXZ/UKWyGuj7rNe92QaPkM1tgvBjKb7IkXYrSklpe7VxBP5f5xXFm3JW/YZEo0rMRMjtSLAfdb+Z/LTNDknVxvfv7LtFf37/IJK9yRV9JWNe5oGIA2vlY8beF0tYZLZJP7+6AeVWYdoIkxA2IORHEHJdkxvZmoouk0rbdZZ45WKVOMn3HRzPuVoX09Tmw4JBwycFmdXT2GrTLg7qXgDq6xgezdKBmPEkaHxWrHkT8mRX9QZL1Ott7NY+MOa7FlbFxG4lK6nFGDWSLu+S5LUjDvgzLXajIqpRa3MvsANDxUjOiabH6PZ2SLVqYyMQxoSMwbJ6xNrYj2K/R55vJE7PGLjm3/AAeiy9TGSimHie7RSkhiaA3rLyOGIMtuWiXT4vAWVTtvsHdPSTa1oCRCFrYCYlG7d43HgU5YlLyy7iVKmUaN4cDewd887Hkbo4ZlOLwZviXD9RqS+JBLZ81zJLTKhiBU04EmE6n5FNctkwU6dDNLkXt4HEOTv7goPYNc0C6rFHNFvb2m/NKW8ZR9NyNdjHbOrsLw4/A6x8W3sD5HLzatsHpqXoZE9zaVT8muGhGvPRZesrVaNSfcBWVgfLRxnTG4nxJY5jf6ir6TM5QUHwisj80RaLaDetEWgaSAeIGi5mXp2lKaDjlWpRF613V1EbuDrHkcvkU/DLVj/T6Cp+XICN5J2s1bAHP5YTi/qcwLfFNQS9F9QOZfIvdIpb0oPL5oZupRQ+fwCezpw6HxAzSlkblTBXwi88JZaU/ey/z1WrM/LsClW4an2cTMHu439Fnjl0x0h6N7KG0ZbxvO7rW/0f2XV/C5J6/mvoBm4HZexStbvkIHrmfYI+uyflqK/wDT/hBwVIWcL9kaMALvFztB6H3PBcycvDhr+/b/AD+wXLo42tWFsbmt78jiB4ADtO5AfNcrDPU5X62HkdLYydP0YdM0SGTBjFw22jT3f5bHzWyf4gsUnBK6M0enclbYKGK7brt46YDVoEJgThJ8ExpMX7DkWx8w9kjmuGllT6dSW4xRa3TNXs+pc5mCezt1+PNZJ4HDhj4ytVISqaaWnuYu3Gb9g52vwQtxyRqXILUobrgWZQNqGY2dmdneadHjcQhxy8ul9gXFS3XJNc/Dk4WI1BQOPoDdB4qkblcW4suzmasXSwzQqcmL0tdhla69s1fURjKDQMJNSTNPWQCVokZ347uBG9ru8PI5rz8cktEoLlb/AOTfKKbUhDaBJwniCDzWnp8qnuhWRCBNl6COFZIX3MUnTDRTG4OrSLHmPzaf5VxetxtZFM04ZWqDQVlj1bjn8JOtjoCqz4VpWSPDLhOnpZxtEG4e3vNz5jeFmi7TQU/UebUjG13EWPnmD7KtW9hKXcZxBsrHbngtPzCpOpp+oZ+fbbj6uWVze6w3cPwPJDiOV78wFswSW0H32Mco7to0HR6vxwmNxu6I5eLfD/N4WXq40NxytUKbUecTSNWZg8LOukYNkwcjdi9YD1rHD18UzG1oaYEr1JjlTVGUdrvNtbx/w2Q4MSi6Qc5uXIrs6pd1jsGslxzA/wCfZac7pX7g4272NL0kfhpG332+YKVJXOJpybYyRs+a1twNr/VJflnYuLNNtelD3QRgizje/gLLpZsSbjCL5GPshioZhxG4NhYW4lYupwPFdv5DLsndW6Q9V/7GF3pYpnSOdtL2/wAC5K9ijtib9MyMaMZiI8XGw9mu9Vt6xrxFFvaK/wBv+C+4Whg/R56u7ZPPP5W91zeocskWvv7XAcFSItbT4rNJzndhH4YrlzyOF2g+oXOxvS77RV/r2/kkle3r9Dmt2gxjy05WtlwyFkOPDKUVIuU0nRmRLZtr6L1mmlsY1JUSXjESVSbE8sJHVSM0ebcLo7Ltoo0nSB41zSJKXqGsjNPsPb4ecDvdZpxa3NGPInsyxV0gIDo8nszaRkSN4QuCktuUMaJdRCyoBNgJBruuiwTTlpn3FTipKyM6it3TpuWjL07W6ERYu5tzYrNbiHsCfTi6vxpUVoRQZWPhs5juycnDW19/nb2WacLepcjNTjwOCsaQGniPQrHj1YpWg9SkiXtxpj5HQr1fQ9SpxtGLPDSd9HprscCR3hYE27zXtv5XWL8W8koOrTuxnTPZo+2o0l8bm6ubbzGY+ay9Hkvp5Y5dn9QssfMmu6PftRc0OAOJh7Q5aiyGMUpE1Nr5DlQ4FjXt0B+R/JJkqdDHxYeWYuicB3mdoeSXIJO1RD2lAHtkd9+K3oj16Zx+YqrT+Rm+jFeWOZfdeN37mX9Bb6LpdZi1p133FRdOzSbWb8iuRgGZD3ZcfW3bvABCrO/Dpl4469hSsOAm+VgSRyGXuQtfTK6aFz2YCBxb1RGrQSedsbvqryLU5L5FRdUzTdOKwOo4i0auab7leOcZuCrdJ2aMz8hGgmytvFik9RCp36iYvY7O03mWJrbuIOFttbHd5K8cG18glN2jXGItbGw3xOdc38M/yQTTeVRZqqkA2XVj7XIPxj07vzcFr6XbN7N/Ri0/M0I1NYZJ3kf+WXA39llmD+Y3Ss+TxJP3f3/BV7mnrngubGPiBLvBg19ch5rP1bS2XzY9ehLbIDJLM82ZE3ADw+KQ+zR5FctqThGC5k7/AMf2EqtyfC+2ZZ8EkxMuGwebi5Gm72supHTjWi+DK1Kb1ERpL9ASvQxj6mO2xuHZUrtBYKpRQcYMOOjzjq4+SCmH4Z2Oj3iU2OFspwo9ZsNzSHNcQRmE9dIpICmjZ7IncWC/ebqFgz9FLE9UTZjyalTPK6hAfjZkH5i2528LJPFF8cPgJreyFtKF1y5nfAvb7wH1R9P1Lj5JmfJjt2iRDWtl32cNRvWucISQi2c7Tmc0XssSxb0N17E2i2w18jI3khj3Na4jUAm2V96Z/wAfSm2i1K9jVVuxyxrQ14e8btA4G2TSd/P/AJ5byY3Nxjx6j54qSoWim61roJcj8JORBG4+Kdgm8E1JcdxT860sDsKCwnjeM24PbFmD5hbfxid4sc4+v9AdNHeSZ1Ox1g29w17sJ3jO4B8rLnYppSb9UMknx7ndTC4ObNE7C5ws5pza4jiFojJPG3LsVJU7QLZtWS1zHAC5eCNwd4JWfeWpexIPahsy4WxybnNsfqlSV7BJ1TEaeYGGTwDh5blc4vVH9AYvZmMIwyPtocMg8jhd/UPRdlPVjXtsINpfrKVr+Btfyt+S4zjozNDucdnnRCT/AFFuLUH4hH8m/cvpn5xfpZUtfLJh3vEXkD2vcOPmtnQ43DGvl/sHPJSmwDZB1jeGMjye0j/cpvTfsAuTS7KpftNHJCT2m5jyN/olY4/mWu25oh5seky7iWzFozsCD+7ktGSpY7M1U6Hehm1GsqgXC7bFt7Xw3Isfa3miTWKpSDwvzGxNcJao2+Funv8ARZoz8XM8r+6NVq6FNhUJMgkOsshI44GAkn+LD6KY7cscPX6WDCPMmQYJerqadhP6rDiPiGF7z6uPoovhcvvkXxNL0NNRVpMctQ4d/ssH4WZADm4lYOok29HqaYPZyJu05MRho2m5e4OmOYy77h55n0R9LjtvN+30AyPjH+4ntfbIimewDJtgP4Qupj6W4ptFSlTHfsLInWytqDxBzBWlZrQtwSZ2+vY1X45LSF37XG4I1lYDmB/7ofBaIZqFuTOmbVWzH1CAbZQpK8HRbLjkVMim0VKCTECxxydm08CvP9V0/hycez49mbMU9SJ9c/Mgiz2n348iuXkT57oJsxHSjZ7mPE8WQd3gNzt639NkU46WZskd7OtlbSEjcLxmqyRlGVgJkTb2y+rdib3Tw3LdhnqVMhsOi+2RUR9W8/pYx/G3ceY381578R6R4J64/C/4ZrxT1KnyU6ykEtjfDI3uuO+3wv4jx3LLjzafLLj6BThq3XIIMIkxEWJaWOHjqD46e61Zcjlg0ejTQuKqdg4n5u/dd7YT/SUhr4X+gS3sFU1ADXNGeYIt4arTjTppi5PsZyuq8L3ubvId7Ba449SSYm9yjsnbAkpjE/JzXXY7dnuKVnxaZKhkZJxpiVNPbrWcQSPRXON6ZCk6skvZctIG4tP7wIHvZbIOrQKNJ0deH0czD8IDx5Gx+ixdQqypj8fwNAtj1PUyGT7rHEeJGg9bJefH4sdHugMctMrJTiXOYDmbSSOPlYH1+a3fDB/sL5O5JrWPDAfQ/wBkpR/ssr0O3HwOkwbwRn80p4XSaYyGRxsWgcQXSO1LT6uUb20IG+5b6KbJayMvcRd4y8AdCsHX55OaiuxpwY0lbL2w5iyOV7rXxG/Zae6LG+8jVbemzeHB0vT3GKnvRRg2g0AOLBhAwh8eVsTcRGA8t19E3H1WOU7cN1ta2/gvsZ2q6NwSTYm1WEvDjZ7RcFx0zI3Ep8cWJ1BS/cQ8abuyrtWH7PDHYY44RckfE5o7N+bjfyXK6jockcrtp33XvyPckor2IXQphlnlnkzIbr+J5ubcg33W7HiTcYLgRitycmM1ex2Pe5xzLjddNRS2sY4piLJjVUIlbnJTksf4s7wPkD7FYXHTNJ9xfxQv0IAqwd6NwaEBI5xxS2pEQcEcUPmCpApHtG9aMeoFpHDNshi6OKckLZY2TtWSQGSN2JrTZzN4yviaVh/EOt05FCXDRowxdWjQS1LZ4hMzNzcnjfZYMm6v9x9qSsmyYX3ac2vFxzScc3B2BJKWxD+wtY8i1uC6cpKcbRmqmDqc+y7MbkWDJp5BkI7NpC2YluRwutbwWjqZQnCi4XZpNnbU6xovYSC1x96+WS8zm6fw5UuPoa4ZdXzHXSh4+R4HgUuKcNnwG2pEajq/0luIcPQgj+orVlx1jEwlcgFTQvxgRuviF88j4i4W2OTGopyVC5ReqkQNqxuuWuFnjUb1uxY06adoU7T3O9lsYYXdsNlYb4HdnG38J+8OCX1GKSndbfQJU0A+0doHiLJejagWUNiRY45fBoI5h1/okdRPROL9xmONphOi0tpZIz8Qez2P1AV9XHyqRePmgVQewPEkfVVDkUwFLJeWTwZgHkLn5J2Vflr5loBM/IeLfkQriikWdswARslb8QAdz3JGKVycH2GSjsmJuqrtaD4DyCix1JsG7RtujLyYZb5sBAaD+yBkfRczroXT7o24HswM9R1TXtYciMxrbJwcPPJXhbktwJPTshPaW1MFFGPiIf6vfa/8IPqtmKCeSkLlOoIy3Rmqc6thBcS3EBYm4sTpY7lt6rydPKS5AxfEjUTdI2NqZAxpbG12EGO1iW5G8Z7Lhe/BZsUPIpT5foNlkSk0uDUQ1cDafHFEWiXN2Blhm3N2HdkAt+NwS1RjvxfYNNJWgTZIgLOqGNO9paTbwvdFHPiavUS/cy/Qmqkp5+pkLmsl7OEk2Dz3XDzy81M7csV43wBjdSplXa8XVSdqngljde2KMNeCO83G31HgQg6ab6jHqTprZr3LmtL4tHEFDs+bJ8Rgd4TPaDyJOH1snxx5lzFP5Oiqxv2O6roBEReGpljvp1rGvb5FuH5oHlwJ1O4v3RPB9DNbS6CV0dywsmbxjdY+jrW9UyMsfK49efoLljkjK19BNH+tjezxc028naFaYThL4WKarkrdBdqCGctd+rlGF3gfhP0WD8U6TxsVrlDsGRRlv3NVUzOpJusZ2on95u4hcXpp+JHS+UMn+XLUuBqglY99mm7X5sPDwRNPuXGmwe2KQvBIyc3XmE7Bl0vS+AMkL3M8HkgtOoWySrdCHuh3Ybw6QA62I9lUiY+SfG0i5GRY+3LPIpWRXyWWWzl4L2d9uUkfG28fQrFLH4b0S4fDHqV7rnuRKmoLXiRvG4+oPArXGCcdLEN07Q5s7aWKZrt17eqrNh04q9AoTudgen+zMT8TN7Q7LwyTOgzaUkw8q8xntiAO7MxNtztXN4eVwuhnzyjvFWJcY2cVYAJaDmPK6pNT8yAVordEdoBpc0/GLeYXP/EMLaUl2HY5aWLxVHVVZduElzyxZrQ4a8CXsDemVhqqoBItoC4+V/7JMIUC2K7PdkHH4nuHq23zTsq5XsQDI/u8yFcVyUi/tOq/0cbR8Qb/AC5H5LDihfUN+g5vyUQJ5bAW3WW6MbYo3dZWdRs2MtNnSOBy8z9AuYsfi5qf32NTlpxKifZzYw118bjd99bk535aIttba4Qp8E3pFUWDWDeL++XyCf0sbuQE32M5BKWuL2mxByI1HBdCUVJaWVxwU6LueJWTJvMhoWdIpLNiya0CwO9Xk1xhSew2OXsc/ax4LOk6L1Gh221r29oYXg3B0N+IKy9P1E8cqH5Umi1URfaKcXIDnNAxbmyAdl3I6HwKPD1PgZda4ez/AKYTjriflVX0hkje6OWMtewlrgRoQbHmF6JTfKZiaPaHplJGewXM8AcjzboUcsjaqSTLimuGaqh6fHqRK6MOwuwPLSY3X1BOHLMHhuK5k+mxPJVabW2nYd4rS33KMPTWkmFn4mE73NuP4mXv5tCXPosnMJ389n+6L8SD5J9VQUMrjbACdHxua0+gu2/g4XVrL1WFeZWv3/kW4wZ9U0b42W/WxgZm3aaOJb+VwufJRnPVDZhbpVyjLGoMMgLXXaDcLbGPiR3W4jeL2N0akPayVuj7Ndz3LDKLujXdqyXtnZ1nYgOa048jWzEThTsjU0mCZh/EL+ZstEHYnh2dgf6iWPIBxJuc9c8gjuEUpSQdbiEW0cD3OYHY2HO7u97aJuZ4skFFx2YMW4uxupLZmGWLI/Gw5Oa7xHH5rHGDxPRN2uzCnT3ROoJg0ubpe9vB4zA8x9Foy424/fACaNF/3ATsF9WsIPqFz44njdDnPWjHRMt1tvhs4eRXTbtRFMQrZruvxTscaVF0cQVJab70UoalRVD8s2J2L7wB9QEuMNMdJGdyPsCfD5pUVuCkEvhij5B/q4/kq+Kb/YJoXkOvAO+aKKKSKMkt4Y28HOHlkUhRrJJhMUkGbweC0Y1aTBfJc6LOfWT00LjeOM4iN2GPtG/OzW+aT4ccUpTXLGxubSZpOlkVqolvdOf71hiHvdYFJPVXqHmVSswG26vFM/g0YR5C35rpdPjrGvcQ+Sa12XNamqIaCihPVPfcBsLQ53jfJo9Vhe817hKNpsH1oe2411Wpw2oW9mB+0nik+GFZU2f00EsfVVQzNgJB9eCvN+Hb6sf7GjxLVM3mxJTGA1zsUL2977p3E+C4uSFNprk0Q2Ods7Hp61hLsJkZ2XOaRf8AC75J/TdROEd+V/KBnCMj8w6R9FZqYkgY4/vDdzC7OHqYZNu5ncHEZ6ARMndPSvyM0RdGeEkVyAB4tL/RFnhtqXK4IlexMfEAHxEYZoXGxHxgHMfUeCibbUlwwH6CkG0zoVoePYGjYbF209oBY/Lgcx6bvJcrqMC7ouMmipVUMFZe2GnqeH/hlP8Atdy46HcrHlcfi3Xr3XzX9jHGM+NmKbDkkge6kqWlmIEsJ0Pi12hHJTqMaaWSG69iQbi9Mi/S1Yewh5u5hwv5Huu81lqnfqMUrVGf21Q4XXHG4T4SaM840yftp+GoDh8bR7hbIR1wKZNY61Qw7i5txxs7Q81eN1HfsUizt6Tq65zmjCJGAkbtLG/ohyTWZN13DltKyDVSAgOPZxZZbiDp+S0YXTcGJa7o1WyGN6kEd4tz53t+awZ4uOSh0a02ZujF5ZW8WuWqS8iYJnZjnbhktkUQ6A7N+CrvRB95yb+yPkgS5KOJJbtHj/whjGpMgUPJBvpYAeSDZNUQao48VLO7ex8Z/iJCVkenPBeqYaXlbF2zm7B4/NG4bNgF3pfQiGSO3xRgnnv+iT+Hyc4O/UZlhpYPoPWGCXrrZNNj4tce2PSynXJtaVyVCWmVlzpFtYOktujDjfeS7tOvyvbyWDBgail3f3/sPLPUz84+0XuTq4knzXoPDqvQUM0bbkcBmlZXSIVaKuBoqrPOSRgaPwtLf7pfh1mh7IZF1BimyZdxWqtxUkVW7Flf2msJadDkgcVZSjJrYyTo7ZHIhbYSVWMLvR3pZJS2a7txb2nUDw/JYuq6SOXdbMOGRo2NDO2W01O4EXsRezra2z1IvouBmi8UtEwq3uJoG1/wSttcZYhk7ldBCTW6HauzIdXsBkNRDVUwwyMlDi0aObY4223EtxDzXSwdY60yFuFO0Qf+qeyjBWNmjybKLjhcae2X7q29G01LH6cfJgZI7kGXo8+UOkiw2sDgJzudbeCKfVwxNRmCoOgWxpnMfgkBHNTPU43Eqka97cTQWmzhouS3olaI0fRbfxDqqgBw3F1sjuLXHuu55cMOQLlgt68Wz7rsya21TO6epDJRJbEy+CRpGrTk7LUEcDw3qpY9qAjKnZar4MnRE3wgOY77zDmx1+WXks6HTXYyPSBwtGQb2Fj5Fb+l3TQlkqqGVxrcEFOSVNFdx7pFX9cIZhqW4XftDVZsENMpQYc3dMmVQvFfUYgeV7j6p8NslAIb6M7aEbnRyd1wsHH4eF/DNX1GHWk1yTg5hlwzk+NvVWo3josj7RZaVw8U/HvFFo5hOoVSXcph5Xdlo/CFcV3IcvO7gFSIUiAIW+f0WNb5GQWoarCyaP7+H+Ukp2XHc4y9L/ku9mgEriCwjUH5Zo4pNNMoYq9qvmJMhuRkD4IsOGONVEttvkpU8gZGBvtchZMkHLJqa2AsVrZv0br7xb2zRY43NFmYgcbk8V05LYNlWkmwxvcONh6LJkjqmkCEpG2h5uV3+b+hYxspoL7u0bnhHeeb2axo3klMm1FWFSN8OisbgDVVohnIBfEHgCO47LAL7m4QsGvLLeNV7h6F3Zl+lWxjm9rSHN7zbWPNH0WdxeiRJRMNLKurQNGn/wCnW1GsnNPN+pqbNNzbDIP1bgdx1HmFzfxPp3LH4keY/TuMhXD4Z+mVDZmtdA5v2hjQCy5DZQBp+1bTiuDiyxv09fQY1Jbc/UlO2sGAtdi/ZIONpGmRG7mtiwb2lS9VuhbkuB/b2zzVwxlxLotzsrsJFrHhY5IsOWWKWr9CSTl8jLUGz5IJurkPYscL/kD/AJvWnqZRzYtUefQBLfc92jRNeLkcnBY8OWUHS/YqSJj6h8XjbetkYwy+wFs+rC2ZnWN8xwKGCeKehlCuzNouY8Mcb7hfeNzCeHDhppktOWOuNkNhLWkwteztdTfLeYj3xzad27LcFzYx89P79Bt3EzO1pAb4Tdru00+BW/p1WzFdwMvap772EK+MrXqTsSRPYOYeOIfVOcN1JfIhpZ9ngGSNvdMbSPNoPzusDyu4zfqG47mUljLXA/4f8zXSjJOII5G697a2uPLNDdclIBtR93h3EA+yPGqVFoUjk7SKUdi3wNynu8kMeGCDx2uSi09i6GZq4YY2jjn5pEcLUm2RChdZ58WpzVxIPQWJaTpdZ5KW6iUP7RMZLXNG4Bo0xHj4DxTMMJY43NgylqdInCcl9jaw4DL81JO4hnde/If5uS8K3sohxrdIIcLrQ24uSKvJZXcpQC1M1x0Lj9Um/wA5r2CXBpuh1I2ON1a+xeLtp2HMNIydM8eG4cUrqp8RDgv/AEwTqN8hL3EuLiSXHUknMlHHNGKoVKNuzY7fF3NvvaVzVyjVM/E9ptAmfYbyvTYfgQnsDaiktmCz9i260B8ZAAOWYyObV43Hwx+TZonbaH+nB3h1r77X0ut/Rt6qFT+ANA8iF7QSGlrCQMgSW5kjis9+Z/Nk7FKvaOp00/MJXTtsdk4Mxsc3bJfPtu+a0dUqkvkKFZRm5HHsKYlswZyDdw3LV1HEWUSK7ULTi4IjbdED+kA3Esv43JB9Rkub1PK/UZj5M5UCzZANBNIANwGWQ4Bb8fK+SBlydUP6mXkgy/8A1RXqZ+fXyWuPBS4Nvs49of8AyZ8iuLn+H9WMjyZyvGY/aP8AUuji4/T+hbEgeyeZT+5AVVozkmR5ZaFmd5E+C3wPv0b+ylIFAJu6UzuEL/c5/VGyIZl745OSl8JQzTfDzCuHIuYaoP6QfsFDm4JDgVpu85BPhDDupOvM/wBIUh2IiXGtMixp/wCrHMpK+MruU6r/APDD/wDR3ycs8P8Asy+S/oJ/AfoOxommGIFoIwNysLaDcubmb8QdFbIHWCz3AZC+gS0xcuT/2Q=="/>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Rectangle 12"/>
          <p:cNvSpPr/>
          <p:nvPr/>
        </p:nvSpPr>
        <p:spPr>
          <a:xfrm>
            <a:off x="2384232" y="1351508"/>
            <a:ext cx="3263128" cy="1815882"/>
          </a:xfrm>
          <a:prstGeom prst="rect">
            <a:avLst/>
          </a:prstGeom>
        </p:spPr>
        <p:txBody>
          <a:bodyPr wrap="square">
            <a:spAutoFit/>
          </a:bodyPr>
          <a:lstStyle/>
          <a:p>
            <a:r>
              <a:rPr lang="en-US" sz="2800" dirty="0">
                <a:solidFill>
                  <a:schemeClr val="bg1"/>
                </a:solidFill>
              </a:rPr>
              <a:t>For those who did not have sufficient faith and the unbelievers</a:t>
            </a:r>
          </a:p>
        </p:txBody>
      </p:sp>
      <p:pic>
        <p:nvPicPr>
          <p:cNvPr id="10" name="Picture 9">
            <a:extLst>
              <a:ext uri="{FF2B5EF4-FFF2-40B4-BE49-F238E27FC236}">
                <a16:creationId xmlns:a16="http://schemas.microsoft.com/office/drawing/2014/main" id="{73D7D093-79AF-4F0B-93F5-855503106B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95822" y="1176671"/>
            <a:ext cx="3420152" cy="2444708"/>
          </a:xfrm>
          <a:prstGeom prst="rect">
            <a:avLst/>
          </a:prstGeom>
        </p:spPr>
      </p:pic>
      <p:pic>
        <p:nvPicPr>
          <p:cNvPr id="14" name="Picture 13">
            <a:extLst>
              <a:ext uri="{FF2B5EF4-FFF2-40B4-BE49-F238E27FC236}">
                <a16:creationId xmlns:a16="http://schemas.microsoft.com/office/drawing/2014/main" id="{4BA9F0BB-BE66-40BC-BF8F-05C9040D46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9575" y="3780343"/>
            <a:ext cx="3263128" cy="2464703"/>
          </a:xfrm>
          <a:prstGeom prst="rect">
            <a:avLst/>
          </a:prstGeom>
        </p:spPr>
      </p:pic>
    </p:spTree>
    <p:extLst>
      <p:ext uri="{BB962C8B-B14F-4D97-AF65-F5344CB8AC3E}">
        <p14:creationId xmlns:p14="http://schemas.microsoft.com/office/powerpoint/2010/main" val="2563094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0AD9EF8-C2CA-4D3F-BC3F-A857E35239C9}"/>
              </a:ext>
            </a:extLst>
          </p:cNvPr>
          <p:cNvSpPr/>
          <p:nvPr/>
        </p:nvSpPr>
        <p:spPr>
          <a:xfrm>
            <a:off x="0" y="0"/>
            <a:ext cx="12192000" cy="6858000"/>
          </a:xfrm>
          <a:prstGeom prst="rect">
            <a:avLst/>
          </a:prstGeom>
          <a:gradFill>
            <a:gsLst>
              <a:gs pos="0">
                <a:schemeClr val="accent5">
                  <a:lumMod val="40000"/>
                  <a:lumOff val="60000"/>
                </a:schemeClr>
              </a:gs>
              <a:gs pos="18000">
                <a:schemeClr val="accent5">
                  <a:lumMod val="60000"/>
                  <a:lumOff val="40000"/>
                </a:schemeClr>
              </a:gs>
              <a:gs pos="49000">
                <a:schemeClr val="accent5">
                  <a:lumMod val="75000"/>
                </a:schemeClr>
              </a:gs>
              <a:gs pos="84000">
                <a:schemeClr val="accent5">
                  <a:lumMod val="5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66401" y="6482329"/>
            <a:ext cx="3879378" cy="369332"/>
          </a:xfrm>
          <a:prstGeom prst="rect">
            <a:avLst/>
          </a:prstGeom>
          <a:noFill/>
        </p:spPr>
        <p:txBody>
          <a:bodyPr wrap="square" rtlCol="0">
            <a:spAutoFit/>
          </a:bodyPr>
          <a:lstStyle/>
          <a:p>
            <a:r>
              <a:rPr lang="en-US" dirty="0">
                <a:solidFill>
                  <a:schemeClr val="bg1"/>
                </a:solidFill>
              </a:rPr>
              <a:t>D&amp;C 63:8 </a:t>
            </a:r>
            <a:endParaRPr lang="en-US" sz="1200" dirty="0">
              <a:solidFill>
                <a:schemeClr val="bg1"/>
              </a:solidFill>
            </a:endParaRPr>
          </a:p>
        </p:txBody>
      </p:sp>
      <p:sp>
        <p:nvSpPr>
          <p:cNvPr id="6" name="TextBox 5"/>
          <p:cNvSpPr txBox="1"/>
          <p:nvPr/>
        </p:nvSpPr>
        <p:spPr>
          <a:xfrm>
            <a:off x="1532881" y="1"/>
            <a:ext cx="9144000" cy="1015663"/>
          </a:xfrm>
          <a:prstGeom prst="rect">
            <a:avLst/>
          </a:prstGeom>
          <a:noFill/>
        </p:spPr>
        <p:txBody>
          <a:bodyPr wrap="square" rtlCol="0">
            <a:spAutoFit/>
          </a:bodyPr>
          <a:lstStyle/>
          <a:p>
            <a:pPr algn="ctr"/>
            <a:r>
              <a:rPr lang="en-US" sz="6000" dirty="0">
                <a:solidFill>
                  <a:schemeClr val="bg1"/>
                </a:solidFill>
                <a:latin typeface="Agency FB" panose="020B0503020202020204" pitchFamily="34" charset="0"/>
              </a:rPr>
              <a:t>Sign Seekers</a:t>
            </a:r>
          </a:p>
        </p:txBody>
      </p:sp>
      <p:sp>
        <p:nvSpPr>
          <p:cNvPr id="8" name="Rectangle 7"/>
          <p:cNvSpPr/>
          <p:nvPr/>
        </p:nvSpPr>
        <p:spPr>
          <a:xfrm>
            <a:off x="6104881" y="1650237"/>
            <a:ext cx="6253520" cy="3108543"/>
          </a:xfrm>
          <a:prstGeom prst="rect">
            <a:avLst/>
          </a:prstGeom>
        </p:spPr>
        <p:txBody>
          <a:bodyPr wrap="square">
            <a:spAutoFit/>
          </a:bodyPr>
          <a:lstStyle/>
          <a:p>
            <a:r>
              <a:rPr lang="en-US" sz="2800" dirty="0">
                <a:solidFill>
                  <a:schemeClr val="bg1"/>
                </a:solidFill>
              </a:rPr>
              <a:t>“He who </a:t>
            </a:r>
            <a:r>
              <a:rPr lang="en-US" sz="2800" dirty="0" err="1">
                <a:solidFill>
                  <a:schemeClr val="bg1"/>
                </a:solidFill>
              </a:rPr>
              <a:t>seeketh</a:t>
            </a:r>
            <a:r>
              <a:rPr lang="en-US" sz="2800" dirty="0">
                <a:solidFill>
                  <a:schemeClr val="bg1"/>
                </a:solidFill>
              </a:rPr>
              <a:t> a sign is an adulterous person…and that principle is eternal, undeviating, and firm as the pillars of heaven; for whenever you see a man seeking after a sign, you may set it down that he is an adulterous man.”</a:t>
            </a:r>
          </a:p>
          <a:p>
            <a:r>
              <a:rPr lang="en-US" sz="2800" dirty="0">
                <a:solidFill>
                  <a:schemeClr val="bg1"/>
                </a:solidFill>
              </a:rPr>
              <a:t>Prophet Joseph Smith</a:t>
            </a:r>
          </a:p>
        </p:txBody>
      </p:sp>
      <p:sp>
        <p:nvSpPr>
          <p:cNvPr id="4" name="AutoShape 2" descr="data:image/jpeg;base64,/9j/4AAQSkZJRgABAQAAAQABAAD/2wCEAAkGBxQTEhUUEhQVFBQUFxcXFxUUFBQUFRUXFBQWFxQVFRQYHCggGBolHBQUITEhJSkrLi4uFx8zODMsNygtLisBCgoKDg0OGxAQGiwkICQsLCwsLCwsLCwsLCwsLCwsLCwsLCwsLCwsLCwsLCwsLCwsLCwsLCwsLCwsLCwsLCwsLP/AABEIAMIBAwMBEQACEQEDEQH/xAAbAAADAQEBAQEAAAAAAAAAAAADBAUGAgEAB//EAEEQAAEDAgMECAMECQMFAQAAAAEAAgMEERIhMQVBUXEGEyIyYYGRoUKxwRRSYtEjM3KCkqKy4fAkwvEHFUNjczT/xAAaAQACAwEBAAAAAAAAAAAAAAACAwABBAUG/8QAMREAAgIBAwIEBAYCAwEAAAAAAAECEQMSITEEQRMiUWEycbHwBSOBkaHB0eEUNEIz/9oADAMBAAIRAxEAPwD9NAXizQdYVZAM4UKYBkeaiZQy2NGmQ6dGmxkQE+NOjIo8cxa4tJFAyCglKyzpjEiiBmMVxW5TPpWJjQBOq25LJliQTpYruuUGDHcrZRTwro0Q56tBJFjFPTLFp3DRQYxOiizssRuJBGaHMjzCxZY77EEp6dZ9JTRPmgQ0AJywKlyA0B6vCU1AUem+5MiRg3NKaCclWULTPTEgZC10YJwVTkEkCKC7LCQvzSZotMoNlWZodZuWOUs1HbnIr2IBehsgWKNGtyBwxEQIIlojBsEG9lkxRaIBcxOjZR8IkZD5zELRDqNquKoo8eFHIERmhus805OijyOktvTsWBooMI1oaSIGYwN8SsmbNFbINIYhWeDDDrRdFHYKmqyC9S3Q/wCZpWRdyC80aTKBCdPGktUA0LGNLKAOp8RTIK2C0G+yABalDYlE6cWKoBoSleogGJTOTELYHFmrkyjuyS5BgJTZWnZGDZIqlwQdY7JZ2MTN1DIkI2Bw+6NMs6sqZA8RRxZA7CtEFZTDNWuCBOJAjdEFpGootECM0RMh8WoeSHuBWyHmFKZAD2621VQ9QWj1guARoVui04poAI2FJyhRRy6NcycdxiDRtyTILYo8eVUpOiHTXKRkQ5lNwj52IBJu0FCnaILSsSJogrK1IKZ1SQbytmGHcA9rAAFplSRDOVTrklIFSJsr+CiFispTkgGCx5oJAjLVnGC1U1HFEE4jmikiFFhySGizaRSrIjbYxE9XZYyx6lhBGvRRKYZkq1QdFDET1phkRR1KVJZCCrnII5KIesctGtNFIMwq4NFnRKkpWQ4cUtsgMooPSymdMGEngcx56j1unYpKNxf6fJgP1DNzQ5Z3wGkcyCy585bhgA838PzToy2AGDmFeRJosDdZ4uiBYmrqdPjTVsBsG1tnObuPaH1WXLFQzNdnuWuAUsaXmxUWmKuZdY1HcsZYywW6GyKol7RfuVSmC0ZjaV3ODW+aqKtiJh4qPKyLTREhmGiC1YUmtytJxWbFDhcCx4hTLhVWiaCS6nLMneqw6dwWqATNTEihHBmrktgUNt0WdoM1kQKzeFLsalIYYVfgsvUMMkQuBakHa/JUtgrOA/NNjKwR6nluiUghljlakWBkCtMpgWFOiCHYjRZ3dSyHitPfch3hyWhRtAtnjh2bn4T7HX8/JBl8tS9PoRB2CyXKVchIBM65XNytyewZyI+KbilJbMFo9JsUyUmtikelikcbZZ2xy63TvamLaB1BsWu4G3kUr8QjUYzXZkjyeTtzWZ3OIRzFTkpcMMpcFnNRGQE14px5Ksg1TzfRKYDZ1TbMuL2zOpW3Dh0q2BR5XxdW0nggzUkU9iTs2rJdnmk48riAt2aeFocE/wAdSQ5IQ2ls4OySJFSjZArNkua0kbktT3FyxtIg2TW9hNBA5KDNvEQmRSHWeuCJxRLPGLFkjQUQrZEhJtjLOi5aIY6AbDUsyjW4UWPCRKldjEfF6OBTBjVaYbAMM0o2i0euchZZ0BkrlFqFlWewPuFowz1QTBaCtOduOSXOVvS+4SFnS4W5/CcJ/wBp9Pkudkb0r22f9BI8idcqRWxLHSntbUQ4yLkcEpSplBJBZa1AhNkqHRutJnG49mS1sJPwSAezvI55m3NY/i49fT5gOxl0YIPJMzQU8bXsSgtJ2gD5HyWPoHewbGw3JdGMKWwNilYciFJ/CUIUlDidd3oseOPmsmksspwAt9bWQzPSqwaVyOqm3OiSVIy+zNc9UqbEQ5NhQnJDGRqSDTt38E9StFM9mpwW8wl5FtZfYw20tjOYMR0LrAb/AAVxnaM0sdGp2f0TiEbOsF32u7mc7eV7J3hruMjjVbk6ORJjlQNBsaY8pKOA9Jb1E4CCRRR9C7CYk1Ih5GbKaLImNwTJDg7GKQ0XK6oI+ATosFo6Yisi2OxmiStksYw5LTPG3jaBT3FqI94cFi6G3Fx9Apcn0s9s+Cz55yjKw0d1YBsT3ZBY+F82n1R5K1p9pfaBPKSMjI6hDFadmWg07suSkpdywTZb2PFGnTUihmWTJb9aqyCksgIINiDkQcwQdxCtzTVFcnFEepcGuzjd3Scy38JPh8uRWKOT/izUX8D49v8ARKDUMvakb915HkhhLw87S9S+UMPnIuBmulDLU3EBntNGTmVJOU2WhmKOxQ4lUiwrnLROexEjF9KgXmw3Zri5ZLWBPdGcjYQctQq1WJqjRbKrb5b0lppmiEix1gITIyYbDUguLcFojHUUhQ0BlqGud+rjzt47kePHcq7d/kA1bstmYDXVVProQk4tbjFE/P8AFwWJcCAoer1UQ8MiYpIBs6E6JSJYwJEfiIJAxNYpuN7gt0NUtQCtOlMkZFBr0mcUNTDtS9KCs9LVKI2ctdZVr0lUGbMtcM6cWiqEjJZxKxdFJLKyTA/aLhO6rCnuBGYcTAwhrt7sAP3Sbll/MW5kLFJasWn0G2UaGTE0E66HmMijxS1xTYSA7RdYFKy9yWS9mVXYIOrHW8iVeOVwp9gUylV3LDZNUm40EyO+QtIF+CpzaBs0LafrIi062uDwcNCtCgs2NwfcIm0TrSaWxjP9pvZPyAXHhJp0+VsWuRwgtcCdCuhKbjpmVRVhAtkuthalG0Uz62aHS9RYOodkgzOkQh1NPclcjJuShQ7NHBFCNLcFxROm2U4G7DmpGdvcB43yipSxvDe1qm0uwxXW5UjGBgB1OqcnSog5HZrL8c0csixYXP1Lq2fMgBF3anM+ay4+ijOKlk5e7/UPU+x+axyZrLdGQcbLxV8l2LzvO5GkwGCbIVbjIpMdjkJSG3EYtziWQpsMsimhVleWuC1xzNoVwzVUFSJGi4sUayqXJojuUY2q0w6OnOVSkiULSvCwZphAWLNBy9SHlSLC6dBuMrKktgDY88t63+K2qYrSdQjEXROy6xpAPBwzaR4g5+SWuX7l87DOyasmxOrxc/tt7Mg9RdIxy0yfv9sOLtDG0pRZSc7CZGize4DK4WfDk87j6lUWaef9GHHhmtUJ6eS72IszMUmeR1HiFJPcHk1FEbNWrDKkGS5+zP4F1x++M/5hdcvN5eofv/ZEWHx4m8l09GvC13RO51RO7PJP6DJ+VTKktzg1YurXUJyohzPUNAuTkl9V1MIR3IlYKOPEASLb7HXwv4pUMfiNNKvUgKY5gBV1C07ItDMFMN6LDg7sjYR8AHaOjc1pliUU5PsVZnIq/rajAN3sFjm6j7sBO5UaOQXcG7hr5f3+SLNHXkji7Ln9P9/QYvUyu0Nvu6x2A9m9h5ZK5TcnaFuRm4SsWmxNjrBktWLFZTYOaSy2xxJIXYo2UXQZIbERQgK5s0Oic1YQQRJC1NBiOafwLSs0tAAAqUqHoc+1YTnor8Sg0z2WS+YUlKwhCrmsFjyAt0Do626CLokZWPmTE2yPVYTBbPz7B1Hd5cFtxS1L3FpdjutjsQ4atIKGctLLa7i8byHSBovheJBycO0Pb3SZPuu25I90C25UFuQ0NiORU02ypyo9YbOaeIXPctGWxi4HnTWjIGhI9zmurKSluC+BnaFCHFjhknPFraruWxtjiwBr/Io5wliVS49S07E9tN7LXjVv/PzAXP61XpmvkX2KcMmTTuIWzp8jpP12IzyE2LggwycJSiWyHM03cQcgUE9lqFjlI25Adnhtf9rUDy19EnCnlya58dhnCoqFwAXexxUIANi8UGeI6lY9OudhDjHWXQxxpANim05TbCN+Z5cFmzzbelfqWSdi0mB75jrb/gLDFtT1y4ir/XsRR7+ofatUY4DbvydkfU+59VOni5Jvu+fl/tlzdIzUWwXkAk5ngpKVPYBYwTtl4TkSgaqXAvQeSwuG9bMUkhcosRqL6WJJ0stPixAaJz5LHQoJZVJFJFugdcLmZeR8B6SK4SohtCT5QxMFPYPDtEbikTbQcZJjkc+LIpam7GrgZhltkU++6JZ9VsuEqaskuCUyItclC6pl+miu1PjC0OFm5Oy1BuOYVY5uMgGMzy4h7HmnZne6CW4tTZSsv8bS08xmPYIMcraB4YjWPIHVSZ4TaOW3evngeNA62h0Nt2iYnHldhcr4YxfstPCy5nVKpj4cFGmhBFtziFvxS1Y0iUUng4SBq3RaYTkotLlFtHVNO2aOx10I3grdDPDqcTi+QKF3RF0b2HW2R420PyXJyRtSg+26GI62LNeFhPL0yPyTugmkq9wew6+2LLeE/qFFdR5S1wRpzgLha+dx4k90cr+wKyZ021jXf6ArbcJROAGt+J4k5k+t0+ManSInsOQzhxst2XIoxoFbsYD7JOOel2Gwbn5XK2yzRjDUBTDti7Oe9BjxvRvywyXWHBgjHelfc+DWjX1sud1r0RUFzJ3+3BFyeVNN1kg4MFh9Sh1aY0i6t2UW4GixIFvEJ0IrSrCswdZXEONitCxJmGc2mLsridUucdPBSnfJ5iDjcZEaLHLI09w0NVez2y2LcnEaeI1CuGZRkk+GE42rR9RRYMiiyK2DHYbkeLJTVDLM/tOTPJWmJkT6OQh1ypONoFOjQ07ri90mOGxykPSXbgO5wvfxuQfkmvDXATYxHPklNBJgqhm9JlB2UUNlzHQrdgwyZamDqBZ3ms+bG8ctycneK1z68uKKLtUy+AFU0tAd91wdfwuL+yRThIkuLGqmNpcA8AskGFwPqDzvvTrqafrsRpMlSXicYnm9u44/E3gfxBZuqxO7XYqL0+Vjez6/EcI3FTpU00g3JMpVVW/JzBrkU2WVqVlt7bEfZ+0HMnIdkShjOWN64i4y81MuNr29c1uhcDy0J+ijza+oUlxVMbaWxP2HVWbIPuSB37rnZ/Mq8E9P8ARezNFIzCL7hnfgF1eoxOlNBJmXqK/rCJB3cRHmRYDmGkfxlYo7yeR9+Pkv8i3K6oWo5ySW30JWjG18XqLt8FvZcgseIUzZLY3HwEnqhqkKYbO2y3a07ifkUyWRy0w+9il6j0VTiIDV0seVzdIj2Im0HuNWCD2YwG+t7+5PouV1WRvqPb/G31spclKeQRtyF3uya3ifHgN5O4Ao3pVffH9Bt0dRNAAB7R3kgXJOZPhnuWWf4mlJpKy1Bn5cXufJhGZc6wHPRdVSZz2rdFaXYk8ebm3HFuaVklWzGeFJBoKMPAwd/e05eiz6bWwSj6A2lzXhjgWuJFr5WN8ikzx2qKTadMa2gSDciztHDgRv5HVMx5HxLlFzXck1dWQNUzYU2SZKnihUbBbOqcA5omqIlZapNMk7GkxlF3BipWHfG9zTyJv9VWV6Zr3Qyrh8gMbMljnyWkdNmwmzhdvuOSODXcpuhnrGtLbG+K9j4jMjwNl3Omy4mkrFtNcHL5A643rD+J4klYWOVnTTl7FcmD3H9jmEEh0ZzFiWnwO5NmrVAL0Ctu+EfeA92/3CVLeAa4F9uND4mv00z3tcND81cp7Rl67MGatEvo879Ob2HZIy43z58QeBTscfMqFY3uaVslrg7swsufytmmIt0qgZ1cbxk9xsyw1IaXEHhk0ra8cXiU13FZV37gKeQuZE8969/Y/RcHXozNoct4pitA60727pI3eozC3LZCY/FRT2/tW1GwDWUYTbWze/65D95daedy6eMV32/Yk5UgO1KMw0cbfiGbj+Jxu73PskOlKKXFEkqgL7Nhs2++2vko3p2RUV3PaauwOcLa5DmVWW0i8cqFdqVBx4BrkPMpeGNrUypy3oszMc2A2ObSR5kD81q6bF4jbXZ/UKWyGuj7rNe92QaPkM1tgvBjKb7IkXYrSklpe7VxBP5f5xXFm3JW/YZEo0rMRMjtSLAfdb+Z/LTNDknVxvfv7LtFf37/IJK9yRV9JWNe5oGIA2vlY8beF0tYZLZJP7+6AeVWYdoIkxA2IORHEHJdkxvZmoouk0rbdZZ45WKVOMn3HRzPuVoX09Tmw4JBwycFmdXT2GrTLg7qXgDq6xgezdKBmPEkaHxWrHkT8mRX9QZL1Ott7NY+MOa7FlbFxG4lK6nFGDWSLu+S5LUjDvgzLXajIqpRa3MvsANDxUjOiabH6PZ2SLVqYyMQxoSMwbJ6xNrYj2K/R55vJE7PGLjm3/AAeiy9TGSimHie7RSkhiaA3rLyOGIMtuWiXT4vAWVTtvsHdPSTa1oCRCFrYCYlG7d43HgU5YlLyy7iVKmUaN4cDewd887Hkbo4ZlOLwZviXD9RqS+JBLZ81zJLTKhiBU04EmE6n5FNctkwU6dDNLkXt4HEOTv7goPYNc0C6rFHNFvb2m/NKW8ZR9NyNdjHbOrsLw4/A6x8W3sD5HLzatsHpqXoZE9zaVT8muGhGvPRZesrVaNSfcBWVgfLRxnTG4nxJY5jf6ir6TM5QUHwisj80RaLaDetEWgaSAeIGi5mXp2lKaDjlWpRF613V1EbuDrHkcvkU/DLVj/T6Cp+XICN5J2s1bAHP5YTi/qcwLfFNQS9F9QOZfIvdIpb0oPL5oZupRQ+fwCezpw6HxAzSlkblTBXwi88JZaU/ey/z1WrM/LsClW4an2cTMHu439Fnjl0x0h6N7KG0ZbxvO7rW/0f2XV/C5J6/mvoBm4HZexStbvkIHrmfYI+uyflqK/wDT/hBwVIWcL9kaMALvFztB6H3PBcycvDhr+/b/AD+wXLo42tWFsbmt78jiB4ADtO5AfNcrDPU5X62HkdLYydP0YdM0SGTBjFw22jT3f5bHzWyf4gsUnBK6M0enclbYKGK7brt46YDVoEJgThJ8ExpMX7DkWx8w9kjmuGllT6dSW4xRa3TNXs+pc5mCezt1+PNZJ4HDhj4ytVISqaaWnuYu3Gb9g52vwQtxyRqXILUobrgWZQNqGY2dmdneadHjcQhxy8ul9gXFS3XJNc/Dk4WI1BQOPoDdB4qkblcW4suzmasXSwzQqcmL0tdhla69s1fURjKDQMJNSTNPWQCVokZ347uBG9ru8PI5rz8cktEoLlb/AOTfKKbUhDaBJwniCDzWnp8qnuhWRCBNl6COFZIX3MUnTDRTG4OrSLHmPzaf5VxetxtZFM04ZWqDQVlj1bjn8JOtjoCqz4VpWSPDLhOnpZxtEG4e3vNz5jeFmi7TQU/UebUjG13EWPnmD7KtW9hKXcZxBsrHbngtPzCpOpp+oZ+fbbj6uWVze6w3cPwPJDiOV78wFswSW0H32Mco7to0HR6vxwmNxu6I5eLfD/N4WXq40NxytUKbUecTSNWZg8LOukYNkwcjdi9YD1rHD18UzG1oaYEr1JjlTVGUdrvNtbx/w2Q4MSi6Qc5uXIrs6pd1jsGslxzA/wCfZac7pX7g4272NL0kfhpG332+YKVJXOJpybYyRs+a1twNr/VJflnYuLNNtelD3QRgizje/gLLpZsSbjCL5GPshioZhxG4NhYW4lYupwPFdv5DLsndW6Q9V/7GF3pYpnSOdtL2/wAC5K9ijtib9MyMaMZiI8XGw9mu9Vt6xrxFFvaK/wBv+C+4Whg/R56u7ZPPP5W91zeocskWvv7XAcFSItbT4rNJzndhH4YrlzyOF2g+oXOxvS77RV/r2/kkle3r9Dmt2gxjy05WtlwyFkOPDKUVIuU0nRmRLZtr6L1mmlsY1JUSXjESVSbE8sJHVSM0ebcLo7Ltoo0nSB41zSJKXqGsjNPsPb4ecDvdZpxa3NGPInsyxV0gIDo8nszaRkSN4QuCktuUMaJdRCyoBNgJBruuiwTTlpn3FTipKyM6it3TpuWjL07W6ERYu5tzYrNbiHsCfTi6vxpUVoRQZWPhs5juycnDW19/nb2WacLepcjNTjwOCsaQGniPQrHj1YpWg9SkiXtxpj5HQr1fQ9SpxtGLPDSd9HprscCR3hYE27zXtv5XWL8W8koOrTuxnTPZo+2o0l8bm6ubbzGY+ay9Hkvp5Y5dn9QssfMmu6PftRc0OAOJh7Q5aiyGMUpE1Nr5DlQ4FjXt0B+R/JJkqdDHxYeWYuicB3mdoeSXIJO1RD2lAHtkd9+K3oj16Zx+YqrT+Rm+jFeWOZfdeN37mX9Bb6LpdZi1p133FRdOzSbWb8iuRgGZD3ZcfW3bvABCrO/Dpl4469hSsOAm+VgSRyGXuQtfTK6aFz2YCBxb1RGrQSedsbvqryLU5L5FRdUzTdOKwOo4i0auab7leOcZuCrdJ2aMz8hGgmytvFik9RCp36iYvY7O03mWJrbuIOFttbHd5K8cG18glN2jXGItbGw3xOdc38M/yQTTeVRZqqkA2XVj7XIPxj07vzcFr6XbN7N/Ri0/M0I1NYZJ3kf+WXA39llmD+Y3Ss+TxJP3f3/BV7mnrngubGPiBLvBg19ch5rP1bS2XzY9ehLbIDJLM82ZE3ADw+KQ+zR5FctqThGC5k7/AMf2EqtyfC+2ZZ8EkxMuGwebi5Gm72supHTjWi+DK1Kb1ERpL9ASvQxj6mO2xuHZUrtBYKpRQcYMOOjzjq4+SCmH4Z2Oj3iU2OFspwo9ZsNzSHNcQRmE9dIpICmjZ7IncWC/ebqFgz9FLE9UTZjyalTPK6hAfjZkH5i2528LJPFF8cPgJreyFtKF1y5nfAvb7wH1R9P1Lj5JmfJjt2iRDWtl32cNRvWucISQi2c7Tmc0XssSxb0N17E2i2w18jI3khj3Na4jUAm2V96Z/wAfSm2i1K9jVVuxyxrQ14e8btA4G2TSd/P/AJ5byY3Nxjx6j54qSoWim61roJcj8JORBG4+Kdgm8E1JcdxT860sDsKCwnjeM24PbFmD5hbfxid4sc4+v9AdNHeSZ1Ox1g29w17sJ3jO4B8rLnYppSb9UMknx7ndTC4ObNE7C5ws5pza4jiFojJPG3LsVJU7QLZtWS1zHAC5eCNwd4JWfeWpexIPahsy4WxybnNsfqlSV7BJ1TEaeYGGTwDh5blc4vVH9AYvZmMIwyPtocMg8jhd/UPRdlPVjXtsINpfrKVr+Btfyt+S4zjozNDucdnnRCT/AFFuLUH4hH8m/cvpn5xfpZUtfLJh3vEXkD2vcOPmtnQ43DGvl/sHPJSmwDZB1jeGMjye0j/cpvTfsAuTS7KpftNHJCT2m5jyN/olY4/mWu25oh5seky7iWzFozsCD+7ktGSpY7M1U6Hehm1GsqgXC7bFt7Xw3Isfa3miTWKpSDwvzGxNcJao2+Funv8ARZoz8XM8r+6NVq6FNhUJMgkOsshI44GAkn+LD6KY7cscPX6WDCPMmQYJerqadhP6rDiPiGF7z6uPoovhcvvkXxNL0NNRVpMctQ4d/ssH4WZADm4lYOok29HqaYPZyJu05MRho2m5e4OmOYy77h55n0R9LjtvN+30AyPjH+4ntfbIimewDJtgP4Qupj6W4ptFSlTHfsLInWytqDxBzBWlZrQtwSZ2+vY1X45LSF37XG4I1lYDmB/7ofBaIZqFuTOmbVWzH1CAbZQpK8HRbLjkVMim0VKCTECxxydm08CvP9V0/hycez49mbMU9SJ9c/Mgiz2n348iuXkT57oJsxHSjZ7mPE8WQd3gNzt639NkU46WZskd7OtlbSEjcLxmqyRlGVgJkTb2y+rdib3Tw3LdhnqVMhsOi+2RUR9W8/pYx/G3ceY381578R6R4J64/C/4ZrxT1KnyU6ykEtjfDI3uuO+3wv4jx3LLjzafLLj6BThq3XIIMIkxEWJaWOHjqD46e61Zcjlg0ejTQuKqdg4n5u/dd7YT/SUhr4X+gS3sFU1ADXNGeYIt4arTjTppi5PsZyuq8L3ubvId7Ba449SSYm9yjsnbAkpjE/JzXXY7dnuKVnxaZKhkZJxpiVNPbrWcQSPRXON6ZCk6skvZctIG4tP7wIHvZbIOrQKNJ0deH0czD8IDx5Gx+ixdQqypj8fwNAtj1PUyGT7rHEeJGg9bJefH4sdHugMctMrJTiXOYDmbSSOPlYH1+a3fDB/sL5O5JrWPDAfQ/wBkpR/ssr0O3HwOkwbwRn80p4XSaYyGRxsWgcQXSO1LT6uUb20IG+5b6KbJayMvcRd4y8AdCsHX55OaiuxpwY0lbL2w5iyOV7rXxG/Zae6LG+8jVbemzeHB0vT3GKnvRRg2g0AOLBhAwh8eVsTcRGA8t19E3H1WOU7cN1ta2/gvsZ2q6NwSTYm1WEvDjZ7RcFx0zI3Ep8cWJ1BS/cQ8abuyrtWH7PDHYY44RckfE5o7N+bjfyXK6jockcrtp33XvyPckor2IXQphlnlnkzIbr+J5ubcg33W7HiTcYLgRitycmM1ex2Pe5xzLjddNRS2sY4piLJjVUIlbnJTksf4s7wPkD7FYXHTNJ9xfxQv0IAqwd6NwaEBI5xxS2pEQcEcUPmCpApHtG9aMeoFpHDNshi6OKckLZY2TtWSQGSN2JrTZzN4yviaVh/EOt05FCXDRowxdWjQS1LZ4hMzNzcnjfZYMm6v9x9qSsmyYX3ac2vFxzScc3B2BJKWxD+wtY8i1uC6cpKcbRmqmDqc+y7MbkWDJp5BkI7NpC2YluRwutbwWjqZQnCi4XZpNnbU6xovYSC1x96+WS8zm6fw5UuPoa4ZdXzHXSh4+R4HgUuKcNnwG2pEajq/0luIcPQgj+orVlx1jEwlcgFTQvxgRuviF88j4i4W2OTGopyVC5ReqkQNqxuuWuFnjUb1uxY06adoU7T3O9lsYYXdsNlYb4HdnG38J+8OCX1GKSndbfQJU0A+0doHiLJejagWUNiRY45fBoI5h1/okdRPROL9xmONphOi0tpZIz8Qez2P1AV9XHyqRePmgVQewPEkfVVDkUwFLJeWTwZgHkLn5J2Vflr5loBM/IeLfkQriikWdswARslb8QAdz3JGKVycH2GSjsmJuqrtaD4DyCix1JsG7RtujLyYZb5sBAaD+yBkfRczroXT7o24HswM9R1TXtYciMxrbJwcPPJXhbktwJPTshPaW1MFFGPiIf6vfa/8IPqtmKCeSkLlOoIy3Rmqc6thBcS3EBYm4sTpY7lt6rydPKS5AxfEjUTdI2NqZAxpbG12EGO1iW5G8Z7Lhe/BZsUPIpT5foNlkSk0uDUQ1cDafHFEWiXN2Blhm3N2HdkAt+NwS1RjvxfYNNJWgTZIgLOqGNO9paTbwvdFHPiavUS/cy/Qmqkp5+pkLmsl7OEk2Dz3XDzy81M7csV43wBjdSplXa8XVSdqngljde2KMNeCO83G31HgQg6ab6jHqTprZr3LmtL4tHEFDs+bJ8Rgd4TPaDyJOH1snxx5lzFP5Oiqxv2O6roBEReGpljvp1rGvb5FuH5oHlwJ1O4v3RPB9DNbS6CV0dywsmbxjdY+jrW9UyMsfK49efoLljkjK19BNH+tjezxc028naFaYThL4WKarkrdBdqCGctd+rlGF3gfhP0WD8U6TxsVrlDsGRRlv3NVUzOpJusZ2on95u4hcXpp+JHS+UMn+XLUuBqglY99mm7X5sPDwRNPuXGmwe2KQvBIyc3XmE7Bl0vS+AMkL3M8HkgtOoWySrdCHuh3Ybw6QA62I9lUiY+SfG0i5GRY+3LPIpWRXyWWWzl4L2d9uUkfG28fQrFLH4b0S4fDHqV7rnuRKmoLXiRvG4+oPArXGCcdLEN07Q5s7aWKZrt17eqrNh04q9AoTudgen+zMT8TN7Q7LwyTOgzaUkw8q8xntiAO7MxNtztXN4eVwuhnzyjvFWJcY2cVYAJaDmPK6pNT8yAVordEdoBpc0/GLeYXP/EMLaUl2HY5aWLxVHVVZduElzyxZrQ4a8CXsDemVhqqoBItoC4+V/7JMIUC2K7PdkHH4nuHq23zTsq5XsQDI/u8yFcVyUi/tOq/0cbR8Qb/AC5H5LDihfUN+g5vyUQJ5bAW3WW6MbYo3dZWdRs2MtNnSOBy8z9AuYsfi5qf32NTlpxKifZzYw118bjd99bk535aIttba4Qp8E3pFUWDWDeL++XyCf0sbuQE32M5BKWuL2mxByI1HBdCUVJaWVxwU6LueJWTJvMhoWdIpLNiya0CwO9Xk1xhSew2OXsc/ax4LOk6L1Gh221r29oYXg3B0N+IKy9P1E8cqH5Umi1URfaKcXIDnNAxbmyAdl3I6HwKPD1PgZda4ez/AKYTjriflVX0hkje6OWMtewlrgRoQbHmF6JTfKZiaPaHplJGewXM8AcjzboUcsjaqSTLimuGaqh6fHqRK6MOwuwPLSY3X1BOHLMHhuK5k+mxPJVabW2nYd4rS33KMPTWkmFn4mE73NuP4mXv5tCXPosnMJ389n+6L8SD5J9VQUMrjbACdHxua0+gu2/g4XVrL1WFeZWv3/kW4wZ9U0b42W/WxgZm3aaOJb+VwufJRnPVDZhbpVyjLGoMMgLXXaDcLbGPiR3W4jeL2N0akPayVuj7Ndz3LDKLujXdqyXtnZ1nYgOa048jWzEThTsjU0mCZh/EL+ZstEHYnh2dgf6iWPIBxJuc9c8gjuEUpSQdbiEW0cD3OYHY2HO7u97aJuZ4skFFx2YMW4uxupLZmGWLI/Gw5Oa7xHH5rHGDxPRN2uzCnT3ROoJg0ubpe9vB4zA8x9Foy424/fACaNF/3ATsF9WsIPqFz44njdDnPWjHRMt1tvhs4eRXTbtRFMQrZruvxTscaVF0cQVJab70UoalRVD8s2J2L7wB9QEuMNMdJGdyPsCfD5pUVuCkEvhij5B/q4/kq+Kb/YJoXkOvAO+aKKKSKMkt4Y28HOHlkUhRrJJhMUkGbweC0Y1aTBfJc6LOfWT00LjeOM4iN2GPtG/OzW+aT4ccUpTXLGxubSZpOlkVqolvdOf71hiHvdYFJPVXqHmVSswG26vFM/g0YR5C35rpdPjrGvcQ+Sa12XNamqIaCihPVPfcBsLQ53jfJo9Vhe817hKNpsH1oe2411Wpw2oW9mB+0nik+GFZU2f00EsfVVQzNgJB9eCvN+Hb6sf7GjxLVM3mxJTGA1zsUL2977p3E+C4uSFNprk0Q2Ods7Hp61hLsJkZ2XOaRf8AC75J/TdROEd+V/KBnCMj8w6R9FZqYkgY4/vDdzC7OHqYZNu5ncHEZ6ARMndPSvyM0RdGeEkVyAB4tL/RFnhtqXK4IlexMfEAHxEYZoXGxHxgHMfUeCibbUlwwH6CkG0zoVoePYGjYbF209oBY/Lgcx6bvJcrqMC7ouMmipVUMFZe2GnqeH/hlP8Atdy46HcrHlcfi3Xr3XzX9jHGM+NmKbDkkge6kqWlmIEsJ0Pi12hHJTqMaaWSG69iQbi9Mi/S1Yewh5u5hwv5Huu81lqnfqMUrVGf21Q4XXHG4T4SaM840yftp+GoDh8bR7hbIR1wKZNY61Qw7i5txxs7Q81eN1HfsUizt6Tq65zmjCJGAkbtLG/ohyTWZN13DltKyDVSAgOPZxZZbiDp+S0YXTcGJa7o1WyGN6kEd4tz53t+awZ4uOSh0a02ZujF5ZW8WuWqS8iYJnZjnbhktkUQ6A7N+CrvRB95yb+yPkgS5KOJJbtHj/whjGpMgUPJBvpYAeSDZNUQao48VLO7ex8Z/iJCVkenPBeqYaXlbF2zm7B4/NG4bNgF3pfQiGSO3xRgnnv+iT+Hyc4O/UZlhpYPoPWGCXrrZNNj4tce2PSynXJtaVyVCWmVlzpFtYOktujDjfeS7tOvyvbyWDBgail3f3/sPLPUz84+0XuTq4knzXoPDqvQUM0bbkcBmlZXSIVaKuBoqrPOSRgaPwtLf7pfh1mh7IZF1BimyZdxWqtxUkVW7Flf2msJadDkgcVZSjJrYyTo7ZHIhbYSVWMLvR3pZJS2a7txb2nUDw/JYuq6SOXdbMOGRo2NDO2W01O4EXsRezra2z1IvouBmi8UtEwq3uJoG1/wSttcZYhk7ldBCTW6HauzIdXsBkNRDVUwwyMlDi0aObY4223EtxDzXSwdY60yFuFO0Qf+qeyjBWNmjybKLjhcae2X7q29G01LH6cfJgZI7kGXo8+UOkiw2sDgJzudbeCKfVwxNRmCoOgWxpnMfgkBHNTPU43Eqka97cTQWmzhouS3olaI0fRbfxDqqgBw3F1sjuLXHuu55cMOQLlgt68Wz7rsya21TO6epDJRJbEy+CRpGrTk7LUEcDw3qpY9qAjKnZar4MnRE3wgOY77zDmx1+WXks6HTXYyPSBwtGQb2Fj5Fb+l3TQlkqqGVxrcEFOSVNFdx7pFX9cIZhqW4XftDVZsENMpQYc3dMmVQvFfUYgeV7j6p8NslAIb6M7aEbnRyd1wsHH4eF/DNX1GHWk1yTg5hlwzk+NvVWo3josj7RZaVw8U/HvFFo5hOoVSXcph5Xdlo/CFcV3IcvO7gFSIUiAIW+f0WNb5GQWoarCyaP7+H+Ukp2XHc4y9L/ku9mgEriCwjUH5Zo4pNNMoYq9qvmJMhuRkD4IsOGONVEttvkpU8gZGBvtchZMkHLJqa2AsVrZv0br7xb2zRY43NFmYgcbk8V05LYNlWkmwxvcONh6LJkjqmkCEpG2h5uV3+b+hYxspoL7u0bnhHeeb2axo3klMm1FWFSN8OisbgDVVohnIBfEHgCO47LAL7m4QsGvLLeNV7h6F3Zl+lWxjm9rSHN7zbWPNH0WdxeiRJRMNLKurQNGn/wCnW1GsnNPN+pqbNNzbDIP1bgdx1HmFzfxPp3LH4keY/TuMhXD4Z+mVDZmtdA5v2hjQCy5DZQBp+1bTiuDiyxv09fQY1Jbc/UlO2sGAtdi/ZIONpGmRG7mtiwb2lS9VuhbkuB/b2zzVwxlxLotzsrsJFrHhY5IsOWWKWr9CSTl8jLUGz5IJurkPYscL/kD/AJvWnqZRzYtUefQBLfc92jRNeLkcnBY8OWUHS/YqSJj6h8XjbetkYwy+wFs+rC2ZnWN8xwKGCeKehlCuzNouY8Mcb7hfeNzCeHDhppktOWOuNkNhLWkwteztdTfLeYj3xzad27LcFzYx89P79Bt3EzO1pAb4Tdru00+BW/p1WzFdwMvap772EK+MrXqTsSRPYOYeOIfVOcN1JfIhpZ9ngGSNvdMbSPNoPzusDyu4zfqG47mUljLXA/4f8zXSjJOII5G697a2uPLNDdclIBtR93h3EA+yPGqVFoUjk7SKUdi3wNynu8kMeGCDx2uSi09i6GZq4YY2jjn5pEcLUm2RChdZ58WpzVxIPQWJaTpdZ5KW6iUP7RMZLXNG4Bo0xHj4DxTMMJY43NgylqdInCcl9jaw4DL81JO4hnde/If5uS8K3sohxrdIIcLrQ24uSKvJZXcpQC1M1x0Lj9Um/wA5r2CXBpuh1I2ON1a+xeLtp2HMNIydM8eG4cUrqp8RDgv/AEwTqN8hL3EuLiSXHUknMlHHNGKoVKNuzY7fF3NvvaVzVyjVM/E9ptAmfYbyvTYfgQnsDaiktmCz9i260B8ZAAOWYyObV43Hwx+TZonbaH+nB3h1r77X0ut/Rt6qFT+ANA8iF7QSGlrCQMgSW5kjis9+Z/Nk7FKvaOp00/MJXTtsdk4Mxsc3bJfPtu+a0dUqkvkKFZRm5HHsKYlswZyDdw3LV1HEWUSK7ULTi4IjbdED+kA3Esv43JB9Rkub1PK/UZj5M5UCzZANBNIANwGWQ4Bb8fK+SBlydUP6mXkgy/8A1RXqZ+fXyWuPBS4Nvs49of8AyZ8iuLn+H9WMjyZyvGY/aP8AUuji4/T+hbEgeyeZT+5AVVozkmR5ZaFmd5E+C3wPv0b+ylIFAJu6UzuEL/c5/VGyIZl745OSl8JQzTfDzCuHIuYaoP6QfsFDm4JDgVpu85BPhDDupOvM/wBIUh2IiXGtMixp/wCrHMpK+MruU6r/APDD/wDR3ycs8P8Asy+S/oJ/AfoOxommGIFoIwNysLaDcubmb8QdFbIHWCz3AZC+gS0xcuT/2Q=="/>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Rectangle 12"/>
          <p:cNvSpPr/>
          <p:nvPr/>
        </p:nvSpPr>
        <p:spPr>
          <a:xfrm>
            <a:off x="166401" y="1160127"/>
            <a:ext cx="5238112" cy="2246769"/>
          </a:xfrm>
          <a:prstGeom prst="rect">
            <a:avLst/>
          </a:prstGeom>
        </p:spPr>
        <p:txBody>
          <a:bodyPr wrap="square">
            <a:spAutoFit/>
          </a:bodyPr>
          <a:lstStyle/>
          <a:p>
            <a:r>
              <a:rPr lang="en-US" sz="2800" dirty="0">
                <a:solidFill>
                  <a:schemeClr val="bg1"/>
                </a:solidFill>
              </a:rPr>
              <a:t>“The Saints sought signs because the faith had been rooted out of their heart by the spirit of adultery.”</a:t>
            </a:r>
          </a:p>
          <a:p>
            <a:r>
              <a:rPr lang="en-US" sz="2800" dirty="0">
                <a:solidFill>
                  <a:schemeClr val="bg1"/>
                </a:solidFill>
              </a:rPr>
              <a:t>McConkie and </a:t>
            </a:r>
            <a:r>
              <a:rPr lang="en-US" sz="2800" dirty="0" err="1">
                <a:solidFill>
                  <a:schemeClr val="bg1"/>
                </a:solidFill>
              </a:rPr>
              <a:t>Ostler</a:t>
            </a:r>
            <a:endParaRPr lang="en-US" sz="2800" dirty="0">
              <a:solidFill>
                <a:schemeClr val="bg1"/>
              </a:solidFill>
            </a:endParaRPr>
          </a:p>
        </p:txBody>
      </p:sp>
      <p:sp>
        <p:nvSpPr>
          <p:cNvPr id="3" name="Rectangle 2"/>
          <p:cNvSpPr/>
          <p:nvPr/>
        </p:nvSpPr>
        <p:spPr>
          <a:xfrm>
            <a:off x="4779844" y="4858853"/>
            <a:ext cx="6678090" cy="1815882"/>
          </a:xfrm>
          <a:prstGeom prst="rect">
            <a:avLst/>
          </a:prstGeom>
        </p:spPr>
        <p:txBody>
          <a:bodyPr wrap="square">
            <a:spAutoFit/>
          </a:bodyPr>
          <a:lstStyle/>
          <a:p>
            <a:r>
              <a:rPr lang="en-US" sz="2800" b="1" dirty="0">
                <a:solidFill>
                  <a:schemeClr val="bg1"/>
                </a:solidFill>
              </a:rPr>
              <a:t>Adultery—1812 dictionary</a:t>
            </a:r>
            <a:r>
              <a:rPr lang="en-US" sz="2800" dirty="0">
                <a:solidFill>
                  <a:schemeClr val="bg1"/>
                </a:solidFill>
              </a:rPr>
              <a:t>, "soft, silly, weak-minded;" by 1836 as "foolishly sentimental,“---Corrupt—today it has a different meaning</a:t>
            </a:r>
          </a:p>
        </p:txBody>
      </p:sp>
      <p:pic>
        <p:nvPicPr>
          <p:cNvPr id="9" name="Picture 8">
            <a:extLst>
              <a:ext uri="{FF2B5EF4-FFF2-40B4-BE49-F238E27FC236}">
                <a16:creationId xmlns:a16="http://schemas.microsoft.com/office/drawing/2014/main" id="{34D3120C-2930-4CD7-99BE-4B5D1580B7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3691" y="3458408"/>
            <a:ext cx="2857500" cy="3276600"/>
          </a:xfrm>
          <a:prstGeom prst="rect">
            <a:avLst/>
          </a:prstGeom>
        </p:spPr>
      </p:pic>
    </p:spTree>
    <p:extLst>
      <p:ext uri="{BB962C8B-B14F-4D97-AF65-F5344CB8AC3E}">
        <p14:creationId xmlns:p14="http://schemas.microsoft.com/office/powerpoint/2010/main" val="1118089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TotalTime>
  <Words>4589</Words>
  <Application>Microsoft Office PowerPoint</Application>
  <PresentationFormat>Widescreen</PresentationFormat>
  <Paragraphs>208</Paragraphs>
  <Slides>29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Agency FB</vt:lpstr>
      <vt:lpstr>Georgia</vt:lpstr>
      <vt:lpstr>Arial</vt:lpstr>
      <vt:lpstr>Calibri Light</vt:lpstr>
      <vt:lpstr>Abadi</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13</cp:revision>
  <dcterms:created xsi:type="dcterms:W3CDTF">2018-09-09T21:00:05Z</dcterms:created>
  <dcterms:modified xsi:type="dcterms:W3CDTF">2020-07-12T02:20:20Z</dcterms:modified>
</cp:coreProperties>
</file>