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2" r:id="rId3"/>
    <p:sldId id="276" r:id="rId4"/>
    <p:sldId id="277" r:id="rId5"/>
    <p:sldId id="258" r:id="rId6"/>
    <p:sldId id="278" r:id="rId7"/>
    <p:sldId id="260" r:id="rId8"/>
    <p:sldId id="265" r:id="rId9"/>
    <p:sldId id="261" r:id="rId10"/>
    <p:sldId id="264" r:id="rId11"/>
    <p:sldId id="267" r:id="rId12"/>
    <p:sldId id="268" r:id="rId13"/>
    <p:sldId id="272" r:id="rId14"/>
    <p:sldId id="270" r:id="rId15"/>
    <p:sldId id="273" r:id="rId16"/>
    <p:sldId id="275" r:id="rId17"/>
    <p:sldId id="274" r:id="rId18"/>
    <p:sldId id="279" r:id="rId19"/>
    <p:sldId id="263" r:id="rId20"/>
    <p:sldId id="259" r:id="rId21"/>
    <p:sldId id="271" r:id="rId22"/>
    <p:sldId id="266" r:id="rId23"/>
  </p:sldIdLst>
  <p:sldSz cx="12192000" cy="6858000"/>
  <p:notesSz cx="6858000" cy="9144000"/>
  <p:embeddedFontLst>
    <p:embeddedFont>
      <p:font typeface="Abadi" panose="020B060402010402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Footlight MT Light" panose="0204060206030A020304"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4" d="100"/>
          <a:sy n="64" d="100"/>
        </p:scale>
        <p:origin x="6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9C72-6E24-4F62-9B17-1B1781567F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758E5A-2A46-4C90-A82F-010194E435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9B9781-B0E4-42C1-88B9-25C3AD131EE7}"/>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5" name="Footer Placeholder 4">
            <a:extLst>
              <a:ext uri="{FF2B5EF4-FFF2-40B4-BE49-F238E27FC236}">
                <a16:creationId xmlns:a16="http://schemas.microsoft.com/office/drawing/2014/main" id="{3D65561E-963C-499B-8A7A-CDA9C2899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760-32B5-416E-9AAE-B6971A4E658D}"/>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336408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6A2D-6D85-46A8-8D4E-B6B307066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40245-9902-471D-9C93-F125DD8621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641D3-226F-4A98-8ACA-6D7A9227EA01}"/>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5" name="Footer Placeholder 4">
            <a:extLst>
              <a:ext uri="{FF2B5EF4-FFF2-40B4-BE49-F238E27FC236}">
                <a16:creationId xmlns:a16="http://schemas.microsoft.com/office/drawing/2014/main" id="{79B4547D-859E-42A2-BD90-FE3F3B3156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96332C-A7EC-4C4A-AA6B-03C81975CE88}"/>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159086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8C954-B8DF-477B-83F3-D0AD6B052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F2F985-D414-41E4-9B76-2081BF3083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05B15-8488-4387-A004-25E3642EAA46}"/>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5" name="Footer Placeholder 4">
            <a:extLst>
              <a:ext uri="{FF2B5EF4-FFF2-40B4-BE49-F238E27FC236}">
                <a16:creationId xmlns:a16="http://schemas.microsoft.com/office/drawing/2014/main" id="{AB24F93E-F030-4C03-ABAD-607FFF26B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BC454-CFCB-48B0-AA2E-833F3A9718A6}"/>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322067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9E56-4010-4155-A39A-7DAE2B32A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BC3675-1956-4FBB-AAC6-923A3A803E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F958A-E893-4D24-AE29-A4A61006F4FA}"/>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5" name="Footer Placeholder 4">
            <a:extLst>
              <a:ext uri="{FF2B5EF4-FFF2-40B4-BE49-F238E27FC236}">
                <a16:creationId xmlns:a16="http://schemas.microsoft.com/office/drawing/2014/main" id="{CF1A5E81-107B-4D44-B278-3D955542C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485778-E25F-41A4-A2B5-C658E70E87F4}"/>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299221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C2C3-E57B-4613-8718-CAD7764B2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54EC2D-88AF-4665-8E75-0A1EBB3C6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8B0351-0C79-48A3-BD83-A229DEE38A59}"/>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5" name="Footer Placeholder 4">
            <a:extLst>
              <a:ext uri="{FF2B5EF4-FFF2-40B4-BE49-F238E27FC236}">
                <a16:creationId xmlns:a16="http://schemas.microsoft.com/office/drawing/2014/main" id="{980F7298-EEF3-492E-9E8B-4583A6FEE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24B88-B596-47DD-9EAE-494C3CCFBD77}"/>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282832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89DC-CDAA-4960-B9D7-10D281C17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93727A-FE2C-4961-B6FA-F84FE9C5C0C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D8441-9BBD-4CDB-AF3A-E1AE73477B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0E6CCF-E2F7-4830-A326-7EC81302AC8A}"/>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6" name="Footer Placeholder 5">
            <a:extLst>
              <a:ext uri="{FF2B5EF4-FFF2-40B4-BE49-F238E27FC236}">
                <a16:creationId xmlns:a16="http://schemas.microsoft.com/office/drawing/2014/main" id="{CD563104-7548-4A2C-AF8F-E82CB56F8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6C419-A52A-4F1D-9462-6E0B7CD68BD2}"/>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368825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5A1FC-1342-49B1-8161-6E40E9A52F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AEF32-B4D4-4429-8DE5-8C247E36F4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2E682A-E0E5-4259-94BF-1DB99C39CA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69344D-7BD0-4F05-B822-D7CA87395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76B48E-E9B5-4298-BA39-0C756E6CACC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E1B02-0AF4-47AB-BA7F-5BFD5D7F99C9}"/>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8" name="Footer Placeholder 7">
            <a:extLst>
              <a:ext uri="{FF2B5EF4-FFF2-40B4-BE49-F238E27FC236}">
                <a16:creationId xmlns:a16="http://schemas.microsoft.com/office/drawing/2014/main" id="{8B6F0EC5-4D8C-478B-9B1D-0A144F124B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3162A-F9A8-43BC-AE5B-C48140E5E05F}"/>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133937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31FD-A1B4-4BFD-9230-59BFB5DE65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7F7267-4A55-4070-9A58-79456B75D1D2}"/>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4" name="Footer Placeholder 3">
            <a:extLst>
              <a:ext uri="{FF2B5EF4-FFF2-40B4-BE49-F238E27FC236}">
                <a16:creationId xmlns:a16="http://schemas.microsoft.com/office/drawing/2014/main" id="{B6A9D097-188F-4362-B7B2-01F0D49718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DD18C4-D6D0-4513-AA66-89FACD28F034}"/>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21188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317E4E-2978-48FE-B7C0-9373941550E4}"/>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3" name="Footer Placeholder 2">
            <a:extLst>
              <a:ext uri="{FF2B5EF4-FFF2-40B4-BE49-F238E27FC236}">
                <a16:creationId xmlns:a16="http://schemas.microsoft.com/office/drawing/2014/main" id="{48A022A8-8B0B-4F26-9565-5EF187CDC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933A26-4D69-4AAC-83F5-3D4C72E7F45F}"/>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200427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7948-E040-403C-86C6-A146151C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32350-4BE4-4392-9E20-63671D304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665DE8-A042-4E61-ADF6-49A9F192C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9B05CB-B842-4873-B5B6-6A2C056C9D80}"/>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6" name="Footer Placeholder 5">
            <a:extLst>
              <a:ext uri="{FF2B5EF4-FFF2-40B4-BE49-F238E27FC236}">
                <a16:creationId xmlns:a16="http://schemas.microsoft.com/office/drawing/2014/main" id="{57E177C9-F149-4D61-A7FB-23CE6E2897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C9C526-7388-400C-A9CB-447E649FD20D}"/>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318880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C515-B302-4258-8802-063A18305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96A9FA-44A6-4655-9D3B-29B7AFE35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3234E5-7193-42C0-90B0-5BFB990DF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FE4B10-62E8-4D15-BB35-A837BDAA2C13}"/>
              </a:ext>
            </a:extLst>
          </p:cNvPr>
          <p:cNvSpPr>
            <a:spLocks noGrp="1"/>
          </p:cNvSpPr>
          <p:nvPr>
            <p:ph type="dt" sz="half" idx="10"/>
          </p:nvPr>
        </p:nvSpPr>
        <p:spPr/>
        <p:txBody>
          <a:bodyPr/>
          <a:lstStyle/>
          <a:p>
            <a:fld id="{D53927BA-E44A-4533-8CEF-87B8FF6BB0C8}" type="datetimeFigureOut">
              <a:rPr lang="en-US" smtClean="0"/>
              <a:t>7/11/2020</a:t>
            </a:fld>
            <a:endParaRPr lang="en-US"/>
          </a:p>
        </p:txBody>
      </p:sp>
      <p:sp>
        <p:nvSpPr>
          <p:cNvPr id="6" name="Footer Placeholder 5">
            <a:extLst>
              <a:ext uri="{FF2B5EF4-FFF2-40B4-BE49-F238E27FC236}">
                <a16:creationId xmlns:a16="http://schemas.microsoft.com/office/drawing/2014/main" id="{7CCB9941-3699-4BB6-9E75-A703C35C2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1B4E0-E147-4A55-84DC-86D06585CB87}"/>
              </a:ext>
            </a:extLst>
          </p:cNvPr>
          <p:cNvSpPr>
            <a:spLocks noGrp="1"/>
          </p:cNvSpPr>
          <p:nvPr>
            <p:ph type="sldNum" sz="quarter" idx="12"/>
          </p:nvPr>
        </p:nvSpPr>
        <p:spPr/>
        <p:txBody>
          <a:bodyPr/>
          <a:lstStyle/>
          <a:p>
            <a:fld id="{595BF0D4-9D91-4619-8D43-C1410148143F}" type="slidenum">
              <a:rPr lang="en-US" smtClean="0"/>
              <a:t>‹#›</a:t>
            </a:fld>
            <a:endParaRPr lang="en-US"/>
          </a:p>
        </p:txBody>
      </p:sp>
    </p:spTree>
    <p:extLst>
      <p:ext uri="{BB962C8B-B14F-4D97-AF65-F5344CB8AC3E}">
        <p14:creationId xmlns:p14="http://schemas.microsoft.com/office/powerpoint/2010/main" val="234869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EC9508-EB3A-4454-BDF5-16DE8070E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D98CB-6563-4209-8746-6065A47CF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1D709-BD7F-477F-969D-458D1AFA9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927BA-E44A-4533-8CEF-87B8FF6BB0C8}" type="datetimeFigureOut">
              <a:rPr lang="en-US" smtClean="0"/>
              <a:t>7/11/2020</a:t>
            </a:fld>
            <a:endParaRPr lang="en-US"/>
          </a:p>
        </p:txBody>
      </p:sp>
      <p:sp>
        <p:nvSpPr>
          <p:cNvPr id="5" name="Footer Placeholder 4">
            <a:extLst>
              <a:ext uri="{FF2B5EF4-FFF2-40B4-BE49-F238E27FC236}">
                <a16:creationId xmlns:a16="http://schemas.microsoft.com/office/drawing/2014/main" id="{EA0E655A-2697-4429-B7AC-CEE974987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53B58A-CA63-4AA7-97A1-27CB975367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BF0D4-9D91-4619-8D43-C1410148143F}" type="slidenum">
              <a:rPr lang="en-US" smtClean="0"/>
              <a:t>‹#›</a:t>
            </a:fld>
            <a:endParaRPr lang="en-US"/>
          </a:p>
        </p:txBody>
      </p:sp>
    </p:spTree>
    <p:extLst>
      <p:ext uri="{BB962C8B-B14F-4D97-AF65-F5344CB8AC3E}">
        <p14:creationId xmlns:p14="http://schemas.microsoft.com/office/powerpoint/2010/main" val="3234522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6307C102-9918-4424-A10F-F0A1EE694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10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A390C8-D33F-47AE-AC32-9E45C4E5B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1015663"/>
          </a:xfrm>
          <a:prstGeom prst="rect">
            <a:avLst/>
          </a:prstGeom>
          <a:noFill/>
        </p:spPr>
        <p:txBody>
          <a:bodyPr wrap="square" rtlCol="0">
            <a:spAutoFit/>
          </a:bodyPr>
          <a:lstStyle/>
          <a:p>
            <a:pPr algn="ctr"/>
            <a:r>
              <a:rPr lang="en-US" sz="6000" dirty="0">
                <a:solidFill>
                  <a:schemeClr val="bg1"/>
                </a:solidFill>
              </a:rPr>
              <a:t>Millennium</a:t>
            </a:r>
          </a:p>
        </p:txBody>
      </p:sp>
      <p:sp>
        <p:nvSpPr>
          <p:cNvPr id="8" name="TextBox 7"/>
          <p:cNvSpPr txBox="1"/>
          <p:nvPr/>
        </p:nvSpPr>
        <p:spPr>
          <a:xfrm>
            <a:off x="1754659" y="1323716"/>
            <a:ext cx="2973860" cy="923330"/>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4. Those who are faithful will eventually overcome all the challenges of this life. </a:t>
            </a:r>
          </a:p>
        </p:txBody>
      </p:sp>
      <p:sp>
        <p:nvSpPr>
          <p:cNvPr id="9" name="TextBox 8"/>
          <p:cNvSpPr txBox="1"/>
          <p:nvPr/>
        </p:nvSpPr>
        <p:spPr>
          <a:xfrm>
            <a:off x="5124819" y="1323716"/>
            <a:ext cx="2277762" cy="923330"/>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Scripture</a:t>
            </a:r>
          </a:p>
          <a:p>
            <a:pPr algn="ctr" fontAlgn="base"/>
            <a:endParaRPr lang="en-US" dirty="0">
              <a:solidFill>
                <a:schemeClr val="bg1"/>
              </a:solidFill>
              <a:latin typeface="Abadi" panose="020B0604020104020204" pitchFamily="34" charset="0"/>
            </a:endParaRPr>
          </a:p>
          <a:p>
            <a:pPr algn="ctr" fontAlgn="base"/>
            <a:r>
              <a:rPr lang="en-US" dirty="0">
                <a:solidFill>
                  <a:schemeClr val="bg1"/>
                </a:solidFill>
                <a:latin typeface="Abadi" panose="020B0604020104020204" pitchFamily="34" charset="0"/>
              </a:rPr>
              <a:t> D&amp;C 63:47–48.</a:t>
            </a:r>
          </a:p>
        </p:txBody>
      </p:sp>
      <p:sp>
        <p:nvSpPr>
          <p:cNvPr id="10" name="TextBox 9"/>
          <p:cNvSpPr txBox="1"/>
          <p:nvPr/>
        </p:nvSpPr>
        <p:spPr>
          <a:xfrm>
            <a:off x="7798881" y="1416049"/>
            <a:ext cx="2277762" cy="369332"/>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True	False</a:t>
            </a:r>
          </a:p>
        </p:txBody>
      </p:sp>
      <p:sp>
        <p:nvSpPr>
          <p:cNvPr id="2" name="Rectangle 1"/>
          <p:cNvSpPr/>
          <p:nvPr/>
        </p:nvSpPr>
        <p:spPr>
          <a:xfrm>
            <a:off x="5561496" y="5165504"/>
            <a:ext cx="5039425" cy="1384995"/>
          </a:xfrm>
          <a:prstGeom prst="rect">
            <a:avLst/>
          </a:prstGeom>
        </p:spPr>
        <p:txBody>
          <a:bodyPr wrap="square">
            <a:spAutoFit/>
          </a:bodyPr>
          <a:lstStyle/>
          <a:p>
            <a:pPr fontAlgn="base"/>
            <a:r>
              <a:rPr lang="en-US" dirty="0">
                <a:solidFill>
                  <a:srgbClr val="FFFF00"/>
                </a:solidFill>
                <a:latin typeface="Abadi" panose="020B0604020104020204" pitchFamily="34" charset="0"/>
              </a:rPr>
              <a:t>During the Millennium, there will be no war. People will live in peace and harmony together. Things that have been used for war will be turned to useful purposes. </a:t>
            </a:r>
          </a:p>
          <a:p>
            <a:pPr fontAlgn="base"/>
            <a:r>
              <a:rPr lang="en-US" sz="1200" dirty="0">
                <a:solidFill>
                  <a:srgbClr val="FFFF00"/>
                </a:solidFill>
                <a:latin typeface="Abadi" panose="020B0604020104020204" pitchFamily="34" charset="0"/>
              </a:rPr>
              <a:t>Gospel Principles</a:t>
            </a:r>
          </a:p>
        </p:txBody>
      </p:sp>
      <p:sp>
        <p:nvSpPr>
          <p:cNvPr id="12" name="Rectangle 11"/>
          <p:cNvSpPr/>
          <p:nvPr/>
        </p:nvSpPr>
        <p:spPr>
          <a:xfrm>
            <a:off x="1837046" y="3269698"/>
            <a:ext cx="3672305" cy="1754326"/>
          </a:xfrm>
          <a:prstGeom prst="rect">
            <a:avLst/>
          </a:prstGeom>
        </p:spPr>
        <p:txBody>
          <a:bodyPr wrap="square">
            <a:spAutoFit/>
          </a:bodyPr>
          <a:lstStyle/>
          <a:p>
            <a:pPr fontAlgn="base"/>
            <a:r>
              <a:rPr lang="en-US" dirty="0">
                <a:solidFill>
                  <a:srgbClr val="FFFF00"/>
                </a:solidFill>
                <a:latin typeface="Abadi" panose="020B0604020104020204" pitchFamily="34" charset="0"/>
              </a:rPr>
              <a:t>During the Millennium, Satan will be bound. This means he will not have power to tempt those who are living at that time The “children shall grow up without sin unto salvation” (D&amp;C 45:58)</a:t>
            </a:r>
          </a:p>
        </p:txBody>
      </p:sp>
      <p:sp>
        <p:nvSpPr>
          <p:cNvPr id="13" name="Donut 12"/>
          <p:cNvSpPr/>
          <p:nvPr/>
        </p:nvSpPr>
        <p:spPr>
          <a:xfrm>
            <a:off x="8031893" y="1087396"/>
            <a:ext cx="963827" cy="1054443"/>
          </a:xfrm>
          <a:prstGeom prst="donut">
            <a:avLst>
              <a:gd name="adj" fmla="val 103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C38A6D3B-A5C3-446A-9942-8B6881F83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984" y="2410875"/>
            <a:ext cx="3457575" cy="2590800"/>
          </a:xfrm>
          <a:prstGeom prst="rect">
            <a:avLst/>
          </a:prstGeom>
        </p:spPr>
      </p:pic>
    </p:spTree>
    <p:extLst>
      <p:ext uri="{BB962C8B-B14F-4D97-AF65-F5344CB8AC3E}">
        <p14:creationId xmlns:p14="http://schemas.microsoft.com/office/powerpoint/2010/main" val="39433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644FC3-0700-46C5-BD96-4D315E4CA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1015663"/>
          </a:xfrm>
          <a:prstGeom prst="rect">
            <a:avLst/>
          </a:prstGeom>
          <a:noFill/>
        </p:spPr>
        <p:txBody>
          <a:bodyPr wrap="square" rtlCol="0">
            <a:spAutoFit/>
          </a:bodyPr>
          <a:lstStyle/>
          <a:p>
            <a:pPr algn="ctr"/>
            <a:r>
              <a:rPr lang="en-US" sz="6000" dirty="0">
                <a:solidFill>
                  <a:schemeClr val="bg1"/>
                </a:solidFill>
              </a:rPr>
              <a:t>Resurrection</a:t>
            </a:r>
          </a:p>
        </p:txBody>
      </p:sp>
      <p:sp>
        <p:nvSpPr>
          <p:cNvPr id="8" name="TextBox 7"/>
          <p:cNvSpPr txBox="1"/>
          <p:nvPr/>
        </p:nvSpPr>
        <p:spPr>
          <a:xfrm>
            <a:off x="1754659" y="1323716"/>
            <a:ext cx="2973860" cy="1477328"/>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5. Righteous people who die before the Second Coming will be resurrected when the Savior comes to the earth. </a:t>
            </a:r>
          </a:p>
        </p:txBody>
      </p:sp>
      <p:sp>
        <p:nvSpPr>
          <p:cNvPr id="9" name="TextBox 8"/>
          <p:cNvSpPr txBox="1"/>
          <p:nvPr/>
        </p:nvSpPr>
        <p:spPr>
          <a:xfrm>
            <a:off x="5124819" y="1323716"/>
            <a:ext cx="2277762" cy="923330"/>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Scripture</a:t>
            </a:r>
          </a:p>
          <a:p>
            <a:pPr algn="ctr" fontAlgn="base"/>
            <a:endParaRPr lang="en-US" dirty="0">
              <a:solidFill>
                <a:schemeClr val="bg1"/>
              </a:solidFill>
              <a:latin typeface="Abadi" panose="020B0604020104020204" pitchFamily="34" charset="0"/>
            </a:endParaRPr>
          </a:p>
          <a:p>
            <a:pPr algn="ctr" fontAlgn="base"/>
            <a:r>
              <a:rPr lang="en-US" dirty="0">
                <a:solidFill>
                  <a:schemeClr val="bg1"/>
                </a:solidFill>
                <a:latin typeface="Abadi" panose="020B0604020104020204" pitchFamily="34" charset="0"/>
              </a:rPr>
              <a:t>  D&amp;C 63:49.</a:t>
            </a:r>
          </a:p>
        </p:txBody>
      </p:sp>
      <p:sp>
        <p:nvSpPr>
          <p:cNvPr id="10" name="TextBox 9"/>
          <p:cNvSpPr txBox="1"/>
          <p:nvPr/>
        </p:nvSpPr>
        <p:spPr>
          <a:xfrm>
            <a:off x="7798881" y="1416049"/>
            <a:ext cx="2277762" cy="369332"/>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True	False</a:t>
            </a:r>
          </a:p>
        </p:txBody>
      </p:sp>
      <p:sp>
        <p:nvSpPr>
          <p:cNvPr id="4" name="Rectangle 3"/>
          <p:cNvSpPr/>
          <p:nvPr/>
        </p:nvSpPr>
        <p:spPr>
          <a:xfrm>
            <a:off x="998838" y="3110507"/>
            <a:ext cx="7459362" cy="3693319"/>
          </a:xfrm>
          <a:prstGeom prst="rect">
            <a:avLst/>
          </a:prstGeom>
        </p:spPr>
        <p:txBody>
          <a:bodyPr wrap="square">
            <a:spAutoFit/>
          </a:bodyPr>
          <a:lstStyle/>
          <a:p>
            <a:pPr fontAlgn="base"/>
            <a:r>
              <a:rPr lang="en-US" dirty="0">
                <a:solidFill>
                  <a:srgbClr val="FFFF00"/>
                </a:solidFill>
                <a:latin typeface="Abadi" panose="020B0604020104020204" pitchFamily="34" charset="0"/>
              </a:rPr>
              <a:t>Those who have obtained the privilege of coming forth in the resurrection of the just will rise from their graves. They will be caught up to meet the Savior as He comes down from heaven.</a:t>
            </a:r>
          </a:p>
          <a:p>
            <a:pPr fontAlgn="base"/>
            <a:endParaRPr lang="en-US" dirty="0">
              <a:solidFill>
                <a:srgbClr val="FFFF00"/>
              </a:solidFill>
              <a:latin typeface="Abadi" panose="020B0604020104020204" pitchFamily="34" charset="0"/>
            </a:endParaRPr>
          </a:p>
          <a:p>
            <a:pPr fontAlgn="base"/>
            <a:r>
              <a:rPr lang="en-US" dirty="0">
                <a:solidFill>
                  <a:srgbClr val="FFFF00"/>
                </a:solidFill>
                <a:latin typeface="Abadi" panose="020B0604020104020204" pitchFamily="34" charset="0"/>
              </a:rPr>
              <a:t>Those who already have been resurrected and those who will be resurrected at the time of His coming will all inherit the glory of the celestial kingdom. </a:t>
            </a:r>
            <a:r>
              <a:rPr lang="en-US" dirty="0">
                <a:solidFill>
                  <a:schemeClr val="accent1">
                    <a:lumMod val="40000"/>
                    <a:lumOff val="60000"/>
                  </a:schemeClr>
                </a:solidFill>
                <a:latin typeface="Abadi" panose="020B0604020104020204" pitchFamily="34" charset="0"/>
              </a:rPr>
              <a:t>See Mathew 27:52-53</a:t>
            </a:r>
          </a:p>
          <a:p>
            <a:pPr fontAlgn="base"/>
            <a:endParaRPr lang="en-US" dirty="0">
              <a:solidFill>
                <a:srgbClr val="FFFF00"/>
              </a:solidFill>
              <a:latin typeface="Abadi" panose="020B0604020104020204" pitchFamily="34" charset="0"/>
            </a:endParaRPr>
          </a:p>
          <a:p>
            <a:pPr fontAlgn="base"/>
            <a:r>
              <a:rPr lang="en-US" dirty="0">
                <a:solidFill>
                  <a:srgbClr val="FFFF00"/>
                </a:solidFill>
                <a:latin typeface="Abadi" panose="020B0604020104020204" pitchFamily="34" charset="0"/>
              </a:rPr>
              <a:t>After the resurrection of those who will inherit celestial glory, </a:t>
            </a:r>
          </a:p>
          <a:p>
            <a:pPr fontAlgn="base"/>
            <a:r>
              <a:rPr lang="en-US" dirty="0">
                <a:solidFill>
                  <a:srgbClr val="FFFF00"/>
                </a:solidFill>
                <a:latin typeface="Abadi" panose="020B0604020104020204" pitchFamily="34" charset="0"/>
              </a:rPr>
              <a:t>another group will be resurrected: those who will receive a </a:t>
            </a:r>
          </a:p>
          <a:p>
            <a:pPr fontAlgn="base"/>
            <a:r>
              <a:rPr lang="en-US" dirty="0">
                <a:solidFill>
                  <a:srgbClr val="FFFF00"/>
                </a:solidFill>
                <a:latin typeface="Abadi" panose="020B0604020104020204" pitchFamily="34" charset="0"/>
              </a:rPr>
              <a:t>terrestrial glory. When all these people have been resurrected,</a:t>
            </a:r>
          </a:p>
          <a:p>
            <a:pPr fontAlgn="base"/>
            <a:r>
              <a:rPr lang="en-US" dirty="0">
                <a:solidFill>
                  <a:srgbClr val="FFFF00"/>
                </a:solidFill>
                <a:latin typeface="Abadi" panose="020B0604020104020204" pitchFamily="34" charset="0"/>
              </a:rPr>
              <a:t> the First Resurrection will be completed.</a:t>
            </a:r>
          </a:p>
          <a:p>
            <a:pPr fontAlgn="base"/>
            <a:r>
              <a:rPr lang="en-US" sz="1200" dirty="0">
                <a:solidFill>
                  <a:srgbClr val="FFFF00"/>
                </a:solidFill>
                <a:latin typeface="Abadi" panose="020B0604020104020204" pitchFamily="34" charset="0"/>
              </a:rPr>
              <a:t>Gospel Principles</a:t>
            </a:r>
          </a:p>
        </p:txBody>
      </p:sp>
      <p:sp>
        <p:nvSpPr>
          <p:cNvPr id="11" name="Donut 10"/>
          <p:cNvSpPr/>
          <p:nvPr/>
        </p:nvSpPr>
        <p:spPr>
          <a:xfrm>
            <a:off x="8006887" y="1056853"/>
            <a:ext cx="963827" cy="1054443"/>
          </a:xfrm>
          <a:prstGeom prst="donut">
            <a:avLst>
              <a:gd name="adj" fmla="val 103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p>
        </p:txBody>
      </p:sp>
      <p:pic>
        <p:nvPicPr>
          <p:cNvPr id="3" name="Picture 2">
            <a:extLst>
              <a:ext uri="{FF2B5EF4-FFF2-40B4-BE49-F238E27FC236}">
                <a16:creationId xmlns:a16="http://schemas.microsoft.com/office/drawing/2014/main" id="{F936AFE8-A118-4AC5-91DC-355F03CD90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7970" y="3093634"/>
            <a:ext cx="2275192" cy="3107942"/>
          </a:xfrm>
          <a:prstGeom prst="rect">
            <a:avLst/>
          </a:prstGeom>
        </p:spPr>
      </p:pic>
    </p:spTree>
    <p:extLst>
      <p:ext uri="{BB962C8B-B14F-4D97-AF65-F5344CB8AC3E}">
        <p14:creationId xmlns:p14="http://schemas.microsoft.com/office/powerpoint/2010/main" val="18275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09E576-7110-4E46-8F27-C3A1C38DF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1015663"/>
          </a:xfrm>
          <a:prstGeom prst="rect">
            <a:avLst/>
          </a:prstGeom>
          <a:noFill/>
        </p:spPr>
        <p:txBody>
          <a:bodyPr wrap="square" rtlCol="0">
            <a:spAutoFit/>
          </a:bodyPr>
          <a:lstStyle/>
          <a:p>
            <a:pPr algn="ctr"/>
            <a:r>
              <a:rPr lang="en-US" sz="6000" dirty="0">
                <a:solidFill>
                  <a:schemeClr val="bg1"/>
                </a:solidFill>
              </a:rPr>
              <a:t>During the Millennium</a:t>
            </a:r>
          </a:p>
        </p:txBody>
      </p:sp>
      <p:sp>
        <p:nvSpPr>
          <p:cNvPr id="8" name="TextBox 7"/>
          <p:cNvSpPr txBox="1"/>
          <p:nvPr/>
        </p:nvSpPr>
        <p:spPr>
          <a:xfrm>
            <a:off x="1754659" y="1323717"/>
            <a:ext cx="2973860" cy="1200329"/>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6. Righteous people who are living on the earth at the time of the Second Coming will never die</a:t>
            </a:r>
          </a:p>
        </p:txBody>
      </p:sp>
      <p:sp>
        <p:nvSpPr>
          <p:cNvPr id="9" name="TextBox 8"/>
          <p:cNvSpPr txBox="1"/>
          <p:nvPr/>
        </p:nvSpPr>
        <p:spPr>
          <a:xfrm>
            <a:off x="5124819" y="1323716"/>
            <a:ext cx="2277762" cy="923330"/>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Scripture</a:t>
            </a:r>
          </a:p>
          <a:p>
            <a:pPr algn="ctr" fontAlgn="base"/>
            <a:endParaRPr lang="en-US" dirty="0">
              <a:solidFill>
                <a:schemeClr val="bg1"/>
              </a:solidFill>
              <a:latin typeface="Abadi" panose="020B0604020104020204" pitchFamily="34" charset="0"/>
            </a:endParaRPr>
          </a:p>
          <a:p>
            <a:pPr algn="ctr" fontAlgn="base"/>
            <a:r>
              <a:rPr lang="en-US" dirty="0">
                <a:solidFill>
                  <a:schemeClr val="bg1"/>
                </a:solidFill>
                <a:latin typeface="Abadi" panose="020B0604020104020204" pitchFamily="34" charset="0"/>
              </a:rPr>
              <a:t>   D&amp;C 63:50–51.</a:t>
            </a:r>
          </a:p>
        </p:txBody>
      </p:sp>
      <p:sp>
        <p:nvSpPr>
          <p:cNvPr id="10" name="TextBox 9"/>
          <p:cNvSpPr txBox="1"/>
          <p:nvPr/>
        </p:nvSpPr>
        <p:spPr>
          <a:xfrm>
            <a:off x="7798881" y="1416049"/>
            <a:ext cx="2277762" cy="369332"/>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True	False</a:t>
            </a:r>
          </a:p>
        </p:txBody>
      </p:sp>
      <p:sp>
        <p:nvSpPr>
          <p:cNvPr id="4" name="Rectangle 3"/>
          <p:cNvSpPr/>
          <p:nvPr/>
        </p:nvSpPr>
        <p:spPr>
          <a:xfrm>
            <a:off x="1940011" y="2982862"/>
            <a:ext cx="3818238" cy="2200602"/>
          </a:xfrm>
          <a:prstGeom prst="rect">
            <a:avLst/>
          </a:prstGeom>
        </p:spPr>
        <p:txBody>
          <a:bodyPr wrap="square">
            <a:spAutoFit/>
          </a:bodyPr>
          <a:lstStyle/>
          <a:p>
            <a:pPr fontAlgn="base"/>
            <a:r>
              <a:rPr lang="en-US" dirty="0">
                <a:solidFill>
                  <a:srgbClr val="FFFF00"/>
                </a:solidFill>
              </a:rPr>
              <a:t>During the Millennium, there will be no death as we know it. When people have lived to an old age, they will not die and be buried. Instead, they will be changed from their mortal condition to an immortal condition in “the twinkling of an eye.”</a:t>
            </a:r>
          </a:p>
          <a:p>
            <a:pPr fontAlgn="base"/>
            <a:r>
              <a:rPr lang="en-US" sz="1100" dirty="0">
                <a:solidFill>
                  <a:srgbClr val="FFFF00"/>
                </a:solidFill>
              </a:rPr>
              <a:t>Gospel Principles </a:t>
            </a:r>
            <a:endParaRPr lang="en-US" sz="1100" dirty="0">
              <a:solidFill>
                <a:srgbClr val="FFFF00"/>
              </a:solidFill>
              <a:latin typeface="Abadi" panose="020B0604020104020204" pitchFamily="34" charset="0"/>
            </a:endParaRPr>
          </a:p>
        </p:txBody>
      </p:sp>
      <p:sp>
        <p:nvSpPr>
          <p:cNvPr id="2" name="Donut 1"/>
          <p:cNvSpPr/>
          <p:nvPr/>
        </p:nvSpPr>
        <p:spPr>
          <a:xfrm>
            <a:off x="8896866" y="1079158"/>
            <a:ext cx="963827" cy="1054443"/>
          </a:xfrm>
          <a:prstGeom prst="donut">
            <a:avLst>
              <a:gd name="adj" fmla="val 103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4B4A5FEC-6474-495F-830C-BF8E8DF32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753" y="3250685"/>
            <a:ext cx="4467225" cy="2838450"/>
          </a:xfrm>
          <a:prstGeom prst="rect">
            <a:avLst/>
          </a:prstGeom>
        </p:spPr>
      </p:pic>
    </p:spTree>
    <p:extLst>
      <p:ext uri="{BB962C8B-B14F-4D97-AF65-F5344CB8AC3E}">
        <p14:creationId xmlns:p14="http://schemas.microsoft.com/office/powerpoint/2010/main" val="27506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6BF0381-108A-486C-8100-F5EC5F823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1015663"/>
          </a:xfrm>
          <a:prstGeom prst="rect">
            <a:avLst/>
          </a:prstGeom>
          <a:noFill/>
        </p:spPr>
        <p:txBody>
          <a:bodyPr wrap="square" rtlCol="0">
            <a:spAutoFit/>
          </a:bodyPr>
          <a:lstStyle/>
          <a:p>
            <a:pPr algn="ctr"/>
            <a:r>
              <a:rPr lang="en-US" sz="6000" dirty="0">
                <a:solidFill>
                  <a:schemeClr val="bg1"/>
                </a:solidFill>
              </a:rPr>
              <a:t>Sidney </a:t>
            </a:r>
            <a:r>
              <a:rPr lang="en-US" sz="6000" dirty="0" err="1">
                <a:solidFill>
                  <a:schemeClr val="bg1"/>
                </a:solidFill>
              </a:rPr>
              <a:t>Rigdon’s</a:t>
            </a:r>
            <a:r>
              <a:rPr lang="en-US" sz="6000" dirty="0">
                <a:solidFill>
                  <a:schemeClr val="bg1"/>
                </a:solidFill>
              </a:rPr>
              <a:t> Pride</a:t>
            </a:r>
          </a:p>
        </p:txBody>
      </p:sp>
      <p:sp>
        <p:nvSpPr>
          <p:cNvPr id="4" name="Rectangle 3"/>
          <p:cNvSpPr/>
          <p:nvPr/>
        </p:nvSpPr>
        <p:spPr>
          <a:xfrm>
            <a:off x="1114309" y="1375962"/>
            <a:ext cx="4353208" cy="4801314"/>
          </a:xfrm>
          <a:prstGeom prst="rect">
            <a:avLst/>
          </a:prstGeom>
        </p:spPr>
        <p:txBody>
          <a:bodyPr wrap="square">
            <a:spAutoFit/>
          </a:bodyPr>
          <a:lstStyle/>
          <a:p>
            <a:pPr fontAlgn="base"/>
            <a:r>
              <a:rPr lang="en-US" dirty="0">
                <a:solidFill>
                  <a:schemeClr val="bg1"/>
                </a:solidFill>
              </a:rPr>
              <a:t>Sidney </a:t>
            </a:r>
            <a:r>
              <a:rPr lang="en-US" dirty="0" err="1">
                <a:solidFill>
                  <a:schemeClr val="bg1"/>
                </a:solidFill>
              </a:rPr>
              <a:t>Rigdon</a:t>
            </a:r>
            <a:r>
              <a:rPr lang="en-US" dirty="0">
                <a:solidFill>
                  <a:schemeClr val="bg1"/>
                </a:solidFill>
              </a:rPr>
              <a:t> received an important assignment from the Lord but responded with pride. </a:t>
            </a:r>
          </a:p>
          <a:p>
            <a:pPr fontAlgn="base"/>
            <a:endParaRPr lang="en-US" dirty="0">
              <a:solidFill>
                <a:schemeClr val="bg1"/>
              </a:solidFill>
            </a:endParaRPr>
          </a:p>
          <a:p>
            <a:pPr fontAlgn="base"/>
            <a:r>
              <a:rPr lang="en-US" dirty="0">
                <a:solidFill>
                  <a:schemeClr val="bg1"/>
                </a:solidFill>
              </a:rPr>
              <a:t>The Lord commanded him to “write a description of the land of Zion, and a statement of the will of God, as it shall be made known by the Spirit unto him” </a:t>
            </a:r>
          </a:p>
          <a:p>
            <a:pPr fontAlgn="base"/>
            <a:endParaRPr lang="en-US" dirty="0">
              <a:solidFill>
                <a:schemeClr val="bg1"/>
              </a:solidFill>
            </a:endParaRPr>
          </a:p>
          <a:p>
            <a:pPr fontAlgn="base"/>
            <a:r>
              <a:rPr lang="en-US" dirty="0">
                <a:solidFill>
                  <a:schemeClr val="bg1"/>
                </a:solidFill>
              </a:rPr>
              <a:t>This written description would help Saints who lived far away from Independence, Missouri, to know what the land was like (photography was not available at that time). </a:t>
            </a:r>
          </a:p>
          <a:p>
            <a:pPr fontAlgn="base"/>
            <a:endParaRPr lang="en-US" dirty="0">
              <a:solidFill>
                <a:schemeClr val="bg1"/>
              </a:solidFill>
            </a:endParaRPr>
          </a:p>
          <a:p>
            <a:pPr fontAlgn="base"/>
            <a:r>
              <a:rPr lang="en-US" dirty="0">
                <a:solidFill>
                  <a:schemeClr val="bg1"/>
                </a:solidFill>
              </a:rPr>
              <a:t>It would also help inspire Saints to donate money for the purchase of the land.</a:t>
            </a:r>
            <a:endParaRPr lang="en-US" sz="1100" dirty="0">
              <a:solidFill>
                <a:schemeClr val="bg1"/>
              </a:solidFill>
              <a:latin typeface="Abadi" panose="020B0604020104020204" pitchFamily="34" charset="0"/>
            </a:endParaRPr>
          </a:p>
        </p:txBody>
      </p:sp>
      <p:grpSp>
        <p:nvGrpSpPr>
          <p:cNvPr id="12" name="Group 11"/>
          <p:cNvGrpSpPr/>
          <p:nvPr/>
        </p:nvGrpSpPr>
        <p:grpSpPr>
          <a:xfrm>
            <a:off x="8266402" y="1365661"/>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95400" y="2501748"/>
              <a:ext cx="1905000" cy="1077218"/>
            </a:xfrm>
            <a:prstGeom prst="rect">
              <a:avLst/>
            </a:prstGeom>
          </p:spPr>
          <p:txBody>
            <a:bodyPr wrap="square">
              <a:spAutoFit/>
            </a:bodyPr>
            <a:lstStyle/>
            <a:p>
              <a:pPr algn="ctr"/>
              <a:r>
                <a:rPr lang="en-US" sz="1600" b="1" i="1" dirty="0"/>
                <a:t>The Spirit is grieved if we are prideful in doing the Lord’s Work</a:t>
              </a:r>
              <a:endParaRPr lang="en-US" sz="1600" dirty="0">
                <a:solidFill>
                  <a:schemeClr val="bg1"/>
                </a:solidFill>
              </a:endParaRPr>
            </a:p>
          </p:txBody>
        </p:sp>
      </p:grpSp>
      <p:pic>
        <p:nvPicPr>
          <p:cNvPr id="5122" name="Picture 2" descr="http://upload.wikimedia.org/wikipedia/commons/thumb/2/2a/Rigdon.gif/220px-Rigd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539" y="1083498"/>
            <a:ext cx="1880474" cy="227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63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40562C">
                  <a:shade val="30000"/>
                  <a:satMod val="115000"/>
                </a:srgbClr>
              </a:gs>
              <a:gs pos="50000">
                <a:srgbClr val="40562C">
                  <a:shade val="67500"/>
                  <a:satMod val="115000"/>
                </a:srgbClr>
              </a:gs>
              <a:gs pos="100000">
                <a:srgbClr val="40562C">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05400" y="3124201"/>
            <a:ext cx="2438400" cy="646331"/>
          </a:xfrm>
          <a:prstGeom prst="rect">
            <a:avLst/>
          </a:prstGeom>
          <a:noFill/>
        </p:spPr>
        <p:txBody>
          <a:bodyPr wrap="square" rtlCol="0">
            <a:spAutoFit/>
          </a:bodyPr>
          <a:lstStyle/>
          <a:p>
            <a:r>
              <a:rPr lang="en-US" sz="3600" dirty="0">
                <a:solidFill>
                  <a:schemeClr val="bg1"/>
                </a:solidFill>
                <a:latin typeface="Footlight MT Light" pitchFamily="18" charset="0"/>
              </a:rPr>
              <a:t>Pride Cycle</a:t>
            </a:r>
          </a:p>
        </p:txBody>
      </p:sp>
      <p:sp>
        <p:nvSpPr>
          <p:cNvPr id="5" name="Oval 4"/>
          <p:cNvSpPr/>
          <p:nvPr/>
        </p:nvSpPr>
        <p:spPr>
          <a:xfrm>
            <a:off x="3048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81600" y="2286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Come Unto Christ Liberty</a:t>
            </a:r>
          </a:p>
        </p:txBody>
      </p:sp>
      <p:sp>
        <p:nvSpPr>
          <p:cNvPr id="7" name="TextBox 6"/>
          <p:cNvSpPr txBox="1"/>
          <p:nvPr/>
        </p:nvSpPr>
        <p:spPr>
          <a:xfrm>
            <a:off x="7543800" y="8382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Blessings</a:t>
            </a:r>
          </a:p>
          <a:p>
            <a:pPr algn="ctr"/>
            <a:r>
              <a:rPr lang="en-US" dirty="0">
                <a:solidFill>
                  <a:schemeClr val="bg1"/>
                </a:solidFill>
              </a:rPr>
              <a:t> Prosperity</a:t>
            </a:r>
          </a:p>
        </p:txBody>
      </p:sp>
      <p:sp>
        <p:nvSpPr>
          <p:cNvPr id="8" name="TextBox 7"/>
          <p:cNvSpPr txBox="1"/>
          <p:nvPr/>
        </p:nvSpPr>
        <p:spPr>
          <a:xfrm>
            <a:off x="8305800" y="16764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Selfishness</a:t>
            </a:r>
          </a:p>
          <a:p>
            <a:pPr algn="ctr"/>
            <a:r>
              <a:rPr lang="en-US" dirty="0">
                <a:solidFill>
                  <a:schemeClr val="bg1"/>
                </a:solidFill>
              </a:rPr>
              <a:t>Self-Indulgence</a:t>
            </a:r>
          </a:p>
        </p:txBody>
      </p:sp>
      <p:sp>
        <p:nvSpPr>
          <p:cNvPr id="9" name="TextBox 8"/>
          <p:cNvSpPr txBox="1"/>
          <p:nvPr/>
        </p:nvSpPr>
        <p:spPr>
          <a:xfrm>
            <a:off x="8534400" y="28194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Become “Lifted Up”</a:t>
            </a:r>
          </a:p>
          <a:p>
            <a:pPr algn="ctr"/>
            <a:r>
              <a:rPr lang="en-US" dirty="0">
                <a:solidFill>
                  <a:schemeClr val="bg1"/>
                </a:solidFill>
              </a:rPr>
              <a:t>Inequality</a:t>
            </a:r>
          </a:p>
          <a:p>
            <a:pPr algn="ctr"/>
            <a:r>
              <a:rPr lang="en-US" dirty="0">
                <a:solidFill>
                  <a:schemeClr val="bg1"/>
                </a:solidFill>
              </a:rPr>
              <a:t>Class divisions</a:t>
            </a:r>
          </a:p>
        </p:txBody>
      </p:sp>
      <p:sp>
        <p:nvSpPr>
          <p:cNvPr id="10" name="TextBox 9"/>
          <p:cNvSpPr txBox="1"/>
          <p:nvPr/>
        </p:nvSpPr>
        <p:spPr>
          <a:xfrm>
            <a:off x="8305800" y="41148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Seek Control over others</a:t>
            </a:r>
          </a:p>
          <a:p>
            <a:pPr algn="ctr"/>
            <a:r>
              <a:rPr lang="en-US" dirty="0">
                <a:solidFill>
                  <a:schemeClr val="bg1"/>
                </a:solidFill>
              </a:rPr>
              <a:t>Use others</a:t>
            </a:r>
          </a:p>
        </p:txBody>
      </p:sp>
      <p:sp>
        <p:nvSpPr>
          <p:cNvPr id="11" name="TextBox 10"/>
          <p:cNvSpPr txBox="1"/>
          <p:nvPr/>
        </p:nvSpPr>
        <p:spPr>
          <a:xfrm>
            <a:off x="7696200" y="5334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Personal Apostasy</a:t>
            </a:r>
          </a:p>
        </p:txBody>
      </p:sp>
      <p:sp>
        <p:nvSpPr>
          <p:cNvPr id="12" name="TextBox 11"/>
          <p:cNvSpPr txBox="1"/>
          <p:nvPr/>
        </p:nvSpPr>
        <p:spPr>
          <a:xfrm>
            <a:off x="5257800" y="6096000"/>
            <a:ext cx="2133600" cy="369332"/>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Sin and Bondage</a:t>
            </a:r>
          </a:p>
        </p:txBody>
      </p:sp>
      <p:sp>
        <p:nvSpPr>
          <p:cNvPr id="13" name="TextBox 12"/>
          <p:cNvSpPr txBox="1"/>
          <p:nvPr/>
        </p:nvSpPr>
        <p:spPr>
          <a:xfrm>
            <a:off x="1676400" y="29718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Hatred</a:t>
            </a:r>
          </a:p>
          <a:p>
            <a:pPr algn="ctr"/>
            <a:r>
              <a:rPr lang="en-US" dirty="0">
                <a:solidFill>
                  <a:schemeClr val="bg1"/>
                </a:solidFill>
              </a:rPr>
              <a:t>War</a:t>
            </a:r>
          </a:p>
        </p:txBody>
      </p:sp>
      <p:sp>
        <p:nvSpPr>
          <p:cNvPr id="14" name="TextBox 13"/>
          <p:cNvSpPr txBox="1"/>
          <p:nvPr/>
        </p:nvSpPr>
        <p:spPr>
          <a:xfrm>
            <a:off x="2971800" y="53340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Insensitivity</a:t>
            </a:r>
          </a:p>
          <a:p>
            <a:pPr algn="ctr"/>
            <a:r>
              <a:rPr lang="en-US" dirty="0">
                <a:solidFill>
                  <a:schemeClr val="bg1"/>
                </a:solidFill>
              </a:rPr>
              <a:t>Past Feeling</a:t>
            </a:r>
          </a:p>
        </p:txBody>
      </p:sp>
      <p:sp>
        <p:nvSpPr>
          <p:cNvPr id="15" name="TextBox 14"/>
          <p:cNvSpPr txBox="1"/>
          <p:nvPr/>
        </p:nvSpPr>
        <p:spPr>
          <a:xfrm>
            <a:off x="1905000" y="40386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Persecution of Others</a:t>
            </a:r>
          </a:p>
        </p:txBody>
      </p:sp>
      <p:sp>
        <p:nvSpPr>
          <p:cNvPr id="16" name="TextBox 15"/>
          <p:cNvSpPr txBox="1"/>
          <p:nvPr/>
        </p:nvSpPr>
        <p:spPr>
          <a:xfrm>
            <a:off x="1981200" y="1752600"/>
            <a:ext cx="2133600" cy="923330"/>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Misery/Endless </a:t>
            </a:r>
            <a:r>
              <a:rPr lang="en-US" dirty="0" err="1">
                <a:solidFill>
                  <a:schemeClr val="bg1"/>
                </a:solidFill>
              </a:rPr>
              <a:t>Wo</a:t>
            </a:r>
            <a:endParaRPr lang="en-US" dirty="0">
              <a:solidFill>
                <a:schemeClr val="bg1"/>
              </a:solidFill>
            </a:endParaRPr>
          </a:p>
          <a:p>
            <a:pPr algn="ctr"/>
            <a:r>
              <a:rPr lang="en-US" dirty="0">
                <a:solidFill>
                  <a:schemeClr val="bg1"/>
                </a:solidFill>
              </a:rPr>
              <a:t>We come to ourselves</a:t>
            </a:r>
          </a:p>
        </p:txBody>
      </p:sp>
      <p:sp>
        <p:nvSpPr>
          <p:cNvPr id="17" name="TextBox 16"/>
          <p:cNvSpPr txBox="1"/>
          <p:nvPr/>
        </p:nvSpPr>
        <p:spPr>
          <a:xfrm>
            <a:off x="2895600" y="838201"/>
            <a:ext cx="2133600" cy="646331"/>
          </a:xfrm>
          <a:prstGeom prst="rect">
            <a:avLst/>
          </a:prstGeom>
          <a:solidFill>
            <a:schemeClr val="accent3">
              <a:lumMod val="50000"/>
            </a:schemeClr>
          </a:solidFill>
          <a:ln>
            <a:solidFill>
              <a:schemeClr val="bg2">
                <a:lumMod val="75000"/>
              </a:schemeClr>
            </a:solidFill>
          </a:ln>
        </p:spPr>
        <p:txBody>
          <a:bodyPr wrap="square" rtlCol="0">
            <a:spAutoFit/>
          </a:bodyPr>
          <a:lstStyle/>
          <a:p>
            <a:pPr algn="ctr"/>
            <a:r>
              <a:rPr lang="en-US" dirty="0">
                <a:solidFill>
                  <a:schemeClr val="bg1"/>
                </a:solidFill>
              </a:rPr>
              <a:t>Depths of Humility</a:t>
            </a:r>
          </a:p>
          <a:p>
            <a:pPr algn="ctr"/>
            <a:r>
              <a:rPr lang="en-US" dirty="0">
                <a:solidFill>
                  <a:schemeClr val="bg1"/>
                </a:solidFill>
              </a:rPr>
              <a:t>Seek help from God</a:t>
            </a:r>
          </a:p>
        </p:txBody>
      </p:sp>
      <p:sp>
        <p:nvSpPr>
          <p:cNvPr id="18" name="Curved Up Arrow 17"/>
          <p:cNvSpPr/>
          <p:nvPr/>
        </p:nvSpPr>
        <p:spPr>
          <a:xfrm flipH="1">
            <a:off x="4800600" y="1600200"/>
            <a:ext cx="2819400" cy="685800"/>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rot="9490634" flipH="1">
            <a:off x="3682153" y="113658"/>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18187" flipV="1">
            <a:off x="7421809" y="187401"/>
            <a:ext cx="1477732" cy="428955"/>
          </a:xfrm>
          <a:prstGeom prst="curvedUpArrow">
            <a:avLst>
              <a:gd name="adj1" fmla="val 25000"/>
              <a:gd name="adj2" fmla="val 73949"/>
              <a:gd name="adj3" fmla="val 36765"/>
            </a:avLst>
          </a:prstGeom>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5334000" y="1219200"/>
            <a:ext cx="1981200" cy="400110"/>
          </a:xfrm>
          <a:prstGeom prst="rect">
            <a:avLst/>
          </a:prstGeom>
          <a:noFill/>
        </p:spPr>
        <p:txBody>
          <a:bodyPr wrap="square" rtlCol="0">
            <a:spAutoFit/>
          </a:bodyPr>
          <a:lstStyle/>
          <a:p>
            <a:pPr algn="ctr"/>
            <a:r>
              <a:rPr lang="en-US" sz="2000" dirty="0">
                <a:solidFill>
                  <a:schemeClr val="bg1"/>
                </a:solidFill>
                <a:latin typeface="Footlight MT Light" pitchFamily="18" charset="0"/>
              </a:rPr>
              <a:t>Humility Cycle</a:t>
            </a:r>
          </a:p>
        </p:txBody>
      </p:sp>
      <p:sp>
        <p:nvSpPr>
          <p:cNvPr id="22" name="TextBox 21"/>
          <p:cNvSpPr txBox="1"/>
          <p:nvPr/>
        </p:nvSpPr>
        <p:spPr>
          <a:xfrm>
            <a:off x="84438" y="6465332"/>
            <a:ext cx="2277762" cy="369332"/>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   D&amp;C 63:55-56</a:t>
            </a:r>
          </a:p>
        </p:txBody>
      </p:sp>
    </p:spTree>
    <p:extLst>
      <p:ext uri="{BB962C8B-B14F-4D97-AF65-F5344CB8AC3E}">
        <p14:creationId xmlns:p14="http://schemas.microsoft.com/office/powerpoint/2010/main" val="285815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5A2639-1166-4CD9-A6DC-42286315B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830997"/>
          </a:xfrm>
          <a:prstGeom prst="rect">
            <a:avLst/>
          </a:prstGeom>
          <a:noFill/>
        </p:spPr>
        <p:txBody>
          <a:bodyPr wrap="square" rtlCol="0">
            <a:spAutoFit/>
          </a:bodyPr>
          <a:lstStyle/>
          <a:p>
            <a:pPr algn="ctr"/>
            <a:r>
              <a:rPr lang="en-US" sz="4800" dirty="0">
                <a:solidFill>
                  <a:schemeClr val="bg1"/>
                </a:solidFill>
              </a:rPr>
              <a:t>Sacredness of the Savior’s Name</a:t>
            </a:r>
          </a:p>
        </p:txBody>
      </p:sp>
      <p:sp>
        <p:nvSpPr>
          <p:cNvPr id="4" name="Rectangle 3"/>
          <p:cNvSpPr/>
          <p:nvPr/>
        </p:nvSpPr>
        <p:spPr>
          <a:xfrm>
            <a:off x="315310" y="929152"/>
            <a:ext cx="5555655" cy="4416594"/>
          </a:xfrm>
          <a:prstGeom prst="rect">
            <a:avLst/>
          </a:prstGeom>
        </p:spPr>
        <p:txBody>
          <a:bodyPr wrap="square">
            <a:spAutoFit/>
          </a:bodyPr>
          <a:lstStyle/>
          <a:p>
            <a:pPr fontAlgn="base"/>
            <a:r>
              <a:rPr lang="en-US" dirty="0">
                <a:solidFill>
                  <a:schemeClr val="bg1"/>
                </a:solidFill>
              </a:rPr>
              <a:t>“At St. Mark’s Hospital in Salt Lake City [President Spencer W. Kimball] was put under total anesthesia and operated on, then wheeled on a table back toward his room. </a:t>
            </a:r>
          </a:p>
          <a:p>
            <a:pPr fontAlgn="base"/>
            <a:endParaRPr lang="en-US" dirty="0">
              <a:solidFill>
                <a:schemeClr val="bg1"/>
              </a:solidFill>
            </a:endParaRPr>
          </a:p>
          <a:p>
            <a:pPr fontAlgn="base"/>
            <a:r>
              <a:rPr lang="en-US" dirty="0">
                <a:solidFill>
                  <a:schemeClr val="bg1"/>
                </a:solidFill>
              </a:rPr>
              <a:t>Still drugged, Spencer sensed his table stop by an elevator and heard the orderly, angry at something, profaning the Lord’s name. </a:t>
            </a:r>
          </a:p>
          <a:p>
            <a:pPr fontAlgn="base"/>
            <a:endParaRPr lang="en-US" dirty="0">
              <a:solidFill>
                <a:schemeClr val="bg1"/>
              </a:solidFill>
            </a:endParaRPr>
          </a:p>
          <a:p>
            <a:pPr fontAlgn="base"/>
            <a:r>
              <a:rPr lang="en-US" dirty="0">
                <a:solidFill>
                  <a:schemeClr val="bg1"/>
                </a:solidFill>
              </a:rPr>
              <a:t>Half-conscious, he pleaded with labored sounds: ‘Please don’t say that. I love Him more than anything in this world. Please.’ </a:t>
            </a:r>
          </a:p>
          <a:p>
            <a:pPr fontAlgn="base"/>
            <a:endParaRPr lang="en-US" dirty="0">
              <a:solidFill>
                <a:schemeClr val="bg1"/>
              </a:solidFill>
            </a:endParaRPr>
          </a:p>
          <a:p>
            <a:pPr fontAlgn="base"/>
            <a:r>
              <a:rPr lang="en-US" dirty="0">
                <a:solidFill>
                  <a:schemeClr val="bg1"/>
                </a:solidFill>
              </a:rPr>
              <a:t>An absolute silence. Then the orderly answered softly: ‘I shouldn’t have said that. I’m sorry’” </a:t>
            </a:r>
          </a:p>
          <a:p>
            <a:pPr fontAlgn="base"/>
            <a:r>
              <a:rPr lang="en-US" sz="1100" dirty="0">
                <a:solidFill>
                  <a:schemeClr val="bg1"/>
                </a:solidFill>
              </a:rPr>
              <a:t>Edward L. Kimball and Andrew E. Kimball Jr.</a:t>
            </a:r>
            <a:endParaRPr lang="en-US" sz="1100" dirty="0">
              <a:solidFill>
                <a:schemeClr val="bg1"/>
              </a:solidFill>
              <a:latin typeface="Abadi" panose="020B0604020104020204" pitchFamily="34" charset="0"/>
            </a:endParaRPr>
          </a:p>
        </p:txBody>
      </p:sp>
      <p:pic>
        <p:nvPicPr>
          <p:cNvPr id="3" name="Picture 2">
            <a:extLst>
              <a:ext uri="{FF2B5EF4-FFF2-40B4-BE49-F238E27FC236}">
                <a16:creationId xmlns:a16="http://schemas.microsoft.com/office/drawing/2014/main" id="{331FE895-6C70-4EE8-B157-4B0B61655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57" y="5402316"/>
            <a:ext cx="1208255" cy="1307635"/>
          </a:xfrm>
          <a:prstGeom prst="rect">
            <a:avLst/>
          </a:prstGeom>
        </p:spPr>
      </p:pic>
      <p:pic>
        <p:nvPicPr>
          <p:cNvPr id="7" name="Picture 6">
            <a:extLst>
              <a:ext uri="{FF2B5EF4-FFF2-40B4-BE49-F238E27FC236}">
                <a16:creationId xmlns:a16="http://schemas.microsoft.com/office/drawing/2014/main" id="{E11E0B4F-BA6E-48AD-8B6E-FB4798A4BA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5741" y="659788"/>
            <a:ext cx="2267678" cy="2834597"/>
          </a:xfrm>
          <a:prstGeom prst="rect">
            <a:avLst/>
          </a:prstGeom>
        </p:spPr>
      </p:pic>
      <p:pic>
        <p:nvPicPr>
          <p:cNvPr id="10" name="Picture 9">
            <a:extLst>
              <a:ext uri="{FF2B5EF4-FFF2-40B4-BE49-F238E27FC236}">
                <a16:creationId xmlns:a16="http://schemas.microsoft.com/office/drawing/2014/main" id="{BB22234E-CA72-4981-8D9B-1C446C57F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0965" y="1065171"/>
            <a:ext cx="2381250" cy="2381250"/>
          </a:xfrm>
          <a:prstGeom prst="rect">
            <a:avLst/>
          </a:prstGeom>
        </p:spPr>
      </p:pic>
      <p:pic>
        <p:nvPicPr>
          <p:cNvPr id="12" name="Picture 11">
            <a:extLst>
              <a:ext uri="{FF2B5EF4-FFF2-40B4-BE49-F238E27FC236}">
                <a16:creationId xmlns:a16="http://schemas.microsoft.com/office/drawing/2014/main" id="{B510F951-76B1-45B8-A4B4-B12B329638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19646" y="3761730"/>
            <a:ext cx="2581275" cy="2828925"/>
          </a:xfrm>
          <a:prstGeom prst="rect">
            <a:avLst/>
          </a:prstGeom>
        </p:spPr>
      </p:pic>
    </p:spTree>
    <p:extLst>
      <p:ext uri="{BB962C8B-B14F-4D97-AF65-F5344CB8AC3E}">
        <p14:creationId xmlns:p14="http://schemas.microsoft.com/office/powerpoint/2010/main" val="49094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FD3460-970E-4C60-8F0A-B47684090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830997"/>
          </a:xfrm>
          <a:prstGeom prst="rect">
            <a:avLst/>
          </a:prstGeom>
          <a:noFill/>
        </p:spPr>
        <p:txBody>
          <a:bodyPr wrap="square" rtlCol="0">
            <a:spAutoFit/>
          </a:bodyPr>
          <a:lstStyle/>
          <a:p>
            <a:pPr algn="ctr"/>
            <a:r>
              <a:rPr lang="en-US" sz="4800" dirty="0">
                <a:solidFill>
                  <a:schemeClr val="bg1"/>
                </a:solidFill>
              </a:rPr>
              <a:t>To Take the Lord’s Name in Vain</a:t>
            </a:r>
          </a:p>
        </p:txBody>
      </p:sp>
      <p:sp>
        <p:nvSpPr>
          <p:cNvPr id="4" name="Rectangle 3"/>
          <p:cNvSpPr/>
          <p:nvPr/>
        </p:nvSpPr>
        <p:spPr>
          <a:xfrm>
            <a:off x="794139" y="941594"/>
            <a:ext cx="6725304" cy="5447645"/>
          </a:xfrm>
          <a:prstGeom prst="rect">
            <a:avLst/>
          </a:prstGeom>
        </p:spPr>
        <p:txBody>
          <a:bodyPr wrap="square">
            <a:spAutoFit/>
          </a:bodyPr>
          <a:lstStyle/>
          <a:p>
            <a:pPr fontAlgn="base"/>
            <a:r>
              <a:rPr lang="en-US" sz="2400" dirty="0">
                <a:solidFill>
                  <a:schemeClr val="bg1"/>
                </a:solidFill>
              </a:rPr>
              <a:t>“1. We may take the name of God in vain by profane speech.</a:t>
            </a:r>
          </a:p>
          <a:p>
            <a:pPr fontAlgn="base"/>
            <a:endParaRPr lang="en-US" sz="2400" dirty="0">
              <a:solidFill>
                <a:schemeClr val="bg1"/>
              </a:solidFill>
            </a:endParaRPr>
          </a:p>
          <a:p>
            <a:pPr fontAlgn="base"/>
            <a:r>
              <a:rPr lang="en-US" sz="2400" dirty="0">
                <a:solidFill>
                  <a:schemeClr val="bg1"/>
                </a:solidFill>
              </a:rPr>
              <a:t>2. We take it in vain when we swear falsely, not being true to our oaths and promises.</a:t>
            </a:r>
          </a:p>
          <a:p>
            <a:pPr fontAlgn="base"/>
            <a:endParaRPr lang="en-US" sz="2400" dirty="0">
              <a:solidFill>
                <a:schemeClr val="bg1"/>
              </a:solidFill>
            </a:endParaRPr>
          </a:p>
          <a:p>
            <a:pPr fontAlgn="base"/>
            <a:r>
              <a:rPr lang="en-US" sz="2400" dirty="0">
                <a:solidFill>
                  <a:schemeClr val="bg1"/>
                </a:solidFill>
              </a:rPr>
              <a:t>3. We take it in vain in a blasphemous sense when we presume to speak in that name without authority.</a:t>
            </a:r>
          </a:p>
          <a:p>
            <a:pPr fontAlgn="base"/>
            <a:endParaRPr lang="en-US" sz="2400" dirty="0">
              <a:solidFill>
                <a:schemeClr val="bg1"/>
              </a:solidFill>
            </a:endParaRPr>
          </a:p>
          <a:p>
            <a:pPr fontAlgn="base"/>
            <a:r>
              <a:rPr lang="en-US" sz="2400" dirty="0">
                <a:solidFill>
                  <a:schemeClr val="bg1"/>
                </a:solidFill>
              </a:rPr>
              <a:t>4. And we take his name in vain whenever we willfully do aught that is in defiance of his commandments, since we have taken his name upon ourselves.”</a:t>
            </a:r>
          </a:p>
          <a:p>
            <a:pPr fontAlgn="base"/>
            <a:r>
              <a:rPr lang="en-US" sz="1200" dirty="0">
                <a:solidFill>
                  <a:schemeClr val="bg1"/>
                </a:solidFill>
              </a:rPr>
              <a:t>Elder James E. </a:t>
            </a:r>
            <a:r>
              <a:rPr lang="en-US" sz="1200" dirty="0" err="1">
                <a:solidFill>
                  <a:schemeClr val="bg1"/>
                </a:solidFill>
              </a:rPr>
              <a:t>Talmage</a:t>
            </a:r>
            <a:endParaRPr lang="en-US" sz="1200" dirty="0">
              <a:solidFill>
                <a:schemeClr val="bg1"/>
              </a:solidFill>
            </a:endParaRPr>
          </a:p>
        </p:txBody>
      </p:sp>
      <p:pic>
        <p:nvPicPr>
          <p:cNvPr id="2050" name="Picture 2" descr="James E. Tal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5210" y="2385684"/>
            <a:ext cx="24860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2374F7-80E8-40C8-8046-390E58A38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6965" y="-113140"/>
            <a:ext cx="9003956" cy="830997"/>
          </a:xfrm>
          <a:prstGeom prst="rect">
            <a:avLst/>
          </a:prstGeom>
          <a:noFill/>
        </p:spPr>
        <p:txBody>
          <a:bodyPr wrap="square" rtlCol="0">
            <a:spAutoFit/>
          </a:bodyPr>
          <a:lstStyle/>
          <a:p>
            <a:pPr algn="ctr"/>
            <a:r>
              <a:rPr lang="en-US" sz="4800" dirty="0">
                <a:solidFill>
                  <a:schemeClr val="bg1"/>
                </a:solidFill>
              </a:rPr>
              <a:t>Reverence in a Name</a:t>
            </a:r>
          </a:p>
        </p:txBody>
      </p:sp>
      <p:sp>
        <p:nvSpPr>
          <p:cNvPr id="4" name="Rectangle 3"/>
          <p:cNvSpPr/>
          <p:nvPr/>
        </p:nvSpPr>
        <p:spPr>
          <a:xfrm>
            <a:off x="5845353" y="5489748"/>
            <a:ext cx="4384440" cy="1107996"/>
          </a:xfrm>
          <a:prstGeom prst="rect">
            <a:avLst/>
          </a:prstGeom>
        </p:spPr>
        <p:txBody>
          <a:bodyPr wrap="square">
            <a:spAutoFit/>
          </a:bodyPr>
          <a:lstStyle/>
          <a:p>
            <a:pPr fontAlgn="base"/>
            <a:r>
              <a:rPr lang="en-US" dirty="0">
                <a:solidFill>
                  <a:schemeClr val="bg1"/>
                </a:solidFill>
              </a:rPr>
              <a:t>“There are no more sacred or significant words in all of our language than the names of God the Father and His Son, Jesus Christ” </a:t>
            </a:r>
            <a:r>
              <a:rPr lang="en-US" sz="1200" dirty="0">
                <a:solidFill>
                  <a:schemeClr val="bg1"/>
                </a:solidFill>
              </a:rPr>
              <a:t>Elder Dallin H. Oaks</a:t>
            </a:r>
            <a:endParaRPr lang="en-US" sz="1200" dirty="0">
              <a:solidFill>
                <a:schemeClr val="bg1"/>
              </a:solidFill>
              <a:latin typeface="Abadi" panose="020B0604020104020204" pitchFamily="34" charset="0"/>
            </a:endParaRPr>
          </a:p>
        </p:txBody>
      </p:sp>
      <p:sp>
        <p:nvSpPr>
          <p:cNvPr id="2" name="Rectangle 1"/>
          <p:cNvSpPr/>
          <p:nvPr/>
        </p:nvSpPr>
        <p:spPr>
          <a:xfrm>
            <a:off x="625649" y="1334764"/>
            <a:ext cx="5144530" cy="3970318"/>
          </a:xfrm>
          <a:prstGeom prst="rect">
            <a:avLst/>
          </a:prstGeom>
        </p:spPr>
        <p:txBody>
          <a:bodyPr wrap="square">
            <a:spAutoFit/>
          </a:bodyPr>
          <a:lstStyle/>
          <a:p>
            <a:pPr fontAlgn="base"/>
            <a:r>
              <a:rPr lang="en-US" dirty="0">
                <a:solidFill>
                  <a:srgbClr val="FFFF00"/>
                </a:solidFill>
                <a:latin typeface="Abadi" panose="020B0604020104020204" pitchFamily="34" charset="0"/>
              </a:rPr>
              <a:t>Why do you think we are to use the Savior’s name with reverence?</a:t>
            </a:r>
          </a:p>
          <a:p>
            <a:pPr fontAlgn="base"/>
            <a:endParaRPr lang="en-US" dirty="0">
              <a:solidFill>
                <a:srgbClr val="FFFF00"/>
              </a:solidFill>
              <a:latin typeface="Abadi" panose="020B0604020104020204" pitchFamily="34" charset="0"/>
            </a:endParaRPr>
          </a:p>
          <a:p>
            <a:pPr fontAlgn="base"/>
            <a:r>
              <a:rPr lang="en-US" dirty="0">
                <a:solidFill>
                  <a:srgbClr val="FFFF00"/>
                </a:solidFill>
                <a:latin typeface="Abadi" panose="020B0604020104020204" pitchFamily="34" charset="0"/>
              </a:rPr>
              <a:t>How does Doctrine and Covenants 63:62 increase your understanding of what it means to take the name of the Lord in vain? </a:t>
            </a:r>
          </a:p>
          <a:p>
            <a:pPr fontAlgn="base"/>
            <a:endParaRPr lang="en-US" dirty="0">
              <a:solidFill>
                <a:srgbClr val="FFFF00"/>
              </a:solidFill>
              <a:latin typeface="Abadi" panose="020B0604020104020204" pitchFamily="34" charset="0"/>
            </a:endParaRPr>
          </a:p>
          <a:p>
            <a:pPr fontAlgn="base"/>
            <a:r>
              <a:rPr lang="en-US" dirty="0">
                <a:solidFill>
                  <a:srgbClr val="FFFF00"/>
                </a:solidFill>
                <a:latin typeface="Abadi" panose="020B0604020104020204" pitchFamily="34" charset="0"/>
              </a:rPr>
              <a:t>How does this verse apply to priesthood ordinances?</a:t>
            </a:r>
          </a:p>
          <a:p>
            <a:pPr fontAlgn="base"/>
            <a:endParaRPr lang="en-US" dirty="0">
              <a:solidFill>
                <a:srgbClr val="FFFF00"/>
              </a:solidFill>
              <a:latin typeface="Abadi" panose="020B0604020104020204" pitchFamily="34" charset="0"/>
            </a:endParaRPr>
          </a:p>
          <a:p>
            <a:pPr fontAlgn="base"/>
            <a:endParaRPr lang="en-US" dirty="0">
              <a:solidFill>
                <a:srgbClr val="FFFF00"/>
              </a:solidFill>
              <a:latin typeface="Abadi" panose="020B0604020104020204" pitchFamily="34" charset="0"/>
            </a:endParaRPr>
          </a:p>
          <a:p>
            <a:pPr fontAlgn="base"/>
            <a:r>
              <a:rPr lang="en-US" dirty="0">
                <a:solidFill>
                  <a:srgbClr val="FFFF00"/>
                </a:solidFill>
                <a:latin typeface="Abadi" panose="020B0604020104020204" pitchFamily="34" charset="0"/>
              </a:rPr>
              <a:t>When we use the Savior’s name, what can we do to remember that it is sacred and must be spoken with care?</a:t>
            </a:r>
          </a:p>
        </p:txBody>
      </p:sp>
      <p:sp>
        <p:nvSpPr>
          <p:cNvPr id="7" name="TextBox 6"/>
          <p:cNvSpPr txBox="1"/>
          <p:nvPr/>
        </p:nvSpPr>
        <p:spPr>
          <a:xfrm>
            <a:off x="172457" y="6413078"/>
            <a:ext cx="2277762" cy="369332"/>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D&amp;C 63:61-64</a:t>
            </a:r>
          </a:p>
        </p:txBody>
      </p:sp>
      <p:pic>
        <p:nvPicPr>
          <p:cNvPr id="9" name="Picture 8">
            <a:extLst>
              <a:ext uri="{FF2B5EF4-FFF2-40B4-BE49-F238E27FC236}">
                <a16:creationId xmlns:a16="http://schemas.microsoft.com/office/drawing/2014/main" id="{018D4109-1573-43B3-837B-F7245140D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052" y="836714"/>
            <a:ext cx="2682240" cy="4468368"/>
          </a:xfrm>
          <a:prstGeom prst="rect">
            <a:avLst/>
          </a:prstGeom>
        </p:spPr>
      </p:pic>
      <p:pic>
        <p:nvPicPr>
          <p:cNvPr id="11" name="Picture 10">
            <a:extLst>
              <a:ext uri="{FF2B5EF4-FFF2-40B4-BE49-F238E27FC236}">
                <a16:creationId xmlns:a16="http://schemas.microsoft.com/office/drawing/2014/main" id="{04BB6D32-1D1E-4BEE-ACEC-E6C49F0785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644" y="5171090"/>
            <a:ext cx="1144707" cy="1426654"/>
          </a:xfrm>
          <a:prstGeom prst="rect">
            <a:avLst/>
          </a:prstGeom>
        </p:spPr>
      </p:pic>
    </p:spTree>
    <p:extLst>
      <p:ext uri="{BB962C8B-B14F-4D97-AF65-F5344CB8AC3E}">
        <p14:creationId xmlns:p14="http://schemas.microsoft.com/office/powerpoint/2010/main" val="309157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027B252-8539-4372-B759-7FF6633AC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15614" y="107093"/>
            <a:ext cx="11917360" cy="6355586"/>
          </a:xfrm>
          <a:prstGeom prst="rect">
            <a:avLst/>
          </a:prstGeom>
          <a:noFill/>
        </p:spPr>
        <p:txBody>
          <a:bodyPr wrap="square" rtlCol="0">
            <a:spAutoFit/>
          </a:bodyPr>
          <a:lstStyle/>
          <a:p>
            <a:r>
              <a:rPr lang="en-US" dirty="0">
                <a:solidFill>
                  <a:schemeClr val="bg1"/>
                </a:solidFill>
              </a:rPr>
              <a:t>Sources:</a:t>
            </a:r>
          </a:p>
          <a:p>
            <a:r>
              <a:rPr lang="en-US" dirty="0">
                <a:solidFill>
                  <a:schemeClr val="bg1"/>
                </a:solidFill>
              </a:rPr>
              <a:t>Video:</a:t>
            </a:r>
          </a:p>
          <a:p>
            <a:r>
              <a:rPr lang="en-US" b="1" dirty="0">
                <a:solidFill>
                  <a:schemeClr val="bg1"/>
                </a:solidFill>
              </a:rPr>
              <a:t>Mountains to Climb (5:04)</a:t>
            </a:r>
          </a:p>
          <a:p>
            <a:r>
              <a:rPr lang="en-US" b="1" dirty="0">
                <a:solidFill>
                  <a:schemeClr val="bg1"/>
                </a:solidFill>
              </a:rPr>
              <a:t>Humility and Love (3:40)</a:t>
            </a:r>
          </a:p>
          <a:p>
            <a:r>
              <a:rPr lang="en-US" b="1" dirty="0">
                <a:solidFill>
                  <a:schemeClr val="bg1"/>
                </a:solidFill>
              </a:rPr>
              <a:t>Beware How We Take the Lord's Name (0:53)</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8, 169-171</a:t>
            </a:r>
            <a:endParaRPr lang="en-US" i="1" dirty="0">
              <a:solidFill>
                <a:schemeClr val="bg1"/>
              </a:solidFill>
            </a:endParaRPr>
          </a:p>
          <a:p>
            <a:endParaRPr lang="en-US" dirty="0">
              <a:solidFill>
                <a:schemeClr val="bg1"/>
              </a:solidFill>
            </a:endParaRPr>
          </a:p>
          <a:p>
            <a:r>
              <a:rPr lang="en-US" dirty="0">
                <a:solidFill>
                  <a:schemeClr val="bg1"/>
                </a:solidFill>
              </a:rPr>
              <a:t>Brigham Young (</a:t>
            </a:r>
            <a:r>
              <a:rPr lang="en-US" i="1" dirty="0">
                <a:solidFill>
                  <a:schemeClr val="bg1"/>
                </a:solidFill>
              </a:rPr>
              <a:t>Discourse of Brigham Young,</a:t>
            </a:r>
            <a:r>
              <a:rPr lang="en-US" dirty="0">
                <a:solidFill>
                  <a:schemeClr val="bg1"/>
                </a:solidFill>
              </a:rPr>
              <a:t> 111–12). Also found in Teachings of Brigham Young Chapter 45</a:t>
            </a:r>
          </a:p>
          <a:p>
            <a:endParaRPr lang="en-US" i="1" dirty="0">
              <a:solidFill>
                <a:schemeClr val="bg1"/>
              </a:solidFill>
              <a:latin typeface="Abadi" panose="020B0604020104020204" pitchFamily="34" charset="0"/>
            </a:endParaRPr>
          </a:p>
          <a:p>
            <a:r>
              <a:rPr lang="en-US" i="1" dirty="0">
                <a:solidFill>
                  <a:schemeClr val="bg1"/>
                </a:solidFill>
                <a:latin typeface="Abadi" panose="020B0604020104020204" pitchFamily="34" charset="0"/>
              </a:rPr>
              <a:t>History of the Church,</a:t>
            </a:r>
            <a:r>
              <a:rPr lang="en-US" dirty="0">
                <a:solidFill>
                  <a:schemeClr val="bg1"/>
                </a:solidFill>
                <a:latin typeface="Abadi" panose="020B0604020104020204" pitchFamily="34" charset="0"/>
              </a:rPr>
              <a:t> 4:11; see also </a:t>
            </a:r>
            <a:r>
              <a:rPr lang="en-US" i="1" dirty="0">
                <a:solidFill>
                  <a:schemeClr val="bg1"/>
                </a:solidFill>
                <a:latin typeface="Abadi" panose="020B0604020104020204" pitchFamily="34" charset="0"/>
              </a:rPr>
              <a:t>Journals, Volume 1: 1832–1839,</a:t>
            </a:r>
            <a:r>
              <a:rPr lang="en-US" dirty="0">
                <a:solidFill>
                  <a:schemeClr val="bg1"/>
                </a:solidFill>
                <a:latin typeface="Abadi" panose="020B0604020104020204" pitchFamily="34" charset="0"/>
              </a:rPr>
              <a:t> vol. 1 of the Journals series of </a:t>
            </a:r>
            <a:r>
              <a:rPr lang="en-US" i="1" dirty="0">
                <a:solidFill>
                  <a:schemeClr val="bg1"/>
                </a:solidFill>
                <a:latin typeface="Abadi" panose="020B0604020104020204" pitchFamily="34" charset="0"/>
              </a:rPr>
              <a:t>The Joseph Smith Papers</a:t>
            </a:r>
            <a:r>
              <a:rPr lang="en-US" dirty="0">
                <a:solidFill>
                  <a:schemeClr val="bg1"/>
                </a:solidFill>
                <a:latin typeface="Abadi" panose="020B0604020104020204" pitchFamily="34" charset="0"/>
              </a:rPr>
              <a:t> [2008], 352–53).</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Gospel Principles Chapter 44 and 45</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(See Joseph Fielding Smith, </a:t>
            </a:r>
            <a:r>
              <a:rPr lang="en-US" i="1" dirty="0">
                <a:solidFill>
                  <a:schemeClr val="bg1"/>
                </a:solidFill>
                <a:latin typeface="Abadi" panose="020B0604020104020204" pitchFamily="34" charset="0"/>
              </a:rPr>
              <a:t>Doctrines of Salvation,</a:t>
            </a:r>
            <a:r>
              <a:rPr lang="en-US" dirty="0">
                <a:solidFill>
                  <a:schemeClr val="bg1"/>
                </a:solidFill>
                <a:latin typeface="Abadi" panose="020B0604020104020204" pitchFamily="34" charset="0"/>
              </a:rPr>
              <a:t> comp. Bruce R. McConkie, 3 vols. [1954–56], 2:167, 251–52.)</a:t>
            </a:r>
          </a:p>
          <a:p>
            <a:endParaRPr lang="en-US" dirty="0">
              <a:solidFill>
                <a:schemeClr val="bg1"/>
              </a:solidFill>
              <a:latin typeface="Abadi" panose="020B0604020104020204" pitchFamily="34" charset="0"/>
            </a:endParaRPr>
          </a:p>
          <a:p>
            <a:r>
              <a:rPr lang="en-US" dirty="0">
                <a:solidFill>
                  <a:schemeClr val="bg1"/>
                </a:solidFill>
              </a:rPr>
              <a:t>(Edward L. Kimball and Andrew E. Kimball Jr., </a:t>
            </a:r>
            <a:r>
              <a:rPr lang="en-US" i="1" dirty="0">
                <a:solidFill>
                  <a:schemeClr val="bg1"/>
                </a:solidFill>
              </a:rPr>
              <a:t>Spencer W. Kimball: Twelfth President of The Church of Jesus Christ of Latter-day Saints</a:t>
            </a:r>
            <a:r>
              <a:rPr lang="en-US" dirty="0">
                <a:solidFill>
                  <a:schemeClr val="bg1"/>
                </a:solidFill>
              </a:rPr>
              <a:t> [1977], 264).</a:t>
            </a:r>
          </a:p>
          <a:p>
            <a:endParaRPr lang="en-US" dirty="0">
              <a:solidFill>
                <a:schemeClr val="bg1"/>
              </a:solidFill>
            </a:endParaRPr>
          </a:p>
          <a:p>
            <a:r>
              <a:rPr lang="en-US" dirty="0">
                <a:solidFill>
                  <a:schemeClr val="bg1"/>
                </a:solidFill>
              </a:rPr>
              <a:t>Elder James E. </a:t>
            </a:r>
            <a:r>
              <a:rPr lang="en-US" dirty="0" err="1">
                <a:solidFill>
                  <a:schemeClr val="bg1"/>
                </a:solidFill>
              </a:rPr>
              <a:t>Talmage</a:t>
            </a:r>
            <a:r>
              <a:rPr lang="en-US" dirty="0">
                <a:solidFill>
                  <a:schemeClr val="bg1"/>
                </a:solidFill>
              </a:rPr>
              <a:t> (In Conference Report, Oct. 1931, pp. 53.)</a:t>
            </a:r>
          </a:p>
          <a:p>
            <a:endParaRPr lang="en-US" sz="1100" dirty="0">
              <a:solidFill>
                <a:schemeClr val="bg1"/>
              </a:solidFill>
              <a:latin typeface="Abadi" panose="020B0604020104020204" pitchFamily="34" charset="0"/>
            </a:endParaRPr>
          </a:p>
          <a:p>
            <a:r>
              <a:rPr lang="en-US" dirty="0">
                <a:solidFill>
                  <a:schemeClr val="bg1"/>
                </a:solidFill>
              </a:rPr>
              <a:t>Elder Dallin H. Oaks (“Reverent and Clean,” </a:t>
            </a:r>
            <a:r>
              <a:rPr lang="en-US" i="1" dirty="0">
                <a:solidFill>
                  <a:schemeClr val="bg1"/>
                </a:solidFill>
              </a:rPr>
              <a:t>Ensign,</a:t>
            </a:r>
            <a:r>
              <a:rPr lang="en-US" dirty="0">
                <a:solidFill>
                  <a:schemeClr val="bg1"/>
                </a:solidFill>
              </a:rPr>
              <a:t> May 1986, 50).</a:t>
            </a:r>
          </a:p>
        </p:txBody>
      </p:sp>
      <p:grpSp>
        <p:nvGrpSpPr>
          <p:cNvPr id="5" name="Group 4"/>
          <p:cNvGrpSpPr/>
          <p:nvPr/>
        </p:nvGrpSpPr>
        <p:grpSpPr>
          <a:xfrm>
            <a:off x="4660635" y="687249"/>
            <a:ext cx="687859" cy="87128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A721B728-03F0-46D0-8304-ECBB51BC7E54}"/>
              </a:ext>
            </a:extLst>
          </p:cNvPr>
          <p:cNvSpPr>
            <a:spLocks noGrp="1"/>
          </p:cNvSpPr>
          <p:nvPr/>
        </p:nvSpPr>
        <p:spPr>
          <a:xfrm>
            <a:off x="16791" y="654922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901959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4152" y="413087"/>
            <a:ext cx="7047470" cy="6463308"/>
          </a:xfrm>
          <a:prstGeom prst="rect">
            <a:avLst/>
          </a:prstGeom>
        </p:spPr>
        <p:txBody>
          <a:bodyPr wrap="square">
            <a:spAutoFit/>
          </a:bodyPr>
          <a:lstStyle/>
          <a:p>
            <a:r>
              <a:rPr lang="en-US" dirty="0">
                <a:latin typeface="Abadi" panose="020B0604020104020204" pitchFamily="34" charset="0"/>
              </a:rPr>
              <a:t>We know, of course, that the rain falls on the just as well as the unjust (see Matt. 5:45). But even though the just die they are not lost, but are saved through the Atonement of the Redeemer. Paul wrote to the Romans, “For whether we live, we live unto the Lord; and whether we die, we die unto the Lord” (Rom. 14:8).</a:t>
            </a:r>
          </a:p>
          <a:p>
            <a:pPr fontAlgn="base"/>
            <a:r>
              <a:rPr lang="en-US" dirty="0"/>
              <a:t>We can heed warnings. We have been told that many had been given concerning the vulnerability of New Orleans. We are told by seismologists that the Salt Lake Valley is a potential earthquake zone. This is the primary reason that we are extensively renovating the Tabernacle on Temple Square. This historic and remarkable building must be made to withstand the shaking of the earth.</a:t>
            </a:r>
          </a:p>
          <a:p>
            <a:pPr fontAlgn="base"/>
            <a:r>
              <a:rPr lang="en-US" dirty="0"/>
              <a:t>We have built grain storage and storehouses and stocked them with the necessities of life in the event of a disaster. But the best storehouse is the family storeroom. In words of revelation the Lord has said, “Organize yourselves; prepare every needful thing” (D&amp;C 109:8).</a:t>
            </a:r>
          </a:p>
          <a:p>
            <a:pPr fontAlgn="base"/>
            <a:r>
              <a:rPr lang="en-US" dirty="0"/>
              <a:t>Our people for three-quarters of a century have been counseled and encouraged to make such preparation as will assure survival should a calamity come.</a:t>
            </a:r>
          </a:p>
          <a:p>
            <a:pPr fontAlgn="base"/>
            <a:r>
              <a:rPr lang="en-US" dirty="0"/>
              <a:t>We can set aside some water, basic food, medicine, and clothing to keep us warm. We ought to have a little money laid aside in case of a rainy day.</a:t>
            </a:r>
          </a:p>
          <a:p>
            <a:pPr fontAlgn="base"/>
            <a:r>
              <a:rPr lang="en-US" i="1" dirty="0"/>
              <a:t>If Ye Are Prepared Ye Shall Not Fear </a:t>
            </a:r>
            <a:r>
              <a:rPr lang="en-US" dirty="0"/>
              <a:t>Oct. 2005 Gen. Conf.</a:t>
            </a:r>
          </a:p>
          <a:p>
            <a:pPr fontAlgn="base"/>
            <a:r>
              <a:rPr lang="en-US" cap="all" dirty="0"/>
              <a:t>President GORDON B. HINCKLEY</a:t>
            </a:r>
          </a:p>
          <a:p>
            <a:endParaRPr lang="en-US" dirty="0"/>
          </a:p>
        </p:txBody>
      </p:sp>
    </p:spTree>
    <p:extLst>
      <p:ext uri="{BB962C8B-B14F-4D97-AF65-F5344CB8AC3E}">
        <p14:creationId xmlns:p14="http://schemas.microsoft.com/office/powerpoint/2010/main" val="130403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5D197E-B465-434A-80B3-1E83F798A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Render Unto Caesar</a:t>
            </a:r>
          </a:p>
        </p:txBody>
      </p:sp>
      <p:sp>
        <p:nvSpPr>
          <p:cNvPr id="2" name="Rectangle 1"/>
          <p:cNvSpPr/>
          <p:nvPr/>
        </p:nvSpPr>
        <p:spPr>
          <a:xfrm>
            <a:off x="197710" y="836256"/>
            <a:ext cx="5951981" cy="3877985"/>
          </a:xfrm>
          <a:prstGeom prst="rect">
            <a:avLst/>
          </a:prstGeom>
        </p:spPr>
        <p:txBody>
          <a:bodyPr wrap="square">
            <a:spAutoFit/>
          </a:bodyPr>
          <a:lstStyle/>
          <a:p>
            <a:pPr fontAlgn="base"/>
            <a:r>
              <a:rPr lang="en-US" dirty="0">
                <a:solidFill>
                  <a:schemeClr val="bg1"/>
                </a:solidFill>
              </a:rPr>
              <a:t>The chief priests and the scribes tried to set a trap for Jesus by asking Him if it was legal for the Jews to pay tribute to the Roman emperor, Caesar. </a:t>
            </a:r>
          </a:p>
          <a:p>
            <a:pPr fontAlgn="base"/>
            <a:endParaRPr lang="en-US" dirty="0">
              <a:solidFill>
                <a:schemeClr val="bg1"/>
              </a:solidFill>
            </a:endParaRPr>
          </a:p>
          <a:p>
            <a:pPr fontAlgn="base"/>
            <a:r>
              <a:rPr lang="en-US" dirty="0">
                <a:solidFill>
                  <a:schemeClr val="bg1"/>
                </a:solidFill>
              </a:rPr>
              <a:t>They knew that if He said yes, the Jews would reject Him because they hated the Romans, who had conquered them. </a:t>
            </a:r>
          </a:p>
          <a:p>
            <a:pPr fontAlgn="base"/>
            <a:endParaRPr lang="en-US" dirty="0">
              <a:solidFill>
                <a:schemeClr val="bg1"/>
              </a:solidFill>
            </a:endParaRPr>
          </a:p>
          <a:p>
            <a:pPr fontAlgn="base"/>
            <a:r>
              <a:rPr lang="en-US" dirty="0">
                <a:solidFill>
                  <a:schemeClr val="bg1"/>
                </a:solidFill>
              </a:rPr>
              <a:t>If Jesus said no, they could report Him to the Romans, who would arrest Him for treason against Roman rule. </a:t>
            </a:r>
          </a:p>
          <a:p>
            <a:pPr fontAlgn="base"/>
            <a:endParaRPr lang="en-US" dirty="0">
              <a:solidFill>
                <a:schemeClr val="bg1"/>
              </a:solidFill>
            </a:endParaRPr>
          </a:p>
          <a:p>
            <a:pPr fontAlgn="base"/>
            <a:r>
              <a:rPr lang="en-US" dirty="0">
                <a:solidFill>
                  <a:schemeClr val="bg1"/>
                </a:solidFill>
              </a:rPr>
              <a:t>Jesus showed them a coin with Caesar’s image stamped on it and said, </a:t>
            </a:r>
            <a:r>
              <a:rPr lang="en-US" i="1" dirty="0">
                <a:solidFill>
                  <a:srgbClr val="FFFF00"/>
                </a:solidFill>
              </a:rPr>
              <a:t>“Render therefore unto Caesar the things which be Caesar’s, and unto God the things which be God’s” </a:t>
            </a:r>
          </a:p>
          <a:p>
            <a:pPr fontAlgn="base"/>
            <a:r>
              <a:rPr lang="en-US" sz="1200" dirty="0">
                <a:solidFill>
                  <a:schemeClr val="bg1"/>
                </a:solidFill>
              </a:rPr>
              <a:t>Luke 20:19–26</a:t>
            </a:r>
          </a:p>
        </p:txBody>
      </p:sp>
      <p:sp>
        <p:nvSpPr>
          <p:cNvPr id="12" name="TextBox 11"/>
          <p:cNvSpPr txBox="1"/>
          <p:nvPr/>
        </p:nvSpPr>
        <p:spPr>
          <a:xfrm>
            <a:off x="197710" y="6387049"/>
            <a:ext cx="1400432" cy="369332"/>
          </a:xfrm>
          <a:prstGeom prst="rect">
            <a:avLst/>
          </a:prstGeom>
          <a:noFill/>
        </p:spPr>
        <p:txBody>
          <a:bodyPr wrap="square" rtlCol="0">
            <a:spAutoFit/>
          </a:bodyPr>
          <a:lstStyle/>
          <a:p>
            <a:r>
              <a:rPr lang="en-US" dirty="0">
                <a:solidFill>
                  <a:schemeClr val="bg1"/>
                </a:solidFill>
              </a:rPr>
              <a:t>D&amp;C 63:25</a:t>
            </a:r>
          </a:p>
        </p:txBody>
      </p:sp>
      <p:sp>
        <p:nvSpPr>
          <p:cNvPr id="11" name="Rectangle 10"/>
          <p:cNvSpPr/>
          <p:nvPr/>
        </p:nvSpPr>
        <p:spPr>
          <a:xfrm>
            <a:off x="6478639" y="4171058"/>
            <a:ext cx="5136433" cy="2585323"/>
          </a:xfrm>
          <a:prstGeom prst="rect">
            <a:avLst/>
          </a:prstGeom>
        </p:spPr>
        <p:txBody>
          <a:bodyPr wrap="square">
            <a:spAutoFit/>
          </a:bodyPr>
          <a:lstStyle/>
          <a:p>
            <a:pPr fontAlgn="base"/>
            <a:r>
              <a:rPr lang="en-US" dirty="0">
                <a:solidFill>
                  <a:schemeClr val="bg1"/>
                </a:solidFill>
              </a:rPr>
              <a:t>In the Prophet Joseph Smith’s day, the Lord’s reference to that story helped teach the Saints that even though the whole earth belongs to the Lord, the Saints still had to buy the lands on which the Lord had commanded them to build the city of Zion. </a:t>
            </a:r>
          </a:p>
          <a:p>
            <a:pPr fontAlgn="base"/>
            <a:endParaRPr lang="en-US" dirty="0">
              <a:solidFill>
                <a:schemeClr val="bg1"/>
              </a:solidFill>
            </a:endParaRPr>
          </a:p>
          <a:p>
            <a:pPr fontAlgn="base"/>
            <a:r>
              <a:rPr lang="en-US" dirty="0">
                <a:solidFill>
                  <a:schemeClr val="bg1"/>
                </a:solidFill>
              </a:rPr>
              <a:t>This purchase was necessary for the Saints to have legal ownership of the land and to prevent contention about it in the future.</a:t>
            </a:r>
          </a:p>
        </p:txBody>
      </p:sp>
      <p:pic>
        <p:nvPicPr>
          <p:cNvPr id="4" name="Picture 3">
            <a:extLst>
              <a:ext uri="{FF2B5EF4-FFF2-40B4-BE49-F238E27FC236}">
                <a16:creationId xmlns:a16="http://schemas.microsoft.com/office/drawing/2014/main" id="{A59974AD-9738-4929-AA97-8BA7EB32B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008" y="1181757"/>
            <a:ext cx="3647254" cy="2726588"/>
          </a:xfrm>
          <a:prstGeom prst="rect">
            <a:avLst/>
          </a:prstGeom>
        </p:spPr>
      </p:pic>
      <p:pic>
        <p:nvPicPr>
          <p:cNvPr id="7" name="Picture 6">
            <a:extLst>
              <a:ext uri="{FF2B5EF4-FFF2-40B4-BE49-F238E27FC236}">
                <a16:creationId xmlns:a16="http://schemas.microsoft.com/office/drawing/2014/main" id="{1F22AC03-B521-4790-9BE5-7F095B954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640" y="4534832"/>
            <a:ext cx="3315360" cy="2232342"/>
          </a:xfrm>
          <a:prstGeom prst="rect">
            <a:avLst/>
          </a:prstGeom>
        </p:spPr>
      </p:pic>
    </p:spTree>
    <p:extLst>
      <p:ext uri="{BB962C8B-B14F-4D97-AF65-F5344CB8AC3E}">
        <p14:creationId xmlns:p14="http://schemas.microsoft.com/office/powerpoint/2010/main" val="342047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xit" presetSubtype="0" fill="hold" grpId="0" nodeType="withEffect">
                                  <p:stCondLst>
                                    <p:cond delay="0"/>
                                  </p:stCondLst>
                                  <p:childTnLst>
                                    <p:animEffect transition="out" filter="fade">
                                      <p:cBhvr>
                                        <p:cTn id="22" dur="500"/>
                                        <p:tgtEl>
                                          <p:spTgt spid="2">
                                            <p:txEl>
                                              <p:pRg st="0" end="0"/>
                                            </p:txEl>
                                          </p:spTgt>
                                        </p:tgtEl>
                                      </p:cBhvr>
                                    </p:animEffect>
                                    <p:set>
                                      <p:cBhvr>
                                        <p:cTn id="23" dur="1" fill="hold">
                                          <p:stCondLst>
                                            <p:cond delay="499"/>
                                          </p:stCondLst>
                                        </p:cTn>
                                        <p:tgtEl>
                                          <p:spTgt spid="2">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xEl>
                                              <p:pRg st="2" end="2"/>
                                            </p:txEl>
                                          </p:spTgt>
                                        </p:tgtEl>
                                      </p:cBhvr>
                                    </p:animEffect>
                                    <p:set>
                                      <p:cBhvr>
                                        <p:cTn id="26" dur="1" fill="hold">
                                          <p:stCondLst>
                                            <p:cond delay="499"/>
                                          </p:stCondLst>
                                        </p:cTn>
                                        <p:tgtEl>
                                          <p:spTgt spid="2">
                                            <p:txEl>
                                              <p:pRg st="2" end="2"/>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
                                            <p:txEl>
                                              <p:pRg st="4" end="4"/>
                                            </p:txEl>
                                          </p:spTgt>
                                        </p:tgtEl>
                                      </p:cBhvr>
                                    </p:animEffect>
                                    <p:set>
                                      <p:cBhvr>
                                        <p:cTn id="29" dur="1" fill="hold">
                                          <p:stCondLst>
                                            <p:cond delay="499"/>
                                          </p:stCondLst>
                                        </p:cTn>
                                        <p:tgtEl>
                                          <p:spTgt spid="2">
                                            <p:txEl>
                                              <p:pRg st="4" end="4"/>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2">
                                            <p:txEl>
                                              <p:pRg st="6" end="6"/>
                                            </p:txEl>
                                          </p:spTgt>
                                        </p:tgtEl>
                                      </p:cBhvr>
                                    </p:animEffect>
                                    <p:set>
                                      <p:cBhvr>
                                        <p:cTn id="32" dur="1" fill="hold">
                                          <p:stCondLst>
                                            <p:cond delay="499"/>
                                          </p:stCondLst>
                                        </p:cTn>
                                        <p:tgtEl>
                                          <p:spTgt spid="2">
                                            <p:txEl>
                                              <p:pRg st="6" end="6"/>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
                                            <p:txEl>
                                              <p:pRg st="7" end="7"/>
                                            </p:txEl>
                                          </p:spTgt>
                                        </p:tgtEl>
                                      </p:cBhvr>
                                    </p:animEffect>
                                    <p:set>
                                      <p:cBhvr>
                                        <p:cTn id="35" dur="1" fill="hold">
                                          <p:stCondLst>
                                            <p:cond delay="499"/>
                                          </p:stCondLst>
                                        </p:cTn>
                                        <p:tgtEl>
                                          <p:spTgt spid="2">
                                            <p:txEl>
                                              <p:pRg st="7" end="7"/>
                                            </p:txEl>
                                          </p:spTgt>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xit" presetSubtype="0" fill="hold"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065" y="380643"/>
            <a:ext cx="8760940" cy="6186309"/>
          </a:xfrm>
          <a:prstGeom prst="rect">
            <a:avLst/>
          </a:prstGeom>
        </p:spPr>
        <p:txBody>
          <a:bodyPr wrap="square">
            <a:spAutoFit/>
          </a:bodyPr>
          <a:lstStyle/>
          <a:p>
            <a:pPr fontAlgn="base"/>
            <a:r>
              <a:rPr lang="en-US" dirty="0">
                <a:latin typeface="Abadi" panose="020B0604020104020204" pitchFamily="34" charset="0"/>
              </a:rPr>
              <a:t>__1. During the wars in the last days, wicked people will destroy one another. (See D&amp;C 63:32–33.)</a:t>
            </a:r>
          </a:p>
          <a:p>
            <a:pPr fontAlgn="base">
              <a:buFont typeface="+mj-lt"/>
              <a:buAutoNum type="arabicPeriod"/>
            </a:pPr>
            <a:endParaRPr lang="en-US" dirty="0">
              <a:latin typeface="Abadi" panose="020B0604020104020204" pitchFamily="34" charset="0"/>
            </a:endParaRPr>
          </a:p>
          <a:p>
            <a:pPr fontAlgn="base">
              <a:buFont typeface="+mj-lt"/>
              <a:buAutoNum type="arabicPeriod"/>
            </a:pPr>
            <a:endParaRPr lang="en-US" dirty="0">
              <a:latin typeface="Abadi" panose="020B0604020104020204" pitchFamily="34" charset="0"/>
            </a:endParaRPr>
          </a:p>
          <a:p>
            <a:pPr fontAlgn="base"/>
            <a:r>
              <a:rPr lang="en-US" dirty="0">
                <a:latin typeface="Abadi" panose="020B0604020104020204" pitchFamily="34" charset="0"/>
              </a:rPr>
              <a:t>__2. The righteous Saints will easily escape all the destruction of the last days. (See D&amp;C 63:34.)</a:t>
            </a:r>
          </a:p>
          <a:p>
            <a:pPr fontAlgn="base">
              <a:buFont typeface="+mj-lt"/>
              <a:buAutoNum type="arabicPeriod"/>
            </a:pPr>
            <a:endParaRPr lang="en-US" dirty="0">
              <a:latin typeface="Abadi" panose="020B0604020104020204" pitchFamily="34" charset="0"/>
            </a:endParaRPr>
          </a:p>
          <a:p>
            <a:pPr fontAlgn="base">
              <a:buFont typeface="+mj-lt"/>
              <a:buAutoNum type="arabicPeriod"/>
            </a:pPr>
            <a:endParaRPr lang="en-US" dirty="0">
              <a:latin typeface="Abadi" panose="020B0604020104020204" pitchFamily="34" charset="0"/>
            </a:endParaRPr>
          </a:p>
          <a:p>
            <a:pPr fontAlgn="base"/>
            <a:r>
              <a:rPr lang="en-US" dirty="0">
                <a:latin typeface="Abadi" panose="020B0604020104020204" pitchFamily="34" charset="0"/>
              </a:rPr>
              <a:t>__3. When Jesus Christ comes again, He will destroy any wicked people who are still on the earth. (See D&amp;C 63:34.)</a:t>
            </a:r>
          </a:p>
          <a:p>
            <a:pPr fontAlgn="base">
              <a:buFont typeface="+mj-lt"/>
              <a:buAutoNum type="arabicPeriod"/>
            </a:pPr>
            <a:endParaRPr lang="en-US" dirty="0">
              <a:latin typeface="Abadi" panose="020B0604020104020204" pitchFamily="34" charset="0"/>
            </a:endParaRPr>
          </a:p>
          <a:p>
            <a:pPr fontAlgn="base">
              <a:buFont typeface="+mj-lt"/>
              <a:buAutoNum type="arabicPeriod"/>
            </a:pPr>
            <a:endParaRPr lang="en-US" dirty="0">
              <a:latin typeface="Abadi" panose="020B0604020104020204" pitchFamily="34" charset="0"/>
            </a:endParaRPr>
          </a:p>
          <a:p>
            <a:pPr fontAlgn="base"/>
            <a:r>
              <a:rPr lang="en-US" dirty="0">
                <a:latin typeface="Abadi" panose="020B0604020104020204" pitchFamily="34" charset="0"/>
              </a:rPr>
              <a:t>__4. Those who are faithful will eventually overcome all the challenges of this life. (See D&amp;C 63:47–48.)</a:t>
            </a:r>
          </a:p>
          <a:p>
            <a:pPr fontAlgn="base">
              <a:buFont typeface="+mj-lt"/>
              <a:buAutoNum type="arabicPeriod"/>
            </a:pPr>
            <a:endParaRPr lang="en-US" dirty="0">
              <a:latin typeface="Abadi" panose="020B0604020104020204" pitchFamily="34" charset="0"/>
            </a:endParaRPr>
          </a:p>
          <a:p>
            <a:pPr fontAlgn="base">
              <a:buFont typeface="+mj-lt"/>
              <a:buAutoNum type="arabicPeriod"/>
            </a:pPr>
            <a:endParaRPr lang="en-US" dirty="0">
              <a:latin typeface="Abadi" panose="020B0604020104020204" pitchFamily="34" charset="0"/>
            </a:endParaRPr>
          </a:p>
          <a:p>
            <a:pPr fontAlgn="base"/>
            <a:r>
              <a:rPr lang="en-US" dirty="0">
                <a:latin typeface="Abadi" panose="020B0604020104020204" pitchFamily="34" charset="0"/>
              </a:rPr>
              <a:t>__5. Righteous people who die before the Second Coming will be resurrected when the Savior comes to the earth. (See D&amp;C 63:49.)</a:t>
            </a:r>
          </a:p>
          <a:p>
            <a:pPr fontAlgn="base">
              <a:buFont typeface="+mj-lt"/>
              <a:buAutoNum type="arabicPeriod"/>
            </a:pPr>
            <a:endParaRPr lang="en-US" dirty="0">
              <a:latin typeface="Abadi" panose="020B0604020104020204" pitchFamily="34" charset="0"/>
            </a:endParaRPr>
          </a:p>
          <a:p>
            <a:pPr fontAlgn="base">
              <a:buFont typeface="+mj-lt"/>
              <a:buAutoNum type="arabicPeriod"/>
            </a:pPr>
            <a:endParaRPr lang="en-US" dirty="0">
              <a:latin typeface="Abadi" panose="020B0604020104020204" pitchFamily="34" charset="0"/>
            </a:endParaRPr>
          </a:p>
          <a:p>
            <a:pPr fontAlgn="base"/>
            <a:r>
              <a:rPr lang="en-US" dirty="0">
                <a:latin typeface="Abadi" panose="020B0604020104020204" pitchFamily="34" charset="0"/>
              </a:rPr>
              <a:t>__6. Righteous people who are living on the earth at the time of the Second Coming will never die. (See D&amp;C 63:50–51.)</a:t>
            </a:r>
          </a:p>
        </p:txBody>
      </p:sp>
    </p:spTree>
    <p:extLst>
      <p:ext uri="{BB962C8B-B14F-4D97-AF65-F5344CB8AC3E}">
        <p14:creationId xmlns:p14="http://schemas.microsoft.com/office/powerpoint/2010/main" val="358392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05400" y="3124201"/>
            <a:ext cx="2438400" cy="646331"/>
          </a:xfrm>
          <a:prstGeom prst="rect">
            <a:avLst/>
          </a:prstGeom>
          <a:solidFill>
            <a:schemeClr val="bg1"/>
          </a:solidFill>
        </p:spPr>
        <p:txBody>
          <a:bodyPr wrap="square" rtlCol="0">
            <a:spAutoFit/>
          </a:bodyPr>
          <a:lstStyle/>
          <a:p>
            <a:r>
              <a:rPr lang="en-US" sz="3600" dirty="0">
                <a:latin typeface="Footlight MT Light" pitchFamily="18" charset="0"/>
              </a:rPr>
              <a:t>Pride Cycle</a:t>
            </a:r>
          </a:p>
        </p:txBody>
      </p:sp>
      <p:sp>
        <p:nvSpPr>
          <p:cNvPr id="6" name="Oval 5"/>
          <p:cNvSpPr/>
          <p:nvPr/>
        </p:nvSpPr>
        <p:spPr>
          <a:xfrm>
            <a:off x="3048000" y="533400"/>
            <a:ext cx="6400800" cy="609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1600" y="2286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Come Unto Christ Liberty</a:t>
            </a:r>
          </a:p>
        </p:txBody>
      </p:sp>
      <p:sp>
        <p:nvSpPr>
          <p:cNvPr id="8" name="TextBox 7"/>
          <p:cNvSpPr txBox="1"/>
          <p:nvPr/>
        </p:nvSpPr>
        <p:spPr>
          <a:xfrm>
            <a:off x="7543800" y="838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Blessings</a:t>
            </a:r>
          </a:p>
          <a:p>
            <a:pPr algn="ctr"/>
            <a:r>
              <a:rPr lang="en-US" dirty="0"/>
              <a:t> Prosperity</a:t>
            </a:r>
          </a:p>
        </p:txBody>
      </p:sp>
      <p:sp>
        <p:nvSpPr>
          <p:cNvPr id="9" name="TextBox 8"/>
          <p:cNvSpPr txBox="1"/>
          <p:nvPr/>
        </p:nvSpPr>
        <p:spPr>
          <a:xfrm>
            <a:off x="8305800" y="16764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Selfishness</a:t>
            </a:r>
          </a:p>
          <a:p>
            <a:pPr algn="ctr"/>
            <a:r>
              <a:rPr lang="en-US" dirty="0"/>
              <a:t>Self-Indulgence</a:t>
            </a:r>
          </a:p>
        </p:txBody>
      </p:sp>
      <p:sp>
        <p:nvSpPr>
          <p:cNvPr id="10" name="TextBox 9"/>
          <p:cNvSpPr txBox="1"/>
          <p:nvPr/>
        </p:nvSpPr>
        <p:spPr>
          <a:xfrm>
            <a:off x="8534400" y="28194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Become “Lifted Up”</a:t>
            </a:r>
          </a:p>
          <a:p>
            <a:pPr algn="ctr"/>
            <a:r>
              <a:rPr lang="en-US" dirty="0"/>
              <a:t>Inequality</a:t>
            </a:r>
          </a:p>
          <a:p>
            <a:pPr algn="ctr"/>
            <a:r>
              <a:rPr lang="en-US" dirty="0"/>
              <a:t>Class divisions</a:t>
            </a:r>
          </a:p>
        </p:txBody>
      </p:sp>
      <p:sp>
        <p:nvSpPr>
          <p:cNvPr id="11" name="TextBox 10"/>
          <p:cNvSpPr txBox="1"/>
          <p:nvPr/>
        </p:nvSpPr>
        <p:spPr>
          <a:xfrm>
            <a:off x="8305800" y="41148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Seek Control over others</a:t>
            </a:r>
          </a:p>
          <a:p>
            <a:pPr algn="ctr"/>
            <a:r>
              <a:rPr lang="en-US" dirty="0"/>
              <a:t>Use others</a:t>
            </a:r>
          </a:p>
        </p:txBody>
      </p:sp>
      <p:sp>
        <p:nvSpPr>
          <p:cNvPr id="12" name="TextBox 11"/>
          <p:cNvSpPr txBox="1"/>
          <p:nvPr/>
        </p:nvSpPr>
        <p:spPr>
          <a:xfrm>
            <a:off x="7696200" y="5334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Personal Apostasy</a:t>
            </a:r>
          </a:p>
        </p:txBody>
      </p:sp>
      <p:sp>
        <p:nvSpPr>
          <p:cNvPr id="13" name="TextBox 12"/>
          <p:cNvSpPr txBox="1"/>
          <p:nvPr/>
        </p:nvSpPr>
        <p:spPr>
          <a:xfrm>
            <a:off x="5257800" y="6096000"/>
            <a:ext cx="2133600" cy="369332"/>
          </a:xfrm>
          <a:prstGeom prst="rect">
            <a:avLst/>
          </a:prstGeom>
          <a:solidFill>
            <a:schemeClr val="bg1"/>
          </a:solidFill>
          <a:ln>
            <a:solidFill>
              <a:schemeClr val="bg2">
                <a:lumMod val="75000"/>
              </a:schemeClr>
            </a:solidFill>
          </a:ln>
        </p:spPr>
        <p:txBody>
          <a:bodyPr wrap="square" rtlCol="0">
            <a:spAutoFit/>
          </a:bodyPr>
          <a:lstStyle/>
          <a:p>
            <a:pPr algn="ctr"/>
            <a:r>
              <a:rPr lang="en-US" dirty="0"/>
              <a:t>Sin and Bondage</a:t>
            </a:r>
          </a:p>
        </p:txBody>
      </p:sp>
      <p:sp>
        <p:nvSpPr>
          <p:cNvPr id="14" name="TextBox 13"/>
          <p:cNvSpPr txBox="1"/>
          <p:nvPr/>
        </p:nvSpPr>
        <p:spPr>
          <a:xfrm>
            <a:off x="1676400" y="29718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Hatred</a:t>
            </a:r>
          </a:p>
          <a:p>
            <a:pPr algn="ctr"/>
            <a:r>
              <a:rPr lang="en-US" dirty="0"/>
              <a:t>War</a:t>
            </a:r>
          </a:p>
        </p:txBody>
      </p:sp>
      <p:sp>
        <p:nvSpPr>
          <p:cNvPr id="15" name="TextBox 14"/>
          <p:cNvSpPr txBox="1"/>
          <p:nvPr/>
        </p:nvSpPr>
        <p:spPr>
          <a:xfrm>
            <a:off x="2971800" y="53340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Insensitivity</a:t>
            </a:r>
          </a:p>
          <a:p>
            <a:pPr algn="ctr"/>
            <a:r>
              <a:rPr lang="en-US" dirty="0"/>
              <a:t>Past Feeling</a:t>
            </a:r>
          </a:p>
        </p:txBody>
      </p:sp>
      <p:sp>
        <p:nvSpPr>
          <p:cNvPr id="16" name="TextBox 15"/>
          <p:cNvSpPr txBox="1"/>
          <p:nvPr/>
        </p:nvSpPr>
        <p:spPr>
          <a:xfrm>
            <a:off x="1828800" y="3886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Persecution of Others</a:t>
            </a:r>
          </a:p>
        </p:txBody>
      </p:sp>
      <p:sp>
        <p:nvSpPr>
          <p:cNvPr id="17" name="TextBox 16"/>
          <p:cNvSpPr txBox="1"/>
          <p:nvPr/>
        </p:nvSpPr>
        <p:spPr>
          <a:xfrm>
            <a:off x="1981200" y="1752600"/>
            <a:ext cx="2133600" cy="923330"/>
          </a:xfrm>
          <a:prstGeom prst="rect">
            <a:avLst/>
          </a:prstGeom>
          <a:solidFill>
            <a:schemeClr val="bg1"/>
          </a:solidFill>
          <a:ln>
            <a:solidFill>
              <a:schemeClr val="bg2">
                <a:lumMod val="75000"/>
              </a:schemeClr>
            </a:solidFill>
          </a:ln>
        </p:spPr>
        <p:txBody>
          <a:bodyPr wrap="square" rtlCol="0">
            <a:spAutoFit/>
          </a:bodyPr>
          <a:lstStyle/>
          <a:p>
            <a:pPr algn="ctr"/>
            <a:r>
              <a:rPr lang="en-US" dirty="0"/>
              <a:t>Misery/Endless </a:t>
            </a:r>
            <a:r>
              <a:rPr lang="en-US" dirty="0" err="1"/>
              <a:t>Wo</a:t>
            </a:r>
            <a:endParaRPr lang="en-US" dirty="0"/>
          </a:p>
          <a:p>
            <a:pPr algn="ctr"/>
            <a:r>
              <a:rPr lang="en-US" dirty="0"/>
              <a:t>We come to ourselves</a:t>
            </a:r>
          </a:p>
        </p:txBody>
      </p:sp>
      <p:sp>
        <p:nvSpPr>
          <p:cNvPr id="18" name="TextBox 17"/>
          <p:cNvSpPr txBox="1"/>
          <p:nvPr/>
        </p:nvSpPr>
        <p:spPr>
          <a:xfrm>
            <a:off x="2895600" y="838201"/>
            <a:ext cx="2133600" cy="646331"/>
          </a:xfrm>
          <a:prstGeom prst="rect">
            <a:avLst/>
          </a:prstGeom>
          <a:solidFill>
            <a:schemeClr val="bg1"/>
          </a:solidFill>
          <a:ln>
            <a:solidFill>
              <a:schemeClr val="bg2">
                <a:lumMod val="75000"/>
              </a:schemeClr>
            </a:solidFill>
          </a:ln>
        </p:spPr>
        <p:txBody>
          <a:bodyPr wrap="square" rtlCol="0">
            <a:spAutoFit/>
          </a:bodyPr>
          <a:lstStyle/>
          <a:p>
            <a:pPr algn="ctr"/>
            <a:r>
              <a:rPr lang="en-US" dirty="0"/>
              <a:t>Depths of Humility</a:t>
            </a:r>
          </a:p>
          <a:p>
            <a:pPr algn="ctr"/>
            <a:r>
              <a:rPr lang="en-US" dirty="0"/>
              <a:t>Seek help from God</a:t>
            </a:r>
          </a:p>
        </p:txBody>
      </p:sp>
      <p:sp>
        <p:nvSpPr>
          <p:cNvPr id="19" name="Curved Up Arrow 18"/>
          <p:cNvSpPr/>
          <p:nvPr/>
        </p:nvSpPr>
        <p:spPr>
          <a:xfrm flipH="1">
            <a:off x="4800600" y="1600200"/>
            <a:ext cx="2819400" cy="685800"/>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urved Up Arrow 19"/>
          <p:cNvSpPr/>
          <p:nvPr/>
        </p:nvSpPr>
        <p:spPr>
          <a:xfrm rot="9490634" flipH="1">
            <a:off x="3682153" y="113658"/>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urved Up Arrow 20"/>
          <p:cNvSpPr/>
          <p:nvPr/>
        </p:nvSpPr>
        <p:spPr>
          <a:xfrm rot="918187" flipV="1">
            <a:off x="7421809" y="187401"/>
            <a:ext cx="1477732" cy="428955"/>
          </a:xfrm>
          <a:prstGeom prst="curvedUpArrow">
            <a:avLst>
              <a:gd name="adj1" fmla="val 25000"/>
              <a:gd name="adj2" fmla="val 73949"/>
              <a:gd name="adj3" fmla="val 36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5334000" y="1219200"/>
            <a:ext cx="1981200" cy="400110"/>
          </a:xfrm>
          <a:prstGeom prst="rect">
            <a:avLst/>
          </a:prstGeom>
          <a:noFill/>
        </p:spPr>
        <p:txBody>
          <a:bodyPr wrap="square" rtlCol="0">
            <a:spAutoFit/>
          </a:bodyPr>
          <a:lstStyle/>
          <a:p>
            <a:pPr algn="ctr"/>
            <a:r>
              <a:rPr lang="en-US" sz="2000" dirty="0">
                <a:latin typeface="Footlight MT Light" pitchFamily="18" charset="0"/>
              </a:rPr>
              <a:t>Humility Cycle</a:t>
            </a:r>
          </a:p>
        </p:txBody>
      </p:sp>
    </p:spTree>
    <p:extLst>
      <p:ext uri="{BB962C8B-B14F-4D97-AF65-F5344CB8AC3E}">
        <p14:creationId xmlns:p14="http://schemas.microsoft.com/office/powerpoint/2010/main" val="132004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75" y="117693"/>
            <a:ext cx="11781182" cy="6017032"/>
          </a:xfrm>
          <a:prstGeom prst="rect">
            <a:avLst/>
          </a:prstGeom>
        </p:spPr>
        <p:txBody>
          <a:bodyPr wrap="square">
            <a:spAutoFit/>
          </a:bodyPr>
          <a:lstStyle/>
          <a:p>
            <a:pPr fontAlgn="base"/>
            <a:r>
              <a:rPr lang="en-US" sz="1100" b="1" dirty="0">
                <a:latin typeface="Abadi" panose="020B0604020104020204" pitchFamily="34" charset="0"/>
              </a:rPr>
              <a:t>When Jesus Christ comes again to the earth, He will do the following things:</a:t>
            </a:r>
          </a:p>
          <a:p>
            <a:pPr fontAlgn="base"/>
            <a:r>
              <a:rPr lang="en-US" sz="1100" dirty="0">
                <a:latin typeface="Abadi" panose="020B0604020104020204" pitchFamily="34" charset="0"/>
              </a:rPr>
              <a:t>1. </a:t>
            </a:r>
            <a:r>
              <a:rPr lang="en-US" sz="1100" i="1" dirty="0">
                <a:latin typeface="Abadi" panose="020B0604020104020204" pitchFamily="34" charset="0"/>
              </a:rPr>
              <a:t>He will cleanse the earth.</a:t>
            </a:r>
            <a:r>
              <a:rPr lang="en-US" sz="1100" dirty="0">
                <a:latin typeface="Abadi" panose="020B0604020104020204" pitchFamily="34" charset="0"/>
              </a:rPr>
              <a:t> When Jesus comes again, He will come in power and great glory. At that time the wicked will be destroyed. All things that are corrupt will be burned, and the earth will be cleansed by fire (see D&amp;C 101:24–25).</a:t>
            </a:r>
          </a:p>
          <a:p>
            <a:pPr fontAlgn="base"/>
            <a:endParaRPr lang="en-US" sz="1100" dirty="0">
              <a:latin typeface="Abadi" panose="020B0604020104020204" pitchFamily="34" charset="0"/>
            </a:endParaRPr>
          </a:p>
          <a:p>
            <a:pPr fontAlgn="base"/>
            <a:r>
              <a:rPr lang="en-US" sz="1100" dirty="0">
                <a:latin typeface="Abadi" panose="020B0604020104020204" pitchFamily="34" charset="0"/>
              </a:rPr>
              <a:t>2. </a:t>
            </a:r>
            <a:r>
              <a:rPr lang="en-US" sz="1100" i="1" dirty="0">
                <a:latin typeface="Abadi" panose="020B0604020104020204" pitchFamily="34" charset="0"/>
              </a:rPr>
              <a:t>He will judge His people.</a:t>
            </a:r>
            <a:r>
              <a:rPr lang="en-US" sz="1100" dirty="0">
                <a:latin typeface="Abadi" panose="020B0604020104020204" pitchFamily="34" charset="0"/>
              </a:rPr>
              <a:t> When Jesus comes again, He will judge the nations and will divide the righteous from the wicked (see Matthew 25:31–46; see also chapter 46 in this book). John the Revelator wrote about this judgment: “I saw thrones, and they sat upon them, and judgment was given unto them: and I saw the souls of them that were beheaded for the witness of Jesus, and for the word of God, … and they lived and reigned with Christ a thousand years.” The wicked he saw “lived not again until the thousand years were finished” (Revelation 20:4–5; see also D&amp;C 88:95–98).</a:t>
            </a:r>
          </a:p>
          <a:p>
            <a:pPr fontAlgn="base"/>
            <a:endParaRPr lang="en-US" sz="1100" dirty="0">
              <a:latin typeface="Abadi" panose="020B0604020104020204" pitchFamily="34" charset="0"/>
            </a:endParaRPr>
          </a:p>
          <a:p>
            <a:pPr fontAlgn="base"/>
            <a:r>
              <a:rPr lang="en-US" sz="1100" dirty="0">
                <a:latin typeface="Abadi" panose="020B0604020104020204" pitchFamily="34" charset="0"/>
              </a:rPr>
              <a:t>3. </a:t>
            </a:r>
            <a:r>
              <a:rPr lang="en-US" sz="1100" i="1" dirty="0">
                <a:latin typeface="Abadi" panose="020B0604020104020204" pitchFamily="34" charset="0"/>
              </a:rPr>
              <a:t>He will usher in the Millennium.</a:t>
            </a:r>
            <a:r>
              <a:rPr lang="en-US" sz="1100" dirty="0">
                <a:latin typeface="Abadi" panose="020B0604020104020204" pitchFamily="34" charset="0"/>
              </a:rPr>
              <a:t> The Millennium is the thousand-year period when Jesus will reign on the earth. The righteous will be caught up to meet Jesus at His coming (see D&amp;C 88:96). His coming will begin the millennial reign. (See chapter 45 in this book.)</a:t>
            </a:r>
          </a:p>
          <a:p>
            <a:pPr fontAlgn="base"/>
            <a:r>
              <a:rPr lang="en-US" sz="1100" dirty="0">
                <a:latin typeface="Abadi" panose="020B0604020104020204" pitchFamily="34" charset="0"/>
              </a:rPr>
              <a:t>President Brigham Young said:</a:t>
            </a:r>
          </a:p>
          <a:p>
            <a:pPr fontAlgn="base"/>
            <a:r>
              <a:rPr lang="en-US" sz="1100" dirty="0"/>
              <a:t>“In the Millennium, when the Kingdom of God is established on the earth in power, glory and perfection, and the reign of wickedness that has so long prevailed is subdued, the Saints of God will have the privilege of building their temples, and of entering into them, becoming, as it were, pillars in the temples of God [see Revelation 3:12], and they will officiate for their dead. Then we will see our friends come up, and perhaps some that we have been acquainted with here. … And we will have revelations to know our forefathers clear back to Father Adam and Mother Eve, and we will enter into the temples of God and officiate for them. Then [children] will be sealed to [parents] until the chain is made perfect back to Adam, so that there will be a perfect chain of Priesthood from Adam to the winding-up scene” (</a:t>
            </a:r>
            <a:r>
              <a:rPr lang="en-US" sz="1100" i="1" dirty="0"/>
              <a:t>Teachings of Presidents of the Church: Brigham Young</a:t>
            </a:r>
            <a:r>
              <a:rPr lang="en-US" sz="1100" dirty="0"/>
              <a:t> [1997], 333–34).</a:t>
            </a:r>
          </a:p>
          <a:p>
            <a:pPr fontAlgn="base"/>
            <a:endParaRPr lang="en-US" sz="1100" dirty="0"/>
          </a:p>
          <a:p>
            <a:pPr fontAlgn="base"/>
            <a:r>
              <a:rPr lang="en-US" sz="1100" dirty="0"/>
              <a:t>4. </a:t>
            </a:r>
            <a:r>
              <a:rPr lang="en-US" sz="1100" i="1" dirty="0"/>
              <a:t>He will complete the First Resurrection.</a:t>
            </a:r>
            <a:r>
              <a:rPr lang="en-US" sz="1100" dirty="0"/>
              <a:t> Those who have obtained the privilege of coming forth in the resurrection of the just will rise from their graves. They will be caught up to meet the Savior as He comes down from heaven. (See D&amp;C 88:97–98.)</a:t>
            </a:r>
          </a:p>
          <a:p>
            <a:pPr fontAlgn="base"/>
            <a:r>
              <a:rPr lang="en-US" sz="1100" dirty="0"/>
              <a:t>After Jesus Christ rose from the dead, other righteous people who had died were also resurrected. They appeared in Jerusalem and also on the American continent. (See Matthew 27:52–53; 3 Nephi 23:9–10.) This was the beginning of the First Resurrection. Some people have been resurrected since then. Those who already have been resurrected and those who will be resurrected at the time of His coming will all inherit the glory of the celestial kingdom (see D&amp;C 76:50–70).</a:t>
            </a:r>
          </a:p>
          <a:p>
            <a:pPr fontAlgn="base"/>
            <a:r>
              <a:rPr lang="en-US" sz="1100" dirty="0"/>
              <a:t>After the resurrection of those who will inherit celestial glory, another group will be resurrected: those who will receive a terrestrial glory. When all these people have been resurrected, the First Resurrection will be completed.</a:t>
            </a:r>
          </a:p>
          <a:p>
            <a:pPr fontAlgn="base"/>
            <a:r>
              <a:rPr lang="en-US" sz="1100" dirty="0"/>
              <a:t>The wicked who are living at the time of the Second Coming of the Lord will be destroyed in the flesh. They, along with the wicked who are already dead, will have to wait until the last resurrection. All of the remaining dead will rise to meet God. They will either inherit the </a:t>
            </a:r>
            <a:r>
              <a:rPr lang="en-US" sz="1100" dirty="0" err="1"/>
              <a:t>telestial</a:t>
            </a:r>
            <a:r>
              <a:rPr lang="en-US" sz="1100" dirty="0"/>
              <a:t> kingdom or be cast into outer darkness with Satan (see D&amp;C 76:32–33, 81–112).</a:t>
            </a:r>
          </a:p>
          <a:p>
            <a:pPr fontAlgn="base"/>
            <a:endParaRPr lang="en-US" sz="1100" dirty="0"/>
          </a:p>
          <a:p>
            <a:pPr fontAlgn="base"/>
            <a:r>
              <a:rPr lang="en-US" sz="1100" dirty="0"/>
              <a:t>5. </a:t>
            </a:r>
            <a:r>
              <a:rPr lang="en-US" sz="1100" i="1" dirty="0"/>
              <a:t>He will take His rightful place as King of heaven and earth.</a:t>
            </a:r>
            <a:r>
              <a:rPr lang="en-US" sz="1100" dirty="0"/>
              <a:t> When Jesus comes, He will establish His government on the earth. The Church will become part of that kingdom. He will rule all the people of the earth in peace for 1,000 years.</a:t>
            </a:r>
          </a:p>
          <a:p>
            <a:pPr fontAlgn="base"/>
            <a:r>
              <a:rPr lang="en-US" sz="1100" dirty="0"/>
              <a:t>When Jesus Christ first came to the earth, He did not come in glory. He was born in a lowly stable and laid in a manger of hay. He did not come with great armies as the Jews had expected of their Savior. Instead, He came saying, “Love your enemies, … do good to them that hate you, and pray for them which despitefully use you” (Matthew 5:44). He was rejected and crucified. But He will not be rejected at His Second Coming, “for every ear shall hear it, and every knee shall bow, and every tongue shall confess” that Jesus is the Christ (D&amp;C 88:104). He will be greeted as “Lord of lords, and King of kings” (Revelation 17:14). He will be called “Wonderful, Counsellor, The mighty God, The everlasting Father, The Prince of Peace” (Isaiah 9:6). Gospel Principles Chapter 44</a:t>
            </a:r>
          </a:p>
          <a:p>
            <a:pPr fontAlgn="base"/>
            <a:endParaRPr lang="en-US" sz="1100" dirty="0">
              <a:latin typeface="Abadi" panose="020B0604020104020204" pitchFamily="34" charset="0"/>
            </a:endParaRPr>
          </a:p>
        </p:txBody>
      </p:sp>
    </p:spTree>
    <p:extLst>
      <p:ext uri="{BB962C8B-B14F-4D97-AF65-F5344CB8AC3E}">
        <p14:creationId xmlns:p14="http://schemas.microsoft.com/office/powerpoint/2010/main" val="217942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9D70B63-2646-4CCB-A3C9-6CC159154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8104" y="1394811"/>
            <a:ext cx="9326556" cy="4801314"/>
          </a:xfrm>
          <a:prstGeom prst="rect">
            <a:avLst/>
          </a:prstGeom>
          <a:noFill/>
        </p:spPr>
        <p:txBody>
          <a:bodyPr wrap="square" rtlCol="0">
            <a:spAutoFit/>
          </a:bodyPr>
          <a:lstStyle/>
          <a:p>
            <a:r>
              <a:rPr lang="en-US" dirty="0">
                <a:solidFill>
                  <a:schemeClr val="bg1"/>
                </a:solidFill>
              </a:rPr>
              <a:t>He was born March 1793 at Greenfield, Massachusetts</a:t>
            </a:r>
          </a:p>
          <a:p>
            <a:endParaRPr lang="en-US" dirty="0">
              <a:solidFill>
                <a:schemeClr val="bg1"/>
              </a:solidFill>
            </a:endParaRPr>
          </a:p>
          <a:p>
            <a:r>
              <a:rPr lang="en-US" dirty="0">
                <a:solidFill>
                  <a:schemeClr val="bg1"/>
                </a:solidFill>
              </a:rPr>
              <a:t>He was a stonemason and one of the first person to be baptized in Kirtland</a:t>
            </a:r>
          </a:p>
          <a:p>
            <a:endParaRPr lang="en-US" dirty="0">
              <a:solidFill>
                <a:schemeClr val="bg1"/>
              </a:solidFill>
            </a:endParaRPr>
          </a:p>
          <a:p>
            <a:r>
              <a:rPr lang="en-US" dirty="0">
                <a:solidFill>
                  <a:schemeClr val="bg1"/>
                </a:solidFill>
              </a:rPr>
              <a:t>He was commanded to dispose of his land and journey to Missouri, and moved to Zion</a:t>
            </a:r>
          </a:p>
          <a:p>
            <a:endParaRPr lang="en-US" dirty="0">
              <a:solidFill>
                <a:schemeClr val="bg1"/>
              </a:solidFill>
            </a:endParaRPr>
          </a:p>
          <a:p>
            <a:r>
              <a:rPr lang="en-US" dirty="0">
                <a:solidFill>
                  <a:schemeClr val="bg1"/>
                </a:solidFill>
              </a:rPr>
              <a:t>He consecrated his holdings to the church</a:t>
            </a:r>
          </a:p>
          <a:p>
            <a:endParaRPr lang="en-US" dirty="0">
              <a:solidFill>
                <a:schemeClr val="bg1"/>
              </a:solidFill>
            </a:endParaRPr>
          </a:p>
          <a:p>
            <a:r>
              <a:rPr lang="en-US" dirty="0">
                <a:solidFill>
                  <a:schemeClr val="bg1"/>
                </a:solidFill>
              </a:rPr>
              <a:t>He was a counselor to Bishop Edward Partridge but was driven out of Jackson County by a mob</a:t>
            </a:r>
          </a:p>
          <a:p>
            <a:endParaRPr lang="en-US" dirty="0">
              <a:solidFill>
                <a:schemeClr val="bg1"/>
              </a:solidFill>
            </a:endParaRPr>
          </a:p>
          <a:p>
            <a:r>
              <a:rPr lang="en-US" dirty="0">
                <a:solidFill>
                  <a:schemeClr val="bg1"/>
                </a:solidFill>
              </a:rPr>
              <a:t>He participated in the Battle of Crooked River</a:t>
            </a:r>
          </a:p>
          <a:p>
            <a:endParaRPr lang="en-US" dirty="0">
              <a:solidFill>
                <a:schemeClr val="bg1"/>
              </a:solidFill>
            </a:endParaRPr>
          </a:p>
          <a:p>
            <a:r>
              <a:rPr lang="en-US" dirty="0">
                <a:solidFill>
                  <a:schemeClr val="bg1"/>
                </a:solidFill>
              </a:rPr>
              <a:t>He and his family left Nauvoo and migrated west</a:t>
            </a:r>
          </a:p>
          <a:p>
            <a:endParaRPr lang="en-US" dirty="0">
              <a:solidFill>
                <a:schemeClr val="bg1"/>
              </a:solidFill>
            </a:endParaRPr>
          </a:p>
          <a:p>
            <a:r>
              <a:rPr lang="en-US" dirty="0">
                <a:solidFill>
                  <a:schemeClr val="bg1"/>
                </a:solidFill>
              </a:rPr>
              <a:t>He remained faithful to the Church</a:t>
            </a:r>
          </a:p>
          <a:p>
            <a:endParaRPr lang="en-US" dirty="0">
              <a:solidFill>
                <a:schemeClr val="bg1"/>
              </a:solidFill>
            </a:endParaRPr>
          </a:p>
          <a:p>
            <a:r>
              <a:rPr lang="en-US" dirty="0">
                <a:solidFill>
                  <a:schemeClr val="bg1"/>
                </a:solidFill>
              </a:rPr>
              <a:t>He died in Provo, Utah Territory on February 6, 1866</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Titus Billings</a:t>
            </a:r>
          </a:p>
        </p:txBody>
      </p:sp>
      <p:grpSp>
        <p:nvGrpSpPr>
          <p:cNvPr id="5" name="Group 4"/>
          <p:cNvGrpSpPr/>
          <p:nvPr/>
        </p:nvGrpSpPr>
        <p:grpSpPr>
          <a:xfrm>
            <a:off x="9164167" y="1717717"/>
            <a:ext cx="2460274" cy="3951205"/>
            <a:chOff x="1447800" y="1166061"/>
            <a:chExt cx="1806916" cy="3304135"/>
          </a:xfrm>
        </p:grpSpPr>
        <p:sp>
          <p:nvSpPr>
            <p:cNvPr id="7" name="Rounded Rectangle 6"/>
            <p:cNvSpPr/>
            <p:nvPr/>
          </p:nvSpPr>
          <p:spPr>
            <a:xfrm>
              <a:off x="1804066" y="1166061"/>
              <a:ext cx="862457" cy="931432"/>
            </a:xfrm>
            <a:prstGeom prst="roundRect">
              <a:avLst>
                <a:gd name="adj" fmla="val 3190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338880">
              <a:off x="2780233" y="2966644"/>
              <a:ext cx="277889" cy="37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33618">
              <a:off x="1447800" y="2967784"/>
              <a:ext cx="277889" cy="37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417779">
              <a:off x="2275724" y="3992494"/>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713177">
              <a:off x="1801508" y="4031699"/>
              <a:ext cx="253983" cy="623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118972" y="3262271"/>
              <a:ext cx="547551" cy="1061599"/>
            </a:xfrm>
            <a:prstGeom prst="trapezoid">
              <a:avLst>
                <a:gd name="adj" fmla="val 78"/>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63894">
              <a:off x="1762764" y="3216548"/>
              <a:ext cx="491931" cy="1126446"/>
            </a:xfrm>
            <a:prstGeom prst="trapezoid">
              <a:avLst>
                <a:gd name="adj" fmla="val 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75821">
              <a:off x="1562636" y="2197209"/>
              <a:ext cx="419392" cy="99989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337671">
              <a:off x="2464623" y="2217441"/>
              <a:ext cx="419392" cy="93889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786268" y="2208433"/>
              <a:ext cx="895024" cy="114095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898710" y="1570113"/>
              <a:ext cx="554502" cy="8636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6" idx="2"/>
            </p:cNvCxnSpPr>
            <p:nvPr/>
          </p:nvCxnSpPr>
          <p:spPr>
            <a:xfrm flipH="1">
              <a:off x="2233780" y="2461257"/>
              <a:ext cx="9486" cy="8881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rot="15873315">
              <a:off x="2071871" y="3230860"/>
              <a:ext cx="243623" cy="6710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1720295" y="2579509"/>
              <a:ext cx="1035371" cy="1355831"/>
            </a:xfrm>
            <a:prstGeom prst="trapezoid">
              <a:avLst>
                <a:gd name="adj" fmla="val 17575"/>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898710" y="22084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76502" y="2213533"/>
              <a:ext cx="173630" cy="371077"/>
            </a:xfrm>
            <a:prstGeom prst="rect">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Input 22"/>
            <p:cNvSpPr/>
            <p:nvPr/>
          </p:nvSpPr>
          <p:spPr>
            <a:xfrm rot="7269359" flipV="1">
              <a:off x="2208515"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Input 23"/>
            <p:cNvSpPr/>
            <p:nvPr/>
          </p:nvSpPr>
          <p:spPr>
            <a:xfrm rot="14330641" flipH="1" flipV="1">
              <a:off x="1835722" y="2225042"/>
              <a:ext cx="407371" cy="1545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48300" y="1193596"/>
              <a:ext cx="732174" cy="111565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754829" y="2807447"/>
              <a:ext cx="499887" cy="541939"/>
              <a:chOff x="3319287" y="1328913"/>
              <a:chExt cx="762000" cy="826102"/>
            </a:xfrm>
          </p:grpSpPr>
          <p:sp>
            <p:nvSpPr>
              <p:cNvPr id="28" name="Rounded Rectangle 27"/>
              <p:cNvSpPr/>
              <p:nvPr/>
            </p:nvSpPr>
            <p:spPr>
              <a:xfrm>
                <a:off x="3624087" y="1475405"/>
                <a:ext cx="109714" cy="679610"/>
              </a:xfrm>
              <a:prstGeom prst="roundRect">
                <a:avLst/>
              </a:prstGeom>
              <a:solidFill>
                <a:srgbClr val="BC8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5400000">
                <a:off x="3581400" y="1066800"/>
                <a:ext cx="237774" cy="762000"/>
              </a:xfrm>
              <a:prstGeom prst="moon">
                <a:avLst>
                  <a:gd name="adj" fmla="val 632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rot="19338880">
              <a:off x="2970273" y="3149260"/>
              <a:ext cx="142663" cy="1747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0760091" y="6347751"/>
            <a:ext cx="1329396" cy="369332"/>
          </a:xfrm>
          <a:prstGeom prst="rect">
            <a:avLst/>
          </a:prstGeom>
          <a:noFill/>
        </p:spPr>
        <p:txBody>
          <a:bodyPr wrap="square" rtlCol="0">
            <a:spAutoFit/>
          </a:bodyPr>
          <a:lstStyle/>
          <a:p>
            <a:r>
              <a:rPr lang="en-US" dirty="0">
                <a:solidFill>
                  <a:schemeClr val="bg1"/>
                </a:solidFill>
              </a:rPr>
              <a:t>Who’s Who</a:t>
            </a:r>
          </a:p>
        </p:txBody>
      </p:sp>
    </p:spTree>
    <p:extLst>
      <p:ext uri="{BB962C8B-B14F-4D97-AF65-F5344CB8AC3E}">
        <p14:creationId xmlns:p14="http://schemas.microsoft.com/office/powerpoint/2010/main" val="42799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EAEECD9-F5FC-4586-B299-46C391C54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7498" y="1574711"/>
            <a:ext cx="7335937" cy="4801314"/>
          </a:xfrm>
          <a:prstGeom prst="rect">
            <a:avLst/>
          </a:prstGeom>
          <a:noFill/>
        </p:spPr>
        <p:txBody>
          <a:bodyPr wrap="square" rtlCol="0">
            <a:spAutoFit/>
          </a:bodyPr>
          <a:lstStyle/>
          <a:p>
            <a:r>
              <a:rPr lang="en-US" dirty="0">
                <a:solidFill>
                  <a:schemeClr val="bg1"/>
                </a:solidFill>
              </a:rPr>
              <a:t>He was born February 5, 1795 in Marlborough, Vermont</a:t>
            </a:r>
          </a:p>
          <a:p>
            <a:endParaRPr lang="en-US" dirty="0">
              <a:solidFill>
                <a:schemeClr val="bg1"/>
              </a:solidFill>
            </a:endParaRPr>
          </a:p>
          <a:p>
            <a:r>
              <a:rPr lang="en-US" dirty="0">
                <a:solidFill>
                  <a:schemeClr val="bg1"/>
                </a:solidFill>
              </a:rPr>
              <a:t>He settled in Ohio as a merchandiser and worked with Sidney Gilbert as a clerk and bookkeeper </a:t>
            </a:r>
          </a:p>
          <a:p>
            <a:endParaRPr lang="en-US" dirty="0">
              <a:solidFill>
                <a:schemeClr val="bg1"/>
              </a:solidFill>
            </a:endParaRPr>
          </a:p>
          <a:p>
            <a:r>
              <a:rPr lang="en-US" dirty="0">
                <a:solidFill>
                  <a:schemeClr val="bg1"/>
                </a:solidFill>
              </a:rPr>
              <a:t>Both him and his wife, Elizabeth, were taught the gospel and baptized in November 1830</a:t>
            </a:r>
          </a:p>
          <a:p>
            <a:endParaRPr lang="en-US" dirty="0">
              <a:solidFill>
                <a:schemeClr val="bg1"/>
              </a:solidFill>
            </a:endParaRPr>
          </a:p>
          <a:p>
            <a:r>
              <a:rPr lang="en-US" dirty="0">
                <a:solidFill>
                  <a:schemeClr val="bg1"/>
                </a:solidFill>
              </a:rPr>
              <a:t>He was called to be a bishop in December of 1831 and later Presiding Bishop of the Church after the martyrdom of Joseph Smith</a:t>
            </a:r>
          </a:p>
          <a:p>
            <a:endParaRPr lang="en-US" dirty="0">
              <a:solidFill>
                <a:schemeClr val="bg1"/>
              </a:solidFill>
            </a:endParaRPr>
          </a:p>
          <a:p>
            <a:r>
              <a:rPr lang="en-US" dirty="0">
                <a:solidFill>
                  <a:schemeClr val="bg1"/>
                </a:solidFill>
              </a:rPr>
              <a:t>He and his family joined the westward trek in 1848</a:t>
            </a:r>
          </a:p>
          <a:p>
            <a:endParaRPr lang="en-US" dirty="0">
              <a:solidFill>
                <a:schemeClr val="bg1"/>
              </a:solidFill>
            </a:endParaRPr>
          </a:p>
          <a:p>
            <a:r>
              <a:rPr lang="en-US" dirty="0">
                <a:solidFill>
                  <a:schemeClr val="bg1"/>
                </a:solidFill>
              </a:rPr>
              <a:t>He passed away with chest pains on September 23, 1850 in Salt Lake City, Utah</a:t>
            </a:r>
          </a:p>
          <a:p>
            <a:endParaRPr lang="en-US" dirty="0">
              <a:solidFill>
                <a:schemeClr val="bg1"/>
              </a:solidFill>
            </a:endParaRPr>
          </a:p>
          <a:p>
            <a:r>
              <a:rPr lang="en-US" dirty="0">
                <a:solidFill>
                  <a:schemeClr val="bg1"/>
                </a:solidFill>
              </a:rPr>
              <a:t>He is mentioned in the Doctrine and Covenants 13 times </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a:solidFill>
                  <a:schemeClr val="bg1"/>
                </a:solidFill>
              </a:rPr>
              <a:t>Newel </a:t>
            </a:r>
            <a:r>
              <a:rPr lang="en-US" sz="6000" dirty="0">
                <a:solidFill>
                  <a:schemeClr val="bg1"/>
                </a:solidFill>
              </a:rPr>
              <a:t>K. Whitney</a:t>
            </a:r>
          </a:p>
        </p:txBody>
      </p:sp>
      <p:grpSp>
        <p:nvGrpSpPr>
          <p:cNvPr id="50" name="Group 49"/>
          <p:cNvGrpSpPr/>
          <p:nvPr/>
        </p:nvGrpSpPr>
        <p:grpSpPr>
          <a:xfrm>
            <a:off x="8945787" y="1497840"/>
            <a:ext cx="1723860" cy="4367229"/>
            <a:chOff x="5909774" y="1183652"/>
            <a:chExt cx="1422351" cy="3657599"/>
          </a:xfrm>
        </p:grpSpPr>
        <p:sp>
          <p:nvSpPr>
            <p:cNvPr id="51" name="Round Diagonal Corner Rectangle 50"/>
            <p:cNvSpPr/>
            <p:nvPr/>
          </p:nvSpPr>
          <p:spPr>
            <a:xfrm rot="20138746">
              <a:off x="6013493" y="1367819"/>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6558653">
              <a:off x="6469689" y="1320877"/>
              <a:ext cx="787332" cy="692835"/>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050661">
              <a:off x="6679117" y="4386843"/>
              <a:ext cx="319838"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4050661">
              <a:off x="6200967" y="4355457"/>
              <a:ext cx="307977" cy="588978"/>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08863" y="3081742"/>
              <a:ext cx="323262" cy="5228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909774" y="3071925"/>
              <a:ext cx="323262" cy="5228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029742">
              <a:off x="6697382" y="2335083"/>
              <a:ext cx="483346" cy="1042753"/>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905609">
              <a:off x="6070845" y="2398611"/>
              <a:ext cx="483346" cy="94738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6210825" y="2394479"/>
              <a:ext cx="802799" cy="1129074"/>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10800000">
              <a:off x="6455154" y="2374844"/>
              <a:ext cx="301049" cy="451629"/>
            </a:xfrm>
            <a:prstGeom prst="triangle">
              <a:avLst>
                <a:gd name="adj" fmla="val 46522"/>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101748" y="3405737"/>
              <a:ext cx="610825" cy="1254401"/>
            </a:xfrm>
            <a:prstGeom prst="trapezoid">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6560381" y="3410645"/>
              <a:ext cx="605949" cy="1262767"/>
            </a:xfrm>
            <a:prstGeom prst="trapezoid">
              <a:avLst>
                <a:gd name="adj" fmla="val 25957"/>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328626" y="3445010"/>
              <a:ext cx="602100" cy="53017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348902" y="2407985"/>
              <a:ext cx="142743" cy="996498"/>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743022" y="2407986"/>
              <a:ext cx="140181" cy="100832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168383" y="1317211"/>
              <a:ext cx="898389" cy="11901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a:off x="6258181" y="1183652"/>
              <a:ext cx="553110" cy="424074"/>
            </a:xfrm>
            <a:prstGeom prst="round2DiagRect">
              <a:avLst>
                <a:gd name="adj1" fmla="val 50000"/>
                <a:gd name="adj2" fmla="val 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6192676" y="3482188"/>
              <a:ext cx="855947" cy="748587"/>
            </a:xfrm>
            <a:prstGeom prst="trapezoid">
              <a:avLst>
                <a:gd name="adj" fmla="val 15784"/>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6200000">
              <a:off x="6498661" y="3094379"/>
              <a:ext cx="250764" cy="76964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p:cNvSpPr/>
            <p:nvPr/>
          </p:nvSpPr>
          <p:spPr>
            <a:xfrm rot="5400000">
              <a:off x="6458160" y="3581032"/>
              <a:ext cx="321894" cy="541969"/>
            </a:xfrm>
            <a:prstGeom prst="homePlat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0669647" y="6370731"/>
            <a:ext cx="1329396" cy="369332"/>
          </a:xfrm>
          <a:prstGeom prst="rect">
            <a:avLst/>
          </a:prstGeom>
          <a:noFill/>
        </p:spPr>
        <p:txBody>
          <a:bodyPr wrap="square" rtlCol="0">
            <a:spAutoFit/>
          </a:bodyPr>
          <a:lstStyle/>
          <a:p>
            <a:r>
              <a:rPr lang="en-US" dirty="0">
                <a:solidFill>
                  <a:schemeClr val="bg1"/>
                </a:solidFill>
              </a:rPr>
              <a:t>Who’s Who</a:t>
            </a:r>
          </a:p>
        </p:txBody>
      </p:sp>
    </p:spTree>
    <p:extLst>
      <p:ext uri="{BB962C8B-B14F-4D97-AF65-F5344CB8AC3E}">
        <p14:creationId xmlns:p14="http://schemas.microsoft.com/office/powerpoint/2010/main" val="20821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wipe(down)">
                                      <p:cBhvr>
                                        <p:cTn id="9" dur="580">
                                          <p:stCondLst>
                                            <p:cond delay="0"/>
                                          </p:stCondLst>
                                        </p:cTn>
                                        <p:tgtEl>
                                          <p:spTgt spid="50"/>
                                        </p:tgtEl>
                                      </p:cBhvr>
                                    </p:animEffect>
                                    <p:anim calcmode="lin" valueType="num">
                                      <p:cBhvr>
                                        <p:cTn id="10"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5" dur="26">
                                          <p:stCondLst>
                                            <p:cond delay="650"/>
                                          </p:stCondLst>
                                        </p:cTn>
                                        <p:tgtEl>
                                          <p:spTgt spid="50"/>
                                        </p:tgtEl>
                                      </p:cBhvr>
                                      <p:to x="100000" y="60000"/>
                                    </p:animScale>
                                    <p:animScale>
                                      <p:cBhvr>
                                        <p:cTn id="16" dur="166" decel="50000">
                                          <p:stCondLst>
                                            <p:cond delay="676"/>
                                          </p:stCondLst>
                                        </p:cTn>
                                        <p:tgtEl>
                                          <p:spTgt spid="50"/>
                                        </p:tgtEl>
                                      </p:cBhvr>
                                      <p:to x="100000" y="100000"/>
                                    </p:animScale>
                                    <p:animScale>
                                      <p:cBhvr>
                                        <p:cTn id="17" dur="26">
                                          <p:stCondLst>
                                            <p:cond delay="1312"/>
                                          </p:stCondLst>
                                        </p:cTn>
                                        <p:tgtEl>
                                          <p:spTgt spid="50"/>
                                        </p:tgtEl>
                                      </p:cBhvr>
                                      <p:to x="100000" y="80000"/>
                                    </p:animScale>
                                    <p:animScale>
                                      <p:cBhvr>
                                        <p:cTn id="18" dur="166" decel="50000">
                                          <p:stCondLst>
                                            <p:cond delay="1338"/>
                                          </p:stCondLst>
                                        </p:cTn>
                                        <p:tgtEl>
                                          <p:spTgt spid="50"/>
                                        </p:tgtEl>
                                      </p:cBhvr>
                                      <p:to x="100000" y="100000"/>
                                    </p:animScale>
                                    <p:animScale>
                                      <p:cBhvr>
                                        <p:cTn id="19" dur="26">
                                          <p:stCondLst>
                                            <p:cond delay="1642"/>
                                          </p:stCondLst>
                                        </p:cTn>
                                        <p:tgtEl>
                                          <p:spTgt spid="50"/>
                                        </p:tgtEl>
                                      </p:cBhvr>
                                      <p:to x="100000" y="90000"/>
                                    </p:animScale>
                                    <p:animScale>
                                      <p:cBhvr>
                                        <p:cTn id="20" dur="166" decel="50000">
                                          <p:stCondLst>
                                            <p:cond delay="1668"/>
                                          </p:stCondLst>
                                        </p:cTn>
                                        <p:tgtEl>
                                          <p:spTgt spid="50"/>
                                        </p:tgtEl>
                                      </p:cBhvr>
                                      <p:to x="100000" y="100000"/>
                                    </p:animScale>
                                    <p:animScale>
                                      <p:cBhvr>
                                        <p:cTn id="21" dur="26">
                                          <p:stCondLst>
                                            <p:cond delay="1808"/>
                                          </p:stCondLst>
                                        </p:cTn>
                                        <p:tgtEl>
                                          <p:spTgt spid="50"/>
                                        </p:tgtEl>
                                      </p:cBhvr>
                                      <p:to x="100000" y="95000"/>
                                    </p:animScale>
                                    <p:animScale>
                                      <p:cBhvr>
                                        <p:cTn id="22" dur="166" decel="50000">
                                          <p:stCondLst>
                                            <p:cond delay="1834"/>
                                          </p:stCondLst>
                                        </p:cTn>
                                        <p:tgtEl>
                                          <p:spTgt spid="5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9461D8-930A-49C9-AC98-7D8BDCE98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46422" y="1397676"/>
            <a:ext cx="4802660" cy="2031325"/>
          </a:xfrm>
          <a:prstGeom prst="rect">
            <a:avLst/>
          </a:prstGeom>
          <a:noFill/>
        </p:spPr>
        <p:txBody>
          <a:bodyPr wrap="square" rtlCol="0">
            <a:spAutoFit/>
          </a:bodyPr>
          <a:lstStyle/>
          <a:p>
            <a:r>
              <a:rPr lang="en-US" dirty="0">
                <a:solidFill>
                  <a:schemeClr val="bg1"/>
                </a:solidFill>
              </a:rPr>
              <a:t>The Lord, through His Prophet, instructs the Saints in Kirtland to settle their affairs, dispose of their land, and go to the Land of Zion in the spring, and to send funds to the agent in Zion.</a:t>
            </a:r>
          </a:p>
          <a:p>
            <a:endParaRPr lang="en-US" dirty="0">
              <a:solidFill>
                <a:schemeClr val="bg1"/>
              </a:solidFill>
            </a:endParaRPr>
          </a:p>
          <a:p>
            <a:r>
              <a:rPr lang="en-US" dirty="0">
                <a:solidFill>
                  <a:schemeClr val="bg1"/>
                </a:solidFill>
              </a:rPr>
              <a:t>He directs Newel K. Whitney to be an agent for those who were to remain in Ohio</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Settling Their Affairs</a:t>
            </a:r>
          </a:p>
        </p:txBody>
      </p:sp>
      <p:sp>
        <p:nvSpPr>
          <p:cNvPr id="5" name="TextBox 4"/>
          <p:cNvSpPr txBox="1"/>
          <p:nvPr/>
        </p:nvSpPr>
        <p:spPr>
          <a:xfrm>
            <a:off x="5475181" y="4540608"/>
            <a:ext cx="4909040" cy="923330"/>
          </a:xfrm>
          <a:prstGeom prst="rect">
            <a:avLst/>
          </a:prstGeom>
          <a:noFill/>
        </p:spPr>
        <p:txBody>
          <a:bodyPr wrap="square" rtlCol="0">
            <a:spAutoFit/>
          </a:bodyPr>
          <a:lstStyle/>
          <a:p>
            <a:r>
              <a:rPr lang="en-US" dirty="0">
                <a:solidFill>
                  <a:schemeClr val="bg1"/>
                </a:solidFill>
              </a:rPr>
              <a:t>In the month of April, 1832, Titus Billings led a company of Saints from Kirtland to Jackson county. He was also instructed to dispose of his land.</a:t>
            </a:r>
          </a:p>
        </p:txBody>
      </p:sp>
      <p:sp>
        <p:nvSpPr>
          <p:cNvPr id="7" name="TextBox 6"/>
          <p:cNvSpPr txBox="1"/>
          <p:nvPr/>
        </p:nvSpPr>
        <p:spPr>
          <a:xfrm>
            <a:off x="44364" y="6488667"/>
            <a:ext cx="4802660" cy="369332"/>
          </a:xfrm>
          <a:prstGeom prst="rect">
            <a:avLst/>
          </a:prstGeom>
          <a:noFill/>
        </p:spPr>
        <p:txBody>
          <a:bodyPr wrap="square" rtlCol="0">
            <a:spAutoFit/>
          </a:bodyPr>
          <a:lstStyle/>
          <a:p>
            <a:r>
              <a:rPr lang="en-US" dirty="0">
                <a:solidFill>
                  <a:schemeClr val="bg1"/>
                </a:solidFill>
              </a:rPr>
              <a:t>D&amp;C 63:38-41</a:t>
            </a:r>
          </a:p>
        </p:txBody>
      </p:sp>
      <p:pic>
        <p:nvPicPr>
          <p:cNvPr id="3" name="Picture 2">
            <a:extLst>
              <a:ext uri="{FF2B5EF4-FFF2-40B4-BE49-F238E27FC236}">
                <a16:creationId xmlns:a16="http://schemas.microsoft.com/office/drawing/2014/main" id="{00508974-3F34-4CBC-A1C4-C4B31E85F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014" y="1123951"/>
            <a:ext cx="2171700" cy="2895600"/>
          </a:xfrm>
          <a:prstGeom prst="rect">
            <a:avLst/>
          </a:prstGeom>
        </p:spPr>
      </p:pic>
      <p:pic>
        <p:nvPicPr>
          <p:cNvPr id="10" name="Picture 9">
            <a:extLst>
              <a:ext uri="{FF2B5EF4-FFF2-40B4-BE49-F238E27FC236}">
                <a16:creationId xmlns:a16="http://schemas.microsoft.com/office/drawing/2014/main" id="{A430344B-4AF0-427C-9FC9-138FDABAF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7829" y="3827006"/>
            <a:ext cx="2247900" cy="2286000"/>
          </a:xfrm>
          <a:prstGeom prst="rect">
            <a:avLst/>
          </a:prstGeom>
        </p:spPr>
      </p:pic>
    </p:spTree>
    <p:extLst>
      <p:ext uri="{BB962C8B-B14F-4D97-AF65-F5344CB8AC3E}">
        <p14:creationId xmlns:p14="http://schemas.microsoft.com/office/powerpoint/2010/main" val="4048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5F569-3096-4C4E-98AD-FE441C386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886465" y="1631093"/>
            <a:ext cx="3657600" cy="1200329"/>
          </a:xfrm>
          <a:prstGeom prst="rect">
            <a:avLst/>
          </a:prstGeom>
          <a:noFill/>
        </p:spPr>
        <p:txBody>
          <a:bodyPr wrap="square" rtlCol="0">
            <a:spAutoFit/>
          </a:bodyPr>
          <a:lstStyle/>
          <a:p>
            <a:r>
              <a:rPr lang="en-US" dirty="0">
                <a:solidFill>
                  <a:schemeClr val="bg1"/>
                </a:solidFill>
              </a:rPr>
              <a:t>The Lord spoke of the destruction that would come upon the wicked in the last days, but He also made powerful promises to the Saints.</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Worries of the Last Days</a:t>
            </a:r>
          </a:p>
        </p:txBody>
      </p:sp>
      <p:sp>
        <p:nvSpPr>
          <p:cNvPr id="5" name="TextBox 4"/>
          <p:cNvSpPr txBox="1"/>
          <p:nvPr/>
        </p:nvSpPr>
        <p:spPr>
          <a:xfrm>
            <a:off x="7077512" y="4633784"/>
            <a:ext cx="3269213" cy="1754326"/>
          </a:xfrm>
          <a:prstGeom prst="rect">
            <a:avLst/>
          </a:prstGeom>
          <a:noFill/>
        </p:spPr>
        <p:txBody>
          <a:bodyPr wrap="square" rtlCol="0">
            <a:spAutoFit/>
          </a:bodyPr>
          <a:lstStyle/>
          <a:p>
            <a:r>
              <a:rPr lang="en-US" dirty="0">
                <a:solidFill>
                  <a:schemeClr val="bg1"/>
                </a:solidFill>
              </a:rPr>
              <a:t>He directed the Saints, at that time, to purchase land in Missouri for the establishment of Zion, which He had promised would be a place of refuge</a:t>
            </a:r>
          </a:p>
          <a:p>
            <a:r>
              <a:rPr lang="en-US" dirty="0">
                <a:solidFill>
                  <a:schemeClr val="bg1"/>
                </a:solidFill>
              </a:rPr>
              <a:t> </a:t>
            </a:r>
            <a:r>
              <a:rPr lang="en-US" sz="1200" dirty="0">
                <a:solidFill>
                  <a:schemeClr val="bg1"/>
                </a:solidFill>
              </a:rPr>
              <a:t>D&amp;C 45</a:t>
            </a:r>
          </a:p>
        </p:txBody>
      </p:sp>
      <p:pic>
        <p:nvPicPr>
          <p:cNvPr id="3" name="Picture 2">
            <a:extLst>
              <a:ext uri="{FF2B5EF4-FFF2-40B4-BE49-F238E27FC236}">
                <a16:creationId xmlns:a16="http://schemas.microsoft.com/office/drawing/2014/main" id="{C9D7862B-19AD-4448-B0BD-7C673CFF3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478" y="1077794"/>
            <a:ext cx="3086100" cy="3086100"/>
          </a:xfrm>
          <a:prstGeom prst="rect">
            <a:avLst/>
          </a:prstGeom>
        </p:spPr>
      </p:pic>
      <p:pic>
        <p:nvPicPr>
          <p:cNvPr id="9" name="Picture 8">
            <a:extLst>
              <a:ext uri="{FF2B5EF4-FFF2-40B4-BE49-F238E27FC236}">
                <a16:creationId xmlns:a16="http://schemas.microsoft.com/office/drawing/2014/main" id="{14143701-4BF3-43D7-93AB-176E7C4090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038" y="3951293"/>
            <a:ext cx="5238750" cy="2409825"/>
          </a:xfrm>
          <a:prstGeom prst="rect">
            <a:avLst/>
          </a:prstGeom>
        </p:spPr>
      </p:pic>
    </p:spTree>
    <p:extLst>
      <p:ext uri="{BB962C8B-B14F-4D97-AF65-F5344CB8AC3E}">
        <p14:creationId xmlns:p14="http://schemas.microsoft.com/office/powerpoint/2010/main" val="118076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B759DF-A147-4543-97B2-2AEA4FFCB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80518" y="1344312"/>
            <a:ext cx="2496066" cy="1200329"/>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1. During the wars in the last days, wicked people will destroy one another. </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The Last Days</a:t>
            </a:r>
          </a:p>
        </p:txBody>
      </p:sp>
      <p:sp>
        <p:nvSpPr>
          <p:cNvPr id="5" name="TextBox 4"/>
          <p:cNvSpPr txBox="1"/>
          <p:nvPr/>
        </p:nvSpPr>
        <p:spPr>
          <a:xfrm>
            <a:off x="4910193" y="1344311"/>
            <a:ext cx="2277762" cy="923330"/>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Scripture</a:t>
            </a:r>
          </a:p>
          <a:p>
            <a:pPr algn="ctr" fontAlgn="base"/>
            <a:endParaRPr lang="en-US" dirty="0">
              <a:solidFill>
                <a:schemeClr val="bg1"/>
              </a:solidFill>
              <a:latin typeface="Abadi" panose="020B0604020104020204" pitchFamily="34" charset="0"/>
            </a:endParaRPr>
          </a:p>
          <a:p>
            <a:pPr algn="ctr" fontAlgn="base"/>
            <a:r>
              <a:rPr lang="en-US" dirty="0">
                <a:solidFill>
                  <a:schemeClr val="bg1"/>
                </a:solidFill>
                <a:latin typeface="Abadi" panose="020B0604020104020204" pitchFamily="34" charset="0"/>
              </a:rPr>
              <a:t>D&amp;C 63:32–33.</a:t>
            </a:r>
          </a:p>
        </p:txBody>
      </p:sp>
      <p:sp>
        <p:nvSpPr>
          <p:cNvPr id="7" name="TextBox 6"/>
          <p:cNvSpPr txBox="1"/>
          <p:nvPr/>
        </p:nvSpPr>
        <p:spPr>
          <a:xfrm>
            <a:off x="7921564" y="1575143"/>
            <a:ext cx="2277762" cy="369332"/>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True	False</a:t>
            </a:r>
          </a:p>
        </p:txBody>
      </p:sp>
      <p:sp>
        <p:nvSpPr>
          <p:cNvPr id="2" name="Rectangle 1"/>
          <p:cNvSpPr/>
          <p:nvPr/>
        </p:nvSpPr>
        <p:spPr>
          <a:xfrm>
            <a:off x="5752733" y="2877745"/>
            <a:ext cx="4337662" cy="3693319"/>
          </a:xfrm>
          <a:prstGeom prst="rect">
            <a:avLst/>
          </a:prstGeom>
        </p:spPr>
        <p:txBody>
          <a:bodyPr wrap="square">
            <a:spAutoFit/>
          </a:bodyPr>
          <a:lstStyle/>
          <a:p>
            <a:r>
              <a:rPr lang="en-US" dirty="0">
                <a:solidFill>
                  <a:srgbClr val="FFFF00"/>
                </a:solidFill>
              </a:rPr>
              <a:t>“You will hear of magnificent cities, now idolized by the people, sinking in the earth, entombing the inhabitants. The sea will heave itself beyond its bounds, engulfing mighty cities. Famine will spread over the nations and nation will rise up against nation, kingdom against kingdom and states against states, in our own country and in foreign lands; and they will destroy each other, caring not for the blood and lives of their neighbors, of their families, or for their own lives.”</a:t>
            </a:r>
          </a:p>
          <a:p>
            <a:r>
              <a:rPr lang="en-US" sz="1200" dirty="0">
                <a:solidFill>
                  <a:srgbClr val="FFFF00"/>
                </a:solidFill>
              </a:rPr>
              <a:t>Brigham Young </a:t>
            </a:r>
          </a:p>
        </p:txBody>
      </p:sp>
      <p:sp>
        <p:nvSpPr>
          <p:cNvPr id="11" name="Donut 10"/>
          <p:cNvSpPr/>
          <p:nvPr/>
        </p:nvSpPr>
        <p:spPr>
          <a:xfrm>
            <a:off x="8122509" y="1235677"/>
            <a:ext cx="963827" cy="1054443"/>
          </a:xfrm>
          <a:prstGeom prst="donut">
            <a:avLst>
              <a:gd name="adj" fmla="val 103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0B4D3F3E-86AD-44AE-8E41-37A0068A4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88" y="2873289"/>
            <a:ext cx="4339634" cy="3138628"/>
          </a:xfrm>
          <a:prstGeom prst="rect">
            <a:avLst/>
          </a:prstGeom>
        </p:spPr>
      </p:pic>
      <p:pic>
        <p:nvPicPr>
          <p:cNvPr id="12" name="Picture 11">
            <a:extLst>
              <a:ext uri="{FF2B5EF4-FFF2-40B4-BE49-F238E27FC236}">
                <a16:creationId xmlns:a16="http://schemas.microsoft.com/office/drawing/2014/main" id="{625EB570-4A5F-4DAE-8D51-A15543E4D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6855" y="5013435"/>
            <a:ext cx="1146745" cy="1632782"/>
          </a:xfrm>
          <a:prstGeom prst="rect">
            <a:avLst/>
          </a:prstGeom>
        </p:spPr>
      </p:pic>
    </p:spTree>
    <p:extLst>
      <p:ext uri="{BB962C8B-B14F-4D97-AF65-F5344CB8AC3E}">
        <p14:creationId xmlns:p14="http://schemas.microsoft.com/office/powerpoint/2010/main" val="16391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5AE12B-B75F-4E8E-B0A4-E1C00324C7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Destruction of the Last Days</a:t>
            </a:r>
          </a:p>
        </p:txBody>
      </p:sp>
      <p:sp>
        <p:nvSpPr>
          <p:cNvPr id="8" name="TextBox 7"/>
          <p:cNvSpPr txBox="1"/>
          <p:nvPr/>
        </p:nvSpPr>
        <p:spPr>
          <a:xfrm>
            <a:off x="1762897" y="1380932"/>
            <a:ext cx="2973860" cy="923330"/>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2. The righteous Saints will easily escape all the destruction of the last days.</a:t>
            </a:r>
          </a:p>
        </p:txBody>
      </p:sp>
      <p:sp>
        <p:nvSpPr>
          <p:cNvPr id="9" name="TextBox 8"/>
          <p:cNvSpPr txBox="1"/>
          <p:nvPr/>
        </p:nvSpPr>
        <p:spPr>
          <a:xfrm>
            <a:off x="5075391" y="1336243"/>
            <a:ext cx="2277762" cy="923330"/>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Scripture</a:t>
            </a:r>
          </a:p>
          <a:p>
            <a:pPr algn="ctr" fontAlgn="base"/>
            <a:endParaRPr lang="en-US" dirty="0">
              <a:solidFill>
                <a:schemeClr val="bg1"/>
              </a:solidFill>
              <a:latin typeface="Abadi" panose="020B0604020104020204" pitchFamily="34" charset="0"/>
            </a:endParaRPr>
          </a:p>
          <a:p>
            <a:pPr algn="ctr" fontAlgn="base"/>
            <a:r>
              <a:rPr lang="en-US" dirty="0">
                <a:latin typeface="Abadi" panose="020B0604020104020204" pitchFamily="34" charset="0"/>
              </a:rPr>
              <a:t> </a:t>
            </a:r>
            <a:r>
              <a:rPr lang="en-US" dirty="0">
                <a:solidFill>
                  <a:schemeClr val="bg1"/>
                </a:solidFill>
                <a:latin typeface="Abadi" panose="020B0604020104020204" pitchFamily="34" charset="0"/>
              </a:rPr>
              <a:t>D&amp;C 63:34.</a:t>
            </a:r>
          </a:p>
        </p:txBody>
      </p:sp>
      <p:sp>
        <p:nvSpPr>
          <p:cNvPr id="10" name="TextBox 9"/>
          <p:cNvSpPr txBox="1"/>
          <p:nvPr/>
        </p:nvSpPr>
        <p:spPr>
          <a:xfrm>
            <a:off x="7874639" y="1613242"/>
            <a:ext cx="2277762" cy="369332"/>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True	False</a:t>
            </a:r>
          </a:p>
        </p:txBody>
      </p:sp>
      <p:sp>
        <p:nvSpPr>
          <p:cNvPr id="2" name="Rectangle 1"/>
          <p:cNvSpPr/>
          <p:nvPr/>
        </p:nvSpPr>
        <p:spPr>
          <a:xfrm>
            <a:off x="1352990" y="3224945"/>
            <a:ext cx="4337662" cy="2477601"/>
          </a:xfrm>
          <a:prstGeom prst="rect">
            <a:avLst/>
          </a:prstGeom>
        </p:spPr>
        <p:txBody>
          <a:bodyPr wrap="square">
            <a:spAutoFit/>
          </a:bodyPr>
          <a:lstStyle/>
          <a:p>
            <a:r>
              <a:rPr lang="en-US" dirty="0">
                <a:solidFill>
                  <a:srgbClr val="FFFF00"/>
                </a:solidFill>
                <a:latin typeface="Abadi" panose="020B0604020104020204" pitchFamily="34" charset="0"/>
              </a:rPr>
              <a:t>“It is a false idea that the Saints will escape all the judgments, whilst the wicked suffer; for all flesh is subject to suffer, and ‘the righteous shall hardly escape;’ … many of the righteous shall fall a prey to disease, to pestilence, etc., by reason of the weakness of the flesh, and yet be saved in the Kingdom of God”</a:t>
            </a:r>
          </a:p>
          <a:p>
            <a:r>
              <a:rPr lang="en-US" sz="1100" dirty="0">
                <a:solidFill>
                  <a:srgbClr val="FFFF00"/>
                </a:solidFill>
                <a:latin typeface="Abadi" panose="020B0604020104020204" pitchFamily="34" charset="0"/>
              </a:rPr>
              <a:t>HC</a:t>
            </a:r>
            <a:endParaRPr lang="en-US" sz="1100" dirty="0">
              <a:solidFill>
                <a:srgbClr val="FFFF00"/>
              </a:solidFill>
            </a:endParaRPr>
          </a:p>
        </p:txBody>
      </p:sp>
      <p:sp>
        <p:nvSpPr>
          <p:cNvPr id="11" name="Donut 10"/>
          <p:cNvSpPr/>
          <p:nvPr/>
        </p:nvSpPr>
        <p:spPr>
          <a:xfrm>
            <a:off x="8995720" y="1235677"/>
            <a:ext cx="963827" cy="1054443"/>
          </a:xfrm>
          <a:prstGeom prst="donut">
            <a:avLst>
              <a:gd name="adj" fmla="val 103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a:extLst>
              <a:ext uri="{FF2B5EF4-FFF2-40B4-BE49-F238E27FC236}">
                <a16:creationId xmlns:a16="http://schemas.microsoft.com/office/drawing/2014/main" id="{CDCCA933-7794-4EE3-850A-B390A6D9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863" y="2950676"/>
            <a:ext cx="5055713" cy="3216220"/>
          </a:xfrm>
          <a:prstGeom prst="rect">
            <a:avLst/>
          </a:prstGeom>
        </p:spPr>
      </p:pic>
    </p:spTree>
    <p:extLst>
      <p:ext uri="{BB962C8B-B14F-4D97-AF65-F5344CB8AC3E}">
        <p14:creationId xmlns:p14="http://schemas.microsoft.com/office/powerpoint/2010/main" val="394951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7F4882-8D79-4DEF-9F3E-07350AD90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680518" y="1344311"/>
            <a:ext cx="2496066" cy="1477328"/>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3. When Jesus Christ comes again, He will destroy any wicked people who are still on the earth. </a:t>
            </a:r>
          </a:p>
        </p:txBody>
      </p:sp>
      <p:sp>
        <p:nvSpPr>
          <p:cNvPr id="6" name="TextBox 5"/>
          <p:cNvSpPr txBox="1"/>
          <p:nvPr/>
        </p:nvSpPr>
        <p:spPr>
          <a:xfrm>
            <a:off x="1598142" y="1"/>
            <a:ext cx="9003956" cy="1015663"/>
          </a:xfrm>
          <a:prstGeom prst="rect">
            <a:avLst/>
          </a:prstGeom>
          <a:noFill/>
        </p:spPr>
        <p:txBody>
          <a:bodyPr wrap="square" rtlCol="0">
            <a:spAutoFit/>
          </a:bodyPr>
          <a:lstStyle/>
          <a:p>
            <a:pPr algn="ctr"/>
            <a:r>
              <a:rPr lang="en-US" sz="6000" dirty="0">
                <a:solidFill>
                  <a:schemeClr val="bg1"/>
                </a:solidFill>
              </a:rPr>
              <a:t>The Last Days</a:t>
            </a:r>
          </a:p>
        </p:txBody>
      </p:sp>
      <p:sp>
        <p:nvSpPr>
          <p:cNvPr id="5" name="TextBox 4"/>
          <p:cNvSpPr txBox="1"/>
          <p:nvPr/>
        </p:nvSpPr>
        <p:spPr>
          <a:xfrm>
            <a:off x="4910193" y="1344311"/>
            <a:ext cx="2277762" cy="923330"/>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Scripture</a:t>
            </a:r>
          </a:p>
          <a:p>
            <a:pPr algn="ctr" fontAlgn="base"/>
            <a:endParaRPr lang="en-US" dirty="0">
              <a:solidFill>
                <a:schemeClr val="bg1"/>
              </a:solidFill>
              <a:latin typeface="Abadi" panose="020B0604020104020204" pitchFamily="34" charset="0"/>
            </a:endParaRPr>
          </a:p>
          <a:p>
            <a:pPr algn="ctr" fontAlgn="base"/>
            <a:r>
              <a:rPr lang="en-US" dirty="0">
                <a:solidFill>
                  <a:schemeClr val="bg1"/>
                </a:solidFill>
                <a:latin typeface="Abadi" panose="020B0604020104020204" pitchFamily="34" charset="0"/>
              </a:rPr>
              <a:t>D&amp;C 63:34.</a:t>
            </a:r>
          </a:p>
        </p:txBody>
      </p:sp>
      <p:sp>
        <p:nvSpPr>
          <p:cNvPr id="7" name="TextBox 6"/>
          <p:cNvSpPr txBox="1"/>
          <p:nvPr/>
        </p:nvSpPr>
        <p:spPr>
          <a:xfrm>
            <a:off x="7921564" y="1575143"/>
            <a:ext cx="2277762" cy="369332"/>
          </a:xfrm>
          <a:prstGeom prst="rect">
            <a:avLst/>
          </a:prstGeom>
          <a:noFill/>
        </p:spPr>
        <p:txBody>
          <a:bodyPr wrap="square" rtlCol="0">
            <a:spAutoFit/>
          </a:bodyPr>
          <a:lstStyle/>
          <a:p>
            <a:pPr algn="ctr" fontAlgn="base"/>
            <a:r>
              <a:rPr lang="en-US" dirty="0">
                <a:solidFill>
                  <a:schemeClr val="bg1"/>
                </a:solidFill>
                <a:latin typeface="Abadi" panose="020B0604020104020204" pitchFamily="34" charset="0"/>
              </a:rPr>
              <a:t> True	False</a:t>
            </a:r>
          </a:p>
        </p:txBody>
      </p:sp>
      <p:sp>
        <p:nvSpPr>
          <p:cNvPr id="3" name="Rectangle 2"/>
          <p:cNvSpPr/>
          <p:nvPr/>
        </p:nvSpPr>
        <p:spPr>
          <a:xfrm>
            <a:off x="6669205" y="2874312"/>
            <a:ext cx="3428888" cy="3046988"/>
          </a:xfrm>
          <a:prstGeom prst="rect">
            <a:avLst/>
          </a:prstGeom>
        </p:spPr>
        <p:txBody>
          <a:bodyPr wrap="square">
            <a:spAutoFit/>
          </a:bodyPr>
          <a:lstStyle/>
          <a:p>
            <a:r>
              <a:rPr lang="en-US" dirty="0">
                <a:solidFill>
                  <a:srgbClr val="FFFF00"/>
                </a:solidFill>
                <a:latin typeface="Abadi" panose="020B0604020104020204" pitchFamily="34" charset="0"/>
              </a:rPr>
              <a:t>“Because of the destruction of the wicked at the Savior’s Second Coming, only righteous people will live on the earth at the beginning of the Millennium. They will be those who have lived virtuous and honest lives. These people will inherit either the terrestrial or celestial kingdom.”</a:t>
            </a:r>
          </a:p>
          <a:p>
            <a:r>
              <a:rPr lang="en-US" sz="1200" dirty="0">
                <a:solidFill>
                  <a:srgbClr val="FFFF00"/>
                </a:solidFill>
                <a:latin typeface="Abadi" panose="020B0604020104020204" pitchFamily="34" charset="0"/>
              </a:rPr>
              <a:t>Gospel Principles</a:t>
            </a:r>
            <a:endParaRPr lang="en-US" sz="1200" dirty="0">
              <a:solidFill>
                <a:srgbClr val="FFFF00"/>
              </a:solidFill>
            </a:endParaRPr>
          </a:p>
        </p:txBody>
      </p:sp>
      <p:sp>
        <p:nvSpPr>
          <p:cNvPr id="12" name="Donut 11"/>
          <p:cNvSpPr/>
          <p:nvPr/>
        </p:nvSpPr>
        <p:spPr>
          <a:xfrm>
            <a:off x="8147223" y="1260390"/>
            <a:ext cx="963827" cy="1054443"/>
          </a:xfrm>
          <a:prstGeom prst="donut">
            <a:avLst>
              <a:gd name="adj" fmla="val 1031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F34522AA-6376-4D2E-9130-E095C7784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989" y="3429000"/>
            <a:ext cx="5169900" cy="2906062"/>
          </a:xfrm>
          <a:prstGeom prst="rect">
            <a:avLst/>
          </a:prstGeom>
        </p:spPr>
      </p:pic>
    </p:spTree>
    <p:extLst>
      <p:ext uri="{BB962C8B-B14F-4D97-AF65-F5344CB8AC3E}">
        <p14:creationId xmlns:p14="http://schemas.microsoft.com/office/powerpoint/2010/main" val="139929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3400</Words>
  <Application>Microsoft Office PowerPoint</Application>
  <PresentationFormat>Widescreen</PresentationFormat>
  <Paragraphs>260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Abadi</vt:lpstr>
      <vt:lpstr>Arial</vt:lpstr>
      <vt:lpstr>Calibri Light</vt:lpstr>
      <vt:lpstr>Calibri</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2018-09-12T19:24:05Z</dcterms:created>
  <dcterms:modified xsi:type="dcterms:W3CDTF">2020-07-12T02:21:32Z</dcterms:modified>
</cp:coreProperties>
</file>