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5" r:id="rId3"/>
    <p:sldId id="259" r:id="rId4"/>
    <p:sldId id="264" r:id="rId5"/>
    <p:sldId id="266" r:id="rId6"/>
    <p:sldId id="274" r:id="rId7"/>
    <p:sldId id="260" r:id="rId8"/>
    <p:sldId id="261" r:id="rId9"/>
    <p:sldId id="267" r:id="rId10"/>
    <p:sldId id="269" r:id="rId11"/>
    <p:sldId id="268" r:id="rId12"/>
    <p:sldId id="270" r:id="rId13"/>
    <p:sldId id="271" r:id="rId14"/>
    <p:sldId id="272" r:id="rId15"/>
    <p:sldId id="258" r:id="rId16"/>
    <p:sldId id="262" r:id="rId17"/>
    <p:sldId id="273" r:id="rId18"/>
  </p:sldIdLst>
  <p:sldSz cx="12192000" cy="6858000"/>
  <p:notesSz cx="6858000" cy="9144000"/>
  <p:embeddedFontLst>
    <p:embeddedFont>
      <p:font typeface="Abadi" panose="020B0604020104020204" pitchFamily="3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ndara" panose="020E050203030302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Imprint MT Shadow" panose="040206050603030302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4" d="100"/>
          <a:sy n="64" d="100"/>
        </p:scale>
        <p:origin x="6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72C8-5458-4F5F-8302-634EF61DE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25B4A2-7B2D-4A7B-AC5B-3074E8CEB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B9B6F7-0A40-4FD6-B7B6-3996191139B8}"/>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5" name="Footer Placeholder 4">
            <a:extLst>
              <a:ext uri="{FF2B5EF4-FFF2-40B4-BE49-F238E27FC236}">
                <a16:creationId xmlns:a16="http://schemas.microsoft.com/office/drawing/2014/main" id="{E7C145F0-4F94-413C-B18E-C8D233B47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9E963-ABBF-4776-92E8-2BCACC4A69E5}"/>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15108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414-4797-4024-BE37-1AE844EB7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9B1E23-8A57-4F83-BCB3-778A2766B4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C48BB-ABA4-406D-A71B-4E7DF6DFB557}"/>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5" name="Footer Placeholder 4">
            <a:extLst>
              <a:ext uri="{FF2B5EF4-FFF2-40B4-BE49-F238E27FC236}">
                <a16:creationId xmlns:a16="http://schemas.microsoft.com/office/drawing/2014/main" id="{3ACCDA19-3E2F-4029-935C-889673016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E49D1-DF10-4CD1-836A-3210BC6FE7D2}"/>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264441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C2496-A441-4301-866A-1D0D63027C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14D400-12E0-422D-BE02-89063D439BE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71E30-CBAA-460D-A54D-8B174668DACF}"/>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5" name="Footer Placeholder 4">
            <a:extLst>
              <a:ext uri="{FF2B5EF4-FFF2-40B4-BE49-F238E27FC236}">
                <a16:creationId xmlns:a16="http://schemas.microsoft.com/office/drawing/2014/main" id="{ADC117A3-0327-4988-916F-8102A4928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491EC-4CA4-4676-BEA4-61E654776E13}"/>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211344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BA8E-AE19-4384-9400-413CDA866B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8192D-53F9-4804-BF58-59B101180B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5301D-41BC-49A5-ADD8-C2CFAAB332DC}"/>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5" name="Footer Placeholder 4">
            <a:extLst>
              <a:ext uri="{FF2B5EF4-FFF2-40B4-BE49-F238E27FC236}">
                <a16:creationId xmlns:a16="http://schemas.microsoft.com/office/drawing/2014/main" id="{B3B69613-202C-44B0-A930-CDE2B5E5A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029DC-F5F0-4B3C-9380-4BA3558BA11C}"/>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112851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D5EE-9590-4E7A-8255-AE9109E3F8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695CD9-4A56-4C1B-AEF0-91C59AA462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9FA6FD-970C-4ECA-A243-E5E9F682196B}"/>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5" name="Footer Placeholder 4">
            <a:extLst>
              <a:ext uri="{FF2B5EF4-FFF2-40B4-BE49-F238E27FC236}">
                <a16:creationId xmlns:a16="http://schemas.microsoft.com/office/drawing/2014/main" id="{CA995068-4C74-4A47-9CFA-6FCAC3115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8AF73-E068-48C3-8481-D1CC5C2AD6BE}"/>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227117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E64C-8863-41DF-89AF-7E5BF350B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CC859A-1419-4301-8210-3E64FE69E8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7B4B1D-66BD-42F4-95CC-6518A63C11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964FBA-C040-44B3-A443-A4362C4DC572}"/>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6" name="Footer Placeholder 5">
            <a:extLst>
              <a:ext uri="{FF2B5EF4-FFF2-40B4-BE49-F238E27FC236}">
                <a16:creationId xmlns:a16="http://schemas.microsoft.com/office/drawing/2014/main" id="{000138C6-6A53-43F1-9EC5-263819CFA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6740-0050-4C04-B394-9F3EF1D51977}"/>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236218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77E9-29E3-4E25-9900-E4FA2BA30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42E570-CDD1-42AC-974D-0E17E9E2E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6D27DC-242A-4F95-B659-A3ADFCF735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82A86-A672-4E69-9881-F4539FC9FD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5C8C15-6364-4EB1-9701-6193D0D416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08E230-78C2-46D0-B70B-2D15C56D35C2}"/>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8" name="Footer Placeholder 7">
            <a:extLst>
              <a:ext uri="{FF2B5EF4-FFF2-40B4-BE49-F238E27FC236}">
                <a16:creationId xmlns:a16="http://schemas.microsoft.com/office/drawing/2014/main" id="{9832B403-B4D8-4DAE-8C65-CABD08C0C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001B2B-78F2-42B0-92F0-498092E04BDD}"/>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3460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0B92-E6FA-4002-BCA1-11764AFF3B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318545-66C3-45F4-A466-D20590C472A7}"/>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4" name="Footer Placeholder 3">
            <a:extLst>
              <a:ext uri="{FF2B5EF4-FFF2-40B4-BE49-F238E27FC236}">
                <a16:creationId xmlns:a16="http://schemas.microsoft.com/office/drawing/2014/main" id="{06A36966-18B7-40C2-A202-5ACD50EC9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EFE5BE-834F-47B8-9079-F69BDEACDD16}"/>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380491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408A52-6D63-47C5-A163-13016C1A6389}"/>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3" name="Footer Placeholder 2">
            <a:extLst>
              <a:ext uri="{FF2B5EF4-FFF2-40B4-BE49-F238E27FC236}">
                <a16:creationId xmlns:a16="http://schemas.microsoft.com/office/drawing/2014/main" id="{0FFB425A-D31D-48F9-B3FE-C6FF0E8993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5D2CF-B816-4D57-9777-457A9B1CCF44}"/>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409233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0192-B51D-453A-B2E0-B7625E544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14BCE2-5C69-47CD-A36E-B75EF4C6C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F14D9-1BF3-45DB-B4EF-5997E7FAD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F6B5DD-B292-46FA-B1A4-AD78387D7CB3}"/>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6" name="Footer Placeholder 5">
            <a:extLst>
              <a:ext uri="{FF2B5EF4-FFF2-40B4-BE49-F238E27FC236}">
                <a16:creationId xmlns:a16="http://schemas.microsoft.com/office/drawing/2014/main" id="{B5E64607-82FF-42C7-B6E9-B767A36F6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662F5-3535-4ACC-B746-589611822B3F}"/>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120350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A784-5FBA-4ED5-BD4A-86EEFDAA81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91712-0FC0-4505-BA33-BFFE8A6651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2B3D4A-6C1B-49A9-B6A6-6C3EE031C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EB809-9DAB-4E18-B34C-087E12346787}"/>
              </a:ext>
            </a:extLst>
          </p:cNvPr>
          <p:cNvSpPr>
            <a:spLocks noGrp="1"/>
          </p:cNvSpPr>
          <p:nvPr>
            <p:ph type="dt" sz="half" idx="10"/>
          </p:nvPr>
        </p:nvSpPr>
        <p:spPr/>
        <p:txBody>
          <a:bodyPr/>
          <a:lstStyle/>
          <a:p>
            <a:fld id="{B46F044D-D58F-4A22-8DC5-6ECD5455363A}" type="datetimeFigureOut">
              <a:rPr lang="en-US" smtClean="0"/>
              <a:t>7/11/2020</a:t>
            </a:fld>
            <a:endParaRPr lang="en-US"/>
          </a:p>
        </p:txBody>
      </p:sp>
      <p:sp>
        <p:nvSpPr>
          <p:cNvPr id="6" name="Footer Placeholder 5">
            <a:extLst>
              <a:ext uri="{FF2B5EF4-FFF2-40B4-BE49-F238E27FC236}">
                <a16:creationId xmlns:a16="http://schemas.microsoft.com/office/drawing/2014/main" id="{4CE7093F-A87C-42AA-8000-AD8B1BCD8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DFCF8-ACB7-455B-B2AF-9E704C23B798}"/>
              </a:ext>
            </a:extLst>
          </p:cNvPr>
          <p:cNvSpPr>
            <a:spLocks noGrp="1"/>
          </p:cNvSpPr>
          <p:nvPr>
            <p:ph type="sldNum" sz="quarter" idx="12"/>
          </p:nvPr>
        </p:nvSpPr>
        <p:spPr/>
        <p:txBody>
          <a:bodyPr/>
          <a:lstStyle/>
          <a:p>
            <a:fld id="{C7D17D2A-8700-48D3-B8EC-2488DD8763A0}" type="slidenum">
              <a:rPr lang="en-US" smtClean="0"/>
              <a:t>‹#›</a:t>
            </a:fld>
            <a:endParaRPr lang="en-US"/>
          </a:p>
        </p:txBody>
      </p:sp>
    </p:spTree>
    <p:extLst>
      <p:ext uri="{BB962C8B-B14F-4D97-AF65-F5344CB8AC3E}">
        <p14:creationId xmlns:p14="http://schemas.microsoft.com/office/powerpoint/2010/main" val="305778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A0ED5A-0A30-4226-BBAE-554FEBCA0F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01270-AAEC-4B61-89AE-DE344578B6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52326-DC92-4FAD-8FD4-FD55B87AE6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F044D-D58F-4A22-8DC5-6ECD5455363A}" type="datetimeFigureOut">
              <a:rPr lang="en-US" smtClean="0"/>
              <a:t>7/11/2020</a:t>
            </a:fld>
            <a:endParaRPr lang="en-US"/>
          </a:p>
        </p:txBody>
      </p:sp>
      <p:sp>
        <p:nvSpPr>
          <p:cNvPr id="5" name="Footer Placeholder 4">
            <a:extLst>
              <a:ext uri="{FF2B5EF4-FFF2-40B4-BE49-F238E27FC236}">
                <a16:creationId xmlns:a16="http://schemas.microsoft.com/office/drawing/2014/main" id="{199E8BB2-1013-44CD-812B-8649EC251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097C9C-8E31-4499-ADA2-DFAF4F3CC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17D2A-8700-48D3-B8EC-2488DD8763A0}" type="slidenum">
              <a:rPr lang="en-US" smtClean="0"/>
              <a:t>‹#›</a:t>
            </a:fld>
            <a:endParaRPr lang="en-US"/>
          </a:p>
        </p:txBody>
      </p:sp>
    </p:spTree>
    <p:extLst>
      <p:ext uri="{BB962C8B-B14F-4D97-AF65-F5344CB8AC3E}">
        <p14:creationId xmlns:p14="http://schemas.microsoft.com/office/powerpoint/2010/main" val="5321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179F68F-CC60-49FA-A1FC-9EF7D8F51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688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7282E2C4-6AA4-4272-B00D-0FA2098A0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87968" y="6379995"/>
            <a:ext cx="9144000" cy="369332"/>
          </a:xfrm>
          <a:prstGeom prst="rect">
            <a:avLst/>
          </a:prstGeom>
          <a:noFill/>
        </p:spPr>
        <p:txBody>
          <a:bodyPr wrap="square" rtlCol="0">
            <a:spAutoFit/>
          </a:bodyPr>
          <a:lstStyle/>
          <a:p>
            <a:r>
              <a:rPr lang="en-US" dirty="0">
                <a:solidFill>
                  <a:schemeClr val="bg1"/>
                </a:solidFill>
              </a:rPr>
              <a:t>D&amp;C 64:26-33</a:t>
            </a:r>
          </a:p>
        </p:txBody>
      </p:sp>
      <p:sp>
        <p:nvSpPr>
          <p:cNvPr id="5" name="TextBox 4"/>
          <p:cNvSpPr txBox="1"/>
          <p:nvPr/>
        </p:nvSpPr>
        <p:spPr>
          <a:xfrm>
            <a:off x="1524001" y="1"/>
            <a:ext cx="9144001" cy="830997"/>
          </a:xfrm>
          <a:prstGeom prst="rect">
            <a:avLst/>
          </a:prstGeom>
          <a:noFill/>
        </p:spPr>
        <p:txBody>
          <a:bodyPr wrap="square" rtlCol="0">
            <a:spAutoFit/>
          </a:bodyPr>
          <a:lstStyle/>
          <a:p>
            <a:pPr algn="ctr"/>
            <a:r>
              <a:rPr lang="en-US" sz="4800" dirty="0">
                <a:solidFill>
                  <a:schemeClr val="bg1"/>
                </a:solidFill>
                <a:latin typeface="Imprint MT Shadow" panose="04020605060303030202" pitchFamily="82" charset="0"/>
              </a:rPr>
              <a:t>Provide for Needs of the Saints</a:t>
            </a:r>
          </a:p>
        </p:txBody>
      </p:sp>
      <p:sp>
        <p:nvSpPr>
          <p:cNvPr id="3" name="Rectangle 2"/>
          <p:cNvSpPr/>
          <p:nvPr/>
        </p:nvSpPr>
        <p:spPr>
          <a:xfrm>
            <a:off x="515007" y="682146"/>
            <a:ext cx="7468233" cy="4154984"/>
          </a:xfrm>
          <a:prstGeom prst="rect">
            <a:avLst/>
          </a:prstGeom>
        </p:spPr>
        <p:txBody>
          <a:bodyPr wrap="square">
            <a:spAutoFit/>
          </a:bodyPr>
          <a:lstStyle/>
          <a:p>
            <a:r>
              <a:rPr lang="en-US" dirty="0">
                <a:solidFill>
                  <a:schemeClr val="bg1"/>
                </a:solidFill>
                <a:latin typeface="Abadi" panose="020B0604020104020204" pitchFamily="34" charset="0"/>
              </a:rPr>
              <a:t>Newel K. Whitney and Sidney Gilbert.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commanded them to use their store in Kirtland, Ohio, to help provide for the needs of the Saints. </a:t>
            </a:r>
          </a:p>
          <a:p>
            <a:endParaRPr lang="en-US" sz="3200" dirty="0">
              <a:solidFill>
                <a:schemeClr val="bg1"/>
              </a:solidFill>
              <a:latin typeface="Abadi" panose="020B0604020104020204" pitchFamily="34" charset="0"/>
            </a:endParaRPr>
          </a:p>
          <a:p>
            <a:r>
              <a:rPr lang="en-US" sz="3200" dirty="0">
                <a:solidFill>
                  <a:schemeClr val="bg1"/>
                </a:solidFill>
                <a:latin typeface="Abadi" panose="020B0604020104020204" pitchFamily="34" charset="0"/>
              </a:rPr>
              <a:t>An example of </a:t>
            </a:r>
          </a:p>
          <a:p>
            <a:r>
              <a:rPr lang="en-US" sz="3200" dirty="0">
                <a:solidFill>
                  <a:schemeClr val="bg1"/>
                </a:solidFill>
                <a:latin typeface="Abadi" panose="020B0604020104020204" pitchFamily="34" charset="0"/>
              </a:rPr>
              <a:t>sacrifice and </a:t>
            </a:r>
          </a:p>
          <a:p>
            <a:r>
              <a:rPr lang="en-US" sz="3200" dirty="0">
                <a:solidFill>
                  <a:schemeClr val="bg1"/>
                </a:solidFill>
                <a:latin typeface="Abadi" panose="020B0604020104020204" pitchFamily="34" charset="0"/>
              </a:rPr>
              <a:t>contribute to </a:t>
            </a:r>
          </a:p>
          <a:p>
            <a:r>
              <a:rPr lang="en-US" sz="3200" dirty="0">
                <a:solidFill>
                  <a:schemeClr val="bg1"/>
                </a:solidFill>
                <a:latin typeface="Abadi" panose="020B0604020104020204" pitchFamily="34" charset="0"/>
              </a:rPr>
              <a:t>the building of </a:t>
            </a:r>
          </a:p>
          <a:p>
            <a:r>
              <a:rPr lang="en-US" sz="3200" dirty="0">
                <a:solidFill>
                  <a:schemeClr val="bg1"/>
                </a:solidFill>
                <a:latin typeface="Abadi" panose="020B0604020104020204" pitchFamily="34" charset="0"/>
              </a:rPr>
              <a:t>Zion.</a:t>
            </a:r>
            <a:endParaRPr lang="en-US" sz="3200" dirty="0">
              <a:solidFill>
                <a:schemeClr val="bg1"/>
              </a:solidFill>
            </a:endParaRPr>
          </a:p>
        </p:txBody>
      </p:sp>
      <p:pic>
        <p:nvPicPr>
          <p:cNvPr id="9216" name="Picture 9215">
            <a:extLst>
              <a:ext uri="{FF2B5EF4-FFF2-40B4-BE49-F238E27FC236}">
                <a16:creationId xmlns:a16="http://schemas.microsoft.com/office/drawing/2014/main" id="{2BE907D6-5E9B-4151-A8F4-6B53B7A73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368" y="2039630"/>
            <a:ext cx="6800850" cy="4486275"/>
          </a:xfrm>
          <a:prstGeom prst="rect">
            <a:avLst/>
          </a:prstGeom>
        </p:spPr>
      </p:pic>
      <p:grpSp>
        <p:nvGrpSpPr>
          <p:cNvPr id="6" name="Group 5"/>
          <p:cNvGrpSpPr/>
          <p:nvPr/>
        </p:nvGrpSpPr>
        <p:grpSpPr>
          <a:xfrm>
            <a:off x="8989979" y="3503672"/>
            <a:ext cx="1216652" cy="3081794"/>
            <a:chOff x="5909774" y="1183652"/>
            <a:chExt cx="1422351" cy="3657599"/>
          </a:xfrm>
        </p:grpSpPr>
        <p:sp>
          <p:nvSpPr>
            <p:cNvPr id="7" name="Round Diagonal Corner Rectangle 6"/>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3662050" y="3391410"/>
            <a:ext cx="1497339" cy="3194056"/>
            <a:chOff x="1239913" y="781127"/>
            <a:chExt cx="1842945" cy="4019473"/>
          </a:xfrm>
        </p:grpSpPr>
        <p:sp>
          <p:nvSpPr>
            <p:cNvPr id="28" name="Oval 27"/>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endCxn id="36"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44807" y="1985115"/>
              <a:ext cx="145434" cy="125392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333757" y="1985115"/>
              <a:ext cx="121426" cy="124936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408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238B4E-590F-46C3-94FE-01FCF798E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178676" y="6415654"/>
            <a:ext cx="9144000" cy="369332"/>
          </a:xfrm>
          <a:prstGeom prst="rect">
            <a:avLst/>
          </a:prstGeom>
          <a:noFill/>
        </p:spPr>
        <p:txBody>
          <a:bodyPr wrap="square" rtlCol="0">
            <a:spAutoFit/>
          </a:bodyPr>
          <a:lstStyle/>
          <a:p>
            <a:r>
              <a:rPr lang="en-US" dirty="0">
                <a:solidFill>
                  <a:schemeClr val="bg1"/>
                </a:solidFill>
              </a:rPr>
              <a:t>D&amp;C 64:34</a:t>
            </a:r>
          </a:p>
        </p:txBody>
      </p:sp>
      <p:sp>
        <p:nvSpPr>
          <p:cNvPr id="5" name="TextBox 4"/>
          <p:cNvSpPr txBox="1"/>
          <p:nvPr/>
        </p:nvSpPr>
        <p:spPr>
          <a:xfrm>
            <a:off x="1524001" y="1"/>
            <a:ext cx="9144001" cy="830997"/>
          </a:xfrm>
          <a:prstGeom prst="rect">
            <a:avLst/>
          </a:prstGeom>
          <a:noFill/>
        </p:spPr>
        <p:txBody>
          <a:bodyPr wrap="square" rtlCol="0">
            <a:spAutoFit/>
          </a:bodyPr>
          <a:lstStyle/>
          <a:p>
            <a:pPr algn="ctr"/>
            <a:r>
              <a:rPr lang="en-US" sz="4800" dirty="0">
                <a:solidFill>
                  <a:schemeClr val="bg1"/>
                </a:solidFill>
                <a:latin typeface="Imprint MT Shadow" panose="04020605060303030202" pitchFamily="82" charset="0"/>
              </a:rPr>
              <a:t>Provide for Needs of the Saints</a:t>
            </a:r>
          </a:p>
        </p:txBody>
      </p:sp>
      <p:sp>
        <p:nvSpPr>
          <p:cNvPr id="3" name="Rectangle 2"/>
          <p:cNvSpPr/>
          <p:nvPr/>
        </p:nvSpPr>
        <p:spPr>
          <a:xfrm>
            <a:off x="1710106" y="1084481"/>
            <a:ext cx="5701401" cy="923330"/>
          </a:xfrm>
          <a:prstGeom prst="rect">
            <a:avLst/>
          </a:prstGeom>
        </p:spPr>
        <p:txBody>
          <a:bodyPr wrap="square">
            <a:spAutoFit/>
          </a:bodyPr>
          <a:lstStyle/>
          <a:p>
            <a:r>
              <a:rPr lang="en-US" dirty="0">
                <a:solidFill>
                  <a:schemeClr val="bg1"/>
                </a:solidFill>
              </a:rPr>
              <a:t>It seems strange that the Lord would say that blood, a symbol for descendancy, could be influenced by rebelliousness, a spiritual trait. </a:t>
            </a:r>
          </a:p>
        </p:txBody>
      </p:sp>
      <p:pic>
        <p:nvPicPr>
          <p:cNvPr id="7" name="Picture 6">
            <a:extLst>
              <a:ext uri="{FF2B5EF4-FFF2-40B4-BE49-F238E27FC236}">
                <a16:creationId xmlns:a16="http://schemas.microsoft.com/office/drawing/2014/main" id="{7BF277E8-0E59-4609-A47A-2484F9680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3895" y="765558"/>
            <a:ext cx="1438781" cy="1938696"/>
          </a:xfrm>
          <a:prstGeom prst="rect">
            <a:avLst/>
          </a:prstGeom>
        </p:spPr>
      </p:pic>
      <p:pic>
        <p:nvPicPr>
          <p:cNvPr id="9" name="Picture 8">
            <a:extLst>
              <a:ext uri="{FF2B5EF4-FFF2-40B4-BE49-F238E27FC236}">
                <a16:creationId xmlns:a16="http://schemas.microsoft.com/office/drawing/2014/main" id="{1A06456A-341A-45CE-9003-054DA2873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948" y="2704254"/>
            <a:ext cx="2286000" cy="1714500"/>
          </a:xfrm>
          <a:prstGeom prst="rect">
            <a:avLst/>
          </a:prstGeom>
        </p:spPr>
      </p:pic>
      <p:pic>
        <p:nvPicPr>
          <p:cNvPr id="12" name="Picture 11">
            <a:extLst>
              <a:ext uri="{FF2B5EF4-FFF2-40B4-BE49-F238E27FC236}">
                <a16:creationId xmlns:a16="http://schemas.microsoft.com/office/drawing/2014/main" id="{853BB979-0E0A-4202-AF20-5398AECE0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7583" y="4362436"/>
            <a:ext cx="2590800" cy="1943100"/>
          </a:xfrm>
          <a:prstGeom prst="rect">
            <a:avLst/>
          </a:prstGeom>
        </p:spPr>
      </p:pic>
      <p:sp>
        <p:nvSpPr>
          <p:cNvPr id="13" name="Rectangle 12">
            <a:extLst>
              <a:ext uri="{FF2B5EF4-FFF2-40B4-BE49-F238E27FC236}">
                <a16:creationId xmlns:a16="http://schemas.microsoft.com/office/drawing/2014/main" id="{091C0E56-7799-48F5-9D3E-2382B49EB3F1}"/>
              </a:ext>
            </a:extLst>
          </p:cNvPr>
          <p:cNvSpPr/>
          <p:nvPr/>
        </p:nvSpPr>
        <p:spPr>
          <a:xfrm>
            <a:off x="4770313" y="2933180"/>
            <a:ext cx="6096000" cy="923330"/>
          </a:xfrm>
          <a:prstGeom prst="rect">
            <a:avLst/>
          </a:prstGeom>
        </p:spPr>
        <p:txBody>
          <a:bodyPr>
            <a:spAutoFit/>
          </a:bodyPr>
          <a:lstStyle/>
          <a:p>
            <a:r>
              <a:rPr lang="en-US" dirty="0">
                <a:solidFill>
                  <a:schemeClr val="bg1"/>
                </a:solidFill>
              </a:rPr>
              <a:t>Isn’t one either a descendant of Ephraim or not a descendant of Ephraim? The answer is no, not in the eyes of the Lord, who views His children in terms of their spiritual qualities. </a:t>
            </a:r>
          </a:p>
        </p:txBody>
      </p:sp>
      <p:sp>
        <p:nvSpPr>
          <p:cNvPr id="14" name="Rectangle 13">
            <a:extLst>
              <a:ext uri="{FF2B5EF4-FFF2-40B4-BE49-F238E27FC236}">
                <a16:creationId xmlns:a16="http://schemas.microsoft.com/office/drawing/2014/main" id="{EC15D94B-E510-4F20-8E0E-93EE330FD76E}"/>
              </a:ext>
            </a:extLst>
          </p:cNvPr>
          <p:cNvSpPr/>
          <p:nvPr/>
        </p:nvSpPr>
        <p:spPr>
          <a:xfrm>
            <a:off x="2051583" y="4571658"/>
            <a:ext cx="6096000" cy="1938992"/>
          </a:xfrm>
          <a:prstGeom prst="rect">
            <a:avLst/>
          </a:prstGeom>
        </p:spPr>
        <p:txBody>
          <a:bodyPr>
            <a:spAutoFit/>
          </a:bodyPr>
          <a:lstStyle/>
          <a:p>
            <a:r>
              <a:rPr lang="en-US" dirty="0">
                <a:solidFill>
                  <a:schemeClr val="bg1"/>
                </a:solidFill>
              </a:rPr>
              <a:t>Paul taught this principle to the early Saints. The Jews took great pride in the fact that they were of the circumcision, that is, that they were the covenant people, circumcision being the token of that covenant. But Paul pointed out that if one of the circumcision violated the law, his “circumcision is made uncircumcision” (Romans 2:25). </a:t>
            </a:r>
          </a:p>
          <a:p>
            <a:r>
              <a:rPr lang="en-US" sz="1200" dirty="0">
                <a:solidFill>
                  <a:schemeClr val="bg1"/>
                </a:solidFill>
              </a:rPr>
              <a:t>Joseph Fielding Smith</a:t>
            </a:r>
            <a:endParaRPr lang="en-US" dirty="0"/>
          </a:p>
        </p:txBody>
      </p:sp>
    </p:spTree>
    <p:extLst>
      <p:ext uri="{BB962C8B-B14F-4D97-AF65-F5344CB8AC3E}">
        <p14:creationId xmlns:p14="http://schemas.microsoft.com/office/powerpoint/2010/main" val="18609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5D7051-DEEC-4351-A070-8D4E39D78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94593" y="6429636"/>
            <a:ext cx="9144000" cy="369332"/>
          </a:xfrm>
          <a:prstGeom prst="rect">
            <a:avLst/>
          </a:prstGeom>
          <a:noFill/>
        </p:spPr>
        <p:txBody>
          <a:bodyPr wrap="square" rtlCol="0">
            <a:spAutoFit/>
          </a:bodyPr>
          <a:lstStyle/>
          <a:p>
            <a:r>
              <a:rPr lang="en-US" dirty="0">
                <a:solidFill>
                  <a:schemeClr val="bg1"/>
                </a:solidFill>
              </a:rPr>
              <a:t>D&amp;C 64:34-36</a:t>
            </a:r>
          </a:p>
        </p:txBody>
      </p:sp>
      <p:sp>
        <p:nvSpPr>
          <p:cNvPr id="5" name="TextBox 4"/>
          <p:cNvSpPr txBox="1"/>
          <p:nvPr/>
        </p:nvSpPr>
        <p:spPr>
          <a:xfrm>
            <a:off x="1524001" y="1"/>
            <a:ext cx="9144001" cy="830997"/>
          </a:xfrm>
          <a:prstGeom prst="rect">
            <a:avLst/>
          </a:prstGeom>
          <a:noFill/>
        </p:spPr>
        <p:txBody>
          <a:bodyPr wrap="square" rtlCol="0">
            <a:spAutoFit/>
          </a:bodyPr>
          <a:lstStyle/>
          <a:p>
            <a:pPr algn="ctr"/>
            <a:r>
              <a:rPr lang="en-US" sz="4800" dirty="0">
                <a:solidFill>
                  <a:schemeClr val="bg1"/>
                </a:solidFill>
                <a:latin typeface="Imprint MT Shadow" panose="04020605060303030202" pitchFamily="82" charset="0"/>
              </a:rPr>
              <a:t>Provide for Needs of the Saints</a:t>
            </a:r>
          </a:p>
        </p:txBody>
      </p:sp>
      <p:sp>
        <p:nvSpPr>
          <p:cNvPr id="3" name="Rectangle 2"/>
          <p:cNvSpPr/>
          <p:nvPr/>
        </p:nvSpPr>
        <p:spPr>
          <a:xfrm>
            <a:off x="1720666" y="807174"/>
            <a:ext cx="5701401" cy="2308324"/>
          </a:xfrm>
          <a:prstGeom prst="rect">
            <a:avLst/>
          </a:prstGeom>
        </p:spPr>
        <p:txBody>
          <a:bodyPr wrap="square">
            <a:spAutoFit/>
          </a:bodyPr>
          <a:lstStyle/>
          <a:p>
            <a:r>
              <a:rPr lang="en-US" dirty="0">
                <a:solidFill>
                  <a:schemeClr val="bg1"/>
                </a:solidFill>
              </a:rPr>
              <a:t>In other words, by transgression one excludes oneself from being a true Israelite. Paul concluded his reasoning with this statement: “For he is not a Jew, which is one outwardly; neither is that circumcision, which is outward in the flesh: but he is a Jew, which is one inwardly; and circumcision is that of the heart, in the spirit, and not in the letter; whose praise is not of men, but of God” (Romans 2:28–29).</a:t>
            </a:r>
          </a:p>
        </p:txBody>
      </p:sp>
      <p:sp>
        <p:nvSpPr>
          <p:cNvPr id="12" name="Rectangle 11"/>
          <p:cNvSpPr/>
          <p:nvPr/>
        </p:nvSpPr>
        <p:spPr>
          <a:xfrm>
            <a:off x="4768031" y="3710739"/>
            <a:ext cx="5701401" cy="3139321"/>
          </a:xfrm>
          <a:prstGeom prst="rect">
            <a:avLst/>
          </a:prstGeom>
        </p:spPr>
        <p:txBody>
          <a:bodyPr wrap="square">
            <a:spAutoFit/>
          </a:bodyPr>
          <a:lstStyle/>
          <a:p>
            <a:r>
              <a:rPr lang="en-US" dirty="0">
                <a:solidFill>
                  <a:schemeClr val="bg1"/>
                </a:solidFill>
              </a:rPr>
              <a:t>“It is Ephraim, today, who holds the priesthood. It is with Ephraim that the Lord has made covenant and has revealed the </a:t>
            </a:r>
            <a:r>
              <a:rPr lang="en-US" dirty="0" err="1">
                <a:solidFill>
                  <a:schemeClr val="bg1"/>
                </a:solidFill>
              </a:rPr>
              <a:t>fulness</a:t>
            </a:r>
            <a:r>
              <a:rPr lang="en-US" dirty="0">
                <a:solidFill>
                  <a:schemeClr val="bg1"/>
                </a:solidFill>
              </a:rPr>
              <a:t> of the everlasting gospel. It is Ephraim who is building temples and performing the ordinances in them for both the living and for the dead. When the ‘lost tribes’ come—and it will be a most wonderful sight and a marvelous thing when they do come to Zion—in fulfilment of the promises made through Isaiah and Jeremiah, they will have to receive the crowning blessings from their brother Ephraim, the ‘firstborn’ in Israel.” </a:t>
            </a:r>
          </a:p>
          <a:p>
            <a:r>
              <a:rPr lang="en-US" sz="1200" dirty="0">
                <a:solidFill>
                  <a:schemeClr val="bg1"/>
                </a:solidFill>
              </a:rPr>
              <a:t>Joseph Fielding Smith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230" y="3465226"/>
            <a:ext cx="1769423" cy="2232561"/>
          </a:xfrm>
          <a:prstGeom prst="rect">
            <a:avLst/>
          </a:prstGeom>
        </p:spPr>
      </p:pic>
      <p:pic>
        <p:nvPicPr>
          <p:cNvPr id="7" name="Picture 6">
            <a:extLst>
              <a:ext uri="{FF2B5EF4-FFF2-40B4-BE49-F238E27FC236}">
                <a16:creationId xmlns:a16="http://schemas.microsoft.com/office/drawing/2014/main" id="{83DAB131-7FCC-43DD-9F30-16B1507C6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3934" y="861168"/>
            <a:ext cx="2362200" cy="2819400"/>
          </a:xfrm>
          <a:prstGeom prst="rect">
            <a:avLst/>
          </a:prstGeom>
        </p:spPr>
      </p:pic>
    </p:spTree>
    <p:extLst>
      <p:ext uri="{BB962C8B-B14F-4D97-AF65-F5344CB8AC3E}">
        <p14:creationId xmlns:p14="http://schemas.microsoft.com/office/powerpoint/2010/main" val="19620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D64294-0E41-4C9C-9455-AA02FAE7B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136634" y="6400801"/>
            <a:ext cx="9144000" cy="369332"/>
          </a:xfrm>
          <a:prstGeom prst="rect">
            <a:avLst/>
          </a:prstGeom>
          <a:noFill/>
        </p:spPr>
        <p:txBody>
          <a:bodyPr wrap="square" rtlCol="0">
            <a:spAutoFit/>
          </a:bodyPr>
          <a:lstStyle/>
          <a:p>
            <a:r>
              <a:rPr lang="en-US" dirty="0">
                <a:solidFill>
                  <a:schemeClr val="bg1"/>
                </a:solidFill>
              </a:rPr>
              <a:t>D&amp;C 64:41-44 </a:t>
            </a:r>
            <a:r>
              <a:rPr lang="en-US" sz="1200" dirty="0">
                <a:solidFill>
                  <a:schemeClr val="bg1"/>
                </a:solidFill>
              </a:rPr>
              <a:t>Elder D. Todd </a:t>
            </a:r>
            <a:r>
              <a:rPr lang="en-US" sz="1200" dirty="0" err="1">
                <a:solidFill>
                  <a:schemeClr val="bg1"/>
                </a:solidFill>
              </a:rPr>
              <a:t>Christofferson</a:t>
            </a:r>
            <a:r>
              <a:rPr lang="en-US" sz="1200" dirty="0">
                <a:solidFill>
                  <a:schemeClr val="bg1"/>
                </a:solidFill>
              </a:rPr>
              <a:t> </a:t>
            </a:r>
          </a:p>
        </p:txBody>
      </p:sp>
      <p:sp>
        <p:nvSpPr>
          <p:cNvPr id="5" name="TextBox 4"/>
          <p:cNvSpPr txBox="1"/>
          <p:nvPr/>
        </p:nvSpPr>
        <p:spPr>
          <a:xfrm>
            <a:off x="1678721" y="-43934"/>
            <a:ext cx="9144001" cy="830997"/>
          </a:xfrm>
          <a:prstGeom prst="rect">
            <a:avLst/>
          </a:prstGeom>
          <a:noFill/>
        </p:spPr>
        <p:txBody>
          <a:bodyPr wrap="square" rtlCol="0">
            <a:spAutoFit/>
          </a:bodyPr>
          <a:lstStyle/>
          <a:p>
            <a:pPr algn="ctr"/>
            <a:r>
              <a:rPr lang="en-US" sz="4800" dirty="0">
                <a:solidFill>
                  <a:schemeClr val="bg1"/>
                </a:solidFill>
                <a:latin typeface="Imprint MT Shadow" panose="04020605060303030202" pitchFamily="82" charset="0"/>
              </a:rPr>
              <a:t>Zion</a:t>
            </a:r>
          </a:p>
        </p:txBody>
      </p:sp>
      <p:sp>
        <p:nvSpPr>
          <p:cNvPr id="3" name="Rectangle 2"/>
          <p:cNvSpPr/>
          <p:nvPr/>
        </p:nvSpPr>
        <p:spPr>
          <a:xfrm>
            <a:off x="1742467" y="676156"/>
            <a:ext cx="5247856" cy="5355312"/>
          </a:xfrm>
          <a:prstGeom prst="rect">
            <a:avLst/>
          </a:prstGeom>
        </p:spPr>
        <p:txBody>
          <a:bodyPr wrap="square">
            <a:spAutoFit/>
          </a:bodyPr>
          <a:lstStyle/>
          <a:p>
            <a:r>
              <a:rPr lang="en-US" dirty="0">
                <a:solidFill>
                  <a:schemeClr val="bg1"/>
                </a:solidFill>
              </a:rPr>
              <a:t>Zion was the name given to the ancient city of Enoch in the days before the Flood. “And it came to pass in his days, that he built a city that was called the City of Holiness, even Zion” (Moses 7:19).</a:t>
            </a:r>
          </a:p>
          <a:p>
            <a:endParaRPr lang="en-US" dirty="0">
              <a:solidFill>
                <a:schemeClr val="bg1"/>
              </a:solidFill>
            </a:endParaRPr>
          </a:p>
          <a:p>
            <a:endParaRPr lang="en-US" dirty="0">
              <a:solidFill>
                <a:schemeClr val="bg1"/>
              </a:solidFill>
            </a:endParaRPr>
          </a:p>
          <a:p>
            <a:r>
              <a:rPr lang="en-US" dirty="0">
                <a:solidFill>
                  <a:schemeClr val="bg1"/>
                </a:solidFill>
              </a:rPr>
              <a:t>This Zion endured for some 365 years (see Moses 7:68). The scriptural record states, “And Enoch and all his people walked with God, and he dwelt in the midst of Zion; and it came to pass that Zion was not, for God received it up into his own bosom; and from thence went forth the saying, Zion is fled” (Moses 7:69). </a:t>
            </a:r>
          </a:p>
          <a:p>
            <a:endParaRPr lang="en-US" dirty="0">
              <a:solidFill>
                <a:schemeClr val="bg1"/>
              </a:solidFill>
            </a:endParaRPr>
          </a:p>
          <a:p>
            <a:endParaRPr lang="en-US" dirty="0">
              <a:solidFill>
                <a:schemeClr val="bg1"/>
              </a:solidFill>
            </a:endParaRPr>
          </a:p>
          <a:p>
            <a:r>
              <a:rPr lang="en-US" dirty="0">
                <a:solidFill>
                  <a:schemeClr val="bg1"/>
                </a:solidFill>
              </a:rPr>
              <a:t>Later, Jerusalem and its temple were called Mount Zion, and the scriptures prophesy of a future New Jerusalem where Christ shall reign as “King of Zion,” when “for the space of a thousand years the earth shall rest” (Moses 7:53, 64).</a:t>
            </a:r>
          </a:p>
        </p:txBody>
      </p:sp>
      <p:pic>
        <p:nvPicPr>
          <p:cNvPr id="6" name="Picture 5">
            <a:extLst>
              <a:ext uri="{FF2B5EF4-FFF2-40B4-BE49-F238E27FC236}">
                <a16:creationId xmlns:a16="http://schemas.microsoft.com/office/drawing/2014/main" id="{339B820F-AE19-483A-B7D6-F161BBD72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413" y="787063"/>
            <a:ext cx="1969008" cy="2621280"/>
          </a:xfrm>
          <a:prstGeom prst="rect">
            <a:avLst/>
          </a:prstGeom>
        </p:spPr>
      </p:pic>
      <p:pic>
        <p:nvPicPr>
          <p:cNvPr id="9" name="Picture 8">
            <a:extLst>
              <a:ext uri="{FF2B5EF4-FFF2-40B4-BE49-F238E27FC236}">
                <a16:creationId xmlns:a16="http://schemas.microsoft.com/office/drawing/2014/main" id="{235DD305-F5B1-4273-82D1-8FBC30E3B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668" y="3923722"/>
            <a:ext cx="3456432" cy="2590800"/>
          </a:xfrm>
          <a:prstGeom prst="rect">
            <a:avLst/>
          </a:prstGeom>
        </p:spPr>
      </p:pic>
    </p:spTree>
    <p:extLst>
      <p:ext uri="{BB962C8B-B14F-4D97-AF65-F5344CB8AC3E}">
        <p14:creationId xmlns:p14="http://schemas.microsoft.com/office/powerpoint/2010/main" val="8697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33538A-EF97-4E4C-8B23-AE2294844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444735"/>
            <a:ext cx="9144000" cy="369332"/>
          </a:xfrm>
          <a:prstGeom prst="rect">
            <a:avLst/>
          </a:prstGeom>
          <a:noFill/>
        </p:spPr>
        <p:txBody>
          <a:bodyPr wrap="square" rtlCol="0">
            <a:spAutoFit/>
          </a:bodyPr>
          <a:lstStyle/>
          <a:p>
            <a:r>
              <a:rPr lang="en-US" dirty="0">
                <a:solidFill>
                  <a:schemeClr val="bg1"/>
                </a:solidFill>
              </a:rPr>
              <a:t>D&amp;C 64:41-44 </a:t>
            </a:r>
            <a:r>
              <a:rPr lang="en-US" sz="1200" dirty="0">
                <a:solidFill>
                  <a:schemeClr val="bg1"/>
                </a:solidFill>
              </a:rPr>
              <a:t>Elder D. Todd </a:t>
            </a:r>
            <a:r>
              <a:rPr lang="en-US" sz="1200" dirty="0" err="1">
                <a:solidFill>
                  <a:schemeClr val="bg1"/>
                </a:solidFill>
              </a:rPr>
              <a:t>Christofferson</a:t>
            </a:r>
            <a:r>
              <a:rPr lang="en-US" sz="1200" dirty="0">
                <a:solidFill>
                  <a:schemeClr val="bg1"/>
                </a:solidFill>
              </a:rPr>
              <a:t> </a:t>
            </a:r>
          </a:p>
        </p:txBody>
      </p:sp>
      <p:sp>
        <p:nvSpPr>
          <p:cNvPr id="5" name="TextBox 4"/>
          <p:cNvSpPr txBox="1"/>
          <p:nvPr/>
        </p:nvSpPr>
        <p:spPr>
          <a:xfrm>
            <a:off x="1678721" y="-43934"/>
            <a:ext cx="9144001" cy="830997"/>
          </a:xfrm>
          <a:prstGeom prst="rect">
            <a:avLst/>
          </a:prstGeom>
          <a:noFill/>
        </p:spPr>
        <p:txBody>
          <a:bodyPr wrap="square" rtlCol="0">
            <a:spAutoFit/>
          </a:bodyPr>
          <a:lstStyle/>
          <a:p>
            <a:pPr algn="ctr"/>
            <a:r>
              <a:rPr lang="en-US" sz="4800" dirty="0">
                <a:solidFill>
                  <a:schemeClr val="bg1"/>
                </a:solidFill>
                <a:latin typeface="Imprint MT Shadow" panose="04020605060303030202" pitchFamily="82" charset="0"/>
              </a:rPr>
              <a:t>Our Zion Today</a:t>
            </a:r>
          </a:p>
        </p:txBody>
      </p:sp>
      <p:sp>
        <p:nvSpPr>
          <p:cNvPr id="4" name="Rectangle 3"/>
          <p:cNvSpPr/>
          <p:nvPr/>
        </p:nvSpPr>
        <p:spPr>
          <a:xfrm>
            <a:off x="1001416" y="2313951"/>
            <a:ext cx="9677093" cy="2862322"/>
          </a:xfrm>
          <a:prstGeom prst="rect">
            <a:avLst/>
          </a:prstGeom>
        </p:spPr>
        <p:txBody>
          <a:bodyPr wrap="square">
            <a:spAutoFit/>
          </a:bodyPr>
          <a:lstStyle/>
          <a:p>
            <a:pPr algn="ctr"/>
            <a:r>
              <a:rPr lang="en-US" sz="3600" dirty="0">
                <a:solidFill>
                  <a:srgbClr val="FFFF00"/>
                </a:solidFill>
                <a:latin typeface="Abadi" panose="020B0604020104020204" pitchFamily="34" charset="0"/>
              </a:rPr>
              <a:t>“Today the Lord’s people are gathering “out from among the nations” as they gather into the congregations and stakes of The Church of Jesus Christ of Latter-day Saints that are scattered throughout the nations.”</a:t>
            </a:r>
            <a:endParaRPr lang="en-US" sz="3600" dirty="0">
              <a:solidFill>
                <a:srgbClr val="FFFF00"/>
              </a:solidFill>
            </a:endParaRPr>
          </a:p>
        </p:txBody>
      </p:sp>
      <p:sp>
        <p:nvSpPr>
          <p:cNvPr id="6" name="Rectangle 5"/>
          <p:cNvSpPr/>
          <p:nvPr/>
        </p:nvSpPr>
        <p:spPr>
          <a:xfrm>
            <a:off x="1866424" y="5525871"/>
            <a:ext cx="8956298" cy="830997"/>
          </a:xfrm>
          <a:prstGeom prst="rect">
            <a:avLst/>
          </a:prstGeom>
        </p:spPr>
        <p:txBody>
          <a:bodyPr wrap="none">
            <a:spAutoFit/>
          </a:bodyPr>
          <a:lstStyle/>
          <a:p>
            <a:r>
              <a:rPr lang="en-US" sz="4800" dirty="0">
                <a:solidFill>
                  <a:schemeClr val="bg1"/>
                </a:solidFill>
                <a:latin typeface="Imprint MT Shadow" panose="04020605060303030202" pitchFamily="82" charset="0"/>
              </a:rPr>
              <a:t>Zion is both a place and a people </a:t>
            </a:r>
          </a:p>
        </p:txBody>
      </p:sp>
    </p:spTree>
    <p:extLst>
      <p:ext uri="{BB962C8B-B14F-4D97-AF65-F5344CB8AC3E}">
        <p14:creationId xmlns:p14="http://schemas.microsoft.com/office/powerpoint/2010/main" val="8637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E6C012D-E961-4733-B66D-7CFE5F599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220717" y="447458"/>
            <a:ext cx="9144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The Heart and a Willing Mind (7:56)</a:t>
            </a:r>
          </a:p>
          <a:p>
            <a:r>
              <a:rPr lang="en-US" dirty="0">
                <a:solidFill>
                  <a:schemeClr val="bg1"/>
                </a:solidFill>
              </a:rPr>
              <a:t>Those Tithed Not Burned at His Coming (1:00)</a:t>
            </a:r>
          </a:p>
          <a:p>
            <a:r>
              <a:rPr lang="en-US" dirty="0">
                <a:solidFill>
                  <a:schemeClr val="bg1"/>
                </a:solidFill>
              </a:rPr>
              <a:t>Flecks of Gold (3:15)</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a:t>
            </a:r>
            <a:r>
              <a:rPr lang="en-US" dirty="0" err="1">
                <a:solidFill>
                  <a:schemeClr val="bg1"/>
                </a:solidFill>
              </a:rPr>
              <a:t>pg</a:t>
            </a:r>
            <a:r>
              <a:rPr lang="en-US" dirty="0">
                <a:solidFill>
                  <a:schemeClr val="bg1"/>
                </a:solidFill>
              </a:rPr>
              <a:t> 172-173</a:t>
            </a:r>
          </a:p>
          <a:p>
            <a:endParaRPr lang="en-US" i="1" dirty="0">
              <a:solidFill>
                <a:schemeClr val="bg1"/>
              </a:solidFill>
            </a:endParaRPr>
          </a:p>
          <a:p>
            <a:r>
              <a:rPr lang="en-US" dirty="0">
                <a:solidFill>
                  <a:schemeClr val="bg1"/>
                </a:solidFill>
                <a:latin typeface="Abadi" panose="020B0604020104020204" pitchFamily="34" charset="0"/>
              </a:rPr>
              <a:t>Unger, </a:t>
            </a:r>
            <a:r>
              <a:rPr lang="en-US" i="1" dirty="0">
                <a:solidFill>
                  <a:schemeClr val="bg1"/>
                </a:solidFill>
                <a:latin typeface="Abadi" panose="020B0604020104020204" pitchFamily="34" charset="0"/>
              </a:rPr>
              <a:t>Bible Dictionary,</a:t>
            </a:r>
            <a:r>
              <a:rPr lang="en-US" dirty="0">
                <a:solidFill>
                  <a:schemeClr val="bg1"/>
                </a:solidFill>
                <a:latin typeface="Abadi" panose="020B0604020104020204" pitchFamily="34" charset="0"/>
              </a:rPr>
              <a:t> “heart,” p. 462; see also Topical Guide, “heart,” 203.</a:t>
            </a:r>
          </a:p>
          <a:p>
            <a:endParaRPr lang="en-US" dirty="0">
              <a:solidFill>
                <a:schemeClr val="bg1"/>
              </a:solidFill>
              <a:latin typeface="Abadi" panose="020B0604020104020204" pitchFamily="34" charset="0"/>
            </a:endParaRPr>
          </a:p>
          <a:p>
            <a:pPr fontAlgn="base"/>
            <a:r>
              <a:rPr lang="en-US" dirty="0">
                <a:solidFill>
                  <a:schemeClr val="bg1"/>
                </a:solidFill>
              </a:rPr>
              <a:t>Elder Ezra Taft Benson </a:t>
            </a:r>
            <a:r>
              <a:rPr lang="en-US" i="1" dirty="0">
                <a:solidFill>
                  <a:schemeClr val="bg1"/>
                </a:solidFill>
              </a:rPr>
              <a:t>This Is a Day of Sacrifice </a:t>
            </a:r>
            <a:r>
              <a:rPr lang="en-US" dirty="0">
                <a:solidFill>
                  <a:schemeClr val="bg1"/>
                </a:solidFill>
              </a:rPr>
              <a:t>April 1979 Gen. Conf.</a:t>
            </a:r>
          </a:p>
          <a:p>
            <a:pPr fontAlgn="base"/>
            <a:endParaRPr lang="en-US" dirty="0">
              <a:solidFill>
                <a:schemeClr val="bg1"/>
              </a:solidFill>
              <a:latin typeface="Abadi" panose="020B0604020104020204" pitchFamily="34" charset="0"/>
            </a:endParaRPr>
          </a:p>
          <a:p>
            <a:pPr fontAlgn="base"/>
            <a:r>
              <a:rPr lang="en-US" dirty="0">
                <a:solidFill>
                  <a:schemeClr val="bg1"/>
                </a:solidFill>
              </a:rPr>
              <a:t>Excerpts from Elder </a:t>
            </a:r>
            <a:r>
              <a:rPr lang="en-US" dirty="0" err="1">
                <a:solidFill>
                  <a:schemeClr val="bg1"/>
                </a:solidFill>
              </a:rPr>
              <a:t>Rudger</a:t>
            </a:r>
            <a:r>
              <a:rPr lang="en-US" dirty="0">
                <a:solidFill>
                  <a:schemeClr val="bg1"/>
                </a:solidFill>
              </a:rPr>
              <a:t> Clawson </a:t>
            </a:r>
            <a:r>
              <a:rPr lang="en-US" dirty="0">
                <a:solidFill>
                  <a:schemeClr val="bg1"/>
                </a:solidFill>
                <a:latin typeface="Abadi" panose="020B0604020104020204" pitchFamily="34" charset="0"/>
              </a:rPr>
              <a:t>Conference Report, Oct. 1913, p. 59</a:t>
            </a:r>
          </a:p>
          <a:p>
            <a:pPr fontAlgn="base"/>
            <a:endParaRPr lang="en-US" dirty="0">
              <a:solidFill>
                <a:schemeClr val="bg1"/>
              </a:solidFill>
              <a:latin typeface="Abadi" panose="020B0604020104020204" pitchFamily="34" charset="0"/>
            </a:endParaRPr>
          </a:p>
          <a:p>
            <a:pPr fontAlgn="base"/>
            <a:r>
              <a:rPr lang="en-US" dirty="0">
                <a:solidFill>
                  <a:schemeClr val="bg1"/>
                </a:solidFill>
              </a:rPr>
              <a:t>Joseph Fielding Smith (</a:t>
            </a:r>
            <a:r>
              <a:rPr lang="en-US" i="1" dirty="0">
                <a:solidFill>
                  <a:schemeClr val="bg1"/>
                </a:solidFill>
              </a:rPr>
              <a:t>Doctrines of Salvation,</a:t>
            </a:r>
            <a:r>
              <a:rPr lang="en-US" dirty="0">
                <a:solidFill>
                  <a:schemeClr val="bg1"/>
                </a:solidFill>
              </a:rPr>
              <a:t>3:252–53.)</a:t>
            </a:r>
          </a:p>
          <a:p>
            <a:pPr fontAlgn="base"/>
            <a:endParaRPr lang="en-US" dirty="0">
              <a:solidFill>
                <a:schemeClr val="bg1"/>
              </a:solidFill>
            </a:endParaRPr>
          </a:p>
          <a:p>
            <a:pPr fontAlgn="base"/>
            <a:r>
              <a:rPr lang="en-US" dirty="0">
                <a:solidFill>
                  <a:schemeClr val="bg1"/>
                </a:solidFill>
              </a:rPr>
              <a:t>Elder D. Todd </a:t>
            </a:r>
            <a:r>
              <a:rPr lang="en-US" dirty="0" err="1">
                <a:solidFill>
                  <a:schemeClr val="bg1"/>
                </a:solidFill>
              </a:rPr>
              <a:t>Christofferson</a:t>
            </a:r>
            <a:r>
              <a:rPr lang="en-US" dirty="0">
                <a:solidFill>
                  <a:schemeClr val="bg1"/>
                </a:solidFill>
              </a:rPr>
              <a:t> </a:t>
            </a:r>
            <a:r>
              <a:rPr lang="en-US" i="1" dirty="0">
                <a:solidFill>
                  <a:schemeClr val="bg1"/>
                </a:solidFill>
              </a:rPr>
              <a:t>Come to Zion </a:t>
            </a:r>
            <a:r>
              <a:rPr lang="en-US" dirty="0">
                <a:solidFill>
                  <a:schemeClr val="bg1"/>
                </a:solidFill>
              </a:rPr>
              <a:t>October 2008 Gen. Conf.</a:t>
            </a:r>
            <a:endParaRPr lang="en-US" i="1" dirty="0">
              <a:solidFill>
                <a:schemeClr val="bg1"/>
              </a:solidFill>
            </a:endParaRPr>
          </a:p>
          <a:p>
            <a:pPr fontAlgn="base"/>
            <a:endParaRPr lang="en-US" dirty="0">
              <a:solidFill>
                <a:schemeClr val="bg1"/>
              </a:solidFill>
            </a:endParaRPr>
          </a:p>
          <a:p>
            <a:pPr fontAlgn="base"/>
            <a:endParaRPr lang="en-US" dirty="0">
              <a:solidFill>
                <a:schemeClr val="bg1"/>
              </a:solidFill>
              <a:latin typeface="Abadi" panose="020B0604020104020204" pitchFamily="34" charset="0"/>
            </a:endParaRPr>
          </a:p>
          <a:p>
            <a:endParaRPr lang="en-US" i="1" dirty="0">
              <a:solidFill>
                <a:schemeClr val="bg1"/>
              </a:solidFill>
            </a:endParaRPr>
          </a:p>
        </p:txBody>
      </p:sp>
      <p:grpSp>
        <p:nvGrpSpPr>
          <p:cNvPr id="4" name="Group 3"/>
          <p:cNvGrpSpPr/>
          <p:nvPr/>
        </p:nvGrpSpPr>
        <p:grpSpPr>
          <a:xfrm>
            <a:off x="4792717" y="1078115"/>
            <a:ext cx="757882" cy="984421"/>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A3FACBFD-163B-4E44-BD2E-45E1890565C2}"/>
              </a:ext>
            </a:extLst>
          </p:cNvPr>
          <p:cNvSpPr>
            <a:spLocks noGrp="1"/>
          </p:cNvSpPr>
          <p:nvPr/>
        </p:nvSpPr>
        <p:spPr>
          <a:xfrm>
            <a:off x="112987" y="63778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4353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230129" cy="5632311"/>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The heart </a:t>
            </a:r>
            <a:r>
              <a:rPr lang="en-US" sz="1200" dirty="0">
                <a:latin typeface="Abadi" panose="020B0604020104020204" pitchFamily="34" charset="0"/>
              </a:rPr>
              <a:t>is frequently used figuratively in the Bible. One scholar indicated that in the Bible the heart is viewed as the “innermost center” of man, and is representative of:</a:t>
            </a:r>
          </a:p>
          <a:p>
            <a:pPr fontAlgn="base"/>
            <a:r>
              <a:rPr lang="en-US" sz="1200" dirty="0">
                <a:latin typeface="Abadi" panose="020B0604020104020204" pitchFamily="34" charset="0"/>
              </a:rPr>
              <a:t>1. The center of bodily life and power. When the heart is strengthened, the whole man is strengthened.</a:t>
            </a:r>
          </a:p>
          <a:p>
            <a:pPr fontAlgn="base"/>
            <a:r>
              <a:rPr lang="en-US" sz="1200" dirty="0">
                <a:latin typeface="Abadi" panose="020B0604020104020204" pitchFamily="34" charset="0"/>
              </a:rPr>
              <a:t>2. The center of the rational and emotional nature of man. It is the seat of love and hate, the center of thought and knowledge—it understands, deliberates, reflects, estimates. It is the center of feelings and affections, experiencing joy, pain, ill will, dissatisfaction, anxiety, despair, fear, and reverence.</a:t>
            </a:r>
          </a:p>
          <a:p>
            <a:pPr fontAlgn="base"/>
            <a:r>
              <a:rPr lang="en-US" sz="1200" dirty="0">
                <a:latin typeface="Abadi" panose="020B0604020104020204" pitchFamily="34" charset="0"/>
              </a:rPr>
              <a:t>3. The center of moral life. Many degrees of spiritual growth are found in the heart. It is the dwelling place of either Christ or Satan; it can be hard or broken; it can be a treasure of either good or evil. “The heart is the laboratory and place of issue of all that is good and evil in thoughts, words, and deeds. … It is the center of the entire man, the very hearth of life’s impulse.” (Unger, </a:t>
            </a:r>
            <a:r>
              <a:rPr lang="en-US" sz="1200" i="1" dirty="0">
                <a:latin typeface="Abadi" panose="020B0604020104020204" pitchFamily="34" charset="0"/>
              </a:rPr>
              <a:t>Bible Dictionary,</a:t>
            </a:r>
            <a:r>
              <a:rPr lang="en-US" sz="1200" dirty="0">
                <a:latin typeface="Abadi" panose="020B0604020104020204" pitchFamily="34" charset="0"/>
              </a:rPr>
              <a:t> “heart,” p. 462; see also Topical Guide, “heart,” 203.)</a:t>
            </a:r>
          </a:p>
          <a:p>
            <a:pPr fontAlgn="base"/>
            <a:r>
              <a:rPr lang="en-US" sz="1200" dirty="0">
                <a:latin typeface="Abadi" panose="020B0604020104020204" pitchFamily="34" charset="0"/>
              </a:rPr>
              <a:t>When one understands the profound imagery of the heart, one can better understand why the Lord requires the heart of man. In Doctrine and Covenants 64:34 the Lord added a willing mind to that basic requirement.</a:t>
            </a:r>
          </a:p>
          <a:p>
            <a:pPr fontAlgn="base"/>
            <a:r>
              <a:rPr lang="en-US" sz="1200" dirty="0">
                <a:latin typeface="Abadi" panose="020B0604020104020204" pitchFamily="34" charset="0"/>
              </a:rPr>
              <a:t>Student Manual Religion 324-325 Section 64</a:t>
            </a:r>
          </a:p>
          <a:p>
            <a:pPr fontAlgn="base"/>
            <a:endParaRPr lang="en-US" sz="1200" dirty="0">
              <a:latin typeface="Abadi" panose="020B0604020104020204" pitchFamily="34" charset="0"/>
            </a:endParaRPr>
          </a:p>
          <a:p>
            <a:pPr fontAlgn="base"/>
            <a:r>
              <a:rPr lang="en-US" sz="1200" b="1" dirty="0"/>
              <a:t>Sacrifice:</a:t>
            </a:r>
          </a:p>
          <a:p>
            <a:pPr fontAlgn="base"/>
            <a:r>
              <a:rPr lang="en-US" sz="1200" dirty="0"/>
              <a:t>President Kimball has said, “How selfish and thoughtless would it be for a young man to grow to maturity, spend his time preparing for his life’s work and his occupation and be unwilling to serve his Creator in this, the most important service in the world” (Regional Representatives’ seminar, 30 Sept. 1977).</a:t>
            </a:r>
            <a:endParaRPr lang="en-US" sz="1200" dirty="0">
              <a:latin typeface="Abadi" panose="020B0604020104020204" pitchFamily="34" charset="0"/>
            </a:endParaRPr>
          </a:p>
        </p:txBody>
      </p:sp>
      <p:sp>
        <p:nvSpPr>
          <p:cNvPr id="3" name="Rectangle 2">
            <a:extLst>
              <a:ext uri="{FF2B5EF4-FFF2-40B4-BE49-F238E27FC236}">
                <a16:creationId xmlns:a16="http://schemas.microsoft.com/office/drawing/2014/main" id="{B5ADAE71-EEDC-46C6-89D6-4627F3AFDA99}"/>
              </a:ext>
            </a:extLst>
          </p:cNvPr>
          <p:cNvSpPr/>
          <p:nvPr/>
        </p:nvSpPr>
        <p:spPr>
          <a:xfrm>
            <a:off x="6164508" y="251207"/>
            <a:ext cx="6027492" cy="6355586"/>
          </a:xfrm>
          <a:prstGeom prst="rect">
            <a:avLst/>
          </a:prstGeom>
          <a:ln>
            <a:solidFill>
              <a:schemeClr val="tx1"/>
            </a:solidFill>
          </a:ln>
        </p:spPr>
        <p:txBody>
          <a:bodyPr wrap="square">
            <a:spAutoFit/>
          </a:bodyPr>
          <a:lstStyle/>
          <a:p>
            <a:pPr fontAlgn="base"/>
            <a:r>
              <a:rPr lang="en-US" sz="1100" dirty="0">
                <a:latin typeface="Abadi" panose="020B0604020104020204" pitchFamily="34" charset="0"/>
              </a:rPr>
              <a:t>It is true that, the strength of a man/woman lies in their ability to create a good balance between the mind and the heart; without neglecting the power, each one has on their desires and will. But, is there ever really a point of balance between them? Yes, there is. But, the road to getting there, is that of a narrow path.</a:t>
            </a:r>
          </a:p>
          <a:p>
            <a:pPr fontAlgn="base"/>
            <a:endParaRPr lang="en-US" sz="1100" dirty="0">
              <a:latin typeface="Abadi" panose="020B0604020104020204" pitchFamily="34" charset="0"/>
            </a:endParaRPr>
          </a:p>
          <a:p>
            <a:pPr fontAlgn="base"/>
            <a:r>
              <a:rPr lang="en-US" sz="1100" b="1" i="1" dirty="0">
                <a:latin typeface="Abadi" panose="020B0604020104020204" pitchFamily="34" charset="0"/>
              </a:rPr>
              <a:t>The mind is a sea of, both; </a:t>
            </a:r>
            <a:r>
              <a:rPr lang="en-US" sz="1100" b="1" i="1" dirty="0" err="1">
                <a:latin typeface="Abadi" panose="020B0604020104020204" pitchFamily="34" charset="0"/>
              </a:rPr>
              <a:t>Good&amp;Evil</a:t>
            </a:r>
            <a:r>
              <a:rPr lang="en-US" sz="1100" b="1" i="1" dirty="0">
                <a:latin typeface="Abadi" panose="020B0604020104020204" pitchFamily="34" charset="0"/>
              </a:rPr>
              <a:t>; </a:t>
            </a:r>
            <a:r>
              <a:rPr lang="en-US" sz="1100" b="1" i="1" dirty="0" err="1">
                <a:latin typeface="Abadi" panose="020B0604020104020204" pitchFamily="34" charset="0"/>
              </a:rPr>
              <a:t>Truths&amp;Lies</a:t>
            </a:r>
            <a:r>
              <a:rPr lang="en-US" sz="1100" b="1" i="1" dirty="0">
                <a:latin typeface="Abadi" panose="020B0604020104020204" pitchFamily="34" charset="0"/>
              </a:rPr>
              <a:t>; </a:t>
            </a:r>
            <a:r>
              <a:rPr lang="en-US" sz="1100" b="1" i="1" dirty="0" err="1">
                <a:latin typeface="Abadi" panose="020B0604020104020204" pitchFamily="34" charset="0"/>
              </a:rPr>
              <a:t>Strengths&amp;Weaknesses</a:t>
            </a:r>
            <a:r>
              <a:rPr lang="en-US" sz="1100" b="1" i="1" dirty="0">
                <a:latin typeface="Abadi" panose="020B0604020104020204" pitchFamily="34" charset="0"/>
              </a:rPr>
              <a:t>; </a:t>
            </a:r>
            <a:r>
              <a:rPr lang="en-US" sz="1100" b="1" i="1" dirty="0" err="1">
                <a:latin typeface="Abadi" panose="020B0604020104020204" pitchFamily="34" charset="0"/>
              </a:rPr>
              <a:t>Fiction&amp;Facts</a:t>
            </a:r>
            <a:r>
              <a:rPr lang="en-US" sz="1100" b="1" i="1" dirty="0">
                <a:latin typeface="Abadi" panose="020B0604020104020204" pitchFamily="34" charset="0"/>
              </a:rPr>
              <a:t>; </a:t>
            </a:r>
            <a:r>
              <a:rPr lang="en-US" sz="1100" b="1" i="1" dirty="0" err="1">
                <a:latin typeface="Abadi" panose="020B0604020104020204" pitchFamily="34" charset="0"/>
              </a:rPr>
              <a:t>Will&amp;Discouragement</a:t>
            </a:r>
            <a:r>
              <a:rPr lang="en-US" sz="1100" b="1" i="1" dirty="0">
                <a:latin typeface="Abadi" panose="020B0604020104020204" pitchFamily="34" charset="0"/>
              </a:rPr>
              <a:t>; </a:t>
            </a:r>
            <a:r>
              <a:rPr lang="en-US" sz="1100" b="1" i="1" dirty="0" err="1">
                <a:latin typeface="Abadi" panose="020B0604020104020204" pitchFamily="34" charset="0"/>
              </a:rPr>
              <a:t>Positives&amp;Negatives</a:t>
            </a:r>
            <a:r>
              <a:rPr lang="en-US" sz="1100" b="1" i="1" dirty="0">
                <a:latin typeface="Abadi" panose="020B0604020104020204" pitchFamily="34" charset="0"/>
              </a:rPr>
              <a:t>; </a:t>
            </a:r>
            <a:r>
              <a:rPr lang="en-US" sz="1100" b="1" i="1" dirty="0" err="1">
                <a:latin typeface="Abadi" panose="020B0604020104020204" pitchFamily="34" charset="0"/>
              </a:rPr>
              <a:t>Glory&amp;Destruction</a:t>
            </a:r>
            <a:r>
              <a:rPr lang="en-US" sz="1100" b="1" i="1" dirty="0">
                <a:latin typeface="Abadi" panose="020B0604020104020204" pitchFamily="34" charset="0"/>
              </a:rPr>
              <a:t>. The mind is like a force, which is responsible for our reactions; and it’s main power is to perceive and envision the motives of an action, even, before it’s being put in motion.</a:t>
            </a:r>
          </a:p>
          <a:p>
            <a:pPr fontAlgn="base"/>
            <a:endParaRPr lang="en-US" sz="1100" dirty="0">
              <a:latin typeface="Abadi" panose="020B0604020104020204" pitchFamily="34" charset="0"/>
            </a:endParaRPr>
          </a:p>
          <a:p>
            <a:pPr fontAlgn="base"/>
            <a:r>
              <a:rPr lang="en-US" sz="1100" b="1" i="1" dirty="0">
                <a:latin typeface="Abadi" panose="020B0604020104020204" pitchFamily="34" charset="0"/>
              </a:rPr>
              <a:t>The heart, likewise, is a light of, both; </a:t>
            </a:r>
            <a:r>
              <a:rPr lang="en-US" sz="1100" b="1" i="1" dirty="0" err="1">
                <a:latin typeface="Abadi" panose="020B0604020104020204" pitchFamily="34" charset="0"/>
              </a:rPr>
              <a:t>Passion&amp;Pain</a:t>
            </a:r>
            <a:r>
              <a:rPr lang="en-US" sz="1100" b="1" i="1" dirty="0">
                <a:latin typeface="Abadi" panose="020B0604020104020204" pitchFamily="34" charset="0"/>
              </a:rPr>
              <a:t>; </a:t>
            </a:r>
            <a:r>
              <a:rPr lang="en-US" sz="1100" b="1" i="1" dirty="0" err="1">
                <a:latin typeface="Abadi" panose="020B0604020104020204" pitchFamily="34" charset="0"/>
              </a:rPr>
              <a:t>Faithfulness&amp;Deceit</a:t>
            </a:r>
            <a:r>
              <a:rPr lang="en-US" sz="1100" b="1" i="1" dirty="0">
                <a:latin typeface="Abadi" panose="020B0604020104020204" pitchFamily="34" charset="0"/>
              </a:rPr>
              <a:t>; </a:t>
            </a:r>
            <a:r>
              <a:rPr lang="en-US" sz="1100" b="1" i="1" dirty="0" err="1">
                <a:latin typeface="Abadi" panose="020B0604020104020204" pitchFamily="34" charset="0"/>
              </a:rPr>
              <a:t>Love&amp;Hate</a:t>
            </a:r>
            <a:r>
              <a:rPr lang="en-US" sz="1100" b="1" i="1" dirty="0">
                <a:latin typeface="Abadi" panose="020B0604020104020204" pitchFamily="34" charset="0"/>
              </a:rPr>
              <a:t>; </a:t>
            </a:r>
            <a:r>
              <a:rPr lang="en-US" sz="1100" b="1" i="1" dirty="0" err="1">
                <a:latin typeface="Abadi" panose="020B0604020104020204" pitchFamily="34" charset="0"/>
              </a:rPr>
              <a:t>Tears&amp;Laughter</a:t>
            </a:r>
            <a:r>
              <a:rPr lang="en-US" sz="1100" b="1" i="1" dirty="0">
                <a:latin typeface="Abadi" panose="020B0604020104020204" pitchFamily="34" charset="0"/>
              </a:rPr>
              <a:t>; </a:t>
            </a:r>
            <a:r>
              <a:rPr lang="en-US" sz="1100" b="1" i="1" dirty="0" err="1">
                <a:latin typeface="Abadi" panose="020B0604020104020204" pitchFamily="34" charset="0"/>
              </a:rPr>
              <a:t>Desires&amp;Limitations</a:t>
            </a:r>
            <a:r>
              <a:rPr lang="en-US" sz="1100" b="1" i="1" dirty="0">
                <a:latin typeface="Abadi" panose="020B0604020104020204" pitchFamily="34" charset="0"/>
              </a:rPr>
              <a:t>; </a:t>
            </a:r>
            <a:r>
              <a:rPr lang="en-US" sz="1100" b="1" i="1" dirty="0" err="1">
                <a:latin typeface="Abadi" panose="020B0604020104020204" pitchFamily="34" charset="0"/>
              </a:rPr>
              <a:t>Brightness&amp;Darkness</a:t>
            </a:r>
            <a:r>
              <a:rPr lang="en-US" sz="1100" b="1" i="1" dirty="0">
                <a:latin typeface="Abadi" panose="020B0604020104020204" pitchFamily="34" charset="0"/>
              </a:rPr>
              <a:t>; </a:t>
            </a:r>
            <a:r>
              <a:rPr lang="en-US" sz="1100" b="1" i="1" dirty="0" err="1">
                <a:latin typeface="Abadi" panose="020B0604020104020204" pitchFamily="34" charset="0"/>
              </a:rPr>
              <a:t>Hope&amp;Death</a:t>
            </a:r>
            <a:r>
              <a:rPr lang="en-US" sz="1100" b="1" i="1" dirty="0">
                <a:latin typeface="Abadi" panose="020B0604020104020204" pitchFamily="34" charset="0"/>
              </a:rPr>
              <a:t>; </a:t>
            </a:r>
            <a:r>
              <a:rPr lang="en-US" sz="1100" b="1" i="1" dirty="0" err="1">
                <a:latin typeface="Abadi" panose="020B0604020104020204" pitchFamily="34" charset="0"/>
              </a:rPr>
              <a:t>Faithfulness&amp;Carelessness</a:t>
            </a:r>
            <a:r>
              <a:rPr lang="en-US" sz="1100" b="1" i="1" dirty="0">
                <a:latin typeface="Abadi" panose="020B0604020104020204" pitchFamily="34" charset="0"/>
              </a:rPr>
              <a:t>. The heart, therefore, is like a radiation, solely responsible for illuminating the personality of a person, which is done through, emotions. But, one thing the heart fails to do mostly, is, to guarantee a clear vision.</a:t>
            </a:r>
          </a:p>
          <a:p>
            <a:pPr fontAlgn="base"/>
            <a:endParaRPr lang="en-US" sz="1100" dirty="0">
              <a:latin typeface="Abadi" panose="020B0604020104020204" pitchFamily="34" charset="0"/>
            </a:endParaRPr>
          </a:p>
          <a:p>
            <a:pPr fontAlgn="base"/>
            <a:r>
              <a:rPr lang="en-US" sz="1100" b="1" dirty="0">
                <a:latin typeface="Abadi" panose="020B0604020104020204" pitchFamily="34" charset="0"/>
              </a:rPr>
              <a:t>How can these two, important forces, strike a balance?</a:t>
            </a:r>
          </a:p>
          <a:p>
            <a:pPr fontAlgn="base"/>
            <a:endParaRPr lang="en-US" sz="1100" dirty="0">
              <a:latin typeface="Abadi" panose="020B0604020104020204" pitchFamily="34" charset="0"/>
            </a:endParaRPr>
          </a:p>
          <a:p>
            <a:pPr fontAlgn="base"/>
            <a:r>
              <a:rPr lang="en-US" sz="1100" dirty="0">
                <a:latin typeface="Abadi" panose="020B0604020104020204" pitchFamily="34" charset="0"/>
              </a:rPr>
              <a:t>Have you ever felt the need to do something so much; and you come real close to achieving it, but, unsure of the possible outcome(s) of that motive? Well, that is the point of balance between the heart and the mind. The heart gives you reason(s) to worry, but, the mind gives you reason(s) to forge ahead.</a:t>
            </a:r>
          </a:p>
          <a:p>
            <a:pPr fontAlgn="base"/>
            <a:endParaRPr lang="en-US" sz="1100" dirty="0">
              <a:latin typeface="Abadi" panose="020B0604020104020204" pitchFamily="34" charset="0"/>
            </a:endParaRPr>
          </a:p>
          <a:p>
            <a:pPr fontAlgn="base"/>
            <a:r>
              <a:rPr lang="en-US" sz="1100" dirty="0">
                <a:latin typeface="Abadi" panose="020B0604020104020204" pitchFamily="34" charset="0"/>
              </a:rPr>
              <a:t>Ever felt the pain in doing something wrong, but, had no real impact in your life as a whole? This is another point of balance between; your heart feeling sober for the wrong you did, and your mind telling you to move on regardless of your mistakes.</a:t>
            </a:r>
          </a:p>
          <a:p>
            <a:pPr fontAlgn="base"/>
            <a:r>
              <a:rPr lang="en-US" sz="1100" dirty="0"/>
              <a:t>When the mind resists and the heart insists; it is only but a second, to the point of balance before, one of the two forces weighs, heavier than the other.</a:t>
            </a:r>
          </a:p>
          <a:p>
            <a:pPr fontAlgn="base"/>
            <a:endParaRPr lang="en-US" sz="1100" dirty="0"/>
          </a:p>
          <a:p>
            <a:pPr fontAlgn="base"/>
            <a:r>
              <a:rPr lang="en-US" sz="1100" dirty="0"/>
              <a:t>It is good to listen to your heart often, but, do not lose your mind in the process of doing so. Great people don’t just follow their dreams blindly; they envision and work for it, with great passion! Sometimes, the mind will resist, and the heart will insist; or the other way round. In such situation(s), never neglect one for the other, cause no one truly knows the destination ahead of a journey, but the power to see beyond, is the ability to apply wisdom with passion. </a:t>
            </a:r>
          </a:p>
          <a:p>
            <a:pPr fontAlgn="base"/>
            <a:r>
              <a:rPr lang="en-US" sz="1100" b="1" dirty="0"/>
              <a:t>By  Evelyn </a:t>
            </a:r>
            <a:r>
              <a:rPr lang="en-US" sz="1100" b="1" dirty="0" err="1"/>
              <a:t>Agekameh</a:t>
            </a:r>
            <a:endParaRPr lang="en-US" sz="1100" b="1" dirty="0"/>
          </a:p>
          <a:p>
            <a:pPr fontAlgn="base"/>
            <a:r>
              <a:rPr lang="en-US" sz="1100" dirty="0"/>
              <a:t>http://eve4evarules.wordpress.com/2013/06/06/when-the-mind-resists-the-heart-insists/</a:t>
            </a:r>
          </a:p>
          <a:p>
            <a:pPr fontAlgn="base"/>
            <a:endParaRPr lang="en-US" sz="1100" dirty="0">
              <a:latin typeface="Abadi" panose="020B0604020104020204" pitchFamily="34" charset="0"/>
            </a:endParaRPr>
          </a:p>
        </p:txBody>
      </p:sp>
      <p:sp>
        <p:nvSpPr>
          <p:cNvPr id="4" name="TextBox 3">
            <a:extLst>
              <a:ext uri="{FF2B5EF4-FFF2-40B4-BE49-F238E27FC236}">
                <a16:creationId xmlns:a16="http://schemas.microsoft.com/office/drawing/2014/main" id="{BD7D1049-823D-4D61-9981-3CB0CB59879D}"/>
              </a:ext>
            </a:extLst>
          </p:cNvPr>
          <p:cNvSpPr txBox="1"/>
          <p:nvPr/>
        </p:nvSpPr>
        <p:spPr>
          <a:xfrm>
            <a:off x="4545432" y="2947228"/>
            <a:ext cx="1619076" cy="1477328"/>
          </a:xfrm>
          <a:prstGeom prst="rect">
            <a:avLst/>
          </a:prstGeom>
          <a:noFill/>
        </p:spPr>
        <p:txBody>
          <a:bodyPr wrap="square" rtlCol="0">
            <a:spAutoFit/>
          </a:bodyPr>
          <a:lstStyle/>
          <a:p>
            <a:pPr algn="ctr"/>
            <a:r>
              <a:rPr lang="en-US" dirty="0"/>
              <a:t>Something of Interest about the Heart</a:t>
            </a:r>
          </a:p>
          <a:p>
            <a:pPr algn="ctr"/>
            <a:r>
              <a:rPr lang="en-US" dirty="0"/>
              <a:t>By Evelyn </a:t>
            </a:r>
            <a:r>
              <a:rPr lang="en-US" dirty="0" err="1"/>
              <a:t>Agekameh</a:t>
            </a:r>
            <a:endParaRPr lang="en-US" dirty="0"/>
          </a:p>
        </p:txBody>
      </p:sp>
    </p:spTree>
    <p:extLst>
      <p:ext uri="{BB962C8B-B14F-4D97-AF65-F5344CB8AC3E}">
        <p14:creationId xmlns:p14="http://schemas.microsoft.com/office/powerpoint/2010/main" val="359296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ylifeguardwalksonwater.files.wordpress.com/2013/04/lineage-tree-abe-to-sons-of-jacob-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62" y="238902"/>
            <a:ext cx="10941269" cy="646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2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F92475A-96B1-4D86-AF6F-CDAF45459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TextBox 5"/>
          <p:cNvSpPr txBox="1"/>
          <p:nvPr/>
        </p:nvSpPr>
        <p:spPr>
          <a:xfrm>
            <a:off x="1643543" y="1"/>
            <a:ext cx="8909108" cy="769441"/>
          </a:xfrm>
          <a:prstGeom prst="rect">
            <a:avLst/>
          </a:prstGeom>
          <a:noFill/>
        </p:spPr>
        <p:txBody>
          <a:bodyPr wrap="square" rtlCol="0">
            <a:spAutoFit/>
          </a:bodyPr>
          <a:lstStyle/>
          <a:p>
            <a:pPr algn="ctr"/>
            <a:r>
              <a:rPr lang="en-US" sz="4400" dirty="0">
                <a:solidFill>
                  <a:schemeClr val="bg2"/>
                </a:solidFill>
                <a:latin typeface="Candara" panose="020E0502030303020204" pitchFamily="34" charset="0"/>
              </a:rPr>
              <a:t>Isaac Morley</a:t>
            </a:r>
          </a:p>
        </p:txBody>
      </p:sp>
      <p:sp>
        <p:nvSpPr>
          <p:cNvPr id="5" name="TextBox 4"/>
          <p:cNvSpPr txBox="1"/>
          <p:nvPr/>
        </p:nvSpPr>
        <p:spPr>
          <a:xfrm>
            <a:off x="212707" y="859066"/>
            <a:ext cx="7777068" cy="5909310"/>
          </a:xfrm>
          <a:prstGeom prst="rect">
            <a:avLst/>
          </a:prstGeom>
          <a:noFill/>
        </p:spPr>
        <p:txBody>
          <a:bodyPr wrap="square" rtlCol="0">
            <a:spAutoFit/>
          </a:bodyPr>
          <a:lstStyle/>
          <a:p>
            <a:r>
              <a:rPr lang="en-US" sz="1400" dirty="0">
                <a:solidFill>
                  <a:schemeClr val="bg2"/>
                </a:solidFill>
              </a:rPr>
              <a:t>He was born on March 11, 1786 in Massachusetts</a:t>
            </a:r>
          </a:p>
          <a:p>
            <a:endParaRPr lang="en-US" sz="1400" dirty="0">
              <a:solidFill>
                <a:schemeClr val="bg2"/>
              </a:solidFill>
            </a:endParaRPr>
          </a:p>
          <a:p>
            <a:r>
              <a:rPr lang="en-US" sz="1400" dirty="0">
                <a:solidFill>
                  <a:schemeClr val="bg2"/>
                </a:solidFill>
              </a:rPr>
              <a:t>He was a prosperous farmer in Kirtland, Ohio</a:t>
            </a:r>
          </a:p>
          <a:p>
            <a:endParaRPr lang="en-US" sz="1400" dirty="0">
              <a:solidFill>
                <a:schemeClr val="bg2"/>
              </a:solidFill>
            </a:endParaRPr>
          </a:p>
          <a:p>
            <a:r>
              <a:rPr lang="en-US" sz="1400" dirty="0">
                <a:solidFill>
                  <a:schemeClr val="bg2"/>
                </a:solidFill>
              </a:rPr>
              <a:t>He became infused with religious fervor through the preaching of Sidney Rigdon and organized a community group called “the family”</a:t>
            </a:r>
          </a:p>
          <a:p>
            <a:endParaRPr lang="en-US" sz="1400" dirty="0">
              <a:solidFill>
                <a:schemeClr val="bg2"/>
              </a:solidFill>
            </a:endParaRPr>
          </a:p>
          <a:p>
            <a:r>
              <a:rPr lang="en-US" sz="1400" dirty="0">
                <a:solidFill>
                  <a:schemeClr val="bg2"/>
                </a:solidFill>
              </a:rPr>
              <a:t>The Missionaries who were sent to preach to the Lamanites also converted him and his wife</a:t>
            </a:r>
          </a:p>
          <a:p>
            <a:endParaRPr lang="en-US" sz="1400" dirty="0">
              <a:solidFill>
                <a:schemeClr val="bg2"/>
              </a:solidFill>
            </a:endParaRPr>
          </a:p>
          <a:p>
            <a:r>
              <a:rPr lang="en-US" sz="1400" dirty="0">
                <a:solidFill>
                  <a:schemeClr val="bg2"/>
                </a:solidFill>
              </a:rPr>
              <a:t>Joseph Smith resided at his place for a time, and a conference was held at his home in 1831 (the 4</a:t>
            </a:r>
            <a:r>
              <a:rPr lang="en-US" sz="1400" baseline="30000" dirty="0">
                <a:solidFill>
                  <a:schemeClr val="bg2"/>
                </a:solidFill>
              </a:rPr>
              <a:t>th</a:t>
            </a:r>
            <a:r>
              <a:rPr lang="en-US" sz="1400" dirty="0">
                <a:solidFill>
                  <a:schemeClr val="bg2"/>
                </a:solidFill>
              </a:rPr>
              <a:t> Conference)</a:t>
            </a:r>
          </a:p>
          <a:p>
            <a:endParaRPr lang="en-US" sz="1400" dirty="0">
              <a:solidFill>
                <a:schemeClr val="bg2"/>
              </a:solidFill>
            </a:endParaRPr>
          </a:p>
          <a:p>
            <a:r>
              <a:rPr lang="en-US" sz="1400" dirty="0">
                <a:solidFill>
                  <a:schemeClr val="bg2"/>
                </a:solidFill>
              </a:rPr>
              <a:t>He was ordained a high priest and counselor to Bishop Partridge</a:t>
            </a:r>
          </a:p>
          <a:p>
            <a:endParaRPr lang="en-US" sz="1400" dirty="0">
              <a:solidFill>
                <a:schemeClr val="bg2"/>
              </a:solidFill>
            </a:endParaRPr>
          </a:p>
          <a:p>
            <a:r>
              <a:rPr lang="en-US" sz="1400" dirty="0">
                <a:solidFill>
                  <a:schemeClr val="bg2"/>
                </a:solidFill>
              </a:rPr>
              <a:t>He was asked to sell his farm and consecrate the proceeds to the Church, which he did, though at first reluctantly</a:t>
            </a:r>
          </a:p>
          <a:p>
            <a:endParaRPr lang="en-US" sz="1400" dirty="0">
              <a:solidFill>
                <a:schemeClr val="bg2"/>
              </a:solidFill>
            </a:endParaRPr>
          </a:p>
          <a:p>
            <a:r>
              <a:rPr lang="en-US" sz="1400" dirty="0">
                <a:solidFill>
                  <a:schemeClr val="bg2"/>
                </a:solidFill>
              </a:rPr>
              <a:t>He and his family moved to Independence, Missouri and his family suffered through mob violence forcing them to leave to Clay County, Missouri and then to Far West where he was ordained a patriarch</a:t>
            </a:r>
          </a:p>
          <a:p>
            <a:endParaRPr lang="en-US" sz="1400" dirty="0">
              <a:solidFill>
                <a:schemeClr val="bg2"/>
              </a:solidFill>
            </a:endParaRPr>
          </a:p>
          <a:p>
            <a:r>
              <a:rPr lang="en-US" sz="1400" dirty="0">
                <a:solidFill>
                  <a:schemeClr val="bg2"/>
                </a:solidFill>
              </a:rPr>
              <a:t>He moved close to Nauvoo at a place called </a:t>
            </a:r>
            <a:r>
              <a:rPr lang="en-US" sz="1400" dirty="0" err="1">
                <a:solidFill>
                  <a:schemeClr val="bg2"/>
                </a:solidFill>
              </a:rPr>
              <a:t>Yelrome</a:t>
            </a:r>
            <a:r>
              <a:rPr lang="en-US" sz="1400" dirty="0">
                <a:solidFill>
                  <a:schemeClr val="bg2"/>
                </a:solidFill>
              </a:rPr>
              <a:t> (Morley spelled backwards) until a mob destroyed his property and he was forced to move to Nauvoo after Joseph Smith’s martyrdom</a:t>
            </a:r>
          </a:p>
          <a:p>
            <a:endParaRPr lang="en-US" sz="1400" dirty="0">
              <a:solidFill>
                <a:schemeClr val="bg2"/>
              </a:solidFill>
            </a:endParaRPr>
          </a:p>
          <a:p>
            <a:r>
              <a:rPr lang="en-US" sz="1400" dirty="0">
                <a:solidFill>
                  <a:schemeClr val="bg2"/>
                </a:solidFill>
              </a:rPr>
              <a:t>He joined the pioneer exodus to the West and settled in Manti and died on June 24, 1865 staying strong in the Church</a:t>
            </a:r>
          </a:p>
          <a:p>
            <a:endParaRPr lang="en-US" sz="1400" dirty="0">
              <a:solidFill>
                <a:schemeClr val="bg2"/>
              </a:solidFill>
            </a:endParaRPr>
          </a:p>
          <a:p>
            <a:endParaRPr lang="en-US" sz="1400" dirty="0">
              <a:solidFill>
                <a:schemeClr val="bg2"/>
              </a:solidFill>
            </a:endParaRPr>
          </a:p>
        </p:txBody>
      </p:sp>
      <p:sp>
        <p:nvSpPr>
          <p:cNvPr id="3" name="TextBox 2"/>
          <p:cNvSpPr txBox="1"/>
          <p:nvPr/>
        </p:nvSpPr>
        <p:spPr>
          <a:xfrm>
            <a:off x="9317577" y="6345665"/>
            <a:ext cx="2677298" cy="369332"/>
          </a:xfrm>
          <a:prstGeom prst="rect">
            <a:avLst/>
          </a:prstGeom>
          <a:noFill/>
        </p:spPr>
        <p:txBody>
          <a:bodyPr wrap="square" rtlCol="0">
            <a:spAutoFit/>
          </a:bodyPr>
          <a:lstStyle/>
          <a:p>
            <a:pPr algn="r"/>
            <a:r>
              <a:rPr lang="en-US" dirty="0">
                <a:solidFill>
                  <a:schemeClr val="bg1"/>
                </a:solidFill>
              </a:rPr>
              <a:t>Who’s Who</a:t>
            </a:r>
          </a:p>
        </p:txBody>
      </p:sp>
      <p:grpSp>
        <p:nvGrpSpPr>
          <p:cNvPr id="29" name="Group 28"/>
          <p:cNvGrpSpPr/>
          <p:nvPr/>
        </p:nvGrpSpPr>
        <p:grpSpPr>
          <a:xfrm>
            <a:off x="8123260" y="1111421"/>
            <a:ext cx="2082670" cy="4364057"/>
            <a:chOff x="3594418" y="408317"/>
            <a:chExt cx="2082670" cy="4364057"/>
          </a:xfrm>
        </p:grpSpPr>
        <p:grpSp>
          <p:nvGrpSpPr>
            <p:cNvPr id="43" name="Group 42"/>
            <p:cNvGrpSpPr/>
            <p:nvPr/>
          </p:nvGrpSpPr>
          <p:grpSpPr>
            <a:xfrm>
              <a:off x="4196212" y="408317"/>
              <a:ext cx="957304" cy="721096"/>
              <a:chOff x="6295435" y="3394444"/>
              <a:chExt cx="1141423" cy="721096"/>
            </a:xfrm>
          </p:grpSpPr>
          <p:grpSp>
            <p:nvGrpSpPr>
              <p:cNvPr id="79" name="Group 78"/>
              <p:cNvGrpSpPr/>
              <p:nvPr/>
            </p:nvGrpSpPr>
            <p:grpSpPr>
              <a:xfrm>
                <a:off x="6295435" y="3394444"/>
                <a:ext cx="1141423" cy="721096"/>
                <a:chOff x="4122480" y="257531"/>
                <a:chExt cx="1141423" cy="721096"/>
              </a:xfrm>
              <a:solidFill>
                <a:schemeClr val="bg1">
                  <a:lumMod val="95000"/>
                </a:schemeClr>
              </a:solidFill>
            </p:grpSpPr>
            <p:sp>
              <p:nvSpPr>
                <p:cNvPr id="81" name="Round Diagonal Corner Rectangle 80"/>
                <p:cNvSpPr/>
                <p:nvPr/>
              </p:nvSpPr>
              <p:spPr>
                <a:xfrm rot="6566490">
                  <a:off x="4683671" y="398396"/>
                  <a:ext cx="563133" cy="59733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a:off x="4122480" y="328770"/>
                  <a:ext cx="678414" cy="53939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11549398" flipH="1">
                  <a:off x="4314588" y="257531"/>
                  <a:ext cx="690878" cy="343939"/>
                </a:xfrm>
                <a:prstGeom prst="round2DiagRect">
                  <a:avLst>
                    <a:gd name="adj1" fmla="val 0"/>
                    <a:gd name="adj2" fmla="val 461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425296" y="3493792"/>
                <a:ext cx="861395" cy="4198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p:cNvSpPr/>
            <p:nvPr/>
          </p:nvSpPr>
          <p:spPr>
            <a:xfrm rot="19338880">
              <a:off x="5264183" y="259467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02250">
              <a:off x="5107390" y="243964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337671">
              <a:off x="4828507" y="1472808"/>
              <a:ext cx="616643" cy="1251512"/>
            </a:xfrm>
            <a:prstGeom prst="trapezoid">
              <a:avLst>
                <a:gd name="adj" fmla="val 38291"/>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apezoid 56"/>
            <p:cNvSpPr/>
            <p:nvPr/>
          </p:nvSpPr>
          <p:spPr>
            <a:xfrm>
              <a:off x="4351154" y="1430629"/>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3618">
              <a:off x="3619274" y="2558221"/>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611750" flipH="1">
              <a:off x="3594418" y="2408101"/>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0575878">
              <a:off x="4727029" y="3975591"/>
              <a:ext cx="348459"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393332">
              <a:off x="4202809" y="4093694"/>
              <a:ext cx="273200" cy="6786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4507710" y="2829217"/>
              <a:ext cx="645806" cy="1624877"/>
            </a:xfrm>
            <a:prstGeom prst="trapezoid">
              <a:avLst>
                <a:gd name="adj" fmla="val 78"/>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63894">
              <a:off x="4205406" y="2781917"/>
              <a:ext cx="489499" cy="1688203"/>
            </a:xfrm>
            <a:prstGeom prst="trapezoid">
              <a:avLst>
                <a:gd name="adj"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527662">
              <a:off x="3847330" y="1436703"/>
              <a:ext cx="616643" cy="1264901"/>
            </a:xfrm>
            <a:prstGeom prst="trapezoid">
              <a:avLst>
                <a:gd name="adj" fmla="val 4888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rot="15873315">
              <a:off x="4447045" y="2687185"/>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236972" y="2594899"/>
              <a:ext cx="893940" cy="224050"/>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4564836" y="1469082"/>
              <a:ext cx="671911" cy="1942613"/>
            </a:xfrm>
            <a:prstGeom prst="trapezoid">
              <a:avLst>
                <a:gd name="adj" fmla="val 4023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78956">
              <a:off x="4067294" y="1578828"/>
              <a:ext cx="671911" cy="1837203"/>
            </a:xfrm>
            <a:prstGeom prst="trapezoid">
              <a:avLst>
                <a:gd name="adj" fmla="val 3637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17856" y="1187638"/>
              <a:ext cx="489921" cy="576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6200000">
              <a:off x="3920000" y="1688637"/>
              <a:ext cx="1530139" cy="457200"/>
            </a:xfrm>
            <a:prstGeom prst="moon">
              <a:avLst>
                <a:gd name="adj" fmla="val 6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272493" y="466875"/>
              <a:ext cx="761989" cy="12075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456469" y="1705205"/>
              <a:ext cx="435931" cy="559622"/>
              <a:chOff x="6509910" y="2757941"/>
              <a:chExt cx="435931" cy="559622"/>
            </a:xfrm>
          </p:grpSpPr>
          <p:grpSp>
            <p:nvGrpSpPr>
              <p:cNvPr id="73" name="Group 275"/>
              <p:cNvGrpSpPr/>
              <p:nvPr/>
            </p:nvGrpSpPr>
            <p:grpSpPr>
              <a:xfrm>
                <a:off x="6509910" y="2757941"/>
                <a:ext cx="435931" cy="320296"/>
                <a:chOff x="5791200" y="2209800"/>
                <a:chExt cx="703093" cy="622345"/>
              </a:xfrm>
            </p:grpSpPr>
            <p:sp>
              <p:nvSpPr>
                <p:cNvPr id="77" name="Isosceles Triangle 76"/>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p:cNvSpPr/>
              <p:nvPr/>
            </p:nvSpPr>
            <p:spPr>
              <a:xfrm>
                <a:off x="6613576" y="2849189"/>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7089073">
                <a:off x="6465837" y="3085572"/>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4259947">
                <a:off x="6645174" y="3056469"/>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774396" y="187563"/>
            <a:ext cx="2627028" cy="369332"/>
          </a:xfrm>
          <a:prstGeom prst="rect">
            <a:avLst/>
          </a:prstGeom>
          <a:noFill/>
        </p:spPr>
        <p:txBody>
          <a:bodyPr wrap="square" rtlCol="0">
            <a:spAutoFit/>
          </a:bodyPr>
          <a:lstStyle/>
          <a:p>
            <a:r>
              <a:rPr lang="en-US" dirty="0">
                <a:solidFill>
                  <a:srgbClr val="FFFF00"/>
                </a:solidFill>
              </a:rPr>
              <a:t>Recap from lesson 69</a:t>
            </a:r>
          </a:p>
        </p:txBody>
      </p:sp>
    </p:spTree>
    <p:extLst>
      <p:ext uri="{BB962C8B-B14F-4D97-AF65-F5344CB8AC3E}">
        <p14:creationId xmlns:p14="http://schemas.microsoft.com/office/powerpoint/2010/main" val="19672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3E15DAEB-35AB-4FAB-8255-EB84AE693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157945" y="1106573"/>
            <a:ext cx="7608958" cy="5909310"/>
          </a:xfrm>
          <a:prstGeom prst="rect">
            <a:avLst/>
          </a:prstGeom>
          <a:noFill/>
        </p:spPr>
        <p:txBody>
          <a:bodyPr wrap="square" rtlCol="0">
            <a:spAutoFit/>
          </a:bodyPr>
          <a:lstStyle/>
          <a:p>
            <a:r>
              <a:rPr lang="en-US" dirty="0">
                <a:solidFill>
                  <a:schemeClr val="bg1"/>
                </a:solidFill>
              </a:rPr>
              <a:t>He was born on October 28, 1787, at Suffield, Connecticut</a:t>
            </a:r>
          </a:p>
          <a:p>
            <a:endParaRPr lang="en-US" dirty="0">
              <a:solidFill>
                <a:schemeClr val="bg1"/>
              </a:solidFill>
            </a:endParaRPr>
          </a:p>
          <a:p>
            <a:r>
              <a:rPr lang="en-US" dirty="0">
                <a:solidFill>
                  <a:schemeClr val="bg1"/>
                </a:solidFill>
              </a:rPr>
              <a:t>He was a self trained medical practitioner</a:t>
            </a:r>
          </a:p>
          <a:p>
            <a:endParaRPr lang="en-US" dirty="0">
              <a:solidFill>
                <a:schemeClr val="bg1"/>
              </a:solidFill>
            </a:endParaRPr>
          </a:p>
          <a:p>
            <a:r>
              <a:rPr lang="en-US" dirty="0">
                <a:solidFill>
                  <a:schemeClr val="bg1"/>
                </a:solidFill>
              </a:rPr>
              <a:t>He and his wife found their way to Kirtland, Ohio and were converted by the missionaries and baptized in October 1830</a:t>
            </a:r>
          </a:p>
          <a:p>
            <a:endParaRPr lang="en-US" dirty="0">
              <a:solidFill>
                <a:schemeClr val="bg1"/>
              </a:solidFill>
            </a:endParaRPr>
          </a:p>
          <a:p>
            <a:r>
              <a:rPr lang="en-US" dirty="0">
                <a:solidFill>
                  <a:schemeClr val="bg1"/>
                </a:solidFill>
              </a:rPr>
              <a:t>He was ordained an elder and then a high priest in 1832</a:t>
            </a:r>
          </a:p>
          <a:p>
            <a:endParaRPr lang="en-US" dirty="0">
              <a:solidFill>
                <a:schemeClr val="bg1"/>
              </a:solidFill>
            </a:endParaRPr>
          </a:p>
          <a:p>
            <a:r>
              <a:rPr lang="en-US" dirty="0">
                <a:solidFill>
                  <a:schemeClr val="bg1"/>
                </a:solidFill>
              </a:rPr>
              <a:t>He owned some land in Ohio and the Prophet in D&amp;C 64 told him to hold that land for 5 years and in 1834 he deeded his farm to the Prophet Joseph Smith </a:t>
            </a:r>
          </a:p>
          <a:p>
            <a:endParaRPr lang="en-US" dirty="0">
              <a:solidFill>
                <a:schemeClr val="bg1"/>
              </a:solidFill>
            </a:endParaRPr>
          </a:p>
          <a:p>
            <a:r>
              <a:rPr lang="en-US" dirty="0">
                <a:solidFill>
                  <a:schemeClr val="bg1"/>
                </a:solidFill>
              </a:rPr>
              <a:t>He was paymaster in Zion’s Camp</a:t>
            </a:r>
          </a:p>
          <a:p>
            <a:endParaRPr lang="en-US" dirty="0">
              <a:solidFill>
                <a:schemeClr val="bg1"/>
              </a:solidFill>
            </a:endParaRPr>
          </a:p>
          <a:p>
            <a:r>
              <a:rPr lang="en-US" dirty="0">
                <a:solidFill>
                  <a:schemeClr val="bg1"/>
                </a:solidFill>
              </a:rPr>
              <a:t>He lost his counsellorship and his membership in 1837</a:t>
            </a:r>
          </a:p>
          <a:p>
            <a:endParaRPr lang="en-US" dirty="0">
              <a:solidFill>
                <a:schemeClr val="bg1"/>
              </a:solidFill>
            </a:endParaRPr>
          </a:p>
          <a:p>
            <a:r>
              <a:rPr lang="en-US" dirty="0">
                <a:solidFill>
                  <a:schemeClr val="bg1"/>
                </a:solidFill>
              </a:rPr>
              <a:t>He repented and was </a:t>
            </a:r>
            <a:r>
              <a:rPr lang="en-US" dirty="0" err="1">
                <a:solidFill>
                  <a:schemeClr val="bg1"/>
                </a:solidFill>
              </a:rPr>
              <a:t>rebaptized</a:t>
            </a:r>
            <a:r>
              <a:rPr lang="en-US" dirty="0">
                <a:solidFill>
                  <a:schemeClr val="bg1"/>
                </a:solidFill>
              </a:rPr>
              <a:t> and joined the saints in Missouri (D&amp;C 90:6)</a:t>
            </a:r>
          </a:p>
          <a:p>
            <a:endParaRPr lang="en-US" dirty="0">
              <a:solidFill>
                <a:schemeClr val="bg1"/>
              </a:solidFill>
            </a:endParaRPr>
          </a:p>
          <a:p>
            <a:r>
              <a:rPr lang="en-US" dirty="0">
                <a:solidFill>
                  <a:schemeClr val="bg1"/>
                </a:solidFill>
              </a:rPr>
              <a:t>He passed away in Quincy, Ohio in October 1842 of poor health</a:t>
            </a:r>
          </a:p>
          <a:p>
            <a:endParaRPr lang="en-US" dirty="0">
              <a:solidFill>
                <a:schemeClr val="bg1"/>
              </a:solidFill>
            </a:endParaRPr>
          </a:p>
          <a:p>
            <a:endParaRPr lang="en-US" dirty="0">
              <a:solidFill>
                <a:schemeClr val="bg1"/>
              </a:solidFill>
            </a:endParaRPr>
          </a:p>
        </p:txBody>
      </p:sp>
      <p:sp>
        <p:nvSpPr>
          <p:cNvPr id="5" name="TextBox 4"/>
          <p:cNvSpPr txBox="1"/>
          <p:nvPr/>
        </p:nvSpPr>
        <p:spPr>
          <a:xfrm>
            <a:off x="1619076" y="1"/>
            <a:ext cx="9237677" cy="1015663"/>
          </a:xfrm>
          <a:prstGeom prst="rect">
            <a:avLst/>
          </a:prstGeom>
          <a:noFill/>
        </p:spPr>
        <p:txBody>
          <a:bodyPr wrap="square" rtlCol="0">
            <a:spAutoFit/>
          </a:bodyPr>
          <a:lstStyle/>
          <a:p>
            <a:pPr algn="ctr"/>
            <a:r>
              <a:rPr lang="en-US" sz="6000" dirty="0">
                <a:solidFill>
                  <a:schemeClr val="bg1"/>
                </a:solidFill>
                <a:latin typeface="Imprint MT Shadow" panose="04020605060303030202" pitchFamily="82" charset="0"/>
              </a:rPr>
              <a:t>Frederick G. Williams</a:t>
            </a:r>
          </a:p>
        </p:txBody>
      </p:sp>
      <p:grpSp>
        <p:nvGrpSpPr>
          <p:cNvPr id="6" name="Group 5"/>
          <p:cNvGrpSpPr/>
          <p:nvPr/>
        </p:nvGrpSpPr>
        <p:grpSpPr>
          <a:xfrm>
            <a:off x="7937382" y="1403827"/>
            <a:ext cx="1947193" cy="4453506"/>
            <a:chOff x="1060920" y="591455"/>
            <a:chExt cx="1947193" cy="4453506"/>
          </a:xfrm>
        </p:grpSpPr>
        <p:grpSp>
          <p:nvGrpSpPr>
            <p:cNvPr id="7" name="Group 6"/>
            <p:cNvGrpSpPr/>
            <p:nvPr/>
          </p:nvGrpSpPr>
          <p:grpSpPr>
            <a:xfrm>
              <a:off x="1219200" y="591455"/>
              <a:ext cx="1788913" cy="4453506"/>
              <a:chOff x="1981200" y="118495"/>
              <a:chExt cx="1788913" cy="4453506"/>
            </a:xfrm>
          </p:grpSpPr>
          <p:sp>
            <p:nvSpPr>
              <p:cNvPr id="20" name="Round Diagonal Corner Rectangle 19"/>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29"/>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518998" y="1449909"/>
                <a:ext cx="709032" cy="144599"/>
                <a:chOff x="4495800" y="1831030"/>
                <a:chExt cx="1033713" cy="210814"/>
              </a:xfrm>
            </p:grpSpPr>
            <p:grpSp>
              <p:nvGrpSpPr>
                <p:cNvPr id="41" name="Group 40"/>
                <p:cNvGrpSpPr/>
                <p:nvPr/>
              </p:nvGrpSpPr>
              <p:grpSpPr>
                <a:xfrm>
                  <a:off x="4495800" y="1831030"/>
                  <a:ext cx="1033713" cy="210814"/>
                  <a:chOff x="4378664" y="1933672"/>
                  <a:chExt cx="1033713" cy="210814"/>
                </a:xfrm>
              </p:grpSpPr>
              <p:sp>
                <p:nvSpPr>
                  <p:cNvPr id="43" name="Flowchart: Data 42"/>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ata 43"/>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 Diagonal Corner Rectangle 39"/>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19"/>
            <p:cNvGrpSpPr/>
            <p:nvPr/>
          </p:nvGrpSpPr>
          <p:grpSpPr>
            <a:xfrm rot="20667034">
              <a:off x="1060920" y="1769914"/>
              <a:ext cx="596337" cy="2111985"/>
              <a:chOff x="5187482" y="1600200"/>
              <a:chExt cx="2101851" cy="5027905"/>
            </a:xfrm>
          </p:grpSpPr>
          <p:sp>
            <p:nvSpPr>
              <p:cNvPr id="10" name="Block Arc 9"/>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209"/>
              <p:cNvGrpSpPr/>
              <p:nvPr/>
            </p:nvGrpSpPr>
            <p:grpSpPr>
              <a:xfrm rot="12048576">
                <a:off x="6462847" y="3330867"/>
                <a:ext cx="826486" cy="501067"/>
                <a:chOff x="7467600" y="2971800"/>
                <a:chExt cx="914400" cy="685800"/>
              </a:xfrm>
            </p:grpSpPr>
            <p:sp>
              <p:nvSpPr>
                <p:cNvPr id="18" name="Oval 17"/>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10"/>
              <p:cNvGrpSpPr/>
              <p:nvPr/>
            </p:nvGrpSpPr>
            <p:grpSpPr>
              <a:xfrm rot="20265966">
                <a:off x="5187482" y="3324981"/>
                <a:ext cx="773604" cy="585862"/>
                <a:chOff x="7467600" y="2971800"/>
                <a:chExt cx="914400" cy="685800"/>
              </a:xfrm>
            </p:grpSpPr>
            <p:sp>
              <p:nvSpPr>
                <p:cNvPr id="16" name="Oval 15"/>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12"/>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99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93618CB9-227C-44C7-8F04-D42807789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154202" y="6468825"/>
            <a:ext cx="9144000" cy="369332"/>
          </a:xfrm>
          <a:prstGeom prst="rect">
            <a:avLst/>
          </a:prstGeom>
          <a:noFill/>
        </p:spPr>
        <p:txBody>
          <a:bodyPr wrap="square" rtlCol="0">
            <a:spAutoFit/>
          </a:bodyPr>
          <a:lstStyle/>
          <a:p>
            <a:r>
              <a:rPr lang="en-US" dirty="0">
                <a:solidFill>
                  <a:schemeClr val="bg1"/>
                </a:solidFill>
              </a:rPr>
              <a:t>D&amp;C 64:20</a:t>
            </a:r>
          </a:p>
        </p:txBody>
      </p:sp>
      <p:sp>
        <p:nvSpPr>
          <p:cNvPr id="5" name="TextBox 4"/>
          <p:cNvSpPr txBox="1"/>
          <p:nvPr/>
        </p:nvSpPr>
        <p:spPr>
          <a:xfrm>
            <a:off x="1524001" y="1"/>
            <a:ext cx="9237677" cy="1015663"/>
          </a:xfrm>
          <a:prstGeom prst="rect">
            <a:avLst/>
          </a:prstGeom>
          <a:noFill/>
        </p:spPr>
        <p:txBody>
          <a:bodyPr wrap="square" rtlCol="0">
            <a:spAutoFit/>
          </a:bodyPr>
          <a:lstStyle/>
          <a:p>
            <a:pPr algn="ctr"/>
            <a:r>
              <a:rPr lang="en-US" sz="6000" dirty="0">
                <a:solidFill>
                  <a:schemeClr val="bg1"/>
                </a:solidFill>
                <a:latin typeface="Imprint MT Shadow" panose="04020605060303030202" pitchFamily="82" charset="0"/>
              </a:rPr>
              <a:t>The Sacrifice</a:t>
            </a:r>
          </a:p>
        </p:txBody>
      </p:sp>
      <p:sp>
        <p:nvSpPr>
          <p:cNvPr id="3" name="TextBox 2"/>
          <p:cNvSpPr txBox="1"/>
          <p:nvPr/>
        </p:nvSpPr>
        <p:spPr>
          <a:xfrm>
            <a:off x="4031161" y="1106161"/>
            <a:ext cx="2573978" cy="523220"/>
          </a:xfrm>
          <a:prstGeom prst="rect">
            <a:avLst/>
          </a:prstGeom>
          <a:noFill/>
        </p:spPr>
        <p:txBody>
          <a:bodyPr wrap="square" rtlCol="0">
            <a:spAutoFit/>
          </a:bodyPr>
          <a:lstStyle/>
          <a:p>
            <a:r>
              <a:rPr lang="en-US" sz="2800" dirty="0">
                <a:solidFill>
                  <a:schemeClr val="bg1"/>
                </a:solidFill>
              </a:rPr>
              <a:t>Isaac Morley</a:t>
            </a:r>
          </a:p>
        </p:txBody>
      </p:sp>
      <p:sp>
        <p:nvSpPr>
          <p:cNvPr id="6" name="TextBox 5"/>
          <p:cNvSpPr txBox="1"/>
          <p:nvPr/>
        </p:nvSpPr>
        <p:spPr>
          <a:xfrm>
            <a:off x="7009024" y="1149149"/>
            <a:ext cx="3384724" cy="523220"/>
          </a:xfrm>
          <a:prstGeom prst="rect">
            <a:avLst/>
          </a:prstGeom>
          <a:noFill/>
        </p:spPr>
        <p:txBody>
          <a:bodyPr wrap="square" rtlCol="0">
            <a:spAutoFit/>
          </a:bodyPr>
          <a:lstStyle/>
          <a:p>
            <a:r>
              <a:rPr lang="en-US" sz="2800" dirty="0">
                <a:solidFill>
                  <a:schemeClr val="bg1"/>
                </a:solidFill>
              </a:rPr>
              <a:t>Frederick G. Williams</a:t>
            </a:r>
          </a:p>
        </p:txBody>
      </p:sp>
      <p:sp>
        <p:nvSpPr>
          <p:cNvPr id="7" name="TextBox 6"/>
          <p:cNvSpPr txBox="1"/>
          <p:nvPr/>
        </p:nvSpPr>
        <p:spPr>
          <a:xfrm>
            <a:off x="1783493" y="1822592"/>
            <a:ext cx="1869989" cy="3416320"/>
          </a:xfrm>
          <a:prstGeom prst="rect">
            <a:avLst/>
          </a:prstGeom>
          <a:noFill/>
        </p:spPr>
        <p:txBody>
          <a:bodyPr wrap="square" rtlCol="0">
            <a:spAutoFit/>
          </a:bodyPr>
          <a:lstStyle/>
          <a:p>
            <a:r>
              <a:rPr lang="en-US" dirty="0">
                <a:solidFill>
                  <a:schemeClr val="bg1"/>
                </a:solidFill>
              </a:rPr>
              <a:t>Commandment</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Response</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Result</a:t>
            </a:r>
          </a:p>
          <a:p>
            <a:endParaRPr lang="en-US" dirty="0">
              <a:solidFill>
                <a:schemeClr val="bg1"/>
              </a:solidFill>
            </a:endParaRPr>
          </a:p>
          <a:p>
            <a:endParaRPr lang="en-US" dirty="0">
              <a:solidFill>
                <a:schemeClr val="bg1"/>
              </a:solidFill>
            </a:endParaRPr>
          </a:p>
        </p:txBody>
      </p:sp>
      <p:sp>
        <p:nvSpPr>
          <p:cNvPr id="9" name="TextBox 8"/>
          <p:cNvSpPr txBox="1"/>
          <p:nvPr/>
        </p:nvSpPr>
        <p:spPr>
          <a:xfrm>
            <a:off x="4098951" y="1822351"/>
            <a:ext cx="2438401" cy="2862322"/>
          </a:xfrm>
          <a:prstGeom prst="rect">
            <a:avLst/>
          </a:prstGeom>
          <a:noFill/>
        </p:spPr>
        <p:txBody>
          <a:bodyPr wrap="square" rtlCol="0">
            <a:spAutoFit/>
          </a:bodyPr>
          <a:lstStyle/>
          <a:p>
            <a:r>
              <a:rPr lang="en-US" dirty="0">
                <a:solidFill>
                  <a:schemeClr val="bg1"/>
                </a:solidFill>
              </a:rPr>
              <a:t>Sell his farm</a:t>
            </a:r>
          </a:p>
          <a:p>
            <a:r>
              <a:rPr lang="en-US" sz="1200" dirty="0">
                <a:solidFill>
                  <a:schemeClr val="bg1"/>
                </a:solidFill>
              </a:rPr>
              <a:t>Most</a:t>
            </a:r>
            <a:r>
              <a:rPr lang="en-US" dirty="0">
                <a:solidFill>
                  <a:schemeClr val="bg1"/>
                </a:solidFill>
              </a:rPr>
              <a:t> </a:t>
            </a:r>
            <a:r>
              <a:rPr lang="en-US" sz="1200" dirty="0">
                <a:solidFill>
                  <a:schemeClr val="bg1"/>
                </a:solidFill>
              </a:rPr>
              <a:t>of the money from the sale of his farm would be used to buy land for other Church members in Independence, Missouri.</a:t>
            </a:r>
          </a:p>
          <a:p>
            <a:endParaRPr lang="en-US" dirty="0">
              <a:solidFill>
                <a:schemeClr val="bg1"/>
              </a:solidFill>
            </a:endParaRPr>
          </a:p>
          <a:p>
            <a:r>
              <a:rPr lang="en-US" dirty="0">
                <a:solidFill>
                  <a:schemeClr val="bg1"/>
                </a:solidFill>
              </a:rPr>
              <a:t>He obeyed</a:t>
            </a:r>
          </a:p>
          <a:p>
            <a:r>
              <a:rPr lang="en-US" sz="1200" dirty="0">
                <a:solidFill>
                  <a:schemeClr val="bg1"/>
                </a:solidFill>
              </a:rPr>
              <a:t>He was one of the first Saints to settle in Independence, Missouri, where he sought to establish Zion</a:t>
            </a:r>
          </a:p>
          <a:p>
            <a:endParaRPr lang="en-US" dirty="0">
              <a:solidFill>
                <a:schemeClr val="bg1"/>
              </a:solidFill>
            </a:endParaRPr>
          </a:p>
          <a:p>
            <a:r>
              <a:rPr lang="en-US" dirty="0">
                <a:solidFill>
                  <a:schemeClr val="bg1"/>
                </a:solidFill>
              </a:rPr>
              <a:t>He was blessed</a:t>
            </a:r>
          </a:p>
        </p:txBody>
      </p:sp>
      <p:sp>
        <p:nvSpPr>
          <p:cNvPr id="10" name="TextBox 9"/>
          <p:cNvSpPr txBox="1"/>
          <p:nvPr/>
        </p:nvSpPr>
        <p:spPr>
          <a:xfrm>
            <a:off x="7054697" y="1928299"/>
            <a:ext cx="3313656" cy="2769989"/>
          </a:xfrm>
          <a:prstGeom prst="rect">
            <a:avLst/>
          </a:prstGeom>
          <a:noFill/>
        </p:spPr>
        <p:txBody>
          <a:bodyPr wrap="square" rtlCol="0">
            <a:spAutoFit/>
          </a:bodyPr>
          <a:lstStyle/>
          <a:p>
            <a:r>
              <a:rPr lang="en-US" dirty="0">
                <a:solidFill>
                  <a:schemeClr val="bg1"/>
                </a:solidFill>
              </a:rPr>
              <a:t>To not sell his farm</a:t>
            </a:r>
          </a:p>
          <a:p>
            <a:r>
              <a:rPr lang="en-US" sz="1200" dirty="0">
                <a:solidFill>
                  <a:schemeClr val="bg1"/>
                </a:solidFill>
              </a:rPr>
              <a:t>He told Joseph Smith that his farm could be used to house and feed Church members in need. Later, Frederick consecrated his entire farm to the Church without receiving any payment in return.</a:t>
            </a:r>
          </a:p>
          <a:p>
            <a:endParaRPr lang="en-US" dirty="0">
              <a:solidFill>
                <a:schemeClr val="bg1"/>
              </a:solidFill>
            </a:endParaRPr>
          </a:p>
          <a:p>
            <a:r>
              <a:rPr lang="en-US" dirty="0">
                <a:solidFill>
                  <a:schemeClr val="bg1"/>
                </a:solidFill>
              </a:rPr>
              <a:t>He obeyed</a:t>
            </a:r>
          </a:p>
          <a:p>
            <a:r>
              <a:rPr lang="en-US" sz="1200" dirty="0">
                <a:solidFill>
                  <a:schemeClr val="bg1"/>
                </a:solidFill>
              </a:rPr>
              <a:t>During these years, the Saints built the Kirtland Temple, which was a source of great blessings to the Saints</a:t>
            </a:r>
          </a:p>
          <a:p>
            <a:endParaRPr lang="en-US" dirty="0">
              <a:solidFill>
                <a:schemeClr val="bg1"/>
              </a:solidFill>
            </a:endParaRPr>
          </a:p>
          <a:p>
            <a:r>
              <a:rPr lang="en-US" dirty="0">
                <a:solidFill>
                  <a:schemeClr val="bg1"/>
                </a:solidFill>
              </a:rPr>
              <a:t>He was blessed</a:t>
            </a:r>
          </a:p>
        </p:txBody>
      </p:sp>
      <p:grpSp>
        <p:nvGrpSpPr>
          <p:cNvPr id="12" name="Group 11"/>
          <p:cNvGrpSpPr/>
          <p:nvPr/>
        </p:nvGrpSpPr>
        <p:grpSpPr>
          <a:xfrm>
            <a:off x="8804190" y="4727992"/>
            <a:ext cx="850556" cy="1945342"/>
            <a:chOff x="1060920" y="591455"/>
            <a:chExt cx="1947193" cy="4453506"/>
          </a:xfrm>
        </p:grpSpPr>
        <p:grpSp>
          <p:nvGrpSpPr>
            <p:cNvPr id="13" name="Group 12"/>
            <p:cNvGrpSpPr/>
            <p:nvPr/>
          </p:nvGrpSpPr>
          <p:grpSpPr>
            <a:xfrm>
              <a:off x="1219200" y="591455"/>
              <a:ext cx="1788913" cy="4453506"/>
              <a:chOff x="1981200" y="118495"/>
              <a:chExt cx="1788913" cy="4453506"/>
            </a:xfrm>
          </p:grpSpPr>
          <p:sp>
            <p:nvSpPr>
              <p:cNvPr id="26" name="Round Diagonal Corner Rectangle 25"/>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4"/>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2518998" y="1449909"/>
                <a:ext cx="709032" cy="144599"/>
                <a:chOff x="4495800" y="1831030"/>
                <a:chExt cx="1033713" cy="210814"/>
              </a:xfrm>
            </p:grpSpPr>
            <p:grpSp>
              <p:nvGrpSpPr>
                <p:cNvPr id="47" name="Group 46"/>
                <p:cNvGrpSpPr/>
                <p:nvPr/>
              </p:nvGrpSpPr>
              <p:grpSpPr>
                <a:xfrm>
                  <a:off x="4495800" y="1831030"/>
                  <a:ext cx="1033713" cy="210814"/>
                  <a:chOff x="4378664" y="1933672"/>
                  <a:chExt cx="1033713" cy="210814"/>
                </a:xfrm>
              </p:grpSpPr>
              <p:sp>
                <p:nvSpPr>
                  <p:cNvPr id="49" name="Flowchart: Data 48"/>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ata 49"/>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 Diagonal Corner Rectangle 45"/>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19"/>
            <p:cNvGrpSpPr/>
            <p:nvPr/>
          </p:nvGrpSpPr>
          <p:grpSpPr>
            <a:xfrm rot="20667034">
              <a:off x="1060920" y="1769914"/>
              <a:ext cx="596337" cy="2111985"/>
              <a:chOff x="5187482" y="1600200"/>
              <a:chExt cx="2101851" cy="5027905"/>
            </a:xfrm>
          </p:grpSpPr>
          <p:sp>
            <p:nvSpPr>
              <p:cNvPr id="16" name="Block Arc 15"/>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209"/>
              <p:cNvGrpSpPr/>
              <p:nvPr/>
            </p:nvGrpSpPr>
            <p:grpSpPr>
              <a:xfrm rot="12048576">
                <a:off x="6462847" y="3330867"/>
                <a:ext cx="826486" cy="501067"/>
                <a:chOff x="7467600" y="2971800"/>
                <a:chExt cx="914400" cy="685800"/>
              </a:xfrm>
            </p:grpSpPr>
            <p:sp>
              <p:nvSpPr>
                <p:cNvPr id="24" name="Oval 23"/>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10"/>
              <p:cNvGrpSpPr/>
              <p:nvPr/>
            </p:nvGrpSpPr>
            <p:grpSpPr>
              <a:xfrm rot="20265966">
                <a:off x="5187482" y="3324981"/>
                <a:ext cx="773604" cy="585862"/>
                <a:chOff x="7467600" y="2971800"/>
                <a:chExt cx="914400" cy="685800"/>
              </a:xfrm>
            </p:grpSpPr>
            <p:sp>
              <p:nvSpPr>
                <p:cNvPr id="22" name="Oval 21"/>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rapezoid 18"/>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726384" y="4125580"/>
            <a:ext cx="1244591" cy="2607934"/>
            <a:chOff x="3594418" y="408317"/>
            <a:chExt cx="2082670" cy="4364057"/>
          </a:xfrm>
        </p:grpSpPr>
        <p:grpSp>
          <p:nvGrpSpPr>
            <p:cNvPr id="52" name="Group 51"/>
            <p:cNvGrpSpPr/>
            <p:nvPr/>
          </p:nvGrpSpPr>
          <p:grpSpPr>
            <a:xfrm>
              <a:off x="4196212" y="408317"/>
              <a:ext cx="957304" cy="721096"/>
              <a:chOff x="6295435" y="3394444"/>
              <a:chExt cx="1141423" cy="721096"/>
            </a:xfrm>
          </p:grpSpPr>
          <p:grpSp>
            <p:nvGrpSpPr>
              <p:cNvPr id="78" name="Group 77"/>
              <p:cNvGrpSpPr/>
              <p:nvPr/>
            </p:nvGrpSpPr>
            <p:grpSpPr>
              <a:xfrm>
                <a:off x="6295435" y="3394444"/>
                <a:ext cx="1141423" cy="721096"/>
                <a:chOff x="4122480" y="257531"/>
                <a:chExt cx="1141423" cy="721096"/>
              </a:xfrm>
              <a:solidFill>
                <a:schemeClr val="bg1">
                  <a:lumMod val="95000"/>
                </a:schemeClr>
              </a:solidFill>
            </p:grpSpPr>
            <p:sp>
              <p:nvSpPr>
                <p:cNvPr id="80" name="Round Diagonal Corner Rectangle 79"/>
                <p:cNvSpPr/>
                <p:nvPr/>
              </p:nvSpPr>
              <p:spPr>
                <a:xfrm rot="6566490">
                  <a:off x="4683671" y="398396"/>
                  <a:ext cx="563133" cy="59733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4122480" y="328770"/>
                  <a:ext cx="678414" cy="53939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11549398" flipH="1">
                  <a:off x="4314588" y="257531"/>
                  <a:ext cx="690878" cy="343939"/>
                </a:xfrm>
                <a:prstGeom prst="round2DiagRect">
                  <a:avLst>
                    <a:gd name="adj1" fmla="val 0"/>
                    <a:gd name="adj2" fmla="val 461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Oval 78"/>
              <p:cNvSpPr/>
              <p:nvPr/>
            </p:nvSpPr>
            <p:spPr>
              <a:xfrm>
                <a:off x="6425296" y="3493792"/>
                <a:ext cx="861395" cy="4198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p:cNvSpPr/>
            <p:nvPr/>
          </p:nvSpPr>
          <p:spPr>
            <a:xfrm rot="19338880">
              <a:off x="5264183" y="2594672"/>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302250">
              <a:off x="5107390" y="2439640"/>
              <a:ext cx="569698"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337671">
              <a:off x="4828507" y="1472808"/>
              <a:ext cx="616643" cy="1251512"/>
            </a:xfrm>
            <a:prstGeom prst="trapezoid">
              <a:avLst>
                <a:gd name="adj" fmla="val 38291"/>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55"/>
            <p:cNvSpPr/>
            <p:nvPr/>
          </p:nvSpPr>
          <p:spPr>
            <a:xfrm>
              <a:off x="4351154" y="1430629"/>
              <a:ext cx="671911" cy="1837203"/>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3618">
              <a:off x="3619274" y="2558221"/>
              <a:ext cx="408586" cy="456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611750" flipH="1">
              <a:off x="3594418" y="2408101"/>
              <a:ext cx="616643" cy="454304"/>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0575878">
              <a:off x="4727029" y="3975591"/>
              <a:ext cx="348459" cy="76037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393332">
              <a:off x="4202809" y="4093694"/>
              <a:ext cx="273200" cy="6786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4507710" y="2829217"/>
              <a:ext cx="645806" cy="1624877"/>
            </a:xfrm>
            <a:prstGeom prst="trapezoid">
              <a:avLst>
                <a:gd name="adj" fmla="val 78"/>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63894">
              <a:off x="4205406" y="2781917"/>
              <a:ext cx="489499" cy="1688203"/>
            </a:xfrm>
            <a:prstGeom prst="trapezoid">
              <a:avLst>
                <a:gd name="adj"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527662">
              <a:off x="3847330" y="1436703"/>
              <a:ext cx="616643" cy="1264901"/>
            </a:xfrm>
            <a:prstGeom prst="trapezoid">
              <a:avLst>
                <a:gd name="adj" fmla="val 4888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rot="15873315">
              <a:off x="4447045" y="2687185"/>
              <a:ext cx="337239" cy="986689"/>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236972" y="2594899"/>
              <a:ext cx="893940" cy="224050"/>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564836" y="1469082"/>
              <a:ext cx="671911" cy="1942613"/>
            </a:xfrm>
            <a:prstGeom prst="trapezoid">
              <a:avLst>
                <a:gd name="adj" fmla="val 4023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78956">
              <a:off x="4067294" y="1578828"/>
              <a:ext cx="671911" cy="1837203"/>
            </a:xfrm>
            <a:prstGeom prst="trapezoid">
              <a:avLst>
                <a:gd name="adj" fmla="val 3637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17856" y="1187638"/>
              <a:ext cx="489921" cy="576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16200000">
              <a:off x="3920000" y="1688637"/>
              <a:ext cx="1530139" cy="457200"/>
            </a:xfrm>
            <a:prstGeom prst="moon">
              <a:avLst>
                <a:gd name="adj" fmla="val 6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272493" y="466875"/>
              <a:ext cx="761989" cy="12075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4456469" y="1705205"/>
              <a:ext cx="435931" cy="559622"/>
              <a:chOff x="6509910" y="2757941"/>
              <a:chExt cx="435931" cy="559622"/>
            </a:xfrm>
          </p:grpSpPr>
          <p:grpSp>
            <p:nvGrpSpPr>
              <p:cNvPr id="72" name="Group 275"/>
              <p:cNvGrpSpPr/>
              <p:nvPr/>
            </p:nvGrpSpPr>
            <p:grpSpPr>
              <a:xfrm>
                <a:off x="6509910" y="2757941"/>
                <a:ext cx="435931" cy="320296"/>
                <a:chOff x="5791200" y="2209800"/>
                <a:chExt cx="703093" cy="622345"/>
              </a:xfrm>
            </p:grpSpPr>
            <p:sp>
              <p:nvSpPr>
                <p:cNvPr id="76" name="Isosceles Triangle 75"/>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ounded Rectangle 72"/>
              <p:cNvSpPr/>
              <p:nvPr/>
            </p:nvSpPr>
            <p:spPr>
              <a:xfrm>
                <a:off x="6613576" y="2849189"/>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17089073">
                <a:off x="6465837" y="3085572"/>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4259947">
                <a:off x="6645174" y="3056469"/>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9016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50C8EF3-254D-49CF-8253-389BD1FBD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6" name="Group 5"/>
          <p:cNvGrpSpPr/>
          <p:nvPr/>
        </p:nvGrpSpPr>
        <p:grpSpPr>
          <a:xfrm>
            <a:off x="4491681" y="632254"/>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9" name="Group 17"/>
              <p:cNvGrpSpPr/>
              <p:nvPr/>
            </p:nvGrpSpPr>
            <p:grpSpPr>
              <a:xfrm flipH="1">
                <a:off x="2209800" y="1447800"/>
                <a:ext cx="1295400" cy="3429000"/>
                <a:chOff x="685800" y="1447800"/>
                <a:chExt cx="1295400" cy="3124200"/>
              </a:xfrm>
            </p:grpSpPr>
            <p:sp>
              <p:nvSpPr>
                <p:cNvPr id="25" name="Bent Arrow 2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23" name="Bent Arrow 2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p:cNvSpPr/>
              <p:nvPr/>
            </p:nvSpPr>
            <p:spPr>
              <a:xfrm>
                <a:off x="1219199"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48335" y="2220373"/>
              <a:ext cx="1905000" cy="1754326"/>
            </a:xfrm>
            <a:prstGeom prst="rect">
              <a:avLst/>
            </a:prstGeom>
          </p:spPr>
          <p:txBody>
            <a:bodyPr wrap="square">
              <a:spAutoFit/>
            </a:bodyPr>
            <a:lstStyle/>
            <a:p>
              <a:pPr algn="ctr"/>
              <a:r>
                <a:rPr lang="en-US" dirty="0"/>
                <a:t> </a:t>
              </a:r>
              <a:r>
                <a:rPr lang="en-US" b="1" dirty="0"/>
                <a:t>If we follow the Lord’s will for us, we will not be tempted above that which we can bear</a:t>
              </a:r>
              <a:endParaRPr lang="en-US" dirty="0">
                <a:solidFill>
                  <a:schemeClr val="bg1"/>
                </a:solidFill>
              </a:endParaRPr>
            </a:p>
          </p:txBody>
        </p:sp>
      </p:grpSp>
      <p:pic>
        <p:nvPicPr>
          <p:cNvPr id="31" name="Picture 30">
            <a:extLst>
              <a:ext uri="{FF2B5EF4-FFF2-40B4-BE49-F238E27FC236}">
                <a16:creationId xmlns:a16="http://schemas.microsoft.com/office/drawing/2014/main" id="{C9C76F17-E576-4AC2-84C0-C5E19C3DD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41" y="509577"/>
            <a:ext cx="3893951" cy="2590975"/>
          </a:xfrm>
          <a:prstGeom prst="rect">
            <a:avLst/>
          </a:prstGeom>
        </p:spPr>
      </p:pic>
      <p:pic>
        <p:nvPicPr>
          <p:cNvPr id="6145" name="Picture 6144">
            <a:extLst>
              <a:ext uri="{FF2B5EF4-FFF2-40B4-BE49-F238E27FC236}">
                <a16:creationId xmlns:a16="http://schemas.microsoft.com/office/drawing/2014/main" id="{B1679F76-2582-4B18-A8D9-0F4224DF6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246" y="3843805"/>
            <a:ext cx="4150913" cy="2490548"/>
          </a:xfrm>
          <a:prstGeom prst="rect">
            <a:avLst/>
          </a:prstGeom>
        </p:spPr>
      </p:pic>
    </p:spTree>
    <p:extLst>
      <p:ext uri="{BB962C8B-B14F-4D97-AF65-F5344CB8AC3E}">
        <p14:creationId xmlns:p14="http://schemas.microsoft.com/office/powerpoint/2010/main" val="328650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50C8EF3-254D-49CF-8253-389BD1FBD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6" name="Group 5"/>
          <p:cNvGrpSpPr/>
          <p:nvPr/>
        </p:nvGrpSpPr>
        <p:grpSpPr>
          <a:xfrm>
            <a:off x="4491681" y="632254"/>
            <a:ext cx="2667000" cy="5029200"/>
            <a:chOff x="838200" y="76200"/>
            <a:chExt cx="2667000" cy="5029200"/>
          </a:xfrm>
        </p:grpSpPr>
        <p:grpSp>
          <p:nvGrpSpPr>
            <p:cNvPr id="7" name="Group 17"/>
            <p:cNvGrpSpPr/>
            <p:nvPr/>
          </p:nvGrpSpPr>
          <p:grpSpPr>
            <a:xfrm>
              <a:off x="838200" y="76200"/>
              <a:ext cx="2667000" cy="5029200"/>
              <a:chOff x="838200" y="76200"/>
              <a:chExt cx="2667000" cy="5029200"/>
            </a:xfrm>
          </p:grpSpPr>
          <p:grpSp>
            <p:nvGrpSpPr>
              <p:cNvPr id="9" name="Group 17"/>
              <p:cNvGrpSpPr/>
              <p:nvPr/>
            </p:nvGrpSpPr>
            <p:grpSpPr>
              <a:xfrm flipH="1">
                <a:off x="2209800" y="1447800"/>
                <a:ext cx="1295400" cy="3429000"/>
                <a:chOff x="685800" y="1447800"/>
                <a:chExt cx="1295400" cy="3124200"/>
              </a:xfrm>
            </p:grpSpPr>
            <p:sp>
              <p:nvSpPr>
                <p:cNvPr id="25" name="Bent Arrow 2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16"/>
              <p:cNvGrpSpPr/>
              <p:nvPr/>
            </p:nvGrpSpPr>
            <p:grpSpPr>
              <a:xfrm>
                <a:off x="838200" y="1447800"/>
                <a:ext cx="1295400" cy="3429000"/>
                <a:chOff x="685800" y="1447800"/>
                <a:chExt cx="1295400" cy="3429000"/>
              </a:xfrm>
            </p:grpSpPr>
            <p:sp>
              <p:nvSpPr>
                <p:cNvPr id="23" name="Bent Arrow 2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2"/>
              <p:cNvSpPr/>
              <p:nvPr/>
            </p:nvSpPr>
            <p:spPr>
              <a:xfrm>
                <a:off x="1219199"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248335" y="2378816"/>
              <a:ext cx="1905000" cy="1477328"/>
            </a:xfrm>
            <a:prstGeom prst="rect">
              <a:avLst/>
            </a:prstGeom>
          </p:spPr>
          <p:txBody>
            <a:bodyPr wrap="square">
              <a:spAutoFit/>
            </a:bodyPr>
            <a:lstStyle/>
            <a:p>
              <a:pPr algn="ctr"/>
              <a:r>
                <a:rPr lang="en-US" b="1" i="1" dirty="0"/>
                <a:t>We are blessed as we obey the Lord and offer the sacrifices He asks of us</a:t>
              </a:r>
              <a:endParaRPr lang="en-US" dirty="0">
                <a:solidFill>
                  <a:schemeClr val="bg1"/>
                </a:solidFill>
              </a:endParaRPr>
            </a:p>
          </p:txBody>
        </p:sp>
      </p:grpSp>
      <p:sp>
        <p:nvSpPr>
          <p:cNvPr id="3" name="Rectangle 2"/>
          <p:cNvSpPr/>
          <p:nvPr/>
        </p:nvSpPr>
        <p:spPr>
          <a:xfrm>
            <a:off x="672663" y="328468"/>
            <a:ext cx="3892978" cy="2554545"/>
          </a:xfrm>
          <a:prstGeom prst="rect">
            <a:avLst/>
          </a:prstGeom>
        </p:spPr>
        <p:txBody>
          <a:bodyPr wrap="square">
            <a:spAutoFit/>
          </a:bodyPr>
          <a:lstStyle/>
          <a:p>
            <a:r>
              <a:rPr lang="en-US" sz="2000" dirty="0">
                <a:solidFill>
                  <a:schemeClr val="bg1"/>
                </a:solidFill>
              </a:rPr>
              <a:t>“My beloved brethren and sisters, humbly and gratefully I approach this sacred assignment with a prayer in my heart that what I say will strengthen our resolve to live the principle of sacrifice as a prerequisite to a godly life, for this </a:t>
            </a:r>
            <a:r>
              <a:rPr lang="en-US" sz="2000" i="1" dirty="0">
                <a:solidFill>
                  <a:schemeClr val="bg1"/>
                </a:solidFill>
              </a:rPr>
              <a:t>is</a:t>
            </a:r>
            <a:r>
              <a:rPr lang="en-US" sz="2000" dirty="0">
                <a:solidFill>
                  <a:schemeClr val="bg1"/>
                </a:solidFill>
              </a:rPr>
              <a:t> a day of sacrifice.”</a:t>
            </a:r>
          </a:p>
        </p:txBody>
      </p:sp>
      <p:sp>
        <p:nvSpPr>
          <p:cNvPr id="4" name="Rectangle 3"/>
          <p:cNvSpPr/>
          <p:nvPr/>
        </p:nvSpPr>
        <p:spPr>
          <a:xfrm>
            <a:off x="7130914" y="407405"/>
            <a:ext cx="4524778" cy="1631216"/>
          </a:xfrm>
          <a:prstGeom prst="rect">
            <a:avLst/>
          </a:prstGeom>
        </p:spPr>
        <p:txBody>
          <a:bodyPr wrap="square">
            <a:spAutoFit/>
          </a:bodyPr>
          <a:lstStyle/>
          <a:p>
            <a:r>
              <a:rPr lang="en-US" sz="2000" dirty="0">
                <a:solidFill>
                  <a:schemeClr val="bg1"/>
                </a:solidFill>
              </a:rPr>
              <a:t>“Let us here observe, that a religion that does not require the sacrifice of all things never has power sufficient to produce the faith necessary unto life and salvation” (</a:t>
            </a:r>
            <a:r>
              <a:rPr lang="en-US" sz="2000" i="1" dirty="0">
                <a:solidFill>
                  <a:schemeClr val="bg1"/>
                </a:solidFill>
              </a:rPr>
              <a:t>Lectures on Faith,</a:t>
            </a:r>
            <a:r>
              <a:rPr lang="en-US" sz="2000" dirty="0">
                <a:solidFill>
                  <a:schemeClr val="bg1"/>
                </a:solidFill>
              </a:rPr>
              <a:t> 6:7).</a:t>
            </a:r>
          </a:p>
        </p:txBody>
      </p:sp>
      <p:sp>
        <p:nvSpPr>
          <p:cNvPr id="27" name="Rectangle 26"/>
          <p:cNvSpPr/>
          <p:nvPr/>
        </p:nvSpPr>
        <p:spPr>
          <a:xfrm>
            <a:off x="708462" y="4512878"/>
            <a:ext cx="3673252" cy="2246769"/>
          </a:xfrm>
          <a:prstGeom prst="rect">
            <a:avLst/>
          </a:prstGeom>
        </p:spPr>
        <p:txBody>
          <a:bodyPr wrap="square">
            <a:spAutoFit/>
          </a:bodyPr>
          <a:lstStyle/>
          <a:p>
            <a:r>
              <a:rPr lang="en-US" sz="2000" dirty="0">
                <a:solidFill>
                  <a:schemeClr val="bg1"/>
                </a:solidFill>
              </a:rPr>
              <a:t>“It is a willingness to forgo personal bad habits such as tobacco, alcohol, profanity, an unruly temper, and immorality—habits which cause us, the children of God, to be less than our destiny.”</a:t>
            </a:r>
          </a:p>
        </p:txBody>
      </p:sp>
      <p:sp>
        <p:nvSpPr>
          <p:cNvPr id="29" name="Rectangle 28"/>
          <p:cNvSpPr/>
          <p:nvPr/>
        </p:nvSpPr>
        <p:spPr>
          <a:xfrm>
            <a:off x="4711618" y="5157603"/>
            <a:ext cx="2455726" cy="523220"/>
          </a:xfrm>
          <a:prstGeom prst="rect">
            <a:avLst/>
          </a:prstGeom>
        </p:spPr>
        <p:txBody>
          <a:bodyPr wrap="square">
            <a:spAutoFit/>
          </a:bodyPr>
          <a:lstStyle/>
          <a:p>
            <a:pPr algn="ctr"/>
            <a:r>
              <a:rPr lang="en-US" sz="1400" dirty="0">
                <a:solidFill>
                  <a:schemeClr val="bg1"/>
                </a:solidFill>
                <a:latin typeface="Abadi" panose="020B0604020104020204" pitchFamily="34" charset="0"/>
              </a:rPr>
              <a:t>Excerpts from Elder </a:t>
            </a:r>
          </a:p>
          <a:p>
            <a:pPr algn="ctr"/>
            <a:r>
              <a:rPr lang="en-US" sz="1400" dirty="0">
                <a:solidFill>
                  <a:schemeClr val="bg1"/>
                </a:solidFill>
                <a:latin typeface="Abadi" panose="020B0604020104020204" pitchFamily="34" charset="0"/>
              </a:rPr>
              <a:t>Ezra Taft Benson</a:t>
            </a:r>
            <a:endParaRPr lang="en-US" sz="1400" dirty="0">
              <a:solidFill>
                <a:schemeClr val="bg1"/>
              </a:solidFill>
            </a:endParaRPr>
          </a:p>
        </p:txBody>
      </p:sp>
      <p:sp>
        <p:nvSpPr>
          <p:cNvPr id="28" name="Rectangle 27"/>
          <p:cNvSpPr/>
          <p:nvPr/>
        </p:nvSpPr>
        <p:spPr>
          <a:xfrm>
            <a:off x="7632971" y="2630853"/>
            <a:ext cx="3946256" cy="2246769"/>
          </a:xfrm>
          <a:prstGeom prst="rect">
            <a:avLst/>
          </a:prstGeom>
        </p:spPr>
        <p:txBody>
          <a:bodyPr wrap="square">
            <a:spAutoFit/>
          </a:bodyPr>
          <a:lstStyle/>
          <a:p>
            <a:pPr algn="ctr"/>
            <a:r>
              <a:rPr lang="en-US" sz="2000" i="1" dirty="0">
                <a:solidFill>
                  <a:schemeClr val="bg1"/>
                </a:solidFill>
              </a:rPr>
              <a:t>“To sacrifice, be willing to serve a mission.</a:t>
            </a:r>
          </a:p>
          <a:p>
            <a:pPr algn="ctr"/>
            <a:endParaRPr lang="en-US" sz="2000" i="1" dirty="0">
              <a:solidFill>
                <a:schemeClr val="bg1"/>
              </a:solidFill>
            </a:endParaRPr>
          </a:p>
          <a:p>
            <a:pPr algn="ctr"/>
            <a:r>
              <a:rPr lang="en-US" sz="2000" dirty="0">
                <a:solidFill>
                  <a:schemeClr val="bg1"/>
                </a:solidFill>
              </a:rPr>
              <a:t>We ask you to make the sacrifice. We call it that because of want for a better name for it. It’s an investment.”</a:t>
            </a:r>
          </a:p>
        </p:txBody>
      </p:sp>
      <p:pic>
        <p:nvPicPr>
          <p:cNvPr id="6148" name="Picture 4" descr="http://www.independentamericanparty.org/wp-content/uploads/Bens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596" y="4804667"/>
            <a:ext cx="1114096" cy="16459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9"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9B727BC-2175-4337-9E3E-FA5C06247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4790706" y="2524490"/>
            <a:ext cx="2498182" cy="1569660"/>
          </a:xfrm>
          <a:prstGeom prst="rect">
            <a:avLst/>
          </a:prstGeom>
          <a:solidFill>
            <a:schemeClr val="accent3">
              <a:lumMod val="50000"/>
            </a:schemeClr>
          </a:solidFill>
        </p:spPr>
        <p:txBody>
          <a:bodyPr wrap="square" rtlCol="0">
            <a:spAutoFit/>
          </a:bodyPr>
          <a:lstStyle/>
          <a:p>
            <a:r>
              <a:rPr lang="en-US" sz="1600" dirty="0">
                <a:solidFill>
                  <a:schemeClr val="bg1"/>
                </a:solidFill>
              </a:rPr>
              <a:t>Throughout the scriptures various parts of the human body are used figuratively, and this imagery is generally derived from the function of the body part. </a:t>
            </a:r>
          </a:p>
        </p:txBody>
      </p:sp>
      <p:sp>
        <p:nvSpPr>
          <p:cNvPr id="11" name="Rectangle 10"/>
          <p:cNvSpPr/>
          <p:nvPr/>
        </p:nvSpPr>
        <p:spPr>
          <a:xfrm>
            <a:off x="3879236" y="431375"/>
            <a:ext cx="2123600" cy="1815882"/>
          </a:xfrm>
          <a:prstGeom prst="rect">
            <a:avLst/>
          </a:prstGeom>
        </p:spPr>
        <p:txBody>
          <a:bodyPr wrap="square">
            <a:spAutoFit/>
          </a:bodyPr>
          <a:lstStyle/>
          <a:p>
            <a:r>
              <a:rPr lang="en-US" sz="1400" dirty="0">
                <a:solidFill>
                  <a:srgbClr val="FFFF00"/>
                </a:solidFill>
                <a:latin typeface="Georgia" panose="02040502050405020303" pitchFamily="18" charset="0"/>
              </a:rPr>
              <a:t>The light of the body is the eye: therefore when thine eye is single, thy whole body also is full of light; but when </a:t>
            </a:r>
            <a:r>
              <a:rPr lang="en-US" sz="1400" i="1" dirty="0">
                <a:solidFill>
                  <a:srgbClr val="FFFF00"/>
                </a:solidFill>
                <a:latin typeface="Georgia" panose="02040502050405020303" pitchFamily="18" charset="0"/>
              </a:rPr>
              <a:t>thine eye</a:t>
            </a:r>
            <a:r>
              <a:rPr lang="en-US" sz="1400" dirty="0">
                <a:solidFill>
                  <a:srgbClr val="FFFF00"/>
                </a:solidFill>
                <a:latin typeface="Georgia" panose="02040502050405020303" pitchFamily="18" charset="0"/>
              </a:rPr>
              <a:t> is evil, thy body also </a:t>
            </a:r>
            <a:r>
              <a:rPr lang="en-US" sz="1400" i="1" dirty="0">
                <a:solidFill>
                  <a:srgbClr val="FFFF00"/>
                </a:solidFill>
                <a:latin typeface="Georgia" panose="02040502050405020303" pitchFamily="18" charset="0"/>
              </a:rPr>
              <a:t>is</a:t>
            </a:r>
            <a:r>
              <a:rPr lang="en-US" sz="1400" dirty="0">
                <a:solidFill>
                  <a:srgbClr val="FFFF00"/>
                </a:solidFill>
                <a:latin typeface="Georgia" panose="02040502050405020303" pitchFamily="18" charset="0"/>
              </a:rPr>
              <a:t> full of darkness.</a:t>
            </a:r>
          </a:p>
          <a:p>
            <a:r>
              <a:rPr lang="en-US" sz="1400" dirty="0">
                <a:solidFill>
                  <a:srgbClr val="FFFF00"/>
                </a:solidFill>
                <a:latin typeface="Georgia" panose="02040502050405020303" pitchFamily="18" charset="0"/>
              </a:rPr>
              <a:t>Luke 11:34</a:t>
            </a:r>
            <a:endParaRPr lang="en-US" sz="1400" dirty="0">
              <a:solidFill>
                <a:srgbClr val="FFFF00"/>
              </a:solidFill>
            </a:endParaRPr>
          </a:p>
        </p:txBody>
      </p:sp>
      <p:sp>
        <p:nvSpPr>
          <p:cNvPr id="15" name="Rectangle 14"/>
          <p:cNvSpPr/>
          <p:nvPr/>
        </p:nvSpPr>
        <p:spPr>
          <a:xfrm>
            <a:off x="4260458" y="5202999"/>
            <a:ext cx="1995429" cy="1169551"/>
          </a:xfrm>
          <a:prstGeom prst="rect">
            <a:avLst/>
          </a:prstGeom>
        </p:spPr>
        <p:txBody>
          <a:bodyPr wrap="square">
            <a:spAutoFit/>
          </a:bodyPr>
          <a:lstStyle/>
          <a:p>
            <a:r>
              <a:rPr lang="en-US" sz="1400" dirty="0">
                <a:solidFill>
                  <a:srgbClr val="FFFF00"/>
                </a:solidFill>
                <a:latin typeface="Georgia" panose="02040502050405020303" pitchFamily="18" charset="0"/>
              </a:rPr>
              <a:t>His left hand </a:t>
            </a:r>
            <a:r>
              <a:rPr lang="en-US" sz="1400" i="1" dirty="0">
                <a:solidFill>
                  <a:srgbClr val="FFFF00"/>
                </a:solidFill>
                <a:latin typeface="Georgia" panose="02040502050405020303" pitchFamily="18" charset="0"/>
              </a:rPr>
              <a:t>is</a:t>
            </a:r>
            <a:r>
              <a:rPr lang="en-US" sz="1400" dirty="0">
                <a:solidFill>
                  <a:srgbClr val="FFFF00"/>
                </a:solidFill>
                <a:latin typeface="Georgia" panose="02040502050405020303" pitchFamily="18" charset="0"/>
              </a:rPr>
              <a:t> under my head, and his right hand doth embrace me.</a:t>
            </a:r>
          </a:p>
          <a:p>
            <a:r>
              <a:rPr lang="en-US" sz="1400" dirty="0">
                <a:solidFill>
                  <a:srgbClr val="FFFF00"/>
                </a:solidFill>
                <a:latin typeface="Georgia" panose="02040502050405020303" pitchFamily="18" charset="0"/>
              </a:rPr>
              <a:t>Solomon 2:6</a:t>
            </a:r>
            <a:endParaRPr lang="en-US" sz="1400" dirty="0">
              <a:solidFill>
                <a:srgbClr val="FFFF00"/>
              </a:solidFill>
            </a:endParaRPr>
          </a:p>
        </p:txBody>
      </p:sp>
      <p:sp>
        <p:nvSpPr>
          <p:cNvPr id="16" name="Rectangle 15"/>
          <p:cNvSpPr/>
          <p:nvPr/>
        </p:nvSpPr>
        <p:spPr>
          <a:xfrm>
            <a:off x="9374823" y="4980592"/>
            <a:ext cx="2283041" cy="1169551"/>
          </a:xfrm>
          <a:prstGeom prst="rect">
            <a:avLst/>
          </a:prstGeom>
        </p:spPr>
        <p:txBody>
          <a:bodyPr wrap="square">
            <a:spAutoFit/>
          </a:bodyPr>
          <a:lstStyle/>
          <a:p>
            <a:r>
              <a:rPr lang="en-US" sz="1400" dirty="0">
                <a:solidFill>
                  <a:srgbClr val="FFFF00"/>
                </a:solidFill>
                <a:latin typeface="Georgia" panose="02040502050405020303" pitchFamily="18" charset="0"/>
              </a:rPr>
              <a:t>With a strong hand, and with a stretched out arm: for his mercy </a:t>
            </a:r>
            <a:r>
              <a:rPr lang="en-US" sz="1400" dirty="0" err="1">
                <a:solidFill>
                  <a:srgbClr val="FFFF00"/>
                </a:solidFill>
                <a:latin typeface="Georgia" panose="02040502050405020303" pitchFamily="18" charset="0"/>
              </a:rPr>
              <a:t>endureth</a:t>
            </a:r>
            <a:r>
              <a:rPr lang="en-US" sz="1400" dirty="0">
                <a:solidFill>
                  <a:srgbClr val="FFFF00"/>
                </a:solidFill>
                <a:latin typeface="Georgia" panose="02040502050405020303" pitchFamily="18" charset="0"/>
              </a:rPr>
              <a:t> for ever.</a:t>
            </a:r>
          </a:p>
          <a:p>
            <a:r>
              <a:rPr lang="en-US" sz="1400" dirty="0">
                <a:solidFill>
                  <a:srgbClr val="FFFF00"/>
                </a:solidFill>
                <a:latin typeface="Georgia" panose="02040502050405020303" pitchFamily="18" charset="0"/>
              </a:rPr>
              <a:t>Psalms 136:2</a:t>
            </a:r>
          </a:p>
        </p:txBody>
      </p:sp>
      <p:pic>
        <p:nvPicPr>
          <p:cNvPr id="5" name="Picture 4">
            <a:extLst>
              <a:ext uri="{FF2B5EF4-FFF2-40B4-BE49-F238E27FC236}">
                <a16:creationId xmlns:a16="http://schemas.microsoft.com/office/drawing/2014/main" id="{CCCDBAD0-4923-4DBC-87EF-A1BB99841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196" y="491557"/>
            <a:ext cx="2706859" cy="2700762"/>
          </a:xfrm>
          <a:prstGeom prst="rect">
            <a:avLst/>
          </a:prstGeom>
        </p:spPr>
      </p:pic>
      <p:pic>
        <p:nvPicPr>
          <p:cNvPr id="7" name="Picture 6">
            <a:extLst>
              <a:ext uri="{FF2B5EF4-FFF2-40B4-BE49-F238E27FC236}">
                <a16:creationId xmlns:a16="http://schemas.microsoft.com/office/drawing/2014/main" id="{63F70AC9-5EE0-4BCB-B7E7-E70AC258D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293" y="491557"/>
            <a:ext cx="3194581" cy="2700762"/>
          </a:xfrm>
          <a:prstGeom prst="rect">
            <a:avLst/>
          </a:prstGeom>
        </p:spPr>
      </p:pic>
      <p:pic>
        <p:nvPicPr>
          <p:cNvPr id="13" name="Picture 12">
            <a:extLst>
              <a:ext uri="{FF2B5EF4-FFF2-40B4-BE49-F238E27FC236}">
                <a16:creationId xmlns:a16="http://schemas.microsoft.com/office/drawing/2014/main" id="{5F4C26AE-0F5C-443B-8FAB-2757F80AD3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470" y="3860770"/>
            <a:ext cx="2706859" cy="2505673"/>
          </a:xfrm>
          <a:prstGeom prst="rect">
            <a:avLst/>
          </a:prstGeom>
        </p:spPr>
      </p:pic>
      <p:pic>
        <p:nvPicPr>
          <p:cNvPr id="23" name="Picture 22">
            <a:extLst>
              <a:ext uri="{FF2B5EF4-FFF2-40B4-BE49-F238E27FC236}">
                <a16:creationId xmlns:a16="http://schemas.microsoft.com/office/drawing/2014/main" id="{2578F8C8-A606-4A69-848A-1315CFAB29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0528" y="4161032"/>
            <a:ext cx="2786113" cy="2450804"/>
          </a:xfrm>
          <a:prstGeom prst="rect">
            <a:avLst/>
          </a:prstGeom>
        </p:spPr>
      </p:pic>
      <p:sp>
        <p:nvSpPr>
          <p:cNvPr id="12" name="Rectangle 11"/>
          <p:cNvSpPr/>
          <p:nvPr/>
        </p:nvSpPr>
        <p:spPr>
          <a:xfrm>
            <a:off x="8384276" y="600652"/>
            <a:ext cx="1830718" cy="738664"/>
          </a:xfrm>
          <a:prstGeom prst="rect">
            <a:avLst/>
          </a:prstGeom>
        </p:spPr>
        <p:txBody>
          <a:bodyPr wrap="square">
            <a:spAutoFit/>
          </a:bodyPr>
          <a:lstStyle/>
          <a:p>
            <a:r>
              <a:rPr lang="en-US" sz="1400" dirty="0">
                <a:solidFill>
                  <a:srgbClr val="FFFF00"/>
                </a:solidFill>
                <a:latin typeface="Georgia" panose="02040502050405020303" pitchFamily="18" charset="0"/>
              </a:rPr>
              <a:t>He that hath ears to hear, let him hear.</a:t>
            </a:r>
          </a:p>
          <a:p>
            <a:r>
              <a:rPr lang="en-US" sz="1400" dirty="0">
                <a:solidFill>
                  <a:srgbClr val="FFFF00"/>
                </a:solidFill>
                <a:latin typeface="Georgia" panose="02040502050405020303" pitchFamily="18" charset="0"/>
              </a:rPr>
              <a:t>Matthew 11:15</a:t>
            </a:r>
            <a:endParaRPr lang="en-US" sz="1400" dirty="0">
              <a:solidFill>
                <a:srgbClr val="FFFF00"/>
              </a:solidFill>
            </a:endParaRPr>
          </a:p>
        </p:txBody>
      </p:sp>
    </p:spTree>
    <p:extLst>
      <p:ext uri="{BB962C8B-B14F-4D97-AF65-F5344CB8AC3E}">
        <p14:creationId xmlns:p14="http://schemas.microsoft.com/office/powerpoint/2010/main" val="2188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xit" presetSubtype="0" fill="hold"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5" grpId="0"/>
      <p:bldP spid="15" grpId="1"/>
      <p:bldP spid="16" grpId="0"/>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98E71B-D039-4F5E-8862-6FA899463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128841" y="6359745"/>
            <a:ext cx="9144000" cy="369332"/>
          </a:xfrm>
          <a:prstGeom prst="rect">
            <a:avLst/>
          </a:prstGeom>
          <a:noFill/>
        </p:spPr>
        <p:txBody>
          <a:bodyPr wrap="square" rtlCol="0">
            <a:spAutoFit/>
          </a:bodyPr>
          <a:lstStyle/>
          <a:p>
            <a:r>
              <a:rPr lang="en-US" dirty="0">
                <a:solidFill>
                  <a:schemeClr val="bg1"/>
                </a:solidFill>
              </a:rPr>
              <a:t>D&amp;C 64:22—Bible Dictionary</a:t>
            </a:r>
          </a:p>
        </p:txBody>
      </p:sp>
      <p:sp>
        <p:nvSpPr>
          <p:cNvPr id="5" name="TextBox 4"/>
          <p:cNvSpPr txBox="1"/>
          <p:nvPr/>
        </p:nvSpPr>
        <p:spPr>
          <a:xfrm>
            <a:off x="1570839" y="1"/>
            <a:ext cx="9237677" cy="1015663"/>
          </a:xfrm>
          <a:prstGeom prst="rect">
            <a:avLst/>
          </a:prstGeom>
          <a:noFill/>
        </p:spPr>
        <p:txBody>
          <a:bodyPr wrap="square" rtlCol="0">
            <a:spAutoFit/>
          </a:bodyPr>
          <a:lstStyle/>
          <a:p>
            <a:pPr algn="ctr"/>
            <a:r>
              <a:rPr lang="en-US" sz="6000" dirty="0">
                <a:solidFill>
                  <a:schemeClr val="bg1"/>
                </a:solidFill>
                <a:latin typeface="Imprint MT Shadow" panose="04020605060303030202" pitchFamily="82" charset="0"/>
              </a:rPr>
              <a:t>The Heart</a:t>
            </a:r>
          </a:p>
        </p:txBody>
      </p:sp>
      <p:sp>
        <p:nvSpPr>
          <p:cNvPr id="3" name="Rectangle 2"/>
          <p:cNvSpPr/>
          <p:nvPr/>
        </p:nvSpPr>
        <p:spPr>
          <a:xfrm>
            <a:off x="1617676" y="899368"/>
            <a:ext cx="4572000" cy="369332"/>
          </a:xfrm>
          <a:prstGeom prst="rect">
            <a:avLst/>
          </a:prstGeom>
        </p:spPr>
        <p:txBody>
          <a:bodyPr>
            <a:spAutoFit/>
          </a:bodyPr>
          <a:lstStyle/>
          <a:p>
            <a:r>
              <a:rPr lang="en-US" dirty="0">
                <a:solidFill>
                  <a:schemeClr val="bg1"/>
                </a:solidFill>
                <a:latin typeface="Abadi" panose="020B0604020104020204" pitchFamily="34" charset="0"/>
              </a:rPr>
              <a:t>The “innermost center” of man</a:t>
            </a:r>
            <a:endParaRPr lang="en-US" dirty="0">
              <a:solidFill>
                <a:schemeClr val="bg1"/>
              </a:solidFill>
            </a:endParaRPr>
          </a:p>
        </p:txBody>
      </p:sp>
      <p:sp>
        <p:nvSpPr>
          <p:cNvPr id="6" name="Rectangle 5"/>
          <p:cNvSpPr/>
          <p:nvPr/>
        </p:nvSpPr>
        <p:spPr>
          <a:xfrm>
            <a:off x="1947644" y="1868999"/>
            <a:ext cx="4572000" cy="369332"/>
          </a:xfrm>
          <a:prstGeom prst="rect">
            <a:avLst/>
          </a:prstGeom>
        </p:spPr>
        <p:txBody>
          <a:bodyPr>
            <a:spAutoFit/>
          </a:bodyPr>
          <a:lstStyle/>
          <a:p>
            <a:pPr fontAlgn="base"/>
            <a:r>
              <a:rPr lang="en-US" dirty="0">
                <a:solidFill>
                  <a:schemeClr val="bg1"/>
                </a:solidFill>
                <a:latin typeface="Abadi" panose="020B0604020104020204" pitchFamily="34" charset="0"/>
              </a:rPr>
              <a:t>1. Giving life and power</a:t>
            </a:r>
          </a:p>
        </p:txBody>
      </p:sp>
      <p:sp>
        <p:nvSpPr>
          <p:cNvPr id="8" name="Rectangle 7"/>
          <p:cNvSpPr/>
          <p:nvPr/>
        </p:nvSpPr>
        <p:spPr>
          <a:xfrm>
            <a:off x="5715697" y="3116306"/>
            <a:ext cx="4572000" cy="1200329"/>
          </a:xfrm>
          <a:prstGeom prst="rect">
            <a:avLst/>
          </a:prstGeom>
        </p:spPr>
        <p:txBody>
          <a:bodyPr>
            <a:spAutoFit/>
          </a:bodyPr>
          <a:lstStyle/>
          <a:p>
            <a:pPr fontAlgn="base"/>
            <a:r>
              <a:rPr lang="en-US" dirty="0">
                <a:solidFill>
                  <a:schemeClr val="bg1"/>
                </a:solidFill>
                <a:latin typeface="Abadi" panose="020B0604020104020204" pitchFamily="34" charset="0"/>
              </a:rPr>
              <a:t>2. Rational and emotional nature of man</a:t>
            </a:r>
          </a:p>
          <a:p>
            <a:pPr fontAlgn="base"/>
            <a:r>
              <a:rPr lang="en-US" dirty="0">
                <a:solidFill>
                  <a:schemeClr val="bg1"/>
                </a:solidFill>
                <a:latin typeface="Abadi" panose="020B0604020104020204" pitchFamily="34" charset="0"/>
              </a:rPr>
              <a:t>Seat of love and hate</a:t>
            </a:r>
          </a:p>
          <a:p>
            <a:pPr fontAlgn="base"/>
            <a:r>
              <a:rPr lang="en-US" dirty="0">
                <a:solidFill>
                  <a:schemeClr val="bg1"/>
                </a:solidFill>
                <a:latin typeface="Abadi" panose="020B0604020104020204" pitchFamily="34" charset="0"/>
              </a:rPr>
              <a:t>Thought and knowledge</a:t>
            </a:r>
          </a:p>
          <a:p>
            <a:pPr fontAlgn="base"/>
            <a:r>
              <a:rPr lang="en-US" dirty="0">
                <a:solidFill>
                  <a:schemeClr val="bg1"/>
                </a:solidFill>
                <a:latin typeface="Abadi" panose="020B0604020104020204" pitchFamily="34" charset="0"/>
              </a:rPr>
              <a:t>Feelings and affections</a:t>
            </a:r>
          </a:p>
        </p:txBody>
      </p:sp>
      <p:sp>
        <p:nvSpPr>
          <p:cNvPr id="9" name="Rectangle 8"/>
          <p:cNvSpPr/>
          <p:nvPr/>
        </p:nvSpPr>
        <p:spPr>
          <a:xfrm>
            <a:off x="2077672" y="4847616"/>
            <a:ext cx="4572000" cy="1754326"/>
          </a:xfrm>
          <a:prstGeom prst="rect">
            <a:avLst/>
          </a:prstGeom>
        </p:spPr>
        <p:txBody>
          <a:bodyPr>
            <a:spAutoFit/>
          </a:bodyPr>
          <a:lstStyle/>
          <a:p>
            <a:pPr fontAlgn="base"/>
            <a:r>
              <a:rPr lang="en-US" dirty="0">
                <a:solidFill>
                  <a:schemeClr val="bg1"/>
                </a:solidFill>
                <a:latin typeface="Abadi" panose="020B0604020104020204" pitchFamily="34" charset="0"/>
              </a:rPr>
              <a:t>3. Moral life</a:t>
            </a:r>
          </a:p>
          <a:p>
            <a:pPr fontAlgn="base"/>
            <a:r>
              <a:rPr lang="en-US" dirty="0">
                <a:solidFill>
                  <a:schemeClr val="bg1"/>
                </a:solidFill>
                <a:latin typeface="Abadi" panose="020B0604020104020204" pitchFamily="34" charset="0"/>
              </a:rPr>
              <a:t>Spiritual growth</a:t>
            </a:r>
          </a:p>
          <a:p>
            <a:pPr fontAlgn="base"/>
            <a:r>
              <a:rPr lang="en-US" dirty="0">
                <a:solidFill>
                  <a:schemeClr val="bg1"/>
                </a:solidFill>
                <a:latin typeface="Abadi" panose="020B0604020104020204" pitchFamily="34" charset="0"/>
              </a:rPr>
              <a:t>Dwelling place of either Christ or Satan</a:t>
            </a:r>
          </a:p>
          <a:p>
            <a:pPr fontAlgn="base"/>
            <a:r>
              <a:rPr lang="en-US" dirty="0">
                <a:solidFill>
                  <a:schemeClr val="bg1"/>
                </a:solidFill>
                <a:latin typeface="Abadi" panose="020B0604020104020204" pitchFamily="34" charset="0"/>
              </a:rPr>
              <a:t>Hard or broken</a:t>
            </a:r>
          </a:p>
          <a:p>
            <a:pPr fontAlgn="base"/>
            <a:r>
              <a:rPr lang="en-US" dirty="0">
                <a:solidFill>
                  <a:schemeClr val="bg1"/>
                </a:solidFill>
                <a:latin typeface="Abadi" panose="020B0604020104020204" pitchFamily="34" charset="0"/>
              </a:rPr>
              <a:t>Harboring Good or Evil</a:t>
            </a:r>
          </a:p>
          <a:p>
            <a:pPr fontAlgn="base"/>
            <a:endParaRPr lang="en-US" dirty="0">
              <a:solidFill>
                <a:schemeClr val="bg1"/>
              </a:solidFill>
              <a:latin typeface="Abadi" panose="020B0604020104020204" pitchFamily="34" charset="0"/>
            </a:endParaRPr>
          </a:p>
        </p:txBody>
      </p:sp>
      <p:pic>
        <p:nvPicPr>
          <p:cNvPr id="5122" name="Picture 2" descr="http://stream1.gifsoup.com/view/80119/flatline-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5685" y="962332"/>
            <a:ext cx="2837156" cy="1888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45DAC3D-FF38-4BCB-A64F-B2608EC00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784" y="2492505"/>
            <a:ext cx="2952750" cy="2124075"/>
          </a:xfrm>
          <a:prstGeom prst="rect">
            <a:avLst/>
          </a:prstGeom>
        </p:spPr>
      </p:pic>
      <p:pic>
        <p:nvPicPr>
          <p:cNvPr id="11" name="Picture 10">
            <a:extLst>
              <a:ext uri="{FF2B5EF4-FFF2-40B4-BE49-F238E27FC236}">
                <a16:creationId xmlns:a16="http://schemas.microsoft.com/office/drawing/2014/main" id="{944D5D0B-EAB0-484D-9159-02CE7DACD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512" y="4383652"/>
            <a:ext cx="2197514" cy="2197514"/>
          </a:xfrm>
          <a:prstGeom prst="rect">
            <a:avLst/>
          </a:prstGeom>
        </p:spPr>
      </p:pic>
    </p:spTree>
    <p:extLst>
      <p:ext uri="{BB962C8B-B14F-4D97-AF65-F5344CB8AC3E}">
        <p14:creationId xmlns:p14="http://schemas.microsoft.com/office/powerpoint/2010/main" val="215764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A9ACF1B-5759-4B0F-A960-D28D59892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extBox 1"/>
          <p:cNvSpPr txBox="1"/>
          <p:nvPr/>
        </p:nvSpPr>
        <p:spPr>
          <a:xfrm>
            <a:off x="210207" y="6389676"/>
            <a:ext cx="9144000" cy="369332"/>
          </a:xfrm>
          <a:prstGeom prst="rect">
            <a:avLst/>
          </a:prstGeom>
          <a:noFill/>
        </p:spPr>
        <p:txBody>
          <a:bodyPr wrap="square" rtlCol="0">
            <a:spAutoFit/>
          </a:bodyPr>
          <a:lstStyle/>
          <a:p>
            <a:r>
              <a:rPr lang="en-US" dirty="0">
                <a:solidFill>
                  <a:schemeClr val="bg1"/>
                </a:solidFill>
              </a:rPr>
              <a:t>D&amp;C 64:23-24 </a:t>
            </a:r>
            <a:r>
              <a:rPr lang="en-US" sz="1200" dirty="0">
                <a:solidFill>
                  <a:schemeClr val="bg1"/>
                </a:solidFill>
              </a:rPr>
              <a:t>excerpts from Elder </a:t>
            </a:r>
            <a:r>
              <a:rPr lang="en-US" sz="1200" dirty="0" err="1">
                <a:solidFill>
                  <a:schemeClr val="bg1"/>
                </a:solidFill>
              </a:rPr>
              <a:t>Rudger</a:t>
            </a:r>
            <a:r>
              <a:rPr lang="en-US" sz="1200" dirty="0">
                <a:solidFill>
                  <a:schemeClr val="bg1"/>
                </a:solidFill>
              </a:rPr>
              <a:t> Clawson</a:t>
            </a:r>
          </a:p>
        </p:txBody>
      </p:sp>
      <p:sp>
        <p:nvSpPr>
          <p:cNvPr id="5" name="TextBox 4"/>
          <p:cNvSpPr txBox="1"/>
          <p:nvPr/>
        </p:nvSpPr>
        <p:spPr>
          <a:xfrm>
            <a:off x="1477162" y="1"/>
            <a:ext cx="9237677" cy="1015663"/>
          </a:xfrm>
          <a:prstGeom prst="rect">
            <a:avLst/>
          </a:prstGeom>
          <a:noFill/>
        </p:spPr>
        <p:txBody>
          <a:bodyPr wrap="square" rtlCol="0">
            <a:spAutoFit/>
          </a:bodyPr>
          <a:lstStyle/>
          <a:p>
            <a:pPr algn="ctr"/>
            <a:r>
              <a:rPr lang="en-US" sz="6000" dirty="0">
                <a:solidFill>
                  <a:schemeClr val="bg1"/>
                </a:solidFill>
                <a:latin typeface="Imprint MT Shadow" panose="04020605060303030202" pitchFamily="82" charset="0"/>
              </a:rPr>
              <a:t>By Failing to Pay Tithing:</a:t>
            </a:r>
          </a:p>
        </p:txBody>
      </p:sp>
      <p:grpSp>
        <p:nvGrpSpPr>
          <p:cNvPr id="17" name="Group 16"/>
          <p:cNvGrpSpPr/>
          <p:nvPr/>
        </p:nvGrpSpPr>
        <p:grpSpPr>
          <a:xfrm>
            <a:off x="4972748" y="1026948"/>
            <a:ext cx="2381775" cy="1375199"/>
            <a:chOff x="3256325" y="989731"/>
            <a:chExt cx="2381775" cy="1375199"/>
          </a:xfrm>
        </p:grpSpPr>
        <p:sp>
          <p:nvSpPr>
            <p:cNvPr id="11" name="Folded Corner 10"/>
            <p:cNvSpPr/>
            <p:nvPr/>
          </p:nvSpPr>
          <p:spPr>
            <a:xfrm>
              <a:off x="3256325" y="989731"/>
              <a:ext cx="2381775" cy="1375199"/>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73073" y="1291115"/>
              <a:ext cx="2265027" cy="646331"/>
            </a:xfrm>
            <a:prstGeom prst="rect">
              <a:avLst/>
            </a:prstGeom>
            <a:noFill/>
          </p:spPr>
          <p:txBody>
            <a:bodyPr wrap="square" rtlCol="0">
              <a:spAutoFit/>
            </a:bodyPr>
            <a:lstStyle/>
            <a:p>
              <a:pPr algn="ctr"/>
              <a:r>
                <a:rPr lang="en-US" dirty="0"/>
                <a:t>The Spirit of the Lord is withdrawn</a:t>
              </a:r>
            </a:p>
          </p:txBody>
        </p:sp>
      </p:grpSp>
      <p:grpSp>
        <p:nvGrpSpPr>
          <p:cNvPr id="19" name="Group 18"/>
          <p:cNvGrpSpPr/>
          <p:nvPr/>
        </p:nvGrpSpPr>
        <p:grpSpPr>
          <a:xfrm>
            <a:off x="7965170" y="2897268"/>
            <a:ext cx="2570004" cy="1375199"/>
            <a:chOff x="6441170" y="2798139"/>
            <a:chExt cx="2570004" cy="1375199"/>
          </a:xfrm>
        </p:grpSpPr>
        <p:sp>
          <p:nvSpPr>
            <p:cNvPr id="16" name="Folded Corner 15"/>
            <p:cNvSpPr/>
            <p:nvPr/>
          </p:nvSpPr>
          <p:spPr>
            <a:xfrm>
              <a:off x="6535284" y="2798139"/>
              <a:ext cx="2381775" cy="1375199"/>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41170" y="2935671"/>
              <a:ext cx="2570004" cy="923330"/>
            </a:xfrm>
            <a:prstGeom prst="rect">
              <a:avLst/>
            </a:prstGeom>
            <a:noFill/>
          </p:spPr>
          <p:txBody>
            <a:bodyPr wrap="square" rtlCol="0">
              <a:spAutoFit/>
            </a:bodyPr>
            <a:lstStyle/>
            <a:p>
              <a:pPr algn="ctr"/>
              <a:r>
                <a:rPr lang="en-US" dirty="0"/>
                <a:t>The power of the priesthood will withdraw </a:t>
              </a:r>
            </a:p>
            <a:p>
              <a:pPr algn="ctr"/>
              <a:r>
                <a:rPr lang="en-US" dirty="0"/>
                <a:t>(neglecting of duty) </a:t>
              </a:r>
            </a:p>
          </p:txBody>
        </p:sp>
      </p:grpSp>
      <p:grpSp>
        <p:nvGrpSpPr>
          <p:cNvPr id="12" name="Group 11"/>
          <p:cNvGrpSpPr/>
          <p:nvPr/>
        </p:nvGrpSpPr>
        <p:grpSpPr>
          <a:xfrm>
            <a:off x="5031121" y="4803150"/>
            <a:ext cx="2381775" cy="1375199"/>
            <a:chOff x="3565495" y="4925979"/>
            <a:chExt cx="2381775" cy="1375199"/>
          </a:xfrm>
        </p:grpSpPr>
        <p:sp>
          <p:nvSpPr>
            <p:cNvPr id="13" name="Folded Corner 12"/>
            <p:cNvSpPr/>
            <p:nvPr/>
          </p:nvSpPr>
          <p:spPr>
            <a:xfrm>
              <a:off x="3565495" y="4925979"/>
              <a:ext cx="2381775" cy="1375199"/>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22298" y="5151914"/>
              <a:ext cx="2265027" cy="923330"/>
            </a:xfrm>
            <a:prstGeom prst="rect">
              <a:avLst/>
            </a:prstGeom>
            <a:noFill/>
          </p:spPr>
          <p:txBody>
            <a:bodyPr wrap="square" rtlCol="0">
              <a:spAutoFit/>
            </a:bodyPr>
            <a:lstStyle/>
            <a:p>
              <a:r>
                <a:rPr lang="en-US" dirty="0"/>
                <a:t>Gradually drift from the gospel, until they are among the wicked</a:t>
              </a:r>
            </a:p>
          </p:txBody>
        </p:sp>
      </p:grpSp>
      <p:grpSp>
        <p:nvGrpSpPr>
          <p:cNvPr id="20" name="Group 19"/>
          <p:cNvGrpSpPr/>
          <p:nvPr/>
        </p:nvGrpSpPr>
        <p:grpSpPr>
          <a:xfrm>
            <a:off x="1980325" y="2869863"/>
            <a:ext cx="2381775" cy="1375199"/>
            <a:chOff x="245203" y="2817393"/>
            <a:chExt cx="2381775" cy="1375199"/>
          </a:xfrm>
        </p:grpSpPr>
        <p:sp>
          <p:nvSpPr>
            <p:cNvPr id="15" name="Folded Corner 14"/>
            <p:cNvSpPr/>
            <p:nvPr/>
          </p:nvSpPr>
          <p:spPr>
            <a:xfrm>
              <a:off x="245203" y="2817393"/>
              <a:ext cx="2381775" cy="1375199"/>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5203" y="2967334"/>
              <a:ext cx="2265027" cy="923330"/>
            </a:xfrm>
            <a:prstGeom prst="rect">
              <a:avLst/>
            </a:prstGeom>
            <a:noFill/>
          </p:spPr>
          <p:txBody>
            <a:bodyPr wrap="square" rtlCol="0">
              <a:spAutoFit/>
            </a:bodyPr>
            <a:lstStyle/>
            <a:p>
              <a:pPr algn="ctr"/>
              <a:r>
                <a:rPr lang="en-US" dirty="0"/>
                <a:t>The wicked will be destroyed in the end--burning</a:t>
              </a:r>
            </a:p>
          </p:txBody>
        </p:sp>
      </p:grpSp>
      <p:grpSp>
        <p:nvGrpSpPr>
          <p:cNvPr id="18" name="Group 17"/>
          <p:cNvGrpSpPr/>
          <p:nvPr/>
        </p:nvGrpSpPr>
        <p:grpSpPr>
          <a:xfrm>
            <a:off x="4972748" y="2896441"/>
            <a:ext cx="2381775" cy="1375199"/>
            <a:chOff x="3448747" y="2896440"/>
            <a:chExt cx="2381775" cy="1375199"/>
          </a:xfrm>
        </p:grpSpPr>
        <p:sp>
          <p:nvSpPr>
            <p:cNvPr id="14" name="Folded Corner 13"/>
            <p:cNvSpPr/>
            <p:nvPr/>
          </p:nvSpPr>
          <p:spPr>
            <a:xfrm>
              <a:off x="3448747" y="2896440"/>
              <a:ext cx="2381775" cy="1375199"/>
            </a:xfrm>
            <a:prstGeom prst="foldedCorner">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07120" y="2973009"/>
              <a:ext cx="2265027" cy="1200329"/>
            </a:xfrm>
            <a:prstGeom prst="rect">
              <a:avLst/>
            </a:prstGeom>
            <a:noFill/>
          </p:spPr>
          <p:txBody>
            <a:bodyPr wrap="square" rtlCol="0">
              <a:spAutoFit/>
            </a:bodyPr>
            <a:lstStyle/>
            <a:p>
              <a:pPr algn="ctr"/>
              <a:r>
                <a:rPr lang="en-US" dirty="0"/>
                <a:t>The righteous will be preserved—The Lord has promised to shield and protect </a:t>
              </a:r>
            </a:p>
          </p:txBody>
        </p:sp>
      </p:grpSp>
      <p:sp>
        <p:nvSpPr>
          <p:cNvPr id="22" name="Right Arrow 21"/>
          <p:cNvSpPr/>
          <p:nvPr/>
        </p:nvSpPr>
        <p:spPr>
          <a:xfrm rot="2788914">
            <a:off x="7681520" y="1651496"/>
            <a:ext cx="1157681" cy="750650"/>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8050200">
            <a:off x="7867476" y="4804140"/>
            <a:ext cx="1157681" cy="750650"/>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3409408">
            <a:off x="3302799" y="4839570"/>
            <a:ext cx="1157681" cy="750650"/>
          </a:xfrm>
          <a:prstGeom prst="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545177" y="5865149"/>
            <a:ext cx="3146242" cy="954107"/>
          </a:xfrm>
          <a:prstGeom prst="rect">
            <a:avLst/>
          </a:prstGeom>
        </p:spPr>
        <p:txBody>
          <a:bodyPr wrap="square">
            <a:spAutoFit/>
          </a:bodyPr>
          <a:lstStyle/>
          <a:p>
            <a:r>
              <a:rPr lang="en-US" sz="1400" dirty="0">
                <a:solidFill>
                  <a:schemeClr val="bg1"/>
                </a:solidFill>
                <a:latin typeface="Abadi" panose="020B0604020104020204" pitchFamily="34" charset="0"/>
              </a:rPr>
              <a:t>About seven years later, the Lord revealed that tithing was to be “one-tenth of all [our] interest annually D&amp;C 119:4</a:t>
            </a:r>
            <a:endParaRPr lang="en-US" sz="1400" dirty="0">
              <a:solidFill>
                <a:schemeClr val="bg1"/>
              </a:solidFill>
            </a:endParaRPr>
          </a:p>
        </p:txBody>
      </p:sp>
    </p:spTree>
    <p:extLst>
      <p:ext uri="{BB962C8B-B14F-4D97-AF65-F5344CB8AC3E}">
        <p14:creationId xmlns:p14="http://schemas.microsoft.com/office/powerpoint/2010/main" val="1266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2654</Words>
  <Application>Microsoft Office PowerPoint</Application>
  <PresentationFormat>Widescreen</PresentationFormat>
  <Paragraphs>191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Imprint MT Shadow</vt:lpstr>
      <vt:lpstr>Georgia</vt:lpstr>
      <vt:lpstr>Arial</vt:lpstr>
      <vt:lpstr>Calibri Light</vt:lpstr>
      <vt:lpstr>Candara</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2018-09-13T20:49:28Z</dcterms:created>
  <dcterms:modified xsi:type="dcterms:W3CDTF">2020-07-12T02:24:17Z</dcterms:modified>
</cp:coreProperties>
</file>