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8" r:id="rId2"/>
    <p:sldId id="259" r:id="rId3"/>
    <p:sldId id="260" r:id="rId4"/>
    <p:sldId id="261" r:id="rId5"/>
    <p:sldId id="262" r:id="rId6"/>
    <p:sldId id="263" r:id="rId7"/>
    <p:sldId id="265" r:id="rId8"/>
    <p:sldId id="264" r:id="rId9"/>
    <p:sldId id="266" r:id="rId10"/>
    <p:sldId id="268" r:id="rId11"/>
    <p:sldId id="269" r:id="rId12"/>
    <p:sldId id="257" r:id="rId13"/>
    <p:sldId id="270" r:id="rId14"/>
  </p:sldIdLst>
  <p:sldSz cx="12192000" cy="6858000"/>
  <p:notesSz cx="6858000" cy="9144000"/>
  <p:embeddedFontLst>
    <p:embeddedFont>
      <p:font typeface="Abadi" panose="020B0604020104020204" pitchFamily="34" charset="0"/>
      <p:regular r:id="rId15"/>
    </p:embeddedFont>
    <p:embeddedFont>
      <p:font typeface="Agency FB" panose="020B0503020202020204" pitchFamily="34" charset="0"/>
      <p:regular r:id="rId16"/>
      <p:bold r:id="rId17"/>
    </p:embeddedFont>
    <p:embeddedFont>
      <p:font typeface="Calibri" panose="020F0502020204030204" pitchFamily="34" charset="0"/>
      <p:regular r:id="rId18"/>
      <p:bold r:id="rId19"/>
      <p:italic r:id="rId20"/>
      <p:boldItalic r:id="rId21"/>
    </p:embeddedFont>
    <p:embeddedFont>
      <p:font typeface="Calibri Light" panose="020F0302020204030204" pitchFamily="34" charset="0"/>
      <p:regular r:id="rId22"/>
      <p: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5" autoAdjust="0"/>
    <p:restoredTop sz="94660"/>
  </p:normalViewPr>
  <p:slideViewPr>
    <p:cSldViewPr snapToGrid="0">
      <p:cViewPr varScale="1">
        <p:scale>
          <a:sx n="64" d="100"/>
          <a:sy n="64" d="100"/>
        </p:scale>
        <p:origin x="604"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8.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606F0-1DC6-41F8-BA8D-16FC5899C98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B42880D-ACCA-4039-AA96-E712D9DB60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7869134-4BFF-4B0B-BE8F-9EE836CC5CDC}"/>
              </a:ext>
            </a:extLst>
          </p:cNvPr>
          <p:cNvSpPr>
            <a:spLocks noGrp="1"/>
          </p:cNvSpPr>
          <p:nvPr>
            <p:ph type="dt" sz="half" idx="10"/>
          </p:nvPr>
        </p:nvSpPr>
        <p:spPr/>
        <p:txBody>
          <a:bodyPr/>
          <a:lstStyle/>
          <a:p>
            <a:fld id="{62D625A9-C045-4F15-A7EE-79CE8BB76013}" type="datetimeFigureOut">
              <a:rPr lang="en-US" smtClean="0"/>
              <a:t>7/11/2020</a:t>
            </a:fld>
            <a:endParaRPr lang="en-US"/>
          </a:p>
        </p:txBody>
      </p:sp>
      <p:sp>
        <p:nvSpPr>
          <p:cNvPr id="5" name="Footer Placeholder 4">
            <a:extLst>
              <a:ext uri="{FF2B5EF4-FFF2-40B4-BE49-F238E27FC236}">
                <a16:creationId xmlns:a16="http://schemas.microsoft.com/office/drawing/2014/main" id="{9B4D6B18-0EB6-49C1-9E2A-63CDA5EE92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9A36D3-1180-48A2-B3B7-27211CB1CACA}"/>
              </a:ext>
            </a:extLst>
          </p:cNvPr>
          <p:cNvSpPr>
            <a:spLocks noGrp="1"/>
          </p:cNvSpPr>
          <p:nvPr>
            <p:ph type="sldNum" sz="quarter" idx="12"/>
          </p:nvPr>
        </p:nvSpPr>
        <p:spPr/>
        <p:txBody>
          <a:bodyPr/>
          <a:lstStyle/>
          <a:p>
            <a:fld id="{4B9C2F85-551D-494A-8ED0-DD816EAE4FEC}" type="slidenum">
              <a:rPr lang="en-US" smtClean="0"/>
              <a:t>‹#›</a:t>
            </a:fld>
            <a:endParaRPr lang="en-US"/>
          </a:p>
        </p:txBody>
      </p:sp>
    </p:spTree>
    <p:extLst>
      <p:ext uri="{BB962C8B-B14F-4D97-AF65-F5344CB8AC3E}">
        <p14:creationId xmlns:p14="http://schemas.microsoft.com/office/powerpoint/2010/main" val="26746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A3609-4312-41E4-AAB0-7ECC321DA53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749E583-71B6-4E2E-B52A-4DB2F9022D3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DB22A6-1960-4C50-8EEE-75FB93141FF3}"/>
              </a:ext>
            </a:extLst>
          </p:cNvPr>
          <p:cNvSpPr>
            <a:spLocks noGrp="1"/>
          </p:cNvSpPr>
          <p:nvPr>
            <p:ph type="dt" sz="half" idx="10"/>
          </p:nvPr>
        </p:nvSpPr>
        <p:spPr/>
        <p:txBody>
          <a:bodyPr/>
          <a:lstStyle/>
          <a:p>
            <a:fld id="{62D625A9-C045-4F15-A7EE-79CE8BB76013}" type="datetimeFigureOut">
              <a:rPr lang="en-US" smtClean="0"/>
              <a:t>7/11/2020</a:t>
            </a:fld>
            <a:endParaRPr lang="en-US"/>
          </a:p>
        </p:txBody>
      </p:sp>
      <p:sp>
        <p:nvSpPr>
          <p:cNvPr id="5" name="Footer Placeholder 4">
            <a:extLst>
              <a:ext uri="{FF2B5EF4-FFF2-40B4-BE49-F238E27FC236}">
                <a16:creationId xmlns:a16="http://schemas.microsoft.com/office/drawing/2014/main" id="{AF32BA9E-2E6D-499A-80F4-B73C87EE6E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4FF726-CC81-4A4B-8CC5-7F29F9E42031}"/>
              </a:ext>
            </a:extLst>
          </p:cNvPr>
          <p:cNvSpPr>
            <a:spLocks noGrp="1"/>
          </p:cNvSpPr>
          <p:nvPr>
            <p:ph type="sldNum" sz="quarter" idx="12"/>
          </p:nvPr>
        </p:nvSpPr>
        <p:spPr/>
        <p:txBody>
          <a:bodyPr/>
          <a:lstStyle/>
          <a:p>
            <a:fld id="{4B9C2F85-551D-494A-8ED0-DD816EAE4FEC}" type="slidenum">
              <a:rPr lang="en-US" smtClean="0"/>
              <a:t>‹#›</a:t>
            </a:fld>
            <a:endParaRPr lang="en-US"/>
          </a:p>
        </p:txBody>
      </p:sp>
    </p:spTree>
    <p:extLst>
      <p:ext uri="{BB962C8B-B14F-4D97-AF65-F5344CB8AC3E}">
        <p14:creationId xmlns:p14="http://schemas.microsoft.com/office/powerpoint/2010/main" val="3853739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9E3820-4C15-4A17-9531-A14A49AC9F4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68F1654-2DD9-42D9-BDE8-292ABA54246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EF9ED1-B729-46C9-9D00-55596202BCD6}"/>
              </a:ext>
            </a:extLst>
          </p:cNvPr>
          <p:cNvSpPr>
            <a:spLocks noGrp="1"/>
          </p:cNvSpPr>
          <p:nvPr>
            <p:ph type="dt" sz="half" idx="10"/>
          </p:nvPr>
        </p:nvSpPr>
        <p:spPr/>
        <p:txBody>
          <a:bodyPr/>
          <a:lstStyle/>
          <a:p>
            <a:fld id="{62D625A9-C045-4F15-A7EE-79CE8BB76013}" type="datetimeFigureOut">
              <a:rPr lang="en-US" smtClean="0"/>
              <a:t>7/11/2020</a:t>
            </a:fld>
            <a:endParaRPr lang="en-US"/>
          </a:p>
        </p:txBody>
      </p:sp>
      <p:sp>
        <p:nvSpPr>
          <p:cNvPr id="5" name="Footer Placeholder 4">
            <a:extLst>
              <a:ext uri="{FF2B5EF4-FFF2-40B4-BE49-F238E27FC236}">
                <a16:creationId xmlns:a16="http://schemas.microsoft.com/office/drawing/2014/main" id="{9B3FFD8A-DE2E-45FD-9E02-08574C858E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708AC2-D0E2-4E1A-9BDD-774DA0D9AA8E}"/>
              </a:ext>
            </a:extLst>
          </p:cNvPr>
          <p:cNvSpPr>
            <a:spLocks noGrp="1"/>
          </p:cNvSpPr>
          <p:nvPr>
            <p:ph type="sldNum" sz="quarter" idx="12"/>
          </p:nvPr>
        </p:nvSpPr>
        <p:spPr/>
        <p:txBody>
          <a:bodyPr/>
          <a:lstStyle/>
          <a:p>
            <a:fld id="{4B9C2F85-551D-494A-8ED0-DD816EAE4FEC}" type="slidenum">
              <a:rPr lang="en-US" smtClean="0"/>
              <a:t>‹#›</a:t>
            </a:fld>
            <a:endParaRPr lang="en-US"/>
          </a:p>
        </p:txBody>
      </p:sp>
    </p:spTree>
    <p:extLst>
      <p:ext uri="{BB962C8B-B14F-4D97-AF65-F5344CB8AC3E}">
        <p14:creationId xmlns:p14="http://schemas.microsoft.com/office/powerpoint/2010/main" val="3692096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19AE5-D399-4043-AE57-34FE4A44C4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F7E230-9984-4878-939A-46383072EFA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DFA96C-A477-4430-A4E1-BFD702A0F24D}"/>
              </a:ext>
            </a:extLst>
          </p:cNvPr>
          <p:cNvSpPr>
            <a:spLocks noGrp="1"/>
          </p:cNvSpPr>
          <p:nvPr>
            <p:ph type="dt" sz="half" idx="10"/>
          </p:nvPr>
        </p:nvSpPr>
        <p:spPr/>
        <p:txBody>
          <a:bodyPr/>
          <a:lstStyle/>
          <a:p>
            <a:fld id="{62D625A9-C045-4F15-A7EE-79CE8BB76013}" type="datetimeFigureOut">
              <a:rPr lang="en-US" smtClean="0"/>
              <a:t>7/11/2020</a:t>
            </a:fld>
            <a:endParaRPr lang="en-US"/>
          </a:p>
        </p:txBody>
      </p:sp>
      <p:sp>
        <p:nvSpPr>
          <p:cNvPr id="5" name="Footer Placeholder 4">
            <a:extLst>
              <a:ext uri="{FF2B5EF4-FFF2-40B4-BE49-F238E27FC236}">
                <a16:creationId xmlns:a16="http://schemas.microsoft.com/office/drawing/2014/main" id="{3DA41E14-75B0-470F-8AC1-628755B3C8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7B06D3-BA17-4808-8BAB-80C87F0C9B35}"/>
              </a:ext>
            </a:extLst>
          </p:cNvPr>
          <p:cNvSpPr>
            <a:spLocks noGrp="1"/>
          </p:cNvSpPr>
          <p:nvPr>
            <p:ph type="sldNum" sz="quarter" idx="12"/>
          </p:nvPr>
        </p:nvSpPr>
        <p:spPr/>
        <p:txBody>
          <a:bodyPr/>
          <a:lstStyle/>
          <a:p>
            <a:fld id="{4B9C2F85-551D-494A-8ED0-DD816EAE4FEC}" type="slidenum">
              <a:rPr lang="en-US" smtClean="0"/>
              <a:t>‹#›</a:t>
            </a:fld>
            <a:endParaRPr lang="en-US"/>
          </a:p>
        </p:txBody>
      </p:sp>
    </p:spTree>
    <p:extLst>
      <p:ext uri="{BB962C8B-B14F-4D97-AF65-F5344CB8AC3E}">
        <p14:creationId xmlns:p14="http://schemas.microsoft.com/office/powerpoint/2010/main" val="2845987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89842-F6DD-4C60-A3C5-994D91DF7DB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DA9C6D-C2E7-4B91-890D-3370D0633C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FBCE26B-B91C-470A-B956-FEE7B3A7BFB5}"/>
              </a:ext>
            </a:extLst>
          </p:cNvPr>
          <p:cNvSpPr>
            <a:spLocks noGrp="1"/>
          </p:cNvSpPr>
          <p:nvPr>
            <p:ph type="dt" sz="half" idx="10"/>
          </p:nvPr>
        </p:nvSpPr>
        <p:spPr/>
        <p:txBody>
          <a:bodyPr/>
          <a:lstStyle/>
          <a:p>
            <a:fld id="{62D625A9-C045-4F15-A7EE-79CE8BB76013}" type="datetimeFigureOut">
              <a:rPr lang="en-US" smtClean="0"/>
              <a:t>7/11/2020</a:t>
            </a:fld>
            <a:endParaRPr lang="en-US"/>
          </a:p>
        </p:txBody>
      </p:sp>
      <p:sp>
        <p:nvSpPr>
          <p:cNvPr id="5" name="Footer Placeholder 4">
            <a:extLst>
              <a:ext uri="{FF2B5EF4-FFF2-40B4-BE49-F238E27FC236}">
                <a16:creationId xmlns:a16="http://schemas.microsoft.com/office/drawing/2014/main" id="{F49D2722-D667-4DB3-A478-ABED2990F3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79CD36-9749-4461-B3B2-9BA18A3CBAE0}"/>
              </a:ext>
            </a:extLst>
          </p:cNvPr>
          <p:cNvSpPr>
            <a:spLocks noGrp="1"/>
          </p:cNvSpPr>
          <p:nvPr>
            <p:ph type="sldNum" sz="quarter" idx="12"/>
          </p:nvPr>
        </p:nvSpPr>
        <p:spPr/>
        <p:txBody>
          <a:bodyPr/>
          <a:lstStyle/>
          <a:p>
            <a:fld id="{4B9C2F85-551D-494A-8ED0-DD816EAE4FEC}" type="slidenum">
              <a:rPr lang="en-US" smtClean="0"/>
              <a:t>‹#›</a:t>
            </a:fld>
            <a:endParaRPr lang="en-US"/>
          </a:p>
        </p:txBody>
      </p:sp>
    </p:spTree>
    <p:extLst>
      <p:ext uri="{BB962C8B-B14F-4D97-AF65-F5344CB8AC3E}">
        <p14:creationId xmlns:p14="http://schemas.microsoft.com/office/powerpoint/2010/main" val="4166970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F15B3-9721-49FD-83C3-D84DF54288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A05074-BAD3-431D-BE60-0BFC78EAF2D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C54987A-626F-4879-9C40-E68CB1448D9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5C2A35-FCC9-40BE-BB21-56E0B124BA34}"/>
              </a:ext>
            </a:extLst>
          </p:cNvPr>
          <p:cNvSpPr>
            <a:spLocks noGrp="1"/>
          </p:cNvSpPr>
          <p:nvPr>
            <p:ph type="dt" sz="half" idx="10"/>
          </p:nvPr>
        </p:nvSpPr>
        <p:spPr/>
        <p:txBody>
          <a:bodyPr/>
          <a:lstStyle/>
          <a:p>
            <a:fld id="{62D625A9-C045-4F15-A7EE-79CE8BB76013}" type="datetimeFigureOut">
              <a:rPr lang="en-US" smtClean="0"/>
              <a:t>7/11/2020</a:t>
            </a:fld>
            <a:endParaRPr lang="en-US"/>
          </a:p>
        </p:txBody>
      </p:sp>
      <p:sp>
        <p:nvSpPr>
          <p:cNvPr id="6" name="Footer Placeholder 5">
            <a:extLst>
              <a:ext uri="{FF2B5EF4-FFF2-40B4-BE49-F238E27FC236}">
                <a16:creationId xmlns:a16="http://schemas.microsoft.com/office/drawing/2014/main" id="{EA40A47F-6574-4501-9C71-E8667FC159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87420E-1BA5-4E13-8BB0-34AEDA543774}"/>
              </a:ext>
            </a:extLst>
          </p:cNvPr>
          <p:cNvSpPr>
            <a:spLocks noGrp="1"/>
          </p:cNvSpPr>
          <p:nvPr>
            <p:ph type="sldNum" sz="quarter" idx="12"/>
          </p:nvPr>
        </p:nvSpPr>
        <p:spPr/>
        <p:txBody>
          <a:bodyPr/>
          <a:lstStyle/>
          <a:p>
            <a:fld id="{4B9C2F85-551D-494A-8ED0-DD816EAE4FEC}" type="slidenum">
              <a:rPr lang="en-US" smtClean="0"/>
              <a:t>‹#›</a:t>
            </a:fld>
            <a:endParaRPr lang="en-US"/>
          </a:p>
        </p:txBody>
      </p:sp>
    </p:spTree>
    <p:extLst>
      <p:ext uri="{BB962C8B-B14F-4D97-AF65-F5344CB8AC3E}">
        <p14:creationId xmlns:p14="http://schemas.microsoft.com/office/powerpoint/2010/main" val="1016573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9BCD0-EF8A-4CF9-9BFB-C0E016B78D0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D58B477-8FD1-4EE0-BF4A-6CC0775E92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5907E6E-C891-48E1-B3E0-FB6C913A2F7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A54F72E-A44A-4C04-B9BD-EC3E0DBAB1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5E0FF12-2DCF-4792-83EA-A343F9FF39A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B94AF71-381B-4417-88D3-62E109294B05}"/>
              </a:ext>
            </a:extLst>
          </p:cNvPr>
          <p:cNvSpPr>
            <a:spLocks noGrp="1"/>
          </p:cNvSpPr>
          <p:nvPr>
            <p:ph type="dt" sz="half" idx="10"/>
          </p:nvPr>
        </p:nvSpPr>
        <p:spPr/>
        <p:txBody>
          <a:bodyPr/>
          <a:lstStyle/>
          <a:p>
            <a:fld id="{62D625A9-C045-4F15-A7EE-79CE8BB76013}" type="datetimeFigureOut">
              <a:rPr lang="en-US" smtClean="0"/>
              <a:t>7/11/2020</a:t>
            </a:fld>
            <a:endParaRPr lang="en-US"/>
          </a:p>
        </p:txBody>
      </p:sp>
      <p:sp>
        <p:nvSpPr>
          <p:cNvPr id="8" name="Footer Placeholder 7">
            <a:extLst>
              <a:ext uri="{FF2B5EF4-FFF2-40B4-BE49-F238E27FC236}">
                <a16:creationId xmlns:a16="http://schemas.microsoft.com/office/drawing/2014/main" id="{F38F6EC5-2FA6-4FF0-89F0-FC7BCBF8C2C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CA581C-1B46-4D69-938B-1B5FA28D4DAC}"/>
              </a:ext>
            </a:extLst>
          </p:cNvPr>
          <p:cNvSpPr>
            <a:spLocks noGrp="1"/>
          </p:cNvSpPr>
          <p:nvPr>
            <p:ph type="sldNum" sz="quarter" idx="12"/>
          </p:nvPr>
        </p:nvSpPr>
        <p:spPr/>
        <p:txBody>
          <a:bodyPr/>
          <a:lstStyle/>
          <a:p>
            <a:fld id="{4B9C2F85-551D-494A-8ED0-DD816EAE4FEC}" type="slidenum">
              <a:rPr lang="en-US" smtClean="0"/>
              <a:t>‹#›</a:t>
            </a:fld>
            <a:endParaRPr lang="en-US"/>
          </a:p>
        </p:txBody>
      </p:sp>
    </p:spTree>
    <p:extLst>
      <p:ext uri="{BB962C8B-B14F-4D97-AF65-F5344CB8AC3E}">
        <p14:creationId xmlns:p14="http://schemas.microsoft.com/office/powerpoint/2010/main" val="510903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E3E9F-B145-4CB6-B7A5-F634B896FB4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93A7C6-3252-4CCA-885B-84E7F4D3F431}"/>
              </a:ext>
            </a:extLst>
          </p:cNvPr>
          <p:cNvSpPr>
            <a:spLocks noGrp="1"/>
          </p:cNvSpPr>
          <p:nvPr>
            <p:ph type="dt" sz="half" idx="10"/>
          </p:nvPr>
        </p:nvSpPr>
        <p:spPr/>
        <p:txBody>
          <a:bodyPr/>
          <a:lstStyle/>
          <a:p>
            <a:fld id="{62D625A9-C045-4F15-A7EE-79CE8BB76013}" type="datetimeFigureOut">
              <a:rPr lang="en-US" smtClean="0"/>
              <a:t>7/11/2020</a:t>
            </a:fld>
            <a:endParaRPr lang="en-US"/>
          </a:p>
        </p:txBody>
      </p:sp>
      <p:sp>
        <p:nvSpPr>
          <p:cNvPr id="4" name="Footer Placeholder 3">
            <a:extLst>
              <a:ext uri="{FF2B5EF4-FFF2-40B4-BE49-F238E27FC236}">
                <a16:creationId xmlns:a16="http://schemas.microsoft.com/office/drawing/2014/main" id="{1A14509B-EA02-4D1F-ABD3-DD9401F8C2D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0DF06C4-C4B0-4E83-9FD6-ACBB4EA88B19}"/>
              </a:ext>
            </a:extLst>
          </p:cNvPr>
          <p:cNvSpPr>
            <a:spLocks noGrp="1"/>
          </p:cNvSpPr>
          <p:nvPr>
            <p:ph type="sldNum" sz="quarter" idx="12"/>
          </p:nvPr>
        </p:nvSpPr>
        <p:spPr/>
        <p:txBody>
          <a:bodyPr/>
          <a:lstStyle/>
          <a:p>
            <a:fld id="{4B9C2F85-551D-494A-8ED0-DD816EAE4FEC}" type="slidenum">
              <a:rPr lang="en-US" smtClean="0"/>
              <a:t>‹#›</a:t>
            </a:fld>
            <a:endParaRPr lang="en-US"/>
          </a:p>
        </p:txBody>
      </p:sp>
    </p:spTree>
    <p:extLst>
      <p:ext uri="{BB962C8B-B14F-4D97-AF65-F5344CB8AC3E}">
        <p14:creationId xmlns:p14="http://schemas.microsoft.com/office/powerpoint/2010/main" val="258326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BC4747-99A9-4DE9-BD4C-2B60B96F6D1C}"/>
              </a:ext>
            </a:extLst>
          </p:cNvPr>
          <p:cNvSpPr>
            <a:spLocks noGrp="1"/>
          </p:cNvSpPr>
          <p:nvPr>
            <p:ph type="dt" sz="half" idx="10"/>
          </p:nvPr>
        </p:nvSpPr>
        <p:spPr/>
        <p:txBody>
          <a:bodyPr/>
          <a:lstStyle/>
          <a:p>
            <a:fld id="{62D625A9-C045-4F15-A7EE-79CE8BB76013}" type="datetimeFigureOut">
              <a:rPr lang="en-US" smtClean="0"/>
              <a:t>7/11/2020</a:t>
            </a:fld>
            <a:endParaRPr lang="en-US"/>
          </a:p>
        </p:txBody>
      </p:sp>
      <p:sp>
        <p:nvSpPr>
          <p:cNvPr id="3" name="Footer Placeholder 2">
            <a:extLst>
              <a:ext uri="{FF2B5EF4-FFF2-40B4-BE49-F238E27FC236}">
                <a16:creationId xmlns:a16="http://schemas.microsoft.com/office/drawing/2014/main" id="{64B82BD0-8DE7-4C9D-8BE0-691475C3982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C5E5336-70AF-40EC-952B-CA74D14F7F62}"/>
              </a:ext>
            </a:extLst>
          </p:cNvPr>
          <p:cNvSpPr>
            <a:spLocks noGrp="1"/>
          </p:cNvSpPr>
          <p:nvPr>
            <p:ph type="sldNum" sz="quarter" idx="12"/>
          </p:nvPr>
        </p:nvSpPr>
        <p:spPr/>
        <p:txBody>
          <a:bodyPr/>
          <a:lstStyle/>
          <a:p>
            <a:fld id="{4B9C2F85-551D-494A-8ED0-DD816EAE4FEC}" type="slidenum">
              <a:rPr lang="en-US" smtClean="0"/>
              <a:t>‹#›</a:t>
            </a:fld>
            <a:endParaRPr lang="en-US"/>
          </a:p>
        </p:txBody>
      </p:sp>
    </p:spTree>
    <p:extLst>
      <p:ext uri="{BB962C8B-B14F-4D97-AF65-F5344CB8AC3E}">
        <p14:creationId xmlns:p14="http://schemas.microsoft.com/office/powerpoint/2010/main" val="34942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71BC0-CE81-4A85-AEA4-6BA7ECA965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2911597-2241-4B64-8DC8-A15355EA83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AC926E5-2B22-48CC-87A1-63D547285C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AE80B93-7822-4F6D-8647-6F97B3B7B439}"/>
              </a:ext>
            </a:extLst>
          </p:cNvPr>
          <p:cNvSpPr>
            <a:spLocks noGrp="1"/>
          </p:cNvSpPr>
          <p:nvPr>
            <p:ph type="dt" sz="half" idx="10"/>
          </p:nvPr>
        </p:nvSpPr>
        <p:spPr/>
        <p:txBody>
          <a:bodyPr/>
          <a:lstStyle/>
          <a:p>
            <a:fld id="{62D625A9-C045-4F15-A7EE-79CE8BB76013}" type="datetimeFigureOut">
              <a:rPr lang="en-US" smtClean="0"/>
              <a:t>7/11/2020</a:t>
            </a:fld>
            <a:endParaRPr lang="en-US"/>
          </a:p>
        </p:txBody>
      </p:sp>
      <p:sp>
        <p:nvSpPr>
          <p:cNvPr id="6" name="Footer Placeholder 5">
            <a:extLst>
              <a:ext uri="{FF2B5EF4-FFF2-40B4-BE49-F238E27FC236}">
                <a16:creationId xmlns:a16="http://schemas.microsoft.com/office/drawing/2014/main" id="{A97D80FD-58EE-44D3-90E1-9DABEE3822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916C2D-8F87-4FC9-A0F8-550C5FB1172F}"/>
              </a:ext>
            </a:extLst>
          </p:cNvPr>
          <p:cNvSpPr>
            <a:spLocks noGrp="1"/>
          </p:cNvSpPr>
          <p:nvPr>
            <p:ph type="sldNum" sz="quarter" idx="12"/>
          </p:nvPr>
        </p:nvSpPr>
        <p:spPr/>
        <p:txBody>
          <a:bodyPr/>
          <a:lstStyle/>
          <a:p>
            <a:fld id="{4B9C2F85-551D-494A-8ED0-DD816EAE4FEC}" type="slidenum">
              <a:rPr lang="en-US" smtClean="0"/>
              <a:t>‹#›</a:t>
            </a:fld>
            <a:endParaRPr lang="en-US"/>
          </a:p>
        </p:txBody>
      </p:sp>
    </p:spTree>
    <p:extLst>
      <p:ext uri="{BB962C8B-B14F-4D97-AF65-F5344CB8AC3E}">
        <p14:creationId xmlns:p14="http://schemas.microsoft.com/office/powerpoint/2010/main" val="527514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0841A-677E-4A87-9556-C027BA2A8B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E068975-7609-478E-9DE3-56BAE8D4FD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4A3587A-21B6-4CBE-A3AD-E00895BAB5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935081A-720D-4C6B-ADDE-4AD858F5E984}"/>
              </a:ext>
            </a:extLst>
          </p:cNvPr>
          <p:cNvSpPr>
            <a:spLocks noGrp="1"/>
          </p:cNvSpPr>
          <p:nvPr>
            <p:ph type="dt" sz="half" idx="10"/>
          </p:nvPr>
        </p:nvSpPr>
        <p:spPr/>
        <p:txBody>
          <a:bodyPr/>
          <a:lstStyle/>
          <a:p>
            <a:fld id="{62D625A9-C045-4F15-A7EE-79CE8BB76013}" type="datetimeFigureOut">
              <a:rPr lang="en-US" smtClean="0"/>
              <a:t>7/11/2020</a:t>
            </a:fld>
            <a:endParaRPr lang="en-US"/>
          </a:p>
        </p:txBody>
      </p:sp>
      <p:sp>
        <p:nvSpPr>
          <p:cNvPr id="6" name="Footer Placeholder 5">
            <a:extLst>
              <a:ext uri="{FF2B5EF4-FFF2-40B4-BE49-F238E27FC236}">
                <a16:creationId xmlns:a16="http://schemas.microsoft.com/office/drawing/2014/main" id="{3C0C6543-0B5D-4DF0-A848-AB09E22699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B2F195-7E9D-4CD7-8B4D-E3E806493441}"/>
              </a:ext>
            </a:extLst>
          </p:cNvPr>
          <p:cNvSpPr>
            <a:spLocks noGrp="1"/>
          </p:cNvSpPr>
          <p:nvPr>
            <p:ph type="sldNum" sz="quarter" idx="12"/>
          </p:nvPr>
        </p:nvSpPr>
        <p:spPr/>
        <p:txBody>
          <a:bodyPr/>
          <a:lstStyle/>
          <a:p>
            <a:fld id="{4B9C2F85-551D-494A-8ED0-DD816EAE4FEC}" type="slidenum">
              <a:rPr lang="en-US" smtClean="0"/>
              <a:t>‹#›</a:t>
            </a:fld>
            <a:endParaRPr lang="en-US"/>
          </a:p>
        </p:txBody>
      </p:sp>
    </p:spTree>
    <p:extLst>
      <p:ext uri="{BB962C8B-B14F-4D97-AF65-F5344CB8AC3E}">
        <p14:creationId xmlns:p14="http://schemas.microsoft.com/office/powerpoint/2010/main" val="2962143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4DFC2C-1533-4118-9C2F-2195FF7E44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C84A3C5-3613-4EE2-ADCB-4121DBC490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450D18-B106-449C-B0EC-61FAE22A31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D625A9-C045-4F15-A7EE-79CE8BB76013}" type="datetimeFigureOut">
              <a:rPr lang="en-US" smtClean="0"/>
              <a:t>7/11/2020</a:t>
            </a:fld>
            <a:endParaRPr lang="en-US"/>
          </a:p>
        </p:txBody>
      </p:sp>
      <p:sp>
        <p:nvSpPr>
          <p:cNvPr id="5" name="Footer Placeholder 4">
            <a:extLst>
              <a:ext uri="{FF2B5EF4-FFF2-40B4-BE49-F238E27FC236}">
                <a16:creationId xmlns:a16="http://schemas.microsoft.com/office/drawing/2014/main" id="{D84E367E-0F62-4BE8-A77F-F1C36D3917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1C3AC42-2099-47CE-ABBF-5ED63458BA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9C2F85-551D-494A-8ED0-DD816EAE4FEC}" type="slidenum">
              <a:rPr lang="en-US" smtClean="0"/>
              <a:t>‹#›</a:t>
            </a:fld>
            <a:endParaRPr lang="en-US"/>
          </a:p>
        </p:txBody>
      </p:sp>
    </p:spTree>
    <p:extLst>
      <p:ext uri="{BB962C8B-B14F-4D97-AF65-F5344CB8AC3E}">
        <p14:creationId xmlns:p14="http://schemas.microsoft.com/office/powerpoint/2010/main" val="507649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30.jpg"/><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2.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weblog.savetibet.org/wp-content/uploads/2012/01/democracy-index.jpg"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8.JP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21.jpg"/><Relationship Id="rId4" Type="http://schemas.openxmlformats.org/officeDocument/2006/relationships/image" Target="../media/image20.jpg"/></Relationships>
</file>

<file path=ppt/slides/_rels/slide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Picture 62">
            <a:extLst>
              <a:ext uri="{FF2B5EF4-FFF2-40B4-BE49-F238E27FC236}">
                <a16:creationId xmlns:a16="http://schemas.microsoft.com/office/drawing/2014/main" id="{16F62FE2-16C8-4D9C-AF06-8B989F15B5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018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11A04BE-71D5-4FFF-B6BE-9AF27B80A369}"/>
              </a:ext>
            </a:extLst>
          </p:cNvPr>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2D67773-081A-44AE-AA47-388D932C97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0872" y="-5261"/>
            <a:ext cx="9105204" cy="6858000"/>
          </a:xfrm>
          <a:prstGeom prst="rect">
            <a:avLst/>
          </a:prstGeom>
        </p:spPr>
      </p:pic>
      <p:sp>
        <p:nvSpPr>
          <p:cNvPr id="5" name="TextBox 4"/>
          <p:cNvSpPr txBox="1"/>
          <p:nvPr/>
        </p:nvSpPr>
        <p:spPr>
          <a:xfrm>
            <a:off x="4223398" y="633688"/>
            <a:ext cx="3648606" cy="1631216"/>
          </a:xfrm>
          <a:prstGeom prst="rect">
            <a:avLst/>
          </a:prstGeom>
          <a:noFill/>
        </p:spPr>
        <p:txBody>
          <a:bodyPr wrap="square" rtlCol="0">
            <a:spAutoFit/>
          </a:bodyPr>
          <a:lstStyle/>
          <a:p>
            <a:pPr fontAlgn="base"/>
            <a:r>
              <a:rPr lang="en-US" sz="2000" b="1" dirty="0"/>
              <a:t>These are days of great opportunity and important responsibilities. These are your days. … One of your important responsibilities is to …”</a:t>
            </a:r>
          </a:p>
        </p:txBody>
      </p:sp>
      <p:sp>
        <p:nvSpPr>
          <p:cNvPr id="2" name="Rectangle 1"/>
          <p:cNvSpPr/>
          <p:nvPr/>
        </p:nvSpPr>
        <p:spPr>
          <a:xfrm>
            <a:off x="1545925" y="6488668"/>
            <a:ext cx="2281778" cy="369332"/>
          </a:xfrm>
          <a:prstGeom prst="rect">
            <a:avLst/>
          </a:prstGeom>
        </p:spPr>
        <p:txBody>
          <a:bodyPr wrap="none">
            <a:spAutoFit/>
          </a:bodyPr>
          <a:lstStyle/>
          <a:p>
            <a:pPr fontAlgn="base"/>
            <a:r>
              <a:rPr lang="en-US" b="1" dirty="0"/>
              <a:t>Elder Neil L. Andersen</a:t>
            </a:r>
          </a:p>
        </p:txBody>
      </p:sp>
      <p:pic>
        <p:nvPicPr>
          <p:cNvPr id="7170" name="Picture 2" descr="https://jorivas.files.wordpress.com/2008/04/liberty_statue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69673" y="456405"/>
            <a:ext cx="2089015" cy="2785353"/>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www.bearsac.com/Spain/Pict037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7630" y="633531"/>
            <a:ext cx="2728743" cy="204655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59A5F3F4-E5B8-44D1-A2CE-441677BD5C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35817" y="-5261"/>
            <a:ext cx="9110258" cy="6858000"/>
          </a:xfrm>
          <a:prstGeom prst="rect">
            <a:avLst/>
          </a:prstGeom>
        </p:spPr>
      </p:pic>
      <p:sp>
        <p:nvSpPr>
          <p:cNvPr id="12" name="TextBox 11"/>
          <p:cNvSpPr txBox="1"/>
          <p:nvPr/>
        </p:nvSpPr>
        <p:spPr>
          <a:xfrm>
            <a:off x="2265198" y="1077751"/>
            <a:ext cx="3386978" cy="1200329"/>
          </a:xfrm>
          <a:prstGeom prst="rect">
            <a:avLst/>
          </a:prstGeom>
          <a:noFill/>
        </p:spPr>
        <p:txBody>
          <a:bodyPr wrap="square" rtlCol="0">
            <a:spAutoFit/>
          </a:bodyPr>
          <a:lstStyle/>
          <a:p>
            <a:pPr fontAlgn="base"/>
            <a:r>
              <a:rPr lang="en-US" sz="2400" b="1" dirty="0">
                <a:solidFill>
                  <a:srgbClr val="FF0000"/>
                </a:solidFill>
              </a:rPr>
              <a:t>…help prepare the world for the Second Coming of the Savior” </a:t>
            </a:r>
          </a:p>
        </p:txBody>
      </p:sp>
    </p:spTree>
    <p:extLst>
      <p:ext uri="{BB962C8B-B14F-4D97-AF65-F5344CB8AC3E}">
        <p14:creationId xmlns:p14="http://schemas.microsoft.com/office/powerpoint/2010/main" val="3781977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3DF33D92-4297-4032-B0D3-662DB39C1D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715617" y="1211874"/>
            <a:ext cx="5132570" cy="3293209"/>
          </a:xfrm>
          <a:prstGeom prst="rect">
            <a:avLst/>
          </a:prstGeom>
          <a:noFill/>
        </p:spPr>
        <p:txBody>
          <a:bodyPr wrap="square" rtlCol="0">
            <a:spAutoFit/>
          </a:bodyPr>
          <a:lstStyle/>
          <a:p>
            <a:pPr fontAlgn="base"/>
            <a:r>
              <a:rPr lang="en-US" sz="2800" b="1" dirty="0"/>
              <a:t>“I would ask that your faith and prayers continue to be offered in behalf of those areas where our influence is limited and where we are not allowed to share the gospel freely at this time. Miracles can occur as we do so.” </a:t>
            </a:r>
            <a:r>
              <a:rPr lang="en-US" sz="2000" i="1" dirty="0"/>
              <a:t> </a:t>
            </a:r>
          </a:p>
          <a:p>
            <a:pPr fontAlgn="base"/>
            <a:r>
              <a:rPr lang="en-US" sz="1200" i="1" dirty="0"/>
              <a:t>President Thomas S. Monson</a:t>
            </a:r>
            <a:endParaRPr lang="en-US" sz="1200" b="1" dirty="0"/>
          </a:p>
        </p:txBody>
      </p:sp>
      <p:sp>
        <p:nvSpPr>
          <p:cNvPr id="7" name="TextBox 6"/>
          <p:cNvSpPr txBox="1"/>
          <p:nvPr/>
        </p:nvSpPr>
        <p:spPr>
          <a:xfrm>
            <a:off x="1668162" y="-5261"/>
            <a:ext cx="8855677" cy="923330"/>
          </a:xfrm>
          <a:prstGeom prst="rect">
            <a:avLst/>
          </a:prstGeom>
          <a:noFill/>
        </p:spPr>
        <p:txBody>
          <a:bodyPr wrap="square" rtlCol="0">
            <a:spAutoFit/>
          </a:bodyPr>
          <a:lstStyle/>
          <a:p>
            <a:pPr algn="ctr"/>
            <a:endParaRPr lang="en-US" sz="5400" dirty="0">
              <a:latin typeface="Agency FB" panose="020B0503020202020204" pitchFamily="34" charset="0"/>
            </a:endParaRPr>
          </a:p>
        </p:txBody>
      </p:sp>
      <p:sp>
        <p:nvSpPr>
          <p:cNvPr id="2" name="Rectangle 1"/>
          <p:cNvSpPr/>
          <p:nvPr/>
        </p:nvSpPr>
        <p:spPr>
          <a:xfrm>
            <a:off x="0" y="6488668"/>
            <a:ext cx="1199367" cy="369332"/>
          </a:xfrm>
          <a:prstGeom prst="rect">
            <a:avLst/>
          </a:prstGeom>
        </p:spPr>
        <p:txBody>
          <a:bodyPr wrap="none">
            <a:spAutoFit/>
          </a:bodyPr>
          <a:lstStyle/>
          <a:p>
            <a:pPr fontAlgn="base"/>
            <a:r>
              <a:rPr lang="en-US" b="1" dirty="0"/>
              <a:t>D&amp;C 65:10</a:t>
            </a:r>
          </a:p>
        </p:txBody>
      </p:sp>
      <p:sp>
        <p:nvSpPr>
          <p:cNvPr id="10" name="TextBox 9"/>
          <p:cNvSpPr txBox="1"/>
          <p:nvPr/>
        </p:nvSpPr>
        <p:spPr>
          <a:xfrm>
            <a:off x="1820562" y="147139"/>
            <a:ext cx="8855677" cy="923330"/>
          </a:xfrm>
          <a:prstGeom prst="rect">
            <a:avLst/>
          </a:prstGeom>
          <a:noFill/>
        </p:spPr>
        <p:txBody>
          <a:bodyPr wrap="square" rtlCol="0">
            <a:spAutoFit/>
          </a:bodyPr>
          <a:lstStyle/>
          <a:p>
            <a:pPr algn="ctr"/>
            <a:r>
              <a:rPr lang="en-US" sz="5400" dirty="0">
                <a:latin typeface="Agency FB" panose="020B0503020202020204" pitchFamily="34" charset="0"/>
              </a:rPr>
              <a:t>What Should We Pray For?</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5003" y="1479065"/>
            <a:ext cx="1414272" cy="1755648"/>
          </a:xfrm>
          <a:prstGeom prst="rect">
            <a:avLst/>
          </a:prstGeom>
        </p:spPr>
      </p:pic>
      <p:pic>
        <p:nvPicPr>
          <p:cNvPr id="9" name="Picture 8">
            <a:extLst>
              <a:ext uri="{FF2B5EF4-FFF2-40B4-BE49-F238E27FC236}">
                <a16:creationId xmlns:a16="http://schemas.microsoft.com/office/drawing/2014/main" id="{DD204679-E56E-44AE-8C3E-AD11824278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2816" y="3643309"/>
            <a:ext cx="5335271" cy="261836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942908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4EF99005-BD5A-4549-8191-31DE4245F2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255731" y="143267"/>
            <a:ext cx="8830962" cy="6740307"/>
          </a:xfrm>
          <a:prstGeom prst="rect">
            <a:avLst/>
          </a:prstGeom>
          <a:noFill/>
        </p:spPr>
        <p:txBody>
          <a:bodyPr wrap="square" rtlCol="0">
            <a:spAutoFit/>
          </a:bodyPr>
          <a:lstStyle/>
          <a:p>
            <a:r>
              <a:rPr lang="en-US" dirty="0"/>
              <a:t>Sources:</a:t>
            </a:r>
          </a:p>
          <a:p>
            <a:endParaRPr lang="en-US" b="1" dirty="0"/>
          </a:p>
          <a:p>
            <a:r>
              <a:rPr lang="en-US" b="1" dirty="0"/>
              <a:t>The Church to Fill the Earth (1:36)</a:t>
            </a:r>
          </a:p>
          <a:p>
            <a:r>
              <a:rPr lang="en-US" b="1" dirty="0"/>
              <a:t>The Gospel Shall Roll Forth (2:44) </a:t>
            </a:r>
          </a:p>
          <a:p>
            <a:r>
              <a:rPr lang="en-US" dirty="0"/>
              <a:t>	</a:t>
            </a:r>
          </a:p>
          <a:p>
            <a:r>
              <a:rPr lang="en-US" dirty="0">
                <a:solidFill>
                  <a:srgbClr val="2F393A"/>
                </a:solidFill>
                <a:latin typeface="Abadi" panose="020B0604020104020204" pitchFamily="34" charset="0"/>
              </a:rPr>
              <a:t>(</a:t>
            </a:r>
            <a:r>
              <a:rPr lang="en-US" i="1" dirty="0">
                <a:solidFill>
                  <a:srgbClr val="2F393A"/>
                </a:solidFill>
                <a:latin typeface="Abadi" panose="020B0604020104020204" pitchFamily="34" charset="0"/>
              </a:rPr>
              <a:t>History of the Church,</a:t>
            </a:r>
            <a:r>
              <a:rPr lang="en-US" dirty="0">
                <a:solidFill>
                  <a:srgbClr val="2F393A"/>
                </a:solidFill>
                <a:latin typeface="Abadi" panose="020B0604020104020204" pitchFamily="34" charset="0"/>
              </a:rPr>
              <a:t> 1:218)</a:t>
            </a:r>
          </a:p>
          <a:p>
            <a:r>
              <a:rPr lang="en-US" dirty="0">
                <a:solidFill>
                  <a:srgbClr val="2F393A"/>
                </a:solidFill>
                <a:latin typeface="Abadi" panose="020B0604020104020204" pitchFamily="34" charset="0"/>
              </a:rPr>
              <a:t>	</a:t>
            </a:r>
            <a:r>
              <a:rPr lang="en-US" dirty="0"/>
              <a:t>(</a:t>
            </a:r>
            <a:r>
              <a:rPr lang="en-US" i="1" dirty="0"/>
              <a:t>History of the Church,</a:t>
            </a:r>
            <a:r>
              <a:rPr lang="en-US" dirty="0"/>
              <a:t>6:364–65.)</a:t>
            </a:r>
          </a:p>
          <a:p>
            <a:endParaRPr lang="en-US" dirty="0"/>
          </a:p>
          <a:p>
            <a:r>
              <a:rPr lang="en-US" dirty="0"/>
              <a:t>Prophet Joseph Smith (</a:t>
            </a:r>
            <a:r>
              <a:rPr lang="en-US" i="1" dirty="0"/>
              <a:t>Teachings of the Prophet Joseph Smith, </a:t>
            </a:r>
            <a:r>
              <a:rPr lang="en-US" dirty="0"/>
              <a:t>pp. 271–272).</a:t>
            </a:r>
          </a:p>
          <a:p>
            <a:endParaRPr lang="en-US" dirty="0"/>
          </a:p>
          <a:p>
            <a:r>
              <a:rPr lang="en-US" dirty="0"/>
              <a:t>President Spencer W. Kimball (“Pillars of Truth,”</a:t>
            </a:r>
            <a:r>
              <a:rPr lang="en-US" i="1" dirty="0"/>
              <a:t> Ensign,</a:t>
            </a:r>
            <a:r>
              <a:rPr lang="en-US" dirty="0"/>
              <a:t> Jan. 1994, 4).</a:t>
            </a:r>
          </a:p>
          <a:p>
            <a:endParaRPr lang="en-US" dirty="0"/>
          </a:p>
          <a:p>
            <a:r>
              <a:rPr lang="en-US" dirty="0"/>
              <a:t>Elder Neil L. Andersen(“Preparing the World for the Second Coming,”</a:t>
            </a:r>
            <a:r>
              <a:rPr lang="en-US" i="1" dirty="0"/>
              <a:t> Ensign</a:t>
            </a:r>
            <a:r>
              <a:rPr lang="en-US" dirty="0"/>
              <a:t> or </a:t>
            </a:r>
            <a:r>
              <a:rPr lang="en-US" i="1" dirty="0"/>
              <a:t>Liahona,</a:t>
            </a:r>
            <a:r>
              <a:rPr lang="en-US" dirty="0"/>
              <a:t> May 2011, 49).</a:t>
            </a:r>
          </a:p>
          <a:p>
            <a:endParaRPr lang="en-US" dirty="0"/>
          </a:p>
          <a:p>
            <a:r>
              <a:rPr lang="en-US" i="1" dirty="0"/>
              <a:t>President Thomas S. Monson </a:t>
            </a:r>
            <a:r>
              <a:rPr lang="en-US" dirty="0"/>
              <a:t>(“Welcome to Conference,”)</a:t>
            </a:r>
            <a:r>
              <a:rPr lang="en-US" i="1" dirty="0"/>
              <a:t> </a:t>
            </a:r>
          </a:p>
          <a:p>
            <a:r>
              <a:rPr lang="en-US" i="1" dirty="0"/>
              <a:t>Ensign </a:t>
            </a:r>
            <a:r>
              <a:rPr lang="en-US" dirty="0"/>
              <a:t>or </a:t>
            </a:r>
            <a:r>
              <a:rPr lang="en-US" i="1" dirty="0"/>
              <a:t>Liahona,</a:t>
            </a:r>
            <a:r>
              <a:rPr lang="en-US" dirty="0"/>
              <a:t> Nov. 2009, 6).</a:t>
            </a:r>
            <a:endParaRPr lang="en-US" b="1" dirty="0"/>
          </a:p>
          <a:p>
            <a:endParaRPr lang="en-US" dirty="0"/>
          </a:p>
          <a:p>
            <a:endParaRPr lang="en-US" dirty="0"/>
          </a:p>
          <a:p>
            <a:endParaRPr lang="en-US" dirty="0"/>
          </a:p>
          <a:p>
            <a:endParaRPr lang="en-US" dirty="0"/>
          </a:p>
          <a:p>
            <a:endParaRPr lang="en-US" dirty="0"/>
          </a:p>
          <a:p>
            <a:endParaRPr lang="en-US" dirty="0"/>
          </a:p>
          <a:p>
            <a:endParaRPr lang="en-US" dirty="0"/>
          </a:p>
        </p:txBody>
      </p:sp>
      <p:grpSp>
        <p:nvGrpSpPr>
          <p:cNvPr id="7" name="Group 6"/>
          <p:cNvGrpSpPr/>
          <p:nvPr/>
        </p:nvGrpSpPr>
        <p:grpSpPr>
          <a:xfrm>
            <a:off x="3642304" y="521348"/>
            <a:ext cx="651753" cy="825554"/>
            <a:chOff x="7543800" y="3810000"/>
            <a:chExt cx="1143000" cy="1447800"/>
          </a:xfrm>
        </p:grpSpPr>
        <p:sp>
          <p:nvSpPr>
            <p:cNvPr id="8" name="Trapezoid 7"/>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7924800" y="3810000"/>
              <a:ext cx="645353" cy="610017"/>
              <a:chOff x="7924800" y="5867400"/>
              <a:chExt cx="645353" cy="610017"/>
            </a:xfrm>
          </p:grpSpPr>
          <p:grpSp>
            <p:nvGrpSpPr>
              <p:cNvPr id="20" name="Group 13"/>
              <p:cNvGrpSpPr/>
              <p:nvPr/>
            </p:nvGrpSpPr>
            <p:grpSpPr>
              <a:xfrm>
                <a:off x="7924800" y="5867400"/>
                <a:ext cx="645353" cy="610017"/>
                <a:chOff x="3037563" y="3121795"/>
                <a:chExt cx="1250371" cy="1224010"/>
              </a:xfrm>
            </p:grpSpPr>
            <p:sp>
              <p:nvSpPr>
                <p:cNvPr id="22" name="Oval 21"/>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7543800" y="4038600"/>
              <a:ext cx="403070" cy="381000"/>
              <a:chOff x="7924800" y="5867400"/>
              <a:chExt cx="645353" cy="610017"/>
            </a:xfrm>
          </p:grpSpPr>
          <p:grpSp>
            <p:nvGrpSpPr>
              <p:cNvPr id="14" name="Group 13"/>
              <p:cNvGrpSpPr/>
              <p:nvPr/>
            </p:nvGrpSpPr>
            <p:grpSpPr>
              <a:xfrm>
                <a:off x="7924800" y="5867400"/>
                <a:ext cx="645353" cy="610017"/>
                <a:chOff x="3037563" y="3121795"/>
                <a:chExt cx="1250371" cy="1224010"/>
              </a:xfrm>
            </p:grpSpPr>
            <p:sp>
              <p:nvSpPr>
                <p:cNvPr id="16" name="Oval 15"/>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Oval 14"/>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8" name="Footer Placeholder 14">
            <a:extLst>
              <a:ext uri="{FF2B5EF4-FFF2-40B4-BE49-F238E27FC236}">
                <a16:creationId xmlns:a16="http://schemas.microsoft.com/office/drawing/2014/main" id="{BA352BFC-6B09-45CC-AFB7-0721B24050FD}"/>
              </a:ext>
            </a:extLst>
          </p:cNvPr>
          <p:cNvSpPr>
            <a:spLocks noGrp="1"/>
          </p:cNvSpPr>
          <p:nvPr/>
        </p:nvSpPr>
        <p:spPr>
          <a:xfrm>
            <a:off x="122583" y="6420423"/>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3344877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5618922" cy="6555641"/>
          </a:xfrm>
          <a:prstGeom prst="rect">
            <a:avLst/>
          </a:prstGeom>
          <a:noFill/>
          <a:ln>
            <a:solidFill>
              <a:schemeClr val="tx1"/>
            </a:solidFill>
          </a:ln>
        </p:spPr>
        <p:txBody>
          <a:bodyPr wrap="square" rtlCol="0">
            <a:spAutoFit/>
          </a:bodyPr>
          <a:lstStyle/>
          <a:p>
            <a:pPr fontAlgn="base"/>
            <a:r>
              <a:rPr lang="en-US" sz="1200" b="1" dirty="0"/>
              <a:t>Kingdom of God:</a:t>
            </a:r>
          </a:p>
          <a:p>
            <a:pPr fontAlgn="base"/>
            <a:r>
              <a:rPr lang="en-US" sz="1200" dirty="0"/>
              <a:t>“‘Some say that the kingdom of God was not set up upon the earth until the day of Pentecost, and that John did not preach the baptism of repentance for the remission of sins, but I say to you in the name of the Lord that the kingdom of God was set up upon the earth in the days of Adam to the present time. </a:t>
            </a:r>
          </a:p>
          <a:p>
            <a:pPr fontAlgn="base"/>
            <a:endParaRPr lang="en-US" sz="1200" dirty="0"/>
          </a:p>
          <a:p>
            <a:pPr fontAlgn="base"/>
            <a:r>
              <a:rPr lang="en-US" sz="1200" dirty="0"/>
              <a:t>Whenever there has been a righteous man on the earth, unto whom God revealed His word and gave power and authority to administer in His name, and where there is a priest of God … to administer in the ordinances of the gospel, and officiate in the priesthood of God, there is the kingdom of God. … Where there is a prophet, a priest, or a righteous man unto whom God gives His oracles, there is the kingdom of God; and where the oracles of God are not, there the kingdom of God is not.’ Prophet Joseph Smith (</a:t>
            </a:r>
            <a:r>
              <a:rPr lang="en-US" sz="1200" i="1" dirty="0"/>
              <a:t>Teachings of the Prophet Joseph Smith, </a:t>
            </a:r>
            <a:r>
              <a:rPr lang="en-US" sz="1200" dirty="0"/>
              <a:t>pp. 271–272).</a:t>
            </a:r>
          </a:p>
          <a:p>
            <a:pPr fontAlgn="base"/>
            <a:endParaRPr lang="en-US" sz="1200" dirty="0"/>
          </a:p>
          <a:p>
            <a:pPr fontAlgn="base"/>
            <a:r>
              <a:rPr lang="en-US" sz="1200" b="1" dirty="0"/>
              <a:t>Where LDS Cannot Preach---just a blog answer </a:t>
            </a:r>
          </a:p>
          <a:p>
            <a:r>
              <a:rPr lang="en-US" sz="1200" dirty="0"/>
              <a:t>Saudi Arabia, Iran, Iraq, most Muslim theocratic countries, most communist countries(so North Korea, most of China, Cuba, </a:t>
            </a:r>
            <a:r>
              <a:rPr lang="en-US" sz="1200" dirty="0" err="1"/>
              <a:t>etc</a:t>
            </a:r>
            <a:r>
              <a:rPr lang="en-US" sz="1200" dirty="0"/>
              <a:t>) </a:t>
            </a:r>
            <a:br>
              <a:rPr lang="en-US" sz="1200" dirty="0"/>
            </a:br>
            <a:br>
              <a:rPr lang="en-US" sz="1200" dirty="0"/>
            </a:br>
            <a:r>
              <a:rPr lang="en-US" sz="1200" dirty="0"/>
              <a:t>In Israel, we can't openly proselytize(so no missionaries), but we are allowed to worship and live there. And, of course, as long as someone is a closeted Mormon they can live in those Islamic Theocratic countries and the Communist countries, however they can't be open about it, and no worship is allowed, nor are missionaries allowed. </a:t>
            </a:r>
            <a:br>
              <a:rPr lang="en-US" sz="1200" dirty="0"/>
            </a:br>
            <a:br>
              <a:rPr lang="en-US" sz="1200" dirty="0"/>
            </a:br>
            <a:r>
              <a:rPr lang="en-US" sz="1200" dirty="0"/>
              <a:t>Basically, as long as the country is at least semi-democratic(with the exception of Israel), Missionaries are allowed there. Undemocratic countries we are typically not allowed in. </a:t>
            </a:r>
            <a:br>
              <a:rPr lang="en-US" sz="1200" dirty="0"/>
            </a:br>
            <a:br>
              <a:rPr lang="en-US" sz="1200" dirty="0"/>
            </a:br>
            <a:r>
              <a:rPr lang="en-US" sz="1200" dirty="0"/>
              <a:t>So, if you look at this map of the world, which shows the level of democracy each nation has, we are allowed in all Full and flawed democracies(again, Israel is the exception), and I'd say half of the Semi-dictatorships(We are allowed in Russia, for example). None of the Full dictatorships or oppressive regimes we are allowed in, except China allows us in a very few places, such as in Hong Kong. </a:t>
            </a:r>
            <a:r>
              <a:rPr lang="en-US" sz="1200" dirty="0">
                <a:hlinkClick r:id="rId2"/>
              </a:rPr>
              <a:t>http://weblog.savetibet.org/</a:t>
            </a:r>
            <a:r>
              <a:rPr lang="en-US" sz="1200" dirty="0" err="1">
                <a:hlinkClick r:id="rId2"/>
              </a:rPr>
              <a:t>wp</a:t>
            </a:r>
            <a:r>
              <a:rPr lang="en-US" sz="1200" dirty="0">
                <a:hlinkClick r:id="rId2"/>
              </a:rPr>
              <a:t>-content/u...</a:t>
            </a:r>
            <a:endParaRPr lang="en-US" sz="1200" dirty="0"/>
          </a:p>
          <a:p>
            <a:r>
              <a:rPr lang="en-US" sz="1200" b="1" dirty="0"/>
              <a:t>Source:</a:t>
            </a:r>
          </a:p>
          <a:p>
            <a:r>
              <a:rPr lang="en-US" sz="1200" dirty="0"/>
              <a:t>I'm Mormon</a:t>
            </a:r>
          </a:p>
        </p:txBody>
      </p:sp>
    </p:spTree>
    <p:extLst>
      <p:ext uri="{BB962C8B-B14F-4D97-AF65-F5344CB8AC3E}">
        <p14:creationId xmlns:p14="http://schemas.microsoft.com/office/powerpoint/2010/main" val="3671143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BE0B8B3-EFD9-48A8-A025-F29BEBD280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2274731" y="422751"/>
            <a:ext cx="1985319" cy="646331"/>
          </a:xfrm>
          <a:prstGeom prst="rect">
            <a:avLst/>
          </a:prstGeom>
          <a:noFill/>
        </p:spPr>
        <p:txBody>
          <a:bodyPr wrap="square" rtlCol="0">
            <a:spAutoFit/>
          </a:bodyPr>
          <a:lstStyle/>
          <a:p>
            <a:r>
              <a:rPr lang="en-US" b="1" dirty="0"/>
              <a:t>October 1831 in Hiram, Ohio</a:t>
            </a:r>
          </a:p>
        </p:txBody>
      </p:sp>
      <p:sp>
        <p:nvSpPr>
          <p:cNvPr id="6" name="TextBox 5"/>
          <p:cNvSpPr txBox="1"/>
          <p:nvPr/>
        </p:nvSpPr>
        <p:spPr>
          <a:xfrm>
            <a:off x="6087111" y="1463818"/>
            <a:ext cx="3065241" cy="1631216"/>
          </a:xfrm>
          <a:prstGeom prst="rect">
            <a:avLst/>
          </a:prstGeom>
          <a:noFill/>
        </p:spPr>
        <p:txBody>
          <a:bodyPr wrap="square" rtlCol="0">
            <a:spAutoFit/>
          </a:bodyPr>
          <a:lstStyle/>
          <a:p>
            <a:r>
              <a:rPr lang="en-US" sz="2000" b="1" dirty="0"/>
              <a:t>13 Revelations were received by Joseph Smith at the home of the Johnson’s where he and his family resided</a:t>
            </a:r>
          </a:p>
        </p:txBody>
      </p:sp>
      <p:sp>
        <p:nvSpPr>
          <p:cNvPr id="7" name="TextBox 6"/>
          <p:cNvSpPr txBox="1"/>
          <p:nvPr/>
        </p:nvSpPr>
        <p:spPr>
          <a:xfrm>
            <a:off x="1668162" y="89246"/>
            <a:ext cx="8855677" cy="1015663"/>
          </a:xfrm>
          <a:prstGeom prst="rect">
            <a:avLst/>
          </a:prstGeom>
          <a:noFill/>
        </p:spPr>
        <p:txBody>
          <a:bodyPr wrap="square" rtlCol="0">
            <a:spAutoFit/>
          </a:bodyPr>
          <a:lstStyle/>
          <a:p>
            <a:pPr algn="ctr"/>
            <a:r>
              <a:rPr lang="en-US" sz="6000" dirty="0">
                <a:latin typeface="Agency FB" panose="020B0503020202020204" pitchFamily="34" charset="0"/>
              </a:rPr>
              <a:t>Background</a:t>
            </a:r>
            <a:endParaRPr lang="en-US" sz="4400" dirty="0">
              <a:latin typeface="Agency FB" panose="020B0503020202020204" pitchFamily="34" charset="0"/>
            </a:endParaRPr>
          </a:p>
        </p:txBody>
      </p:sp>
      <p:sp>
        <p:nvSpPr>
          <p:cNvPr id="8" name="Rectangle 7"/>
          <p:cNvSpPr/>
          <p:nvPr/>
        </p:nvSpPr>
        <p:spPr>
          <a:xfrm>
            <a:off x="2274731" y="5247820"/>
            <a:ext cx="5766808" cy="1323439"/>
          </a:xfrm>
          <a:prstGeom prst="rect">
            <a:avLst/>
          </a:prstGeom>
        </p:spPr>
        <p:txBody>
          <a:bodyPr wrap="square">
            <a:spAutoFit/>
          </a:bodyPr>
          <a:lstStyle/>
          <a:p>
            <a:r>
              <a:rPr lang="en-US" sz="2000" b="1" dirty="0">
                <a:solidFill>
                  <a:srgbClr val="2F393A"/>
                </a:solidFill>
              </a:rPr>
              <a:t>The Prophet Joseph Smith indicated that this section is a prayer. He said, “In the fore part of October, I received the following prayer [D&amp;C 65] through revelation” HC</a:t>
            </a:r>
            <a:endParaRPr lang="en-US" sz="2000" b="1" dirty="0"/>
          </a:p>
        </p:txBody>
      </p:sp>
      <p:sp>
        <p:nvSpPr>
          <p:cNvPr id="9" name="TextBox 8"/>
          <p:cNvSpPr txBox="1"/>
          <p:nvPr/>
        </p:nvSpPr>
        <p:spPr>
          <a:xfrm>
            <a:off x="810973" y="3596869"/>
            <a:ext cx="3538015" cy="1323439"/>
          </a:xfrm>
          <a:prstGeom prst="rect">
            <a:avLst/>
          </a:prstGeom>
          <a:noFill/>
        </p:spPr>
        <p:txBody>
          <a:bodyPr wrap="square" rtlCol="0">
            <a:spAutoFit/>
          </a:bodyPr>
          <a:lstStyle/>
          <a:p>
            <a:r>
              <a:rPr lang="en-US" sz="2000" b="1" dirty="0"/>
              <a:t>During this time Joseph Smith and Sidney Rigdon, as scribe, were in the process of translating the scriptures</a:t>
            </a:r>
          </a:p>
        </p:txBody>
      </p:sp>
      <p:pic>
        <p:nvPicPr>
          <p:cNvPr id="3" name="Picture 2">
            <a:extLst>
              <a:ext uri="{FF2B5EF4-FFF2-40B4-BE49-F238E27FC236}">
                <a16:creationId xmlns:a16="http://schemas.microsoft.com/office/drawing/2014/main" id="{310AE8CF-68C1-46F4-BC43-D20618DABB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8360" y="1396594"/>
            <a:ext cx="2419350" cy="2200275"/>
          </a:xfrm>
          <a:prstGeom prst="rect">
            <a:avLst/>
          </a:prstGeom>
        </p:spPr>
      </p:pic>
      <p:pic>
        <p:nvPicPr>
          <p:cNvPr id="12" name="Picture 11">
            <a:extLst>
              <a:ext uri="{FF2B5EF4-FFF2-40B4-BE49-F238E27FC236}">
                <a16:creationId xmlns:a16="http://schemas.microsoft.com/office/drawing/2014/main" id="{D49E91DE-3A74-4C16-A56A-8D1860627F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6838" y="3296173"/>
            <a:ext cx="2105025" cy="2714625"/>
          </a:xfrm>
          <a:prstGeom prst="rect">
            <a:avLst/>
          </a:prstGeom>
        </p:spPr>
      </p:pic>
    </p:spTree>
    <p:extLst>
      <p:ext uri="{BB962C8B-B14F-4D97-AF65-F5344CB8AC3E}">
        <p14:creationId xmlns:p14="http://schemas.microsoft.com/office/powerpoint/2010/main" val="3978822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727E1E0E-3F32-42DC-8C90-EA641BAE45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668162" y="89246"/>
            <a:ext cx="8855677" cy="1015663"/>
          </a:xfrm>
          <a:prstGeom prst="rect">
            <a:avLst/>
          </a:prstGeom>
          <a:noFill/>
        </p:spPr>
        <p:txBody>
          <a:bodyPr wrap="square" rtlCol="0">
            <a:spAutoFit/>
          </a:bodyPr>
          <a:lstStyle/>
          <a:p>
            <a:pPr algn="ctr"/>
            <a:r>
              <a:rPr lang="en-US" sz="6000" dirty="0">
                <a:latin typeface="Agency FB" panose="020B0503020202020204" pitchFamily="34" charset="0"/>
              </a:rPr>
              <a:t>What Do We Pray For?</a:t>
            </a:r>
            <a:endParaRPr lang="en-US" sz="4400" dirty="0">
              <a:latin typeface="Agency FB" panose="020B0503020202020204" pitchFamily="34" charset="0"/>
            </a:endParaRPr>
          </a:p>
        </p:txBody>
      </p:sp>
      <p:grpSp>
        <p:nvGrpSpPr>
          <p:cNvPr id="21" name="Group 20"/>
          <p:cNvGrpSpPr/>
          <p:nvPr/>
        </p:nvGrpSpPr>
        <p:grpSpPr>
          <a:xfrm>
            <a:off x="1842444" y="1194152"/>
            <a:ext cx="3023286" cy="2379496"/>
            <a:chOff x="318444" y="1194152"/>
            <a:chExt cx="3023286" cy="2379496"/>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444" y="1194152"/>
              <a:ext cx="3023286" cy="20101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5" name="TextBox 14"/>
            <p:cNvSpPr txBox="1"/>
            <p:nvPr/>
          </p:nvSpPr>
          <p:spPr>
            <a:xfrm>
              <a:off x="1224297" y="3204316"/>
              <a:ext cx="1387098" cy="369332"/>
            </a:xfrm>
            <a:prstGeom prst="rect">
              <a:avLst/>
            </a:prstGeom>
            <a:noFill/>
          </p:spPr>
          <p:txBody>
            <a:bodyPr wrap="square" rtlCol="0">
              <a:spAutoFit/>
            </a:bodyPr>
            <a:lstStyle/>
            <a:p>
              <a:pPr algn="ctr"/>
              <a:r>
                <a:rPr lang="en-US" dirty="0"/>
                <a:t>Family</a:t>
              </a:r>
            </a:p>
          </p:txBody>
        </p:sp>
      </p:grpSp>
      <p:grpSp>
        <p:nvGrpSpPr>
          <p:cNvPr id="22" name="Group 21"/>
          <p:cNvGrpSpPr/>
          <p:nvPr/>
        </p:nvGrpSpPr>
        <p:grpSpPr>
          <a:xfrm>
            <a:off x="4999172" y="1338273"/>
            <a:ext cx="2452632" cy="2114646"/>
            <a:chOff x="3475172" y="1338273"/>
            <a:chExt cx="2452632" cy="2114646"/>
          </a:xfrm>
        </p:grpSpPr>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75172" y="1338273"/>
              <a:ext cx="2452632" cy="1866043"/>
            </a:xfrm>
            <a:prstGeom prst="ellipse">
              <a:avLst/>
            </a:prstGeom>
            <a:ln>
              <a:noFill/>
            </a:ln>
            <a:effectLst>
              <a:softEdge rad="112500"/>
            </a:effectLst>
          </p:spPr>
        </p:pic>
        <p:sp>
          <p:nvSpPr>
            <p:cNvPr id="16" name="TextBox 15"/>
            <p:cNvSpPr txBox="1"/>
            <p:nvPr/>
          </p:nvSpPr>
          <p:spPr>
            <a:xfrm>
              <a:off x="3946903" y="3083587"/>
              <a:ext cx="1387098" cy="369332"/>
            </a:xfrm>
            <a:prstGeom prst="rect">
              <a:avLst/>
            </a:prstGeom>
            <a:noFill/>
          </p:spPr>
          <p:txBody>
            <a:bodyPr wrap="square" rtlCol="0">
              <a:spAutoFit/>
            </a:bodyPr>
            <a:lstStyle/>
            <a:p>
              <a:pPr algn="ctr"/>
              <a:r>
                <a:rPr lang="en-US" dirty="0"/>
                <a:t>Home</a:t>
              </a:r>
            </a:p>
          </p:txBody>
        </p:sp>
      </p:grpSp>
      <p:grpSp>
        <p:nvGrpSpPr>
          <p:cNvPr id="23" name="Group 22"/>
          <p:cNvGrpSpPr/>
          <p:nvPr/>
        </p:nvGrpSpPr>
        <p:grpSpPr>
          <a:xfrm>
            <a:off x="7977621" y="1194154"/>
            <a:ext cx="2302622" cy="2319319"/>
            <a:chOff x="6453621" y="1194153"/>
            <a:chExt cx="2302622" cy="2319319"/>
          </a:xfrm>
        </p:grpSpPr>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53621" y="1194153"/>
              <a:ext cx="2302622" cy="1726966"/>
            </a:xfrm>
            <a:prstGeom prst="ellipse">
              <a:avLst/>
            </a:prstGeom>
            <a:ln>
              <a:noFill/>
            </a:ln>
            <a:effectLst>
              <a:softEdge rad="112500"/>
            </a:effectLst>
          </p:spPr>
        </p:pic>
        <p:sp>
          <p:nvSpPr>
            <p:cNvPr id="17" name="TextBox 16"/>
            <p:cNvSpPr txBox="1"/>
            <p:nvPr/>
          </p:nvSpPr>
          <p:spPr>
            <a:xfrm>
              <a:off x="6911383" y="2867141"/>
              <a:ext cx="1387098" cy="646331"/>
            </a:xfrm>
            <a:prstGeom prst="rect">
              <a:avLst/>
            </a:prstGeom>
            <a:noFill/>
          </p:spPr>
          <p:txBody>
            <a:bodyPr wrap="square" rtlCol="0">
              <a:spAutoFit/>
            </a:bodyPr>
            <a:lstStyle/>
            <a:p>
              <a:pPr algn="ctr"/>
              <a:r>
                <a:rPr lang="en-US" dirty="0"/>
                <a:t>Food and Clothing</a:t>
              </a:r>
            </a:p>
          </p:txBody>
        </p:sp>
      </p:grpSp>
      <p:grpSp>
        <p:nvGrpSpPr>
          <p:cNvPr id="24" name="Group 23"/>
          <p:cNvGrpSpPr/>
          <p:nvPr/>
        </p:nvGrpSpPr>
        <p:grpSpPr>
          <a:xfrm>
            <a:off x="2660538" y="3737813"/>
            <a:ext cx="1387098" cy="2702030"/>
            <a:chOff x="1136538" y="3737813"/>
            <a:chExt cx="1387098" cy="2702030"/>
          </a:xfrm>
        </p:grpSpPr>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24297" y="3737813"/>
              <a:ext cx="1211580" cy="20482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8" name="TextBox 17"/>
            <p:cNvSpPr txBox="1"/>
            <p:nvPr/>
          </p:nvSpPr>
          <p:spPr>
            <a:xfrm>
              <a:off x="1136538" y="5793512"/>
              <a:ext cx="1387098" cy="646331"/>
            </a:xfrm>
            <a:prstGeom prst="rect">
              <a:avLst/>
            </a:prstGeom>
            <a:noFill/>
          </p:spPr>
          <p:txBody>
            <a:bodyPr wrap="square" rtlCol="0">
              <a:spAutoFit/>
            </a:bodyPr>
            <a:lstStyle/>
            <a:p>
              <a:pPr algn="ctr"/>
              <a:r>
                <a:rPr lang="en-US" dirty="0"/>
                <a:t>Health and Strength</a:t>
              </a:r>
            </a:p>
          </p:txBody>
        </p:sp>
      </p:grpSp>
      <p:grpSp>
        <p:nvGrpSpPr>
          <p:cNvPr id="25" name="Group 24"/>
          <p:cNvGrpSpPr/>
          <p:nvPr/>
        </p:nvGrpSpPr>
        <p:grpSpPr>
          <a:xfrm>
            <a:off x="5073313" y="3641595"/>
            <a:ext cx="1589901" cy="2867232"/>
            <a:chOff x="3549312" y="3641595"/>
            <a:chExt cx="1589901" cy="2867232"/>
          </a:xfrm>
        </p:grpSpPr>
        <p:pic>
          <p:nvPicPr>
            <p:cNvPr id="14" name="Picture 13"/>
            <p:cNvPicPr>
              <a:picLocks noChangeAspect="1"/>
            </p:cNvPicPr>
            <p:nvPr/>
          </p:nvPicPr>
          <p:blipFill rotWithShape="1">
            <a:blip r:embed="rId7" cstate="print">
              <a:extLst>
                <a:ext uri="{28A0092B-C50C-407E-A947-70E740481C1C}">
                  <a14:useLocalDpi xmlns:a14="http://schemas.microsoft.com/office/drawing/2010/main" val="0"/>
                </a:ext>
              </a:extLst>
            </a:blip>
            <a:srcRect l="44597" t="39867" r="160" b="1229"/>
            <a:stretch/>
          </p:blipFill>
          <p:spPr>
            <a:xfrm>
              <a:off x="3549312" y="3641595"/>
              <a:ext cx="1589901" cy="2240691"/>
            </a:xfrm>
            <a:prstGeom prst="ellipse">
              <a:avLst/>
            </a:prstGeom>
          </p:spPr>
        </p:pic>
        <p:sp>
          <p:nvSpPr>
            <p:cNvPr id="19" name="TextBox 18"/>
            <p:cNvSpPr txBox="1"/>
            <p:nvPr/>
          </p:nvSpPr>
          <p:spPr>
            <a:xfrm>
              <a:off x="3640450" y="5862496"/>
              <a:ext cx="1387098" cy="646331"/>
            </a:xfrm>
            <a:prstGeom prst="rect">
              <a:avLst/>
            </a:prstGeom>
            <a:noFill/>
          </p:spPr>
          <p:txBody>
            <a:bodyPr wrap="square" rtlCol="0">
              <a:spAutoFit/>
            </a:bodyPr>
            <a:lstStyle/>
            <a:p>
              <a:pPr algn="ctr"/>
              <a:r>
                <a:rPr lang="en-US" dirty="0"/>
                <a:t>Finding our ancestors</a:t>
              </a:r>
            </a:p>
          </p:txBody>
        </p:sp>
      </p:grpSp>
      <p:grpSp>
        <p:nvGrpSpPr>
          <p:cNvPr id="26" name="Group 25"/>
          <p:cNvGrpSpPr/>
          <p:nvPr/>
        </p:nvGrpSpPr>
        <p:grpSpPr>
          <a:xfrm>
            <a:off x="7421971" y="3925946"/>
            <a:ext cx="2858272" cy="2510438"/>
            <a:chOff x="5897971" y="3925946"/>
            <a:chExt cx="2858272" cy="2510438"/>
          </a:xfrm>
        </p:grpSpPr>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97971" y="4295278"/>
              <a:ext cx="2858272" cy="214110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0" name="TextBox 19"/>
            <p:cNvSpPr txBox="1"/>
            <p:nvPr/>
          </p:nvSpPr>
          <p:spPr>
            <a:xfrm>
              <a:off x="6069415" y="3925946"/>
              <a:ext cx="2515384" cy="369332"/>
            </a:xfrm>
            <a:prstGeom prst="rect">
              <a:avLst/>
            </a:prstGeom>
            <a:noFill/>
          </p:spPr>
          <p:txBody>
            <a:bodyPr wrap="square" rtlCol="0">
              <a:spAutoFit/>
            </a:bodyPr>
            <a:lstStyle/>
            <a:p>
              <a:pPr algn="ctr"/>
              <a:r>
                <a:rPr lang="en-US" dirty="0"/>
                <a:t>Missionary Effort</a:t>
              </a:r>
            </a:p>
          </p:txBody>
        </p:sp>
      </p:grpSp>
    </p:spTree>
    <p:extLst>
      <p:ext uri="{BB962C8B-B14F-4D97-AF65-F5344CB8AC3E}">
        <p14:creationId xmlns:p14="http://schemas.microsoft.com/office/powerpoint/2010/main" val="3560046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A07D85C-1263-4769-B2C6-DE55245E53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668162" y="89246"/>
            <a:ext cx="8855677" cy="830997"/>
          </a:xfrm>
          <a:prstGeom prst="rect">
            <a:avLst/>
          </a:prstGeom>
          <a:noFill/>
        </p:spPr>
        <p:txBody>
          <a:bodyPr wrap="square" rtlCol="0">
            <a:spAutoFit/>
          </a:bodyPr>
          <a:lstStyle/>
          <a:p>
            <a:pPr algn="ctr"/>
            <a:r>
              <a:rPr lang="en-US" sz="4800" dirty="0">
                <a:latin typeface="Agency FB" panose="020B0503020202020204" pitchFamily="34" charset="0"/>
              </a:rPr>
              <a:t>Setting Up the Kingdom of God</a:t>
            </a:r>
          </a:p>
        </p:txBody>
      </p:sp>
      <p:sp>
        <p:nvSpPr>
          <p:cNvPr id="18" name="TextBox 17"/>
          <p:cNvSpPr txBox="1"/>
          <p:nvPr/>
        </p:nvSpPr>
        <p:spPr>
          <a:xfrm>
            <a:off x="23137" y="6488668"/>
            <a:ext cx="1387098" cy="369332"/>
          </a:xfrm>
          <a:prstGeom prst="rect">
            <a:avLst/>
          </a:prstGeom>
          <a:noFill/>
        </p:spPr>
        <p:txBody>
          <a:bodyPr wrap="square" rtlCol="0">
            <a:spAutoFit/>
          </a:bodyPr>
          <a:lstStyle/>
          <a:p>
            <a:pPr algn="ctr"/>
            <a:r>
              <a:rPr lang="en-US" dirty="0"/>
              <a:t>D&amp;C 65:1-2</a:t>
            </a:r>
          </a:p>
        </p:txBody>
      </p:sp>
      <p:grpSp>
        <p:nvGrpSpPr>
          <p:cNvPr id="9" name="Group 8"/>
          <p:cNvGrpSpPr/>
          <p:nvPr/>
        </p:nvGrpSpPr>
        <p:grpSpPr>
          <a:xfrm>
            <a:off x="7439413" y="1083678"/>
            <a:ext cx="1979141" cy="1985320"/>
            <a:chOff x="802159" y="1446769"/>
            <a:chExt cx="1979141" cy="1985320"/>
          </a:xfrm>
        </p:grpSpPr>
        <p:sp>
          <p:nvSpPr>
            <p:cNvPr id="6" name="Horizontal Scroll 5"/>
            <p:cNvSpPr/>
            <p:nvPr/>
          </p:nvSpPr>
          <p:spPr>
            <a:xfrm rot="16200000">
              <a:off x="799070" y="1449859"/>
              <a:ext cx="1985319" cy="1979141"/>
            </a:xfrm>
            <a:prstGeom prst="horizontalScroll">
              <a:avLst/>
            </a:prstGeom>
            <a:solidFill>
              <a:schemeClr val="accent4">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077639" y="1446769"/>
              <a:ext cx="1599658" cy="1477328"/>
            </a:xfrm>
            <a:prstGeom prst="rect">
              <a:avLst/>
            </a:prstGeom>
          </p:spPr>
          <p:txBody>
            <a:bodyPr wrap="square">
              <a:spAutoFit/>
            </a:bodyPr>
            <a:lstStyle/>
            <a:p>
              <a:r>
                <a:rPr lang="en-US" b="1" i="1" dirty="0">
                  <a:solidFill>
                    <a:srgbClr val="2F393A"/>
                  </a:solidFill>
                  <a:latin typeface="Abadi" panose="020B0604020104020204" pitchFamily="34" charset="0"/>
                </a:rPr>
                <a:t>The gospel of Jesus Christ will go forth to the ends of the earth.</a:t>
              </a:r>
              <a:r>
                <a:rPr lang="en-US" dirty="0">
                  <a:solidFill>
                    <a:srgbClr val="2F393A"/>
                  </a:solidFill>
                  <a:latin typeface="Abadi" panose="020B0604020104020204" pitchFamily="34" charset="0"/>
                </a:rPr>
                <a:t> </a:t>
              </a:r>
              <a:endParaRPr lang="en-US" dirty="0"/>
            </a:p>
          </p:txBody>
        </p:sp>
      </p:grpSp>
      <p:sp>
        <p:nvSpPr>
          <p:cNvPr id="8" name="Rectangle 7"/>
          <p:cNvSpPr/>
          <p:nvPr/>
        </p:nvSpPr>
        <p:spPr>
          <a:xfrm>
            <a:off x="716686" y="1455023"/>
            <a:ext cx="6006042" cy="3785652"/>
          </a:xfrm>
          <a:prstGeom prst="rect">
            <a:avLst/>
          </a:prstGeom>
        </p:spPr>
        <p:txBody>
          <a:bodyPr wrap="square">
            <a:spAutoFit/>
          </a:bodyPr>
          <a:lstStyle/>
          <a:p>
            <a:r>
              <a:rPr lang="en-US" sz="2400" b="1" dirty="0">
                <a:solidFill>
                  <a:srgbClr val="2F393A"/>
                </a:solidFill>
              </a:rPr>
              <a:t>“committed unto man” -- enables the gospel to fill the whole earth </a:t>
            </a:r>
          </a:p>
          <a:p>
            <a:endParaRPr lang="en-US" sz="2400" b="1" dirty="0">
              <a:solidFill>
                <a:srgbClr val="2F393A"/>
              </a:solidFill>
            </a:endParaRPr>
          </a:p>
          <a:p>
            <a:r>
              <a:rPr lang="en-US" sz="2400" b="1" dirty="0">
                <a:solidFill>
                  <a:srgbClr val="2F393A"/>
                </a:solidFill>
              </a:rPr>
              <a:t>“keys of the kingdom” --the priesthood authority to preside in the Church. </a:t>
            </a:r>
          </a:p>
          <a:p>
            <a:endParaRPr lang="en-US" sz="2400" b="1" dirty="0">
              <a:solidFill>
                <a:srgbClr val="2F393A"/>
              </a:solidFill>
            </a:endParaRPr>
          </a:p>
          <a:p>
            <a:r>
              <a:rPr lang="en-US" sz="2400" b="1" dirty="0">
                <a:solidFill>
                  <a:srgbClr val="2F393A"/>
                </a:solidFill>
              </a:rPr>
              <a:t>With these keys, the President of the Church leads our efforts to preach the gospel. He delegates some of the keys to general and local priesthood leaders.</a:t>
            </a:r>
            <a:endParaRPr lang="en-US" sz="2400" b="1" dirty="0"/>
          </a:p>
        </p:txBody>
      </p:sp>
      <p:pic>
        <p:nvPicPr>
          <p:cNvPr id="3" name="Picture 2">
            <a:extLst>
              <a:ext uri="{FF2B5EF4-FFF2-40B4-BE49-F238E27FC236}">
                <a16:creationId xmlns:a16="http://schemas.microsoft.com/office/drawing/2014/main" id="{8F62B8B7-D13B-4B34-BDF3-468258966F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1348" y="3789003"/>
            <a:ext cx="3900536" cy="2559245"/>
          </a:xfrm>
          <a:prstGeom prst="rect">
            <a:avLst/>
          </a:prstGeom>
        </p:spPr>
      </p:pic>
    </p:spTree>
    <p:extLst>
      <p:ext uri="{BB962C8B-B14F-4D97-AF65-F5344CB8AC3E}">
        <p14:creationId xmlns:p14="http://schemas.microsoft.com/office/powerpoint/2010/main" val="1466689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6" presetClass="entr" presetSubtype="42"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outHorizont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D6F9370-F7A4-493E-A2D9-859BF60172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3930869" y="959344"/>
            <a:ext cx="4084547" cy="5078313"/>
          </a:xfrm>
          <a:prstGeom prst="rect">
            <a:avLst/>
          </a:prstGeom>
          <a:noFill/>
        </p:spPr>
        <p:txBody>
          <a:bodyPr wrap="square" rtlCol="0">
            <a:spAutoFit/>
          </a:bodyPr>
          <a:lstStyle/>
          <a:p>
            <a:pPr fontAlgn="base"/>
            <a:r>
              <a:rPr lang="en-US" b="1" dirty="0"/>
              <a:t>“The ancient prophets declared that in the last days the God of heaven should set up a kingdom which should never be destroyed, nor left to other people; and the very time that was calculated on, this people were struggling to bring it out. …</a:t>
            </a:r>
          </a:p>
          <a:p>
            <a:pPr fontAlgn="base"/>
            <a:endParaRPr lang="en-US" b="1" dirty="0"/>
          </a:p>
          <a:p>
            <a:pPr fontAlgn="base"/>
            <a:r>
              <a:rPr lang="en-US" b="1" dirty="0"/>
              <a:t>“I calculate to be one of the instruments of setting up the kingdom of Daniel by the word of the Lord, and I intend to lay a foundation that will revolutionize the whole world. … </a:t>
            </a:r>
          </a:p>
          <a:p>
            <a:pPr fontAlgn="base"/>
            <a:endParaRPr lang="en-US" b="1" dirty="0"/>
          </a:p>
          <a:p>
            <a:pPr fontAlgn="base"/>
            <a:r>
              <a:rPr lang="en-US" b="1" dirty="0"/>
              <a:t>It will not be by sword or gun that this kingdom will roll on: the power of truth is such that all nations will be under the necessity of obeying the Gospel.” </a:t>
            </a:r>
          </a:p>
          <a:p>
            <a:pPr fontAlgn="base"/>
            <a:r>
              <a:rPr lang="en-US" b="1" dirty="0"/>
              <a:t>HC</a:t>
            </a:r>
          </a:p>
        </p:txBody>
      </p:sp>
      <p:sp>
        <p:nvSpPr>
          <p:cNvPr id="7" name="TextBox 6"/>
          <p:cNvSpPr txBox="1"/>
          <p:nvPr/>
        </p:nvSpPr>
        <p:spPr>
          <a:xfrm>
            <a:off x="1668162" y="89245"/>
            <a:ext cx="8855677" cy="923330"/>
          </a:xfrm>
          <a:prstGeom prst="rect">
            <a:avLst/>
          </a:prstGeom>
          <a:noFill/>
        </p:spPr>
        <p:txBody>
          <a:bodyPr wrap="square" rtlCol="0">
            <a:spAutoFit/>
          </a:bodyPr>
          <a:lstStyle/>
          <a:p>
            <a:pPr algn="ctr"/>
            <a:r>
              <a:rPr lang="en-US" sz="5400" dirty="0">
                <a:latin typeface="Agency FB" panose="020B0503020202020204" pitchFamily="34" charset="0"/>
              </a:rPr>
              <a:t>Our Role in the Kingdom</a:t>
            </a:r>
          </a:p>
        </p:txBody>
      </p:sp>
      <p:sp>
        <p:nvSpPr>
          <p:cNvPr id="8" name="Rectangle 7"/>
          <p:cNvSpPr/>
          <p:nvPr/>
        </p:nvSpPr>
        <p:spPr>
          <a:xfrm>
            <a:off x="189186" y="6445197"/>
            <a:ext cx="4572000" cy="369332"/>
          </a:xfrm>
          <a:prstGeom prst="rect">
            <a:avLst/>
          </a:prstGeom>
        </p:spPr>
        <p:txBody>
          <a:bodyPr>
            <a:spAutoFit/>
          </a:bodyPr>
          <a:lstStyle/>
          <a:p>
            <a:r>
              <a:rPr lang="en-US" dirty="0">
                <a:solidFill>
                  <a:srgbClr val="2F393A"/>
                </a:solidFill>
                <a:latin typeface="Abadi" panose="020B0604020104020204" pitchFamily="34" charset="0"/>
              </a:rPr>
              <a:t>D&amp;C 65:1-6</a:t>
            </a:r>
            <a:endParaRPr lang="en-US" dirty="0"/>
          </a:p>
        </p:txBody>
      </p:sp>
      <p:pic>
        <p:nvPicPr>
          <p:cNvPr id="3" name="Picture 2">
            <a:extLst>
              <a:ext uri="{FF2B5EF4-FFF2-40B4-BE49-F238E27FC236}">
                <a16:creationId xmlns:a16="http://schemas.microsoft.com/office/drawing/2014/main" id="{4FDEA787-B449-4135-8D75-86FB5C2DD9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2245" y="1101820"/>
            <a:ext cx="2057400" cy="2581275"/>
          </a:xfrm>
          <a:prstGeom prst="rect">
            <a:avLst/>
          </a:prstGeom>
        </p:spPr>
      </p:pic>
      <p:pic>
        <p:nvPicPr>
          <p:cNvPr id="10" name="Picture 9">
            <a:extLst>
              <a:ext uri="{FF2B5EF4-FFF2-40B4-BE49-F238E27FC236}">
                <a16:creationId xmlns:a16="http://schemas.microsoft.com/office/drawing/2014/main" id="{CE98B17B-5C4A-4513-BD98-4DF0468CB6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594" y="3863830"/>
            <a:ext cx="3206005" cy="2400632"/>
          </a:xfrm>
          <a:prstGeom prst="rect">
            <a:avLst/>
          </a:prstGeom>
        </p:spPr>
      </p:pic>
      <p:pic>
        <p:nvPicPr>
          <p:cNvPr id="12" name="Picture 11">
            <a:extLst>
              <a:ext uri="{FF2B5EF4-FFF2-40B4-BE49-F238E27FC236}">
                <a16:creationId xmlns:a16="http://schemas.microsoft.com/office/drawing/2014/main" id="{E11CCA18-F261-4297-A60E-43511692B3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3281" y="1933903"/>
            <a:ext cx="2924783" cy="4302953"/>
          </a:xfrm>
          <a:prstGeom prst="rect">
            <a:avLst/>
          </a:prstGeom>
        </p:spPr>
      </p:pic>
    </p:spTree>
    <p:extLst>
      <p:ext uri="{BB962C8B-B14F-4D97-AF65-F5344CB8AC3E}">
        <p14:creationId xmlns:p14="http://schemas.microsoft.com/office/powerpoint/2010/main" val="19726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fade">
                                      <p:cBhvr>
                                        <p:cTn id="26" dur="500"/>
                                        <p:tgtEl>
                                          <p:spTgt spid="5">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2F32022-0994-4C57-AB20-A40C2F3C43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6679660" y="1212743"/>
            <a:ext cx="4166343" cy="2862322"/>
          </a:xfrm>
          <a:prstGeom prst="rect">
            <a:avLst/>
          </a:prstGeom>
          <a:noFill/>
        </p:spPr>
        <p:txBody>
          <a:bodyPr wrap="square" rtlCol="0">
            <a:spAutoFit/>
          </a:bodyPr>
          <a:lstStyle/>
          <a:p>
            <a:pPr fontAlgn="base"/>
            <a:r>
              <a:rPr lang="en-US" b="1" dirty="0"/>
              <a:t>The Lord revealed the dream and its meaning to Daniel. </a:t>
            </a:r>
          </a:p>
          <a:p>
            <a:pPr fontAlgn="base"/>
            <a:endParaRPr lang="en-US" b="1" dirty="0"/>
          </a:p>
          <a:p>
            <a:pPr fontAlgn="base"/>
            <a:r>
              <a:rPr lang="en-US" b="1" dirty="0"/>
              <a:t>In the dream, a great statue, which represented various political kingdoms, was destroyed by a stone cut without hands from a mountain. </a:t>
            </a:r>
          </a:p>
          <a:p>
            <a:pPr fontAlgn="base"/>
            <a:endParaRPr lang="en-US" b="1" dirty="0"/>
          </a:p>
          <a:p>
            <a:pPr fontAlgn="base"/>
            <a:r>
              <a:rPr lang="en-US" b="1" dirty="0"/>
              <a:t>The stone started small but grew until it filled the whole earth.</a:t>
            </a:r>
          </a:p>
        </p:txBody>
      </p:sp>
      <p:sp>
        <p:nvSpPr>
          <p:cNvPr id="7" name="TextBox 6"/>
          <p:cNvSpPr txBox="1"/>
          <p:nvPr/>
        </p:nvSpPr>
        <p:spPr>
          <a:xfrm>
            <a:off x="1668162" y="89245"/>
            <a:ext cx="8855677" cy="923330"/>
          </a:xfrm>
          <a:prstGeom prst="rect">
            <a:avLst/>
          </a:prstGeom>
          <a:noFill/>
        </p:spPr>
        <p:txBody>
          <a:bodyPr wrap="square" rtlCol="0">
            <a:spAutoFit/>
          </a:bodyPr>
          <a:lstStyle/>
          <a:p>
            <a:pPr algn="ctr"/>
            <a:r>
              <a:rPr lang="en-US" sz="5400" dirty="0">
                <a:latin typeface="Agency FB" panose="020B0503020202020204" pitchFamily="34" charset="0"/>
              </a:rPr>
              <a:t>Nebuchadnezzar’s Dream</a:t>
            </a:r>
          </a:p>
        </p:txBody>
      </p:sp>
      <p:sp>
        <p:nvSpPr>
          <p:cNvPr id="8" name="Rectangle 7"/>
          <p:cNvSpPr/>
          <p:nvPr/>
        </p:nvSpPr>
        <p:spPr>
          <a:xfrm>
            <a:off x="1524000" y="6424143"/>
            <a:ext cx="4572000" cy="369332"/>
          </a:xfrm>
          <a:prstGeom prst="rect">
            <a:avLst/>
          </a:prstGeom>
        </p:spPr>
        <p:txBody>
          <a:bodyPr>
            <a:spAutoFit/>
          </a:bodyPr>
          <a:lstStyle/>
          <a:p>
            <a:r>
              <a:rPr lang="en-US" dirty="0">
                <a:solidFill>
                  <a:srgbClr val="2F393A"/>
                </a:solidFill>
                <a:latin typeface="Abadi" panose="020B0604020104020204" pitchFamily="34" charset="0"/>
              </a:rPr>
              <a:t>Daniel 2:31-45</a:t>
            </a:r>
            <a:endParaRPr lang="en-US" dirty="0"/>
          </a:p>
        </p:txBody>
      </p:sp>
      <p:pic>
        <p:nvPicPr>
          <p:cNvPr id="2050" name="Picture 2" descr="Daniel Interprets Nebuchadnezzar’s Dre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1729" y="1397878"/>
            <a:ext cx="4286250" cy="305752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944414" y="4684095"/>
            <a:ext cx="3189983" cy="1477328"/>
          </a:xfrm>
          <a:prstGeom prst="rect">
            <a:avLst/>
          </a:prstGeom>
        </p:spPr>
        <p:txBody>
          <a:bodyPr wrap="square">
            <a:spAutoFit/>
          </a:bodyPr>
          <a:lstStyle/>
          <a:p>
            <a:r>
              <a:rPr lang="en-US" b="1" dirty="0">
                <a:solidFill>
                  <a:srgbClr val="2F393A"/>
                </a:solidFill>
              </a:rPr>
              <a:t>Interpretation of the dream, which was to roll forth and smite the image and break it in pieces and to roll on until it should fill the whole earth. </a:t>
            </a:r>
            <a:endParaRPr lang="en-US" b="1" dirty="0"/>
          </a:p>
        </p:txBody>
      </p:sp>
      <p:pic>
        <p:nvPicPr>
          <p:cNvPr id="2056" name="Picture 8" descr="http://assets.atlasobscura.com/media/BAhbCVsHOgZmSSJNdXBsb2Fkcy9wbGFjZV9pbWFnZXMvNTE2M18xMjgyMzcwNDQ1MDRfNTEzMzc5NTA0XzI4NDI0MDRfNzAwOTY2M19uXzAuanBnBjoGRVRbCDoGcDoKdGh1bWJJIgp4NDAwPgY7BlRbBzsHOgpzdHJpcFsJOwc6DGNvbnZlcnRJIhAtcXVhbGl0eSA5MQY7BlQw/ima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9208" y="4655572"/>
            <a:ext cx="1280452" cy="170726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A7D73494-CB82-4EB6-98AB-AE1892830F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14003" y="4284182"/>
            <a:ext cx="2298391" cy="2377646"/>
          </a:xfrm>
          <a:prstGeom prst="rect">
            <a:avLst/>
          </a:prstGeom>
        </p:spPr>
      </p:pic>
      <p:pic>
        <p:nvPicPr>
          <p:cNvPr id="10" name="Picture 9">
            <a:extLst>
              <a:ext uri="{FF2B5EF4-FFF2-40B4-BE49-F238E27FC236}">
                <a16:creationId xmlns:a16="http://schemas.microsoft.com/office/drawing/2014/main" id="{5F33A244-4902-4112-80A9-86913ECC4F6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34381" y="4448048"/>
            <a:ext cx="1857634" cy="1914792"/>
          </a:xfrm>
          <a:prstGeom prst="rect">
            <a:avLst/>
          </a:prstGeom>
        </p:spPr>
      </p:pic>
    </p:spTree>
    <p:extLst>
      <p:ext uri="{BB962C8B-B14F-4D97-AF65-F5344CB8AC3E}">
        <p14:creationId xmlns:p14="http://schemas.microsoft.com/office/powerpoint/2010/main" val="3873106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500"/>
                                        <p:tgtEl>
                                          <p:spTgt spid="5">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fade">
                                      <p:cBhvr>
                                        <p:cTn id="13" dur="500"/>
                                        <p:tgtEl>
                                          <p:spTgt spid="205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fade">
                                      <p:cBhvr>
                                        <p:cTn id="18" dur="500"/>
                                        <p:tgtEl>
                                          <p:spTgt spid="5">
                                            <p:txEl>
                                              <p:pRg st="4" end="4"/>
                                            </p:txEl>
                                          </p:spTgt>
                                        </p:tgtEl>
                                      </p:cBhvr>
                                    </p:animEffec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45"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2000"/>
                                        <p:tgtEl>
                                          <p:spTgt spid="10"/>
                                        </p:tgtEl>
                                      </p:cBhvr>
                                    </p:animEffect>
                                    <p:anim calcmode="lin" valueType="num">
                                      <p:cBhvr>
                                        <p:cTn id="24" dur="2000" fill="hold"/>
                                        <p:tgtEl>
                                          <p:spTgt spid="10"/>
                                        </p:tgtEl>
                                        <p:attrNameLst>
                                          <p:attrName>ppt_w</p:attrName>
                                        </p:attrNameLst>
                                      </p:cBhvr>
                                      <p:tavLst>
                                        <p:tav tm="0" fmla="#ppt_w*sin(2.5*pi*$)">
                                          <p:val>
                                            <p:fltVal val="0"/>
                                          </p:val>
                                        </p:tav>
                                        <p:tav tm="100000">
                                          <p:val>
                                            <p:fltVal val="1"/>
                                          </p:val>
                                        </p:tav>
                                      </p:tavLst>
                                    </p:anim>
                                    <p:anim calcmode="lin" valueType="num">
                                      <p:cBhvr>
                                        <p:cTn id="25"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par>
                                <p:cTn id="31" presetID="10" presetClass="entr" presetSubtype="0" fill="hold" nodeType="withEffect">
                                  <p:stCondLst>
                                    <p:cond delay="0"/>
                                  </p:stCondLst>
                                  <p:childTnLst>
                                    <p:set>
                                      <p:cBhvr>
                                        <p:cTn id="32" dur="1" fill="hold">
                                          <p:stCondLst>
                                            <p:cond delay="0"/>
                                          </p:stCondLst>
                                        </p:cTn>
                                        <p:tgtEl>
                                          <p:spTgt spid="2056"/>
                                        </p:tgtEl>
                                        <p:attrNameLst>
                                          <p:attrName>style.visibility</p:attrName>
                                        </p:attrNameLst>
                                      </p:cBhvr>
                                      <p:to>
                                        <p:strVal val="visible"/>
                                      </p:to>
                                    </p:set>
                                    <p:animEffect transition="in" filter="fade">
                                      <p:cBhvr>
                                        <p:cTn id="33" dur="5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2690A116-5B12-4B6E-9DCA-EDA8E65461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2080448" y="798294"/>
            <a:ext cx="4414795" cy="2031325"/>
          </a:xfrm>
          <a:prstGeom prst="rect">
            <a:avLst/>
          </a:prstGeom>
          <a:noFill/>
        </p:spPr>
        <p:txBody>
          <a:bodyPr wrap="square" rtlCol="0">
            <a:spAutoFit/>
          </a:bodyPr>
          <a:lstStyle/>
          <a:p>
            <a:pPr fontAlgn="base"/>
            <a:r>
              <a:rPr lang="en-US" b="1" dirty="0"/>
              <a:t>Kingdom of God set up In the Days of Adam</a:t>
            </a:r>
          </a:p>
          <a:p>
            <a:pPr fontAlgn="base"/>
            <a:endParaRPr lang="en-US" b="1" dirty="0"/>
          </a:p>
          <a:p>
            <a:pPr fontAlgn="base"/>
            <a:r>
              <a:rPr lang="en-US" b="1" dirty="0"/>
              <a:t>Righteous men—God reveals His word and gives power and authority to administer in His name</a:t>
            </a:r>
          </a:p>
          <a:p>
            <a:pPr fontAlgn="base"/>
            <a:endParaRPr lang="en-US" b="1" dirty="0"/>
          </a:p>
          <a:p>
            <a:pPr fontAlgn="base"/>
            <a:endParaRPr lang="en-US" b="1" dirty="0"/>
          </a:p>
        </p:txBody>
      </p:sp>
      <p:sp>
        <p:nvSpPr>
          <p:cNvPr id="7" name="TextBox 6"/>
          <p:cNvSpPr txBox="1"/>
          <p:nvPr/>
        </p:nvSpPr>
        <p:spPr>
          <a:xfrm>
            <a:off x="1668162" y="-5261"/>
            <a:ext cx="8855677" cy="923330"/>
          </a:xfrm>
          <a:prstGeom prst="rect">
            <a:avLst/>
          </a:prstGeom>
          <a:noFill/>
        </p:spPr>
        <p:txBody>
          <a:bodyPr wrap="square" rtlCol="0">
            <a:spAutoFit/>
          </a:bodyPr>
          <a:lstStyle/>
          <a:p>
            <a:pPr algn="ctr"/>
            <a:r>
              <a:rPr lang="en-US" sz="5400" dirty="0">
                <a:latin typeface="Agency FB" panose="020B0503020202020204" pitchFamily="34" charset="0"/>
              </a:rPr>
              <a:t>The Kingdom</a:t>
            </a:r>
          </a:p>
        </p:txBody>
      </p:sp>
      <p:sp>
        <p:nvSpPr>
          <p:cNvPr id="8" name="Rectangle 7"/>
          <p:cNvSpPr/>
          <p:nvPr/>
        </p:nvSpPr>
        <p:spPr>
          <a:xfrm>
            <a:off x="171561" y="6426659"/>
            <a:ext cx="4572000" cy="369332"/>
          </a:xfrm>
          <a:prstGeom prst="rect">
            <a:avLst/>
          </a:prstGeom>
        </p:spPr>
        <p:txBody>
          <a:bodyPr>
            <a:spAutoFit/>
          </a:bodyPr>
          <a:lstStyle/>
          <a:p>
            <a:r>
              <a:rPr lang="en-US" dirty="0">
                <a:solidFill>
                  <a:srgbClr val="2F393A"/>
                </a:solidFill>
                <a:latin typeface="Abadi" panose="020B0604020104020204" pitchFamily="34" charset="0"/>
              </a:rPr>
              <a:t>Daniel 2:31-45   </a:t>
            </a:r>
            <a:r>
              <a:rPr lang="en-US" dirty="0"/>
              <a:t>Prophet Joseph Smith </a:t>
            </a:r>
          </a:p>
        </p:txBody>
      </p:sp>
      <p:grpSp>
        <p:nvGrpSpPr>
          <p:cNvPr id="11" name="Group 10"/>
          <p:cNvGrpSpPr/>
          <p:nvPr/>
        </p:nvGrpSpPr>
        <p:grpSpPr>
          <a:xfrm>
            <a:off x="3363536" y="2726176"/>
            <a:ext cx="6291363" cy="704486"/>
            <a:chOff x="79753" y="4434871"/>
            <a:chExt cx="6291363" cy="704486"/>
          </a:xfrm>
        </p:grpSpPr>
        <p:sp>
          <p:nvSpPr>
            <p:cNvPr id="3" name="TextBox 2"/>
            <p:cNvSpPr txBox="1"/>
            <p:nvPr/>
          </p:nvSpPr>
          <p:spPr>
            <a:xfrm>
              <a:off x="79753" y="4493026"/>
              <a:ext cx="1167319" cy="646331"/>
            </a:xfrm>
            <a:prstGeom prst="rect">
              <a:avLst/>
            </a:prstGeom>
            <a:noFill/>
          </p:spPr>
          <p:txBody>
            <a:bodyPr wrap="square" rtlCol="0">
              <a:spAutoFit/>
            </a:bodyPr>
            <a:lstStyle/>
            <a:p>
              <a:pPr algn="ctr"/>
              <a:r>
                <a:rPr lang="en-US" b="1" dirty="0"/>
                <a:t>Righteous Man</a:t>
              </a:r>
            </a:p>
          </p:txBody>
        </p:sp>
        <p:sp>
          <p:nvSpPr>
            <p:cNvPr id="12" name="TextBox 11"/>
            <p:cNvSpPr txBox="1"/>
            <p:nvPr/>
          </p:nvSpPr>
          <p:spPr>
            <a:xfrm>
              <a:off x="3021642" y="4434871"/>
              <a:ext cx="1550357" cy="646331"/>
            </a:xfrm>
            <a:prstGeom prst="rect">
              <a:avLst/>
            </a:prstGeom>
            <a:noFill/>
          </p:spPr>
          <p:txBody>
            <a:bodyPr wrap="square" rtlCol="0">
              <a:spAutoFit/>
            </a:bodyPr>
            <a:lstStyle/>
            <a:p>
              <a:pPr algn="ctr"/>
              <a:r>
                <a:rPr lang="en-US" b="1" dirty="0"/>
                <a:t>Priesthood of God</a:t>
              </a:r>
            </a:p>
          </p:txBody>
        </p:sp>
        <p:sp>
          <p:nvSpPr>
            <p:cNvPr id="13" name="TextBox 12"/>
            <p:cNvSpPr txBox="1"/>
            <p:nvPr/>
          </p:nvSpPr>
          <p:spPr>
            <a:xfrm>
              <a:off x="4980060" y="4454249"/>
              <a:ext cx="1391056" cy="646331"/>
            </a:xfrm>
            <a:prstGeom prst="rect">
              <a:avLst/>
            </a:prstGeom>
            <a:noFill/>
          </p:spPr>
          <p:txBody>
            <a:bodyPr wrap="square" rtlCol="0">
              <a:spAutoFit/>
            </a:bodyPr>
            <a:lstStyle/>
            <a:p>
              <a:pPr algn="ctr"/>
              <a:r>
                <a:rPr lang="en-US" b="1" dirty="0"/>
                <a:t>Kingdom of God</a:t>
              </a:r>
            </a:p>
          </p:txBody>
        </p:sp>
        <p:sp>
          <p:nvSpPr>
            <p:cNvPr id="14" name="TextBox 13"/>
            <p:cNvSpPr txBox="1"/>
            <p:nvPr/>
          </p:nvSpPr>
          <p:spPr>
            <a:xfrm>
              <a:off x="1778457" y="4630571"/>
              <a:ext cx="875489" cy="369332"/>
            </a:xfrm>
            <a:prstGeom prst="rect">
              <a:avLst/>
            </a:prstGeom>
            <a:noFill/>
          </p:spPr>
          <p:txBody>
            <a:bodyPr wrap="square" rtlCol="0">
              <a:spAutoFit/>
            </a:bodyPr>
            <a:lstStyle/>
            <a:p>
              <a:r>
                <a:rPr lang="en-US" b="1" dirty="0"/>
                <a:t>Priest</a:t>
              </a:r>
            </a:p>
          </p:txBody>
        </p:sp>
        <p:sp>
          <p:nvSpPr>
            <p:cNvPr id="9" name="Plus 8"/>
            <p:cNvSpPr/>
            <p:nvPr/>
          </p:nvSpPr>
          <p:spPr>
            <a:xfrm>
              <a:off x="1202093" y="4565605"/>
              <a:ext cx="417336" cy="499263"/>
            </a:xfrm>
            <a:prstGeom prst="mathPlus">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6" name="Plus 15"/>
            <p:cNvSpPr/>
            <p:nvPr/>
          </p:nvSpPr>
          <p:spPr>
            <a:xfrm>
              <a:off x="2512085" y="4591545"/>
              <a:ext cx="417336" cy="499263"/>
            </a:xfrm>
            <a:prstGeom prst="mathPlus">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0" name="Equal 9"/>
            <p:cNvSpPr/>
            <p:nvPr/>
          </p:nvSpPr>
          <p:spPr>
            <a:xfrm>
              <a:off x="4472693" y="4615249"/>
              <a:ext cx="637191" cy="446421"/>
            </a:xfrm>
            <a:prstGeom prst="mathEqual">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grpSp>
      <p:grpSp>
        <p:nvGrpSpPr>
          <p:cNvPr id="19" name="Group 18"/>
          <p:cNvGrpSpPr/>
          <p:nvPr/>
        </p:nvGrpSpPr>
        <p:grpSpPr>
          <a:xfrm>
            <a:off x="3208381" y="5713571"/>
            <a:ext cx="6291363" cy="707375"/>
            <a:chOff x="79753" y="4454249"/>
            <a:chExt cx="6291363" cy="707375"/>
          </a:xfrm>
        </p:grpSpPr>
        <p:sp>
          <p:nvSpPr>
            <p:cNvPr id="20" name="TextBox 19"/>
            <p:cNvSpPr txBox="1"/>
            <p:nvPr/>
          </p:nvSpPr>
          <p:spPr>
            <a:xfrm>
              <a:off x="79753" y="4493026"/>
              <a:ext cx="1167319" cy="646331"/>
            </a:xfrm>
            <a:prstGeom prst="rect">
              <a:avLst/>
            </a:prstGeom>
            <a:noFill/>
          </p:spPr>
          <p:txBody>
            <a:bodyPr wrap="square" rtlCol="0">
              <a:spAutoFit/>
            </a:bodyPr>
            <a:lstStyle/>
            <a:p>
              <a:pPr algn="ctr"/>
              <a:r>
                <a:rPr lang="en-US" b="1" dirty="0"/>
                <a:t>Righteous Man</a:t>
              </a:r>
            </a:p>
          </p:txBody>
        </p:sp>
        <p:sp>
          <p:nvSpPr>
            <p:cNvPr id="21" name="TextBox 20"/>
            <p:cNvSpPr txBox="1"/>
            <p:nvPr/>
          </p:nvSpPr>
          <p:spPr>
            <a:xfrm>
              <a:off x="2894889" y="4515293"/>
              <a:ext cx="1550357" cy="646331"/>
            </a:xfrm>
            <a:prstGeom prst="rect">
              <a:avLst/>
            </a:prstGeom>
            <a:noFill/>
          </p:spPr>
          <p:txBody>
            <a:bodyPr wrap="square" rtlCol="0">
              <a:spAutoFit/>
            </a:bodyPr>
            <a:lstStyle/>
            <a:p>
              <a:pPr algn="ctr"/>
              <a:r>
                <a:rPr lang="en-US" b="1" dirty="0"/>
                <a:t>Oracles of God</a:t>
              </a:r>
            </a:p>
          </p:txBody>
        </p:sp>
        <p:sp>
          <p:nvSpPr>
            <p:cNvPr id="22" name="TextBox 21"/>
            <p:cNvSpPr txBox="1"/>
            <p:nvPr/>
          </p:nvSpPr>
          <p:spPr>
            <a:xfrm>
              <a:off x="4980060" y="4454249"/>
              <a:ext cx="1391056" cy="646331"/>
            </a:xfrm>
            <a:prstGeom prst="rect">
              <a:avLst/>
            </a:prstGeom>
            <a:noFill/>
          </p:spPr>
          <p:txBody>
            <a:bodyPr wrap="square" rtlCol="0">
              <a:spAutoFit/>
            </a:bodyPr>
            <a:lstStyle/>
            <a:p>
              <a:pPr algn="ctr"/>
              <a:r>
                <a:rPr lang="en-US" b="1" dirty="0"/>
                <a:t>Kingdom of God</a:t>
              </a:r>
            </a:p>
          </p:txBody>
        </p:sp>
        <p:sp>
          <p:nvSpPr>
            <p:cNvPr id="23" name="TextBox 22"/>
            <p:cNvSpPr txBox="1"/>
            <p:nvPr/>
          </p:nvSpPr>
          <p:spPr>
            <a:xfrm>
              <a:off x="1614933" y="4630571"/>
              <a:ext cx="1039013" cy="369332"/>
            </a:xfrm>
            <a:prstGeom prst="rect">
              <a:avLst/>
            </a:prstGeom>
            <a:noFill/>
          </p:spPr>
          <p:txBody>
            <a:bodyPr wrap="square" rtlCol="0">
              <a:spAutoFit/>
            </a:bodyPr>
            <a:lstStyle/>
            <a:p>
              <a:r>
                <a:rPr lang="en-US" b="1" dirty="0"/>
                <a:t>Prophet</a:t>
              </a:r>
            </a:p>
          </p:txBody>
        </p:sp>
        <p:sp>
          <p:nvSpPr>
            <p:cNvPr id="24" name="Plus 23"/>
            <p:cNvSpPr/>
            <p:nvPr/>
          </p:nvSpPr>
          <p:spPr>
            <a:xfrm>
              <a:off x="1202093" y="4565605"/>
              <a:ext cx="417336" cy="499263"/>
            </a:xfrm>
            <a:prstGeom prst="mathPlus">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5" name="Plus 24"/>
            <p:cNvSpPr/>
            <p:nvPr/>
          </p:nvSpPr>
          <p:spPr>
            <a:xfrm>
              <a:off x="2512085" y="4591545"/>
              <a:ext cx="417336" cy="499263"/>
            </a:xfrm>
            <a:prstGeom prst="mathPlus">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6" name="Equal 25"/>
            <p:cNvSpPr/>
            <p:nvPr/>
          </p:nvSpPr>
          <p:spPr>
            <a:xfrm>
              <a:off x="4472693" y="4615249"/>
              <a:ext cx="637191" cy="446421"/>
            </a:xfrm>
            <a:prstGeom prst="mathEqual">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grpSp>
      <p:pic>
        <p:nvPicPr>
          <p:cNvPr id="6" name="Picture 5">
            <a:extLst>
              <a:ext uri="{FF2B5EF4-FFF2-40B4-BE49-F238E27FC236}">
                <a16:creationId xmlns:a16="http://schemas.microsoft.com/office/drawing/2014/main" id="{694EE6CF-7228-441B-9900-BBDC11F809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1321" y="743007"/>
            <a:ext cx="2420112" cy="1816608"/>
          </a:xfrm>
          <a:prstGeom prst="rect">
            <a:avLst/>
          </a:prstGeom>
        </p:spPr>
      </p:pic>
      <p:pic>
        <p:nvPicPr>
          <p:cNvPr id="17" name="Picture 16">
            <a:extLst>
              <a:ext uri="{FF2B5EF4-FFF2-40B4-BE49-F238E27FC236}">
                <a16:creationId xmlns:a16="http://schemas.microsoft.com/office/drawing/2014/main" id="{CFD36269-50E4-4B5B-B411-407F656BE2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0116" y="3495628"/>
            <a:ext cx="2819400" cy="2286000"/>
          </a:xfrm>
          <a:prstGeom prst="rect">
            <a:avLst/>
          </a:prstGeom>
        </p:spPr>
      </p:pic>
      <p:pic>
        <p:nvPicPr>
          <p:cNvPr id="28" name="Picture 27">
            <a:extLst>
              <a:ext uri="{FF2B5EF4-FFF2-40B4-BE49-F238E27FC236}">
                <a16:creationId xmlns:a16="http://schemas.microsoft.com/office/drawing/2014/main" id="{EB6FE534-E52A-4C8A-9065-298D0FB6BE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16432" y="3705630"/>
            <a:ext cx="3181350" cy="2114550"/>
          </a:xfrm>
          <a:prstGeom prst="rect">
            <a:avLst/>
          </a:prstGeom>
        </p:spPr>
      </p:pic>
    </p:spTree>
    <p:extLst>
      <p:ext uri="{BB962C8B-B14F-4D97-AF65-F5344CB8AC3E}">
        <p14:creationId xmlns:p14="http://schemas.microsoft.com/office/powerpoint/2010/main" val="143553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96C6429-B379-4687-A41B-39BDA5D02B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967409" y="1576663"/>
            <a:ext cx="5877621" cy="4970591"/>
          </a:xfrm>
          <a:prstGeom prst="rect">
            <a:avLst/>
          </a:prstGeom>
          <a:noFill/>
        </p:spPr>
        <p:txBody>
          <a:bodyPr wrap="square" rtlCol="0">
            <a:spAutoFit/>
          </a:bodyPr>
          <a:lstStyle/>
          <a:p>
            <a:pPr fontAlgn="base"/>
            <a:r>
              <a:rPr lang="en-US" sz="2400" b="1" dirty="0"/>
              <a:t>“We are citizens in the greatest kingdom on earth—a kingdom not directed by the wisdom of men but led by the Lord Jesus Christ. </a:t>
            </a:r>
          </a:p>
          <a:p>
            <a:pPr fontAlgn="base"/>
            <a:endParaRPr lang="en-US" sz="2400" b="1" dirty="0"/>
          </a:p>
          <a:p>
            <a:pPr fontAlgn="base"/>
            <a:r>
              <a:rPr lang="en-US" sz="2400" b="1" dirty="0"/>
              <a:t>Its presence is real. Its destiny is certain. This is the kingdom of which the prophet Daniel spoke—a stone, as it were, that should be cut out of the mountain without hands and roll forth and fill the earth </a:t>
            </a:r>
          </a:p>
          <a:p>
            <a:pPr fontAlgn="base"/>
            <a:endParaRPr lang="en-US" sz="2400" b="1" dirty="0"/>
          </a:p>
          <a:p>
            <a:pPr fontAlgn="base"/>
            <a:r>
              <a:rPr lang="en-US" sz="2400" b="1" dirty="0"/>
              <a:t>“No mortal man created this kingdom” </a:t>
            </a:r>
          </a:p>
          <a:p>
            <a:pPr fontAlgn="base"/>
            <a:r>
              <a:rPr lang="en-US" sz="1100" b="1" dirty="0"/>
              <a:t>President Spencer W. Kimball</a:t>
            </a:r>
          </a:p>
          <a:p>
            <a:pPr fontAlgn="base"/>
            <a:endParaRPr lang="en-US" b="1" dirty="0"/>
          </a:p>
        </p:txBody>
      </p:sp>
      <p:sp>
        <p:nvSpPr>
          <p:cNvPr id="8" name="Rectangle 7"/>
          <p:cNvSpPr/>
          <p:nvPr/>
        </p:nvSpPr>
        <p:spPr>
          <a:xfrm>
            <a:off x="1524000" y="6424143"/>
            <a:ext cx="4572000" cy="369332"/>
          </a:xfrm>
          <a:prstGeom prst="rect">
            <a:avLst/>
          </a:prstGeom>
        </p:spPr>
        <p:txBody>
          <a:bodyPr>
            <a:spAutoFit/>
          </a:bodyPr>
          <a:lstStyle/>
          <a:p>
            <a:r>
              <a:rPr lang="en-US" dirty="0">
                <a:solidFill>
                  <a:srgbClr val="2F393A"/>
                </a:solidFill>
                <a:latin typeface="Abadi" panose="020B0604020104020204" pitchFamily="34" charset="0"/>
              </a:rPr>
              <a:t>D&amp;C 65:2</a:t>
            </a:r>
            <a:endParaRPr lang="en-US" dirty="0"/>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152" y="161666"/>
            <a:ext cx="993310" cy="1305112"/>
          </a:xfrm>
          <a:prstGeom prst="rect">
            <a:avLst/>
          </a:prstGeom>
        </p:spPr>
      </p:pic>
      <p:pic>
        <p:nvPicPr>
          <p:cNvPr id="3" name="Picture 2">
            <a:extLst>
              <a:ext uri="{FF2B5EF4-FFF2-40B4-BE49-F238E27FC236}">
                <a16:creationId xmlns:a16="http://schemas.microsoft.com/office/drawing/2014/main" id="{6DA0D1EF-B88A-416C-88A5-4268CF523B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0288" y="998789"/>
            <a:ext cx="2834646" cy="4764033"/>
          </a:xfrm>
          <a:prstGeom prst="rect">
            <a:avLst/>
          </a:prstGeom>
        </p:spPr>
      </p:pic>
    </p:spTree>
    <p:extLst>
      <p:ext uri="{BB962C8B-B14F-4D97-AF65-F5344CB8AC3E}">
        <p14:creationId xmlns:p14="http://schemas.microsoft.com/office/powerpoint/2010/main" val="2290465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animEffect transition="in" filter="fade">
                                      <p:cBhvr>
                                        <p:cTn id="15"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2B32407-1112-4498-82F6-7CFC20CA2B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3874875" y="1348879"/>
            <a:ext cx="3386978" cy="5078313"/>
          </a:xfrm>
          <a:prstGeom prst="rect">
            <a:avLst/>
          </a:prstGeom>
          <a:noFill/>
        </p:spPr>
        <p:txBody>
          <a:bodyPr wrap="square" rtlCol="0">
            <a:spAutoFit/>
          </a:bodyPr>
          <a:lstStyle/>
          <a:p>
            <a:pPr fontAlgn="base"/>
            <a:r>
              <a:rPr lang="en-US" b="1" dirty="0"/>
              <a:t>“Have you ever thought about why you were sent to earth at this specific time? </a:t>
            </a:r>
          </a:p>
          <a:p>
            <a:pPr fontAlgn="base"/>
            <a:endParaRPr lang="en-US" b="1" dirty="0"/>
          </a:p>
          <a:p>
            <a:pPr fontAlgn="base"/>
            <a:r>
              <a:rPr lang="en-US" b="1" dirty="0"/>
              <a:t>You were not born during the time of Adam and Eve or while pharaohs ruled Egypt or during the Ming dynasty. </a:t>
            </a:r>
          </a:p>
          <a:p>
            <a:pPr fontAlgn="base"/>
            <a:endParaRPr lang="en-US" b="1" dirty="0"/>
          </a:p>
          <a:p>
            <a:pPr fontAlgn="base"/>
            <a:r>
              <a:rPr lang="en-US" b="1" dirty="0"/>
              <a:t>You have come to earth at this time, 20 centuries after the first coming of Christ. </a:t>
            </a:r>
          </a:p>
          <a:p>
            <a:pPr fontAlgn="base"/>
            <a:endParaRPr lang="en-US" b="1" dirty="0"/>
          </a:p>
          <a:p>
            <a:pPr fontAlgn="base"/>
            <a:r>
              <a:rPr lang="en-US" b="1" dirty="0"/>
              <a:t>The priesthood of God has been restored to the earth, and the Lord has set His hand to prepare the world for His glorious return. </a:t>
            </a:r>
          </a:p>
          <a:p>
            <a:pPr fontAlgn="base"/>
            <a:endParaRPr lang="en-US" b="1" dirty="0"/>
          </a:p>
        </p:txBody>
      </p:sp>
      <p:sp>
        <p:nvSpPr>
          <p:cNvPr id="7" name="TextBox 6"/>
          <p:cNvSpPr txBox="1"/>
          <p:nvPr/>
        </p:nvSpPr>
        <p:spPr>
          <a:xfrm>
            <a:off x="1668162" y="-5261"/>
            <a:ext cx="8855677" cy="923330"/>
          </a:xfrm>
          <a:prstGeom prst="rect">
            <a:avLst/>
          </a:prstGeom>
          <a:noFill/>
        </p:spPr>
        <p:txBody>
          <a:bodyPr wrap="square" rtlCol="0">
            <a:spAutoFit/>
          </a:bodyPr>
          <a:lstStyle/>
          <a:p>
            <a:pPr algn="ctr"/>
            <a:r>
              <a:rPr lang="en-US" sz="5400" dirty="0">
                <a:latin typeface="Agency FB" panose="020B0503020202020204" pitchFamily="34" charset="0"/>
              </a:rPr>
              <a:t>Why am I Here?</a:t>
            </a:r>
          </a:p>
        </p:txBody>
      </p:sp>
      <p:sp>
        <p:nvSpPr>
          <p:cNvPr id="12" name="Rectangle 11"/>
          <p:cNvSpPr/>
          <p:nvPr/>
        </p:nvSpPr>
        <p:spPr>
          <a:xfrm>
            <a:off x="1545925" y="6488668"/>
            <a:ext cx="2281778" cy="369332"/>
          </a:xfrm>
          <a:prstGeom prst="rect">
            <a:avLst/>
          </a:prstGeom>
        </p:spPr>
        <p:txBody>
          <a:bodyPr wrap="none">
            <a:spAutoFit/>
          </a:bodyPr>
          <a:lstStyle/>
          <a:p>
            <a:pPr fontAlgn="base"/>
            <a:r>
              <a:rPr lang="en-US" b="1" dirty="0"/>
              <a:t>Elder Neil L. Andersen</a:t>
            </a:r>
          </a:p>
        </p:txBody>
      </p:sp>
      <p:pic>
        <p:nvPicPr>
          <p:cNvPr id="3" name="Picture 2">
            <a:extLst>
              <a:ext uri="{FF2B5EF4-FFF2-40B4-BE49-F238E27FC236}">
                <a16:creationId xmlns:a16="http://schemas.microsoft.com/office/drawing/2014/main" id="{6F29052A-B566-4FDC-82F7-2327FA1415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8294" y="690209"/>
            <a:ext cx="1993900" cy="1549400"/>
          </a:xfrm>
          <a:prstGeom prst="rect">
            <a:avLst/>
          </a:prstGeom>
        </p:spPr>
      </p:pic>
      <p:pic>
        <p:nvPicPr>
          <p:cNvPr id="8" name="Picture 7">
            <a:extLst>
              <a:ext uri="{FF2B5EF4-FFF2-40B4-BE49-F238E27FC236}">
                <a16:creationId xmlns:a16="http://schemas.microsoft.com/office/drawing/2014/main" id="{DB0B9CB3-7280-4311-8BB5-1C14422C32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9004" y="1089403"/>
            <a:ext cx="3151632" cy="2109216"/>
          </a:xfrm>
          <a:prstGeom prst="rect">
            <a:avLst/>
          </a:prstGeom>
        </p:spPr>
      </p:pic>
      <p:pic>
        <p:nvPicPr>
          <p:cNvPr id="11" name="Picture 10">
            <a:extLst>
              <a:ext uri="{FF2B5EF4-FFF2-40B4-BE49-F238E27FC236}">
                <a16:creationId xmlns:a16="http://schemas.microsoft.com/office/drawing/2014/main" id="{F96F0D40-8E26-4FCD-87F5-0EB34D94E4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8114" y="4174008"/>
            <a:ext cx="2164080" cy="1725168"/>
          </a:xfrm>
          <a:prstGeom prst="rect">
            <a:avLst/>
          </a:prstGeom>
        </p:spPr>
      </p:pic>
      <p:pic>
        <p:nvPicPr>
          <p:cNvPr id="16" name="Picture 15">
            <a:extLst>
              <a:ext uri="{FF2B5EF4-FFF2-40B4-BE49-F238E27FC236}">
                <a16:creationId xmlns:a16="http://schemas.microsoft.com/office/drawing/2014/main" id="{B4A6A570-FA7F-4393-9A3F-3D0C75CBF50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36239" y="3486854"/>
            <a:ext cx="2387600" cy="3175000"/>
          </a:xfrm>
          <a:prstGeom prst="rect">
            <a:avLst/>
          </a:prstGeom>
        </p:spPr>
      </p:pic>
    </p:spTree>
    <p:extLst>
      <p:ext uri="{BB962C8B-B14F-4D97-AF65-F5344CB8AC3E}">
        <p14:creationId xmlns:p14="http://schemas.microsoft.com/office/powerpoint/2010/main" val="820447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fade">
                                      <p:cBhvr>
                                        <p:cTn id="31" dur="500"/>
                                        <p:tgtEl>
                                          <p:spTgt spid="5">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TotalTime>
  <Words>1305</Words>
  <Application>Microsoft Office PowerPoint</Application>
  <PresentationFormat>Widescreen</PresentationFormat>
  <Paragraphs>103</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Agency FB</vt:lpstr>
      <vt:lpstr>Abadi</vt:lpstr>
      <vt:lpstr>Arial</vt:lpstr>
      <vt:lpstr>Calibri Light</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8</cp:revision>
  <dcterms:created xsi:type="dcterms:W3CDTF">2018-09-15T18:55:00Z</dcterms:created>
  <dcterms:modified xsi:type="dcterms:W3CDTF">2020-07-12T02:26:15Z</dcterms:modified>
</cp:coreProperties>
</file>