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2" r:id="rId5"/>
    <p:sldId id="263" r:id="rId6"/>
    <p:sldId id="260" r:id="rId7"/>
    <p:sldId id="264" r:id="rId8"/>
    <p:sldId id="261" r:id="rId9"/>
    <p:sldId id="266" r:id="rId10"/>
    <p:sldId id="267" r:id="rId11"/>
    <p:sldId id="268" r:id="rId12"/>
    <p:sldId id="269" r:id="rId13"/>
    <p:sldId id="270" r:id="rId14"/>
    <p:sldId id="271" r:id="rId15"/>
    <p:sldId id="272" r:id="rId16"/>
    <p:sldId id="273" r:id="rId17"/>
    <p:sldId id="258" r:id="rId18"/>
    <p:sldId id="265" r:id="rId19"/>
  </p:sldIdLst>
  <p:sldSz cx="12192000" cy="6858000"/>
  <p:notesSz cx="6858000" cy="9144000"/>
  <p:embeddedFontLst>
    <p:embeddedFont>
      <p:font typeface="Abadi" panose="020B0604020104020204" pitchFamily="34" charset="0"/>
      <p:regular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Georgia" panose="02040502050405020303" pitchFamily="18" charset="0"/>
      <p:regular r:id="rId27"/>
      <p:bold r:id="rId28"/>
      <p:italic r:id="rId29"/>
      <p:boldItalic r:id="rId30"/>
    </p:embeddedFont>
    <p:embeddedFont>
      <p:font typeface="Open Sans" panose="020B0606030504020204" pitchFamily="34" charset="0"/>
      <p:regular r:id="rId31"/>
      <p:bold r:id="rId32"/>
      <p:italic r:id="rId33"/>
      <p:boldItalic r:id="rId34"/>
    </p:embeddedFont>
    <p:embeddedFont>
      <p:font typeface="Viner Hand ITC" panose="03070502030502020203" pitchFamily="66"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5CBECA-A709-48C7-B370-7BB314A976EB}"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FFECB-4F79-4EDA-8738-32A00D79A5C5}" type="slidenum">
              <a:rPr lang="en-US" smtClean="0"/>
              <a:t>‹#›</a:t>
            </a:fld>
            <a:endParaRPr lang="en-US"/>
          </a:p>
        </p:txBody>
      </p:sp>
    </p:spTree>
    <p:extLst>
      <p:ext uri="{BB962C8B-B14F-4D97-AF65-F5344CB8AC3E}">
        <p14:creationId xmlns:p14="http://schemas.microsoft.com/office/powerpoint/2010/main" val="19527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5CBECA-A709-48C7-B370-7BB314A976EB}"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FFECB-4F79-4EDA-8738-32A00D79A5C5}" type="slidenum">
              <a:rPr lang="en-US" smtClean="0"/>
              <a:t>‹#›</a:t>
            </a:fld>
            <a:endParaRPr lang="en-US"/>
          </a:p>
        </p:txBody>
      </p:sp>
    </p:spTree>
    <p:extLst>
      <p:ext uri="{BB962C8B-B14F-4D97-AF65-F5344CB8AC3E}">
        <p14:creationId xmlns:p14="http://schemas.microsoft.com/office/powerpoint/2010/main" val="492796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5CBECA-A709-48C7-B370-7BB314A976EB}"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FFECB-4F79-4EDA-8738-32A00D79A5C5}" type="slidenum">
              <a:rPr lang="en-US" smtClean="0"/>
              <a:t>‹#›</a:t>
            </a:fld>
            <a:endParaRPr lang="en-US"/>
          </a:p>
        </p:txBody>
      </p:sp>
    </p:spTree>
    <p:extLst>
      <p:ext uri="{BB962C8B-B14F-4D97-AF65-F5344CB8AC3E}">
        <p14:creationId xmlns:p14="http://schemas.microsoft.com/office/powerpoint/2010/main" val="1532506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5CBECA-A709-48C7-B370-7BB314A976EB}"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FFECB-4F79-4EDA-8738-32A00D79A5C5}" type="slidenum">
              <a:rPr lang="en-US" smtClean="0"/>
              <a:t>‹#›</a:t>
            </a:fld>
            <a:endParaRPr lang="en-US"/>
          </a:p>
        </p:txBody>
      </p:sp>
    </p:spTree>
    <p:extLst>
      <p:ext uri="{BB962C8B-B14F-4D97-AF65-F5344CB8AC3E}">
        <p14:creationId xmlns:p14="http://schemas.microsoft.com/office/powerpoint/2010/main" val="2465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5CBECA-A709-48C7-B370-7BB314A976EB}"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FFECB-4F79-4EDA-8738-32A00D79A5C5}" type="slidenum">
              <a:rPr lang="en-US" smtClean="0"/>
              <a:t>‹#›</a:t>
            </a:fld>
            <a:endParaRPr lang="en-US"/>
          </a:p>
        </p:txBody>
      </p:sp>
    </p:spTree>
    <p:extLst>
      <p:ext uri="{BB962C8B-B14F-4D97-AF65-F5344CB8AC3E}">
        <p14:creationId xmlns:p14="http://schemas.microsoft.com/office/powerpoint/2010/main" val="3002261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5CBECA-A709-48C7-B370-7BB314A976EB}" type="datetimeFigureOut">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FFECB-4F79-4EDA-8738-32A00D79A5C5}" type="slidenum">
              <a:rPr lang="en-US" smtClean="0"/>
              <a:t>‹#›</a:t>
            </a:fld>
            <a:endParaRPr lang="en-US"/>
          </a:p>
        </p:txBody>
      </p:sp>
    </p:spTree>
    <p:extLst>
      <p:ext uri="{BB962C8B-B14F-4D97-AF65-F5344CB8AC3E}">
        <p14:creationId xmlns:p14="http://schemas.microsoft.com/office/powerpoint/2010/main" val="2394435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5CBECA-A709-48C7-B370-7BB314A976EB}" type="datetimeFigureOut">
              <a:rPr lang="en-US" smtClean="0"/>
              <a:t>7/12/2020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9FFECB-4F79-4EDA-8738-32A00D79A5C5}" type="slidenum">
              <a:rPr lang="en-US" smtClean="0"/>
              <a:t>‹#›</a:t>
            </a:fld>
            <a:endParaRPr lang="en-US"/>
          </a:p>
        </p:txBody>
      </p:sp>
    </p:spTree>
    <p:extLst>
      <p:ext uri="{BB962C8B-B14F-4D97-AF65-F5344CB8AC3E}">
        <p14:creationId xmlns:p14="http://schemas.microsoft.com/office/powerpoint/2010/main" val="76092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5CBECA-A709-48C7-B370-7BB314A976EB}" type="datetimeFigureOut">
              <a:rPr lang="en-US" smtClean="0"/>
              <a:t>7/12/2020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9FFECB-4F79-4EDA-8738-32A00D79A5C5}" type="slidenum">
              <a:rPr lang="en-US" smtClean="0"/>
              <a:t>‹#›</a:t>
            </a:fld>
            <a:endParaRPr lang="en-US"/>
          </a:p>
        </p:txBody>
      </p:sp>
    </p:spTree>
    <p:extLst>
      <p:ext uri="{BB962C8B-B14F-4D97-AF65-F5344CB8AC3E}">
        <p14:creationId xmlns:p14="http://schemas.microsoft.com/office/powerpoint/2010/main" val="2459543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5CBECA-A709-48C7-B370-7BB314A976EB}" type="datetimeFigureOut">
              <a:rPr lang="en-US" smtClean="0"/>
              <a:t>7/12/2020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9FFECB-4F79-4EDA-8738-32A00D79A5C5}" type="slidenum">
              <a:rPr lang="en-US" smtClean="0"/>
              <a:t>‹#›</a:t>
            </a:fld>
            <a:endParaRPr lang="en-US"/>
          </a:p>
        </p:txBody>
      </p:sp>
    </p:spTree>
    <p:extLst>
      <p:ext uri="{BB962C8B-B14F-4D97-AF65-F5344CB8AC3E}">
        <p14:creationId xmlns:p14="http://schemas.microsoft.com/office/powerpoint/2010/main" val="1625367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5CBECA-A709-48C7-B370-7BB314A976EB}" type="datetimeFigureOut">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FFECB-4F79-4EDA-8738-32A00D79A5C5}" type="slidenum">
              <a:rPr lang="en-US" smtClean="0"/>
              <a:t>‹#›</a:t>
            </a:fld>
            <a:endParaRPr lang="en-US"/>
          </a:p>
        </p:txBody>
      </p:sp>
    </p:spTree>
    <p:extLst>
      <p:ext uri="{BB962C8B-B14F-4D97-AF65-F5344CB8AC3E}">
        <p14:creationId xmlns:p14="http://schemas.microsoft.com/office/powerpoint/2010/main" val="3856503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5CBECA-A709-48C7-B370-7BB314A976EB}" type="datetimeFigureOut">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FFECB-4F79-4EDA-8738-32A00D79A5C5}" type="slidenum">
              <a:rPr lang="en-US" smtClean="0"/>
              <a:t>‹#›</a:t>
            </a:fld>
            <a:endParaRPr lang="en-US"/>
          </a:p>
        </p:txBody>
      </p:sp>
    </p:spTree>
    <p:extLst>
      <p:ext uri="{BB962C8B-B14F-4D97-AF65-F5344CB8AC3E}">
        <p14:creationId xmlns:p14="http://schemas.microsoft.com/office/powerpoint/2010/main" val="4269120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5CBECA-A709-48C7-B370-7BB314A976EB}" type="datetimeFigureOut">
              <a:rPr lang="en-US" smtClean="0"/>
              <a:t>7/12/2020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9FFECB-4F79-4EDA-8738-32A00D79A5C5}" type="slidenum">
              <a:rPr lang="en-US" smtClean="0"/>
              <a:t>‹#›</a:t>
            </a:fld>
            <a:endParaRPr lang="en-US"/>
          </a:p>
        </p:txBody>
      </p:sp>
    </p:spTree>
    <p:extLst>
      <p:ext uri="{BB962C8B-B14F-4D97-AF65-F5344CB8AC3E}">
        <p14:creationId xmlns:p14="http://schemas.microsoft.com/office/powerpoint/2010/main" val="2750117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lds.org/scriptures/dc-testament/dc/75.5?lang=eng#4"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Help:IPA_for_English#Key" TargetMode="External"/><Relationship Id="rId2" Type="http://schemas.openxmlformats.org/officeDocument/2006/relationships/hyperlink" Target="http://en.wikipedia.org/wiki/Help:IPA_for_English"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cid:E354EC37-C940-4C6B-A8E6-318BEE3934B5" TargetMode="External"/><Relationship Id="rId5" Type="http://schemas.openxmlformats.org/officeDocument/2006/relationships/image" Target="../media/image12.jpe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E5FA93A-E278-4868-A05D-04E43B5F9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60265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9C4C72B-80D4-4C2C-B116-9BBF87F9D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116187"/>
            <a:ext cx="12192000" cy="1015663"/>
          </a:xfrm>
          <a:prstGeom prst="rect">
            <a:avLst/>
          </a:prstGeom>
          <a:noFill/>
        </p:spPr>
        <p:txBody>
          <a:bodyPr wrap="square" rtlCol="0">
            <a:spAutoFit/>
          </a:bodyPr>
          <a:lstStyle/>
          <a:p>
            <a:pPr algn="ctr"/>
            <a:r>
              <a:rPr lang="en-US" sz="6000" dirty="0">
                <a:solidFill>
                  <a:schemeClr val="bg1"/>
                </a:solidFill>
                <a:latin typeface="Viner Hand ITC" panose="03070502030502020203" pitchFamily="66" charset="0"/>
              </a:rPr>
              <a:t>Uncertainty </a:t>
            </a:r>
            <a:endParaRPr lang="en-US" sz="4000" dirty="0">
              <a:solidFill>
                <a:schemeClr val="bg1"/>
              </a:solidFill>
              <a:latin typeface="Viner Hand ITC" panose="03070502030502020203" pitchFamily="66" charset="0"/>
            </a:endParaRPr>
          </a:p>
        </p:txBody>
      </p:sp>
      <p:sp>
        <p:nvSpPr>
          <p:cNvPr id="7" name="TextBox 6"/>
          <p:cNvSpPr txBox="1"/>
          <p:nvPr/>
        </p:nvSpPr>
        <p:spPr>
          <a:xfrm>
            <a:off x="106163" y="6356993"/>
            <a:ext cx="3518780" cy="369332"/>
          </a:xfrm>
          <a:prstGeom prst="rect">
            <a:avLst/>
          </a:prstGeom>
          <a:noFill/>
        </p:spPr>
        <p:txBody>
          <a:bodyPr wrap="square" rtlCol="0">
            <a:spAutoFit/>
          </a:bodyPr>
          <a:lstStyle/>
          <a:p>
            <a:r>
              <a:rPr lang="en-US" dirty="0">
                <a:solidFill>
                  <a:schemeClr val="bg1"/>
                </a:solidFill>
              </a:rPr>
              <a:t>D&amp;C 75:5</a:t>
            </a:r>
          </a:p>
        </p:txBody>
      </p:sp>
      <p:sp>
        <p:nvSpPr>
          <p:cNvPr id="9" name="Rectangle 8"/>
          <p:cNvSpPr/>
          <p:nvPr/>
        </p:nvSpPr>
        <p:spPr>
          <a:xfrm>
            <a:off x="500744" y="1588906"/>
            <a:ext cx="6096000" cy="4339650"/>
          </a:xfrm>
          <a:prstGeom prst="rect">
            <a:avLst/>
          </a:prstGeom>
        </p:spPr>
        <p:txBody>
          <a:bodyPr>
            <a:spAutoFit/>
          </a:bodyPr>
          <a:lstStyle/>
          <a:p>
            <a:r>
              <a:rPr lang="en-US" sz="2400" dirty="0">
                <a:solidFill>
                  <a:schemeClr val="bg1"/>
                </a:solidFill>
              </a:rPr>
              <a:t>“Elders who go out to preach the gospel sometimes return and report that they know not whether they have been the means of converting anybody or not. </a:t>
            </a:r>
          </a:p>
          <a:p>
            <a:endParaRPr lang="en-US" sz="2400" dirty="0">
              <a:solidFill>
                <a:schemeClr val="bg1"/>
              </a:solidFill>
            </a:endParaRPr>
          </a:p>
          <a:p>
            <a:r>
              <a:rPr lang="en-US" sz="2400" dirty="0">
                <a:solidFill>
                  <a:schemeClr val="bg1"/>
                </a:solidFill>
              </a:rPr>
              <a:t>But if they have been faithful, the harvest is sure. </a:t>
            </a:r>
          </a:p>
          <a:p>
            <a:endParaRPr lang="en-US" sz="2400" dirty="0">
              <a:solidFill>
                <a:schemeClr val="bg1"/>
              </a:solidFill>
            </a:endParaRPr>
          </a:p>
          <a:p>
            <a:r>
              <a:rPr lang="en-US" sz="2400" dirty="0">
                <a:solidFill>
                  <a:schemeClr val="bg1"/>
                </a:solidFill>
              </a:rPr>
              <a:t>The seed they have sown may sprout and come to maturity years after they have been released</a:t>
            </a:r>
            <a:r>
              <a:rPr lang="en-US" sz="1200" dirty="0">
                <a:solidFill>
                  <a:schemeClr val="bg1"/>
                </a:solidFill>
              </a:rPr>
              <a:t>.”</a:t>
            </a:r>
          </a:p>
          <a:p>
            <a:r>
              <a:rPr lang="en-US" sz="1200" dirty="0">
                <a:solidFill>
                  <a:schemeClr val="bg1"/>
                </a:solidFill>
              </a:rPr>
              <a:t>Smith and Sjodahl</a:t>
            </a:r>
          </a:p>
        </p:txBody>
      </p:sp>
      <p:pic>
        <p:nvPicPr>
          <p:cNvPr id="3" name="Picture 2">
            <a:extLst>
              <a:ext uri="{FF2B5EF4-FFF2-40B4-BE49-F238E27FC236}">
                <a16:creationId xmlns:a16="http://schemas.microsoft.com/office/drawing/2014/main" id="{475E600E-24A2-455C-AA57-97D4FA9C5A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2580" y="1407508"/>
            <a:ext cx="4371975" cy="1847850"/>
          </a:xfrm>
          <a:prstGeom prst="rect">
            <a:avLst/>
          </a:prstGeom>
        </p:spPr>
      </p:pic>
      <p:pic>
        <p:nvPicPr>
          <p:cNvPr id="5" name="Picture 4">
            <a:extLst>
              <a:ext uri="{FF2B5EF4-FFF2-40B4-BE49-F238E27FC236}">
                <a16:creationId xmlns:a16="http://schemas.microsoft.com/office/drawing/2014/main" id="{A0F9222A-5EFF-4B0B-BF49-88262B94AB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4443" y="3531016"/>
            <a:ext cx="3429000" cy="2743200"/>
          </a:xfrm>
          <a:prstGeom prst="rect">
            <a:avLst/>
          </a:prstGeom>
        </p:spPr>
      </p:pic>
    </p:spTree>
    <p:extLst>
      <p:ext uri="{BB962C8B-B14F-4D97-AF65-F5344CB8AC3E}">
        <p14:creationId xmlns:p14="http://schemas.microsoft.com/office/powerpoint/2010/main" val="373461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00025375-C808-4545-82E4-8864CD6C53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116187"/>
            <a:ext cx="12192000" cy="1015663"/>
          </a:xfrm>
          <a:prstGeom prst="rect">
            <a:avLst/>
          </a:prstGeom>
          <a:noFill/>
        </p:spPr>
        <p:txBody>
          <a:bodyPr wrap="square" rtlCol="0">
            <a:spAutoFit/>
          </a:bodyPr>
          <a:lstStyle/>
          <a:p>
            <a:pPr algn="ctr"/>
            <a:r>
              <a:rPr lang="en-US" sz="6000" dirty="0">
                <a:solidFill>
                  <a:schemeClr val="bg1"/>
                </a:solidFill>
                <a:latin typeface="Viner Hand ITC" panose="03070502030502020203" pitchFamily="66" charset="0"/>
              </a:rPr>
              <a:t>Crowns </a:t>
            </a:r>
            <a:endParaRPr lang="en-US" sz="4000" dirty="0">
              <a:solidFill>
                <a:schemeClr val="bg1"/>
              </a:solidFill>
              <a:latin typeface="Viner Hand ITC" panose="03070502030502020203" pitchFamily="66" charset="0"/>
            </a:endParaRPr>
          </a:p>
        </p:txBody>
      </p:sp>
      <p:sp>
        <p:nvSpPr>
          <p:cNvPr id="7" name="TextBox 6"/>
          <p:cNvSpPr txBox="1"/>
          <p:nvPr/>
        </p:nvSpPr>
        <p:spPr>
          <a:xfrm>
            <a:off x="106163" y="6356993"/>
            <a:ext cx="3518780" cy="369332"/>
          </a:xfrm>
          <a:prstGeom prst="rect">
            <a:avLst/>
          </a:prstGeom>
          <a:noFill/>
        </p:spPr>
        <p:txBody>
          <a:bodyPr wrap="square" rtlCol="0">
            <a:spAutoFit/>
          </a:bodyPr>
          <a:lstStyle/>
          <a:p>
            <a:r>
              <a:rPr lang="en-US" dirty="0">
                <a:solidFill>
                  <a:schemeClr val="bg1"/>
                </a:solidFill>
              </a:rPr>
              <a:t>D&amp;C 75:5</a:t>
            </a:r>
          </a:p>
        </p:txBody>
      </p:sp>
      <p:sp>
        <p:nvSpPr>
          <p:cNvPr id="9" name="Rectangle 8"/>
          <p:cNvSpPr/>
          <p:nvPr/>
        </p:nvSpPr>
        <p:spPr>
          <a:xfrm>
            <a:off x="1151324" y="2700945"/>
            <a:ext cx="6327162" cy="3785652"/>
          </a:xfrm>
          <a:prstGeom prst="rect">
            <a:avLst/>
          </a:prstGeom>
        </p:spPr>
        <p:txBody>
          <a:bodyPr wrap="square">
            <a:spAutoFit/>
          </a:bodyPr>
          <a:lstStyle/>
          <a:p>
            <a:r>
              <a:rPr lang="en-US" sz="2400" dirty="0">
                <a:solidFill>
                  <a:schemeClr val="bg1"/>
                </a:solidFill>
              </a:rPr>
              <a:t>“Those who gain exaltation in the highest heaven of the celestial world shall wear </a:t>
            </a:r>
            <a:r>
              <a:rPr lang="en-US" sz="2400" i="1" dirty="0">
                <a:solidFill>
                  <a:schemeClr val="bg1"/>
                </a:solidFill>
              </a:rPr>
              <a:t>crowns</a:t>
            </a:r>
            <a:r>
              <a:rPr lang="en-US" sz="2400" dirty="0">
                <a:solidFill>
                  <a:schemeClr val="bg1"/>
                </a:solidFill>
              </a:rPr>
              <a:t>. Perhaps literal crowns may be worn on occasion—emblematic of their victory over the world and signifying that they rule and reign as kings and queens in the eternal house of Israel. </a:t>
            </a:r>
          </a:p>
          <a:p>
            <a:endParaRPr lang="en-US" sz="2400" dirty="0">
              <a:solidFill>
                <a:schemeClr val="bg1"/>
              </a:solidFill>
            </a:endParaRPr>
          </a:p>
          <a:p>
            <a:r>
              <a:rPr lang="en-US" sz="2400" dirty="0">
                <a:solidFill>
                  <a:schemeClr val="bg1"/>
                </a:solidFill>
              </a:rPr>
              <a:t>But at all times they will be ‘crowned with honor, and glory, and immortality, and eternal life.’</a:t>
            </a:r>
          </a:p>
          <a:p>
            <a:r>
              <a:rPr lang="en-US" sz="2400" dirty="0">
                <a:solidFill>
                  <a:schemeClr val="bg1"/>
                </a:solidFill>
              </a:rPr>
              <a:t> </a:t>
            </a:r>
            <a:r>
              <a:rPr lang="en-US" sz="1200" dirty="0">
                <a:solidFill>
                  <a:schemeClr val="bg1"/>
                </a:solidFill>
              </a:rPr>
              <a:t>Elder Bruce R. McConkie</a:t>
            </a:r>
          </a:p>
        </p:txBody>
      </p:sp>
      <p:grpSp>
        <p:nvGrpSpPr>
          <p:cNvPr id="8" name="Group 7"/>
          <p:cNvGrpSpPr/>
          <p:nvPr/>
        </p:nvGrpSpPr>
        <p:grpSpPr>
          <a:xfrm>
            <a:off x="7783286" y="783771"/>
            <a:ext cx="2667000" cy="5029200"/>
            <a:chOff x="838200" y="76200"/>
            <a:chExt cx="2667000" cy="5029200"/>
          </a:xfrm>
        </p:grpSpPr>
        <p:grpSp>
          <p:nvGrpSpPr>
            <p:cNvPr id="10" name="Group 17"/>
            <p:cNvGrpSpPr/>
            <p:nvPr/>
          </p:nvGrpSpPr>
          <p:grpSpPr>
            <a:xfrm>
              <a:off x="838200" y="76200"/>
              <a:ext cx="2667000" cy="5029200"/>
              <a:chOff x="838200" y="76200"/>
              <a:chExt cx="2667000" cy="5029200"/>
            </a:xfrm>
          </p:grpSpPr>
          <p:grpSp>
            <p:nvGrpSpPr>
              <p:cNvPr id="12" name="Group 17"/>
              <p:cNvGrpSpPr/>
              <p:nvPr/>
            </p:nvGrpSpPr>
            <p:grpSpPr>
              <a:xfrm flipH="1">
                <a:off x="2209800" y="1447800"/>
                <a:ext cx="1295400" cy="3429000"/>
                <a:chOff x="685800" y="1447800"/>
                <a:chExt cx="1295400" cy="3124200"/>
              </a:xfrm>
            </p:grpSpPr>
            <p:sp>
              <p:nvSpPr>
                <p:cNvPr id="28" name="Bent Arrow 27"/>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28"/>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6"/>
              <p:cNvGrpSpPr/>
              <p:nvPr/>
            </p:nvGrpSpPr>
            <p:grpSpPr>
              <a:xfrm>
                <a:off x="838200" y="1447800"/>
                <a:ext cx="1295400" cy="3429000"/>
                <a:chOff x="685800" y="1447800"/>
                <a:chExt cx="1295400" cy="3429000"/>
              </a:xfrm>
            </p:grpSpPr>
            <p:sp>
              <p:nvSpPr>
                <p:cNvPr id="26" name="Bent Arrow 25"/>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nut 18"/>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1447800" y="2166521"/>
              <a:ext cx="1600200" cy="1815882"/>
            </a:xfrm>
            <a:prstGeom prst="rect">
              <a:avLst/>
            </a:prstGeom>
          </p:spPr>
          <p:txBody>
            <a:bodyPr wrap="square">
              <a:spAutoFit/>
            </a:bodyPr>
            <a:lstStyle/>
            <a:p>
              <a:pPr algn="ctr"/>
              <a:r>
                <a:rPr lang="en-US" sz="1600" b="1" i="1" dirty="0"/>
                <a:t>If we are faithful in proclaiming the gospel, the Lord will bless us with honor, glory, and eternal life.</a:t>
              </a:r>
              <a:endParaRPr lang="en-US" sz="1600" dirty="0">
                <a:solidFill>
                  <a:schemeClr val="bg1"/>
                </a:solidFill>
              </a:endParaRPr>
            </a:p>
          </p:txBody>
        </p:sp>
      </p:grpSp>
      <p:pic>
        <p:nvPicPr>
          <p:cNvPr id="3" name="Picture 2">
            <a:extLst>
              <a:ext uri="{FF2B5EF4-FFF2-40B4-BE49-F238E27FC236}">
                <a16:creationId xmlns:a16="http://schemas.microsoft.com/office/drawing/2014/main" id="{25BC8E79-9A8D-459D-AB99-9445A8921D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6476" y="300557"/>
            <a:ext cx="2371344" cy="2371344"/>
          </a:xfrm>
          <a:prstGeom prst="rect">
            <a:avLst/>
          </a:prstGeom>
        </p:spPr>
      </p:pic>
    </p:spTree>
    <p:extLst>
      <p:ext uri="{BB962C8B-B14F-4D97-AF65-F5344CB8AC3E}">
        <p14:creationId xmlns:p14="http://schemas.microsoft.com/office/powerpoint/2010/main" val="213494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A9F5F2B-882E-4C1F-8610-11CE48D2D7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116187"/>
            <a:ext cx="12192000" cy="1015663"/>
          </a:xfrm>
          <a:prstGeom prst="rect">
            <a:avLst/>
          </a:prstGeom>
          <a:noFill/>
        </p:spPr>
        <p:txBody>
          <a:bodyPr wrap="square" rtlCol="0">
            <a:spAutoFit/>
          </a:bodyPr>
          <a:lstStyle/>
          <a:p>
            <a:pPr algn="ctr"/>
            <a:r>
              <a:rPr lang="en-US" sz="6000" dirty="0">
                <a:solidFill>
                  <a:schemeClr val="bg1"/>
                </a:solidFill>
                <a:latin typeface="Viner Hand ITC" panose="03070502030502020203" pitchFamily="66" charset="0"/>
              </a:rPr>
              <a:t>The Will of the Lord</a:t>
            </a:r>
            <a:endParaRPr lang="en-US" sz="4000" dirty="0">
              <a:solidFill>
                <a:schemeClr val="bg1"/>
              </a:solidFill>
              <a:latin typeface="Viner Hand ITC" panose="03070502030502020203" pitchFamily="66" charset="0"/>
            </a:endParaRPr>
          </a:p>
        </p:txBody>
      </p:sp>
      <p:sp>
        <p:nvSpPr>
          <p:cNvPr id="7" name="TextBox 6"/>
          <p:cNvSpPr txBox="1"/>
          <p:nvPr/>
        </p:nvSpPr>
        <p:spPr>
          <a:xfrm>
            <a:off x="106163" y="6356993"/>
            <a:ext cx="3518780" cy="369332"/>
          </a:xfrm>
          <a:prstGeom prst="rect">
            <a:avLst/>
          </a:prstGeom>
          <a:noFill/>
        </p:spPr>
        <p:txBody>
          <a:bodyPr wrap="square" rtlCol="0">
            <a:spAutoFit/>
          </a:bodyPr>
          <a:lstStyle/>
          <a:p>
            <a:r>
              <a:rPr lang="en-US" dirty="0">
                <a:solidFill>
                  <a:schemeClr val="bg1"/>
                </a:solidFill>
              </a:rPr>
              <a:t>D&amp;C 75:6-17</a:t>
            </a:r>
          </a:p>
        </p:txBody>
      </p:sp>
      <p:sp>
        <p:nvSpPr>
          <p:cNvPr id="9" name="Rectangle 8"/>
          <p:cNvSpPr/>
          <p:nvPr/>
        </p:nvSpPr>
        <p:spPr>
          <a:xfrm>
            <a:off x="2197632" y="5341330"/>
            <a:ext cx="3479267" cy="1200329"/>
          </a:xfrm>
          <a:prstGeom prst="rect">
            <a:avLst/>
          </a:prstGeom>
        </p:spPr>
        <p:txBody>
          <a:bodyPr wrap="square">
            <a:spAutoFit/>
          </a:bodyPr>
          <a:lstStyle/>
          <a:p>
            <a:r>
              <a:rPr lang="en-US" sz="2400" dirty="0">
                <a:solidFill>
                  <a:schemeClr val="bg1"/>
                </a:solidFill>
              </a:rPr>
              <a:t>William E. </a:t>
            </a:r>
            <a:r>
              <a:rPr lang="en-US" sz="2400" dirty="0" err="1">
                <a:solidFill>
                  <a:schemeClr val="bg1"/>
                </a:solidFill>
              </a:rPr>
              <a:t>McLellin</a:t>
            </a:r>
            <a:r>
              <a:rPr lang="en-US" sz="2400" dirty="0">
                <a:solidFill>
                  <a:schemeClr val="bg1"/>
                </a:solidFill>
              </a:rPr>
              <a:t> and Luke Johnson to serve in the southern counties</a:t>
            </a:r>
            <a:endParaRPr lang="en-US" sz="1200" dirty="0">
              <a:solidFill>
                <a:schemeClr val="bg1"/>
              </a:solidFill>
            </a:endParaRPr>
          </a:p>
        </p:txBody>
      </p:sp>
      <p:sp>
        <p:nvSpPr>
          <p:cNvPr id="31" name="Rectangle 30"/>
          <p:cNvSpPr/>
          <p:nvPr/>
        </p:nvSpPr>
        <p:spPr>
          <a:xfrm>
            <a:off x="8407933" y="2059003"/>
            <a:ext cx="3479267" cy="1200329"/>
          </a:xfrm>
          <a:prstGeom prst="rect">
            <a:avLst/>
          </a:prstGeom>
        </p:spPr>
        <p:txBody>
          <a:bodyPr wrap="square">
            <a:spAutoFit/>
          </a:bodyPr>
          <a:lstStyle/>
          <a:p>
            <a:r>
              <a:rPr lang="en-US" sz="2400" dirty="0">
                <a:solidFill>
                  <a:schemeClr val="bg1"/>
                </a:solidFill>
              </a:rPr>
              <a:t>Orson Hyde and Samuel H. Smith to serve in the eastern counties</a:t>
            </a:r>
            <a:endParaRPr lang="en-US" sz="1200" dirty="0">
              <a:solidFill>
                <a:schemeClr val="bg1"/>
              </a:solidFill>
            </a:endParaRPr>
          </a:p>
        </p:txBody>
      </p:sp>
      <p:sp>
        <p:nvSpPr>
          <p:cNvPr id="32" name="Rectangle 31"/>
          <p:cNvSpPr/>
          <p:nvPr/>
        </p:nvSpPr>
        <p:spPr>
          <a:xfrm>
            <a:off x="8407933" y="3771670"/>
            <a:ext cx="3479267" cy="1200329"/>
          </a:xfrm>
          <a:prstGeom prst="rect">
            <a:avLst/>
          </a:prstGeom>
        </p:spPr>
        <p:txBody>
          <a:bodyPr wrap="square">
            <a:spAutoFit/>
          </a:bodyPr>
          <a:lstStyle/>
          <a:p>
            <a:r>
              <a:rPr lang="en-US" sz="2400" dirty="0">
                <a:solidFill>
                  <a:schemeClr val="bg1"/>
                </a:solidFill>
              </a:rPr>
              <a:t>Lyman Johnson and Orson Pratt to also serve in the eastern counties</a:t>
            </a:r>
            <a:endParaRPr lang="en-US" sz="1200" dirty="0">
              <a:solidFill>
                <a:schemeClr val="bg1"/>
              </a:solidFill>
            </a:endParaRPr>
          </a:p>
        </p:txBody>
      </p:sp>
      <p:sp>
        <p:nvSpPr>
          <p:cNvPr id="33" name="Rectangle 32"/>
          <p:cNvSpPr/>
          <p:nvPr/>
        </p:nvSpPr>
        <p:spPr>
          <a:xfrm>
            <a:off x="457998" y="2437541"/>
            <a:ext cx="3479267" cy="1200329"/>
          </a:xfrm>
          <a:prstGeom prst="rect">
            <a:avLst/>
          </a:prstGeom>
        </p:spPr>
        <p:txBody>
          <a:bodyPr wrap="square">
            <a:spAutoFit/>
          </a:bodyPr>
          <a:lstStyle/>
          <a:p>
            <a:r>
              <a:rPr lang="en-US" sz="2400" dirty="0" err="1">
                <a:solidFill>
                  <a:schemeClr val="bg1"/>
                </a:solidFill>
              </a:rPr>
              <a:t>Asa</a:t>
            </a:r>
            <a:r>
              <a:rPr lang="en-US" sz="2400" dirty="0">
                <a:solidFill>
                  <a:schemeClr val="bg1"/>
                </a:solidFill>
              </a:rPr>
              <a:t> </a:t>
            </a:r>
            <a:r>
              <a:rPr lang="en-US" sz="2400" dirty="0" err="1">
                <a:solidFill>
                  <a:schemeClr val="bg1"/>
                </a:solidFill>
              </a:rPr>
              <a:t>Dodds</a:t>
            </a:r>
            <a:r>
              <a:rPr lang="en-US" sz="2400" dirty="0">
                <a:solidFill>
                  <a:schemeClr val="bg1"/>
                </a:solidFill>
              </a:rPr>
              <a:t> and Calves Wilson to serve in the western counties</a:t>
            </a:r>
            <a:endParaRPr lang="en-US" sz="1200" dirty="0">
              <a:solidFill>
                <a:schemeClr val="bg1"/>
              </a:solidFill>
            </a:endParaRPr>
          </a:p>
        </p:txBody>
      </p:sp>
      <p:sp>
        <p:nvSpPr>
          <p:cNvPr id="34" name="Rectangle 33"/>
          <p:cNvSpPr/>
          <p:nvPr/>
        </p:nvSpPr>
        <p:spPr>
          <a:xfrm>
            <a:off x="5822575" y="5313676"/>
            <a:ext cx="3479267" cy="1200329"/>
          </a:xfrm>
          <a:prstGeom prst="rect">
            <a:avLst/>
          </a:prstGeom>
        </p:spPr>
        <p:txBody>
          <a:bodyPr wrap="square">
            <a:spAutoFit/>
          </a:bodyPr>
          <a:lstStyle/>
          <a:p>
            <a:r>
              <a:rPr lang="en-US" sz="2400" dirty="0">
                <a:solidFill>
                  <a:schemeClr val="bg1"/>
                </a:solidFill>
              </a:rPr>
              <a:t>Major N. Ashley and Burr Riggs to serve in the southern counties</a:t>
            </a:r>
            <a:endParaRPr lang="en-US" sz="1200" dirty="0">
              <a:solidFill>
                <a:schemeClr val="bg1"/>
              </a:solidFill>
            </a:endParaRPr>
          </a:p>
        </p:txBody>
      </p:sp>
      <p:pic>
        <p:nvPicPr>
          <p:cNvPr id="3" name="Picture 2">
            <a:extLst>
              <a:ext uri="{FF2B5EF4-FFF2-40B4-BE49-F238E27FC236}">
                <a16:creationId xmlns:a16="http://schemas.microsoft.com/office/drawing/2014/main" id="{B934490E-E210-4319-A22F-BD8A356A8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9031" y="971322"/>
            <a:ext cx="4848902" cy="4429743"/>
          </a:xfrm>
          <a:prstGeom prst="rect">
            <a:avLst/>
          </a:prstGeom>
        </p:spPr>
      </p:pic>
    </p:spTree>
    <p:extLst>
      <p:ext uri="{BB962C8B-B14F-4D97-AF65-F5344CB8AC3E}">
        <p14:creationId xmlns:p14="http://schemas.microsoft.com/office/powerpoint/2010/main" val="3959077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06D79EE-0E74-4D72-BBCA-77D8035AA2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116187"/>
            <a:ext cx="12192000" cy="1015663"/>
          </a:xfrm>
          <a:prstGeom prst="rect">
            <a:avLst/>
          </a:prstGeom>
          <a:noFill/>
        </p:spPr>
        <p:txBody>
          <a:bodyPr wrap="square" rtlCol="0">
            <a:spAutoFit/>
          </a:bodyPr>
          <a:lstStyle/>
          <a:p>
            <a:pPr algn="ctr"/>
            <a:r>
              <a:rPr lang="en-US" sz="6000">
                <a:solidFill>
                  <a:schemeClr val="bg1"/>
                </a:solidFill>
                <a:latin typeface="Viner Hand ITC" panose="03070502030502020203" pitchFamily="66" charset="0"/>
              </a:rPr>
              <a:t>Required of the Missionaries</a:t>
            </a:r>
            <a:endParaRPr lang="en-US" sz="4000" dirty="0">
              <a:solidFill>
                <a:schemeClr val="bg1"/>
              </a:solidFill>
              <a:latin typeface="Viner Hand ITC" panose="03070502030502020203" pitchFamily="66" charset="0"/>
            </a:endParaRPr>
          </a:p>
        </p:txBody>
      </p:sp>
      <p:sp>
        <p:nvSpPr>
          <p:cNvPr id="7" name="TextBox 6"/>
          <p:cNvSpPr txBox="1"/>
          <p:nvPr/>
        </p:nvSpPr>
        <p:spPr>
          <a:xfrm>
            <a:off x="106163" y="6356993"/>
            <a:ext cx="3518780" cy="369332"/>
          </a:xfrm>
          <a:prstGeom prst="rect">
            <a:avLst/>
          </a:prstGeom>
          <a:noFill/>
        </p:spPr>
        <p:txBody>
          <a:bodyPr wrap="square" rtlCol="0">
            <a:spAutoFit/>
          </a:bodyPr>
          <a:lstStyle/>
          <a:p>
            <a:r>
              <a:rPr lang="en-US" dirty="0">
                <a:solidFill>
                  <a:schemeClr val="bg1"/>
                </a:solidFill>
              </a:rPr>
              <a:t>D&amp;C 75:15-24</a:t>
            </a:r>
          </a:p>
        </p:txBody>
      </p:sp>
      <p:sp>
        <p:nvSpPr>
          <p:cNvPr id="33" name="Rectangle 32"/>
          <p:cNvSpPr/>
          <p:nvPr/>
        </p:nvSpPr>
        <p:spPr>
          <a:xfrm>
            <a:off x="321037" y="1207701"/>
            <a:ext cx="3177053" cy="2308324"/>
          </a:xfrm>
          <a:prstGeom prst="rect">
            <a:avLst/>
          </a:prstGeom>
        </p:spPr>
        <p:txBody>
          <a:bodyPr wrap="square">
            <a:spAutoFit/>
          </a:bodyPr>
          <a:lstStyle/>
          <a:p>
            <a:r>
              <a:rPr lang="en-US" sz="2400" dirty="0">
                <a:solidFill>
                  <a:schemeClr val="bg1"/>
                </a:solidFill>
              </a:rPr>
              <a:t>He who is faithful</a:t>
            </a:r>
          </a:p>
          <a:p>
            <a:endParaRPr lang="en-US" sz="2400" dirty="0">
              <a:solidFill>
                <a:schemeClr val="bg1"/>
              </a:solidFill>
            </a:endParaRPr>
          </a:p>
          <a:p>
            <a:endParaRPr lang="en-US" sz="2400" dirty="0">
              <a:solidFill>
                <a:schemeClr val="bg1"/>
              </a:solidFill>
            </a:endParaRPr>
          </a:p>
          <a:p>
            <a:r>
              <a:rPr lang="en-US" sz="2400" dirty="0">
                <a:solidFill>
                  <a:schemeClr val="bg1"/>
                </a:solidFill>
              </a:rPr>
              <a:t>To go from House to House—City to city—village to village</a:t>
            </a:r>
          </a:p>
        </p:txBody>
      </p:sp>
      <p:sp>
        <p:nvSpPr>
          <p:cNvPr id="8" name="Rectangle 7"/>
          <p:cNvSpPr/>
          <p:nvPr/>
        </p:nvSpPr>
        <p:spPr>
          <a:xfrm>
            <a:off x="4102518" y="1207701"/>
            <a:ext cx="3479267" cy="2677656"/>
          </a:xfrm>
          <a:prstGeom prst="rect">
            <a:avLst/>
          </a:prstGeom>
        </p:spPr>
        <p:txBody>
          <a:bodyPr wrap="square">
            <a:spAutoFit/>
          </a:bodyPr>
          <a:lstStyle/>
          <a:p>
            <a:r>
              <a:rPr lang="en-US" sz="2400" dirty="0">
                <a:solidFill>
                  <a:schemeClr val="bg1"/>
                </a:solidFill>
              </a:rPr>
              <a:t>Will overcome all things and be lifted up</a:t>
            </a:r>
          </a:p>
          <a:p>
            <a:endParaRPr lang="en-US" sz="2400" dirty="0">
              <a:solidFill>
                <a:schemeClr val="bg1"/>
              </a:solidFill>
            </a:endParaRPr>
          </a:p>
          <a:p>
            <a:r>
              <a:rPr lang="en-US" sz="2400" dirty="0">
                <a:solidFill>
                  <a:schemeClr val="bg1"/>
                </a:solidFill>
              </a:rPr>
              <a:t>Those who are invited in the missionaries are to bless the house and the household</a:t>
            </a:r>
            <a:endParaRPr lang="en-US" sz="1200" dirty="0">
              <a:solidFill>
                <a:schemeClr val="bg1"/>
              </a:solidFill>
            </a:endParaRPr>
          </a:p>
        </p:txBody>
      </p:sp>
      <p:sp>
        <p:nvSpPr>
          <p:cNvPr id="9" name="Rectangle 8"/>
          <p:cNvSpPr/>
          <p:nvPr/>
        </p:nvSpPr>
        <p:spPr>
          <a:xfrm>
            <a:off x="6412395" y="4787333"/>
            <a:ext cx="3479267" cy="1569660"/>
          </a:xfrm>
          <a:prstGeom prst="rect">
            <a:avLst/>
          </a:prstGeom>
        </p:spPr>
        <p:txBody>
          <a:bodyPr wrap="square">
            <a:spAutoFit/>
          </a:bodyPr>
          <a:lstStyle/>
          <a:p>
            <a:r>
              <a:rPr lang="en-US" sz="2400" dirty="0">
                <a:solidFill>
                  <a:schemeClr val="bg1"/>
                </a:solidFill>
              </a:rPr>
              <a:t>It is the duty of the Church to assist in supporting the families of those who are called to serve a mission</a:t>
            </a:r>
          </a:p>
        </p:txBody>
      </p:sp>
      <p:sp>
        <p:nvSpPr>
          <p:cNvPr id="2" name="Right Arrow 1"/>
          <p:cNvSpPr/>
          <p:nvPr/>
        </p:nvSpPr>
        <p:spPr>
          <a:xfrm>
            <a:off x="2794576" y="1207701"/>
            <a:ext cx="1005728" cy="529764"/>
          </a:xfrm>
          <a:prstGeom prst="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2995226" y="2281647"/>
            <a:ext cx="1005728" cy="529764"/>
          </a:xfrm>
          <a:prstGeom prst="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18C67D5-F717-4EE1-BBA0-F76EB60108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5339" y="1234159"/>
            <a:ext cx="4381500" cy="2743200"/>
          </a:xfrm>
          <a:prstGeom prst="rect">
            <a:avLst/>
          </a:prstGeom>
        </p:spPr>
      </p:pic>
      <p:grpSp>
        <p:nvGrpSpPr>
          <p:cNvPr id="15" name="Group 14">
            <a:extLst>
              <a:ext uri="{FF2B5EF4-FFF2-40B4-BE49-F238E27FC236}">
                <a16:creationId xmlns:a16="http://schemas.microsoft.com/office/drawing/2014/main" id="{7E6CA4D9-76CC-4850-8306-2729F7A96A7C}"/>
              </a:ext>
            </a:extLst>
          </p:cNvPr>
          <p:cNvGrpSpPr/>
          <p:nvPr/>
        </p:nvGrpSpPr>
        <p:grpSpPr>
          <a:xfrm>
            <a:off x="2491136" y="2785680"/>
            <a:ext cx="2075265" cy="3913357"/>
            <a:chOff x="838200" y="76200"/>
            <a:chExt cx="2667000" cy="5029200"/>
          </a:xfrm>
        </p:grpSpPr>
        <p:grpSp>
          <p:nvGrpSpPr>
            <p:cNvPr id="16" name="Group 17">
              <a:extLst>
                <a:ext uri="{FF2B5EF4-FFF2-40B4-BE49-F238E27FC236}">
                  <a16:creationId xmlns:a16="http://schemas.microsoft.com/office/drawing/2014/main" id="{B2AABDA7-15EE-46B4-9A84-0917573AE0DE}"/>
                </a:ext>
              </a:extLst>
            </p:cNvPr>
            <p:cNvGrpSpPr/>
            <p:nvPr/>
          </p:nvGrpSpPr>
          <p:grpSpPr>
            <a:xfrm>
              <a:off x="838200" y="76200"/>
              <a:ext cx="2667000" cy="5029200"/>
              <a:chOff x="838200" y="76200"/>
              <a:chExt cx="2667000" cy="5029200"/>
            </a:xfrm>
          </p:grpSpPr>
          <p:grpSp>
            <p:nvGrpSpPr>
              <p:cNvPr id="18" name="Group 17">
                <a:extLst>
                  <a:ext uri="{FF2B5EF4-FFF2-40B4-BE49-F238E27FC236}">
                    <a16:creationId xmlns:a16="http://schemas.microsoft.com/office/drawing/2014/main" id="{FBE6C695-789E-4C52-9281-477C9DA5F6C8}"/>
                  </a:ext>
                </a:extLst>
              </p:cNvPr>
              <p:cNvGrpSpPr/>
              <p:nvPr/>
            </p:nvGrpSpPr>
            <p:grpSpPr>
              <a:xfrm flipH="1">
                <a:off x="2209800" y="1447800"/>
                <a:ext cx="1295400" cy="3429000"/>
                <a:chOff x="685800" y="1447800"/>
                <a:chExt cx="1295400" cy="3124200"/>
              </a:xfrm>
            </p:grpSpPr>
            <p:sp>
              <p:nvSpPr>
                <p:cNvPr id="35" name="Bent Arrow 27">
                  <a:extLst>
                    <a:ext uri="{FF2B5EF4-FFF2-40B4-BE49-F238E27FC236}">
                      <a16:creationId xmlns:a16="http://schemas.microsoft.com/office/drawing/2014/main" id="{A4B98B32-A83A-40FE-800A-F2430173EF34}"/>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Bent Arrow 28">
                  <a:extLst>
                    <a:ext uri="{FF2B5EF4-FFF2-40B4-BE49-F238E27FC236}">
                      <a16:creationId xmlns:a16="http://schemas.microsoft.com/office/drawing/2014/main" id="{93B691FE-9440-4C92-903C-C10FDE3A5E44}"/>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 name="Group 16">
                <a:extLst>
                  <a:ext uri="{FF2B5EF4-FFF2-40B4-BE49-F238E27FC236}">
                    <a16:creationId xmlns:a16="http://schemas.microsoft.com/office/drawing/2014/main" id="{7636C4A2-1104-4BF6-A478-D153C221A948}"/>
                  </a:ext>
                </a:extLst>
              </p:cNvPr>
              <p:cNvGrpSpPr/>
              <p:nvPr/>
            </p:nvGrpSpPr>
            <p:grpSpPr>
              <a:xfrm>
                <a:off x="838200" y="1447800"/>
                <a:ext cx="1295400" cy="3429000"/>
                <a:chOff x="685800" y="1447800"/>
                <a:chExt cx="1295400" cy="3429000"/>
              </a:xfrm>
            </p:grpSpPr>
            <p:sp>
              <p:nvSpPr>
                <p:cNvPr id="32" name="Bent Arrow 25">
                  <a:extLst>
                    <a:ext uri="{FF2B5EF4-FFF2-40B4-BE49-F238E27FC236}">
                      <a16:creationId xmlns:a16="http://schemas.microsoft.com/office/drawing/2014/main" id="{3E057F56-F2A5-41C5-8E9F-8AC7D921B6CE}"/>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14">
                  <a:extLst>
                    <a:ext uri="{FF2B5EF4-FFF2-40B4-BE49-F238E27FC236}">
                      <a16:creationId xmlns:a16="http://schemas.microsoft.com/office/drawing/2014/main" id="{4B10163C-7070-44AF-A7C2-AB133FEF7ED2}"/>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0" name="Oval 2">
                <a:extLst>
                  <a:ext uri="{FF2B5EF4-FFF2-40B4-BE49-F238E27FC236}">
                    <a16:creationId xmlns:a16="http://schemas.microsoft.com/office/drawing/2014/main" id="{F74AE26C-A726-45AB-9879-8ACAD5EE825A}"/>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nual Operation 3">
                <a:extLst>
                  <a:ext uri="{FF2B5EF4-FFF2-40B4-BE49-F238E27FC236}">
                    <a16:creationId xmlns:a16="http://schemas.microsoft.com/office/drawing/2014/main" id="{0C4774F8-8C77-4D65-943B-65A3726CA4CB}"/>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4">
                <a:extLst>
                  <a:ext uri="{FF2B5EF4-FFF2-40B4-BE49-F238E27FC236}">
                    <a16:creationId xmlns:a16="http://schemas.microsoft.com/office/drawing/2014/main" id="{8EB144FF-8B31-49C0-A9AC-922A85742558}"/>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6">
                <a:extLst>
                  <a:ext uri="{FF2B5EF4-FFF2-40B4-BE49-F238E27FC236}">
                    <a16:creationId xmlns:a16="http://schemas.microsoft.com/office/drawing/2014/main" id="{E7F5F0F3-7D24-460E-9B1A-F323553B8491}"/>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5">
                <a:extLst>
                  <a:ext uri="{FF2B5EF4-FFF2-40B4-BE49-F238E27FC236}">
                    <a16:creationId xmlns:a16="http://schemas.microsoft.com/office/drawing/2014/main" id="{3880F045-99D8-4216-80B9-BC9895321F62}"/>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nut 18">
                <a:extLst>
                  <a:ext uri="{FF2B5EF4-FFF2-40B4-BE49-F238E27FC236}">
                    <a16:creationId xmlns:a16="http://schemas.microsoft.com/office/drawing/2014/main" id="{A8C55BC4-1165-42B8-B760-540B0689220B}"/>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ounded Rectangle 7">
                <a:extLst>
                  <a:ext uri="{FF2B5EF4-FFF2-40B4-BE49-F238E27FC236}">
                    <a16:creationId xmlns:a16="http://schemas.microsoft.com/office/drawing/2014/main" id="{43A03BBA-BC06-4B24-83FD-B54560AEA5F3}"/>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9">
                <a:extLst>
                  <a:ext uri="{FF2B5EF4-FFF2-40B4-BE49-F238E27FC236}">
                    <a16:creationId xmlns:a16="http://schemas.microsoft.com/office/drawing/2014/main" id="{F823BFAF-5253-41CE-9AC1-C4B818D3707E}"/>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0">
                <a:extLst>
                  <a:ext uri="{FF2B5EF4-FFF2-40B4-BE49-F238E27FC236}">
                    <a16:creationId xmlns:a16="http://schemas.microsoft.com/office/drawing/2014/main" id="{FF58EC35-A43A-485C-8F0F-82E21B295566}"/>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1">
                <a:extLst>
                  <a:ext uri="{FF2B5EF4-FFF2-40B4-BE49-F238E27FC236}">
                    <a16:creationId xmlns:a16="http://schemas.microsoft.com/office/drawing/2014/main" id="{5358818F-468B-4B3E-8D4F-B5089B9C4CBB}"/>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2">
                <a:extLst>
                  <a:ext uri="{FF2B5EF4-FFF2-40B4-BE49-F238E27FC236}">
                    <a16:creationId xmlns:a16="http://schemas.microsoft.com/office/drawing/2014/main" id="{CBC5E050-75BD-4D3F-A8FB-BEC01215B3CC}"/>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nual Operation 13">
                <a:extLst>
                  <a:ext uri="{FF2B5EF4-FFF2-40B4-BE49-F238E27FC236}">
                    <a16:creationId xmlns:a16="http://schemas.microsoft.com/office/drawing/2014/main" id="{DABBCFC9-DF5E-4B6F-8B83-BEF103A89DBD}"/>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E9BB108E-8256-43AA-9696-B2643FACF467}"/>
                </a:ext>
              </a:extLst>
            </p:cNvPr>
            <p:cNvSpPr/>
            <p:nvPr/>
          </p:nvSpPr>
          <p:spPr>
            <a:xfrm>
              <a:off x="1210236" y="2244371"/>
              <a:ext cx="1981199" cy="1700800"/>
            </a:xfrm>
            <a:prstGeom prst="rect">
              <a:avLst/>
            </a:prstGeom>
          </p:spPr>
          <p:txBody>
            <a:bodyPr wrap="square">
              <a:spAutoFit/>
            </a:bodyPr>
            <a:lstStyle/>
            <a:p>
              <a:pPr algn="ctr"/>
              <a:r>
                <a:rPr lang="en-US" sz="1600" b="1" dirty="0"/>
                <a:t>If we are faithful in proclaiming the gospel, the Lord will be with us</a:t>
              </a:r>
              <a:endParaRPr lang="en-US" sz="1600" dirty="0">
                <a:solidFill>
                  <a:schemeClr val="bg1"/>
                </a:solidFill>
              </a:endParaRPr>
            </a:p>
          </p:txBody>
        </p:sp>
      </p:grpSp>
    </p:spTree>
    <p:extLst>
      <p:ext uri="{BB962C8B-B14F-4D97-AF65-F5344CB8AC3E}">
        <p14:creationId xmlns:p14="http://schemas.microsoft.com/office/powerpoint/2010/main" val="205904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 calcmode="lin" valueType="num">
                                      <p:cBhvr additive="base">
                                        <p:cTn id="7"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400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3">
                                            <p:txEl>
                                              <p:pRg st="3" end="3"/>
                                            </p:txEl>
                                          </p:spTgt>
                                        </p:tgtEl>
                                        <p:attrNameLst>
                                          <p:attrName>style.visibility</p:attrName>
                                        </p:attrNameLst>
                                      </p:cBhvr>
                                      <p:to>
                                        <p:strVal val="visible"/>
                                      </p:to>
                                    </p:set>
                                    <p:anim calcmode="lin" valueType="num">
                                      <p:cBhvr additive="base">
                                        <p:cTn id="21" dur="500" fill="hold"/>
                                        <p:tgtEl>
                                          <p:spTgt spid="3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accel="400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D454CE-81F2-43B6-91C4-430AB80C0A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116187"/>
            <a:ext cx="12192000" cy="1015663"/>
          </a:xfrm>
          <a:prstGeom prst="rect">
            <a:avLst/>
          </a:prstGeom>
          <a:noFill/>
        </p:spPr>
        <p:txBody>
          <a:bodyPr wrap="square" rtlCol="0">
            <a:spAutoFit/>
          </a:bodyPr>
          <a:lstStyle/>
          <a:p>
            <a:pPr algn="ctr"/>
            <a:r>
              <a:rPr lang="en-US" sz="6000" dirty="0">
                <a:solidFill>
                  <a:schemeClr val="bg1"/>
                </a:solidFill>
                <a:latin typeface="Viner Hand ITC" panose="03070502030502020203" pitchFamily="66" charset="0"/>
              </a:rPr>
              <a:t>The Families of Missionaries</a:t>
            </a:r>
          </a:p>
        </p:txBody>
      </p:sp>
      <p:sp>
        <p:nvSpPr>
          <p:cNvPr id="7" name="TextBox 6"/>
          <p:cNvSpPr txBox="1"/>
          <p:nvPr/>
        </p:nvSpPr>
        <p:spPr>
          <a:xfrm>
            <a:off x="106163" y="6356993"/>
            <a:ext cx="3518780" cy="369332"/>
          </a:xfrm>
          <a:prstGeom prst="rect">
            <a:avLst/>
          </a:prstGeom>
          <a:noFill/>
        </p:spPr>
        <p:txBody>
          <a:bodyPr wrap="square" rtlCol="0">
            <a:spAutoFit/>
          </a:bodyPr>
          <a:lstStyle/>
          <a:p>
            <a:r>
              <a:rPr lang="en-US" dirty="0">
                <a:solidFill>
                  <a:schemeClr val="bg1"/>
                </a:solidFill>
              </a:rPr>
              <a:t>D&amp;C 75:25-29</a:t>
            </a:r>
          </a:p>
        </p:txBody>
      </p:sp>
      <p:sp>
        <p:nvSpPr>
          <p:cNvPr id="33" name="Rectangle 32"/>
          <p:cNvSpPr/>
          <p:nvPr/>
        </p:nvSpPr>
        <p:spPr>
          <a:xfrm>
            <a:off x="292815" y="1248037"/>
            <a:ext cx="4150395" cy="1200329"/>
          </a:xfrm>
          <a:prstGeom prst="rect">
            <a:avLst/>
          </a:prstGeom>
        </p:spPr>
        <p:txBody>
          <a:bodyPr wrap="square">
            <a:spAutoFit/>
          </a:bodyPr>
          <a:lstStyle/>
          <a:p>
            <a:r>
              <a:rPr lang="en-US" sz="2400" dirty="0">
                <a:solidFill>
                  <a:schemeClr val="bg1"/>
                </a:solidFill>
              </a:rPr>
              <a:t>The support of the Church made it possible for the missionaries to serve the Lord.</a:t>
            </a:r>
          </a:p>
        </p:txBody>
      </p:sp>
      <p:sp>
        <p:nvSpPr>
          <p:cNvPr id="8" name="Rectangle 7"/>
          <p:cNvSpPr/>
          <p:nvPr/>
        </p:nvSpPr>
        <p:spPr>
          <a:xfrm>
            <a:off x="4611749" y="1412559"/>
            <a:ext cx="7249799" cy="5355312"/>
          </a:xfrm>
          <a:prstGeom prst="rect">
            <a:avLst/>
          </a:prstGeom>
        </p:spPr>
        <p:txBody>
          <a:bodyPr wrap="square">
            <a:spAutoFit/>
          </a:bodyPr>
          <a:lstStyle/>
          <a:p>
            <a:r>
              <a:rPr lang="en-US" dirty="0">
                <a:solidFill>
                  <a:schemeClr val="bg1"/>
                </a:solidFill>
              </a:rPr>
              <a:t>“The brethren who were called to take these missionary journeys were quite generally poor men in temporal things. It was difficult for them to go out on the Lord’s work and leave their families without support. Yet the call was essential, for the souls of men were at stake and there were those waiting to hear the message who would be a strength to the Church after they received the Gospel. </a:t>
            </a:r>
          </a:p>
          <a:p>
            <a:endParaRPr lang="en-US" dirty="0">
              <a:solidFill>
                <a:schemeClr val="bg1"/>
              </a:solidFill>
            </a:endParaRPr>
          </a:p>
          <a:p>
            <a:r>
              <a:rPr lang="en-US" dirty="0">
                <a:solidFill>
                  <a:schemeClr val="bg1"/>
                </a:solidFill>
              </a:rPr>
              <a:t>The Lord took into account the needs of the families of these brethren, and he said, ‘It is the duty of the Church to assist in supporting the families of those who are called and must needs be sent unto the world. …’ </a:t>
            </a:r>
          </a:p>
          <a:p>
            <a:endParaRPr lang="en-US" dirty="0">
              <a:solidFill>
                <a:schemeClr val="bg1"/>
              </a:solidFill>
            </a:endParaRPr>
          </a:p>
          <a:p>
            <a:r>
              <a:rPr lang="en-US" dirty="0">
                <a:solidFill>
                  <a:schemeClr val="bg1"/>
                </a:solidFill>
              </a:rPr>
              <a:t>The commandment therefore was given that suitable places should be provided in which these families could be housed and cared for, and the members of the Church were admonished to ‘open their hearts,’ and assist in this undertaking. </a:t>
            </a:r>
          </a:p>
          <a:p>
            <a:endParaRPr lang="en-US" dirty="0">
              <a:solidFill>
                <a:schemeClr val="bg1"/>
              </a:solidFill>
            </a:endParaRPr>
          </a:p>
          <a:p>
            <a:r>
              <a:rPr lang="en-US" dirty="0">
                <a:solidFill>
                  <a:schemeClr val="bg1"/>
                </a:solidFill>
              </a:rPr>
              <a:t>If there were brethren, however, who could support themselves and their families, this was required of them.” </a:t>
            </a:r>
          </a:p>
          <a:p>
            <a:r>
              <a:rPr lang="en-US" sz="1200" dirty="0">
                <a:solidFill>
                  <a:schemeClr val="bg1"/>
                </a:solidFill>
              </a:rPr>
              <a:t>President Joseph Fielding Smith</a:t>
            </a:r>
          </a:p>
        </p:txBody>
      </p:sp>
      <p:pic>
        <p:nvPicPr>
          <p:cNvPr id="3" name="Picture 2">
            <a:extLst>
              <a:ext uri="{FF2B5EF4-FFF2-40B4-BE49-F238E27FC236}">
                <a16:creationId xmlns:a16="http://schemas.microsoft.com/office/drawing/2014/main" id="{3B9C61AA-1A59-427F-94B3-D94A970A5F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3525" y="2827581"/>
            <a:ext cx="2572512" cy="2993136"/>
          </a:xfrm>
          <a:prstGeom prst="rect">
            <a:avLst/>
          </a:prstGeom>
        </p:spPr>
      </p:pic>
    </p:spTree>
    <p:extLst>
      <p:ext uri="{BB962C8B-B14F-4D97-AF65-F5344CB8AC3E}">
        <p14:creationId xmlns:p14="http://schemas.microsoft.com/office/powerpoint/2010/main" val="426250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E68E8F2-5A30-488E-8A17-AF789EDCB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116187"/>
            <a:ext cx="12192000" cy="1015663"/>
          </a:xfrm>
          <a:prstGeom prst="rect">
            <a:avLst/>
          </a:prstGeom>
          <a:noFill/>
        </p:spPr>
        <p:txBody>
          <a:bodyPr wrap="square" rtlCol="0">
            <a:spAutoFit/>
          </a:bodyPr>
          <a:lstStyle/>
          <a:p>
            <a:pPr algn="ctr"/>
            <a:r>
              <a:rPr lang="en-US" sz="6000" dirty="0">
                <a:solidFill>
                  <a:schemeClr val="bg1"/>
                </a:solidFill>
                <a:latin typeface="Viner Hand ITC" panose="03070502030502020203" pitchFamily="66" charset="0"/>
              </a:rPr>
              <a:t>Other Missionaries Called</a:t>
            </a:r>
          </a:p>
        </p:txBody>
      </p:sp>
      <p:sp>
        <p:nvSpPr>
          <p:cNvPr id="7" name="TextBox 6"/>
          <p:cNvSpPr txBox="1"/>
          <p:nvPr/>
        </p:nvSpPr>
        <p:spPr>
          <a:xfrm>
            <a:off x="106163" y="6356993"/>
            <a:ext cx="3518780" cy="369332"/>
          </a:xfrm>
          <a:prstGeom prst="rect">
            <a:avLst/>
          </a:prstGeom>
          <a:noFill/>
        </p:spPr>
        <p:txBody>
          <a:bodyPr wrap="square" rtlCol="0">
            <a:spAutoFit/>
          </a:bodyPr>
          <a:lstStyle/>
          <a:p>
            <a:r>
              <a:rPr lang="en-US" dirty="0">
                <a:solidFill>
                  <a:schemeClr val="bg1"/>
                </a:solidFill>
              </a:rPr>
              <a:t>D&amp;C 75:25-29</a:t>
            </a:r>
          </a:p>
        </p:txBody>
      </p:sp>
      <p:sp>
        <p:nvSpPr>
          <p:cNvPr id="33" name="Rectangle 32"/>
          <p:cNvSpPr/>
          <p:nvPr/>
        </p:nvSpPr>
        <p:spPr>
          <a:xfrm>
            <a:off x="358411" y="1248037"/>
            <a:ext cx="3479267" cy="4801314"/>
          </a:xfrm>
          <a:prstGeom prst="rect">
            <a:avLst/>
          </a:prstGeom>
        </p:spPr>
        <p:txBody>
          <a:bodyPr wrap="square">
            <a:spAutoFit/>
          </a:bodyPr>
          <a:lstStyle/>
          <a:p>
            <a:r>
              <a:rPr lang="en-US" dirty="0">
                <a:solidFill>
                  <a:schemeClr val="bg1"/>
                </a:solidFill>
              </a:rPr>
              <a:t>*Simon Carter</a:t>
            </a:r>
          </a:p>
          <a:p>
            <a:endParaRPr lang="en-US" dirty="0">
              <a:solidFill>
                <a:schemeClr val="bg1"/>
              </a:solidFill>
            </a:endParaRPr>
          </a:p>
          <a:p>
            <a:r>
              <a:rPr lang="en-US" dirty="0">
                <a:solidFill>
                  <a:schemeClr val="bg1"/>
                </a:solidFill>
              </a:rPr>
              <a:t>*</a:t>
            </a:r>
            <a:r>
              <a:rPr lang="en-US" dirty="0" err="1">
                <a:solidFill>
                  <a:schemeClr val="bg1"/>
                </a:solidFill>
              </a:rPr>
              <a:t>Emer</a:t>
            </a:r>
            <a:r>
              <a:rPr lang="en-US" dirty="0">
                <a:solidFill>
                  <a:schemeClr val="bg1"/>
                </a:solidFill>
              </a:rPr>
              <a:t> Harris</a:t>
            </a:r>
          </a:p>
          <a:p>
            <a:endParaRPr lang="en-US" dirty="0">
              <a:solidFill>
                <a:schemeClr val="bg1"/>
              </a:solidFill>
            </a:endParaRPr>
          </a:p>
          <a:p>
            <a:r>
              <a:rPr lang="en-US" dirty="0">
                <a:solidFill>
                  <a:schemeClr val="bg1"/>
                </a:solidFill>
              </a:rPr>
              <a:t>Ezra Thayne</a:t>
            </a:r>
          </a:p>
          <a:p>
            <a:endParaRPr lang="en-US" dirty="0">
              <a:solidFill>
                <a:schemeClr val="bg1"/>
              </a:solidFill>
            </a:endParaRPr>
          </a:p>
          <a:p>
            <a:r>
              <a:rPr lang="en-US" dirty="0">
                <a:solidFill>
                  <a:schemeClr val="bg1"/>
                </a:solidFill>
              </a:rPr>
              <a:t>**Thomas B. Marsh</a:t>
            </a:r>
          </a:p>
          <a:p>
            <a:endParaRPr lang="en-US" dirty="0">
              <a:solidFill>
                <a:schemeClr val="bg1"/>
              </a:solidFill>
            </a:endParaRPr>
          </a:p>
          <a:p>
            <a:r>
              <a:rPr lang="en-US" dirty="0">
                <a:solidFill>
                  <a:schemeClr val="bg1"/>
                </a:solidFill>
              </a:rPr>
              <a:t>*Hyrum Smith</a:t>
            </a:r>
          </a:p>
          <a:p>
            <a:endParaRPr lang="en-US" dirty="0">
              <a:solidFill>
                <a:schemeClr val="bg1"/>
              </a:solidFill>
            </a:endParaRPr>
          </a:p>
          <a:p>
            <a:r>
              <a:rPr lang="en-US" dirty="0">
                <a:solidFill>
                  <a:schemeClr val="bg1"/>
                </a:solidFill>
              </a:rPr>
              <a:t>*Reynolds </a:t>
            </a:r>
            <a:r>
              <a:rPr lang="en-US" dirty="0" err="1">
                <a:solidFill>
                  <a:schemeClr val="bg1"/>
                </a:solidFill>
              </a:rPr>
              <a:t>Cahoon</a:t>
            </a:r>
            <a:endParaRPr lang="en-US" dirty="0">
              <a:solidFill>
                <a:schemeClr val="bg1"/>
              </a:solidFill>
            </a:endParaRPr>
          </a:p>
          <a:p>
            <a:endParaRPr lang="en-US" dirty="0">
              <a:solidFill>
                <a:schemeClr val="bg1"/>
              </a:solidFill>
            </a:endParaRPr>
          </a:p>
          <a:p>
            <a:r>
              <a:rPr lang="en-US" dirty="0">
                <a:solidFill>
                  <a:schemeClr val="bg1"/>
                </a:solidFill>
              </a:rPr>
              <a:t>*Daniel Stanton</a:t>
            </a:r>
          </a:p>
          <a:p>
            <a:endParaRPr lang="en-US" dirty="0">
              <a:solidFill>
                <a:schemeClr val="bg1"/>
              </a:solidFill>
            </a:endParaRPr>
          </a:p>
          <a:p>
            <a:r>
              <a:rPr lang="en-US" dirty="0">
                <a:solidFill>
                  <a:schemeClr val="bg1"/>
                </a:solidFill>
              </a:rPr>
              <a:t>*Seymour Brunson</a:t>
            </a:r>
          </a:p>
          <a:p>
            <a:endParaRPr lang="en-US" dirty="0">
              <a:solidFill>
                <a:schemeClr val="bg1"/>
              </a:solidFill>
            </a:endParaRPr>
          </a:p>
          <a:p>
            <a:endParaRPr lang="en-US" dirty="0">
              <a:solidFill>
                <a:schemeClr val="bg1"/>
              </a:solidFill>
            </a:endParaRPr>
          </a:p>
        </p:txBody>
      </p:sp>
      <p:sp>
        <p:nvSpPr>
          <p:cNvPr id="9" name="Rectangle 8"/>
          <p:cNvSpPr/>
          <p:nvPr/>
        </p:nvSpPr>
        <p:spPr>
          <a:xfrm>
            <a:off x="4535571" y="1248037"/>
            <a:ext cx="3479267" cy="3693319"/>
          </a:xfrm>
          <a:prstGeom prst="rect">
            <a:avLst/>
          </a:prstGeom>
        </p:spPr>
        <p:txBody>
          <a:bodyPr wrap="square">
            <a:spAutoFit/>
          </a:bodyPr>
          <a:lstStyle/>
          <a:p>
            <a:r>
              <a:rPr lang="en-US" dirty="0">
                <a:solidFill>
                  <a:schemeClr val="bg1"/>
                </a:solidFill>
              </a:rPr>
              <a:t>Sylvester Smith</a:t>
            </a:r>
          </a:p>
          <a:p>
            <a:endParaRPr lang="en-US" dirty="0">
              <a:solidFill>
                <a:schemeClr val="bg1"/>
              </a:solidFill>
            </a:endParaRPr>
          </a:p>
          <a:p>
            <a:r>
              <a:rPr lang="en-US" dirty="0">
                <a:solidFill>
                  <a:schemeClr val="bg1"/>
                </a:solidFill>
              </a:rPr>
              <a:t>*Gideon Carter</a:t>
            </a:r>
          </a:p>
          <a:p>
            <a:endParaRPr lang="en-US" dirty="0">
              <a:solidFill>
                <a:schemeClr val="bg1"/>
              </a:solidFill>
            </a:endParaRPr>
          </a:p>
          <a:p>
            <a:r>
              <a:rPr lang="en-US" dirty="0" err="1">
                <a:solidFill>
                  <a:schemeClr val="bg1"/>
                </a:solidFill>
              </a:rPr>
              <a:t>Ruggles</a:t>
            </a:r>
            <a:r>
              <a:rPr lang="en-US" dirty="0">
                <a:solidFill>
                  <a:schemeClr val="bg1"/>
                </a:solidFill>
              </a:rPr>
              <a:t> </a:t>
            </a:r>
            <a:r>
              <a:rPr lang="en-US" dirty="0" err="1">
                <a:solidFill>
                  <a:schemeClr val="bg1"/>
                </a:solidFill>
              </a:rPr>
              <a:t>Esmes</a:t>
            </a:r>
            <a:endParaRPr lang="en-US" dirty="0">
              <a:solidFill>
                <a:schemeClr val="bg1"/>
              </a:solidFill>
            </a:endParaRPr>
          </a:p>
          <a:p>
            <a:endParaRPr lang="en-US" dirty="0">
              <a:solidFill>
                <a:schemeClr val="bg1"/>
              </a:solidFill>
            </a:endParaRPr>
          </a:p>
          <a:p>
            <a:r>
              <a:rPr lang="en-US" dirty="0">
                <a:solidFill>
                  <a:schemeClr val="bg1"/>
                </a:solidFill>
              </a:rPr>
              <a:t>*Stephen Burnett</a:t>
            </a:r>
          </a:p>
          <a:p>
            <a:endParaRPr lang="en-US" dirty="0">
              <a:solidFill>
                <a:schemeClr val="bg1"/>
              </a:solidFill>
            </a:endParaRPr>
          </a:p>
          <a:p>
            <a:r>
              <a:rPr lang="en-US" dirty="0">
                <a:solidFill>
                  <a:schemeClr val="bg1"/>
                </a:solidFill>
              </a:rPr>
              <a:t>*Micah  B. </a:t>
            </a:r>
            <a:r>
              <a:rPr lang="en-US" dirty="0" err="1">
                <a:solidFill>
                  <a:schemeClr val="bg1"/>
                </a:solidFill>
              </a:rPr>
              <a:t>Welton</a:t>
            </a:r>
            <a:endParaRPr lang="en-US" dirty="0">
              <a:solidFill>
                <a:schemeClr val="bg1"/>
              </a:solidFill>
            </a:endParaRPr>
          </a:p>
          <a:p>
            <a:endParaRPr lang="en-US" dirty="0">
              <a:solidFill>
                <a:schemeClr val="bg1"/>
              </a:solidFill>
            </a:endParaRPr>
          </a:p>
          <a:p>
            <a:r>
              <a:rPr lang="en-US" dirty="0">
                <a:solidFill>
                  <a:schemeClr val="bg1"/>
                </a:solidFill>
              </a:rPr>
              <a:t>**Eden Smith</a:t>
            </a:r>
          </a:p>
          <a:p>
            <a:endParaRPr lang="en-US" dirty="0">
              <a:solidFill>
                <a:schemeClr val="bg1"/>
              </a:solidFill>
            </a:endParaRPr>
          </a:p>
          <a:p>
            <a:endParaRPr lang="en-US" dirty="0">
              <a:solidFill>
                <a:schemeClr val="bg1"/>
              </a:solidFill>
            </a:endParaRPr>
          </a:p>
        </p:txBody>
      </p:sp>
      <p:sp>
        <p:nvSpPr>
          <p:cNvPr id="10" name="Rectangle 9"/>
          <p:cNvSpPr/>
          <p:nvPr/>
        </p:nvSpPr>
        <p:spPr>
          <a:xfrm>
            <a:off x="3706684" y="5334790"/>
            <a:ext cx="3479267" cy="369332"/>
          </a:xfrm>
          <a:prstGeom prst="rect">
            <a:avLst/>
          </a:prstGeom>
        </p:spPr>
        <p:txBody>
          <a:bodyPr wrap="square">
            <a:spAutoFit/>
          </a:bodyPr>
          <a:lstStyle/>
          <a:p>
            <a:r>
              <a:rPr lang="en-US" dirty="0">
                <a:solidFill>
                  <a:schemeClr val="bg1"/>
                </a:solidFill>
              </a:rPr>
              <a:t>* These men stayed valiant</a:t>
            </a:r>
          </a:p>
        </p:txBody>
      </p:sp>
      <p:sp>
        <p:nvSpPr>
          <p:cNvPr id="11" name="Rectangle 10"/>
          <p:cNvSpPr/>
          <p:nvPr/>
        </p:nvSpPr>
        <p:spPr>
          <a:xfrm>
            <a:off x="3731106" y="5842372"/>
            <a:ext cx="3479267" cy="646331"/>
          </a:xfrm>
          <a:prstGeom prst="rect">
            <a:avLst/>
          </a:prstGeom>
        </p:spPr>
        <p:txBody>
          <a:bodyPr wrap="square">
            <a:spAutoFit/>
          </a:bodyPr>
          <a:lstStyle/>
          <a:p>
            <a:r>
              <a:rPr lang="en-US" dirty="0">
                <a:solidFill>
                  <a:schemeClr val="bg1"/>
                </a:solidFill>
              </a:rPr>
              <a:t>** These men fell away but returned to the Church</a:t>
            </a:r>
          </a:p>
        </p:txBody>
      </p:sp>
      <p:sp>
        <p:nvSpPr>
          <p:cNvPr id="12" name="Rectangle 11"/>
          <p:cNvSpPr/>
          <p:nvPr/>
        </p:nvSpPr>
        <p:spPr>
          <a:xfrm>
            <a:off x="7329269" y="5057543"/>
            <a:ext cx="4424116" cy="1384995"/>
          </a:xfrm>
          <a:prstGeom prst="rect">
            <a:avLst/>
          </a:prstGeom>
        </p:spPr>
        <p:txBody>
          <a:bodyPr wrap="square">
            <a:spAutoFit/>
          </a:bodyPr>
          <a:lstStyle/>
          <a:p>
            <a:pPr algn="ctr"/>
            <a:r>
              <a:rPr lang="en-US" sz="2800" dirty="0">
                <a:solidFill>
                  <a:schemeClr val="bg1"/>
                </a:solidFill>
              </a:rPr>
              <a:t>11 out of 14 missionaries were valiant in the end---pretty good odds</a:t>
            </a:r>
          </a:p>
        </p:txBody>
      </p:sp>
      <p:pic>
        <p:nvPicPr>
          <p:cNvPr id="3" name="Picture 2">
            <a:extLst>
              <a:ext uri="{FF2B5EF4-FFF2-40B4-BE49-F238E27FC236}">
                <a16:creationId xmlns:a16="http://schemas.microsoft.com/office/drawing/2014/main" id="{800286E5-6B70-427A-9B0B-8B6A90374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3160" y="1934019"/>
            <a:ext cx="5220429" cy="2467319"/>
          </a:xfrm>
          <a:prstGeom prst="rect">
            <a:avLst/>
          </a:prstGeom>
        </p:spPr>
      </p:pic>
    </p:spTree>
    <p:extLst>
      <p:ext uri="{BB962C8B-B14F-4D97-AF65-F5344CB8AC3E}">
        <p14:creationId xmlns:p14="http://schemas.microsoft.com/office/powerpoint/2010/main" val="395996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E68E8F2-5A30-488E-8A17-AF789EDCB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116187"/>
            <a:ext cx="12192000" cy="1015663"/>
          </a:xfrm>
          <a:prstGeom prst="rect">
            <a:avLst/>
          </a:prstGeom>
          <a:noFill/>
        </p:spPr>
        <p:txBody>
          <a:bodyPr wrap="square" rtlCol="0">
            <a:spAutoFit/>
          </a:bodyPr>
          <a:lstStyle/>
          <a:p>
            <a:pPr algn="ctr"/>
            <a:r>
              <a:rPr lang="en-US" sz="6000" dirty="0">
                <a:solidFill>
                  <a:schemeClr val="bg1"/>
                </a:solidFill>
                <a:latin typeface="Viner Hand ITC" panose="03070502030502020203" pitchFamily="66" charset="0"/>
              </a:rPr>
              <a:t>Diligent in All Things</a:t>
            </a:r>
          </a:p>
        </p:txBody>
      </p:sp>
      <p:sp>
        <p:nvSpPr>
          <p:cNvPr id="7" name="TextBox 6"/>
          <p:cNvSpPr txBox="1"/>
          <p:nvPr/>
        </p:nvSpPr>
        <p:spPr>
          <a:xfrm>
            <a:off x="106163" y="6356993"/>
            <a:ext cx="3518780" cy="369332"/>
          </a:xfrm>
          <a:prstGeom prst="rect">
            <a:avLst/>
          </a:prstGeom>
          <a:noFill/>
        </p:spPr>
        <p:txBody>
          <a:bodyPr wrap="square" rtlCol="0">
            <a:spAutoFit/>
          </a:bodyPr>
          <a:lstStyle/>
          <a:p>
            <a:r>
              <a:rPr lang="en-US" dirty="0">
                <a:solidFill>
                  <a:schemeClr val="bg1"/>
                </a:solidFill>
              </a:rPr>
              <a:t>D&amp;C 75:29</a:t>
            </a:r>
          </a:p>
        </p:txBody>
      </p:sp>
      <p:grpSp>
        <p:nvGrpSpPr>
          <p:cNvPr id="14" name="Group 13">
            <a:extLst>
              <a:ext uri="{FF2B5EF4-FFF2-40B4-BE49-F238E27FC236}">
                <a16:creationId xmlns:a16="http://schemas.microsoft.com/office/drawing/2014/main" id="{E63D6E6F-8A48-456F-8DFF-43CBAD4F7868}"/>
              </a:ext>
            </a:extLst>
          </p:cNvPr>
          <p:cNvGrpSpPr/>
          <p:nvPr/>
        </p:nvGrpSpPr>
        <p:grpSpPr>
          <a:xfrm>
            <a:off x="4762500" y="1468813"/>
            <a:ext cx="2667000" cy="5029200"/>
            <a:chOff x="838200" y="76200"/>
            <a:chExt cx="2667000" cy="5029200"/>
          </a:xfrm>
        </p:grpSpPr>
        <p:grpSp>
          <p:nvGrpSpPr>
            <p:cNvPr id="15" name="Group 17">
              <a:extLst>
                <a:ext uri="{FF2B5EF4-FFF2-40B4-BE49-F238E27FC236}">
                  <a16:creationId xmlns:a16="http://schemas.microsoft.com/office/drawing/2014/main" id="{233FF6AE-929A-49B3-8E73-3592E9B5B246}"/>
                </a:ext>
              </a:extLst>
            </p:cNvPr>
            <p:cNvGrpSpPr/>
            <p:nvPr/>
          </p:nvGrpSpPr>
          <p:grpSpPr>
            <a:xfrm>
              <a:off x="838200" y="76200"/>
              <a:ext cx="2667000" cy="5029200"/>
              <a:chOff x="838200" y="76200"/>
              <a:chExt cx="2667000" cy="5029200"/>
            </a:xfrm>
          </p:grpSpPr>
          <p:grpSp>
            <p:nvGrpSpPr>
              <p:cNvPr id="17" name="Group 17">
                <a:extLst>
                  <a:ext uri="{FF2B5EF4-FFF2-40B4-BE49-F238E27FC236}">
                    <a16:creationId xmlns:a16="http://schemas.microsoft.com/office/drawing/2014/main" id="{5B5DF459-3F0A-4AAC-9AA9-199C28BFDB10}"/>
                  </a:ext>
                </a:extLst>
              </p:cNvPr>
              <p:cNvGrpSpPr/>
              <p:nvPr/>
            </p:nvGrpSpPr>
            <p:grpSpPr>
              <a:xfrm flipH="1">
                <a:off x="2209800" y="1447800"/>
                <a:ext cx="1295400" cy="3429000"/>
                <a:chOff x="685800" y="1447800"/>
                <a:chExt cx="1295400" cy="3124200"/>
              </a:xfrm>
            </p:grpSpPr>
            <p:sp>
              <p:nvSpPr>
                <p:cNvPr id="34" name="Bent Arrow 27">
                  <a:extLst>
                    <a:ext uri="{FF2B5EF4-FFF2-40B4-BE49-F238E27FC236}">
                      <a16:creationId xmlns:a16="http://schemas.microsoft.com/office/drawing/2014/main" id="{643E74F9-C81E-41D4-86D7-5D7D015890AE}"/>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28">
                  <a:extLst>
                    <a:ext uri="{FF2B5EF4-FFF2-40B4-BE49-F238E27FC236}">
                      <a16:creationId xmlns:a16="http://schemas.microsoft.com/office/drawing/2014/main" id="{DB9E2842-3107-40A0-9390-62C77326B382}"/>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Group 16">
                <a:extLst>
                  <a:ext uri="{FF2B5EF4-FFF2-40B4-BE49-F238E27FC236}">
                    <a16:creationId xmlns:a16="http://schemas.microsoft.com/office/drawing/2014/main" id="{ADA4588C-388D-47B9-A0BE-8E3BFA751938}"/>
                  </a:ext>
                </a:extLst>
              </p:cNvPr>
              <p:cNvGrpSpPr/>
              <p:nvPr/>
            </p:nvGrpSpPr>
            <p:grpSpPr>
              <a:xfrm>
                <a:off x="838200" y="1447800"/>
                <a:ext cx="1295400" cy="3429000"/>
                <a:chOff x="685800" y="1447800"/>
                <a:chExt cx="1295400" cy="3429000"/>
              </a:xfrm>
            </p:grpSpPr>
            <p:sp>
              <p:nvSpPr>
                <p:cNvPr id="31" name="Bent Arrow 25">
                  <a:extLst>
                    <a:ext uri="{FF2B5EF4-FFF2-40B4-BE49-F238E27FC236}">
                      <a16:creationId xmlns:a16="http://schemas.microsoft.com/office/drawing/2014/main" id="{CB51DAAB-EDF4-4122-8E99-ED827CE57BCB}"/>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Bent Arrow 14">
                  <a:extLst>
                    <a:ext uri="{FF2B5EF4-FFF2-40B4-BE49-F238E27FC236}">
                      <a16:creationId xmlns:a16="http://schemas.microsoft.com/office/drawing/2014/main" id="{8026B704-EC01-48DE-BC5E-F2E3C1DF9D52}"/>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9" name="Oval 2">
                <a:extLst>
                  <a:ext uri="{FF2B5EF4-FFF2-40B4-BE49-F238E27FC236}">
                    <a16:creationId xmlns:a16="http://schemas.microsoft.com/office/drawing/2014/main" id="{482D8658-81E4-4A62-BA8D-98CABD81E5D3}"/>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Operation 3">
                <a:extLst>
                  <a:ext uri="{FF2B5EF4-FFF2-40B4-BE49-F238E27FC236}">
                    <a16:creationId xmlns:a16="http://schemas.microsoft.com/office/drawing/2014/main" id="{8F3A1DE6-ACFF-4D82-86CB-073DFC53DEA7}"/>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nual Operation 4">
                <a:extLst>
                  <a:ext uri="{FF2B5EF4-FFF2-40B4-BE49-F238E27FC236}">
                    <a16:creationId xmlns:a16="http://schemas.microsoft.com/office/drawing/2014/main" id="{57D8261F-D773-4DA2-BA28-A4270DA3D0DA}"/>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6">
                <a:extLst>
                  <a:ext uri="{FF2B5EF4-FFF2-40B4-BE49-F238E27FC236}">
                    <a16:creationId xmlns:a16="http://schemas.microsoft.com/office/drawing/2014/main" id="{C3CF4E0B-AD7D-4EC6-BD0E-D62E80802704}"/>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5">
                <a:extLst>
                  <a:ext uri="{FF2B5EF4-FFF2-40B4-BE49-F238E27FC236}">
                    <a16:creationId xmlns:a16="http://schemas.microsoft.com/office/drawing/2014/main" id="{04E2DA58-2F65-4099-9F53-DD58EE8F70C7}"/>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nut 18">
                <a:extLst>
                  <a:ext uri="{FF2B5EF4-FFF2-40B4-BE49-F238E27FC236}">
                    <a16:creationId xmlns:a16="http://schemas.microsoft.com/office/drawing/2014/main" id="{71B7D6B1-D740-4D5E-9498-D2174CFE16B3}"/>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Rounded Rectangle 7">
                <a:extLst>
                  <a:ext uri="{FF2B5EF4-FFF2-40B4-BE49-F238E27FC236}">
                    <a16:creationId xmlns:a16="http://schemas.microsoft.com/office/drawing/2014/main" id="{0E01EE3B-E47D-4783-A5A8-962E02540825}"/>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9">
                <a:extLst>
                  <a:ext uri="{FF2B5EF4-FFF2-40B4-BE49-F238E27FC236}">
                    <a16:creationId xmlns:a16="http://schemas.microsoft.com/office/drawing/2014/main" id="{97E3FFD2-35EF-4031-8DBC-6F7A3DD9EEA3}"/>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0">
                <a:extLst>
                  <a:ext uri="{FF2B5EF4-FFF2-40B4-BE49-F238E27FC236}">
                    <a16:creationId xmlns:a16="http://schemas.microsoft.com/office/drawing/2014/main" id="{1FE14E4C-F594-46E8-8452-1ADB7C3B5B57}"/>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1">
                <a:extLst>
                  <a:ext uri="{FF2B5EF4-FFF2-40B4-BE49-F238E27FC236}">
                    <a16:creationId xmlns:a16="http://schemas.microsoft.com/office/drawing/2014/main" id="{8B17DA1F-9ABF-4331-A50B-2666F34CC9A1}"/>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2">
                <a:extLst>
                  <a:ext uri="{FF2B5EF4-FFF2-40B4-BE49-F238E27FC236}">
                    <a16:creationId xmlns:a16="http://schemas.microsoft.com/office/drawing/2014/main" id="{EB4D595D-94A1-4AF4-97AB-FE267C7953F0}"/>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nual Operation 13">
                <a:extLst>
                  <a:ext uri="{FF2B5EF4-FFF2-40B4-BE49-F238E27FC236}">
                    <a16:creationId xmlns:a16="http://schemas.microsoft.com/office/drawing/2014/main" id="{7CE68CA2-03DF-4260-B43D-7072052A19E0}"/>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18CDF83D-69B9-4BB2-B294-8B251C2892D2}"/>
                </a:ext>
              </a:extLst>
            </p:cNvPr>
            <p:cNvSpPr/>
            <p:nvPr/>
          </p:nvSpPr>
          <p:spPr>
            <a:xfrm>
              <a:off x="1400735" y="2436684"/>
              <a:ext cx="1600200" cy="1200329"/>
            </a:xfrm>
            <a:prstGeom prst="rect">
              <a:avLst/>
            </a:prstGeom>
          </p:spPr>
          <p:txBody>
            <a:bodyPr wrap="square">
              <a:spAutoFit/>
            </a:bodyPr>
            <a:lstStyle/>
            <a:p>
              <a:pPr algn="ctr"/>
              <a:r>
                <a:rPr lang="en-US" b="1" dirty="0"/>
                <a:t>The Lord commands us to be diligent in all things</a:t>
              </a:r>
              <a:endParaRPr lang="en-US" sz="1600" dirty="0">
                <a:solidFill>
                  <a:schemeClr val="bg1"/>
                </a:solidFill>
              </a:endParaRPr>
            </a:p>
          </p:txBody>
        </p:sp>
      </p:grpSp>
      <p:pic>
        <p:nvPicPr>
          <p:cNvPr id="8" name="Picture 7">
            <a:extLst>
              <a:ext uri="{FF2B5EF4-FFF2-40B4-BE49-F238E27FC236}">
                <a16:creationId xmlns:a16="http://schemas.microsoft.com/office/drawing/2014/main" id="{2315D58D-B9A1-4788-BD19-28F0AB4F4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12" y="841023"/>
            <a:ext cx="11632176" cy="5175953"/>
          </a:xfrm>
          <a:prstGeom prst="rect">
            <a:avLst/>
          </a:prstGeom>
        </p:spPr>
      </p:pic>
    </p:spTree>
    <p:extLst>
      <p:ext uri="{BB962C8B-B14F-4D97-AF65-F5344CB8AC3E}">
        <p14:creationId xmlns:p14="http://schemas.microsoft.com/office/powerpoint/2010/main" val="112700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085D22-F9B9-4649-BD0D-54158C09B3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99176" y="135802"/>
            <a:ext cx="11796665" cy="646330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a:t>
            </a:r>
          </a:p>
          <a:p>
            <a:r>
              <a:rPr lang="en-US" b="1" dirty="0">
                <a:solidFill>
                  <a:schemeClr val="bg1"/>
                </a:solidFill>
              </a:rPr>
              <a:t>The Lord Helps Us Share the Gospel</a:t>
            </a:r>
            <a:r>
              <a:rPr lang="en-US" dirty="0">
                <a:solidFill>
                  <a:schemeClr val="bg1"/>
                </a:solidFill>
              </a:rPr>
              <a:t> (1:00)</a:t>
            </a:r>
          </a:p>
          <a:p>
            <a:r>
              <a:rPr lang="en-US" b="1" dirty="0">
                <a:solidFill>
                  <a:schemeClr val="bg1"/>
                </a:solidFill>
              </a:rPr>
              <a:t>Priesthood Duty: Preaching the Gospel</a:t>
            </a:r>
            <a:r>
              <a:rPr lang="en-US" dirty="0">
                <a:solidFill>
                  <a:schemeClr val="bg1"/>
                </a:solidFill>
              </a:rPr>
              <a:t> (4:48)</a:t>
            </a:r>
          </a:p>
          <a:p>
            <a:endParaRPr lang="en-US" i="1" dirty="0">
              <a:solidFill>
                <a:schemeClr val="bg1"/>
              </a:solidFill>
            </a:endParaRPr>
          </a:p>
          <a:p>
            <a:r>
              <a:rPr lang="en-US" i="1" dirty="0">
                <a:solidFill>
                  <a:schemeClr val="bg1"/>
                </a:solidFill>
              </a:rPr>
              <a:t>History of the Church,</a:t>
            </a:r>
            <a:r>
              <a:rPr lang="en-US" dirty="0">
                <a:solidFill>
                  <a:schemeClr val="bg1"/>
                </a:solidFill>
              </a:rPr>
              <a:t> 1:242–43.</a:t>
            </a:r>
          </a:p>
          <a:p>
            <a:endParaRPr lang="en-US" dirty="0">
              <a:solidFill>
                <a:schemeClr val="bg1"/>
              </a:solidFill>
            </a:endParaRPr>
          </a:p>
          <a:p>
            <a:r>
              <a:rPr lang="en-US" dirty="0">
                <a:solidFill>
                  <a:schemeClr val="bg1"/>
                </a:solidFill>
              </a:rPr>
              <a:t>Hyrum M. Smith and </a:t>
            </a:r>
            <a:r>
              <a:rPr lang="en-US" dirty="0" err="1">
                <a:solidFill>
                  <a:schemeClr val="bg1"/>
                </a:solidFill>
              </a:rPr>
              <a:t>Janne</a:t>
            </a:r>
            <a:r>
              <a:rPr lang="en-US" dirty="0">
                <a:solidFill>
                  <a:schemeClr val="bg1"/>
                </a:solidFill>
              </a:rPr>
              <a:t> M. Sjodahl </a:t>
            </a:r>
            <a:r>
              <a:rPr lang="en-US" i="1" dirty="0">
                <a:solidFill>
                  <a:schemeClr val="bg1"/>
                </a:solidFill>
              </a:rPr>
              <a:t>Doctrine and Covenants Commentary </a:t>
            </a:r>
            <a:r>
              <a:rPr lang="en-US" dirty="0">
                <a:solidFill>
                  <a:schemeClr val="bg1"/>
                </a:solidFill>
              </a:rPr>
              <a:t>pgs. 433</a:t>
            </a:r>
          </a:p>
          <a:p>
            <a:endParaRPr lang="en-US" dirty="0">
              <a:solidFill>
                <a:schemeClr val="bg1"/>
              </a:solidFill>
            </a:endParaRPr>
          </a:p>
          <a:p>
            <a:pPr fontAlgn="base"/>
            <a:r>
              <a:rPr lang="en-US" dirty="0">
                <a:solidFill>
                  <a:schemeClr val="bg1"/>
                </a:solidFill>
              </a:rPr>
              <a:t>Elder Carlos E. </a:t>
            </a:r>
            <a:r>
              <a:rPr lang="en-US" dirty="0" err="1">
                <a:solidFill>
                  <a:schemeClr val="bg1"/>
                </a:solidFill>
              </a:rPr>
              <a:t>Asay</a:t>
            </a:r>
            <a:r>
              <a:rPr lang="en-US" dirty="0">
                <a:solidFill>
                  <a:schemeClr val="bg1"/>
                </a:solidFill>
              </a:rPr>
              <a:t> excerpt When </a:t>
            </a:r>
            <a:r>
              <a:rPr lang="en-US" i="1" dirty="0">
                <a:solidFill>
                  <a:schemeClr val="bg1"/>
                </a:solidFill>
              </a:rPr>
              <a:t>“The Best Two Years” Are Over” </a:t>
            </a:r>
            <a:r>
              <a:rPr lang="en-US" dirty="0">
                <a:solidFill>
                  <a:schemeClr val="bg1"/>
                </a:solidFill>
              </a:rPr>
              <a:t>by Janet Brigham Dec. 1978 Ensign</a:t>
            </a:r>
          </a:p>
          <a:p>
            <a:pPr fontAlgn="base"/>
            <a:endParaRPr lang="en-US" i="1" dirty="0">
              <a:solidFill>
                <a:schemeClr val="bg1"/>
              </a:solidFill>
            </a:endParaRPr>
          </a:p>
          <a:p>
            <a:r>
              <a:rPr lang="en-US" dirty="0">
                <a:solidFill>
                  <a:schemeClr val="bg1"/>
                </a:solidFill>
              </a:rPr>
              <a:t>Elder Bruce R. McConkie</a:t>
            </a:r>
            <a:r>
              <a:rPr lang="en-US" dirty="0">
                <a:solidFill>
                  <a:schemeClr val="bg1"/>
                </a:solidFill>
                <a:hlinkClick r:id="rId3">
                  <a:extLst>
                    <a:ext uri="{A12FA001-AC4F-418D-AE19-62706E023703}">
                      <ahyp:hlinkClr xmlns:ahyp="http://schemas.microsoft.com/office/drawing/2018/hyperlinkcolor" val="tx"/>
                    </a:ext>
                  </a:extLst>
                </a:hlinkClick>
              </a:rPr>
              <a:t> </a:t>
            </a:r>
            <a:r>
              <a:rPr lang="en-US" i="1" dirty="0">
                <a:solidFill>
                  <a:schemeClr val="bg1"/>
                </a:solidFill>
              </a:rPr>
              <a:t>Mormon Doctrine , </a:t>
            </a:r>
            <a:r>
              <a:rPr lang="en-US" dirty="0">
                <a:solidFill>
                  <a:schemeClr val="bg1"/>
                </a:solidFill>
              </a:rPr>
              <a:t>p. 173</a:t>
            </a:r>
          </a:p>
          <a:p>
            <a:endParaRPr lang="en-US" i="1" dirty="0">
              <a:solidFill>
                <a:schemeClr val="bg1"/>
              </a:solidFill>
            </a:endParaRPr>
          </a:p>
          <a:p>
            <a:r>
              <a:rPr lang="en-US" dirty="0">
                <a:solidFill>
                  <a:schemeClr val="bg1"/>
                </a:solidFill>
              </a:rPr>
              <a:t>President Joseph Fielding Smith (</a:t>
            </a:r>
            <a:r>
              <a:rPr lang="en-US" i="1" dirty="0">
                <a:solidFill>
                  <a:schemeClr val="bg1"/>
                </a:solidFill>
              </a:rPr>
              <a:t>Church History and Modern Revelation,</a:t>
            </a:r>
            <a:r>
              <a:rPr lang="en-US" dirty="0">
                <a:solidFill>
                  <a:schemeClr val="bg1"/>
                </a:solidFill>
              </a:rPr>
              <a:t> 1:276–77.)</a:t>
            </a:r>
          </a:p>
          <a:p>
            <a:endParaRPr lang="en-US" dirty="0">
              <a:solidFill>
                <a:schemeClr val="bg1"/>
              </a:solidFill>
            </a:endParaRPr>
          </a:p>
          <a:p>
            <a:r>
              <a:rPr lang="en-US" dirty="0">
                <a:solidFill>
                  <a:schemeClr val="bg1"/>
                </a:solidFill>
              </a:rPr>
              <a:t>Missionary Photos…</a:t>
            </a:r>
          </a:p>
          <a:p>
            <a:r>
              <a:rPr lang="en-US" dirty="0">
                <a:solidFill>
                  <a:schemeClr val="bg1"/>
                </a:solidFill>
              </a:rPr>
              <a:t>Elder Brendon Blau (South Africa Johannesburg Mission 2008-2010)</a:t>
            </a:r>
          </a:p>
          <a:p>
            <a:r>
              <a:rPr lang="en-US" dirty="0">
                <a:solidFill>
                  <a:schemeClr val="bg1"/>
                </a:solidFill>
              </a:rPr>
              <a:t>Sister Haley Judd (Philippines Queen City Mission…2013-Dec. 2014)</a:t>
            </a:r>
          </a:p>
          <a:p>
            <a:r>
              <a:rPr lang="en-US" dirty="0">
                <a:solidFill>
                  <a:schemeClr val="bg1"/>
                </a:solidFill>
              </a:rPr>
              <a:t>Elder Trevor Judd (Korea Busan Mission…2013-July 2015)</a:t>
            </a:r>
          </a:p>
          <a:p>
            <a:endParaRPr lang="en-US" i="1" dirty="0">
              <a:solidFill>
                <a:schemeClr val="bg1"/>
              </a:solidFill>
            </a:endParaRPr>
          </a:p>
          <a:p>
            <a:pPr fontAlgn="base"/>
            <a:endParaRPr lang="en-US" i="1" dirty="0">
              <a:solidFill>
                <a:schemeClr val="bg1"/>
              </a:solidFill>
            </a:endParaRPr>
          </a:p>
          <a:p>
            <a:endParaRPr lang="en-US" dirty="0">
              <a:solidFill>
                <a:schemeClr val="bg1"/>
              </a:solidFill>
            </a:endParaRPr>
          </a:p>
        </p:txBody>
      </p:sp>
      <p:grpSp>
        <p:nvGrpSpPr>
          <p:cNvPr id="6" name="Group 5">
            <a:extLst>
              <a:ext uri="{FF2B5EF4-FFF2-40B4-BE49-F238E27FC236}">
                <a16:creationId xmlns:a16="http://schemas.microsoft.com/office/drawing/2014/main" id="{D573581F-5CD2-413E-9C10-4D2E48AA6D28}"/>
              </a:ext>
            </a:extLst>
          </p:cNvPr>
          <p:cNvGrpSpPr/>
          <p:nvPr/>
        </p:nvGrpSpPr>
        <p:grpSpPr>
          <a:xfrm>
            <a:off x="4627755" y="562962"/>
            <a:ext cx="1096510" cy="1388913"/>
            <a:chOff x="7543800" y="3810000"/>
            <a:chExt cx="1143000" cy="1447800"/>
          </a:xfrm>
        </p:grpSpPr>
        <p:sp>
          <p:nvSpPr>
            <p:cNvPr id="7" name="Trapezoid 6">
              <a:extLst>
                <a:ext uri="{FF2B5EF4-FFF2-40B4-BE49-F238E27FC236}">
                  <a16:creationId xmlns:a16="http://schemas.microsoft.com/office/drawing/2014/main" id="{27970F28-0D6B-4394-A578-BBD958AD2C04}"/>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9">
              <a:extLst>
                <a:ext uri="{FF2B5EF4-FFF2-40B4-BE49-F238E27FC236}">
                  <a16:creationId xmlns:a16="http://schemas.microsoft.com/office/drawing/2014/main" id="{32353887-6499-489B-9309-BD20649F6B3A}"/>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0">
              <a:extLst>
                <a:ext uri="{FF2B5EF4-FFF2-40B4-BE49-F238E27FC236}">
                  <a16:creationId xmlns:a16="http://schemas.microsoft.com/office/drawing/2014/main" id="{3A371884-C23E-497A-B0DE-2ED2EB1A0014}"/>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1">
              <a:extLst>
                <a:ext uri="{FF2B5EF4-FFF2-40B4-BE49-F238E27FC236}">
                  <a16:creationId xmlns:a16="http://schemas.microsoft.com/office/drawing/2014/main" id="{8D435031-C58C-401E-A0DA-314D4A96811D}"/>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F76CD41-6FC6-45F8-B634-3FAE75EADD62}"/>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D048270C-F102-4F04-ACE9-200E63F4B4BA}"/>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4DABA2F7-41B0-4EFC-9255-DD710349AF76}"/>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4D75DD5-7A15-4F9C-B089-59A26F555901}"/>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17B1B88-2CFC-4EB5-BA31-8EA28920915D}"/>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6747140-0537-43FC-B0B1-41256B80DE0A}"/>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8134EB62-048E-4482-877A-D74383E4460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6494E01C-ACE5-491A-8EF0-206D4BA22086}"/>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542E37CC-0798-4A7B-BB85-A1FF39E16DCB}"/>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0B536843-022C-46ED-9152-0C811F8A00A5}"/>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324CBB6-C902-45BD-A8CC-4297BA0C351A}"/>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B19D744-7776-4C05-BAC6-B8D949EC13DB}"/>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972E130-E779-4246-885B-3A046236488F}"/>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62F9FE38-EB96-40DA-BA11-2AE7D54041C9}"/>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EC940445-E342-42C3-AFBD-A285BA255BAA}"/>
              </a:ext>
            </a:extLst>
          </p:cNvPr>
          <p:cNvSpPr>
            <a:spLocks noGrp="1"/>
          </p:cNvSpPr>
          <p:nvPr/>
        </p:nvSpPr>
        <p:spPr>
          <a:xfrm>
            <a:off x="0" y="641030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695249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742" y="155806"/>
            <a:ext cx="4376058" cy="3231654"/>
          </a:xfrm>
          <a:prstGeom prst="rect">
            <a:avLst/>
          </a:prstGeom>
          <a:ln>
            <a:solidFill>
              <a:schemeClr val="tx1"/>
            </a:solidFill>
          </a:ln>
        </p:spPr>
        <p:txBody>
          <a:bodyPr wrap="square">
            <a:spAutoFit/>
          </a:bodyPr>
          <a:lstStyle/>
          <a:p>
            <a:r>
              <a:rPr lang="en-US" sz="1200" b="0" i="0" dirty="0">
                <a:effectLst/>
                <a:latin typeface="Arial" panose="020B0604020202020204" pitchFamily="34" charset="0"/>
              </a:rPr>
              <a:t>The </a:t>
            </a:r>
            <a:r>
              <a:rPr lang="en-US" sz="1200" b="1" i="0" dirty="0">
                <a:effectLst/>
                <a:latin typeface="Arial" panose="020B0604020202020204" pitchFamily="34" charset="0"/>
              </a:rPr>
              <a:t>vuvuzela</a:t>
            </a:r>
            <a:r>
              <a:rPr lang="en-US" sz="1200" b="0" i="0" dirty="0">
                <a:effectLst/>
                <a:latin typeface="Arial" panose="020B0604020202020204" pitchFamily="34" charset="0"/>
              </a:rPr>
              <a:t> </a:t>
            </a:r>
            <a:r>
              <a:rPr lang="en-US" sz="1200" b="0" i="0" u="none" strike="noStrike" dirty="0">
                <a:effectLst/>
                <a:latin typeface="Arial" panose="020B0604020202020204" pitchFamily="34" charset="0"/>
                <a:hlinkClick r:id="rId2" tooltip="Help:IPA for English"/>
              </a:rPr>
              <a:t>/</a:t>
            </a:r>
            <a:r>
              <a:rPr lang="en-US" sz="1200" b="0" i="0" u="none" strike="noStrike" dirty="0" err="1">
                <a:effectLst/>
                <a:latin typeface="Arial" panose="020B0604020202020204" pitchFamily="34" charset="0"/>
                <a:hlinkClick r:id="rId3" tooltip="Help:IPA for English"/>
              </a:rPr>
              <a:t>vuːvu</a:t>
            </a:r>
            <a:r>
              <a:rPr lang="en-US" sz="1200" b="0" i="0" u="none" strike="noStrike" dirty="0">
                <a:effectLst/>
                <a:latin typeface="Arial" panose="020B0604020202020204" pitchFamily="34" charset="0"/>
                <a:hlinkClick r:id="rId3" tooltip="Help:IPA for English"/>
              </a:rPr>
              <a:t>ːˈ</a:t>
            </a:r>
            <a:r>
              <a:rPr lang="en-US" sz="1200" b="0" i="0" u="none" strike="noStrike" dirty="0" err="1">
                <a:effectLst/>
                <a:latin typeface="Arial" panose="020B0604020202020204" pitchFamily="34" charset="0"/>
                <a:hlinkClick r:id="rId3" tooltip="Help:IPA for English"/>
              </a:rPr>
              <a:t>zɛlə</a:t>
            </a:r>
            <a:r>
              <a:rPr lang="en-US" sz="1200" b="0" i="0" u="none" strike="noStrike" dirty="0">
                <a:effectLst/>
                <a:latin typeface="Arial" panose="020B0604020202020204" pitchFamily="34" charset="0"/>
              </a:rPr>
              <a:t>/</a:t>
            </a:r>
            <a:r>
              <a:rPr lang="en-US" sz="1200" b="0" i="0" dirty="0">
                <a:effectLst/>
                <a:latin typeface="Arial" panose="020B0604020202020204" pitchFamily="34" charset="0"/>
              </a:rPr>
              <a:t>, also known as </a:t>
            </a:r>
            <a:r>
              <a:rPr lang="en-US" sz="1200" b="1" i="0" dirty="0" err="1">
                <a:effectLst/>
                <a:latin typeface="Arial" panose="020B0604020202020204" pitchFamily="34" charset="0"/>
              </a:rPr>
              <a:t>lepatata</a:t>
            </a:r>
            <a:r>
              <a:rPr lang="en-US" sz="1200" b="1" i="0" dirty="0">
                <a:effectLst/>
                <a:latin typeface="Arial" panose="020B0604020202020204" pitchFamily="34" charset="0"/>
              </a:rPr>
              <a:t> </a:t>
            </a:r>
            <a:r>
              <a:rPr lang="en-US" sz="1200" b="1" i="0" dirty="0" err="1">
                <a:effectLst/>
                <a:latin typeface="Arial" panose="020B0604020202020204" pitchFamily="34" charset="0"/>
              </a:rPr>
              <a:t>Mambu</a:t>
            </a:r>
            <a:r>
              <a:rPr lang="en-US" sz="1200" b="0" i="0" dirty="0">
                <a:effectLst/>
                <a:latin typeface="Arial" panose="020B0604020202020204" pitchFamily="34" charset="0"/>
              </a:rPr>
              <a:t> (its </a:t>
            </a:r>
            <a:r>
              <a:rPr lang="en-US" sz="1200" b="0" i="0" u="none" strike="noStrike" dirty="0">
                <a:effectLst/>
                <a:latin typeface="Arial" panose="020B0604020202020204" pitchFamily="34" charset="0"/>
              </a:rPr>
              <a:t>Tswana</a:t>
            </a:r>
            <a:r>
              <a:rPr lang="en-US" sz="1200" b="0" i="0" dirty="0">
                <a:effectLst/>
                <a:latin typeface="Arial" panose="020B0604020202020204" pitchFamily="34" charset="0"/>
              </a:rPr>
              <a:t> name), is a </a:t>
            </a:r>
            <a:r>
              <a:rPr lang="en-US" sz="1200" b="0" i="0" u="none" strike="noStrike" dirty="0">
                <a:effectLst/>
                <a:latin typeface="Arial" panose="020B0604020202020204" pitchFamily="34" charset="0"/>
              </a:rPr>
              <a:t>plastic</a:t>
            </a:r>
            <a:r>
              <a:rPr lang="en-US" sz="1200" b="0" i="0" dirty="0">
                <a:effectLst/>
                <a:latin typeface="Arial" panose="020B0604020202020204" pitchFamily="34" charset="0"/>
              </a:rPr>
              <a:t> </a:t>
            </a:r>
            <a:r>
              <a:rPr lang="en-US" sz="1200" b="0" i="0" u="none" strike="noStrike" dirty="0">
                <a:effectLst/>
                <a:latin typeface="Arial" panose="020B0604020202020204" pitchFamily="34" charset="0"/>
              </a:rPr>
              <a:t>horn,</a:t>
            </a:r>
          </a:p>
          <a:p>
            <a:r>
              <a:rPr lang="en-US" sz="1200" dirty="0"/>
              <a:t>which produces a loud monotone note, typically around B♭ 3 (the B♭ below middle C)</a:t>
            </a:r>
          </a:p>
          <a:p>
            <a:r>
              <a:rPr lang="en-US" sz="1200" dirty="0"/>
              <a:t>Traditionally made and inspired from a kudu horn, the vuvuzela was used to summon distant villagers to attend community gatherings</a:t>
            </a:r>
          </a:p>
          <a:p>
            <a:r>
              <a:rPr lang="en-US" sz="1200" dirty="0"/>
              <a:t>Wikipedia</a:t>
            </a:r>
          </a:p>
          <a:p>
            <a:endParaRPr lang="en-US" sz="1200" dirty="0"/>
          </a:p>
          <a:p>
            <a:r>
              <a:rPr lang="en-US" sz="1200" b="1" dirty="0"/>
              <a:t>They shall wear crowns</a:t>
            </a:r>
          </a:p>
          <a:p>
            <a:r>
              <a:rPr lang="en-US" sz="1200" dirty="0"/>
              <a:t>Elder Bruce R. McConkie commented on the symbolism of being crowned: “Those who gain exaltation in the highest heaven of the celestial world shall wear </a:t>
            </a:r>
            <a:r>
              <a:rPr lang="en-US" sz="1200" i="1" dirty="0"/>
              <a:t>crowns</a:t>
            </a:r>
            <a:r>
              <a:rPr lang="en-US" sz="1200" dirty="0"/>
              <a:t>. Perhaps literal crowns may be worn on occasion—emblematic of their victory over the world and signifying that they rule and reign as kings and queens in the eternal house of Israel. But at all times they will be ‘crowned with honor, and glory, and immortality, and eternal life.’ (D. &amp; C. 75:5.)” (</a:t>
            </a:r>
            <a:r>
              <a:rPr lang="en-US" sz="1200" i="1" dirty="0"/>
              <a:t>Mormon Doctrine,</a:t>
            </a:r>
            <a:r>
              <a:rPr lang="en-US" sz="1200" dirty="0"/>
              <a:t> p. 173.)</a:t>
            </a:r>
          </a:p>
        </p:txBody>
      </p:sp>
      <p:sp>
        <p:nvSpPr>
          <p:cNvPr id="3" name="Rectangle 2">
            <a:extLst>
              <a:ext uri="{FF2B5EF4-FFF2-40B4-BE49-F238E27FC236}">
                <a16:creationId xmlns:a16="http://schemas.microsoft.com/office/drawing/2014/main" id="{CE681A57-63C9-4A19-AB34-AF6CA92CB9F6}"/>
              </a:ext>
            </a:extLst>
          </p:cNvPr>
          <p:cNvSpPr/>
          <p:nvPr/>
        </p:nvSpPr>
        <p:spPr>
          <a:xfrm>
            <a:off x="119742" y="3387460"/>
            <a:ext cx="4376058" cy="3046988"/>
          </a:xfrm>
          <a:prstGeom prst="rect">
            <a:avLst/>
          </a:prstGeom>
          <a:ln>
            <a:solidFill>
              <a:schemeClr val="tx1"/>
            </a:solidFill>
          </a:ln>
        </p:spPr>
        <p:txBody>
          <a:bodyPr wrap="square">
            <a:spAutoFit/>
          </a:bodyPr>
          <a:lstStyle/>
          <a:p>
            <a:pPr fontAlgn="base"/>
            <a:r>
              <a:rPr lang="en-US" sz="1200" b="1" dirty="0">
                <a:solidFill>
                  <a:srgbClr val="333333"/>
                </a:solidFill>
                <a:latin typeface="Open Sans"/>
              </a:rPr>
              <a:t>What Happened to William E. </a:t>
            </a:r>
            <a:r>
              <a:rPr lang="en-US" sz="1200" b="1" dirty="0" err="1">
                <a:solidFill>
                  <a:srgbClr val="333333"/>
                </a:solidFill>
                <a:latin typeface="Open Sans"/>
              </a:rPr>
              <a:t>McLellin</a:t>
            </a:r>
            <a:r>
              <a:rPr lang="en-US" sz="1200" b="1" dirty="0">
                <a:solidFill>
                  <a:srgbClr val="333333"/>
                </a:solidFill>
                <a:latin typeface="Open Sans"/>
              </a:rPr>
              <a:t>? D&amp;C 75:6-13:</a:t>
            </a:r>
          </a:p>
          <a:p>
            <a:pPr fontAlgn="base"/>
            <a:r>
              <a:rPr lang="en-US" sz="1200" dirty="0">
                <a:solidFill>
                  <a:srgbClr val="333333"/>
                </a:solidFill>
                <a:latin typeface="Open Sans"/>
              </a:rPr>
              <a:t> the Lord rebuked William E. </a:t>
            </a:r>
            <a:r>
              <a:rPr lang="en-US" sz="1200" dirty="0" err="1">
                <a:solidFill>
                  <a:srgbClr val="333333"/>
                </a:solidFill>
                <a:latin typeface="Open Sans"/>
              </a:rPr>
              <a:t>McLellin</a:t>
            </a:r>
            <a:r>
              <a:rPr lang="en-US" sz="1200" dirty="0">
                <a:solidFill>
                  <a:srgbClr val="333333"/>
                </a:solidFill>
                <a:latin typeface="Open Sans"/>
              </a:rPr>
              <a:t> for his murmurings, revoked the call to serve in the eastern states, and called Orson Hyde to replace him as Samuel Smith’s companion. However, the Lord mercifully extended another call for Brother </a:t>
            </a:r>
            <a:r>
              <a:rPr lang="en-US" sz="1200" dirty="0" err="1">
                <a:solidFill>
                  <a:srgbClr val="333333"/>
                </a:solidFill>
                <a:latin typeface="Open Sans"/>
              </a:rPr>
              <a:t>McLellin</a:t>
            </a:r>
            <a:r>
              <a:rPr lang="en-US" sz="1200" dirty="0">
                <a:solidFill>
                  <a:srgbClr val="333333"/>
                </a:solidFill>
                <a:latin typeface="Open Sans"/>
              </a:rPr>
              <a:t> to proclaim the gospel in the southern United States with Luke Johnson as his companion. Brother </a:t>
            </a:r>
            <a:r>
              <a:rPr lang="en-US" sz="1200" dirty="0" err="1">
                <a:solidFill>
                  <a:srgbClr val="333333"/>
                </a:solidFill>
                <a:latin typeface="Open Sans"/>
              </a:rPr>
              <a:t>McLellin</a:t>
            </a:r>
            <a:r>
              <a:rPr lang="en-US" sz="1200" dirty="0">
                <a:solidFill>
                  <a:srgbClr val="333333"/>
                </a:solidFill>
                <a:latin typeface="Open Sans"/>
              </a:rPr>
              <a:t> accepted the call to serve, but he did not continue faithfully. He soon claimed to be too sick to continue his mission. After leaving his mission, he traveled to Hiram, Ohio, and married </a:t>
            </a:r>
            <a:r>
              <a:rPr lang="en-US" sz="1200" dirty="0" err="1">
                <a:solidFill>
                  <a:srgbClr val="333333"/>
                </a:solidFill>
                <a:latin typeface="Open Sans"/>
              </a:rPr>
              <a:t>Emiline</a:t>
            </a:r>
            <a:r>
              <a:rPr lang="en-US" sz="1200" dirty="0">
                <a:solidFill>
                  <a:srgbClr val="333333"/>
                </a:solidFill>
                <a:latin typeface="Open Sans"/>
              </a:rPr>
              <a:t> Miller.</a:t>
            </a:r>
          </a:p>
          <a:p>
            <a:pPr fontAlgn="base"/>
            <a:r>
              <a:rPr lang="en-US" sz="1200" dirty="0">
                <a:solidFill>
                  <a:srgbClr val="333333"/>
                </a:solidFill>
                <a:latin typeface="Open Sans"/>
              </a:rPr>
              <a:t>After serving additional missions and serving for a time as a member of the Quorum of the Twelve Apostles, William E. </a:t>
            </a:r>
            <a:r>
              <a:rPr lang="en-US" sz="1200" dirty="0" err="1">
                <a:solidFill>
                  <a:srgbClr val="333333"/>
                </a:solidFill>
                <a:latin typeface="Open Sans"/>
              </a:rPr>
              <a:t>McLellin</a:t>
            </a:r>
            <a:r>
              <a:rPr lang="en-US" sz="1200" dirty="0">
                <a:solidFill>
                  <a:srgbClr val="333333"/>
                </a:solidFill>
                <a:latin typeface="Open Sans"/>
              </a:rPr>
              <a:t> was excommunicated on May 11, 1838, after confessing that he had stopped praying and keeping the commandments.</a:t>
            </a:r>
            <a:endParaRPr lang="en-US" sz="1200" b="0" i="0" dirty="0">
              <a:solidFill>
                <a:srgbClr val="333333"/>
              </a:solidFill>
              <a:effectLst/>
              <a:latin typeface="Open Sans"/>
            </a:endParaRPr>
          </a:p>
        </p:txBody>
      </p:sp>
      <p:sp>
        <p:nvSpPr>
          <p:cNvPr id="4" name="Rectangle 3">
            <a:extLst>
              <a:ext uri="{FF2B5EF4-FFF2-40B4-BE49-F238E27FC236}">
                <a16:creationId xmlns:a16="http://schemas.microsoft.com/office/drawing/2014/main" id="{999C661D-853E-4CB5-9CF0-95149ADF85D4}"/>
              </a:ext>
            </a:extLst>
          </p:cNvPr>
          <p:cNvSpPr/>
          <p:nvPr/>
        </p:nvSpPr>
        <p:spPr>
          <a:xfrm>
            <a:off x="4473340" y="155806"/>
            <a:ext cx="6096000" cy="4401205"/>
          </a:xfrm>
          <a:prstGeom prst="rect">
            <a:avLst/>
          </a:prstGeom>
          <a:ln>
            <a:solidFill>
              <a:schemeClr val="tx1"/>
            </a:solidFill>
          </a:ln>
        </p:spPr>
        <p:txBody>
          <a:bodyPr>
            <a:spAutoFit/>
          </a:bodyPr>
          <a:lstStyle/>
          <a:p>
            <a:r>
              <a:rPr lang="en-US" sz="1400" b="1" i="1" dirty="0"/>
              <a:t>Shake The Dust off Your Feet D&amp;C 75:20-22:</a:t>
            </a:r>
          </a:p>
          <a:p>
            <a:r>
              <a:rPr lang="en-US" sz="1400" i="1" dirty="0"/>
              <a:t> “When our Lord sent forth his disciples to proclaim the Gospel message he instructed them to shake off the dust of their feet as a testimony against those who opposed them. Likewise … the Lord instructed the elders that they had the same privilege. … The cleansing of their feet, either by washing or wiping off the dust, would be recorded in heaven as a testimony against the wicked. This act, however, was not to be performed in the presence of the offenders, ‘lest thou provoke them, but in secret, and wash thy feet, as a testimony against them in the day of judgment’ [D&amp;C 60:15]. The missionaries of the Church who faithfully perform their duty are under the obligation of leaving their testimony with all with whom they come in contact in their work. This testimony will stand as a witness against those who reject the message, at the judgment” (Church History and Modern Revelation, 2 vols. [1953], 1:223; see also Commentary and Background Information for D&amp;C 24:15 in lesson 31).</a:t>
            </a:r>
          </a:p>
          <a:p>
            <a:endParaRPr lang="en-US" sz="1400" i="1" dirty="0"/>
          </a:p>
          <a:p>
            <a:r>
              <a:rPr lang="en-US" sz="1400" dirty="0"/>
              <a:t>The dusting of one’s feet serves as a testimony against those who completely reject the Lord’s authorized servants. It is performed only in rare circumstances when the Lord expressly commands it. This act also serves as a witness of their rejection and that those who preached the gospel to them are no longer responsible for them before the Lord.</a:t>
            </a:r>
          </a:p>
        </p:txBody>
      </p:sp>
    </p:spTree>
    <p:extLst>
      <p:ext uri="{BB962C8B-B14F-4D97-AF65-F5344CB8AC3E}">
        <p14:creationId xmlns:p14="http://schemas.microsoft.com/office/powerpoint/2010/main" val="2744797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E90E19-4669-4F1F-954C-61753BD18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443620" y="1131850"/>
            <a:ext cx="2806573" cy="646331"/>
          </a:xfrm>
          <a:prstGeom prst="rect">
            <a:avLst/>
          </a:prstGeom>
          <a:noFill/>
        </p:spPr>
        <p:txBody>
          <a:bodyPr wrap="square" rtlCol="0">
            <a:spAutoFit/>
          </a:bodyPr>
          <a:lstStyle/>
          <a:p>
            <a:r>
              <a:rPr lang="en-US" dirty="0">
                <a:solidFill>
                  <a:schemeClr val="bg1"/>
                </a:solidFill>
              </a:rPr>
              <a:t>January 1832-- Amherst, Lorain County, Ohio.</a:t>
            </a:r>
          </a:p>
        </p:txBody>
      </p:sp>
      <p:sp>
        <p:nvSpPr>
          <p:cNvPr id="6" name="TextBox 5"/>
          <p:cNvSpPr txBox="1"/>
          <p:nvPr/>
        </p:nvSpPr>
        <p:spPr>
          <a:xfrm>
            <a:off x="0" y="116187"/>
            <a:ext cx="12192000" cy="1015663"/>
          </a:xfrm>
          <a:prstGeom prst="rect">
            <a:avLst/>
          </a:prstGeom>
          <a:noFill/>
        </p:spPr>
        <p:txBody>
          <a:bodyPr wrap="square" rtlCol="0">
            <a:spAutoFit/>
          </a:bodyPr>
          <a:lstStyle/>
          <a:p>
            <a:pPr algn="ctr"/>
            <a:r>
              <a:rPr lang="en-US" sz="6000" dirty="0">
                <a:solidFill>
                  <a:schemeClr val="bg1"/>
                </a:solidFill>
                <a:latin typeface="Viner Hand ITC" panose="03070502030502020203" pitchFamily="66" charset="0"/>
              </a:rPr>
              <a:t>Background</a:t>
            </a:r>
            <a:endParaRPr lang="en-US" sz="4000" dirty="0">
              <a:solidFill>
                <a:schemeClr val="bg1"/>
              </a:solidFill>
              <a:latin typeface="Viner Hand ITC" panose="03070502030502020203" pitchFamily="66" charset="0"/>
            </a:endParaRPr>
          </a:p>
        </p:txBody>
      </p:sp>
      <p:sp>
        <p:nvSpPr>
          <p:cNvPr id="5" name="TextBox 4"/>
          <p:cNvSpPr txBox="1"/>
          <p:nvPr/>
        </p:nvSpPr>
        <p:spPr>
          <a:xfrm>
            <a:off x="3013296" y="1778181"/>
            <a:ext cx="3514254" cy="923330"/>
          </a:xfrm>
          <a:prstGeom prst="rect">
            <a:avLst/>
          </a:prstGeom>
          <a:noFill/>
        </p:spPr>
        <p:txBody>
          <a:bodyPr wrap="square" rtlCol="0">
            <a:spAutoFit/>
          </a:bodyPr>
          <a:lstStyle/>
          <a:p>
            <a:r>
              <a:rPr lang="en-US" dirty="0">
                <a:solidFill>
                  <a:schemeClr val="bg1"/>
                </a:solidFill>
              </a:rPr>
              <a:t>On January 25</a:t>
            </a:r>
            <a:r>
              <a:rPr lang="en-US" baseline="30000" dirty="0">
                <a:solidFill>
                  <a:schemeClr val="bg1"/>
                </a:solidFill>
              </a:rPr>
              <a:t>th</a:t>
            </a:r>
            <a:r>
              <a:rPr lang="en-US" dirty="0">
                <a:solidFill>
                  <a:schemeClr val="bg1"/>
                </a:solidFill>
              </a:rPr>
              <a:t> Joseph was sustained and ordained the President of the High Priesthood</a:t>
            </a:r>
          </a:p>
        </p:txBody>
      </p:sp>
      <p:sp>
        <p:nvSpPr>
          <p:cNvPr id="7" name="TextBox 6"/>
          <p:cNvSpPr txBox="1"/>
          <p:nvPr/>
        </p:nvSpPr>
        <p:spPr>
          <a:xfrm>
            <a:off x="7656216" y="2895705"/>
            <a:ext cx="3514254" cy="3416320"/>
          </a:xfrm>
          <a:prstGeom prst="rect">
            <a:avLst/>
          </a:prstGeom>
          <a:noFill/>
        </p:spPr>
        <p:txBody>
          <a:bodyPr wrap="square" rtlCol="0">
            <a:spAutoFit/>
          </a:bodyPr>
          <a:lstStyle/>
          <a:p>
            <a:r>
              <a:rPr lang="en-US" dirty="0">
                <a:solidFill>
                  <a:schemeClr val="bg1"/>
                </a:solidFill>
              </a:rPr>
              <a:t>A few days before:</a:t>
            </a:r>
          </a:p>
          <a:p>
            <a:r>
              <a:rPr lang="en-US" dirty="0">
                <a:solidFill>
                  <a:schemeClr val="bg1"/>
                </a:solidFill>
              </a:rPr>
              <a:t>“…The Elders seemed anxious for me to inquire of the Lord that they might know His will, or learn what would be most pleasing to Him for them to do, in order to bring men to a sense of their condition; for, as it was written, all men have gone out of the way, so that none doeth good, no, not one. I inquired and received the following: [D&amp;C 75].” HC </a:t>
            </a:r>
          </a:p>
        </p:txBody>
      </p:sp>
      <p:pic>
        <p:nvPicPr>
          <p:cNvPr id="9" name="Picture 8">
            <a:extLst>
              <a:ext uri="{FF2B5EF4-FFF2-40B4-BE49-F238E27FC236}">
                <a16:creationId xmlns:a16="http://schemas.microsoft.com/office/drawing/2014/main" id="{529D7E71-A656-44A9-A4BF-FB2DBAFED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271" y="3347842"/>
            <a:ext cx="4261104" cy="2755392"/>
          </a:xfrm>
          <a:prstGeom prst="rect">
            <a:avLst/>
          </a:prstGeom>
        </p:spPr>
      </p:pic>
    </p:spTree>
    <p:extLst>
      <p:ext uri="{BB962C8B-B14F-4D97-AF65-F5344CB8AC3E}">
        <p14:creationId xmlns:p14="http://schemas.microsoft.com/office/powerpoint/2010/main" val="254124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21EBD82-B261-4F0D-9B28-B377137878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606582" y="1331026"/>
            <a:ext cx="2806573" cy="646331"/>
          </a:xfrm>
          <a:prstGeom prst="rect">
            <a:avLst/>
          </a:prstGeom>
          <a:solidFill>
            <a:schemeClr val="accent5">
              <a:lumMod val="75000"/>
            </a:schemeClr>
          </a:solidFill>
          <a:effectLst>
            <a:glow rad="139700">
              <a:schemeClr val="accent2">
                <a:satMod val="175000"/>
                <a:alpha val="40000"/>
              </a:schemeClr>
            </a:glow>
          </a:effectLst>
        </p:spPr>
        <p:txBody>
          <a:bodyPr wrap="square" rtlCol="0">
            <a:spAutoFit/>
          </a:bodyPr>
          <a:lstStyle/>
          <a:p>
            <a:pPr algn="ctr"/>
            <a:r>
              <a:rPr lang="en-US" dirty="0">
                <a:solidFill>
                  <a:schemeClr val="bg1"/>
                </a:solidFill>
              </a:rPr>
              <a:t>To Prepare Before Your Mission</a:t>
            </a:r>
          </a:p>
        </p:txBody>
      </p:sp>
      <p:sp>
        <p:nvSpPr>
          <p:cNvPr id="6" name="TextBox 5"/>
          <p:cNvSpPr txBox="1"/>
          <p:nvPr/>
        </p:nvSpPr>
        <p:spPr>
          <a:xfrm>
            <a:off x="0" y="116187"/>
            <a:ext cx="12192000" cy="1015663"/>
          </a:xfrm>
          <a:prstGeom prst="rect">
            <a:avLst/>
          </a:prstGeom>
          <a:noFill/>
        </p:spPr>
        <p:txBody>
          <a:bodyPr wrap="square" rtlCol="0">
            <a:spAutoFit/>
          </a:bodyPr>
          <a:lstStyle/>
          <a:p>
            <a:pPr algn="ctr"/>
            <a:r>
              <a:rPr lang="en-US" sz="6000" dirty="0">
                <a:solidFill>
                  <a:schemeClr val="bg1"/>
                </a:solidFill>
                <a:latin typeface="Viner Hand ITC" panose="03070502030502020203" pitchFamily="66" charset="0"/>
              </a:rPr>
              <a:t>Before a Mission</a:t>
            </a:r>
            <a:endParaRPr lang="en-US" sz="4000" dirty="0">
              <a:solidFill>
                <a:schemeClr val="bg1"/>
              </a:solidFill>
              <a:latin typeface="Viner Hand ITC" panose="03070502030502020203" pitchFamily="66" charset="0"/>
            </a:endParaRPr>
          </a:p>
        </p:txBody>
      </p:sp>
      <p:sp>
        <p:nvSpPr>
          <p:cNvPr id="2" name="Rectangle 1"/>
          <p:cNvSpPr/>
          <p:nvPr/>
        </p:nvSpPr>
        <p:spPr>
          <a:xfrm>
            <a:off x="1213206" y="2517597"/>
            <a:ext cx="1810652" cy="1477328"/>
          </a:xfrm>
          <a:prstGeom prst="rect">
            <a:avLst/>
          </a:prstGeom>
          <a:solidFill>
            <a:srgbClr val="C00000"/>
          </a:solidFill>
          <a:effectLst>
            <a:glow rad="139700">
              <a:schemeClr val="accent6">
                <a:satMod val="175000"/>
                <a:alpha val="40000"/>
              </a:schemeClr>
            </a:glow>
          </a:effectLst>
        </p:spPr>
        <p:txBody>
          <a:bodyPr wrap="square">
            <a:spAutoFit/>
          </a:bodyPr>
          <a:lstStyle/>
          <a:p>
            <a:r>
              <a:rPr lang="en-US" b="0" i="0" dirty="0">
                <a:solidFill>
                  <a:schemeClr val="bg1"/>
                </a:solidFill>
                <a:effectLst/>
                <a:latin typeface="Georgia" panose="02040502050405020303" pitchFamily="18" charset="0"/>
              </a:rPr>
              <a:t>spiritual, physical, financial, and emotional preparation</a:t>
            </a:r>
            <a:endParaRPr lang="en-US" dirty="0">
              <a:solidFill>
                <a:schemeClr val="bg1"/>
              </a:solidFill>
            </a:endParaRPr>
          </a:p>
        </p:txBody>
      </p:sp>
      <p:sp>
        <p:nvSpPr>
          <p:cNvPr id="3" name="Rectangle 2"/>
          <p:cNvSpPr/>
          <p:nvPr/>
        </p:nvSpPr>
        <p:spPr>
          <a:xfrm>
            <a:off x="366666" y="4535165"/>
            <a:ext cx="3624404" cy="2031325"/>
          </a:xfrm>
          <a:prstGeom prst="rect">
            <a:avLst/>
          </a:prstGeom>
          <a:solidFill>
            <a:srgbClr val="7030A0"/>
          </a:solidFill>
          <a:effectLst>
            <a:glow rad="139700">
              <a:schemeClr val="accent4">
                <a:satMod val="175000"/>
                <a:alpha val="40000"/>
              </a:schemeClr>
            </a:glow>
          </a:effectLst>
        </p:spPr>
        <p:txBody>
          <a:bodyPr wrap="square">
            <a:spAutoFit/>
          </a:bodyPr>
          <a:lstStyle/>
          <a:p>
            <a:r>
              <a:rPr lang="en-US" b="0" i="1" dirty="0">
                <a:solidFill>
                  <a:schemeClr val="bg1"/>
                </a:solidFill>
                <a:effectLst/>
                <a:latin typeface="Georgia" panose="02040502050405020303" pitchFamily="18" charset="0"/>
              </a:rPr>
              <a:t>But sanctify the Lord God in your hearts: and be ready always to give an answer to every man that </a:t>
            </a:r>
            <a:r>
              <a:rPr lang="en-US" b="0" i="1" dirty="0" err="1">
                <a:solidFill>
                  <a:schemeClr val="bg1"/>
                </a:solidFill>
                <a:effectLst/>
                <a:latin typeface="Georgia" panose="02040502050405020303" pitchFamily="18" charset="0"/>
              </a:rPr>
              <a:t>asketh</a:t>
            </a:r>
            <a:r>
              <a:rPr lang="en-US" b="0" i="1" dirty="0">
                <a:solidFill>
                  <a:schemeClr val="bg1"/>
                </a:solidFill>
                <a:effectLst/>
                <a:latin typeface="Georgia" panose="02040502050405020303" pitchFamily="18" charset="0"/>
              </a:rPr>
              <a:t> you a reason of the hope that is in you with meekness and fear:</a:t>
            </a:r>
          </a:p>
          <a:p>
            <a:r>
              <a:rPr lang="en-US" i="1" dirty="0">
                <a:solidFill>
                  <a:schemeClr val="bg1"/>
                </a:solidFill>
                <a:latin typeface="Georgia" panose="02040502050405020303" pitchFamily="18" charset="0"/>
              </a:rPr>
              <a:t>1 Peter 3:15</a:t>
            </a:r>
            <a:endParaRPr lang="en-US" i="1" dirty="0">
              <a:solidFill>
                <a:schemeClr val="bg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9064" y="1004207"/>
            <a:ext cx="2909861" cy="218239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7933" y="3827396"/>
            <a:ext cx="3652125" cy="2739094"/>
          </a:xfrm>
          <a:prstGeom prst="rect">
            <a:avLst/>
          </a:prstGeom>
        </p:spPr>
      </p:pic>
      <p:pic>
        <p:nvPicPr>
          <p:cNvPr id="11" name="Picture 2" descr="ii_i2fmlilh0_149a7716415fc7e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7064" y="1073946"/>
            <a:ext cx="1926987" cy="288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0014" y="4201683"/>
            <a:ext cx="3274394" cy="2455796"/>
          </a:xfrm>
          <a:prstGeom prst="rect">
            <a:avLst/>
          </a:prstGeom>
        </p:spPr>
      </p:pic>
    </p:spTree>
    <p:extLst>
      <p:ext uri="{BB962C8B-B14F-4D97-AF65-F5344CB8AC3E}">
        <p14:creationId xmlns:p14="http://schemas.microsoft.com/office/powerpoint/2010/main" val="286276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6CD12B-9B18-4090-B58C-1D6376F00F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116187"/>
            <a:ext cx="12192000" cy="1015663"/>
          </a:xfrm>
          <a:prstGeom prst="rect">
            <a:avLst/>
          </a:prstGeom>
          <a:noFill/>
        </p:spPr>
        <p:txBody>
          <a:bodyPr wrap="square" rtlCol="0">
            <a:spAutoFit/>
          </a:bodyPr>
          <a:lstStyle/>
          <a:p>
            <a:pPr algn="ctr"/>
            <a:r>
              <a:rPr lang="en-US" sz="6000" dirty="0">
                <a:solidFill>
                  <a:schemeClr val="bg1"/>
                </a:solidFill>
                <a:latin typeface="Viner Hand ITC" panose="03070502030502020203" pitchFamily="66" charset="0"/>
              </a:rPr>
              <a:t>Names of the Elders</a:t>
            </a:r>
            <a:endParaRPr lang="en-US" sz="4000" dirty="0">
              <a:solidFill>
                <a:schemeClr val="bg1"/>
              </a:solidFill>
              <a:latin typeface="Viner Hand ITC" panose="03070502030502020203" pitchFamily="66" charset="0"/>
            </a:endParaRPr>
          </a:p>
        </p:txBody>
      </p:sp>
      <p:sp>
        <p:nvSpPr>
          <p:cNvPr id="7" name="TextBox 6"/>
          <p:cNvSpPr txBox="1"/>
          <p:nvPr/>
        </p:nvSpPr>
        <p:spPr>
          <a:xfrm>
            <a:off x="106163" y="6356993"/>
            <a:ext cx="2806573" cy="369332"/>
          </a:xfrm>
          <a:prstGeom prst="rect">
            <a:avLst/>
          </a:prstGeom>
          <a:noFill/>
        </p:spPr>
        <p:txBody>
          <a:bodyPr wrap="square" rtlCol="0">
            <a:spAutoFit/>
          </a:bodyPr>
          <a:lstStyle/>
          <a:p>
            <a:r>
              <a:rPr lang="en-US" dirty="0">
                <a:solidFill>
                  <a:schemeClr val="bg1"/>
                </a:solidFill>
              </a:rPr>
              <a:t>D&amp;C 75:1-2</a:t>
            </a:r>
          </a:p>
        </p:txBody>
      </p:sp>
      <p:sp>
        <p:nvSpPr>
          <p:cNvPr id="5" name="Rectangle 4"/>
          <p:cNvSpPr/>
          <p:nvPr/>
        </p:nvSpPr>
        <p:spPr>
          <a:xfrm>
            <a:off x="740229" y="1584850"/>
            <a:ext cx="6096000" cy="1200329"/>
          </a:xfrm>
          <a:prstGeom prst="rect">
            <a:avLst/>
          </a:prstGeom>
        </p:spPr>
        <p:txBody>
          <a:bodyPr>
            <a:spAutoFit/>
          </a:bodyPr>
          <a:lstStyle/>
          <a:p>
            <a:r>
              <a:rPr lang="en-US" b="0" i="1" dirty="0">
                <a:solidFill>
                  <a:schemeClr val="bg1"/>
                </a:solidFill>
                <a:effectLst/>
                <a:latin typeface="Georgia" panose="02040502050405020303" pitchFamily="18" charset="0"/>
              </a:rPr>
              <a:t>And the </a:t>
            </a:r>
            <a:r>
              <a:rPr lang="en-US" b="0" i="1" cap="small" dirty="0">
                <a:solidFill>
                  <a:schemeClr val="bg1"/>
                </a:solidFill>
                <a:effectLst/>
                <a:latin typeface="Georgia" panose="02040502050405020303" pitchFamily="18" charset="0"/>
              </a:rPr>
              <a:t>Lord</a:t>
            </a:r>
            <a:r>
              <a:rPr lang="en-US" b="0" i="1" dirty="0">
                <a:solidFill>
                  <a:schemeClr val="bg1"/>
                </a:solidFill>
                <a:effectLst/>
                <a:latin typeface="Georgia" panose="02040502050405020303" pitchFamily="18" charset="0"/>
              </a:rPr>
              <a:t> came, and stood, and called as at other times, Samuel, Samuel. Then Samuel answered, Speak; for thy servant </a:t>
            </a:r>
            <a:r>
              <a:rPr lang="en-US" b="0" i="1" dirty="0" err="1">
                <a:solidFill>
                  <a:schemeClr val="bg1"/>
                </a:solidFill>
                <a:effectLst/>
                <a:latin typeface="Georgia" panose="02040502050405020303" pitchFamily="18" charset="0"/>
              </a:rPr>
              <a:t>heareth</a:t>
            </a:r>
            <a:r>
              <a:rPr lang="en-US" b="0" i="1" dirty="0">
                <a:solidFill>
                  <a:schemeClr val="bg1"/>
                </a:solidFill>
                <a:effectLst/>
                <a:latin typeface="Georgia" panose="02040502050405020303" pitchFamily="18" charset="0"/>
              </a:rPr>
              <a:t>.</a:t>
            </a:r>
          </a:p>
          <a:p>
            <a:r>
              <a:rPr lang="en-US" i="1" dirty="0">
                <a:solidFill>
                  <a:schemeClr val="bg1"/>
                </a:solidFill>
                <a:latin typeface="Georgia" panose="02040502050405020303" pitchFamily="18" charset="0"/>
              </a:rPr>
              <a:t>1 Samuel 3:10</a:t>
            </a:r>
            <a:endParaRPr lang="en-US" i="1" dirty="0">
              <a:solidFill>
                <a:schemeClr val="bg1"/>
              </a:solidFill>
            </a:endParaRPr>
          </a:p>
        </p:txBody>
      </p:sp>
      <p:sp>
        <p:nvSpPr>
          <p:cNvPr id="9" name="Rectangle 8"/>
          <p:cNvSpPr/>
          <p:nvPr/>
        </p:nvSpPr>
        <p:spPr>
          <a:xfrm>
            <a:off x="6386924" y="3840293"/>
            <a:ext cx="4770934" cy="2123658"/>
          </a:xfrm>
          <a:prstGeom prst="rect">
            <a:avLst/>
          </a:prstGeom>
        </p:spPr>
        <p:txBody>
          <a:bodyPr wrap="square">
            <a:spAutoFit/>
          </a:bodyPr>
          <a:lstStyle/>
          <a:p>
            <a:r>
              <a:rPr lang="en-US" sz="2400" b="0" dirty="0">
                <a:solidFill>
                  <a:schemeClr val="bg1"/>
                </a:solidFill>
                <a:effectLst/>
              </a:rPr>
              <a:t>When the Elders of the Church can say, in all sincerity that they can hear the Lord, (through the Holy Spirit), then the Lord can use them in His ministry.</a:t>
            </a:r>
          </a:p>
          <a:p>
            <a:r>
              <a:rPr lang="en-US" sz="1200" dirty="0">
                <a:solidFill>
                  <a:schemeClr val="bg1"/>
                </a:solidFill>
              </a:rPr>
              <a:t>Smith and Sjodahl</a:t>
            </a:r>
          </a:p>
        </p:txBody>
      </p:sp>
      <p:pic>
        <p:nvPicPr>
          <p:cNvPr id="3" name="Picture 2">
            <a:extLst>
              <a:ext uri="{FF2B5EF4-FFF2-40B4-BE49-F238E27FC236}">
                <a16:creationId xmlns:a16="http://schemas.microsoft.com/office/drawing/2014/main" id="{BE3411CA-0FC0-4EE5-82B9-AD5872B724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445" y="3257398"/>
            <a:ext cx="4675632" cy="2627376"/>
          </a:xfrm>
          <a:prstGeom prst="rect">
            <a:avLst/>
          </a:prstGeom>
        </p:spPr>
      </p:pic>
    </p:spTree>
    <p:extLst>
      <p:ext uri="{BB962C8B-B14F-4D97-AF65-F5344CB8AC3E}">
        <p14:creationId xmlns:p14="http://schemas.microsoft.com/office/powerpoint/2010/main" val="65838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6AB13DC-A42A-49BC-BE57-FD1CA8A507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116187"/>
            <a:ext cx="12192000" cy="1015663"/>
          </a:xfrm>
          <a:prstGeom prst="rect">
            <a:avLst/>
          </a:prstGeom>
          <a:noFill/>
        </p:spPr>
        <p:txBody>
          <a:bodyPr wrap="square" rtlCol="0">
            <a:spAutoFit/>
          </a:bodyPr>
          <a:lstStyle/>
          <a:p>
            <a:pPr algn="ctr"/>
            <a:r>
              <a:rPr lang="en-US" sz="6000" dirty="0">
                <a:solidFill>
                  <a:schemeClr val="bg1"/>
                </a:solidFill>
                <a:latin typeface="Viner Hand ITC" panose="03070502030502020203" pitchFamily="66" charset="0"/>
              </a:rPr>
              <a:t>The Work to Be Done</a:t>
            </a:r>
            <a:endParaRPr lang="en-US" sz="4000" dirty="0">
              <a:solidFill>
                <a:schemeClr val="bg1"/>
              </a:solidFill>
              <a:latin typeface="Viner Hand ITC" panose="03070502030502020203" pitchFamily="66" charset="0"/>
            </a:endParaRPr>
          </a:p>
        </p:txBody>
      </p:sp>
      <p:sp>
        <p:nvSpPr>
          <p:cNvPr id="7" name="TextBox 6"/>
          <p:cNvSpPr txBox="1"/>
          <p:nvPr/>
        </p:nvSpPr>
        <p:spPr>
          <a:xfrm>
            <a:off x="106163" y="6356993"/>
            <a:ext cx="3518780" cy="369332"/>
          </a:xfrm>
          <a:prstGeom prst="rect">
            <a:avLst/>
          </a:prstGeom>
          <a:noFill/>
        </p:spPr>
        <p:txBody>
          <a:bodyPr wrap="square" rtlCol="0">
            <a:spAutoFit/>
          </a:bodyPr>
          <a:lstStyle/>
          <a:p>
            <a:r>
              <a:rPr lang="en-US" dirty="0">
                <a:solidFill>
                  <a:schemeClr val="bg1"/>
                </a:solidFill>
              </a:rPr>
              <a:t>D&amp;C 75:3-4  Smith and Sjodahl</a:t>
            </a:r>
          </a:p>
        </p:txBody>
      </p:sp>
      <p:sp>
        <p:nvSpPr>
          <p:cNvPr id="9" name="Rectangle 8"/>
          <p:cNvSpPr/>
          <p:nvPr/>
        </p:nvSpPr>
        <p:spPr>
          <a:xfrm>
            <a:off x="500744" y="1588906"/>
            <a:ext cx="6096000" cy="3416320"/>
          </a:xfrm>
          <a:prstGeom prst="rect">
            <a:avLst/>
          </a:prstGeom>
        </p:spPr>
        <p:txBody>
          <a:bodyPr>
            <a:spAutoFit/>
          </a:bodyPr>
          <a:lstStyle/>
          <a:p>
            <a:r>
              <a:rPr lang="en-US" sz="2400" dirty="0">
                <a:solidFill>
                  <a:schemeClr val="bg1"/>
                </a:solidFill>
              </a:rPr>
              <a:t>He has work that must be done and he calls his laborers to do it.</a:t>
            </a:r>
          </a:p>
          <a:p>
            <a:endParaRPr lang="en-US" sz="2400" dirty="0">
              <a:solidFill>
                <a:schemeClr val="bg1"/>
              </a:solidFill>
            </a:endParaRPr>
          </a:p>
          <a:p>
            <a:r>
              <a:rPr lang="en-US" sz="2400" dirty="0">
                <a:solidFill>
                  <a:schemeClr val="bg1"/>
                </a:solidFill>
              </a:rPr>
              <a:t>He needs their services, but they need the wages which He pays.</a:t>
            </a:r>
          </a:p>
          <a:p>
            <a:endParaRPr lang="en-US" sz="2400" dirty="0">
              <a:solidFill>
                <a:schemeClr val="bg1"/>
              </a:solidFill>
            </a:endParaRPr>
          </a:p>
          <a:p>
            <a:r>
              <a:rPr lang="en-US" sz="2400" dirty="0">
                <a:solidFill>
                  <a:schemeClr val="bg1"/>
                </a:solidFill>
              </a:rPr>
              <a:t>He expects them to labor faithfully. </a:t>
            </a:r>
          </a:p>
          <a:p>
            <a:endParaRPr lang="en-US" sz="2400" dirty="0">
              <a:solidFill>
                <a:schemeClr val="bg1"/>
              </a:solidFill>
            </a:endParaRPr>
          </a:p>
          <a:p>
            <a:r>
              <a:rPr lang="en-US" sz="2400" dirty="0">
                <a:solidFill>
                  <a:schemeClr val="bg1"/>
                </a:solidFill>
              </a:rPr>
              <a:t>There must be no idlers in His service.</a:t>
            </a:r>
            <a:endParaRPr lang="en-US" sz="1200" dirty="0">
              <a:solidFill>
                <a:schemeClr val="bg1"/>
              </a:solidFill>
            </a:endParaRPr>
          </a:p>
        </p:txBody>
      </p:sp>
      <p:pic>
        <p:nvPicPr>
          <p:cNvPr id="4" name="Picture 3">
            <a:extLst>
              <a:ext uri="{FF2B5EF4-FFF2-40B4-BE49-F238E27FC236}">
                <a16:creationId xmlns:a16="http://schemas.microsoft.com/office/drawing/2014/main" id="{9A556528-256D-43DB-9570-11FBA39725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7510" y="2178563"/>
            <a:ext cx="4210638" cy="2943636"/>
          </a:xfrm>
          <a:prstGeom prst="rect">
            <a:avLst/>
          </a:prstGeom>
        </p:spPr>
      </p:pic>
    </p:spTree>
    <p:extLst>
      <p:ext uri="{BB962C8B-B14F-4D97-AF65-F5344CB8AC3E}">
        <p14:creationId xmlns:p14="http://schemas.microsoft.com/office/powerpoint/2010/main" val="77921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719C17E-140C-421F-B8C7-392F366494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116187"/>
            <a:ext cx="12192000" cy="1015663"/>
          </a:xfrm>
          <a:prstGeom prst="rect">
            <a:avLst/>
          </a:prstGeom>
          <a:noFill/>
        </p:spPr>
        <p:txBody>
          <a:bodyPr wrap="square" rtlCol="0">
            <a:spAutoFit/>
          </a:bodyPr>
          <a:lstStyle/>
          <a:p>
            <a:pPr algn="ctr"/>
            <a:r>
              <a:rPr lang="en-US" sz="6000" dirty="0">
                <a:solidFill>
                  <a:schemeClr val="bg1"/>
                </a:solidFill>
                <a:latin typeface="Viner Hand ITC" panose="03070502030502020203" pitchFamily="66" charset="0"/>
              </a:rPr>
              <a:t>During a Mission</a:t>
            </a:r>
            <a:endParaRPr lang="en-US" sz="4000" dirty="0">
              <a:solidFill>
                <a:schemeClr val="bg1"/>
              </a:solidFill>
              <a:latin typeface="Viner Hand ITC" panose="03070502030502020203" pitchFamily="66" charset="0"/>
            </a:endParaRPr>
          </a:p>
        </p:txBody>
      </p:sp>
      <p:sp>
        <p:nvSpPr>
          <p:cNvPr id="5" name="TextBox 4"/>
          <p:cNvSpPr txBox="1"/>
          <p:nvPr/>
        </p:nvSpPr>
        <p:spPr>
          <a:xfrm>
            <a:off x="4338873" y="1398692"/>
            <a:ext cx="3514254" cy="369332"/>
          </a:xfrm>
          <a:prstGeom prst="rect">
            <a:avLst/>
          </a:prstGeom>
          <a:solidFill>
            <a:schemeClr val="accent1">
              <a:lumMod val="75000"/>
            </a:schemeClr>
          </a:solidFill>
          <a:effectLst>
            <a:glow rad="139700">
              <a:schemeClr val="accent2">
                <a:satMod val="175000"/>
                <a:alpha val="40000"/>
              </a:schemeClr>
            </a:glow>
          </a:effectLst>
        </p:spPr>
        <p:txBody>
          <a:bodyPr wrap="square" rtlCol="0">
            <a:spAutoFit/>
          </a:bodyPr>
          <a:lstStyle/>
          <a:p>
            <a:pPr algn="ctr"/>
            <a:r>
              <a:rPr lang="en-US" dirty="0">
                <a:solidFill>
                  <a:schemeClr val="bg1"/>
                </a:solidFill>
              </a:rPr>
              <a:t>To Serve During Your Mission</a:t>
            </a:r>
          </a:p>
        </p:txBody>
      </p:sp>
      <p:sp>
        <p:nvSpPr>
          <p:cNvPr id="8" name="Rectangle 7"/>
          <p:cNvSpPr/>
          <p:nvPr/>
        </p:nvSpPr>
        <p:spPr>
          <a:xfrm>
            <a:off x="4442233" y="2380322"/>
            <a:ext cx="3567065" cy="1754326"/>
          </a:xfrm>
          <a:prstGeom prst="rect">
            <a:avLst/>
          </a:prstGeom>
          <a:solidFill>
            <a:srgbClr val="C00000"/>
          </a:solidFill>
          <a:effectLst>
            <a:glow rad="139700">
              <a:schemeClr val="accent6">
                <a:satMod val="175000"/>
                <a:alpha val="40000"/>
              </a:schemeClr>
            </a:glow>
          </a:effectLst>
        </p:spPr>
        <p:txBody>
          <a:bodyPr wrap="square">
            <a:spAutoFit/>
          </a:bodyPr>
          <a:lstStyle/>
          <a:p>
            <a:r>
              <a:rPr lang="en-US" b="0" i="0" dirty="0">
                <a:solidFill>
                  <a:schemeClr val="bg1"/>
                </a:solidFill>
                <a:effectLst/>
                <a:latin typeface="Abadi" panose="020B0604020104020204" pitchFamily="34" charset="0"/>
              </a:rPr>
              <a:t>As an authorized representative of Jesus Christ, you can teach people with power and authority through the Holy Spirit.</a:t>
            </a:r>
          </a:p>
          <a:p>
            <a:r>
              <a:rPr lang="en-US" dirty="0">
                <a:solidFill>
                  <a:schemeClr val="bg1"/>
                </a:solidFill>
                <a:latin typeface="Abadi" panose="020B0604020104020204" pitchFamily="34" charset="0"/>
              </a:rPr>
              <a:t>The purpose is to bring others to the gospel of Jesus Christ</a:t>
            </a:r>
            <a:endParaRPr lang="en-US" dirty="0">
              <a:solidFill>
                <a:schemeClr val="bg1"/>
              </a:solidFill>
            </a:endParaRPr>
          </a:p>
        </p:txBody>
      </p:sp>
      <p:sp>
        <p:nvSpPr>
          <p:cNvPr id="9" name="Rectangle 8"/>
          <p:cNvSpPr/>
          <p:nvPr/>
        </p:nvSpPr>
        <p:spPr>
          <a:xfrm>
            <a:off x="4312467" y="4765935"/>
            <a:ext cx="3826599" cy="1477328"/>
          </a:xfrm>
          <a:prstGeom prst="rect">
            <a:avLst/>
          </a:prstGeom>
          <a:solidFill>
            <a:srgbClr val="7030A0"/>
          </a:solidFill>
          <a:effectLst>
            <a:glow rad="139700">
              <a:schemeClr val="accent4">
                <a:satMod val="175000"/>
                <a:alpha val="40000"/>
              </a:schemeClr>
            </a:glow>
          </a:effectLst>
        </p:spPr>
        <p:txBody>
          <a:bodyPr wrap="square">
            <a:spAutoFit/>
          </a:bodyPr>
          <a:lstStyle/>
          <a:p>
            <a:r>
              <a:rPr lang="en-US" b="0" i="1" dirty="0">
                <a:solidFill>
                  <a:schemeClr val="bg1"/>
                </a:solidFill>
                <a:effectLst/>
                <a:latin typeface="Georgia" panose="02040502050405020303" pitchFamily="18" charset="0"/>
              </a:rPr>
              <a:t>Wherefore, how great the importance to make these things known unto the inhabitants of the earth,…</a:t>
            </a:r>
          </a:p>
          <a:p>
            <a:r>
              <a:rPr lang="en-US" i="1" dirty="0">
                <a:solidFill>
                  <a:schemeClr val="bg1"/>
                </a:solidFill>
                <a:latin typeface="Georgia" panose="02040502050405020303" pitchFamily="18" charset="0"/>
              </a:rPr>
              <a:t>2 Nephi 2:8</a:t>
            </a:r>
            <a:endParaRPr lang="en-US" i="1" dirty="0">
              <a:solidFill>
                <a:schemeClr val="bg1"/>
              </a:soli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558" y="993394"/>
            <a:ext cx="3657600" cy="20523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3236" y="4074615"/>
            <a:ext cx="3555882" cy="23807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2"/>
          <p:cNvSpPr>
            <a:spLocks noChangeArrowheads="1"/>
          </p:cNvSpPr>
          <p:nvPr/>
        </p:nvSpPr>
        <p:spPr bwMode="auto">
          <a:xfrm rot="5400000">
            <a:off x="68656" y="99339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E354EC37-C940-4C6B-A8E6-318BEE3934B5" descr="image.jpeg"/>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rot="5400000">
            <a:off x="8855712" y="1133606"/>
            <a:ext cx="3048000" cy="20288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1" name="E42454A1-FA8B-4D41-9386-87BCDE64657D" descr="image.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746" y="3743844"/>
            <a:ext cx="3397331" cy="25479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04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fade">
                                      <p:cBhvr>
                                        <p:cTn id="10" dur="500"/>
                                        <p:tgtEl>
                                          <p:spTgt spid="205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2049"/>
                                        </p:tgtEl>
                                        <p:attrNameLst>
                                          <p:attrName>style.visibility</p:attrName>
                                        </p:attrNameLst>
                                      </p:cBhvr>
                                      <p:to>
                                        <p:strVal val="visible"/>
                                      </p:to>
                                    </p:set>
                                    <p:animEffect transition="in" filter="fade">
                                      <p:cBhvr>
                                        <p:cTn id="21" dur="500"/>
                                        <p:tgtEl>
                                          <p:spTgt spid="2049"/>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1904FCE-17E2-46A7-9BE8-02CDDA473E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116187"/>
            <a:ext cx="12192000" cy="1015663"/>
          </a:xfrm>
          <a:prstGeom prst="rect">
            <a:avLst/>
          </a:prstGeom>
          <a:noFill/>
        </p:spPr>
        <p:txBody>
          <a:bodyPr wrap="square" rtlCol="0">
            <a:spAutoFit/>
          </a:bodyPr>
          <a:lstStyle/>
          <a:p>
            <a:pPr algn="ctr"/>
            <a:r>
              <a:rPr lang="en-US" sz="6000" dirty="0">
                <a:solidFill>
                  <a:schemeClr val="bg1"/>
                </a:solidFill>
                <a:latin typeface="Viner Hand ITC" panose="03070502030502020203" pitchFamily="66" charset="0"/>
              </a:rPr>
              <a:t>The Sound of a Trump</a:t>
            </a:r>
            <a:endParaRPr lang="en-US" sz="4000" dirty="0">
              <a:solidFill>
                <a:schemeClr val="bg1"/>
              </a:solidFill>
              <a:latin typeface="Viner Hand ITC" panose="03070502030502020203" pitchFamily="66" charset="0"/>
            </a:endParaRPr>
          </a:p>
        </p:txBody>
      </p:sp>
      <p:sp>
        <p:nvSpPr>
          <p:cNvPr id="7" name="TextBox 6"/>
          <p:cNvSpPr txBox="1"/>
          <p:nvPr/>
        </p:nvSpPr>
        <p:spPr>
          <a:xfrm>
            <a:off x="106163" y="6356993"/>
            <a:ext cx="3518780" cy="369332"/>
          </a:xfrm>
          <a:prstGeom prst="rect">
            <a:avLst/>
          </a:prstGeom>
          <a:noFill/>
        </p:spPr>
        <p:txBody>
          <a:bodyPr wrap="square" rtlCol="0">
            <a:spAutoFit/>
          </a:bodyPr>
          <a:lstStyle/>
          <a:p>
            <a:r>
              <a:rPr lang="en-US" dirty="0">
                <a:solidFill>
                  <a:schemeClr val="bg1"/>
                </a:solidFill>
              </a:rPr>
              <a:t>D&amp;C 75:3-4 Smith and </a:t>
            </a:r>
            <a:r>
              <a:rPr lang="en-US" dirty="0" err="1">
                <a:solidFill>
                  <a:schemeClr val="bg1"/>
                </a:solidFill>
              </a:rPr>
              <a:t>Sjodahl</a:t>
            </a:r>
            <a:endParaRPr lang="en-US" dirty="0">
              <a:solidFill>
                <a:schemeClr val="bg1"/>
              </a:solidFill>
            </a:endParaRPr>
          </a:p>
        </p:txBody>
      </p:sp>
      <p:sp>
        <p:nvSpPr>
          <p:cNvPr id="9" name="Rectangle 8"/>
          <p:cNvSpPr/>
          <p:nvPr/>
        </p:nvSpPr>
        <p:spPr>
          <a:xfrm>
            <a:off x="283030" y="1248037"/>
            <a:ext cx="6096000" cy="461665"/>
          </a:xfrm>
          <a:prstGeom prst="rect">
            <a:avLst/>
          </a:prstGeom>
        </p:spPr>
        <p:txBody>
          <a:bodyPr>
            <a:spAutoFit/>
          </a:bodyPr>
          <a:lstStyle/>
          <a:p>
            <a:r>
              <a:rPr lang="en-US" sz="2400" dirty="0">
                <a:solidFill>
                  <a:schemeClr val="bg1"/>
                </a:solidFill>
              </a:rPr>
              <a:t>A trumpet can be heard far and wide</a:t>
            </a:r>
            <a:endParaRPr lang="en-US" sz="1200" dirty="0">
              <a:solidFill>
                <a:schemeClr val="bg1"/>
              </a:solidFill>
            </a:endParaRPr>
          </a:p>
        </p:txBody>
      </p:sp>
      <p:sp>
        <p:nvSpPr>
          <p:cNvPr id="8" name="Rectangle 7"/>
          <p:cNvSpPr/>
          <p:nvPr/>
        </p:nvSpPr>
        <p:spPr>
          <a:xfrm>
            <a:off x="5780316" y="3927173"/>
            <a:ext cx="6096000" cy="2308324"/>
          </a:xfrm>
          <a:prstGeom prst="rect">
            <a:avLst/>
          </a:prstGeom>
        </p:spPr>
        <p:txBody>
          <a:bodyPr>
            <a:spAutoFit/>
          </a:bodyPr>
          <a:lstStyle/>
          <a:p>
            <a:r>
              <a:rPr lang="en-US" sz="2400" dirty="0">
                <a:solidFill>
                  <a:schemeClr val="bg1"/>
                </a:solidFill>
              </a:rPr>
              <a:t>The year of jubilee was announced in ancient Israel, from hill top to hill top, by blasts of trumpets. That is the way to proclaim the gospel. The sound of harps and lutes…cannot compare to the vigor and earnestness with which the truth must be proclaimed</a:t>
            </a:r>
            <a:endParaRPr lang="en-US" sz="1200" dirty="0">
              <a:solidFill>
                <a:schemeClr val="bg1"/>
              </a:solidFill>
            </a:endParaRPr>
          </a:p>
        </p:txBody>
      </p:sp>
      <p:sp>
        <p:nvSpPr>
          <p:cNvPr id="10" name="Rectangle 9"/>
          <p:cNvSpPr/>
          <p:nvPr/>
        </p:nvSpPr>
        <p:spPr>
          <a:xfrm>
            <a:off x="3624943" y="1990669"/>
            <a:ext cx="4038600" cy="1200329"/>
          </a:xfrm>
          <a:prstGeom prst="rect">
            <a:avLst/>
          </a:prstGeom>
        </p:spPr>
        <p:txBody>
          <a:bodyPr wrap="square">
            <a:spAutoFit/>
          </a:bodyPr>
          <a:lstStyle/>
          <a:p>
            <a:pPr algn="ctr"/>
            <a:r>
              <a:rPr lang="en-US" sz="2400" dirty="0">
                <a:solidFill>
                  <a:schemeClr val="bg1"/>
                </a:solidFill>
              </a:rPr>
              <a:t>South African World Cup Sound—Vuvuzela or</a:t>
            </a:r>
          </a:p>
          <a:p>
            <a:pPr algn="ctr"/>
            <a:r>
              <a:rPr lang="en-US" sz="2400" dirty="0" err="1">
                <a:solidFill>
                  <a:schemeClr val="bg1"/>
                </a:solidFill>
              </a:rPr>
              <a:t>lepatata</a:t>
            </a:r>
            <a:endParaRPr lang="en-US" sz="1200" dirty="0">
              <a:solidFill>
                <a:schemeClr val="bg1"/>
              </a:solidFill>
            </a:endParaRPr>
          </a:p>
        </p:txBody>
      </p:sp>
      <p:sp>
        <p:nvSpPr>
          <p:cNvPr id="3" name="Rectangle 2">
            <a:extLst>
              <a:ext uri="{FF2B5EF4-FFF2-40B4-BE49-F238E27FC236}">
                <a16:creationId xmlns:a16="http://schemas.microsoft.com/office/drawing/2014/main" id="{464718CE-E8DC-4047-B084-FCAA4A3FF132}"/>
              </a:ext>
            </a:extLst>
          </p:cNvPr>
          <p:cNvSpPr/>
          <p:nvPr/>
        </p:nvSpPr>
        <p:spPr>
          <a:xfrm>
            <a:off x="2661936" y="3308615"/>
            <a:ext cx="669094" cy="369332"/>
          </a:xfrm>
          <a:prstGeom prst="rect">
            <a:avLst/>
          </a:prstGeom>
        </p:spPr>
        <p:txBody>
          <a:bodyPr wrap="none">
            <a:spAutoFit/>
          </a:bodyPr>
          <a:lstStyle/>
          <a:p>
            <a:r>
              <a:rPr lang="en-US" dirty="0" err="1">
                <a:solidFill>
                  <a:schemeClr val="bg1"/>
                </a:solidFill>
              </a:rPr>
              <a:t>Sofar</a:t>
            </a:r>
            <a:endParaRPr lang="en-US" dirty="0"/>
          </a:p>
        </p:txBody>
      </p:sp>
      <p:pic>
        <p:nvPicPr>
          <p:cNvPr id="5" name="Picture 4">
            <a:extLst>
              <a:ext uri="{FF2B5EF4-FFF2-40B4-BE49-F238E27FC236}">
                <a16:creationId xmlns:a16="http://schemas.microsoft.com/office/drawing/2014/main" id="{7E2DB97F-BEC3-430F-80C7-CD0136F3B8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4957" y="3675726"/>
            <a:ext cx="3209925" cy="2400300"/>
          </a:xfrm>
          <a:prstGeom prst="rect">
            <a:avLst/>
          </a:prstGeom>
        </p:spPr>
      </p:pic>
      <p:pic>
        <p:nvPicPr>
          <p:cNvPr id="13" name="Picture 12">
            <a:extLst>
              <a:ext uri="{FF2B5EF4-FFF2-40B4-BE49-F238E27FC236}">
                <a16:creationId xmlns:a16="http://schemas.microsoft.com/office/drawing/2014/main" id="{0549B19F-B1DB-41FE-847B-E10BF0DC62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8433" y="1111910"/>
            <a:ext cx="1908048" cy="2779776"/>
          </a:xfrm>
          <a:prstGeom prst="rect">
            <a:avLst/>
          </a:prstGeom>
        </p:spPr>
      </p:pic>
    </p:spTree>
    <p:extLst>
      <p:ext uri="{BB962C8B-B14F-4D97-AF65-F5344CB8AC3E}">
        <p14:creationId xmlns:p14="http://schemas.microsoft.com/office/powerpoint/2010/main" val="125762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D06C674-E970-4D69-A555-82F4B516AE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116187"/>
            <a:ext cx="12192000" cy="1015663"/>
          </a:xfrm>
          <a:prstGeom prst="rect">
            <a:avLst/>
          </a:prstGeom>
          <a:noFill/>
        </p:spPr>
        <p:txBody>
          <a:bodyPr wrap="square" rtlCol="0">
            <a:spAutoFit/>
          </a:bodyPr>
          <a:lstStyle/>
          <a:p>
            <a:pPr algn="ctr"/>
            <a:r>
              <a:rPr lang="en-US" sz="6000" dirty="0">
                <a:solidFill>
                  <a:schemeClr val="bg1"/>
                </a:solidFill>
                <a:latin typeface="Viner Hand ITC" panose="03070502030502020203" pitchFamily="66" charset="0"/>
              </a:rPr>
              <a:t>After a Mission</a:t>
            </a:r>
            <a:endParaRPr lang="en-US" sz="4000" dirty="0">
              <a:solidFill>
                <a:schemeClr val="bg1"/>
              </a:solidFill>
              <a:latin typeface="Viner Hand ITC" panose="03070502030502020203" pitchFamily="66" charset="0"/>
            </a:endParaRPr>
          </a:p>
        </p:txBody>
      </p:sp>
      <p:sp>
        <p:nvSpPr>
          <p:cNvPr id="7" name="TextBox 6"/>
          <p:cNvSpPr txBox="1"/>
          <p:nvPr/>
        </p:nvSpPr>
        <p:spPr>
          <a:xfrm>
            <a:off x="8051387" y="1222445"/>
            <a:ext cx="3514254" cy="646331"/>
          </a:xfrm>
          <a:prstGeom prst="rect">
            <a:avLst/>
          </a:prstGeom>
          <a:solidFill>
            <a:schemeClr val="accent1">
              <a:lumMod val="75000"/>
            </a:schemeClr>
          </a:solidFill>
          <a:effectLst>
            <a:glow rad="139700">
              <a:schemeClr val="accent2">
                <a:satMod val="175000"/>
                <a:alpha val="40000"/>
              </a:schemeClr>
            </a:glow>
          </a:effectLst>
        </p:spPr>
        <p:txBody>
          <a:bodyPr wrap="square" rtlCol="0">
            <a:spAutoFit/>
          </a:bodyPr>
          <a:lstStyle/>
          <a:p>
            <a:pPr algn="ctr"/>
            <a:r>
              <a:rPr lang="en-US" dirty="0">
                <a:solidFill>
                  <a:schemeClr val="bg1"/>
                </a:solidFill>
              </a:rPr>
              <a:t>To Remain Faithful and Endure After Your Mission</a:t>
            </a:r>
          </a:p>
        </p:txBody>
      </p:sp>
      <p:sp>
        <p:nvSpPr>
          <p:cNvPr id="10" name="Rectangle 9"/>
          <p:cNvSpPr/>
          <p:nvPr/>
        </p:nvSpPr>
        <p:spPr>
          <a:xfrm>
            <a:off x="7971415" y="2274842"/>
            <a:ext cx="3594226" cy="1938992"/>
          </a:xfrm>
          <a:prstGeom prst="rect">
            <a:avLst/>
          </a:prstGeom>
          <a:solidFill>
            <a:srgbClr val="C00000"/>
          </a:solidFill>
          <a:effectLst>
            <a:glow rad="139700">
              <a:schemeClr val="accent6">
                <a:satMod val="175000"/>
                <a:alpha val="40000"/>
              </a:schemeClr>
            </a:glow>
          </a:effectLst>
        </p:spPr>
        <p:txBody>
          <a:bodyPr wrap="square">
            <a:spAutoFit/>
          </a:bodyPr>
          <a:lstStyle/>
          <a:p>
            <a:r>
              <a:rPr lang="en-US" b="0" i="0" dirty="0">
                <a:solidFill>
                  <a:schemeClr val="bg1"/>
                </a:solidFill>
                <a:effectLst/>
                <a:latin typeface="Abadi" panose="020B0604020104020204" pitchFamily="34" charset="0"/>
              </a:rPr>
              <a:t>“Returned missionaries can’t afford to lose </a:t>
            </a:r>
            <a:r>
              <a:rPr lang="en-US" b="0" i="1" dirty="0">
                <a:solidFill>
                  <a:schemeClr val="bg1"/>
                </a:solidFill>
                <a:effectLst/>
                <a:latin typeface="Abadi" panose="020B0604020104020204" pitchFamily="34" charset="0"/>
              </a:rPr>
              <a:t>any </a:t>
            </a:r>
            <a:r>
              <a:rPr lang="en-US" b="0" i="0" dirty="0">
                <a:solidFill>
                  <a:schemeClr val="bg1"/>
                </a:solidFill>
                <a:effectLst/>
                <a:latin typeface="Abadi" panose="020B0604020104020204" pitchFamily="34" charset="0"/>
              </a:rPr>
              <a:t>of their good missionary habits. If they don’t hold on to them, they’ll be throwing away two years of precious training</a:t>
            </a:r>
            <a:r>
              <a:rPr lang="en-US" sz="1200" b="0" i="0" dirty="0">
                <a:solidFill>
                  <a:schemeClr val="bg1"/>
                </a:solidFill>
                <a:effectLst/>
                <a:latin typeface="Abadi" panose="020B0604020104020204" pitchFamily="34" charset="0"/>
              </a:rPr>
              <a:t>!” </a:t>
            </a:r>
          </a:p>
          <a:p>
            <a:r>
              <a:rPr lang="en-US" sz="1200" b="0" i="0" dirty="0">
                <a:solidFill>
                  <a:schemeClr val="bg1"/>
                </a:solidFill>
                <a:effectLst/>
                <a:latin typeface="Abadi" panose="020B0604020104020204" pitchFamily="34" charset="0"/>
              </a:rPr>
              <a:t>Elder Carlos E. </a:t>
            </a:r>
            <a:r>
              <a:rPr lang="en-US" sz="1200" b="0" i="0" dirty="0" err="1">
                <a:solidFill>
                  <a:schemeClr val="bg1"/>
                </a:solidFill>
                <a:effectLst/>
                <a:latin typeface="Abadi" panose="020B0604020104020204" pitchFamily="34" charset="0"/>
              </a:rPr>
              <a:t>Asay</a:t>
            </a:r>
            <a:endParaRPr lang="en-US" sz="1200" dirty="0">
              <a:solidFill>
                <a:schemeClr val="bg1"/>
              </a:solidFill>
            </a:endParaRPr>
          </a:p>
        </p:txBody>
      </p:sp>
      <p:sp>
        <p:nvSpPr>
          <p:cNvPr id="11" name="Rectangle 10"/>
          <p:cNvSpPr/>
          <p:nvPr/>
        </p:nvSpPr>
        <p:spPr>
          <a:xfrm>
            <a:off x="7848601" y="4535165"/>
            <a:ext cx="3839854" cy="2031325"/>
          </a:xfrm>
          <a:prstGeom prst="rect">
            <a:avLst/>
          </a:prstGeom>
          <a:solidFill>
            <a:srgbClr val="7030A0"/>
          </a:solidFill>
          <a:effectLst>
            <a:glow rad="139700">
              <a:schemeClr val="accent4">
                <a:satMod val="175000"/>
                <a:alpha val="40000"/>
              </a:schemeClr>
            </a:glow>
          </a:effectLst>
        </p:spPr>
        <p:txBody>
          <a:bodyPr wrap="square">
            <a:spAutoFit/>
          </a:bodyPr>
          <a:lstStyle/>
          <a:p>
            <a:r>
              <a:rPr lang="en-US" b="0" i="1" dirty="0">
                <a:solidFill>
                  <a:schemeClr val="bg1"/>
                </a:solidFill>
                <a:effectLst/>
                <a:latin typeface="Georgia" panose="02040502050405020303" pitchFamily="18" charset="0"/>
              </a:rPr>
              <a:t>And now I am no more in the world, but these are in the world, and I come to thee. Holy Father, keep through thine own name those whom thou hast given me, that they may be one, as we are.</a:t>
            </a:r>
          </a:p>
          <a:p>
            <a:r>
              <a:rPr lang="en-US" i="1" dirty="0">
                <a:solidFill>
                  <a:schemeClr val="bg1"/>
                </a:solidFill>
                <a:latin typeface="Georgia" panose="02040502050405020303" pitchFamily="18" charset="0"/>
              </a:rPr>
              <a:t>John 17:11</a:t>
            </a:r>
            <a:endParaRPr lang="en-US" i="1" dirty="0">
              <a:solidFill>
                <a:schemeClr val="bg1"/>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36263" r="23740"/>
          <a:stretch/>
        </p:blipFill>
        <p:spPr>
          <a:xfrm>
            <a:off x="1303834" y="3320491"/>
            <a:ext cx="1932608" cy="2429347"/>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2574" y="1148526"/>
            <a:ext cx="1805759" cy="2715861"/>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0536" y="4213834"/>
            <a:ext cx="1504076" cy="2262130"/>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18909" t="16604" r="18022" b="15278"/>
          <a:stretch/>
        </p:blipFill>
        <p:spPr>
          <a:xfrm>
            <a:off x="214805" y="331746"/>
            <a:ext cx="3021637" cy="2447668"/>
          </a:xfrm>
          <a:prstGeom prst="rect">
            <a:avLst/>
          </a:prstGeom>
        </p:spPr>
      </p:pic>
    </p:spTree>
    <p:extLst>
      <p:ext uri="{BB962C8B-B14F-4D97-AF65-F5344CB8AC3E}">
        <p14:creationId xmlns:p14="http://schemas.microsoft.com/office/powerpoint/2010/main" val="406943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2066FAE-AD9A-4B43-82E5-A2A8BEA37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116187"/>
            <a:ext cx="12192000" cy="1015663"/>
          </a:xfrm>
          <a:prstGeom prst="rect">
            <a:avLst/>
          </a:prstGeom>
          <a:noFill/>
        </p:spPr>
        <p:txBody>
          <a:bodyPr wrap="square" rtlCol="0">
            <a:spAutoFit/>
          </a:bodyPr>
          <a:lstStyle/>
          <a:p>
            <a:pPr algn="ctr"/>
            <a:r>
              <a:rPr lang="en-US" sz="6000" dirty="0">
                <a:solidFill>
                  <a:schemeClr val="bg1"/>
                </a:solidFill>
                <a:latin typeface="Viner Hand ITC" panose="03070502030502020203" pitchFamily="66" charset="0"/>
              </a:rPr>
              <a:t>Sheaves and Crowns</a:t>
            </a:r>
            <a:endParaRPr lang="en-US" sz="4000" dirty="0">
              <a:solidFill>
                <a:schemeClr val="bg1"/>
              </a:solidFill>
              <a:latin typeface="Viner Hand ITC" panose="03070502030502020203" pitchFamily="66" charset="0"/>
            </a:endParaRPr>
          </a:p>
        </p:txBody>
      </p:sp>
      <p:sp>
        <p:nvSpPr>
          <p:cNvPr id="7" name="TextBox 6"/>
          <p:cNvSpPr txBox="1"/>
          <p:nvPr/>
        </p:nvSpPr>
        <p:spPr>
          <a:xfrm>
            <a:off x="106163" y="6356993"/>
            <a:ext cx="3518780" cy="369332"/>
          </a:xfrm>
          <a:prstGeom prst="rect">
            <a:avLst/>
          </a:prstGeom>
          <a:noFill/>
        </p:spPr>
        <p:txBody>
          <a:bodyPr wrap="square" rtlCol="0">
            <a:spAutoFit/>
          </a:bodyPr>
          <a:lstStyle/>
          <a:p>
            <a:r>
              <a:rPr lang="en-US" dirty="0">
                <a:solidFill>
                  <a:schemeClr val="bg1"/>
                </a:solidFill>
              </a:rPr>
              <a:t>D&amp;C 75:5  Smith and Sjodahl</a:t>
            </a:r>
          </a:p>
        </p:txBody>
      </p:sp>
      <p:sp>
        <p:nvSpPr>
          <p:cNvPr id="9" name="Rectangle 8"/>
          <p:cNvSpPr/>
          <p:nvPr/>
        </p:nvSpPr>
        <p:spPr>
          <a:xfrm>
            <a:off x="500744" y="1588906"/>
            <a:ext cx="6096000" cy="3046988"/>
          </a:xfrm>
          <a:prstGeom prst="rect">
            <a:avLst/>
          </a:prstGeom>
        </p:spPr>
        <p:txBody>
          <a:bodyPr>
            <a:spAutoFit/>
          </a:bodyPr>
          <a:lstStyle/>
          <a:p>
            <a:r>
              <a:rPr lang="en-US" sz="2400" dirty="0">
                <a:solidFill>
                  <a:schemeClr val="bg1"/>
                </a:solidFill>
              </a:rPr>
              <a:t>Anciently, grain was cut by hand and tied into large bundles or sheaves which were then carried to the place of threshing. </a:t>
            </a:r>
          </a:p>
          <a:p>
            <a:endParaRPr lang="en-US" sz="2400" dirty="0">
              <a:solidFill>
                <a:schemeClr val="bg1"/>
              </a:solidFill>
            </a:endParaRPr>
          </a:p>
          <a:p>
            <a:r>
              <a:rPr lang="en-US" sz="2400" dirty="0">
                <a:solidFill>
                  <a:schemeClr val="bg1"/>
                </a:solidFill>
              </a:rPr>
              <a:t>To see a person or an animal “laden with many sheaves”  was proof that the person had reaped an abundant harvest and would now enjoy the fruits of his labors.</a:t>
            </a:r>
            <a:endParaRPr lang="en-US" sz="1200" dirty="0">
              <a:solidFill>
                <a:schemeClr val="bg1"/>
              </a:solidFill>
            </a:endParaRPr>
          </a:p>
        </p:txBody>
      </p:sp>
      <p:pic>
        <p:nvPicPr>
          <p:cNvPr id="3" name="Picture 2">
            <a:extLst>
              <a:ext uri="{FF2B5EF4-FFF2-40B4-BE49-F238E27FC236}">
                <a16:creationId xmlns:a16="http://schemas.microsoft.com/office/drawing/2014/main" id="{46EF058C-8656-4EF9-A45B-453A67F70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5369" y="1129394"/>
            <a:ext cx="3657600" cy="2409825"/>
          </a:xfrm>
          <a:prstGeom prst="rect">
            <a:avLst/>
          </a:prstGeom>
        </p:spPr>
      </p:pic>
      <p:pic>
        <p:nvPicPr>
          <p:cNvPr id="5" name="Picture 4">
            <a:extLst>
              <a:ext uri="{FF2B5EF4-FFF2-40B4-BE49-F238E27FC236}">
                <a16:creationId xmlns:a16="http://schemas.microsoft.com/office/drawing/2014/main" id="{1D642D6F-7D75-4C9A-ACC8-4861C67502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7683" y="3784147"/>
            <a:ext cx="1876425" cy="2828925"/>
          </a:xfrm>
          <a:prstGeom prst="rect">
            <a:avLst/>
          </a:prstGeom>
        </p:spPr>
      </p:pic>
      <p:pic>
        <p:nvPicPr>
          <p:cNvPr id="11" name="Picture 10">
            <a:extLst>
              <a:ext uri="{FF2B5EF4-FFF2-40B4-BE49-F238E27FC236}">
                <a16:creationId xmlns:a16="http://schemas.microsoft.com/office/drawing/2014/main" id="{33D4DD38-D85B-4488-BA17-78AB351663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1882" y="3726997"/>
            <a:ext cx="2162175" cy="2886075"/>
          </a:xfrm>
          <a:prstGeom prst="rect">
            <a:avLst/>
          </a:prstGeom>
        </p:spPr>
      </p:pic>
    </p:spTree>
    <p:extLst>
      <p:ext uri="{BB962C8B-B14F-4D97-AF65-F5344CB8AC3E}">
        <p14:creationId xmlns:p14="http://schemas.microsoft.com/office/powerpoint/2010/main" val="151332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par>
                                <p:cTn id="10" presetID="10"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2010</Words>
  <Application>Microsoft Office PowerPoint</Application>
  <PresentationFormat>Widescreen</PresentationFormat>
  <Paragraphs>163</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Abadi</vt:lpstr>
      <vt:lpstr>Calibri Light</vt:lpstr>
      <vt:lpstr>Viner Hand ITC</vt:lpstr>
      <vt:lpstr>Open Sans</vt:lpstr>
      <vt:lpstr>Calibri</vt:lpstr>
      <vt:lpstr>Georgia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34</cp:revision>
  <dcterms:created xsi:type="dcterms:W3CDTF">2014-11-11T14:26:38Z</dcterms:created>
  <dcterms:modified xsi:type="dcterms:W3CDTF">2020-07-12T17:16:33Z</dcterms:modified>
</cp:coreProperties>
</file>