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81" r:id="rId5"/>
    <p:sldId id="262" r:id="rId6"/>
    <p:sldId id="264" r:id="rId7"/>
    <p:sldId id="263" r:id="rId8"/>
    <p:sldId id="265" r:id="rId9"/>
    <p:sldId id="266" r:id="rId10"/>
    <p:sldId id="267" r:id="rId11"/>
    <p:sldId id="268" r:id="rId12"/>
    <p:sldId id="269" r:id="rId13"/>
    <p:sldId id="271" r:id="rId14"/>
    <p:sldId id="272" r:id="rId15"/>
    <p:sldId id="273" r:id="rId16"/>
    <p:sldId id="274" r:id="rId17"/>
    <p:sldId id="277" r:id="rId18"/>
    <p:sldId id="280" r:id="rId19"/>
    <p:sldId id="278" r:id="rId20"/>
    <p:sldId id="279" r:id="rId21"/>
    <p:sldId id="257" r:id="rId22"/>
    <p:sldId id="260" r:id="rId23"/>
    <p:sldId id="270" r:id="rId24"/>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fornian FB" panose="0207040306080B030204" pitchFamily="18" charset="0"/>
      <p:regular r:id="rId32"/>
      <p:bold r:id="rId33"/>
      <p:italic r:id="rId34"/>
    </p:embeddedFont>
    <p:embeddedFont>
      <p:font typeface="Georgia" panose="02040502050405020303" pitchFamily="18" charset="0"/>
      <p:regular r:id="rId35"/>
      <p:bold r:id="rId36"/>
      <p:italic r:id="rId37"/>
      <p:boldItalic r:id="rId38"/>
    </p:embeddedFont>
    <p:embeddedFont>
      <p:font typeface="Nyala" panose="02000504070300020003" pitchFamily="2" charset="0"/>
      <p:regular r:id="rId39"/>
    </p:embeddedFont>
    <p:embeddedFont>
      <p:font typeface="Segoe Print" panose="02000600000000000000" pitchFamily="2"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B0BBF2-04F2-4118-9FD3-3C1C326AD6E7}"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1147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28827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29739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31474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0BBF2-04F2-4118-9FD3-3C1C326AD6E7}"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88771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0BBF2-04F2-4118-9FD3-3C1C326AD6E7}"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23159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B0BBF2-04F2-4118-9FD3-3C1C326AD6E7}"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2690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B0BBF2-04F2-4118-9FD3-3C1C326AD6E7}"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349340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0BBF2-04F2-4118-9FD3-3C1C326AD6E7}"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52830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0BBF2-04F2-4118-9FD3-3C1C326AD6E7}"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68247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0BBF2-04F2-4118-9FD3-3C1C326AD6E7}"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68722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0BBF2-04F2-4118-9FD3-3C1C326AD6E7}"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63CC-4013-4356-BB5E-2F1A4E4ED68D}" type="slidenum">
              <a:rPr lang="en-US" smtClean="0"/>
              <a:t>‹#›</a:t>
            </a:fld>
            <a:endParaRPr lang="en-US"/>
          </a:p>
        </p:txBody>
      </p:sp>
    </p:spTree>
    <p:extLst>
      <p:ext uri="{BB962C8B-B14F-4D97-AF65-F5344CB8AC3E}">
        <p14:creationId xmlns:p14="http://schemas.microsoft.com/office/powerpoint/2010/main" val="12909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5E8DF23A-E2B5-4475-A7E7-6EEBF04D8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14">
            <a:extLst>
              <a:ext uri="{FF2B5EF4-FFF2-40B4-BE49-F238E27FC236}">
                <a16:creationId xmlns:a16="http://schemas.microsoft.com/office/drawing/2014/main" id="{DC83B042-3879-4AC8-A44D-87D0227D4EFD}"/>
              </a:ext>
            </a:extLst>
          </p:cNvPr>
          <p:cNvSpPr>
            <a:spLocks noGrp="1"/>
          </p:cNvSpPr>
          <p:nvPr/>
        </p:nvSpPr>
        <p:spPr>
          <a:xfrm>
            <a:off x="3361353" y="32464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152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Doctrinal Mastery</a:t>
            </a:r>
          </a:p>
        </p:txBody>
      </p:sp>
      <p:sp>
        <p:nvSpPr>
          <p:cNvPr id="8" name="Rectangle 7"/>
          <p:cNvSpPr/>
          <p:nvPr/>
        </p:nvSpPr>
        <p:spPr>
          <a:xfrm>
            <a:off x="5472792" y="1159450"/>
            <a:ext cx="5913665" cy="5262979"/>
          </a:xfrm>
          <a:prstGeom prst="rect">
            <a:avLst/>
          </a:prstGeom>
        </p:spPr>
        <p:txBody>
          <a:bodyPr wrap="square">
            <a:spAutoFit/>
          </a:bodyPr>
          <a:lstStyle/>
          <a:p>
            <a:pPr fontAlgn="base"/>
            <a:r>
              <a:rPr lang="en-US" sz="2400" dirty="0">
                <a:solidFill>
                  <a:schemeClr val="bg1"/>
                </a:solidFill>
              </a:rPr>
              <a:t>And now, after the many testimonies which have been given of him, this is the testimony, last of all, which we give of him: That he lives!</a:t>
            </a:r>
          </a:p>
          <a:p>
            <a:pPr fontAlgn="base"/>
            <a:endParaRPr lang="en-US" sz="2400" dirty="0">
              <a:solidFill>
                <a:schemeClr val="bg1"/>
              </a:solidFill>
            </a:endParaRPr>
          </a:p>
          <a:p>
            <a:pPr fontAlgn="base"/>
            <a:r>
              <a:rPr lang="en-US" sz="2400" dirty="0">
                <a:solidFill>
                  <a:schemeClr val="bg1"/>
                </a:solidFill>
              </a:rPr>
              <a:t>For we saw him, even on the right hand of God; and we heard the voice bearing record that he is the Only Begotten of the Father—</a:t>
            </a:r>
          </a:p>
          <a:p>
            <a:pPr fontAlgn="base"/>
            <a:endParaRPr lang="en-US" sz="2400" dirty="0">
              <a:solidFill>
                <a:schemeClr val="bg1"/>
              </a:solidFill>
            </a:endParaRPr>
          </a:p>
          <a:p>
            <a:pPr fontAlgn="base"/>
            <a:r>
              <a:rPr lang="en-US" sz="2400" dirty="0">
                <a:solidFill>
                  <a:schemeClr val="bg1"/>
                </a:solidFill>
              </a:rPr>
              <a:t>That by him, and through him, and of him, the worlds are and were created, and the inhabitants thereof are begotten sons and daughters unto God.</a:t>
            </a:r>
          </a:p>
          <a:p>
            <a:pPr fontAlgn="base"/>
            <a:r>
              <a:rPr lang="en-US" sz="2400" dirty="0">
                <a:solidFill>
                  <a:schemeClr val="bg1"/>
                </a:solidFill>
              </a:rPr>
              <a:t>D&amp;C 76:22-24</a:t>
            </a:r>
          </a:p>
        </p:txBody>
      </p:sp>
      <p:grpSp>
        <p:nvGrpSpPr>
          <p:cNvPr id="9" name="Group 8"/>
          <p:cNvGrpSpPr/>
          <p:nvPr/>
        </p:nvGrpSpPr>
        <p:grpSpPr>
          <a:xfrm>
            <a:off x="615352" y="2112475"/>
            <a:ext cx="2286000" cy="2667000"/>
            <a:chOff x="2618850" y="2667000"/>
            <a:chExt cx="3886200" cy="3931920"/>
          </a:xfrm>
        </p:grpSpPr>
        <p:grpSp>
          <p:nvGrpSpPr>
            <p:cNvPr id="10" name="Group 13"/>
            <p:cNvGrpSpPr/>
            <p:nvPr/>
          </p:nvGrpSpPr>
          <p:grpSpPr>
            <a:xfrm>
              <a:off x="3048000" y="2667000"/>
              <a:ext cx="2971800" cy="3931920"/>
              <a:chOff x="152400" y="152400"/>
              <a:chExt cx="4953000" cy="6553200"/>
            </a:xfrm>
          </p:grpSpPr>
          <p:sp>
            <p:nvSpPr>
              <p:cNvPr id="14" name="Rounded Rectangle 1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618850" y="3827443"/>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76:22-24</a:t>
              </a:r>
            </a:p>
          </p:txBody>
        </p:sp>
        <p:sp>
          <p:nvSpPr>
            <p:cNvPr id="12" name="TextBox 1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3" name="Straight Connector 1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ight Arrow 2"/>
          <p:cNvSpPr/>
          <p:nvPr/>
        </p:nvSpPr>
        <p:spPr>
          <a:xfrm>
            <a:off x="3053782" y="2899597"/>
            <a:ext cx="1462768" cy="89134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Fall of Satan</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76:25-29 </a:t>
            </a:r>
            <a:r>
              <a:rPr lang="en-US" sz="1200" b="0" i="0" dirty="0">
                <a:solidFill>
                  <a:schemeClr val="bg1"/>
                </a:solidFill>
                <a:effectLst/>
                <a:latin typeface="Abadi" panose="020B0604020104020204" pitchFamily="34" charset="0"/>
              </a:rPr>
              <a:t>dictionary guide</a:t>
            </a:r>
            <a:endParaRPr lang="en-US" sz="1200" dirty="0">
              <a:solidFill>
                <a:schemeClr val="bg1"/>
              </a:solidFill>
            </a:endParaRPr>
          </a:p>
        </p:txBody>
      </p:sp>
      <p:sp>
        <p:nvSpPr>
          <p:cNvPr id="8" name="Rectangle 7"/>
          <p:cNvSpPr/>
          <p:nvPr/>
        </p:nvSpPr>
        <p:spPr>
          <a:xfrm>
            <a:off x="465363" y="1310387"/>
            <a:ext cx="5412923" cy="4893647"/>
          </a:xfrm>
          <a:prstGeom prst="rect">
            <a:avLst/>
          </a:prstGeom>
        </p:spPr>
        <p:txBody>
          <a:bodyPr wrap="square">
            <a:spAutoFit/>
          </a:bodyPr>
          <a:lstStyle/>
          <a:p>
            <a:pPr fontAlgn="base"/>
            <a:r>
              <a:rPr lang="en-US" sz="2400" dirty="0">
                <a:solidFill>
                  <a:schemeClr val="bg1"/>
                </a:solidFill>
              </a:rPr>
              <a:t>__1. Satan was known as Lucifer. (vs. 26)</a:t>
            </a:r>
          </a:p>
          <a:p>
            <a:pPr fontAlgn="base"/>
            <a:endParaRPr lang="en-US" sz="2400" dirty="0">
              <a:solidFill>
                <a:schemeClr val="bg1"/>
              </a:solidFill>
            </a:endParaRPr>
          </a:p>
          <a:p>
            <a:pPr fontAlgn="base"/>
            <a:r>
              <a:rPr lang="en-US" sz="2400" dirty="0">
                <a:solidFill>
                  <a:schemeClr val="bg1"/>
                </a:solidFill>
              </a:rPr>
              <a:t>__2. Satan was a spirit in authority in the presence of God. (vs. 25)</a:t>
            </a:r>
          </a:p>
          <a:p>
            <a:pPr fontAlgn="base"/>
            <a:endParaRPr lang="en-US" sz="2400" dirty="0">
              <a:solidFill>
                <a:schemeClr val="bg1"/>
              </a:solidFill>
            </a:endParaRPr>
          </a:p>
          <a:p>
            <a:pPr fontAlgn="base"/>
            <a:r>
              <a:rPr lang="en-US" sz="2400" dirty="0">
                <a:solidFill>
                  <a:schemeClr val="bg1"/>
                </a:solidFill>
              </a:rPr>
              <a:t>__3. Satan did not mean to disobey Heavenly Father and Jesus Christ. (vs.28)</a:t>
            </a:r>
          </a:p>
          <a:p>
            <a:pPr fontAlgn="base"/>
            <a:endParaRPr lang="en-US" sz="2400" dirty="0">
              <a:solidFill>
                <a:schemeClr val="bg1"/>
              </a:solidFill>
            </a:endParaRPr>
          </a:p>
          <a:p>
            <a:pPr fontAlgn="base"/>
            <a:r>
              <a:rPr lang="en-US" sz="2400" dirty="0">
                <a:solidFill>
                  <a:schemeClr val="bg1"/>
                </a:solidFill>
              </a:rPr>
              <a:t>__4. There was rejoicing in heaven when Satan was cast out. (vs. 26)</a:t>
            </a:r>
          </a:p>
          <a:p>
            <a:pPr fontAlgn="base"/>
            <a:endParaRPr lang="en-US" sz="2400" dirty="0">
              <a:solidFill>
                <a:schemeClr val="bg1"/>
              </a:solidFill>
            </a:endParaRPr>
          </a:p>
          <a:p>
            <a:pPr fontAlgn="base"/>
            <a:r>
              <a:rPr lang="en-US" sz="2400" dirty="0">
                <a:solidFill>
                  <a:schemeClr val="bg1"/>
                </a:solidFill>
              </a:rPr>
              <a:t>__5. Satan makes war with the Saints of God. (vs. 29)</a:t>
            </a:r>
          </a:p>
        </p:txBody>
      </p:sp>
      <p:sp>
        <p:nvSpPr>
          <p:cNvPr id="9" name="Rectangle 8"/>
          <p:cNvSpPr/>
          <p:nvPr/>
        </p:nvSpPr>
        <p:spPr>
          <a:xfrm>
            <a:off x="6904458" y="1196008"/>
            <a:ext cx="4691742" cy="1569660"/>
          </a:xfrm>
          <a:prstGeom prst="rect">
            <a:avLst/>
          </a:prstGeom>
        </p:spPr>
        <p:txBody>
          <a:bodyPr wrap="square">
            <a:spAutoFit/>
          </a:bodyPr>
          <a:lstStyle/>
          <a:p>
            <a:pPr fontAlgn="base"/>
            <a:r>
              <a:rPr lang="en-US" sz="2400" b="0" dirty="0">
                <a:solidFill>
                  <a:srgbClr val="FFFF00"/>
                </a:solidFill>
                <a:effectLst/>
              </a:rPr>
              <a:t>Son of Perdition--Lucifer—light bringer or shining one…He is also known as the “son of the morning”, o</a:t>
            </a:r>
            <a:r>
              <a:rPr lang="en-US" sz="2400" dirty="0">
                <a:solidFill>
                  <a:srgbClr val="FFFF00"/>
                </a:solidFill>
              </a:rPr>
              <a:t>ld serpent, and devil </a:t>
            </a:r>
            <a:endParaRPr lang="en-US" sz="1200" b="0" dirty="0">
              <a:solidFill>
                <a:srgbClr val="FFFF00"/>
              </a:solidFill>
              <a:effectLst/>
            </a:endParaRPr>
          </a:p>
        </p:txBody>
      </p:sp>
      <p:sp>
        <p:nvSpPr>
          <p:cNvPr id="4" name="TextBox 3"/>
          <p:cNvSpPr txBox="1"/>
          <p:nvPr/>
        </p:nvSpPr>
        <p:spPr>
          <a:xfrm>
            <a:off x="381000" y="957943"/>
            <a:ext cx="522900" cy="923330"/>
          </a:xfrm>
          <a:prstGeom prst="rect">
            <a:avLst/>
          </a:prstGeom>
          <a:noFill/>
        </p:spPr>
        <p:txBody>
          <a:bodyPr wrap="none" rtlCol="0">
            <a:spAutoFit/>
          </a:bodyPr>
          <a:lstStyle/>
          <a:p>
            <a:r>
              <a:rPr lang="en-US" sz="5400" b="1" dirty="0">
                <a:solidFill>
                  <a:srgbClr val="FF0000"/>
                </a:solidFill>
              </a:rPr>
              <a:t>T</a:t>
            </a:r>
          </a:p>
        </p:txBody>
      </p:sp>
      <p:sp>
        <p:nvSpPr>
          <p:cNvPr id="11" name="TextBox 10"/>
          <p:cNvSpPr txBox="1"/>
          <p:nvPr/>
        </p:nvSpPr>
        <p:spPr>
          <a:xfrm>
            <a:off x="381000" y="1643743"/>
            <a:ext cx="522900" cy="923330"/>
          </a:xfrm>
          <a:prstGeom prst="rect">
            <a:avLst/>
          </a:prstGeom>
          <a:noFill/>
        </p:spPr>
        <p:txBody>
          <a:bodyPr wrap="none" rtlCol="0">
            <a:spAutoFit/>
          </a:bodyPr>
          <a:lstStyle/>
          <a:p>
            <a:r>
              <a:rPr lang="en-US" sz="5400" b="1" dirty="0">
                <a:solidFill>
                  <a:srgbClr val="FF0000"/>
                </a:solidFill>
              </a:rPr>
              <a:t>T</a:t>
            </a:r>
          </a:p>
        </p:txBody>
      </p:sp>
      <p:sp>
        <p:nvSpPr>
          <p:cNvPr id="12" name="TextBox 11"/>
          <p:cNvSpPr txBox="1"/>
          <p:nvPr/>
        </p:nvSpPr>
        <p:spPr>
          <a:xfrm>
            <a:off x="359614" y="4922326"/>
            <a:ext cx="522900" cy="923330"/>
          </a:xfrm>
          <a:prstGeom prst="rect">
            <a:avLst/>
          </a:prstGeom>
          <a:noFill/>
        </p:spPr>
        <p:txBody>
          <a:bodyPr wrap="none" rtlCol="0">
            <a:spAutoFit/>
          </a:bodyPr>
          <a:lstStyle/>
          <a:p>
            <a:r>
              <a:rPr lang="en-US" sz="5400" b="1" dirty="0">
                <a:solidFill>
                  <a:srgbClr val="FF0000"/>
                </a:solidFill>
              </a:rPr>
              <a:t>T</a:t>
            </a:r>
          </a:p>
        </p:txBody>
      </p:sp>
      <p:sp>
        <p:nvSpPr>
          <p:cNvPr id="13" name="TextBox 12"/>
          <p:cNvSpPr txBox="1"/>
          <p:nvPr/>
        </p:nvSpPr>
        <p:spPr>
          <a:xfrm>
            <a:off x="381000" y="2752981"/>
            <a:ext cx="502061" cy="923330"/>
          </a:xfrm>
          <a:prstGeom prst="rect">
            <a:avLst/>
          </a:prstGeom>
          <a:noFill/>
        </p:spPr>
        <p:txBody>
          <a:bodyPr wrap="none" rtlCol="0">
            <a:spAutoFit/>
          </a:bodyPr>
          <a:lstStyle/>
          <a:p>
            <a:r>
              <a:rPr lang="en-US" sz="5400" b="1" dirty="0">
                <a:solidFill>
                  <a:srgbClr val="FF0000"/>
                </a:solidFill>
              </a:rPr>
              <a:t>F</a:t>
            </a:r>
          </a:p>
        </p:txBody>
      </p:sp>
      <p:sp>
        <p:nvSpPr>
          <p:cNvPr id="14" name="TextBox 13"/>
          <p:cNvSpPr txBox="1"/>
          <p:nvPr/>
        </p:nvSpPr>
        <p:spPr>
          <a:xfrm>
            <a:off x="359614" y="3837653"/>
            <a:ext cx="502061" cy="923330"/>
          </a:xfrm>
          <a:prstGeom prst="rect">
            <a:avLst/>
          </a:prstGeom>
          <a:noFill/>
        </p:spPr>
        <p:txBody>
          <a:bodyPr wrap="none" rtlCol="0">
            <a:spAutoFit/>
          </a:bodyPr>
          <a:lstStyle/>
          <a:p>
            <a:r>
              <a:rPr lang="en-US" sz="5400" b="1" dirty="0">
                <a:solidFill>
                  <a:srgbClr val="FF0000"/>
                </a:solidFill>
              </a:rPr>
              <a:t>F</a:t>
            </a:r>
          </a:p>
        </p:txBody>
      </p:sp>
      <p:sp>
        <p:nvSpPr>
          <p:cNvPr id="5" name="Rectangle 4"/>
          <p:cNvSpPr/>
          <p:nvPr/>
        </p:nvSpPr>
        <p:spPr>
          <a:xfrm>
            <a:off x="5906077" y="3052025"/>
            <a:ext cx="3766458" cy="923330"/>
          </a:xfrm>
          <a:prstGeom prst="rect">
            <a:avLst/>
          </a:prstGeom>
        </p:spPr>
        <p:txBody>
          <a:bodyPr wrap="square">
            <a:spAutoFit/>
          </a:bodyPr>
          <a:lstStyle/>
          <a:p>
            <a:r>
              <a:rPr lang="en-US" b="0" i="0" dirty="0">
                <a:solidFill>
                  <a:srgbClr val="FFFF00"/>
                </a:solidFill>
                <a:effectLst/>
                <a:latin typeface="Abadi" panose="020B0604020104020204" pitchFamily="34" charset="0"/>
              </a:rPr>
              <a:t>Rebellion--Satan sought to dethrone Heavenly Father and take His power, kingdom, and glory.</a:t>
            </a:r>
            <a:endParaRPr lang="en-US" dirty="0">
              <a:solidFill>
                <a:srgbClr val="FFFF00"/>
              </a:solidFill>
            </a:endParaRPr>
          </a:p>
        </p:txBody>
      </p:sp>
      <p:sp>
        <p:nvSpPr>
          <p:cNvPr id="10" name="Rectangle 9"/>
          <p:cNvSpPr/>
          <p:nvPr/>
        </p:nvSpPr>
        <p:spPr>
          <a:xfrm>
            <a:off x="6608056" y="4282666"/>
            <a:ext cx="4080373" cy="923330"/>
          </a:xfrm>
          <a:prstGeom prst="rect">
            <a:avLst/>
          </a:prstGeom>
        </p:spPr>
        <p:txBody>
          <a:bodyPr wrap="square">
            <a:spAutoFit/>
          </a:bodyPr>
          <a:lstStyle/>
          <a:p>
            <a:r>
              <a:rPr lang="en-US" b="0" i="1" dirty="0">
                <a:solidFill>
                  <a:srgbClr val="FFFF00"/>
                </a:solidFill>
                <a:effectLst/>
                <a:latin typeface="Abadi" panose="020B0604020104020204" pitchFamily="34" charset="0"/>
              </a:rPr>
              <a:t>The Heavens Wept Over Him: </a:t>
            </a:r>
          </a:p>
          <a:p>
            <a:r>
              <a:rPr lang="en-US" b="0" i="1" dirty="0">
                <a:solidFill>
                  <a:srgbClr val="FFFF00"/>
                </a:solidFill>
                <a:effectLst/>
                <a:latin typeface="Abadi" panose="020B0604020104020204" pitchFamily="34" charset="0"/>
              </a:rPr>
              <a:t>Perdition,</a:t>
            </a:r>
            <a:r>
              <a:rPr lang="en-US" b="0" i="0" dirty="0">
                <a:solidFill>
                  <a:srgbClr val="FFFF00"/>
                </a:solidFill>
                <a:effectLst/>
                <a:latin typeface="Abadi" panose="020B0604020104020204" pitchFamily="34" charset="0"/>
              </a:rPr>
              <a:t> the title given to Lucifer, means destruction or damnation.</a:t>
            </a:r>
            <a:endParaRPr lang="en-US" dirty="0">
              <a:solidFill>
                <a:srgbClr val="FFFF00"/>
              </a:solidFill>
            </a:endParaRPr>
          </a:p>
        </p:txBody>
      </p:sp>
      <p:sp>
        <p:nvSpPr>
          <p:cNvPr id="17" name="Rectangle 16"/>
          <p:cNvSpPr/>
          <p:nvPr/>
        </p:nvSpPr>
        <p:spPr>
          <a:xfrm>
            <a:off x="5962649" y="5796641"/>
            <a:ext cx="4870972" cy="646331"/>
          </a:xfrm>
          <a:prstGeom prst="rect">
            <a:avLst/>
          </a:prstGeom>
        </p:spPr>
        <p:txBody>
          <a:bodyPr wrap="square">
            <a:spAutoFit/>
          </a:bodyPr>
          <a:lstStyle/>
          <a:p>
            <a:r>
              <a:rPr lang="en-US" i="1" dirty="0">
                <a:solidFill>
                  <a:srgbClr val="FFFF00"/>
                </a:solidFill>
                <a:latin typeface="Abadi" panose="020B0604020104020204" pitchFamily="34" charset="0"/>
              </a:rPr>
              <a:t>The war began in the preexistence—encompass = surround</a:t>
            </a:r>
            <a:endParaRPr lang="en-US" dirty="0">
              <a:solidFill>
                <a:srgbClr val="FFFF00"/>
              </a:solidFill>
            </a:endParaRPr>
          </a:p>
        </p:txBody>
      </p:sp>
      <p:grpSp>
        <p:nvGrpSpPr>
          <p:cNvPr id="16" name="Group 15"/>
          <p:cNvGrpSpPr/>
          <p:nvPr/>
        </p:nvGrpSpPr>
        <p:grpSpPr>
          <a:xfrm>
            <a:off x="10261451" y="3778768"/>
            <a:ext cx="1510393" cy="2929227"/>
            <a:chOff x="10261451" y="3778768"/>
            <a:chExt cx="1510393" cy="2929227"/>
          </a:xfrm>
        </p:grpSpPr>
        <p:sp>
          <p:nvSpPr>
            <p:cNvPr id="15" name="Rounded Rectangle 14"/>
            <p:cNvSpPr/>
            <p:nvPr/>
          </p:nvSpPr>
          <p:spPr>
            <a:xfrm>
              <a:off x="10261451" y="3778768"/>
              <a:ext cx="1510393" cy="292922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4"/>
            <p:cNvGrpSpPr/>
            <p:nvPr/>
          </p:nvGrpSpPr>
          <p:grpSpPr>
            <a:xfrm>
              <a:off x="10428637" y="4010250"/>
              <a:ext cx="1281022" cy="2514600"/>
              <a:chOff x="6014594" y="3657600"/>
              <a:chExt cx="1281022" cy="2514600"/>
            </a:xfrm>
          </p:grpSpPr>
          <p:sp>
            <p:nvSpPr>
              <p:cNvPr id="19" name="Oval 1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8"/>
              <p:cNvGrpSpPr/>
              <p:nvPr/>
            </p:nvGrpSpPr>
            <p:grpSpPr>
              <a:xfrm>
                <a:off x="6773719" y="4511615"/>
                <a:ext cx="178160" cy="1493964"/>
                <a:chOff x="6629400" y="1447800"/>
                <a:chExt cx="806264" cy="3603319"/>
              </a:xfrm>
            </p:grpSpPr>
            <p:grpSp>
              <p:nvGrpSpPr>
                <p:cNvPr id="62" name="Group 79"/>
                <p:cNvGrpSpPr/>
                <p:nvPr/>
              </p:nvGrpSpPr>
              <p:grpSpPr>
                <a:xfrm>
                  <a:off x="6629400" y="144780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0"/>
                <p:cNvGrpSpPr/>
                <p:nvPr/>
              </p:nvGrpSpPr>
              <p:grpSpPr>
                <a:xfrm>
                  <a:off x="6645639" y="2683240"/>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a:off x="6721839" y="3876208"/>
                  <a:ext cx="713825" cy="1174911"/>
                  <a:chOff x="6629400" y="1447800"/>
                  <a:chExt cx="713825" cy="1174911"/>
                </a:xfrm>
              </p:grpSpPr>
              <p:sp>
                <p:nvSpPr>
                  <p:cNvPr id="67" name="Regular Pentagon 6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gular Pentagon 6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ad Arrow 6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9"/>
              <p:cNvGrpSpPr/>
              <p:nvPr/>
            </p:nvGrpSpPr>
            <p:grpSpPr>
              <a:xfrm>
                <a:off x="6346711"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1"/>
              <p:cNvGrpSpPr/>
              <p:nvPr/>
            </p:nvGrpSpPr>
            <p:grpSpPr>
              <a:xfrm rot="16355409">
                <a:off x="6559288" y="3284183"/>
                <a:ext cx="209602" cy="1100863"/>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Moon 37"/>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253496" y="659632"/>
            <a:ext cx="1810693" cy="369332"/>
          </a:xfrm>
          <a:prstGeom prst="rect">
            <a:avLst/>
          </a:prstGeom>
          <a:noFill/>
        </p:spPr>
        <p:txBody>
          <a:bodyPr wrap="square" rtlCol="0">
            <a:spAutoFit/>
          </a:bodyPr>
          <a:lstStyle/>
          <a:p>
            <a:r>
              <a:rPr lang="en-US" dirty="0">
                <a:solidFill>
                  <a:srgbClr val="00B0F0"/>
                </a:solidFill>
              </a:rPr>
              <a:t>True or False?</a:t>
            </a:r>
          </a:p>
        </p:txBody>
      </p:sp>
    </p:spTree>
    <p:extLst>
      <p:ext uri="{BB962C8B-B14F-4D97-AF65-F5344CB8AC3E}">
        <p14:creationId xmlns:p14="http://schemas.microsoft.com/office/powerpoint/2010/main" val="121589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1" grpId="0"/>
      <p:bldP spid="12" grpId="0"/>
      <p:bldP spid="13" grpId="0"/>
      <p:bldP spid="14" grpId="0"/>
      <p:bldP spid="5" grpId="0"/>
      <p:bldP spid="10"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To Make War With the Saints</a:t>
            </a:r>
          </a:p>
        </p:txBody>
      </p:sp>
      <p:sp>
        <p:nvSpPr>
          <p:cNvPr id="2" name="Rectangle 1"/>
          <p:cNvSpPr/>
          <p:nvPr/>
        </p:nvSpPr>
        <p:spPr>
          <a:xfrm>
            <a:off x="185058" y="1023448"/>
            <a:ext cx="5334000" cy="3785652"/>
          </a:xfrm>
          <a:prstGeom prst="rect">
            <a:avLst/>
          </a:prstGeom>
        </p:spPr>
        <p:txBody>
          <a:bodyPr wrap="square">
            <a:spAutoFit/>
          </a:bodyPr>
          <a:lstStyle/>
          <a:p>
            <a:pPr fontAlgn="base"/>
            <a:r>
              <a:rPr lang="en-US" sz="2400" dirty="0">
                <a:solidFill>
                  <a:schemeClr val="bg1"/>
                </a:solidFill>
              </a:rPr>
              <a:t>Lucifer fell from his position as a glorious being to a position of utter loss and destruction.</a:t>
            </a:r>
          </a:p>
          <a:p>
            <a:pPr fontAlgn="base"/>
            <a:endParaRPr lang="en-US" sz="2400" dirty="0">
              <a:solidFill>
                <a:schemeClr val="bg1"/>
              </a:solidFill>
            </a:endParaRPr>
          </a:p>
          <a:p>
            <a:pPr fontAlgn="base"/>
            <a:r>
              <a:rPr lang="en-US" sz="2400" dirty="0">
                <a:solidFill>
                  <a:schemeClr val="bg1"/>
                </a:solidFill>
              </a:rPr>
              <a:t>Knowing that one</a:t>
            </a:r>
          </a:p>
          <a:p>
            <a:pPr fontAlgn="base"/>
            <a:r>
              <a:rPr lang="en-US" sz="2400" dirty="0">
                <a:solidFill>
                  <a:schemeClr val="bg1"/>
                </a:solidFill>
              </a:rPr>
              <a:t> of Satan’s names</a:t>
            </a:r>
          </a:p>
          <a:p>
            <a:pPr fontAlgn="base"/>
            <a:r>
              <a:rPr lang="en-US" sz="2400" dirty="0">
                <a:solidFill>
                  <a:schemeClr val="bg1"/>
                </a:solidFill>
              </a:rPr>
              <a:t>is Perdition helps </a:t>
            </a:r>
          </a:p>
          <a:p>
            <a:pPr fontAlgn="base"/>
            <a:r>
              <a:rPr lang="en-US" sz="2400" dirty="0">
                <a:solidFill>
                  <a:schemeClr val="bg1"/>
                </a:solidFill>
              </a:rPr>
              <a:t>us understand </a:t>
            </a:r>
          </a:p>
          <a:p>
            <a:pPr fontAlgn="base"/>
            <a:r>
              <a:rPr lang="en-US" sz="2400" dirty="0">
                <a:solidFill>
                  <a:schemeClr val="bg1"/>
                </a:solidFill>
              </a:rPr>
              <a:t>the title </a:t>
            </a:r>
          </a:p>
          <a:p>
            <a:pPr fontAlgn="base"/>
            <a:r>
              <a:rPr lang="en-US" sz="2400" dirty="0">
                <a:solidFill>
                  <a:schemeClr val="bg1"/>
                </a:solidFill>
              </a:rPr>
              <a:t>“son of perdition.”</a:t>
            </a:r>
            <a:endParaRPr lang="en-US" sz="1200" b="0" dirty="0">
              <a:solidFill>
                <a:schemeClr val="bg1"/>
              </a:solidFill>
              <a:effectLst/>
            </a:endParaRPr>
          </a:p>
        </p:txBody>
      </p:sp>
      <p:sp>
        <p:nvSpPr>
          <p:cNvPr id="8" name="Rectangle 7"/>
          <p:cNvSpPr/>
          <p:nvPr/>
        </p:nvSpPr>
        <p:spPr>
          <a:xfrm>
            <a:off x="5704117" y="1064489"/>
            <a:ext cx="6066062" cy="3046988"/>
          </a:xfrm>
          <a:prstGeom prst="rect">
            <a:avLst/>
          </a:prstGeom>
        </p:spPr>
        <p:txBody>
          <a:bodyPr wrap="square">
            <a:spAutoFit/>
          </a:bodyPr>
          <a:lstStyle/>
          <a:p>
            <a:pPr fontAlgn="base"/>
            <a:r>
              <a:rPr lang="en-US" sz="2400" dirty="0">
                <a:solidFill>
                  <a:schemeClr val="bg1"/>
                </a:solidFill>
              </a:rPr>
              <a:t>Although Satan has great power, it is limited. </a:t>
            </a:r>
          </a:p>
          <a:p>
            <a:pPr fontAlgn="base"/>
            <a:endParaRPr lang="en-US" sz="2400" dirty="0">
              <a:solidFill>
                <a:schemeClr val="bg1"/>
              </a:solidFill>
            </a:endParaRPr>
          </a:p>
          <a:p>
            <a:pPr fontAlgn="base"/>
            <a:r>
              <a:rPr lang="en-US" sz="2400" dirty="0">
                <a:solidFill>
                  <a:schemeClr val="bg1"/>
                </a:solidFill>
              </a:rPr>
              <a:t>“There are three independent principles; the Spirit of God, the spirit of man, and the spirit of the devil. All men have power to resist the devil. They who have tabernacles, have power over those who have not.”</a:t>
            </a:r>
          </a:p>
          <a:p>
            <a:pPr fontAlgn="base"/>
            <a:r>
              <a:rPr lang="en-US" sz="2400" dirty="0">
                <a:solidFill>
                  <a:schemeClr val="bg1"/>
                </a:solidFill>
              </a:rPr>
              <a:t> </a:t>
            </a:r>
            <a:r>
              <a:rPr lang="en-US" sz="1200" dirty="0">
                <a:solidFill>
                  <a:schemeClr val="bg1"/>
                </a:solidFill>
              </a:rPr>
              <a:t>Prophet Joseph Smith</a:t>
            </a:r>
            <a:endParaRPr lang="en-US" sz="1200" b="0" dirty="0">
              <a:solidFill>
                <a:schemeClr val="bg1"/>
              </a:solidFill>
              <a:effectLst/>
            </a:endParaRPr>
          </a:p>
        </p:txBody>
      </p:sp>
      <p:sp>
        <p:nvSpPr>
          <p:cNvPr id="9" name="Rectangle 8"/>
          <p:cNvSpPr/>
          <p:nvPr/>
        </p:nvSpPr>
        <p:spPr>
          <a:xfrm>
            <a:off x="185058" y="6396335"/>
            <a:ext cx="5334000" cy="276999"/>
          </a:xfrm>
          <a:prstGeom prst="rect">
            <a:avLst/>
          </a:prstGeom>
        </p:spPr>
        <p:txBody>
          <a:bodyPr wrap="square">
            <a:spAutoFit/>
          </a:bodyPr>
          <a:lstStyle/>
          <a:p>
            <a:pPr fontAlgn="base"/>
            <a:r>
              <a:rPr lang="en-US" sz="1200" dirty="0">
                <a:solidFill>
                  <a:schemeClr val="bg1"/>
                </a:solidFill>
              </a:rPr>
              <a:t>Student Manual</a:t>
            </a:r>
            <a:endParaRPr lang="en-US" sz="1200" b="0" dirty="0">
              <a:solidFill>
                <a:schemeClr val="bg1"/>
              </a:solidFill>
              <a:effectLst/>
            </a:endParaRPr>
          </a:p>
        </p:txBody>
      </p:sp>
      <p:pic>
        <p:nvPicPr>
          <p:cNvPr id="4" name="Picture 3">
            <a:extLst>
              <a:ext uri="{FF2B5EF4-FFF2-40B4-BE49-F238E27FC236}">
                <a16:creationId xmlns:a16="http://schemas.microsoft.com/office/drawing/2014/main" id="{56176EB6-F536-43D7-B381-C24EDCE2E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1957685"/>
            <a:ext cx="2495550" cy="4438650"/>
          </a:xfrm>
          <a:prstGeom prst="rect">
            <a:avLst/>
          </a:prstGeom>
        </p:spPr>
      </p:pic>
      <p:pic>
        <p:nvPicPr>
          <p:cNvPr id="7" name="Picture 6">
            <a:extLst>
              <a:ext uri="{FF2B5EF4-FFF2-40B4-BE49-F238E27FC236}">
                <a16:creationId xmlns:a16="http://schemas.microsoft.com/office/drawing/2014/main" id="{9741E263-937B-41B1-9EC4-92E7DC62B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9684" y="241139"/>
            <a:ext cx="624874" cy="892677"/>
          </a:xfrm>
          <a:prstGeom prst="rect">
            <a:avLst/>
          </a:prstGeom>
        </p:spPr>
      </p:pic>
      <p:grpSp>
        <p:nvGrpSpPr>
          <p:cNvPr id="10" name="Group 9">
            <a:extLst>
              <a:ext uri="{FF2B5EF4-FFF2-40B4-BE49-F238E27FC236}">
                <a16:creationId xmlns:a16="http://schemas.microsoft.com/office/drawing/2014/main" id="{8769541E-37FF-4485-80F9-88A233BBAFC1}"/>
              </a:ext>
            </a:extLst>
          </p:cNvPr>
          <p:cNvGrpSpPr/>
          <p:nvPr/>
        </p:nvGrpSpPr>
        <p:grpSpPr>
          <a:xfrm>
            <a:off x="8771085" y="3215812"/>
            <a:ext cx="1833534" cy="3457522"/>
            <a:chOff x="1345059" y="1089061"/>
            <a:chExt cx="2667000" cy="5029200"/>
          </a:xfrm>
        </p:grpSpPr>
        <p:grpSp>
          <p:nvGrpSpPr>
            <p:cNvPr id="11" name="Group 17">
              <a:extLst>
                <a:ext uri="{FF2B5EF4-FFF2-40B4-BE49-F238E27FC236}">
                  <a16:creationId xmlns:a16="http://schemas.microsoft.com/office/drawing/2014/main" id="{640702BD-1F88-4CD1-947B-8DD9F0359AD0}"/>
                </a:ext>
              </a:extLst>
            </p:cNvPr>
            <p:cNvGrpSpPr/>
            <p:nvPr/>
          </p:nvGrpSpPr>
          <p:grpSpPr>
            <a:xfrm>
              <a:off x="1345059" y="1089061"/>
              <a:ext cx="2667000" cy="5029200"/>
              <a:chOff x="838200" y="76200"/>
              <a:chExt cx="2667000" cy="5029200"/>
            </a:xfrm>
          </p:grpSpPr>
          <p:grpSp>
            <p:nvGrpSpPr>
              <p:cNvPr id="13" name="Group 17">
                <a:extLst>
                  <a:ext uri="{FF2B5EF4-FFF2-40B4-BE49-F238E27FC236}">
                    <a16:creationId xmlns:a16="http://schemas.microsoft.com/office/drawing/2014/main" id="{72C22648-1465-467F-B782-8C0E2FB9DD05}"/>
                  </a:ext>
                </a:extLst>
              </p:cNvPr>
              <p:cNvGrpSpPr/>
              <p:nvPr/>
            </p:nvGrpSpPr>
            <p:grpSpPr>
              <a:xfrm flipH="1">
                <a:off x="2209800" y="1447800"/>
                <a:ext cx="1295400" cy="3429000"/>
                <a:chOff x="685800" y="1447800"/>
                <a:chExt cx="1295400" cy="3124200"/>
              </a:xfrm>
            </p:grpSpPr>
            <p:sp>
              <p:nvSpPr>
                <p:cNvPr id="29" name="Bent Arrow 25">
                  <a:extLst>
                    <a:ext uri="{FF2B5EF4-FFF2-40B4-BE49-F238E27FC236}">
                      <a16:creationId xmlns:a16="http://schemas.microsoft.com/office/drawing/2014/main" id="{38FAC4A4-024D-434B-87B1-FF3FF0049F1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6">
                  <a:extLst>
                    <a:ext uri="{FF2B5EF4-FFF2-40B4-BE49-F238E27FC236}">
                      <a16:creationId xmlns:a16="http://schemas.microsoft.com/office/drawing/2014/main" id="{AA27EA54-795A-4734-8075-4E4042280B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a:extLst>
                  <a:ext uri="{FF2B5EF4-FFF2-40B4-BE49-F238E27FC236}">
                    <a16:creationId xmlns:a16="http://schemas.microsoft.com/office/drawing/2014/main" id="{D9268265-772B-4031-B3C6-993B9D3004A3}"/>
                  </a:ext>
                </a:extLst>
              </p:cNvPr>
              <p:cNvGrpSpPr/>
              <p:nvPr/>
            </p:nvGrpSpPr>
            <p:grpSpPr>
              <a:xfrm>
                <a:off x="838200" y="1447800"/>
                <a:ext cx="1295400" cy="3429000"/>
                <a:chOff x="685800" y="1447800"/>
                <a:chExt cx="1295400" cy="3429000"/>
              </a:xfrm>
            </p:grpSpPr>
            <p:sp>
              <p:nvSpPr>
                <p:cNvPr id="27" name="Bent Arrow 23">
                  <a:extLst>
                    <a:ext uri="{FF2B5EF4-FFF2-40B4-BE49-F238E27FC236}">
                      <a16:creationId xmlns:a16="http://schemas.microsoft.com/office/drawing/2014/main" id="{9B60ECF8-EBE7-46FF-99ED-B1EE6514399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2D94B608-B4E8-4668-8156-EA618E089F2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a:extLst>
                  <a:ext uri="{FF2B5EF4-FFF2-40B4-BE49-F238E27FC236}">
                    <a16:creationId xmlns:a16="http://schemas.microsoft.com/office/drawing/2014/main" id="{916F04DE-B7BA-41A8-8EE1-70E4414C154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a:extLst>
                  <a:ext uri="{FF2B5EF4-FFF2-40B4-BE49-F238E27FC236}">
                    <a16:creationId xmlns:a16="http://schemas.microsoft.com/office/drawing/2014/main" id="{4CFEE411-671D-45B5-9916-B3CA3A7A427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a:extLst>
                  <a:ext uri="{FF2B5EF4-FFF2-40B4-BE49-F238E27FC236}">
                    <a16:creationId xmlns:a16="http://schemas.microsoft.com/office/drawing/2014/main" id="{D02402D5-F5F6-4D96-A36C-B193C700236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066508CA-E723-4AF3-B1EC-F7333D72A3D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827EBF06-E791-4E7E-B93A-537A85DCF07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6">
                <a:extLst>
                  <a:ext uri="{FF2B5EF4-FFF2-40B4-BE49-F238E27FC236}">
                    <a16:creationId xmlns:a16="http://schemas.microsoft.com/office/drawing/2014/main" id="{A3DA7A54-B285-4550-863E-C8DF0B04EE5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3A7FE9DE-C564-4377-BD95-1B9A6DFB1F1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835A4AAF-7274-4E46-AAFE-79D017D6153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54CA3697-39F6-4A07-8954-E6C921ACA40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229674F9-D3B4-472A-84AD-A0CB4F08AD1E}"/>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C14DF63E-D85C-4E5B-AEF2-689B4B6DC26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9441CEC7-FFF9-430A-B0A2-58168C8C358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F410A771-D099-4D99-A61A-123081BAE65C}"/>
                </a:ext>
              </a:extLst>
            </p:cNvPr>
            <p:cNvSpPr/>
            <p:nvPr/>
          </p:nvSpPr>
          <p:spPr>
            <a:xfrm>
              <a:off x="1767682" y="3014193"/>
              <a:ext cx="1939576" cy="923331"/>
            </a:xfrm>
            <a:prstGeom prst="rect">
              <a:avLst/>
            </a:prstGeom>
          </p:spPr>
          <p:txBody>
            <a:bodyPr wrap="square">
              <a:spAutoFit/>
            </a:bodyPr>
            <a:lstStyle/>
            <a:p>
              <a:pPr algn="ctr"/>
              <a:r>
                <a:rPr lang="en-US" dirty="0"/>
                <a:t> </a:t>
              </a:r>
              <a:r>
                <a:rPr lang="en-US" b="1" dirty="0"/>
                <a:t>Satan makes war with the Saints of God</a:t>
              </a:r>
              <a:endParaRPr lang="en-US" dirty="0"/>
            </a:p>
          </p:txBody>
        </p:sp>
      </p:grpSp>
    </p:spTree>
    <p:extLst>
      <p:ext uri="{BB962C8B-B14F-4D97-AF65-F5344CB8AC3E}">
        <p14:creationId xmlns:p14="http://schemas.microsoft.com/office/powerpoint/2010/main" val="21006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Traitors of the Lord</a:t>
            </a:r>
          </a:p>
        </p:txBody>
      </p:sp>
      <p:sp>
        <p:nvSpPr>
          <p:cNvPr id="2" name="Rectangle 1"/>
          <p:cNvSpPr/>
          <p:nvPr/>
        </p:nvSpPr>
        <p:spPr>
          <a:xfrm>
            <a:off x="185058" y="1159307"/>
            <a:ext cx="5334000" cy="830997"/>
          </a:xfrm>
          <a:prstGeom prst="rect">
            <a:avLst/>
          </a:prstGeom>
        </p:spPr>
        <p:txBody>
          <a:bodyPr wrap="square">
            <a:spAutoFit/>
          </a:bodyPr>
          <a:lstStyle/>
          <a:p>
            <a:pPr fontAlgn="base"/>
            <a:r>
              <a:rPr lang="en-US" sz="2400" dirty="0">
                <a:solidFill>
                  <a:schemeClr val="bg1"/>
                </a:solidFill>
              </a:rPr>
              <a:t>Denying the Holy Spirit after having received it and denying the Savior</a:t>
            </a:r>
            <a:endParaRPr lang="en-US" sz="1200" b="0" dirty="0">
              <a:solidFill>
                <a:schemeClr val="bg1"/>
              </a:solidFill>
              <a:effectLst/>
            </a:endParaRPr>
          </a:p>
        </p:txBody>
      </p:sp>
      <p:sp>
        <p:nvSpPr>
          <p:cNvPr id="8" name="Rectangle 7"/>
          <p:cNvSpPr/>
          <p:nvPr/>
        </p:nvSpPr>
        <p:spPr>
          <a:xfrm>
            <a:off x="5780313" y="1237964"/>
            <a:ext cx="5783037" cy="2954655"/>
          </a:xfrm>
          <a:prstGeom prst="rect">
            <a:avLst/>
          </a:prstGeom>
        </p:spPr>
        <p:txBody>
          <a:bodyPr wrap="square">
            <a:spAutoFit/>
          </a:bodyPr>
          <a:lstStyle/>
          <a:p>
            <a:pPr fontAlgn="base"/>
            <a:r>
              <a:rPr lang="en-US" dirty="0">
                <a:solidFill>
                  <a:schemeClr val="bg1"/>
                </a:solidFill>
              </a:rPr>
              <a:t>Denying the Holy Spirit</a:t>
            </a:r>
          </a:p>
          <a:p>
            <a:pPr fontAlgn="base"/>
            <a:r>
              <a:rPr lang="en-US" dirty="0">
                <a:solidFill>
                  <a:schemeClr val="bg1"/>
                </a:solidFill>
              </a:rPr>
              <a:t>“What must a man do to commit the unpardonable sin? He must receive the Holy Ghost, have the heavens opened unto him, and know God, and then sin against him. After a man has sinned against the Holy Ghost, there is no repentance for him. He has got to say that the sun does not shine while he sees it; he has got to deny Jesus Christ when the heavens have been opened unto him, and to deny the plan of salvation with his eyes open to the truth of it”</a:t>
            </a:r>
          </a:p>
          <a:p>
            <a:pPr fontAlgn="base"/>
            <a:r>
              <a:rPr lang="en-US" sz="2400" dirty="0">
                <a:solidFill>
                  <a:schemeClr val="bg1"/>
                </a:solidFill>
              </a:rPr>
              <a:t> </a:t>
            </a:r>
            <a:r>
              <a:rPr lang="en-US" sz="1200" dirty="0">
                <a:solidFill>
                  <a:schemeClr val="bg1"/>
                </a:solidFill>
              </a:rPr>
              <a:t>Prophet Joseph Smith</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76:32-35</a:t>
            </a:r>
            <a:endParaRPr lang="en-US" b="0" dirty="0">
              <a:solidFill>
                <a:schemeClr val="bg1"/>
              </a:solidFill>
              <a:effectLst/>
            </a:endParaRPr>
          </a:p>
        </p:txBody>
      </p:sp>
      <p:sp>
        <p:nvSpPr>
          <p:cNvPr id="3" name="Rectangle 2"/>
          <p:cNvSpPr/>
          <p:nvPr/>
        </p:nvSpPr>
        <p:spPr>
          <a:xfrm>
            <a:off x="1045028" y="5254389"/>
            <a:ext cx="5050971" cy="1015663"/>
          </a:xfrm>
          <a:prstGeom prst="rect">
            <a:avLst/>
          </a:prstGeom>
        </p:spPr>
        <p:txBody>
          <a:bodyPr wrap="square">
            <a:spAutoFit/>
          </a:bodyPr>
          <a:lstStyle/>
          <a:p>
            <a:pPr fontAlgn="base"/>
            <a:r>
              <a:rPr lang="en-US" sz="2400" dirty="0">
                <a:solidFill>
                  <a:schemeClr val="bg1"/>
                </a:solidFill>
              </a:rPr>
              <a:t>“They have sunk so low as to have lost the inclinations and ability to repent” </a:t>
            </a:r>
          </a:p>
          <a:p>
            <a:pPr fontAlgn="base"/>
            <a:r>
              <a:rPr lang="en-US" sz="1200" dirty="0">
                <a:solidFill>
                  <a:schemeClr val="bg1"/>
                </a:solidFill>
              </a:rPr>
              <a:t>President Spencer W. Kimball</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492" y="5254389"/>
            <a:ext cx="1078536" cy="14170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2592" y="3826307"/>
            <a:ext cx="919842" cy="1314060"/>
          </a:xfrm>
          <a:prstGeom prst="rect">
            <a:avLst/>
          </a:prstGeom>
        </p:spPr>
      </p:pic>
      <p:pic>
        <p:nvPicPr>
          <p:cNvPr id="10" name="Picture 9">
            <a:extLst>
              <a:ext uri="{FF2B5EF4-FFF2-40B4-BE49-F238E27FC236}">
                <a16:creationId xmlns:a16="http://schemas.microsoft.com/office/drawing/2014/main" id="{56366F7C-ECEA-4BAD-8E5F-12D4006A0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1098" y="2189854"/>
            <a:ext cx="3648075" cy="2533650"/>
          </a:xfrm>
          <a:prstGeom prst="rect">
            <a:avLst/>
          </a:prstGeom>
        </p:spPr>
      </p:pic>
    </p:spTree>
    <p:extLst>
      <p:ext uri="{BB962C8B-B14F-4D97-AF65-F5344CB8AC3E}">
        <p14:creationId xmlns:p14="http://schemas.microsoft.com/office/powerpoint/2010/main" val="21013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Having Crucified Him</a:t>
            </a:r>
          </a:p>
        </p:txBody>
      </p:sp>
      <p:sp>
        <p:nvSpPr>
          <p:cNvPr id="8" name="Rectangle 7"/>
          <p:cNvSpPr/>
          <p:nvPr/>
        </p:nvSpPr>
        <p:spPr>
          <a:xfrm>
            <a:off x="401531" y="1354839"/>
            <a:ext cx="4441372" cy="3600986"/>
          </a:xfrm>
          <a:prstGeom prst="rect">
            <a:avLst/>
          </a:prstGeom>
        </p:spPr>
        <p:txBody>
          <a:bodyPr wrap="square">
            <a:spAutoFit/>
          </a:bodyPr>
          <a:lstStyle/>
          <a:p>
            <a:pPr fontAlgn="base"/>
            <a:r>
              <a:rPr lang="en-US" dirty="0">
                <a:solidFill>
                  <a:schemeClr val="bg1"/>
                </a:solidFill>
              </a:rPr>
              <a:t>“Commission of the unpardonable sin consists in crucifying unto oneself the Son of God afresh and putting him to open shame… </a:t>
            </a:r>
          </a:p>
          <a:p>
            <a:pPr fontAlgn="base"/>
            <a:endParaRPr lang="en-US" dirty="0">
              <a:solidFill>
                <a:schemeClr val="bg1"/>
              </a:solidFill>
            </a:endParaRPr>
          </a:p>
          <a:p>
            <a:pPr fontAlgn="base"/>
            <a:r>
              <a:rPr lang="en-US" dirty="0">
                <a:solidFill>
                  <a:schemeClr val="bg1"/>
                </a:solidFill>
              </a:rPr>
              <a:t>He thereby commits murder by assenting unto the Lord’s death, that is, having a perfect knowledge of the truth he comes out in open rebellion and places himself in a position wherein he would have crucified Christ knowing perfectly the while that he was the Son of God. Christ is thus crucified afresh and put to open shame.” </a:t>
            </a:r>
          </a:p>
          <a:p>
            <a:pPr fontAlgn="base"/>
            <a:r>
              <a:rPr lang="en-US" sz="1200" dirty="0">
                <a:solidFill>
                  <a:schemeClr val="bg1"/>
                </a:solidFill>
              </a:rPr>
              <a:t>Elder Bruce R. McConkie</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76:35</a:t>
            </a:r>
            <a:endParaRPr lang="en-US" b="0" dirty="0">
              <a:solidFill>
                <a:schemeClr val="bg1"/>
              </a:solidFill>
              <a:effectLst/>
            </a:endParaRPr>
          </a:p>
        </p:txBody>
      </p:sp>
      <p:sp>
        <p:nvSpPr>
          <p:cNvPr id="4" name="Rectangle 3"/>
          <p:cNvSpPr/>
          <p:nvPr/>
        </p:nvSpPr>
        <p:spPr>
          <a:xfrm>
            <a:off x="5388428" y="3012281"/>
            <a:ext cx="6433457" cy="3600986"/>
          </a:xfrm>
          <a:prstGeom prst="rect">
            <a:avLst/>
          </a:prstGeom>
        </p:spPr>
        <p:txBody>
          <a:bodyPr wrap="square">
            <a:spAutoFit/>
          </a:bodyPr>
          <a:lstStyle/>
          <a:p>
            <a:r>
              <a:rPr lang="en-US" b="0" i="0" dirty="0">
                <a:solidFill>
                  <a:schemeClr val="bg1"/>
                </a:solidFill>
                <a:effectLst/>
                <a:latin typeface="Abadi" panose="020B0604020104020204" pitchFamily="34" charset="0"/>
              </a:rPr>
              <a:t>The scriptures sometimes use the phrase “shedding innocent blood” in reference to the actions of those in this condition.</a:t>
            </a:r>
          </a:p>
          <a:p>
            <a:r>
              <a:rPr lang="en-US" b="0" i="0" dirty="0">
                <a:solidFill>
                  <a:schemeClr val="bg1"/>
                </a:solidFill>
                <a:effectLst/>
                <a:latin typeface="Abadi" panose="020B0604020104020204" pitchFamily="34" charset="0"/>
              </a:rPr>
              <a:t> </a:t>
            </a:r>
          </a:p>
          <a:p>
            <a:r>
              <a:rPr lang="en-US" b="0" i="0" dirty="0">
                <a:solidFill>
                  <a:schemeClr val="bg1"/>
                </a:solidFill>
                <a:effectLst/>
                <a:latin typeface="Abadi" panose="020B0604020104020204" pitchFamily="34" charset="0"/>
              </a:rPr>
              <a:t>“The shedding of innocent blood is not confined to taking lives of the innocent, but is also included in seeking to destroy the word of God and putting Christ to open shame.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Those who have known the truth and then fight against the authorized servants of Jesus Christ also fight against Him, and thus are guilty of His blood. “Shedding innocent blood is spoken of in the scriptures as consenting to the death of Jesus Christ and putting him to open shame.”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122" y="4985991"/>
            <a:ext cx="1186542" cy="1497114"/>
          </a:xfrm>
          <a:prstGeom prst="rect">
            <a:avLst/>
          </a:prstGeom>
        </p:spPr>
      </p:pic>
      <p:pic>
        <p:nvPicPr>
          <p:cNvPr id="5" name="Picture 4">
            <a:extLst>
              <a:ext uri="{FF2B5EF4-FFF2-40B4-BE49-F238E27FC236}">
                <a16:creationId xmlns:a16="http://schemas.microsoft.com/office/drawing/2014/main" id="{66B498CC-8897-4D96-B0F8-C976D6E0E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814" y="937937"/>
            <a:ext cx="2847975" cy="1895475"/>
          </a:xfrm>
          <a:prstGeom prst="rect">
            <a:avLst/>
          </a:prstGeom>
        </p:spPr>
      </p:pic>
      <p:pic>
        <p:nvPicPr>
          <p:cNvPr id="10" name="Picture 9">
            <a:extLst>
              <a:ext uri="{FF2B5EF4-FFF2-40B4-BE49-F238E27FC236}">
                <a16:creationId xmlns:a16="http://schemas.microsoft.com/office/drawing/2014/main" id="{229D6F2D-B4B0-469E-A8BE-A89606E69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27" y="82184"/>
            <a:ext cx="914400" cy="1276350"/>
          </a:xfrm>
          <a:prstGeom prst="rect">
            <a:avLst/>
          </a:prstGeom>
        </p:spPr>
      </p:pic>
    </p:spTree>
    <p:extLst>
      <p:ext uri="{BB962C8B-B14F-4D97-AF65-F5344CB8AC3E}">
        <p14:creationId xmlns:p14="http://schemas.microsoft.com/office/powerpoint/2010/main" val="26734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Second Death</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76:37</a:t>
            </a:r>
            <a:endParaRPr lang="en-US" b="0" dirty="0">
              <a:solidFill>
                <a:schemeClr val="bg1"/>
              </a:solidFill>
              <a:effectLst/>
            </a:endParaRPr>
          </a:p>
        </p:txBody>
      </p:sp>
      <p:sp>
        <p:nvSpPr>
          <p:cNvPr id="4" name="Rectangle 3"/>
          <p:cNvSpPr/>
          <p:nvPr/>
        </p:nvSpPr>
        <p:spPr>
          <a:xfrm>
            <a:off x="381000" y="948690"/>
            <a:ext cx="6955971" cy="3416320"/>
          </a:xfrm>
          <a:prstGeom prst="rect">
            <a:avLst/>
          </a:prstGeom>
        </p:spPr>
        <p:txBody>
          <a:bodyPr wrap="square">
            <a:spAutoFit/>
          </a:bodyPr>
          <a:lstStyle/>
          <a:p>
            <a:pPr fontAlgn="base"/>
            <a:r>
              <a:rPr lang="en-US" dirty="0">
                <a:solidFill>
                  <a:schemeClr val="bg1"/>
                </a:solidFill>
              </a:rPr>
              <a:t>The term </a:t>
            </a:r>
            <a:r>
              <a:rPr lang="en-US" i="1" dirty="0">
                <a:solidFill>
                  <a:schemeClr val="bg1"/>
                </a:solidFill>
              </a:rPr>
              <a:t>second death--</a:t>
            </a:r>
            <a:r>
              <a:rPr lang="en-US" dirty="0">
                <a:solidFill>
                  <a:schemeClr val="bg1"/>
                </a:solidFill>
              </a:rPr>
              <a:t> the spiritual death that will come upon those sons of perdition who have been resurrected. </a:t>
            </a:r>
          </a:p>
          <a:p>
            <a:pPr fontAlgn="base"/>
            <a:endParaRPr lang="en-US" dirty="0">
              <a:solidFill>
                <a:schemeClr val="bg1"/>
              </a:solidFill>
            </a:endParaRPr>
          </a:p>
          <a:p>
            <a:pPr fontAlgn="base"/>
            <a:r>
              <a:rPr lang="en-US" dirty="0">
                <a:solidFill>
                  <a:schemeClr val="bg1"/>
                </a:solidFill>
              </a:rPr>
              <a:t>“</a:t>
            </a:r>
            <a:r>
              <a:rPr lang="en-US" i="1" dirty="0">
                <a:solidFill>
                  <a:schemeClr val="bg1"/>
                </a:solidFill>
              </a:rPr>
              <a:t>Spiritual death</a:t>
            </a:r>
            <a:r>
              <a:rPr lang="en-US" dirty="0">
                <a:solidFill>
                  <a:schemeClr val="bg1"/>
                </a:solidFill>
              </a:rPr>
              <a:t> is to be cast out of the presence of the Lord, to die as to the things of righteousness, to die as to the things of the Spirit. Spirit beings as such never die in the sense of annihilation or in the sense that their spirit bodies are disorganized; rather, they continue to live to all eternity either as spirits or as resurrected personages. …</a:t>
            </a:r>
          </a:p>
          <a:p>
            <a:pPr fontAlgn="base"/>
            <a:endParaRPr lang="en-US" dirty="0">
              <a:solidFill>
                <a:schemeClr val="bg1"/>
              </a:solidFill>
            </a:endParaRPr>
          </a:p>
          <a:p>
            <a:pPr fontAlgn="base"/>
            <a:r>
              <a:rPr lang="en-US" dirty="0">
                <a:solidFill>
                  <a:schemeClr val="bg1"/>
                </a:solidFill>
              </a:rPr>
              <a:t>“Eventually, all are redeemed from spiritual death except those who have ‘sinned unto death’, that is, those who are destined to be sons of perdition. </a:t>
            </a:r>
          </a:p>
        </p:txBody>
      </p:sp>
      <p:sp>
        <p:nvSpPr>
          <p:cNvPr id="2" name="Rectangle 1"/>
          <p:cNvSpPr/>
          <p:nvPr/>
        </p:nvSpPr>
        <p:spPr>
          <a:xfrm>
            <a:off x="6460672" y="4098367"/>
            <a:ext cx="4593770" cy="2585323"/>
          </a:xfrm>
          <a:prstGeom prst="rect">
            <a:avLst/>
          </a:prstGeom>
        </p:spPr>
        <p:txBody>
          <a:bodyPr wrap="square">
            <a:spAutoFit/>
          </a:bodyPr>
          <a:lstStyle/>
          <a:p>
            <a:pPr fontAlgn="base"/>
            <a:r>
              <a:rPr lang="en-US" dirty="0">
                <a:solidFill>
                  <a:schemeClr val="bg1"/>
                </a:solidFill>
              </a:rPr>
              <a:t>John teaches this by saying that after death and hell have delivered up the dead which are in them, then death and hell shall be ‘cast into the lake of fire. This is the </a:t>
            </a:r>
            <a:r>
              <a:rPr lang="en-US" i="1" dirty="0">
                <a:solidFill>
                  <a:schemeClr val="bg1"/>
                </a:solidFill>
              </a:rPr>
              <a:t>second death</a:t>
            </a:r>
            <a:r>
              <a:rPr lang="en-US" dirty="0">
                <a:solidFill>
                  <a:schemeClr val="bg1"/>
                </a:solidFill>
              </a:rPr>
              <a:t>.’  And thus the Lord said in our day that the sons of perdition are ‘the only ones on whom the </a:t>
            </a:r>
            <a:r>
              <a:rPr lang="en-US" i="1" dirty="0">
                <a:solidFill>
                  <a:schemeClr val="bg1"/>
                </a:solidFill>
              </a:rPr>
              <a:t>second death</a:t>
            </a:r>
            <a:r>
              <a:rPr lang="en-US" dirty="0">
                <a:solidFill>
                  <a:schemeClr val="bg1"/>
                </a:solidFill>
              </a:rPr>
              <a:t> shall have any power’ meaning any power </a:t>
            </a:r>
            <a:r>
              <a:rPr lang="en-US" i="1" dirty="0">
                <a:solidFill>
                  <a:schemeClr val="bg1"/>
                </a:solidFill>
              </a:rPr>
              <a:t>after</a:t>
            </a:r>
            <a:r>
              <a:rPr lang="en-US" dirty="0">
                <a:solidFill>
                  <a:schemeClr val="bg1"/>
                </a:solidFill>
              </a:rPr>
              <a:t> the resurrection.” </a:t>
            </a:r>
            <a:r>
              <a:rPr lang="en-US" sz="1200" dirty="0">
                <a:solidFill>
                  <a:schemeClr val="bg1"/>
                </a:solidFill>
              </a:rPr>
              <a:t>Elder Bruce R. McConkie</a:t>
            </a:r>
          </a:p>
        </p:txBody>
      </p:sp>
      <p:pic>
        <p:nvPicPr>
          <p:cNvPr id="5" name="Picture 4">
            <a:extLst>
              <a:ext uri="{FF2B5EF4-FFF2-40B4-BE49-F238E27FC236}">
                <a16:creationId xmlns:a16="http://schemas.microsoft.com/office/drawing/2014/main" id="{60DBF3DE-159A-4FA1-BCF6-89C472CA7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930" y="4098367"/>
            <a:ext cx="2658086" cy="2700762"/>
          </a:xfrm>
          <a:prstGeom prst="rect">
            <a:avLst/>
          </a:prstGeom>
        </p:spPr>
      </p:pic>
      <p:pic>
        <p:nvPicPr>
          <p:cNvPr id="8" name="Picture 7">
            <a:extLst>
              <a:ext uri="{FF2B5EF4-FFF2-40B4-BE49-F238E27FC236}">
                <a16:creationId xmlns:a16="http://schemas.microsoft.com/office/drawing/2014/main" id="{4276AF9A-AA2C-4128-A2D6-D34574CB5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626" y="720167"/>
            <a:ext cx="2247900" cy="3378200"/>
          </a:xfrm>
          <a:prstGeom prst="rect">
            <a:avLst/>
          </a:prstGeom>
        </p:spPr>
      </p:pic>
      <p:pic>
        <p:nvPicPr>
          <p:cNvPr id="11" name="Picture 10">
            <a:extLst>
              <a:ext uri="{FF2B5EF4-FFF2-40B4-BE49-F238E27FC236}">
                <a16:creationId xmlns:a16="http://schemas.microsoft.com/office/drawing/2014/main" id="{F3EB1A07-5031-4EB4-89E6-0CE650FD2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4442" y="174310"/>
            <a:ext cx="869872" cy="1214196"/>
          </a:xfrm>
          <a:prstGeom prst="rect">
            <a:avLst/>
          </a:prstGeom>
        </p:spPr>
      </p:pic>
    </p:spTree>
    <p:extLst>
      <p:ext uri="{BB962C8B-B14F-4D97-AF65-F5344CB8AC3E}">
        <p14:creationId xmlns:p14="http://schemas.microsoft.com/office/powerpoint/2010/main" val="33586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Sons of Perdition</a:t>
            </a:r>
          </a:p>
        </p:txBody>
      </p:sp>
      <p:sp>
        <p:nvSpPr>
          <p:cNvPr id="8" name="Rectangle 7"/>
          <p:cNvSpPr/>
          <p:nvPr/>
        </p:nvSpPr>
        <p:spPr>
          <a:xfrm>
            <a:off x="185058" y="1061479"/>
            <a:ext cx="4719659" cy="1200329"/>
          </a:xfrm>
          <a:prstGeom prst="rect">
            <a:avLst/>
          </a:prstGeom>
        </p:spPr>
        <p:txBody>
          <a:bodyPr wrap="square">
            <a:spAutoFit/>
          </a:bodyPr>
          <a:lstStyle/>
          <a:p>
            <a:pPr fontAlgn="base"/>
            <a:r>
              <a:rPr lang="en-US" dirty="0">
                <a:solidFill>
                  <a:schemeClr val="bg1"/>
                </a:solidFill>
              </a:rPr>
              <a:t>The sons of perdition will not be redeemed from the second spiritual death and will not inherit a kingdom of glory after they are resurrected. Instead, they will suffer for eternity.</a:t>
            </a:r>
            <a:endParaRPr lang="en-US" sz="1200" dirty="0">
              <a:solidFill>
                <a:schemeClr val="bg1"/>
              </a:solidFill>
            </a:endParaRP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76:37 </a:t>
            </a:r>
            <a:endParaRPr lang="en-US" sz="1200" b="0" dirty="0">
              <a:solidFill>
                <a:schemeClr val="bg1"/>
              </a:solidFill>
              <a:effectLst/>
            </a:endParaRPr>
          </a:p>
        </p:txBody>
      </p:sp>
      <p:sp>
        <p:nvSpPr>
          <p:cNvPr id="10" name="Rectangle 9"/>
          <p:cNvSpPr/>
          <p:nvPr/>
        </p:nvSpPr>
        <p:spPr>
          <a:xfrm>
            <a:off x="7193626" y="4870221"/>
            <a:ext cx="4441372" cy="2215991"/>
          </a:xfrm>
          <a:prstGeom prst="rect">
            <a:avLst/>
          </a:prstGeom>
        </p:spPr>
        <p:txBody>
          <a:bodyPr wrap="square">
            <a:spAutoFit/>
          </a:bodyPr>
          <a:lstStyle/>
          <a:p>
            <a:pPr fontAlgn="base"/>
            <a:r>
              <a:rPr lang="en-US" dirty="0">
                <a:solidFill>
                  <a:schemeClr val="bg1"/>
                </a:solidFill>
              </a:rPr>
              <a:t>Whenever [Church members who have truly understood and felt the Holy Spirit} are tempted to rebel against authorized priesthood authority chosen by the Lord to direct His church, they are, in reality, playing to the Lucifer game.</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a:p>
            <a:pPr fontAlgn="base"/>
            <a:endParaRPr lang="en-US" dirty="0">
              <a:solidFill>
                <a:schemeClr val="bg1"/>
              </a:solidFill>
            </a:endParaRPr>
          </a:p>
        </p:txBody>
      </p:sp>
      <p:sp>
        <p:nvSpPr>
          <p:cNvPr id="11" name="Rectangle 10"/>
          <p:cNvSpPr/>
          <p:nvPr/>
        </p:nvSpPr>
        <p:spPr>
          <a:xfrm>
            <a:off x="3715323" y="2284716"/>
            <a:ext cx="4866562" cy="1938992"/>
          </a:xfrm>
          <a:prstGeom prst="rect">
            <a:avLst/>
          </a:prstGeom>
        </p:spPr>
        <p:txBody>
          <a:bodyPr wrap="square">
            <a:spAutoFit/>
          </a:bodyPr>
          <a:lstStyle/>
          <a:p>
            <a:pPr fontAlgn="base"/>
            <a:r>
              <a:rPr lang="en-US" dirty="0">
                <a:solidFill>
                  <a:schemeClr val="bg1"/>
                </a:solidFill>
              </a:rPr>
              <a:t>“What must a man do to commit the unpardonable sin?</a:t>
            </a:r>
          </a:p>
          <a:p>
            <a:pPr fontAlgn="base"/>
            <a:endParaRPr lang="en-US" dirty="0">
              <a:solidFill>
                <a:schemeClr val="bg1"/>
              </a:solidFill>
            </a:endParaRPr>
          </a:p>
          <a:p>
            <a:pPr fontAlgn="base"/>
            <a:r>
              <a:rPr lang="en-US" dirty="0">
                <a:solidFill>
                  <a:schemeClr val="bg1"/>
                </a:solidFill>
              </a:rPr>
              <a:t>He must receive the Holy Ghost, have the heavens opened unto him, and know God, and then sin against him.”</a:t>
            </a:r>
          </a:p>
          <a:p>
            <a:pPr fontAlgn="base"/>
            <a:r>
              <a:rPr lang="en-US" sz="1200" dirty="0">
                <a:solidFill>
                  <a:schemeClr val="bg1"/>
                </a:solidFill>
              </a:rPr>
              <a:t>HC</a:t>
            </a:r>
          </a:p>
        </p:txBody>
      </p:sp>
      <p:pic>
        <p:nvPicPr>
          <p:cNvPr id="3" name="Picture 2">
            <a:extLst>
              <a:ext uri="{FF2B5EF4-FFF2-40B4-BE49-F238E27FC236}">
                <a16:creationId xmlns:a16="http://schemas.microsoft.com/office/drawing/2014/main" id="{DCB64192-E4F9-4C20-B744-0F5AA10D6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81" y="2544691"/>
            <a:ext cx="2524125" cy="2105025"/>
          </a:xfrm>
          <a:prstGeom prst="rect">
            <a:avLst/>
          </a:prstGeom>
        </p:spPr>
      </p:pic>
      <p:pic>
        <p:nvPicPr>
          <p:cNvPr id="5" name="Picture 4">
            <a:extLst>
              <a:ext uri="{FF2B5EF4-FFF2-40B4-BE49-F238E27FC236}">
                <a16:creationId xmlns:a16="http://schemas.microsoft.com/office/drawing/2014/main" id="{81185EF6-9B0E-4341-8C9A-89B1AE334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137" y="4284088"/>
            <a:ext cx="3694176" cy="2462784"/>
          </a:xfrm>
          <a:prstGeom prst="rect">
            <a:avLst/>
          </a:prstGeom>
        </p:spPr>
      </p:pic>
      <p:pic>
        <p:nvPicPr>
          <p:cNvPr id="12" name="Picture 11">
            <a:extLst>
              <a:ext uri="{FF2B5EF4-FFF2-40B4-BE49-F238E27FC236}">
                <a16:creationId xmlns:a16="http://schemas.microsoft.com/office/drawing/2014/main" id="{B697988E-B534-4B7B-B280-D5F976B22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6677" y="662055"/>
            <a:ext cx="2801069" cy="4013904"/>
          </a:xfrm>
          <a:prstGeom prst="rect">
            <a:avLst/>
          </a:prstGeom>
        </p:spPr>
      </p:pic>
      <p:pic>
        <p:nvPicPr>
          <p:cNvPr id="14" name="Picture 13">
            <a:extLst>
              <a:ext uri="{FF2B5EF4-FFF2-40B4-BE49-F238E27FC236}">
                <a16:creationId xmlns:a16="http://schemas.microsoft.com/office/drawing/2014/main" id="{A43498C7-38A2-4368-AE7A-1D7803D86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058" y="173196"/>
            <a:ext cx="1210056" cy="762000"/>
          </a:xfrm>
          <a:prstGeom prst="rect">
            <a:avLst/>
          </a:prstGeom>
        </p:spPr>
      </p:pic>
    </p:spTree>
    <p:extLst>
      <p:ext uri="{BB962C8B-B14F-4D97-AF65-F5344CB8AC3E}">
        <p14:creationId xmlns:p14="http://schemas.microsoft.com/office/powerpoint/2010/main" val="42813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Gospel—Good Tidings</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76:40-43 </a:t>
            </a:r>
            <a:r>
              <a:rPr lang="en-US" sz="1200" dirty="0">
                <a:solidFill>
                  <a:schemeClr val="bg1"/>
                </a:solidFill>
              </a:rPr>
              <a:t>Student Manual</a:t>
            </a:r>
          </a:p>
        </p:txBody>
      </p:sp>
      <p:sp>
        <p:nvSpPr>
          <p:cNvPr id="2" name="Rectangle 1"/>
          <p:cNvSpPr/>
          <p:nvPr/>
        </p:nvSpPr>
        <p:spPr>
          <a:xfrm>
            <a:off x="6983347" y="4693897"/>
            <a:ext cx="4318503" cy="1754326"/>
          </a:xfrm>
          <a:prstGeom prst="rect">
            <a:avLst/>
          </a:prstGeom>
        </p:spPr>
        <p:txBody>
          <a:bodyPr wrap="square">
            <a:spAutoFit/>
          </a:bodyPr>
          <a:lstStyle/>
          <a:p>
            <a:r>
              <a:rPr lang="en-US" dirty="0">
                <a:solidFill>
                  <a:schemeClr val="bg1"/>
                </a:solidFill>
                <a:latin typeface="Abadi" panose="020B0604020104020204" pitchFamily="34" charset="0"/>
              </a:rPr>
              <a:t>Doctrine and Covenants 76 gives a summary of what the gospel, or glad tidings, consists of: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Namely, that all who will may be saved by the atoning power of Jesus Christ.</a:t>
            </a:r>
            <a:endParaRPr lang="en-US" dirty="0">
              <a:solidFill>
                <a:schemeClr val="bg1"/>
              </a:solidFill>
            </a:endParaRPr>
          </a:p>
        </p:txBody>
      </p:sp>
      <p:sp>
        <p:nvSpPr>
          <p:cNvPr id="21" name="Rectangle 20"/>
          <p:cNvSpPr/>
          <p:nvPr/>
        </p:nvSpPr>
        <p:spPr>
          <a:xfrm>
            <a:off x="221810" y="1301121"/>
            <a:ext cx="6096000" cy="1200329"/>
          </a:xfrm>
          <a:prstGeom prst="rect">
            <a:avLst/>
          </a:prstGeom>
        </p:spPr>
        <p:txBody>
          <a:bodyPr>
            <a:spAutoFit/>
          </a:bodyPr>
          <a:lstStyle/>
          <a:p>
            <a:r>
              <a:rPr lang="en-US" dirty="0">
                <a:solidFill>
                  <a:schemeClr val="bg1"/>
                </a:solidFill>
                <a:latin typeface="Abadi" panose="020B0604020104020204" pitchFamily="34" charset="0"/>
              </a:rPr>
              <a:t>Greek word for gospel—</a:t>
            </a:r>
            <a:r>
              <a:rPr lang="en-US" i="1" dirty="0" err="1">
                <a:solidFill>
                  <a:schemeClr val="bg1"/>
                </a:solidFill>
                <a:latin typeface="Abadi" panose="020B0604020104020204" pitchFamily="34" charset="0"/>
              </a:rPr>
              <a:t>Evangelion</a:t>
            </a:r>
            <a:r>
              <a:rPr lang="en-US" dirty="0">
                <a:solidFill>
                  <a:schemeClr val="bg1"/>
                </a:solidFill>
                <a:latin typeface="Abadi" panose="020B0604020104020204" pitchFamily="34" charset="0"/>
              </a:rPr>
              <a:t>—Good tidings or glad tidings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Translated Anglo-Saxon for “Good Story”</a:t>
            </a:r>
            <a:endParaRPr lang="en-US" dirty="0">
              <a:solidFill>
                <a:schemeClr val="bg1"/>
              </a:solidFill>
            </a:endParaRPr>
          </a:p>
        </p:txBody>
      </p:sp>
      <p:sp>
        <p:nvSpPr>
          <p:cNvPr id="22" name="Rectangle 21"/>
          <p:cNvSpPr/>
          <p:nvPr/>
        </p:nvSpPr>
        <p:spPr>
          <a:xfrm>
            <a:off x="221810" y="3751403"/>
            <a:ext cx="6096000" cy="646331"/>
          </a:xfrm>
          <a:prstGeom prst="rect">
            <a:avLst/>
          </a:prstGeom>
        </p:spPr>
        <p:txBody>
          <a:bodyPr>
            <a:spAutoFit/>
          </a:bodyPr>
          <a:lstStyle/>
          <a:p>
            <a:r>
              <a:rPr lang="en-US" i="1" dirty="0" err="1">
                <a:solidFill>
                  <a:schemeClr val="bg1"/>
                </a:solidFill>
                <a:latin typeface="Abadi" panose="020B0604020104020204" pitchFamily="34" charset="0"/>
              </a:rPr>
              <a:t>Evangelidzo</a:t>
            </a:r>
            <a:r>
              <a:rPr lang="en-US" dirty="0">
                <a:solidFill>
                  <a:schemeClr val="bg1"/>
                </a:solidFill>
                <a:latin typeface="Abadi" panose="020B0604020104020204" pitchFamily="34" charset="0"/>
              </a:rPr>
              <a:t>—New Testament verb meaning of Gospel—”to preach or bear witness of the gospel”</a:t>
            </a:r>
            <a:endParaRPr lang="en-US" dirty="0">
              <a:solidFill>
                <a:schemeClr val="bg1"/>
              </a:solidFill>
            </a:endParaRPr>
          </a:p>
        </p:txBody>
      </p:sp>
      <p:pic>
        <p:nvPicPr>
          <p:cNvPr id="4" name="Picture 3">
            <a:extLst>
              <a:ext uri="{FF2B5EF4-FFF2-40B4-BE49-F238E27FC236}">
                <a16:creationId xmlns:a16="http://schemas.microsoft.com/office/drawing/2014/main" id="{20E4F314-7E79-487E-B53D-2076CED16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242" y="1192645"/>
            <a:ext cx="2628900" cy="3057525"/>
          </a:xfrm>
          <a:prstGeom prst="rect">
            <a:avLst/>
          </a:prstGeom>
        </p:spPr>
      </p:pic>
      <p:pic>
        <p:nvPicPr>
          <p:cNvPr id="7" name="Picture 6">
            <a:extLst>
              <a:ext uri="{FF2B5EF4-FFF2-40B4-BE49-F238E27FC236}">
                <a16:creationId xmlns:a16="http://schemas.microsoft.com/office/drawing/2014/main" id="{5BA02E7E-2387-405D-AD4F-FB3DCCA82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864" y="4468450"/>
            <a:ext cx="2717800" cy="2044700"/>
          </a:xfrm>
          <a:prstGeom prst="rect">
            <a:avLst/>
          </a:prstGeom>
        </p:spPr>
      </p:pic>
    </p:spTree>
    <p:extLst>
      <p:ext uri="{BB962C8B-B14F-4D97-AF65-F5344CB8AC3E}">
        <p14:creationId xmlns:p14="http://schemas.microsoft.com/office/powerpoint/2010/main" val="5450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2BB919A-A1EB-42FC-AD77-2C353ADF6284}"/>
              </a:ext>
            </a:extLst>
          </p:cNvPr>
          <p:cNvGrpSpPr/>
          <p:nvPr/>
        </p:nvGrpSpPr>
        <p:grpSpPr>
          <a:xfrm>
            <a:off x="8529951" y="449981"/>
            <a:ext cx="3159565" cy="5958037"/>
            <a:chOff x="1345059" y="1089061"/>
            <a:chExt cx="2667000" cy="5029200"/>
          </a:xfrm>
        </p:grpSpPr>
        <p:grpSp>
          <p:nvGrpSpPr>
            <p:cNvPr id="12" name="Group 17">
              <a:extLst>
                <a:ext uri="{FF2B5EF4-FFF2-40B4-BE49-F238E27FC236}">
                  <a16:creationId xmlns:a16="http://schemas.microsoft.com/office/drawing/2014/main" id="{C94A580E-54AF-4124-A15B-A2C06F26963C}"/>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55C713A3-C0B0-4ECF-9613-AA8B7238E7CD}"/>
                  </a:ext>
                </a:extLst>
              </p:cNvPr>
              <p:cNvGrpSpPr/>
              <p:nvPr/>
            </p:nvGrpSpPr>
            <p:grpSpPr>
              <a:xfrm flipH="1">
                <a:off x="2209800" y="1447800"/>
                <a:ext cx="1295400" cy="3429000"/>
                <a:chOff x="685800" y="1447800"/>
                <a:chExt cx="1295400" cy="3124200"/>
              </a:xfrm>
            </p:grpSpPr>
            <p:sp>
              <p:nvSpPr>
                <p:cNvPr id="32" name="Bent Arrow 25">
                  <a:extLst>
                    <a:ext uri="{FF2B5EF4-FFF2-40B4-BE49-F238E27FC236}">
                      <a16:creationId xmlns:a16="http://schemas.microsoft.com/office/drawing/2014/main" id="{6B50308D-1C4C-4197-A492-3D78341B8B6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6">
                  <a:extLst>
                    <a:ext uri="{FF2B5EF4-FFF2-40B4-BE49-F238E27FC236}">
                      <a16:creationId xmlns:a16="http://schemas.microsoft.com/office/drawing/2014/main" id="{E0A486AA-521A-4F55-B3F0-12BD08432BE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FB9A5869-3B69-4C61-AFE5-4A38082132BE}"/>
                  </a:ext>
                </a:extLst>
              </p:cNvPr>
              <p:cNvGrpSpPr/>
              <p:nvPr/>
            </p:nvGrpSpPr>
            <p:grpSpPr>
              <a:xfrm>
                <a:off x="838200" y="1447800"/>
                <a:ext cx="1295400" cy="3429000"/>
                <a:chOff x="685800" y="1447800"/>
                <a:chExt cx="1295400" cy="3429000"/>
              </a:xfrm>
            </p:grpSpPr>
            <p:sp>
              <p:nvSpPr>
                <p:cNvPr id="30" name="Bent Arrow 23">
                  <a:extLst>
                    <a:ext uri="{FF2B5EF4-FFF2-40B4-BE49-F238E27FC236}">
                      <a16:creationId xmlns:a16="http://schemas.microsoft.com/office/drawing/2014/main" id="{F0ACD0B7-9A4B-4FC0-94A4-E37A7E27E64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A7CDFDA2-51DD-4880-803A-4AD4AE87789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3F418DBA-B5AF-4D1B-9597-78C7E9E0895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6BF200CA-85C1-42C0-B2B7-3F10171C538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97473AF7-7A32-4E56-BD77-B968A2110D4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5BBA6B3B-E338-4F5D-A861-FD551C0814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0A7BAEC9-8A0D-4931-8A11-E87D9AD9FF3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nut 16">
                <a:extLst>
                  <a:ext uri="{FF2B5EF4-FFF2-40B4-BE49-F238E27FC236}">
                    <a16:creationId xmlns:a16="http://schemas.microsoft.com/office/drawing/2014/main" id="{DF0916D5-43ED-4A2E-90F8-0EEC6F2E9E5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4326CF9A-63D6-41FA-8FB6-E754456D4D9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A8564E01-24BC-40BC-87B8-5E208B87EE6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6958844A-DE52-40EC-822A-E496BFDF45B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FE1DD64C-3322-4000-87B4-C6F85B46972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70377670-624F-4B3F-A40D-64CEE11EF58F}"/>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F8C2EACE-2911-4E3C-86CC-B488D8AA660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A1A5120-AFA6-4901-A08B-AD79108BD8BA}"/>
                </a:ext>
              </a:extLst>
            </p:cNvPr>
            <p:cNvSpPr/>
            <p:nvPr/>
          </p:nvSpPr>
          <p:spPr>
            <a:xfrm>
              <a:off x="1746870" y="3124138"/>
              <a:ext cx="1939576" cy="2308324"/>
            </a:xfrm>
            <a:prstGeom prst="rect">
              <a:avLst/>
            </a:prstGeom>
          </p:spPr>
          <p:txBody>
            <a:bodyPr wrap="square">
              <a:spAutoFit/>
            </a:bodyPr>
            <a:lstStyle/>
            <a:p>
              <a:pPr algn="ctr"/>
              <a:r>
                <a:rPr lang="en-US" b="1" dirty="0"/>
                <a:t>Through the Atonement of Jesus Christ, all of God’s children except the sons of perdition will inherit a place in a kingdom of glory</a:t>
              </a:r>
              <a:endParaRPr lang="en-US" dirty="0"/>
            </a:p>
          </p:txBody>
        </p:sp>
      </p:grpSp>
      <p:pic>
        <p:nvPicPr>
          <p:cNvPr id="3" name="Picture 2" descr="Image result for atonement of christ lds">
            <a:extLst>
              <a:ext uri="{FF2B5EF4-FFF2-40B4-BE49-F238E27FC236}">
                <a16:creationId xmlns:a16="http://schemas.microsoft.com/office/drawing/2014/main" id="{91983C53-BFB8-4FDD-9218-0821A18A0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9" y="790381"/>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1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707886"/>
          </a:xfrm>
          <a:prstGeom prst="rect">
            <a:avLst/>
          </a:prstGeom>
          <a:noFill/>
        </p:spPr>
        <p:txBody>
          <a:bodyPr wrap="square" rtlCol="0">
            <a:spAutoFit/>
          </a:bodyPr>
          <a:lstStyle/>
          <a:p>
            <a:pPr algn="ctr"/>
            <a:r>
              <a:rPr lang="en-US" sz="4000" dirty="0">
                <a:solidFill>
                  <a:schemeClr val="bg1"/>
                </a:solidFill>
                <a:latin typeface="Nyala" panose="02000504070300020003" pitchFamily="2" charset="0"/>
              </a:rPr>
              <a:t>It is Not Necessary to Discuss Fate of the Sons of Perdition</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76:44-49</a:t>
            </a:r>
            <a:endParaRPr lang="en-US" sz="1200" dirty="0">
              <a:solidFill>
                <a:schemeClr val="bg1"/>
              </a:solidFill>
            </a:endParaRPr>
          </a:p>
        </p:txBody>
      </p:sp>
      <p:sp>
        <p:nvSpPr>
          <p:cNvPr id="22" name="Rectangle 21"/>
          <p:cNvSpPr/>
          <p:nvPr/>
        </p:nvSpPr>
        <p:spPr>
          <a:xfrm>
            <a:off x="348558" y="1322316"/>
            <a:ext cx="6096000" cy="1200329"/>
          </a:xfrm>
          <a:prstGeom prst="rect">
            <a:avLst/>
          </a:prstGeom>
        </p:spPr>
        <p:txBody>
          <a:bodyPr>
            <a:spAutoFit/>
          </a:bodyPr>
          <a:lstStyle/>
          <a:p>
            <a:r>
              <a:rPr lang="en-US" dirty="0">
                <a:solidFill>
                  <a:schemeClr val="bg1"/>
                </a:solidFill>
              </a:rPr>
              <a:t>It appears that in the early days of the Restoration some attempted to teach the destiny of the sons of perdition. The Prophet Joseph Smith responded by writing:</a:t>
            </a:r>
          </a:p>
          <a:p>
            <a:endParaRPr lang="en-US" dirty="0">
              <a:solidFill>
                <a:schemeClr val="bg1"/>
              </a:solidFill>
            </a:endParaRPr>
          </a:p>
        </p:txBody>
      </p:sp>
      <p:sp>
        <p:nvSpPr>
          <p:cNvPr id="8" name="Rectangle 7"/>
          <p:cNvSpPr/>
          <p:nvPr/>
        </p:nvSpPr>
        <p:spPr>
          <a:xfrm>
            <a:off x="4914522" y="2821225"/>
            <a:ext cx="6096000" cy="3693319"/>
          </a:xfrm>
          <a:prstGeom prst="rect">
            <a:avLst/>
          </a:prstGeom>
        </p:spPr>
        <p:txBody>
          <a:bodyPr>
            <a:spAutoFit/>
          </a:bodyPr>
          <a:lstStyle/>
          <a:p>
            <a:r>
              <a:rPr lang="en-US" dirty="0">
                <a:solidFill>
                  <a:schemeClr val="bg1"/>
                </a:solidFill>
              </a:rPr>
              <a:t> “Say to the brothers </a:t>
            </a:r>
            <a:r>
              <a:rPr lang="en-US" dirty="0" err="1">
                <a:solidFill>
                  <a:schemeClr val="bg1"/>
                </a:solidFill>
              </a:rPr>
              <a:t>Hulet</a:t>
            </a:r>
            <a:r>
              <a:rPr lang="en-US" dirty="0">
                <a:solidFill>
                  <a:schemeClr val="bg1"/>
                </a:solidFill>
              </a:rPr>
              <a:t> and to all others, that the Lord never authorized them to say that the devil, his angels, or the sons of perdition, should ever be restored; for their state of destiny was not revealed to man, is not revealed, nor ever shall be revealed, save to those who are made partakers thereof: consequently those who teach this doctrine have not received it of the Spirit of the Lord. </a:t>
            </a:r>
          </a:p>
          <a:p>
            <a:endParaRPr lang="en-US" dirty="0">
              <a:solidFill>
                <a:schemeClr val="bg1"/>
              </a:solidFill>
            </a:endParaRPr>
          </a:p>
          <a:p>
            <a:r>
              <a:rPr lang="en-US" dirty="0">
                <a:solidFill>
                  <a:schemeClr val="bg1"/>
                </a:solidFill>
              </a:rPr>
              <a:t>Truly Brother Oliver declared it to be the doctrine of devils. We, therefore, command that this doctrine be taught no more in Zion. We sanction the decision of the Bishop and his council, in relation to this doctrine being a bar to communion.” </a:t>
            </a:r>
            <a:r>
              <a:rPr lang="en-US" sz="1200" dirty="0">
                <a:solidFill>
                  <a:schemeClr val="bg1"/>
                </a:solidFill>
              </a:rPr>
              <a:t>(</a:t>
            </a:r>
            <a:r>
              <a:rPr lang="en-US" sz="1200" i="1" dirty="0">
                <a:solidFill>
                  <a:schemeClr val="bg1"/>
                </a:solidFill>
              </a:rPr>
              <a:t>Teachings,</a:t>
            </a:r>
            <a:r>
              <a:rPr lang="en-US" sz="1200" dirty="0">
                <a:solidFill>
                  <a:schemeClr val="bg1"/>
                </a:solidFill>
              </a:rPr>
              <a:t> p. 24.)</a:t>
            </a:r>
          </a:p>
        </p:txBody>
      </p:sp>
      <p:pic>
        <p:nvPicPr>
          <p:cNvPr id="5" name="Picture 4">
            <a:extLst>
              <a:ext uri="{FF2B5EF4-FFF2-40B4-BE49-F238E27FC236}">
                <a16:creationId xmlns:a16="http://schemas.microsoft.com/office/drawing/2014/main" id="{2A4F4E6D-4327-40AB-8A89-71C199170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08" y="2938563"/>
            <a:ext cx="4133446" cy="2597121"/>
          </a:xfrm>
          <a:prstGeom prst="rect">
            <a:avLst/>
          </a:prstGeom>
        </p:spPr>
      </p:pic>
    </p:spTree>
    <p:extLst>
      <p:ext uri="{BB962C8B-B14F-4D97-AF65-F5344CB8AC3E}">
        <p14:creationId xmlns:p14="http://schemas.microsoft.com/office/powerpoint/2010/main" val="18329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Can You Explain Your Religious Beliefs?</a:t>
            </a:r>
          </a:p>
        </p:txBody>
      </p:sp>
      <p:pic>
        <p:nvPicPr>
          <p:cNvPr id="2050" name="Picture 2" descr="kingdoms of gl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868" y="2063845"/>
            <a:ext cx="7308262" cy="30694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718" y="5504801"/>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To Others?</a:t>
            </a:r>
          </a:p>
        </p:txBody>
      </p:sp>
    </p:spTree>
    <p:extLst>
      <p:ext uri="{BB962C8B-B14F-4D97-AF65-F5344CB8AC3E}">
        <p14:creationId xmlns:p14="http://schemas.microsoft.com/office/powerpoint/2010/main" val="114162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Sons of Perdition are Not Foreordained</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76:48</a:t>
            </a:r>
            <a:endParaRPr lang="en-US" sz="1200" dirty="0">
              <a:solidFill>
                <a:schemeClr val="bg1"/>
              </a:solidFill>
            </a:endParaRPr>
          </a:p>
        </p:txBody>
      </p:sp>
      <p:sp>
        <p:nvSpPr>
          <p:cNvPr id="8" name="Rectangle 7"/>
          <p:cNvSpPr/>
          <p:nvPr/>
        </p:nvSpPr>
        <p:spPr>
          <a:xfrm>
            <a:off x="269420" y="1038571"/>
            <a:ext cx="6096000" cy="1754326"/>
          </a:xfrm>
          <a:prstGeom prst="rect">
            <a:avLst/>
          </a:prstGeom>
        </p:spPr>
        <p:txBody>
          <a:bodyPr>
            <a:spAutoFit/>
          </a:bodyPr>
          <a:lstStyle/>
          <a:p>
            <a:r>
              <a:rPr lang="en-US" dirty="0">
                <a:solidFill>
                  <a:schemeClr val="bg1"/>
                </a:solidFill>
              </a:rPr>
              <a:t>“Not foreordained, in the sense of pre-elected by God, to condemnation.</a:t>
            </a:r>
          </a:p>
          <a:p>
            <a:endParaRPr lang="en-US" dirty="0">
              <a:solidFill>
                <a:schemeClr val="bg1"/>
              </a:solidFill>
            </a:endParaRPr>
          </a:p>
          <a:p>
            <a:r>
              <a:rPr lang="en-US" dirty="0">
                <a:solidFill>
                  <a:schemeClr val="bg1"/>
                </a:solidFill>
              </a:rPr>
              <a:t>God has ordained that rebellion against Him shall result, if persisted in to the end, in misery, but He has not foreordained anyone to that fate. </a:t>
            </a:r>
          </a:p>
        </p:txBody>
      </p:sp>
      <p:sp>
        <p:nvSpPr>
          <p:cNvPr id="10" name="Rectangle 9"/>
          <p:cNvSpPr/>
          <p:nvPr/>
        </p:nvSpPr>
        <p:spPr>
          <a:xfrm>
            <a:off x="7045187" y="3626346"/>
            <a:ext cx="4590321" cy="2769989"/>
          </a:xfrm>
          <a:prstGeom prst="rect">
            <a:avLst/>
          </a:prstGeom>
        </p:spPr>
        <p:txBody>
          <a:bodyPr wrap="square">
            <a:spAutoFit/>
          </a:bodyPr>
          <a:lstStyle/>
          <a:p>
            <a:r>
              <a:rPr lang="en-US" dirty="0">
                <a:solidFill>
                  <a:schemeClr val="bg1"/>
                </a:solidFill>
              </a:rPr>
              <a:t>A legislature may ordain that thieves must be imprisoned and murderers killed, but that does not mean that it has foreordained any individual, or any number of individuals, to do that which ends in imprisonment, or death. </a:t>
            </a:r>
          </a:p>
          <a:p>
            <a:endParaRPr lang="en-US" dirty="0">
              <a:solidFill>
                <a:schemeClr val="bg1"/>
              </a:solidFill>
            </a:endParaRPr>
          </a:p>
          <a:p>
            <a:r>
              <a:rPr lang="en-US" dirty="0">
                <a:solidFill>
                  <a:schemeClr val="bg1"/>
                </a:solidFill>
              </a:rPr>
              <a:t>The sons of Perdition pursue their course according to their own choice, and not as victims of inexorable destiny.” </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54281956-CC52-4682-A7A7-0CC6D4C72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623" y="1061479"/>
            <a:ext cx="3409950" cy="2505075"/>
          </a:xfrm>
          <a:prstGeom prst="rect">
            <a:avLst/>
          </a:prstGeom>
        </p:spPr>
      </p:pic>
      <p:pic>
        <p:nvPicPr>
          <p:cNvPr id="5" name="Picture 4">
            <a:extLst>
              <a:ext uri="{FF2B5EF4-FFF2-40B4-BE49-F238E27FC236}">
                <a16:creationId xmlns:a16="http://schemas.microsoft.com/office/drawing/2014/main" id="{D3CCD1D2-C3BB-427D-9F88-035875F16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9" y="2578728"/>
            <a:ext cx="2895600" cy="2105025"/>
          </a:xfrm>
          <a:prstGeom prst="rect">
            <a:avLst/>
          </a:prstGeom>
        </p:spPr>
      </p:pic>
      <p:pic>
        <p:nvPicPr>
          <p:cNvPr id="9" name="Picture 8">
            <a:extLst>
              <a:ext uri="{FF2B5EF4-FFF2-40B4-BE49-F238E27FC236}">
                <a16:creationId xmlns:a16="http://schemas.microsoft.com/office/drawing/2014/main" id="{CF1A0AFF-B512-4506-9EB2-915D6397A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225" y="4909791"/>
            <a:ext cx="3648075" cy="1819275"/>
          </a:xfrm>
          <a:prstGeom prst="rect">
            <a:avLst/>
          </a:prstGeom>
        </p:spPr>
      </p:pic>
      <p:pic>
        <p:nvPicPr>
          <p:cNvPr id="13" name="Picture 12">
            <a:extLst>
              <a:ext uri="{FF2B5EF4-FFF2-40B4-BE49-F238E27FC236}">
                <a16:creationId xmlns:a16="http://schemas.microsoft.com/office/drawing/2014/main" id="{A4FA6A8E-6DF8-43D2-A5CC-0D118126A4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095" y="5406037"/>
            <a:ext cx="1085151" cy="826782"/>
          </a:xfrm>
          <a:prstGeom prst="rect">
            <a:avLst/>
          </a:prstGeom>
        </p:spPr>
      </p:pic>
    </p:spTree>
    <p:extLst>
      <p:ext uri="{BB962C8B-B14F-4D97-AF65-F5344CB8AC3E}">
        <p14:creationId xmlns:p14="http://schemas.microsoft.com/office/powerpoint/2010/main" val="22452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802" y="135802"/>
            <a:ext cx="11923414" cy="6186309"/>
          </a:xfrm>
          <a:prstGeom prst="rect">
            <a:avLst/>
          </a:prstGeom>
          <a:noFill/>
        </p:spPr>
        <p:txBody>
          <a:bodyPr wrap="square" rtlCol="0">
            <a:spAutoFit/>
          </a:bodyPr>
          <a:lstStyle/>
          <a:p>
            <a:r>
              <a:rPr lang="en-US" sz="1200" dirty="0">
                <a:solidFill>
                  <a:schemeClr val="bg1"/>
                </a:solidFill>
              </a:rPr>
              <a:t>Sources:</a:t>
            </a:r>
          </a:p>
          <a:p>
            <a:endParaRPr lang="en-US" sz="1200" dirty="0">
              <a:solidFill>
                <a:schemeClr val="bg1"/>
              </a:solidFill>
            </a:endParaRPr>
          </a:p>
          <a:p>
            <a:r>
              <a:rPr lang="en-US" sz="1200" dirty="0">
                <a:solidFill>
                  <a:schemeClr val="bg1"/>
                </a:solidFill>
              </a:rPr>
              <a:t>Video: #136 </a:t>
            </a:r>
            <a:r>
              <a:rPr lang="en-US" sz="1200" i="1" dirty="0">
                <a:solidFill>
                  <a:schemeClr val="bg1"/>
                </a:solidFill>
              </a:rPr>
              <a:t>I Know That My Redeemer Lives</a:t>
            </a:r>
          </a:p>
          <a:p>
            <a:r>
              <a:rPr lang="en-US" sz="1200" b="1" dirty="0">
                <a:solidFill>
                  <a:schemeClr val="bg1"/>
                </a:solidFill>
              </a:rPr>
              <a:t>He Lives: Testimonies of Jesus Christ</a:t>
            </a:r>
            <a:r>
              <a:rPr lang="en-US" sz="1200" dirty="0">
                <a:solidFill>
                  <a:schemeClr val="bg1"/>
                </a:solidFill>
              </a:rPr>
              <a:t> (2:10)</a:t>
            </a:r>
            <a:endParaRPr lang="en-US" sz="1200" i="1" dirty="0">
              <a:solidFill>
                <a:schemeClr val="bg1"/>
              </a:solidFill>
            </a:endParaRPr>
          </a:p>
          <a:p>
            <a:endParaRPr lang="en-US" sz="1200" i="1" dirty="0">
              <a:solidFill>
                <a:schemeClr val="bg1"/>
              </a:solidFill>
            </a:endParaRPr>
          </a:p>
          <a:p>
            <a:r>
              <a:rPr lang="en-US" sz="1200" dirty="0">
                <a:solidFill>
                  <a:schemeClr val="bg1"/>
                </a:solidFill>
              </a:rPr>
              <a:t>Joseph Fielding McConkie and Craig J. </a:t>
            </a:r>
            <a:r>
              <a:rPr lang="en-US" sz="1200" dirty="0" err="1">
                <a:solidFill>
                  <a:schemeClr val="bg1"/>
                </a:solidFill>
              </a:rPr>
              <a:t>Ostler</a:t>
            </a:r>
            <a:r>
              <a:rPr lang="en-US" sz="1200" dirty="0">
                <a:solidFill>
                  <a:schemeClr val="bg1"/>
                </a:solidFill>
              </a:rPr>
              <a:t> </a:t>
            </a:r>
            <a:r>
              <a:rPr lang="en-US" sz="1200" i="1" dirty="0">
                <a:solidFill>
                  <a:schemeClr val="bg1"/>
                </a:solidFill>
              </a:rPr>
              <a:t>Revelations of the Restoration </a:t>
            </a:r>
            <a:r>
              <a:rPr lang="en-US" sz="1200" dirty="0">
                <a:solidFill>
                  <a:schemeClr val="bg1"/>
                </a:solidFill>
              </a:rPr>
              <a:t>pg. 520</a:t>
            </a:r>
          </a:p>
          <a:p>
            <a:endParaRPr lang="en-US" sz="1200" i="1" dirty="0">
              <a:solidFill>
                <a:schemeClr val="bg1"/>
              </a:solidFill>
            </a:endParaRPr>
          </a:p>
          <a:p>
            <a:r>
              <a:rPr lang="en-US" sz="1200" dirty="0">
                <a:solidFill>
                  <a:schemeClr val="bg1"/>
                </a:solidFill>
              </a:rPr>
              <a:t>Hyrum M. Smith and </a:t>
            </a:r>
            <a:r>
              <a:rPr lang="en-US" sz="1200" dirty="0" err="1">
                <a:solidFill>
                  <a:schemeClr val="bg1"/>
                </a:solidFill>
              </a:rPr>
              <a:t>Janne</a:t>
            </a:r>
            <a:r>
              <a:rPr lang="en-US" sz="1200" dirty="0">
                <a:solidFill>
                  <a:schemeClr val="bg1"/>
                </a:solidFill>
              </a:rPr>
              <a:t> M. Sjodahl </a:t>
            </a:r>
            <a:r>
              <a:rPr lang="en-US" sz="1200" i="1" dirty="0">
                <a:solidFill>
                  <a:schemeClr val="bg1"/>
                </a:solidFill>
              </a:rPr>
              <a:t>Doctrine and Covenants Commentary </a:t>
            </a:r>
            <a:r>
              <a:rPr lang="en-US" sz="1200" dirty="0">
                <a:solidFill>
                  <a:schemeClr val="bg1"/>
                </a:solidFill>
              </a:rPr>
              <a:t>pgs. 448-449, 455</a:t>
            </a:r>
          </a:p>
          <a:p>
            <a:endParaRPr lang="en-US" sz="1200" dirty="0">
              <a:solidFill>
                <a:schemeClr val="bg1"/>
              </a:solidFill>
            </a:endParaRPr>
          </a:p>
          <a:p>
            <a:r>
              <a:rPr lang="en-US" sz="1200" dirty="0">
                <a:solidFill>
                  <a:schemeClr val="bg1"/>
                </a:solidFill>
              </a:rPr>
              <a:t>Millennial Star—Vol. LXXVIII pp 482, 500 </a:t>
            </a:r>
            <a:r>
              <a:rPr lang="en-US" sz="1200" i="1" dirty="0">
                <a:solidFill>
                  <a:schemeClr val="bg1"/>
                </a:solidFill>
              </a:rPr>
              <a:t>The Father and the Son </a:t>
            </a:r>
            <a:r>
              <a:rPr lang="en-US" sz="1200" dirty="0">
                <a:solidFill>
                  <a:schemeClr val="bg1"/>
                </a:solidFill>
              </a:rPr>
              <a:t>, a Doctrinal exposition by the First Presidency and the Twelve -- also found in </a:t>
            </a:r>
            <a:r>
              <a:rPr lang="en-US" sz="1200" i="1" dirty="0">
                <a:solidFill>
                  <a:schemeClr val="bg1"/>
                </a:solidFill>
              </a:rPr>
              <a:t>Commentary </a:t>
            </a:r>
            <a:r>
              <a:rPr lang="en-US" sz="1200" dirty="0">
                <a:solidFill>
                  <a:schemeClr val="bg1"/>
                </a:solidFill>
              </a:rPr>
              <a:t> pg. 449</a:t>
            </a:r>
          </a:p>
          <a:p>
            <a:endParaRPr lang="en-US" sz="1200" dirty="0">
              <a:solidFill>
                <a:schemeClr val="bg1"/>
              </a:solidFill>
            </a:endParaRPr>
          </a:p>
          <a:p>
            <a:r>
              <a:rPr lang="en-US" sz="1200" dirty="0">
                <a:solidFill>
                  <a:schemeClr val="bg1"/>
                </a:solidFill>
              </a:rPr>
              <a:t>Prophet Joseph Smith (</a:t>
            </a:r>
            <a:r>
              <a:rPr lang="en-US" sz="1200" i="1" dirty="0">
                <a:solidFill>
                  <a:schemeClr val="bg1"/>
                </a:solidFill>
              </a:rPr>
              <a:t>Teachings,</a:t>
            </a:r>
            <a:r>
              <a:rPr lang="en-US" sz="1200" dirty="0">
                <a:solidFill>
                  <a:schemeClr val="bg1"/>
                </a:solidFill>
              </a:rPr>
              <a:t> pp. 189–90.)</a:t>
            </a:r>
          </a:p>
          <a:p>
            <a:r>
              <a:rPr lang="en-US" sz="1200" dirty="0">
                <a:solidFill>
                  <a:schemeClr val="bg1"/>
                </a:solidFill>
              </a:rPr>
              <a:t>	(</a:t>
            </a:r>
            <a:r>
              <a:rPr lang="en-US" sz="1200" i="1" dirty="0">
                <a:solidFill>
                  <a:schemeClr val="bg1"/>
                </a:solidFill>
              </a:rPr>
              <a:t>Teachings,</a:t>
            </a:r>
            <a:r>
              <a:rPr lang="en-US" sz="1200" dirty="0">
                <a:solidFill>
                  <a:schemeClr val="bg1"/>
                </a:solidFill>
              </a:rPr>
              <a:t> p. 24.)</a:t>
            </a:r>
          </a:p>
          <a:p>
            <a:endParaRPr lang="en-US" sz="1200" dirty="0">
              <a:solidFill>
                <a:schemeClr val="bg1"/>
              </a:solidFill>
            </a:endParaRPr>
          </a:p>
          <a:p>
            <a:r>
              <a:rPr lang="en-US" sz="1200" dirty="0">
                <a:solidFill>
                  <a:schemeClr val="bg1"/>
                </a:solidFill>
              </a:rPr>
              <a:t>Prophet Joseph Smith (in </a:t>
            </a:r>
            <a:r>
              <a:rPr lang="en-US" sz="1200" i="1" dirty="0">
                <a:solidFill>
                  <a:schemeClr val="bg1"/>
                </a:solidFill>
              </a:rPr>
              <a:t>History of the Church,</a:t>
            </a:r>
            <a:r>
              <a:rPr lang="en-US" sz="1200" dirty="0">
                <a:solidFill>
                  <a:schemeClr val="bg1"/>
                </a:solidFill>
              </a:rPr>
              <a:t> 6:314-315).</a:t>
            </a:r>
          </a:p>
          <a:p>
            <a:endParaRPr lang="en-US" sz="1200" b="0" dirty="0">
              <a:solidFill>
                <a:schemeClr val="bg1"/>
              </a:solidFill>
              <a:effectLst/>
            </a:endParaRPr>
          </a:p>
          <a:p>
            <a:r>
              <a:rPr lang="en-US" sz="1200" i="1" dirty="0">
                <a:solidFill>
                  <a:schemeClr val="bg1"/>
                </a:solidFill>
              </a:rPr>
              <a:t>Doctrine and Covenants Student Manual Religion 324-325 Section 76</a:t>
            </a:r>
          </a:p>
          <a:p>
            <a:endParaRPr lang="en-US" sz="1200" b="0" i="1" dirty="0">
              <a:solidFill>
                <a:schemeClr val="bg1"/>
              </a:solidFill>
              <a:effectLst/>
            </a:endParaRPr>
          </a:p>
          <a:p>
            <a:r>
              <a:rPr lang="en-US" sz="1200" dirty="0">
                <a:solidFill>
                  <a:schemeClr val="bg1"/>
                </a:solidFill>
              </a:rPr>
              <a:t>President Spencer W. Kimball (</a:t>
            </a:r>
            <a:r>
              <a:rPr lang="en-US" sz="1200" i="1" dirty="0">
                <a:solidFill>
                  <a:schemeClr val="bg1"/>
                </a:solidFill>
              </a:rPr>
              <a:t>The Miracle of Forgiveness</a:t>
            </a:r>
            <a:r>
              <a:rPr lang="en-US" sz="1200" dirty="0">
                <a:solidFill>
                  <a:schemeClr val="bg1"/>
                </a:solidFill>
              </a:rPr>
              <a:t> [1969] 125</a:t>
            </a:r>
          </a:p>
          <a:p>
            <a:endParaRPr lang="en-US" sz="1200" dirty="0">
              <a:solidFill>
                <a:schemeClr val="bg1"/>
              </a:solidFill>
            </a:endParaRPr>
          </a:p>
          <a:p>
            <a:r>
              <a:rPr lang="en-US" sz="1200" dirty="0">
                <a:solidFill>
                  <a:schemeClr val="bg1"/>
                </a:solidFill>
              </a:rPr>
              <a:t>Elder Bruce R. McConkie  (</a:t>
            </a:r>
            <a:r>
              <a:rPr lang="en-US" sz="1200" i="1" dirty="0">
                <a:solidFill>
                  <a:schemeClr val="bg1"/>
                </a:solidFill>
              </a:rPr>
              <a:t>Mormon Doctrine,</a:t>
            </a:r>
            <a:r>
              <a:rPr lang="en-US" sz="1200" dirty="0">
                <a:solidFill>
                  <a:schemeClr val="bg1"/>
                </a:solidFill>
              </a:rPr>
              <a:t> 2nd ed. [1966], 816–17).</a:t>
            </a:r>
          </a:p>
          <a:p>
            <a:r>
              <a:rPr lang="en-US" sz="1200" dirty="0">
                <a:solidFill>
                  <a:schemeClr val="bg1"/>
                </a:solidFill>
              </a:rPr>
              <a:t>	 (</a:t>
            </a:r>
            <a:r>
              <a:rPr lang="en-US" sz="1200" i="1" dirty="0">
                <a:solidFill>
                  <a:schemeClr val="bg1"/>
                </a:solidFill>
              </a:rPr>
              <a:t>Mormon Doctrine,</a:t>
            </a:r>
            <a:r>
              <a:rPr lang="en-US" sz="1200" dirty="0">
                <a:solidFill>
                  <a:schemeClr val="bg1"/>
                </a:solidFill>
              </a:rPr>
              <a:t> pp. 757–58; see also Notes and Commentary on D&amp;C 63:17; 64:7.)</a:t>
            </a:r>
          </a:p>
          <a:p>
            <a:endParaRPr lang="en-US" sz="1200" dirty="0">
              <a:solidFill>
                <a:schemeClr val="bg1"/>
              </a:solidFill>
            </a:endParaRPr>
          </a:p>
          <a:p>
            <a:r>
              <a:rPr lang="en-US" sz="1200" b="0" i="0" dirty="0">
                <a:solidFill>
                  <a:schemeClr val="bg1"/>
                </a:solidFill>
                <a:effectLst/>
                <a:latin typeface="Abadi" panose="020B0604020104020204" pitchFamily="34" charset="0"/>
              </a:rPr>
              <a:t>Joseph Fielding Smith </a:t>
            </a:r>
            <a:r>
              <a:rPr lang="en-US" sz="1200" b="0" i="1" dirty="0">
                <a:solidFill>
                  <a:schemeClr val="bg1"/>
                </a:solidFill>
                <a:effectLst/>
                <a:latin typeface="Abadi" panose="020B0604020104020204" pitchFamily="34" charset="0"/>
              </a:rPr>
              <a:t>Answers to Gospel Questions,</a:t>
            </a:r>
            <a:r>
              <a:rPr lang="en-US" sz="1200" b="0" i="0" dirty="0">
                <a:solidFill>
                  <a:schemeClr val="bg1"/>
                </a:solidFill>
                <a:effectLst/>
                <a:latin typeface="Abadi" panose="020B0604020104020204" pitchFamily="34" charset="0"/>
              </a:rPr>
              <a:t> 1:68.</a:t>
            </a:r>
          </a:p>
          <a:p>
            <a:endParaRPr lang="en-US" sz="1200" dirty="0">
              <a:solidFill>
                <a:schemeClr val="bg1"/>
              </a:solidFill>
              <a:latin typeface="Abadi" panose="020B0604020104020204" pitchFamily="34" charset="0"/>
            </a:endParaRPr>
          </a:p>
          <a:p>
            <a:endParaRPr lang="en-US" sz="1200" dirty="0">
              <a:solidFill>
                <a:schemeClr val="bg1"/>
              </a:solidFill>
              <a:latin typeface="Abadi" panose="020B0604020104020204" pitchFamily="34" charset="0"/>
            </a:endParaRPr>
          </a:p>
          <a:p>
            <a:r>
              <a:rPr lang="en-US" sz="1200" dirty="0">
                <a:solidFill>
                  <a:schemeClr val="bg1"/>
                </a:solidFill>
                <a:latin typeface="Abadi" panose="020B0604020104020204" pitchFamily="34" charset="0"/>
              </a:rPr>
              <a:t>Doctrine and Covenants Student Manual Religion 324-325 Section 76</a:t>
            </a:r>
          </a:p>
          <a:p>
            <a:endParaRPr lang="en-US" sz="1200" dirty="0">
              <a:solidFill>
                <a:schemeClr val="bg1"/>
              </a:solidFill>
              <a:latin typeface="Abadi" panose="020B0604020104020204" pitchFamily="34" charset="0"/>
            </a:endParaRPr>
          </a:p>
          <a:p>
            <a:endParaRPr lang="en-US" sz="1200" dirty="0">
              <a:solidFill>
                <a:schemeClr val="bg1"/>
              </a:solidFill>
            </a:endParaRPr>
          </a:p>
          <a:p>
            <a:endParaRPr lang="en-US" sz="1200" dirty="0">
              <a:solidFill>
                <a:schemeClr val="bg1"/>
              </a:solidFill>
            </a:endParaRPr>
          </a:p>
          <a:p>
            <a:endParaRPr lang="en-US" sz="1200" b="0" i="1" dirty="0">
              <a:solidFill>
                <a:schemeClr val="bg1"/>
              </a:solidFill>
              <a:effectLst/>
            </a:endParaRPr>
          </a:p>
          <a:p>
            <a:endParaRPr lang="en-US" sz="1200" dirty="0">
              <a:solidFill>
                <a:schemeClr val="bg1"/>
              </a:solidFill>
            </a:endParaRPr>
          </a:p>
          <a:p>
            <a:endParaRPr lang="en-US" sz="1200" dirty="0">
              <a:solidFill>
                <a:schemeClr val="bg1"/>
              </a:solidFill>
            </a:endParaRPr>
          </a:p>
        </p:txBody>
      </p:sp>
      <p:grpSp>
        <p:nvGrpSpPr>
          <p:cNvPr id="5" name="Group 4">
            <a:extLst>
              <a:ext uri="{FF2B5EF4-FFF2-40B4-BE49-F238E27FC236}">
                <a16:creationId xmlns:a16="http://schemas.microsoft.com/office/drawing/2014/main" id="{C3DFFF6D-D43A-4097-B91A-83E1851762FF}"/>
              </a:ext>
            </a:extLst>
          </p:cNvPr>
          <p:cNvGrpSpPr/>
          <p:nvPr/>
        </p:nvGrpSpPr>
        <p:grpSpPr>
          <a:xfrm>
            <a:off x="4013735" y="410641"/>
            <a:ext cx="557025" cy="705565"/>
            <a:chOff x="7543800" y="3810000"/>
            <a:chExt cx="1143000" cy="1447800"/>
          </a:xfrm>
        </p:grpSpPr>
        <p:sp>
          <p:nvSpPr>
            <p:cNvPr id="6" name="Trapezoid 5">
              <a:extLst>
                <a:ext uri="{FF2B5EF4-FFF2-40B4-BE49-F238E27FC236}">
                  <a16:creationId xmlns:a16="http://schemas.microsoft.com/office/drawing/2014/main" id="{7911EB9F-5E7F-470F-AE15-32AF188F989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1C41F707-74A8-4AA0-9AE3-59FBEC541C9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8617942F-E3FF-4CE1-A3A0-1746F652DF2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DFB306DC-C1FA-45CF-BB7B-FDB93ACD4F4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24F4E29-BC30-4A82-B5ED-EE12658A8470}"/>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250F0227-5D9C-4E65-ABC1-0F227A6510E1}"/>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178DDB9-09BF-4FCF-AB5C-CD40233CEE4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9DBC1C-1634-4963-8BD7-2A9331D0BF0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3D59BC-4E20-403E-AB2D-499F1B35E25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0F5060-B8F4-45AA-905A-AE2962792DF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D5CB475E-BAF7-47D8-B629-9BBDFC41AD7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03EE64F-A001-44D7-BACE-9862DBFBB1BF}"/>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2E57BE15-9E51-4DAF-9F93-1F0192EB2053}"/>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69ED47E0-BC3A-487A-8032-7960465CD8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19C35A4-D030-4EC3-8C46-EA943AFE0BF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8292253-7379-4352-BFD7-A59E35EF5CA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0A034F-ABCC-45F7-A59C-94EC5162E90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8AE4B66F-6F46-4BB9-85D7-DF4221D0F33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04A6BACB-5311-4269-BEB3-42C0D9F060F8}"/>
              </a:ext>
            </a:extLst>
          </p:cNvPr>
          <p:cNvSpPr>
            <a:spLocks noGrp="1"/>
          </p:cNvSpPr>
          <p:nvPr/>
        </p:nvSpPr>
        <p:spPr>
          <a:xfrm>
            <a:off x="6586904"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246340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5068" y="1071338"/>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5068" y="4377489"/>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3652" y="1071337"/>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53652" y="4377488"/>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42236" y="1071336"/>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42236" y="4377487"/>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30820" y="1071335"/>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30820" y="4377486"/>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19404" y="1071334"/>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19404" y="4377485"/>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707988" y="1071333"/>
            <a:ext cx="3306150" cy="13885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ingdoms of gl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707988" y="4377484"/>
            <a:ext cx="3306150" cy="138858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524000" y="341869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98444" y="112548"/>
            <a:ext cx="469557" cy="369332"/>
          </a:xfrm>
          <a:prstGeom prst="rect">
            <a:avLst/>
          </a:prstGeom>
          <a:noFill/>
        </p:spPr>
        <p:txBody>
          <a:bodyPr wrap="square" rtlCol="0">
            <a:spAutoFit/>
          </a:bodyPr>
          <a:lstStyle/>
          <a:p>
            <a:r>
              <a:rPr lang="en-US" dirty="0"/>
              <a:t>12 </a:t>
            </a:r>
          </a:p>
        </p:txBody>
      </p:sp>
    </p:spTree>
    <p:extLst>
      <p:ext uri="{BB962C8B-B14F-4D97-AF65-F5344CB8AC3E}">
        <p14:creationId xmlns:p14="http://schemas.microsoft.com/office/powerpoint/2010/main" val="331818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57" y="98201"/>
            <a:ext cx="4278086" cy="5632311"/>
          </a:xfrm>
          <a:prstGeom prst="rect">
            <a:avLst/>
          </a:prstGeom>
        </p:spPr>
        <p:txBody>
          <a:bodyPr wrap="square">
            <a:spAutoFit/>
          </a:bodyPr>
          <a:lstStyle/>
          <a:p>
            <a:r>
              <a:rPr lang="en-US" sz="1200" b="0" i="0" dirty="0">
                <a:effectLst/>
                <a:latin typeface="Abadi" panose="020B0604020104020204" pitchFamily="34" charset="0"/>
              </a:rPr>
              <a:t>President George Q. Cannon, commenting on </a:t>
            </a:r>
            <a:r>
              <a:rPr lang="en-US" sz="1200" b="1" i="0" dirty="0">
                <a:effectLst/>
                <a:latin typeface="Abadi" panose="020B0604020104020204" pitchFamily="34" charset="0"/>
              </a:rPr>
              <a:t>Satan’s title </a:t>
            </a:r>
            <a:r>
              <a:rPr lang="en-US" sz="1200" b="0" i="0" dirty="0">
                <a:effectLst/>
                <a:latin typeface="Abadi" panose="020B0604020104020204" pitchFamily="34" charset="0"/>
              </a:rPr>
              <a:t>as a son of the morning, said: “Some have called him </a:t>
            </a:r>
            <a:r>
              <a:rPr lang="en-US" sz="1200" b="0" i="1" dirty="0">
                <a:effectLst/>
                <a:latin typeface="Abadi" panose="020B0604020104020204" pitchFamily="34" charset="0"/>
              </a:rPr>
              <a:t>the</a:t>
            </a:r>
            <a:r>
              <a:rPr lang="en-US" sz="1200" b="0" i="0" dirty="0">
                <a:effectLst/>
                <a:latin typeface="Abadi" panose="020B0604020104020204" pitchFamily="34" charset="0"/>
              </a:rPr>
              <a:t> son of the morning, but here it is </a:t>
            </a:r>
            <a:r>
              <a:rPr lang="en-US" sz="1200" b="0" i="1" dirty="0">
                <a:effectLst/>
                <a:latin typeface="Abadi" panose="020B0604020104020204" pitchFamily="34" charset="0"/>
              </a:rPr>
              <a:t>a</a:t>
            </a:r>
            <a:r>
              <a:rPr lang="en-US" sz="1200" b="0" i="0" dirty="0">
                <a:effectLst/>
                <a:latin typeface="Abadi" panose="020B0604020104020204" pitchFamily="34" charset="0"/>
              </a:rPr>
              <a:t> son of the morning—one among many, doubtless. This angel was a mighty personage, without doubt. The record that is given to us concerning him clearly shows that he occupied a very high position; that he was thought a great deal of, and that he was mighty in his sphere, so much so that when the matter was debated concerning the earth and the plan of salvation, he was of sufficient importance to have a plan, which he proposed as the plan by which this earth should be peopled and the inhabitants thereof redeemed. His plan, however, was not accepted; but it was so plausible and so attractive that out of the whole hosts of heaven one-third accepted his plan and were willing to cast their lot with him. [</a:t>
            </a:r>
            <a:r>
              <a:rPr lang="en-US" sz="1200" b="0" i="0" u="none" strike="noStrike" dirty="0">
                <a:effectLst/>
                <a:latin typeface="Abadi" panose="020B0604020104020204" pitchFamily="34" charset="0"/>
              </a:rPr>
              <a:t>Moses 4:1–4</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D&amp;C 29:36–37</a:t>
            </a:r>
            <a:r>
              <a:rPr lang="en-US" sz="1200" b="0" i="0" dirty="0">
                <a:effectLst/>
                <a:latin typeface="Abadi" panose="020B0604020104020204" pitchFamily="34" charset="0"/>
              </a:rPr>
              <a:t>.] Now, the difference between Jesus and Lucifer was this: Jesus was willing to submit to the Father.” (In </a:t>
            </a:r>
            <a:r>
              <a:rPr lang="en-US" sz="1200" b="0" i="1" dirty="0">
                <a:effectLst/>
                <a:latin typeface="Abadi" panose="020B0604020104020204" pitchFamily="34" charset="0"/>
              </a:rPr>
              <a:t>Millennial Star,</a:t>
            </a:r>
            <a:r>
              <a:rPr lang="en-US" sz="1200" b="0" i="0" dirty="0">
                <a:effectLst/>
                <a:latin typeface="Abadi" panose="020B0604020104020204" pitchFamily="34" charset="0"/>
              </a:rPr>
              <a:t> 5 Sept. 1895, pp. 563–64.)</a:t>
            </a:r>
          </a:p>
          <a:p>
            <a:endParaRPr lang="en-US" sz="1200" dirty="0">
              <a:latin typeface="Abadi" panose="020B0604020104020204" pitchFamily="34" charset="0"/>
            </a:endParaRPr>
          </a:p>
          <a:p>
            <a:r>
              <a:rPr lang="en-US" sz="1200" b="1" dirty="0"/>
              <a:t>To become a son of perdition </a:t>
            </a:r>
            <a:r>
              <a:rPr lang="en-US" sz="1200" dirty="0"/>
              <a:t>one must sin against the Holy Ghost, but before that is possible, one must receive the gift of the Holy Ghost.</a:t>
            </a:r>
          </a:p>
          <a:p>
            <a:endParaRPr lang="en-US" sz="1200" dirty="0"/>
          </a:p>
          <a:p>
            <a:r>
              <a:rPr lang="en-US" sz="1200" dirty="0"/>
              <a:t> Elder Melvin J. Ballard explained that “unto the Holy Ghost has been given the right and the privilege of manifesting the truth unto men as no other power will. So that when he makes a man see and know a thing he knows it better than he shall ever know anything else; and to sin against that knowledge is to sin against the greatest light there is, and consequently commit the greatest sin there is.” (</a:t>
            </a:r>
            <a:r>
              <a:rPr lang="en-US" sz="1200" i="1" dirty="0"/>
              <a:t>Millennial Star,</a:t>
            </a:r>
            <a:r>
              <a:rPr lang="en-US" sz="1200" dirty="0"/>
              <a:t> 11 Aug. 1932, pp. 499–500.)</a:t>
            </a:r>
          </a:p>
        </p:txBody>
      </p:sp>
      <p:sp>
        <p:nvSpPr>
          <p:cNvPr id="3" name="Rectangle 2"/>
          <p:cNvSpPr/>
          <p:nvPr/>
        </p:nvSpPr>
        <p:spPr>
          <a:xfrm>
            <a:off x="4648199" y="98201"/>
            <a:ext cx="7347858" cy="6370975"/>
          </a:xfrm>
          <a:prstGeom prst="rect">
            <a:avLst/>
          </a:prstGeom>
        </p:spPr>
        <p:txBody>
          <a:bodyPr wrap="square">
            <a:spAutoFit/>
          </a:bodyPr>
          <a:lstStyle/>
          <a:p>
            <a:pPr fontAlgn="base"/>
            <a:r>
              <a:rPr lang="en-US" sz="1200" b="1" i="0" dirty="0">
                <a:solidFill>
                  <a:srgbClr val="2F393A"/>
                </a:solidFill>
                <a:effectLst/>
                <a:latin typeface="Abadi" panose="020B0604020104020204" pitchFamily="34" charset="0"/>
              </a:rPr>
              <a:t>Man has power to resist </a:t>
            </a:r>
            <a:r>
              <a:rPr lang="en-US" sz="1200" b="1" dirty="0">
                <a:solidFill>
                  <a:srgbClr val="2F393A"/>
                </a:solidFill>
                <a:latin typeface="Abadi" panose="020B0604020104020204" pitchFamily="34" charset="0"/>
              </a:rPr>
              <a:t>Satan:</a:t>
            </a:r>
          </a:p>
          <a:p>
            <a:pPr fontAlgn="base"/>
            <a:r>
              <a:rPr lang="en-US" sz="1200" b="0" i="0" dirty="0">
                <a:solidFill>
                  <a:srgbClr val="2F393A"/>
                </a:solidFill>
                <a:effectLst/>
                <a:latin typeface="Abadi" panose="020B0604020104020204" pitchFamily="34" charset="0"/>
              </a:rPr>
              <a:t>President George Q. Cannon testified that every man has power enough to resist Satan. “The Lord our God has sent us here to get experience in these things so that we may know the good from the evil and be able to close our hearts against the evil. … It is true that some have greater power of resistance than others, but everyone has the power to close his heart against doubt, against darkness, against unbelief, against depression, against anger, against hatred, against jealousy, against malice, against envy. God has given this power unto all of us, and we can gain still greater power by calling upon Him for that which we lack. If it were not so, how could we be condemned for giving way to wrong influences?</a:t>
            </a:r>
          </a:p>
          <a:p>
            <a:pPr fontAlgn="base"/>
            <a:r>
              <a:rPr lang="en-US" sz="1200" b="0" i="0" dirty="0">
                <a:solidFill>
                  <a:srgbClr val="2F393A"/>
                </a:solidFill>
                <a:effectLst/>
                <a:latin typeface="Abadi" panose="020B0604020104020204" pitchFamily="34" charset="0"/>
              </a:rPr>
              <a:t>“There could be no condemnation for our doing what we could not help; but we can help yielding to wrong influences and being quarrelsome and selfish. We can help giving way to the spirit of theft, and we can resist the spirit of lust. God has given us power to resist these things, that our hearts may be kept free from them and also from doubt; and when Satan comes and assails us, it is our privilege to say, ‘Get thee behind me, Satan, for I have no lot nor portion in you, and you have no part in me. I am in the service of God, and I am going to serve Him, and you can do what you please. It is no use you presenting yourself with your blandishments to me. You come and try to insinuate into my heart evil thoughts about the servants of God or about the work of God, and I will not listen to you; I will close my heart against you. …’</a:t>
            </a:r>
          </a:p>
          <a:p>
            <a:pPr fontAlgn="base"/>
            <a:r>
              <a:rPr lang="en-US" sz="1200" b="0" i="0" dirty="0">
                <a:solidFill>
                  <a:srgbClr val="2F393A"/>
                </a:solidFill>
                <a:effectLst/>
                <a:latin typeface="Abadi" panose="020B0604020104020204" pitchFamily="34" charset="0"/>
              </a:rPr>
              <a:t>“Whenever darkness fills our minds, we may know that we are not possessed of the Spirit of God, and we must get rid of it. When we are filled with the Spirit of God, we are filled with joy, with peace and with happiness no matter what our circumstances may be; for it is a spirit of cheerfulness and of happiness.” (</a:t>
            </a:r>
            <a:r>
              <a:rPr lang="en-US" sz="1200" b="0" i="1" dirty="0">
                <a:solidFill>
                  <a:srgbClr val="2F393A"/>
                </a:solidFill>
                <a:effectLst/>
                <a:latin typeface="Abadi" panose="020B0604020104020204" pitchFamily="34" charset="0"/>
              </a:rPr>
              <a:t>Gospel Truth,</a:t>
            </a:r>
            <a:r>
              <a:rPr lang="en-US" sz="1200" b="0" i="0" dirty="0">
                <a:solidFill>
                  <a:srgbClr val="2F393A"/>
                </a:solidFill>
                <a:effectLst/>
                <a:latin typeface="Abadi" panose="020B0604020104020204" pitchFamily="34" charset="0"/>
              </a:rPr>
              <a:t> 1:19–20.)</a:t>
            </a:r>
          </a:p>
          <a:p>
            <a:pPr fontAlgn="base"/>
            <a:endParaRPr lang="en-US" sz="1200" b="1" dirty="0">
              <a:solidFill>
                <a:srgbClr val="2F393A"/>
              </a:solidFill>
              <a:latin typeface="Abadi" panose="020B0604020104020204" pitchFamily="34" charset="0"/>
            </a:endParaRPr>
          </a:p>
          <a:p>
            <a:pPr fontAlgn="base"/>
            <a:r>
              <a:rPr lang="en-US" sz="1200" b="1" dirty="0"/>
              <a:t>State of Hate: </a:t>
            </a:r>
          </a:p>
          <a:p>
            <a:pPr fontAlgn="base"/>
            <a:r>
              <a:rPr lang="en-US" sz="1200" dirty="0"/>
              <a:t>People do not come to such a state in a moment. Elder Joseph Fielding Smith described the path that some follow, which would cause them to hate God and his servants: “The change of heart does not come all at once, but is due to transgression in some form, which continues to lurk in the soul without repentance, until the Holy Ghost withdraws, and then that man is left to spiritual darkness. Sin begets sin, the darkness grows until the love of truth turns to hatred and the love of God is overcome by the wicked desire to destroy all that is just and true. In this way Christ is put to open shame, and blasphemy exalted.” (</a:t>
            </a:r>
            <a:r>
              <a:rPr lang="en-US" sz="1200" i="1" dirty="0"/>
              <a:t>Instructor,</a:t>
            </a:r>
            <a:r>
              <a:rPr lang="en-US" sz="1200" dirty="0"/>
              <a:t> Oct. 1935, p. 432.)</a:t>
            </a:r>
          </a:p>
          <a:p>
            <a:pPr fontAlgn="base"/>
            <a:r>
              <a:rPr lang="en-US" sz="1200" dirty="0"/>
              <a:t>Such people have placed themselves outside the redemptive powers of Christ (see Hebrews 6:4–9; 10:26–29; Matthew 12:31–32). They cannot partake of His mercy because they cannot incline themselves to repent, having totally lost the Spirit of God. Their sin “is an offense so heinous that the sinner is unable to repent; and this is what makes his case hopeless. If he could repent, he could be forgiven; but being incapable of repentance, he cannot be reached by the pardoning power.” (Orson F. Whitney, </a:t>
            </a:r>
            <a:r>
              <a:rPr lang="en-US" sz="1200" i="1" dirty="0"/>
              <a:t>Improvement Era,</a:t>
            </a:r>
            <a:r>
              <a:rPr lang="en-US" sz="1200" dirty="0"/>
              <a:t> Mar. 1920, p. 413.)</a:t>
            </a:r>
          </a:p>
          <a:p>
            <a:pPr fontAlgn="base"/>
            <a:endParaRPr lang="en-US" sz="1200" b="0" i="0" dirty="0">
              <a:solidFill>
                <a:srgbClr val="2F393A"/>
              </a:solidFill>
              <a:effectLst/>
              <a:latin typeface="Abadi" panose="020B0604020104020204" pitchFamily="34" charset="0"/>
            </a:endParaRPr>
          </a:p>
        </p:txBody>
      </p:sp>
      <p:sp>
        <p:nvSpPr>
          <p:cNvPr id="4" name="Rectangle 3"/>
          <p:cNvSpPr/>
          <p:nvPr/>
        </p:nvSpPr>
        <p:spPr>
          <a:xfrm>
            <a:off x="0" y="0"/>
            <a:ext cx="4463143" cy="4182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4182701"/>
            <a:ext cx="4463143" cy="2675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3142" y="-17396"/>
            <a:ext cx="7728858" cy="39556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57699" y="3938257"/>
            <a:ext cx="7728858" cy="2940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59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Nyala" panose="02000504070300020003" pitchFamily="2" charset="0"/>
              </a:rPr>
              <a:t>First Part of Vision—Midst Of Their Glory</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76:20-24</a:t>
            </a:r>
            <a:endParaRPr lang="en-US" dirty="0">
              <a:solidFill>
                <a:schemeClr val="bg1"/>
              </a:solidFill>
            </a:endParaRPr>
          </a:p>
        </p:txBody>
      </p:sp>
      <p:grpSp>
        <p:nvGrpSpPr>
          <p:cNvPr id="8" name="Group 7"/>
          <p:cNvGrpSpPr/>
          <p:nvPr/>
        </p:nvGrpSpPr>
        <p:grpSpPr>
          <a:xfrm>
            <a:off x="536418" y="1308931"/>
            <a:ext cx="5029200" cy="3380763"/>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04790" y="2409074"/>
              <a:ext cx="7010400" cy="503635"/>
            </a:xfrm>
            <a:prstGeom prst="rect">
              <a:avLst/>
            </a:prstGeom>
            <a:noFill/>
          </p:spPr>
          <p:txBody>
            <a:bodyPr wrap="square" rtlCol="0">
              <a:spAutoFit/>
            </a:bodyPr>
            <a:lstStyle/>
            <a:p>
              <a:pPr algn="ctr"/>
              <a:r>
                <a:rPr lang="en-US" sz="2400" dirty="0">
                  <a:solidFill>
                    <a:schemeClr val="bg1"/>
                  </a:solidFill>
                </a:rPr>
                <a:t>What They Saw</a:t>
              </a:r>
            </a:p>
          </p:txBody>
        </p:sp>
      </p:grpSp>
      <p:grpSp>
        <p:nvGrpSpPr>
          <p:cNvPr id="16" name="Group 15"/>
          <p:cNvGrpSpPr/>
          <p:nvPr/>
        </p:nvGrpSpPr>
        <p:grpSpPr>
          <a:xfrm>
            <a:off x="6600731" y="1308932"/>
            <a:ext cx="5029200" cy="3299282"/>
            <a:chOff x="965200" y="2286000"/>
            <a:chExt cx="7264400" cy="2743200"/>
          </a:xfrm>
        </p:grpSpPr>
        <p:grpSp>
          <p:nvGrpSpPr>
            <p:cNvPr id="17" name="Group 18"/>
            <p:cNvGrpSpPr/>
            <p:nvPr/>
          </p:nvGrpSpPr>
          <p:grpSpPr>
            <a:xfrm>
              <a:off x="965200" y="2286000"/>
              <a:ext cx="7264400" cy="2743200"/>
              <a:chOff x="965200" y="2286000"/>
              <a:chExt cx="7327900" cy="2743200"/>
            </a:xfrm>
          </p:grpSpPr>
          <p:sp>
            <p:nvSpPr>
              <p:cNvPr id="19" name="Rectangle 1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0" idx="1"/>
                <a:endCxn id="2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104790" y="2409074"/>
              <a:ext cx="7010400" cy="503635"/>
            </a:xfrm>
            <a:prstGeom prst="rect">
              <a:avLst/>
            </a:prstGeom>
            <a:noFill/>
          </p:spPr>
          <p:txBody>
            <a:bodyPr wrap="square" rtlCol="0">
              <a:spAutoFit/>
            </a:bodyPr>
            <a:lstStyle/>
            <a:p>
              <a:pPr algn="ctr"/>
              <a:r>
                <a:rPr lang="en-US" sz="2400" dirty="0">
                  <a:solidFill>
                    <a:schemeClr val="bg1"/>
                  </a:solidFill>
                </a:rPr>
                <a:t>What They Learned</a:t>
              </a:r>
            </a:p>
          </p:txBody>
        </p:sp>
      </p:grpSp>
      <p:sp>
        <p:nvSpPr>
          <p:cNvPr id="24" name="TextBox 23"/>
          <p:cNvSpPr txBox="1"/>
          <p:nvPr/>
        </p:nvSpPr>
        <p:spPr>
          <a:xfrm>
            <a:off x="615625" y="2074490"/>
            <a:ext cx="4853354" cy="2308324"/>
          </a:xfrm>
          <a:prstGeom prst="rect">
            <a:avLst/>
          </a:prstGeom>
          <a:noFill/>
        </p:spPr>
        <p:txBody>
          <a:bodyPr wrap="square" rtlCol="0">
            <a:spAutoFit/>
          </a:bodyPr>
          <a:lstStyle/>
          <a:p>
            <a:r>
              <a:rPr lang="en-US" dirty="0">
                <a:solidFill>
                  <a:schemeClr val="bg1"/>
                </a:solidFill>
                <a:latin typeface="Segoe Print" panose="02000600000000000000" pitchFamily="2" charset="0"/>
              </a:rPr>
              <a:t>The Son, Jesus Christ, on the right hand of Heavenly Father—two distinct personages</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Holy angels and others, worshipping God and the Lamb </a:t>
            </a:r>
          </a:p>
          <a:p>
            <a:endParaRPr lang="en-US" dirty="0">
              <a:solidFill>
                <a:schemeClr val="bg1"/>
              </a:solidFill>
              <a:latin typeface="Segoe Print" panose="02000600000000000000" pitchFamily="2" charset="0"/>
            </a:endParaRPr>
          </a:p>
          <a:p>
            <a:endParaRPr lang="en-US" dirty="0">
              <a:solidFill>
                <a:schemeClr val="bg1"/>
              </a:solidFill>
              <a:latin typeface="Segoe Print" panose="02000600000000000000" pitchFamily="2" charset="0"/>
            </a:endParaRPr>
          </a:p>
        </p:txBody>
      </p:sp>
      <p:sp>
        <p:nvSpPr>
          <p:cNvPr id="25" name="TextBox 24"/>
          <p:cNvSpPr txBox="1"/>
          <p:nvPr/>
        </p:nvSpPr>
        <p:spPr>
          <a:xfrm>
            <a:off x="6759145" y="1993622"/>
            <a:ext cx="4853354" cy="2862322"/>
          </a:xfrm>
          <a:prstGeom prst="rect">
            <a:avLst/>
          </a:prstGeom>
          <a:noFill/>
        </p:spPr>
        <p:txBody>
          <a:bodyPr wrap="square" rtlCol="0">
            <a:spAutoFit/>
          </a:bodyPr>
          <a:lstStyle/>
          <a:p>
            <a:r>
              <a:rPr lang="en-US" dirty="0">
                <a:solidFill>
                  <a:schemeClr val="bg1"/>
                </a:solidFill>
                <a:latin typeface="Segoe Print" panose="02000600000000000000" pitchFamily="2" charset="0"/>
              </a:rPr>
              <a:t>Jesus Christ is the Only Begotten of the Father</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Jesus Christ is the Creator of this world and other worlds</a:t>
            </a:r>
          </a:p>
          <a:p>
            <a:endParaRPr lang="en-US" dirty="0">
              <a:solidFill>
                <a:schemeClr val="bg1"/>
              </a:solidFill>
              <a:latin typeface="Segoe Print" panose="02000600000000000000" pitchFamily="2" charset="0"/>
            </a:endParaRPr>
          </a:p>
          <a:p>
            <a:r>
              <a:rPr lang="en-US" dirty="0">
                <a:solidFill>
                  <a:schemeClr val="bg1"/>
                </a:solidFill>
                <a:latin typeface="Segoe Print" panose="02000600000000000000" pitchFamily="2" charset="0"/>
              </a:rPr>
              <a:t>We are begotten sons and daughters unto God</a:t>
            </a:r>
          </a:p>
          <a:p>
            <a:endParaRPr lang="en-US" dirty="0">
              <a:solidFill>
                <a:schemeClr val="bg1"/>
              </a:solidFill>
              <a:latin typeface="Segoe Print" panose="02000600000000000000" pitchFamily="2" charset="0"/>
            </a:endParaRPr>
          </a:p>
          <a:p>
            <a:endParaRPr lang="en-US" dirty="0">
              <a:solidFill>
                <a:schemeClr val="bg1"/>
              </a:solidFill>
              <a:latin typeface="Segoe Print" panose="02000600000000000000" pitchFamily="2" charset="0"/>
            </a:endParaRPr>
          </a:p>
        </p:txBody>
      </p:sp>
    </p:spTree>
    <p:extLst>
      <p:ext uri="{BB962C8B-B14F-4D97-AF65-F5344CB8AC3E}">
        <p14:creationId xmlns:p14="http://schemas.microsoft.com/office/powerpoint/2010/main" val="25118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wipe(left)">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wipe(left)">
                                      <p:cBhvr>
                                        <p:cTn id="2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0" cy="923330"/>
          </a:xfrm>
          <a:prstGeom prst="rect">
            <a:avLst/>
          </a:prstGeom>
          <a:noFill/>
        </p:spPr>
        <p:txBody>
          <a:bodyPr wrap="square" rtlCol="0">
            <a:spAutoFit/>
          </a:bodyPr>
          <a:lstStyle/>
          <a:p>
            <a:pPr algn="ctr"/>
            <a:r>
              <a:rPr lang="en-US" sz="5400" dirty="0">
                <a:solidFill>
                  <a:schemeClr val="bg1"/>
                </a:solidFill>
                <a:latin typeface="Nyala" panose="02000504070300020003" pitchFamily="2" charset="0"/>
              </a:rPr>
              <a:t>Doctrines</a:t>
            </a:r>
          </a:p>
        </p:txBody>
      </p:sp>
      <p:grpSp>
        <p:nvGrpSpPr>
          <p:cNvPr id="26" name="Group 25">
            <a:extLst>
              <a:ext uri="{FF2B5EF4-FFF2-40B4-BE49-F238E27FC236}">
                <a16:creationId xmlns:a16="http://schemas.microsoft.com/office/drawing/2014/main" id="{7067E200-6F40-4215-9AD4-C744C65AAEED}"/>
              </a:ext>
            </a:extLst>
          </p:cNvPr>
          <p:cNvGrpSpPr/>
          <p:nvPr/>
        </p:nvGrpSpPr>
        <p:grpSpPr>
          <a:xfrm>
            <a:off x="247359" y="753211"/>
            <a:ext cx="1877639" cy="3540691"/>
            <a:chOff x="1345059" y="1089061"/>
            <a:chExt cx="2667000" cy="5029200"/>
          </a:xfrm>
        </p:grpSpPr>
        <p:grpSp>
          <p:nvGrpSpPr>
            <p:cNvPr id="27" name="Group 17">
              <a:extLst>
                <a:ext uri="{FF2B5EF4-FFF2-40B4-BE49-F238E27FC236}">
                  <a16:creationId xmlns:a16="http://schemas.microsoft.com/office/drawing/2014/main" id="{B6C1CBD9-5E84-4D36-B2FE-1FED95027E3F}"/>
                </a:ext>
              </a:extLst>
            </p:cNvPr>
            <p:cNvGrpSpPr/>
            <p:nvPr/>
          </p:nvGrpSpPr>
          <p:grpSpPr>
            <a:xfrm>
              <a:off x="1345059" y="1089061"/>
              <a:ext cx="2667000" cy="5029200"/>
              <a:chOff x="838200" y="76200"/>
              <a:chExt cx="2667000" cy="5029200"/>
            </a:xfrm>
          </p:grpSpPr>
          <p:grpSp>
            <p:nvGrpSpPr>
              <p:cNvPr id="29" name="Group 17">
                <a:extLst>
                  <a:ext uri="{FF2B5EF4-FFF2-40B4-BE49-F238E27FC236}">
                    <a16:creationId xmlns:a16="http://schemas.microsoft.com/office/drawing/2014/main" id="{B260404E-F31F-4539-81C3-F57C43BA2B1E}"/>
                  </a:ext>
                </a:extLst>
              </p:cNvPr>
              <p:cNvGrpSpPr/>
              <p:nvPr/>
            </p:nvGrpSpPr>
            <p:grpSpPr>
              <a:xfrm flipH="1">
                <a:off x="2209800" y="1447800"/>
                <a:ext cx="1295400" cy="3429000"/>
                <a:chOff x="685800" y="1447800"/>
                <a:chExt cx="1295400" cy="3124200"/>
              </a:xfrm>
            </p:grpSpPr>
            <p:sp>
              <p:nvSpPr>
                <p:cNvPr id="45" name="Bent Arrow 25">
                  <a:extLst>
                    <a:ext uri="{FF2B5EF4-FFF2-40B4-BE49-F238E27FC236}">
                      <a16:creationId xmlns:a16="http://schemas.microsoft.com/office/drawing/2014/main" id="{6F7C11A6-716C-40D0-BF81-989E354A4E6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Bent Arrow 26">
                  <a:extLst>
                    <a:ext uri="{FF2B5EF4-FFF2-40B4-BE49-F238E27FC236}">
                      <a16:creationId xmlns:a16="http://schemas.microsoft.com/office/drawing/2014/main" id="{CC3D7B1E-E80C-49AA-B699-A9B188F511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16">
                <a:extLst>
                  <a:ext uri="{FF2B5EF4-FFF2-40B4-BE49-F238E27FC236}">
                    <a16:creationId xmlns:a16="http://schemas.microsoft.com/office/drawing/2014/main" id="{BC3B5BED-9965-4C86-AFBD-39C773221D4F}"/>
                  </a:ext>
                </a:extLst>
              </p:cNvPr>
              <p:cNvGrpSpPr/>
              <p:nvPr/>
            </p:nvGrpSpPr>
            <p:grpSpPr>
              <a:xfrm>
                <a:off x="838200" y="1447800"/>
                <a:ext cx="1295400" cy="3429000"/>
                <a:chOff x="685800" y="1447800"/>
                <a:chExt cx="1295400" cy="3429000"/>
              </a:xfrm>
            </p:grpSpPr>
            <p:sp>
              <p:nvSpPr>
                <p:cNvPr id="43" name="Bent Arrow 23">
                  <a:extLst>
                    <a:ext uri="{FF2B5EF4-FFF2-40B4-BE49-F238E27FC236}">
                      <a16:creationId xmlns:a16="http://schemas.microsoft.com/office/drawing/2014/main" id="{CF2AEE7D-7E43-41C9-B511-C147E1C3CB7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ent Arrow 14">
                  <a:extLst>
                    <a:ext uri="{FF2B5EF4-FFF2-40B4-BE49-F238E27FC236}">
                      <a16:creationId xmlns:a16="http://schemas.microsoft.com/office/drawing/2014/main" id="{EC54A426-09E8-4C67-9786-E9535BE93B0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2">
                <a:extLst>
                  <a:ext uri="{FF2B5EF4-FFF2-40B4-BE49-F238E27FC236}">
                    <a16:creationId xmlns:a16="http://schemas.microsoft.com/office/drawing/2014/main" id="{0A6A773D-F36F-43A0-9091-99CDA8F8179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3">
                <a:extLst>
                  <a:ext uri="{FF2B5EF4-FFF2-40B4-BE49-F238E27FC236}">
                    <a16:creationId xmlns:a16="http://schemas.microsoft.com/office/drawing/2014/main" id="{7C58622B-96F6-411F-8A70-A1CC18F5E7F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4">
                <a:extLst>
                  <a:ext uri="{FF2B5EF4-FFF2-40B4-BE49-F238E27FC236}">
                    <a16:creationId xmlns:a16="http://schemas.microsoft.com/office/drawing/2014/main" id="{E34B43A8-E219-4868-B298-7771233BC89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4">
                <a:extLst>
                  <a:ext uri="{FF2B5EF4-FFF2-40B4-BE49-F238E27FC236}">
                    <a16:creationId xmlns:a16="http://schemas.microsoft.com/office/drawing/2014/main" id="{5BDEF4B8-BD55-4D31-BFB0-6C2D5DBE1C9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
                <a:extLst>
                  <a:ext uri="{FF2B5EF4-FFF2-40B4-BE49-F238E27FC236}">
                    <a16:creationId xmlns:a16="http://schemas.microsoft.com/office/drawing/2014/main" id="{3C3F87C9-7D9C-4ED9-9238-FCEDF1341EEF}"/>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nut 16">
                <a:extLst>
                  <a:ext uri="{FF2B5EF4-FFF2-40B4-BE49-F238E27FC236}">
                    <a16:creationId xmlns:a16="http://schemas.microsoft.com/office/drawing/2014/main" id="{C76F0366-7C62-404C-9C44-4E359A7D5B1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ounded Rectangle 7">
                <a:extLst>
                  <a:ext uri="{FF2B5EF4-FFF2-40B4-BE49-F238E27FC236}">
                    <a16:creationId xmlns:a16="http://schemas.microsoft.com/office/drawing/2014/main" id="{90A9961D-DAEC-4B95-97D5-03259DFE5C90}"/>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9">
                <a:extLst>
                  <a:ext uri="{FF2B5EF4-FFF2-40B4-BE49-F238E27FC236}">
                    <a16:creationId xmlns:a16="http://schemas.microsoft.com/office/drawing/2014/main" id="{A354CF94-BE46-4EAE-B958-105A01C6CA1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0">
                <a:extLst>
                  <a:ext uri="{FF2B5EF4-FFF2-40B4-BE49-F238E27FC236}">
                    <a16:creationId xmlns:a16="http://schemas.microsoft.com/office/drawing/2014/main" id="{1E5329BE-4848-44AC-8C4F-A822206BEF5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1">
                <a:extLst>
                  <a:ext uri="{FF2B5EF4-FFF2-40B4-BE49-F238E27FC236}">
                    <a16:creationId xmlns:a16="http://schemas.microsoft.com/office/drawing/2014/main" id="{2054ED5E-D27D-4755-B152-42CEF1C7B48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2">
                <a:extLst>
                  <a:ext uri="{FF2B5EF4-FFF2-40B4-BE49-F238E27FC236}">
                    <a16:creationId xmlns:a16="http://schemas.microsoft.com/office/drawing/2014/main" id="{A1272F11-5CF6-4AB3-84F2-794209CAF29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13">
                <a:extLst>
                  <a:ext uri="{FF2B5EF4-FFF2-40B4-BE49-F238E27FC236}">
                    <a16:creationId xmlns:a16="http://schemas.microsoft.com/office/drawing/2014/main" id="{1C54BA91-F82C-4930-AA11-3600EAFBA1B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ACDAADDB-569C-463D-BCC6-78BA78C07495}"/>
                </a:ext>
              </a:extLst>
            </p:cNvPr>
            <p:cNvSpPr/>
            <p:nvPr/>
          </p:nvSpPr>
          <p:spPr>
            <a:xfrm>
              <a:off x="1760317" y="3191159"/>
              <a:ext cx="1939576" cy="1704948"/>
            </a:xfrm>
            <a:prstGeom prst="rect">
              <a:avLst/>
            </a:prstGeom>
          </p:spPr>
          <p:txBody>
            <a:bodyPr wrap="square">
              <a:spAutoFit/>
            </a:bodyPr>
            <a:lstStyle/>
            <a:p>
              <a:pPr algn="ctr"/>
              <a:r>
                <a:rPr lang="en-US" dirty="0"/>
                <a:t>Jesus Christ is a living glorified being</a:t>
              </a:r>
            </a:p>
          </p:txBody>
        </p:sp>
      </p:grpSp>
      <p:grpSp>
        <p:nvGrpSpPr>
          <p:cNvPr id="47" name="Group 46">
            <a:extLst>
              <a:ext uri="{FF2B5EF4-FFF2-40B4-BE49-F238E27FC236}">
                <a16:creationId xmlns:a16="http://schemas.microsoft.com/office/drawing/2014/main" id="{628BCE33-FFBF-439D-B891-69C684414F2E}"/>
              </a:ext>
            </a:extLst>
          </p:cNvPr>
          <p:cNvGrpSpPr/>
          <p:nvPr/>
        </p:nvGrpSpPr>
        <p:grpSpPr>
          <a:xfrm>
            <a:off x="2629024" y="1734943"/>
            <a:ext cx="1877639" cy="3540691"/>
            <a:chOff x="1345059" y="1089061"/>
            <a:chExt cx="2667000" cy="5029200"/>
          </a:xfrm>
        </p:grpSpPr>
        <p:grpSp>
          <p:nvGrpSpPr>
            <p:cNvPr id="48" name="Group 17">
              <a:extLst>
                <a:ext uri="{FF2B5EF4-FFF2-40B4-BE49-F238E27FC236}">
                  <a16:creationId xmlns:a16="http://schemas.microsoft.com/office/drawing/2014/main" id="{DB9DB456-BAD4-4792-B46A-4226ABB98748}"/>
                </a:ext>
              </a:extLst>
            </p:cNvPr>
            <p:cNvGrpSpPr/>
            <p:nvPr/>
          </p:nvGrpSpPr>
          <p:grpSpPr>
            <a:xfrm>
              <a:off x="1345059" y="1089061"/>
              <a:ext cx="2667000" cy="5029200"/>
              <a:chOff x="838200" y="76200"/>
              <a:chExt cx="2667000" cy="5029200"/>
            </a:xfrm>
          </p:grpSpPr>
          <p:grpSp>
            <p:nvGrpSpPr>
              <p:cNvPr id="50" name="Group 17">
                <a:extLst>
                  <a:ext uri="{FF2B5EF4-FFF2-40B4-BE49-F238E27FC236}">
                    <a16:creationId xmlns:a16="http://schemas.microsoft.com/office/drawing/2014/main" id="{20E3F339-3301-4D4E-B5BE-F9DC41E2D8BE}"/>
                  </a:ext>
                </a:extLst>
              </p:cNvPr>
              <p:cNvGrpSpPr/>
              <p:nvPr/>
            </p:nvGrpSpPr>
            <p:grpSpPr>
              <a:xfrm flipH="1">
                <a:off x="2209800" y="1447800"/>
                <a:ext cx="1295400" cy="3429000"/>
                <a:chOff x="685800" y="1447800"/>
                <a:chExt cx="1295400" cy="3124200"/>
              </a:xfrm>
            </p:grpSpPr>
            <p:sp>
              <p:nvSpPr>
                <p:cNvPr id="66" name="Bent Arrow 25">
                  <a:extLst>
                    <a:ext uri="{FF2B5EF4-FFF2-40B4-BE49-F238E27FC236}">
                      <a16:creationId xmlns:a16="http://schemas.microsoft.com/office/drawing/2014/main" id="{EC124027-6627-4B14-BD2D-3F8E40A1F2E0}"/>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26">
                  <a:extLst>
                    <a:ext uri="{FF2B5EF4-FFF2-40B4-BE49-F238E27FC236}">
                      <a16:creationId xmlns:a16="http://schemas.microsoft.com/office/drawing/2014/main" id="{24ADB7AC-5D4D-4005-A3B5-62B85247407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16">
                <a:extLst>
                  <a:ext uri="{FF2B5EF4-FFF2-40B4-BE49-F238E27FC236}">
                    <a16:creationId xmlns:a16="http://schemas.microsoft.com/office/drawing/2014/main" id="{698E018F-0274-49E0-865E-D157B4957F13}"/>
                  </a:ext>
                </a:extLst>
              </p:cNvPr>
              <p:cNvGrpSpPr/>
              <p:nvPr/>
            </p:nvGrpSpPr>
            <p:grpSpPr>
              <a:xfrm>
                <a:off x="838200" y="1447800"/>
                <a:ext cx="1295400" cy="3429000"/>
                <a:chOff x="685800" y="1447800"/>
                <a:chExt cx="1295400" cy="3429000"/>
              </a:xfrm>
            </p:grpSpPr>
            <p:sp>
              <p:nvSpPr>
                <p:cNvPr id="64" name="Bent Arrow 23">
                  <a:extLst>
                    <a:ext uri="{FF2B5EF4-FFF2-40B4-BE49-F238E27FC236}">
                      <a16:creationId xmlns:a16="http://schemas.microsoft.com/office/drawing/2014/main" id="{F8B2E526-73CB-4DB4-87C3-9E8B2B1A957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Bent Arrow 14">
                  <a:extLst>
                    <a:ext uri="{FF2B5EF4-FFF2-40B4-BE49-F238E27FC236}">
                      <a16:creationId xmlns:a16="http://schemas.microsoft.com/office/drawing/2014/main" id="{B697F729-AED3-4C9B-B0B1-3519F81B17D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Oval 2">
                <a:extLst>
                  <a:ext uri="{FF2B5EF4-FFF2-40B4-BE49-F238E27FC236}">
                    <a16:creationId xmlns:a16="http://schemas.microsoft.com/office/drawing/2014/main" id="{71AFC209-A3A9-46BC-81FE-76E9121AEF49}"/>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3">
                <a:extLst>
                  <a:ext uri="{FF2B5EF4-FFF2-40B4-BE49-F238E27FC236}">
                    <a16:creationId xmlns:a16="http://schemas.microsoft.com/office/drawing/2014/main" id="{B4CD6B43-9F4A-4D63-A88D-98FB451274D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4">
                <a:extLst>
                  <a:ext uri="{FF2B5EF4-FFF2-40B4-BE49-F238E27FC236}">
                    <a16:creationId xmlns:a16="http://schemas.microsoft.com/office/drawing/2014/main" id="{B6AA562F-5D6E-47CF-9191-BA1B0185ADC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4">
                <a:extLst>
                  <a:ext uri="{FF2B5EF4-FFF2-40B4-BE49-F238E27FC236}">
                    <a16:creationId xmlns:a16="http://schemas.microsoft.com/office/drawing/2014/main" id="{88BC14D0-D0D4-416E-80D1-039115DB5F2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
                <a:extLst>
                  <a:ext uri="{FF2B5EF4-FFF2-40B4-BE49-F238E27FC236}">
                    <a16:creationId xmlns:a16="http://schemas.microsoft.com/office/drawing/2014/main" id="{1446541B-6C1A-49A9-997D-9A8071CFC94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nut 16">
                <a:extLst>
                  <a:ext uri="{FF2B5EF4-FFF2-40B4-BE49-F238E27FC236}">
                    <a16:creationId xmlns:a16="http://schemas.microsoft.com/office/drawing/2014/main" id="{E0C9F801-31D9-4216-8EAB-2CD11C9B63E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ounded Rectangle 7">
                <a:extLst>
                  <a:ext uri="{FF2B5EF4-FFF2-40B4-BE49-F238E27FC236}">
                    <a16:creationId xmlns:a16="http://schemas.microsoft.com/office/drawing/2014/main" id="{D06B2E38-4FB4-419F-8A55-56D6BEB3D63F}"/>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9">
                <a:extLst>
                  <a:ext uri="{FF2B5EF4-FFF2-40B4-BE49-F238E27FC236}">
                    <a16:creationId xmlns:a16="http://schemas.microsoft.com/office/drawing/2014/main" id="{CD129CEA-476D-4EED-8659-4C4DEE2C739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0">
                <a:extLst>
                  <a:ext uri="{FF2B5EF4-FFF2-40B4-BE49-F238E27FC236}">
                    <a16:creationId xmlns:a16="http://schemas.microsoft.com/office/drawing/2014/main" id="{B3A4D8B5-001B-4282-8038-DFD177B94BE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1">
                <a:extLst>
                  <a:ext uri="{FF2B5EF4-FFF2-40B4-BE49-F238E27FC236}">
                    <a16:creationId xmlns:a16="http://schemas.microsoft.com/office/drawing/2014/main" id="{AF0946EF-5026-4B85-83DB-1D89C0A19A59}"/>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2">
                <a:extLst>
                  <a:ext uri="{FF2B5EF4-FFF2-40B4-BE49-F238E27FC236}">
                    <a16:creationId xmlns:a16="http://schemas.microsoft.com/office/drawing/2014/main" id="{2F36C4BF-5F92-4D7B-AC96-212F853A9A0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Operation 13">
                <a:extLst>
                  <a:ext uri="{FF2B5EF4-FFF2-40B4-BE49-F238E27FC236}">
                    <a16:creationId xmlns:a16="http://schemas.microsoft.com/office/drawing/2014/main" id="{EFBCD39B-8E2B-4C08-8F33-4800096E878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38F99812-0B61-4730-AACD-18700E1B0E11}"/>
                </a:ext>
              </a:extLst>
            </p:cNvPr>
            <p:cNvSpPr/>
            <p:nvPr/>
          </p:nvSpPr>
          <p:spPr>
            <a:xfrm>
              <a:off x="1673414" y="3209746"/>
              <a:ext cx="2131314" cy="1879814"/>
            </a:xfrm>
            <a:prstGeom prst="rect">
              <a:avLst/>
            </a:prstGeom>
          </p:spPr>
          <p:txBody>
            <a:bodyPr wrap="square">
              <a:spAutoFit/>
            </a:bodyPr>
            <a:lstStyle/>
            <a:p>
              <a:pPr algn="ctr"/>
              <a:r>
                <a:rPr lang="en-US" sz="1600" dirty="0"/>
                <a:t>Heavenly Father and Jesus Christ are distinct personages</a:t>
              </a:r>
            </a:p>
          </p:txBody>
        </p:sp>
      </p:grpSp>
      <p:grpSp>
        <p:nvGrpSpPr>
          <p:cNvPr id="68" name="Group 67">
            <a:extLst>
              <a:ext uri="{FF2B5EF4-FFF2-40B4-BE49-F238E27FC236}">
                <a16:creationId xmlns:a16="http://schemas.microsoft.com/office/drawing/2014/main" id="{165B4ECD-3D62-4DF1-9F89-CE322685676D}"/>
              </a:ext>
            </a:extLst>
          </p:cNvPr>
          <p:cNvGrpSpPr/>
          <p:nvPr/>
        </p:nvGrpSpPr>
        <p:grpSpPr>
          <a:xfrm>
            <a:off x="5113840" y="2899083"/>
            <a:ext cx="1877639" cy="3540691"/>
            <a:chOff x="1345059" y="1089061"/>
            <a:chExt cx="2667000" cy="5029200"/>
          </a:xfrm>
        </p:grpSpPr>
        <p:grpSp>
          <p:nvGrpSpPr>
            <p:cNvPr id="69" name="Group 17">
              <a:extLst>
                <a:ext uri="{FF2B5EF4-FFF2-40B4-BE49-F238E27FC236}">
                  <a16:creationId xmlns:a16="http://schemas.microsoft.com/office/drawing/2014/main" id="{58D37D7B-5F8F-42C0-BF7B-33CD0474FFEA}"/>
                </a:ext>
              </a:extLst>
            </p:cNvPr>
            <p:cNvGrpSpPr/>
            <p:nvPr/>
          </p:nvGrpSpPr>
          <p:grpSpPr>
            <a:xfrm>
              <a:off x="1345059" y="1089061"/>
              <a:ext cx="2667000" cy="5029200"/>
              <a:chOff x="838200" y="76200"/>
              <a:chExt cx="2667000" cy="5029200"/>
            </a:xfrm>
          </p:grpSpPr>
          <p:grpSp>
            <p:nvGrpSpPr>
              <p:cNvPr id="71" name="Group 17">
                <a:extLst>
                  <a:ext uri="{FF2B5EF4-FFF2-40B4-BE49-F238E27FC236}">
                    <a16:creationId xmlns:a16="http://schemas.microsoft.com/office/drawing/2014/main" id="{295F9AD3-A804-410E-BF8C-FDE6E3BB0F94}"/>
                  </a:ext>
                </a:extLst>
              </p:cNvPr>
              <p:cNvGrpSpPr/>
              <p:nvPr/>
            </p:nvGrpSpPr>
            <p:grpSpPr>
              <a:xfrm flipH="1">
                <a:off x="2209800" y="1447800"/>
                <a:ext cx="1295400" cy="3429000"/>
                <a:chOff x="685800" y="1447800"/>
                <a:chExt cx="1295400" cy="3124200"/>
              </a:xfrm>
            </p:grpSpPr>
            <p:sp>
              <p:nvSpPr>
                <p:cNvPr id="87" name="Bent Arrow 25">
                  <a:extLst>
                    <a:ext uri="{FF2B5EF4-FFF2-40B4-BE49-F238E27FC236}">
                      <a16:creationId xmlns:a16="http://schemas.microsoft.com/office/drawing/2014/main" id="{7232D967-4373-47B1-B161-32B94867D00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Bent Arrow 26">
                  <a:extLst>
                    <a:ext uri="{FF2B5EF4-FFF2-40B4-BE49-F238E27FC236}">
                      <a16:creationId xmlns:a16="http://schemas.microsoft.com/office/drawing/2014/main" id="{FCCAD3AF-89BB-4086-A804-8D950677003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16">
                <a:extLst>
                  <a:ext uri="{FF2B5EF4-FFF2-40B4-BE49-F238E27FC236}">
                    <a16:creationId xmlns:a16="http://schemas.microsoft.com/office/drawing/2014/main" id="{E679D4DC-9773-4DF7-999B-D0F0A0A0E924}"/>
                  </a:ext>
                </a:extLst>
              </p:cNvPr>
              <p:cNvGrpSpPr/>
              <p:nvPr/>
            </p:nvGrpSpPr>
            <p:grpSpPr>
              <a:xfrm>
                <a:off x="838200" y="1447800"/>
                <a:ext cx="1295400" cy="3429000"/>
                <a:chOff x="685800" y="1447800"/>
                <a:chExt cx="1295400" cy="3429000"/>
              </a:xfrm>
            </p:grpSpPr>
            <p:sp>
              <p:nvSpPr>
                <p:cNvPr id="85" name="Bent Arrow 23">
                  <a:extLst>
                    <a:ext uri="{FF2B5EF4-FFF2-40B4-BE49-F238E27FC236}">
                      <a16:creationId xmlns:a16="http://schemas.microsoft.com/office/drawing/2014/main" id="{93078A46-9D16-4BEE-97EC-1095B01A4B7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Bent Arrow 14">
                  <a:extLst>
                    <a:ext uri="{FF2B5EF4-FFF2-40B4-BE49-F238E27FC236}">
                      <a16:creationId xmlns:a16="http://schemas.microsoft.com/office/drawing/2014/main" id="{993AE141-54CE-4CC2-AD2C-A111397CA05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Oval 2">
                <a:extLst>
                  <a:ext uri="{FF2B5EF4-FFF2-40B4-BE49-F238E27FC236}">
                    <a16:creationId xmlns:a16="http://schemas.microsoft.com/office/drawing/2014/main" id="{CA4EA34C-EB07-400E-8091-BF39179D06F7}"/>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3">
                <a:extLst>
                  <a:ext uri="{FF2B5EF4-FFF2-40B4-BE49-F238E27FC236}">
                    <a16:creationId xmlns:a16="http://schemas.microsoft.com/office/drawing/2014/main" id="{AF1C2DA9-09CA-47BE-A04B-4904D6D1B0D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4">
                <a:extLst>
                  <a:ext uri="{FF2B5EF4-FFF2-40B4-BE49-F238E27FC236}">
                    <a16:creationId xmlns:a16="http://schemas.microsoft.com/office/drawing/2014/main" id="{BAD05FFD-48BB-4D65-ACFB-D2A16E2B2E4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4">
                <a:extLst>
                  <a:ext uri="{FF2B5EF4-FFF2-40B4-BE49-F238E27FC236}">
                    <a16:creationId xmlns:a16="http://schemas.microsoft.com/office/drawing/2014/main" id="{0E9D3507-786D-4914-AB1E-AF4F8DB4A9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5">
                <a:extLst>
                  <a:ext uri="{FF2B5EF4-FFF2-40B4-BE49-F238E27FC236}">
                    <a16:creationId xmlns:a16="http://schemas.microsoft.com/office/drawing/2014/main" id="{CD0FBA14-5869-4B95-A20E-7A31C356742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nut 16">
                <a:extLst>
                  <a:ext uri="{FF2B5EF4-FFF2-40B4-BE49-F238E27FC236}">
                    <a16:creationId xmlns:a16="http://schemas.microsoft.com/office/drawing/2014/main" id="{90658317-D0FA-4009-9C01-92B60068C53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ounded Rectangle 7">
                <a:extLst>
                  <a:ext uri="{FF2B5EF4-FFF2-40B4-BE49-F238E27FC236}">
                    <a16:creationId xmlns:a16="http://schemas.microsoft.com/office/drawing/2014/main" id="{07B05843-F985-43FB-8EB2-341EEC27647A}"/>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9">
                <a:extLst>
                  <a:ext uri="{FF2B5EF4-FFF2-40B4-BE49-F238E27FC236}">
                    <a16:creationId xmlns:a16="http://schemas.microsoft.com/office/drawing/2014/main" id="{AF7408BB-1145-48C7-9C8E-4F3A37EBD02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0">
                <a:extLst>
                  <a:ext uri="{FF2B5EF4-FFF2-40B4-BE49-F238E27FC236}">
                    <a16:creationId xmlns:a16="http://schemas.microsoft.com/office/drawing/2014/main" id="{6CD83908-E2C1-4E89-9C2D-7A1C83F2D42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11">
                <a:extLst>
                  <a:ext uri="{FF2B5EF4-FFF2-40B4-BE49-F238E27FC236}">
                    <a16:creationId xmlns:a16="http://schemas.microsoft.com/office/drawing/2014/main" id="{7DB503A8-78E0-48CA-89A2-1888133412BA}"/>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2">
                <a:extLst>
                  <a:ext uri="{FF2B5EF4-FFF2-40B4-BE49-F238E27FC236}">
                    <a16:creationId xmlns:a16="http://schemas.microsoft.com/office/drawing/2014/main" id="{D4CE9F40-2031-487B-BC0B-AAE19A6A0BB4}"/>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13">
                <a:extLst>
                  <a:ext uri="{FF2B5EF4-FFF2-40B4-BE49-F238E27FC236}">
                    <a16:creationId xmlns:a16="http://schemas.microsoft.com/office/drawing/2014/main" id="{A2935088-1367-4F61-AF61-28F72F2ED8F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a:extLst>
                <a:ext uri="{FF2B5EF4-FFF2-40B4-BE49-F238E27FC236}">
                  <a16:creationId xmlns:a16="http://schemas.microsoft.com/office/drawing/2014/main" id="{A4DF4F20-C97D-4050-8DCB-056606C693BC}"/>
                </a:ext>
              </a:extLst>
            </p:cNvPr>
            <p:cNvSpPr/>
            <p:nvPr/>
          </p:nvSpPr>
          <p:spPr>
            <a:xfrm>
              <a:off x="1760317" y="3191159"/>
              <a:ext cx="1939576" cy="1704948"/>
            </a:xfrm>
            <a:prstGeom prst="rect">
              <a:avLst/>
            </a:prstGeom>
          </p:spPr>
          <p:txBody>
            <a:bodyPr wrap="square">
              <a:spAutoFit/>
            </a:bodyPr>
            <a:lstStyle/>
            <a:p>
              <a:pPr algn="ctr"/>
              <a:r>
                <a:rPr lang="en-US" dirty="0"/>
                <a:t>Jesus Christ is the Only Begotten of the Father</a:t>
              </a:r>
            </a:p>
          </p:txBody>
        </p:sp>
      </p:grpSp>
      <p:grpSp>
        <p:nvGrpSpPr>
          <p:cNvPr id="89" name="Group 88">
            <a:extLst>
              <a:ext uri="{FF2B5EF4-FFF2-40B4-BE49-F238E27FC236}">
                <a16:creationId xmlns:a16="http://schemas.microsoft.com/office/drawing/2014/main" id="{0EFEE490-310E-4FD1-A309-7DB2DB84D4C1}"/>
              </a:ext>
            </a:extLst>
          </p:cNvPr>
          <p:cNvGrpSpPr/>
          <p:nvPr/>
        </p:nvGrpSpPr>
        <p:grpSpPr>
          <a:xfrm>
            <a:off x="7645142" y="1734943"/>
            <a:ext cx="1877639" cy="3540691"/>
            <a:chOff x="1345059" y="1089061"/>
            <a:chExt cx="2667000" cy="5029200"/>
          </a:xfrm>
        </p:grpSpPr>
        <p:grpSp>
          <p:nvGrpSpPr>
            <p:cNvPr id="90" name="Group 17">
              <a:extLst>
                <a:ext uri="{FF2B5EF4-FFF2-40B4-BE49-F238E27FC236}">
                  <a16:creationId xmlns:a16="http://schemas.microsoft.com/office/drawing/2014/main" id="{0FAD5B23-45BE-4527-9CC5-CDDE41121162}"/>
                </a:ext>
              </a:extLst>
            </p:cNvPr>
            <p:cNvGrpSpPr/>
            <p:nvPr/>
          </p:nvGrpSpPr>
          <p:grpSpPr>
            <a:xfrm>
              <a:off x="1345059" y="1089061"/>
              <a:ext cx="2667000" cy="5029200"/>
              <a:chOff x="838200" y="76200"/>
              <a:chExt cx="2667000" cy="5029200"/>
            </a:xfrm>
          </p:grpSpPr>
          <p:grpSp>
            <p:nvGrpSpPr>
              <p:cNvPr id="92" name="Group 17">
                <a:extLst>
                  <a:ext uri="{FF2B5EF4-FFF2-40B4-BE49-F238E27FC236}">
                    <a16:creationId xmlns:a16="http://schemas.microsoft.com/office/drawing/2014/main" id="{E94BB2CD-147D-48E3-A46E-DC61639D2390}"/>
                  </a:ext>
                </a:extLst>
              </p:cNvPr>
              <p:cNvGrpSpPr/>
              <p:nvPr/>
            </p:nvGrpSpPr>
            <p:grpSpPr>
              <a:xfrm flipH="1">
                <a:off x="2209800" y="1447800"/>
                <a:ext cx="1295400" cy="3429000"/>
                <a:chOff x="685800" y="1447800"/>
                <a:chExt cx="1295400" cy="3124200"/>
              </a:xfrm>
            </p:grpSpPr>
            <p:sp>
              <p:nvSpPr>
                <p:cNvPr id="108" name="Bent Arrow 25">
                  <a:extLst>
                    <a:ext uri="{FF2B5EF4-FFF2-40B4-BE49-F238E27FC236}">
                      <a16:creationId xmlns:a16="http://schemas.microsoft.com/office/drawing/2014/main" id="{ED845C1D-B36D-4904-B2C0-E5C20688950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ent Arrow 26">
                  <a:extLst>
                    <a:ext uri="{FF2B5EF4-FFF2-40B4-BE49-F238E27FC236}">
                      <a16:creationId xmlns:a16="http://schemas.microsoft.com/office/drawing/2014/main" id="{2C9FDEE0-A3DA-4C5C-BB8A-75DC3946066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16">
                <a:extLst>
                  <a:ext uri="{FF2B5EF4-FFF2-40B4-BE49-F238E27FC236}">
                    <a16:creationId xmlns:a16="http://schemas.microsoft.com/office/drawing/2014/main" id="{13CE1A06-1691-4A56-A5B6-D0E224C80CA3}"/>
                  </a:ext>
                </a:extLst>
              </p:cNvPr>
              <p:cNvGrpSpPr/>
              <p:nvPr/>
            </p:nvGrpSpPr>
            <p:grpSpPr>
              <a:xfrm>
                <a:off x="838200" y="1447800"/>
                <a:ext cx="1295400" cy="3429000"/>
                <a:chOff x="685800" y="1447800"/>
                <a:chExt cx="1295400" cy="3429000"/>
              </a:xfrm>
            </p:grpSpPr>
            <p:sp>
              <p:nvSpPr>
                <p:cNvPr id="106" name="Bent Arrow 23">
                  <a:extLst>
                    <a:ext uri="{FF2B5EF4-FFF2-40B4-BE49-F238E27FC236}">
                      <a16:creationId xmlns:a16="http://schemas.microsoft.com/office/drawing/2014/main" id="{708BDE43-270C-4FCB-ADC1-7EAC1B4FCE2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Bent Arrow 14">
                  <a:extLst>
                    <a:ext uri="{FF2B5EF4-FFF2-40B4-BE49-F238E27FC236}">
                      <a16:creationId xmlns:a16="http://schemas.microsoft.com/office/drawing/2014/main" id="{5464AABE-5F56-4422-885C-371D6128711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4" name="Oval 2">
                <a:extLst>
                  <a:ext uri="{FF2B5EF4-FFF2-40B4-BE49-F238E27FC236}">
                    <a16:creationId xmlns:a16="http://schemas.microsoft.com/office/drawing/2014/main" id="{DC6B9ADC-6062-4CE2-902B-5908B321E6B5}"/>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3">
                <a:extLst>
                  <a:ext uri="{FF2B5EF4-FFF2-40B4-BE49-F238E27FC236}">
                    <a16:creationId xmlns:a16="http://schemas.microsoft.com/office/drawing/2014/main" id="{32DE754F-8436-497B-8BDD-3F116E56478C}"/>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4">
                <a:extLst>
                  <a:ext uri="{FF2B5EF4-FFF2-40B4-BE49-F238E27FC236}">
                    <a16:creationId xmlns:a16="http://schemas.microsoft.com/office/drawing/2014/main" id="{E6523246-4078-44C4-B781-CC5E50510A6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4">
                <a:extLst>
                  <a:ext uri="{FF2B5EF4-FFF2-40B4-BE49-F238E27FC236}">
                    <a16:creationId xmlns:a16="http://schemas.microsoft.com/office/drawing/2014/main" id="{ED4E0273-E960-4ECA-8707-53FDD6B38920}"/>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5">
                <a:extLst>
                  <a:ext uri="{FF2B5EF4-FFF2-40B4-BE49-F238E27FC236}">
                    <a16:creationId xmlns:a16="http://schemas.microsoft.com/office/drawing/2014/main" id="{3D7F8CB5-5D2E-405A-9487-D5C6995A569A}"/>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nut 16">
                <a:extLst>
                  <a:ext uri="{FF2B5EF4-FFF2-40B4-BE49-F238E27FC236}">
                    <a16:creationId xmlns:a16="http://schemas.microsoft.com/office/drawing/2014/main" id="{34919703-7CA2-42C5-BC4E-77FF73FF0FE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ounded Rectangle 7">
                <a:extLst>
                  <a:ext uri="{FF2B5EF4-FFF2-40B4-BE49-F238E27FC236}">
                    <a16:creationId xmlns:a16="http://schemas.microsoft.com/office/drawing/2014/main" id="{A950CB09-1B7E-445B-BEAC-F2DE618975F4}"/>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9">
                <a:extLst>
                  <a:ext uri="{FF2B5EF4-FFF2-40B4-BE49-F238E27FC236}">
                    <a16:creationId xmlns:a16="http://schemas.microsoft.com/office/drawing/2014/main" id="{E13E0847-6CDC-4A00-914E-98565B2CC1F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
                <a:extLst>
                  <a:ext uri="{FF2B5EF4-FFF2-40B4-BE49-F238E27FC236}">
                    <a16:creationId xmlns:a16="http://schemas.microsoft.com/office/drawing/2014/main" id="{478C0F69-E4C8-4349-ADEF-3D63F9D5691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1">
                <a:extLst>
                  <a:ext uri="{FF2B5EF4-FFF2-40B4-BE49-F238E27FC236}">
                    <a16:creationId xmlns:a16="http://schemas.microsoft.com/office/drawing/2014/main" id="{3EA12A84-9370-48BA-B830-E40F365C438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2">
                <a:extLst>
                  <a:ext uri="{FF2B5EF4-FFF2-40B4-BE49-F238E27FC236}">
                    <a16:creationId xmlns:a16="http://schemas.microsoft.com/office/drawing/2014/main" id="{B93DBFEC-AA0A-4C19-B53A-73E3DAF8F8F1}"/>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Manual Operation 13">
                <a:extLst>
                  <a:ext uri="{FF2B5EF4-FFF2-40B4-BE49-F238E27FC236}">
                    <a16:creationId xmlns:a16="http://schemas.microsoft.com/office/drawing/2014/main" id="{8E67C9E1-E402-4475-BA95-D02D262463C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E360F6AC-37ED-4F0D-9F6A-6F1BC5FE45A4}"/>
                </a:ext>
              </a:extLst>
            </p:cNvPr>
            <p:cNvSpPr/>
            <p:nvPr/>
          </p:nvSpPr>
          <p:spPr>
            <a:xfrm>
              <a:off x="1760317" y="3191159"/>
              <a:ext cx="1939576" cy="1530081"/>
            </a:xfrm>
            <a:prstGeom prst="rect">
              <a:avLst/>
            </a:prstGeom>
          </p:spPr>
          <p:txBody>
            <a:bodyPr wrap="square">
              <a:spAutoFit/>
            </a:bodyPr>
            <a:lstStyle/>
            <a:p>
              <a:pPr algn="ctr"/>
              <a:r>
                <a:rPr lang="en-US" sz="1600" dirty="0"/>
                <a:t>Jesus Christ is the Creator of this world and other worlds</a:t>
              </a:r>
            </a:p>
          </p:txBody>
        </p:sp>
      </p:grpSp>
      <p:grpSp>
        <p:nvGrpSpPr>
          <p:cNvPr id="110" name="Group 109">
            <a:extLst>
              <a:ext uri="{FF2B5EF4-FFF2-40B4-BE49-F238E27FC236}">
                <a16:creationId xmlns:a16="http://schemas.microsoft.com/office/drawing/2014/main" id="{D55C7FE5-DED0-4F33-97E5-BB6485A8FECA}"/>
              </a:ext>
            </a:extLst>
          </p:cNvPr>
          <p:cNvGrpSpPr/>
          <p:nvPr/>
        </p:nvGrpSpPr>
        <p:grpSpPr>
          <a:xfrm>
            <a:off x="10090647" y="781059"/>
            <a:ext cx="1877639" cy="3540691"/>
            <a:chOff x="1345059" y="1089061"/>
            <a:chExt cx="2667000" cy="5029200"/>
          </a:xfrm>
        </p:grpSpPr>
        <p:grpSp>
          <p:nvGrpSpPr>
            <p:cNvPr id="111" name="Group 17">
              <a:extLst>
                <a:ext uri="{FF2B5EF4-FFF2-40B4-BE49-F238E27FC236}">
                  <a16:creationId xmlns:a16="http://schemas.microsoft.com/office/drawing/2014/main" id="{FD510CE3-19F3-4C5B-856F-0707045D9C13}"/>
                </a:ext>
              </a:extLst>
            </p:cNvPr>
            <p:cNvGrpSpPr/>
            <p:nvPr/>
          </p:nvGrpSpPr>
          <p:grpSpPr>
            <a:xfrm>
              <a:off x="1345059" y="1089061"/>
              <a:ext cx="2667000" cy="5029200"/>
              <a:chOff x="838200" y="76200"/>
              <a:chExt cx="2667000" cy="5029200"/>
            </a:xfrm>
          </p:grpSpPr>
          <p:grpSp>
            <p:nvGrpSpPr>
              <p:cNvPr id="113" name="Group 17">
                <a:extLst>
                  <a:ext uri="{FF2B5EF4-FFF2-40B4-BE49-F238E27FC236}">
                    <a16:creationId xmlns:a16="http://schemas.microsoft.com/office/drawing/2014/main" id="{EBFD496E-7AA5-4C1B-A8A1-7EA37F157F1D}"/>
                  </a:ext>
                </a:extLst>
              </p:cNvPr>
              <p:cNvGrpSpPr/>
              <p:nvPr/>
            </p:nvGrpSpPr>
            <p:grpSpPr>
              <a:xfrm flipH="1">
                <a:off x="2209800" y="1447800"/>
                <a:ext cx="1295400" cy="3429000"/>
                <a:chOff x="685800" y="1447800"/>
                <a:chExt cx="1295400" cy="3124200"/>
              </a:xfrm>
            </p:grpSpPr>
            <p:sp>
              <p:nvSpPr>
                <p:cNvPr id="129" name="Bent Arrow 25">
                  <a:extLst>
                    <a:ext uri="{FF2B5EF4-FFF2-40B4-BE49-F238E27FC236}">
                      <a16:creationId xmlns:a16="http://schemas.microsoft.com/office/drawing/2014/main" id="{6696E8EB-5C22-4FFA-B526-E776CB1C6387}"/>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Bent Arrow 26">
                  <a:extLst>
                    <a:ext uri="{FF2B5EF4-FFF2-40B4-BE49-F238E27FC236}">
                      <a16:creationId xmlns:a16="http://schemas.microsoft.com/office/drawing/2014/main" id="{D2402F88-634B-44BA-9C0C-5D95C0726FE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16">
                <a:extLst>
                  <a:ext uri="{FF2B5EF4-FFF2-40B4-BE49-F238E27FC236}">
                    <a16:creationId xmlns:a16="http://schemas.microsoft.com/office/drawing/2014/main" id="{4C1D4C3C-FDC5-4B62-ADC6-5758ED2BE1F4}"/>
                  </a:ext>
                </a:extLst>
              </p:cNvPr>
              <p:cNvGrpSpPr/>
              <p:nvPr/>
            </p:nvGrpSpPr>
            <p:grpSpPr>
              <a:xfrm>
                <a:off x="838200" y="1447800"/>
                <a:ext cx="1295400" cy="3429000"/>
                <a:chOff x="685800" y="1447800"/>
                <a:chExt cx="1295400" cy="3429000"/>
              </a:xfrm>
            </p:grpSpPr>
            <p:sp>
              <p:nvSpPr>
                <p:cNvPr id="127" name="Bent Arrow 23">
                  <a:extLst>
                    <a:ext uri="{FF2B5EF4-FFF2-40B4-BE49-F238E27FC236}">
                      <a16:creationId xmlns:a16="http://schemas.microsoft.com/office/drawing/2014/main" id="{06F4EDFF-3F44-48F2-8B25-70060366B4B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Bent Arrow 14">
                  <a:extLst>
                    <a:ext uri="{FF2B5EF4-FFF2-40B4-BE49-F238E27FC236}">
                      <a16:creationId xmlns:a16="http://schemas.microsoft.com/office/drawing/2014/main" id="{772B30A2-4324-45A4-8C33-04AFFA1BE6D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5" name="Oval 2">
                <a:extLst>
                  <a:ext uri="{FF2B5EF4-FFF2-40B4-BE49-F238E27FC236}">
                    <a16:creationId xmlns:a16="http://schemas.microsoft.com/office/drawing/2014/main" id="{04AE5B95-62CC-4CA4-B7A9-D230E8F50E06}"/>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Operation 3">
                <a:extLst>
                  <a:ext uri="{FF2B5EF4-FFF2-40B4-BE49-F238E27FC236}">
                    <a16:creationId xmlns:a16="http://schemas.microsoft.com/office/drawing/2014/main" id="{086B6B9C-A868-4D12-B940-87672A306B64}"/>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nual Operation 4">
                <a:extLst>
                  <a:ext uri="{FF2B5EF4-FFF2-40B4-BE49-F238E27FC236}">
                    <a16:creationId xmlns:a16="http://schemas.microsoft.com/office/drawing/2014/main" id="{2B55BE59-0446-4821-8014-6E46C319EDD3}"/>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4">
                <a:extLst>
                  <a:ext uri="{FF2B5EF4-FFF2-40B4-BE49-F238E27FC236}">
                    <a16:creationId xmlns:a16="http://schemas.microsoft.com/office/drawing/2014/main" id="{937466CD-9336-4B63-B862-93AAEBD035D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5">
                <a:extLst>
                  <a:ext uri="{FF2B5EF4-FFF2-40B4-BE49-F238E27FC236}">
                    <a16:creationId xmlns:a16="http://schemas.microsoft.com/office/drawing/2014/main" id="{83A86B67-6EBC-4D66-807C-BAF5D07695B3}"/>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nut 16">
                <a:extLst>
                  <a:ext uri="{FF2B5EF4-FFF2-40B4-BE49-F238E27FC236}">
                    <a16:creationId xmlns:a16="http://schemas.microsoft.com/office/drawing/2014/main" id="{039A717A-8BDE-4C39-AB55-0A936F6412D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Rounded Rectangle 7">
                <a:extLst>
                  <a:ext uri="{FF2B5EF4-FFF2-40B4-BE49-F238E27FC236}">
                    <a16:creationId xmlns:a16="http://schemas.microsoft.com/office/drawing/2014/main" id="{4F9FBA21-F68B-497B-8A3B-71176A78C49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9">
                <a:extLst>
                  <a:ext uri="{FF2B5EF4-FFF2-40B4-BE49-F238E27FC236}">
                    <a16:creationId xmlns:a16="http://schemas.microsoft.com/office/drawing/2014/main" id="{E14E1900-2028-4A1C-9902-3C8BD7523A65}"/>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0">
                <a:extLst>
                  <a:ext uri="{FF2B5EF4-FFF2-40B4-BE49-F238E27FC236}">
                    <a16:creationId xmlns:a16="http://schemas.microsoft.com/office/drawing/2014/main" id="{87AD6662-6BB3-4396-AA7E-43F8221B329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1">
                <a:extLst>
                  <a:ext uri="{FF2B5EF4-FFF2-40B4-BE49-F238E27FC236}">
                    <a16:creationId xmlns:a16="http://schemas.microsoft.com/office/drawing/2014/main" id="{082C7F51-2D1C-4CF9-90F4-61E56099BD3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
                <a:extLst>
                  <a:ext uri="{FF2B5EF4-FFF2-40B4-BE49-F238E27FC236}">
                    <a16:creationId xmlns:a16="http://schemas.microsoft.com/office/drawing/2014/main" id="{FE84D076-AD80-4874-B73E-5E470D83A8A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Operation 13">
                <a:extLst>
                  <a:ext uri="{FF2B5EF4-FFF2-40B4-BE49-F238E27FC236}">
                    <a16:creationId xmlns:a16="http://schemas.microsoft.com/office/drawing/2014/main" id="{D9F8D0A8-832C-4DA9-8165-835CA4BE683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ectangle 111">
              <a:extLst>
                <a:ext uri="{FF2B5EF4-FFF2-40B4-BE49-F238E27FC236}">
                  <a16:creationId xmlns:a16="http://schemas.microsoft.com/office/drawing/2014/main" id="{B1D64A00-BCF4-4678-9966-AD3F35FB42CB}"/>
                </a:ext>
              </a:extLst>
            </p:cNvPr>
            <p:cNvSpPr/>
            <p:nvPr/>
          </p:nvSpPr>
          <p:spPr>
            <a:xfrm>
              <a:off x="1778419" y="3056972"/>
              <a:ext cx="1939576" cy="2098398"/>
            </a:xfrm>
            <a:prstGeom prst="rect">
              <a:avLst/>
            </a:prstGeom>
          </p:spPr>
          <p:txBody>
            <a:bodyPr wrap="square">
              <a:spAutoFit/>
            </a:bodyPr>
            <a:lstStyle/>
            <a:p>
              <a:pPr algn="ctr"/>
              <a:r>
                <a:rPr lang="en-US" dirty="0"/>
                <a:t>We are begotten sons and daughters unto God</a:t>
              </a:r>
            </a:p>
          </p:txBody>
        </p:sp>
      </p:grpSp>
    </p:spTree>
    <p:extLst>
      <p:ext uri="{BB962C8B-B14F-4D97-AF65-F5344CB8AC3E}">
        <p14:creationId xmlns:p14="http://schemas.microsoft.com/office/powerpoint/2010/main" val="36581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His Fullness</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76:20 </a:t>
            </a:r>
            <a:r>
              <a:rPr lang="en-US" sz="1200" b="0" i="0" dirty="0">
                <a:solidFill>
                  <a:schemeClr val="bg1"/>
                </a:solidFill>
                <a:effectLst/>
                <a:latin typeface="Abadi" panose="020B0604020104020204" pitchFamily="34" charset="0"/>
              </a:rPr>
              <a:t>Smith and Sjodahl</a:t>
            </a:r>
            <a:endParaRPr lang="en-US" sz="1200" dirty="0">
              <a:solidFill>
                <a:schemeClr val="bg1"/>
              </a:solidFill>
            </a:endParaRPr>
          </a:p>
        </p:txBody>
      </p:sp>
      <p:sp>
        <p:nvSpPr>
          <p:cNvPr id="26" name="Rectangle 25"/>
          <p:cNvSpPr/>
          <p:nvPr/>
        </p:nvSpPr>
        <p:spPr>
          <a:xfrm>
            <a:off x="238409" y="1127238"/>
            <a:ext cx="6096000" cy="923330"/>
          </a:xfrm>
          <a:prstGeom prst="rect">
            <a:avLst/>
          </a:prstGeom>
        </p:spPr>
        <p:txBody>
          <a:bodyPr>
            <a:spAutoFit/>
          </a:bodyPr>
          <a:lstStyle/>
          <a:p>
            <a:r>
              <a:rPr lang="en-US" dirty="0">
                <a:solidFill>
                  <a:schemeClr val="bg1"/>
                </a:solidFill>
                <a:latin typeface="Abadi" panose="020B0604020104020204" pitchFamily="34" charset="0"/>
              </a:rPr>
              <a:t>To receive of His fullness is to receive of that divine Spirit which fills Him and makes us one with those who belong to Him—His Church</a:t>
            </a:r>
            <a:endParaRPr lang="en-US" dirty="0">
              <a:solidFill>
                <a:schemeClr val="bg1"/>
              </a:solidFill>
            </a:endParaRPr>
          </a:p>
        </p:txBody>
      </p:sp>
      <p:sp>
        <p:nvSpPr>
          <p:cNvPr id="2" name="Rectangle 1"/>
          <p:cNvSpPr/>
          <p:nvPr/>
        </p:nvSpPr>
        <p:spPr>
          <a:xfrm>
            <a:off x="4541065" y="1965566"/>
            <a:ext cx="7088865" cy="4801314"/>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For by him were all things created, that are in heaven, and that are in earth, visible and invisible, whether they be thrones, or dominions, or principalities, or powers: all things were created by him, and for him:</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And he is before all things, and by him all things consist.</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And he is the head of the body, the church: who is the beginning, the firstborn from the dead; that in all things he might have the preeminence.</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For it pleased the Father that in him should all </a:t>
            </a:r>
            <a:r>
              <a:rPr lang="en-US" b="0" i="1" dirty="0" err="1">
                <a:solidFill>
                  <a:srgbClr val="FFFF00"/>
                </a:solidFill>
                <a:effectLst/>
                <a:latin typeface="Georgia" panose="02040502050405020303" pitchFamily="18" charset="0"/>
              </a:rPr>
              <a:t>fulness</a:t>
            </a:r>
            <a:r>
              <a:rPr lang="en-US" b="0" i="1" dirty="0">
                <a:solidFill>
                  <a:srgbClr val="FFFF00"/>
                </a:solidFill>
                <a:effectLst/>
                <a:latin typeface="Georgia" panose="02040502050405020303" pitchFamily="18" charset="0"/>
              </a:rPr>
              <a:t> dwell;</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And, having made peace through the blood of his cross, by him to reconcile all things unto himself; by him, I say, whether they be things in earth, or things in heaven.</a:t>
            </a:r>
          </a:p>
          <a:p>
            <a:pPr fontAlgn="base"/>
            <a:r>
              <a:rPr lang="en-US" i="1" dirty="0">
                <a:solidFill>
                  <a:srgbClr val="FFFF00"/>
                </a:solidFill>
                <a:latin typeface="Georgia" panose="02040502050405020303" pitchFamily="18" charset="0"/>
              </a:rPr>
              <a:t>1 Colossians 16-20</a:t>
            </a:r>
            <a:endParaRPr lang="en-US" b="0" i="1" dirty="0">
              <a:solidFill>
                <a:srgbClr val="FFFF00"/>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CF1FF640-57B2-42FE-8CA8-6177DF533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70" y="2513798"/>
            <a:ext cx="3151632" cy="3139440"/>
          </a:xfrm>
          <a:prstGeom prst="rect">
            <a:avLst/>
          </a:prstGeom>
        </p:spPr>
      </p:pic>
    </p:spTree>
    <p:extLst>
      <p:ext uri="{BB962C8B-B14F-4D97-AF65-F5344CB8AC3E}">
        <p14:creationId xmlns:p14="http://schemas.microsoft.com/office/powerpoint/2010/main" val="29042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They Who Are Sanctified</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76:21</a:t>
            </a:r>
            <a:endParaRPr lang="en-US" dirty="0">
              <a:solidFill>
                <a:schemeClr val="bg1"/>
              </a:solidFill>
            </a:endParaRPr>
          </a:p>
        </p:txBody>
      </p:sp>
      <p:sp>
        <p:nvSpPr>
          <p:cNvPr id="26" name="Rectangle 25"/>
          <p:cNvSpPr/>
          <p:nvPr/>
        </p:nvSpPr>
        <p:spPr>
          <a:xfrm>
            <a:off x="576855" y="1698188"/>
            <a:ext cx="4800066" cy="1354217"/>
          </a:xfrm>
          <a:prstGeom prst="rect">
            <a:avLst/>
          </a:prstGeom>
        </p:spPr>
        <p:txBody>
          <a:bodyPr wrap="square">
            <a:spAutoFit/>
          </a:bodyPr>
          <a:lstStyle/>
          <a:p>
            <a:r>
              <a:rPr lang="en-US" sz="2400" dirty="0">
                <a:solidFill>
                  <a:schemeClr val="bg1"/>
                </a:solidFill>
              </a:rPr>
              <a:t>Holy angels and the faithful of other worlds in their resurrected state, worshipping God and the Lamb </a:t>
            </a:r>
          </a:p>
          <a:p>
            <a:r>
              <a:rPr lang="en-US" sz="1000" dirty="0">
                <a:solidFill>
                  <a:schemeClr val="bg1"/>
                </a:solidFill>
              </a:rPr>
              <a:t>(McConkie and </a:t>
            </a:r>
            <a:r>
              <a:rPr lang="en-US" sz="1000" dirty="0" err="1">
                <a:solidFill>
                  <a:schemeClr val="bg1"/>
                </a:solidFill>
              </a:rPr>
              <a:t>Ostler</a:t>
            </a:r>
            <a:r>
              <a:rPr lang="en-US" sz="1000" dirty="0">
                <a:solidFill>
                  <a:schemeClr val="bg1"/>
                </a:solidFill>
              </a:rPr>
              <a:t>)</a:t>
            </a:r>
          </a:p>
        </p:txBody>
      </p:sp>
      <p:sp>
        <p:nvSpPr>
          <p:cNvPr id="2" name="Rectangle 1"/>
          <p:cNvSpPr/>
          <p:nvPr/>
        </p:nvSpPr>
        <p:spPr>
          <a:xfrm>
            <a:off x="2992924" y="4121896"/>
            <a:ext cx="8351069" cy="2031325"/>
          </a:xfrm>
          <a:prstGeom prst="rect">
            <a:avLst/>
          </a:prstGeom>
        </p:spPr>
        <p:txBody>
          <a:bodyPr wrap="square">
            <a:spAutoFit/>
          </a:bodyPr>
          <a:lstStyle/>
          <a:p>
            <a:pPr algn="ctr" fontAlgn="base"/>
            <a:r>
              <a:rPr lang="en-US" sz="2800" b="0" i="1" dirty="0">
                <a:solidFill>
                  <a:schemeClr val="bg1"/>
                </a:solidFill>
                <a:effectLst/>
                <a:latin typeface="Georgia" panose="02040502050405020303" pitchFamily="18" charset="0"/>
              </a:rPr>
              <a:t>I beheld round the throne, holy angels and hosts,</a:t>
            </a:r>
          </a:p>
          <a:p>
            <a:pPr algn="ctr" fontAlgn="base"/>
            <a:r>
              <a:rPr lang="en-US" sz="2800" i="1" dirty="0">
                <a:solidFill>
                  <a:schemeClr val="bg1"/>
                </a:solidFill>
                <a:latin typeface="Georgia" panose="02040502050405020303" pitchFamily="18" charset="0"/>
              </a:rPr>
              <a:t>And sanctified being from worlds that have been,</a:t>
            </a:r>
          </a:p>
          <a:p>
            <a:pPr algn="ctr" fontAlgn="base"/>
            <a:r>
              <a:rPr lang="en-US" sz="2800" b="0" i="1" dirty="0">
                <a:solidFill>
                  <a:schemeClr val="bg1"/>
                </a:solidFill>
                <a:effectLst/>
                <a:latin typeface="Georgia" panose="02040502050405020303" pitchFamily="18" charset="0"/>
              </a:rPr>
              <a:t>In holiness worshipping God and the Lamb,</a:t>
            </a:r>
          </a:p>
          <a:p>
            <a:pPr algn="ctr" fontAlgn="base"/>
            <a:r>
              <a:rPr lang="en-US" sz="2800" i="1" dirty="0">
                <a:solidFill>
                  <a:schemeClr val="bg1"/>
                </a:solidFill>
                <a:latin typeface="Georgia" panose="02040502050405020303" pitchFamily="18" charset="0"/>
              </a:rPr>
              <a:t>Forever and ever, amen and amen!</a:t>
            </a:r>
          </a:p>
          <a:p>
            <a:pPr algn="ctr" fontAlgn="base"/>
            <a:r>
              <a:rPr lang="en-US" sz="1400" b="0" i="1" dirty="0">
                <a:solidFill>
                  <a:schemeClr val="bg1"/>
                </a:solidFill>
                <a:effectLst/>
                <a:latin typeface="Georgia" panose="02040502050405020303" pitchFamily="18" charset="0"/>
              </a:rPr>
              <a:t>Times and Seasons 4:82</a:t>
            </a:r>
          </a:p>
        </p:txBody>
      </p:sp>
      <p:pic>
        <p:nvPicPr>
          <p:cNvPr id="5" name="Picture 4">
            <a:extLst>
              <a:ext uri="{FF2B5EF4-FFF2-40B4-BE49-F238E27FC236}">
                <a16:creationId xmlns:a16="http://schemas.microsoft.com/office/drawing/2014/main" id="{356058FC-8649-4F04-82A1-ED1D17B3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76" y="1474041"/>
            <a:ext cx="3152775" cy="2524125"/>
          </a:xfrm>
          <a:prstGeom prst="rect">
            <a:avLst/>
          </a:prstGeom>
        </p:spPr>
      </p:pic>
      <p:pic>
        <p:nvPicPr>
          <p:cNvPr id="29" name="Picture 28">
            <a:extLst>
              <a:ext uri="{FF2B5EF4-FFF2-40B4-BE49-F238E27FC236}">
                <a16:creationId xmlns:a16="http://schemas.microsoft.com/office/drawing/2014/main" id="{E0D5738B-13EC-423D-B2E5-E30110FBA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76" y="230585"/>
            <a:ext cx="1319460" cy="830894"/>
          </a:xfrm>
          <a:prstGeom prst="rect">
            <a:avLst/>
          </a:prstGeom>
        </p:spPr>
      </p:pic>
    </p:spTree>
    <p:extLst>
      <p:ext uri="{BB962C8B-B14F-4D97-AF65-F5344CB8AC3E}">
        <p14:creationId xmlns:p14="http://schemas.microsoft.com/office/powerpoint/2010/main" val="31488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Last of All</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76:22 </a:t>
            </a:r>
            <a:r>
              <a:rPr lang="en-US" sz="1200" b="0" i="0" dirty="0">
                <a:solidFill>
                  <a:schemeClr val="bg1"/>
                </a:solidFill>
                <a:effectLst/>
                <a:latin typeface="Abadi" panose="020B0604020104020204" pitchFamily="34" charset="0"/>
              </a:rPr>
              <a:t>Smith and Sjodah</a:t>
            </a:r>
            <a:r>
              <a:rPr lang="en-US" b="0" i="0" dirty="0">
                <a:solidFill>
                  <a:schemeClr val="bg1"/>
                </a:solidFill>
                <a:effectLst/>
                <a:latin typeface="Abadi" panose="020B0604020104020204" pitchFamily="34" charset="0"/>
              </a:rPr>
              <a:t>l</a:t>
            </a:r>
            <a:endParaRPr lang="en-US" dirty="0">
              <a:solidFill>
                <a:schemeClr val="bg1"/>
              </a:solidFill>
            </a:endParaRPr>
          </a:p>
        </p:txBody>
      </p:sp>
      <p:sp>
        <p:nvSpPr>
          <p:cNvPr id="5" name="Rectangle 4"/>
          <p:cNvSpPr/>
          <p:nvPr/>
        </p:nvSpPr>
        <p:spPr>
          <a:xfrm>
            <a:off x="288717" y="843810"/>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The Lord was seen after His resurrection by:</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p:txBody>
      </p:sp>
      <p:sp>
        <p:nvSpPr>
          <p:cNvPr id="8" name="Rectangle 7"/>
          <p:cNvSpPr/>
          <p:nvPr/>
        </p:nvSpPr>
        <p:spPr>
          <a:xfrm>
            <a:off x="7723733" y="4358962"/>
            <a:ext cx="4179575" cy="2308324"/>
          </a:xfrm>
          <a:prstGeom prst="rect">
            <a:avLst/>
          </a:prstGeom>
        </p:spPr>
        <p:txBody>
          <a:bodyPr wrap="square">
            <a:spAutoFit/>
          </a:bodyPr>
          <a:lstStyle/>
          <a:p>
            <a:r>
              <a:rPr lang="en-US" b="0" i="0" dirty="0">
                <a:solidFill>
                  <a:schemeClr val="bg1"/>
                </a:solidFill>
                <a:effectLst/>
                <a:latin typeface="Abadi" panose="020B0604020104020204" pitchFamily="34" charset="0"/>
              </a:rPr>
              <a:t>This was the last testimony to the fact that He lives, a resurrected and glorified Being</a:t>
            </a:r>
          </a:p>
          <a:p>
            <a:endParaRPr lang="en-US" dirty="0">
              <a:solidFill>
                <a:schemeClr val="bg1"/>
              </a:solidFill>
              <a:latin typeface="Abadi" panose="020B0604020104020204" pitchFamily="34" charset="0"/>
            </a:endParaRPr>
          </a:p>
          <a:p>
            <a:r>
              <a:rPr lang="en-US" b="0" i="0" dirty="0">
                <a:solidFill>
                  <a:srgbClr val="FFFF00"/>
                </a:solidFill>
                <a:effectLst/>
                <a:latin typeface="Abadi" panose="020B0604020104020204" pitchFamily="34" charset="0"/>
              </a:rPr>
              <a:t>However:</a:t>
            </a:r>
          </a:p>
          <a:p>
            <a:endParaRPr lang="en-US" dirty="0">
              <a:solidFill>
                <a:srgbClr val="FFFF00"/>
              </a:solidFill>
              <a:latin typeface="Abadi" panose="020B0604020104020204" pitchFamily="34" charset="0"/>
            </a:endParaRPr>
          </a:p>
          <a:p>
            <a:r>
              <a:rPr lang="en-US" b="0" i="0" dirty="0">
                <a:solidFill>
                  <a:srgbClr val="FFFF00"/>
                </a:solidFill>
                <a:effectLst/>
                <a:latin typeface="Abadi" panose="020B0604020104020204" pitchFamily="34" charset="0"/>
              </a:rPr>
              <a:t>This is not the final testimony, but the last up to the time of the vision</a:t>
            </a:r>
          </a:p>
        </p:txBody>
      </p:sp>
      <p:grpSp>
        <p:nvGrpSpPr>
          <p:cNvPr id="3" name="Group 2"/>
          <p:cNvGrpSpPr/>
          <p:nvPr/>
        </p:nvGrpSpPr>
        <p:grpSpPr>
          <a:xfrm>
            <a:off x="554218" y="1306640"/>
            <a:ext cx="3592038" cy="2880337"/>
            <a:chOff x="554218" y="1306640"/>
            <a:chExt cx="3592038" cy="2880337"/>
          </a:xfrm>
        </p:grpSpPr>
        <p:pic>
          <p:nvPicPr>
            <p:cNvPr id="5122" name="Picture 2" descr="https://www.lds.org/scriptures/bc/scriptures/nt/mark/16/images/061-061-GoYeTherefore-full.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18" y="1306640"/>
              <a:ext cx="3592038" cy="2284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5227" y="3540646"/>
              <a:ext cx="3331029" cy="646331"/>
            </a:xfrm>
            <a:prstGeom prst="rect">
              <a:avLst/>
            </a:prstGeom>
            <a:noFill/>
          </p:spPr>
          <p:txBody>
            <a:bodyPr wrap="square" rtlCol="0">
              <a:spAutoFit/>
            </a:bodyPr>
            <a:lstStyle/>
            <a:p>
              <a:r>
                <a:rPr lang="en-US" dirty="0">
                  <a:solidFill>
                    <a:schemeClr val="bg1"/>
                  </a:solidFill>
                </a:rPr>
                <a:t>Peter and the Twelve and more that 500 men and some women</a:t>
              </a:r>
            </a:p>
          </p:txBody>
        </p:sp>
      </p:grpSp>
      <p:grpSp>
        <p:nvGrpSpPr>
          <p:cNvPr id="4" name="Group 3"/>
          <p:cNvGrpSpPr/>
          <p:nvPr/>
        </p:nvGrpSpPr>
        <p:grpSpPr>
          <a:xfrm>
            <a:off x="4893448" y="1176815"/>
            <a:ext cx="3331029" cy="2414035"/>
            <a:chOff x="5189292" y="1136161"/>
            <a:chExt cx="3331029" cy="2414035"/>
          </a:xfrm>
        </p:grpSpPr>
        <p:pic>
          <p:nvPicPr>
            <p:cNvPr id="5124" name="Picture 4" descr="http://www.catholicculture.org/culture/liturgicalyear/pictures/12_26_stephen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91" y="1136161"/>
              <a:ext cx="1517616" cy="21018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89292" y="3180864"/>
              <a:ext cx="3331029" cy="369332"/>
            </a:xfrm>
            <a:prstGeom prst="rect">
              <a:avLst/>
            </a:prstGeom>
            <a:noFill/>
          </p:spPr>
          <p:txBody>
            <a:bodyPr wrap="square" rtlCol="0">
              <a:spAutoFit/>
            </a:bodyPr>
            <a:lstStyle/>
            <a:p>
              <a:r>
                <a:rPr lang="en-US" dirty="0">
                  <a:solidFill>
                    <a:schemeClr val="bg1"/>
                  </a:solidFill>
                </a:rPr>
                <a:t>Stephen, the martyr</a:t>
              </a:r>
            </a:p>
          </p:txBody>
        </p:sp>
      </p:grpSp>
      <p:grpSp>
        <p:nvGrpSpPr>
          <p:cNvPr id="9" name="Group 8"/>
          <p:cNvGrpSpPr/>
          <p:nvPr/>
        </p:nvGrpSpPr>
        <p:grpSpPr>
          <a:xfrm>
            <a:off x="7443666" y="1015663"/>
            <a:ext cx="2122176" cy="2664625"/>
            <a:chOff x="8376652" y="458653"/>
            <a:chExt cx="2122176" cy="2664625"/>
          </a:xfrm>
        </p:grpSpPr>
        <p:pic>
          <p:nvPicPr>
            <p:cNvPr id="5126" name="Picture 6" descr="http://rkpreschool.files.wordpress.com/2013/04/sau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653" y="458653"/>
              <a:ext cx="1823410" cy="20153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76652" y="2476947"/>
              <a:ext cx="2122176" cy="646331"/>
            </a:xfrm>
            <a:prstGeom prst="rect">
              <a:avLst/>
            </a:prstGeom>
            <a:noFill/>
          </p:spPr>
          <p:txBody>
            <a:bodyPr wrap="square" rtlCol="0">
              <a:spAutoFit/>
            </a:bodyPr>
            <a:lstStyle/>
            <a:p>
              <a:r>
                <a:rPr lang="en-US" dirty="0">
                  <a:solidFill>
                    <a:schemeClr val="bg1"/>
                  </a:solidFill>
                </a:rPr>
                <a:t>Saul, called Paul after conversion</a:t>
              </a:r>
            </a:p>
          </p:txBody>
        </p:sp>
      </p:grpSp>
      <p:grpSp>
        <p:nvGrpSpPr>
          <p:cNvPr id="10" name="Group 9"/>
          <p:cNvGrpSpPr/>
          <p:nvPr/>
        </p:nvGrpSpPr>
        <p:grpSpPr>
          <a:xfrm>
            <a:off x="9476985" y="1223609"/>
            <a:ext cx="2176496" cy="2363950"/>
            <a:chOff x="1452537" y="4242788"/>
            <a:chExt cx="2176496" cy="2363950"/>
          </a:xfrm>
        </p:grpSpPr>
        <p:sp>
          <p:nvSpPr>
            <p:cNvPr id="13" name="TextBox 12"/>
            <p:cNvSpPr txBox="1"/>
            <p:nvPr/>
          </p:nvSpPr>
          <p:spPr>
            <a:xfrm>
              <a:off x="1452537" y="5960407"/>
              <a:ext cx="2176496" cy="646331"/>
            </a:xfrm>
            <a:prstGeom prst="rect">
              <a:avLst/>
            </a:prstGeom>
            <a:noFill/>
          </p:spPr>
          <p:txBody>
            <a:bodyPr wrap="square" rtlCol="0">
              <a:spAutoFit/>
            </a:bodyPr>
            <a:lstStyle/>
            <a:p>
              <a:pPr algn="ctr"/>
              <a:r>
                <a:rPr lang="en-US" dirty="0">
                  <a:solidFill>
                    <a:schemeClr val="bg1"/>
                  </a:solidFill>
                </a:rPr>
                <a:t>John, (the Revelator) on Patmos</a:t>
              </a:r>
            </a:p>
          </p:txBody>
        </p:sp>
        <p:pic>
          <p:nvPicPr>
            <p:cNvPr id="5128" name="Picture 8" descr="http://3.bp.blogspot.com/-OjKHHaEPXpo/T6vnmfG6K0I/AAAAAAAAHKI/aUu-sJVeEws/s1600/john+on+patmos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784" y="4242788"/>
              <a:ext cx="1269913" cy="1695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603375" y="4529145"/>
            <a:ext cx="2171700" cy="1866169"/>
            <a:chOff x="1603375" y="4529145"/>
            <a:chExt cx="2171700" cy="1866169"/>
          </a:xfrm>
        </p:grpSpPr>
        <p:sp>
          <p:nvSpPr>
            <p:cNvPr id="14" name="TextBox 13"/>
            <p:cNvSpPr txBox="1"/>
            <p:nvPr/>
          </p:nvSpPr>
          <p:spPr>
            <a:xfrm>
              <a:off x="1830734" y="6025982"/>
              <a:ext cx="1565610" cy="369332"/>
            </a:xfrm>
            <a:prstGeom prst="rect">
              <a:avLst/>
            </a:prstGeom>
            <a:noFill/>
          </p:spPr>
          <p:txBody>
            <a:bodyPr wrap="square" rtlCol="0">
              <a:spAutoFit/>
            </a:bodyPr>
            <a:lstStyle/>
            <a:p>
              <a:r>
                <a:rPr lang="en-US" dirty="0">
                  <a:solidFill>
                    <a:schemeClr val="bg1"/>
                  </a:solidFill>
                </a:rPr>
                <a:t>Joseph Smith</a:t>
              </a:r>
            </a:p>
          </p:txBody>
        </p:sp>
        <p:pic>
          <p:nvPicPr>
            <p:cNvPr id="5132" name="Picture 12" descr="http://www.zionvision.com/movies/ziontube/wp-content/themes/videozoom/scripts/timthumb.php?src=http://www.zionvision.com/movies/ziontube/wp-content/uploads/joseph-smiths-relationship-savior.jpg&amp;h=160&amp;w=228&amp;zc=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375" y="4529145"/>
              <a:ext cx="2171700" cy="152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190341" y="4064204"/>
            <a:ext cx="3331029" cy="2453881"/>
            <a:chOff x="4213094" y="3968597"/>
            <a:chExt cx="3331029" cy="2453881"/>
          </a:xfrm>
        </p:grpSpPr>
        <p:sp>
          <p:nvSpPr>
            <p:cNvPr id="15" name="TextBox 14"/>
            <p:cNvSpPr txBox="1"/>
            <p:nvPr/>
          </p:nvSpPr>
          <p:spPr>
            <a:xfrm>
              <a:off x="4213094" y="6053146"/>
              <a:ext cx="3331029" cy="369332"/>
            </a:xfrm>
            <a:prstGeom prst="rect">
              <a:avLst/>
            </a:prstGeom>
            <a:noFill/>
          </p:spPr>
          <p:txBody>
            <a:bodyPr wrap="square" rtlCol="0">
              <a:spAutoFit/>
            </a:bodyPr>
            <a:lstStyle/>
            <a:p>
              <a:r>
                <a:rPr lang="en-US" dirty="0">
                  <a:solidFill>
                    <a:schemeClr val="bg1"/>
                  </a:solidFill>
                </a:rPr>
                <a:t>Joseph Smith and Sidney Rigdon</a:t>
              </a:r>
            </a:p>
          </p:txBody>
        </p:sp>
        <p:pic>
          <p:nvPicPr>
            <p:cNvPr id="5134" name="Picture 14" descr="http://www.i4m.com/think/gif/mormon-vision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1667" y="3968597"/>
              <a:ext cx="2106587" cy="20114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3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ou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ou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ou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1000"/>
                                        <p:tgtEl>
                                          <p:spTgt spid="8">
                                            <p:txEl>
                                              <p:pRg st="2" end="2"/>
                                            </p:txEl>
                                          </p:spTgt>
                                        </p:tgtEl>
                                      </p:cBhvr>
                                    </p:animEffect>
                                    <p:anim calcmode="lin" valueType="num">
                                      <p:cBhvr>
                                        <p:cTn id="4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fade">
                                      <p:cBhvr>
                                        <p:cTn id="46" dur="1000"/>
                                        <p:tgtEl>
                                          <p:spTgt spid="8">
                                            <p:txEl>
                                              <p:pRg st="4" end="4"/>
                                            </p:txEl>
                                          </p:spTgt>
                                        </p:tgtEl>
                                      </p:cBhvr>
                                    </p:animEffect>
                                    <p:anim calcmode="lin" valueType="num">
                                      <p:cBhvr>
                                        <p:cTn id="4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Only Begotten of the Father</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76:23</a:t>
            </a:r>
            <a:endParaRPr lang="en-US" dirty="0">
              <a:solidFill>
                <a:schemeClr val="bg1"/>
              </a:solidFill>
            </a:endParaRPr>
          </a:p>
        </p:txBody>
      </p:sp>
      <p:sp>
        <p:nvSpPr>
          <p:cNvPr id="26" name="Rectangle 25"/>
          <p:cNvSpPr/>
          <p:nvPr/>
        </p:nvSpPr>
        <p:spPr>
          <a:xfrm>
            <a:off x="257809" y="1061479"/>
            <a:ext cx="3790383" cy="1477328"/>
          </a:xfrm>
          <a:prstGeom prst="rect">
            <a:avLst/>
          </a:prstGeom>
        </p:spPr>
        <p:txBody>
          <a:bodyPr wrap="square">
            <a:spAutoFit/>
          </a:bodyPr>
          <a:lstStyle/>
          <a:p>
            <a:r>
              <a:rPr lang="en-US" dirty="0">
                <a:solidFill>
                  <a:schemeClr val="bg1"/>
                </a:solidFill>
              </a:rPr>
              <a:t>“God the Eternal Father, whom we designate by the exalted name-title Elohim, is the literal Parent of our Lord and Savior Jesus Christ, and of the spirits of the human race.</a:t>
            </a:r>
            <a:endParaRPr lang="en-US" sz="1000" dirty="0">
              <a:solidFill>
                <a:schemeClr val="bg1"/>
              </a:solidFill>
            </a:endParaRPr>
          </a:p>
        </p:txBody>
      </p:sp>
      <p:sp>
        <p:nvSpPr>
          <p:cNvPr id="2" name="Rectangle 1"/>
          <p:cNvSpPr/>
          <p:nvPr/>
        </p:nvSpPr>
        <p:spPr>
          <a:xfrm>
            <a:off x="3932007" y="3101171"/>
            <a:ext cx="7108371" cy="3600986"/>
          </a:xfrm>
          <a:prstGeom prst="rect">
            <a:avLst/>
          </a:prstGeom>
        </p:spPr>
        <p:txBody>
          <a:bodyPr wrap="square">
            <a:spAutoFit/>
          </a:bodyPr>
          <a:lstStyle/>
          <a:p>
            <a:pPr fontAlgn="base"/>
            <a:r>
              <a:rPr lang="en-US" sz="2400" b="0" dirty="0">
                <a:solidFill>
                  <a:schemeClr val="bg1"/>
                </a:solidFill>
                <a:effectLst/>
              </a:rPr>
              <a:t>“Jesus Christ is the Son of Elohim, both as spiritual and bodily offspring, that is to say, </a:t>
            </a:r>
          </a:p>
          <a:p>
            <a:pPr fontAlgn="base"/>
            <a:endParaRPr lang="en-US" sz="2400" dirty="0">
              <a:solidFill>
                <a:schemeClr val="bg1"/>
              </a:solidFill>
            </a:endParaRPr>
          </a:p>
          <a:p>
            <a:pPr fontAlgn="base"/>
            <a:r>
              <a:rPr lang="en-US" sz="2400" b="0" dirty="0">
                <a:solidFill>
                  <a:schemeClr val="bg1"/>
                </a:solidFill>
                <a:effectLst/>
              </a:rPr>
              <a:t>Elohim is literally the Father of the spirit of Jesus Christ, and also the body in which Jesus Christ performed His mission in the flesh, and which body died on the cross, and was afterwards taken up by the process of resurrection, and is now the immortalized tabernacle of the eternal spirit of our Lord and Savior”</a:t>
            </a:r>
          </a:p>
          <a:p>
            <a:pPr fontAlgn="base"/>
            <a:r>
              <a:rPr lang="en-US" sz="1200" dirty="0">
                <a:solidFill>
                  <a:schemeClr val="bg1"/>
                </a:solidFill>
                <a:latin typeface="Georgia" panose="02040502050405020303" pitchFamily="18" charset="0"/>
              </a:rPr>
              <a:t>Millennial Star</a:t>
            </a:r>
            <a:endParaRPr lang="en-US" sz="1200" b="0" dirty="0">
              <a:solidFill>
                <a:schemeClr val="bg1"/>
              </a:solidFill>
              <a:effectLst/>
              <a:latin typeface="Georgia" panose="02040502050405020303" pitchFamily="18" charset="0"/>
            </a:endParaRPr>
          </a:p>
        </p:txBody>
      </p:sp>
      <p:pic>
        <p:nvPicPr>
          <p:cNvPr id="4" name="Picture 3">
            <a:extLst>
              <a:ext uri="{FF2B5EF4-FFF2-40B4-BE49-F238E27FC236}">
                <a16:creationId xmlns:a16="http://schemas.microsoft.com/office/drawing/2014/main" id="{58246718-BD58-4CC8-91EB-CF6131589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726" y="947276"/>
            <a:ext cx="2695575" cy="2028825"/>
          </a:xfrm>
          <a:prstGeom prst="rect">
            <a:avLst/>
          </a:prstGeom>
        </p:spPr>
      </p:pic>
      <p:pic>
        <p:nvPicPr>
          <p:cNvPr id="8" name="Picture 7">
            <a:extLst>
              <a:ext uri="{FF2B5EF4-FFF2-40B4-BE49-F238E27FC236}">
                <a16:creationId xmlns:a16="http://schemas.microsoft.com/office/drawing/2014/main" id="{146EC0CA-228F-4622-A217-09AA9D842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431" y="2744273"/>
            <a:ext cx="2419350" cy="3181350"/>
          </a:xfrm>
          <a:prstGeom prst="rect">
            <a:avLst/>
          </a:prstGeom>
        </p:spPr>
      </p:pic>
    </p:spTree>
    <p:extLst>
      <p:ext uri="{BB962C8B-B14F-4D97-AF65-F5344CB8AC3E}">
        <p14:creationId xmlns:p14="http://schemas.microsoft.com/office/powerpoint/2010/main" val="8355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Worlds Created</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76:24 </a:t>
            </a:r>
            <a:r>
              <a:rPr lang="en-US" sz="1200" b="0" i="0" dirty="0">
                <a:solidFill>
                  <a:schemeClr val="bg1"/>
                </a:solidFill>
                <a:effectLst/>
                <a:latin typeface="Abadi" panose="020B0604020104020204" pitchFamily="34" charset="0"/>
              </a:rPr>
              <a:t>Smith and Sjodahl</a:t>
            </a:r>
            <a:endParaRPr lang="en-US" sz="1200" dirty="0">
              <a:solidFill>
                <a:schemeClr val="bg1"/>
              </a:solidFill>
            </a:endParaRPr>
          </a:p>
        </p:txBody>
      </p:sp>
      <p:sp>
        <p:nvSpPr>
          <p:cNvPr id="26" name="Rectangle 25"/>
          <p:cNvSpPr/>
          <p:nvPr/>
        </p:nvSpPr>
        <p:spPr>
          <a:xfrm>
            <a:off x="280112" y="962920"/>
            <a:ext cx="4575448" cy="954107"/>
          </a:xfrm>
          <a:prstGeom prst="rect">
            <a:avLst/>
          </a:prstGeom>
        </p:spPr>
        <p:txBody>
          <a:bodyPr wrap="square">
            <a:spAutoFit/>
          </a:bodyPr>
          <a:lstStyle/>
          <a:p>
            <a:r>
              <a:rPr lang="en-US" sz="2800" dirty="0">
                <a:solidFill>
                  <a:schemeClr val="bg1"/>
                </a:solidFill>
              </a:rPr>
              <a:t>The worlds were created through the Son</a:t>
            </a:r>
          </a:p>
        </p:txBody>
      </p:sp>
      <p:sp>
        <p:nvSpPr>
          <p:cNvPr id="2" name="Rectangle 1"/>
          <p:cNvSpPr/>
          <p:nvPr/>
        </p:nvSpPr>
        <p:spPr>
          <a:xfrm>
            <a:off x="718457" y="2476479"/>
            <a:ext cx="7108371" cy="1938992"/>
          </a:xfrm>
          <a:prstGeom prst="rect">
            <a:avLst/>
          </a:prstGeom>
        </p:spPr>
        <p:txBody>
          <a:bodyPr wrap="square">
            <a:spAutoFit/>
          </a:bodyPr>
          <a:lstStyle/>
          <a:p>
            <a:pPr fontAlgn="base"/>
            <a:r>
              <a:rPr lang="en-US" sz="2400" b="0" dirty="0">
                <a:solidFill>
                  <a:schemeClr val="bg1"/>
                </a:solidFill>
                <a:effectLst/>
              </a:rPr>
              <a:t>Created—Formed, organized</a:t>
            </a:r>
          </a:p>
          <a:p>
            <a:pPr fontAlgn="base"/>
            <a:endParaRPr lang="en-US" sz="2400" dirty="0">
              <a:solidFill>
                <a:schemeClr val="bg1"/>
              </a:solidFill>
            </a:endParaRPr>
          </a:p>
          <a:p>
            <a:pPr fontAlgn="base"/>
            <a:r>
              <a:rPr lang="en-US" sz="2400" b="0" dirty="0">
                <a:solidFill>
                  <a:schemeClr val="bg1"/>
                </a:solidFill>
                <a:effectLst/>
              </a:rPr>
              <a:t>These were not made out of nothing</a:t>
            </a:r>
          </a:p>
          <a:p>
            <a:pPr fontAlgn="base"/>
            <a:endParaRPr lang="en-US" sz="2400" dirty="0">
              <a:solidFill>
                <a:schemeClr val="bg1"/>
              </a:solidFill>
            </a:endParaRPr>
          </a:p>
          <a:p>
            <a:pPr fontAlgn="base"/>
            <a:r>
              <a:rPr lang="en-US" sz="2400" b="0" dirty="0">
                <a:solidFill>
                  <a:schemeClr val="bg1"/>
                </a:solidFill>
                <a:effectLst/>
              </a:rPr>
              <a:t>There was no beginning and no end</a:t>
            </a:r>
            <a:endParaRPr lang="en-US" sz="1200" b="0" dirty="0">
              <a:solidFill>
                <a:schemeClr val="bg1"/>
              </a:solidFill>
              <a:effectLst/>
            </a:endParaRPr>
          </a:p>
        </p:txBody>
      </p:sp>
      <p:sp>
        <p:nvSpPr>
          <p:cNvPr id="8" name="Rectangle 7"/>
          <p:cNvSpPr/>
          <p:nvPr/>
        </p:nvSpPr>
        <p:spPr>
          <a:xfrm>
            <a:off x="6985906" y="4233392"/>
            <a:ext cx="4925787" cy="1938992"/>
          </a:xfrm>
          <a:prstGeom prst="rect">
            <a:avLst/>
          </a:prstGeom>
        </p:spPr>
        <p:txBody>
          <a:bodyPr wrap="square">
            <a:spAutoFit/>
          </a:bodyPr>
          <a:lstStyle/>
          <a:p>
            <a:pPr fontAlgn="base"/>
            <a:r>
              <a:rPr lang="en-US" sz="2400" b="0" dirty="0">
                <a:solidFill>
                  <a:schemeClr val="bg1"/>
                </a:solidFill>
                <a:effectLst/>
              </a:rPr>
              <a:t>The world as we know it has a beginning and it will have an end.</a:t>
            </a:r>
          </a:p>
          <a:p>
            <a:pPr fontAlgn="base"/>
            <a:endParaRPr lang="en-US" sz="2400" dirty="0">
              <a:solidFill>
                <a:schemeClr val="bg1"/>
              </a:solidFill>
            </a:endParaRPr>
          </a:p>
          <a:p>
            <a:pPr fontAlgn="base"/>
            <a:r>
              <a:rPr lang="en-US" sz="2400" b="0" dirty="0">
                <a:solidFill>
                  <a:schemeClr val="bg1"/>
                </a:solidFill>
                <a:effectLst/>
              </a:rPr>
              <a:t>Matter itself has neither beginning nor end, as far as mortals can know</a:t>
            </a:r>
            <a:endParaRPr lang="en-US" sz="1200" b="0" dirty="0">
              <a:solidFill>
                <a:schemeClr val="bg1"/>
              </a:solidFill>
              <a:effectLst/>
            </a:endParaRPr>
          </a:p>
        </p:txBody>
      </p:sp>
      <p:pic>
        <p:nvPicPr>
          <p:cNvPr id="4" name="Picture 3">
            <a:extLst>
              <a:ext uri="{FF2B5EF4-FFF2-40B4-BE49-F238E27FC236}">
                <a16:creationId xmlns:a16="http://schemas.microsoft.com/office/drawing/2014/main" id="{6359759D-8F26-487C-BB3F-22F7FB91D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835" y="1165359"/>
            <a:ext cx="3400425" cy="2552700"/>
          </a:xfrm>
          <a:prstGeom prst="rect">
            <a:avLst/>
          </a:prstGeom>
        </p:spPr>
      </p:pic>
      <p:pic>
        <p:nvPicPr>
          <p:cNvPr id="9" name="Picture 8">
            <a:extLst>
              <a:ext uri="{FF2B5EF4-FFF2-40B4-BE49-F238E27FC236}">
                <a16:creationId xmlns:a16="http://schemas.microsoft.com/office/drawing/2014/main" id="{3D03EFF6-8739-42CD-A569-96E7268AE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4351" y="4415471"/>
            <a:ext cx="3017520" cy="2267712"/>
          </a:xfrm>
          <a:prstGeom prst="rect">
            <a:avLst/>
          </a:prstGeom>
        </p:spPr>
      </p:pic>
    </p:spTree>
    <p:extLst>
      <p:ext uri="{BB962C8B-B14F-4D97-AF65-F5344CB8AC3E}">
        <p14:creationId xmlns:p14="http://schemas.microsoft.com/office/powerpoint/2010/main" val="923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3440</Words>
  <Application>Microsoft Office PowerPoint</Application>
  <PresentationFormat>Widescreen</PresentationFormat>
  <Paragraphs>228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Californian FB</vt:lpstr>
      <vt:lpstr>Calibri Light</vt:lpstr>
      <vt:lpstr>Calibri</vt:lpstr>
      <vt:lpstr>Segoe Print</vt:lpstr>
      <vt:lpstr>Abadi</vt:lpstr>
      <vt:lpstr>Nyala</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2014-11-15T14:46:43Z</dcterms:created>
  <dcterms:modified xsi:type="dcterms:W3CDTF">2020-07-12T17:19:47Z</dcterms:modified>
</cp:coreProperties>
</file>