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2" r:id="rId4"/>
    <p:sldId id="263" r:id="rId5"/>
    <p:sldId id="265" r:id="rId6"/>
    <p:sldId id="266" r:id="rId7"/>
    <p:sldId id="270" r:id="rId8"/>
    <p:sldId id="259" r:id="rId9"/>
    <p:sldId id="260" r:id="rId10"/>
    <p:sldId id="267" r:id="rId11"/>
    <p:sldId id="269" r:id="rId12"/>
    <p:sldId id="268" r:id="rId13"/>
    <p:sldId id="261" r:id="rId14"/>
    <p:sldId id="264" r:id="rId15"/>
  </p:sldIdLst>
  <p:sldSz cx="12192000" cy="6858000"/>
  <p:notesSz cx="6858000" cy="9144000"/>
  <p:embeddedFontLst>
    <p:embeddedFont>
      <p:font typeface="Abadi" panose="020B0604020104020204" pitchFamily="34" charset="0"/>
      <p:regular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Georgia" panose="02040502050405020303" pitchFamily="18" charset="0"/>
      <p:regular r:id="rId23"/>
      <p:bold r:id="rId24"/>
      <p:italic r:id="rId25"/>
      <p:boldItalic r:id="rId26"/>
    </p:embeddedFont>
    <p:embeddedFont>
      <p:font typeface="Lucida Fax" panose="02060602050505020204" pitchFamily="18"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FE6548-DD2A-4010-B667-967AE1E62D85}"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335212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E6548-DD2A-4010-B667-967AE1E62D85}"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242189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E6548-DD2A-4010-B667-967AE1E62D85}"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403685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E6548-DD2A-4010-B667-967AE1E62D85}"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247616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E6548-DD2A-4010-B667-967AE1E62D85}"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90204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FE6548-DD2A-4010-B667-967AE1E62D85}"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3239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FE6548-DD2A-4010-B667-967AE1E62D85}" type="datetimeFigureOut">
              <a:rPr lang="en-US" smtClean="0"/>
              <a:t>7/12/2020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408681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FE6548-DD2A-4010-B667-967AE1E62D85}" type="datetimeFigureOut">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165486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E6548-DD2A-4010-B667-967AE1E62D85}" type="datetimeFigureOut">
              <a:rPr lang="en-US" smtClean="0"/>
              <a:t>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304405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FE6548-DD2A-4010-B667-967AE1E62D85}"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1427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FE6548-DD2A-4010-B667-967AE1E62D85}"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155794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E6548-DD2A-4010-B667-967AE1E62D85}" type="datetimeFigureOut">
              <a:rPr lang="en-US" smtClean="0"/>
              <a:t>7/12/2020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17875-A5AD-485F-9E4B-236B758896D0}" type="slidenum">
              <a:rPr lang="en-US" smtClean="0"/>
              <a:t>‹#›</a:t>
            </a:fld>
            <a:endParaRPr lang="en-US"/>
          </a:p>
        </p:txBody>
      </p:sp>
    </p:spTree>
    <p:extLst>
      <p:ext uri="{BB962C8B-B14F-4D97-AF65-F5344CB8AC3E}">
        <p14:creationId xmlns:p14="http://schemas.microsoft.com/office/powerpoint/2010/main" val="384914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www.lds.org/topics/immortality?lang=eng"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hyperlink" Target="https://www.lds.org/topics/resurrection?lang=e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3D5B69-22E7-4733-8993-592F59B3D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6434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8AD927-D2F7-4A1F-8410-D62FB66C7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76:111-112</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Judgment of the Telestial Beings</a:t>
            </a:r>
          </a:p>
        </p:txBody>
      </p:sp>
      <p:sp>
        <p:nvSpPr>
          <p:cNvPr id="18" name="Rectangle 17"/>
          <p:cNvSpPr/>
          <p:nvPr/>
        </p:nvSpPr>
        <p:spPr>
          <a:xfrm>
            <a:off x="323459" y="1177664"/>
            <a:ext cx="3841135" cy="1077218"/>
          </a:xfrm>
          <a:prstGeom prst="rect">
            <a:avLst/>
          </a:prstGeom>
        </p:spPr>
        <p:txBody>
          <a:bodyPr wrap="square">
            <a:spAutoFit/>
          </a:bodyPr>
          <a:lstStyle/>
          <a:p>
            <a:pPr algn="ctr" fontAlgn="base"/>
            <a:r>
              <a:rPr lang="en-US" sz="3200" dirty="0">
                <a:solidFill>
                  <a:schemeClr val="bg1"/>
                </a:solidFill>
              </a:rPr>
              <a:t>Judged according to their works</a:t>
            </a:r>
            <a:endParaRPr lang="en-US" sz="3200" dirty="0">
              <a:solidFill>
                <a:srgbClr val="FFFF00"/>
              </a:solidFill>
              <a:latin typeface="Abadi" panose="020B0604020104020204" pitchFamily="34" charset="0"/>
            </a:endParaRPr>
          </a:p>
        </p:txBody>
      </p:sp>
      <p:sp>
        <p:nvSpPr>
          <p:cNvPr id="19" name="Rectangle 18"/>
          <p:cNvSpPr/>
          <p:nvPr/>
        </p:nvSpPr>
        <p:spPr>
          <a:xfrm>
            <a:off x="5902817" y="1869360"/>
            <a:ext cx="5183631" cy="2308324"/>
          </a:xfrm>
          <a:prstGeom prst="rect">
            <a:avLst/>
          </a:prstGeom>
        </p:spPr>
        <p:txBody>
          <a:bodyPr wrap="square">
            <a:spAutoFit/>
          </a:bodyPr>
          <a:lstStyle/>
          <a:p>
            <a:pPr algn="ctr" fontAlgn="base"/>
            <a:r>
              <a:rPr lang="en-US" sz="2400" dirty="0">
                <a:solidFill>
                  <a:schemeClr val="bg1"/>
                </a:solidFill>
              </a:rPr>
              <a:t>There are, various degrees of glory in the telestial sphere, and each individual will, in the judgment, receive the “dominion” in the “mansions” of God for which he has, by his works proved himself fit.</a:t>
            </a:r>
            <a:endParaRPr lang="en-US" sz="2400" dirty="0">
              <a:solidFill>
                <a:srgbClr val="FFFF00"/>
              </a:solidFill>
            </a:endParaRPr>
          </a:p>
        </p:txBody>
      </p:sp>
      <p:pic>
        <p:nvPicPr>
          <p:cNvPr id="3" name="Picture 2">
            <a:extLst>
              <a:ext uri="{FF2B5EF4-FFF2-40B4-BE49-F238E27FC236}">
                <a16:creationId xmlns:a16="http://schemas.microsoft.com/office/drawing/2014/main" id="{1AC96BC8-171C-4504-BAA9-14A3B8D0B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175" y="2580394"/>
            <a:ext cx="4762500" cy="3571875"/>
          </a:xfrm>
          <a:prstGeom prst="rect">
            <a:avLst/>
          </a:prstGeom>
        </p:spPr>
      </p:pic>
      <p:sp>
        <p:nvSpPr>
          <p:cNvPr id="7" name="Rectangle 6">
            <a:extLst>
              <a:ext uri="{FF2B5EF4-FFF2-40B4-BE49-F238E27FC236}">
                <a16:creationId xmlns:a16="http://schemas.microsoft.com/office/drawing/2014/main" id="{3506527B-2EA5-4ADE-B6C9-4EF430326F37}"/>
              </a:ext>
            </a:extLst>
          </p:cNvPr>
          <p:cNvSpPr/>
          <p:nvPr/>
        </p:nvSpPr>
        <p:spPr>
          <a:xfrm>
            <a:off x="7056863" y="5216047"/>
            <a:ext cx="3821948" cy="1200329"/>
          </a:xfrm>
          <a:prstGeom prst="rect">
            <a:avLst/>
          </a:prstGeom>
        </p:spPr>
        <p:txBody>
          <a:bodyPr wrap="square">
            <a:spAutoFit/>
          </a:bodyPr>
          <a:lstStyle/>
          <a:p>
            <a:pPr algn="ctr"/>
            <a:r>
              <a:rPr lang="en-US" b="1" dirty="0">
                <a:solidFill>
                  <a:srgbClr val="FFFF00"/>
                </a:solidFill>
                <a:latin typeface="Open Sans"/>
              </a:rPr>
              <a:t>The glory of the celestial kingdom surpasses the glory of the terrestrial and telestial kingdoms.</a:t>
            </a:r>
            <a:endParaRPr lang="en-US" dirty="0">
              <a:solidFill>
                <a:srgbClr val="FFFF00"/>
              </a:solidFill>
            </a:endParaRPr>
          </a:p>
        </p:txBody>
      </p:sp>
    </p:spTree>
    <p:extLst>
      <p:ext uri="{BB962C8B-B14F-4D97-AF65-F5344CB8AC3E}">
        <p14:creationId xmlns:p14="http://schemas.microsoft.com/office/powerpoint/2010/main" val="30975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AFC0824-87E7-46D9-95EC-3640E4C8B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504618"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Can I Hop From World to World?</a:t>
            </a:r>
          </a:p>
        </p:txBody>
      </p:sp>
      <p:sp>
        <p:nvSpPr>
          <p:cNvPr id="18" name="Rectangle 17"/>
          <p:cNvSpPr/>
          <p:nvPr/>
        </p:nvSpPr>
        <p:spPr>
          <a:xfrm>
            <a:off x="323459" y="1177664"/>
            <a:ext cx="3841135" cy="2554545"/>
          </a:xfrm>
          <a:prstGeom prst="rect">
            <a:avLst/>
          </a:prstGeom>
        </p:spPr>
        <p:txBody>
          <a:bodyPr wrap="square">
            <a:spAutoFit/>
          </a:bodyPr>
          <a:lstStyle/>
          <a:p>
            <a:pPr algn="ctr" fontAlgn="base"/>
            <a:r>
              <a:rPr lang="en-US" sz="3200" dirty="0">
                <a:solidFill>
                  <a:schemeClr val="bg1"/>
                </a:solidFill>
              </a:rPr>
              <a:t>Telestial Beings can only be administered by Celestial Beings and Terrestrial Beings and the Holy Ghost</a:t>
            </a:r>
            <a:endParaRPr lang="en-US" sz="3200" dirty="0">
              <a:solidFill>
                <a:srgbClr val="FFFF00"/>
              </a:solidFill>
              <a:latin typeface="Abadi" panose="020B0604020104020204" pitchFamily="34" charset="0"/>
            </a:endParaRPr>
          </a:p>
        </p:txBody>
      </p:sp>
      <p:sp>
        <p:nvSpPr>
          <p:cNvPr id="7" name="Rectangle 6"/>
          <p:cNvSpPr/>
          <p:nvPr/>
        </p:nvSpPr>
        <p:spPr>
          <a:xfrm>
            <a:off x="323458" y="4986822"/>
            <a:ext cx="3841135" cy="1077218"/>
          </a:xfrm>
          <a:prstGeom prst="rect">
            <a:avLst/>
          </a:prstGeom>
        </p:spPr>
        <p:txBody>
          <a:bodyPr wrap="square">
            <a:spAutoFit/>
          </a:bodyPr>
          <a:lstStyle/>
          <a:p>
            <a:pPr algn="ctr" fontAlgn="base"/>
            <a:r>
              <a:rPr lang="en-US" sz="3200" dirty="0">
                <a:solidFill>
                  <a:schemeClr val="bg1"/>
                </a:solidFill>
              </a:rPr>
              <a:t>They cannot visit any other worlds</a:t>
            </a:r>
            <a:endParaRPr lang="en-US" sz="3200" dirty="0">
              <a:solidFill>
                <a:srgbClr val="FFFF00"/>
              </a:solidFill>
              <a:latin typeface="Abadi" panose="020B0604020104020204" pitchFamily="34" charset="0"/>
            </a:endParaRPr>
          </a:p>
        </p:txBody>
      </p:sp>
      <p:sp>
        <p:nvSpPr>
          <p:cNvPr id="8" name="Rectangle 7"/>
          <p:cNvSpPr/>
          <p:nvPr/>
        </p:nvSpPr>
        <p:spPr>
          <a:xfrm>
            <a:off x="4337161" y="1177664"/>
            <a:ext cx="3841135" cy="2062103"/>
          </a:xfrm>
          <a:prstGeom prst="rect">
            <a:avLst/>
          </a:prstGeom>
        </p:spPr>
        <p:txBody>
          <a:bodyPr wrap="square">
            <a:spAutoFit/>
          </a:bodyPr>
          <a:lstStyle/>
          <a:p>
            <a:pPr algn="ctr" fontAlgn="base"/>
            <a:r>
              <a:rPr lang="en-US" sz="3200" dirty="0">
                <a:solidFill>
                  <a:schemeClr val="bg1"/>
                </a:solidFill>
              </a:rPr>
              <a:t>Terrestrial Beings can be administered by Celestial Beings and Jesus Christ</a:t>
            </a:r>
            <a:endParaRPr lang="en-US" sz="3200" dirty="0">
              <a:solidFill>
                <a:srgbClr val="FFFF00"/>
              </a:solidFill>
              <a:latin typeface="Abadi" panose="020B0604020104020204" pitchFamily="34" charset="0"/>
            </a:endParaRPr>
          </a:p>
        </p:txBody>
      </p:sp>
      <p:sp>
        <p:nvSpPr>
          <p:cNvPr id="9" name="Rectangle 8"/>
          <p:cNvSpPr/>
          <p:nvPr/>
        </p:nvSpPr>
        <p:spPr>
          <a:xfrm>
            <a:off x="4227042" y="4783783"/>
            <a:ext cx="3841135" cy="1569660"/>
          </a:xfrm>
          <a:prstGeom prst="rect">
            <a:avLst/>
          </a:prstGeom>
        </p:spPr>
        <p:txBody>
          <a:bodyPr wrap="square">
            <a:spAutoFit/>
          </a:bodyPr>
          <a:lstStyle/>
          <a:p>
            <a:pPr algn="ctr" fontAlgn="base"/>
            <a:r>
              <a:rPr lang="en-US" sz="3200" dirty="0">
                <a:solidFill>
                  <a:schemeClr val="bg1"/>
                </a:solidFill>
              </a:rPr>
              <a:t>They can, only by assignment, visit the Telestial World</a:t>
            </a:r>
            <a:endParaRPr lang="en-US" sz="3200" dirty="0">
              <a:solidFill>
                <a:srgbClr val="FFFF00"/>
              </a:solidFill>
              <a:latin typeface="Abadi" panose="020B0604020104020204" pitchFamily="34" charset="0"/>
            </a:endParaRPr>
          </a:p>
        </p:txBody>
      </p:sp>
      <p:sp>
        <p:nvSpPr>
          <p:cNvPr id="10" name="Rectangle 9"/>
          <p:cNvSpPr/>
          <p:nvPr/>
        </p:nvSpPr>
        <p:spPr>
          <a:xfrm>
            <a:off x="8130627" y="1193762"/>
            <a:ext cx="3841135" cy="2062103"/>
          </a:xfrm>
          <a:prstGeom prst="rect">
            <a:avLst/>
          </a:prstGeom>
        </p:spPr>
        <p:txBody>
          <a:bodyPr wrap="square">
            <a:spAutoFit/>
          </a:bodyPr>
          <a:lstStyle/>
          <a:p>
            <a:pPr algn="ctr" fontAlgn="base"/>
            <a:r>
              <a:rPr lang="en-US" sz="3200" dirty="0">
                <a:solidFill>
                  <a:schemeClr val="bg1"/>
                </a:solidFill>
              </a:rPr>
              <a:t>Celestial Beings are in the Presence of Heavenly Father and Jesus Christ</a:t>
            </a:r>
            <a:endParaRPr lang="en-US" sz="3200" dirty="0">
              <a:solidFill>
                <a:srgbClr val="FFFF00"/>
              </a:solidFill>
              <a:latin typeface="Abadi" panose="020B0604020104020204" pitchFamily="34" charset="0"/>
            </a:endParaRPr>
          </a:p>
        </p:txBody>
      </p:sp>
      <p:sp>
        <p:nvSpPr>
          <p:cNvPr id="11" name="Rectangle 10"/>
          <p:cNvSpPr/>
          <p:nvPr/>
        </p:nvSpPr>
        <p:spPr>
          <a:xfrm>
            <a:off x="8329186" y="4785011"/>
            <a:ext cx="3841135" cy="2062103"/>
          </a:xfrm>
          <a:prstGeom prst="rect">
            <a:avLst/>
          </a:prstGeom>
        </p:spPr>
        <p:txBody>
          <a:bodyPr wrap="square">
            <a:spAutoFit/>
          </a:bodyPr>
          <a:lstStyle/>
          <a:p>
            <a:pPr algn="ctr" fontAlgn="base"/>
            <a:r>
              <a:rPr lang="en-US" sz="3200" dirty="0">
                <a:solidFill>
                  <a:schemeClr val="bg1"/>
                </a:solidFill>
              </a:rPr>
              <a:t>They can administer to the Terrestrial and Telestial World as appointed to do so</a:t>
            </a:r>
            <a:endParaRPr lang="en-US" sz="3200" dirty="0">
              <a:solidFill>
                <a:srgbClr val="FFFF00"/>
              </a:solidFill>
              <a:latin typeface="Abadi" panose="020B0604020104020204" pitchFamily="34" charset="0"/>
            </a:endParaRPr>
          </a:p>
        </p:txBody>
      </p:sp>
      <p:sp>
        <p:nvSpPr>
          <p:cNvPr id="12" name="Sun 11"/>
          <p:cNvSpPr/>
          <p:nvPr/>
        </p:nvSpPr>
        <p:spPr>
          <a:xfrm>
            <a:off x="9603509" y="3325971"/>
            <a:ext cx="1292487" cy="1331228"/>
          </a:xfrm>
          <a:prstGeom prst="sun">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a:off x="5880910" y="3391026"/>
            <a:ext cx="533400" cy="1241498"/>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1637787" y="3823062"/>
            <a:ext cx="1017655" cy="961949"/>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07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out)">
                                      <p:cBhvr>
                                        <p:cTn id="7" dur="1000"/>
                                        <p:tgtEl>
                                          <p:spTgt spid="18"/>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1000"/>
                                        <p:tgtEl>
                                          <p:spTgt spid="14"/>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out)">
                                      <p:cBhvr>
                                        <p:cTn id="18" dur="1000"/>
                                        <p:tgtEl>
                                          <p:spTgt spid="8"/>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out)">
                                      <p:cBhvr>
                                        <p:cTn id="21" dur="1000"/>
                                        <p:tgtEl>
                                          <p:spTgt spid="13"/>
                                        </p:tgtEl>
                                      </p:cBhvr>
                                    </p:animEffect>
                                  </p:childTnLst>
                                </p:cTn>
                              </p:par>
                              <p:par>
                                <p:cTn id="22" presetID="6" presetClass="entr" presetSubtype="3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1000"/>
                                        <p:tgtEl>
                                          <p:spTgt spid="9"/>
                                        </p:tgtEl>
                                      </p:cBhvr>
                                    </p:animEffect>
                                  </p:childTnLst>
                                </p:cTn>
                              </p:par>
                              <p:par>
                                <p:cTn id="25" presetID="6" presetClass="exit" presetSubtype="32" fill="hold" grpId="1" nodeType="withEffect">
                                  <p:stCondLst>
                                    <p:cond delay="0"/>
                                  </p:stCondLst>
                                  <p:childTnLst>
                                    <p:animEffect transition="out" filter="circle(out)">
                                      <p:cBhvr>
                                        <p:cTn id="26" dur="2000"/>
                                        <p:tgtEl>
                                          <p:spTgt spid="18"/>
                                        </p:tgtEl>
                                      </p:cBhvr>
                                    </p:animEffect>
                                    <p:set>
                                      <p:cBhvr>
                                        <p:cTn id="27" dur="1" fill="hold">
                                          <p:stCondLst>
                                            <p:cond delay="1999"/>
                                          </p:stCondLst>
                                        </p:cTn>
                                        <p:tgtEl>
                                          <p:spTgt spid="18"/>
                                        </p:tgtEl>
                                        <p:attrNameLst>
                                          <p:attrName>style.visibility</p:attrName>
                                        </p:attrNameLst>
                                      </p:cBhvr>
                                      <p:to>
                                        <p:strVal val="hidden"/>
                                      </p:to>
                                    </p:set>
                                  </p:childTnLst>
                                </p:cTn>
                              </p:par>
                              <p:par>
                                <p:cTn id="28" presetID="6" presetClass="exit" presetSubtype="32" fill="hold" grpId="1" nodeType="withEffect">
                                  <p:stCondLst>
                                    <p:cond delay="0"/>
                                  </p:stCondLst>
                                  <p:childTnLst>
                                    <p:animEffect transition="out" filter="circle(out)">
                                      <p:cBhvr>
                                        <p:cTn id="29" dur="2000"/>
                                        <p:tgtEl>
                                          <p:spTgt spid="14"/>
                                        </p:tgtEl>
                                      </p:cBhvr>
                                    </p:animEffect>
                                    <p:set>
                                      <p:cBhvr>
                                        <p:cTn id="30" dur="1" fill="hold">
                                          <p:stCondLst>
                                            <p:cond delay="1999"/>
                                          </p:stCondLst>
                                        </p:cTn>
                                        <p:tgtEl>
                                          <p:spTgt spid="14"/>
                                        </p:tgtEl>
                                        <p:attrNameLst>
                                          <p:attrName>style.visibility</p:attrName>
                                        </p:attrNameLst>
                                      </p:cBhvr>
                                      <p:to>
                                        <p:strVal val="hidden"/>
                                      </p:to>
                                    </p:set>
                                  </p:childTnLst>
                                </p:cTn>
                              </p:par>
                              <p:par>
                                <p:cTn id="31" presetID="6" presetClass="exit" presetSubtype="32" fill="hold" grpId="1" nodeType="withEffect">
                                  <p:stCondLst>
                                    <p:cond delay="0"/>
                                  </p:stCondLst>
                                  <p:childTnLst>
                                    <p:animEffect transition="out" filter="circle(out)">
                                      <p:cBhvr>
                                        <p:cTn id="32" dur="2000"/>
                                        <p:tgtEl>
                                          <p:spTgt spid="7"/>
                                        </p:tgtEl>
                                      </p:cBhvr>
                                    </p:animEffect>
                                    <p:set>
                                      <p:cBhvr>
                                        <p:cTn id="33" dur="1" fill="hold">
                                          <p:stCondLst>
                                            <p:cond delay="19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 presetClass="entr" presetSubtype="32"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out)">
                                      <p:cBhvr>
                                        <p:cTn id="38" dur="2000"/>
                                        <p:tgtEl>
                                          <p:spTgt spid="10"/>
                                        </p:tgtEl>
                                      </p:cBhvr>
                                    </p:animEffect>
                                  </p:childTnLst>
                                </p:cTn>
                              </p:par>
                              <p:par>
                                <p:cTn id="39" presetID="6" presetClass="entr" presetSubtype="3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out)">
                                      <p:cBhvr>
                                        <p:cTn id="41" dur="2000"/>
                                        <p:tgtEl>
                                          <p:spTgt spid="12"/>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out)">
                                      <p:cBhvr>
                                        <p:cTn id="44" dur="2000"/>
                                        <p:tgtEl>
                                          <p:spTgt spid="11"/>
                                        </p:tgtEl>
                                      </p:cBhvr>
                                    </p:animEffect>
                                  </p:childTnLst>
                                </p:cTn>
                              </p:par>
                              <p:par>
                                <p:cTn id="45" presetID="6" presetClass="exit" presetSubtype="32" fill="hold" grpId="1" nodeType="withEffect">
                                  <p:stCondLst>
                                    <p:cond delay="0"/>
                                  </p:stCondLst>
                                  <p:childTnLst>
                                    <p:animEffect transition="out" filter="circle(out)">
                                      <p:cBhvr>
                                        <p:cTn id="46" dur="2000"/>
                                        <p:tgtEl>
                                          <p:spTgt spid="8"/>
                                        </p:tgtEl>
                                      </p:cBhvr>
                                    </p:animEffect>
                                    <p:set>
                                      <p:cBhvr>
                                        <p:cTn id="47" dur="1" fill="hold">
                                          <p:stCondLst>
                                            <p:cond delay="1999"/>
                                          </p:stCondLst>
                                        </p:cTn>
                                        <p:tgtEl>
                                          <p:spTgt spid="8"/>
                                        </p:tgtEl>
                                        <p:attrNameLst>
                                          <p:attrName>style.visibility</p:attrName>
                                        </p:attrNameLst>
                                      </p:cBhvr>
                                      <p:to>
                                        <p:strVal val="hidden"/>
                                      </p:to>
                                    </p:set>
                                  </p:childTnLst>
                                </p:cTn>
                              </p:par>
                              <p:par>
                                <p:cTn id="48" presetID="6" presetClass="exit" presetSubtype="32" fill="hold" grpId="1" nodeType="withEffect">
                                  <p:stCondLst>
                                    <p:cond delay="0"/>
                                  </p:stCondLst>
                                  <p:childTnLst>
                                    <p:animEffect transition="out" filter="circle(out)">
                                      <p:cBhvr>
                                        <p:cTn id="49" dur="2000"/>
                                        <p:tgtEl>
                                          <p:spTgt spid="13"/>
                                        </p:tgtEl>
                                      </p:cBhvr>
                                    </p:animEffect>
                                    <p:set>
                                      <p:cBhvr>
                                        <p:cTn id="50" dur="1" fill="hold">
                                          <p:stCondLst>
                                            <p:cond delay="1999"/>
                                          </p:stCondLst>
                                        </p:cTn>
                                        <p:tgtEl>
                                          <p:spTgt spid="13"/>
                                        </p:tgtEl>
                                        <p:attrNameLst>
                                          <p:attrName>style.visibility</p:attrName>
                                        </p:attrNameLst>
                                      </p:cBhvr>
                                      <p:to>
                                        <p:strVal val="hidden"/>
                                      </p:to>
                                    </p:set>
                                  </p:childTnLst>
                                </p:cTn>
                              </p:par>
                              <p:par>
                                <p:cTn id="51" presetID="6" presetClass="exit" presetSubtype="32" fill="hold" grpId="1" nodeType="withEffect">
                                  <p:stCondLst>
                                    <p:cond delay="0"/>
                                  </p:stCondLst>
                                  <p:childTnLst>
                                    <p:animEffect transition="out" filter="circle(out)">
                                      <p:cBhvr>
                                        <p:cTn id="52" dur="2000"/>
                                        <p:tgtEl>
                                          <p:spTgt spid="9"/>
                                        </p:tgtEl>
                                      </p:cBhvr>
                                    </p:animEffect>
                                    <p:set>
                                      <p:cBhvr>
                                        <p:cTn id="53"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7" grpId="0"/>
      <p:bldP spid="7" grpId="1"/>
      <p:bldP spid="8" grpId="0"/>
      <p:bldP spid="8" grpId="1"/>
      <p:bldP spid="9" grpId="0"/>
      <p:bldP spid="9" grpId="1"/>
      <p:bldP spid="10" grpId="0"/>
      <p:bldP spid="11" grpId="0"/>
      <p:bldP spid="12" grpId="0" animBg="1"/>
      <p:bldP spid="13" grpId="0" animBg="1"/>
      <p:bldP spid="13" grpId="1" animBg="1"/>
      <p:bldP spid="14"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6D3322-8C81-4997-A819-B1E1888B4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76:116-118</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How Can We Receive the Mysteries</a:t>
            </a:r>
          </a:p>
        </p:txBody>
      </p:sp>
      <p:sp>
        <p:nvSpPr>
          <p:cNvPr id="18" name="Rectangle 17"/>
          <p:cNvSpPr/>
          <p:nvPr/>
        </p:nvSpPr>
        <p:spPr>
          <a:xfrm>
            <a:off x="323459" y="1177664"/>
            <a:ext cx="3841135" cy="3046988"/>
          </a:xfrm>
          <a:prstGeom prst="rect">
            <a:avLst/>
          </a:prstGeom>
        </p:spPr>
        <p:txBody>
          <a:bodyPr wrap="square">
            <a:spAutoFit/>
          </a:bodyPr>
          <a:lstStyle/>
          <a:p>
            <a:pPr algn="ctr" fontAlgn="base"/>
            <a:r>
              <a:rPr lang="en-US" sz="3200" dirty="0">
                <a:solidFill>
                  <a:schemeClr val="bg1"/>
                </a:solidFill>
              </a:rPr>
              <a:t>The mysteries and knowledge can only been seen, heard, or felt through the power of the </a:t>
            </a:r>
          </a:p>
          <a:p>
            <a:pPr algn="ctr" fontAlgn="base"/>
            <a:r>
              <a:rPr lang="en-US" sz="3200" dirty="0">
                <a:solidFill>
                  <a:srgbClr val="FFFF00"/>
                </a:solidFill>
              </a:rPr>
              <a:t>Holy Spirit</a:t>
            </a:r>
            <a:endParaRPr lang="en-US" sz="3200" dirty="0">
              <a:solidFill>
                <a:srgbClr val="FFFF00"/>
              </a:solidFill>
              <a:latin typeface="Abadi" panose="020B0604020104020204" pitchFamily="34" charset="0"/>
            </a:endParaRPr>
          </a:p>
        </p:txBody>
      </p:sp>
      <p:sp>
        <p:nvSpPr>
          <p:cNvPr id="7" name="Rectangle 6"/>
          <p:cNvSpPr/>
          <p:nvPr/>
        </p:nvSpPr>
        <p:spPr>
          <a:xfrm>
            <a:off x="4778062" y="4667943"/>
            <a:ext cx="4132281" cy="1569660"/>
          </a:xfrm>
          <a:prstGeom prst="rect">
            <a:avLst/>
          </a:prstGeom>
        </p:spPr>
        <p:txBody>
          <a:bodyPr wrap="square">
            <a:spAutoFit/>
          </a:bodyPr>
          <a:lstStyle/>
          <a:p>
            <a:pPr algn="ctr" fontAlgn="base"/>
            <a:r>
              <a:rPr lang="en-US" sz="3200" dirty="0">
                <a:solidFill>
                  <a:schemeClr val="bg1"/>
                </a:solidFill>
              </a:rPr>
              <a:t>It is up to us as to what to do with this </a:t>
            </a:r>
            <a:r>
              <a:rPr lang="en-US" sz="3200" dirty="0">
                <a:solidFill>
                  <a:srgbClr val="FFFF00"/>
                </a:solidFill>
              </a:rPr>
              <a:t>knowledge</a:t>
            </a:r>
          </a:p>
        </p:txBody>
      </p:sp>
      <p:pic>
        <p:nvPicPr>
          <p:cNvPr id="3" name="Picture 2">
            <a:extLst>
              <a:ext uri="{FF2B5EF4-FFF2-40B4-BE49-F238E27FC236}">
                <a16:creationId xmlns:a16="http://schemas.microsoft.com/office/drawing/2014/main" id="{6F25FE36-907A-4952-B337-C8F0E509B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425" y="2541459"/>
            <a:ext cx="3547872" cy="1993392"/>
          </a:xfrm>
          <a:prstGeom prst="rect">
            <a:avLst/>
          </a:prstGeom>
        </p:spPr>
      </p:pic>
      <p:sp>
        <p:nvSpPr>
          <p:cNvPr id="19" name="Rectangle 18"/>
          <p:cNvSpPr/>
          <p:nvPr/>
        </p:nvSpPr>
        <p:spPr>
          <a:xfrm>
            <a:off x="6559640" y="1358692"/>
            <a:ext cx="5183631" cy="1569660"/>
          </a:xfrm>
          <a:prstGeom prst="rect">
            <a:avLst/>
          </a:prstGeom>
        </p:spPr>
        <p:txBody>
          <a:bodyPr wrap="square">
            <a:spAutoFit/>
          </a:bodyPr>
          <a:lstStyle/>
          <a:p>
            <a:pPr algn="ctr" fontAlgn="base"/>
            <a:r>
              <a:rPr lang="en-US" sz="3200" dirty="0">
                <a:solidFill>
                  <a:schemeClr val="bg1"/>
                </a:solidFill>
              </a:rPr>
              <a:t>Heavenly Father grants us the privilege of knowledge and </a:t>
            </a:r>
            <a:r>
              <a:rPr lang="en-US" sz="3200" dirty="0">
                <a:solidFill>
                  <a:srgbClr val="FFFF00"/>
                </a:solidFill>
              </a:rPr>
              <a:t>understanding</a:t>
            </a:r>
          </a:p>
        </p:txBody>
      </p:sp>
    </p:spTree>
    <p:extLst>
      <p:ext uri="{BB962C8B-B14F-4D97-AF65-F5344CB8AC3E}">
        <p14:creationId xmlns:p14="http://schemas.microsoft.com/office/powerpoint/2010/main" val="230972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29B29E-3DF5-4EE0-8E69-C0B220AF1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6198" y="120526"/>
            <a:ext cx="12115801" cy="286232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Three Degrees of Glory</a:t>
            </a:r>
            <a:r>
              <a:rPr lang="en-US" dirty="0">
                <a:solidFill>
                  <a:schemeClr val="bg1"/>
                </a:solidFill>
              </a:rPr>
              <a:t> (2:29)</a:t>
            </a:r>
            <a:endParaRPr lang="en-US" i="1" dirty="0">
              <a:solidFill>
                <a:schemeClr val="bg1"/>
              </a:solidFill>
            </a:endParaRPr>
          </a:p>
          <a:p>
            <a:endParaRPr lang="en-US" i="1" dirty="0">
              <a:solidFill>
                <a:schemeClr val="bg1"/>
              </a:solidFill>
            </a:endParaRPr>
          </a:p>
          <a:p>
            <a:r>
              <a:rPr lang="en-US" dirty="0">
                <a:solidFill>
                  <a:schemeClr val="bg1"/>
                </a:solidFill>
              </a:rPr>
              <a:t>Bruce R. McConkie (</a:t>
            </a:r>
            <a:r>
              <a:rPr lang="en-US" i="1" dirty="0">
                <a:solidFill>
                  <a:schemeClr val="bg1"/>
                </a:solidFill>
              </a:rPr>
              <a:t>Mormon Doctrine,</a:t>
            </a:r>
            <a:r>
              <a:rPr lang="en-US" dirty="0">
                <a:solidFill>
                  <a:schemeClr val="bg1"/>
                </a:solidFill>
              </a:rPr>
              <a:t> pp. 349–50.)</a:t>
            </a:r>
          </a:p>
          <a:p>
            <a:endParaRPr lang="en-US" b="0" i="0" dirty="0">
              <a:solidFill>
                <a:schemeClr val="bg1"/>
              </a:solidFill>
              <a:effectLst/>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 468</a:t>
            </a:r>
            <a:endParaRPr lang="en-US" b="0" i="0" dirty="0">
              <a:solidFill>
                <a:schemeClr val="bg1"/>
              </a:solidFill>
              <a:effectLst/>
            </a:endParaRPr>
          </a:p>
          <a:p>
            <a:endParaRPr lang="en-US" i="1" dirty="0">
              <a:solidFill>
                <a:schemeClr val="bg1"/>
              </a:solidFill>
            </a:endParaRPr>
          </a:p>
          <a:p>
            <a:endParaRPr lang="en-US" dirty="0">
              <a:solidFill>
                <a:schemeClr val="bg1"/>
              </a:solidFill>
            </a:endParaRPr>
          </a:p>
        </p:txBody>
      </p:sp>
      <p:sp>
        <p:nvSpPr>
          <p:cNvPr id="5" name="Footer Placeholder 14">
            <a:extLst>
              <a:ext uri="{FF2B5EF4-FFF2-40B4-BE49-F238E27FC236}">
                <a16:creationId xmlns:a16="http://schemas.microsoft.com/office/drawing/2014/main" id="{D6F921C8-CB0E-4159-ABC4-BB156F798FEA}"/>
              </a:ext>
            </a:extLst>
          </p:cNvPr>
          <p:cNvSpPr>
            <a:spLocks noGrp="1"/>
          </p:cNvSpPr>
          <p:nvPr/>
        </p:nvSpPr>
        <p:spPr>
          <a:xfrm>
            <a:off x="40640" y="644773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BE9CEC3B-D409-46DF-B977-FEF8103F7F17}"/>
              </a:ext>
            </a:extLst>
          </p:cNvPr>
          <p:cNvGrpSpPr/>
          <p:nvPr/>
        </p:nvGrpSpPr>
        <p:grpSpPr>
          <a:xfrm>
            <a:off x="3069721" y="626740"/>
            <a:ext cx="658476" cy="834070"/>
            <a:chOff x="7543800" y="3810000"/>
            <a:chExt cx="1143000" cy="1447800"/>
          </a:xfrm>
        </p:grpSpPr>
        <p:sp>
          <p:nvSpPr>
            <p:cNvPr id="8" name="Trapezoid 7">
              <a:extLst>
                <a:ext uri="{FF2B5EF4-FFF2-40B4-BE49-F238E27FC236}">
                  <a16:creationId xmlns:a16="http://schemas.microsoft.com/office/drawing/2014/main" id="{27302742-BA6F-4815-938E-65CE316C8A6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701D20DA-25AD-4395-AB7A-694FB8609FBD}"/>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940324C6-C344-4578-8E2B-8331248B96BB}"/>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4B1D720A-C415-4820-96B7-01FA958DF75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DB7181-AC08-42F2-87D1-2479578440B7}"/>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D5CC2908-01F8-41D3-9BD5-27D9BC44AC2A}"/>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20C61ED4-9996-4DD4-86B3-E79ADAA40F2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DAC1DAD-1803-4316-BEAC-612B313FC70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245E16E-2526-486F-B89A-80A7D62E352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E1968C2-42C8-4AB0-8194-06A08D009A2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4BD88E0B-D20D-4D41-8F03-8C9352ECA26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B56F571-3A24-4385-AE84-A3D4F5B49ABE}"/>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DEEA89EA-0BF4-4891-859C-F26F9982E484}"/>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A2C044CB-EA2E-4F66-B7BF-E3742CC1BF9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4D7406E-912E-425E-96AB-FD74C0D8D5C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4D17539-6676-49BF-BFC1-541BE826EF2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B239E87-DA70-4EB4-83FD-3BB7ECB1BD6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9BC490B-8749-4A8E-B935-2AE58A897A5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997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6" y="140409"/>
            <a:ext cx="6112329" cy="6221754"/>
          </a:xfrm>
          <a:prstGeom prst="rect">
            <a:avLst/>
          </a:prstGeom>
        </p:spPr>
        <p:txBody>
          <a:bodyPr wrap="square">
            <a:spAutoFit/>
          </a:bodyPr>
          <a:lstStyle/>
          <a:p>
            <a:pPr fontAlgn="base"/>
            <a:r>
              <a:rPr lang="en-US" sz="1200" b="1" dirty="0">
                <a:latin typeface="Georgia" panose="02040502050405020303" pitchFamily="18" charset="0"/>
              </a:rPr>
              <a:t>Those Who Inherit the Telestial Glory Will Pass through Hell</a:t>
            </a:r>
          </a:p>
          <a:p>
            <a:pPr fontAlgn="base"/>
            <a:r>
              <a:rPr lang="en-US" sz="1200" dirty="0">
                <a:latin typeface="Abadi" panose="020B0604020104020204" pitchFamily="34" charset="0"/>
              </a:rPr>
              <a:t>Elder Bruce R. McConkie continues:</a:t>
            </a:r>
          </a:p>
          <a:p>
            <a:pPr fontAlgn="base"/>
            <a:endParaRPr lang="en-US" sz="1200" dirty="0">
              <a:latin typeface="Abadi" panose="020B0604020104020204" pitchFamily="34" charset="0"/>
            </a:endParaRPr>
          </a:p>
          <a:p>
            <a:pPr fontAlgn="base"/>
            <a:r>
              <a:rPr lang="en-US" sz="1200" dirty="0">
                <a:latin typeface="Abadi" panose="020B0604020104020204" pitchFamily="34" charset="0"/>
              </a:rPr>
              <a:t>“Hell will have an end. Viewing future events, John saw that ‘death and hell delivered up the dead which were in them: and they were judged every man according to their works.’ (Rev. 20:13.) Jacob taught that this escape from death and hell meant the bringing of the body out of the grave and the spirit out of hell. ‘And this death of which I have spoken, which is the spiritual death,’ he said, ‘shall deliver up its dead; which </a:t>
            </a:r>
            <a:r>
              <a:rPr lang="en-US" sz="1200" i="1" dirty="0">
                <a:latin typeface="Abadi" panose="020B0604020104020204" pitchFamily="34" charset="0"/>
              </a:rPr>
              <a:t>spiritual death is hell</a:t>
            </a:r>
            <a:r>
              <a:rPr lang="en-US" sz="1200" dirty="0">
                <a:latin typeface="Abadi" panose="020B0604020104020204" pitchFamily="34" charset="0"/>
              </a:rPr>
              <a:t>; wherefore, death and hell must deliver up their dead, and </a:t>
            </a:r>
            <a:r>
              <a:rPr lang="en-US" sz="1200" i="1" dirty="0">
                <a:latin typeface="Abadi" panose="020B0604020104020204" pitchFamily="34" charset="0"/>
              </a:rPr>
              <a:t>hell must deliver up its captive spirits,</a:t>
            </a:r>
            <a:r>
              <a:rPr lang="en-US" sz="1200" dirty="0">
                <a:latin typeface="Abadi" panose="020B0604020104020204" pitchFamily="34" charset="0"/>
              </a:rPr>
              <a:t> and the grave must deliver up its captive bodies, and the bodies and the spirits of men will be restored one to the other.’ (2 Ne. 9:10–12.) It was in keeping with this principle for David to receive the promise: ‘</a:t>
            </a:r>
            <a:r>
              <a:rPr lang="en-US" sz="1200" i="1" dirty="0">
                <a:latin typeface="Abadi" panose="020B0604020104020204" pitchFamily="34" charset="0"/>
              </a:rPr>
              <a:t>Thou wilt not leave my soul in hell</a:t>
            </a:r>
            <a:r>
              <a:rPr lang="en-US" sz="1200" dirty="0">
                <a:latin typeface="Abadi" panose="020B0604020104020204" pitchFamily="34" charset="0"/>
              </a:rPr>
              <a:t>.’ (Psalms 16:10; Acts 2:27.)</a:t>
            </a:r>
          </a:p>
          <a:p>
            <a:pPr fontAlgn="base"/>
            <a:endParaRPr lang="en-US" sz="1200" dirty="0">
              <a:latin typeface="Abadi" panose="020B0604020104020204" pitchFamily="34" charset="0"/>
            </a:endParaRPr>
          </a:p>
          <a:p>
            <a:pPr fontAlgn="base"/>
            <a:r>
              <a:rPr lang="en-US" sz="1200" dirty="0">
                <a:latin typeface="Abadi" panose="020B0604020104020204" pitchFamily="34" charset="0"/>
              </a:rPr>
              <a:t>“After their resurrection, the great majority of those who have suffered in hell will pass into the telestial kingdom; the balance, cursed as sons of perdition, will be consigned to partake of endless wo with the devil and his angels. …</a:t>
            </a:r>
          </a:p>
          <a:p>
            <a:pPr fontAlgn="base"/>
            <a:r>
              <a:rPr lang="en-US" sz="1200" dirty="0"/>
              <a:t>“Who will go to hell? This query is abundantly answered in the scriptures. Since those going to a telestial kingdom travel to their destination through the depths of hell and as a result of obedience to telestial law, it follows that all those who live a telestial law will go to hell.” (</a:t>
            </a:r>
            <a:r>
              <a:rPr lang="en-US" sz="1200" i="1" dirty="0"/>
              <a:t>Mormon Doctrine,</a:t>
            </a:r>
            <a:r>
              <a:rPr lang="en-US" sz="1200" dirty="0"/>
              <a:t> pp. 349–50.)</a:t>
            </a:r>
          </a:p>
          <a:p>
            <a:pPr fontAlgn="base"/>
            <a:endParaRPr lang="en-US" sz="1200" dirty="0"/>
          </a:p>
          <a:p>
            <a:pPr fontAlgn="base"/>
            <a:r>
              <a:rPr lang="en-US" sz="1200" b="1" dirty="0"/>
              <a:t>The difference between being saved in the celestial kingdom and inheriting other kingdoms of glory:</a:t>
            </a:r>
          </a:p>
          <a:p>
            <a:pPr fontAlgn="base"/>
            <a:r>
              <a:rPr lang="en-US" sz="1200" dirty="0"/>
              <a:t>“There is quite a difference between being saved in some kingdom, where there is some glory, some happiness, and being saved in the kingdom where our Father resides. …</a:t>
            </a:r>
          </a:p>
          <a:p>
            <a:pPr fontAlgn="base"/>
            <a:r>
              <a:rPr lang="en-US" sz="1200" dirty="0"/>
              <a:t>“Our Father who dwells in yonder heavens, and his Son Jesus Christ, inhabit the highest degree of glory in eternity. They are possessed of all the </a:t>
            </a:r>
            <a:r>
              <a:rPr lang="en-US" sz="1200" dirty="0" err="1"/>
              <a:t>fulness</a:t>
            </a:r>
            <a:r>
              <a:rPr lang="en-US" sz="1200" dirty="0"/>
              <a:t> of glory. They have a </a:t>
            </a:r>
            <a:r>
              <a:rPr lang="en-US" sz="1200" dirty="0" err="1"/>
              <a:t>fulness</a:t>
            </a:r>
            <a:r>
              <a:rPr lang="en-US" sz="1200" dirty="0"/>
              <a:t> of happiness, a </a:t>
            </a:r>
            <a:r>
              <a:rPr lang="en-US" sz="1200" dirty="0" err="1"/>
              <a:t>fulness</a:t>
            </a:r>
            <a:r>
              <a:rPr lang="en-US" sz="1200" dirty="0"/>
              <a:t> of power, a </a:t>
            </a:r>
            <a:r>
              <a:rPr lang="en-US" sz="1200" dirty="0" err="1"/>
              <a:t>fulness</a:t>
            </a:r>
            <a:r>
              <a:rPr lang="en-US" sz="1200" dirty="0"/>
              <a:t> of intelligence, light and truth, and they bear rule over all other kingdoms of inferior glory, of inferior happiness, and of inferior power. … The gospel is intended to exalt the children of men to that same degree of glory, where our Father and where his Son resides” Elder Orson Pratt (</a:t>
            </a:r>
            <a:r>
              <a:rPr lang="en-US" sz="1200" i="1" dirty="0"/>
              <a:t>Deseret News,</a:t>
            </a:r>
            <a:r>
              <a:rPr lang="en-US" sz="1200" dirty="0"/>
              <a:t> Nov. 10, 1880, 642).</a:t>
            </a:r>
          </a:p>
          <a:p>
            <a:pPr fontAlgn="base"/>
            <a:endParaRPr lang="en-US" sz="1200" b="0" i="0" dirty="0">
              <a:effectLst/>
              <a:latin typeface="Abadi" panose="020B0604020104020204" pitchFamily="34" charset="0"/>
            </a:endParaRPr>
          </a:p>
        </p:txBody>
      </p:sp>
      <p:sp>
        <p:nvSpPr>
          <p:cNvPr id="3" name="Rectangle 2"/>
          <p:cNvSpPr/>
          <p:nvPr/>
        </p:nvSpPr>
        <p:spPr>
          <a:xfrm>
            <a:off x="115526" y="0"/>
            <a:ext cx="6128658" cy="40568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2527" y="4056846"/>
            <a:ext cx="6158325" cy="28011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465194" y="140409"/>
            <a:ext cx="5726806" cy="4524315"/>
          </a:xfrm>
          <a:prstGeom prst="rect">
            <a:avLst/>
          </a:prstGeom>
        </p:spPr>
        <p:txBody>
          <a:bodyPr wrap="square">
            <a:spAutoFit/>
          </a:bodyPr>
          <a:lstStyle/>
          <a:p>
            <a:pPr fontAlgn="base"/>
            <a:r>
              <a:rPr lang="en-US" sz="1200" b="1" i="0" dirty="0">
                <a:effectLst/>
                <a:latin typeface="Abadi" panose="020B0604020104020204" pitchFamily="34" charset="0"/>
              </a:rPr>
              <a:t>President Brigham Young explained how some people in his day responded to the truth that most of the wicked would eventually be redeemed </a:t>
            </a:r>
            <a:r>
              <a:rPr lang="en-US" sz="1200" b="0" i="0" dirty="0">
                <a:effectLst/>
                <a:latin typeface="Abadi" panose="020B0604020104020204" pitchFamily="34" charset="0"/>
              </a:rPr>
              <a:t>and not suffer in hell forever:</a:t>
            </a:r>
          </a:p>
          <a:p>
            <a:pPr fontAlgn="base"/>
            <a:r>
              <a:rPr lang="en-US" sz="1200" b="0" i="0" dirty="0">
                <a:effectLst/>
                <a:latin typeface="Abadi" panose="020B0604020104020204" pitchFamily="34" charset="0"/>
              </a:rPr>
              <a:t>“When God revealed to </a:t>
            </a:r>
            <a:r>
              <a:rPr lang="en-US" sz="1200" b="0" i="0" u="none" strike="noStrike" dirty="0">
                <a:effectLst/>
                <a:latin typeface="Abadi" panose="020B0604020104020204" pitchFamily="34" charset="0"/>
              </a:rPr>
              <a:t>Joseph Smith</a:t>
            </a:r>
            <a:r>
              <a:rPr lang="en-US" sz="1200" b="0" i="0" dirty="0">
                <a:effectLst/>
                <a:latin typeface="Abadi" panose="020B0604020104020204" pitchFamily="34" charset="0"/>
              </a:rPr>
              <a:t> and Sidney Rigdon that there was a place prepared for all, according to the light they had received and their rejection of evil and practice of good, it was a great trial to many, and some apostatized because God was not going to send to everlasting punishment heathens and infants, but had a place of salvation, in due time, for all, and would bless the honest and virtuous and truthful, whether they ever belonged to any church or not. It was a new doctrine to this generation, and many stumbled at it” (</a:t>
            </a:r>
            <a:r>
              <a:rPr lang="en-US" sz="1200" b="0" i="1" dirty="0">
                <a:effectLst/>
                <a:latin typeface="Abadi" panose="020B0604020104020204" pitchFamily="34" charset="0"/>
              </a:rPr>
              <a:t>Teachings of Presidents of the Church: Brigham Young</a:t>
            </a:r>
            <a:r>
              <a:rPr lang="en-US" sz="1200" b="0" i="0" dirty="0">
                <a:effectLst/>
                <a:latin typeface="Abadi" panose="020B0604020104020204" pitchFamily="34" charset="0"/>
              </a:rPr>
              <a:t>[1997], 292).</a:t>
            </a:r>
          </a:p>
          <a:p>
            <a:pPr fontAlgn="base"/>
            <a:endParaRPr lang="en-US" sz="1200" dirty="0">
              <a:latin typeface="Abadi" panose="020B0604020104020204" pitchFamily="34" charset="0"/>
            </a:endParaRPr>
          </a:p>
          <a:p>
            <a:pPr fontAlgn="base"/>
            <a:r>
              <a:rPr lang="en-US" sz="1200" b="1" dirty="0"/>
              <a:t>Elder Orson Pratt </a:t>
            </a:r>
            <a:r>
              <a:rPr lang="en-US" sz="1200" dirty="0"/>
              <a:t>of the Quorum of the Twelve Apostles taught of </a:t>
            </a:r>
            <a:r>
              <a:rPr lang="en-US" sz="1200" b="1" dirty="0"/>
              <a:t>the difference between being saved in the celestial kingdom and inheriting other kingdoms of glory:</a:t>
            </a:r>
          </a:p>
          <a:p>
            <a:pPr fontAlgn="base"/>
            <a:r>
              <a:rPr lang="en-US" sz="1200" dirty="0"/>
              <a:t>“There is quite a difference between being saved in some kingdom, where there is some glory, some happiness, and being saved in the kingdom where our Father resides. …</a:t>
            </a:r>
          </a:p>
          <a:p>
            <a:pPr fontAlgn="base"/>
            <a:r>
              <a:rPr lang="en-US" sz="1200" dirty="0"/>
              <a:t>“Our Father who dwells in yonder heavens, and his Son Jesus Christ, inhabit the highest degree of glory in eternity. They are possessed of all the </a:t>
            </a:r>
            <a:r>
              <a:rPr lang="en-US" sz="1200" dirty="0" err="1"/>
              <a:t>fulness</a:t>
            </a:r>
            <a:r>
              <a:rPr lang="en-US" sz="1200" dirty="0"/>
              <a:t> of glory. They have a </a:t>
            </a:r>
            <a:r>
              <a:rPr lang="en-US" sz="1200" dirty="0" err="1"/>
              <a:t>fulness</a:t>
            </a:r>
            <a:r>
              <a:rPr lang="en-US" sz="1200" dirty="0"/>
              <a:t> of happiness, a </a:t>
            </a:r>
            <a:r>
              <a:rPr lang="en-US" sz="1200" dirty="0" err="1"/>
              <a:t>fulness</a:t>
            </a:r>
            <a:r>
              <a:rPr lang="en-US" sz="1200" dirty="0"/>
              <a:t> of power, a </a:t>
            </a:r>
            <a:r>
              <a:rPr lang="en-US" sz="1200" dirty="0" err="1"/>
              <a:t>fulness</a:t>
            </a:r>
            <a:r>
              <a:rPr lang="en-US" sz="1200" dirty="0"/>
              <a:t> of intelligence, light and truth, and they bear rule over all other kingdoms of inferior glory, of inferior happiness, and of inferior power. … The gospel is intended to exalt the children of men to that same degree of glory, where our Father and where his Son resides” (</a:t>
            </a:r>
            <a:r>
              <a:rPr lang="en-US" sz="1200" i="1" dirty="0"/>
              <a:t>Deseret News,</a:t>
            </a:r>
            <a:r>
              <a:rPr lang="en-US" sz="1200" dirty="0"/>
              <a:t> Nov. 10, 1880, 642).</a:t>
            </a:r>
          </a:p>
          <a:p>
            <a:pPr fontAlgn="base"/>
            <a:endParaRPr lang="en-US" sz="1200" b="0" i="0" dirty="0">
              <a:effectLst/>
              <a:latin typeface="Abadi" panose="020B0604020104020204" pitchFamily="34" charset="0"/>
            </a:endParaRPr>
          </a:p>
        </p:txBody>
      </p:sp>
      <p:sp>
        <p:nvSpPr>
          <p:cNvPr id="6" name="Rectangle 5"/>
          <p:cNvSpPr/>
          <p:nvPr/>
        </p:nvSpPr>
        <p:spPr>
          <a:xfrm>
            <a:off x="6244184" y="0"/>
            <a:ext cx="5947816" cy="23181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50853" y="2318197"/>
            <a:ext cx="5941147" cy="21378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498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8D1EFA43-E73D-4565-AE7B-F855CB4EA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76:82-87</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Telestial World</a:t>
            </a:r>
          </a:p>
        </p:txBody>
      </p:sp>
      <p:grpSp>
        <p:nvGrpSpPr>
          <p:cNvPr id="25" name="Group 24"/>
          <p:cNvGrpSpPr/>
          <p:nvPr/>
        </p:nvGrpSpPr>
        <p:grpSpPr>
          <a:xfrm>
            <a:off x="2171990" y="3673222"/>
            <a:ext cx="7903105" cy="2109457"/>
            <a:chOff x="3120139" y="4307388"/>
            <a:chExt cx="7903105" cy="2109457"/>
          </a:xfrm>
        </p:grpSpPr>
        <p:grpSp>
          <p:nvGrpSpPr>
            <p:cNvPr id="26" name="Group 25"/>
            <p:cNvGrpSpPr/>
            <p:nvPr/>
          </p:nvGrpSpPr>
          <p:grpSpPr>
            <a:xfrm>
              <a:off x="3120139" y="4307388"/>
              <a:ext cx="7903105" cy="2109457"/>
              <a:chOff x="2263937" y="4119327"/>
              <a:chExt cx="7903105" cy="2109457"/>
            </a:xfrm>
          </p:grpSpPr>
          <p:sp>
            <p:nvSpPr>
              <p:cNvPr id="60" name="Oval 59"/>
              <p:cNvSpPr/>
              <p:nvPr/>
            </p:nvSpPr>
            <p:spPr>
              <a:xfrm>
                <a:off x="2263937" y="4119327"/>
                <a:ext cx="7903105" cy="210945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740182" y="4271727"/>
                <a:ext cx="6744761" cy="1611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4838356" y="4733080"/>
              <a:ext cx="4662060" cy="1077218"/>
            </a:xfrm>
            <a:prstGeom prst="rect">
              <a:avLst/>
            </a:prstGeom>
          </p:spPr>
          <p:txBody>
            <a:bodyPr wrap="square">
              <a:spAutoFit/>
            </a:bodyPr>
            <a:lstStyle/>
            <a:p>
              <a:pPr fontAlgn="base"/>
              <a:r>
                <a:rPr lang="en-US" sz="1600" i="1" dirty="0">
                  <a:latin typeface="Georgia" panose="02040502050405020303" pitchFamily="18" charset="0"/>
                </a:rPr>
                <a:t>“These are they who receive not of his </a:t>
              </a:r>
              <a:r>
                <a:rPr lang="en-US" sz="1600" i="1" dirty="0" err="1">
                  <a:latin typeface="Georgia" panose="02040502050405020303" pitchFamily="18" charset="0"/>
                </a:rPr>
                <a:t>fulness</a:t>
              </a:r>
              <a:r>
                <a:rPr lang="en-US" sz="1600" i="1" dirty="0">
                  <a:latin typeface="Georgia" panose="02040502050405020303" pitchFamily="18" charset="0"/>
                </a:rPr>
                <a:t> in the eternal world, but of the Holy Spirit through the ministration of the terrestrial;” </a:t>
              </a:r>
            </a:p>
            <a:p>
              <a:pPr algn="ctr" fontAlgn="base"/>
              <a:r>
                <a:rPr lang="en-US" sz="1600" i="1" dirty="0">
                  <a:latin typeface="Georgia" panose="02040502050405020303" pitchFamily="18" charset="0"/>
                </a:rPr>
                <a:t>D&amp;C 76:86</a:t>
              </a:r>
            </a:p>
          </p:txBody>
        </p:sp>
        <p:grpSp>
          <p:nvGrpSpPr>
            <p:cNvPr id="28" name="Group 27"/>
            <p:cNvGrpSpPr/>
            <p:nvPr/>
          </p:nvGrpSpPr>
          <p:grpSpPr>
            <a:xfrm>
              <a:off x="4264433" y="4521902"/>
              <a:ext cx="659674" cy="541680"/>
              <a:chOff x="3390612" y="4476473"/>
              <a:chExt cx="659674" cy="541680"/>
            </a:xfrm>
          </p:grpSpPr>
          <p:sp>
            <p:nvSpPr>
              <p:cNvPr id="59" name="Rounded Rectangle 58"/>
              <p:cNvSpPr/>
              <p:nvPr/>
            </p:nvSpPr>
            <p:spPr>
              <a:xfrm rot="19753255">
                <a:off x="3619015" y="4629748"/>
                <a:ext cx="152400" cy="152400"/>
              </a:xfrm>
              <a:prstGeom prst="roundRect">
                <a:avLst>
                  <a:gd name="adj" fmla="val 706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rot="753596">
                <a:off x="3567696" y="4476473"/>
                <a:ext cx="431074" cy="309154"/>
                <a:chOff x="5664926" y="2053046"/>
                <a:chExt cx="431074" cy="309154"/>
              </a:xfrm>
              <a:solidFill>
                <a:schemeClr val="accent6">
                  <a:lumMod val="75000"/>
                </a:schemeClr>
              </a:solidFill>
            </p:grpSpPr>
            <p:sp>
              <p:nvSpPr>
                <p:cNvPr id="55" name="Round Diagonal Corner Rectangle 54"/>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rot="426836">
                <a:off x="3390612" y="4620119"/>
                <a:ext cx="659674" cy="381000"/>
                <a:chOff x="5664926" y="1981200"/>
                <a:chExt cx="659674" cy="381000"/>
              </a:xfrm>
              <a:solidFill>
                <a:schemeClr val="accent6">
                  <a:lumMod val="75000"/>
                </a:schemeClr>
              </a:solidFill>
            </p:grpSpPr>
            <p:sp>
              <p:nvSpPr>
                <p:cNvPr id="51" name="Round Diagonal Corner Rectangle 50"/>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2889473">
              <a:off x="9255544" y="4502271"/>
              <a:ext cx="659674" cy="579897"/>
              <a:chOff x="3390612" y="4476473"/>
              <a:chExt cx="659674" cy="579897"/>
            </a:xfrm>
          </p:grpSpPr>
          <p:sp>
            <p:nvSpPr>
              <p:cNvPr id="44" name="Rounded Rectangle 43"/>
              <p:cNvSpPr/>
              <p:nvPr/>
            </p:nvSpPr>
            <p:spPr>
              <a:xfrm rot="19753255">
                <a:off x="3619016" y="4629747"/>
                <a:ext cx="152400" cy="152400"/>
              </a:xfrm>
              <a:prstGeom prst="roundRect">
                <a:avLst>
                  <a:gd name="adj" fmla="val 706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rot="753596">
                <a:off x="3567696" y="4476473"/>
                <a:ext cx="431074" cy="309154"/>
                <a:chOff x="5664926" y="2053046"/>
                <a:chExt cx="431074" cy="309154"/>
              </a:xfrm>
              <a:solidFill>
                <a:schemeClr val="accent6">
                  <a:lumMod val="75000"/>
                </a:schemeClr>
              </a:solidFill>
            </p:grpSpPr>
            <p:sp>
              <p:nvSpPr>
                <p:cNvPr id="40" name="Round Diagonal Corner Rectangle 39"/>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rot="426836">
                <a:off x="3390612" y="4620119"/>
                <a:ext cx="659674" cy="381000"/>
                <a:chOff x="5664926" y="1981200"/>
                <a:chExt cx="659674" cy="381000"/>
              </a:xfrm>
              <a:solidFill>
                <a:schemeClr val="accent6">
                  <a:lumMod val="75000"/>
                </a:schemeClr>
              </a:solidFill>
            </p:grpSpPr>
            <p:sp>
              <p:nvSpPr>
                <p:cNvPr id="36" name="Round Diagonal Corner Rectangle 3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666157" y="4873732"/>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686831" y="1115752"/>
            <a:ext cx="1568495" cy="2031959"/>
            <a:chOff x="686831" y="1115752"/>
            <a:chExt cx="1568495" cy="2031959"/>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686831" y="1115752"/>
              <a:ext cx="1568495" cy="2031959"/>
            </a:xfrm>
            <a:prstGeom prst="rect">
              <a:avLst/>
            </a:prstGeom>
          </p:spPr>
        </p:pic>
        <p:sp>
          <p:nvSpPr>
            <p:cNvPr id="3" name="TextBox 2"/>
            <p:cNvSpPr txBox="1"/>
            <p:nvPr/>
          </p:nvSpPr>
          <p:spPr>
            <a:xfrm>
              <a:off x="1134097" y="1766489"/>
              <a:ext cx="1121229" cy="1323439"/>
            </a:xfrm>
            <a:prstGeom prst="rect">
              <a:avLst/>
            </a:prstGeom>
            <a:noFill/>
          </p:spPr>
          <p:txBody>
            <a:bodyPr wrap="square" rtlCol="0">
              <a:spAutoFit/>
            </a:bodyPr>
            <a:lstStyle/>
            <a:p>
              <a:pPr algn="ctr"/>
              <a:r>
                <a:rPr lang="en-US" sz="1600" dirty="0"/>
                <a:t>Those who do not accept the gospel of Christ</a:t>
              </a:r>
            </a:p>
          </p:txBody>
        </p:sp>
      </p:grpSp>
      <p:grpSp>
        <p:nvGrpSpPr>
          <p:cNvPr id="9" name="Group 8"/>
          <p:cNvGrpSpPr/>
          <p:nvPr/>
        </p:nvGrpSpPr>
        <p:grpSpPr>
          <a:xfrm>
            <a:off x="3421564" y="1191247"/>
            <a:ext cx="1606595" cy="2031959"/>
            <a:chOff x="2277524" y="908886"/>
            <a:chExt cx="1606595" cy="2031959"/>
          </a:xfrm>
        </p:grpSpPr>
        <p:pic>
          <p:nvPicPr>
            <p:cNvPr id="62" name="Picture 61"/>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2277524" y="908886"/>
              <a:ext cx="1568495" cy="2031959"/>
            </a:xfrm>
            <a:prstGeom prst="rect">
              <a:avLst/>
            </a:prstGeom>
          </p:spPr>
        </p:pic>
        <p:sp>
          <p:nvSpPr>
            <p:cNvPr id="63" name="TextBox 62"/>
            <p:cNvSpPr txBox="1"/>
            <p:nvPr/>
          </p:nvSpPr>
          <p:spPr>
            <a:xfrm>
              <a:off x="2762890" y="1507715"/>
              <a:ext cx="1121229" cy="830997"/>
            </a:xfrm>
            <a:prstGeom prst="rect">
              <a:avLst/>
            </a:prstGeom>
            <a:noFill/>
          </p:spPr>
          <p:txBody>
            <a:bodyPr wrap="square" rtlCol="0">
              <a:spAutoFit/>
            </a:bodyPr>
            <a:lstStyle/>
            <a:p>
              <a:pPr algn="ctr"/>
              <a:r>
                <a:rPr lang="en-US" sz="1600" dirty="0"/>
                <a:t>Those who deny the Holy Spirit</a:t>
              </a:r>
            </a:p>
          </p:txBody>
        </p:sp>
      </p:grpSp>
      <p:grpSp>
        <p:nvGrpSpPr>
          <p:cNvPr id="35" name="Group 34"/>
          <p:cNvGrpSpPr/>
          <p:nvPr/>
        </p:nvGrpSpPr>
        <p:grpSpPr>
          <a:xfrm>
            <a:off x="6123543" y="1172704"/>
            <a:ext cx="1606595" cy="2031959"/>
            <a:chOff x="4004990" y="850988"/>
            <a:chExt cx="1606595" cy="2031959"/>
          </a:xfrm>
        </p:grpSpPr>
        <p:pic>
          <p:nvPicPr>
            <p:cNvPr id="64" name="Picture 63"/>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4004990" y="850988"/>
              <a:ext cx="1568495" cy="2031959"/>
            </a:xfrm>
            <a:prstGeom prst="rect">
              <a:avLst/>
            </a:prstGeom>
          </p:spPr>
        </p:pic>
        <p:sp>
          <p:nvSpPr>
            <p:cNvPr id="65" name="TextBox 64"/>
            <p:cNvSpPr txBox="1"/>
            <p:nvPr/>
          </p:nvSpPr>
          <p:spPr>
            <a:xfrm>
              <a:off x="4490356" y="1444773"/>
              <a:ext cx="1121229" cy="1077218"/>
            </a:xfrm>
            <a:prstGeom prst="rect">
              <a:avLst/>
            </a:prstGeom>
            <a:noFill/>
          </p:spPr>
          <p:txBody>
            <a:bodyPr wrap="square" rtlCol="0">
              <a:spAutoFit/>
            </a:bodyPr>
            <a:lstStyle/>
            <a:p>
              <a:pPr algn="ctr"/>
              <a:r>
                <a:rPr lang="en-US" sz="1600" dirty="0"/>
                <a:t>Those who are thrust down to hell</a:t>
              </a:r>
            </a:p>
          </p:txBody>
        </p:sp>
      </p:grpSp>
      <p:grpSp>
        <p:nvGrpSpPr>
          <p:cNvPr id="67" name="Group 66"/>
          <p:cNvGrpSpPr/>
          <p:nvPr/>
        </p:nvGrpSpPr>
        <p:grpSpPr>
          <a:xfrm>
            <a:off x="8494119" y="1137830"/>
            <a:ext cx="1606595" cy="2031959"/>
            <a:chOff x="4004990" y="850988"/>
            <a:chExt cx="1606595" cy="2031959"/>
          </a:xfrm>
        </p:grpSpPr>
        <p:pic>
          <p:nvPicPr>
            <p:cNvPr id="68" name="Picture 67"/>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4004990" y="850988"/>
              <a:ext cx="1568495" cy="2031959"/>
            </a:xfrm>
            <a:prstGeom prst="rect">
              <a:avLst/>
            </a:prstGeom>
          </p:spPr>
        </p:pic>
        <p:sp>
          <p:nvSpPr>
            <p:cNvPr id="69" name="TextBox 68"/>
            <p:cNvSpPr txBox="1"/>
            <p:nvPr/>
          </p:nvSpPr>
          <p:spPr>
            <a:xfrm>
              <a:off x="4490356" y="1444773"/>
              <a:ext cx="1121229" cy="1323439"/>
            </a:xfrm>
            <a:prstGeom prst="rect">
              <a:avLst/>
            </a:prstGeom>
            <a:noFill/>
          </p:spPr>
          <p:txBody>
            <a:bodyPr wrap="square" rtlCol="0">
              <a:spAutoFit/>
            </a:bodyPr>
            <a:lstStyle/>
            <a:p>
              <a:pPr algn="ctr"/>
              <a:r>
                <a:rPr lang="en-US" sz="1600" dirty="0"/>
                <a:t>Those who are redeemed from the devil </a:t>
              </a:r>
            </a:p>
          </p:txBody>
        </p:sp>
      </p:grpSp>
      <p:sp>
        <p:nvSpPr>
          <p:cNvPr id="42" name="TextBox 41"/>
          <p:cNvSpPr txBox="1"/>
          <p:nvPr/>
        </p:nvSpPr>
        <p:spPr>
          <a:xfrm>
            <a:off x="1172725" y="326985"/>
            <a:ext cx="1190872" cy="369332"/>
          </a:xfrm>
          <a:prstGeom prst="rect">
            <a:avLst/>
          </a:prstGeom>
          <a:noFill/>
        </p:spPr>
        <p:txBody>
          <a:bodyPr wrap="square" rtlCol="0">
            <a:spAutoFit/>
          </a:bodyPr>
          <a:lstStyle/>
          <a:p>
            <a:r>
              <a:rPr lang="en-US" dirty="0">
                <a:solidFill>
                  <a:schemeClr val="bg1"/>
                </a:solidFill>
              </a:rPr>
              <a:t>Recap</a:t>
            </a:r>
            <a:endParaRPr lang="en-US" sz="1200" dirty="0">
              <a:solidFill>
                <a:schemeClr val="bg1"/>
              </a:solidFill>
            </a:endParaRPr>
          </a:p>
        </p:txBody>
      </p:sp>
      <p:sp>
        <p:nvSpPr>
          <p:cNvPr id="2" name="Rectangle 1">
            <a:extLst>
              <a:ext uri="{FF2B5EF4-FFF2-40B4-BE49-F238E27FC236}">
                <a16:creationId xmlns:a16="http://schemas.microsoft.com/office/drawing/2014/main" id="{656766C2-3841-4BCA-A3CF-1ED917055B79}"/>
              </a:ext>
            </a:extLst>
          </p:cNvPr>
          <p:cNvSpPr/>
          <p:nvPr/>
        </p:nvSpPr>
        <p:spPr>
          <a:xfrm>
            <a:off x="2972615" y="6014608"/>
            <a:ext cx="6096000" cy="646331"/>
          </a:xfrm>
          <a:prstGeom prst="rect">
            <a:avLst/>
          </a:prstGeom>
        </p:spPr>
        <p:txBody>
          <a:bodyPr>
            <a:spAutoFit/>
          </a:bodyPr>
          <a:lstStyle/>
          <a:p>
            <a:pPr algn="ctr"/>
            <a:r>
              <a:rPr lang="en-US" dirty="0">
                <a:solidFill>
                  <a:srgbClr val="FFFF00"/>
                </a:solidFill>
                <a:latin typeface="Open Sans"/>
              </a:rPr>
              <a:t> </a:t>
            </a:r>
            <a:r>
              <a:rPr lang="en-US" b="1" dirty="0">
                <a:solidFill>
                  <a:srgbClr val="FFFF00"/>
                </a:solidFill>
                <a:latin typeface="Open Sans"/>
              </a:rPr>
              <a:t>Those who inherit the telestial kingdom must suffer in hell before they are redeemed by the Savior</a:t>
            </a:r>
            <a:endParaRPr lang="en-US" dirty="0">
              <a:solidFill>
                <a:srgbClr val="FFFF00"/>
              </a:solidFill>
            </a:endParaRPr>
          </a:p>
        </p:txBody>
      </p:sp>
    </p:spTree>
    <p:extLst>
      <p:ext uri="{BB962C8B-B14F-4D97-AF65-F5344CB8AC3E}">
        <p14:creationId xmlns:p14="http://schemas.microsoft.com/office/powerpoint/2010/main" val="145762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154B09E-CC69-4699-986A-A87A8693C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76:82, 101</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Scenario</a:t>
            </a:r>
          </a:p>
        </p:txBody>
      </p:sp>
      <p:sp>
        <p:nvSpPr>
          <p:cNvPr id="2" name="Rectangle 1"/>
          <p:cNvSpPr/>
          <p:nvPr/>
        </p:nvSpPr>
        <p:spPr>
          <a:xfrm>
            <a:off x="6627136" y="1069065"/>
            <a:ext cx="4724399" cy="830997"/>
          </a:xfrm>
          <a:prstGeom prst="rect">
            <a:avLst/>
          </a:prstGeom>
        </p:spPr>
        <p:txBody>
          <a:bodyPr wrap="square">
            <a:spAutoFit/>
          </a:bodyPr>
          <a:lstStyle/>
          <a:p>
            <a:r>
              <a:rPr lang="en-US" sz="2400" b="0" i="0" dirty="0">
                <a:solidFill>
                  <a:srgbClr val="FFFF00"/>
                </a:solidFill>
                <a:effectLst/>
                <a:latin typeface="Abadi" panose="020B0604020104020204" pitchFamily="34" charset="0"/>
              </a:rPr>
              <a:t>What does your religion teach about heaven and hell?”</a:t>
            </a:r>
            <a:endParaRPr lang="en-US" sz="2400" dirty="0">
              <a:solidFill>
                <a:srgbClr val="FFFF00"/>
              </a:solidFill>
            </a:endParaRPr>
          </a:p>
        </p:txBody>
      </p:sp>
      <p:sp>
        <p:nvSpPr>
          <p:cNvPr id="45" name="Rectangle 44"/>
          <p:cNvSpPr/>
          <p:nvPr/>
        </p:nvSpPr>
        <p:spPr>
          <a:xfrm>
            <a:off x="4164594" y="2180254"/>
            <a:ext cx="3357327" cy="1200329"/>
          </a:xfrm>
          <a:prstGeom prst="rect">
            <a:avLst/>
          </a:prstGeom>
        </p:spPr>
        <p:txBody>
          <a:bodyPr wrap="square">
            <a:spAutoFit/>
          </a:bodyPr>
          <a:lstStyle/>
          <a:p>
            <a:r>
              <a:rPr lang="en-US" dirty="0">
                <a:solidFill>
                  <a:srgbClr val="00B0F0"/>
                </a:solidFill>
                <a:latin typeface="Abadi" panose="020B0604020104020204" pitchFamily="34" charset="0"/>
              </a:rPr>
              <a:t>S</a:t>
            </a:r>
            <a:r>
              <a:rPr lang="en-US" b="0" i="0" dirty="0">
                <a:solidFill>
                  <a:srgbClr val="00B0F0"/>
                </a:solidFill>
                <a:effectLst/>
                <a:latin typeface="Abadi" panose="020B0604020104020204" pitchFamily="34" charset="0"/>
              </a:rPr>
              <a:t>ome people will inherit the telestial kingdom because they have refused to receive great blessings offered to them. </a:t>
            </a:r>
          </a:p>
        </p:txBody>
      </p:sp>
      <p:sp>
        <p:nvSpPr>
          <p:cNvPr id="49" name="Rectangle 48"/>
          <p:cNvSpPr/>
          <p:nvPr/>
        </p:nvSpPr>
        <p:spPr>
          <a:xfrm>
            <a:off x="286693" y="3892458"/>
            <a:ext cx="3298479" cy="830997"/>
          </a:xfrm>
          <a:prstGeom prst="rect">
            <a:avLst/>
          </a:prstGeom>
        </p:spPr>
        <p:txBody>
          <a:bodyPr wrap="square">
            <a:spAutoFit/>
          </a:bodyPr>
          <a:lstStyle/>
          <a:p>
            <a:r>
              <a:rPr lang="en-US" sz="2400" b="0" i="0" dirty="0">
                <a:solidFill>
                  <a:srgbClr val="FFFF00"/>
                </a:solidFill>
                <a:effectLst/>
                <a:latin typeface="Abadi" panose="020B0604020104020204" pitchFamily="34" charset="0"/>
              </a:rPr>
              <a:t>What are the blessings they have refused?</a:t>
            </a:r>
            <a:endParaRPr lang="en-US" sz="2400" dirty="0">
              <a:solidFill>
                <a:srgbClr val="FFFF00"/>
              </a:solidFill>
            </a:endParaRPr>
          </a:p>
        </p:txBody>
      </p:sp>
      <p:sp>
        <p:nvSpPr>
          <p:cNvPr id="50" name="Rectangle 49"/>
          <p:cNvSpPr/>
          <p:nvPr/>
        </p:nvSpPr>
        <p:spPr>
          <a:xfrm>
            <a:off x="294237" y="810931"/>
            <a:ext cx="3870357" cy="2554545"/>
          </a:xfrm>
          <a:prstGeom prst="rect">
            <a:avLst/>
          </a:prstGeom>
        </p:spPr>
        <p:txBody>
          <a:bodyPr wrap="square">
            <a:spAutoFit/>
          </a:bodyPr>
          <a:lstStyle/>
          <a:p>
            <a:r>
              <a:rPr lang="en-US" sz="2000" b="0" i="0" dirty="0">
                <a:solidFill>
                  <a:schemeClr val="bg1"/>
                </a:solidFill>
                <a:effectLst/>
                <a:latin typeface="Abadi" panose="020B0604020104020204" pitchFamily="34" charset="0"/>
              </a:rPr>
              <a:t>“My minister told us that after we die, we are going to either heaven or hell. I do not feel like I am good enough to go to heaven right now, but I also do not feel like I am so bad that I should go to hell. </a:t>
            </a:r>
          </a:p>
          <a:p>
            <a:endParaRPr lang="en-US" sz="2000" dirty="0">
              <a:solidFill>
                <a:schemeClr val="bg1"/>
              </a:solidFill>
              <a:latin typeface="Abadi" panose="020B0604020104020204" pitchFamily="34" charset="0"/>
            </a:endParaRPr>
          </a:p>
        </p:txBody>
      </p:sp>
      <p:sp>
        <p:nvSpPr>
          <p:cNvPr id="54" name="Rectangle 53"/>
          <p:cNvSpPr/>
          <p:nvPr/>
        </p:nvSpPr>
        <p:spPr>
          <a:xfrm>
            <a:off x="2082297" y="4826675"/>
            <a:ext cx="3860549" cy="2031325"/>
          </a:xfrm>
          <a:prstGeom prst="rect">
            <a:avLst/>
          </a:prstGeom>
        </p:spPr>
        <p:txBody>
          <a:bodyPr wrap="square">
            <a:spAutoFit/>
          </a:bodyPr>
          <a:lstStyle/>
          <a:p>
            <a:r>
              <a:rPr lang="en-US" b="0" i="0" dirty="0">
                <a:solidFill>
                  <a:srgbClr val="00B0F0"/>
                </a:solidFill>
                <a:effectLst/>
                <a:latin typeface="Abadi" panose="020B0604020104020204" pitchFamily="34" charset="0"/>
              </a:rPr>
              <a:t>They willfully reject the testimony of Jesus and the gospel. Because they reject the Savior and His gospel, they refuse the opportunity to repent of their sins and be cleansed through the Atonement. </a:t>
            </a:r>
          </a:p>
          <a:p>
            <a:endParaRPr lang="en-US" dirty="0">
              <a:solidFill>
                <a:srgbClr val="FFFF00"/>
              </a:solidFill>
              <a:latin typeface="Abadi" panose="020B0604020104020204" pitchFamily="34" charset="0"/>
            </a:endParaRPr>
          </a:p>
        </p:txBody>
      </p:sp>
      <p:grpSp>
        <p:nvGrpSpPr>
          <p:cNvPr id="10" name="Group 9"/>
          <p:cNvGrpSpPr/>
          <p:nvPr/>
        </p:nvGrpSpPr>
        <p:grpSpPr>
          <a:xfrm>
            <a:off x="6424959" y="3380583"/>
            <a:ext cx="5431072" cy="2919778"/>
            <a:chOff x="6424959" y="3380583"/>
            <a:chExt cx="5431072" cy="2919778"/>
          </a:xfrm>
        </p:grpSpPr>
        <p:sp>
          <p:nvSpPr>
            <p:cNvPr id="8" name="Left-Right Arrow Callout 7"/>
            <p:cNvSpPr/>
            <p:nvPr/>
          </p:nvSpPr>
          <p:spPr>
            <a:xfrm>
              <a:off x="6627136" y="4776201"/>
              <a:ext cx="5228895" cy="1524160"/>
            </a:xfrm>
            <a:prstGeom prst="leftRightArrowCallou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55991" y="4932239"/>
              <a:ext cx="2571184" cy="923330"/>
            </a:xfrm>
            <a:prstGeom prst="rect">
              <a:avLst/>
            </a:prstGeom>
          </p:spPr>
          <p:txBody>
            <a:bodyPr wrap="square">
              <a:spAutoFit/>
            </a:bodyPr>
            <a:lstStyle/>
            <a:p>
              <a:r>
                <a:rPr lang="en-US" b="0" i="0" dirty="0">
                  <a:solidFill>
                    <a:schemeClr val="bg1"/>
                  </a:solidFill>
                  <a:effectLst/>
                  <a:latin typeface="Abadi" panose="020B0604020104020204" pitchFamily="34" charset="0"/>
                </a:rPr>
                <a:t>The glory we inherit will depend on the way we receive this testimony </a:t>
              </a:r>
              <a:endParaRPr lang="en-US" dirty="0">
                <a:solidFill>
                  <a:schemeClr val="bg1"/>
                </a:solidFill>
              </a:endParaRPr>
            </a:p>
          </p:txBody>
        </p:sp>
        <p:sp>
          <p:nvSpPr>
            <p:cNvPr id="57" name="Sun 56"/>
            <p:cNvSpPr/>
            <p:nvPr/>
          </p:nvSpPr>
          <p:spPr>
            <a:xfrm>
              <a:off x="6424959" y="3669715"/>
              <a:ext cx="1292487" cy="1331228"/>
            </a:xfrm>
            <a:prstGeom prst="sun">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a:off x="8889166" y="3380583"/>
              <a:ext cx="533400" cy="1241498"/>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5-Point Star 65"/>
            <p:cNvSpPr/>
            <p:nvPr/>
          </p:nvSpPr>
          <p:spPr>
            <a:xfrm>
              <a:off x="10949123" y="4115832"/>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00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outVertical)">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p:bldP spid="49" grpId="0"/>
      <p:bldP spid="50" grpId="0"/>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D9C6C55-2E2F-40AF-B35B-F00673FB7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76:81-85</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Telestial VS Sons of Perdition</a:t>
            </a:r>
          </a:p>
        </p:txBody>
      </p:sp>
      <p:grpSp>
        <p:nvGrpSpPr>
          <p:cNvPr id="3" name="Group 2"/>
          <p:cNvGrpSpPr/>
          <p:nvPr/>
        </p:nvGrpSpPr>
        <p:grpSpPr>
          <a:xfrm>
            <a:off x="183183" y="756639"/>
            <a:ext cx="2617962" cy="1820682"/>
            <a:chOff x="1083399" y="1348730"/>
            <a:chExt cx="2411240" cy="1820682"/>
          </a:xfrm>
        </p:grpSpPr>
        <p:sp>
          <p:nvSpPr>
            <p:cNvPr id="50" name="Rectangle 49"/>
            <p:cNvSpPr/>
            <p:nvPr/>
          </p:nvSpPr>
          <p:spPr>
            <a:xfrm>
              <a:off x="1083399" y="1969083"/>
              <a:ext cx="2411240" cy="1200329"/>
            </a:xfrm>
            <a:prstGeom prst="rect">
              <a:avLst/>
            </a:prstGeom>
          </p:spPr>
          <p:txBody>
            <a:bodyPr wrap="square">
              <a:spAutoFit/>
            </a:bodyPr>
            <a:lstStyle/>
            <a:p>
              <a:r>
                <a:rPr lang="en-US" dirty="0">
                  <a:solidFill>
                    <a:schemeClr val="bg1"/>
                  </a:solidFill>
                </a:rPr>
                <a:t>Those who do not commit the “unpardonable sin” of denying the Holy Spirit</a:t>
              </a:r>
              <a:endParaRPr lang="en-US" dirty="0">
                <a:solidFill>
                  <a:schemeClr val="bg1"/>
                </a:solidFill>
                <a:latin typeface="Abadi" panose="020B0604020104020204" pitchFamily="34" charset="0"/>
              </a:endParaRPr>
            </a:p>
          </p:txBody>
        </p:sp>
        <p:sp>
          <p:nvSpPr>
            <p:cNvPr id="16" name="5-Point Star 15"/>
            <p:cNvSpPr/>
            <p:nvPr/>
          </p:nvSpPr>
          <p:spPr>
            <a:xfrm>
              <a:off x="1811669" y="1348730"/>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2989385" y="2104943"/>
            <a:ext cx="5183631" cy="4247317"/>
          </a:xfrm>
          <a:prstGeom prst="rect">
            <a:avLst/>
          </a:prstGeom>
        </p:spPr>
        <p:txBody>
          <a:bodyPr wrap="square">
            <a:spAutoFit/>
          </a:bodyPr>
          <a:lstStyle/>
          <a:p>
            <a:pPr fontAlgn="base"/>
            <a:r>
              <a:rPr lang="en-US" dirty="0">
                <a:solidFill>
                  <a:schemeClr val="bg1"/>
                </a:solidFill>
                <a:latin typeface="Abadi" panose="020B0604020104020204" pitchFamily="34" charset="0"/>
              </a:rPr>
              <a:t>“That part of the spirit world inhabited by wicked spirits who are awaiting the eventual day of their resurrection is called </a:t>
            </a:r>
            <a:r>
              <a:rPr lang="en-US" i="1" dirty="0">
                <a:solidFill>
                  <a:schemeClr val="bg1"/>
                </a:solidFill>
                <a:latin typeface="Abadi" panose="020B0604020104020204" pitchFamily="34" charset="0"/>
              </a:rPr>
              <a:t>hell</a:t>
            </a:r>
            <a:r>
              <a:rPr lang="en-US" dirty="0">
                <a:solidFill>
                  <a:schemeClr val="bg1"/>
                </a:solidFill>
                <a:latin typeface="Abadi" panose="020B0604020104020204" pitchFamily="34" charset="0"/>
              </a:rPr>
              <a:t>.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Between their death and resurrection, these souls of the wicked are cast out into outer darkness, into the gloomy depression of </a:t>
            </a:r>
            <a:r>
              <a:rPr lang="en-US" dirty="0" err="1">
                <a:solidFill>
                  <a:schemeClr val="bg1"/>
                </a:solidFill>
                <a:latin typeface="Abadi" panose="020B0604020104020204" pitchFamily="34" charset="0"/>
              </a:rPr>
              <a:t>sheol</a:t>
            </a:r>
            <a:r>
              <a:rPr lang="en-US" dirty="0">
                <a:solidFill>
                  <a:schemeClr val="bg1"/>
                </a:solidFill>
                <a:latin typeface="Abadi" panose="020B0604020104020204" pitchFamily="34" charset="0"/>
              </a:rPr>
              <a:t>, into the hades of waiting wicked spirits, into hell.</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There they suffer the torments of the damned; there they welter in the vengeance of eternal fire; there is found weeping and wailing and gnashing of teeth; there the fiery indignation of the wrath of God is poured out upon the wicked. </a:t>
            </a:r>
          </a:p>
          <a:p>
            <a:pPr fontAlgn="base"/>
            <a:r>
              <a:rPr lang="en-US" sz="1200" dirty="0">
                <a:solidFill>
                  <a:schemeClr val="bg1"/>
                </a:solidFill>
                <a:latin typeface="Abadi" panose="020B0604020104020204" pitchFamily="34" charset="0"/>
              </a:rPr>
              <a:t>Elder Bruce R. McConkie</a:t>
            </a:r>
          </a:p>
        </p:txBody>
      </p:sp>
      <p:grpSp>
        <p:nvGrpSpPr>
          <p:cNvPr id="23" name="Group 22"/>
          <p:cNvGrpSpPr/>
          <p:nvPr/>
        </p:nvGrpSpPr>
        <p:grpSpPr>
          <a:xfrm>
            <a:off x="373153" y="3123316"/>
            <a:ext cx="2411240" cy="1266684"/>
            <a:chOff x="1083399" y="1348730"/>
            <a:chExt cx="2411240" cy="1266684"/>
          </a:xfrm>
        </p:grpSpPr>
        <p:sp>
          <p:nvSpPr>
            <p:cNvPr id="24" name="Rectangle 23"/>
            <p:cNvSpPr/>
            <p:nvPr/>
          </p:nvSpPr>
          <p:spPr>
            <a:xfrm>
              <a:off x="1083399" y="1969083"/>
              <a:ext cx="2411240" cy="646331"/>
            </a:xfrm>
            <a:prstGeom prst="rect">
              <a:avLst/>
            </a:prstGeom>
          </p:spPr>
          <p:txBody>
            <a:bodyPr wrap="square">
              <a:spAutoFit/>
            </a:bodyPr>
            <a:lstStyle/>
            <a:p>
              <a:r>
                <a:rPr lang="en-US" dirty="0">
                  <a:solidFill>
                    <a:schemeClr val="bg1"/>
                  </a:solidFill>
                </a:rPr>
                <a:t>Those who will pass through hell</a:t>
              </a:r>
              <a:endParaRPr lang="en-US" dirty="0">
                <a:solidFill>
                  <a:schemeClr val="bg1"/>
                </a:solidFill>
                <a:latin typeface="Abadi" panose="020B0604020104020204" pitchFamily="34" charset="0"/>
              </a:endParaRPr>
            </a:p>
          </p:txBody>
        </p:sp>
        <p:sp>
          <p:nvSpPr>
            <p:cNvPr id="25" name="5-Point Star 24"/>
            <p:cNvSpPr/>
            <p:nvPr/>
          </p:nvSpPr>
          <p:spPr>
            <a:xfrm>
              <a:off x="1811669" y="1348730"/>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8907102" y="970549"/>
            <a:ext cx="2411240" cy="1543683"/>
            <a:chOff x="1083399" y="1348730"/>
            <a:chExt cx="2411240" cy="1543683"/>
          </a:xfrm>
        </p:grpSpPr>
        <p:sp>
          <p:nvSpPr>
            <p:cNvPr id="27" name="Rectangle 26"/>
            <p:cNvSpPr/>
            <p:nvPr/>
          </p:nvSpPr>
          <p:spPr>
            <a:xfrm>
              <a:off x="1083399" y="1969083"/>
              <a:ext cx="2411240" cy="923330"/>
            </a:xfrm>
            <a:prstGeom prst="rect">
              <a:avLst/>
            </a:prstGeom>
          </p:spPr>
          <p:txBody>
            <a:bodyPr wrap="square">
              <a:spAutoFit/>
            </a:bodyPr>
            <a:lstStyle/>
            <a:p>
              <a:r>
                <a:rPr lang="en-US" dirty="0">
                  <a:solidFill>
                    <a:schemeClr val="bg1"/>
                  </a:solidFill>
                </a:rPr>
                <a:t>Those who commit the “unpardonable sin” of denying the Holy Spirit</a:t>
              </a:r>
              <a:endParaRPr lang="en-US" dirty="0">
                <a:solidFill>
                  <a:schemeClr val="bg1"/>
                </a:solidFill>
                <a:latin typeface="Abadi" panose="020B0604020104020204" pitchFamily="34" charset="0"/>
              </a:endParaRPr>
            </a:p>
          </p:txBody>
        </p:sp>
        <p:sp>
          <p:nvSpPr>
            <p:cNvPr id="28" name="5-Point Star 27"/>
            <p:cNvSpPr/>
            <p:nvPr/>
          </p:nvSpPr>
          <p:spPr>
            <a:xfrm>
              <a:off x="1811669" y="1348730"/>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Left Arrow 11"/>
          <p:cNvSpPr/>
          <p:nvPr/>
        </p:nvSpPr>
        <p:spPr>
          <a:xfrm rot="18890421">
            <a:off x="2221533" y="1150651"/>
            <a:ext cx="1711105" cy="616317"/>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29"/>
          <p:cNvSpPr/>
          <p:nvPr/>
        </p:nvSpPr>
        <p:spPr>
          <a:xfrm rot="13200754">
            <a:off x="7053669" y="1150651"/>
            <a:ext cx="1711105" cy="616317"/>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Arrow 30"/>
          <p:cNvSpPr/>
          <p:nvPr/>
        </p:nvSpPr>
        <p:spPr>
          <a:xfrm rot="10800000">
            <a:off x="1847671" y="3284970"/>
            <a:ext cx="911364" cy="328261"/>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CB1A92-878F-4BF6-BAB7-67C7EB9AB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2625" y="3844873"/>
            <a:ext cx="3248025" cy="2190750"/>
          </a:xfrm>
          <a:prstGeom prst="rect">
            <a:avLst/>
          </a:prstGeom>
        </p:spPr>
      </p:pic>
      <p:pic>
        <p:nvPicPr>
          <p:cNvPr id="8" name="Picture 7">
            <a:extLst>
              <a:ext uri="{FF2B5EF4-FFF2-40B4-BE49-F238E27FC236}">
                <a16:creationId xmlns:a16="http://schemas.microsoft.com/office/drawing/2014/main" id="{2A0A1A2E-8C31-4C6C-864B-03DD6B16B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375" y="158464"/>
            <a:ext cx="897640" cy="1252956"/>
          </a:xfrm>
          <a:prstGeom prst="rect">
            <a:avLst/>
          </a:prstGeom>
        </p:spPr>
      </p:pic>
    </p:spTree>
    <p:extLst>
      <p:ext uri="{BB962C8B-B14F-4D97-AF65-F5344CB8AC3E}">
        <p14:creationId xmlns:p14="http://schemas.microsoft.com/office/powerpoint/2010/main" val="229746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par>
                                <p:cTn id="32" presetID="22" presetClass="entr" presetSubtype="1"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17DD40E-AFE3-4071-AF51-E16D0E461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76:81-88</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The Telestial Glory</a:t>
            </a:r>
          </a:p>
        </p:txBody>
      </p:sp>
      <p:grpSp>
        <p:nvGrpSpPr>
          <p:cNvPr id="3" name="Group 2"/>
          <p:cNvGrpSpPr/>
          <p:nvPr/>
        </p:nvGrpSpPr>
        <p:grpSpPr>
          <a:xfrm>
            <a:off x="3251566" y="5309593"/>
            <a:ext cx="1917338" cy="1274325"/>
            <a:chOff x="1083399" y="1341089"/>
            <a:chExt cx="1765939" cy="1274325"/>
          </a:xfrm>
        </p:grpSpPr>
        <p:sp>
          <p:nvSpPr>
            <p:cNvPr id="50" name="Rectangle 49"/>
            <p:cNvSpPr/>
            <p:nvPr/>
          </p:nvSpPr>
          <p:spPr>
            <a:xfrm>
              <a:off x="1083399" y="1969083"/>
              <a:ext cx="1765939" cy="646331"/>
            </a:xfrm>
            <a:prstGeom prst="rect">
              <a:avLst/>
            </a:prstGeom>
          </p:spPr>
          <p:txBody>
            <a:bodyPr wrap="square">
              <a:spAutoFit/>
            </a:bodyPr>
            <a:lstStyle/>
            <a:p>
              <a:pPr algn="ctr"/>
              <a:r>
                <a:rPr lang="en-US" dirty="0">
                  <a:solidFill>
                    <a:schemeClr val="bg1"/>
                  </a:solidFill>
                </a:rPr>
                <a:t>They will be thrust down to hell</a:t>
              </a:r>
              <a:endParaRPr lang="en-US" dirty="0">
                <a:solidFill>
                  <a:schemeClr val="bg1"/>
                </a:solidFill>
                <a:latin typeface="Abadi" panose="020B0604020104020204" pitchFamily="34" charset="0"/>
              </a:endParaRPr>
            </a:p>
          </p:txBody>
        </p:sp>
        <p:sp>
          <p:nvSpPr>
            <p:cNvPr id="16" name="5-Point Star 15"/>
            <p:cNvSpPr/>
            <p:nvPr/>
          </p:nvSpPr>
          <p:spPr>
            <a:xfrm>
              <a:off x="1720418" y="1341089"/>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640448" y="982378"/>
            <a:ext cx="2006685" cy="1412891"/>
            <a:chOff x="1873780" y="1384176"/>
            <a:chExt cx="2006685" cy="1412891"/>
          </a:xfrm>
        </p:grpSpPr>
        <p:sp>
          <p:nvSpPr>
            <p:cNvPr id="24" name="Rectangle 23"/>
            <p:cNvSpPr/>
            <p:nvPr/>
          </p:nvSpPr>
          <p:spPr>
            <a:xfrm>
              <a:off x="2122374" y="1596738"/>
              <a:ext cx="1758091" cy="1200329"/>
            </a:xfrm>
            <a:prstGeom prst="rect">
              <a:avLst/>
            </a:prstGeom>
          </p:spPr>
          <p:txBody>
            <a:bodyPr wrap="square">
              <a:spAutoFit/>
            </a:bodyPr>
            <a:lstStyle/>
            <a:p>
              <a:pPr algn="ctr"/>
              <a:r>
                <a:rPr lang="en-US" dirty="0">
                  <a:solidFill>
                    <a:schemeClr val="bg1"/>
                  </a:solidFill>
                </a:rPr>
                <a:t>They will not receive of His fullness in the eternal world</a:t>
              </a:r>
              <a:endParaRPr lang="en-US" dirty="0">
                <a:solidFill>
                  <a:schemeClr val="bg1"/>
                </a:solidFill>
                <a:latin typeface="Abadi" panose="020B0604020104020204" pitchFamily="34" charset="0"/>
              </a:endParaRPr>
            </a:p>
          </p:txBody>
        </p:sp>
        <p:sp>
          <p:nvSpPr>
            <p:cNvPr id="25" name="5-Point Star 24"/>
            <p:cNvSpPr/>
            <p:nvPr/>
          </p:nvSpPr>
          <p:spPr>
            <a:xfrm>
              <a:off x="1873780" y="1384176"/>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197004" y="5026175"/>
            <a:ext cx="2775820" cy="1614686"/>
            <a:chOff x="913686" y="1759044"/>
            <a:chExt cx="2775820" cy="1614686"/>
          </a:xfrm>
        </p:grpSpPr>
        <p:sp>
          <p:nvSpPr>
            <p:cNvPr id="27" name="Rectangle 26"/>
            <p:cNvSpPr/>
            <p:nvPr/>
          </p:nvSpPr>
          <p:spPr>
            <a:xfrm>
              <a:off x="1278266" y="1896402"/>
              <a:ext cx="2411240" cy="1477328"/>
            </a:xfrm>
            <a:prstGeom prst="rect">
              <a:avLst/>
            </a:prstGeom>
          </p:spPr>
          <p:txBody>
            <a:bodyPr wrap="square">
              <a:spAutoFit/>
            </a:bodyPr>
            <a:lstStyle/>
            <a:p>
              <a:pPr algn="ctr"/>
              <a:r>
                <a:rPr lang="en-US" dirty="0">
                  <a:solidFill>
                    <a:schemeClr val="bg1"/>
                  </a:solidFill>
                </a:rPr>
                <a:t>They shall not be redeemed from the devil until the last resurrection, until the Lord finishes His work</a:t>
              </a:r>
              <a:endParaRPr lang="en-US" dirty="0">
                <a:solidFill>
                  <a:schemeClr val="bg1"/>
                </a:solidFill>
                <a:latin typeface="Abadi" panose="020B0604020104020204" pitchFamily="34" charset="0"/>
              </a:endParaRPr>
            </a:p>
          </p:txBody>
        </p:sp>
        <p:sp>
          <p:nvSpPr>
            <p:cNvPr id="28" name="5-Point Star 27"/>
            <p:cNvSpPr/>
            <p:nvPr/>
          </p:nvSpPr>
          <p:spPr>
            <a:xfrm>
              <a:off x="913686" y="1759044"/>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712143" y="2749243"/>
            <a:ext cx="2108863" cy="1651987"/>
            <a:chOff x="391847" y="1359119"/>
            <a:chExt cx="2108863" cy="1651987"/>
          </a:xfrm>
        </p:grpSpPr>
        <p:sp>
          <p:nvSpPr>
            <p:cNvPr id="21" name="Rectangle 20"/>
            <p:cNvSpPr/>
            <p:nvPr/>
          </p:nvSpPr>
          <p:spPr>
            <a:xfrm>
              <a:off x="391847" y="1810777"/>
              <a:ext cx="2108863" cy="1200329"/>
            </a:xfrm>
            <a:prstGeom prst="rect">
              <a:avLst/>
            </a:prstGeom>
          </p:spPr>
          <p:txBody>
            <a:bodyPr wrap="square">
              <a:spAutoFit/>
            </a:bodyPr>
            <a:lstStyle/>
            <a:p>
              <a:pPr algn="ctr"/>
              <a:r>
                <a:rPr lang="en-US" dirty="0">
                  <a:solidFill>
                    <a:schemeClr val="bg1"/>
                  </a:solidFill>
                </a:rPr>
                <a:t>They will receive administering angels that are appointed to them</a:t>
              </a:r>
              <a:endParaRPr lang="en-US" dirty="0">
                <a:solidFill>
                  <a:schemeClr val="bg1"/>
                </a:solidFill>
                <a:latin typeface="Abadi" panose="020B0604020104020204" pitchFamily="34" charset="0"/>
              </a:endParaRPr>
            </a:p>
          </p:txBody>
        </p:sp>
        <p:sp>
          <p:nvSpPr>
            <p:cNvPr id="22" name="5-Point Star 21"/>
            <p:cNvSpPr/>
            <p:nvPr/>
          </p:nvSpPr>
          <p:spPr>
            <a:xfrm>
              <a:off x="1867202" y="1359119"/>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961316" y="2777791"/>
            <a:ext cx="3048535" cy="1453340"/>
            <a:chOff x="1848296" y="1350492"/>
            <a:chExt cx="3048535" cy="1453340"/>
          </a:xfrm>
        </p:grpSpPr>
        <p:sp>
          <p:nvSpPr>
            <p:cNvPr id="32" name="Rectangle 31"/>
            <p:cNvSpPr/>
            <p:nvPr/>
          </p:nvSpPr>
          <p:spPr>
            <a:xfrm>
              <a:off x="1848296" y="1880502"/>
              <a:ext cx="3048535" cy="923330"/>
            </a:xfrm>
            <a:prstGeom prst="rect">
              <a:avLst/>
            </a:prstGeom>
          </p:spPr>
          <p:txBody>
            <a:bodyPr wrap="square">
              <a:spAutoFit/>
            </a:bodyPr>
            <a:lstStyle/>
            <a:p>
              <a:pPr algn="ctr"/>
              <a:r>
                <a:rPr lang="en-US" dirty="0">
                  <a:solidFill>
                    <a:schemeClr val="bg1"/>
                  </a:solidFill>
                </a:rPr>
                <a:t>They will have the Holy Spirit manifested only through appointed angels</a:t>
              </a:r>
              <a:endParaRPr lang="en-US" dirty="0">
                <a:solidFill>
                  <a:schemeClr val="bg1"/>
                </a:solidFill>
                <a:latin typeface="Abadi" panose="020B0604020104020204" pitchFamily="34" charset="0"/>
              </a:endParaRPr>
            </a:p>
          </p:txBody>
        </p:sp>
        <p:sp>
          <p:nvSpPr>
            <p:cNvPr id="33" name="5-Point Star 32"/>
            <p:cNvSpPr/>
            <p:nvPr/>
          </p:nvSpPr>
          <p:spPr>
            <a:xfrm>
              <a:off x="1923486" y="1350492"/>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Straight Arrow Connector 4"/>
          <p:cNvCxnSpPr/>
          <p:nvPr/>
        </p:nvCxnSpPr>
        <p:spPr>
          <a:xfrm flipV="1">
            <a:off x="4689739" y="1577141"/>
            <a:ext cx="1214761" cy="3732452"/>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913259" y="3108999"/>
            <a:ext cx="4036118" cy="15826"/>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871406" y="1705412"/>
            <a:ext cx="1334983" cy="370412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602610" y="3099115"/>
            <a:ext cx="3346767" cy="231041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3913259" y="3073645"/>
            <a:ext cx="3211407" cy="2225062"/>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846436" y="1023130"/>
            <a:ext cx="2434927" cy="1938992"/>
          </a:xfrm>
          <a:prstGeom prst="rect">
            <a:avLst/>
          </a:prstGeom>
        </p:spPr>
        <p:txBody>
          <a:bodyPr wrap="square">
            <a:spAutoFit/>
          </a:bodyPr>
          <a:lstStyle/>
          <a:p>
            <a:pPr algn="ctr"/>
            <a:r>
              <a:rPr lang="en-US" sz="2000" b="1" dirty="0">
                <a:solidFill>
                  <a:srgbClr val="FFFFCC"/>
                </a:solidFill>
              </a:rPr>
              <a:t>They will be heirs of salvation, but their glory is that of the stars, contrasted with that of the moon and sun</a:t>
            </a:r>
            <a:endParaRPr lang="en-US" sz="2000" b="1" dirty="0">
              <a:solidFill>
                <a:srgbClr val="FFFFCC"/>
              </a:solidFill>
              <a:latin typeface="Abadi" panose="020B0604020104020204" pitchFamily="34" charset="0"/>
            </a:endParaRPr>
          </a:p>
        </p:txBody>
      </p:sp>
    </p:spTree>
    <p:extLst>
      <p:ext uri="{BB962C8B-B14F-4D97-AF65-F5344CB8AC3E}">
        <p14:creationId xmlns:p14="http://schemas.microsoft.com/office/powerpoint/2010/main" val="426913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Effect transition="in" filter="fade">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up)">
                                      <p:cBhvr>
                                        <p:cTn id="24" dur="500"/>
                                        <p:tgtEl>
                                          <p:spTgt spid="39"/>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Effect transition="in" filter="fade">
                                      <p:cBhvr>
                                        <p:cTn id="29" dur="1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down)">
                                      <p:cBhvr>
                                        <p:cTn id="34" dur="500"/>
                                        <p:tgtEl>
                                          <p:spTgt spid="47"/>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Effect transition="in" filter="fade">
                                      <p:cBhvr>
                                        <p:cTn id="39" dur="1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par>
                                <p:cTn id="45" presetID="53" presetClass="entr" presetSubtype="16"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up)">
                                      <p:cBhvr>
                                        <p:cTn id="54" dur="500"/>
                                        <p:tgtEl>
                                          <p:spTgt spid="4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0AE901-7A2A-416B-A7D6-FF02AD568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76:89</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Surpass All Understanding</a:t>
            </a:r>
          </a:p>
        </p:txBody>
      </p:sp>
      <p:sp>
        <p:nvSpPr>
          <p:cNvPr id="18" name="Rectangle 17"/>
          <p:cNvSpPr/>
          <p:nvPr/>
        </p:nvSpPr>
        <p:spPr>
          <a:xfrm>
            <a:off x="323459" y="1177664"/>
            <a:ext cx="5183631" cy="1200329"/>
          </a:xfrm>
          <a:prstGeom prst="rect">
            <a:avLst/>
          </a:prstGeom>
        </p:spPr>
        <p:txBody>
          <a:bodyPr wrap="square">
            <a:spAutoFit/>
          </a:bodyPr>
          <a:lstStyle/>
          <a:p>
            <a:pPr fontAlgn="base"/>
            <a:r>
              <a:rPr lang="en-US" dirty="0">
                <a:solidFill>
                  <a:schemeClr val="bg1"/>
                </a:solidFill>
              </a:rPr>
              <a:t>All who receive the telestial kingdom will have paid a price for this glory. The fact that after they pay this price they inherit a telestial glory is evidence of the Father’s love and mercy.</a:t>
            </a:r>
            <a:endParaRPr lang="en-US" sz="1200" dirty="0">
              <a:solidFill>
                <a:schemeClr val="bg1"/>
              </a:solidFill>
              <a:latin typeface="Abadi" panose="020B0604020104020204" pitchFamily="34" charset="0"/>
            </a:endParaRPr>
          </a:p>
        </p:txBody>
      </p:sp>
      <p:sp>
        <p:nvSpPr>
          <p:cNvPr id="19" name="Rectangle 18"/>
          <p:cNvSpPr/>
          <p:nvPr/>
        </p:nvSpPr>
        <p:spPr>
          <a:xfrm>
            <a:off x="5830549" y="2029201"/>
            <a:ext cx="5183631" cy="4278094"/>
          </a:xfrm>
          <a:prstGeom prst="rect">
            <a:avLst/>
          </a:prstGeom>
        </p:spPr>
        <p:txBody>
          <a:bodyPr wrap="square">
            <a:spAutoFit/>
          </a:bodyPr>
          <a:lstStyle/>
          <a:p>
            <a:pPr fontAlgn="base"/>
            <a:r>
              <a:rPr lang="en-US" sz="2000" dirty="0">
                <a:solidFill>
                  <a:schemeClr val="bg1"/>
                </a:solidFill>
              </a:rPr>
              <a:t>Understanding “ cannot be conceived of by human mind, except as revealed. </a:t>
            </a:r>
          </a:p>
          <a:p>
            <a:pPr fontAlgn="base"/>
            <a:endParaRPr lang="en-US" sz="2000" dirty="0">
              <a:solidFill>
                <a:schemeClr val="bg1"/>
              </a:solidFill>
            </a:endParaRPr>
          </a:p>
          <a:p>
            <a:pPr fontAlgn="base"/>
            <a:r>
              <a:rPr lang="en-US" sz="2000" dirty="0">
                <a:solidFill>
                  <a:schemeClr val="bg1"/>
                </a:solidFill>
              </a:rPr>
              <a:t>We receive impressions through our senses.</a:t>
            </a:r>
          </a:p>
          <a:p>
            <a:pPr fontAlgn="base"/>
            <a:endParaRPr lang="en-US" sz="2000" dirty="0">
              <a:solidFill>
                <a:schemeClr val="bg1"/>
              </a:solidFill>
            </a:endParaRPr>
          </a:p>
          <a:p>
            <a:pPr fontAlgn="base"/>
            <a:r>
              <a:rPr lang="en-US" sz="2000" dirty="0">
                <a:solidFill>
                  <a:schemeClr val="bg1"/>
                </a:solidFill>
              </a:rPr>
              <a:t>We analyze these impression, classify them, and form deductions from them, and thus we obtain some knowledge of things both seen and unseen;</a:t>
            </a:r>
          </a:p>
          <a:p>
            <a:pPr fontAlgn="base"/>
            <a:endParaRPr lang="en-US" sz="2000" dirty="0">
              <a:solidFill>
                <a:schemeClr val="bg1"/>
              </a:solidFill>
            </a:endParaRPr>
          </a:p>
          <a:p>
            <a:pPr fontAlgn="base"/>
            <a:r>
              <a:rPr lang="en-US" sz="2000" dirty="0">
                <a:solidFill>
                  <a:schemeClr val="bg1"/>
                </a:solidFill>
              </a:rPr>
              <a:t>but we cannot gain any knowledge of the glories beyond any such process. It must be revealed. Revelation is also a source of knowledge.”</a:t>
            </a:r>
          </a:p>
          <a:p>
            <a:pPr fontAlgn="base"/>
            <a:r>
              <a:rPr lang="en-US" sz="1200" dirty="0">
                <a:solidFill>
                  <a:schemeClr val="bg1"/>
                </a:solidFill>
              </a:rPr>
              <a:t>Smith and Sjodahl</a:t>
            </a:r>
          </a:p>
        </p:txBody>
      </p:sp>
      <p:pic>
        <p:nvPicPr>
          <p:cNvPr id="5" name="Picture 4">
            <a:extLst>
              <a:ext uri="{FF2B5EF4-FFF2-40B4-BE49-F238E27FC236}">
                <a16:creationId xmlns:a16="http://schemas.microsoft.com/office/drawing/2014/main" id="{392DF84B-8A27-4545-AB35-AF0F7F7AA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820" y="2667782"/>
            <a:ext cx="3914775" cy="3810000"/>
          </a:xfrm>
          <a:prstGeom prst="rect">
            <a:avLst/>
          </a:prstGeom>
        </p:spPr>
      </p:pic>
      <p:pic>
        <p:nvPicPr>
          <p:cNvPr id="10" name="Picture 9">
            <a:extLst>
              <a:ext uri="{FF2B5EF4-FFF2-40B4-BE49-F238E27FC236}">
                <a16:creationId xmlns:a16="http://schemas.microsoft.com/office/drawing/2014/main" id="{1929C301-E5AD-4821-ADB0-5E6C08D093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8503" y="163477"/>
            <a:ext cx="1527117" cy="1163518"/>
          </a:xfrm>
          <a:prstGeom prst="rect">
            <a:avLst/>
          </a:prstGeom>
        </p:spPr>
      </p:pic>
    </p:spTree>
    <p:extLst>
      <p:ext uri="{BB962C8B-B14F-4D97-AF65-F5344CB8AC3E}">
        <p14:creationId xmlns:p14="http://schemas.microsoft.com/office/powerpoint/2010/main" val="130408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0AE901-7A2A-416B-A7D6-FF02AD568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76:85, 106</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Suffering</a:t>
            </a:r>
          </a:p>
        </p:txBody>
      </p:sp>
      <p:sp>
        <p:nvSpPr>
          <p:cNvPr id="2" name="Rectangle 1">
            <a:extLst>
              <a:ext uri="{FF2B5EF4-FFF2-40B4-BE49-F238E27FC236}">
                <a16:creationId xmlns:a16="http://schemas.microsoft.com/office/drawing/2014/main" id="{3C11DBAD-7FE1-4B82-8DB5-71E8C9BD8F66}"/>
              </a:ext>
            </a:extLst>
          </p:cNvPr>
          <p:cNvSpPr/>
          <p:nvPr/>
        </p:nvSpPr>
        <p:spPr>
          <a:xfrm>
            <a:off x="1434789" y="1089898"/>
            <a:ext cx="6096000" cy="5262979"/>
          </a:xfrm>
          <a:prstGeom prst="rect">
            <a:avLst/>
          </a:prstGeom>
        </p:spPr>
        <p:txBody>
          <a:bodyPr>
            <a:spAutoFit/>
          </a:bodyPr>
          <a:lstStyle/>
          <a:p>
            <a:r>
              <a:rPr lang="en-US" sz="2800" dirty="0">
                <a:solidFill>
                  <a:schemeClr val="bg1"/>
                </a:solidFill>
              </a:rPr>
              <a:t>This suffering will be a means of cleansing, or purifying, and through it the wicked shall be brought to a condition whereby they may, through the redemption of Jesus Christ, obtain</a:t>
            </a:r>
            <a:r>
              <a:rPr lang="en-US" sz="2800" dirty="0">
                <a:solidFill>
                  <a:srgbClr val="FF0000"/>
                </a:solidFill>
              </a:rPr>
              <a:t> </a:t>
            </a:r>
            <a:r>
              <a:rPr lang="en-US" sz="2800" dirty="0">
                <a:solidFill>
                  <a:srgbClr val="FF0000"/>
                </a:solidFill>
                <a:hlinkClick r:id="rId3">
                  <a:extLst>
                    <a:ext uri="{A12FA001-AC4F-418D-AE19-62706E023703}">
                      <ahyp:hlinkClr xmlns:ahyp="http://schemas.microsoft.com/office/drawing/2018/hyperlinkcolor" val="tx"/>
                    </a:ext>
                  </a:extLst>
                </a:hlinkClick>
              </a:rPr>
              <a:t>immortality</a:t>
            </a:r>
            <a:r>
              <a:rPr lang="en-US" sz="2800" dirty="0">
                <a:solidFill>
                  <a:schemeClr val="bg1"/>
                </a:solidFill>
              </a:rPr>
              <a:t>. </a:t>
            </a:r>
          </a:p>
          <a:p>
            <a:endParaRPr lang="en-US" sz="2800" dirty="0">
              <a:solidFill>
                <a:schemeClr val="bg1"/>
              </a:solidFill>
            </a:endParaRPr>
          </a:p>
          <a:p>
            <a:r>
              <a:rPr lang="en-US" sz="2800" dirty="0">
                <a:solidFill>
                  <a:schemeClr val="bg1"/>
                </a:solidFill>
              </a:rPr>
              <a:t>Their spirits and bodies shall be again united, and they shall dwell in the telestial kingdom. But this </a:t>
            </a:r>
            <a:r>
              <a:rPr lang="en-US" sz="2800" dirty="0">
                <a:solidFill>
                  <a:srgbClr val="FF0000"/>
                </a:solidFill>
                <a:hlinkClick r:id="rId4">
                  <a:extLst>
                    <a:ext uri="{A12FA001-AC4F-418D-AE19-62706E023703}">
                      <ahyp:hlinkClr xmlns:ahyp="http://schemas.microsoft.com/office/drawing/2018/hyperlinkcolor" val="tx"/>
                    </a:ext>
                  </a:extLst>
                </a:hlinkClick>
              </a:rPr>
              <a:t>resurrection</a:t>
            </a:r>
            <a:r>
              <a:rPr lang="en-US" sz="2800" dirty="0">
                <a:solidFill>
                  <a:schemeClr val="bg1"/>
                </a:solidFill>
              </a:rPr>
              <a:t> will not come until the end of the world”</a:t>
            </a:r>
          </a:p>
        </p:txBody>
      </p:sp>
      <p:sp>
        <p:nvSpPr>
          <p:cNvPr id="3" name="Rectangle 2">
            <a:extLst>
              <a:ext uri="{FF2B5EF4-FFF2-40B4-BE49-F238E27FC236}">
                <a16:creationId xmlns:a16="http://schemas.microsoft.com/office/drawing/2014/main" id="{B116B482-C23E-4D81-A373-25F9B9E9D2A6}"/>
              </a:ext>
            </a:extLst>
          </p:cNvPr>
          <p:cNvSpPr/>
          <p:nvPr/>
        </p:nvSpPr>
        <p:spPr>
          <a:xfrm>
            <a:off x="7955833" y="4557275"/>
            <a:ext cx="3557239" cy="1754326"/>
          </a:xfrm>
          <a:prstGeom prst="rect">
            <a:avLst/>
          </a:prstGeom>
        </p:spPr>
        <p:txBody>
          <a:bodyPr wrap="square">
            <a:spAutoFit/>
          </a:bodyPr>
          <a:lstStyle/>
          <a:p>
            <a:pPr algn="ctr"/>
            <a:r>
              <a:rPr lang="en-US" dirty="0">
                <a:solidFill>
                  <a:srgbClr val="FFFF00"/>
                </a:solidFill>
                <a:latin typeface="Open Sans"/>
              </a:rPr>
              <a:t>The wicked will suffer for their sins until Jesus Christ completes His work and delivers up the kingdom of God on earth to His Father. Christ will then be crowned with glory</a:t>
            </a:r>
            <a:endParaRPr lang="en-US" dirty="0">
              <a:solidFill>
                <a:srgbClr val="FFFF00"/>
              </a:solidFill>
            </a:endParaRPr>
          </a:p>
        </p:txBody>
      </p:sp>
      <p:pic>
        <p:nvPicPr>
          <p:cNvPr id="11" name="Picture 10">
            <a:extLst>
              <a:ext uri="{FF2B5EF4-FFF2-40B4-BE49-F238E27FC236}">
                <a16:creationId xmlns:a16="http://schemas.microsoft.com/office/drawing/2014/main" id="{5A3219CF-C5F7-407A-A1EA-419920BA10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883" y="10886"/>
            <a:ext cx="927023" cy="1200329"/>
          </a:xfrm>
          <a:prstGeom prst="rect">
            <a:avLst/>
          </a:prstGeom>
        </p:spPr>
      </p:pic>
      <p:pic>
        <p:nvPicPr>
          <p:cNvPr id="8" name="Picture 7">
            <a:extLst>
              <a:ext uri="{FF2B5EF4-FFF2-40B4-BE49-F238E27FC236}">
                <a16:creationId xmlns:a16="http://schemas.microsoft.com/office/drawing/2014/main" id="{100AB0E6-9608-422A-ADC3-18AA3C9E459D}"/>
              </a:ext>
            </a:extLst>
          </p:cNvPr>
          <p:cNvPicPr>
            <a:picLocks noChangeAspect="1"/>
          </p:cNvPicPr>
          <p:nvPr/>
        </p:nvPicPr>
        <p:blipFill rotWithShape="1">
          <a:blip r:embed="rId6">
            <a:extLst>
              <a:ext uri="{28A0092B-C50C-407E-A947-70E740481C1C}">
                <a14:useLocalDpi xmlns:a14="http://schemas.microsoft.com/office/drawing/2010/main" val="0"/>
              </a:ext>
            </a:extLst>
          </a:blip>
          <a:srcRect r="4518" b="9667"/>
          <a:stretch/>
        </p:blipFill>
        <p:spPr>
          <a:xfrm>
            <a:off x="7307745" y="1084614"/>
            <a:ext cx="4630372" cy="2926262"/>
          </a:xfrm>
          <a:prstGeom prst="rect">
            <a:avLst/>
          </a:prstGeom>
        </p:spPr>
      </p:pic>
    </p:spTree>
    <p:extLst>
      <p:ext uri="{BB962C8B-B14F-4D97-AF65-F5344CB8AC3E}">
        <p14:creationId xmlns:p14="http://schemas.microsoft.com/office/powerpoint/2010/main" val="40012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43F824B2-805A-44FB-A386-9CBF85621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76:90</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No Man Knows Except God</a:t>
            </a:r>
          </a:p>
        </p:txBody>
      </p:sp>
      <p:grpSp>
        <p:nvGrpSpPr>
          <p:cNvPr id="25" name="Group 24"/>
          <p:cNvGrpSpPr/>
          <p:nvPr/>
        </p:nvGrpSpPr>
        <p:grpSpPr>
          <a:xfrm>
            <a:off x="1717336" y="4144442"/>
            <a:ext cx="7903105" cy="2109457"/>
            <a:chOff x="3120139" y="4307388"/>
            <a:chExt cx="7903105" cy="2109457"/>
          </a:xfrm>
        </p:grpSpPr>
        <p:grpSp>
          <p:nvGrpSpPr>
            <p:cNvPr id="26" name="Group 25"/>
            <p:cNvGrpSpPr/>
            <p:nvPr/>
          </p:nvGrpSpPr>
          <p:grpSpPr>
            <a:xfrm>
              <a:off x="3120139" y="4307388"/>
              <a:ext cx="7903105" cy="2109457"/>
              <a:chOff x="2263937" y="4119327"/>
              <a:chExt cx="7903105" cy="2109457"/>
            </a:xfrm>
          </p:grpSpPr>
          <p:sp>
            <p:nvSpPr>
              <p:cNvPr id="60" name="Oval 59"/>
              <p:cNvSpPr/>
              <p:nvPr/>
            </p:nvSpPr>
            <p:spPr>
              <a:xfrm>
                <a:off x="2263937" y="4119327"/>
                <a:ext cx="7903105" cy="210945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740182" y="4271727"/>
                <a:ext cx="6744761" cy="1611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264433" y="4521902"/>
              <a:ext cx="659674" cy="541680"/>
              <a:chOff x="3390612" y="4476473"/>
              <a:chExt cx="659674" cy="541680"/>
            </a:xfrm>
          </p:grpSpPr>
          <p:sp>
            <p:nvSpPr>
              <p:cNvPr id="59" name="Rounded Rectangle 58"/>
              <p:cNvSpPr/>
              <p:nvPr/>
            </p:nvSpPr>
            <p:spPr>
              <a:xfrm rot="19753255">
                <a:off x="3619015" y="4629748"/>
                <a:ext cx="152400" cy="152400"/>
              </a:xfrm>
              <a:prstGeom prst="roundRect">
                <a:avLst>
                  <a:gd name="adj" fmla="val 706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rot="753596">
                <a:off x="3567696" y="4476473"/>
                <a:ext cx="431074" cy="309154"/>
                <a:chOff x="5664926" y="2053046"/>
                <a:chExt cx="431074" cy="309154"/>
              </a:xfrm>
              <a:solidFill>
                <a:schemeClr val="accent6">
                  <a:lumMod val="75000"/>
                </a:schemeClr>
              </a:solidFill>
            </p:grpSpPr>
            <p:sp>
              <p:nvSpPr>
                <p:cNvPr id="55" name="Round Diagonal Corner Rectangle 54"/>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rot="426836">
                <a:off x="3390612" y="4620119"/>
                <a:ext cx="659674" cy="381000"/>
                <a:chOff x="5664926" y="1981200"/>
                <a:chExt cx="659674" cy="381000"/>
              </a:xfrm>
              <a:solidFill>
                <a:schemeClr val="accent6">
                  <a:lumMod val="75000"/>
                </a:schemeClr>
              </a:solidFill>
            </p:grpSpPr>
            <p:sp>
              <p:nvSpPr>
                <p:cNvPr id="51" name="Round Diagonal Corner Rectangle 50"/>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2889473">
              <a:off x="9255544" y="4502271"/>
              <a:ext cx="659674" cy="579897"/>
              <a:chOff x="3390612" y="4476473"/>
              <a:chExt cx="659674" cy="579897"/>
            </a:xfrm>
          </p:grpSpPr>
          <p:sp>
            <p:nvSpPr>
              <p:cNvPr id="44" name="Rounded Rectangle 43"/>
              <p:cNvSpPr/>
              <p:nvPr/>
            </p:nvSpPr>
            <p:spPr>
              <a:xfrm rot="19753255">
                <a:off x="3619016" y="4629747"/>
                <a:ext cx="152400" cy="152400"/>
              </a:xfrm>
              <a:prstGeom prst="roundRect">
                <a:avLst>
                  <a:gd name="adj" fmla="val 706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rot="753596">
                <a:off x="3567696" y="4476473"/>
                <a:ext cx="431074" cy="309154"/>
                <a:chOff x="5664926" y="2053046"/>
                <a:chExt cx="431074" cy="309154"/>
              </a:xfrm>
              <a:solidFill>
                <a:schemeClr val="accent6">
                  <a:lumMod val="75000"/>
                </a:schemeClr>
              </a:solidFill>
            </p:grpSpPr>
            <p:sp>
              <p:nvSpPr>
                <p:cNvPr id="40" name="Round Diagonal Corner Rectangle 39"/>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rot="426836">
                <a:off x="3390612" y="4620119"/>
                <a:ext cx="659674" cy="381000"/>
                <a:chOff x="5664926" y="1981200"/>
                <a:chExt cx="659674" cy="381000"/>
              </a:xfrm>
              <a:solidFill>
                <a:schemeClr val="accent6">
                  <a:lumMod val="75000"/>
                </a:schemeClr>
              </a:solidFill>
            </p:grpSpPr>
            <p:sp>
              <p:nvSpPr>
                <p:cNvPr id="36" name="Round Diagonal Corner Rectangle 3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666157" y="4873732"/>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3350802" y="4642111"/>
            <a:ext cx="848055" cy="1098641"/>
          </a:xfrm>
          <a:prstGeom prst="rect">
            <a:avLst/>
          </a:prstGeom>
        </p:spPr>
      </p:pic>
      <p:sp>
        <p:nvSpPr>
          <p:cNvPr id="69" name="TextBox 68"/>
          <p:cNvSpPr txBox="1"/>
          <p:nvPr/>
        </p:nvSpPr>
        <p:spPr>
          <a:xfrm>
            <a:off x="8979485" y="1731615"/>
            <a:ext cx="1121229" cy="1323439"/>
          </a:xfrm>
          <a:prstGeom prst="rect">
            <a:avLst/>
          </a:prstGeom>
          <a:noFill/>
        </p:spPr>
        <p:txBody>
          <a:bodyPr wrap="square" rtlCol="0">
            <a:spAutoFit/>
          </a:bodyPr>
          <a:lstStyle/>
          <a:p>
            <a:pPr algn="ctr"/>
            <a:r>
              <a:rPr lang="en-US" sz="1600" dirty="0"/>
              <a:t>Those who are redeemed from the devil </a:t>
            </a:r>
          </a:p>
        </p:txBody>
      </p:sp>
      <p:pic>
        <p:nvPicPr>
          <p:cNvPr id="45" name="Picture 44"/>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4419549" y="3981136"/>
            <a:ext cx="884434" cy="1892878"/>
          </a:xfrm>
          <a:prstGeom prst="rect">
            <a:avLst/>
          </a:prstGeom>
        </p:spPr>
      </p:pic>
      <p:grpSp>
        <p:nvGrpSpPr>
          <p:cNvPr id="54" name="Group 53"/>
          <p:cNvGrpSpPr/>
          <p:nvPr/>
        </p:nvGrpSpPr>
        <p:grpSpPr>
          <a:xfrm>
            <a:off x="5761344" y="3835061"/>
            <a:ext cx="1882111" cy="2038953"/>
            <a:chOff x="6019800" y="2209800"/>
            <a:chExt cx="1828800" cy="1981200"/>
          </a:xfrm>
        </p:grpSpPr>
        <p:grpSp>
          <p:nvGrpSpPr>
            <p:cNvPr id="58" name="Group 10"/>
            <p:cNvGrpSpPr/>
            <p:nvPr/>
          </p:nvGrpSpPr>
          <p:grpSpPr>
            <a:xfrm>
              <a:off x="6019800" y="2209800"/>
              <a:ext cx="1828800" cy="1981200"/>
              <a:chOff x="6019800" y="2209800"/>
              <a:chExt cx="1828800" cy="1981200"/>
            </a:xfrm>
          </p:grpSpPr>
          <p:sp>
            <p:nvSpPr>
              <p:cNvPr id="73" name="Rounded Rectangle 72"/>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1"/>
            <p:cNvGrpSpPr/>
            <p:nvPr/>
          </p:nvGrpSpPr>
          <p:grpSpPr>
            <a:xfrm>
              <a:off x="6172200" y="2362200"/>
              <a:ext cx="1547446" cy="1676400"/>
              <a:chOff x="6019800" y="2209800"/>
              <a:chExt cx="1828800" cy="1981200"/>
            </a:xfrm>
          </p:grpSpPr>
          <p:sp>
            <p:nvSpPr>
              <p:cNvPr id="70" name="Rounded Rectangle 69"/>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p:cNvSpPr/>
          <p:nvPr/>
        </p:nvSpPr>
        <p:spPr>
          <a:xfrm>
            <a:off x="2619591" y="506182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060375" y="506687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832814" y="5046987"/>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383319" y="4935360"/>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39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3D9FCAD-4088-4319-9AEA-46A7CFE01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76:91-102</a:t>
            </a:r>
            <a:endParaRPr lang="en-US" sz="1200" dirty="0">
              <a:solidFill>
                <a:schemeClr val="bg1"/>
              </a:solidFill>
            </a:endParaRPr>
          </a:p>
        </p:txBody>
      </p:sp>
      <p:sp>
        <p:nvSpPr>
          <p:cNvPr id="6" name="TextBox 5"/>
          <p:cNvSpPr txBox="1"/>
          <p:nvPr/>
        </p:nvSpPr>
        <p:spPr>
          <a:xfrm>
            <a:off x="0" y="0"/>
            <a:ext cx="12192000" cy="1569660"/>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The Glory of the Kingdoms</a:t>
            </a:r>
          </a:p>
          <a:p>
            <a:pPr algn="ctr"/>
            <a:endParaRPr lang="en-US" sz="4800" dirty="0">
              <a:solidFill>
                <a:schemeClr val="bg1"/>
              </a:solidFill>
              <a:latin typeface="Lucida Fax" panose="02060602050505020204" pitchFamily="18" charset="0"/>
            </a:endParaRPr>
          </a:p>
        </p:txBody>
      </p:sp>
      <p:sp>
        <p:nvSpPr>
          <p:cNvPr id="69" name="TextBox 68"/>
          <p:cNvSpPr txBox="1"/>
          <p:nvPr/>
        </p:nvSpPr>
        <p:spPr>
          <a:xfrm>
            <a:off x="8979485" y="1731615"/>
            <a:ext cx="1121229" cy="1323439"/>
          </a:xfrm>
          <a:prstGeom prst="rect">
            <a:avLst/>
          </a:prstGeom>
          <a:noFill/>
        </p:spPr>
        <p:txBody>
          <a:bodyPr wrap="square" rtlCol="0">
            <a:spAutoFit/>
          </a:bodyPr>
          <a:lstStyle/>
          <a:p>
            <a:pPr algn="ctr"/>
            <a:r>
              <a:rPr lang="en-US" sz="1600" dirty="0"/>
              <a:t>Those who are redeemed from the devil </a:t>
            </a:r>
          </a:p>
        </p:txBody>
      </p:sp>
      <p:grpSp>
        <p:nvGrpSpPr>
          <p:cNvPr id="10" name="Group 9"/>
          <p:cNvGrpSpPr/>
          <p:nvPr/>
        </p:nvGrpSpPr>
        <p:grpSpPr>
          <a:xfrm>
            <a:off x="932557" y="712138"/>
            <a:ext cx="1882111" cy="2038953"/>
            <a:chOff x="932557" y="712138"/>
            <a:chExt cx="1882111" cy="2038953"/>
          </a:xfrm>
        </p:grpSpPr>
        <p:grpSp>
          <p:nvGrpSpPr>
            <p:cNvPr id="54" name="Group 53"/>
            <p:cNvGrpSpPr/>
            <p:nvPr/>
          </p:nvGrpSpPr>
          <p:grpSpPr>
            <a:xfrm>
              <a:off x="932557" y="712138"/>
              <a:ext cx="1882111" cy="2038953"/>
              <a:chOff x="6019800" y="2209800"/>
              <a:chExt cx="1828800" cy="1981200"/>
            </a:xfrm>
          </p:grpSpPr>
          <p:grpSp>
            <p:nvGrpSpPr>
              <p:cNvPr id="58" name="Group 10"/>
              <p:cNvGrpSpPr/>
              <p:nvPr/>
            </p:nvGrpSpPr>
            <p:grpSpPr>
              <a:xfrm>
                <a:off x="6019800" y="2209800"/>
                <a:ext cx="1828800" cy="1981200"/>
                <a:chOff x="6019800" y="2209800"/>
                <a:chExt cx="1828800" cy="1981200"/>
              </a:xfrm>
            </p:grpSpPr>
            <p:sp>
              <p:nvSpPr>
                <p:cNvPr id="73" name="Rounded Rectangle 72"/>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1"/>
              <p:cNvGrpSpPr/>
              <p:nvPr/>
            </p:nvGrpSpPr>
            <p:grpSpPr>
              <a:xfrm>
                <a:off x="6172200" y="2362200"/>
                <a:ext cx="1547446" cy="1676400"/>
                <a:chOff x="6019800" y="2209800"/>
                <a:chExt cx="1828800" cy="1981200"/>
              </a:xfrm>
            </p:grpSpPr>
            <p:sp>
              <p:nvSpPr>
                <p:cNvPr id="70" name="Rounded Rectangle 69"/>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Sun 1"/>
            <p:cNvSpPr/>
            <p:nvPr/>
          </p:nvSpPr>
          <p:spPr>
            <a:xfrm>
              <a:off x="1266579" y="1062106"/>
              <a:ext cx="1292487" cy="1331228"/>
            </a:xfrm>
            <a:prstGeom prst="sun">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3913480" y="2904840"/>
            <a:ext cx="884434" cy="1892878"/>
            <a:chOff x="5562549" y="3267391"/>
            <a:chExt cx="884434" cy="1892878"/>
          </a:xfrm>
        </p:grpSpPr>
        <p:pic>
          <p:nvPicPr>
            <p:cNvPr id="45" name="Picture 44"/>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5562549" y="3267391"/>
              <a:ext cx="884434" cy="1892878"/>
            </a:xfrm>
            <a:prstGeom prst="rect">
              <a:avLst/>
            </a:prstGeom>
          </p:spPr>
        </p:pic>
        <p:sp>
          <p:nvSpPr>
            <p:cNvPr id="3" name="Moon 2"/>
            <p:cNvSpPr/>
            <p:nvPr/>
          </p:nvSpPr>
          <p:spPr>
            <a:xfrm>
              <a:off x="5829300" y="3593081"/>
              <a:ext cx="533400" cy="1241498"/>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5671972" y="5013323"/>
            <a:ext cx="848055" cy="1098641"/>
            <a:chOff x="9958430" y="5291016"/>
            <a:chExt cx="848055" cy="1098641"/>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9958430" y="5291016"/>
              <a:ext cx="848055" cy="1098641"/>
            </a:xfrm>
            <a:prstGeom prst="rect">
              <a:avLst/>
            </a:prstGeom>
          </p:spPr>
        </p:pic>
        <p:sp>
          <p:nvSpPr>
            <p:cNvPr id="5" name="5-Point Star 4"/>
            <p:cNvSpPr/>
            <p:nvPr/>
          </p:nvSpPr>
          <p:spPr>
            <a:xfrm>
              <a:off x="10265229" y="5682343"/>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4980382" y="3343957"/>
            <a:ext cx="6096000" cy="923330"/>
          </a:xfrm>
          <a:prstGeom prst="rect">
            <a:avLst/>
          </a:prstGeom>
        </p:spPr>
        <p:txBody>
          <a:bodyPr>
            <a:spAutoFit/>
          </a:bodyPr>
          <a:lstStyle/>
          <a:p>
            <a:r>
              <a:rPr lang="en-US" dirty="0">
                <a:solidFill>
                  <a:schemeClr val="bg1"/>
                </a:solidFill>
                <a:latin typeface="Georgia" panose="02040502050405020303" pitchFamily="18" charset="0"/>
              </a:rPr>
              <a:t>And thus we saw the glory of the terrestrial which excels in all things the glory of the telestial, even in glory, and in power, and in might, and in dominion.</a:t>
            </a:r>
            <a:endParaRPr lang="en-US" dirty="0">
              <a:solidFill>
                <a:schemeClr val="bg1"/>
              </a:solidFill>
            </a:endParaRPr>
          </a:p>
        </p:txBody>
      </p:sp>
      <p:sp>
        <p:nvSpPr>
          <p:cNvPr id="12" name="Rectangle 11"/>
          <p:cNvSpPr/>
          <p:nvPr/>
        </p:nvSpPr>
        <p:spPr>
          <a:xfrm>
            <a:off x="2859134" y="1371431"/>
            <a:ext cx="6096000" cy="923330"/>
          </a:xfrm>
          <a:prstGeom prst="rect">
            <a:avLst/>
          </a:prstGeom>
        </p:spPr>
        <p:txBody>
          <a:bodyPr>
            <a:spAutoFit/>
          </a:bodyPr>
          <a:lstStyle/>
          <a:p>
            <a:r>
              <a:rPr lang="en-US" dirty="0">
                <a:solidFill>
                  <a:schemeClr val="bg1"/>
                </a:solidFill>
                <a:latin typeface="Georgia" panose="02040502050405020303" pitchFamily="18" charset="0"/>
              </a:rPr>
              <a:t> And thus we saw the glory of the celestial, which excels in all things—where God, even the Father, reigns upon his throne forever and ever;</a:t>
            </a:r>
            <a:endParaRPr lang="en-US" dirty="0">
              <a:solidFill>
                <a:schemeClr val="bg1"/>
              </a:solidFill>
            </a:endParaRPr>
          </a:p>
        </p:txBody>
      </p:sp>
      <p:sp>
        <p:nvSpPr>
          <p:cNvPr id="13" name="Rectangle 12"/>
          <p:cNvSpPr/>
          <p:nvPr/>
        </p:nvSpPr>
        <p:spPr>
          <a:xfrm>
            <a:off x="6814199" y="5201958"/>
            <a:ext cx="5083628" cy="1200329"/>
          </a:xfrm>
          <a:prstGeom prst="rect">
            <a:avLst/>
          </a:prstGeom>
        </p:spPr>
        <p:txBody>
          <a:bodyPr wrap="square">
            <a:spAutoFit/>
          </a:bodyPr>
          <a:lstStyle/>
          <a:p>
            <a:r>
              <a:rPr lang="en-US" dirty="0">
                <a:solidFill>
                  <a:schemeClr val="bg1"/>
                </a:solidFill>
                <a:latin typeface="Georgia" panose="02040502050405020303" pitchFamily="18" charset="0"/>
              </a:rPr>
              <a:t>Last of all, these all are they who will not be gathered with the saints, to be caught up unto the church of the Firstborn, and received into the cloud.</a:t>
            </a:r>
            <a:endParaRPr lang="en-US" dirty="0">
              <a:solidFill>
                <a:schemeClr val="bg1"/>
              </a:solidFill>
            </a:endParaRPr>
          </a:p>
        </p:txBody>
      </p:sp>
      <p:sp>
        <p:nvSpPr>
          <p:cNvPr id="14" name="Rectangle 13"/>
          <p:cNvSpPr/>
          <p:nvPr/>
        </p:nvSpPr>
        <p:spPr>
          <a:xfrm>
            <a:off x="485380" y="3669989"/>
            <a:ext cx="3193833" cy="2308324"/>
          </a:xfrm>
          <a:prstGeom prst="rect">
            <a:avLst/>
          </a:prstGeom>
        </p:spPr>
        <p:txBody>
          <a:bodyPr wrap="square">
            <a:spAutoFit/>
          </a:bodyPr>
          <a:lstStyle/>
          <a:p>
            <a:pPr algn="ctr"/>
            <a:r>
              <a:rPr lang="en-US" sz="2400" b="1" i="0" dirty="0">
                <a:solidFill>
                  <a:srgbClr val="FFFF00"/>
                </a:solidFill>
                <a:effectLst/>
                <a:latin typeface="Abadi" panose="020B0604020104020204" pitchFamily="34" charset="0"/>
              </a:rPr>
              <a:t>The kingdom of glory we inherit will be determined by our actions in this life and the desires of our hearts</a:t>
            </a:r>
            <a:endParaRPr lang="en-US" sz="2400" dirty="0">
              <a:solidFill>
                <a:srgbClr val="FFFF00"/>
              </a:solidFill>
            </a:endParaRPr>
          </a:p>
        </p:txBody>
      </p:sp>
    </p:spTree>
    <p:extLst>
      <p:ext uri="{BB962C8B-B14F-4D97-AF65-F5344CB8AC3E}">
        <p14:creationId xmlns:p14="http://schemas.microsoft.com/office/powerpoint/2010/main" val="36625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1928</Words>
  <Application>Microsoft Office PowerPoint</Application>
  <PresentationFormat>Widescreen</PresentationFormat>
  <Paragraphs>108</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 Light</vt:lpstr>
      <vt:lpstr>Calibri</vt:lpstr>
      <vt:lpstr>Abadi</vt:lpstr>
      <vt:lpstr>Lucida Fax</vt:lpstr>
      <vt:lpstr>Open Sans</vt:lpstr>
      <vt:lpstr>Georgia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20</cp:revision>
  <dcterms:created xsi:type="dcterms:W3CDTF">2014-11-18T14:37:37Z</dcterms:created>
  <dcterms:modified xsi:type="dcterms:W3CDTF">2020-07-12T17:21:11Z</dcterms:modified>
</cp:coreProperties>
</file>