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0" r:id="rId4"/>
    <p:sldId id="261" r:id="rId5"/>
    <p:sldId id="262" r:id="rId6"/>
    <p:sldId id="263" r:id="rId7"/>
    <p:sldId id="264" r:id="rId8"/>
    <p:sldId id="265" r:id="rId9"/>
    <p:sldId id="278" r:id="rId10"/>
    <p:sldId id="266" r:id="rId11"/>
    <p:sldId id="267" r:id="rId12"/>
    <p:sldId id="268" r:id="rId13"/>
    <p:sldId id="271" r:id="rId14"/>
    <p:sldId id="269" r:id="rId15"/>
    <p:sldId id="270" r:id="rId16"/>
    <p:sldId id="274" r:id="rId17"/>
    <p:sldId id="273" r:id="rId18"/>
    <p:sldId id="275" r:id="rId19"/>
    <p:sldId id="281" r:id="rId20"/>
    <p:sldId id="276" r:id="rId21"/>
    <p:sldId id="277" r:id="rId22"/>
    <p:sldId id="258" r:id="rId23"/>
    <p:sldId id="259" r:id="rId24"/>
    <p:sldId id="279" r:id="rId25"/>
    <p:sldId id="280" r:id="rId26"/>
  </p:sldIdLst>
  <p:sldSz cx="12192000" cy="6858000"/>
  <p:notesSz cx="6858000" cy="9144000"/>
  <p:embeddedFontLst>
    <p:embeddedFont>
      <p:font typeface="Abadi" panose="020B0604020104020204" pitchFamily="34" charset="0"/>
      <p:regular r:id="rId27"/>
    </p:embeddedFon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Californian FB" panose="0207040306080B030204" pitchFamily="18" charset="0"/>
      <p:regular r:id="rId34"/>
      <p:bold r:id="rId35"/>
      <p:italic r:id="rId36"/>
    </p:embeddedFont>
    <p:embeddedFont>
      <p:font typeface="Comic Sans MS" panose="030F0702030302020204" pitchFamily="66" charset="0"/>
      <p:regular r:id="rId37"/>
      <p:bold r:id="rId38"/>
      <p:italic r:id="rId39"/>
      <p:boldItalic r:id="rId40"/>
    </p:embeddedFont>
    <p:embeddedFont>
      <p:font typeface="Georgia" panose="02040502050405020303" pitchFamily="18" charset="0"/>
      <p:regular r:id="rId41"/>
      <p:bold r:id="rId42"/>
      <p:italic r:id="rId43"/>
      <p:boldItalic r:id="rId44"/>
    </p:embeddedFont>
    <p:embeddedFont>
      <p:font typeface="Open Sans" panose="020B0606030504020204" pitchFamily="34"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88DF6A-A64D-43A1-BAD2-D2171F744AF3}"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D446F-DDB0-45E3-83A1-EFE3BB425B23}" type="slidenum">
              <a:rPr lang="en-US" smtClean="0"/>
              <a:t>‹#›</a:t>
            </a:fld>
            <a:endParaRPr lang="en-US"/>
          </a:p>
        </p:txBody>
      </p:sp>
    </p:spTree>
    <p:extLst>
      <p:ext uri="{BB962C8B-B14F-4D97-AF65-F5344CB8AC3E}">
        <p14:creationId xmlns:p14="http://schemas.microsoft.com/office/powerpoint/2010/main" val="2680096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88DF6A-A64D-43A1-BAD2-D2171F744AF3}"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D446F-DDB0-45E3-83A1-EFE3BB425B23}" type="slidenum">
              <a:rPr lang="en-US" smtClean="0"/>
              <a:t>‹#›</a:t>
            </a:fld>
            <a:endParaRPr lang="en-US"/>
          </a:p>
        </p:txBody>
      </p:sp>
    </p:spTree>
    <p:extLst>
      <p:ext uri="{BB962C8B-B14F-4D97-AF65-F5344CB8AC3E}">
        <p14:creationId xmlns:p14="http://schemas.microsoft.com/office/powerpoint/2010/main" val="3699587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88DF6A-A64D-43A1-BAD2-D2171F744AF3}"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D446F-DDB0-45E3-83A1-EFE3BB425B23}" type="slidenum">
              <a:rPr lang="en-US" smtClean="0"/>
              <a:t>‹#›</a:t>
            </a:fld>
            <a:endParaRPr lang="en-US"/>
          </a:p>
        </p:txBody>
      </p:sp>
    </p:spTree>
    <p:extLst>
      <p:ext uri="{BB962C8B-B14F-4D97-AF65-F5344CB8AC3E}">
        <p14:creationId xmlns:p14="http://schemas.microsoft.com/office/powerpoint/2010/main" val="1907031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88DF6A-A64D-43A1-BAD2-D2171F744AF3}"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D446F-DDB0-45E3-83A1-EFE3BB425B23}" type="slidenum">
              <a:rPr lang="en-US" smtClean="0"/>
              <a:t>‹#›</a:t>
            </a:fld>
            <a:endParaRPr lang="en-US"/>
          </a:p>
        </p:txBody>
      </p:sp>
    </p:spTree>
    <p:extLst>
      <p:ext uri="{BB962C8B-B14F-4D97-AF65-F5344CB8AC3E}">
        <p14:creationId xmlns:p14="http://schemas.microsoft.com/office/powerpoint/2010/main" val="618395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88DF6A-A64D-43A1-BAD2-D2171F744AF3}"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D446F-DDB0-45E3-83A1-EFE3BB425B23}" type="slidenum">
              <a:rPr lang="en-US" smtClean="0"/>
              <a:t>‹#›</a:t>
            </a:fld>
            <a:endParaRPr lang="en-US"/>
          </a:p>
        </p:txBody>
      </p:sp>
    </p:spTree>
    <p:extLst>
      <p:ext uri="{BB962C8B-B14F-4D97-AF65-F5344CB8AC3E}">
        <p14:creationId xmlns:p14="http://schemas.microsoft.com/office/powerpoint/2010/main" val="3627082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88DF6A-A64D-43A1-BAD2-D2171F744AF3}"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D446F-DDB0-45E3-83A1-EFE3BB425B23}" type="slidenum">
              <a:rPr lang="en-US" smtClean="0"/>
              <a:t>‹#›</a:t>
            </a:fld>
            <a:endParaRPr lang="en-US"/>
          </a:p>
        </p:txBody>
      </p:sp>
    </p:spTree>
    <p:extLst>
      <p:ext uri="{BB962C8B-B14F-4D97-AF65-F5344CB8AC3E}">
        <p14:creationId xmlns:p14="http://schemas.microsoft.com/office/powerpoint/2010/main" val="2643440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88DF6A-A64D-43A1-BAD2-D2171F744AF3}" type="datetimeFigureOut">
              <a:rPr lang="en-US" smtClean="0"/>
              <a:t>7/12/2020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CD446F-DDB0-45E3-83A1-EFE3BB425B23}" type="slidenum">
              <a:rPr lang="en-US" smtClean="0"/>
              <a:t>‹#›</a:t>
            </a:fld>
            <a:endParaRPr lang="en-US"/>
          </a:p>
        </p:txBody>
      </p:sp>
    </p:spTree>
    <p:extLst>
      <p:ext uri="{BB962C8B-B14F-4D97-AF65-F5344CB8AC3E}">
        <p14:creationId xmlns:p14="http://schemas.microsoft.com/office/powerpoint/2010/main" val="2912179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88DF6A-A64D-43A1-BAD2-D2171F744AF3}" type="datetimeFigureOut">
              <a:rPr lang="en-US" smtClean="0"/>
              <a:t>7/12/2020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CD446F-DDB0-45E3-83A1-EFE3BB425B23}" type="slidenum">
              <a:rPr lang="en-US" smtClean="0"/>
              <a:t>‹#›</a:t>
            </a:fld>
            <a:endParaRPr lang="en-US"/>
          </a:p>
        </p:txBody>
      </p:sp>
    </p:spTree>
    <p:extLst>
      <p:ext uri="{BB962C8B-B14F-4D97-AF65-F5344CB8AC3E}">
        <p14:creationId xmlns:p14="http://schemas.microsoft.com/office/powerpoint/2010/main" val="3436820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88DF6A-A64D-43A1-BAD2-D2171F744AF3}" type="datetimeFigureOut">
              <a:rPr lang="en-US" smtClean="0"/>
              <a:t>7/12/2020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D446F-DDB0-45E3-83A1-EFE3BB425B23}" type="slidenum">
              <a:rPr lang="en-US" smtClean="0"/>
              <a:t>‹#›</a:t>
            </a:fld>
            <a:endParaRPr lang="en-US"/>
          </a:p>
        </p:txBody>
      </p:sp>
    </p:spTree>
    <p:extLst>
      <p:ext uri="{BB962C8B-B14F-4D97-AF65-F5344CB8AC3E}">
        <p14:creationId xmlns:p14="http://schemas.microsoft.com/office/powerpoint/2010/main" val="705980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88DF6A-A64D-43A1-BAD2-D2171F744AF3}"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D446F-DDB0-45E3-83A1-EFE3BB425B23}" type="slidenum">
              <a:rPr lang="en-US" smtClean="0"/>
              <a:t>‹#›</a:t>
            </a:fld>
            <a:endParaRPr lang="en-US"/>
          </a:p>
        </p:txBody>
      </p:sp>
    </p:spTree>
    <p:extLst>
      <p:ext uri="{BB962C8B-B14F-4D97-AF65-F5344CB8AC3E}">
        <p14:creationId xmlns:p14="http://schemas.microsoft.com/office/powerpoint/2010/main" val="473821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88DF6A-A64D-43A1-BAD2-D2171F744AF3}"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D446F-DDB0-45E3-83A1-EFE3BB425B23}" type="slidenum">
              <a:rPr lang="en-US" smtClean="0"/>
              <a:t>‹#›</a:t>
            </a:fld>
            <a:endParaRPr lang="en-US"/>
          </a:p>
        </p:txBody>
      </p:sp>
    </p:spTree>
    <p:extLst>
      <p:ext uri="{BB962C8B-B14F-4D97-AF65-F5344CB8AC3E}">
        <p14:creationId xmlns:p14="http://schemas.microsoft.com/office/powerpoint/2010/main" val="3855256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88DF6A-A64D-43A1-BAD2-D2171F744AF3}" type="datetimeFigureOut">
              <a:rPr lang="en-US" smtClean="0"/>
              <a:t>7/12/2020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D446F-DDB0-45E3-83A1-EFE3BB425B23}" type="slidenum">
              <a:rPr lang="en-US" smtClean="0"/>
              <a:t>‹#›</a:t>
            </a:fld>
            <a:endParaRPr lang="en-US"/>
          </a:p>
        </p:txBody>
      </p:sp>
    </p:spTree>
    <p:extLst>
      <p:ext uri="{BB962C8B-B14F-4D97-AF65-F5344CB8AC3E}">
        <p14:creationId xmlns:p14="http://schemas.microsoft.com/office/powerpoint/2010/main" val="1009377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g"/><Relationship Id="rId10" Type="http://schemas.openxmlformats.org/officeDocument/2006/relationships/image" Target="../media/image24.jpeg"/><Relationship Id="rId4" Type="http://schemas.openxmlformats.org/officeDocument/2006/relationships/image" Target="../media/image18.jpg"/><Relationship Id="rId9"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4.jpg"/><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9.jpg"/><Relationship Id="rId4" Type="http://schemas.openxmlformats.org/officeDocument/2006/relationships/image" Target="../media/image38.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2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6.jpg"/><Relationship Id="rId4" Type="http://schemas.openxmlformats.org/officeDocument/2006/relationships/image" Target="../media/image45.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E29E1FFC-771E-4610-9D56-1BD1F0C16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11485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9B33B2E-C0CF-42EF-8E0F-CCF8F129C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8544" y="87914"/>
            <a:ext cx="12053456"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Doctrinal Mastery</a:t>
            </a:r>
          </a:p>
        </p:txBody>
      </p:sp>
      <p:sp>
        <p:nvSpPr>
          <p:cNvPr id="3" name="Rectangle 2"/>
          <p:cNvSpPr/>
          <p:nvPr/>
        </p:nvSpPr>
        <p:spPr>
          <a:xfrm>
            <a:off x="5848799" y="1995629"/>
            <a:ext cx="5401092" cy="3477875"/>
          </a:xfrm>
          <a:prstGeom prst="rect">
            <a:avLst/>
          </a:prstGeom>
        </p:spPr>
        <p:txBody>
          <a:bodyPr wrap="square">
            <a:spAutoFit/>
          </a:bodyPr>
          <a:lstStyle/>
          <a:p>
            <a:r>
              <a:rPr lang="en-US" sz="4400" dirty="0">
                <a:solidFill>
                  <a:schemeClr val="bg1"/>
                </a:solidFill>
              </a:rPr>
              <a:t>I, the Lord, am bound when ye do what I say; but when ye do not what I say, ye have no promise</a:t>
            </a:r>
          </a:p>
        </p:txBody>
      </p:sp>
      <p:grpSp>
        <p:nvGrpSpPr>
          <p:cNvPr id="7" name="Group 6"/>
          <p:cNvGrpSpPr/>
          <p:nvPr/>
        </p:nvGrpSpPr>
        <p:grpSpPr>
          <a:xfrm>
            <a:off x="949035" y="2400162"/>
            <a:ext cx="2286000" cy="2667000"/>
            <a:chOff x="2646084" y="2667000"/>
            <a:chExt cx="3886200" cy="3931920"/>
          </a:xfrm>
        </p:grpSpPr>
        <p:grpSp>
          <p:nvGrpSpPr>
            <p:cNvPr id="9" name="Group 13"/>
            <p:cNvGrpSpPr/>
            <p:nvPr/>
          </p:nvGrpSpPr>
          <p:grpSpPr>
            <a:xfrm>
              <a:off x="3048000" y="2667000"/>
              <a:ext cx="2971800" cy="3931920"/>
              <a:chOff x="152400" y="152400"/>
              <a:chExt cx="4953000" cy="6553200"/>
            </a:xfrm>
          </p:grpSpPr>
          <p:sp>
            <p:nvSpPr>
              <p:cNvPr id="13" name="Rounded Rectangle 12"/>
              <p:cNvSpPr/>
              <p:nvPr/>
            </p:nvSpPr>
            <p:spPr>
              <a:xfrm>
                <a:off x="4572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524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2646084" y="3823447"/>
              <a:ext cx="3886200" cy="589876"/>
            </a:xfrm>
            <a:prstGeom prst="rect">
              <a:avLst/>
            </a:prstGeom>
            <a:noFill/>
          </p:spPr>
          <p:txBody>
            <a:bodyPr wrap="square" rtlCol="0">
              <a:spAutoFit/>
            </a:bodyPr>
            <a:lstStyle/>
            <a:p>
              <a:pPr algn="ctr"/>
              <a:r>
                <a:rPr lang="en-US" sz="2000" dirty="0">
                  <a:solidFill>
                    <a:schemeClr val="bg2"/>
                  </a:solidFill>
                  <a:latin typeface="Californian FB" pitchFamily="18" charset="0"/>
                </a:rPr>
                <a:t>D&amp;C 82:10</a:t>
              </a:r>
            </a:p>
          </p:txBody>
        </p:sp>
        <p:sp>
          <p:nvSpPr>
            <p:cNvPr id="11" name="TextBox 10"/>
            <p:cNvSpPr txBox="1"/>
            <p:nvPr/>
          </p:nvSpPr>
          <p:spPr>
            <a:xfrm>
              <a:off x="3124200" y="5257800"/>
              <a:ext cx="2667000" cy="338554"/>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12" name="Straight Connector 11"/>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Right Arrow 3"/>
          <p:cNvSpPr/>
          <p:nvPr/>
        </p:nvSpPr>
        <p:spPr>
          <a:xfrm>
            <a:off x="3588327" y="3186545"/>
            <a:ext cx="1690255" cy="7942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074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50" fill="hold"/>
                                        <p:tgtEl>
                                          <p:spTgt spid="3"/>
                                        </p:tgtEl>
                                        <p:attrNameLst>
                                          <p:attrName>ppt_x</p:attrName>
                                        </p:attrNameLst>
                                      </p:cBhvr>
                                      <p:tavLst>
                                        <p:tav tm="0">
                                          <p:val>
                                            <p:strVal val="0-#ppt_w/2"/>
                                          </p:val>
                                        </p:tav>
                                        <p:tav tm="100000">
                                          <p:val>
                                            <p:strVal val="#ppt_x"/>
                                          </p:val>
                                        </p:tav>
                                      </p:tavLst>
                                    </p:anim>
                                    <p:anim calcmode="lin" valueType="num">
                                      <p:cBhvr additive="base">
                                        <p:cTn id="8" dur="10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0-#ppt_w/2"/>
                                          </p:val>
                                        </p:tav>
                                        <p:tav tm="100000">
                                          <p:val>
                                            <p:strVal val="#ppt_x"/>
                                          </p:val>
                                        </p:tav>
                                      </p:tavLst>
                                    </p:anim>
                                    <p:anim calcmode="lin" valueType="num">
                                      <p:cBhvr additive="base">
                                        <p:cTn id="16"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BCA967F-B22E-475E-912F-736431774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8544" y="87914"/>
            <a:ext cx="12053456"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I Am Bound</a:t>
            </a:r>
          </a:p>
        </p:txBody>
      </p:sp>
      <p:sp>
        <p:nvSpPr>
          <p:cNvPr id="3" name="Rectangle 2"/>
          <p:cNvSpPr/>
          <p:nvPr/>
        </p:nvSpPr>
        <p:spPr>
          <a:xfrm>
            <a:off x="325580" y="1021807"/>
            <a:ext cx="6096000" cy="3046988"/>
          </a:xfrm>
          <a:prstGeom prst="rect">
            <a:avLst/>
          </a:prstGeom>
        </p:spPr>
        <p:txBody>
          <a:bodyPr>
            <a:spAutoFit/>
          </a:bodyPr>
          <a:lstStyle/>
          <a:p>
            <a:r>
              <a:rPr lang="en-US" sz="2400" dirty="0">
                <a:solidFill>
                  <a:schemeClr val="bg1"/>
                </a:solidFill>
              </a:rPr>
              <a:t>“‘Mormonism’ has taught me that God holds himself accountable to law even as he expects us to do. </a:t>
            </a:r>
          </a:p>
          <a:p>
            <a:endParaRPr lang="en-US" sz="2400" dirty="0">
              <a:solidFill>
                <a:schemeClr val="bg1"/>
              </a:solidFill>
            </a:endParaRPr>
          </a:p>
          <a:p>
            <a:r>
              <a:rPr lang="en-US" sz="2400" dirty="0">
                <a:solidFill>
                  <a:schemeClr val="bg1"/>
                </a:solidFill>
              </a:rPr>
              <a:t>He has set us the example in obedience to law. I know that to say this would have been heresy a few decades ago. </a:t>
            </a:r>
          </a:p>
          <a:p>
            <a:endParaRPr lang="en-US" sz="2400" dirty="0">
              <a:solidFill>
                <a:schemeClr val="bg1"/>
              </a:solidFill>
            </a:endParaRPr>
          </a:p>
        </p:txBody>
      </p:sp>
      <p:sp>
        <p:nvSpPr>
          <p:cNvPr id="8" name="TextBox 7"/>
          <p:cNvSpPr txBox="1"/>
          <p:nvPr/>
        </p:nvSpPr>
        <p:spPr>
          <a:xfrm>
            <a:off x="138544" y="6363748"/>
            <a:ext cx="1953491" cy="369332"/>
          </a:xfrm>
          <a:prstGeom prst="rect">
            <a:avLst/>
          </a:prstGeom>
          <a:noFill/>
        </p:spPr>
        <p:txBody>
          <a:bodyPr wrap="square" rtlCol="0">
            <a:spAutoFit/>
          </a:bodyPr>
          <a:lstStyle/>
          <a:p>
            <a:r>
              <a:rPr lang="en-US" dirty="0">
                <a:solidFill>
                  <a:schemeClr val="bg1"/>
                </a:solidFill>
              </a:rPr>
              <a:t>D&amp;C 82:10</a:t>
            </a:r>
          </a:p>
        </p:txBody>
      </p:sp>
      <p:sp>
        <p:nvSpPr>
          <p:cNvPr id="7" name="Rectangle 6"/>
          <p:cNvSpPr/>
          <p:nvPr/>
        </p:nvSpPr>
        <p:spPr>
          <a:xfrm>
            <a:off x="5850978" y="3988993"/>
            <a:ext cx="6096000" cy="2492990"/>
          </a:xfrm>
          <a:prstGeom prst="rect">
            <a:avLst/>
          </a:prstGeom>
        </p:spPr>
        <p:txBody>
          <a:bodyPr>
            <a:spAutoFit/>
          </a:bodyPr>
          <a:lstStyle/>
          <a:p>
            <a:r>
              <a:rPr lang="en-US" sz="2400" dirty="0">
                <a:solidFill>
                  <a:schemeClr val="bg1"/>
                </a:solidFill>
              </a:rPr>
              <a:t>But we have the divine word for it: ‘I, the Lord, am bound when ye do what I say; but when ye do not what I say, ye have no promise.’</a:t>
            </a:r>
          </a:p>
          <a:p>
            <a:endParaRPr lang="en-US" sz="2400" dirty="0">
              <a:solidFill>
                <a:schemeClr val="bg1"/>
              </a:solidFill>
            </a:endParaRPr>
          </a:p>
          <a:p>
            <a:r>
              <a:rPr lang="en-US" sz="2400" dirty="0">
                <a:solidFill>
                  <a:schemeClr val="bg1"/>
                </a:solidFill>
              </a:rPr>
              <a:t>He operates by law and not by arbitrariness or caprice.” </a:t>
            </a:r>
          </a:p>
          <a:p>
            <a:r>
              <a:rPr lang="en-US" sz="1200" dirty="0">
                <a:solidFill>
                  <a:schemeClr val="bg1"/>
                </a:solidFill>
              </a:rPr>
              <a:t>Elder James E. </a:t>
            </a:r>
            <a:r>
              <a:rPr lang="en-US" sz="1200" dirty="0" err="1">
                <a:solidFill>
                  <a:schemeClr val="bg1"/>
                </a:solidFill>
              </a:rPr>
              <a:t>Talmage</a:t>
            </a:r>
            <a:endParaRPr lang="en-US" sz="1200" b="0" dirty="0">
              <a:solidFill>
                <a:schemeClr val="bg1"/>
              </a:solidFill>
              <a:effectLst/>
            </a:endParaRPr>
          </a:p>
        </p:txBody>
      </p:sp>
      <p:pic>
        <p:nvPicPr>
          <p:cNvPr id="4" name="Picture 3">
            <a:extLst>
              <a:ext uri="{FF2B5EF4-FFF2-40B4-BE49-F238E27FC236}">
                <a16:creationId xmlns:a16="http://schemas.microsoft.com/office/drawing/2014/main" id="{236E1247-DE63-4C96-A262-DB64A42E4C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2807" y="3854197"/>
            <a:ext cx="2171700" cy="2724150"/>
          </a:xfrm>
          <a:prstGeom prst="rect">
            <a:avLst/>
          </a:prstGeom>
        </p:spPr>
      </p:pic>
      <p:pic>
        <p:nvPicPr>
          <p:cNvPr id="10" name="Picture 9">
            <a:extLst>
              <a:ext uri="{FF2B5EF4-FFF2-40B4-BE49-F238E27FC236}">
                <a16:creationId xmlns:a16="http://schemas.microsoft.com/office/drawing/2014/main" id="{B09153D5-34C0-4CA6-9EDF-DBB68684BD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1673" y="1066889"/>
            <a:ext cx="3346704" cy="2706624"/>
          </a:xfrm>
          <a:prstGeom prst="rect">
            <a:avLst/>
          </a:prstGeom>
        </p:spPr>
      </p:pic>
      <p:pic>
        <p:nvPicPr>
          <p:cNvPr id="12" name="Picture 11">
            <a:extLst>
              <a:ext uri="{FF2B5EF4-FFF2-40B4-BE49-F238E27FC236}">
                <a16:creationId xmlns:a16="http://schemas.microsoft.com/office/drawing/2014/main" id="{444D1D1B-A145-4300-AA07-4C9D2D55A8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0031" y="87914"/>
            <a:ext cx="963425" cy="1281718"/>
          </a:xfrm>
          <a:prstGeom prst="rect">
            <a:avLst/>
          </a:prstGeom>
        </p:spPr>
      </p:pic>
    </p:spTree>
    <p:extLst>
      <p:ext uri="{BB962C8B-B14F-4D97-AF65-F5344CB8AC3E}">
        <p14:creationId xmlns:p14="http://schemas.microsoft.com/office/powerpoint/2010/main" val="26863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BF8E99-A9C6-4E5C-A3C8-8CE5580E0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8544" y="87914"/>
            <a:ext cx="12053456"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Those To Be An Example</a:t>
            </a:r>
          </a:p>
        </p:txBody>
      </p:sp>
      <p:sp>
        <p:nvSpPr>
          <p:cNvPr id="3" name="Rectangle 2"/>
          <p:cNvSpPr/>
          <p:nvPr/>
        </p:nvSpPr>
        <p:spPr>
          <a:xfrm>
            <a:off x="966355" y="1445636"/>
            <a:ext cx="5534893" cy="3416320"/>
          </a:xfrm>
          <a:prstGeom prst="rect">
            <a:avLst/>
          </a:prstGeom>
        </p:spPr>
        <p:txBody>
          <a:bodyPr wrap="square">
            <a:spAutoFit/>
          </a:bodyPr>
          <a:lstStyle/>
          <a:p>
            <a:r>
              <a:rPr lang="en-US" sz="2400" dirty="0">
                <a:solidFill>
                  <a:schemeClr val="bg1"/>
                </a:solidFill>
              </a:rPr>
              <a:t>The men named were of the order of Enoch or the united order. As leaders in the Church, they were to be examples to all others, showing how the law of consecration was to be lived .</a:t>
            </a:r>
          </a:p>
          <a:p>
            <a:endParaRPr lang="en-US" sz="2400" dirty="0">
              <a:solidFill>
                <a:schemeClr val="bg1"/>
              </a:solidFill>
            </a:endParaRPr>
          </a:p>
          <a:p>
            <a:r>
              <a:rPr lang="en-US" sz="2400" dirty="0">
                <a:solidFill>
                  <a:schemeClr val="bg1"/>
                </a:solidFill>
              </a:rPr>
              <a:t>The “bond and covenant” to which they were binding themselves was that of the law of consecration. </a:t>
            </a:r>
          </a:p>
        </p:txBody>
      </p:sp>
      <p:sp>
        <p:nvSpPr>
          <p:cNvPr id="8" name="TextBox 7"/>
          <p:cNvSpPr txBox="1"/>
          <p:nvPr/>
        </p:nvSpPr>
        <p:spPr>
          <a:xfrm>
            <a:off x="138544" y="6456740"/>
            <a:ext cx="1953491" cy="369332"/>
          </a:xfrm>
          <a:prstGeom prst="rect">
            <a:avLst/>
          </a:prstGeom>
          <a:noFill/>
        </p:spPr>
        <p:txBody>
          <a:bodyPr wrap="square" rtlCol="0">
            <a:spAutoFit/>
          </a:bodyPr>
          <a:lstStyle/>
          <a:p>
            <a:r>
              <a:rPr lang="en-US" dirty="0">
                <a:solidFill>
                  <a:schemeClr val="bg1"/>
                </a:solidFill>
              </a:rPr>
              <a:t>D&amp;C 82:11</a:t>
            </a:r>
          </a:p>
        </p:txBody>
      </p:sp>
      <p:sp>
        <p:nvSpPr>
          <p:cNvPr id="2" name="Rectangle 1"/>
          <p:cNvSpPr/>
          <p:nvPr/>
        </p:nvSpPr>
        <p:spPr>
          <a:xfrm>
            <a:off x="7467603" y="4148416"/>
            <a:ext cx="3859638" cy="2308324"/>
          </a:xfrm>
          <a:prstGeom prst="rect">
            <a:avLst/>
          </a:prstGeom>
        </p:spPr>
        <p:txBody>
          <a:bodyPr wrap="square">
            <a:spAutoFit/>
          </a:bodyPr>
          <a:lstStyle/>
          <a:p>
            <a:r>
              <a:rPr lang="en-US" sz="2400" dirty="0">
                <a:solidFill>
                  <a:schemeClr val="bg1"/>
                </a:solidFill>
              </a:rPr>
              <a:t>They were to make a solemn covenant with the Lord to keep the laws and rules of that order. The penalty for breaking that oath and covenant was severe</a:t>
            </a:r>
          </a:p>
        </p:txBody>
      </p:sp>
      <p:pic>
        <p:nvPicPr>
          <p:cNvPr id="6" name="Picture 5">
            <a:extLst>
              <a:ext uri="{FF2B5EF4-FFF2-40B4-BE49-F238E27FC236}">
                <a16:creationId xmlns:a16="http://schemas.microsoft.com/office/drawing/2014/main" id="{8330FB9C-81AF-42CC-9152-1B6426B4B451}"/>
              </a:ext>
            </a:extLst>
          </p:cNvPr>
          <p:cNvPicPr>
            <a:picLocks noChangeAspect="1"/>
          </p:cNvPicPr>
          <p:nvPr/>
        </p:nvPicPr>
        <p:blipFill rotWithShape="1">
          <a:blip r:embed="rId3">
            <a:extLst>
              <a:ext uri="{28A0092B-C50C-407E-A947-70E740481C1C}">
                <a14:useLocalDpi xmlns:a14="http://schemas.microsoft.com/office/drawing/2010/main" val="0"/>
              </a:ext>
            </a:extLst>
          </a:blip>
          <a:srcRect t="2922"/>
          <a:stretch/>
        </p:blipFill>
        <p:spPr>
          <a:xfrm>
            <a:off x="6615313" y="1530417"/>
            <a:ext cx="4486275" cy="2450371"/>
          </a:xfrm>
          <a:prstGeom prst="rect">
            <a:avLst/>
          </a:prstGeom>
        </p:spPr>
      </p:pic>
    </p:spTree>
    <p:extLst>
      <p:ext uri="{BB962C8B-B14F-4D97-AF65-F5344CB8AC3E}">
        <p14:creationId xmlns:p14="http://schemas.microsoft.com/office/powerpoint/2010/main" val="159696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D533D6F7-9F3E-4208-85AA-807C0390A1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8544" y="87914"/>
            <a:ext cx="12053456"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Pseudonyms, or False Names</a:t>
            </a:r>
          </a:p>
        </p:txBody>
      </p:sp>
      <p:sp>
        <p:nvSpPr>
          <p:cNvPr id="8" name="TextBox 7"/>
          <p:cNvSpPr txBox="1"/>
          <p:nvPr/>
        </p:nvSpPr>
        <p:spPr>
          <a:xfrm>
            <a:off x="138544" y="6456740"/>
            <a:ext cx="1953491" cy="369332"/>
          </a:xfrm>
          <a:prstGeom prst="rect">
            <a:avLst/>
          </a:prstGeom>
          <a:noFill/>
        </p:spPr>
        <p:txBody>
          <a:bodyPr wrap="square" rtlCol="0">
            <a:spAutoFit/>
          </a:bodyPr>
          <a:lstStyle/>
          <a:p>
            <a:r>
              <a:rPr lang="en-US" dirty="0">
                <a:solidFill>
                  <a:schemeClr val="bg1"/>
                </a:solidFill>
              </a:rPr>
              <a:t>D&amp;C 82:11</a:t>
            </a:r>
          </a:p>
        </p:txBody>
      </p:sp>
      <p:grpSp>
        <p:nvGrpSpPr>
          <p:cNvPr id="13" name="Group 12"/>
          <p:cNvGrpSpPr/>
          <p:nvPr/>
        </p:nvGrpSpPr>
        <p:grpSpPr>
          <a:xfrm>
            <a:off x="-604472" y="1171827"/>
            <a:ext cx="3859638" cy="2706423"/>
            <a:chOff x="-835786" y="4050442"/>
            <a:chExt cx="3859638" cy="2706423"/>
          </a:xfrm>
        </p:grpSpPr>
        <p:sp>
          <p:nvSpPr>
            <p:cNvPr id="2" name="Rectangle 1"/>
            <p:cNvSpPr/>
            <p:nvPr/>
          </p:nvSpPr>
          <p:spPr>
            <a:xfrm>
              <a:off x="-835786" y="5925868"/>
              <a:ext cx="3859638" cy="830997"/>
            </a:xfrm>
            <a:prstGeom prst="rect">
              <a:avLst/>
            </a:prstGeom>
          </p:spPr>
          <p:txBody>
            <a:bodyPr wrap="square">
              <a:spAutoFit/>
            </a:bodyPr>
            <a:lstStyle/>
            <a:p>
              <a:pPr algn="ctr"/>
              <a:r>
                <a:rPr lang="en-US" sz="2400" dirty="0" err="1">
                  <a:solidFill>
                    <a:schemeClr val="bg1"/>
                  </a:solidFill>
                </a:rPr>
                <a:t>Ahashdah</a:t>
              </a:r>
              <a:endParaRPr lang="en-US" sz="2400" dirty="0">
                <a:solidFill>
                  <a:schemeClr val="bg1"/>
                </a:solidFill>
              </a:endParaRPr>
            </a:p>
            <a:p>
              <a:pPr algn="ctr"/>
              <a:r>
                <a:rPr lang="en-US" sz="2400" dirty="0">
                  <a:solidFill>
                    <a:schemeClr val="bg1"/>
                  </a:solidFill>
                </a:rPr>
                <a:t>Newel K. Whitney</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92" y="4050442"/>
              <a:ext cx="1436319" cy="1901010"/>
            </a:xfrm>
            <a:prstGeom prst="rect">
              <a:avLst/>
            </a:prstGeom>
          </p:spPr>
        </p:pic>
      </p:grpSp>
      <p:grpSp>
        <p:nvGrpSpPr>
          <p:cNvPr id="14" name="Group 13"/>
          <p:cNvGrpSpPr/>
          <p:nvPr/>
        </p:nvGrpSpPr>
        <p:grpSpPr>
          <a:xfrm>
            <a:off x="2522604" y="1653156"/>
            <a:ext cx="2230582" cy="2651843"/>
            <a:chOff x="5860473" y="156671"/>
            <a:chExt cx="2230582" cy="2651843"/>
          </a:xfrm>
        </p:grpSpPr>
        <p:sp>
          <p:nvSpPr>
            <p:cNvPr id="7" name="Rectangle 6"/>
            <p:cNvSpPr/>
            <p:nvPr/>
          </p:nvSpPr>
          <p:spPr>
            <a:xfrm>
              <a:off x="5860473" y="1792851"/>
              <a:ext cx="2230582" cy="1015663"/>
            </a:xfrm>
            <a:prstGeom prst="rect">
              <a:avLst/>
            </a:prstGeom>
          </p:spPr>
          <p:txBody>
            <a:bodyPr wrap="square">
              <a:spAutoFit/>
            </a:bodyPr>
            <a:lstStyle/>
            <a:p>
              <a:pPr algn="ctr"/>
              <a:r>
                <a:rPr lang="en-US" sz="2400" dirty="0" err="1">
                  <a:solidFill>
                    <a:schemeClr val="bg1"/>
                  </a:solidFill>
                </a:rPr>
                <a:t>Pelgoram</a:t>
              </a:r>
              <a:endParaRPr lang="en-US" sz="2400" dirty="0">
                <a:solidFill>
                  <a:schemeClr val="bg1"/>
                </a:solidFill>
              </a:endParaRPr>
            </a:p>
            <a:p>
              <a:pPr algn="ctr"/>
              <a:r>
                <a:rPr lang="en-US" sz="2400" dirty="0">
                  <a:solidFill>
                    <a:schemeClr val="bg1"/>
                  </a:solidFill>
                </a:rPr>
                <a:t>Sidney </a:t>
              </a:r>
              <a:r>
                <a:rPr lang="en-US" sz="2400" dirty="0" err="1">
                  <a:solidFill>
                    <a:schemeClr val="bg1"/>
                  </a:solidFill>
                </a:rPr>
                <a:t>Rigdon</a:t>
              </a:r>
              <a:r>
                <a:rPr lang="en-US" sz="2400" dirty="0">
                  <a:solidFill>
                    <a:schemeClr val="bg1"/>
                  </a:solidFill>
                </a:rPr>
                <a:t>	</a:t>
              </a:r>
            </a:p>
            <a:p>
              <a:pPr algn="ctr"/>
              <a:endParaRPr lang="en-US" sz="1200" b="0" dirty="0">
                <a:solidFill>
                  <a:schemeClr val="bg1"/>
                </a:solidFill>
                <a:effectLst/>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3150" y="156671"/>
              <a:ext cx="1476627" cy="1713941"/>
            </a:xfrm>
            <a:prstGeom prst="rect">
              <a:avLst/>
            </a:prstGeom>
          </p:spPr>
        </p:pic>
      </p:grpSp>
      <p:grpSp>
        <p:nvGrpSpPr>
          <p:cNvPr id="16" name="Group 15"/>
          <p:cNvGrpSpPr/>
          <p:nvPr/>
        </p:nvGrpSpPr>
        <p:grpSpPr>
          <a:xfrm>
            <a:off x="5038188" y="2079339"/>
            <a:ext cx="2230582" cy="3180953"/>
            <a:chOff x="3232188" y="4301210"/>
            <a:chExt cx="2230582" cy="3180953"/>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2222" y="4301210"/>
              <a:ext cx="1590515" cy="2247467"/>
            </a:xfrm>
            <a:prstGeom prst="rect">
              <a:avLst/>
            </a:prstGeom>
          </p:spPr>
        </p:pic>
        <p:sp>
          <p:nvSpPr>
            <p:cNvPr id="15" name="Rectangle 14"/>
            <p:cNvSpPr/>
            <p:nvPr/>
          </p:nvSpPr>
          <p:spPr>
            <a:xfrm>
              <a:off x="3232188" y="6466500"/>
              <a:ext cx="2230582" cy="1015663"/>
            </a:xfrm>
            <a:prstGeom prst="rect">
              <a:avLst/>
            </a:prstGeom>
          </p:spPr>
          <p:txBody>
            <a:bodyPr wrap="square">
              <a:spAutoFit/>
            </a:bodyPr>
            <a:lstStyle/>
            <a:p>
              <a:pPr algn="ctr"/>
              <a:r>
                <a:rPr lang="en-US" sz="2400" dirty="0" err="1">
                  <a:solidFill>
                    <a:schemeClr val="bg1"/>
                  </a:solidFill>
                </a:rPr>
                <a:t>Gazelam</a:t>
              </a:r>
              <a:endParaRPr lang="en-US" sz="2400" dirty="0">
                <a:solidFill>
                  <a:schemeClr val="bg1"/>
                </a:solidFill>
              </a:endParaRPr>
            </a:p>
            <a:p>
              <a:pPr algn="ctr"/>
              <a:r>
                <a:rPr lang="en-US" sz="2400" dirty="0">
                  <a:solidFill>
                    <a:schemeClr val="bg1"/>
                  </a:solidFill>
                </a:rPr>
                <a:t>Joseph Smith	</a:t>
              </a:r>
            </a:p>
            <a:p>
              <a:pPr algn="ctr"/>
              <a:endParaRPr lang="en-US" sz="1200" b="0" dirty="0">
                <a:solidFill>
                  <a:schemeClr val="bg1"/>
                </a:solidFill>
                <a:effectLst/>
              </a:endParaRPr>
            </a:p>
          </p:txBody>
        </p:sp>
      </p:grpSp>
      <p:grpSp>
        <p:nvGrpSpPr>
          <p:cNvPr id="18" name="Group 17"/>
          <p:cNvGrpSpPr/>
          <p:nvPr/>
        </p:nvGrpSpPr>
        <p:grpSpPr>
          <a:xfrm>
            <a:off x="7268770" y="1152783"/>
            <a:ext cx="2230582" cy="2725467"/>
            <a:chOff x="9119390" y="1335163"/>
            <a:chExt cx="2230582" cy="2725467"/>
          </a:xfrm>
        </p:grpSpPr>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3188" y="1335163"/>
              <a:ext cx="1378424" cy="1726442"/>
            </a:xfrm>
            <a:prstGeom prst="rect">
              <a:avLst/>
            </a:prstGeom>
          </p:spPr>
        </p:pic>
        <p:sp>
          <p:nvSpPr>
            <p:cNvPr id="19" name="Rectangle 18"/>
            <p:cNvSpPr/>
            <p:nvPr/>
          </p:nvSpPr>
          <p:spPr>
            <a:xfrm>
              <a:off x="9119390" y="3044967"/>
              <a:ext cx="2230582" cy="1015663"/>
            </a:xfrm>
            <a:prstGeom prst="rect">
              <a:avLst/>
            </a:prstGeom>
          </p:spPr>
          <p:txBody>
            <a:bodyPr wrap="square">
              <a:spAutoFit/>
            </a:bodyPr>
            <a:lstStyle/>
            <a:p>
              <a:pPr algn="ctr"/>
              <a:r>
                <a:rPr lang="en-US" sz="2400" dirty="0" err="1">
                  <a:solidFill>
                    <a:schemeClr val="bg1"/>
                  </a:solidFill>
                </a:rPr>
                <a:t>Olihah</a:t>
              </a:r>
              <a:endParaRPr lang="en-US" sz="2400" dirty="0">
                <a:solidFill>
                  <a:schemeClr val="bg1"/>
                </a:solidFill>
              </a:endParaRPr>
            </a:p>
            <a:p>
              <a:pPr algn="ctr"/>
              <a:r>
                <a:rPr lang="en-US" sz="2400" dirty="0">
                  <a:solidFill>
                    <a:schemeClr val="bg1"/>
                  </a:solidFill>
                </a:rPr>
                <a:t>Oliver </a:t>
              </a:r>
              <a:r>
                <a:rPr lang="en-US" sz="2400" dirty="0" err="1">
                  <a:solidFill>
                    <a:schemeClr val="bg1"/>
                  </a:solidFill>
                </a:rPr>
                <a:t>Cowdery</a:t>
              </a:r>
              <a:endParaRPr lang="en-US" sz="2400" dirty="0">
                <a:solidFill>
                  <a:schemeClr val="bg1"/>
                </a:solidFill>
              </a:endParaRPr>
            </a:p>
            <a:p>
              <a:pPr algn="ctr"/>
              <a:endParaRPr lang="en-US" sz="1200" b="0" dirty="0">
                <a:solidFill>
                  <a:schemeClr val="bg1"/>
                </a:solidFill>
                <a:effectLst/>
              </a:endParaRPr>
            </a:p>
          </p:txBody>
        </p:sp>
      </p:grpSp>
      <p:grpSp>
        <p:nvGrpSpPr>
          <p:cNvPr id="20" name="Group 19"/>
          <p:cNvGrpSpPr/>
          <p:nvPr/>
        </p:nvGrpSpPr>
        <p:grpSpPr>
          <a:xfrm>
            <a:off x="715370" y="4063866"/>
            <a:ext cx="2230582" cy="2534654"/>
            <a:chOff x="6445894" y="4704107"/>
            <a:chExt cx="2230582" cy="2534654"/>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6873" y="4704107"/>
              <a:ext cx="1135891" cy="1540399"/>
            </a:xfrm>
            <a:prstGeom prst="rect">
              <a:avLst/>
            </a:prstGeom>
          </p:spPr>
        </p:pic>
        <p:sp>
          <p:nvSpPr>
            <p:cNvPr id="21" name="Rectangle 20"/>
            <p:cNvSpPr/>
            <p:nvPr/>
          </p:nvSpPr>
          <p:spPr>
            <a:xfrm>
              <a:off x="6445894" y="6223098"/>
              <a:ext cx="2230582" cy="1015663"/>
            </a:xfrm>
            <a:prstGeom prst="rect">
              <a:avLst/>
            </a:prstGeom>
          </p:spPr>
          <p:txBody>
            <a:bodyPr wrap="square">
              <a:spAutoFit/>
            </a:bodyPr>
            <a:lstStyle/>
            <a:p>
              <a:pPr algn="ctr"/>
              <a:r>
                <a:rPr lang="en-US" sz="2400" dirty="0" err="1">
                  <a:solidFill>
                    <a:schemeClr val="bg1"/>
                  </a:solidFill>
                </a:rPr>
                <a:t>Mahemson</a:t>
              </a:r>
              <a:endParaRPr lang="en-US" sz="2400" dirty="0">
                <a:solidFill>
                  <a:schemeClr val="bg1"/>
                </a:solidFill>
              </a:endParaRPr>
            </a:p>
            <a:p>
              <a:pPr algn="ctr"/>
              <a:r>
                <a:rPr lang="en-US" sz="2400" dirty="0">
                  <a:solidFill>
                    <a:schemeClr val="bg1"/>
                  </a:solidFill>
                </a:rPr>
                <a:t>Martin Harris	</a:t>
              </a:r>
            </a:p>
            <a:p>
              <a:pPr algn="ctr"/>
              <a:endParaRPr lang="en-US" sz="1200" b="0" dirty="0">
                <a:solidFill>
                  <a:schemeClr val="bg1"/>
                </a:solidFill>
                <a:effectLst/>
              </a:endParaRPr>
            </a:p>
          </p:txBody>
        </p:sp>
      </p:grpSp>
      <p:sp>
        <p:nvSpPr>
          <p:cNvPr id="23" name="Rectangle 22"/>
          <p:cNvSpPr/>
          <p:nvPr/>
        </p:nvSpPr>
        <p:spPr>
          <a:xfrm>
            <a:off x="5165814" y="5822387"/>
            <a:ext cx="2230582" cy="1015663"/>
          </a:xfrm>
          <a:prstGeom prst="rect">
            <a:avLst/>
          </a:prstGeom>
        </p:spPr>
        <p:txBody>
          <a:bodyPr wrap="square">
            <a:spAutoFit/>
          </a:bodyPr>
          <a:lstStyle/>
          <a:p>
            <a:pPr algn="ctr"/>
            <a:r>
              <a:rPr lang="en-US" sz="2400" dirty="0" err="1">
                <a:solidFill>
                  <a:schemeClr val="bg1"/>
                </a:solidFill>
              </a:rPr>
              <a:t>Mahalaleel</a:t>
            </a:r>
            <a:endParaRPr lang="en-US" sz="2400" dirty="0">
              <a:solidFill>
                <a:schemeClr val="bg1"/>
              </a:solidFill>
            </a:endParaRPr>
          </a:p>
          <a:p>
            <a:pPr algn="ctr"/>
            <a:r>
              <a:rPr lang="en-US" sz="2400" dirty="0">
                <a:solidFill>
                  <a:schemeClr val="bg1"/>
                </a:solidFill>
              </a:rPr>
              <a:t>Sidney Gilbert	</a:t>
            </a:r>
          </a:p>
          <a:p>
            <a:pPr algn="ctr"/>
            <a:endParaRPr lang="en-US" sz="1200" b="0" dirty="0">
              <a:solidFill>
                <a:schemeClr val="bg1"/>
              </a:solidFill>
              <a:effectLst/>
            </a:endParaRPr>
          </a:p>
        </p:txBody>
      </p:sp>
      <p:grpSp>
        <p:nvGrpSpPr>
          <p:cNvPr id="26" name="Group 25"/>
          <p:cNvGrpSpPr/>
          <p:nvPr/>
        </p:nvGrpSpPr>
        <p:grpSpPr>
          <a:xfrm>
            <a:off x="9380578" y="2526408"/>
            <a:ext cx="2230582" cy="3417785"/>
            <a:chOff x="10011464" y="2368357"/>
            <a:chExt cx="2230582" cy="3417785"/>
          </a:xfrm>
        </p:grpSpPr>
        <p:sp>
          <p:nvSpPr>
            <p:cNvPr id="25" name="Rectangle 24"/>
            <p:cNvSpPr/>
            <p:nvPr/>
          </p:nvSpPr>
          <p:spPr>
            <a:xfrm>
              <a:off x="10011464" y="4401147"/>
              <a:ext cx="2230582" cy="1384995"/>
            </a:xfrm>
            <a:prstGeom prst="rect">
              <a:avLst/>
            </a:prstGeom>
          </p:spPr>
          <p:txBody>
            <a:bodyPr wrap="square">
              <a:spAutoFit/>
            </a:bodyPr>
            <a:lstStyle/>
            <a:p>
              <a:pPr algn="ctr"/>
              <a:r>
                <a:rPr lang="en-US" sz="2400" dirty="0" err="1">
                  <a:solidFill>
                    <a:schemeClr val="bg1"/>
                  </a:solidFill>
                </a:rPr>
                <a:t>Shalemanasseh</a:t>
              </a:r>
              <a:endParaRPr lang="en-US" sz="2400" dirty="0">
                <a:solidFill>
                  <a:schemeClr val="bg1"/>
                </a:solidFill>
              </a:endParaRPr>
            </a:p>
            <a:p>
              <a:pPr algn="ctr"/>
              <a:r>
                <a:rPr lang="en-US" sz="2400" dirty="0">
                  <a:solidFill>
                    <a:schemeClr val="bg1"/>
                  </a:solidFill>
                </a:rPr>
                <a:t>William W. Phelps	</a:t>
              </a:r>
            </a:p>
            <a:p>
              <a:pPr algn="ctr"/>
              <a:endParaRPr lang="en-US" sz="1200" b="0" dirty="0">
                <a:solidFill>
                  <a:schemeClr val="bg1"/>
                </a:solidFill>
                <a:effectLst/>
              </a:endParaRPr>
            </a:p>
          </p:txBody>
        </p:sp>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96040" y="2368357"/>
              <a:ext cx="1563685" cy="2032790"/>
            </a:xfrm>
            <a:prstGeom prst="rect">
              <a:avLst/>
            </a:prstGeom>
          </p:spPr>
        </p:pic>
      </p:grpSp>
      <p:grpSp>
        <p:nvGrpSpPr>
          <p:cNvPr id="28" name="Group 27"/>
          <p:cNvGrpSpPr/>
          <p:nvPr/>
        </p:nvGrpSpPr>
        <p:grpSpPr>
          <a:xfrm>
            <a:off x="7335587" y="4147120"/>
            <a:ext cx="2644345" cy="2768294"/>
            <a:chOff x="7268770" y="3764217"/>
            <a:chExt cx="2644345" cy="2768294"/>
          </a:xfrm>
        </p:grpSpPr>
        <p:sp>
          <p:nvSpPr>
            <p:cNvPr id="17" name="Rectangle 16"/>
            <p:cNvSpPr/>
            <p:nvPr/>
          </p:nvSpPr>
          <p:spPr>
            <a:xfrm>
              <a:off x="7268770" y="5147516"/>
              <a:ext cx="2644345" cy="1384995"/>
            </a:xfrm>
            <a:prstGeom prst="rect">
              <a:avLst/>
            </a:prstGeom>
          </p:spPr>
          <p:txBody>
            <a:bodyPr wrap="square">
              <a:spAutoFit/>
            </a:bodyPr>
            <a:lstStyle/>
            <a:p>
              <a:pPr algn="ctr"/>
              <a:r>
                <a:rPr lang="en-US" sz="2400" dirty="0" err="1">
                  <a:solidFill>
                    <a:schemeClr val="bg1"/>
                  </a:solidFill>
                </a:rPr>
                <a:t>Alam</a:t>
              </a:r>
              <a:endParaRPr lang="en-US" sz="2400" dirty="0">
                <a:solidFill>
                  <a:schemeClr val="bg1"/>
                </a:solidFill>
              </a:endParaRPr>
            </a:p>
            <a:p>
              <a:pPr algn="ctr"/>
              <a:r>
                <a:rPr lang="en-US" sz="2400" dirty="0">
                  <a:solidFill>
                    <a:schemeClr val="bg1"/>
                  </a:solidFill>
                </a:rPr>
                <a:t>Edward Partridge	</a:t>
              </a:r>
            </a:p>
            <a:p>
              <a:pPr algn="ctr"/>
              <a:endParaRPr lang="en-US" sz="1200" b="0" dirty="0">
                <a:solidFill>
                  <a:schemeClr val="bg1"/>
                </a:solidFill>
                <a:effectLst/>
              </a:endParaRPr>
            </a:p>
          </p:txBody>
        </p:sp>
        <p:pic>
          <p:nvPicPr>
            <p:cNvPr id="27" name="Picture 2" descr="https://www.lds.org/bc/content/shared/content/images/gospel-library/manual/10589/edward-partridge-portrait_1134490_tmb.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90856" y="3764217"/>
              <a:ext cx="1066800" cy="1428750"/>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AutoShape 4" descr="Image result for john whitm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717393" y="4024649"/>
            <a:ext cx="2230582" cy="2572645"/>
            <a:chOff x="2717393" y="4024649"/>
            <a:chExt cx="2230582" cy="2572645"/>
          </a:xfrm>
        </p:grpSpPr>
        <p:sp>
          <p:nvSpPr>
            <p:cNvPr id="24" name="Rectangle 23"/>
            <p:cNvSpPr/>
            <p:nvPr/>
          </p:nvSpPr>
          <p:spPr>
            <a:xfrm>
              <a:off x="2717393" y="5581631"/>
              <a:ext cx="2230582" cy="1015663"/>
            </a:xfrm>
            <a:prstGeom prst="rect">
              <a:avLst/>
            </a:prstGeom>
          </p:spPr>
          <p:txBody>
            <a:bodyPr wrap="square">
              <a:spAutoFit/>
            </a:bodyPr>
            <a:lstStyle/>
            <a:p>
              <a:pPr algn="ctr"/>
              <a:r>
                <a:rPr lang="en-US" sz="2400" dirty="0" err="1">
                  <a:solidFill>
                    <a:schemeClr val="bg1"/>
                  </a:solidFill>
                </a:rPr>
                <a:t>Horah</a:t>
              </a:r>
              <a:endParaRPr lang="en-US" sz="2400" dirty="0">
                <a:solidFill>
                  <a:schemeClr val="bg1"/>
                </a:solidFill>
              </a:endParaRPr>
            </a:p>
            <a:p>
              <a:pPr algn="ctr"/>
              <a:r>
                <a:rPr lang="en-US" sz="2400" dirty="0">
                  <a:solidFill>
                    <a:schemeClr val="bg1"/>
                  </a:solidFill>
                </a:rPr>
                <a:t>John </a:t>
              </a:r>
              <a:r>
                <a:rPr lang="en-US" sz="2400" dirty="0" err="1">
                  <a:solidFill>
                    <a:schemeClr val="bg1"/>
                  </a:solidFill>
                </a:rPr>
                <a:t>Whitmer</a:t>
              </a:r>
              <a:r>
                <a:rPr lang="en-US" sz="2400" dirty="0">
                  <a:solidFill>
                    <a:schemeClr val="bg1"/>
                  </a:solidFill>
                </a:rPr>
                <a:t>	</a:t>
              </a:r>
            </a:p>
            <a:p>
              <a:pPr algn="ctr"/>
              <a:endParaRPr lang="en-US" sz="1200" b="0" dirty="0">
                <a:solidFill>
                  <a:schemeClr val="bg1"/>
                </a:solidFill>
                <a:effectLst/>
              </a:endParaRPr>
            </a:p>
          </p:txBody>
        </p:sp>
        <p:pic>
          <p:nvPicPr>
            <p:cNvPr id="1030" name="Picture 6" descr="http://history.lds.org/bc/content/images/revelations-in-context/780x390/joh%20whitmer.jpg"/>
            <p:cNvPicPr>
              <a:picLocks noChangeAspect="1" noChangeArrowheads="1"/>
            </p:cNvPicPr>
            <p:nvPr/>
          </p:nvPicPr>
          <p:blipFill rotWithShape="1">
            <a:blip r:embed="rId10">
              <a:extLst>
                <a:ext uri="{28A0092B-C50C-407E-A947-70E740481C1C}">
                  <a14:useLocalDpi xmlns:a14="http://schemas.microsoft.com/office/drawing/2010/main" val="0"/>
                </a:ext>
              </a:extLst>
            </a:blip>
            <a:srcRect l="46764" t="-6087" r="25450" b="45668"/>
            <a:stretch/>
          </p:blipFill>
          <p:spPr bwMode="auto">
            <a:xfrm>
              <a:off x="3106094" y="4024649"/>
              <a:ext cx="1453180" cy="157996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a:extLst>
              <a:ext uri="{FF2B5EF4-FFF2-40B4-BE49-F238E27FC236}">
                <a16:creationId xmlns:a16="http://schemas.microsoft.com/office/drawing/2014/main" id="{D032E9F4-C469-4FF5-A5BF-31DA20D1C638}"/>
              </a:ext>
            </a:extLst>
          </p:cNvPr>
          <p:cNvSpPr txBox="1"/>
          <p:nvPr/>
        </p:nvSpPr>
        <p:spPr>
          <a:xfrm>
            <a:off x="4753186" y="984738"/>
            <a:ext cx="1800014" cy="923330"/>
          </a:xfrm>
          <a:prstGeom prst="rect">
            <a:avLst/>
          </a:prstGeom>
          <a:noFill/>
        </p:spPr>
        <p:txBody>
          <a:bodyPr wrap="square" rtlCol="0">
            <a:spAutoFit/>
          </a:bodyPr>
          <a:lstStyle/>
          <a:p>
            <a:pPr algn="ctr"/>
            <a:r>
              <a:rPr lang="en-US" b="1" dirty="0">
                <a:solidFill>
                  <a:srgbClr val="FFFF00"/>
                </a:solidFill>
              </a:rPr>
              <a:t>Code Names to Protect The Church</a:t>
            </a:r>
          </a:p>
        </p:txBody>
      </p:sp>
    </p:spTree>
    <p:extLst>
      <p:ext uri="{BB962C8B-B14F-4D97-AF65-F5344CB8AC3E}">
        <p14:creationId xmlns:p14="http://schemas.microsoft.com/office/powerpoint/2010/main" val="3871397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77D6159-C221-4C5D-93CF-240EDFD4B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8544" y="87914"/>
            <a:ext cx="12053456"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To Be Worthy</a:t>
            </a:r>
          </a:p>
        </p:txBody>
      </p:sp>
      <p:sp>
        <p:nvSpPr>
          <p:cNvPr id="3" name="Rectangle 2"/>
          <p:cNvSpPr/>
          <p:nvPr/>
        </p:nvSpPr>
        <p:spPr>
          <a:xfrm>
            <a:off x="138544" y="937585"/>
            <a:ext cx="4946973" cy="2677656"/>
          </a:xfrm>
          <a:prstGeom prst="rect">
            <a:avLst/>
          </a:prstGeom>
        </p:spPr>
        <p:txBody>
          <a:bodyPr wrap="square">
            <a:spAutoFit/>
          </a:bodyPr>
          <a:lstStyle/>
          <a:p>
            <a:r>
              <a:rPr lang="en-US" sz="2400" dirty="0">
                <a:solidFill>
                  <a:schemeClr val="bg1"/>
                </a:solidFill>
              </a:rPr>
              <a:t>“Zion, as used here, undoubtedly had reference to the Church. At that time there was but a small body of Church members just beginning to emerge as an organization, after having experienced harsh treatment from enemies outside the Church. …</a:t>
            </a:r>
          </a:p>
        </p:txBody>
      </p:sp>
      <p:sp>
        <p:nvSpPr>
          <p:cNvPr id="8" name="TextBox 7"/>
          <p:cNvSpPr txBox="1"/>
          <p:nvPr/>
        </p:nvSpPr>
        <p:spPr>
          <a:xfrm>
            <a:off x="138544" y="6363748"/>
            <a:ext cx="3463638" cy="369332"/>
          </a:xfrm>
          <a:prstGeom prst="rect">
            <a:avLst/>
          </a:prstGeom>
          <a:noFill/>
        </p:spPr>
        <p:txBody>
          <a:bodyPr wrap="square" rtlCol="0">
            <a:spAutoFit/>
          </a:bodyPr>
          <a:lstStyle/>
          <a:p>
            <a:r>
              <a:rPr lang="en-US" dirty="0">
                <a:solidFill>
                  <a:schemeClr val="bg1"/>
                </a:solidFill>
              </a:rPr>
              <a:t>D&amp;C 82:13-14 Harold B. Lee </a:t>
            </a:r>
          </a:p>
        </p:txBody>
      </p:sp>
      <p:sp>
        <p:nvSpPr>
          <p:cNvPr id="7" name="Rectangle 6"/>
          <p:cNvSpPr/>
          <p:nvPr/>
        </p:nvSpPr>
        <p:spPr>
          <a:xfrm>
            <a:off x="5272553" y="1342078"/>
            <a:ext cx="6096000" cy="1200329"/>
          </a:xfrm>
          <a:prstGeom prst="rect">
            <a:avLst/>
          </a:prstGeom>
        </p:spPr>
        <p:txBody>
          <a:bodyPr>
            <a:spAutoFit/>
          </a:bodyPr>
          <a:lstStyle/>
          <a:p>
            <a:r>
              <a:rPr lang="en-US" sz="2400" dirty="0">
                <a:solidFill>
                  <a:schemeClr val="bg1"/>
                </a:solidFill>
              </a:rPr>
              <a:t>To be worthy of such a sacred designation as Zion, the Church must think of itself as a bride adorned for her husband.</a:t>
            </a:r>
          </a:p>
        </p:txBody>
      </p:sp>
      <p:sp>
        <p:nvSpPr>
          <p:cNvPr id="2" name="Rectangle 1"/>
          <p:cNvSpPr/>
          <p:nvPr/>
        </p:nvSpPr>
        <p:spPr>
          <a:xfrm>
            <a:off x="5433162" y="3133498"/>
            <a:ext cx="4957375" cy="1200329"/>
          </a:xfrm>
          <a:prstGeom prst="rect">
            <a:avLst/>
          </a:prstGeom>
        </p:spPr>
        <p:txBody>
          <a:bodyPr wrap="square">
            <a:spAutoFit/>
          </a:bodyPr>
          <a:lstStyle/>
          <a:p>
            <a:r>
              <a:rPr lang="en-US" i="1" dirty="0">
                <a:solidFill>
                  <a:srgbClr val="FFFF00"/>
                </a:solidFill>
                <a:latin typeface="Georgia" panose="02040502050405020303" pitchFamily="18" charset="0"/>
              </a:rPr>
              <a:t>And I John saw the holy city, new Jerusalem, coming down from God out of heaven, prepared as a bride adorned for her husband.</a:t>
            </a:r>
          </a:p>
          <a:p>
            <a:r>
              <a:rPr lang="en-US" i="1" dirty="0">
                <a:solidFill>
                  <a:srgbClr val="FFFF00"/>
                </a:solidFill>
                <a:latin typeface="Georgia" panose="02040502050405020303" pitchFamily="18" charset="0"/>
              </a:rPr>
              <a:t>Revelation 21:2</a:t>
            </a:r>
            <a:endParaRPr lang="en-US" i="1" dirty="0">
              <a:solidFill>
                <a:srgbClr val="FFFF00"/>
              </a:solidFill>
            </a:endParaRPr>
          </a:p>
        </p:txBody>
      </p:sp>
      <p:sp>
        <p:nvSpPr>
          <p:cNvPr id="9" name="Rectangle 8"/>
          <p:cNvSpPr/>
          <p:nvPr/>
        </p:nvSpPr>
        <p:spPr>
          <a:xfrm>
            <a:off x="5272553" y="4731092"/>
            <a:ext cx="6096000" cy="1569660"/>
          </a:xfrm>
          <a:prstGeom prst="rect">
            <a:avLst/>
          </a:prstGeom>
        </p:spPr>
        <p:txBody>
          <a:bodyPr>
            <a:spAutoFit/>
          </a:bodyPr>
          <a:lstStyle/>
          <a:p>
            <a:r>
              <a:rPr lang="en-US" sz="2400" dirty="0">
                <a:solidFill>
                  <a:schemeClr val="bg1"/>
                </a:solidFill>
              </a:rPr>
              <a:t>It is the relationship the Lord desires in his people in order to be acceptable to our Lord and Master even as a wife would adorn herself in beautiful garments for her husband.”</a:t>
            </a:r>
            <a:endParaRPr lang="en-US" sz="1200" b="0" dirty="0">
              <a:solidFill>
                <a:schemeClr val="bg1"/>
              </a:solidFill>
              <a:effectLst/>
            </a:endParaRPr>
          </a:p>
        </p:txBody>
      </p:sp>
      <p:pic>
        <p:nvPicPr>
          <p:cNvPr id="11" name="Picture 10">
            <a:extLst>
              <a:ext uri="{FF2B5EF4-FFF2-40B4-BE49-F238E27FC236}">
                <a16:creationId xmlns:a16="http://schemas.microsoft.com/office/drawing/2014/main" id="{ABBBE69F-0E5E-47B0-AC01-D330C8768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076" y="3733662"/>
            <a:ext cx="3178401" cy="2581868"/>
          </a:xfrm>
          <a:prstGeom prst="rect">
            <a:avLst/>
          </a:prstGeom>
        </p:spPr>
      </p:pic>
      <p:pic>
        <p:nvPicPr>
          <p:cNvPr id="13" name="Picture 12">
            <a:extLst>
              <a:ext uri="{FF2B5EF4-FFF2-40B4-BE49-F238E27FC236}">
                <a16:creationId xmlns:a16="http://schemas.microsoft.com/office/drawing/2014/main" id="{E7FCAFE4-0C0C-4862-AAC5-F2FDD975F4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0537" y="2268633"/>
            <a:ext cx="1682277" cy="2736233"/>
          </a:xfrm>
          <a:prstGeom prst="ellipse">
            <a:avLst/>
          </a:prstGeom>
          <a:ln>
            <a:noFill/>
          </a:ln>
          <a:effectLst>
            <a:softEdge rad="112500"/>
          </a:effectLst>
        </p:spPr>
      </p:pic>
      <p:pic>
        <p:nvPicPr>
          <p:cNvPr id="16" name="Picture 15">
            <a:extLst>
              <a:ext uri="{FF2B5EF4-FFF2-40B4-BE49-F238E27FC236}">
                <a16:creationId xmlns:a16="http://schemas.microsoft.com/office/drawing/2014/main" id="{6B0880B8-013A-4BD3-9A91-0533151197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40307" y="136102"/>
            <a:ext cx="975148" cy="1229770"/>
          </a:xfrm>
          <a:prstGeom prst="rect">
            <a:avLst/>
          </a:prstGeom>
        </p:spPr>
      </p:pic>
    </p:spTree>
    <p:extLst>
      <p:ext uri="{BB962C8B-B14F-4D97-AF65-F5344CB8AC3E}">
        <p14:creationId xmlns:p14="http://schemas.microsoft.com/office/powerpoint/2010/main" val="333257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48B7639-2EE5-465A-B386-49E951ED8F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8544" y="87914"/>
            <a:ext cx="12053456"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Inward Loveliness</a:t>
            </a:r>
          </a:p>
        </p:txBody>
      </p:sp>
      <p:sp>
        <p:nvSpPr>
          <p:cNvPr id="3" name="Rectangle 2"/>
          <p:cNvSpPr/>
          <p:nvPr/>
        </p:nvSpPr>
        <p:spPr>
          <a:xfrm>
            <a:off x="138543" y="961550"/>
            <a:ext cx="6526025" cy="1569660"/>
          </a:xfrm>
          <a:prstGeom prst="rect">
            <a:avLst/>
          </a:prstGeom>
        </p:spPr>
        <p:txBody>
          <a:bodyPr wrap="square">
            <a:spAutoFit/>
          </a:bodyPr>
          <a:lstStyle/>
          <a:p>
            <a:r>
              <a:rPr lang="en-US" sz="2400" dirty="0">
                <a:solidFill>
                  <a:schemeClr val="bg1"/>
                </a:solidFill>
              </a:rPr>
              <a:t>“…This people must increase in beauty before the world; have an inward loveliness which may be observed by mankind as a reflection in holiness and in those inherent qualities of sanctity. </a:t>
            </a:r>
          </a:p>
        </p:txBody>
      </p:sp>
      <p:sp>
        <p:nvSpPr>
          <p:cNvPr id="8" name="TextBox 7"/>
          <p:cNvSpPr txBox="1"/>
          <p:nvPr/>
        </p:nvSpPr>
        <p:spPr>
          <a:xfrm>
            <a:off x="138544" y="6363748"/>
            <a:ext cx="3906983" cy="369332"/>
          </a:xfrm>
          <a:prstGeom prst="rect">
            <a:avLst/>
          </a:prstGeom>
          <a:noFill/>
        </p:spPr>
        <p:txBody>
          <a:bodyPr wrap="square" rtlCol="0">
            <a:spAutoFit/>
          </a:bodyPr>
          <a:lstStyle/>
          <a:p>
            <a:r>
              <a:rPr lang="en-US" dirty="0">
                <a:solidFill>
                  <a:schemeClr val="bg1"/>
                </a:solidFill>
              </a:rPr>
              <a:t>D&amp;C 82:13-14 Harold B. Lee </a:t>
            </a:r>
          </a:p>
        </p:txBody>
      </p:sp>
      <p:sp>
        <p:nvSpPr>
          <p:cNvPr id="9" name="Rectangle 8"/>
          <p:cNvSpPr/>
          <p:nvPr/>
        </p:nvSpPr>
        <p:spPr>
          <a:xfrm>
            <a:off x="6096000" y="3501426"/>
            <a:ext cx="6096000" cy="3046988"/>
          </a:xfrm>
          <a:prstGeom prst="rect">
            <a:avLst/>
          </a:prstGeom>
        </p:spPr>
        <p:txBody>
          <a:bodyPr>
            <a:spAutoFit/>
          </a:bodyPr>
          <a:lstStyle/>
          <a:p>
            <a:r>
              <a:rPr lang="en-US" sz="2400" dirty="0">
                <a:solidFill>
                  <a:schemeClr val="bg1"/>
                </a:solidFill>
              </a:rPr>
              <a:t>The borders of Zion, where the righteous and pure in heart may dwell, must now begin to be enlarged. </a:t>
            </a:r>
          </a:p>
          <a:p>
            <a:endParaRPr lang="en-US" sz="2400" dirty="0">
              <a:solidFill>
                <a:schemeClr val="bg1"/>
              </a:solidFill>
            </a:endParaRPr>
          </a:p>
          <a:p>
            <a:r>
              <a:rPr lang="en-US" sz="2400" dirty="0">
                <a:solidFill>
                  <a:schemeClr val="bg1"/>
                </a:solidFill>
              </a:rPr>
              <a:t>The stakes of Zion must be strengthened. All this so that Zion may arise and shine by becoming increasingly diligent in carrying out the plan of salvation throughout the world.”</a:t>
            </a:r>
          </a:p>
        </p:txBody>
      </p:sp>
      <p:pic>
        <p:nvPicPr>
          <p:cNvPr id="4" name="Picture 3">
            <a:extLst>
              <a:ext uri="{FF2B5EF4-FFF2-40B4-BE49-F238E27FC236}">
                <a16:creationId xmlns:a16="http://schemas.microsoft.com/office/drawing/2014/main" id="{2D357761-447C-439C-B16F-45A33D1B77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688" y="2641181"/>
            <a:ext cx="4419600" cy="3676650"/>
          </a:xfrm>
          <a:prstGeom prst="rect">
            <a:avLst/>
          </a:prstGeom>
        </p:spPr>
      </p:pic>
      <p:pic>
        <p:nvPicPr>
          <p:cNvPr id="7" name="Picture 6">
            <a:extLst>
              <a:ext uri="{FF2B5EF4-FFF2-40B4-BE49-F238E27FC236}">
                <a16:creationId xmlns:a16="http://schemas.microsoft.com/office/drawing/2014/main" id="{116D071A-CD64-43BB-93AB-F2177F2285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796" y="1057656"/>
            <a:ext cx="3663696" cy="2371344"/>
          </a:xfrm>
          <a:prstGeom prst="rect">
            <a:avLst/>
          </a:prstGeom>
        </p:spPr>
      </p:pic>
      <p:pic>
        <p:nvPicPr>
          <p:cNvPr id="12" name="Picture 11">
            <a:extLst>
              <a:ext uri="{FF2B5EF4-FFF2-40B4-BE49-F238E27FC236}">
                <a16:creationId xmlns:a16="http://schemas.microsoft.com/office/drawing/2014/main" id="{214241A4-480C-48DA-9835-5014C05DE3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56176" y="190600"/>
            <a:ext cx="1097280" cy="1383792"/>
          </a:xfrm>
          <a:prstGeom prst="rect">
            <a:avLst/>
          </a:prstGeom>
        </p:spPr>
      </p:pic>
    </p:spTree>
    <p:extLst>
      <p:ext uri="{BB962C8B-B14F-4D97-AF65-F5344CB8AC3E}">
        <p14:creationId xmlns:p14="http://schemas.microsoft.com/office/powerpoint/2010/main" val="200099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20835C-2F6F-4DB7-8C9A-6D9A10D2FF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8544" y="87914"/>
            <a:ext cx="12053456"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Improve on Your Talents</a:t>
            </a:r>
          </a:p>
        </p:txBody>
      </p:sp>
      <p:sp>
        <p:nvSpPr>
          <p:cNvPr id="3" name="Rectangle 2"/>
          <p:cNvSpPr/>
          <p:nvPr/>
        </p:nvSpPr>
        <p:spPr>
          <a:xfrm>
            <a:off x="279221" y="1471505"/>
            <a:ext cx="6096000" cy="4893647"/>
          </a:xfrm>
          <a:prstGeom prst="rect">
            <a:avLst/>
          </a:prstGeom>
        </p:spPr>
        <p:txBody>
          <a:bodyPr>
            <a:spAutoFit/>
          </a:bodyPr>
          <a:lstStyle/>
          <a:p>
            <a:r>
              <a:rPr lang="en-US" sz="2400" dirty="0">
                <a:solidFill>
                  <a:schemeClr val="bg1"/>
                </a:solidFill>
              </a:rPr>
              <a:t>These are the gifts we bring. The talents we have come from our Heavenly Father, an to honor Him, we can develop and expand them and then return them to Him. All of us possess some talent which we can practice, increase, and offer. Are you regularly practicing your talents? Perhaps your talent is kindness or gratitude. How about being cheerful, helpful, and unselfish? How about practicing that winning smile? The Wise Men brought their gifts of gold, frankincense, and myrrh. We can bring our talents.</a:t>
            </a:r>
          </a:p>
          <a:p>
            <a:r>
              <a:rPr lang="en-US" sz="1400" dirty="0">
                <a:solidFill>
                  <a:schemeClr val="bg1"/>
                </a:solidFill>
              </a:rPr>
              <a:t>Betty Jo N. Jepsen</a:t>
            </a:r>
          </a:p>
        </p:txBody>
      </p:sp>
      <p:sp>
        <p:nvSpPr>
          <p:cNvPr id="8" name="TextBox 7"/>
          <p:cNvSpPr txBox="1"/>
          <p:nvPr/>
        </p:nvSpPr>
        <p:spPr>
          <a:xfrm>
            <a:off x="138544" y="6363748"/>
            <a:ext cx="3906983" cy="369332"/>
          </a:xfrm>
          <a:prstGeom prst="rect">
            <a:avLst/>
          </a:prstGeom>
          <a:noFill/>
        </p:spPr>
        <p:txBody>
          <a:bodyPr wrap="square" rtlCol="0">
            <a:spAutoFit/>
          </a:bodyPr>
          <a:lstStyle/>
          <a:p>
            <a:r>
              <a:rPr lang="en-US" dirty="0">
                <a:solidFill>
                  <a:schemeClr val="bg1"/>
                </a:solidFill>
              </a:rPr>
              <a:t>D&amp;C 82:18</a:t>
            </a:r>
          </a:p>
        </p:txBody>
      </p:sp>
      <p:pic>
        <p:nvPicPr>
          <p:cNvPr id="4" name="Picture 3">
            <a:extLst>
              <a:ext uri="{FF2B5EF4-FFF2-40B4-BE49-F238E27FC236}">
                <a16:creationId xmlns:a16="http://schemas.microsoft.com/office/drawing/2014/main" id="{AB56B419-9A37-41C8-B341-2FC1BCAAD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3028" y="1693043"/>
            <a:ext cx="4477975" cy="3417971"/>
          </a:xfrm>
          <a:prstGeom prst="rect">
            <a:avLst/>
          </a:prstGeom>
        </p:spPr>
      </p:pic>
      <p:pic>
        <p:nvPicPr>
          <p:cNvPr id="6" name="Picture 5">
            <a:extLst>
              <a:ext uri="{FF2B5EF4-FFF2-40B4-BE49-F238E27FC236}">
                <a16:creationId xmlns:a16="http://schemas.microsoft.com/office/drawing/2014/main" id="{87C61031-E31A-47F9-A5F0-4360B6BF091D}"/>
              </a:ext>
            </a:extLst>
          </p:cNvPr>
          <p:cNvPicPr>
            <a:picLocks noChangeAspect="1"/>
          </p:cNvPicPr>
          <p:nvPr/>
        </p:nvPicPr>
        <p:blipFill rotWithShape="1">
          <a:blip r:embed="rId4"/>
          <a:srcRect l="40385" t="20684" r="40769" b="34530"/>
          <a:stretch/>
        </p:blipFill>
        <p:spPr>
          <a:xfrm>
            <a:off x="138544" y="124920"/>
            <a:ext cx="963425" cy="1287843"/>
          </a:xfrm>
          <a:prstGeom prst="rect">
            <a:avLst/>
          </a:prstGeom>
        </p:spPr>
      </p:pic>
    </p:spTree>
    <p:extLst>
      <p:ext uri="{BB962C8B-B14F-4D97-AF65-F5344CB8AC3E}">
        <p14:creationId xmlns:p14="http://schemas.microsoft.com/office/powerpoint/2010/main" val="3202254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3C7BDD-DD41-4062-888E-79ED1EFC23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8544" y="87914"/>
            <a:ext cx="12053456"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Seek Interest of His Neighbor</a:t>
            </a:r>
          </a:p>
        </p:txBody>
      </p:sp>
      <p:sp>
        <p:nvSpPr>
          <p:cNvPr id="3" name="Rectangle 2"/>
          <p:cNvSpPr/>
          <p:nvPr/>
        </p:nvSpPr>
        <p:spPr>
          <a:xfrm>
            <a:off x="138544" y="1103577"/>
            <a:ext cx="6553200" cy="3416320"/>
          </a:xfrm>
          <a:prstGeom prst="rect">
            <a:avLst/>
          </a:prstGeom>
        </p:spPr>
        <p:txBody>
          <a:bodyPr wrap="square">
            <a:spAutoFit/>
          </a:bodyPr>
          <a:lstStyle/>
          <a:p>
            <a:r>
              <a:rPr lang="en-US" sz="2400" dirty="0">
                <a:solidFill>
                  <a:schemeClr val="bg1"/>
                </a:solidFill>
              </a:rPr>
              <a:t>“It is verily true that before we can enter into the celestial kingdom we will have to learn how to live in unity with the love of our fellows at heart, desiring their good as well as our own, and not preferring ourselves before them. </a:t>
            </a:r>
          </a:p>
          <a:p>
            <a:endParaRPr lang="en-US" sz="2400" dirty="0">
              <a:solidFill>
                <a:schemeClr val="bg1"/>
              </a:solidFill>
            </a:endParaRPr>
          </a:p>
          <a:p>
            <a:r>
              <a:rPr lang="en-US" sz="2400" dirty="0">
                <a:solidFill>
                  <a:schemeClr val="bg1"/>
                </a:solidFill>
              </a:rPr>
              <a:t>Here the Lord gave to the Church the plan and the opportunity to prepare themselves by obedience to celestial law. </a:t>
            </a:r>
            <a:endParaRPr lang="en-US" sz="1200" dirty="0">
              <a:solidFill>
                <a:schemeClr val="bg1"/>
              </a:solidFill>
            </a:endParaRPr>
          </a:p>
        </p:txBody>
      </p:sp>
      <p:sp>
        <p:nvSpPr>
          <p:cNvPr id="8" name="TextBox 7"/>
          <p:cNvSpPr txBox="1"/>
          <p:nvPr/>
        </p:nvSpPr>
        <p:spPr>
          <a:xfrm>
            <a:off x="138544" y="6363748"/>
            <a:ext cx="3906983" cy="369332"/>
          </a:xfrm>
          <a:prstGeom prst="rect">
            <a:avLst/>
          </a:prstGeom>
          <a:noFill/>
        </p:spPr>
        <p:txBody>
          <a:bodyPr wrap="square" rtlCol="0">
            <a:spAutoFit/>
          </a:bodyPr>
          <a:lstStyle/>
          <a:p>
            <a:r>
              <a:rPr lang="en-US" dirty="0">
                <a:solidFill>
                  <a:schemeClr val="bg1"/>
                </a:solidFill>
              </a:rPr>
              <a:t>D&amp;C 82:19 </a:t>
            </a:r>
          </a:p>
        </p:txBody>
      </p:sp>
      <p:sp>
        <p:nvSpPr>
          <p:cNvPr id="2" name="Rectangle 1"/>
          <p:cNvSpPr/>
          <p:nvPr/>
        </p:nvSpPr>
        <p:spPr>
          <a:xfrm>
            <a:off x="5825452" y="4607811"/>
            <a:ext cx="6096000" cy="1754326"/>
          </a:xfrm>
          <a:prstGeom prst="rect">
            <a:avLst/>
          </a:prstGeom>
        </p:spPr>
        <p:txBody>
          <a:bodyPr>
            <a:spAutoFit/>
          </a:bodyPr>
          <a:lstStyle/>
          <a:p>
            <a:r>
              <a:rPr lang="en-US" sz="2400" dirty="0">
                <a:solidFill>
                  <a:schemeClr val="bg1"/>
                </a:solidFill>
              </a:rPr>
              <a:t>They failed, and the privilege to practice this law of consecration had to be postponed because we were not able to esteem our neighbor as ourselves.” </a:t>
            </a:r>
          </a:p>
          <a:p>
            <a:r>
              <a:rPr lang="en-US" sz="1200" dirty="0">
                <a:solidFill>
                  <a:schemeClr val="bg1"/>
                </a:solidFill>
              </a:rPr>
              <a:t>Joseph Fielding Smith</a:t>
            </a:r>
          </a:p>
        </p:txBody>
      </p:sp>
      <p:pic>
        <p:nvPicPr>
          <p:cNvPr id="15" name="Picture 14">
            <a:extLst>
              <a:ext uri="{FF2B5EF4-FFF2-40B4-BE49-F238E27FC236}">
                <a16:creationId xmlns:a16="http://schemas.microsoft.com/office/drawing/2014/main" id="{01BE3178-E730-4570-9AF6-1D4B51C699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7421" y="1191491"/>
            <a:ext cx="4641036" cy="2920457"/>
          </a:xfrm>
          <a:prstGeom prst="rect">
            <a:avLst/>
          </a:prstGeom>
        </p:spPr>
      </p:pic>
      <p:pic>
        <p:nvPicPr>
          <p:cNvPr id="17" name="Picture 16">
            <a:extLst>
              <a:ext uri="{FF2B5EF4-FFF2-40B4-BE49-F238E27FC236}">
                <a16:creationId xmlns:a16="http://schemas.microsoft.com/office/drawing/2014/main" id="{8137AB63-E5A5-44D3-AAD0-DF80C8815A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2035" y="4546472"/>
            <a:ext cx="3076575" cy="1790700"/>
          </a:xfrm>
          <a:prstGeom prst="rect">
            <a:avLst/>
          </a:prstGeom>
        </p:spPr>
      </p:pic>
      <p:pic>
        <p:nvPicPr>
          <p:cNvPr id="24" name="Picture 23">
            <a:extLst>
              <a:ext uri="{FF2B5EF4-FFF2-40B4-BE49-F238E27FC236}">
                <a16:creationId xmlns:a16="http://schemas.microsoft.com/office/drawing/2014/main" id="{3F731779-E5CF-4C82-A496-A4915028D4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91671" y="5441822"/>
            <a:ext cx="952500" cy="1266825"/>
          </a:xfrm>
          <a:prstGeom prst="rect">
            <a:avLst/>
          </a:prstGeom>
        </p:spPr>
      </p:pic>
    </p:spTree>
    <p:extLst>
      <p:ext uri="{BB962C8B-B14F-4D97-AF65-F5344CB8AC3E}">
        <p14:creationId xmlns:p14="http://schemas.microsoft.com/office/powerpoint/2010/main" val="418071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0A859C1-79F2-4FEC-A41C-9AA505B6A8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8544" y="87914"/>
            <a:ext cx="12053456"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The Everlasting Order</a:t>
            </a:r>
          </a:p>
        </p:txBody>
      </p:sp>
      <p:sp>
        <p:nvSpPr>
          <p:cNvPr id="3" name="Rectangle 2"/>
          <p:cNvSpPr/>
          <p:nvPr/>
        </p:nvSpPr>
        <p:spPr>
          <a:xfrm>
            <a:off x="492901" y="1379172"/>
            <a:ext cx="6096000" cy="1569660"/>
          </a:xfrm>
          <a:prstGeom prst="rect">
            <a:avLst/>
          </a:prstGeom>
        </p:spPr>
        <p:txBody>
          <a:bodyPr>
            <a:spAutoFit/>
          </a:bodyPr>
          <a:lstStyle/>
          <a:p>
            <a:r>
              <a:rPr lang="en-US" sz="2400" dirty="0">
                <a:solidFill>
                  <a:schemeClr val="bg1"/>
                </a:solidFill>
              </a:rPr>
              <a:t>The Order would have been permanent if the Saints had lived up to it, and it would have made them capable of practicing the higher, or celestial Order. </a:t>
            </a:r>
            <a:endParaRPr lang="en-US" sz="1200" dirty="0">
              <a:solidFill>
                <a:schemeClr val="bg1"/>
              </a:solidFill>
            </a:endParaRPr>
          </a:p>
        </p:txBody>
      </p:sp>
      <p:sp>
        <p:nvSpPr>
          <p:cNvPr id="8" name="TextBox 7"/>
          <p:cNvSpPr txBox="1"/>
          <p:nvPr/>
        </p:nvSpPr>
        <p:spPr>
          <a:xfrm>
            <a:off x="138544" y="6363748"/>
            <a:ext cx="3906983" cy="369332"/>
          </a:xfrm>
          <a:prstGeom prst="rect">
            <a:avLst/>
          </a:prstGeom>
          <a:noFill/>
        </p:spPr>
        <p:txBody>
          <a:bodyPr wrap="square" rtlCol="0">
            <a:spAutoFit/>
          </a:bodyPr>
          <a:lstStyle/>
          <a:p>
            <a:r>
              <a:rPr lang="en-US" dirty="0">
                <a:solidFill>
                  <a:schemeClr val="bg1"/>
                </a:solidFill>
              </a:rPr>
              <a:t>D&amp;C 82:20 </a:t>
            </a:r>
          </a:p>
        </p:txBody>
      </p:sp>
      <p:sp>
        <p:nvSpPr>
          <p:cNvPr id="2" name="Rectangle 1"/>
          <p:cNvSpPr/>
          <p:nvPr/>
        </p:nvSpPr>
        <p:spPr>
          <a:xfrm>
            <a:off x="4368809" y="4705820"/>
            <a:ext cx="6671348" cy="1908215"/>
          </a:xfrm>
          <a:prstGeom prst="rect">
            <a:avLst/>
          </a:prstGeom>
        </p:spPr>
        <p:txBody>
          <a:bodyPr wrap="square">
            <a:spAutoFit/>
          </a:bodyPr>
          <a:lstStyle/>
          <a:p>
            <a:pPr algn="ctr"/>
            <a:r>
              <a:rPr lang="en-US" sz="5400" dirty="0">
                <a:solidFill>
                  <a:srgbClr val="FFFF00"/>
                </a:solidFill>
              </a:rPr>
              <a:t>However</a:t>
            </a:r>
          </a:p>
          <a:p>
            <a:pPr algn="ctr"/>
            <a:r>
              <a:rPr lang="en-US" sz="3200" dirty="0">
                <a:solidFill>
                  <a:srgbClr val="FFFF00"/>
                </a:solidFill>
              </a:rPr>
              <a:t>It was not accepted or practiced with an eye single to the glory of God</a:t>
            </a:r>
          </a:p>
        </p:txBody>
      </p:sp>
      <p:pic>
        <p:nvPicPr>
          <p:cNvPr id="6" name="Picture 5">
            <a:extLst>
              <a:ext uri="{FF2B5EF4-FFF2-40B4-BE49-F238E27FC236}">
                <a16:creationId xmlns:a16="http://schemas.microsoft.com/office/drawing/2014/main" id="{127D0608-F539-4AC9-B4D2-B44B8FCC63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1232" y="1132732"/>
            <a:ext cx="2997200" cy="3632200"/>
          </a:xfrm>
          <a:prstGeom prst="rect">
            <a:avLst/>
          </a:prstGeom>
        </p:spPr>
      </p:pic>
      <p:pic>
        <p:nvPicPr>
          <p:cNvPr id="10" name="Picture 9">
            <a:extLst>
              <a:ext uri="{FF2B5EF4-FFF2-40B4-BE49-F238E27FC236}">
                <a16:creationId xmlns:a16="http://schemas.microsoft.com/office/drawing/2014/main" id="{F32AFFAB-E3BB-462A-8E12-AF9C3A398A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7945" y="3147768"/>
            <a:ext cx="2340864" cy="3511296"/>
          </a:xfrm>
          <a:prstGeom prst="rect">
            <a:avLst/>
          </a:prstGeom>
        </p:spPr>
      </p:pic>
    </p:spTree>
    <p:extLst>
      <p:ext uri="{BB962C8B-B14F-4D97-AF65-F5344CB8AC3E}">
        <p14:creationId xmlns:p14="http://schemas.microsoft.com/office/powerpoint/2010/main" val="161899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0A859C1-79F2-4FEC-A41C-9AA505B6A8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38544" y="6363748"/>
            <a:ext cx="3906983" cy="369332"/>
          </a:xfrm>
          <a:prstGeom prst="rect">
            <a:avLst/>
          </a:prstGeom>
          <a:noFill/>
        </p:spPr>
        <p:txBody>
          <a:bodyPr wrap="square" rtlCol="0">
            <a:spAutoFit/>
          </a:bodyPr>
          <a:lstStyle/>
          <a:p>
            <a:r>
              <a:rPr lang="en-US" dirty="0">
                <a:solidFill>
                  <a:schemeClr val="bg1"/>
                </a:solidFill>
              </a:rPr>
              <a:t>D&amp;C 82:20 </a:t>
            </a:r>
          </a:p>
        </p:txBody>
      </p:sp>
      <p:sp>
        <p:nvSpPr>
          <p:cNvPr id="4" name="Rectangle 3">
            <a:extLst>
              <a:ext uri="{FF2B5EF4-FFF2-40B4-BE49-F238E27FC236}">
                <a16:creationId xmlns:a16="http://schemas.microsoft.com/office/drawing/2014/main" id="{8EDBB1C8-21B4-4D78-9583-CE7F6015A9E7}"/>
              </a:ext>
            </a:extLst>
          </p:cNvPr>
          <p:cNvSpPr/>
          <p:nvPr/>
        </p:nvSpPr>
        <p:spPr>
          <a:xfrm>
            <a:off x="138544" y="1120676"/>
            <a:ext cx="6518031" cy="2308324"/>
          </a:xfrm>
          <a:prstGeom prst="rect">
            <a:avLst/>
          </a:prstGeom>
        </p:spPr>
        <p:txBody>
          <a:bodyPr wrap="square">
            <a:spAutoFit/>
          </a:bodyPr>
          <a:lstStyle/>
          <a:p>
            <a:r>
              <a:rPr lang="en-US" dirty="0">
                <a:solidFill>
                  <a:schemeClr val="bg1"/>
                </a:solidFill>
                <a:latin typeface="Open Sans"/>
              </a:rPr>
              <a:t>“The commandment of the Lord that the saints should make themselves ‘friends with the mammon of unrighteousness,’ seems to be a hard saying when not properly understood. </a:t>
            </a:r>
          </a:p>
          <a:p>
            <a:endParaRPr lang="en-US" dirty="0">
              <a:solidFill>
                <a:schemeClr val="bg1"/>
              </a:solidFill>
              <a:latin typeface="Open Sans"/>
            </a:endParaRPr>
          </a:p>
          <a:p>
            <a:r>
              <a:rPr lang="en-US" dirty="0">
                <a:solidFill>
                  <a:schemeClr val="bg1"/>
                </a:solidFill>
                <a:latin typeface="Open Sans"/>
              </a:rPr>
              <a:t>It is not intended that in making friends of the ‘mammon of unrighteousness’ that the brethren were to partake with them in their sins; to receive them to their bosoms, intermarry with them and otherwise come down to their level. </a:t>
            </a:r>
            <a:endParaRPr lang="en-US" dirty="0">
              <a:solidFill>
                <a:schemeClr val="bg1"/>
              </a:solidFill>
            </a:endParaRPr>
          </a:p>
        </p:txBody>
      </p:sp>
      <p:sp>
        <p:nvSpPr>
          <p:cNvPr id="7" name="Rectangle 6">
            <a:extLst>
              <a:ext uri="{FF2B5EF4-FFF2-40B4-BE49-F238E27FC236}">
                <a16:creationId xmlns:a16="http://schemas.microsoft.com/office/drawing/2014/main" id="{1AFBFFC8-8FBF-46DE-A5B7-621948B64B55}"/>
              </a:ext>
            </a:extLst>
          </p:cNvPr>
          <p:cNvSpPr/>
          <p:nvPr/>
        </p:nvSpPr>
        <p:spPr>
          <a:xfrm>
            <a:off x="4682306" y="3963091"/>
            <a:ext cx="6928337" cy="2585323"/>
          </a:xfrm>
          <a:prstGeom prst="rect">
            <a:avLst/>
          </a:prstGeom>
        </p:spPr>
        <p:txBody>
          <a:bodyPr wrap="square">
            <a:spAutoFit/>
          </a:bodyPr>
          <a:lstStyle/>
          <a:p>
            <a:r>
              <a:rPr lang="en-US" dirty="0">
                <a:solidFill>
                  <a:schemeClr val="bg1"/>
                </a:solidFill>
                <a:latin typeface="Open Sans"/>
              </a:rPr>
              <a:t>They were to so live that peace with their enemies might be assured. They were to treat them kindly, be friendly with them as far as correct and virtuous principles would permit, but never to swear with them or drink and carouse with them. </a:t>
            </a:r>
          </a:p>
          <a:p>
            <a:endParaRPr lang="en-US" dirty="0">
              <a:solidFill>
                <a:schemeClr val="bg1"/>
              </a:solidFill>
              <a:latin typeface="Open Sans"/>
            </a:endParaRPr>
          </a:p>
          <a:p>
            <a:r>
              <a:rPr lang="en-US" dirty="0">
                <a:solidFill>
                  <a:schemeClr val="bg1"/>
                </a:solidFill>
                <a:latin typeface="Open Sans"/>
              </a:rPr>
              <a:t>If they could allay prejudice and show a willingness to trade with and show a kindly spirit, it might help to turn them away from their bitterness. Judgment was to be left with the Lord” </a:t>
            </a:r>
          </a:p>
          <a:p>
            <a:r>
              <a:rPr lang="en-US" sz="1400" dirty="0">
                <a:solidFill>
                  <a:schemeClr val="bg1"/>
                </a:solidFill>
                <a:latin typeface="Open Sans"/>
              </a:rPr>
              <a:t>Joseph Fielding Smith</a:t>
            </a:r>
            <a:endParaRPr lang="en-US" sz="1400" dirty="0"/>
          </a:p>
        </p:txBody>
      </p:sp>
      <p:sp>
        <p:nvSpPr>
          <p:cNvPr id="11" name="TextBox 10">
            <a:extLst>
              <a:ext uri="{FF2B5EF4-FFF2-40B4-BE49-F238E27FC236}">
                <a16:creationId xmlns:a16="http://schemas.microsoft.com/office/drawing/2014/main" id="{8FD03397-C51A-4914-8FEE-188C9D44003C}"/>
              </a:ext>
            </a:extLst>
          </p:cNvPr>
          <p:cNvSpPr txBox="1"/>
          <p:nvPr/>
        </p:nvSpPr>
        <p:spPr>
          <a:xfrm>
            <a:off x="138544" y="87914"/>
            <a:ext cx="12053456" cy="830997"/>
          </a:xfrm>
          <a:prstGeom prst="rect">
            <a:avLst/>
          </a:prstGeom>
          <a:noFill/>
        </p:spPr>
        <p:txBody>
          <a:bodyPr wrap="square" rtlCol="0">
            <a:spAutoFit/>
          </a:bodyPr>
          <a:lstStyle/>
          <a:p>
            <a:pPr algn="ctr"/>
            <a:r>
              <a:rPr lang="en-US" sz="4800" dirty="0">
                <a:solidFill>
                  <a:schemeClr val="bg1"/>
                </a:solidFill>
                <a:latin typeface="Comic Sans MS" panose="030F0702030302020204" pitchFamily="66" charset="0"/>
              </a:rPr>
              <a:t>“Mammon of Unrighteousness”</a:t>
            </a:r>
          </a:p>
        </p:txBody>
      </p:sp>
      <p:pic>
        <p:nvPicPr>
          <p:cNvPr id="17" name="Picture 16">
            <a:extLst>
              <a:ext uri="{FF2B5EF4-FFF2-40B4-BE49-F238E27FC236}">
                <a16:creationId xmlns:a16="http://schemas.microsoft.com/office/drawing/2014/main" id="{E2C6D86C-7858-4AA4-84A6-55627A1848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6178" y="1453002"/>
            <a:ext cx="3648075" cy="2190750"/>
          </a:xfrm>
          <a:prstGeom prst="rect">
            <a:avLst/>
          </a:prstGeom>
        </p:spPr>
      </p:pic>
      <p:pic>
        <p:nvPicPr>
          <p:cNvPr id="13" name="Picture 12">
            <a:extLst>
              <a:ext uri="{FF2B5EF4-FFF2-40B4-BE49-F238E27FC236}">
                <a16:creationId xmlns:a16="http://schemas.microsoft.com/office/drawing/2014/main" id="{31C48993-4303-4DD8-8C22-EF1316B95B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6912" y="1453002"/>
            <a:ext cx="3647341" cy="2188405"/>
          </a:xfrm>
          <a:prstGeom prst="rect">
            <a:avLst/>
          </a:prstGeom>
        </p:spPr>
      </p:pic>
      <p:pic>
        <p:nvPicPr>
          <p:cNvPr id="15" name="Picture 14">
            <a:extLst>
              <a:ext uri="{FF2B5EF4-FFF2-40B4-BE49-F238E27FC236}">
                <a16:creationId xmlns:a16="http://schemas.microsoft.com/office/drawing/2014/main" id="{4DC534AA-AE05-43EA-B4CE-0B224F9653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6600" y="3963091"/>
            <a:ext cx="3236976" cy="2157984"/>
          </a:xfrm>
          <a:prstGeom prst="rect">
            <a:avLst/>
          </a:prstGeom>
        </p:spPr>
      </p:pic>
      <p:pic>
        <p:nvPicPr>
          <p:cNvPr id="21" name="Picture 20">
            <a:extLst>
              <a:ext uri="{FF2B5EF4-FFF2-40B4-BE49-F238E27FC236}">
                <a16:creationId xmlns:a16="http://schemas.microsoft.com/office/drawing/2014/main" id="{F72CBE1B-6F7D-4CB5-8FEC-B90CB636D3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48052" y="164114"/>
            <a:ext cx="952500" cy="1266825"/>
          </a:xfrm>
          <a:prstGeom prst="rect">
            <a:avLst/>
          </a:prstGeom>
        </p:spPr>
      </p:pic>
    </p:spTree>
    <p:extLst>
      <p:ext uri="{BB962C8B-B14F-4D97-AF65-F5344CB8AC3E}">
        <p14:creationId xmlns:p14="http://schemas.microsoft.com/office/powerpoint/2010/main" val="28405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xit" presetSubtype="0" fill="hold" nodeType="with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01ED4B-0459-46C0-9A7E-83F5EE930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512617" y="918911"/>
            <a:ext cx="1953491" cy="369332"/>
          </a:xfrm>
          <a:prstGeom prst="rect">
            <a:avLst/>
          </a:prstGeom>
          <a:noFill/>
        </p:spPr>
        <p:txBody>
          <a:bodyPr wrap="square" rtlCol="0">
            <a:spAutoFit/>
          </a:bodyPr>
          <a:lstStyle/>
          <a:p>
            <a:r>
              <a:rPr lang="en-US" dirty="0">
                <a:solidFill>
                  <a:schemeClr val="bg1"/>
                </a:solidFill>
              </a:rPr>
              <a:t>April 26, 1832</a:t>
            </a:r>
          </a:p>
        </p:txBody>
      </p:sp>
      <p:sp>
        <p:nvSpPr>
          <p:cNvPr id="5" name="TextBox 4"/>
          <p:cNvSpPr txBox="1"/>
          <p:nvPr/>
        </p:nvSpPr>
        <p:spPr>
          <a:xfrm>
            <a:off x="138544" y="87914"/>
            <a:ext cx="12053456"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Background</a:t>
            </a:r>
          </a:p>
        </p:txBody>
      </p:sp>
      <p:sp>
        <p:nvSpPr>
          <p:cNvPr id="6" name="TextBox 5"/>
          <p:cNvSpPr txBox="1"/>
          <p:nvPr/>
        </p:nvSpPr>
        <p:spPr>
          <a:xfrm>
            <a:off x="665018" y="1667102"/>
            <a:ext cx="2829744" cy="923330"/>
          </a:xfrm>
          <a:prstGeom prst="rect">
            <a:avLst/>
          </a:prstGeom>
          <a:noFill/>
        </p:spPr>
        <p:txBody>
          <a:bodyPr wrap="square" rtlCol="0">
            <a:spAutoFit/>
          </a:bodyPr>
          <a:lstStyle/>
          <a:p>
            <a:r>
              <a:rPr lang="en-US" dirty="0">
                <a:solidFill>
                  <a:schemeClr val="bg1"/>
                </a:solidFill>
              </a:rPr>
              <a:t>The previous month Joseph Smith and Sidney Rigdon were attacked by </a:t>
            </a:r>
            <a:r>
              <a:rPr lang="en-US" dirty="0" err="1">
                <a:solidFill>
                  <a:schemeClr val="bg1"/>
                </a:solidFill>
              </a:rPr>
              <a:t>mobbers</a:t>
            </a:r>
            <a:r>
              <a:rPr lang="en-US" dirty="0">
                <a:solidFill>
                  <a:schemeClr val="bg1"/>
                </a:solidFill>
              </a:rPr>
              <a:t>.</a:t>
            </a:r>
          </a:p>
        </p:txBody>
      </p:sp>
      <p:sp>
        <p:nvSpPr>
          <p:cNvPr id="2" name="Rectangle 1"/>
          <p:cNvSpPr/>
          <p:nvPr/>
        </p:nvSpPr>
        <p:spPr>
          <a:xfrm>
            <a:off x="4946072" y="2267266"/>
            <a:ext cx="6096000" cy="3693319"/>
          </a:xfrm>
          <a:prstGeom prst="rect">
            <a:avLst/>
          </a:prstGeom>
        </p:spPr>
        <p:txBody>
          <a:bodyPr>
            <a:spAutoFit/>
          </a:bodyPr>
          <a:lstStyle/>
          <a:p>
            <a:r>
              <a:rPr lang="en-US" dirty="0">
                <a:solidFill>
                  <a:schemeClr val="bg1"/>
                </a:solidFill>
                <a:latin typeface="Abadi" panose="020B0604020104020204" pitchFamily="34" charset="0"/>
              </a:rPr>
              <a:t>The Prophet received Section 82 during the </a:t>
            </a:r>
            <a:r>
              <a:rPr lang="en-US" b="0" i="0" dirty="0">
                <a:solidFill>
                  <a:schemeClr val="bg1"/>
                </a:solidFill>
                <a:effectLst/>
                <a:latin typeface="Abadi" panose="020B0604020104020204" pitchFamily="34" charset="0"/>
              </a:rPr>
              <a:t>council of high priests and elders of the Church in Independence: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In this revelation the Lord forgave the brethren their trespasses and warned them to refrain from further sin.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The Lord also instructed these brethren on how to manage the temporal affairs of Zion.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Four days later, Joseph Smith received the revelation recorded in </a:t>
            </a:r>
            <a:r>
              <a:rPr lang="en-US" b="0" i="0" u="none" strike="noStrike" dirty="0">
                <a:solidFill>
                  <a:schemeClr val="bg1"/>
                </a:solidFill>
                <a:effectLst/>
                <a:latin typeface="Abadi" panose="020B0604020104020204" pitchFamily="34" charset="0"/>
              </a:rPr>
              <a:t>Doctrine and Covenants 83</a:t>
            </a:r>
            <a:r>
              <a:rPr lang="en-US" b="0" i="0" dirty="0">
                <a:solidFill>
                  <a:schemeClr val="bg1"/>
                </a:solidFill>
                <a:effectLst/>
                <a:latin typeface="Abadi" panose="020B0604020104020204" pitchFamily="34" charset="0"/>
              </a:rPr>
              <a:t>, in which the Lord instructed Church leaders on how to care for widows and orphans.</a:t>
            </a:r>
            <a:endParaRPr lang="en-US" dirty="0">
              <a:solidFill>
                <a:schemeClr val="bg1"/>
              </a:solidFill>
            </a:endParaRPr>
          </a:p>
        </p:txBody>
      </p:sp>
      <p:pic>
        <p:nvPicPr>
          <p:cNvPr id="7" name="Picture 6">
            <a:extLst>
              <a:ext uri="{FF2B5EF4-FFF2-40B4-BE49-F238E27FC236}">
                <a16:creationId xmlns:a16="http://schemas.microsoft.com/office/drawing/2014/main" id="{E1C4C83C-7504-4870-B8D9-7E3CBEBF52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954" y="3425057"/>
            <a:ext cx="3390900" cy="2676525"/>
          </a:xfrm>
          <a:prstGeom prst="rect">
            <a:avLst/>
          </a:prstGeom>
        </p:spPr>
      </p:pic>
    </p:spTree>
    <p:extLst>
      <p:ext uri="{BB962C8B-B14F-4D97-AF65-F5344CB8AC3E}">
        <p14:creationId xmlns:p14="http://schemas.microsoft.com/office/powerpoint/2010/main" val="260070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EF0624D-3342-443F-B891-AD41DF712D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8544" y="87914"/>
            <a:ext cx="12053456"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The Widows and the Children</a:t>
            </a:r>
          </a:p>
        </p:txBody>
      </p:sp>
      <p:sp>
        <p:nvSpPr>
          <p:cNvPr id="3" name="Rectangle 2"/>
          <p:cNvSpPr/>
          <p:nvPr/>
        </p:nvSpPr>
        <p:spPr>
          <a:xfrm>
            <a:off x="3186546" y="1379172"/>
            <a:ext cx="6354489" cy="4708981"/>
          </a:xfrm>
          <a:prstGeom prst="rect">
            <a:avLst/>
          </a:prstGeom>
        </p:spPr>
        <p:txBody>
          <a:bodyPr wrap="square">
            <a:spAutoFit/>
          </a:bodyPr>
          <a:lstStyle/>
          <a:p>
            <a:pPr fontAlgn="base"/>
            <a:r>
              <a:rPr lang="en-US" sz="2000" i="1" dirty="0">
                <a:solidFill>
                  <a:srgbClr val="FFFF00"/>
                </a:solidFill>
              </a:rPr>
              <a:t> But if any provide not for his own, and specially for those of his own house, he hath denied the faith, and is worse than an infidel.</a:t>
            </a:r>
          </a:p>
          <a:p>
            <a:pPr fontAlgn="base"/>
            <a:endParaRPr lang="en-US" sz="2000" i="1" dirty="0">
              <a:solidFill>
                <a:srgbClr val="FFFF00"/>
              </a:solidFill>
            </a:endParaRPr>
          </a:p>
          <a:p>
            <a:pPr fontAlgn="base"/>
            <a:r>
              <a:rPr lang="en-US" sz="2000" i="1" dirty="0">
                <a:solidFill>
                  <a:srgbClr val="FFFF00"/>
                </a:solidFill>
              </a:rPr>
              <a:t>Let not a widow be taken into the number under threescore years old, having been the wife of one man,</a:t>
            </a:r>
          </a:p>
          <a:p>
            <a:pPr fontAlgn="base"/>
            <a:endParaRPr lang="en-US" sz="2000" i="1" dirty="0">
              <a:solidFill>
                <a:srgbClr val="FFFF00"/>
              </a:solidFill>
            </a:endParaRPr>
          </a:p>
          <a:p>
            <a:pPr fontAlgn="base"/>
            <a:r>
              <a:rPr lang="en-US" sz="2000" i="1" dirty="0">
                <a:solidFill>
                  <a:srgbClr val="FFFF00"/>
                </a:solidFill>
              </a:rPr>
              <a:t>Well reported of for good works; if she have brought up children, if she have lodged strangers, if she have washed the saints’ feet, if she have relieved the afflicted, if she have diligently followed every good work.</a:t>
            </a:r>
          </a:p>
          <a:p>
            <a:pPr fontAlgn="base"/>
            <a:endParaRPr lang="en-US" sz="2000" i="1" dirty="0">
              <a:solidFill>
                <a:srgbClr val="FFFF00"/>
              </a:solidFill>
            </a:endParaRPr>
          </a:p>
          <a:p>
            <a:pPr fontAlgn="base"/>
            <a:r>
              <a:rPr lang="en-US" sz="2000" i="1" dirty="0">
                <a:solidFill>
                  <a:srgbClr val="FFFF00"/>
                </a:solidFill>
              </a:rPr>
              <a:t>But the younger widows refuse: for when they have begun to wax wanton against Christ, they will marry;</a:t>
            </a:r>
          </a:p>
          <a:p>
            <a:pPr fontAlgn="base"/>
            <a:r>
              <a:rPr lang="en-US" sz="2000" i="1" dirty="0">
                <a:solidFill>
                  <a:srgbClr val="FFFF00"/>
                </a:solidFill>
              </a:rPr>
              <a:t>1 Timothy 5:8-11</a:t>
            </a:r>
          </a:p>
        </p:txBody>
      </p:sp>
      <p:sp>
        <p:nvSpPr>
          <p:cNvPr id="8" name="TextBox 7"/>
          <p:cNvSpPr txBox="1"/>
          <p:nvPr/>
        </p:nvSpPr>
        <p:spPr>
          <a:xfrm>
            <a:off x="138544" y="6363748"/>
            <a:ext cx="3906983" cy="369332"/>
          </a:xfrm>
          <a:prstGeom prst="rect">
            <a:avLst/>
          </a:prstGeom>
          <a:noFill/>
        </p:spPr>
        <p:txBody>
          <a:bodyPr wrap="square" rtlCol="0">
            <a:spAutoFit/>
          </a:bodyPr>
          <a:lstStyle/>
          <a:p>
            <a:r>
              <a:rPr lang="en-US" dirty="0">
                <a:solidFill>
                  <a:schemeClr val="bg1"/>
                </a:solidFill>
              </a:rPr>
              <a:t>D&amp;C 83</a:t>
            </a:r>
          </a:p>
        </p:txBody>
      </p:sp>
      <p:pic>
        <p:nvPicPr>
          <p:cNvPr id="4" name="Picture 3">
            <a:extLst>
              <a:ext uri="{FF2B5EF4-FFF2-40B4-BE49-F238E27FC236}">
                <a16:creationId xmlns:a16="http://schemas.microsoft.com/office/drawing/2014/main" id="{D2FCD30E-488F-4797-B78E-ADF16B4AC8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286" y="1379172"/>
            <a:ext cx="2847975" cy="1914525"/>
          </a:xfrm>
          <a:prstGeom prst="rect">
            <a:avLst/>
          </a:prstGeom>
        </p:spPr>
      </p:pic>
      <p:pic>
        <p:nvPicPr>
          <p:cNvPr id="7" name="Picture 6">
            <a:extLst>
              <a:ext uri="{FF2B5EF4-FFF2-40B4-BE49-F238E27FC236}">
                <a16:creationId xmlns:a16="http://schemas.microsoft.com/office/drawing/2014/main" id="{A2436CE9-AF19-4858-B44F-636C67EBF5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4079" y="1379172"/>
            <a:ext cx="1854200" cy="2057400"/>
          </a:xfrm>
          <a:prstGeom prst="rect">
            <a:avLst/>
          </a:prstGeom>
        </p:spPr>
      </p:pic>
      <p:pic>
        <p:nvPicPr>
          <p:cNvPr id="13" name="Picture 12">
            <a:extLst>
              <a:ext uri="{FF2B5EF4-FFF2-40B4-BE49-F238E27FC236}">
                <a16:creationId xmlns:a16="http://schemas.microsoft.com/office/drawing/2014/main" id="{EA4428BE-18AC-47CB-A53D-51FEF098B8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404" y="4314396"/>
            <a:ext cx="2231136" cy="1670304"/>
          </a:xfrm>
          <a:prstGeom prst="rect">
            <a:avLst/>
          </a:prstGeom>
        </p:spPr>
      </p:pic>
      <p:pic>
        <p:nvPicPr>
          <p:cNvPr id="15" name="Picture 14">
            <a:extLst>
              <a:ext uri="{FF2B5EF4-FFF2-40B4-BE49-F238E27FC236}">
                <a16:creationId xmlns:a16="http://schemas.microsoft.com/office/drawing/2014/main" id="{BACD7B24-C6DC-4D14-A27B-6250314418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41035" y="4219551"/>
            <a:ext cx="2300288" cy="2328863"/>
          </a:xfrm>
          <a:prstGeom prst="rect">
            <a:avLst/>
          </a:prstGeom>
        </p:spPr>
      </p:pic>
    </p:spTree>
    <p:extLst>
      <p:ext uri="{BB962C8B-B14F-4D97-AF65-F5344CB8AC3E}">
        <p14:creationId xmlns:p14="http://schemas.microsoft.com/office/powerpoint/2010/main" val="89434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789A580-61B3-4D09-993B-D2CF7B9604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8544" y="87914"/>
            <a:ext cx="12053456"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Inheritance</a:t>
            </a:r>
          </a:p>
        </p:txBody>
      </p:sp>
      <p:sp>
        <p:nvSpPr>
          <p:cNvPr id="3" name="Rectangle 2"/>
          <p:cNvSpPr/>
          <p:nvPr/>
        </p:nvSpPr>
        <p:spPr>
          <a:xfrm>
            <a:off x="7222033" y="1517558"/>
            <a:ext cx="4364183" cy="2677656"/>
          </a:xfrm>
          <a:prstGeom prst="rect">
            <a:avLst/>
          </a:prstGeom>
        </p:spPr>
        <p:txBody>
          <a:bodyPr wrap="square">
            <a:spAutoFit/>
          </a:bodyPr>
          <a:lstStyle/>
          <a:p>
            <a:r>
              <a:rPr lang="en-US" sz="2400" dirty="0">
                <a:solidFill>
                  <a:schemeClr val="bg1"/>
                </a:solidFill>
              </a:rPr>
              <a:t>The declaration that a widow could remain upon her inheritance and that children who came of age could lay claim upon the Lord’s storehouse referred to the law of consecration</a:t>
            </a:r>
            <a:endParaRPr lang="en-US" sz="1200" dirty="0">
              <a:solidFill>
                <a:schemeClr val="bg1"/>
              </a:solidFill>
            </a:endParaRPr>
          </a:p>
        </p:txBody>
      </p:sp>
      <p:sp>
        <p:nvSpPr>
          <p:cNvPr id="8" name="TextBox 7"/>
          <p:cNvSpPr txBox="1"/>
          <p:nvPr/>
        </p:nvSpPr>
        <p:spPr>
          <a:xfrm>
            <a:off x="138544" y="6363748"/>
            <a:ext cx="3906983" cy="369332"/>
          </a:xfrm>
          <a:prstGeom prst="rect">
            <a:avLst/>
          </a:prstGeom>
          <a:noFill/>
        </p:spPr>
        <p:txBody>
          <a:bodyPr wrap="square" rtlCol="0">
            <a:spAutoFit/>
          </a:bodyPr>
          <a:lstStyle/>
          <a:p>
            <a:r>
              <a:rPr lang="en-US" dirty="0">
                <a:solidFill>
                  <a:schemeClr val="bg1"/>
                </a:solidFill>
              </a:rPr>
              <a:t>D&amp;C 83</a:t>
            </a:r>
          </a:p>
        </p:txBody>
      </p:sp>
      <p:sp>
        <p:nvSpPr>
          <p:cNvPr id="2" name="Rectangle 1"/>
          <p:cNvSpPr/>
          <p:nvPr/>
        </p:nvSpPr>
        <p:spPr>
          <a:xfrm>
            <a:off x="502033" y="1517558"/>
            <a:ext cx="6096000" cy="4524315"/>
          </a:xfrm>
          <a:prstGeom prst="rect">
            <a:avLst/>
          </a:prstGeom>
        </p:spPr>
        <p:txBody>
          <a:bodyPr>
            <a:spAutoFit/>
          </a:bodyPr>
          <a:lstStyle/>
          <a:p>
            <a:pPr fontAlgn="base"/>
            <a:r>
              <a:rPr lang="en-US" dirty="0">
                <a:solidFill>
                  <a:schemeClr val="bg1"/>
                </a:solidFill>
              </a:rPr>
              <a:t>“The Church and its members are commanded by the Lord to be self-reliant and independent. </a:t>
            </a:r>
          </a:p>
          <a:p>
            <a:pPr fontAlgn="base"/>
            <a:endParaRPr lang="en-US" dirty="0">
              <a:solidFill>
                <a:schemeClr val="bg1"/>
              </a:solidFill>
            </a:endParaRPr>
          </a:p>
          <a:p>
            <a:pPr fontAlgn="base"/>
            <a:r>
              <a:rPr lang="en-US" dirty="0">
                <a:solidFill>
                  <a:schemeClr val="bg1"/>
                </a:solidFill>
              </a:rPr>
              <a:t>“The responsibility for each person’s social, emotional, spiritual, physical, or economic well-being rests first upon himself, second upon his family, and </a:t>
            </a:r>
            <a:r>
              <a:rPr lang="en-US" dirty="0">
                <a:solidFill>
                  <a:srgbClr val="FFFF00"/>
                </a:solidFill>
              </a:rPr>
              <a:t>third </a:t>
            </a:r>
            <a:r>
              <a:rPr lang="en-US" dirty="0">
                <a:solidFill>
                  <a:schemeClr val="bg1"/>
                </a:solidFill>
              </a:rPr>
              <a:t>upon the Church if he is a faithful member thereof.</a:t>
            </a:r>
          </a:p>
          <a:p>
            <a:pPr fontAlgn="base"/>
            <a:endParaRPr lang="en-US" dirty="0">
              <a:solidFill>
                <a:schemeClr val="bg1"/>
              </a:solidFill>
            </a:endParaRPr>
          </a:p>
          <a:p>
            <a:pPr fontAlgn="base"/>
            <a:r>
              <a:rPr lang="en-US" dirty="0">
                <a:solidFill>
                  <a:schemeClr val="bg1"/>
                </a:solidFill>
              </a:rPr>
              <a:t>“No true Latter-day Saint, while physically or emotionally able will voluntarily shift the burden of his own or his family’s well-being to someone else. </a:t>
            </a:r>
          </a:p>
          <a:p>
            <a:pPr fontAlgn="base"/>
            <a:endParaRPr lang="en-US" dirty="0">
              <a:solidFill>
                <a:schemeClr val="bg1"/>
              </a:solidFill>
            </a:endParaRPr>
          </a:p>
          <a:p>
            <a:pPr fontAlgn="base"/>
            <a:r>
              <a:rPr lang="en-US" dirty="0">
                <a:solidFill>
                  <a:schemeClr val="bg1"/>
                </a:solidFill>
              </a:rPr>
              <a:t>So long as he can, under the inspiration of the Lord and with his own labors, he will supply himself and his family with the spiritual and temporal necessities of life.</a:t>
            </a:r>
          </a:p>
          <a:p>
            <a:pPr fontAlgn="base"/>
            <a:r>
              <a:rPr lang="en-US" dirty="0">
                <a:solidFill>
                  <a:schemeClr val="bg1"/>
                </a:solidFill>
              </a:rPr>
              <a:t> </a:t>
            </a:r>
            <a:r>
              <a:rPr lang="en-US" sz="1200" dirty="0">
                <a:solidFill>
                  <a:schemeClr val="bg1"/>
                </a:solidFill>
              </a:rPr>
              <a:t>Spencer W. Kimball</a:t>
            </a:r>
          </a:p>
        </p:txBody>
      </p:sp>
      <p:pic>
        <p:nvPicPr>
          <p:cNvPr id="6" name="Picture 5">
            <a:extLst>
              <a:ext uri="{FF2B5EF4-FFF2-40B4-BE49-F238E27FC236}">
                <a16:creationId xmlns:a16="http://schemas.microsoft.com/office/drawing/2014/main" id="{4FF3FF7E-72D4-432C-BF5B-0D629ACAB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3482" y="4372900"/>
            <a:ext cx="3295650" cy="2162175"/>
          </a:xfrm>
          <a:prstGeom prst="rect">
            <a:avLst/>
          </a:prstGeom>
        </p:spPr>
      </p:pic>
      <p:pic>
        <p:nvPicPr>
          <p:cNvPr id="11" name="Picture 10">
            <a:extLst>
              <a:ext uri="{FF2B5EF4-FFF2-40B4-BE49-F238E27FC236}">
                <a16:creationId xmlns:a16="http://schemas.microsoft.com/office/drawing/2014/main" id="{B36F37ED-5E20-429B-BD55-238BED363A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6557" y="4372900"/>
            <a:ext cx="1552575" cy="2152650"/>
          </a:xfrm>
          <a:prstGeom prst="rect">
            <a:avLst/>
          </a:prstGeom>
        </p:spPr>
      </p:pic>
      <p:pic>
        <p:nvPicPr>
          <p:cNvPr id="13" name="Picture 12">
            <a:extLst>
              <a:ext uri="{FF2B5EF4-FFF2-40B4-BE49-F238E27FC236}">
                <a16:creationId xmlns:a16="http://schemas.microsoft.com/office/drawing/2014/main" id="{AAFF2327-DA3F-46BC-B895-3FE278271C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715" y="178367"/>
            <a:ext cx="858254" cy="1139275"/>
          </a:xfrm>
          <a:prstGeom prst="rect">
            <a:avLst/>
          </a:prstGeom>
        </p:spPr>
      </p:pic>
    </p:spTree>
    <p:extLst>
      <p:ext uri="{BB962C8B-B14F-4D97-AF65-F5344CB8AC3E}">
        <p14:creationId xmlns:p14="http://schemas.microsoft.com/office/powerpoint/2010/main" val="35747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0" presetClass="exit" presetSubtype="0" fill="hold" nodeType="with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D2A4F7-41D8-4DC0-8151-A3826AAAD6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38545" y="124691"/>
            <a:ext cx="11873346" cy="6340197"/>
          </a:xfrm>
          <a:prstGeom prst="rect">
            <a:avLst/>
          </a:prstGeom>
          <a:noFill/>
        </p:spPr>
        <p:txBody>
          <a:bodyPr wrap="square" rtlCol="0">
            <a:spAutoFit/>
          </a:bodyPr>
          <a:lstStyle/>
          <a:p>
            <a:r>
              <a:rPr lang="en-US" sz="1400" dirty="0">
                <a:solidFill>
                  <a:schemeClr val="bg1"/>
                </a:solidFill>
              </a:rPr>
              <a:t>Sources:</a:t>
            </a:r>
          </a:p>
          <a:p>
            <a:r>
              <a:rPr lang="en-US" sz="1400" dirty="0">
                <a:solidFill>
                  <a:schemeClr val="bg1"/>
                </a:solidFill>
              </a:rPr>
              <a:t>Videos:</a:t>
            </a:r>
          </a:p>
          <a:p>
            <a:r>
              <a:rPr lang="en-US" sz="1400" b="1" dirty="0">
                <a:solidFill>
                  <a:schemeClr val="bg1"/>
                </a:solidFill>
              </a:rPr>
              <a:t>Much is Required</a:t>
            </a:r>
            <a:r>
              <a:rPr lang="en-US" sz="1400" dirty="0">
                <a:solidFill>
                  <a:schemeClr val="bg1"/>
                </a:solidFill>
              </a:rPr>
              <a:t> (1:45)</a:t>
            </a:r>
          </a:p>
          <a:p>
            <a:r>
              <a:rPr lang="en-US" sz="1400" b="1" dirty="0">
                <a:solidFill>
                  <a:schemeClr val="bg1"/>
                </a:solidFill>
              </a:rPr>
              <a:t>Exceeding Great and Precious Promises</a:t>
            </a:r>
            <a:r>
              <a:rPr lang="en-US" sz="1400" dirty="0">
                <a:solidFill>
                  <a:schemeClr val="bg1"/>
                </a:solidFill>
              </a:rPr>
              <a:t> (1:23)</a:t>
            </a:r>
          </a:p>
          <a:p>
            <a:r>
              <a:rPr lang="en-US" sz="1400" dirty="0">
                <a:solidFill>
                  <a:schemeClr val="bg1"/>
                </a:solidFill>
              </a:rPr>
              <a:t>“An Eye Single to the Glory of God” (1:36)</a:t>
            </a:r>
          </a:p>
          <a:p>
            <a:endParaRPr lang="en-US" sz="1400" dirty="0">
              <a:solidFill>
                <a:schemeClr val="bg1"/>
              </a:solidFill>
            </a:endParaRPr>
          </a:p>
          <a:p>
            <a:pPr fontAlgn="base"/>
            <a:r>
              <a:rPr lang="en-US" sz="1400" dirty="0">
                <a:solidFill>
                  <a:schemeClr val="bg1"/>
                </a:solidFill>
              </a:rPr>
              <a:t>Loren C. Dunn </a:t>
            </a:r>
            <a:r>
              <a:rPr lang="en-US" sz="1400" i="1" dirty="0">
                <a:solidFill>
                  <a:schemeClr val="bg1"/>
                </a:solidFill>
              </a:rPr>
              <a:t>Before I Build a Wall </a:t>
            </a:r>
            <a:r>
              <a:rPr lang="en-US" sz="1400" dirty="0">
                <a:solidFill>
                  <a:schemeClr val="bg1"/>
                </a:solidFill>
              </a:rPr>
              <a:t>April 1991 Gen. Conf.</a:t>
            </a:r>
          </a:p>
          <a:p>
            <a:pPr fontAlgn="base"/>
            <a:endParaRPr lang="en-US" sz="1400" dirty="0">
              <a:solidFill>
                <a:schemeClr val="bg1"/>
              </a:solidFill>
            </a:endParaRPr>
          </a:p>
          <a:p>
            <a:pPr fontAlgn="base"/>
            <a:r>
              <a:rPr lang="en-US" sz="1400" dirty="0">
                <a:solidFill>
                  <a:schemeClr val="bg1"/>
                </a:solidFill>
              </a:rPr>
              <a:t>Hyrum M. Smith and </a:t>
            </a:r>
            <a:r>
              <a:rPr lang="en-US" sz="1400" dirty="0" err="1">
                <a:solidFill>
                  <a:schemeClr val="bg1"/>
                </a:solidFill>
              </a:rPr>
              <a:t>Janne</a:t>
            </a:r>
            <a:r>
              <a:rPr lang="en-US" sz="1400" dirty="0">
                <a:solidFill>
                  <a:schemeClr val="bg1"/>
                </a:solidFill>
              </a:rPr>
              <a:t> M. </a:t>
            </a:r>
            <a:r>
              <a:rPr lang="en-US" sz="1400" dirty="0" err="1">
                <a:solidFill>
                  <a:schemeClr val="bg1"/>
                </a:solidFill>
              </a:rPr>
              <a:t>Sjodahl</a:t>
            </a:r>
            <a:r>
              <a:rPr lang="en-US" sz="1400" dirty="0">
                <a:solidFill>
                  <a:schemeClr val="bg1"/>
                </a:solidFill>
              </a:rPr>
              <a:t> </a:t>
            </a:r>
            <a:r>
              <a:rPr lang="en-US" sz="1400" i="1" dirty="0">
                <a:solidFill>
                  <a:schemeClr val="bg1"/>
                </a:solidFill>
              </a:rPr>
              <a:t>Doctrine and Covenants Commentary </a:t>
            </a:r>
            <a:r>
              <a:rPr lang="en-US" sz="1400" dirty="0">
                <a:solidFill>
                  <a:schemeClr val="bg1"/>
                </a:solidFill>
              </a:rPr>
              <a:t>pg. 489</a:t>
            </a:r>
          </a:p>
          <a:p>
            <a:pPr fontAlgn="base"/>
            <a:endParaRPr lang="en-US" sz="1400" dirty="0">
              <a:solidFill>
                <a:schemeClr val="bg1"/>
              </a:solidFill>
            </a:endParaRPr>
          </a:p>
          <a:p>
            <a:pPr fontAlgn="base"/>
            <a:r>
              <a:rPr lang="en-US" sz="1400" dirty="0">
                <a:solidFill>
                  <a:schemeClr val="bg1"/>
                </a:solidFill>
              </a:rPr>
              <a:t>Elder Boyd K. Packer </a:t>
            </a:r>
            <a:r>
              <a:rPr lang="en-US" sz="1400" i="1" dirty="0">
                <a:solidFill>
                  <a:schemeClr val="bg1"/>
                </a:solidFill>
              </a:rPr>
              <a:t>Where Much Is Given</a:t>
            </a:r>
            <a:r>
              <a:rPr lang="en-US" sz="1400" dirty="0">
                <a:solidFill>
                  <a:schemeClr val="bg1"/>
                </a:solidFill>
              </a:rPr>
              <a:t>, Much Is Required October 1974 Gen. Conf.</a:t>
            </a:r>
          </a:p>
          <a:p>
            <a:pPr fontAlgn="base"/>
            <a:endParaRPr lang="en-US" sz="1400" dirty="0">
              <a:solidFill>
                <a:schemeClr val="bg1"/>
              </a:solidFill>
            </a:endParaRPr>
          </a:p>
          <a:p>
            <a:pPr fontAlgn="base"/>
            <a:r>
              <a:rPr lang="en-US" sz="1400" dirty="0">
                <a:solidFill>
                  <a:schemeClr val="bg1"/>
                </a:solidFill>
              </a:rPr>
              <a:t>Orson Pratt </a:t>
            </a:r>
            <a:r>
              <a:rPr lang="en-US" sz="1400" i="1" dirty="0">
                <a:solidFill>
                  <a:schemeClr val="bg1"/>
                </a:solidFill>
              </a:rPr>
              <a:t>Journal of Discourse</a:t>
            </a:r>
            <a:r>
              <a:rPr lang="en-US" sz="1400" dirty="0">
                <a:solidFill>
                  <a:schemeClr val="bg1"/>
                </a:solidFill>
              </a:rPr>
              <a:t> </a:t>
            </a:r>
            <a:r>
              <a:rPr lang="en-US" sz="1400" dirty="0" err="1">
                <a:solidFill>
                  <a:schemeClr val="bg1"/>
                </a:solidFill>
              </a:rPr>
              <a:t>Vol</a:t>
            </a:r>
            <a:r>
              <a:rPr lang="en-US" sz="1400" dirty="0">
                <a:solidFill>
                  <a:schemeClr val="bg1"/>
                </a:solidFill>
              </a:rPr>
              <a:t> XVI p. 156</a:t>
            </a:r>
          </a:p>
          <a:p>
            <a:pPr fontAlgn="base"/>
            <a:endParaRPr lang="en-US" sz="1400" dirty="0">
              <a:solidFill>
                <a:schemeClr val="bg1"/>
              </a:solidFill>
            </a:endParaRPr>
          </a:p>
          <a:p>
            <a:pPr fontAlgn="base"/>
            <a:r>
              <a:rPr lang="en-US" sz="1400" dirty="0">
                <a:solidFill>
                  <a:schemeClr val="bg1"/>
                </a:solidFill>
              </a:rPr>
              <a:t>Elder James E. </a:t>
            </a:r>
            <a:r>
              <a:rPr lang="en-US" sz="1400" dirty="0" err="1">
                <a:solidFill>
                  <a:schemeClr val="bg1"/>
                </a:solidFill>
              </a:rPr>
              <a:t>Talmage</a:t>
            </a:r>
            <a:r>
              <a:rPr lang="en-US" sz="1400" dirty="0">
                <a:solidFill>
                  <a:schemeClr val="bg1"/>
                </a:solidFill>
              </a:rPr>
              <a:t> (In Conference Report, Apr. 1930, p. 96.)</a:t>
            </a:r>
          </a:p>
          <a:p>
            <a:pPr fontAlgn="base"/>
            <a:endParaRPr lang="en-US" sz="1400" dirty="0">
              <a:solidFill>
                <a:schemeClr val="bg1"/>
              </a:solidFill>
            </a:endParaRPr>
          </a:p>
          <a:p>
            <a:pPr fontAlgn="base"/>
            <a:r>
              <a:rPr lang="en-US" sz="1400" dirty="0">
                <a:solidFill>
                  <a:schemeClr val="bg1"/>
                </a:solidFill>
              </a:rPr>
              <a:t>Harold B. Lee (In Conference Report, Apr. 1973, pp. 4–5; or </a:t>
            </a:r>
            <a:r>
              <a:rPr lang="en-US" sz="1400" i="1" dirty="0">
                <a:solidFill>
                  <a:schemeClr val="bg1"/>
                </a:solidFill>
              </a:rPr>
              <a:t>Ensign,</a:t>
            </a:r>
            <a:r>
              <a:rPr lang="en-US" sz="1400" dirty="0">
                <a:solidFill>
                  <a:schemeClr val="bg1"/>
                </a:solidFill>
              </a:rPr>
              <a:t> July 1973, p. 3.)</a:t>
            </a:r>
          </a:p>
          <a:p>
            <a:pPr fontAlgn="base"/>
            <a:endParaRPr lang="en-US" sz="1400" dirty="0">
              <a:solidFill>
                <a:schemeClr val="bg1"/>
              </a:solidFill>
            </a:endParaRPr>
          </a:p>
          <a:p>
            <a:pPr fontAlgn="base"/>
            <a:r>
              <a:rPr lang="en-US" sz="1400" dirty="0">
                <a:solidFill>
                  <a:schemeClr val="bg1"/>
                </a:solidFill>
              </a:rPr>
              <a:t>Betty Jo N. </a:t>
            </a:r>
            <a:r>
              <a:rPr lang="en-US" sz="1400" dirty="0" err="1">
                <a:solidFill>
                  <a:schemeClr val="bg1"/>
                </a:solidFill>
              </a:rPr>
              <a:t>Jepsen</a:t>
            </a:r>
            <a:r>
              <a:rPr lang="en-US" sz="1400" dirty="0">
                <a:solidFill>
                  <a:schemeClr val="bg1"/>
                </a:solidFill>
              </a:rPr>
              <a:t> “By Way of Invitation” (Alma 5:62) October 2014 Gen. Conf.</a:t>
            </a:r>
          </a:p>
          <a:p>
            <a:pPr fontAlgn="base"/>
            <a:endParaRPr lang="en-US" sz="1400" dirty="0">
              <a:solidFill>
                <a:schemeClr val="bg1"/>
              </a:solidFill>
            </a:endParaRPr>
          </a:p>
          <a:p>
            <a:pPr fontAlgn="base"/>
            <a:r>
              <a:rPr lang="en-US" sz="1400" dirty="0">
                <a:solidFill>
                  <a:schemeClr val="bg1"/>
                </a:solidFill>
              </a:rPr>
              <a:t>Joseph Fielding Smith (</a:t>
            </a:r>
            <a:r>
              <a:rPr lang="en-US" sz="1400" i="1" dirty="0">
                <a:solidFill>
                  <a:schemeClr val="bg1"/>
                </a:solidFill>
              </a:rPr>
              <a:t>Church History and Modern Revelation,</a:t>
            </a:r>
            <a:r>
              <a:rPr lang="en-US" sz="1400" dirty="0">
                <a:solidFill>
                  <a:schemeClr val="bg1"/>
                </a:solidFill>
              </a:rPr>
              <a:t> 1:322.) and </a:t>
            </a:r>
            <a:r>
              <a:rPr lang="en-US" sz="1400" i="1" dirty="0">
                <a:solidFill>
                  <a:schemeClr val="bg1"/>
                </a:solidFill>
              </a:rPr>
              <a:t>(Church History and Modern Revelation,2 vols. [1953], 1:323; see also Doctrine and Covenants Student Manual, 2nd ed. [Church Educational System manual, 2001], 179.)</a:t>
            </a:r>
            <a:endParaRPr lang="en-US" sz="1400" dirty="0">
              <a:solidFill>
                <a:schemeClr val="bg1"/>
              </a:solidFill>
            </a:endParaRPr>
          </a:p>
          <a:p>
            <a:pPr fontAlgn="base"/>
            <a:endParaRPr lang="en-US" sz="1400" dirty="0">
              <a:solidFill>
                <a:schemeClr val="bg1"/>
              </a:solidFill>
            </a:endParaRPr>
          </a:p>
          <a:p>
            <a:pPr fontAlgn="base"/>
            <a:r>
              <a:rPr lang="en-US" sz="1400" dirty="0">
                <a:solidFill>
                  <a:schemeClr val="bg1"/>
                </a:solidFill>
              </a:rPr>
              <a:t>Spencer W. Kimball (In Conference Report, Oct. 1977, p. 124; or </a:t>
            </a:r>
            <a:r>
              <a:rPr lang="en-US" sz="1400" i="1" dirty="0">
                <a:solidFill>
                  <a:schemeClr val="bg1"/>
                </a:solidFill>
              </a:rPr>
              <a:t>Ensign,</a:t>
            </a:r>
            <a:r>
              <a:rPr lang="en-US" sz="1400" dirty="0">
                <a:solidFill>
                  <a:schemeClr val="bg1"/>
                </a:solidFill>
              </a:rPr>
              <a:t> Nov. 1977, pp. 77–78.)</a:t>
            </a:r>
          </a:p>
          <a:p>
            <a:pPr fontAlgn="base"/>
            <a:endParaRPr lang="en-US" sz="1400" dirty="0">
              <a:solidFill>
                <a:schemeClr val="bg1"/>
              </a:solidFill>
            </a:endParaRPr>
          </a:p>
          <a:p>
            <a:pPr fontAlgn="base"/>
            <a:endParaRPr lang="en-US" sz="1400" dirty="0">
              <a:solidFill>
                <a:schemeClr val="bg1"/>
              </a:solidFill>
            </a:endParaRPr>
          </a:p>
          <a:p>
            <a:pPr fontAlgn="base"/>
            <a:endParaRPr lang="en-US" sz="1400" dirty="0">
              <a:solidFill>
                <a:schemeClr val="bg1"/>
              </a:solidFill>
            </a:endParaRPr>
          </a:p>
          <a:p>
            <a:pPr fontAlgn="base"/>
            <a:endParaRPr lang="en-US" sz="1400" dirty="0">
              <a:solidFill>
                <a:schemeClr val="bg1"/>
              </a:solidFill>
            </a:endParaRPr>
          </a:p>
          <a:p>
            <a:endParaRPr lang="en-US" sz="1400" dirty="0">
              <a:solidFill>
                <a:schemeClr val="bg1"/>
              </a:solidFill>
            </a:endParaRPr>
          </a:p>
        </p:txBody>
      </p:sp>
      <p:sp>
        <p:nvSpPr>
          <p:cNvPr id="6" name="Footer Placeholder 14">
            <a:extLst>
              <a:ext uri="{FF2B5EF4-FFF2-40B4-BE49-F238E27FC236}">
                <a16:creationId xmlns:a16="http://schemas.microsoft.com/office/drawing/2014/main" id="{42FF05BB-A0C8-45A2-89D4-D8477898E8EC}"/>
              </a:ext>
            </a:extLst>
          </p:cNvPr>
          <p:cNvSpPr>
            <a:spLocks noGrp="1"/>
          </p:cNvSpPr>
          <p:nvPr/>
        </p:nvSpPr>
        <p:spPr>
          <a:xfrm>
            <a:off x="93246" y="646588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7" name="Group 6">
            <a:extLst>
              <a:ext uri="{FF2B5EF4-FFF2-40B4-BE49-F238E27FC236}">
                <a16:creationId xmlns:a16="http://schemas.microsoft.com/office/drawing/2014/main" id="{AF4D8041-8950-427C-AD51-928EB6FEF409}"/>
              </a:ext>
            </a:extLst>
          </p:cNvPr>
          <p:cNvGrpSpPr/>
          <p:nvPr/>
        </p:nvGrpSpPr>
        <p:grpSpPr>
          <a:xfrm>
            <a:off x="3761814" y="255032"/>
            <a:ext cx="858617" cy="1087582"/>
            <a:chOff x="7543800" y="3810000"/>
            <a:chExt cx="1143000" cy="1447800"/>
          </a:xfrm>
        </p:grpSpPr>
        <p:sp>
          <p:nvSpPr>
            <p:cNvPr id="8" name="Trapezoid 7">
              <a:extLst>
                <a:ext uri="{FF2B5EF4-FFF2-40B4-BE49-F238E27FC236}">
                  <a16:creationId xmlns:a16="http://schemas.microsoft.com/office/drawing/2014/main" id="{2ACDAE4B-9337-4ED4-862B-786F4670E8DF}"/>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9">
              <a:extLst>
                <a:ext uri="{FF2B5EF4-FFF2-40B4-BE49-F238E27FC236}">
                  <a16:creationId xmlns:a16="http://schemas.microsoft.com/office/drawing/2014/main" id="{FCF0602A-0972-4591-84CA-B2AA7EC5ED79}"/>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0">
              <a:extLst>
                <a:ext uri="{FF2B5EF4-FFF2-40B4-BE49-F238E27FC236}">
                  <a16:creationId xmlns:a16="http://schemas.microsoft.com/office/drawing/2014/main" id="{DF307B21-716D-4B13-BFAE-16810CE23D73}"/>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1">
              <a:extLst>
                <a:ext uri="{FF2B5EF4-FFF2-40B4-BE49-F238E27FC236}">
                  <a16:creationId xmlns:a16="http://schemas.microsoft.com/office/drawing/2014/main" id="{D9CCA41A-11E8-4468-B491-759B761CBC2B}"/>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159388A-F7D4-49EF-ADE1-21D3E79B1BDD}"/>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2CDEA392-B848-4FDA-A9B0-E378DFBD2799}"/>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822477A7-E705-462D-9260-399BC45BAA08}"/>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F17B029-BA05-4971-A713-A4DF19226EC6}"/>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CA44840-A972-46AE-9AAC-443A887ABA40}"/>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1051FE1-6C2C-49EC-A810-51374A73EC70}"/>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5418D5E5-4DBB-4767-8EC4-8E03C79F555B}"/>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3C0E1D79-FD68-4F6C-8A9B-65A8EBD27551}"/>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CD834E87-D54C-4B05-B0E3-726C1F40C2FC}"/>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67BA3E82-5657-45B8-BD33-6A3D5A0B02BF}"/>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AFCA764-D6EE-4281-B7C0-35E2F682DC0E}"/>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D70EEB4-BEBA-44CC-882E-5F0A836636FF}"/>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FE9BAD4-5B6A-4C78-8B22-C171CBA35572}"/>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ECB39077-2047-4C75-BB34-939CF8781D22}"/>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996792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47" y="0"/>
            <a:ext cx="3810001" cy="6186309"/>
          </a:xfrm>
          <a:prstGeom prst="rect">
            <a:avLst/>
          </a:prstGeom>
          <a:ln>
            <a:solidFill>
              <a:schemeClr val="tx1"/>
            </a:solidFill>
          </a:ln>
        </p:spPr>
        <p:txBody>
          <a:bodyPr wrap="square">
            <a:spAutoFit/>
          </a:bodyPr>
          <a:lstStyle/>
          <a:p>
            <a:r>
              <a:rPr lang="en-US" sz="1200" b="1" i="0" dirty="0">
                <a:effectLst/>
              </a:rPr>
              <a:t>Background:</a:t>
            </a:r>
          </a:p>
          <a:p>
            <a:r>
              <a:rPr lang="en-US" sz="1200" b="0" i="0" dirty="0">
                <a:effectLst/>
              </a:rPr>
              <a:t>“In the Revelation recorded in Section 78, our Savior commanded His servants of the High Priesthood to effect an organization for the temporal benefit of the people, and directed the Prophet Joseph, Newel K. Whitney, and Sidney Rigdon to go from Hiram, Ohio, to Missouri, and ‘sit in council with the Saints which are in Zion,’ on that matter. The Prophet commenced the journey on April 1st, 1832, accompanied by Newel K. Whitney, Peter Whitmer, and Jesse </a:t>
            </a:r>
            <a:r>
              <a:rPr lang="en-US" sz="1200" b="0" i="0" dirty="0" err="1">
                <a:effectLst/>
              </a:rPr>
              <a:t>Gause</a:t>
            </a:r>
            <a:r>
              <a:rPr lang="en-US" sz="1200" b="0" i="0" dirty="0">
                <a:effectLst/>
              </a:rPr>
              <a:t>, and they were joined by Sidney Rigdon at Warren, the same day. The excitement of the mob in Kirtland, owing to the falsehoods circulated by apostates, was so intense that the Prophet and his companions avoided passing through the city. Some of the </a:t>
            </a:r>
            <a:r>
              <a:rPr lang="en-US" sz="1200" b="0" i="0" dirty="0" err="1">
                <a:effectLst/>
              </a:rPr>
              <a:t>mobbers</a:t>
            </a:r>
            <a:r>
              <a:rPr lang="en-US" sz="1200" b="0" i="0" dirty="0">
                <a:effectLst/>
              </a:rPr>
              <a:t> followed them all the way to Cleveland, but the protecting hand of the Lord was over His servants. The captain who took them to Louisville protected them in his boat, and gave them their meals, free of charge. They arrived at Independence, Missouri, on the 24th of April, and were greeted with joy by the Saints.</a:t>
            </a:r>
          </a:p>
          <a:p>
            <a:endParaRPr lang="en-US" sz="1200" b="0" i="0" dirty="0">
              <a:effectLst/>
            </a:endParaRPr>
          </a:p>
          <a:p>
            <a:pPr fontAlgn="base"/>
            <a:r>
              <a:rPr lang="en-US" sz="1200" dirty="0"/>
              <a:t>“On the 26th a general council of the Church was called. The Prophet was acknowledged as the President of the High Priesthood, to which exalted position he had been ordained at the Conference at Amherst, Ohio, Jan. 25th, 1832. Bishop Partridge gave him the right hand of fellowship in behalf of the Church.</a:t>
            </a:r>
          </a:p>
          <a:p>
            <a:pPr fontAlgn="base"/>
            <a:r>
              <a:rPr lang="en-US" sz="1200" dirty="0"/>
              <a:t>“On this occasion a misunderstanding between Sidney Rigdon and Edward Partridge was cleared up, and unity and peace prevailed. The Lord then gave this Revelation [D&amp;C 82].” (Smith and </a:t>
            </a:r>
            <a:r>
              <a:rPr lang="en-US" sz="1200" dirty="0" err="1"/>
              <a:t>Sjodahl</a:t>
            </a:r>
            <a:r>
              <a:rPr lang="en-US" sz="1200" dirty="0"/>
              <a:t>, Commentary, pp. 488–89.)</a:t>
            </a:r>
          </a:p>
          <a:p>
            <a:pPr fontAlgn="base"/>
            <a:r>
              <a:rPr lang="en-US" sz="1200" dirty="0"/>
              <a:t>Student Manual Religion 324-325 Section 82</a:t>
            </a:r>
          </a:p>
          <a:p>
            <a:endParaRPr lang="en-US" sz="1200" dirty="0"/>
          </a:p>
        </p:txBody>
      </p:sp>
      <p:sp>
        <p:nvSpPr>
          <p:cNvPr id="5" name="Rectangle 4"/>
          <p:cNvSpPr/>
          <p:nvPr/>
        </p:nvSpPr>
        <p:spPr>
          <a:xfrm>
            <a:off x="7725507" y="0"/>
            <a:ext cx="4443046" cy="5016758"/>
          </a:xfrm>
          <a:prstGeom prst="rect">
            <a:avLst/>
          </a:prstGeom>
          <a:ln>
            <a:solidFill>
              <a:schemeClr val="tx1"/>
            </a:solidFill>
          </a:ln>
        </p:spPr>
        <p:txBody>
          <a:bodyPr wrap="square">
            <a:spAutoFit/>
          </a:bodyPr>
          <a:lstStyle/>
          <a:p>
            <a:r>
              <a:rPr lang="en-US" sz="1600" b="1" i="0" dirty="0">
                <a:solidFill>
                  <a:srgbClr val="2F393A"/>
                </a:solidFill>
                <a:effectLst/>
                <a:latin typeface="Abadi" panose="020B0604020104020204" pitchFamily="34" charset="0"/>
              </a:rPr>
              <a:t>Former Sins Return:</a:t>
            </a:r>
          </a:p>
          <a:p>
            <a:r>
              <a:rPr lang="en-US" sz="1600" b="0" i="0" dirty="0">
                <a:solidFill>
                  <a:srgbClr val="2F393A"/>
                </a:solidFill>
                <a:effectLst/>
                <a:latin typeface="Abadi" panose="020B0604020104020204" pitchFamily="34" charset="0"/>
              </a:rPr>
              <a:t>President Brigham Young said: “It is present salvation and the present influence of the </a:t>
            </a:r>
            <a:r>
              <a:rPr lang="en-US" sz="1600" b="0" i="0" u="none" strike="noStrike" dirty="0">
                <a:solidFill>
                  <a:srgbClr val="2F393A"/>
                </a:solidFill>
                <a:effectLst/>
                <a:latin typeface="Abadi" panose="020B0604020104020204" pitchFamily="34" charset="0"/>
              </a:rPr>
              <a:t>Holy Ghost</a:t>
            </a:r>
            <a:r>
              <a:rPr lang="en-US" sz="1600" b="0" i="0" dirty="0">
                <a:solidFill>
                  <a:srgbClr val="2F393A"/>
                </a:solidFill>
                <a:effectLst/>
                <a:latin typeface="Abadi" panose="020B0604020104020204" pitchFamily="34" charset="0"/>
              </a:rPr>
              <a:t> that we need every day to keep us on saving ground. When an individual refuses to comply with the further requirements of Heaven, then the sins he had formerly committed return upon his head; his former righteousness departs from him, and is not accounted to him for righteousness: but if he had continued in righteousness and obedience to the requirements of heaven, he is saved all the time, through </a:t>
            </a:r>
            <a:r>
              <a:rPr lang="en-US" sz="1600" b="0" i="0" u="none" strike="noStrike" dirty="0">
                <a:solidFill>
                  <a:srgbClr val="2F393A"/>
                </a:solidFill>
                <a:effectLst/>
                <a:latin typeface="Abadi" panose="020B0604020104020204" pitchFamily="34" charset="0"/>
              </a:rPr>
              <a:t>baptism</a:t>
            </a:r>
            <a:r>
              <a:rPr lang="en-US" sz="1600" b="0" i="0" dirty="0">
                <a:solidFill>
                  <a:srgbClr val="2F393A"/>
                </a:solidFill>
                <a:effectLst/>
                <a:latin typeface="Abadi" panose="020B0604020104020204" pitchFamily="34" charset="0"/>
              </a:rPr>
              <a:t>, the laying on of hands, and obeying the commandments of the Lord and all that is required of him by the heavens—the living oracles. He is saved now, next week, next year, and continually, and is prepared for the celestial kingdom of God whenever the time comes for him to inherit it.” (In </a:t>
            </a:r>
            <a:r>
              <a:rPr lang="en-US" sz="1600" b="0" i="1" dirty="0">
                <a:solidFill>
                  <a:srgbClr val="2F393A"/>
                </a:solidFill>
                <a:effectLst/>
                <a:latin typeface="Abadi" panose="020B0604020104020204" pitchFamily="34" charset="0"/>
              </a:rPr>
              <a:t>Journal of Discourses,</a:t>
            </a:r>
            <a:r>
              <a:rPr lang="en-US" sz="1600" b="0" i="0" dirty="0">
                <a:solidFill>
                  <a:srgbClr val="2F393A"/>
                </a:solidFill>
                <a:effectLst/>
                <a:latin typeface="Abadi" panose="020B0604020104020204" pitchFamily="34" charset="0"/>
              </a:rPr>
              <a:t> 8:124.)</a:t>
            </a:r>
            <a:endParaRPr lang="en-US" sz="1600" dirty="0"/>
          </a:p>
        </p:txBody>
      </p:sp>
      <p:sp>
        <p:nvSpPr>
          <p:cNvPr id="3" name="Rectangle 2">
            <a:extLst>
              <a:ext uri="{FF2B5EF4-FFF2-40B4-BE49-F238E27FC236}">
                <a16:creationId xmlns:a16="http://schemas.microsoft.com/office/drawing/2014/main" id="{F90A666E-C717-46C2-B80C-70769C7A095B}"/>
              </a:ext>
            </a:extLst>
          </p:cNvPr>
          <p:cNvSpPr/>
          <p:nvPr/>
        </p:nvSpPr>
        <p:spPr>
          <a:xfrm>
            <a:off x="3833447" y="0"/>
            <a:ext cx="3892059" cy="2308324"/>
          </a:xfrm>
          <a:prstGeom prst="rect">
            <a:avLst/>
          </a:prstGeom>
          <a:ln>
            <a:solidFill>
              <a:schemeClr val="tx1"/>
            </a:solidFill>
          </a:ln>
        </p:spPr>
        <p:txBody>
          <a:bodyPr wrap="square">
            <a:spAutoFit/>
          </a:bodyPr>
          <a:lstStyle/>
          <a:p>
            <a:r>
              <a:rPr lang="en-US" sz="1200" b="1" dirty="0"/>
              <a:t>D&amp;C 82:7:</a:t>
            </a:r>
          </a:p>
          <a:p>
            <a:r>
              <a:rPr lang="en-US" sz="1200" dirty="0"/>
              <a:t>“Abandonment of sin … is an unyielding, permanent resolve to not repeat the transgression. By keeping this commitment, the bitter aftertaste of that sin need not be experienced again. Remember: ‘But unto that soul who </a:t>
            </a:r>
            <a:r>
              <a:rPr lang="en-US" sz="1200" dirty="0" err="1"/>
              <a:t>sinneth</a:t>
            </a:r>
            <a:r>
              <a:rPr lang="en-US" sz="1200" dirty="0"/>
              <a:t> shall the former sins return’ [D&amp;C 82:7]. Joseph Smith declared: ‘Repentance is a thing that cannot be trifled with every day. Daily transgression and daily repentance is not … pleasing in the sight of God’ [Teachings of the Prophet Joseph Smith, sel. Joseph Fielding Smith [1976], 148]” Elder Richard G. Scott (“Finding Forgiveness,” Ensign, May 1995, 76).</a:t>
            </a:r>
          </a:p>
        </p:txBody>
      </p:sp>
      <p:sp>
        <p:nvSpPr>
          <p:cNvPr id="7" name="Rectangle 6">
            <a:extLst>
              <a:ext uri="{FF2B5EF4-FFF2-40B4-BE49-F238E27FC236}">
                <a16:creationId xmlns:a16="http://schemas.microsoft.com/office/drawing/2014/main" id="{D07C34D9-DCA6-4CAE-8DED-763E8E22A260}"/>
              </a:ext>
            </a:extLst>
          </p:cNvPr>
          <p:cNvSpPr/>
          <p:nvPr/>
        </p:nvSpPr>
        <p:spPr>
          <a:xfrm>
            <a:off x="3833447" y="2319688"/>
            <a:ext cx="3892059" cy="3600986"/>
          </a:xfrm>
          <a:prstGeom prst="rect">
            <a:avLst/>
          </a:prstGeom>
          <a:ln>
            <a:solidFill>
              <a:schemeClr val="tx1"/>
            </a:solidFill>
          </a:ln>
        </p:spPr>
        <p:txBody>
          <a:bodyPr wrap="square">
            <a:spAutoFit/>
          </a:bodyPr>
          <a:lstStyle/>
          <a:p>
            <a:pPr fontAlgn="base"/>
            <a:r>
              <a:rPr lang="en-US" sz="1200" b="1" dirty="0">
                <a:latin typeface="Open Sans"/>
              </a:rPr>
              <a:t>D&amp;C 11-12: Pseudonyms or False Names</a:t>
            </a:r>
          </a:p>
          <a:p>
            <a:pPr fontAlgn="base"/>
            <a:r>
              <a:rPr lang="en-US" sz="1200" dirty="0">
                <a:latin typeface="Open Sans"/>
              </a:rPr>
              <a:t>In early editions of the Doctrine and Covenants, pseudonyms, or false names, were used to protect the Church and Church leaders from enemies. This practice was used with the names of the members of the United Firm in Doctrine and Covenants 82:11. Thus, in some early editions of the Doctrine and Covenants, pseudonyms may appear in the text that now constitutes this verse. The real names were restored in later editions.</a:t>
            </a:r>
          </a:p>
          <a:p>
            <a:pPr fontAlgn="base"/>
            <a:r>
              <a:rPr lang="en-US" sz="1200" dirty="0">
                <a:latin typeface="Open Sans"/>
              </a:rPr>
              <a:t>The “stewardships” or responsibilities of the members mentioned in verse 11 were as follows: six of the nine had been appointed “stewards over the revelations and commandments” (D&amp;C 70:3—the Prophet Joseph Smith, Martin Harris, Oliver Cowdery, John Whitmer, Sidney Rigdon, and William W. Phelps), two were the Church’s bishops (Edward Partridge and Newel K. Whitney), and one was in charge of the storehouse in Independence, Missouri (A. Sidney Gilbert).</a:t>
            </a:r>
            <a:endParaRPr lang="en-US" sz="1200" b="0" i="0" dirty="0">
              <a:effectLst/>
              <a:latin typeface="Open Sans"/>
            </a:endParaRPr>
          </a:p>
        </p:txBody>
      </p:sp>
    </p:spTree>
    <p:extLst>
      <p:ext uri="{BB962C8B-B14F-4D97-AF65-F5344CB8AC3E}">
        <p14:creationId xmlns:p14="http://schemas.microsoft.com/office/powerpoint/2010/main" val="3425164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D3E681-92C9-40F6-B8B5-A91085743945}"/>
              </a:ext>
            </a:extLst>
          </p:cNvPr>
          <p:cNvSpPr>
            <a:spLocks noChangeArrowheads="1"/>
          </p:cNvSpPr>
          <p:nvPr/>
        </p:nvSpPr>
        <p:spPr bwMode="auto">
          <a:xfrm>
            <a:off x="0" y="165142"/>
            <a:ext cx="11922368"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Georgia" panose="02040502050405020303" pitchFamily="18" charset="0"/>
              </a:rPr>
              <a:t>Why Were Code Names Used in the D&amp;C?</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Georgia" panose="02040502050405020303" pitchFamily="18" charset="0"/>
              </a:rPr>
              <a:t>Steven C. Harper</a:t>
            </a:r>
            <a:r>
              <a:rPr kumimoji="0" lang="en-US" altLang="en-US" sz="1000" b="0" i="0" u="none" strike="noStrike" cap="none" normalizeH="0" baseline="0" dirty="0">
                <a:ln>
                  <a:noFill/>
                </a:ln>
                <a:solidFill>
                  <a:srgbClr val="000000"/>
                </a:solidFill>
                <a:effectLst/>
                <a:latin typeface="Georgia" panose="02040502050405020303" pitchFamily="18" charset="0"/>
              </a:rPr>
              <a:t> (</a:t>
            </a:r>
            <a:r>
              <a:rPr kumimoji="0" lang="en-US" altLang="en-US" sz="1000" b="0" i="1" u="none" strike="noStrike" cap="none" normalizeH="0" baseline="0" dirty="0">
                <a:ln>
                  <a:noFill/>
                </a:ln>
                <a:solidFill>
                  <a:srgbClr val="000000"/>
                </a:solidFill>
                <a:effectLst/>
                <a:latin typeface="Georgia" panose="02040502050405020303" pitchFamily="18" charset="0"/>
              </a:rPr>
              <a:t>LDS Scholar</a:t>
            </a:r>
            <a:r>
              <a:rPr kumimoji="0" lang="en-US" altLang="en-US" sz="1000" b="0" i="0" u="none" strike="noStrike" cap="none" normalizeH="0" baseline="0" dirty="0">
                <a:ln>
                  <a:noFill/>
                </a:ln>
                <a:solidFill>
                  <a:srgbClr val="000000"/>
                </a:solidFill>
                <a:effectLst/>
                <a:latin typeface="Georgia" panose="02040502050405020303" pitchFamily="18" charset="0"/>
              </a:rPr>
              <a:t>)</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Georgia" panose="02040502050405020303" pitchFamily="18" charset="0"/>
              </a:rPr>
              <a:t>Twenty-four pseudonyms were used to disguise the names of men, places, and assignments in five revelations published in the 1835 Doctrine and Covenants (78; 82; 92; 96; 103) and two additional revelations in the 1844 edition (104; 105). The pseudonyms were not original to the revelations. The early manuscripts verify, as Orson Pratt wrote, that the actual names were originally given, and then ancient-sounding pseudonyms were inserted before printing.</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Georgia" panose="02040502050405020303" pitchFamily="18" charset="0"/>
              </a:rPr>
              <a:t>Joseph Smith received these revelations between March 1832 and June 1834, but they were not published in the 1833 Book of Commandments. Each of the seven revelations is concerned with the United Firm (called the united order in published versions of these revelations), the group of men who held and managed the Church's assets until 1834.</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Georgia" panose="02040502050405020303" pitchFamily="18" charset="0"/>
              </a:rPr>
              <a:t>The Church had enemies who were also creditors. Thus, beginning with section 78, revelations that deal with purchasing land for Zion or otherwise managing the Church's properties use pseudonyms when speaking of specific Church leaders and the properties or tasks over which they were stewards. In section 78, for example, the name </a:t>
            </a:r>
            <a:r>
              <a:rPr kumimoji="0" lang="en-US" altLang="en-US" sz="1000" b="0" i="0" u="none" strike="noStrike" cap="none" normalizeH="0" baseline="0" dirty="0" err="1">
                <a:ln>
                  <a:noFill/>
                </a:ln>
                <a:solidFill>
                  <a:srgbClr val="000000"/>
                </a:solidFill>
                <a:effectLst/>
                <a:latin typeface="Georgia" panose="02040502050405020303" pitchFamily="18" charset="0"/>
              </a:rPr>
              <a:t>Ahashdah</a:t>
            </a:r>
            <a:r>
              <a:rPr kumimoji="0" lang="en-US" altLang="en-US" sz="1000" b="0" i="0" u="none" strike="noStrike" cap="none" normalizeH="0" baseline="0" dirty="0">
                <a:ln>
                  <a:noFill/>
                </a:ln>
                <a:solidFill>
                  <a:srgbClr val="000000"/>
                </a:solidFill>
                <a:effectLst/>
                <a:latin typeface="Georgia" panose="02040502050405020303" pitchFamily="18" charset="0"/>
              </a:rPr>
              <a:t> signified Bishop Newel Whitney, </a:t>
            </a:r>
            <a:r>
              <a:rPr kumimoji="0" lang="en-US" altLang="en-US" sz="1000" b="0" i="0" u="none" strike="noStrike" cap="none" normalizeH="0" baseline="0" dirty="0" err="1">
                <a:ln>
                  <a:noFill/>
                </a:ln>
                <a:solidFill>
                  <a:srgbClr val="000000"/>
                </a:solidFill>
                <a:effectLst/>
                <a:latin typeface="Georgia" panose="02040502050405020303" pitchFamily="18" charset="0"/>
              </a:rPr>
              <a:t>Gazelam</a:t>
            </a:r>
            <a:r>
              <a:rPr kumimoji="0" lang="en-US" altLang="en-US" sz="1000" b="0" i="0" u="none" strike="noStrike" cap="none" normalizeH="0" baseline="0" dirty="0">
                <a:ln>
                  <a:noFill/>
                </a:ln>
                <a:solidFill>
                  <a:srgbClr val="000000"/>
                </a:solidFill>
                <a:effectLst/>
                <a:latin typeface="Georgia" panose="02040502050405020303" pitchFamily="18" charset="0"/>
              </a:rPr>
              <a:t> or Enoch meant Joseph Smith, and </a:t>
            </a:r>
            <a:r>
              <a:rPr kumimoji="0" lang="en-US" altLang="en-US" sz="1000" b="0" i="0" u="none" strike="noStrike" cap="none" normalizeH="0" baseline="0" dirty="0" err="1">
                <a:ln>
                  <a:noFill/>
                </a:ln>
                <a:solidFill>
                  <a:srgbClr val="000000"/>
                </a:solidFill>
                <a:effectLst/>
                <a:latin typeface="Georgia" panose="02040502050405020303" pitchFamily="18" charset="0"/>
              </a:rPr>
              <a:t>Pelagoram</a:t>
            </a:r>
            <a:r>
              <a:rPr kumimoji="0" lang="en-US" altLang="en-US" sz="1000" b="0" i="0" u="none" strike="noStrike" cap="none" normalizeH="0" baseline="0" dirty="0">
                <a:ln>
                  <a:noFill/>
                </a:ln>
                <a:solidFill>
                  <a:srgbClr val="000000"/>
                </a:solidFill>
                <a:effectLst/>
                <a:latin typeface="Georgia" panose="02040502050405020303" pitchFamily="18" charset="0"/>
              </a:rPr>
              <a:t> indicated Sidney Rigdon.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Georgia" panose="02040502050405020303" pitchFamily="18" charset="0"/>
              </a:rPr>
              <a:t>Section 82 directed the joining of these leaders in Kirtland, Ohio, with Church leaders in Independence, Missouri, forming a united firm, or order. Section 82 names the men who belonged to the United Firm. When it was first published in 1835, section 82 used pseudonyms rather than the men's actual names. Similarly, pseudonyms were used in other revelations that added new members to the firm (D&amp;C 92; 96), discussed Zion (103; 105), or gave directions to members of the firm regarding the properties or tasks over which they were stewards (104).</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Georgia" panose="02040502050405020303" pitchFamily="18" charset="0"/>
              </a:rPr>
              <a:t>Under the direction of President Brigham Young, Elder Orson Pratt publicized the actual names and the reasons for the pseudonyms. As part of his work on the 1876 edition of the Doctrine and Covenants, Elder Pratt inserted in parentheses after the pseudonyms all the original names he could remember. By the 1921 edition most of the remaining identities had been discovered, and the practice of inserting them in parentheses continued. In the 1981 edition the pseudonyms were removed from the text, with four exceptions in section 82.</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Georgia" panose="02040502050405020303" pitchFamily="18" charset="0"/>
              </a:rPr>
              <a:t>Research by David Whittaker published in 1983 drew on Orson Pratt's memory and a previously unknown manuscript written about 1863 by William W. Phelps in which he identified the actual names associated with the pseudonyms and offered meanings for the mysterious words. The Phelps document made it possible to replace the remaining four pseudonyms in section 82 with the real names: Edward Partridge for </a:t>
            </a:r>
            <a:r>
              <a:rPr kumimoji="0" lang="en-US" altLang="en-US" sz="1000" b="0" i="0" u="none" strike="noStrike" cap="none" normalizeH="0" baseline="0" dirty="0" err="1">
                <a:ln>
                  <a:noFill/>
                </a:ln>
                <a:solidFill>
                  <a:srgbClr val="000000"/>
                </a:solidFill>
                <a:effectLst/>
                <a:latin typeface="Georgia" panose="02040502050405020303" pitchFamily="18" charset="0"/>
              </a:rPr>
              <a:t>Alam</a:t>
            </a:r>
            <a:r>
              <a:rPr kumimoji="0" lang="en-US" altLang="en-US" sz="1000" b="0" i="0" u="none" strike="noStrike" cap="none" normalizeH="0" baseline="0" dirty="0">
                <a:ln>
                  <a:noFill/>
                </a:ln>
                <a:solidFill>
                  <a:srgbClr val="000000"/>
                </a:solidFill>
                <a:effectLst/>
                <a:latin typeface="Georgia" panose="02040502050405020303" pitchFamily="18" charset="0"/>
              </a:rPr>
              <a:t>, Algernon Sidney Gilbert for </a:t>
            </a:r>
            <a:r>
              <a:rPr kumimoji="0" lang="en-US" altLang="en-US" sz="1000" b="0" i="0" u="none" strike="noStrike" cap="none" normalizeH="0" baseline="0" dirty="0" err="1">
                <a:ln>
                  <a:noFill/>
                </a:ln>
                <a:solidFill>
                  <a:srgbClr val="000000"/>
                </a:solidFill>
                <a:effectLst/>
                <a:latin typeface="Georgia" panose="02040502050405020303" pitchFamily="18" charset="0"/>
              </a:rPr>
              <a:t>Mahalaleel</a:t>
            </a:r>
            <a:r>
              <a:rPr kumimoji="0" lang="en-US" altLang="en-US" sz="1000" b="0" i="0" u="none" strike="noStrike" cap="none" normalizeH="0" baseline="0" dirty="0">
                <a:ln>
                  <a:noFill/>
                </a:ln>
                <a:solidFill>
                  <a:srgbClr val="000000"/>
                </a:solidFill>
                <a:effectLst/>
                <a:latin typeface="Georgia" panose="02040502050405020303" pitchFamily="18" charset="0"/>
              </a:rPr>
              <a:t>, John Whitmer for </a:t>
            </a:r>
            <a:r>
              <a:rPr kumimoji="0" lang="en-US" altLang="en-US" sz="1000" b="0" i="0" u="none" strike="noStrike" cap="none" normalizeH="0" baseline="0" dirty="0" err="1">
                <a:ln>
                  <a:noFill/>
                </a:ln>
                <a:solidFill>
                  <a:srgbClr val="000000"/>
                </a:solidFill>
                <a:effectLst/>
                <a:latin typeface="Georgia" panose="02040502050405020303" pitchFamily="18" charset="0"/>
              </a:rPr>
              <a:t>Horah</a:t>
            </a:r>
            <a:r>
              <a:rPr kumimoji="0" lang="en-US" altLang="en-US" sz="1000" b="0" i="0" u="none" strike="noStrike" cap="none" normalizeH="0" baseline="0" dirty="0">
                <a:ln>
                  <a:noFill/>
                </a:ln>
                <a:solidFill>
                  <a:srgbClr val="000000"/>
                </a:solidFill>
                <a:effectLst/>
                <a:latin typeface="Georgia" panose="02040502050405020303" pitchFamily="18" charset="0"/>
              </a:rPr>
              <a:t>, and Phelps himself for </a:t>
            </a:r>
            <a:r>
              <a:rPr kumimoji="0" lang="en-US" altLang="en-US" sz="1000" b="0" i="0" u="none" strike="noStrike" cap="none" normalizeH="0" baseline="0" dirty="0" err="1">
                <a:ln>
                  <a:noFill/>
                </a:ln>
                <a:solidFill>
                  <a:srgbClr val="000000"/>
                </a:solidFill>
                <a:effectLst/>
                <a:latin typeface="Georgia" panose="02040502050405020303" pitchFamily="18" charset="0"/>
              </a:rPr>
              <a:t>Shalemanasseh</a:t>
            </a:r>
            <a:r>
              <a:rPr kumimoji="0" lang="en-US" altLang="en-US" sz="1000" b="0" i="0" u="none" strike="noStrike" cap="none" normalizeH="0" baseline="0" dirty="0">
                <a:ln>
                  <a:noFill/>
                </a:ln>
                <a:solidFill>
                  <a:srgbClr val="000000"/>
                </a:solidFill>
                <a:effectLst/>
                <a:latin typeface="Georgia" panose="02040502050405020303" pitchFamily="18" charset="0"/>
              </a:rPr>
              <a:t>. Those changes were made in subsequent printings of the Doctrine and Covenants.</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Georgia" panose="02040502050405020303" pitchFamily="18" charset="0"/>
              </a:rPr>
              <a:t>By interpreting the pseudonyms, Phelps's document may imply that they belong to an actual language. Some, Enoch and </a:t>
            </a:r>
            <a:r>
              <a:rPr kumimoji="0" lang="en-US" altLang="en-US" sz="1000" b="0" i="0" u="none" strike="noStrike" cap="none" normalizeH="0" baseline="0" dirty="0" err="1">
                <a:ln>
                  <a:noFill/>
                </a:ln>
                <a:solidFill>
                  <a:srgbClr val="000000"/>
                </a:solidFill>
                <a:effectLst/>
                <a:latin typeface="Georgia" panose="02040502050405020303" pitchFamily="18" charset="0"/>
              </a:rPr>
              <a:t>Gazelem</a:t>
            </a:r>
            <a:r>
              <a:rPr kumimoji="0" lang="en-US" altLang="en-US" sz="1000" b="0" i="0" u="none" strike="noStrike" cap="none" normalizeH="0" baseline="0" dirty="0">
                <a:ln>
                  <a:noFill/>
                </a:ln>
                <a:solidFill>
                  <a:srgbClr val="000000"/>
                </a:solidFill>
                <a:effectLst/>
                <a:latin typeface="Georgia" panose="02040502050405020303" pitchFamily="18" charset="0"/>
              </a:rPr>
              <a:t>, for example, are in the Bible or the Book of Mormon. Some sound Hebraic, and it may be that Joseph's study of Hebrew influenced the selection of these names. Their origin remains uncertain, however. No known records reveal their source.</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Georgia" panose="02040502050405020303" pitchFamily="18" charset="0"/>
              </a:rPr>
              <a:t>Essentially the revelation recorded in section 78 tells how the Church could use its profitable mercantile assets such as Whitney's store to finance such priorities as buying land in Missouri and publishing the scriptures</a:t>
            </a:r>
            <a:r>
              <a:rPr kumimoji="0" lang="en-US" altLang="en-US" sz="1000" b="0" i="1" u="none" strike="noStrike" cap="none" normalizeH="0" baseline="0" dirty="0">
                <a:ln>
                  <a:noFill/>
                </a:ln>
                <a:solidFill>
                  <a:srgbClr val="000000"/>
                </a:solidFill>
                <a:effectLst/>
                <a:latin typeface="Georgia" panose="02040502050405020303" pitchFamily="18" charset="0"/>
              </a:rPr>
              <a:t>.</a:t>
            </a:r>
            <a:r>
              <a:rPr kumimoji="0" lang="en-US" altLang="en-US" sz="1000" b="0" i="0" u="none" strike="noStrike" cap="none" normalizeH="0" baseline="0" dirty="0">
                <a:ln>
                  <a:noFill/>
                </a:ln>
                <a:solidFill>
                  <a:srgbClr val="000000"/>
                </a:solidFill>
                <a:effectLst/>
                <a:latin typeface="Georgia" panose="02040502050405020303" pitchFamily="18" charset="0"/>
              </a:rPr>
              <a:t> (</a:t>
            </a:r>
            <a:r>
              <a:rPr kumimoji="0" lang="en-US" altLang="en-US" sz="1000" b="0" i="1" u="none" strike="noStrike" cap="none" normalizeH="0" baseline="0" dirty="0">
                <a:ln>
                  <a:noFill/>
                </a:ln>
                <a:solidFill>
                  <a:srgbClr val="000000"/>
                </a:solidFill>
                <a:effectLst/>
                <a:latin typeface="Georgia" panose="02040502050405020303" pitchFamily="18" charset="0"/>
              </a:rPr>
              <a:t>Making Sense of the Doctrine and Covenants</a:t>
            </a:r>
            <a:r>
              <a:rPr kumimoji="0" lang="en-US" altLang="en-US" sz="1000" b="0" i="0" u="none" strike="noStrike" cap="none" normalizeH="0" baseline="0" dirty="0">
                <a:ln>
                  <a:noFill/>
                </a:ln>
                <a:solidFill>
                  <a:srgbClr val="000000"/>
                </a:solidFill>
                <a:effectLst/>
                <a:latin typeface="Georgia" panose="02040502050405020303" pitchFamily="18" charset="0"/>
              </a:rPr>
              <a:t>, p.277-279, (2008), © Deseret Book Company. Used by Permission.)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Georgia" panose="02040502050405020303" pitchFamily="18" charset="0"/>
              </a:rPr>
              <a:t>Orson Pratt</a:t>
            </a:r>
            <a:r>
              <a:rPr kumimoji="0" lang="en-US" altLang="en-US" sz="1000" b="0" i="0" u="none" strike="noStrike" cap="none" normalizeH="0" baseline="0" dirty="0">
                <a:ln>
                  <a:noFill/>
                </a:ln>
                <a:solidFill>
                  <a:srgbClr val="000000"/>
                </a:solidFill>
                <a:effectLst/>
                <a:latin typeface="Georgia" panose="02040502050405020303" pitchFamily="18" charset="0"/>
              </a:rPr>
              <a:t> (</a:t>
            </a:r>
            <a:r>
              <a:rPr kumimoji="0" lang="en-US" altLang="en-US" sz="1000" b="0" i="1" u="none" strike="noStrike" cap="none" normalizeH="0" baseline="0" dirty="0">
                <a:ln>
                  <a:noFill/>
                </a:ln>
                <a:solidFill>
                  <a:srgbClr val="000000"/>
                </a:solidFill>
                <a:effectLst/>
                <a:latin typeface="Georgia" panose="02040502050405020303" pitchFamily="18" charset="0"/>
              </a:rPr>
              <a:t>Quorum of the Twelve</a:t>
            </a:r>
            <a:r>
              <a:rPr kumimoji="0" lang="en-US" altLang="en-US" sz="1000" b="0" i="0" u="none" strike="noStrike" cap="none" normalizeH="0" baseline="0" dirty="0">
                <a:ln>
                  <a:noFill/>
                </a:ln>
                <a:solidFill>
                  <a:srgbClr val="000000"/>
                </a:solidFill>
                <a:effectLst/>
                <a:latin typeface="Georgia" panose="02040502050405020303" pitchFamily="18" charset="0"/>
              </a:rPr>
              <a:t>)</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Georgia" panose="02040502050405020303" pitchFamily="18" charset="0"/>
              </a:rPr>
              <a:t>For the edification of the saints we will give some explanation concerning certain names in connection with several revelations in the Book of Doctrine and Covenants. By reference to [D&amp;C 78], it will be perceived that the Lord gave a revelation to "Enoch" in relation to "a permanent and everlasting establishment and order" for the benefit of the poor. Many of the saints, unacquainted with the circumstances, have wondered whether the names, "Enoch," "</a:t>
            </a:r>
            <a:r>
              <a:rPr kumimoji="0" lang="en-US" altLang="en-US" sz="1000" b="0" i="0" u="none" strike="noStrike" cap="none" normalizeH="0" baseline="0" dirty="0" err="1">
                <a:ln>
                  <a:noFill/>
                </a:ln>
                <a:solidFill>
                  <a:srgbClr val="000000"/>
                </a:solidFill>
                <a:effectLst/>
                <a:latin typeface="Georgia" panose="02040502050405020303" pitchFamily="18" charset="0"/>
              </a:rPr>
              <a:t>Gazelam</a:t>
            </a:r>
            <a:r>
              <a:rPr kumimoji="0" lang="en-US" altLang="en-US" sz="1000" b="0" i="0" u="none" strike="noStrike" cap="none" normalizeH="0" baseline="0" dirty="0">
                <a:ln>
                  <a:noFill/>
                </a:ln>
                <a:solidFill>
                  <a:srgbClr val="000000"/>
                </a:solidFill>
                <a:effectLst/>
                <a:latin typeface="Georgia" panose="02040502050405020303" pitchFamily="18" charset="0"/>
              </a:rPr>
              <a:t>," "</a:t>
            </a:r>
            <a:r>
              <a:rPr kumimoji="0" lang="en-US" altLang="en-US" sz="1000" b="0" i="0" u="none" strike="noStrike" cap="none" normalizeH="0" baseline="0" dirty="0" err="1">
                <a:ln>
                  <a:noFill/>
                </a:ln>
                <a:solidFill>
                  <a:srgbClr val="000000"/>
                </a:solidFill>
                <a:effectLst/>
                <a:latin typeface="Georgia" panose="02040502050405020303" pitchFamily="18" charset="0"/>
              </a:rPr>
              <a:t>Ahashdah</a:t>
            </a:r>
            <a:r>
              <a:rPr kumimoji="0" lang="en-US" altLang="en-US" sz="1000" b="0" i="0" u="none" strike="noStrike" cap="none" normalizeH="0" baseline="0" dirty="0">
                <a:ln>
                  <a:noFill/>
                </a:ln>
                <a:solidFill>
                  <a:srgbClr val="000000"/>
                </a:solidFill>
                <a:effectLst/>
                <a:latin typeface="Georgia" panose="02040502050405020303" pitchFamily="18" charset="0"/>
              </a:rPr>
              <a:t>," "</a:t>
            </a:r>
            <a:r>
              <a:rPr kumimoji="0" lang="en-US" altLang="en-US" sz="1000" b="0" i="0" u="none" strike="noStrike" cap="none" normalizeH="0" baseline="0" dirty="0" err="1">
                <a:ln>
                  <a:noFill/>
                </a:ln>
                <a:solidFill>
                  <a:srgbClr val="000000"/>
                </a:solidFill>
                <a:effectLst/>
                <a:latin typeface="Georgia" panose="02040502050405020303" pitchFamily="18" charset="0"/>
              </a:rPr>
              <a:t>Pelagoram</a:t>
            </a:r>
            <a:r>
              <a:rPr kumimoji="0" lang="en-US" altLang="en-US" sz="1000" b="0" i="0" u="none" strike="noStrike" cap="none" normalizeH="0" baseline="0" dirty="0">
                <a:ln>
                  <a:noFill/>
                </a:ln>
                <a:solidFill>
                  <a:srgbClr val="000000"/>
                </a:solidFill>
                <a:effectLst/>
                <a:latin typeface="Georgia" panose="02040502050405020303" pitchFamily="18" charset="0"/>
              </a:rPr>
              <a:t>," &amp;c., mentioned in that section, together with those of a similar character mentioned in sections 87, 94, 97, 99, 101 and 102, were really ancient personages and ancient places and things, or those of the present age. All these names have reference to modern persons, places and things of our day. Indeed, when these revelations were first received by the Prophet Joseph, the real names were given: and it was not until months, and in regard to some of them, even years, had passed away, before the names were altered, and others bearing an ancient appearance were substituted.</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Georgia" panose="02040502050405020303" pitchFamily="18" charset="0"/>
              </a:rPr>
              <a:t>We often had access to the manuscripts when boarding with the Prophet; and it was our delight to read them over and over again, before they were printed. And so highly were they esteemed by us, that we committed some to memory; and a few we copied for the purpose of reference in our absence on missions; and also to read them to the saints for their edification These copies are still in our possession. When at length the time arrived to print the manuscripts, it was thought best not to publish them all, on account of our enemies, who were seeking every means to destroy the Prophet and the Church. On account, however, of the great anxiety of the church to see them in print, </a:t>
            </a:r>
            <a:r>
              <a:rPr kumimoji="0" lang="en-US" altLang="en-US" sz="1000" b="0" i="0" u="sng" strike="noStrike" cap="none" normalizeH="0" baseline="0" dirty="0">
                <a:ln>
                  <a:noFill/>
                </a:ln>
                <a:solidFill>
                  <a:srgbClr val="000000"/>
                </a:solidFill>
                <a:effectLst/>
                <a:latin typeface="Georgia" panose="02040502050405020303" pitchFamily="18" charset="0"/>
              </a:rPr>
              <a:t>it was concluded, through the suggestions of the Spirit, that by altering the real names given in the manuscripts, and substituting fictitious ones in their stead, they might thus safely appear in print without endangering the welfare of the individuals whose real names were contained therein</a:t>
            </a:r>
            <a:r>
              <a:rPr kumimoji="0" lang="en-US" altLang="en-US" sz="1000" b="0" i="0" u="none" strike="noStrike" cap="none" normalizeH="0" baseline="0" dirty="0">
                <a:ln>
                  <a:noFill/>
                </a:ln>
                <a:solidFill>
                  <a:srgbClr val="000000"/>
                </a:solidFill>
                <a:effectLst/>
                <a:latin typeface="Georgia" panose="02040502050405020303" pitchFamily="18" charset="0"/>
              </a:rPr>
              <a:t>. It was by this means that several revelations were permitted to appear in print in the first edition, that otherwise would have been withheld from the knowledge of the saints, perhaps for many long years, or at least until more favorable circumstances would have permitted them to be made public.</a:t>
            </a:r>
            <a:endParaRPr kumimoji="0" lang="en-US" altLang="en-US" sz="1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095351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983949-836A-4C6B-B463-ED2E63D64405}"/>
              </a:ext>
            </a:extLst>
          </p:cNvPr>
          <p:cNvSpPr/>
          <p:nvPr/>
        </p:nvSpPr>
        <p:spPr>
          <a:xfrm>
            <a:off x="105506" y="117232"/>
            <a:ext cx="11113477" cy="6017032"/>
          </a:xfrm>
          <a:prstGeom prst="rect">
            <a:avLst/>
          </a:prstGeom>
        </p:spPr>
        <p:txBody>
          <a:bodyPr wrap="square">
            <a:spAutoFit/>
          </a:bodyPr>
          <a:lstStyle/>
          <a:p>
            <a:pPr lvl="0" eaLnBrk="0" fontAlgn="base" hangingPunct="0">
              <a:spcBef>
                <a:spcPct val="0"/>
              </a:spcBef>
              <a:spcAft>
                <a:spcPct val="0"/>
              </a:spcAft>
            </a:pPr>
            <a:r>
              <a:rPr lang="en-US" altLang="en-US" sz="1100" b="1" dirty="0">
                <a:solidFill>
                  <a:srgbClr val="000000"/>
                </a:solidFill>
                <a:latin typeface="Georgia" panose="02040502050405020303" pitchFamily="18" charset="0"/>
              </a:rPr>
              <a:t>Code Names Continued:</a:t>
            </a:r>
          </a:p>
          <a:p>
            <a:pPr lvl="0" eaLnBrk="0" fontAlgn="base" hangingPunct="0">
              <a:spcBef>
                <a:spcPct val="0"/>
              </a:spcBef>
              <a:spcAft>
                <a:spcPct val="0"/>
              </a:spcAft>
            </a:pPr>
            <a:endParaRPr lang="en-US" altLang="en-US" sz="1100" b="1" dirty="0">
              <a:solidFill>
                <a:srgbClr val="000000"/>
              </a:solidFill>
              <a:latin typeface="Georgia" panose="02040502050405020303" pitchFamily="18" charset="0"/>
            </a:endParaRPr>
          </a:p>
          <a:p>
            <a:pPr lvl="0" eaLnBrk="0" fontAlgn="base" hangingPunct="0">
              <a:spcBef>
                <a:spcPct val="0"/>
              </a:spcBef>
              <a:spcAft>
                <a:spcPct val="0"/>
              </a:spcAft>
            </a:pPr>
            <a:endParaRPr lang="en-US" altLang="en-US" sz="1100" dirty="0"/>
          </a:p>
          <a:p>
            <a:pPr lvl="0" eaLnBrk="0" fontAlgn="base" hangingPunct="0">
              <a:spcBef>
                <a:spcPct val="0"/>
              </a:spcBef>
              <a:spcAft>
                <a:spcPct val="0"/>
              </a:spcAft>
            </a:pPr>
            <a:r>
              <a:rPr lang="en-US" altLang="en-US" sz="1100" dirty="0">
                <a:solidFill>
                  <a:srgbClr val="000000"/>
                </a:solidFill>
                <a:latin typeface="Georgia" panose="02040502050405020303" pitchFamily="18" charset="0"/>
              </a:rPr>
              <a:t>It may be asked, had the Prophet a right to alter names given by revelation and substitute fictitious ones in their stead? We reply, that it is only the printed edition that contains the substituted names, while the original manuscripts, that are safely preserved in the hands of the church, contain the names as they were originally given. Moreover, the substitution of fictitious names for persons and places does not alter or destroy the sense or ideas contained in the revelations. But what the Prophet did in relation to this thing, was not of himself: he was dictated by the Holy Ghost to make these substitutions, for the time being, until it should be wisdom for the true names to appear....</a:t>
            </a:r>
            <a:endParaRPr lang="en-US" altLang="en-US" sz="1100" dirty="0"/>
          </a:p>
          <a:p>
            <a:pPr lvl="0" eaLnBrk="0" fontAlgn="base" hangingPunct="0">
              <a:spcBef>
                <a:spcPct val="0"/>
              </a:spcBef>
              <a:spcAft>
                <a:spcPct val="0"/>
              </a:spcAft>
            </a:pPr>
            <a:endParaRPr lang="en-US" altLang="en-US" sz="1100" b="1" dirty="0">
              <a:solidFill>
                <a:srgbClr val="000000"/>
              </a:solidFill>
              <a:latin typeface="Georgia" panose="02040502050405020303" pitchFamily="18" charset="0"/>
            </a:endParaRPr>
          </a:p>
          <a:p>
            <a:pPr lvl="0" eaLnBrk="0" fontAlgn="base" hangingPunct="0">
              <a:spcBef>
                <a:spcPct val="0"/>
              </a:spcBef>
              <a:spcAft>
                <a:spcPct val="0"/>
              </a:spcAft>
            </a:pPr>
            <a:r>
              <a:rPr lang="en-US" altLang="en-US" sz="1100" dirty="0">
                <a:solidFill>
                  <a:srgbClr val="000000"/>
                </a:solidFill>
                <a:latin typeface="Georgia" panose="02040502050405020303" pitchFamily="18" charset="0"/>
              </a:rPr>
              <a:t>As it may be satisfactory to the saints to know the original names in the manuscripts we here present them so far as our memory serves.</a:t>
            </a:r>
            <a:endParaRPr lang="en-US" altLang="en-US" sz="1100" dirty="0"/>
          </a:p>
          <a:p>
            <a:pPr lvl="0" eaLnBrk="0" fontAlgn="base" hangingPunct="0">
              <a:spcBef>
                <a:spcPct val="0"/>
              </a:spcBef>
              <a:spcAft>
                <a:spcPct val="0"/>
              </a:spcAft>
            </a:pPr>
            <a:r>
              <a:rPr lang="en-US" altLang="en-US" sz="1100" dirty="0">
                <a:solidFill>
                  <a:srgbClr val="000000"/>
                </a:solidFill>
                <a:latin typeface="Georgia" panose="02040502050405020303" pitchFamily="18" charset="0"/>
              </a:rPr>
              <a:t>In Section 76, p. 2, for "Enoch or </a:t>
            </a:r>
            <a:r>
              <a:rPr lang="en-US" altLang="en-US" sz="1100" dirty="0" err="1">
                <a:solidFill>
                  <a:srgbClr val="000000"/>
                </a:solidFill>
                <a:latin typeface="Georgia" panose="02040502050405020303" pitchFamily="18" charset="0"/>
              </a:rPr>
              <a:t>Gazelam</a:t>
            </a:r>
            <a:r>
              <a:rPr lang="en-US" altLang="en-US" sz="1100" dirty="0">
                <a:solidFill>
                  <a:srgbClr val="000000"/>
                </a:solidFill>
                <a:latin typeface="Georgia" panose="02040502050405020303" pitchFamily="18" charset="0"/>
              </a:rPr>
              <a:t>" read Joseph Smith, Jr.</a:t>
            </a:r>
          </a:p>
          <a:p>
            <a:pPr lvl="0" eaLnBrk="0" fontAlgn="base" hangingPunct="0">
              <a:spcBef>
                <a:spcPct val="0"/>
              </a:spcBef>
              <a:spcAft>
                <a:spcPct val="0"/>
              </a:spcAft>
            </a:pPr>
            <a:br>
              <a:rPr lang="en-US" altLang="en-US" sz="1100" dirty="0">
                <a:solidFill>
                  <a:srgbClr val="000000"/>
                </a:solidFill>
                <a:latin typeface="Georgia" panose="02040502050405020303" pitchFamily="18" charset="0"/>
              </a:rPr>
            </a:br>
            <a:r>
              <a:rPr lang="en-US" altLang="en-US" sz="1100" dirty="0">
                <a:solidFill>
                  <a:srgbClr val="000000"/>
                </a:solidFill>
                <a:latin typeface="Georgia" panose="02040502050405020303" pitchFamily="18" charset="0"/>
              </a:rPr>
              <a:t>Sec. 76, p. 2, for "</a:t>
            </a:r>
            <a:r>
              <a:rPr lang="en-US" altLang="en-US" sz="1100" dirty="0" err="1">
                <a:solidFill>
                  <a:srgbClr val="000000"/>
                </a:solidFill>
                <a:latin typeface="Georgia" panose="02040502050405020303" pitchFamily="18" charset="0"/>
              </a:rPr>
              <a:t>Ahashdah</a:t>
            </a:r>
            <a:r>
              <a:rPr lang="en-US" altLang="en-US" sz="1100" dirty="0">
                <a:solidFill>
                  <a:srgbClr val="000000"/>
                </a:solidFill>
                <a:latin typeface="Georgia" panose="02040502050405020303" pitchFamily="18" charset="0"/>
              </a:rPr>
              <a:t>" read Newel K. Whitney.</a:t>
            </a:r>
            <a:br>
              <a:rPr lang="en-US" altLang="en-US" sz="1100" dirty="0">
                <a:solidFill>
                  <a:srgbClr val="000000"/>
                </a:solidFill>
                <a:latin typeface="Georgia" panose="02040502050405020303" pitchFamily="18" charset="0"/>
              </a:rPr>
            </a:br>
            <a:r>
              <a:rPr lang="en-US" altLang="en-US" sz="1100" dirty="0">
                <a:solidFill>
                  <a:srgbClr val="000000"/>
                </a:solidFill>
                <a:latin typeface="Georgia" panose="02040502050405020303" pitchFamily="18" charset="0"/>
              </a:rPr>
              <a:t>Sec. 76, p. 2, for "</a:t>
            </a:r>
            <a:r>
              <a:rPr lang="en-US" altLang="en-US" sz="1100" dirty="0" err="1">
                <a:solidFill>
                  <a:srgbClr val="000000"/>
                </a:solidFill>
                <a:latin typeface="Georgia" panose="02040502050405020303" pitchFamily="18" charset="0"/>
              </a:rPr>
              <a:t>Pelagoram</a:t>
            </a:r>
            <a:r>
              <a:rPr lang="en-US" altLang="en-US" sz="1100" dirty="0">
                <a:solidFill>
                  <a:srgbClr val="000000"/>
                </a:solidFill>
                <a:latin typeface="Georgia" panose="02040502050405020303" pitchFamily="18" charset="0"/>
              </a:rPr>
              <a:t>" read Sidney Rigdon.</a:t>
            </a:r>
            <a:br>
              <a:rPr lang="en-US" altLang="en-US" sz="1100" dirty="0">
                <a:solidFill>
                  <a:srgbClr val="000000"/>
                </a:solidFill>
                <a:latin typeface="Georgia" panose="02040502050405020303" pitchFamily="18" charset="0"/>
              </a:rPr>
            </a:br>
            <a:r>
              <a:rPr lang="en-US" altLang="en-US" sz="1100" dirty="0">
                <a:solidFill>
                  <a:srgbClr val="000000"/>
                </a:solidFill>
                <a:latin typeface="Georgia" panose="02040502050405020303" pitchFamily="18" charset="0"/>
              </a:rPr>
              <a:t>Sec. 94, pp. 1, 2, for "</a:t>
            </a:r>
            <a:r>
              <a:rPr lang="en-US" altLang="en-US" sz="1100" dirty="0" err="1">
                <a:solidFill>
                  <a:srgbClr val="000000"/>
                </a:solidFill>
                <a:latin typeface="Georgia" panose="02040502050405020303" pitchFamily="18" charset="0"/>
              </a:rPr>
              <a:t>Shederlaomach</a:t>
            </a:r>
            <a:r>
              <a:rPr lang="en-US" altLang="en-US" sz="1100" dirty="0">
                <a:solidFill>
                  <a:srgbClr val="000000"/>
                </a:solidFill>
                <a:latin typeface="Georgia" panose="02040502050405020303" pitchFamily="18" charset="0"/>
              </a:rPr>
              <a:t>" read Frederick G. Williams.</a:t>
            </a:r>
            <a:br>
              <a:rPr lang="en-US" altLang="en-US" sz="1100" dirty="0">
                <a:solidFill>
                  <a:srgbClr val="000000"/>
                </a:solidFill>
                <a:latin typeface="Georgia" panose="02040502050405020303" pitchFamily="18" charset="0"/>
              </a:rPr>
            </a:br>
            <a:r>
              <a:rPr lang="en-US" altLang="en-US" sz="1100" dirty="0">
                <a:solidFill>
                  <a:srgbClr val="000000"/>
                </a:solidFill>
                <a:latin typeface="Georgia" panose="02040502050405020303" pitchFamily="18" charset="0"/>
              </a:rPr>
              <a:t>Sec. 97, p. 2, for "</a:t>
            </a:r>
            <a:r>
              <a:rPr lang="en-US" altLang="en-US" sz="1100" dirty="0" err="1">
                <a:solidFill>
                  <a:srgbClr val="000000"/>
                </a:solidFill>
                <a:latin typeface="Georgia" panose="02040502050405020303" pitchFamily="18" charset="0"/>
              </a:rPr>
              <a:t>Zombre</a:t>
            </a:r>
            <a:r>
              <a:rPr lang="en-US" altLang="en-US" sz="1100" dirty="0">
                <a:solidFill>
                  <a:srgbClr val="000000"/>
                </a:solidFill>
                <a:latin typeface="Georgia" panose="02040502050405020303" pitchFamily="18" charset="0"/>
              </a:rPr>
              <a:t>" read John Johnson.</a:t>
            </a:r>
            <a:br>
              <a:rPr lang="en-US" altLang="en-US" sz="1100" dirty="0">
                <a:solidFill>
                  <a:srgbClr val="000000"/>
                </a:solidFill>
                <a:latin typeface="Georgia" panose="02040502050405020303" pitchFamily="18" charset="0"/>
              </a:rPr>
            </a:br>
            <a:r>
              <a:rPr lang="en-US" altLang="en-US" sz="1100" dirty="0">
                <a:solidFill>
                  <a:srgbClr val="000000"/>
                </a:solidFill>
                <a:latin typeface="Georgia" panose="02040502050405020303" pitchFamily="18" charset="0"/>
              </a:rPr>
              <a:t>Sec. 97, p. 2, for "Seth" read Joseph.</a:t>
            </a:r>
            <a:br>
              <a:rPr lang="en-US" altLang="en-US" sz="1100" dirty="0">
                <a:solidFill>
                  <a:srgbClr val="000000"/>
                </a:solidFill>
                <a:latin typeface="Georgia" panose="02040502050405020303" pitchFamily="18" charset="0"/>
              </a:rPr>
            </a:br>
            <a:r>
              <a:rPr lang="en-US" altLang="en-US" sz="1100" dirty="0">
                <a:solidFill>
                  <a:srgbClr val="000000"/>
                </a:solidFill>
                <a:latin typeface="Georgia" panose="02040502050405020303" pitchFamily="18" charset="0"/>
              </a:rPr>
              <a:t>Sec. 99, p. 3, for "</a:t>
            </a:r>
            <a:r>
              <a:rPr lang="en-US" altLang="en-US" sz="1100" dirty="0" err="1">
                <a:solidFill>
                  <a:srgbClr val="000000"/>
                </a:solidFill>
                <a:latin typeface="Georgia" panose="02040502050405020303" pitchFamily="18" charset="0"/>
              </a:rPr>
              <a:t>Tahhanes</a:t>
            </a:r>
            <a:r>
              <a:rPr lang="en-US" altLang="en-US" sz="1100" dirty="0">
                <a:solidFill>
                  <a:srgbClr val="000000"/>
                </a:solidFill>
                <a:latin typeface="Georgia" panose="02040502050405020303" pitchFamily="18" charset="0"/>
              </a:rPr>
              <a:t>" read "The Tannery, (or "The Tan Yard.")</a:t>
            </a:r>
            <a:br>
              <a:rPr lang="en-US" altLang="en-US" sz="1100" dirty="0">
                <a:solidFill>
                  <a:srgbClr val="000000"/>
                </a:solidFill>
                <a:latin typeface="Georgia" panose="02040502050405020303" pitchFamily="18" charset="0"/>
              </a:rPr>
            </a:br>
            <a:r>
              <a:rPr lang="en-US" altLang="en-US" sz="1100" dirty="0">
                <a:solidFill>
                  <a:srgbClr val="000000"/>
                </a:solidFill>
                <a:latin typeface="Georgia" panose="02040502050405020303" pitchFamily="18" charset="0"/>
              </a:rPr>
              <a:t>Sec. 99, p. 3, for "</a:t>
            </a:r>
            <a:r>
              <a:rPr lang="en-US" altLang="en-US" sz="1100" dirty="0" err="1">
                <a:solidFill>
                  <a:srgbClr val="000000"/>
                </a:solidFill>
                <a:latin typeface="Georgia" panose="02040502050405020303" pitchFamily="18" charset="0"/>
              </a:rPr>
              <a:t>Shinehah</a:t>
            </a:r>
            <a:r>
              <a:rPr lang="en-US" altLang="en-US" sz="1100" dirty="0">
                <a:solidFill>
                  <a:srgbClr val="000000"/>
                </a:solidFill>
                <a:latin typeface="Georgia" panose="02040502050405020303" pitchFamily="18" charset="0"/>
              </a:rPr>
              <a:t>" read Kirtland.</a:t>
            </a:r>
            <a:br>
              <a:rPr lang="en-US" altLang="en-US" sz="1100" dirty="0">
                <a:solidFill>
                  <a:srgbClr val="000000"/>
                </a:solidFill>
                <a:latin typeface="Georgia" panose="02040502050405020303" pitchFamily="18" charset="0"/>
              </a:rPr>
            </a:br>
            <a:r>
              <a:rPr lang="en-US" altLang="en-US" sz="1100" dirty="0">
                <a:solidFill>
                  <a:srgbClr val="000000"/>
                </a:solidFill>
                <a:latin typeface="Georgia" panose="02040502050405020303" pitchFamily="18" charset="0"/>
              </a:rPr>
              <a:t>Sec. 99, p. 5, for "</a:t>
            </a:r>
            <a:r>
              <a:rPr lang="en-US" altLang="en-US" sz="1100" dirty="0" err="1">
                <a:solidFill>
                  <a:srgbClr val="000000"/>
                </a:solidFill>
                <a:latin typeface="Georgia" panose="02040502050405020303" pitchFamily="18" charset="0"/>
              </a:rPr>
              <a:t>Olihah</a:t>
            </a:r>
            <a:r>
              <a:rPr lang="en-US" altLang="en-US" sz="1100" dirty="0">
                <a:solidFill>
                  <a:srgbClr val="000000"/>
                </a:solidFill>
                <a:latin typeface="Georgia" panose="02040502050405020303" pitchFamily="18" charset="0"/>
              </a:rPr>
              <a:t>" read Oliver Cowdery.</a:t>
            </a:r>
            <a:br>
              <a:rPr lang="en-US" altLang="en-US" sz="1100" dirty="0">
                <a:solidFill>
                  <a:srgbClr val="000000"/>
                </a:solidFill>
                <a:latin typeface="Georgia" panose="02040502050405020303" pitchFamily="18" charset="0"/>
              </a:rPr>
            </a:br>
            <a:r>
              <a:rPr lang="en-US" altLang="en-US" sz="1100" dirty="0">
                <a:solidFill>
                  <a:srgbClr val="000000"/>
                </a:solidFill>
                <a:latin typeface="Georgia" panose="02040502050405020303" pitchFamily="18" charset="0"/>
              </a:rPr>
              <a:t>Sec. 99, p. 5, for "</a:t>
            </a:r>
            <a:r>
              <a:rPr lang="en-US" altLang="en-US" sz="1100" dirty="0" err="1">
                <a:solidFill>
                  <a:srgbClr val="000000"/>
                </a:solidFill>
                <a:latin typeface="Georgia" panose="02040502050405020303" pitchFamily="18" charset="0"/>
              </a:rPr>
              <a:t>Laneshinehouse</a:t>
            </a:r>
            <a:r>
              <a:rPr lang="en-US" altLang="en-US" sz="1100" dirty="0">
                <a:solidFill>
                  <a:srgbClr val="000000"/>
                </a:solidFill>
                <a:latin typeface="Georgia" panose="02040502050405020303" pitchFamily="18" charset="0"/>
              </a:rPr>
              <a:t>" read printing office.</a:t>
            </a:r>
            <a:br>
              <a:rPr lang="en-US" altLang="en-US" sz="1100" dirty="0">
                <a:solidFill>
                  <a:srgbClr val="000000"/>
                </a:solidFill>
                <a:latin typeface="Georgia" panose="02040502050405020303" pitchFamily="18" charset="0"/>
              </a:rPr>
            </a:br>
            <a:r>
              <a:rPr lang="en-US" altLang="en-US" sz="1100" dirty="0">
                <a:solidFill>
                  <a:srgbClr val="000000"/>
                </a:solidFill>
                <a:latin typeface="Georgia" panose="02040502050405020303" pitchFamily="18" charset="0"/>
              </a:rPr>
              <a:t>Sec. 99, p. 7, for "</a:t>
            </a:r>
            <a:r>
              <a:rPr lang="en-US" altLang="en-US" sz="1100" dirty="0" err="1">
                <a:solidFill>
                  <a:srgbClr val="000000"/>
                </a:solidFill>
                <a:latin typeface="Georgia" panose="02040502050405020303" pitchFamily="18" charset="0"/>
              </a:rPr>
              <a:t>Ozondah</a:t>
            </a:r>
            <a:r>
              <a:rPr lang="en-US" altLang="en-US" sz="1100" dirty="0">
                <a:solidFill>
                  <a:srgbClr val="000000"/>
                </a:solidFill>
                <a:latin typeface="Georgia" panose="02040502050405020303" pitchFamily="18" charset="0"/>
              </a:rPr>
              <a:t>" read store.</a:t>
            </a:r>
            <a:br>
              <a:rPr lang="en-US" altLang="en-US" sz="1100" dirty="0">
                <a:solidFill>
                  <a:srgbClr val="000000"/>
                </a:solidFill>
                <a:latin typeface="Georgia" panose="02040502050405020303" pitchFamily="18" charset="0"/>
              </a:rPr>
            </a:br>
            <a:r>
              <a:rPr lang="en-US" altLang="en-US" sz="1100" dirty="0">
                <a:solidFill>
                  <a:srgbClr val="000000"/>
                </a:solidFill>
                <a:latin typeface="Georgia" panose="02040502050405020303" pitchFamily="18" charset="0"/>
              </a:rPr>
              <a:t>Sec. 99, p. 7, for "</a:t>
            </a:r>
            <a:r>
              <a:rPr lang="en-US" altLang="en-US" sz="1100" dirty="0" err="1">
                <a:solidFill>
                  <a:srgbClr val="000000"/>
                </a:solidFill>
                <a:latin typeface="Georgia" panose="02040502050405020303" pitchFamily="18" charset="0"/>
              </a:rPr>
              <a:t>Shule</a:t>
            </a:r>
            <a:r>
              <a:rPr lang="en-US" altLang="en-US" sz="1100" dirty="0">
                <a:solidFill>
                  <a:srgbClr val="000000"/>
                </a:solidFill>
                <a:latin typeface="Georgia" panose="02040502050405020303" pitchFamily="18" charset="0"/>
              </a:rPr>
              <a:t>" read </a:t>
            </a:r>
            <a:r>
              <a:rPr lang="en-US" altLang="en-US" sz="1100" dirty="0" err="1">
                <a:solidFill>
                  <a:srgbClr val="000000"/>
                </a:solidFill>
                <a:latin typeface="Georgia" panose="02040502050405020303" pitchFamily="18" charset="0"/>
              </a:rPr>
              <a:t>ashery</a:t>
            </a:r>
            <a:r>
              <a:rPr lang="en-US" altLang="en-US" sz="1100" dirty="0">
                <a:solidFill>
                  <a:srgbClr val="000000"/>
                </a:solidFill>
                <a:latin typeface="Georgia" panose="02040502050405020303" pitchFamily="18" charset="0"/>
              </a:rPr>
              <a:t>.</a:t>
            </a:r>
            <a:br>
              <a:rPr lang="en-US" altLang="en-US" sz="1100" dirty="0">
                <a:solidFill>
                  <a:srgbClr val="000000"/>
                </a:solidFill>
                <a:latin typeface="Georgia" panose="02040502050405020303" pitchFamily="18" charset="0"/>
              </a:rPr>
            </a:br>
            <a:r>
              <a:rPr lang="en-US" altLang="en-US" sz="1100" dirty="0">
                <a:solidFill>
                  <a:srgbClr val="000000"/>
                </a:solidFill>
                <a:latin typeface="Georgia" panose="02040502050405020303" pitchFamily="18" charset="0"/>
              </a:rPr>
              <a:t>Sec. 99, p. 10, for" </a:t>
            </a:r>
            <a:r>
              <a:rPr lang="en-US" altLang="en-US" sz="1100" dirty="0" err="1">
                <a:solidFill>
                  <a:srgbClr val="000000"/>
                </a:solidFill>
                <a:latin typeface="Georgia" panose="02040502050405020303" pitchFamily="18" charset="0"/>
              </a:rPr>
              <a:t>Shinelah</a:t>
            </a:r>
            <a:r>
              <a:rPr lang="en-US" altLang="en-US" sz="1100" dirty="0">
                <a:solidFill>
                  <a:srgbClr val="000000"/>
                </a:solidFill>
                <a:latin typeface="Georgia" panose="02040502050405020303" pitchFamily="18" charset="0"/>
              </a:rPr>
              <a:t>" read print.</a:t>
            </a:r>
            <a:br>
              <a:rPr lang="en-US" altLang="en-US" sz="1100" dirty="0">
                <a:solidFill>
                  <a:srgbClr val="000000"/>
                </a:solidFill>
                <a:latin typeface="Georgia" panose="02040502050405020303" pitchFamily="18" charset="0"/>
              </a:rPr>
            </a:br>
            <a:r>
              <a:rPr lang="en-US" altLang="en-US" sz="1100" dirty="0">
                <a:solidFill>
                  <a:srgbClr val="000000"/>
                </a:solidFill>
                <a:latin typeface="Georgia" panose="02040502050405020303" pitchFamily="18" charset="0"/>
              </a:rPr>
              <a:t>Sec. 99, p. 11, for "</a:t>
            </a:r>
            <a:r>
              <a:rPr lang="en-US" altLang="en-US" sz="1100" dirty="0" err="1">
                <a:solidFill>
                  <a:srgbClr val="000000"/>
                </a:solidFill>
                <a:latin typeface="Georgia" panose="02040502050405020303" pitchFamily="18" charset="0"/>
              </a:rPr>
              <a:t>Shinelane</a:t>
            </a:r>
            <a:r>
              <a:rPr lang="en-US" altLang="en-US" sz="1100" dirty="0">
                <a:solidFill>
                  <a:srgbClr val="000000"/>
                </a:solidFill>
                <a:latin typeface="Georgia" panose="02040502050405020303" pitchFamily="18" charset="0"/>
              </a:rPr>
              <a:t>" read printing.</a:t>
            </a:r>
            <a:br>
              <a:rPr lang="en-US" altLang="en-US" sz="1100" dirty="0">
                <a:solidFill>
                  <a:srgbClr val="000000"/>
                </a:solidFill>
                <a:latin typeface="Georgia" panose="02040502050405020303" pitchFamily="18" charset="0"/>
              </a:rPr>
            </a:br>
            <a:r>
              <a:rPr lang="en-US" altLang="en-US" sz="1100" dirty="0">
                <a:solidFill>
                  <a:srgbClr val="000000"/>
                </a:solidFill>
                <a:latin typeface="Georgia" panose="02040502050405020303" pitchFamily="18" charset="0"/>
              </a:rPr>
              <a:t>Sec. 99, p. 12, for" Talents" read dollars.</a:t>
            </a:r>
            <a:br>
              <a:rPr lang="en-US" altLang="en-US" sz="1100" dirty="0">
                <a:solidFill>
                  <a:srgbClr val="000000"/>
                </a:solidFill>
                <a:latin typeface="Georgia" panose="02040502050405020303" pitchFamily="18" charset="0"/>
              </a:rPr>
            </a:br>
            <a:r>
              <a:rPr lang="en-US" altLang="en-US" sz="1100" dirty="0">
                <a:solidFill>
                  <a:srgbClr val="000000"/>
                </a:solidFill>
                <a:latin typeface="Georgia" panose="02040502050405020303" pitchFamily="18" charset="0"/>
              </a:rPr>
              <a:t>Sec. 99, p. 13, for" </a:t>
            </a:r>
            <a:r>
              <a:rPr lang="en-US" altLang="en-US" sz="1100" dirty="0" err="1">
                <a:solidFill>
                  <a:srgbClr val="000000"/>
                </a:solidFill>
                <a:latin typeface="Georgia" panose="02040502050405020303" pitchFamily="18" charset="0"/>
              </a:rPr>
              <a:t>Cainhannoch</a:t>
            </a:r>
            <a:r>
              <a:rPr lang="en-US" altLang="en-US" sz="1100" dirty="0">
                <a:solidFill>
                  <a:srgbClr val="000000"/>
                </a:solidFill>
                <a:latin typeface="Georgia" panose="02040502050405020303" pitchFamily="18" charset="0"/>
              </a:rPr>
              <a:t>" read New York</a:t>
            </a:r>
            <a:br>
              <a:rPr lang="en-US" altLang="en-US" sz="1100" dirty="0">
                <a:solidFill>
                  <a:srgbClr val="000000"/>
                </a:solidFill>
                <a:latin typeface="Georgia" panose="02040502050405020303" pitchFamily="18" charset="0"/>
              </a:rPr>
            </a:br>
            <a:r>
              <a:rPr lang="en-US" altLang="en-US" sz="1100" dirty="0">
                <a:solidFill>
                  <a:srgbClr val="000000"/>
                </a:solidFill>
                <a:latin typeface="Georgia" panose="02040502050405020303" pitchFamily="18" charset="0"/>
              </a:rPr>
              <a:t>Sec. 101, p. 4, for" </a:t>
            </a:r>
            <a:r>
              <a:rPr lang="en-US" altLang="en-US" sz="1100" dirty="0" err="1">
                <a:solidFill>
                  <a:srgbClr val="000000"/>
                </a:solidFill>
                <a:latin typeface="Georgia" panose="02040502050405020303" pitchFamily="18" charset="0"/>
              </a:rPr>
              <a:t>Baurak</a:t>
            </a:r>
            <a:r>
              <a:rPr lang="en-US" altLang="en-US" sz="1100" dirty="0">
                <a:solidFill>
                  <a:srgbClr val="000000"/>
                </a:solidFill>
                <a:latin typeface="Georgia" panose="02040502050405020303" pitchFamily="18" charset="0"/>
              </a:rPr>
              <a:t> Ale" read Joseph Smith, Jr.</a:t>
            </a:r>
            <a:br>
              <a:rPr lang="en-US" altLang="en-US" sz="1100" dirty="0">
                <a:solidFill>
                  <a:srgbClr val="000000"/>
                </a:solidFill>
                <a:latin typeface="Georgia" panose="02040502050405020303" pitchFamily="18" charset="0"/>
              </a:rPr>
            </a:br>
            <a:r>
              <a:rPr lang="en-US" altLang="en-US" sz="1100" dirty="0">
                <a:solidFill>
                  <a:srgbClr val="000000"/>
                </a:solidFill>
                <a:latin typeface="Georgia" panose="02040502050405020303" pitchFamily="18" charset="0"/>
              </a:rPr>
              <a:t>Sec. 102, p. 8, for "</a:t>
            </a:r>
            <a:r>
              <a:rPr lang="en-US" altLang="en-US" sz="1100" dirty="0" err="1">
                <a:solidFill>
                  <a:srgbClr val="000000"/>
                </a:solidFill>
                <a:latin typeface="Georgia" panose="02040502050405020303" pitchFamily="18" charset="0"/>
              </a:rPr>
              <a:t>Baneemy</a:t>
            </a:r>
            <a:r>
              <a:rPr lang="en-US" altLang="en-US" sz="1100" dirty="0">
                <a:solidFill>
                  <a:srgbClr val="000000"/>
                </a:solidFill>
                <a:latin typeface="Georgia" panose="02040502050405020303" pitchFamily="18" charset="0"/>
              </a:rPr>
              <a:t>" read Sidney Rigdon.</a:t>
            </a:r>
            <a:br>
              <a:rPr lang="en-US" altLang="en-US" sz="1100" dirty="0">
                <a:solidFill>
                  <a:srgbClr val="000000"/>
                </a:solidFill>
                <a:latin typeface="Georgia" panose="02040502050405020303" pitchFamily="18" charset="0"/>
              </a:rPr>
            </a:br>
            <a:endParaRPr lang="en-US" altLang="en-US" sz="1100" dirty="0"/>
          </a:p>
          <a:p>
            <a:pPr lvl="0" eaLnBrk="0" fontAlgn="base" hangingPunct="0">
              <a:spcBef>
                <a:spcPct val="0"/>
              </a:spcBef>
              <a:spcAft>
                <a:spcPct val="0"/>
              </a:spcAft>
            </a:pPr>
            <a:r>
              <a:rPr lang="en-US" altLang="en-US" sz="1100" dirty="0">
                <a:solidFill>
                  <a:srgbClr val="000000"/>
                </a:solidFill>
                <a:latin typeface="Georgia" panose="02040502050405020303" pitchFamily="18" charset="0"/>
              </a:rPr>
              <a:t>In Section 87, paragraph 4, there occur five names, viz: </a:t>
            </a:r>
            <a:r>
              <a:rPr lang="en-US" altLang="en-US" sz="1100" dirty="0" err="1">
                <a:solidFill>
                  <a:srgbClr val="000000"/>
                </a:solidFill>
                <a:latin typeface="Georgia" panose="02040502050405020303" pitchFamily="18" charset="0"/>
              </a:rPr>
              <a:t>Alam</a:t>
            </a:r>
            <a:r>
              <a:rPr lang="en-US" altLang="en-US" sz="1100" dirty="0">
                <a:solidFill>
                  <a:srgbClr val="000000"/>
                </a:solidFill>
                <a:latin typeface="Georgia" panose="02040502050405020303" pitchFamily="18" charset="0"/>
              </a:rPr>
              <a:t>, </a:t>
            </a:r>
            <a:r>
              <a:rPr lang="en-US" altLang="en-US" sz="1100" dirty="0" err="1">
                <a:solidFill>
                  <a:srgbClr val="000000"/>
                </a:solidFill>
                <a:latin typeface="Georgia" panose="02040502050405020303" pitchFamily="18" charset="0"/>
              </a:rPr>
              <a:t>Mahalaleel</a:t>
            </a:r>
            <a:r>
              <a:rPr lang="en-US" altLang="en-US" sz="1100" dirty="0">
                <a:solidFill>
                  <a:srgbClr val="000000"/>
                </a:solidFill>
                <a:latin typeface="Georgia" panose="02040502050405020303" pitchFamily="18" charset="0"/>
              </a:rPr>
              <a:t>, </a:t>
            </a:r>
            <a:r>
              <a:rPr lang="en-US" altLang="en-US" sz="1100" dirty="0" err="1">
                <a:solidFill>
                  <a:srgbClr val="000000"/>
                </a:solidFill>
                <a:latin typeface="Georgia" panose="02040502050405020303" pitchFamily="18" charset="0"/>
              </a:rPr>
              <a:t>Horah</a:t>
            </a:r>
            <a:r>
              <a:rPr lang="en-US" altLang="en-US" sz="1100" dirty="0">
                <a:solidFill>
                  <a:srgbClr val="000000"/>
                </a:solidFill>
                <a:latin typeface="Georgia" panose="02040502050405020303" pitchFamily="18" charset="0"/>
              </a:rPr>
              <a:t>, </a:t>
            </a:r>
            <a:r>
              <a:rPr lang="en-US" altLang="en-US" sz="1100" dirty="0" err="1">
                <a:solidFill>
                  <a:srgbClr val="000000"/>
                </a:solidFill>
                <a:latin typeface="Georgia" panose="02040502050405020303" pitchFamily="18" charset="0"/>
              </a:rPr>
              <a:t>Shalemanasseh</a:t>
            </a:r>
            <a:r>
              <a:rPr lang="en-US" altLang="en-US" sz="1100" dirty="0">
                <a:solidFill>
                  <a:srgbClr val="000000"/>
                </a:solidFill>
                <a:latin typeface="Georgia" panose="02040502050405020303" pitchFamily="18" charset="0"/>
              </a:rPr>
              <a:t> and </a:t>
            </a:r>
            <a:r>
              <a:rPr lang="en-US" altLang="en-US" sz="1100" dirty="0" err="1">
                <a:solidFill>
                  <a:srgbClr val="000000"/>
                </a:solidFill>
                <a:latin typeface="Georgia" panose="02040502050405020303" pitchFamily="18" charset="0"/>
              </a:rPr>
              <a:t>Mehemson</a:t>
            </a:r>
            <a:r>
              <a:rPr lang="en-US" altLang="en-US" sz="1100" dirty="0">
                <a:solidFill>
                  <a:srgbClr val="000000"/>
                </a:solidFill>
                <a:latin typeface="Georgia" panose="02040502050405020303" pitchFamily="18" charset="0"/>
              </a:rPr>
              <a:t>. But we have forgotten the individuals whom they represent; the original manuscripts being in Utah, we are unable at present to gratify the desires of the saints in pointing out the individuals for whom they stand.</a:t>
            </a:r>
            <a:br>
              <a:rPr lang="en-US" altLang="en-US" sz="1100" dirty="0">
                <a:solidFill>
                  <a:srgbClr val="000000"/>
                </a:solidFill>
                <a:latin typeface="Georgia" panose="02040502050405020303" pitchFamily="18" charset="0"/>
              </a:rPr>
            </a:br>
            <a:endParaRPr lang="en-US" altLang="en-US" sz="1100" dirty="0"/>
          </a:p>
          <a:p>
            <a:pPr lvl="0" eaLnBrk="0" fontAlgn="base" hangingPunct="0">
              <a:spcBef>
                <a:spcPct val="0"/>
              </a:spcBef>
              <a:spcAft>
                <a:spcPct val="0"/>
              </a:spcAft>
            </a:pPr>
            <a:r>
              <a:rPr lang="en-US" altLang="en-US" sz="1100" dirty="0">
                <a:solidFill>
                  <a:srgbClr val="000000"/>
                </a:solidFill>
                <a:latin typeface="Georgia" panose="02040502050405020303" pitchFamily="18" charset="0"/>
              </a:rPr>
              <a:t>As the circumstances have changed since the substitution of those fictitious names, we do not apprehend that any danger can arise from a restoration of the original ones. And we should be most happy to see them as they stand in the manuscripts in the future editions of the "Doctrine and Covenants." ("Explanation of Substituted Names in the Covenants," </a:t>
            </a:r>
            <a:r>
              <a:rPr lang="en-US" altLang="en-US" sz="1100" i="1" dirty="0">
                <a:solidFill>
                  <a:srgbClr val="000000"/>
                </a:solidFill>
                <a:latin typeface="Georgia" panose="02040502050405020303" pitchFamily="18" charset="0"/>
              </a:rPr>
              <a:t>Millennial Star, </a:t>
            </a:r>
            <a:r>
              <a:rPr lang="en-US" altLang="en-US" sz="1100" dirty="0">
                <a:solidFill>
                  <a:srgbClr val="000000"/>
                </a:solidFill>
                <a:latin typeface="Georgia" panose="02040502050405020303" pitchFamily="18" charset="0"/>
              </a:rPr>
              <a:t>16 (March 18, 1854): 171–73)</a:t>
            </a:r>
            <a:endParaRPr lang="en-US" altLang="en-US" sz="1100" dirty="0"/>
          </a:p>
        </p:txBody>
      </p:sp>
      <p:sp>
        <p:nvSpPr>
          <p:cNvPr id="3" name="Rectangle 2">
            <a:extLst>
              <a:ext uri="{FF2B5EF4-FFF2-40B4-BE49-F238E27FC236}">
                <a16:creationId xmlns:a16="http://schemas.microsoft.com/office/drawing/2014/main" id="{B7D5A4BD-7DBB-4B6F-B815-27E6005F0440}"/>
              </a:ext>
            </a:extLst>
          </p:cNvPr>
          <p:cNvSpPr/>
          <p:nvPr/>
        </p:nvSpPr>
        <p:spPr>
          <a:xfrm>
            <a:off x="0" y="6386254"/>
            <a:ext cx="7479325" cy="369332"/>
          </a:xfrm>
          <a:prstGeom prst="rect">
            <a:avLst/>
          </a:prstGeom>
        </p:spPr>
        <p:txBody>
          <a:bodyPr wrap="square">
            <a:spAutoFit/>
          </a:bodyPr>
          <a:lstStyle/>
          <a:p>
            <a:r>
              <a:rPr lang="en-US" dirty="0"/>
              <a:t>https://scottwoodward.org/doctrine_covenants_codenames.html</a:t>
            </a:r>
          </a:p>
        </p:txBody>
      </p:sp>
    </p:spTree>
    <p:extLst>
      <p:ext uri="{BB962C8B-B14F-4D97-AF65-F5344CB8AC3E}">
        <p14:creationId xmlns:p14="http://schemas.microsoft.com/office/powerpoint/2010/main" val="1317067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68">
            <a:extLst>
              <a:ext uri="{FF2B5EF4-FFF2-40B4-BE49-F238E27FC236}">
                <a16:creationId xmlns:a16="http://schemas.microsoft.com/office/drawing/2014/main" id="{34380A24-D3D4-4F21-B68A-77F330AD4E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8544" y="87914"/>
            <a:ext cx="12053456"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Disagreements--Resolutions</a:t>
            </a:r>
          </a:p>
        </p:txBody>
      </p:sp>
      <p:sp>
        <p:nvSpPr>
          <p:cNvPr id="2" name="Rectangle 1"/>
          <p:cNvSpPr/>
          <p:nvPr/>
        </p:nvSpPr>
        <p:spPr>
          <a:xfrm>
            <a:off x="277090" y="1740793"/>
            <a:ext cx="3394364" cy="3139321"/>
          </a:xfrm>
          <a:prstGeom prst="rect">
            <a:avLst/>
          </a:prstGeom>
        </p:spPr>
        <p:txBody>
          <a:bodyPr wrap="square">
            <a:spAutoFit/>
          </a:bodyPr>
          <a:lstStyle/>
          <a:p>
            <a:r>
              <a:rPr lang="en-US" dirty="0">
                <a:solidFill>
                  <a:schemeClr val="bg1"/>
                </a:solidFill>
              </a:rPr>
              <a:t>For several months unkind feelings had developed between Sidney Rigdon in Ohio and Bishop Edward Partridge in Missouri.</a:t>
            </a:r>
          </a:p>
          <a:p>
            <a:endParaRPr lang="en-US" dirty="0">
              <a:solidFill>
                <a:schemeClr val="bg1"/>
              </a:solidFill>
            </a:endParaRPr>
          </a:p>
          <a:p>
            <a:endParaRPr lang="en-US" dirty="0">
              <a:solidFill>
                <a:schemeClr val="bg1"/>
              </a:solidFill>
            </a:endParaRPr>
          </a:p>
          <a:p>
            <a:r>
              <a:rPr lang="en-US" dirty="0">
                <a:solidFill>
                  <a:schemeClr val="bg1"/>
                </a:solidFill>
              </a:rPr>
              <a:t>Between the morning and afternoon sessions of the conference, Sidney Rigdon and Edward Partridge resolved their differences. </a:t>
            </a:r>
          </a:p>
        </p:txBody>
      </p:sp>
      <p:sp>
        <p:nvSpPr>
          <p:cNvPr id="3" name="Rectangle 2"/>
          <p:cNvSpPr/>
          <p:nvPr/>
        </p:nvSpPr>
        <p:spPr>
          <a:xfrm>
            <a:off x="5380891" y="1103577"/>
            <a:ext cx="5641651" cy="646331"/>
          </a:xfrm>
          <a:prstGeom prst="rect">
            <a:avLst/>
          </a:prstGeom>
        </p:spPr>
        <p:txBody>
          <a:bodyPr wrap="square">
            <a:spAutoFit/>
          </a:bodyPr>
          <a:lstStyle/>
          <a:p>
            <a:pPr algn="ctr"/>
            <a:r>
              <a:rPr lang="en-US" b="0" i="0" dirty="0">
                <a:solidFill>
                  <a:srgbClr val="FFFF00"/>
                </a:solidFill>
                <a:effectLst/>
                <a:latin typeface="Abadi" panose="020B0604020104020204" pitchFamily="34" charset="0"/>
              </a:rPr>
              <a:t>Even those who stand highest among the Church leaders have their human weaknesses.</a:t>
            </a:r>
          </a:p>
        </p:txBody>
      </p:sp>
      <p:sp>
        <p:nvSpPr>
          <p:cNvPr id="8" name="TextBox 7"/>
          <p:cNvSpPr txBox="1"/>
          <p:nvPr/>
        </p:nvSpPr>
        <p:spPr>
          <a:xfrm>
            <a:off x="138544" y="6363748"/>
            <a:ext cx="1953491" cy="369332"/>
          </a:xfrm>
          <a:prstGeom prst="rect">
            <a:avLst/>
          </a:prstGeom>
          <a:noFill/>
        </p:spPr>
        <p:txBody>
          <a:bodyPr wrap="square" rtlCol="0">
            <a:spAutoFit/>
          </a:bodyPr>
          <a:lstStyle/>
          <a:p>
            <a:r>
              <a:rPr lang="en-US" dirty="0">
                <a:solidFill>
                  <a:schemeClr val="bg1"/>
                </a:solidFill>
              </a:rPr>
              <a:t>D&amp;C 82:1</a:t>
            </a:r>
          </a:p>
        </p:txBody>
      </p:sp>
      <p:sp>
        <p:nvSpPr>
          <p:cNvPr id="7" name="Rectangle 6"/>
          <p:cNvSpPr/>
          <p:nvPr/>
        </p:nvSpPr>
        <p:spPr>
          <a:xfrm>
            <a:off x="5209902" y="2392807"/>
            <a:ext cx="4547628" cy="3970318"/>
          </a:xfrm>
          <a:prstGeom prst="rect">
            <a:avLst/>
          </a:prstGeom>
        </p:spPr>
        <p:txBody>
          <a:bodyPr wrap="square">
            <a:spAutoFit/>
          </a:bodyPr>
          <a:lstStyle/>
          <a:p>
            <a:r>
              <a:rPr lang="en-US" b="0" i="0" dirty="0">
                <a:solidFill>
                  <a:schemeClr val="bg1"/>
                </a:solidFill>
                <a:effectLst/>
                <a:latin typeface="Abadi" panose="020B0604020104020204" pitchFamily="34" charset="0"/>
              </a:rPr>
              <a:t>“Today we live in times of conflict, dissent, differences of opinion, charges, countercharges, disagreements. There is a need for us, perhaps more than ever before, to reach within ourselves and allow the qualities of mutual respect, mingled with charity and </a:t>
            </a:r>
            <a:r>
              <a:rPr lang="en-US" b="0" i="0" u="none" strike="noStrike" dirty="0">
                <a:solidFill>
                  <a:schemeClr val="bg1"/>
                </a:solidFill>
                <a:effectLst/>
                <a:latin typeface="Abadi" panose="020B0604020104020204" pitchFamily="34" charset="0"/>
              </a:rPr>
              <a:t>forgiveness;</a:t>
            </a:r>
            <a:r>
              <a:rPr lang="en-US" b="0" i="0" dirty="0">
                <a:solidFill>
                  <a:schemeClr val="bg1"/>
                </a:solidFill>
                <a:effectLst/>
                <a:latin typeface="Abadi" panose="020B0604020104020204" pitchFamily="34" charset="0"/>
              </a:rPr>
              <a:t> to influence our actions with one another; to be able to disagree without becoming disagreeable; to lower our voices and build on common ground with the realization that once the storm has passed, we will still have to live with one another.”</a:t>
            </a:r>
          </a:p>
          <a:p>
            <a:r>
              <a:rPr lang="en-US" sz="1200" dirty="0">
                <a:solidFill>
                  <a:schemeClr val="bg1"/>
                </a:solidFill>
              </a:rPr>
              <a:t>Loren C. Dunn</a:t>
            </a:r>
          </a:p>
        </p:txBody>
      </p:sp>
      <p:grpSp>
        <p:nvGrpSpPr>
          <p:cNvPr id="9" name="Group 8"/>
          <p:cNvGrpSpPr/>
          <p:nvPr/>
        </p:nvGrpSpPr>
        <p:grpSpPr>
          <a:xfrm>
            <a:off x="10099461" y="2235152"/>
            <a:ext cx="1788913" cy="4267201"/>
            <a:chOff x="914400" y="1524000"/>
            <a:chExt cx="1788913" cy="4267201"/>
          </a:xfrm>
        </p:grpSpPr>
        <p:sp>
          <p:nvSpPr>
            <p:cNvPr id="10" name="Oval 9"/>
            <p:cNvSpPr/>
            <p:nvPr/>
          </p:nvSpPr>
          <p:spPr>
            <a:xfrm rot="1499614">
              <a:off x="914400" y="3657600"/>
              <a:ext cx="320040" cy="56261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0218618">
              <a:off x="2383273" y="3621577"/>
              <a:ext cx="320040" cy="56261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297584">
              <a:off x="1066800" y="26670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443541">
              <a:off x="2105988" y="270615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704841" flipH="1">
              <a:off x="1256221" y="53172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rot="1056837">
              <a:off x="1219200" y="1524000"/>
              <a:ext cx="1219200" cy="1219200"/>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1371600" y="28194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610301" flipH="1">
              <a:off x="1834919" y="52650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17"/>
            <p:cNvSpPr/>
            <p:nvPr/>
          </p:nvSpPr>
          <p:spPr>
            <a:xfrm rot="10800000">
              <a:off x="1258824" y="41846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18"/>
            <p:cNvSpPr/>
            <p:nvPr/>
          </p:nvSpPr>
          <p:spPr>
            <a:xfrm rot="10800000">
              <a:off x="1706880" y="41846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676400" y="41910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15"/>
            <p:cNvSpPr/>
            <p:nvPr/>
          </p:nvSpPr>
          <p:spPr>
            <a:xfrm>
              <a:off x="1371600" y="1600200"/>
              <a:ext cx="950976" cy="1295400"/>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oon 21"/>
            <p:cNvSpPr/>
            <p:nvPr/>
          </p:nvSpPr>
          <p:spPr>
            <a:xfrm rot="16200000">
              <a:off x="1295400" y="33528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a:off x="1905000" y="2743200"/>
              <a:ext cx="457200" cy="12954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a:off x="1295400" y="27432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371600" y="4044016"/>
              <a:ext cx="914400" cy="146984"/>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752600" y="35052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752600" y="3810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gonal Stripe 27"/>
            <p:cNvSpPr/>
            <p:nvPr/>
          </p:nvSpPr>
          <p:spPr>
            <a:xfrm rot="7239654" flipH="1">
              <a:off x="1857763" y="2594479"/>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Diagonal Stripe 28"/>
            <p:cNvSpPr/>
            <p:nvPr/>
          </p:nvSpPr>
          <p:spPr>
            <a:xfrm rot="14360346">
              <a:off x="1476764" y="2594478"/>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0" name="Group 29"/>
            <p:cNvGrpSpPr/>
            <p:nvPr/>
          </p:nvGrpSpPr>
          <p:grpSpPr>
            <a:xfrm>
              <a:off x="1371600" y="2819400"/>
              <a:ext cx="914400" cy="228600"/>
              <a:chOff x="2971800" y="2971800"/>
              <a:chExt cx="914400" cy="228600"/>
            </a:xfrm>
          </p:grpSpPr>
          <p:sp>
            <p:nvSpPr>
              <p:cNvPr id="34" name="Double Wave 33"/>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uble Wave 34"/>
              <p:cNvSpPr/>
              <p:nvPr/>
            </p:nvSpPr>
            <p:spPr>
              <a:xfrm rot="1849731">
                <a:off x="34290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Cloud 30"/>
            <p:cNvSpPr/>
            <p:nvPr/>
          </p:nvSpPr>
          <p:spPr>
            <a:xfrm>
              <a:off x="1295400" y="2362200"/>
              <a:ext cx="1143000" cy="403412"/>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15"/>
            <p:cNvSpPr/>
            <p:nvPr/>
          </p:nvSpPr>
          <p:spPr>
            <a:xfrm>
              <a:off x="1429871" y="2236694"/>
              <a:ext cx="838200" cy="457200"/>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15"/>
            <p:cNvSpPr/>
            <p:nvPr/>
          </p:nvSpPr>
          <p:spPr>
            <a:xfrm>
              <a:off x="1389529" y="2057400"/>
              <a:ext cx="896471" cy="5334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3292763" y="1170479"/>
            <a:ext cx="1788913" cy="5562601"/>
            <a:chOff x="914400" y="228600"/>
            <a:chExt cx="1788913" cy="5562601"/>
          </a:xfrm>
        </p:grpSpPr>
        <p:grpSp>
          <p:nvGrpSpPr>
            <p:cNvPr id="38" name="Group 37"/>
            <p:cNvGrpSpPr/>
            <p:nvPr/>
          </p:nvGrpSpPr>
          <p:grpSpPr>
            <a:xfrm>
              <a:off x="914400" y="1295400"/>
              <a:ext cx="1788913" cy="4495801"/>
              <a:chOff x="914400" y="1295400"/>
              <a:chExt cx="1788913" cy="4495801"/>
            </a:xfrm>
          </p:grpSpPr>
          <p:sp>
            <p:nvSpPr>
              <p:cNvPr id="42" name="Round Diagonal Corner Rectangle 41"/>
              <p:cNvSpPr/>
              <p:nvPr/>
            </p:nvSpPr>
            <p:spPr>
              <a:xfrm rot="10320391">
                <a:off x="1100593" y="1488696"/>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499614">
                <a:off x="914400" y="3657600"/>
                <a:ext cx="320040" cy="56261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20218618">
                <a:off x="2383273" y="3621577"/>
                <a:ext cx="320040" cy="56261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1297584">
                <a:off x="1066800" y="26670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20443541">
                <a:off x="2105988" y="270615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2704841" flipH="1">
                <a:off x="1256221" y="53172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a:off x="1371600" y="28194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7610301" flipH="1">
                <a:off x="1834919" y="52650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Manual Operation 49"/>
              <p:cNvSpPr/>
              <p:nvPr/>
            </p:nvSpPr>
            <p:spPr>
              <a:xfrm rot="10800000">
                <a:off x="1258824" y="4038600"/>
                <a:ext cx="704088" cy="1482277"/>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Manual Operation 50"/>
              <p:cNvSpPr/>
              <p:nvPr/>
            </p:nvSpPr>
            <p:spPr>
              <a:xfrm rot="10800000">
                <a:off x="1706880" y="4038600"/>
                <a:ext cx="704088" cy="1482277"/>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676400" y="41910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15"/>
              <p:cNvSpPr/>
              <p:nvPr/>
            </p:nvSpPr>
            <p:spPr>
              <a:xfrm>
                <a:off x="1219200" y="1447800"/>
                <a:ext cx="1219200" cy="1295400"/>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16200000">
                <a:off x="1295400" y="33528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a:off x="1905000" y="2743200"/>
                <a:ext cx="457200" cy="19050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a:off x="1295400" y="2743200"/>
                <a:ext cx="457200" cy="19050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752600" y="35052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752600" y="3810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gonal Stripe 58"/>
              <p:cNvSpPr/>
              <p:nvPr/>
            </p:nvSpPr>
            <p:spPr>
              <a:xfrm rot="7239654" flipH="1">
                <a:off x="1857763" y="2594479"/>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iagonal Stripe 59"/>
              <p:cNvSpPr/>
              <p:nvPr/>
            </p:nvSpPr>
            <p:spPr>
              <a:xfrm rot="14360346">
                <a:off x="1476764" y="2594478"/>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1" name="Group 47"/>
              <p:cNvGrpSpPr/>
              <p:nvPr/>
            </p:nvGrpSpPr>
            <p:grpSpPr>
              <a:xfrm>
                <a:off x="1371600" y="2819400"/>
                <a:ext cx="914400" cy="228600"/>
                <a:chOff x="2971800" y="2971800"/>
                <a:chExt cx="914400" cy="228600"/>
              </a:xfrm>
            </p:grpSpPr>
            <p:sp>
              <p:nvSpPr>
                <p:cNvPr id="66" name="Double Wave 65"/>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ouble Wave 66"/>
                <p:cNvSpPr/>
                <p:nvPr/>
              </p:nvSpPr>
              <p:spPr>
                <a:xfrm rot="1849731">
                  <a:off x="34290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Wave 61"/>
              <p:cNvSpPr/>
              <p:nvPr/>
            </p:nvSpPr>
            <p:spPr>
              <a:xfrm>
                <a:off x="1295400" y="1295400"/>
                <a:ext cx="1143000" cy="609600"/>
              </a:xfrm>
              <a:prstGeom prst="wave">
                <a:avLst>
                  <a:gd name="adj1" fmla="val 20000"/>
                  <a:gd name="adj2" fmla="val -1000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 Diagonal Corner Rectangle 62"/>
              <p:cNvSpPr/>
              <p:nvPr/>
            </p:nvSpPr>
            <p:spPr>
              <a:xfrm rot="4974440">
                <a:off x="1970031" y="1449650"/>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828800" y="1447800"/>
                <a:ext cx="381000" cy="4572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295400" y="1447800"/>
                <a:ext cx="381000" cy="2286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1143000" y="228600"/>
              <a:ext cx="1447800" cy="1447800"/>
              <a:chOff x="2362200" y="2209800"/>
              <a:chExt cx="1828800" cy="1600200"/>
            </a:xfrm>
          </p:grpSpPr>
          <p:sp>
            <p:nvSpPr>
              <p:cNvPr id="40" name="Oval 39"/>
              <p:cNvSpPr/>
              <p:nvPr/>
            </p:nvSpPr>
            <p:spPr>
              <a:xfrm>
                <a:off x="2362200" y="3429000"/>
                <a:ext cx="1828800" cy="3810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Magnetic Disk 40"/>
              <p:cNvSpPr/>
              <p:nvPr/>
            </p:nvSpPr>
            <p:spPr>
              <a:xfrm>
                <a:off x="2667000" y="2209800"/>
                <a:ext cx="1219200" cy="1447800"/>
              </a:xfrm>
              <a:prstGeom prst="flowChartMagneticDisk">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6" name="Picture 5">
            <a:extLst>
              <a:ext uri="{FF2B5EF4-FFF2-40B4-BE49-F238E27FC236}">
                <a16:creationId xmlns:a16="http://schemas.microsoft.com/office/drawing/2014/main" id="{DB0137A5-7F2E-444C-847D-4CBCE17B32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5018" y="5769626"/>
            <a:ext cx="710120" cy="924807"/>
          </a:xfrm>
          <a:prstGeom prst="rect">
            <a:avLst/>
          </a:prstGeom>
        </p:spPr>
      </p:pic>
    </p:spTree>
    <p:extLst>
      <p:ext uri="{BB962C8B-B14F-4D97-AF65-F5344CB8AC3E}">
        <p14:creationId xmlns:p14="http://schemas.microsoft.com/office/powerpoint/2010/main" val="133677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xit" presetSubtype="0" fill="hold" nodeType="with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2">
                                            <p:txEl>
                                              <p:pRg st="0" end="0"/>
                                            </p:txEl>
                                          </p:spTgt>
                                        </p:tgtEl>
                                      </p:cBhvr>
                                    </p:animEffect>
                                    <p:set>
                                      <p:cBhvr>
                                        <p:cTn id="21" dur="1" fill="hold">
                                          <p:stCondLst>
                                            <p:cond delay="499"/>
                                          </p:stCondLst>
                                        </p:cTn>
                                        <p:tgtEl>
                                          <p:spTgt spid="2">
                                            <p:txEl>
                                              <p:pRg st="0" end="0"/>
                                            </p:txEl>
                                          </p:spTgt>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2">
                                            <p:txEl>
                                              <p:pRg st="3" end="3"/>
                                            </p:txEl>
                                          </p:spTgt>
                                        </p:tgtEl>
                                      </p:cBhvr>
                                    </p:animEffect>
                                    <p:set>
                                      <p:cBhvr>
                                        <p:cTn id="24" dur="1" fill="hold">
                                          <p:stCondLst>
                                            <p:cond delay="499"/>
                                          </p:stCondLst>
                                        </p:cTn>
                                        <p:tgtEl>
                                          <p:spTgt spid="2">
                                            <p:txEl>
                                              <p:pRg st="3" end="3"/>
                                            </p:txEl>
                                          </p:spTgt>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37"/>
                                        </p:tgtEl>
                                      </p:cBhvr>
                                    </p:animEffect>
                                    <p:set>
                                      <p:cBhvr>
                                        <p:cTn id="30" dur="1" fill="hold">
                                          <p:stCondLst>
                                            <p:cond delay="499"/>
                                          </p:stCondLst>
                                        </p:cTn>
                                        <p:tgtEl>
                                          <p:spTgt spid="37"/>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p:bldP spid="3" grpId="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962782F-8696-4432-8746-A04A295D9A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8544" y="87914"/>
            <a:ext cx="12053456"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All Of You Have Sinned</a:t>
            </a:r>
          </a:p>
        </p:txBody>
      </p:sp>
      <p:sp>
        <p:nvSpPr>
          <p:cNvPr id="2" name="Rectangle 1"/>
          <p:cNvSpPr/>
          <p:nvPr/>
        </p:nvSpPr>
        <p:spPr>
          <a:xfrm>
            <a:off x="394853" y="1191491"/>
            <a:ext cx="3394364" cy="923330"/>
          </a:xfrm>
          <a:prstGeom prst="rect">
            <a:avLst/>
          </a:prstGeom>
        </p:spPr>
        <p:txBody>
          <a:bodyPr wrap="square">
            <a:spAutoFit/>
          </a:bodyPr>
          <a:lstStyle/>
          <a:p>
            <a:r>
              <a:rPr lang="en-US" dirty="0">
                <a:solidFill>
                  <a:schemeClr val="bg1"/>
                </a:solidFill>
              </a:rPr>
              <a:t>Sidney Rigdon and Edward Partridge were not the only ones who had erred</a:t>
            </a:r>
          </a:p>
        </p:txBody>
      </p:sp>
      <p:sp>
        <p:nvSpPr>
          <p:cNvPr id="3" name="Rectangle 2"/>
          <p:cNvSpPr/>
          <p:nvPr/>
        </p:nvSpPr>
        <p:spPr>
          <a:xfrm>
            <a:off x="4184070" y="1258215"/>
            <a:ext cx="6096000" cy="3139321"/>
          </a:xfrm>
          <a:prstGeom prst="rect">
            <a:avLst/>
          </a:prstGeom>
        </p:spPr>
        <p:txBody>
          <a:bodyPr>
            <a:spAutoFit/>
          </a:bodyPr>
          <a:lstStyle/>
          <a:p>
            <a:r>
              <a:rPr lang="en-US" b="0" i="0" dirty="0">
                <a:solidFill>
                  <a:schemeClr val="bg1"/>
                </a:solidFill>
                <a:effectLst/>
                <a:latin typeface="Abadi" panose="020B0604020104020204" pitchFamily="34" charset="0"/>
              </a:rPr>
              <a:t>“Although the settlements in Zion increased rapidly, and were exceedingly prosperous, man of the Saints failed to obey the counsel of the authorities. Some refuse to submit to the law of consecration, preferring to obtain property for themselves, and jealousy, covetousness, and general neglect of duty.</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“Some of the High Priests and Elders ignored the seven Presidents appointed to have charge of the Branches in Zion….and took the leadership into their own hands.”</a:t>
            </a:r>
          </a:p>
          <a:p>
            <a:r>
              <a:rPr lang="en-US" sz="1200" dirty="0">
                <a:solidFill>
                  <a:schemeClr val="bg1"/>
                </a:solidFill>
                <a:latin typeface="Abadi" panose="020B0604020104020204" pitchFamily="34" charset="0"/>
              </a:rPr>
              <a:t>Smith and </a:t>
            </a:r>
            <a:r>
              <a:rPr lang="en-US" sz="1200" dirty="0" err="1">
                <a:solidFill>
                  <a:schemeClr val="bg1"/>
                </a:solidFill>
                <a:latin typeface="Abadi" panose="020B0604020104020204" pitchFamily="34" charset="0"/>
              </a:rPr>
              <a:t>Sjodahl</a:t>
            </a:r>
            <a:endParaRPr lang="en-US" sz="1200" b="0" i="0" dirty="0">
              <a:solidFill>
                <a:schemeClr val="bg1"/>
              </a:solidFill>
              <a:effectLst/>
              <a:latin typeface="Abadi" panose="020B0604020104020204" pitchFamily="34" charset="0"/>
            </a:endParaRPr>
          </a:p>
        </p:txBody>
      </p:sp>
      <p:sp>
        <p:nvSpPr>
          <p:cNvPr id="8" name="TextBox 7"/>
          <p:cNvSpPr txBox="1"/>
          <p:nvPr/>
        </p:nvSpPr>
        <p:spPr>
          <a:xfrm>
            <a:off x="138544" y="6363748"/>
            <a:ext cx="1953491" cy="369332"/>
          </a:xfrm>
          <a:prstGeom prst="rect">
            <a:avLst/>
          </a:prstGeom>
          <a:noFill/>
        </p:spPr>
        <p:txBody>
          <a:bodyPr wrap="square" rtlCol="0">
            <a:spAutoFit/>
          </a:bodyPr>
          <a:lstStyle/>
          <a:p>
            <a:r>
              <a:rPr lang="en-US" dirty="0">
                <a:solidFill>
                  <a:schemeClr val="bg1"/>
                </a:solidFill>
              </a:rPr>
              <a:t>D&amp;C 82:2</a:t>
            </a:r>
          </a:p>
        </p:txBody>
      </p:sp>
      <p:pic>
        <p:nvPicPr>
          <p:cNvPr id="6" name="Picture 5">
            <a:extLst>
              <a:ext uri="{FF2B5EF4-FFF2-40B4-BE49-F238E27FC236}">
                <a16:creationId xmlns:a16="http://schemas.microsoft.com/office/drawing/2014/main" id="{DD310714-213C-4D8F-A960-CCA17091F1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544" y="3311686"/>
            <a:ext cx="3467100" cy="2171700"/>
          </a:xfrm>
          <a:prstGeom prst="rect">
            <a:avLst/>
          </a:prstGeom>
        </p:spPr>
      </p:pic>
      <p:grpSp>
        <p:nvGrpSpPr>
          <p:cNvPr id="11" name="Group 10">
            <a:extLst>
              <a:ext uri="{FF2B5EF4-FFF2-40B4-BE49-F238E27FC236}">
                <a16:creationId xmlns:a16="http://schemas.microsoft.com/office/drawing/2014/main" id="{97E326FB-A267-4168-9647-3DC090CB5A00}"/>
              </a:ext>
            </a:extLst>
          </p:cNvPr>
          <p:cNvGrpSpPr/>
          <p:nvPr/>
        </p:nvGrpSpPr>
        <p:grpSpPr>
          <a:xfrm>
            <a:off x="9420365" y="2746188"/>
            <a:ext cx="2114261" cy="3986892"/>
            <a:chOff x="1345059" y="1089061"/>
            <a:chExt cx="2667000" cy="5029200"/>
          </a:xfrm>
        </p:grpSpPr>
        <p:grpSp>
          <p:nvGrpSpPr>
            <p:cNvPr id="12" name="Group 17">
              <a:extLst>
                <a:ext uri="{FF2B5EF4-FFF2-40B4-BE49-F238E27FC236}">
                  <a16:creationId xmlns:a16="http://schemas.microsoft.com/office/drawing/2014/main" id="{06F33663-7AE2-491F-81F6-7E1D5687E047}"/>
                </a:ext>
              </a:extLst>
            </p:cNvPr>
            <p:cNvGrpSpPr/>
            <p:nvPr/>
          </p:nvGrpSpPr>
          <p:grpSpPr>
            <a:xfrm>
              <a:off x="1345059" y="1089061"/>
              <a:ext cx="2667000" cy="5029200"/>
              <a:chOff x="838200" y="76200"/>
              <a:chExt cx="2667000" cy="5029200"/>
            </a:xfrm>
          </p:grpSpPr>
          <p:grpSp>
            <p:nvGrpSpPr>
              <p:cNvPr id="14" name="Group 17">
                <a:extLst>
                  <a:ext uri="{FF2B5EF4-FFF2-40B4-BE49-F238E27FC236}">
                    <a16:creationId xmlns:a16="http://schemas.microsoft.com/office/drawing/2014/main" id="{825F2B58-346C-41FC-9FD4-D0845CD1E316}"/>
                  </a:ext>
                </a:extLst>
              </p:cNvPr>
              <p:cNvGrpSpPr/>
              <p:nvPr/>
            </p:nvGrpSpPr>
            <p:grpSpPr>
              <a:xfrm flipH="1">
                <a:off x="2209800" y="1447800"/>
                <a:ext cx="1295400" cy="3429000"/>
                <a:chOff x="685800" y="1447800"/>
                <a:chExt cx="1295400" cy="3124200"/>
              </a:xfrm>
            </p:grpSpPr>
            <p:sp>
              <p:nvSpPr>
                <p:cNvPr id="30" name="Bent Arrow 25">
                  <a:extLst>
                    <a:ext uri="{FF2B5EF4-FFF2-40B4-BE49-F238E27FC236}">
                      <a16:creationId xmlns:a16="http://schemas.microsoft.com/office/drawing/2014/main" id="{CE8C9BE3-0D1D-4579-BEC9-E1D6DF4B4053}"/>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26">
                  <a:extLst>
                    <a:ext uri="{FF2B5EF4-FFF2-40B4-BE49-F238E27FC236}">
                      <a16:creationId xmlns:a16="http://schemas.microsoft.com/office/drawing/2014/main" id="{777C0C65-55DA-42CD-B20C-D29C8A651FDD}"/>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6">
                <a:extLst>
                  <a:ext uri="{FF2B5EF4-FFF2-40B4-BE49-F238E27FC236}">
                    <a16:creationId xmlns:a16="http://schemas.microsoft.com/office/drawing/2014/main" id="{875B0060-1DF8-40E8-9044-25C4D7FEC1AD}"/>
                  </a:ext>
                </a:extLst>
              </p:cNvPr>
              <p:cNvGrpSpPr/>
              <p:nvPr/>
            </p:nvGrpSpPr>
            <p:grpSpPr>
              <a:xfrm>
                <a:off x="838200" y="1447800"/>
                <a:ext cx="1295400" cy="3429000"/>
                <a:chOff x="685800" y="1447800"/>
                <a:chExt cx="1295400" cy="3429000"/>
              </a:xfrm>
            </p:grpSpPr>
            <p:sp>
              <p:nvSpPr>
                <p:cNvPr id="28" name="Bent Arrow 23">
                  <a:extLst>
                    <a:ext uri="{FF2B5EF4-FFF2-40B4-BE49-F238E27FC236}">
                      <a16:creationId xmlns:a16="http://schemas.microsoft.com/office/drawing/2014/main" id="{6319A55E-B021-4A23-8F36-D5E0B1F19A6F}"/>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14">
                  <a:extLst>
                    <a:ext uri="{FF2B5EF4-FFF2-40B4-BE49-F238E27FC236}">
                      <a16:creationId xmlns:a16="http://schemas.microsoft.com/office/drawing/2014/main" id="{8E8CEDA6-7ABC-49A1-9FBE-5AEB88E944A5}"/>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Oval 2">
                <a:extLst>
                  <a:ext uri="{FF2B5EF4-FFF2-40B4-BE49-F238E27FC236}">
                    <a16:creationId xmlns:a16="http://schemas.microsoft.com/office/drawing/2014/main" id="{57D5EFE5-3B73-4660-AFB5-748D4447D5E3}"/>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3">
                <a:extLst>
                  <a:ext uri="{FF2B5EF4-FFF2-40B4-BE49-F238E27FC236}">
                    <a16:creationId xmlns:a16="http://schemas.microsoft.com/office/drawing/2014/main" id="{985F8FD4-5B6F-40CB-864A-519D80FF09E1}"/>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lowchart: Manual Operation 4">
                <a:extLst>
                  <a:ext uri="{FF2B5EF4-FFF2-40B4-BE49-F238E27FC236}">
                    <a16:creationId xmlns:a16="http://schemas.microsoft.com/office/drawing/2014/main" id="{CD8773E0-12E7-4AE3-99C5-F026B25E015E}"/>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4">
                <a:extLst>
                  <a:ext uri="{FF2B5EF4-FFF2-40B4-BE49-F238E27FC236}">
                    <a16:creationId xmlns:a16="http://schemas.microsoft.com/office/drawing/2014/main" id="{E9ED50EE-86A2-408E-AD22-F41EF8975AE6}"/>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a:extLst>
                  <a:ext uri="{FF2B5EF4-FFF2-40B4-BE49-F238E27FC236}">
                    <a16:creationId xmlns:a16="http://schemas.microsoft.com/office/drawing/2014/main" id="{E13BD039-D081-415E-8936-DD7732928521}"/>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16">
                <a:extLst>
                  <a:ext uri="{FF2B5EF4-FFF2-40B4-BE49-F238E27FC236}">
                    <a16:creationId xmlns:a16="http://schemas.microsoft.com/office/drawing/2014/main" id="{2D788B1A-6826-4837-9B51-41D9BB2A87C8}"/>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7">
                <a:extLst>
                  <a:ext uri="{FF2B5EF4-FFF2-40B4-BE49-F238E27FC236}">
                    <a16:creationId xmlns:a16="http://schemas.microsoft.com/office/drawing/2014/main" id="{BC53036C-8140-4C1D-83C1-2BEFF548C766}"/>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a:extLst>
                  <a:ext uri="{FF2B5EF4-FFF2-40B4-BE49-F238E27FC236}">
                    <a16:creationId xmlns:a16="http://schemas.microsoft.com/office/drawing/2014/main" id="{10820D6E-8581-4BD7-B079-9C083C9C6776}"/>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
                <a:extLst>
                  <a:ext uri="{FF2B5EF4-FFF2-40B4-BE49-F238E27FC236}">
                    <a16:creationId xmlns:a16="http://schemas.microsoft.com/office/drawing/2014/main" id="{2A41FB7D-3E9A-44A6-ADAA-1730F6F68503}"/>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a:extLst>
                  <a:ext uri="{FF2B5EF4-FFF2-40B4-BE49-F238E27FC236}">
                    <a16:creationId xmlns:a16="http://schemas.microsoft.com/office/drawing/2014/main" id="{C14BE415-27C9-4FD8-AA12-8F8E167DA963}"/>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
                <a:extLst>
                  <a:ext uri="{FF2B5EF4-FFF2-40B4-BE49-F238E27FC236}">
                    <a16:creationId xmlns:a16="http://schemas.microsoft.com/office/drawing/2014/main" id="{15016DFE-A2CE-408E-BFAF-C76DD0E84488}"/>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13">
                <a:extLst>
                  <a:ext uri="{FF2B5EF4-FFF2-40B4-BE49-F238E27FC236}">
                    <a16:creationId xmlns:a16="http://schemas.microsoft.com/office/drawing/2014/main" id="{90690C35-9745-4C75-A444-90EBF62F5D9A}"/>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1651D83F-73FD-40DE-80C9-1F855205DAAF}"/>
                </a:ext>
              </a:extLst>
            </p:cNvPr>
            <p:cNvSpPr/>
            <p:nvPr/>
          </p:nvSpPr>
          <p:spPr>
            <a:xfrm>
              <a:off x="1769283" y="3172127"/>
              <a:ext cx="1939577" cy="1863551"/>
            </a:xfrm>
            <a:prstGeom prst="rect">
              <a:avLst/>
            </a:prstGeom>
          </p:spPr>
          <p:txBody>
            <a:bodyPr wrap="square">
              <a:spAutoFit/>
            </a:bodyPr>
            <a:lstStyle/>
            <a:p>
              <a:pPr algn="ctr"/>
              <a:r>
                <a:rPr lang="en-US" dirty="0"/>
                <a:t> </a:t>
              </a:r>
              <a:r>
                <a:rPr lang="en-US" b="1" dirty="0"/>
                <a:t>The Lord requires much of those to whom He has given much</a:t>
              </a:r>
              <a:endParaRPr lang="en-US" dirty="0"/>
            </a:p>
          </p:txBody>
        </p:sp>
      </p:grpSp>
      <p:pic>
        <p:nvPicPr>
          <p:cNvPr id="33" name="Picture 32">
            <a:extLst>
              <a:ext uri="{FF2B5EF4-FFF2-40B4-BE49-F238E27FC236}">
                <a16:creationId xmlns:a16="http://schemas.microsoft.com/office/drawing/2014/main" id="{A8918FB4-6E8B-468C-98E9-664D37DF14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9016" y="192161"/>
            <a:ext cx="1049240" cy="799421"/>
          </a:xfrm>
          <a:prstGeom prst="rect">
            <a:avLst/>
          </a:prstGeom>
        </p:spPr>
      </p:pic>
    </p:spTree>
    <p:extLst>
      <p:ext uri="{BB962C8B-B14F-4D97-AF65-F5344CB8AC3E}">
        <p14:creationId xmlns:p14="http://schemas.microsoft.com/office/powerpoint/2010/main" val="210135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33D77F-6BC6-45C9-96F2-CC359431A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8544" y="87914"/>
            <a:ext cx="12053456"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Much is Given—Much is Required</a:t>
            </a:r>
          </a:p>
        </p:txBody>
      </p:sp>
      <p:sp>
        <p:nvSpPr>
          <p:cNvPr id="2" name="Rectangle 1"/>
          <p:cNvSpPr/>
          <p:nvPr/>
        </p:nvSpPr>
        <p:spPr>
          <a:xfrm>
            <a:off x="138544" y="1555955"/>
            <a:ext cx="1953492" cy="2031325"/>
          </a:xfrm>
          <a:prstGeom prst="rect">
            <a:avLst/>
          </a:prstGeom>
        </p:spPr>
        <p:txBody>
          <a:bodyPr wrap="square">
            <a:spAutoFit/>
          </a:bodyPr>
          <a:lstStyle/>
          <a:p>
            <a:r>
              <a:rPr lang="en-US" b="1" dirty="0">
                <a:solidFill>
                  <a:srgbClr val="FFFF00"/>
                </a:solidFill>
              </a:rPr>
              <a:t>Why do you think those who have received more from the Lord would also have more required of them?</a:t>
            </a:r>
          </a:p>
        </p:txBody>
      </p:sp>
      <p:sp>
        <p:nvSpPr>
          <p:cNvPr id="3" name="Rectangle 2"/>
          <p:cNvSpPr/>
          <p:nvPr/>
        </p:nvSpPr>
        <p:spPr>
          <a:xfrm>
            <a:off x="5336181" y="1283685"/>
            <a:ext cx="6096000" cy="3970318"/>
          </a:xfrm>
          <a:prstGeom prst="rect">
            <a:avLst/>
          </a:prstGeom>
        </p:spPr>
        <p:txBody>
          <a:bodyPr>
            <a:spAutoFit/>
          </a:bodyPr>
          <a:lstStyle/>
          <a:p>
            <a:r>
              <a:rPr lang="en-US" dirty="0">
                <a:solidFill>
                  <a:schemeClr val="bg1"/>
                </a:solidFill>
              </a:rPr>
              <a:t>“To join the Church you must forsake every kind of immorality. Husbands are placed under covenant to be faithful to their wives, and wives to their husbands. Young people are persuaded to reserve those sacred life-giving powers for marriage.</a:t>
            </a:r>
          </a:p>
          <a:p>
            <a:endParaRPr lang="en-US" b="0" i="0" dirty="0">
              <a:solidFill>
                <a:schemeClr val="bg1"/>
              </a:solidFill>
              <a:effectLst/>
              <a:latin typeface="Abadi" panose="020B0604020104020204" pitchFamily="34" charset="0"/>
            </a:endParaRPr>
          </a:p>
          <a:p>
            <a:r>
              <a:rPr lang="en-US" dirty="0">
                <a:solidFill>
                  <a:schemeClr val="bg1"/>
                </a:solidFill>
              </a:rPr>
              <a:t>Temperance is required. Members of the Church abstain from alcoholic beverages—all of them, all of the time. The same is true with tobacco. And if that were not enough, habit-forming stimulants—tea and coffee—are not used. </a:t>
            </a:r>
          </a:p>
          <a:p>
            <a:endParaRPr lang="en-US" b="0" i="0" dirty="0">
              <a:solidFill>
                <a:schemeClr val="bg1"/>
              </a:solidFill>
              <a:effectLst/>
              <a:latin typeface="Abadi" panose="020B0604020104020204" pitchFamily="34" charset="0"/>
            </a:endParaRPr>
          </a:p>
          <a:p>
            <a:r>
              <a:rPr lang="en-US" dirty="0">
                <a:solidFill>
                  <a:schemeClr val="bg1"/>
                </a:solidFill>
              </a:rPr>
              <a:t>And there are other improvements—in humility, in honesty, and reverence, keeping the Sabbath—all aimed at making each of us a decent person.”</a:t>
            </a:r>
            <a:endParaRPr lang="en-US" b="0" i="0" dirty="0">
              <a:solidFill>
                <a:schemeClr val="bg1"/>
              </a:solidFill>
              <a:effectLst/>
              <a:latin typeface="Abadi" panose="020B0604020104020204" pitchFamily="34" charset="0"/>
            </a:endParaRPr>
          </a:p>
        </p:txBody>
      </p:sp>
      <p:sp>
        <p:nvSpPr>
          <p:cNvPr id="8" name="TextBox 7"/>
          <p:cNvSpPr txBox="1"/>
          <p:nvPr/>
        </p:nvSpPr>
        <p:spPr>
          <a:xfrm>
            <a:off x="138544" y="6388219"/>
            <a:ext cx="3713020" cy="369332"/>
          </a:xfrm>
          <a:prstGeom prst="rect">
            <a:avLst/>
          </a:prstGeom>
          <a:noFill/>
        </p:spPr>
        <p:txBody>
          <a:bodyPr wrap="square" rtlCol="0">
            <a:spAutoFit/>
          </a:bodyPr>
          <a:lstStyle/>
          <a:p>
            <a:r>
              <a:rPr lang="en-US" dirty="0">
                <a:solidFill>
                  <a:schemeClr val="bg1"/>
                </a:solidFill>
              </a:rPr>
              <a:t>D&amp;C 82:3-4 Elder Boyd K. Packer</a:t>
            </a:r>
          </a:p>
        </p:txBody>
      </p:sp>
      <p:sp>
        <p:nvSpPr>
          <p:cNvPr id="4" name="Rectangle 3"/>
          <p:cNvSpPr/>
          <p:nvPr/>
        </p:nvSpPr>
        <p:spPr>
          <a:xfrm>
            <a:off x="2230579" y="5434112"/>
            <a:ext cx="7398327" cy="954107"/>
          </a:xfrm>
          <a:prstGeom prst="rect">
            <a:avLst/>
          </a:prstGeom>
        </p:spPr>
        <p:txBody>
          <a:bodyPr wrap="square">
            <a:spAutoFit/>
          </a:bodyPr>
          <a:lstStyle/>
          <a:p>
            <a:r>
              <a:rPr lang="en-US" sz="2800" b="0" i="0" dirty="0">
                <a:solidFill>
                  <a:srgbClr val="FFFF00"/>
                </a:solidFill>
                <a:effectLst/>
                <a:latin typeface="Abadi" panose="020B0604020104020204" pitchFamily="34" charset="0"/>
              </a:rPr>
              <a:t>“If it is an easy church you are looking for, if that is important to you, this is not it.”</a:t>
            </a:r>
            <a:endParaRPr lang="en-US" sz="2800" dirty="0">
              <a:solidFill>
                <a:srgbClr val="FFFF00"/>
              </a:solidFill>
            </a:endParaRPr>
          </a:p>
        </p:txBody>
      </p:sp>
      <p:pic>
        <p:nvPicPr>
          <p:cNvPr id="7" name="Picture 6">
            <a:extLst>
              <a:ext uri="{FF2B5EF4-FFF2-40B4-BE49-F238E27FC236}">
                <a16:creationId xmlns:a16="http://schemas.microsoft.com/office/drawing/2014/main" id="{3F2C1750-0CFC-468B-A54B-50E52AF0CE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4700" y="1226684"/>
            <a:ext cx="2718816" cy="4084320"/>
          </a:xfrm>
          <a:prstGeom prst="rect">
            <a:avLst/>
          </a:prstGeom>
        </p:spPr>
      </p:pic>
      <p:pic>
        <p:nvPicPr>
          <p:cNvPr id="11" name="Picture 10">
            <a:extLst>
              <a:ext uri="{FF2B5EF4-FFF2-40B4-BE49-F238E27FC236}">
                <a16:creationId xmlns:a16="http://schemas.microsoft.com/office/drawing/2014/main" id="{9E70235D-1D51-4F73-B4DB-7BC97200D9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8059" y="5112186"/>
            <a:ext cx="966787" cy="1204912"/>
          </a:xfrm>
          <a:prstGeom prst="rect">
            <a:avLst/>
          </a:prstGeom>
        </p:spPr>
      </p:pic>
    </p:spTree>
    <p:extLst>
      <p:ext uri="{BB962C8B-B14F-4D97-AF65-F5344CB8AC3E}">
        <p14:creationId xmlns:p14="http://schemas.microsoft.com/office/powerpoint/2010/main" val="223641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ECF2780-F8C8-426A-BC28-CDE3DE01AA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8544" y="87914"/>
            <a:ext cx="12053456"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Darkness Here</a:t>
            </a:r>
          </a:p>
        </p:txBody>
      </p:sp>
      <p:sp>
        <p:nvSpPr>
          <p:cNvPr id="2" name="Rectangle 1"/>
          <p:cNvSpPr/>
          <p:nvPr/>
        </p:nvSpPr>
        <p:spPr>
          <a:xfrm>
            <a:off x="394853" y="1440726"/>
            <a:ext cx="3858492" cy="1384995"/>
          </a:xfrm>
          <a:prstGeom prst="rect">
            <a:avLst/>
          </a:prstGeom>
        </p:spPr>
        <p:txBody>
          <a:bodyPr wrap="square">
            <a:spAutoFit/>
          </a:bodyPr>
          <a:lstStyle/>
          <a:p>
            <a:r>
              <a:rPr lang="en-US" sz="2800" b="1" dirty="0">
                <a:solidFill>
                  <a:srgbClr val="FFFF00"/>
                </a:solidFill>
              </a:rPr>
              <a:t>The Condition of the World outside divine revelation</a:t>
            </a:r>
          </a:p>
        </p:txBody>
      </p:sp>
      <p:sp>
        <p:nvSpPr>
          <p:cNvPr id="3" name="Rectangle 2"/>
          <p:cNvSpPr/>
          <p:nvPr/>
        </p:nvSpPr>
        <p:spPr>
          <a:xfrm>
            <a:off x="5474726" y="1740793"/>
            <a:ext cx="6096000" cy="1661993"/>
          </a:xfrm>
          <a:prstGeom prst="rect">
            <a:avLst/>
          </a:prstGeom>
        </p:spPr>
        <p:txBody>
          <a:bodyPr>
            <a:spAutoFit/>
          </a:bodyPr>
          <a:lstStyle/>
          <a:p>
            <a:r>
              <a:rPr lang="en-US" b="0" i="0" dirty="0">
                <a:solidFill>
                  <a:schemeClr val="bg1"/>
                </a:solidFill>
                <a:effectLst/>
                <a:latin typeface="Abadi" panose="020B0604020104020204" pitchFamily="34" charset="0"/>
              </a:rPr>
              <a:t>“Spiritual and moral error.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Revelation from God gives light, but when divine revelation is rejected, the adversary spreads his dominion among the children of men.”</a:t>
            </a:r>
          </a:p>
          <a:p>
            <a:r>
              <a:rPr lang="en-US" sz="1200" dirty="0">
                <a:solidFill>
                  <a:schemeClr val="bg1"/>
                </a:solidFill>
                <a:latin typeface="Abadi" panose="020B0604020104020204" pitchFamily="34" charset="0"/>
              </a:rPr>
              <a:t>Smith and </a:t>
            </a:r>
            <a:r>
              <a:rPr lang="en-US" sz="1200" dirty="0" err="1">
                <a:solidFill>
                  <a:schemeClr val="bg1"/>
                </a:solidFill>
                <a:latin typeface="Abadi" panose="020B0604020104020204" pitchFamily="34" charset="0"/>
              </a:rPr>
              <a:t>Sjodahl</a:t>
            </a:r>
            <a:endParaRPr lang="en-US" sz="1200" b="0" i="0" dirty="0">
              <a:solidFill>
                <a:schemeClr val="bg1"/>
              </a:solidFill>
              <a:effectLst/>
              <a:latin typeface="Abadi" panose="020B0604020104020204" pitchFamily="34" charset="0"/>
            </a:endParaRPr>
          </a:p>
        </p:txBody>
      </p:sp>
      <p:sp>
        <p:nvSpPr>
          <p:cNvPr id="8" name="TextBox 7"/>
          <p:cNvSpPr txBox="1"/>
          <p:nvPr/>
        </p:nvSpPr>
        <p:spPr>
          <a:xfrm>
            <a:off x="138544" y="6363748"/>
            <a:ext cx="1953491" cy="369332"/>
          </a:xfrm>
          <a:prstGeom prst="rect">
            <a:avLst/>
          </a:prstGeom>
          <a:noFill/>
        </p:spPr>
        <p:txBody>
          <a:bodyPr wrap="square" rtlCol="0">
            <a:spAutoFit/>
          </a:bodyPr>
          <a:lstStyle/>
          <a:p>
            <a:r>
              <a:rPr lang="en-US" dirty="0">
                <a:solidFill>
                  <a:schemeClr val="bg1"/>
                </a:solidFill>
              </a:rPr>
              <a:t>D&amp;C 82:5</a:t>
            </a:r>
          </a:p>
        </p:txBody>
      </p:sp>
      <p:sp>
        <p:nvSpPr>
          <p:cNvPr id="4" name="Rectangle 3"/>
          <p:cNvSpPr/>
          <p:nvPr/>
        </p:nvSpPr>
        <p:spPr>
          <a:xfrm>
            <a:off x="929317" y="4302752"/>
            <a:ext cx="6096000" cy="1815882"/>
          </a:xfrm>
          <a:prstGeom prst="rect">
            <a:avLst/>
          </a:prstGeom>
        </p:spPr>
        <p:txBody>
          <a:bodyPr>
            <a:spAutoFit/>
          </a:bodyPr>
          <a:lstStyle/>
          <a:p>
            <a:r>
              <a:rPr lang="en-US" sz="2800" b="1" i="1" dirty="0">
                <a:solidFill>
                  <a:srgbClr val="FFFF00"/>
                </a:solidFill>
                <a:effectLst/>
                <a:latin typeface="Georgia" panose="02040502050405020303" pitchFamily="18" charset="0"/>
              </a:rPr>
              <a:t>And the light </a:t>
            </a:r>
            <a:r>
              <a:rPr lang="en-US" sz="2800" b="1" i="1" dirty="0" err="1">
                <a:solidFill>
                  <a:srgbClr val="FFFF00"/>
                </a:solidFill>
                <a:effectLst/>
                <a:latin typeface="Georgia" panose="02040502050405020303" pitchFamily="18" charset="0"/>
              </a:rPr>
              <a:t>shineth</a:t>
            </a:r>
            <a:r>
              <a:rPr lang="en-US" sz="2800" b="1" i="1" dirty="0">
                <a:solidFill>
                  <a:srgbClr val="FFFF00"/>
                </a:solidFill>
                <a:effectLst/>
                <a:latin typeface="Georgia" panose="02040502050405020303" pitchFamily="18" charset="0"/>
              </a:rPr>
              <a:t> in darkness; and the darkness comprehended it not.</a:t>
            </a:r>
          </a:p>
          <a:p>
            <a:r>
              <a:rPr lang="en-US" sz="2800" b="1" i="1" dirty="0">
                <a:solidFill>
                  <a:srgbClr val="FFFF00"/>
                </a:solidFill>
                <a:latin typeface="Georgia" panose="02040502050405020303" pitchFamily="18" charset="0"/>
              </a:rPr>
              <a:t>John 1:5</a:t>
            </a:r>
            <a:endParaRPr lang="en-US" sz="2800" b="1" i="1" dirty="0">
              <a:solidFill>
                <a:srgbClr val="FFFF00"/>
              </a:solidFill>
            </a:endParaRPr>
          </a:p>
        </p:txBody>
      </p:sp>
      <p:pic>
        <p:nvPicPr>
          <p:cNvPr id="7" name="Picture 6">
            <a:extLst>
              <a:ext uri="{FF2B5EF4-FFF2-40B4-BE49-F238E27FC236}">
                <a16:creationId xmlns:a16="http://schemas.microsoft.com/office/drawing/2014/main" id="{DACA8263-F4F5-413B-85FB-541664F9A2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9124" y="3527221"/>
            <a:ext cx="4741602" cy="2952103"/>
          </a:xfrm>
          <a:prstGeom prst="rect">
            <a:avLst/>
          </a:prstGeom>
        </p:spPr>
      </p:pic>
      <p:pic>
        <p:nvPicPr>
          <p:cNvPr id="11" name="Picture 10">
            <a:extLst>
              <a:ext uri="{FF2B5EF4-FFF2-40B4-BE49-F238E27FC236}">
                <a16:creationId xmlns:a16="http://schemas.microsoft.com/office/drawing/2014/main" id="{DD7289A7-CA24-4268-B77D-3DFC0CC096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9016" y="192161"/>
            <a:ext cx="1049240" cy="799421"/>
          </a:xfrm>
          <a:prstGeom prst="rect">
            <a:avLst/>
          </a:prstGeom>
        </p:spPr>
      </p:pic>
    </p:spTree>
    <p:extLst>
      <p:ext uri="{BB962C8B-B14F-4D97-AF65-F5344CB8AC3E}">
        <p14:creationId xmlns:p14="http://schemas.microsoft.com/office/powerpoint/2010/main" val="316308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1DC7EF-958D-44D3-A765-03E0A6C5BF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8544" y="87914"/>
            <a:ext cx="12053456"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Sins Return</a:t>
            </a:r>
          </a:p>
        </p:txBody>
      </p:sp>
      <p:sp>
        <p:nvSpPr>
          <p:cNvPr id="2" name="Rectangle 1"/>
          <p:cNvSpPr/>
          <p:nvPr/>
        </p:nvSpPr>
        <p:spPr>
          <a:xfrm>
            <a:off x="555272" y="1512884"/>
            <a:ext cx="4516582" cy="1569660"/>
          </a:xfrm>
          <a:prstGeom prst="rect">
            <a:avLst/>
          </a:prstGeom>
        </p:spPr>
        <p:txBody>
          <a:bodyPr wrap="square">
            <a:spAutoFit/>
          </a:bodyPr>
          <a:lstStyle/>
          <a:p>
            <a:r>
              <a:rPr lang="en-US" sz="3200" dirty="0">
                <a:solidFill>
                  <a:schemeClr val="bg1"/>
                </a:solidFill>
              </a:rPr>
              <a:t>When we knowingly turn from righteousness to sin, our “former sins return.</a:t>
            </a:r>
          </a:p>
        </p:txBody>
      </p:sp>
      <p:sp>
        <p:nvSpPr>
          <p:cNvPr id="3" name="Rectangle 2"/>
          <p:cNvSpPr/>
          <p:nvPr/>
        </p:nvSpPr>
        <p:spPr>
          <a:xfrm>
            <a:off x="5627126" y="2297714"/>
            <a:ext cx="6096000" cy="3416320"/>
          </a:xfrm>
          <a:prstGeom prst="rect">
            <a:avLst/>
          </a:prstGeom>
        </p:spPr>
        <p:txBody>
          <a:bodyPr>
            <a:spAutoFit/>
          </a:bodyPr>
          <a:lstStyle/>
          <a:p>
            <a:r>
              <a:rPr lang="en-US" sz="2400" i="1" dirty="0">
                <a:solidFill>
                  <a:srgbClr val="FFFF00"/>
                </a:solidFill>
              </a:rPr>
              <a:t>¶But when the righteous </a:t>
            </a:r>
            <a:r>
              <a:rPr lang="en-US" sz="2400" i="1" dirty="0" err="1">
                <a:solidFill>
                  <a:srgbClr val="FFFF00"/>
                </a:solidFill>
              </a:rPr>
              <a:t>turneth</a:t>
            </a:r>
            <a:r>
              <a:rPr lang="en-US" sz="2400" i="1" dirty="0">
                <a:solidFill>
                  <a:srgbClr val="FFFF00"/>
                </a:solidFill>
              </a:rPr>
              <a:t> away from his righteousness, and </a:t>
            </a:r>
            <a:r>
              <a:rPr lang="en-US" sz="2400" i="1" dirty="0" err="1">
                <a:solidFill>
                  <a:srgbClr val="FFFF00"/>
                </a:solidFill>
              </a:rPr>
              <a:t>committeth</a:t>
            </a:r>
            <a:r>
              <a:rPr lang="en-US" sz="2400" i="1" dirty="0">
                <a:solidFill>
                  <a:srgbClr val="FFFF00"/>
                </a:solidFill>
              </a:rPr>
              <a:t> iniquity, and doeth according to all the abominations that the wicked man doeth, shall he live? All his righteousness that he hath done shall not be mentioned: in his trespass that he hath trespassed, and in his sin that he hath sinned, in them shall he die.</a:t>
            </a:r>
          </a:p>
          <a:p>
            <a:r>
              <a:rPr lang="en-US" sz="2400" b="0" i="1" dirty="0">
                <a:solidFill>
                  <a:srgbClr val="FFFF00"/>
                </a:solidFill>
                <a:effectLst/>
                <a:latin typeface="Abadi" panose="020B0604020104020204" pitchFamily="34" charset="0"/>
              </a:rPr>
              <a:t>Ezekiel 18:24</a:t>
            </a:r>
          </a:p>
        </p:txBody>
      </p:sp>
      <p:sp>
        <p:nvSpPr>
          <p:cNvPr id="8" name="TextBox 7"/>
          <p:cNvSpPr txBox="1"/>
          <p:nvPr/>
        </p:nvSpPr>
        <p:spPr>
          <a:xfrm>
            <a:off x="138544" y="6363748"/>
            <a:ext cx="1953491" cy="369332"/>
          </a:xfrm>
          <a:prstGeom prst="rect">
            <a:avLst/>
          </a:prstGeom>
          <a:noFill/>
        </p:spPr>
        <p:txBody>
          <a:bodyPr wrap="square" rtlCol="0">
            <a:spAutoFit/>
          </a:bodyPr>
          <a:lstStyle/>
          <a:p>
            <a:r>
              <a:rPr lang="en-US" dirty="0">
                <a:solidFill>
                  <a:schemeClr val="bg1"/>
                </a:solidFill>
              </a:rPr>
              <a:t>D&amp;C 82:7</a:t>
            </a:r>
          </a:p>
        </p:txBody>
      </p:sp>
      <p:pic>
        <p:nvPicPr>
          <p:cNvPr id="6" name="Picture 5">
            <a:extLst>
              <a:ext uri="{FF2B5EF4-FFF2-40B4-BE49-F238E27FC236}">
                <a16:creationId xmlns:a16="http://schemas.microsoft.com/office/drawing/2014/main" id="{7522FC62-2BE2-46A6-8DA9-F87D18796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1539" y="3315748"/>
            <a:ext cx="2438400" cy="3048000"/>
          </a:xfrm>
          <a:prstGeom prst="rect">
            <a:avLst/>
          </a:prstGeom>
        </p:spPr>
      </p:pic>
    </p:spTree>
    <p:extLst>
      <p:ext uri="{BB962C8B-B14F-4D97-AF65-F5344CB8AC3E}">
        <p14:creationId xmlns:p14="http://schemas.microsoft.com/office/powerpoint/2010/main" val="272116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37372A7-A912-4D77-AFCD-DBA5944210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8544" y="87914"/>
            <a:ext cx="12053456"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A New Law</a:t>
            </a:r>
          </a:p>
        </p:txBody>
      </p:sp>
      <p:sp>
        <p:nvSpPr>
          <p:cNvPr id="2" name="Rectangle 1"/>
          <p:cNvSpPr/>
          <p:nvPr/>
        </p:nvSpPr>
        <p:spPr>
          <a:xfrm>
            <a:off x="414353" y="805723"/>
            <a:ext cx="3394364" cy="1477328"/>
          </a:xfrm>
          <a:prstGeom prst="rect">
            <a:avLst/>
          </a:prstGeom>
        </p:spPr>
        <p:txBody>
          <a:bodyPr wrap="square">
            <a:spAutoFit/>
          </a:bodyPr>
          <a:lstStyle/>
          <a:p>
            <a:r>
              <a:rPr lang="en-US" dirty="0">
                <a:solidFill>
                  <a:schemeClr val="bg1"/>
                </a:solidFill>
              </a:rPr>
              <a:t>When the Saints had not comply with the laws given in 1831(the celestial law)  the Lord gave them new laws, less acting laws, called the Order of Enoch.</a:t>
            </a:r>
          </a:p>
        </p:txBody>
      </p:sp>
      <p:sp>
        <p:nvSpPr>
          <p:cNvPr id="3" name="Rectangle 2"/>
          <p:cNvSpPr/>
          <p:nvPr/>
        </p:nvSpPr>
        <p:spPr>
          <a:xfrm>
            <a:off x="5627126" y="2297714"/>
            <a:ext cx="6096000" cy="2492990"/>
          </a:xfrm>
          <a:prstGeom prst="rect">
            <a:avLst/>
          </a:prstGeom>
        </p:spPr>
        <p:txBody>
          <a:bodyPr>
            <a:spAutoFit/>
          </a:bodyPr>
          <a:lstStyle/>
          <a:p>
            <a:r>
              <a:rPr lang="en-US" sz="2400" dirty="0">
                <a:solidFill>
                  <a:schemeClr val="bg1"/>
                </a:solidFill>
              </a:rPr>
              <a:t>The law of Ancient Enoch--required for all the people to consecrate all they had—</a:t>
            </a:r>
          </a:p>
          <a:p>
            <a:endParaRPr lang="en-US" sz="2400" b="0" dirty="0">
              <a:solidFill>
                <a:schemeClr val="bg1"/>
              </a:solidFill>
              <a:effectLst/>
            </a:endParaRPr>
          </a:p>
          <a:p>
            <a:r>
              <a:rPr lang="en-US" sz="2400" dirty="0">
                <a:solidFill>
                  <a:schemeClr val="bg1"/>
                </a:solidFill>
              </a:rPr>
              <a:t>The Order of Enoch—required only a certain part--certain men should consecrate of all that a man had</a:t>
            </a:r>
          </a:p>
          <a:p>
            <a:r>
              <a:rPr lang="en-US" sz="1200" b="0" dirty="0">
                <a:solidFill>
                  <a:schemeClr val="bg1"/>
                </a:solidFill>
                <a:effectLst/>
              </a:rPr>
              <a:t>Orson Pratt</a:t>
            </a:r>
          </a:p>
        </p:txBody>
      </p:sp>
      <p:sp>
        <p:nvSpPr>
          <p:cNvPr id="8" name="TextBox 7"/>
          <p:cNvSpPr txBox="1"/>
          <p:nvPr/>
        </p:nvSpPr>
        <p:spPr>
          <a:xfrm>
            <a:off x="138544" y="6363748"/>
            <a:ext cx="1953491" cy="369332"/>
          </a:xfrm>
          <a:prstGeom prst="rect">
            <a:avLst/>
          </a:prstGeom>
          <a:noFill/>
        </p:spPr>
        <p:txBody>
          <a:bodyPr wrap="square" rtlCol="0">
            <a:spAutoFit/>
          </a:bodyPr>
          <a:lstStyle/>
          <a:p>
            <a:r>
              <a:rPr lang="en-US" dirty="0">
                <a:solidFill>
                  <a:schemeClr val="bg1"/>
                </a:solidFill>
              </a:rPr>
              <a:t>D&amp;C 82:9</a:t>
            </a:r>
          </a:p>
        </p:txBody>
      </p:sp>
      <p:pic>
        <p:nvPicPr>
          <p:cNvPr id="6" name="Picture 5">
            <a:extLst>
              <a:ext uri="{FF2B5EF4-FFF2-40B4-BE49-F238E27FC236}">
                <a16:creationId xmlns:a16="http://schemas.microsoft.com/office/drawing/2014/main" id="{8768FD41-CF71-46E3-BD3A-7D26C0391B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1317" y="2363248"/>
            <a:ext cx="3733800" cy="4000500"/>
          </a:xfrm>
          <a:prstGeom prst="rect">
            <a:avLst/>
          </a:prstGeom>
        </p:spPr>
      </p:pic>
      <p:pic>
        <p:nvPicPr>
          <p:cNvPr id="10" name="Picture 9">
            <a:extLst>
              <a:ext uri="{FF2B5EF4-FFF2-40B4-BE49-F238E27FC236}">
                <a16:creationId xmlns:a16="http://schemas.microsoft.com/office/drawing/2014/main" id="{FA5CE010-15DC-4904-A6D5-DA20C68C92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3900" y="87914"/>
            <a:ext cx="930123" cy="1251438"/>
          </a:xfrm>
          <a:prstGeom prst="rect">
            <a:avLst/>
          </a:prstGeom>
        </p:spPr>
      </p:pic>
    </p:spTree>
    <p:extLst>
      <p:ext uri="{BB962C8B-B14F-4D97-AF65-F5344CB8AC3E}">
        <p14:creationId xmlns:p14="http://schemas.microsoft.com/office/powerpoint/2010/main" val="414663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BCA967F-B22E-475E-912F-736431774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38544" y="6363748"/>
            <a:ext cx="1953491" cy="369332"/>
          </a:xfrm>
          <a:prstGeom prst="rect">
            <a:avLst/>
          </a:prstGeom>
          <a:noFill/>
        </p:spPr>
        <p:txBody>
          <a:bodyPr wrap="square" rtlCol="0">
            <a:spAutoFit/>
          </a:bodyPr>
          <a:lstStyle/>
          <a:p>
            <a:r>
              <a:rPr lang="en-US" dirty="0">
                <a:solidFill>
                  <a:schemeClr val="bg1"/>
                </a:solidFill>
              </a:rPr>
              <a:t>D&amp;C 82:10</a:t>
            </a:r>
          </a:p>
        </p:txBody>
      </p:sp>
      <p:grpSp>
        <p:nvGrpSpPr>
          <p:cNvPr id="11" name="Group 10">
            <a:extLst>
              <a:ext uri="{FF2B5EF4-FFF2-40B4-BE49-F238E27FC236}">
                <a16:creationId xmlns:a16="http://schemas.microsoft.com/office/drawing/2014/main" id="{6AECD854-AB17-45A7-B535-8920D0A5C506}"/>
              </a:ext>
            </a:extLst>
          </p:cNvPr>
          <p:cNvGrpSpPr/>
          <p:nvPr/>
        </p:nvGrpSpPr>
        <p:grpSpPr>
          <a:xfrm>
            <a:off x="7727665" y="1113684"/>
            <a:ext cx="2667000" cy="5029200"/>
            <a:chOff x="1345059" y="1089061"/>
            <a:chExt cx="2667000" cy="5029200"/>
          </a:xfrm>
        </p:grpSpPr>
        <p:grpSp>
          <p:nvGrpSpPr>
            <p:cNvPr id="12" name="Group 17">
              <a:extLst>
                <a:ext uri="{FF2B5EF4-FFF2-40B4-BE49-F238E27FC236}">
                  <a16:creationId xmlns:a16="http://schemas.microsoft.com/office/drawing/2014/main" id="{980ED5CF-B5DF-4DBB-9758-DA58A6EE5940}"/>
                </a:ext>
              </a:extLst>
            </p:cNvPr>
            <p:cNvGrpSpPr/>
            <p:nvPr/>
          </p:nvGrpSpPr>
          <p:grpSpPr>
            <a:xfrm>
              <a:off x="1345059" y="1089061"/>
              <a:ext cx="2667000" cy="5029200"/>
              <a:chOff x="838200" y="76200"/>
              <a:chExt cx="2667000" cy="5029200"/>
            </a:xfrm>
          </p:grpSpPr>
          <p:grpSp>
            <p:nvGrpSpPr>
              <p:cNvPr id="14" name="Group 17">
                <a:extLst>
                  <a:ext uri="{FF2B5EF4-FFF2-40B4-BE49-F238E27FC236}">
                    <a16:creationId xmlns:a16="http://schemas.microsoft.com/office/drawing/2014/main" id="{4CE542AD-F71D-4022-8FFC-85536A434BF5}"/>
                  </a:ext>
                </a:extLst>
              </p:cNvPr>
              <p:cNvGrpSpPr/>
              <p:nvPr/>
            </p:nvGrpSpPr>
            <p:grpSpPr>
              <a:xfrm flipH="1">
                <a:off x="2209800" y="1447800"/>
                <a:ext cx="1295400" cy="3429000"/>
                <a:chOff x="685800" y="1447800"/>
                <a:chExt cx="1295400" cy="3124200"/>
              </a:xfrm>
            </p:grpSpPr>
            <p:sp>
              <p:nvSpPr>
                <p:cNvPr id="30" name="Bent Arrow 25">
                  <a:extLst>
                    <a:ext uri="{FF2B5EF4-FFF2-40B4-BE49-F238E27FC236}">
                      <a16:creationId xmlns:a16="http://schemas.microsoft.com/office/drawing/2014/main" id="{952989B3-AD74-4360-84CD-18CAB76187A5}"/>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26">
                  <a:extLst>
                    <a:ext uri="{FF2B5EF4-FFF2-40B4-BE49-F238E27FC236}">
                      <a16:creationId xmlns:a16="http://schemas.microsoft.com/office/drawing/2014/main" id="{9FEB52CC-D260-494A-99B2-221460477930}"/>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6">
                <a:extLst>
                  <a:ext uri="{FF2B5EF4-FFF2-40B4-BE49-F238E27FC236}">
                    <a16:creationId xmlns:a16="http://schemas.microsoft.com/office/drawing/2014/main" id="{6C4917F6-18E3-4A75-8365-094D2AABCDA4}"/>
                  </a:ext>
                </a:extLst>
              </p:cNvPr>
              <p:cNvGrpSpPr/>
              <p:nvPr/>
            </p:nvGrpSpPr>
            <p:grpSpPr>
              <a:xfrm>
                <a:off x="838200" y="1447800"/>
                <a:ext cx="1295400" cy="3429000"/>
                <a:chOff x="685800" y="1447800"/>
                <a:chExt cx="1295400" cy="3429000"/>
              </a:xfrm>
            </p:grpSpPr>
            <p:sp>
              <p:nvSpPr>
                <p:cNvPr id="28" name="Bent Arrow 23">
                  <a:extLst>
                    <a:ext uri="{FF2B5EF4-FFF2-40B4-BE49-F238E27FC236}">
                      <a16:creationId xmlns:a16="http://schemas.microsoft.com/office/drawing/2014/main" id="{94629A84-63A5-4109-B469-84A8452D7D12}"/>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14">
                  <a:extLst>
                    <a:ext uri="{FF2B5EF4-FFF2-40B4-BE49-F238E27FC236}">
                      <a16:creationId xmlns:a16="http://schemas.microsoft.com/office/drawing/2014/main" id="{8FBE5104-B575-43CE-9ED9-6AA8A1A87267}"/>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Oval 2">
                <a:extLst>
                  <a:ext uri="{FF2B5EF4-FFF2-40B4-BE49-F238E27FC236}">
                    <a16:creationId xmlns:a16="http://schemas.microsoft.com/office/drawing/2014/main" id="{199C5205-6494-4E30-B0B0-BB942E5D3D88}"/>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3">
                <a:extLst>
                  <a:ext uri="{FF2B5EF4-FFF2-40B4-BE49-F238E27FC236}">
                    <a16:creationId xmlns:a16="http://schemas.microsoft.com/office/drawing/2014/main" id="{7A6D00DF-F546-47F5-BAE2-B753AE0B0466}"/>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4">
                <a:extLst>
                  <a:ext uri="{FF2B5EF4-FFF2-40B4-BE49-F238E27FC236}">
                    <a16:creationId xmlns:a16="http://schemas.microsoft.com/office/drawing/2014/main" id="{DD69D030-D8AC-433D-A877-ACA0E1D7EF55}"/>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4">
                <a:extLst>
                  <a:ext uri="{FF2B5EF4-FFF2-40B4-BE49-F238E27FC236}">
                    <a16:creationId xmlns:a16="http://schemas.microsoft.com/office/drawing/2014/main" id="{3A3ECD4D-B6E5-4868-BC38-D223CCAD1F6F}"/>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a:extLst>
                  <a:ext uri="{FF2B5EF4-FFF2-40B4-BE49-F238E27FC236}">
                    <a16:creationId xmlns:a16="http://schemas.microsoft.com/office/drawing/2014/main" id="{BFC83064-EE12-4660-860D-6135063DD50E}"/>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16">
                <a:extLst>
                  <a:ext uri="{FF2B5EF4-FFF2-40B4-BE49-F238E27FC236}">
                    <a16:creationId xmlns:a16="http://schemas.microsoft.com/office/drawing/2014/main" id="{A5889896-F975-4CB0-AEBC-C3CECEB8CF47}"/>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7">
                <a:extLst>
                  <a:ext uri="{FF2B5EF4-FFF2-40B4-BE49-F238E27FC236}">
                    <a16:creationId xmlns:a16="http://schemas.microsoft.com/office/drawing/2014/main" id="{72C58A18-17DE-4A95-B65F-C1D0E147A342}"/>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a:extLst>
                  <a:ext uri="{FF2B5EF4-FFF2-40B4-BE49-F238E27FC236}">
                    <a16:creationId xmlns:a16="http://schemas.microsoft.com/office/drawing/2014/main" id="{7BCECA18-27E3-4CE2-B126-8D9167BA615E}"/>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
                <a:extLst>
                  <a:ext uri="{FF2B5EF4-FFF2-40B4-BE49-F238E27FC236}">
                    <a16:creationId xmlns:a16="http://schemas.microsoft.com/office/drawing/2014/main" id="{3B228ED5-9CE9-4386-9661-D6A0612304AD}"/>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a:extLst>
                  <a:ext uri="{FF2B5EF4-FFF2-40B4-BE49-F238E27FC236}">
                    <a16:creationId xmlns:a16="http://schemas.microsoft.com/office/drawing/2014/main" id="{2807E982-DFD1-4994-A2A7-AF76E5B8BFDC}"/>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
                <a:extLst>
                  <a:ext uri="{FF2B5EF4-FFF2-40B4-BE49-F238E27FC236}">
                    <a16:creationId xmlns:a16="http://schemas.microsoft.com/office/drawing/2014/main" id="{4CCC77D3-5DF8-4474-8F39-D36DB0AF8319}"/>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13">
                <a:extLst>
                  <a:ext uri="{FF2B5EF4-FFF2-40B4-BE49-F238E27FC236}">
                    <a16:creationId xmlns:a16="http://schemas.microsoft.com/office/drawing/2014/main" id="{58D7B0B8-FCEC-4A03-92FE-EE07B0947C8E}"/>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67668C63-90E8-4720-B89A-69658296B93A}"/>
                </a:ext>
              </a:extLst>
            </p:cNvPr>
            <p:cNvSpPr/>
            <p:nvPr/>
          </p:nvSpPr>
          <p:spPr>
            <a:xfrm>
              <a:off x="1746870" y="3421733"/>
              <a:ext cx="1939576" cy="1477328"/>
            </a:xfrm>
            <a:prstGeom prst="rect">
              <a:avLst/>
            </a:prstGeom>
          </p:spPr>
          <p:txBody>
            <a:bodyPr wrap="square">
              <a:spAutoFit/>
            </a:bodyPr>
            <a:lstStyle/>
            <a:p>
              <a:pPr algn="ctr"/>
              <a:r>
                <a:rPr lang="en-US" dirty="0"/>
                <a:t> </a:t>
              </a:r>
              <a:r>
                <a:rPr lang="en-US" b="1" dirty="0"/>
                <a:t>If we will obey the Lord, He will always keep His promises to bless us</a:t>
              </a:r>
              <a:endParaRPr lang="en-US" dirty="0"/>
            </a:p>
          </p:txBody>
        </p:sp>
      </p:grpSp>
      <p:sp>
        <p:nvSpPr>
          <p:cNvPr id="2" name="Rectangle 1">
            <a:extLst>
              <a:ext uri="{FF2B5EF4-FFF2-40B4-BE49-F238E27FC236}">
                <a16:creationId xmlns:a16="http://schemas.microsoft.com/office/drawing/2014/main" id="{E33C5152-52F8-4782-8BE4-B3E53FFA2A1E}"/>
              </a:ext>
            </a:extLst>
          </p:cNvPr>
          <p:cNvSpPr/>
          <p:nvPr/>
        </p:nvSpPr>
        <p:spPr>
          <a:xfrm>
            <a:off x="629860" y="1148867"/>
            <a:ext cx="6096000" cy="3970318"/>
          </a:xfrm>
          <a:prstGeom prst="rect">
            <a:avLst/>
          </a:prstGeom>
        </p:spPr>
        <p:txBody>
          <a:bodyPr>
            <a:spAutoFit/>
          </a:bodyPr>
          <a:lstStyle/>
          <a:p>
            <a:pPr fontAlgn="base"/>
            <a:r>
              <a:rPr lang="en-US" sz="2800" dirty="0">
                <a:solidFill>
                  <a:srgbClr val="FFFF00"/>
                </a:solidFill>
                <a:latin typeface="Calibri" panose="020F0502020204030204" pitchFamily="34" charset="0"/>
              </a:rPr>
              <a:t>And again, I say unto you, I give unto you a new commandment, that you may understand my will concerning you;</a:t>
            </a:r>
          </a:p>
          <a:p>
            <a:pPr fontAlgn="base"/>
            <a:endParaRPr lang="en-US" sz="2800" dirty="0">
              <a:solidFill>
                <a:srgbClr val="FFFF00"/>
              </a:solidFill>
              <a:latin typeface="Calibri" panose="020F0502020204030204" pitchFamily="34" charset="0"/>
            </a:endParaRPr>
          </a:p>
          <a:p>
            <a:pPr fontAlgn="base"/>
            <a:r>
              <a:rPr lang="en-US" sz="2800" dirty="0">
                <a:solidFill>
                  <a:srgbClr val="FFFF00"/>
                </a:solidFill>
                <a:latin typeface="Calibri" panose="020F0502020204030204" pitchFamily="34" charset="0"/>
              </a:rPr>
              <a:t>Or, in other words, I give unto you directions how you may act before me, that it may turn to you for your salvation.</a:t>
            </a:r>
          </a:p>
          <a:p>
            <a:pPr fontAlgn="base"/>
            <a:r>
              <a:rPr lang="en-US" sz="2800" b="0" i="0" dirty="0">
                <a:solidFill>
                  <a:srgbClr val="FFFF00"/>
                </a:solidFill>
                <a:effectLst/>
                <a:latin typeface="Calibri" panose="020F0502020204030204" pitchFamily="34" charset="0"/>
              </a:rPr>
              <a:t>D&amp;C 82:8-9</a:t>
            </a:r>
          </a:p>
        </p:txBody>
      </p:sp>
    </p:spTree>
    <p:extLst>
      <p:ext uri="{BB962C8B-B14F-4D97-AF65-F5344CB8AC3E}">
        <p14:creationId xmlns:p14="http://schemas.microsoft.com/office/powerpoint/2010/main" val="242082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TotalTime>
  <Words>4995</Words>
  <Application>Microsoft Office PowerPoint</Application>
  <PresentationFormat>Widescreen</PresentationFormat>
  <Paragraphs>227</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Californian FB</vt:lpstr>
      <vt:lpstr>Calibri Light</vt:lpstr>
      <vt:lpstr>Calibri</vt:lpstr>
      <vt:lpstr>Comic Sans MS</vt:lpstr>
      <vt:lpstr>Open Sans</vt:lpstr>
      <vt:lpstr>Abadi</vt:lpstr>
      <vt:lpstr>Georgia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lynda blau</cp:lastModifiedBy>
  <cp:revision>46</cp:revision>
  <dcterms:created xsi:type="dcterms:W3CDTF">2014-11-27T15:39:37Z</dcterms:created>
  <dcterms:modified xsi:type="dcterms:W3CDTF">2020-07-12T17:32:40Z</dcterms:modified>
</cp:coreProperties>
</file>